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7" r:id="rId1"/>
  </p:sldMasterIdLst>
  <p:notesMasterIdLst>
    <p:notesMasterId r:id="rId153"/>
  </p:notesMasterIdLst>
  <p:sldIdLst>
    <p:sldId id="470" r:id="rId2"/>
    <p:sldId id="2222" r:id="rId3"/>
    <p:sldId id="2321" r:id="rId4"/>
    <p:sldId id="2322" r:id="rId5"/>
    <p:sldId id="1107" r:id="rId6"/>
    <p:sldId id="1108" r:id="rId7"/>
    <p:sldId id="2420" r:id="rId8"/>
    <p:sldId id="2157" r:id="rId9"/>
    <p:sldId id="2317" r:id="rId10"/>
    <p:sldId id="2318" r:id="rId11"/>
    <p:sldId id="1151" r:id="rId12"/>
    <p:sldId id="1153" r:id="rId13"/>
    <p:sldId id="1154" r:id="rId14"/>
    <p:sldId id="1152" r:id="rId15"/>
    <p:sldId id="1155" r:id="rId16"/>
    <p:sldId id="2319" r:id="rId17"/>
    <p:sldId id="2320" r:id="rId18"/>
    <p:sldId id="2347" r:id="rId19"/>
    <p:sldId id="2348" r:id="rId20"/>
    <p:sldId id="2349" r:id="rId21"/>
    <p:sldId id="2350" r:id="rId22"/>
    <p:sldId id="2351" r:id="rId23"/>
    <p:sldId id="2352" r:id="rId24"/>
    <p:sldId id="2353" r:id="rId25"/>
    <p:sldId id="2421" r:id="rId26"/>
    <p:sldId id="2354" r:id="rId27"/>
    <p:sldId id="2355" r:id="rId28"/>
    <p:sldId id="2356" r:id="rId29"/>
    <p:sldId id="2357" r:id="rId30"/>
    <p:sldId id="2358" r:id="rId31"/>
    <p:sldId id="2359" r:id="rId32"/>
    <p:sldId id="2360" r:id="rId33"/>
    <p:sldId id="2361" r:id="rId34"/>
    <p:sldId id="2363" r:id="rId35"/>
    <p:sldId id="2364" r:id="rId36"/>
    <p:sldId id="2365" r:id="rId37"/>
    <p:sldId id="2366" r:id="rId38"/>
    <p:sldId id="2367" r:id="rId39"/>
    <p:sldId id="2368" r:id="rId40"/>
    <p:sldId id="2370" r:id="rId41"/>
    <p:sldId id="2369" r:id="rId42"/>
    <p:sldId id="2375" r:id="rId43"/>
    <p:sldId id="2376" r:id="rId44"/>
    <p:sldId id="2377" r:id="rId45"/>
    <p:sldId id="2378" r:id="rId46"/>
    <p:sldId id="2379" r:id="rId47"/>
    <p:sldId id="2380" r:id="rId48"/>
    <p:sldId id="2381" r:id="rId49"/>
    <p:sldId id="2419" r:id="rId50"/>
    <p:sldId id="2313" r:id="rId51"/>
    <p:sldId id="1034" r:id="rId52"/>
    <p:sldId id="2324" r:id="rId53"/>
    <p:sldId id="1035" r:id="rId54"/>
    <p:sldId id="1036" r:id="rId55"/>
    <p:sldId id="1037" r:id="rId56"/>
    <p:sldId id="1101" r:id="rId57"/>
    <p:sldId id="1076" r:id="rId58"/>
    <p:sldId id="2325" r:id="rId59"/>
    <p:sldId id="1156" r:id="rId60"/>
    <p:sldId id="1159" r:id="rId61"/>
    <p:sldId id="1164" r:id="rId62"/>
    <p:sldId id="1163" r:id="rId63"/>
    <p:sldId id="1097" r:id="rId64"/>
    <p:sldId id="1157" r:id="rId65"/>
    <p:sldId id="1165" r:id="rId66"/>
    <p:sldId id="1167" r:id="rId67"/>
    <p:sldId id="2326" r:id="rId68"/>
    <p:sldId id="2327" r:id="rId69"/>
    <p:sldId id="2346" r:id="rId70"/>
    <p:sldId id="1179" r:id="rId71"/>
    <p:sldId id="1180" r:id="rId72"/>
    <p:sldId id="2328" r:id="rId73"/>
    <p:sldId id="2329" r:id="rId74"/>
    <p:sldId id="1188" r:id="rId75"/>
    <p:sldId id="1187" r:id="rId76"/>
    <p:sldId id="2330" r:id="rId77"/>
    <p:sldId id="2331" r:id="rId78"/>
    <p:sldId id="861" r:id="rId79"/>
    <p:sldId id="2422" r:id="rId80"/>
    <p:sldId id="904" r:id="rId81"/>
    <p:sldId id="2332" r:id="rId82"/>
    <p:sldId id="2333" r:id="rId83"/>
    <p:sldId id="2334" r:id="rId84"/>
    <p:sldId id="2335" r:id="rId85"/>
    <p:sldId id="2336" r:id="rId86"/>
    <p:sldId id="2337" r:id="rId87"/>
    <p:sldId id="2338" r:id="rId88"/>
    <p:sldId id="895" r:id="rId89"/>
    <p:sldId id="2314" r:id="rId90"/>
    <p:sldId id="313" r:id="rId91"/>
    <p:sldId id="2340" r:id="rId92"/>
    <p:sldId id="2341" r:id="rId93"/>
    <p:sldId id="2342" r:id="rId94"/>
    <p:sldId id="2343" r:id="rId95"/>
    <p:sldId id="2344" r:id="rId96"/>
    <p:sldId id="2339" r:id="rId97"/>
    <p:sldId id="2423" r:id="rId98"/>
    <p:sldId id="2424" r:id="rId99"/>
    <p:sldId id="1079" r:id="rId100"/>
    <p:sldId id="1085" r:id="rId101"/>
    <p:sldId id="1080" r:id="rId102"/>
    <p:sldId id="1081" r:id="rId103"/>
    <p:sldId id="1111" r:id="rId104"/>
    <p:sldId id="2425" r:id="rId105"/>
    <p:sldId id="1082" r:id="rId106"/>
    <p:sldId id="1083" r:id="rId107"/>
    <p:sldId id="2315" r:id="rId108"/>
    <p:sldId id="2382" r:id="rId109"/>
    <p:sldId id="2383" r:id="rId110"/>
    <p:sldId id="2384" r:id="rId111"/>
    <p:sldId id="2385" r:id="rId112"/>
    <p:sldId id="2386" r:id="rId113"/>
    <p:sldId id="2408" r:id="rId114"/>
    <p:sldId id="2409" r:id="rId115"/>
    <p:sldId id="2410" r:id="rId116"/>
    <p:sldId id="2411" r:id="rId117"/>
    <p:sldId id="2412" r:id="rId118"/>
    <p:sldId id="2413" r:id="rId119"/>
    <p:sldId id="2414" r:id="rId120"/>
    <p:sldId id="2416" r:id="rId121"/>
    <p:sldId id="2415" r:id="rId122"/>
    <p:sldId id="2417" r:id="rId123"/>
    <p:sldId id="2418" r:id="rId124"/>
    <p:sldId id="2316" r:id="rId125"/>
    <p:sldId id="2371" r:id="rId126"/>
    <p:sldId id="2372" r:id="rId127"/>
    <p:sldId id="2374" r:id="rId128"/>
    <p:sldId id="2373" r:id="rId129"/>
    <p:sldId id="2394" r:id="rId130"/>
    <p:sldId id="2392" r:id="rId131"/>
    <p:sldId id="2397" r:id="rId132"/>
    <p:sldId id="2387" r:id="rId133"/>
    <p:sldId id="2393" r:id="rId134"/>
    <p:sldId id="2388" r:id="rId135"/>
    <p:sldId id="2396" r:id="rId136"/>
    <p:sldId id="2398" r:id="rId137"/>
    <p:sldId id="2389" r:id="rId138"/>
    <p:sldId id="2399" r:id="rId139"/>
    <p:sldId id="2400" r:id="rId140"/>
    <p:sldId id="2401" r:id="rId141"/>
    <p:sldId id="2402" r:id="rId142"/>
    <p:sldId id="2403" r:id="rId143"/>
    <p:sldId id="2390" r:id="rId144"/>
    <p:sldId id="2404" r:id="rId145"/>
    <p:sldId id="2405" r:id="rId146"/>
    <p:sldId id="2391" r:id="rId147"/>
    <p:sldId id="2395" r:id="rId148"/>
    <p:sldId id="2406" r:id="rId149"/>
    <p:sldId id="2407" r:id="rId150"/>
    <p:sldId id="2312" r:id="rId151"/>
    <p:sldId id="474" r:id="rId15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125C7495-FD68-4A9D-90DD-C9D506824F00}">
          <p14:sldIdLst>
            <p14:sldId id="470"/>
            <p14:sldId id="2222"/>
            <p14:sldId id="2321"/>
            <p14:sldId id="2322"/>
            <p14:sldId id="1107"/>
            <p14:sldId id="1108"/>
            <p14:sldId id="2420"/>
            <p14:sldId id="2157"/>
            <p14:sldId id="2317"/>
            <p14:sldId id="2318"/>
            <p14:sldId id="1151"/>
            <p14:sldId id="1153"/>
            <p14:sldId id="1154"/>
            <p14:sldId id="1152"/>
            <p14:sldId id="1155"/>
            <p14:sldId id="2319"/>
            <p14:sldId id="2320"/>
            <p14:sldId id="2347"/>
            <p14:sldId id="2348"/>
            <p14:sldId id="2349"/>
            <p14:sldId id="2350"/>
            <p14:sldId id="2351"/>
            <p14:sldId id="2352"/>
            <p14:sldId id="2353"/>
            <p14:sldId id="2421"/>
            <p14:sldId id="2354"/>
            <p14:sldId id="2355"/>
            <p14:sldId id="2356"/>
            <p14:sldId id="2357"/>
            <p14:sldId id="2358"/>
            <p14:sldId id="2359"/>
            <p14:sldId id="2360"/>
            <p14:sldId id="2361"/>
            <p14:sldId id="2363"/>
            <p14:sldId id="2364"/>
            <p14:sldId id="2365"/>
            <p14:sldId id="2366"/>
            <p14:sldId id="2367"/>
            <p14:sldId id="2368"/>
            <p14:sldId id="2370"/>
            <p14:sldId id="2369"/>
            <p14:sldId id="2375"/>
            <p14:sldId id="2376"/>
            <p14:sldId id="2377"/>
            <p14:sldId id="2378"/>
            <p14:sldId id="2379"/>
            <p14:sldId id="2380"/>
            <p14:sldId id="2381"/>
            <p14:sldId id="2419"/>
            <p14:sldId id="2313"/>
            <p14:sldId id="1034"/>
            <p14:sldId id="2324"/>
            <p14:sldId id="1035"/>
            <p14:sldId id="1036"/>
            <p14:sldId id="1037"/>
            <p14:sldId id="1101"/>
            <p14:sldId id="1076"/>
            <p14:sldId id="2325"/>
            <p14:sldId id="1156"/>
            <p14:sldId id="1159"/>
            <p14:sldId id="1164"/>
            <p14:sldId id="1163"/>
            <p14:sldId id="1097"/>
            <p14:sldId id="1157"/>
            <p14:sldId id="1165"/>
            <p14:sldId id="1167"/>
            <p14:sldId id="2326"/>
            <p14:sldId id="2327"/>
            <p14:sldId id="2346"/>
            <p14:sldId id="1179"/>
            <p14:sldId id="1180"/>
            <p14:sldId id="2328"/>
            <p14:sldId id="2329"/>
            <p14:sldId id="1188"/>
            <p14:sldId id="1187"/>
            <p14:sldId id="2330"/>
            <p14:sldId id="2331"/>
            <p14:sldId id="861"/>
            <p14:sldId id="2422"/>
            <p14:sldId id="904"/>
            <p14:sldId id="2332"/>
            <p14:sldId id="2333"/>
            <p14:sldId id="2334"/>
            <p14:sldId id="2335"/>
            <p14:sldId id="2336"/>
            <p14:sldId id="2337"/>
            <p14:sldId id="2338"/>
            <p14:sldId id="895"/>
            <p14:sldId id="2314"/>
            <p14:sldId id="313"/>
            <p14:sldId id="2340"/>
            <p14:sldId id="2341"/>
            <p14:sldId id="2342"/>
            <p14:sldId id="2343"/>
            <p14:sldId id="2344"/>
            <p14:sldId id="2339"/>
            <p14:sldId id="2423"/>
            <p14:sldId id="2424"/>
            <p14:sldId id="1079"/>
            <p14:sldId id="1085"/>
            <p14:sldId id="1080"/>
            <p14:sldId id="1081"/>
            <p14:sldId id="1111"/>
            <p14:sldId id="2425"/>
            <p14:sldId id="1082"/>
            <p14:sldId id="1083"/>
            <p14:sldId id="2315"/>
            <p14:sldId id="2382"/>
            <p14:sldId id="2383"/>
            <p14:sldId id="2384"/>
            <p14:sldId id="2385"/>
            <p14:sldId id="2386"/>
            <p14:sldId id="2408"/>
            <p14:sldId id="2409"/>
            <p14:sldId id="2410"/>
            <p14:sldId id="2411"/>
            <p14:sldId id="2412"/>
            <p14:sldId id="2413"/>
            <p14:sldId id="2414"/>
            <p14:sldId id="2416"/>
            <p14:sldId id="2415"/>
            <p14:sldId id="2417"/>
            <p14:sldId id="2418"/>
            <p14:sldId id="2316"/>
            <p14:sldId id="2371"/>
            <p14:sldId id="2372"/>
            <p14:sldId id="2374"/>
            <p14:sldId id="2373"/>
            <p14:sldId id="2394"/>
            <p14:sldId id="2392"/>
            <p14:sldId id="2397"/>
            <p14:sldId id="2387"/>
            <p14:sldId id="2393"/>
            <p14:sldId id="2388"/>
            <p14:sldId id="2396"/>
            <p14:sldId id="2398"/>
            <p14:sldId id="2389"/>
            <p14:sldId id="2399"/>
            <p14:sldId id="2400"/>
            <p14:sldId id="2401"/>
            <p14:sldId id="2402"/>
            <p14:sldId id="2403"/>
            <p14:sldId id="2390"/>
            <p14:sldId id="2404"/>
            <p14:sldId id="2405"/>
            <p14:sldId id="2391"/>
            <p14:sldId id="2395"/>
            <p14:sldId id="2406"/>
            <p14:sldId id="2407"/>
            <p14:sldId id="2312"/>
            <p14:sldId id="47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CBAD"/>
    <a:srgbClr val="ED7D31"/>
    <a:srgbClr val="6E8BBB"/>
    <a:srgbClr val="194B85"/>
    <a:srgbClr val="FFE285"/>
    <a:srgbClr val="8FDAFF"/>
    <a:srgbClr val="DAE3F3"/>
    <a:srgbClr val="C5ECFF"/>
    <a:srgbClr val="FEFDC0"/>
    <a:srgbClr val="E1FF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00" autoAdjust="0"/>
    <p:restoredTop sz="91383" autoAdjust="0"/>
  </p:normalViewPr>
  <p:slideViewPr>
    <p:cSldViewPr snapToGrid="0" showGuides="1">
      <p:cViewPr varScale="1">
        <p:scale>
          <a:sx n="97" d="100"/>
          <a:sy n="97" d="100"/>
        </p:scale>
        <p:origin x="1176" y="84"/>
      </p:cViewPr>
      <p:guideLst>
        <p:guide orient="horz" pos="2160"/>
        <p:guide pos="3840"/>
      </p:guideLst>
    </p:cSldViewPr>
  </p:slideViewPr>
  <p:outlineViewPr>
    <p:cViewPr>
      <p:scale>
        <a:sx n="33" d="100"/>
        <a:sy n="33" d="100"/>
      </p:scale>
      <p:origin x="0" y="-30034"/>
    </p:cViewPr>
  </p:outlineViewPr>
  <p:notesTextViewPr>
    <p:cViewPr>
      <p:scale>
        <a:sx n="3" d="2"/>
        <a:sy n="3" d="2"/>
      </p:scale>
      <p:origin x="0" y="0"/>
    </p:cViewPr>
  </p:notesTextViewPr>
  <p:sorterViewPr>
    <p:cViewPr>
      <p:scale>
        <a:sx n="140" d="100"/>
        <a:sy n="140" d="100"/>
      </p:scale>
      <p:origin x="0" y="-57546"/>
    </p:cViewPr>
  </p:sorterViewPr>
  <p:notesViewPr>
    <p:cSldViewPr snapToGrid="0">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3164AB-1B45-469F-B478-0478A576AE9C}" type="doc">
      <dgm:prSet loTypeId="urn:microsoft.com/office/officeart/2009/3/layout/StepUpProcess" loCatId="process" qsTypeId="urn:microsoft.com/office/officeart/2005/8/quickstyle/3d1" qsCatId="3D" csTypeId="urn:microsoft.com/office/officeart/2005/8/colors/accent1_2" csCatId="accent1" phldr="1"/>
      <dgm:spPr/>
      <dgm:t>
        <a:bodyPr/>
        <a:lstStyle/>
        <a:p>
          <a:endParaRPr lang="zh-CN" altLang="en-US"/>
        </a:p>
      </dgm:t>
    </dgm:pt>
    <dgm:pt modelId="{915181FB-0A04-42B7-AB0D-0292A1951507}">
      <dgm:prSet phldrT="[文本]" custT="1"/>
      <dgm:spPr/>
      <dgm:t>
        <a:bodyPr/>
        <a:lstStyle/>
        <a:p>
          <a:r>
            <a:rPr lang="zh-CN" altLang="en-US" sz="2000" dirty="0">
              <a:latin typeface="微软雅黑" panose="020B0503020204020204" pitchFamily="34" charset="-122"/>
              <a:ea typeface="微软雅黑" panose="020B0503020204020204" pitchFamily="34" charset="-122"/>
            </a:rPr>
            <a:t>需求</a:t>
          </a:r>
        </a:p>
      </dgm:t>
    </dgm:pt>
    <dgm:pt modelId="{195B101F-3BD4-4868-BF5E-16F19D59DED6}" type="parTrans" cxnId="{4B978961-B01C-49E7-9CCA-880FD5EE048A}">
      <dgm:prSet/>
      <dgm:spPr/>
      <dgm:t>
        <a:bodyPr/>
        <a:lstStyle/>
        <a:p>
          <a:endParaRPr lang="zh-CN" altLang="en-US"/>
        </a:p>
      </dgm:t>
    </dgm:pt>
    <dgm:pt modelId="{26DFCBDD-C6BE-4FB2-B1B3-FA08D1BC58CF}" type="sibTrans" cxnId="{4B978961-B01C-49E7-9CCA-880FD5EE048A}">
      <dgm:prSet/>
      <dgm:spPr/>
      <dgm:t>
        <a:bodyPr/>
        <a:lstStyle/>
        <a:p>
          <a:endParaRPr lang="zh-CN" altLang="en-US"/>
        </a:p>
      </dgm:t>
    </dgm:pt>
    <dgm:pt modelId="{278C354C-DB27-4300-A224-5ACBB90913B6}">
      <dgm:prSet phldrT="[文本]" custT="1"/>
      <dgm:spPr/>
      <dgm:t>
        <a:bodyPr/>
        <a:lstStyle/>
        <a:p>
          <a:r>
            <a:rPr lang="zh-CN" altLang="en-US" sz="2000" dirty="0">
              <a:latin typeface="微软雅黑" panose="020B0503020204020204" pitchFamily="34" charset="-122"/>
              <a:ea typeface="微软雅黑" panose="020B0503020204020204" pitchFamily="34" charset="-122"/>
            </a:rPr>
            <a:t>设计</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构建</a:t>
          </a:r>
        </a:p>
      </dgm:t>
    </dgm:pt>
    <dgm:pt modelId="{25197A73-3357-4D2F-A4FD-96EE1EA2641C}" type="parTrans" cxnId="{5A73E09D-565C-4505-82D1-3BBE237B1C42}">
      <dgm:prSet/>
      <dgm:spPr/>
      <dgm:t>
        <a:bodyPr/>
        <a:lstStyle/>
        <a:p>
          <a:endParaRPr lang="zh-CN" altLang="en-US"/>
        </a:p>
      </dgm:t>
    </dgm:pt>
    <dgm:pt modelId="{A74359D4-CC5D-4E55-A54E-D6A9D140057A}" type="sibTrans" cxnId="{5A73E09D-565C-4505-82D1-3BBE237B1C42}">
      <dgm:prSet/>
      <dgm:spPr/>
      <dgm:t>
        <a:bodyPr/>
        <a:lstStyle/>
        <a:p>
          <a:endParaRPr lang="zh-CN" altLang="en-US"/>
        </a:p>
      </dgm:t>
    </dgm:pt>
    <dgm:pt modelId="{79EC3B17-5A39-402D-8DA2-F810CA99BEDF}">
      <dgm:prSet phldrT="[文本]" custT="1"/>
      <dgm:spPr/>
      <dgm:t>
        <a:bodyPr/>
        <a:lstStyle/>
        <a:p>
          <a:r>
            <a:rPr lang="zh-CN" altLang="en-US" sz="2000" dirty="0">
              <a:latin typeface="微软雅黑" panose="020B0503020204020204" pitchFamily="34" charset="-122"/>
              <a:ea typeface="微软雅黑" panose="020B0503020204020204" pitchFamily="34" charset="-122"/>
            </a:rPr>
            <a:t>质量保证</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测试</a:t>
          </a:r>
        </a:p>
      </dgm:t>
    </dgm:pt>
    <dgm:pt modelId="{3DA00D63-00A9-49E3-BBF4-8380148B0652}" type="parTrans" cxnId="{D0AE2423-982B-4D89-8EED-2A87805F550A}">
      <dgm:prSet/>
      <dgm:spPr/>
      <dgm:t>
        <a:bodyPr/>
        <a:lstStyle/>
        <a:p>
          <a:endParaRPr lang="zh-CN" altLang="en-US"/>
        </a:p>
      </dgm:t>
    </dgm:pt>
    <dgm:pt modelId="{D95A2BA2-BBE7-4DD3-9FB9-36D475D14A9E}" type="sibTrans" cxnId="{D0AE2423-982B-4D89-8EED-2A87805F550A}">
      <dgm:prSet/>
      <dgm:spPr/>
      <dgm:t>
        <a:bodyPr/>
        <a:lstStyle/>
        <a:p>
          <a:endParaRPr lang="zh-CN" altLang="en-US"/>
        </a:p>
      </dgm:t>
    </dgm:pt>
    <dgm:pt modelId="{81655DCF-87A0-4644-A8B8-A0FF15258A78}">
      <dgm:prSet phldrT="[文本]" custT="1"/>
      <dgm:spPr/>
      <dgm:t>
        <a:bodyPr/>
        <a:lstStyle/>
        <a:p>
          <a:r>
            <a:rPr lang="zh-CN" altLang="en-US" sz="2000" dirty="0">
              <a:latin typeface="微软雅黑" panose="020B0503020204020204" pitchFamily="34" charset="-122"/>
              <a:ea typeface="微软雅黑" panose="020B0503020204020204" pitchFamily="34" charset="-122"/>
            </a:rPr>
            <a:t>已发布</a:t>
          </a:r>
        </a:p>
      </dgm:t>
    </dgm:pt>
    <dgm:pt modelId="{FE67A234-F979-426E-94B0-F0D80BE4236C}" type="parTrans" cxnId="{0E7AC02E-6890-45C4-876B-17208C3023FA}">
      <dgm:prSet/>
      <dgm:spPr/>
      <dgm:t>
        <a:bodyPr/>
        <a:lstStyle/>
        <a:p>
          <a:endParaRPr lang="zh-CN" altLang="en-US"/>
        </a:p>
      </dgm:t>
    </dgm:pt>
    <dgm:pt modelId="{3BB7F0EB-1618-4F8A-8BAD-6ACA84321A9A}" type="sibTrans" cxnId="{0E7AC02E-6890-45C4-876B-17208C3023FA}">
      <dgm:prSet/>
      <dgm:spPr/>
      <dgm:t>
        <a:bodyPr/>
        <a:lstStyle/>
        <a:p>
          <a:endParaRPr lang="zh-CN" altLang="en-US"/>
        </a:p>
      </dgm:t>
    </dgm:pt>
    <dgm:pt modelId="{3EDFE26E-0466-47FF-8F4E-50542B715F5A}" type="pres">
      <dgm:prSet presAssocID="{723164AB-1B45-469F-B478-0478A576AE9C}" presName="rootnode" presStyleCnt="0">
        <dgm:presLayoutVars>
          <dgm:chMax/>
          <dgm:chPref/>
          <dgm:dir/>
          <dgm:animLvl val="lvl"/>
        </dgm:presLayoutVars>
      </dgm:prSet>
      <dgm:spPr/>
    </dgm:pt>
    <dgm:pt modelId="{A5E44388-473C-483E-BE74-6C3869849A40}" type="pres">
      <dgm:prSet presAssocID="{915181FB-0A04-42B7-AB0D-0292A1951507}" presName="composite" presStyleCnt="0"/>
      <dgm:spPr/>
    </dgm:pt>
    <dgm:pt modelId="{0786E57F-1368-4C25-A3FF-3E33AC6DA5FA}" type="pres">
      <dgm:prSet presAssocID="{915181FB-0A04-42B7-AB0D-0292A1951507}" presName="LShape" presStyleLbl="alignNode1" presStyleIdx="0" presStyleCnt="7" custLinFactNeighborX="1995" custLinFactNeighborY="20047"/>
      <dgm:spPr/>
    </dgm:pt>
    <dgm:pt modelId="{4E337C89-0B48-4099-9E42-C8F37DEA48AF}" type="pres">
      <dgm:prSet presAssocID="{915181FB-0A04-42B7-AB0D-0292A1951507}" presName="ParentText" presStyleLbl="revTx" presStyleIdx="0" presStyleCnt="4" custScaleY="38821" custLinFactNeighborX="723" custLinFactNeighborY="-68565">
        <dgm:presLayoutVars>
          <dgm:chMax val="0"/>
          <dgm:chPref val="0"/>
          <dgm:bulletEnabled val="1"/>
        </dgm:presLayoutVars>
      </dgm:prSet>
      <dgm:spPr/>
    </dgm:pt>
    <dgm:pt modelId="{391D4FFA-A606-4994-90BB-1447DE43925A}" type="pres">
      <dgm:prSet presAssocID="{915181FB-0A04-42B7-AB0D-0292A1951507}" presName="Triangle" presStyleLbl="alignNode1" presStyleIdx="1" presStyleCnt="7" custLinFactNeighborX="11713" custLinFactNeighborY="70737"/>
      <dgm:spPr/>
    </dgm:pt>
    <dgm:pt modelId="{544AB259-7BD2-421D-B906-1D53189C2C4A}" type="pres">
      <dgm:prSet presAssocID="{26DFCBDD-C6BE-4FB2-B1B3-FA08D1BC58CF}" presName="sibTrans" presStyleCnt="0"/>
      <dgm:spPr/>
    </dgm:pt>
    <dgm:pt modelId="{5F90529A-442C-4D8B-AB0A-224A3358854E}" type="pres">
      <dgm:prSet presAssocID="{26DFCBDD-C6BE-4FB2-B1B3-FA08D1BC58CF}" presName="space" presStyleCnt="0"/>
      <dgm:spPr/>
    </dgm:pt>
    <dgm:pt modelId="{01FABF1C-09F0-4E60-9238-47FC0ABA99BA}" type="pres">
      <dgm:prSet presAssocID="{278C354C-DB27-4300-A224-5ACBB90913B6}" presName="composite" presStyleCnt="0"/>
      <dgm:spPr/>
    </dgm:pt>
    <dgm:pt modelId="{06348E4E-0605-454F-A198-E634E58EA384}" type="pres">
      <dgm:prSet presAssocID="{278C354C-DB27-4300-A224-5ACBB90913B6}" presName="LShape" presStyleLbl="alignNode1" presStyleIdx="2" presStyleCnt="7" custLinFactNeighborX="-1474" custLinFactNeighborY="-20599"/>
      <dgm:spPr/>
    </dgm:pt>
    <dgm:pt modelId="{F7BA29EA-5C6A-4E60-8338-B9D71850F8FC}" type="pres">
      <dgm:prSet presAssocID="{278C354C-DB27-4300-A224-5ACBB90913B6}" presName="ParentText" presStyleLbl="revTx" presStyleIdx="1" presStyleCnt="4" custScaleY="38821" custLinFactNeighborX="-5696" custLinFactNeighborY="-96935">
        <dgm:presLayoutVars>
          <dgm:chMax val="0"/>
          <dgm:chPref val="0"/>
          <dgm:bulletEnabled val="1"/>
        </dgm:presLayoutVars>
      </dgm:prSet>
      <dgm:spPr/>
    </dgm:pt>
    <dgm:pt modelId="{47C1A168-33C1-4DE7-B63D-F05DCB11ABD2}" type="pres">
      <dgm:prSet presAssocID="{278C354C-DB27-4300-A224-5ACBB90913B6}" presName="Triangle" presStyleLbl="alignNode1" presStyleIdx="3" presStyleCnt="7" custLinFactNeighborX="-6442" custLinFactNeighborY="-58322"/>
      <dgm:spPr/>
    </dgm:pt>
    <dgm:pt modelId="{B390F96A-64D2-4230-90DD-A5FEF63B1603}" type="pres">
      <dgm:prSet presAssocID="{A74359D4-CC5D-4E55-A54E-D6A9D140057A}" presName="sibTrans" presStyleCnt="0"/>
      <dgm:spPr/>
    </dgm:pt>
    <dgm:pt modelId="{1CC56616-4B6C-486B-B491-CD243F9776D0}" type="pres">
      <dgm:prSet presAssocID="{A74359D4-CC5D-4E55-A54E-D6A9D140057A}" presName="space" presStyleCnt="0"/>
      <dgm:spPr/>
    </dgm:pt>
    <dgm:pt modelId="{719ECA7E-1EFB-4F69-8168-25D0FE8A8804}" type="pres">
      <dgm:prSet presAssocID="{79EC3B17-5A39-402D-8DA2-F810CA99BEDF}" presName="composite" presStyleCnt="0"/>
      <dgm:spPr/>
    </dgm:pt>
    <dgm:pt modelId="{991F084A-ACD2-4080-82F3-26936E93822E}" type="pres">
      <dgm:prSet presAssocID="{79EC3B17-5A39-402D-8DA2-F810CA99BEDF}" presName="LShape" presStyleLbl="alignNode1" presStyleIdx="4" presStyleCnt="7" custLinFactNeighborX="-15355" custLinFactNeighborY="-58370"/>
      <dgm:spPr/>
    </dgm:pt>
    <dgm:pt modelId="{3A540342-CD82-4A59-9BC0-B0797754A39A}" type="pres">
      <dgm:prSet presAssocID="{79EC3B17-5A39-402D-8DA2-F810CA99BEDF}" presName="ParentText" presStyleLbl="revTx" presStyleIdx="2" presStyleCnt="4" custScaleX="141764" custScaleY="38821" custLinFactY="-27185" custLinFactNeighborX="-17127" custLinFactNeighborY="-100000">
        <dgm:presLayoutVars>
          <dgm:chMax val="0"/>
          <dgm:chPref val="0"/>
          <dgm:bulletEnabled val="1"/>
        </dgm:presLayoutVars>
      </dgm:prSet>
      <dgm:spPr/>
    </dgm:pt>
    <dgm:pt modelId="{890B6CAB-8E62-4A1C-80B3-FB111D8BE3D1}" type="pres">
      <dgm:prSet presAssocID="{79EC3B17-5A39-402D-8DA2-F810CA99BEDF}" presName="Triangle" presStyleLbl="alignNode1" presStyleIdx="5" presStyleCnt="7" custLinFactY="-80408" custLinFactNeighborX="-95940" custLinFactNeighborY="-100000"/>
      <dgm:spPr/>
    </dgm:pt>
    <dgm:pt modelId="{374B8D31-7D97-4FA2-9D62-650845E3CAFF}" type="pres">
      <dgm:prSet presAssocID="{D95A2BA2-BBE7-4DD3-9FB9-36D475D14A9E}" presName="sibTrans" presStyleCnt="0"/>
      <dgm:spPr/>
    </dgm:pt>
    <dgm:pt modelId="{8DF98346-F4DB-4291-AF5C-5FCA3B738982}" type="pres">
      <dgm:prSet presAssocID="{D95A2BA2-BBE7-4DD3-9FB9-36D475D14A9E}" presName="space" presStyleCnt="0"/>
      <dgm:spPr/>
    </dgm:pt>
    <dgm:pt modelId="{AC800128-30D1-4505-8AF1-7E947D8D672C}" type="pres">
      <dgm:prSet presAssocID="{81655DCF-87A0-4644-A8B8-A0FF15258A78}" presName="composite" presStyleCnt="0"/>
      <dgm:spPr/>
    </dgm:pt>
    <dgm:pt modelId="{D8D6259C-D34F-42E3-9F3D-1EAFCF7431E4}" type="pres">
      <dgm:prSet presAssocID="{81655DCF-87A0-4644-A8B8-A0FF15258A78}" presName="LShape" presStyleLbl="alignNode1" presStyleIdx="6" presStyleCnt="7" custLinFactNeighborX="-10460" custLinFactNeighborY="-92245"/>
      <dgm:spPr/>
    </dgm:pt>
    <dgm:pt modelId="{05381FFA-6EB7-4A9C-921E-D9D74036463A}" type="pres">
      <dgm:prSet presAssocID="{81655DCF-87A0-4644-A8B8-A0FF15258A78}" presName="ParentText" presStyleLbl="revTx" presStyleIdx="3" presStyleCnt="4" custScaleY="38821" custLinFactY="-50348" custLinFactNeighborX="-20258" custLinFactNeighborY="-100000">
        <dgm:presLayoutVars>
          <dgm:chMax val="0"/>
          <dgm:chPref val="0"/>
          <dgm:bulletEnabled val="1"/>
        </dgm:presLayoutVars>
      </dgm:prSet>
      <dgm:spPr/>
    </dgm:pt>
  </dgm:ptLst>
  <dgm:cxnLst>
    <dgm:cxn modelId="{33C92802-6929-4EA0-9A0E-F402CC16C736}" type="presOf" srcId="{79EC3B17-5A39-402D-8DA2-F810CA99BEDF}" destId="{3A540342-CD82-4A59-9BC0-B0797754A39A}" srcOrd="0" destOrd="0" presId="urn:microsoft.com/office/officeart/2009/3/layout/StepUpProcess"/>
    <dgm:cxn modelId="{D0AE2423-982B-4D89-8EED-2A87805F550A}" srcId="{723164AB-1B45-469F-B478-0478A576AE9C}" destId="{79EC3B17-5A39-402D-8DA2-F810CA99BEDF}" srcOrd="2" destOrd="0" parTransId="{3DA00D63-00A9-49E3-BBF4-8380148B0652}" sibTransId="{D95A2BA2-BBE7-4DD3-9FB9-36D475D14A9E}"/>
    <dgm:cxn modelId="{04A44B27-B9B9-455D-AF62-C2F25A6CB567}" type="presOf" srcId="{81655DCF-87A0-4644-A8B8-A0FF15258A78}" destId="{05381FFA-6EB7-4A9C-921E-D9D74036463A}" srcOrd="0" destOrd="0" presId="urn:microsoft.com/office/officeart/2009/3/layout/StepUpProcess"/>
    <dgm:cxn modelId="{0E7AC02E-6890-45C4-876B-17208C3023FA}" srcId="{723164AB-1B45-469F-B478-0478A576AE9C}" destId="{81655DCF-87A0-4644-A8B8-A0FF15258A78}" srcOrd="3" destOrd="0" parTransId="{FE67A234-F979-426E-94B0-F0D80BE4236C}" sibTransId="{3BB7F0EB-1618-4F8A-8BAD-6ACA84321A9A}"/>
    <dgm:cxn modelId="{4B978961-B01C-49E7-9CCA-880FD5EE048A}" srcId="{723164AB-1B45-469F-B478-0478A576AE9C}" destId="{915181FB-0A04-42B7-AB0D-0292A1951507}" srcOrd="0" destOrd="0" parTransId="{195B101F-3BD4-4868-BF5E-16F19D59DED6}" sibTransId="{26DFCBDD-C6BE-4FB2-B1B3-FA08D1BC58CF}"/>
    <dgm:cxn modelId="{8243CB59-CB45-4970-A2B4-AAA6CBD92586}" type="presOf" srcId="{278C354C-DB27-4300-A224-5ACBB90913B6}" destId="{F7BA29EA-5C6A-4E60-8338-B9D71850F8FC}" srcOrd="0" destOrd="0" presId="urn:microsoft.com/office/officeart/2009/3/layout/StepUpProcess"/>
    <dgm:cxn modelId="{26F60A96-C193-4C7B-8005-FC32A2A3F97D}" type="presOf" srcId="{915181FB-0A04-42B7-AB0D-0292A1951507}" destId="{4E337C89-0B48-4099-9E42-C8F37DEA48AF}" srcOrd="0" destOrd="0" presId="urn:microsoft.com/office/officeart/2009/3/layout/StepUpProcess"/>
    <dgm:cxn modelId="{5A73E09D-565C-4505-82D1-3BBE237B1C42}" srcId="{723164AB-1B45-469F-B478-0478A576AE9C}" destId="{278C354C-DB27-4300-A224-5ACBB90913B6}" srcOrd="1" destOrd="0" parTransId="{25197A73-3357-4D2F-A4FD-96EE1EA2641C}" sibTransId="{A74359D4-CC5D-4E55-A54E-D6A9D140057A}"/>
    <dgm:cxn modelId="{E717FFDA-EC49-47E7-8BA0-799A60416F65}" type="presOf" srcId="{723164AB-1B45-469F-B478-0478A576AE9C}" destId="{3EDFE26E-0466-47FF-8F4E-50542B715F5A}" srcOrd="0" destOrd="0" presId="urn:microsoft.com/office/officeart/2009/3/layout/StepUpProcess"/>
    <dgm:cxn modelId="{D3EAC614-A3A5-41A4-A158-23E1683D4955}" type="presParOf" srcId="{3EDFE26E-0466-47FF-8F4E-50542B715F5A}" destId="{A5E44388-473C-483E-BE74-6C3869849A40}" srcOrd="0" destOrd="0" presId="urn:microsoft.com/office/officeart/2009/3/layout/StepUpProcess"/>
    <dgm:cxn modelId="{8CC60F23-177A-417E-AB9E-534963F3FEA1}" type="presParOf" srcId="{A5E44388-473C-483E-BE74-6C3869849A40}" destId="{0786E57F-1368-4C25-A3FF-3E33AC6DA5FA}" srcOrd="0" destOrd="0" presId="urn:microsoft.com/office/officeart/2009/3/layout/StepUpProcess"/>
    <dgm:cxn modelId="{C90BEBE8-E297-4B38-AEFF-6A35F439979A}" type="presParOf" srcId="{A5E44388-473C-483E-BE74-6C3869849A40}" destId="{4E337C89-0B48-4099-9E42-C8F37DEA48AF}" srcOrd="1" destOrd="0" presId="urn:microsoft.com/office/officeart/2009/3/layout/StepUpProcess"/>
    <dgm:cxn modelId="{C8FDE6BA-8234-4BD4-B8D8-C9553148CD4B}" type="presParOf" srcId="{A5E44388-473C-483E-BE74-6C3869849A40}" destId="{391D4FFA-A606-4994-90BB-1447DE43925A}" srcOrd="2" destOrd="0" presId="urn:microsoft.com/office/officeart/2009/3/layout/StepUpProcess"/>
    <dgm:cxn modelId="{FD455764-BD91-42F7-B925-89987DAB1537}" type="presParOf" srcId="{3EDFE26E-0466-47FF-8F4E-50542B715F5A}" destId="{544AB259-7BD2-421D-B906-1D53189C2C4A}" srcOrd="1" destOrd="0" presId="urn:microsoft.com/office/officeart/2009/3/layout/StepUpProcess"/>
    <dgm:cxn modelId="{11D0D645-80FE-4618-9AA2-381D2FEFDEA7}" type="presParOf" srcId="{544AB259-7BD2-421D-B906-1D53189C2C4A}" destId="{5F90529A-442C-4D8B-AB0A-224A3358854E}" srcOrd="0" destOrd="0" presId="urn:microsoft.com/office/officeart/2009/3/layout/StepUpProcess"/>
    <dgm:cxn modelId="{2E777BF5-2FFD-49AF-A937-8BF372B84172}" type="presParOf" srcId="{3EDFE26E-0466-47FF-8F4E-50542B715F5A}" destId="{01FABF1C-09F0-4E60-9238-47FC0ABA99BA}" srcOrd="2" destOrd="0" presId="urn:microsoft.com/office/officeart/2009/3/layout/StepUpProcess"/>
    <dgm:cxn modelId="{D71CA739-7F9E-4E49-BB60-1599DB155CFE}" type="presParOf" srcId="{01FABF1C-09F0-4E60-9238-47FC0ABA99BA}" destId="{06348E4E-0605-454F-A198-E634E58EA384}" srcOrd="0" destOrd="0" presId="urn:microsoft.com/office/officeart/2009/3/layout/StepUpProcess"/>
    <dgm:cxn modelId="{1DC26390-6B7A-4632-A20F-FFC21F216A08}" type="presParOf" srcId="{01FABF1C-09F0-4E60-9238-47FC0ABA99BA}" destId="{F7BA29EA-5C6A-4E60-8338-B9D71850F8FC}" srcOrd="1" destOrd="0" presId="urn:microsoft.com/office/officeart/2009/3/layout/StepUpProcess"/>
    <dgm:cxn modelId="{FD0AD2EC-0763-430A-AFC9-7086DF6FF552}" type="presParOf" srcId="{01FABF1C-09F0-4E60-9238-47FC0ABA99BA}" destId="{47C1A168-33C1-4DE7-B63D-F05DCB11ABD2}" srcOrd="2" destOrd="0" presId="urn:microsoft.com/office/officeart/2009/3/layout/StepUpProcess"/>
    <dgm:cxn modelId="{098D8CB1-DA6D-4EB6-9F63-7312DD4DA441}" type="presParOf" srcId="{3EDFE26E-0466-47FF-8F4E-50542B715F5A}" destId="{B390F96A-64D2-4230-90DD-A5FEF63B1603}" srcOrd="3" destOrd="0" presId="urn:microsoft.com/office/officeart/2009/3/layout/StepUpProcess"/>
    <dgm:cxn modelId="{A58AC618-EF32-4690-82E7-600B877C62D0}" type="presParOf" srcId="{B390F96A-64D2-4230-90DD-A5FEF63B1603}" destId="{1CC56616-4B6C-486B-B491-CD243F9776D0}" srcOrd="0" destOrd="0" presId="urn:microsoft.com/office/officeart/2009/3/layout/StepUpProcess"/>
    <dgm:cxn modelId="{88AAB7E5-408E-44AF-AF24-8B4BB9AF84C5}" type="presParOf" srcId="{3EDFE26E-0466-47FF-8F4E-50542B715F5A}" destId="{719ECA7E-1EFB-4F69-8168-25D0FE8A8804}" srcOrd="4" destOrd="0" presId="urn:microsoft.com/office/officeart/2009/3/layout/StepUpProcess"/>
    <dgm:cxn modelId="{0611A0AE-F815-4153-AFAD-B0AAEF4F7496}" type="presParOf" srcId="{719ECA7E-1EFB-4F69-8168-25D0FE8A8804}" destId="{991F084A-ACD2-4080-82F3-26936E93822E}" srcOrd="0" destOrd="0" presId="urn:microsoft.com/office/officeart/2009/3/layout/StepUpProcess"/>
    <dgm:cxn modelId="{8FF62076-6692-471D-9525-7F08C2594B39}" type="presParOf" srcId="{719ECA7E-1EFB-4F69-8168-25D0FE8A8804}" destId="{3A540342-CD82-4A59-9BC0-B0797754A39A}" srcOrd="1" destOrd="0" presId="urn:microsoft.com/office/officeart/2009/3/layout/StepUpProcess"/>
    <dgm:cxn modelId="{75F54437-E440-4915-9842-7340E6B6088E}" type="presParOf" srcId="{719ECA7E-1EFB-4F69-8168-25D0FE8A8804}" destId="{890B6CAB-8E62-4A1C-80B3-FB111D8BE3D1}" srcOrd="2" destOrd="0" presId="urn:microsoft.com/office/officeart/2009/3/layout/StepUpProcess"/>
    <dgm:cxn modelId="{09DC21FE-AAE2-4F44-B16A-3055FB1C4EC0}" type="presParOf" srcId="{3EDFE26E-0466-47FF-8F4E-50542B715F5A}" destId="{374B8D31-7D97-4FA2-9D62-650845E3CAFF}" srcOrd="5" destOrd="0" presId="urn:microsoft.com/office/officeart/2009/3/layout/StepUpProcess"/>
    <dgm:cxn modelId="{8C002A23-08B2-492E-A38A-4313F2A6BC9F}" type="presParOf" srcId="{374B8D31-7D97-4FA2-9D62-650845E3CAFF}" destId="{8DF98346-F4DB-4291-AF5C-5FCA3B738982}" srcOrd="0" destOrd="0" presId="urn:microsoft.com/office/officeart/2009/3/layout/StepUpProcess"/>
    <dgm:cxn modelId="{71CAACDF-5772-4BA7-82B6-9AF902242658}" type="presParOf" srcId="{3EDFE26E-0466-47FF-8F4E-50542B715F5A}" destId="{AC800128-30D1-4505-8AF1-7E947D8D672C}" srcOrd="6" destOrd="0" presId="urn:microsoft.com/office/officeart/2009/3/layout/StepUpProcess"/>
    <dgm:cxn modelId="{4AFC0E6C-1EAD-4BE1-9E0A-F4F5EDC20A2F}" type="presParOf" srcId="{AC800128-30D1-4505-8AF1-7E947D8D672C}" destId="{D8D6259C-D34F-42E3-9F3D-1EAFCF7431E4}" srcOrd="0" destOrd="0" presId="urn:microsoft.com/office/officeart/2009/3/layout/StepUpProcess"/>
    <dgm:cxn modelId="{8E5214D8-4838-4E92-B0C5-778A80029ED7}" type="presParOf" srcId="{AC800128-30D1-4505-8AF1-7E947D8D672C}" destId="{05381FFA-6EB7-4A9C-921E-D9D74036463A}"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86E57F-1368-4C25-A3FF-3E33AC6DA5FA}">
      <dsp:nvSpPr>
        <dsp:cNvPr id="0" name=""/>
        <dsp:cNvSpPr/>
      </dsp:nvSpPr>
      <dsp:spPr>
        <a:xfrm rot="5400000">
          <a:off x="405859" y="1540892"/>
          <a:ext cx="1109802" cy="1846686"/>
        </a:xfrm>
        <a:prstGeom prst="corner">
          <a:avLst>
            <a:gd name="adj1" fmla="val 16120"/>
            <a:gd name="adj2" fmla="val 161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4E337C89-0B48-4099-9E42-C8F37DEA48AF}">
      <dsp:nvSpPr>
        <dsp:cNvPr id="0" name=""/>
        <dsp:cNvSpPr/>
      </dsp:nvSpPr>
      <dsp:spPr>
        <a:xfrm>
          <a:off x="195817" y="1315198"/>
          <a:ext cx="1667199" cy="5673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CN" altLang="en-US" sz="2000" kern="1200" dirty="0">
              <a:latin typeface="微软雅黑" panose="020B0503020204020204" pitchFamily="34" charset="-122"/>
              <a:ea typeface="微软雅黑" panose="020B0503020204020204" pitchFamily="34" charset="-122"/>
            </a:rPr>
            <a:t>需求</a:t>
          </a:r>
        </a:p>
      </dsp:txBody>
      <dsp:txXfrm>
        <a:off x="195817" y="1315198"/>
        <a:ext cx="1667199" cy="567329"/>
      </dsp:txXfrm>
    </dsp:sp>
    <dsp:sp modelId="{391D4FFA-A606-4994-90BB-1447DE43925A}">
      <dsp:nvSpPr>
        <dsp:cNvPr id="0" name=""/>
        <dsp:cNvSpPr/>
      </dsp:nvSpPr>
      <dsp:spPr>
        <a:xfrm>
          <a:off x="1573242" y="1404969"/>
          <a:ext cx="314565" cy="314565"/>
        </a:xfrm>
        <a:prstGeom prst="triangle">
          <a:avLst>
            <a:gd name="adj" fmla="val 1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06348E4E-0605-454F-A198-E634E58EA384}">
      <dsp:nvSpPr>
        <dsp:cNvPr id="0" name=""/>
        <dsp:cNvSpPr/>
      </dsp:nvSpPr>
      <dsp:spPr>
        <a:xfrm rot="5400000">
          <a:off x="2382774" y="1031794"/>
          <a:ext cx="1109802" cy="1846686"/>
        </a:xfrm>
        <a:prstGeom prst="corner">
          <a:avLst>
            <a:gd name="adj1" fmla="val 16120"/>
            <a:gd name="adj2" fmla="val 161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F7BA29EA-5C6A-4E60-8338-B9D71850F8FC}">
      <dsp:nvSpPr>
        <dsp:cNvPr id="0" name=""/>
        <dsp:cNvSpPr/>
      </dsp:nvSpPr>
      <dsp:spPr>
        <a:xfrm>
          <a:off x="2129777" y="842592"/>
          <a:ext cx="1667199" cy="5673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CN" altLang="en-US" sz="2000" kern="1200" dirty="0">
              <a:latin typeface="微软雅黑" panose="020B0503020204020204" pitchFamily="34" charset="-122"/>
              <a:ea typeface="微软雅黑" panose="020B0503020204020204" pitchFamily="34" charset="-122"/>
            </a:rPr>
            <a:t>设计</a:t>
          </a:r>
          <a:r>
            <a:rPr lang="en-US" altLang="zh-CN" sz="2000" kern="1200" dirty="0">
              <a:latin typeface="微软雅黑" panose="020B0503020204020204" pitchFamily="34" charset="-122"/>
              <a:ea typeface="微软雅黑" panose="020B0503020204020204" pitchFamily="34" charset="-122"/>
            </a:rPr>
            <a:t>/</a:t>
          </a:r>
          <a:r>
            <a:rPr lang="zh-CN" altLang="en-US" sz="2000" kern="1200" dirty="0">
              <a:latin typeface="微软雅黑" panose="020B0503020204020204" pitchFamily="34" charset="-122"/>
              <a:ea typeface="微软雅黑" panose="020B0503020204020204" pitchFamily="34" charset="-122"/>
            </a:rPr>
            <a:t>构建</a:t>
          </a:r>
        </a:p>
      </dsp:txBody>
      <dsp:txXfrm>
        <a:off x="2129777" y="842592"/>
        <a:ext cx="1667199" cy="567329"/>
      </dsp:txXfrm>
    </dsp:sp>
    <dsp:sp modelId="{47C1A168-33C1-4DE7-B63D-F05DCB11ABD2}">
      <dsp:nvSpPr>
        <dsp:cNvPr id="0" name=""/>
        <dsp:cNvSpPr/>
      </dsp:nvSpPr>
      <dsp:spPr>
        <a:xfrm>
          <a:off x="3557110" y="940986"/>
          <a:ext cx="314565" cy="314565"/>
        </a:xfrm>
        <a:prstGeom prst="triangle">
          <a:avLst>
            <a:gd name="adj" fmla="val 1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991F084A-ACD2-4080-82F3-26936E93822E}">
      <dsp:nvSpPr>
        <dsp:cNvPr id="0" name=""/>
        <dsp:cNvSpPr/>
      </dsp:nvSpPr>
      <dsp:spPr>
        <a:xfrm rot="5400000">
          <a:off x="4332369" y="554603"/>
          <a:ext cx="1109802" cy="1846686"/>
        </a:xfrm>
        <a:prstGeom prst="corner">
          <a:avLst>
            <a:gd name="adj1" fmla="val 16120"/>
            <a:gd name="adj2" fmla="val 161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3A540342-CD82-4A59-9BC0-B0797754A39A}">
      <dsp:nvSpPr>
        <dsp:cNvPr id="0" name=""/>
        <dsp:cNvSpPr/>
      </dsp:nvSpPr>
      <dsp:spPr>
        <a:xfrm>
          <a:off x="3796989" y="342511"/>
          <a:ext cx="2363488" cy="5673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CN" altLang="en-US" sz="2000" kern="1200" dirty="0">
              <a:latin typeface="微软雅黑" panose="020B0503020204020204" pitchFamily="34" charset="-122"/>
              <a:ea typeface="微软雅黑" panose="020B0503020204020204" pitchFamily="34" charset="-122"/>
            </a:rPr>
            <a:t>质量保证</a:t>
          </a:r>
          <a:r>
            <a:rPr lang="en-US" altLang="zh-CN" sz="2000" kern="1200" dirty="0">
              <a:latin typeface="微软雅黑" panose="020B0503020204020204" pitchFamily="34" charset="-122"/>
              <a:ea typeface="微软雅黑" panose="020B0503020204020204" pitchFamily="34" charset="-122"/>
            </a:rPr>
            <a:t>/</a:t>
          </a:r>
          <a:r>
            <a:rPr lang="zh-CN" altLang="en-US" sz="2000" kern="1200" dirty="0">
              <a:latin typeface="微软雅黑" panose="020B0503020204020204" pitchFamily="34" charset="-122"/>
              <a:ea typeface="微软雅黑" panose="020B0503020204020204" pitchFamily="34" charset="-122"/>
            </a:rPr>
            <a:t>测试</a:t>
          </a:r>
        </a:p>
      </dsp:txBody>
      <dsp:txXfrm>
        <a:off x="3796989" y="342511"/>
        <a:ext cx="2363488" cy="567329"/>
      </dsp:txXfrm>
    </dsp:sp>
    <dsp:sp modelId="{890B6CAB-8E62-4A1C-80B3-FB111D8BE3D1}">
      <dsp:nvSpPr>
        <dsp:cNvPr id="0" name=""/>
        <dsp:cNvSpPr/>
      </dsp:nvSpPr>
      <dsp:spPr>
        <a:xfrm>
          <a:off x="5481513" y="498937"/>
          <a:ext cx="314565" cy="314565"/>
        </a:xfrm>
        <a:prstGeom prst="triangle">
          <a:avLst>
            <a:gd name="adj" fmla="val 1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D8D6259C-D34F-42E3-9F3D-1EAFCF7431E4}">
      <dsp:nvSpPr>
        <dsp:cNvPr id="0" name=""/>
        <dsp:cNvSpPr/>
      </dsp:nvSpPr>
      <dsp:spPr>
        <a:xfrm rot="5400000">
          <a:off x="6298786" y="120649"/>
          <a:ext cx="1109802" cy="1846686"/>
        </a:xfrm>
        <a:prstGeom prst="corner">
          <a:avLst>
            <a:gd name="adj1" fmla="val 16120"/>
            <a:gd name="adj2" fmla="val 161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05381FFA-6EB7-4A9C-921E-D9D74036463A}">
      <dsp:nvSpPr>
        <dsp:cNvPr id="0" name=""/>
        <dsp:cNvSpPr/>
      </dsp:nvSpPr>
      <dsp:spPr>
        <a:xfrm>
          <a:off x="5968954" y="0"/>
          <a:ext cx="1667199" cy="5673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CN" altLang="en-US" sz="2000" kern="1200" dirty="0">
              <a:latin typeface="微软雅黑" panose="020B0503020204020204" pitchFamily="34" charset="-122"/>
              <a:ea typeface="微软雅黑" panose="020B0503020204020204" pitchFamily="34" charset="-122"/>
            </a:rPr>
            <a:t>已发布</a:t>
          </a:r>
        </a:p>
      </dsp:txBody>
      <dsp:txXfrm>
        <a:off x="5968954" y="0"/>
        <a:ext cx="1667199" cy="567329"/>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FFF7A3-DDE4-4C5A-8FE5-1608B001EAFC}" type="datetimeFigureOut">
              <a:rPr lang="zh-CN" altLang="en-US" smtClean="0"/>
              <a:t>2023/6/15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142FFA-2D5E-4781-ACCB-EF8620DBA8A9}" type="slidenum">
              <a:rPr lang="zh-CN" altLang="en-US" smtClean="0"/>
              <a:t>‹#›</a:t>
            </a:fld>
            <a:endParaRPr lang="zh-CN" altLang="en-US"/>
          </a:p>
        </p:txBody>
      </p:sp>
    </p:spTree>
    <p:extLst>
      <p:ext uri="{BB962C8B-B14F-4D97-AF65-F5344CB8AC3E}">
        <p14:creationId xmlns:p14="http://schemas.microsoft.com/office/powerpoint/2010/main" val="351343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zh.wikipedia.org/w/index.php?title=OOPSLA&amp;action=edit&amp;redlink=1"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142FFA-2D5E-4781-ACCB-EF8620DBA8A9}" type="slidenum">
              <a:rPr lang="zh-CN" altLang="en-US" smtClean="0"/>
              <a:t>1</a:t>
            </a:fld>
            <a:endParaRPr lang="zh-CN" altLang="en-US"/>
          </a:p>
        </p:txBody>
      </p:sp>
    </p:spTree>
    <p:extLst>
      <p:ext uri="{BB962C8B-B14F-4D97-AF65-F5344CB8AC3E}">
        <p14:creationId xmlns:p14="http://schemas.microsoft.com/office/powerpoint/2010/main" val="1803326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9"/>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a:solidFill>
                  <a:schemeClr val="tx1"/>
                </a:solidFill>
                <a:latin typeface="Arial" panose="020B0604020202020204" pitchFamily="34" charset="0"/>
                <a:ea typeface="宋体" panose="02010600030101010101" pitchFamily="2" charset="-122"/>
              </a:defRPr>
            </a:lvl1pPr>
            <a:lvl2pPr marL="742950" indent="-285750" defTabSz="957263" eaLnBrk="0" hangingPunct="0">
              <a:defRPr>
                <a:solidFill>
                  <a:schemeClr val="tx1"/>
                </a:solidFill>
                <a:latin typeface="Arial" panose="020B0604020202020204" pitchFamily="34" charset="0"/>
                <a:ea typeface="宋体" panose="02010600030101010101" pitchFamily="2" charset="-122"/>
              </a:defRPr>
            </a:lvl2pPr>
            <a:lvl3pPr marL="1143000" indent="-228600" defTabSz="957263" eaLnBrk="0" hangingPunct="0">
              <a:defRPr>
                <a:solidFill>
                  <a:schemeClr val="tx1"/>
                </a:solidFill>
                <a:latin typeface="Arial" panose="020B0604020202020204" pitchFamily="34" charset="0"/>
                <a:ea typeface="宋体" panose="02010600030101010101" pitchFamily="2" charset="-122"/>
              </a:defRPr>
            </a:lvl3pPr>
            <a:lvl4pPr marL="1600200" indent="-228600" defTabSz="957263" eaLnBrk="0" hangingPunct="0">
              <a:defRPr>
                <a:solidFill>
                  <a:schemeClr val="tx1"/>
                </a:solidFill>
                <a:latin typeface="Arial" panose="020B0604020202020204" pitchFamily="34" charset="0"/>
                <a:ea typeface="宋体" panose="02010600030101010101" pitchFamily="2" charset="-122"/>
              </a:defRPr>
            </a:lvl4pPr>
            <a:lvl5pPr marL="2057400" indent="-228600" defTabSz="957263" eaLnBrk="0" hangingPunct="0">
              <a:defRPr>
                <a:solidFill>
                  <a:schemeClr val="tx1"/>
                </a:solidFill>
                <a:latin typeface="Arial" panose="020B0604020202020204" pitchFamily="34" charset="0"/>
                <a:ea typeface="宋体" panose="02010600030101010101" pitchFamily="2" charset="-122"/>
              </a:defRPr>
            </a:lvl5pPr>
            <a:lvl6pPr marL="25146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cs typeface="Arial" panose="020B0604020202020204" pitchFamily="34" charset="0"/>
              </a:rPr>
              <a:t>Introduction to Disciplined Agile Delivery - Instructor Notes</a:t>
            </a:r>
            <a:endParaRPr lang="en-US" altLang="zh-CN" i="1">
              <a:cs typeface="Arial" panose="020B0604020202020204" pitchFamily="34" charset="0"/>
            </a:endParaRPr>
          </a:p>
        </p:txBody>
      </p:sp>
      <p:sp>
        <p:nvSpPr>
          <p:cNvPr id="73731" name="Rectangle 15"/>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a:solidFill>
                  <a:schemeClr val="tx1"/>
                </a:solidFill>
                <a:latin typeface="Arial" panose="020B0604020202020204" pitchFamily="34" charset="0"/>
                <a:ea typeface="宋体" panose="02010600030101010101" pitchFamily="2" charset="-122"/>
              </a:defRPr>
            </a:lvl1pPr>
            <a:lvl2pPr marL="742950" indent="-285750" defTabSz="957263" eaLnBrk="0" hangingPunct="0">
              <a:defRPr>
                <a:solidFill>
                  <a:schemeClr val="tx1"/>
                </a:solidFill>
                <a:latin typeface="Arial" panose="020B0604020202020204" pitchFamily="34" charset="0"/>
                <a:ea typeface="宋体" panose="02010600030101010101" pitchFamily="2" charset="-122"/>
              </a:defRPr>
            </a:lvl2pPr>
            <a:lvl3pPr marL="1143000" indent="-228600" defTabSz="957263" eaLnBrk="0" hangingPunct="0">
              <a:defRPr>
                <a:solidFill>
                  <a:schemeClr val="tx1"/>
                </a:solidFill>
                <a:latin typeface="Arial" panose="020B0604020202020204" pitchFamily="34" charset="0"/>
                <a:ea typeface="宋体" panose="02010600030101010101" pitchFamily="2" charset="-122"/>
              </a:defRPr>
            </a:lvl3pPr>
            <a:lvl4pPr marL="1600200" indent="-228600" defTabSz="957263" eaLnBrk="0" hangingPunct="0">
              <a:defRPr>
                <a:solidFill>
                  <a:schemeClr val="tx1"/>
                </a:solidFill>
                <a:latin typeface="Arial" panose="020B0604020202020204" pitchFamily="34" charset="0"/>
                <a:ea typeface="宋体" panose="02010600030101010101" pitchFamily="2" charset="-122"/>
              </a:defRPr>
            </a:lvl4pPr>
            <a:lvl5pPr marL="2057400" indent="-228600" defTabSz="957263" eaLnBrk="0" hangingPunct="0">
              <a:defRPr>
                <a:solidFill>
                  <a:schemeClr val="tx1"/>
                </a:solidFill>
                <a:latin typeface="Arial" panose="020B0604020202020204" pitchFamily="34" charset="0"/>
                <a:ea typeface="宋体" panose="02010600030101010101" pitchFamily="2" charset="-122"/>
              </a:defRPr>
            </a:lvl5pPr>
            <a:lvl6pPr marL="25146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cs typeface="Arial" panose="020B0604020202020204" pitchFamily="34" charset="0"/>
              </a:rPr>
              <a:t>Module 1 - Agile and Discipline Agile Delivery Overview</a:t>
            </a:r>
            <a:endParaRPr lang="en-US" altLang="zh-CN">
              <a:latin typeface="ZapfHumnst BT"/>
              <a:cs typeface="Arial" panose="020B0604020202020204" pitchFamily="34" charset="0"/>
            </a:endParaRPr>
          </a:p>
        </p:txBody>
      </p:sp>
      <p:sp>
        <p:nvSpPr>
          <p:cNvPr id="73732" name="Rectangle 4"/>
          <p:cNvSpPr>
            <a:spLocks noGrp="1" noRot="1" noChangeAspect="1" noChangeArrowheads="1" noTextEdit="1"/>
          </p:cNvSpPr>
          <p:nvPr>
            <p:ph type="sldImg"/>
          </p:nvPr>
        </p:nvSpPr>
        <p:spPr>
          <a:ln/>
        </p:spPr>
      </p:sp>
      <p:sp>
        <p:nvSpPr>
          <p:cNvPr id="7373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US" altLang="zh-CN" sz="1000">
                <a:latin typeface="Arial" panose="020B0604020202020204" pitchFamily="34" charset="0"/>
                <a:cs typeface="Arial" panose="020B0604020202020204" pitchFamily="34" charset="0"/>
              </a:rPr>
              <a:t>According to the Poppendiecks, the people behind Lean Software Development, the three biggest wastes in software development are:  </a:t>
            </a:r>
          </a:p>
          <a:p>
            <a:pPr marL="342900" lvl="1" indent="-114300" eaLnBrk="1" hangingPunct="1">
              <a:lnSpc>
                <a:spcPct val="90000"/>
              </a:lnSpc>
              <a:buFontTx/>
              <a:buChar char="•"/>
            </a:pPr>
            <a:r>
              <a:rPr lang="en-US" altLang="zh-CN" sz="1000">
                <a:latin typeface="Arial" panose="020B0604020202020204" pitchFamily="34" charset="0"/>
                <a:cs typeface="Arial" panose="020B0604020202020204" pitchFamily="34" charset="0"/>
              </a:rPr>
              <a:t>Extra features</a:t>
            </a:r>
          </a:p>
          <a:p>
            <a:pPr marL="342900" lvl="1" indent="-114300" eaLnBrk="1" hangingPunct="1">
              <a:lnSpc>
                <a:spcPct val="90000"/>
              </a:lnSpc>
              <a:buFontTx/>
              <a:buChar char="•"/>
            </a:pPr>
            <a:r>
              <a:rPr lang="en-US" altLang="zh-CN" sz="1000">
                <a:latin typeface="Arial" panose="020B0604020202020204" pitchFamily="34" charset="0"/>
                <a:cs typeface="Arial" panose="020B0604020202020204" pitchFamily="34" charset="0"/>
              </a:rPr>
              <a:t>Churn</a:t>
            </a:r>
          </a:p>
          <a:p>
            <a:pPr marL="342900" lvl="1" indent="-114300" eaLnBrk="1" hangingPunct="1">
              <a:lnSpc>
                <a:spcPct val="90000"/>
              </a:lnSpc>
              <a:buFontTx/>
              <a:buChar char="•"/>
            </a:pPr>
            <a:r>
              <a:rPr lang="en-US" altLang="zh-CN" sz="1000">
                <a:latin typeface="Arial" panose="020B0604020202020204" pitchFamily="34" charset="0"/>
                <a:cs typeface="Arial" panose="020B0604020202020204" pitchFamily="34" charset="0"/>
              </a:rPr>
              <a:t>Crossing boundaries</a:t>
            </a:r>
          </a:p>
          <a:p>
            <a:pPr eaLnBrk="1" hangingPunct="1">
              <a:lnSpc>
                <a:spcPct val="90000"/>
              </a:lnSpc>
            </a:pPr>
            <a:endParaRPr lang="en-US" altLang="zh-CN" sz="1000">
              <a:latin typeface="Arial" panose="020B0604020202020204" pitchFamily="34" charset="0"/>
              <a:cs typeface="Arial" panose="020B0604020202020204" pitchFamily="34" charset="0"/>
            </a:endParaRPr>
          </a:p>
          <a:p>
            <a:pPr eaLnBrk="1" hangingPunct="1"/>
            <a:endParaRPr lang="zh-CN" altLang="en-US">
              <a:latin typeface="Arial" panose="020B0604020202020204" pitchFamily="34" charset="0"/>
              <a:cs typeface="Arial" panose="020B0604020202020204" pitchFamily="34" charset="0"/>
            </a:endParaRPr>
          </a:p>
        </p:txBody>
      </p:sp>
      <p:sp>
        <p:nvSpPr>
          <p:cNvPr id="73734" name="Rectangle 6"/>
          <p:cNvSpPr>
            <a:spLocks noChangeArrowheads="1"/>
          </p:cNvSpPr>
          <p:nvPr/>
        </p:nvSpPr>
        <p:spPr bwMode="auto">
          <a:xfrm>
            <a:off x="495300" y="1414463"/>
            <a:ext cx="2020888" cy="443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288925" indent="-174625"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00" b="1">
                <a:latin typeface="Times New Roman" panose="02020603050405020304" pitchFamily="18" charset="0"/>
                <a:cs typeface="Times New Roman" panose="02020603050405020304" pitchFamily="18" charset="0"/>
              </a:rPr>
              <a:t>What are the 7 Wastes?</a:t>
            </a:r>
          </a:p>
          <a:p>
            <a:pPr lvl="1">
              <a:buFont typeface="Symbol" panose="05050102010706020507" pitchFamily="18" charset="2"/>
              <a:buChar char=""/>
            </a:pPr>
            <a:r>
              <a:rPr lang="en-US" altLang="zh-CN" sz="1000" b="1">
                <a:latin typeface="Times New Roman" panose="02020603050405020304" pitchFamily="18" charset="0"/>
                <a:cs typeface="Times New Roman" panose="02020603050405020304" pitchFamily="18" charset="0"/>
              </a:rPr>
              <a:t>Eliminate Waste</a:t>
            </a:r>
            <a:r>
              <a:rPr lang="en-US" altLang="zh-CN" sz="1000">
                <a:latin typeface="Times New Roman" panose="02020603050405020304" pitchFamily="18" charset="0"/>
                <a:cs typeface="Times New Roman" panose="02020603050405020304" pitchFamily="18" charset="0"/>
              </a:rPr>
              <a:t> - Seeing Waste and Value Stream Mapping</a:t>
            </a:r>
          </a:p>
          <a:p>
            <a:pPr lvl="1">
              <a:buFont typeface="Symbol" panose="05050102010706020507" pitchFamily="18" charset="2"/>
              <a:buChar char=""/>
            </a:pPr>
            <a:r>
              <a:rPr lang="en-US" altLang="zh-CN" sz="1000" b="1">
                <a:latin typeface="Times New Roman" panose="02020603050405020304" pitchFamily="18" charset="0"/>
                <a:cs typeface="Times New Roman" panose="02020603050405020304" pitchFamily="18" charset="0"/>
              </a:rPr>
              <a:t>Amplify Learning</a:t>
            </a:r>
            <a:r>
              <a:rPr lang="en-US" altLang="zh-CN" sz="1000">
                <a:latin typeface="Times New Roman" panose="02020603050405020304" pitchFamily="18" charset="0"/>
                <a:cs typeface="Times New Roman" panose="02020603050405020304" pitchFamily="18" charset="0"/>
              </a:rPr>
              <a:t> - Feedback, Iterations, Synchronization, and Set-Based Development</a:t>
            </a:r>
          </a:p>
          <a:p>
            <a:pPr lvl="1">
              <a:buFont typeface="Symbol" panose="05050102010706020507" pitchFamily="18" charset="2"/>
              <a:buChar char=""/>
            </a:pPr>
            <a:r>
              <a:rPr lang="en-US" altLang="zh-CN" sz="1000" b="1">
                <a:latin typeface="Times New Roman" panose="02020603050405020304" pitchFamily="18" charset="0"/>
                <a:cs typeface="Times New Roman" panose="02020603050405020304" pitchFamily="18" charset="0"/>
              </a:rPr>
              <a:t>Decide as Late as Possible</a:t>
            </a:r>
            <a:r>
              <a:rPr lang="en-US" altLang="zh-CN" sz="1000">
                <a:latin typeface="Times New Roman" panose="02020603050405020304" pitchFamily="18" charset="0"/>
                <a:cs typeface="Times New Roman" panose="02020603050405020304" pitchFamily="18" charset="0"/>
              </a:rPr>
              <a:t> – Options Thinking, The Last Responsible Moment, and Making the Decision</a:t>
            </a:r>
          </a:p>
          <a:p>
            <a:pPr lvl="1">
              <a:buFont typeface="Symbol" panose="05050102010706020507" pitchFamily="18" charset="2"/>
              <a:buChar char=""/>
            </a:pPr>
            <a:r>
              <a:rPr lang="en-US" altLang="zh-CN" sz="1000" b="1">
                <a:latin typeface="Times New Roman" panose="02020603050405020304" pitchFamily="18" charset="0"/>
                <a:cs typeface="Times New Roman" panose="02020603050405020304" pitchFamily="18" charset="0"/>
              </a:rPr>
              <a:t>Deliver as Fast as Possible</a:t>
            </a:r>
            <a:r>
              <a:rPr lang="en-US" altLang="zh-CN" sz="1000">
                <a:latin typeface="Times New Roman" panose="02020603050405020304" pitchFamily="18" charset="0"/>
                <a:cs typeface="Times New Roman" panose="02020603050405020304" pitchFamily="18" charset="0"/>
              </a:rPr>
              <a:t> – Pull Systems, Queuing Theory, and Cost of Delay</a:t>
            </a:r>
          </a:p>
          <a:p>
            <a:pPr lvl="1">
              <a:buFont typeface="Symbol" panose="05050102010706020507" pitchFamily="18" charset="2"/>
              <a:buChar char=""/>
            </a:pPr>
            <a:r>
              <a:rPr lang="en-US" altLang="zh-CN" sz="1000" b="1">
                <a:latin typeface="Times New Roman" panose="02020603050405020304" pitchFamily="18" charset="0"/>
                <a:cs typeface="Times New Roman" panose="02020603050405020304" pitchFamily="18" charset="0"/>
              </a:rPr>
              <a:t>Empower the Team</a:t>
            </a:r>
            <a:r>
              <a:rPr lang="en-US" altLang="zh-CN" sz="1000">
                <a:latin typeface="Times New Roman" panose="02020603050405020304" pitchFamily="18" charset="0"/>
                <a:cs typeface="Times New Roman" panose="02020603050405020304" pitchFamily="18" charset="0"/>
              </a:rPr>
              <a:t> – Self-Determination, Motivation, Leadership, and Expertise</a:t>
            </a:r>
          </a:p>
          <a:p>
            <a:pPr lvl="1">
              <a:buFont typeface="Symbol" panose="05050102010706020507" pitchFamily="18" charset="2"/>
              <a:buChar char=""/>
            </a:pPr>
            <a:r>
              <a:rPr lang="en-US" altLang="zh-CN" sz="1000" b="1">
                <a:latin typeface="Times New Roman" panose="02020603050405020304" pitchFamily="18" charset="0"/>
                <a:cs typeface="Times New Roman" panose="02020603050405020304" pitchFamily="18" charset="0"/>
              </a:rPr>
              <a:t>Build Integrity In</a:t>
            </a:r>
            <a:r>
              <a:rPr lang="en-US" altLang="zh-CN" sz="1000">
                <a:latin typeface="Times New Roman" panose="02020603050405020304" pitchFamily="18" charset="0"/>
                <a:cs typeface="Times New Roman" panose="02020603050405020304" pitchFamily="18" charset="0"/>
              </a:rPr>
              <a:t> – Perceived Integrity, Conceptual Integrity, Refactoring and Testing</a:t>
            </a:r>
          </a:p>
          <a:p>
            <a:pPr lvl="1">
              <a:buFont typeface="Symbol" panose="05050102010706020507" pitchFamily="18" charset="2"/>
              <a:buChar char=""/>
            </a:pPr>
            <a:r>
              <a:rPr lang="en-US" altLang="zh-CN" sz="1000" b="1">
                <a:latin typeface="Times New Roman" panose="02020603050405020304" pitchFamily="18" charset="0"/>
                <a:cs typeface="Times New Roman" panose="02020603050405020304" pitchFamily="18" charset="0"/>
              </a:rPr>
              <a:t>See the Whole</a:t>
            </a:r>
            <a:r>
              <a:rPr lang="en-US" altLang="zh-CN" sz="1000">
                <a:latin typeface="Times New Roman" panose="02020603050405020304" pitchFamily="18" charset="0"/>
                <a:cs typeface="Times New Roman" panose="02020603050405020304" pitchFamily="18" charset="0"/>
              </a:rPr>
              <a:t> – Measurements and Contracts</a:t>
            </a:r>
            <a:endParaRPr lang="en-US" altLang="zh-CN" sz="600">
              <a:latin typeface="Times New Roman" panose="02020603050405020304" pitchFamily="18" charset="0"/>
              <a:cs typeface="Times New Roman" panose="02020603050405020304" pitchFamily="18" charset="0"/>
            </a:endParaRPr>
          </a:p>
          <a:p>
            <a:br>
              <a:rPr lang="en-US" altLang="zh-CN" sz="2400">
                <a:latin typeface="Times New Roman" panose="02020603050405020304" pitchFamily="18" charset="0"/>
                <a:cs typeface="Times New Roman" panose="02020603050405020304" pitchFamily="18" charset="0"/>
              </a:rPr>
            </a:br>
            <a:endParaRPr lang="en-US" altLang="zh-CN"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3774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9"/>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a:solidFill>
                  <a:schemeClr val="tx1"/>
                </a:solidFill>
                <a:latin typeface="Arial" panose="020B0604020202020204" pitchFamily="34" charset="0"/>
                <a:ea typeface="宋体" panose="02010600030101010101" pitchFamily="2" charset="-122"/>
              </a:defRPr>
            </a:lvl1pPr>
            <a:lvl2pPr marL="742950" indent="-285750" defTabSz="957263" eaLnBrk="0" hangingPunct="0">
              <a:defRPr>
                <a:solidFill>
                  <a:schemeClr val="tx1"/>
                </a:solidFill>
                <a:latin typeface="Arial" panose="020B0604020202020204" pitchFamily="34" charset="0"/>
                <a:ea typeface="宋体" panose="02010600030101010101" pitchFamily="2" charset="-122"/>
              </a:defRPr>
            </a:lvl2pPr>
            <a:lvl3pPr marL="1143000" indent="-228600" defTabSz="957263" eaLnBrk="0" hangingPunct="0">
              <a:defRPr>
                <a:solidFill>
                  <a:schemeClr val="tx1"/>
                </a:solidFill>
                <a:latin typeface="Arial" panose="020B0604020202020204" pitchFamily="34" charset="0"/>
                <a:ea typeface="宋体" panose="02010600030101010101" pitchFamily="2" charset="-122"/>
              </a:defRPr>
            </a:lvl3pPr>
            <a:lvl4pPr marL="1600200" indent="-228600" defTabSz="957263" eaLnBrk="0" hangingPunct="0">
              <a:defRPr>
                <a:solidFill>
                  <a:schemeClr val="tx1"/>
                </a:solidFill>
                <a:latin typeface="Arial" panose="020B0604020202020204" pitchFamily="34" charset="0"/>
                <a:ea typeface="宋体" panose="02010600030101010101" pitchFamily="2" charset="-122"/>
              </a:defRPr>
            </a:lvl4pPr>
            <a:lvl5pPr marL="2057400" indent="-228600" defTabSz="957263" eaLnBrk="0" hangingPunct="0">
              <a:defRPr>
                <a:solidFill>
                  <a:schemeClr val="tx1"/>
                </a:solidFill>
                <a:latin typeface="Arial" panose="020B0604020202020204" pitchFamily="34" charset="0"/>
                <a:ea typeface="宋体" panose="02010600030101010101" pitchFamily="2" charset="-122"/>
              </a:defRPr>
            </a:lvl5pPr>
            <a:lvl6pPr marL="25146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cs typeface="Arial" panose="020B0604020202020204" pitchFamily="34" charset="0"/>
              </a:rPr>
              <a:t>Introduction to Disciplined Agile Delivery - Instructor Notes</a:t>
            </a:r>
            <a:endParaRPr lang="en-US" altLang="zh-CN" i="1">
              <a:cs typeface="Arial" panose="020B0604020202020204" pitchFamily="34" charset="0"/>
            </a:endParaRPr>
          </a:p>
        </p:txBody>
      </p:sp>
      <p:sp>
        <p:nvSpPr>
          <p:cNvPr id="73731" name="Rectangle 15"/>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a:solidFill>
                  <a:schemeClr val="tx1"/>
                </a:solidFill>
                <a:latin typeface="Arial" panose="020B0604020202020204" pitchFamily="34" charset="0"/>
                <a:ea typeface="宋体" panose="02010600030101010101" pitchFamily="2" charset="-122"/>
              </a:defRPr>
            </a:lvl1pPr>
            <a:lvl2pPr marL="742950" indent="-285750" defTabSz="957263" eaLnBrk="0" hangingPunct="0">
              <a:defRPr>
                <a:solidFill>
                  <a:schemeClr val="tx1"/>
                </a:solidFill>
                <a:latin typeface="Arial" panose="020B0604020202020204" pitchFamily="34" charset="0"/>
                <a:ea typeface="宋体" panose="02010600030101010101" pitchFamily="2" charset="-122"/>
              </a:defRPr>
            </a:lvl2pPr>
            <a:lvl3pPr marL="1143000" indent="-228600" defTabSz="957263" eaLnBrk="0" hangingPunct="0">
              <a:defRPr>
                <a:solidFill>
                  <a:schemeClr val="tx1"/>
                </a:solidFill>
                <a:latin typeface="Arial" panose="020B0604020202020204" pitchFamily="34" charset="0"/>
                <a:ea typeface="宋体" panose="02010600030101010101" pitchFamily="2" charset="-122"/>
              </a:defRPr>
            </a:lvl3pPr>
            <a:lvl4pPr marL="1600200" indent="-228600" defTabSz="957263" eaLnBrk="0" hangingPunct="0">
              <a:defRPr>
                <a:solidFill>
                  <a:schemeClr val="tx1"/>
                </a:solidFill>
                <a:latin typeface="Arial" panose="020B0604020202020204" pitchFamily="34" charset="0"/>
                <a:ea typeface="宋体" panose="02010600030101010101" pitchFamily="2" charset="-122"/>
              </a:defRPr>
            </a:lvl4pPr>
            <a:lvl5pPr marL="2057400" indent="-228600" defTabSz="957263" eaLnBrk="0" hangingPunct="0">
              <a:defRPr>
                <a:solidFill>
                  <a:schemeClr val="tx1"/>
                </a:solidFill>
                <a:latin typeface="Arial" panose="020B0604020202020204" pitchFamily="34" charset="0"/>
                <a:ea typeface="宋体" panose="02010600030101010101" pitchFamily="2" charset="-122"/>
              </a:defRPr>
            </a:lvl5pPr>
            <a:lvl6pPr marL="25146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cs typeface="Arial" panose="020B0604020202020204" pitchFamily="34" charset="0"/>
              </a:rPr>
              <a:t>Module 1 - Agile and Discipline Agile Delivery Overview</a:t>
            </a:r>
            <a:endParaRPr lang="en-US" altLang="zh-CN">
              <a:latin typeface="ZapfHumnst BT"/>
              <a:cs typeface="Arial" panose="020B0604020202020204" pitchFamily="34" charset="0"/>
            </a:endParaRPr>
          </a:p>
        </p:txBody>
      </p:sp>
      <p:sp>
        <p:nvSpPr>
          <p:cNvPr id="73732" name="Rectangle 4"/>
          <p:cNvSpPr>
            <a:spLocks noGrp="1" noRot="1" noChangeAspect="1" noChangeArrowheads="1" noTextEdit="1"/>
          </p:cNvSpPr>
          <p:nvPr>
            <p:ph type="sldImg"/>
          </p:nvPr>
        </p:nvSpPr>
        <p:spPr>
          <a:ln/>
        </p:spPr>
      </p:sp>
      <p:sp>
        <p:nvSpPr>
          <p:cNvPr id="7373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US" altLang="zh-CN" sz="1000">
                <a:latin typeface="Arial" panose="020B0604020202020204" pitchFamily="34" charset="0"/>
                <a:cs typeface="Arial" panose="020B0604020202020204" pitchFamily="34" charset="0"/>
              </a:rPr>
              <a:t>According to the Poppendiecks, the people behind Lean Software Development, the three biggest wastes in software development are:  </a:t>
            </a:r>
          </a:p>
          <a:p>
            <a:pPr marL="342900" lvl="1" indent="-114300" eaLnBrk="1" hangingPunct="1">
              <a:lnSpc>
                <a:spcPct val="90000"/>
              </a:lnSpc>
              <a:buFontTx/>
              <a:buChar char="•"/>
            </a:pPr>
            <a:r>
              <a:rPr lang="en-US" altLang="zh-CN" sz="1000">
                <a:latin typeface="Arial" panose="020B0604020202020204" pitchFamily="34" charset="0"/>
                <a:cs typeface="Arial" panose="020B0604020202020204" pitchFamily="34" charset="0"/>
              </a:rPr>
              <a:t>Extra features</a:t>
            </a:r>
          </a:p>
          <a:p>
            <a:pPr marL="342900" lvl="1" indent="-114300" eaLnBrk="1" hangingPunct="1">
              <a:lnSpc>
                <a:spcPct val="90000"/>
              </a:lnSpc>
              <a:buFontTx/>
              <a:buChar char="•"/>
            </a:pPr>
            <a:r>
              <a:rPr lang="en-US" altLang="zh-CN" sz="1000">
                <a:latin typeface="Arial" panose="020B0604020202020204" pitchFamily="34" charset="0"/>
                <a:cs typeface="Arial" panose="020B0604020202020204" pitchFamily="34" charset="0"/>
              </a:rPr>
              <a:t>Churn</a:t>
            </a:r>
          </a:p>
          <a:p>
            <a:pPr marL="342900" lvl="1" indent="-114300" eaLnBrk="1" hangingPunct="1">
              <a:lnSpc>
                <a:spcPct val="90000"/>
              </a:lnSpc>
              <a:buFontTx/>
              <a:buChar char="•"/>
            </a:pPr>
            <a:r>
              <a:rPr lang="en-US" altLang="zh-CN" sz="1000">
                <a:latin typeface="Arial" panose="020B0604020202020204" pitchFamily="34" charset="0"/>
                <a:cs typeface="Arial" panose="020B0604020202020204" pitchFamily="34" charset="0"/>
              </a:rPr>
              <a:t>Crossing boundaries</a:t>
            </a:r>
          </a:p>
          <a:p>
            <a:pPr eaLnBrk="1" hangingPunct="1">
              <a:lnSpc>
                <a:spcPct val="90000"/>
              </a:lnSpc>
            </a:pPr>
            <a:endParaRPr lang="en-US" altLang="zh-CN" sz="1000">
              <a:latin typeface="Arial" panose="020B0604020202020204" pitchFamily="34" charset="0"/>
              <a:cs typeface="Arial" panose="020B0604020202020204" pitchFamily="34" charset="0"/>
            </a:endParaRPr>
          </a:p>
          <a:p>
            <a:pPr eaLnBrk="1" hangingPunct="1"/>
            <a:endParaRPr lang="zh-CN" altLang="en-US">
              <a:latin typeface="Arial" panose="020B0604020202020204" pitchFamily="34" charset="0"/>
              <a:cs typeface="Arial" panose="020B0604020202020204" pitchFamily="34" charset="0"/>
            </a:endParaRPr>
          </a:p>
        </p:txBody>
      </p:sp>
      <p:sp>
        <p:nvSpPr>
          <p:cNvPr id="73734" name="Rectangle 6"/>
          <p:cNvSpPr>
            <a:spLocks noChangeArrowheads="1"/>
          </p:cNvSpPr>
          <p:nvPr/>
        </p:nvSpPr>
        <p:spPr bwMode="auto">
          <a:xfrm>
            <a:off x="495300" y="1414463"/>
            <a:ext cx="2020888" cy="443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288925" indent="-174625"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00" b="1">
                <a:latin typeface="Times New Roman" panose="02020603050405020304" pitchFamily="18" charset="0"/>
                <a:cs typeface="Times New Roman" panose="02020603050405020304" pitchFamily="18" charset="0"/>
              </a:rPr>
              <a:t>What are the 7 Wastes?</a:t>
            </a:r>
          </a:p>
          <a:p>
            <a:pPr lvl="1">
              <a:buFont typeface="Symbol" panose="05050102010706020507" pitchFamily="18" charset="2"/>
              <a:buChar char=""/>
            </a:pPr>
            <a:r>
              <a:rPr lang="en-US" altLang="zh-CN" sz="1000" b="1">
                <a:latin typeface="Times New Roman" panose="02020603050405020304" pitchFamily="18" charset="0"/>
                <a:cs typeface="Times New Roman" panose="02020603050405020304" pitchFamily="18" charset="0"/>
              </a:rPr>
              <a:t>Eliminate Waste</a:t>
            </a:r>
            <a:r>
              <a:rPr lang="en-US" altLang="zh-CN" sz="1000">
                <a:latin typeface="Times New Roman" panose="02020603050405020304" pitchFamily="18" charset="0"/>
                <a:cs typeface="Times New Roman" panose="02020603050405020304" pitchFamily="18" charset="0"/>
              </a:rPr>
              <a:t> - Seeing Waste and Value Stream Mapping</a:t>
            </a:r>
          </a:p>
          <a:p>
            <a:pPr lvl="1">
              <a:buFont typeface="Symbol" panose="05050102010706020507" pitchFamily="18" charset="2"/>
              <a:buChar char=""/>
            </a:pPr>
            <a:r>
              <a:rPr lang="en-US" altLang="zh-CN" sz="1000" b="1">
                <a:latin typeface="Times New Roman" panose="02020603050405020304" pitchFamily="18" charset="0"/>
                <a:cs typeface="Times New Roman" panose="02020603050405020304" pitchFamily="18" charset="0"/>
              </a:rPr>
              <a:t>Amplify Learning</a:t>
            </a:r>
            <a:r>
              <a:rPr lang="en-US" altLang="zh-CN" sz="1000">
                <a:latin typeface="Times New Roman" panose="02020603050405020304" pitchFamily="18" charset="0"/>
                <a:cs typeface="Times New Roman" panose="02020603050405020304" pitchFamily="18" charset="0"/>
              </a:rPr>
              <a:t> - Feedback, Iterations, Synchronization, and Set-Based Development</a:t>
            </a:r>
          </a:p>
          <a:p>
            <a:pPr lvl="1">
              <a:buFont typeface="Symbol" panose="05050102010706020507" pitchFamily="18" charset="2"/>
              <a:buChar char=""/>
            </a:pPr>
            <a:r>
              <a:rPr lang="en-US" altLang="zh-CN" sz="1000" b="1">
                <a:latin typeface="Times New Roman" panose="02020603050405020304" pitchFamily="18" charset="0"/>
                <a:cs typeface="Times New Roman" panose="02020603050405020304" pitchFamily="18" charset="0"/>
              </a:rPr>
              <a:t>Decide as Late as Possible</a:t>
            </a:r>
            <a:r>
              <a:rPr lang="en-US" altLang="zh-CN" sz="1000">
                <a:latin typeface="Times New Roman" panose="02020603050405020304" pitchFamily="18" charset="0"/>
                <a:cs typeface="Times New Roman" panose="02020603050405020304" pitchFamily="18" charset="0"/>
              </a:rPr>
              <a:t> – Options Thinking, The Last Responsible Moment, and Making the Decision</a:t>
            </a:r>
          </a:p>
          <a:p>
            <a:pPr lvl="1">
              <a:buFont typeface="Symbol" panose="05050102010706020507" pitchFamily="18" charset="2"/>
              <a:buChar char=""/>
            </a:pPr>
            <a:r>
              <a:rPr lang="en-US" altLang="zh-CN" sz="1000" b="1">
                <a:latin typeface="Times New Roman" panose="02020603050405020304" pitchFamily="18" charset="0"/>
                <a:cs typeface="Times New Roman" panose="02020603050405020304" pitchFamily="18" charset="0"/>
              </a:rPr>
              <a:t>Deliver as Fast as Possible</a:t>
            </a:r>
            <a:r>
              <a:rPr lang="en-US" altLang="zh-CN" sz="1000">
                <a:latin typeface="Times New Roman" panose="02020603050405020304" pitchFamily="18" charset="0"/>
                <a:cs typeface="Times New Roman" panose="02020603050405020304" pitchFamily="18" charset="0"/>
              </a:rPr>
              <a:t> – Pull Systems, Queuing Theory, and Cost of Delay</a:t>
            </a:r>
          </a:p>
          <a:p>
            <a:pPr lvl="1">
              <a:buFont typeface="Symbol" panose="05050102010706020507" pitchFamily="18" charset="2"/>
              <a:buChar char=""/>
            </a:pPr>
            <a:r>
              <a:rPr lang="en-US" altLang="zh-CN" sz="1000" b="1">
                <a:latin typeface="Times New Roman" panose="02020603050405020304" pitchFamily="18" charset="0"/>
                <a:cs typeface="Times New Roman" panose="02020603050405020304" pitchFamily="18" charset="0"/>
              </a:rPr>
              <a:t>Empower the Team</a:t>
            </a:r>
            <a:r>
              <a:rPr lang="en-US" altLang="zh-CN" sz="1000">
                <a:latin typeface="Times New Roman" panose="02020603050405020304" pitchFamily="18" charset="0"/>
                <a:cs typeface="Times New Roman" panose="02020603050405020304" pitchFamily="18" charset="0"/>
              </a:rPr>
              <a:t> – Self-Determination, Motivation, Leadership, and Expertise</a:t>
            </a:r>
          </a:p>
          <a:p>
            <a:pPr lvl="1">
              <a:buFont typeface="Symbol" panose="05050102010706020507" pitchFamily="18" charset="2"/>
              <a:buChar char=""/>
            </a:pPr>
            <a:r>
              <a:rPr lang="en-US" altLang="zh-CN" sz="1000" b="1">
                <a:latin typeface="Times New Roman" panose="02020603050405020304" pitchFamily="18" charset="0"/>
                <a:cs typeface="Times New Roman" panose="02020603050405020304" pitchFamily="18" charset="0"/>
              </a:rPr>
              <a:t>Build Integrity In</a:t>
            </a:r>
            <a:r>
              <a:rPr lang="en-US" altLang="zh-CN" sz="1000">
                <a:latin typeface="Times New Roman" panose="02020603050405020304" pitchFamily="18" charset="0"/>
                <a:cs typeface="Times New Roman" panose="02020603050405020304" pitchFamily="18" charset="0"/>
              </a:rPr>
              <a:t> – Perceived Integrity, Conceptual Integrity, Refactoring and Testing</a:t>
            </a:r>
          </a:p>
          <a:p>
            <a:pPr lvl="1">
              <a:buFont typeface="Symbol" panose="05050102010706020507" pitchFamily="18" charset="2"/>
              <a:buChar char=""/>
            </a:pPr>
            <a:r>
              <a:rPr lang="en-US" altLang="zh-CN" sz="1000" b="1">
                <a:latin typeface="Times New Roman" panose="02020603050405020304" pitchFamily="18" charset="0"/>
                <a:cs typeface="Times New Roman" panose="02020603050405020304" pitchFamily="18" charset="0"/>
              </a:rPr>
              <a:t>See the Whole</a:t>
            </a:r>
            <a:r>
              <a:rPr lang="en-US" altLang="zh-CN" sz="1000">
                <a:latin typeface="Times New Roman" panose="02020603050405020304" pitchFamily="18" charset="0"/>
                <a:cs typeface="Times New Roman" panose="02020603050405020304" pitchFamily="18" charset="0"/>
              </a:rPr>
              <a:t> – Measurements and Contracts</a:t>
            </a:r>
            <a:endParaRPr lang="en-US" altLang="zh-CN" sz="600">
              <a:latin typeface="Times New Roman" panose="02020603050405020304" pitchFamily="18" charset="0"/>
              <a:cs typeface="Times New Roman" panose="02020603050405020304" pitchFamily="18" charset="0"/>
            </a:endParaRPr>
          </a:p>
          <a:p>
            <a:br>
              <a:rPr lang="en-US" altLang="zh-CN" sz="2400">
                <a:latin typeface="Times New Roman" panose="02020603050405020304" pitchFamily="18" charset="0"/>
                <a:cs typeface="Times New Roman" panose="02020603050405020304" pitchFamily="18" charset="0"/>
              </a:rPr>
            </a:br>
            <a:endParaRPr lang="en-US" altLang="zh-CN"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598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9"/>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a:solidFill>
                  <a:schemeClr val="tx1"/>
                </a:solidFill>
                <a:latin typeface="Arial" panose="020B0604020202020204" pitchFamily="34" charset="0"/>
                <a:ea typeface="宋体" panose="02010600030101010101" pitchFamily="2" charset="-122"/>
              </a:defRPr>
            </a:lvl1pPr>
            <a:lvl2pPr marL="742950" indent="-285750" defTabSz="957263" eaLnBrk="0" hangingPunct="0">
              <a:defRPr>
                <a:solidFill>
                  <a:schemeClr val="tx1"/>
                </a:solidFill>
                <a:latin typeface="Arial" panose="020B0604020202020204" pitchFamily="34" charset="0"/>
                <a:ea typeface="宋体" panose="02010600030101010101" pitchFamily="2" charset="-122"/>
              </a:defRPr>
            </a:lvl2pPr>
            <a:lvl3pPr marL="1143000" indent="-228600" defTabSz="957263" eaLnBrk="0" hangingPunct="0">
              <a:defRPr>
                <a:solidFill>
                  <a:schemeClr val="tx1"/>
                </a:solidFill>
                <a:latin typeface="Arial" panose="020B0604020202020204" pitchFamily="34" charset="0"/>
                <a:ea typeface="宋体" panose="02010600030101010101" pitchFamily="2" charset="-122"/>
              </a:defRPr>
            </a:lvl3pPr>
            <a:lvl4pPr marL="1600200" indent="-228600" defTabSz="957263" eaLnBrk="0" hangingPunct="0">
              <a:defRPr>
                <a:solidFill>
                  <a:schemeClr val="tx1"/>
                </a:solidFill>
                <a:latin typeface="Arial" panose="020B0604020202020204" pitchFamily="34" charset="0"/>
                <a:ea typeface="宋体" panose="02010600030101010101" pitchFamily="2" charset="-122"/>
              </a:defRPr>
            </a:lvl4pPr>
            <a:lvl5pPr marL="2057400" indent="-228600" defTabSz="957263" eaLnBrk="0" hangingPunct="0">
              <a:defRPr>
                <a:solidFill>
                  <a:schemeClr val="tx1"/>
                </a:solidFill>
                <a:latin typeface="Arial" panose="020B0604020202020204" pitchFamily="34" charset="0"/>
                <a:ea typeface="宋体" panose="02010600030101010101" pitchFamily="2" charset="-122"/>
              </a:defRPr>
            </a:lvl5pPr>
            <a:lvl6pPr marL="25146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cs typeface="Arial" panose="020B0604020202020204" pitchFamily="34" charset="0"/>
              </a:rPr>
              <a:t>Introduction to Disciplined Agile Delivery - Instructor Notes</a:t>
            </a:r>
            <a:endParaRPr lang="en-US" altLang="zh-CN" i="1">
              <a:cs typeface="Arial" panose="020B0604020202020204" pitchFamily="34" charset="0"/>
            </a:endParaRPr>
          </a:p>
        </p:txBody>
      </p:sp>
      <p:sp>
        <p:nvSpPr>
          <p:cNvPr id="74755" name="Rectangle 15"/>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a:solidFill>
                  <a:schemeClr val="tx1"/>
                </a:solidFill>
                <a:latin typeface="Arial" panose="020B0604020202020204" pitchFamily="34" charset="0"/>
                <a:ea typeface="宋体" panose="02010600030101010101" pitchFamily="2" charset="-122"/>
              </a:defRPr>
            </a:lvl1pPr>
            <a:lvl2pPr marL="742950" indent="-285750" defTabSz="957263" eaLnBrk="0" hangingPunct="0">
              <a:defRPr>
                <a:solidFill>
                  <a:schemeClr val="tx1"/>
                </a:solidFill>
                <a:latin typeface="Arial" panose="020B0604020202020204" pitchFamily="34" charset="0"/>
                <a:ea typeface="宋体" panose="02010600030101010101" pitchFamily="2" charset="-122"/>
              </a:defRPr>
            </a:lvl2pPr>
            <a:lvl3pPr marL="1143000" indent="-228600" defTabSz="957263" eaLnBrk="0" hangingPunct="0">
              <a:defRPr>
                <a:solidFill>
                  <a:schemeClr val="tx1"/>
                </a:solidFill>
                <a:latin typeface="Arial" panose="020B0604020202020204" pitchFamily="34" charset="0"/>
                <a:ea typeface="宋体" panose="02010600030101010101" pitchFamily="2" charset="-122"/>
              </a:defRPr>
            </a:lvl3pPr>
            <a:lvl4pPr marL="1600200" indent="-228600" defTabSz="957263" eaLnBrk="0" hangingPunct="0">
              <a:defRPr>
                <a:solidFill>
                  <a:schemeClr val="tx1"/>
                </a:solidFill>
                <a:latin typeface="Arial" panose="020B0604020202020204" pitchFamily="34" charset="0"/>
                <a:ea typeface="宋体" panose="02010600030101010101" pitchFamily="2" charset="-122"/>
              </a:defRPr>
            </a:lvl4pPr>
            <a:lvl5pPr marL="2057400" indent="-228600" defTabSz="957263" eaLnBrk="0" hangingPunct="0">
              <a:defRPr>
                <a:solidFill>
                  <a:schemeClr val="tx1"/>
                </a:solidFill>
                <a:latin typeface="Arial" panose="020B0604020202020204" pitchFamily="34" charset="0"/>
                <a:ea typeface="宋体" panose="02010600030101010101" pitchFamily="2" charset="-122"/>
              </a:defRPr>
            </a:lvl5pPr>
            <a:lvl6pPr marL="25146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cs typeface="Arial" panose="020B0604020202020204" pitchFamily="34" charset="0"/>
              </a:rPr>
              <a:t>Module 1 - Agile and Discipline Agile Delivery Overview</a:t>
            </a:r>
            <a:endParaRPr lang="en-US" altLang="zh-CN">
              <a:latin typeface="ZapfHumnst BT"/>
              <a:cs typeface="Arial" panose="020B0604020202020204" pitchFamily="34" charset="0"/>
            </a:endParaRPr>
          </a:p>
        </p:txBody>
      </p:sp>
      <p:sp>
        <p:nvSpPr>
          <p:cNvPr id="74756" name="Rectangle 4"/>
          <p:cNvSpPr>
            <a:spLocks noGrp="1" noRot="1" noChangeAspect="1" noChangeArrowheads="1" noTextEdit="1"/>
          </p:cNvSpPr>
          <p:nvPr>
            <p:ph type="sldImg"/>
          </p:nvPr>
        </p:nvSpPr>
        <p:spPr>
          <a:ln/>
        </p:spPr>
      </p:sp>
      <p:sp>
        <p:nvSpPr>
          <p:cNvPr id="7475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000" dirty="0">
                <a:latin typeface="Arial" panose="020B0604020202020204" pitchFamily="34" charset="0"/>
                <a:cs typeface="Arial" panose="020B0604020202020204" pitchFamily="34" charset="0"/>
              </a:rPr>
              <a:t>Many people point to the values of the agile manifesto as a definition for agile development. The values are a great set of philosophies, but likely do not provide a good definition of agile development. </a:t>
            </a:r>
          </a:p>
          <a:p>
            <a:pPr eaLnBrk="1" hangingPunct="1"/>
            <a:r>
              <a:rPr lang="en-US" altLang="zh-CN" sz="1000" b="1" dirty="0">
                <a:latin typeface="Arial" panose="020B0604020202020204" pitchFamily="34" charset="0"/>
                <a:cs typeface="Arial" panose="020B0604020202020204" pitchFamily="34" charset="0"/>
              </a:rPr>
              <a:t>Value #1: Individuals and interactions over processes and tools.</a:t>
            </a:r>
            <a:r>
              <a:rPr lang="en-US" altLang="zh-CN" sz="1000" dirty="0">
                <a:latin typeface="Arial" panose="020B0604020202020204" pitchFamily="34" charset="0"/>
                <a:cs typeface="Arial" panose="020B0604020202020204" pitchFamily="34" charset="0"/>
              </a:rPr>
              <a:t> Teams of people build software systems, and to do that they need to work together effectively. Teams include, but are not limited to, programmers, testers, project managers, modelers, and customers. </a:t>
            </a:r>
          </a:p>
          <a:p>
            <a:pPr eaLnBrk="1" hangingPunct="1"/>
            <a:r>
              <a:rPr lang="en-US" altLang="zh-CN" sz="1000" b="1" dirty="0">
                <a:latin typeface="Arial" panose="020B0604020202020204" pitchFamily="34" charset="0"/>
                <a:cs typeface="Arial" panose="020B0604020202020204" pitchFamily="34" charset="0"/>
              </a:rPr>
              <a:t>Value #2: Working software over comprehensive documentation.</a:t>
            </a:r>
            <a:r>
              <a:rPr lang="en-US" altLang="zh-CN" sz="1000" dirty="0">
                <a:latin typeface="Arial" panose="020B0604020202020204" pitchFamily="34" charset="0"/>
                <a:cs typeface="Arial" panose="020B0604020202020204" pitchFamily="34" charset="0"/>
              </a:rPr>
              <a:t> Documentation has its place. Written properly, it is a valuable guide to help people understand how and why a system is built, and how to work with the system. However, never forget that the primary goal of software development is to create software, not documents; otherwise, it would be called documentation development wouldn’t it?</a:t>
            </a:r>
          </a:p>
          <a:p>
            <a:pPr eaLnBrk="1" hangingPunct="1"/>
            <a:r>
              <a:rPr lang="en-US" altLang="zh-CN" sz="1000" b="1" dirty="0">
                <a:latin typeface="Arial" panose="020B0604020202020204" pitchFamily="34" charset="0"/>
                <a:cs typeface="Arial" panose="020B0604020202020204" pitchFamily="34" charset="0"/>
              </a:rPr>
              <a:t>Value #3: Customer collaboration over contract negotiation. </a:t>
            </a:r>
            <a:r>
              <a:rPr lang="en-US" altLang="zh-CN" sz="1000" dirty="0">
                <a:latin typeface="Arial" panose="020B0604020202020204" pitchFamily="34" charset="0"/>
                <a:cs typeface="Arial" panose="020B0604020202020204" pitchFamily="34" charset="0"/>
              </a:rPr>
              <a:t>Only your customer can tell you what they want. Having a contract with your customers is important. Having an understanding of everyone’s rights and responsibilities may form the foundation of that contract, but a contract isn’t a substitute for communication. </a:t>
            </a:r>
          </a:p>
          <a:p>
            <a:pPr eaLnBrk="1" hangingPunct="1"/>
            <a:r>
              <a:rPr lang="en-US" altLang="zh-CN" sz="1000" b="1" dirty="0">
                <a:latin typeface="Arial" panose="020B0604020202020204" pitchFamily="34" charset="0"/>
                <a:cs typeface="Arial" panose="020B0604020202020204" pitchFamily="34" charset="0"/>
              </a:rPr>
              <a:t>Value #4: Responding to change over following a plan. </a:t>
            </a:r>
            <a:r>
              <a:rPr lang="en-US" altLang="zh-CN" sz="1000" dirty="0">
                <a:latin typeface="Arial" panose="020B0604020202020204" pitchFamily="34" charset="0"/>
                <a:cs typeface="Arial" panose="020B0604020202020204" pitchFamily="34" charset="0"/>
              </a:rPr>
              <a:t>Change is a reality of software development, a reality that your software process must reflect. There is nothing wrong with having a project plan; it would be risky to not have one. However, a project plan must be malleable. There must be room to change it as your situation changes. Otherwise, your plan will quickly become irrelevant. </a:t>
            </a:r>
          </a:p>
        </p:txBody>
      </p:sp>
      <p:sp>
        <p:nvSpPr>
          <p:cNvPr id="74758" name="Text Box 7"/>
          <p:cNvSpPr txBox="1">
            <a:spLocks noChangeArrowheads="1"/>
          </p:cNvSpPr>
          <p:nvPr/>
        </p:nvSpPr>
        <p:spPr bwMode="auto">
          <a:xfrm>
            <a:off x="360363" y="1220788"/>
            <a:ext cx="2092325" cy="537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lgn="ctr">
                <a:solidFill>
                  <a:srgbClr val="000000"/>
                </a:solidFill>
                <a:miter lim="800000"/>
                <a:headEnd/>
                <a:tailEnd type="none" w="lg" len="lg"/>
              </a14:hiddenLine>
            </a:ext>
          </a:extLst>
        </p:spPr>
        <p:txBody>
          <a:bodyPr lIns="109728" tIns="54864" rIns="109728" bIns="54864">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11430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900">
                <a:latin typeface="Times New Roman" panose="02020603050405020304" pitchFamily="18" charset="0"/>
                <a:cs typeface="Times New Roman" panose="02020603050405020304" pitchFamily="18" charset="0"/>
              </a:rPr>
              <a:t>Discuss the following for each value</a:t>
            </a:r>
          </a:p>
          <a:p>
            <a:pPr eaLnBrk="1" hangingPunct="1"/>
            <a:r>
              <a:rPr lang="en-US" altLang="zh-CN" sz="900">
                <a:latin typeface="Times New Roman" panose="02020603050405020304" pitchFamily="18" charset="0"/>
                <a:cs typeface="Times New Roman" panose="02020603050405020304" pitchFamily="18" charset="0"/>
              </a:rPr>
              <a:t>Value 1:	</a:t>
            </a:r>
          </a:p>
          <a:p>
            <a:pPr lvl="1" eaLnBrk="1" hangingPunct="1"/>
            <a:r>
              <a:rPr lang="en-US" altLang="zh-CN" sz="900">
                <a:latin typeface="Times New Roman" panose="02020603050405020304" pitchFamily="18" charset="0"/>
                <a:cs typeface="Times New Roman" panose="02020603050405020304" pitchFamily="18" charset="0"/>
              </a:rPr>
              <a:t>IT projects tend to be successful when the resources work as a  teams to build software and not just follow steps successfully build software.</a:t>
            </a:r>
          </a:p>
          <a:p>
            <a:pPr lvl="1" eaLnBrk="1" hangingPunct="1"/>
            <a:r>
              <a:rPr lang="en-US" altLang="zh-CN" sz="900">
                <a:latin typeface="Times New Roman" panose="02020603050405020304" pitchFamily="18" charset="0"/>
                <a:cs typeface="Times New Roman" panose="02020603050405020304" pitchFamily="18" charset="0"/>
              </a:rPr>
              <a:t>Processes and Tools help bridge the gap when these resources are separated by time or space.</a:t>
            </a:r>
          </a:p>
          <a:p>
            <a:pPr lvl="1" eaLnBrk="1" hangingPunct="1"/>
            <a:endParaRPr lang="en-US" altLang="zh-CN" sz="900">
              <a:latin typeface="Times New Roman" panose="02020603050405020304" pitchFamily="18" charset="0"/>
              <a:cs typeface="Times New Roman" panose="02020603050405020304" pitchFamily="18" charset="0"/>
            </a:endParaRPr>
          </a:p>
          <a:p>
            <a:pPr eaLnBrk="1" hangingPunct="1"/>
            <a:r>
              <a:rPr lang="en-US" altLang="zh-CN" sz="900">
                <a:latin typeface="Times New Roman" panose="02020603050405020304" pitchFamily="18" charset="0"/>
                <a:cs typeface="Times New Roman" panose="02020603050405020304" pitchFamily="18" charset="0"/>
              </a:rPr>
              <a:t>Value 2</a:t>
            </a:r>
          </a:p>
          <a:p>
            <a:pPr lvl="1" eaLnBrk="1" hangingPunct="1"/>
            <a:r>
              <a:rPr lang="en-US" altLang="zh-CN" sz="900">
                <a:latin typeface="Times New Roman" panose="02020603050405020304" pitchFamily="18" charset="0"/>
                <a:cs typeface="Times New Roman" panose="02020603050405020304" pitchFamily="18" charset="0"/>
              </a:rPr>
              <a:t>In the past, many IT projects generate tons of documentation (requirements, design documents, detailed specifications) before a single line of code was written. IT projects must work to produce “working code” with documentation used to support it, not the other way around.</a:t>
            </a:r>
          </a:p>
          <a:p>
            <a:pPr eaLnBrk="1" hangingPunct="1"/>
            <a:r>
              <a:rPr lang="en-US" altLang="zh-CN" sz="900">
                <a:latin typeface="Times New Roman" panose="02020603050405020304" pitchFamily="18" charset="0"/>
                <a:cs typeface="Times New Roman" panose="02020603050405020304" pitchFamily="18" charset="0"/>
              </a:rPr>
              <a:t>Value 3</a:t>
            </a:r>
          </a:p>
          <a:p>
            <a:pPr lvl="1" eaLnBrk="1" hangingPunct="1"/>
            <a:r>
              <a:rPr lang="en-US" altLang="zh-CN" sz="900">
                <a:latin typeface="Times New Roman" panose="02020603050405020304" pitchFamily="18" charset="0"/>
                <a:cs typeface="Times New Roman" panose="02020603050405020304" pitchFamily="18" charset="0"/>
              </a:rPr>
              <a:t>Meeting the terms of the contract may not mean you have a successful project, but getting the right amount of timely customer input will definitely increase your chances. </a:t>
            </a:r>
          </a:p>
          <a:p>
            <a:pPr lvl="1" eaLnBrk="1" hangingPunct="1"/>
            <a:r>
              <a:rPr lang="en-US" altLang="zh-CN" sz="900">
                <a:latin typeface="Times New Roman" panose="02020603050405020304" pitchFamily="18" charset="0"/>
                <a:cs typeface="Times New Roman" panose="02020603050405020304" pitchFamily="18" charset="0"/>
              </a:rPr>
              <a:t>Teams need to deliver what the customer values and needs, and those needs will change as the project progresses.</a:t>
            </a:r>
          </a:p>
          <a:p>
            <a:pPr lvl="1" eaLnBrk="1" hangingPunct="1"/>
            <a:endParaRPr lang="en-US" altLang="zh-CN" sz="900">
              <a:latin typeface="Times New Roman" panose="02020603050405020304" pitchFamily="18" charset="0"/>
              <a:cs typeface="Times New Roman" panose="02020603050405020304" pitchFamily="18" charset="0"/>
            </a:endParaRPr>
          </a:p>
          <a:p>
            <a:pPr eaLnBrk="1" hangingPunct="1"/>
            <a:r>
              <a:rPr lang="en-US" altLang="zh-CN" sz="900">
                <a:latin typeface="Times New Roman" panose="02020603050405020304" pitchFamily="18" charset="0"/>
                <a:cs typeface="Times New Roman" panose="02020603050405020304" pitchFamily="18" charset="0"/>
              </a:rPr>
              <a:t>Value 4:</a:t>
            </a:r>
          </a:p>
          <a:p>
            <a:pPr lvl="1" eaLnBrk="1" hangingPunct="1"/>
            <a:r>
              <a:rPr lang="en-US" altLang="zh-CN" sz="900">
                <a:latin typeface="Times New Roman" panose="02020603050405020304" pitchFamily="18" charset="0"/>
                <a:cs typeface="Times New Roman" panose="02020603050405020304" pitchFamily="18" charset="0"/>
              </a:rPr>
              <a:t>Projects must be adaptable to changing customer needs, and not conform rigidly to project plans.</a:t>
            </a:r>
          </a:p>
          <a:p>
            <a:pPr lvl="1" eaLnBrk="1" hangingPunct="1"/>
            <a:r>
              <a:rPr lang="en-US" altLang="zh-CN" sz="900">
                <a:latin typeface="Times New Roman" panose="02020603050405020304" pitchFamily="18" charset="0"/>
                <a:cs typeface="Times New Roman" panose="02020603050405020304" pitchFamily="18" charset="0"/>
              </a:rPr>
              <a:t>No plan survives the contact with the enemy.</a:t>
            </a:r>
          </a:p>
          <a:p>
            <a:pPr lvl="1" eaLnBrk="1" hangingPunct="1"/>
            <a:endParaRPr lang="en-US" altLang="zh-CN" sz="900">
              <a:latin typeface="Times New Roman" panose="02020603050405020304" pitchFamily="18" charset="0"/>
              <a:cs typeface="Times New Roman" panose="02020603050405020304" pitchFamily="18" charset="0"/>
            </a:endParaRPr>
          </a:p>
          <a:p>
            <a:pPr eaLnBrk="1" hangingPunct="1"/>
            <a:endParaRPr lang="zh-CN" altLang="en-US" sz="9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11820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9"/>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a:solidFill>
                  <a:schemeClr val="tx1"/>
                </a:solidFill>
                <a:latin typeface="Arial" panose="020B0604020202020204" pitchFamily="34" charset="0"/>
                <a:ea typeface="宋体" panose="02010600030101010101" pitchFamily="2" charset="-122"/>
              </a:defRPr>
            </a:lvl1pPr>
            <a:lvl2pPr marL="742950" indent="-285750" defTabSz="957263" eaLnBrk="0" hangingPunct="0">
              <a:defRPr>
                <a:solidFill>
                  <a:schemeClr val="tx1"/>
                </a:solidFill>
                <a:latin typeface="Arial" panose="020B0604020202020204" pitchFamily="34" charset="0"/>
                <a:ea typeface="宋体" panose="02010600030101010101" pitchFamily="2" charset="-122"/>
              </a:defRPr>
            </a:lvl2pPr>
            <a:lvl3pPr marL="1143000" indent="-228600" defTabSz="957263" eaLnBrk="0" hangingPunct="0">
              <a:defRPr>
                <a:solidFill>
                  <a:schemeClr val="tx1"/>
                </a:solidFill>
                <a:latin typeface="Arial" panose="020B0604020202020204" pitchFamily="34" charset="0"/>
                <a:ea typeface="宋体" panose="02010600030101010101" pitchFamily="2" charset="-122"/>
              </a:defRPr>
            </a:lvl3pPr>
            <a:lvl4pPr marL="1600200" indent="-228600" defTabSz="957263" eaLnBrk="0" hangingPunct="0">
              <a:defRPr>
                <a:solidFill>
                  <a:schemeClr val="tx1"/>
                </a:solidFill>
                <a:latin typeface="Arial" panose="020B0604020202020204" pitchFamily="34" charset="0"/>
                <a:ea typeface="宋体" panose="02010600030101010101" pitchFamily="2" charset="-122"/>
              </a:defRPr>
            </a:lvl4pPr>
            <a:lvl5pPr marL="2057400" indent="-228600" defTabSz="957263" eaLnBrk="0" hangingPunct="0">
              <a:defRPr>
                <a:solidFill>
                  <a:schemeClr val="tx1"/>
                </a:solidFill>
                <a:latin typeface="Arial" panose="020B0604020202020204" pitchFamily="34" charset="0"/>
                <a:ea typeface="宋体" panose="02010600030101010101" pitchFamily="2" charset="-122"/>
              </a:defRPr>
            </a:lvl5pPr>
            <a:lvl6pPr marL="25146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cs typeface="Arial" panose="020B0604020202020204" pitchFamily="34" charset="0"/>
              </a:rPr>
              <a:t>Introduction to Disciplined Agile Delivery - Instructor Notes</a:t>
            </a:r>
            <a:endParaRPr lang="en-US" altLang="zh-CN" i="1">
              <a:cs typeface="Arial" panose="020B0604020202020204" pitchFamily="34" charset="0"/>
            </a:endParaRPr>
          </a:p>
        </p:txBody>
      </p:sp>
      <p:sp>
        <p:nvSpPr>
          <p:cNvPr id="74755" name="Rectangle 15"/>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a:solidFill>
                  <a:schemeClr val="tx1"/>
                </a:solidFill>
                <a:latin typeface="Arial" panose="020B0604020202020204" pitchFamily="34" charset="0"/>
                <a:ea typeface="宋体" panose="02010600030101010101" pitchFamily="2" charset="-122"/>
              </a:defRPr>
            </a:lvl1pPr>
            <a:lvl2pPr marL="742950" indent="-285750" defTabSz="957263" eaLnBrk="0" hangingPunct="0">
              <a:defRPr>
                <a:solidFill>
                  <a:schemeClr val="tx1"/>
                </a:solidFill>
                <a:latin typeface="Arial" panose="020B0604020202020204" pitchFamily="34" charset="0"/>
                <a:ea typeface="宋体" panose="02010600030101010101" pitchFamily="2" charset="-122"/>
              </a:defRPr>
            </a:lvl2pPr>
            <a:lvl3pPr marL="1143000" indent="-228600" defTabSz="957263" eaLnBrk="0" hangingPunct="0">
              <a:defRPr>
                <a:solidFill>
                  <a:schemeClr val="tx1"/>
                </a:solidFill>
                <a:latin typeface="Arial" panose="020B0604020202020204" pitchFamily="34" charset="0"/>
                <a:ea typeface="宋体" panose="02010600030101010101" pitchFamily="2" charset="-122"/>
              </a:defRPr>
            </a:lvl3pPr>
            <a:lvl4pPr marL="1600200" indent="-228600" defTabSz="957263" eaLnBrk="0" hangingPunct="0">
              <a:defRPr>
                <a:solidFill>
                  <a:schemeClr val="tx1"/>
                </a:solidFill>
                <a:latin typeface="Arial" panose="020B0604020202020204" pitchFamily="34" charset="0"/>
                <a:ea typeface="宋体" panose="02010600030101010101" pitchFamily="2" charset="-122"/>
              </a:defRPr>
            </a:lvl4pPr>
            <a:lvl5pPr marL="2057400" indent="-228600" defTabSz="957263" eaLnBrk="0" hangingPunct="0">
              <a:defRPr>
                <a:solidFill>
                  <a:schemeClr val="tx1"/>
                </a:solidFill>
                <a:latin typeface="Arial" panose="020B0604020202020204" pitchFamily="34" charset="0"/>
                <a:ea typeface="宋体" panose="02010600030101010101" pitchFamily="2" charset="-122"/>
              </a:defRPr>
            </a:lvl5pPr>
            <a:lvl6pPr marL="25146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cs typeface="Arial" panose="020B0604020202020204" pitchFamily="34" charset="0"/>
              </a:rPr>
              <a:t>Module 1 - Agile and Discipline Agile Delivery Overview</a:t>
            </a:r>
            <a:endParaRPr lang="en-US" altLang="zh-CN">
              <a:latin typeface="ZapfHumnst BT"/>
              <a:cs typeface="Arial" panose="020B0604020202020204" pitchFamily="34" charset="0"/>
            </a:endParaRPr>
          </a:p>
        </p:txBody>
      </p:sp>
      <p:sp>
        <p:nvSpPr>
          <p:cNvPr id="74756" name="Rectangle 4"/>
          <p:cNvSpPr>
            <a:spLocks noGrp="1" noRot="1" noChangeAspect="1" noChangeArrowheads="1" noTextEdit="1"/>
          </p:cNvSpPr>
          <p:nvPr>
            <p:ph type="sldImg"/>
          </p:nvPr>
        </p:nvSpPr>
        <p:spPr>
          <a:ln/>
        </p:spPr>
      </p:sp>
      <p:sp>
        <p:nvSpPr>
          <p:cNvPr id="7475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000" dirty="0">
                <a:latin typeface="Arial" panose="020B0604020202020204" pitchFamily="34" charset="0"/>
                <a:cs typeface="Arial" panose="020B0604020202020204" pitchFamily="34" charset="0"/>
              </a:rPr>
              <a:t>Many people point to the values of the agile manifesto as a definition for agile development. The values are a great set of philosophies, but likely do not provide a good definition of agile development. </a:t>
            </a:r>
          </a:p>
          <a:p>
            <a:pPr eaLnBrk="1" hangingPunct="1"/>
            <a:r>
              <a:rPr lang="en-US" altLang="zh-CN" sz="1000" b="1" dirty="0">
                <a:latin typeface="Arial" panose="020B0604020202020204" pitchFamily="34" charset="0"/>
                <a:cs typeface="Arial" panose="020B0604020202020204" pitchFamily="34" charset="0"/>
              </a:rPr>
              <a:t>Value #1: Individuals and interactions over processes and tools.</a:t>
            </a:r>
            <a:r>
              <a:rPr lang="en-US" altLang="zh-CN" sz="1000" dirty="0">
                <a:latin typeface="Arial" panose="020B0604020202020204" pitchFamily="34" charset="0"/>
                <a:cs typeface="Arial" panose="020B0604020202020204" pitchFamily="34" charset="0"/>
              </a:rPr>
              <a:t> Teams of people build software systems, and to do that they need to work together effectively. Teams include, but are not limited to, programmers, testers, project managers, modelers, and customers. </a:t>
            </a:r>
          </a:p>
          <a:p>
            <a:pPr eaLnBrk="1" hangingPunct="1"/>
            <a:r>
              <a:rPr lang="en-US" altLang="zh-CN" sz="1000" b="1" dirty="0">
                <a:latin typeface="Arial" panose="020B0604020202020204" pitchFamily="34" charset="0"/>
                <a:cs typeface="Arial" panose="020B0604020202020204" pitchFamily="34" charset="0"/>
              </a:rPr>
              <a:t>Value #2: Working software over comprehensive documentation.</a:t>
            </a:r>
            <a:r>
              <a:rPr lang="en-US" altLang="zh-CN" sz="1000" dirty="0">
                <a:latin typeface="Arial" panose="020B0604020202020204" pitchFamily="34" charset="0"/>
                <a:cs typeface="Arial" panose="020B0604020202020204" pitchFamily="34" charset="0"/>
              </a:rPr>
              <a:t> Documentation has its place. Written properly, it is a valuable guide to help people understand how and why a system is built, and how to work with the system. However, never forget that the primary goal of software development is to create software, not documents; otherwise, it would be called documentation development wouldn’t it?</a:t>
            </a:r>
          </a:p>
          <a:p>
            <a:pPr eaLnBrk="1" hangingPunct="1"/>
            <a:r>
              <a:rPr lang="en-US" altLang="zh-CN" sz="1000" b="1" dirty="0">
                <a:latin typeface="Arial" panose="020B0604020202020204" pitchFamily="34" charset="0"/>
                <a:cs typeface="Arial" panose="020B0604020202020204" pitchFamily="34" charset="0"/>
              </a:rPr>
              <a:t>Value #3: Customer collaboration over contract negotiation. </a:t>
            </a:r>
            <a:r>
              <a:rPr lang="en-US" altLang="zh-CN" sz="1000" dirty="0">
                <a:latin typeface="Arial" panose="020B0604020202020204" pitchFamily="34" charset="0"/>
                <a:cs typeface="Arial" panose="020B0604020202020204" pitchFamily="34" charset="0"/>
              </a:rPr>
              <a:t>Only your customer can tell you what they want. Having a contract with your customers is important. Having an understanding of everyone’s rights and responsibilities may form the foundation of that contract, but a contract isn’t a substitute for communication. </a:t>
            </a:r>
          </a:p>
          <a:p>
            <a:pPr eaLnBrk="1" hangingPunct="1"/>
            <a:r>
              <a:rPr lang="en-US" altLang="zh-CN" sz="1000" b="1" dirty="0">
                <a:latin typeface="Arial" panose="020B0604020202020204" pitchFamily="34" charset="0"/>
                <a:cs typeface="Arial" panose="020B0604020202020204" pitchFamily="34" charset="0"/>
              </a:rPr>
              <a:t>Value #4: Responding to change over following a plan. </a:t>
            </a:r>
            <a:r>
              <a:rPr lang="en-US" altLang="zh-CN" sz="1000" dirty="0">
                <a:latin typeface="Arial" panose="020B0604020202020204" pitchFamily="34" charset="0"/>
                <a:cs typeface="Arial" panose="020B0604020202020204" pitchFamily="34" charset="0"/>
              </a:rPr>
              <a:t>Change is a reality of software development, a reality that your software process must reflect. There is nothing wrong with having a project plan; it would be risky to not have one. However, a project plan must be malleable. There must be room to change it as your situation changes. Otherwise, your plan will quickly become irrelevant. </a:t>
            </a:r>
          </a:p>
        </p:txBody>
      </p:sp>
      <p:sp>
        <p:nvSpPr>
          <p:cNvPr id="74758" name="Text Box 7"/>
          <p:cNvSpPr txBox="1">
            <a:spLocks noChangeArrowheads="1"/>
          </p:cNvSpPr>
          <p:nvPr/>
        </p:nvSpPr>
        <p:spPr bwMode="auto">
          <a:xfrm>
            <a:off x="360363" y="1220788"/>
            <a:ext cx="2092325" cy="537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lgn="ctr">
                <a:solidFill>
                  <a:srgbClr val="000000"/>
                </a:solidFill>
                <a:miter lim="800000"/>
                <a:headEnd/>
                <a:tailEnd type="none" w="lg" len="lg"/>
              </a14:hiddenLine>
            </a:ext>
          </a:extLst>
        </p:spPr>
        <p:txBody>
          <a:bodyPr lIns="109728" tIns="54864" rIns="109728" bIns="54864">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11430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900">
                <a:latin typeface="Times New Roman" panose="02020603050405020304" pitchFamily="18" charset="0"/>
                <a:cs typeface="Times New Roman" panose="02020603050405020304" pitchFamily="18" charset="0"/>
              </a:rPr>
              <a:t>Discuss the following for each value</a:t>
            </a:r>
          </a:p>
          <a:p>
            <a:pPr eaLnBrk="1" hangingPunct="1"/>
            <a:r>
              <a:rPr lang="en-US" altLang="zh-CN" sz="900">
                <a:latin typeface="Times New Roman" panose="02020603050405020304" pitchFamily="18" charset="0"/>
                <a:cs typeface="Times New Roman" panose="02020603050405020304" pitchFamily="18" charset="0"/>
              </a:rPr>
              <a:t>Value 1:	</a:t>
            </a:r>
          </a:p>
          <a:p>
            <a:pPr lvl="1" eaLnBrk="1" hangingPunct="1"/>
            <a:r>
              <a:rPr lang="en-US" altLang="zh-CN" sz="900">
                <a:latin typeface="Times New Roman" panose="02020603050405020304" pitchFamily="18" charset="0"/>
                <a:cs typeface="Times New Roman" panose="02020603050405020304" pitchFamily="18" charset="0"/>
              </a:rPr>
              <a:t>IT projects tend to be successful when the resources work as a  teams to build software and not just follow steps successfully build software.</a:t>
            </a:r>
          </a:p>
          <a:p>
            <a:pPr lvl="1" eaLnBrk="1" hangingPunct="1"/>
            <a:r>
              <a:rPr lang="en-US" altLang="zh-CN" sz="900">
                <a:latin typeface="Times New Roman" panose="02020603050405020304" pitchFamily="18" charset="0"/>
                <a:cs typeface="Times New Roman" panose="02020603050405020304" pitchFamily="18" charset="0"/>
              </a:rPr>
              <a:t>Processes and Tools help bridge the gap when these resources are separated by time or space.</a:t>
            </a:r>
          </a:p>
          <a:p>
            <a:pPr lvl="1" eaLnBrk="1" hangingPunct="1"/>
            <a:endParaRPr lang="en-US" altLang="zh-CN" sz="900">
              <a:latin typeface="Times New Roman" panose="02020603050405020304" pitchFamily="18" charset="0"/>
              <a:cs typeface="Times New Roman" panose="02020603050405020304" pitchFamily="18" charset="0"/>
            </a:endParaRPr>
          </a:p>
          <a:p>
            <a:pPr eaLnBrk="1" hangingPunct="1"/>
            <a:r>
              <a:rPr lang="en-US" altLang="zh-CN" sz="900">
                <a:latin typeface="Times New Roman" panose="02020603050405020304" pitchFamily="18" charset="0"/>
                <a:cs typeface="Times New Roman" panose="02020603050405020304" pitchFamily="18" charset="0"/>
              </a:rPr>
              <a:t>Value 2</a:t>
            </a:r>
          </a:p>
          <a:p>
            <a:pPr lvl="1" eaLnBrk="1" hangingPunct="1"/>
            <a:r>
              <a:rPr lang="en-US" altLang="zh-CN" sz="900">
                <a:latin typeface="Times New Roman" panose="02020603050405020304" pitchFamily="18" charset="0"/>
                <a:cs typeface="Times New Roman" panose="02020603050405020304" pitchFamily="18" charset="0"/>
              </a:rPr>
              <a:t>In the past, many IT projects generate tons of documentation (requirements, design documents, detailed specifications) before a single line of code was written. IT projects must work to produce “working code” with documentation used to support it, not the other way around.</a:t>
            </a:r>
          </a:p>
          <a:p>
            <a:pPr eaLnBrk="1" hangingPunct="1"/>
            <a:r>
              <a:rPr lang="en-US" altLang="zh-CN" sz="900">
                <a:latin typeface="Times New Roman" panose="02020603050405020304" pitchFamily="18" charset="0"/>
                <a:cs typeface="Times New Roman" panose="02020603050405020304" pitchFamily="18" charset="0"/>
              </a:rPr>
              <a:t>Value 3</a:t>
            </a:r>
          </a:p>
          <a:p>
            <a:pPr lvl="1" eaLnBrk="1" hangingPunct="1"/>
            <a:r>
              <a:rPr lang="en-US" altLang="zh-CN" sz="900">
                <a:latin typeface="Times New Roman" panose="02020603050405020304" pitchFamily="18" charset="0"/>
                <a:cs typeface="Times New Roman" panose="02020603050405020304" pitchFamily="18" charset="0"/>
              </a:rPr>
              <a:t>Meeting the terms of the contract may not mean you have a successful project, but getting the right amount of timely customer input will definitely increase your chances. </a:t>
            </a:r>
          </a:p>
          <a:p>
            <a:pPr lvl="1" eaLnBrk="1" hangingPunct="1"/>
            <a:r>
              <a:rPr lang="en-US" altLang="zh-CN" sz="900">
                <a:latin typeface="Times New Roman" panose="02020603050405020304" pitchFamily="18" charset="0"/>
                <a:cs typeface="Times New Roman" panose="02020603050405020304" pitchFamily="18" charset="0"/>
              </a:rPr>
              <a:t>Teams need to deliver what the customer values and needs, and those needs will change as the project progresses.</a:t>
            </a:r>
          </a:p>
          <a:p>
            <a:pPr lvl="1" eaLnBrk="1" hangingPunct="1"/>
            <a:endParaRPr lang="en-US" altLang="zh-CN" sz="900">
              <a:latin typeface="Times New Roman" panose="02020603050405020304" pitchFamily="18" charset="0"/>
              <a:cs typeface="Times New Roman" panose="02020603050405020304" pitchFamily="18" charset="0"/>
            </a:endParaRPr>
          </a:p>
          <a:p>
            <a:pPr eaLnBrk="1" hangingPunct="1"/>
            <a:r>
              <a:rPr lang="en-US" altLang="zh-CN" sz="900">
                <a:latin typeface="Times New Roman" panose="02020603050405020304" pitchFamily="18" charset="0"/>
                <a:cs typeface="Times New Roman" panose="02020603050405020304" pitchFamily="18" charset="0"/>
              </a:rPr>
              <a:t>Value 4:</a:t>
            </a:r>
          </a:p>
          <a:p>
            <a:pPr lvl="1" eaLnBrk="1" hangingPunct="1"/>
            <a:r>
              <a:rPr lang="en-US" altLang="zh-CN" sz="900">
                <a:latin typeface="Times New Roman" panose="02020603050405020304" pitchFamily="18" charset="0"/>
                <a:cs typeface="Times New Roman" panose="02020603050405020304" pitchFamily="18" charset="0"/>
              </a:rPr>
              <a:t>Projects must be adaptable to changing customer needs, and not conform rigidly to project plans.</a:t>
            </a:r>
          </a:p>
          <a:p>
            <a:pPr lvl="1" eaLnBrk="1" hangingPunct="1"/>
            <a:r>
              <a:rPr lang="en-US" altLang="zh-CN" sz="900">
                <a:latin typeface="Times New Roman" panose="02020603050405020304" pitchFamily="18" charset="0"/>
                <a:cs typeface="Times New Roman" panose="02020603050405020304" pitchFamily="18" charset="0"/>
              </a:rPr>
              <a:t>No plan survives the contact with the enemy.</a:t>
            </a:r>
          </a:p>
          <a:p>
            <a:pPr lvl="1" eaLnBrk="1" hangingPunct="1"/>
            <a:endParaRPr lang="en-US" altLang="zh-CN" sz="900">
              <a:latin typeface="Times New Roman" panose="02020603050405020304" pitchFamily="18" charset="0"/>
              <a:cs typeface="Times New Roman" panose="02020603050405020304" pitchFamily="18" charset="0"/>
            </a:endParaRPr>
          </a:p>
          <a:p>
            <a:pPr eaLnBrk="1" hangingPunct="1"/>
            <a:endParaRPr lang="zh-CN" altLang="en-US" sz="9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0931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txBox="1">
            <a:spLocks noGrp="1" noChangeArrowheads="1"/>
          </p:cNvSpPr>
          <p:nvPr/>
        </p:nvSpPr>
        <p:spPr bwMode="auto">
          <a:xfrm>
            <a:off x="3900488" y="9407525"/>
            <a:ext cx="29813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919" tIns="47960" rIns="95919" bIns="47960" anchor="b"/>
          <a:lstStyle>
            <a:lvl1pPr defTabSz="957263" eaLnBrk="0" hangingPunct="0">
              <a:defRPr>
                <a:solidFill>
                  <a:schemeClr val="tx1"/>
                </a:solidFill>
                <a:latin typeface="Arial" panose="020B0604020202020204" pitchFamily="34" charset="0"/>
                <a:ea typeface="宋体" panose="02010600030101010101" pitchFamily="2" charset="-122"/>
              </a:defRPr>
            </a:lvl1pPr>
            <a:lvl2pPr marL="742950" indent="-285750" defTabSz="957263" eaLnBrk="0" hangingPunct="0">
              <a:defRPr>
                <a:solidFill>
                  <a:schemeClr val="tx1"/>
                </a:solidFill>
                <a:latin typeface="Arial" panose="020B0604020202020204" pitchFamily="34" charset="0"/>
                <a:ea typeface="宋体" panose="02010600030101010101" pitchFamily="2" charset="-122"/>
              </a:defRPr>
            </a:lvl2pPr>
            <a:lvl3pPr marL="1143000" indent="-228600" defTabSz="957263" eaLnBrk="0" hangingPunct="0">
              <a:defRPr>
                <a:solidFill>
                  <a:schemeClr val="tx1"/>
                </a:solidFill>
                <a:latin typeface="Arial" panose="020B0604020202020204" pitchFamily="34" charset="0"/>
                <a:ea typeface="宋体" panose="02010600030101010101" pitchFamily="2" charset="-122"/>
              </a:defRPr>
            </a:lvl3pPr>
            <a:lvl4pPr marL="1600200" indent="-228600" defTabSz="957263" eaLnBrk="0" hangingPunct="0">
              <a:defRPr>
                <a:solidFill>
                  <a:schemeClr val="tx1"/>
                </a:solidFill>
                <a:latin typeface="Arial" panose="020B0604020202020204" pitchFamily="34" charset="0"/>
                <a:ea typeface="宋体" panose="02010600030101010101" pitchFamily="2" charset="-122"/>
              </a:defRPr>
            </a:lvl4pPr>
            <a:lvl5pPr marL="2057400" indent="-228600" defTabSz="957263" eaLnBrk="0" hangingPunct="0">
              <a:defRPr>
                <a:solidFill>
                  <a:schemeClr val="tx1"/>
                </a:solidFill>
                <a:latin typeface="Arial" panose="020B0604020202020204" pitchFamily="34" charset="0"/>
                <a:ea typeface="宋体" panose="02010600030101010101" pitchFamily="2" charset="-122"/>
              </a:defRPr>
            </a:lvl5pPr>
            <a:lvl6pPr marL="25146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CDEC0A63-A481-42BE-A0F4-75917261976E}" type="slidenum">
              <a:rPr lang="en-US" altLang="zh-CN" sz="1300"/>
              <a:pPr algn="r" eaLnBrk="1" hangingPunct="1"/>
              <a:t>60</a:t>
            </a:fld>
            <a:endParaRPr lang="en-US" altLang="zh-CN" sz="130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919" tIns="47960" rIns="95919" bIns="47960"/>
          <a:lstStyle/>
          <a:p>
            <a:endParaRPr lang="zh-CN" altLang="zh-CN">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288636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144463" y="744538"/>
            <a:ext cx="6596062" cy="3711575"/>
          </a:xfrm>
          <a:ln/>
        </p:spPr>
      </p:sp>
      <p:sp>
        <p:nvSpPr>
          <p:cNvPr id="68611" name="Rectangle 3"/>
          <p:cNvSpPr>
            <a:spLocks noGrp="1" noChangeArrowheads="1"/>
          </p:cNvSpPr>
          <p:nvPr>
            <p:ph type="body" idx="1"/>
          </p:nvPr>
        </p:nvSpPr>
        <p:spPr>
          <a:xfrm>
            <a:off x="688975" y="4705350"/>
            <a:ext cx="5505450" cy="44577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03537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txBox="1">
            <a:spLocks noGrp="1" noChangeArrowheads="1"/>
          </p:cNvSpPr>
          <p:nvPr/>
        </p:nvSpPr>
        <p:spPr bwMode="auto">
          <a:xfrm>
            <a:off x="3900488" y="9407525"/>
            <a:ext cx="29813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911" tIns="47956" rIns="95911" bIns="47956" anchor="b"/>
          <a:lstStyle>
            <a:lvl1pPr defTabSz="957263" eaLnBrk="0" hangingPunct="0">
              <a:defRPr>
                <a:solidFill>
                  <a:schemeClr val="tx1"/>
                </a:solidFill>
                <a:latin typeface="Arial" panose="020B0604020202020204" pitchFamily="34" charset="0"/>
                <a:ea typeface="宋体" panose="02010600030101010101" pitchFamily="2" charset="-122"/>
              </a:defRPr>
            </a:lvl1pPr>
            <a:lvl2pPr marL="742950" indent="-285750" defTabSz="957263" eaLnBrk="0" hangingPunct="0">
              <a:defRPr>
                <a:solidFill>
                  <a:schemeClr val="tx1"/>
                </a:solidFill>
                <a:latin typeface="Arial" panose="020B0604020202020204" pitchFamily="34" charset="0"/>
                <a:ea typeface="宋体" panose="02010600030101010101" pitchFamily="2" charset="-122"/>
              </a:defRPr>
            </a:lvl2pPr>
            <a:lvl3pPr marL="1143000" indent="-228600" defTabSz="957263" eaLnBrk="0" hangingPunct="0">
              <a:defRPr>
                <a:solidFill>
                  <a:schemeClr val="tx1"/>
                </a:solidFill>
                <a:latin typeface="Arial" panose="020B0604020202020204" pitchFamily="34" charset="0"/>
                <a:ea typeface="宋体" panose="02010600030101010101" pitchFamily="2" charset="-122"/>
              </a:defRPr>
            </a:lvl3pPr>
            <a:lvl4pPr marL="1600200" indent="-228600" defTabSz="957263" eaLnBrk="0" hangingPunct="0">
              <a:defRPr>
                <a:solidFill>
                  <a:schemeClr val="tx1"/>
                </a:solidFill>
                <a:latin typeface="Arial" panose="020B0604020202020204" pitchFamily="34" charset="0"/>
                <a:ea typeface="宋体" panose="02010600030101010101" pitchFamily="2" charset="-122"/>
              </a:defRPr>
            </a:lvl4pPr>
            <a:lvl5pPr marL="2057400" indent="-228600" defTabSz="957263" eaLnBrk="0" hangingPunct="0">
              <a:defRPr>
                <a:solidFill>
                  <a:schemeClr val="tx1"/>
                </a:solidFill>
                <a:latin typeface="Arial" panose="020B0604020202020204" pitchFamily="34" charset="0"/>
                <a:ea typeface="宋体" panose="02010600030101010101" pitchFamily="2" charset="-122"/>
              </a:defRPr>
            </a:lvl5pPr>
            <a:lvl6pPr marL="25146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B6191EA6-263E-4B64-803F-06C557846D8E}" type="slidenum">
              <a:rPr lang="en-US" altLang="zh-CN" sz="1300"/>
              <a:pPr algn="r" eaLnBrk="1" hangingPunct="1"/>
              <a:t>63</a:t>
            </a:fld>
            <a:endParaRPr lang="en-US" altLang="zh-CN" sz="1300"/>
          </a:p>
        </p:txBody>
      </p:sp>
      <p:sp>
        <p:nvSpPr>
          <p:cNvPr id="71683" name="Rectangle 2"/>
          <p:cNvSpPr>
            <a:spLocks noGrp="1" noRot="1" noChangeAspect="1" noChangeArrowheads="1" noTextEdit="1"/>
          </p:cNvSpPr>
          <p:nvPr>
            <p:ph type="sldImg"/>
          </p:nvPr>
        </p:nvSpPr>
        <p:spPr>
          <a:xfrm>
            <a:off x="1677988" y="904875"/>
            <a:ext cx="5829300" cy="3279775"/>
          </a:xfrm>
          <a:ln/>
        </p:spPr>
      </p:sp>
      <p:sp>
        <p:nvSpPr>
          <p:cNvPr id="71684" name="Rectangle 3"/>
          <p:cNvSpPr>
            <a:spLocks noGrp="1" noChangeArrowheads="1"/>
          </p:cNvSpPr>
          <p:nvPr>
            <p:ph type="body" idx="1"/>
          </p:nvPr>
        </p:nvSpPr>
        <p:spPr>
          <a:xfrm>
            <a:off x="2590800" y="4514850"/>
            <a:ext cx="3986213" cy="42656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419" tIns="47710" rIns="95419" bIns="47710"/>
          <a:lstStyle/>
          <a:p>
            <a:r>
              <a:rPr lang="en-US" altLang="zh-CN">
                <a:latin typeface="Arial" panose="020B0604020202020204" pitchFamily="34" charset="0"/>
                <a:cs typeface="Arial" panose="020B0604020202020204" pitchFamily="34" charset="0"/>
              </a:rPr>
              <a:t>The Agile Project Leadership Network (APLN) is a 501(c)6 non profit organization that is focused on making people great project leaders by focusing on the following:</a:t>
            </a:r>
            <a:endParaRPr lang="zh-CN" altLang="en-US">
              <a:latin typeface="Arial" panose="020B0604020202020204" pitchFamily="34" charset="0"/>
              <a:cs typeface="Arial" panose="020B0604020202020204" pitchFamily="34" charset="0"/>
            </a:endParaRPr>
          </a:p>
          <a:p>
            <a:endParaRPr lang="zh-CN" altLang="en-US">
              <a:latin typeface="Arial" panose="020B0604020202020204" pitchFamily="34" charset="0"/>
              <a:cs typeface="Arial" panose="020B0604020202020204" pitchFamily="34" charset="0"/>
            </a:endParaRPr>
          </a:p>
          <a:p>
            <a:r>
              <a:rPr lang="zh-CN" altLang="en-US">
                <a:latin typeface="Arial" panose="020B0604020202020204" pitchFamily="34" charset="0"/>
                <a:cs typeface="Arial" panose="020B0604020202020204" pitchFamily="34" charset="0"/>
              </a:rPr>
              <a:t>* </a:t>
            </a:r>
            <a:r>
              <a:rPr lang="en-US" altLang="zh-CN">
                <a:latin typeface="Arial" panose="020B0604020202020204" pitchFamily="34" charset="0"/>
                <a:cs typeface="Arial" panose="020B0604020202020204" pitchFamily="34" charset="0"/>
              </a:rPr>
              <a:t>Value * Customers </a:t>
            </a:r>
            <a:endParaRPr lang="zh-CN" altLang="en-US">
              <a:latin typeface="Arial" panose="020B0604020202020204" pitchFamily="34" charset="0"/>
              <a:cs typeface="Arial" panose="020B0604020202020204" pitchFamily="34" charset="0"/>
            </a:endParaRPr>
          </a:p>
          <a:p>
            <a:r>
              <a:rPr lang="zh-CN" altLang="en-US">
                <a:latin typeface="Arial" panose="020B0604020202020204" pitchFamily="34" charset="0"/>
                <a:cs typeface="Arial" panose="020B0604020202020204" pitchFamily="34" charset="0"/>
              </a:rPr>
              <a:t>* </a:t>
            </a:r>
            <a:r>
              <a:rPr lang="en-US" altLang="zh-CN">
                <a:latin typeface="Arial" panose="020B0604020202020204" pitchFamily="34" charset="0"/>
                <a:cs typeface="Arial" panose="020B0604020202020204" pitchFamily="34" charset="0"/>
              </a:rPr>
              <a:t>Context * Teams </a:t>
            </a:r>
            <a:endParaRPr lang="zh-CN" altLang="en-US">
              <a:latin typeface="Arial" panose="020B0604020202020204" pitchFamily="34" charset="0"/>
              <a:cs typeface="Arial" panose="020B0604020202020204" pitchFamily="34" charset="0"/>
            </a:endParaRPr>
          </a:p>
          <a:p>
            <a:r>
              <a:rPr lang="zh-CN" altLang="en-US">
                <a:latin typeface="Arial" panose="020B0604020202020204" pitchFamily="34" charset="0"/>
                <a:cs typeface="Arial" panose="020B0604020202020204" pitchFamily="34" charset="0"/>
              </a:rPr>
              <a:t>* </a:t>
            </a:r>
            <a:r>
              <a:rPr lang="en-US" altLang="zh-CN">
                <a:latin typeface="Arial" panose="020B0604020202020204" pitchFamily="34" charset="0"/>
                <a:cs typeface="Arial" panose="020B0604020202020204" pitchFamily="34" charset="0"/>
              </a:rPr>
              <a:t>Individuals * Uncertainty </a:t>
            </a:r>
            <a:endParaRPr lang="zh-CN" altLang="en-US">
              <a:latin typeface="Arial" panose="020B0604020202020204" pitchFamily="34" charset="0"/>
              <a:cs typeface="Arial" panose="020B0604020202020204" pitchFamily="34" charset="0"/>
            </a:endParaRPr>
          </a:p>
          <a:p>
            <a:endParaRPr lang="zh-CN" altLang="en-US">
              <a:latin typeface="Arial" panose="020B0604020202020204" pitchFamily="34" charset="0"/>
              <a:cs typeface="Arial" panose="020B0604020202020204" pitchFamily="34" charset="0"/>
            </a:endParaRPr>
          </a:p>
          <a:p>
            <a:r>
              <a:rPr lang="en-US" altLang="zh-CN" b="1">
                <a:latin typeface="Arial" panose="020B0604020202020204" pitchFamily="34" charset="0"/>
                <a:cs typeface="Arial" panose="020B0604020202020204" pitchFamily="34" charset="0"/>
              </a:rPr>
              <a:t>Declaration of Interdependence </a:t>
            </a:r>
            <a:endParaRPr lang="zh-CN" altLang="en-US" b="1">
              <a:latin typeface="Arial" panose="020B0604020202020204" pitchFamily="34" charset="0"/>
              <a:cs typeface="Arial" panose="020B0604020202020204" pitchFamily="34" charset="0"/>
            </a:endParaRPr>
          </a:p>
          <a:p>
            <a:r>
              <a:rPr lang="en-US" altLang="zh-CN">
                <a:latin typeface="Arial" panose="020B0604020202020204" pitchFamily="34" charset="0"/>
                <a:cs typeface="Arial" panose="020B0604020202020204" pitchFamily="34" charset="0"/>
              </a:rPr>
              <a:t>Agile and adaptive approaches for linking people, projects and value. We are a community of project leaders that are highly successful at delivering results. To achieve these results:</a:t>
            </a:r>
            <a:endParaRPr lang="zh-CN" altLang="en-US">
              <a:latin typeface="Arial" panose="020B0604020202020204" pitchFamily="34" charset="0"/>
              <a:cs typeface="Arial" panose="020B0604020202020204" pitchFamily="34" charset="0"/>
            </a:endParaRPr>
          </a:p>
          <a:p>
            <a:endParaRPr lang="zh-CN" altLang="en-US">
              <a:latin typeface="Arial" panose="020B0604020202020204" pitchFamily="34" charset="0"/>
              <a:cs typeface="Arial" panose="020B0604020202020204" pitchFamily="34" charset="0"/>
            </a:endParaRPr>
          </a:p>
          <a:p>
            <a:r>
              <a:rPr lang="en-US" altLang="zh-CN" b="1">
                <a:latin typeface="Arial" panose="020B0604020202020204" pitchFamily="34" charset="0"/>
                <a:cs typeface="Arial" panose="020B0604020202020204" pitchFamily="34" charset="0"/>
              </a:rPr>
              <a:t>We</a:t>
            </a:r>
            <a:r>
              <a:rPr lang="zh-CN" altLang="en-US" b="1">
                <a:latin typeface="Arial" panose="020B0604020202020204" pitchFamily="34" charset="0"/>
                <a:cs typeface="Arial" panose="020B0604020202020204" pitchFamily="34" charset="0"/>
              </a:rPr>
              <a:t> </a:t>
            </a:r>
            <a:r>
              <a:rPr lang="en-US" altLang="zh-CN" b="1">
                <a:latin typeface="Arial" panose="020B0604020202020204" pitchFamily="34" charset="0"/>
                <a:cs typeface="Arial" panose="020B0604020202020204" pitchFamily="34" charset="0"/>
              </a:rPr>
              <a:t>increase return on investment by making continuous flow of value our focus.</a:t>
            </a:r>
            <a:endParaRPr lang="zh-CN" altLang="en-US" b="1">
              <a:latin typeface="Arial" panose="020B0604020202020204" pitchFamily="34" charset="0"/>
              <a:cs typeface="Arial" panose="020B0604020202020204" pitchFamily="34" charset="0"/>
            </a:endParaRPr>
          </a:p>
          <a:p>
            <a:r>
              <a:rPr lang="en-US" altLang="zh-CN" b="1">
                <a:latin typeface="Arial" panose="020B0604020202020204" pitchFamily="34" charset="0"/>
                <a:cs typeface="Arial" panose="020B0604020202020204" pitchFamily="34" charset="0"/>
              </a:rPr>
              <a:t>We deliver reliable results by engaging customers in frequent interactions and shared ownership. </a:t>
            </a:r>
            <a:endParaRPr lang="zh-CN" altLang="en-US" b="1">
              <a:latin typeface="Arial" panose="020B0604020202020204" pitchFamily="34" charset="0"/>
              <a:cs typeface="Arial" panose="020B0604020202020204" pitchFamily="34" charset="0"/>
            </a:endParaRPr>
          </a:p>
          <a:p>
            <a:r>
              <a:rPr lang="en-US" altLang="zh-CN" b="1">
                <a:latin typeface="Arial" panose="020B0604020202020204" pitchFamily="34" charset="0"/>
                <a:cs typeface="Arial" panose="020B0604020202020204" pitchFamily="34" charset="0"/>
              </a:rPr>
              <a:t>We expect uncertainty and manage for it through iterations, anticipation, and adaptation. </a:t>
            </a:r>
            <a:endParaRPr lang="zh-CN" altLang="en-US" b="1">
              <a:latin typeface="Arial" panose="020B0604020202020204" pitchFamily="34" charset="0"/>
              <a:cs typeface="Arial" panose="020B0604020202020204" pitchFamily="34" charset="0"/>
            </a:endParaRPr>
          </a:p>
          <a:p>
            <a:r>
              <a:rPr lang="en-US" altLang="zh-CN" b="1">
                <a:latin typeface="Arial" panose="020B0604020202020204" pitchFamily="34" charset="0"/>
                <a:cs typeface="Arial" panose="020B0604020202020204" pitchFamily="34" charset="0"/>
              </a:rPr>
              <a:t>We unleash creativity and innovation by recognizing that individuals are the ultimate source of value, and creating an environment where they can make a difference. </a:t>
            </a:r>
            <a:endParaRPr lang="zh-CN" altLang="en-US" b="1">
              <a:latin typeface="Arial" panose="020B0604020202020204" pitchFamily="34" charset="0"/>
              <a:cs typeface="Arial" panose="020B0604020202020204" pitchFamily="34" charset="0"/>
            </a:endParaRPr>
          </a:p>
          <a:p>
            <a:r>
              <a:rPr lang="en-US" altLang="zh-CN" b="1">
                <a:latin typeface="Arial" panose="020B0604020202020204" pitchFamily="34" charset="0"/>
                <a:cs typeface="Arial" panose="020B0604020202020204" pitchFamily="34" charset="0"/>
              </a:rPr>
              <a:t>We</a:t>
            </a:r>
            <a:r>
              <a:rPr lang="zh-CN" altLang="en-US" b="1">
                <a:latin typeface="Arial" panose="020B0604020202020204" pitchFamily="34" charset="0"/>
                <a:cs typeface="Arial" panose="020B0604020202020204" pitchFamily="34" charset="0"/>
              </a:rPr>
              <a:t> </a:t>
            </a:r>
            <a:r>
              <a:rPr lang="en-US" altLang="zh-CN" b="1">
                <a:latin typeface="Arial" panose="020B0604020202020204" pitchFamily="34" charset="0"/>
                <a:cs typeface="Arial" panose="020B0604020202020204" pitchFamily="34" charset="0"/>
              </a:rPr>
              <a:t>boost performance through group accountability for results and shared responsibility for team effectiveness. </a:t>
            </a:r>
            <a:endParaRPr lang="zh-CN" altLang="en-US" b="1">
              <a:latin typeface="Arial" panose="020B0604020202020204" pitchFamily="34" charset="0"/>
              <a:cs typeface="Arial" panose="020B0604020202020204" pitchFamily="34" charset="0"/>
            </a:endParaRPr>
          </a:p>
          <a:p>
            <a:r>
              <a:rPr lang="en-US" altLang="zh-CN" b="1">
                <a:latin typeface="Arial" panose="020B0604020202020204" pitchFamily="34" charset="0"/>
                <a:cs typeface="Arial" panose="020B0604020202020204" pitchFamily="34" charset="0"/>
              </a:rPr>
              <a:t>We improve effectiveness and reliability through situationally specific strategies, processes and practices.</a:t>
            </a:r>
            <a:endParaRPr lang="zh-CN" altLang="en-US" b="1">
              <a:latin typeface="Arial" panose="020B0604020202020204" pitchFamily="34" charset="0"/>
              <a:cs typeface="Arial" panose="020B0604020202020204" pitchFamily="34" charset="0"/>
            </a:endParaRPr>
          </a:p>
          <a:p>
            <a:endParaRPr lang="zh-CN" altLang="en-US" b="1">
              <a:latin typeface="Arial" panose="020B0604020202020204" pitchFamily="34" charset="0"/>
              <a:cs typeface="Arial" panose="020B0604020202020204" pitchFamily="34" charset="0"/>
            </a:endParaRPr>
          </a:p>
          <a:p>
            <a:endParaRPr lang="zh-CN" altLang="en-US"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856860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a:solidFill>
                  <a:schemeClr val="tx1"/>
                </a:solidFill>
                <a:latin typeface="Arial" panose="020B0604020202020204" pitchFamily="34" charset="0"/>
                <a:ea typeface="宋体" panose="02010600030101010101" pitchFamily="2" charset="-122"/>
              </a:defRPr>
            </a:lvl1pPr>
            <a:lvl2pPr marL="742950" indent="-285750" defTabSz="957263" eaLnBrk="0" hangingPunct="0">
              <a:defRPr>
                <a:solidFill>
                  <a:schemeClr val="tx1"/>
                </a:solidFill>
                <a:latin typeface="Arial" panose="020B0604020202020204" pitchFamily="34" charset="0"/>
                <a:ea typeface="宋体" panose="02010600030101010101" pitchFamily="2" charset="-122"/>
              </a:defRPr>
            </a:lvl2pPr>
            <a:lvl3pPr marL="1143000" indent="-228600" defTabSz="957263" eaLnBrk="0" hangingPunct="0">
              <a:defRPr>
                <a:solidFill>
                  <a:schemeClr val="tx1"/>
                </a:solidFill>
                <a:latin typeface="Arial" panose="020B0604020202020204" pitchFamily="34" charset="0"/>
                <a:ea typeface="宋体" panose="02010600030101010101" pitchFamily="2" charset="-122"/>
              </a:defRPr>
            </a:lvl3pPr>
            <a:lvl4pPr marL="1600200" indent="-228600" defTabSz="957263" eaLnBrk="0" hangingPunct="0">
              <a:defRPr>
                <a:solidFill>
                  <a:schemeClr val="tx1"/>
                </a:solidFill>
                <a:latin typeface="Arial" panose="020B0604020202020204" pitchFamily="34" charset="0"/>
                <a:ea typeface="宋体" panose="02010600030101010101" pitchFamily="2" charset="-122"/>
              </a:defRPr>
            </a:lvl4pPr>
            <a:lvl5pPr marL="2057400" indent="-228600" defTabSz="957263" eaLnBrk="0" hangingPunct="0">
              <a:defRPr>
                <a:solidFill>
                  <a:schemeClr val="tx1"/>
                </a:solidFill>
                <a:latin typeface="Arial" panose="020B0604020202020204" pitchFamily="34" charset="0"/>
                <a:ea typeface="宋体" panose="02010600030101010101" pitchFamily="2" charset="-122"/>
              </a:defRPr>
            </a:lvl5pPr>
            <a:lvl6pPr marL="25146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B0C10B4-5FC1-4527-B89B-17908B908976}" type="slidenum">
              <a:rPr lang="zh-CN" altLang="en-US"/>
              <a:pPr eaLnBrk="1" hangingPunct="1"/>
              <a:t>74</a:t>
            </a:fld>
            <a:endParaRPr lang="en-US" altLang="zh-CN"/>
          </a:p>
        </p:txBody>
      </p:sp>
      <p:sp>
        <p:nvSpPr>
          <p:cNvPr id="100355" name="Rectangle 2"/>
          <p:cNvSpPr>
            <a:spLocks noGrp="1" noRot="1" noChangeAspect="1" noChangeArrowheads="1" noTextEdit="1"/>
          </p:cNvSpPr>
          <p:nvPr>
            <p:ph type="sldImg"/>
          </p:nvPr>
        </p:nvSpPr>
        <p:spPr>
          <a:xfrm>
            <a:off x="139700" y="742950"/>
            <a:ext cx="6604000" cy="3716338"/>
          </a:xfrm>
          <a:ln/>
        </p:spPr>
      </p:sp>
      <p:sp>
        <p:nvSpPr>
          <p:cNvPr id="100356" name="Rectangle 3"/>
          <p:cNvSpPr>
            <a:spLocks noGrp="1" noChangeArrowheads="1"/>
          </p:cNvSpPr>
          <p:nvPr>
            <p:ph type="body" idx="1"/>
          </p:nvPr>
        </p:nvSpPr>
        <p:spPr>
          <a:xfrm>
            <a:off x="688975" y="4706938"/>
            <a:ext cx="5505450" cy="44561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148519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xfrm>
            <a:off x="139700" y="742950"/>
            <a:ext cx="6604000" cy="3714750"/>
          </a:xfrm>
          <a:ln/>
        </p:spPr>
      </p:sp>
      <p:sp>
        <p:nvSpPr>
          <p:cNvPr id="99331" name="Rectangle 3"/>
          <p:cNvSpPr>
            <a:spLocks noGrp="1" noChangeArrowheads="1"/>
          </p:cNvSpPr>
          <p:nvPr>
            <p:ph type="body" idx="1"/>
          </p:nvPr>
        </p:nvSpPr>
        <p:spPr>
          <a:xfrm>
            <a:off x="687388" y="4705350"/>
            <a:ext cx="5508625" cy="44577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91377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txBox="1">
            <a:spLocks noGrp="1" noChangeArrowheads="1"/>
          </p:cNvSpPr>
          <p:nvPr/>
        </p:nvSpPr>
        <p:spPr bwMode="auto">
          <a:xfrm>
            <a:off x="3900488" y="9407525"/>
            <a:ext cx="29813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919" tIns="47960" rIns="95919" bIns="47960" anchor="b"/>
          <a:lstStyle>
            <a:lvl1pPr defTabSz="957263" eaLnBrk="0" hangingPunct="0">
              <a:defRPr>
                <a:solidFill>
                  <a:schemeClr val="tx1"/>
                </a:solidFill>
                <a:latin typeface="Arial" panose="020B0604020202020204" pitchFamily="34" charset="0"/>
                <a:ea typeface="宋体" panose="02010600030101010101" pitchFamily="2" charset="-122"/>
              </a:defRPr>
            </a:lvl1pPr>
            <a:lvl2pPr marL="742950" indent="-285750" defTabSz="957263" eaLnBrk="0" hangingPunct="0">
              <a:defRPr>
                <a:solidFill>
                  <a:schemeClr val="tx1"/>
                </a:solidFill>
                <a:latin typeface="Arial" panose="020B0604020202020204" pitchFamily="34" charset="0"/>
                <a:ea typeface="宋体" panose="02010600030101010101" pitchFamily="2" charset="-122"/>
              </a:defRPr>
            </a:lvl2pPr>
            <a:lvl3pPr marL="1143000" indent="-228600" defTabSz="957263" eaLnBrk="0" hangingPunct="0">
              <a:defRPr>
                <a:solidFill>
                  <a:schemeClr val="tx1"/>
                </a:solidFill>
                <a:latin typeface="Arial" panose="020B0604020202020204" pitchFamily="34" charset="0"/>
                <a:ea typeface="宋体" panose="02010600030101010101" pitchFamily="2" charset="-122"/>
              </a:defRPr>
            </a:lvl3pPr>
            <a:lvl4pPr marL="1600200" indent="-228600" defTabSz="957263" eaLnBrk="0" hangingPunct="0">
              <a:defRPr>
                <a:solidFill>
                  <a:schemeClr val="tx1"/>
                </a:solidFill>
                <a:latin typeface="Arial" panose="020B0604020202020204" pitchFamily="34" charset="0"/>
                <a:ea typeface="宋体" panose="02010600030101010101" pitchFamily="2" charset="-122"/>
              </a:defRPr>
            </a:lvl4pPr>
            <a:lvl5pPr marL="2057400" indent="-228600" defTabSz="957263" eaLnBrk="0" hangingPunct="0">
              <a:defRPr>
                <a:solidFill>
                  <a:schemeClr val="tx1"/>
                </a:solidFill>
                <a:latin typeface="Arial" panose="020B0604020202020204" pitchFamily="34" charset="0"/>
                <a:ea typeface="宋体" panose="02010600030101010101" pitchFamily="2" charset="-122"/>
              </a:defRPr>
            </a:lvl5pPr>
            <a:lvl6pPr marL="25146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54A14FFA-5AD3-44C2-9823-36C047A60079}" type="slidenum">
              <a:rPr lang="zh-CN" altLang="en-US" sz="1300"/>
              <a:pPr algn="r" eaLnBrk="1" hangingPunct="1"/>
              <a:t>78</a:t>
            </a:fld>
            <a:endParaRPr lang="en-US" altLang="zh-CN" sz="1300"/>
          </a:p>
        </p:txBody>
      </p:sp>
      <p:sp>
        <p:nvSpPr>
          <p:cNvPr id="83971" name="Rectangle 7"/>
          <p:cNvSpPr txBox="1">
            <a:spLocks noGrp="1" noChangeArrowheads="1"/>
          </p:cNvSpPr>
          <p:nvPr/>
        </p:nvSpPr>
        <p:spPr bwMode="auto">
          <a:xfrm>
            <a:off x="3900488" y="9407525"/>
            <a:ext cx="29813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919" tIns="47960" rIns="95919" bIns="47960" anchor="b"/>
          <a:lstStyle>
            <a:lvl1pPr defTabSz="957263" eaLnBrk="0" hangingPunct="0">
              <a:defRPr>
                <a:solidFill>
                  <a:schemeClr val="tx1"/>
                </a:solidFill>
                <a:latin typeface="Arial" panose="020B0604020202020204" pitchFamily="34" charset="0"/>
                <a:ea typeface="宋体" panose="02010600030101010101" pitchFamily="2" charset="-122"/>
              </a:defRPr>
            </a:lvl1pPr>
            <a:lvl2pPr marL="742950" indent="-285750" defTabSz="957263" eaLnBrk="0" hangingPunct="0">
              <a:defRPr>
                <a:solidFill>
                  <a:schemeClr val="tx1"/>
                </a:solidFill>
                <a:latin typeface="Arial" panose="020B0604020202020204" pitchFamily="34" charset="0"/>
                <a:ea typeface="宋体" panose="02010600030101010101" pitchFamily="2" charset="-122"/>
              </a:defRPr>
            </a:lvl2pPr>
            <a:lvl3pPr marL="1143000" indent="-228600" defTabSz="957263" eaLnBrk="0" hangingPunct="0">
              <a:defRPr>
                <a:solidFill>
                  <a:schemeClr val="tx1"/>
                </a:solidFill>
                <a:latin typeface="Arial" panose="020B0604020202020204" pitchFamily="34" charset="0"/>
                <a:ea typeface="宋体" panose="02010600030101010101" pitchFamily="2" charset="-122"/>
              </a:defRPr>
            </a:lvl3pPr>
            <a:lvl4pPr marL="1600200" indent="-228600" defTabSz="957263" eaLnBrk="0" hangingPunct="0">
              <a:defRPr>
                <a:solidFill>
                  <a:schemeClr val="tx1"/>
                </a:solidFill>
                <a:latin typeface="Arial" panose="020B0604020202020204" pitchFamily="34" charset="0"/>
                <a:ea typeface="宋体" panose="02010600030101010101" pitchFamily="2" charset="-122"/>
              </a:defRPr>
            </a:lvl4pPr>
            <a:lvl5pPr marL="2057400" indent="-228600" defTabSz="957263" eaLnBrk="0" hangingPunct="0">
              <a:defRPr>
                <a:solidFill>
                  <a:schemeClr val="tx1"/>
                </a:solidFill>
                <a:latin typeface="Arial" panose="020B0604020202020204" pitchFamily="34" charset="0"/>
                <a:ea typeface="宋体" panose="02010600030101010101" pitchFamily="2" charset="-122"/>
              </a:defRPr>
            </a:lvl5pPr>
            <a:lvl6pPr marL="25146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A7644014-F694-40B1-964C-B16012E37BEB}" type="slidenum">
              <a:rPr lang="en-US" altLang="zh-CN" sz="1100"/>
              <a:pPr algn="r" eaLnBrk="1" hangingPunct="1"/>
              <a:t>78</a:t>
            </a:fld>
            <a:endParaRPr lang="en-US" altLang="zh-CN" sz="1100"/>
          </a:p>
        </p:txBody>
      </p:sp>
      <p:sp>
        <p:nvSpPr>
          <p:cNvPr id="83972" name="Rectangle 2"/>
          <p:cNvSpPr>
            <a:spLocks noGrp="1" noRot="1" noChangeAspect="1" noChangeArrowheads="1" noTextEdit="1"/>
          </p:cNvSpPr>
          <p:nvPr>
            <p:ph type="sldImg"/>
          </p:nvPr>
        </p:nvSpPr>
        <p:spPr>
          <a:xfrm>
            <a:off x="138113" y="741363"/>
            <a:ext cx="6608762" cy="3717925"/>
          </a:xfrm>
          <a:ln/>
        </p:spPr>
      </p:sp>
      <p:sp>
        <p:nvSpPr>
          <p:cNvPr id="83973" name="Rectangle 3"/>
          <p:cNvSpPr>
            <a:spLocks noGrp="1" noChangeArrowheads="1"/>
          </p:cNvSpPr>
          <p:nvPr>
            <p:ph type="body" idx="1"/>
          </p:nvPr>
        </p:nvSpPr>
        <p:spPr>
          <a:xfrm>
            <a:off x="687388" y="4705350"/>
            <a:ext cx="5508625" cy="44592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anose="020B0604020202020204" pitchFamily="34" charset="0"/>
                <a:cs typeface="Arial" panose="020B0604020202020204" pitchFamily="34" charset="0"/>
              </a:rPr>
              <a:t>术语</a:t>
            </a:r>
            <a:r>
              <a:rPr lang="en-GB" altLang="zh-CN" dirty="0">
                <a:latin typeface="Arial" panose="020B0604020202020204" pitchFamily="34" charset="0"/>
                <a:cs typeface="Arial" panose="020B0604020202020204" pitchFamily="34" charset="0"/>
              </a:rPr>
              <a:t>scrum</a:t>
            </a:r>
            <a:r>
              <a:rPr lang="zh-CN" altLang="en-US" dirty="0">
                <a:latin typeface="Arial" panose="020B0604020202020204" pitchFamily="34" charset="0"/>
                <a:cs typeface="Arial" panose="020B0604020202020204" pitchFamily="34" charset="0"/>
              </a:rPr>
              <a:t>来源于橄榄球活动，在英语的意思是橄榄球里的争球：在橄榄球比赛中，双方前锋站在一起紧密相连，当球在他们之间投掷时他们奋力争球。</a:t>
            </a:r>
            <a:r>
              <a:rPr lang="en-GB" altLang="zh-CN" dirty="0">
                <a:latin typeface="Arial" panose="020B0604020202020204" pitchFamily="34" charset="0"/>
                <a:cs typeface="Arial" panose="020B0604020202020204" pitchFamily="34" charset="0"/>
              </a:rPr>
              <a:t>1995</a:t>
            </a:r>
            <a:r>
              <a:rPr lang="zh-CN" altLang="en-US" dirty="0">
                <a:latin typeface="Arial" panose="020B0604020202020204" pitchFamily="34" charset="0"/>
                <a:cs typeface="Arial" panose="020B0604020202020204" pitchFamily="34" charset="0"/>
              </a:rPr>
              <a:t>年，在奥斯汀举办的</a:t>
            </a:r>
            <a:r>
              <a:rPr lang="en-GB" altLang="zh-CN" u="sng" dirty="0">
                <a:latin typeface="Arial" panose="020B0604020202020204" pitchFamily="34" charset="0"/>
                <a:cs typeface="Arial" panose="020B0604020202020204" pitchFamily="34" charset="0"/>
                <a:hlinkClick r:id="rId3" tooltip="OOPSLA (页面未存在)"/>
              </a:rPr>
              <a:t>OOPSLA '95</a:t>
            </a:r>
            <a:r>
              <a:rPr lang="zh-CN" altLang="en-US" dirty="0">
                <a:latin typeface="Arial" panose="020B0604020202020204" pitchFamily="34" charset="0"/>
                <a:cs typeface="Arial" panose="020B0604020202020204" pitchFamily="34" charset="0"/>
              </a:rPr>
              <a:t>上，萨瑟兰和施瓦伯首次提出了</a:t>
            </a:r>
            <a:r>
              <a:rPr lang="en-GB" altLang="zh-CN" dirty="0">
                <a:latin typeface="Arial" panose="020B0604020202020204" pitchFamily="34" charset="0"/>
                <a:cs typeface="Arial" panose="020B0604020202020204" pitchFamily="34" charset="0"/>
              </a:rPr>
              <a:t>Scrum</a:t>
            </a:r>
            <a:r>
              <a:rPr lang="zh-CN" altLang="en-US" dirty="0">
                <a:latin typeface="Arial" panose="020B0604020202020204" pitchFamily="34" charset="0"/>
                <a:cs typeface="Arial" panose="020B0604020202020204" pitchFamily="34" charset="0"/>
              </a:rPr>
              <a:t>概念，并在随后的几年中逐步将其与业界的最佳实践融合起来，形成一种迭代式增量软件开发过程和敏捷项目管理方法，并在</a:t>
            </a:r>
            <a:r>
              <a:rPr lang="en-GB" altLang="zh-CN" dirty="0">
                <a:latin typeface="Arial" panose="020B0604020202020204" pitchFamily="34" charset="0"/>
                <a:cs typeface="Arial" panose="020B0604020202020204" pitchFamily="34" charset="0"/>
              </a:rPr>
              <a:t>2001</a:t>
            </a:r>
            <a:r>
              <a:rPr lang="zh-CN" altLang="en-US" dirty="0">
                <a:latin typeface="Arial" panose="020B0604020202020204" pitchFamily="34" charset="0"/>
                <a:cs typeface="Arial" panose="020B0604020202020204" pitchFamily="34" charset="0"/>
              </a:rPr>
              <a:t>年</a:t>
            </a:r>
            <a:r>
              <a:rPr lang="en-GB"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敏捷联盟（</a:t>
            </a:r>
            <a:r>
              <a:rPr lang="en-GB" altLang="zh-CN" dirty="0">
                <a:latin typeface="Arial" panose="020B0604020202020204" pitchFamily="34" charset="0"/>
                <a:cs typeface="Arial" panose="020B0604020202020204" pitchFamily="34" charset="0"/>
              </a:rPr>
              <a:t>Agile Alliance</a:t>
            </a:r>
            <a:r>
              <a:rPr lang="zh-CN" altLang="en-US" dirty="0">
                <a:latin typeface="Arial" panose="020B0604020202020204" pitchFamily="34" charset="0"/>
                <a:cs typeface="Arial" panose="020B0604020202020204" pitchFamily="34" charset="0"/>
              </a:rPr>
              <a:t>）</a:t>
            </a:r>
            <a:r>
              <a:rPr lang="en-GB"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形成后受到了更多欢迎。</a:t>
            </a:r>
          </a:p>
          <a:p>
            <a:r>
              <a:rPr lang="en-GB" altLang="zh-CN" dirty="0">
                <a:latin typeface="Arial" panose="020B0604020202020204" pitchFamily="34" charset="0"/>
                <a:cs typeface="Arial" panose="020B0604020202020204" pitchFamily="34" charset="0"/>
              </a:rPr>
              <a:t>Scrum</a:t>
            </a:r>
            <a:r>
              <a:rPr lang="zh-CN" altLang="en-US" dirty="0">
                <a:latin typeface="Arial" panose="020B0604020202020204" pitchFamily="34" charset="0"/>
                <a:cs typeface="Arial" panose="020B0604020202020204" pitchFamily="34" charset="0"/>
              </a:rPr>
              <a:t>是一种灵活的软件管理过程，它提供了一种经验方法，可以帮助你驾驭迭代，实现递增的软件开发过程。这一过程是迅速，有适应性，自组织的，它发现了软件工程的社会意义，使得团队成员能够独立地集中在创造性的协作环境下工作。</a:t>
            </a:r>
          </a:p>
          <a:p>
            <a:r>
              <a:rPr lang="en-GB" altLang="zh-CN" dirty="0">
                <a:latin typeface="Arial" panose="020B0604020202020204" pitchFamily="34" charset="0"/>
                <a:cs typeface="Arial" panose="020B0604020202020204" pitchFamily="34" charset="0"/>
              </a:rPr>
              <a:t>Scrum</a:t>
            </a:r>
            <a:r>
              <a:rPr lang="zh-CN" altLang="en-US" dirty="0">
                <a:latin typeface="Arial" panose="020B0604020202020204" pitchFamily="34" charset="0"/>
                <a:cs typeface="Arial" panose="020B0604020202020204" pitchFamily="34" charset="0"/>
              </a:rPr>
              <a:t>采用了经验方法，承认问题无法完全理解或定义，关注于如何使得开发团队快速推出和响应需求能力的最大化。因此，</a:t>
            </a:r>
            <a:r>
              <a:rPr lang="en-GB" altLang="zh-CN" dirty="0">
                <a:latin typeface="Arial" panose="020B0604020202020204" pitchFamily="34" charset="0"/>
                <a:cs typeface="Arial" panose="020B0604020202020204" pitchFamily="34" charset="0"/>
              </a:rPr>
              <a:t>Scrum</a:t>
            </a:r>
            <a:r>
              <a:rPr lang="zh-CN" altLang="en-US" dirty="0">
                <a:latin typeface="Arial" panose="020B0604020202020204" pitchFamily="34" charset="0"/>
                <a:cs typeface="Arial" panose="020B0604020202020204" pitchFamily="34" charset="0"/>
              </a:rPr>
              <a:t>的一个关键原则就是承认客户可以在项目过程中改变主意，变更他们的需求，而预测式和计划式的方法并不能轻易地解决这种不可预见的需求变化。 </a:t>
            </a:r>
          </a:p>
          <a:p>
            <a:r>
              <a:rPr lang="en-GB" altLang="zh-CN" dirty="0">
                <a:latin typeface="Arial" panose="020B0604020202020204" pitchFamily="34" charset="0"/>
                <a:cs typeface="Arial" panose="020B0604020202020204" pitchFamily="34" charset="0"/>
              </a:rPr>
              <a:t>Scrum</a:t>
            </a:r>
            <a:r>
              <a:rPr lang="zh-CN" altLang="en-US" dirty="0">
                <a:latin typeface="Arial" panose="020B0604020202020204" pitchFamily="34" charset="0"/>
                <a:cs typeface="Arial" panose="020B0604020202020204" pitchFamily="34" charset="0"/>
              </a:rPr>
              <a:t>作为软件开发过程框架，它包含的主要最佳实践包括：</a:t>
            </a:r>
          </a:p>
          <a:p>
            <a:r>
              <a:rPr lang="zh-CN" altLang="en-US" dirty="0">
                <a:latin typeface="Arial" panose="020B0604020202020204" pitchFamily="34" charset="0"/>
                <a:cs typeface="Arial" panose="020B0604020202020204" pitchFamily="34" charset="0"/>
              </a:rPr>
              <a:t>迭代式软件开发：通过将整个软件交付过程分成多个迭代周期，帮助团队更好地应对变更、应对风险，实现增量交付、快速反馈。</a:t>
            </a:r>
          </a:p>
          <a:p>
            <a:r>
              <a:rPr lang="zh-CN" altLang="en-US" dirty="0">
                <a:latin typeface="Arial" panose="020B0604020202020204" pitchFamily="34" charset="0"/>
                <a:cs typeface="Arial" panose="020B0604020202020204" pitchFamily="34" charset="0"/>
              </a:rPr>
              <a:t>两层项目规划（</a:t>
            </a:r>
            <a:r>
              <a:rPr lang="en-GB" altLang="zh-CN" dirty="0">
                <a:latin typeface="Arial" panose="020B0604020202020204" pitchFamily="34" charset="0"/>
                <a:cs typeface="Arial" panose="020B0604020202020204" pitchFamily="34" charset="0"/>
              </a:rPr>
              <a:t>Two-Level Project Planning</a:t>
            </a:r>
            <a:r>
              <a:rPr lang="zh-CN" altLang="en-US" dirty="0">
                <a:latin typeface="Arial" panose="020B0604020202020204" pitchFamily="34" charset="0"/>
                <a:cs typeface="Arial" panose="020B0604020202020204" pitchFamily="34" charset="0"/>
              </a:rPr>
              <a:t>）：基于远粗近细的原则和项目渐进明细的特点，通过将概要的项目整体规划和详细的近期迭代计划有机结合，帮助团队有效提高计划的准确度、资源管理能力和项目的按时交付能力。</a:t>
            </a:r>
          </a:p>
          <a:p>
            <a:r>
              <a:rPr lang="zh-CN" altLang="en-US" dirty="0">
                <a:latin typeface="Arial" panose="020B0604020202020204" pitchFamily="34" charset="0"/>
                <a:cs typeface="Arial" panose="020B0604020202020204" pitchFamily="34" charset="0"/>
              </a:rPr>
              <a:t>整体团队协作（</a:t>
            </a:r>
            <a:r>
              <a:rPr lang="en-GB" altLang="zh-CN" dirty="0">
                <a:latin typeface="Arial" panose="020B0604020202020204" pitchFamily="34" charset="0"/>
                <a:cs typeface="Arial" panose="020B0604020202020204" pitchFamily="34" charset="0"/>
              </a:rPr>
              <a:t>Whole Team</a:t>
            </a:r>
            <a:r>
              <a:rPr lang="zh-CN" altLang="en-US" dirty="0">
                <a:latin typeface="Arial" panose="020B0604020202020204" pitchFamily="34" charset="0"/>
                <a:cs typeface="Arial" panose="020B0604020202020204" pitchFamily="34" charset="0"/>
              </a:rPr>
              <a:t>）：通过关注保持整个团队可持续发展的工作节奏、每日站立会议和自组织的工作分配，实现团队的高效协作和工作，实现提高整个团队生产力的目的。</a:t>
            </a:r>
          </a:p>
          <a:p>
            <a:r>
              <a:rPr lang="zh-CN" altLang="en-US" dirty="0">
                <a:latin typeface="Arial" panose="020B0604020202020204" pitchFamily="34" charset="0"/>
                <a:cs typeface="Arial" panose="020B0604020202020204" pitchFamily="34" charset="0"/>
              </a:rPr>
              <a:t>持续集成：通过进行更频繁的软件集成，实现更早的发现和反馈错误、降低风险，并使整个软件交付过程变得更加可预测和可控，以交付更高质量的软件。</a:t>
            </a:r>
          </a:p>
          <a:p>
            <a:r>
              <a:rPr lang="en-GB" altLang="zh-CN" dirty="0">
                <a:latin typeface="Arial" panose="020B0604020202020204" pitchFamily="34" charset="0"/>
                <a:cs typeface="Arial" panose="020B0604020202020204" pitchFamily="34" charset="0"/>
              </a:rPr>
              <a:t> </a:t>
            </a:r>
            <a:endParaRPr lang="zh-CN" altLang="en-US" dirty="0">
              <a:latin typeface="Arial" panose="020B0604020202020204" pitchFamily="34" charset="0"/>
              <a:cs typeface="Arial" panose="020B0604020202020204" pitchFamily="34" charset="0"/>
            </a:endParaRPr>
          </a:p>
          <a:p>
            <a:endParaRPr lang="zh-CN"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19357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doc id"/>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a:solidFill>
                  <a:schemeClr val="tx1"/>
                </a:solidFill>
                <a:latin typeface="Arial" panose="020B0604020202020204" pitchFamily="34" charset="0"/>
                <a:ea typeface="宋体" panose="02010600030101010101" pitchFamily="2" charset="-122"/>
              </a:defRPr>
            </a:lvl1pPr>
            <a:lvl2pPr marL="742950" indent="-285750" defTabSz="957263" eaLnBrk="0" hangingPunct="0">
              <a:defRPr>
                <a:solidFill>
                  <a:schemeClr val="tx1"/>
                </a:solidFill>
                <a:latin typeface="Arial" panose="020B0604020202020204" pitchFamily="34" charset="0"/>
                <a:ea typeface="宋体" panose="02010600030101010101" pitchFamily="2" charset="-122"/>
              </a:defRPr>
            </a:lvl2pPr>
            <a:lvl3pPr marL="1143000" indent="-228600" defTabSz="957263" eaLnBrk="0" hangingPunct="0">
              <a:defRPr>
                <a:solidFill>
                  <a:schemeClr val="tx1"/>
                </a:solidFill>
                <a:latin typeface="Arial" panose="020B0604020202020204" pitchFamily="34" charset="0"/>
                <a:ea typeface="宋体" panose="02010600030101010101" pitchFamily="2" charset="-122"/>
              </a:defRPr>
            </a:lvl3pPr>
            <a:lvl4pPr marL="1600200" indent="-228600" defTabSz="957263" eaLnBrk="0" hangingPunct="0">
              <a:defRPr>
                <a:solidFill>
                  <a:schemeClr val="tx1"/>
                </a:solidFill>
                <a:latin typeface="Arial" panose="020B0604020202020204" pitchFamily="34" charset="0"/>
                <a:ea typeface="宋体" panose="02010600030101010101" pitchFamily="2" charset="-122"/>
              </a:defRPr>
            </a:lvl4pPr>
            <a:lvl5pPr marL="2057400" indent="-228600" defTabSz="957263" eaLnBrk="0" hangingPunct="0">
              <a:defRPr>
                <a:solidFill>
                  <a:schemeClr val="tx1"/>
                </a:solidFill>
                <a:latin typeface="Arial" panose="020B0604020202020204" pitchFamily="34" charset="0"/>
                <a:ea typeface="宋体" panose="02010600030101010101" pitchFamily="2" charset="-122"/>
              </a:defRPr>
            </a:lvl5pPr>
            <a:lvl6pPr marL="25146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SHM/030811/SH-PR-1(2000GB)</a:t>
            </a:r>
          </a:p>
        </p:txBody>
      </p:sp>
      <p:sp>
        <p:nvSpPr>
          <p:cNvPr id="55299" name="pg num"/>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a:solidFill>
                  <a:schemeClr val="tx1"/>
                </a:solidFill>
                <a:latin typeface="Arial" panose="020B0604020202020204" pitchFamily="34" charset="0"/>
                <a:ea typeface="宋体" panose="02010600030101010101" pitchFamily="2" charset="-122"/>
              </a:defRPr>
            </a:lvl1pPr>
            <a:lvl2pPr marL="742950" indent="-285750" defTabSz="957263" eaLnBrk="0" hangingPunct="0">
              <a:defRPr>
                <a:solidFill>
                  <a:schemeClr val="tx1"/>
                </a:solidFill>
                <a:latin typeface="Arial" panose="020B0604020202020204" pitchFamily="34" charset="0"/>
                <a:ea typeface="宋体" panose="02010600030101010101" pitchFamily="2" charset="-122"/>
              </a:defRPr>
            </a:lvl2pPr>
            <a:lvl3pPr marL="1143000" indent="-228600" defTabSz="957263" eaLnBrk="0" hangingPunct="0">
              <a:defRPr>
                <a:solidFill>
                  <a:schemeClr val="tx1"/>
                </a:solidFill>
                <a:latin typeface="Arial" panose="020B0604020202020204" pitchFamily="34" charset="0"/>
                <a:ea typeface="宋体" panose="02010600030101010101" pitchFamily="2" charset="-122"/>
              </a:defRPr>
            </a:lvl3pPr>
            <a:lvl4pPr marL="1600200" indent="-228600" defTabSz="957263" eaLnBrk="0" hangingPunct="0">
              <a:defRPr>
                <a:solidFill>
                  <a:schemeClr val="tx1"/>
                </a:solidFill>
                <a:latin typeface="Arial" panose="020B0604020202020204" pitchFamily="34" charset="0"/>
                <a:ea typeface="宋体" panose="02010600030101010101" pitchFamily="2" charset="-122"/>
              </a:defRPr>
            </a:lvl4pPr>
            <a:lvl5pPr marL="2057400" indent="-228600" defTabSz="957263" eaLnBrk="0" hangingPunct="0">
              <a:defRPr>
                <a:solidFill>
                  <a:schemeClr val="tx1"/>
                </a:solidFill>
                <a:latin typeface="Arial" panose="020B0604020202020204" pitchFamily="34" charset="0"/>
                <a:ea typeface="宋体" panose="02010600030101010101" pitchFamily="2" charset="-122"/>
              </a:defRPr>
            </a:lvl5pPr>
            <a:lvl6pPr marL="25146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DC3D36C-F043-4D58-9A31-4B267F0DA6CC}" type="slidenum">
              <a:rPr lang="zh-CN" altLang="en-US"/>
              <a:pPr eaLnBrk="1" hangingPunct="1"/>
              <a:t>5</a:t>
            </a:fld>
            <a:endParaRPr lang="en-US" altLang="zh-CN"/>
          </a:p>
        </p:txBody>
      </p:sp>
      <p:sp>
        <p:nvSpPr>
          <p:cNvPr id="55300" name="Rectangle 2"/>
          <p:cNvSpPr>
            <a:spLocks noGrp="1" noRot="1" noChangeAspect="1" noChangeArrowheads="1" noTextEdit="1"/>
          </p:cNvSpPr>
          <p:nvPr>
            <p:ph type="sldImg"/>
          </p:nvPr>
        </p:nvSpPr>
        <p:spPr>
          <a:ln/>
        </p:spPr>
      </p:sp>
      <p:sp>
        <p:nvSpPr>
          <p:cNvPr id="55301" name="Rectangle 3"/>
          <p:cNvSpPr>
            <a:spLocks noGrp="1" noChangeArrowheads="1"/>
          </p:cNvSpPr>
          <p:nvPr>
            <p:ph type="body" idx="1"/>
          </p:nvPr>
        </p:nvSpPr>
        <p:spPr>
          <a:xfrm>
            <a:off x="822325" y="368300"/>
            <a:ext cx="5865813" cy="33401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dirty="0">
                <a:latin typeface="Arial" panose="020B0604020202020204" pitchFamily="34" charset="0"/>
                <a:cs typeface="Arial" panose="020B0604020202020204" pitchFamily="34" charset="0"/>
              </a:rPr>
              <a:t>项目是指为创造独特的产品或服务而进行的一次性努力。</a:t>
            </a:r>
          </a:p>
          <a:p>
            <a:pPr algn="just"/>
            <a:r>
              <a:rPr lang="zh-CN" altLang="en-US" dirty="0">
                <a:latin typeface="Arial" panose="020B0604020202020204" pitchFamily="34" charset="0"/>
                <a:cs typeface="Arial" panose="020B0604020202020204" pitchFamily="34" charset="0"/>
              </a:rPr>
              <a:t>一次性</a:t>
            </a:r>
          </a:p>
          <a:p>
            <a:pPr lvl="1" algn="just"/>
            <a:r>
              <a:rPr lang="zh-CN" altLang="en-US" b="1" dirty="0">
                <a:latin typeface="Arial" panose="020B0604020202020204" pitchFamily="34" charset="0"/>
                <a:cs typeface="Arial" panose="020B0604020202020204" pitchFamily="34" charset="0"/>
              </a:rPr>
              <a:t>一次性不意味着项目历时短。</a:t>
            </a:r>
          </a:p>
          <a:p>
            <a:pPr lvl="1" algn="just"/>
            <a:r>
              <a:rPr lang="zh-CN" altLang="en-US" b="1" dirty="0">
                <a:latin typeface="Arial" panose="020B0604020202020204" pitchFamily="34" charset="0"/>
                <a:cs typeface="Arial" panose="020B0604020202020204" pitchFamily="34" charset="0"/>
              </a:rPr>
              <a:t>项目所提供的产品或服务通常不是一次性的。</a:t>
            </a:r>
          </a:p>
          <a:p>
            <a:pPr lvl="2" algn="just"/>
            <a:r>
              <a:rPr lang="zh-CN" altLang="en-US" b="1" dirty="0">
                <a:latin typeface="Arial" panose="020B0604020202020204" pitchFamily="34" charset="0"/>
                <a:cs typeface="Arial" panose="020B0604020202020204" pitchFamily="34" charset="0"/>
              </a:rPr>
              <a:t>建造人民英雄纪念碑。</a:t>
            </a:r>
          </a:p>
          <a:p>
            <a:pPr lvl="1" algn="just"/>
            <a:r>
              <a:rPr lang="zh-CN" altLang="en-US" b="1" dirty="0">
                <a:latin typeface="Arial" panose="020B0604020202020204" pitchFamily="34" charset="0"/>
                <a:cs typeface="Arial" panose="020B0604020202020204" pitchFamily="34" charset="0"/>
              </a:rPr>
              <a:t>市场机会稍纵即逝——一次性</a:t>
            </a:r>
          </a:p>
          <a:p>
            <a:pPr lvl="1" algn="just"/>
            <a:r>
              <a:rPr lang="zh-CN" altLang="en-US" b="1" dirty="0">
                <a:latin typeface="Arial" panose="020B0604020202020204" pitchFamily="34" charset="0"/>
                <a:cs typeface="Arial" panose="020B0604020202020204" pitchFamily="34" charset="0"/>
              </a:rPr>
              <a:t>项目团队的临时性。</a:t>
            </a:r>
          </a:p>
          <a:p>
            <a:pPr algn="just"/>
            <a:r>
              <a:rPr lang="zh-CN" altLang="en-US" dirty="0">
                <a:latin typeface="Arial" panose="020B0604020202020204" pitchFamily="34" charset="0"/>
                <a:cs typeface="Arial" panose="020B0604020202020204" pitchFamily="34" charset="0"/>
              </a:rPr>
              <a:t>独特性：一张图纸两栋楼房，两个项目？</a:t>
            </a:r>
          </a:p>
          <a:p>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962742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a:solidFill>
                  <a:schemeClr val="tx1"/>
                </a:solidFill>
                <a:latin typeface="Arial" panose="020B0604020202020204" pitchFamily="34" charset="0"/>
                <a:ea typeface="宋体" panose="02010600030101010101" pitchFamily="2" charset="-122"/>
              </a:defRPr>
            </a:lvl1pPr>
            <a:lvl2pPr marL="742950" indent="-285750" defTabSz="957263" eaLnBrk="0" hangingPunct="0">
              <a:defRPr>
                <a:solidFill>
                  <a:schemeClr val="tx1"/>
                </a:solidFill>
                <a:latin typeface="Arial" panose="020B0604020202020204" pitchFamily="34" charset="0"/>
                <a:ea typeface="宋体" panose="02010600030101010101" pitchFamily="2" charset="-122"/>
              </a:defRPr>
            </a:lvl2pPr>
            <a:lvl3pPr marL="1143000" indent="-228600" defTabSz="957263" eaLnBrk="0" hangingPunct="0">
              <a:defRPr>
                <a:solidFill>
                  <a:schemeClr val="tx1"/>
                </a:solidFill>
                <a:latin typeface="Arial" panose="020B0604020202020204" pitchFamily="34" charset="0"/>
                <a:ea typeface="宋体" panose="02010600030101010101" pitchFamily="2" charset="-122"/>
              </a:defRPr>
            </a:lvl3pPr>
            <a:lvl4pPr marL="1600200" indent="-228600" defTabSz="957263" eaLnBrk="0" hangingPunct="0">
              <a:defRPr>
                <a:solidFill>
                  <a:schemeClr val="tx1"/>
                </a:solidFill>
                <a:latin typeface="Arial" panose="020B0604020202020204" pitchFamily="34" charset="0"/>
                <a:ea typeface="宋体" panose="02010600030101010101" pitchFamily="2" charset="-122"/>
              </a:defRPr>
            </a:lvl4pPr>
            <a:lvl5pPr marL="2057400" indent="-228600" defTabSz="957263" eaLnBrk="0" hangingPunct="0">
              <a:defRPr>
                <a:solidFill>
                  <a:schemeClr val="tx1"/>
                </a:solidFill>
                <a:latin typeface="Arial" panose="020B0604020202020204" pitchFamily="34" charset="0"/>
                <a:ea typeface="宋体" panose="02010600030101010101" pitchFamily="2" charset="-122"/>
              </a:defRPr>
            </a:lvl5pPr>
            <a:lvl6pPr marL="25146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4188B87-2379-4C0A-8FF7-D11B8C11721F}" type="slidenum">
              <a:rPr lang="en-US" altLang="zh-CN"/>
              <a:pPr eaLnBrk="1" hangingPunct="1"/>
              <a:t>79</a:t>
            </a:fld>
            <a:endParaRPr lang="en-US" altLang="zh-CN"/>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cs typeface="Arial" panose="020B0604020202020204" pitchFamily="34" charset="0"/>
              </a:rPr>
              <a:t>Scrum</a:t>
            </a:r>
            <a:r>
              <a:rPr lang="zh-CN" altLang="en-US" dirty="0">
                <a:latin typeface="Arial" panose="020B0604020202020204" pitchFamily="34" charset="0"/>
                <a:cs typeface="Arial" panose="020B0604020202020204" pitchFamily="34" charset="0"/>
              </a:rPr>
              <a:t>的所有实践围绕着一个迭代、增量的过程骨架展开</a:t>
            </a:r>
          </a:p>
          <a:p>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9652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a:solidFill>
                  <a:schemeClr val="tx1"/>
                </a:solidFill>
                <a:latin typeface="Arial" panose="020B0604020202020204" pitchFamily="34" charset="0"/>
                <a:ea typeface="宋体" panose="02010600030101010101" pitchFamily="2" charset="-122"/>
              </a:defRPr>
            </a:lvl1pPr>
            <a:lvl2pPr marL="742950" indent="-285750" defTabSz="957263" eaLnBrk="0" hangingPunct="0">
              <a:defRPr>
                <a:solidFill>
                  <a:schemeClr val="tx1"/>
                </a:solidFill>
                <a:latin typeface="Arial" panose="020B0604020202020204" pitchFamily="34" charset="0"/>
                <a:ea typeface="宋体" panose="02010600030101010101" pitchFamily="2" charset="-122"/>
              </a:defRPr>
            </a:lvl2pPr>
            <a:lvl3pPr marL="1143000" indent="-228600" defTabSz="957263" eaLnBrk="0" hangingPunct="0">
              <a:defRPr>
                <a:solidFill>
                  <a:schemeClr val="tx1"/>
                </a:solidFill>
                <a:latin typeface="Arial" panose="020B0604020202020204" pitchFamily="34" charset="0"/>
                <a:ea typeface="宋体" panose="02010600030101010101" pitchFamily="2" charset="-122"/>
              </a:defRPr>
            </a:lvl3pPr>
            <a:lvl4pPr marL="1600200" indent="-228600" defTabSz="957263" eaLnBrk="0" hangingPunct="0">
              <a:defRPr>
                <a:solidFill>
                  <a:schemeClr val="tx1"/>
                </a:solidFill>
                <a:latin typeface="Arial" panose="020B0604020202020204" pitchFamily="34" charset="0"/>
                <a:ea typeface="宋体" panose="02010600030101010101" pitchFamily="2" charset="-122"/>
              </a:defRPr>
            </a:lvl4pPr>
            <a:lvl5pPr marL="2057400" indent="-228600" defTabSz="957263" eaLnBrk="0" hangingPunct="0">
              <a:defRPr>
                <a:solidFill>
                  <a:schemeClr val="tx1"/>
                </a:solidFill>
                <a:latin typeface="Arial" panose="020B0604020202020204" pitchFamily="34" charset="0"/>
                <a:ea typeface="宋体" panose="02010600030101010101" pitchFamily="2" charset="-122"/>
              </a:defRPr>
            </a:lvl5pPr>
            <a:lvl6pPr marL="25146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4188B87-2379-4C0A-8FF7-D11B8C11721F}" type="slidenum">
              <a:rPr lang="en-US" altLang="zh-CN"/>
              <a:pPr eaLnBrk="1" hangingPunct="1"/>
              <a:t>80</a:t>
            </a:fld>
            <a:endParaRPr lang="en-US" altLang="zh-CN"/>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cs typeface="Arial" panose="020B0604020202020204" pitchFamily="34" charset="0"/>
              </a:rPr>
              <a:t>Scrum</a:t>
            </a:r>
            <a:r>
              <a:rPr lang="zh-CN" altLang="en-US" dirty="0">
                <a:latin typeface="Arial" panose="020B0604020202020204" pitchFamily="34" charset="0"/>
                <a:cs typeface="Arial" panose="020B0604020202020204" pitchFamily="34" charset="0"/>
              </a:rPr>
              <a:t>的所有实践围绕着一个迭代、增量的过程骨架展开</a:t>
            </a:r>
          </a:p>
          <a:p>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197230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a:solidFill>
                  <a:schemeClr val="tx1"/>
                </a:solidFill>
                <a:latin typeface="Arial" panose="020B0604020202020204" pitchFamily="34" charset="0"/>
                <a:ea typeface="宋体" panose="02010600030101010101" pitchFamily="2" charset="-122"/>
              </a:defRPr>
            </a:lvl1pPr>
            <a:lvl2pPr marL="742950" indent="-285750" defTabSz="957263" eaLnBrk="0" hangingPunct="0">
              <a:defRPr>
                <a:solidFill>
                  <a:schemeClr val="tx1"/>
                </a:solidFill>
                <a:latin typeface="Arial" panose="020B0604020202020204" pitchFamily="34" charset="0"/>
                <a:ea typeface="宋体" panose="02010600030101010101" pitchFamily="2" charset="-122"/>
              </a:defRPr>
            </a:lvl2pPr>
            <a:lvl3pPr marL="1143000" indent="-228600" defTabSz="957263" eaLnBrk="0" hangingPunct="0">
              <a:defRPr>
                <a:solidFill>
                  <a:schemeClr val="tx1"/>
                </a:solidFill>
                <a:latin typeface="Arial" panose="020B0604020202020204" pitchFamily="34" charset="0"/>
                <a:ea typeface="宋体" panose="02010600030101010101" pitchFamily="2" charset="-122"/>
              </a:defRPr>
            </a:lvl3pPr>
            <a:lvl4pPr marL="1600200" indent="-228600" defTabSz="957263" eaLnBrk="0" hangingPunct="0">
              <a:defRPr>
                <a:solidFill>
                  <a:schemeClr val="tx1"/>
                </a:solidFill>
                <a:latin typeface="Arial" panose="020B0604020202020204" pitchFamily="34" charset="0"/>
                <a:ea typeface="宋体" panose="02010600030101010101" pitchFamily="2" charset="-122"/>
              </a:defRPr>
            </a:lvl4pPr>
            <a:lvl5pPr marL="2057400" indent="-228600" defTabSz="957263" eaLnBrk="0" hangingPunct="0">
              <a:defRPr>
                <a:solidFill>
                  <a:schemeClr val="tx1"/>
                </a:solidFill>
                <a:latin typeface="Arial" panose="020B0604020202020204" pitchFamily="34" charset="0"/>
                <a:ea typeface="宋体" panose="02010600030101010101" pitchFamily="2" charset="-122"/>
              </a:defRPr>
            </a:lvl5pPr>
            <a:lvl6pPr marL="25146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4188B87-2379-4C0A-8FF7-D11B8C11721F}" type="slidenum">
              <a:rPr lang="en-US" altLang="zh-CN"/>
              <a:pPr eaLnBrk="1" hangingPunct="1"/>
              <a:t>81</a:t>
            </a:fld>
            <a:endParaRPr lang="en-US" altLang="zh-CN"/>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cs typeface="Arial" panose="020B0604020202020204" pitchFamily="34" charset="0"/>
              </a:rPr>
              <a:t>Scrum</a:t>
            </a:r>
            <a:r>
              <a:rPr lang="zh-CN" altLang="en-US" dirty="0">
                <a:latin typeface="Arial" panose="020B0604020202020204" pitchFamily="34" charset="0"/>
                <a:cs typeface="Arial" panose="020B0604020202020204" pitchFamily="34" charset="0"/>
              </a:rPr>
              <a:t>的所有实践围绕着一个迭代、增量的过程骨架展开</a:t>
            </a:r>
          </a:p>
          <a:p>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566300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a:solidFill>
                  <a:schemeClr val="tx1"/>
                </a:solidFill>
                <a:latin typeface="Arial" panose="020B0604020202020204" pitchFamily="34" charset="0"/>
                <a:ea typeface="宋体" panose="02010600030101010101" pitchFamily="2" charset="-122"/>
              </a:defRPr>
            </a:lvl1pPr>
            <a:lvl2pPr marL="742950" indent="-285750" defTabSz="957263" eaLnBrk="0" hangingPunct="0">
              <a:defRPr>
                <a:solidFill>
                  <a:schemeClr val="tx1"/>
                </a:solidFill>
                <a:latin typeface="Arial" panose="020B0604020202020204" pitchFamily="34" charset="0"/>
                <a:ea typeface="宋体" panose="02010600030101010101" pitchFamily="2" charset="-122"/>
              </a:defRPr>
            </a:lvl2pPr>
            <a:lvl3pPr marL="1143000" indent="-228600" defTabSz="957263" eaLnBrk="0" hangingPunct="0">
              <a:defRPr>
                <a:solidFill>
                  <a:schemeClr val="tx1"/>
                </a:solidFill>
                <a:latin typeface="Arial" panose="020B0604020202020204" pitchFamily="34" charset="0"/>
                <a:ea typeface="宋体" panose="02010600030101010101" pitchFamily="2" charset="-122"/>
              </a:defRPr>
            </a:lvl3pPr>
            <a:lvl4pPr marL="1600200" indent="-228600" defTabSz="957263" eaLnBrk="0" hangingPunct="0">
              <a:defRPr>
                <a:solidFill>
                  <a:schemeClr val="tx1"/>
                </a:solidFill>
                <a:latin typeface="Arial" panose="020B0604020202020204" pitchFamily="34" charset="0"/>
                <a:ea typeface="宋体" panose="02010600030101010101" pitchFamily="2" charset="-122"/>
              </a:defRPr>
            </a:lvl4pPr>
            <a:lvl5pPr marL="2057400" indent="-228600" defTabSz="957263" eaLnBrk="0" hangingPunct="0">
              <a:defRPr>
                <a:solidFill>
                  <a:schemeClr val="tx1"/>
                </a:solidFill>
                <a:latin typeface="Arial" panose="020B0604020202020204" pitchFamily="34" charset="0"/>
                <a:ea typeface="宋体" panose="02010600030101010101" pitchFamily="2" charset="-122"/>
              </a:defRPr>
            </a:lvl5pPr>
            <a:lvl6pPr marL="25146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4188B87-2379-4C0A-8FF7-D11B8C11721F}" type="slidenum">
              <a:rPr lang="en-US" altLang="zh-CN"/>
              <a:pPr eaLnBrk="1" hangingPunct="1"/>
              <a:t>82</a:t>
            </a:fld>
            <a:endParaRPr lang="en-US" altLang="zh-CN"/>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cs typeface="Arial" panose="020B0604020202020204" pitchFamily="34" charset="0"/>
              </a:rPr>
              <a:t>Scrum</a:t>
            </a:r>
            <a:r>
              <a:rPr lang="zh-CN" altLang="en-US" dirty="0">
                <a:latin typeface="Arial" panose="020B0604020202020204" pitchFamily="34" charset="0"/>
                <a:cs typeface="Arial" panose="020B0604020202020204" pitchFamily="34" charset="0"/>
              </a:rPr>
              <a:t>的所有实践围绕着一个迭代、增量的过程骨架展开</a:t>
            </a:r>
          </a:p>
          <a:p>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2388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a:solidFill>
                  <a:schemeClr val="tx1"/>
                </a:solidFill>
                <a:latin typeface="Arial" panose="020B0604020202020204" pitchFamily="34" charset="0"/>
                <a:ea typeface="宋体" panose="02010600030101010101" pitchFamily="2" charset="-122"/>
              </a:defRPr>
            </a:lvl1pPr>
            <a:lvl2pPr marL="742950" indent="-285750" defTabSz="957263" eaLnBrk="0" hangingPunct="0">
              <a:defRPr>
                <a:solidFill>
                  <a:schemeClr val="tx1"/>
                </a:solidFill>
                <a:latin typeface="Arial" panose="020B0604020202020204" pitchFamily="34" charset="0"/>
                <a:ea typeface="宋体" panose="02010600030101010101" pitchFamily="2" charset="-122"/>
              </a:defRPr>
            </a:lvl2pPr>
            <a:lvl3pPr marL="1143000" indent="-228600" defTabSz="957263" eaLnBrk="0" hangingPunct="0">
              <a:defRPr>
                <a:solidFill>
                  <a:schemeClr val="tx1"/>
                </a:solidFill>
                <a:latin typeface="Arial" panose="020B0604020202020204" pitchFamily="34" charset="0"/>
                <a:ea typeface="宋体" panose="02010600030101010101" pitchFamily="2" charset="-122"/>
              </a:defRPr>
            </a:lvl3pPr>
            <a:lvl4pPr marL="1600200" indent="-228600" defTabSz="957263" eaLnBrk="0" hangingPunct="0">
              <a:defRPr>
                <a:solidFill>
                  <a:schemeClr val="tx1"/>
                </a:solidFill>
                <a:latin typeface="Arial" panose="020B0604020202020204" pitchFamily="34" charset="0"/>
                <a:ea typeface="宋体" panose="02010600030101010101" pitchFamily="2" charset="-122"/>
              </a:defRPr>
            </a:lvl4pPr>
            <a:lvl5pPr marL="2057400" indent="-228600" defTabSz="957263" eaLnBrk="0" hangingPunct="0">
              <a:defRPr>
                <a:solidFill>
                  <a:schemeClr val="tx1"/>
                </a:solidFill>
                <a:latin typeface="Arial" panose="020B0604020202020204" pitchFamily="34" charset="0"/>
                <a:ea typeface="宋体" panose="02010600030101010101" pitchFamily="2" charset="-122"/>
              </a:defRPr>
            </a:lvl5pPr>
            <a:lvl6pPr marL="25146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4188B87-2379-4C0A-8FF7-D11B8C11721F}" type="slidenum">
              <a:rPr lang="en-US" altLang="zh-CN"/>
              <a:pPr eaLnBrk="1" hangingPunct="1"/>
              <a:t>83</a:t>
            </a:fld>
            <a:endParaRPr lang="en-US" altLang="zh-CN"/>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cs typeface="Arial" panose="020B0604020202020204" pitchFamily="34" charset="0"/>
              </a:rPr>
              <a:t>Scrum</a:t>
            </a:r>
            <a:r>
              <a:rPr lang="zh-CN" altLang="en-US" dirty="0">
                <a:latin typeface="Arial" panose="020B0604020202020204" pitchFamily="34" charset="0"/>
                <a:cs typeface="Arial" panose="020B0604020202020204" pitchFamily="34" charset="0"/>
              </a:rPr>
              <a:t>的所有实践围绕着一个迭代、增量的过程骨架展开</a:t>
            </a:r>
          </a:p>
          <a:p>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14553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a:solidFill>
                  <a:schemeClr val="tx1"/>
                </a:solidFill>
                <a:latin typeface="Arial" panose="020B0604020202020204" pitchFamily="34" charset="0"/>
                <a:ea typeface="宋体" panose="02010600030101010101" pitchFamily="2" charset="-122"/>
              </a:defRPr>
            </a:lvl1pPr>
            <a:lvl2pPr marL="742950" indent="-285750" defTabSz="957263" eaLnBrk="0" hangingPunct="0">
              <a:defRPr>
                <a:solidFill>
                  <a:schemeClr val="tx1"/>
                </a:solidFill>
                <a:latin typeface="Arial" panose="020B0604020202020204" pitchFamily="34" charset="0"/>
                <a:ea typeface="宋体" panose="02010600030101010101" pitchFamily="2" charset="-122"/>
              </a:defRPr>
            </a:lvl2pPr>
            <a:lvl3pPr marL="1143000" indent="-228600" defTabSz="957263" eaLnBrk="0" hangingPunct="0">
              <a:defRPr>
                <a:solidFill>
                  <a:schemeClr val="tx1"/>
                </a:solidFill>
                <a:latin typeface="Arial" panose="020B0604020202020204" pitchFamily="34" charset="0"/>
                <a:ea typeface="宋体" panose="02010600030101010101" pitchFamily="2" charset="-122"/>
              </a:defRPr>
            </a:lvl3pPr>
            <a:lvl4pPr marL="1600200" indent="-228600" defTabSz="957263" eaLnBrk="0" hangingPunct="0">
              <a:defRPr>
                <a:solidFill>
                  <a:schemeClr val="tx1"/>
                </a:solidFill>
                <a:latin typeface="Arial" panose="020B0604020202020204" pitchFamily="34" charset="0"/>
                <a:ea typeface="宋体" panose="02010600030101010101" pitchFamily="2" charset="-122"/>
              </a:defRPr>
            </a:lvl4pPr>
            <a:lvl5pPr marL="2057400" indent="-228600" defTabSz="957263" eaLnBrk="0" hangingPunct="0">
              <a:defRPr>
                <a:solidFill>
                  <a:schemeClr val="tx1"/>
                </a:solidFill>
                <a:latin typeface="Arial" panose="020B0604020202020204" pitchFamily="34" charset="0"/>
                <a:ea typeface="宋体" panose="02010600030101010101" pitchFamily="2" charset="-122"/>
              </a:defRPr>
            </a:lvl5pPr>
            <a:lvl6pPr marL="25146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4188B87-2379-4C0A-8FF7-D11B8C11721F}" type="slidenum">
              <a:rPr lang="en-US" altLang="zh-CN"/>
              <a:pPr eaLnBrk="1" hangingPunct="1"/>
              <a:t>84</a:t>
            </a:fld>
            <a:endParaRPr lang="en-US" altLang="zh-CN"/>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cs typeface="Arial" panose="020B0604020202020204" pitchFamily="34" charset="0"/>
              </a:rPr>
              <a:t>Scrum</a:t>
            </a:r>
            <a:r>
              <a:rPr lang="zh-CN" altLang="en-US" dirty="0">
                <a:latin typeface="Arial" panose="020B0604020202020204" pitchFamily="34" charset="0"/>
                <a:cs typeface="Arial" panose="020B0604020202020204" pitchFamily="34" charset="0"/>
              </a:rPr>
              <a:t>的所有实践围绕着一个迭代、增量的过程骨架展开</a:t>
            </a:r>
          </a:p>
          <a:p>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24446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a:solidFill>
                  <a:schemeClr val="tx1"/>
                </a:solidFill>
                <a:latin typeface="Arial" panose="020B0604020202020204" pitchFamily="34" charset="0"/>
                <a:ea typeface="宋体" panose="02010600030101010101" pitchFamily="2" charset="-122"/>
              </a:defRPr>
            </a:lvl1pPr>
            <a:lvl2pPr marL="742950" indent="-285750" defTabSz="957263" eaLnBrk="0" hangingPunct="0">
              <a:defRPr>
                <a:solidFill>
                  <a:schemeClr val="tx1"/>
                </a:solidFill>
                <a:latin typeface="Arial" panose="020B0604020202020204" pitchFamily="34" charset="0"/>
                <a:ea typeface="宋体" panose="02010600030101010101" pitchFamily="2" charset="-122"/>
              </a:defRPr>
            </a:lvl2pPr>
            <a:lvl3pPr marL="1143000" indent="-228600" defTabSz="957263" eaLnBrk="0" hangingPunct="0">
              <a:defRPr>
                <a:solidFill>
                  <a:schemeClr val="tx1"/>
                </a:solidFill>
                <a:latin typeface="Arial" panose="020B0604020202020204" pitchFamily="34" charset="0"/>
                <a:ea typeface="宋体" panose="02010600030101010101" pitchFamily="2" charset="-122"/>
              </a:defRPr>
            </a:lvl3pPr>
            <a:lvl4pPr marL="1600200" indent="-228600" defTabSz="957263" eaLnBrk="0" hangingPunct="0">
              <a:defRPr>
                <a:solidFill>
                  <a:schemeClr val="tx1"/>
                </a:solidFill>
                <a:latin typeface="Arial" panose="020B0604020202020204" pitchFamily="34" charset="0"/>
                <a:ea typeface="宋体" panose="02010600030101010101" pitchFamily="2" charset="-122"/>
              </a:defRPr>
            </a:lvl4pPr>
            <a:lvl5pPr marL="2057400" indent="-228600" defTabSz="957263" eaLnBrk="0" hangingPunct="0">
              <a:defRPr>
                <a:solidFill>
                  <a:schemeClr val="tx1"/>
                </a:solidFill>
                <a:latin typeface="Arial" panose="020B0604020202020204" pitchFamily="34" charset="0"/>
                <a:ea typeface="宋体" panose="02010600030101010101" pitchFamily="2" charset="-122"/>
              </a:defRPr>
            </a:lvl5pPr>
            <a:lvl6pPr marL="25146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4188B87-2379-4C0A-8FF7-D11B8C11721F}" type="slidenum">
              <a:rPr lang="en-US" altLang="zh-CN"/>
              <a:pPr eaLnBrk="1" hangingPunct="1"/>
              <a:t>85</a:t>
            </a:fld>
            <a:endParaRPr lang="en-US" altLang="zh-CN"/>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cs typeface="Arial" panose="020B0604020202020204" pitchFamily="34" charset="0"/>
              </a:rPr>
              <a:t>Scrum</a:t>
            </a:r>
            <a:r>
              <a:rPr lang="zh-CN" altLang="en-US" dirty="0">
                <a:latin typeface="Arial" panose="020B0604020202020204" pitchFamily="34" charset="0"/>
                <a:cs typeface="Arial" panose="020B0604020202020204" pitchFamily="34" charset="0"/>
              </a:rPr>
              <a:t>的所有实践围绕着一个迭代、增量的过程骨架展开</a:t>
            </a:r>
          </a:p>
          <a:p>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4088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a:solidFill>
                  <a:schemeClr val="tx1"/>
                </a:solidFill>
                <a:latin typeface="Arial" panose="020B0604020202020204" pitchFamily="34" charset="0"/>
                <a:ea typeface="宋体" panose="02010600030101010101" pitchFamily="2" charset="-122"/>
              </a:defRPr>
            </a:lvl1pPr>
            <a:lvl2pPr marL="742950" indent="-285750" defTabSz="957263" eaLnBrk="0" hangingPunct="0">
              <a:defRPr>
                <a:solidFill>
                  <a:schemeClr val="tx1"/>
                </a:solidFill>
                <a:latin typeface="Arial" panose="020B0604020202020204" pitchFamily="34" charset="0"/>
                <a:ea typeface="宋体" panose="02010600030101010101" pitchFamily="2" charset="-122"/>
              </a:defRPr>
            </a:lvl2pPr>
            <a:lvl3pPr marL="1143000" indent="-228600" defTabSz="957263" eaLnBrk="0" hangingPunct="0">
              <a:defRPr>
                <a:solidFill>
                  <a:schemeClr val="tx1"/>
                </a:solidFill>
                <a:latin typeface="Arial" panose="020B0604020202020204" pitchFamily="34" charset="0"/>
                <a:ea typeface="宋体" panose="02010600030101010101" pitchFamily="2" charset="-122"/>
              </a:defRPr>
            </a:lvl3pPr>
            <a:lvl4pPr marL="1600200" indent="-228600" defTabSz="957263" eaLnBrk="0" hangingPunct="0">
              <a:defRPr>
                <a:solidFill>
                  <a:schemeClr val="tx1"/>
                </a:solidFill>
                <a:latin typeface="Arial" panose="020B0604020202020204" pitchFamily="34" charset="0"/>
                <a:ea typeface="宋体" panose="02010600030101010101" pitchFamily="2" charset="-122"/>
              </a:defRPr>
            </a:lvl4pPr>
            <a:lvl5pPr marL="2057400" indent="-228600" defTabSz="957263" eaLnBrk="0" hangingPunct="0">
              <a:defRPr>
                <a:solidFill>
                  <a:schemeClr val="tx1"/>
                </a:solidFill>
                <a:latin typeface="Arial" panose="020B0604020202020204" pitchFamily="34" charset="0"/>
                <a:ea typeface="宋体" panose="02010600030101010101" pitchFamily="2" charset="-122"/>
              </a:defRPr>
            </a:lvl5pPr>
            <a:lvl6pPr marL="25146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4188B87-2379-4C0A-8FF7-D11B8C11721F}" type="slidenum">
              <a:rPr lang="en-US" altLang="zh-CN"/>
              <a:pPr eaLnBrk="1" hangingPunct="1"/>
              <a:t>86</a:t>
            </a:fld>
            <a:endParaRPr lang="en-US" altLang="zh-CN"/>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cs typeface="Arial" panose="020B0604020202020204" pitchFamily="34" charset="0"/>
              </a:rPr>
              <a:t>Scrum</a:t>
            </a:r>
            <a:r>
              <a:rPr lang="zh-CN" altLang="en-US" dirty="0">
                <a:latin typeface="Arial" panose="020B0604020202020204" pitchFamily="34" charset="0"/>
                <a:cs typeface="Arial" panose="020B0604020202020204" pitchFamily="34" charset="0"/>
              </a:rPr>
              <a:t>的所有实践围绕着一个迭代、增量的过程骨架展开</a:t>
            </a:r>
          </a:p>
          <a:p>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75220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a:solidFill>
                  <a:schemeClr val="tx1"/>
                </a:solidFill>
                <a:latin typeface="Arial" panose="020B0604020202020204" pitchFamily="34" charset="0"/>
                <a:ea typeface="宋体" panose="02010600030101010101" pitchFamily="2" charset="-122"/>
              </a:defRPr>
            </a:lvl1pPr>
            <a:lvl2pPr marL="742950" indent="-285750" defTabSz="957263" eaLnBrk="0" hangingPunct="0">
              <a:defRPr>
                <a:solidFill>
                  <a:schemeClr val="tx1"/>
                </a:solidFill>
                <a:latin typeface="Arial" panose="020B0604020202020204" pitchFamily="34" charset="0"/>
                <a:ea typeface="宋体" panose="02010600030101010101" pitchFamily="2" charset="-122"/>
              </a:defRPr>
            </a:lvl2pPr>
            <a:lvl3pPr marL="1143000" indent="-228600" defTabSz="957263" eaLnBrk="0" hangingPunct="0">
              <a:defRPr>
                <a:solidFill>
                  <a:schemeClr val="tx1"/>
                </a:solidFill>
                <a:latin typeface="Arial" panose="020B0604020202020204" pitchFamily="34" charset="0"/>
                <a:ea typeface="宋体" panose="02010600030101010101" pitchFamily="2" charset="-122"/>
              </a:defRPr>
            </a:lvl3pPr>
            <a:lvl4pPr marL="1600200" indent="-228600" defTabSz="957263" eaLnBrk="0" hangingPunct="0">
              <a:defRPr>
                <a:solidFill>
                  <a:schemeClr val="tx1"/>
                </a:solidFill>
                <a:latin typeface="Arial" panose="020B0604020202020204" pitchFamily="34" charset="0"/>
                <a:ea typeface="宋体" panose="02010600030101010101" pitchFamily="2" charset="-122"/>
              </a:defRPr>
            </a:lvl4pPr>
            <a:lvl5pPr marL="2057400" indent="-228600" defTabSz="957263" eaLnBrk="0" hangingPunct="0">
              <a:defRPr>
                <a:solidFill>
                  <a:schemeClr val="tx1"/>
                </a:solidFill>
                <a:latin typeface="Arial" panose="020B0604020202020204" pitchFamily="34" charset="0"/>
                <a:ea typeface="宋体" panose="02010600030101010101" pitchFamily="2" charset="-122"/>
              </a:defRPr>
            </a:lvl5pPr>
            <a:lvl6pPr marL="25146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4188B87-2379-4C0A-8FF7-D11B8C11721F}" type="slidenum">
              <a:rPr lang="en-US" altLang="zh-CN"/>
              <a:pPr eaLnBrk="1" hangingPunct="1"/>
              <a:t>87</a:t>
            </a:fld>
            <a:endParaRPr lang="en-US" altLang="zh-CN"/>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cs typeface="Arial" panose="020B0604020202020204" pitchFamily="34" charset="0"/>
              </a:rPr>
              <a:t>Scrum</a:t>
            </a:r>
            <a:r>
              <a:rPr lang="zh-CN" altLang="en-US" dirty="0">
                <a:latin typeface="Arial" panose="020B0604020202020204" pitchFamily="34" charset="0"/>
                <a:cs typeface="Arial" panose="020B0604020202020204" pitchFamily="34" charset="0"/>
              </a:rPr>
              <a:t>的所有实践围绕着一个迭代、增量的过程骨架展开</a:t>
            </a:r>
          </a:p>
          <a:p>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74451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txBox="1">
            <a:spLocks noGrp="1" noChangeArrowheads="1"/>
          </p:cNvSpPr>
          <p:nvPr/>
        </p:nvSpPr>
        <p:spPr bwMode="auto">
          <a:xfrm>
            <a:off x="3900488" y="9409113"/>
            <a:ext cx="298132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657" tIns="46329" rIns="92657" bIns="46329" anchor="b"/>
          <a:lstStyle>
            <a:lvl1pPr defTabSz="927100" eaLnBrk="0" hangingPunct="0">
              <a:defRPr>
                <a:solidFill>
                  <a:schemeClr val="tx1"/>
                </a:solidFill>
                <a:latin typeface="Arial" panose="020B0604020202020204" pitchFamily="34" charset="0"/>
                <a:ea typeface="宋体" panose="02010600030101010101" pitchFamily="2" charset="-122"/>
              </a:defRPr>
            </a:lvl1pPr>
            <a:lvl2pPr marL="742950" indent="-285750" defTabSz="927100" eaLnBrk="0" hangingPunct="0">
              <a:defRPr>
                <a:solidFill>
                  <a:schemeClr val="tx1"/>
                </a:solidFill>
                <a:latin typeface="Arial" panose="020B0604020202020204" pitchFamily="34" charset="0"/>
                <a:ea typeface="宋体" panose="02010600030101010101" pitchFamily="2" charset="-122"/>
              </a:defRPr>
            </a:lvl2pPr>
            <a:lvl3pPr marL="1143000" indent="-228600" defTabSz="927100" eaLnBrk="0" hangingPunct="0">
              <a:defRPr>
                <a:solidFill>
                  <a:schemeClr val="tx1"/>
                </a:solidFill>
                <a:latin typeface="Arial" panose="020B0604020202020204" pitchFamily="34" charset="0"/>
                <a:ea typeface="宋体" panose="02010600030101010101" pitchFamily="2" charset="-122"/>
              </a:defRPr>
            </a:lvl3pPr>
            <a:lvl4pPr marL="1600200" indent="-228600" defTabSz="927100" eaLnBrk="0" hangingPunct="0">
              <a:defRPr>
                <a:solidFill>
                  <a:schemeClr val="tx1"/>
                </a:solidFill>
                <a:latin typeface="Arial" panose="020B0604020202020204" pitchFamily="34" charset="0"/>
                <a:ea typeface="宋体" panose="02010600030101010101" pitchFamily="2" charset="-122"/>
              </a:defRPr>
            </a:lvl4pPr>
            <a:lvl5pPr marL="2057400" indent="-228600" defTabSz="927100" eaLnBrk="0" hangingPunct="0">
              <a:defRPr>
                <a:solidFill>
                  <a:schemeClr val="tx1"/>
                </a:solidFill>
                <a:latin typeface="Arial" panose="020B0604020202020204" pitchFamily="34" charset="0"/>
                <a:ea typeface="宋体" panose="02010600030101010101" pitchFamily="2" charset="-122"/>
              </a:defRPr>
            </a:lvl5pPr>
            <a:lvl6pPr marL="2514600" indent="-228600" defTabSz="927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27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27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27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BCB356ED-B250-4709-8773-7768F097DBD9}" type="slidenum">
              <a:rPr lang="zh-CN" altLang="en-US" sz="1200"/>
              <a:pPr algn="r" eaLnBrk="1" hangingPunct="1"/>
              <a:t>88</a:t>
            </a:fld>
            <a:endParaRPr lang="en-US" altLang="zh-CN" sz="1200"/>
          </a:p>
        </p:txBody>
      </p:sp>
      <p:sp>
        <p:nvSpPr>
          <p:cNvPr id="118787" name="Rectangle 7"/>
          <p:cNvSpPr txBox="1">
            <a:spLocks noGrp="1" noChangeArrowheads="1"/>
          </p:cNvSpPr>
          <p:nvPr/>
        </p:nvSpPr>
        <p:spPr bwMode="auto">
          <a:xfrm>
            <a:off x="3900488" y="9409113"/>
            <a:ext cx="298132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657" tIns="46329" rIns="92657" bIns="46329" anchor="b"/>
          <a:lstStyle>
            <a:lvl1pPr defTabSz="927100" eaLnBrk="0" hangingPunct="0">
              <a:defRPr>
                <a:solidFill>
                  <a:schemeClr val="tx1"/>
                </a:solidFill>
                <a:latin typeface="Arial" panose="020B0604020202020204" pitchFamily="34" charset="0"/>
                <a:ea typeface="宋体" panose="02010600030101010101" pitchFamily="2" charset="-122"/>
              </a:defRPr>
            </a:lvl1pPr>
            <a:lvl2pPr marL="742950" indent="-285750" defTabSz="927100" eaLnBrk="0" hangingPunct="0">
              <a:defRPr>
                <a:solidFill>
                  <a:schemeClr val="tx1"/>
                </a:solidFill>
                <a:latin typeface="Arial" panose="020B0604020202020204" pitchFamily="34" charset="0"/>
                <a:ea typeface="宋体" panose="02010600030101010101" pitchFamily="2" charset="-122"/>
              </a:defRPr>
            </a:lvl2pPr>
            <a:lvl3pPr marL="1143000" indent="-228600" defTabSz="927100" eaLnBrk="0" hangingPunct="0">
              <a:defRPr>
                <a:solidFill>
                  <a:schemeClr val="tx1"/>
                </a:solidFill>
                <a:latin typeface="Arial" panose="020B0604020202020204" pitchFamily="34" charset="0"/>
                <a:ea typeface="宋体" panose="02010600030101010101" pitchFamily="2" charset="-122"/>
              </a:defRPr>
            </a:lvl3pPr>
            <a:lvl4pPr marL="1600200" indent="-228600" defTabSz="927100" eaLnBrk="0" hangingPunct="0">
              <a:defRPr>
                <a:solidFill>
                  <a:schemeClr val="tx1"/>
                </a:solidFill>
                <a:latin typeface="Arial" panose="020B0604020202020204" pitchFamily="34" charset="0"/>
                <a:ea typeface="宋体" panose="02010600030101010101" pitchFamily="2" charset="-122"/>
              </a:defRPr>
            </a:lvl4pPr>
            <a:lvl5pPr marL="2057400" indent="-228600" defTabSz="927100" eaLnBrk="0" hangingPunct="0">
              <a:defRPr>
                <a:solidFill>
                  <a:schemeClr val="tx1"/>
                </a:solidFill>
                <a:latin typeface="Arial" panose="020B0604020202020204" pitchFamily="34" charset="0"/>
                <a:ea typeface="宋体" panose="02010600030101010101" pitchFamily="2" charset="-122"/>
              </a:defRPr>
            </a:lvl5pPr>
            <a:lvl6pPr marL="2514600" indent="-228600" defTabSz="927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27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27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27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8C31924D-1AA9-44DA-A4BE-A54E19DF27C7}" type="slidenum">
              <a:rPr lang="zh-CN" altLang="en-US" sz="1200"/>
              <a:pPr algn="r" eaLnBrk="1" hangingPunct="1"/>
              <a:t>88</a:t>
            </a:fld>
            <a:endParaRPr lang="en-US" altLang="zh-CN" sz="1200"/>
          </a:p>
        </p:txBody>
      </p:sp>
      <p:sp>
        <p:nvSpPr>
          <p:cNvPr id="118788" name="Rectangle 2"/>
          <p:cNvSpPr>
            <a:spLocks noGrp="1" noRot="1" noChangeAspect="1" noChangeArrowheads="1" noTextEdit="1"/>
          </p:cNvSpPr>
          <p:nvPr>
            <p:ph type="sldImg"/>
          </p:nvPr>
        </p:nvSpPr>
        <p:spPr>
          <a:xfrm>
            <a:off x="141288" y="742950"/>
            <a:ext cx="6602412" cy="3714750"/>
          </a:xfrm>
          <a:ln/>
        </p:spPr>
      </p:sp>
      <p:sp>
        <p:nvSpPr>
          <p:cNvPr id="118789" name="Rectangle 3"/>
          <p:cNvSpPr>
            <a:spLocks noGrp="1" noChangeArrowheads="1"/>
          </p:cNvSpPr>
          <p:nvPr>
            <p:ph type="body" idx="1"/>
          </p:nvPr>
        </p:nvSpPr>
        <p:spPr>
          <a:xfrm>
            <a:off x="688975" y="4705350"/>
            <a:ext cx="5505450" cy="44577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657" tIns="46329" rIns="92657" bIns="46329"/>
          <a:lstStyle/>
          <a:p>
            <a:r>
              <a:rPr lang="en-US" altLang="zh-CN">
                <a:latin typeface="Arial" panose="020B0604020202020204" pitchFamily="34" charset="0"/>
                <a:cs typeface="Arial" panose="020B0604020202020204" pitchFamily="34" charset="0"/>
              </a:rPr>
              <a:t>Buy book from amazon – 2 days ---- sometimes it takes 6 mos</a:t>
            </a:r>
          </a:p>
          <a:p>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r>
              <a:rPr lang="en-US" altLang="zh-CN">
                <a:latin typeface="Arial" panose="020B0604020202020204" pitchFamily="34" charset="0"/>
                <a:cs typeface="Arial" panose="020B0604020202020204" pitchFamily="34" charset="0"/>
              </a:rPr>
              <a:t>Key concept here is discussing with the participants how important it is to understand not only</a:t>
            </a:r>
            <a:r>
              <a:rPr lang="en-US" altLang="zh-CN" b="1">
                <a:latin typeface="Arial" panose="020B0604020202020204" pitchFamily="34" charset="0"/>
                <a:cs typeface="Arial" panose="020B0604020202020204" pitchFamily="34" charset="0"/>
              </a:rPr>
              <a:t> WHAT</a:t>
            </a:r>
            <a:r>
              <a:rPr lang="en-US" altLang="zh-CN">
                <a:latin typeface="Arial" panose="020B0604020202020204" pitchFamily="34" charset="0"/>
                <a:cs typeface="Arial" panose="020B0604020202020204" pitchFamily="34" charset="0"/>
              </a:rPr>
              <a:t> waste is but how to recognize it.</a:t>
            </a:r>
          </a:p>
          <a:p>
            <a:r>
              <a:rPr lang="en-US" altLang="zh-CN">
                <a:latin typeface="Arial" panose="020B0604020202020204" pitchFamily="34" charset="0"/>
                <a:cs typeface="Arial" panose="020B0604020202020204" pitchFamily="34" charset="0"/>
              </a:rPr>
              <a:t>Learn to put on the client “glasses” … are you really looking at your code with the client in mind? Do you understand how waste can translate into lost $$$</a:t>
            </a:r>
          </a:p>
          <a:p>
            <a:r>
              <a:rPr lang="en-US" altLang="zh-CN">
                <a:latin typeface="Arial" panose="020B0604020202020204" pitchFamily="34" charset="0"/>
                <a:cs typeface="Arial" panose="020B0604020202020204" pitchFamily="34" charset="0"/>
              </a:rPr>
              <a:t>For facilitators – you need to become very comfortable with your own examples here.  Explain these concepts in terms of business examples where too much internal paperwork, for example, turns into expending real dollars but for what outcome?</a:t>
            </a:r>
          </a:p>
          <a:p>
            <a:r>
              <a:rPr lang="en-US" altLang="zh-CN">
                <a:latin typeface="Arial" panose="020B0604020202020204" pitchFamily="34" charset="0"/>
                <a:cs typeface="Arial" panose="020B0604020202020204" pitchFamily="34" charset="0"/>
              </a:rPr>
              <a:t>Paul typically starts with Wait time, and then moves around  to Backlog and how that affects delivery, then to internal paperwork and continue counter clockwise. </a:t>
            </a:r>
          </a:p>
          <a:p>
            <a:endParaRPr lang="en-US" altLang="zh-CN">
              <a:latin typeface="Arial" panose="020B0604020202020204" pitchFamily="34" charset="0"/>
              <a:cs typeface="Arial" panose="020B0604020202020204" pitchFamily="34" charset="0"/>
            </a:endParaRPr>
          </a:p>
          <a:p>
            <a:r>
              <a:rPr lang="en-US" altLang="zh-CN">
                <a:latin typeface="Arial" panose="020B0604020202020204" pitchFamily="34" charset="0"/>
                <a:cs typeface="Arial" panose="020B0604020202020204" pitchFamily="34" charset="0"/>
              </a:rPr>
              <a:t>Good place to discuss the role of documentation, and call on documentation folks to contribute their own experiences around this item and how waste could occur. Other types of internal paperwork within IBM – DOUs, summary reports. Internal cross team agreements, powerpoint or freelance slides explaining status or telling what the team is accomplishing for all the various meetings upper management sometimes requires happen. What else?</a:t>
            </a:r>
          </a:p>
          <a:p>
            <a:endParaRPr lang="en-US" altLang="zh-CN">
              <a:latin typeface="Arial" panose="020B0604020202020204" pitchFamily="34" charset="0"/>
              <a:cs typeface="Arial" panose="020B0604020202020204" pitchFamily="34" charset="0"/>
            </a:endParaRPr>
          </a:p>
          <a:p>
            <a:r>
              <a:rPr lang="en-US" altLang="zh-CN">
                <a:latin typeface="Arial" panose="020B0604020202020204" pitchFamily="34" charset="0"/>
                <a:cs typeface="Arial" panose="020B0604020202020204" pitchFamily="34" charset="0"/>
              </a:rPr>
              <a:t>Ted uses this time to also pose questions at the defect waste discussion how to affect “waste” that comes from dealing with defects… </a:t>
            </a:r>
          </a:p>
        </p:txBody>
      </p:sp>
    </p:spTree>
    <p:extLst>
      <p:ext uri="{BB962C8B-B14F-4D97-AF65-F5344CB8AC3E}">
        <p14:creationId xmlns:p14="http://schemas.microsoft.com/office/powerpoint/2010/main" val="2255133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142FFA-2D5E-4781-ACCB-EF8620DBA8A9}" type="slidenum">
              <a:rPr lang="zh-CN" altLang="en-US" smtClean="0"/>
              <a:t>8</a:t>
            </a:fld>
            <a:endParaRPr lang="zh-CN" altLang="en-US"/>
          </a:p>
        </p:txBody>
      </p:sp>
    </p:spTree>
    <p:extLst>
      <p:ext uri="{BB962C8B-B14F-4D97-AF65-F5344CB8AC3E}">
        <p14:creationId xmlns:p14="http://schemas.microsoft.com/office/powerpoint/2010/main" val="1775137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142FFA-2D5E-4781-ACCB-EF8620DBA8A9}" type="slidenum">
              <a:rPr lang="zh-CN" altLang="en-US" smtClean="0"/>
              <a:t>89</a:t>
            </a:fld>
            <a:endParaRPr lang="zh-CN" altLang="en-US"/>
          </a:p>
        </p:txBody>
      </p:sp>
    </p:spTree>
    <p:extLst>
      <p:ext uri="{BB962C8B-B14F-4D97-AF65-F5344CB8AC3E}">
        <p14:creationId xmlns:p14="http://schemas.microsoft.com/office/powerpoint/2010/main" val="19715045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a:solidFill>
                  <a:schemeClr val="tx1"/>
                </a:solidFill>
                <a:latin typeface="Arial" panose="020B0604020202020204" pitchFamily="34" charset="0"/>
                <a:ea typeface="宋体" panose="02010600030101010101" pitchFamily="2" charset="-122"/>
              </a:defRPr>
            </a:lvl1pPr>
            <a:lvl2pPr marL="742950" indent="-285750" defTabSz="957263" eaLnBrk="0" hangingPunct="0">
              <a:defRPr>
                <a:solidFill>
                  <a:schemeClr val="tx1"/>
                </a:solidFill>
                <a:latin typeface="Arial" panose="020B0604020202020204" pitchFamily="34" charset="0"/>
                <a:ea typeface="宋体" panose="02010600030101010101" pitchFamily="2" charset="-122"/>
              </a:defRPr>
            </a:lvl2pPr>
            <a:lvl3pPr marL="1143000" indent="-228600" defTabSz="957263" eaLnBrk="0" hangingPunct="0">
              <a:defRPr>
                <a:solidFill>
                  <a:schemeClr val="tx1"/>
                </a:solidFill>
                <a:latin typeface="Arial" panose="020B0604020202020204" pitchFamily="34" charset="0"/>
                <a:ea typeface="宋体" panose="02010600030101010101" pitchFamily="2" charset="-122"/>
              </a:defRPr>
            </a:lvl3pPr>
            <a:lvl4pPr marL="1600200" indent="-228600" defTabSz="957263" eaLnBrk="0" hangingPunct="0">
              <a:defRPr>
                <a:solidFill>
                  <a:schemeClr val="tx1"/>
                </a:solidFill>
                <a:latin typeface="Arial" panose="020B0604020202020204" pitchFamily="34" charset="0"/>
                <a:ea typeface="宋体" panose="02010600030101010101" pitchFamily="2" charset="-122"/>
              </a:defRPr>
            </a:lvl4pPr>
            <a:lvl5pPr marL="2057400" indent="-228600" defTabSz="957263" eaLnBrk="0" hangingPunct="0">
              <a:defRPr>
                <a:solidFill>
                  <a:schemeClr val="tx1"/>
                </a:solidFill>
                <a:latin typeface="Arial" panose="020B0604020202020204" pitchFamily="34" charset="0"/>
                <a:ea typeface="宋体" panose="02010600030101010101" pitchFamily="2" charset="-122"/>
              </a:defRPr>
            </a:lvl5pPr>
            <a:lvl6pPr marL="25146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7E4CAEE-140C-4035-929E-A1EDEB22EB01}" type="slidenum">
              <a:rPr lang="en-US" altLang="zh-CN"/>
              <a:pPr eaLnBrk="1" hangingPunct="1"/>
              <a:t>99</a:t>
            </a:fld>
            <a:endParaRPr lang="en-US" altLang="zh-CN"/>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kern="1200" dirty="0">
                <a:solidFill>
                  <a:schemeClr val="tx1"/>
                </a:solidFill>
                <a:effectLst/>
                <a:latin typeface="Arial" charset="0"/>
                <a:ea typeface="+mn-ea"/>
                <a:cs typeface="Arial" charset="0"/>
              </a:rPr>
              <a:t>PMP</a:t>
            </a:r>
            <a:r>
              <a:rPr lang="zh-CN" altLang="en-US" sz="1200" b="0" i="0" kern="1200" dirty="0">
                <a:solidFill>
                  <a:schemeClr val="tx1"/>
                </a:solidFill>
                <a:effectLst/>
                <a:latin typeface="Arial" charset="0"/>
                <a:ea typeface="+mn-ea"/>
                <a:cs typeface="Arial" charset="0"/>
              </a:rPr>
              <a:t>（</a:t>
            </a:r>
            <a:r>
              <a:rPr lang="en-US" altLang="zh-CN" sz="1200" b="0" i="0" kern="1200" dirty="0">
                <a:solidFill>
                  <a:schemeClr val="tx1"/>
                </a:solidFill>
                <a:effectLst/>
                <a:latin typeface="Arial" charset="0"/>
                <a:ea typeface="+mn-ea"/>
                <a:cs typeface="Arial" charset="0"/>
              </a:rPr>
              <a:t>Project Management Professional</a:t>
            </a:r>
            <a:r>
              <a:rPr lang="zh-CN" altLang="en-US" sz="1200" b="0" i="0" kern="1200" dirty="0">
                <a:solidFill>
                  <a:schemeClr val="tx1"/>
                </a:solidFill>
                <a:effectLst/>
                <a:latin typeface="Arial" charset="0"/>
                <a:ea typeface="+mn-ea"/>
                <a:cs typeface="Arial" charset="0"/>
              </a:rPr>
              <a:t>）指项目管理专业人士资格认证，是由美国项目管理协会（</a:t>
            </a:r>
            <a:r>
              <a:rPr lang="en-US" altLang="zh-CN" sz="1200" b="0" i="0" kern="1200" dirty="0">
                <a:solidFill>
                  <a:schemeClr val="tx1"/>
                </a:solidFill>
                <a:effectLst/>
                <a:latin typeface="Arial" charset="0"/>
                <a:ea typeface="+mn-ea"/>
                <a:cs typeface="Arial" charset="0"/>
              </a:rPr>
              <a:t>Project Management Institute, PMI</a:t>
            </a:r>
            <a:r>
              <a:rPr lang="zh-CN" altLang="en-US" sz="1200" b="0" i="0" kern="1200" dirty="0">
                <a:solidFill>
                  <a:schemeClr val="tx1"/>
                </a:solidFill>
                <a:effectLst/>
                <a:latin typeface="Arial" charset="0"/>
                <a:ea typeface="+mn-ea"/>
                <a:cs typeface="Arial" charset="0"/>
              </a:rPr>
              <a:t>）发起的。</a:t>
            </a:r>
            <a:endParaRPr lang="en-US" altLang="zh-CN" sz="1200" b="0" i="0" kern="1200" dirty="0">
              <a:solidFill>
                <a:schemeClr val="tx1"/>
              </a:solidFill>
              <a:effectLst/>
              <a:latin typeface="Arial" charset="0"/>
              <a:ea typeface="+mn-ea"/>
              <a:cs typeface="Arial" charset="0"/>
            </a:endParaRPr>
          </a:p>
          <a:p>
            <a:r>
              <a:rPr lang="en-US" altLang="zh-CN" dirty="0">
                <a:latin typeface="Arial" panose="020B0604020202020204" pitchFamily="34" charset="0"/>
                <a:cs typeface="Arial" panose="020B0604020202020204" pitchFamily="34" charset="0"/>
              </a:rPr>
              <a:t>PMP</a:t>
            </a:r>
            <a:r>
              <a:rPr lang="zh-CN" altLang="en-US" dirty="0">
                <a:latin typeface="Arial" panose="020B0604020202020204" pitchFamily="34" charset="0"/>
                <a:cs typeface="Arial" panose="020B0604020202020204" pitchFamily="34" charset="0"/>
              </a:rPr>
              <a:t>每三年必须重新进行认证，重新认证需要达成一定条件（如进修、讲座、著书、实践等）</a:t>
            </a:r>
            <a:endParaRPr lang="en-US" altLang="zh-CN" dirty="0">
              <a:latin typeface="Arial" panose="020B0604020202020204" pitchFamily="34" charset="0"/>
              <a:cs typeface="Arial" panose="020B0604020202020204" pitchFamily="34" charset="0"/>
            </a:endParaRPr>
          </a:p>
          <a:p>
            <a:r>
              <a:rPr lang="zh-CN" altLang="en-US" sz="1200" b="0" i="0" kern="1200" dirty="0">
                <a:solidFill>
                  <a:schemeClr val="tx1"/>
                </a:solidFill>
                <a:effectLst/>
                <a:latin typeface="Arial" charset="0"/>
                <a:ea typeface="+mn-ea"/>
                <a:cs typeface="Arial" charset="0"/>
              </a:rPr>
              <a:t>官方教材为</a:t>
            </a:r>
            <a:r>
              <a:rPr lang="en-US" altLang="zh-CN" sz="1200" b="0" i="0" u="none" strike="noStrike" kern="1200" dirty="0">
                <a:solidFill>
                  <a:schemeClr val="tx1"/>
                </a:solidFill>
                <a:effectLst/>
                <a:latin typeface="Arial" charset="0"/>
                <a:ea typeface="+mn-ea"/>
                <a:cs typeface="Arial" charset="0"/>
              </a:rPr>
              <a:t>PMBOK</a:t>
            </a:r>
          </a:p>
          <a:p>
            <a:r>
              <a:rPr lang="zh-CN" altLang="en-US" sz="1200" b="0" i="0" kern="1200" dirty="0">
                <a:solidFill>
                  <a:schemeClr val="tx1"/>
                </a:solidFill>
                <a:effectLst/>
                <a:latin typeface="Arial" charset="0"/>
                <a:ea typeface="+mn-ea"/>
                <a:cs typeface="Arial" charset="0"/>
              </a:rPr>
              <a:t>报名考生必须具备</a:t>
            </a:r>
            <a:r>
              <a:rPr lang="en-US" altLang="zh-CN" sz="1200" b="0" i="0" kern="1200" dirty="0">
                <a:solidFill>
                  <a:schemeClr val="tx1"/>
                </a:solidFill>
                <a:effectLst/>
                <a:latin typeface="Arial" charset="0"/>
                <a:ea typeface="+mn-ea"/>
                <a:cs typeface="Arial" charset="0"/>
              </a:rPr>
              <a:t>3500</a:t>
            </a:r>
            <a:r>
              <a:rPr lang="zh-CN" altLang="en-US" sz="1200" b="0" i="0" kern="1200" dirty="0">
                <a:solidFill>
                  <a:schemeClr val="tx1"/>
                </a:solidFill>
                <a:effectLst/>
                <a:latin typeface="Arial" charset="0"/>
                <a:ea typeface="+mn-ea"/>
                <a:cs typeface="Arial" charset="0"/>
              </a:rPr>
              <a:t>小时以上项目管理</a:t>
            </a:r>
            <a:r>
              <a:rPr lang="en-US" altLang="zh-CN" sz="1200" b="0" i="0" u="none" strike="noStrike" kern="1200" dirty="0">
                <a:solidFill>
                  <a:schemeClr val="tx1"/>
                </a:solidFill>
                <a:effectLst/>
                <a:latin typeface="Arial" charset="0"/>
                <a:ea typeface="+mn-ea"/>
                <a:cs typeface="Arial" charset="0"/>
              </a:rPr>
              <a:t>PMBOK</a:t>
            </a:r>
            <a:r>
              <a:rPr lang="zh-CN" altLang="en-US" sz="1200" b="0" i="0" kern="1200" dirty="0">
                <a:solidFill>
                  <a:schemeClr val="tx1"/>
                </a:solidFill>
                <a:effectLst/>
                <a:latin typeface="Arial" charset="0"/>
                <a:ea typeface="+mn-ea"/>
                <a:cs typeface="Arial" charset="0"/>
              </a:rPr>
              <a:t>学习或培训经历，并出示相关证书复印件。</a:t>
            </a:r>
            <a:endParaRPr lang="en-US" altLang="zh-CN" sz="1200" b="0" i="0" kern="1200" dirty="0">
              <a:solidFill>
                <a:schemeClr val="tx1"/>
              </a:solidFill>
              <a:effectLst/>
              <a:latin typeface="Arial" charset="0"/>
              <a:ea typeface="+mn-ea"/>
              <a:cs typeface="Arial" charset="0"/>
            </a:endParaRPr>
          </a:p>
          <a:p>
            <a:r>
              <a:rPr lang="en-US" altLang="zh-CN" dirty="0">
                <a:latin typeface="Arial" panose="020B0604020202020204" pitchFamily="34" charset="0"/>
                <a:cs typeface="Arial" panose="020B0604020202020204" pitchFamily="34" charset="0"/>
              </a:rPr>
              <a:t>PE: Project Executive</a:t>
            </a:r>
          </a:p>
        </p:txBody>
      </p:sp>
    </p:spTree>
    <p:extLst>
      <p:ext uri="{BB962C8B-B14F-4D97-AF65-F5344CB8AC3E}">
        <p14:creationId xmlns:p14="http://schemas.microsoft.com/office/powerpoint/2010/main" val="19700481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a:solidFill>
                  <a:schemeClr val="tx1"/>
                </a:solidFill>
                <a:latin typeface="Arial" panose="020B0604020202020204" pitchFamily="34" charset="0"/>
                <a:ea typeface="宋体" panose="02010600030101010101" pitchFamily="2" charset="-122"/>
              </a:defRPr>
            </a:lvl1pPr>
            <a:lvl2pPr marL="742950" indent="-285750" defTabSz="957263" eaLnBrk="0" hangingPunct="0">
              <a:defRPr>
                <a:solidFill>
                  <a:schemeClr val="tx1"/>
                </a:solidFill>
                <a:latin typeface="Arial" panose="020B0604020202020204" pitchFamily="34" charset="0"/>
                <a:ea typeface="宋体" panose="02010600030101010101" pitchFamily="2" charset="-122"/>
              </a:defRPr>
            </a:lvl2pPr>
            <a:lvl3pPr marL="1143000" indent="-228600" defTabSz="957263" eaLnBrk="0" hangingPunct="0">
              <a:defRPr>
                <a:solidFill>
                  <a:schemeClr val="tx1"/>
                </a:solidFill>
                <a:latin typeface="Arial" panose="020B0604020202020204" pitchFamily="34" charset="0"/>
                <a:ea typeface="宋体" panose="02010600030101010101" pitchFamily="2" charset="-122"/>
              </a:defRPr>
            </a:lvl3pPr>
            <a:lvl4pPr marL="1600200" indent="-228600" defTabSz="957263" eaLnBrk="0" hangingPunct="0">
              <a:defRPr>
                <a:solidFill>
                  <a:schemeClr val="tx1"/>
                </a:solidFill>
                <a:latin typeface="Arial" panose="020B0604020202020204" pitchFamily="34" charset="0"/>
                <a:ea typeface="宋体" panose="02010600030101010101" pitchFamily="2" charset="-122"/>
              </a:defRPr>
            </a:lvl4pPr>
            <a:lvl5pPr marL="2057400" indent="-228600" defTabSz="957263" eaLnBrk="0" hangingPunct="0">
              <a:defRPr>
                <a:solidFill>
                  <a:schemeClr val="tx1"/>
                </a:solidFill>
                <a:latin typeface="Arial" panose="020B0604020202020204" pitchFamily="34" charset="0"/>
                <a:ea typeface="宋体" panose="02010600030101010101" pitchFamily="2" charset="-122"/>
              </a:defRPr>
            </a:lvl5pPr>
            <a:lvl6pPr marL="25146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DE47967-3308-4A83-87C0-2A5FAA14A765}" type="slidenum">
              <a:rPr lang="zh-CN" altLang="en-US"/>
              <a:pPr eaLnBrk="1" hangingPunct="1"/>
              <a:t>100</a:t>
            </a:fld>
            <a:endParaRPr lang="en-US" altLang="zh-CN"/>
          </a:p>
        </p:txBody>
      </p:sp>
      <p:sp>
        <p:nvSpPr>
          <p:cNvPr id="56323" name="Rectangle 2"/>
          <p:cNvSpPr>
            <a:spLocks noGrp="1" noRot="1" noChangeAspect="1" noChangeArrowheads="1" noTextEdit="1"/>
          </p:cNvSpPr>
          <p:nvPr>
            <p:ph type="sldImg"/>
          </p:nvPr>
        </p:nvSpPr>
        <p:spPr>
          <a:xfrm>
            <a:off x="139700" y="742950"/>
            <a:ext cx="6604000" cy="3714750"/>
          </a:xfrm>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latin typeface="Arial" panose="020B0604020202020204" pitchFamily="34" charset="0"/>
                <a:cs typeface="Arial" panose="020B0604020202020204" pitchFamily="34" charset="0"/>
              </a:rPr>
              <a:t>接受新事物：学习、体验、内化、固化、提升（科学的程序和方法  独特的工具和技术）   心得  技能  能力  经验  控制</a:t>
            </a:r>
            <a:endParaRPr lang="en-US" altLang="zh-CN" dirty="0">
              <a:latin typeface="Arial" panose="020B0604020202020204" pitchFamily="34" charset="0"/>
              <a:cs typeface="Arial" panose="020B0604020202020204" pitchFamily="34" charset="0"/>
            </a:endParaRPr>
          </a:p>
          <a:p>
            <a:pPr eaLnBrk="1" hangingPunct="1"/>
            <a:endParaRPr lang="en-US" altLang="zh-CN" dirty="0">
              <a:latin typeface="Arial" panose="020B0604020202020204" pitchFamily="34" charset="0"/>
              <a:cs typeface="Arial" panose="020B0604020202020204" pitchFamily="34" charset="0"/>
            </a:endParaRPr>
          </a:p>
          <a:p>
            <a:pPr eaLnBrk="1" hangingPunct="1"/>
            <a:r>
              <a:rPr lang="zh-CN" altLang="en-US" dirty="0">
                <a:latin typeface="Arial" panose="020B0604020202020204" pitchFamily="34" charset="0"/>
                <a:cs typeface="Arial" panose="020B0604020202020204" pitchFamily="34" charset="0"/>
              </a:rPr>
              <a:t>如何学习：倒空自己  和自己本身经验相结合    最佳效果</a:t>
            </a:r>
            <a:endParaRPr lang="en-US" altLang="zh-CN" dirty="0">
              <a:latin typeface="Arial" panose="020B0604020202020204" pitchFamily="34" charset="0"/>
              <a:cs typeface="Arial" panose="020B0604020202020204" pitchFamily="34" charset="0"/>
            </a:endParaRPr>
          </a:p>
          <a:p>
            <a:pPr eaLnBrk="1" hangingPunct="1"/>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1</a:t>
            </a:r>
            <a:r>
              <a:rPr lang="zh-CN" altLang="en-US" dirty="0">
                <a:latin typeface="Arial" panose="020B0604020202020204" pitchFamily="34" charset="0"/>
                <a:cs typeface="Arial" panose="020B0604020202020204" pitchFamily="34" charset="0"/>
              </a:rPr>
              <a:t>、学习</a:t>
            </a:r>
            <a:r>
              <a:rPr lang="en-US" altLang="zh-CN" dirty="0">
                <a:latin typeface="Times New Roman" panose="02020603050405020304" pitchFamily="18" charset="0"/>
                <a:cs typeface="Arial" panose="020B0604020202020204" pitchFamily="34" charset="0"/>
              </a:rPr>
              <a:t>—</a:t>
            </a:r>
            <a:r>
              <a:rPr lang="zh-CN" altLang="en-US" dirty="0">
                <a:latin typeface="Arial" panose="020B0604020202020204" pitchFamily="34" charset="0"/>
                <a:cs typeface="Arial" panose="020B0604020202020204" pitchFamily="34" charset="0"/>
              </a:rPr>
              <a:t>体验</a:t>
            </a: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内化</a:t>
            </a: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固化</a:t>
            </a: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提升；心得</a:t>
            </a: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技能</a:t>
            </a: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能力</a:t>
            </a: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经验</a:t>
            </a: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控制。学习的重点：控制依赖独特的工具和技术，科学的程序和方法。这也是项目管理体系的核心内容之一。在内化和能力阶段做事只是偶然的成功，只有达到控制和提升阶段才能取得必然的成功。期间经过经验的文档化记录；提升和控制：融入自己的思想、情感，达到艺术性，无招胜有招。</a:t>
            </a:r>
          </a:p>
          <a:p>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2</a:t>
            </a:r>
            <a:r>
              <a:rPr lang="zh-CN" altLang="en-US" dirty="0">
                <a:latin typeface="Arial" panose="020B0604020202020204" pitchFamily="34" charset="0"/>
                <a:cs typeface="Arial" panose="020B0604020202020204" pitchFamily="34" charset="0"/>
              </a:rPr>
              <a:t>、什么是最有效的学习？一张白纸可以画最新最美的图画，倒空自己才能最大限度地接受新思想、新体系。当然也要结合实际来讨论、应用并取得成功，才能体现我们学习的实际价值。</a:t>
            </a:r>
          </a:p>
          <a:p>
            <a:pPr eaLnBrk="1" hangingPunct="1"/>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47389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139700" y="742950"/>
            <a:ext cx="6604000" cy="371475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07828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xfrm>
            <a:off x="139700" y="742950"/>
            <a:ext cx="6604000" cy="3714750"/>
          </a:xfrm>
          <a:ln/>
        </p:spPr>
      </p:sp>
      <p:sp>
        <p:nvSpPr>
          <p:cNvPr id="522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246703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doc id"/>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a:solidFill>
                  <a:schemeClr val="tx1"/>
                </a:solidFill>
                <a:latin typeface="Arial" panose="020B0604020202020204" pitchFamily="34" charset="0"/>
                <a:ea typeface="宋体" panose="02010600030101010101" pitchFamily="2" charset="-122"/>
              </a:defRPr>
            </a:lvl1pPr>
            <a:lvl2pPr marL="742950" indent="-285750" defTabSz="957263" eaLnBrk="0" hangingPunct="0">
              <a:defRPr>
                <a:solidFill>
                  <a:schemeClr val="tx1"/>
                </a:solidFill>
                <a:latin typeface="Arial" panose="020B0604020202020204" pitchFamily="34" charset="0"/>
                <a:ea typeface="宋体" panose="02010600030101010101" pitchFamily="2" charset="-122"/>
              </a:defRPr>
            </a:lvl2pPr>
            <a:lvl3pPr marL="1143000" indent="-228600" defTabSz="957263" eaLnBrk="0" hangingPunct="0">
              <a:defRPr>
                <a:solidFill>
                  <a:schemeClr val="tx1"/>
                </a:solidFill>
                <a:latin typeface="Arial" panose="020B0604020202020204" pitchFamily="34" charset="0"/>
                <a:ea typeface="宋体" panose="02010600030101010101" pitchFamily="2" charset="-122"/>
              </a:defRPr>
            </a:lvl3pPr>
            <a:lvl4pPr marL="1600200" indent="-228600" defTabSz="957263" eaLnBrk="0" hangingPunct="0">
              <a:defRPr>
                <a:solidFill>
                  <a:schemeClr val="tx1"/>
                </a:solidFill>
                <a:latin typeface="Arial" panose="020B0604020202020204" pitchFamily="34" charset="0"/>
                <a:ea typeface="宋体" panose="02010600030101010101" pitchFamily="2" charset="-122"/>
              </a:defRPr>
            </a:lvl4pPr>
            <a:lvl5pPr marL="2057400" indent="-228600" defTabSz="957263" eaLnBrk="0" hangingPunct="0">
              <a:defRPr>
                <a:solidFill>
                  <a:schemeClr val="tx1"/>
                </a:solidFill>
                <a:latin typeface="Arial" panose="020B0604020202020204" pitchFamily="34" charset="0"/>
                <a:ea typeface="宋体" panose="02010600030101010101" pitchFamily="2" charset="-122"/>
              </a:defRPr>
            </a:lvl5pPr>
            <a:lvl6pPr marL="25146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SHM/030811/SH-PR-1(2000GB)</a:t>
            </a:r>
          </a:p>
        </p:txBody>
      </p:sp>
      <p:sp>
        <p:nvSpPr>
          <p:cNvPr id="53251" name="pg num"/>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a:solidFill>
                  <a:schemeClr val="tx1"/>
                </a:solidFill>
                <a:latin typeface="Arial" panose="020B0604020202020204" pitchFamily="34" charset="0"/>
                <a:ea typeface="宋体" panose="02010600030101010101" pitchFamily="2" charset="-122"/>
              </a:defRPr>
            </a:lvl1pPr>
            <a:lvl2pPr marL="742950" indent="-285750" defTabSz="957263" eaLnBrk="0" hangingPunct="0">
              <a:defRPr>
                <a:solidFill>
                  <a:schemeClr val="tx1"/>
                </a:solidFill>
                <a:latin typeface="Arial" panose="020B0604020202020204" pitchFamily="34" charset="0"/>
                <a:ea typeface="宋体" panose="02010600030101010101" pitchFamily="2" charset="-122"/>
              </a:defRPr>
            </a:lvl2pPr>
            <a:lvl3pPr marL="1143000" indent="-228600" defTabSz="957263" eaLnBrk="0" hangingPunct="0">
              <a:defRPr>
                <a:solidFill>
                  <a:schemeClr val="tx1"/>
                </a:solidFill>
                <a:latin typeface="Arial" panose="020B0604020202020204" pitchFamily="34" charset="0"/>
                <a:ea typeface="宋体" panose="02010600030101010101" pitchFamily="2" charset="-122"/>
              </a:defRPr>
            </a:lvl3pPr>
            <a:lvl4pPr marL="1600200" indent="-228600" defTabSz="957263" eaLnBrk="0" hangingPunct="0">
              <a:defRPr>
                <a:solidFill>
                  <a:schemeClr val="tx1"/>
                </a:solidFill>
                <a:latin typeface="Arial" panose="020B0604020202020204" pitchFamily="34" charset="0"/>
                <a:ea typeface="宋体" panose="02010600030101010101" pitchFamily="2" charset="-122"/>
              </a:defRPr>
            </a:lvl4pPr>
            <a:lvl5pPr marL="2057400" indent="-228600" defTabSz="957263" eaLnBrk="0" hangingPunct="0">
              <a:defRPr>
                <a:solidFill>
                  <a:schemeClr val="tx1"/>
                </a:solidFill>
                <a:latin typeface="Arial" panose="020B0604020202020204" pitchFamily="34" charset="0"/>
                <a:ea typeface="宋体" panose="02010600030101010101" pitchFamily="2" charset="-122"/>
              </a:defRPr>
            </a:lvl5pPr>
            <a:lvl6pPr marL="25146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DC98FAD-E22F-490E-B917-2693C3A6C6E3}" type="slidenum">
              <a:rPr lang="zh-CN" altLang="en-US"/>
              <a:pPr eaLnBrk="1" hangingPunct="1"/>
              <a:t>105</a:t>
            </a:fld>
            <a:endParaRPr lang="en-US" altLang="zh-CN"/>
          </a:p>
        </p:txBody>
      </p:sp>
      <p:sp>
        <p:nvSpPr>
          <p:cNvPr id="53252" name="Rectangle 2"/>
          <p:cNvSpPr>
            <a:spLocks noGrp="1" noRot="1" noChangeAspect="1" noChangeArrowheads="1" noTextEdit="1"/>
          </p:cNvSpPr>
          <p:nvPr>
            <p:ph type="sldImg"/>
          </p:nvPr>
        </p:nvSpPr>
        <p:spPr>
          <a:ln/>
        </p:spPr>
      </p:sp>
      <p:sp>
        <p:nvSpPr>
          <p:cNvPr id="5325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324890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doc id"/>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a:solidFill>
                  <a:schemeClr val="tx1"/>
                </a:solidFill>
                <a:latin typeface="Arial" panose="020B0604020202020204" pitchFamily="34" charset="0"/>
                <a:ea typeface="宋体" panose="02010600030101010101" pitchFamily="2" charset="-122"/>
              </a:defRPr>
            </a:lvl1pPr>
            <a:lvl2pPr marL="742950" indent="-285750" defTabSz="957263" eaLnBrk="0" hangingPunct="0">
              <a:defRPr>
                <a:solidFill>
                  <a:schemeClr val="tx1"/>
                </a:solidFill>
                <a:latin typeface="Arial" panose="020B0604020202020204" pitchFamily="34" charset="0"/>
                <a:ea typeface="宋体" panose="02010600030101010101" pitchFamily="2" charset="-122"/>
              </a:defRPr>
            </a:lvl2pPr>
            <a:lvl3pPr marL="1143000" indent="-228600" defTabSz="957263" eaLnBrk="0" hangingPunct="0">
              <a:defRPr>
                <a:solidFill>
                  <a:schemeClr val="tx1"/>
                </a:solidFill>
                <a:latin typeface="Arial" panose="020B0604020202020204" pitchFamily="34" charset="0"/>
                <a:ea typeface="宋体" panose="02010600030101010101" pitchFamily="2" charset="-122"/>
              </a:defRPr>
            </a:lvl3pPr>
            <a:lvl4pPr marL="1600200" indent="-228600" defTabSz="957263" eaLnBrk="0" hangingPunct="0">
              <a:defRPr>
                <a:solidFill>
                  <a:schemeClr val="tx1"/>
                </a:solidFill>
                <a:latin typeface="Arial" panose="020B0604020202020204" pitchFamily="34" charset="0"/>
                <a:ea typeface="宋体" panose="02010600030101010101" pitchFamily="2" charset="-122"/>
              </a:defRPr>
            </a:lvl4pPr>
            <a:lvl5pPr marL="2057400" indent="-228600" defTabSz="957263" eaLnBrk="0" hangingPunct="0">
              <a:defRPr>
                <a:solidFill>
                  <a:schemeClr val="tx1"/>
                </a:solidFill>
                <a:latin typeface="Arial" panose="020B0604020202020204" pitchFamily="34" charset="0"/>
                <a:ea typeface="宋体" panose="02010600030101010101" pitchFamily="2" charset="-122"/>
              </a:defRPr>
            </a:lvl5pPr>
            <a:lvl6pPr marL="25146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SHM/030811/SH-PR-1(2000GB)</a:t>
            </a:r>
          </a:p>
        </p:txBody>
      </p:sp>
      <p:sp>
        <p:nvSpPr>
          <p:cNvPr id="54275" name="pg num"/>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a:solidFill>
                  <a:schemeClr val="tx1"/>
                </a:solidFill>
                <a:latin typeface="Arial" panose="020B0604020202020204" pitchFamily="34" charset="0"/>
                <a:ea typeface="宋体" panose="02010600030101010101" pitchFamily="2" charset="-122"/>
              </a:defRPr>
            </a:lvl1pPr>
            <a:lvl2pPr marL="742950" indent="-285750" defTabSz="957263" eaLnBrk="0" hangingPunct="0">
              <a:defRPr>
                <a:solidFill>
                  <a:schemeClr val="tx1"/>
                </a:solidFill>
                <a:latin typeface="Arial" panose="020B0604020202020204" pitchFamily="34" charset="0"/>
                <a:ea typeface="宋体" panose="02010600030101010101" pitchFamily="2" charset="-122"/>
              </a:defRPr>
            </a:lvl2pPr>
            <a:lvl3pPr marL="1143000" indent="-228600" defTabSz="957263" eaLnBrk="0" hangingPunct="0">
              <a:defRPr>
                <a:solidFill>
                  <a:schemeClr val="tx1"/>
                </a:solidFill>
                <a:latin typeface="Arial" panose="020B0604020202020204" pitchFamily="34" charset="0"/>
                <a:ea typeface="宋体" panose="02010600030101010101" pitchFamily="2" charset="-122"/>
              </a:defRPr>
            </a:lvl3pPr>
            <a:lvl4pPr marL="1600200" indent="-228600" defTabSz="957263" eaLnBrk="0" hangingPunct="0">
              <a:defRPr>
                <a:solidFill>
                  <a:schemeClr val="tx1"/>
                </a:solidFill>
                <a:latin typeface="Arial" panose="020B0604020202020204" pitchFamily="34" charset="0"/>
                <a:ea typeface="宋体" panose="02010600030101010101" pitchFamily="2" charset="-122"/>
              </a:defRPr>
            </a:lvl4pPr>
            <a:lvl5pPr marL="2057400" indent="-228600" defTabSz="957263" eaLnBrk="0" hangingPunct="0">
              <a:defRPr>
                <a:solidFill>
                  <a:schemeClr val="tx1"/>
                </a:solidFill>
                <a:latin typeface="Arial" panose="020B0604020202020204" pitchFamily="34" charset="0"/>
                <a:ea typeface="宋体" panose="02010600030101010101" pitchFamily="2" charset="-122"/>
              </a:defRPr>
            </a:lvl5pPr>
            <a:lvl6pPr marL="25146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6B84326-F472-498E-AB3C-97CAF13379CC}" type="slidenum">
              <a:rPr lang="zh-CN" altLang="en-US"/>
              <a:pPr eaLnBrk="1" hangingPunct="1"/>
              <a:t>106</a:t>
            </a:fld>
            <a:endParaRPr lang="en-US" altLang="zh-CN"/>
          </a:p>
        </p:txBody>
      </p:sp>
      <p:sp>
        <p:nvSpPr>
          <p:cNvPr id="54276" name="Rectangle 2"/>
          <p:cNvSpPr>
            <a:spLocks noGrp="1" noRot="1" noChangeAspect="1" noChangeArrowheads="1" noTextEdit="1"/>
          </p:cNvSpPr>
          <p:nvPr>
            <p:ph type="sldImg"/>
          </p:nvPr>
        </p:nvSpPr>
        <p:spPr>
          <a:ln/>
        </p:spPr>
      </p:sp>
      <p:sp>
        <p:nvSpPr>
          <p:cNvPr id="5427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81351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142FFA-2D5E-4781-ACCB-EF8620DBA8A9}" type="slidenum">
              <a:rPr lang="zh-CN" altLang="en-US" smtClean="0"/>
              <a:t>107</a:t>
            </a:fld>
            <a:endParaRPr lang="zh-CN" altLang="en-US"/>
          </a:p>
        </p:txBody>
      </p:sp>
    </p:spTree>
    <p:extLst>
      <p:ext uri="{BB962C8B-B14F-4D97-AF65-F5344CB8AC3E}">
        <p14:creationId xmlns:p14="http://schemas.microsoft.com/office/powerpoint/2010/main" val="15328329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142FFA-2D5E-4781-ACCB-EF8620DBA8A9}" type="slidenum">
              <a:rPr lang="zh-CN" altLang="en-US" smtClean="0"/>
              <a:t>124</a:t>
            </a:fld>
            <a:endParaRPr lang="zh-CN" altLang="en-US"/>
          </a:p>
        </p:txBody>
      </p:sp>
    </p:spTree>
    <p:extLst>
      <p:ext uri="{BB962C8B-B14F-4D97-AF65-F5344CB8AC3E}">
        <p14:creationId xmlns:p14="http://schemas.microsoft.com/office/powerpoint/2010/main" val="32462201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142FFA-2D5E-4781-ACCB-EF8620DBA8A9}" type="slidenum">
              <a:rPr lang="zh-CN" altLang="en-US" smtClean="0"/>
              <a:t>151</a:t>
            </a:fld>
            <a:endParaRPr lang="zh-CN" altLang="en-US"/>
          </a:p>
        </p:txBody>
      </p:sp>
    </p:spTree>
    <p:extLst>
      <p:ext uri="{BB962C8B-B14F-4D97-AF65-F5344CB8AC3E}">
        <p14:creationId xmlns:p14="http://schemas.microsoft.com/office/powerpoint/2010/main" val="2132549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en-US" dirty="0"/>
              <a:t>项目与项目管理都是在比项目本身更大的环境中进行的，理解这个大环境，有助于确保项目执行符合组织目标，项目管理符合组织既有的实践。</a:t>
            </a:r>
          </a:p>
        </p:txBody>
      </p:sp>
      <p:sp>
        <p:nvSpPr>
          <p:cNvPr id="4" name="灯片编号占位符 3"/>
          <p:cNvSpPr>
            <a:spLocks noGrp="1"/>
          </p:cNvSpPr>
          <p:nvPr>
            <p:ph type="sldNum" sz="quarter" idx="10"/>
          </p:nvPr>
        </p:nvSpPr>
        <p:spPr/>
        <p:txBody>
          <a:bodyPr/>
          <a:lstStyle/>
          <a:p>
            <a:fld id="{CBC5C264-B72F-41A2-BE48-D483A109F4C6}" type="slidenum">
              <a:rPr lang="zh-CN" altLang="en-US" smtClean="0"/>
              <a:pPr/>
              <a:t>12</a:t>
            </a:fld>
            <a:endParaRPr lang="en-US" altLang="zh-CN"/>
          </a:p>
        </p:txBody>
      </p:sp>
    </p:spTree>
    <p:extLst>
      <p:ext uri="{BB962C8B-B14F-4D97-AF65-F5344CB8AC3E}">
        <p14:creationId xmlns:p14="http://schemas.microsoft.com/office/powerpoint/2010/main" val="725473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142FFA-2D5E-4781-ACCB-EF8620DBA8A9}" type="slidenum">
              <a:rPr lang="zh-CN" altLang="en-US" smtClean="0"/>
              <a:t>50</a:t>
            </a:fld>
            <a:endParaRPr lang="zh-CN" altLang="en-US"/>
          </a:p>
        </p:txBody>
      </p:sp>
    </p:spTree>
    <p:extLst>
      <p:ext uri="{BB962C8B-B14F-4D97-AF65-F5344CB8AC3E}">
        <p14:creationId xmlns:p14="http://schemas.microsoft.com/office/powerpoint/2010/main" val="1144787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9"/>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a:solidFill>
                  <a:schemeClr val="tx1"/>
                </a:solidFill>
                <a:latin typeface="Arial" panose="020B0604020202020204" pitchFamily="34" charset="0"/>
                <a:ea typeface="宋体" panose="02010600030101010101" pitchFamily="2" charset="-122"/>
              </a:defRPr>
            </a:lvl1pPr>
            <a:lvl2pPr marL="742950" indent="-285750" defTabSz="957263" eaLnBrk="0" hangingPunct="0">
              <a:defRPr>
                <a:solidFill>
                  <a:schemeClr val="tx1"/>
                </a:solidFill>
                <a:latin typeface="Arial" panose="020B0604020202020204" pitchFamily="34" charset="0"/>
                <a:ea typeface="宋体" panose="02010600030101010101" pitchFamily="2" charset="-122"/>
              </a:defRPr>
            </a:lvl2pPr>
            <a:lvl3pPr marL="1143000" indent="-228600" defTabSz="957263" eaLnBrk="0" hangingPunct="0">
              <a:defRPr>
                <a:solidFill>
                  <a:schemeClr val="tx1"/>
                </a:solidFill>
                <a:latin typeface="Arial" panose="020B0604020202020204" pitchFamily="34" charset="0"/>
                <a:ea typeface="宋体" panose="02010600030101010101" pitchFamily="2" charset="-122"/>
              </a:defRPr>
            </a:lvl3pPr>
            <a:lvl4pPr marL="1600200" indent="-228600" defTabSz="957263" eaLnBrk="0" hangingPunct="0">
              <a:defRPr>
                <a:solidFill>
                  <a:schemeClr val="tx1"/>
                </a:solidFill>
                <a:latin typeface="Arial" panose="020B0604020202020204" pitchFamily="34" charset="0"/>
                <a:ea typeface="宋体" panose="02010600030101010101" pitchFamily="2" charset="-122"/>
              </a:defRPr>
            </a:lvl4pPr>
            <a:lvl5pPr marL="2057400" indent="-228600" defTabSz="957263" eaLnBrk="0" hangingPunct="0">
              <a:defRPr>
                <a:solidFill>
                  <a:schemeClr val="tx1"/>
                </a:solidFill>
                <a:latin typeface="Arial" panose="020B0604020202020204" pitchFamily="34" charset="0"/>
                <a:ea typeface="宋体" panose="02010600030101010101" pitchFamily="2" charset="-122"/>
              </a:defRPr>
            </a:lvl5pPr>
            <a:lvl6pPr marL="25146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cs typeface="Arial" panose="020B0604020202020204" pitchFamily="34" charset="0"/>
              </a:rPr>
              <a:t>Introduction to Disciplined Agile Delivery - Instructor Notes</a:t>
            </a:r>
            <a:endParaRPr lang="en-US" altLang="zh-CN" i="1">
              <a:cs typeface="Arial" panose="020B0604020202020204" pitchFamily="34" charset="0"/>
            </a:endParaRPr>
          </a:p>
        </p:txBody>
      </p:sp>
      <p:sp>
        <p:nvSpPr>
          <p:cNvPr id="70659" name="Rectangle 15"/>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a:solidFill>
                  <a:schemeClr val="tx1"/>
                </a:solidFill>
                <a:latin typeface="Arial" panose="020B0604020202020204" pitchFamily="34" charset="0"/>
                <a:ea typeface="宋体" panose="02010600030101010101" pitchFamily="2" charset="-122"/>
              </a:defRPr>
            </a:lvl1pPr>
            <a:lvl2pPr marL="742950" indent="-285750" defTabSz="957263" eaLnBrk="0" hangingPunct="0">
              <a:defRPr>
                <a:solidFill>
                  <a:schemeClr val="tx1"/>
                </a:solidFill>
                <a:latin typeface="Arial" panose="020B0604020202020204" pitchFamily="34" charset="0"/>
                <a:ea typeface="宋体" panose="02010600030101010101" pitchFamily="2" charset="-122"/>
              </a:defRPr>
            </a:lvl2pPr>
            <a:lvl3pPr marL="1143000" indent="-228600" defTabSz="957263" eaLnBrk="0" hangingPunct="0">
              <a:defRPr>
                <a:solidFill>
                  <a:schemeClr val="tx1"/>
                </a:solidFill>
                <a:latin typeface="Arial" panose="020B0604020202020204" pitchFamily="34" charset="0"/>
                <a:ea typeface="宋体" panose="02010600030101010101" pitchFamily="2" charset="-122"/>
              </a:defRPr>
            </a:lvl3pPr>
            <a:lvl4pPr marL="1600200" indent="-228600" defTabSz="957263" eaLnBrk="0" hangingPunct="0">
              <a:defRPr>
                <a:solidFill>
                  <a:schemeClr val="tx1"/>
                </a:solidFill>
                <a:latin typeface="Arial" panose="020B0604020202020204" pitchFamily="34" charset="0"/>
                <a:ea typeface="宋体" panose="02010600030101010101" pitchFamily="2" charset="-122"/>
              </a:defRPr>
            </a:lvl4pPr>
            <a:lvl5pPr marL="2057400" indent="-228600" defTabSz="957263" eaLnBrk="0" hangingPunct="0">
              <a:defRPr>
                <a:solidFill>
                  <a:schemeClr val="tx1"/>
                </a:solidFill>
                <a:latin typeface="Arial" panose="020B0604020202020204" pitchFamily="34" charset="0"/>
                <a:ea typeface="宋体" panose="02010600030101010101" pitchFamily="2" charset="-122"/>
              </a:defRPr>
            </a:lvl5pPr>
            <a:lvl6pPr marL="25146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cs typeface="Arial" panose="020B0604020202020204" pitchFamily="34" charset="0"/>
              </a:rPr>
              <a:t>Module 1 - Agile and Discipline Agile Delivery Overview</a:t>
            </a:r>
            <a:endParaRPr lang="en-US" altLang="zh-CN">
              <a:latin typeface="ZapfHumnst BT"/>
              <a:cs typeface="Arial" panose="020B0604020202020204" pitchFamily="34" charset="0"/>
            </a:endParaRPr>
          </a:p>
        </p:txBody>
      </p:sp>
      <p:sp>
        <p:nvSpPr>
          <p:cNvPr id="70660" name="Rectangle 4"/>
          <p:cNvSpPr>
            <a:spLocks noGrp="1" noRot="1" noChangeAspect="1" noChangeArrowheads="1" noTextEdit="1"/>
          </p:cNvSpPr>
          <p:nvPr>
            <p:ph type="sldImg"/>
          </p:nvPr>
        </p:nvSpPr>
        <p:spPr>
          <a:ln/>
        </p:spPr>
      </p:sp>
      <p:sp>
        <p:nvSpPr>
          <p:cNvPr id="70661" name="Rectangle 5"/>
          <p:cNvSpPr>
            <a:spLocks noGrp="1" noChangeArrowheads="1"/>
          </p:cNvSpPr>
          <p:nvPr>
            <p:ph type="body" idx="1"/>
          </p:nvPr>
        </p:nvSpPr>
        <p:spPr>
          <a:xfrm>
            <a:off x="2559050" y="4456113"/>
            <a:ext cx="4148138" cy="43767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buClr>
                <a:schemeClr val="accent1"/>
              </a:buClr>
              <a:buFont typeface="WingDings" panose="05000000000000000000" pitchFamily="2" charset="2"/>
              <a:buNone/>
            </a:pPr>
            <a:endParaRPr lang="en-US" altLang="zh-CN" sz="900" dirty="0">
              <a:latin typeface="Arial" panose="020B0604020202020204" pitchFamily="34" charset="0"/>
              <a:cs typeface="Arial" panose="020B0604020202020204" pitchFamily="34" charset="0"/>
            </a:endParaRPr>
          </a:p>
        </p:txBody>
      </p:sp>
      <p:sp>
        <p:nvSpPr>
          <p:cNvPr id="70662" name="Rectangle 6"/>
          <p:cNvSpPr>
            <a:spLocks noChangeArrowheads="1"/>
          </p:cNvSpPr>
          <p:nvPr/>
        </p:nvSpPr>
        <p:spPr bwMode="auto">
          <a:xfrm>
            <a:off x="523875" y="1417638"/>
            <a:ext cx="194468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00">
                <a:latin typeface="Times New Roman" panose="02020603050405020304" pitchFamily="18" charset="0"/>
                <a:cs typeface="Times New Roman" panose="02020603050405020304" pitchFamily="18" charset="0"/>
              </a:rPr>
              <a:t>Lean Software Development (or LSD) was adapted from the work done at Toyota Production Systems and was first proposed in a book written by Mary and Tom Poppendieck. </a:t>
            </a:r>
            <a:endParaRPr lang="en-US" altLang="zh-CN"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6685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9"/>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a:solidFill>
                  <a:schemeClr val="tx1"/>
                </a:solidFill>
                <a:latin typeface="Arial" panose="020B0604020202020204" pitchFamily="34" charset="0"/>
                <a:ea typeface="宋体" panose="02010600030101010101" pitchFamily="2" charset="-122"/>
              </a:defRPr>
            </a:lvl1pPr>
            <a:lvl2pPr marL="742950" indent="-285750" defTabSz="957263" eaLnBrk="0" hangingPunct="0">
              <a:defRPr>
                <a:solidFill>
                  <a:schemeClr val="tx1"/>
                </a:solidFill>
                <a:latin typeface="Arial" panose="020B0604020202020204" pitchFamily="34" charset="0"/>
                <a:ea typeface="宋体" panose="02010600030101010101" pitchFamily="2" charset="-122"/>
              </a:defRPr>
            </a:lvl2pPr>
            <a:lvl3pPr marL="1143000" indent="-228600" defTabSz="957263" eaLnBrk="0" hangingPunct="0">
              <a:defRPr>
                <a:solidFill>
                  <a:schemeClr val="tx1"/>
                </a:solidFill>
                <a:latin typeface="Arial" panose="020B0604020202020204" pitchFamily="34" charset="0"/>
                <a:ea typeface="宋体" panose="02010600030101010101" pitchFamily="2" charset="-122"/>
              </a:defRPr>
            </a:lvl3pPr>
            <a:lvl4pPr marL="1600200" indent="-228600" defTabSz="957263" eaLnBrk="0" hangingPunct="0">
              <a:defRPr>
                <a:solidFill>
                  <a:schemeClr val="tx1"/>
                </a:solidFill>
                <a:latin typeface="Arial" panose="020B0604020202020204" pitchFamily="34" charset="0"/>
                <a:ea typeface="宋体" panose="02010600030101010101" pitchFamily="2" charset="-122"/>
              </a:defRPr>
            </a:lvl4pPr>
            <a:lvl5pPr marL="2057400" indent="-228600" defTabSz="957263" eaLnBrk="0" hangingPunct="0">
              <a:defRPr>
                <a:solidFill>
                  <a:schemeClr val="tx1"/>
                </a:solidFill>
                <a:latin typeface="Arial" panose="020B0604020202020204" pitchFamily="34" charset="0"/>
                <a:ea typeface="宋体" panose="02010600030101010101" pitchFamily="2" charset="-122"/>
              </a:defRPr>
            </a:lvl5pPr>
            <a:lvl6pPr marL="25146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cs typeface="Arial" panose="020B0604020202020204" pitchFamily="34" charset="0"/>
              </a:rPr>
              <a:t>Introduction to Disciplined Agile Delivery - Instructor Notes</a:t>
            </a:r>
            <a:endParaRPr lang="en-US" altLang="zh-CN" i="1">
              <a:cs typeface="Arial" panose="020B0604020202020204" pitchFamily="34" charset="0"/>
            </a:endParaRPr>
          </a:p>
        </p:txBody>
      </p:sp>
      <p:sp>
        <p:nvSpPr>
          <p:cNvPr id="70659" name="Rectangle 15"/>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a:solidFill>
                  <a:schemeClr val="tx1"/>
                </a:solidFill>
                <a:latin typeface="Arial" panose="020B0604020202020204" pitchFamily="34" charset="0"/>
                <a:ea typeface="宋体" panose="02010600030101010101" pitchFamily="2" charset="-122"/>
              </a:defRPr>
            </a:lvl1pPr>
            <a:lvl2pPr marL="742950" indent="-285750" defTabSz="957263" eaLnBrk="0" hangingPunct="0">
              <a:defRPr>
                <a:solidFill>
                  <a:schemeClr val="tx1"/>
                </a:solidFill>
                <a:latin typeface="Arial" panose="020B0604020202020204" pitchFamily="34" charset="0"/>
                <a:ea typeface="宋体" panose="02010600030101010101" pitchFamily="2" charset="-122"/>
              </a:defRPr>
            </a:lvl2pPr>
            <a:lvl3pPr marL="1143000" indent="-228600" defTabSz="957263" eaLnBrk="0" hangingPunct="0">
              <a:defRPr>
                <a:solidFill>
                  <a:schemeClr val="tx1"/>
                </a:solidFill>
                <a:latin typeface="Arial" panose="020B0604020202020204" pitchFamily="34" charset="0"/>
                <a:ea typeface="宋体" panose="02010600030101010101" pitchFamily="2" charset="-122"/>
              </a:defRPr>
            </a:lvl3pPr>
            <a:lvl4pPr marL="1600200" indent="-228600" defTabSz="957263" eaLnBrk="0" hangingPunct="0">
              <a:defRPr>
                <a:solidFill>
                  <a:schemeClr val="tx1"/>
                </a:solidFill>
                <a:latin typeface="Arial" panose="020B0604020202020204" pitchFamily="34" charset="0"/>
                <a:ea typeface="宋体" panose="02010600030101010101" pitchFamily="2" charset="-122"/>
              </a:defRPr>
            </a:lvl4pPr>
            <a:lvl5pPr marL="2057400" indent="-228600" defTabSz="957263" eaLnBrk="0" hangingPunct="0">
              <a:defRPr>
                <a:solidFill>
                  <a:schemeClr val="tx1"/>
                </a:solidFill>
                <a:latin typeface="Arial" panose="020B0604020202020204" pitchFamily="34" charset="0"/>
                <a:ea typeface="宋体" panose="02010600030101010101" pitchFamily="2" charset="-122"/>
              </a:defRPr>
            </a:lvl5pPr>
            <a:lvl6pPr marL="25146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cs typeface="Arial" panose="020B0604020202020204" pitchFamily="34" charset="0"/>
              </a:rPr>
              <a:t>Module 1 - Agile and Discipline Agile Delivery Overview</a:t>
            </a:r>
            <a:endParaRPr lang="en-US" altLang="zh-CN">
              <a:latin typeface="ZapfHumnst BT"/>
              <a:cs typeface="Arial" panose="020B0604020202020204" pitchFamily="34" charset="0"/>
            </a:endParaRPr>
          </a:p>
        </p:txBody>
      </p:sp>
      <p:sp>
        <p:nvSpPr>
          <p:cNvPr id="70660" name="Rectangle 4"/>
          <p:cNvSpPr>
            <a:spLocks noGrp="1" noRot="1" noChangeAspect="1" noChangeArrowheads="1" noTextEdit="1"/>
          </p:cNvSpPr>
          <p:nvPr>
            <p:ph type="sldImg"/>
          </p:nvPr>
        </p:nvSpPr>
        <p:spPr>
          <a:ln/>
        </p:spPr>
      </p:sp>
      <p:sp>
        <p:nvSpPr>
          <p:cNvPr id="70661" name="Rectangle 5"/>
          <p:cNvSpPr>
            <a:spLocks noGrp="1" noChangeArrowheads="1"/>
          </p:cNvSpPr>
          <p:nvPr>
            <p:ph type="body" idx="1"/>
          </p:nvPr>
        </p:nvSpPr>
        <p:spPr>
          <a:xfrm>
            <a:off x="2559050" y="4456113"/>
            <a:ext cx="4148138" cy="43767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buClr>
                <a:schemeClr val="accent1"/>
              </a:buClr>
              <a:buFont typeface="WingDings" panose="05000000000000000000" pitchFamily="2" charset="2"/>
              <a:buNone/>
            </a:pPr>
            <a:endParaRPr lang="en-US" altLang="zh-CN" sz="900" dirty="0">
              <a:latin typeface="Arial" panose="020B0604020202020204" pitchFamily="34" charset="0"/>
              <a:cs typeface="Arial" panose="020B0604020202020204" pitchFamily="34" charset="0"/>
            </a:endParaRPr>
          </a:p>
        </p:txBody>
      </p:sp>
      <p:sp>
        <p:nvSpPr>
          <p:cNvPr id="70662" name="Rectangle 6"/>
          <p:cNvSpPr>
            <a:spLocks noChangeArrowheads="1"/>
          </p:cNvSpPr>
          <p:nvPr/>
        </p:nvSpPr>
        <p:spPr bwMode="auto">
          <a:xfrm>
            <a:off x="523875" y="1417638"/>
            <a:ext cx="194468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00">
                <a:latin typeface="Times New Roman" panose="02020603050405020304" pitchFamily="18" charset="0"/>
                <a:cs typeface="Times New Roman" panose="02020603050405020304" pitchFamily="18" charset="0"/>
              </a:rPr>
              <a:t>Lean Software Development (or LSD) was adapted from the work done at Toyota Production Systems and was first proposed in a book written by Mary and Tom Poppendieck. </a:t>
            </a:r>
            <a:endParaRPr lang="en-US" altLang="zh-CN"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589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9"/>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a:solidFill>
                  <a:schemeClr val="tx1"/>
                </a:solidFill>
                <a:latin typeface="Arial" panose="020B0604020202020204" pitchFamily="34" charset="0"/>
                <a:ea typeface="宋体" panose="02010600030101010101" pitchFamily="2" charset="-122"/>
              </a:defRPr>
            </a:lvl1pPr>
            <a:lvl2pPr marL="742950" indent="-285750" defTabSz="957263" eaLnBrk="0" hangingPunct="0">
              <a:defRPr>
                <a:solidFill>
                  <a:schemeClr val="tx1"/>
                </a:solidFill>
                <a:latin typeface="Arial" panose="020B0604020202020204" pitchFamily="34" charset="0"/>
                <a:ea typeface="宋体" panose="02010600030101010101" pitchFamily="2" charset="-122"/>
              </a:defRPr>
            </a:lvl2pPr>
            <a:lvl3pPr marL="1143000" indent="-228600" defTabSz="957263" eaLnBrk="0" hangingPunct="0">
              <a:defRPr>
                <a:solidFill>
                  <a:schemeClr val="tx1"/>
                </a:solidFill>
                <a:latin typeface="Arial" panose="020B0604020202020204" pitchFamily="34" charset="0"/>
                <a:ea typeface="宋体" panose="02010600030101010101" pitchFamily="2" charset="-122"/>
              </a:defRPr>
            </a:lvl3pPr>
            <a:lvl4pPr marL="1600200" indent="-228600" defTabSz="957263" eaLnBrk="0" hangingPunct="0">
              <a:defRPr>
                <a:solidFill>
                  <a:schemeClr val="tx1"/>
                </a:solidFill>
                <a:latin typeface="Arial" panose="020B0604020202020204" pitchFamily="34" charset="0"/>
                <a:ea typeface="宋体" panose="02010600030101010101" pitchFamily="2" charset="-122"/>
              </a:defRPr>
            </a:lvl4pPr>
            <a:lvl5pPr marL="2057400" indent="-228600" defTabSz="957263" eaLnBrk="0" hangingPunct="0">
              <a:defRPr>
                <a:solidFill>
                  <a:schemeClr val="tx1"/>
                </a:solidFill>
                <a:latin typeface="Arial" panose="020B0604020202020204" pitchFamily="34" charset="0"/>
                <a:ea typeface="宋体" panose="02010600030101010101" pitchFamily="2" charset="-122"/>
              </a:defRPr>
            </a:lvl5pPr>
            <a:lvl6pPr marL="25146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cs typeface="Arial" panose="020B0604020202020204" pitchFamily="34" charset="0"/>
              </a:rPr>
              <a:t>Introduction to Disciplined Agile Delivery - Instructor Notes</a:t>
            </a:r>
            <a:endParaRPr lang="en-US" altLang="zh-CN" i="1">
              <a:cs typeface="Arial" panose="020B0604020202020204" pitchFamily="34" charset="0"/>
            </a:endParaRPr>
          </a:p>
        </p:txBody>
      </p:sp>
      <p:sp>
        <p:nvSpPr>
          <p:cNvPr id="71683" name="Rectangle 15"/>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a:solidFill>
                  <a:schemeClr val="tx1"/>
                </a:solidFill>
                <a:latin typeface="Arial" panose="020B0604020202020204" pitchFamily="34" charset="0"/>
                <a:ea typeface="宋体" panose="02010600030101010101" pitchFamily="2" charset="-122"/>
              </a:defRPr>
            </a:lvl1pPr>
            <a:lvl2pPr marL="742950" indent="-285750" defTabSz="957263" eaLnBrk="0" hangingPunct="0">
              <a:defRPr>
                <a:solidFill>
                  <a:schemeClr val="tx1"/>
                </a:solidFill>
                <a:latin typeface="Arial" panose="020B0604020202020204" pitchFamily="34" charset="0"/>
                <a:ea typeface="宋体" panose="02010600030101010101" pitchFamily="2" charset="-122"/>
              </a:defRPr>
            </a:lvl2pPr>
            <a:lvl3pPr marL="1143000" indent="-228600" defTabSz="957263" eaLnBrk="0" hangingPunct="0">
              <a:defRPr>
                <a:solidFill>
                  <a:schemeClr val="tx1"/>
                </a:solidFill>
                <a:latin typeface="Arial" panose="020B0604020202020204" pitchFamily="34" charset="0"/>
                <a:ea typeface="宋体" panose="02010600030101010101" pitchFamily="2" charset="-122"/>
              </a:defRPr>
            </a:lvl3pPr>
            <a:lvl4pPr marL="1600200" indent="-228600" defTabSz="957263" eaLnBrk="0" hangingPunct="0">
              <a:defRPr>
                <a:solidFill>
                  <a:schemeClr val="tx1"/>
                </a:solidFill>
                <a:latin typeface="Arial" panose="020B0604020202020204" pitchFamily="34" charset="0"/>
                <a:ea typeface="宋体" panose="02010600030101010101" pitchFamily="2" charset="-122"/>
              </a:defRPr>
            </a:lvl4pPr>
            <a:lvl5pPr marL="2057400" indent="-228600" defTabSz="957263" eaLnBrk="0" hangingPunct="0">
              <a:defRPr>
                <a:solidFill>
                  <a:schemeClr val="tx1"/>
                </a:solidFill>
                <a:latin typeface="Arial" panose="020B0604020202020204" pitchFamily="34" charset="0"/>
                <a:ea typeface="宋体" panose="02010600030101010101" pitchFamily="2" charset="-122"/>
              </a:defRPr>
            </a:lvl5pPr>
            <a:lvl6pPr marL="25146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cs typeface="Arial" panose="020B0604020202020204" pitchFamily="34" charset="0"/>
              </a:rPr>
              <a:t>Module 1 - Agile and Discipline Agile Delivery Overview</a:t>
            </a:r>
            <a:endParaRPr lang="en-US" altLang="zh-CN">
              <a:latin typeface="ZapfHumnst BT"/>
              <a:cs typeface="Arial" panose="020B0604020202020204" pitchFamily="34" charset="0"/>
            </a:endParaRPr>
          </a:p>
        </p:txBody>
      </p:sp>
      <p:sp>
        <p:nvSpPr>
          <p:cNvPr id="71684" name="Rectangle 4"/>
          <p:cNvSpPr>
            <a:spLocks noGrp="1" noRot="1" noChangeAspect="1" noChangeArrowheads="1" noTextEdit="1"/>
          </p:cNvSpPr>
          <p:nvPr>
            <p:ph type="sldImg"/>
          </p:nvPr>
        </p:nvSpPr>
        <p:spPr>
          <a:ln/>
        </p:spPr>
      </p:sp>
      <p:sp>
        <p:nvSpPr>
          <p:cNvPr id="7168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000">
                <a:latin typeface="Arial" panose="020B0604020202020204" pitchFamily="34" charset="0"/>
                <a:cs typeface="Arial" panose="020B0604020202020204" pitchFamily="34" charset="0"/>
              </a:rPr>
              <a:t>The spiral model was defined by Barry Boehm in his 1988 article </a:t>
            </a:r>
            <a:r>
              <a:rPr lang="en-US" altLang="zh-CN" sz="1000" i="1">
                <a:latin typeface="Arial" panose="020B0604020202020204" pitchFamily="34" charset="0"/>
                <a:cs typeface="Arial" panose="020B0604020202020204" pitchFamily="34" charset="0"/>
              </a:rPr>
              <a:t>A Spiral Model of Software Development and Enhancement</a:t>
            </a:r>
          </a:p>
          <a:p>
            <a:pPr eaLnBrk="1" hangingPunct="1"/>
            <a:r>
              <a:rPr lang="en-US" altLang="zh-CN" sz="1000">
                <a:latin typeface="Arial" panose="020B0604020202020204" pitchFamily="34" charset="0"/>
                <a:cs typeface="Arial" panose="020B0604020202020204" pitchFamily="34" charset="0"/>
              </a:rPr>
              <a:t>http://www.computer.org/portal/cms_docs_computer/computer/homepage/misc/Boehm/r5061.pdf</a:t>
            </a:r>
          </a:p>
        </p:txBody>
      </p:sp>
      <p:sp>
        <p:nvSpPr>
          <p:cNvPr id="71686" name="Rectangle 6"/>
          <p:cNvSpPr>
            <a:spLocks noChangeArrowheads="1"/>
          </p:cNvSpPr>
          <p:nvPr/>
        </p:nvSpPr>
        <p:spPr bwMode="auto">
          <a:xfrm>
            <a:off x="514350" y="1308100"/>
            <a:ext cx="2020888"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latin typeface="Times New Roman" panose="02020603050405020304" pitchFamily="18" charset="0"/>
              </a:rPr>
              <a:t>Spiral uses a combination of design and prototyping-in-stages to leverage the advantages of top-down and bottom-up concepts. </a:t>
            </a:r>
          </a:p>
          <a:p>
            <a:pPr eaLnBrk="1" hangingPunct="1"/>
            <a:endParaRPr lang="en-US" altLang="zh-CN" sz="1000">
              <a:latin typeface="Times New Roman" panose="02020603050405020304" pitchFamily="18" charset="0"/>
            </a:endParaRPr>
          </a:p>
          <a:p>
            <a:pPr eaLnBrk="1" hangingPunct="1"/>
            <a:r>
              <a:rPr lang="en-US" altLang="zh-CN" sz="1000">
                <a:latin typeface="Times New Roman" panose="02020603050405020304" pitchFamily="18" charset="0"/>
              </a:rPr>
              <a:t>Spiral focuses on minimizing project risk by breaking the project into smaller segments and providing more ease-of-change during the development process.</a:t>
            </a:r>
          </a:p>
          <a:p>
            <a:pPr eaLnBrk="1" hangingPunct="1"/>
            <a:endParaRPr lang="en-US" altLang="zh-CN" sz="1000">
              <a:latin typeface="Times New Roman" panose="02020603050405020304" pitchFamily="18" charset="0"/>
            </a:endParaRPr>
          </a:p>
          <a:p>
            <a:pPr eaLnBrk="1" hangingPunct="1"/>
            <a:r>
              <a:rPr lang="en-US" altLang="zh-CN" sz="1000">
                <a:latin typeface="Times New Roman" panose="02020603050405020304" pitchFamily="18" charset="0"/>
              </a:rPr>
              <a:t>Many agile practices have made additional advances and Spiral is not often used today – see XP for a more modern approach.</a:t>
            </a:r>
          </a:p>
        </p:txBody>
      </p:sp>
    </p:spTree>
    <p:extLst>
      <p:ext uri="{BB962C8B-B14F-4D97-AF65-F5344CB8AC3E}">
        <p14:creationId xmlns:p14="http://schemas.microsoft.com/office/powerpoint/2010/main" val="3487216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9"/>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a:solidFill>
                  <a:schemeClr val="tx1"/>
                </a:solidFill>
                <a:latin typeface="Arial" panose="020B0604020202020204" pitchFamily="34" charset="0"/>
                <a:ea typeface="宋体" panose="02010600030101010101" pitchFamily="2" charset="-122"/>
              </a:defRPr>
            </a:lvl1pPr>
            <a:lvl2pPr marL="742950" indent="-285750" defTabSz="957263" eaLnBrk="0" hangingPunct="0">
              <a:defRPr>
                <a:solidFill>
                  <a:schemeClr val="tx1"/>
                </a:solidFill>
                <a:latin typeface="Arial" panose="020B0604020202020204" pitchFamily="34" charset="0"/>
                <a:ea typeface="宋体" panose="02010600030101010101" pitchFamily="2" charset="-122"/>
              </a:defRPr>
            </a:lvl2pPr>
            <a:lvl3pPr marL="1143000" indent="-228600" defTabSz="957263" eaLnBrk="0" hangingPunct="0">
              <a:defRPr>
                <a:solidFill>
                  <a:schemeClr val="tx1"/>
                </a:solidFill>
                <a:latin typeface="Arial" panose="020B0604020202020204" pitchFamily="34" charset="0"/>
                <a:ea typeface="宋体" panose="02010600030101010101" pitchFamily="2" charset="-122"/>
              </a:defRPr>
            </a:lvl3pPr>
            <a:lvl4pPr marL="1600200" indent="-228600" defTabSz="957263" eaLnBrk="0" hangingPunct="0">
              <a:defRPr>
                <a:solidFill>
                  <a:schemeClr val="tx1"/>
                </a:solidFill>
                <a:latin typeface="Arial" panose="020B0604020202020204" pitchFamily="34" charset="0"/>
                <a:ea typeface="宋体" panose="02010600030101010101" pitchFamily="2" charset="-122"/>
              </a:defRPr>
            </a:lvl4pPr>
            <a:lvl5pPr marL="2057400" indent="-228600" defTabSz="957263" eaLnBrk="0" hangingPunct="0">
              <a:defRPr>
                <a:solidFill>
                  <a:schemeClr val="tx1"/>
                </a:solidFill>
                <a:latin typeface="Arial" panose="020B0604020202020204" pitchFamily="34" charset="0"/>
                <a:ea typeface="宋体" panose="02010600030101010101" pitchFamily="2" charset="-122"/>
              </a:defRPr>
            </a:lvl5pPr>
            <a:lvl6pPr marL="25146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cs typeface="Arial" panose="020B0604020202020204" pitchFamily="34" charset="0"/>
              </a:rPr>
              <a:t>Introduction to Disciplined Agile Delivery - Instructor Notes</a:t>
            </a:r>
            <a:endParaRPr lang="en-US" altLang="zh-CN" i="1">
              <a:cs typeface="Arial" panose="020B0604020202020204" pitchFamily="34" charset="0"/>
            </a:endParaRPr>
          </a:p>
        </p:txBody>
      </p:sp>
      <p:sp>
        <p:nvSpPr>
          <p:cNvPr id="72707" name="Rectangle 15"/>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a:solidFill>
                  <a:schemeClr val="tx1"/>
                </a:solidFill>
                <a:latin typeface="Arial" panose="020B0604020202020204" pitchFamily="34" charset="0"/>
                <a:ea typeface="宋体" panose="02010600030101010101" pitchFamily="2" charset="-122"/>
              </a:defRPr>
            </a:lvl1pPr>
            <a:lvl2pPr marL="742950" indent="-285750" defTabSz="957263" eaLnBrk="0" hangingPunct="0">
              <a:defRPr>
                <a:solidFill>
                  <a:schemeClr val="tx1"/>
                </a:solidFill>
                <a:latin typeface="Arial" panose="020B0604020202020204" pitchFamily="34" charset="0"/>
                <a:ea typeface="宋体" panose="02010600030101010101" pitchFamily="2" charset="-122"/>
              </a:defRPr>
            </a:lvl2pPr>
            <a:lvl3pPr marL="1143000" indent="-228600" defTabSz="957263" eaLnBrk="0" hangingPunct="0">
              <a:defRPr>
                <a:solidFill>
                  <a:schemeClr val="tx1"/>
                </a:solidFill>
                <a:latin typeface="Arial" panose="020B0604020202020204" pitchFamily="34" charset="0"/>
                <a:ea typeface="宋体" panose="02010600030101010101" pitchFamily="2" charset="-122"/>
              </a:defRPr>
            </a:lvl3pPr>
            <a:lvl4pPr marL="1600200" indent="-228600" defTabSz="957263" eaLnBrk="0" hangingPunct="0">
              <a:defRPr>
                <a:solidFill>
                  <a:schemeClr val="tx1"/>
                </a:solidFill>
                <a:latin typeface="Arial" panose="020B0604020202020204" pitchFamily="34" charset="0"/>
                <a:ea typeface="宋体" panose="02010600030101010101" pitchFamily="2" charset="-122"/>
              </a:defRPr>
            </a:lvl4pPr>
            <a:lvl5pPr marL="2057400" indent="-228600" defTabSz="957263" eaLnBrk="0" hangingPunct="0">
              <a:defRPr>
                <a:solidFill>
                  <a:schemeClr val="tx1"/>
                </a:solidFill>
                <a:latin typeface="Arial" panose="020B0604020202020204" pitchFamily="34" charset="0"/>
                <a:ea typeface="宋体" panose="02010600030101010101" pitchFamily="2" charset="-122"/>
              </a:defRPr>
            </a:lvl5pPr>
            <a:lvl6pPr marL="25146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cs typeface="Arial" panose="020B0604020202020204" pitchFamily="34" charset="0"/>
              </a:rPr>
              <a:t>Module 1 - Agile and Discipline Agile Delivery Overview</a:t>
            </a:r>
            <a:endParaRPr lang="en-US" altLang="zh-CN">
              <a:latin typeface="ZapfHumnst BT"/>
              <a:cs typeface="Arial" panose="020B0604020202020204" pitchFamily="34" charset="0"/>
            </a:endParaRPr>
          </a:p>
        </p:txBody>
      </p:sp>
      <p:sp>
        <p:nvSpPr>
          <p:cNvPr id="72708" name="Rectangle 4"/>
          <p:cNvSpPr>
            <a:spLocks noGrp="1" noRot="1" noChangeAspect="1" noChangeArrowheads="1" noTextEdit="1"/>
          </p:cNvSpPr>
          <p:nvPr>
            <p:ph type="sldImg"/>
          </p:nvPr>
        </p:nvSpPr>
        <p:spPr>
          <a:ln/>
        </p:spPr>
      </p:sp>
      <p:sp>
        <p:nvSpPr>
          <p:cNvPr id="7270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000" dirty="0">
                <a:latin typeface="Arial" panose="020B0604020202020204" pitchFamily="34" charset="0"/>
                <a:cs typeface="Arial" panose="020B0604020202020204" pitchFamily="34" charset="0"/>
              </a:rPr>
              <a:t>The UP can be tailored to be as agile as you want to make.  </a:t>
            </a:r>
          </a:p>
          <a:p>
            <a:pPr eaLnBrk="1" hangingPunct="1"/>
            <a:r>
              <a:rPr lang="en-US" altLang="zh-CN" sz="1000" dirty="0">
                <a:latin typeface="Arial" panose="020B0604020202020204" pitchFamily="34" charset="0"/>
                <a:cs typeface="Arial" panose="020B0604020202020204" pitchFamily="34" charset="0"/>
              </a:rPr>
              <a:t>Agile Unified Process (AUP) </a:t>
            </a:r>
            <a:r>
              <a:rPr lang="en-US" altLang="zh-CN" sz="1000" dirty="0">
                <a:latin typeface="Arial" panose="020B0604020202020204" pitchFamily="34" charset="0"/>
                <a:cs typeface="Arial" panose="020B0604020202020204" pitchFamily="34" charset="0"/>
                <a:sym typeface="WingDings" panose="05000000000000000000" pitchFamily="2" charset="2"/>
              </a:rPr>
              <a:t> </a:t>
            </a:r>
            <a:r>
              <a:rPr lang="en-US" altLang="zh-CN" sz="1000"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http://www.ambysoft.com/unifiedprocess/agileUP.html</a:t>
            </a:r>
          </a:p>
          <a:p>
            <a:pPr eaLnBrk="1" hangingPunct="1"/>
            <a:endParaRPr lang="en-US" altLang="zh-CN" dirty="0">
              <a:latin typeface="Arial" panose="020B0604020202020204" pitchFamily="34" charset="0"/>
              <a:cs typeface="Arial" panose="020B0604020202020204" pitchFamily="34" charset="0"/>
            </a:endParaRPr>
          </a:p>
          <a:p>
            <a:pPr eaLnBrk="1" hangingPunct="1"/>
            <a:r>
              <a:rPr lang="en-US" altLang="zh-CN" sz="1000" dirty="0">
                <a:latin typeface="Arial" panose="020B0604020202020204" pitchFamily="34" charset="0"/>
                <a:cs typeface="Arial" panose="020B0604020202020204" pitchFamily="34" charset="0"/>
              </a:rPr>
              <a:t>Open Unified Process (</a:t>
            </a:r>
            <a:r>
              <a:rPr lang="en-US" altLang="zh-CN" sz="1000" dirty="0" err="1">
                <a:latin typeface="Arial" panose="020B0604020202020204" pitchFamily="34" charset="0"/>
                <a:cs typeface="Arial" panose="020B0604020202020204" pitchFamily="34" charset="0"/>
              </a:rPr>
              <a:t>OpenUP</a:t>
            </a:r>
            <a:r>
              <a:rPr lang="en-US" altLang="zh-CN" sz="1000" dirty="0">
                <a:latin typeface="Arial" panose="020B0604020202020204" pitchFamily="34" charset="0"/>
                <a:cs typeface="Arial" panose="020B0604020202020204" pitchFamily="34" charset="0"/>
              </a:rPr>
              <a:t>) </a:t>
            </a:r>
            <a:r>
              <a:rPr lang="en-US" altLang="zh-CN" sz="1000" dirty="0">
                <a:latin typeface="Arial" panose="020B0604020202020204" pitchFamily="34" charset="0"/>
                <a:cs typeface="Arial" panose="020B0604020202020204" pitchFamily="34" charset="0"/>
                <a:sym typeface="WingDings" panose="05000000000000000000" pitchFamily="2" charset="2"/>
              </a:rPr>
              <a:t> </a:t>
            </a:r>
            <a:r>
              <a:rPr lang="en-US" altLang="zh-CN" dirty="0">
                <a:latin typeface="Arial" panose="020B0604020202020204" pitchFamily="34" charset="0"/>
                <a:cs typeface="Arial" panose="020B0604020202020204" pitchFamily="34" charset="0"/>
                <a:sym typeface="WingDings" panose="05000000000000000000" pitchFamily="2" charset="2"/>
              </a:rPr>
              <a:t>http://epf.eclipse.org/wikis/openup/</a:t>
            </a:r>
            <a:endParaRPr lang="en-US" altLang="zh-CN" sz="1000" dirty="0">
              <a:latin typeface="Arial" panose="020B0604020202020204" pitchFamily="34" charset="0"/>
              <a:cs typeface="Arial" panose="020B0604020202020204" pitchFamily="34" charset="0"/>
            </a:endParaRPr>
          </a:p>
          <a:p>
            <a:pPr eaLnBrk="1" hangingPunct="1"/>
            <a:endParaRPr lang="en-US" altLang="zh-CN" sz="1000" dirty="0">
              <a:latin typeface="Arial" panose="020B0604020202020204" pitchFamily="34" charset="0"/>
              <a:cs typeface="Arial" panose="020B0604020202020204" pitchFamily="34" charset="0"/>
            </a:endParaRPr>
          </a:p>
          <a:p>
            <a:pPr eaLnBrk="1" hangingPunct="1"/>
            <a:endParaRPr lang="en-US" altLang="zh-CN" sz="1000" dirty="0">
              <a:latin typeface="Arial" panose="020B0604020202020204" pitchFamily="34" charset="0"/>
              <a:cs typeface="Arial" panose="020B0604020202020204" pitchFamily="34" charset="0"/>
            </a:endParaRPr>
          </a:p>
          <a:p>
            <a:pPr eaLnBrk="1" hangingPunct="1"/>
            <a:r>
              <a:rPr lang="en-US" altLang="zh-CN" sz="1000" dirty="0">
                <a:latin typeface="Arial" panose="020B0604020202020204" pitchFamily="34" charset="0"/>
                <a:cs typeface="Arial" panose="020B0604020202020204" pitchFamily="34" charset="0"/>
              </a:rPr>
              <a:t>AUP and </a:t>
            </a:r>
            <a:r>
              <a:rPr lang="en-US" altLang="zh-CN" sz="1000" dirty="0" err="1">
                <a:latin typeface="Arial" panose="020B0604020202020204" pitchFamily="34" charset="0"/>
                <a:cs typeface="Arial" panose="020B0604020202020204" pitchFamily="34" charset="0"/>
              </a:rPr>
              <a:t>OpenUP</a:t>
            </a:r>
            <a:r>
              <a:rPr lang="en-US" altLang="zh-CN" sz="1000" dirty="0">
                <a:latin typeface="Arial" panose="020B0604020202020204" pitchFamily="34" charset="0"/>
                <a:cs typeface="Arial" panose="020B0604020202020204" pitchFamily="34" charset="0"/>
              </a:rPr>
              <a:t> are both publically available agile instantiations of UP</a:t>
            </a:r>
          </a:p>
        </p:txBody>
      </p:sp>
      <p:sp>
        <p:nvSpPr>
          <p:cNvPr id="72710" name="Rectangle 6"/>
          <p:cNvSpPr>
            <a:spLocks noChangeArrowheads="1"/>
          </p:cNvSpPr>
          <p:nvPr/>
        </p:nvSpPr>
        <p:spPr bwMode="auto">
          <a:xfrm>
            <a:off x="485775" y="1433513"/>
            <a:ext cx="2020888" cy="583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288925" indent="-174625"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00">
                <a:latin typeface="Times New Roman" panose="02020603050405020304" pitchFamily="18" charset="0"/>
              </a:rPr>
              <a:t>The IBM</a:t>
            </a:r>
            <a:r>
              <a:rPr lang="en-US" altLang="zh-CN" sz="1000" baseline="30000">
                <a:latin typeface="Times New Roman" panose="02020603050405020304" pitchFamily="18" charset="0"/>
              </a:rPr>
              <a:t>®</a:t>
            </a:r>
            <a:r>
              <a:rPr lang="en-US" altLang="zh-CN" sz="1000">
                <a:latin typeface="Times New Roman" panose="02020603050405020304" pitchFamily="18" charset="0"/>
              </a:rPr>
              <a:t> Rational</a:t>
            </a:r>
            <a:r>
              <a:rPr lang="en-US" altLang="zh-CN" sz="1000" baseline="30000">
                <a:latin typeface="Times New Roman" panose="02020603050405020304" pitchFamily="18" charset="0"/>
              </a:rPr>
              <a:t>®</a:t>
            </a:r>
            <a:r>
              <a:rPr lang="en-US" altLang="zh-CN" sz="1000">
                <a:latin typeface="Times New Roman" panose="02020603050405020304" pitchFamily="18" charset="0"/>
              </a:rPr>
              <a:t> Unified Process (RUP) methodology is an iterative and incremental software development framework created by the Rational Software Corporation, a division of IBM since 2003.</a:t>
            </a:r>
            <a:endParaRPr lang="en-US" altLang="zh-CN" sz="1000" b="1">
              <a:latin typeface="Times New Roman" panose="02020603050405020304" pitchFamily="18" charset="0"/>
            </a:endParaRPr>
          </a:p>
          <a:p>
            <a:endParaRPr lang="en-US" altLang="zh-CN" sz="1000" b="1">
              <a:latin typeface="Times New Roman" panose="02020603050405020304" pitchFamily="18" charset="0"/>
            </a:endParaRPr>
          </a:p>
          <a:p>
            <a:r>
              <a:rPr lang="en-US" altLang="zh-CN" sz="1000" b="1">
                <a:latin typeface="Times New Roman" panose="02020603050405020304" pitchFamily="18" charset="0"/>
              </a:rPr>
              <a:t>RUP</a:t>
            </a:r>
            <a:r>
              <a:rPr lang="en-US" altLang="zh-CN" sz="1000">
                <a:latin typeface="Times New Roman" panose="02020603050405020304" pitchFamily="18" charset="0"/>
              </a:rPr>
              <a:t> has 4 lifecycle phases, each of which contain 1 or more iterations to time-box the project:</a:t>
            </a:r>
          </a:p>
          <a:p>
            <a:pPr lvl="1">
              <a:buFontTx/>
              <a:buChar char="•"/>
            </a:pPr>
            <a:r>
              <a:rPr lang="en-US" altLang="zh-CN" sz="1000">
                <a:latin typeface="Times New Roman" panose="02020603050405020304" pitchFamily="18" charset="0"/>
              </a:rPr>
              <a:t>Inception</a:t>
            </a:r>
          </a:p>
          <a:p>
            <a:pPr lvl="1">
              <a:buFontTx/>
              <a:buChar char="•"/>
            </a:pPr>
            <a:r>
              <a:rPr lang="en-US" altLang="zh-CN" sz="1000">
                <a:latin typeface="Times New Roman" panose="02020603050405020304" pitchFamily="18" charset="0"/>
              </a:rPr>
              <a:t>Elaboration</a:t>
            </a:r>
          </a:p>
          <a:p>
            <a:pPr lvl="1">
              <a:buFontTx/>
              <a:buChar char="•"/>
            </a:pPr>
            <a:r>
              <a:rPr lang="en-US" altLang="zh-CN" sz="1000">
                <a:latin typeface="Times New Roman" panose="02020603050405020304" pitchFamily="18" charset="0"/>
              </a:rPr>
              <a:t>Construction</a:t>
            </a:r>
          </a:p>
          <a:p>
            <a:pPr lvl="1">
              <a:buFontTx/>
              <a:buChar char="•"/>
            </a:pPr>
            <a:r>
              <a:rPr lang="en-US" altLang="zh-CN" sz="1000">
                <a:latin typeface="Times New Roman" panose="02020603050405020304" pitchFamily="18" charset="0"/>
              </a:rPr>
              <a:t>Transition</a:t>
            </a:r>
          </a:p>
          <a:p>
            <a:endParaRPr lang="en-US" altLang="zh-CN" sz="1000">
              <a:latin typeface="Times New Roman" panose="02020603050405020304" pitchFamily="18" charset="0"/>
            </a:endParaRPr>
          </a:p>
          <a:p>
            <a:r>
              <a:rPr lang="en-US" altLang="zh-CN" sz="1000">
                <a:latin typeface="Times New Roman" panose="02020603050405020304" pitchFamily="18" charset="0"/>
              </a:rPr>
              <a:t>RUP is based on a set of building blocks used to describe: </a:t>
            </a:r>
          </a:p>
          <a:p>
            <a:pPr lvl="1" eaLnBrk="1" hangingPunct="1">
              <a:buFontTx/>
              <a:buChar char="•"/>
            </a:pPr>
            <a:r>
              <a:rPr lang="en-US" altLang="zh-CN" sz="1000">
                <a:latin typeface="Times New Roman" panose="02020603050405020304" pitchFamily="18" charset="0"/>
              </a:rPr>
              <a:t>Work Products  – what will be created from a task</a:t>
            </a:r>
          </a:p>
          <a:p>
            <a:pPr lvl="1" eaLnBrk="1" hangingPunct="1">
              <a:buFontTx/>
              <a:buChar char="•"/>
            </a:pPr>
            <a:r>
              <a:rPr lang="en-US" altLang="zh-CN" sz="1000">
                <a:latin typeface="Times New Roman" panose="02020603050405020304" pitchFamily="18" charset="0"/>
              </a:rPr>
              <a:t>Roles – Who is responsible and what related skills and competencies that resource must have</a:t>
            </a:r>
          </a:p>
          <a:p>
            <a:pPr lvl="1" eaLnBrk="1" hangingPunct="1">
              <a:buFontTx/>
              <a:buChar char="•"/>
            </a:pPr>
            <a:r>
              <a:rPr lang="en-US" altLang="zh-CN" sz="1000">
                <a:latin typeface="Times New Roman" panose="02020603050405020304" pitchFamily="18" charset="0"/>
              </a:rPr>
              <a:t>Tasks – Detailed steps  (how) to create the work product or </a:t>
            </a:r>
            <a:r>
              <a:rPr lang="en-US" altLang="zh-CN" sz="1000">
                <a:latin typeface="Times New Roman" panose="02020603050405020304" pitchFamily="18" charset="0"/>
                <a:cs typeface="Times New Roman" panose="02020603050405020304" pitchFamily="18" charset="0"/>
              </a:rPr>
              <a:t>meaningful result.</a:t>
            </a:r>
          </a:p>
          <a:p>
            <a:pPr eaLnBrk="1" hangingPunct="1"/>
            <a:r>
              <a:rPr lang="en-US" altLang="zh-CN" sz="1000">
                <a:latin typeface="Times New Roman" panose="02020603050405020304" pitchFamily="18" charset="0"/>
                <a:cs typeface="Times New Roman" panose="02020603050405020304" pitchFamily="18" charset="0"/>
              </a:rPr>
              <a:t>Should mention Agile Unified Process (AUP) and Open Unified Process (OpenUP) which are both agile tailorings of UP</a:t>
            </a:r>
          </a:p>
          <a:p>
            <a:pPr eaLnBrk="1" hangingPunct="1"/>
            <a:endParaRPr lang="en-US" altLang="zh-CN" sz="1000">
              <a:latin typeface="Times New Roman" panose="02020603050405020304" pitchFamily="18" charset="0"/>
              <a:cs typeface="Times New Roman" panose="02020603050405020304" pitchFamily="18" charset="0"/>
            </a:endParaRPr>
          </a:p>
          <a:p>
            <a:pPr eaLnBrk="1" hangingPunct="1"/>
            <a:r>
              <a:rPr lang="en-US" altLang="zh-CN" sz="900"/>
              <a:t>Important:</a:t>
            </a:r>
          </a:p>
          <a:p>
            <a:pPr lvl="1" eaLnBrk="1" hangingPunct="1"/>
            <a:r>
              <a:rPr lang="en-US" altLang="zh-CN" sz="900"/>
              <a:t>Discuss the idea that UP has many good ideas that disciplined agile delivery teams leverage</a:t>
            </a:r>
          </a:p>
          <a:p>
            <a:pPr lvl="1" eaLnBrk="1" hangingPunct="1">
              <a:buFontTx/>
              <a:buChar char="•"/>
            </a:pPr>
            <a:endParaRPr lang="en-US" altLang="zh-CN" sz="1200">
              <a:latin typeface="Times New Roman" panose="02020603050405020304" pitchFamily="18" charset="0"/>
            </a:endParaRPr>
          </a:p>
          <a:p>
            <a:pPr>
              <a:buFontTx/>
              <a:buChar char="•"/>
            </a:pPr>
            <a:endParaRPr lang="zh-CN" altLang="en-US" sz="600">
              <a:latin typeface="Times New Roman" panose="02020603050405020304" pitchFamily="18" charset="0"/>
            </a:endParaRPr>
          </a:p>
        </p:txBody>
      </p:sp>
    </p:spTree>
    <p:extLst>
      <p:ext uri="{BB962C8B-B14F-4D97-AF65-F5344CB8AC3E}">
        <p14:creationId xmlns:p14="http://schemas.microsoft.com/office/powerpoint/2010/main" val="5841439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BF0BB43-4A8F-4857-A536-BBE84761EE2A}"/>
              </a:ext>
            </a:extLst>
          </p:cNvPr>
          <p:cNvSpPr/>
          <p:nvPr userDrawn="1"/>
        </p:nvSpPr>
        <p:spPr>
          <a:xfrm>
            <a:off x="0" y="0"/>
            <a:ext cx="12192000" cy="3060700"/>
          </a:xfrm>
          <a:prstGeom prst="rect">
            <a:avLst/>
          </a:prstGeom>
          <a:solidFill>
            <a:srgbClr val="00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8" name="图片 7">
            <a:extLst>
              <a:ext uri="{FF2B5EF4-FFF2-40B4-BE49-F238E27FC236}">
                <a16:creationId xmlns:a16="http://schemas.microsoft.com/office/drawing/2014/main" id="{3B379B4A-0D3C-4088-8641-FE0748FB9FA4}"/>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514505" y="523097"/>
            <a:ext cx="11167302" cy="5921964"/>
          </a:xfrm>
          <a:prstGeom prst="rect">
            <a:avLst/>
          </a:prstGeom>
        </p:spPr>
      </p:pic>
      <p:sp>
        <p:nvSpPr>
          <p:cNvPr id="12" name="矩形 11">
            <a:extLst>
              <a:ext uri="{FF2B5EF4-FFF2-40B4-BE49-F238E27FC236}">
                <a16:creationId xmlns:a16="http://schemas.microsoft.com/office/drawing/2014/main" id="{88476AFA-9111-4D28-A55C-6B7EF6BB5BE9}"/>
              </a:ext>
            </a:extLst>
          </p:cNvPr>
          <p:cNvSpPr>
            <a:spLocks noChangeAspect="1"/>
          </p:cNvSpPr>
          <p:nvPr userDrawn="1"/>
        </p:nvSpPr>
        <p:spPr>
          <a:xfrm>
            <a:off x="510193" y="523097"/>
            <a:ext cx="11175939" cy="5923085"/>
          </a:xfrm>
          <a:prstGeom prst="rect">
            <a:avLst/>
          </a:prstGeom>
          <a:solidFill>
            <a:schemeClr val="bg1">
              <a:alpha val="90000"/>
            </a:schemeClr>
          </a:solidFill>
          <a:ln>
            <a:noFill/>
          </a:ln>
          <a:effectLst>
            <a:outerShdw blurRad="190500" sx="102000" sy="102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 name="标题 1">
            <a:extLst>
              <a:ext uri="{FF2B5EF4-FFF2-40B4-BE49-F238E27FC236}">
                <a16:creationId xmlns:a16="http://schemas.microsoft.com/office/drawing/2014/main" id="{5B995917-7990-4AA9-8452-081392F52587}"/>
              </a:ext>
            </a:extLst>
          </p:cNvPr>
          <p:cNvSpPr>
            <a:spLocks noGrp="1"/>
          </p:cNvSpPr>
          <p:nvPr>
            <p:ph type="ctrTitle"/>
          </p:nvPr>
        </p:nvSpPr>
        <p:spPr>
          <a:xfrm>
            <a:off x="1524000" y="2159000"/>
            <a:ext cx="9144000" cy="1899091"/>
          </a:xfrm>
        </p:spPr>
        <p:txBody>
          <a:bodyPr anchor="ctr">
            <a:normAutofit/>
          </a:bodyPr>
          <a:lstStyle>
            <a:lvl1pPr algn="ctr">
              <a:lnSpc>
                <a:spcPct val="125000"/>
              </a:lnSpc>
              <a:spcBef>
                <a:spcPts val="0"/>
              </a:spcBef>
              <a:spcAft>
                <a:spcPts val="0"/>
              </a:spcAft>
              <a:defRPr sz="4000" b="1">
                <a:solidFill>
                  <a:srgbClr val="003778"/>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副标题 2">
            <a:extLst>
              <a:ext uri="{FF2B5EF4-FFF2-40B4-BE49-F238E27FC236}">
                <a16:creationId xmlns:a16="http://schemas.microsoft.com/office/drawing/2014/main" id="{FFE2C79B-F95A-4665-BF15-71CCE46A20FF}"/>
              </a:ext>
            </a:extLst>
          </p:cNvPr>
          <p:cNvSpPr>
            <a:spLocks noGrp="1"/>
          </p:cNvSpPr>
          <p:nvPr>
            <p:ph type="subTitle" idx="1"/>
          </p:nvPr>
        </p:nvSpPr>
        <p:spPr>
          <a:xfrm>
            <a:off x="1524000" y="4423697"/>
            <a:ext cx="9144000" cy="1655762"/>
          </a:xfrm>
        </p:spPr>
        <p:txBody>
          <a:bodyPr anchor="ctr"/>
          <a:lstStyle>
            <a:lvl1pPr marL="0" indent="0" algn="ctr">
              <a:lnSpc>
                <a:spcPct val="125000"/>
              </a:lnSpc>
              <a:spcBef>
                <a:spcPts val="0"/>
              </a:spcBef>
              <a:buNone/>
              <a:defRPr sz="2400">
                <a:solidFill>
                  <a:srgbClr val="003778"/>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cxnSp>
        <p:nvCxnSpPr>
          <p:cNvPr id="10" name="直接连接符 9">
            <a:extLst>
              <a:ext uri="{FF2B5EF4-FFF2-40B4-BE49-F238E27FC236}">
                <a16:creationId xmlns:a16="http://schemas.microsoft.com/office/drawing/2014/main" id="{1F4A4184-EC4F-4B18-A0FB-B3241B96438F}"/>
              </a:ext>
            </a:extLst>
          </p:cNvPr>
          <p:cNvCxnSpPr>
            <a:cxnSpLocks/>
          </p:cNvCxnSpPr>
          <p:nvPr userDrawn="1"/>
        </p:nvCxnSpPr>
        <p:spPr>
          <a:xfrm>
            <a:off x="2117434" y="4105099"/>
            <a:ext cx="7920000" cy="0"/>
          </a:xfrm>
          <a:prstGeom prst="line">
            <a:avLst/>
          </a:prstGeom>
          <a:ln>
            <a:gradFill>
              <a:gsLst>
                <a:gs pos="0">
                  <a:srgbClr val="003778">
                    <a:alpha val="0"/>
                  </a:srgbClr>
                </a:gs>
                <a:gs pos="50000">
                  <a:srgbClr val="003778"/>
                </a:gs>
                <a:gs pos="100000">
                  <a:srgbClr val="003778">
                    <a:alpha val="0"/>
                  </a:srgbClr>
                </a:gs>
              </a:gsLst>
              <a:lin ang="0" scaled="0"/>
            </a:gradFill>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BDD8BB57-F655-4B73-9EF3-E8E0F1AB322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09709" y="750967"/>
            <a:ext cx="1335451" cy="1332000"/>
          </a:xfrm>
          <a:prstGeom prst="rect">
            <a:avLst/>
          </a:prstGeom>
        </p:spPr>
      </p:pic>
    </p:spTree>
    <p:extLst>
      <p:ext uri="{BB962C8B-B14F-4D97-AF65-F5344CB8AC3E}">
        <p14:creationId xmlns:p14="http://schemas.microsoft.com/office/powerpoint/2010/main" val="2632567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6AA40-FCB1-4D76-96C8-F2DE839B1325}"/>
              </a:ext>
            </a:extLst>
          </p:cNvPr>
          <p:cNvSpPr>
            <a:spLocks noGrp="1"/>
          </p:cNvSpPr>
          <p:nvPr>
            <p:ph type="title"/>
          </p:nvPr>
        </p:nvSpPr>
        <p:spPr>
          <a:xfrm>
            <a:off x="0" y="0"/>
            <a:ext cx="12192000" cy="1080000"/>
          </a:xfrm>
          <a:solidFill>
            <a:srgbClr val="194B85"/>
          </a:solidFill>
        </p:spPr>
        <p:txBody>
          <a:bodyPr anchor="ctr">
            <a:normAutofit/>
          </a:bodyPr>
          <a:lstStyle>
            <a:lvl1pPr algn="ctr">
              <a:defRPr sz="36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文本占位符 2">
            <a:extLst>
              <a:ext uri="{FF2B5EF4-FFF2-40B4-BE49-F238E27FC236}">
                <a16:creationId xmlns:a16="http://schemas.microsoft.com/office/drawing/2014/main" id="{C779B746-7208-4A7B-8464-302A868318C1}"/>
              </a:ext>
            </a:extLst>
          </p:cNvPr>
          <p:cNvSpPr>
            <a:spLocks noGrp="1"/>
          </p:cNvSpPr>
          <p:nvPr>
            <p:ph type="body" idx="1"/>
          </p:nvPr>
        </p:nvSpPr>
        <p:spPr>
          <a:xfrm>
            <a:off x="673100" y="1265051"/>
            <a:ext cx="10845800" cy="4949417"/>
          </a:xfrm>
        </p:spPr>
        <p:txBody>
          <a:bodyPr>
            <a:normAutofit/>
          </a:bodyPr>
          <a:lstStyle>
            <a:lvl1pPr marL="0" indent="0">
              <a:buNone/>
              <a:defRPr sz="2800" b="1">
                <a:solidFill>
                  <a:srgbClr val="194B85"/>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p>
        </p:txBody>
      </p:sp>
      <p:sp>
        <p:nvSpPr>
          <p:cNvPr id="8" name="矩形 7">
            <a:extLst>
              <a:ext uri="{FF2B5EF4-FFF2-40B4-BE49-F238E27FC236}">
                <a16:creationId xmlns:a16="http://schemas.microsoft.com/office/drawing/2014/main" id="{8F3F9093-60E2-4BA6-8AEA-30C76B3A6523}"/>
              </a:ext>
            </a:extLst>
          </p:cNvPr>
          <p:cNvSpPr/>
          <p:nvPr userDrawn="1"/>
        </p:nvSpPr>
        <p:spPr>
          <a:xfrm>
            <a:off x="0" y="6426000"/>
            <a:ext cx="12192000" cy="432000"/>
          </a:xfrm>
          <a:prstGeom prst="rect">
            <a:avLst/>
          </a:prstGeom>
          <a:solidFill>
            <a:srgbClr val="00377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Light"/>
              <a:ea typeface="微软雅黑 Light"/>
              <a:cs typeface="+mn-cs"/>
            </a:endParaRPr>
          </a:p>
        </p:txBody>
      </p:sp>
      <p:sp>
        <p:nvSpPr>
          <p:cNvPr id="29" name="矩形 28">
            <a:extLst>
              <a:ext uri="{FF2B5EF4-FFF2-40B4-BE49-F238E27FC236}">
                <a16:creationId xmlns:a16="http://schemas.microsoft.com/office/drawing/2014/main" id="{202BDBB7-638C-4FEE-B2BC-342D521CBA04}"/>
              </a:ext>
            </a:extLst>
          </p:cNvPr>
          <p:cNvSpPr/>
          <p:nvPr userDrawn="1"/>
        </p:nvSpPr>
        <p:spPr>
          <a:xfrm>
            <a:off x="624658" y="6428704"/>
            <a:ext cx="2340000"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格物计算 致知力行</a:t>
            </a:r>
          </a:p>
        </p:txBody>
      </p:sp>
      <p:sp>
        <p:nvSpPr>
          <p:cNvPr id="30" name="矩形 29">
            <a:extLst>
              <a:ext uri="{FF2B5EF4-FFF2-40B4-BE49-F238E27FC236}">
                <a16:creationId xmlns:a16="http://schemas.microsoft.com/office/drawing/2014/main" id="{90CC2E6D-CE74-48EC-9E54-F8164ECA4186}"/>
              </a:ext>
            </a:extLst>
          </p:cNvPr>
          <p:cNvSpPr/>
          <p:nvPr userDrawn="1"/>
        </p:nvSpPr>
        <p:spPr>
          <a:xfrm>
            <a:off x="8763000" y="6424300"/>
            <a:ext cx="2804342" cy="40011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计算机科学与技术学院</a:t>
            </a:r>
          </a:p>
        </p:txBody>
      </p:sp>
      <p:sp>
        <p:nvSpPr>
          <p:cNvPr id="31" name="灯片编号占位符 5">
            <a:extLst>
              <a:ext uri="{FF2B5EF4-FFF2-40B4-BE49-F238E27FC236}">
                <a16:creationId xmlns:a16="http://schemas.microsoft.com/office/drawing/2014/main" id="{508F7B3D-64C6-420C-9D28-EE5837A1C090}"/>
              </a:ext>
            </a:extLst>
          </p:cNvPr>
          <p:cNvSpPr>
            <a:spLocks noGrp="1"/>
          </p:cNvSpPr>
          <p:nvPr>
            <p:ph type="sldNum" sz="quarter" idx="12"/>
          </p:nvPr>
        </p:nvSpPr>
        <p:spPr>
          <a:xfrm>
            <a:off x="5778500" y="6459285"/>
            <a:ext cx="622300" cy="365125"/>
          </a:xfrm>
        </p:spPr>
        <p:txBody>
          <a:bodyPr/>
          <a:lstStyle>
            <a:lvl1pPr algn="ctr">
              <a:defRPr sz="1600" b="1">
                <a:solidFill>
                  <a:schemeClr val="bg1"/>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566577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99" name="图片 98">
            <a:extLst>
              <a:ext uri="{FF2B5EF4-FFF2-40B4-BE49-F238E27FC236}">
                <a16:creationId xmlns:a16="http://schemas.microsoft.com/office/drawing/2014/main" id="{DEB13333-AD95-4ADD-AABA-42BF580BE156}"/>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169" name="矩形 168">
            <a:extLst>
              <a:ext uri="{FF2B5EF4-FFF2-40B4-BE49-F238E27FC236}">
                <a16:creationId xmlns:a16="http://schemas.microsoft.com/office/drawing/2014/main" id="{028D5542-E684-4FC1-9177-8A042E416499}"/>
              </a:ext>
            </a:extLst>
          </p:cNvPr>
          <p:cNvSpPr/>
          <p:nvPr userDrawn="1"/>
        </p:nvSpPr>
        <p:spPr>
          <a:xfrm>
            <a:off x="1448" y="1086802"/>
            <a:ext cx="12192000" cy="5357038"/>
          </a:xfrm>
          <a:prstGeom prst="rect">
            <a:avLst/>
          </a:prstGeom>
          <a:solidFill>
            <a:srgbClr val="FFFFFF">
              <a:alpha val="93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grpSp>
        <p:nvGrpSpPr>
          <p:cNvPr id="100" name="组合 99">
            <a:extLst>
              <a:ext uri="{FF2B5EF4-FFF2-40B4-BE49-F238E27FC236}">
                <a16:creationId xmlns:a16="http://schemas.microsoft.com/office/drawing/2014/main" id="{8B653B78-6FC5-4047-8D30-C2A12719005C}"/>
              </a:ext>
            </a:extLst>
          </p:cNvPr>
          <p:cNvGrpSpPr/>
          <p:nvPr userDrawn="1"/>
        </p:nvGrpSpPr>
        <p:grpSpPr>
          <a:xfrm>
            <a:off x="5242741" y="0"/>
            <a:ext cx="6882359" cy="6858000"/>
            <a:chOff x="4804858" y="3977648"/>
            <a:chExt cx="1793875" cy="1787526"/>
          </a:xfrm>
          <a:solidFill>
            <a:srgbClr val="FFFFFF">
              <a:lumMod val="85000"/>
              <a:alpha val="70000"/>
            </a:srgbClr>
          </a:solidFill>
        </p:grpSpPr>
        <p:sp>
          <p:nvSpPr>
            <p:cNvPr id="101" name="Rectangle 51">
              <a:extLst>
                <a:ext uri="{FF2B5EF4-FFF2-40B4-BE49-F238E27FC236}">
                  <a16:creationId xmlns:a16="http://schemas.microsoft.com/office/drawing/2014/main" id="{212EC067-5887-46F2-9EA8-96AA16808282}"/>
                </a:ext>
              </a:extLst>
            </p:cNvPr>
            <p:cNvSpPr>
              <a:spLocks noChangeArrowheads="1"/>
            </p:cNvSpPr>
            <p:nvPr/>
          </p:nvSpPr>
          <p:spPr bwMode="auto">
            <a:xfrm>
              <a:off x="5957383" y="4693611"/>
              <a:ext cx="793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02" name="Freeform 52">
              <a:extLst>
                <a:ext uri="{FF2B5EF4-FFF2-40B4-BE49-F238E27FC236}">
                  <a16:creationId xmlns:a16="http://schemas.microsoft.com/office/drawing/2014/main" id="{F90C2A51-8E3F-4728-B1FA-83B9F2298219}"/>
                </a:ext>
              </a:extLst>
            </p:cNvPr>
            <p:cNvSpPr>
              <a:spLocks noEditPoints="1"/>
            </p:cNvSpPr>
            <p:nvPr/>
          </p:nvSpPr>
          <p:spPr bwMode="auto">
            <a:xfrm>
              <a:off x="5217608" y="4339598"/>
              <a:ext cx="917575" cy="107473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03" name="Freeform 53">
              <a:extLst>
                <a:ext uri="{FF2B5EF4-FFF2-40B4-BE49-F238E27FC236}">
                  <a16:creationId xmlns:a16="http://schemas.microsoft.com/office/drawing/2014/main" id="{93F42372-8C80-42F7-AC23-1C684A6B33B5}"/>
                </a:ext>
              </a:extLst>
            </p:cNvPr>
            <p:cNvSpPr>
              <a:spLocks noEditPoints="1"/>
            </p:cNvSpPr>
            <p:nvPr/>
          </p:nvSpPr>
          <p:spPr bwMode="auto">
            <a:xfrm>
              <a:off x="4804858" y="3977648"/>
              <a:ext cx="1793875" cy="1787526"/>
            </a:xfrm>
            <a:custGeom>
              <a:avLst/>
              <a:gdLst>
                <a:gd name="T0" fmla="*/ 484 w 968"/>
                <a:gd name="T1" fmla="*/ 953 h 967"/>
                <a:gd name="T2" fmla="*/ 14 w 968"/>
                <a:gd name="T3" fmla="*/ 482 h 967"/>
                <a:gd name="T4" fmla="*/ 484 w 968"/>
                <a:gd name="T5" fmla="*/ 12 h 967"/>
                <a:gd name="T6" fmla="*/ 954 w 968"/>
                <a:gd name="T7" fmla="*/ 482 h 967"/>
                <a:gd name="T8" fmla="*/ 484 w 968"/>
                <a:gd name="T9" fmla="*/ 953 h 967"/>
                <a:gd name="T10" fmla="*/ 484 w 968"/>
                <a:gd name="T11" fmla="*/ 0 h 967"/>
                <a:gd name="T12" fmla="*/ 0 w 968"/>
                <a:gd name="T13" fmla="*/ 483 h 967"/>
                <a:gd name="T14" fmla="*/ 484 w 968"/>
                <a:gd name="T15" fmla="*/ 967 h 967"/>
                <a:gd name="T16" fmla="*/ 968 w 968"/>
                <a:gd name="T17" fmla="*/ 483 h 967"/>
                <a:gd name="T18" fmla="*/ 484 w 968"/>
                <a:gd name="T19" fmla="*/ 0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8" h="967">
                  <a:moveTo>
                    <a:pt x="484" y="953"/>
                  </a:moveTo>
                  <a:cubicBezTo>
                    <a:pt x="224" y="953"/>
                    <a:pt x="14" y="742"/>
                    <a:pt x="14" y="482"/>
                  </a:cubicBezTo>
                  <a:cubicBezTo>
                    <a:pt x="14" y="223"/>
                    <a:pt x="224" y="12"/>
                    <a:pt x="484" y="12"/>
                  </a:cubicBezTo>
                  <a:cubicBezTo>
                    <a:pt x="744" y="12"/>
                    <a:pt x="954" y="223"/>
                    <a:pt x="954" y="482"/>
                  </a:cubicBezTo>
                  <a:cubicBezTo>
                    <a:pt x="954" y="742"/>
                    <a:pt x="744" y="953"/>
                    <a:pt x="484" y="953"/>
                  </a:cubicBezTo>
                  <a:close/>
                  <a:moveTo>
                    <a:pt x="484" y="0"/>
                  </a:moveTo>
                  <a:cubicBezTo>
                    <a:pt x="217" y="0"/>
                    <a:pt x="0" y="216"/>
                    <a:pt x="0" y="483"/>
                  </a:cubicBezTo>
                  <a:cubicBezTo>
                    <a:pt x="0" y="750"/>
                    <a:pt x="217" y="967"/>
                    <a:pt x="484" y="967"/>
                  </a:cubicBezTo>
                  <a:cubicBezTo>
                    <a:pt x="751" y="967"/>
                    <a:pt x="968" y="750"/>
                    <a:pt x="968" y="483"/>
                  </a:cubicBezTo>
                  <a:cubicBezTo>
                    <a:pt x="968" y="216"/>
                    <a:pt x="751" y="0"/>
                    <a:pt x="4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04" name="Freeform 54">
              <a:extLst>
                <a:ext uri="{FF2B5EF4-FFF2-40B4-BE49-F238E27FC236}">
                  <a16:creationId xmlns:a16="http://schemas.microsoft.com/office/drawing/2014/main" id="{1E41F02B-FA3E-47BA-B59B-D5227BFBF139}"/>
                </a:ext>
              </a:extLst>
            </p:cNvPr>
            <p:cNvSpPr>
              <a:spLocks/>
            </p:cNvSpPr>
            <p:nvPr/>
          </p:nvSpPr>
          <p:spPr bwMode="auto">
            <a:xfrm>
              <a:off x="5008058" y="4552323"/>
              <a:ext cx="65088" cy="60325"/>
            </a:xfrm>
            <a:custGeom>
              <a:avLst/>
              <a:gdLst>
                <a:gd name="T0" fmla="*/ 23 w 35"/>
                <a:gd name="T1" fmla="*/ 3 h 32"/>
                <a:gd name="T2" fmla="*/ 10 w 35"/>
                <a:gd name="T3" fmla="*/ 1 h 32"/>
                <a:gd name="T4" fmla="*/ 2 w 35"/>
                <a:gd name="T5" fmla="*/ 9 h 32"/>
                <a:gd name="T6" fmla="*/ 1 w 35"/>
                <a:gd name="T7" fmla="*/ 20 h 32"/>
                <a:gd name="T8" fmla="*/ 11 w 35"/>
                <a:gd name="T9" fmla="*/ 29 h 32"/>
                <a:gd name="T10" fmla="*/ 25 w 35"/>
                <a:gd name="T11" fmla="*/ 31 h 32"/>
                <a:gd name="T12" fmla="*/ 33 w 35"/>
                <a:gd name="T13" fmla="*/ 23 h 32"/>
                <a:gd name="T14" fmla="*/ 33 w 35"/>
                <a:gd name="T15" fmla="*/ 12 h 32"/>
                <a:gd name="T16" fmla="*/ 23 w 35"/>
                <a:gd name="T17"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23" y="3"/>
                  </a:moveTo>
                  <a:cubicBezTo>
                    <a:pt x="18" y="0"/>
                    <a:pt x="13" y="0"/>
                    <a:pt x="10" y="1"/>
                  </a:cubicBezTo>
                  <a:cubicBezTo>
                    <a:pt x="6" y="2"/>
                    <a:pt x="3" y="5"/>
                    <a:pt x="2" y="9"/>
                  </a:cubicBezTo>
                  <a:cubicBezTo>
                    <a:pt x="0" y="13"/>
                    <a:pt x="0" y="17"/>
                    <a:pt x="1" y="20"/>
                  </a:cubicBezTo>
                  <a:cubicBezTo>
                    <a:pt x="3" y="24"/>
                    <a:pt x="6" y="27"/>
                    <a:pt x="11" y="29"/>
                  </a:cubicBezTo>
                  <a:cubicBezTo>
                    <a:pt x="16" y="31"/>
                    <a:pt x="21" y="32"/>
                    <a:pt x="25" y="31"/>
                  </a:cubicBezTo>
                  <a:cubicBezTo>
                    <a:pt x="28" y="29"/>
                    <a:pt x="31" y="27"/>
                    <a:pt x="33" y="23"/>
                  </a:cubicBezTo>
                  <a:cubicBezTo>
                    <a:pt x="35" y="19"/>
                    <a:pt x="35" y="15"/>
                    <a:pt x="33" y="12"/>
                  </a:cubicBezTo>
                  <a:cubicBezTo>
                    <a:pt x="32" y="8"/>
                    <a:pt x="28"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05" name="Freeform 55">
              <a:extLst>
                <a:ext uri="{FF2B5EF4-FFF2-40B4-BE49-F238E27FC236}">
                  <a16:creationId xmlns:a16="http://schemas.microsoft.com/office/drawing/2014/main" id="{00B813FC-00CD-46B7-9E53-FAB5B8E8BBD1}"/>
                </a:ext>
              </a:extLst>
            </p:cNvPr>
            <p:cNvSpPr>
              <a:spLocks/>
            </p:cNvSpPr>
            <p:nvPr/>
          </p:nvSpPr>
          <p:spPr bwMode="auto">
            <a:xfrm>
              <a:off x="5581145" y="5347661"/>
              <a:ext cx="41275" cy="74613"/>
            </a:xfrm>
            <a:custGeom>
              <a:avLst/>
              <a:gdLst>
                <a:gd name="T0" fmla="*/ 22 w 22"/>
                <a:gd name="T1" fmla="*/ 0 h 40"/>
                <a:gd name="T2" fmla="*/ 22 w 22"/>
                <a:gd name="T3" fmla="*/ 40 h 40"/>
                <a:gd name="T4" fmla="*/ 11 w 22"/>
                <a:gd name="T5" fmla="*/ 40 h 40"/>
                <a:gd name="T6" fmla="*/ 11 w 22"/>
                <a:gd name="T7" fmla="*/ 14 h 40"/>
                <a:gd name="T8" fmla="*/ 6 w 22"/>
                <a:gd name="T9" fmla="*/ 17 h 40"/>
                <a:gd name="T10" fmla="*/ 0 w 22"/>
                <a:gd name="T11" fmla="*/ 19 h 40"/>
                <a:gd name="T12" fmla="*/ 0 w 22"/>
                <a:gd name="T13" fmla="*/ 11 h 40"/>
                <a:gd name="T14" fmla="*/ 8 w 22"/>
                <a:gd name="T15" fmla="*/ 6 h 40"/>
                <a:gd name="T16" fmla="*/ 13 w 22"/>
                <a:gd name="T17" fmla="*/ 0 h 40"/>
                <a:gd name="T18" fmla="*/ 22 w 22"/>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40">
                  <a:moveTo>
                    <a:pt x="22" y="0"/>
                  </a:moveTo>
                  <a:cubicBezTo>
                    <a:pt x="22" y="40"/>
                    <a:pt x="22" y="40"/>
                    <a:pt x="22" y="40"/>
                  </a:cubicBezTo>
                  <a:cubicBezTo>
                    <a:pt x="11" y="40"/>
                    <a:pt x="11" y="40"/>
                    <a:pt x="11" y="40"/>
                  </a:cubicBezTo>
                  <a:cubicBezTo>
                    <a:pt x="11" y="14"/>
                    <a:pt x="11" y="14"/>
                    <a:pt x="11" y="14"/>
                  </a:cubicBezTo>
                  <a:cubicBezTo>
                    <a:pt x="9" y="15"/>
                    <a:pt x="8" y="16"/>
                    <a:pt x="6" y="17"/>
                  </a:cubicBezTo>
                  <a:cubicBezTo>
                    <a:pt x="4" y="18"/>
                    <a:pt x="2" y="19"/>
                    <a:pt x="0" y="19"/>
                  </a:cubicBezTo>
                  <a:cubicBezTo>
                    <a:pt x="0" y="11"/>
                    <a:pt x="0" y="11"/>
                    <a:pt x="0" y="11"/>
                  </a:cubicBezTo>
                  <a:cubicBezTo>
                    <a:pt x="4" y="10"/>
                    <a:pt x="6" y="8"/>
                    <a:pt x="8" y="6"/>
                  </a:cubicBezTo>
                  <a:cubicBezTo>
                    <a:pt x="10" y="5"/>
                    <a:pt x="12" y="3"/>
                    <a:pt x="13" y="0"/>
                  </a:cubicBez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06" name="Freeform 56">
              <a:extLst>
                <a:ext uri="{FF2B5EF4-FFF2-40B4-BE49-F238E27FC236}">
                  <a16:creationId xmlns:a16="http://schemas.microsoft.com/office/drawing/2014/main" id="{1F3F5A54-4108-4F70-BB6A-9E881B297B9A}"/>
                </a:ext>
              </a:extLst>
            </p:cNvPr>
            <p:cNvSpPr>
              <a:spLocks noEditPoints="1"/>
            </p:cNvSpPr>
            <p:nvPr/>
          </p:nvSpPr>
          <p:spPr bwMode="auto">
            <a:xfrm>
              <a:off x="5639883" y="5347661"/>
              <a:ext cx="60325" cy="74613"/>
            </a:xfrm>
            <a:custGeom>
              <a:avLst/>
              <a:gdLst>
                <a:gd name="T0" fmla="*/ 21 w 32"/>
                <a:gd name="T1" fmla="*/ 14 h 40"/>
                <a:gd name="T2" fmla="*/ 19 w 32"/>
                <a:gd name="T3" fmla="*/ 9 h 40"/>
                <a:gd name="T4" fmla="*/ 15 w 32"/>
                <a:gd name="T5" fmla="*/ 7 h 40"/>
                <a:gd name="T6" fmla="*/ 12 w 32"/>
                <a:gd name="T7" fmla="*/ 9 h 40"/>
                <a:gd name="T8" fmla="*/ 10 w 32"/>
                <a:gd name="T9" fmla="*/ 13 h 40"/>
                <a:gd name="T10" fmla="*/ 12 w 32"/>
                <a:gd name="T11" fmla="*/ 18 h 40"/>
                <a:gd name="T12" fmla="*/ 15 w 32"/>
                <a:gd name="T13" fmla="*/ 20 h 40"/>
                <a:gd name="T14" fmla="*/ 19 w 32"/>
                <a:gd name="T15" fmla="*/ 18 h 40"/>
                <a:gd name="T16" fmla="*/ 21 w 32"/>
                <a:gd name="T17" fmla="*/ 14 h 40"/>
                <a:gd name="T18" fmla="*/ 1 w 32"/>
                <a:gd name="T19" fmla="*/ 31 h 40"/>
                <a:gd name="T20" fmla="*/ 12 w 32"/>
                <a:gd name="T21" fmla="*/ 30 h 40"/>
                <a:gd name="T22" fmla="*/ 13 w 32"/>
                <a:gd name="T23" fmla="*/ 33 h 40"/>
                <a:gd name="T24" fmla="*/ 15 w 32"/>
                <a:gd name="T25" fmla="*/ 34 h 40"/>
                <a:gd name="T26" fmla="*/ 20 w 32"/>
                <a:gd name="T27" fmla="*/ 31 h 40"/>
                <a:gd name="T28" fmla="*/ 21 w 32"/>
                <a:gd name="T29" fmla="*/ 23 h 40"/>
                <a:gd name="T30" fmla="*/ 17 w 32"/>
                <a:gd name="T31" fmla="*/ 26 h 40"/>
                <a:gd name="T32" fmla="*/ 13 w 32"/>
                <a:gd name="T33" fmla="*/ 27 h 40"/>
                <a:gd name="T34" fmla="*/ 4 w 32"/>
                <a:gd name="T35" fmla="*/ 23 h 40"/>
                <a:gd name="T36" fmla="*/ 0 w 32"/>
                <a:gd name="T37" fmla="*/ 14 h 40"/>
                <a:gd name="T38" fmla="*/ 2 w 32"/>
                <a:gd name="T39" fmla="*/ 7 h 40"/>
                <a:gd name="T40" fmla="*/ 7 w 32"/>
                <a:gd name="T41" fmla="*/ 2 h 40"/>
                <a:gd name="T42" fmla="*/ 15 w 32"/>
                <a:gd name="T43" fmla="*/ 0 h 40"/>
                <a:gd name="T44" fmla="*/ 24 w 32"/>
                <a:gd name="T45" fmla="*/ 2 h 40"/>
                <a:gd name="T46" fmla="*/ 30 w 32"/>
                <a:gd name="T47" fmla="*/ 9 h 40"/>
                <a:gd name="T48" fmla="*/ 32 w 32"/>
                <a:gd name="T49" fmla="*/ 20 h 40"/>
                <a:gd name="T50" fmla="*/ 28 w 32"/>
                <a:gd name="T51" fmla="*/ 35 h 40"/>
                <a:gd name="T52" fmla="*/ 15 w 32"/>
                <a:gd name="T53" fmla="*/ 40 h 40"/>
                <a:gd name="T54" fmla="*/ 8 w 32"/>
                <a:gd name="T55" fmla="*/ 39 h 40"/>
                <a:gd name="T56" fmla="*/ 4 w 32"/>
                <a:gd name="T57" fmla="*/ 36 h 40"/>
                <a:gd name="T58" fmla="*/ 1 w 32"/>
                <a:gd name="T59"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 h="40">
                  <a:moveTo>
                    <a:pt x="21" y="14"/>
                  </a:moveTo>
                  <a:cubicBezTo>
                    <a:pt x="21" y="12"/>
                    <a:pt x="20" y="10"/>
                    <a:pt x="19" y="9"/>
                  </a:cubicBezTo>
                  <a:cubicBezTo>
                    <a:pt x="18" y="8"/>
                    <a:pt x="17" y="7"/>
                    <a:pt x="15" y="7"/>
                  </a:cubicBezTo>
                  <a:cubicBezTo>
                    <a:pt x="14" y="7"/>
                    <a:pt x="13" y="8"/>
                    <a:pt x="12" y="9"/>
                  </a:cubicBezTo>
                  <a:cubicBezTo>
                    <a:pt x="11" y="10"/>
                    <a:pt x="10" y="11"/>
                    <a:pt x="10" y="13"/>
                  </a:cubicBezTo>
                  <a:cubicBezTo>
                    <a:pt x="10" y="16"/>
                    <a:pt x="11" y="17"/>
                    <a:pt x="12" y="18"/>
                  </a:cubicBezTo>
                  <a:cubicBezTo>
                    <a:pt x="13" y="20"/>
                    <a:pt x="14" y="20"/>
                    <a:pt x="15" y="20"/>
                  </a:cubicBezTo>
                  <a:cubicBezTo>
                    <a:pt x="17" y="20"/>
                    <a:pt x="18" y="20"/>
                    <a:pt x="19" y="18"/>
                  </a:cubicBezTo>
                  <a:cubicBezTo>
                    <a:pt x="20" y="17"/>
                    <a:pt x="21" y="16"/>
                    <a:pt x="21" y="14"/>
                  </a:cubicBezTo>
                  <a:close/>
                  <a:moveTo>
                    <a:pt x="1" y="31"/>
                  </a:moveTo>
                  <a:cubicBezTo>
                    <a:pt x="12" y="30"/>
                    <a:pt x="12" y="30"/>
                    <a:pt x="12" y="30"/>
                  </a:cubicBezTo>
                  <a:cubicBezTo>
                    <a:pt x="12" y="31"/>
                    <a:pt x="12" y="32"/>
                    <a:pt x="13" y="33"/>
                  </a:cubicBezTo>
                  <a:cubicBezTo>
                    <a:pt x="14" y="33"/>
                    <a:pt x="15" y="34"/>
                    <a:pt x="15" y="34"/>
                  </a:cubicBezTo>
                  <a:cubicBezTo>
                    <a:pt x="17" y="34"/>
                    <a:pt x="19" y="33"/>
                    <a:pt x="20" y="31"/>
                  </a:cubicBezTo>
                  <a:cubicBezTo>
                    <a:pt x="20" y="30"/>
                    <a:pt x="21" y="27"/>
                    <a:pt x="21" y="23"/>
                  </a:cubicBezTo>
                  <a:cubicBezTo>
                    <a:pt x="20" y="24"/>
                    <a:pt x="19" y="25"/>
                    <a:pt x="17" y="26"/>
                  </a:cubicBezTo>
                  <a:cubicBezTo>
                    <a:pt x="16" y="26"/>
                    <a:pt x="14" y="27"/>
                    <a:pt x="13" y="27"/>
                  </a:cubicBezTo>
                  <a:cubicBezTo>
                    <a:pt x="9" y="27"/>
                    <a:pt x="6" y="26"/>
                    <a:pt x="4" y="23"/>
                  </a:cubicBezTo>
                  <a:cubicBezTo>
                    <a:pt x="1" y="21"/>
                    <a:pt x="0" y="17"/>
                    <a:pt x="0" y="14"/>
                  </a:cubicBezTo>
                  <a:cubicBezTo>
                    <a:pt x="0" y="11"/>
                    <a:pt x="1" y="9"/>
                    <a:pt x="2" y="7"/>
                  </a:cubicBezTo>
                  <a:cubicBezTo>
                    <a:pt x="3" y="5"/>
                    <a:pt x="5" y="3"/>
                    <a:pt x="7" y="2"/>
                  </a:cubicBezTo>
                  <a:cubicBezTo>
                    <a:pt x="9" y="1"/>
                    <a:pt x="12" y="0"/>
                    <a:pt x="15" y="0"/>
                  </a:cubicBezTo>
                  <a:cubicBezTo>
                    <a:pt x="19" y="0"/>
                    <a:pt x="22" y="1"/>
                    <a:pt x="24" y="2"/>
                  </a:cubicBezTo>
                  <a:cubicBezTo>
                    <a:pt x="27" y="4"/>
                    <a:pt x="29" y="6"/>
                    <a:pt x="30" y="9"/>
                  </a:cubicBezTo>
                  <a:cubicBezTo>
                    <a:pt x="31" y="11"/>
                    <a:pt x="32" y="15"/>
                    <a:pt x="32" y="20"/>
                  </a:cubicBezTo>
                  <a:cubicBezTo>
                    <a:pt x="32" y="27"/>
                    <a:pt x="31" y="32"/>
                    <a:pt x="28" y="35"/>
                  </a:cubicBezTo>
                  <a:cubicBezTo>
                    <a:pt x="25" y="39"/>
                    <a:pt x="21" y="40"/>
                    <a:pt x="15" y="40"/>
                  </a:cubicBezTo>
                  <a:cubicBezTo>
                    <a:pt x="12" y="40"/>
                    <a:pt x="10" y="40"/>
                    <a:pt x="8" y="39"/>
                  </a:cubicBezTo>
                  <a:cubicBezTo>
                    <a:pt x="6" y="38"/>
                    <a:pt x="5" y="37"/>
                    <a:pt x="4" y="36"/>
                  </a:cubicBezTo>
                  <a:cubicBezTo>
                    <a:pt x="2" y="35"/>
                    <a:pt x="2" y="33"/>
                    <a:pt x="1"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07" name="Freeform 57">
              <a:extLst>
                <a:ext uri="{FF2B5EF4-FFF2-40B4-BE49-F238E27FC236}">
                  <a16:creationId xmlns:a16="http://schemas.microsoft.com/office/drawing/2014/main" id="{FDEDF28B-1CF5-46DE-B0CA-A63CB9A65869}"/>
                </a:ext>
              </a:extLst>
            </p:cNvPr>
            <p:cNvSpPr>
              <a:spLocks/>
            </p:cNvSpPr>
            <p:nvPr/>
          </p:nvSpPr>
          <p:spPr bwMode="auto">
            <a:xfrm>
              <a:off x="5704970" y="5349248"/>
              <a:ext cx="60325" cy="73025"/>
            </a:xfrm>
            <a:custGeom>
              <a:avLst/>
              <a:gdLst>
                <a:gd name="T0" fmla="*/ 4 w 32"/>
                <a:gd name="T1" fmla="*/ 0 h 39"/>
                <a:gd name="T2" fmla="*/ 30 w 32"/>
                <a:gd name="T3" fmla="*/ 0 h 39"/>
                <a:gd name="T4" fmla="*/ 30 w 32"/>
                <a:gd name="T5" fmla="*/ 8 h 39"/>
                <a:gd name="T6" fmla="*/ 13 w 32"/>
                <a:gd name="T7" fmla="*/ 8 h 39"/>
                <a:gd name="T8" fmla="*/ 12 w 32"/>
                <a:gd name="T9" fmla="*/ 14 h 39"/>
                <a:gd name="T10" fmla="*/ 15 w 32"/>
                <a:gd name="T11" fmla="*/ 13 h 39"/>
                <a:gd name="T12" fmla="*/ 19 w 32"/>
                <a:gd name="T13" fmla="*/ 13 h 39"/>
                <a:gd name="T14" fmla="*/ 28 w 32"/>
                <a:gd name="T15" fmla="*/ 16 h 39"/>
                <a:gd name="T16" fmla="*/ 32 w 32"/>
                <a:gd name="T17" fmla="*/ 25 h 39"/>
                <a:gd name="T18" fmla="*/ 30 w 32"/>
                <a:gd name="T19" fmla="*/ 32 h 39"/>
                <a:gd name="T20" fmla="*/ 25 w 32"/>
                <a:gd name="T21" fmla="*/ 37 h 39"/>
                <a:gd name="T22" fmla="*/ 16 w 32"/>
                <a:gd name="T23" fmla="*/ 39 h 39"/>
                <a:gd name="T24" fmla="*/ 9 w 32"/>
                <a:gd name="T25" fmla="*/ 39 h 39"/>
                <a:gd name="T26" fmla="*/ 5 w 32"/>
                <a:gd name="T27" fmla="*/ 36 h 39"/>
                <a:gd name="T28" fmla="*/ 2 w 32"/>
                <a:gd name="T29" fmla="*/ 33 h 39"/>
                <a:gd name="T30" fmla="*/ 0 w 32"/>
                <a:gd name="T31" fmla="*/ 29 h 39"/>
                <a:gd name="T32" fmla="*/ 11 w 32"/>
                <a:gd name="T33" fmla="*/ 27 h 39"/>
                <a:gd name="T34" fmla="*/ 12 w 32"/>
                <a:gd name="T35" fmla="*/ 31 h 39"/>
                <a:gd name="T36" fmla="*/ 16 w 32"/>
                <a:gd name="T37" fmla="*/ 33 h 39"/>
                <a:gd name="T38" fmla="*/ 20 w 32"/>
                <a:gd name="T39" fmla="*/ 31 h 39"/>
                <a:gd name="T40" fmla="*/ 21 w 32"/>
                <a:gd name="T41" fmla="*/ 26 h 39"/>
                <a:gd name="T42" fmla="*/ 20 w 32"/>
                <a:gd name="T43" fmla="*/ 21 h 39"/>
                <a:gd name="T44" fmla="*/ 16 w 32"/>
                <a:gd name="T45" fmla="*/ 19 h 39"/>
                <a:gd name="T46" fmla="*/ 13 w 32"/>
                <a:gd name="T47" fmla="*/ 20 h 39"/>
                <a:gd name="T48" fmla="*/ 10 w 32"/>
                <a:gd name="T49" fmla="*/ 22 h 39"/>
                <a:gd name="T50" fmla="*/ 1 w 32"/>
                <a:gd name="T51" fmla="*/ 21 h 39"/>
                <a:gd name="T52" fmla="*/ 4 w 32"/>
                <a:gd name="T5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9">
                  <a:moveTo>
                    <a:pt x="4" y="0"/>
                  </a:moveTo>
                  <a:cubicBezTo>
                    <a:pt x="30" y="0"/>
                    <a:pt x="30" y="0"/>
                    <a:pt x="30" y="0"/>
                  </a:cubicBezTo>
                  <a:cubicBezTo>
                    <a:pt x="30" y="8"/>
                    <a:pt x="30" y="8"/>
                    <a:pt x="30" y="8"/>
                  </a:cubicBezTo>
                  <a:cubicBezTo>
                    <a:pt x="13" y="8"/>
                    <a:pt x="13" y="8"/>
                    <a:pt x="13" y="8"/>
                  </a:cubicBezTo>
                  <a:cubicBezTo>
                    <a:pt x="12" y="14"/>
                    <a:pt x="12" y="14"/>
                    <a:pt x="12" y="14"/>
                  </a:cubicBezTo>
                  <a:cubicBezTo>
                    <a:pt x="13" y="14"/>
                    <a:pt x="14" y="13"/>
                    <a:pt x="15" y="13"/>
                  </a:cubicBezTo>
                  <a:cubicBezTo>
                    <a:pt x="17" y="13"/>
                    <a:pt x="18" y="13"/>
                    <a:pt x="19" y="13"/>
                  </a:cubicBezTo>
                  <a:cubicBezTo>
                    <a:pt x="23" y="13"/>
                    <a:pt x="26" y="14"/>
                    <a:pt x="28" y="16"/>
                  </a:cubicBezTo>
                  <a:cubicBezTo>
                    <a:pt x="31" y="18"/>
                    <a:pt x="32" y="21"/>
                    <a:pt x="32" y="25"/>
                  </a:cubicBezTo>
                  <a:cubicBezTo>
                    <a:pt x="32" y="27"/>
                    <a:pt x="31" y="30"/>
                    <a:pt x="30" y="32"/>
                  </a:cubicBezTo>
                  <a:cubicBezTo>
                    <a:pt x="29" y="35"/>
                    <a:pt x="27" y="36"/>
                    <a:pt x="25" y="37"/>
                  </a:cubicBezTo>
                  <a:cubicBezTo>
                    <a:pt x="22" y="39"/>
                    <a:pt x="20" y="39"/>
                    <a:pt x="16" y="39"/>
                  </a:cubicBezTo>
                  <a:cubicBezTo>
                    <a:pt x="13" y="39"/>
                    <a:pt x="11" y="39"/>
                    <a:pt x="9" y="39"/>
                  </a:cubicBezTo>
                  <a:cubicBezTo>
                    <a:pt x="8" y="38"/>
                    <a:pt x="6" y="37"/>
                    <a:pt x="5" y="36"/>
                  </a:cubicBezTo>
                  <a:cubicBezTo>
                    <a:pt x="4" y="35"/>
                    <a:pt x="2" y="34"/>
                    <a:pt x="2" y="33"/>
                  </a:cubicBezTo>
                  <a:cubicBezTo>
                    <a:pt x="1" y="32"/>
                    <a:pt x="0" y="30"/>
                    <a:pt x="0" y="29"/>
                  </a:cubicBezTo>
                  <a:cubicBezTo>
                    <a:pt x="11" y="27"/>
                    <a:pt x="11" y="27"/>
                    <a:pt x="11" y="27"/>
                  </a:cubicBezTo>
                  <a:cubicBezTo>
                    <a:pt x="11" y="29"/>
                    <a:pt x="11" y="30"/>
                    <a:pt x="12" y="31"/>
                  </a:cubicBezTo>
                  <a:cubicBezTo>
                    <a:pt x="13" y="32"/>
                    <a:pt x="15" y="33"/>
                    <a:pt x="16" y="33"/>
                  </a:cubicBezTo>
                  <a:cubicBezTo>
                    <a:pt x="17" y="33"/>
                    <a:pt x="19" y="32"/>
                    <a:pt x="20" y="31"/>
                  </a:cubicBezTo>
                  <a:cubicBezTo>
                    <a:pt x="21" y="30"/>
                    <a:pt x="21" y="28"/>
                    <a:pt x="21" y="26"/>
                  </a:cubicBezTo>
                  <a:cubicBezTo>
                    <a:pt x="21" y="24"/>
                    <a:pt x="21" y="22"/>
                    <a:pt x="20" y="21"/>
                  </a:cubicBezTo>
                  <a:cubicBezTo>
                    <a:pt x="19" y="20"/>
                    <a:pt x="17" y="19"/>
                    <a:pt x="16" y="19"/>
                  </a:cubicBezTo>
                  <a:cubicBezTo>
                    <a:pt x="15" y="19"/>
                    <a:pt x="14" y="20"/>
                    <a:pt x="13" y="20"/>
                  </a:cubicBezTo>
                  <a:cubicBezTo>
                    <a:pt x="12" y="20"/>
                    <a:pt x="11" y="21"/>
                    <a:pt x="10" y="22"/>
                  </a:cubicBezTo>
                  <a:cubicBezTo>
                    <a:pt x="1" y="21"/>
                    <a:pt x="1" y="21"/>
                    <a:pt x="1" y="2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08" name="Freeform 58">
              <a:extLst>
                <a:ext uri="{FF2B5EF4-FFF2-40B4-BE49-F238E27FC236}">
                  <a16:creationId xmlns:a16="http://schemas.microsoft.com/office/drawing/2014/main" id="{9B76A0F9-CAA7-4330-8866-0479D5662FE4}"/>
                </a:ext>
              </a:extLst>
            </p:cNvPr>
            <p:cNvSpPr>
              <a:spLocks/>
            </p:cNvSpPr>
            <p:nvPr/>
          </p:nvSpPr>
          <p:spPr bwMode="auto">
            <a:xfrm>
              <a:off x="5770058" y="5347661"/>
              <a:ext cx="57150" cy="74613"/>
            </a:xfrm>
            <a:custGeom>
              <a:avLst/>
              <a:gdLst>
                <a:gd name="T0" fmla="*/ 10 w 31"/>
                <a:gd name="T1" fmla="*/ 12 h 40"/>
                <a:gd name="T2" fmla="*/ 0 w 31"/>
                <a:gd name="T3" fmla="*/ 10 h 40"/>
                <a:gd name="T4" fmla="*/ 5 w 31"/>
                <a:gd name="T5" fmla="*/ 3 h 40"/>
                <a:gd name="T6" fmla="*/ 15 w 31"/>
                <a:gd name="T7" fmla="*/ 0 h 40"/>
                <a:gd name="T8" fmla="*/ 26 w 31"/>
                <a:gd name="T9" fmla="*/ 3 h 40"/>
                <a:gd name="T10" fmla="*/ 30 w 31"/>
                <a:gd name="T11" fmla="*/ 10 h 40"/>
                <a:gd name="T12" fmla="*/ 28 w 31"/>
                <a:gd name="T13" fmla="*/ 15 h 40"/>
                <a:gd name="T14" fmla="*/ 24 w 31"/>
                <a:gd name="T15" fmla="*/ 18 h 40"/>
                <a:gd name="T16" fmla="*/ 27 w 31"/>
                <a:gd name="T17" fmla="*/ 20 h 40"/>
                <a:gd name="T18" fmla="*/ 30 w 31"/>
                <a:gd name="T19" fmla="*/ 23 h 40"/>
                <a:gd name="T20" fmla="*/ 31 w 31"/>
                <a:gd name="T21" fmla="*/ 27 h 40"/>
                <a:gd name="T22" fmla="*/ 30 w 31"/>
                <a:gd name="T23" fmla="*/ 34 h 40"/>
                <a:gd name="T24" fmla="*/ 25 w 31"/>
                <a:gd name="T25" fmla="*/ 39 h 40"/>
                <a:gd name="T26" fmla="*/ 16 w 31"/>
                <a:gd name="T27" fmla="*/ 40 h 40"/>
                <a:gd name="T28" fmla="*/ 8 w 31"/>
                <a:gd name="T29" fmla="*/ 39 h 40"/>
                <a:gd name="T30" fmla="*/ 3 w 31"/>
                <a:gd name="T31" fmla="*/ 35 h 40"/>
                <a:gd name="T32" fmla="*/ 0 w 31"/>
                <a:gd name="T33" fmla="*/ 29 h 40"/>
                <a:gd name="T34" fmla="*/ 10 w 31"/>
                <a:gd name="T35" fmla="*/ 28 h 40"/>
                <a:gd name="T36" fmla="*/ 12 w 31"/>
                <a:gd name="T37" fmla="*/ 32 h 40"/>
                <a:gd name="T38" fmla="*/ 16 w 31"/>
                <a:gd name="T39" fmla="*/ 34 h 40"/>
                <a:gd name="T40" fmla="*/ 19 w 31"/>
                <a:gd name="T41" fmla="*/ 32 h 40"/>
                <a:gd name="T42" fmla="*/ 21 w 31"/>
                <a:gd name="T43" fmla="*/ 28 h 40"/>
                <a:gd name="T44" fmla="*/ 19 w 31"/>
                <a:gd name="T45" fmla="*/ 24 h 40"/>
                <a:gd name="T46" fmla="*/ 15 w 31"/>
                <a:gd name="T47" fmla="*/ 22 h 40"/>
                <a:gd name="T48" fmla="*/ 12 w 31"/>
                <a:gd name="T49" fmla="*/ 23 h 40"/>
                <a:gd name="T50" fmla="*/ 13 w 31"/>
                <a:gd name="T51" fmla="*/ 15 h 40"/>
                <a:gd name="T52" fmla="*/ 14 w 31"/>
                <a:gd name="T53" fmla="*/ 15 h 40"/>
                <a:gd name="T54" fmla="*/ 17 w 31"/>
                <a:gd name="T55" fmla="*/ 14 h 40"/>
                <a:gd name="T56" fmla="*/ 19 w 31"/>
                <a:gd name="T57" fmla="*/ 11 h 40"/>
                <a:gd name="T58" fmla="*/ 18 w 31"/>
                <a:gd name="T59" fmla="*/ 8 h 40"/>
                <a:gd name="T60" fmla="*/ 15 w 31"/>
                <a:gd name="T61" fmla="*/ 7 h 40"/>
                <a:gd name="T62" fmla="*/ 12 w 31"/>
                <a:gd name="T63" fmla="*/ 8 h 40"/>
                <a:gd name="T64" fmla="*/ 10 w 31"/>
                <a:gd name="T65"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40">
                  <a:moveTo>
                    <a:pt x="10" y="12"/>
                  </a:moveTo>
                  <a:cubicBezTo>
                    <a:pt x="0" y="10"/>
                    <a:pt x="0" y="10"/>
                    <a:pt x="0" y="10"/>
                  </a:cubicBezTo>
                  <a:cubicBezTo>
                    <a:pt x="1" y="7"/>
                    <a:pt x="3" y="5"/>
                    <a:pt x="5" y="3"/>
                  </a:cubicBezTo>
                  <a:cubicBezTo>
                    <a:pt x="7" y="1"/>
                    <a:pt x="11" y="0"/>
                    <a:pt x="15" y="0"/>
                  </a:cubicBezTo>
                  <a:cubicBezTo>
                    <a:pt x="20" y="0"/>
                    <a:pt x="24" y="1"/>
                    <a:pt x="26" y="3"/>
                  </a:cubicBezTo>
                  <a:cubicBezTo>
                    <a:pt x="28" y="5"/>
                    <a:pt x="30" y="7"/>
                    <a:pt x="30" y="10"/>
                  </a:cubicBezTo>
                  <a:cubicBezTo>
                    <a:pt x="30" y="12"/>
                    <a:pt x="29" y="13"/>
                    <a:pt x="28" y="15"/>
                  </a:cubicBezTo>
                  <a:cubicBezTo>
                    <a:pt x="27" y="16"/>
                    <a:pt x="26" y="17"/>
                    <a:pt x="24" y="18"/>
                  </a:cubicBezTo>
                  <a:cubicBezTo>
                    <a:pt x="25" y="19"/>
                    <a:pt x="27" y="19"/>
                    <a:pt x="27" y="20"/>
                  </a:cubicBezTo>
                  <a:cubicBezTo>
                    <a:pt x="29" y="20"/>
                    <a:pt x="30" y="21"/>
                    <a:pt x="30" y="23"/>
                  </a:cubicBezTo>
                  <a:cubicBezTo>
                    <a:pt x="31" y="24"/>
                    <a:pt x="31" y="26"/>
                    <a:pt x="31" y="27"/>
                  </a:cubicBezTo>
                  <a:cubicBezTo>
                    <a:pt x="31" y="30"/>
                    <a:pt x="31" y="32"/>
                    <a:pt x="30" y="34"/>
                  </a:cubicBezTo>
                  <a:cubicBezTo>
                    <a:pt x="29" y="36"/>
                    <a:pt x="27" y="38"/>
                    <a:pt x="25" y="39"/>
                  </a:cubicBezTo>
                  <a:cubicBezTo>
                    <a:pt x="22" y="40"/>
                    <a:pt x="19" y="40"/>
                    <a:pt x="16" y="40"/>
                  </a:cubicBezTo>
                  <a:cubicBezTo>
                    <a:pt x="12" y="40"/>
                    <a:pt x="10" y="40"/>
                    <a:pt x="8" y="39"/>
                  </a:cubicBezTo>
                  <a:cubicBezTo>
                    <a:pt x="6" y="38"/>
                    <a:pt x="4" y="37"/>
                    <a:pt x="3" y="35"/>
                  </a:cubicBezTo>
                  <a:cubicBezTo>
                    <a:pt x="1" y="34"/>
                    <a:pt x="0" y="32"/>
                    <a:pt x="0" y="29"/>
                  </a:cubicBezTo>
                  <a:cubicBezTo>
                    <a:pt x="10" y="28"/>
                    <a:pt x="10" y="28"/>
                    <a:pt x="10" y="28"/>
                  </a:cubicBezTo>
                  <a:cubicBezTo>
                    <a:pt x="11" y="30"/>
                    <a:pt x="11" y="32"/>
                    <a:pt x="12" y="32"/>
                  </a:cubicBezTo>
                  <a:cubicBezTo>
                    <a:pt x="13" y="33"/>
                    <a:pt x="14" y="34"/>
                    <a:pt x="16" y="34"/>
                  </a:cubicBezTo>
                  <a:cubicBezTo>
                    <a:pt x="17" y="34"/>
                    <a:pt x="18" y="33"/>
                    <a:pt x="19" y="32"/>
                  </a:cubicBezTo>
                  <a:cubicBezTo>
                    <a:pt x="20" y="31"/>
                    <a:pt x="21" y="30"/>
                    <a:pt x="21" y="28"/>
                  </a:cubicBezTo>
                  <a:cubicBezTo>
                    <a:pt x="21" y="26"/>
                    <a:pt x="20" y="25"/>
                    <a:pt x="19" y="24"/>
                  </a:cubicBezTo>
                  <a:cubicBezTo>
                    <a:pt x="18" y="23"/>
                    <a:pt x="17" y="22"/>
                    <a:pt x="15" y="22"/>
                  </a:cubicBezTo>
                  <a:cubicBezTo>
                    <a:pt x="15" y="22"/>
                    <a:pt x="14" y="23"/>
                    <a:pt x="12" y="23"/>
                  </a:cubicBezTo>
                  <a:cubicBezTo>
                    <a:pt x="13" y="15"/>
                    <a:pt x="13" y="15"/>
                    <a:pt x="13" y="15"/>
                  </a:cubicBezTo>
                  <a:cubicBezTo>
                    <a:pt x="13" y="15"/>
                    <a:pt x="14" y="15"/>
                    <a:pt x="14" y="15"/>
                  </a:cubicBezTo>
                  <a:cubicBezTo>
                    <a:pt x="15" y="15"/>
                    <a:pt x="17" y="15"/>
                    <a:pt x="17" y="14"/>
                  </a:cubicBezTo>
                  <a:cubicBezTo>
                    <a:pt x="18" y="13"/>
                    <a:pt x="19" y="12"/>
                    <a:pt x="19" y="11"/>
                  </a:cubicBezTo>
                  <a:cubicBezTo>
                    <a:pt x="19" y="10"/>
                    <a:pt x="18" y="9"/>
                    <a:pt x="18" y="8"/>
                  </a:cubicBezTo>
                  <a:cubicBezTo>
                    <a:pt x="17" y="7"/>
                    <a:pt x="16" y="7"/>
                    <a:pt x="15" y="7"/>
                  </a:cubicBezTo>
                  <a:cubicBezTo>
                    <a:pt x="14" y="7"/>
                    <a:pt x="13" y="7"/>
                    <a:pt x="12" y="8"/>
                  </a:cubicBezTo>
                  <a:cubicBezTo>
                    <a:pt x="11" y="9"/>
                    <a:pt x="11" y="10"/>
                    <a:pt x="1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09" name="Freeform 59">
              <a:extLst>
                <a:ext uri="{FF2B5EF4-FFF2-40B4-BE49-F238E27FC236}">
                  <a16:creationId xmlns:a16="http://schemas.microsoft.com/office/drawing/2014/main" id="{ED919B46-5B24-4056-BB53-3F1504E1593C}"/>
                </a:ext>
              </a:extLst>
            </p:cNvPr>
            <p:cNvSpPr>
              <a:spLocks/>
            </p:cNvSpPr>
            <p:nvPr/>
          </p:nvSpPr>
          <p:spPr bwMode="auto">
            <a:xfrm>
              <a:off x="5277933" y="5415923"/>
              <a:ext cx="17463" cy="9525"/>
            </a:xfrm>
            <a:custGeom>
              <a:avLst/>
              <a:gdLst>
                <a:gd name="T0" fmla="*/ 0 w 11"/>
                <a:gd name="T1" fmla="*/ 6 h 6"/>
                <a:gd name="T2" fmla="*/ 5 w 11"/>
                <a:gd name="T3" fmla="*/ 5 h 6"/>
                <a:gd name="T4" fmla="*/ 11 w 11"/>
                <a:gd name="T5" fmla="*/ 2 h 6"/>
                <a:gd name="T6" fmla="*/ 8 w 11"/>
                <a:gd name="T7" fmla="*/ 1 h 6"/>
                <a:gd name="T8" fmla="*/ 4 w 11"/>
                <a:gd name="T9" fmla="*/ 0 h 6"/>
                <a:gd name="T10" fmla="*/ 0 w 11"/>
                <a:gd name="T11" fmla="*/ 6 h 6"/>
              </a:gdLst>
              <a:ahLst/>
              <a:cxnLst>
                <a:cxn ang="0">
                  <a:pos x="T0" y="T1"/>
                </a:cxn>
                <a:cxn ang="0">
                  <a:pos x="T2" y="T3"/>
                </a:cxn>
                <a:cxn ang="0">
                  <a:pos x="T4" y="T5"/>
                </a:cxn>
                <a:cxn ang="0">
                  <a:pos x="T6" y="T7"/>
                </a:cxn>
                <a:cxn ang="0">
                  <a:pos x="T8" y="T9"/>
                </a:cxn>
                <a:cxn ang="0">
                  <a:pos x="T10" y="T11"/>
                </a:cxn>
              </a:cxnLst>
              <a:rect l="0" t="0" r="r" b="b"/>
              <a:pathLst>
                <a:path w="11" h="6">
                  <a:moveTo>
                    <a:pt x="0" y="6"/>
                  </a:moveTo>
                  <a:lnTo>
                    <a:pt x="5" y="5"/>
                  </a:lnTo>
                  <a:lnTo>
                    <a:pt x="11" y="2"/>
                  </a:lnTo>
                  <a:lnTo>
                    <a:pt x="8" y="1"/>
                  </a:lnTo>
                  <a:lnTo>
                    <a:pt x="4"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10" name="Freeform 60">
              <a:extLst>
                <a:ext uri="{FF2B5EF4-FFF2-40B4-BE49-F238E27FC236}">
                  <a16:creationId xmlns:a16="http://schemas.microsoft.com/office/drawing/2014/main" id="{0A308DFA-B85D-447B-B177-A539581F8457}"/>
                </a:ext>
              </a:extLst>
            </p:cNvPr>
            <p:cNvSpPr>
              <a:spLocks/>
            </p:cNvSpPr>
            <p:nvPr/>
          </p:nvSpPr>
          <p:spPr bwMode="auto">
            <a:xfrm>
              <a:off x="5377945" y="4187198"/>
              <a:ext cx="44450" cy="34925"/>
            </a:xfrm>
            <a:custGeom>
              <a:avLst/>
              <a:gdLst>
                <a:gd name="T0" fmla="*/ 22 w 24"/>
                <a:gd name="T1" fmla="*/ 11 h 19"/>
                <a:gd name="T2" fmla="*/ 24 w 24"/>
                <a:gd name="T3" fmla="*/ 8 h 19"/>
                <a:gd name="T4" fmla="*/ 24 w 24"/>
                <a:gd name="T5" fmla="*/ 4 h 19"/>
                <a:gd name="T6" fmla="*/ 21 w 24"/>
                <a:gd name="T7" fmla="*/ 0 h 19"/>
                <a:gd name="T8" fmla="*/ 16 w 24"/>
                <a:gd name="T9" fmla="*/ 0 h 19"/>
                <a:gd name="T10" fmla="*/ 8 w 24"/>
                <a:gd name="T11" fmla="*/ 4 h 19"/>
                <a:gd name="T12" fmla="*/ 0 w 24"/>
                <a:gd name="T13" fmla="*/ 7 h 19"/>
                <a:gd name="T14" fmla="*/ 5 w 24"/>
                <a:gd name="T15" fmla="*/ 19 h 19"/>
                <a:gd name="T16" fmla="*/ 13 w 24"/>
                <a:gd name="T17" fmla="*/ 16 h 19"/>
                <a:gd name="T18" fmla="*/ 22 w 24"/>
                <a:gd name="T19"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9">
                  <a:moveTo>
                    <a:pt x="22" y="11"/>
                  </a:moveTo>
                  <a:cubicBezTo>
                    <a:pt x="23" y="10"/>
                    <a:pt x="24" y="9"/>
                    <a:pt x="24" y="8"/>
                  </a:cubicBezTo>
                  <a:cubicBezTo>
                    <a:pt x="24" y="6"/>
                    <a:pt x="24" y="5"/>
                    <a:pt x="24" y="4"/>
                  </a:cubicBezTo>
                  <a:cubicBezTo>
                    <a:pt x="23" y="2"/>
                    <a:pt x="22" y="1"/>
                    <a:pt x="21" y="0"/>
                  </a:cubicBezTo>
                  <a:cubicBezTo>
                    <a:pt x="19" y="0"/>
                    <a:pt x="18" y="0"/>
                    <a:pt x="16" y="0"/>
                  </a:cubicBezTo>
                  <a:cubicBezTo>
                    <a:pt x="15" y="1"/>
                    <a:pt x="12" y="2"/>
                    <a:pt x="8" y="4"/>
                  </a:cubicBezTo>
                  <a:cubicBezTo>
                    <a:pt x="0" y="7"/>
                    <a:pt x="0" y="7"/>
                    <a:pt x="0" y="7"/>
                  </a:cubicBezTo>
                  <a:cubicBezTo>
                    <a:pt x="5" y="19"/>
                    <a:pt x="5" y="19"/>
                    <a:pt x="5" y="19"/>
                  </a:cubicBezTo>
                  <a:cubicBezTo>
                    <a:pt x="13" y="16"/>
                    <a:pt x="13" y="16"/>
                    <a:pt x="13" y="16"/>
                  </a:cubicBezTo>
                  <a:cubicBezTo>
                    <a:pt x="18" y="13"/>
                    <a:pt x="21" y="12"/>
                    <a:pt x="2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11" name="Freeform 61">
              <a:extLst>
                <a:ext uri="{FF2B5EF4-FFF2-40B4-BE49-F238E27FC236}">
                  <a16:creationId xmlns:a16="http://schemas.microsoft.com/office/drawing/2014/main" id="{9FFF307F-5008-4714-926D-6BC9F919F562}"/>
                </a:ext>
              </a:extLst>
            </p:cNvPr>
            <p:cNvSpPr>
              <a:spLocks/>
            </p:cNvSpPr>
            <p:nvPr/>
          </p:nvSpPr>
          <p:spPr bwMode="auto">
            <a:xfrm>
              <a:off x="6297108" y="4461836"/>
              <a:ext cx="36513" cy="46038"/>
            </a:xfrm>
            <a:custGeom>
              <a:avLst/>
              <a:gdLst>
                <a:gd name="T0" fmla="*/ 10 w 20"/>
                <a:gd name="T1" fmla="*/ 23 h 25"/>
                <a:gd name="T2" fmla="*/ 13 w 20"/>
                <a:gd name="T3" fmla="*/ 25 h 25"/>
                <a:gd name="T4" fmla="*/ 17 w 20"/>
                <a:gd name="T5" fmla="*/ 24 h 25"/>
                <a:gd name="T6" fmla="*/ 20 w 20"/>
                <a:gd name="T7" fmla="*/ 20 h 25"/>
                <a:gd name="T8" fmla="*/ 20 w 20"/>
                <a:gd name="T9" fmla="*/ 15 h 25"/>
                <a:gd name="T10" fmla="*/ 15 w 20"/>
                <a:gd name="T11" fmla="*/ 8 h 25"/>
                <a:gd name="T12" fmla="*/ 11 w 20"/>
                <a:gd name="T13" fmla="*/ 0 h 25"/>
                <a:gd name="T14" fmla="*/ 0 w 20"/>
                <a:gd name="T15" fmla="*/ 7 h 25"/>
                <a:gd name="T16" fmla="*/ 4 w 20"/>
                <a:gd name="T17" fmla="*/ 14 h 25"/>
                <a:gd name="T18" fmla="*/ 10 w 20"/>
                <a:gd name="T19"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5">
                  <a:moveTo>
                    <a:pt x="10" y="23"/>
                  </a:moveTo>
                  <a:cubicBezTo>
                    <a:pt x="11" y="24"/>
                    <a:pt x="12" y="24"/>
                    <a:pt x="13" y="25"/>
                  </a:cubicBezTo>
                  <a:cubicBezTo>
                    <a:pt x="15" y="25"/>
                    <a:pt x="16" y="24"/>
                    <a:pt x="17" y="24"/>
                  </a:cubicBezTo>
                  <a:cubicBezTo>
                    <a:pt x="19" y="23"/>
                    <a:pt x="20" y="21"/>
                    <a:pt x="20" y="20"/>
                  </a:cubicBezTo>
                  <a:cubicBezTo>
                    <a:pt x="20" y="19"/>
                    <a:pt x="20" y="17"/>
                    <a:pt x="20" y="15"/>
                  </a:cubicBezTo>
                  <a:cubicBezTo>
                    <a:pt x="19" y="14"/>
                    <a:pt x="18" y="12"/>
                    <a:pt x="15" y="8"/>
                  </a:cubicBezTo>
                  <a:cubicBezTo>
                    <a:pt x="11" y="0"/>
                    <a:pt x="11" y="0"/>
                    <a:pt x="11" y="0"/>
                  </a:cubicBezTo>
                  <a:cubicBezTo>
                    <a:pt x="0" y="7"/>
                    <a:pt x="0" y="7"/>
                    <a:pt x="0" y="7"/>
                  </a:cubicBezTo>
                  <a:cubicBezTo>
                    <a:pt x="4" y="14"/>
                    <a:pt x="4" y="14"/>
                    <a:pt x="4" y="14"/>
                  </a:cubicBezTo>
                  <a:cubicBezTo>
                    <a:pt x="7" y="19"/>
                    <a:pt x="9" y="22"/>
                    <a:pt x="1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12" name="Freeform 62">
              <a:extLst>
                <a:ext uri="{FF2B5EF4-FFF2-40B4-BE49-F238E27FC236}">
                  <a16:creationId xmlns:a16="http://schemas.microsoft.com/office/drawing/2014/main" id="{5E36304D-BCE3-4461-8710-4A808927DF8B}"/>
                </a:ext>
              </a:extLst>
            </p:cNvPr>
            <p:cNvSpPr>
              <a:spLocks/>
            </p:cNvSpPr>
            <p:nvPr/>
          </p:nvSpPr>
          <p:spPr bwMode="auto">
            <a:xfrm>
              <a:off x="4995358" y="4642811"/>
              <a:ext cx="39688" cy="28575"/>
            </a:xfrm>
            <a:custGeom>
              <a:avLst/>
              <a:gdLst>
                <a:gd name="T0" fmla="*/ 25 w 25"/>
                <a:gd name="T1" fmla="*/ 0 h 18"/>
                <a:gd name="T2" fmla="*/ 0 w 25"/>
                <a:gd name="T3" fmla="*/ 3 h 18"/>
                <a:gd name="T4" fmla="*/ 19 w 25"/>
                <a:gd name="T5" fmla="*/ 18 h 18"/>
                <a:gd name="T6" fmla="*/ 25 w 25"/>
                <a:gd name="T7" fmla="*/ 0 h 18"/>
              </a:gdLst>
              <a:ahLst/>
              <a:cxnLst>
                <a:cxn ang="0">
                  <a:pos x="T0" y="T1"/>
                </a:cxn>
                <a:cxn ang="0">
                  <a:pos x="T2" y="T3"/>
                </a:cxn>
                <a:cxn ang="0">
                  <a:pos x="T4" y="T5"/>
                </a:cxn>
                <a:cxn ang="0">
                  <a:pos x="T6" y="T7"/>
                </a:cxn>
              </a:cxnLst>
              <a:rect l="0" t="0" r="r" b="b"/>
              <a:pathLst>
                <a:path w="25" h="18">
                  <a:moveTo>
                    <a:pt x="25" y="0"/>
                  </a:moveTo>
                  <a:lnTo>
                    <a:pt x="0" y="3"/>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13" name="Freeform 63">
              <a:extLst>
                <a:ext uri="{FF2B5EF4-FFF2-40B4-BE49-F238E27FC236}">
                  <a16:creationId xmlns:a16="http://schemas.microsoft.com/office/drawing/2014/main" id="{9F968BC9-76A1-4753-BF73-BA67AB2A3F51}"/>
                </a:ext>
              </a:extLst>
            </p:cNvPr>
            <p:cNvSpPr>
              <a:spLocks/>
            </p:cNvSpPr>
            <p:nvPr/>
          </p:nvSpPr>
          <p:spPr bwMode="auto">
            <a:xfrm>
              <a:off x="5774820" y="5565148"/>
              <a:ext cx="38100" cy="61913"/>
            </a:xfrm>
            <a:custGeom>
              <a:avLst/>
              <a:gdLst>
                <a:gd name="T0" fmla="*/ 7 w 21"/>
                <a:gd name="T1" fmla="*/ 10 h 33"/>
                <a:gd name="T2" fmla="*/ 4 w 21"/>
                <a:gd name="T3" fmla="*/ 12 h 33"/>
                <a:gd name="T4" fmla="*/ 2 w 21"/>
                <a:gd name="T5" fmla="*/ 15 h 33"/>
                <a:gd name="T6" fmla="*/ 1 w 21"/>
                <a:gd name="T7" fmla="*/ 19 h 33"/>
                <a:gd name="T8" fmla="*/ 0 w 21"/>
                <a:gd name="T9" fmla="*/ 23 h 33"/>
                <a:gd name="T10" fmla="*/ 2 w 21"/>
                <a:gd name="T11" fmla="*/ 26 h 33"/>
                <a:gd name="T12" fmla="*/ 9 w 21"/>
                <a:gd name="T13" fmla="*/ 32 h 33"/>
                <a:gd name="T14" fmla="*/ 12 w 21"/>
                <a:gd name="T15" fmla="*/ 33 h 33"/>
                <a:gd name="T16" fmla="*/ 15 w 21"/>
                <a:gd name="T17" fmla="*/ 33 h 33"/>
                <a:gd name="T18" fmla="*/ 19 w 21"/>
                <a:gd name="T19" fmla="*/ 29 h 33"/>
                <a:gd name="T20" fmla="*/ 20 w 21"/>
                <a:gd name="T21" fmla="*/ 26 h 33"/>
                <a:gd name="T22" fmla="*/ 21 w 21"/>
                <a:gd name="T23" fmla="*/ 24 h 33"/>
                <a:gd name="T24" fmla="*/ 20 w 21"/>
                <a:gd name="T25" fmla="*/ 20 h 33"/>
                <a:gd name="T26" fmla="*/ 14 w 21"/>
                <a:gd name="T27" fmla="*/ 16 h 33"/>
                <a:gd name="T28" fmla="*/ 14 w 21"/>
                <a:gd name="T29" fmla="*/ 11 h 33"/>
                <a:gd name="T30" fmla="*/ 17 w 21"/>
                <a:gd name="T31" fmla="*/ 11 h 33"/>
                <a:gd name="T32" fmla="*/ 18 w 21"/>
                <a:gd name="T33" fmla="*/ 8 h 33"/>
                <a:gd name="T34" fmla="*/ 18 w 21"/>
                <a:gd name="T35" fmla="*/ 5 h 33"/>
                <a:gd name="T36" fmla="*/ 18 w 21"/>
                <a:gd name="T37" fmla="*/ 2 h 33"/>
                <a:gd name="T38" fmla="*/ 15 w 21"/>
                <a:gd name="T39" fmla="*/ 2 h 33"/>
                <a:gd name="T40" fmla="*/ 10 w 21"/>
                <a:gd name="T41" fmla="*/ 8 h 33"/>
                <a:gd name="T42" fmla="*/ 9 w 21"/>
                <a:gd name="T43" fmla="*/ 9 h 33"/>
                <a:gd name="T44" fmla="*/ 7 w 21"/>
                <a:gd name="T45"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33">
                  <a:moveTo>
                    <a:pt x="7" y="10"/>
                  </a:moveTo>
                  <a:cubicBezTo>
                    <a:pt x="5" y="10"/>
                    <a:pt x="4" y="12"/>
                    <a:pt x="4" y="12"/>
                  </a:cubicBezTo>
                  <a:cubicBezTo>
                    <a:pt x="1" y="14"/>
                    <a:pt x="2" y="15"/>
                    <a:pt x="2" y="15"/>
                  </a:cubicBezTo>
                  <a:cubicBezTo>
                    <a:pt x="2" y="16"/>
                    <a:pt x="1" y="19"/>
                    <a:pt x="1" y="19"/>
                  </a:cubicBezTo>
                  <a:cubicBezTo>
                    <a:pt x="0" y="20"/>
                    <a:pt x="0" y="23"/>
                    <a:pt x="0" y="23"/>
                  </a:cubicBezTo>
                  <a:cubicBezTo>
                    <a:pt x="0" y="24"/>
                    <a:pt x="2" y="26"/>
                    <a:pt x="2" y="26"/>
                  </a:cubicBezTo>
                  <a:cubicBezTo>
                    <a:pt x="3" y="29"/>
                    <a:pt x="9" y="32"/>
                    <a:pt x="9" y="32"/>
                  </a:cubicBezTo>
                  <a:cubicBezTo>
                    <a:pt x="10" y="33"/>
                    <a:pt x="11" y="33"/>
                    <a:pt x="12" y="33"/>
                  </a:cubicBezTo>
                  <a:cubicBezTo>
                    <a:pt x="13" y="33"/>
                    <a:pt x="14" y="33"/>
                    <a:pt x="15" y="33"/>
                  </a:cubicBezTo>
                  <a:cubicBezTo>
                    <a:pt x="19" y="33"/>
                    <a:pt x="19" y="29"/>
                    <a:pt x="19" y="29"/>
                  </a:cubicBezTo>
                  <a:cubicBezTo>
                    <a:pt x="18" y="28"/>
                    <a:pt x="20" y="26"/>
                    <a:pt x="20" y="26"/>
                  </a:cubicBezTo>
                  <a:cubicBezTo>
                    <a:pt x="21" y="25"/>
                    <a:pt x="21" y="24"/>
                    <a:pt x="21" y="24"/>
                  </a:cubicBezTo>
                  <a:cubicBezTo>
                    <a:pt x="20" y="23"/>
                    <a:pt x="20" y="20"/>
                    <a:pt x="20" y="20"/>
                  </a:cubicBezTo>
                  <a:cubicBezTo>
                    <a:pt x="18" y="19"/>
                    <a:pt x="14" y="16"/>
                    <a:pt x="14" y="16"/>
                  </a:cubicBezTo>
                  <a:cubicBezTo>
                    <a:pt x="11" y="12"/>
                    <a:pt x="14" y="11"/>
                    <a:pt x="14" y="11"/>
                  </a:cubicBezTo>
                  <a:cubicBezTo>
                    <a:pt x="16" y="12"/>
                    <a:pt x="17" y="11"/>
                    <a:pt x="17" y="11"/>
                  </a:cubicBezTo>
                  <a:cubicBezTo>
                    <a:pt x="19" y="11"/>
                    <a:pt x="18" y="8"/>
                    <a:pt x="18" y="8"/>
                  </a:cubicBezTo>
                  <a:cubicBezTo>
                    <a:pt x="18" y="6"/>
                    <a:pt x="18" y="5"/>
                    <a:pt x="18" y="5"/>
                  </a:cubicBezTo>
                  <a:cubicBezTo>
                    <a:pt x="19" y="2"/>
                    <a:pt x="18" y="2"/>
                    <a:pt x="18" y="2"/>
                  </a:cubicBezTo>
                  <a:cubicBezTo>
                    <a:pt x="16" y="0"/>
                    <a:pt x="15" y="2"/>
                    <a:pt x="15" y="2"/>
                  </a:cubicBezTo>
                  <a:cubicBezTo>
                    <a:pt x="14" y="4"/>
                    <a:pt x="10" y="8"/>
                    <a:pt x="10" y="8"/>
                  </a:cubicBezTo>
                  <a:cubicBezTo>
                    <a:pt x="9" y="8"/>
                    <a:pt x="9" y="9"/>
                    <a:pt x="9" y="9"/>
                  </a:cubicBezTo>
                  <a:cubicBezTo>
                    <a:pt x="8" y="10"/>
                    <a:pt x="7" y="10"/>
                    <a:pt x="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14" name="Freeform 64">
              <a:extLst>
                <a:ext uri="{FF2B5EF4-FFF2-40B4-BE49-F238E27FC236}">
                  <a16:creationId xmlns:a16="http://schemas.microsoft.com/office/drawing/2014/main" id="{C2BC7564-72A1-4AD6-B7FA-7225304ADEED}"/>
                </a:ext>
              </a:extLst>
            </p:cNvPr>
            <p:cNvSpPr>
              <a:spLocks/>
            </p:cNvSpPr>
            <p:nvPr/>
          </p:nvSpPr>
          <p:spPr bwMode="auto">
            <a:xfrm>
              <a:off x="5417633" y="5504823"/>
              <a:ext cx="7938" cy="20638"/>
            </a:xfrm>
            <a:custGeom>
              <a:avLst/>
              <a:gdLst>
                <a:gd name="T0" fmla="*/ 0 w 4"/>
                <a:gd name="T1" fmla="*/ 0 h 11"/>
                <a:gd name="T2" fmla="*/ 2 w 4"/>
                <a:gd name="T3" fmla="*/ 5 h 11"/>
                <a:gd name="T4" fmla="*/ 2 w 4"/>
                <a:gd name="T5" fmla="*/ 7 h 11"/>
                <a:gd name="T6" fmla="*/ 3 w 4"/>
                <a:gd name="T7" fmla="*/ 10 h 11"/>
                <a:gd name="T8" fmla="*/ 4 w 4"/>
                <a:gd name="T9" fmla="*/ 9 h 11"/>
                <a:gd name="T10" fmla="*/ 3 w 4"/>
                <a:gd name="T11" fmla="*/ 3 h 11"/>
                <a:gd name="T12" fmla="*/ 3 w 4"/>
                <a:gd name="T13" fmla="*/ 0 h 11"/>
                <a:gd name="T14" fmla="*/ 0 w 4"/>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1">
                  <a:moveTo>
                    <a:pt x="0" y="0"/>
                  </a:moveTo>
                  <a:cubicBezTo>
                    <a:pt x="1" y="3"/>
                    <a:pt x="2" y="4"/>
                    <a:pt x="2" y="5"/>
                  </a:cubicBezTo>
                  <a:cubicBezTo>
                    <a:pt x="2" y="6"/>
                    <a:pt x="2" y="7"/>
                    <a:pt x="2" y="7"/>
                  </a:cubicBezTo>
                  <a:cubicBezTo>
                    <a:pt x="4" y="9"/>
                    <a:pt x="3" y="8"/>
                    <a:pt x="3" y="10"/>
                  </a:cubicBezTo>
                  <a:cubicBezTo>
                    <a:pt x="4" y="11"/>
                    <a:pt x="4" y="10"/>
                    <a:pt x="4" y="9"/>
                  </a:cubicBezTo>
                  <a:cubicBezTo>
                    <a:pt x="4" y="8"/>
                    <a:pt x="4" y="5"/>
                    <a:pt x="3" y="3"/>
                  </a:cubicBezTo>
                  <a:cubicBezTo>
                    <a:pt x="3" y="2"/>
                    <a:pt x="3" y="1"/>
                    <a:pt x="3"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15" name="Freeform 65">
              <a:extLst>
                <a:ext uri="{FF2B5EF4-FFF2-40B4-BE49-F238E27FC236}">
                  <a16:creationId xmlns:a16="http://schemas.microsoft.com/office/drawing/2014/main" id="{FD1ABCE6-E5F1-4179-A950-84862F91CBF0}"/>
                </a:ext>
              </a:extLst>
            </p:cNvPr>
            <p:cNvSpPr>
              <a:spLocks/>
            </p:cNvSpPr>
            <p:nvPr/>
          </p:nvSpPr>
          <p:spPr bwMode="auto">
            <a:xfrm>
              <a:off x="5384295" y="5517523"/>
              <a:ext cx="33338" cy="12700"/>
            </a:xfrm>
            <a:custGeom>
              <a:avLst/>
              <a:gdLst>
                <a:gd name="T0" fmla="*/ 0 w 18"/>
                <a:gd name="T1" fmla="*/ 7 h 7"/>
                <a:gd name="T2" fmla="*/ 5 w 18"/>
                <a:gd name="T3" fmla="*/ 6 h 7"/>
                <a:gd name="T4" fmla="*/ 17 w 18"/>
                <a:gd name="T5" fmla="*/ 3 h 7"/>
                <a:gd name="T6" fmla="*/ 18 w 18"/>
                <a:gd name="T7" fmla="*/ 2 h 7"/>
                <a:gd name="T8" fmla="*/ 18 w 18"/>
                <a:gd name="T9" fmla="*/ 2 h 7"/>
                <a:gd name="T10" fmla="*/ 17 w 18"/>
                <a:gd name="T11" fmla="*/ 0 h 7"/>
                <a:gd name="T12" fmla="*/ 0 w 18"/>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8" h="7">
                  <a:moveTo>
                    <a:pt x="0" y="7"/>
                  </a:moveTo>
                  <a:cubicBezTo>
                    <a:pt x="1" y="7"/>
                    <a:pt x="3" y="6"/>
                    <a:pt x="5" y="6"/>
                  </a:cubicBezTo>
                  <a:cubicBezTo>
                    <a:pt x="9" y="6"/>
                    <a:pt x="15" y="5"/>
                    <a:pt x="17" y="3"/>
                  </a:cubicBezTo>
                  <a:cubicBezTo>
                    <a:pt x="18" y="3"/>
                    <a:pt x="18" y="3"/>
                    <a:pt x="18" y="2"/>
                  </a:cubicBezTo>
                  <a:cubicBezTo>
                    <a:pt x="18" y="2"/>
                    <a:pt x="18" y="2"/>
                    <a:pt x="18" y="2"/>
                  </a:cubicBezTo>
                  <a:cubicBezTo>
                    <a:pt x="18" y="1"/>
                    <a:pt x="17" y="1"/>
                    <a:pt x="17" y="0"/>
                  </a:cubicBezTo>
                  <a:cubicBezTo>
                    <a:pt x="12" y="4"/>
                    <a:pt x="3" y="5"/>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16" name="Freeform 66">
              <a:extLst>
                <a:ext uri="{FF2B5EF4-FFF2-40B4-BE49-F238E27FC236}">
                  <a16:creationId xmlns:a16="http://schemas.microsoft.com/office/drawing/2014/main" id="{75D5CB56-75BE-4BA5-84CF-D832DF47017E}"/>
                </a:ext>
              </a:extLst>
            </p:cNvPr>
            <p:cNvSpPr>
              <a:spLocks/>
            </p:cNvSpPr>
            <p:nvPr/>
          </p:nvSpPr>
          <p:spPr bwMode="auto">
            <a:xfrm>
              <a:off x="5849433" y="4149098"/>
              <a:ext cx="63500" cy="68263"/>
            </a:xfrm>
            <a:custGeom>
              <a:avLst/>
              <a:gdLst>
                <a:gd name="T0" fmla="*/ 12 w 34"/>
                <a:gd name="T1" fmla="*/ 36 h 37"/>
                <a:gd name="T2" fmla="*/ 24 w 34"/>
                <a:gd name="T3" fmla="*/ 35 h 37"/>
                <a:gd name="T4" fmla="*/ 32 w 34"/>
                <a:gd name="T5" fmla="*/ 23 h 37"/>
                <a:gd name="T6" fmla="*/ 32 w 34"/>
                <a:gd name="T7" fmla="*/ 9 h 37"/>
                <a:gd name="T8" fmla="*/ 22 w 34"/>
                <a:gd name="T9" fmla="*/ 2 h 37"/>
                <a:gd name="T10" fmla="*/ 10 w 34"/>
                <a:gd name="T11" fmla="*/ 3 h 37"/>
                <a:gd name="T12" fmla="*/ 2 w 34"/>
                <a:gd name="T13" fmla="*/ 15 h 37"/>
                <a:gd name="T14" fmla="*/ 3 w 34"/>
                <a:gd name="T15" fmla="*/ 29 h 37"/>
                <a:gd name="T16" fmla="*/ 12 w 34"/>
                <a:gd name="T17"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7">
                  <a:moveTo>
                    <a:pt x="12" y="36"/>
                  </a:moveTo>
                  <a:cubicBezTo>
                    <a:pt x="17" y="37"/>
                    <a:pt x="21" y="37"/>
                    <a:pt x="24" y="35"/>
                  </a:cubicBezTo>
                  <a:cubicBezTo>
                    <a:pt x="28" y="33"/>
                    <a:pt x="31" y="29"/>
                    <a:pt x="32" y="23"/>
                  </a:cubicBezTo>
                  <a:cubicBezTo>
                    <a:pt x="34" y="17"/>
                    <a:pt x="34" y="12"/>
                    <a:pt x="32" y="9"/>
                  </a:cubicBezTo>
                  <a:cubicBezTo>
                    <a:pt x="30" y="5"/>
                    <a:pt x="26" y="3"/>
                    <a:pt x="22" y="2"/>
                  </a:cubicBezTo>
                  <a:cubicBezTo>
                    <a:pt x="17" y="0"/>
                    <a:pt x="13" y="1"/>
                    <a:pt x="10" y="3"/>
                  </a:cubicBezTo>
                  <a:cubicBezTo>
                    <a:pt x="6" y="5"/>
                    <a:pt x="3" y="9"/>
                    <a:pt x="2" y="15"/>
                  </a:cubicBezTo>
                  <a:cubicBezTo>
                    <a:pt x="0" y="20"/>
                    <a:pt x="1" y="25"/>
                    <a:pt x="3" y="29"/>
                  </a:cubicBezTo>
                  <a:cubicBezTo>
                    <a:pt x="5" y="33"/>
                    <a:pt x="8" y="35"/>
                    <a:pt x="1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17" name="Freeform 67">
              <a:extLst>
                <a:ext uri="{FF2B5EF4-FFF2-40B4-BE49-F238E27FC236}">
                  <a16:creationId xmlns:a16="http://schemas.microsoft.com/office/drawing/2014/main" id="{D1E62253-6CD9-478D-8542-D365A88D8A6B}"/>
                </a:ext>
              </a:extLst>
            </p:cNvPr>
            <p:cNvSpPr>
              <a:spLocks noEditPoints="1"/>
            </p:cNvSpPr>
            <p:nvPr/>
          </p:nvSpPr>
          <p:spPr bwMode="auto">
            <a:xfrm>
              <a:off x="4862008" y="4030036"/>
              <a:ext cx="1677988" cy="1673225"/>
            </a:xfrm>
            <a:custGeom>
              <a:avLst/>
              <a:gdLst>
                <a:gd name="T0" fmla="*/ 812 w 905"/>
                <a:gd name="T1" fmla="*/ 404 h 905"/>
                <a:gd name="T2" fmla="*/ 774 w 905"/>
                <a:gd name="T3" fmla="*/ 279 h 905"/>
                <a:gd name="T4" fmla="*/ 779 w 905"/>
                <a:gd name="T5" fmla="*/ 210 h 905"/>
                <a:gd name="T6" fmla="*/ 721 w 905"/>
                <a:gd name="T7" fmla="*/ 187 h 905"/>
                <a:gd name="T8" fmla="*/ 685 w 905"/>
                <a:gd name="T9" fmla="*/ 149 h 905"/>
                <a:gd name="T10" fmla="*/ 617 w 905"/>
                <a:gd name="T11" fmla="*/ 113 h 905"/>
                <a:gd name="T12" fmla="*/ 564 w 905"/>
                <a:gd name="T13" fmla="*/ 108 h 905"/>
                <a:gd name="T14" fmla="*/ 460 w 905"/>
                <a:gd name="T15" fmla="*/ 45 h 905"/>
                <a:gd name="T16" fmla="*/ 375 w 905"/>
                <a:gd name="T17" fmla="*/ 52 h 905"/>
                <a:gd name="T18" fmla="*/ 348 w 905"/>
                <a:gd name="T19" fmla="*/ 78 h 905"/>
                <a:gd name="T20" fmla="*/ 362 w 905"/>
                <a:gd name="T21" fmla="*/ 92 h 905"/>
                <a:gd name="T22" fmla="*/ 312 w 905"/>
                <a:gd name="T23" fmla="*/ 104 h 905"/>
                <a:gd name="T24" fmla="*/ 250 w 905"/>
                <a:gd name="T25" fmla="*/ 96 h 905"/>
                <a:gd name="T26" fmla="*/ 175 w 905"/>
                <a:gd name="T27" fmla="*/ 151 h 905"/>
                <a:gd name="T28" fmla="*/ 121 w 905"/>
                <a:gd name="T29" fmla="*/ 211 h 905"/>
                <a:gd name="T30" fmla="*/ 120 w 905"/>
                <a:gd name="T31" fmla="*/ 281 h 905"/>
                <a:gd name="T32" fmla="*/ 132 w 905"/>
                <a:gd name="T33" fmla="*/ 289 h 905"/>
                <a:gd name="T34" fmla="*/ 95 w 905"/>
                <a:gd name="T35" fmla="*/ 410 h 905"/>
                <a:gd name="T36" fmla="*/ 41 w 905"/>
                <a:gd name="T37" fmla="*/ 453 h 905"/>
                <a:gd name="T38" fmla="*/ 51 w 905"/>
                <a:gd name="T39" fmla="*/ 518 h 905"/>
                <a:gd name="T40" fmla="*/ 101 w 905"/>
                <a:gd name="T41" fmla="*/ 526 h 905"/>
                <a:gd name="T42" fmla="*/ 238 w 905"/>
                <a:gd name="T43" fmla="*/ 764 h 905"/>
                <a:gd name="T44" fmla="*/ 218 w 905"/>
                <a:gd name="T45" fmla="*/ 741 h 905"/>
                <a:gd name="T46" fmla="*/ 196 w 905"/>
                <a:gd name="T47" fmla="*/ 742 h 905"/>
                <a:gd name="T48" fmla="*/ 289 w 905"/>
                <a:gd name="T49" fmla="*/ 829 h 905"/>
                <a:gd name="T50" fmla="*/ 284 w 905"/>
                <a:gd name="T51" fmla="*/ 801 h 905"/>
                <a:gd name="T52" fmla="*/ 309 w 905"/>
                <a:gd name="T53" fmla="*/ 811 h 905"/>
                <a:gd name="T54" fmla="*/ 317 w 905"/>
                <a:gd name="T55" fmla="*/ 787 h 905"/>
                <a:gd name="T56" fmla="*/ 310 w 905"/>
                <a:gd name="T57" fmla="*/ 842 h 905"/>
                <a:gd name="T58" fmla="*/ 352 w 905"/>
                <a:gd name="T59" fmla="*/ 858 h 905"/>
                <a:gd name="T60" fmla="*/ 420 w 905"/>
                <a:gd name="T61" fmla="*/ 807 h 905"/>
                <a:gd name="T62" fmla="*/ 413 w 905"/>
                <a:gd name="T63" fmla="*/ 875 h 905"/>
                <a:gd name="T64" fmla="*/ 399 w 905"/>
                <a:gd name="T65" fmla="*/ 866 h 905"/>
                <a:gd name="T66" fmla="*/ 430 w 905"/>
                <a:gd name="T67" fmla="*/ 858 h 905"/>
                <a:gd name="T68" fmla="*/ 479 w 905"/>
                <a:gd name="T69" fmla="*/ 856 h 905"/>
                <a:gd name="T70" fmla="*/ 477 w 905"/>
                <a:gd name="T71" fmla="*/ 831 h 905"/>
                <a:gd name="T72" fmla="*/ 529 w 905"/>
                <a:gd name="T73" fmla="*/ 866 h 905"/>
                <a:gd name="T74" fmla="*/ 486 w 905"/>
                <a:gd name="T75" fmla="*/ 850 h 905"/>
                <a:gd name="T76" fmla="*/ 516 w 905"/>
                <a:gd name="T77" fmla="*/ 820 h 905"/>
                <a:gd name="T78" fmla="*/ 599 w 905"/>
                <a:gd name="T79" fmla="*/ 840 h 905"/>
                <a:gd name="T80" fmla="*/ 588 w 905"/>
                <a:gd name="T81" fmla="*/ 834 h 905"/>
                <a:gd name="T82" fmla="*/ 584 w 905"/>
                <a:gd name="T83" fmla="*/ 805 h 905"/>
                <a:gd name="T84" fmla="*/ 599 w 905"/>
                <a:gd name="T85" fmla="*/ 796 h 905"/>
                <a:gd name="T86" fmla="*/ 616 w 905"/>
                <a:gd name="T87" fmla="*/ 825 h 905"/>
                <a:gd name="T88" fmla="*/ 655 w 905"/>
                <a:gd name="T89" fmla="*/ 793 h 905"/>
                <a:gd name="T90" fmla="*/ 654 w 905"/>
                <a:gd name="T91" fmla="*/ 760 h 905"/>
                <a:gd name="T92" fmla="*/ 663 w 905"/>
                <a:gd name="T93" fmla="*/ 752 h 905"/>
                <a:gd name="T94" fmla="*/ 668 w 905"/>
                <a:gd name="T95" fmla="*/ 737 h 905"/>
                <a:gd name="T96" fmla="*/ 676 w 905"/>
                <a:gd name="T97" fmla="*/ 737 h 905"/>
                <a:gd name="T98" fmla="*/ 677 w 905"/>
                <a:gd name="T99" fmla="*/ 721 h 905"/>
                <a:gd name="T100" fmla="*/ 691 w 905"/>
                <a:gd name="T101" fmla="*/ 738 h 905"/>
                <a:gd name="T102" fmla="*/ 665 w 905"/>
                <a:gd name="T103" fmla="*/ 771 h 905"/>
                <a:gd name="T104" fmla="*/ 688 w 905"/>
                <a:gd name="T105" fmla="*/ 807 h 905"/>
                <a:gd name="T106" fmla="*/ 679 w 905"/>
                <a:gd name="T107" fmla="*/ 769 h 905"/>
                <a:gd name="T108" fmla="*/ 705 w 905"/>
                <a:gd name="T109" fmla="*/ 766 h 905"/>
                <a:gd name="T110" fmla="*/ 778 w 905"/>
                <a:gd name="T111" fmla="*/ 296 h 905"/>
                <a:gd name="T112" fmla="*/ 810 w 905"/>
                <a:gd name="T113" fmla="*/ 386 h 905"/>
                <a:gd name="T114" fmla="*/ 843 w 905"/>
                <a:gd name="T115" fmla="*/ 516 h 905"/>
                <a:gd name="T116" fmla="*/ 807 w 905"/>
                <a:gd name="T117" fmla="*/ 478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5" h="905">
                  <a:moveTo>
                    <a:pt x="453" y="0"/>
                  </a:moveTo>
                  <a:cubicBezTo>
                    <a:pt x="203" y="0"/>
                    <a:pt x="0" y="203"/>
                    <a:pt x="0" y="453"/>
                  </a:cubicBezTo>
                  <a:cubicBezTo>
                    <a:pt x="0" y="702"/>
                    <a:pt x="203" y="905"/>
                    <a:pt x="453" y="905"/>
                  </a:cubicBezTo>
                  <a:cubicBezTo>
                    <a:pt x="703" y="905"/>
                    <a:pt x="905" y="702"/>
                    <a:pt x="905" y="453"/>
                  </a:cubicBezTo>
                  <a:cubicBezTo>
                    <a:pt x="905" y="203"/>
                    <a:pt x="703" y="0"/>
                    <a:pt x="453" y="0"/>
                  </a:cubicBezTo>
                  <a:close/>
                  <a:moveTo>
                    <a:pt x="858" y="430"/>
                  </a:moveTo>
                  <a:cubicBezTo>
                    <a:pt x="849" y="431"/>
                    <a:pt x="849" y="431"/>
                    <a:pt x="849" y="431"/>
                  </a:cubicBezTo>
                  <a:cubicBezTo>
                    <a:pt x="846" y="400"/>
                    <a:pt x="846" y="400"/>
                    <a:pt x="846" y="400"/>
                  </a:cubicBezTo>
                  <a:cubicBezTo>
                    <a:pt x="835" y="401"/>
                    <a:pt x="835" y="401"/>
                    <a:pt x="835" y="401"/>
                  </a:cubicBezTo>
                  <a:cubicBezTo>
                    <a:pt x="838" y="430"/>
                    <a:pt x="838" y="430"/>
                    <a:pt x="838" y="430"/>
                  </a:cubicBezTo>
                  <a:cubicBezTo>
                    <a:pt x="829" y="431"/>
                    <a:pt x="829" y="431"/>
                    <a:pt x="829" y="431"/>
                  </a:cubicBezTo>
                  <a:cubicBezTo>
                    <a:pt x="826" y="402"/>
                    <a:pt x="826" y="402"/>
                    <a:pt x="826" y="402"/>
                  </a:cubicBezTo>
                  <a:cubicBezTo>
                    <a:pt x="812" y="404"/>
                    <a:pt x="812" y="404"/>
                    <a:pt x="812" y="404"/>
                  </a:cubicBezTo>
                  <a:cubicBezTo>
                    <a:pt x="816" y="435"/>
                    <a:pt x="816" y="435"/>
                    <a:pt x="816" y="435"/>
                  </a:cubicBezTo>
                  <a:cubicBezTo>
                    <a:pt x="807" y="436"/>
                    <a:pt x="807" y="436"/>
                    <a:pt x="807" y="436"/>
                  </a:cubicBezTo>
                  <a:cubicBezTo>
                    <a:pt x="802" y="393"/>
                    <a:pt x="802" y="393"/>
                    <a:pt x="802" y="393"/>
                  </a:cubicBezTo>
                  <a:cubicBezTo>
                    <a:pt x="854" y="388"/>
                    <a:pt x="854" y="388"/>
                    <a:pt x="854" y="388"/>
                  </a:cubicBezTo>
                  <a:lnTo>
                    <a:pt x="858" y="430"/>
                  </a:lnTo>
                  <a:close/>
                  <a:moveTo>
                    <a:pt x="799" y="241"/>
                  </a:moveTo>
                  <a:cubicBezTo>
                    <a:pt x="802" y="246"/>
                    <a:pt x="804" y="250"/>
                    <a:pt x="804" y="253"/>
                  </a:cubicBezTo>
                  <a:cubicBezTo>
                    <a:pt x="805" y="256"/>
                    <a:pt x="805" y="258"/>
                    <a:pt x="804" y="261"/>
                  </a:cubicBezTo>
                  <a:cubicBezTo>
                    <a:pt x="803" y="264"/>
                    <a:pt x="801" y="266"/>
                    <a:pt x="798" y="267"/>
                  </a:cubicBezTo>
                  <a:cubicBezTo>
                    <a:pt x="795" y="269"/>
                    <a:pt x="791" y="270"/>
                    <a:pt x="788" y="269"/>
                  </a:cubicBezTo>
                  <a:cubicBezTo>
                    <a:pt x="784" y="268"/>
                    <a:pt x="781" y="266"/>
                    <a:pt x="778" y="262"/>
                  </a:cubicBezTo>
                  <a:cubicBezTo>
                    <a:pt x="778" y="265"/>
                    <a:pt x="778" y="267"/>
                    <a:pt x="778" y="269"/>
                  </a:cubicBezTo>
                  <a:cubicBezTo>
                    <a:pt x="777" y="272"/>
                    <a:pt x="776" y="275"/>
                    <a:pt x="774" y="279"/>
                  </a:cubicBezTo>
                  <a:cubicBezTo>
                    <a:pt x="769" y="291"/>
                    <a:pt x="769" y="291"/>
                    <a:pt x="769" y="291"/>
                  </a:cubicBezTo>
                  <a:cubicBezTo>
                    <a:pt x="762" y="279"/>
                    <a:pt x="762" y="279"/>
                    <a:pt x="762" y="279"/>
                  </a:cubicBezTo>
                  <a:cubicBezTo>
                    <a:pt x="767" y="266"/>
                    <a:pt x="767" y="266"/>
                    <a:pt x="767" y="266"/>
                  </a:cubicBezTo>
                  <a:cubicBezTo>
                    <a:pt x="769" y="261"/>
                    <a:pt x="770" y="258"/>
                    <a:pt x="770" y="257"/>
                  </a:cubicBezTo>
                  <a:cubicBezTo>
                    <a:pt x="771" y="255"/>
                    <a:pt x="771" y="254"/>
                    <a:pt x="770" y="253"/>
                  </a:cubicBezTo>
                  <a:cubicBezTo>
                    <a:pt x="770" y="252"/>
                    <a:pt x="769" y="250"/>
                    <a:pt x="768" y="248"/>
                  </a:cubicBezTo>
                  <a:cubicBezTo>
                    <a:pt x="766" y="246"/>
                    <a:pt x="766" y="246"/>
                    <a:pt x="766" y="246"/>
                  </a:cubicBezTo>
                  <a:cubicBezTo>
                    <a:pt x="748" y="257"/>
                    <a:pt x="748" y="257"/>
                    <a:pt x="748" y="257"/>
                  </a:cubicBezTo>
                  <a:cubicBezTo>
                    <a:pt x="742" y="247"/>
                    <a:pt x="742" y="247"/>
                    <a:pt x="742" y="247"/>
                  </a:cubicBezTo>
                  <a:cubicBezTo>
                    <a:pt x="786" y="220"/>
                    <a:pt x="786" y="220"/>
                    <a:pt x="786" y="220"/>
                  </a:cubicBezTo>
                  <a:lnTo>
                    <a:pt x="799" y="241"/>
                  </a:lnTo>
                  <a:close/>
                  <a:moveTo>
                    <a:pt x="750" y="176"/>
                  </a:moveTo>
                  <a:cubicBezTo>
                    <a:pt x="779" y="210"/>
                    <a:pt x="779" y="210"/>
                    <a:pt x="779" y="210"/>
                  </a:cubicBezTo>
                  <a:cubicBezTo>
                    <a:pt x="772" y="216"/>
                    <a:pt x="772" y="216"/>
                    <a:pt x="772" y="216"/>
                  </a:cubicBezTo>
                  <a:cubicBezTo>
                    <a:pt x="761" y="203"/>
                    <a:pt x="761" y="203"/>
                    <a:pt x="761" y="203"/>
                  </a:cubicBezTo>
                  <a:cubicBezTo>
                    <a:pt x="728" y="230"/>
                    <a:pt x="728" y="230"/>
                    <a:pt x="728" y="230"/>
                  </a:cubicBezTo>
                  <a:cubicBezTo>
                    <a:pt x="721" y="221"/>
                    <a:pt x="721" y="221"/>
                    <a:pt x="721" y="221"/>
                  </a:cubicBezTo>
                  <a:cubicBezTo>
                    <a:pt x="754" y="194"/>
                    <a:pt x="754" y="194"/>
                    <a:pt x="754" y="194"/>
                  </a:cubicBezTo>
                  <a:cubicBezTo>
                    <a:pt x="744" y="181"/>
                    <a:pt x="744" y="181"/>
                    <a:pt x="744" y="181"/>
                  </a:cubicBezTo>
                  <a:lnTo>
                    <a:pt x="750" y="176"/>
                  </a:lnTo>
                  <a:close/>
                  <a:moveTo>
                    <a:pt x="742" y="167"/>
                  </a:moveTo>
                  <a:cubicBezTo>
                    <a:pt x="736" y="174"/>
                    <a:pt x="736" y="174"/>
                    <a:pt x="736" y="174"/>
                  </a:cubicBezTo>
                  <a:cubicBezTo>
                    <a:pt x="714" y="153"/>
                    <a:pt x="714" y="153"/>
                    <a:pt x="714" y="153"/>
                  </a:cubicBezTo>
                  <a:cubicBezTo>
                    <a:pt x="706" y="162"/>
                    <a:pt x="706" y="162"/>
                    <a:pt x="706" y="162"/>
                  </a:cubicBezTo>
                  <a:cubicBezTo>
                    <a:pt x="727" y="181"/>
                    <a:pt x="727" y="181"/>
                    <a:pt x="727" y="181"/>
                  </a:cubicBezTo>
                  <a:cubicBezTo>
                    <a:pt x="721" y="187"/>
                    <a:pt x="721" y="187"/>
                    <a:pt x="721" y="187"/>
                  </a:cubicBezTo>
                  <a:cubicBezTo>
                    <a:pt x="700" y="168"/>
                    <a:pt x="700" y="168"/>
                    <a:pt x="700" y="168"/>
                  </a:cubicBezTo>
                  <a:cubicBezTo>
                    <a:pt x="691" y="178"/>
                    <a:pt x="691" y="178"/>
                    <a:pt x="691" y="178"/>
                  </a:cubicBezTo>
                  <a:cubicBezTo>
                    <a:pt x="714" y="200"/>
                    <a:pt x="714" y="200"/>
                    <a:pt x="714" y="200"/>
                  </a:cubicBezTo>
                  <a:cubicBezTo>
                    <a:pt x="708" y="206"/>
                    <a:pt x="708" y="206"/>
                    <a:pt x="708" y="206"/>
                  </a:cubicBezTo>
                  <a:cubicBezTo>
                    <a:pt x="677" y="177"/>
                    <a:pt x="677" y="177"/>
                    <a:pt x="677" y="177"/>
                  </a:cubicBezTo>
                  <a:cubicBezTo>
                    <a:pt x="711" y="139"/>
                    <a:pt x="711" y="139"/>
                    <a:pt x="711" y="139"/>
                  </a:cubicBezTo>
                  <a:lnTo>
                    <a:pt x="742" y="167"/>
                  </a:lnTo>
                  <a:close/>
                  <a:moveTo>
                    <a:pt x="665" y="105"/>
                  </a:moveTo>
                  <a:cubicBezTo>
                    <a:pt x="680" y="116"/>
                    <a:pt x="680" y="116"/>
                    <a:pt x="680" y="116"/>
                  </a:cubicBezTo>
                  <a:cubicBezTo>
                    <a:pt x="686" y="120"/>
                    <a:pt x="689" y="122"/>
                    <a:pt x="691" y="124"/>
                  </a:cubicBezTo>
                  <a:cubicBezTo>
                    <a:pt x="693" y="127"/>
                    <a:pt x="694" y="130"/>
                    <a:pt x="695" y="133"/>
                  </a:cubicBezTo>
                  <a:cubicBezTo>
                    <a:pt x="695" y="136"/>
                    <a:pt x="694" y="140"/>
                    <a:pt x="692" y="143"/>
                  </a:cubicBezTo>
                  <a:cubicBezTo>
                    <a:pt x="690" y="146"/>
                    <a:pt x="688" y="148"/>
                    <a:pt x="685" y="149"/>
                  </a:cubicBezTo>
                  <a:cubicBezTo>
                    <a:pt x="683" y="150"/>
                    <a:pt x="681" y="150"/>
                    <a:pt x="679" y="150"/>
                  </a:cubicBezTo>
                  <a:cubicBezTo>
                    <a:pt x="676" y="150"/>
                    <a:pt x="674" y="149"/>
                    <a:pt x="672" y="149"/>
                  </a:cubicBezTo>
                  <a:cubicBezTo>
                    <a:pt x="670" y="148"/>
                    <a:pt x="666" y="145"/>
                    <a:pt x="662" y="143"/>
                  </a:cubicBezTo>
                  <a:cubicBezTo>
                    <a:pt x="656" y="138"/>
                    <a:pt x="656" y="138"/>
                    <a:pt x="656" y="138"/>
                  </a:cubicBezTo>
                  <a:cubicBezTo>
                    <a:pt x="645" y="154"/>
                    <a:pt x="645" y="154"/>
                    <a:pt x="645" y="154"/>
                  </a:cubicBezTo>
                  <a:cubicBezTo>
                    <a:pt x="635" y="148"/>
                    <a:pt x="635" y="148"/>
                    <a:pt x="635" y="148"/>
                  </a:cubicBezTo>
                  <a:lnTo>
                    <a:pt x="665" y="105"/>
                  </a:lnTo>
                  <a:close/>
                  <a:moveTo>
                    <a:pt x="632" y="87"/>
                  </a:moveTo>
                  <a:cubicBezTo>
                    <a:pt x="629" y="95"/>
                    <a:pt x="629" y="95"/>
                    <a:pt x="629" y="95"/>
                  </a:cubicBezTo>
                  <a:cubicBezTo>
                    <a:pt x="603" y="84"/>
                    <a:pt x="603" y="84"/>
                    <a:pt x="603" y="84"/>
                  </a:cubicBezTo>
                  <a:cubicBezTo>
                    <a:pt x="598" y="95"/>
                    <a:pt x="598" y="95"/>
                    <a:pt x="598" y="95"/>
                  </a:cubicBezTo>
                  <a:cubicBezTo>
                    <a:pt x="620" y="105"/>
                    <a:pt x="620" y="105"/>
                    <a:pt x="620" y="105"/>
                  </a:cubicBezTo>
                  <a:cubicBezTo>
                    <a:pt x="617" y="113"/>
                    <a:pt x="617" y="113"/>
                    <a:pt x="617" y="113"/>
                  </a:cubicBezTo>
                  <a:cubicBezTo>
                    <a:pt x="595" y="103"/>
                    <a:pt x="595" y="103"/>
                    <a:pt x="595" y="103"/>
                  </a:cubicBezTo>
                  <a:cubicBezTo>
                    <a:pt x="586" y="123"/>
                    <a:pt x="586" y="123"/>
                    <a:pt x="586" y="123"/>
                  </a:cubicBezTo>
                  <a:cubicBezTo>
                    <a:pt x="576" y="119"/>
                    <a:pt x="576" y="119"/>
                    <a:pt x="576" y="119"/>
                  </a:cubicBezTo>
                  <a:cubicBezTo>
                    <a:pt x="596" y="71"/>
                    <a:pt x="596" y="71"/>
                    <a:pt x="596" y="71"/>
                  </a:cubicBezTo>
                  <a:lnTo>
                    <a:pt x="632" y="87"/>
                  </a:lnTo>
                  <a:close/>
                  <a:moveTo>
                    <a:pt x="523" y="77"/>
                  </a:moveTo>
                  <a:cubicBezTo>
                    <a:pt x="525" y="72"/>
                    <a:pt x="527" y="68"/>
                    <a:pt x="529" y="65"/>
                  </a:cubicBezTo>
                  <a:cubicBezTo>
                    <a:pt x="531" y="63"/>
                    <a:pt x="534" y="61"/>
                    <a:pt x="536" y="59"/>
                  </a:cubicBezTo>
                  <a:cubicBezTo>
                    <a:pt x="539" y="58"/>
                    <a:pt x="542" y="57"/>
                    <a:pt x="545" y="57"/>
                  </a:cubicBezTo>
                  <a:cubicBezTo>
                    <a:pt x="548" y="56"/>
                    <a:pt x="553" y="57"/>
                    <a:pt x="557" y="58"/>
                  </a:cubicBezTo>
                  <a:cubicBezTo>
                    <a:pt x="565" y="60"/>
                    <a:pt x="571" y="64"/>
                    <a:pt x="575" y="70"/>
                  </a:cubicBezTo>
                  <a:cubicBezTo>
                    <a:pt x="578" y="76"/>
                    <a:pt x="579" y="83"/>
                    <a:pt x="577" y="91"/>
                  </a:cubicBezTo>
                  <a:cubicBezTo>
                    <a:pt x="575" y="99"/>
                    <a:pt x="570" y="105"/>
                    <a:pt x="564" y="108"/>
                  </a:cubicBezTo>
                  <a:cubicBezTo>
                    <a:pt x="558" y="111"/>
                    <a:pt x="551" y="112"/>
                    <a:pt x="543" y="110"/>
                  </a:cubicBezTo>
                  <a:cubicBezTo>
                    <a:pt x="535" y="108"/>
                    <a:pt x="529" y="104"/>
                    <a:pt x="526" y="98"/>
                  </a:cubicBezTo>
                  <a:cubicBezTo>
                    <a:pt x="522" y="92"/>
                    <a:pt x="521" y="85"/>
                    <a:pt x="523" y="77"/>
                  </a:cubicBezTo>
                  <a:close/>
                  <a:moveTo>
                    <a:pt x="460" y="45"/>
                  </a:moveTo>
                  <a:cubicBezTo>
                    <a:pt x="473" y="66"/>
                    <a:pt x="473" y="66"/>
                    <a:pt x="473" y="66"/>
                  </a:cubicBezTo>
                  <a:cubicBezTo>
                    <a:pt x="487" y="46"/>
                    <a:pt x="487" y="46"/>
                    <a:pt x="487" y="46"/>
                  </a:cubicBezTo>
                  <a:cubicBezTo>
                    <a:pt x="500" y="47"/>
                    <a:pt x="500" y="47"/>
                    <a:pt x="500" y="47"/>
                  </a:cubicBezTo>
                  <a:cubicBezTo>
                    <a:pt x="477" y="76"/>
                    <a:pt x="477" y="76"/>
                    <a:pt x="477" y="76"/>
                  </a:cubicBezTo>
                  <a:cubicBezTo>
                    <a:pt x="476" y="97"/>
                    <a:pt x="476" y="97"/>
                    <a:pt x="476" y="97"/>
                  </a:cubicBezTo>
                  <a:cubicBezTo>
                    <a:pt x="465" y="97"/>
                    <a:pt x="465" y="97"/>
                    <a:pt x="465" y="97"/>
                  </a:cubicBezTo>
                  <a:cubicBezTo>
                    <a:pt x="466" y="75"/>
                    <a:pt x="466" y="75"/>
                    <a:pt x="466" y="75"/>
                  </a:cubicBezTo>
                  <a:cubicBezTo>
                    <a:pt x="447" y="44"/>
                    <a:pt x="447" y="44"/>
                    <a:pt x="447" y="44"/>
                  </a:cubicBezTo>
                  <a:lnTo>
                    <a:pt x="460" y="45"/>
                  </a:lnTo>
                  <a:close/>
                  <a:moveTo>
                    <a:pt x="441" y="44"/>
                  </a:moveTo>
                  <a:cubicBezTo>
                    <a:pt x="442" y="53"/>
                    <a:pt x="442" y="53"/>
                    <a:pt x="442" y="53"/>
                  </a:cubicBezTo>
                  <a:cubicBezTo>
                    <a:pt x="425" y="54"/>
                    <a:pt x="425" y="54"/>
                    <a:pt x="425" y="54"/>
                  </a:cubicBezTo>
                  <a:cubicBezTo>
                    <a:pt x="428" y="97"/>
                    <a:pt x="428" y="97"/>
                    <a:pt x="428" y="97"/>
                  </a:cubicBezTo>
                  <a:cubicBezTo>
                    <a:pt x="417" y="98"/>
                    <a:pt x="417" y="98"/>
                    <a:pt x="417" y="98"/>
                  </a:cubicBezTo>
                  <a:cubicBezTo>
                    <a:pt x="413" y="55"/>
                    <a:pt x="413" y="55"/>
                    <a:pt x="413" y="55"/>
                  </a:cubicBezTo>
                  <a:cubicBezTo>
                    <a:pt x="397" y="56"/>
                    <a:pt x="397" y="56"/>
                    <a:pt x="397" y="56"/>
                  </a:cubicBezTo>
                  <a:cubicBezTo>
                    <a:pt x="396" y="48"/>
                    <a:pt x="396" y="48"/>
                    <a:pt x="396" y="48"/>
                  </a:cubicBezTo>
                  <a:lnTo>
                    <a:pt x="441" y="44"/>
                  </a:lnTo>
                  <a:close/>
                  <a:moveTo>
                    <a:pt x="386" y="50"/>
                  </a:moveTo>
                  <a:cubicBezTo>
                    <a:pt x="395" y="101"/>
                    <a:pt x="395" y="101"/>
                    <a:pt x="395" y="101"/>
                  </a:cubicBezTo>
                  <a:cubicBezTo>
                    <a:pt x="384" y="103"/>
                    <a:pt x="384" y="103"/>
                    <a:pt x="384" y="103"/>
                  </a:cubicBezTo>
                  <a:cubicBezTo>
                    <a:pt x="375" y="52"/>
                    <a:pt x="375" y="52"/>
                    <a:pt x="375" y="52"/>
                  </a:cubicBezTo>
                  <a:lnTo>
                    <a:pt x="386" y="50"/>
                  </a:lnTo>
                  <a:close/>
                  <a:moveTo>
                    <a:pt x="324" y="70"/>
                  </a:moveTo>
                  <a:cubicBezTo>
                    <a:pt x="325" y="68"/>
                    <a:pt x="327" y="65"/>
                    <a:pt x="330" y="63"/>
                  </a:cubicBezTo>
                  <a:cubicBezTo>
                    <a:pt x="333" y="61"/>
                    <a:pt x="336" y="60"/>
                    <a:pt x="340" y="59"/>
                  </a:cubicBezTo>
                  <a:cubicBezTo>
                    <a:pt x="347" y="57"/>
                    <a:pt x="353" y="57"/>
                    <a:pt x="357" y="59"/>
                  </a:cubicBezTo>
                  <a:cubicBezTo>
                    <a:pt x="361" y="60"/>
                    <a:pt x="364" y="63"/>
                    <a:pt x="365" y="68"/>
                  </a:cubicBezTo>
                  <a:cubicBezTo>
                    <a:pt x="354" y="71"/>
                    <a:pt x="354" y="71"/>
                    <a:pt x="354" y="71"/>
                  </a:cubicBezTo>
                  <a:cubicBezTo>
                    <a:pt x="353" y="69"/>
                    <a:pt x="352" y="67"/>
                    <a:pt x="350" y="67"/>
                  </a:cubicBezTo>
                  <a:cubicBezTo>
                    <a:pt x="348" y="66"/>
                    <a:pt x="345" y="66"/>
                    <a:pt x="342" y="67"/>
                  </a:cubicBezTo>
                  <a:cubicBezTo>
                    <a:pt x="339" y="68"/>
                    <a:pt x="337" y="69"/>
                    <a:pt x="335" y="71"/>
                  </a:cubicBezTo>
                  <a:cubicBezTo>
                    <a:pt x="334" y="72"/>
                    <a:pt x="334" y="73"/>
                    <a:pt x="334" y="74"/>
                  </a:cubicBezTo>
                  <a:cubicBezTo>
                    <a:pt x="335" y="76"/>
                    <a:pt x="336" y="76"/>
                    <a:pt x="337" y="77"/>
                  </a:cubicBezTo>
                  <a:cubicBezTo>
                    <a:pt x="339" y="78"/>
                    <a:pt x="342" y="78"/>
                    <a:pt x="348" y="78"/>
                  </a:cubicBezTo>
                  <a:cubicBezTo>
                    <a:pt x="354" y="77"/>
                    <a:pt x="358" y="77"/>
                    <a:pt x="361" y="78"/>
                  </a:cubicBezTo>
                  <a:cubicBezTo>
                    <a:pt x="364" y="79"/>
                    <a:pt x="366" y="80"/>
                    <a:pt x="368" y="81"/>
                  </a:cubicBezTo>
                  <a:cubicBezTo>
                    <a:pt x="370" y="83"/>
                    <a:pt x="372" y="86"/>
                    <a:pt x="373" y="89"/>
                  </a:cubicBezTo>
                  <a:cubicBezTo>
                    <a:pt x="373" y="92"/>
                    <a:pt x="373" y="95"/>
                    <a:pt x="372" y="98"/>
                  </a:cubicBezTo>
                  <a:cubicBezTo>
                    <a:pt x="371" y="101"/>
                    <a:pt x="369" y="103"/>
                    <a:pt x="366" y="105"/>
                  </a:cubicBezTo>
                  <a:cubicBezTo>
                    <a:pt x="364" y="107"/>
                    <a:pt x="360" y="109"/>
                    <a:pt x="355" y="110"/>
                  </a:cubicBezTo>
                  <a:cubicBezTo>
                    <a:pt x="348" y="112"/>
                    <a:pt x="342" y="112"/>
                    <a:pt x="338" y="110"/>
                  </a:cubicBezTo>
                  <a:cubicBezTo>
                    <a:pt x="333" y="108"/>
                    <a:pt x="330" y="105"/>
                    <a:pt x="328" y="100"/>
                  </a:cubicBezTo>
                  <a:cubicBezTo>
                    <a:pt x="338" y="96"/>
                    <a:pt x="338" y="96"/>
                    <a:pt x="338" y="96"/>
                  </a:cubicBezTo>
                  <a:cubicBezTo>
                    <a:pt x="340" y="99"/>
                    <a:pt x="342" y="101"/>
                    <a:pt x="344" y="102"/>
                  </a:cubicBezTo>
                  <a:cubicBezTo>
                    <a:pt x="346" y="103"/>
                    <a:pt x="349" y="103"/>
                    <a:pt x="353" y="102"/>
                  </a:cubicBezTo>
                  <a:cubicBezTo>
                    <a:pt x="356" y="101"/>
                    <a:pt x="359" y="99"/>
                    <a:pt x="360" y="97"/>
                  </a:cubicBezTo>
                  <a:cubicBezTo>
                    <a:pt x="362" y="96"/>
                    <a:pt x="362" y="94"/>
                    <a:pt x="362" y="92"/>
                  </a:cubicBezTo>
                  <a:cubicBezTo>
                    <a:pt x="361" y="91"/>
                    <a:pt x="361" y="90"/>
                    <a:pt x="360" y="89"/>
                  </a:cubicBezTo>
                  <a:cubicBezTo>
                    <a:pt x="359" y="89"/>
                    <a:pt x="357" y="88"/>
                    <a:pt x="355" y="88"/>
                  </a:cubicBezTo>
                  <a:cubicBezTo>
                    <a:pt x="354" y="88"/>
                    <a:pt x="351" y="88"/>
                    <a:pt x="346" y="88"/>
                  </a:cubicBezTo>
                  <a:cubicBezTo>
                    <a:pt x="339" y="89"/>
                    <a:pt x="335" y="88"/>
                    <a:pt x="332" y="87"/>
                  </a:cubicBezTo>
                  <a:cubicBezTo>
                    <a:pt x="328" y="85"/>
                    <a:pt x="325" y="82"/>
                    <a:pt x="324" y="78"/>
                  </a:cubicBezTo>
                  <a:cubicBezTo>
                    <a:pt x="323" y="76"/>
                    <a:pt x="323" y="73"/>
                    <a:pt x="324" y="70"/>
                  </a:cubicBezTo>
                  <a:close/>
                  <a:moveTo>
                    <a:pt x="286" y="79"/>
                  </a:moveTo>
                  <a:cubicBezTo>
                    <a:pt x="292" y="77"/>
                    <a:pt x="296" y="75"/>
                    <a:pt x="299" y="75"/>
                  </a:cubicBezTo>
                  <a:cubicBezTo>
                    <a:pt x="302" y="75"/>
                    <a:pt x="304" y="75"/>
                    <a:pt x="307" y="77"/>
                  </a:cubicBezTo>
                  <a:cubicBezTo>
                    <a:pt x="309" y="78"/>
                    <a:pt x="311" y="80"/>
                    <a:pt x="312" y="83"/>
                  </a:cubicBezTo>
                  <a:cubicBezTo>
                    <a:pt x="314" y="87"/>
                    <a:pt x="314" y="90"/>
                    <a:pt x="313" y="94"/>
                  </a:cubicBezTo>
                  <a:cubicBezTo>
                    <a:pt x="311" y="97"/>
                    <a:pt x="309" y="100"/>
                    <a:pt x="304" y="102"/>
                  </a:cubicBezTo>
                  <a:cubicBezTo>
                    <a:pt x="307" y="103"/>
                    <a:pt x="310" y="103"/>
                    <a:pt x="312" y="104"/>
                  </a:cubicBezTo>
                  <a:cubicBezTo>
                    <a:pt x="314" y="105"/>
                    <a:pt x="317" y="106"/>
                    <a:pt x="321" y="109"/>
                  </a:cubicBezTo>
                  <a:cubicBezTo>
                    <a:pt x="331" y="115"/>
                    <a:pt x="331" y="115"/>
                    <a:pt x="331" y="115"/>
                  </a:cubicBezTo>
                  <a:cubicBezTo>
                    <a:pt x="319" y="121"/>
                    <a:pt x="319" y="121"/>
                    <a:pt x="319" y="121"/>
                  </a:cubicBezTo>
                  <a:cubicBezTo>
                    <a:pt x="307" y="114"/>
                    <a:pt x="307" y="114"/>
                    <a:pt x="307" y="114"/>
                  </a:cubicBezTo>
                  <a:cubicBezTo>
                    <a:pt x="302" y="112"/>
                    <a:pt x="300" y="110"/>
                    <a:pt x="298" y="109"/>
                  </a:cubicBezTo>
                  <a:cubicBezTo>
                    <a:pt x="297" y="109"/>
                    <a:pt x="295" y="109"/>
                    <a:pt x="294" y="109"/>
                  </a:cubicBezTo>
                  <a:cubicBezTo>
                    <a:pt x="293" y="109"/>
                    <a:pt x="291" y="110"/>
                    <a:pt x="289" y="111"/>
                  </a:cubicBezTo>
                  <a:cubicBezTo>
                    <a:pt x="286" y="112"/>
                    <a:pt x="286" y="112"/>
                    <a:pt x="286" y="112"/>
                  </a:cubicBezTo>
                  <a:cubicBezTo>
                    <a:pt x="295" y="131"/>
                    <a:pt x="295" y="131"/>
                    <a:pt x="295" y="131"/>
                  </a:cubicBezTo>
                  <a:cubicBezTo>
                    <a:pt x="285" y="136"/>
                    <a:pt x="285" y="136"/>
                    <a:pt x="285" y="136"/>
                  </a:cubicBezTo>
                  <a:cubicBezTo>
                    <a:pt x="264" y="89"/>
                    <a:pt x="264" y="89"/>
                    <a:pt x="264" y="89"/>
                  </a:cubicBezTo>
                  <a:lnTo>
                    <a:pt x="286" y="79"/>
                  </a:lnTo>
                  <a:close/>
                  <a:moveTo>
                    <a:pt x="250" y="96"/>
                  </a:moveTo>
                  <a:cubicBezTo>
                    <a:pt x="255" y="104"/>
                    <a:pt x="255" y="104"/>
                    <a:pt x="255" y="104"/>
                  </a:cubicBezTo>
                  <a:cubicBezTo>
                    <a:pt x="229" y="120"/>
                    <a:pt x="229" y="120"/>
                    <a:pt x="229" y="120"/>
                  </a:cubicBezTo>
                  <a:cubicBezTo>
                    <a:pt x="235" y="130"/>
                    <a:pt x="235" y="130"/>
                    <a:pt x="235" y="130"/>
                  </a:cubicBezTo>
                  <a:cubicBezTo>
                    <a:pt x="259" y="115"/>
                    <a:pt x="259" y="115"/>
                    <a:pt x="259" y="115"/>
                  </a:cubicBezTo>
                  <a:cubicBezTo>
                    <a:pt x="264" y="122"/>
                    <a:pt x="264" y="122"/>
                    <a:pt x="264" y="122"/>
                  </a:cubicBezTo>
                  <a:cubicBezTo>
                    <a:pt x="240" y="137"/>
                    <a:pt x="240" y="137"/>
                    <a:pt x="240" y="137"/>
                  </a:cubicBezTo>
                  <a:cubicBezTo>
                    <a:pt x="247" y="149"/>
                    <a:pt x="247" y="149"/>
                    <a:pt x="247" y="149"/>
                  </a:cubicBezTo>
                  <a:cubicBezTo>
                    <a:pt x="274" y="132"/>
                    <a:pt x="274" y="132"/>
                    <a:pt x="274" y="132"/>
                  </a:cubicBezTo>
                  <a:cubicBezTo>
                    <a:pt x="278" y="139"/>
                    <a:pt x="278" y="139"/>
                    <a:pt x="278" y="139"/>
                  </a:cubicBezTo>
                  <a:cubicBezTo>
                    <a:pt x="242" y="162"/>
                    <a:pt x="242" y="162"/>
                    <a:pt x="242" y="162"/>
                  </a:cubicBezTo>
                  <a:cubicBezTo>
                    <a:pt x="214" y="119"/>
                    <a:pt x="214" y="119"/>
                    <a:pt x="214" y="119"/>
                  </a:cubicBezTo>
                  <a:lnTo>
                    <a:pt x="250" y="96"/>
                  </a:lnTo>
                  <a:close/>
                  <a:moveTo>
                    <a:pt x="175" y="151"/>
                  </a:moveTo>
                  <a:cubicBezTo>
                    <a:pt x="210" y="171"/>
                    <a:pt x="210" y="171"/>
                    <a:pt x="210" y="171"/>
                  </a:cubicBezTo>
                  <a:cubicBezTo>
                    <a:pt x="196" y="133"/>
                    <a:pt x="196" y="133"/>
                    <a:pt x="196" y="133"/>
                  </a:cubicBezTo>
                  <a:cubicBezTo>
                    <a:pt x="206" y="125"/>
                    <a:pt x="206" y="125"/>
                    <a:pt x="206" y="125"/>
                  </a:cubicBezTo>
                  <a:cubicBezTo>
                    <a:pt x="223" y="177"/>
                    <a:pt x="223" y="177"/>
                    <a:pt x="223" y="177"/>
                  </a:cubicBezTo>
                  <a:cubicBezTo>
                    <a:pt x="214" y="185"/>
                    <a:pt x="214" y="185"/>
                    <a:pt x="214" y="185"/>
                  </a:cubicBezTo>
                  <a:cubicBezTo>
                    <a:pt x="165" y="159"/>
                    <a:pt x="165" y="159"/>
                    <a:pt x="165" y="159"/>
                  </a:cubicBezTo>
                  <a:lnTo>
                    <a:pt x="175" y="151"/>
                  </a:lnTo>
                  <a:close/>
                  <a:moveTo>
                    <a:pt x="160" y="165"/>
                  </a:moveTo>
                  <a:cubicBezTo>
                    <a:pt x="197" y="201"/>
                    <a:pt x="197" y="201"/>
                    <a:pt x="197" y="201"/>
                  </a:cubicBezTo>
                  <a:cubicBezTo>
                    <a:pt x="189" y="209"/>
                    <a:pt x="189" y="209"/>
                    <a:pt x="189" y="209"/>
                  </a:cubicBezTo>
                  <a:cubicBezTo>
                    <a:pt x="152" y="174"/>
                    <a:pt x="152" y="174"/>
                    <a:pt x="152" y="174"/>
                  </a:cubicBezTo>
                  <a:lnTo>
                    <a:pt x="160" y="165"/>
                  </a:lnTo>
                  <a:close/>
                  <a:moveTo>
                    <a:pt x="121" y="211"/>
                  </a:moveTo>
                  <a:cubicBezTo>
                    <a:pt x="163" y="214"/>
                    <a:pt x="163" y="214"/>
                    <a:pt x="163" y="214"/>
                  </a:cubicBezTo>
                  <a:cubicBezTo>
                    <a:pt x="135" y="193"/>
                    <a:pt x="135" y="193"/>
                    <a:pt x="135" y="193"/>
                  </a:cubicBezTo>
                  <a:cubicBezTo>
                    <a:pt x="142" y="184"/>
                    <a:pt x="142" y="184"/>
                    <a:pt x="142" y="184"/>
                  </a:cubicBezTo>
                  <a:cubicBezTo>
                    <a:pt x="182" y="216"/>
                    <a:pt x="182" y="216"/>
                    <a:pt x="182" y="216"/>
                  </a:cubicBezTo>
                  <a:cubicBezTo>
                    <a:pt x="175" y="225"/>
                    <a:pt x="175" y="225"/>
                    <a:pt x="175" y="225"/>
                  </a:cubicBezTo>
                  <a:cubicBezTo>
                    <a:pt x="134" y="222"/>
                    <a:pt x="134" y="222"/>
                    <a:pt x="134" y="222"/>
                  </a:cubicBezTo>
                  <a:cubicBezTo>
                    <a:pt x="161" y="243"/>
                    <a:pt x="161" y="243"/>
                    <a:pt x="161" y="243"/>
                  </a:cubicBezTo>
                  <a:cubicBezTo>
                    <a:pt x="155" y="252"/>
                    <a:pt x="155" y="252"/>
                    <a:pt x="155" y="252"/>
                  </a:cubicBezTo>
                  <a:cubicBezTo>
                    <a:pt x="114" y="220"/>
                    <a:pt x="114" y="220"/>
                    <a:pt x="114" y="220"/>
                  </a:cubicBezTo>
                  <a:lnTo>
                    <a:pt x="121" y="211"/>
                  </a:lnTo>
                  <a:close/>
                  <a:moveTo>
                    <a:pt x="88" y="264"/>
                  </a:moveTo>
                  <a:cubicBezTo>
                    <a:pt x="112" y="278"/>
                    <a:pt x="112" y="278"/>
                    <a:pt x="112" y="278"/>
                  </a:cubicBezTo>
                  <a:cubicBezTo>
                    <a:pt x="116" y="280"/>
                    <a:pt x="119" y="281"/>
                    <a:pt x="120" y="281"/>
                  </a:cubicBezTo>
                  <a:cubicBezTo>
                    <a:pt x="122" y="282"/>
                    <a:pt x="124" y="282"/>
                    <a:pt x="126" y="281"/>
                  </a:cubicBezTo>
                  <a:cubicBezTo>
                    <a:pt x="128" y="280"/>
                    <a:pt x="130" y="278"/>
                    <a:pt x="132" y="275"/>
                  </a:cubicBezTo>
                  <a:cubicBezTo>
                    <a:pt x="133" y="272"/>
                    <a:pt x="134" y="270"/>
                    <a:pt x="134" y="268"/>
                  </a:cubicBezTo>
                  <a:cubicBezTo>
                    <a:pt x="134" y="266"/>
                    <a:pt x="133" y="264"/>
                    <a:pt x="131" y="263"/>
                  </a:cubicBezTo>
                  <a:cubicBezTo>
                    <a:pt x="130" y="262"/>
                    <a:pt x="127" y="260"/>
                    <a:pt x="124" y="258"/>
                  </a:cubicBezTo>
                  <a:cubicBezTo>
                    <a:pt x="99" y="244"/>
                    <a:pt x="99" y="244"/>
                    <a:pt x="99" y="244"/>
                  </a:cubicBezTo>
                  <a:cubicBezTo>
                    <a:pt x="104" y="234"/>
                    <a:pt x="104" y="234"/>
                    <a:pt x="104" y="234"/>
                  </a:cubicBezTo>
                  <a:cubicBezTo>
                    <a:pt x="128" y="248"/>
                    <a:pt x="128" y="248"/>
                    <a:pt x="128" y="248"/>
                  </a:cubicBezTo>
                  <a:cubicBezTo>
                    <a:pt x="134" y="251"/>
                    <a:pt x="137" y="253"/>
                    <a:pt x="139" y="255"/>
                  </a:cubicBezTo>
                  <a:cubicBezTo>
                    <a:pt x="141" y="257"/>
                    <a:pt x="142" y="259"/>
                    <a:pt x="143" y="261"/>
                  </a:cubicBezTo>
                  <a:cubicBezTo>
                    <a:pt x="144" y="263"/>
                    <a:pt x="144" y="266"/>
                    <a:pt x="144" y="269"/>
                  </a:cubicBezTo>
                  <a:cubicBezTo>
                    <a:pt x="143" y="272"/>
                    <a:pt x="142" y="275"/>
                    <a:pt x="140" y="279"/>
                  </a:cubicBezTo>
                  <a:cubicBezTo>
                    <a:pt x="137" y="284"/>
                    <a:pt x="134" y="287"/>
                    <a:pt x="132" y="289"/>
                  </a:cubicBezTo>
                  <a:cubicBezTo>
                    <a:pt x="130" y="291"/>
                    <a:pt x="127" y="292"/>
                    <a:pt x="125" y="293"/>
                  </a:cubicBezTo>
                  <a:cubicBezTo>
                    <a:pt x="123" y="293"/>
                    <a:pt x="120" y="293"/>
                    <a:pt x="118" y="293"/>
                  </a:cubicBezTo>
                  <a:cubicBezTo>
                    <a:pt x="115" y="292"/>
                    <a:pt x="111" y="290"/>
                    <a:pt x="106" y="287"/>
                  </a:cubicBezTo>
                  <a:cubicBezTo>
                    <a:pt x="82" y="274"/>
                    <a:pt x="82" y="274"/>
                    <a:pt x="82" y="274"/>
                  </a:cubicBezTo>
                  <a:lnTo>
                    <a:pt x="88" y="264"/>
                  </a:lnTo>
                  <a:close/>
                  <a:moveTo>
                    <a:pt x="45" y="402"/>
                  </a:moveTo>
                  <a:cubicBezTo>
                    <a:pt x="82" y="384"/>
                    <a:pt x="82" y="384"/>
                    <a:pt x="82" y="384"/>
                  </a:cubicBezTo>
                  <a:cubicBezTo>
                    <a:pt x="48" y="379"/>
                    <a:pt x="48" y="379"/>
                    <a:pt x="48" y="379"/>
                  </a:cubicBezTo>
                  <a:cubicBezTo>
                    <a:pt x="50" y="368"/>
                    <a:pt x="50" y="368"/>
                    <a:pt x="50" y="368"/>
                  </a:cubicBezTo>
                  <a:cubicBezTo>
                    <a:pt x="101" y="376"/>
                    <a:pt x="101" y="376"/>
                    <a:pt x="101" y="376"/>
                  </a:cubicBezTo>
                  <a:cubicBezTo>
                    <a:pt x="99" y="387"/>
                    <a:pt x="99" y="387"/>
                    <a:pt x="99" y="387"/>
                  </a:cubicBezTo>
                  <a:cubicBezTo>
                    <a:pt x="62" y="405"/>
                    <a:pt x="62" y="405"/>
                    <a:pt x="62" y="405"/>
                  </a:cubicBezTo>
                  <a:cubicBezTo>
                    <a:pt x="95" y="410"/>
                    <a:pt x="95" y="410"/>
                    <a:pt x="95" y="410"/>
                  </a:cubicBezTo>
                  <a:cubicBezTo>
                    <a:pt x="94" y="421"/>
                    <a:pt x="94" y="421"/>
                    <a:pt x="94" y="421"/>
                  </a:cubicBezTo>
                  <a:cubicBezTo>
                    <a:pt x="43" y="413"/>
                    <a:pt x="43" y="413"/>
                    <a:pt x="43" y="413"/>
                  </a:cubicBezTo>
                  <a:lnTo>
                    <a:pt x="45" y="402"/>
                  </a:lnTo>
                  <a:close/>
                  <a:moveTo>
                    <a:pt x="42" y="427"/>
                  </a:moveTo>
                  <a:cubicBezTo>
                    <a:pt x="94" y="430"/>
                    <a:pt x="94" y="430"/>
                    <a:pt x="94" y="430"/>
                  </a:cubicBezTo>
                  <a:cubicBezTo>
                    <a:pt x="93" y="441"/>
                    <a:pt x="93" y="441"/>
                    <a:pt x="93" y="441"/>
                  </a:cubicBezTo>
                  <a:cubicBezTo>
                    <a:pt x="42" y="439"/>
                    <a:pt x="42" y="439"/>
                    <a:pt x="42" y="439"/>
                  </a:cubicBezTo>
                  <a:lnTo>
                    <a:pt x="42" y="427"/>
                  </a:lnTo>
                  <a:close/>
                  <a:moveTo>
                    <a:pt x="43" y="487"/>
                  </a:moveTo>
                  <a:cubicBezTo>
                    <a:pt x="63" y="486"/>
                    <a:pt x="63" y="486"/>
                    <a:pt x="63" y="486"/>
                  </a:cubicBezTo>
                  <a:cubicBezTo>
                    <a:pt x="62" y="464"/>
                    <a:pt x="62" y="464"/>
                    <a:pt x="62" y="464"/>
                  </a:cubicBezTo>
                  <a:cubicBezTo>
                    <a:pt x="42" y="465"/>
                    <a:pt x="42" y="465"/>
                    <a:pt x="42" y="465"/>
                  </a:cubicBezTo>
                  <a:cubicBezTo>
                    <a:pt x="41" y="453"/>
                    <a:pt x="41" y="453"/>
                    <a:pt x="41" y="453"/>
                  </a:cubicBezTo>
                  <a:cubicBezTo>
                    <a:pt x="92" y="450"/>
                    <a:pt x="92" y="450"/>
                    <a:pt x="92" y="450"/>
                  </a:cubicBezTo>
                  <a:cubicBezTo>
                    <a:pt x="93" y="462"/>
                    <a:pt x="93" y="462"/>
                    <a:pt x="93" y="462"/>
                  </a:cubicBezTo>
                  <a:cubicBezTo>
                    <a:pt x="71" y="463"/>
                    <a:pt x="71" y="463"/>
                    <a:pt x="71" y="463"/>
                  </a:cubicBezTo>
                  <a:cubicBezTo>
                    <a:pt x="72" y="486"/>
                    <a:pt x="72" y="486"/>
                    <a:pt x="72" y="486"/>
                  </a:cubicBezTo>
                  <a:cubicBezTo>
                    <a:pt x="94" y="484"/>
                    <a:pt x="94" y="484"/>
                    <a:pt x="94" y="484"/>
                  </a:cubicBezTo>
                  <a:cubicBezTo>
                    <a:pt x="95" y="496"/>
                    <a:pt x="95" y="496"/>
                    <a:pt x="95" y="496"/>
                  </a:cubicBezTo>
                  <a:cubicBezTo>
                    <a:pt x="43" y="499"/>
                    <a:pt x="43" y="499"/>
                    <a:pt x="43" y="499"/>
                  </a:cubicBezTo>
                  <a:lnTo>
                    <a:pt x="43" y="487"/>
                  </a:lnTo>
                  <a:close/>
                  <a:moveTo>
                    <a:pt x="98" y="546"/>
                  </a:moveTo>
                  <a:cubicBezTo>
                    <a:pt x="95" y="551"/>
                    <a:pt x="89" y="555"/>
                    <a:pt x="81" y="557"/>
                  </a:cubicBezTo>
                  <a:cubicBezTo>
                    <a:pt x="73" y="559"/>
                    <a:pt x="66" y="558"/>
                    <a:pt x="60" y="554"/>
                  </a:cubicBezTo>
                  <a:cubicBezTo>
                    <a:pt x="54" y="550"/>
                    <a:pt x="51" y="544"/>
                    <a:pt x="49" y="536"/>
                  </a:cubicBezTo>
                  <a:cubicBezTo>
                    <a:pt x="48" y="529"/>
                    <a:pt x="48" y="523"/>
                    <a:pt x="51" y="518"/>
                  </a:cubicBezTo>
                  <a:cubicBezTo>
                    <a:pt x="53" y="515"/>
                    <a:pt x="55" y="513"/>
                    <a:pt x="59" y="511"/>
                  </a:cubicBezTo>
                  <a:cubicBezTo>
                    <a:pt x="64" y="521"/>
                    <a:pt x="64" y="521"/>
                    <a:pt x="64" y="521"/>
                  </a:cubicBezTo>
                  <a:cubicBezTo>
                    <a:pt x="61" y="523"/>
                    <a:pt x="60" y="524"/>
                    <a:pt x="58" y="527"/>
                  </a:cubicBezTo>
                  <a:cubicBezTo>
                    <a:pt x="57" y="529"/>
                    <a:pt x="57" y="532"/>
                    <a:pt x="58" y="535"/>
                  </a:cubicBezTo>
                  <a:cubicBezTo>
                    <a:pt x="59" y="539"/>
                    <a:pt x="61" y="542"/>
                    <a:pt x="64" y="544"/>
                  </a:cubicBezTo>
                  <a:cubicBezTo>
                    <a:pt x="67" y="546"/>
                    <a:pt x="72" y="547"/>
                    <a:pt x="78" y="545"/>
                  </a:cubicBezTo>
                  <a:cubicBezTo>
                    <a:pt x="84" y="544"/>
                    <a:pt x="89" y="542"/>
                    <a:pt x="91" y="539"/>
                  </a:cubicBezTo>
                  <a:cubicBezTo>
                    <a:pt x="93" y="536"/>
                    <a:pt x="94" y="532"/>
                    <a:pt x="93" y="528"/>
                  </a:cubicBezTo>
                  <a:cubicBezTo>
                    <a:pt x="92" y="525"/>
                    <a:pt x="91" y="522"/>
                    <a:pt x="89" y="521"/>
                  </a:cubicBezTo>
                  <a:cubicBezTo>
                    <a:pt x="86" y="519"/>
                    <a:pt x="83" y="518"/>
                    <a:pt x="79" y="518"/>
                  </a:cubicBezTo>
                  <a:cubicBezTo>
                    <a:pt x="80" y="506"/>
                    <a:pt x="80" y="506"/>
                    <a:pt x="80" y="506"/>
                  </a:cubicBezTo>
                  <a:cubicBezTo>
                    <a:pt x="86" y="507"/>
                    <a:pt x="91" y="509"/>
                    <a:pt x="94" y="512"/>
                  </a:cubicBezTo>
                  <a:cubicBezTo>
                    <a:pt x="98" y="515"/>
                    <a:pt x="100" y="520"/>
                    <a:pt x="101" y="526"/>
                  </a:cubicBezTo>
                  <a:cubicBezTo>
                    <a:pt x="103" y="533"/>
                    <a:pt x="102" y="540"/>
                    <a:pt x="98" y="546"/>
                  </a:cubicBezTo>
                  <a:close/>
                  <a:moveTo>
                    <a:pt x="115" y="330"/>
                  </a:moveTo>
                  <a:cubicBezTo>
                    <a:pt x="102" y="331"/>
                    <a:pt x="102" y="331"/>
                    <a:pt x="102" y="331"/>
                  </a:cubicBezTo>
                  <a:cubicBezTo>
                    <a:pt x="95" y="353"/>
                    <a:pt x="95" y="353"/>
                    <a:pt x="95" y="353"/>
                  </a:cubicBezTo>
                  <a:cubicBezTo>
                    <a:pt x="105" y="361"/>
                    <a:pt x="105" y="361"/>
                    <a:pt x="105" y="361"/>
                  </a:cubicBezTo>
                  <a:cubicBezTo>
                    <a:pt x="101" y="373"/>
                    <a:pt x="101" y="373"/>
                    <a:pt x="101" y="373"/>
                  </a:cubicBezTo>
                  <a:cubicBezTo>
                    <a:pt x="59" y="336"/>
                    <a:pt x="59" y="336"/>
                    <a:pt x="59" y="336"/>
                  </a:cubicBezTo>
                  <a:cubicBezTo>
                    <a:pt x="62" y="324"/>
                    <a:pt x="62" y="324"/>
                    <a:pt x="62" y="324"/>
                  </a:cubicBezTo>
                  <a:cubicBezTo>
                    <a:pt x="118" y="318"/>
                    <a:pt x="118" y="318"/>
                    <a:pt x="118" y="318"/>
                  </a:cubicBezTo>
                  <a:lnTo>
                    <a:pt x="115" y="330"/>
                  </a:lnTo>
                  <a:close/>
                  <a:moveTo>
                    <a:pt x="252" y="762"/>
                  </a:moveTo>
                  <a:cubicBezTo>
                    <a:pt x="252" y="763"/>
                    <a:pt x="251" y="764"/>
                    <a:pt x="250" y="764"/>
                  </a:cubicBezTo>
                  <a:cubicBezTo>
                    <a:pt x="248" y="765"/>
                    <a:pt x="239" y="763"/>
                    <a:pt x="238" y="764"/>
                  </a:cubicBezTo>
                  <a:cubicBezTo>
                    <a:pt x="233" y="764"/>
                    <a:pt x="232" y="764"/>
                    <a:pt x="231" y="766"/>
                  </a:cubicBezTo>
                  <a:cubicBezTo>
                    <a:pt x="231" y="767"/>
                    <a:pt x="231" y="770"/>
                    <a:pt x="229" y="770"/>
                  </a:cubicBezTo>
                  <a:cubicBezTo>
                    <a:pt x="227" y="769"/>
                    <a:pt x="222" y="768"/>
                    <a:pt x="219" y="768"/>
                  </a:cubicBezTo>
                  <a:cubicBezTo>
                    <a:pt x="218" y="768"/>
                    <a:pt x="217" y="768"/>
                    <a:pt x="216" y="768"/>
                  </a:cubicBezTo>
                  <a:cubicBezTo>
                    <a:pt x="205" y="781"/>
                    <a:pt x="197" y="792"/>
                    <a:pt x="185" y="804"/>
                  </a:cubicBezTo>
                  <a:cubicBezTo>
                    <a:pt x="185" y="804"/>
                    <a:pt x="183" y="805"/>
                    <a:pt x="183" y="805"/>
                  </a:cubicBezTo>
                  <a:cubicBezTo>
                    <a:pt x="191" y="792"/>
                    <a:pt x="199" y="779"/>
                    <a:pt x="208" y="766"/>
                  </a:cubicBezTo>
                  <a:cubicBezTo>
                    <a:pt x="209" y="764"/>
                    <a:pt x="208" y="763"/>
                    <a:pt x="208" y="763"/>
                  </a:cubicBezTo>
                  <a:cubicBezTo>
                    <a:pt x="207" y="761"/>
                    <a:pt x="210" y="758"/>
                    <a:pt x="212" y="758"/>
                  </a:cubicBezTo>
                  <a:cubicBezTo>
                    <a:pt x="212" y="758"/>
                    <a:pt x="213" y="758"/>
                    <a:pt x="214" y="758"/>
                  </a:cubicBezTo>
                  <a:cubicBezTo>
                    <a:pt x="219" y="750"/>
                    <a:pt x="219" y="750"/>
                    <a:pt x="221" y="747"/>
                  </a:cubicBezTo>
                  <a:cubicBezTo>
                    <a:pt x="219" y="746"/>
                    <a:pt x="211" y="743"/>
                    <a:pt x="213" y="741"/>
                  </a:cubicBezTo>
                  <a:cubicBezTo>
                    <a:pt x="214" y="741"/>
                    <a:pt x="216" y="741"/>
                    <a:pt x="218" y="741"/>
                  </a:cubicBezTo>
                  <a:cubicBezTo>
                    <a:pt x="220" y="742"/>
                    <a:pt x="222" y="742"/>
                    <a:pt x="223" y="743"/>
                  </a:cubicBezTo>
                  <a:cubicBezTo>
                    <a:pt x="227" y="739"/>
                    <a:pt x="229" y="736"/>
                    <a:pt x="231" y="731"/>
                  </a:cubicBezTo>
                  <a:cubicBezTo>
                    <a:pt x="231" y="730"/>
                    <a:pt x="234" y="726"/>
                    <a:pt x="233" y="726"/>
                  </a:cubicBezTo>
                  <a:cubicBezTo>
                    <a:pt x="233" y="724"/>
                    <a:pt x="233" y="724"/>
                    <a:pt x="233" y="723"/>
                  </a:cubicBezTo>
                  <a:cubicBezTo>
                    <a:pt x="237" y="725"/>
                    <a:pt x="239" y="727"/>
                    <a:pt x="239" y="731"/>
                  </a:cubicBezTo>
                  <a:cubicBezTo>
                    <a:pt x="239" y="731"/>
                    <a:pt x="239" y="734"/>
                    <a:pt x="239" y="735"/>
                  </a:cubicBezTo>
                  <a:cubicBezTo>
                    <a:pt x="236" y="738"/>
                    <a:pt x="234" y="742"/>
                    <a:pt x="231" y="745"/>
                  </a:cubicBezTo>
                  <a:cubicBezTo>
                    <a:pt x="232" y="746"/>
                    <a:pt x="233" y="746"/>
                    <a:pt x="234" y="746"/>
                  </a:cubicBezTo>
                  <a:cubicBezTo>
                    <a:pt x="237" y="748"/>
                    <a:pt x="239" y="748"/>
                    <a:pt x="242" y="750"/>
                  </a:cubicBezTo>
                  <a:cubicBezTo>
                    <a:pt x="243" y="749"/>
                    <a:pt x="244" y="750"/>
                    <a:pt x="244" y="749"/>
                  </a:cubicBezTo>
                  <a:cubicBezTo>
                    <a:pt x="252" y="753"/>
                    <a:pt x="253" y="761"/>
                    <a:pt x="252" y="762"/>
                  </a:cubicBezTo>
                  <a:close/>
                  <a:moveTo>
                    <a:pt x="189" y="735"/>
                  </a:moveTo>
                  <a:cubicBezTo>
                    <a:pt x="192" y="737"/>
                    <a:pt x="195" y="739"/>
                    <a:pt x="196" y="742"/>
                  </a:cubicBezTo>
                  <a:cubicBezTo>
                    <a:pt x="197" y="743"/>
                    <a:pt x="201" y="748"/>
                    <a:pt x="203" y="754"/>
                  </a:cubicBezTo>
                  <a:cubicBezTo>
                    <a:pt x="204" y="757"/>
                    <a:pt x="205" y="758"/>
                    <a:pt x="204" y="761"/>
                  </a:cubicBezTo>
                  <a:cubicBezTo>
                    <a:pt x="199" y="758"/>
                    <a:pt x="200" y="757"/>
                    <a:pt x="198" y="752"/>
                  </a:cubicBezTo>
                  <a:cubicBezTo>
                    <a:pt x="198" y="750"/>
                    <a:pt x="197" y="748"/>
                    <a:pt x="193" y="744"/>
                  </a:cubicBezTo>
                  <a:cubicBezTo>
                    <a:pt x="193" y="742"/>
                    <a:pt x="189" y="738"/>
                    <a:pt x="189" y="735"/>
                  </a:cubicBezTo>
                  <a:close/>
                  <a:moveTo>
                    <a:pt x="262" y="820"/>
                  </a:moveTo>
                  <a:cubicBezTo>
                    <a:pt x="262" y="818"/>
                    <a:pt x="260" y="817"/>
                    <a:pt x="260" y="815"/>
                  </a:cubicBezTo>
                  <a:cubicBezTo>
                    <a:pt x="266" y="807"/>
                    <a:pt x="274" y="789"/>
                    <a:pt x="281" y="779"/>
                  </a:cubicBezTo>
                  <a:cubicBezTo>
                    <a:pt x="282" y="777"/>
                    <a:pt x="283" y="776"/>
                    <a:pt x="284" y="776"/>
                  </a:cubicBezTo>
                  <a:cubicBezTo>
                    <a:pt x="284" y="777"/>
                    <a:pt x="285" y="777"/>
                    <a:pt x="283" y="781"/>
                  </a:cubicBezTo>
                  <a:cubicBezTo>
                    <a:pt x="283" y="782"/>
                    <a:pt x="263" y="819"/>
                    <a:pt x="265" y="821"/>
                  </a:cubicBezTo>
                  <a:cubicBezTo>
                    <a:pt x="263" y="821"/>
                    <a:pt x="263" y="821"/>
                    <a:pt x="262" y="820"/>
                  </a:cubicBezTo>
                  <a:close/>
                  <a:moveTo>
                    <a:pt x="289" y="829"/>
                  </a:moveTo>
                  <a:cubicBezTo>
                    <a:pt x="288" y="830"/>
                    <a:pt x="288" y="830"/>
                    <a:pt x="287" y="830"/>
                  </a:cubicBezTo>
                  <a:cubicBezTo>
                    <a:pt x="286" y="830"/>
                    <a:pt x="284" y="829"/>
                    <a:pt x="282" y="828"/>
                  </a:cubicBezTo>
                  <a:cubicBezTo>
                    <a:pt x="280" y="826"/>
                    <a:pt x="275" y="818"/>
                    <a:pt x="276" y="816"/>
                  </a:cubicBezTo>
                  <a:cubicBezTo>
                    <a:pt x="276" y="816"/>
                    <a:pt x="276" y="816"/>
                    <a:pt x="276" y="816"/>
                  </a:cubicBezTo>
                  <a:cubicBezTo>
                    <a:pt x="278" y="822"/>
                    <a:pt x="286" y="820"/>
                    <a:pt x="294" y="818"/>
                  </a:cubicBezTo>
                  <a:cubicBezTo>
                    <a:pt x="300" y="816"/>
                    <a:pt x="305" y="813"/>
                    <a:pt x="305" y="812"/>
                  </a:cubicBezTo>
                  <a:cubicBezTo>
                    <a:pt x="305" y="811"/>
                    <a:pt x="305" y="810"/>
                    <a:pt x="304" y="809"/>
                  </a:cubicBezTo>
                  <a:cubicBezTo>
                    <a:pt x="304" y="810"/>
                    <a:pt x="301" y="811"/>
                    <a:pt x="297" y="812"/>
                  </a:cubicBezTo>
                  <a:cubicBezTo>
                    <a:pt x="288" y="814"/>
                    <a:pt x="275" y="816"/>
                    <a:pt x="273" y="815"/>
                  </a:cubicBezTo>
                  <a:cubicBezTo>
                    <a:pt x="270" y="814"/>
                    <a:pt x="270" y="813"/>
                    <a:pt x="273" y="809"/>
                  </a:cubicBezTo>
                  <a:cubicBezTo>
                    <a:pt x="279" y="807"/>
                    <a:pt x="290" y="805"/>
                    <a:pt x="297" y="802"/>
                  </a:cubicBezTo>
                  <a:cubicBezTo>
                    <a:pt x="297" y="801"/>
                    <a:pt x="299" y="801"/>
                    <a:pt x="298" y="799"/>
                  </a:cubicBezTo>
                  <a:cubicBezTo>
                    <a:pt x="295" y="800"/>
                    <a:pt x="286" y="801"/>
                    <a:pt x="284" y="801"/>
                  </a:cubicBezTo>
                  <a:cubicBezTo>
                    <a:pt x="281" y="798"/>
                    <a:pt x="283" y="795"/>
                    <a:pt x="284" y="792"/>
                  </a:cubicBezTo>
                  <a:cubicBezTo>
                    <a:pt x="285" y="792"/>
                    <a:pt x="284" y="792"/>
                    <a:pt x="285" y="792"/>
                  </a:cubicBezTo>
                  <a:cubicBezTo>
                    <a:pt x="287" y="794"/>
                    <a:pt x="294" y="792"/>
                    <a:pt x="295" y="791"/>
                  </a:cubicBezTo>
                  <a:cubicBezTo>
                    <a:pt x="294" y="789"/>
                    <a:pt x="292" y="784"/>
                    <a:pt x="293" y="785"/>
                  </a:cubicBezTo>
                  <a:cubicBezTo>
                    <a:pt x="295" y="786"/>
                    <a:pt x="295" y="787"/>
                    <a:pt x="298" y="787"/>
                  </a:cubicBezTo>
                  <a:cubicBezTo>
                    <a:pt x="298" y="787"/>
                    <a:pt x="299" y="787"/>
                    <a:pt x="298" y="787"/>
                  </a:cubicBezTo>
                  <a:cubicBezTo>
                    <a:pt x="297" y="786"/>
                    <a:pt x="295" y="785"/>
                    <a:pt x="295" y="784"/>
                  </a:cubicBezTo>
                  <a:cubicBezTo>
                    <a:pt x="296" y="782"/>
                    <a:pt x="298" y="782"/>
                    <a:pt x="299" y="783"/>
                  </a:cubicBezTo>
                  <a:cubicBezTo>
                    <a:pt x="301" y="784"/>
                    <a:pt x="308" y="789"/>
                    <a:pt x="308" y="789"/>
                  </a:cubicBezTo>
                  <a:cubicBezTo>
                    <a:pt x="309" y="790"/>
                    <a:pt x="309" y="790"/>
                    <a:pt x="309" y="790"/>
                  </a:cubicBezTo>
                  <a:cubicBezTo>
                    <a:pt x="310" y="791"/>
                    <a:pt x="310" y="792"/>
                    <a:pt x="310" y="793"/>
                  </a:cubicBezTo>
                  <a:cubicBezTo>
                    <a:pt x="310" y="796"/>
                    <a:pt x="308" y="797"/>
                    <a:pt x="305" y="797"/>
                  </a:cubicBezTo>
                  <a:cubicBezTo>
                    <a:pt x="306" y="802"/>
                    <a:pt x="306" y="806"/>
                    <a:pt x="309" y="811"/>
                  </a:cubicBezTo>
                  <a:cubicBezTo>
                    <a:pt x="311" y="809"/>
                    <a:pt x="313" y="809"/>
                    <a:pt x="313" y="808"/>
                  </a:cubicBezTo>
                  <a:cubicBezTo>
                    <a:pt x="316" y="810"/>
                    <a:pt x="317" y="811"/>
                    <a:pt x="317" y="814"/>
                  </a:cubicBezTo>
                  <a:cubicBezTo>
                    <a:pt x="315" y="818"/>
                    <a:pt x="310" y="817"/>
                    <a:pt x="309" y="819"/>
                  </a:cubicBezTo>
                  <a:cubicBezTo>
                    <a:pt x="308" y="823"/>
                    <a:pt x="309" y="831"/>
                    <a:pt x="307" y="834"/>
                  </a:cubicBezTo>
                  <a:cubicBezTo>
                    <a:pt x="307" y="835"/>
                    <a:pt x="306" y="835"/>
                    <a:pt x="305" y="834"/>
                  </a:cubicBezTo>
                  <a:cubicBezTo>
                    <a:pt x="304" y="831"/>
                    <a:pt x="305" y="824"/>
                    <a:pt x="305" y="820"/>
                  </a:cubicBezTo>
                  <a:cubicBezTo>
                    <a:pt x="303" y="821"/>
                    <a:pt x="299" y="823"/>
                    <a:pt x="295" y="823"/>
                  </a:cubicBezTo>
                  <a:cubicBezTo>
                    <a:pt x="295" y="824"/>
                    <a:pt x="295" y="824"/>
                    <a:pt x="295" y="825"/>
                  </a:cubicBezTo>
                  <a:cubicBezTo>
                    <a:pt x="297" y="826"/>
                    <a:pt x="297" y="827"/>
                    <a:pt x="298" y="828"/>
                  </a:cubicBezTo>
                  <a:cubicBezTo>
                    <a:pt x="298" y="829"/>
                    <a:pt x="296" y="830"/>
                    <a:pt x="296" y="831"/>
                  </a:cubicBezTo>
                  <a:cubicBezTo>
                    <a:pt x="295" y="831"/>
                    <a:pt x="293" y="830"/>
                    <a:pt x="291" y="829"/>
                  </a:cubicBezTo>
                  <a:cubicBezTo>
                    <a:pt x="290" y="829"/>
                    <a:pt x="289" y="829"/>
                    <a:pt x="289" y="829"/>
                  </a:cubicBezTo>
                  <a:close/>
                  <a:moveTo>
                    <a:pt x="317" y="787"/>
                  </a:moveTo>
                  <a:cubicBezTo>
                    <a:pt x="317" y="785"/>
                    <a:pt x="319" y="786"/>
                    <a:pt x="320" y="786"/>
                  </a:cubicBezTo>
                  <a:cubicBezTo>
                    <a:pt x="323" y="788"/>
                    <a:pt x="325" y="789"/>
                    <a:pt x="326" y="794"/>
                  </a:cubicBezTo>
                  <a:cubicBezTo>
                    <a:pt x="326" y="795"/>
                    <a:pt x="326" y="796"/>
                    <a:pt x="325" y="798"/>
                  </a:cubicBezTo>
                  <a:cubicBezTo>
                    <a:pt x="323" y="798"/>
                    <a:pt x="319" y="798"/>
                    <a:pt x="319" y="795"/>
                  </a:cubicBezTo>
                  <a:cubicBezTo>
                    <a:pt x="318" y="793"/>
                    <a:pt x="316" y="788"/>
                    <a:pt x="317" y="787"/>
                  </a:cubicBezTo>
                  <a:close/>
                  <a:moveTo>
                    <a:pt x="341" y="802"/>
                  </a:moveTo>
                  <a:cubicBezTo>
                    <a:pt x="334" y="803"/>
                    <a:pt x="319" y="845"/>
                    <a:pt x="312" y="854"/>
                  </a:cubicBezTo>
                  <a:cubicBezTo>
                    <a:pt x="308" y="861"/>
                    <a:pt x="306" y="861"/>
                    <a:pt x="303" y="858"/>
                  </a:cubicBezTo>
                  <a:cubicBezTo>
                    <a:pt x="299" y="854"/>
                    <a:pt x="294" y="836"/>
                    <a:pt x="295" y="832"/>
                  </a:cubicBezTo>
                  <a:cubicBezTo>
                    <a:pt x="296" y="833"/>
                    <a:pt x="297" y="836"/>
                    <a:pt x="297" y="837"/>
                  </a:cubicBezTo>
                  <a:cubicBezTo>
                    <a:pt x="298" y="836"/>
                    <a:pt x="297" y="836"/>
                    <a:pt x="298" y="835"/>
                  </a:cubicBezTo>
                  <a:cubicBezTo>
                    <a:pt x="299" y="838"/>
                    <a:pt x="303" y="846"/>
                    <a:pt x="304" y="847"/>
                  </a:cubicBezTo>
                  <a:cubicBezTo>
                    <a:pt x="307" y="849"/>
                    <a:pt x="308" y="844"/>
                    <a:pt x="310" y="842"/>
                  </a:cubicBezTo>
                  <a:cubicBezTo>
                    <a:pt x="314" y="834"/>
                    <a:pt x="325" y="807"/>
                    <a:pt x="329" y="799"/>
                  </a:cubicBezTo>
                  <a:cubicBezTo>
                    <a:pt x="332" y="794"/>
                    <a:pt x="334" y="789"/>
                    <a:pt x="331" y="786"/>
                  </a:cubicBezTo>
                  <a:cubicBezTo>
                    <a:pt x="320" y="780"/>
                    <a:pt x="306" y="784"/>
                    <a:pt x="296" y="778"/>
                  </a:cubicBezTo>
                  <a:cubicBezTo>
                    <a:pt x="296" y="778"/>
                    <a:pt x="296" y="778"/>
                    <a:pt x="296" y="778"/>
                  </a:cubicBezTo>
                  <a:cubicBezTo>
                    <a:pt x="302" y="776"/>
                    <a:pt x="328" y="782"/>
                    <a:pt x="328" y="782"/>
                  </a:cubicBezTo>
                  <a:cubicBezTo>
                    <a:pt x="336" y="784"/>
                    <a:pt x="346" y="792"/>
                    <a:pt x="341" y="802"/>
                  </a:cubicBezTo>
                  <a:close/>
                  <a:moveTo>
                    <a:pt x="365" y="858"/>
                  </a:moveTo>
                  <a:cubicBezTo>
                    <a:pt x="365" y="858"/>
                    <a:pt x="363" y="859"/>
                    <a:pt x="362" y="859"/>
                  </a:cubicBezTo>
                  <a:cubicBezTo>
                    <a:pt x="362" y="859"/>
                    <a:pt x="362" y="860"/>
                    <a:pt x="360" y="861"/>
                  </a:cubicBezTo>
                  <a:cubicBezTo>
                    <a:pt x="360" y="861"/>
                    <a:pt x="358" y="862"/>
                    <a:pt x="356" y="861"/>
                  </a:cubicBezTo>
                  <a:cubicBezTo>
                    <a:pt x="356" y="861"/>
                    <a:pt x="355" y="860"/>
                    <a:pt x="354" y="860"/>
                  </a:cubicBezTo>
                  <a:cubicBezTo>
                    <a:pt x="354" y="860"/>
                    <a:pt x="352" y="859"/>
                    <a:pt x="351" y="859"/>
                  </a:cubicBezTo>
                  <a:cubicBezTo>
                    <a:pt x="351" y="859"/>
                    <a:pt x="349" y="859"/>
                    <a:pt x="352" y="858"/>
                  </a:cubicBezTo>
                  <a:cubicBezTo>
                    <a:pt x="352" y="858"/>
                    <a:pt x="352" y="857"/>
                    <a:pt x="353" y="857"/>
                  </a:cubicBezTo>
                  <a:cubicBezTo>
                    <a:pt x="353" y="857"/>
                    <a:pt x="354" y="857"/>
                    <a:pt x="354" y="857"/>
                  </a:cubicBezTo>
                  <a:cubicBezTo>
                    <a:pt x="354" y="857"/>
                    <a:pt x="354" y="856"/>
                    <a:pt x="355" y="857"/>
                  </a:cubicBezTo>
                  <a:cubicBezTo>
                    <a:pt x="355" y="857"/>
                    <a:pt x="356" y="858"/>
                    <a:pt x="357" y="855"/>
                  </a:cubicBezTo>
                  <a:cubicBezTo>
                    <a:pt x="357" y="855"/>
                    <a:pt x="357" y="855"/>
                    <a:pt x="358" y="855"/>
                  </a:cubicBezTo>
                  <a:cubicBezTo>
                    <a:pt x="358" y="855"/>
                    <a:pt x="362" y="853"/>
                    <a:pt x="371" y="847"/>
                  </a:cubicBezTo>
                  <a:cubicBezTo>
                    <a:pt x="371" y="847"/>
                    <a:pt x="379" y="842"/>
                    <a:pt x="384" y="837"/>
                  </a:cubicBezTo>
                  <a:cubicBezTo>
                    <a:pt x="384" y="837"/>
                    <a:pt x="388" y="834"/>
                    <a:pt x="393" y="830"/>
                  </a:cubicBezTo>
                  <a:cubicBezTo>
                    <a:pt x="393" y="830"/>
                    <a:pt x="406" y="820"/>
                    <a:pt x="408" y="817"/>
                  </a:cubicBezTo>
                  <a:cubicBezTo>
                    <a:pt x="408" y="817"/>
                    <a:pt x="399" y="812"/>
                    <a:pt x="400" y="808"/>
                  </a:cubicBezTo>
                  <a:cubicBezTo>
                    <a:pt x="400" y="808"/>
                    <a:pt x="401" y="806"/>
                    <a:pt x="402" y="808"/>
                  </a:cubicBezTo>
                  <a:cubicBezTo>
                    <a:pt x="402" y="808"/>
                    <a:pt x="406" y="811"/>
                    <a:pt x="413" y="810"/>
                  </a:cubicBezTo>
                  <a:cubicBezTo>
                    <a:pt x="413" y="810"/>
                    <a:pt x="416" y="810"/>
                    <a:pt x="420" y="807"/>
                  </a:cubicBezTo>
                  <a:cubicBezTo>
                    <a:pt x="420" y="807"/>
                    <a:pt x="425" y="806"/>
                    <a:pt x="427" y="815"/>
                  </a:cubicBezTo>
                  <a:cubicBezTo>
                    <a:pt x="427" y="815"/>
                    <a:pt x="427" y="819"/>
                    <a:pt x="425" y="818"/>
                  </a:cubicBezTo>
                  <a:cubicBezTo>
                    <a:pt x="425" y="818"/>
                    <a:pt x="422" y="818"/>
                    <a:pt x="419" y="819"/>
                  </a:cubicBezTo>
                  <a:cubicBezTo>
                    <a:pt x="419" y="819"/>
                    <a:pt x="418" y="818"/>
                    <a:pt x="416" y="820"/>
                  </a:cubicBezTo>
                  <a:cubicBezTo>
                    <a:pt x="416" y="820"/>
                    <a:pt x="410" y="826"/>
                    <a:pt x="397" y="834"/>
                  </a:cubicBezTo>
                  <a:cubicBezTo>
                    <a:pt x="397" y="834"/>
                    <a:pt x="390" y="839"/>
                    <a:pt x="381" y="848"/>
                  </a:cubicBezTo>
                  <a:cubicBezTo>
                    <a:pt x="381" y="848"/>
                    <a:pt x="374" y="854"/>
                    <a:pt x="365" y="858"/>
                  </a:cubicBezTo>
                  <a:close/>
                  <a:moveTo>
                    <a:pt x="430" y="858"/>
                  </a:moveTo>
                  <a:cubicBezTo>
                    <a:pt x="430" y="858"/>
                    <a:pt x="430" y="859"/>
                    <a:pt x="430" y="860"/>
                  </a:cubicBezTo>
                  <a:cubicBezTo>
                    <a:pt x="430" y="860"/>
                    <a:pt x="430" y="862"/>
                    <a:pt x="427" y="862"/>
                  </a:cubicBezTo>
                  <a:cubicBezTo>
                    <a:pt x="427" y="862"/>
                    <a:pt x="420" y="864"/>
                    <a:pt x="419" y="866"/>
                  </a:cubicBezTo>
                  <a:cubicBezTo>
                    <a:pt x="419" y="866"/>
                    <a:pt x="415" y="869"/>
                    <a:pt x="416" y="872"/>
                  </a:cubicBezTo>
                  <a:cubicBezTo>
                    <a:pt x="416" y="872"/>
                    <a:pt x="416" y="874"/>
                    <a:pt x="413" y="875"/>
                  </a:cubicBezTo>
                  <a:cubicBezTo>
                    <a:pt x="413" y="875"/>
                    <a:pt x="411" y="875"/>
                    <a:pt x="409" y="875"/>
                  </a:cubicBezTo>
                  <a:cubicBezTo>
                    <a:pt x="409" y="875"/>
                    <a:pt x="407" y="873"/>
                    <a:pt x="404" y="875"/>
                  </a:cubicBezTo>
                  <a:cubicBezTo>
                    <a:pt x="404" y="875"/>
                    <a:pt x="404" y="876"/>
                    <a:pt x="402" y="875"/>
                  </a:cubicBezTo>
                  <a:cubicBezTo>
                    <a:pt x="402" y="875"/>
                    <a:pt x="402" y="874"/>
                    <a:pt x="401" y="874"/>
                  </a:cubicBezTo>
                  <a:cubicBezTo>
                    <a:pt x="401" y="874"/>
                    <a:pt x="400" y="873"/>
                    <a:pt x="400" y="872"/>
                  </a:cubicBezTo>
                  <a:cubicBezTo>
                    <a:pt x="400" y="872"/>
                    <a:pt x="400" y="870"/>
                    <a:pt x="398" y="869"/>
                  </a:cubicBezTo>
                  <a:cubicBezTo>
                    <a:pt x="398" y="869"/>
                    <a:pt x="397" y="869"/>
                    <a:pt x="397" y="867"/>
                  </a:cubicBezTo>
                  <a:cubicBezTo>
                    <a:pt x="397" y="867"/>
                    <a:pt x="396" y="861"/>
                    <a:pt x="395" y="858"/>
                  </a:cubicBezTo>
                  <a:cubicBezTo>
                    <a:pt x="395" y="858"/>
                    <a:pt x="394" y="855"/>
                    <a:pt x="391" y="854"/>
                  </a:cubicBezTo>
                  <a:cubicBezTo>
                    <a:pt x="391" y="854"/>
                    <a:pt x="387" y="848"/>
                    <a:pt x="389" y="848"/>
                  </a:cubicBezTo>
                  <a:cubicBezTo>
                    <a:pt x="389" y="848"/>
                    <a:pt x="393" y="848"/>
                    <a:pt x="396" y="854"/>
                  </a:cubicBezTo>
                  <a:cubicBezTo>
                    <a:pt x="396" y="854"/>
                    <a:pt x="396" y="856"/>
                    <a:pt x="396" y="858"/>
                  </a:cubicBezTo>
                  <a:cubicBezTo>
                    <a:pt x="396" y="858"/>
                    <a:pt x="397" y="859"/>
                    <a:pt x="399" y="866"/>
                  </a:cubicBezTo>
                  <a:cubicBezTo>
                    <a:pt x="399" y="866"/>
                    <a:pt x="400" y="867"/>
                    <a:pt x="400" y="865"/>
                  </a:cubicBezTo>
                  <a:cubicBezTo>
                    <a:pt x="402" y="863"/>
                    <a:pt x="402" y="863"/>
                    <a:pt x="402" y="863"/>
                  </a:cubicBezTo>
                  <a:cubicBezTo>
                    <a:pt x="402" y="863"/>
                    <a:pt x="403" y="861"/>
                    <a:pt x="404" y="862"/>
                  </a:cubicBezTo>
                  <a:cubicBezTo>
                    <a:pt x="404" y="862"/>
                    <a:pt x="404" y="863"/>
                    <a:pt x="405" y="862"/>
                  </a:cubicBezTo>
                  <a:cubicBezTo>
                    <a:pt x="405" y="862"/>
                    <a:pt x="408" y="860"/>
                    <a:pt x="410" y="858"/>
                  </a:cubicBezTo>
                  <a:cubicBezTo>
                    <a:pt x="410" y="858"/>
                    <a:pt x="413" y="856"/>
                    <a:pt x="412" y="855"/>
                  </a:cubicBezTo>
                  <a:cubicBezTo>
                    <a:pt x="412" y="855"/>
                    <a:pt x="409" y="851"/>
                    <a:pt x="408" y="850"/>
                  </a:cubicBezTo>
                  <a:cubicBezTo>
                    <a:pt x="408" y="850"/>
                    <a:pt x="405" y="848"/>
                    <a:pt x="407" y="848"/>
                  </a:cubicBezTo>
                  <a:cubicBezTo>
                    <a:pt x="407" y="848"/>
                    <a:pt x="408" y="848"/>
                    <a:pt x="411" y="849"/>
                  </a:cubicBezTo>
                  <a:cubicBezTo>
                    <a:pt x="411" y="849"/>
                    <a:pt x="417" y="850"/>
                    <a:pt x="419" y="848"/>
                  </a:cubicBezTo>
                  <a:cubicBezTo>
                    <a:pt x="419" y="848"/>
                    <a:pt x="419" y="846"/>
                    <a:pt x="421" y="847"/>
                  </a:cubicBezTo>
                  <a:cubicBezTo>
                    <a:pt x="421" y="847"/>
                    <a:pt x="424" y="850"/>
                    <a:pt x="425" y="850"/>
                  </a:cubicBezTo>
                  <a:cubicBezTo>
                    <a:pt x="425" y="850"/>
                    <a:pt x="431" y="852"/>
                    <a:pt x="430" y="858"/>
                  </a:cubicBezTo>
                  <a:close/>
                  <a:moveTo>
                    <a:pt x="485" y="876"/>
                  </a:moveTo>
                  <a:cubicBezTo>
                    <a:pt x="485" y="876"/>
                    <a:pt x="485" y="878"/>
                    <a:pt x="483" y="877"/>
                  </a:cubicBezTo>
                  <a:cubicBezTo>
                    <a:pt x="483" y="877"/>
                    <a:pt x="477" y="874"/>
                    <a:pt x="475" y="866"/>
                  </a:cubicBezTo>
                  <a:cubicBezTo>
                    <a:pt x="475" y="866"/>
                    <a:pt x="473" y="857"/>
                    <a:pt x="473" y="856"/>
                  </a:cubicBezTo>
                  <a:cubicBezTo>
                    <a:pt x="473" y="856"/>
                    <a:pt x="473" y="856"/>
                    <a:pt x="473" y="854"/>
                  </a:cubicBezTo>
                  <a:cubicBezTo>
                    <a:pt x="472" y="848"/>
                    <a:pt x="472" y="848"/>
                    <a:pt x="472" y="848"/>
                  </a:cubicBezTo>
                  <a:cubicBezTo>
                    <a:pt x="472" y="848"/>
                    <a:pt x="472" y="848"/>
                    <a:pt x="473" y="847"/>
                  </a:cubicBezTo>
                  <a:cubicBezTo>
                    <a:pt x="473" y="847"/>
                    <a:pt x="472" y="846"/>
                    <a:pt x="473" y="845"/>
                  </a:cubicBezTo>
                  <a:cubicBezTo>
                    <a:pt x="473" y="845"/>
                    <a:pt x="473" y="845"/>
                    <a:pt x="473" y="845"/>
                  </a:cubicBezTo>
                  <a:cubicBezTo>
                    <a:pt x="473" y="845"/>
                    <a:pt x="473" y="842"/>
                    <a:pt x="474" y="843"/>
                  </a:cubicBezTo>
                  <a:cubicBezTo>
                    <a:pt x="474" y="843"/>
                    <a:pt x="475" y="844"/>
                    <a:pt x="474" y="846"/>
                  </a:cubicBezTo>
                  <a:cubicBezTo>
                    <a:pt x="474" y="846"/>
                    <a:pt x="473" y="848"/>
                    <a:pt x="477" y="855"/>
                  </a:cubicBezTo>
                  <a:cubicBezTo>
                    <a:pt x="477" y="855"/>
                    <a:pt x="478" y="856"/>
                    <a:pt x="479" y="856"/>
                  </a:cubicBezTo>
                  <a:cubicBezTo>
                    <a:pt x="479" y="856"/>
                    <a:pt x="480" y="857"/>
                    <a:pt x="481" y="860"/>
                  </a:cubicBezTo>
                  <a:cubicBezTo>
                    <a:pt x="481" y="860"/>
                    <a:pt x="481" y="862"/>
                    <a:pt x="481" y="862"/>
                  </a:cubicBezTo>
                  <a:cubicBezTo>
                    <a:pt x="481" y="862"/>
                    <a:pt x="480" y="864"/>
                    <a:pt x="482" y="863"/>
                  </a:cubicBezTo>
                  <a:cubicBezTo>
                    <a:pt x="482" y="863"/>
                    <a:pt x="483" y="863"/>
                    <a:pt x="483" y="864"/>
                  </a:cubicBezTo>
                  <a:cubicBezTo>
                    <a:pt x="483" y="864"/>
                    <a:pt x="483" y="867"/>
                    <a:pt x="483" y="868"/>
                  </a:cubicBezTo>
                  <a:cubicBezTo>
                    <a:pt x="483" y="868"/>
                    <a:pt x="484" y="869"/>
                    <a:pt x="484" y="870"/>
                  </a:cubicBezTo>
                  <a:cubicBezTo>
                    <a:pt x="484" y="870"/>
                    <a:pt x="484" y="871"/>
                    <a:pt x="484" y="871"/>
                  </a:cubicBezTo>
                  <a:cubicBezTo>
                    <a:pt x="484" y="871"/>
                    <a:pt x="485" y="871"/>
                    <a:pt x="485" y="871"/>
                  </a:cubicBezTo>
                  <a:cubicBezTo>
                    <a:pt x="485" y="871"/>
                    <a:pt x="486" y="876"/>
                    <a:pt x="485" y="876"/>
                  </a:cubicBezTo>
                  <a:close/>
                  <a:moveTo>
                    <a:pt x="482" y="834"/>
                  </a:moveTo>
                  <a:cubicBezTo>
                    <a:pt x="482" y="834"/>
                    <a:pt x="481" y="833"/>
                    <a:pt x="480" y="833"/>
                  </a:cubicBezTo>
                  <a:cubicBezTo>
                    <a:pt x="480" y="833"/>
                    <a:pt x="479" y="833"/>
                    <a:pt x="478" y="833"/>
                  </a:cubicBezTo>
                  <a:cubicBezTo>
                    <a:pt x="478" y="833"/>
                    <a:pt x="476" y="833"/>
                    <a:pt x="477" y="831"/>
                  </a:cubicBezTo>
                  <a:cubicBezTo>
                    <a:pt x="477" y="831"/>
                    <a:pt x="479" y="827"/>
                    <a:pt x="478" y="823"/>
                  </a:cubicBezTo>
                  <a:cubicBezTo>
                    <a:pt x="478" y="823"/>
                    <a:pt x="478" y="822"/>
                    <a:pt x="479" y="821"/>
                  </a:cubicBezTo>
                  <a:cubicBezTo>
                    <a:pt x="479" y="821"/>
                    <a:pt x="479" y="820"/>
                    <a:pt x="480" y="821"/>
                  </a:cubicBezTo>
                  <a:cubicBezTo>
                    <a:pt x="480" y="821"/>
                    <a:pt x="485" y="828"/>
                    <a:pt x="485" y="832"/>
                  </a:cubicBezTo>
                  <a:cubicBezTo>
                    <a:pt x="485" y="832"/>
                    <a:pt x="486" y="835"/>
                    <a:pt x="482" y="834"/>
                  </a:cubicBezTo>
                  <a:close/>
                  <a:moveTo>
                    <a:pt x="540" y="838"/>
                  </a:moveTo>
                  <a:cubicBezTo>
                    <a:pt x="540" y="838"/>
                    <a:pt x="539" y="842"/>
                    <a:pt x="537" y="843"/>
                  </a:cubicBezTo>
                  <a:cubicBezTo>
                    <a:pt x="537" y="843"/>
                    <a:pt x="536" y="844"/>
                    <a:pt x="536" y="846"/>
                  </a:cubicBezTo>
                  <a:cubicBezTo>
                    <a:pt x="536" y="846"/>
                    <a:pt x="533" y="852"/>
                    <a:pt x="531" y="853"/>
                  </a:cubicBezTo>
                  <a:cubicBezTo>
                    <a:pt x="531" y="853"/>
                    <a:pt x="528" y="855"/>
                    <a:pt x="529" y="857"/>
                  </a:cubicBezTo>
                  <a:cubicBezTo>
                    <a:pt x="529" y="857"/>
                    <a:pt x="533" y="860"/>
                    <a:pt x="532" y="864"/>
                  </a:cubicBezTo>
                  <a:cubicBezTo>
                    <a:pt x="532" y="864"/>
                    <a:pt x="532" y="865"/>
                    <a:pt x="531" y="865"/>
                  </a:cubicBezTo>
                  <a:cubicBezTo>
                    <a:pt x="531" y="865"/>
                    <a:pt x="530" y="866"/>
                    <a:pt x="529" y="866"/>
                  </a:cubicBezTo>
                  <a:cubicBezTo>
                    <a:pt x="529" y="866"/>
                    <a:pt x="528" y="866"/>
                    <a:pt x="528" y="866"/>
                  </a:cubicBezTo>
                  <a:cubicBezTo>
                    <a:pt x="528" y="866"/>
                    <a:pt x="524" y="868"/>
                    <a:pt x="522" y="868"/>
                  </a:cubicBezTo>
                  <a:cubicBezTo>
                    <a:pt x="522" y="868"/>
                    <a:pt x="520" y="868"/>
                    <a:pt x="517" y="868"/>
                  </a:cubicBezTo>
                  <a:cubicBezTo>
                    <a:pt x="517" y="868"/>
                    <a:pt x="517" y="867"/>
                    <a:pt x="516" y="868"/>
                  </a:cubicBezTo>
                  <a:cubicBezTo>
                    <a:pt x="516" y="868"/>
                    <a:pt x="512" y="873"/>
                    <a:pt x="507" y="869"/>
                  </a:cubicBezTo>
                  <a:cubicBezTo>
                    <a:pt x="507" y="869"/>
                    <a:pt x="506" y="868"/>
                    <a:pt x="505" y="867"/>
                  </a:cubicBezTo>
                  <a:cubicBezTo>
                    <a:pt x="504" y="867"/>
                    <a:pt x="503" y="866"/>
                    <a:pt x="502" y="866"/>
                  </a:cubicBezTo>
                  <a:cubicBezTo>
                    <a:pt x="502" y="866"/>
                    <a:pt x="496" y="862"/>
                    <a:pt x="494" y="861"/>
                  </a:cubicBezTo>
                  <a:cubicBezTo>
                    <a:pt x="494" y="861"/>
                    <a:pt x="490" y="858"/>
                    <a:pt x="490" y="856"/>
                  </a:cubicBezTo>
                  <a:cubicBezTo>
                    <a:pt x="490" y="856"/>
                    <a:pt x="489" y="853"/>
                    <a:pt x="487" y="853"/>
                  </a:cubicBezTo>
                  <a:cubicBezTo>
                    <a:pt x="487" y="853"/>
                    <a:pt x="486" y="853"/>
                    <a:pt x="486" y="851"/>
                  </a:cubicBezTo>
                  <a:cubicBezTo>
                    <a:pt x="486" y="851"/>
                    <a:pt x="486" y="851"/>
                    <a:pt x="486" y="851"/>
                  </a:cubicBezTo>
                  <a:cubicBezTo>
                    <a:pt x="486" y="851"/>
                    <a:pt x="486" y="851"/>
                    <a:pt x="486" y="850"/>
                  </a:cubicBezTo>
                  <a:cubicBezTo>
                    <a:pt x="486" y="850"/>
                    <a:pt x="485" y="849"/>
                    <a:pt x="487" y="846"/>
                  </a:cubicBezTo>
                  <a:cubicBezTo>
                    <a:pt x="487" y="846"/>
                    <a:pt x="489" y="844"/>
                    <a:pt x="491" y="843"/>
                  </a:cubicBezTo>
                  <a:cubicBezTo>
                    <a:pt x="491" y="843"/>
                    <a:pt x="495" y="839"/>
                    <a:pt x="498" y="837"/>
                  </a:cubicBezTo>
                  <a:cubicBezTo>
                    <a:pt x="498" y="837"/>
                    <a:pt x="499" y="836"/>
                    <a:pt x="500" y="835"/>
                  </a:cubicBezTo>
                  <a:cubicBezTo>
                    <a:pt x="501" y="834"/>
                    <a:pt x="502" y="833"/>
                    <a:pt x="502" y="833"/>
                  </a:cubicBezTo>
                  <a:cubicBezTo>
                    <a:pt x="502" y="833"/>
                    <a:pt x="504" y="831"/>
                    <a:pt x="506" y="830"/>
                  </a:cubicBezTo>
                  <a:cubicBezTo>
                    <a:pt x="506" y="830"/>
                    <a:pt x="509" y="829"/>
                    <a:pt x="509" y="828"/>
                  </a:cubicBezTo>
                  <a:cubicBezTo>
                    <a:pt x="509" y="828"/>
                    <a:pt x="509" y="825"/>
                    <a:pt x="509" y="824"/>
                  </a:cubicBezTo>
                  <a:cubicBezTo>
                    <a:pt x="507" y="809"/>
                    <a:pt x="507" y="809"/>
                    <a:pt x="507" y="809"/>
                  </a:cubicBezTo>
                  <a:cubicBezTo>
                    <a:pt x="507" y="809"/>
                    <a:pt x="507" y="808"/>
                    <a:pt x="508" y="809"/>
                  </a:cubicBezTo>
                  <a:cubicBezTo>
                    <a:pt x="508" y="809"/>
                    <a:pt x="509" y="809"/>
                    <a:pt x="510" y="809"/>
                  </a:cubicBezTo>
                  <a:cubicBezTo>
                    <a:pt x="510" y="809"/>
                    <a:pt x="512" y="808"/>
                    <a:pt x="513" y="812"/>
                  </a:cubicBezTo>
                  <a:cubicBezTo>
                    <a:pt x="513" y="812"/>
                    <a:pt x="515" y="816"/>
                    <a:pt x="516" y="820"/>
                  </a:cubicBezTo>
                  <a:cubicBezTo>
                    <a:pt x="516" y="820"/>
                    <a:pt x="516" y="825"/>
                    <a:pt x="516" y="826"/>
                  </a:cubicBezTo>
                  <a:cubicBezTo>
                    <a:pt x="516" y="826"/>
                    <a:pt x="516" y="828"/>
                    <a:pt x="518" y="828"/>
                  </a:cubicBezTo>
                  <a:cubicBezTo>
                    <a:pt x="518" y="828"/>
                    <a:pt x="520" y="828"/>
                    <a:pt x="523" y="828"/>
                  </a:cubicBezTo>
                  <a:cubicBezTo>
                    <a:pt x="527" y="829"/>
                    <a:pt x="531" y="829"/>
                    <a:pt x="533" y="829"/>
                  </a:cubicBezTo>
                  <a:cubicBezTo>
                    <a:pt x="533" y="829"/>
                    <a:pt x="537" y="830"/>
                    <a:pt x="541" y="835"/>
                  </a:cubicBezTo>
                  <a:cubicBezTo>
                    <a:pt x="541" y="835"/>
                    <a:pt x="542" y="835"/>
                    <a:pt x="540" y="838"/>
                  </a:cubicBezTo>
                  <a:close/>
                  <a:moveTo>
                    <a:pt x="604" y="809"/>
                  </a:moveTo>
                  <a:cubicBezTo>
                    <a:pt x="604" y="809"/>
                    <a:pt x="603" y="809"/>
                    <a:pt x="603" y="811"/>
                  </a:cubicBezTo>
                  <a:cubicBezTo>
                    <a:pt x="603" y="811"/>
                    <a:pt x="602" y="814"/>
                    <a:pt x="603" y="816"/>
                  </a:cubicBezTo>
                  <a:cubicBezTo>
                    <a:pt x="603" y="816"/>
                    <a:pt x="603" y="818"/>
                    <a:pt x="602" y="821"/>
                  </a:cubicBezTo>
                  <a:cubicBezTo>
                    <a:pt x="602" y="821"/>
                    <a:pt x="598" y="826"/>
                    <a:pt x="601" y="831"/>
                  </a:cubicBezTo>
                  <a:cubicBezTo>
                    <a:pt x="601" y="831"/>
                    <a:pt x="604" y="834"/>
                    <a:pt x="601" y="836"/>
                  </a:cubicBezTo>
                  <a:cubicBezTo>
                    <a:pt x="601" y="836"/>
                    <a:pt x="600" y="837"/>
                    <a:pt x="599" y="840"/>
                  </a:cubicBezTo>
                  <a:cubicBezTo>
                    <a:pt x="599" y="840"/>
                    <a:pt x="599" y="842"/>
                    <a:pt x="599" y="842"/>
                  </a:cubicBezTo>
                  <a:cubicBezTo>
                    <a:pt x="599" y="842"/>
                    <a:pt x="598" y="844"/>
                    <a:pt x="598" y="845"/>
                  </a:cubicBezTo>
                  <a:cubicBezTo>
                    <a:pt x="598" y="845"/>
                    <a:pt x="598" y="847"/>
                    <a:pt x="595" y="848"/>
                  </a:cubicBezTo>
                  <a:cubicBezTo>
                    <a:pt x="595" y="848"/>
                    <a:pt x="593" y="850"/>
                    <a:pt x="592" y="851"/>
                  </a:cubicBezTo>
                  <a:cubicBezTo>
                    <a:pt x="592" y="851"/>
                    <a:pt x="591" y="853"/>
                    <a:pt x="590" y="853"/>
                  </a:cubicBezTo>
                  <a:cubicBezTo>
                    <a:pt x="590" y="853"/>
                    <a:pt x="590" y="853"/>
                    <a:pt x="590" y="854"/>
                  </a:cubicBezTo>
                  <a:cubicBezTo>
                    <a:pt x="590" y="854"/>
                    <a:pt x="589" y="856"/>
                    <a:pt x="586" y="857"/>
                  </a:cubicBezTo>
                  <a:cubicBezTo>
                    <a:pt x="586" y="857"/>
                    <a:pt x="586" y="850"/>
                    <a:pt x="586" y="848"/>
                  </a:cubicBezTo>
                  <a:cubicBezTo>
                    <a:pt x="586" y="848"/>
                    <a:pt x="586" y="845"/>
                    <a:pt x="586" y="843"/>
                  </a:cubicBezTo>
                  <a:cubicBezTo>
                    <a:pt x="586" y="843"/>
                    <a:pt x="586" y="840"/>
                    <a:pt x="588" y="840"/>
                  </a:cubicBezTo>
                  <a:cubicBezTo>
                    <a:pt x="588" y="840"/>
                    <a:pt x="588" y="841"/>
                    <a:pt x="588" y="840"/>
                  </a:cubicBezTo>
                  <a:cubicBezTo>
                    <a:pt x="588" y="840"/>
                    <a:pt x="590" y="836"/>
                    <a:pt x="590" y="835"/>
                  </a:cubicBezTo>
                  <a:cubicBezTo>
                    <a:pt x="590" y="835"/>
                    <a:pt x="588" y="834"/>
                    <a:pt x="588" y="834"/>
                  </a:cubicBezTo>
                  <a:cubicBezTo>
                    <a:pt x="588" y="834"/>
                    <a:pt x="587" y="833"/>
                    <a:pt x="587" y="832"/>
                  </a:cubicBezTo>
                  <a:cubicBezTo>
                    <a:pt x="587" y="832"/>
                    <a:pt x="587" y="832"/>
                    <a:pt x="586" y="831"/>
                  </a:cubicBezTo>
                  <a:cubicBezTo>
                    <a:pt x="586" y="831"/>
                    <a:pt x="584" y="830"/>
                    <a:pt x="584" y="831"/>
                  </a:cubicBezTo>
                  <a:cubicBezTo>
                    <a:pt x="584" y="831"/>
                    <a:pt x="584" y="831"/>
                    <a:pt x="582" y="831"/>
                  </a:cubicBezTo>
                  <a:cubicBezTo>
                    <a:pt x="582" y="831"/>
                    <a:pt x="573" y="829"/>
                    <a:pt x="577" y="827"/>
                  </a:cubicBezTo>
                  <a:cubicBezTo>
                    <a:pt x="577" y="827"/>
                    <a:pt x="582" y="827"/>
                    <a:pt x="585" y="822"/>
                  </a:cubicBezTo>
                  <a:cubicBezTo>
                    <a:pt x="585" y="822"/>
                    <a:pt x="586" y="822"/>
                    <a:pt x="587" y="814"/>
                  </a:cubicBezTo>
                  <a:cubicBezTo>
                    <a:pt x="587" y="814"/>
                    <a:pt x="587" y="813"/>
                    <a:pt x="586" y="813"/>
                  </a:cubicBezTo>
                  <a:cubicBezTo>
                    <a:pt x="586" y="813"/>
                    <a:pt x="585" y="812"/>
                    <a:pt x="586" y="812"/>
                  </a:cubicBezTo>
                  <a:cubicBezTo>
                    <a:pt x="586" y="812"/>
                    <a:pt x="586" y="811"/>
                    <a:pt x="585" y="810"/>
                  </a:cubicBezTo>
                  <a:cubicBezTo>
                    <a:pt x="585" y="810"/>
                    <a:pt x="584" y="809"/>
                    <a:pt x="585" y="808"/>
                  </a:cubicBezTo>
                  <a:cubicBezTo>
                    <a:pt x="585" y="808"/>
                    <a:pt x="585" y="807"/>
                    <a:pt x="584" y="806"/>
                  </a:cubicBezTo>
                  <a:cubicBezTo>
                    <a:pt x="584" y="806"/>
                    <a:pt x="584" y="806"/>
                    <a:pt x="584" y="805"/>
                  </a:cubicBezTo>
                  <a:cubicBezTo>
                    <a:pt x="584" y="805"/>
                    <a:pt x="584" y="805"/>
                    <a:pt x="583" y="803"/>
                  </a:cubicBezTo>
                  <a:cubicBezTo>
                    <a:pt x="583" y="803"/>
                    <a:pt x="583" y="803"/>
                    <a:pt x="584" y="802"/>
                  </a:cubicBezTo>
                  <a:cubicBezTo>
                    <a:pt x="584" y="802"/>
                    <a:pt x="585" y="803"/>
                    <a:pt x="584" y="801"/>
                  </a:cubicBezTo>
                  <a:cubicBezTo>
                    <a:pt x="584" y="801"/>
                    <a:pt x="583" y="800"/>
                    <a:pt x="582" y="799"/>
                  </a:cubicBezTo>
                  <a:cubicBezTo>
                    <a:pt x="581" y="798"/>
                    <a:pt x="581" y="798"/>
                    <a:pt x="581" y="798"/>
                  </a:cubicBezTo>
                  <a:cubicBezTo>
                    <a:pt x="577" y="791"/>
                    <a:pt x="577" y="791"/>
                    <a:pt x="577" y="791"/>
                  </a:cubicBezTo>
                  <a:cubicBezTo>
                    <a:pt x="577" y="791"/>
                    <a:pt x="574" y="788"/>
                    <a:pt x="578" y="789"/>
                  </a:cubicBezTo>
                  <a:cubicBezTo>
                    <a:pt x="578" y="789"/>
                    <a:pt x="581" y="788"/>
                    <a:pt x="584" y="789"/>
                  </a:cubicBezTo>
                  <a:cubicBezTo>
                    <a:pt x="584" y="789"/>
                    <a:pt x="587" y="789"/>
                    <a:pt x="589" y="789"/>
                  </a:cubicBezTo>
                  <a:cubicBezTo>
                    <a:pt x="589" y="789"/>
                    <a:pt x="590" y="788"/>
                    <a:pt x="591" y="792"/>
                  </a:cubicBezTo>
                  <a:cubicBezTo>
                    <a:pt x="591" y="792"/>
                    <a:pt x="593" y="795"/>
                    <a:pt x="593" y="795"/>
                  </a:cubicBezTo>
                  <a:cubicBezTo>
                    <a:pt x="593" y="795"/>
                    <a:pt x="598" y="796"/>
                    <a:pt x="599" y="797"/>
                  </a:cubicBezTo>
                  <a:cubicBezTo>
                    <a:pt x="599" y="797"/>
                    <a:pt x="599" y="797"/>
                    <a:pt x="599" y="796"/>
                  </a:cubicBezTo>
                  <a:cubicBezTo>
                    <a:pt x="599" y="796"/>
                    <a:pt x="601" y="796"/>
                    <a:pt x="603" y="798"/>
                  </a:cubicBezTo>
                  <a:cubicBezTo>
                    <a:pt x="603" y="798"/>
                    <a:pt x="602" y="800"/>
                    <a:pt x="604" y="799"/>
                  </a:cubicBezTo>
                  <a:cubicBezTo>
                    <a:pt x="604" y="799"/>
                    <a:pt x="606" y="799"/>
                    <a:pt x="606" y="802"/>
                  </a:cubicBezTo>
                  <a:cubicBezTo>
                    <a:pt x="606" y="802"/>
                    <a:pt x="607" y="806"/>
                    <a:pt x="604" y="809"/>
                  </a:cubicBezTo>
                  <a:close/>
                  <a:moveTo>
                    <a:pt x="632" y="834"/>
                  </a:moveTo>
                  <a:cubicBezTo>
                    <a:pt x="632" y="834"/>
                    <a:pt x="631" y="837"/>
                    <a:pt x="628" y="838"/>
                  </a:cubicBezTo>
                  <a:cubicBezTo>
                    <a:pt x="628" y="838"/>
                    <a:pt x="626" y="839"/>
                    <a:pt x="624" y="839"/>
                  </a:cubicBezTo>
                  <a:cubicBezTo>
                    <a:pt x="624" y="839"/>
                    <a:pt x="622" y="839"/>
                    <a:pt x="622" y="838"/>
                  </a:cubicBezTo>
                  <a:cubicBezTo>
                    <a:pt x="622" y="838"/>
                    <a:pt x="621" y="838"/>
                    <a:pt x="620" y="839"/>
                  </a:cubicBezTo>
                  <a:cubicBezTo>
                    <a:pt x="620" y="839"/>
                    <a:pt x="619" y="839"/>
                    <a:pt x="618" y="837"/>
                  </a:cubicBezTo>
                  <a:cubicBezTo>
                    <a:pt x="618" y="837"/>
                    <a:pt x="616" y="836"/>
                    <a:pt x="616" y="834"/>
                  </a:cubicBezTo>
                  <a:cubicBezTo>
                    <a:pt x="616" y="834"/>
                    <a:pt x="616" y="831"/>
                    <a:pt x="615" y="829"/>
                  </a:cubicBezTo>
                  <a:cubicBezTo>
                    <a:pt x="615" y="829"/>
                    <a:pt x="613" y="824"/>
                    <a:pt x="616" y="825"/>
                  </a:cubicBezTo>
                  <a:cubicBezTo>
                    <a:pt x="616" y="825"/>
                    <a:pt x="617" y="825"/>
                    <a:pt x="619" y="824"/>
                  </a:cubicBezTo>
                  <a:cubicBezTo>
                    <a:pt x="619" y="824"/>
                    <a:pt x="622" y="825"/>
                    <a:pt x="626" y="826"/>
                  </a:cubicBezTo>
                  <a:cubicBezTo>
                    <a:pt x="626" y="826"/>
                    <a:pt x="629" y="828"/>
                    <a:pt x="630" y="828"/>
                  </a:cubicBezTo>
                  <a:cubicBezTo>
                    <a:pt x="630" y="828"/>
                    <a:pt x="632" y="828"/>
                    <a:pt x="632" y="831"/>
                  </a:cubicBezTo>
                  <a:cubicBezTo>
                    <a:pt x="632" y="831"/>
                    <a:pt x="632" y="832"/>
                    <a:pt x="632" y="833"/>
                  </a:cubicBezTo>
                  <a:cubicBezTo>
                    <a:pt x="632" y="833"/>
                    <a:pt x="632" y="834"/>
                    <a:pt x="632" y="834"/>
                  </a:cubicBezTo>
                  <a:close/>
                  <a:moveTo>
                    <a:pt x="667" y="773"/>
                  </a:moveTo>
                  <a:cubicBezTo>
                    <a:pt x="667" y="773"/>
                    <a:pt x="665" y="772"/>
                    <a:pt x="664" y="772"/>
                  </a:cubicBezTo>
                  <a:cubicBezTo>
                    <a:pt x="664" y="772"/>
                    <a:pt x="662" y="770"/>
                    <a:pt x="662" y="773"/>
                  </a:cubicBezTo>
                  <a:cubicBezTo>
                    <a:pt x="662" y="773"/>
                    <a:pt x="656" y="778"/>
                    <a:pt x="656" y="783"/>
                  </a:cubicBezTo>
                  <a:cubicBezTo>
                    <a:pt x="656" y="783"/>
                    <a:pt x="656" y="784"/>
                    <a:pt x="657" y="785"/>
                  </a:cubicBezTo>
                  <a:cubicBezTo>
                    <a:pt x="657" y="785"/>
                    <a:pt x="657" y="788"/>
                    <a:pt x="656" y="789"/>
                  </a:cubicBezTo>
                  <a:cubicBezTo>
                    <a:pt x="656" y="789"/>
                    <a:pt x="656" y="792"/>
                    <a:pt x="655" y="793"/>
                  </a:cubicBezTo>
                  <a:cubicBezTo>
                    <a:pt x="655" y="793"/>
                    <a:pt x="654" y="793"/>
                    <a:pt x="653" y="794"/>
                  </a:cubicBezTo>
                  <a:cubicBezTo>
                    <a:pt x="653" y="794"/>
                    <a:pt x="653" y="794"/>
                    <a:pt x="652" y="794"/>
                  </a:cubicBezTo>
                  <a:cubicBezTo>
                    <a:pt x="652" y="794"/>
                    <a:pt x="647" y="794"/>
                    <a:pt x="648" y="791"/>
                  </a:cubicBezTo>
                  <a:cubicBezTo>
                    <a:pt x="648" y="791"/>
                    <a:pt x="648" y="787"/>
                    <a:pt x="648" y="785"/>
                  </a:cubicBezTo>
                  <a:cubicBezTo>
                    <a:pt x="648" y="785"/>
                    <a:pt x="646" y="782"/>
                    <a:pt x="649" y="781"/>
                  </a:cubicBezTo>
                  <a:cubicBezTo>
                    <a:pt x="649" y="781"/>
                    <a:pt x="651" y="780"/>
                    <a:pt x="652" y="780"/>
                  </a:cubicBezTo>
                  <a:cubicBezTo>
                    <a:pt x="652" y="780"/>
                    <a:pt x="653" y="780"/>
                    <a:pt x="654" y="779"/>
                  </a:cubicBezTo>
                  <a:cubicBezTo>
                    <a:pt x="654" y="779"/>
                    <a:pt x="659" y="773"/>
                    <a:pt x="661" y="770"/>
                  </a:cubicBezTo>
                  <a:cubicBezTo>
                    <a:pt x="661" y="770"/>
                    <a:pt x="662" y="769"/>
                    <a:pt x="660" y="767"/>
                  </a:cubicBezTo>
                  <a:cubicBezTo>
                    <a:pt x="660" y="767"/>
                    <a:pt x="654" y="762"/>
                    <a:pt x="650" y="760"/>
                  </a:cubicBezTo>
                  <a:cubicBezTo>
                    <a:pt x="650" y="760"/>
                    <a:pt x="645" y="758"/>
                    <a:pt x="642" y="759"/>
                  </a:cubicBezTo>
                  <a:cubicBezTo>
                    <a:pt x="642" y="759"/>
                    <a:pt x="634" y="758"/>
                    <a:pt x="640" y="756"/>
                  </a:cubicBezTo>
                  <a:cubicBezTo>
                    <a:pt x="640" y="756"/>
                    <a:pt x="645" y="754"/>
                    <a:pt x="654" y="760"/>
                  </a:cubicBezTo>
                  <a:cubicBezTo>
                    <a:pt x="654" y="760"/>
                    <a:pt x="660" y="764"/>
                    <a:pt x="661" y="767"/>
                  </a:cubicBezTo>
                  <a:cubicBezTo>
                    <a:pt x="661" y="767"/>
                    <a:pt x="662" y="768"/>
                    <a:pt x="663" y="767"/>
                  </a:cubicBezTo>
                  <a:cubicBezTo>
                    <a:pt x="663" y="767"/>
                    <a:pt x="666" y="765"/>
                    <a:pt x="664" y="763"/>
                  </a:cubicBezTo>
                  <a:cubicBezTo>
                    <a:pt x="664" y="763"/>
                    <a:pt x="661" y="757"/>
                    <a:pt x="650" y="750"/>
                  </a:cubicBezTo>
                  <a:cubicBezTo>
                    <a:pt x="650" y="750"/>
                    <a:pt x="646" y="747"/>
                    <a:pt x="644" y="748"/>
                  </a:cubicBezTo>
                  <a:cubicBezTo>
                    <a:pt x="644" y="748"/>
                    <a:pt x="642" y="747"/>
                    <a:pt x="644" y="747"/>
                  </a:cubicBezTo>
                  <a:cubicBezTo>
                    <a:pt x="644" y="747"/>
                    <a:pt x="649" y="745"/>
                    <a:pt x="656" y="750"/>
                  </a:cubicBezTo>
                  <a:cubicBezTo>
                    <a:pt x="656" y="750"/>
                    <a:pt x="661" y="754"/>
                    <a:pt x="664" y="758"/>
                  </a:cubicBezTo>
                  <a:cubicBezTo>
                    <a:pt x="664" y="758"/>
                    <a:pt x="666" y="760"/>
                    <a:pt x="665" y="758"/>
                  </a:cubicBezTo>
                  <a:cubicBezTo>
                    <a:pt x="665" y="758"/>
                    <a:pt x="664" y="756"/>
                    <a:pt x="665" y="755"/>
                  </a:cubicBezTo>
                  <a:cubicBezTo>
                    <a:pt x="665" y="755"/>
                    <a:pt x="665" y="755"/>
                    <a:pt x="665" y="754"/>
                  </a:cubicBezTo>
                  <a:cubicBezTo>
                    <a:pt x="665" y="754"/>
                    <a:pt x="664" y="753"/>
                    <a:pt x="664" y="752"/>
                  </a:cubicBezTo>
                  <a:cubicBezTo>
                    <a:pt x="664" y="752"/>
                    <a:pt x="665" y="752"/>
                    <a:pt x="663" y="752"/>
                  </a:cubicBezTo>
                  <a:cubicBezTo>
                    <a:pt x="663" y="752"/>
                    <a:pt x="662" y="751"/>
                    <a:pt x="661" y="751"/>
                  </a:cubicBezTo>
                  <a:cubicBezTo>
                    <a:pt x="661" y="751"/>
                    <a:pt x="656" y="751"/>
                    <a:pt x="660" y="750"/>
                  </a:cubicBezTo>
                  <a:cubicBezTo>
                    <a:pt x="660" y="750"/>
                    <a:pt x="661" y="750"/>
                    <a:pt x="663" y="750"/>
                  </a:cubicBezTo>
                  <a:cubicBezTo>
                    <a:pt x="663" y="750"/>
                    <a:pt x="664" y="750"/>
                    <a:pt x="663" y="749"/>
                  </a:cubicBezTo>
                  <a:cubicBezTo>
                    <a:pt x="663" y="749"/>
                    <a:pt x="661" y="745"/>
                    <a:pt x="661" y="744"/>
                  </a:cubicBezTo>
                  <a:cubicBezTo>
                    <a:pt x="661" y="744"/>
                    <a:pt x="660" y="742"/>
                    <a:pt x="660" y="744"/>
                  </a:cubicBezTo>
                  <a:cubicBezTo>
                    <a:pt x="660" y="744"/>
                    <a:pt x="659" y="746"/>
                    <a:pt x="656" y="744"/>
                  </a:cubicBezTo>
                  <a:cubicBezTo>
                    <a:pt x="656" y="744"/>
                    <a:pt x="651" y="744"/>
                    <a:pt x="651" y="741"/>
                  </a:cubicBezTo>
                  <a:cubicBezTo>
                    <a:pt x="651" y="741"/>
                    <a:pt x="652" y="737"/>
                    <a:pt x="649" y="737"/>
                  </a:cubicBezTo>
                  <a:cubicBezTo>
                    <a:pt x="649" y="737"/>
                    <a:pt x="646" y="736"/>
                    <a:pt x="649" y="735"/>
                  </a:cubicBezTo>
                  <a:cubicBezTo>
                    <a:pt x="649" y="735"/>
                    <a:pt x="652" y="734"/>
                    <a:pt x="656" y="735"/>
                  </a:cubicBezTo>
                  <a:cubicBezTo>
                    <a:pt x="656" y="735"/>
                    <a:pt x="656" y="736"/>
                    <a:pt x="658" y="735"/>
                  </a:cubicBezTo>
                  <a:cubicBezTo>
                    <a:pt x="658" y="735"/>
                    <a:pt x="667" y="731"/>
                    <a:pt x="668" y="737"/>
                  </a:cubicBezTo>
                  <a:cubicBezTo>
                    <a:pt x="668" y="737"/>
                    <a:pt x="667" y="741"/>
                    <a:pt x="669" y="744"/>
                  </a:cubicBezTo>
                  <a:cubicBezTo>
                    <a:pt x="669" y="744"/>
                    <a:pt x="669" y="746"/>
                    <a:pt x="669" y="747"/>
                  </a:cubicBezTo>
                  <a:cubicBezTo>
                    <a:pt x="669" y="747"/>
                    <a:pt x="669" y="748"/>
                    <a:pt x="670" y="750"/>
                  </a:cubicBezTo>
                  <a:cubicBezTo>
                    <a:pt x="670" y="750"/>
                    <a:pt x="671" y="750"/>
                    <a:pt x="670" y="751"/>
                  </a:cubicBezTo>
                  <a:cubicBezTo>
                    <a:pt x="670" y="751"/>
                    <a:pt x="670" y="753"/>
                    <a:pt x="670" y="755"/>
                  </a:cubicBezTo>
                  <a:cubicBezTo>
                    <a:pt x="670" y="755"/>
                    <a:pt x="669" y="758"/>
                    <a:pt x="671" y="756"/>
                  </a:cubicBezTo>
                  <a:cubicBezTo>
                    <a:pt x="671" y="756"/>
                    <a:pt x="676" y="749"/>
                    <a:pt x="678" y="746"/>
                  </a:cubicBezTo>
                  <a:cubicBezTo>
                    <a:pt x="678" y="746"/>
                    <a:pt x="680" y="744"/>
                    <a:pt x="677" y="744"/>
                  </a:cubicBezTo>
                  <a:cubicBezTo>
                    <a:pt x="677" y="744"/>
                    <a:pt x="674" y="743"/>
                    <a:pt x="672" y="742"/>
                  </a:cubicBezTo>
                  <a:cubicBezTo>
                    <a:pt x="672" y="742"/>
                    <a:pt x="670" y="741"/>
                    <a:pt x="672" y="740"/>
                  </a:cubicBezTo>
                  <a:cubicBezTo>
                    <a:pt x="672" y="740"/>
                    <a:pt x="674" y="741"/>
                    <a:pt x="674" y="740"/>
                  </a:cubicBezTo>
                  <a:cubicBezTo>
                    <a:pt x="674" y="740"/>
                    <a:pt x="673" y="739"/>
                    <a:pt x="674" y="739"/>
                  </a:cubicBezTo>
                  <a:cubicBezTo>
                    <a:pt x="674" y="739"/>
                    <a:pt x="676" y="739"/>
                    <a:pt x="676" y="737"/>
                  </a:cubicBezTo>
                  <a:cubicBezTo>
                    <a:pt x="676" y="737"/>
                    <a:pt x="675" y="734"/>
                    <a:pt x="674" y="735"/>
                  </a:cubicBezTo>
                  <a:cubicBezTo>
                    <a:pt x="674" y="735"/>
                    <a:pt x="670" y="735"/>
                    <a:pt x="669" y="733"/>
                  </a:cubicBezTo>
                  <a:cubicBezTo>
                    <a:pt x="669" y="733"/>
                    <a:pt x="667" y="732"/>
                    <a:pt x="667" y="731"/>
                  </a:cubicBezTo>
                  <a:cubicBezTo>
                    <a:pt x="667" y="731"/>
                    <a:pt x="667" y="730"/>
                    <a:pt x="669" y="731"/>
                  </a:cubicBezTo>
                  <a:cubicBezTo>
                    <a:pt x="669" y="731"/>
                    <a:pt x="673" y="733"/>
                    <a:pt x="671" y="730"/>
                  </a:cubicBezTo>
                  <a:cubicBezTo>
                    <a:pt x="669" y="728"/>
                    <a:pt x="669" y="728"/>
                    <a:pt x="669" y="728"/>
                  </a:cubicBezTo>
                  <a:cubicBezTo>
                    <a:pt x="669" y="728"/>
                    <a:pt x="669" y="726"/>
                    <a:pt x="666" y="728"/>
                  </a:cubicBezTo>
                  <a:cubicBezTo>
                    <a:pt x="666" y="728"/>
                    <a:pt x="660" y="729"/>
                    <a:pt x="662" y="727"/>
                  </a:cubicBezTo>
                  <a:cubicBezTo>
                    <a:pt x="662" y="727"/>
                    <a:pt x="664" y="726"/>
                    <a:pt x="663" y="725"/>
                  </a:cubicBezTo>
                  <a:cubicBezTo>
                    <a:pt x="663" y="725"/>
                    <a:pt x="663" y="724"/>
                    <a:pt x="665" y="723"/>
                  </a:cubicBezTo>
                  <a:cubicBezTo>
                    <a:pt x="665" y="723"/>
                    <a:pt x="666" y="722"/>
                    <a:pt x="665" y="721"/>
                  </a:cubicBezTo>
                  <a:cubicBezTo>
                    <a:pt x="665" y="721"/>
                    <a:pt x="665" y="721"/>
                    <a:pt x="668" y="720"/>
                  </a:cubicBezTo>
                  <a:cubicBezTo>
                    <a:pt x="668" y="720"/>
                    <a:pt x="676" y="717"/>
                    <a:pt x="677" y="721"/>
                  </a:cubicBezTo>
                  <a:cubicBezTo>
                    <a:pt x="677" y="721"/>
                    <a:pt x="678" y="723"/>
                    <a:pt x="677" y="725"/>
                  </a:cubicBezTo>
                  <a:cubicBezTo>
                    <a:pt x="677" y="725"/>
                    <a:pt x="676" y="725"/>
                    <a:pt x="677" y="729"/>
                  </a:cubicBezTo>
                  <a:cubicBezTo>
                    <a:pt x="677" y="729"/>
                    <a:pt x="677" y="731"/>
                    <a:pt x="679" y="732"/>
                  </a:cubicBezTo>
                  <a:cubicBezTo>
                    <a:pt x="679" y="732"/>
                    <a:pt x="680" y="734"/>
                    <a:pt x="681" y="736"/>
                  </a:cubicBezTo>
                  <a:cubicBezTo>
                    <a:pt x="681" y="736"/>
                    <a:pt x="683" y="739"/>
                    <a:pt x="683" y="740"/>
                  </a:cubicBezTo>
                  <a:cubicBezTo>
                    <a:pt x="683" y="740"/>
                    <a:pt x="683" y="742"/>
                    <a:pt x="684" y="741"/>
                  </a:cubicBezTo>
                  <a:cubicBezTo>
                    <a:pt x="684" y="741"/>
                    <a:pt x="692" y="731"/>
                    <a:pt x="698" y="734"/>
                  </a:cubicBezTo>
                  <a:cubicBezTo>
                    <a:pt x="698" y="734"/>
                    <a:pt x="701" y="733"/>
                    <a:pt x="697" y="738"/>
                  </a:cubicBezTo>
                  <a:cubicBezTo>
                    <a:pt x="697" y="738"/>
                    <a:pt x="696" y="740"/>
                    <a:pt x="695" y="740"/>
                  </a:cubicBezTo>
                  <a:cubicBezTo>
                    <a:pt x="688" y="743"/>
                    <a:pt x="688" y="743"/>
                    <a:pt x="688" y="743"/>
                  </a:cubicBezTo>
                  <a:cubicBezTo>
                    <a:pt x="688" y="743"/>
                    <a:pt x="686" y="744"/>
                    <a:pt x="689" y="742"/>
                  </a:cubicBezTo>
                  <a:cubicBezTo>
                    <a:pt x="689" y="742"/>
                    <a:pt x="692" y="739"/>
                    <a:pt x="692" y="738"/>
                  </a:cubicBezTo>
                  <a:cubicBezTo>
                    <a:pt x="692" y="738"/>
                    <a:pt x="692" y="736"/>
                    <a:pt x="691" y="738"/>
                  </a:cubicBezTo>
                  <a:cubicBezTo>
                    <a:pt x="691" y="738"/>
                    <a:pt x="687" y="741"/>
                    <a:pt x="686" y="742"/>
                  </a:cubicBezTo>
                  <a:cubicBezTo>
                    <a:pt x="686" y="742"/>
                    <a:pt x="684" y="743"/>
                    <a:pt x="685" y="745"/>
                  </a:cubicBezTo>
                  <a:cubicBezTo>
                    <a:pt x="685" y="745"/>
                    <a:pt x="685" y="746"/>
                    <a:pt x="685" y="746"/>
                  </a:cubicBezTo>
                  <a:cubicBezTo>
                    <a:pt x="685" y="746"/>
                    <a:pt x="685" y="747"/>
                    <a:pt x="685" y="747"/>
                  </a:cubicBezTo>
                  <a:cubicBezTo>
                    <a:pt x="685" y="747"/>
                    <a:pt x="687" y="751"/>
                    <a:pt x="684" y="751"/>
                  </a:cubicBezTo>
                  <a:cubicBezTo>
                    <a:pt x="684" y="751"/>
                    <a:pt x="681" y="751"/>
                    <a:pt x="680" y="749"/>
                  </a:cubicBezTo>
                  <a:cubicBezTo>
                    <a:pt x="680" y="749"/>
                    <a:pt x="679" y="747"/>
                    <a:pt x="678" y="750"/>
                  </a:cubicBezTo>
                  <a:cubicBezTo>
                    <a:pt x="678" y="750"/>
                    <a:pt x="675" y="755"/>
                    <a:pt x="673" y="757"/>
                  </a:cubicBezTo>
                  <a:cubicBezTo>
                    <a:pt x="673" y="757"/>
                    <a:pt x="668" y="762"/>
                    <a:pt x="669" y="763"/>
                  </a:cubicBezTo>
                  <a:cubicBezTo>
                    <a:pt x="669" y="763"/>
                    <a:pt x="671" y="765"/>
                    <a:pt x="670" y="765"/>
                  </a:cubicBezTo>
                  <a:cubicBezTo>
                    <a:pt x="670" y="765"/>
                    <a:pt x="669" y="766"/>
                    <a:pt x="667" y="765"/>
                  </a:cubicBezTo>
                  <a:cubicBezTo>
                    <a:pt x="667" y="765"/>
                    <a:pt x="667" y="765"/>
                    <a:pt x="666" y="767"/>
                  </a:cubicBezTo>
                  <a:cubicBezTo>
                    <a:pt x="666" y="767"/>
                    <a:pt x="663" y="770"/>
                    <a:pt x="665" y="771"/>
                  </a:cubicBezTo>
                  <a:cubicBezTo>
                    <a:pt x="665" y="771"/>
                    <a:pt x="666" y="771"/>
                    <a:pt x="667" y="772"/>
                  </a:cubicBezTo>
                  <a:cubicBezTo>
                    <a:pt x="667" y="772"/>
                    <a:pt x="669" y="772"/>
                    <a:pt x="667" y="773"/>
                  </a:cubicBezTo>
                  <a:close/>
                  <a:moveTo>
                    <a:pt x="706" y="796"/>
                  </a:moveTo>
                  <a:cubicBezTo>
                    <a:pt x="706" y="796"/>
                    <a:pt x="706" y="797"/>
                    <a:pt x="706" y="799"/>
                  </a:cubicBezTo>
                  <a:cubicBezTo>
                    <a:pt x="706" y="799"/>
                    <a:pt x="706" y="800"/>
                    <a:pt x="705" y="801"/>
                  </a:cubicBezTo>
                  <a:cubicBezTo>
                    <a:pt x="695" y="808"/>
                    <a:pt x="695" y="808"/>
                    <a:pt x="695" y="808"/>
                  </a:cubicBezTo>
                  <a:cubicBezTo>
                    <a:pt x="695" y="808"/>
                    <a:pt x="694" y="807"/>
                    <a:pt x="693" y="809"/>
                  </a:cubicBezTo>
                  <a:cubicBezTo>
                    <a:pt x="693" y="809"/>
                    <a:pt x="693" y="808"/>
                    <a:pt x="692" y="808"/>
                  </a:cubicBezTo>
                  <a:cubicBezTo>
                    <a:pt x="692" y="808"/>
                    <a:pt x="692" y="808"/>
                    <a:pt x="692" y="809"/>
                  </a:cubicBezTo>
                  <a:cubicBezTo>
                    <a:pt x="692" y="809"/>
                    <a:pt x="690" y="808"/>
                    <a:pt x="690" y="809"/>
                  </a:cubicBezTo>
                  <a:cubicBezTo>
                    <a:pt x="684" y="810"/>
                    <a:pt x="684" y="810"/>
                    <a:pt x="684" y="810"/>
                  </a:cubicBezTo>
                  <a:cubicBezTo>
                    <a:pt x="684" y="810"/>
                    <a:pt x="682" y="810"/>
                    <a:pt x="685" y="809"/>
                  </a:cubicBezTo>
                  <a:cubicBezTo>
                    <a:pt x="685" y="809"/>
                    <a:pt x="692" y="807"/>
                    <a:pt x="688" y="807"/>
                  </a:cubicBezTo>
                  <a:cubicBezTo>
                    <a:pt x="688" y="807"/>
                    <a:pt x="686" y="806"/>
                    <a:pt x="688" y="806"/>
                  </a:cubicBezTo>
                  <a:cubicBezTo>
                    <a:pt x="688" y="806"/>
                    <a:pt x="695" y="801"/>
                    <a:pt x="697" y="796"/>
                  </a:cubicBezTo>
                  <a:cubicBezTo>
                    <a:pt x="697" y="796"/>
                    <a:pt x="704" y="785"/>
                    <a:pt x="695" y="779"/>
                  </a:cubicBezTo>
                  <a:cubicBezTo>
                    <a:pt x="695" y="779"/>
                    <a:pt x="691" y="779"/>
                    <a:pt x="688" y="784"/>
                  </a:cubicBezTo>
                  <a:cubicBezTo>
                    <a:pt x="688" y="784"/>
                    <a:pt x="686" y="789"/>
                    <a:pt x="683" y="790"/>
                  </a:cubicBezTo>
                  <a:cubicBezTo>
                    <a:pt x="683" y="790"/>
                    <a:pt x="678" y="789"/>
                    <a:pt x="675" y="787"/>
                  </a:cubicBezTo>
                  <a:cubicBezTo>
                    <a:pt x="675" y="787"/>
                    <a:pt x="672" y="786"/>
                    <a:pt x="675" y="786"/>
                  </a:cubicBezTo>
                  <a:cubicBezTo>
                    <a:pt x="675" y="786"/>
                    <a:pt x="676" y="786"/>
                    <a:pt x="678" y="784"/>
                  </a:cubicBezTo>
                  <a:cubicBezTo>
                    <a:pt x="678" y="784"/>
                    <a:pt x="681" y="783"/>
                    <a:pt x="681" y="782"/>
                  </a:cubicBezTo>
                  <a:cubicBezTo>
                    <a:pt x="681" y="782"/>
                    <a:pt x="683" y="779"/>
                    <a:pt x="685" y="777"/>
                  </a:cubicBezTo>
                  <a:cubicBezTo>
                    <a:pt x="685" y="777"/>
                    <a:pt x="688" y="775"/>
                    <a:pt x="689" y="773"/>
                  </a:cubicBezTo>
                  <a:cubicBezTo>
                    <a:pt x="689" y="773"/>
                    <a:pt x="689" y="771"/>
                    <a:pt x="687" y="772"/>
                  </a:cubicBezTo>
                  <a:cubicBezTo>
                    <a:pt x="687" y="772"/>
                    <a:pt x="683" y="776"/>
                    <a:pt x="679" y="769"/>
                  </a:cubicBezTo>
                  <a:cubicBezTo>
                    <a:pt x="679" y="769"/>
                    <a:pt x="679" y="761"/>
                    <a:pt x="678" y="764"/>
                  </a:cubicBezTo>
                  <a:cubicBezTo>
                    <a:pt x="678" y="764"/>
                    <a:pt x="676" y="769"/>
                    <a:pt x="673" y="770"/>
                  </a:cubicBezTo>
                  <a:cubicBezTo>
                    <a:pt x="673" y="770"/>
                    <a:pt x="671" y="771"/>
                    <a:pt x="669" y="770"/>
                  </a:cubicBezTo>
                  <a:cubicBezTo>
                    <a:pt x="669" y="770"/>
                    <a:pt x="666" y="769"/>
                    <a:pt x="669" y="769"/>
                  </a:cubicBezTo>
                  <a:cubicBezTo>
                    <a:pt x="669" y="769"/>
                    <a:pt x="672" y="768"/>
                    <a:pt x="674" y="764"/>
                  </a:cubicBezTo>
                  <a:cubicBezTo>
                    <a:pt x="674" y="764"/>
                    <a:pt x="676" y="761"/>
                    <a:pt x="676" y="759"/>
                  </a:cubicBezTo>
                  <a:cubicBezTo>
                    <a:pt x="676" y="759"/>
                    <a:pt x="675" y="758"/>
                    <a:pt x="678" y="757"/>
                  </a:cubicBezTo>
                  <a:cubicBezTo>
                    <a:pt x="678" y="757"/>
                    <a:pt x="684" y="752"/>
                    <a:pt x="688" y="755"/>
                  </a:cubicBezTo>
                  <a:cubicBezTo>
                    <a:pt x="688" y="755"/>
                    <a:pt x="689" y="757"/>
                    <a:pt x="688" y="760"/>
                  </a:cubicBezTo>
                  <a:cubicBezTo>
                    <a:pt x="688" y="760"/>
                    <a:pt x="687" y="762"/>
                    <a:pt x="690" y="765"/>
                  </a:cubicBezTo>
                  <a:cubicBezTo>
                    <a:pt x="690" y="765"/>
                    <a:pt x="694" y="767"/>
                    <a:pt x="695" y="766"/>
                  </a:cubicBezTo>
                  <a:cubicBezTo>
                    <a:pt x="695" y="766"/>
                    <a:pt x="700" y="762"/>
                    <a:pt x="702" y="763"/>
                  </a:cubicBezTo>
                  <a:cubicBezTo>
                    <a:pt x="702" y="763"/>
                    <a:pt x="706" y="763"/>
                    <a:pt x="705" y="766"/>
                  </a:cubicBezTo>
                  <a:cubicBezTo>
                    <a:pt x="705" y="766"/>
                    <a:pt x="704" y="768"/>
                    <a:pt x="704" y="769"/>
                  </a:cubicBezTo>
                  <a:cubicBezTo>
                    <a:pt x="704" y="769"/>
                    <a:pt x="704" y="769"/>
                    <a:pt x="702" y="770"/>
                  </a:cubicBezTo>
                  <a:cubicBezTo>
                    <a:pt x="702" y="770"/>
                    <a:pt x="699" y="772"/>
                    <a:pt x="702" y="775"/>
                  </a:cubicBezTo>
                  <a:cubicBezTo>
                    <a:pt x="707" y="782"/>
                    <a:pt x="707" y="782"/>
                    <a:pt x="707" y="782"/>
                  </a:cubicBezTo>
                  <a:cubicBezTo>
                    <a:pt x="707" y="782"/>
                    <a:pt x="709" y="788"/>
                    <a:pt x="708" y="793"/>
                  </a:cubicBezTo>
                  <a:cubicBezTo>
                    <a:pt x="708" y="793"/>
                    <a:pt x="707" y="795"/>
                    <a:pt x="706" y="796"/>
                  </a:cubicBezTo>
                  <a:close/>
                  <a:moveTo>
                    <a:pt x="452" y="787"/>
                  </a:moveTo>
                  <a:cubicBezTo>
                    <a:pt x="268" y="787"/>
                    <a:pt x="119" y="638"/>
                    <a:pt x="119" y="454"/>
                  </a:cubicBezTo>
                  <a:cubicBezTo>
                    <a:pt x="119" y="270"/>
                    <a:pt x="268" y="121"/>
                    <a:pt x="452" y="121"/>
                  </a:cubicBezTo>
                  <a:cubicBezTo>
                    <a:pt x="636" y="121"/>
                    <a:pt x="785" y="270"/>
                    <a:pt x="785" y="454"/>
                  </a:cubicBezTo>
                  <a:cubicBezTo>
                    <a:pt x="785" y="638"/>
                    <a:pt x="636" y="787"/>
                    <a:pt x="452" y="787"/>
                  </a:cubicBezTo>
                  <a:close/>
                  <a:moveTo>
                    <a:pt x="779" y="318"/>
                  </a:moveTo>
                  <a:cubicBezTo>
                    <a:pt x="776" y="310"/>
                    <a:pt x="775" y="303"/>
                    <a:pt x="778" y="296"/>
                  </a:cubicBezTo>
                  <a:cubicBezTo>
                    <a:pt x="780" y="290"/>
                    <a:pt x="785" y="285"/>
                    <a:pt x="793" y="282"/>
                  </a:cubicBezTo>
                  <a:cubicBezTo>
                    <a:pt x="798" y="280"/>
                    <a:pt x="802" y="279"/>
                    <a:pt x="806" y="279"/>
                  </a:cubicBezTo>
                  <a:cubicBezTo>
                    <a:pt x="809" y="279"/>
                    <a:pt x="812" y="280"/>
                    <a:pt x="815" y="281"/>
                  </a:cubicBezTo>
                  <a:cubicBezTo>
                    <a:pt x="817" y="283"/>
                    <a:pt x="820" y="284"/>
                    <a:pt x="822" y="286"/>
                  </a:cubicBezTo>
                  <a:cubicBezTo>
                    <a:pt x="824" y="289"/>
                    <a:pt x="827" y="293"/>
                    <a:pt x="828" y="297"/>
                  </a:cubicBezTo>
                  <a:cubicBezTo>
                    <a:pt x="832" y="305"/>
                    <a:pt x="832" y="312"/>
                    <a:pt x="829" y="318"/>
                  </a:cubicBezTo>
                  <a:cubicBezTo>
                    <a:pt x="827" y="325"/>
                    <a:pt x="822" y="330"/>
                    <a:pt x="814" y="333"/>
                  </a:cubicBezTo>
                  <a:cubicBezTo>
                    <a:pt x="806" y="336"/>
                    <a:pt x="799" y="336"/>
                    <a:pt x="793" y="333"/>
                  </a:cubicBezTo>
                  <a:cubicBezTo>
                    <a:pt x="787" y="331"/>
                    <a:pt x="782" y="325"/>
                    <a:pt x="779" y="318"/>
                  </a:cubicBezTo>
                  <a:close/>
                  <a:moveTo>
                    <a:pt x="841" y="337"/>
                  </a:moveTo>
                  <a:cubicBezTo>
                    <a:pt x="844" y="348"/>
                    <a:pt x="844" y="348"/>
                    <a:pt x="844" y="348"/>
                  </a:cubicBezTo>
                  <a:cubicBezTo>
                    <a:pt x="803" y="358"/>
                    <a:pt x="803" y="358"/>
                    <a:pt x="803" y="358"/>
                  </a:cubicBezTo>
                  <a:cubicBezTo>
                    <a:pt x="810" y="386"/>
                    <a:pt x="810" y="386"/>
                    <a:pt x="810" y="386"/>
                  </a:cubicBezTo>
                  <a:cubicBezTo>
                    <a:pt x="801" y="388"/>
                    <a:pt x="801" y="388"/>
                    <a:pt x="801" y="388"/>
                  </a:cubicBezTo>
                  <a:cubicBezTo>
                    <a:pt x="792" y="349"/>
                    <a:pt x="792" y="349"/>
                    <a:pt x="792" y="349"/>
                  </a:cubicBezTo>
                  <a:lnTo>
                    <a:pt x="841" y="337"/>
                  </a:lnTo>
                  <a:close/>
                  <a:moveTo>
                    <a:pt x="852" y="525"/>
                  </a:moveTo>
                  <a:cubicBezTo>
                    <a:pt x="816" y="528"/>
                    <a:pt x="816" y="528"/>
                    <a:pt x="816" y="528"/>
                  </a:cubicBezTo>
                  <a:cubicBezTo>
                    <a:pt x="848" y="545"/>
                    <a:pt x="848" y="545"/>
                    <a:pt x="848" y="545"/>
                  </a:cubicBezTo>
                  <a:cubicBezTo>
                    <a:pt x="845" y="562"/>
                    <a:pt x="845" y="562"/>
                    <a:pt x="845" y="562"/>
                  </a:cubicBezTo>
                  <a:cubicBezTo>
                    <a:pt x="794" y="552"/>
                    <a:pt x="794" y="552"/>
                    <a:pt x="794" y="552"/>
                  </a:cubicBezTo>
                  <a:cubicBezTo>
                    <a:pt x="796" y="541"/>
                    <a:pt x="796" y="541"/>
                    <a:pt x="796" y="541"/>
                  </a:cubicBezTo>
                  <a:cubicBezTo>
                    <a:pt x="836" y="549"/>
                    <a:pt x="836" y="549"/>
                    <a:pt x="836" y="549"/>
                  </a:cubicBezTo>
                  <a:cubicBezTo>
                    <a:pt x="798" y="530"/>
                    <a:pt x="798" y="530"/>
                    <a:pt x="798" y="530"/>
                  </a:cubicBezTo>
                  <a:cubicBezTo>
                    <a:pt x="801" y="519"/>
                    <a:pt x="801" y="519"/>
                    <a:pt x="801" y="519"/>
                  </a:cubicBezTo>
                  <a:cubicBezTo>
                    <a:pt x="843" y="516"/>
                    <a:pt x="843" y="516"/>
                    <a:pt x="843" y="516"/>
                  </a:cubicBezTo>
                  <a:cubicBezTo>
                    <a:pt x="803" y="508"/>
                    <a:pt x="803" y="508"/>
                    <a:pt x="803" y="508"/>
                  </a:cubicBezTo>
                  <a:cubicBezTo>
                    <a:pt x="805" y="498"/>
                    <a:pt x="805" y="498"/>
                    <a:pt x="805" y="498"/>
                  </a:cubicBezTo>
                  <a:cubicBezTo>
                    <a:pt x="856" y="508"/>
                    <a:pt x="856" y="508"/>
                    <a:pt x="856" y="508"/>
                  </a:cubicBezTo>
                  <a:lnTo>
                    <a:pt x="852" y="525"/>
                  </a:lnTo>
                  <a:close/>
                  <a:moveTo>
                    <a:pt x="816" y="474"/>
                  </a:moveTo>
                  <a:cubicBezTo>
                    <a:pt x="817" y="476"/>
                    <a:pt x="818" y="477"/>
                    <a:pt x="820" y="477"/>
                  </a:cubicBezTo>
                  <a:cubicBezTo>
                    <a:pt x="822" y="478"/>
                    <a:pt x="825" y="478"/>
                    <a:pt x="829" y="478"/>
                  </a:cubicBezTo>
                  <a:cubicBezTo>
                    <a:pt x="858" y="479"/>
                    <a:pt x="858" y="479"/>
                    <a:pt x="858" y="479"/>
                  </a:cubicBezTo>
                  <a:cubicBezTo>
                    <a:pt x="857" y="491"/>
                    <a:pt x="857" y="491"/>
                    <a:pt x="857" y="491"/>
                  </a:cubicBezTo>
                  <a:cubicBezTo>
                    <a:pt x="830" y="490"/>
                    <a:pt x="830" y="490"/>
                    <a:pt x="830" y="490"/>
                  </a:cubicBezTo>
                  <a:cubicBezTo>
                    <a:pt x="824" y="490"/>
                    <a:pt x="819" y="489"/>
                    <a:pt x="817" y="488"/>
                  </a:cubicBezTo>
                  <a:cubicBezTo>
                    <a:pt x="814" y="488"/>
                    <a:pt x="812" y="486"/>
                    <a:pt x="811" y="485"/>
                  </a:cubicBezTo>
                  <a:cubicBezTo>
                    <a:pt x="809" y="483"/>
                    <a:pt x="808" y="481"/>
                    <a:pt x="807" y="478"/>
                  </a:cubicBezTo>
                  <a:cubicBezTo>
                    <a:pt x="806" y="475"/>
                    <a:pt x="805" y="471"/>
                    <a:pt x="805" y="467"/>
                  </a:cubicBezTo>
                  <a:cubicBezTo>
                    <a:pt x="806" y="461"/>
                    <a:pt x="806" y="457"/>
                    <a:pt x="808" y="455"/>
                  </a:cubicBezTo>
                  <a:cubicBezTo>
                    <a:pt x="809" y="452"/>
                    <a:pt x="810" y="450"/>
                    <a:pt x="812" y="448"/>
                  </a:cubicBezTo>
                  <a:cubicBezTo>
                    <a:pt x="814" y="447"/>
                    <a:pt x="816" y="446"/>
                    <a:pt x="818" y="445"/>
                  </a:cubicBezTo>
                  <a:cubicBezTo>
                    <a:pt x="821" y="444"/>
                    <a:pt x="825" y="444"/>
                    <a:pt x="831" y="444"/>
                  </a:cubicBezTo>
                  <a:cubicBezTo>
                    <a:pt x="859" y="445"/>
                    <a:pt x="859" y="445"/>
                    <a:pt x="859" y="445"/>
                  </a:cubicBezTo>
                  <a:cubicBezTo>
                    <a:pt x="858" y="457"/>
                    <a:pt x="858" y="457"/>
                    <a:pt x="858" y="457"/>
                  </a:cubicBezTo>
                  <a:cubicBezTo>
                    <a:pt x="830" y="456"/>
                    <a:pt x="830" y="456"/>
                    <a:pt x="830" y="456"/>
                  </a:cubicBezTo>
                  <a:cubicBezTo>
                    <a:pt x="826" y="456"/>
                    <a:pt x="823" y="456"/>
                    <a:pt x="822" y="456"/>
                  </a:cubicBezTo>
                  <a:cubicBezTo>
                    <a:pt x="819" y="456"/>
                    <a:pt x="818" y="457"/>
                    <a:pt x="816" y="459"/>
                  </a:cubicBezTo>
                  <a:cubicBezTo>
                    <a:pt x="815" y="461"/>
                    <a:pt x="814" y="464"/>
                    <a:pt x="814" y="467"/>
                  </a:cubicBezTo>
                  <a:cubicBezTo>
                    <a:pt x="814" y="470"/>
                    <a:pt x="815" y="473"/>
                    <a:pt x="816" y="4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18" name="Freeform 68">
              <a:extLst>
                <a:ext uri="{FF2B5EF4-FFF2-40B4-BE49-F238E27FC236}">
                  <a16:creationId xmlns:a16="http://schemas.microsoft.com/office/drawing/2014/main" id="{38592242-6740-49F8-8C7C-6B0AF578788B}"/>
                </a:ext>
              </a:extLst>
            </p:cNvPr>
            <p:cNvSpPr>
              <a:spLocks/>
            </p:cNvSpPr>
            <p:nvPr/>
          </p:nvSpPr>
          <p:spPr bwMode="auto">
            <a:xfrm>
              <a:off x="6087558" y="4249111"/>
              <a:ext cx="41275" cy="39688"/>
            </a:xfrm>
            <a:custGeom>
              <a:avLst/>
              <a:gdLst>
                <a:gd name="T0" fmla="*/ 13 w 22"/>
                <a:gd name="T1" fmla="*/ 20 h 21"/>
                <a:gd name="T2" fmla="*/ 17 w 22"/>
                <a:gd name="T3" fmla="*/ 20 h 21"/>
                <a:gd name="T4" fmla="*/ 21 w 22"/>
                <a:gd name="T5" fmla="*/ 17 h 21"/>
                <a:gd name="T6" fmla="*/ 22 w 22"/>
                <a:gd name="T7" fmla="*/ 13 h 21"/>
                <a:gd name="T8" fmla="*/ 19 w 22"/>
                <a:gd name="T9" fmla="*/ 8 h 21"/>
                <a:gd name="T10" fmla="*/ 13 w 22"/>
                <a:gd name="T11" fmla="*/ 3 h 21"/>
                <a:gd name="T12" fmla="*/ 8 w 22"/>
                <a:gd name="T13" fmla="*/ 0 h 21"/>
                <a:gd name="T14" fmla="*/ 0 w 22"/>
                <a:gd name="T15" fmla="*/ 12 h 21"/>
                <a:gd name="T16" fmla="*/ 5 w 22"/>
                <a:gd name="T17" fmla="*/ 16 h 21"/>
                <a:gd name="T18" fmla="*/ 13 w 22"/>
                <a:gd name="T1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3" y="20"/>
                  </a:moveTo>
                  <a:cubicBezTo>
                    <a:pt x="14" y="21"/>
                    <a:pt x="16" y="21"/>
                    <a:pt x="17" y="20"/>
                  </a:cubicBezTo>
                  <a:cubicBezTo>
                    <a:pt x="19" y="20"/>
                    <a:pt x="20" y="19"/>
                    <a:pt x="21" y="17"/>
                  </a:cubicBezTo>
                  <a:cubicBezTo>
                    <a:pt x="22" y="16"/>
                    <a:pt x="22" y="14"/>
                    <a:pt x="22" y="13"/>
                  </a:cubicBezTo>
                  <a:cubicBezTo>
                    <a:pt x="22" y="11"/>
                    <a:pt x="21" y="9"/>
                    <a:pt x="19" y="8"/>
                  </a:cubicBezTo>
                  <a:cubicBezTo>
                    <a:pt x="18" y="7"/>
                    <a:pt x="16" y="5"/>
                    <a:pt x="13" y="3"/>
                  </a:cubicBezTo>
                  <a:cubicBezTo>
                    <a:pt x="8" y="0"/>
                    <a:pt x="8" y="0"/>
                    <a:pt x="8" y="0"/>
                  </a:cubicBezTo>
                  <a:cubicBezTo>
                    <a:pt x="0" y="12"/>
                    <a:pt x="0" y="12"/>
                    <a:pt x="0" y="12"/>
                  </a:cubicBezTo>
                  <a:cubicBezTo>
                    <a:pt x="5" y="16"/>
                    <a:pt x="5" y="16"/>
                    <a:pt x="5" y="16"/>
                  </a:cubicBezTo>
                  <a:cubicBezTo>
                    <a:pt x="9" y="18"/>
                    <a:pt x="11" y="20"/>
                    <a:pt x="13"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19" name="Freeform 69">
              <a:extLst>
                <a:ext uri="{FF2B5EF4-FFF2-40B4-BE49-F238E27FC236}">
                  <a16:creationId xmlns:a16="http://schemas.microsoft.com/office/drawing/2014/main" id="{F2FD92C1-DF99-4769-9AFA-E8CC825058B8}"/>
                </a:ext>
              </a:extLst>
            </p:cNvPr>
            <p:cNvSpPr>
              <a:spLocks/>
            </p:cNvSpPr>
            <p:nvPr/>
          </p:nvSpPr>
          <p:spPr bwMode="auto">
            <a:xfrm>
              <a:off x="5819270" y="5563561"/>
              <a:ext cx="33338" cy="52388"/>
            </a:xfrm>
            <a:custGeom>
              <a:avLst/>
              <a:gdLst>
                <a:gd name="T0" fmla="*/ 3 w 18"/>
                <a:gd name="T1" fmla="*/ 3 h 28"/>
                <a:gd name="T2" fmla="*/ 5 w 18"/>
                <a:gd name="T3" fmla="*/ 6 h 28"/>
                <a:gd name="T4" fmla="*/ 7 w 18"/>
                <a:gd name="T5" fmla="*/ 8 h 28"/>
                <a:gd name="T6" fmla="*/ 7 w 18"/>
                <a:gd name="T7" fmla="*/ 11 h 28"/>
                <a:gd name="T8" fmla="*/ 6 w 18"/>
                <a:gd name="T9" fmla="*/ 13 h 28"/>
                <a:gd name="T10" fmla="*/ 2 w 18"/>
                <a:gd name="T11" fmla="*/ 19 h 28"/>
                <a:gd name="T12" fmla="*/ 3 w 18"/>
                <a:gd name="T13" fmla="*/ 25 h 28"/>
                <a:gd name="T14" fmla="*/ 8 w 18"/>
                <a:gd name="T15" fmla="*/ 22 h 28"/>
                <a:gd name="T16" fmla="*/ 9 w 18"/>
                <a:gd name="T17" fmla="*/ 21 h 28"/>
                <a:gd name="T18" fmla="*/ 10 w 18"/>
                <a:gd name="T19" fmla="*/ 19 h 28"/>
                <a:gd name="T20" fmla="*/ 14 w 18"/>
                <a:gd name="T21" fmla="*/ 13 h 28"/>
                <a:gd name="T22" fmla="*/ 17 w 18"/>
                <a:gd name="T23" fmla="*/ 6 h 28"/>
                <a:gd name="T24" fmla="*/ 17 w 18"/>
                <a:gd name="T25" fmla="*/ 4 h 28"/>
                <a:gd name="T26" fmla="*/ 12 w 18"/>
                <a:gd name="T27" fmla="*/ 1 h 28"/>
                <a:gd name="T28" fmla="*/ 7 w 18"/>
                <a:gd name="T29" fmla="*/ 0 h 28"/>
                <a:gd name="T30" fmla="*/ 4 w 18"/>
                <a:gd name="T31" fmla="*/ 0 h 28"/>
                <a:gd name="T32" fmla="*/ 3 w 18"/>
                <a:gd name="T33"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28">
                  <a:moveTo>
                    <a:pt x="3" y="3"/>
                  </a:moveTo>
                  <a:cubicBezTo>
                    <a:pt x="4" y="4"/>
                    <a:pt x="5" y="6"/>
                    <a:pt x="5" y="6"/>
                  </a:cubicBezTo>
                  <a:cubicBezTo>
                    <a:pt x="6" y="8"/>
                    <a:pt x="7" y="8"/>
                    <a:pt x="7" y="8"/>
                  </a:cubicBezTo>
                  <a:cubicBezTo>
                    <a:pt x="8" y="9"/>
                    <a:pt x="7" y="11"/>
                    <a:pt x="7" y="11"/>
                  </a:cubicBezTo>
                  <a:cubicBezTo>
                    <a:pt x="6" y="12"/>
                    <a:pt x="6" y="13"/>
                    <a:pt x="6" y="13"/>
                  </a:cubicBezTo>
                  <a:cubicBezTo>
                    <a:pt x="5" y="16"/>
                    <a:pt x="2" y="19"/>
                    <a:pt x="2" y="19"/>
                  </a:cubicBezTo>
                  <a:cubicBezTo>
                    <a:pt x="0" y="21"/>
                    <a:pt x="3" y="25"/>
                    <a:pt x="3" y="25"/>
                  </a:cubicBezTo>
                  <a:cubicBezTo>
                    <a:pt x="4" y="28"/>
                    <a:pt x="8" y="22"/>
                    <a:pt x="8" y="22"/>
                  </a:cubicBezTo>
                  <a:cubicBezTo>
                    <a:pt x="8" y="21"/>
                    <a:pt x="9" y="21"/>
                    <a:pt x="9" y="21"/>
                  </a:cubicBezTo>
                  <a:cubicBezTo>
                    <a:pt x="10" y="20"/>
                    <a:pt x="10" y="19"/>
                    <a:pt x="10" y="19"/>
                  </a:cubicBezTo>
                  <a:cubicBezTo>
                    <a:pt x="12" y="16"/>
                    <a:pt x="14" y="13"/>
                    <a:pt x="14" y="13"/>
                  </a:cubicBezTo>
                  <a:cubicBezTo>
                    <a:pt x="15" y="12"/>
                    <a:pt x="17" y="6"/>
                    <a:pt x="17" y="6"/>
                  </a:cubicBezTo>
                  <a:cubicBezTo>
                    <a:pt x="18" y="6"/>
                    <a:pt x="17" y="4"/>
                    <a:pt x="17" y="4"/>
                  </a:cubicBezTo>
                  <a:cubicBezTo>
                    <a:pt x="17" y="3"/>
                    <a:pt x="12" y="1"/>
                    <a:pt x="12" y="1"/>
                  </a:cubicBezTo>
                  <a:cubicBezTo>
                    <a:pt x="11" y="1"/>
                    <a:pt x="9" y="0"/>
                    <a:pt x="7" y="0"/>
                  </a:cubicBezTo>
                  <a:cubicBezTo>
                    <a:pt x="6" y="0"/>
                    <a:pt x="4" y="0"/>
                    <a:pt x="4" y="0"/>
                  </a:cubicBezTo>
                  <a:cubicBezTo>
                    <a:pt x="1" y="1"/>
                    <a:pt x="3"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20" name="Freeform 70">
              <a:extLst>
                <a:ext uri="{FF2B5EF4-FFF2-40B4-BE49-F238E27FC236}">
                  <a16:creationId xmlns:a16="http://schemas.microsoft.com/office/drawing/2014/main" id="{28983B0E-8BCB-4418-B55F-21A740026D0D}"/>
                </a:ext>
              </a:extLst>
            </p:cNvPr>
            <p:cNvSpPr>
              <a:spLocks/>
            </p:cNvSpPr>
            <p:nvPr/>
          </p:nvSpPr>
          <p:spPr bwMode="auto">
            <a:xfrm>
              <a:off x="6317745" y="4565023"/>
              <a:ext cx="68263" cy="63500"/>
            </a:xfrm>
            <a:custGeom>
              <a:avLst/>
              <a:gdLst>
                <a:gd name="T0" fmla="*/ 25 w 37"/>
                <a:gd name="T1" fmla="*/ 32 h 34"/>
                <a:gd name="T2" fmla="*/ 35 w 37"/>
                <a:gd name="T3" fmla="*/ 23 h 34"/>
                <a:gd name="T4" fmla="*/ 35 w 37"/>
                <a:gd name="T5" fmla="*/ 10 h 34"/>
                <a:gd name="T6" fmla="*/ 27 w 37"/>
                <a:gd name="T7" fmla="*/ 2 h 34"/>
                <a:gd name="T8" fmla="*/ 13 w 37"/>
                <a:gd name="T9" fmla="*/ 3 h 34"/>
                <a:gd name="T10" fmla="*/ 2 w 37"/>
                <a:gd name="T11" fmla="*/ 12 h 34"/>
                <a:gd name="T12" fmla="*/ 2 w 37"/>
                <a:gd name="T13" fmla="*/ 24 h 34"/>
                <a:gd name="T14" fmla="*/ 11 w 37"/>
                <a:gd name="T15" fmla="*/ 33 h 34"/>
                <a:gd name="T16" fmla="*/ 25 w 37"/>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4">
                  <a:moveTo>
                    <a:pt x="25" y="32"/>
                  </a:moveTo>
                  <a:cubicBezTo>
                    <a:pt x="30" y="29"/>
                    <a:pt x="34" y="26"/>
                    <a:pt x="35" y="23"/>
                  </a:cubicBezTo>
                  <a:cubicBezTo>
                    <a:pt x="37" y="19"/>
                    <a:pt x="37" y="15"/>
                    <a:pt x="35" y="10"/>
                  </a:cubicBezTo>
                  <a:cubicBezTo>
                    <a:pt x="33" y="6"/>
                    <a:pt x="31" y="3"/>
                    <a:pt x="27" y="2"/>
                  </a:cubicBezTo>
                  <a:cubicBezTo>
                    <a:pt x="23" y="0"/>
                    <a:pt x="18" y="0"/>
                    <a:pt x="13" y="3"/>
                  </a:cubicBezTo>
                  <a:cubicBezTo>
                    <a:pt x="7" y="5"/>
                    <a:pt x="4" y="8"/>
                    <a:pt x="2" y="12"/>
                  </a:cubicBezTo>
                  <a:cubicBezTo>
                    <a:pt x="0" y="16"/>
                    <a:pt x="0" y="20"/>
                    <a:pt x="2" y="24"/>
                  </a:cubicBezTo>
                  <a:cubicBezTo>
                    <a:pt x="4" y="28"/>
                    <a:pt x="7" y="31"/>
                    <a:pt x="11" y="33"/>
                  </a:cubicBezTo>
                  <a:cubicBezTo>
                    <a:pt x="14" y="34"/>
                    <a:pt x="19" y="34"/>
                    <a:pt x="25"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grpSp>
      <p:sp>
        <p:nvSpPr>
          <p:cNvPr id="168" name="矩形 167">
            <a:extLst>
              <a:ext uri="{FF2B5EF4-FFF2-40B4-BE49-F238E27FC236}">
                <a16:creationId xmlns:a16="http://schemas.microsoft.com/office/drawing/2014/main" id="{E6B53533-58D7-4AD0-A658-18DCF6A540BC}"/>
              </a:ext>
            </a:extLst>
          </p:cNvPr>
          <p:cNvSpPr/>
          <p:nvPr userDrawn="1"/>
        </p:nvSpPr>
        <p:spPr>
          <a:xfrm>
            <a:off x="0" y="0"/>
            <a:ext cx="12192000" cy="1086802"/>
          </a:xfrm>
          <a:prstGeom prst="rect">
            <a:avLst/>
          </a:prstGeom>
          <a:solidFill>
            <a:srgbClr val="194B85">
              <a:alpha val="8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122" name="Group 4">
            <a:extLst>
              <a:ext uri="{FF2B5EF4-FFF2-40B4-BE49-F238E27FC236}">
                <a16:creationId xmlns:a16="http://schemas.microsoft.com/office/drawing/2014/main" id="{2469398C-F368-4AFA-89C4-8246E7187BE5}"/>
              </a:ext>
            </a:extLst>
          </p:cNvPr>
          <p:cNvGrpSpPr>
            <a:grpSpLocks noChangeAspect="1"/>
          </p:cNvGrpSpPr>
          <p:nvPr userDrawn="1"/>
        </p:nvGrpSpPr>
        <p:grpSpPr bwMode="auto">
          <a:xfrm>
            <a:off x="484048" y="354442"/>
            <a:ext cx="1542983" cy="371116"/>
            <a:chOff x="2838" y="1917"/>
            <a:chExt cx="2004" cy="482"/>
          </a:xfrm>
          <a:solidFill>
            <a:schemeClr val="bg1"/>
          </a:solidFill>
        </p:grpSpPr>
        <p:sp>
          <p:nvSpPr>
            <p:cNvPr id="123" name="Freeform 5">
              <a:extLst>
                <a:ext uri="{FF2B5EF4-FFF2-40B4-BE49-F238E27FC236}">
                  <a16:creationId xmlns:a16="http://schemas.microsoft.com/office/drawing/2014/main" id="{96AD18B3-6791-4666-98B7-3BEEF58AF1A5}"/>
                </a:ext>
              </a:extLst>
            </p:cNvPr>
            <p:cNvSpPr>
              <a:spLocks/>
            </p:cNvSpPr>
            <p:nvPr/>
          </p:nvSpPr>
          <p:spPr bwMode="auto">
            <a:xfrm>
              <a:off x="3174" y="1952"/>
              <a:ext cx="191" cy="302"/>
            </a:xfrm>
            <a:custGeom>
              <a:avLst/>
              <a:gdLst>
                <a:gd name="T0" fmla="*/ 97 w 100"/>
                <a:gd name="T1" fmla="*/ 25 h 156"/>
                <a:gd name="T2" fmla="*/ 98 w 100"/>
                <a:gd name="T3" fmla="*/ 138 h 156"/>
                <a:gd name="T4" fmla="*/ 85 w 100"/>
                <a:gd name="T5" fmla="*/ 153 h 156"/>
                <a:gd name="T6" fmla="*/ 49 w 100"/>
                <a:gd name="T7" fmla="*/ 117 h 156"/>
                <a:gd name="T8" fmla="*/ 57 w 100"/>
                <a:gd name="T9" fmla="*/ 123 h 156"/>
                <a:gd name="T10" fmla="*/ 57 w 100"/>
                <a:gd name="T11" fmla="*/ 119 h 156"/>
                <a:gd name="T12" fmla="*/ 77 w 100"/>
                <a:gd name="T13" fmla="*/ 134 h 156"/>
                <a:gd name="T14" fmla="*/ 83 w 100"/>
                <a:gd name="T15" fmla="*/ 121 h 156"/>
                <a:gd name="T16" fmla="*/ 76 w 100"/>
                <a:gd name="T17" fmla="*/ 31 h 156"/>
                <a:gd name="T18" fmla="*/ 66 w 100"/>
                <a:gd name="T19" fmla="*/ 7 h 156"/>
                <a:gd name="T20" fmla="*/ 0 w 100"/>
                <a:gd name="T21" fmla="*/ 28 h 156"/>
                <a:gd name="T22" fmla="*/ 1 w 100"/>
                <a:gd name="T23" fmla="*/ 26 h 156"/>
                <a:gd name="T24" fmla="*/ 58 w 100"/>
                <a:gd name="T25" fmla="*/ 4 h 156"/>
                <a:gd name="T26" fmla="*/ 97 w 100"/>
                <a:gd name="T27" fmla="*/ 25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156">
                  <a:moveTo>
                    <a:pt x="97" y="25"/>
                  </a:moveTo>
                  <a:cubicBezTo>
                    <a:pt x="87" y="33"/>
                    <a:pt x="100" y="117"/>
                    <a:pt x="98" y="138"/>
                  </a:cubicBezTo>
                  <a:cubicBezTo>
                    <a:pt x="96" y="153"/>
                    <a:pt x="93" y="156"/>
                    <a:pt x="85" y="153"/>
                  </a:cubicBezTo>
                  <a:cubicBezTo>
                    <a:pt x="75" y="149"/>
                    <a:pt x="51" y="124"/>
                    <a:pt x="49" y="117"/>
                  </a:cubicBezTo>
                  <a:cubicBezTo>
                    <a:pt x="50" y="117"/>
                    <a:pt x="55" y="122"/>
                    <a:pt x="57" y="123"/>
                  </a:cubicBezTo>
                  <a:cubicBezTo>
                    <a:pt x="57" y="121"/>
                    <a:pt x="56" y="121"/>
                    <a:pt x="57" y="119"/>
                  </a:cubicBezTo>
                  <a:cubicBezTo>
                    <a:pt x="61" y="123"/>
                    <a:pt x="74" y="133"/>
                    <a:pt x="77" y="134"/>
                  </a:cubicBezTo>
                  <a:cubicBezTo>
                    <a:pt x="84" y="134"/>
                    <a:pt x="81" y="126"/>
                    <a:pt x="83" y="121"/>
                  </a:cubicBezTo>
                  <a:cubicBezTo>
                    <a:pt x="82" y="103"/>
                    <a:pt x="75" y="47"/>
                    <a:pt x="76" y="31"/>
                  </a:cubicBezTo>
                  <a:cubicBezTo>
                    <a:pt x="75" y="20"/>
                    <a:pt x="75" y="10"/>
                    <a:pt x="66" y="7"/>
                  </a:cubicBezTo>
                  <a:cubicBezTo>
                    <a:pt x="42" y="8"/>
                    <a:pt x="23" y="28"/>
                    <a:pt x="0" y="28"/>
                  </a:cubicBezTo>
                  <a:cubicBezTo>
                    <a:pt x="0" y="27"/>
                    <a:pt x="1" y="27"/>
                    <a:pt x="1" y="26"/>
                  </a:cubicBezTo>
                  <a:cubicBezTo>
                    <a:pt x="8" y="17"/>
                    <a:pt x="58" y="4"/>
                    <a:pt x="58" y="4"/>
                  </a:cubicBezTo>
                  <a:cubicBezTo>
                    <a:pt x="73" y="0"/>
                    <a:pt x="97" y="4"/>
                    <a:pt x="97"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24" name="Freeform 6">
              <a:extLst>
                <a:ext uri="{FF2B5EF4-FFF2-40B4-BE49-F238E27FC236}">
                  <a16:creationId xmlns:a16="http://schemas.microsoft.com/office/drawing/2014/main" id="{80527CE2-EB09-47B6-A527-AB9A46676D10}"/>
                </a:ext>
              </a:extLst>
            </p:cNvPr>
            <p:cNvSpPr>
              <a:spLocks/>
            </p:cNvSpPr>
            <p:nvPr/>
          </p:nvSpPr>
          <p:spPr bwMode="auto">
            <a:xfrm>
              <a:off x="3254" y="1985"/>
              <a:ext cx="48" cy="39"/>
            </a:xfrm>
            <a:custGeom>
              <a:avLst/>
              <a:gdLst>
                <a:gd name="T0" fmla="*/ 7 w 25"/>
                <a:gd name="T1" fmla="*/ 1 h 20"/>
                <a:gd name="T2" fmla="*/ 24 w 25"/>
                <a:gd name="T3" fmla="*/ 9 h 20"/>
                <a:gd name="T4" fmla="*/ 24 w 25"/>
                <a:gd name="T5" fmla="*/ 16 h 20"/>
                <a:gd name="T6" fmla="*/ 12 w 25"/>
                <a:gd name="T7" fmla="*/ 17 h 20"/>
                <a:gd name="T8" fmla="*/ 1 w 25"/>
                <a:gd name="T9" fmla="*/ 5 h 20"/>
                <a:gd name="T10" fmla="*/ 7 w 25"/>
                <a:gd name="T11" fmla="*/ 1 h 20"/>
              </a:gdLst>
              <a:ahLst/>
              <a:cxnLst>
                <a:cxn ang="0">
                  <a:pos x="T0" y="T1"/>
                </a:cxn>
                <a:cxn ang="0">
                  <a:pos x="T2" y="T3"/>
                </a:cxn>
                <a:cxn ang="0">
                  <a:pos x="T4" y="T5"/>
                </a:cxn>
                <a:cxn ang="0">
                  <a:pos x="T6" y="T7"/>
                </a:cxn>
                <a:cxn ang="0">
                  <a:pos x="T8" y="T9"/>
                </a:cxn>
                <a:cxn ang="0">
                  <a:pos x="T10" y="T11"/>
                </a:cxn>
              </a:cxnLst>
              <a:rect l="0" t="0" r="r" b="b"/>
              <a:pathLst>
                <a:path w="25" h="20">
                  <a:moveTo>
                    <a:pt x="7" y="1"/>
                  </a:moveTo>
                  <a:cubicBezTo>
                    <a:pt x="12" y="2"/>
                    <a:pt x="17" y="1"/>
                    <a:pt x="24" y="9"/>
                  </a:cubicBezTo>
                  <a:cubicBezTo>
                    <a:pt x="25" y="11"/>
                    <a:pt x="25" y="13"/>
                    <a:pt x="24" y="16"/>
                  </a:cubicBezTo>
                  <a:cubicBezTo>
                    <a:pt x="23" y="18"/>
                    <a:pt x="15" y="20"/>
                    <a:pt x="12" y="17"/>
                  </a:cubicBezTo>
                  <a:cubicBezTo>
                    <a:pt x="9" y="13"/>
                    <a:pt x="2" y="8"/>
                    <a:pt x="1" y="5"/>
                  </a:cubicBezTo>
                  <a:cubicBezTo>
                    <a:pt x="0" y="2"/>
                    <a:pt x="5" y="0"/>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25" name="Freeform 7">
              <a:extLst>
                <a:ext uri="{FF2B5EF4-FFF2-40B4-BE49-F238E27FC236}">
                  <a16:creationId xmlns:a16="http://schemas.microsoft.com/office/drawing/2014/main" id="{43A8500F-398F-40A4-B8D4-A32F900D2477}"/>
                </a:ext>
              </a:extLst>
            </p:cNvPr>
            <p:cNvSpPr>
              <a:spLocks/>
            </p:cNvSpPr>
            <p:nvPr/>
          </p:nvSpPr>
          <p:spPr bwMode="auto">
            <a:xfrm>
              <a:off x="3124" y="2020"/>
              <a:ext cx="27" cy="180"/>
            </a:xfrm>
            <a:custGeom>
              <a:avLst/>
              <a:gdLst>
                <a:gd name="T0" fmla="*/ 5 w 14"/>
                <a:gd name="T1" fmla="*/ 0 h 93"/>
                <a:gd name="T2" fmla="*/ 8 w 14"/>
                <a:gd name="T3" fmla="*/ 9 h 93"/>
                <a:gd name="T4" fmla="*/ 14 w 14"/>
                <a:gd name="T5" fmla="*/ 91 h 93"/>
                <a:gd name="T6" fmla="*/ 9 w 14"/>
                <a:gd name="T7" fmla="*/ 93 h 93"/>
                <a:gd name="T8" fmla="*/ 1 w 14"/>
                <a:gd name="T9" fmla="*/ 86 h 93"/>
                <a:gd name="T10" fmla="*/ 3 w 14"/>
                <a:gd name="T11" fmla="*/ 6 h 93"/>
                <a:gd name="T12" fmla="*/ 5 w 1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14" h="93">
                  <a:moveTo>
                    <a:pt x="5" y="0"/>
                  </a:moveTo>
                  <a:cubicBezTo>
                    <a:pt x="6" y="1"/>
                    <a:pt x="8" y="1"/>
                    <a:pt x="8" y="9"/>
                  </a:cubicBezTo>
                  <a:cubicBezTo>
                    <a:pt x="9" y="10"/>
                    <a:pt x="10" y="90"/>
                    <a:pt x="14" y="91"/>
                  </a:cubicBezTo>
                  <a:cubicBezTo>
                    <a:pt x="11" y="92"/>
                    <a:pt x="12" y="93"/>
                    <a:pt x="9" y="93"/>
                  </a:cubicBezTo>
                  <a:cubicBezTo>
                    <a:pt x="6" y="90"/>
                    <a:pt x="3" y="90"/>
                    <a:pt x="1" y="86"/>
                  </a:cubicBezTo>
                  <a:cubicBezTo>
                    <a:pt x="4" y="67"/>
                    <a:pt x="0" y="31"/>
                    <a:pt x="3" y="6"/>
                  </a:cubicBezTo>
                  <a:cubicBezTo>
                    <a:pt x="3" y="3"/>
                    <a:pt x="3"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26" name="Freeform 8">
              <a:extLst>
                <a:ext uri="{FF2B5EF4-FFF2-40B4-BE49-F238E27FC236}">
                  <a16:creationId xmlns:a16="http://schemas.microsoft.com/office/drawing/2014/main" id="{95E8FD41-D443-42DC-8022-0A7F283897EC}"/>
                </a:ext>
              </a:extLst>
            </p:cNvPr>
            <p:cNvSpPr>
              <a:spLocks/>
            </p:cNvSpPr>
            <p:nvPr/>
          </p:nvSpPr>
          <p:spPr bwMode="auto">
            <a:xfrm>
              <a:off x="2838" y="2053"/>
              <a:ext cx="99" cy="46"/>
            </a:xfrm>
            <a:custGeom>
              <a:avLst/>
              <a:gdLst>
                <a:gd name="T0" fmla="*/ 52 w 52"/>
                <a:gd name="T1" fmla="*/ 24 h 24"/>
                <a:gd name="T2" fmla="*/ 33 w 52"/>
                <a:gd name="T3" fmla="*/ 16 h 24"/>
                <a:gd name="T4" fmla="*/ 17 w 52"/>
                <a:gd name="T5" fmla="*/ 9 h 24"/>
                <a:gd name="T6" fmla="*/ 0 w 52"/>
                <a:gd name="T7" fmla="*/ 0 h 24"/>
                <a:gd name="T8" fmla="*/ 20 w 52"/>
                <a:gd name="T9" fmla="*/ 2 h 24"/>
                <a:gd name="T10" fmla="*/ 44 w 52"/>
                <a:gd name="T11" fmla="*/ 15 h 24"/>
                <a:gd name="T12" fmla="*/ 52 w 5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52" h="24">
                  <a:moveTo>
                    <a:pt x="52" y="24"/>
                  </a:moveTo>
                  <a:cubicBezTo>
                    <a:pt x="43" y="24"/>
                    <a:pt x="42" y="22"/>
                    <a:pt x="33" y="16"/>
                  </a:cubicBezTo>
                  <a:cubicBezTo>
                    <a:pt x="31" y="14"/>
                    <a:pt x="27" y="11"/>
                    <a:pt x="17" y="9"/>
                  </a:cubicBezTo>
                  <a:cubicBezTo>
                    <a:pt x="14" y="6"/>
                    <a:pt x="3" y="4"/>
                    <a:pt x="0" y="0"/>
                  </a:cubicBezTo>
                  <a:cubicBezTo>
                    <a:pt x="8" y="0"/>
                    <a:pt x="14" y="0"/>
                    <a:pt x="20" y="2"/>
                  </a:cubicBezTo>
                  <a:cubicBezTo>
                    <a:pt x="22" y="4"/>
                    <a:pt x="34" y="6"/>
                    <a:pt x="44" y="15"/>
                  </a:cubicBezTo>
                  <a:cubicBezTo>
                    <a:pt x="48" y="18"/>
                    <a:pt x="51" y="19"/>
                    <a:pt x="5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27" name="Freeform 9">
              <a:extLst>
                <a:ext uri="{FF2B5EF4-FFF2-40B4-BE49-F238E27FC236}">
                  <a16:creationId xmlns:a16="http://schemas.microsoft.com/office/drawing/2014/main" id="{BE253EB4-3010-4EE7-9514-E31A80412846}"/>
                </a:ext>
              </a:extLst>
            </p:cNvPr>
            <p:cNvSpPr>
              <a:spLocks noEditPoints="1"/>
            </p:cNvSpPr>
            <p:nvPr/>
          </p:nvSpPr>
          <p:spPr bwMode="auto">
            <a:xfrm>
              <a:off x="2924" y="1917"/>
              <a:ext cx="164" cy="360"/>
            </a:xfrm>
            <a:custGeom>
              <a:avLst/>
              <a:gdLst>
                <a:gd name="T0" fmla="*/ 39 w 86"/>
                <a:gd name="T1" fmla="*/ 38 h 186"/>
                <a:gd name="T2" fmla="*/ 56 w 86"/>
                <a:gd name="T3" fmla="*/ 34 h 186"/>
                <a:gd name="T4" fmla="*/ 59 w 86"/>
                <a:gd name="T5" fmla="*/ 31 h 186"/>
                <a:gd name="T6" fmla="*/ 85 w 86"/>
                <a:gd name="T7" fmla="*/ 43 h 186"/>
                <a:gd name="T8" fmla="*/ 85 w 86"/>
                <a:gd name="T9" fmla="*/ 48 h 186"/>
                <a:gd name="T10" fmla="*/ 64 w 86"/>
                <a:gd name="T11" fmla="*/ 61 h 186"/>
                <a:gd name="T12" fmla="*/ 55 w 86"/>
                <a:gd name="T13" fmla="*/ 72 h 186"/>
                <a:gd name="T14" fmla="*/ 57 w 86"/>
                <a:gd name="T15" fmla="*/ 81 h 186"/>
                <a:gd name="T16" fmla="*/ 39 w 86"/>
                <a:gd name="T17" fmla="*/ 88 h 186"/>
                <a:gd name="T18" fmla="*/ 39 w 86"/>
                <a:gd name="T19" fmla="*/ 55 h 186"/>
                <a:gd name="T20" fmla="*/ 45 w 86"/>
                <a:gd name="T21" fmla="*/ 48 h 186"/>
                <a:gd name="T22" fmla="*/ 39 w 86"/>
                <a:gd name="T23" fmla="*/ 49 h 186"/>
                <a:gd name="T24" fmla="*/ 39 w 86"/>
                <a:gd name="T25" fmla="*/ 38 h 186"/>
                <a:gd name="T26" fmla="*/ 12 w 86"/>
                <a:gd name="T27" fmla="*/ 1 h 186"/>
                <a:gd name="T28" fmla="*/ 30 w 86"/>
                <a:gd name="T29" fmla="*/ 8 h 186"/>
                <a:gd name="T30" fmla="*/ 34 w 86"/>
                <a:gd name="T31" fmla="*/ 14 h 186"/>
                <a:gd name="T32" fmla="*/ 34 w 86"/>
                <a:gd name="T33" fmla="*/ 39 h 186"/>
                <a:gd name="T34" fmla="*/ 39 w 86"/>
                <a:gd name="T35" fmla="*/ 38 h 186"/>
                <a:gd name="T36" fmla="*/ 39 w 86"/>
                <a:gd name="T37" fmla="*/ 49 h 186"/>
                <a:gd name="T38" fmla="*/ 34 w 86"/>
                <a:gd name="T39" fmla="*/ 50 h 186"/>
                <a:gd name="T40" fmla="*/ 33 w 86"/>
                <a:gd name="T41" fmla="*/ 63 h 186"/>
                <a:gd name="T42" fmla="*/ 39 w 86"/>
                <a:gd name="T43" fmla="*/ 55 h 186"/>
                <a:gd name="T44" fmla="*/ 39 w 86"/>
                <a:gd name="T45" fmla="*/ 88 h 186"/>
                <a:gd name="T46" fmla="*/ 35 w 86"/>
                <a:gd name="T47" fmla="*/ 91 h 186"/>
                <a:gd name="T48" fmla="*/ 26 w 86"/>
                <a:gd name="T49" fmla="*/ 183 h 186"/>
                <a:gd name="T50" fmla="*/ 23 w 86"/>
                <a:gd name="T51" fmla="*/ 186 h 186"/>
                <a:gd name="T52" fmla="*/ 20 w 86"/>
                <a:gd name="T53" fmla="*/ 97 h 186"/>
                <a:gd name="T54" fmla="*/ 16 w 86"/>
                <a:gd name="T55" fmla="*/ 92 h 186"/>
                <a:gd name="T56" fmla="*/ 17 w 86"/>
                <a:gd name="T57" fmla="*/ 81 h 186"/>
                <a:gd name="T58" fmla="*/ 20 w 86"/>
                <a:gd name="T59" fmla="*/ 79 h 186"/>
                <a:gd name="T60" fmla="*/ 19 w 86"/>
                <a:gd name="T61" fmla="*/ 54 h 186"/>
                <a:gd name="T62" fmla="*/ 0 w 86"/>
                <a:gd name="T63" fmla="*/ 53 h 186"/>
                <a:gd name="T64" fmla="*/ 8 w 86"/>
                <a:gd name="T65" fmla="*/ 47 h 186"/>
                <a:gd name="T66" fmla="*/ 18 w 86"/>
                <a:gd name="T67" fmla="*/ 44 h 186"/>
                <a:gd name="T68" fmla="*/ 17 w 86"/>
                <a:gd name="T69" fmla="*/ 17 h 186"/>
                <a:gd name="T70" fmla="*/ 15 w 86"/>
                <a:gd name="T71" fmla="*/ 6 h 186"/>
                <a:gd name="T72" fmla="*/ 12 w 86"/>
                <a:gd name="T73" fmla="*/ 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 h="186">
                  <a:moveTo>
                    <a:pt x="39" y="38"/>
                  </a:moveTo>
                  <a:cubicBezTo>
                    <a:pt x="45" y="37"/>
                    <a:pt x="50" y="35"/>
                    <a:pt x="56" y="34"/>
                  </a:cubicBezTo>
                  <a:cubicBezTo>
                    <a:pt x="56" y="33"/>
                    <a:pt x="59" y="32"/>
                    <a:pt x="59" y="31"/>
                  </a:cubicBezTo>
                  <a:cubicBezTo>
                    <a:pt x="75" y="29"/>
                    <a:pt x="85" y="39"/>
                    <a:pt x="85" y="43"/>
                  </a:cubicBezTo>
                  <a:cubicBezTo>
                    <a:pt x="86" y="45"/>
                    <a:pt x="86" y="46"/>
                    <a:pt x="85" y="48"/>
                  </a:cubicBezTo>
                  <a:cubicBezTo>
                    <a:pt x="83" y="52"/>
                    <a:pt x="65" y="60"/>
                    <a:pt x="64" y="61"/>
                  </a:cubicBezTo>
                  <a:cubicBezTo>
                    <a:pt x="57" y="66"/>
                    <a:pt x="55" y="68"/>
                    <a:pt x="55" y="72"/>
                  </a:cubicBezTo>
                  <a:cubicBezTo>
                    <a:pt x="57" y="73"/>
                    <a:pt x="60" y="78"/>
                    <a:pt x="57" y="81"/>
                  </a:cubicBezTo>
                  <a:cubicBezTo>
                    <a:pt x="53" y="82"/>
                    <a:pt x="45" y="85"/>
                    <a:pt x="39" y="88"/>
                  </a:cubicBezTo>
                  <a:cubicBezTo>
                    <a:pt x="39" y="55"/>
                    <a:pt x="39" y="55"/>
                    <a:pt x="39" y="55"/>
                  </a:cubicBezTo>
                  <a:cubicBezTo>
                    <a:pt x="45" y="48"/>
                    <a:pt x="45" y="48"/>
                    <a:pt x="45" y="48"/>
                  </a:cubicBezTo>
                  <a:cubicBezTo>
                    <a:pt x="39" y="49"/>
                    <a:pt x="39" y="49"/>
                    <a:pt x="39" y="49"/>
                  </a:cubicBezTo>
                  <a:lnTo>
                    <a:pt x="39" y="38"/>
                  </a:lnTo>
                  <a:close/>
                  <a:moveTo>
                    <a:pt x="12" y="1"/>
                  </a:moveTo>
                  <a:cubicBezTo>
                    <a:pt x="19" y="0"/>
                    <a:pt x="26" y="1"/>
                    <a:pt x="30" y="8"/>
                  </a:cubicBezTo>
                  <a:cubicBezTo>
                    <a:pt x="31" y="8"/>
                    <a:pt x="33" y="12"/>
                    <a:pt x="34" y="14"/>
                  </a:cubicBezTo>
                  <a:cubicBezTo>
                    <a:pt x="34" y="22"/>
                    <a:pt x="34" y="30"/>
                    <a:pt x="34" y="39"/>
                  </a:cubicBezTo>
                  <a:cubicBezTo>
                    <a:pt x="36" y="39"/>
                    <a:pt x="37" y="38"/>
                    <a:pt x="39" y="38"/>
                  </a:cubicBezTo>
                  <a:cubicBezTo>
                    <a:pt x="39" y="49"/>
                    <a:pt x="39" y="49"/>
                    <a:pt x="39" y="49"/>
                  </a:cubicBezTo>
                  <a:cubicBezTo>
                    <a:pt x="34" y="50"/>
                    <a:pt x="34" y="50"/>
                    <a:pt x="34" y="50"/>
                  </a:cubicBezTo>
                  <a:cubicBezTo>
                    <a:pt x="33" y="63"/>
                    <a:pt x="33" y="63"/>
                    <a:pt x="33" y="63"/>
                  </a:cubicBezTo>
                  <a:cubicBezTo>
                    <a:pt x="39" y="55"/>
                    <a:pt x="39" y="55"/>
                    <a:pt x="39" y="55"/>
                  </a:cubicBezTo>
                  <a:cubicBezTo>
                    <a:pt x="39" y="88"/>
                    <a:pt x="39" y="88"/>
                    <a:pt x="39" y="88"/>
                  </a:cubicBezTo>
                  <a:cubicBezTo>
                    <a:pt x="37" y="89"/>
                    <a:pt x="35" y="90"/>
                    <a:pt x="35" y="91"/>
                  </a:cubicBezTo>
                  <a:cubicBezTo>
                    <a:pt x="32" y="124"/>
                    <a:pt x="31" y="150"/>
                    <a:pt x="26" y="183"/>
                  </a:cubicBezTo>
                  <a:cubicBezTo>
                    <a:pt x="25" y="183"/>
                    <a:pt x="24" y="186"/>
                    <a:pt x="23" y="186"/>
                  </a:cubicBezTo>
                  <a:cubicBezTo>
                    <a:pt x="22" y="157"/>
                    <a:pt x="20" y="127"/>
                    <a:pt x="20" y="97"/>
                  </a:cubicBezTo>
                  <a:cubicBezTo>
                    <a:pt x="19" y="94"/>
                    <a:pt x="17" y="94"/>
                    <a:pt x="16" y="92"/>
                  </a:cubicBezTo>
                  <a:cubicBezTo>
                    <a:pt x="13" y="90"/>
                    <a:pt x="14" y="82"/>
                    <a:pt x="17" y="81"/>
                  </a:cubicBezTo>
                  <a:cubicBezTo>
                    <a:pt x="18" y="81"/>
                    <a:pt x="19" y="79"/>
                    <a:pt x="20" y="79"/>
                  </a:cubicBezTo>
                  <a:cubicBezTo>
                    <a:pt x="20" y="60"/>
                    <a:pt x="19" y="61"/>
                    <a:pt x="19" y="54"/>
                  </a:cubicBezTo>
                  <a:cubicBezTo>
                    <a:pt x="15" y="53"/>
                    <a:pt x="0" y="58"/>
                    <a:pt x="0" y="53"/>
                  </a:cubicBezTo>
                  <a:cubicBezTo>
                    <a:pt x="1" y="51"/>
                    <a:pt x="6" y="49"/>
                    <a:pt x="8" y="47"/>
                  </a:cubicBezTo>
                  <a:cubicBezTo>
                    <a:pt x="12" y="46"/>
                    <a:pt x="15" y="45"/>
                    <a:pt x="18" y="44"/>
                  </a:cubicBezTo>
                  <a:cubicBezTo>
                    <a:pt x="19" y="34"/>
                    <a:pt x="19" y="27"/>
                    <a:pt x="17" y="17"/>
                  </a:cubicBezTo>
                  <a:cubicBezTo>
                    <a:pt x="17" y="15"/>
                    <a:pt x="17" y="6"/>
                    <a:pt x="15" y="6"/>
                  </a:cubicBezTo>
                  <a:cubicBezTo>
                    <a:pt x="14" y="4"/>
                    <a:pt x="12" y="4"/>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28" name="Freeform 10">
              <a:extLst>
                <a:ext uri="{FF2B5EF4-FFF2-40B4-BE49-F238E27FC236}">
                  <a16:creationId xmlns:a16="http://schemas.microsoft.com/office/drawing/2014/main" id="{259EF0D0-72C4-4DE4-A1C0-9E63D556D586}"/>
                </a:ext>
              </a:extLst>
            </p:cNvPr>
            <p:cNvSpPr>
              <a:spLocks noEditPoints="1"/>
            </p:cNvSpPr>
            <p:nvPr/>
          </p:nvSpPr>
          <p:spPr bwMode="auto">
            <a:xfrm>
              <a:off x="3155" y="2012"/>
              <a:ext cx="154" cy="176"/>
            </a:xfrm>
            <a:custGeom>
              <a:avLst/>
              <a:gdLst>
                <a:gd name="T0" fmla="*/ 62 w 81"/>
                <a:gd name="T1" fmla="*/ 38 h 91"/>
                <a:gd name="T2" fmla="*/ 67 w 81"/>
                <a:gd name="T3" fmla="*/ 28 h 91"/>
                <a:gd name="T4" fmla="*/ 78 w 81"/>
                <a:gd name="T5" fmla="*/ 36 h 91"/>
                <a:gd name="T6" fmla="*/ 70 w 81"/>
                <a:gd name="T7" fmla="*/ 51 h 91"/>
                <a:gd name="T8" fmla="*/ 81 w 81"/>
                <a:gd name="T9" fmla="*/ 79 h 91"/>
                <a:gd name="T10" fmla="*/ 78 w 81"/>
                <a:gd name="T11" fmla="*/ 80 h 91"/>
                <a:gd name="T12" fmla="*/ 65 w 81"/>
                <a:gd name="T13" fmla="*/ 57 h 91"/>
                <a:gd name="T14" fmla="*/ 50 w 81"/>
                <a:gd name="T15" fmla="*/ 72 h 91"/>
                <a:gd name="T16" fmla="*/ 52 w 81"/>
                <a:gd name="T17" fmla="*/ 74 h 91"/>
                <a:gd name="T18" fmla="*/ 59 w 81"/>
                <a:gd name="T19" fmla="*/ 77 h 91"/>
                <a:gd name="T20" fmla="*/ 59 w 81"/>
                <a:gd name="T21" fmla="*/ 83 h 91"/>
                <a:gd name="T22" fmla="*/ 49 w 81"/>
                <a:gd name="T23" fmla="*/ 85 h 91"/>
                <a:gd name="T24" fmla="*/ 46 w 81"/>
                <a:gd name="T25" fmla="*/ 87 h 91"/>
                <a:gd name="T26" fmla="*/ 44 w 81"/>
                <a:gd name="T27" fmla="*/ 89 h 91"/>
                <a:gd name="T28" fmla="*/ 44 w 81"/>
                <a:gd name="T29" fmla="*/ 63 h 91"/>
                <a:gd name="T30" fmla="*/ 58 w 81"/>
                <a:gd name="T31" fmla="*/ 43 h 91"/>
                <a:gd name="T32" fmla="*/ 53 w 81"/>
                <a:gd name="T33" fmla="*/ 40 h 91"/>
                <a:gd name="T34" fmla="*/ 44 w 81"/>
                <a:gd name="T35" fmla="*/ 51 h 91"/>
                <a:gd name="T36" fmla="*/ 44 w 81"/>
                <a:gd name="T37" fmla="*/ 43 h 91"/>
                <a:gd name="T38" fmla="*/ 45 w 81"/>
                <a:gd name="T39" fmla="*/ 40 h 91"/>
                <a:gd name="T40" fmla="*/ 44 w 81"/>
                <a:gd name="T41" fmla="*/ 40 h 91"/>
                <a:gd name="T42" fmla="*/ 44 w 81"/>
                <a:gd name="T43" fmla="*/ 32 h 91"/>
                <a:gd name="T44" fmla="*/ 46 w 81"/>
                <a:gd name="T45" fmla="*/ 35 h 91"/>
                <a:gd name="T46" fmla="*/ 50 w 81"/>
                <a:gd name="T47" fmla="*/ 39 h 91"/>
                <a:gd name="T48" fmla="*/ 51 w 81"/>
                <a:gd name="T49" fmla="*/ 36 h 91"/>
                <a:gd name="T50" fmla="*/ 44 w 81"/>
                <a:gd name="T51" fmla="*/ 27 h 91"/>
                <a:gd name="T52" fmla="*/ 44 w 81"/>
                <a:gd name="T53" fmla="*/ 3 h 91"/>
                <a:gd name="T54" fmla="*/ 48 w 81"/>
                <a:gd name="T55" fmla="*/ 7 h 91"/>
                <a:gd name="T56" fmla="*/ 44 w 81"/>
                <a:gd name="T57" fmla="*/ 19 h 91"/>
                <a:gd name="T58" fmla="*/ 62 w 81"/>
                <a:gd name="T59" fmla="*/ 38 h 91"/>
                <a:gd name="T60" fmla="*/ 44 w 81"/>
                <a:gd name="T61" fmla="*/ 89 h 91"/>
                <a:gd name="T62" fmla="*/ 33 w 81"/>
                <a:gd name="T63" fmla="*/ 91 h 91"/>
                <a:gd name="T64" fmla="*/ 12 w 81"/>
                <a:gd name="T65" fmla="*/ 77 h 91"/>
                <a:gd name="T66" fmla="*/ 13 w 81"/>
                <a:gd name="T67" fmla="*/ 77 h 91"/>
                <a:gd name="T68" fmla="*/ 44 w 81"/>
                <a:gd name="T69" fmla="*/ 63 h 91"/>
                <a:gd name="T70" fmla="*/ 44 w 81"/>
                <a:gd name="T71" fmla="*/ 89 h 91"/>
                <a:gd name="T72" fmla="*/ 44 w 81"/>
                <a:gd name="T73" fmla="*/ 51 h 91"/>
                <a:gd name="T74" fmla="*/ 44 w 81"/>
                <a:gd name="T75" fmla="*/ 43 h 91"/>
                <a:gd name="T76" fmla="*/ 26 w 81"/>
                <a:gd name="T77" fmla="*/ 59 h 91"/>
                <a:gd name="T78" fmla="*/ 18 w 81"/>
                <a:gd name="T79" fmla="*/ 64 h 91"/>
                <a:gd name="T80" fmla="*/ 41 w 81"/>
                <a:gd name="T81" fmla="*/ 38 h 91"/>
                <a:gd name="T82" fmla="*/ 44 w 81"/>
                <a:gd name="T83" fmla="*/ 40 h 91"/>
                <a:gd name="T84" fmla="*/ 44 w 81"/>
                <a:gd name="T85" fmla="*/ 32 h 91"/>
                <a:gd name="T86" fmla="*/ 36 w 81"/>
                <a:gd name="T87" fmla="*/ 25 h 91"/>
                <a:gd name="T88" fmla="*/ 40 w 81"/>
                <a:gd name="T89" fmla="*/ 23 h 91"/>
                <a:gd name="T90" fmla="*/ 44 w 81"/>
                <a:gd name="T91" fmla="*/ 27 h 91"/>
                <a:gd name="T92" fmla="*/ 44 w 81"/>
                <a:gd name="T93" fmla="*/ 3 h 91"/>
                <a:gd name="T94" fmla="*/ 42 w 81"/>
                <a:gd name="T95" fmla="*/ 3 h 91"/>
                <a:gd name="T96" fmla="*/ 21 w 81"/>
                <a:gd name="T97" fmla="*/ 0 h 91"/>
                <a:gd name="T98" fmla="*/ 15 w 81"/>
                <a:gd name="T99" fmla="*/ 7 h 91"/>
                <a:gd name="T100" fmla="*/ 23 w 81"/>
                <a:gd name="T101" fmla="*/ 7 h 91"/>
                <a:gd name="T102" fmla="*/ 22 w 81"/>
                <a:gd name="T103" fmla="*/ 9 h 91"/>
                <a:gd name="T104" fmla="*/ 13 w 81"/>
                <a:gd name="T105" fmla="*/ 9 h 91"/>
                <a:gd name="T106" fmla="*/ 21 w 81"/>
                <a:gd name="T107" fmla="*/ 17 h 91"/>
                <a:gd name="T108" fmla="*/ 5 w 81"/>
                <a:gd name="T109" fmla="*/ 29 h 91"/>
                <a:gd name="T110" fmla="*/ 4 w 81"/>
                <a:gd name="T111" fmla="*/ 30 h 91"/>
                <a:gd name="T112" fmla="*/ 11 w 81"/>
                <a:gd name="T113" fmla="*/ 45 h 91"/>
                <a:gd name="T114" fmla="*/ 32 w 81"/>
                <a:gd name="T115" fmla="*/ 28 h 91"/>
                <a:gd name="T116" fmla="*/ 34 w 81"/>
                <a:gd name="T117" fmla="*/ 34 h 91"/>
                <a:gd name="T118" fmla="*/ 1 w 81"/>
                <a:gd name="T119" fmla="*/ 69 h 91"/>
                <a:gd name="T120" fmla="*/ 7 w 81"/>
                <a:gd name="T121" fmla="*/ 77 h 91"/>
                <a:gd name="T122" fmla="*/ 44 w 81"/>
                <a:gd name="T123" fmla="*/ 5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1" h="91">
                  <a:moveTo>
                    <a:pt x="62" y="38"/>
                  </a:moveTo>
                  <a:cubicBezTo>
                    <a:pt x="64" y="34"/>
                    <a:pt x="67" y="32"/>
                    <a:pt x="67" y="28"/>
                  </a:cubicBezTo>
                  <a:cubicBezTo>
                    <a:pt x="72" y="30"/>
                    <a:pt x="75" y="31"/>
                    <a:pt x="78" y="36"/>
                  </a:cubicBezTo>
                  <a:cubicBezTo>
                    <a:pt x="79" y="45"/>
                    <a:pt x="70" y="48"/>
                    <a:pt x="70" y="51"/>
                  </a:cubicBezTo>
                  <a:cubicBezTo>
                    <a:pt x="72" y="60"/>
                    <a:pt x="80" y="71"/>
                    <a:pt x="81" y="79"/>
                  </a:cubicBezTo>
                  <a:cubicBezTo>
                    <a:pt x="81" y="80"/>
                    <a:pt x="79" y="81"/>
                    <a:pt x="78" y="80"/>
                  </a:cubicBezTo>
                  <a:cubicBezTo>
                    <a:pt x="73" y="76"/>
                    <a:pt x="67" y="64"/>
                    <a:pt x="65" y="57"/>
                  </a:cubicBezTo>
                  <a:cubicBezTo>
                    <a:pt x="62" y="61"/>
                    <a:pt x="57" y="66"/>
                    <a:pt x="50" y="72"/>
                  </a:cubicBezTo>
                  <a:cubicBezTo>
                    <a:pt x="51" y="74"/>
                    <a:pt x="51" y="73"/>
                    <a:pt x="52" y="74"/>
                  </a:cubicBezTo>
                  <a:cubicBezTo>
                    <a:pt x="56" y="75"/>
                    <a:pt x="57" y="75"/>
                    <a:pt x="59" y="77"/>
                  </a:cubicBezTo>
                  <a:cubicBezTo>
                    <a:pt x="60" y="79"/>
                    <a:pt x="59" y="82"/>
                    <a:pt x="59" y="83"/>
                  </a:cubicBezTo>
                  <a:cubicBezTo>
                    <a:pt x="58" y="85"/>
                    <a:pt x="54" y="84"/>
                    <a:pt x="49" y="85"/>
                  </a:cubicBezTo>
                  <a:cubicBezTo>
                    <a:pt x="48" y="86"/>
                    <a:pt x="47" y="87"/>
                    <a:pt x="46" y="87"/>
                  </a:cubicBezTo>
                  <a:cubicBezTo>
                    <a:pt x="45" y="88"/>
                    <a:pt x="45" y="89"/>
                    <a:pt x="44" y="89"/>
                  </a:cubicBezTo>
                  <a:cubicBezTo>
                    <a:pt x="44" y="63"/>
                    <a:pt x="44" y="63"/>
                    <a:pt x="44" y="63"/>
                  </a:cubicBezTo>
                  <a:cubicBezTo>
                    <a:pt x="52" y="55"/>
                    <a:pt x="58" y="45"/>
                    <a:pt x="58" y="43"/>
                  </a:cubicBezTo>
                  <a:cubicBezTo>
                    <a:pt x="56" y="42"/>
                    <a:pt x="56" y="41"/>
                    <a:pt x="53" y="40"/>
                  </a:cubicBezTo>
                  <a:cubicBezTo>
                    <a:pt x="53" y="42"/>
                    <a:pt x="49" y="46"/>
                    <a:pt x="44" y="51"/>
                  </a:cubicBezTo>
                  <a:cubicBezTo>
                    <a:pt x="44" y="43"/>
                    <a:pt x="44" y="43"/>
                    <a:pt x="44" y="43"/>
                  </a:cubicBezTo>
                  <a:cubicBezTo>
                    <a:pt x="44" y="42"/>
                    <a:pt x="45" y="41"/>
                    <a:pt x="45" y="40"/>
                  </a:cubicBezTo>
                  <a:cubicBezTo>
                    <a:pt x="44" y="40"/>
                    <a:pt x="44" y="40"/>
                    <a:pt x="44" y="40"/>
                  </a:cubicBezTo>
                  <a:cubicBezTo>
                    <a:pt x="44" y="32"/>
                    <a:pt x="44" y="32"/>
                    <a:pt x="44" y="32"/>
                  </a:cubicBezTo>
                  <a:cubicBezTo>
                    <a:pt x="45" y="33"/>
                    <a:pt x="46" y="34"/>
                    <a:pt x="46" y="35"/>
                  </a:cubicBezTo>
                  <a:cubicBezTo>
                    <a:pt x="50" y="37"/>
                    <a:pt x="48" y="36"/>
                    <a:pt x="50" y="39"/>
                  </a:cubicBezTo>
                  <a:cubicBezTo>
                    <a:pt x="52" y="39"/>
                    <a:pt x="51" y="38"/>
                    <a:pt x="51" y="36"/>
                  </a:cubicBezTo>
                  <a:cubicBezTo>
                    <a:pt x="49" y="34"/>
                    <a:pt x="47" y="30"/>
                    <a:pt x="44" y="27"/>
                  </a:cubicBezTo>
                  <a:cubicBezTo>
                    <a:pt x="44" y="3"/>
                    <a:pt x="44" y="3"/>
                    <a:pt x="44" y="3"/>
                  </a:cubicBezTo>
                  <a:cubicBezTo>
                    <a:pt x="45" y="4"/>
                    <a:pt x="47" y="6"/>
                    <a:pt x="48" y="7"/>
                  </a:cubicBezTo>
                  <a:cubicBezTo>
                    <a:pt x="50" y="14"/>
                    <a:pt x="49" y="16"/>
                    <a:pt x="44" y="19"/>
                  </a:cubicBezTo>
                  <a:cubicBezTo>
                    <a:pt x="50" y="26"/>
                    <a:pt x="52" y="33"/>
                    <a:pt x="62" y="38"/>
                  </a:cubicBezTo>
                  <a:close/>
                  <a:moveTo>
                    <a:pt x="44" y="89"/>
                  </a:moveTo>
                  <a:cubicBezTo>
                    <a:pt x="41" y="91"/>
                    <a:pt x="37" y="91"/>
                    <a:pt x="33" y="91"/>
                  </a:cubicBezTo>
                  <a:cubicBezTo>
                    <a:pt x="29" y="90"/>
                    <a:pt x="13" y="81"/>
                    <a:pt x="12" y="77"/>
                  </a:cubicBezTo>
                  <a:cubicBezTo>
                    <a:pt x="12" y="77"/>
                    <a:pt x="13" y="77"/>
                    <a:pt x="13" y="77"/>
                  </a:cubicBezTo>
                  <a:cubicBezTo>
                    <a:pt x="20" y="84"/>
                    <a:pt x="33" y="74"/>
                    <a:pt x="44" y="63"/>
                  </a:cubicBezTo>
                  <a:cubicBezTo>
                    <a:pt x="44" y="89"/>
                    <a:pt x="44" y="89"/>
                    <a:pt x="44" y="89"/>
                  </a:cubicBezTo>
                  <a:close/>
                  <a:moveTo>
                    <a:pt x="44" y="51"/>
                  </a:moveTo>
                  <a:cubicBezTo>
                    <a:pt x="44" y="43"/>
                    <a:pt x="44" y="43"/>
                    <a:pt x="44" y="43"/>
                  </a:cubicBezTo>
                  <a:cubicBezTo>
                    <a:pt x="41" y="47"/>
                    <a:pt x="33" y="54"/>
                    <a:pt x="26" y="59"/>
                  </a:cubicBezTo>
                  <a:cubicBezTo>
                    <a:pt x="24" y="60"/>
                    <a:pt x="20" y="64"/>
                    <a:pt x="18" y="64"/>
                  </a:cubicBezTo>
                  <a:cubicBezTo>
                    <a:pt x="22" y="58"/>
                    <a:pt x="36" y="48"/>
                    <a:pt x="41" y="38"/>
                  </a:cubicBezTo>
                  <a:cubicBezTo>
                    <a:pt x="42" y="39"/>
                    <a:pt x="43" y="39"/>
                    <a:pt x="44" y="40"/>
                  </a:cubicBezTo>
                  <a:cubicBezTo>
                    <a:pt x="44" y="32"/>
                    <a:pt x="44" y="32"/>
                    <a:pt x="44" y="32"/>
                  </a:cubicBezTo>
                  <a:cubicBezTo>
                    <a:pt x="42" y="30"/>
                    <a:pt x="40" y="28"/>
                    <a:pt x="36" y="25"/>
                  </a:cubicBezTo>
                  <a:cubicBezTo>
                    <a:pt x="37" y="25"/>
                    <a:pt x="39" y="23"/>
                    <a:pt x="40" y="23"/>
                  </a:cubicBezTo>
                  <a:cubicBezTo>
                    <a:pt x="42" y="24"/>
                    <a:pt x="43" y="25"/>
                    <a:pt x="44" y="27"/>
                  </a:cubicBezTo>
                  <a:cubicBezTo>
                    <a:pt x="44" y="3"/>
                    <a:pt x="44" y="3"/>
                    <a:pt x="44" y="3"/>
                  </a:cubicBezTo>
                  <a:cubicBezTo>
                    <a:pt x="43" y="3"/>
                    <a:pt x="42" y="3"/>
                    <a:pt x="42" y="3"/>
                  </a:cubicBezTo>
                  <a:cubicBezTo>
                    <a:pt x="41" y="3"/>
                    <a:pt x="25" y="0"/>
                    <a:pt x="21" y="0"/>
                  </a:cubicBezTo>
                  <a:cubicBezTo>
                    <a:pt x="17" y="1"/>
                    <a:pt x="14" y="2"/>
                    <a:pt x="15" y="7"/>
                  </a:cubicBezTo>
                  <a:cubicBezTo>
                    <a:pt x="16" y="8"/>
                    <a:pt x="20" y="8"/>
                    <a:pt x="23" y="7"/>
                  </a:cubicBezTo>
                  <a:cubicBezTo>
                    <a:pt x="24" y="8"/>
                    <a:pt x="23" y="9"/>
                    <a:pt x="22" y="9"/>
                  </a:cubicBezTo>
                  <a:cubicBezTo>
                    <a:pt x="18" y="10"/>
                    <a:pt x="17" y="9"/>
                    <a:pt x="13" y="9"/>
                  </a:cubicBezTo>
                  <a:cubicBezTo>
                    <a:pt x="9" y="9"/>
                    <a:pt x="18" y="15"/>
                    <a:pt x="21" y="17"/>
                  </a:cubicBezTo>
                  <a:cubicBezTo>
                    <a:pt x="20" y="21"/>
                    <a:pt x="10" y="30"/>
                    <a:pt x="5" y="29"/>
                  </a:cubicBezTo>
                  <a:cubicBezTo>
                    <a:pt x="5" y="30"/>
                    <a:pt x="5" y="29"/>
                    <a:pt x="4" y="30"/>
                  </a:cubicBezTo>
                  <a:cubicBezTo>
                    <a:pt x="4" y="36"/>
                    <a:pt x="4" y="43"/>
                    <a:pt x="11" y="45"/>
                  </a:cubicBezTo>
                  <a:cubicBezTo>
                    <a:pt x="15" y="42"/>
                    <a:pt x="29" y="33"/>
                    <a:pt x="32" y="28"/>
                  </a:cubicBezTo>
                  <a:cubicBezTo>
                    <a:pt x="36" y="31"/>
                    <a:pt x="34" y="33"/>
                    <a:pt x="34" y="34"/>
                  </a:cubicBezTo>
                  <a:cubicBezTo>
                    <a:pt x="26" y="45"/>
                    <a:pt x="10" y="59"/>
                    <a:pt x="1" y="69"/>
                  </a:cubicBezTo>
                  <a:cubicBezTo>
                    <a:pt x="0" y="76"/>
                    <a:pt x="0" y="79"/>
                    <a:pt x="7" y="77"/>
                  </a:cubicBezTo>
                  <a:cubicBezTo>
                    <a:pt x="10" y="78"/>
                    <a:pt x="31" y="62"/>
                    <a:pt x="44"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29" name="Freeform 11">
              <a:extLst>
                <a:ext uri="{FF2B5EF4-FFF2-40B4-BE49-F238E27FC236}">
                  <a16:creationId xmlns:a16="http://schemas.microsoft.com/office/drawing/2014/main" id="{8E032799-F25E-44D1-95B4-A586CF65FDB9}"/>
                </a:ext>
              </a:extLst>
            </p:cNvPr>
            <p:cNvSpPr>
              <a:spLocks/>
            </p:cNvSpPr>
            <p:nvPr/>
          </p:nvSpPr>
          <p:spPr bwMode="auto">
            <a:xfrm>
              <a:off x="4241" y="1931"/>
              <a:ext cx="280" cy="191"/>
            </a:xfrm>
            <a:custGeom>
              <a:avLst/>
              <a:gdLst>
                <a:gd name="T0" fmla="*/ 29 w 147"/>
                <a:gd name="T1" fmla="*/ 27 h 99"/>
                <a:gd name="T2" fmla="*/ 50 w 147"/>
                <a:gd name="T3" fmla="*/ 67 h 99"/>
                <a:gd name="T4" fmla="*/ 59 w 147"/>
                <a:gd name="T5" fmla="*/ 64 h 99"/>
                <a:gd name="T6" fmla="*/ 44 w 147"/>
                <a:gd name="T7" fmla="*/ 19 h 99"/>
                <a:gd name="T8" fmla="*/ 60 w 147"/>
                <a:gd name="T9" fmla="*/ 35 h 99"/>
                <a:gd name="T10" fmla="*/ 66 w 147"/>
                <a:gd name="T11" fmla="*/ 56 h 99"/>
                <a:gd name="T12" fmla="*/ 69 w 147"/>
                <a:gd name="T13" fmla="*/ 51 h 99"/>
                <a:gd name="T14" fmla="*/ 70 w 147"/>
                <a:gd name="T15" fmla="*/ 45 h 99"/>
                <a:gd name="T16" fmla="*/ 66 w 147"/>
                <a:gd name="T17" fmla="*/ 40 h 99"/>
                <a:gd name="T18" fmla="*/ 72 w 147"/>
                <a:gd name="T19" fmla="*/ 40 h 99"/>
                <a:gd name="T20" fmla="*/ 73 w 147"/>
                <a:gd name="T21" fmla="*/ 30 h 99"/>
                <a:gd name="T22" fmla="*/ 63 w 147"/>
                <a:gd name="T23" fmla="*/ 16 h 99"/>
                <a:gd name="T24" fmla="*/ 66 w 147"/>
                <a:gd name="T25" fmla="*/ 5 h 99"/>
                <a:gd name="T26" fmla="*/ 80 w 147"/>
                <a:gd name="T27" fmla="*/ 15 h 99"/>
                <a:gd name="T28" fmla="*/ 87 w 147"/>
                <a:gd name="T29" fmla="*/ 39 h 99"/>
                <a:gd name="T30" fmla="*/ 82 w 147"/>
                <a:gd name="T31" fmla="*/ 50 h 99"/>
                <a:gd name="T32" fmla="*/ 77 w 147"/>
                <a:gd name="T33" fmla="*/ 58 h 99"/>
                <a:gd name="T34" fmla="*/ 99 w 147"/>
                <a:gd name="T35" fmla="*/ 53 h 99"/>
                <a:gd name="T36" fmla="*/ 94 w 147"/>
                <a:gd name="T37" fmla="*/ 40 h 99"/>
                <a:gd name="T38" fmla="*/ 99 w 147"/>
                <a:gd name="T39" fmla="*/ 38 h 99"/>
                <a:gd name="T40" fmla="*/ 104 w 147"/>
                <a:gd name="T41" fmla="*/ 37 h 99"/>
                <a:gd name="T42" fmla="*/ 98 w 147"/>
                <a:gd name="T43" fmla="*/ 23 h 99"/>
                <a:gd name="T44" fmla="*/ 101 w 147"/>
                <a:gd name="T45" fmla="*/ 19 h 99"/>
                <a:gd name="T46" fmla="*/ 105 w 147"/>
                <a:gd name="T47" fmla="*/ 15 h 99"/>
                <a:gd name="T48" fmla="*/ 96 w 147"/>
                <a:gd name="T49" fmla="*/ 6 h 99"/>
                <a:gd name="T50" fmla="*/ 104 w 147"/>
                <a:gd name="T51" fmla="*/ 3 h 99"/>
                <a:gd name="T52" fmla="*/ 111 w 147"/>
                <a:gd name="T53" fmla="*/ 2 h 99"/>
                <a:gd name="T54" fmla="*/ 120 w 147"/>
                <a:gd name="T55" fmla="*/ 19 h 99"/>
                <a:gd name="T56" fmla="*/ 114 w 147"/>
                <a:gd name="T57" fmla="*/ 32 h 99"/>
                <a:gd name="T58" fmla="*/ 112 w 147"/>
                <a:gd name="T59" fmla="*/ 49 h 99"/>
                <a:gd name="T60" fmla="*/ 143 w 147"/>
                <a:gd name="T61" fmla="*/ 56 h 99"/>
                <a:gd name="T62" fmla="*/ 130 w 147"/>
                <a:gd name="T63" fmla="*/ 63 h 99"/>
                <a:gd name="T64" fmla="*/ 119 w 147"/>
                <a:gd name="T65" fmla="*/ 58 h 99"/>
                <a:gd name="T66" fmla="*/ 127 w 147"/>
                <a:gd name="T67" fmla="*/ 55 h 99"/>
                <a:gd name="T68" fmla="*/ 109 w 147"/>
                <a:gd name="T69" fmla="*/ 59 h 99"/>
                <a:gd name="T70" fmla="*/ 108 w 147"/>
                <a:gd name="T71" fmla="*/ 63 h 99"/>
                <a:gd name="T72" fmla="*/ 98 w 147"/>
                <a:gd name="T73" fmla="*/ 60 h 99"/>
                <a:gd name="T74" fmla="*/ 79 w 147"/>
                <a:gd name="T75" fmla="*/ 64 h 99"/>
                <a:gd name="T76" fmla="*/ 65 w 147"/>
                <a:gd name="T77" fmla="*/ 74 h 99"/>
                <a:gd name="T78" fmla="*/ 58 w 147"/>
                <a:gd name="T79" fmla="*/ 71 h 99"/>
                <a:gd name="T80" fmla="*/ 53 w 147"/>
                <a:gd name="T81" fmla="*/ 80 h 99"/>
                <a:gd name="T82" fmla="*/ 48 w 147"/>
                <a:gd name="T83" fmla="*/ 76 h 99"/>
                <a:gd name="T84" fmla="*/ 25 w 147"/>
                <a:gd name="T85" fmla="*/ 86 h 99"/>
                <a:gd name="T86" fmla="*/ 19 w 147"/>
                <a:gd name="T87" fmla="*/ 94 h 99"/>
                <a:gd name="T88" fmla="*/ 8 w 147"/>
                <a:gd name="T89" fmla="*/ 98 h 99"/>
                <a:gd name="T90" fmla="*/ 4 w 147"/>
                <a:gd name="T91" fmla="*/ 88 h 99"/>
                <a:gd name="T92" fmla="*/ 16 w 147"/>
                <a:gd name="T93" fmla="*/ 74 h 99"/>
                <a:gd name="T94" fmla="*/ 25 w 147"/>
                <a:gd name="T95" fmla="*/ 76 h 99"/>
                <a:gd name="T96" fmla="*/ 48 w 147"/>
                <a:gd name="T97" fmla="*/ 66 h 99"/>
                <a:gd name="T98" fmla="*/ 31 w 147"/>
                <a:gd name="T99" fmla="*/ 3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7" h="99">
                  <a:moveTo>
                    <a:pt x="31" y="33"/>
                  </a:moveTo>
                  <a:cubicBezTo>
                    <a:pt x="31" y="33"/>
                    <a:pt x="18" y="23"/>
                    <a:pt x="29" y="27"/>
                  </a:cubicBezTo>
                  <a:cubicBezTo>
                    <a:pt x="29" y="27"/>
                    <a:pt x="40" y="30"/>
                    <a:pt x="46" y="48"/>
                  </a:cubicBezTo>
                  <a:cubicBezTo>
                    <a:pt x="46" y="48"/>
                    <a:pt x="51" y="60"/>
                    <a:pt x="50" y="67"/>
                  </a:cubicBezTo>
                  <a:cubicBezTo>
                    <a:pt x="50" y="67"/>
                    <a:pt x="50" y="69"/>
                    <a:pt x="53" y="68"/>
                  </a:cubicBezTo>
                  <a:cubicBezTo>
                    <a:pt x="53" y="68"/>
                    <a:pt x="59" y="68"/>
                    <a:pt x="59" y="64"/>
                  </a:cubicBezTo>
                  <a:cubicBezTo>
                    <a:pt x="59" y="64"/>
                    <a:pt x="61" y="50"/>
                    <a:pt x="51" y="28"/>
                  </a:cubicBezTo>
                  <a:cubicBezTo>
                    <a:pt x="51" y="28"/>
                    <a:pt x="48" y="20"/>
                    <a:pt x="44" y="19"/>
                  </a:cubicBezTo>
                  <a:cubicBezTo>
                    <a:pt x="44" y="19"/>
                    <a:pt x="42" y="16"/>
                    <a:pt x="45" y="18"/>
                  </a:cubicBezTo>
                  <a:cubicBezTo>
                    <a:pt x="45" y="18"/>
                    <a:pt x="56" y="20"/>
                    <a:pt x="60" y="35"/>
                  </a:cubicBezTo>
                  <a:cubicBezTo>
                    <a:pt x="60" y="35"/>
                    <a:pt x="63" y="47"/>
                    <a:pt x="64" y="56"/>
                  </a:cubicBezTo>
                  <a:cubicBezTo>
                    <a:pt x="64" y="56"/>
                    <a:pt x="65" y="60"/>
                    <a:pt x="66" y="56"/>
                  </a:cubicBezTo>
                  <a:cubicBezTo>
                    <a:pt x="66" y="56"/>
                    <a:pt x="67" y="54"/>
                    <a:pt x="69" y="53"/>
                  </a:cubicBezTo>
                  <a:cubicBezTo>
                    <a:pt x="69" y="53"/>
                    <a:pt x="70" y="52"/>
                    <a:pt x="69" y="51"/>
                  </a:cubicBezTo>
                  <a:cubicBezTo>
                    <a:pt x="69" y="51"/>
                    <a:pt x="69" y="48"/>
                    <a:pt x="70" y="48"/>
                  </a:cubicBezTo>
                  <a:cubicBezTo>
                    <a:pt x="70" y="48"/>
                    <a:pt x="72" y="47"/>
                    <a:pt x="70" y="45"/>
                  </a:cubicBezTo>
                  <a:cubicBezTo>
                    <a:pt x="70" y="45"/>
                    <a:pt x="69" y="43"/>
                    <a:pt x="67" y="43"/>
                  </a:cubicBezTo>
                  <a:cubicBezTo>
                    <a:pt x="67" y="43"/>
                    <a:pt x="60" y="37"/>
                    <a:pt x="66" y="40"/>
                  </a:cubicBezTo>
                  <a:cubicBezTo>
                    <a:pt x="66" y="40"/>
                    <a:pt x="69" y="41"/>
                    <a:pt x="70" y="42"/>
                  </a:cubicBezTo>
                  <a:cubicBezTo>
                    <a:pt x="70" y="42"/>
                    <a:pt x="72" y="44"/>
                    <a:pt x="72" y="40"/>
                  </a:cubicBezTo>
                  <a:cubicBezTo>
                    <a:pt x="72" y="40"/>
                    <a:pt x="74" y="32"/>
                    <a:pt x="75" y="31"/>
                  </a:cubicBezTo>
                  <a:cubicBezTo>
                    <a:pt x="75" y="31"/>
                    <a:pt x="76" y="27"/>
                    <a:pt x="73" y="30"/>
                  </a:cubicBezTo>
                  <a:cubicBezTo>
                    <a:pt x="73" y="30"/>
                    <a:pt x="69" y="32"/>
                    <a:pt x="67" y="26"/>
                  </a:cubicBezTo>
                  <a:cubicBezTo>
                    <a:pt x="67" y="26"/>
                    <a:pt x="59" y="19"/>
                    <a:pt x="63" y="16"/>
                  </a:cubicBezTo>
                  <a:cubicBezTo>
                    <a:pt x="63" y="16"/>
                    <a:pt x="68" y="11"/>
                    <a:pt x="64" y="7"/>
                  </a:cubicBezTo>
                  <a:cubicBezTo>
                    <a:pt x="64" y="7"/>
                    <a:pt x="60" y="2"/>
                    <a:pt x="66" y="5"/>
                  </a:cubicBezTo>
                  <a:cubicBezTo>
                    <a:pt x="66" y="5"/>
                    <a:pt x="71" y="7"/>
                    <a:pt x="76" y="12"/>
                  </a:cubicBezTo>
                  <a:cubicBezTo>
                    <a:pt x="76" y="12"/>
                    <a:pt x="75" y="14"/>
                    <a:pt x="80" y="15"/>
                  </a:cubicBezTo>
                  <a:cubicBezTo>
                    <a:pt x="80" y="15"/>
                    <a:pt x="97" y="18"/>
                    <a:pt x="94" y="28"/>
                  </a:cubicBezTo>
                  <a:cubicBezTo>
                    <a:pt x="94" y="28"/>
                    <a:pt x="87" y="34"/>
                    <a:pt x="87" y="39"/>
                  </a:cubicBezTo>
                  <a:cubicBezTo>
                    <a:pt x="87" y="39"/>
                    <a:pt x="85" y="44"/>
                    <a:pt x="83" y="45"/>
                  </a:cubicBezTo>
                  <a:cubicBezTo>
                    <a:pt x="83" y="45"/>
                    <a:pt x="82" y="45"/>
                    <a:pt x="82" y="50"/>
                  </a:cubicBezTo>
                  <a:cubicBezTo>
                    <a:pt x="82" y="50"/>
                    <a:pt x="83" y="51"/>
                    <a:pt x="81" y="52"/>
                  </a:cubicBezTo>
                  <a:cubicBezTo>
                    <a:pt x="81" y="52"/>
                    <a:pt x="79" y="55"/>
                    <a:pt x="77" y="58"/>
                  </a:cubicBezTo>
                  <a:cubicBezTo>
                    <a:pt x="77" y="58"/>
                    <a:pt x="72" y="62"/>
                    <a:pt x="76" y="60"/>
                  </a:cubicBezTo>
                  <a:cubicBezTo>
                    <a:pt x="76" y="60"/>
                    <a:pt x="92" y="55"/>
                    <a:pt x="99" y="53"/>
                  </a:cubicBezTo>
                  <a:cubicBezTo>
                    <a:pt x="99" y="53"/>
                    <a:pt x="104" y="51"/>
                    <a:pt x="100" y="48"/>
                  </a:cubicBezTo>
                  <a:cubicBezTo>
                    <a:pt x="100" y="48"/>
                    <a:pt x="95" y="43"/>
                    <a:pt x="94" y="40"/>
                  </a:cubicBezTo>
                  <a:cubicBezTo>
                    <a:pt x="94" y="40"/>
                    <a:pt x="92" y="35"/>
                    <a:pt x="95" y="37"/>
                  </a:cubicBezTo>
                  <a:cubicBezTo>
                    <a:pt x="95" y="37"/>
                    <a:pt x="98" y="40"/>
                    <a:pt x="99" y="38"/>
                  </a:cubicBezTo>
                  <a:cubicBezTo>
                    <a:pt x="99" y="38"/>
                    <a:pt x="98" y="37"/>
                    <a:pt x="101" y="38"/>
                  </a:cubicBezTo>
                  <a:cubicBezTo>
                    <a:pt x="101" y="38"/>
                    <a:pt x="104" y="40"/>
                    <a:pt x="104" y="37"/>
                  </a:cubicBezTo>
                  <a:cubicBezTo>
                    <a:pt x="104" y="37"/>
                    <a:pt x="107" y="31"/>
                    <a:pt x="104" y="32"/>
                  </a:cubicBezTo>
                  <a:cubicBezTo>
                    <a:pt x="104" y="32"/>
                    <a:pt x="98" y="28"/>
                    <a:pt x="98" y="23"/>
                  </a:cubicBezTo>
                  <a:cubicBezTo>
                    <a:pt x="98" y="23"/>
                    <a:pt x="97" y="20"/>
                    <a:pt x="98" y="19"/>
                  </a:cubicBezTo>
                  <a:cubicBezTo>
                    <a:pt x="98" y="19"/>
                    <a:pt x="99" y="17"/>
                    <a:pt x="101" y="19"/>
                  </a:cubicBezTo>
                  <a:cubicBezTo>
                    <a:pt x="101" y="19"/>
                    <a:pt x="105" y="27"/>
                    <a:pt x="105" y="22"/>
                  </a:cubicBezTo>
                  <a:cubicBezTo>
                    <a:pt x="105" y="15"/>
                    <a:pt x="105" y="15"/>
                    <a:pt x="105" y="15"/>
                  </a:cubicBezTo>
                  <a:cubicBezTo>
                    <a:pt x="105" y="15"/>
                    <a:pt x="106" y="12"/>
                    <a:pt x="100" y="12"/>
                  </a:cubicBezTo>
                  <a:cubicBezTo>
                    <a:pt x="100" y="12"/>
                    <a:pt x="90" y="7"/>
                    <a:pt x="96" y="6"/>
                  </a:cubicBezTo>
                  <a:cubicBezTo>
                    <a:pt x="96" y="6"/>
                    <a:pt x="100" y="7"/>
                    <a:pt x="99" y="4"/>
                  </a:cubicBezTo>
                  <a:cubicBezTo>
                    <a:pt x="99" y="4"/>
                    <a:pt x="99" y="3"/>
                    <a:pt x="104" y="3"/>
                  </a:cubicBezTo>
                  <a:cubicBezTo>
                    <a:pt x="104" y="3"/>
                    <a:pt x="105" y="3"/>
                    <a:pt x="106" y="1"/>
                  </a:cubicBezTo>
                  <a:cubicBezTo>
                    <a:pt x="106" y="1"/>
                    <a:pt x="107" y="0"/>
                    <a:pt x="111" y="2"/>
                  </a:cubicBezTo>
                  <a:cubicBezTo>
                    <a:pt x="111" y="2"/>
                    <a:pt x="127" y="6"/>
                    <a:pt x="124" y="14"/>
                  </a:cubicBezTo>
                  <a:cubicBezTo>
                    <a:pt x="124" y="14"/>
                    <a:pt x="123" y="18"/>
                    <a:pt x="120" y="19"/>
                  </a:cubicBezTo>
                  <a:cubicBezTo>
                    <a:pt x="120" y="19"/>
                    <a:pt x="119" y="18"/>
                    <a:pt x="116" y="26"/>
                  </a:cubicBezTo>
                  <a:cubicBezTo>
                    <a:pt x="116" y="26"/>
                    <a:pt x="114" y="29"/>
                    <a:pt x="114" y="32"/>
                  </a:cubicBezTo>
                  <a:cubicBezTo>
                    <a:pt x="114" y="32"/>
                    <a:pt x="115" y="38"/>
                    <a:pt x="113" y="41"/>
                  </a:cubicBezTo>
                  <a:cubicBezTo>
                    <a:pt x="113" y="41"/>
                    <a:pt x="113" y="47"/>
                    <a:pt x="112" y="49"/>
                  </a:cubicBezTo>
                  <a:cubicBezTo>
                    <a:pt x="112" y="49"/>
                    <a:pt x="111" y="52"/>
                    <a:pt x="114" y="51"/>
                  </a:cubicBezTo>
                  <a:cubicBezTo>
                    <a:pt x="114" y="51"/>
                    <a:pt x="136" y="46"/>
                    <a:pt x="143" y="56"/>
                  </a:cubicBezTo>
                  <a:cubicBezTo>
                    <a:pt x="143" y="56"/>
                    <a:pt x="147" y="58"/>
                    <a:pt x="136" y="62"/>
                  </a:cubicBezTo>
                  <a:cubicBezTo>
                    <a:pt x="136" y="62"/>
                    <a:pt x="132" y="64"/>
                    <a:pt x="130" y="63"/>
                  </a:cubicBezTo>
                  <a:cubicBezTo>
                    <a:pt x="118" y="60"/>
                    <a:pt x="118" y="60"/>
                    <a:pt x="118" y="60"/>
                  </a:cubicBezTo>
                  <a:cubicBezTo>
                    <a:pt x="118" y="60"/>
                    <a:pt x="113" y="59"/>
                    <a:pt x="119" y="58"/>
                  </a:cubicBezTo>
                  <a:cubicBezTo>
                    <a:pt x="119" y="58"/>
                    <a:pt x="127" y="58"/>
                    <a:pt x="128" y="56"/>
                  </a:cubicBezTo>
                  <a:cubicBezTo>
                    <a:pt x="128" y="56"/>
                    <a:pt x="131" y="54"/>
                    <a:pt x="127" y="55"/>
                  </a:cubicBezTo>
                  <a:cubicBezTo>
                    <a:pt x="127" y="55"/>
                    <a:pt x="118" y="56"/>
                    <a:pt x="115" y="55"/>
                  </a:cubicBezTo>
                  <a:cubicBezTo>
                    <a:pt x="115" y="55"/>
                    <a:pt x="110" y="55"/>
                    <a:pt x="109" y="59"/>
                  </a:cubicBezTo>
                  <a:cubicBezTo>
                    <a:pt x="109" y="59"/>
                    <a:pt x="110" y="60"/>
                    <a:pt x="108" y="61"/>
                  </a:cubicBezTo>
                  <a:cubicBezTo>
                    <a:pt x="108" y="61"/>
                    <a:pt x="108" y="61"/>
                    <a:pt x="108" y="63"/>
                  </a:cubicBezTo>
                  <a:cubicBezTo>
                    <a:pt x="108" y="63"/>
                    <a:pt x="108" y="70"/>
                    <a:pt x="102" y="66"/>
                  </a:cubicBezTo>
                  <a:cubicBezTo>
                    <a:pt x="102" y="66"/>
                    <a:pt x="97" y="64"/>
                    <a:pt x="98" y="60"/>
                  </a:cubicBezTo>
                  <a:cubicBezTo>
                    <a:pt x="98" y="60"/>
                    <a:pt x="99" y="56"/>
                    <a:pt x="95" y="58"/>
                  </a:cubicBezTo>
                  <a:cubicBezTo>
                    <a:pt x="95" y="58"/>
                    <a:pt x="84" y="63"/>
                    <a:pt x="79" y="64"/>
                  </a:cubicBezTo>
                  <a:cubicBezTo>
                    <a:pt x="79" y="64"/>
                    <a:pt x="65" y="66"/>
                    <a:pt x="66" y="70"/>
                  </a:cubicBezTo>
                  <a:cubicBezTo>
                    <a:pt x="66" y="70"/>
                    <a:pt x="68" y="74"/>
                    <a:pt x="65" y="74"/>
                  </a:cubicBezTo>
                  <a:cubicBezTo>
                    <a:pt x="65" y="74"/>
                    <a:pt x="63" y="73"/>
                    <a:pt x="61" y="70"/>
                  </a:cubicBezTo>
                  <a:cubicBezTo>
                    <a:pt x="61" y="70"/>
                    <a:pt x="61" y="69"/>
                    <a:pt x="58" y="71"/>
                  </a:cubicBezTo>
                  <a:cubicBezTo>
                    <a:pt x="58" y="71"/>
                    <a:pt x="50" y="73"/>
                    <a:pt x="52" y="77"/>
                  </a:cubicBezTo>
                  <a:cubicBezTo>
                    <a:pt x="52" y="77"/>
                    <a:pt x="53" y="78"/>
                    <a:pt x="53" y="80"/>
                  </a:cubicBezTo>
                  <a:cubicBezTo>
                    <a:pt x="53" y="80"/>
                    <a:pt x="56" y="82"/>
                    <a:pt x="53" y="82"/>
                  </a:cubicBezTo>
                  <a:cubicBezTo>
                    <a:pt x="53" y="82"/>
                    <a:pt x="50" y="79"/>
                    <a:pt x="48" y="76"/>
                  </a:cubicBezTo>
                  <a:cubicBezTo>
                    <a:pt x="48" y="76"/>
                    <a:pt x="48" y="73"/>
                    <a:pt x="44" y="76"/>
                  </a:cubicBezTo>
                  <a:cubicBezTo>
                    <a:pt x="44" y="76"/>
                    <a:pt x="31" y="77"/>
                    <a:pt x="25" y="86"/>
                  </a:cubicBezTo>
                  <a:cubicBezTo>
                    <a:pt x="25" y="86"/>
                    <a:pt x="23" y="87"/>
                    <a:pt x="23" y="90"/>
                  </a:cubicBezTo>
                  <a:cubicBezTo>
                    <a:pt x="23" y="90"/>
                    <a:pt x="20" y="93"/>
                    <a:pt x="19" y="94"/>
                  </a:cubicBezTo>
                  <a:cubicBezTo>
                    <a:pt x="19" y="94"/>
                    <a:pt x="15" y="99"/>
                    <a:pt x="13" y="99"/>
                  </a:cubicBezTo>
                  <a:cubicBezTo>
                    <a:pt x="13" y="99"/>
                    <a:pt x="10" y="98"/>
                    <a:pt x="8" y="98"/>
                  </a:cubicBezTo>
                  <a:cubicBezTo>
                    <a:pt x="8" y="98"/>
                    <a:pt x="8" y="98"/>
                    <a:pt x="6" y="96"/>
                  </a:cubicBezTo>
                  <a:cubicBezTo>
                    <a:pt x="6" y="96"/>
                    <a:pt x="0" y="92"/>
                    <a:pt x="4" y="88"/>
                  </a:cubicBezTo>
                  <a:cubicBezTo>
                    <a:pt x="4" y="88"/>
                    <a:pt x="8" y="84"/>
                    <a:pt x="10" y="79"/>
                  </a:cubicBezTo>
                  <a:cubicBezTo>
                    <a:pt x="10" y="79"/>
                    <a:pt x="11" y="73"/>
                    <a:pt x="16" y="74"/>
                  </a:cubicBezTo>
                  <a:cubicBezTo>
                    <a:pt x="16" y="74"/>
                    <a:pt x="21" y="75"/>
                    <a:pt x="22" y="77"/>
                  </a:cubicBezTo>
                  <a:cubicBezTo>
                    <a:pt x="22" y="77"/>
                    <a:pt x="23" y="78"/>
                    <a:pt x="25" y="76"/>
                  </a:cubicBezTo>
                  <a:cubicBezTo>
                    <a:pt x="25" y="76"/>
                    <a:pt x="40" y="74"/>
                    <a:pt x="47" y="70"/>
                  </a:cubicBezTo>
                  <a:cubicBezTo>
                    <a:pt x="47" y="70"/>
                    <a:pt x="48" y="70"/>
                    <a:pt x="48" y="66"/>
                  </a:cubicBezTo>
                  <a:cubicBezTo>
                    <a:pt x="48" y="66"/>
                    <a:pt x="45" y="51"/>
                    <a:pt x="40" y="44"/>
                  </a:cubicBezTo>
                  <a:cubicBezTo>
                    <a:pt x="40" y="44"/>
                    <a:pt x="35" y="35"/>
                    <a:pt x="31"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30" name="Freeform 12">
              <a:extLst>
                <a:ext uri="{FF2B5EF4-FFF2-40B4-BE49-F238E27FC236}">
                  <a16:creationId xmlns:a16="http://schemas.microsoft.com/office/drawing/2014/main" id="{030757E3-91F8-4ABD-901D-612D7544837E}"/>
                </a:ext>
              </a:extLst>
            </p:cNvPr>
            <p:cNvSpPr>
              <a:spLocks/>
            </p:cNvSpPr>
            <p:nvPr/>
          </p:nvSpPr>
          <p:spPr bwMode="auto">
            <a:xfrm>
              <a:off x="4306" y="2062"/>
              <a:ext cx="168" cy="188"/>
            </a:xfrm>
            <a:custGeom>
              <a:avLst/>
              <a:gdLst>
                <a:gd name="T0" fmla="*/ 26 w 88"/>
                <a:gd name="T1" fmla="*/ 10 h 97"/>
                <a:gd name="T2" fmla="*/ 39 w 88"/>
                <a:gd name="T3" fmla="*/ 7 h 97"/>
                <a:gd name="T4" fmla="*/ 47 w 88"/>
                <a:gd name="T5" fmla="*/ 3 h 97"/>
                <a:gd name="T6" fmla="*/ 53 w 88"/>
                <a:gd name="T7" fmla="*/ 2 h 97"/>
                <a:gd name="T8" fmla="*/ 69 w 88"/>
                <a:gd name="T9" fmla="*/ 9 h 97"/>
                <a:gd name="T10" fmla="*/ 64 w 88"/>
                <a:gd name="T11" fmla="*/ 16 h 97"/>
                <a:gd name="T12" fmla="*/ 61 w 88"/>
                <a:gd name="T13" fmla="*/ 26 h 97"/>
                <a:gd name="T14" fmla="*/ 69 w 88"/>
                <a:gd name="T15" fmla="*/ 33 h 97"/>
                <a:gd name="T16" fmla="*/ 82 w 88"/>
                <a:gd name="T17" fmla="*/ 36 h 97"/>
                <a:gd name="T18" fmla="*/ 84 w 88"/>
                <a:gd name="T19" fmla="*/ 45 h 97"/>
                <a:gd name="T20" fmla="*/ 79 w 88"/>
                <a:gd name="T21" fmla="*/ 48 h 97"/>
                <a:gd name="T22" fmla="*/ 75 w 88"/>
                <a:gd name="T23" fmla="*/ 48 h 97"/>
                <a:gd name="T24" fmla="*/ 69 w 88"/>
                <a:gd name="T25" fmla="*/ 55 h 97"/>
                <a:gd name="T26" fmla="*/ 69 w 88"/>
                <a:gd name="T27" fmla="*/ 70 h 97"/>
                <a:gd name="T28" fmla="*/ 58 w 88"/>
                <a:gd name="T29" fmla="*/ 89 h 97"/>
                <a:gd name="T30" fmla="*/ 53 w 88"/>
                <a:gd name="T31" fmla="*/ 92 h 97"/>
                <a:gd name="T32" fmla="*/ 48 w 88"/>
                <a:gd name="T33" fmla="*/ 96 h 97"/>
                <a:gd name="T34" fmla="*/ 45 w 88"/>
                <a:gd name="T35" fmla="*/ 97 h 97"/>
                <a:gd name="T36" fmla="*/ 24 w 88"/>
                <a:gd name="T37" fmla="*/ 97 h 97"/>
                <a:gd name="T38" fmla="*/ 20 w 88"/>
                <a:gd name="T39" fmla="*/ 97 h 97"/>
                <a:gd name="T40" fmla="*/ 18 w 88"/>
                <a:gd name="T41" fmla="*/ 95 h 97"/>
                <a:gd name="T42" fmla="*/ 17 w 88"/>
                <a:gd name="T43" fmla="*/ 95 h 97"/>
                <a:gd name="T44" fmla="*/ 14 w 88"/>
                <a:gd name="T45" fmla="*/ 94 h 97"/>
                <a:gd name="T46" fmla="*/ 4 w 88"/>
                <a:gd name="T47" fmla="*/ 89 h 97"/>
                <a:gd name="T48" fmla="*/ 6 w 88"/>
                <a:gd name="T49" fmla="*/ 88 h 97"/>
                <a:gd name="T50" fmla="*/ 14 w 88"/>
                <a:gd name="T51" fmla="*/ 89 h 97"/>
                <a:gd name="T52" fmla="*/ 15 w 88"/>
                <a:gd name="T53" fmla="*/ 86 h 97"/>
                <a:gd name="T54" fmla="*/ 40 w 88"/>
                <a:gd name="T55" fmla="*/ 81 h 97"/>
                <a:gd name="T56" fmla="*/ 55 w 88"/>
                <a:gd name="T57" fmla="*/ 54 h 97"/>
                <a:gd name="T58" fmla="*/ 38 w 88"/>
                <a:gd name="T59" fmla="*/ 53 h 97"/>
                <a:gd name="T60" fmla="*/ 25 w 88"/>
                <a:gd name="T61" fmla="*/ 57 h 97"/>
                <a:gd name="T62" fmla="*/ 15 w 88"/>
                <a:gd name="T63" fmla="*/ 44 h 97"/>
                <a:gd name="T64" fmla="*/ 16 w 88"/>
                <a:gd name="T65" fmla="*/ 42 h 97"/>
                <a:gd name="T66" fmla="*/ 23 w 88"/>
                <a:gd name="T67" fmla="*/ 43 h 97"/>
                <a:gd name="T68" fmla="*/ 30 w 88"/>
                <a:gd name="T69" fmla="*/ 42 h 97"/>
                <a:gd name="T70" fmla="*/ 42 w 88"/>
                <a:gd name="T71" fmla="*/ 40 h 97"/>
                <a:gd name="T72" fmla="*/ 51 w 88"/>
                <a:gd name="T73" fmla="*/ 38 h 97"/>
                <a:gd name="T74" fmla="*/ 49 w 88"/>
                <a:gd name="T75" fmla="*/ 35 h 97"/>
                <a:gd name="T76" fmla="*/ 42 w 88"/>
                <a:gd name="T77" fmla="*/ 21 h 97"/>
                <a:gd name="T78" fmla="*/ 45 w 88"/>
                <a:gd name="T79" fmla="*/ 12 h 97"/>
                <a:gd name="T80" fmla="*/ 31 w 88"/>
                <a:gd name="T81" fmla="*/ 15 h 97"/>
                <a:gd name="T82" fmla="*/ 25 w 88"/>
                <a:gd name="T83" fmla="*/ 12 h 97"/>
                <a:gd name="T84" fmla="*/ 26 w 88"/>
                <a:gd name="T8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97">
                  <a:moveTo>
                    <a:pt x="26" y="10"/>
                  </a:moveTo>
                  <a:cubicBezTo>
                    <a:pt x="26" y="10"/>
                    <a:pt x="31" y="11"/>
                    <a:pt x="39" y="7"/>
                  </a:cubicBezTo>
                  <a:cubicBezTo>
                    <a:pt x="39" y="7"/>
                    <a:pt x="46" y="6"/>
                    <a:pt x="47" y="3"/>
                  </a:cubicBezTo>
                  <a:cubicBezTo>
                    <a:pt x="47" y="3"/>
                    <a:pt x="48" y="0"/>
                    <a:pt x="53" y="2"/>
                  </a:cubicBezTo>
                  <a:cubicBezTo>
                    <a:pt x="53" y="2"/>
                    <a:pt x="67" y="1"/>
                    <a:pt x="69" y="9"/>
                  </a:cubicBezTo>
                  <a:cubicBezTo>
                    <a:pt x="69" y="9"/>
                    <a:pt x="70" y="13"/>
                    <a:pt x="64" y="16"/>
                  </a:cubicBezTo>
                  <a:cubicBezTo>
                    <a:pt x="64" y="16"/>
                    <a:pt x="60" y="20"/>
                    <a:pt x="61" y="26"/>
                  </a:cubicBezTo>
                  <a:cubicBezTo>
                    <a:pt x="61" y="26"/>
                    <a:pt x="65" y="35"/>
                    <a:pt x="69" y="33"/>
                  </a:cubicBezTo>
                  <a:cubicBezTo>
                    <a:pt x="69" y="33"/>
                    <a:pt x="81" y="33"/>
                    <a:pt x="82" y="36"/>
                  </a:cubicBezTo>
                  <a:cubicBezTo>
                    <a:pt x="82" y="36"/>
                    <a:pt x="88" y="42"/>
                    <a:pt x="84" y="45"/>
                  </a:cubicBezTo>
                  <a:cubicBezTo>
                    <a:pt x="84" y="45"/>
                    <a:pt x="81" y="46"/>
                    <a:pt x="79" y="48"/>
                  </a:cubicBezTo>
                  <a:cubicBezTo>
                    <a:pt x="79" y="48"/>
                    <a:pt x="78" y="49"/>
                    <a:pt x="75" y="48"/>
                  </a:cubicBezTo>
                  <a:cubicBezTo>
                    <a:pt x="75" y="48"/>
                    <a:pt x="68" y="48"/>
                    <a:pt x="69" y="55"/>
                  </a:cubicBezTo>
                  <a:cubicBezTo>
                    <a:pt x="69" y="70"/>
                    <a:pt x="69" y="70"/>
                    <a:pt x="69" y="70"/>
                  </a:cubicBezTo>
                  <a:cubicBezTo>
                    <a:pt x="69" y="70"/>
                    <a:pt x="65" y="83"/>
                    <a:pt x="58" y="89"/>
                  </a:cubicBezTo>
                  <a:cubicBezTo>
                    <a:pt x="58" y="89"/>
                    <a:pt x="54" y="92"/>
                    <a:pt x="53" y="92"/>
                  </a:cubicBezTo>
                  <a:cubicBezTo>
                    <a:pt x="53" y="92"/>
                    <a:pt x="51" y="93"/>
                    <a:pt x="48" y="96"/>
                  </a:cubicBezTo>
                  <a:cubicBezTo>
                    <a:pt x="48" y="96"/>
                    <a:pt x="47" y="97"/>
                    <a:pt x="45" y="97"/>
                  </a:cubicBezTo>
                  <a:cubicBezTo>
                    <a:pt x="24" y="97"/>
                    <a:pt x="24" y="97"/>
                    <a:pt x="24" y="97"/>
                  </a:cubicBezTo>
                  <a:cubicBezTo>
                    <a:pt x="24" y="97"/>
                    <a:pt x="22" y="96"/>
                    <a:pt x="20" y="97"/>
                  </a:cubicBezTo>
                  <a:cubicBezTo>
                    <a:pt x="20" y="97"/>
                    <a:pt x="18" y="96"/>
                    <a:pt x="18" y="95"/>
                  </a:cubicBezTo>
                  <a:cubicBezTo>
                    <a:pt x="18" y="95"/>
                    <a:pt x="19" y="94"/>
                    <a:pt x="17" y="95"/>
                  </a:cubicBezTo>
                  <a:cubicBezTo>
                    <a:pt x="17" y="95"/>
                    <a:pt x="16" y="93"/>
                    <a:pt x="14" y="94"/>
                  </a:cubicBezTo>
                  <a:cubicBezTo>
                    <a:pt x="4" y="89"/>
                    <a:pt x="4" y="89"/>
                    <a:pt x="4" y="89"/>
                  </a:cubicBezTo>
                  <a:cubicBezTo>
                    <a:pt x="4" y="89"/>
                    <a:pt x="0" y="87"/>
                    <a:pt x="6" y="88"/>
                  </a:cubicBezTo>
                  <a:cubicBezTo>
                    <a:pt x="6" y="88"/>
                    <a:pt x="19" y="93"/>
                    <a:pt x="14" y="89"/>
                  </a:cubicBezTo>
                  <a:cubicBezTo>
                    <a:pt x="14" y="89"/>
                    <a:pt x="11" y="86"/>
                    <a:pt x="15" y="86"/>
                  </a:cubicBezTo>
                  <a:cubicBezTo>
                    <a:pt x="15" y="86"/>
                    <a:pt x="30" y="87"/>
                    <a:pt x="40" y="81"/>
                  </a:cubicBezTo>
                  <a:cubicBezTo>
                    <a:pt x="40" y="81"/>
                    <a:pt x="61" y="73"/>
                    <a:pt x="55" y="54"/>
                  </a:cubicBezTo>
                  <a:cubicBezTo>
                    <a:pt x="55" y="54"/>
                    <a:pt x="48" y="50"/>
                    <a:pt x="38" y="53"/>
                  </a:cubicBezTo>
                  <a:cubicBezTo>
                    <a:pt x="38" y="53"/>
                    <a:pt x="29" y="59"/>
                    <a:pt x="25" y="57"/>
                  </a:cubicBezTo>
                  <a:cubicBezTo>
                    <a:pt x="25" y="57"/>
                    <a:pt x="17" y="51"/>
                    <a:pt x="15" y="44"/>
                  </a:cubicBezTo>
                  <a:cubicBezTo>
                    <a:pt x="15" y="44"/>
                    <a:pt x="12" y="40"/>
                    <a:pt x="16" y="42"/>
                  </a:cubicBezTo>
                  <a:cubicBezTo>
                    <a:pt x="16" y="42"/>
                    <a:pt x="17" y="44"/>
                    <a:pt x="23" y="43"/>
                  </a:cubicBezTo>
                  <a:cubicBezTo>
                    <a:pt x="23" y="43"/>
                    <a:pt x="28" y="44"/>
                    <a:pt x="30" y="42"/>
                  </a:cubicBezTo>
                  <a:cubicBezTo>
                    <a:pt x="30" y="42"/>
                    <a:pt x="35" y="41"/>
                    <a:pt x="42" y="40"/>
                  </a:cubicBezTo>
                  <a:cubicBezTo>
                    <a:pt x="42" y="40"/>
                    <a:pt x="49" y="39"/>
                    <a:pt x="51" y="38"/>
                  </a:cubicBezTo>
                  <a:cubicBezTo>
                    <a:pt x="51" y="38"/>
                    <a:pt x="53" y="35"/>
                    <a:pt x="49" y="35"/>
                  </a:cubicBezTo>
                  <a:cubicBezTo>
                    <a:pt x="49" y="35"/>
                    <a:pt x="39" y="37"/>
                    <a:pt x="42" y="21"/>
                  </a:cubicBezTo>
                  <a:cubicBezTo>
                    <a:pt x="42" y="21"/>
                    <a:pt x="50" y="9"/>
                    <a:pt x="45" y="12"/>
                  </a:cubicBezTo>
                  <a:cubicBezTo>
                    <a:pt x="45" y="12"/>
                    <a:pt x="37" y="17"/>
                    <a:pt x="31" y="15"/>
                  </a:cubicBezTo>
                  <a:cubicBezTo>
                    <a:pt x="31" y="15"/>
                    <a:pt x="27" y="15"/>
                    <a:pt x="25" y="12"/>
                  </a:cubicBezTo>
                  <a:cubicBezTo>
                    <a:pt x="25" y="12"/>
                    <a:pt x="22" y="7"/>
                    <a:pt x="2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31" name="Freeform 13">
              <a:extLst>
                <a:ext uri="{FF2B5EF4-FFF2-40B4-BE49-F238E27FC236}">
                  <a16:creationId xmlns:a16="http://schemas.microsoft.com/office/drawing/2014/main" id="{7B30496D-9A92-44F2-A10D-0AE9B018CE8E}"/>
                </a:ext>
              </a:extLst>
            </p:cNvPr>
            <p:cNvSpPr>
              <a:spLocks/>
            </p:cNvSpPr>
            <p:nvPr/>
          </p:nvSpPr>
          <p:spPr bwMode="auto">
            <a:xfrm>
              <a:off x="4023" y="1962"/>
              <a:ext cx="151" cy="247"/>
            </a:xfrm>
            <a:custGeom>
              <a:avLst/>
              <a:gdLst>
                <a:gd name="T0" fmla="*/ 37 w 79"/>
                <a:gd name="T1" fmla="*/ 7 h 128"/>
                <a:gd name="T2" fmla="*/ 39 w 79"/>
                <a:gd name="T3" fmla="*/ 5 h 128"/>
                <a:gd name="T4" fmla="*/ 49 w 79"/>
                <a:gd name="T5" fmla="*/ 8 h 128"/>
                <a:gd name="T6" fmla="*/ 58 w 79"/>
                <a:gd name="T7" fmla="*/ 12 h 128"/>
                <a:gd name="T8" fmla="*/ 60 w 79"/>
                <a:gd name="T9" fmla="*/ 19 h 128"/>
                <a:gd name="T10" fmla="*/ 61 w 79"/>
                <a:gd name="T11" fmla="*/ 26 h 128"/>
                <a:gd name="T12" fmla="*/ 69 w 79"/>
                <a:gd name="T13" fmla="*/ 33 h 128"/>
                <a:gd name="T14" fmla="*/ 70 w 79"/>
                <a:gd name="T15" fmla="*/ 33 h 128"/>
                <a:gd name="T16" fmla="*/ 74 w 79"/>
                <a:gd name="T17" fmla="*/ 38 h 128"/>
                <a:gd name="T18" fmla="*/ 75 w 79"/>
                <a:gd name="T19" fmla="*/ 41 h 128"/>
                <a:gd name="T20" fmla="*/ 77 w 79"/>
                <a:gd name="T21" fmla="*/ 47 h 128"/>
                <a:gd name="T22" fmla="*/ 70 w 79"/>
                <a:gd name="T23" fmla="*/ 58 h 128"/>
                <a:gd name="T24" fmla="*/ 66 w 79"/>
                <a:gd name="T25" fmla="*/ 61 h 128"/>
                <a:gd name="T26" fmla="*/ 62 w 79"/>
                <a:gd name="T27" fmla="*/ 69 h 128"/>
                <a:gd name="T28" fmla="*/ 56 w 79"/>
                <a:gd name="T29" fmla="*/ 77 h 128"/>
                <a:gd name="T30" fmla="*/ 48 w 79"/>
                <a:gd name="T31" fmla="*/ 94 h 128"/>
                <a:gd name="T32" fmla="*/ 44 w 79"/>
                <a:gd name="T33" fmla="*/ 103 h 128"/>
                <a:gd name="T34" fmla="*/ 38 w 79"/>
                <a:gd name="T35" fmla="*/ 107 h 128"/>
                <a:gd name="T36" fmla="*/ 36 w 79"/>
                <a:gd name="T37" fmla="*/ 111 h 128"/>
                <a:gd name="T38" fmla="*/ 33 w 79"/>
                <a:gd name="T39" fmla="*/ 115 h 128"/>
                <a:gd name="T40" fmla="*/ 25 w 79"/>
                <a:gd name="T41" fmla="*/ 119 h 128"/>
                <a:gd name="T42" fmla="*/ 18 w 79"/>
                <a:gd name="T43" fmla="*/ 122 h 128"/>
                <a:gd name="T44" fmla="*/ 13 w 79"/>
                <a:gd name="T45" fmla="*/ 123 h 128"/>
                <a:gd name="T46" fmla="*/ 11 w 79"/>
                <a:gd name="T47" fmla="*/ 125 h 128"/>
                <a:gd name="T48" fmla="*/ 3 w 79"/>
                <a:gd name="T49" fmla="*/ 127 h 128"/>
                <a:gd name="T50" fmla="*/ 9 w 79"/>
                <a:gd name="T51" fmla="*/ 111 h 128"/>
                <a:gd name="T52" fmla="*/ 14 w 79"/>
                <a:gd name="T53" fmla="*/ 103 h 128"/>
                <a:gd name="T54" fmla="*/ 18 w 79"/>
                <a:gd name="T55" fmla="*/ 99 h 128"/>
                <a:gd name="T56" fmla="*/ 20 w 79"/>
                <a:gd name="T57" fmla="*/ 99 h 128"/>
                <a:gd name="T58" fmla="*/ 25 w 79"/>
                <a:gd name="T59" fmla="*/ 93 h 128"/>
                <a:gd name="T60" fmla="*/ 23 w 79"/>
                <a:gd name="T61" fmla="*/ 90 h 128"/>
                <a:gd name="T62" fmla="*/ 23 w 79"/>
                <a:gd name="T63" fmla="*/ 85 h 128"/>
                <a:gd name="T64" fmla="*/ 22 w 79"/>
                <a:gd name="T65" fmla="*/ 83 h 128"/>
                <a:gd name="T66" fmla="*/ 18 w 79"/>
                <a:gd name="T67" fmla="*/ 81 h 128"/>
                <a:gd name="T68" fmla="*/ 15 w 79"/>
                <a:gd name="T69" fmla="*/ 80 h 128"/>
                <a:gd name="T70" fmla="*/ 9 w 79"/>
                <a:gd name="T71" fmla="*/ 69 h 128"/>
                <a:gd name="T72" fmla="*/ 27 w 79"/>
                <a:gd name="T73" fmla="*/ 67 h 128"/>
                <a:gd name="T74" fmla="*/ 36 w 79"/>
                <a:gd name="T75" fmla="*/ 55 h 128"/>
                <a:gd name="T76" fmla="*/ 35 w 79"/>
                <a:gd name="T77" fmla="*/ 52 h 128"/>
                <a:gd name="T78" fmla="*/ 36 w 79"/>
                <a:gd name="T79" fmla="*/ 49 h 128"/>
                <a:gd name="T80" fmla="*/ 36 w 79"/>
                <a:gd name="T81" fmla="*/ 45 h 128"/>
                <a:gd name="T82" fmla="*/ 37 w 79"/>
                <a:gd name="T83" fmla="*/ 42 h 128"/>
                <a:gd name="T84" fmla="*/ 37 w 79"/>
                <a:gd name="T85" fmla="*/ 39 h 128"/>
                <a:gd name="T86" fmla="*/ 38 w 79"/>
                <a:gd name="T87" fmla="*/ 36 h 128"/>
                <a:gd name="T88" fmla="*/ 38 w 79"/>
                <a:gd name="T89" fmla="*/ 33 h 128"/>
                <a:gd name="T90" fmla="*/ 39 w 79"/>
                <a:gd name="T91" fmla="*/ 32 h 128"/>
                <a:gd name="T92" fmla="*/ 40 w 79"/>
                <a:gd name="T93" fmla="*/ 29 h 128"/>
                <a:gd name="T94" fmla="*/ 39 w 79"/>
                <a:gd name="T95" fmla="*/ 25 h 128"/>
                <a:gd name="T96" fmla="*/ 37 w 79"/>
                <a:gd name="T97" fmla="*/ 22 h 128"/>
                <a:gd name="T98" fmla="*/ 37 w 79"/>
                <a:gd name="T99" fmla="*/ 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9" h="128">
                  <a:moveTo>
                    <a:pt x="37" y="7"/>
                  </a:moveTo>
                  <a:cubicBezTo>
                    <a:pt x="37" y="7"/>
                    <a:pt x="33" y="0"/>
                    <a:pt x="39" y="5"/>
                  </a:cubicBezTo>
                  <a:cubicBezTo>
                    <a:pt x="39" y="5"/>
                    <a:pt x="46" y="5"/>
                    <a:pt x="49" y="8"/>
                  </a:cubicBezTo>
                  <a:cubicBezTo>
                    <a:pt x="49" y="8"/>
                    <a:pt x="55" y="11"/>
                    <a:pt x="58" y="12"/>
                  </a:cubicBezTo>
                  <a:cubicBezTo>
                    <a:pt x="58" y="12"/>
                    <a:pt x="60" y="12"/>
                    <a:pt x="60" y="19"/>
                  </a:cubicBezTo>
                  <a:cubicBezTo>
                    <a:pt x="60" y="19"/>
                    <a:pt x="59" y="26"/>
                    <a:pt x="61" y="26"/>
                  </a:cubicBezTo>
                  <a:cubicBezTo>
                    <a:pt x="61" y="26"/>
                    <a:pt x="67" y="31"/>
                    <a:pt x="69" y="33"/>
                  </a:cubicBezTo>
                  <a:cubicBezTo>
                    <a:pt x="69" y="33"/>
                    <a:pt x="69" y="34"/>
                    <a:pt x="70" y="33"/>
                  </a:cubicBezTo>
                  <a:cubicBezTo>
                    <a:pt x="70" y="33"/>
                    <a:pt x="74" y="33"/>
                    <a:pt x="74" y="38"/>
                  </a:cubicBezTo>
                  <a:cubicBezTo>
                    <a:pt x="74" y="38"/>
                    <a:pt x="73" y="41"/>
                    <a:pt x="75" y="41"/>
                  </a:cubicBezTo>
                  <a:cubicBezTo>
                    <a:pt x="75" y="41"/>
                    <a:pt x="79" y="42"/>
                    <a:pt x="77" y="47"/>
                  </a:cubicBezTo>
                  <a:cubicBezTo>
                    <a:pt x="77" y="47"/>
                    <a:pt x="77" y="56"/>
                    <a:pt x="70" y="58"/>
                  </a:cubicBezTo>
                  <a:cubicBezTo>
                    <a:pt x="70" y="58"/>
                    <a:pt x="67" y="58"/>
                    <a:pt x="66" y="61"/>
                  </a:cubicBezTo>
                  <a:cubicBezTo>
                    <a:pt x="66" y="61"/>
                    <a:pt x="62" y="66"/>
                    <a:pt x="62" y="69"/>
                  </a:cubicBezTo>
                  <a:cubicBezTo>
                    <a:pt x="62" y="69"/>
                    <a:pt x="60" y="73"/>
                    <a:pt x="56" y="77"/>
                  </a:cubicBezTo>
                  <a:cubicBezTo>
                    <a:pt x="56" y="77"/>
                    <a:pt x="47" y="82"/>
                    <a:pt x="48" y="94"/>
                  </a:cubicBezTo>
                  <a:cubicBezTo>
                    <a:pt x="48" y="94"/>
                    <a:pt x="51" y="100"/>
                    <a:pt x="44" y="103"/>
                  </a:cubicBezTo>
                  <a:cubicBezTo>
                    <a:pt x="44" y="103"/>
                    <a:pt x="42" y="103"/>
                    <a:pt x="38" y="107"/>
                  </a:cubicBezTo>
                  <a:cubicBezTo>
                    <a:pt x="38" y="107"/>
                    <a:pt x="36" y="110"/>
                    <a:pt x="36" y="111"/>
                  </a:cubicBezTo>
                  <a:cubicBezTo>
                    <a:pt x="36" y="111"/>
                    <a:pt x="33" y="114"/>
                    <a:pt x="33" y="115"/>
                  </a:cubicBezTo>
                  <a:cubicBezTo>
                    <a:pt x="33" y="115"/>
                    <a:pt x="31" y="118"/>
                    <a:pt x="25" y="119"/>
                  </a:cubicBezTo>
                  <a:cubicBezTo>
                    <a:pt x="25" y="119"/>
                    <a:pt x="20" y="119"/>
                    <a:pt x="18" y="122"/>
                  </a:cubicBezTo>
                  <a:cubicBezTo>
                    <a:pt x="18" y="122"/>
                    <a:pt x="15" y="124"/>
                    <a:pt x="13" y="123"/>
                  </a:cubicBezTo>
                  <a:cubicBezTo>
                    <a:pt x="13" y="123"/>
                    <a:pt x="12" y="123"/>
                    <a:pt x="11" y="125"/>
                  </a:cubicBezTo>
                  <a:cubicBezTo>
                    <a:pt x="11" y="125"/>
                    <a:pt x="8" y="128"/>
                    <a:pt x="3" y="127"/>
                  </a:cubicBezTo>
                  <a:cubicBezTo>
                    <a:pt x="3" y="127"/>
                    <a:pt x="7" y="116"/>
                    <a:pt x="9" y="111"/>
                  </a:cubicBezTo>
                  <a:cubicBezTo>
                    <a:pt x="9" y="111"/>
                    <a:pt x="11" y="105"/>
                    <a:pt x="14" y="103"/>
                  </a:cubicBezTo>
                  <a:cubicBezTo>
                    <a:pt x="14" y="103"/>
                    <a:pt x="15" y="98"/>
                    <a:pt x="18" y="99"/>
                  </a:cubicBezTo>
                  <a:cubicBezTo>
                    <a:pt x="18" y="99"/>
                    <a:pt x="19" y="101"/>
                    <a:pt x="20" y="99"/>
                  </a:cubicBezTo>
                  <a:cubicBezTo>
                    <a:pt x="20" y="99"/>
                    <a:pt x="24" y="93"/>
                    <a:pt x="25" y="93"/>
                  </a:cubicBezTo>
                  <a:cubicBezTo>
                    <a:pt x="25" y="93"/>
                    <a:pt x="24" y="90"/>
                    <a:pt x="23" y="90"/>
                  </a:cubicBezTo>
                  <a:cubicBezTo>
                    <a:pt x="23" y="90"/>
                    <a:pt x="22" y="87"/>
                    <a:pt x="23" y="85"/>
                  </a:cubicBezTo>
                  <a:cubicBezTo>
                    <a:pt x="23" y="85"/>
                    <a:pt x="24" y="84"/>
                    <a:pt x="22" y="83"/>
                  </a:cubicBezTo>
                  <a:cubicBezTo>
                    <a:pt x="22" y="83"/>
                    <a:pt x="19" y="79"/>
                    <a:pt x="18" y="81"/>
                  </a:cubicBezTo>
                  <a:cubicBezTo>
                    <a:pt x="18" y="81"/>
                    <a:pt x="17" y="81"/>
                    <a:pt x="15" y="80"/>
                  </a:cubicBezTo>
                  <a:cubicBezTo>
                    <a:pt x="15" y="80"/>
                    <a:pt x="0" y="69"/>
                    <a:pt x="9" y="69"/>
                  </a:cubicBezTo>
                  <a:cubicBezTo>
                    <a:pt x="9" y="69"/>
                    <a:pt x="18" y="72"/>
                    <a:pt x="27" y="67"/>
                  </a:cubicBezTo>
                  <a:cubicBezTo>
                    <a:pt x="27" y="67"/>
                    <a:pt x="29" y="66"/>
                    <a:pt x="36" y="55"/>
                  </a:cubicBezTo>
                  <a:cubicBezTo>
                    <a:pt x="36" y="55"/>
                    <a:pt x="37" y="53"/>
                    <a:pt x="35" y="52"/>
                  </a:cubicBezTo>
                  <a:cubicBezTo>
                    <a:pt x="35" y="52"/>
                    <a:pt x="35" y="50"/>
                    <a:pt x="36" y="49"/>
                  </a:cubicBezTo>
                  <a:cubicBezTo>
                    <a:pt x="36" y="49"/>
                    <a:pt x="36" y="48"/>
                    <a:pt x="36" y="45"/>
                  </a:cubicBezTo>
                  <a:cubicBezTo>
                    <a:pt x="36" y="45"/>
                    <a:pt x="36" y="43"/>
                    <a:pt x="37" y="42"/>
                  </a:cubicBezTo>
                  <a:cubicBezTo>
                    <a:pt x="37" y="42"/>
                    <a:pt x="38" y="40"/>
                    <a:pt x="37" y="39"/>
                  </a:cubicBezTo>
                  <a:cubicBezTo>
                    <a:pt x="37" y="39"/>
                    <a:pt x="37" y="37"/>
                    <a:pt x="38" y="36"/>
                  </a:cubicBezTo>
                  <a:cubicBezTo>
                    <a:pt x="38" y="36"/>
                    <a:pt x="38" y="35"/>
                    <a:pt x="38" y="33"/>
                  </a:cubicBezTo>
                  <a:cubicBezTo>
                    <a:pt x="38" y="33"/>
                    <a:pt x="37" y="32"/>
                    <a:pt x="39" y="32"/>
                  </a:cubicBezTo>
                  <a:cubicBezTo>
                    <a:pt x="39" y="32"/>
                    <a:pt x="41" y="33"/>
                    <a:pt x="40" y="29"/>
                  </a:cubicBezTo>
                  <a:cubicBezTo>
                    <a:pt x="40" y="29"/>
                    <a:pt x="39" y="27"/>
                    <a:pt x="39" y="25"/>
                  </a:cubicBezTo>
                  <a:cubicBezTo>
                    <a:pt x="37" y="22"/>
                    <a:pt x="37" y="22"/>
                    <a:pt x="37" y="22"/>
                  </a:cubicBezTo>
                  <a:lnTo>
                    <a:pt x="3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32" name="Freeform 14">
              <a:extLst>
                <a:ext uri="{FF2B5EF4-FFF2-40B4-BE49-F238E27FC236}">
                  <a16:creationId xmlns:a16="http://schemas.microsoft.com/office/drawing/2014/main" id="{DFA86146-D619-4118-8401-3A31FF884FD6}"/>
                </a:ext>
              </a:extLst>
            </p:cNvPr>
            <p:cNvSpPr>
              <a:spLocks/>
            </p:cNvSpPr>
            <p:nvPr/>
          </p:nvSpPr>
          <p:spPr bwMode="auto">
            <a:xfrm>
              <a:off x="4157" y="2138"/>
              <a:ext cx="63" cy="70"/>
            </a:xfrm>
            <a:custGeom>
              <a:avLst/>
              <a:gdLst>
                <a:gd name="T0" fmla="*/ 3 w 33"/>
                <a:gd name="T1" fmla="*/ 8 h 36"/>
                <a:gd name="T2" fmla="*/ 7 w 33"/>
                <a:gd name="T3" fmla="*/ 3 h 36"/>
                <a:gd name="T4" fmla="*/ 13 w 33"/>
                <a:gd name="T5" fmla="*/ 4 h 36"/>
                <a:gd name="T6" fmla="*/ 23 w 33"/>
                <a:gd name="T7" fmla="*/ 12 h 36"/>
                <a:gd name="T8" fmla="*/ 30 w 33"/>
                <a:gd name="T9" fmla="*/ 18 h 36"/>
                <a:gd name="T10" fmla="*/ 31 w 33"/>
                <a:gd name="T11" fmla="*/ 25 h 36"/>
                <a:gd name="T12" fmla="*/ 30 w 33"/>
                <a:gd name="T13" fmla="*/ 28 h 36"/>
                <a:gd name="T14" fmla="*/ 28 w 33"/>
                <a:gd name="T15" fmla="*/ 31 h 36"/>
                <a:gd name="T16" fmla="*/ 19 w 33"/>
                <a:gd name="T17" fmla="*/ 34 h 36"/>
                <a:gd name="T18" fmla="*/ 12 w 33"/>
                <a:gd name="T19" fmla="*/ 33 h 36"/>
                <a:gd name="T20" fmla="*/ 8 w 33"/>
                <a:gd name="T21" fmla="*/ 30 h 36"/>
                <a:gd name="T22" fmla="*/ 5 w 33"/>
                <a:gd name="T23" fmla="*/ 29 h 36"/>
                <a:gd name="T24" fmla="*/ 2 w 33"/>
                <a:gd name="T25" fmla="*/ 25 h 36"/>
                <a:gd name="T26" fmla="*/ 2 w 33"/>
                <a:gd name="T27" fmla="*/ 19 h 36"/>
                <a:gd name="T28" fmla="*/ 3 w 33"/>
                <a:gd name="T29"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36">
                  <a:moveTo>
                    <a:pt x="3" y="8"/>
                  </a:moveTo>
                  <a:cubicBezTo>
                    <a:pt x="3" y="8"/>
                    <a:pt x="4" y="0"/>
                    <a:pt x="7" y="3"/>
                  </a:cubicBezTo>
                  <a:cubicBezTo>
                    <a:pt x="7" y="3"/>
                    <a:pt x="10" y="4"/>
                    <a:pt x="13" y="4"/>
                  </a:cubicBezTo>
                  <a:cubicBezTo>
                    <a:pt x="13" y="4"/>
                    <a:pt x="19" y="7"/>
                    <a:pt x="23" y="12"/>
                  </a:cubicBezTo>
                  <a:cubicBezTo>
                    <a:pt x="23" y="12"/>
                    <a:pt x="28" y="17"/>
                    <a:pt x="30" y="18"/>
                  </a:cubicBezTo>
                  <a:cubicBezTo>
                    <a:pt x="30" y="18"/>
                    <a:pt x="33" y="20"/>
                    <a:pt x="31" y="25"/>
                  </a:cubicBezTo>
                  <a:cubicBezTo>
                    <a:pt x="31" y="25"/>
                    <a:pt x="29" y="27"/>
                    <a:pt x="30" y="28"/>
                  </a:cubicBezTo>
                  <a:cubicBezTo>
                    <a:pt x="30" y="28"/>
                    <a:pt x="29" y="30"/>
                    <a:pt x="28" y="31"/>
                  </a:cubicBezTo>
                  <a:cubicBezTo>
                    <a:pt x="28" y="31"/>
                    <a:pt x="24" y="36"/>
                    <a:pt x="19" y="34"/>
                  </a:cubicBezTo>
                  <a:cubicBezTo>
                    <a:pt x="19" y="34"/>
                    <a:pt x="15" y="34"/>
                    <a:pt x="12" y="33"/>
                  </a:cubicBezTo>
                  <a:cubicBezTo>
                    <a:pt x="12" y="33"/>
                    <a:pt x="9" y="32"/>
                    <a:pt x="8" y="30"/>
                  </a:cubicBezTo>
                  <a:cubicBezTo>
                    <a:pt x="8" y="30"/>
                    <a:pt x="6" y="29"/>
                    <a:pt x="5" y="29"/>
                  </a:cubicBezTo>
                  <a:cubicBezTo>
                    <a:pt x="5" y="29"/>
                    <a:pt x="4" y="29"/>
                    <a:pt x="2" y="25"/>
                  </a:cubicBezTo>
                  <a:cubicBezTo>
                    <a:pt x="2" y="25"/>
                    <a:pt x="0" y="23"/>
                    <a:pt x="2" y="19"/>
                  </a:cubicBezTo>
                  <a:cubicBezTo>
                    <a:pt x="2" y="19"/>
                    <a:pt x="4" y="14"/>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33" name="Freeform 15">
              <a:extLst>
                <a:ext uri="{FF2B5EF4-FFF2-40B4-BE49-F238E27FC236}">
                  <a16:creationId xmlns:a16="http://schemas.microsoft.com/office/drawing/2014/main" id="{C90A4456-0A41-4805-ACEA-5799F8725F82}"/>
                </a:ext>
              </a:extLst>
            </p:cNvPr>
            <p:cNvSpPr>
              <a:spLocks/>
            </p:cNvSpPr>
            <p:nvPr/>
          </p:nvSpPr>
          <p:spPr bwMode="auto">
            <a:xfrm>
              <a:off x="3720" y="2064"/>
              <a:ext cx="36" cy="142"/>
            </a:xfrm>
            <a:custGeom>
              <a:avLst/>
              <a:gdLst>
                <a:gd name="T0" fmla="*/ 0 w 19"/>
                <a:gd name="T1" fmla="*/ 48 h 73"/>
                <a:gd name="T2" fmla="*/ 1 w 19"/>
                <a:gd name="T3" fmla="*/ 27 h 73"/>
                <a:gd name="T4" fmla="*/ 1 w 19"/>
                <a:gd name="T5" fmla="*/ 24 h 73"/>
                <a:gd name="T6" fmla="*/ 1 w 19"/>
                <a:gd name="T7" fmla="*/ 12 h 73"/>
                <a:gd name="T8" fmla="*/ 3 w 19"/>
                <a:gd name="T9" fmla="*/ 10 h 73"/>
                <a:gd name="T10" fmla="*/ 3 w 19"/>
                <a:gd name="T11" fmla="*/ 7 h 73"/>
                <a:gd name="T12" fmla="*/ 3 w 19"/>
                <a:gd name="T13" fmla="*/ 5 h 73"/>
                <a:gd name="T14" fmla="*/ 7 w 19"/>
                <a:gd name="T15" fmla="*/ 3 h 73"/>
                <a:gd name="T16" fmla="*/ 6 w 19"/>
                <a:gd name="T17" fmla="*/ 8 h 73"/>
                <a:gd name="T18" fmla="*/ 9 w 19"/>
                <a:gd name="T19" fmla="*/ 26 h 73"/>
                <a:gd name="T20" fmla="*/ 11 w 19"/>
                <a:gd name="T21" fmla="*/ 30 h 73"/>
                <a:gd name="T22" fmla="*/ 14 w 19"/>
                <a:gd name="T23" fmla="*/ 37 h 73"/>
                <a:gd name="T24" fmla="*/ 14 w 19"/>
                <a:gd name="T25" fmla="*/ 42 h 73"/>
                <a:gd name="T26" fmla="*/ 15 w 19"/>
                <a:gd name="T27" fmla="*/ 43 h 73"/>
                <a:gd name="T28" fmla="*/ 17 w 19"/>
                <a:gd name="T29" fmla="*/ 45 h 73"/>
                <a:gd name="T30" fmla="*/ 16 w 19"/>
                <a:gd name="T31" fmla="*/ 54 h 73"/>
                <a:gd name="T32" fmla="*/ 17 w 19"/>
                <a:gd name="T33" fmla="*/ 57 h 73"/>
                <a:gd name="T34" fmla="*/ 18 w 19"/>
                <a:gd name="T35" fmla="*/ 59 h 73"/>
                <a:gd name="T36" fmla="*/ 18 w 19"/>
                <a:gd name="T37" fmla="*/ 61 h 73"/>
                <a:gd name="T38" fmla="*/ 18 w 19"/>
                <a:gd name="T39" fmla="*/ 70 h 73"/>
                <a:gd name="T40" fmla="*/ 13 w 19"/>
                <a:gd name="T41" fmla="*/ 71 h 73"/>
                <a:gd name="T42" fmla="*/ 0 w 19"/>
                <a:gd name="T43" fmla="*/ 4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 h="73">
                  <a:moveTo>
                    <a:pt x="0" y="48"/>
                  </a:moveTo>
                  <a:cubicBezTo>
                    <a:pt x="0" y="48"/>
                    <a:pt x="0" y="28"/>
                    <a:pt x="1" y="27"/>
                  </a:cubicBezTo>
                  <a:cubicBezTo>
                    <a:pt x="1" y="27"/>
                    <a:pt x="1" y="26"/>
                    <a:pt x="1" y="24"/>
                  </a:cubicBezTo>
                  <a:cubicBezTo>
                    <a:pt x="1" y="12"/>
                    <a:pt x="1" y="12"/>
                    <a:pt x="1" y="12"/>
                  </a:cubicBezTo>
                  <a:cubicBezTo>
                    <a:pt x="1" y="12"/>
                    <a:pt x="2" y="11"/>
                    <a:pt x="3" y="10"/>
                  </a:cubicBezTo>
                  <a:cubicBezTo>
                    <a:pt x="3" y="10"/>
                    <a:pt x="2" y="7"/>
                    <a:pt x="3" y="7"/>
                  </a:cubicBezTo>
                  <a:cubicBezTo>
                    <a:pt x="3" y="7"/>
                    <a:pt x="3" y="6"/>
                    <a:pt x="3" y="5"/>
                  </a:cubicBezTo>
                  <a:cubicBezTo>
                    <a:pt x="3" y="5"/>
                    <a:pt x="4" y="0"/>
                    <a:pt x="7" y="3"/>
                  </a:cubicBezTo>
                  <a:cubicBezTo>
                    <a:pt x="7" y="3"/>
                    <a:pt x="8" y="5"/>
                    <a:pt x="6" y="8"/>
                  </a:cubicBezTo>
                  <a:cubicBezTo>
                    <a:pt x="6" y="8"/>
                    <a:pt x="3" y="11"/>
                    <a:pt x="9" y="26"/>
                  </a:cubicBezTo>
                  <a:cubicBezTo>
                    <a:pt x="9" y="26"/>
                    <a:pt x="9" y="28"/>
                    <a:pt x="11" y="30"/>
                  </a:cubicBezTo>
                  <a:cubicBezTo>
                    <a:pt x="11" y="30"/>
                    <a:pt x="14" y="32"/>
                    <a:pt x="14" y="37"/>
                  </a:cubicBezTo>
                  <a:cubicBezTo>
                    <a:pt x="14" y="37"/>
                    <a:pt x="14" y="40"/>
                    <a:pt x="14" y="42"/>
                  </a:cubicBezTo>
                  <a:cubicBezTo>
                    <a:pt x="14" y="42"/>
                    <a:pt x="12" y="44"/>
                    <a:pt x="15" y="43"/>
                  </a:cubicBezTo>
                  <a:cubicBezTo>
                    <a:pt x="15" y="43"/>
                    <a:pt x="17" y="43"/>
                    <a:pt x="17" y="45"/>
                  </a:cubicBezTo>
                  <a:cubicBezTo>
                    <a:pt x="17" y="45"/>
                    <a:pt x="16" y="52"/>
                    <a:pt x="16" y="54"/>
                  </a:cubicBezTo>
                  <a:cubicBezTo>
                    <a:pt x="16" y="54"/>
                    <a:pt x="18" y="56"/>
                    <a:pt x="17" y="57"/>
                  </a:cubicBezTo>
                  <a:cubicBezTo>
                    <a:pt x="17" y="57"/>
                    <a:pt x="17" y="58"/>
                    <a:pt x="18" y="59"/>
                  </a:cubicBezTo>
                  <a:cubicBezTo>
                    <a:pt x="18" y="59"/>
                    <a:pt x="18" y="59"/>
                    <a:pt x="18" y="61"/>
                  </a:cubicBezTo>
                  <a:cubicBezTo>
                    <a:pt x="18" y="61"/>
                    <a:pt x="19" y="69"/>
                    <a:pt x="18" y="70"/>
                  </a:cubicBezTo>
                  <a:cubicBezTo>
                    <a:pt x="18" y="70"/>
                    <a:pt x="16" y="73"/>
                    <a:pt x="13" y="71"/>
                  </a:cubicBezTo>
                  <a:cubicBezTo>
                    <a:pt x="13" y="71"/>
                    <a:pt x="3" y="62"/>
                    <a:pt x="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34" name="Freeform 16">
              <a:extLst>
                <a:ext uri="{FF2B5EF4-FFF2-40B4-BE49-F238E27FC236}">
                  <a16:creationId xmlns:a16="http://schemas.microsoft.com/office/drawing/2014/main" id="{3178CFDD-80A7-44EA-9CC4-3A3A960A0C08}"/>
                </a:ext>
              </a:extLst>
            </p:cNvPr>
            <p:cNvSpPr>
              <a:spLocks/>
            </p:cNvSpPr>
            <p:nvPr/>
          </p:nvSpPr>
          <p:spPr bwMode="auto">
            <a:xfrm>
              <a:off x="3746" y="1985"/>
              <a:ext cx="35" cy="60"/>
            </a:xfrm>
            <a:custGeom>
              <a:avLst/>
              <a:gdLst>
                <a:gd name="T0" fmla="*/ 7 w 18"/>
                <a:gd name="T1" fmla="*/ 5 h 31"/>
                <a:gd name="T2" fmla="*/ 8 w 18"/>
                <a:gd name="T3" fmla="*/ 2 h 31"/>
                <a:gd name="T4" fmla="*/ 11 w 18"/>
                <a:gd name="T5" fmla="*/ 3 h 31"/>
                <a:gd name="T6" fmla="*/ 18 w 18"/>
                <a:gd name="T7" fmla="*/ 25 h 31"/>
                <a:gd name="T8" fmla="*/ 11 w 18"/>
                <a:gd name="T9" fmla="*/ 28 h 31"/>
                <a:gd name="T10" fmla="*/ 7 w 18"/>
                <a:gd name="T11" fmla="*/ 25 h 31"/>
                <a:gd name="T12" fmla="*/ 2 w 18"/>
                <a:gd name="T13" fmla="*/ 25 h 31"/>
                <a:gd name="T14" fmla="*/ 2 w 18"/>
                <a:gd name="T15" fmla="*/ 22 h 31"/>
                <a:gd name="T16" fmla="*/ 7 w 18"/>
                <a:gd name="T17"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31">
                  <a:moveTo>
                    <a:pt x="7" y="5"/>
                  </a:moveTo>
                  <a:cubicBezTo>
                    <a:pt x="7" y="5"/>
                    <a:pt x="6" y="4"/>
                    <a:pt x="8" y="2"/>
                  </a:cubicBezTo>
                  <a:cubicBezTo>
                    <a:pt x="8" y="2"/>
                    <a:pt x="10" y="0"/>
                    <a:pt x="11" y="3"/>
                  </a:cubicBezTo>
                  <a:cubicBezTo>
                    <a:pt x="11" y="3"/>
                    <a:pt x="18" y="18"/>
                    <a:pt x="18" y="25"/>
                  </a:cubicBezTo>
                  <a:cubicBezTo>
                    <a:pt x="18" y="25"/>
                    <a:pt x="17" y="31"/>
                    <a:pt x="11" y="28"/>
                  </a:cubicBezTo>
                  <a:cubicBezTo>
                    <a:pt x="11" y="28"/>
                    <a:pt x="9" y="27"/>
                    <a:pt x="7" y="25"/>
                  </a:cubicBezTo>
                  <a:cubicBezTo>
                    <a:pt x="7" y="25"/>
                    <a:pt x="5" y="26"/>
                    <a:pt x="2" y="25"/>
                  </a:cubicBezTo>
                  <a:cubicBezTo>
                    <a:pt x="2" y="25"/>
                    <a:pt x="0" y="24"/>
                    <a:pt x="2" y="22"/>
                  </a:cubicBezTo>
                  <a:cubicBezTo>
                    <a:pt x="2" y="22"/>
                    <a:pt x="7" y="13"/>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35" name="Freeform 17">
              <a:extLst>
                <a:ext uri="{FF2B5EF4-FFF2-40B4-BE49-F238E27FC236}">
                  <a16:creationId xmlns:a16="http://schemas.microsoft.com/office/drawing/2014/main" id="{B5A09A22-D7FD-4216-8AC2-28EB69C5F314}"/>
                </a:ext>
              </a:extLst>
            </p:cNvPr>
            <p:cNvSpPr>
              <a:spLocks noEditPoints="1"/>
            </p:cNvSpPr>
            <p:nvPr/>
          </p:nvSpPr>
          <p:spPr bwMode="auto">
            <a:xfrm>
              <a:off x="3769" y="1956"/>
              <a:ext cx="218" cy="246"/>
            </a:xfrm>
            <a:custGeom>
              <a:avLst/>
              <a:gdLst>
                <a:gd name="T0" fmla="*/ 98 w 114"/>
                <a:gd name="T1" fmla="*/ 50 h 127"/>
                <a:gd name="T2" fmla="*/ 110 w 114"/>
                <a:gd name="T3" fmla="*/ 70 h 127"/>
                <a:gd name="T4" fmla="*/ 98 w 114"/>
                <a:gd name="T5" fmla="*/ 83 h 127"/>
                <a:gd name="T6" fmla="*/ 82 w 114"/>
                <a:gd name="T7" fmla="*/ 103 h 127"/>
                <a:gd name="T8" fmla="*/ 83 w 114"/>
                <a:gd name="T9" fmla="*/ 119 h 127"/>
                <a:gd name="T10" fmla="*/ 79 w 114"/>
                <a:gd name="T11" fmla="*/ 85 h 127"/>
                <a:gd name="T12" fmla="*/ 97 w 114"/>
                <a:gd name="T13" fmla="*/ 64 h 127"/>
                <a:gd name="T14" fmla="*/ 88 w 114"/>
                <a:gd name="T15" fmla="*/ 51 h 127"/>
                <a:gd name="T16" fmla="*/ 79 w 114"/>
                <a:gd name="T17" fmla="*/ 45 h 127"/>
                <a:gd name="T18" fmla="*/ 38 w 114"/>
                <a:gd name="T19" fmla="*/ 47 h 127"/>
                <a:gd name="T20" fmla="*/ 53 w 114"/>
                <a:gd name="T21" fmla="*/ 40 h 127"/>
                <a:gd name="T22" fmla="*/ 54 w 114"/>
                <a:gd name="T23" fmla="*/ 3 h 127"/>
                <a:gd name="T24" fmla="*/ 61 w 114"/>
                <a:gd name="T25" fmla="*/ 3 h 127"/>
                <a:gd name="T26" fmla="*/ 67 w 114"/>
                <a:gd name="T27" fmla="*/ 27 h 127"/>
                <a:gd name="T28" fmla="*/ 69 w 114"/>
                <a:gd name="T29" fmla="*/ 43 h 127"/>
                <a:gd name="T30" fmla="*/ 79 w 114"/>
                <a:gd name="T31" fmla="*/ 49 h 127"/>
                <a:gd name="T32" fmla="*/ 71 w 114"/>
                <a:gd name="T33" fmla="*/ 53 h 127"/>
                <a:gd name="T34" fmla="*/ 76 w 114"/>
                <a:gd name="T35" fmla="*/ 64 h 127"/>
                <a:gd name="T36" fmla="*/ 72 w 114"/>
                <a:gd name="T37" fmla="*/ 73 h 127"/>
                <a:gd name="T38" fmla="*/ 62 w 114"/>
                <a:gd name="T39" fmla="*/ 95 h 127"/>
                <a:gd name="T40" fmla="*/ 77 w 114"/>
                <a:gd name="T41" fmla="*/ 88 h 127"/>
                <a:gd name="T42" fmla="*/ 79 w 114"/>
                <a:gd name="T43" fmla="*/ 120 h 127"/>
                <a:gd name="T44" fmla="*/ 65 w 114"/>
                <a:gd name="T45" fmla="*/ 120 h 127"/>
                <a:gd name="T46" fmla="*/ 54 w 114"/>
                <a:gd name="T47" fmla="*/ 119 h 127"/>
                <a:gd name="T48" fmla="*/ 33 w 114"/>
                <a:gd name="T49" fmla="*/ 115 h 127"/>
                <a:gd name="T50" fmla="*/ 38 w 114"/>
                <a:gd name="T51" fmla="*/ 109 h 127"/>
                <a:gd name="T52" fmla="*/ 49 w 114"/>
                <a:gd name="T53" fmla="*/ 98 h 127"/>
                <a:gd name="T54" fmla="*/ 50 w 114"/>
                <a:gd name="T55" fmla="*/ 84 h 127"/>
                <a:gd name="T56" fmla="*/ 43 w 114"/>
                <a:gd name="T57" fmla="*/ 67 h 127"/>
                <a:gd name="T58" fmla="*/ 51 w 114"/>
                <a:gd name="T59" fmla="*/ 61 h 127"/>
                <a:gd name="T60" fmla="*/ 53 w 114"/>
                <a:gd name="T61" fmla="*/ 50 h 127"/>
                <a:gd name="T62" fmla="*/ 35 w 114"/>
                <a:gd name="T63" fmla="*/ 59 h 127"/>
                <a:gd name="T64" fmla="*/ 33 w 114"/>
                <a:gd name="T65" fmla="*/ 51 h 127"/>
                <a:gd name="T66" fmla="*/ 0 w 114"/>
                <a:gd name="T67" fmla="*/ 78 h 127"/>
                <a:gd name="T68" fmla="*/ 0 w 114"/>
                <a:gd name="T69" fmla="*/ 76 h 127"/>
                <a:gd name="T70" fmla="*/ 13 w 114"/>
                <a:gd name="T71" fmla="*/ 63 h 127"/>
                <a:gd name="T72" fmla="*/ 33 w 114"/>
                <a:gd name="T73" fmla="*/ 51 h 127"/>
                <a:gd name="T74" fmla="*/ 30 w 114"/>
                <a:gd name="T75" fmla="*/ 63 h 127"/>
                <a:gd name="T76" fmla="*/ 18 w 114"/>
                <a:gd name="T77" fmla="*/ 69 h 127"/>
                <a:gd name="T78" fmla="*/ 12 w 114"/>
                <a:gd name="T79" fmla="*/ 86 h 127"/>
                <a:gd name="T80" fmla="*/ 26 w 114"/>
                <a:gd name="T81" fmla="*/ 106 h 127"/>
                <a:gd name="T82" fmla="*/ 33 w 114"/>
                <a:gd name="T83" fmla="*/ 115 h 127"/>
                <a:gd name="T84" fmla="*/ 13 w 114"/>
                <a:gd name="T85" fmla="*/ 98 h 127"/>
                <a:gd name="T86" fmla="*/ 3 w 114"/>
                <a:gd name="T87" fmla="*/ 8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4" h="127">
                  <a:moveTo>
                    <a:pt x="79" y="45"/>
                  </a:moveTo>
                  <a:cubicBezTo>
                    <a:pt x="86" y="47"/>
                    <a:pt x="95" y="49"/>
                    <a:pt x="98" y="50"/>
                  </a:cubicBezTo>
                  <a:cubicBezTo>
                    <a:pt x="98" y="50"/>
                    <a:pt x="106" y="52"/>
                    <a:pt x="112" y="63"/>
                  </a:cubicBezTo>
                  <a:cubicBezTo>
                    <a:pt x="112" y="63"/>
                    <a:pt x="114" y="64"/>
                    <a:pt x="110" y="70"/>
                  </a:cubicBezTo>
                  <a:cubicBezTo>
                    <a:pt x="110" y="70"/>
                    <a:pt x="106" y="75"/>
                    <a:pt x="101" y="77"/>
                  </a:cubicBezTo>
                  <a:cubicBezTo>
                    <a:pt x="101" y="77"/>
                    <a:pt x="99" y="78"/>
                    <a:pt x="98" y="83"/>
                  </a:cubicBezTo>
                  <a:cubicBezTo>
                    <a:pt x="98" y="83"/>
                    <a:pt x="91" y="93"/>
                    <a:pt x="87" y="95"/>
                  </a:cubicBezTo>
                  <a:cubicBezTo>
                    <a:pt x="87" y="95"/>
                    <a:pt x="81" y="97"/>
                    <a:pt x="82" y="103"/>
                  </a:cubicBezTo>
                  <a:cubicBezTo>
                    <a:pt x="82" y="103"/>
                    <a:pt x="88" y="109"/>
                    <a:pt x="86" y="117"/>
                  </a:cubicBezTo>
                  <a:cubicBezTo>
                    <a:pt x="86" y="117"/>
                    <a:pt x="86" y="119"/>
                    <a:pt x="83" y="119"/>
                  </a:cubicBezTo>
                  <a:cubicBezTo>
                    <a:pt x="83" y="119"/>
                    <a:pt x="82" y="119"/>
                    <a:pt x="79" y="120"/>
                  </a:cubicBezTo>
                  <a:cubicBezTo>
                    <a:pt x="79" y="85"/>
                    <a:pt x="79" y="85"/>
                    <a:pt x="79" y="85"/>
                  </a:cubicBezTo>
                  <a:cubicBezTo>
                    <a:pt x="83" y="81"/>
                    <a:pt x="89" y="76"/>
                    <a:pt x="89" y="76"/>
                  </a:cubicBezTo>
                  <a:cubicBezTo>
                    <a:pt x="90" y="73"/>
                    <a:pt x="97" y="64"/>
                    <a:pt x="97" y="64"/>
                  </a:cubicBezTo>
                  <a:cubicBezTo>
                    <a:pt x="98" y="63"/>
                    <a:pt x="97" y="59"/>
                    <a:pt x="97" y="59"/>
                  </a:cubicBezTo>
                  <a:cubicBezTo>
                    <a:pt x="97" y="57"/>
                    <a:pt x="88" y="51"/>
                    <a:pt x="88" y="51"/>
                  </a:cubicBezTo>
                  <a:cubicBezTo>
                    <a:pt x="87" y="50"/>
                    <a:pt x="83" y="50"/>
                    <a:pt x="79" y="49"/>
                  </a:cubicBezTo>
                  <a:lnTo>
                    <a:pt x="79" y="45"/>
                  </a:lnTo>
                  <a:close/>
                  <a:moveTo>
                    <a:pt x="33" y="51"/>
                  </a:moveTo>
                  <a:cubicBezTo>
                    <a:pt x="35" y="50"/>
                    <a:pt x="37" y="48"/>
                    <a:pt x="38" y="47"/>
                  </a:cubicBezTo>
                  <a:cubicBezTo>
                    <a:pt x="38" y="47"/>
                    <a:pt x="42" y="44"/>
                    <a:pt x="46" y="43"/>
                  </a:cubicBezTo>
                  <a:cubicBezTo>
                    <a:pt x="46" y="43"/>
                    <a:pt x="53" y="42"/>
                    <a:pt x="53" y="40"/>
                  </a:cubicBezTo>
                  <a:cubicBezTo>
                    <a:pt x="53" y="40"/>
                    <a:pt x="54" y="34"/>
                    <a:pt x="54" y="32"/>
                  </a:cubicBezTo>
                  <a:cubicBezTo>
                    <a:pt x="54" y="3"/>
                    <a:pt x="54" y="3"/>
                    <a:pt x="54" y="3"/>
                  </a:cubicBezTo>
                  <a:cubicBezTo>
                    <a:pt x="54" y="3"/>
                    <a:pt x="54" y="0"/>
                    <a:pt x="57" y="2"/>
                  </a:cubicBezTo>
                  <a:cubicBezTo>
                    <a:pt x="57" y="2"/>
                    <a:pt x="58" y="4"/>
                    <a:pt x="61" y="3"/>
                  </a:cubicBezTo>
                  <a:cubicBezTo>
                    <a:pt x="61" y="3"/>
                    <a:pt x="64" y="3"/>
                    <a:pt x="65" y="10"/>
                  </a:cubicBezTo>
                  <a:cubicBezTo>
                    <a:pt x="65" y="10"/>
                    <a:pt x="67" y="19"/>
                    <a:pt x="67" y="27"/>
                  </a:cubicBezTo>
                  <a:cubicBezTo>
                    <a:pt x="67" y="27"/>
                    <a:pt x="67" y="37"/>
                    <a:pt x="67" y="39"/>
                  </a:cubicBezTo>
                  <a:cubicBezTo>
                    <a:pt x="67" y="39"/>
                    <a:pt x="66" y="42"/>
                    <a:pt x="69" y="43"/>
                  </a:cubicBezTo>
                  <a:cubicBezTo>
                    <a:pt x="69" y="43"/>
                    <a:pt x="74" y="44"/>
                    <a:pt x="79" y="45"/>
                  </a:cubicBezTo>
                  <a:cubicBezTo>
                    <a:pt x="79" y="49"/>
                    <a:pt x="79" y="49"/>
                    <a:pt x="79" y="49"/>
                  </a:cubicBezTo>
                  <a:cubicBezTo>
                    <a:pt x="76" y="48"/>
                    <a:pt x="73" y="48"/>
                    <a:pt x="73" y="48"/>
                  </a:cubicBezTo>
                  <a:cubicBezTo>
                    <a:pt x="67" y="47"/>
                    <a:pt x="71" y="53"/>
                    <a:pt x="71" y="53"/>
                  </a:cubicBezTo>
                  <a:cubicBezTo>
                    <a:pt x="72" y="55"/>
                    <a:pt x="74" y="60"/>
                    <a:pt x="74" y="60"/>
                  </a:cubicBezTo>
                  <a:cubicBezTo>
                    <a:pt x="74" y="63"/>
                    <a:pt x="76" y="64"/>
                    <a:pt x="76" y="64"/>
                  </a:cubicBezTo>
                  <a:cubicBezTo>
                    <a:pt x="78" y="67"/>
                    <a:pt x="75" y="70"/>
                    <a:pt x="75" y="70"/>
                  </a:cubicBezTo>
                  <a:cubicBezTo>
                    <a:pt x="74" y="71"/>
                    <a:pt x="72" y="73"/>
                    <a:pt x="72" y="73"/>
                  </a:cubicBezTo>
                  <a:cubicBezTo>
                    <a:pt x="70" y="79"/>
                    <a:pt x="64" y="83"/>
                    <a:pt x="64" y="83"/>
                  </a:cubicBezTo>
                  <a:cubicBezTo>
                    <a:pt x="59" y="86"/>
                    <a:pt x="62" y="95"/>
                    <a:pt x="62" y="95"/>
                  </a:cubicBezTo>
                  <a:cubicBezTo>
                    <a:pt x="64" y="101"/>
                    <a:pt x="73" y="91"/>
                    <a:pt x="73" y="91"/>
                  </a:cubicBezTo>
                  <a:cubicBezTo>
                    <a:pt x="75" y="89"/>
                    <a:pt x="77" y="88"/>
                    <a:pt x="77" y="88"/>
                  </a:cubicBezTo>
                  <a:cubicBezTo>
                    <a:pt x="77" y="88"/>
                    <a:pt x="78" y="86"/>
                    <a:pt x="79" y="85"/>
                  </a:cubicBezTo>
                  <a:cubicBezTo>
                    <a:pt x="79" y="120"/>
                    <a:pt x="79" y="120"/>
                    <a:pt x="79" y="120"/>
                  </a:cubicBezTo>
                  <a:cubicBezTo>
                    <a:pt x="79" y="120"/>
                    <a:pt x="77" y="120"/>
                    <a:pt x="76" y="120"/>
                  </a:cubicBezTo>
                  <a:cubicBezTo>
                    <a:pt x="76" y="120"/>
                    <a:pt x="70" y="121"/>
                    <a:pt x="65" y="120"/>
                  </a:cubicBezTo>
                  <a:cubicBezTo>
                    <a:pt x="65" y="120"/>
                    <a:pt x="61" y="120"/>
                    <a:pt x="57" y="119"/>
                  </a:cubicBezTo>
                  <a:cubicBezTo>
                    <a:pt x="57" y="119"/>
                    <a:pt x="56" y="118"/>
                    <a:pt x="54" y="119"/>
                  </a:cubicBezTo>
                  <a:cubicBezTo>
                    <a:pt x="54" y="119"/>
                    <a:pt x="44" y="127"/>
                    <a:pt x="36" y="118"/>
                  </a:cubicBezTo>
                  <a:cubicBezTo>
                    <a:pt x="36" y="118"/>
                    <a:pt x="34" y="116"/>
                    <a:pt x="33" y="115"/>
                  </a:cubicBezTo>
                  <a:cubicBezTo>
                    <a:pt x="33" y="108"/>
                    <a:pt x="33" y="108"/>
                    <a:pt x="33" y="108"/>
                  </a:cubicBezTo>
                  <a:cubicBezTo>
                    <a:pt x="34" y="109"/>
                    <a:pt x="36" y="109"/>
                    <a:pt x="38" y="109"/>
                  </a:cubicBezTo>
                  <a:cubicBezTo>
                    <a:pt x="45" y="109"/>
                    <a:pt x="46" y="103"/>
                    <a:pt x="46" y="103"/>
                  </a:cubicBezTo>
                  <a:cubicBezTo>
                    <a:pt x="45" y="101"/>
                    <a:pt x="49" y="98"/>
                    <a:pt x="49" y="98"/>
                  </a:cubicBezTo>
                  <a:cubicBezTo>
                    <a:pt x="51" y="96"/>
                    <a:pt x="51" y="94"/>
                    <a:pt x="51" y="94"/>
                  </a:cubicBezTo>
                  <a:cubicBezTo>
                    <a:pt x="50" y="91"/>
                    <a:pt x="50" y="84"/>
                    <a:pt x="50" y="84"/>
                  </a:cubicBezTo>
                  <a:cubicBezTo>
                    <a:pt x="47" y="82"/>
                    <a:pt x="41" y="75"/>
                    <a:pt x="41" y="75"/>
                  </a:cubicBezTo>
                  <a:cubicBezTo>
                    <a:pt x="37" y="67"/>
                    <a:pt x="43" y="67"/>
                    <a:pt x="43" y="67"/>
                  </a:cubicBezTo>
                  <a:cubicBezTo>
                    <a:pt x="46" y="68"/>
                    <a:pt x="47" y="67"/>
                    <a:pt x="47" y="67"/>
                  </a:cubicBezTo>
                  <a:cubicBezTo>
                    <a:pt x="51" y="67"/>
                    <a:pt x="51" y="61"/>
                    <a:pt x="51" y="61"/>
                  </a:cubicBezTo>
                  <a:cubicBezTo>
                    <a:pt x="51" y="58"/>
                    <a:pt x="52" y="56"/>
                    <a:pt x="52" y="56"/>
                  </a:cubicBezTo>
                  <a:cubicBezTo>
                    <a:pt x="54" y="50"/>
                    <a:pt x="53" y="50"/>
                    <a:pt x="53" y="50"/>
                  </a:cubicBezTo>
                  <a:cubicBezTo>
                    <a:pt x="50" y="45"/>
                    <a:pt x="47" y="50"/>
                    <a:pt x="47" y="50"/>
                  </a:cubicBezTo>
                  <a:cubicBezTo>
                    <a:pt x="45" y="53"/>
                    <a:pt x="35" y="59"/>
                    <a:pt x="35" y="59"/>
                  </a:cubicBezTo>
                  <a:cubicBezTo>
                    <a:pt x="34" y="59"/>
                    <a:pt x="33" y="60"/>
                    <a:pt x="33" y="60"/>
                  </a:cubicBezTo>
                  <a:lnTo>
                    <a:pt x="33" y="51"/>
                  </a:lnTo>
                  <a:close/>
                  <a:moveTo>
                    <a:pt x="3" y="82"/>
                  </a:moveTo>
                  <a:cubicBezTo>
                    <a:pt x="3" y="82"/>
                    <a:pt x="0" y="81"/>
                    <a:pt x="0" y="78"/>
                  </a:cubicBezTo>
                  <a:cubicBezTo>
                    <a:pt x="0" y="78"/>
                    <a:pt x="0" y="78"/>
                    <a:pt x="0" y="78"/>
                  </a:cubicBezTo>
                  <a:cubicBezTo>
                    <a:pt x="0" y="77"/>
                    <a:pt x="0" y="77"/>
                    <a:pt x="0" y="76"/>
                  </a:cubicBezTo>
                  <a:cubicBezTo>
                    <a:pt x="0" y="76"/>
                    <a:pt x="0" y="74"/>
                    <a:pt x="5" y="69"/>
                  </a:cubicBezTo>
                  <a:cubicBezTo>
                    <a:pt x="5" y="69"/>
                    <a:pt x="9" y="65"/>
                    <a:pt x="13" y="63"/>
                  </a:cubicBezTo>
                  <a:cubicBezTo>
                    <a:pt x="13" y="63"/>
                    <a:pt x="22" y="57"/>
                    <a:pt x="28" y="55"/>
                  </a:cubicBezTo>
                  <a:cubicBezTo>
                    <a:pt x="28" y="55"/>
                    <a:pt x="30" y="53"/>
                    <a:pt x="33" y="51"/>
                  </a:cubicBezTo>
                  <a:cubicBezTo>
                    <a:pt x="33" y="60"/>
                    <a:pt x="33" y="60"/>
                    <a:pt x="33" y="60"/>
                  </a:cubicBezTo>
                  <a:cubicBezTo>
                    <a:pt x="31" y="62"/>
                    <a:pt x="30" y="63"/>
                    <a:pt x="30" y="63"/>
                  </a:cubicBezTo>
                  <a:cubicBezTo>
                    <a:pt x="26" y="62"/>
                    <a:pt x="22" y="65"/>
                    <a:pt x="22" y="65"/>
                  </a:cubicBezTo>
                  <a:cubicBezTo>
                    <a:pt x="17" y="67"/>
                    <a:pt x="18" y="69"/>
                    <a:pt x="18" y="69"/>
                  </a:cubicBezTo>
                  <a:cubicBezTo>
                    <a:pt x="17" y="72"/>
                    <a:pt x="14" y="78"/>
                    <a:pt x="14" y="78"/>
                  </a:cubicBezTo>
                  <a:cubicBezTo>
                    <a:pt x="13" y="79"/>
                    <a:pt x="12" y="84"/>
                    <a:pt x="12" y="86"/>
                  </a:cubicBezTo>
                  <a:cubicBezTo>
                    <a:pt x="12" y="86"/>
                    <a:pt x="14" y="92"/>
                    <a:pt x="14" y="92"/>
                  </a:cubicBezTo>
                  <a:cubicBezTo>
                    <a:pt x="16" y="97"/>
                    <a:pt x="26" y="106"/>
                    <a:pt x="26" y="106"/>
                  </a:cubicBezTo>
                  <a:cubicBezTo>
                    <a:pt x="28" y="107"/>
                    <a:pt x="30" y="108"/>
                    <a:pt x="33" y="108"/>
                  </a:cubicBezTo>
                  <a:cubicBezTo>
                    <a:pt x="33" y="115"/>
                    <a:pt x="33" y="115"/>
                    <a:pt x="33" y="115"/>
                  </a:cubicBezTo>
                  <a:cubicBezTo>
                    <a:pt x="31" y="113"/>
                    <a:pt x="29" y="111"/>
                    <a:pt x="27" y="111"/>
                  </a:cubicBezTo>
                  <a:cubicBezTo>
                    <a:pt x="27" y="111"/>
                    <a:pt x="17" y="102"/>
                    <a:pt x="13" y="98"/>
                  </a:cubicBezTo>
                  <a:cubicBezTo>
                    <a:pt x="13" y="98"/>
                    <a:pt x="7" y="92"/>
                    <a:pt x="7" y="87"/>
                  </a:cubicBezTo>
                  <a:cubicBezTo>
                    <a:pt x="7" y="87"/>
                    <a:pt x="6" y="82"/>
                    <a:pt x="3"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36" name="Freeform 18">
              <a:extLst>
                <a:ext uri="{FF2B5EF4-FFF2-40B4-BE49-F238E27FC236}">
                  <a16:creationId xmlns:a16="http://schemas.microsoft.com/office/drawing/2014/main" id="{A164C97F-868F-486A-B49F-DACD67C738F0}"/>
                </a:ext>
              </a:extLst>
            </p:cNvPr>
            <p:cNvSpPr>
              <a:spLocks/>
            </p:cNvSpPr>
            <p:nvPr/>
          </p:nvSpPr>
          <p:spPr bwMode="auto">
            <a:xfrm>
              <a:off x="3397" y="1954"/>
              <a:ext cx="212" cy="261"/>
            </a:xfrm>
            <a:custGeom>
              <a:avLst/>
              <a:gdLst>
                <a:gd name="T0" fmla="*/ 92 w 111"/>
                <a:gd name="T1" fmla="*/ 4 h 135"/>
                <a:gd name="T2" fmla="*/ 108 w 111"/>
                <a:gd name="T3" fmla="*/ 13 h 135"/>
                <a:gd name="T4" fmla="*/ 106 w 111"/>
                <a:gd name="T5" fmla="*/ 20 h 135"/>
                <a:gd name="T6" fmla="*/ 98 w 111"/>
                <a:gd name="T7" fmla="*/ 25 h 135"/>
                <a:gd name="T8" fmla="*/ 93 w 111"/>
                <a:gd name="T9" fmla="*/ 28 h 135"/>
                <a:gd name="T10" fmla="*/ 68 w 111"/>
                <a:gd name="T11" fmla="*/ 65 h 135"/>
                <a:gd name="T12" fmla="*/ 48 w 111"/>
                <a:gd name="T13" fmla="*/ 97 h 135"/>
                <a:gd name="T14" fmla="*/ 27 w 111"/>
                <a:gd name="T15" fmla="*/ 124 h 135"/>
                <a:gd name="T16" fmla="*/ 23 w 111"/>
                <a:gd name="T17" fmla="*/ 128 h 135"/>
                <a:gd name="T18" fmla="*/ 20 w 111"/>
                <a:gd name="T19" fmla="*/ 132 h 135"/>
                <a:gd name="T20" fmla="*/ 13 w 111"/>
                <a:gd name="T21" fmla="*/ 135 h 135"/>
                <a:gd name="T22" fmla="*/ 8 w 111"/>
                <a:gd name="T23" fmla="*/ 134 h 135"/>
                <a:gd name="T24" fmla="*/ 3 w 111"/>
                <a:gd name="T25" fmla="*/ 134 h 135"/>
                <a:gd name="T26" fmla="*/ 4 w 111"/>
                <a:gd name="T27" fmla="*/ 132 h 135"/>
                <a:gd name="T28" fmla="*/ 6 w 111"/>
                <a:gd name="T29" fmla="*/ 130 h 135"/>
                <a:gd name="T30" fmla="*/ 8 w 111"/>
                <a:gd name="T31" fmla="*/ 129 h 135"/>
                <a:gd name="T32" fmla="*/ 9 w 111"/>
                <a:gd name="T33" fmla="*/ 128 h 135"/>
                <a:gd name="T34" fmla="*/ 11 w 111"/>
                <a:gd name="T35" fmla="*/ 125 h 135"/>
                <a:gd name="T36" fmla="*/ 13 w 111"/>
                <a:gd name="T37" fmla="*/ 123 h 135"/>
                <a:gd name="T38" fmla="*/ 31 w 111"/>
                <a:gd name="T39" fmla="*/ 102 h 135"/>
                <a:gd name="T40" fmla="*/ 48 w 111"/>
                <a:gd name="T41" fmla="*/ 77 h 135"/>
                <a:gd name="T42" fmla="*/ 58 w 111"/>
                <a:gd name="T43" fmla="*/ 61 h 135"/>
                <a:gd name="T44" fmla="*/ 78 w 111"/>
                <a:gd name="T45" fmla="*/ 28 h 135"/>
                <a:gd name="T46" fmla="*/ 58 w 111"/>
                <a:gd name="T47" fmla="*/ 17 h 135"/>
                <a:gd name="T48" fmla="*/ 61 w 111"/>
                <a:gd name="T49" fmla="*/ 16 h 135"/>
                <a:gd name="T50" fmla="*/ 81 w 111"/>
                <a:gd name="T51" fmla="*/ 13 h 135"/>
                <a:gd name="T52" fmla="*/ 92 w 111"/>
                <a:gd name="T53" fmla="*/ 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1" h="135">
                  <a:moveTo>
                    <a:pt x="92" y="4"/>
                  </a:moveTo>
                  <a:cubicBezTo>
                    <a:pt x="92" y="4"/>
                    <a:pt x="100" y="0"/>
                    <a:pt x="108" y="13"/>
                  </a:cubicBezTo>
                  <a:cubicBezTo>
                    <a:pt x="108" y="13"/>
                    <a:pt x="111" y="20"/>
                    <a:pt x="106" y="20"/>
                  </a:cubicBezTo>
                  <a:cubicBezTo>
                    <a:pt x="106" y="20"/>
                    <a:pt x="102" y="21"/>
                    <a:pt x="98" y="25"/>
                  </a:cubicBezTo>
                  <a:cubicBezTo>
                    <a:pt x="97" y="25"/>
                    <a:pt x="94" y="25"/>
                    <a:pt x="93" y="28"/>
                  </a:cubicBezTo>
                  <a:cubicBezTo>
                    <a:pt x="93" y="28"/>
                    <a:pt x="85" y="42"/>
                    <a:pt x="68" y="65"/>
                  </a:cubicBezTo>
                  <a:cubicBezTo>
                    <a:pt x="68" y="65"/>
                    <a:pt x="59" y="77"/>
                    <a:pt x="48" y="97"/>
                  </a:cubicBezTo>
                  <a:cubicBezTo>
                    <a:pt x="48" y="97"/>
                    <a:pt x="40" y="113"/>
                    <a:pt x="27" y="124"/>
                  </a:cubicBezTo>
                  <a:cubicBezTo>
                    <a:pt x="27" y="124"/>
                    <a:pt x="23" y="127"/>
                    <a:pt x="23" y="128"/>
                  </a:cubicBezTo>
                  <a:cubicBezTo>
                    <a:pt x="23" y="128"/>
                    <a:pt x="22" y="130"/>
                    <a:pt x="20" y="132"/>
                  </a:cubicBezTo>
                  <a:cubicBezTo>
                    <a:pt x="20" y="132"/>
                    <a:pt x="17" y="135"/>
                    <a:pt x="13" y="135"/>
                  </a:cubicBezTo>
                  <a:cubicBezTo>
                    <a:pt x="13" y="135"/>
                    <a:pt x="10" y="134"/>
                    <a:pt x="8" y="134"/>
                  </a:cubicBezTo>
                  <a:cubicBezTo>
                    <a:pt x="8" y="134"/>
                    <a:pt x="5" y="134"/>
                    <a:pt x="3" y="134"/>
                  </a:cubicBezTo>
                  <a:cubicBezTo>
                    <a:pt x="3" y="134"/>
                    <a:pt x="0" y="135"/>
                    <a:pt x="4" y="132"/>
                  </a:cubicBezTo>
                  <a:cubicBezTo>
                    <a:pt x="4" y="132"/>
                    <a:pt x="4" y="131"/>
                    <a:pt x="6" y="130"/>
                  </a:cubicBezTo>
                  <a:cubicBezTo>
                    <a:pt x="6" y="130"/>
                    <a:pt x="7" y="130"/>
                    <a:pt x="8" y="129"/>
                  </a:cubicBezTo>
                  <a:cubicBezTo>
                    <a:pt x="8" y="129"/>
                    <a:pt x="7" y="128"/>
                    <a:pt x="9" y="128"/>
                  </a:cubicBezTo>
                  <a:cubicBezTo>
                    <a:pt x="9" y="128"/>
                    <a:pt x="11" y="129"/>
                    <a:pt x="11" y="125"/>
                  </a:cubicBezTo>
                  <a:cubicBezTo>
                    <a:pt x="11" y="125"/>
                    <a:pt x="11" y="124"/>
                    <a:pt x="13" y="123"/>
                  </a:cubicBezTo>
                  <a:cubicBezTo>
                    <a:pt x="13" y="123"/>
                    <a:pt x="19" y="118"/>
                    <a:pt x="31" y="102"/>
                  </a:cubicBezTo>
                  <a:cubicBezTo>
                    <a:pt x="31" y="102"/>
                    <a:pt x="42" y="89"/>
                    <a:pt x="48" y="77"/>
                  </a:cubicBezTo>
                  <a:cubicBezTo>
                    <a:pt x="48" y="77"/>
                    <a:pt x="53" y="69"/>
                    <a:pt x="58" y="61"/>
                  </a:cubicBezTo>
                  <a:cubicBezTo>
                    <a:pt x="58" y="61"/>
                    <a:pt x="75" y="34"/>
                    <a:pt x="78" y="28"/>
                  </a:cubicBezTo>
                  <a:cubicBezTo>
                    <a:pt x="78" y="28"/>
                    <a:pt x="59" y="25"/>
                    <a:pt x="58" y="17"/>
                  </a:cubicBezTo>
                  <a:cubicBezTo>
                    <a:pt x="58" y="17"/>
                    <a:pt x="58" y="14"/>
                    <a:pt x="61" y="16"/>
                  </a:cubicBezTo>
                  <a:cubicBezTo>
                    <a:pt x="61" y="16"/>
                    <a:pt x="70" y="20"/>
                    <a:pt x="81" y="13"/>
                  </a:cubicBezTo>
                  <a:cubicBezTo>
                    <a:pt x="81" y="13"/>
                    <a:pt x="87" y="11"/>
                    <a:pt x="9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37" name="Freeform 19">
              <a:extLst>
                <a:ext uri="{FF2B5EF4-FFF2-40B4-BE49-F238E27FC236}">
                  <a16:creationId xmlns:a16="http://schemas.microsoft.com/office/drawing/2014/main" id="{3525F539-453F-469B-909E-727D1C73FB00}"/>
                </a:ext>
              </a:extLst>
            </p:cNvPr>
            <p:cNvSpPr>
              <a:spLocks/>
            </p:cNvSpPr>
            <p:nvPr/>
          </p:nvSpPr>
          <p:spPr bwMode="auto">
            <a:xfrm>
              <a:off x="3508" y="2093"/>
              <a:ext cx="158" cy="118"/>
            </a:xfrm>
            <a:custGeom>
              <a:avLst/>
              <a:gdLst>
                <a:gd name="T0" fmla="*/ 11 w 83"/>
                <a:gd name="T1" fmla="*/ 29 h 61"/>
                <a:gd name="T2" fmla="*/ 4 w 83"/>
                <a:gd name="T3" fmla="*/ 21 h 61"/>
                <a:gd name="T4" fmla="*/ 20 w 83"/>
                <a:gd name="T5" fmla="*/ 27 h 61"/>
                <a:gd name="T6" fmla="*/ 23 w 83"/>
                <a:gd name="T7" fmla="*/ 33 h 61"/>
                <a:gd name="T8" fmla="*/ 33 w 83"/>
                <a:gd name="T9" fmla="*/ 46 h 61"/>
                <a:gd name="T10" fmla="*/ 34 w 83"/>
                <a:gd name="T11" fmla="*/ 44 h 61"/>
                <a:gd name="T12" fmla="*/ 34 w 83"/>
                <a:gd name="T13" fmla="*/ 39 h 61"/>
                <a:gd name="T14" fmla="*/ 38 w 83"/>
                <a:gd name="T15" fmla="*/ 36 h 61"/>
                <a:gd name="T16" fmla="*/ 40 w 83"/>
                <a:gd name="T17" fmla="*/ 35 h 61"/>
                <a:gd name="T18" fmla="*/ 47 w 83"/>
                <a:gd name="T19" fmla="*/ 26 h 61"/>
                <a:gd name="T20" fmla="*/ 47 w 83"/>
                <a:gd name="T21" fmla="*/ 19 h 61"/>
                <a:gd name="T22" fmla="*/ 37 w 83"/>
                <a:gd name="T23" fmla="*/ 13 h 61"/>
                <a:gd name="T24" fmla="*/ 35 w 83"/>
                <a:gd name="T25" fmla="*/ 11 h 61"/>
                <a:gd name="T26" fmla="*/ 42 w 83"/>
                <a:gd name="T27" fmla="*/ 10 h 61"/>
                <a:gd name="T28" fmla="*/ 55 w 83"/>
                <a:gd name="T29" fmla="*/ 4 h 61"/>
                <a:gd name="T30" fmla="*/ 59 w 83"/>
                <a:gd name="T31" fmla="*/ 1 h 61"/>
                <a:gd name="T32" fmla="*/ 68 w 83"/>
                <a:gd name="T33" fmla="*/ 3 h 61"/>
                <a:gd name="T34" fmla="*/ 81 w 83"/>
                <a:gd name="T35" fmla="*/ 15 h 61"/>
                <a:gd name="T36" fmla="*/ 82 w 83"/>
                <a:gd name="T37" fmla="*/ 18 h 61"/>
                <a:gd name="T38" fmla="*/ 78 w 83"/>
                <a:gd name="T39" fmla="*/ 23 h 61"/>
                <a:gd name="T40" fmla="*/ 66 w 83"/>
                <a:gd name="T41" fmla="*/ 34 h 61"/>
                <a:gd name="T42" fmla="*/ 64 w 83"/>
                <a:gd name="T43" fmla="*/ 46 h 61"/>
                <a:gd name="T44" fmla="*/ 62 w 83"/>
                <a:gd name="T45" fmla="*/ 53 h 61"/>
                <a:gd name="T46" fmla="*/ 55 w 83"/>
                <a:gd name="T47" fmla="*/ 55 h 61"/>
                <a:gd name="T48" fmla="*/ 46 w 83"/>
                <a:gd name="T49" fmla="*/ 59 h 61"/>
                <a:gd name="T50" fmla="*/ 43 w 83"/>
                <a:gd name="T51" fmla="*/ 59 h 61"/>
                <a:gd name="T52" fmla="*/ 40 w 83"/>
                <a:gd name="T53" fmla="*/ 58 h 61"/>
                <a:gd name="T54" fmla="*/ 38 w 83"/>
                <a:gd name="T55" fmla="*/ 55 h 61"/>
                <a:gd name="T56" fmla="*/ 33 w 83"/>
                <a:gd name="T57" fmla="*/ 51 h 61"/>
                <a:gd name="T58" fmla="*/ 29 w 83"/>
                <a:gd name="T59" fmla="*/ 49 h 61"/>
                <a:gd name="T60" fmla="*/ 20 w 83"/>
                <a:gd name="T61" fmla="*/ 35 h 61"/>
                <a:gd name="T62" fmla="*/ 11 w 83"/>
                <a:gd name="T63" fmla="*/ 2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3" h="61">
                  <a:moveTo>
                    <a:pt x="11" y="29"/>
                  </a:moveTo>
                  <a:cubicBezTo>
                    <a:pt x="11" y="29"/>
                    <a:pt x="0" y="23"/>
                    <a:pt x="4" y="21"/>
                  </a:cubicBezTo>
                  <a:cubicBezTo>
                    <a:pt x="4" y="21"/>
                    <a:pt x="12" y="18"/>
                    <a:pt x="20" y="27"/>
                  </a:cubicBezTo>
                  <a:cubicBezTo>
                    <a:pt x="20" y="27"/>
                    <a:pt x="21" y="30"/>
                    <a:pt x="23" y="33"/>
                  </a:cubicBezTo>
                  <a:cubicBezTo>
                    <a:pt x="23" y="33"/>
                    <a:pt x="24" y="36"/>
                    <a:pt x="33" y="46"/>
                  </a:cubicBezTo>
                  <a:cubicBezTo>
                    <a:pt x="33" y="46"/>
                    <a:pt x="34" y="47"/>
                    <a:pt x="34" y="44"/>
                  </a:cubicBezTo>
                  <a:cubicBezTo>
                    <a:pt x="34" y="39"/>
                    <a:pt x="34" y="39"/>
                    <a:pt x="34" y="39"/>
                  </a:cubicBezTo>
                  <a:cubicBezTo>
                    <a:pt x="34" y="39"/>
                    <a:pt x="36" y="35"/>
                    <a:pt x="38" y="36"/>
                  </a:cubicBezTo>
                  <a:cubicBezTo>
                    <a:pt x="38" y="36"/>
                    <a:pt x="39" y="37"/>
                    <a:pt x="40" y="35"/>
                  </a:cubicBezTo>
                  <a:cubicBezTo>
                    <a:pt x="40" y="35"/>
                    <a:pt x="45" y="31"/>
                    <a:pt x="47" y="26"/>
                  </a:cubicBezTo>
                  <a:cubicBezTo>
                    <a:pt x="47" y="26"/>
                    <a:pt x="50" y="21"/>
                    <a:pt x="47" y="19"/>
                  </a:cubicBezTo>
                  <a:cubicBezTo>
                    <a:pt x="47" y="19"/>
                    <a:pt x="40" y="15"/>
                    <a:pt x="37" y="13"/>
                  </a:cubicBezTo>
                  <a:cubicBezTo>
                    <a:pt x="37" y="13"/>
                    <a:pt x="33" y="12"/>
                    <a:pt x="35" y="11"/>
                  </a:cubicBezTo>
                  <a:cubicBezTo>
                    <a:pt x="35" y="11"/>
                    <a:pt x="37" y="10"/>
                    <a:pt x="42" y="10"/>
                  </a:cubicBezTo>
                  <a:cubicBezTo>
                    <a:pt x="42" y="10"/>
                    <a:pt x="53" y="8"/>
                    <a:pt x="55" y="4"/>
                  </a:cubicBezTo>
                  <a:cubicBezTo>
                    <a:pt x="55" y="4"/>
                    <a:pt x="56" y="0"/>
                    <a:pt x="59" y="1"/>
                  </a:cubicBezTo>
                  <a:cubicBezTo>
                    <a:pt x="59" y="1"/>
                    <a:pt x="65" y="4"/>
                    <a:pt x="68" y="3"/>
                  </a:cubicBezTo>
                  <a:cubicBezTo>
                    <a:pt x="68" y="3"/>
                    <a:pt x="79" y="3"/>
                    <a:pt x="81" y="15"/>
                  </a:cubicBezTo>
                  <a:cubicBezTo>
                    <a:pt x="81" y="15"/>
                    <a:pt x="81" y="17"/>
                    <a:pt x="82" y="18"/>
                  </a:cubicBezTo>
                  <a:cubicBezTo>
                    <a:pt x="82" y="18"/>
                    <a:pt x="83" y="22"/>
                    <a:pt x="78" y="23"/>
                  </a:cubicBezTo>
                  <a:cubicBezTo>
                    <a:pt x="78" y="23"/>
                    <a:pt x="68" y="30"/>
                    <a:pt x="66" y="34"/>
                  </a:cubicBezTo>
                  <a:cubicBezTo>
                    <a:pt x="66" y="34"/>
                    <a:pt x="62" y="42"/>
                    <a:pt x="64" y="46"/>
                  </a:cubicBezTo>
                  <a:cubicBezTo>
                    <a:pt x="64" y="46"/>
                    <a:pt x="66" y="51"/>
                    <a:pt x="62" y="53"/>
                  </a:cubicBezTo>
                  <a:cubicBezTo>
                    <a:pt x="62" y="53"/>
                    <a:pt x="59" y="55"/>
                    <a:pt x="55" y="55"/>
                  </a:cubicBezTo>
                  <a:cubicBezTo>
                    <a:pt x="55" y="55"/>
                    <a:pt x="50" y="54"/>
                    <a:pt x="46" y="59"/>
                  </a:cubicBezTo>
                  <a:cubicBezTo>
                    <a:pt x="46" y="59"/>
                    <a:pt x="46" y="61"/>
                    <a:pt x="43" y="59"/>
                  </a:cubicBezTo>
                  <a:cubicBezTo>
                    <a:pt x="43" y="59"/>
                    <a:pt x="43" y="58"/>
                    <a:pt x="40" y="58"/>
                  </a:cubicBezTo>
                  <a:cubicBezTo>
                    <a:pt x="40" y="58"/>
                    <a:pt x="38" y="58"/>
                    <a:pt x="38" y="55"/>
                  </a:cubicBezTo>
                  <a:cubicBezTo>
                    <a:pt x="38" y="55"/>
                    <a:pt x="37" y="52"/>
                    <a:pt x="33" y="51"/>
                  </a:cubicBezTo>
                  <a:cubicBezTo>
                    <a:pt x="33" y="51"/>
                    <a:pt x="31" y="52"/>
                    <a:pt x="29" y="49"/>
                  </a:cubicBezTo>
                  <a:cubicBezTo>
                    <a:pt x="29" y="49"/>
                    <a:pt x="23" y="39"/>
                    <a:pt x="20" y="35"/>
                  </a:cubicBezTo>
                  <a:cubicBezTo>
                    <a:pt x="20" y="35"/>
                    <a:pt x="16" y="30"/>
                    <a:pt x="1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38" name="Freeform 20">
              <a:extLst>
                <a:ext uri="{FF2B5EF4-FFF2-40B4-BE49-F238E27FC236}">
                  <a16:creationId xmlns:a16="http://schemas.microsoft.com/office/drawing/2014/main" id="{3399913D-2E31-4741-BFC1-2433999855C9}"/>
                </a:ext>
              </a:extLst>
            </p:cNvPr>
            <p:cNvSpPr>
              <a:spLocks/>
            </p:cNvSpPr>
            <p:nvPr/>
          </p:nvSpPr>
          <p:spPr bwMode="auto">
            <a:xfrm>
              <a:off x="4556" y="2116"/>
              <a:ext cx="19" cy="97"/>
            </a:xfrm>
            <a:custGeom>
              <a:avLst/>
              <a:gdLst>
                <a:gd name="T0" fmla="*/ 10 w 10"/>
                <a:gd name="T1" fmla="*/ 50 h 50"/>
                <a:gd name="T2" fmla="*/ 6 w 10"/>
                <a:gd name="T3" fmla="*/ 50 h 50"/>
                <a:gd name="T4" fmla="*/ 0 w 10"/>
                <a:gd name="T5" fmla="*/ 25 h 50"/>
                <a:gd name="T6" fmla="*/ 6 w 10"/>
                <a:gd name="T7" fmla="*/ 0 h 50"/>
                <a:gd name="T8" fmla="*/ 10 w 10"/>
                <a:gd name="T9" fmla="*/ 0 h 50"/>
                <a:gd name="T10" fmla="*/ 4 w 10"/>
                <a:gd name="T11" fmla="*/ 25 h 50"/>
                <a:gd name="T12" fmla="*/ 10 w 10"/>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10" h="50">
                  <a:moveTo>
                    <a:pt x="10" y="50"/>
                  </a:moveTo>
                  <a:cubicBezTo>
                    <a:pt x="6" y="50"/>
                    <a:pt x="6" y="50"/>
                    <a:pt x="6" y="50"/>
                  </a:cubicBezTo>
                  <a:cubicBezTo>
                    <a:pt x="2" y="43"/>
                    <a:pt x="0" y="35"/>
                    <a:pt x="0" y="25"/>
                  </a:cubicBezTo>
                  <a:cubicBezTo>
                    <a:pt x="0" y="15"/>
                    <a:pt x="2" y="7"/>
                    <a:pt x="6" y="0"/>
                  </a:cubicBezTo>
                  <a:cubicBezTo>
                    <a:pt x="10" y="0"/>
                    <a:pt x="10" y="0"/>
                    <a:pt x="10" y="0"/>
                  </a:cubicBezTo>
                  <a:cubicBezTo>
                    <a:pt x="6" y="8"/>
                    <a:pt x="4" y="16"/>
                    <a:pt x="4" y="25"/>
                  </a:cubicBezTo>
                  <a:cubicBezTo>
                    <a:pt x="4" y="35"/>
                    <a:pt x="6" y="43"/>
                    <a:pt x="10"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39" name="Freeform 21">
              <a:extLst>
                <a:ext uri="{FF2B5EF4-FFF2-40B4-BE49-F238E27FC236}">
                  <a16:creationId xmlns:a16="http://schemas.microsoft.com/office/drawing/2014/main" id="{E7CD4651-D6C9-4A03-9771-7CC07DD7B11B}"/>
                </a:ext>
              </a:extLst>
            </p:cNvPr>
            <p:cNvSpPr>
              <a:spLocks noEditPoints="1"/>
            </p:cNvSpPr>
            <p:nvPr/>
          </p:nvSpPr>
          <p:spPr bwMode="auto">
            <a:xfrm>
              <a:off x="4594" y="2116"/>
              <a:ext cx="95" cy="99"/>
            </a:xfrm>
            <a:custGeom>
              <a:avLst/>
              <a:gdLst>
                <a:gd name="T0" fmla="*/ 15 w 50"/>
                <a:gd name="T1" fmla="*/ 0 h 51"/>
                <a:gd name="T2" fmla="*/ 19 w 50"/>
                <a:gd name="T3" fmla="*/ 3 h 51"/>
                <a:gd name="T4" fmla="*/ 16 w 50"/>
                <a:gd name="T5" fmla="*/ 5 h 51"/>
                <a:gd name="T6" fmla="*/ 14 w 50"/>
                <a:gd name="T7" fmla="*/ 26 h 51"/>
                <a:gd name="T8" fmla="*/ 14 w 50"/>
                <a:gd name="T9" fmla="*/ 30 h 51"/>
                <a:gd name="T10" fmla="*/ 11 w 50"/>
                <a:gd name="T11" fmla="*/ 26 h 51"/>
                <a:gd name="T12" fmla="*/ 8 w 50"/>
                <a:gd name="T13" fmla="*/ 16 h 51"/>
                <a:gd name="T14" fmla="*/ 0 w 50"/>
                <a:gd name="T15" fmla="*/ 18 h 51"/>
                <a:gd name="T16" fmla="*/ 25 w 50"/>
                <a:gd name="T17" fmla="*/ 35 h 51"/>
                <a:gd name="T18" fmla="*/ 24 w 50"/>
                <a:gd name="T19" fmla="*/ 29 h 51"/>
                <a:gd name="T20" fmla="*/ 29 w 50"/>
                <a:gd name="T21" fmla="*/ 29 h 51"/>
                <a:gd name="T22" fmla="*/ 28 w 50"/>
                <a:gd name="T23" fmla="*/ 34 h 51"/>
                <a:gd name="T24" fmla="*/ 46 w 50"/>
                <a:gd name="T25" fmla="*/ 35 h 51"/>
                <a:gd name="T26" fmla="*/ 50 w 50"/>
                <a:gd name="T27" fmla="*/ 38 h 51"/>
                <a:gd name="T28" fmla="*/ 46 w 50"/>
                <a:gd name="T29" fmla="*/ 38 h 51"/>
                <a:gd name="T30" fmla="*/ 28 w 50"/>
                <a:gd name="T31" fmla="*/ 46 h 51"/>
                <a:gd name="T32" fmla="*/ 28 w 50"/>
                <a:gd name="T33" fmla="*/ 51 h 51"/>
                <a:gd name="T34" fmla="*/ 25 w 50"/>
                <a:gd name="T35" fmla="*/ 46 h 51"/>
                <a:gd name="T36" fmla="*/ 6 w 50"/>
                <a:gd name="T37" fmla="*/ 38 h 51"/>
                <a:gd name="T38" fmla="*/ 2 w 50"/>
                <a:gd name="T39" fmla="*/ 35 h 51"/>
                <a:gd name="T40" fmla="*/ 27 w 50"/>
                <a:gd name="T41" fmla="*/ 13 h 51"/>
                <a:gd name="T42" fmla="*/ 27 w 50"/>
                <a:gd name="T43" fmla="*/ 0 h 51"/>
                <a:gd name="T44" fmla="*/ 32 w 50"/>
                <a:gd name="T45" fmla="*/ 1 h 51"/>
                <a:gd name="T46" fmla="*/ 31 w 50"/>
                <a:gd name="T47" fmla="*/ 6 h 51"/>
                <a:gd name="T48" fmla="*/ 44 w 50"/>
                <a:gd name="T49" fmla="*/ 3 h 51"/>
                <a:gd name="T50" fmla="*/ 47 w 50"/>
                <a:gd name="T51" fmla="*/ 7 h 51"/>
                <a:gd name="T52" fmla="*/ 41 w 50"/>
                <a:gd name="T53" fmla="*/ 9 h 51"/>
                <a:gd name="T54" fmla="*/ 31 w 50"/>
                <a:gd name="T55" fmla="*/ 22 h 51"/>
                <a:gd name="T56" fmla="*/ 46 w 50"/>
                <a:gd name="T57" fmla="*/ 22 h 51"/>
                <a:gd name="T58" fmla="*/ 50 w 50"/>
                <a:gd name="T59" fmla="*/ 20 h 51"/>
                <a:gd name="T60" fmla="*/ 49 w 50"/>
                <a:gd name="T61" fmla="*/ 24 h 51"/>
                <a:gd name="T62" fmla="*/ 32 w 50"/>
                <a:gd name="T63" fmla="*/ 29 h 51"/>
                <a:gd name="T64" fmla="*/ 27 w 50"/>
                <a:gd name="T65" fmla="*/ 16 h 51"/>
                <a:gd name="T66" fmla="*/ 18 w 50"/>
                <a:gd name="T67" fmla="*/ 17 h 51"/>
                <a:gd name="T68" fmla="*/ 27 w 50"/>
                <a:gd name="T69"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0" h="51">
                  <a:moveTo>
                    <a:pt x="0" y="18"/>
                  </a:moveTo>
                  <a:cubicBezTo>
                    <a:pt x="8" y="13"/>
                    <a:pt x="13" y="6"/>
                    <a:pt x="15" y="0"/>
                  </a:cubicBezTo>
                  <a:cubicBezTo>
                    <a:pt x="19" y="2"/>
                    <a:pt x="19" y="2"/>
                    <a:pt x="19" y="2"/>
                  </a:cubicBezTo>
                  <a:cubicBezTo>
                    <a:pt x="20" y="2"/>
                    <a:pt x="20" y="3"/>
                    <a:pt x="19" y="3"/>
                  </a:cubicBezTo>
                  <a:cubicBezTo>
                    <a:pt x="19" y="3"/>
                    <a:pt x="19" y="3"/>
                    <a:pt x="19" y="3"/>
                  </a:cubicBezTo>
                  <a:cubicBezTo>
                    <a:pt x="18" y="3"/>
                    <a:pt x="17" y="4"/>
                    <a:pt x="16" y="5"/>
                  </a:cubicBezTo>
                  <a:cubicBezTo>
                    <a:pt x="15" y="7"/>
                    <a:pt x="15" y="9"/>
                    <a:pt x="14" y="10"/>
                  </a:cubicBezTo>
                  <a:cubicBezTo>
                    <a:pt x="14" y="26"/>
                    <a:pt x="14" y="26"/>
                    <a:pt x="14" y="26"/>
                  </a:cubicBezTo>
                  <a:cubicBezTo>
                    <a:pt x="14" y="26"/>
                    <a:pt x="14" y="27"/>
                    <a:pt x="14" y="29"/>
                  </a:cubicBezTo>
                  <a:cubicBezTo>
                    <a:pt x="14" y="29"/>
                    <a:pt x="14" y="30"/>
                    <a:pt x="14" y="30"/>
                  </a:cubicBezTo>
                  <a:cubicBezTo>
                    <a:pt x="10" y="30"/>
                    <a:pt x="10" y="30"/>
                    <a:pt x="10" y="30"/>
                  </a:cubicBezTo>
                  <a:cubicBezTo>
                    <a:pt x="10" y="28"/>
                    <a:pt x="11" y="27"/>
                    <a:pt x="11" y="26"/>
                  </a:cubicBezTo>
                  <a:cubicBezTo>
                    <a:pt x="11" y="14"/>
                    <a:pt x="11" y="14"/>
                    <a:pt x="11" y="14"/>
                  </a:cubicBezTo>
                  <a:cubicBezTo>
                    <a:pt x="10" y="14"/>
                    <a:pt x="9" y="15"/>
                    <a:pt x="8" y="16"/>
                  </a:cubicBezTo>
                  <a:cubicBezTo>
                    <a:pt x="7" y="17"/>
                    <a:pt x="6" y="18"/>
                    <a:pt x="3" y="21"/>
                  </a:cubicBezTo>
                  <a:cubicBezTo>
                    <a:pt x="2" y="19"/>
                    <a:pt x="1" y="19"/>
                    <a:pt x="0" y="18"/>
                  </a:cubicBezTo>
                  <a:close/>
                  <a:moveTo>
                    <a:pt x="6" y="35"/>
                  </a:moveTo>
                  <a:cubicBezTo>
                    <a:pt x="25" y="35"/>
                    <a:pt x="25" y="35"/>
                    <a:pt x="25" y="35"/>
                  </a:cubicBezTo>
                  <a:cubicBezTo>
                    <a:pt x="25" y="34"/>
                    <a:pt x="25" y="34"/>
                    <a:pt x="25" y="34"/>
                  </a:cubicBezTo>
                  <a:cubicBezTo>
                    <a:pt x="25" y="33"/>
                    <a:pt x="24" y="31"/>
                    <a:pt x="24" y="29"/>
                  </a:cubicBezTo>
                  <a:cubicBezTo>
                    <a:pt x="29" y="29"/>
                    <a:pt x="29" y="29"/>
                    <a:pt x="29" y="29"/>
                  </a:cubicBezTo>
                  <a:cubicBezTo>
                    <a:pt x="29" y="29"/>
                    <a:pt x="29" y="29"/>
                    <a:pt x="29" y="29"/>
                  </a:cubicBezTo>
                  <a:cubicBezTo>
                    <a:pt x="29" y="30"/>
                    <a:pt x="29" y="30"/>
                    <a:pt x="29" y="30"/>
                  </a:cubicBezTo>
                  <a:cubicBezTo>
                    <a:pt x="28" y="30"/>
                    <a:pt x="28" y="32"/>
                    <a:pt x="28" y="34"/>
                  </a:cubicBezTo>
                  <a:cubicBezTo>
                    <a:pt x="28" y="35"/>
                    <a:pt x="28" y="35"/>
                    <a:pt x="28" y="35"/>
                  </a:cubicBezTo>
                  <a:cubicBezTo>
                    <a:pt x="46" y="35"/>
                    <a:pt x="46" y="35"/>
                    <a:pt x="46" y="35"/>
                  </a:cubicBezTo>
                  <a:cubicBezTo>
                    <a:pt x="47" y="35"/>
                    <a:pt x="48" y="35"/>
                    <a:pt x="50" y="35"/>
                  </a:cubicBezTo>
                  <a:cubicBezTo>
                    <a:pt x="50" y="38"/>
                    <a:pt x="50" y="38"/>
                    <a:pt x="50" y="38"/>
                  </a:cubicBezTo>
                  <a:cubicBezTo>
                    <a:pt x="50" y="38"/>
                    <a:pt x="49" y="38"/>
                    <a:pt x="48" y="38"/>
                  </a:cubicBezTo>
                  <a:cubicBezTo>
                    <a:pt x="48" y="38"/>
                    <a:pt x="47" y="38"/>
                    <a:pt x="46" y="38"/>
                  </a:cubicBezTo>
                  <a:cubicBezTo>
                    <a:pt x="28" y="38"/>
                    <a:pt x="28" y="38"/>
                    <a:pt x="28" y="38"/>
                  </a:cubicBezTo>
                  <a:cubicBezTo>
                    <a:pt x="28" y="46"/>
                    <a:pt x="28" y="46"/>
                    <a:pt x="28" y="46"/>
                  </a:cubicBezTo>
                  <a:cubicBezTo>
                    <a:pt x="28" y="47"/>
                    <a:pt x="28" y="48"/>
                    <a:pt x="28" y="49"/>
                  </a:cubicBezTo>
                  <a:cubicBezTo>
                    <a:pt x="28" y="50"/>
                    <a:pt x="28" y="50"/>
                    <a:pt x="28" y="51"/>
                  </a:cubicBezTo>
                  <a:cubicBezTo>
                    <a:pt x="24" y="51"/>
                    <a:pt x="24" y="51"/>
                    <a:pt x="24" y="51"/>
                  </a:cubicBezTo>
                  <a:cubicBezTo>
                    <a:pt x="24" y="48"/>
                    <a:pt x="25" y="47"/>
                    <a:pt x="25" y="46"/>
                  </a:cubicBezTo>
                  <a:cubicBezTo>
                    <a:pt x="25" y="38"/>
                    <a:pt x="25" y="38"/>
                    <a:pt x="25" y="38"/>
                  </a:cubicBezTo>
                  <a:cubicBezTo>
                    <a:pt x="6" y="38"/>
                    <a:pt x="6" y="38"/>
                    <a:pt x="6" y="38"/>
                  </a:cubicBezTo>
                  <a:cubicBezTo>
                    <a:pt x="5" y="38"/>
                    <a:pt x="3" y="38"/>
                    <a:pt x="2" y="38"/>
                  </a:cubicBezTo>
                  <a:cubicBezTo>
                    <a:pt x="2" y="35"/>
                    <a:pt x="2" y="35"/>
                    <a:pt x="2" y="35"/>
                  </a:cubicBezTo>
                  <a:cubicBezTo>
                    <a:pt x="3" y="35"/>
                    <a:pt x="4" y="35"/>
                    <a:pt x="6" y="35"/>
                  </a:cubicBezTo>
                  <a:close/>
                  <a:moveTo>
                    <a:pt x="27" y="13"/>
                  </a:moveTo>
                  <a:cubicBezTo>
                    <a:pt x="27" y="5"/>
                    <a:pt x="27" y="5"/>
                    <a:pt x="27" y="5"/>
                  </a:cubicBezTo>
                  <a:cubicBezTo>
                    <a:pt x="27" y="5"/>
                    <a:pt x="27" y="3"/>
                    <a:pt x="27" y="0"/>
                  </a:cubicBezTo>
                  <a:cubicBezTo>
                    <a:pt x="31" y="1"/>
                    <a:pt x="31" y="1"/>
                    <a:pt x="31" y="1"/>
                  </a:cubicBezTo>
                  <a:cubicBezTo>
                    <a:pt x="32" y="1"/>
                    <a:pt x="32" y="1"/>
                    <a:pt x="32" y="1"/>
                  </a:cubicBezTo>
                  <a:cubicBezTo>
                    <a:pt x="31" y="2"/>
                    <a:pt x="31" y="2"/>
                    <a:pt x="31" y="2"/>
                  </a:cubicBezTo>
                  <a:cubicBezTo>
                    <a:pt x="31" y="2"/>
                    <a:pt x="31" y="3"/>
                    <a:pt x="31" y="6"/>
                  </a:cubicBezTo>
                  <a:cubicBezTo>
                    <a:pt x="31" y="12"/>
                    <a:pt x="31" y="12"/>
                    <a:pt x="31" y="12"/>
                  </a:cubicBezTo>
                  <a:cubicBezTo>
                    <a:pt x="36" y="9"/>
                    <a:pt x="40" y="6"/>
                    <a:pt x="44" y="3"/>
                  </a:cubicBezTo>
                  <a:cubicBezTo>
                    <a:pt x="47" y="7"/>
                    <a:pt x="47" y="7"/>
                    <a:pt x="47" y="7"/>
                  </a:cubicBezTo>
                  <a:cubicBezTo>
                    <a:pt x="47" y="7"/>
                    <a:pt x="47" y="7"/>
                    <a:pt x="47" y="7"/>
                  </a:cubicBezTo>
                  <a:cubicBezTo>
                    <a:pt x="47" y="8"/>
                    <a:pt x="46" y="8"/>
                    <a:pt x="46" y="8"/>
                  </a:cubicBezTo>
                  <a:cubicBezTo>
                    <a:pt x="44" y="8"/>
                    <a:pt x="42" y="9"/>
                    <a:pt x="41" y="9"/>
                  </a:cubicBezTo>
                  <a:cubicBezTo>
                    <a:pt x="39" y="11"/>
                    <a:pt x="36" y="13"/>
                    <a:pt x="31" y="15"/>
                  </a:cubicBezTo>
                  <a:cubicBezTo>
                    <a:pt x="31" y="22"/>
                    <a:pt x="31" y="22"/>
                    <a:pt x="31" y="22"/>
                  </a:cubicBezTo>
                  <a:cubicBezTo>
                    <a:pt x="30" y="25"/>
                    <a:pt x="32" y="26"/>
                    <a:pt x="38" y="26"/>
                  </a:cubicBezTo>
                  <a:cubicBezTo>
                    <a:pt x="43" y="26"/>
                    <a:pt x="46" y="25"/>
                    <a:pt x="46" y="22"/>
                  </a:cubicBezTo>
                  <a:cubicBezTo>
                    <a:pt x="46" y="21"/>
                    <a:pt x="46" y="20"/>
                    <a:pt x="46" y="19"/>
                  </a:cubicBezTo>
                  <a:cubicBezTo>
                    <a:pt x="48" y="20"/>
                    <a:pt x="49" y="20"/>
                    <a:pt x="50" y="20"/>
                  </a:cubicBezTo>
                  <a:cubicBezTo>
                    <a:pt x="50" y="21"/>
                    <a:pt x="50" y="21"/>
                    <a:pt x="50" y="21"/>
                  </a:cubicBezTo>
                  <a:cubicBezTo>
                    <a:pt x="50" y="22"/>
                    <a:pt x="50" y="23"/>
                    <a:pt x="49" y="24"/>
                  </a:cubicBezTo>
                  <a:cubicBezTo>
                    <a:pt x="48" y="27"/>
                    <a:pt x="45" y="29"/>
                    <a:pt x="40" y="29"/>
                  </a:cubicBezTo>
                  <a:cubicBezTo>
                    <a:pt x="35" y="29"/>
                    <a:pt x="33" y="29"/>
                    <a:pt x="32" y="29"/>
                  </a:cubicBezTo>
                  <a:cubicBezTo>
                    <a:pt x="29" y="28"/>
                    <a:pt x="27" y="27"/>
                    <a:pt x="27" y="24"/>
                  </a:cubicBezTo>
                  <a:cubicBezTo>
                    <a:pt x="27" y="16"/>
                    <a:pt x="27" y="16"/>
                    <a:pt x="27" y="16"/>
                  </a:cubicBezTo>
                  <a:cubicBezTo>
                    <a:pt x="25" y="17"/>
                    <a:pt x="22" y="18"/>
                    <a:pt x="20" y="19"/>
                  </a:cubicBezTo>
                  <a:cubicBezTo>
                    <a:pt x="19" y="19"/>
                    <a:pt x="18" y="18"/>
                    <a:pt x="18" y="17"/>
                  </a:cubicBezTo>
                  <a:cubicBezTo>
                    <a:pt x="17" y="17"/>
                    <a:pt x="17" y="16"/>
                    <a:pt x="17" y="16"/>
                  </a:cubicBezTo>
                  <a:cubicBezTo>
                    <a:pt x="20" y="16"/>
                    <a:pt x="23" y="15"/>
                    <a:pt x="2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40" name="Freeform 22">
              <a:extLst>
                <a:ext uri="{FF2B5EF4-FFF2-40B4-BE49-F238E27FC236}">
                  <a16:creationId xmlns:a16="http://schemas.microsoft.com/office/drawing/2014/main" id="{36105A35-8548-411E-A9A8-BE17237098E6}"/>
                </a:ext>
              </a:extLst>
            </p:cNvPr>
            <p:cNvSpPr>
              <a:spLocks noEditPoints="1"/>
            </p:cNvSpPr>
            <p:nvPr/>
          </p:nvSpPr>
          <p:spPr bwMode="auto">
            <a:xfrm>
              <a:off x="4703" y="2115"/>
              <a:ext cx="93" cy="100"/>
            </a:xfrm>
            <a:custGeom>
              <a:avLst/>
              <a:gdLst>
                <a:gd name="T0" fmla="*/ 19 w 49"/>
                <a:gd name="T1" fmla="*/ 0 h 52"/>
                <a:gd name="T2" fmla="*/ 22 w 49"/>
                <a:gd name="T3" fmla="*/ 1 h 52"/>
                <a:gd name="T4" fmla="*/ 23 w 49"/>
                <a:gd name="T5" fmla="*/ 1 h 52"/>
                <a:gd name="T6" fmla="*/ 22 w 49"/>
                <a:gd name="T7" fmla="*/ 2 h 52"/>
                <a:gd name="T8" fmla="*/ 21 w 49"/>
                <a:gd name="T9" fmla="*/ 4 h 52"/>
                <a:gd name="T10" fmla="*/ 20 w 49"/>
                <a:gd name="T11" fmla="*/ 6 h 52"/>
                <a:gd name="T12" fmla="*/ 19 w 49"/>
                <a:gd name="T13" fmla="*/ 9 h 52"/>
                <a:gd name="T14" fmla="*/ 44 w 49"/>
                <a:gd name="T15" fmla="*/ 9 h 52"/>
                <a:gd name="T16" fmla="*/ 47 w 49"/>
                <a:gd name="T17" fmla="*/ 8 h 52"/>
                <a:gd name="T18" fmla="*/ 49 w 49"/>
                <a:gd name="T19" fmla="*/ 8 h 52"/>
                <a:gd name="T20" fmla="*/ 49 w 49"/>
                <a:gd name="T21" fmla="*/ 12 h 52"/>
                <a:gd name="T22" fmla="*/ 47 w 49"/>
                <a:gd name="T23" fmla="*/ 11 h 52"/>
                <a:gd name="T24" fmla="*/ 44 w 49"/>
                <a:gd name="T25" fmla="*/ 11 h 52"/>
                <a:gd name="T26" fmla="*/ 18 w 49"/>
                <a:gd name="T27" fmla="*/ 11 h 52"/>
                <a:gd name="T28" fmla="*/ 11 w 49"/>
                <a:gd name="T29" fmla="*/ 25 h 52"/>
                <a:gd name="T30" fmla="*/ 24 w 49"/>
                <a:gd name="T31" fmla="*/ 25 h 52"/>
                <a:gd name="T32" fmla="*/ 24 w 49"/>
                <a:gd name="T33" fmla="*/ 21 h 52"/>
                <a:gd name="T34" fmla="*/ 24 w 49"/>
                <a:gd name="T35" fmla="*/ 16 h 52"/>
                <a:gd name="T36" fmla="*/ 28 w 49"/>
                <a:gd name="T37" fmla="*/ 16 h 52"/>
                <a:gd name="T38" fmla="*/ 28 w 49"/>
                <a:gd name="T39" fmla="*/ 17 h 52"/>
                <a:gd name="T40" fmla="*/ 28 w 49"/>
                <a:gd name="T41" fmla="*/ 17 h 52"/>
                <a:gd name="T42" fmla="*/ 27 w 49"/>
                <a:gd name="T43" fmla="*/ 21 h 52"/>
                <a:gd name="T44" fmla="*/ 27 w 49"/>
                <a:gd name="T45" fmla="*/ 25 h 52"/>
                <a:gd name="T46" fmla="*/ 39 w 49"/>
                <a:gd name="T47" fmla="*/ 25 h 52"/>
                <a:gd name="T48" fmla="*/ 44 w 49"/>
                <a:gd name="T49" fmla="*/ 25 h 52"/>
                <a:gd name="T50" fmla="*/ 44 w 49"/>
                <a:gd name="T51" fmla="*/ 28 h 52"/>
                <a:gd name="T52" fmla="*/ 39 w 49"/>
                <a:gd name="T53" fmla="*/ 28 h 52"/>
                <a:gd name="T54" fmla="*/ 27 w 49"/>
                <a:gd name="T55" fmla="*/ 28 h 52"/>
                <a:gd name="T56" fmla="*/ 27 w 49"/>
                <a:gd name="T57" fmla="*/ 47 h 52"/>
                <a:gd name="T58" fmla="*/ 19 w 49"/>
                <a:gd name="T59" fmla="*/ 52 h 52"/>
                <a:gd name="T60" fmla="*/ 17 w 49"/>
                <a:gd name="T61" fmla="*/ 47 h 52"/>
                <a:gd name="T62" fmla="*/ 24 w 49"/>
                <a:gd name="T63" fmla="*/ 46 h 52"/>
                <a:gd name="T64" fmla="*/ 24 w 49"/>
                <a:gd name="T65" fmla="*/ 28 h 52"/>
                <a:gd name="T66" fmla="*/ 11 w 49"/>
                <a:gd name="T67" fmla="*/ 28 h 52"/>
                <a:gd name="T68" fmla="*/ 8 w 49"/>
                <a:gd name="T69" fmla="*/ 29 h 52"/>
                <a:gd name="T70" fmla="*/ 6 w 49"/>
                <a:gd name="T71" fmla="*/ 25 h 52"/>
                <a:gd name="T72" fmla="*/ 9 w 49"/>
                <a:gd name="T73" fmla="*/ 22 h 52"/>
                <a:gd name="T74" fmla="*/ 14 w 49"/>
                <a:gd name="T75" fmla="*/ 11 h 52"/>
                <a:gd name="T76" fmla="*/ 4 w 49"/>
                <a:gd name="T77" fmla="*/ 11 h 52"/>
                <a:gd name="T78" fmla="*/ 1 w 49"/>
                <a:gd name="T79" fmla="*/ 11 h 52"/>
                <a:gd name="T80" fmla="*/ 0 w 49"/>
                <a:gd name="T81" fmla="*/ 12 h 52"/>
                <a:gd name="T82" fmla="*/ 0 w 49"/>
                <a:gd name="T83" fmla="*/ 8 h 52"/>
                <a:gd name="T84" fmla="*/ 2 w 49"/>
                <a:gd name="T85" fmla="*/ 8 h 52"/>
                <a:gd name="T86" fmla="*/ 4 w 49"/>
                <a:gd name="T87" fmla="*/ 9 h 52"/>
                <a:gd name="T88" fmla="*/ 15 w 49"/>
                <a:gd name="T89" fmla="*/ 9 h 52"/>
                <a:gd name="T90" fmla="*/ 19 w 49"/>
                <a:gd name="T91" fmla="*/ 0 h 52"/>
                <a:gd name="T92" fmla="*/ 0 w 49"/>
                <a:gd name="T93" fmla="*/ 46 h 52"/>
                <a:gd name="T94" fmla="*/ 14 w 49"/>
                <a:gd name="T95" fmla="*/ 33 h 52"/>
                <a:gd name="T96" fmla="*/ 18 w 49"/>
                <a:gd name="T97" fmla="*/ 36 h 52"/>
                <a:gd name="T98" fmla="*/ 19 w 49"/>
                <a:gd name="T99" fmla="*/ 36 h 52"/>
                <a:gd name="T100" fmla="*/ 18 w 49"/>
                <a:gd name="T101" fmla="*/ 37 h 52"/>
                <a:gd name="T102" fmla="*/ 15 w 49"/>
                <a:gd name="T103" fmla="*/ 39 h 52"/>
                <a:gd name="T104" fmla="*/ 4 w 49"/>
                <a:gd name="T105" fmla="*/ 49 h 52"/>
                <a:gd name="T106" fmla="*/ 0 w 49"/>
                <a:gd name="T107" fmla="*/ 46 h 52"/>
                <a:gd name="T108" fmla="*/ 32 w 49"/>
                <a:gd name="T109" fmla="*/ 37 h 52"/>
                <a:gd name="T110" fmla="*/ 34 w 49"/>
                <a:gd name="T111" fmla="*/ 34 h 52"/>
                <a:gd name="T112" fmla="*/ 48 w 49"/>
                <a:gd name="T113" fmla="*/ 45 h 52"/>
                <a:gd name="T114" fmla="*/ 46 w 49"/>
                <a:gd name="T115" fmla="*/ 48 h 52"/>
                <a:gd name="T116" fmla="*/ 32 w 49"/>
                <a:gd name="T117" fmla="*/ 3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 h="52">
                  <a:moveTo>
                    <a:pt x="19" y="0"/>
                  </a:moveTo>
                  <a:cubicBezTo>
                    <a:pt x="22" y="1"/>
                    <a:pt x="22" y="1"/>
                    <a:pt x="22" y="1"/>
                  </a:cubicBezTo>
                  <a:cubicBezTo>
                    <a:pt x="23" y="1"/>
                    <a:pt x="23" y="1"/>
                    <a:pt x="23" y="1"/>
                  </a:cubicBezTo>
                  <a:cubicBezTo>
                    <a:pt x="23" y="1"/>
                    <a:pt x="23" y="2"/>
                    <a:pt x="22" y="2"/>
                  </a:cubicBezTo>
                  <a:cubicBezTo>
                    <a:pt x="22" y="2"/>
                    <a:pt x="21" y="3"/>
                    <a:pt x="21" y="4"/>
                  </a:cubicBezTo>
                  <a:cubicBezTo>
                    <a:pt x="21" y="4"/>
                    <a:pt x="20" y="5"/>
                    <a:pt x="20" y="6"/>
                  </a:cubicBezTo>
                  <a:cubicBezTo>
                    <a:pt x="20" y="7"/>
                    <a:pt x="19" y="8"/>
                    <a:pt x="19" y="9"/>
                  </a:cubicBezTo>
                  <a:cubicBezTo>
                    <a:pt x="44" y="9"/>
                    <a:pt x="44" y="9"/>
                    <a:pt x="44" y="9"/>
                  </a:cubicBezTo>
                  <a:cubicBezTo>
                    <a:pt x="45" y="9"/>
                    <a:pt x="46" y="8"/>
                    <a:pt x="47" y="8"/>
                  </a:cubicBezTo>
                  <a:cubicBezTo>
                    <a:pt x="48" y="8"/>
                    <a:pt x="49" y="8"/>
                    <a:pt x="49" y="8"/>
                  </a:cubicBezTo>
                  <a:cubicBezTo>
                    <a:pt x="49" y="12"/>
                    <a:pt x="49" y="12"/>
                    <a:pt x="49" y="12"/>
                  </a:cubicBezTo>
                  <a:cubicBezTo>
                    <a:pt x="49" y="12"/>
                    <a:pt x="48" y="12"/>
                    <a:pt x="47" y="11"/>
                  </a:cubicBezTo>
                  <a:cubicBezTo>
                    <a:pt x="46" y="11"/>
                    <a:pt x="45" y="11"/>
                    <a:pt x="44" y="11"/>
                  </a:cubicBezTo>
                  <a:cubicBezTo>
                    <a:pt x="18" y="11"/>
                    <a:pt x="18" y="11"/>
                    <a:pt x="18" y="11"/>
                  </a:cubicBezTo>
                  <a:cubicBezTo>
                    <a:pt x="16" y="15"/>
                    <a:pt x="14" y="19"/>
                    <a:pt x="11" y="25"/>
                  </a:cubicBezTo>
                  <a:cubicBezTo>
                    <a:pt x="24" y="25"/>
                    <a:pt x="24" y="25"/>
                    <a:pt x="24" y="25"/>
                  </a:cubicBezTo>
                  <a:cubicBezTo>
                    <a:pt x="24" y="21"/>
                    <a:pt x="24" y="21"/>
                    <a:pt x="24" y="21"/>
                  </a:cubicBezTo>
                  <a:cubicBezTo>
                    <a:pt x="24" y="19"/>
                    <a:pt x="24" y="17"/>
                    <a:pt x="24" y="16"/>
                  </a:cubicBezTo>
                  <a:cubicBezTo>
                    <a:pt x="28" y="16"/>
                    <a:pt x="28" y="16"/>
                    <a:pt x="28" y="16"/>
                  </a:cubicBezTo>
                  <a:cubicBezTo>
                    <a:pt x="28" y="16"/>
                    <a:pt x="28" y="16"/>
                    <a:pt x="28" y="17"/>
                  </a:cubicBezTo>
                  <a:cubicBezTo>
                    <a:pt x="28" y="17"/>
                    <a:pt x="28" y="17"/>
                    <a:pt x="28" y="17"/>
                  </a:cubicBezTo>
                  <a:cubicBezTo>
                    <a:pt x="27" y="17"/>
                    <a:pt x="27" y="19"/>
                    <a:pt x="27" y="21"/>
                  </a:cubicBezTo>
                  <a:cubicBezTo>
                    <a:pt x="27" y="25"/>
                    <a:pt x="27" y="25"/>
                    <a:pt x="27" y="25"/>
                  </a:cubicBezTo>
                  <a:cubicBezTo>
                    <a:pt x="39" y="25"/>
                    <a:pt x="39" y="25"/>
                    <a:pt x="39" y="25"/>
                  </a:cubicBezTo>
                  <a:cubicBezTo>
                    <a:pt x="40" y="25"/>
                    <a:pt x="42" y="25"/>
                    <a:pt x="44" y="25"/>
                  </a:cubicBezTo>
                  <a:cubicBezTo>
                    <a:pt x="44" y="28"/>
                    <a:pt x="44" y="28"/>
                    <a:pt x="44" y="28"/>
                  </a:cubicBezTo>
                  <a:cubicBezTo>
                    <a:pt x="42" y="28"/>
                    <a:pt x="41" y="28"/>
                    <a:pt x="39" y="28"/>
                  </a:cubicBezTo>
                  <a:cubicBezTo>
                    <a:pt x="27" y="28"/>
                    <a:pt x="27" y="28"/>
                    <a:pt x="27" y="28"/>
                  </a:cubicBezTo>
                  <a:cubicBezTo>
                    <a:pt x="27" y="47"/>
                    <a:pt x="27" y="47"/>
                    <a:pt x="27" y="47"/>
                  </a:cubicBezTo>
                  <a:cubicBezTo>
                    <a:pt x="28" y="50"/>
                    <a:pt x="25" y="51"/>
                    <a:pt x="19" y="52"/>
                  </a:cubicBezTo>
                  <a:cubicBezTo>
                    <a:pt x="18" y="50"/>
                    <a:pt x="18" y="49"/>
                    <a:pt x="17" y="47"/>
                  </a:cubicBezTo>
                  <a:cubicBezTo>
                    <a:pt x="22" y="48"/>
                    <a:pt x="25" y="48"/>
                    <a:pt x="24" y="46"/>
                  </a:cubicBezTo>
                  <a:cubicBezTo>
                    <a:pt x="24" y="28"/>
                    <a:pt x="24" y="28"/>
                    <a:pt x="24" y="28"/>
                  </a:cubicBezTo>
                  <a:cubicBezTo>
                    <a:pt x="11" y="28"/>
                    <a:pt x="11" y="28"/>
                    <a:pt x="11" y="28"/>
                  </a:cubicBezTo>
                  <a:cubicBezTo>
                    <a:pt x="10" y="28"/>
                    <a:pt x="9" y="28"/>
                    <a:pt x="8" y="29"/>
                  </a:cubicBezTo>
                  <a:cubicBezTo>
                    <a:pt x="6" y="25"/>
                    <a:pt x="6" y="25"/>
                    <a:pt x="6" y="25"/>
                  </a:cubicBezTo>
                  <a:cubicBezTo>
                    <a:pt x="7" y="25"/>
                    <a:pt x="8" y="24"/>
                    <a:pt x="9" y="22"/>
                  </a:cubicBezTo>
                  <a:cubicBezTo>
                    <a:pt x="11" y="19"/>
                    <a:pt x="12" y="16"/>
                    <a:pt x="14" y="11"/>
                  </a:cubicBezTo>
                  <a:cubicBezTo>
                    <a:pt x="4" y="11"/>
                    <a:pt x="4" y="11"/>
                    <a:pt x="4" y="11"/>
                  </a:cubicBezTo>
                  <a:cubicBezTo>
                    <a:pt x="4" y="11"/>
                    <a:pt x="3" y="11"/>
                    <a:pt x="1" y="11"/>
                  </a:cubicBezTo>
                  <a:cubicBezTo>
                    <a:pt x="1" y="12"/>
                    <a:pt x="0" y="12"/>
                    <a:pt x="0" y="12"/>
                  </a:cubicBezTo>
                  <a:cubicBezTo>
                    <a:pt x="0" y="8"/>
                    <a:pt x="0" y="8"/>
                    <a:pt x="0" y="8"/>
                  </a:cubicBezTo>
                  <a:cubicBezTo>
                    <a:pt x="0" y="8"/>
                    <a:pt x="1" y="8"/>
                    <a:pt x="2" y="8"/>
                  </a:cubicBezTo>
                  <a:cubicBezTo>
                    <a:pt x="3" y="8"/>
                    <a:pt x="4" y="9"/>
                    <a:pt x="4" y="9"/>
                  </a:cubicBezTo>
                  <a:cubicBezTo>
                    <a:pt x="15" y="9"/>
                    <a:pt x="15" y="9"/>
                    <a:pt x="15" y="9"/>
                  </a:cubicBezTo>
                  <a:cubicBezTo>
                    <a:pt x="17" y="6"/>
                    <a:pt x="18" y="3"/>
                    <a:pt x="19" y="0"/>
                  </a:cubicBezTo>
                  <a:close/>
                  <a:moveTo>
                    <a:pt x="0" y="46"/>
                  </a:moveTo>
                  <a:cubicBezTo>
                    <a:pt x="6" y="43"/>
                    <a:pt x="11" y="39"/>
                    <a:pt x="14" y="33"/>
                  </a:cubicBezTo>
                  <a:cubicBezTo>
                    <a:pt x="18" y="36"/>
                    <a:pt x="18" y="36"/>
                    <a:pt x="18" y="36"/>
                  </a:cubicBezTo>
                  <a:cubicBezTo>
                    <a:pt x="19" y="36"/>
                    <a:pt x="19" y="36"/>
                    <a:pt x="19" y="36"/>
                  </a:cubicBezTo>
                  <a:cubicBezTo>
                    <a:pt x="19" y="36"/>
                    <a:pt x="18" y="36"/>
                    <a:pt x="18" y="37"/>
                  </a:cubicBezTo>
                  <a:cubicBezTo>
                    <a:pt x="17" y="37"/>
                    <a:pt x="16" y="38"/>
                    <a:pt x="15" y="39"/>
                  </a:cubicBezTo>
                  <a:cubicBezTo>
                    <a:pt x="12" y="42"/>
                    <a:pt x="8" y="46"/>
                    <a:pt x="4" y="49"/>
                  </a:cubicBezTo>
                  <a:cubicBezTo>
                    <a:pt x="3" y="47"/>
                    <a:pt x="2" y="46"/>
                    <a:pt x="0" y="46"/>
                  </a:cubicBezTo>
                  <a:close/>
                  <a:moveTo>
                    <a:pt x="32" y="37"/>
                  </a:moveTo>
                  <a:cubicBezTo>
                    <a:pt x="34" y="34"/>
                    <a:pt x="34" y="34"/>
                    <a:pt x="34" y="34"/>
                  </a:cubicBezTo>
                  <a:cubicBezTo>
                    <a:pt x="39" y="37"/>
                    <a:pt x="44" y="41"/>
                    <a:pt x="48" y="45"/>
                  </a:cubicBezTo>
                  <a:cubicBezTo>
                    <a:pt x="46" y="48"/>
                    <a:pt x="46" y="48"/>
                    <a:pt x="46" y="48"/>
                  </a:cubicBezTo>
                  <a:cubicBezTo>
                    <a:pt x="41" y="44"/>
                    <a:pt x="37" y="40"/>
                    <a:pt x="32"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41" name="Freeform 23">
              <a:extLst>
                <a:ext uri="{FF2B5EF4-FFF2-40B4-BE49-F238E27FC236}">
                  <a16:creationId xmlns:a16="http://schemas.microsoft.com/office/drawing/2014/main" id="{7F75C059-232B-4DB7-8590-359334E89079}"/>
                </a:ext>
              </a:extLst>
            </p:cNvPr>
            <p:cNvSpPr>
              <a:spLocks/>
            </p:cNvSpPr>
            <p:nvPr/>
          </p:nvSpPr>
          <p:spPr bwMode="auto">
            <a:xfrm>
              <a:off x="4821" y="2116"/>
              <a:ext cx="19" cy="97"/>
            </a:xfrm>
            <a:custGeom>
              <a:avLst/>
              <a:gdLst>
                <a:gd name="T0" fmla="*/ 0 w 10"/>
                <a:gd name="T1" fmla="*/ 0 h 50"/>
                <a:gd name="T2" fmla="*/ 4 w 10"/>
                <a:gd name="T3" fmla="*/ 0 h 50"/>
                <a:gd name="T4" fmla="*/ 10 w 10"/>
                <a:gd name="T5" fmla="*/ 25 h 50"/>
                <a:gd name="T6" fmla="*/ 4 w 10"/>
                <a:gd name="T7" fmla="*/ 50 h 50"/>
                <a:gd name="T8" fmla="*/ 0 w 10"/>
                <a:gd name="T9" fmla="*/ 50 h 50"/>
                <a:gd name="T10" fmla="*/ 6 w 10"/>
                <a:gd name="T11" fmla="*/ 25 h 50"/>
                <a:gd name="T12" fmla="*/ 0 w 10"/>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 h="50">
                  <a:moveTo>
                    <a:pt x="0" y="0"/>
                  </a:moveTo>
                  <a:cubicBezTo>
                    <a:pt x="4" y="0"/>
                    <a:pt x="4" y="0"/>
                    <a:pt x="4" y="0"/>
                  </a:cubicBezTo>
                  <a:cubicBezTo>
                    <a:pt x="8" y="7"/>
                    <a:pt x="10" y="15"/>
                    <a:pt x="10" y="25"/>
                  </a:cubicBezTo>
                  <a:cubicBezTo>
                    <a:pt x="10" y="35"/>
                    <a:pt x="8" y="43"/>
                    <a:pt x="4" y="50"/>
                  </a:cubicBezTo>
                  <a:cubicBezTo>
                    <a:pt x="0" y="50"/>
                    <a:pt x="0" y="50"/>
                    <a:pt x="0" y="50"/>
                  </a:cubicBezTo>
                  <a:cubicBezTo>
                    <a:pt x="4" y="43"/>
                    <a:pt x="6" y="35"/>
                    <a:pt x="6" y="25"/>
                  </a:cubicBezTo>
                  <a:cubicBezTo>
                    <a:pt x="6" y="16"/>
                    <a:pt x="4" y="8"/>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42" name="Freeform 24">
              <a:extLst>
                <a:ext uri="{FF2B5EF4-FFF2-40B4-BE49-F238E27FC236}">
                  <a16:creationId xmlns:a16="http://schemas.microsoft.com/office/drawing/2014/main" id="{32563ED0-F093-4357-9E9C-B959DD21D3E2}"/>
                </a:ext>
              </a:extLst>
            </p:cNvPr>
            <p:cNvSpPr>
              <a:spLocks/>
            </p:cNvSpPr>
            <p:nvPr/>
          </p:nvSpPr>
          <p:spPr bwMode="auto">
            <a:xfrm>
              <a:off x="2857" y="2324"/>
              <a:ext cx="71" cy="75"/>
            </a:xfrm>
            <a:custGeom>
              <a:avLst/>
              <a:gdLst>
                <a:gd name="T0" fmla="*/ 35 w 37"/>
                <a:gd name="T1" fmla="*/ 0 h 39"/>
                <a:gd name="T2" fmla="*/ 36 w 37"/>
                <a:gd name="T3" fmla="*/ 13 h 39"/>
                <a:gd name="T4" fmla="*/ 35 w 37"/>
                <a:gd name="T5" fmla="*/ 13 h 39"/>
                <a:gd name="T6" fmla="*/ 30 w 37"/>
                <a:gd name="T7" fmla="*/ 5 h 39"/>
                <a:gd name="T8" fmla="*/ 21 w 37"/>
                <a:gd name="T9" fmla="*/ 2 h 39"/>
                <a:gd name="T10" fmla="*/ 14 w 37"/>
                <a:gd name="T11" fmla="*/ 4 h 39"/>
                <a:gd name="T12" fmla="*/ 9 w 37"/>
                <a:gd name="T13" fmla="*/ 10 h 39"/>
                <a:gd name="T14" fmla="*/ 7 w 37"/>
                <a:gd name="T15" fmla="*/ 20 h 39"/>
                <a:gd name="T16" fmla="*/ 9 w 37"/>
                <a:gd name="T17" fmla="*/ 29 h 39"/>
                <a:gd name="T18" fmla="*/ 14 w 37"/>
                <a:gd name="T19" fmla="*/ 35 h 39"/>
                <a:gd name="T20" fmla="*/ 22 w 37"/>
                <a:gd name="T21" fmla="*/ 37 h 39"/>
                <a:gd name="T22" fmla="*/ 29 w 37"/>
                <a:gd name="T23" fmla="*/ 35 h 39"/>
                <a:gd name="T24" fmla="*/ 36 w 37"/>
                <a:gd name="T25" fmla="*/ 29 h 39"/>
                <a:gd name="T26" fmla="*/ 37 w 37"/>
                <a:gd name="T27" fmla="*/ 30 h 39"/>
                <a:gd name="T28" fmla="*/ 30 w 37"/>
                <a:gd name="T29" fmla="*/ 37 h 39"/>
                <a:gd name="T30" fmla="*/ 20 w 37"/>
                <a:gd name="T31" fmla="*/ 39 h 39"/>
                <a:gd name="T32" fmla="*/ 4 w 37"/>
                <a:gd name="T33" fmla="*/ 32 h 39"/>
                <a:gd name="T34" fmla="*/ 0 w 37"/>
                <a:gd name="T35" fmla="*/ 20 h 39"/>
                <a:gd name="T36" fmla="*/ 3 w 37"/>
                <a:gd name="T37" fmla="*/ 10 h 39"/>
                <a:gd name="T38" fmla="*/ 10 w 37"/>
                <a:gd name="T39" fmla="*/ 3 h 39"/>
                <a:gd name="T40" fmla="*/ 21 w 37"/>
                <a:gd name="T41" fmla="*/ 0 h 39"/>
                <a:gd name="T42" fmla="*/ 30 w 37"/>
                <a:gd name="T43" fmla="*/ 2 h 39"/>
                <a:gd name="T44" fmla="*/ 31 w 37"/>
                <a:gd name="T45" fmla="*/ 3 h 39"/>
                <a:gd name="T46" fmla="*/ 33 w 37"/>
                <a:gd name="T47" fmla="*/ 2 h 39"/>
                <a:gd name="T48" fmla="*/ 34 w 37"/>
                <a:gd name="T49" fmla="*/ 0 h 39"/>
                <a:gd name="T50" fmla="*/ 35 w 37"/>
                <a:gd name="T5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 h="39">
                  <a:moveTo>
                    <a:pt x="35" y="0"/>
                  </a:moveTo>
                  <a:cubicBezTo>
                    <a:pt x="36" y="13"/>
                    <a:pt x="36" y="13"/>
                    <a:pt x="36" y="13"/>
                  </a:cubicBezTo>
                  <a:cubicBezTo>
                    <a:pt x="35" y="13"/>
                    <a:pt x="35" y="13"/>
                    <a:pt x="35" y="13"/>
                  </a:cubicBezTo>
                  <a:cubicBezTo>
                    <a:pt x="34" y="9"/>
                    <a:pt x="32" y="6"/>
                    <a:pt x="30" y="5"/>
                  </a:cubicBezTo>
                  <a:cubicBezTo>
                    <a:pt x="27" y="3"/>
                    <a:pt x="25" y="2"/>
                    <a:pt x="21" y="2"/>
                  </a:cubicBezTo>
                  <a:cubicBezTo>
                    <a:pt x="19" y="2"/>
                    <a:pt x="16" y="3"/>
                    <a:pt x="14" y="4"/>
                  </a:cubicBezTo>
                  <a:cubicBezTo>
                    <a:pt x="12" y="5"/>
                    <a:pt x="10" y="7"/>
                    <a:pt x="9" y="10"/>
                  </a:cubicBezTo>
                  <a:cubicBezTo>
                    <a:pt x="7" y="13"/>
                    <a:pt x="7" y="16"/>
                    <a:pt x="7" y="20"/>
                  </a:cubicBezTo>
                  <a:cubicBezTo>
                    <a:pt x="7" y="24"/>
                    <a:pt x="7" y="27"/>
                    <a:pt x="9" y="29"/>
                  </a:cubicBezTo>
                  <a:cubicBezTo>
                    <a:pt x="10" y="32"/>
                    <a:pt x="12" y="33"/>
                    <a:pt x="14" y="35"/>
                  </a:cubicBezTo>
                  <a:cubicBezTo>
                    <a:pt x="16" y="36"/>
                    <a:pt x="19" y="37"/>
                    <a:pt x="22" y="37"/>
                  </a:cubicBezTo>
                  <a:cubicBezTo>
                    <a:pt x="25" y="37"/>
                    <a:pt x="27" y="36"/>
                    <a:pt x="29" y="35"/>
                  </a:cubicBezTo>
                  <a:cubicBezTo>
                    <a:pt x="31" y="34"/>
                    <a:pt x="34" y="32"/>
                    <a:pt x="36" y="29"/>
                  </a:cubicBezTo>
                  <a:cubicBezTo>
                    <a:pt x="37" y="30"/>
                    <a:pt x="37" y="30"/>
                    <a:pt x="37" y="30"/>
                  </a:cubicBezTo>
                  <a:cubicBezTo>
                    <a:pt x="35" y="33"/>
                    <a:pt x="32" y="35"/>
                    <a:pt x="30" y="37"/>
                  </a:cubicBezTo>
                  <a:cubicBezTo>
                    <a:pt x="27" y="38"/>
                    <a:pt x="24" y="39"/>
                    <a:pt x="20" y="39"/>
                  </a:cubicBezTo>
                  <a:cubicBezTo>
                    <a:pt x="13" y="39"/>
                    <a:pt x="8" y="37"/>
                    <a:pt x="4" y="32"/>
                  </a:cubicBezTo>
                  <a:cubicBezTo>
                    <a:pt x="1" y="29"/>
                    <a:pt x="0" y="25"/>
                    <a:pt x="0" y="20"/>
                  </a:cubicBezTo>
                  <a:cubicBezTo>
                    <a:pt x="0" y="17"/>
                    <a:pt x="1" y="13"/>
                    <a:pt x="3" y="10"/>
                  </a:cubicBezTo>
                  <a:cubicBezTo>
                    <a:pt x="4" y="7"/>
                    <a:pt x="7" y="5"/>
                    <a:pt x="10" y="3"/>
                  </a:cubicBezTo>
                  <a:cubicBezTo>
                    <a:pt x="13" y="1"/>
                    <a:pt x="17" y="0"/>
                    <a:pt x="21" y="0"/>
                  </a:cubicBezTo>
                  <a:cubicBezTo>
                    <a:pt x="24" y="0"/>
                    <a:pt x="27" y="1"/>
                    <a:pt x="30" y="2"/>
                  </a:cubicBezTo>
                  <a:cubicBezTo>
                    <a:pt x="30" y="3"/>
                    <a:pt x="31" y="3"/>
                    <a:pt x="31" y="3"/>
                  </a:cubicBezTo>
                  <a:cubicBezTo>
                    <a:pt x="32" y="3"/>
                    <a:pt x="32" y="3"/>
                    <a:pt x="33" y="2"/>
                  </a:cubicBezTo>
                  <a:cubicBezTo>
                    <a:pt x="33" y="2"/>
                    <a:pt x="34" y="1"/>
                    <a:pt x="34" y="0"/>
                  </a:cubicBezTo>
                  <a:lnTo>
                    <a:pt x="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43" name="Freeform 25">
              <a:extLst>
                <a:ext uri="{FF2B5EF4-FFF2-40B4-BE49-F238E27FC236}">
                  <a16:creationId xmlns:a16="http://schemas.microsoft.com/office/drawing/2014/main" id="{35970E8A-63AB-41B3-B456-7A14E937E66E}"/>
                </a:ext>
              </a:extLst>
            </p:cNvPr>
            <p:cNvSpPr>
              <a:spLocks/>
            </p:cNvSpPr>
            <p:nvPr/>
          </p:nvSpPr>
          <p:spPr bwMode="auto">
            <a:xfrm>
              <a:off x="2932" y="2326"/>
              <a:ext cx="82" cy="71"/>
            </a:xfrm>
            <a:custGeom>
              <a:avLst/>
              <a:gdLst>
                <a:gd name="T0" fmla="*/ 12 w 43"/>
                <a:gd name="T1" fmla="*/ 17 h 37"/>
                <a:gd name="T2" fmla="*/ 31 w 43"/>
                <a:gd name="T3" fmla="*/ 17 h 37"/>
                <a:gd name="T4" fmla="*/ 31 w 43"/>
                <a:gd name="T5" fmla="*/ 7 h 37"/>
                <a:gd name="T6" fmla="*/ 31 w 43"/>
                <a:gd name="T7" fmla="*/ 3 h 37"/>
                <a:gd name="T8" fmla="*/ 30 w 43"/>
                <a:gd name="T9" fmla="*/ 2 h 37"/>
                <a:gd name="T10" fmla="*/ 27 w 43"/>
                <a:gd name="T11" fmla="*/ 1 h 37"/>
                <a:gd name="T12" fmla="*/ 25 w 43"/>
                <a:gd name="T13" fmla="*/ 1 h 37"/>
                <a:gd name="T14" fmla="*/ 25 w 43"/>
                <a:gd name="T15" fmla="*/ 0 h 37"/>
                <a:gd name="T16" fmla="*/ 43 w 43"/>
                <a:gd name="T17" fmla="*/ 0 h 37"/>
                <a:gd name="T18" fmla="*/ 43 w 43"/>
                <a:gd name="T19" fmla="*/ 1 h 37"/>
                <a:gd name="T20" fmla="*/ 42 w 43"/>
                <a:gd name="T21" fmla="*/ 1 h 37"/>
                <a:gd name="T22" fmla="*/ 39 w 43"/>
                <a:gd name="T23" fmla="*/ 2 h 37"/>
                <a:gd name="T24" fmla="*/ 37 w 43"/>
                <a:gd name="T25" fmla="*/ 3 h 37"/>
                <a:gd name="T26" fmla="*/ 37 w 43"/>
                <a:gd name="T27" fmla="*/ 7 h 37"/>
                <a:gd name="T28" fmla="*/ 37 w 43"/>
                <a:gd name="T29" fmla="*/ 31 h 37"/>
                <a:gd name="T30" fmla="*/ 37 w 43"/>
                <a:gd name="T31" fmla="*/ 34 h 37"/>
                <a:gd name="T32" fmla="*/ 39 w 43"/>
                <a:gd name="T33" fmla="*/ 36 h 37"/>
                <a:gd name="T34" fmla="*/ 42 w 43"/>
                <a:gd name="T35" fmla="*/ 36 h 37"/>
                <a:gd name="T36" fmla="*/ 43 w 43"/>
                <a:gd name="T37" fmla="*/ 36 h 37"/>
                <a:gd name="T38" fmla="*/ 43 w 43"/>
                <a:gd name="T39" fmla="*/ 37 h 37"/>
                <a:gd name="T40" fmla="*/ 25 w 43"/>
                <a:gd name="T41" fmla="*/ 37 h 37"/>
                <a:gd name="T42" fmla="*/ 25 w 43"/>
                <a:gd name="T43" fmla="*/ 36 h 37"/>
                <a:gd name="T44" fmla="*/ 27 w 43"/>
                <a:gd name="T45" fmla="*/ 36 h 37"/>
                <a:gd name="T46" fmla="*/ 31 w 43"/>
                <a:gd name="T47" fmla="*/ 35 h 37"/>
                <a:gd name="T48" fmla="*/ 31 w 43"/>
                <a:gd name="T49" fmla="*/ 31 h 37"/>
                <a:gd name="T50" fmla="*/ 31 w 43"/>
                <a:gd name="T51" fmla="*/ 19 h 37"/>
                <a:gd name="T52" fmla="*/ 12 w 43"/>
                <a:gd name="T53" fmla="*/ 19 h 37"/>
                <a:gd name="T54" fmla="*/ 12 w 43"/>
                <a:gd name="T55" fmla="*/ 31 h 37"/>
                <a:gd name="T56" fmla="*/ 13 w 43"/>
                <a:gd name="T57" fmla="*/ 34 h 37"/>
                <a:gd name="T58" fmla="*/ 14 w 43"/>
                <a:gd name="T59" fmla="*/ 36 h 37"/>
                <a:gd name="T60" fmla="*/ 17 w 43"/>
                <a:gd name="T61" fmla="*/ 36 h 37"/>
                <a:gd name="T62" fmla="*/ 18 w 43"/>
                <a:gd name="T63" fmla="*/ 36 h 37"/>
                <a:gd name="T64" fmla="*/ 18 w 43"/>
                <a:gd name="T65" fmla="*/ 37 h 37"/>
                <a:gd name="T66" fmla="*/ 0 w 43"/>
                <a:gd name="T67" fmla="*/ 37 h 37"/>
                <a:gd name="T68" fmla="*/ 0 w 43"/>
                <a:gd name="T69" fmla="*/ 36 h 37"/>
                <a:gd name="T70" fmla="*/ 2 w 43"/>
                <a:gd name="T71" fmla="*/ 36 h 37"/>
                <a:gd name="T72" fmla="*/ 6 w 43"/>
                <a:gd name="T73" fmla="*/ 35 h 37"/>
                <a:gd name="T74" fmla="*/ 6 w 43"/>
                <a:gd name="T75" fmla="*/ 31 h 37"/>
                <a:gd name="T76" fmla="*/ 6 w 43"/>
                <a:gd name="T77" fmla="*/ 7 h 37"/>
                <a:gd name="T78" fmla="*/ 6 w 43"/>
                <a:gd name="T79" fmla="*/ 3 h 37"/>
                <a:gd name="T80" fmla="*/ 5 w 43"/>
                <a:gd name="T81" fmla="*/ 2 h 37"/>
                <a:gd name="T82" fmla="*/ 2 w 43"/>
                <a:gd name="T83" fmla="*/ 1 h 37"/>
                <a:gd name="T84" fmla="*/ 0 w 43"/>
                <a:gd name="T85" fmla="*/ 1 h 37"/>
                <a:gd name="T86" fmla="*/ 0 w 43"/>
                <a:gd name="T87" fmla="*/ 0 h 37"/>
                <a:gd name="T88" fmla="*/ 18 w 43"/>
                <a:gd name="T89" fmla="*/ 0 h 37"/>
                <a:gd name="T90" fmla="*/ 18 w 43"/>
                <a:gd name="T91" fmla="*/ 1 h 37"/>
                <a:gd name="T92" fmla="*/ 17 w 43"/>
                <a:gd name="T93" fmla="*/ 1 h 37"/>
                <a:gd name="T94" fmla="*/ 14 w 43"/>
                <a:gd name="T95" fmla="*/ 2 h 37"/>
                <a:gd name="T96" fmla="*/ 13 w 43"/>
                <a:gd name="T97" fmla="*/ 3 h 37"/>
                <a:gd name="T98" fmla="*/ 12 w 43"/>
                <a:gd name="T99" fmla="*/ 7 h 37"/>
                <a:gd name="T100" fmla="*/ 12 w 43"/>
                <a:gd name="T101"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3" h="37">
                  <a:moveTo>
                    <a:pt x="12" y="17"/>
                  </a:moveTo>
                  <a:cubicBezTo>
                    <a:pt x="31" y="17"/>
                    <a:pt x="31" y="17"/>
                    <a:pt x="31" y="17"/>
                  </a:cubicBezTo>
                  <a:cubicBezTo>
                    <a:pt x="31" y="7"/>
                    <a:pt x="31" y="7"/>
                    <a:pt x="31" y="7"/>
                  </a:cubicBezTo>
                  <a:cubicBezTo>
                    <a:pt x="31" y="5"/>
                    <a:pt x="31" y="3"/>
                    <a:pt x="31" y="3"/>
                  </a:cubicBezTo>
                  <a:cubicBezTo>
                    <a:pt x="31" y="2"/>
                    <a:pt x="30" y="2"/>
                    <a:pt x="30" y="2"/>
                  </a:cubicBezTo>
                  <a:cubicBezTo>
                    <a:pt x="29" y="1"/>
                    <a:pt x="28" y="1"/>
                    <a:pt x="27" y="1"/>
                  </a:cubicBezTo>
                  <a:cubicBezTo>
                    <a:pt x="25" y="1"/>
                    <a:pt x="25" y="1"/>
                    <a:pt x="25" y="1"/>
                  </a:cubicBezTo>
                  <a:cubicBezTo>
                    <a:pt x="25" y="0"/>
                    <a:pt x="25" y="0"/>
                    <a:pt x="25" y="0"/>
                  </a:cubicBezTo>
                  <a:cubicBezTo>
                    <a:pt x="43" y="0"/>
                    <a:pt x="43" y="0"/>
                    <a:pt x="43" y="0"/>
                  </a:cubicBezTo>
                  <a:cubicBezTo>
                    <a:pt x="43" y="1"/>
                    <a:pt x="43" y="1"/>
                    <a:pt x="43" y="1"/>
                  </a:cubicBezTo>
                  <a:cubicBezTo>
                    <a:pt x="42" y="1"/>
                    <a:pt x="42" y="1"/>
                    <a:pt x="42" y="1"/>
                  </a:cubicBezTo>
                  <a:cubicBezTo>
                    <a:pt x="41" y="1"/>
                    <a:pt x="40" y="1"/>
                    <a:pt x="39" y="2"/>
                  </a:cubicBezTo>
                  <a:cubicBezTo>
                    <a:pt x="38" y="2"/>
                    <a:pt x="38" y="2"/>
                    <a:pt x="37" y="3"/>
                  </a:cubicBezTo>
                  <a:cubicBezTo>
                    <a:pt x="37" y="4"/>
                    <a:pt x="37" y="5"/>
                    <a:pt x="37" y="7"/>
                  </a:cubicBezTo>
                  <a:cubicBezTo>
                    <a:pt x="37" y="31"/>
                    <a:pt x="37" y="31"/>
                    <a:pt x="37" y="31"/>
                  </a:cubicBezTo>
                  <a:cubicBezTo>
                    <a:pt x="37" y="33"/>
                    <a:pt x="37" y="34"/>
                    <a:pt x="37" y="34"/>
                  </a:cubicBezTo>
                  <a:cubicBezTo>
                    <a:pt x="38" y="35"/>
                    <a:pt x="38" y="35"/>
                    <a:pt x="39" y="36"/>
                  </a:cubicBezTo>
                  <a:cubicBezTo>
                    <a:pt x="40" y="36"/>
                    <a:pt x="41" y="36"/>
                    <a:pt x="42" y="36"/>
                  </a:cubicBezTo>
                  <a:cubicBezTo>
                    <a:pt x="43" y="36"/>
                    <a:pt x="43" y="36"/>
                    <a:pt x="43" y="36"/>
                  </a:cubicBezTo>
                  <a:cubicBezTo>
                    <a:pt x="43" y="37"/>
                    <a:pt x="43" y="37"/>
                    <a:pt x="43" y="37"/>
                  </a:cubicBezTo>
                  <a:cubicBezTo>
                    <a:pt x="25" y="37"/>
                    <a:pt x="25" y="37"/>
                    <a:pt x="25" y="37"/>
                  </a:cubicBezTo>
                  <a:cubicBezTo>
                    <a:pt x="25" y="36"/>
                    <a:pt x="25" y="36"/>
                    <a:pt x="25" y="36"/>
                  </a:cubicBezTo>
                  <a:cubicBezTo>
                    <a:pt x="27" y="36"/>
                    <a:pt x="27" y="36"/>
                    <a:pt x="27" y="36"/>
                  </a:cubicBezTo>
                  <a:cubicBezTo>
                    <a:pt x="29" y="36"/>
                    <a:pt x="30" y="36"/>
                    <a:pt x="31" y="35"/>
                  </a:cubicBezTo>
                  <a:cubicBezTo>
                    <a:pt x="31" y="34"/>
                    <a:pt x="31" y="33"/>
                    <a:pt x="31" y="31"/>
                  </a:cubicBezTo>
                  <a:cubicBezTo>
                    <a:pt x="31" y="19"/>
                    <a:pt x="31" y="19"/>
                    <a:pt x="31" y="19"/>
                  </a:cubicBezTo>
                  <a:cubicBezTo>
                    <a:pt x="12" y="19"/>
                    <a:pt x="12" y="19"/>
                    <a:pt x="12" y="19"/>
                  </a:cubicBezTo>
                  <a:cubicBezTo>
                    <a:pt x="12" y="31"/>
                    <a:pt x="12" y="31"/>
                    <a:pt x="12" y="31"/>
                  </a:cubicBezTo>
                  <a:cubicBezTo>
                    <a:pt x="12" y="33"/>
                    <a:pt x="12" y="34"/>
                    <a:pt x="13" y="34"/>
                  </a:cubicBezTo>
                  <a:cubicBezTo>
                    <a:pt x="13" y="35"/>
                    <a:pt x="13" y="35"/>
                    <a:pt x="14" y="36"/>
                  </a:cubicBezTo>
                  <a:cubicBezTo>
                    <a:pt x="15" y="36"/>
                    <a:pt x="16" y="36"/>
                    <a:pt x="17" y="36"/>
                  </a:cubicBezTo>
                  <a:cubicBezTo>
                    <a:pt x="18" y="36"/>
                    <a:pt x="18" y="36"/>
                    <a:pt x="18" y="36"/>
                  </a:cubicBezTo>
                  <a:cubicBezTo>
                    <a:pt x="18" y="37"/>
                    <a:pt x="18" y="37"/>
                    <a:pt x="18" y="37"/>
                  </a:cubicBezTo>
                  <a:cubicBezTo>
                    <a:pt x="0" y="37"/>
                    <a:pt x="0" y="37"/>
                    <a:pt x="0" y="37"/>
                  </a:cubicBezTo>
                  <a:cubicBezTo>
                    <a:pt x="0" y="36"/>
                    <a:pt x="0" y="36"/>
                    <a:pt x="0" y="36"/>
                  </a:cubicBezTo>
                  <a:cubicBezTo>
                    <a:pt x="2" y="36"/>
                    <a:pt x="2" y="36"/>
                    <a:pt x="2" y="36"/>
                  </a:cubicBezTo>
                  <a:cubicBezTo>
                    <a:pt x="4" y="36"/>
                    <a:pt x="5" y="36"/>
                    <a:pt x="6" y="35"/>
                  </a:cubicBezTo>
                  <a:cubicBezTo>
                    <a:pt x="6" y="34"/>
                    <a:pt x="6" y="33"/>
                    <a:pt x="6" y="31"/>
                  </a:cubicBezTo>
                  <a:cubicBezTo>
                    <a:pt x="6" y="7"/>
                    <a:pt x="6" y="7"/>
                    <a:pt x="6" y="7"/>
                  </a:cubicBezTo>
                  <a:cubicBezTo>
                    <a:pt x="6" y="5"/>
                    <a:pt x="6" y="3"/>
                    <a:pt x="6" y="3"/>
                  </a:cubicBezTo>
                  <a:cubicBezTo>
                    <a:pt x="6" y="2"/>
                    <a:pt x="5" y="2"/>
                    <a:pt x="5" y="2"/>
                  </a:cubicBezTo>
                  <a:cubicBezTo>
                    <a:pt x="4" y="1"/>
                    <a:pt x="3" y="1"/>
                    <a:pt x="2" y="1"/>
                  </a:cubicBezTo>
                  <a:cubicBezTo>
                    <a:pt x="0" y="1"/>
                    <a:pt x="0" y="1"/>
                    <a:pt x="0" y="1"/>
                  </a:cubicBezTo>
                  <a:cubicBezTo>
                    <a:pt x="0" y="0"/>
                    <a:pt x="0" y="0"/>
                    <a:pt x="0" y="0"/>
                  </a:cubicBezTo>
                  <a:cubicBezTo>
                    <a:pt x="18" y="0"/>
                    <a:pt x="18" y="0"/>
                    <a:pt x="18" y="0"/>
                  </a:cubicBezTo>
                  <a:cubicBezTo>
                    <a:pt x="18" y="1"/>
                    <a:pt x="18" y="1"/>
                    <a:pt x="18" y="1"/>
                  </a:cubicBezTo>
                  <a:cubicBezTo>
                    <a:pt x="17" y="1"/>
                    <a:pt x="17" y="1"/>
                    <a:pt x="17" y="1"/>
                  </a:cubicBezTo>
                  <a:cubicBezTo>
                    <a:pt x="16" y="1"/>
                    <a:pt x="15" y="1"/>
                    <a:pt x="14" y="2"/>
                  </a:cubicBezTo>
                  <a:cubicBezTo>
                    <a:pt x="13" y="2"/>
                    <a:pt x="13" y="2"/>
                    <a:pt x="13" y="3"/>
                  </a:cubicBezTo>
                  <a:cubicBezTo>
                    <a:pt x="12" y="4"/>
                    <a:pt x="12" y="5"/>
                    <a:pt x="12" y="7"/>
                  </a:cubicBezTo>
                  <a:lnTo>
                    <a:pt x="12"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44" name="Freeform 26">
              <a:extLst>
                <a:ext uri="{FF2B5EF4-FFF2-40B4-BE49-F238E27FC236}">
                  <a16:creationId xmlns:a16="http://schemas.microsoft.com/office/drawing/2014/main" id="{9FEF3753-38EA-4E7B-8E35-074EC9BE21C7}"/>
                </a:ext>
              </a:extLst>
            </p:cNvPr>
            <p:cNvSpPr>
              <a:spLocks/>
            </p:cNvSpPr>
            <p:nvPr/>
          </p:nvSpPr>
          <p:spPr bwMode="auto">
            <a:xfrm>
              <a:off x="3017" y="2326"/>
              <a:ext cx="35" cy="71"/>
            </a:xfrm>
            <a:custGeom>
              <a:avLst/>
              <a:gdLst>
                <a:gd name="T0" fmla="*/ 18 w 18"/>
                <a:gd name="T1" fmla="*/ 36 h 37"/>
                <a:gd name="T2" fmla="*/ 18 w 18"/>
                <a:gd name="T3" fmla="*/ 37 h 37"/>
                <a:gd name="T4" fmla="*/ 0 w 18"/>
                <a:gd name="T5" fmla="*/ 37 h 37"/>
                <a:gd name="T6" fmla="*/ 0 w 18"/>
                <a:gd name="T7" fmla="*/ 36 h 37"/>
                <a:gd name="T8" fmla="*/ 2 w 18"/>
                <a:gd name="T9" fmla="*/ 36 h 37"/>
                <a:gd name="T10" fmla="*/ 5 w 18"/>
                <a:gd name="T11" fmla="*/ 35 h 37"/>
                <a:gd name="T12" fmla="*/ 6 w 18"/>
                <a:gd name="T13" fmla="*/ 31 h 37"/>
                <a:gd name="T14" fmla="*/ 6 w 18"/>
                <a:gd name="T15" fmla="*/ 7 h 37"/>
                <a:gd name="T16" fmla="*/ 6 w 18"/>
                <a:gd name="T17" fmla="*/ 3 h 37"/>
                <a:gd name="T18" fmla="*/ 4 w 18"/>
                <a:gd name="T19" fmla="*/ 2 h 37"/>
                <a:gd name="T20" fmla="*/ 2 w 18"/>
                <a:gd name="T21" fmla="*/ 1 h 37"/>
                <a:gd name="T22" fmla="*/ 0 w 18"/>
                <a:gd name="T23" fmla="*/ 1 h 37"/>
                <a:gd name="T24" fmla="*/ 0 w 18"/>
                <a:gd name="T25" fmla="*/ 0 h 37"/>
                <a:gd name="T26" fmla="*/ 18 w 18"/>
                <a:gd name="T27" fmla="*/ 0 h 37"/>
                <a:gd name="T28" fmla="*/ 18 w 18"/>
                <a:gd name="T29" fmla="*/ 1 h 37"/>
                <a:gd name="T30" fmla="*/ 16 w 18"/>
                <a:gd name="T31" fmla="*/ 1 h 37"/>
                <a:gd name="T32" fmla="*/ 13 w 18"/>
                <a:gd name="T33" fmla="*/ 2 h 37"/>
                <a:gd name="T34" fmla="*/ 12 w 18"/>
                <a:gd name="T35" fmla="*/ 7 h 37"/>
                <a:gd name="T36" fmla="*/ 12 w 18"/>
                <a:gd name="T37" fmla="*/ 31 h 37"/>
                <a:gd name="T38" fmla="*/ 12 w 18"/>
                <a:gd name="T39" fmla="*/ 34 h 37"/>
                <a:gd name="T40" fmla="*/ 13 w 18"/>
                <a:gd name="T41" fmla="*/ 36 h 37"/>
                <a:gd name="T42" fmla="*/ 16 w 18"/>
                <a:gd name="T43" fmla="*/ 36 h 37"/>
                <a:gd name="T44" fmla="*/ 18 w 18"/>
                <a:gd name="T45"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37">
                  <a:moveTo>
                    <a:pt x="18" y="36"/>
                  </a:moveTo>
                  <a:cubicBezTo>
                    <a:pt x="18" y="37"/>
                    <a:pt x="18" y="37"/>
                    <a:pt x="18" y="37"/>
                  </a:cubicBezTo>
                  <a:cubicBezTo>
                    <a:pt x="0" y="37"/>
                    <a:pt x="0" y="37"/>
                    <a:pt x="0" y="37"/>
                  </a:cubicBezTo>
                  <a:cubicBezTo>
                    <a:pt x="0" y="36"/>
                    <a:pt x="0" y="36"/>
                    <a:pt x="0" y="36"/>
                  </a:cubicBezTo>
                  <a:cubicBezTo>
                    <a:pt x="2" y="36"/>
                    <a:pt x="2" y="36"/>
                    <a:pt x="2" y="36"/>
                  </a:cubicBezTo>
                  <a:cubicBezTo>
                    <a:pt x="3" y="36"/>
                    <a:pt x="5" y="36"/>
                    <a:pt x="5" y="35"/>
                  </a:cubicBezTo>
                  <a:cubicBezTo>
                    <a:pt x="6" y="34"/>
                    <a:pt x="6" y="33"/>
                    <a:pt x="6" y="31"/>
                  </a:cubicBezTo>
                  <a:cubicBezTo>
                    <a:pt x="6" y="7"/>
                    <a:pt x="6" y="7"/>
                    <a:pt x="6" y="7"/>
                  </a:cubicBezTo>
                  <a:cubicBezTo>
                    <a:pt x="6" y="5"/>
                    <a:pt x="6" y="4"/>
                    <a:pt x="6" y="3"/>
                  </a:cubicBezTo>
                  <a:cubicBezTo>
                    <a:pt x="5" y="2"/>
                    <a:pt x="5" y="2"/>
                    <a:pt x="4" y="2"/>
                  </a:cubicBezTo>
                  <a:cubicBezTo>
                    <a:pt x="4" y="1"/>
                    <a:pt x="3" y="1"/>
                    <a:pt x="2"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5" y="1"/>
                    <a:pt x="13" y="1"/>
                    <a:pt x="13" y="2"/>
                  </a:cubicBezTo>
                  <a:cubicBezTo>
                    <a:pt x="12" y="3"/>
                    <a:pt x="12" y="4"/>
                    <a:pt x="12" y="7"/>
                  </a:cubicBezTo>
                  <a:cubicBezTo>
                    <a:pt x="12" y="31"/>
                    <a:pt x="12" y="31"/>
                    <a:pt x="12" y="31"/>
                  </a:cubicBezTo>
                  <a:cubicBezTo>
                    <a:pt x="12" y="33"/>
                    <a:pt x="12" y="34"/>
                    <a:pt x="12" y="34"/>
                  </a:cubicBezTo>
                  <a:cubicBezTo>
                    <a:pt x="12" y="35"/>
                    <a:pt x="13" y="35"/>
                    <a:pt x="13" y="36"/>
                  </a:cubicBezTo>
                  <a:cubicBezTo>
                    <a:pt x="14" y="36"/>
                    <a:pt x="15" y="36"/>
                    <a:pt x="16" y="36"/>
                  </a:cubicBezTo>
                  <a:lnTo>
                    <a:pt x="1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45" name="Freeform 27">
              <a:extLst>
                <a:ext uri="{FF2B5EF4-FFF2-40B4-BE49-F238E27FC236}">
                  <a16:creationId xmlns:a16="http://schemas.microsoft.com/office/drawing/2014/main" id="{AC01A4AC-4934-4C19-9F3A-FF2789D4FD26}"/>
                </a:ext>
              </a:extLst>
            </p:cNvPr>
            <p:cNvSpPr>
              <a:spLocks/>
            </p:cNvSpPr>
            <p:nvPr/>
          </p:nvSpPr>
          <p:spPr bwMode="auto">
            <a:xfrm>
              <a:off x="3052" y="2326"/>
              <a:ext cx="86" cy="73"/>
            </a:xfrm>
            <a:custGeom>
              <a:avLst/>
              <a:gdLst>
                <a:gd name="T0" fmla="*/ 0 w 45"/>
                <a:gd name="T1" fmla="*/ 0 h 38"/>
                <a:gd name="T2" fmla="*/ 11 w 45"/>
                <a:gd name="T3" fmla="*/ 0 h 38"/>
                <a:gd name="T4" fmla="*/ 36 w 45"/>
                <a:gd name="T5" fmla="*/ 28 h 38"/>
                <a:gd name="T6" fmla="*/ 36 w 45"/>
                <a:gd name="T7" fmla="*/ 6 h 38"/>
                <a:gd name="T8" fmla="*/ 35 w 45"/>
                <a:gd name="T9" fmla="*/ 2 h 38"/>
                <a:gd name="T10" fmla="*/ 32 w 45"/>
                <a:gd name="T11" fmla="*/ 1 h 38"/>
                <a:gd name="T12" fmla="*/ 30 w 45"/>
                <a:gd name="T13" fmla="*/ 1 h 38"/>
                <a:gd name="T14" fmla="*/ 30 w 45"/>
                <a:gd name="T15" fmla="*/ 0 h 38"/>
                <a:gd name="T16" fmla="*/ 45 w 45"/>
                <a:gd name="T17" fmla="*/ 0 h 38"/>
                <a:gd name="T18" fmla="*/ 45 w 45"/>
                <a:gd name="T19" fmla="*/ 1 h 38"/>
                <a:gd name="T20" fmla="*/ 43 w 45"/>
                <a:gd name="T21" fmla="*/ 1 h 38"/>
                <a:gd name="T22" fmla="*/ 39 w 45"/>
                <a:gd name="T23" fmla="*/ 2 h 38"/>
                <a:gd name="T24" fmla="*/ 39 w 45"/>
                <a:gd name="T25" fmla="*/ 6 h 38"/>
                <a:gd name="T26" fmla="*/ 39 w 45"/>
                <a:gd name="T27" fmla="*/ 38 h 38"/>
                <a:gd name="T28" fmla="*/ 38 w 45"/>
                <a:gd name="T29" fmla="*/ 38 h 38"/>
                <a:gd name="T30" fmla="*/ 11 w 45"/>
                <a:gd name="T31" fmla="*/ 8 h 38"/>
                <a:gd name="T32" fmla="*/ 11 w 45"/>
                <a:gd name="T33" fmla="*/ 31 h 38"/>
                <a:gd name="T34" fmla="*/ 11 w 45"/>
                <a:gd name="T35" fmla="*/ 35 h 38"/>
                <a:gd name="T36" fmla="*/ 15 w 45"/>
                <a:gd name="T37" fmla="*/ 36 h 38"/>
                <a:gd name="T38" fmla="*/ 16 w 45"/>
                <a:gd name="T39" fmla="*/ 36 h 38"/>
                <a:gd name="T40" fmla="*/ 16 w 45"/>
                <a:gd name="T41" fmla="*/ 37 h 38"/>
                <a:gd name="T42" fmla="*/ 2 w 45"/>
                <a:gd name="T43" fmla="*/ 37 h 38"/>
                <a:gd name="T44" fmla="*/ 2 w 45"/>
                <a:gd name="T45" fmla="*/ 36 h 38"/>
                <a:gd name="T46" fmla="*/ 3 w 45"/>
                <a:gd name="T47" fmla="*/ 36 h 38"/>
                <a:gd name="T48" fmla="*/ 7 w 45"/>
                <a:gd name="T49" fmla="*/ 35 h 38"/>
                <a:gd name="T50" fmla="*/ 8 w 45"/>
                <a:gd name="T51" fmla="*/ 31 h 38"/>
                <a:gd name="T52" fmla="*/ 8 w 45"/>
                <a:gd name="T53" fmla="*/ 5 h 38"/>
                <a:gd name="T54" fmla="*/ 5 w 45"/>
                <a:gd name="T55" fmla="*/ 2 h 38"/>
                <a:gd name="T56" fmla="*/ 2 w 45"/>
                <a:gd name="T57" fmla="*/ 1 h 38"/>
                <a:gd name="T58" fmla="*/ 0 w 45"/>
                <a:gd name="T59" fmla="*/ 1 h 38"/>
                <a:gd name="T60" fmla="*/ 0 w 45"/>
                <a:gd name="T6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38">
                  <a:moveTo>
                    <a:pt x="0" y="0"/>
                  </a:moveTo>
                  <a:cubicBezTo>
                    <a:pt x="11" y="0"/>
                    <a:pt x="11" y="0"/>
                    <a:pt x="11" y="0"/>
                  </a:cubicBezTo>
                  <a:cubicBezTo>
                    <a:pt x="36" y="28"/>
                    <a:pt x="36" y="28"/>
                    <a:pt x="36" y="28"/>
                  </a:cubicBezTo>
                  <a:cubicBezTo>
                    <a:pt x="36" y="6"/>
                    <a:pt x="36" y="6"/>
                    <a:pt x="36" y="6"/>
                  </a:cubicBezTo>
                  <a:cubicBezTo>
                    <a:pt x="36" y="4"/>
                    <a:pt x="36" y="3"/>
                    <a:pt x="35" y="2"/>
                  </a:cubicBezTo>
                  <a:cubicBezTo>
                    <a:pt x="34" y="1"/>
                    <a:pt x="33" y="1"/>
                    <a:pt x="32" y="1"/>
                  </a:cubicBezTo>
                  <a:cubicBezTo>
                    <a:pt x="30" y="1"/>
                    <a:pt x="30" y="1"/>
                    <a:pt x="30" y="1"/>
                  </a:cubicBezTo>
                  <a:cubicBezTo>
                    <a:pt x="30" y="0"/>
                    <a:pt x="30" y="0"/>
                    <a:pt x="30" y="0"/>
                  </a:cubicBezTo>
                  <a:cubicBezTo>
                    <a:pt x="45" y="0"/>
                    <a:pt x="45" y="0"/>
                    <a:pt x="45" y="0"/>
                  </a:cubicBezTo>
                  <a:cubicBezTo>
                    <a:pt x="45" y="1"/>
                    <a:pt x="45" y="1"/>
                    <a:pt x="45" y="1"/>
                  </a:cubicBezTo>
                  <a:cubicBezTo>
                    <a:pt x="43" y="1"/>
                    <a:pt x="43" y="1"/>
                    <a:pt x="43" y="1"/>
                  </a:cubicBezTo>
                  <a:cubicBezTo>
                    <a:pt x="41" y="1"/>
                    <a:pt x="40" y="2"/>
                    <a:pt x="39" y="2"/>
                  </a:cubicBezTo>
                  <a:cubicBezTo>
                    <a:pt x="39" y="3"/>
                    <a:pt x="39" y="4"/>
                    <a:pt x="39" y="6"/>
                  </a:cubicBezTo>
                  <a:cubicBezTo>
                    <a:pt x="39" y="38"/>
                    <a:pt x="39" y="38"/>
                    <a:pt x="39" y="38"/>
                  </a:cubicBezTo>
                  <a:cubicBezTo>
                    <a:pt x="38" y="38"/>
                    <a:pt x="38" y="38"/>
                    <a:pt x="38" y="38"/>
                  </a:cubicBezTo>
                  <a:cubicBezTo>
                    <a:pt x="11" y="8"/>
                    <a:pt x="11" y="8"/>
                    <a:pt x="11" y="8"/>
                  </a:cubicBezTo>
                  <a:cubicBezTo>
                    <a:pt x="11" y="31"/>
                    <a:pt x="11" y="31"/>
                    <a:pt x="11" y="31"/>
                  </a:cubicBezTo>
                  <a:cubicBezTo>
                    <a:pt x="11" y="33"/>
                    <a:pt x="11" y="35"/>
                    <a:pt x="11" y="35"/>
                  </a:cubicBezTo>
                  <a:cubicBezTo>
                    <a:pt x="12" y="36"/>
                    <a:pt x="13" y="36"/>
                    <a:pt x="15" y="36"/>
                  </a:cubicBezTo>
                  <a:cubicBezTo>
                    <a:pt x="16" y="36"/>
                    <a:pt x="16" y="36"/>
                    <a:pt x="16" y="36"/>
                  </a:cubicBezTo>
                  <a:cubicBezTo>
                    <a:pt x="16" y="37"/>
                    <a:pt x="16" y="37"/>
                    <a:pt x="16" y="37"/>
                  </a:cubicBezTo>
                  <a:cubicBezTo>
                    <a:pt x="2" y="37"/>
                    <a:pt x="2" y="37"/>
                    <a:pt x="2" y="37"/>
                  </a:cubicBezTo>
                  <a:cubicBezTo>
                    <a:pt x="2" y="36"/>
                    <a:pt x="2" y="36"/>
                    <a:pt x="2" y="36"/>
                  </a:cubicBezTo>
                  <a:cubicBezTo>
                    <a:pt x="3" y="36"/>
                    <a:pt x="3" y="36"/>
                    <a:pt x="3" y="36"/>
                  </a:cubicBezTo>
                  <a:cubicBezTo>
                    <a:pt x="5" y="36"/>
                    <a:pt x="6" y="36"/>
                    <a:pt x="7" y="35"/>
                  </a:cubicBezTo>
                  <a:cubicBezTo>
                    <a:pt x="8" y="34"/>
                    <a:pt x="8" y="33"/>
                    <a:pt x="8" y="31"/>
                  </a:cubicBezTo>
                  <a:cubicBezTo>
                    <a:pt x="8" y="5"/>
                    <a:pt x="8" y="5"/>
                    <a:pt x="8" y="5"/>
                  </a:cubicBezTo>
                  <a:cubicBezTo>
                    <a:pt x="7" y="4"/>
                    <a:pt x="6" y="3"/>
                    <a:pt x="5" y="2"/>
                  </a:cubicBezTo>
                  <a:cubicBezTo>
                    <a:pt x="4" y="2"/>
                    <a:pt x="4" y="2"/>
                    <a:pt x="2" y="1"/>
                  </a:cubicBezTo>
                  <a:cubicBezTo>
                    <a:pt x="2"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46" name="Freeform 28">
              <a:extLst>
                <a:ext uri="{FF2B5EF4-FFF2-40B4-BE49-F238E27FC236}">
                  <a16:creationId xmlns:a16="http://schemas.microsoft.com/office/drawing/2014/main" id="{BF56821C-61FA-477E-A39B-3CE0231CE826}"/>
                </a:ext>
              </a:extLst>
            </p:cNvPr>
            <p:cNvSpPr>
              <a:spLocks noEditPoints="1"/>
            </p:cNvSpPr>
            <p:nvPr/>
          </p:nvSpPr>
          <p:spPr bwMode="auto">
            <a:xfrm>
              <a:off x="3138" y="2324"/>
              <a:ext cx="84" cy="73"/>
            </a:xfrm>
            <a:custGeom>
              <a:avLst/>
              <a:gdLst>
                <a:gd name="T0" fmla="*/ 28 w 44"/>
                <a:gd name="T1" fmla="*/ 26 h 38"/>
                <a:gd name="T2" fmla="*/ 12 w 44"/>
                <a:gd name="T3" fmla="*/ 26 h 38"/>
                <a:gd name="T4" fmla="*/ 9 w 44"/>
                <a:gd name="T5" fmla="*/ 32 h 38"/>
                <a:gd name="T6" fmla="*/ 8 w 44"/>
                <a:gd name="T7" fmla="*/ 35 h 38"/>
                <a:gd name="T8" fmla="*/ 9 w 44"/>
                <a:gd name="T9" fmla="*/ 37 h 38"/>
                <a:gd name="T10" fmla="*/ 13 w 44"/>
                <a:gd name="T11" fmla="*/ 37 h 38"/>
                <a:gd name="T12" fmla="*/ 13 w 44"/>
                <a:gd name="T13" fmla="*/ 38 h 38"/>
                <a:gd name="T14" fmla="*/ 0 w 44"/>
                <a:gd name="T15" fmla="*/ 38 h 38"/>
                <a:gd name="T16" fmla="*/ 0 w 44"/>
                <a:gd name="T17" fmla="*/ 37 h 38"/>
                <a:gd name="T18" fmla="*/ 4 w 44"/>
                <a:gd name="T19" fmla="*/ 36 h 38"/>
                <a:gd name="T20" fmla="*/ 7 w 44"/>
                <a:gd name="T21" fmla="*/ 31 h 38"/>
                <a:gd name="T22" fmla="*/ 22 w 44"/>
                <a:gd name="T23" fmla="*/ 0 h 38"/>
                <a:gd name="T24" fmla="*/ 23 w 44"/>
                <a:gd name="T25" fmla="*/ 0 h 38"/>
                <a:gd name="T26" fmla="*/ 37 w 44"/>
                <a:gd name="T27" fmla="*/ 31 h 38"/>
                <a:gd name="T28" fmla="*/ 40 w 44"/>
                <a:gd name="T29" fmla="*/ 36 h 38"/>
                <a:gd name="T30" fmla="*/ 44 w 44"/>
                <a:gd name="T31" fmla="*/ 37 h 38"/>
                <a:gd name="T32" fmla="*/ 44 w 44"/>
                <a:gd name="T33" fmla="*/ 38 h 38"/>
                <a:gd name="T34" fmla="*/ 28 w 44"/>
                <a:gd name="T35" fmla="*/ 38 h 38"/>
                <a:gd name="T36" fmla="*/ 28 w 44"/>
                <a:gd name="T37" fmla="*/ 37 h 38"/>
                <a:gd name="T38" fmla="*/ 31 w 44"/>
                <a:gd name="T39" fmla="*/ 37 h 38"/>
                <a:gd name="T40" fmla="*/ 32 w 44"/>
                <a:gd name="T41" fmla="*/ 35 h 38"/>
                <a:gd name="T42" fmla="*/ 31 w 44"/>
                <a:gd name="T43" fmla="*/ 31 h 38"/>
                <a:gd name="T44" fmla="*/ 28 w 44"/>
                <a:gd name="T45" fmla="*/ 26 h 38"/>
                <a:gd name="T46" fmla="*/ 27 w 44"/>
                <a:gd name="T47" fmla="*/ 24 h 38"/>
                <a:gd name="T48" fmla="*/ 20 w 44"/>
                <a:gd name="T49" fmla="*/ 9 h 38"/>
                <a:gd name="T50" fmla="*/ 13 w 44"/>
                <a:gd name="T51" fmla="*/ 24 h 38"/>
                <a:gd name="T52" fmla="*/ 27 w 44"/>
                <a:gd name="T53" fmla="*/ 2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38">
                  <a:moveTo>
                    <a:pt x="28" y="26"/>
                  </a:moveTo>
                  <a:cubicBezTo>
                    <a:pt x="12" y="26"/>
                    <a:pt x="12" y="26"/>
                    <a:pt x="12" y="26"/>
                  </a:cubicBezTo>
                  <a:cubicBezTo>
                    <a:pt x="9" y="32"/>
                    <a:pt x="9" y="32"/>
                    <a:pt x="9" y="32"/>
                  </a:cubicBezTo>
                  <a:cubicBezTo>
                    <a:pt x="9" y="33"/>
                    <a:pt x="8" y="34"/>
                    <a:pt x="8" y="35"/>
                  </a:cubicBezTo>
                  <a:cubicBezTo>
                    <a:pt x="8" y="36"/>
                    <a:pt x="9" y="36"/>
                    <a:pt x="9" y="37"/>
                  </a:cubicBezTo>
                  <a:cubicBezTo>
                    <a:pt x="10" y="37"/>
                    <a:pt x="11" y="37"/>
                    <a:pt x="13" y="37"/>
                  </a:cubicBezTo>
                  <a:cubicBezTo>
                    <a:pt x="13" y="38"/>
                    <a:pt x="13" y="38"/>
                    <a:pt x="13" y="38"/>
                  </a:cubicBezTo>
                  <a:cubicBezTo>
                    <a:pt x="0" y="38"/>
                    <a:pt x="0" y="38"/>
                    <a:pt x="0" y="38"/>
                  </a:cubicBezTo>
                  <a:cubicBezTo>
                    <a:pt x="0" y="37"/>
                    <a:pt x="0" y="37"/>
                    <a:pt x="0" y="37"/>
                  </a:cubicBezTo>
                  <a:cubicBezTo>
                    <a:pt x="2" y="37"/>
                    <a:pt x="3" y="37"/>
                    <a:pt x="4" y="36"/>
                  </a:cubicBezTo>
                  <a:cubicBezTo>
                    <a:pt x="5" y="35"/>
                    <a:pt x="6" y="34"/>
                    <a:pt x="7" y="31"/>
                  </a:cubicBezTo>
                  <a:cubicBezTo>
                    <a:pt x="22" y="0"/>
                    <a:pt x="22" y="0"/>
                    <a:pt x="22" y="0"/>
                  </a:cubicBezTo>
                  <a:cubicBezTo>
                    <a:pt x="23" y="0"/>
                    <a:pt x="23" y="0"/>
                    <a:pt x="23" y="0"/>
                  </a:cubicBezTo>
                  <a:cubicBezTo>
                    <a:pt x="37" y="31"/>
                    <a:pt x="37" y="31"/>
                    <a:pt x="37" y="31"/>
                  </a:cubicBezTo>
                  <a:cubicBezTo>
                    <a:pt x="38" y="34"/>
                    <a:pt x="39" y="35"/>
                    <a:pt x="40" y="36"/>
                  </a:cubicBezTo>
                  <a:cubicBezTo>
                    <a:pt x="41" y="37"/>
                    <a:pt x="42" y="37"/>
                    <a:pt x="44" y="37"/>
                  </a:cubicBezTo>
                  <a:cubicBezTo>
                    <a:pt x="44" y="38"/>
                    <a:pt x="44" y="38"/>
                    <a:pt x="44" y="38"/>
                  </a:cubicBezTo>
                  <a:cubicBezTo>
                    <a:pt x="28" y="38"/>
                    <a:pt x="28" y="38"/>
                    <a:pt x="28" y="38"/>
                  </a:cubicBezTo>
                  <a:cubicBezTo>
                    <a:pt x="28" y="37"/>
                    <a:pt x="28" y="37"/>
                    <a:pt x="28" y="37"/>
                  </a:cubicBezTo>
                  <a:cubicBezTo>
                    <a:pt x="29" y="37"/>
                    <a:pt x="31" y="37"/>
                    <a:pt x="31" y="37"/>
                  </a:cubicBezTo>
                  <a:cubicBezTo>
                    <a:pt x="32" y="36"/>
                    <a:pt x="32" y="36"/>
                    <a:pt x="32" y="35"/>
                  </a:cubicBezTo>
                  <a:cubicBezTo>
                    <a:pt x="32" y="34"/>
                    <a:pt x="32" y="33"/>
                    <a:pt x="31" y="31"/>
                  </a:cubicBezTo>
                  <a:lnTo>
                    <a:pt x="28" y="26"/>
                  </a:lnTo>
                  <a:close/>
                  <a:moveTo>
                    <a:pt x="27" y="24"/>
                  </a:moveTo>
                  <a:cubicBezTo>
                    <a:pt x="20" y="9"/>
                    <a:pt x="20" y="9"/>
                    <a:pt x="20" y="9"/>
                  </a:cubicBezTo>
                  <a:cubicBezTo>
                    <a:pt x="13" y="24"/>
                    <a:pt x="13" y="24"/>
                    <a:pt x="13" y="24"/>
                  </a:cubicBezTo>
                  <a:lnTo>
                    <a:pt x="27"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47" name="Freeform 29">
              <a:extLst>
                <a:ext uri="{FF2B5EF4-FFF2-40B4-BE49-F238E27FC236}">
                  <a16:creationId xmlns:a16="http://schemas.microsoft.com/office/drawing/2014/main" id="{C5F39331-FA73-4181-AA6A-8947F930E5A7}"/>
                </a:ext>
              </a:extLst>
            </p:cNvPr>
            <p:cNvSpPr>
              <a:spLocks/>
            </p:cNvSpPr>
            <p:nvPr/>
          </p:nvSpPr>
          <p:spPr bwMode="auto">
            <a:xfrm>
              <a:off x="3245" y="2326"/>
              <a:ext cx="84" cy="73"/>
            </a:xfrm>
            <a:custGeom>
              <a:avLst/>
              <a:gdLst>
                <a:gd name="T0" fmla="*/ 29 w 44"/>
                <a:gd name="T1" fmla="*/ 1 h 38"/>
                <a:gd name="T2" fmla="*/ 29 w 44"/>
                <a:gd name="T3" fmla="*/ 0 h 38"/>
                <a:gd name="T4" fmla="*/ 44 w 44"/>
                <a:gd name="T5" fmla="*/ 0 h 38"/>
                <a:gd name="T6" fmla="*/ 44 w 44"/>
                <a:gd name="T7" fmla="*/ 1 h 38"/>
                <a:gd name="T8" fmla="*/ 42 w 44"/>
                <a:gd name="T9" fmla="*/ 1 h 38"/>
                <a:gd name="T10" fmla="*/ 38 w 44"/>
                <a:gd name="T11" fmla="*/ 3 h 38"/>
                <a:gd name="T12" fmla="*/ 38 w 44"/>
                <a:gd name="T13" fmla="*/ 7 h 38"/>
                <a:gd name="T14" fmla="*/ 38 w 44"/>
                <a:gd name="T15" fmla="*/ 22 h 38"/>
                <a:gd name="T16" fmla="*/ 36 w 44"/>
                <a:gd name="T17" fmla="*/ 31 h 38"/>
                <a:gd name="T18" fmla="*/ 32 w 44"/>
                <a:gd name="T19" fmla="*/ 36 h 38"/>
                <a:gd name="T20" fmla="*/ 22 w 44"/>
                <a:gd name="T21" fmla="*/ 38 h 38"/>
                <a:gd name="T22" fmla="*/ 12 w 44"/>
                <a:gd name="T23" fmla="*/ 36 h 38"/>
                <a:gd name="T24" fmla="*/ 7 w 44"/>
                <a:gd name="T25" fmla="*/ 30 h 38"/>
                <a:gd name="T26" fmla="*/ 6 w 44"/>
                <a:gd name="T27" fmla="*/ 21 h 38"/>
                <a:gd name="T28" fmla="*/ 6 w 44"/>
                <a:gd name="T29" fmla="*/ 7 h 38"/>
                <a:gd name="T30" fmla="*/ 5 w 44"/>
                <a:gd name="T31" fmla="*/ 2 h 38"/>
                <a:gd name="T32" fmla="*/ 1 w 44"/>
                <a:gd name="T33" fmla="*/ 1 h 38"/>
                <a:gd name="T34" fmla="*/ 0 w 44"/>
                <a:gd name="T35" fmla="*/ 1 h 38"/>
                <a:gd name="T36" fmla="*/ 0 w 44"/>
                <a:gd name="T37" fmla="*/ 0 h 38"/>
                <a:gd name="T38" fmla="*/ 18 w 44"/>
                <a:gd name="T39" fmla="*/ 0 h 38"/>
                <a:gd name="T40" fmla="*/ 18 w 44"/>
                <a:gd name="T41" fmla="*/ 1 h 38"/>
                <a:gd name="T42" fmla="*/ 16 w 44"/>
                <a:gd name="T43" fmla="*/ 1 h 38"/>
                <a:gd name="T44" fmla="*/ 12 w 44"/>
                <a:gd name="T45" fmla="*/ 3 h 38"/>
                <a:gd name="T46" fmla="*/ 12 w 44"/>
                <a:gd name="T47" fmla="*/ 7 h 38"/>
                <a:gd name="T48" fmla="*/ 12 w 44"/>
                <a:gd name="T49" fmla="*/ 23 h 38"/>
                <a:gd name="T50" fmla="*/ 12 w 44"/>
                <a:gd name="T51" fmla="*/ 28 h 38"/>
                <a:gd name="T52" fmla="*/ 14 w 44"/>
                <a:gd name="T53" fmla="*/ 32 h 38"/>
                <a:gd name="T54" fmla="*/ 17 w 44"/>
                <a:gd name="T55" fmla="*/ 35 h 38"/>
                <a:gd name="T56" fmla="*/ 22 w 44"/>
                <a:gd name="T57" fmla="*/ 36 h 38"/>
                <a:gd name="T58" fmla="*/ 29 w 44"/>
                <a:gd name="T59" fmla="*/ 34 h 38"/>
                <a:gd name="T60" fmla="*/ 34 w 44"/>
                <a:gd name="T61" fmla="*/ 30 h 38"/>
                <a:gd name="T62" fmla="*/ 35 w 44"/>
                <a:gd name="T63" fmla="*/ 22 h 38"/>
                <a:gd name="T64" fmla="*/ 35 w 44"/>
                <a:gd name="T65" fmla="*/ 7 h 38"/>
                <a:gd name="T66" fmla="*/ 34 w 44"/>
                <a:gd name="T67" fmla="*/ 2 h 38"/>
                <a:gd name="T68" fmla="*/ 31 w 44"/>
                <a:gd name="T69" fmla="*/ 1 h 38"/>
                <a:gd name="T70" fmla="*/ 29 w 44"/>
                <a:gd name="T71"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38">
                  <a:moveTo>
                    <a:pt x="29" y="1"/>
                  </a:moveTo>
                  <a:cubicBezTo>
                    <a:pt x="29" y="0"/>
                    <a:pt x="29" y="0"/>
                    <a:pt x="29" y="0"/>
                  </a:cubicBezTo>
                  <a:cubicBezTo>
                    <a:pt x="44" y="0"/>
                    <a:pt x="44" y="0"/>
                    <a:pt x="44" y="0"/>
                  </a:cubicBezTo>
                  <a:cubicBezTo>
                    <a:pt x="44" y="1"/>
                    <a:pt x="44" y="1"/>
                    <a:pt x="44" y="1"/>
                  </a:cubicBezTo>
                  <a:cubicBezTo>
                    <a:pt x="42" y="1"/>
                    <a:pt x="42" y="1"/>
                    <a:pt x="42" y="1"/>
                  </a:cubicBezTo>
                  <a:cubicBezTo>
                    <a:pt x="40" y="1"/>
                    <a:pt x="39" y="2"/>
                    <a:pt x="38" y="3"/>
                  </a:cubicBezTo>
                  <a:cubicBezTo>
                    <a:pt x="38" y="3"/>
                    <a:pt x="38" y="5"/>
                    <a:pt x="38" y="7"/>
                  </a:cubicBezTo>
                  <a:cubicBezTo>
                    <a:pt x="38" y="22"/>
                    <a:pt x="38" y="22"/>
                    <a:pt x="38" y="22"/>
                  </a:cubicBezTo>
                  <a:cubicBezTo>
                    <a:pt x="38" y="26"/>
                    <a:pt x="37" y="29"/>
                    <a:pt x="36" y="31"/>
                  </a:cubicBezTo>
                  <a:cubicBezTo>
                    <a:pt x="36" y="33"/>
                    <a:pt x="34" y="34"/>
                    <a:pt x="32" y="36"/>
                  </a:cubicBezTo>
                  <a:cubicBezTo>
                    <a:pt x="29" y="37"/>
                    <a:pt x="26" y="38"/>
                    <a:pt x="22" y="38"/>
                  </a:cubicBezTo>
                  <a:cubicBezTo>
                    <a:pt x="17" y="38"/>
                    <a:pt x="14" y="37"/>
                    <a:pt x="12" y="36"/>
                  </a:cubicBezTo>
                  <a:cubicBezTo>
                    <a:pt x="9" y="35"/>
                    <a:pt x="8" y="33"/>
                    <a:pt x="7" y="30"/>
                  </a:cubicBezTo>
                  <a:cubicBezTo>
                    <a:pt x="6" y="29"/>
                    <a:pt x="6" y="26"/>
                    <a:pt x="6" y="21"/>
                  </a:cubicBezTo>
                  <a:cubicBezTo>
                    <a:pt x="6" y="7"/>
                    <a:pt x="6" y="7"/>
                    <a:pt x="6" y="7"/>
                  </a:cubicBezTo>
                  <a:cubicBezTo>
                    <a:pt x="6" y="4"/>
                    <a:pt x="5" y="3"/>
                    <a:pt x="5" y="2"/>
                  </a:cubicBezTo>
                  <a:cubicBezTo>
                    <a:pt x="4" y="1"/>
                    <a:pt x="3" y="1"/>
                    <a:pt x="1"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4" y="1"/>
                    <a:pt x="13" y="2"/>
                    <a:pt x="12" y="3"/>
                  </a:cubicBezTo>
                  <a:cubicBezTo>
                    <a:pt x="12" y="3"/>
                    <a:pt x="12" y="5"/>
                    <a:pt x="12" y="7"/>
                  </a:cubicBezTo>
                  <a:cubicBezTo>
                    <a:pt x="12" y="23"/>
                    <a:pt x="12" y="23"/>
                    <a:pt x="12" y="23"/>
                  </a:cubicBezTo>
                  <a:cubicBezTo>
                    <a:pt x="12" y="24"/>
                    <a:pt x="12" y="26"/>
                    <a:pt x="12" y="28"/>
                  </a:cubicBezTo>
                  <a:cubicBezTo>
                    <a:pt x="12" y="30"/>
                    <a:pt x="13" y="31"/>
                    <a:pt x="14" y="32"/>
                  </a:cubicBezTo>
                  <a:cubicBezTo>
                    <a:pt x="14" y="33"/>
                    <a:pt x="15" y="34"/>
                    <a:pt x="17" y="35"/>
                  </a:cubicBezTo>
                  <a:cubicBezTo>
                    <a:pt x="18" y="35"/>
                    <a:pt x="20" y="36"/>
                    <a:pt x="22" y="36"/>
                  </a:cubicBezTo>
                  <a:cubicBezTo>
                    <a:pt x="25" y="36"/>
                    <a:pt x="27" y="35"/>
                    <a:pt x="29" y="34"/>
                  </a:cubicBezTo>
                  <a:cubicBezTo>
                    <a:pt x="32" y="33"/>
                    <a:pt x="33" y="32"/>
                    <a:pt x="34" y="30"/>
                  </a:cubicBezTo>
                  <a:cubicBezTo>
                    <a:pt x="35" y="28"/>
                    <a:pt x="35" y="26"/>
                    <a:pt x="35" y="22"/>
                  </a:cubicBezTo>
                  <a:cubicBezTo>
                    <a:pt x="35" y="7"/>
                    <a:pt x="35" y="7"/>
                    <a:pt x="35" y="7"/>
                  </a:cubicBezTo>
                  <a:cubicBezTo>
                    <a:pt x="35" y="4"/>
                    <a:pt x="35" y="3"/>
                    <a:pt x="34" y="2"/>
                  </a:cubicBezTo>
                  <a:cubicBezTo>
                    <a:pt x="33" y="1"/>
                    <a:pt x="32" y="1"/>
                    <a:pt x="31" y="1"/>
                  </a:cubicBezTo>
                  <a:lnTo>
                    <a:pt x="29"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48" name="Freeform 30">
              <a:extLst>
                <a:ext uri="{FF2B5EF4-FFF2-40B4-BE49-F238E27FC236}">
                  <a16:creationId xmlns:a16="http://schemas.microsoft.com/office/drawing/2014/main" id="{ACB1CF43-6C3B-40BB-A7E8-CF26F0A35905}"/>
                </a:ext>
              </a:extLst>
            </p:cNvPr>
            <p:cNvSpPr>
              <a:spLocks/>
            </p:cNvSpPr>
            <p:nvPr/>
          </p:nvSpPr>
          <p:spPr bwMode="auto">
            <a:xfrm>
              <a:off x="3327" y="2326"/>
              <a:ext cx="85" cy="73"/>
            </a:xfrm>
            <a:custGeom>
              <a:avLst/>
              <a:gdLst>
                <a:gd name="T0" fmla="*/ 0 w 45"/>
                <a:gd name="T1" fmla="*/ 0 h 38"/>
                <a:gd name="T2" fmla="*/ 11 w 45"/>
                <a:gd name="T3" fmla="*/ 0 h 38"/>
                <a:gd name="T4" fmla="*/ 36 w 45"/>
                <a:gd name="T5" fmla="*/ 28 h 38"/>
                <a:gd name="T6" fmla="*/ 36 w 45"/>
                <a:gd name="T7" fmla="*/ 6 h 38"/>
                <a:gd name="T8" fmla="*/ 35 w 45"/>
                <a:gd name="T9" fmla="*/ 2 h 38"/>
                <a:gd name="T10" fmla="*/ 32 w 45"/>
                <a:gd name="T11" fmla="*/ 1 h 38"/>
                <a:gd name="T12" fmla="*/ 30 w 45"/>
                <a:gd name="T13" fmla="*/ 1 h 38"/>
                <a:gd name="T14" fmla="*/ 30 w 45"/>
                <a:gd name="T15" fmla="*/ 0 h 38"/>
                <a:gd name="T16" fmla="*/ 45 w 45"/>
                <a:gd name="T17" fmla="*/ 0 h 38"/>
                <a:gd name="T18" fmla="*/ 45 w 45"/>
                <a:gd name="T19" fmla="*/ 1 h 38"/>
                <a:gd name="T20" fmla="*/ 43 w 45"/>
                <a:gd name="T21" fmla="*/ 1 h 38"/>
                <a:gd name="T22" fmla="*/ 39 w 45"/>
                <a:gd name="T23" fmla="*/ 2 h 38"/>
                <a:gd name="T24" fmla="*/ 39 w 45"/>
                <a:gd name="T25" fmla="*/ 6 h 38"/>
                <a:gd name="T26" fmla="*/ 39 w 45"/>
                <a:gd name="T27" fmla="*/ 38 h 38"/>
                <a:gd name="T28" fmla="*/ 38 w 45"/>
                <a:gd name="T29" fmla="*/ 38 h 38"/>
                <a:gd name="T30" fmla="*/ 10 w 45"/>
                <a:gd name="T31" fmla="*/ 8 h 38"/>
                <a:gd name="T32" fmla="*/ 10 w 45"/>
                <a:gd name="T33" fmla="*/ 31 h 38"/>
                <a:gd name="T34" fmla="*/ 11 w 45"/>
                <a:gd name="T35" fmla="*/ 35 h 38"/>
                <a:gd name="T36" fmla="*/ 15 w 45"/>
                <a:gd name="T37" fmla="*/ 36 h 38"/>
                <a:gd name="T38" fmla="*/ 16 w 45"/>
                <a:gd name="T39" fmla="*/ 36 h 38"/>
                <a:gd name="T40" fmla="*/ 16 w 45"/>
                <a:gd name="T41" fmla="*/ 37 h 38"/>
                <a:gd name="T42" fmla="*/ 2 w 45"/>
                <a:gd name="T43" fmla="*/ 37 h 38"/>
                <a:gd name="T44" fmla="*/ 2 w 45"/>
                <a:gd name="T45" fmla="*/ 36 h 38"/>
                <a:gd name="T46" fmla="*/ 3 w 45"/>
                <a:gd name="T47" fmla="*/ 36 h 38"/>
                <a:gd name="T48" fmla="*/ 7 w 45"/>
                <a:gd name="T49" fmla="*/ 35 h 38"/>
                <a:gd name="T50" fmla="*/ 8 w 45"/>
                <a:gd name="T51" fmla="*/ 31 h 38"/>
                <a:gd name="T52" fmla="*/ 8 w 45"/>
                <a:gd name="T53" fmla="*/ 5 h 38"/>
                <a:gd name="T54" fmla="*/ 5 w 45"/>
                <a:gd name="T55" fmla="*/ 2 h 38"/>
                <a:gd name="T56" fmla="*/ 2 w 45"/>
                <a:gd name="T57" fmla="*/ 1 h 38"/>
                <a:gd name="T58" fmla="*/ 0 w 45"/>
                <a:gd name="T59" fmla="*/ 1 h 38"/>
                <a:gd name="T60" fmla="*/ 0 w 45"/>
                <a:gd name="T6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38">
                  <a:moveTo>
                    <a:pt x="0" y="0"/>
                  </a:moveTo>
                  <a:cubicBezTo>
                    <a:pt x="11" y="0"/>
                    <a:pt x="11" y="0"/>
                    <a:pt x="11" y="0"/>
                  </a:cubicBezTo>
                  <a:cubicBezTo>
                    <a:pt x="36" y="28"/>
                    <a:pt x="36" y="28"/>
                    <a:pt x="36" y="28"/>
                  </a:cubicBezTo>
                  <a:cubicBezTo>
                    <a:pt x="36" y="6"/>
                    <a:pt x="36" y="6"/>
                    <a:pt x="36" y="6"/>
                  </a:cubicBezTo>
                  <a:cubicBezTo>
                    <a:pt x="36" y="4"/>
                    <a:pt x="36" y="3"/>
                    <a:pt x="35" y="2"/>
                  </a:cubicBezTo>
                  <a:cubicBezTo>
                    <a:pt x="34" y="1"/>
                    <a:pt x="33" y="1"/>
                    <a:pt x="32" y="1"/>
                  </a:cubicBezTo>
                  <a:cubicBezTo>
                    <a:pt x="30" y="1"/>
                    <a:pt x="30" y="1"/>
                    <a:pt x="30" y="1"/>
                  </a:cubicBezTo>
                  <a:cubicBezTo>
                    <a:pt x="30" y="0"/>
                    <a:pt x="30" y="0"/>
                    <a:pt x="30" y="0"/>
                  </a:cubicBezTo>
                  <a:cubicBezTo>
                    <a:pt x="45" y="0"/>
                    <a:pt x="45" y="0"/>
                    <a:pt x="45" y="0"/>
                  </a:cubicBezTo>
                  <a:cubicBezTo>
                    <a:pt x="45" y="1"/>
                    <a:pt x="45" y="1"/>
                    <a:pt x="45" y="1"/>
                  </a:cubicBezTo>
                  <a:cubicBezTo>
                    <a:pt x="43" y="1"/>
                    <a:pt x="43" y="1"/>
                    <a:pt x="43" y="1"/>
                  </a:cubicBezTo>
                  <a:cubicBezTo>
                    <a:pt x="41" y="1"/>
                    <a:pt x="40" y="2"/>
                    <a:pt x="39" y="2"/>
                  </a:cubicBezTo>
                  <a:cubicBezTo>
                    <a:pt x="39" y="3"/>
                    <a:pt x="39" y="4"/>
                    <a:pt x="39" y="6"/>
                  </a:cubicBezTo>
                  <a:cubicBezTo>
                    <a:pt x="39" y="38"/>
                    <a:pt x="39" y="38"/>
                    <a:pt x="39" y="38"/>
                  </a:cubicBezTo>
                  <a:cubicBezTo>
                    <a:pt x="38" y="38"/>
                    <a:pt x="38" y="38"/>
                    <a:pt x="38" y="38"/>
                  </a:cubicBezTo>
                  <a:cubicBezTo>
                    <a:pt x="10" y="8"/>
                    <a:pt x="10" y="8"/>
                    <a:pt x="10" y="8"/>
                  </a:cubicBezTo>
                  <a:cubicBezTo>
                    <a:pt x="10" y="31"/>
                    <a:pt x="10" y="31"/>
                    <a:pt x="10" y="31"/>
                  </a:cubicBezTo>
                  <a:cubicBezTo>
                    <a:pt x="10" y="33"/>
                    <a:pt x="11" y="35"/>
                    <a:pt x="11" y="35"/>
                  </a:cubicBezTo>
                  <a:cubicBezTo>
                    <a:pt x="12" y="36"/>
                    <a:pt x="13" y="36"/>
                    <a:pt x="15" y="36"/>
                  </a:cubicBezTo>
                  <a:cubicBezTo>
                    <a:pt x="16" y="36"/>
                    <a:pt x="16" y="36"/>
                    <a:pt x="16" y="36"/>
                  </a:cubicBezTo>
                  <a:cubicBezTo>
                    <a:pt x="16" y="37"/>
                    <a:pt x="16" y="37"/>
                    <a:pt x="16" y="37"/>
                  </a:cubicBezTo>
                  <a:cubicBezTo>
                    <a:pt x="2" y="37"/>
                    <a:pt x="2" y="37"/>
                    <a:pt x="2" y="37"/>
                  </a:cubicBezTo>
                  <a:cubicBezTo>
                    <a:pt x="2" y="36"/>
                    <a:pt x="2" y="36"/>
                    <a:pt x="2" y="36"/>
                  </a:cubicBezTo>
                  <a:cubicBezTo>
                    <a:pt x="3" y="36"/>
                    <a:pt x="3" y="36"/>
                    <a:pt x="3" y="36"/>
                  </a:cubicBezTo>
                  <a:cubicBezTo>
                    <a:pt x="5" y="36"/>
                    <a:pt x="6" y="36"/>
                    <a:pt x="7" y="35"/>
                  </a:cubicBezTo>
                  <a:cubicBezTo>
                    <a:pt x="8" y="34"/>
                    <a:pt x="8" y="33"/>
                    <a:pt x="8" y="31"/>
                  </a:cubicBezTo>
                  <a:cubicBezTo>
                    <a:pt x="8" y="5"/>
                    <a:pt x="8" y="5"/>
                    <a:pt x="8" y="5"/>
                  </a:cubicBezTo>
                  <a:cubicBezTo>
                    <a:pt x="7" y="4"/>
                    <a:pt x="6" y="3"/>
                    <a:pt x="5" y="2"/>
                  </a:cubicBezTo>
                  <a:cubicBezTo>
                    <a:pt x="4" y="2"/>
                    <a:pt x="4" y="2"/>
                    <a:pt x="2" y="1"/>
                  </a:cubicBezTo>
                  <a:cubicBezTo>
                    <a:pt x="2"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49" name="Freeform 31">
              <a:extLst>
                <a:ext uri="{FF2B5EF4-FFF2-40B4-BE49-F238E27FC236}">
                  <a16:creationId xmlns:a16="http://schemas.microsoft.com/office/drawing/2014/main" id="{D078FC1C-4E0C-45FF-9C63-5EE84854B793}"/>
                </a:ext>
              </a:extLst>
            </p:cNvPr>
            <p:cNvSpPr>
              <a:spLocks/>
            </p:cNvSpPr>
            <p:nvPr/>
          </p:nvSpPr>
          <p:spPr bwMode="auto">
            <a:xfrm>
              <a:off x="3414" y="2326"/>
              <a:ext cx="35" cy="71"/>
            </a:xfrm>
            <a:custGeom>
              <a:avLst/>
              <a:gdLst>
                <a:gd name="T0" fmla="*/ 18 w 18"/>
                <a:gd name="T1" fmla="*/ 36 h 37"/>
                <a:gd name="T2" fmla="*/ 18 w 18"/>
                <a:gd name="T3" fmla="*/ 37 h 37"/>
                <a:gd name="T4" fmla="*/ 0 w 18"/>
                <a:gd name="T5" fmla="*/ 37 h 37"/>
                <a:gd name="T6" fmla="*/ 0 w 18"/>
                <a:gd name="T7" fmla="*/ 36 h 37"/>
                <a:gd name="T8" fmla="*/ 2 w 18"/>
                <a:gd name="T9" fmla="*/ 36 h 37"/>
                <a:gd name="T10" fmla="*/ 5 w 18"/>
                <a:gd name="T11" fmla="*/ 35 h 37"/>
                <a:gd name="T12" fmla="*/ 6 w 18"/>
                <a:gd name="T13" fmla="*/ 31 h 37"/>
                <a:gd name="T14" fmla="*/ 6 w 18"/>
                <a:gd name="T15" fmla="*/ 7 h 37"/>
                <a:gd name="T16" fmla="*/ 6 w 18"/>
                <a:gd name="T17" fmla="*/ 3 h 37"/>
                <a:gd name="T18" fmla="*/ 5 w 18"/>
                <a:gd name="T19" fmla="*/ 2 h 37"/>
                <a:gd name="T20" fmla="*/ 2 w 18"/>
                <a:gd name="T21" fmla="*/ 1 h 37"/>
                <a:gd name="T22" fmla="*/ 0 w 18"/>
                <a:gd name="T23" fmla="*/ 1 h 37"/>
                <a:gd name="T24" fmla="*/ 0 w 18"/>
                <a:gd name="T25" fmla="*/ 0 h 37"/>
                <a:gd name="T26" fmla="*/ 18 w 18"/>
                <a:gd name="T27" fmla="*/ 0 h 37"/>
                <a:gd name="T28" fmla="*/ 18 w 18"/>
                <a:gd name="T29" fmla="*/ 1 h 37"/>
                <a:gd name="T30" fmla="*/ 16 w 18"/>
                <a:gd name="T31" fmla="*/ 1 h 37"/>
                <a:gd name="T32" fmla="*/ 13 w 18"/>
                <a:gd name="T33" fmla="*/ 2 h 37"/>
                <a:gd name="T34" fmla="*/ 12 w 18"/>
                <a:gd name="T35" fmla="*/ 7 h 37"/>
                <a:gd name="T36" fmla="*/ 12 w 18"/>
                <a:gd name="T37" fmla="*/ 31 h 37"/>
                <a:gd name="T38" fmla="*/ 12 w 18"/>
                <a:gd name="T39" fmla="*/ 34 h 37"/>
                <a:gd name="T40" fmla="*/ 14 w 18"/>
                <a:gd name="T41" fmla="*/ 36 h 37"/>
                <a:gd name="T42" fmla="*/ 16 w 18"/>
                <a:gd name="T43" fmla="*/ 36 h 37"/>
                <a:gd name="T44" fmla="*/ 18 w 18"/>
                <a:gd name="T45"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37">
                  <a:moveTo>
                    <a:pt x="18" y="36"/>
                  </a:moveTo>
                  <a:cubicBezTo>
                    <a:pt x="18" y="37"/>
                    <a:pt x="18" y="37"/>
                    <a:pt x="18" y="37"/>
                  </a:cubicBezTo>
                  <a:cubicBezTo>
                    <a:pt x="0" y="37"/>
                    <a:pt x="0" y="37"/>
                    <a:pt x="0" y="37"/>
                  </a:cubicBezTo>
                  <a:cubicBezTo>
                    <a:pt x="0" y="36"/>
                    <a:pt x="0" y="36"/>
                    <a:pt x="0" y="36"/>
                  </a:cubicBezTo>
                  <a:cubicBezTo>
                    <a:pt x="2" y="36"/>
                    <a:pt x="2" y="36"/>
                    <a:pt x="2" y="36"/>
                  </a:cubicBezTo>
                  <a:cubicBezTo>
                    <a:pt x="3" y="36"/>
                    <a:pt x="5" y="36"/>
                    <a:pt x="5" y="35"/>
                  </a:cubicBezTo>
                  <a:cubicBezTo>
                    <a:pt x="6" y="34"/>
                    <a:pt x="6" y="33"/>
                    <a:pt x="6" y="31"/>
                  </a:cubicBezTo>
                  <a:cubicBezTo>
                    <a:pt x="6" y="7"/>
                    <a:pt x="6" y="7"/>
                    <a:pt x="6" y="7"/>
                  </a:cubicBezTo>
                  <a:cubicBezTo>
                    <a:pt x="6" y="5"/>
                    <a:pt x="6" y="4"/>
                    <a:pt x="6" y="3"/>
                  </a:cubicBezTo>
                  <a:cubicBezTo>
                    <a:pt x="6" y="2"/>
                    <a:pt x="5" y="2"/>
                    <a:pt x="5" y="2"/>
                  </a:cubicBezTo>
                  <a:cubicBezTo>
                    <a:pt x="4" y="1"/>
                    <a:pt x="3" y="1"/>
                    <a:pt x="2"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5" y="1"/>
                    <a:pt x="14" y="1"/>
                    <a:pt x="13" y="2"/>
                  </a:cubicBezTo>
                  <a:cubicBezTo>
                    <a:pt x="12" y="3"/>
                    <a:pt x="12" y="4"/>
                    <a:pt x="12" y="7"/>
                  </a:cubicBezTo>
                  <a:cubicBezTo>
                    <a:pt x="12" y="31"/>
                    <a:pt x="12" y="31"/>
                    <a:pt x="12" y="31"/>
                  </a:cubicBezTo>
                  <a:cubicBezTo>
                    <a:pt x="12" y="33"/>
                    <a:pt x="12" y="34"/>
                    <a:pt x="12" y="34"/>
                  </a:cubicBezTo>
                  <a:cubicBezTo>
                    <a:pt x="13" y="35"/>
                    <a:pt x="13" y="35"/>
                    <a:pt x="14" y="36"/>
                  </a:cubicBezTo>
                  <a:cubicBezTo>
                    <a:pt x="15" y="36"/>
                    <a:pt x="15" y="36"/>
                    <a:pt x="16" y="36"/>
                  </a:cubicBezTo>
                  <a:lnTo>
                    <a:pt x="1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50" name="Freeform 32">
              <a:extLst>
                <a:ext uri="{FF2B5EF4-FFF2-40B4-BE49-F238E27FC236}">
                  <a16:creationId xmlns:a16="http://schemas.microsoft.com/office/drawing/2014/main" id="{684933DD-66F0-4FBB-936F-E6D830F54299}"/>
                </a:ext>
              </a:extLst>
            </p:cNvPr>
            <p:cNvSpPr>
              <a:spLocks/>
            </p:cNvSpPr>
            <p:nvPr/>
          </p:nvSpPr>
          <p:spPr bwMode="auto">
            <a:xfrm>
              <a:off x="3451" y="2326"/>
              <a:ext cx="84" cy="73"/>
            </a:xfrm>
            <a:custGeom>
              <a:avLst/>
              <a:gdLst>
                <a:gd name="T0" fmla="*/ 44 w 44"/>
                <a:gd name="T1" fmla="*/ 0 h 38"/>
                <a:gd name="T2" fmla="*/ 44 w 44"/>
                <a:gd name="T3" fmla="*/ 1 h 38"/>
                <a:gd name="T4" fmla="*/ 41 w 44"/>
                <a:gd name="T5" fmla="*/ 2 h 38"/>
                <a:gd name="T6" fmla="*/ 38 w 44"/>
                <a:gd name="T7" fmla="*/ 6 h 38"/>
                <a:gd name="T8" fmla="*/ 23 w 44"/>
                <a:gd name="T9" fmla="*/ 38 h 38"/>
                <a:gd name="T10" fmla="*/ 22 w 44"/>
                <a:gd name="T11" fmla="*/ 38 h 38"/>
                <a:gd name="T12" fmla="*/ 7 w 44"/>
                <a:gd name="T13" fmla="*/ 6 h 38"/>
                <a:gd name="T14" fmla="*/ 5 w 44"/>
                <a:gd name="T15" fmla="*/ 3 h 38"/>
                <a:gd name="T16" fmla="*/ 3 w 44"/>
                <a:gd name="T17" fmla="*/ 2 h 38"/>
                <a:gd name="T18" fmla="*/ 0 w 44"/>
                <a:gd name="T19" fmla="*/ 1 h 38"/>
                <a:gd name="T20" fmla="*/ 0 w 44"/>
                <a:gd name="T21" fmla="*/ 0 h 38"/>
                <a:gd name="T22" fmla="*/ 17 w 44"/>
                <a:gd name="T23" fmla="*/ 0 h 38"/>
                <a:gd name="T24" fmla="*/ 17 w 44"/>
                <a:gd name="T25" fmla="*/ 1 h 38"/>
                <a:gd name="T26" fmla="*/ 13 w 44"/>
                <a:gd name="T27" fmla="*/ 2 h 38"/>
                <a:gd name="T28" fmla="*/ 13 w 44"/>
                <a:gd name="T29" fmla="*/ 4 h 38"/>
                <a:gd name="T30" fmla="*/ 14 w 44"/>
                <a:gd name="T31" fmla="*/ 8 h 38"/>
                <a:gd name="T32" fmla="*/ 24 w 44"/>
                <a:gd name="T33" fmla="*/ 30 h 38"/>
                <a:gd name="T34" fmla="*/ 34 w 44"/>
                <a:gd name="T35" fmla="*/ 8 h 38"/>
                <a:gd name="T36" fmla="*/ 36 w 44"/>
                <a:gd name="T37" fmla="*/ 4 h 38"/>
                <a:gd name="T38" fmla="*/ 35 w 44"/>
                <a:gd name="T39" fmla="*/ 2 h 38"/>
                <a:gd name="T40" fmla="*/ 32 w 44"/>
                <a:gd name="T41" fmla="*/ 1 h 38"/>
                <a:gd name="T42" fmla="*/ 31 w 44"/>
                <a:gd name="T43" fmla="*/ 1 h 38"/>
                <a:gd name="T44" fmla="*/ 31 w 44"/>
                <a:gd name="T45" fmla="*/ 0 h 38"/>
                <a:gd name="T46" fmla="*/ 44 w 44"/>
                <a:gd name="T4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38">
                  <a:moveTo>
                    <a:pt x="44" y="0"/>
                  </a:moveTo>
                  <a:cubicBezTo>
                    <a:pt x="44" y="1"/>
                    <a:pt x="44" y="1"/>
                    <a:pt x="44" y="1"/>
                  </a:cubicBezTo>
                  <a:cubicBezTo>
                    <a:pt x="42" y="1"/>
                    <a:pt x="41" y="2"/>
                    <a:pt x="41" y="2"/>
                  </a:cubicBezTo>
                  <a:cubicBezTo>
                    <a:pt x="39" y="3"/>
                    <a:pt x="39" y="5"/>
                    <a:pt x="38" y="6"/>
                  </a:cubicBezTo>
                  <a:cubicBezTo>
                    <a:pt x="23" y="38"/>
                    <a:pt x="23" y="38"/>
                    <a:pt x="23" y="38"/>
                  </a:cubicBezTo>
                  <a:cubicBezTo>
                    <a:pt x="22" y="38"/>
                    <a:pt x="22" y="38"/>
                    <a:pt x="22" y="38"/>
                  </a:cubicBezTo>
                  <a:cubicBezTo>
                    <a:pt x="7" y="6"/>
                    <a:pt x="7" y="6"/>
                    <a:pt x="7" y="6"/>
                  </a:cubicBezTo>
                  <a:cubicBezTo>
                    <a:pt x="6" y="4"/>
                    <a:pt x="5" y="3"/>
                    <a:pt x="5" y="3"/>
                  </a:cubicBezTo>
                  <a:cubicBezTo>
                    <a:pt x="5" y="2"/>
                    <a:pt x="4" y="2"/>
                    <a:pt x="3" y="2"/>
                  </a:cubicBezTo>
                  <a:cubicBezTo>
                    <a:pt x="3" y="1"/>
                    <a:pt x="2" y="1"/>
                    <a:pt x="0" y="1"/>
                  </a:cubicBezTo>
                  <a:cubicBezTo>
                    <a:pt x="0" y="0"/>
                    <a:pt x="0" y="0"/>
                    <a:pt x="0" y="0"/>
                  </a:cubicBezTo>
                  <a:cubicBezTo>
                    <a:pt x="17" y="0"/>
                    <a:pt x="17" y="0"/>
                    <a:pt x="17" y="0"/>
                  </a:cubicBezTo>
                  <a:cubicBezTo>
                    <a:pt x="17" y="1"/>
                    <a:pt x="17" y="1"/>
                    <a:pt x="17" y="1"/>
                  </a:cubicBezTo>
                  <a:cubicBezTo>
                    <a:pt x="15" y="1"/>
                    <a:pt x="14" y="1"/>
                    <a:pt x="13" y="2"/>
                  </a:cubicBezTo>
                  <a:cubicBezTo>
                    <a:pt x="13" y="2"/>
                    <a:pt x="13" y="3"/>
                    <a:pt x="13" y="4"/>
                  </a:cubicBezTo>
                  <a:cubicBezTo>
                    <a:pt x="13" y="4"/>
                    <a:pt x="13" y="6"/>
                    <a:pt x="14" y="8"/>
                  </a:cubicBezTo>
                  <a:cubicBezTo>
                    <a:pt x="24" y="30"/>
                    <a:pt x="24" y="30"/>
                    <a:pt x="24" y="30"/>
                  </a:cubicBezTo>
                  <a:cubicBezTo>
                    <a:pt x="34" y="8"/>
                    <a:pt x="34" y="8"/>
                    <a:pt x="34" y="8"/>
                  </a:cubicBezTo>
                  <a:cubicBezTo>
                    <a:pt x="35" y="6"/>
                    <a:pt x="36" y="5"/>
                    <a:pt x="36" y="4"/>
                  </a:cubicBezTo>
                  <a:cubicBezTo>
                    <a:pt x="36" y="3"/>
                    <a:pt x="35" y="3"/>
                    <a:pt x="35" y="2"/>
                  </a:cubicBezTo>
                  <a:cubicBezTo>
                    <a:pt x="34" y="2"/>
                    <a:pt x="33" y="1"/>
                    <a:pt x="32" y="1"/>
                  </a:cubicBezTo>
                  <a:cubicBezTo>
                    <a:pt x="32" y="1"/>
                    <a:pt x="31" y="1"/>
                    <a:pt x="31" y="1"/>
                  </a:cubicBezTo>
                  <a:cubicBezTo>
                    <a:pt x="31" y="0"/>
                    <a:pt x="31" y="0"/>
                    <a:pt x="31" y="0"/>
                  </a:cubicBezTo>
                  <a:lnTo>
                    <a:pt x="4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51" name="Freeform 33">
              <a:extLst>
                <a:ext uri="{FF2B5EF4-FFF2-40B4-BE49-F238E27FC236}">
                  <a16:creationId xmlns:a16="http://schemas.microsoft.com/office/drawing/2014/main" id="{6114392D-13B0-47DB-A0FB-715E9736ABFA}"/>
                </a:ext>
              </a:extLst>
            </p:cNvPr>
            <p:cNvSpPr>
              <a:spLocks/>
            </p:cNvSpPr>
            <p:nvPr/>
          </p:nvSpPr>
          <p:spPr bwMode="auto">
            <a:xfrm>
              <a:off x="3537" y="2326"/>
              <a:ext cx="66" cy="71"/>
            </a:xfrm>
            <a:custGeom>
              <a:avLst/>
              <a:gdLst>
                <a:gd name="T0" fmla="*/ 12 w 35"/>
                <a:gd name="T1" fmla="*/ 2 h 37"/>
                <a:gd name="T2" fmla="*/ 12 w 35"/>
                <a:gd name="T3" fmla="*/ 17 h 37"/>
                <a:gd name="T4" fmla="*/ 21 w 35"/>
                <a:gd name="T5" fmla="*/ 17 h 37"/>
                <a:gd name="T6" fmla="*/ 26 w 35"/>
                <a:gd name="T7" fmla="*/ 16 h 37"/>
                <a:gd name="T8" fmla="*/ 27 w 35"/>
                <a:gd name="T9" fmla="*/ 11 h 37"/>
                <a:gd name="T10" fmla="*/ 28 w 35"/>
                <a:gd name="T11" fmla="*/ 11 h 37"/>
                <a:gd name="T12" fmla="*/ 28 w 35"/>
                <a:gd name="T13" fmla="*/ 24 h 37"/>
                <a:gd name="T14" fmla="*/ 27 w 35"/>
                <a:gd name="T15" fmla="*/ 24 h 37"/>
                <a:gd name="T16" fmla="*/ 27 w 35"/>
                <a:gd name="T17" fmla="*/ 21 h 37"/>
                <a:gd name="T18" fmla="*/ 25 w 35"/>
                <a:gd name="T19" fmla="*/ 19 h 37"/>
                <a:gd name="T20" fmla="*/ 21 w 35"/>
                <a:gd name="T21" fmla="*/ 19 h 37"/>
                <a:gd name="T22" fmla="*/ 12 w 35"/>
                <a:gd name="T23" fmla="*/ 19 h 37"/>
                <a:gd name="T24" fmla="*/ 12 w 35"/>
                <a:gd name="T25" fmla="*/ 31 h 37"/>
                <a:gd name="T26" fmla="*/ 12 w 35"/>
                <a:gd name="T27" fmla="*/ 34 h 37"/>
                <a:gd name="T28" fmla="*/ 13 w 35"/>
                <a:gd name="T29" fmla="*/ 35 h 37"/>
                <a:gd name="T30" fmla="*/ 15 w 35"/>
                <a:gd name="T31" fmla="*/ 35 h 37"/>
                <a:gd name="T32" fmla="*/ 22 w 35"/>
                <a:gd name="T33" fmla="*/ 35 h 37"/>
                <a:gd name="T34" fmla="*/ 27 w 35"/>
                <a:gd name="T35" fmla="*/ 35 h 37"/>
                <a:gd name="T36" fmla="*/ 30 w 35"/>
                <a:gd name="T37" fmla="*/ 33 h 37"/>
                <a:gd name="T38" fmla="*/ 34 w 35"/>
                <a:gd name="T39" fmla="*/ 28 h 37"/>
                <a:gd name="T40" fmla="*/ 35 w 35"/>
                <a:gd name="T41" fmla="*/ 28 h 37"/>
                <a:gd name="T42" fmla="*/ 32 w 35"/>
                <a:gd name="T43" fmla="*/ 37 h 37"/>
                <a:gd name="T44" fmla="*/ 0 w 35"/>
                <a:gd name="T45" fmla="*/ 37 h 37"/>
                <a:gd name="T46" fmla="*/ 0 w 35"/>
                <a:gd name="T47" fmla="*/ 36 h 37"/>
                <a:gd name="T48" fmla="*/ 2 w 35"/>
                <a:gd name="T49" fmla="*/ 36 h 37"/>
                <a:gd name="T50" fmla="*/ 4 w 35"/>
                <a:gd name="T51" fmla="*/ 36 h 37"/>
                <a:gd name="T52" fmla="*/ 6 w 35"/>
                <a:gd name="T53" fmla="*/ 34 h 37"/>
                <a:gd name="T54" fmla="*/ 6 w 35"/>
                <a:gd name="T55" fmla="*/ 31 h 37"/>
                <a:gd name="T56" fmla="*/ 6 w 35"/>
                <a:gd name="T57" fmla="*/ 7 h 37"/>
                <a:gd name="T58" fmla="*/ 5 w 35"/>
                <a:gd name="T59" fmla="*/ 2 h 37"/>
                <a:gd name="T60" fmla="*/ 2 w 35"/>
                <a:gd name="T61" fmla="*/ 1 h 37"/>
                <a:gd name="T62" fmla="*/ 0 w 35"/>
                <a:gd name="T63" fmla="*/ 1 h 37"/>
                <a:gd name="T64" fmla="*/ 0 w 35"/>
                <a:gd name="T65" fmla="*/ 0 h 37"/>
                <a:gd name="T66" fmla="*/ 32 w 35"/>
                <a:gd name="T67" fmla="*/ 0 h 37"/>
                <a:gd name="T68" fmla="*/ 32 w 35"/>
                <a:gd name="T69" fmla="*/ 8 h 37"/>
                <a:gd name="T70" fmla="*/ 31 w 35"/>
                <a:gd name="T71" fmla="*/ 8 h 37"/>
                <a:gd name="T72" fmla="*/ 30 w 35"/>
                <a:gd name="T73" fmla="*/ 4 h 37"/>
                <a:gd name="T74" fmla="*/ 27 w 35"/>
                <a:gd name="T75" fmla="*/ 3 h 37"/>
                <a:gd name="T76" fmla="*/ 23 w 35"/>
                <a:gd name="T77" fmla="*/ 2 h 37"/>
                <a:gd name="T78" fmla="*/ 12 w 35"/>
                <a:gd name="T79"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 h="37">
                  <a:moveTo>
                    <a:pt x="12" y="2"/>
                  </a:moveTo>
                  <a:cubicBezTo>
                    <a:pt x="12" y="17"/>
                    <a:pt x="12" y="17"/>
                    <a:pt x="12" y="17"/>
                  </a:cubicBezTo>
                  <a:cubicBezTo>
                    <a:pt x="21" y="17"/>
                    <a:pt x="21" y="17"/>
                    <a:pt x="21" y="17"/>
                  </a:cubicBezTo>
                  <a:cubicBezTo>
                    <a:pt x="23" y="17"/>
                    <a:pt x="25" y="16"/>
                    <a:pt x="26" y="16"/>
                  </a:cubicBezTo>
                  <a:cubicBezTo>
                    <a:pt x="27" y="15"/>
                    <a:pt x="27" y="14"/>
                    <a:pt x="27" y="11"/>
                  </a:cubicBezTo>
                  <a:cubicBezTo>
                    <a:pt x="28" y="11"/>
                    <a:pt x="28" y="11"/>
                    <a:pt x="28" y="11"/>
                  </a:cubicBezTo>
                  <a:cubicBezTo>
                    <a:pt x="28" y="24"/>
                    <a:pt x="28" y="24"/>
                    <a:pt x="28" y="24"/>
                  </a:cubicBezTo>
                  <a:cubicBezTo>
                    <a:pt x="27" y="24"/>
                    <a:pt x="27" y="24"/>
                    <a:pt x="27" y="24"/>
                  </a:cubicBezTo>
                  <a:cubicBezTo>
                    <a:pt x="27" y="23"/>
                    <a:pt x="27" y="21"/>
                    <a:pt x="27" y="21"/>
                  </a:cubicBezTo>
                  <a:cubicBezTo>
                    <a:pt x="26" y="20"/>
                    <a:pt x="26" y="20"/>
                    <a:pt x="25" y="19"/>
                  </a:cubicBezTo>
                  <a:cubicBezTo>
                    <a:pt x="24" y="19"/>
                    <a:pt x="23" y="19"/>
                    <a:pt x="21" y="19"/>
                  </a:cubicBezTo>
                  <a:cubicBezTo>
                    <a:pt x="12" y="19"/>
                    <a:pt x="12" y="19"/>
                    <a:pt x="12" y="19"/>
                  </a:cubicBezTo>
                  <a:cubicBezTo>
                    <a:pt x="12" y="31"/>
                    <a:pt x="12" y="31"/>
                    <a:pt x="12" y="31"/>
                  </a:cubicBezTo>
                  <a:cubicBezTo>
                    <a:pt x="12" y="33"/>
                    <a:pt x="12" y="34"/>
                    <a:pt x="12" y="34"/>
                  </a:cubicBezTo>
                  <a:cubicBezTo>
                    <a:pt x="12" y="34"/>
                    <a:pt x="13" y="35"/>
                    <a:pt x="13" y="35"/>
                  </a:cubicBezTo>
                  <a:cubicBezTo>
                    <a:pt x="13" y="35"/>
                    <a:pt x="14" y="35"/>
                    <a:pt x="15" y="35"/>
                  </a:cubicBezTo>
                  <a:cubicBezTo>
                    <a:pt x="22" y="35"/>
                    <a:pt x="22" y="35"/>
                    <a:pt x="22" y="35"/>
                  </a:cubicBezTo>
                  <a:cubicBezTo>
                    <a:pt x="25" y="35"/>
                    <a:pt x="26" y="35"/>
                    <a:pt x="27" y="35"/>
                  </a:cubicBezTo>
                  <a:cubicBezTo>
                    <a:pt x="28" y="35"/>
                    <a:pt x="29" y="34"/>
                    <a:pt x="30" y="33"/>
                  </a:cubicBezTo>
                  <a:cubicBezTo>
                    <a:pt x="32" y="32"/>
                    <a:pt x="33" y="30"/>
                    <a:pt x="34" y="28"/>
                  </a:cubicBezTo>
                  <a:cubicBezTo>
                    <a:pt x="35" y="28"/>
                    <a:pt x="35" y="28"/>
                    <a:pt x="35" y="28"/>
                  </a:cubicBezTo>
                  <a:cubicBezTo>
                    <a:pt x="32" y="37"/>
                    <a:pt x="32" y="37"/>
                    <a:pt x="32" y="37"/>
                  </a:cubicBezTo>
                  <a:cubicBezTo>
                    <a:pt x="0" y="37"/>
                    <a:pt x="0" y="37"/>
                    <a:pt x="0" y="37"/>
                  </a:cubicBezTo>
                  <a:cubicBezTo>
                    <a:pt x="0" y="36"/>
                    <a:pt x="0" y="36"/>
                    <a:pt x="0" y="36"/>
                  </a:cubicBezTo>
                  <a:cubicBezTo>
                    <a:pt x="2" y="36"/>
                    <a:pt x="2" y="36"/>
                    <a:pt x="2" y="36"/>
                  </a:cubicBezTo>
                  <a:cubicBezTo>
                    <a:pt x="3" y="36"/>
                    <a:pt x="4" y="36"/>
                    <a:pt x="4" y="36"/>
                  </a:cubicBezTo>
                  <a:cubicBezTo>
                    <a:pt x="5" y="35"/>
                    <a:pt x="6" y="35"/>
                    <a:pt x="6" y="34"/>
                  </a:cubicBezTo>
                  <a:cubicBezTo>
                    <a:pt x="6" y="34"/>
                    <a:pt x="6" y="33"/>
                    <a:pt x="6" y="31"/>
                  </a:cubicBezTo>
                  <a:cubicBezTo>
                    <a:pt x="6" y="7"/>
                    <a:pt x="6" y="7"/>
                    <a:pt x="6" y="7"/>
                  </a:cubicBezTo>
                  <a:cubicBezTo>
                    <a:pt x="6" y="4"/>
                    <a:pt x="6" y="3"/>
                    <a:pt x="5" y="2"/>
                  </a:cubicBezTo>
                  <a:cubicBezTo>
                    <a:pt x="5" y="1"/>
                    <a:pt x="3" y="1"/>
                    <a:pt x="2" y="1"/>
                  </a:cubicBezTo>
                  <a:cubicBezTo>
                    <a:pt x="0" y="1"/>
                    <a:pt x="0" y="1"/>
                    <a:pt x="0" y="1"/>
                  </a:cubicBezTo>
                  <a:cubicBezTo>
                    <a:pt x="0" y="0"/>
                    <a:pt x="0" y="0"/>
                    <a:pt x="0" y="0"/>
                  </a:cubicBezTo>
                  <a:cubicBezTo>
                    <a:pt x="32" y="0"/>
                    <a:pt x="32" y="0"/>
                    <a:pt x="32" y="0"/>
                  </a:cubicBezTo>
                  <a:cubicBezTo>
                    <a:pt x="32" y="8"/>
                    <a:pt x="32" y="8"/>
                    <a:pt x="32" y="8"/>
                  </a:cubicBezTo>
                  <a:cubicBezTo>
                    <a:pt x="31" y="8"/>
                    <a:pt x="31" y="8"/>
                    <a:pt x="31" y="8"/>
                  </a:cubicBezTo>
                  <a:cubicBezTo>
                    <a:pt x="31" y="6"/>
                    <a:pt x="30" y="5"/>
                    <a:pt x="30" y="4"/>
                  </a:cubicBezTo>
                  <a:cubicBezTo>
                    <a:pt x="29" y="3"/>
                    <a:pt x="28" y="3"/>
                    <a:pt x="27" y="3"/>
                  </a:cubicBezTo>
                  <a:cubicBezTo>
                    <a:pt x="27" y="2"/>
                    <a:pt x="25" y="2"/>
                    <a:pt x="23" y="2"/>
                  </a:cubicBezTo>
                  <a:lnTo>
                    <a:pt x="1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52" name="Freeform 34">
              <a:extLst>
                <a:ext uri="{FF2B5EF4-FFF2-40B4-BE49-F238E27FC236}">
                  <a16:creationId xmlns:a16="http://schemas.microsoft.com/office/drawing/2014/main" id="{E85CFF7D-5A3B-4742-B805-E51C895DA5AF}"/>
                </a:ext>
              </a:extLst>
            </p:cNvPr>
            <p:cNvSpPr>
              <a:spLocks noEditPoints="1"/>
            </p:cNvSpPr>
            <p:nvPr/>
          </p:nvSpPr>
          <p:spPr bwMode="auto">
            <a:xfrm>
              <a:off x="3607" y="2326"/>
              <a:ext cx="78" cy="71"/>
            </a:xfrm>
            <a:custGeom>
              <a:avLst/>
              <a:gdLst>
                <a:gd name="T0" fmla="*/ 41 w 41"/>
                <a:gd name="T1" fmla="*/ 37 h 37"/>
                <a:gd name="T2" fmla="*/ 30 w 41"/>
                <a:gd name="T3" fmla="*/ 37 h 37"/>
                <a:gd name="T4" fmla="*/ 16 w 41"/>
                <a:gd name="T5" fmla="*/ 20 h 37"/>
                <a:gd name="T6" fmla="*/ 14 w 41"/>
                <a:gd name="T7" fmla="*/ 20 h 37"/>
                <a:gd name="T8" fmla="*/ 13 w 41"/>
                <a:gd name="T9" fmla="*/ 20 h 37"/>
                <a:gd name="T10" fmla="*/ 12 w 41"/>
                <a:gd name="T11" fmla="*/ 20 h 37"/>
                <a:gd name="T12" fmla="*/ 12 w 41"/>
                <a:gd name="T13" fmla="*/ 31 h 37"/>
                <a:gd name="T14" fmla="*/ 13 w 41"/>
                <a:gd name="T15" fmla="*/ 35 h 37"/>
                <a:gd name="T16" fmla="*/ 16 w 41"/>
                <a:gd name="T17" fmla="*/ 36 h 37"/>
                <a:gd name="T18" fmla="*/ 18 w 41"/>
                <a:gd name="T19" fmla="*/ 36 h 37"/>
                <a:gd name="T20" fmla="*/ 18 w 41"/>
                <a:gd name="T21" fmla="*/ 37 h 37"/>
                <a:gd name="T22" fmla="*/ 0 w 41"/>
                <a:gd name="T23" fmla="*/ 37 h 37"/>
                <a:gd name="T24" fmla="*/ 0 w 41"/>
                <a:gd name="T25" fmla="*/ 36 h 37"/>
                <a:gd name="T26" fmla="*/ 2 w 41"/>
                <a:gd name="T27" fmla="*/ 36 h 37"/>
                <a:gd name="T28" fmla="*/ 6 w 41"/>
                <a:gd name="T29" fmla="*/ 35 h 37"/>
                <a:gd name="T30" fmla="*/ 6 w 41"/>
                <a:gd name="T31" fmla="*/ 31 h 37"/>
                <a:gd name="T32" fmla="*/ 6 w 41"/>
                <a:gd name="T33" fmla="*/ 7 h 37"/>
                <a:gd name="T34" fmla="*/ 5 w 41"/>
                <a:gd name="T35" fmla="*/ 2 h 37"/>
                <a:gd name="T36" fmla="*/ 2 w 41"/>
                <a:gd name="T37" fmla="*/ 1 h 37"/>
                <a:gd name="T38" fmla="*/ 0 w 41"/>
                <a:gd name="T39" fmla="*/ 1 h 37"/>
                <a:gd name="T40" fmla="*/ 0 w 41"/>
                <a:gd name="T41" fmla="*/ 0 h 37"/>
                <a:gd name="T42" fmla="*/ 15 w 41"/>
                <a:gd name="T43" fmla="*/ 0 h 37"/>
                <a:gd name="T44" fmla="*/ 25 w 41"/>
                <a:gd name="T45" fmla="*/ 1 h 37"/>
                <a:gd name="T46" fmla="*/ 30 w 41"/>
                <a:gd name="T47" fmla="*/ 4 h 37"/>
                <a:gd name="T48" fmla="*/ 32 w 41"/>
                <a:gd name="T49" fmla="*/ 10 h 37"/>
                <a:gd name="T50" fmla="*/ 30 w 41"/>
                <a:gd name="T51" fmla="*/ 16 h 37"/>
                <a:gd name="T52" fmla="*/ 22 w 41"/>
                <a:gd name="T53" fmla="*/ 19 h 37"/>
                <a:gd name="T54" fmla="*/ 31 w 41"/>
                <a:gd name="T55" fmla="*/ 30 h 37"/>
                <a:gd name="T56" fmla="*/ 36 w 41"/>
                <a:gd name="T57" fmla="*/ 35 h 37"/>
                <a:gd name="T58" fmla="*/ 41 w 41"/>
                <a:gd name="T59" fmla="*/ 36 h 37"/>
                <a:gd name="T60" fmla="*/ 41 w 41"/>
                <a:gd name="T61" fmla="*/ 37 h 37"/>
                <a:gd name="T62" fmla="*/ 12 w 41"/>
                <a:gd name="T63" fmla="*/ 18 h 37"/>
                <a:gd name="T64" fmla="*/ 13 w 41"/>
                <a:gd name="T65" fmla="*/ 18 h 37"/>
                <a:gd name="T66" fmla="*/ 14 w 41"/>
                <a:gd name="T67" fmla="*/ 18 h 37"/>
                <a:gd name="T68" fmla="*/ 23 w 41"/>
                <a:gd name="T69" fmla="*/ 16 h 37"/>
                <a:gd name="T70" fmla="*/ 26 w 41"/>
                <a:gd name="T71" fmla="*/ 10 h 37"/>
                <a:gd name="T72" fmla="*/ 23 w 41"/>
                <a:gd name="T73" fmla="*/ 4 h 37"/>
                <a:gd name="T74" fmla="*/ 17 w 41"/>
                <a:gd name="T75" fmla="*/ 2 h 37"/>
                <a:gd name="T76" fmla="*/ 12 w 41"/>
                <a:gd name="T77" fmla="*/ 3 h 37"/>
                <a:gd name="T78" fmla="*/ 12 w 41"/>
                <a:gd name="T79"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37">
                  <a:moveTo>
                    <a:pt x="41" y="37"/>
                  </a:moveTo>
                  <a:cubicBezTo>
                    <a:pt x="30" y="37"/>
                    <a:pt x="30" y="37"/>
                    <a:pt x="30" y="37"/>
                  </a:cubicBezTo>
                  <a:cubicBezTo>
                    <a:pt x="16" y="20"/>
                    <a:pt x="16" y="20"/>
                    <a:pt x="16" y="20"/>
                  </a:cubicBezTo>
                  <a:cubicBezTo>
                    <a:pt x="15" y="20"/>
                    <a:pt x="14" y="20"/>
                    <a:pt x="14" y="20"/>
                  </a:cubicBezTo>
                  <a:cubicBezTo>
                    <a:pt x="14" y="20"/>
                    <a:pt x="13" y="20"/>
                    <a:pt x="13" y="20"/>
                  </a:cubicBezTo>
                  <a:cubicBezTo>
                    <a:pt x="13" y="20"/>
                    <a:pt x="12" y="20"/>
                    <a:pt x="12" y="20"/>
                  </a:cubicBezTo>
                  <a:cubicBezTo>
                    <a:pt x="12" y="31"/>
                    <a:pt x="12" y="31"/>
                    <a:pt x="12" y="31"/>
                  </a:cubicBezTo>
                  <a:cubicBezTo>
                    <a:pt x="12" y="33"/>
                    <a:pt x="12" y="35"/>
                    <a:pt x="13" y="35"/>
                  </a:cubicBezTo>
                  <a:cubicBezTo>
                    <a:pt x="14" y="36"/>
                    <a:pt x="15" y="36"/>
                    <a:pt x="16" y="36"/>
                  </a:cubicBezTo>
                  <a:cubicBezTo>
                    <a:pt x="18" y="36"/>
                    <a:pt x="18" y="36"/>
                    <a:pt x="18" y="36"/>
                  </a:cubicBezTo>
                  <a:cubicBezTo>
                    <a:pt x="18" y="37"/>
                    <a:pt x="18" y="37"/>
                    <a:pt x="18" y="37"/>
                  </a:cubicBezTo>
                  <a:cubicBezTo>
                    <a:pt x="0" y="37"/>
                    <a:pt x="0" y="37"/>
                    <a:pt x="0" y="37"/>
                  </a:cubicBezTo>
                  <a:cubicBezTo>
                    <a:pt x="0" y="36"/>
                    <a:pt x="0" y="36"/>
                    <a:pt x="0" y="36"/>
                  </a:cubicBezTo>
                  <a:cubicBezTo>
                    <a:pt x="2" y="36"/>
                    <a:pt x="2" y="36"/>
                    <a:pt x="2" y="36"/>
                  </a:cubicBezTo>
                  <a:cubicBezTo>
                    <a:pt x="4" y="36"/>
                    <a:pt x="5" y="36"/>
                    <a:pt x="6" y="35"/>
                  </a:cubicBezTo>
                  <a:cubicBezTo>
                    <a:pt x="6" y="34"/>
                    <a:pt x="6" y="33"/>
                    <a:pt x="6" y="31"/>
                  </a:cubicBezTo>
                  <a:cubicBezTo>
                    <a:pt x="6" y="7"/>
                    <a:pt x="6" y="7"/>
                    <a:pt x="6" y="7"/>
                  </a:cubicBezTo>
                  <a:cubicBezTo>
                    <a:pt x="6" y="4"/>
                    <a:pt x="6" y="3"/>
                    <a:pt x="5" y="2"/>
                  </a:cubicBezTo>
                  <a:cubicBezTo>
                    <a:pt x="5" y="1"/>
                    <a:pt x="3" y="1"/>
                    <a:pt x="2" y="1"/>
                  </a:cubicBezTo>
                  <a:cubicBezTo>
                    <a:pt x="0" y="1"/>
                    <a:pt x="0" y="1"/>
                    <a:pt x="0" y="1"/>
                  </a:cubicBezTo>
                  <a:cubicBezTo>
                    <a:pt x="0" y="0"/>
                    <a:pt x="0" y="0"/>
                    <a:pt x="0" y="0"/>
                  </a:cubicBezTo>
                  <a:cubicBezTo>
                    <a:pt x="15" y="0"/>
                    <a:pt x="15" y="0"/>
                    <a:pt x="15" y="0"/>
                  </a:cubicBezTo>
                  <a:cubicBezTo>
                    <a:pt x="20" y="0"/>
                    <a:pt x="23" y="0"/>
                    <a:pt x="25" y="1"/>
                  </a:cubicBezTo>
                  <a:cubicBezTo>
                    <a:pt x="27" y="1"/>
                    <a:pt x="29" y="3"/>
                    <a:pt x="30" y="4"/>
                  </a:cubicBezTo>
                  <a:cubicBezTo>
                    <a:pt x="32" y="6"/>
                    <a:pt x="32" y="7"/>
                    <a:pt x="32" y="10"/>
                  </a:cubicBezTo>
                  <a:cubicBezTo>
                    <a:pt x="32" y="12"/>
                    <a:pt x="32" y="14"/>
                    <a:pt x="30" y="16"/>
                  </a:cubicBezTo>
                  <a:cubicBezTo>
                    <a:pt x="28" y="17"/>
                    <a:pt x="26" y="18"/>
                    <a:pt x="22" y="19"/>
                  </a:cubicBezTo>
                  <a:cubicBezTo>
                    <a:pt x="31" y="30"/>
                    <a:pt x="31" y="30"/>
                    <a:pt x="31" y="30"/>
                  </a:cubicBezTo>
                  <a:cubicBezTo>
                    <a:pt x="33" y="32"/>
                    <a:pt x="34" y="34"/>
                    <a:pt x="36" y="35"/>
                  </a:cubicBezTo>
                  <a:cubicBezTo>
                    <a:pt x="37" y="36"/>
                    <a:pt x="39" y="36"/>
                    <a:pt x="41" y="36"/>
                  </a:cubicBezTo>
                  <a:lnTo>
                    <a:pt x="41" y="37"/>
                  </a:lnTo>
                  <a:close/>
                  <a:moveTo>
                    <a:pt x="12" y="18"/>
                  </a:moveTo>
                  <a:cubicBezTo>
                    <a:pt x="12" y="18"/>
                    <a:pt x="13" y="18"/>
                    <a:pt x="13" y="18"/>
                  </a:cubicBezTo>
                  <a:cubicBezTo>
                    <a:pt x="13" y="18"/>
                    <a:pt x="14" y="18"/>
                    <a:pt x="14" y="18"/>
                  </a:cubicBezTo>
                  <a:cubicBezTo>
                    <a:pt x="18" y="18"/>
                    <a:pt x="21" y="17"/>
                    <a:pt x="23" y="16"/>
                  </a:cubicBezTo>
                  <a:cubicBezTo>
                    <a:pt x="25" y="14"/>
                    <a:pt x="26" y="12"/>
                    <a:pt x="26" y="10"/>
                  </a:cubicBezTo>
                  <a:cubicBezTo>
                    <a:pt x="26" y="8"/>
                    <a:pt x="25" y="6"/>
                    <a:pt x="23" y="4"/>
                  </a:cubicBezTo>
                  <a:cubicBezTo>
                    <a:pt x="22" y="3"/>
                    <a:pt x="19" y="2"/>
                    <a:pt x="17" y="2"/>
                  </a:cubicBezTo>
                  <a:cubicBezTo>
                    <a:pt x="16" y="2"/>
                    <a:pt x="14" y="2"/>
                    <a:pt x="12" y="3"/>
                  </a:cubicBezTo>
                  <a:lnTo>
                    <a:pt x="1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53" name="Freeform 35">
              <a:extLst>
                <a:ext uri="{FF2B5EF4-FFF2-40B4-BE49-F238E27FC236}">
                  <a16:creationId xmlns:a16="http://schemas.microsoft.com/office/drawing/2014/main" id="{2026338F-17B6-4C0D-83FE-78FBE17D5C42}"/>
                </a:ext>
              </a:extLst>
            </p:cNvPr>
            <p:cNvSpPr>
              <a:spLocks/>
            </p:cNvSpPr>
            <p:nvPr/>
          </p:nvSpPr>
          <p:spPr bwMode="auto">
            <a:xfrm>
              <a:off x="3691" y="2324"/>
              <a:ext cx="52" cy="75"/>
            </a:xfrm>
            <a:custGeom>
              <a:avLst/>
              <a:gdLst>
                <a:gd name="T0" fmla="*/ 24 w 27"/>
                <a:gd name="T1" fmla="*/ 0 h 39"/>
                <a:gd name="T2" fmla="*/ 24 w 27"/>
                <a:gd name="T3" fmla="*/ 13 h 39"/>
                <a:gd name="T4" fmla="*/ 23 w 27"/>
                <a:gd name="T5" fmla="*/ 13 h 39"/>
                <a:gd name="T6" fmla="*/ 21 w 27"/>
                <a:gd name="T7" fmla="*/ 7 h 39"/>
                <a:gd name="T8" fmla="*/ 17 w 27"/>
                <a:gd name="T9" fmla="*/ 4 h 39"/>
                <a:gd name="T10" fmla="*/ 12 w 27"/>
                <a:gd name="T11" fmla="*/ 2 h 39"/>
                <a:gd name="T12" fmla="*/ 7 w 27"/>
                <a:gd name="T13" fmla="*/ 4 h 39"/>
                <a:gd name="T14" fmla="*/ 5 w 27"/>
                <a:gd name="T15" fmla="*/ 8 h 39"/>
                <a:gd name="T16" fmla="*/ 6 w 27"/>
                <a:gd name="T17" fmla="*/ 11 h 39"/>
                <a:gd name="T18" fmla="*/ 15 w 27"/>
                <a:gd name="T19" fmla="*/ 17 h 39"/>
                <a:gd name="T20" fmla="*/ 23 w 27"/>
                <a:gd name="T21" fmla="*/ 21 h 39"/>
                <a:gd name="T22" fmla="*/ 26 w 27"/>
                <a:gd name="T23" fmla="*/ 25 h 39"/>
                <a:gd name="T24" fmla="*/ 27 w 27"/>
                <a:gd name="T25" fmla="*/ 29 h 39"/>
                <a:gd name="T26" fmla="*/ 24 w 27"/>
                <a:gd name="T27" fmla="*/ 36 h 39"/>
                <a:gd name="T28" fmla="*/ 14 w 27"/>
                <a:gd name="T29" fmla="*/ 39 h 39"/>
                <a:gd name="T30" fmla="*/ 11 w 27"/>
                <a:gd name="T31" fmla="*/ 39 h 39"/>
                <a:gd name="T32" fmla="*/ 7 w 27"/>
                <a:gd name="T33" fmla="*/ 38 h 39"/>
                <a:gd name="T34" fmla="*/ 3 w 27"/>
                <a:gd name="T35" fmla="*/ 37 h 39"/>
                <a:gd name="T36" fmla="*/ 2 w 27"/>
                <a:gd name="T37" fmla="*/ 37 h 39"/>
                <a:gd name="T38" fmla="*/ 1 w 27"/>
                <a:gd name="T39" fmla="*/ 39 h 39"/>
                <a:gd name="T40" fmla="*/ 0 w 27"/>
                <a:gd name="T41" fmla="*/ 39 h 39"/>
                <a:gd name="T42" fmla="*/ 0 w 27"/>
                <a:gd name="T43" fmla="*/ 26 h 39"/>
                <a:gd name="T44" fmla="*/ 1 w 27"/>
                <a:gd name="T45" fmla="*/ 26 h 39"/>
                <a:gd name="T46" fmla="*/ 3 w 27"/>
                <a:gd name="T47" fmla="*/ 32 h 39"/>
                <a:gd name="T48" fmla="*/ 8 w 27"/>
                <a:gd name="T49" fmla="*/ 36 h 39"/>
                <a:gd name="T50" fmla="*/ 14 w 27"/>
                <a:gd name="T51" fmla="*/ 37 h 39"/>
                <a:gd name="T52" fmla="*/ 20 w 27"/>
                <a:gd name="T53" fmla="*/ 35 h 39"/>
                <a:gd name="T54" fmla="*/ 22 w 27"/>
                <a:gd name="T55" fmla="*/ 31 h 39"/>
                <a:gd name="T56" fmla="*/ 21 w 27"/>
                <a:gd name="T57" fmla="*/ 28 h 39"/>
                <a:gd name="T58" fmla="*/ 18 w 27"/>
                <a:gd name="T59" fmla="*/ 26 h 39"/>
                <a:gd name="T60" fmla="*/ 12 w 27"/>
                <a:gd name="T61" fmla="*/ 22 h 39"/>
                <a:gd name="T62" fmla="*/ 4 w 27"/>
                <a:gd name="T63" fmla="*/ 18 h 39"/>
                <a:gd name="T64" fmla="*/ 1 w 27"/>
                <a:gd name="T65" fmla="*/ 14 h 39"/>
                <a:gd name="T66" fmla="*/ 0 w 27"/>
                <a:gd name="T67" fmla="*/ 10 h 39"/>
                <a:gd name="T68" fmla="*/ 3 w 27"/>
                <a:gd name="T69" fmla="*/ 3 h 39"/>
                <a:gd name="T70" fmla="*/ 12 w 27"/>
                <a:gd name="T71" fmla="*/ 0 h 39"/>
                <a:gd name="T72" fmla="*/ 19 w 27"/>
                <a:gd name="T73" fmla="*/ 2 h 39"/>
                <a:gd name="T74" fmla="*/ 21 w 27"/>
                <a:gd name="T75" fmla="*/ 2 h 39"/>
                <a:gd name="T76" fmla="*/ 23 w 27"/>
                <a:gd name="T77" fmla="*/ 2 h 39"/>
                <a:gd name="T78" fmla="*/ 23 w 27"/>
                <a:gd name="T79" fmla="*/ 0 h 39"/>
                <a:gd name="T80" fmla="*/ 24 w 27"/>
                <a:gd name="T8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 h="39">
                  <a:moveTo>
                    <a:pt x="24" y="0"/>
                  </a:moveTo>
                  <a:cubicBezTo>
                    <a:pt x="24" y="13"/>
                    <a:pt x="24" y="13"/>
                    <a:pt x="24" y="13"/>
                  </a:cubicBezTo>
                  <a:cubicBezTo>
                    <a:pt x="23" y="13"/>
                    <a:pt x="23" y="13"/>
                    <a:pt x="23" y="13"/>
                  </a:cubicBezTo>
                  <a:cubicBezTo>
                    <a:pt x="23" y="11"/>
                    <a:pt x="22" y="9"/>
                    <a:pt x="21" y="7"/>
                  </a:cubicBezTo>
                  <a:cubicBezTo>
                    <a:pt x="20" y="6"/>
                    <a:pt x="19" y="5"/>
                    <a:pt x="17" y="4"/>
                  </a:cubicBezTo>
                  <a:cubicBezTo>
                    <a:pt x="16" y="3"/>
                    <a:pt x="14" y="2"/>
                    <a:pt x="12" y="2"/>
                  </a:cubicBezTo>
                  <a:cubicBezTo>
                    <a:pt x="10" y="2"/>
                    <a:pt x="8" y="3"/>
                    <a:pt x="7" y="4"/>
                  </a:cubicBezTo>
                  <a:cubicBezTo>
                    <a:pt x="5" y="5"/>
                    <a:pt x="5" y="7"/>
                    <a:pt x="5" y="8"/>
                  </a:cubicBezTo>
                  <a:cubicBezTo>
                    <a:pt x="5" y="9"/>
                    <a:pt x="5" y="10"/>
                    <a:pt x="6" y="11"/>
                  </a:cubicBezTo>
                  <a:cubicBezTo>
                    <a:pt x="7" y="13"/>
                    <a:pt x="10" y="14"/>
                    <a:pt x="15" y="17"/>
                  </a:cubicBezTo>
                  <a:cubicBezTo>
                    <a:pt x="19" y="19"/>
                    <a:pt x="21" y="20"/>
                    <a:pt x="23" y="21"/>
                  </a:cubicBezTo>
                  <a:cubicBezTo>
                    <a:pt x="24" y="22"/>
                    <a:pt x="25" y="23"/>
                    <a:pt x="26" y="25"/>
                  </a:cubicBezTo>
                  <a:cubicBezTo>
                    <a:pt x="27" y="26"/>
                    <a:pt x="27" y="27"/>
                    <a:pt x="27" y="29"/>
                  </a:cubicBezTo>
                  <a:cubicBezTo>
                    <a:pt x="27" y="32"/>
                    <a:pt x="26" y="34"/>
                    <a:pt x="24" y="36"/>
                  </a:cubicBezTo>
                  <a:cubicBezTo>
                    <a:pt x="21" y="38"/>
                    <a:pt x="18" y="39"/>
                    <a:pt x="14" y="39"/>
                  </a:cubicBezTo>
                  <a:cubicBezTo>
                    <a:pt x="13" y="39"/>
                    <a:pt x="12" y="39"/>
                    <a:pt x="11" y="39"/>
                  </a:cubicBezTo>
                  <a:cubicBezTo>
                    <a:pt x="10" y="39"/>
                    <a:pt x="9" y="38"/>
                    <a:pt x="7" y="38"/>
                  </a:cubicBezTo>
                  <a:cubicBezTo>
                    <a:pt x="5" y="37"/>
                    <a:pt x="4" y="37"/>
                    <a:pt x="3" y="37"/>
                  </a:cubicBezTo>
                  <a:cubicBezTo>
                    <a:pt x="3" y="37"/>
                    <a:pt x="2" y="37"/>
                    <a:pt x="2" y="37"/>
                  </a:cubicBezTo>
                  <a:cubicBezTo>
                    <a:pt x="2" y="38"/>
                    <a:pt x="1" y="38"/>
                    <a:pt x="1" y="39"/>
                  </a:cubicBezTo>
                  <a:cubicBezTo>
                    <a:pt x="0" y="39"/>
                    <a:pt x="0" y="39"/>
                    <a:pt x="0" y="39"/>
                  </a:cubicBezTo>
                  <a:cubicBezTo>
                    <a:pt x="0" y="26"/>
                    <a:pt x="0" y="26"/>
                    <a:pt x="0" y="26"/>
                  </a:cubicBezTo>
                  <a:cubicBezTo>
                    <a:pt x="1" y="26"/>
                    <a:pt x="1" y="26"/>
                    <a:pt x="1" y="26"/>
                  </a:cubicBezTo>
                  <a:cubicBezTo>
                    <a:pt x="2" y="29"/>
                    <a:pt x="3" y="31"/>
                    <a:pt x="3" y="32"/>
                  </a:cubicBezTo>
                  <a:cubicBezTo>
                    <a:pt x="4" y="34"/>
                    <a:pt x="6" y="35"/>
                    <a:pt x="8" y="36"/>
                  </a:cubicBezTo>
                  <a:cubicBezTo>
                    <a:pt x="9" y="37"/>
                    <a:pt x="11" y="37"/>
                    <a:pt x="14" y="37"/>
                  </a:cubicBezTo>
                  <a:cubicBezTo>
                    <a:pt x="16" y="37"/>
                    <a:pt x="18" y="36"/>
                    <a:pt x="20" y="35"/>
                  </a:cubicBezTo>
                  <a:cubicBezTo>
                    <a:pt x="21" y="34"/>
                    <a:pt x="22" y="33"/>
                    <a:pt x="22" y="31"/>
                  </a:cubicBezTo>
                  <a:cubicBezTo>
                    <a:pt x="22" y="30"/>
                    <a:pt x="21" y="29"/>
                    <a:pt x="21" y="28"/>
                  </a:cubicBezTo>
                  <a:cubicBezTo>
                    <a:pt x="20" y="27"/>
                    <a:pt x="20" y="26"/>
                    <a:pt x="18" y="26"/>
                  </a:cubicBezTo>
                  <a:cubicBezTo>
                    <a:pt x="18" y="25"/>
                    <a:pt x="15" y="24"/>
                    <a:pt x="12" y="22"/>
                  </a:cubicBezTo>
                  <a:cubicBezTo>
                    <a:pt x="8" y="20"/>
                    <a:pt x="6" y="19"/>
                    <a:pt x="4" y="18"/>
                  </a:cubicBezTo>
                  <a:cubicBezTo>
                    <a:pt x="3" y="17"/>
                    <a:pt x="2" y="16"/>
                    <a:pt x="1" y="14"/>
                  </a:cubicBezTo>
                  <a:cubicBezTo>
                    <a:pt x="0" y="13"/>
                    <a:pt x="0" y="12"/>
                    <a:pt x="0" y="10"/>
                  </a:cubicBezTo>
                  <a:cubicBezTo>
                    <a:pt x="0" y="7"/>
                    <a:pt x="1" y="5"/>
                    <a:pt x="3" y="3"/>
                  </a:cubicBezTo>
                  <a:cubicBezTo>
                    <a:pt x="5" y="1"/>
                    <a:pt x="8" y="0"/>
                    <a:pt x="12" y="0"/>
                  </a:cubicBezTo>
                  <a:cubicBezTo>
                    <a:pt x="14" y="0"/>
                    <a:pt x="16" y="1"/>
                    <a:pt x="19" y="2"/>
                  </a:cubicBezTo>
                  <a:cubicBezTo>
                    <a:pt x="20" y="2"/>
                    <a:pt x="21" y="2"/>
                    <a:pt x="21" y="2"/>
                  </a:cubicBezTo>
                  <a:cubicBezTo>
                    <a:pt x="22" y="2"/>
                    <a:pt x="22" y="2"/>
                    <a:pt x="23" y="2"/>
                  </a:cubicBezTo>
                  <a:cubicBezTo>
                    <a:pt x="23" y="2"/>
                    <a:pt x="23" y="1"/>
                    <a:pt x="23" y="0"/>
                  </a:cubicBez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54" name="Freeform 36">
              <a:extLst>
                <a:ext uri="{FF2B5EF4-FFF2-40B4-BE49-F238E27FC236}">
                  <a16:creationId xmlns:a16="http://schemas.microsoft.com/office/drawing/2014/main" id="{D7EBE57A-9D2B-4107-A416-B99E65FFF57C}"/>
                </a:ext>
              </a:extLst>
            </p:cNvPr>
            <p:cNvSpPr>
              <a:spLocks/>
            </p:cNvSpPr>
            <p:nvPr/>
          </p:nvSpPr>
          <p:spPr bwMode="auto">
            <a:xfrm>
              <a:off x="3750" y="2326"/>
              <a:ext cx="35" cy="71"/>
            </a:xfrm>
            <a:custGeom>
              <a:avLst/>
              <a:gdLst>
                <a:gd name="T0" fmla="*/ 18 w 18"/>
                <a:gd name="T1" fmla="*/ 36 h 37"/>
                <a:gd name="T2" fmla="*/ 18 w 18"/>
                <a:gd name="T3" fmla="*/ 37 h 37"/>
                <a:gd name="T4" fmla="*/ 0 w 18"/>
                <a:gd name="T5" fmla="*/ 37 h 37"/>
                <a:gd name="T6" fmla="*/ 0 w 18"/>
                <a:gd name="T7" fmla="*/ 36 h 37"/>
                <a:gd name="T8" fmla="*/ 2 w 18"/>
                <a:gd name="T9" fmla="*/ 36 h 37"/>
                <a:gd name="T10" fmla="*/ 6 w 18"/>
                <a:gd name="T11" fmla="*/ 35 h 37"/>
                <a:gd name="T12" fmla="*/ 6 w 18"/>
                <a:gd name="T13" fmla="*/ 31 h 37"/>
                <a:gd name="T14" fmla="*/ 6 w 18"/>
                <a:gd name="T15" fmla="*/ 7 h 37"/>
                <a:gd name="T16" fmla="*/ 6 w 18"/>
                <a:gd name="T17" fmla="*/ 3 h 37"/>
                <a:gd name="T18" fmla="*/ 5 w 18"/>
                <a:gd name="T19" fmla="*/ 2 h 37"/>
                <a:gd name="T20" fmla="*/ 2 w 18"/>
                <a:gd name="T21" fmla="*/ 1 h 37"/>
                <a:gd name="T22" fmla="*/ 0 w 18"/>
                <a:gd name="T23" fmla="*/ 1 h 37"/>
                <a:gd name="T24" fmla="*/ 0 w 18"/>
                <a:gd name="T25" fmla="*/ 0 h 37"/>
                <a:gd name="T26" fmla="*/ 18 w 18"/>
                <a:gd name="T27" fmla="*/ 0 h 37"/>
                <a:gd name="T28" fmla="*/ 18 w 18"/>
                <a:gd name="T29" fmla="*/ 1 h 37"/>
                <a:gd name="T30" fmla="*/ 16 w 18"/>
                <a:gd name="T31" fmla="*/ 1 h 37"/>
                <a:gd name="T32" fmla="*/ 13 w 18"/>
                <a:gd name="T33" fmla="*/ 2 h 37"/>
                <a:gd name="T34" fmla="*/ 12 w 18"/>
                <a:gd name="T35" fmla="*/ 7 h 37"/>
                <a:gd name="T36" fmla="*/ 12 w 18"/>
                <a:gd name="T37" fmla="*/ 31 h 37"/>
                <a:gd name="T38" fmla="*/ 12 w 18"/>
                <a:gd name="T39" fmla="*/ 34 h 37"/>
                <a:gd name="T40" fmla="*/ 14 w 18"/>
                <a:gd name="T41" fmla="*/ 36 h 37"/>
                <a:gd name="T42" fmla="*/ 16 w 18"/>
                <a:gd name="T43" fmla="*/ 36 h 37"/>
                <a:gd name="T44" fmla="*/ 18 w 18"/>
                <a:gd name="T45"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37">
                  <a:moveTo>
                    <a:pt x="18" y="36"/>
                  </a:moveTo>
                  <a:cubicBezTo>
                    <a:pt x="18" y="37"/>
                    <a:pt x="18" y="37"/>
                    <a:pt x="18" y="37"/>
                  </a:cubicBezTo>
                  <a:cubicBezTo>
                    <a:pt x="0" y="37"/>
                    <a:pt x="0" y="37"/>
                    <a:pt x="0" y="37"/>
                  </a:cubicBezTo>
                  <a:cubicBezTo>
                    <a:pt x="0" y="36"/>
                    <a:pt x="0" y="36"/>
                    <a:pt x="0" y="36"/>
                  </a:cubicBezTo>
                  <a:cubicBezTo>
                    <a:pt x="2" y="36"/>
                    <a:pt x="2" y="36"/>
                    <a:pt x="2" y="36"/>
                  </a:cubicBezTo>
                  <a:cubicBezTo>
                    <a:pt x="4" y="36"/>
                    <a:pt x="5" y="36"/>
                    <a:pt x="6" y="35"/>
                  </a:cubicBezTo>
                  <a:cubicBezTo>
                    <a:pt x="6" y="34"/>
                    <a:pt x="6" y="33"/>
                    <a:pt x="6" y="31"/>
                  </a:cubicBezTo>
                  <a:cubicBezTo>
                    <a:pt x="6" y="7"/>
                    <a:pt x="6" y="7"/>
                    <a:pt x="6" y="7"/>
                  </a:cubicBezTo>
                  <a:cubicBezTo>
                    <a:pt x="6" y="5"/>
                    <a:pt x="6" y="4"/>
                    <a:pt x="6" y="3"/>
                  </a:cubicBezTo>
                  <a:cubicBezTo>
                    <a:pt x="6" y="2"/>
                    <a:pt x="5" y="2"/>
                    <a:pt x="5" y="2"/>
                  </a:cubicBezTo>
                  <a:cubicBezTo>
                    <a:pt x="4" y="1"/>
                    <a:pt x="3" y="1"/>
                    <a:pt x="2"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5" y="1"/>
                    <a:pt x="14" y="1"/>
                    <a:pt x="13" y="2"/>
                  </a:cubicBezTo>
                  <a:cubicBezTo>
                    <a:pt x="12" y="3"/>
                    <a:pt x="12" y="4"/>
                    <a:pt x="12" y="7"/>
                  </a:cubicBezTo>
                  <a:cubicBezTo>
                    <a:pt x="12" y="31"/>
                    <a:pt x="12" y="31"/>
                    <a:pt x="12" y="31"/>
                  </a:cubicBezTo>
                  <a:cubicBezTo>
                    <a:pt x="12" y="33"/>
                    <a:pt x="12" y="34"/>
                    <a:pt x="12" y="34"/>
                  </a:cubicBezTo>
                  <a:cubicBezTo>
                    <a:pt x="13" y="35"/>
                    <a:pt x="13" y="35"/>
                    <a:pt x="14" y="36"/>
                  </a:cubicBezTo>
                  <a:cubicBezTo>
                    <a:pt x="15" y="36"/>
                    <a:pt x="16" y="36"/>
                    <a:pt x="16" y="36"/>
                  </a:cubicBezTo>
                  <a:lnTo>
                    <a:pt x="1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55" name="Freeform 37">
              <a:extLst>
                <a:ext uri="{FF2B5EF4-FFF2-40B4-BE49-F238E27FC236}">
                  <a16:creationId xmlns:a16="http://schemas.microsoft.com/office/drawing/2014/main" id="{91095053-6FFF-44BB-9D9C-C9461D3FDD94}"/>
                </a:ext>
              </a:extLst>
            </p:cNvPr>
            <p:cNvSpPr>
              <a:spLocks/>
            </p:cNvSpPr>
            <p:nvPr/>
          </p:nvSpPr>
          <p:spPr bwMode="auto">
            <a:xfrm>
              <a:off x="3790" y="2326"/>
              <a:ext cx="65" cy="71"/>
            </a:xfrm>
            <a:custGeom>
              <a:avLst/>
              <a:gdLst>
                <a:gd name="T0" fmla="*/ 34 w 34"/>
                <a:gd name="T1" fmla="*/ 0 h 37"/>
                <a:gd name="T2" fmla="*/ 34 w 34"/>
                <a:gd name="T3" fmla="*/ 9 h 37"/>
                <a:gd name="T4" fmla="*/ 33 w 34"/>
                <a:gd name="T5" fmla="*/ 9 h 37"/>
                <a:gd name="T6" fmla="*/ 32 w 34"/>
                <a:gd name="T7" fmla="*/ 5 h 37"/>
                <a:gd name="T8" fmla="*/ 30 w 34"/>
                <a:gd name="T9" fmla="*/ 3 h 37"/>
                <a:gd name="T10" fmla="*/ 26 w 34"/>
                <a:gd name="T11" fmla="*/ 2 h 37"/>
                <a:gd name="T12" fmla="*/ 20 w 34"/>
                <a:gd name="T13" fmla="*/ 2 h 37"/>
                <a:gd name="T14" fmla="*/ 20 w 34"/>
                <a:gd name="T15" fmla="*/ 31 h 37"/>
                <a:gd name="T16" fmla="*/ 21 w 34"/>
                <a:gd name="T17" fmla="*/ 35 h 37"/>
                <a:gd name="T18" fmla="*/ 24 w 34"/>
                <a:gd name="T19" fmla="*/ 36 h 37"/>
                <a:gd name="T20" fmla="*/ 26 w 34"/>
                <a:gd name="T21" fmla="*/ 36 h 37"/>
                <a:gd name="T22" fmla="*/ 26 w 34"/>
                <a:gd name="T23" fmla="*/ 37 h 37"/>
                <a:gd name="T24" fmla="*/ 8 w 34"/>
                <a:gd name="T25" fmla="*/ 37 h 37"/>
                <a:gd name="T26" fmla="*/ 8 w 34"/>
                <a:gd name="T27" fmla="*/ 36 h 37"/>
                <a:gd name="T28" fmla="*/ 10 w 34"/>
                <a:gd name="T29" fmla="*/ 36 h 37"/>
                <a:gd name="T30" fmla="*/ 13 w 34"/>
                <a:gd name="T31" fmla="*/ 35 h 37"/>
                <a:gd name="T32" fmla="*/ 14 w 34"/>
                <a:gd name="T33" fmla="*/ 31 h 37"/>
                <a:gd name="T34" fmla="*/ 14 w 34"/>
                <a:gd name="T35" fmla="*/ 2 h 37"/>
                <a:gd name="T36" fmla="*/ 9 w 34"/>
                <a:gd name="T37" fmla="*/ 2 h 37"/>
                <a:gd name="T38" fmla="*/ 5 w 34"/>
                <a:gd name="T39" fmla="*/ 3 h 37"/>
                <a:gd name="T40" fmla="*/ 2 w 34"/>
                <a:gd name="T41" fmla="*/ 5 h 37"/>
                <a:gd name="T42" fmla="*/ 1 w 34"/>
                <a:gd name="T43" fmla="*/ 9 h 37"/>
                <a:gd name="T44" fmla="*/ 0 w 34"/>
                <a:gd name="T45" fmla="*/ 9 h 37"/>
                <a:gd name="T46" fmla="*/ 0 w 34"/>
                <a:gd name="T47" fmla="*/ 0 h 37"/>
                <a:gd name="T48" fmla="*/ 34 w 34"/>
                <a:gd name="T4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37">
                  <a:moveTo>
                    <a:pt x="34" y="0"/>
                  </a:moveTo>
                  <a:cubicBezTo>
                    <a:pt x="34" y="9"/>
                    <a:pt x="34" y="9"/>
                    <a:pt x="34" y="9"/>
                  </a:cubicBezTo>
                  <a:cubicBezTo>
                    <a:pt x="33" y="9"/>
                    <a:pt x="33" y="9"/>
                    <a:pt x="33" y="9"/>
                  </a:cubicBezTo>
                  <a:cubicBezTo>
                    <a:pt x="33" y="7"/>
                    <a:pt x="33" y="6"/>
                    <a:pt x="32" y="5"/>
                  </a:cubicBezTo>
                  <a:cubicBezTo>
                    <a:pt x="32" y="4"/>
                    <a:pt x="31" y="4"/>
                    <a:pt x="30" y="3"/>
                  </a:cubicBezTo>
                  <a:cubicBezTo>
                    <a:pt x="29" y="3"/>
                    <a:pt x="27" y="2"/>
                    <a:pt x="26" y="2"/>
                  </a:cubicBezTo>
                  <a:cubicBezTo>
                    <a:pt x="20" y="2"/>
                    <a:pt x="20" y="2"/>
                    <a:pt x="20" y="2"/>
                  </a:cubicBezTo>
                  <a:cubicBezTo>
                    <a:pt x="20" y="31"/>
                    <a:pt x="20" y="31"/>
                    <a:pt x="20" y="31"/>
                  </a:cubicBezTo>
                  <a:cubicBezTo>
                    <a:pt x="20" y="33"/>
                    <a:pt x="20" y="35"/>
                    <a:pt x="21" y="35"/>
                  </a:cubicBezTo>
                  <a:cubicBezTo>
                    <a:pt x="21" y="36"/>
                    <a:pt x="23" y="36"/>
                    <a:pt x="24" y="36"/>
                  </a:cubicBezTo>
                  <a:cubicBezTo>
                    <a:pt x="26" y="36"/>
                    <a:pt x="26" y="36"/>
                    <a:pt x="26" y="36"/>
                  </a:cubicBezTo>
                  <a:cubicBezTo>
                    <a:pt x="26" y="37"/>
                    <a:pt x="26" y="37"/>
                    <a:pt x="26" y="37"/>
                  </a:cubicBezTo>
                  <a:cubicBezTo>
                    <a:pt x="8" y="37"/>
                    <a:pt x="8" y="37"/>
                    <a:pt x="8" y="37"/>
                  </a:cubicBezTo>
                  <a:cubicBezTo>
                    <a:pt x="8" y="36"/>
                    <a:pt x="8" y="36"/>
                    <a:pt x="8" y="36"/>
                  </a:cubicBezTo>
                  <a:cubicBezTo>
                    <a:pt x="10" y="36"/>
                    <a:pt x="10" y="36"/>
                    <a:pt x="10" y="36"/>
                  </a:cubicBezTo>
                  <a:cubicBezTo>
                    <a:pt x="11" y="36"/>
                    <a:pt x="13" y="36"/>
                    <a:pt x="13" y="35"/>
                  </a:cubicBezTo>
                  <a:cubicBezTo>
                    <a:pt x="14" y="34"/>
                    <a:pt x="14" y="33"/>
                    <a:pt x="14" y="31"/>
                  </a:cubicBezTo>
                  <a:cubicBezTo>
                    <a:pt x="14" y="2"/>
                    <a:pt x="14" y="2"/>
                    <a:pt x="14" y="2"/>
                  </a:cubicBezTo>
                  <a:cubicBezTo>
                    <a:pt x="9" y="2"/>
                    <a:pt x="9" y="2"/>
                    <a:pt x="9" y="2"/>
                  </a:cubicBezTo>
                  <a:cubicBezTo>
                    <a:pt x="7" y="2"/>
                    <a:pt x="6" y="2"/>
                    <a:pt x="5" y="3"/>
                  </a:cubicBezTo>
                  <a:cubicBezTo>
                    <a:pt x="4" y="3"/>
                    <a:pt x="3" y="4"/>
                    <a:pt x="2" y="5"/>
                  </a:cubicBezTo>
                  <a:cubicBezTo>
                    <a:pt x="1" y="6"/>
                    <a:pt x="1" y="7"/>
                    <a:pt x="1" y="9"/>
                  </a:cubicBezTo>
                  <a:cubicBezTo>
                    <a:pt x="0" y="9"/>
                    <a:pt x="0" y="9"/>
                    <a:pt x="0" y="9"/>
                  </a:cubicBezTo>
                  <a:cubicBezTo>
                    <a:pt x="0" y="0"/>
                    <a:pt x="0" y="0"/>
                    <a:pt x="0" y="0"/>
                  </a:cubicBezTo>
                  <a:lnTo>
                    <a:pt x="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56" name="Freeform 38">
              <a:extLst>
                <a:ext uri="{FF2B5EF4-FFF2-40B4-BE49-F238E27FC236}">
                  <a16:creationId xmlns:a16="http://schemas.microsoft.com/office/drawing/2014/main" id="{21F3EB77-1BC2-4E63-96CF-D1E2BCB3AC13}"/>
                </a:ext>
              </a:extLst>
            </p:cNvPr>
            <p:cNvSpPr>
              <a:spLocks/>
            </p:cNvSpPr>
            <p:nvPr/>
          </p:nvSpPr>
          <p:spPr bwMode="auto">
            <a:xfrm>
              <a:off x="3859" y="2326"/>
              <a:ext cx="82" cy="71"/>
            </a:xfrm>
            <a:custGeom>
              <a:avLst/>
              <a:gdLst>
                <a:gd name="T0" fmla="*/ 29 w 43"/>
                <a:gd name="T1" fmla="*/ 0 h 37"/>
                <a:gd name="T2" fmla="*/ 43 w 43"/>
                <a:gd name="T3" fmla="*/ 0 h 37"/>
                <a:gd name="T4" fmla="*/ 43 w 43"/>
                <a:gd name="T5" fmla="*/ 1 h 37"/>
                <a:gd name="T6" fmla="*/ 42 w 43"/>
                <a:gd name="T7" fmla="*/ 1 h 37"/>
                <a:gd name="T8" fmla="*/ 40 w 43"/>
                <a:gd name="T9" fmla="*/ 2 h 37"/>
                <a:gd name="T10" fmla="*/ 37 w 43"/>
                <a:gd name="T11" fmla="*/ 3 h 37"/>
                <a:gd name="T12" fmla="*/ 34 w 43"/>
                <a:gd name="T13" fmla="*/ 7 h 37"/>
                <a:gd name="T14" fmla="*/ 24 w 43"/>
                <a:gd name="T15" fmla="*/ 21 h 37"/>
                <a:gd name="T16" fmla="*/ 24 w 43"/>
                <a:gd name="T17" fmla="*/ 31 h 37"/>
                <a:gd name="T18" fmla="*/ 25 w 43"/>
                <a:gd name="T19" fmla="*/ 35 h 37"/>
                <a:gd name="T20" fmla="*/ 29 w 43"/>
                <a:gd name="T21" fmla="*/ 36 h 37"/>
                <a:gd name="T22" fmla="*/ 30 w 43"/>
                <a:gd name="T23" fmla="*/ 36 h 37"/>
                <a:gd name="T24" fmla="*/ 30 w 43"/>
                <a:gd name="T25" fmla="*/ 37 h 37"/>
                <a:gd name="T26" fmla="*/ 13 w 43"/>
                <a:gd name="T27" fmla="*/ 37 h 37"/>
                <a:gd name="T28" fmla="*/ 13 w 43"/>
                <a:gd name="T29" fmla="*/ 36 h 37"/>
                <a:gd name="T30" fmla="*/ 14 w 43"/>
                <a:gd name="T31" fmla="*/ 36 h 37"/>
                <a:gd name="T32" fmla="*/ 18 w 43"/>
                <a:gd name="T33" fmla="*/ 35 h 37"/>
                <a:gd name="T34" fmla="*/ 18 w 43"/>
                <a:gd name="T35" fmla="*/ 31 h 37"/>
                <a:gd name="T36" fmla="*/ 18 w 43"/>
                <a:gd name="T37" fmla="*/ 22 h 37"/>
                <a:gd name="T38" fmla="*/ 7 w 43"/>
                <a:gd name="T39" fmla="*/ 6 h 37"/>
                <a:gd name="T40" fmla="*/ 4 w 43"/>
                <a:gd name="T41" fmla="*/ 3 h 37"/>
                <a:gd name="T42" fmla="*/ 1 w 43"/>
                <a:gd name="T43" fmla="*/ 1 h 37"/>
                <a:gd name="T44" fmla="*/ 0 w 43"/>
                <a:gd name="T45" fmla="*/ 1 h 37"/>
                <a:gd name="T46" fmla="*/ 0 w 43"/>
                <a:gd name="T47" fmla="*/ 0 h 37"/>
                <a:gd name="T48" fmla="*/ 17 w 43"/>
                <a:gd name="T49" fmla="*/ 0 h 37"/>
                <a:gd name="T50" fmla="*/ 17 w 43"/>
                <a:gd name="T51" fmla="*/ 1 h 37"/>
                <a:gd name="T52" fmla="*/ 16 w 43"/>
                <a:gd name="T53" fmla="*/ 1 h 37"/>
                <a:gd name="T54" fmla="*/ 14 w 43"/>
                <a:gd name="T55" fmla="*/ 2 h 37"/>
                <a:gd name="T56" fmla="*/ 13 w 43"/>
                <a:gd name="T57" fmla="*/ 3 h 37"/>
                <a:gd name="T58" fmla="*/ 14 w 43"/>
                <a:gd name="T59" fmla="*/ 7 h 37"/>
                <a:gd name="T60" fmla="*/ 23 w 43"/>
                <a:gd name="T61" fmla="*/ 19 h 37"/>
                <a:gd name="T62" fmla="*/ 31 w 43"/>
                <a:gd name="T63" fmla="*/ 8 h 37"/>
                <a:gd name="T64" fmla="*/ 33 w 43"/>
                <a:gd name="T65" fmla="*/ 4 h 37"/>
                <a:gd name="T66" fmla="*/ 32 w 43"/>
                <a:gd name="T67" fmla="*/ 2 h 37"/>
                <a:gd name="T68" fmla="*/ 31 w 43"/>
                <a:gd name="T69" fmla="*/ 1 h 37"/>
                <a:gd name="T70" fmla="*/ 29 w 43"/>
                <a:gd name="T71" fmla="*/ 1 h 37"/>
                <a:gd name="T72" fmla="*/ 29 w 43"/>
                <a:gd name="T7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 h="37">
                  <a:moveTo>
                    <a:pt x="29" y="0"/>
                  </a:moveTo>
                  <a:cubicBezTo>
                    <a:pt x="43" y="0"/>
                    <a:pt x="43" y="0"/>
                    <a:pt x="43" y="0"/>
                  </a:cubicBezTo>
                  <a:cubicBezTo>
                    <a:pt x="43" y="1"/>
                    <a:pt x="43" y="1"/>
                    <a:pt x="43" y="1"/>
                  </a:cubicBezTo>
                  <a:cubicBezTo>
                    <a:pt x="42" y="1"/>
                    <a:pt x="42" y="1"/>
                    <a:pt x="42" y="1"/>
                  </a:cubicBezTo>
                  <a:cubicBezTo>
                    <a:pt x="42" y="1"/>
                    <a:pt x="41" y="1"/>
                    <a:pt x="40" y="2"/>
                  </a:cubicBezTo>
                  <a:cubicBezTo>
                    <a:pt x="39" y="2"/>
                    <a:pt x="38" y="3"/>
                    <a:pt x="37" y="3"/>
                  </a:cubicBezTo>
                  <a:cubicBezTo>
                    <a:pt x="36" y="4"/>
                    <a:pt x="35" y="6"/>
                    <a:pt x="34" y="7"/>
                  </a:cubicBezTo>
                  <a:cubicBezTo>
                    <a:pt x="24" y="21"/>
                    <a:pt x="24" y="21"/>
                    <a:pt x="24" y="21"/>
                  </a:cubicBezTo>
                  <a:cubicBezTo>
                    <a:pt x="24" y="31"/>
                    <a:pt x="24" y="31"/>
                    <a:pt x="24" y="31"/>
                  </a:cubicBezTo>
                  <a:cubicBezTo>
                    <a:pt x="24" y="33"/>
                    <a:pt x="24" y="35"/>
                    <a:pt x="25" y="35"/>
                  </a:cubicBezTo>
                  <a:cubicBezTo>
                    <a:pt x="26" y="36"/>
                    <a:pt x="27" y="36"/>
                    <a:pt x="29" y="36"/>
                  </a:cubicBezTo>
                  <a:cubicBezTo>
                    <a:pt x="30" y="36"/>
                    <a:pt x="30" y="36"/>
                    <a:pt x="30" y="36"/>
                  </a:cubicBezTo>
                  <a:cubicBezTo>
                    <a:pt x="30" y="37"/>
                    <a:pt x="30" y="37"/>
                    <a:pt x="30" y="37"/>
                  </a:cubicBezTo>
                  <a:cubicBezTo>
                    <a:pt x="13" y="37"/>
                    <a:pt x="13" y="37"/>
                    <a:pt x="13" y="37"/>
                  </a:cubicBezTo>
                  <a:cubicBezTo>
                    <a:pt x="13" y="36"/>
                    <a:pt x="13" y="36"/>
                    <a:pt x="13" y="36"/>
                  </a:cubicBezTo>
                  <a:cubicBezTo>
                    <a:pt x="14" y="36"/>
                    <a:pt x="14" y="36"/>
                    <a:pt x="14" y="36"/>
                  </a:cubicBezTo>
                  <a:cubicBezTo>
                    <a:pt x="16" y="36"/>
                    <a:pt x="17" y="36"/>
                    <a:pt x="18" y="35"/>
                  </a:cubicBezTo>
                  <a:cubicBezTo>
                    <a:pt x="18" y="34"/>
                    <a:pt x="18" y="33"/>
                    <a:pt x="18" y="31"/>
                  </a:cubicBezTo>
                  <a:cubicBezTo>
                    <a:pt x="18" y="22"/>
                    <a:pt x="18" y="22"/>
                    <a:pt x="18" y="22"/>
                  </a:cubicBezTo>
                  <a:cubicBezTo>
                    <a:pt x="7" y="6"/>
                    <a:pt x="7" y="6"/>
                    <a:pt x="7" y="6"/>
                  </a:cubicBezTo>
                  <a:cubicBezTo>
                    <a:pt x="6" y="5"/>
                    <a:pt x="5" y="3"/>
                    <a:pt x="4" y="3"/>
                  </a:cubicBezTo>
                  <a:cubicBezTo>
                    <a:pt x="4" y="3"/>
                    <a:pt x="3" y="2"/>
                    <a:pt x="1" y="1"/>
                  </a:cubicBezTo>
                  <a:cubicBezTo>
                    <a:pt x="1" y="1"/>
                    <a:pt x="0" y="1"/>
                    <a:pt x="0" y="1"/>
                  </a:cubicBezTo>
                  <a:cubicBezTo>
                    <a:pt x="0" y="0"/>
                    <a:pt x="0" y="0"/>
                    <a:pt x="0" y="0"/>
                  </a:cubicBezTo>
                  <a:cubicBezTo>
                    <a:pt x="17" y="0"/>
                    <a:pt x="17" y="0"/>
                    <a:pt x="17" y="0"/>
                  </a:cubicBezTo>
                  <a:cubicBezTo>
                    <a:pt x="17" y="1"/>
                    <a:pt x="17" y="1"/>
                    <a:pt x="17" y="1"/>
                  </a:cubicBezTo>
                  <a:cubicBezTo>
                    <a:pt x="16" y="1"/>
                    <a:pt x="16" y="1"/>
                    <a:pt x="16" y="1"/>
                  </a:cubicBezTo>
                  <a:cubicBezTo>
                    <a:pt x="15" y="1"/>
                    <a:pt x="15" y="1"/>
                    <a:pt x="14" y="2"/>
                  </a:cubicBezTo>
                  <a:cubicBezTo>
                    <a:pt x="13" y="2"/>
                    <a:pt x="13" y="3"/>
                    <a:pt x="13" y="3"/>
                  </a:cubicBezTo>
                  <a:cubicBezTo>
                    <a:pt x="13" y="4"/>
                    <a:pt x="13" y="5"/>
                    <a:pt x="14" y="7"/>
                  </a:cubicBezTo>
                  <a:cubicBezTo>
                    <a:pt x="23" y="19"/>
                    <a:pt x="23" y="19"/>
                    <a:pt x="23" y="19"/>
                  </a:cubicBezTo>
                  <a:cubicBezTo>
                    <a:pt x="31" y="8"/>
                    <a:pt x="31" y="8"/>
                    <a:pt x="31" y="8"/>
                  </a:cubicBezTo>
                  <a:cubicBezTo>
                    <a:pt x="32" y="6"/>
                    <a:pt x="33" y="5"/>
                    <a:pt x="33" y="4"/>
                  </a:cubicBezTo>
                  <a:cubicBezTo>
                    <a:pt x="33" y="3"/>
                    <a:pt x="33" y="3"/>
                    <a:pt x="32" y="2"/>
                  </a:cubicBezTo>
                  <a:cubicBezTo>
                    <a:pt x="32" y="2"/>
                    <a:pt x="32" y="2"/>
                    <a:pt x="31" y="1"/>
                  </a:cubicBezTo>
                  <a:cubicBezTo>
                    <a:pt x="31" y="1"/>
                    <a:pt x="30" y="1"/>
                    <a:pt x="29" y="1"/>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57" name="Freeform 39">
              <a:extLst>
                <a:ext uri="{FF2B5EF4-FFF2-40B4-BE49-F238E27FC236}">
                  <a16:creationId xmlns:a16="http://schemas.microsoft.com/office/drawing/2014/main" id="{69E01E42-3070-42FD-AB77-90B71AC0FA92}"/>
                </a:ext>
              </a:extLst>
            </p:cNvPr>
            <p:cNvSpPr>
              <a:spLocks noEditPoints="1"/>
            </p:cNvSpPr>
            <p:nvPr/>
          </p:nvSpPr>
          <p:spPr bwMode="auto">
            <a:xfrm>
              <a:off x="3970" y="2324"/>
              <a:ext cx="76" cy="75"/>
            </a:xfrm>
            <a:custGeom>
              <a:avLst/>
              <a:gdLst>
                <a:gd name="T0" fmla="*/ 21 w 40"/>
                <a:gd name="T1" fmla="*/ 0 h 39"/>
                <a:gd name="T2" fmla="*/ 34 w 40"/>
                <a:gd name="T3" fmla="*/ 6 h 39"/>
                <a:gd name="T4" fmla="*/ 40 w 40"/>
                <a:gd name="T5" fmla="*/ 19 h 39"/>
                <a:gd name="T6" fmla="*/ 34 w 40"/>
                <a:gd name="T7" fmla="*/ 34 h 39"/>
                <a:gd name="T8" fmla="*/ 20 w 40"/>
                <a:gd name="T9" fmla="*/ 39 h 39"/>
                <a:gd name="T10" fmla="*/ 6 w 40"/>
                <a:gd name="T11" fmla="*/ 34 h 39"/>
                <a:gd name="T12" fmla="*/ 0 w 40"/>
                <a:gd name="T13" fmla="*/ 20 h 39"/>
                <a:gd name="T14" fmla="*/ 7 w 40"/>
                <a:gd name="T15" fmla="*/ 5 h 39"/>
                <a:gd name="T16" fmla="*/ 21 w 40"/>
                <a:gd name="T17" fmla="*/ 0 h 39"/>
                <a:gd name="T18" fmla="*/ 20 w 40"/>
                <a:gd name="T19" fmla="*/ 2 h 39"/>
                <a:gd name="T20" fmla="*/ 11 w 40"/>
                <a:gd name="T21" fmla="*/ 6 h 39"/>
                <a:gd name="T22" fmla="*/ 7 w 40"/>
                <a:gd name="T23" fmla="*/ 19 h 39"/>
                <a:gd name="T24" fmla="*/ 11 w 40"/>
                <a:gd name="T25" fmla="*/ 33 h 39"/>
                <a:gd name="T26" fmla="*/ 20 w 40"/>
                <a:gd name="T27" fmla="*/ 37 h 39"/>
                <a:gd name="T28" fmla="*/ 30 w 40"/>
                <a:gd name="T29" fmla="*/ 33 h 39"/>
                <a:gd name="T30" fmla="*/ 33 w 40"/>
                <a:gd name="T31" fmla="*/ 20 h 39"/>
                <a:gd name="T32" fmla="*/ 29 w 40"/>
                <a:gd name="T33" fmla="*/ 6 h 39"/>
                <a:gd name="T34" fmla="*/ 20 w 40"/>
                <a:gd name="T35" fmla="*/ 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39">
                  <a:moveTo>
                    <a:pt x="21" y="0"/>
                  </a:moveTo>
                  <a:cubicBezTo>
                    <a:pt x="26" y="0"/>
                    <a:pt x="31" y="2"/>
                    <a:pt x="34" y="6"/>
                  </a:cubicBezTo>
                  <a:cubicBezTo>
                    <a:pt x="38" y="9"/>
                    <a:pt x="40" y="14"/>
                    <a:pt x="40" y="19"/>
                  </a:cubicBezTo>
                  <a:cubicBezTo>
                    <a:pt x="40" y="25"/>
                    <a:pt x="38" y="30"/>
                    <a:pt x="34" y="34"/>
                  </a:cubicBezTo>
                  <a:cubicBezTo>
                    <a:pt x="30" y="37"/>
                    <a:pt x="26" y="39"/>
                    <a:pt x="20" y="39"/>
                  </a:cubicBezTo>
                  <a:cubicBezTo>
                    <a:pt x="14" y="39"/>
                    <a:pt x="10" y="37"/>
                    <a:pt x="6" y="34"/>
                  </a:cubicBezTo>
                  <a:cubicBezTo>
                    <a:pt x="2" y="30"/>
                    <a:pt x="0" y="25"/>
                    <a:pt x="0" y="20"/>
                  </a:cubicBezTo>
                  <a:cubicBezTo>
                    <a:pt x="0" y="14"/>
                    <a:pt x="2" y="9"/>
                    <a:pt x="7" y="5"/>
                  </a:cubicBezTo>
                  <a:cubicBezTo>
                    <a:pt x="11" y="2"/>
                    <a:pt x="15" y="0"/>
                    <a:pt x="21" y="0"/>
                  </a:cubicBezTo>
                  <a:close/>
                  <a:moveTo>
                    <a:pt x="20" y="2"/>
                  </a:moveTo>
                  <a:cubicBezTo>
                    <a:pt x="16" y="2"/>
                    <a:pt x="13" y="3"/>
                    <a:pt x="11" y="6"/>
                  </a:cubicBezTo>
                  <a:cubicBezTo>
                    <a:pt x="8" y="9"/>
                    <a:pt x="7" y="13"/>
                    <a:pt x="7" y="19"/>
                  </a:cubicBezTo>
                  <a:cubicBezTo>
                    <a:pt x="7" y="26"/>
                    <a:pt x="8" y="30"/>
                    <a:pt x="11" y="33"/>
                  </a:cubicBezTo>
                  <a:cubicBezTo>
                    <a:pt x="13" y="36"/>
                    <a:pt x="16" y="37"/>
                    <a:pt x="20" y="37"/>
                  </a:cubicBezTo>
                  <a:cubicBezTo>
                    <a:pt x="24" y="37"/>
                    <a:pt x="27" y="36"/>
                    <a:pt x="30" y="33"/>
                  </a:cubicBezTo>
                  <a:cubicBezTo>
                    <a:pt x="32" y="30"/>
                    <a:pt x="33" y="26"/>
                    <a:pt x="33" y="20"/>
                  </a:cubicBezTo>
                  <a:cubicBezTo>
                    <a:pt x="33" y="14"/>
                    <a:pt x="32" y="9"/>
                    <a:pt x="29" y="6"/>
                  </a:cubicBezTo>
                  <a:cubicBezTo>
                    <a:pt x="27" y="3"/>
                    <a:pt x="24" y="2"/>
                    <a:pt x="2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58" name="Freeform 40">
              <a:extLst>
                <a:ext uri="{FF2B5EF4-FFF2-40B4-BE49-F238E27FC236}">
                  <a16:creationId xmlns:a16="http://schemas.microsoft.com/office/drawing/2014/main" id="{20017B72-FCB9-4F57-9DE3-3B854BF7EEE4}"/>
                </a:ext>
              </a:extLst>
            </p:cNvPr>
            <p:cNvSpPr>
              <a:spLocks/>
            </p:cNvSpPr>
            <p:nvPr/>
          </p:nvSpPr>
          <p:spPr bwMode="auto">
            <a:xfrm>
              <a:off x="4052" y="2326"/>
              <a:ext cx="59" cy="71"/>
            </a:xfrm>
            <a:custGeom>
              <a:avLst/>
              <a:gdLst>
                <a:gd name="T0" fmla="*/ 12 w 31"/>
                <a:gd name="T1" fmla="*/ 2 h 37"/>
                <a:gd name="T2" fmla="*/ 12 w 31"/>
                <a:gd name="T3" fmla="*/ 17 h 37"/>
                <a:gd name="T4" fmla="*/ 19 w 31"/>
                <a:gd name="T5" fmla="*/ 17 h 37"/>
                <a:gd name="T6" fmla="*/ 23 w 31"/>
                <a:gd name="T7" fmla="*/ 16 h 37"/>
                <a:gd name="T8" fmla="*/ 25 w 31"/>
                <a:gd name="T9" fmla="*/ 12 h 37"/>
                <a:gd name="T10" fmla="*/ 26 w 31"/>
                <a:gd name="T11" fmla="*/ 12 h 37"/>
                <a:gd name="T12" fmla="*/ 26 w 31"/>
                <a:gd name="T13" fmla="*/ 24 h 37"/>
                <a:gd name="T14" fmla="*/ 25 w 31"/>
                <a:gd name="T15" fmla="*/ 24 h 37"/>
                <a:gd name="T16" fmla="*/ 24 w 31"/>
                <a:gd name="T17" fmla="*/ 21 h 37"/>
                <a:gd name="T18" fmla="*/ 22 w 31"/>
                <a:gd name="T19" fmla="*/ 20 h 37"/>
                <a:gd name="T20" fmla="*/ 19 w 31"/>
                <a:gd name="T21" fmla="*/ 19 h 37"/>
                <a:gd name="T22" fmla="*/ 12 w 31"/>
                <a:gd name="T23" fmla="*/ 19 h 37"/>
                <a:gd name="T24" fmla="*/ 12 w 31"/>
                <a:gd name="T25" fmla="*/ 31 h 37"/>
                <a:gd name="T26" fmla="*/ 12 w 31"/>
                <a:gd name="T27" fmla="*/ 34 h 37"/>
                <a:gd name="T28" fmla="*/ 13 w 31"/>
                <a:gd name="T29" fmla="*/ 36 h 37"/>
                <a:gd name="T30" fmla="*/ 16 w 31"/>
                <a:gd name="T31" fmla="*/ 36 h 37"/>
                <a:gd name="T32" fmla="*/ 18 w 31"/>
                <a:gd name="T33" fmla="*/ 36 h 37"/>
                <a:gd name="T34" fmla="*/ 18 w 31"/>
                <a:gd name="T35" fmla="*/ 37 h 37"/>
                <a:gd name="T36" fmla="*/ 0 w 31"/>
                <a:gd name="T37" fmla="*/ 37 h 37"/>
                <a:gd name="T38" fmla="*/ 0 w 31"/>
                <a:gd name="T39" fmla="*/ 36 h 37"/>
                <a:gd name="T40" fmla="*/ 1 w 31"/>
                <a:gd name="T41" fmla="*/ 36 h 37"/>
                <a:gd name="T42" fmla="*/ 5 w 31"/>
                <a:gd name="T43" fmla="*/ 35 h 37"/>
                <a:gd name="T44" fmla="*/ 6 w 31"/>
                <a:gd name="T45" fmla="*/ 31 h 37"/>
                <a:gd name="T46" fmla="*/ 6 w 31"/>
                <a:gd name="T47" fmla="*/ 7 h 37"/>
                <a:gd name="T48" fmla="*/ 5 w 31"/>
                <a:gd name="T49" fmla="*/ 3 h 37"/>
                <a:gd name="T50" fmla="*/ 4 w 31"/>
                <a:gd name="T51" fmla="*/ 2 h 37"/>
                <a:gd name="T52" fmla="*/ 1 w 31"/>
                <a:gd name="T53" fmla="*/ 1 h 37"/>
                <a:gd name="T54" fmla="*/ 0 w 31"/>
                <a:gd name="T55" fmla="*/ 1 h 37"/>
                <a:gd name="T56" fmla="*/ 0 w 31"/>
                <a:gd name="T57" fmla="*/ 0 h 37"/>
                <a:gd name="T58" fmla="*/ 31 w 31"/>
                <a:gd name="T59" fmla="*/ 0 h 37"/>
                <a:gd name="T60" fmla="*/ 31 w 31"/>
                <a:gd name="T61" fmla="*/ 8 h 37"/>
                <a:gd name="T62" fmla="*/ 30 w 31"/>
                <a:gd name="T63" fmla="*/ 8 h 37"/>
                <a:gd name="T64" fmla="*/ 28 w 31"/>
                <a:gd name="T65" fmla="*/ 4 h 37"/>
                <a:gd name="T66" fmla="*/ 26 w 31"/>
                <a:gd name="T67" fmla="*/ 3 h 37"/>
                <a:gd name="T68" fmla="*/ 21 w 31"/>
                <a:gd name="T69" fmla="*/ 2 h 37"/>
                <a:gd name="T70" fmla="*/ 12 w 31"/>
                <a:gd name="T71"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 h="37">
                  <a:moveTo>
                    <a:pt x="12" y="2"/>
                  </a:moveTo>
                  <a:cubicBezTo>
                    <a:pt x="12" y="17"/>
                    <a:pt x="12" y="17"/>
                    <a:pt x="12" y="17"/>
                  </a:cubicBezTo>
                  <a:cubicBezTo>
                    <a:pt x="19" y="17"/>
                    <a:pt x="19" y="17"/>
                    <a:pt x="19" y="17"/>
                  </a:cubicBezTo>
                  <a:cubicBezTo>
                    <a:pt x="21" y="17"/>
                    <a:pt x="22" y="16"/>
                    <a:pt x="23" y="16"/>
                  </a:cubicBezTo>
                  <a:cubicBezTo>
                    <a:pt x="24" y="15"/>
                    <a:pt x="24" y="14"/>
                    <a:pt x="25" y="12"/>
                  </a:cubicBezTo>
                  <a:cubicBezTo>
                    <a:pt x="26" y="12"/>
                    <a:pt x="26" y="12"/>
                    <a:pt x="26" y="12"/>
                  </a:cubicBezTo>
                  <a:cubicBezTo>
                    <a:pt x="26" y="24"/>
                    <a:pt x="26" y="24"/>
                    <a:pt x="26" y="24"/>
                  </a:cubicBezTo>
                  <a:cubicBezTo>
                    <a:pt x="25" y="24"/>
                    <a:pt x="25" y="24"/>
                    <a:pt x="25" y="24"/>
                  </a:cubicBezTo>
                  <a:cubicBezTo>
                    <a:pt x="25" y="23"/>
                    <a:pt x="24" y="22"/>
                    <a:pt x="24" y="21"/>
                  </a:cubicBezTo>
                  <a:cubicBezTo>
                    <a:pt x="24" y="20"/>
                    <a:pt x="23" y="20"/>
                    <a:pt x="22" y="20"/>
                  </a:cubicBezTo>
                  <a:cubicBezTo>
                    <a:pt x="22" y="19"/>
                    <a:pt x="21" y="19"/>
                    <a:pt x="19" y="19"/>
                  </a:cubicBezTo>
                  <a:cubicBezTo>
                    <a:pt x="12" y="19"/>
                    <a:pt x="12" y="19"/>
                    <a:pt x="12" y="19"/>
                  </a:cubicBezTo>
                  <a:cubicBezTo>
                    <a:pt x="12" y="31"/>
                    <a:pt x="12" y="31"/>
                    <a:pt x="12" y="31"/>
                  </a:cubicBezTo>
                  <a:cubicBezTo>
                    <a:pt x="12" y="33"/>
                    <a:pt x="12" y="34"/>
                    <a:pt x="12" y="34"/>
                  </a:cubicBezTo>
                  <a:cubicBezTo>
                    <a:pt x="12" y="35"/>
                    <a:pt x="13" y="35"/>
                    <a:pt x="13" y="36"/>
                  </a:cubicBezTo>
                  <a:cubicBezTo>
                    <a:pt x="14" y="36"/>
                    <a:pt x="15" y="36"/>
                    <a:pt x="16" y="36"/>
                  </a:cubicBezTo>
                  <a:cubicBezTo>
                    <a:pt x="18" y="36"/>
                    <a:pt x="18" y="36"/>
                    <a:pt x="18" y="36"/>
                  </a:cubicBezTo>
                  <a:cubicBezTo>
                    <a:pt x="18" y="37"/>
                    <a:pt x="18" y="37"/>
                    <a:pt x="18" y="37"/>
                  </a:cubicBezTo>
                  <a:cubicBezTo>
                    <a:pt x="0" y="37"/>
                    <a:pt x="0" y="37"/>
                    <a:pt x="0" y="37"/>
                  </a:cubicBezTo>
                  <a:cubicBezTo>
                    <a:pt x="0" y="36"/>
                    <a:pt x="0" y="36"/>
                    <a:pt x="0" y="36"/>
                  </a:cubicBezTo>
                  <a:cubicBezTo>
                    <a:pt x="1" y="36"/>
                    <a:pt x="1" y="36"/>
                    <a:pt x="1" y="36"/>
                  </a:cubicBezTo>
                  <a:cubicBezTo>
                    <a:pt x="3" y="36"/>
                    <a:pt x="4" y="36"/>
                    <a:pt x="5" y="35"/>
                  </a:cubicBezTo>
                  <a:cubicBezTo>
                    <a:pt x="6" y="34"/>
                    <a:pt x="6" y="33"/>
                    <a:pt x="6" y="31"/>
                  </a:cubicBezTo>
                  <a:cubicBezTo>
                    <a:pt x="6" y="7"/>
                    <a:pt x="6" y="7"/>
                    <a:pt x="6" y="7"/>
                  </a:cubicBezTo>
                  <a:cubicBezTo>
                    <a:pt x="6" y="5"/>
                    <a:pt x="6" y="4"/>
                    <a:pt x="5" y="3"/>
                  </a:cubicBezTo>
                  <a:cubicBezTo>
                    <a:pt x="5" y="2"/>
                    <a:pt x="5" y="2"/>
                    <a:pt x="4" y="2"/>
                  </a:cubicBezTo>
                  <a:cubicBezTo>
                    <a:pt x="3" y="1"/>
                    <a:pt x="2" y="1"/>
                    <a:pt x="1" y="1"/>
                  </a:cubicBezTo>
                  <a:cubicBezTo>
                    <a:pt x="0" y="1"/>
                    <a:pt x="0" y="1"/>
                    <a:pt x="0" y="1"/>
                  </a:cubicBezTo>
                  <a:cubicBezTo>
                    <a:pt x="0" y="0"/>
                    <a:pt x="0" y="0"/>
                    <a:pt x="0" y="0"/>
                  </a:cubicBezTo>
                  <a:cubicBezTo>
                    <a:pt x="31" y="0"/>
                    <a:pt x="31" y="0"/>
                    <a:pt x="31" y="0"/>
                  </a:cubicBezTo>
                  <a:cubicBezTo>
                    <a:pt x="31" y="8"/>
                    <a:pt x="31" y="8"/>
                    <a:pt x="31" y="8"/>
                  </a:cubicBezTo>
                  <a:cubicBezTo>
                    <a:pt x="30" y="8"/>
                    <a:pt x="30" y="8"/>
                    <a:pt x="30" y="8"/>
                  </a:cubicBezTo>
                  <a:cubicBezTo>
                    <a:pt x="29" y="6"/>
                    <a:pt x="29" y="5"/>
                    <a:pt x="28" y="4"/>
                  </a:cubicBezTo>
                  <a:cubicBezTo>
                    <a:pt x="27" y="4"/>
                    <a:pt x="27" y="3"/>
                    <a:pt x="26" y="3"/>
                  </a:cubicBezTo>
                  <a:cubicBezTo>
                    <a:pt x="25" y="2"/>
                    <a:pt x="23" y="2"/>
                    <a:pt x="21" y="2"/>
                  </a:cubicBezTo>
                  <a:lnTo>
                    <a:pt x="1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59" name="Freeform 41">
              <a:extLst>
                <a:ext uri="{FF2B5EF4-FFF2-40B4-BE49-F238E27FC236}">
                  <a16:creationId xmlns:a16="http://schemas.microsoft.com/office/drawing/2014/main" id="{53F94910-7BDE-4163-88A9-6E30B9943B49}"/>
                </a:ext>
              </a:extLst>
            </p:cNvPr>
            <p:cNvSpPr>
              <a:spLocks noEditPoints="1"/>
            </p:cNvSpPr>
            <p:nvPr/>
          </p:nvSpPr>
          <p:spPr bwMode="auto">
            <a:xfrm>
              <a:off x="4145" y="2326"/>
              <a:ext cx="59" cy="71"/>
            </a:xfrm>
            <a:custGeom>
              <a:avLst/>
              <a:gdLst>
                <a:gd name="T0" fmla="*/ 11 w 31"/>
                <a:gd name="T1" fmla="*/ 20 h 37"/>
                <a:gd name="T2" fmla="*/ 11 w 31"/>
                <a:gd name="T3" fmla="*/ 31 h 37"/>
                <a:gd name="T4" fmla="*/ 12 w 31"/>
                <a:gd name="T5" fmla="*/ 35 h 37"/>
                <a:gd name="T6" fmla="*/ 16 w 31"/>
                <a:gd name="T7" fmla="*/ 36 h 37"/>
                <a:gd name="T8" fmla="*/ 17 w 31"/>
                <a:gd name="T9" fmla="*/ 36 h 37"/>
                <a:gd name="T10" fmla="*/ 17 w 31"/>
                <a:gd name="T11" fmla="*/ 37 h 37"/>
                <a:gd name="T12" fmla="*/ 0 w 31"/>
                <a:gd name="T13" fmla="*/ 37 h 37"/>
                <a:gd name="T14" fmla="*/ 0 w 31"/>
                <a:gd name="T15" fmla="*/ 36 h 37"/>
                <a:gd name="T16" fmla="*/ 1 w 31"/>
                <a:gd name="T17" fmla="*/ 36 h 37"/>
                <a:gd name="T18" fmla="*/ 5 w 31"/>
                <a:gd name="T19" fmla="*/ 35 h 37"/>
                <a:gd name="T20" fmla="*/ 6 w 31"/>
                <a:gd name="T21" fmla="*/ 31 h 37"/>
                <a:gd name="T22" fmla="*/ 6 w 31"/>
                <a:gd name="T23" fmla="*/ 7 h 37"/>
                <a:gd name="T24" fmla="*/ 5 w 31"/>
                <a:gd name="T25" fmla="*/ 2 h 37"/>
                <a:gd name="T26" fmla="*/ 1 w 31"/>
                <a:gd name="T27" fmla="*/ 1 h 37"/>
                <a:gd name="T28" fmla="*/ 0 w 31"/>
                <a:gd name="T29" fmla="*/ 1 h 37"/>
                <a:gd name="T30" fmla="*/ 0 w 31"/>
                <a:gd name="T31" fmla="*/ 0 h 37"/>
                <a:gd name="T32" fmla="*/ 15 w 31"/>
                <a:gd name="T33" fmla="*/ 0 h 37"/>
                <a:gd name="T34" fmla="*/ 24 w 31"/>
                <a:gd name="T35" fmla="*/ 1 h 37"/>
                <a:gd name="T36" fmla="*/ 29 w 31"/>
                <a:gd name="T37" fmla="*/ 5 h 37"/>
                <a:gd name="T38" fmla="*/ 31 w 31"/>
                <a:gd name="T39" fmla="*/ 10 h 37"/>
                <a:gd name="T40" fmla="*/ 28 w 31"/>
                <a:gd name="T41" fmla="*/ 18 h 37"/>
                <a:gd name="T42" fmla="*/ 18 w 31"/>
                <a:gd name="T43" fmla="*/ 21 h 37"/>
                <a:gd name="T44" fmla="*/ 15 w 31"/>
                <a:gd name="T45" fmla="*/ 20 h 37"/>
                <a:gd name="T46" fmla="*/ 11 w 31"/>
                <a:gd name="T47" fmla="*/ 20 h 37"/>
                <a:gd name="T48" fmla="*/ 11 w 31"/>
                <a:gd name="T49" fmla="*/ 18 h 37"/>
                <a:gd name="T50" fmla="*/ 14 w 31"/>
                <a:gd name="T51" fmla="*/ 19 h 37"/>
                <a:gd name="T52" fmla="*/ 16 w 31"/>
                <a:gd name="T53" fmla="*/ 19 h 37"/>
                <a:gd name="T54" fmla="*/ 22 w 31"/>
                <a:gd name="T55" fmla="*/ 17 h 37"/>
                <a:gd name="T56" fmla="*/ 24 w 31"/>
                <a:gd name="T57" fmla="*/ 11 h 37"/>
                <a:gd name="T58" fmla="*/ 23 w 31"/>
                <a:gd name="T59" fmla="*/ 6 h 37"/>
                <a:gd name="T60" fmla="*/ 20 w 31"/>
                <a:gd name="T61" fmla="*/ 3 h 37"/>
                <a:gd name="T62" fmla="*/ 15 w 31"/>
                <a:gd name="T63" fmla="*/ 2 h 37"/>
                <a:gd name="T64" fmla="*/ 11 w 31"/>
                <a:gd name="T65" fmla="*/ 3 h 37"/>
                <a:gd name="T66" fmla="*/ 11 w 31"/>
                <a:gd name="T67"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 h="37">
                  <a:moveTo>
                    <a:pt x="11" y="20"/>
                  </a:moveTo>
                  <a:cubicBezTo>
                    <a:pt x="11" y="31"/>
                    <a:pt x="11" y="31"/>
                    <a:pt x="11" y="31"/>
                  </a:cubicBezTo>
                  <a:cubicBezTo>
                    <a:pt x="11" y="33"/>
                    <a:pt x="12" y="35"/>
                    <a:pt x="12" y="35"/>
                  </a:cubicBezTo>
                  <a:cubicBezTo>
                    <a:pt x="13" y="36"/>
                    <a:pt x="14" y="36"/>
                    <a:pt x="16" y="36"/>
                  </a:cubicBezTo>
                  <a:cubicBezTo>
                    <a:pt x="17" y="36"/>
                    <a:pt x="17" y="36"/>
                    <a:pt x="17" y="36"/>
                  </a:cubicBezTo>
                  <a:cubicBezTo>
                    <a:pt x="17" y="37"/>
                    <a:pt x="17" y="37"/>
                    <a:pt x="17" y="37"/>
                  </a:cubicBezTo>
                  <a:cubicBezTo>
                    <a:pt x="0" y="37"/>
                    <a:pt x="0" y="37"/>
                    <a:pt x="0" y="37"/>
                  </a:cubicBezTo>
                  <a:cubicBezTo>
                    <a:pt x="0" y="36"/>
                    <a:pt x="0" y="36"/>
                    <a:pt x="0" y="36"/>
                  </a:cubicBezTo>
                  <a:cubicBezTo>
                    <a:pt x="1" y="36"/>
                    <a:pt x="1" y="36"/>
                    <a:pt x="1" y="36"/>
                  </a:cubicBezTo>
                  <a:cubicBezTo>
                    <a:pt x="3" y="36"/>
                    <a:pt x="4" y="36"/>
                    <a:pt x="5" y="35"/>
                  </a:cubicBezTo>
                  <a:cubicBezTo>
                    <a:pt x="5" y="34"/>
                    <a:pt x="6" y="33"/>
                    <a:pt x="6" y="31"/>
                  </a:cubicBezTo>
                  <a:cubicBezTo>
                    <a:pt x="6" y="7"/>
                    <a:pt x="6" y="7"/>
                    <a:pt x="6" y="7"/>
                  </a:cubicBezTo>
                  <a:cubicBezTo>
                    <a:pt x="6" y="4"/>
                    <a:pt x="5" y="3"/>
                    <a:pt x="5" y="2"/>
                  </a:cubicBezTo>
                  <a:cubicBezTo>
                    <a:pt x="4" y="1"/>
                    <a:pt x="3" y="1"/>
                    <a:pt x="1" y="1"/>
                  </a:cubicBezTo>
                  <a:cubicBezTo>
                    <a:pt x="0" y="1"/>
                    <a:pt x="0" y="1"/>
                    <a:pt x="0" y="1"/>
                  </a:cubicBezTo>
                  <a:cubicBezTo>
                    <a:pt x="0" y="0"/>
                    <a:pt x="0" y="0"/>
                    <a:pt x="0" y="0"/>
                  </a:cubicBezTo>
                  <a:cubicBezTo>
                    <a:pt x="15" y="0"/>
                    <a:pt x="15" y="0"/>
                    <a:pt x="15" y="0"/>
                  </a:cubicBezTo>
                  <a:cubicBezTo>
                    <a:pt x="19" y="0"/>
                    <a:pt x="21" y="0"/>
                    <a:pt x="24" y="1"/>
                  </a:cubicBezTo>
                  <a:cubicBezTo>
                    <a:pt x="26" y="2"/>
                    <a:pt x="27" y="3"/>
                    <a:pt x="29" y="5"/>
                  </a:cubicBezTo>
                  <a:cubicBezTo>
                    <a:pt x="30" y="6"/>
                    <a:pt x="31" y="8"/>
                    <a:pt x="31" y="10"/>
                  </a:cubicBezTo>
                  <a:cubicBezTo>
                    <a:pt x="31" y="13"/>
                    <a:pt x="30" y="16"/>
                    <a:pt x="28" y="18"/>
                  </a:cubicBezTo>
                  <a:cubicBezTo>
                    <a:pt x="26" y="20"/>
                    <a:pt x="22" y="21"/>
                    <a:pt x="18" y="21"/>
                  </a:cubicBezTo>
                  <a:cubicBezTo>
                    <a:pt x="17" y="21"/>
                    <a:pt x="16" y="21"/>
                    <a:pt x="15" y="20"/>
                  </a:cubicBezTo>
                  <a:cubicBezTo>
                    <a:pt x="14" y="20"/>
                    <a:pt x="13" y="20"/>
                    <a:pt x="11" y="20"/>
                  </a:cubicBezTo>
                  <a:close/>
                  <a:moveTo>
                    <a:pt x="11" y="18"/>
                  </a:moveTo>
                  <a:cubicBezTo>
                    <a:pt x="13" y="18"/>
                    <a:pt x="13" y="19"/>
                    <a:pt x="14" y="19"/>
                  </a:cubicBezTo>
                  <a:cubicBezTo>
                    <a:pt x="15" y="19"/>
                    <a:pt x="16" y="19"/>
                    <a:pt x="16" y="19"/>
                  </a:cubicBezTo>
                  <a:cubicBezTo>
                    <a:pt x="19" y="19"/>
                    <a:pt x="20" y="18"/>
                    <a:pt x="22" y="17"/>
                  </a:cubicBezTo>
                  <a:cubicBezTo>
                    <a:pt x="23" y="15"/>
                    <a:pt x="24" y="13"/>
                    <a:pt x="24" y="11"/>
                  </a:cubicBezTo>
                  <a:cubicBezTo>
                    <a:pt x="24" y="9"/>
                    <a:pt x="24" y="8"/>
                    <a:pt x="23" y="6"/>
                  </a:cubicBezTo>
                  <a:cubicBezTo>
                    <a:pt x="22" y="5"/>
                    <a:pt x="21" y="4"/>
                    <a:pt x="20" y="3"/>
                  </a:cubicBezTo>
                  <a:cubicBezTo>
                    <a:pt x="19" y="3"/>
                    <a:pt x="17" y="2"/>
                    <a:pt x="15" y="2"/>
                  </a:cubicBezTo>
                  <a:cubicBezTo>
                    <a:pt x="14" y="2"/>
                    <a:pt x="13" y="2"/>
                    <a:pt x="11" y="3"/>
                  </a:cubicBezTo>
                  <a:lnTo>
                    <a:pt x="1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60" name="Freeform 42">
              <a:extLst>
                <a:ext uri="{FF2B5EF4-FFF2-40B4-BE49-F238E27FC236}">
                  <a16:creationId xmlns:a16="http://schemas.microsoft.com/office/drawing/2014/main" id="{A4386BE4-F58B-40BF-B454-49EC9A271C14}"/>
                </a:ext>
              </a:extLst>
            </p:cNvPr>
            <p:cNvSpPr>
              <a:spLocks/>
            </p:cNvSpPr>
            <p:nvPr/>
          </p:nvSpPr>
          <p:spPr bwMode="auto">
            <a:xfrm>
              <a:off x="4210" y="2326"/>
              <a:ext cx="67" cy="71"/>
            </a:xfrm>
            <a:custGeom>
              <a:avLst/>
              <a:gdLst>
                <a:gd name="T0" fmla="*/ 12 w 35"/>
                <a:gd name="T1" fmla="*/ 2 h 37"/>
                <a:gd name="T2" fmla="*/ 12 w 35"/>
                <a:gd name="T3" fmla="*/ 17 h 37"/>
                <a:gd name="T4" fmla="*/ 21 w 35"/>
                <a:gd name="T5" fmla="*/ 17 h 37"/>
                <a:gd name="T6" fmla="*/ 25 w 35"/>
                <a:gd name="T7" fmla="*/ 16 h 37"/>
                <a:gd name="T8" fmla="*/ 27 w 35"/>
                <a:gd name="T9" fmla="*/ 11 h 37"/>
                <a:gd name="T10" fmla="*/ 28 w 35"/>
                <a:gd name="T11" fmla="*/ 11 h 37"/>
                <a:gd name="T12" fmla="*/ 28 w 35"/>
                <a:gd name="T13" fmla="*/ 24 h 37"/>
                <a:gd name="T14" fmla="*/ 27 w 35"/>
                <a:gd name="T15" fmla="*/ 24 h 37"/>
                <a:gd name="T16" fmla="*/ 26 w 35"/>
                <a:gd name="T17" fmla="*/ 21 h 37"/>
                <a:gd name="T18" fmla="*/ 24 w 35"/>
                <a:gd name="T19" fmla="*/ 19 h 37"/>
                <a:gd name="T20" fmla="*/ 21 w 35"/>
                <a:gd name="T21" fmla="*/ 19 h 37"/>
                <a:gd name="T22" fmla="*/ 12 w 35"/>
                <a:gd name="T23" fmla="*/ 19 h 37"/>
                <a:gd name="T24" fmla="*/ 12 w 35"/>
                <a:gd name="T25" fmla="*/ 31 h 37"/>
                <a:gd name="T26" fmla="*/ 12 w 35"/>
                <a:gd name="T27" fmla="*/ 34 h 37"/>
                <a:gd name="T28" fmla="*/ 13 w 35"/>
                <a:gd name="T29" fmla="*/ 35 h 37"/>
                <a:gd name="T30" fmla="*/ 15 w 35"/>
                <a:gd name="T31" fmla="*/ 35 h 37"/>
                <a:gd name="T32" fmla="*/ 22 w 35"/>
                <a:gd name="T33" fmla="*/ 35 h 37"/>
                <a:gd name="T34" fmla="*/ 27 w 35"/>
                <a:gd name="T35" fmla="*/ 35 h 37"/>
                <a:gd name="T36" fmla="*/ 30 w 35"/>
                <a:gd name="T37" fmla="*/ 33 h 37"/>
                <a:gd name="T38" fmla="*/ 34 w 35"/>
                <a:gd name="T39" fmla="*/ 28 h 37"/>
                <a:gd name="T40" fmla="*/ 35 w 35"/>
                <a:gd name="T41" fmla="*/ 28 h 37"/>
                <a:gd name="T42" fmla="*/ 32 w 35"/>
                <a:gd name="T43" fmla="*/ 37 h 37"/>
                <a:gd name="T44" fmla="*/ 0 w 35"/>
                <a:gd name="T45" fmla="*/ 37 h 37"/>
                <a:gd name="T46" fmla="*/ 0 w 35"/>
                <a:gd name="T47" fmla="*/ 36 h 37"/>
                <a:gd name="T48" fmla="*/ 1 w 35"/>
                <a:gd name="T49" fmla="*/ 36 h 37"/>
                <a:gd name="T50" fmla="*/ 4 w 35"/>
                <a:gd name="T51" fmla="*/ 36 h 37"/>
                <a:gd name="T52" fmla="*/ 5 w 35"/>
                <a:gd name="T53" fmla="*/ 34 h 37"/>
                <a:gd name="T54" fmla="*/ 6 w 35"/>
                <a:gd name="T55" fmla="*/ 31 h 37"/>
                <a:gd name="T56" fmla="*/ 6 w 35"/>
                <a:gd name="T57" fmla="*/ 7 h 37"/>
                <a:gd name="T58" fmla="*/ 5 w 35"/>
                <a:gd name="T59" fmla="*/ 2 h 37"/>
                <a:gd name="T60" fmla="*/ 1 w 35"/>
                <a:gd name="T61" fmla="*/ 1 h 37"/>
                <a:gd name="T62" fmla="*/ 0 w 35"/>
                <a:gd name="T63" fmla="*/ 1 h 37"/>
                <a:gd name="T64" fmla="*/ 0 w 35"/>
                <a:gd name="T65" fmla="*/ 0 h 37"/>
                <a:gd name="T66" fmla="*/ 32 w 35"/>
                <a:gd name="T67" fmla="*/ 0 h 37"/>
                <a:gd name="T68" fmla="*/ 32 w 35"/>
                <a:gd name="T69" fmla="*/ 8 h 37"/>
                <a:gd name="T70" fmla="*/ 31 w 35"/>
                <a:gd name="T71" fmla="*/ 8 h 37"/>
                <a:gd name="T72" fmla="*/ 29 w 35"/>
                <a:gd name="T73" fmla="*/ 4 h 37"/>
                <a:gd name="T74" fmla="*/ 27 w 35"/>
                <a:gd name="T75" fmla="*/ 3 h 37"/>
                <a:gd name="T76" fmla="*/ 23 w 35"/>
                <a:gd name="T77" fmla="*/ 2 h 37"/>
                <a:gd name="T78" fmla="*/ 12 w 35"/>
                <a:gd name="T79"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 h="37">
                  <a:moveTo>
                    <a:pt x="12" y="2"/>
                  </a:moveTo>
                  <a:cubicBezTo>
                    <a:pt x="12" y="17"/>
                    <a:pt x="12" y="17"/>
                    <a:pt x="12" y="17"/>
                  </a:cubicBezTo>
                  <a:cubicBezTo>
                    <a:pt x="21" y="17"/>
                    <a:pt x="21" y="17"/>
                    <a:pt x="21" y="17"/>
                  </a:cubicBezTo>
                  <a:cubicBezTo>
                    <a:pt x="23" y="17"/>
                    <a:pt x="24" y="16"/>
                    <a:pt x="25" y="16"/>
                  </a:cubicBezTo>
                  <a:cubicBezTo>
                    <a:pt x="26" y="15"/>
                    <a:pt x="27" y="14"/>
                    <a:pt x="27" y="11"/>
                  </a:cubicBezTo>
                  <a:cubicBezTo>
                    <a:pt x="28" y="11"/>
                    <a:pt x="28" y="11"/>
                    <a:pt x="28" y="11"/>
                  </a:cubicBezTo>
                  <a:cubicBezTo>
                    <a:pt x="28" y="24"/>
                    <a:pt x="28" y="24"/>
                    <a:pt x="28" y="24"/>
                  </a:cubicBezTo>
                  <a:cubicBezTo>
                    <a:pt x="27" y="24"/>
                    <a:pt x="27" y="24"/>
                    <a:pt x="27" y="24"/>
                  </a:cubicBezTo>
                  <a:cubicBezTo>
                    <a:pt x="27" y="23"/>
                    <a:pt x="26" y="21"/>
                    <a:pt x="26" y="21"/>
                  </a:cubicBezTo>
                  <a:cubicBezTo>
                    <a:pt x="26" y="20"/>
                    <a:pt x="25" y="20"/>
                    <a:pt x="24" y="19"/>
                  </a:cubicBezTo>
                  <a:cubicBezTo>
                    <a:pt x="24" y="19"/>
                    <a:pt x="22" y="19"/>
                    <a:pt x="21" y="19"/>
                  </a:cubicBezTo>
                  <a:cubicBezTo>
                    <a:pt x="12" y="19"/>
                    <a:pt x="12" y="19"/>
                    <a:pt x="12" y="19"/>
                  </a:cubicBezTo>
                  <a:cubicBezTo>
                    <a:pt x="12" y="31"/>
                    <a:pt x="12" y="31"/>
                    <a:pt x="12" y="31"/>
                  </a:cubicBezTo>
                  <a:cubicBezTo>
                    <a:pt x="12" y="33"/>
                    <a:pt x="12" y="34"/>
                    <a:pt x="12" y="34"/>
                  </a:cubicBezTo>
                  <a:cubicBezTo>
                    <a:pt x="12" y="34"/>
                    <a:pt x="12" y="35"/>
                    <a:pt x="13" y="35"/>
                  </a:cubicBezTo>
                  <a:cubicBezTo>
                    <a:pt x="13" y="35"/>
                    <a:pt x="14" y="35"/>
                    <a:pt x="15" y="35"/>
                  </a:cubicBezTo>
                  <a:cubicBezTo>
                    <a:pt x="22" y="35"/>
                    <a:pt x="22" y="35"/>
                    <a:pt x="22" y="35"/>
                  </a:cubicBezTo>
                  <a:cubicBezTo>
                    <a:pt x="24" y="35"/>
                    <a:pt x="26" y="35"/>
                    <a:pt x="27" y="35"/>
                  </a:cubicBezTo>
                  <a:cubicBezTo>
                    <a:pt x="28" y="35"/>
                    <a:pt x="29" y="34"/>
                    <a:pt x="30" y="33"/>
                  </a:cubicBezTo>
                  <a:cubicBezTo>
                    <a:pt x="31" y="32"/>
                    <a:pt x="33" y="30"/>
                    <a:pt x="34" y="28"/>
                  </a:cubicBezTo>
                  <a:cubicBezTo>
                    <a:pt x="35" y="28"/>
                    <a:pt x="35" y="28"/>
                    <a:pt x="35" y="28"/>
                  </a:cubicBezTo>
                  <a:cubicBezTo>
                    <a:pt x="32" y="37"/>
                    <a:pt x="32" y="37"/>
                    <a:pt x="32" y="37"/>
                  </a:cubicBezTo>
                  <a:cubicBezTo>
                    <a:pt x="0" y="37"/>
                    <a:pt x="0" y="37"/>
                    <a:pt x="0" y="37"/>
                  </a:cubicBezTo>
                  <a:cubicBezTo>
                    <a:pt x="0" y="36"/>
                    <a:pt x="0" y="36"/>
                    <a:pt x="0" y="36"/>
                  </a:cubicBezTo>
                  <a:cubicBezTo>
                    <a:pt x="1" y="36"/>
                    <a:pt x="1" y="36"/>
                    <a:pt x="1" y="36"/>
                  </a:cubicBezTo>
                  <a:cubicBezTo>
                    <a:pt x="2" y="36"/>
                    <a:pt x="3" y="36"/>
                    <a:pt x="4" y="36"/>
                  </a:cubicBezTo>
                  <a:cubicBezTo>
                    <a:pt x="5" y="35"/>
                    <a:pt x="5" y="35"/>
                    <a:pt x="5" y="34"/>
                  </a:cubicBezTo>
                  <a:cubicBezTo>
                    <a:pt x="6" y="34"/>
                    <a:pt x="6" y="33"/>
                    <a:pt x="6" y="31"/>
                  </a:cubicBezTo>
                  <a:cubicBezTo>
                    <a:pt x="6" y="7"/>
                    <a:pt x="6" y="7"/>
                    <a:pt x="6" y="7"/>
                  </a:cubicBezTo>
                  <a:cubicBezTo>
                    <a:pt x="6" y="4"/>
                    <a:pt x="6" y="3"/>
                    <a:pt x="5" y="2"/>
                  </a:cubicBezTo>
                  <a:cubicBezTo>
                    <a:pt x="4" y="1"/>
                    <a:pt x="3" y="1"/>
                    <a:pt x="1" y="1"/>
                  </a:cubicBezTo>
                  <a:cubicBezTo>
                    <a:pt x="0" y="1"/>
                    <a:pt x="0" y="1"/>
                    <a:pt x="0" y="1"/>
                  </a:cubicBezTo>
                  <a:cubicBezTo>
                    <a:pt x="0" y="0"/>
                    <a:pt x="0" y="0"/>
                    <a:pt x="0" y="0"/>
                  </a:cubicBezTo>
                  <a:cubicBezTo>
                    <a:pt x="32" y="0"/>
                    <a:pt x="32" y="0"/>
                    <a:pt x="32" y="0"/>
                  </a:cubicBezTo>
                  <a:cubicBezTo>
                    <a:pt x="32" y="8"/>
                    <a:pt x="32" y="8"/>
                    <a:pt x="32" y="8"/>
                  </a:cubicBezTo>
                  <a:cubicBezTo>
                    <a:pt x="31" y="8"/>
                    <a:pt x="31" y="8"/>
                    <a:pt x="31" y="8"/>
                  </a:cubicBezTo>
                  <a:cubicBezTo>
                    <a:pt x="30" y="6"/>
                    <a:pt x="30" y="5"/>
                    <a:pt x="29" y="4"/>
                  </a:cubicBezTo>
                  <a:cubicBezTo>
                    <a:pt x="29" y="3"/>
                    <a:pt x="28" y="3"/>
                    <a:pt x="27" y="3"/>
                  </a:cubicBezTo>
                  <a:cubicBezTo>
                    <a:pt x="26" y="2"/>
                    <a:pt x="25" y="2"/>
                    <a:pt x="23" y="2"/>
                  </a:cubicBezTo>
                  <a:lnTo>
                    <a:pt x="1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61" name="Freeform 43">
              <a:extLst>
                <a:ext uri="{FF2B5EF4-FFF2-40B4-BE49-F238E27FC236}">
                  <a16:creationId xmlns:a16="http://schemas.microsoft.com/office/drawing/2014/main" id="{1B36CE60-F97D-4F15-AEB1-0889027C3299}"/>
                </a:ext>
              </a:extLst>
            </p:cNvPr>
            <p:cNvSpPr>
              <a:spLocks/>
            </p:cNvSpPr>
            <p:nvPr/>
          </p:nvSpPr>
          <p:spPr bwMode="auto">
            <a:xfrm>
              <a:off x="4283" y="2326"/>
              <a:ext cx="65" cy="71"/>
            </a:xfrm>
            <a:custGeom>
              <a:avLst/>
              <a:gdLst>
                <a:gd name="T0" fmla="*/ 34 w 34"/>
                <a:gd name="T1" fmla="*/ 0 h 37"/>
                <a:gd name="T2" fmla="*/ 34 w 34"/>
                <a:gd name="T3" fmla="*/ 9 h 37"/>
                <a:gd name="T4" fmla="*/ 33 w 34"/>
                <a:gd name="T5" fmla="*/ 9 h 37"/>
                <a:gd name="T6" fmla="*/ 32 w 34"/>
                <a:gd name="T7" fmla="*/ 5 h 37"/>
                <a:gd name="T8" fmla="*/ 30 w 34"/>
                <a:gd name="T9" fmla="*/ 3 h 37"/>
                <a:gd name="T10" fmla="*/ 26 w 34"/>
                <a:gd name="T11" fmla="*/ 2 h 37"/>
                <a:gd name="T12" fmla="*/ 20 w 34"/>
                <a:gd name="T13" fmla="*/ 2 h 37"/>
                <a:gd name="T14" fmla="*/ 20 w 34"/>
                <a:gd name="T15" fmla="*/ 31 h 37"/>
                <a:gd name="T16" fmla="*/ 21 w 34"/>
                <a:gd name="T17" fmla="*/ 35 h 37"/>
                <a:gd name="T18" fmla="*/ 24 w 34"/>
                <a:gd name="T19" fmla="*/ 36 h 37"/>
                <a:gd name="T20" fmla="*/ 26 w 34"/>
                <a:gd name="T21" fmla="*/ 36 h 37"/>
                <a:gd name="T22" fmla="*/ 26 w 34"/>
                <a:gd name="T23" fmla="*/ 37 h 37"/>
                <a:gd name="T24" fmla="*/ 8 w 34"/>
                <a:gd name="T25" fmla="*/ 37 h 37"/>
                <a:gd name="T26" fmla="*/ 8 w 34"/>
                <a:gd name="T27" fmla="*/ 36 h 37"/>
                <a:gd name="T28" fmla="*/ 10 w 34"/>
                <a:gd name="T29" fmla="*/ 36 h 37"/>
                <a:gd name="T30" fmla="*/ 13 w 34"/>
                <a:gd name="T31" fmla="*/ 35 h 37"/>
                <a:gd name="T32" fmla="*/ 14 w 34"/>
                <a:gd name="T33" fmla="*/ 31 h 37"/>
                <a:gd name="T34" fmla="*/ 14 w 34"/>
                <a:gd name="T35" fmla="*/ 2 h 37"/>
                <a:gd name="T36" fmla="*/ 9 w 34"/>
                <a:gd name="T37" fmla="*/ 2 h 37"/>
                <a:gd name="T38" fmla="*/ 5 w 34"/>
                <a:gd name="T39" fmla="*/ 3 h 37"/>
                <a:gd name="T40" fmla="*/ 2 w 34"/>
                <a:gd name="T41" fmla="*/ 5 h 37"/>
                <a:gd name="T42" fmla="*/ 1 w 34"/>
                <a:gd name="T43" fmla="*/ 9 h 37"/>
                <a:gd name="T44" fmla="*/ 0 w 34"/>
                <a:gd name="T45" fmla="*/ 9 h 37"/>
                <a:gd name="T46" fmla="*/ 0 w 34"/>
                <a:gd name="T47" fmla="*/ 0 h 37"/>
                <a:gd name="T48" fmla="*/ 34 w 34"/>
                <a:gd name="T4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37">
                  <a:moveTo>
                    <a:pt x="34" y="0"/>
                  </a:moveTo>
                  <a:cubicBezTo>
                    <a:pt x="34" y="9"/>
                    <a:pt x="34" y="9"/>
                    <a:pt x="34" y="9"/>
                  </a:cubicBezTo>
                  <a:cubicBezTo>
                    <a:pt x="33" y="9"/>
                    <a:pt x="33" y="9"/>
                    <a:pt x="33" y="9"/>
                  </a:cubicBezTo>
                  <a:cubicBezTo>
                    <a:pt x="33" y="7"/>
                    <a:pt x="33" y="6"/>
                    <a:pt x="32" y="5"/>
                  </a:cubicBezTo>
                  <a:cubicBezTo>
                    <a:pt x="32" y="4"/>
                    <a:pt x="31" y="4"/>
                    <a:pt x="30" y="3"/>
                  </a:cubicBezTo>
                  <a:cubicBezTo>
                    <a:pt x="29" y="3"/>
                    <a:pt x="27" y="2"/>
                    <a:pt x="26" y="2"/>
                  </a:cubicBezTo>
                  <a:cubicBezTo>
                    <a:pt x="20" y="2"/>
                    <a:pt x="20" y="2"/>
                    <a:pt x="20" y="2"/>
                  </a:cubicBezTo>
                  <a:cubicBezTo>
                    <a:pt x="20" y="31"/>
                    <a:pt x="20" y="31"/>
                    <a:pt x="20" y="31"/>
                  </a:cubicBezTo>
                  <a:cubicBezTo>
                    <a:pt x="20" y="33"/>
                    <a:pt x="20" y="35"/>
                    <a:pt x="21" y="35"/>
                  </a:cubicBezTo>
                  <a:cubicBezTo>
                    <a:pt x="21" y="36"/>
                    <a:pt x="23" y="36"/>
                    <a:pt x="24" y="36"/>
                  </a:cubicBezTo>
                  <a:cubicBezTo>
                    <a:pt x="26" y="36"/>
                    <a:pt x="26" y="36"/>
                    <a:pt x="26" y="36"/>
                  </a:cubicBezTo>
                  <a:cubicBezTo>
                    <a:pt x="26" y="37"/>
                    <a:pt x="26" y="37"/>
                    <a:pt x="26" y="37"/>
                  </a:cubicBezTo>
                  <a:cubicBezTo>
                    <a:pt x="8" y="37"/>
                    <a:pt x="8" y="37"/>
                    <a:pt x="8" y="37"/>
                  </a:cubicBezTo>
                  <a:cubicBezTo>
                    <a:pt x="8" y="36"/>
                    <a:pt x="8" y="36"/>
                    <a:pt x="8" y="36"/>
                  </a:cubicBezTo>
                  <a:cubicBezTo>
                    <a:pt x="10" y="36"/>
                    <a:pt x="10" y="36"/>
                    <a:pt x="10" y="36"/>
                  </a:cubicBezTo>
                  <a:cubicBezTo>
                    <a:pt x="11" y="36"/>
                    <a:pt x="13" y="36"/>
                    <a:pt x="13" y="35"/>
                  </a:cubicBezTo>
                  <a:cubicBezTo>
                    <a:pt x="14" y="34"/>
                    <a:pt x="14" y="33"/>
                    <a:pt x="14" y="31"/>
                  </a:cubicBezTo>
                  <a:cubicBezTo>
                    <a:pt x="14" y="2"/>
                    <a:pt x="14" y="2"/>
                    <a:pt x="14" y="2"/>
                  </a:cubicBezTo>
                  <a:cubicBezTo>
                    <a:pt x="9" y="2"/>
                    <a:pt x="9" y="2"/>
                    <a:pt x="9" y="2"/>
                  </a:cubicBezTo>
                  <a:cubicBezTo>
                    <a:pt x="7" y="2"/>
                    <a:pt x="6" y="2"/>
                    <a:pt x="5" y="3"/>
                  </a:cubicBezTo>
                  <a:cubicBezTo>
                    <a:pt x="4" y="3"/>
                    <a:pt x="3" y="4"/>
                    <a:pt x="2" y="5"/>
                  </a:cubicBezTo>
                  <a:cubicBezTo>
                    <a:pt x="1" y="6"/>
                    <a:pt x="1" y="7"/>
                    <a:pt x="1" y="9"/>
                  </a:cubicBezTo>
                  <a:cubicBezTo>
                    <a:pt x="0" y="9"/>
                    <a:pt x="0" y="9"/>
                    <a:pt x="0" y="9"/>
                  </a:cubicBezTo>
                  <a:cubicBezTo>
                    <a:pt x="0" y="0"/>
                    <a:pt x="0" y="0"/>
                    <a:pt x="0" y="0"/>
                  </a:cubicBezTo>
                  <a:lnTo>
                    <a:pt x="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62" name="Freeform 44">
              <a:extLst>
                <a:ext uri="{FF2B5EF4-FFF2-40B4-BE49-F238E27FC236}">
                  <a16:creationId xmlns:a16="http://schemas.microsoft.com/office/drawing/2014/main" id="{C988A56E-53E9-4410-8010-6AEB0E73B2E8}"/>
                </a:ext>
              </a:extLst>
            </p:cNvPr>
            <p:cNvSpPr>
              <a:spLocks noEditPoints="1"/>
            </p:cNvSpPr>
            <p:nvPr/>
          </p:nvSpPr>
          <p:spPr bwMode="auto">
            <a:xfrm>
              <a:off x="4351" y="2326"/>
              <a:ext cx="79" cy="71"/>
            </a:xfrm>
            <a:custGeom>
              <a:avLst/>
              <a:gdLst>
                <a:gd name="T0" fmla="*/ 41 w 41"/>
                <a:gd name="T1" fmla="*/ 37 h 37"/>
                <a:gd name="T2" fmla="*/ 30 w 41"/>
                <a:gd name="T3" fmla="*/ 37 h 37"/>
                <a:gd name="T4" fmla="*/ 16 w 41"/>
                <a:gd name="T5" fmla="*/ 20 h 37"/>
                <a:gd name="T6" fmla="*/ 14 w 41"/>
                <a:gd name="T7" fmla="*/ 20 h 37"/>
                <a:gd name="T8" fmla="*/ 13 w 41"/>
                <a:gd name="T9" fmla="*/ 20 h 37"/>
                <a:gd name="T10" fmla="*/ 12 w 41"/>
                <a:gd name="T11" fmla="*/ 20 h 37"/>
                <a:gd name="T12" fmla="*/ 12 w 41"/>
                <a:gd name="T13" fmla="*/ 31 h 37"/>
                <a:gd name="T14" fmla="*/ 13 w 41"/>
                <a:gd name="T15" fmla="*/ 35 h 37"/>
                <a:gd name="T16" fmla="*/ 16 w 41"/>
                <a:gd name="T17" fmla="*/ 36 h 37"/>
                <a:gd name="T18" fmla="*/ 18 w 41"/>
                <a:gd name="T19" fmla="*/ 36 h 37"/>
                <a:gd name="T20" fmla="*/ 18 w 41"/>
                <a:gd name="T21" fmla="*/ 37 h 37"/>
                <a:gd name="T22" fmla="*/ 0 w 41"/>
                <a:gd name="T23" fmla="*/ 37 h 37"/>
                <a:gd name="T24" fmla="*/ 0 w 41"/>
                <a:gd name="T25" fmla="*/ 36 h 37"/>
                <a:gd name="T26" fmla="*/ 2 w 41"/>
                <a:gd name="T27" fmla="*/ 36 h 37"/>
                <a:gd name="T28" fmla="*/ 5 w 41"/>
                <a:gd name="T29" fmla="*/ 35 h 37"/>
                <a:gd name="T30" fmla="*/ 6 w 41"/>
                <a:gd name="T31" fmla="*/ 31 h 37"/>
                <a:gd name="T32" fmla="*/ 6 w 41"/>
                <a:gd name="T33" fmla="*/ 7 h 37"/>
                <a:gd name="T34" fmla="*/ 5 w 41"/>
                <a:gd name="T35" fmla="*/ 2 h 37"/>
                <a:gd name="T36" fmla="*/ 2 w 41"/>
                <a:gd name="T37" fmla="*/ 1 h 37"/>
                <a:gd name="T38" fmla="*/ 0 w 41"/>
                <a:gd name="T39" fmla="*/ 1 h 37"/>
                <a:gd name="T40" fmla="*/ 0 w 41"/>
                <a:gd name="T41" fmla="*/ 0 h 37"/>
                <a:gd name="T42" fmla="*/ 15 w 41"/>
                <a:gd name="T43" fmla="*/ 0 h 37"/>
                <a:gd name="T44" fmla="*/ 25 w 41"/>
                <a:gd name="T45" fmla="*/ 1 h 37"/>
                <a:gd name="T46" fmla="*/ 30 w 41"/>
                <a:gd name="T47" fmla="*/ 4 h 37"/>
                <a:gd name="T48" fmla="*/ 32 w 41"/>
                <a:gd name="T49" fmla="*/ 10 h 37"/>
                <a:gd name="T50" fmla="*/ 30 w 41"/>
                <a:gd name="T51" fmla="*/ 16 h 37"/>
                <a:gd name="T52" fmla="*/ 22 w 41"/>
                <a:gd name="T53" fmla="*/ 19 h 37"/>
                <a:gd name="T54" fmla="*/ 31 w 41"/>
                <a:gd name="T55" fmla="*/ 30 h 37"/>
                <a:gd name="T56" fmla="*/ 36 w 41"/>
                <a:gd name="T57" fmla="*/ 35 h 37"/>
                <a:gd name="T58" fmla="*/ 41 w 41"/>
                <a:gd name="T59" fmla="*/ 36 h 37"/>
                <a:gd name="T60" fmla="*/ 41 w 41"/>
                <a:gd name="T61" fmla="*/ 37 h 37"/>
                <a:gd name="T62" fmla="*/ 12 w 41"/>
                <a:gd name="T63" fmla="*/ 18 h 37"/>
                <a:gd name="T64" fmla="*/ 13 w 41"/>
                <a:gd name="T65" fmla="*/ 18 h 37"/>
                <a:gd name="T66" fmla="*/ 14 w 41"/>
                <a:gd name="T67" fmla="*/ 18 h 37"/>
                <a:gd name="T68" fmla="*/ 22 w 41"/>
                <a:gd name="T69" fmla="*/ 16 h 37"/>
                <a:gd name="T70" fmla="*/ 25 w 41"/>
                <a:gd name="T71" fmla="*/ 10 h 37"/>
                <a:gd name="T72" fmla="*/ 23 w 41"/>
                <a:gd name="T73" fmla="*/ 4 h 37"/>
                <a:gd name="T74" fmla="*/ 17 w 41"/>
                <a:gd name="T75" fmla="*/ 2 h 37"/>
                <a:gd name="T76" fmla="*/ 12 w 41"/>
                <a:gd name="T77" fmla="*/ 3 h 37"/>
                <a:gd name="T78" fmla="*/ 12 w 41"/>
                <a:gd name="T79"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37">
                  <a:moveTo>
                    <a:pt x="41" y="37"/>
                  </a:moveTo>
                  <a:cubicBezTo>
                    <a:pt x="30" y="37"/>
                    <a:pt x="30" y="37"/>
                    <a:pt x="30" y="37"/>
                  </a:cubicBezTo>
                  <a:cubicBezTo>
                    <a:pt x="16" y="20"/>
                    <a:pt x="16" y="20"/>
                    <a:pt x="16" y="20"/>
                  </a:cubicBezTo>
                  <a:cubicBezTo>
                    <a:pt x="15" y="20"/>
                    <a:pt x="14" y="20"/>
                    <a:pt x="14" y="20"/>
                  </a:cubicBezTo>
                  <a:cubicBezTo>
                    <a:pt x="13" y="20"/>
                    <a:pt x="13" y="20"/>
                    <a:pt x="13" y="20"/>
                  </a:cubicBezTo>
                  <a:cubicBezTo>
                    <a:pt x="13" y="20"/>
                    <a:pt x="12" y="20"/>
                    <a:pt x="12" y="20"/>
                  </a:cubicBezTo>
                  <a:cubicBezTo>
                    <a:pt x="12" y="31"/>
                    <a:pt x="12" y="31"/>
                    <a:pt x="12" y="31"/>
                  </a:cubicBezTo>
                  <a:cubicBezTo>
                    <a:pt x="12" y="33"/>
                    <a:pt x="12" y="35"/>
                    <a:pt x="13" y="35"/>
                  </a:cubicBezTo>
                  <a:cubicBezTo>
                    <a:pt x="14" y="36"/>
                    <a:pt x="15" y="36"/>
                    <a:pt x="16" y="36"/>
                  </a:cubicBezTo>
                  <a:cubicBezTo>
                    <a:pt x="18" y="36"/>
                    <a:pt x="18" y="36"/>
                    <a:pt x="18" y="36"/>
                  </a:cubicBezTo>
                  <a:cubicBezTo>
                    <a:pt x="18" y="37"/>
                    <a:pt x="18" y="37"/>
                    <a:pt x="18" y="37"/>
                  </a:cubicBezTo>
                  <a:cubicBezTo>
                    <a:pt x="0" y="37"/>
                    <a:pt x="0" y="37"/>
                    <a:pt x="0" y="37"/>
                  </a:cubicBezTo>
                  <a:cubicBezTo>
                    <a:pt x="0" y="36"/>
                    <a:pt x="0" y="36"/>
                    <a:pt x="0" y="36"/>
                  </a:cubicBezTo>
                  <a:cubicBezTo>
                    <a:pt x="2" y="36"/>
                    <a:pt x="2" y="36"/>
                    <a:pt x="2" y="36"/>
                  </a:cubicBezTo>
                  <a:cubicBezTo>
                    <a:pt x="4" y="36"/>
                    <a:pt x="5" y="36"/>
                    <a:pt x="5" y="35"/>
                  </a:cubicBezTo>
                  <a:cubicBezTo>
                    <a:pt x="6" y="34"/>
                    <a:pt x="6" y="33"/>
                    <a:pt x="6" y="31"/>
                  </a:cubicBezTo>
                  <a:cubicBezTo>
                    <a:pt x="6" y="7"/>
                    <a:pt x="6" y="7"/>
                    <a:pt x="6" y="7"/>
                  </a:cubicBezTo>
                  <a:cubicBezTo>
                    <a:pt x="6" y="4"/>
                    <a:pt x="6" y="3"/>
                    <a:pt x="5" y="2"/>
                  </a:cubicBezTo>
                  <a:cubicBezTo>
                    <a:pt x="5" y="1"/>
                    <a:pt x="3" y="1"/>
                    <a:pt x="2" y="1"/>
                  </a:cubicBezTo>
                  <a:cubicBezTo>
                    <a:pt x="0" y="1"/>
                    <a:pt x="0" y="1"/>
                    <a:pt x="0" y="1"/>
                  </a:cubicBezTo>
                  <a:cubicBezTo>
                    <a:pt x="0" y="0"/>
                    <a:pt x="0" y="0"/>
                    <a:pt x="0" y="0"/>
                  </a:cubicBezTo>
                  <a:cubicBezTo>
                    <a:pt x="15" y="0"/>
                    <a:pt x="15" y="0"/>
                    <a:pt x="15" y="0"/>
                  </a:cubicBezTo>
                  <a:cubicBezTo>
                    <a:pt x="20" y="0"/>
                    <a:pt x="23" y="0"/>
                    <a:pt x="25" y="1"/>
                  </a:cubicBezTo>
                  <a:cubicBezTo>
                    <a:pt x="27" y="1"/>
                    <a:pt x="29" y="3"/>
                    <a:pt x="30" y="4"/>
                  </a:cubicBezTo>
                  <a:cubicBezTo>
                    <a:pt x="32" y="6"/>
                    <a:pt x="32" y="7"/>
                    <a:pt x="32" y="10"/>
                  </a:cubicBezTo>
                  <a:cubicBezTo>
                    <a:pt x="32" y="12"/>
                    <a:pt x="31" y="14"/>
                    <a:pt x="30" y="16"/>
                  </a:cubicBezTo>
                  <a:cubicBezTo>
                    <a:pt x="28" y="17"/>
                    <a:pt x="26" y="18"/>
                    <a:pt x="22" y="19"/>
                  </a:cubicBezTo>
                  <a:cubicBezTo>
                    <a:pt x="31" y="30"/>
                    <a:pt x="31" y="30"/>
                    <a:pt x="31" y="30"/>
                  </a:cubicBezTo>
                  <a:cubicBezTo>
                    <a:pt x="33" y="32"/>
                    <a:pt x="34" y="34"/>
                    <a:pt x="36" y="35"/>
                  </a:cubicBezTo>
                  <a:cubicBezTo>
                    <a:pt x="37" y="36"/>
                    <a:pt x="39" y="36"/>
                    <a:pt x="41" y="36"/>
                  </a:cubicBezTo>
                  <a:lnTo>
                    <a:pt x="41" y="37"/>
                  </a:lnTo>
                  <a:close/>
                  <a:moveTo>
                    <a:pt x="12" y="18"/>
                  </a:moveTo>
                  <a:cubicBezTo>
                    <a:pt x="12" y="18"/>
                    <a:pt x="13" y="18"/>
                    <a:pt x="13" y="18"/>
                  </a:cubicBezTo>
                  <a:cubicBezTo>
                    <a:pt x="13" y="18"/>
                    <a:pt x="13" y="18"/>
                    <a:pt x="14" y="18"/>
                  </a:cubicBezTo>
                  <a:cubicBezTo>
                    <a:pt x="18" y="18"/>
                    <a:pt x="20" y="17"/>
                    <a:pt x="22" y="16"/>
                  </a:cubicBezTo>
                  <a:cubicBezTo>
                    <a:pt x="24" y="14"/>
                    <a:pt x="25" y="12"/>
                    <a:pt x="25" y="10"/>
                  </a:cubicBezTo>
                  <a:cubicBezTo>
                    <a:pt x="25" y="8"/>
                    <a:pt x="25" y="6"/>
                    <a:pt x="23" y="4"/>
                  </a:cubicBezTo>
                  <a:cubicBezTo>
                    <a:pt x="21" y="3"/>
                    <a:pt x="19" y="2"/>
                    <a:pt x="17" y="2"/>
                  </a:cubicBezTo>
                  <a:cubicBezTo>
                    <a:pt x="16" y="2"/>
                    <a:pt x="14" y="2"/>
                    <a:pt x="12" y="3"/>
                  </a:cubicBezTo>
                  <a:lnTo>
                    <a:pt x="1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63" name="Freeform 45">
              <a:extLst>
                <a:ext uri="{FF2B5EF4-FFF2-40B4-BE49-F238E27FC236}">
                  <a16:creationId xmlns:a16="http://schemas.microsoft.com/office/drawing/2014/main" id="{BF6A719E-943B-4D1A-808B-4D92BA8D6F26}"/>
                </a:ext>
              </a:extLst>
            </p:cNvPr>
            <p:cNvSpPr>
              <a:spLocks noEditPoints="1"/>
            </p:cNvSpPr>
            <p:nvPr/>
          </p:nvSpPr>
          <p:spPr bwMode="auto">
            <a:xfrm>
              <a:off x="4432" y="2324"/>
              <a:ext cx="76" cy="75"/>
            </a:xfrm>
            <a:custGeom>
              <a:avLst/>
              <a:gdLst>
                <a:gd name="T0" fmla="*/ 21 w 40"/>
                <a:gd name="T1" fmla="*/ 0 h 39"/>
                <a:gd name="T2" fmla="*/ 35 w 40"/>
                <a:gd name="T3" fmla="*/ 6 h 39"/>
                <a:gd name="T4" fmla="*/ 40 w 40"/>
                <a:gd name="T5" fmla="*/ 19 h 39"/>
                <a:gd name="T6" fmla="*/ 34 w 40"/>
                <a:gd name="T7" fmla="*/ 34 h 39"/>
                <a:gd name="T8" fmla="*/ 20 w 40"/>
                <a:gd name="T9" fmla="*/ 39 h 39"/>
                <a:gd name="T10" fmla="*/ 6 w 40"/>
                <a:gd name="T11" fmla="*/ 34 h 39"/>
                <a:gd name="T12" fmla="*/ 0 w 40"/>
                <a:gd name="T13" fmla="*/ 20 h 39"/>
                <a:gd name="T14" fmla="*/ 7 w 40"/>
                <a:gd name="T15" fmla="*/ 5 h 39"/>
                <a:gd name="T16" fmla="*/ 21 w 40"/>
                <a:gd name="T17" fmla="*/ 0 h 39"/>
                <a:gd name="T18" fmla="*/ 20 w 40"/>
                <a:gd name="T19" fmla="*/ 2 h 39"/>
                <a:gd name="T20" fmla="*/ 11 w 40"/>
                <a:gd name="T21" fmla="*/ 6 h 39"/>
                <a:gd name="T22" fmla="*/ 7 w 40"/>
                <a:gd name="T23" fmla="*/ 19 h 39"/>
                <a:gd name="T24" fmla="*/ 11 w 40"/>
                <a:gd name="T25" fmla="*/ 33 h 39"/>
                <a:gd name="T26" fmla="*/ 20 w 40"/>
                <a:gd name="T27" fmla="*/ 37 h 39"/>
                <a:gd name="T28" fmla="*/ 30 w 40"/>
                <a:gd name="T29" fmla="*/ 33 h 39"/>
                <a:gd name="T30" fmla="*/ 33 w 40"/>
                <a:gd name="T31" fmla="*/ 20 h 39"/>
                <a:gd name="T32" fmla="*/ 29 w 40"/>
                <a:gd name="T33" fmla="*/ 6 h 39"/>
                <a:gd name="T34" fmla="*/ 20 w 40"/>
                <a:gd name="T35" fmla="*/ 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39">
                  <a:moveTo>
                    <a:pt x="21" y="0"/>
                  </a:moveTo>
                  <a:cubicBezTo>
                    <a:pt x="26" y="0"/>
                    <a:pt x="31" y="2"/>
                    <a:pt x="35" y="6"/>
                  </a:cubicBezTo>
                  <a:cubicBezTo>
                    <a:pt x="38" y="9"/>
                    <a:pt x="40" y="14"/>
                    <a:pt x="40" y="19"/>
                  </a:cubicBezTo>
                  <a:cubicBezTo>
                    <a:pt x="40" y="25"/>
                    <a:pt x="38" y="30"/>
                    <a:pt x="34" y="34"/>
                  </a:cubicBezTo>
                  <a:cubicBezTo>
                    <a:pt x="31" y="37"/>
                    <a:pt x="26" y="39"/>
                    <a:pt x="20" y="39"/>
                  </a:cubicBezTo>
                  <a:cubicBezTo>
                    <a:pt x="14" y="39"/>
                    <a:pt x="10" y="37"/>
                    <a:pt x="6" y="34"/>
                  </a:cubicBezTo>
                  <a:cubicBezTo>
                    <a:pt x="2" y="30"/>
                    <a:pt x="0" y="25"/>
                    <a:pt x="0" y="20"/>
                  </a:cubicBezTo>
                  <a:cubicBezTo>
                    <a:pt x="0" y="14"/>
                    <a:pt x="2" y="9"/>
                    <a:pt x="7" y="5"/>
                  </a:cubicBezTo>
                  <a:cubicBezTo>
                    <a:pt x="11" y="2"/>
                    <a:pt x="15" y="0"/>
                    <a:pt x="21" y="0"/>
                  </a:cubicBezTo>
                  <a:close/>
                  <a:moveTo>
                    <a:pt x="20" y="2"/>
                  </a:moveTo>
                  <a:cubicBezTo>
                    <a:pt x="16" y="2"/>
                    <a:pt x="13" y="3"/>
                    <a:pt x="11" y="6"/>
                  </a:cubicBezTo>
                  <a:cubicBezTo>
                    <a:pt x="8" y="9"/>
                    <a:pt x="7" y="13"/>
                    <a:pt x="7" y="19"/>
                  </a:cubicBezTo>
                  <a:cubicBezTo>
                    <a:pt x="7" y="26"/>
                    <a:pt x="8" y="30"/>
                    <a:pt x="11" y="33"/>
                  </a:cubicBezTo>
                  <a:cubicBezTo>
                    <a:pt x="14" y="36"/>
                    <a:pt x="16" y="37"/>
                    <a:pt x="20" y="37"/>
                  </a:cubicBezTo>
                  <a:cubicBezTo>
                    <a:pt x="24" y="37"/>
                    <a:pt x="27" y="36"/>
                    <a:pt x="30" y="33"/>
                  </a:cubicBezTo>
                  <a:cubicBezTo>
                    <a:pt x="32" y="30"/>
                    <a:pt x="33" y="26"/>
                    <a:pt x="33" y="20"/>
                  </a:cubicBezTo>
                  <a:cubicBezTo>
                    <a:pt x="33" y="14"/>
                    <a:pt x="32" y="9"/>
                    <a:pt x="29" y="6"/>
                  </a:cubicBezTo>
                  <a:cubicBezTo>
                    <a:pt x="27" y="3"/>
                    <a:pt x="24" y="2"/>
                    <a:pt x="2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64" name="Freeform 46">
              <a:extLst>
                <a:ext uri="{FF2B5EF4-FFF2-40B4-BE49-F238E27FC236}">
                  <a16:creationId xmlns:a16="http://schemas.microsoft.com/office/drawing/2014/main" id="{E76FFA6C-F3BE-4C4F-B1A3-98C8FCE32FB0}"/>
                </a:ext>
              </a:extLst>
            </p:cNvPr>
            <p:cNvSpPr>
              <a:spLocks/>
            </p:cNvSpPr>
            <p:nvPr/>
          </p:nvSpPr>
          <p:spPr bwMode="auto">
            <a:xfrm>
              <a:off x="4514" y="2326"/>
              <a:ext cx="68" cy="71"/>
            </a:xfrm>
            <a:custGeom>
              <a:avLst/>
              <a:gdLst>
                <a:gd name="T0" fmla="*/ 35 w 36"/>
                <a:gd name="T1" fmla="*/ 27 h 37"/>
                <a:gd name="T2" fmla="*/ 36 w 36"/>
                <a:gd name="T3" fmla="*/ 27 h 37"/>
                <a:gd name="T4" fmla="*/ 32 w 36"/>
                <a:gd name="T5" fmla="*/ 37 h 37"/>
                <a:gd name="T6" fmla="*/ 0 w 36"/>
                <a:gd name="T7" fmla="*/ 37 h 37"/>
                <a:gd name="T8" fmla="*/ 0 w 36"/>
                <a:gd name="T9" fmla="*/ 36 h 37"/>
                <a:gd name="T10" fmla="*/ 2 w 36"/>
                <a:gd name="T11" fmla="*/ 36 h 37"/>
                <a:gd name="T12" fmla="*/ 6 w 36"/>
                <a:gd name="T13" fmla="*/ 35 h 37"/>
                <a:gd name="T14" fmla="*/ 6 w 36"/>
                <a:gd name="T15" fmla="*/ 31 h 37"/>
                <a:gd name="T16" fmla="*/ 6 w 36"/>
                <a:gd name="T17" fmla="*/ 7 h 37"/>
                <a:gd name="T18" fmla="*/ 5 w 36"/>
                <a:gd name="T19" fmla="*/ 2 h 37"/>
                <a:gd name="T20" fmla="*/ 2 w 36"/>
                <a:gd name="T21" fmla="*/ 1 h 37"/>
                <a:gd name="T22" fmla="*/ 0 w 36"/>
                <a:gd name="T23" fmla="*/ 1 h 37"/>
                <a:gd name="T24" fmla="*/ 0 w 36"/>
                <a:gd name="T25" fmla="*/ 0 h 37"/>
                <a:gd name="T26" fmla="*/ 19 w 36"/>
                <a:gd name="T27" fmla="*/ 0 h 37"/>
                <a:gd name="T28" fmla="*/ 19 w 36"/>
                <a:gd name="T29" fmla="*/ 1 h 37"/>
                <a:gd name="T30" fmla="*/ 14 w 36"/>
                <a:gd name="T31" fmla="*/ 2 h 37"/>
                <a:gd name="T32" fmla="*/ 13 w 36"/>
                <a:gd name="T33" fmla="*/ 3 h 37"/>
                <a:gd name="T34" fmla="*/ 12 w 36"/>
                <a:gd name="T35" fmla="*/ 7 h 37"/>
                <a:gd name="T36" fmla="*/ 12 w 36"/>
                <a:gd name="T37" fmla="*/ 31 h 37"/>
                <a:gd name="T38" fmla="*/ 13 w 36"/>
                <a:gd name="T39" fmla="*/ 34 h 37"/>
                <a:gd name="T40" fmla="*/ 14 w 36"/>
                <a:gd name="T41" fmla="*/ 35 h 37"/>
                <a:gd name="T42" fmla="*/ 18 w 36"/>
                <a:gd name="T43" fmla="*/ 35 h 37"/>
                <a:gd name="T44" fmla="*/ 21 w 36"/>
                <a:gd name="T45" fmla="*/ 35 h 37"/>
                <a:gd name="T46" fmla="*/ 28 w 36"/>
                <a:gd name="T47" fmla="*/ 34 h 37"/>
                <a:gd name="T48" fmla="*/ 32 w 36"/>
                <a:gd name="T49" fmla="*/ 32 h 37"/>
                <a:gd name="T50" fmla="*/ 35 w 36"/>
                <a:gd name="T51" fmla="*/ 2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37">
                  <a:moveTo>
                    <a:pt x="35" y="27"/>
                  </a:moveTo>
                  <a:cubicBezTo>
                    <a:pt x="36" y="27"/>
                    <a:pt x="36" y="27"/>
                    <a:pt x="36" y="27"/>
                  </a:cubicBezTo>
                  <a:cubicBezTo>
                    <a:pt x="32" y="37"/>
                    <a:pt x="32" y="37"/>
                    <a:pt x="32" y="37"/>
                  </a:cubicBezTo>
                  <a:cubicBezTo>
                    <a:pt x="0" y="37"/>
                    <a:pt x="0" y="37"/>
                    <a:pt x="0" y="37"/>
                  </a:cubicBezTo>
                  <a:cubicBezTo>
                    <a:pt x="0" y="36"/>
                    <a:pt x="0" y="36"/>
                    <a:pt x="0" y="36"/>
                  </a:cubicBezTo>
                  <a:cubicBezTo>
                    <a:pt x="2" y="36"/>
                    <a:pt x="2" y="36"/>
                    <a:pt x="2" y="36"/>
                  </a:cubicBezTo>
                  <a:cubicBezTo>
                    <a:pt x="4" y="36"/>
                    <a:pt x="5" y="36"/>
                    <a:pt x="6" y="35"/>
                  </a:cubicBezTo>
                  <a:cubicBezTo>
                    <a:pt x="6" y="34"/>
                    <a:pt x="6" y="33"/>
                    <a:pt x="6" y="31"/>
                  </a:cubicBezTo>
                  <a:cubicBezTo>
                    <a:pt x="6" y="7"/>
                    <a:pt x="6" y="7"/>
                    <a:pt x="6" y="7"/>
                  </a:cubicBezTo>
                  <a:cubicBezTo>
                    <a:pt x="6" y="4"/>
                    <a:pt x="6" y="3"/>
                    <a:pt x="5" y="2"/>
                  </a:cubicBezTo>
                  <a:cubicBezTo>
                    <a:pt x="5" y="1"/>
                    <a:pt x="3" y="1"/>
                    <a:pt x="2" y="1"/>
                  </a:cubicBezTo>
                  <a:cubicBezTo>
                    <a:pt x="0" y="1"/>
                    <a:pt x="0" y="1"/>
                    <a:pt x="0" y="1"/>
                  </a:cubicBezTo>
                  <a:cubicBezTo>
                    <a:pt x="0" y="0"/>
                    <a:pt x="0" y="0"/>
                    <a:pt x="0" y="0"/>
                  </a:cubicBezTo>
                  <a:cubicBezTo>
                    <a:pt x="19" y="0"/>
                    <a:pt x="19" y="0"/>
                    <a:pt x="19" y="0"/>
                  </a:cubicBezTo>
                  <a:cubicBezTo>
                    <a:pt x="19" y="1"/>
                    <a:pt x="19" y="1"/>
                    <a:pt x="19" y="1"/>
                  </a:cubicBezTo>
                  <a:cubicBezTo>
                    <a:pt x="17" y="1"/>
                    <a:pt x="15" y="1"/>
                    <a:pt x="14" y="2"/>
                  </a:cubicBezTo>
                  <a:cubicBezTo>
                    <a:pt x="13" y="2"/>
                    <a:pt x="13" y="2"/>
                    <a:pt x="13" y="3"/>
                  </a:cubicBezTo>
                  <a:cubicBezTo>
                    <a:pt x="12" y="4"/>
                    <a:pt x="12" y="5"/>
                    <a:pt x="12" y="7"/>
                  </a:cubicBezTo>
                  <a:cubicBezTo>
                    <a:pt x="12" y="31"/>
                    <a:pt x="12" y="31"/>
                    <a:pt x="12" y="31"/>
                  </a:cubicBezTo>
                  <a:cubicBezTo>
                    <a:pt x="12" y="32"/>
                    <a:pt x="12" y="33"/>
                    <a:pt x="13" y="34"/>
                  </a:cubicBezTo>
                  <a:cubicBezTo>
                    <a:pt x="13" y="34"/>
                    <a:pt x="13" y="35"/>
                    <a:pt x="14" y="35"/>
                  </a:cubicBezTo>
                  <a:cubicBezTo>
                    <a:pt x="14" y="35"/>
                    <a:pt x="16" y="35"/>
                    <a:pt x="18" y="35"/>
                  </a:cubicBezTo>
                  <a:cubicBezTo>
                    <a:pt x="21" y="35"/>
                    <a:pt x="21" y="35"/>
                    <a:pt x="21" y="35"/>
                  </a:cubicBezTo>
                  <a:cubicBezTo>
                    <a:pt x="25" y="35"/>
                    <a:pt x="27" y="35"/>
                    <a:pt x="28" y="34"/>
                  </a:cubicBezTo>
                  <a:cubicBezTo>
                    <a:pt x="29" y="34"/>
                    <a:pt x="30" y="33"/>
                    <a:pt x="32" y="32"/>
                  </a:cubicBezTo>
                  <a:cubicBezTo>
                    <a:pt x="33" y="31"/>
                    <a:pt x="34" y="29"/>
                    <a:pt x="35"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65" name="Freeform 47">
              <a:extLst>
                <a:ext uri="{FF2B5EF4-FFF2-40B4-BE49-F238E27FC236}">
                  <a16:creationId xmlns:a16="http://schemas.microsoft.com/office/drawing/2014/main" id="{61D549E6-E6DE-4FF2-B180-411AD0E050C7}"/>
                </a:ext>
              </a:extLst>
            </p:cNvPr>
            <p:cNvSpPr>
              <a:spLocks/>
            </p:cNvSpPr>
            <p:nvPr/>
          </p:nvSpPr>
          <p:spPr bwMode="auto">
            <a:xfrm>
              <a:off x="4586" y="2326"/>
              <a:ext cx="67" cy="71"/>
            </a:xfrm>
            <a:custGeom>
              <a:avLst/>
              <a:gdLst>
                <a:gd name="T0" fmla="*/ 11 w 35"/>
                <a:gd name="T1" fmla="*/ 2 h 37"/>
                <a:gd name="T2" fmla="*/ 11 w 35"/>
                <a:gd name="T3" fmla="*/ 17 h 37"/>
                <a:gd name="T4" fmla="*/ 20 w 35"/>
                <a:gd name="T5" fmla="*/ 17 h 37"/>
                <a:gd name="T6" fmla="*/ 25 w 35"/>
                <a:gd name="T7" fmla="*/ 16 h 37"/>
                <a:gd name="T8" fmla="*/ 27 w 35"/>
                <a:gd name="T9" fmla="*/ 11 h 37"/>
                <a:gd name="T10" fmla="*/ 28 w 35"/>
                <a:gd name="T11" fmla="*/ 11 h 37"/>
                <a:gd name="T12" fmla="*/ 28 w 35"/>
                <a:gd name="T13" fmla="*/ 24 h 37"/>
                <a:gd name="T14" fmla="*/ 27 w 35"/>
                <a:gd name="T15" fmla="*/ 24 h 37"/>
                <a:gd name="T16" fmla="*/ 26 w 35"/>
                <a:gd name="T17" fmla="*/ 21 h 37"/>
                <a:gd name="T18" fmla="*/ 24 w 35"/>
                <a:gd name="T19" fmla="*/ 19 h 37"/>
                <a:gd name="T20" fmla="*/ 20 w 35"/>
                <a:gd name="T21" fmla="*/ 19 h 37"/>
                <a:gd name="T22" fmla="*/ 11 w 35"/>
                <a:gd name="T23" fmla="*/ 19 h 37"/>
                <a:gd name="T24" fmla="*/ 11 w 35"/>
                <a:gd name="T25" fmla="*/ 31 h 37"/>
                <a:gd name="T26" fmla="*/ 12 w 35"/>
                <a:gd name="T27" fmla="*/ 34 h 37"/>
                <a:gd name="T28" fmla="*/ 12 w 35"/>
                <a:gd name="T29" fmla="*/ 35 h 37"/>
                <a:gd name="T30" fmla="*/ 15 w 35"/>
                <a:gd name="T31" fmla="*/ 35 h 37"/>
                <a:gd name="T32" fmla="*/ 22 w 35"/>
                <a:gd name="T33" fmla="*/ 35 h 37"/>
                <a:gd name="T34" fmla="*/ 27 w 35"/>
                <a:gd name="T35" fmla="*/ 35 h 37"/>
                <a:gd name="T36" fmla="*/ 30 w 35"/>
                <a:gd name="T37" fmla="*/ 33 h 37"/>
                <a:gd name="T38" fmla="*/ 34 w 35"/>
                <a:gd name="T39" fmla="*/ 28 h 37"/>
                <a:gd name="T40" fmla="*/ 35 w 35"/>
                <a:gd name="T41" fmla="*/ 28 h 37"/>
                <a:gd name="T42" fmla="*/ 31 w 35"/>
                <a:gd name="T43" fmla="*/ 37 h 37"/>
                <a:gd name="T44" fmla="*/ 0 w 35"/>
                <a:gd name="T45" fmla="*/ 37 h 37"/>
                <a:gd name="T46" fmla="*/ 0 w 35"/>
                <a:gd name="T47" fmla="*/ 36 h 37"/>
                <a:gd name="T48" fmla="*/ 1 w 35"/>
                <a:gd name="T49" fmla="*/ 36 h 37"/>
                <a:gd name="T50" fmla="*/ 4 w 35"/>
                <a:gd name="T51" fmla="*/ 36 h 37"/>
                <a:gd name="T52" fmla="*/ 5 w 35"/>
                <a:gd name="T53" fmla="*/ 34 h 37"/>
                <a:gd name="T54" fmla="*/ 6 w 35"/>
                <a:gd name="T55" fmla="*/ 31 h 37"/>
                <a:gd name="T56" fmla="*/ 6 w 35"/>
                <a:gd name="T57" fmla="*/ 7 h 37"/>
                <a:gd name="T58" fmla="*/ 5 w 35"/>
                <a:gd name="T59" fmla="*/ 2 h 37"/>
                <a:gd name="T60" fmla="*/ 1 w 35"/>
                <a:gd name="T61" fmla="*/ 1 h 37"/>
                <a:gd name="T62" fmla="*/ 0 w 35"/>
                <a:gd name="T63" fmla="*/ 1 h 37"/>
                <a:gd name="T64" fmla="*/ 0 w 35"/>
                <a:gd name="T65" fmla="*/ 0 h 37"/>
                <a:gd name="T66" fmla="*/ 31 w 35"/>
                <a:gd name="T67" fmla="*/ 0 h 37"/>
                <a:gd name="T68" fmla="*/ 32 w 35"/>
                <a:gd name="T69" fmla="*/ 8 h 37"/>
                <a:gd name="T70" fmla="*/ 31 w 35"/>
                <a:gd name="T71" fmla="*/ 8 h 37"/>
                <a:gd name="T72" fmla="*/ 29 w 35"/>
                <a:gd name="T73" fmla="*/ 4 h 37"/>
                <a:gd name="T74" fmla="*/ 27 w 35"/>
                <a:gd name="T75" fmla="*/ 3 h 37"/>
                <a:gd name="T76" fmla="*/ 23 w 35"/>
                <a:gd name="T77" fmla="*/ 2 h 37"/>
                <a:gd name="T78" fmla="*/ 11 w 35"/>
                <a:gd name="T79"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 h="37">
                  <a:moveTo>
                    <a:pt x="11" y="2"/>
                  </a:moveTo>
                  <a:cubicBezTo>
                    <a:pt x="11" y="17"/>
                    <a:pt x="11" y="17"/>
                    <a:pt x="11" y="17"/>
                  </a:cubicBezTo>
                  <a:cubicBezTo>
                    <a:pt x="20" y="17"/>
                    <a:pt x="20" y="17"/>
                    <a:pt x="20" y="17"/>
                  </a:cubicBezTo>
                  <a:cubicBezTo>
                    <a:pt x="23" y="17"/>
                    <a:pt x="24" y="16"/>
                    <a:pt x="25" y="16"/>
                  </a:cubicBezTo>
                  <a:cubicBezTo>
                    <a:pt x="26" y="15"/>
                    <a:pt x="27" y="14"/>
                    <a:pt x="27" y="11"/>
                  </a:cubicBezTo>
                  <a:cubicBezTo>
                    <a:pt x="28" y="11"/>
                    <a:pt x="28" y="11"/>
                    <a:pt x="28" y="11"/>
                  </a:cubicBezTo>
                  <a:cubicBezTo>
                    <a:pt x="28" y="24"/>
                    <a:pt x="28" y="24"/>
                    <a:pt x="28" y="24"/>
                  </a:cubicBezTo>
                  <a:cubicBezTo>
                    <a:pt x="27" y="24"/>
                    <a:pt x="27" y="24"/>
                    <a:pt x="27" y="24"/>
                  </a:cubicBezTo>
                  <a:cubicBezTo>
                    <a:pt x="26" y="23"/>
                    <a:pt x="26" y="21"/>
                    <a:pt x="26" y="21"/>
                  </a:cubicBezTo>
                  <a:cubicBezTo>
                    <a:pt x="26" y="20"/>
                    <a:pt x="25" y="20"/>
                    <a:pt x="24" y="19"/>
                  </a:cubicBezTo>
                  <a:cubicBezTo>
                    <a:pt x="23" y="19"/>
                    <a:pt x="22" y="19"/>
                    <a:pt x="20" y="19"/>
                  </a:cubicBezTo>
                  <a:cubicBezTo>
                    <a:pt x="11" y="19"/>
                    <a:pt x="11" y="19"/>
                    <a:pt x="11" y="19"/>
                  </a:cubicBezTo>
                  <a:cubicBezTo>
                    <a:pt x="11" y="31"/>
                    <a:pt x="11" y="31"/>
                    <a:pt x="11" y="31"/>
                  </a:cubicBezTo>
                  <a:cubicBezTo>
                    <a:pt x="11" y="33"/>
                    <a:pt x="11" y="34"/>
                    <a:pt x="12" y="34"/>
                  </a:cubicBezTo>
                  <a:cubicBezTo>
                    <a:pt x="12" y="34"/>
                    <a:pt x="12" y="35"/>
                    <a:pt x="12" y="35"/>
                  </a:cubicBezTo>
                  <a:cubicBezTo>
                    <a:pt x="13" y="35"/>
                    <a:pt x="14" y="35"/>
                    <a:pt x="15" y="35"/>
                  </a:cubicBezTo>
                  <a:cubicBezTo>
                    <a:pt x="22" y="35"/>
                    <a:pt x="22" y="35"/>
                    <a:pt x="22" y="35"/>
                  </a:cubicBezTo>
                  <a:cubicBezTo>
                    <a:pt x="24" y="35"/>
                    <a:pt x="26" y="35"/>
                    <a:pt x="27" y="35"/>
                  </a:cubicBezTo>
                  <a:cubicBezTo>
                    <a:pt x="28" y="35"/>
                    <a:pt x="29" y="34"/>
                    <a:pt x="30" y="33"/>
                  </a:cubicBezTo>
                  <a:cubicBezTo>
                    <a:pt x="31" y="32"/>
                    <a:pt x="32" y="30"/>
                    <a:pt x="34" y="28"/>
                  </a:cubicBezTo>
                  <a:cubicBezTo>
                    <a:pt x="35" y="28"/>
                    <a:pt x="35" y="28"/>
                    <a:pt x="35" y="28"/>
                  </a:cubicBezTo>
                  <a:cubicBezTo>
                    <a:pt x="31" y="37"/>
                    <a:pt x="31" y="37"/>
                    <a:pt x="31" y="37"/>
                  </a:cubicBezTo>
                  <a:cubicBezTo>
                    <a:pt x="0" y="37"/>
                    <a:pt x="0" y="37"/>
                    <a:pt x="0" y="37"/>
                  </a:cubicBezTo>
                  <a:cubicBezTo>
                    <a:pt x="0" y="36"/>
                    <a:pt x="0" y="36"/>
                    <a:pt x="0" y="36"/>
                  </a:cubicBezTo>
                  <a:cubicBezTo>
                    <a:pt x="1" y="36"/>
                    <a:pt x="1" y="36"/>
                    <a:pt x="1" y="36"/>
                  </a:cubicBezTo>
                  <a:cubicBezTo>
                    <a:pt x="2" y="36"/>
                    <a:pt x="3" y="36"/>
                    <a:pt x="4" y="36"/>
                  </a:cubicBezTo>
                  <a:cubicBezTo>
                    <a:pt x="4" y="35"/>
                    <a:pt x="5" y="35"/>
                    <a:pt x="5" y="34"/>
                  </a:cubicBezTo>
                  <a:cubicBezTo>
                    <a:pt x="5" y="34"/>
                    <a:pt x="6" y="33"/>
                    <a:pt x="6" y="31"/>
                  </a:cubicBezTo>
                  <a:cubicBezTo>
                    <a:pt x="6" y="7"/>
                    <a:pt x="6" y="7"/>
                    <a:pt x="6" y="7"/>
                  </a:cubicBezTo>
                  <a:cubicBezTo>
                    <a:pt x="6" y="4"/>
                    <a:pt x="5" y="3"/>
                    <a:pt x="5" y="2"/>
                  </a:cubicBezTo>
                  <a:cubicBezTo>
                    <a:pt x="4" y="1"/>
                    <a:pt x="3" y="1"/>
                    <a:pt x="1" y="1"/>
                  </a:cubicBezTo>
                  <a:cubicBezTo>
                    <a:pt x="0" y="1"/>
                    <a:pt x="0" y="1"/>
                    <a:pt x="0" y="1"/>
                  </a:cubicBezTo>
                  <a:cubicBezTo>
                    <a:pt x="0" y="0"/>
                    <a:pt x="0" y="0"/>
                    <a:pt x="0" y="0"/>
                  </a:cubicBezTo>
                  <a:cubicBezTo>
                    <a:pt x="31" y="0"/>
                    <a:pt x="31" y="0"/>
                    <a:pt x="31" y="0"/>
                  </a:cubicBezTo>
                  <a:cubicBezTo>
                    <a:pt x="32" y="8"/>
                    <a:pt x="32" y="8"/>
                    <a:pt x="32" y="8"/>
                  </a:cubicBezTo>
                  <a:cubicBezTo>
                    <a:pt x="31" y="8"/>
                    <a:pt x="31" y="8"/>
                    <a:pt x="31" y="8"/>
                  </a:cubicBezTo>
                  <a:cubicBezTo>
                    <a:pt x="30" y="6"/>
                    <a:pt x="30" y="5"/>
                    <a:pt x="29" y="4"/>
                  </a:cubicBezTo>
                  <a:cubicBezTo>
                    <a:pt x="29" y="3"/>
                    <a:pt x="28" y="3"/>
                    <a:pt x="27" y="3"/>
                  </a:cubicBezTo>
                  <a:cubicBezTo>
                    <a:pt x="26" y="2"/>
                    <a:pt x="25" y="2"/>
                    <a:pt x="23" y="2"/>
                  </a:cubicBezTo>
                  <a:lnTo>
                    <a:pt x="1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66" name="Freeform 48">
              <a:extLst>
                <a:ext uri="{FF2B5EF4-FFF2-40B4-BE49-F238E27FC236}">
                  <a16:creationId xmlns:a16="http://schemas.microsoft.com/office/drawing/2014/main" id="{C5AEB206-6A83-4A0B-9A90-F3B63BEEB8D8}"/>
                </a:ext>
              </a:extLst>
            </p:cNvPr>
            <p:cNvSpPr>
              <a:spLocks/>
            </p:cNvSpPr>
            <p:nvPr/>
          </p:nvSpPr>
          <p:spPr bwMode="auto">
            <a:xfrm>
              <a:off x="4655" y="2326"/>
              <a:ext cx="84" cy="73"/>
            </a:xfrm>
            <a:custGeom>
              <a:avLst/>
              <a:gdLst>
                <a:gd name="T0" fmla="*/ 29 w 44"/>
                <a:gd name="T1" fmla="*/ 1 h 38"/>
                <a:gd name="T2" fmla="*/ 29 w 44"/>
                <a:gd name="T3" fmla="*/ 0 h 38"/>
                <a:gd name="T4" fmla="*/ 44 w 44"/>
                <a:gd name="T5" fmla="*/ 0 h 38"/>
                <a:gd name="T6" fmla="*/ 44 w 44"/>
                <a:gd name="T7" fmla="*/ 1 h 38"/>
                <a:gd name="T8" fmla="*/ 42 w 44"/>
                <a:gd name="T9" fmla="*/ 1 h 38"/>
                <a:gd name="T10" fmla="*/ 39 w 44"/>
                <a:gd name="T11" fmla="*/ 3 h 38"/>
                <a:gd name="T12" fmla="*/ 38 w 44"/>
                <a:gd name="T13" fmla="*/ 7 h 38"/>
                <a:gd name="T14" fmla="*/ 38 w 44"/>
                <a:gd name="T15" fmla="*/ 22 h 38"/>
                <a:gd name="T16" fmla="*/ 37 w 44"/>
                <a:gd name="T17" fmla="*/ 31 h 38"/>
                <a:gd name="T18" fmla="*/ 32 w 44"/>
                <a:gd name="T19" fmla="*/ 36 h 38"/>
                <a:gd name="T20" fmla="*/ 22 w 44"/>
                <a:gd name="T21" fmla="*/ 38 h 38"/>
                <a:gd name="T22" fmla="*/ 12 w 44"/>
                <a:gd name="T23" fmla="*/ 36 h 38"/>
                <a:gd name="T24" fmla="*/ 7 w 44"/>
                <a:gd name="T25" fmla="*/ 30 h 38"/>
                <a:gd name="T26" fmla="*/ 6 w 44"/>
                <a:gd name="T27" fmla="*/ 21 h 38"/>
                <a:gd name="T28" fmla="*/ 6 w 44"/>
                <a:gd name="T29" fmla="*/ 7 h 38"/>
                <a:gd name="T30" fmla="*/ 5 w 44"/>
                <a:gd name="T31" fmla="*/ 2 h 38"/>
                <a:gd name="T32" fmla="*/ 1 w 44"/>
                <a:gd name="T33" fmla="*/ 1 h 38"/>
                <a:gd name="T34" fmla="*/ 0 w 44"/>
                <a:gd name="T35" fmla="*/ 1 h 38"/>
                <a:gd name="T36" fmla="*/ 0 w 44"/>
                <a:gd name="T37" fmla="*/ 0 h 38"/>
                <a:gd name="T38" fmla="*/ 18 w 44"/>
                <a:gd name="T39" fmla="*/ 0 h 38"/>
                <a:gd name="T40" fmla="*/ 18 w 44"/>
                <a:gd name="T41" fmla="*/ 1 h 38"/>
                <a:gd name="T42" fmla="*/ 16 w 44"/>
                <a:gd name="T43" fmla="*/ 1 h 38"/>
                <a:gd name="T44" fmla="*/ 12 w 44"/>
                <a:gd name="T45" fmla="*/ 3 h 38"/>
                <a:gd name="T46" fmla="*/ 12 w 44"/>
                <a:gd name="T47" fmla="*/ 7 h 38"/>
                <a:gd name="T48" fmla="*/ 12 w 44"/>
                <a:gd name="T49" fmla="*/ 23 h 38"/>
                <a:gd name="T50" fmla="*/ 12 w 44"/>
                <a:gd name="T51" fmla="*/ 28 h 38"/>
                <a:gd name="T52" fmla="*/ 14 w 44"/>
                <a:gd name="T53" fmla="*/ 32 h 38"/>
                <a:gd name="T54" fmla="*/ 17 w 44"/>
                <a:gd name="T55" fmla="*/ 35 h 38"/>
                <a:gd name="T56" fmla="*/ 22 w 44"/>
                <a:gd name="T57" fmla="*/ 36 h 38"/>
                <a:gd name="T58" fmla="*/ 30 w 44"/>
                <a:gd name="T59" fmla="*/ 34 h 38"/>
                <a:gd name="T60" fmla="*/ 34 w 44"/>
                <a:gd name="T61" fmla="*/ 30 h 38"/>
                <a:gd name="T62" fmla="*/ 35 w 44"/>
                <a:gd name="T63" fmla="*/ 22 h 38"/>
                <a:gd name="T64" fmla="*/ 35 w 44"/>
                <a:gd name="T65" fmla="*/ 7 h 38"/>
                <a:gd name="T66" fmla="*/ 34 w 44"/>
                <a:gd name="T67" fmla="*/ 2 h 38"/>
                <a:gd name="T68" fmla="*/ 31 w 44"/>
                <a:gd name="T69" fmla="*/ 1 h 38"/>
                <a:gd name="T70" fmla="*/ 29 w 44"/>
                <a:gd name="T71"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38">
                  <a:moveTo>
                    <a:pt x="29" y="1"/>
                  </a:moveTo>
                  <a:cubicBezTo>
                    <a:pt x="29" y="0"/>
                    <a:pt x="29" y="0"/>
                    <a:pt x="29" y="0"/>
                  </a:cubicBezTo>
                  <a:cubicBezTo>
                    <a:pt x="44" y="0"/>
                    <a:pt x="44" y="0"/>
                    <a:pt x="44" y="0"/>
                  </a:cubicBezTo>
                  <a:cubicBezTo>
                    <a:pt x="44" y="1"/>
                    <a:pt x="44" y="1"/>
                    <a:pt x="44" y="1"/>
                  </a:cubicBezTo>
                  <a:cubicBezTo>
                    <a:pt x="42" y="1"/>
                    <a:pt x="42" y="1"/>
                    <a:pt x="42" y="1"/>
                  </a:cubicBezTo>
                  <a:cubicBezTo>
                    <a:pt x="41" y="1"/>
                    <a:pt x="39" y="2"/>
                    <a:pt x="39" y="3"/>
                  </a:cubicBezTo>
                  <a:cubicBezTo>
                    <a:pt x="38" y="3"/>
                    <a:pt x="38" y="5"/>
                    <a:pt x="38" y="7"/>
                  </a:cubicBezTo>
                  <a:cubicBezTo>
                    <a:pt x="38" y="22"/>
                    <a:pt x="38" y="22"/>
                    <a:pt x="38" y="22"/>
                  </a:cubicBezTo>
                  <a:cubicBezTo>
                    <a:pt x="38" y="26"/>
                    <a:pt x="38" y="29"/>
                    <a:pt x="37" y="31"/>
                  </a:cubicBezTo>
                  <a:cubicBezTo>
                    <a:pt x="36" y="33"/>
                    <a:pt x="34" y="34"/>
                    <a:pt x="32" y="36"/>
                  </a:cubicBezTo>
                  <a:cubicBezTo>
                    <a:pt x="29" y="37"/>
                    <a:pt x="26" y="38"/>
                    <a:pt x="22" y="38"/>
                  </a:cubicBezTo>
                  <a:cubicBezTo>
                    <a:pt x="18" y="38"/>
                    <a:pt x="14" y="37"/>
                    <a:pt x="12" y="36"/>
                  </a:cubicBezTo>
                  <a:cubicBezTo>
                    <a:pt x="10" y="35"/>
                    <a:pt x="8" y="33"/>
                    <a:pt x="7" y="30"/>
                  </a:cubicBezTo>
                  <a:cubicBezTo>
                    <a:pt x="6" y="29"/>
                    <a:pt x="6" y="26"/>
                    <a:pt x="6" y="21"/>
                  </a:cubicBezTo>
                  <a:cubicBezTo>
                    <a:pt x="6" y="7"/>
                    <a:pt x="6" y="7"/>
                    <a:pt x="6" y="7"/>
                  </a:cubicBezTo>
                  <a:cubicBezTo>
                    <a:pt x="6" y="4"/>
                    <a:pt x="6" y="3"/>
                    <a:pt x="5" y="2"/>
                  </a:cubicBezTo>
                  <a:cubicBezTo>
                    <a:pt x="4" y="1"/>
                    <a:pt x="3" y="1"/>
                    <a:pt x="1"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4" y="1"/>
                    <a:pt x="13" y="2"/>
                    <a:pt x="12" y="3"/>
                  </a:cubicBezTo>
                  <a:cubicBezTo>
                    <a:pt x="12" y="3"/>
                    <a:pt x="12" y="5"/>
                    <a:pt x="12" y="7"/>
                  </a:cubicBezTo>
                  <a:cubicBezTo>
                    <a:pt x="12" y="23"/>
                    <a:pt x="12" y="23"/>
                    <a:pt x="12" y="23"/>
                  </a:cubicBezTo>
                  <a:cubicBezTo>
                    <a:pt x="12" y="24"/>
                    <a:pt x="12" y="26"/>
                    <a:pt x="12" y="28"/>
                  </a:cubicBezTo>
                  <a:cubicBezTo>
                    <a:pt x="12" y="30"/>
                    <a:pt x="13" y="31"/>
                    <a:pt x="14" y="32"/>
                  </a:cubicBezTo>
                  <a:cubicBezTo>
                    <a:pt x="15" y="33"/>
                    <a:pt x="16" y="34"/>
                    <a:pt x="17" y="35"/>
                  </a:cubicBezTo>
                  <a:cubicBezTo>
                    <a:pt x="19" y="35"/>
                    <a:pt x="20" y="36"/>
                    <a:pt x="22" y="36"/>
                  </a:cubicBezTo>
                  <a:cubicBezTo>
                    <a:pt x="25" y="36"/>
                    <a:pt x="28" y="35"/>
                    <a:pt x="30" y="34"/>
                  </a:cubicBezTo>
                  <a:cubicBezTo>
                    <a:pt x="32" y="33"/>
                    <a:pt x="33" y="32"/>
                    <a:pt x="34" y="30"/>
                  </a:cubicBezTo>
                  <a:cubicBezTo>
                    <a:pt x="35" y="28"/>
                    <a:pt x="35" y="26"/>
                    <a:pt x="35" y="22"/>
                  </a:cubicBezTo>
                  <a:cubicBezTo>
                    <a:pt x="35" y="7"/>
                    <a:pt x="35" y="7"/>
                    <a:pt x="35" y="7"/>
                  </a:cubicBezTo>
                  <a:cubicBezTo>
                    <a:pt x="35" y="4"/>
                    <a:pt x="35" y="3"/>
                    <a:pt x="34" y="2"/>
                  </a:cubicBezTo>
                  <a:cubicBezTo>
                    <a:pt x="34" y="1"/>
                    <a:pt x="32" y="1"/>
                    <a:pt x="31" y="1"/>
                  </a:cubicBezTo>
                  <a:lnTo>
                    <a:pt x="29"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67" name="Freeform 49">
              <a:extLst>
                <a:ext uri="{FF2B5EF4-FFF2-40B4-BE49-F238E27FC236}">
                  <a16:creationId xmlns:a16="http://schemas.microsoft.com/office/drawing/2014/main" id="{FAB20471-79F5-4150-A7F5-109545E39394}"/>
                </a:ext>
              </a:extLst>
            </p:cNvPr>
            <p:cNvSpPr>
              <a:spLocks/>
            </p:cNvSpPr>
            <p:nvPr/>
          </p:nvSpPr>
          <p:spPr bwMode="auto">
            <a:xfrm>
              <a:off x="4741" y="2326"/>
              <a:ext cx="101" cy="71"/>
            </a:xfrm>
            <a:custGeom>
              <a:avLst/>
              <a:gdLst>
                <a:gd name="T0" fmla="*/ 24 w 53"/>
                <a:gd name="T1" fmla="*/ 37 h 37"/>
                <a:gd name="T2" fmla="*/ 8 w 53"/>
                <a:gd name="T3" fmla="*/ 6 h 37"/>
                <a:gd name="T4" fmla="*/ 8 w 53"/>
                <a:gd name="T5" fmla="*/ 31 h 37"/>
                <a:gd name="T6" fmla="*/ 9 w 53"/>
                <a:gd name="T7" fmla="*/ 35 h 37"/>
                <a:gd name="T8" fmla="*/ 13 w 53"/>
                <a:gd name="T9" fmla="*/ 36 h 37"/>
                <a:gd name="T10" fmla="*/ 14 w 53"/>
                <a:gd name="T11" fmla="*/ 36 h 37"/>
                <a:gd name="T12" fmla="*/ 14 w 53"/>
                <a:gd name="T13" fmla="*/ 37 h 37"/>
                <a:gd name="T14" fmla="*/ 0 w 53"/>
                <a:gd name="T15" fmla="*/ 37 h 37"/>
                <a:gd name="T16" fmla="*/ 0 w 53"/>
                <a:gd name="T17" fmla="*/ 36 h 37"/>
                <a:gd name="T18" fmla="*/ 1 w 53"/>
                <a:gd name="T19" fmla="*/ 36 h 37"/>
                <a:gd name="T20" fmla="*/ 5 w 53"/>
                <a:gd name="T21" fmla="*/ 35 h 37"/>
                <a:gd name="T22" fmla="*/ 6 w 53"/>
                <a:gd name="T23" fmla="*/ 31 h 37"/>
                <a:gd name="T24" fmla="*/ 6 w 53"/>
                <a:gd name="T25" fmla="*/ 6 h 37"/>
                <a:gd name="T26" fmla="*/ 5 w 53"/>
                <a:gd name="T27" fmla="*/ 3 h 37"/>
                <a:gd name="T28" fmla="*/ 3 w 53"/>
                <a:gd name="T29" fmla="*/ 2 h 37"/>
                <a:gd name="T30" fmla="*/ 0 w 53"/>
                <a:gd name="T31" fmla="*/ 1 h 37"/>
                <a:gd name="T32" fmla="*/ 0 w 53"/>
                <a:gd name="T33" fmla="*/ 0 h 37"/>
                <a:gd name="T34" fmla="*/ 12 w 53"/>
                <a:gd name="T35" fmla="*/ 0 h 37"/>
                <a:gd name="T36" fmla="*/ 26 w 53"/>
                <a:gd name="T37" fmla="*/ 29 h 37"/>
                <a:gd name="T38" fmla="*/ 41 w 53"/>
                <a:gd name="T39" fmla="*/ 0 h 37"/>
                <a:gd name="T40" fmla="*/ 53 w 53"/>
                <a:gd name="T41" fmla="*/ 0 h 37"/>
                <a:gd name="T42" fmla="*/ 53 w 53"/>
                <a:gd name="T43" fmla="*/ 1 h 37"/>
                <a:gd name="T44" fmla="*/ 51 w 53"/>
                <a:gd name="T45" fmla="*/ 1 h 37"/>
                <a:gd name="T46" fmla="*/ 48 w 53"/>
                <a:gd name="T47" fmla="*/ 2 h 37"/>
                <a:gd name="T48" fmla="*/ 47 w 53"/>
                <a:gd name="T49" fmla="*/ 6 h 37"/>
                <a:gd name="T50" fmla="*/ 47 w 53"/>
                <a:gd name="T51" fmla="*/ 31 h 37"/>
                <a:gd name="T52" fmla="*/ 48 w 53"/>
                <a:gd name="T53" fmla="*/ 35 h 37"/>
                <a:gd name="T54" fmla="*/ 51 w 53"/>
                <a:gd name="T55" fmla="*/ 36 h 37"/>
                <a:gd name="T56" fmla="*/ 53 w 53"/>
                <a:gd name="T57" fmla="*/ 36 h 37"/>
                <a:gd name="T58" fmla="*/ 53 w 53"/>
                <a:gd name="T59" fmla="*/ 37 h 37"/>
                <a:gd name="T60" fmla="*/ 35 w 53"/>
                <a:gd name="T61" fmla="*/ 37 h 37"/>
                <a:gd name="T62" fmla="*/ 35 w 53"/>
                <a:gd name="T63" fmla="*/ 36 h 37"/>
                <a:gd name="T64" fmla="*/ 37 w 53"/>
                <a:gd name="T65" fmla="*/ 36 h 37"/>
                <a:gd name="T66" fmla="*/ 40 w 53"/>
                <a:gd name="T67" fmla="*/ 35 h 37"/>
                <a:gd name="T68" fmla="*/ 41 w 53"/>
                <a:gd name="T69" fmla="*/ 31 h 37"/>
                <a:gd name="T70" fmla="*/ 41 w 53"/>
                <a:gd name="T71" fmla="*/ 6 h 37"/>
                <a:gd name="T72" fmla="*/ 25 w 53"/>
                <a:gd name="T73" fmla="*/ 37 h 37"/>
                <a:gd name="T74" fmla="*/ 24 w 53"/>
                <a:gd name="T7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 h="37">
                  <a:moveTo>
                    <a:pt x="24" y="37"/>
                  </a:moveTo>
                  <a:cubicBezTo>
                    <a:pt x="8" y="6"/>
                    <a:pt x="8" y="6"/>
                    <a:pt x="8" y="6"/>
                  </a:cubicBezTo>
                  <a:cubicBezTo>
                    <a:pt x="8" y="31"/>
                    <a:pt x="8" y="31"/>
                    <a:pt x="8" y="31"/>
                  </a:cubicBezTo>
                  <a:cubicBezTo>
                    <a:pt x="8" y="33"/>
                    <a:pt x="9" y="35"/>
                    <a:pt x="9" y="35"/>
                  </a:cubicBezTo>
                  <a:cubicBezTo>
                    <a:pt x="10" y="36"/>
                    <a:pt x="11" y="36"/>
                    <a:pt x="13" y="36"/>
                  </a:cubicBezTo>
                  <a:cubicBezTo>
                    <a:pt x="14" y="36"/>
                    <a:pt x="14" y="36"/>
                    <a:pt x="14" y="36"/>
                  </a:cubicBezTo>
                  <a:cubicBezTo>
                    <a:pt x="14" y="37"/>
                    <a:pt x="14" y="37"/>
                    <a:pt x="14" y="37"/>
                  </a:cubicBezTo>
                  <a:cubicBezTo>
                    <a:pt x="0" y="37"/>
                    <a:pt x="0" y="37"/>
                    <a:pt x="0" y="37"/>
                  </a:cubicBezTo>
                  <a:cubicBezTo>
                    <a:pt x="0" y="36"/>
                    <a:pt x="0" y="36"/>
                    <a:pt x="0" y="36"/>
                  </a:cubicBezTo>
                  <a:cubicBezTo>
                    <a:pt x="1" y="36"/>
                    <a:pt x="1" y="36"/>
                    <a:pt x="1" y="36"/>
                  </a:cubicBezTo>
                  <a:cubicBezTo>
                    <a:pt x="3" y="36"/>
                    <a:pt x="4" y="36"/>
                    <a:pt x="5" y="35"/>
                  </a:cubicBezTo>
                  <a:cubicBezTo>
                    <a:pt x="5" y="34"/>
                    <a:pt x="6" y="33"/>
                    <a:pt x="6" y="31"/>
                  </a:cubicBezTo>
                  <a:cubicBezTo>
                    <a:pt x="6" y="6"/>
                    <a:pt x="6" y="6"/>
                    <a:pt x="6" y="6"/>
                  </a:cubicBezTo>
                  <a:cubicBezTo>
                    <a:pt x="6" y="5"/>
                    <a:pt x="5" y="4"/>
                    <a:pt x="5" y="3"/>
                  </a:cubicBezTo>
                  <a:cubicBezTo>
                    <a:pt x="5" y="2"/>
                    <a:pt x="4" y="2"/>
                    <a:pt x="3" y="2"/>
                  </a:cubicBezTo>
                  <a:cubicBezTo>
                    <a:pt x="3" y="1"/>
                    <a:pt x="1" y="1"/>
                    <a:pt x="0" y="1"/>
                  </a:cubicBezTo>
                  <a:cubicBezTo>
                    <a:pt x="0" y="0"/>
                    <a:pt x="0" y="0"/>
                    <a:pt x="0" y="0"/>
                  </a:cubicBezTo>
                  <a:cubicBezTo>
                    <a:pt x="12" y="0"/>
                    <a:pt x="12" y="0"/>
                    <a:pt x="12" y="0"/>
                  </a:cubicBezTo>
                  <a:cubicBezTo>
                    <a:pt x="26" y="29"/>
                    <a:pt x="26" y="29"/>
                    <a:pt x="26" y="29"/>
                  </a:cubicBezTo>
                  <a:cubicBezTo>
                    <a:pt x="41" y="0"/>
                    <a:pt x="41" y="0"/>
                    <a:pt x="41" y="0"/>
                  </a:cubicBezTo>
                  <a:cubicBezTo>
                    <a:pt x="53" y="0"/>
                    <a:pt x="53" y="0"/>
                    <a:pt x="53" y="0"/>
                  </a:cubicBezTo>
                  <a:cubicBezTo>
                    <a:pt x="53" y="1"/>
                    <a:pt x="53" y="1"/>
                    <a:pt x="53" y="1"/>
                  </a:cubicBezTo>
                  <a:cubicBezTo>
                    <a:pt x="51" y="1"/>
                    <a:pt x="51" y="1"/>
                    <a:pt x="51" y="1"/>
                  </a:cubicBezTo>
                  <a:cubicBezTo>
                    <a:pt x="50" y="1"/>
                    <a:pt x="48" y="2"/>
                    <a:pt x="48" y="2"/>
                  </a:cubicBezTo>
                  <a:cubicBezTo>
                    <a:pt x="47" y="3"/>
                    <a:pt x="47" y="4"/>
                    <a:pt x="47" y="6"/>
                  </a:cubicBezTo>
                  <a:cubicBezTo>
                    <a:pt x="47" y="31"/>
                    <a:pt x="47" y="31"/>
                    <a:pt x="47" y="31"/>
                  </a:cubicBezTo>
                  <a:cubicBezTo>
                    <a:pt x="47" y="33"/>
                    <a:pt x="47" y="35"/>
                    <a:pt x="48" y="35"/>
                  </a:cubicBezTo>
                  <a:cubicBezTo>
                    <a:pt x="49" y="36"/>
                    <a:pt x="50" y="36"/>
                    <a:pt x="51" y="36"/>
                  </a:cubicBezTo>
                  <a:cubicBezTo>
                    <a:pt x="53" y="36"/>
                    <a:pt x="53" y="36"/>
                    <a:pt x="53" y="36"/>
                  </a:cubicBezTo>
                  <a:cubicBezTo>
                    <a:pt x="53" y="37"/>
                    <a:pt x="53" y="37"/>
                    <a:pt x="53" y="37"/>
                  </a:cubicBezTo>
                  <a:cubicBezTo>
                    <a:pt x="35" y="37"/>
                    <a:pt x="35" y="37"/>
                    <a:pt x="35" y="37"/>
                  </a:cubicBezTo>
                  <a:cubicBezTo>
                    <a:pt x="35" y="36"/>
                    <a:pt x="35" y="36"/>
                    <a:pt x="35" y="36"/>
                  </a:cubicBezTo>
                  <a:cubicBezTo>
                    <a:pt x="37" y="36"/>
                    <a:pt x="37" y="36"/>
                    <a:pt x="37" y="36"/>
                  </a:cubicBezTo>
                  <a:cubicBezTo>
                    <a:pt x="38" y="36"/>
                    <a:pt x="40" y="36"/>
                    <a:pt x="40" y="35"/>
                  </a:cubicBezTo>
                  <a:cubicBezTo>
                    <a:pt x="41" y="34"/>
                    <a:pt x="41" y="33"/>
                    <a:pt x="41" y="31"/>
                  </a:cubicBezTo>
                  <a:cubicBezTo>
                    <a:pt x="41" y="6"/>
                    <a:pt x="41" y="6"/>
                    <a:pt x="41" y="6"/>
                  </a:cubicBezTo>
                  <a:cubicBezTo>
                    <a:pt x="25" y="37"/>
                    <a:pt x="25" y="37"/>
                    <a:pt x="25" y="37"/>
                  </a:cubicBezTo>
                  <a:lnTo>
                    <a:pt x="24"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grpSp>
      <p:sp>
        <p:nvSpPr>
          <p:cNvPr id="121" name="矩形 120">
            <a:extLst>
              <a:ext uri="{FF2B5EF4-FFF2-40B4-BE49-F238E27FC236}">
                <a16:creationId xmlns:a16="http://schemas.microsoft.com/office/drawing/2014/main" id="{BBCCCDF0-D0A2-4CD9-85D6-1D5EBF109E2F}"/>
              </a:ext>
            </a:extLst>
          </p:cNvPr>
          <p:cNvSpPr/>
          <p:nvPr userDrawn="1"/>
        </p:nvSpPr>
        <p:spPr>
          <a:xfrm>
            <a:off x="0" y="6416761"/>
            <a:ext cx="12192000" cy="441239"/>
          </a:xfrm>
          <a:prstGeom prst="rect">
            <a:avLst/>
          </a:prstGeom>
          <a:solidFill>
            <a:srgbClr val="00377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Light"/>
              <a:ea typeface="微软雅黑 Light"/>
              <a:cs typeface="+mn-cs"/>
            </a:endParaRPr>
          </a:p>
        </p:txBody>
      </p:sp>
      <p:sp>
        <p:nvSpPr>
          <p:cNvPr id="170" name="矩形 169">
            <a:extLst>
              <a:ext uri="{FF2B5EF4-FFF2-40B4-BE49-F238E27FC236}">
                <a16:creationId xmlns:a16="http://schemas.microsoft.com/office/drawing/2014/main" id="{76678EFA-8674-43B1-802B-53B6DA531761}"/>
              </a:ext>
            </a:extLst>
          </p:cNvPr>
          <p:cNvSpPr/>
          <p:nvPr userDrawn="1"/>
        </p:nvSpPr>
        <p:spPr>
          <a:xfrm>
            <a:off x="624658" y="6428704"/>
            <a:ext cx="2340000"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格物计算 致知力行</a:t>
            </a:r>
          </a:p>
        </p:txBody>
      </p:sp>
      <p:sp>
        <p:nvSpPr>
          <p:cNvPr id="171" name="矩形 170">
            <a:extLst>
              <a:ext uri="{FF2B5EF4-FFF2-40B4-BE49-F238E27FC236}">
                <a16:creationId xmlns:a16="http://schemas.microsoft.com/office/drawing/2014/main" id="{B831BBC5-A838-4C19-9AD5-C3532666DE73}"/>
              </a:ext>
            </a:extLst>
          </p:cNvPr>
          <p:cNvSpPr/>
          <p:nvPr userDrawn="1"/>
        </p:nvSpPr>
        <p:spPr>
          <a:xfrm>
            <a:off x="8763000" y="6424300"/>
            <a:ext cx="2804342" cy="40011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计算机科学与技术学院</a:t>
            </a:r>
          </a:p>
        </p:txBody>
      </p:sp>
    </p:spTree>
    <p:extLst>
      <p:ext uri="{BB962C8B-B14F-4D97-AF65-F5344CB8AC3E}">
        <p14:creationId xmlns:p14="http://schemas.microsoft.com/office/powerpoint/2010/main" val="3310700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E894FF36-B267-4D74-BE41-AF6185653DEF}"/>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33" name="矩形 32">
            <a:extLst>
              <a:ext uri="{FF2B5EF4-FFF2-40B4-BE49-F238E27FC236}">
                <a16:creationId xmlns:a16="http://schemas.microsoft.com/office/drawing/2014/main" id="{2379F0D3-07F2-458F-B9F8-B3287D4482C5}"/>
              </a:ext>
            </a:extLst>
          </p:cNvPr>
          <p:cNvSpPr/>
          <p:nvPr userDrawn="1"/>
        </p:nvSpPr>
        <p:spPr>
          <a:xfrm>
            <a:off x="0" y="1"/>
            <a:ext cx="12192000" cy="6416760"/>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 name="标题 1">
            <a:extLst>
              <a:ext uri="{FF2B5EF4-FFF2-40B4-BE49-F238E27FC236}">
                <a16:creationId xmlns:a16="http://schemas.microsoft.com/office/drawing/2014/main" id="{1B40C6F1-E0C0-496B-AB70-22785B362CC4}"/>
              </a:ext>
            </a:extLst>
          </p:cNvPr>
          <p:cNvSpPr>
            <a:spLocks noGrp="1"/>
          </p:cNvSpPr>
          <p:nvPr>
            <p:ph type="title"/>
          </p:nvPr>
        </p:nvSpPr>
        <p:spPr>
          <a:xfrm>
            <a:off x="928494" y="346742"/>
            <a:ext cx="10609455" cy="659948"/>
          </a:xfrm>
        </p:spPr>
        <p:txBody>
          <a:bodyPr>
            <a:normAutofit/>
          </a:bodyPr>
          <a:lstStyle>
            <a:lvl1pPr>
              <a:defRPr sz="3600" b="1">
                <a:solidFill>
                  <a:srgbClr val="194B85"/>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64255630-B906-4FF9-B2DD-243EF5D5AB97}"/>
              </a:ext>
            </a:extLst>
          </p:cNvPr>
          <p:cNvSpPr>
            <a:spLocks noGrp="1"/>
          </p:cNvSpPr>
          <p:nvPr>
            <p:ph idx="1"/>
          </p:nvPr>
        </p:nvSpPr>
        <p:spPr>
          <a:xfrm>
            <a:off x="673100" y="1200210"/>
            <a:ext cx="10864850" cy="5047544"/>
          </a:xfrm>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a:defRPr lang="en-US" altLang="zh-CN" sz="2400" b="0" dirty="0">
                <a:solidFill>
                  <a:srgbClr val="194B85"/>
                </a:solidFill>
                <a:ea typeface="微软雅黑" panose="020B0503020204020204" pitchFamily="34" charset="-122"/>
              </a:defRPr>
            </a:lvl1pPr>
            <a:lvl2pPr>
              <a:defRPr lang="en-US" altLang="zh-CN" dirty="0">
                <a:solidFill>
                  <a:srgbClr val="194B85"/>
                </a:solidFill>
                <a:ea typeface="微软雅黑" panose="020B0503020204020204" pitchFamily="34" charset="-122"/>
              </a:defRPr>
            </a:lvl2pPr>
            <a:lvl3pPr>
              <a:defRPr lang="en-US" altLang="zh-CN" sz="2000" kern="1200" baseline="0" dirty="0">
                <a:solidFill>
                  <a:srgbClr val="194B85"/>
                </a:solidFill>
                <a:latin typeface="+mn-lt"/>
                <a:ea typeface="微软雅黑" panose="020B0503020204020204" pitchFamily="34" charset="-122"/>
                <a:cs typeface="+mn-cs"/>
              </a:defRPr>
            </a:lvl3pPr>
            <a:lvl4pPr>
              <a:defRPr lang="en-US" altLang="zh-CN" dirty="0">
                <a:solidFill>
                  <a:srgbClr val="194B85"/>
                </a:solidFill>
                <a:ea typeface="微软雅黑" panose="020B0503020204020204" pitchFamily="34" charset="-122"/>
              </a:defRPr>
            </a:lvl4pPr>
            <a:lvl5pPr>
              <a:defRPr lang="zh-CN" altLang="en-US" dirty="0">
                <a:solidFill>
                  <a:srgbClr val="194B85"/>
                </a:solidFill>
                <a:ea typeface="微软雅黑" panose="020B0503020204020204" pitchFamily="34" charset="-122"/>
              </a:defRPr>
            </a:lvl5pPr>
          </a:lstStyle>
          <a:p>
            <a:pPr lvl="0"/>
            <a:r>
              <a:rPr lang="zh-CN" altLang="en-US" dirty="0"/>
              <a:t>编辑母版文本样式</a:t>
            </a:r>
            <a:endParaRPr lang="en-US" altLang="zh-CN" dirty="0"/>
          </a:p>
          <a:p>
            <a:pPr marR="0" lvl="1" algn="just" fontAlgn="auto">
              <a:spcAft>
                <a:spcPts val="0"/>
              </a:spcAft>
              <a:buClrTx/>
              <a:buSzTx/>
              <a:tabLst/>
            </a:pPr>
            <a:r>
              <a:rPr lang="zh-CN" altLang="en-US" dirty="0"/>
              <a:t>第二级</a:t>
            </a:r>
            <a:endParaRPr lang="en-US" altLang="zh-CN" dirty="0"/>
          </a:p>
          <a:p>
            <a:pPr lvl="2" algn="just"/>
            <a:r>
              <a:rPr lang="zh-CN" altLang="en-US" dirty="0"/>
              <a:t>第三级</a:t>
            </a:r>
            <a:endParaRPr lang="en-US" altLang="zh-CN" dirty="0"/>
          </a:p>
          <a:p>
            <a:pPr lvl="3"/>
            <a:r>
              <a:rPr lang="zh-CN" altLang="en-US" dirty="0"/>
              <a:t>第四级</a:t>
            </a:r>
            <a:endParaRPr lang="en-US" altLang="zh-CN" dirty="0"/>
          </a:p>
          <a:p>
            <a:pPr lvl="4" algn="just"/>
            <a:r>
              <a:rPr lang="zh-CN" altLang="en-US" dirty="0"/>
              <a:t>第五级</a:t>
            </a:r>
          </a:p>
        </p:txBody>
      </p:sp>
      <p:sp>
        <p:nvSpPr>
          <p:cNvPr id="9" name="矩形 8">
            <a:extLst>
              <a:ext uri="{FF2B5EF4-FFF2-40B4-BE49-F238E27FC236}">
                <a16:creationId xmlns:a16="http://schemas.microsoft.com/office/drawing/2014/main" id="{43F7DF2C-602A-4803-88B1-8F063CD90A89}"/>
              </a:ext>
            </a:extLst>
          </p:cNvPr>
          <p:cNvSpPr/>
          <p:nvPr userDrawn="1"/>
        </p:nvSpPr>
        <p:spPr>
          <a:xfrm>
            <a:off x="0" y="6416761"/>
            <a:ext cx="12192000" cy="441239"/>
          </a:xfrm>
          <a:prstGeom prst="rect">
            <a:avLst/>
          </a:prstGeom>
          <a:solidFill>
            <a:srgbClr val="00377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Light"/>
              <a:ea typeface="微软雅黑 Light"/>
              <a:cs typeface="+mn-cs"/>
            </a:endParaRPr>
          </a:p>
        </p:txBody>
      </p:sp>
      <p:sp>
        <p:nvSpPr>
          <p:cNvPr id="6" name="灯片编号占位符 5">
            <a:extLst>
              <a:ext uri="{FF2B5EF4-FFF2-40B4-BE49-F238E27FC236}">
                <a16:creationId xmlns:a16="http://schemas.microsoft.com/office/drawing/2014/main" id="{88667F0C-4708-4733-806E-252F81E8A029}"/>
              </a:ext>
            </a:extLst>
          </p:cNvPr>
          <p:cNvSpPr>
            <a:spLocks noGrp="1"/>
          </p:cNvSpPr>
          <p:nvPr>
            <p:ph type="sldNum" sz="quarter" idx="12"/>
          </p:nvPr>
        </p:nvSpPr>
        <p:spPr>
          <a:xfrm>
            <a:off x="5778500" y="6459285"/>
            <a:ext cx="622300" cy="365125"/>
          </a:xfrm>
        </p:spPr>
        <p:txBody>
          <a:bodyPr/>
          <a:lstStyle>
            <a:lvl1pPr algn="ctr">
              <a:defRPr sz="1600" b="1">
                <a:solidFill>
                  <a:schemeClr val="bg1"/>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1" name="Freeform 52">
            <a:extLst>
              <a:ext uri="{FF2B5EF4-FFF2-40B4-BE49-F238E27FC236}">
                <a16:creationId xmlns:a16="http://schemas.microsoft.com/office/drawing/2014/main" id="{D4F90E87-FE33-4CEC-B38B-974FF17BC040}"/>
              </a:ext>
            </a:extLst>
          </p:cNvPr>
          <p:cNvSpPr>
            <a:spLocks noEditPoints="1"/>
          </p:cNvSpPr>
          <p:nvPr userDrawn="1"/>
        </p:nvSpPr>
        <p:spPr bwMode="auto">
          <a:xfrm>
            <a:off x="342938" y="418095"/>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Segoe UI Light"/>
              <a:ea typeface="微软雅黑 Light"/>
              <a:cs typeface="+mn-cs"/>
            </a:endParaRPr>
          </a:p>
        </p:txBody>
      </p:sp>
      <p:cxnSp>
        <p:nvCxnSpPr>
          <p:cNvPr id="32" name="直接连接符 31">
            <a:extLst>
              <a:ext uri="{FF2B5EF4-FFF2-40B4-BE49-F238E27FC236}">
                <a16:creationId xmlns:a16="http://schemas.microsoft.com/office/drawing/2014/main" id="{6C52ED21-20B0-4ECC-B9B9-752FB0152EFC}"/>
              </a:ext>
            </a:extLst>
          </p:cNvPr>
          <p:cNvCxnSpPr>
            <a:cxnSpLocks/>
          </p:cNvCxnSpPr>
          <p:nvPr userDrawn="1"/>
        </p:nvCxnSpPr>
        <p:spPr>
          <a:xfrm>
            <a:off x="928495" y="1006689"/>
            <a:ext cx="10620000" cy="0"/>
          </a:xfrm>
          <a:prstGeom prst="line">
            <a:avLst/>
          </a:prstGeom>
          <a:noFill/>
          <a:ln w="19050" cap="rnd" cmpd="sng" algn="ctr">
            <a:solidFill>
              <a:srgbClr val="194B85"/>
            </a:solidFill>
            <a:prstDash val="solid"/>
            <a:miter lim="800000"/>
          </a:ln>
          <a:effectLst/>
        </p:spPr>
      </p:cxnSp>
      <p:sp>
        <p:nvSpPr>
          <p:cNvPr id="4" name="矩形 3">
            <a:extLst>
              <a:ext uri="{FF2B5EF4-FFF2-40B4-BE49-F238E27FC236}">
                <a16:creationId xmlns:a16="http://schemas.microsoft.com/office/drawing/2014/main" id="{6A7BBB50-F70B-44DB-A3A1-DB0FB95AA8CC}"/>
              </a:ext>
            </a:extLst>
          </p:cNvPr>
          <p:cNvSpPr/>
          <p:nvPr userDrawn="1"/>
        </p:nvSpPr>
        <p:spPr>
          <a:xfrm>
            <a:off x="624658" y="6428704"/>
            <a:ext cx="2340000"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格物计算 致知力行</a:t>
            </a:r>
          </a:p>
        </p:txBody>
      </p:sp>
      <p:sp>
        <p:nvSpPr>
          <p:cNvPr id="34" name="矩形 33">
            <a:extLst>
              <a:ext uri="{FF2B5EF4-FFF2-40B4-BE49-F238E27FC236}">
                <a16:creationId xmlns:a16="http://schemas.microsoft.com/office/drawing/2014/main" id="{577326B6-077A-42E3-B531-54DF16DD3612}"/>
              </a:ext>
            </a:extLst>
          </p:cNvPr>
          <p:cNvSpPr/>
          <p:nvPr userDrawn="1"/>
        </p:nvSpPr>
        <p:spPr>
          <a:xfrm>
            <a:off x="8763000" y="6424300"/>
            <a:ext cx="2804342" cy="40011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计算机科学与技术学院</a:t>
            </a:r>
          </a:p>
        </p:txBody>
      </p:sp>
    </p:spTree>
    <p:extLst>
      <p:ext uri="{BB962C8B-B14F-4D97-AF65-F5344CB8AC3E}">
        <p14:creationId xmlns:p14="http://schemas.microsoft.com/office/powerpoint/2010/main" val="20083795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标题_内容空">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E894FF36-B267-4D74-BE41-AF6185653DEF}"/>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33" name="矩形 32">
            <a:extLst>
              <a:ext uri="{FF2B5EF4-FFF2-40B4-BE49-F238E27FC236}">
                <a16:creationId xmlns:a16="http://schemas.microsoft.com/office/drawing/2014/main" id="{2379F0D3-07F2-458F-B9F8-B3287D4482C5}"/>
              </a:ext>
            </a:extLst>
          </p:cNvPr>
          <p:cNvSpPr/>
          <p:nvPr userDrawn="1"/>
        </p:nvSpPr>
        <p:spPr>
          <a:xfrm>
            <a:off x="0" y="1"/>
            <a:ext cx="12192000" cy="6416760"/>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 name="标题 1">
            <a:extLst>
              <a:ext uri="{FF2B5EF4-FFF2-40B4-BE49-F238E27FC236}">
                <a16:creationId xmlns:a16="http://schemas.microsoft.com/office/drawing/2014/main" id="{1B40C6F1-E0C0-496B-AB70-22785B362CC4}"/>
              </a:ext>
            </a:extLst>
          </p:cNvPr>
          <p:cNvSpPr>
            <a:spLocks noGrp="1"/>
          </p:cNvSpPr>
          <p:nvPr>
            <p:ph type="title"/>
          </p:nvPr>
        </p:nvSpPr>
        <p:spPr>
          <a:xfrm>
            <a:off x="928494" y="346742"/>
            <a:ext cx="10609455" cy="659948"/>
          </a:xfrm>
        </p:spPr>
        <p:txBody>
          <a:bodyPr>
            <a:normAutofit/>
          </a:bodyPr>
          <a:lstStyle>
            <a:lvl1pPr>
              <a:defRPr sz="3600" b="1">
                <a:solidFill>
                  <a:srgbClr val="194B85"/>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9" name="矩形 8">
            <a:extLst>
              <a:ext uri="{FF2B5EF4-FFF2-40B4-BE49-F238E27FC236}">
                <a16:creationId xmlns:a16="http://schemas.microsoft.com/office/drawing/2014/main" id="{43F7DF2C-602A-4803-88B1-8F063CD90A89}"/>
              </a:ext>
            </a:extLst>
          </p:cNvPr>
          <p:cNvSpPr/>
          <p:nvPr userDrawn="1"/>
        </p:nvSpPr>
        <p:spPr>
          <a:xfrm>
            <a:off x="0" y="6416761"/>
            <a:ext cx="12192000" cy="441239"/>
          </a:xfrm>
          <a:prstGeom prst="rect">
            <a:avLst/>
          </a:prstGeom>
          <a:solidFill>
            <a:srgbClr val="00377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Light"/>
              <a:ea typeface="微软雅黑 Light"/>
              <a:cs typeface="+mn-cs"/>
            </a:endParaRPr>
          </a:p>
        </p:txBody>
      </p:sp>
      <p:sp>
        <p:nvSpPr>
          <p:cNvPr id="6" name="灯片编号占位符 5">
            <a:extLst>
              <a:ext uri="{FF2B5EF4-FFF2-40B4-BE49-F238E27FC236}">
                <a16:creationId xmlns:a16="http://schemas.microsoft.com/office/drawing/2014/main" id="{88667F0C-4708-4733-806E-252F81E8A029}"/>
              </a:ext>
            </a:extLst>
          </p:cNvPr>
          <p:cNvSpPr>
            <a:spLocks noGrp="1"/>
          </p:cNvSpPr>
          <p:nvPr>
            <p:ph type="sldNum" sz="quarter" idx="12"/>
          </p:nvPr>
        </p:nvSpPr>
        <p:spPr>
          <a:xfrm>
            <a:off x="5778500" y="6459285"/>
            <a:ext cx="622300" cy="365125"/>
          </a:xfrm>
        </p:spPr>
        <p:txBody>
          <a:bodyPr/>
          <a:lstStyle>
            <a:lvl1pPr algn="ctr">
              <a:defRPr sz="1600" b="1">
                <a:solidFill>
                  <a:schemeClr val="bg1"/>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1" name="Freeform 52">
            <a:extLst>
              <a:ext uri="{FF2B5EF4-FFF2-40B4-BE49-F238E27FC236}">
                <a16:creationId xmlns:a16="http://schemas.microsoft.com/office/drawing/2014/main" id="{D4F90E87-FE33-4CEC-B38B-974FF17BC040}"/>
              </a:ext>
            </a:extLst>
          </p:cNvPr>
          <p:cNvSpPr>
            <a:spLocks noEditPoints="1"/>
          </p:cNvSpPr>
          <p:nvPr userDrawn="1"/>
        </p:nvSpPr>
        <p:spPr bwMode="auto">
          <a:xfrm>
            <a:off x="342938" y="418095"/>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Segoe UI Light"/>
              <a:ea typeface="微软雅黑 Light"/>
              <a:cs typeface="+mn-cs"/>
            </a:endParaRPr>
          </a:p>
        </p:txBody>
      </p:sp>
      <p:cxnSp>
        <p:nvCxnSpPr>
          <p:cNvPr id="32" name="直接连接符 31">
            <a:extLst>
              <a:ext uri="{FF2B5EF4-FFF2-40B4-BE49-F238E27FC236}">
                <a16:creationId xmlns:a16="http://schemas.microsoft.com/office/drawing/2014/main" id="{6C52ED21-20B0-4ECC-B9B9-752FB0152EFC}"/>
              </a:ext>
            </a:extLst>
          </p:cNvPr>
          <p:cNvCxnSpPr>
            <a:cxnSpLocks/>
          </p:cNvCxnSpPr>
          <p:nvPr userDrawn="1"/>
        </p:nvCxnSpPr>
        <p:spPr>
          <a:xfrm>
            <a:off x="928495" y="1006689"/>
            <a:ext cx="10620000" cy="0"/>
          </a:xfrm>
          <a:prstGeom prst="line">
            <a:avLst/>
          </a:prstGeom>
          <a:noFill/>
          <a:ln w="19050" cap="rnd" cmpd="sng" algn="ctr">
            <a:solidFill>
              <a:srgbClr val="194B85"/>
            </a:solidFill>
            <a:prstDash val="solid"/>
            <a:miter lim="800000"/>
          </a:ln>
          <a:effectLst/>
        </p:spPr>
      </p:cxnSp>
      <p:sp>
        <p:nvSpPr>
          <p:cNvPr id="4" name="矩形 3">
            <a:extLst>
              <a:ext uri="{FF2B5EF4-FFF2-40B4-BE49-F238E27FC236}">
                <a16:creationId xmlns:a16="http://schemas.microsoft.com/office/drawing/2014/main" id="{6A7BBB50-F70B-44DB-A3A1-DB0FB95AA8CC}"/>
              </a:ext>
            </a:extLst>
          </p:cNvPr>
          <p:cNvSpPr/>
          <p:nvPr userDrawn="1"/>
        </p:nvSpPr>
        <p:spPr>
          <a:xfrm>
            <a:off x="624658" y="6428704"/>
            <a:ext cx="2340000"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格物计算 致知力行</a:t>
            </a:r>
          </a:p>
        </p:txBody>
      </p:sp>
      <p:sp>
        <p:nvSpPr>
          <p:cNvPr id="34" name="矩形 33">
            <a:extLst>
              <a:ext uri="{FF2B5EF4-FFF2-40B4-BE49-F238E27FC236}">
                <a16:creationId xmlns:a16="http://schemas.microsoft.com/office/drawing/2014/main" id="{577326B6-077A-42E3-B531-54DF16DD3612}"/>
              </a:ext>
            </a:extLst>
          </p:cNvPr>
          <p:cNvSpPr/>
          <p:nvPr userDrawn="1"/>
        </p:nvSpPr>
        <p:spPr>
          <a:xfrm>
            <a:off x="8763000" y="6424300"/>
            <a:ext cx="2804342" cy="40011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计算机科学与技术学院</a:t>
            </a:r>
          </a:p>
        </p:txBody>
      </p:sp>
    </p:spTree>
    <p:extLst>
      <p:ext uri="{BB962C8B-B14F-4D97-AF65-F5344CB8AC3E}">
        <p14:creationId xmlns:p14="http://schemas.microsoft.com/office/powerpoint/2010/main" val="5786558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B15D152-39CA-4280-8FCA-2ED57E0F63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C5C8775F-39AA-49E3-8E38-EBAB6E3412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054EFF93-7551-4FD5-8EED-60E78A4AC8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1E47D626-EBC9-40E5-AB45-805A2F69DB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a:extLst>
              <a:ext uri="{FF2B5EF4-FFF2-40B4-BE49-F238E27FC236}">
                <a16:creationId xmlns:a16="http://schemas.microsoft.com/office/drawing/2014/main" id="{B68959D9-B20D-43ED-9A30-698615DD42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E5DA195-227C-46EF-A8A8-131AD85CB2AA}"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19221640"/>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Lst>
  <p:hf hdr="0" ftr="0" dt="0"/>
  <p:txStyles>
    <p:titleStyle>
      <a:lvl1pPr algn="l" defTabSz="914400" rtl="0" eaLnBrk="1" latinLnBrk="0" hangingPunct="1">
        <a:lnSpc>
          <a:spcPct val="90000"/>
        </a:lnSpc>
        <a:spcBef>
          <a:spcPct val="0"/>
        </a:spcBef>
        <a:buNone/>
        <a:defRPr sz="3600" b="1" kern="1200" baseline="0">
          <a:solidFill>
            <a:schemeClr val="tx1"/>
          </a:solidFill>
          <a:latin typeface="微软雅黑" panose="020B0503020204020204" pitchFamily="34" charset="-122"/>
          <a:ea typeface="Arial Unicode MS" panose="020B0604020202020204" pitchFamily="34" charset="-122"/>
          <a:cs typeface="+mj-cs"/>
        </a:defRPr>
      </a:lvl1pPr>
    </p:titleStyle>
    <p:bodyStyle>
      <a:lvl1pPr marL="360000" indent="-360000" algn="l" defTabSz="914400" rtl="0" eaLnBrk="1" latinLnBrk="0" hangingPunct="1">
        <a:lnSpc>
          <a:spcPct val="150000"/>
        </a:lnSpc>
        <a:spcBef>
          <a:spcPts val="0"/>
        </a:spcBef>
        <a:buFont typeface="Wingdings" panose="05000000000000000000" pitchFamily="2" charset="2"/>
        <a:buChar char="n"/>
        <a:defRPr sz="2800" kern="1200" baseline="0">
          <a:solidFill>
            <a:schemeClr val="tx1"/>
          </a:solidFill>
          <a:latin typeface="微软雅黑" panose="020B0503020204020204" pitchFamily="34" charset="-122"/>
          <a:ea typeface="Arial Unicode MS" panose="020B0604020202020204" pitchFamily="34" charset="-122"/>
          <a:cs typeface="+mn-cs"/>
        </a:defRPr>
      </a:lvl1pPr>
      <a:lvl2pPr marL="720000" indent="-360000" algn="l" defTabSz="914400" rtl="0" eaLnBrk="1" latinLnBrk="0" hangingPunct="1">
        <a:lnSpc>
          <a:spcPct val="150000"/>
        </a:lnSpc>
        <a:spcBef>
          <a:spcPts val="0"/>
        </a:spcBef>
        <a:buFont typeface="Wingdings" panose="05000000000000000000" pitchFamily="2" charset="2"/>
        <a:buChar char="p"/>
        <a:defRPr sz="2400" kern="1200" baseline="0">
          <a:solidFill>
            <a:schemeClr val="tx1"/>
          </a:solidFill>
          <a:latin typeface="微软雅黑" panose="020B0503020204020204" pitchFamily="34" charset="-122"/>
          <a:ea typeface="Arial Unicode MS" panose="020B0604020202020204" pitchFamily="34" charset="-122"/>
          <a:cs typeface="+mn-cs"/>
        </a:defRPr>
      </a:lvl2pPr>
      <a:lvl3pPr marL="1080000" indent="-360000" algn="l" defTabSz="914400" rtl="0" eaLnBrk="1" latinLnBrk="0" hangingPunct="1">
        <a:lnSpc>
          <a:spcPct val="150000"/>
        </a:lnSpc>
        <a:spcBef>
          <a:spcPts val="0"/>
        </a:spcBef>
        <a:buFont typeface="Wingdings" panose="05000000000000000000" pitchFamily="2" charset="2"/>
        <a:buChar char="u"/>
        <a:defRPr sz="2000" kern="1200" baseline="0">
          <a:solidFill>
            <a:schemeClr val="tx1"/>
          </a:solidFill>
          <a:latin typeface="微软雅黑" panose="020B0503020204020204" pitchFamily="34" charset="-122"/>
          <a:ea typeface="Arial Unicode MS" panose="020B0604020202020204" pitchFamily="34" charset="-122"/>
          <a:cs typeface="+mn-cs"/>
        </a:defRPr>
      </a:lvl3pPr>
      <a:lvl4pPr marL="1440000" indent="-360000" algn="l" defTabSz="914400" rtl="0" eaLnBrk="1" latinLnBrk="0" hangingPunct="1">
        <a:lnSpc>
          <a:spcPct val="150000"/>
        </a:lnSpc>
        <a:spcBef>
          <a:spcPts val="0"/>
        </a:spcBef>
        <a:buFont typeface="Wingdings" panose="05000000000000000000" pitchFamily="2" charset="2"/>
        <a:buChar char="l"/>
        <a:defRPr sz="1800" kern="1200" baseline="0">
          <a:solidFill>
            <a:schemeClr val="tx1"/>
          </a:solidFill>
          <a:latin typeface="微软雅黑" panose="020B0503020204020204" pitchFamily="34" charset="-122"/>
          <a:ea typeface="Arial Unicode MS" panose="020B0604020202020204" pitchFamily="34" charset="-122"/>
          <a:cs typeface="+mn-cs"/>
        </a:defRPr>
      </a:lvl4pPr>
      <a:lvl5pPr marL="1800000" indent="-360000" algn="l" defTabSz="914400" rtl="0" eaLnBrk="1" latinLnBrk="0" hangingPunct="1">
        <a:lnSpc>
          <a:spcPct val="150000"/>
        </a:lnSpc>
        <a:spcBef>
          <a:spcPts val="0"/>
        </a:spcBef>
        <a:buFont typeface="Wingdings" panose="05000000000000000000" pitchFamily="2" charset="2"/>
        <a:buChar char="Ø"/>
        <a:defRPr sz="1800" kern="1200" baseline="0">
          <a:solidFill>
            <a:schemeClr val="tx1"/>
          </a:solidFill>
          <a:latin typeface="微软雅黑" panose="020B0503020204020204" pitchFamily="34" charset="-122"/>
          <a:ea typeface="Arial Unicode MS" panose="020B0604020202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pic/ch1_3%20&#20808;&#24773;&#32490;&#21518;&#38382;&#39064;.jpg" TargetMode="Externa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pic/ch1_4_&#20445;&#25345;&#22242;&#38431;&#27491;&#33021;&#37327;.jpg" TargetMode="Externa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85.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wmf"/><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oleObject" Target="../embeddings/oleObject2.bin"/><Relationship Id="rId1" Type="http://schemas.openxmlformats.org/officeDocument/2006/relationships/slideLayout" Target="../slideLayouts/slideLayout4.xml"/><Relationship Id="rId5" Type="http://schemas.openxmlformats.org/officeDocument/2006/relationships/image" Target="../media/image89.emf"/><Relationship Id="rId4" Type="http://schemas.openxmlformats.org/officeDocument/2006/relationships/oleObject" Target="../embeddings/oleObject3.bin"/></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4.xml"/><Relationship Id="rId5" Type="http://schemas.openxmlformats.org/officeDocument/2006/relationships/image" Target="../media/image93.png"/><Relationship Id="rId4" Type="http://schemas.openxmlformats.org/officeDocument/2006/relationships/image" Target="../media/image9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4.xml"/><Relationship Id="rId4" Type="http://schemas.openxmlformats.org/officeDocument/2006/relationships/image" Target="../media/image96.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4.xml"/><Relationship Id="rId5" Type="http://schemas.openxmlformats.org/officeDocument/2006/relationships/image" Target="../media/image100.png"/><Relationship Id="rId4" Type="http://schemas.openxmlformats.org/officeDocument/2006/relationships/image" Target="../media/image99.png"/></Relationships>
</file>

<file path=ppt/slides/_rels/slide135.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4.xml"/><Relationship Id="rId4" Type="http://schemas.openxmlformats.org/officeDocument/2006/relationships/image" Target="../media/image103.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18" Type="http://schemas.openxmlformats.org/officeDocument/2006/relationships/image" Target="../media/image120.pn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4.png"/><Relationship Id="rId17" Type="http://schemas.openxmlformats.org/officeDocument/2006/relationships/image" Target="../media/image119.png"/><Relationship Id="rId2" Type="http://schemas.openxmlformats.org/officeDocument/2006/relationships/image" Target="../media/image104.png"/><Relationship Id="rId16" Type="http://schemas.openxmlformats.org/officeDocument/2006/relationships/image" Target="../media/image118.png"/><Relationship Id="rId1" Type="http://schemas.openxmlformats.org/officeDocument/2006/relationships/slideLayout" Target="../slideLayouts/slideLayout4.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5" Type="http://schemas.openxmlformats.org/officeDocument/2006/relationships/image" Target="../media/image117.png"/><Relationship Id="rId10" Type="http://schemas.openxmlformats.org/officeDocument/2006/relationships/image" Target="../media/image112.png"/><Relationship Id="rId19" Type="http://schemas.openxmlformats.org/officeDocument/2006/relationships/image" Target="../media/image121.png"/><Relationship Id="rId4" Type="http://schemas.openxmlformats.org/officeDocument/2006/relationships/image" Target="../media/image106.png"/><Relationship Id="rId9" Type="http://schemas.openxmlformats.org/officeDocument/2006/relationships/image" Target="../media/image111.png"/><Relationship Id="rId14" Type="http://schemas.openxmlformats.org/officeDocument/2006/relationships/image" Target="../media/image1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4.xml"/><Relationship Id="rId5" Type="http://schemas.openxmlformats.org/officeDocument/2006/relationships/image" Target="../media/image125.png"/><Relationship Id="rId4" Type="http://schemas.openxmlformats.org/officeDocument/2006/relationships/image" Target="../media/image124.png"/></Relationships>
</file>

<file path=ppt/slides/_rels/slide144.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26.jpeg"/><Relationship Id="rId1" Type="http://schemas.openxmlformats.org/officeDocument/2006/relationships/slideLayout" Target="../slideLayouts/slideLayout4.xml"/><Relationship Id="rId4" Type="http://schemas.openxmlformats.org/officeDocument/2006/relationships/image" Target="../media/image31.jpeg"/></Relationships>
</file>

<file path=ppt/slides/_rels/slide145.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4.xml"/><Relationship Id="rId5" Type="http://schemas.openxmlformats.org/officeDocument/2006/relationships/image" Target="../media/image131.png"/><Relationship Id="rId4" Type="http://schemas.openxmlformats.org/officeDocument/2006/relationships/image" Target="../media/image130.png"/></Relationships>
</file>

<file path=ppt/slides/_rels/slide14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4.xml"/><Relationship Id="rId4" Type="http://schemas.openxmlformats.org/officeDocument/2006/relationships/image" Target="../media/image134.png"/></Relationships>
</file>

<file path=ppt/slides/_rels/slide148.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pic/ch4_2%20&#35841;&#26159;&#30495;&#27491;&#30340;sponsor-&#36190;&#21161;&#21830;.jpg" TargetMode="Externa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pic/ch5_1_&#22914;&#20309;&#35828;&#26381;&#38431;&#21592;&#21442;&#19982;.jpg" TargetMode="Externa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pic/ch4_5%20&#22949;&#21327;&#27861;&#22788;&#29702;&#20914;&#31361;.jpg" TargetMode="External"/><Relationship Id="rId2" Type="http://schemas.openxmlformats.org/officeDocument/2006/relationships/hyperlink" Target="pic/ch4_4%20&#34920;&#38754;&#21407;&#22240;&#19982;&#26412;&#36136;&#21407;&#22240;.jpg" TargetMode="Externa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hyperlink" Target="pic/ch4_5%20&#22949;&#21327;&#27861;&#22788;&#29702;&#20914;&#31361;.jpg" TargetMode="External"/><Relationship Id="rId2" Type="http://schemas.openxmlformats.org/officeDocument/2006/relationships/hyperlink" Target="pic/ch4_4%20&#34920;&#38754;&#21407;&#22240;&#19982;&#26412;&#36136;&#21407;&#22240;.jpg" TargetMode="Externa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4.xml"/><Relationship Id="rId5" Type="http://schemas.openxmlformats.org/officeDocument/2006/relationships/image" Target="../media/image30.jpeg"/><Relationship Id="rId4" Type="http://schemas.openxmlformats.org/officeDocument/2006/relationships/image" Target="../media/image29.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file:///E:\01.&#27491;&#22312;&#23398;&#20064;\11.&#23398;&#20064;&#39033;&#30446;\01.RMC%20Project\NDJ%20General\openup\customcategories\resources\three_layers.jpg" TargetMode="External"/><Relationship Id="rId2" Type="http://schemas.openxmlformats.org/officeDocument/2006/relationships/image" Target="../media/image40.jpeg"/><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66.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slideLayout" Target="../slideLayouts/slideLayout4.xml"/><Relationship Id="rId4" Type="http://schemas.openxmlformats.org/officeDocument/2006/relationships/image" Target="../media/image44.w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image" Target="../media/image51.jpeg"/><Relationship Id="rId5" Type="http://schemas.openxmlformats.org/officeDocument/2006/relationships/diagramQuickStyle" Target="../diagrams/quickStyle1.xml"/><Relationship Id="rId10" Type="http://schemas.openxmlformats.org/officeDocument/2006/relationships/image" Target="../media/image50.jpeg"/><Relationship Id="rId4" Type="http://schemas.openxmlformats.org/officeDocument/2006/relationships/diagramLayout" Target="../diagrams/layout1.xml"/><Relationship Id="rId9" Type="http://schemas.openxmlformats.org/officeDocument/2006/relationships/image" Target="../media/image49.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file:///E:\01.&#27491;&#22312;&#23398;&#20064;\11.&#23398;&#20064;&#39033;&#30446;\01.RMC%20Project\NDJ%20General\openup\customcategories\resources\three_layers.jpg" TargetMode="External"/></Relationships>
</file>

<file path=ppt/slides/_rels/slide87.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5.jpeg"/><Relationship Id="rId7" Type="http://schemas.openxmlformats.org/officeDocument/2006/relationships/image" Target="../media/image59.jpe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jpeg"/><Relationship Id="rId9" Type="http://schemas.openxmlformats.org/officeDocument/2006/relationships/image" Target="../media/image61.jpeg"/></Relationships>
</file>

<file path=ppt/slides/_rels/slide8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image" Target="../media/image64.png"/><Relationship Id="rId1" Type="http://schemas.openxmlformats.org/officeDocument/2006/relationships/slideLayout" Target="../slideLayouts/slideLayout4.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pic/ch0_1_&#39033;&#30446;&#32463;&#29702;&#30340;&#26085;&#24120;-&#30446;&#26631;.jpg" TargetMode="Externa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hyperlink" Target="pic/ch0_1_&#39033;&#30446;&#32463;&#29702;&#30340;&#26085;&#24120;-&#31034;&#20363;.jpg" TargetMode="External"/><Relationship Id="rId2" Type="http://schemas.openxmlformats.org/officeDocument/2006/relationships/hyperlink" Target="pic/ch0_1_&#39033;&#30446;&#32463;&#29702;&#30340;&#26085;&#24120;-&#30446;&#26631;.jpg" TargetMode="External"/><Relationship Id="rId1" Type="http://schemas.openxmlformats.org/officeDocument/2006/relationships/slideLayout" Target="../slideLayouts/slideLayout4.xml"/><Relationship Id="rId5" Type="http://schemas.openxmlformats.org/officeDocument/2006/relationships/image" Target="../media/image79.png"/><Relationship Id="rId4" Type="http://schemas.openxmlformats.org/officeDocument/2006/relationships/hyperlink" Target="pic/ch0_2_&#39033;&#30446;&#32463;&#29702;&#30340;&#21608;&#20363;&#20250;.jpg"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pic/ch0_1_&#39033;&#30446;&#32463;&#29702;&#30340;&#26085;&#24120;-&#30446;&#26631;.jpg" TargetMode="Externa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a:extLst>
              <a:ext uri="{FF2B5EF4-FFF2-40B4-BE49-F238E27FC236}">
                <a16:creationId xmlns:a16="http://schemas.microsoft.com/office/drawing/2014/main" id="{7E0775BD-99EA-45B0-97AD-BDBF247F8772}"/>
              </a:ext>
            </a:extLst>
          </p:cNvPr>
          <p:cNvSpPr>
            <a:spLocks noGrp="1"/>
          </p:cNvSpPr>
          <p:nvPr>
            <p:ph type="ctrTitle"/>
          </p:nvPr>
        </p:nvSpPr>
        <p:spPr>
          <a:xfrm>
            <a:off x="522515" y="2543363"/>
            <a:ext cx="11154544" cy="1866077"/>
          </a:xfrm>
        </p:spPr>
        <p:txBody>
          <a:bodyPr>
            <a:normAutofit fontScale="90000"/>
          </a:bodyPr>
          <a:lstStyle/>
          <a:p>
            <a:pPr>
              <a:lnSpc>
                <a:spcPct val="150000"/>
              </a:lnSpc>
            </a:pPr>
            <a:r>
              <a:rPr lang="zh-CN" altLang="en-US" sz="4400" dirty="0">
                <a:solidFill>
                  <a:srgbClr val="194B85"/>
                </a:solidFill>
              </a:rPr>
              <a:t>工程概论 第</a:t>
            </a:r>
            <a:r>
              <a:rPr lang="en-US" altLang="zh-CN" sz="4400" dirty="0">
                <a:solidFill>
                  <a:srgbClr val="194B85"/>
                </a:solidFill>
              </a:rPr>
              <a:t>7</a:t>
            </a:r>
            <a:r>
              <a:rPr lang="zh-CN" altLang="en-US" sz="4400" dirty="0">
                <a:solidFill>
                  <a:srgbClr val="194B85"/>
                </a:solidFill>
              </a:rPr>
              <a:t>章 工程项目管理与经济决策方法</a:t>
            </a:r>
            <a:endParaRPr lang="zh-CN" altLang="en-US" sz="4800" b="0" dirty="0">
              <a:solidFill>
                <a:srgbClr val="194B85"/>
              </a:solidFill>
              <a:latin typeface="华文楷体" panose="02010600040101010101" pitchFamily="2" charset="-122"/>
              <a:ea typeface="华文楷体" panose="02010600040101010101" pitchFamily="2" charset="-122"/>
            </a:endParaRPr>
          </a:p>
        </p:txBody>
      </p:sp>
      <p:sp>
        <p:nvSpPr>
          <p:cNvPr id="5" name="副标题 4">
            <a:extLst>
              <a:ext uri="{FF2B5EF4-FFF2-40B4-BE49-F238E27FC236}">
                <a16:creationId xmlns:a16="http://schemas.microsoft.com/office/drawing/2014/main" id="{56DD4F3E-44BF-4EFF-8836-1EADA6304598}"/>
              </a:ext>
            </a:extLst>
          </p:cNvPr>
          <p:cNvSpPr>
            <a:spLocks noGrp="1"/>
          </p:cNvSpPr>
          <p:nvPr>
            <p:ph type="subTitle" idx="1"/>
          </p:nvPr>
        </p:nvSpPr>
        <p:spPr>
          <a:xfrm>
            <a:off x="4822824" y="4958431"/>
            <a:ext cx="2853056" cy="641350"/>
          </a:xfrm>
        </p:spPr>
        <p:txBody>
          <a:bodyPr>
            <a:normAutofit/>
          </a:bodyPr>
          <a:lstStyle/>
          <a:p>
            <a:pPr>
              <a:lnSpc>
                <a:spcPct val="150000"/>
              </a:lnSpc>
            </a:pPr>
            <a:r>
              <a:rPr lang="zh-CN" altLang="en-US" b="1" dirty="0">
                <a:solidFill>
                  <a:srgbClr val="194B85"/>
                </a:solidFill>
              </a:rPr>
              <a:t>授课教师：孙运雷</a:t>
            </a:r>
            <a:endParaRPr lang="en-US" altLang="zh-CN" b="1" dirty="0">
              <a:solidFill>
                <a:srgbClr val="194B85"/>
              </a:solidFill>
            </a:endParaRPr>
          </a:p>
        </p:txBody>
      </p:sp>
      <p:sp>
        <p:nvSpPr>
          <p:cNvPr id="4" name="Freeform 9">
            <a:extLst>
              <a:ext uri="{FF2B5EF4-FFF2-40B4-BE49-F238E27FC236}">
                <a16:creationId xmlns:a16="http://schemas.microsoft.com/office/drawing/2014/main" id="{46034B53-CA27-4F07-8E8B-D0C79162317B}"/>
              </a:ext>
            </a:extLst>
          </p:cNvPr>
          <p:cNvSpPr>
            <a:spLocks noEditPoints="1"/>
          </p:cNvSpPr>
          <p:nvPr/>
        </p:nvSpPr>
        <p:spPr bwMode="auto">
          <a:xfrm>
            <a:off x="4478009" y="5148898"/>
            <a:ext cx="373115" cy="374683"/>
          </a:xfrm>
          <a:custGeom>
            <a:avLst/>
            <a:gdLst>
              <a:gd name="T0" fmla="*/ 358 w 490"/>
              <a:gd name="T1" fmla="*/ 250 h 490"/>
              <a:gd name="T2" fmla="*/ 358 w 490"/>
              <a:gd name="T3" fmla="*/ 183 h 490"/>
              <a:gd name="T4" fmla="*/ 328 w 490"/>
              <a:gd name="T5" fmla="*/ 183 h 490"/>
              <a:gd name="T6" fmla="*/ 328 w 490"/>
              <a:gd name="T7" fmla="*/ 250 h 490"/>
              <a:gd name="T8" fmla="*/ 247 w 490"/>
              <a:gd name="T9" fmla="*/ 330 h 490"/>
              <a:gd name="T10" fmla="*/ 246 w 490"/>
              <a:gd name="T11" fmla="*/ 330 h 490"/>
              <a:gd name="T12" fmla="*/ 245 w 490"/>
              <a:gd name="T13" fmla="*/ 330 h 490"/>
              <a:gd name="T14" fmla="*/ 245 w 490"/>
              <a:gd name="T15" fmla="*/ 330 h 490"/>
              <a:gd name="T16" fmla="*/ 243 w 490"/>
              <a:gd name="T17" fmla="*/ 330 h 490"/>
              <a:gd name="T18" fmla="*/ 162 w 490"/>
              <a:gd name="T19" fmla="*/ 250 h 490"/>
              <a:gd name="T20" fmla="*/ 162 w 490"/>
              <a:gd name="T21" fmla="*/ 183 h 490"/>
              <a:gd name="T22" fmla="*/ 132 w 490"/>
              <a:gd name="T23" fmla="*/ 183 h 490"/>
              <a:gd name="T24" fmla="*/ 132 w 490"/>
              <a:gd name="T25" fmla="*/ 250 h 490"/>
              <a:gd name="T26" fmla="*/ 227 w 490"/>
              <a:gd name="T27" fmla="*/ 359 h 490"/>
              <a:gd name="T28" fmla="*/ 227 w 490"/>
              <a:gd name="T29" fmla="*/ 407 h 490"/>
              <a:gd name="T30" fmla="*/ 160 w 490"/>
              <a:gd name="T31" fmla="*/ 426 h 490"/>
              <a:gd name="T32" fmla="*/ 331 w 490"/>
              <a:gd name="T33" fmla="*/ 426 h 490"/>
              <a:gd name="T34" fmla="*/ 263 w 490"/>
              <a:gd name="T35" fmla="*/ 407 h 490"/>
              <a:gd name="T36" fmla="*/ 263 w 490"/>
              <a:gd name="T37" fmla="*/ 360 h 490"/>
              <a:gd name="T38" fmla="*/ 358 w 490"/>
              <a:gd name="T39" fmla="*/ 250 h 490"/>
              <a:gd name="T40" fmla="*/ 244 w 490"/>
              <a:gd name="T41" fmla="*/ 302 h 490"/>
              <a:gd name="T42" fmla="*/ 245 w 490"/>
              <a:gd name="T43" fmla="*/ 302 h 490"/>
              <a:gd name="T44" fmla="*/ 246 w 490"/>
              <a:gd name="T45" fmla="*/ 302 h 490"/>
              <a:gd name="T46" fmla="*/ 300 w 490"/>
              <a:gd name="T47" fmla="*/ 248 h 490"/>
              <a:gd name="T48" fmla="*/ 300 w 490"/>
              <a:gd name="T49" fmla="*/ 118 h 490"/>
              <a:gd name="T50" fmla="*/ 246 w 490"/>
              <a:gd name="T51" fmla="*/ 64 h 490"/>
              <a:gd name="T52" fmla="*/ 245 w 490"/>
              <a:gd name="T53" fmla="*/ 64 h 490"/>
              <a:gd name="T54" fmla="*/ 244 w 490"/>
              <a:gd name="T55" fmla="*/ 64 h 490"/>
              <a:gd name="T56" fmla="*/ 190 w 490"/>
              <a:gd name="T57" fmla="*/ 118 h 490"/>
              <a:gd name="T58" fmla="*/ 190 w 490"/>
              <a:gd name="T59" fmla="*/ 248 h 490"/>
              <a:gd name="T60" fmla="*/ 244 w 490"/>
              <a:gd name="T61" fmla="*/ 302 h 490"/>
              <a:gd name="T62" fmla="*/ 245 w 490"/>
              <a:gd name="T63" fmla="*/ 0 h 490"/>
              <a:gd name="T64" fmla="*/ 490 w 490"/>
              <a:gd name="T65" fmla="*/ 245 h 490"/>
              <a:gd name="T66" fmla="*/ 245 w 490"/>
              <a:gd name="T67" fmla="*/ 490 h 490"/>
              <a:gd name="T68" fmla="*/ 0 w 490"/>
              <a:gd name="T69" fmla="*/ 245 h 490"/>
              <a:gd name="T70" fmla="*/ 245 w 490"/>
              <a:gd name="T71" fmla="*/ 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0" h="490">
                <a:moveTo>
                  <a:pt x="358" y="250"/>
                </a:moveTo>
                <a:lnTo>
                  <a:pt x="358" y="183"/>
                </a:lnTo>
                <a:cubicBezTo>
                  <a:pt x="358" y="165"/>
                  <a:pt x="328" y="164"/>
                  <a:pt x="328" y="183"/>
                </a:cubicBezTo>
                <a:lnTo>
                  <a:pt x="328" y="250"/>
                </a:lnTo>
                <a:cubicBezTo>
                  <a:pt x="328" y="294"/>
                  <a:pt x="292" y="330"/>
                  <a:pt x="247" y="330"/>
                </a:cubicBezTo>
                <a:cubicBezTo>
                  <a:pt x="247" y="330"/>
                  <a:pt x="246" y="330"/>
                  <a:pt x="246" y="330"/>
                </a:cubicBezTo>
                <a:lnTo>
                  <a:pt x="245" y="330"/>
                </a:lnTo>
                <a:lnTo>
                  <a:pt x="245" y="330"/>
                </a:lnTo>
                <a:cubicBezTo>
                  <a:pt x="244" y="330"/>
                  <a:pt x="244" y="330"/>
                  <a:pt x="243" y="330"/>
                </a:cubicBezTo>
                <a:cubicBezTo>
                  <a:pt x="198" y="330"/>
                  <a:pt x="162" y="294"/>
                  <a:pt x="162" y="250"/>
                </a:cubicBezTo>
                <a:lnTo>
                  <a:pt x="162" y="183"/>
                </a:lnTo>
                <a:cubicBezTo>
                  <a:pt x="162" y="165"/>
                  <a:pt x="132" y="164"/>
                  <a:pt x="132" y="183"/>
                </a:cubicBezTo>
                <a:cubicBezTo>
                  <a:pt x="132" y="192"/>
                  <a:pt x="132" y="250"/>
                  <a:pt x="132" y="250"/>
                </a:cubicBezTo>
                <a:cubicBezTo>
                  <a:pt x="132" y="306"/>
                  <a:pt x="173" y="352"/>
                  <a:pt x="227" y="359"/>
                </a:cubicBezTo>
                <a:lnTo>
                  <a:pt x="227" y="407"/>
                </a:lnTo>
                <a:lnTo>
                  <a:pt x="160" y="426"/>
                </a:lnTo>
                <a:lnTo>
                  <a:pt x="331" y="426"/>
                </a:lnTo>
                <a:lnTo>
                  <a:pt x="263" y="407"/>
                </a:lnTo>
                <a:lnTo>
                  <a:pt x="263" y="360"/>
                </a:lnTo>
                <a:cubicBezTo>
                  <a:pt x="317" y="352"/>
                  <a:pt x="358" y="306"/>
                  <a:pt x="358" y="250"/>
                </a:cubicBezTo>
                <a:close/>
                <a:moveTo>
                  <a:pt x="244" y="302"/>
                </a:moveTo>
                <a:cubicBezTo>
                  <a:pt x="244" y="302"/>
                  <a:pt x="245" y="302"/>
                  <a:pt x="245" y="302"/>
                </a:cubicBezTo>
                <a:cubicBezTo>
                  <a:pt x="245" y="302"/>
                  <a:pt x="246" y="302"/>
                  <a:pt x="246" y="302"/>
                </a:cubicBezTo>
                <a:cubicBezTo>
                  <a:pt x="276" y="302"/>
                  <a:pt x="300" y="278"/>
                  <a:pt x="300" y="248"/>
                </a:cubicBezTo>
                <a:lnTo>
                  <a:pt x="300" y="118"/>
                </a:lnTo>
                <a:cubicBezTo>
                  <a:pt x="300" y="88"/>
                  <a:pt x="276" y="64"/>
                  <a:pt x="246" y="64"/>
                </a:cubicBezTo>
                <a:cubicBezTo>
                  <a:pt x="246" y="64"/>
                  <a:pt x="245" y="64"/>
                  <a:pt x="245" y="64"/>
                </a:cubicBezTo>
                <a:cubicBezTo>
                  <a:pt x="245" y="64"/>
                  <a:pt x="244" y="64"/>
                  <a:pt x="244" y="64"/>
                </a:cubicBezTo>
                <a:cubicBezTo>
                  <a:pt x="214" y="64"/>
                  <a:pt x="190" y="88"/>
                  <a:pt x="190" y="118"/>
                </a:cubicBezTo>
                <a:lnTo>
                  <a:pt x="190" y="248"/>
                </a:lnTo>
                <a:cubicBezTo>
                  <a:pt x="190" y="278"/>
                  <a:pt x="214" y="302"/>
                  <a:pt x="244" y="302"/>
                </a:cubicBezTo>
                <a:close/>
                <a:moveTo>
                  <a:pt x="245" y="0"/>
                </a:moveTo>
                <a:cubicBezTo>
                  <a:pt x="381" y="0"/>
                  <a:pt x="490" y="110"/>
                  <a:pt x="490" y="245"/>
                </a:cubicBezTo>
                <a:cubicBezTo>
                  <a:pt x="490" y="381"/>
                  <a:pt x="381" y="490"/>
                  <a:pt x="245" y="490"/>
                </a:cubicBezTo>
                <a:cubicBezTo>
                  <a:pt x="110" y="490"/>
                  <a:pt x="0" y="381"/>
                  <a:pt x="0" y="245"/>
                </a:cubicBezTo>
                <a:cubicBezTo>
                  <a:pt x="0" y="110"/>
                  <a:pt x="110" y="0"/>
                  <a:pt x="245" y="0"/>
                </a:cubicBezTo>
                <a:close/>
              </a:path>
            </a:pathLst>
          </a:custGeom>
          <a:solidFill>
            <a:srgbClr val="194B85"/>
          </a:solidFill>
          <a:ln>
            <a:noFill/>
          </a:ln>
        </p:spPr>
        <p:txBody>
          <a:bodyPr vert="horz" wrap="square" lIns="91440" tIns="45720" rIns="91440" bIns="45720" numCol="1" anchor="t" anchorCtr="0" compatLnSpc="1"/>
          <a:lstStyle/>
          <a:p>
            <a:endParaRPr lang="zh-CN" altLang="en-US">
              <a:solidFill>
                <a:schemeClr val="accent1"/>
              </a:solidFill>
            </a:endParaRPr>
          </a:p>
        </p:txBody>
      </p:sp>
    </p:spTree>
    <p:extLst>
      <p:ext uri="{BB962C8B-B14F-4D97-AF65-F5344CB8AC3E}">
        <p14:creationId xmlns:p14="http://schemas.microsoft.com/office/powerpoint/2010/main" val="140807086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D0A2F8-4505-451A-B3D5-F3C70B7C7DB2}"/>
              </a:ext>
            </a:extLst>
          </p:cNvPr>
          <p:cNvSpPr>
            <a:spLocks noGrp="1"/>
          </p:cNvSpPr>
          <p:nvPr>
            <p:ph type="title"/>
          </p:nvPr>
        </p:nvSpPr>
        <p:spPr/>
        <p:txBody>
          <a:bodyPr/>
          <a:lstStyle/>
          <a:p>
            <a:r>
              <a:rPr lang="en-US" altLang="zh-CN" dirty="0"/>
              <a:t>1. </a:t>
            </a:r>
            <a:r>
              <a:rPr lang="zh-CN" altLang="en-US" dirty="0"/>
              <a:t>什么是</a:t>
            </a:r>
            <a:r>
              <a:rPr lang="en-US" altLang="zh-CN" dirty="0"/>
              <a:t>PMBOK——</a:t>
            </a:r>
            <a:r>
              <a:rPr lang="zh-CN" altLang="en-US" dirty="0"/>
              <a:t>发展历程</a:t>
            </a:r>
          </a:p>
        </p:txBody>
      </p:sp>
      <p:sp>
        <p:nvSpPr>
          <p:cNvPr id="3" name="内容占位符 2">
            <a:extLst>
              <a:ext uri="{FF2B5EF4-FFF2-40B4-BE49-F238E27FC236}">
                <a16:creationId xmlns:a16="http://schemas.microsoft.com/office/drawing/2014/main" id="{1344A814-A95C-4D16-8DB7-0B2026546D01}"/>
              </a:ext>
            </a:extLst>
          </p:cNvPr>
          <p:cNvSpPr>
            <a:spLocks noGrp="1"/>
          </p:cNvSpPr>
          <p:nvPr>
            <p:ph idx="1"/>
          </p:nvPr>
        </p:nvSpPr>
        <p:spPr/>
        <p:txBody>
          <a:bodyPr>
            <a:normAutofit fontScale="92500" lnSpcReduction="10000"/>
          </a:bodyPr>
          <a:lstStyle/>
          <a:p>
            <a:r>
              <a:rPr lang="en-US" altLang="zh-CN" dirty="0"/>
              <a:t>1969</a:t>
            </a:r>
            <a:r>
              <a:rPr lang="zh-CN" altLang="en-US" dirty="0"/>
              <a:t>年，美国项目管理协会（</a:t>
            </a:r>
            <a:r>
              <a:rPr lang="en-US" altLang="zh-CN" dirty="0"/>
              <a:t>PMI</a:t>
            </a:r>
            <a:r>
              <a:rPr lang="zh-CN" altLang="en-US" dirty="0"/>
              <a:t>）成立</a:t>
            </a:r>
          </a:p>
          <a:p>
            <a:r>
              <a:rPr lang="en-US" altLang="zh-CN" dirty="0"/>
              <a:t>1976</a:t>
            </a:r>
            <a:r>
              <a:rPr lang="zh-CN" altLang="en-US" dirty="0"/>
              <a:t>年，</a:t>
            </a:r>
            <a:r>
              <a:rPr lang="en-US" altLang="zh-CN" dirty="0"/>
              <a:t>PMI</a:t>
            </a:r>
            <a:r>
              <a:rPr lang="zh-CN" altLang="en-US" dirty="0"/>
              <a:t>蒙特利尔研讨会提出应制定项目管理标准</a:t>
            </a:r>
          </a:p>
          <a:p>
            <a:r>
              <a:rPr lang="en-US" altLang="zh-CN" dirty="0"/>
              <a:t>1981</a:t>
            </a:r>
            <a:r>
              <a:rPr lang="zh-CN" altLang="en-US" dirty="0"/>
              <a:t>年，立项，</a:t>
            </a:r>
            <a:r>
              <a:rPr lang="en-US" altLang="zh-CN" dirty="0"/>
              <a:t>1983</a:t>
            </a:r>
            <a:r>
              <a:rPr lang="zh-CN" altLang="en-US" dirty="0"/>
              <a:t>年在</a:t>
            </a:r>
            <a:r>
              <a:rPr lang="en-US" altLang="zh-CN" dirty="0"/>
              <a:t>《</a:t>
            </a:r>
            <a:r>
              <a:rPr lang="zh-CN" altLang="en-US" dirty="0"/>
              <a:t>项目管理学报</a:t>
            </a:r>
            <a:r>
              <a:rPr lang="en-US" altLang="zh-CN" dirty="0"/>
              <a:t>》</a:t>
            </a:r>
            <a:r>
              <a:rPr lang="zh-CN" altLang="en-US" dirty="0"/>
              <a:t>以特别报告形式发表</a:t>
            </a:r>
          </a:p>
          <a:p>
            <a:r>
              <a:rPr lang="en-US" altLang="zh-CN" dirty="0"/>
              <a:t>1984</a:t>
            </a:r>
            <a:r>
              <a:rPr lang="zh-CN" altLang="en-US" dirty="0"/>
              <a:t>年，举行第一次项目管理专业人员注册资格考试（</a:t>
            </a:r>
            <a:r>
              <a:rPr lang="en-US" altLang="zh-CN" dirty="0"/>
              <a:t>PMP</a:t>
            </a:r>
            <a:r>
              <a:rPr lang="zh-CN" altLang="en-US" dirty="0"/>
              <a:t>）</a:t>
            </a:r>
          </a:p>
          <a:p>
            <a:r>
              <a:rPr lang="en-US" altLang="zh-CN" dirty="0"/>
              <a:t>1987</a:t>
            </a:r>
            <a:r>
              <a:rPr lang="zh-CN" altLang="en-US" dirty="0"/>
              <a:t>年，以单行本发表</a:t>
            </a:r>
          </a:p>
          <a:p>
            <a:r>
              <a:rPr lang="en-US" altLang="zh-CN" dirty="0"/>
              <a:t>1996</a:t>
            </a:r>
            <a:r>
              <a:rPr lang="zh-CN" altLang="en-US" dirty="0"/>
              <a:t>年，第一版</a:t>
            </a:r>
            <a:r>
              <a:rPr lang="en-US" altLang="zh-CN" dirty="0"/>
              <a:t>《</a:t>
            </a:r>
            <a:r>
              <a:rPr lang="zh-CN" altLang="en-US" dirty="0"/>
              <a:t>项目管理知识体系指南</a:t>
            </a:r>
            <a:r>
              <a:rPr lang="en-US" altLang="zh-CN" dirty="0"/>
              <a:t>》</a:t>
            </a:r>
            <a:r>
              <a:rPr lang="zh-CN" altLang="en-US" dirty="0"/>
              <a:t>（</a:t>
            </a:r>
            <a:r>
              <a:rPr lang="en-US" altLang="zh-CN" dirty="0"/>
              <a:t>PMBOK</a:t>
            </a:r>
            <a:r>
              <a:rPr lang="zh-CN" altLang="en-US" dirty="0"/>
              <a:t>）出版</a:t>
            </a:r>
            <a:endParaRPr lang="en-US" altLang="zh-CN" dirty="0"/>
          </a:p>
          <a:p>
            <a:r>
              <a:rPr lang="en-US" altLang="zh-CN" dirty="0"/>
              <a:t>2000</a:t>
            </a:r>
            <a:r>
              <a:rPr lang="zh-CN" altLang="en-US" dirty="0"/>
              <a:t>年、</a:t>
            </a:r>
            <a:r>
              <a:rPr lang="en-US" altLang="zh-CN" dirty="0"/>
              <a:t>2004</a:t>
            </a:r>
            <a:r>
              <a:rPr lang="zh-CN" altLang="en-US" dirty="0"/>
              <a:t>年、</a:t>
            </a:r>
            <a:r>
              <a:rPr lang="en-US" altLang="zh-CN" dirty="0"/>
              <a:t>2009</a:t>
            </a:r>
            <a:r>
              <a:rPr lang="zh-CN" altLang="en-US" dirty="0"/>
              <a:t>年、</a:t>
            </a:r>
            <a:r>
              <a:rPr lang="en-US" altLang="zh-CN" dirty="0"/>
              <a:t>2013</a:t>
            </a:r>
            <a:r>
              <a:rPr lang="zh-CN" altLang="en-US" dirty="0"/>
              <a:t>年、</a:t>
            </a:r>
            <a:r>
              <a:rPr lang="en-US" altLang="zh-CN" dirty="0"/>
              <a:t>2017</a:t>
            </a:r>
            <a:r>
              <a:rPr lang="zh-CN" altLang="en-US" dirty="0"/>
              <a:t>年、</a:t>
            </a:r>
            <a:r>
              <a:rPr lang="en-US" altLang="zh-CN" dirty="0"/>
              <a:t>2022</a:t>
            </a:r>
            <a:r>
              <a:rPr lang="zh-CN" altLang="en-US" dirty="0"/>
              <a:t>年更新版本</a:t>
            </a:r>
            <a:endParaRPr lang="en-US" altLang="zh-CN" dirty="0"/>
          </a:p>
          <a:p>
            <a:pPr lvl="1"/>
            <a:r>
              <a:rPr lang="zh-CN" altLang="en-US" dirty="0"/>
              <a:t>编撰人员：政府和各行各业的优秀项目经理及高校教授</a:t>
            </a:r>
          </a:p>
          <a:p>
            <a:pPr lvl="1"/>
            <a:r>
              <a:rPr lang="zh-CN" altLang="en-US" dirty="0"/>
              <a:t>编撰方法：提炼每个人的项目管理过程、经验或研究成果，汇总、分析、抽象、升华为普遍适用的方法论</a:t>
            </a:r>
          </a:p>
        </p:txBody>
      </p:sp>
      <p:sp>
        <p:nvSpPr>
          <p:cNvPr id="4" name="灯片编号占位符 3">
            <a:extLst>
              <a:ext uri="{FF2B5EF4-FFF2-40B4-BE49-F238E27FC236}">
                <a16:creationId xmlns:a16="http://schemas.microsoft.com/office/drawing/2014/main" id="{58C8A837-F85B-4CDB-8078-FC24A9E5028A}"/>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10</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8891906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zh-CN" dirty="0"/>
              <a:t>2. </a:t>
            </a:r>
            <a:r>
              <a:rPr lang="zh-CN" altLang="en-US" dirty="0"/>
              <a:t>项目经理</a:t>
            </a:r>
          </a:p>
        </p:txBody>
      </p:sp>
      <p:sp>
        <p:nvSpPr>
          <p:cNvPr id="3" name="内容占位符 2">
            <a:extLst>
              <a:ext uri="{FF2B5EF4-FFF2-40B4-BE49-F238E27FC236}">
                <a16:creationId xmlns:a16="http://schemas.microsoft.com/office/drawing/2014/main" id="{062060F2-5EE4-41CF-B424-E15B569E3EE6}"/>
              </a:ext>
            </a:extLst>
          </p:cNvPr>
          <p:cNvSpPr>
            <a:spLocks noGrp="1"/>
          </p:cNvSpPr>
          <p:nvPr>
            <p:ph idx="1"/>
          </p:nvPr>
        </p:nvSpPr>
        <p:spPr/>
        <p:txBody>
          <a:bodyPr/>
          <a:lstStyle/>
          <a:p>
            <a:r>
              <a:rPr lang="zh-CN" altLang="en-US" dirty="0"/>
              <a:t>能力提升金字塔</a:t>
            </a:r>
          </a:p>
        </p:txBody>
      </p:sp>
      <p:sp>
        <p:nvSpPr>
          <p:cNvPr id="2" name="灯片编号占位符 1"/>
          <p:cNvSpPr>
            <a:spLocks noGrp="1"/>
          </p:cNvSpPr>
          <p:nvPr>
            <p:ph type="sldNum" sz="quarter" idx="12"/>
          </p:nvPr>
        </p:nvSpPr>
        <p:spPr/>
        <p:txBody>
          <a:bodyPr/>
          <a:lstStyle/>
          <a:p>
            <a:fld id="{9231B233-6F93-4D7F-B7DA-1F27CAA8E8C0}" type="slidenum">
              <a:rPr lang="en-US" altLang="en-US" smtClean="0"/>
              <a:pPr/>
              <a:t>100</a:t>
            </a:fld>
            <a:endParaRPr lang="en-US" altLang="en-US"/>
          </a:p>
        </p:txBody>
      </p:sp>
      <p:grpSp>
        <p:nvGrpSpPr>
          <p:cNvPr id="32" name="Group 3">
            <a:extLst>
              <a:ext uri="{FF2B5EF4-FFF2-40B4-BE49-F238E27FC236}">
                <a16:creationId xmlns:a16="http://schemas.microsoft.com/office/drawing/2014/main" id="{BAC70912-85E5-425C-95EE-6FEBA40A1FD2}"/>
              </a:ext>
            </a:extLst>
          </p:cNvPr>
          <p:cNvGrpSpPr>
            <a:grpSpLocks/>
          </p:cNvGrpSpPr>
          <p:nvPr/>
        </p:nvGrpSpPr>
        <p:grpSpPr bwMode="auto">
          <a:xfrm>
            <a:off x="3485590" y="1567143"/>
            <a:ext cx="4991100" cy="4367213"/>
            <a:chOff x="1581" y="1622"/>
            <a:chExt cx="2613" cy="2248"/>
          </a:xfrm>
        </p:grpSpPr>
        <p:sp>
          <p:nvSpPr>
            <p:cNvPr id="33" name="Freeform 4">
              <a:extLst>
                <a:ext uri="{FF2B5EF4-FFF2-40B4-BE49-F238E27FC236}">
                  <a16:creationId xmlns:a16="http://schemas.microsoft.com/office/drawing/2014/main" id="{FEDB11C9-8A39-43B7-8E37-9757C5C57726}"/>
                </a:ext>
              </a:extLst>
            </p:cNvPr>
            <p:cNvSpPr>
              <a:spLocks/>
            </p:cNvSpPr>
            <p:nvPr/>
          </p:nvSpPr>
          <p:spPr bwMode="auto">
            <a:xfrm>
              <a:off x="2574" y="1622"/>
              <a:ext cx="629" cy="529"/>
            </a:xfrm>
            <a:custGeom>
              <a:avLst/>
              <a:gdLst>
                <a:gd name="T0" fmla="*/ 307 w 629"/>
                <a:gd name="T1" fmla="*/ 0 h 529"/>
                <a:gd name="T2" fmla="*/ 0 w 629"/>
                <a:gd name="T3" fmla="*/ 529 h 529"/>
                <a:gd name="T4" fmla="*/ 629 w 629"/>
                <a:gd name="T5" fmla="*/ 528 h 529"/>
                <a:gd name="T6" fmla="*/ 0 60000 65536"/>
                <a:gd name="T7" fmla="*/ 0 60000 65536"/>
                <a:gd name="T8" fmla="*/ 0 60000 65536"/>
                <a:gd name="T9" fmla="*/ 0 w 629"/>
                <a:gd name="T10" fmla="*/ 0 h 529"/>
                <a:gd name="T11" fmla="*/ 629 w 629"/>
                <a:gd name="T12" fmla="*/ 529 h 529"/>
              </a:gdLst>
              <a:ahLst/>
              <a:cxnLst>
                <a:cxn ang="T6">
                  <a:pos x="T0" y="T1"/>
                </a:cxn>
                <a:cxn ang="T7">
                  <a:pos x="T2" y="T3"/>
                </a:cxn>
                <a:cxn ang="T8">
                  <a:pos x="T4" y="T5"/>
                </a:cxn>
              </a:cxnLst>
              <a:rect l="T9" t="T10" r="T11" b="T12"/>
              <a:pathLst>
                <a:path w="629" h="529">
                  <a:moveTo>
                    <a:pt x="307" y="0"/>
                  </a:moveTo>
                  <a:lnTo>
                    <a:pt x="0" y="529"/>
                  </a:lnTo>
                  <a:lnTo>
                    <a:pt x="629" y="528"/>
                  </a:lnTo>
                </a:path>
              </a:pathLst>
            </a:custGeom>
            <a:noFill/>
            <a:ln w="22225">
              <a:solidFill>
                <a:srgbClr val="001C5C"/>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zh-CN" altLang="en-US"/>
            </a:p>
          </p:txBody>
        </p:sp>
        <p:sp>
          <p:nvSpPr>
            <p:cNvPr id="34" name="Freeform 5">
              <a:extLst>
                <a:ext uri="{FF2B5EF4-FFF2-40B4-BE49-F238E27FC236}">
                  <a16:creationId xmlns:a16="http://schemas.microsoft.com/office/drawing/2014/main" id="{7D1630D6-228A-4FA1-9FC5-1E18A664B49B}"/>
                </a:ext>
              </a:extLst>
            </p:cNvPr>
            <p:cNvSpPr>
              <a:spLocks/>
            </p:cNvSpPr>
            <p:nvPr/>
          </p:nvSpPr>
          <p:spPr bwMode="auto">
            <a:xfrm>
              <a:off x="2247" y="2195"/>
              <a:ext cx="1287" cy="529"/>
            </a:xfrm>
            <a:custGeom>
              <a:avLst/>
              <a:gdLst>
                <a:gd name="T0" fmla="*/ 307 w 1287"/>
                <a:gd name="T1" fmla="*/ 0 h 529"/>
                <a:gd name="T2" fmla="*/ 0 w 1287"/>
                <a:gd name="T3" fmla="*/ 529 h 529"/>
                <a:gd name="T4" fmla="*/ 1287 w 1287"/>
                <a:gd name="T5" fmla="*/ 529 h 529"/>
                <a:gd name="T6" fmla="*/ 0 60000 65536"/>
                <a:gd name="T7" fmla="*/ 0 60000 65536"/>
                <a:gd name="T8" fmla="*/ 0 60000 65536"/>
                <a:gd name="T9" fmla="*/ 0 w 1287"/>
                <a:gd name="T10" fmla="*/ 0 h 529"/>
                <a:gd name="T11" fmla="*/ 1287 w 1287"/>
                <a:gd name="T12" fmla="*/ 529 h 529"/>
              </a:gdLst>
              <a:ahLst/>
              <a:cxnLst>
                <a:cxn ang="T6">
                  <a:pos x="T0" y="T1"/>
                </a:cxn>
                <a:cxn ang="T7">
                  <a:pos x="T2" y="T3"/>
                </a:cxn>
                <a:cxn ang="T8">
                  <a:pos x="T4" y="T5"/>
                </a:cxn>
              </a:cxnLst>
              <a:rect l="T9" t="T10" r="T11" b="T12"/>
              <a:pathLst>
                <a:path w="1287" h="529">
                  <a:moveTo>
                    <a:pt x="307" y="0"/>
                  </a:moveTo>
                  <a:lnTo>
                    <a:pt x="0" y="529"/>
                  </a:lnTo>
                  <a:lnTo>
                    <a:pt x="1287" y="529"/>
                  </a:lnTo>
                </a:path>
              </a:pathLst>
            </a:custGeom>
            <a:noFill/>
            <a:ln w="22225">
              <a:solidFill>
                <a:srgbClr val="001C5C"/>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zh-CN" altLang="en-US"/>
            </a:p>
          </p:txBody>
        </p:sp>
        <p:sp>
          <p:nvSpPr>
            <p:cNvPr id="35" name="Freeform 6">
              <a:extLst>
                <a:ext uri="{FF2B5EF4-FFF2-40B4-BE49-F238E27FC236}">
                  <a16:creationId xmlns:a16="http://schemas.microsoft.com/office/drawing/2014/main" id="{C6CC848B-E5DF-4BA8-817B-B8A76E325705}"/>
                </a:ext>
              </a:extLst>
            </p:cNvPr>
            <p:cNvSpPr>
              <a:spLocks/>
            </p:cNvSpPr>
            <p:nvPr/>
          </p:nvSpPr>
          <p:spPr bwMode="auto">
            <a:xfrm>
              <a:off x="1917" y="2768"/>
              <a:ext cx="1947" cy="529"/>
            </a:xfrm>
            <a:custGeom>
              <a:avLst/>
              <a:gdLst>
                <a:gd name="T0" fmla="*/ 307 w 1947"/>
                <a:gd name="T1" fmla="*/ 0 h 529"/>
                <a:gd name="T2" fmla="*/ 0 w 1947"/>
                <a:gd name="T3" fmla="*/ 529 h 529"/>
                <a:gd name="T4" fmla="*/ 1947 w 1947"/>
                <a:gd name="T5" fmla="*/ 529 h 529"/>
                <a:gd name="T6" fmla="*/ 0 60000 65536"/>
                <a:gd name="T7" fmla="*/ 0 60000 65536"/>
                <a:gd name="T8" fmla="*/ 0 60000 65536"/>
                <a:gd name="T9" fmla="*/ 0 w 1947"/>
                <a:gd name="T10" fmla="*/ 0 h 529"/>
                <a:gd name="T11" fmla="*/ 1947 w 1947"/>
                <a:gd name="T12" fmla="*/ 529 h 529"/>
              </a:gdLst>
              <a:ahLst/>
              <a:cxnLst>
                <a:cxn ang="T6">
                  <a:pos x="T0" y="T1"/>
                </a:cxn>
                <a:cxn ang="T7">
                  <a:pos x="T2" y="T3"/>
                </a:cxn>
                <a:cxn ang="T8">
                  <a:pos x="T4" y="T5"/>
                </a:cxn>
              </a:cxnLst>
              <a:rect l="T9" t="T10" r="T11" b="T12"/>
              <a:pathLst>
                <a:path w="1947" h="529">
                  <a:moveTo>
                    <a:pt x="307" y="0"/>
                  </a:moveTo>
                  <a:lnTo>
                    <a:pt x="0" y="529"/>
                  </a:lnTo>
                  <a:lnTo>
                    <a:pt x="1947" y="529"/>
                  </a:lnTo>
                </a:path>
              </a:pathLst>
            </a:custGeom>
            <a:noFill/>
            <a:ln w="22225">
              <a:solidFill>
                <a:srgbClr val="001C5C"/>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zh-CN" altLang="en-US"/>
            </a:p>
          </p:txBody>
        </p:sp>
        <p:sp>
          <p:nvSpPr>
            <p:cNvPr id="36" name="Freeform 7">
              <a:extLst>
                <a:ext uri="{FF2B5EF4-FFF2-40B4-BE49-F238E27FC236}">
                  <a16:creationId xmlns:a16="http://schemas.microsoft.com/office/drawing/2014/main" id="{88B01981-8ED8-4624-A258-EE1F5198B491}"/>
                </a:ext>
              </a:extLst>
            </p:cNvPr>
            <p:cNvSpPr>
              <a:spLocks/>
            </p:cNvSpPr>
            <p:nvPr/>
          </p:nvSpPr>
          <p:spPr bwMode="auto">
            <a:xfrm>
              <a:off x="1581" y="3341"/>
              <a:ext cx="2613" cy="529"/>
            </a:xfrm>
            <a:custGeom>
              <a:avLst/>
              <a:gdLst>
                <a:gd name="T0" fmla="*/ 307 w 2613"/>
                <a:gd name="T1" fmla="*/ 0 h 529"/>
                <a:gd name="T2" fmla="*/ 0 w 2613"/>
                <a:gd name="T3" fmla="*/ 529 h 529"/>
                <a:gd name="T4" fmla="*/ 2613 w 2613"/>
                <a:gd name="T5" fmla="*/ 526 h 529"/>
                <a:gd name="T6" fmla="*/ 0 60000 65536"/>
                <a:gd name="T7" fmla="*/ 0 60000 65536"/>
                <a:gd name="T8" fmla="*/ 0 60000 65536"/>
                <a:gd name="T9" fmla="*/ 0 w 2613"/>
                <a:gd name="T10" fmla="*/ 0 h 529"/>
                <a:gd name="T11" fmla="*/ 2613 w 2613"/>
                <a:gd name="T12" fmla="*/ 529 h 529"/>
              </a:gdLst>
              <a:ahLst/>
              <a:cxnLst>
                <a:cxn ang="T6">
                  <a:pos x="T0" y="T1"/>
                </a:cxn>
                <a:cxn ang="T7">
                  <a:pos x="T2" y="T3"/>
                </a:cxn>
                <a:cxn ang="T8">
                  <a:pos x="T4" y="T5"/>
                </a:cxn>
              </a:cxnLst>
              <a:rect l="T9" t="T10" r="T11" b="T12"/>
              <a:pathLst>
                <a:path w="2613" h="529">
                  <a:moveTo>
                    <a:pt x="307" y="0"/>
                  </a:moveTo>
                  <a:lnTo>
                    <a:pt x="0" y="529"/>
                  </a:lnTo>
                  <a:lnTo>
                    <a:pt x="2613" y="526"/>
                  </a:lnTo>
                </a:path>
              </a:pathLst>
            </a:custGeom>
            <a:noFill/>
            <a:ln w="22225">
              <a:solidFill>
                <a:srgbClr val="001C5C"/>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zh-CN" altLang="en-US"/>
            </a:p>
          </p:txBody>
        </p:sp>
      </p:grpSp>
      <p:grpSp>
        <p:nvGrpSpPr>
          <p:cNvPr id="37" name="Group 8">
            <a:extLst>
              <a:ext uri="{FF2B5EF4-FFF2-40B4-BE49-F238E27FC236}">
                <a16:creationId xmlns:a16="http://schemas.microsoft.com/office/drawing/2014/main" id="{78C6BE0A-C0C8-4547-902F-B1049328F032}"/>
              </a:ext>
            </a:extLst>
          </p:cNvPr>
          <p:cNvGrpSpPr>
            <a:grpSpLocks/>
          </p:cNvGrpSpPr>
          <p:nvPr/>
        </p:nvGrpSpPr>
        <p:grpSpPr bwMode="auto">
          <a:xfrm>
            <a:off x="4568265" y="5294593"/>
            <a:ext cx="3125788" cy="428625"/>
            <a:chOff x="168" y="1053"/>
            <a:chExt cx="736" cy="270"/>
          </a:xfrm>
        </p:grpSpPr>
        <p:sp>
          <p:nvSpPr>
            <p:cNvPr id="38" name="Rectangle 9">
              <a:extLst>
                <a:ext uri="{FF2B5EF4-FFF2-40B4-BE49-F238E27FC236}">
                  <a16:creationId xmlns:a16="http://schemas.microsoft.com/office/drawing/2014/main" id="{C01BC671-24EE-4605-A7DF-50B0BAD5D4A2}"/>
                </a:ext>
              </a:extLst>
            </p:cNvPr>
            <p:cNvSpPr>
              <a:spLocks noChangeArrowheads="1"/>
            </p:cNvSpPr>
            <p:nvPr/>
          </p:nvSpPr>
          <p:spPr bwMode="auto">
            <a:xfrm>
              <a:off x="168" y="1064"/>
              <a:ext cx="736" cy="259"/>
            </a:xfrm>
            <a:prstGeom prst="rect">
              <a:avLst/>
            </a:prstGeom>
            <a:solidFill>
              <a:srgbClr val="001C5C"/>
            </a:solidFill>
            <a:ln>
              <a:noFill/>
            </a:ln>
            <a:extLst>
              <a:ext uri="{91240B29-F687-4F45-9708-019B960494DF}">
                <a14:hiddenLine xmlns:a14="http://schemas.microsoft.com/office/drawing/2010/main" w="6350">
                  <a:solidFill>
                    <a:srgbClr val="000000"/>
                  </a:solidFill>
                  <a:miter lim="800000"/>
                  <a:headEnd/>
                  <a:tailEnd/>
                </a14:hiddenLine>
              </a:ext>
            </a:extLst>
          </p:spPr>
          <p:txBody>
            <a:bodyPr wrap="none" lIns="0" tIns="0" rIns="0" bIns="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 name="Rectangle 10">
              <a:extLst>
                <a:ext uri="{FF2B5EF4-FFF2-40B4-BE49-F238E27FC236}">
                  <a16:creationId xmlns:a16="http://schemas.microsoft.com/office/drawing/2014/main" id="{F85B857E-FEF4-45EE-AC8F-8493D2716FC6}"/>
                </a:ext>
              </a:extLst>
            </p:cNvPr>
            <p:cNvSpPr>
              <a:spLocks noChangeArrowheads="1"/>
            </p:cNvSpPr>
            <p:nvPr/>
          </p:nvSpPr>
          <p:spPr bwMode="auto">
            <a:xfrm>
              <a:off x="192" y="1053"/>
              <a:ext cx="689"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lvl1pPr defTabSz="330200" eaLnBrk="0" hangingPunct="0">
                <a:tabLst>
                  <a:tab pos="8521700" algn="r"/>
                </a:tabLst>
                <a:defRPr>
                  <a:solidFill>
                    <a:schemeClr val="tx1"/>
                  </a:solidFill>
                  <a:latin typeface="Arial" panose="020B0604020202020204" pitchFamily="34" charset="0"/>
                  <a:ea typeface="宋体" panose="02010600030101010101" pitchFamily="2" charset="-122"/>
                </a:defRPr>
              </a:lvl1pPr>
              <a:lvl2pPr marL="742950" indent="-285750" defTabSz="330200" eaLnBrk="0" hangingPunct="0">
                <a:tabLst>
                  <a:tab pos="8521700" algn="r"/>
                </a:tabLst>
                <a:defRPr>
                  <a:solidFill>
                    <a:schemeClr val="tx1"/>
                  </a:solidFill>
                  <a:latin typeface="Arial" panose="020B0604020202020204" pitchFamily="34" charset="0"/>
                  <a:ea typeface="宋体" panose="02010600030101010101" pitchFamily="2" charset="-122"/>
                </a:defRPr>
              </a:lvl2pPr>
              <a:lvl3pPr marL="1143000" indent="-228600" defTabSz="330200" eaLnBrk="0" hangingPunct="0">
                <a:tabLst>
                  <a:tab pos="8521700" algn="r"/>
                </a:tabLst>
                <a:defRPr>
                  <a:solidFill>
                    <a:schemeClr val="tx1"/>
                  </a:solidFill>
                  <a:latin typeface="Arial" panose="020B0604020202020204" pitchFamily="34" charset="0"/>
                  <a:ea typeface="宋体" panose="02010600030101010101" pitchFamily="2" charset="-122"/>
                </a:defRPr>
              </a:lvl3pPr>
              <a:lvl4pPr marL="1600200" indent="-228600" defTabSz="330200" eaLnBrk="0" hangingPunct="0">
                <a:tabLst>
                  <a:tab pos="8521700" algn="r"/>
                </a:tabLst>
                <a:defRPr>
                  <a:solidFill>
                    <a:schemeClr val="tx1"/>
                  </a:solidFill>
                  <a:latin typeface="Arial" panose="020B0604020202020204" pitchFamily="34" charset="0"/>
                  <a:ea typeface="宋体" panose="02010600030101010101" pitchFamily="2" charset="-122"/>
                </a:defRPr>
              </a:lvl4pPr>
              <a:lvl5pPr marL="2057400" indent="-228600" defTabSz="330200" eaLnBrk="0" hangingPunct="0">
                <a:tabLst>
                  <a:tab pos="8521700" algn="r"/>
                </a:tabLst>
                <a:defRPr>
                  <a:solidFill>
                    <a:schemeClr val="tx1"/>
                  </a:solidFill>
                  <a:latin typeface="Arial" panose="020B0604020202020204" pitchFamily="34" charset="0"/>
                  <a:ea typeface="宋体" panose="02010600030101010101" pitchFamily="2" charset="-122"/>
                </a:defRPr>
              </a:lvl5pPr>
              <a:lvl6pPr marL="2514600" indent="-228600" defTabSz="330200" eaLnBrk="0" fontAlgn="base" hangingPunct="0">
                <a:spcBef>
                  <a:spcPct val="0"/>
                </a:spcBef>
                <a:spcAft>
                  <a:spcPct val="0"/>
                </a:spcAft>
                <a:tabLst>
                  <a:tab pos="8521700" algn="r"/>
                </a:tabLst>
                <a:defRPr>
                  <a:solidFill>
                    <a:schemeClr val="tx1"/>
                  </a:solidFill>
                  <a:latin typeface="Arial" panose="020B0604020202020204" pitchFamily="34" charset="0"/>
                  <a:ea typeface="宋体" panose="02010600030101010101" pitchFamily="2" charset="-122"/>
                </a:defRPr>
              </a:lvl6pPr>
              <a:lvl7pPr marL="2971800" indent="-228600" defTabSz="330200" eaLnBrk="0" fontAlgn="base" hangingPunct="0">
                <a:spcBef>
                  <a:spcPct val="0"/>
                </a:spcBef>
                <a:spcAft>
                  <a:spcPct val="0"/>
                </a:spcAft>
                <a:tabLst>
                  <a:tab pos="8521700" algn="r"/>
                </a:tabLst>
                <a:defRPr>
                  <a:solidFill>
                    <a:schemeClr val="tx1"/>
                  </a:solidFill>
                  <a:latin typeface="Arial" panose="020B0604020202020204" pitchFamily="34" charset="0"/>
                  <a:ea typeface="宋体" panose="02010600030101010101" pitchFamily="2" charset="-122"/>
                </a:defRPr>
              </a:lvl7pPr>
              <a:lvl8pPr marL="3429000" indent="-228600" defTabSz="330200" eaLnBrk="0" fontAlgn="base" hangingPunct="0">
                <a:spcBef>
                  <a:spcPct val="0"/>
                </a:spcBef>
                <a:spcAft>
                  <a:spcPct val="0"/>
                </a:spcAft>
                <a:tabLst>
                  <a:tab pos="8521700" algn="r"/>
                </a:tabLst>
                <a:defRPr>
                  <a:solidFill>
                    <a:schemeClr val="tx1"/>
                  </a:solidFill>
                  <a:latin typeface="Arial" panose="020B0604020202020204" pitchFamily="34" charset="0"/>
                  <a:ea typeface="宋体" panose="02010600030101010101" pitchFamily="2" charset="-122"/>
                </a:defRPr>
              </a:lvl8pPr>
              <a:lvl9pPr marL="3886200" indent="-228600" defTabSz="330200" eaLnBrk="0" fontAlgn="base" hangingPunct="0">
                <a:spcBef>
                  <a:spcPct val="0"/>
                </a:spcBef>
                <a:spcAft>
                  <a:spcPct val="0"/>
                </a:spcAft>
                <a:tabLst>
                  <a:tab pos="8521700" algn="r"/>
                </a:tabLst>
                <a:defRPr>
                  <a:solidFill>
                    <a:schemeClr val="tx1"/>
                  </a:solidFill>
                  <a:latin typeface="Arial" panose="020B0604020202020204" pitchFamily="34" charset="0"/>
                  <a:ea typeface="宋体" panose="02010600030101010101" pitchFamily="2" charset="-122"/>
                </a:defRPr>
              </a:lvl9pPr>
            </a:lstStyle>
            <a:p>
              <a:pPr eaLnBrk="1" hangingPunct="1">
                <a:buSzPct val="70000"/>
              </a:pPr>
              <a:r>
                <a:rPr lang="zh-CN" altLang="en-US" sz="2300">
                  <a:solidFill>
                    <a:schemeClr val="bg1"/>
                  </a:solidFill>
                  <a:latin typeface="Tahoma" panose="020B0604030504040204" pitchFamily="34" charset="0"/>
                </a:rPr>
                <a:t>知           识</a:t>
              </a:r>
            </a:p>
          </p:txBody>
        </p:sp>
      </p:grpSp>
      <p:grpSp>
        <p:nvGrpSpPr>
          <p:cNvPr id="40" name="Group 11">
            <a:extLst>
              <a:ext uri="{FF2B5EF4-FFF2-40B4-BE49-F238E27FC236}">
                <a16:creationId xmlns:a16="http://schemas.microsoft.com/office/drawing/2014/main" id="{4663D8B4-631F-40E4-9909-E9F112394C06}"/>
              </a:ext>
            </a:extLst>
          </p:cNvPr>
          <p:cNvGrpSpPr>
            <a:grpSpLocks/>
          </p:cNvGrpSpPr>
          <p:nvPr/>
        </p:nvGrpSpPr>
        <p:grpSpPr bwMode="auto">
          <a:xfrm>
            <a:off x="5090553" y="4234143"/>
            <a:ext cx="2038350" cy="428625"/>
            <a:chOff x="168" y="1053"/>
            <a:chExt cx="736" cy="270"/>
          </a:xfrm>
        </p:grpSpPr>
        <p:sp>
          <p:nvSpPr>
            <p:cNvPr id="41" name="Rectangle 12">
              <a:extLst>
                <a:ext uri="{FF2B5EF4-FFF2-40B4-BE49-F238E27FC236}">
                  <a16:creationId xmlns:a16="http://schemas.microsoft.com/office/drawing/2014/main" id="{50D690C2-C86F-4328-BDC1-8E8C92B805DE}"/>
                </a:ext>
              </a:extLst>
            </p:cNvPr>
            <p:cNvSpPr>
              <a:spLocks noChangeArrowheads="1"/>
            </p:cNvSpPr>
            <p:nvPr/>
          </p:nvSpPr>
          <p:spPr bwMode="auto">
            <a:xfrm>
              <a:off x="168" y="1064"/>
              <a:ext cx="736" cy="259"/>
            </a:xfrm>
            <a:prstGeom prst="rect">
              <a:avLst/>
            </a:prstGeom>
            <a:solidFill>
              <a:srgbClr val="001C5C"/>
            </a:solidFill>
            <a:ln>
              <a:noFill/>
            </a:ln>
            <a:extLst>
              <a:ext uri="{91240B29-F687-4F45-9708-019B960494DF}">
                <a14:hiddenLine xmlns:a14="http://schemas.microsoft.com/office/drawing/2010/main" w="6350">
                  <a:solidFill>
                    <a:srgbClr val="000000"/>
                  </a:solidFill>
                  <a:miter lim="800000"/>
                  <a:headEnd/>
                  <a:tailEnd/>
                </a14:hiddenLine>
              </a:ext>
            </a:extLst>
          </p:spPr>
          <p:txBody>
            <a:bodyPr wrap="none" lIns="0" tIns="0" rIns="0" bIns="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2" name="Rectangle 13">
              <a:extLst>
                <a:ext uri="{FF2B5EF4-FFF2-40B4-BE49-F238E27FC236}">
                  <a16:creationId xmlns:a16="http://schemas.microsoft.com/office/drawing/2014/main" id="{70E03A97-4040-4C29-88E7-7B4CCB41DCF7}"/>
                </a:ext>
              </a:extLst>
            </p:cNvPr>
            <p:cNvSpPr>
              <a:spLocks noChangeArrowheads="1"/>
            </p:cNvSpPr>
            <p:nvPr/>
          </p:nvSpPr>
          <p:spPr bwMode="auto">
            <a:xfrm>
              <a:off x="192" y="1053"/>
              <a:ext cx="689"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lvl1pPr defTabSz="330200" eaLnBrk="0" hangingPunct="0">
                <a:tabLst>
                  <a:tab pos="8521700" algn="r"/>
                </a:tabLst>
                <a:defRPr>
                  <a:solidFill>
                    <a:schemeClr val="tx1"/>
                  </a:solidFill>
                  <a:latin typeface="Arial" panose="020B0604020202020204" pitchFamily="34" charset="0"/>
                  <a:ea typeface="宋体" panose="02010600030101010101" pitchFamily="2" charset="-122"/>
                </a:defRPr>
              </a:lvl1pPr>
              <a:lvl2pPr marL="742950" indent="-285750" defTabSz="330200" eaLnBrk="0" hangingPunct="0">
                <a:tabLst>
                  <a:tab pos="8521700" algn="r"/>
                </a:tabLst>
                <a:defRPr>
                  <a:solidFill>
                    <a:schemeClr val="tx1"/>
                  </a:solidFill>
                  <a:latin typeface="Arial" panose="020B0604020202020204" pitchFamily="34" charset="0"/>
                  <a:ea typeface="宋体" panose="02010600030101010101" pitchFamily="2" charset="-122"/>
                </a:defRPr>
              </a:lvl2pPr>
              <a:lvl3pPr marL="1143000" indent="-228600" defTabSz="330200" eaLnBrk="0" hangingPunct="0">
                <a:tabLst>
                  <a:tab pos="8521700" algn="r"/>
                </a:tabLst>
                <a:defRPr>
                  <a:solidFill>
                    <a:schemeClr val="tx1"/>
                  </a:solidFill>
                  <a:latin typeface="Arial" panose="020B0604020202020204" pitchFamily="34" charset="0"/>
                  <a:ea typeface="宋体" panose="02010600030101010101" pitchFamily="2" charset="-122"/>
                </a:defRPr>
              </a:lvl3pPr>
              <a:lvl4pPr marL="1600200" indent="-228600" defTabSz="330200" eaLnBrk="0" hangingPunct="0">
                <a:tabLst>
                  <a:tab pos="8521700" algn="r"/>
                </a:tabLst>
                <a:defRPr>
                  <a:solidFill>
                    <a:schemeClr val="tx1"/>
                  </a:solidFill>
                  <a:latin typeface="Arial" panose="020B0604020202020204" pitchFamily="34" charset="0"/>
                  <a:ea typeface="宋体" panose="02010600030101010101" pitchFamily="2" charset="-122"/>
                </a:defRPr>
              </a:lvl4pPr>
              <a:lvl5pPr marL="2057400" indent="-228600" defTabSz="330200" eaLnBrk="0" hangingPunct="0">
                <a:tabLst>
                  <a:tab pos="8521700" algn="r"/>
                </a:tabLst>
                <a:defRPr>
                  <a:solidFill>
                    <a:schemeClr val="tx1"/>
                  </a:solidFill>
                  <a:latin typeface="Arial" panose="020B0604020202020204" pitchFamily="34" charset="0"/>
                  <a:ea typeface="宋体" panose="02010600030101010101" pitchFamily="2" charset="-122"/>
                </a:defRPr>
              </a:lvl5pPr>
              <a:lvl6pPr marL="2514600" indent="-228600" defTabSz="330200" eaLnBrk="0" fontAlgn="base" hangingPunct="0">
                <a:spcBef>
                  <a:spcPct val="0"/>
                </a:spcBef>
                <a:spcAft>
                  <a:spcPct val="0"/>
                </a:spcAft>
                <a:tabLst>
                  <a:tab pos="8521700" algn="r"/>
                </a:tabLst>
                <a:defRPr>
                  <a:solidFill>
                    <a:schemeClr val="tx1"/>
                  </a:solidFill>
                  <a:latin typeface="Arial" panose="020B0604020202020204" pitchFamily="34" charset="0"/>
                  <a:ea typeface="宋体" panose="02010600030101010101" pitchFamily="2" charset="-122"/>
                </a:defRPr>
              </a:lvl6pPr>
              <a:lvl7pPr marL="2971800" indent="-228600" defTabSz="330200" eaLnBrk="0" fontAlgn="base" hangingPunct="0">
                <a:spcBef>
                  <a:spcPct val="0"/>
                </a:spcBef>
                <a:spcAft>
                  <a:spcPct val="0"/>
                </a:spcAft>
                <a:tabLst>
                  <a:tab pos="8521700" algn="r"/>
                </a:tabLst>
                <a:defRPr>
                  <a:solidFill>
                    <a:schemeClr val="tx1"/>
                  </a:solidFill>
                  <a:latin typeface="Arial" panose="020B0604020202020204" pitchFamily="34" charset="0"/>
                  <a:ea typeface="宋体" panose="02010600030101010101" pitchFamily="2" charset="-122"/>
                </a:defRPr>
              </a:lvl7pPr>
              <a:lvl8pPr marL="3429000" indent="-228600" defTabSz="330200" eaLnBrk="0" fontAlgn="base" hangingPunct="0">
                <a:spcBef>
                  <a:spcPct val="0"/>
                </a:spcBef>
                <a:spcAft>
                  <a:spcPct val="0"/>
                </a:spcAft>
                <a:tabLst>
                  <a:tab pos="8521700" algn="r"/>
                </a:tabLst>
                <a:defRPr>
                  <a:solidFill>
                    <a:schemeClr val="tx1"/>
                  </a:solidFill>
                  <a:latin typeface="Arial" panose="020B0604020202020204" pitchFamily="34" charset="0"/>
                  <a:ea typeface="宋体" panose="02010600030101010101" pitchFamily="2" charset="-122"/>
                </a:defRPr>
              </a:lvl8pPr>
              <a:lvl9pPr marL="3886200" indent="-228600" defTabSz="330200" eaLnBrk="0" fontAlgn="base" hangingPunct="0">
                <a:spcBef>
                  <a:spcPct val="0"/>
                </a:spcBef>
                <a:spcAft>
                  <a:spcPct val="0"/>
                </a:spcAft>
                <a:tabLst>
                  <a:tab pos="8521700" algn="r"/>
                </a:tabLst>
                <a:defRPr>
                  <a:solidFill>
                    <a:schemeClr val="tx1"/>
                  </a:solidFill>
                  <a:latin typeface="Arial" panose="020B0604020202020204" pitchFamily="34" charset="0"/>
                  <a:ea typeface="宋体" panose="02010600030101010101" pitchFamily="2" charset="-122"/>
                </a:defRPr>
              </a:lvl9pPr>
            </a:lstStyle>
            <a:p>
              <a:pPr eaLnBrk="1" hangingPunct="1">
                <a:buSzPct val="70000"/>
              </a:pPr>
              <a:r>
                <a:rPr lang="zh-CN" altLang="en-US" sz="2300">
                  <a:solidFill>
                    <a:schemeClr val="bg1"/>
                  </a:solidFill>
                  <a:latin typeface="Tahoma" panose="020B0604030504040204" pitchFamily="34" charset="0"/>
                </a:rPr>
                <a:t>技      能</a:t>
              </a:r>
            </a:p>
          </p:txBody>
        </p:sp>
      </p:grpSp>
      <p:grpSp>
        <p:nvGrpSpPr>
          <p:cNvPr id="43" name="Group 14">
            <a:extLst>
              <a:ext uri="{FF2B5EF4-FFF2-40B4-BE49-F238E27FC236}">
                <a16:creationId xmlns:a16="http://schemas.microsoft.com/office/drawing/2014/main" id="{953CA6BE-5D6F-42C3-A375-BBA9B2010465}"/>
              </a:ext>
            </a:extLst>
          </p:cNvPr>
          <p:cNvGrpSpPr>
            <a:grpSpLocks/>
          </p:cNvGrpSpPr>
          <p:nvPr/>
        </p:nvGrpSpPr>
        <p:grpSpPr bwMode="auto">
          <a:xfrm>
            <a:off x="5393765" y="3173693"/>
            <a:ext cx="1385888" cy="428625"/>
            <a:chOff x="168" y="1053"/>
            <a:chExt cx="736" cy="270"/>
          </a:xfrm>
        </p:grpSpPr>
        <p:sp>
          <p:nvSpPr>
            <p:cNvPr id="44" name="Rectangle 15">
              <a:extLst>
                <a:ext uri="{FF2B5EF4-FFF2-40B4-BE49-F238E27FC236}">
                  <a16:creationId xmlns:a16="http://schemas.microsoft.com/office/drawing/2014/main" id="{FA134358-D67E-4170-85E9-02D2963F59AF}"/>
                </a:ext>
              </a:extLst>
            </p:cNvPr>
            <p:cNvSpPr>
              <a:spLocks noChangeArrowheads="1"/>
            </p:cNvSpPr>
            <p:nvPr/>
          </p:nvSpPr>
          <p:spPr bwMode="auto">
            <a:xfrm>
              <a:off x="168" y="1064"/>
              <a:ext cx="736" cy="259"/>
            </a:xfrm>
            <a:prstGeom prst="rect">
              <a:avLst/>
            </a:prstGeom>
            <a:solidFill>
              <a:srgbClr val="001C5C"/>
            </a:solidFill>
            <a:ln>
              <a:noFill/>
            </a:ln>
            <a:extLst>
              <a:ext uri="{91240B29-F687-4F45-9708-019B960494DF}">
                <a14:hiddenLine xmlns:a14="http://schemas.microsoft.com/office/drawing/2010/main" w="6350">
                  <a:solidFill>
                    <a:srgbClr val="000000"/>
                  </a:solidFill>
                  <a:miter lim="800000"/>
                  <a:headEnd/>
                  <a:tailEnd/>
                </a14:hiddenLine>
              </a:ext>
            </a:extLst>
          </p:spPr>
          <p:txBody>
            <a:bodyPr wrap="none" lIns="0" tIns="0" rIns="0" bIns="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 name="Rectangle 16">
              <a:extLst>
                <a:ext uri="{FF2B5EF4-FFF2-40B4-BE49-F238E27FC236}">
                  <a16:creationId xmlns:a16="http://schemas.microsoft.com/office/drawing/2014/main" id="{8EAD8B7D-2570-4300-BA6F-912CA02CC16B}"/>
                </a:ext>
              </a:extLst>
            </p:cNvPr>
            <p:cNvSpPr>
              <a:spLocks noChangeArrowheads="1"/>
            </p:cNvSpPr>
            <p:nvPr/>
          </p:nvSpPr>
          <p:spPr bwMode="auto">
            <a:xfrm>
              <a:off x="192" y="1053"/>
              <a:ext cx="689"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lvl1pPr defTabSz="330200" eaLnBrk="0" hangingPunct="0">
                <a:tabLst>
                  <a:tab pos="8521700" algn="r"/>
                </a:tabLst>
                <a:defRPr>
                  <a:solidFill>
                    <a:schemeClr val="tx1"/>
                  </a:solidFill>
                  <a:latin typeface="Arial" panose="020B0604020202020204" pitchFamily="34" charset="0"/>
                  <a:ea typeface="宋体" panose="02010600030101010101" pitchFamily="2" charset="-122"/>
                </a:defRPr>
              </a:lvl1pPr>
              <a:lvl2pPr marL="742950" indent="-285750" defTabSz="330200" eaLnBrk="0" hangingPunct="0">
                <a:tabLst>
                  <a:tab pos="8521700" algn="r"/>
                </a:tabLst>
                <a:defRPr>
                  <a:solidFill>
                    <a:schemeClr val="tx1"/>
                  </a:solidFill>
                  <a:latin typeface="Arial" panose="020B0604020202020204" pitchFamily="34" charset="0"/>
                  <a:ea typeface="宋体" panose="02010600030101010101" pitchFamily="2" charset="-122"/>
                </a:defRPr>
              </a:lvl2pPr>
              <a:lvl3pPr marL="1143000" indent="-228600" defTabSz="330200" eaLnBrk="0" hangingPunct="0">
                <a:tabLst>
                  <a:tab pos="8521700" algn="r"/>
                </a:tabLst>
                <a:defRPr>
                  <a:solidFill>
                    <a:schemeClr val="tx1"/>
                  </a:solidFill>
                  <a:latin typeface="Arial" panose="020B0604020202020204" pitchFamily="34" charset="0"/>
                  <a:ea typeface="宋体" panose="02010600030101010101" pitchFamily="2" charset="-122"/>
                </a:defRPr>
              </a:lvl3pPr>
              <a:lvl4pPr marL="1600200" indent="-228600" defTabSz="330200" eaLnBrk="0" hangingPunct="0">
                <a:tabLst>
                  <a:tab pos="8521700" algn="r"/>
                </a:tabLst>
                <a:defRPr>
                  <a:solidFill>
                    <a:schemeClr val="tx1"/>
                  </a:solidFill>
                  <a:latin typeface="Arial" panose="020B0604020202020204" pitchFamily="34" charset="0"/>
                  <a:ea typeface="宋体" panose="02010600030101010101" pitchFamily="2" charset="-122"/>
                </a:defRPr>
              </a:lvl4pPr>
              <a:lvl5pPr marL="2057400" indent="-228600" defTabSz="330200" eaLnBrk="0" hangingPunct="0">
                <a:tabLst>
                  <a:tab pos="8521700" algn="r"/>
                </a:tabLst>
                <a:defRPr>
                  <a:solidFill>
                    <a:schemeClr val="tx1"/>
                  </a:solidFill>
                  <a:latin typeface="Arial" panose="020B0604020202020204" pitchFamily="34" charset="0"/>
                  <a:ea typeface="宋体" panose="02010600030101010101" pitchFamily="2" charset="-122"/>
                </a:defRPr>
              </a:lvl5pPr>
              <a:lvl6pPr marL="2514600" indent="-228600" defTabSz="330200" eaLnBrk="0" fontAlgn="base" hangingPunct="0">
                <a:spcBef>
                  <a:spcPct val="0"/>
                </a:spcBef>
                <a:spcAft>
                  <a:spcPct val="0"/>
                </a:spcAft>
                <a:tabLst>
                  <a:tab pos="8521700" algn="r"/>
                </a:tabLst>
                <a:defRPr>
                  <a:solidFill>
                    <a:schemeClr val="tx1"/>
                  </a:solidFill>
                  <a:latin typeface="Arial" panose="020B0604020202020204" pitchFamily="34" charset="0"/>
                  <a:ea typeface="宋体" panose="02010600030101010101" pitchFamily="2" charset="-122"/>
                </a:defRPr>
              </a:lvl6pPr>
              <a:lvl7pPr marL="2971800" indent="-228600" defTabSz="330200" eaLnBrk="0" fontAlgn="base" hangingPunct="0">
                <a:spcBef>
                  <a:spcPct val="0"/>
                </a:spcBef>
                <a:spcAft>
                  <a:spcPct val="0"/>
                </a:spcAft>
                <a:tabLst>
                  <a:tab pos="8521700" algn="r"/>
                </a:tabLst>
                <a:defRPr>
                  <a:solidFill>
                    <a:schemeClr val="tx1"/>
                  </a:solidFill>
                  <a:latin typeface="Arial" panose="020B0604020202020204" pitchFamily="34" charset="0"/>
                  <a:ea typeface="宋体" panose="02010600030101010101" pitchFamily="2" charset="-122"/>
                </a:defRPr>
              </a:lvl7pPr>
              <a:lvl8pPr marL="3429000" indent="-228600" defTabSz="330200" eaLnBrk="0" fontAlgn="base" hangingPunct="0">
                <a:spcBef>
                  <a:spcPct val="0"/>
                </a:spcBef>
                <a:spcAft>
                  <a:spcPct val="0"/>
                </a:spcAft>
                <a:tabLst>
                  <a:tab pos="8521700" algn="r"/>
                </a:tabLst>
                <a:defRPr>
                  <a:solidFill>
                    <a:schemeClr val="tx1"/>
                  </a:solidFill>
                  <a:latin typeface="Arial" panose="020B0604020202020204" pitchFamily="34" charset="0"/>
                  <a:ea typeface="宋体" panose="02010600030101010101" pitchFamily="2" charset="-122"/>
                </a:defRPr>
              </a:lvl8pPr>
              <a:lvl9pPr marL="3886200" indent="-228600" defTabSz="330200" eaLnBrk="0" fontAlgn="base" hangingPunct="0">
                <a:spcBef>
                  <a:spcPct val="0"/>
                </a:spcBef>
                <a:spcAft>
                  <a:spcPct val="0"/>
                </a:spcAft>
                <a:tabLst>
                  <a:tab pos="8521700" algn="r"/>
                </a:tabLst>
                <a:defRPr>
                  <a:solidFill>
                    <a:schemeClr val="tx1"/>
                  </a:solidFill>
                  <a:latin typeface="Arial" panose="020B0604020202020204" pitchFamily="34" charset="0"/>
                  <a:ea typeface="宋体" panose="02010600030101010101" pitchFamily="2" charset="-122"/>
                </a:defRPr>
              </a:lvl9pPr>
            </a:lstStyle>
            <a:p>
              <a:pPr eaLnBrk="1" hangingPunct="1">
                <a:buSzPct val="70000"/>
              </a:pPr>
              <a:r>
                <a:rPr lang="zh-CN" altLang="en-US" sz="2300">
                  <a:solidFill>
                    <a:schemeClr val="bg1"/>
                  </a:solidFill>
                  <a:latin typeface="Tahoma" panose="020B0604030504040204" pitchFamily="34" charset="0"/>
                </a:rPr>
                <a:t>能  力</a:t>
              </a:r>
            </a:p>
          </p:txBody>
        </p:sp>
      </p:grpSp>
      <p:sp>
        <p:nvSpPr>
          <p:cNvPr id="46" name="Rectangle 17">
            <a:extLst>
              <a:ext uri="{FF2B5EF4-FFF2-40B4-BE49-F238E27FC236}">
                <a16:creationId xmlns:a16="http://schemas.microsoft.com/office/drawing/2014/main" id="{774B0A3B-F2AA-4558-9ABB-11E87658855B}"/>
              </a:ext>
            </a:extLst>
          </p:cNvPr>
          <p:cNvSpPr>
            <a:spLocks noChangeArrowheads="1"/>
          </p:cNvSpPr>
          <p:nvPr/>
        </p:nvSpPr>
        <p:spPr bwMode="auto">
          <a:xfrm>
            <a:off x="5674753" y="2165631"/>
            <a:ext cx="785812" cy="411162"/>
          </a:xfrm>
          <a:prstGeom prst="rect">
            <a:avLst/>
          </a:prstGeom>
          <a:solidFill>
            <a:srgbClr val="001C5C"/>
          </a:solidFill>
          <a:ln>
            <a:noFill/>
          </a:ln>
          <a:extLst>
            <a:ext uri="{91240B29-F687-4F45-9708-019B960494DF}">
              <a14:hiddenLine xmlns:a14="http://schemas.microsoft.com/office/drawing/2010/main" w="6350">
                <a:solidFill>
                  <a:srgbClr val="000000"/>
                </a:solidFill>
                <a:miter lim="800000"/>
                <a:headEnd/>
                <a:tailEnd/>
              </a14:hiddenLine>
            </a:ext>
          </a:extLst>
        </p:spPr>
        <p:txBody>
          <a:bodyPr wrap="none" lIns="0" tIns="0" rIns="0" bIns="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 name="Rectangle 18">
            <a:extLst>
              <a:ext uri="{FF2B5EF4-FFF2-40B4-BE49-F238E27FC236}">
                <a16:creationId xmlns:a16="http://schemas.microsoft.com/office/drawing/2014/main" id="{6F0898BB-A45A-4B0E-A24F-461FB743232A}"/>
              </a:ext>
            </a:extLst>
          </p:cNvPr>
          <p:cNvSpPr>
            <a:spLocks noChangeArrowheads="1"/>
          </p:cNvSpPr>
          <p:nvPr/>
        </p:nvSpPr>
        <p:spPr bwMode="auto">
          <a:xfrm>
            <a:off x="5712853" y="2148168"/>
            <a:ext cx="73025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lvl1pPr defTabSz="330200" eaLnBrk="0" hangingPunct="0">
              <a:tabLst>
                <a:tab pos="8521700" algn="r"/>
              </a:tabLst>
              <a:defRPr>
                <a:solidFill>
                  <a:schemeClr val="tx1"/>
                </a:solidFill>
                <a:latin typeface="Arial" panose="020B0604020202020204" pitchFamily="34" charset="0"/>
                <a:ea typeface="宋体" panose="02010600030101010101" pitchFamily="2" charset="-122"/>
              </a:defRPr>
            </a:lvl1pPr>
            <a:lvl2pPr marL="742950" indent="-285750" defTabSz="330200" eaLnBrk="0" hangingPunct="0">
              <a:tabLst>
                <a:tab pos="8521700" algn="r"/>
              </a:tabLst>
              <a:defRPr>
                <a:solidFill>
                  <a:schemeClr val="tx1"/>
                </a:solidFill>
                <a:latin typeface="Arial" panose="020B0604020202020204" pitchFamily="34" charset="0"/>
                <a:ea typeface="宋体" panose="02010600030101010101" pitchFamily="2" charset="-122"/>
              </a:defRPr>
            </a:lvl2pPr>
            <a:lvl3pPr marL="1143000" indent="-228600" defTabSz="330200" eaLnBrk="0" hangingPunct="0">
              <a:tabLst>
                <a:tab pos="8521700" algn="r"/>
              </a:tabLst>
              <a:defRPr>
                <a:solidFill>
                  <a:schemeClr val="tx1"/>
                </a:solidFill>
                <a:latin typeface="Arial" panose="020B0604020202020204" pitchFamily="34" charset="0"/>
                <a:ea typeface="宋体" panose="02010600030101010101" pitchFamily="2" charset="-122"/>
              </a:defRPr>
            </a:lvl3pPr>
            <a:lvl4pPr marL="1600200" indent="-228600" defTabSz="330200" eaLnBrk="0" hangingPunct="0">
              <a:tabLst>
                <a:tab pos="8521700" algn="r"/>
              </a:tabLst>
              <a:defRPr>
                <a:solidFill>
                  <a:schemeClr val="tx1"/>
                </a:solidFill>
                <a:latin typeface="Arial" panose="020B0604020202020204" pitchFamily="34" charset="0"/>
                <a:ea typeface="宋体" panose="02010600030101010101" pitchFamily="2" charset="-122"/>
              </a:defRPr>
            </a:lvl4pPr>
            <a:lvl5pPr marL="2057400" indent="-228600" defTabSz="330200" eaLnBrk="0" hangingPunct="0">
              <a:tabLst>
                <a:tab pos="8521700" algn="r"/>
              </a:tabLst>
              <a:defRPr>
                <a:solidFill>
                  <a:schemeClr val="tx1"/>
                </a:solidFill>
                <a:latin typeface="Arial" panose="020B0604020202020204" pitchFamily="34" charset="0"/>
                <a:ea typeface="宋体" panose="02010600030101010101" pitchFamily="2" charset="-122"/>
              </a:defRPr>
            </a:lvl5pPr>
            <a:lvl6pPr marL="2514600" indent="-228600" defTabSz="330200" eaLnBrk="0" fontAlgn="base" hangingPunct="0">
              <a:spcBef>
                <a:spcPct val="0"/>
              </a:spcBef>
              <a:spcAft>
                <a:spcPct val="0"/>
              </a:spcAft>
              <a:tabLst>
                <a:tab pos="8521700" algn="r"/>
              </a:tabLst>
              <a:defRPr>
                <a:solidFill>
                  <a:schemeClr val="tx1"/>
                </a:solidFill>
                <a:latin typeface="Arial" panose="020B0604020202020204" pitchFamily="34" charset="0"/>
                <a:ea typeface="宋体" panose="02010600030101010101" pitchFamily="2" charset="-122"/>
              </a:defRPr>
            </a:lvl6pPr>
            <a:lvl7pPr marL="2971800" indent="-228600" defTabSz="330200" eaLnBrk="0" fontAlgn="base" hangingPunct="0">
              <a:spcBef>
                <a:spcPct val="0"/>
              </a:spcBef>
              <a:spcAft>
                <a:spcPct val="0"/>
              </a:spcAft>
              <a:tabLst>
                <a:tab pos="8521700" algn="r"/>
              </a:tabLst>
              <a:defRPr>
                <a:solidFill>
                  <a:schemeClr val="tx1"/>
                </a:solidFill>
                <a:latin typeface="Arial" panose="020B0604020202020204" pitchFamily="34" charset="0"/>
                <a:ea typeface="宋体" panose="02010600030101010101" pitchFamily="2" charset="-122"/>
              </a:defRPr>
            </a:lvl7pPr>
            <a:lvl8pPr marL="3429000" indent="-228600" defTabSz="330200" eaLnBrk="0" fontAlgn="base" hangingPunct="0">
              <a:spcBef>
                <a:spcPct val="0"/>
              </a:spcBef>
              <a:spcAft>
                <a:spcPct val="0"/>
              </a:spcAft>
              <a:tabLst>
                <a:tab pos="8521700" algn="r"/>
              </a:tabLst>
              <a:defRPr>
                <a:solidFill>
                  <a:schemeClr val="tx1"/>
                </a:solidFill>
                <a:latin typeface="Arial" panose="020B0604020202020204" pitchFamily="34" charset="0"/>
                <a:ea typeface="宋体" panose="02010600030101010101" pitchFamily="2" charset="-122"/>
              </a:defRPr>
            </a:lvl8pPr>
            <a:lvl9pPr marL="3886200" indent="-228600" defTabSz="330200" eaLnBrk="0" fontAlgn="base" hangingPunct="0">
              <a:spcBef>
                <a:spcPct val="0"/>
              </a:spcBef>
              <a:spcAft>
                <a:spcPct val="0"/>
              </a:spcAft>
              <a:tabLst>
                <a:tab pos="8521700" algn="r"/>
              </a:tabLst>
              <a:defRPr>
                <a:solidFill>
                  <a:schemeClr val="tx1"/>
                </a:solidFill>
                <a:latin typeface="Arial" panose="020B0604020202020204" pitchFamily="34" charset="0"/>
                <a:ea typeface="宋体" panose="02010600030101010101" pitchFamily="2" charset="-122"/>
              </a:defRPr>
            </a:lvl9pPr>
          </a:lstStyle>
          <a:p>
            <a:pPr eaLnBrk="1" hangingPunct="1">
              <a:buSzPct val="70000"/>
            </a:pPr>
            <a:r>
              <a:rPr lang="zh-CN" altLang="en-US" sz="2300">
                <a:solidFill>
                  <a:schemeClr val="bg1"/>
                </a:solidFill>
                <a:latin typeface="Tahoma" panose="020B0604030504040204" pitchFamily="34" charset="0"/>
              </a:rPr>
              <a:t>控制</a:t>
            </a:r>
          </a:p>
        </p:txBody>
      </p:sp>
      <p:sp>
        <p:nvSpPr>
          <p:cNvPr id="48" name="Line 19">
            <a:extLst>
              <a:ext uri="{FF2B5EF4-FFF2-40B4-BE49-F238E27FC236}">
                <a16:creationId xmlns:a16="http://schemas.microsoft.com/office/drawing/2014/main" id="{181467A3-53D2-4CCE-B562-75A873DF0CB1}"/>
              </a:ext>
            </a:extLst>
          </p:cNvPr>
          <p:cNvSpPr>
            <a:spLocks noChangeShapeType="1"/>
          </p:cNvSpPr>
          <p:nvPr/>
        </p:nvSpPr>
        <p:spPr bwMode="auto">
          <a:xfrm>
            <a:off x="8395728" y="6053418"/>
            <a:ext cx="2476500"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9" name="Line 20">
            <a:extLst>
              <a:ext uri="{FF2B5EF4-FFF2-40B4-BE49-F238E27FC236}">
                <a16:creationId xmlns:a16="http://schemas.microsoft.com/office/drawing/2014/main" id="{7AB66270-010C-478F-9DAC-6C376087C573}"/>
              </a:ext>
            </a:extLst>
          </p:cNvPr>
          <p:cNvSpPr>
            <a:spLocks noChangeShapeType="1"/>
          </p:cNvSpPr>
          <p:nvPr/>
        </p:nvSpPr>
        <p:spPr bwMode="auto">
          <a:xfrm>
            <a:off x="7782953" y="4940581"/>
            <a:ext cx="2476500"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0" name="Line 21">
            <a:extLst>
              <a:ext uri="{FF2B5EF4-FFF2-40B4-BE49-F238E27FC236}">
                <a16:creationId xmlns:a16="http://schemas.microsoft.com/office/drawing/2014/main" id="{A253FE05-209C-4BCF-8A44-758F047F12DD}"/>
              </a:ext>
            </a:extLst>
          </p:cNvPr>
          <p:cNvSpPr>
            <a:spLocks noChangeShapeType="1"/>
          </p:cNvSpPr>
          <p:nvPr/>
        </p:nvSpPr>
        <p:spPr bwMode="auto">
          <a:xfrm>
            <a:off x="7167003" y="3830918"/>
            <a:ext cx="2476500"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Line 22">
            <a:extLst>
              <a:ext uri="{FF2B5EF4-FFF2-40B4-BE49-F238E27FC236}">
                <a16:creationId xmlns:a16="http://schemas.microsoft.com/office/drawing/2014/main" id="{48DEA627-2B7C-4C20-94FB-E0F1993270D5}"/>
              </a:ext>
            </a:extLst>
          </p:cNvPr>
          <p:cNvSpPr>
            <a:spLocks noChangeShapeType="1"/>
          </p:cNvSpPr>
          <p:nvPr/>
        </p:nvSpPr>
        <p:spPr bwMode="auto">
          <a:xfrm>
            <a:off x="6558990" y="2716493"/>
            <a:ext cx="2476500"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Text Box 23">
            <a:extLst>
              <a:ext uri="{FF2B5EF4-FFF2-40B4-BE49-F238E27FC236}">
                <a16:creationId xmlns:a16="http://schemas.microsoft.com/office/drawing/2014/main" id="{A291CFB8-E06F-4B4B-883F-B8B08925BCFD}"/>
              </a:ext>
            </a:extLst>
          </p:cNvPr>
          <p:cNvSpPr txBox="1">
            <a:spLocks noChangeArrowheads="1"/>
          </p:cNvSpPr>
          <p:nvPr/>
        </p:nvSpPr>
        <p:spPr bwMode="auto">
          <a:xfrm>
            <a:off x="7709928" y="2325968"/>
            <a:ext cx="12223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微软雅黑" panose="020B0503020204020204" pitchFamily="34" charset="-122"/>
                <a:ea typeface="微软雅黑" panose="020B0503020204020204" pitchFamily="34" charset="-122"/>
              </a:rPr>
              <a:t>经验</a:t>
            </a:r>
          </a:p>
        </p:txBody>
      </p:sp>
      <p:sp>
        <p:nvSpPr>
          <p:cNvPr id="53" name="Text Box 24">
            <a:extLst>
              <a:ext uri="{FF2B5EF4-FFF2-40B4-BE49-F238E27FC236}">
                <a16:creationId xmlns:a16="http://schemas.microsoft.com/office/drawing/2014/main" id="{3B126E05-FFF6-4E4B-ADCA-7CB5FDB5AC99}"/>
              </a:ext>
            </a:extLst>
          </p:cNvPr>
          <p:cNvSpPr txBox="1">
            <a:spLocks noChangeArrowheads="1"/>
          </p:cNvSpPr>
          <p:nvPr/>
        </p:nvSpPr>
        <p:spPr bwMode="auto">
          <a:xfrm>
            <a:off x="8156015" y="3402293"/>
            <a:ext cx="1382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微软雅黑" panose="020B0503020204020204" pitchFamily="34" charset="-122"/>
                <a:ea typeface="微软雅黑" panose="020B0503020204020204" pitchFamily="34" charset="-122"/>
              </a:rPr>
              <a:t>反馈和提高</a:t>
            </a:r>
          </a:p>
        </p:txBody>
      </p:sp>
      <p:sp>
        <p:nvSpPr>
          <p:cNvPr id="54" name="Text Box 25">
            <a:extLst>
              <a:ext uri="{FF2B5EF4-FFF2-40B4-BE49-F238E27FC236}">
                <a16:creationId xmlns:a16="http://schemas.microsoft.com/office/drawing/2014/main" id="{B6B8EE69-D5AD-4353-B3C2-565B32E3C64C}"/>
              </a:ext>
            </a:extLst>
          </p:cNvPr>
          <p:cNvSpPr txBox="1">
            <a:spLocks noChangeArrowheads="1"/>
          </p:cNvSpPr>
          <p:nvPr/>
        </p:nvSpPr>
        <p:spPr bwMode="auto">
          <a:xfrm>
            <a:off x="8797365" y="4504018"/>
            <a:ext cx="13668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dirty="0">
                <a:latin typeface="微软雅黑" panose="020B0503020204020204" pitchFamily="34" charset="-122"/>
                <a:ea typeface="微软雅黑" panose="020B0503020204020204" pitchFamily="34" charset="-122"/>
              </a:rPr>
              <a:t>应用和熟练</a:t>
            </a:r>
          </a:p>
        </p:txBody>
      </p:sp>
      <p:sp>
        <p:nvSpPr>
          <p:cNvPr id="55" name="Text Box 26">
            <a:extLst>
              <a:ext uri="{FF2B5EF4-FFF2-40B4-BE49-F238E27FC236}">
                <a16:creationId xmlns:a16="http://schemas.microsoft.com/office/drawing/2014/main" id="{1F3F1EB4-59C6-4BB3-836B-5A1510357195}"/>
              </a:ext>
            </a:extLst>
          </p:cNvPr>
          <p:cNvSpPr txBox="1">
            <a:spLocks noChangeArrowheads="1"/>
          </p:cNvSpPr>
          <p:nvPr/>
        </p:nvSpPr>
        <p:spPr bwMode="auto">
          <a:xfrm>
            <a:off x="9341878" y="5593043"/>
            <a:ext cx="13382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微软雅黑" panose="020B0503020204020204" pitchFamily="34" charset="-122"/>
                <a:ea typeface="微软雅黑" panose="020B0503020204020204" pitchFamily="34" charset="-122"/>
              </a:rPr>
              <a:t>学习和培训</a:t>
            </a:r>
          </a:p>
        </p:txBody>
      </p:sp>
    </p:spTree>
    <p:extLst>
      <p:ext uri="{BB962C8B-B14F-4D97-AF65-F5344CB8AC3E}">
        <p14:creationId xmlns:p14="http://schemas.microsoft.com/office/powerpoint/2010/main" val="14587682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zh-CN" dirty="0"/>
              <a:t>2. </a:t>
            </a:r>
            <a:r>
              <a:rPr lang="zh-CN" altLang="en-US" dirty="0"/>
              <a:t>项目经理</a:t>
            </a:r>
          </a:p>
        </p:txBody>
      </p:sp>
      <p:sp>
        <p:nvSpPr>
          <p:cNvPr id="3" name="内容占位符 2">
            <a:extLst>
              <a:ext uri="{FF2B5EF4-FFF2-40B4-BE49-F238E27FC236}">
                <a16:creationId xmlns:a16="http://schemas.microsoft.com/office/drawing/2014/main" id="{12DBDFDD-D362-4D28-9E4B-ADD789C38788}"/>
              </a:ext>
            </a:extLst>
          </p:cNvPr>
          <p:cNvSpPr>
            <a:spLocks noGrp="1"/>
          </p:cNvSpPr>
          <p:nvPr>
            <p:ph idx="1"/>
          </p:nvPr>
        </p:nvSpPr>
        <p:spPr/>
        <p:txBody>
          <a:bodyPr/>
          <a:lstStyle/>
          <a:p>
            <a:r>
              <a:rPr lang="zh-CN" altLang="en-US" dirty="0"/>
              <a:t>能力要求：项目管理知识体系（</a:t>
            </a:r>
            <a:r>
              <a:rPr lang="en-US" altLang="zh-CN" dirty="0"/>
              <a:t>PMBOK</a:t>
            </a:r>
            <a:r>
              <a:rPr lang="zh-CN" altLang="en-US" dirty="0"/>
              <a:t>）和其他管理学科的交叉</a:t>
            </a:r>
            <a:endParaRPr lang="en-US" altLang="zh-CN" dirty="0"/>
          </a:p>
        </p:txBody>
      </p:sp>
      <p:sp>
        <p:nvSpPr>
          <p:cNvPr id="2" name="灯片编号占位符 1"/>
          <p:cNvSpPr>
            <a:spLocks noGrp="1"/>
          </p:cNvSpPr>
          <p:nvPr>
            <p:ph type="sldNum" sz="quarter" idx="12"/>
          </p:nvPr>
        </p:nvSpPr>
        <p:spPr/>
        <p:txBody>
          <a:bodyPr/>
          <a:lstStyle/>
          <a:p>
            <a:fld id="{9231B233-6F93-4D7F-B7DA-1F27CAA8E8C0}" type="slidenum">
              <a:rPr lang="en-US" altLang="en-US" smtClean="0"/>
              <a:pPr/>
              <a:t>101</a:t>
            </a:fld>
            <a:endParaRPr lang="en-US" altLang="en-US"/>
          </a:p>
        </p:txBody>
      </p:sp>
      <p:sp>
        <p:nvSpPr>
          <p:cNvPr id="13315" name="AutoShape 3"/>
          <p:cNvSpPr>
            <a:spLocks noChangeArrowheads="1"/>
          </p:cNvSpPr>
          <p:nvPr/>
        </p:nvSpPr>
        <p:spPr bwMode="auto">
          <a:xfrm>
            <a:off x="4551269" y="1809564"/>
            <a:ext cx="2736850" cy="2911475"/>
          </a:xfrm>
          <a:prstGeom prst="flowChartConnector">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228600" indent="-2286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endParaRPr lang="zh-CN" altLang="en-US"/>
          </a:p>
        </p:txBody>
      </p:sp>
      <p:sp>
        <p:nvSpPr>
          <p:cNvPr id="13316" name="AutoShape 4"/>
          <p:cNvSpPr>
            <a:spLocks noChangeArrowheads="1"/>
          </p:cNvSpPr>
          <p:nvPr/>
        </p:nvSpPr>
        <p:spPr bwMode="auto">
          <a:xfrm>
            <a:off x="4840194" y="2708089"/>
            <a:ext cx="2160588" cy="1724025"/>
          </a:xfrm>
          <a:prstGeom prst="flowChartConnector">
            <a:avLst/>
          </a:prstGeom>
          <a:solidFill>
            <a:srgbClr val="0000FF">
              <a:alpha val="41176"/>
            </a:srgbClr>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3317" name="AutoShape 5"/>
          <p:cNvSpPr>
            <a:spLocks noChangeArrowheads="1"/>
          </p:cNvSpPr>
          <p:nvPr/>
        </p:nvSpPr>
        <p:spPr bwMode="auto">
          <a:xfrm>
            <a:off x="3877377" y="3724483"/>
            <a:ext cx="2592387" cy="2449512"/>
          </a:xfrm>
          <a:prstGeom prst="flowChartConnector">
            <a:avLst/>
          </a:prstGeom>
          <a:noFill/>
          <a:ln w="222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latin typeface="微软雅黑" panose="020B0503020204020204" pitchFamily="34" charset="-122"/>
              <a:ea typeface="微软雅黑" panose="020B0503020204020204" pitchFamily="34" charset="-122"/>
            </a:endParaRPr>
          </a:p>
        </p:txBody>
      </p:sp>
      <p:sp>
        <p:nvSpPr>
          <p:cNvPr id="13318" name="AutoShape 6"/>
          <p:cNvSpPr>
            <a:spLocks noChangeArrowheads="1"/>
          </p:cNvSpPr>
          <p:nvPr/>
        </p:nvSpPr>
        <p:spPr bwMode="auto">
          <a:xfrm>
            <a:off x="5271994" y="3639951"/>
            <a:ext cx="2592388" cy="2449512"/>
          </a:xfrm>
          <a:prstGeom prst="flowChartConnector">
            <a:avLst/>
          </a:prstGeom>
          <a:noFill/>
          <a:ln w="222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latin typeface="微软雅黑" panose="020B0503020204020204" pitchFamily="34" charset="-122"/>
              <a:ea typeface="微软雅黑" panose="020B0503020204020204" pitchFamily="34" charset="-122"/>
            </a:endParaRPr>
          </a:p>
        </p:txBody>
      </p:sp>
      <p:sp>
        <p:nvSpPr>
          <p:cNvPr id="13319" name="Text Box 7"/>
          <p:cNvSpPr txBox="1">
            <a:spLocks noChangeArrowheads="1"/>
          </p:cNvSpPr>
          <p:nvPr/>
        </p:nvSpPr>
        <p:spPr bwMode="auto">
          <a:xfrm>
            <a:off x="5060857" y="3116077"/>
            <a:ext cx="16573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000">
                <a:latin typeface="微软雅黑" panose="020B0503020204020204" pitchFamily="34" charset="-122"/>
                <a:ea typeface="微软雅黑" panose="020B0503020204020204" pitchFamily="34" charset="-122"/>
              </a:rPr>
              <a:t>指南</a:t>
            </a:r>
          </a:p>
        </p:txBody>
      </p:sp>
      <p:sp>
        <p:nvSpPr>
          <p:cNvPr id="13320" name="Text Box 8"/>
          <p:cNvSpPr txBox="1">
            <a:spLocks noChangeArrowheads="1"/>
          </p:cNvSpPr>
          <p:nvPr/>
        </p:nvSpPr>
        <p:spPr bwMode="auto">
          <a:xfrm>
            <a:off x="3732119" y="4694052"/>
            <a:ext cx="16573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 通用管理知识和惯例</a:t>
            </a:r>
          </a:p>
        </p:txBody>
      </p:sp>
      <p:sp>
        <p:nvSpPr>
          <p:cNvPr id="13321" name="Text Box 9"/>
          <p:cNvSpPr txBox="1">
            <a:spLocks noChangeArrowheads="1"/>
          </p:cNvSpPr>
          <p:nvPr/>
        </p:nvSpPr>
        <p:spPr bwMode="auto">
          <a:xfrm>
            <a:off x="6295932" y="4665477"/>
            <a:ext cx="16573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 应用领域知识和惯例</a:t>
            </a:r>
          </a:p>
        </p:txBody>
      </p:sp>
      <p:sp>
        <p:nvSpPr>
          <p:cNvPr id="13322" name="Line 10"/>
          <p:cNvSpPr>
            <a:spLocks noChangeShapeType="1"/>
          </p:cNvSpPr>
          <p:nvPr/>
        </p:nvSpPr>
        <p:spPr bwMode="auto">
          <a:xfrm flipH="1">
            <a:off x="6777317" y="2415989"/>
            <a:ext cx="871165" cy="700088"/>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323" name="Text Box 11"/>
          <p:cNvSpPr txBox="1">
            <a:spLocks noChangeArrowheads="1"/>
          </p:cNvSpPr>
          <p:nvPr/>
        </p:nvSpPr>
        <p:spPr bwMode="auto">
          <a:xfrm>
            <a:off x="7061011" y="2001186"/>
            <a:ext cx="11685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dirty="0"/>
              <a:t>PMBOK</a:t>
            </a:r>
            <a:endParaRPr lang="zh-CN" altLang="en-US" sz="2000" dirty="0"/>
          </a:p>
        </p:txBody>
      </p:sp>
      <p:sp>
        <p:nvSpPr>
          <p:cNvPr id="13324" name="Oval 12"/>
          <p:cNvSpPr>
            <a:spLocks noChangeArrowheads="1"/>
          </p:cNvSpPr>
          <p:nvPr/>
        </p:nvSpPr>
        <p:spPr bwMode="auto">
          <a:xfrm rot="280239">
            <a:off x="2540233" y="3554689"/>
            <a:ext cx="3590143" cy="1006855"/>
          </a:xfrm>
          <a:prstGeom prst="ellipse">
            <a:avLst/>
          </a:prstGeom>
          <a:noFill/>
          <a:ln w="222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latin typeface="微软雅黑" panose="020B0503020204020204" pitchFamily="34" charset="-122"/>
              <a:ea typeface="微软雅黑" panose="020B0503020204020204" pitchFamily="34" charset="-122"/>
            </a:endParaRPr>
          </a:p>
        </p:txBody>
      </p:sp>
      <p:sp>
        <p:nvSpPr>
          <p:cNvPr id="13325" name="Oval 13"/>
          <p:cNvSpPr>
            <a:spLocks noChangeArrowheads="1"/>
          </p:cNvSpPr>
          <p:nvPr/>
        </p:nvSpPr>
        <p:spPr bwMode="auto">
          <a:xfrm rot="21319761" flipH="1">
            <a:off x="5560855" y="3488781"/>
            <a:ext cx="3597055" cy="1094099"/>
          </a:xfrm>
          <a:prstGeom prst="ellipse">
            <a:avLst/>
          </a:prstGeom>
          <a:noFill/>
          <a:ln w="222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latin typeface="微软雅黑" panose="020B0503020204020204" pitchFamily="34" charset="-122"/>
              <a:ea typeface="微软雅黑" panose="020B0503020204020204" pitchFamily="34" charset="-122"/>
            </a:endParaRPr>
          </a:p>
        </p:txBody>
      </p:sp>
      <p:sp>
        <p:nvSpPr>
          <p:cNvPr id="13326" name="Text Box 14"/>
          <p:cNvSpPr txBox="1">
            <a:spLocks noChangeArrowheads="1"/>
          </p:cNvSpPr>
          <p:nvPr/>
        </p:nvSpPr>
        <p:spPr bwMode="auto">
          <a:xfrm>
            <a:off x="2597058" y="3627252"/>
            <a:ext cx="15970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 处理人际关系技能</a:t>
            </a:r>
          </a:p>
        </p:txBody>
      </p:sp>
      <p:sp>
        <p:nvSpPr>
          <p:cNvPr id="13327" name="Text Box 15"/>
          <p:cNvSpPr txBox="1">
            <a:spLocks noChangeArrowheads="1"/>
          </p:cNvSpPr>
          <p:nvPr/>
        </p:nvSpPr>
        <p:spPr bwMode="auto">
          <a:xfrm>
            <a:off x="7573870" y="3627251"/>
            <a:ext cx="148453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 掌控项目的技能</a:t>
            </a:r>
          </a:p>
        </p:txBody>
      </p:sp>
    </p:spTree>
    <p:extLst>
      <p:ext uri="{BB962C8B-B14F-4D97-AF65-F5344CB8AC3E}">
        <p14:creationId xmlns:p14="http://schemas.microsoft.com/office/powerpoint/2010/main" val="19510794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ltLang="zh-CN" dirty="0"/>
              <a:t>2. </a:t>
            </a:r>
            <a:r>
              <a:rPr lang="zh-CN" altLang="en-US" dirty="0"/>
              <a:t>项目经理</a:t>
            </a:r>
          </a:p>
        </p:txBody>
      </p:sp>
      <p:sp>
        <p:nvSpPr>
          <p:cNvPr id="4" name="内容占位符 3">
            <a:extLst>
              <a:ext uri="{FF2B5EF4-FFF2-40B4-BE49-F238E27FC236}">
                <a16:creationId xmlns:a16="http://schemas.microsoft.com/office/drawing/2014/main" id="{4C8A552D-9361-4323-91AA-8FE8292F6549}"/>
              </a:ext>
            </a:extLst>
          </p:cNvPr>
          <p:cNvSpPr>
            <a:spLocks noGrp="1"/>
          </p:cNvSpPr>
          <p:nvPr>
            <p:ph idx="1"/>
          </p:nvPr>
        </p:nvSpPr>
        <p:spPr/>
        <p:txBody>
          <a:bodyPr/>
          <a:lstStyle/>
          <a:p>
            <a:r>
              <a:rPr lang="zh-CN" altLang="en-US" dirty="0"/>
              <a:t>核心能力：</a:t>
            </a:r>
            <a:r>
              <a:rPr lang="en-US" altLang="zh-CN" dirty="0"/>
              <a:t>PMI</a:t>
            </a:r>
            <a:r>
              <a:rPr lang="zh-CN" altLang="en-US" dirty="0"/>
              <a:t>认为最直接运用于项目管理的技能是</a:t>
            </a:r>
            <a:r>
              <a:rPr lang="zh-CN" altLang="en-US" b="1" dirty="0">
                <a:solidFill>
                  <a:srgbClr val="FF0000"/>
                </a:solidFill>
              </a:rPr>
              <a:t>人际关系处理</a:t>
            </a:r>
            <a:endParaRPr lang="en-US" altLang="zh-CN" b="1" dirty="0">
              <a:solidFill>
                <a:srgbClr val="FF0000"/>
              </a:solidFill>
            </a:endParaRPr>
          </a:p>
          <a:p>
            <a:pPr lvl="1"/>
            <a:r>
              <a:rPr lang="zh-CN" altLang="en-US" dirty="0"/>
              <a:t>领导：战略性管理</a:t>
            </a:r>
          </a:p>
          <a:p>
            <a:pPr lvl="1"/>
            <a:r>
              <a:rPr lang="zh-CN" altLang="en-US" dirty="0"/>
              <a:t>激励</a:t>
            </a:r>
          </a:p>
          <a:p>
            <a:pPr lvl="1"/>
            <a:r>
              <a:rPr lang="zh-CN" altLang="en-US" dirty="0"/>
              <a:t>有效的沟通</a:t>
            </a:r>
          </a:p>
          <a:p>
            <a:pPr lvl="1"/>
            <a:r>
              <a:rPr lang="zh-CN" altLang="en-US" dirty="0"/>
              <a:t>谈判：各个层面、各个问题</a:t>
            </a:r>
          </a:p>
          <a:p>
            <a:pPr lvl="1"/>
            <a:r>
              <a:rPr lang="zh-CN" altLang="en-US" dirty="0"/>
              <a:t>解决问题</a:t>
            </a:r>
          </a:p>
          <a:p>
            <a:pPr lvl="2"/>
            <a:r>
              <a:rPr lang="zh-CN" altLang="en-US" dirty="0"/>
              <a:t>分析原因征兆（问题定义）、选择制定解决方案以及执行（决策制定）</a:t>
            </a:r>
          </a:p>
          <a:p>
            <a:pPr lvl="1"/>
            <a:r>
              <a:rPr lang="zh-CN" altLang="en-US" dirty="0"/>
              <a:t>影响组织：理解组织和权利结构，使其有利于项目</a:t>
            </a:r>
          </a:p>
        </p:txBody>
      </p:sp>
      <p:sp>
        <p:nvSpPr>
          <p:cNvPr id="2" name="灯片编号占位符 1"/>
          <p:cNvSpPr>
            <a:spLocks noGrp="1"/>
          </p:cNvSpPr>
          <p:nvPr>
            <p:ph type="sldNum" sz="quarter" idx="12"/>
          </p:nvPr>
        </p:nvSpPr>
        <p:spPr/>
        <p:txBody>
          <a:bodyPr/>
          <a:lstStyle/>
          <a:p>
            <a:fld id="{9231B233-6F93-4D7F-B7DA-1F27CAA8E8C0}" type="slidenum">
              <a:rPr lang="en-US" altLang="en-US" smtClean="0"/>
              <a:pPr/>
              <a:t>102</a:t>
            </a:fld>
            <a:endParaRPr lang="en-US" altLang="en-US"/>
          </a:p>
        </p:txBody>
      </p:sp>
    </p:spTree>
    <p:extLst>
      <p:ext uri="{BB962C8B-B14F-4D97-AF65-F5344CB8AC3E}">
        <p14:creationId xmlns:p14="http://schemas.microsoft.com/office/powerpoint/2010/main" val="367358339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2. </a:t>
            </a:r>
            <a:r>
              <a:rPr lang="zh-CN" altLang="en-US" dirty="0"/>
              <a:t>项目经理</a:t>
            </a:r>
          </a:p>
        </p:txBody>
      </p:sp>
      <p:sp>
        <p:nvSpPr>
          <p:cNvPr id="5" name="内容占位符 4"/>
          <p:cNvSpPr>
            <a:spLocks noGrp="1"/>
          </p:cNvSpPr>
          <p:nvPr>
            <p:ph idx="1"/>
          </p:nvPr>
        </p:nvSpPr>
        <p:spPr>
          <a:xfrm>
            <a:off x="673100" y="1200210"/>
            <a:ext cx="5548409" cy="5047544"/>
          </a:xfrm>
        </p:spPr>
        <p:txBody>
          <a:bodyPr>
            <a:normAutofit/>
          </a:bodyPr>
          <a:lstStyle/>
          <a:p>
            <a:r>
              <a:rPr lang="zh-CN" altLang="en-US" dirty="0"/>
              <a:t>有效的沟通</a:t>
            </a:r>
            <a:r>
              <a:rPr lang="en-US" altLang="zh-CN" dirty="0"/>
              <a:t>——</a:t>
            </a:r>
            <a:r>
              <a:rPr lang="zh-CN" altLang="en-US" dirty="0"/>
              <a:t>几点建议</a:t>
            </a:r>
            <a:endParaRPr lang="en-US" altLang="zh-CN" dirty="0"/>
          </a:p>
          <a:p>
            <a:pPr lvl="1"/>
            <a:r>
              <a:rPr lang="zh-CN" altLang="en-US" sz="2000" dirty="0"/>
              <a:t>“沟通能力不代表能滔滔不绝，很多时候，</a:t>
            </a:r>
            <a:r>
              <a:rPr lang="zh-CN" altLang="en-US" sz="2000" dirty="0">
                <a:solidFill>
                  <a:srgbClr val="FF0000"/>
                </a:solidFill>
              </a:rPr>
              <a:t>静下心来听更重要</a:t>
            </a:r>
            <a:r>
              <a:rPr lang="zh-CN" altLang="en-US" sz="2000" dirty="0"/>
              <a:t>”</a:t>
            </a:r>
            <a:endParaRPr lang="en-US" altLang="zh-CN" sz="2000" dirty="0"/>
          </a:p>
          <a:p>
            <a:pPr lvl="1"/>
            <a:r>
              <a:rPr lang="zh-CN" altLang="en-US" sz="2000" dirty="0"/>
              <a:t>“你的项目被老板否定了，多数情况下是因为你</a:t>
            </a:r>
            <a:r>
              <a:rPr lang="zh-CN" altLang="en-US" sz="2000" dirty="0">
                <a:solidFill>
                  <a:srgbClr val="FF0000"/>
                </a:solidFill>
              </a:rPr>
              <a:t>没有努力去沟通</a:t>
            </a:r>
            <a:r>
              <a:rPr lang="zh-CN" altLang="en-US" sz="2000" dirty="0"/>
              <a:t>” </a:t>
            </a:r>
            <a:endParaRPr lang="en-US" altLang="zh-CN" sz="2000" dirty="0"/>
          </a:p>
          <a:p>
            <a:pPr lvl="1"/>
            <a:r>
              <a:rPr lang="zh-CN" altLang="en-US" sz="2000" dirty="0"/>
              <a:t>“有理未必能走遍天下，别委屈，</a:t>
            </a:r>
            <a:r>
              <a:rPr lang="zh-CN" altLang="en-US" sz="2000" dirty="0">
                <a:solidFill>
                  <a:srgbClr val="FF0000"/>
                </a:solidFill>
              </a:rPr>
              <a:t>做人比做事重要</a:t>
            </a:r>
            <a:r>
              <a:rPr lang="zh-CN" altLang="en-US" sz="2000" dirty="0"/>
              <a:t>”</a:t>
            </a:r>
            <a:endParaRPr lang="en-US" altLang="zh-CN" sz="2000" dirty="0"/>
          </a:p>
          <a:p>
            <a:pPr lvl="2"/>
            <a:r>
              <a:rPr lang="zh-CN" altLang="en-US" sz="1600" dirty="0">
                <a:hlinkClick r:id="rId2" action="ppaction://hlinkfile"/>
              </a:rPr>
              <a:t>“先情绪，后问题”</a:t>
            </a:r>
            <a:endParaRPr lang="en-US" altLang="zh-CN" sz="1600" dirty="0"/>
          </a:p>
        </p:txBody>
      </p:sp>
      <p:sp>
        <p:nvSpPr>
          <p:cNvPr id="2" name="灯片编号占位符 1"/>
          <p:cNvSpPr>
            <a:spLocks noGrp="1"/>
          </p:cNvSpPr>
          <p:nvPr>
            <p:ph type="sldNum" sz="quarter" idx="12"/>
          </p:nvPr>
        </p:nvSpPr>
        <p:spPr/>
        <p:txBody>
          <a:bodyPr/>
          <a:lstStyle/>
          <a:p>
            <a:fld id="{9231B233-6F93-4D7F-B7DA-1F27CAA8E8C0}" type="slidenum">
              <a:rPr lang="en-US" altLang="en-US" smtClean="0"/>
              <a:pPr/>
              <a:t>103</a:t>
            </a:fld>
            <a:endParaRPr lang="en-US" altLang="en-US"/>
          </a:p>
        </p:txBody>
      </p:sp>
      <p:pic>
        <p:nvPicPr>
          <p:cNvPr id="6" name="图片 5">
            <a:extLst>
              <a:ext uri="{FF2B5EF4-FFF2-40B4-BE49-F238E27FC236}">
                <a16:creationId xmlns:a16="http://schemas.microsoft.com/office/drawing/2014/main" id="{65F04761-9B11-3DA0-3F62-BC790BD1B868}"/>
              </a:ext>
            </a:extLst>
          </p:cNvPr>
          <p:cNvPicPr>
            <a:picLocks noChangeAspect="1"/>
          </p:cNvPicPr>
          <p:nvPr/>
        </p:nvPicPr>
        <p:blipFill rotWithShape="1">
          <a:blip r:embed="rId3"/>
          <a:srcRect l="8697" t="15170" r="5473" b="5323"/>
          <a:stretch/>
        </p:blipFill>
        <p:spPr>
          <a:xfrm>
            <a:off x="6221509" y="0"/>
            <a:ext cx="5041998" cy="6864641"/>
          </a:xfrm>
          <a:prstGeom prst="rect">
            <a:avLst/>
          </a:prstGeom>
        </p:spPr>
      </p:pic>
    </p:spTree>
    <p:extLst>
      <p:ext uri="{BB962C8B-B14F-4D97-AF65-F5344CB8AC3E}">
        <p14:creationId xmlns:p14="http://schemas.microsoft.com/office/powerpoint/2010/main" val="85719275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2. </a:t>
            </a:r>
            <a:r>
              <a:rPr lang="zh-CN" altLang="en-US" dirty="0"/>
              <a:t>项目经理</a:t>
            </a:r>
          </a:p>
        </p:txBody>
      </p:sp>
      <p:sp>
        <p:nvSpPr>
          <p:cNvPr id="5" name="内容占位符 4"/>
          <p:cNvSpPr>
            <a:spLocks noGrp="1"/>
          </p:cNvSpPr>
          <p:nvPr>
            <p:ph idx="1"/>
          </p:nvPr>
        </p:nvSpPr>
        <p:spPr>
          <a:xfrm>
            <a:off x="673100" y="1200210"/>
            <a:ext cx="6396088" cy="5047544"/>
          </a:xfrm>
        </p:spPr>
        <p:txBody>
          <a:bodyPr>
            <a:normAutofit/>
          </a:bodyPr>
          <a:lstStyle/>
          <a:p>
            <a:r>
              <a:rPr lang="zh-CN" altLang="en-US" dirty="0"/>
              <a:t>有效的沟通</a:t>
            </a:r>
            <a:r>
              <a:rPr lang="en-US" altLang="zh-CN" dirty="0"/>
              <a:t>——</a:t>
            </a:r>
            <a:r>
              <a:rPr lang="zh-CN" altLang="en-US" dirty="0"/>
              <a:t>几点建议</a:t>
            </a:r>
            <a:endParaRPr lang="en-US" altLang="zh-CN" dirty="0"/>
          </a:p>
          <a:p>
            <a:pPr lvl="1"/>
            <a:r>
              <a:rPr lang="zh-CN" altLang="en-US" sz="2000" dirty="0"/>
              <a:t>“要</a:t>
            </a:r>
            <a:r>
              <a:rPr lang="zh-CN" altLang="en-US" sz="2000" dirty="0">
                <a:solidFill>
                  <a:srgbClr val="FF0000"/>
                </a:solidFill>
              </a:rPr>
              <a:t>强势而不强硬</a:t>
            </a:r>
            <a:r>
              <a:rPr lang="zh-CN" altLang="en-US" sz="2000" dirty="0"/>
              <a:t>”</a:t>
            </a:r>
            <a:endParaRPr lang="en-US" altLang="zh-CN" sz="2000" dirty="0"/>
          </a:p>
          <a:p>
            <a:pPr lvl="1"/>
            <a:r>
              <a:rPr lang="zh-CN" altLang="en-US" sz="2000" dirty="0"/>
              <a:t>“别人相信你不是因为你的’正确‘，而是因为你的’</a:t>
            </a:r>
            <a:r>
              <a:rPr lang="zh-CN" altLang="en-US" sz="2000" dirty="0">
                <a:solidFill>
                  <a:srgbClr val="FF0000"/>
                </a:solidFill>
              </a:rPr>
              <a:t>坚定</a:t>
            </a:r>
            <a:r>
              <a:rPr lang="zh-CN" altLang="en-US" sz="2000" dirty="0"/>
              <a:t>‘”</a:t>
            </a:r>
            <a:endParaRPr lang="en-US" altLang="zh-CN" sz="2000" dirty="0"/>
          </a:p>
          <a:p>
            <a:pPr lvl="2"/>
            <a:r>
              <a:rPr lang="zh-CN" altLang="en-US" sz="1600" dirty="0"/>
              <a:t>在团队中时刻保持“正能量”</a:t>
            </a:r>
            <a:endParaRPr lang="en-US" altLang="zh-CN" sz="1600" dirty="0"/>
          </a:p>
          <a:p>
            <a:pPr lvl="2"/>
            <a:r>
              <a:rPr lang="zh-CN" altLang="en-US" sz="1600" dirty="0">
                <a:hlinkClick r:id="rId2" action="ppaction://hlinkfile"/>
              </a:rPr>
              <a:t>自信很重要，“哪怕是装的”</a:t>
            </a:r>
            <a:endParaRPr lang="zh-CN" altLang="en-US" sz="1600" dirty="0"/>
          </a:p>
        </p:txBody>
      </p:sp>
      <p:sp>
        <p:nvSpPr>
          <p:cNvPr id="2" name="灯片编号占位符 1"/>
          <p:cNvSpPr>
            <a:spLocks noGrp="1"/>
          </p:cNvSpPr>
          <p:nvPr>
            <p:ph type="sldNum" sz="quarter" idx="12"/>
          </p:nvPr>
        </p:nvSpPr>
        <p:spPr/>
        <p:txBody>
          <a:bodyPr/>
          <a:lstStyle/>
          <a:p>
            <a:fld id="{9231B233-6F93-4D7F-B7DA-1F27CAA8E8C0}" type="slidenum">
              <a:rPr lang="en-US" altLang="en-US" smtClean="0"/>
              <a:pPr/>
              <a:t>104</a:t>
            </a:fld>
            <a:endParaRPr lang="en-US" altLang="en-US"/>
          </a:p>
        </p:txBody>
      </p:sp>
      <p:pic>
        <p:nvPicPr>
          <p:cNvPr id="9" name="图片 8">
            <a:extLst>
              <a:ext uri="{FF2B5EF4-FFF2-40B4-BE49-F238E27FC236}">
                <a16:creationId xmlns:a16="http://schemas.microsoft.com/office/drawing/2014/main" id="{56669555-E613-D608-FF9D-96AFEBA433B4}"/>
              </a:ext>
            </a:extLst>
          </p:cNvPr>
          <p:cNvPicPr>
            <a:picLocks noChangeAspect="1"/>
          </p:cNvPicPr>
          <p:nvPr/>
        </p:nvPicPr>
        <p:blipFill rotWithShape="1">
          <a:blip r:embed="rId3"/>
          <a:srcRect l="11573" t="4201" r="6945" b="4566"/>
          <a:stretch/>
        </p:blipFill>
        <p:spPr>
          <a:xfrm>
            <a:off x="7069188" y="-1"/>
            <a:ext cx="4150327" cy="6852349"/>
          </a:xfrm>
          <a:prstGeom prst="rect">
            <a:avLst/>
          </a:prstGeom>
        </p:spPr>
      </p:pic>
    </p:spTree>
    <p:extLst>
      <p:ext uri="{BB962C8B-B14F-4D97-AF65-F5344CB8AC3E}">
        <p14:creationId xmlns:p14="http://schemas.microsoft.com/office/powerpoint/2010/main" val="39588436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r>
              <a:rPr lang="en-US" altLang="zh-CN" dirty="0"/>
              <a:t>2. </a:t>
            </a:r>
            <a:r>
              <a:rPr lang="zh-CN" altLang="en-US" dirty="0"/>
              <a:t>项目经理</a:t>
            </a:r>
          </a:p>
        </p:txBody>
      </p:sp>
      <p:sp>
        <p:nvSpPr>
          <p:cNvPr id="3" name="内容占位符 2">
            <a:extLst>
              <a:ext uri="{FF2B5EF4-FFF2-40B4-BE49-F238E27FC236}">
                <a16:creationId xmlns:a16="http://schemas.microsoft.com/office/drawing/2014/main" id="{0E28846A-9B96-4E9C-ACCF-28A8E38E7114}"/>
              </a:ext>
            </a:extLst>
          </p:cNvPr>
          <p:cNvSpPr>
            <a:spLocks noGrp="1"/>
          </p:cNvSpPr>
          <p:nvPr>
            <p:ph idx="1"/>
          </p:nvPr>
        </p:nvSpPr>
        <p:spPr/>
        <p:txBody>
          <a:bodyPr/>
          <a:lstStyle/>
          <a:p>
            <a:r>
              <a:rPr lang="zh-CN" altLang="en-US" dirty="0"/>
              <a:t>需具备的全面能力</a:t>
            </a:r>
          </a:p>
        </p:txBody>
      </p:sp>
      <p:sp>
        <p:nvSpPr>
          <p:cNvPr id="2" name="灯片编号占位符 1"/>
          <p:cNvSpPr>
            <a:spLocks noGrp="1"/>
          </p:cNvSpPr>
          <p:nvPr>
            <p:ph type="sldNum" sz="quarter" idx="12"/>
          </p:nvPr>
        </p:nvSpPr>
        <p:spPr/>
        <p:txBody>
          <a:bodyPr/>
          <a:lstStyle/>
          <a:p>
            <a:fld id="{9231B233-6F93-4D7F-B7DA-1F27CAA8E8C0}" type="slidenum">
              <a:rPr lang="en-US" altLang="en-US" smtClean="0"/>
              <a:pPr/>
              <a:t>105</a:t>
            </a:fld>
            <a:endParaRPr lang="en-US" altLang="en-US"/>
          </a:p>
        </p:txBody>
      </p:sp>
      <p:sp>
        <p:nvSpPr>
          <p:cNvPr id="841731" name="AutoShape 3"/>
          <p:cNvSpPr>
            <a:spLocks noChangeArrowheads="1"/>
          </p:cNvSpPr>
          <p:nvPr/>
        </p:nvSpPr>
        <p:spPr bwMode="auto">
          <a:xfrm>
            <a:off x="7075738" y="1392093"/>
            <a:ext cx="1066800" cy="1508125"/>
          </a:xfrm>
          <a:prstGeom prst="downArrow">
            <a:avLst>
              <a:gd name="adj1" fmla="val 50000"/>
              <a:gd name="adj2" fmla="val 35319"/>
            </a:avLst>
          </a:prstGeom>
          <a:solidFill>
            <a:schemeClr val="accent1"/>
          </a:solidFill>
          <a:ln w="12700" cap="sq">
            <a:solidFill>
              <a:schemeClr val="tx1"/>
            </a:solidFill>
            <a:miter lim="800000"/>
            <a:headEnd type="none" w="sm" len="sm"/>
            <a:tailEnd type="none" w="sm" len="sm"/>
          </a:ln>
          <a:effectLst>
            <a:outerShdw dist="35921" dir="2700000" algn="ctr" rotWithShape="0">
              <a:srgbClr val="B2B2B2"/>
            </a:outerShdw>
          </a:effectLst>
        </p:spPr>
        <p:txBody>
          <a:bodyPr vert="eaVert" wrap="none" lIns="0" tIns="0" rIns="0" bIns="0" anchor="ctr"/>
          <a:lstStyle/>
          <a:p>
            <a:pPr marL="0" marR="0" lvl="0" indent="0" algn="ctr" defTabSz="913526" rtl="0" eaLnBrk="1" fontAlgn="auto" latinLnBrk="0" hangingPunct="1">
              <a:lnSpc>
                <a:spcPct val="60000"/>
              </a:lnSpc>
              <a:spcBef>
                <a:spcPts val="0"/>
              </a:spcBef>
              <a:spcAft>
                <a:spcPts val="0"/>
              </a:spcAft>
              <a:buClrTx/>
              <a:buSzTx/>
              <a:buFontTx/>
              <a:buNone/>
              <a:tabLst/>
              <a:defRPr/>
            </a:pPr>
            <a:r>
              <a:rPr kumimoji="1" lang="zh-CN" altLang="en-US" sz="2000" b="1" i="0" u="none" strike="noStrike" kern="1200" cap="none" spc="0" normalizeH="0" baseline="0" noProof="0">
                <a:ln>
                  <a:noFill/>
                </a:ln>
                <a:solidFill>
                  <a:prstClr val="white">
                    <a:lumMod val="95000"/>
                  </a:prstClr>
                </a:solidFill>
                <a:effectLst/>
                <a:uLnTx/>
                <a:uFillTx/>
                <a:latin typeface="Times New Roman" pitchFamily="18" charset="0"/>
                <a:ea typeface="等线" panose="02010600030101010101" pitchFamily="2" charset="-122"/>
                <a:cs typeface="+mn-cs"/>
              </a:rPr>
              <a:t>知识领域</a:t>
            </a:r>
            <a:endParaRPr kumimoji="1" lang="zh-CN" altLang="en-US" sz="2000" b="1" i="0" u="none" strike="noStrike" kern="1200" cap="none" spc="0" normalizeH="0" baseline="0" noProof="0" dirty="0">
              <a:ln>
                <a:noFill/>
              </a:ln>
              <a:solidFill>
                <a:prstClr val="white">
                  <a:lumMod val="95000"/>
                </a:prstClr>
              </a:solidFill>
              <a:effectLst/>
              <a:uLnTx/>
              <a:uFillTx/>
              <a:latin typeface="Times New Roman" pitchFamily="18" charset="0"/>
              <a:ea typeface="等线" panose="02010600030101010101" pitchFamily="2" charset="-122"/>
              <a:cs typeface="+mn-cs"/>
            </a:endParaRPr>
          </a:p>
        </p:txBody>
      </p:sp>
      <p:sp>
        <p:nvSpPr>
          <p:cNvPr id="841732" name="AutoShape 4"/>
          <p:cNvSpPr>
            <a:spLocks noChangeArrowheads="1"/>
          </p:cNvSpPr>
          <p:nvPr/>
        </p:nvSpPr>
        <p:spPr bwMode="auto">
          <a:xfrm>
            <a:off x="9193464" y="2989118"/>
            <a:ext cx="1946275" cy="1092200"/>
          </a:xfrm>
          <a:prstGeom prst="leftArrow">
            <a:avLst>
              <a:gd name="adj1" fmla="val 50000"/>
              <a:gd name="adj2" fmla="val 44585"/>
            </a:avLst>
          </a:prstGeom>
          <a:solidFill>
            <a:schemeClr val="accent1"/>
          </a:solidFill>
          <a:ln w="12700" cap="sq">
            <a:solidFill>
              <a:schemeClr val="tx1"/>
            </a:solidFill>
            <a:miter lim="800000"/>
            <a:headEnd type="none" w="sm" len="sm"/>
            <a:tailEnd type="none" w="sm" len="sm"/>
          </a:ln>
          <a:effectLst>
            <a:outerShdw dist="35921" dir="2700000" algn="ctr" rotWithShape="0">
              <a:srgbClr val="B2B2B2"/>
            </a:outerShdw>
          </a:effectLst>
        </p:spPr>
        <p:txBody>
          <a:bodyPr wrap="none" lIns="91430" tIns="45716" rIns="91430" bIns="45716" anchor="ctr"/>
          <a:lstStyle/>
          <a:p>
            <a:pPr marL="0" marR="0" lvl="0" indent="0" algn="ctr" defTabSz="913526" rtl="0" eaLnBrk="1" fontAlgn="auto" latinLnBrk="0" hangingPunct="1">
              <a:lnSpc>
                <a:spcPct val="100000"/>
              </a:lnSpc>
              <a:spcBef>
                <a:spcPts val="0"/>
              </a:spcBef>
              <a:spcAft>
                <a:spcPts val="0"/>
              </a:spcAft>
              <a:buClrTx/>
              <a:buSzTx/>
              <a:buFontTx/>
              <a:buNone/>
              <a:tabLst/>
              <a:defRPr/>
            </a:pPr>
            <a:r>
              <a:rPr kumimoji="1" lang="zh-CN" altLang="en-US" sz="2000" b="1" i="0" u="none" strike="noStrike" kern="1200" cap="none" spc="0" normalizeH="0" baseline="0" noProof="0">
                <a:ln>
                  <a:noFill/>
                </a:ln>
                <a:solidFill>
                  <a:prstClr val="white">
                    <a:lumMod val="95000"/>
                  </a:prstClr>
                </a:solidFill>
                <a:effectLst/>
                <a:uLnTx/>
                <a:uFillTx/>
                <a:latin typeface="Times New Roman" pitchFamily="18" charset="0"/>
                <a:ea typeface="等线" panose="02010600030101010101" pitchFamily="2" charset="-122"/>
                <a:cs typeface="+mn-cs"/>
              </a:rPr>
              <a:t>管理能力</a:t>
            </a:r>
            <a:endParaRPr kumimoji="1" lang="zh-CN" altLang="en-US" sz="2000" b="1" i="0" u="none" strike="noStrike" kern="1200" cap="none" spc="0" normalizeH="0" baseline="0" noProof="0" dirty="0">
              <a:ln>
                <a:noFill/>
              </a:ln>
              <a:solidFill>
                <a:prstClr val="white">
                  <a:lumMod val="95000"/>
                </a:prstClr>
              </a:solidFill>
              <a:effectLst/>
              <a:uLnTx/>
              <a:uFillTx/>
              <a:latin typeface="Times New Roman" pitchFamily="18" charset="0"/>
              <a:ea typeface="等线" panose="02010600030101010101" pitchFamily="2" charset="-122"/>
              <a:cs typeface="+mn-cs"/>
            </a:endParaRPr>
          </a:p>
        </p:txBody>
      </p:sp>
      <p:sp>
        <p:nvSpPr>
          <p:cNvPr id="841733" name="AutoShape 5"/>
          <p:cNvSpPr>
            <a:spLocks noChangeArrowheads="1"/>
          </p:cNvSpPr>
          <p:nvPr/>
        </p:nvSpPr>
        <p:spPr bwMode="auto">
          <a:xfrm>
            <a:off x="3980114" y="2962131"/>
            <a:ext cx="1946275" cy="1092200"/>
          </a:xfrm>
          <a:prstGeom prst="rightArrow">
            <a:avLst>
              <a:gd name="adj1" fmla="val 50000"/>
              <a:gd name="adj2" fmla="val 44481"/>
            </a:avLst>
          </a:prstGeom>
          <a:solidFill>
            <a:schemeClr val="accent1"/>
          </a:solidFill>
          <a:ln w="12700" cap="sq">
            <a:solidFill>
              <a:schemeClr val="tx1"/>
            </a:solidFill>
            <a:miter lim="800000"/>
            <a:headEnd type="none" w="sm" len="sm"/>
            <a:tailEnd type="none" w="sm" len="sm"/>
          </a:ln>
          <a:effectLst>
            <a:outerShdw dist="35921" dir="2700000" algn="ctr" rotWithShape="0">
              <a:srgbClr val="B2B2B2"/>
            </a:outerShdw>
          </a:effectLst>
        </p:spPr>
        <p:txBody>
          <a:bodyPr wrap="none" lIns="91430" tIns="45716" rIns="91430" bIns="45716" anchor="ctr"/>
          <a:lstStyle/>
          <a:p>
            <a:pPr marL="0" marR="0" lvl="0" indent="0" algn="ctr" defTabSz="913526" rtl="0" eaLnBrk="1" fontAlgn="auto" latinLnBrk="0" hangingPunct="1">
              <a:lnSpc>
                <a:spcPct val="100000"/>
              </a:lnSpc>
              <a:spcBef>
                <a:spcPts val="0"/>
              </a:spcBef>
              <a:spcAft>
                <a:spcPts val="0"/>
              </a:spcAft>
              <a:buClrTx/>
              <a:buSzTx/>
              <a:buFontTx/>
              <a:buNone/>
              <a:tabLst/>
              <a:defRPr/>
            </a:pPr>
            <a:r>
              <a:rPr kumimoji="1" lang="zh-CN" altLang="en-US" sz="2000" b="1" i="0" u="none" strike="noStrike" kern="1200" cap="none" spc="0" normalizeH="0" baseline="0" noProof="0">
                <a:ln>
                  <a:noFill/>
                </a:ln>
                <a:solidFill>
                  <a:prstClr val="white">
                    <a:lumMod val="95000"/>
                  </a:prstClr>
                </a:solidFill>
                <a:effectLst/>
                <a:uLnTx/>
                <a:uFillTx/>
                <a:latin typeface="Times New Roman" pitchFamily="18" charset="0"/>
                <a:ea typeface="等线" panose="02010600030101010101" pitchFamily="2" charset="-122"/>
                <a:cs typeface="+mn-cs"/>
              </a:rPr>
              <a:t>素质</a:t>
            </a:r>
            <a:endParaRPr kumimoji="1" lang="zh-CN" altLang="en-US" sz="2000" b="1" i="0" u="none" strike="noStrike" kern="1200" cap="none" spc="0" normalizeH="0" baseline="0" noProof="0" dirty="0">
              <a:ln>
                <a:noFill/>
              </a:ln>
              <a:solidFill>
                <a:prstClr val="white">
                  <a:lumMod val="95000"/>
                </a:prstClr>
              </a:solidFill>
              <a:effectLst/>
              <a:uLnTx/>
              <a:uFillTx/>
              <a:latin typeface="Times New Roman" pitchFamily="18" charset="0"/>
              <a:ea typeface="等线" panose="02010600030101010101" pitchFamily="2" charset="-122"/>
              <a:cs typeface="+mn-cs"/>
            </a:endParaRPr>
          </a:p>
        </p:txBody>
      </p:sp>
      <p:sp>
        <p:nvSpPr>
          <p:cNvPr id="841734" name="AutoShape 6"/>
          <p:cNvSpPr>
            <a:spLocks noChangeArrowheads="1"/>
          </p:cNvSpPr>
          <p:nvPr/>
        </p:nvSpPr>
        <p:spPr bwMode="auto">
          <a:xfrm>
            <a:off x="7075738" y="4579209"/>
            <a:ext cx="1066800" cy="1508125"/>
          </a:xfrm>
          <a:prstGeom prst="upArrow">
            <a:avLst>
              <a:gd name="adj1" fmla="val 50000"/>
              <a:gd name="adj2" fmla="val 35372"/>
            </a:avLst>
          </a:prstGeom>
          <a:solidFill>
            <a:schemeClr val="accent1"/>
          </a:solidFill>
          <a:ln w="12700" cap="sq">
            <a:solidFill>
              <a:schemeClr val="tx1"/>
            </a:solidFill>
            <a:miter lim="800000"/>
            <a:headEnd type="none" w="sm" len="sm"/>
            <a:tailEnd type="none" w="sm" len="sm"/>
          </a:ln>
          <a:effectLst>
            <a:outerShdw dist="35921" dir="2700000" algn="ctr" rotWithShape="0">
              <a:srgbClr val="B2B2B2"/>
            </a:outerShdw>
          </a:effectLst>
        </p:spPr>
        <p:txBody>
          <a:bodyPr vert="eaVert" wrap="none" lIns="0" tIns="0" rIns="0" bIns="0" anchor="ctr"/>
          <a:lstStyle/>
          <a:p>
            <a:pPr marL="0" marR="0" lvl="0" indent="0" algn="ctr" defTabSz="913526" rtl="0" eaLnBrk="1" fontAlgn="auto" latinLnBrk="0" hangingPunct="1">
              <a:lnSpc>
                <a:spcPct val="60000"/>
              </a:lnSpc>
              <a:spcBef>
                <a:spcPts val="0"/>
              </a:spcBef>
              <a:spcAft>
                <a:spcPts val="0"/>
              </a:spcAft>
              <a:buClrTx/>
              <a:buSzTx/>
              <a:buFontTx/>
              <a:buNone/>
              <a:tabLst/>
              <a:defRPr/>
            </a:pPr>
            <a:r>
              <a:rPr kumimoji="1" lang="zh-CN" altLang="en-US" sz="2000" b="1" i="0" u="none" strike="noStrike" kern="1200" cap="none" spc="0" normalizeH="0" baseline="0" noProof="0">
                <a:ln>
                  <a:noFill/>
                </a:ln>
                <a:solidFill>
                  <a:prstClr val="white">
                    <a:lumMod val="95000"/>
                  </a:prstClr>
                </a:solidFill>
                <a:effectLst/>
                <a:uLnTx/>
                <a:uFillTx/>
                <a:latin typeface="Times New Roman" pitchFamily="18" charset="0"/>
                <a:ea typeface="等线" panose="02010600030101010101" pitchFamily="2" charset="-122"/>
                <a:cs typeface="+mn-cs"/>
              </a:rPr>
              <a:t>技术领域</a:t>
            </a:r>
            <a:endParaRPr kumimoji="1" lang="zh-CN" altLang="en-US" sz="2000" b="1" i="0" u="none" strike="noStrike" kern="1200" cap="none" spc="0" normalizeH="0" baseline="0" noProof="0" dirty="0">
              <a:ln>
                <a:noFill/>
              </a:ln>
              <a:solidFill>
                <a:prstClr val="white">
                  <a:lumMod val="95000"/>
                </a:prstClr>
              </a:solidFill>
              <a:effectLst/>
              <a:uLnTx/>
              <a:uFillTx/>
              <a:latin typeface="Times New Roman" pitchFamily="18" charset="0"/>
              <a:ea typeface="等线" panose="02010600030101010101" pitchFamily="2" charset="-122"/>
              <a:cs typeface="+mn-cs"/>
            </a:endParaRPr>
          </a:p>
        </p:txBody>
      </p:sp>
      <p:sp>
        <p:nvSpPr>
          <p:cNvPr id="15368" name="Text Box 7"/>
          <p:cNvSpPr txBox="1">
            <a:spLocks noChangeArrowheads="1"/>
          </p:cNvSpPr>
          <p:nvPr/>
        </p:nvSpPr>
        <p:spPr bwMode="auto">
          <a:xfrm>
            <a:off x="6891588" y="3319318"/>
            <a:ext cx="184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lIns="91430" tIns="45716" rIns="91430" bIns="45716">
            <a:spAutoFit/>
          </a:bodyPr>
          <a:lstStyle>
            <a:lvl1pPr defTabSz="912813" eaLnBrk="0" hangingPunct="0">
              <a:defRPr>
                <a:solidFill>
                  <a:schemeClr val="tx1"/>
                </a:solidFill>
                <a:latin typeface="Arial" panose="020B0604020202020204" pitchFamily="34" charset="0"/>
                <a:ea typeface="宋体" panose="02010600030101010101" pitchFamily="2" charset="-122"/>
              </a:defRPr>
            </a:lvl1pPr>
            <a:lvl2pPr marL="742950" indent="-285750" defTabSz="912813" eaLnBrk="0" hangingPunct="0">
              <a:defRPr>
                <a:solidFill>
                  <a:schemeClr val="tx1"/>
                </a:solidFill>
                <a:latin typeface="Arial" panose="020B0604020202020204" pitchFamily="34" charset="0"/>
                <a:ea typeface="宋体" panose="02010600030101010101" pitchFamily="2" charset="-122"/>
              </a:defRPr>
            </a:lvl2pPr>
            <a:lvl3pPr marL="1143000" indent="-228600" defTabSz="912813" eaLnBrk="0" hangingPunct="0">
              <a:defRPr>
                <a:solidFill>
                  <a:schemeClr val="tx1"/>
                </a:solidFill>
                <a:latin typeface="Arial" panose="020B0604020202020204" pitchFamily="34" charset="0"/>
                <a:ea typeface="宋体" panose="02010600030101010101" pitchFamily="2" charset="-122"/>
              </a:defRPr>
            </a:lvl3pPr>
            <a:lvl4pPr marL="1600200" indent="-228600" defTabSz="912813" eaLnBrk="0" hangingPunct="0">
              <a:defRPr>
                <a:solidFill>
                  <a:schemeClr val="tx1"/>
                </a:solidFill>
                <a:latin typeface="Arial" panose="020B0604020202020204" pitchFamily="34" charset="0"/>
                <a:ea typeface="宋体" panose="02010600030101010101" pitchFamily="2" charset="-122"/>
              </a:defRPr>
            </a:lvl4pPr>
            <a:lvl5pPr marL="2057400" indent="-228600" defTabSz="912813" eaLnBrk="0" hangingPunct="0">
              <a:defRPr>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sz="2000">
              <a:solidFill>
                <a:srgbClr val="3333FF"/>
              </a:solidFill>
              <a:latin typeface="Times New Roman" panose="02020603050405020304" pitchFamily="18" charset="0"/>
            </a:endParaRPr>
          </a:p>
        </p:txBody>
      </p:sp>
      <p:sp>
        <p:nvSpPr>
          <p:cNvPr id="841736" name="Oval 8"/>
          <p:cNvSpPr>
            <a:spLocks noChangeArrowheads="1"/>
          </p:cNvSpPr>
          <p:nvPr/>
        </p:nvSpPr>
        <p:spPr bwMode="auto">
          <a:xfrm>
            <a:off x="6272463" y="2949431"/>
            <a:ext cx="2641600" cy="1573212"/>
          </a:xfrm>
          <a:prstGeom prst="ellipse">
            <a:avLst/>
          </a:prstGeom>
          <a:gradFill rotWithShape="0">
            <a:gsLst>
              <a:gs pos="0">
                <a:srgbClr val="CC0000"/>
              </a:gs>
              <a:gs pos="100000">
                <a:srgbClr val="CC6600"/>
              </a:gs>
            </a:gsLst>
            <a:lin ang="0" scaled="1"/>
          </a:gradFill>
          <a:ln w="12700" cap="sq">
            <a:noFill/>
            <a:round/>
            <a:headEnd type="none" w="sm" len="sm"/>
            <a:tailEnd type="none" w="sm" len="sm"/>
          </a:ln>
          <a:effectLst>
            <a:prstShdw prst="shdw17" dist="17961" dir="2700000">
              <a:srgbClr val="CC0000">
                <a:gamma/>
                <a:shade val="60000"/>
                <a:invGamma/>
              </a:srgbClr>
            </a:prstShdw>
          </a:effectLst>
        </p:spPr>
        <p:txBody>
          <a:bodyPr wrap="none" lIns="91430" tIns="45716" rIns="91430" bIns="45716" anchor="ctr"/>
          <a:lstStyle/>
          <a:p>
            <a:pPr algn="ctr" defTabSz="913526">
              <a:defRPr/>
            </a:pPr>
            <a:r>
              <a:rPr kumimoji="1" lang="zh-CN" altLang="en-US" sz="2000" b="1" dirty="0">
                <a:solidFill>
                  <a:srgbClr val="FFFF99"/>
                </a:solidFill>
                <a:latin typeface="Times New Roman" pitchFamily="18" charset="0"/>
              </a:rPr>
              <a:t>有效的管理</a:t>
            </a:r>
          </a:p>
          <a:p>
            <a:pPr algn="ctr" defTabSz="913526">
              <a:defRPr/>
            </a:pPr>
            <a:r>
              <a:rPr kumimoji="1" lang="zh-CN" altLang="en-US" sz="2000" b="1" dirty="0">
                <a:solidFill>
                  <a:srgbClr val="FFFF99"/>
                </a:solidFill>
                <a:latin typeface="Times New Roman" pitchFamily="18" charset="0"/>
              </a:rPr>
              <a:t>与领导</a:t>
            </a:r>
          </a:p>
        </p:txBody>
      </p:sp>
      <p:sp>
        <p:nvSpPr>
          <p:cNvPr id="10" name="Rectangle 5"/>
          <p:cNvSpPr>
            <a:spLocks noChangeArrowheads="1"/>
          </p:cNvSpPr>
          <p:nvPr/>
        </p:nvSpPr>
        <p:spPr bwMode="auto">
          <a:xfrm>
            <a:off x="4685592" y="1587479"/>
            <a:ext cx="2728912" cy="1630363"/>
          </a:xfrm>
          <a:prstGeom prst="rect">
            <a:avLst/>
          </a:prstGeom>
          <a:noFill/>
          <a:ln w="12700" cap="sq">
            <a:noFill/>
            <a:miter lim="800000"/>
            <a:headEnd type="none" w="sm" len="sm"/>
            <a:tailEnd type="none" w="sm" len="sm"/>
          </a:ln>
          <a:effectLst/>
        </p:spPr>
        <p:txBody>
          <a:bodyPr lIns="91430" tIns="45716" rIns="91430" bIns="45716">
            <a:spAutoFit/>
          </a:bodyPr>
          <a:lstStyle/>
          <a:p>
            <a:pPr defTabSz="913526">
              <a:buClr>
                <a:srgbClr val="FF3300"/>
              </a:buClr>
              <a:buFont typeface="WingDings" pitchFamily="2" charset="2"/>
              <a:buChar char="ü"/>
              <a:tabLst>
                <a:tab pos="267255" algn="l"/>
                <a:tab pos="456763" algn="l"/>
              </a:tabLst>
              <a:defRPr/>
            </a:pPr>
            <a:r>
              <a:rPr kumimoji="1" lang="zh-CN" altLang="en-US" sz="2000" b="1" dirty="0">
                <a:latin typeface="Times New Roman" pitchFamily="18" charset="0"/>
              </a:rPr>
              <a:t>职业道德</a:t>
            </a:r>
          </a:p>
          <a:p>
            <a:pPr defTabSz="913526" eaLnBrk="0" hangingPunct="0">
              <a:buClr>
                <a:srgbClr val="FF3300"/>
              </a:buClr>
              <a:buFont typeface="WingDings" pitchFamily="2" charset="2"/>
              <a:buChar char="ü"/>
              <a:tabLst>
                <a:tab pos="267255" algn="l"/>
                <a:tab pos="456763" algn="l"/>
              </a:tabLst>
              <a:defRPr/>
            </a:pPr>
            <a:r>
              <a:rPr kumimoji="1" lang="zh-CN" altLang="en-US" sz="2000" b="1" dirty="0">
                <a:latin typeface="Times New Roman" pitchFamily="18" charset="0"/>
              </a:rPr>
              <a:t>创新精神</a:t>
            </a:r>
          </a:p>
          <a:p>
            <a:pPr defTabSz="913526" eaLnBrk="0" hangingPunct="0">
              <a:buClr>
                <a:srgbClr val="FF3300"/>
              </a:buClr>
              <a:buFont typeface="WingDings" pitchFamily="2" charset="2"/>
              <a:buChar char="ü"/>
              <a:tabLst>
                <a:tab pos="267255" algn="l"/>
                <a:tab pos="456763" algn="l"/>
              </a:tabLst>
              <a:defRPr/>
            </a:pPr>
            <a:r>
              <a:rPr kumimoji="1" lang="zh-CN" altLang="en-US" sz="2000" b="1" dirty="0">
                <a:latin typeface="Times New Roman" pitchFamily="18" charset="0"/>
              </a:rPr>
              <a:t>领导才能和影响力</a:t>
            </a:r>
          </a:p>
          <a:p>
            <a:pPr defTabSz="913526" eaLnBrk="0" hangingPunct="0">
              <a:buClr>
                <a:srgbClr val="FF3300"/>
              </a:buClr>
              <a:buFont typeface="WingDings" pitchFamily="2" charset="2"/>
              <a:buChar char="ü"/>
              <a:tabLst>
                <a:tab pos="267255" algn="l"/>
                <a:tab pos="456763" algn="l"/>
              </a:tabLst>
              <a:defRPr/>
            </a:pPr>
            <a:r>
              <a:rPr kumimoji="1" lang="zh-CN" altLang="en-US" sz="2000" b="1" dirty="0">
                <a:latin typeface="Times New Roman" pitchFamily="18" charset="0"/>
              </a:rPr>
              <a:t>尊重人</a:t>
            </a:r>
          </a:p>
          <a:p>
            <a:pPr defTabSz="913526" eaLnBrk="0" hangingPunct="0">
              <a:buClr>
                <a:srgbClr val="FF3300"/>
              </a:buClr>
              <a:tabLst>
                <a:tab pos="267255" algn="l"/>
                <a:tab pos="456763" algn="l"/>
              </a:tabLst>
              <a:defRPr/>
            </a:pPr>
            <a:endParaRPr kumimoji="1" lang="zh-CN" altLang="en-US" sz="2000" dirty="0">
              <a:latin typeface="Times New Roman" pitchFamily="18" charset="0"/>
            </a:endParaRPr>
          </a:p>
        </p:txBody>
      </p:sp>
      <p:sp>
        <p:nvSpPr>
          <p:cNvPr id="11" name="Rectangle 4"/>
          <p:cNvSpPr>
            <a:spLocks noChangeArrowheads="1"/>
          </p:cNvSpPr>
          <p:nvPr/>
        </p:nvSpPr>
        <p:spPr bwMode="auto">
          <a:xfrm>
            <a:off x="8885655" y="4268037"/>
            <a:ext cx="2238376" cy="1631950"/>
          </a:xfrm>
          <a:prstGeom prst="rect">
            <a:avLst/>
          </a:prstGeom>
          <a:noFill/>
          <a:ln w="12700" cap="sq">
            <a:noFill/>
            <a:miter lim="800000"/>
            <a:headEnd type="none" w="sm" len="sm"/>
            <a:tailEnd type="none" w="sm" len="sm"/>
          </a:ln>
          <a:effectLst/>
        </p:spPr>
        <p:txBody>
          <a:bodyPr wrap="square" lIns="91430" tIns="45716" rIns="91430" bIns="45716">
            <a:spAutoFit/>
          </a:bodyPr>
          <a:lstStyle/>
          <a:p>
            <a:pPr defTabSz="913526">
              <a:buClr>
                <a:srgbClr val="FF3300"/>
              </a:buClr>
              <a:buFont typeface="WingDings" pitchFamily="2" charset="2"/>
              <a:buChar char="ü"/>
              <a:tabLst>
                <a:tab pos="267255" algn="l"/>
                <a:tab pos="456763" algn="l"/>
              </a:tabLst>
              <a:defRPr/>
            </a:pPr>
            <a:r>
              <a:rPr kumimoji="1" lang="zh-CN" altLang="en-US" sz="2000" b="1" dirty="0">
                <a:latin typeface="Times New Roman" pitchFamily="18" charset="0"/>
              </a:rPr>
              <a:t>领导能力</a:t>
            </a:r>
          </a:p>
          <a:p>
            <a:pPr defTabSz="913526">
              <a:buClr>
                <a:srgbClr val="FF3300"/>
              </a:buClr>
              <a:buFont typeface="WingDings" pitchFamily="2" charset="2"/>
              <a:buChar char="ü"/>
              <a:tabLst>
                <a:tab pos="267255" algn="l"/>
                <a:tab pos="456763" algn="l"/>
              </a:tabLst>
              <a:defRPr/>
            </a:pPr>
            <a:r>
              <a:rPr kumimoji="1" lang="zh-CN" altLang="en-US" sz="2000" b="1" dirty="0">
                <a:latin typeface="Times New Roman" pitchFamily="18" charset="0"/>
              </a:rPr>
              <a:t>沟通与倾听能力</a:t>
            </a:r>
          </a:p>
          <a:p>
            <a:pPr defTabSz="913526">
              <a:buClr>
                <a:srgbClr val="FF3300"/>
              </a:buClr>
              <a:buFont typeface="WingDings" pitchFamily="2" charset="2"/>
              <a:buChar char="ü"/>
              <a:tabLst>
                <a:tab pos="267255" algn="l"/>
                <a:tab pos="456763" algn="l"/>
              </a:tabLst>
              <a:defRPr/>
            </a:pPr>
            <a:r>
              <a:rPr kumimoji="1" lang="zh-CN" altLang="en-US" sz="2000" b="1" dirty="0">
                <a:latin typeface="Times New Roman" pitchFamily="18" charset="0"/>
              </a:rPr>
              <a:t>解决问题的能力</a:t>
            </a:r>
          </a:p>
          <a:p>
            <a:pPr defTabSz="913526">
              <a:buClr>
                <a:srgbClr val="FF3300"/>
              </a:buClr>
              <a:buFont typeface="WingDings" pitchFamily="2" charset="2"/>
              <a:buChar char="ü"/>
              <a:tabLst>
                <a:tab pos="267255" algn="l"/>
                <a:tab pos="456763" algn="l"/>
              </a:tabLst>
              <a:defRPr/>
            </a:pPr>
            <a:r>
              <a:rPr kumimoji="1" lang="zh-CN" altLang="en-US" sz="2000" b="1" dirty="0">
                <a:latin typeface="Times New Roman" pitchFamily="18" charset="0"/>
              </a:rPr>
              <a:t>处理压力的能力</a:t>
            </a:r>
          </a:p>
          <a:p>
            <a:pPr defTabSz="913526">
              <a:buClr>
                <a:srgbClr val="FF3300"/>
              </a:buClr>
              <a:buFont typeface="WingDings" pitchFamily="2" charset="2"/>
              <a:buChar char="ü"/>
              <a:tabLst>
                <a:tab pos="267255" algn="l"/>
                <a:tab pos="456763" algn="l"/>
              </a:tabLst>
              <a:defRPr/>
            </a:pPr>
            <a:r>
              <a:rPr kumimoji="1" lang="zh-CN" altLang="en-US" sz="2000" b="1" dirty="0">
                <a:latin typeface="Times New Roman" pitchFamily="18" charset="0"/>
              </a:rPr>
              <a:t>管理时间的能力</a:t>
            </a:r>
          </a:p>
        </p:txBody>
      </p:sp>
      <p:sp>
        <p:nvSpPr>
          <p:cNvPr id="12" name="Rectangle 5"/>
          <p:cNvSpPr>
            <a:spLocks noChangeArrowheads="1"/>
          </p:cNvSpPr>
          <p:nvPr/>
        </p:nvSpPr>
        <p:spPr bwMode="auto">
          <a:xfrm>
            <a:off x="8885655" y="1528696"/>
            <a:ext cx="2324100" cy="1323975"/>
          </a:xfrm>
          <a:prstGeom prst="rect">
            <a:avLst/>
          </a:prstGeom>
          <a:noFill/>
          <a:ln w="12700" cap="sq">
            <a:noFill/>
            <a:miter lim="800000"/>
            <a:headEnd type="none" w="sm" len="sm"/>
            <a:tailEnd type="none" w="sm" len="sm"/>
          </a:ln>
          <a:effectLst/>
        </p:spPr>
        <p:txBody>
          <a:bodyPr lIns="91430" tIns="45716" rIns="91430" bIns="45716">
            <a:spAutoFit/>
          </a:bodyPr>
          <a:lstStyle/>
          <a:p>
            <a:pPr defTabSz="913526">
              <a:buClr>
                <a:srgbClr val="FF3300"/>
              </a:buClr>
              <a:buFont typeface="WingDings" pitchFamily="2" charset="2"/>
              <a:buChar char="ü"/>
              <a:tabLst>
                <a:tab pos="267255" algn="l"/>
                <a:tab pos="456763" algn="l"/>
              </a:tabLst>
              <a:defRPr/>
            </a:pPr>
            <a:r>
              <a:rPr kumimoji="1" lang="zh-CN" altLang="en-US" sz="2000" b="1" dirty="0">
                <a:latin typeface="Times New Roman" pitchFamily="18" charset="0"/>
              </a:rPr>
              <a:t>专业技术知识</a:t>
            </a:r>
          </a:p>
          <a:p>
            <a:pPr defTabSz="913526">
              <a:buClr>
                <a:srgbClr val="FF3300"/>
              </a:buClr>
              <a:buFont typeface="WingDings" pitchFamily="2" charset="2"/>
              <a:buChar char="ü"/>
              <a:tabLst>
                <a:tab pos="267255" algn="l"/>
                <a:tab pos="456763" algn="l"/>
              </a:tabLst>
              <a:defRPr/>
            </a:pPr>
            <a:r>
              <a:rPr kumimoji="1" lang="zh-CN" altLang="en-US" sz="2000" b="1" dirty="0">
                <a:latin typeface="Times New Roman" pitchFamily="18" charset="0"/>
              </a:rPr>
              <a:t>心理学常识</a:t>
            </a:r>
          </a:p>
          <a:p>
            <a:pPr defTabSz="913526">
              <a:buClr>
                <a:srgbClr val="FF3300"/>
              </a:buClr>
              <a:buFont typeface="WingDings" pitchFamily="2" charset="2"/>
              <a:buChar char="ü"/>
              <a:tabLst>
                <a:tab pos="267255" algn="l"/>
                <a:tab pos="456763" algn="l"/>
              </a:tabLst>
              <a:defRPr/>
            </a:pPr>
            <a:r>
              <a:rPr kumimoji="1" lang="zh-CN" altLang="en-US" sz="2000" b="1" dirty="0">
                <a:latin typeface="Times New Roman" pitchFamily="18" charset="0"/>
              </a:rPr>
              <a:t>市场知识</a:t>
            </a:r>
          </a:p>
          <a:p>
            <a:pPr defTabSz="913526">
              <a:buClr>
                <a:srgbClr val="FF3300"/>
              </a:buClr>
              <a:buFont typeface="WingDings" pitchFamily="2" charset="2"/>
              <a:buChar char="ü"/>
              <a:tabLst>
                <a:tab pos="267255" algn="l"/>
                <a:tab pos="456763" algn="l"/>
              </a:tabLst>
              <a:defRPr/>
            </a:pPr>
            <a:r>
              <a:rPr kumimoji="1" lang="zh-CN" altLang="en-US" sz="2000" b="1" dirty="0">
                <a:latin typeface="Times New Roman" pitchFamily="18" charset="0"/>
              </a:rPr>
              <a:t>管理学知识</a:t>
            </a:r>
          </a:p>
        </p:txBody>
      </p:sp>
      <p:sp>
        <p:nvSpPr>
          <p:cNvPr id="13" name="Rectangle 5"/>
          <p:cNvSpPr>
            <a:spLocks noChangeArrowheads="1"/>
          </p:cNvSpPr>
          <p:nvPr/>
        </p:nvSpPr>
        <p:spPr bwMode="auto">
          <a:xfrm>
            <a:off x="4685592" y="4478989"/>
            <a:ext cx="2247900" cy="1322388"/>
          </a:xfrm>
          <a:prstGeom prst="rect">
            <a:avLst/>
          </a:prstGeom>
          <a:noFill/>
          <a:ln w="12700" cap="sq">
            <a:noFill/>
            <a:miter lim="800000"/>
            <a:headEnd type="none" w="sm" len="sm"/>
            <a:tailEnd type="none" w="sm" len="sm"/>
          </a:ln>
          <a:effectLst/>
        </p:spPr>
        <p:txBody>
          <a:bodyPr lIns="91430" tIns="45716" rIns="91430" bIns="45716">
            <a:spAutoFit/>
          </a:bodyPr>
          <a:lstStyle/>
          <a:p>
            <a:pPr defTabSz="913526">
              <a:buClr>
                <a:srgbClr val="FF3300"/>
              </a:buClr>
              <a:buFont typeface="WingDings" pitchFamily="2" charset="2"/>
              <a:buChar char="ü"/>
              <a:tabLst>
                <a:tab pos="267255" algn="l"/>
                <a:tab pos="456763" algn="l"/>
              </a:tabLst>
              <a:defRPr/>
            </a:pPr>
            <a:r>
              <a:rPr kumimoji="1" lang="zh-CN" altLang="en-US" sz="2000" b="1" dirty="0">
                <a:latin typeface="Times New Roman" pitchFamily="18" charset="0"/>
              </a:rPr>
              <a:t>专业技术知识</a:t>
            </a:r>
          </a:p>
          <a:p>
            <a:pPr defTabSz="913526">
              <a:buClr>
                <a:srgbClr val="FF3300"/>
              </a:buClr>
              <a:buFont typeface="WingDings" pitchFamily="2" charset="2"/>
              <a:buChar char="ü"/>
              <a:tabLst>
                <a:tab pos="267255" algn="l"/>
                <a:tab pos="456763" algn="l"/>
              </a:tabLst>
              <a:defRPr/>
            </a:pPr>
            <a:r>
              <a:rPr kumimoji="1" lang="zh-CN" altLang="en-US" sz="2000" b="1" dirty="0">
                <a:latin typeface="Times New Roman" pitchFamily="18" charset="0"/>
              </a:rPr>
              <a:t>专业实际经验</a:t>
            </a:r>
          </a:p>
          <a:p>
            <a:pPr defTabSz="913526">
              <a:buClr>
                <a:srgbClr val="FF3300"/>
              </a:buClr>
              <a:buFont typeface="WingDings" pitchFamily="2" charset="2"/>
              <a:buChar char="ü"/>
              <a:tabLst>
                <a:tab pos="267255" algn="l"/>
                <a:tab pos="456763" algn="l"/>
              </a:tabLst>
              <a:defRPr/>
            </a:pPr>
            <a:r>
              <a:rPr kumimoji="1" lang="zh-CN" altLang="en-US" sz="2000" b="1" dirty="0">
                <a:latin typeface="Times New Roman" pitchFamily="18" charset="0"/>
              </a:rPr>
              <a:t>专业技术市场</a:t>
            </a:r>
          </a:p>
          <a:p>
            <a:pPr defTabSz="913526">
              <a:buClr>
                <a:srgbClr val="FF3300"/>
              </a:buClr>
              <a:buFont typeface="WingDings" pitchFamily="2" charset="2"/>
              <a:buChar char="ü"/>
              <a:tabLst>
                <a:tab pos="267255" algn="l"/>
                <a:tab pos="456763" algn="l"/>
              </a:tabLst>
              <a:defRPr/>
            </a:pPr>
            <a:r>
              <a:rPr kumimoji="1" lang="zh-CN" altLang="en-US" sz="2000" b="1" dirty="0">
                <a:latin typeface="Times New Roman" pitchFamily="18" charset="0"/>
              </a:rPr>
              <a:t>专业技术发展</a:t>
            </a:r>
          </a:p>
        </p:txBody>
      </p:sp>
    </p:spTree>
    <p:extLst>
      <p:ext uri="{BB962C8B-B14F-4D97-AF65-F5344CB8AC3E}">
        <p14:creationId xmlns:p14="http://schemas.microsoft.com/office/powerpoint/2010/main" val="203360724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en-US" altLang="zh-CN" dirty="0"/>
              <a:t>2. </a:t>
            </a:r>
            <a:r>
              <a:rPr lang="zh-CN" altLang="en-US" dirty="0"/>
              <a:t>项目经理</a:t>
            </a:r>
            <a:endParaRPr lang="zh-CN" altLang="en-US" dirty="0">
              <a:solidFill>
                <a:srgbClr val="C00000"/>
              </a:solidFill>
            </a:endParaRPr>
          </a:p>
        </p:txBody>
      </p:sp>
      <p:sp>
        <p:nvSpPr>
          <p:cNvPr id="3" name="内容占位符 2">
            <a:extLst>
              <a:ext uri="{FF2B5EF4-FFF2-40B4-BE49-F238E27FC236}">
                <a16:creationId xmlns:a16="http://schemas.microsoft.com/office/drawing/2014/main" id="{D7D4CD5B-2624-433D-90F5-6882B2C9E159}"/>
              </a:ext>
            </a:extLst>
          </p:cNvPr>
          <p:cNvSpPr>
            <a:spLocks noGrp="1"/>
          </p:cNvSpPr>
          <p:nvPr>
            <p:ph idx="1"/>
          </p:nvPr>
        </p:nvSpPr>
        <p:spPr>
          <a:xfrm>
            <a:off x="673100" y="1200210"/>
            <a:ext cx="10864850" cy="5047544"/>
          </a:xfrm>
        </p:spPr>
        <p:txBody>
          <a:bodyPr/>
          <a:lstStyle/>
          <a:p>
            <a:r>
              <a:rPr lang="zh-CN" altLang="en-US" dirty="0"/>
              <a:t>需具备的核心能力</a:t>
            </a:r>
          </a:p>
        </p:txBody>
      </p:sp>
      <p:sp>
        <p:nvSpPr>
          <p:cNvPr id="2" name="灯片编号占位符 1"/>
          <p:cNvSpPr>
            <a:spLocks noGrp="1"/>
          </p:cNvSpPr>
          <p:nvPr>
            <p:ph type="sldNum" sz="quarter" idx="12"/>
          </p:nvPr>
        </p:nvSpPr>
        <p:spPr/>
        <p:txBody>
          <a:bodyPr/>
          <a:lstStyle/>
          <a:p>
            <a:fld id="{9231B233-6F93-4D7F-B7DA-1F27CAA8E8C0}" type="slidenum">
              <a:rPr lang="en-US" altLang="en-US" smtClean="0"/>
              <a:pPr/>
              <a:t>106</a:t>
            </a:fld>
            <a:endParaRPr lang="en-US" altLang="en-US"/>
          </a:p>
        </p:txBody>
      </p:sp>
      <p:grpSp>
        <p:nvGrpSpPr>
          <p:cNvPr id="16387" name="Group 2"/>
          <p:cNvGrpSpPr>
            <a:grpSpLocks/>
          </p:cNvGrpSpPr>
          <p:nvPr/>
        </p:nvGrpSpPr>
        <p:grpSpPr bwMode="auto">
          <a:xfrm>
            <a:off x="3450946" y="1435968"/>
            <a:ext cx="7167563" cy="4713287"/>
            <a:chOff x="188" y="988"/>
            <a:chExt cx="5175" cy="2964"/>
          </a:xfrm>
        </p:grpSpPr>
        <p:sp>
          <p:nvSpPr>
            <p:cNvPr id="16389" name="AutoShape 3"/>
            <p:cNvSpPr>
              <a:spLocks noChangeArrowheads="1"/>
            </p:cNvSpPr>
            <p:nvPr/>
          </p:nvSpPr>
          <p:spPr bwMode="auto">
            <a:xfrm>
              <a:off x="576" y="988"/>
              <a:ext cx="1423" cy="329"/>
            </a:xfrm>
            <a:prstGeom prst="flowChartAlternateProcess">
              <a:avLst/>
            </a:prstGeom>
            <a:solidFill>
              <a:srgbClr val="FFFFFF"/>
            </a:solidFill>
            <a:ln w="9525">
              <a:solidFill>
                <a:srgbClr val="000000"/>
              </a:solidFill>
              <a:miter lim="800000"/>
              <a:headEnd/>
              <a:tailEnd/>
            </a:ln>
          </p:spPr>
          <p:txBody>
            <a:bodyPr lIns="89611" tIns="44806" rIns="89611" bIns="44806"/>
            <a:lstStyle>
              <a:lvl1pPr defTabSz="912813" eaLnBrk="0" hangingPunct="0">
                <a:defRPr>
                  <a:solidFill>
                    <a:schemeClr val="tx1"/>
                  </a:solidFill>
                  <a:latin typeface="Arial" panose="020B0604020202020204" pitchFamily="34" charset="0"/>
                  <a:ea typeface="宋体" panose="02010600030101010101" pitchFamily="2" charset="-122"/>
                </a:defRPr>
              </a:lvl1pPr>
              <a:lvl2pPr marL="742950" indent="-285750" defTabSz="912813" eaLnBrk="0" hangingPunct="0">
                <a:defRPr>
                  <a:solidFill>
                    <a:schemeClr val="tx1"/>
                  </a:solidFill>
                  <a:latin typeface="Arial" panose="020B0604020202020204" pitchFamily="34" charset="0"/>
                  <a:ea typeface="宋体" panose="02010600030101010101" pitchFamily="2" charset="-122"/>
                </a:defRPr>
              </a:lvl2pPr>
              <a:lvl3pPr marL="1143000" indent="-228600" defTabSz="912813" eaLnBrk="0" hangingPunct="0">
                <a:defRPr>
                  <a:solidFill>
                    <a:schemeClr val="tx1"/>
                  </a:solidFill>
                  <a:latin typeface="Arial" panose="020B0604020202020204" pitchFamily="34" charset="0"/>
                  <a:ea typeface="宋体" panose="02010600030101010101" pitchFamily="2" charset="-122"/>
                </a:defRPr>
              </a:lvl3pPr>
              <a:lvl4pPr marL="1600200" indent="-228600" defTabSz="912813" eaLnBrk="0" hangingPunct="0">
                <a:defRPr>
                  <a:solidFill>
                    <a:schemeClr val="tx1"/>
                  </a:solidFill>
                  <a:latin typeface="Arial" panose="020B0604020202020204" pitchFamily="34" charset="0"/>
                  <a:ea typeface="宋体" panose="02010600030101010101" pitchFamily="2" charset="-122"/>
                </a:defRPr>
              </a:lvl4pPr>
              <a:lvl5pPr marL="2057400" indent="-228600" defTabSz="912813" eaLnBrk="0" hangingPunct="0">
                <a:defRPr>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1"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mn-cs"/>
                </a:rPr>
                <a:t>优秀的领导能力</a:t>
              </a:r>
            </a:p>
          </p:txBody>
        </p:sp>
        <p:sp>
          <p:nvSpPr>
            <p:cNvPr id="16390" name="AutoShape 4"/>
            <p:cNvSpPr>
              <a:spLocks noChangeArrowheads="1"/>
            </p:cNvSpPr>
            <p:nvPr/>
          </p:nvSpPr>
          <p:spPr bwMode="auto">
            <a:xfrm>
              <a:off x="188" y="1866"/>
              <a:ext cx="1423" cy="330"/>
            </a:xfrm>
            <a:prstGeom prst="flowChartAlternateProcess">
              <a:avLst/>
            </a:prstGeom>
            <a:solidFill>
              <a:srgbClr val="FFFFFF"/>
            </a:solidFill>
            <a:ln w="9525">
              <a:solidFill>
                <a:srgbClr val="000000"/>
              </a:solidFill>
              <a:miter lim="800000"/>
              <a:headEnd/>
              <a:tailEnd/>
            </a:ln>
          </p:spPr>
          <p:txBody>
            <a:bodyPr lIns="89611" tIns="44806" rIns="89611" bIns="44806"/>
            <a:lstStyle>
              <a:lvl1pPr defTabSz="912813" eaLnBrk="0" hangingPunct="0">
                <a:defRPr>
                  <a:solidFill>
                    <a:schemeClr val="tx1"/>
                  </a:solidFill>
                  <a:latin typeface="Arial" panose="020B0604020202020204" pitchFamily="34" charset="0"/>
                  <a:ea typeface="宋体" panose="02010600030101010101" pitchFamily="2" charset="-122"/>
                </a:defRPr>
              </a:lvl1pPr>
              <a:lvl2pPr marL="742950" indent="-285750" defTabSz="912813" eaLnBrk="0" hangingPunct="0">
                <a:defRPr>
                  <a:solidFill>
                    <a:schemeClr val="tx1"/>
                  </a:solidFill>
                  <a:latin typeface="Arial" panose="020B0604020202020204" pitchFamily="34" charset="0"/>
                  <a:ea typeface="宋体" panose="02010600030101010101" pitchFamily="2" charset="-122"/>
                </a:defRPr>
              </a:lvl2pPr>
              <a:lvl3pPr marL="1143000" indent="-228600" defTabSz="912813" eaLnBrk="0" hangingPunct="0">
                <a:defRPr>
                  <a:solidFill>
                    <a:schemeClr val="tx1"/>
                  </a:solidFill>
                  <a:latin typeface="Arial" panose="020B0604020202020204" pitchFamily="34" charset="0"/>
                  <a:ea typeface="宋体" panose="02010600030101010101" pitchFamily="2" charset="-122"/>
                </a:defRPr>
              </a:lvl3pPr>
              <a:lvl4pPr marL="1600200" indent="-228600" defTabSz="912813" eaLnBrk="0" hangingPunct="0">
                <a:defRPr>
                  <a:solidFill>
                    <a:schemeClr val="tx1"/>
                  </a:solidFill>
                  <a:latin typeface="Arial" panose="020B0604020202020204" pitchFamily="34" charset="0"/>
                  <a:ea typeface="宋体" panose="02010600030101010101" pitchFamily="2" charset="-122"/>
                </a:defRPr>
              </a:lvl4pPr>
              <a:lvl5pPr marL="2057400" indent="-228600" defTabSz="912813" eaLnBrk="0" hangingPunct="0">
                <a:defRPr>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1"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mn-cs"/>
                </a:rPr>
                <a:t>快速的应变能力</a:t>
              </a:r>
            </a:p>
          </p:txBody>
        </p:sp>
        <p:sp>
          <p:nvSpPr>
            <p:cNvPr id="16391" name="AutoShape 5"/>
            <p:cNvSpPr>
              <a:spLocks noChangeArrowheads="1"/>
            </p:cNvSpPr>
            <p:nvPr/>
          </p:nvSpPr>
          <p:spPr bwMode="auto">
            <a:xfrm>
              <a:off x="188" y="2964"/>
              <a:ext cx="1682" cy="329"/>
            </a:xfrm>
            <a:prstGeom prst="flowChartAlternateProcess">
              <a:avLst/>
            </a:prstGeom>
            <a:solidFill>
              <a:srgbClr val="FFFFFF"/>
            </a:solidFill>
            <a:ln w="9525">
              <a:solidFill>
                <a:srgbClr val="000000"/>
              </a:solidFill>
              <a:miter lim="800000"/>
              <a:headEnd/>
              <a:tailEnd/>
            </a:ln>
          </p:spPr>
          <p:txBody>
            <a:bodyPr lIns="89611" tIns="44806" rIns="89611" bIns="44806"/>
            <a:lstStyle>
              <a:lvl1pPr defTabSz="912813" eaLnBrk="0" hangingPunct="0">
                <a:defRPr>
                  <a:solidFill>
                    <a:schemeClr val="tx1"/>
                  </a:solidFill>
                  <a:latin typeface="Arial" panose="020B0604020202020204" pitchFamily="34" charset="0"/>
                  <a:ea typeface="宋体" panose="02010600030101010101" pitchFamily="2" charset="-122"/>
                </a:defRPr>
              </a:lvl1pPr>
              <a:lvl2pPr marL="742950" indent="-285750" defTabSz="912813" eaLnBrk="0" hangingPunct="0">
                <a:defRPr>
                  <a:solidFill>
                    <a:schemeClr val="tx1"/>
                  </a:solidFill>
                  <a:latin typeface="Arial" panose="020B0604020202020204" pitchFamily="34" charset="0"/>
                  <a:ea typeface="宋体" panose="02010600030101010101" pitchFamily="2" charset="-122"/>
                </a:defRPr>
              </a:lvl2pPr>
              <a:lvl3pPr marL="1143000" indent="-228600" defTabSz="912813" eaLnBrk="0" hangingPunct="0">
                <a:defRPr>
                  <a:solidFill>
                    <a:schemeClr val="tx1"/>
                  </a:solidFill>
                  <a:latin typeface="Arial" panose="020B0604020202020204" pitchFamily="34" charset="0"/>
                  <a:ea typeface="宋体" panose="02010600030101010101" pitchFamily="2" charset="-122"/>
                </a:defRPr>
              </a:lvl3pPr>
              <a:lvl4pPr marL="1600200" indent="-228600" defTabSz="912813" eaLnBrk="0" hangingPunct="0">
                <a:defRPr>
                  <a:solidFill>
                    <a:schemeClr val="tx1"/>
                  </a:solidFill>
                  <a:latin typeface="Arial" panose="020B0604020202020204" pitchFamily="34" charset="0"/>
                  <a:ea typeface="宋体" panose="02010600030101010101" pitchFamily="2" charset="-122"/>
                </a:defRPr>
              </a:lvl4pPr>
              <a:lvl5pPr marL="2057400" indent="-228600" defTabSz="912813" eaLnBrk="0" hangingPunct="0">
                <a:defRPr>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1"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mn-cs"/>
                </a:rPr>
                <a:t>良好的人际交往能力</a:t>
              </a:r>
            </a:p>
          </p:txBody>
        </p:sp>
        <p:sp>
          <p:nvSpPr>
            <p:cNvPr id="16392" name="AutoShape 6"/>
            <p:cNvSpPr>
              <a:spLocks noChangeArrowheads="1"/>
            </p:cNvSpPr>
            <p:nvPr/>
          </p:nvSpPr>
          <p:spPr bwMode="auto">
            <a:xfrm>
              <a:off x="3552" y="988"/>
              <a:ext cx="1682" cy="329"/>
            </a:xfrm>
            <a:prstGeom prst="flowChartAlternateProcess">
              <a:avLst/>
            </a:prstGeom>
            <a:solidFill>
              <a:srgbClr val="FFFFFF"/>
            </a:solidFill>
            <a:ln w="9525">
              <a:solidFill>
                <a:srgbClr val="000000"/>
              </a:solidFill>
              <a:miter lim="800000"/>
              <a:headEnd/>
              <a:tailEnd/>
            </a:ln>
          </p:spPr>
          <p:txBody>
            <a:bodyPr lIns="89611" tIns="44806" rIns="89611" bIns="44806"/>
            <a:lstStyle>
              <a:lvl1pPr defTabSz="912813" eaLnBrk="0" hangingPunct="0">
                <a:defRPr>
                  <a:solidFill>
                    <a:schemeClr val="tx1"/>
                  </a:solidFill>
                  <a:latin typeface="Arial" panose="020B0604020202020204" pitchFamily="34" charset="0"/>
                  <a:ea typeface="宋体" panose="02010600030101010101" pitchFamily="2" charset="-122"/>
                </a:defRPr>
              </a:lvl1pPr>
              <a:lvl2pPr marL="742950" indent="-285750" defTabSz="912813" eaLnBrk="0" hangingPunct="0">
                <a:defRPr>
                  <a:solidFill>
                    <a:schemeClr val="tx1"/>
                  </a:solidFill>
                  <a:latin typeface="Arial" panose="020B0604020202020204" pitchFamily="34" charset="0"/>
                  <a:ea typeface="宋体" panose="02010600030101010101" pitchFamily="2" charset="-122"/>
                </a:defRPr>
              </a:lvl2pPr>
              <a:lvl3pPr marL="1143000" indent="-228600" defTabSz="912813" eaLnBrk="0" hangingPunct="0">
                <a:defRPr>
                  <a:solidFill>
                    <a:schemeClr val="tx1"/>
                  </a:solidFill>
                  <a:latin typeface="Arial" panose="020B0604020202020204" pitchFamily="34" charset="0"/>
                  <a:ea typeface="宋体" panose="02010600030101010101" pitchFamily="2" charset="-122"/>
                </a:defRPr>
              </a:lvl3pPr>
              <a:lvl4pPr marL="1600200" indent="-228600" defTabSz="912813" eaLnBrk="0" hangingPunct="0">
                <a:defRPr>
                  <a:solidFill>
                    <a:schemeClr val="tx1"/>
                  </a:solidFill>
                  <a:latin typeface="Arial" panose="020B0604020202020204" pitchFamily="34" charset="0"/>
                  <a:ea typeface="宋体" panose="02010600030101010101" pitchFamily="2" charset="-122"/>
                </a:defRPr>
              </a:lvl4pPr>
              <a:lvl5pPr marL="2057400" indent="-228600" defTabSz="912813" eaLnBrk="0" hangingPunct="0">
                <a:defRPr>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1"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mn-cs"/>
                </a:rPr>
                <a:t>高效的时间管理能力</a:t>
              </a:r>
            </a:p>
          </p:txBody>
        </p:sp>
        <p:sp>
          <p:nvSpPr>
            <p:cNvPr id="16393" name="AutoShape 7"/>
            <p:cNvSpPr>
              <a:spLocks noChangeArrowheads="1"/>
            </p:cNvSpPr>
            <p:nvPr/>
          </p:nvSpPr>
          <p:spPr bwMode="auto">
            <a:xfrm>
              <a:off x="3811" y="2964"/>
              <a:ext cx="1423" cy="329"/>
            </a:xfrm>
            <a:prstGeom prst="flowChartAlternateProcess">
              <a:avLst/>
            </a:prstGeom>
            <a:solidFill>
              <a:srgbClr val="FFFFFF"/>
            </a:solidFill>
            <a:ln w="9525">
              <a:solidFill>
                <a:srgbClr val="000000"/>
              </a:solidFill>
              <a:miter lim="800000"/>
              <a:headEnd/>
              <a:tailEnd/>
            </a:ln>
          </p:spPr>
          <p:txBody>
            <a:bodyPr lIns="89611" tIns="44806" rIns="89611" bIns="44806"/>
            <a:lstStyle>
              <a:lvl1pPr defTabSz="912813" eaLnBrk="0" hangingPunct="0">
                <a:defRPr>
                  <a:solidFill>
                    <a:schemeClr val="tx1"/>
                  </a:solidFill>
                  <a:latin typeface="Arial" panose="020B0604020202020204" pitchFamily="34" charset="0"/>
                  <a:ea typeface="宋体" panose="02010600030101010101" pitchFamily="2" charset="-122"/>
                </a:defRPr>
              </a:lvl1pPr>
              <a:lvl2pPr marL="742950" indent="-285750" defTabSz="912813" eaLnBrk="0" hangingPunct="0">
                <a:defRPr>
                  <a:solidFill>
                    <a:schemeClr val="tx1"/>
                  </a:solidFill>
                  <a:latin typeface="Arial" panose="020B0604020202020204" pitchFamily="34" charset="0"/>
                  <a:ea typeface="宋体" panose="02010600030101010101" pitchFamily="2" charset="-122"/>
                </a:defRPr>
              </a:lvl2pPr>
              <a:lvl3pPr marL="1143000" indent="-228600" defTabSz="912813" eaLnBrk="0" hangingPunct="0">
                <a:defRPr>
                  <a:solidFill>
                    <a:schemeClr val="tx1"/>
                  </a:solidFill>
                  <a:latin typeface="Arial" panose="020B0604020202020204" pitchFamily="34" charset="0"/>
                  <a:ea typeface="宋体" panose="02010600030101010101" pitchFamily="2" charset="-122"/>
                </a:defRPr>
              </a:lvl3pPr>
              <a:lvl4pPr marL="1600200" indent="-228600" defTabSz="912813" eaLnBrk="0" hangingPunct="0">
                <a:defRPr>
                  <a:solidFill>
                    <a:schemeClr val="tx1"/>
                  </a:solidFill>
                  <a:latin typeface="Arial" panose="020B0604020202020204" pitchFamily="34" charset="0"/>
                  <a:ea typeface="宋体" panose="02010600030101010101" pitchFamily="2" charset="-122"/>
                </a:defRPr>
              </a:lvl4pPr>
              <a:lvl5pPr marL="2057400" indent="-228600" defTabSz="912813" eaLnBrk="0" hangingPunct="0">
                <a:defRPr>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1"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mn-cs"/>
                </a:rPr>
                <a:t>高效的激励能力</a:t>
              </a:r>
            </a:p>
          </p:txBody>
        </p:sp>
        <p:sp>
          <p:nvSpPr>
            <p:cNvPr id="16394" name="AutoShape 8"/>
            <p:cNvSpPr>
              <a:spLocks noChangeArrowheads="1"/>
            </p:cNvSpPr>
            <p:nvPr/>
          </p:nvSpPr>
          <p:spPr bwMode="auto">
            <a:xfrm>
              <a:off x="3940" y="1866"/>
              <a:ext cx="1423" cy="330"/>
            </a:xfrm>
            <a:prstGeom prst="flowChartAlternateProcess">
              <a:avLst/>
            </a:prstGeom>
            <a:solidFill>
              <a:srgbClr val="FFFFFF"/>
            </a:solidFill>
            <a:ln w="9525">
              <a:solidFill>
                <a:srgbClr val="000000"/>
              </a:solidFill>
              <a:miter lim="800000"/>
              <a:headEnd/>
              <a:tailEnd/>
            </a:ln>
          </p:spPr>
          <p:txBody>
            <a:bodyPr lIns="89611" tIns="44806" rIns="89611" bIns="44806"/>
            <a:lstStyle>
              <a:lvl1pPr defTabSz="912813" eaLnBrk="0" hangingPunct="0">
                <a:defRPr>
                  <a:solidFill>
                    <a:schemeClr val="tx1"/>
                  </a:solidFill>
                  <a:latin typeface="Arial" panose="020B0604020202020204" pitchFamily="34" charset="0"/>
                  <a:ea typeface="宋体" panose="02010600030101010101" pitchFamily="2" charset="-122"/>
                </a:defRPr>
              </a:lvl1pPr>
              <a:lvl2pPr marL="742950" indent="-285750" defTabSz="912813" eaLnBrk="0" hangingPunct="0">
                <a:defRPr>
                  <a:solidFill>
                    <a:schemeClr val="tx1"/>
                  </a:solidFill>
                  <a:latin typeface="Arial" panose="020B0604020202020204" pitchFamily="34" charset="0"/>
                  <a:ea typeface="宋体" panose="02010600030101010101" pitchFamily="2" charset="-122"/>
                </a:defRPr>
              </a:lvl2pPr>
              <a:lvl3pPr marL="1143000" indent="-228600" defTabSz="912813" eaLnBrk="0" hangingPunct="0">
                <a:defRPr>
                  <a:solidFill>
                    <a:schemeClr val="tx1"/>
                  </a:solidFill>
                  <a:latin typeface="Arial" panose="020B0604020202020204" pitchFamily="34" charset="0"/>
                  <a:ea typeface="宋体" panose="02010600030101010101" pitchFamily="2" charset="-122"/>
                </a:defRPr>
              </a:lvl3pPr>
              <a:lvl4pPr marL="1600200" indent="-228600" defTabSz="912813" eaLnBrk="0" hangingPunct="0">
                <a:defRPr>
                  <a:solidFill>
                    <a:schemeClr val="tx1"/>
                  </a:solidFill>
                  <a:latin typeface="Arial" panose="020B0604020202020204" pitchFamily="34" charset="0"/>
                  <a:ea typeface="宋体" panose="02010600030101010101" pitchFamily="2" charset="-122"/>
                </a:defRPr>
              </a:lvl4pPr>
              <a:lvl5pPr marL="2057400" indent="-228600" defTabSz="912813" eaLnBrk="0" hangingPunct="0">
                <a:defRPr>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1"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mn-cs"/>
                </a:rPr>
                <a:t>非凡的沟通能力</a:t>
              </a:r>
            </a:p>
          </p:txBody>
        </p:sp>
        <p:sp>
          <p:nvSpPr>
            <p:cNvPr id="16395" name="Oval 9"/>
            <p:cNvSpPr>
              <a:spLocks noChangeArrowheads="1"/>
            </p:cNvSpPr>
            <p:nvPr/>
          </p:nvSpPr>
          <p:spPr bwMode="auto">
            <a:xfrm>
              <a:off x="2258" y="1756"/>
              <a:ext cx="1164" cy="988"/>
            </a:xfrm>
            <a:prstGeom prst="ellipse">
              <a:avLst/>
            </a:prstGeom>
            <a:solidFill>
              <a:srgbClr val="FFFFFF"/>
            </a:solidFill>
            <a:ln w="9525">
              <a:solidFill>
                <a:srgbClr val="000000"/>
              </a:solidFill>
              <a:round/>
              <a:headEnd/>
              <a:tailEnd/>
            </a:ln>
          </p:spPr>
          <p:txBody>
            <a:bodyPr lIns="89611" tIns="44806" rIns="89611" bIns="44806"/>
            <a:lstStyle>
              <a:lvl1pPr defTabSz="912813" eaLnBrk="0" hangingPunct="0">
                <a:defRPr>
                  <a:solidFill>
                    <a:schemeClr val="tx1"/>
                  </a:solidFill>
                  <a:latin typeface="Arial" panose="020B0604020202020204" pitchFamily="34" charset="0"/>
                  <a:ea typeface="宋体" panose="02010600030101010101" pitchFamily="2" charset="-122"/>
                </a:defRPr>
              </a:lvl1pPr>
              <a:lvl2pPr marL="742950" indent="-285750" defTabSz="912813" eaLnBrk="0" hangingPunct="0">
                <a:defRPr>
                  <a:solidFill>
                    <a:schemeClr val="tx1"/>
                  </a:solidFill>
                  <a:latin typeface="Arial" panose="020B0604020202020204" pitchFamily="34" charset="0"/>
                  <a:ea typeface="宋体" panose="02010600030101010101" pitchFamily="2" charset="-122"/>
                </a:defRPr>
              </a:lvl2pPr>
              <a:lvl3pPr marL="1143000" indent="-228600" defTabSz="912813" eaLnBrk="0" hangingPunct="0">
                <a:defRPr>
                  <a:solidFill>
                    <a:schemeClr val="tx1"/>
                  </a:solidFill>
                  <a:latin typeface="Arial" panose="020B0604020202020204" pitchFamily="34" charset="0"/>
                  <a:ea typeface="宋体" panose="02010600030101010101" pitchFamily="2" charset="-122"/>
                </a:defRPr>
              </a:lvl3pPr>
              <a:lvl4pPr marL="1600200" indent="-228600" defTabSz="912813" eaLnBrk="0" hangingPunct="0">
                <a:defRPr>
                  <a:solidFill>
                    <a:schemeClr val="tx1"/>
                  </a:solidFill>
                  <a:latin typeface="Arial" panose="020B0604020202020204" pitchFamily="34" charset="0"/>
                  <a:ea typeface="宋体" panose="02010600030101010101" pitchFamily="2" charset="-122"/>
                </a:defRPr>
              </a:lvl4pPr>
              <a:lvl5pPr marL="2057400" indent="-228600" defTabSz="912813" eaLnBrk="0" hangingPunct="0">
                <a:defRPr>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1" i="0" u="none" strike="noStrike" kern="1200" cap="none" spc="0" normalizeH="0" baseline="0" noProof="0">
                  <a:ln>
                    <a:noFill/>
                  </a:ln>
                  <a:solidFill>
                    <a:srgbClr val="1F1AE8"/>
                  </a:solidFill>
                  <a:effectLst/>
                  <a:uLnTx/>
                  <a:uFillTx/>
                  <a:latin typeface="Times New Roman" panose="02020603050405020304" pitchFamily="18" charset="0"/>
                  <a:ea typeface="等线" panose="02010600030101010101" pitchFamily="2" charset="-122"/>
                  <a:cs typeface="+mn-cs"/>
                </a:rPr>
                <a:t>项目经理应具备的能力</a:t>
              </a:r>
            </a:p>
          </p:txBody>
        </p:sp>
        <p:sp>
          <p:nvSpPr>
            <p:cNvPr id="16396" name="Line 10"/>
            <p:cNvSpPr>
              <a:spLocks noChangeShapeType="1"/>
            </p:cNvSpPr>
            <p:nvPr/>
          </p:nvSpPr>
          <p:spPr bwMode="auto">
            <a:xfrm>
              <a:off x="1989" y="1307"/>
              <a:ext cx="539" cy="52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97" name="Line 11"/>
            <p:cNvSpPr>
              <a:spLocks noChangeShapeType="1"/>
            </p:cNvSpPr>
            <p:nvPr/>
          </p:nvSpPr>
          <p:spPr bwMode="auto">
            <a:xfrm>
              <a:off x="3244" y="2618"/>
              <a:ext cx="577" cy="356"/>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6398" name="Line 12"/>
            <p:cNvSpPr>
              <a:spLocks noChangeShapeType="1"/>
            </p:cNvSpPr>
            <p:nvPr/>
          </p:nvSpPr>
          <p:spPr bwMode="auto">
            <a:xfrm>
              <a:off x="1611" y="2086"/>
              <a:ext cx="647" cy="11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99" name="Line 13"/>
            <p:cNvSpPr>
              <a:spLocks noChangeShapeType="1"/>
            </p:cNvSpPr>
            <p:nvPr/>
          </p:nvSpPr>
          <p:spPr bwMode="auto">
            <a:xfrm flipV="1">
              <a:off x="3422" y="2086"/>
              <a:ext cx="518" cy="11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6400" name="Line 14"/>
            <p:cNvSpPr>
              <a:spLocks noChangeShapeType="1"/>
            </p:cNvSpPr>
            <p:nvPr/>
          </p:nvSpPr>
          <p:spPr bwMode="auto">
            <a:xfrm flipH="1">
              <a:off x="3034" y="1317"/>
              <a:ext cx="518" cy="43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01" name="Line 15"/>
            <p:cNvSpPr>
              <a:spLocks noChangeShapeType="1"/>
            </p:cNvSpPr>
            <p:nvPr/>
          </p:nvSpPr>
          <p:spPr bwMode="auto">
            <a:xfrm flipH="1">
              <a:off x="1855" y="2540"/>
              <a:ext cx="517" cy="439"/>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6402" name="AutoShape 16"/>
            <p:cNvSpPr>
              <a:spLocks noChangeArrowheads="1"/>
            </p:cNvSpPr>
            <p:nvPr/>
          </p:nvSpPr>
          <p:spPr bwMode="auto">
            <a:xfrm>
              <a:off x="1611" y="3623"/>
              <a:ext cx="2458" cy="329"/>
            </a:xfrm>
            <a:prstGeom prst="flowChartAlternateProcess">
              <a:avLst/>
            </a:prstGeom>
            <a:solidFill>
              <a:srgbClr val="FFFFFF"/>
            </a:solidFill>
            <a:ln w="9525">
              <a:solidFill>
                <a:srgbClr val="000000"/>
              </a:solidFill>
              <a:miter lim="800000"/>
              <a:headEnd/>
              <a:tailEnd/>
            </a:ln>
          </p:spPr>
          <p:txBody>
            <a:bodyPr lIns="89611" tIns="44806" rIns="89611" bIns="44806"/>
            <a:lstStyle>
              <a:lvl1pPr defTabSz="912813" eaLnBrk="0" hangingPunct="0">
                <a:defRPr>
                  <a:solidFill>
                    <a:schemeClr val="tx1"/>
                  </a:solidFill>
                  <a:latin typeface="Arial" panose="020B0604020202020204" pitchFamily="34" charset="0"/>
                  <a:ea typeface="宋体" panose="02010600030101010101" pitchFamily="2" charset="-122"/>
                </a:defRPr>
              </a:lvl1pPr>
              <a:lvl2pPr marL="742950" indent="-285750" defTabSz="912813" eaLnBrk="0" hangingPunct="0">
                <a:defRPr>
                  <a:solidFill>
                    <a:schemeClr val="tx1"/>
                  </a:solidFill>
                  <a:latin typeface="Arial" panose="020B0604020202020204" pitchFamily="34" charset="0"/>
                  <a:ea typeface="宋体" panose="02010600030101010101" pitchFamily="2" charset="-122"/>
                </a:defRPr>
              </a:lvl2pPr>
              <a:lvl3pPr marL="1143000" indent="-228600" defTabSz="912813" eaLnBrk="0" hangingPunct="0">
                <a:defRPr>
                  <a:solidFill>
                    <a:schemeClr val="tx1"/>
                  </a:solidFill>
                  <a:latin typeface="Arial" panose="020B0604020202020204" pitchFamily="34" charset="0"/>
                  <a:ea typeface="宋体" panose="02010600030101010101" pitchFamily="2" charset="-122"/>
                </a:defRPr>
              </a:lvl3pPr>
              <a:lvl4pPr marL="1600200" indent="-228600" defTabSz="912813" eaLnBrk="0" hangingPunct="0">
                <a:defRPr>
                  <a:solidFill>
                    <a:schemeClr val="tx1"/>
                  </a:solidFill>
                  <a:latin typeface="Arial" panose="020B0604020202020204" pitchFamily="34" charset="0"/>
                  <a:ea typeface="宋体" panose="02010600030101010101" pitchFamily="2" charset="-122"/>
                </a:defRPr>
              </a:lvl4pPr>
              <a:lvl5pPr marL="2057400" indent="-228600" defTabSz="912813" eaLnBrk="0" hangingPunct="0">
                <a:defRPr>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1"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mn-cs"/>
                </a:rPr>
                <a:t>运用项目管理知识和技术能力</a:t>
              </a:r>
            </a:p>
          </p:txBody>
        </p:sp>
        <p:sp>
          <p:nvSpPr>
            <p:cNvPr id="16403" name="Line 17"/>
            <p:cNvSpPr>
              <a:spLocks noChangeShapeType="1"/>
            </p:cNvSpPr>
            <p:nvPr/>
          </p:nvSpPr>
          <p:spPr bwMode="auto">
            <a:xfrm flipV="1">
              <a:off x="2905" y="2744"/>
              <a:ext cx="0" cy="87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407782194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52">
            <a:extLst>
              <a:ext uri="{FF2B5EF4-FFF2-40B4-BE49-F238E27FC236}">
                <a16:creationId xmlns:a16="http://schemas.microsoft.com/office/drawing/2014/main" id="{558C5E54-EB1C-48D0-B775-D4EBF8040BB3}"/>
              </a:ext>
            </a:extLst>
          </p:cNvPr>
          <p:cNvSpPr txBox="1">
            <a:spLocks/>
          </p:cNvSpPr>
          <p:nvPr/>
        </p:nvSpPr>
        <p:spPr>
          <a:xfrm>
            <a:off x="1842552" y="2204791"/>
            <a:ext cx="2706708" cy="2336718"/>
          </a:xfrm>
          <a:prstGeom prst="rect">
            <a:avLst/>
          </a:prstGeom>
        </p:spPr>
        <p:txBody>
          <a:bodyPr vert="horz" lIns="0" tIns="45720" rIns="91440" bIns="45720"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16800" kern="1200">
                <a:gradFill>
                  <a:gsLst>
                    <a:gs pos="0">
                      <a:schemeClr val="accent1">
                        <a:alpha val="90000"/>
                      </a:schemeClr>
                    </a:gs>
                    <a:gs pos="100000">
                      <a:schemeClr val="accent1">
                        <a:lumMod val="20000"/>
                        <a:lumOff val="80000"/>
                        <a:alpha val="0"/>
                      </a:schemeClr>
                    </a:gs>
                  </a:gsLst>
                  <a:lin ang="5400000" scaled="1"/>
                </a:gradFill>
                <a:latin typeface="Impact" panose="020B080603090205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buClrTx/>
              <a:buSzTx/>
              <a:buFont typeface="Arial" panose="020B0604020202020204" pitchFamily="34" charset="0"/>
              <a:buNone/>
              <a:tabLst/>
              <a:defRPr/>
            </a:pPr>
            <a:r>
              <a:rPr kumimoji="0" lang="en-US" altLang="zh-CN" sz="16800" b="0" i="0" u="none" strike="noStrike" kern="1200" cap="none" spc="0" normalizeH="0" baseline="0" noProof="0" dirty="0">
                <a:ln>
                  <a:noFill/>
                </a:ln>
                <a:gradFill>
                  <a:gsLst>
                    <a:gs pos="0">
                      <a:srgbClr val="003778">
                        <a:alpha val="90000"/>
                      </a:srgbClr>
                    </a:gs>
                    <a:gs pos="100000">
                      <a:srgbClr val="003778">
                        <a:lumMod val="20000"/>
                        <a:lumOff val="80000"/>
                        <a:alpha val="0"/>
                      </a:srgbClr>
                    </a:gs>
                  </a:gsLst>
                  <a:lin ang="5400000" scaled="1"/>
                </a:gradFill>
                <a:effectLst/>
                <a:uLnTx/>
                <a:uFillTx/>
                <a:latin typeface="Impact" panose="020B0806030902050204" pitchFamily="34" charset="0"/>
                <a:ea typeface="微软雅黑 Light"/>
                <a:cs typeface="+mn-cs"/>
              </a:rPr>
              <a:t>04</a:t>
            </a:r>
            <a:endParaRPr kumimoji="0" lang="zh-CN" altLang="en-US" sz="16800" b="0" i="0" u="none" strike="noStrike" kern="1200" cap="none" spc="0" normalizeH="0" baseline="0" noProof="0" dirty="0">
              <a:ln>
                <a:noFill/>
              </a:ln>
              <a:gradFill>
                <a:gsLst>
                  <a:gs pos="0">
                    <a:srgbClr val="003778">
                      <a:alpha val="90000"/>
                    </a:srgbClr>
                  </a:gs>
                  <a:gs pos="100000">
                    <a:srgbClr val="003778">
                      <a:lumMod val="20000"/>
                      <a:lumOff val="80000"/>
                      <a:alpha val="0"/>
                    </a:srgbClr>
                  </a:gs>
                </a:gsLst>
                <a:lin ang="5400000" scaled="1"/>
              </a:gradFill>
              <a:effectLst/>
              <a:uLnTx/>
              <a:uFillTx/>
              <a:latin typeface="Impact" panose="020B0806030902050204" pitchFamily="34" charset="0"/>
              <a:ea typeface="微软雅黑 Light"/>
              <a:cs typeface="+mn-cs"/>
            </a:endParaRPr>
          </a:p>
        </p:txBody>
      </p:sp>
      <p:sp>
        <p:nvSpPr>
          <p:cNvPr id="5" name="标题 26">
            <a:extLst>
              <a:ext uri="{FF2B5EF4-FFF2-40B4-BE49-F238E27FC236}">
                <a16:creationId xmlns:a16="http://schemas.microsoft.com/office/drawing/2014/main" id="{D9098F66-4ABF-4477-B755-C485EEDDF8E4}"/>
              </a:ext>
            </a:extLst>
          </p:cNvPr>
          <p:cNvSpPr txBox="1">
            <a:spLocks/>
          </p:cNvSpPr>
          <p:nvPr/>
        </p:nvSpPr>
        <p:spPr>
          <a:xfrm>
            <a:off x="1915152" y="3668486"/>
            <a:ext cx="5438148" cy="1249620"/>
          </a:xfrm>
          <a:prstGeom prst="rect">
            <a:avLst/>
          </a:prstGeom>
        </p:spPr>
        <p:txBody>
          <a:bodyPr vert="horz" lIns="0" tIns="45720" rIns="91440" bIns="45720" rtlCol="0" anchor="ctr">
            <a:noAutofit/>
          </a:bodyPr>
          <a:lstStyle>
            <a:lvl1pPr algn="l" defTabSz="914400" rtl="0" eaLnBrk="1" latinLnBrk="0" hangingPunct="1">
              <a:lnSpc>
                <a:spcPct val="90000"/>
              </a:lnSpc>
              <a:spcBef>
                <a:spcPct val="0"/>
              </a:spcBef>
              <a:buNone/>
              <a:defRPr sz="5400" b="1" kern="1200">
                <a:solidFill>
                  <a:schemeClr val="accent1"/>
                </a:solidFill>
                <a:latin typeface="+mj-lt"/>
                <a:ea typeface="+mj-ea"/>
                <a:cs typeface="+mj-cs"/>
              </a:defRPr>
            </a:lvl1pPr>
          </a:lstStyle>
          <a:p>
            <a:pPr lvl="0">
              <a:lnSpc>
                <a:spcPct val="100000"/>
              </a:lnSpc>
              <a:defRPr/>
            </a:pPr>
            <a:r>
              <a:rPr lang="en-US" altLang="zh-CN" sz="4000" dirty="0">
                <a:solidFill>
                  <a:srgbClr val="194B85"/>
                </a:solidFill>
                <a:latin typeface="Segoe UI"/>
                <a:ea typeface="微软雅黑"/>
              </a:rPr>
              <a:t>IT</a:t>
            </a:r>
            <a:r>
              <a:rPr lang="zh-CN" altLang="en-US" sz="4000" dirty="0">
                <a:solidFill>
                  <a:srgbClr val="194B85"/>
                </a:solidFill>
                <a:latin typeface="Segoe UI"/>
                <a:ea typeface="微软雅黑"/>
              </a:rPr>
              <a:t>项目经济决策方法</a:t>
            </a:r>
          </a:p>
        </p:txBody>
      </p:sp>
    </p:spTree>
    <p:extLst>
      <p:ext uri="{BB962C8B-B14F-4D97-AF65-F5344CB8AC3E}">
        <p14:creationId xmlns:p14="http://schemas.microsoft.com/office/powerpoint/2010/main" val="552380233"/>
      </p:ext>
    </p:extLst>
  </p:cSld>
  <p:clrMapOvr>
    <a:masterClrMapping/>
  </p:clrMapOvr>
  <p:transition spd="slow">
    <p:push dir="u"/>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AA8B0-19B0-4F46-8EF2-D953340D1745}"/>
              </a:ext>
            </a:extLst>
          </p:cNvPr>
          <p:cNvSpPr>
            <a:spLocks noGrp="1"/>
          </p:cNvSpPr>
          <p:nvPr>
            <p:ph type="title"/>
          </p:nvPr>
        </p:nvSpPr>
        <p:spPr/>
        <p:txBody>
          <a:bodyPr/>
          <a:lstStyle/>
          <a:p>
            <a:r>
              <a:rPr lang="en-US" altLang="zh-CN" dirty="0"/>
              <a:t>1. </a:t>
            </a:r>
            <a:r>
              <a:rPr lang="zh-CN" altLang="en-US" dirty="0"/>
              <a:t>项目进度管理</a:t>
            </a:r>
          </a:p>
        </p:txBody>
      </p:sp>
      <p:sp>
        <p:nvSpPr>
          <p:cNvPr id="3" name="内容占位符 2">
            <a:extLst>
              <a:ext uri="{FF2B5EF4-FFF2-40B4-BE49-F238E27FC236}">
                <a16:creationId xmlns:a16="http://schemas.microsoft.com/office/drawing/2014/main" id="{BC2E9013-2069-4B09-B572-EF516CD0F1D9}"/>
              </a:ext>
            </a:extLst>
          </p:cNvPr>
          <p:cNvSpPr>
            <a:spLocks noGrp="1"/>
          </p:cNvSpPr>
          <p:nvPr>
            <p:ph idx="1"/>
          </p:nvPr>
        </p:nvSpPr>
        <p:spPr/>
        <p:txBody>
          <a:bodyPr>
            <a:normAutofit lnSpcReduction="10000"/>
          </a:bodyPr>
          <a:lstStyle/>
          <a:p>
            <a:r>
              <a:rPr lang="zh-CN" altLang="en-US" dirty="0"/>
              <a:t>项目进度、成本和质量既是统一的整体，又互相制约、互相影响</a:t>
            </a:r>
            <a:endParaRPr lang="en-US" altLang="zh-CN" dirty="0"/>
          </a:p>
          <a:p>
            <a:r>
              <a:rPr lang="zh-CN" altLang="en-US" dirty="0"/>
              <a:t>主要活动</a:t>
            </a:r>
            <a:endParaRPr lang="en-US" altLang="zh-CN" dirty="0"/>
          </a:p>
          <a:p>
            <a:pPr lvl="1"/>
            <a:r>
              <a:rPr lang="zh-CN" altLang="en-US" dirty="0"/>
              <a:t>定义活动</a:t>
            </a:r>
          </a:p>
          <a:p>
            <a:pPr lvl="1"/>
            <a:r>
              <a:rPr lang="zh-CN" altLang="en-US" dirty="0"/>
              <a:t>排列活动顺序</a:t>
            </a:r>
          </a:p>
          <a:p>
            <a:pPr lvl="1"/>
            <a:r>
              <a:rPr lang="zh-CN" altLang="en-US" dirty="0"/>
              <a:t>估算活动资源</a:t>
            </a:r>
          </a:p>
          <a:p>
            <a:pPr lvl="1"/>
            <a:r>
              <a:rPr lang="zh-CN" altLang="en-US" dirty="0"/>
              <a:t>估算活动历时</a:t>
            </a:r>
          </a:p>
          <a:p>
            <a:pPr lvl="2"/>
            <a:r>
              <a:rPr lang="zh-CN" altLang="en-US" dirty="0"/>
              <a:t>参数估算法</a:t>
            </a:r>
          </a:p>
          <a:p>
            <a:pPr lvl="2"/>
            <a:r>
              <a:rPr lang="zh-CN" altLang="en-US" dirty="0"/>
              <a:t>三点估算法</a:t>
            </a:r>
          </a:p>
          <a:p>
            <a:pPr lvl="1"/>
            <a:r>
              <a:rPr lang="zh-CN" altLang="en-US" dirty="0"/>
              <a:t>制定项目进度表</a:t>
            </a:r>
          </a:p>
          <a:p>
            <a:pPr lvl="1"/>
            <a:r>
              <a:rPr lang="zh-CN" altLang="en-US" dirty="0"/>
              <a:t>控制进度</a:t>
            </a:r>
          </a:p>
          <a:p>
            <a:pPr lvl="1"/>
            <a:endParaRPr lang="zh-CN" altLang="en-US" dirty="0"/>
          </a:p>
        </p:txBody>
      </p:sp>
      <p:pic>
        <p:nvPicPr>
          <p:cNvPr id="23558" name="Picture 6" descr="https://pic2.zhimg.com/v2-327c949c8c8cf148fe57a7e5920c192d_r.jpg">
            <a:extLst>
              <a:ext uri="{FF2B5EF4-FFF2-40B4-BE49-F238E27FC236}">
                <a16:creationId xmlns:a16="http://schemas.microsoft.com/office/drawing/2014/main" id="{DABB3F0C-C66B-4874-B610-1E9F023E79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525" t="1044" r="22990" b="12466"/>
          <a:stretch/>
        </p:blipFill>
        <p:spPr bwMode="auto">
          <a:xfrm>
            <a:off x="5676901" y="1828205"/>
            <a:ext cx="3916680" cy="4306062"/>
          </a:xfrm>
          <a:prstGeom prst="rect">
            <a:avLst/>
          </a:prstGeom>
          <a:noFill/>
          <a:extLst>
            <a:ext uri="{909E8E84-426E-40DD-AFC4-6F175D3DCCD1}">
              <a14:hiddenFill xmlns:a14="http://schemas.microsoft.com/office/drawing/2010/main">
                <a:solidFill>
                  <a:srgbClr val="FFFFFF"/>
                </a:solidFill>
              </a14:hiddenFill>
            </a:ext>
          </a:extLst>
        </p:spPr>
      </p:pic>
      <p:sp>
        <p:nvSpPr>
          <p:cNvPr id="5" name="灯片编号占位符 1">
            <a:extLst>
              <a:ext uri="{FF2B5EF4-FFF2-40B4-BE49-F238E27FC236}">
                <a16:creationId xmlns:a16="http://schemas.microsoft.com/office/drawing/2014/main" id="{371A59C6-896F-4331-81BF-2B25990FEE7C}"/>
              </a:ext>
            </a:extLst>
          </p:cNvPr>
          <p:cNvSpPr>
            <a:spLocks noGrp="1"/>
          </p:cNvSpPr>
          <p:nvPr>
            <p:ph type="sldNum" sz="quarter" idx="12"/>
          </p:nvPr>
        </p:nvSpPr>
        <p:spPr>
          <a:xfrm>
            <a:off x="5778500" y="6459285"/>
            <a:ext cx="622300" cy="365125"/>
          </a:xfrm>
        </p:spPr>
        <p:txBody>
          <a:bodyPr/>
          <a:lstStyle/>
          <a:p>
            <a:fld id="{CFCB2913-6E8F-460F-B9B2-F36455E917E3}" type="slidenum">
              <a:rPr lang="en-US" altLang="en-US" smtClean="0"/>
              <a:pPr/>
              <a:t>108</a:t>
            </a:fld>
            <a:endParaRPr lang="en-US" altLang="en-US" dirty="0"/>
          </a:p>
        </p:txBody>
      </p:sp>
    </p:spTree>
    <p:extLst>
      <p:ext uri="{BB962C8B-B14F-4D97-AF65-F5344CB8AC3E}">
        <p14:creationId xmlns:p14="http://schemas.microsoft.com/office/powerpoint/2010/main" val="13085706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AA8B0-19B0-4F46-8EF2-D953340D1745}"/>
              </a:ext>
            </a:extLst>
          </p:cNvPr>
          <p:cNvSpPr>
            <a:spLocks noGrp="1"/>
          </p:cNvSpPr>
          <p:nvPr>
            <p:ph type="title"/>
          </p:nvPr>
        </p:nvSpPr>
        <p:spPr/>
        <p:txBody>
          <a:bodyPr/>
          <a:lstStyle/>
          <a:p>
            <a:r>
              <a:rPr lang="en-US" altLang="zh-CN" dirty="0"/>
              <a:t>1. </a:t>
            </a:r>
            <a:r>
              <a:rPr lang="zh-CN" altLang="en-US" dirty="0"/>
              <a:t>项目进度管理</a:t>
            </a:r>
          </a:p>
        </p:txBody>
      </p:sp>
      <p:sp>
        <p:nvSpPr>
          <p:cNvPr id="3" name="内容占位符 2">
            <a:extLst>
              <a:ext uri="{FF2B5EF4-FFF2-40B4-BE49-F238E27FC236}">
                <a16:creationId xmlns:a16="http://schemas.microsoft.com/office/drawing/2014/main" id="{BC2E9013-2069-4B09-B572-EF516CD0F1D9}"/>
              </a:ext>
            </a:extLst>
          </p:cNvPr>
          <p:cNvSpPr>
            <a:spLocks noGrp="1"/>
          </p:cNvSpPr>
          <p:nvPr>
            <p:ph idx="1"/>
          </p:nvPr>
        </p:nvSpPr>
        <p:spPr>
          <a:xfrm>
            <a:off x="673100" y="1200210"/>
            <a:ext cx="10864850" cy="5047544"/>
          </a:xfrm>
        </p:spPr>
        <p:txBody>
          <a:bodyPr>
            <a:normAutofit/>
          </a:bodyPr>
          <a:lstStyle/>
          <a:p>
            <a:pPr lvl="1"/>
            <a:r>
              <a:rPr lang="zh-CN" altLang="en-US" dirty="0"/>
              <a:t>定义活动</a:t>
            </a:r>
          </a:p>
          <a:p>
            <a:pPr lvl="2"/>
            <a:r>
              <a:rPr lang="zh-CN" altLang="en-US" dirty="0"/>
              <a:t>方法</a:t>
            </a:r>
            <a:r>
              <a:rPr lang="en-US" altLang="zh-CN" dirty="0"/>
              <a:t>1</a:t>
            </a:r>
            <a:r>
              <a:rPr lang="zh-CN" altLang="en-US" dirty="0"/>
              <a:t>：活动基本信息表</a:t>
            </a:r>
          </a:p>
          <a:p>
            <a:pPr lvl="2"/>
            <a:r>
              <a:rPr lang="zh-CN" altLang="en-US" dirty="0"/>
              <a:t>方法</a:t>
            </a:r>
            <a:r>
              <a:rPr lang="en-US" altLang="zh-CN" dirty="0"/>
              <a:t>2</a:t>
            </a:r>
            <a:r>
              <a:rPr lang="zh-CN" altLang="en-US" dirty="0"/>
              <a:t>：活动属性卡</a:t>
            </a:r>
          </a:p>
        </p:txBody>
      </p:sp>
      <p:graphicFrame>
        <p:nvGraphicFramePr>
          <p:cNvPr id="5" name="Group 93">
            <a:extLst>
              <a:ext uri="{FF2B5EF4-FFF2-40B4-BE49-F238E27FC236}">
                <a16:creationId xmlns:a16="http://schemas.microsoft.com/office/drawing/2014/main" id="{F494235B-31B5-4545-B695-89272AE6E35F}"/>
              </a:ext>
            </a:extLst>
          </p:cNvPr>
          <p:cNvGraphicFramePr>
            <a:graphicFrameLocks/>
          </p:cNvGraphicFramePr>
          <p:nvPr>
            <p:extLst>
              <p:ext uri="{D42A27DB-BD31-4B8C-83A1-F6EECF244321}">
                <p14:modId xmlns:p14="http://schemas.microsoft.com/office/powerpoint/2010/main" val="4010235851"/>
              </p:ext>
            </p:extLst>
          </p:nvPr>
        </p:nvGraphicFramePr>
        <p:xfrm>
          <a:off x="968056" y="2784560"/>
          <a:ext cx="6620194" cy="3316933"/>
        </p:xfrm>
        <a:graphic>
          <a:graphicData uri="http://schemas.openxmlformats.org/drawingml/2006/table">
            <a:tbl>
              <a:tblPr/>
              <a:tblGrid>
                <a:gridCol w="915403">
                  <a:extLst>
                    <a:ext uri="{9D8B030D-6E8A-4147-A177-3AD203B41FA5}">
                      <a16:colId xmlns:a16="http://schemas.microsoft.com/office/drawing/2014/main" val="20000"/>
                    </a:ext>
                  </a:extLst>
                </a:gridCol>
                <a:gridCol w="950799">
                  <a:extLst>
                    <a:ext uri="{9D8B030D-6E8A-4147-A177-3AD203B41FA5}">
                      <a16:colId xmlns:a16="http://schemas.microsoft.com/office/drawing/2014/main" val="20001"/>
                    </a:ext>
                  </a:extLst>
                </a:gridCol>
                <a:gridCol w="949578">
                  <a:extLst>
                    <a:ext uri="{9D8B030D-6E8A-4147-A177-3AD203B41FA5}">
                      <a16:colId xmlns:a16="http://schemas.microsoft.com/office/drawing/2014/main" val="20002"/>
                    </a:ext>
                  </a:extLst>
                </a:gridCol>
                <a:gridCol w="950798">
                  <a:extLst>
                    <a:ext uri="{9D8B030D-6E8A-4147-A177-3AD203B41FA5}">
                      <a16:colId xmlns:a16="http://schemas.microsoft.com/office/drawing/2014/main" val="20003"/>
                    </a:ext>
                  </a:extLst>
                </a:gridCol>
                <a:gridCol w="950799">
                  <a:extLst>
                    <a:ext uri="{9D8B030D-6E8A-4147-A177-3AD203B41FA5}">
                      <a16:colId xmlns:a16="http://schemas.microsoft.com/office/drawing/2014/main" val="20004"/>
                    </a:ext>
                  </a:extLst>
                </a:gridCol>
                <a:gridCol w="952019">
                  <a:extLst>
                    <a:ext uri="{9D8B030D-6E8A-4147-A177-3AD203B41FA5}">
                      <a16:colId xmlns:a16="http://schemas.microsoft.com/office/drawing/2014/main" val="20005"/>
                    </a:ext>
                  </a:extLst>
                </a:gridCol>
                <a:gridCol w="950798">
                  <a:extLst>
                    <a:ext uri="{9D8B030D-6E8A-4147-A177-3AD203B41FA5}">
                      <a16:colId xmlns:a16="http://schemas.microsoft.com/office/drawing/2014/main" val="20006"/>
                    </a:ext>
                  </a:extLst>
                </a:gridCol>
              </a:tblGrid>
              <a:tr h="395950">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 typeface="Wingdings" panose="05000000000000000000" pitchFamily="2" charset="2"/>
                        <a:buNone/>
                        <a:tabLst/>
                      </a:pPr>
                      <a:r>
                        <a:rPr kumimoji="0" lang="zh-CN" altLang="en-US" sz="18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活动</a:t>
                      </a:r>
                      <a:r>
                        <a:rPr kumimoji="0" lang="en-US" altLang="zh-CN" sz="18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ID</a:t>
                      </a:r>
                    </a:p>
                  </a:txBody>
                  <a:tcPr marL="90000" marR="90000" marT="46800" marB="46800" horzOverflow="overflow">
                    <a:lnL cap="flat">
                      <a:noFill/>
                    </a:lnL>
                    <a:lnR w="12700" cap="flat" cmpd="sng" algn="ctr">
                      <a:solidFill>
                        <a:srgbClr val="1106E4"/>
                      </a:solidFill>
                      <a:prstDash val="solid"/>
                      <a:round/>
                      <a:headEnd type="none" w="med" len="med"/>
                      <a:tailEnd type="none" w="med" len="med"/>
                    </a:lnR>
                    <a:lnT w="57150" cap="flat" cmpd="sng" algn="ctr">
                      <a:solidFill>
                        <a:srgbClr val="FF0000"/>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 typeface="Wingdings" panose="05000000000000000000" pitchFamily="2" charset="2"/>
                        <a:buNone/>
                        <a:tabLst/>
                      </a:pPr>
                      <a:r>
                        <a:rPr kumimoji="0" lang="zh-CN" altLang="en-US" sz="18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名称</a:t>
                      </a: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57150" cap="flat" cmpd="sng" algn="ctr">
                      <a:solidFill>
                        <a:srgbClr val="FF0000"/>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 typeface="Wingdings" panose="05000000000000000000" pitchFamily="2" charset="2"/>
                        <a:buNone/>
                        <a:tabLst/>
                      </a:pPr>
                      <a:r>
                        <a:rPr kumimoji="0" lang="zh-CN" altLang="en-US" sz="18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历时</a:t>
                      </a: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57150" cap="flat" cmpd="sng" algn="ctr">
                      <a:solidFill>
                        <a:srgbClr val="FF0000"/>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 typeface="Wingdings" panose="05000000000000000000" pitchFamily="2" charset="2"/>
                        <a:buNone/>
                        <a:tabLst/>
                      </a:pPr>
                      <a:r>
                        <a:rPr kumimoji="0" lang="zh-CN" altLang="en-US" sz="18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描述</a:t>
                      </a: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57150" cap="flat" cmpd="sng" algn="ctr">
                      <a:solidFill>
                        <a:srgbClr val="FF0000"/>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 typeface="Wingdings" panose="05000000000000000000" pitchFamily="2" charset="2"/>
                        <a:buNone/>
                        <a:tabLst/>
                      </a:pPr>
                      <a:r>
                        <a:rPr kumimoji="0" lang="zh-CN" altLang="en-US" sz="18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负责人</a:t>
                      </a: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57150" cap="flat" cmpd="sng" algn="ctr">
                      <a:solidFill>
                        <a:srgbClr val="FF0000"/>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 typeface="Wingdings" panose="05000000000000000000" pitchFamily="2" charset="2"/>
                        <a:buNone/>
                        <a:tabLst/>
                      </a:pPr>
                      <a:r>
                        <a:rPr kumimoji="0" lang="zh-CN" altLang="en-US" sz="18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成果</a:t>
                      </a: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57150" cap="flat" cmpd="sng" algn="ctr">
                      <a:solidFill>
                        <a:srgbClr val="FF0000"/>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 typeface="Wingdings" panose="05000000000000000000" pitchFamily="2" charset="2"/>
                        <a:buNone/>
                        <a:tabLst/>
                      </a:pPr>
                      <a:r>
                        <a:rPr kumimoji="0" lang="zh-CN" altLang="en-US" sz="18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备注</a:t>
                      </a:r>
                    </a:p>
                  </a:txBody>
                  <a:tcPr marL="90000" marR="90000" marT="46800" marB="46800" horzOverflow="overflow">
                    <a:lnL w="12700" cap="flat" cmpd="sng" algn="ctr">
                      <a:solidFill>
                        <a:srgbClr val="1106E4"/>
                      </a:solidFill>
                      <a:prstDash val="solid"/>
                      <a:round/>
                      <a:headEnd type="none" w="med" len="med"/>
                      <a:tailEnd type="none" w="med" len="med"/>
                    </a:lnL>
                    <a:lnR cap="flat">
                      <a:noFill/>
                    </a:lnR>
                    <a:lnT w="57150" cap="flat" cmpd="sng" algn="ctr">
                      <a:solidFill>
                        <a:srgbClr val="FF0000"/>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extLst>
                  <a:ext uri="{0D108BD9-81ED-4DB2-BD59-A6C34878D82A}">
                    <a16:rowId xmlns:a16="http://schemas.microsoft.com/office/drawing/2014/main" val="10000"/>
                  </a:ext>
                </a:extLst>
              </a:tr>
              <a:tr h="341058">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1</a:t>
                      </a:r>
                    </a:p>
                  </a:txBody>
                  <a:tcPr marL="90000" marR="90000" marT="46800" marB="46800" horzOverflow="overflow">
                    <a:lnL cap="flat">
                      <a:noFill/>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None/>
                        <a:tabLst/>
                      </a:pPr>
                      <a:endParaRPr kumimoji="0" lang="zh-CN"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None/>
                        <a:tabLst/>
                      </a:pPr>
                      <a:endParaRPr kumimoji="0" lang="zh-CN"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None/>
                        <a:tabLst/>
                      </a:pPr>
                      <a:endParaRPr kumimoji="0" lang="zh-CN" altLang="zh-CN" sz="12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None/>
                        <a:tabLst/>
                      </a:pPr>
                      <a:endParaRPr kumimoji="0" lang="zh-CN" altLang="zh-CN" sz="12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None/>
                        <a:tabLst/>
                      </a:pPr>
                      <a:endParaRPr kumimoji="0" lang="zh-CN"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None/>
                        <a:tabLst/>
                      </a:pPr>
                      <a:endParaRPr kumimoji="0" lang="zh-CN"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L="90000" marR="90000" marT="46800" marB="46800" horzOverflow="overflow">
                    <a:lnL w="12700" cap="flat" cmpd="sng" algn="ctr">
                      <a:solidFill>
                        <a:srgbClr val="1106E4"/>
                      </a:solidFill>
                      <a:prstDash val="solid"/>
                      <a:round/>
                      <a:headEnd type="none" w="med" len="med"/>
                      <a:tailEnd type="none" w="med" len="med"/>
                    </a:lnL>
                    <a:lnR cap="flat">
                      <a:noFill/>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1058">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2</a:t>
                      </a:r>
                    </a:p>
                  </a:txBody>
                  <a:tcPr marL="90000" marR="90000" marT="46800" marB="46800" horzOverflow="overflow">
                    <a:lnL cap="flat">
                      <a:noFill/>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None/>
                        <a:tabLst/>
                      </a:pPr>
                      <a:endParaRPr kumimoji="0" lang="zh-CN"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None/>
                        <a:tabLst/>
                      </a:pPr>
                      <a:endParaRPr kumimoji="0" lang="zh-CN"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None/>
                        <a:tabLst/>
                      </a:pPr>
                      <a:endParaRPr kumimoji="0" lang="zh-CN"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None/>
                        <a:tabLst/>
                      </a:pPr>
                      <a:endParaRPr kumimoji="0" lang="zh-CN" altLang="zh-CN" sz="12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None/>
                        <a:tabLst/>
                      </a:pPr>
                      <a:endParaRPr kumimoji="0" lang="zh-CN" altLang="zh-CN" sz="12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None/>
                        <a:tabLst/>
                      </a:pPr>
                      <a:endParaRPr kumimoji="0" lang="zh-CN"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L="90000" marR="90000" marT="46800" marB="46800" horzOverflow="overflow">
                    <a:lnL w="12700" cap="flat" cmpd="sng" algn="ctr">
                      <a:solidFill>
                        <a:srgbClr val="1106E4"/>
                      </a:solidFill>
                      <a:prstDash val="solid"/>
                      <a:round/>
                      <a:headEnd type="none" w="med" len="med"/>
                      <a:tailEnd type="none" w="med" len="med"/>
                    </a:lnL>
                    <a:lnR cap="flat">
                      <a:noFill/>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41058">
                <a:tc>
                  <a:txBody>
                    <a:bodyPr/>
                    <a:lstStyle/>
                    <a:p>
                      <a:pPr marL="0" marR="0" lvl="0" indent="0" algn="ctr" defTabSz="914400" rtl="0" eaLnBrk="1" fontAlgn="base" latinLnBrk="0" hangingPunct="1">
                        <a:lnSpc>
                          <a:spcPct val="150000"/>
                        </a:lnSpc>
                        <a:spcBef>
                          <a:spcPct val="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3</a:t>
                      </a:r>
                    </a:p>
                  </a:txBody>
                  <a:tcPr marL="90000" marR="90000" marT="46800" marB="46800" horzOverflow="overflow">
                    <a:lnL cap="flat">
                      <a:noFill/>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None/>
                        <a:tabLst/>
                      </a:pPr>
                      <a:endParaRPr kumimoji="0" lang="zh-CN" altLang="zh-CN" sz="12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None/>
                        <a:tabLst/>
                      </a:pPr>
                      <a:endParaRPr kumimoji="0" lang="zh-CN"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None/>
                        <a:tabLst/>
                      </a:pPr>
                      <a:endParaRPr kumimoji="0" lang="zh-CN"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None/>
                        <a:tabLst/>
                      </a:pPr>
                      <a:endParaRPr kumimoji="0" lang="zh-CN"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None/>
                        <a:tabLst/>
                      </a:pPr>
                      <a:endParaRPr kumimoji="0" lang="zh-CN"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None/>
                        <a:tabLst/>
                      </a:pPr>
                      <a:endParaRPr kumimoji="0" lang="zh-CN" altLang="zh-CN" sz="12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endParaRPr>
                    </a:p>
                  </a:txBody>
                  <a:tcPr marL="90000" marR="90000" marT="46800" marB="46800" horzOverflow="overflow">
                    <a:lnL w="12700" cap="flat" cmpd="sng" algn="ctr">
                      <a:solidFill>
                        <a:srgbClr val="1106E4"/>
                      </a:solidFill>
                      <a:prstDash val="solid"/>
                      <a:round/>
                      <a:headEnd type="none" w="med" len="med"/>
                      <a:tailEnd type="none" w="med" len="med"/>
                    </a:lnL>
                    <a:lnR cap="flat">
                      <a:noFill/>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56785443"/>
                  </a:ext>
                </a:extLst>
              </a:tr>
              <a:tr h="341058">
                <a:tc>
                  <a:txBody>
                    <a:bodyPr/>
                    <a:lstStyle/>
                    <a:p>
                      <a:pPr marL="0" marR="0" lvl="0" indent="0" algn="ctr" defTabSz="914400" rtl="0" eaLnBrk="1" fontAlgn="base" latinLnBrk="0" hangingPunct="1">
                        <a:lnSpc>
                          <a:spcPct val="150000"/>
                        </a:lnSpc>
                        <a:spcBef>
                          <a:spcPct val="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4</a:t>
                      </a:r>
                    </a:p>
                  </a:txBody>
                  <a:tcPr marL="90000" marR="90000" marT="46800" marB="46800" horzOverflow="overflow">
                    <a:lnL cap="flat">
                      <a:noFill/>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None/>
                        <a:tabLst/>
                      </a:pPr>
                      <a:endParaRPr kumimoji="0" lang="zh-CN" altLang="zh-CN" sz="12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None/>
                        <a:tabLst/>
                      </a:pPr>
                      <a:endParaRPr kumimoji="0" lang="zh-CN"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None/>
                        <a:tabLst/>
                      </a:pPr>
                      <a:endParaRPr kumimoji="0" lang="zh-CN"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None/>
                        <a:tabLst/>
                      </a:pPr>
                      <a:endParaRPr kumimoji="0" lang="zh-CN"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None/>
                        <a:tabLst/>
                      </a:pPr>
                      <a:endParaRPr kumimoji="0" lang="zh-CN"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None/>
                        <a:tabLst/>
                      </a:pPr>
                      <a:endParaRPr kumimoji="0" lang="zh-CN" altLang="zh-CN" sz="12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endParaRPr>
                    </a:p>
                  </a:txBody>
                  <a:tcPr marL="90000" marR="90000" marT="46800" marB="46800" horzOverflow="overflow">
                    <a:lnL w="12700" cap="flat" cmpd="sng" algn="ctr">
                      <a:solidFill>
                        <a:srgbClr val="1106E4"/>
                      </a:solidFill>
                      <a:prstDash val="solid"/>
                      <a:round/>
                      <a:headEnd type="none" w="med" len="med"/>
                      <a:tailEnd type="none" w="med" len="med"/>
                    </a:lnL>
                    <a:lnR cap="flat">
                      <a:noFill/>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74135916"/>
                  </a:ext>
                </a:extLst>
              </a:tr>
              <a:tr h="341058">
                <a:tc>
                  <a:txBody>
                    <a:bodyPr/>
                    <a:lstStyle/>
                    <a:p>
                      <a:pPr marL="0" marR="0" lvl="0" indent="0" algn="ctr" defTabSz="914400" rtl="0" eaLnBrk="1" fontAlgn="base" latinLnBrk="0" hangingPunct="1">
                        <a:lnSpc>
                          <a:spcPct val="150000"/>
                        </a:lnSpc>
                        <a:spcBef>
                          <a:spcPct val="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5</a:t>
                      </a:r>
                    </a:p>
                  </a:txBody>
                  <a:tcPr marL="90000" marR="90000" marT="46800" marB="46800" horzOverflow="overflow">
                    <a:lnL cap="flat">
                      <a:noFill/>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None/>
                        <a:tabLst/>
                      </a:pPr>
                      <a:endParaRPr kumimoji="0" lang="zh-CN" altLang="zh-CN" sz="12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None/>
                        <a:tabLst/>
                      </a:pPr>
                      <a:endParaRPr kumimoji="0" lang="zh-CN"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None/>
                        <a:tabLst/>
                      </a:pPr>
                      <a:endParaRPr kumimoji="0" lang="zh-CN"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None/>
                        <a:tabLst/>
                      </a:pPr>
                      <a:endParaRPr kumimoji="0" lang="zh-CN"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None/>
                        <a:tabLst/>
                      </a:pPr>
                      <a:endParaRPr kumimoji="0" lang="zh-CN"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None/>
                        <a:tabLst/>
                      </a:pPr>
                      <a:endParaRPr kumimoji="0" lang="zh-CN" altLang="zh-CN" sz="12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endParaRPr>
                    </a:p>
                  </a:txBody>
                  <a:tcPr marL="90000" marR="90000" marT="46800" marB="46800" horzOverflow="overflow">
                    <a:lnL w="12700" cap="flat" cmpd="sng" algn="ctr">
                      <a:solidFill>
                        <a:srgbClr val="1106E4"/>
                      </a:solidFill>
                      <a:prstDash val="solid"/>
                      <a:round/>
                      <a:headEnd type="none" w="med" len="med"/>
                      <a:tailEnd type="none" w="med" len="med"/>
                    </a:lnL>
                    <a:lnR cap="flat">
                      <a:noFill/>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07522445"/>
                  </a:ext>
                </a:extLst>
              </a:tr>
              <a:tr h="341058">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6</a:t>
                      </a:r>
                    </a:p>
                  </a:txBody>
                  <a:tcPr marL="90000" marR="90000" marT="46800" marB="46800" horzOverflow="overflow">
                    <a:lnL cap="flat">
                      <a:noFill/>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None/>
                        <a:tabLst/>
                      </a:pPr>
                      <a:endParaRPr kumimoji="0" lang="zh-CN" altLang="zh-CN" sz="12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None/>
                        <a:tabLst/>
                      </a:pPr>
                      <a:endParaRPr kumimoji="0" lang="zh-CN"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None/>
                        <a:tabLst/>
                      </a:pPr>
                      <a:endParaRPr kumimoji="0" lang="zh-CN" altLang="zh-CN" sz="12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None/>
                        <a:tabLst/>
                      </a:pPr>
                      <a:endParaRPr kumimoji="0" lang="zh-CN"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None/>
                        <a:tabLst/>
                      </a:pPr>
                      <a:endParaRPr kumimoji="0" lang="zh-CN"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None/>
                        <a:tabLst/>
                      </a:pPr>
                      <a:endParaRPr kumimoji="0" lang="zh-CN" altLang="zh-CN" sz="12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endParaRPr>
                    </a:p>
                  </a:txBody>
                  <a:tcPr marL="90000" marR="90000" marT="46800" marB="46800" horzOverflow="overflow">
                    <a:lnL w="12700" cap="flat" cmpd="sng" algn="ctr">
                      <a:solidFill>
                        <a:srgbClr val="1106E4"/>
                      </a:solidFill>
                      <a:prstDash val="solid"/>
                      <a:round/>
                      <a:headEnd type="none" w="med" len="med"/>
                      <a:tailEnd type="none" w="med" len="med"/>
                    </a:lnL>
                    <a:lnR cap="flat">
                      <a:noFill/>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6" name="AutoShape 7" descr="蓝色面巾纸">
            <a:extLst>
              <a:ext uri="{FF2B5EF4-FFF2-40B4-BE49-F238E27FC236}">
                <a16:creationId xmlns:a16="http://schemas.microsoft.com/office/drawing/2014/main" id="{D0E67218-6A13-43FC-8C36-567294E749E1}"/>
              </a:ext>
            </a:extLst>
          </p:cNvPr>
          <p:cNvSpPr>
            <a:spLocks noChangeArrowheads="1"/>
          </p:cNvSpPr>
          <p:nvPr/>
        </p:nvSpPr>
        <p:spPr bwMode="auto">
          <a:xfrm>
            <a:off x="7715250" y="2761700"/>
            <a:ext cx="3695700" cy="3478009"/>
          </a:xfrm>
          <a:prstGeom prst="flowChartDocument">
            <a:avLst/>
          </a:prstGeom>
          <a:blipFill dpi="0" rotWithShape="1">
            <a:blip r:embed="rId3"/>
            <a:srcRect/>
            <a:tile tx="0" ty="0" sx="100000" sy="100000" flip="none" algn="tl"/>
          </a:blipFill>
          <a:ln w="25400" algn="ctr">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l">
              <a:lnSpc>
                <a:spcPct val="100000"/>
              </a:lnSpc>
              <a:spcBef>
                <a:spcPct val="0"/>
              </a:spcBef>
              <a:buFontTx/>
              <a:buNone/>
            </a:pPr>
            <a:r>
              <a:rPr lang="zh-CN" altLang="en-US" sz="1600" b="0" dirty="0">
                <a:latin typeface="Arial" panose="020B0604020202020204" pitchFamily="34" charset="0"/>
                <a:ea typeface="微软雅黑" panose="020B0503020204020204" pitchFamily="34" charset="-122"/>
              </a:rPr>
              <a:t>活动标志：</a:t>
            </a:r>
          </a:p>
          <a:p>
            <a:pPr algn="l">
              <a:lnSpc>
                <a:spcPct val="100000"/>
              </a:lnSpc>
              <a:spcBef>
                <a:spcPct val="0"/>
              </a:spcBef>
              <a:buFontTx/>
              <a:buNone/>
            </a:pPr>
            <a:r>
              <a:rPr lang="zh-CN" altLang="en-US" sz="1600" b="0" dirty="0">
                <a:latin typeface="Arial" panose="020B0604020202020204" pitchFamily="34" charset="0"/>
                <a:ea typeface="微软雅黑" panose="020B0503020204020204" pitchFamily="34" charset="-122"/>
              </a:rPr>
              <a:t>活动编号：</a:t>
            </a:r>
          </a:p>
          <a:p>
            <a:pPr algn="l">
              <a:lnSpc>
                <a:spcPct val="100000"/>
              </a:lnSpc>
              <a:spcBef>
                <a:spcPct val="0"/>
              </a:spcBef>
              <a:buFontTx/>
              <a:buNone/>
            </a:pPr>
            <a:r>
              <a:rPr lang="zh-CN" altLang="en-US" sz="1600" b="0" dirty="0">
                <a:latin typeface="Arial" panose="020B0604020202020204" pitchFamily="34" charset="0"/>
                <a:ea typeface="微软雅黑" panose="020B0503020204020204" pitchFamily="34" charset="-122"/>
              </a:rPr>
              <a:t>活动名称：</a:t>
            </a:r>
          </a:p>
          <a:p>
            <a:pPr algn="l">
              <a:lnSpc>
                <a:spcPct val="100000"/>
              </a:lnSpc>
              <a:spcBef>
                <a:spcPct val="0"/>
              </a:spcBef>
              <a:buFontTx/>
              <a:buNone/>
            </a:pPr>
            <a:r>
              <a:rPr lang="zh-CN" altLang="en-US" sz="1600" b="0" dirty="0">
                <a:latin typeface="Arial" panose="020B0604020202020204" pitchFamily="34" charset="0"/>
                <a:ea typeface="微软雅黑" panose="020B0503020204020204" pitchFamily="34" charset="-122"/>
              </a:rPr>
              <a:t>先行活动：</a:t>
            </a:r>
          </a:p>
          <a:p>
            <a:pPr algn="l">
              <a:lnSpc>
                <a:spcPct val="100000"/>
              </a:lnSpc>
              <a:spcBef>
                <a:spcPct val="0"/>
              </a:spcBef>
              <a:buFontTx/>
              <a:buNone/>
            </a:pPr>
            <a:r>
              <a:rPr lang="zh-CN" altLang="en-US" sz="1600" b="0" dirty="0">
                <a:latin typeface="Arial" panose="020B0604020202020204" pitchFamily="34" charset="0"/>
                <a:ea typeface="微软雅黑" panose="020B0503020204020204" pitchFamily="34" charset="-122"/>
              </a:rPr>
              <a:t>后续活动：</a:t>
            </a:r>
          </a:p>
          <a:p>
            <a:pPr algn="l">
              <a:lnSpc>
                <a:spcPct val="100000"/>
              </a:lnSpc>
              <a:spcBef>
                <a:spcPct val="0"/>
              </a:spcBef>
              <a:buFontTx/>
              <a:buNone/>
            </a:pPr>
            <a:r>
              <a:rPr lang="zh-CN" altLang="en-US" sz="1600" b="0" dirty="0">
                <a:latin typeface="Arial" panose="020B0604020202020204" pitchFamily="34" charset="0"/>
                <a:ea typeface="微软雅黑" panose="020B0503020204020204" pitchFamily="34" charset="-122"/>
              </a:rPr>
              <a:t>逻辑关系：</a:t>
            </a:r>
          </a:p>
          <a:p>
            <a:pPr algn="l">
              <a:lnSpc>
                <a:spcPct val="100000"/>
              </a:lnSpc>
              <a:spcBef>
                <a:spcPct val="0"/>
              </a:spcBef>
              <a:buFontTx/>
              <a:buNone/>
            </a:pPr>
            <a:r>
              <a:rPr lang="zh-CN" altLang="en-US" sz="1600" b="0" dirty="0">
                <a:latin typeface="Arial" panose="020B0604020202020204" pitchFamily="34" charset="0"/>
                <a:ea typeface="微软雅黑" panose="020B0503020204020204" pitchFamily="34" charset="-122"/>
              </a:rPr>
              <a:t>提前或滞后：</a:t>
            </a:r>
          </a:p>
          <a:p>
            <a:pPr algn="l">
              <a:lnSpc>
                <a:spcPct val="100000"/>
              </a:lnSpc>
              <a:spcBef>
                <a:spcPct val="0"/>
              </a:spcBef>
              <a:buFontTx/>
              <a:buNone/>
            </a:pPr>
            <a:r>
              <a:rPr lang="zh-CN" altLang="en-US" sz="1600" b="0" dirty="0">
                <a:latin typeface="Arial" panose="020B0604020202020204" pitchFamily="34" charset="0"/>
                <a:ea typeface="微软雅黑" panose="020B0503020204020204" pitchFamily="34" charset="-122"/>
              </a:rPr>
              <a:t>资源要求：</a:t>
            </a:r>
          </a:p>
          <a:p>
            <a:pPr algn="l">
              <a:lnSpc>
                <a:spcPct val="100000"/>
              </a:lnSpc>
              <a:spcBef>
                <a:spcPct val="0"/>
              </a:spcBef>
              <a:buFontTx/>
              <a:buNone/>
            </a:pPr>
            <a:r>
              <a:rPr lang="zh-CN" altLang="en-US" sz="1600" b="0" dirty="0">
                <a:latin typeface="Arial" panose="020B0604020202020204" pitchFamily="34" charset="0"/>
                <a:ea typeface="微软雅黑" panose="020B0503020204020204" pitchFamily="34" charset="-122"/>
              </a:rPr>
              <a:t>强制日期：</a:t>
            </a:r>
          </a:p>
          <a:p>
            <a:pPr algn="l">
              <a:lnSpc>
                <a:spcPct val="100000"/>
              </a:lnSpc>
              <a:spcBef>
                <a:spcPct val="0"/>
              </a:spcBef>
              <a:buFontTx/>
              <a:buNone/>
            </a:pPr>
            <a:r>
              <a:rPr lang="zh-CN" altLang="en-US" sz="1600" b="0" dirty="0">
                <a:latin typeface="Arial" panose="020B0604020202020204" pitchFamily="34" charset="0"/>
                <a:ea typeface="微软雅黑" panose="020B0503020204020204" pitchFamily="34" charset="-122"/>
              </a:rPr>
              <a:t>制约因素：</a:t>
            </a:r>
          </a:p>
          <a:p>
            <a:pPr algn="l">
              <a:lnSpc>
                <a:spcPct val="100000"/>
              </a:lnSpc>
              <a:spcBef>
                <a:spcPct val="0"/>
              </a:spcBef>
              <a:buFontTx/>
              <a:buNone/>
            </a:pPr>
            <a:r>
              <a:rPr lang="zh-CN" altLang="en-US" sz="1600" b="0" dirty="0">
                <a:latin typeface="Arial" panose="020B0604020202020204" pitchFamily="34" charset="0"/>
                <a:ea typeface="微软雅黑" panose="020B0503020204020204" pitchFamily="34" charset="-122"/>
              </a:rPr>
              <a:t>假设：</a:t>
            </a:r>
          </a:p>
          <a:p>
            <a:pPr algn="l">
              <a:lnSpc>
                <a:spcPct val="100000"/>
              </a:lnSpc>
              <a:spcBef>
                <a:spcPct val="0"/>
              </a:spcBef>
              <a:buFontTx/>
              <a:buNone/>
            </a:pPr>
            <a:r>
              <a:rPr lang="zh-CN" altLang="en-US" sz="1600" b="0" dirty="0">
                <a:latin typeface="Arial" panose="020B0604020202020204" pitchFamily="34" charset="0"/>
                <a:ea typeface="微软雅黑" panose="020B0503020204020204" pitchFamily="34" charset="-122"/>
              </a:rPr>
              <a:t>执行人：</a:t>
            </a:r>
          </a:p>
          <a:p>
            <a:pPr algn="l">
              <a:lnSpc>
                <a:spcPct val="100000"/>
              </a:lnSpc>
              <a:spcBef>
                <a:spcPct val="0"/>
              </a:spcBef>
              <a:buFontTx/>
              <a:buNone/>
            </a:pPr>
            <a:r>
              <a:rPr lang="en-US" altLang="zh-CN" sz="1600" b="0" dirty="0">
                <a:latin typeface="Arial" panose="020B0604020202020204" pitchFamily="34" charset="0"/>
                <a:ea typeface="微软雅黑" panose="020B0503020204020204" pitchFamily="34" charset="-122"/>
              </a:rPr>
              <a:t>…</a:t>
            </a:r>
            <a:endParaRPr lang="en-US" altLang="zh-CN" sz="1600" b="0" dirty="0">
              <a:solidFill>
                <a:srgbClr val="FF6600"/>
              </a:solidFill>
              <a:latin typeface="Arial" panose="020B0604020202020204" pitchFamily="34" charset="0"/>
              <a:ea typeface="微软雅黑" panose="020B0503020204020204" pitchFamily="34" charset="-122"/>
            </a:endParaRPr>
          </a:p>
        </p:txBody>
      </p:sp>
      <p:sp>
        <p:nvSpPr>
          <p:cNvPr id="7" name="灯片编号占位符 1">
            <a:extLst>
              <a:ext uri="{FF2B5EF4-FFF2-40B4-BE49-F238E27FC236}">
                <a16:creationId xmlns:a16="http://schemas.microsoft.com/office/drawing/2014/main" id="{EAA7A2D1-682F-4CDB-A880-6D06E46B6E35}"/>
              </a:ext>
            </a:extLst>
          </p:cNvPr>
          <p:cNvSpPr>
            <a:spLocks noGrp="1"/>
          </p:cNvSpPr>
          <p:nvPr>
            <p:ph type="sldNum" sz="quarter" idx="12"/>
          </p:nvPr>
        </p:nvSpPr>
        <p:spPr>
          <a:xfrm>
            <a:off x="5778500" y="6459285"/>
            <a:ext cx="622300" cy="365125"/>
          </a:xfrm>
        </p:spPr>
        <p:txBody>
          <a:bodyPr/>
          <a:lstStyle/>
          <a:p>
            <a:fld id="{CFCB2913-6E8F-460F-B9B2-F36455E917E3}" type="slidenum">
              <a:rPr lang="en-US" altLang="en-US" smtClean="0"/>
              <a:pPr/>
              <a:t>109</a:t>
            </a:fld>
            <a:endParaRPr lang="en-US" altLang="en-US" dirty="0"/>
          </a:p>
        </p:txBody>
      </p:sp>
    </p:spTree>
    <p:extLst>
      <p:ext uri="{BB962C8B-B14F-4D97-AF65-F5344CB8AC3E}">
        <p14:creationId xmlns:p14="http://schemas.microsoft.com/office/powerpoint/2010/main" val="737723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PMBOK</a:t>
            </a:r>
            <a:r>
              <a:rPr lang="zh-CN" altLang="en-US" dirty="0"/>
              <a:t>知识框架</a:t>
            </a:r>
          </a:p>
        </p:txBody>
      </p:sp>
      <p:sp>
        <p:nvSpPr>
          <p:cNvPr id="4" name="内容占位符 3"/>
          <p:cNvSpPr>
            <a:spLocks noGrp="1"/>
          </p:cNvSpPr>
          <p:nvPr>
            <p:ph idx="1"/>
          </p:nvPr>
        </p:nvSpPr>
        <p:spPr/>
        <p:txBody>
          <a:bodyPr>
            <a:normAutofit/>
          </a:bodyPr>
          <a:lstStyle/>
          <a:p>
            <a:r>
              <a:rPr lang="en-US" altLang="zh-CN" dirty="0"/>
              <a:t>10</a:t>
            </a:r>
            <a:r>
              <a:rPr lang="zh-CN" altLang="en-US" dirty="0"/>
              <a:t>大知识领域、</a:t>
            </a:r>
            <a:r>
              <a:rPr lang="en-US" altLang="zh-CN" dirty="0"/>
              <a:t>5</a:t>
            </a:r>
            <a:r>
              <a:rPr lang="zh-CN" altLang="en-US" dirty="0"/>
              <a:t>大过程组、</a:t>
            </a:r>
            <a:r>
              <a:rPr lang="en-US" altLang="zh-CN" dirty="0"/>
              <a:t>49</a:t>
            </a:r>
            <a:r>
              <a:rPr lang="zh-CN" altLang="en-US" dirty="0"/>
              <a:t>个过程</a:t>
            </a:r>
            <a:r>
              <a:rPr lang="en-US" altLang="zh-CN" dirty="0"/>
              <a:t>(2017</a:t>
            </a:r>
            <a:r>
              <a:rPr lang="zh-CN" altLang="en-US" dirty="0"/>
              <a:t>年第六版</a:t>
            </a:r>
            <a:r>
              <a:rPr lang="en-US" altLang="zh-CN" dirty="0"/>
              <a:t>)</a:t>
            </a:r>
            <a:endParaRPr lang="zh-CN" altLang="en-US" dirty="0"/>
          </a:p>
        </p:txBody>
      </p:sp>
      <p:sp>
        <p:nvSpPr>
          <p:cNvPr id="3" name="灯片编号占位符 2"/>
          <p:cNvSpPr>
            <a:spLocks noGrp="1"/>
          </p:cNvSpPr>
          <p:nvPr>
            <p:ph type="sldNum" sz="quarter" idx="12"/>
          </p:nvPr>
        </p:nvSpPr>
        <p:spPr/>
        <p:txBody>
          <a:bodyPr/>
          <a:lstStyle/>
          <a:p>
            <a:fld id="{51C954A1-9FE7-4ABB-8851-D5362BFC037D}" type="slidenum">
              <a:rPr lang="en-US" altLang="en-US" smtClean="0"/>
              <a:pPr/>
              <a:t>11</a:t>
            </a:fld>
            <a:endParaRPr lang="en-US" altLang="en-US"/>
          </a:p>
        </p:txBody>
      </p:sp>
      <p:grpSp>
        <p:nvGrpSpPr>
          <p:cNvPr id="5" name="组合 15"/>
          <p:cNvGrpSpPr>
            <a:grpSpLocks/>
          </p:cNvGrpSpPr>
          <p:nvPr/>
        </p:nvGrpSpPr>
        <p:grpSpPr bwMode="auto">
          <a:xfrm>
            <a:off x="2647950" y="1863725"/>
            <a:ext cx="7164388" cy="4637088"/>
            <a:chOff x="1123950" y="1536700"/>
            <a:chExt cx="7164388" cy="4637088"/>
          </a:xfrm>
        </p:grpSpPr>
        <p:sp>
          <p:nvSpPr>
            <p:cNvPr id="6" name="Line 51"/>
            <p:cNvSpPr>
              <a:spLocks noChangeShapeType="1"/>
            </p:cNvSpPr>
            <p:nvPr/>
          </p:nvSpPr>
          <p:spPr bwMode="auto">
            <a:xfrm flipV="1">
              <a:off x="4194175" y="1549400"/>
              <a:ext cx="0" cy="247332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 name="Line 52"/>
            <p:cNvSpPr>
              <a:spLocks noChangeShapeType="1"/>
            </p:cNvSpPr>
            <p:nvPr/>
          </p:nvSpPr>
          <p:spPr bwMode="auto">
            <a:xfrm flipH="1">
              <a:off x="1123950" y="4022725"/>
              <a:ext cx="3070225" cy="1546225"/>
            </a:xfrm>
            <a:prstGeom prst="line">
              <a:avLst/>
            </a:prstGeom>
            <a:noFill/>
            <a:ln w="38100">
              <a:solidFill>
                <a:schemeClr val="accent6">
                  <a:lumMod val="50000"/>
                </a:schemeClr>
              </a:solidFill>
              <a:round/>
              <a:headEnd/>
              <a:tailEnd type="triangle" w="med" len="med"/>
            </a:ln>
          </p:spPr>
          <p:txBody>
            <a:bodyPr/>
            <a:lstStyle/>
            <a:p>
              <a:pPr>
                <a:defRPr/>
              </a:pPr>
              <a:endParaRPr lang="zh-CN" altLang="en-US"/>
            </a:p>
          </p:txBody>
        </p:sp>
        <p:sp>
          <p:nvSpPr>
            <p:cNvPr id="8" name="Line 53"/>
            <p:cNvSpPr>
              <a:spLocks noChangeShapeType="1"/>
            </p:cNvSpPr>
            <p:nvPr/>
          </p:nvSpPr>
          <p:spPr bwMode="auto">
            <a:xfrm rot="21422067">
              <a:off x="4194175" y="3895725"/>
              <a:ext cx="3924300" cy="15557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 name="Text Box 56"/>
            <p:cNvSpPr txBox="1">
              <a:spLocks noChangeArrowheads="1"/>
            </p:cNvSpPr>
            <p:nvPr/>
          </p:nvSpPr>
          <p:spPr bwMode="auto">
            <a:xfrm>
              <a:off x="3340100" y="1536700"/>
              <a:ext cx="682625"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None/>
              </a:pPr>
              <a:r>
                <a:rPr lang="en-US" altLang="zh-CN">
                  <a:solidFill>
                    <a:schemeClr val="tx2"/>
                  </a:solidFill>
                  <a:latin typeface="Times New Roman" panose="02020603050405020304" pitchFamily="18" charset="0"/>
                </a:rPr>
                <a:t>Z</a:t>
              </a:r>
            </a:p>
          </p:txBody>
        </p:sp>
        <p:sp>
          <p:nvSpPr>
            <p:cNvPr id="10" name="Text Box 57"/>
            <p:cNvSpPr txBox="1">
              <a:spLocks noChangeArrowheads="1"/>
            </p:cNvSpPr>
            <p:nvPr/>
          </p:nvSpPr>
          <p:spPr bwMode="auto">
            <a:xfrm>
              <a:off x="1293813" y="5556250"/>
              <a:ext cx="682625"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buFont typeface="WingDings" panose="05000000000000000000" pitchFamily="2" charset="2"/>
                <a:buNone/>
              </a:pPr>
              <a:r>
                <a:rPr lang="en-US" altLang="zh-CN">
                  <a:solidFill>
                    <a:schemeClr val="tx2"/>
                  </a:solidFill>
                  <a:latin typeface="Times New Roman" panose="02020603050405020304" pitchFamily="18" charset="0"/>
                </a:rPr>
                <a:t>Y</a:t>
              </a:r>
            </a:p>
          </p:txBody>
        </p:sp>
        <p:sp>
          <p:nvSpPr>
            <p:cNvPr id="11" name="Text Box 58"/>
            <p:cNvSpPr txBox="1">
              <a:spLocks noChangeArrowheads="1"/>
            </p:cNvSpPr>
            <p:nvPr/>
          </p:nvSpPr>
          <p:spPr bwMode="auto">
            <a:xfrm>
              <a:off x="7435850" y="4005263"/>
              <a:ext cx="852488"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None/>
              </a:pPr>
              <a:r>
                <a:rPr lang="en-US" altLang="zh-CN">
                  <a:solidFill>
                    <a:schemeClr val="tx2"/>
                  </a:solidFill>
                  <a:latin typeface="Times New Roman" panose="02020603050405020304" pitchFamily="18" charset="0"/>
                </a:rPr>
                <a:t>X</a:t>
              </a:r>
            </a:p>
          </p:txBody>
        </p:sp>
        <p:sp>
          <p:nvSpPr>
            <p:cNvPr id="12" name="AutoShape 60"/>
            <p:cNvSpPr>
              <a:spLocks noChangeArrowheads="1"/>
            </p:cNvSpPr>
            <p:nvPr/>
          </p:nvSpPr>
          <p:spPr bwMode="auto">
            <a:xfrm>
              <a:off x="4949827" y="4118732"/>
              <a:ext cx="1423040" cy="430374"/>
            </a:xfrm>
            <a:prstGeom prst="rect">
              <a:avLst/>
            </a:prstGeom>
            <a:noFill/>
            <a:ln w="9525" algn="ctr">
              <a:noFill/>
              <a:miter lim="800000"/>
              <a:headEnd/>
              <a:tailEnd/>
            </a:ln>
          </p:spPr>
          <p:txBody>
            <a:bodyPr wrap="square">
              <a:spAutoFit/>
            </a:bodyPr>
            <a:lstStyle/>
            <a:p>
              <a:pPr marL="228600" indent="-228600">
                <a:lnSpc>
                  <a:spcPct val="120000"/>
                </a:lnSpc>
                <a:buClr>
                  <a:schemeClr val="accent1"/>
                </a:buClr>
                <a:defRPr/>
              </a:pPr>
              <a:r>
                <a:rPr lang="en-US" altLang="zh-CN" sz="2000" dirty="0">
                  <a:solidFill>
                    <a:srgbClr val="002060"/>
                  </a:solidFill>
                  <a:latin typeface="微软雅黑" panose="020B0503020204020204" pitchFamily="34" charset="-122"/>
                  <a:ea typeface="微软雅黑" panose="020B0503020204020204" pitchFamily="34" charset="-122"/>
                </a:rPr>
                <a:t> 5</a:t>
              </a:r>
              <a:r>
                <a:rPr lang="zh-CN" altLang="en-US" sz="2000" dirty="0">
                  <a:solidFill>
                    <a:srgbClr val="002060"/>
                  </a:solidFill>
                  <a:latin typeface="微软雅黑" panose="020B0503020204020204" pitchFamily="34" charset="-122"/>
                  <a:ea typeface="微软雅黑" panose="020B0503020204020204" pitchFamily="34" charset="-122"/>
                </a:rPr>
                <a:t>大过程组</a:t>
              </a:r>
            </a:p>
          </p:txBody>
        </p:sp>
        <p:sp>
          <p:nvSpPr>
            <p:cNvPr id="13" name="AutoShape 62"/>
            <p:cNvSpPr>
              <a:spLocks noChangeArrowheads="1"/>
            </p:cNvSpPr>
            <p:nvPr/>
          </p:nvSpPr>
          <p:spPr bwMode="auto">
            <a:xfrm rot="19980000">
              <a:off x="1589364" y="4293228"/>
              <a:ext cx="2133600" cy="430374"/>
            </a:xfrm>
            <a:prstGeom prst="rect">
              <a:avLst/>
            </a:prstGeom>
            <a:noFill/>
            <a:ln w="9525" algn="ctr">
              <a:noFill/>
              <a:miter lim="800000"/>
              <a:headEnd/>
              <a:tailEnd/>
            </a:ln>
          </p:spPr>
          <p:txBody>
            <a:bodyPr wrap="square">
              <a:spAutoFit/>
            </a:bodyPr>
            <a:lstStyle/>
            <a:p>
              <a:pPr marL="228600" indent="-228600">
                <a:lnSpc>
                  <a:spcPct val="120000"/>
                </a:lnSpc>
                <a:buClr>
                  <a:schemeClr val="accent1"/>
                </a:buClr>
                <a:defRPr/>
              </a:pPr>
              <a:r>
                <a:rPr lang="en-US" altLang="zh-CN" sz="2000" dirty="0">
                  <a:solidFill>
                    <a:srgbClr val="002060"/>
                  </a:solidFill>
                  <a:latin typeface="微软雅黑" panose="020B0503020204020204" pitchFamily="34" charset="-122"/>
                  <a:ea typeface="微软雅黑" panose="020B0503020204020204" pitchFamily="34" charset="-122"/>
                </a:rPr>
                <a:t>10</a:t>
              </a:r>
              <a:r>
                <a:rPr lang="zh-CN" altLang="en-US" sz="2000" dirty="0">
                  <a:solidFill>
                    <a:srgbClr val="002060"/>
                  </a:solidFill>
                  <a:latin typeface="微软雅黑" panose="020B0503020204020204" pitchFamily="34" charset="-122"/>
                  <a:ea typeface="微软雅黑" panose="020B0503020204020204" pitchFamily="34" charset="-122"/>
                </a:rPr>
                <a:t>大知识领域</a:t>
              </a:r>
            </a:p>
          </p:txBody>
        </p:sp>
        <p:sp>
          <p:nvSpPr>
            <p:cNvPr id="14" name="AutoShape 63"/>
            <p:cNvSpPr>
              <a:spLocks noChangeArrowheads="1"/>
            </p:cNvSpPr>
            <p:nvPr/>
          </p:nvSpPr>
          <p:spPr bwMode="auto">
            <a:xfrm rot="16200000">
              <a:off x="3208050" y="2564271"/>
              <a:ext cx="1423040" cy="430374"/>
            </a:xfrm>
            <a:prstGeom prst="rect">
              <a:avLst/>
            </a:prstGeom>
            <a:noFill/>
            <a:ln w="9525" algn="ctr">
              <a:noFill/>
              <a:miter lim="800000"/>
              <a:headEnd/>
              <a:tailEnd/>
            </a:ln>
          </p:spPr>
          <p:txBody>
            <a:bodyPr wrap="square">
              <a:spAutoFit/>
            </a:bodyPr>
            <a:lstStyle/>
            <a:p>
              <a:pPr marL="228600" indent="-228600">
                <a:lnSpc>
                  <a:spcPct val="120000"/>
                </a:lnSpc>
                <a:buClr>
                  <a:schemeClr val="accent1"/>
                </a:buClr>
                <a:defRPr/>
              </a:pPr>
              <a:r>
                <a:rPr lang="en-US" altLang="zh-CN" sz="2000" dirty="0">
                  <a:solidFill>
                    <a:srgbClr val="002060"/>
                  </a:solidFill>
                  <a:latin typeface="微软雅黑" panose="020B0503020204020204" pitchFamily="34" charset="-122"/>
                  <a:ea typeface="微软雅黑" panose="020B0503020204020204" pitchFamily="34" charset="-122"/>
                </a:rPr>
                <a:t>49</a:t>
              </a:r>
              <a:r>
                <a:rPr lang="zh-CN" altLang="en-US" sz="2000" dirty="0">
                  <a:solidFill>
                    <a:srgbClr val="002060"/>
                  </a:solidFill>
                  <a:latin typeface="微软雅黑" panose="020B0503020204020204" pitchFamily="34" charset="-122"/>
                  <a:ea typeface="微软雅黑" panose="020B0503020204020204" pitchFamily="34" charset="-122"/>
                </a:rPr>
                <a:t>个过程</a:t>
              </a:r>
            </a:p>
          </p:txBody>
        </p:sp>
        <p:sp>
          <p:nvSpPr>
            <p:cNvPr id="15" name="Line 64"/>
            <p:cNvSpPr>
              <a:spLocks noChangeShapeType="1"/>
            </p:cNvSpPr>
            <p:nvPr/>
          </p:nvSpPr>
          <p:spPr bwMode="auto">
            <a:xfrm flipV="1">
              <a:off x="4194175" y="1562100"/>
              <a:ext cx="0" cy="2473325"/>
            </a:xfrm>
            <a:prstGeom prst="line">
              <a:avLst/>
            </a:prstGeom>
            <a:noFill/>
            <a:ln w="38100">
              <a:solidFill>
                <a:schemeClr val="accent6">
                  <a:lumMod val="50000"/>
                </a:schemeClr>
              </a:solidFill>
              <a:round/>
              <a:headEnd/>
              <a:tailEnd type="triangle" w="med" len="med"/>
            </a:ln>
          </p:spPr>
          <p:txBody>
            <a:bodyPr/>
            <a:lstStyle/>
            <a:p>
              <a:pPr>
                <a:defRPr/>
              </a:pPr>
              <a:endParaRPr lang="zh-CN" altLang="en-US"/>
            </a:p>
          </p:txBody>
        </p:sp>
        <p:sp>
          <p:nvSpPr>
            <p:cNvPr id="16" name="Line 65"/>
            <p:cNvSpPr>
              <a:spLocks noChangeShapeType="1"/>
            </p:cNvSpPr>
            <p:nvPr/>
          </p:nvSpPr>
          <p:spPr bwMode="auto">
            <a:xfrm rot="21422067">
              <a:off x="4194175" y="3908425"/>
              <a:ext cx="3924300" cy="155575"/>
            </a:xfrm>
            <a:prstGeom prst="line">
              <a:avLst/>
            </a:prstGeom>
            <a:noFill/>
            <a:ln w="38100">
              <a:solidFill>
                <a:schemeClr val="accent6">
                  <a:lumMod val="50000"/>
                </a:schemeClr>
              </a:solidFill>
              <a:round/>
              <a:headEnd/>
              <a:tailEnd type="triangle" w="med" len="med"/>
            </a:ln>
          </p:spPr>
          <p:txBody>
            <a:bodyPr/>
            <a:lstStyle/>
            <a:p>
              <a:pPr>
                <a:defRPr/>
              </a:pPr>
              <a:endParaRPr lang="zh-CN" altLang="en-US"/>
            </a:p>
          </p:txBody>
        </p:sp>
        <p:sp>
          <p:nvSpPr>
            <p:cNvPr id="17" name="Text Box 66"/>
            <p:cNvSpPr txBox="1">
              <a:spLocks noChangeArrowheads="1"/>
            </p:cNvSpPr>
            <p:nvPr/>
          </p:nvSpPr>
          <p:spPr bwMode="auto">
            <a:xfrm>
              <a:off x="3719535" y="3761486"/>
              <a:ext cx="882650" cy="416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buFont typeface="WingDings" panose="05000000000000000000" pitchFamily="2" charset="2"/>
                <a:buNone/>
              </a:pPr>
              <a:r>
                <a:rPr lang="zh-CN" altLang="en-US" sz="1200" dirty="0">
                  <a:solidFill>
                    <a:schemeClr val="tx2"/>
                  </a:solidFill>
                  <a:latin typeface="微软雅黑" panose="020B0503020204020204" pitchFamily="34" charset="-122"/>
                  <a:ea typeface="微软雅黑" panose="020B0503020204020204" pitchFamily="34" charset="-122"/>
                </a:rPr>
                <a:t>技术 工具</a:t>
              </a:r>
              <a:endParaRPr lang="en-US" altLang="zh-CN" sz="1200" dirty="0">
                <a:solidFill>
                  <a:schemeClr val="tx2"/>
                </a:solidFill>
                <a:latin typeface="微软雅黑" panose="020B0503020204020204" pitchFamily="34" charset="-122"/>
                <a:ea typeface="微软雅黑" panose="020B0503020204020204" pitchFamily="34" charset="-122"/>
              </a:endParaRPr>
            </a:p>
          </p:txBody>
        </p:sp>
      </p:grpSp>
      <p:sp>
        <p:nvSpPr>
          <p:cNvPr id="18" name="椭圆 17"/>
          <p:cNvSpPr/>
          <p:nvPr/>
        </p:nvSpPr>
        <p:spPr bwMode="auto">
          <a:xfrm>
            <a:off x="5276850" y="3925888"/>
            <a:ext cx="882650" cy="741362"/>
          </a:xfrm>
          <a:prstGeom prst="ellipse">
            <a:avLst/>
          </a:prstGeom>
          <a:noFill/>
          <a:ln>
            <a:solidFill>
              <a:schemeClr val="accent6">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marL="1143000" indent="-228600">
              <a:defRPr/>
            </a:pPr>
            <a:endParaRPr lang="zh-CN" altLang="en-US">
              <a:solidFill>
                <a:schemeClr val="tx1"/>
              </a:solidFill>
              <a:latin typeface="楷体_GB2312" pitchFamily="49" charset="-122"/>
              <a:ea typeface="楷体_GB2312" pitchFamily="49" charset="-122"/>
            </a:endParaRPr>
          </a:p>
        </p:txBody>
      </p:sp>
    </p:spTree>
    <p:extLst>
      <p:ext uri="{BB962C8B-B14F-4D97-AF65-F5344CB8AC3E}">
        <p14:creationId xmlns:p14="http://schemas.microsoft.com/office/powerpoint/2010/main" val="43815118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AA8B0-19B0-4F46-8EF2-D953340D1745}"/>
              </a:ext>
            </a:extLst>
          </p:cNvPr>
          <p:cNvSpPr>
            <a:spLocks noGrp="1"/>
          </p:cNvSpPr>
          <p:nvPr>
            <p:ph type="title"/>
          </p:nvPr>
        </p:nvSpPr>
        <p:spPr/>
        <p:txBody>
          <a:bodyPr/>
          <a:lstStyle/>
          <a:p>
            <a:r>
              <a:rPr lang="en-US" altLang="zh-CN" dirty="0"/>
              <a:t>1. </a:t>
            </a:r>
            <a:r>
              <a:rPr lang="zh-CN" altLang="en-US" dirty="0"/>
              <a:t>项目进度管理</a:t>
            </a:r>
          </a:p>
        </p:txBody>
      </p:sp>
      <p:sp>
        <p:nvSpPr>
          <p:cNvPr id="3" name="内容占位符 2">
            <a:extLst>
              <a:ext uri="{FF2B5EF4-FFF2-40B4-BE49-F238E27FC236}">
                <a16:creationId xmlns:a16="http://schemas.microsoft.com/office/drawing/2014/main" id="{BC2E9013-2069-4B09-B572-EF516CD0F1D9}"/>
              </a:ext>
            </a:extLst>
          </p:cNvPr>
          <p:cNvSpPr>
            <a:spLocks noGrp="1"/>
          </p:cNvSpPr>
          <p:nvPr>
            <p:ph idx="1"/>
          </p:nvPr>
        </p:nvSpPr>
        <p:spPr>
          <a:xfrm>
            <a:off x="673100" y="1200210"/>
            <a:ext cx="10864850" cy="5047544"/>
          </a:xfrm>
        </p:spPr>
        <p:txBody>
          <a:bodyPr>
            <a:normAutofit/>
          </a:bodyPr>
          <a:lstStyle/>
          <a:p>
            <a:pPr lvl="1"/>
            <a:r>
              <a:rPr lang="zh-CN" altLang="en-US" dirty="0"/>
              <a:t>估算活动历时</a:t>
            </a:r>
          </a:p>
          <a:p>
            <a:pPr lvl="2"/>
            <a:r>
              <a:rPr lang="zh-CN" altLang="en-US" dirty="0"/>
              <a:t>方法</a:t>
            </a:r>
            <a:r>
              <a:rPr lang="en-US" altLang="zh-CN" dirty="0"/>
              <a:t>1</a:t>
            </a:r>
            <a:r>
              <a:rPr lang="zh-CN" altLang="en-US" dirty="0"/>
              <a:t>：</a:t>
            </a:r>
            <a:r>
              <a:rPr lang="zh-CN" altLang="en-US" b="1" dirty="0">
                <a:solidFill>
                  <a:srgbClr val="C00000"/>
                </a:solidFill>
              </a:rPr>
              <a:t>参数估算法</a:t>
            </a:r>
            <a:endParaRPr lang="en-US" altLang="zh-CN" b="1" dirty="0">
              <a:solidFill>
                <a:srgbClr val="C00000"/>
              </a:solidFill>
            </a:endParaRPr>
          </a:p>
          <a:p>
            <a:pPr lvl="3"/>
            <a:r>
              <a:rPr lang="zh-CN" altLang="en-US" b="1" dirty="0"/>
              <a:t>生产率</a:t>
            </a:r>
            <a:r>
              <a:rPr lang="zh-CN" altLang="en-US" dirty="0"/>
              <a:t>：生产单位成果单位资源所需要花费的时间</a:t>
            </a:r>
          </a:p>
          <a:p>
            <a:pPr lvl="3"/>
            <a:r>
              <a:rPr lang="zh-CN" altLang="en-US" dirty="0"/>
              <a:t>例：建设一座埃菲尔铁塔需要</a:t>
            </a:r>
            <a:r>
              <a:rPr lang="en-US" altLang="zh-CN" dirty="0"/>
              <a:t>3</a:t>
            </a:r>
            <a:r>
              <a:rPr lang="zh-CN" altLang="en-US" dirty="0"/>
              <a:t>年，那么建设</a:t>
            </a:r>
            <a:r>
              <a:rPr lang="en-US" altLang="zh-CN" dirty="0"/>
              <a:t>10</a:t>
            </a:r>
            <a:r>
              <a:rPr lang="zh-CN" altLang="en-US" dirty="0"/>
              <a:t>座需要的历时为？</a:t>
            </a:r>
            <a:endParaRPr lang="en-US" altLang="zh-CN" dirty="0"/>
          </a:p>
          <a:p>
            <a:pPr lvl="4"/>
            <a:r>
              <a:rPr lang="zh-CN" altLang="en-US" dirty="0"/>
              <a:t>活动历时 </a:t>
            </a:r>
            <a:r>
              <a:rPr lang="en-US" altLang="zh-CN" dirty="0"/>
              <a:t>= </a:t>
            </a:r>
            <a:r>
              <a:rPr lang="zh-CN" altLang="en-US" dirty="0"/>
              <a:t>生产率 </a:t>
            </a:r>
            <a:r>
              <a:rPr lang="en-US" altLang="zh-CN" dirty="0"/>
              <a:t>×</a:t>
            </a:r>
            <a:r>
              <a:rPr lang="zh-CN" altLang="en-US" dirty="0"/>
              <a:t> 成果数量</a:t>
            </a:r>
          </a:p>
          <a:p>
            <a:pPr lvl="2"/>
            <a:r>
              <a:rPr lang="zh-CN" altLang="en-US" dirty="0"/>
              <a:t>方法</a:t>
            </a:r>
            <a:r>
              <a:rPr lang="en-US" altLang="zh-CN" dirty="0"/>
              <a:t>2</a:t>
            </a:r>
            <a:r>
              <a:rPr lang="zh-CN" altLang="en-US" dirty="0"/>
              <a:t>：</a:t>
            </a:r>
            <a:r>
              <a:rPr lang="zh-CN" altLang="en-US" b="1" dirty="0">
                <a:solidFill>
                  <a:srgbClr val="C00000"/>
                </a:solidFill>
              </a:rPr>
              <a:t>三点估算法</a:t>
            </a:r>
          </a:p>
          <a:p>
            <a:pPr lvl="3"/>
            <a:r>
              <a:rPr lang="zh-CN" altLang="en-US" b="1" dirty="0"/>
              <a:t>活动历时估值</a:t>
            </a:r>
            <a:r>
              <a:rPr lang="en-US" altLang="zh-CN" b="1" dirty="0"/>
              <a:t> </a:t>
            </a:r>
            <a:r>
              <a:rPr lang="en-US" altLang="zh-CN" dirty="0"/>
              <a:t>= </a:t>
            </a:r>
            <a:r>
              <a:rPr lang="zh-CN" altLang="en-US" dirty="0"/>
              <a:t>（乐观估计 </a:t>
            </a:r>
            <a:r>
              <a:rPr lang="en-US" altLang="zh-CN" dirty="0"/>
              <a:t>+ 4×</a:t>
            </a:r>
            <a:r>
              <a:rPr lang="zh-CN" altLang="en-US" dirty="0"/>
              <a:t>最可能估计 </a:t>
            </a:r>
            <a:r>
              <a:rPr lang="en-US" altLang="zh-CN" dirty="0"/>
              <a:t>+ </a:t>
            </a:r>
            <a:r>
              <a:rPr lang="zh-CN" altLang="en-US" dirty="0"/>
              <a:t>悲观估计）</a:t>
            </a:r>
            <a:r>
              <a:rPr lang="en-US" altLang="zh-CN" dirty="0"/>
              <a:t> / 6</a:t>
            </a:r>
          </a:p>
          <a:p>
            <a:pPr lvl="3"/>
            <a:r>
              <a:rPr lang="zh-CN" altLang="en-US" b="1" dirty="0"/>
              <a:t>活动历时标准差 </a:t>
            </a:r>
            <a:r>
              <a:rPr lang="en-US" altLang="zh-CN" dirty="0"/>
              <a:t>= </a:t>
            </a:r>
            <a:r>
              <a:rPr lang="zh-CN" altLang="en-US" dirty="0"/>
              <a:t>（悲观估计</a:t>
            </a:r>
            <a:r>
              <a:rPr lang="en-US" altLang="zh-CN" dirty="0"/>
              <a:t> - </a:t>
            </a:r>
            <a:r>
              <a:rPr lang="zh-CN" altLang="en-US" dirty="0"/>
              <a:t>乐观估计） </a:t>
            </a:r>
            <a:r>
              <a:rPr lang="en-US" altLang="zh-CN" dirty="0"/>
              <a:t>/ 6</a:t>
            </a:r>
          </a:p>
          <a:p>
            <a:pPr lvl="3"/>
            <a:r>
              <a:rPr lang="zh-CN" altLang="en-US" dirty="0"/>
              <a:t>例</a:t>
            </a:r>
            <a:r>
              <a:rPr lang="en-US" altLang="zh-CN" dirty="0"/>
              <a:t>1</a:t>
            </a:r>
            <a:r>
              <a:rPr lang="zh-CN" altLang="en-US" dirty="0"/>
              <a:t>：平时回家，如果不堵车，最快</a:t>
            </a:r>
            <a:r>
              <a:rPr lang="en-US" altLang="zh-CN" dirty="0"/>
              <a:t>30</a:t>
            </a:r>
            <a:r>
              <a:rPr lang="zh-CN" altLang="en-US" dirty="0"/>
              <a:t>分钟；如果堵车，最慢</a:t>
            </a:r>
            <a:r>
              <a:rPr lang="en-US" altLang="zh-CN" dirty="0"/>
              <a:t>2</a:t>
            </a:r>
            <a:r>
              <a:rPr lang="zh-CN" altLang="en-US" dirty="0"/>
              <a:t>小时；大多数情况是</a:t>
            </a:r>
            <a:r>
              <a:rPr lang="en-US" altLang="zh-CN" dirty="0"/>
              <a:t>1</a:t>
            </a:r>
            <a:r>
              <a:rPr lang="zh-CN" altLang="en-US" dirty="0"/>
              <a:t>小时。估算回家所需时间是？</a:t>
            </a:r>
          </a:p>
          <a:p>
            <a:pPr lvl="4"/>
            <a:r>
              <a:rPr lang="zh-CN" altLang="en-US" dirty="0"/>
              <a:t>估算值 </a:t>
            </a:r>
            <a:r>
              <a:rPr lang="en-US" altLang="zh-CN" dirty="0"/>
              <a:t>=</a:t>
            </a:r>
            <a:r>
              <a:rPr lang="zh-CN" altLang="en-US" dirty="0"/>
              <a:t>（</a:t>
            </a:r>
            <a:r>
              <a:rPr lang="en-US" altLang="zh-CN" dirty="0"/>
              <a:t>60*4+30+120)/6 = 65</a:t>
            </a:r>
            <a:r>
              <a:rPr lang="zh-CN" altLang="en-US" dirty="0"/>
              <a:t>分钟</a:t>
            </a:r>
          </a:p>
        </p:txBody>
      </p:sp>
      <p:pic>
        <p:nvPicPr>
          <p:cNvPr id="8" name="Picture 4" descr="j0157763">
            <a:extLst>
              <a:ext uri="{FF2B5EF4-FFF2-40B4-BE49-F238E27FC236}">
                <a16:creationId xmlns:a16="http://schemas.microsoft.com/office/drawing/2014/main" id="{5B9F84C9-01F9-44F5-A8F9-D26C35B2DBC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2568" y="1293431"/>
            <a:ext cx="1816600" cy="1833309"/>
          </a:xfrm>
          <a:prstGeom prst="rect">
            <a:avLst/>
          </a:prstGeom>
          <a:noFill/>
          <a:extLst>
            <a:ext uri="{909E8E84-426E-40DD-AFC4-6F175D3DCCD1}">
              <a14:hiddenFill xmlns:a14="http://schemas.microsoft.com/office/drawing/2010/main">
                <a:solidFill>
                  <a:srgbClr val="FFFFFF"/>
                </a:solidFill>
              </a14:hiddenFill>
            </a:ext>
          </a:extLst>
        </p:spPr>
      </p:pic>
      <p:pic>
        <p:nvPicPr>
          <p:cNvPr id="47106" name="Picture 2" descr="https://ss0.baidu.com/7Po3dSag_xI4khGko9WTAnF6hhy/news/w=638/sign=8800231f76cf3bc7e800ceefe900babd/5366d0160924ab1878223e2533fae6cd7b890be8.jpg">
            <a:extLst>
              <a:ext uri="{FF2B5EF4-FFF2-40B4-BE49-F238E27FC236}">
                <a16:creationId xmlns:a16="http://schemas.microsoft.com/office/drawing/2014/main" id="{42532E2D-D840-46B2-B46C-12C1E6414F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4088" y="3126740"/>
            <a:ext cx="2545080" cy="1696720"/>
          </a:xfrm>
          <a:prstGeom prst="rect">
            <a:avLst/>
          </a:prstGeom>
          <a:noFill/>
          <a:extLst>
            <a:ext uri="{909E8E84-426E-40DD-AFC4-6F175D3DCCD1}">
              <a14:hiddenFill xmlns:a14="http://schemas.microsoft.com/office/drawing/2010/main">
                <a:solidFill>
                  <a:srgbClr val="FFFFFF"/>
                </a:solidFill>
              </a14:hiddenFill>
            </a:ext>
          </a:extLst>
        </p:spPr>
      </p:pic>
      <p:sp>
        <p:nvSpPr>
          <p:cNvPr id="6" name="灯片编号占位符 1">
            <a:extLst>
              <a:ext uri="{FF2B5EF4-FFF2-40B4-BE49-F238E27FC236}">
                <a16:creationId xmlns:a16="http://schemas.microsoft.com/office/drawing/2014/main" id="{42587E4C-EA1B-43C7-8938-CAF24A8F6D9E}"/>
              </a:ext>
            </a:extLst>
          </p:cNvPr>
          <p:cNvSpPr>
            <a:spLocks noGrp="1"/>
          </p:cNvSpPr>
          <p:nvPr>
            <p:ph type="sldNum" sz="quarter" idx="12"/>
          </p:nvPr>
        </p:nvSpPr>
        <p:spPr>
          <a:xfrm>
            <a:off x="5778500" y="6459285"/>
            <a:ext cx="622300" cy="365125"/>
          </a:xfrm>
        </p:spPr>
        <p:txBody>
          <a:bodyPr/>
          <a:lstStyle/>
          <a:p>
            <a:fld id="{CFCB2913-6E8F-460F-B9B2-F36455E917E3}" type="slidenum">
              <a:rPr lang="en-US" altLang="en-US" smtClean="0"/>
              <a:pPr/>
              <a:t>110</a:t>
            </a:fld>
            <a:endParaRPr lang="en-US" altLang="en-US" dirty="0"/>
          </a:p>
        </p:txBody>
      </p:sp>
    </p:spTree>
    <p:extLst>
      <p:ext uri="{BB962C8B-B14F-4D97-AF65-F5344CB8AC3E}">
        <p14:creationId xmlns:p14="http://schemas.microsoft.com/office/powerpoint/2010/main" val="10042616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AA8B0-19B0-4F46-8EF2-D953340D1745}"/>
              </a:ext>
            </a:extLst>
          </p:cNvPr>
          <p:cNvSpPr>
            <a:spLocks noGrp="1"/>
          </p:cNvSpPr>
          <p:nvPr>
            <p:ph type="title"/>
          </p:nvPr>
        </p:nvSpPr>
        <p:spPr/>
        <p:txBody>
          <a:bodyPr/>
          <a:lstStyle/>
          <a:p>
            <a:r>
              <a:rPr lang="en-US" altLang="zh-CN" dirty="0"/>
              <a:t>1. </a:t>
            </a:r>
            <a:r>
              <a:rPr lang="zh-CN" altLang="en-US" dirty="0"/>
              <a:t>项目进度管理</a:t>
            </a:r>
          </a:p>
        </p:txBody>
      </p:sp>
      <p:sp>
        <p:nvSpPr>
          <p:cNvPr id="3" name="内容占位符 2">
            <a:extLst>
              <a:ext uri="{FF2B5EF4-FFF2-40B4-BE49-F238E27FC236}">
                <a16:creationId xmlns:a16="http://schemas.microsoft.com/office/drawing/2014/main" id="{BC2E9013-2069-4B09-B572-EF516CD0F1D9}"/>
              </a:ext>
            </a:extLst>
          </p:cNvPr>
          <p:cNvSpPr>
            <a:spLocks noGrp="1"/>
          </p:cNvSpPr>
          <p:nvPr>
            <p:ph idx="1"/>
          </p:nvPr>
        </p:nvSpPr>
        <p:spPr>
          <a:xfrm>
            <a:off x="673100" y="1200210"/>
            <a:ext cx="10864850" cy="5047544"/>
          </a:xfrm>
        </p:spPr>
        <p:txBody>
          <a:bodyPr>
            <a:normAutofit/>
          </a:bodyPr>
          <a:lstStyle/>
          <a:p>
            <a:pPr lvl="1"/>
            <a:r>
              <a:rPr lang="zh-CN" altLang="en-US" dirty="0"/>
              <a:t>估算活动历时</a:t>
            </a:r>
          </a:p>
          <a:p>
            <a:pPr lvl="2"/>
            <a:r>
              <a:rPr lang="zh-CN" altLang="en-US" dirty="0"/>
              <a:t>方法</a:t>
            </a:r>
            <a:r>
              <a:rPr lang="en-US" altLang="zh-CN" dirty="0"/>
              <a:t>2</a:t>
            </a:r>
            <a:r>
              <a:rPr lang="zh-CN" altLang="en-US" dirty="0"/>
              <a:t>：三点估算法</a:t>
            </a:r>
            <a:endParaRPr lang="en-US" altLang="zh-CN" dirty="0"/>
          </a:p>
          <a:p>
            <a:pPr lvl="3"/>
            <a:r>
              <a:rPr lang="zh-CN" altLang="en-US" dirty="0"/>
              <a:t>例</a:t>
            </a:r>
            <a:r>
              <a:rPr lang="en-US" altLang="zh-CN" dirty="0"/>
              <a:t>2</a:t>
            </a:r>
            <a:r>
              <a:rPr lang="zh-CN" altLang="en-US" dirty="0"/>
              <a:t>：平时回家，如果不堵车，最快</a:t>
            </a:r>
            <a:r>
              <a:rPr lang="en-US" altLang="zh-CN" dirty="0"/>
              <a:t>30</a:t>
            </a:r>
            <a:r>
              <a:rPr lang="zh-CN" altLang="en-US" dirty="0"/>
              <a:t>分钟；如果堵车，最慢</a:t>
            </a:r>
            <a:r>
              <a:rPr lang="en-US" altLang="zh-CN" dirty="0"/>
              <a:t>2</a:t>
            </a:r>
            <a:r>
              <a:rPr lang="zh-CN" altLang="en-US" dirty="0"/>
              <a:t>小时；大多数情况是</a:t>
            </a:r>
            <a:r>
              <a:rPr lang="en-US" altLang="zh-CN" dirty="0"/>
              <a:t>1</a:t>
            </a:r>
            <a:r>
              <a:rPr lang="zh-CN" altLang="en-US" dirty="0"/>
              <a:t>小时。请估算</a:t>
            </a:r>
            <a:r>
              <a:rPr lang="en-US" altLang="zh-CN" dirty="0"/>
              <a:t>80</a:t>
            </a:r>
            <a:r>
              <a:rPr lang="zh-CN" altLang="en-US" dirty="0"/>
              <a:t>分钟内回家的概率是？</a:t>
            </a:r>
          </a:p>
        </p:txBody>
      </p:sp>
      <p:sp>
        <p:nvSpPr>
          <p:cNvPr id="4" name="Text Box 8">
            <a:extLst>
              <a:ext uri="{FF2B5EF4-FFF2-40B4-BE49-F238E27FC236}">
                <a16:creationId xmlns:a16="http://schemas.microsoft.com/office/drawing/2014/main" id="{10A7928A-474C-4948-973D-1BD3FA6E3141}"/>
              </a:ext>
            </a:extLst>
          </p:cNvPr>
          <p:cNvSpPr txBox="1">
            <a:spLocks noChangeArrowheads="1"/>
          </p:cNvSpPr>
          <p:nvPr/>
        </p:nvSpPr>
        <p:spPr bwMode="auto">
          <a:xfrm>
            <a:off x="2192082" y="3259560"/>
            <a:ext cx="8933118" cy="1200329"/>
          </a:xfrm>
          <a:prstGeom prst="rect">
            <a:avLst/>
          </a:prstGeom>
          <a:noFill/>
          <a:ln w="19050">
            <a:solidFill>
              <a:srgbClr val="80808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742950" indent="-28575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2pPr>
            <a:lvl3pPr marL="1143000" indent="-22860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zh-CN" dirty="0">
                <a:ea typeface="微软雅黑" panose="020B0503020204020204" pitchFamily="34" charset="-122"/>
              </a:rPr>
              <a:t>1. </a:t>
            </a:r>
            <a:r>
              <a:rPr lang="zh-CN" altLang="en-US" dirty="0">
                <a:ea typeface="微软雅黑" panose="020B0503020204020204" pitchFamily="34" charset="-122"/>
              </a:rPr>
              <a:t>平均时间 </a:t>
            </a:r>
            <a:r>
              <a:rPr lang="en-US" altLang="zh-CN" dirty="0">
                <a:ea typeface="微软雅黑" panose="020B0503020204020204" pitchFamily="34" charset="-122"/>
              </a:rPr>
              <a:t>= (60*4+30+120) / 6 = </a:t>
            </a:r>
            <a:r>
              <a:rPr lang="en-US" altLang="zh-CN" b="1" dirty="0">
                <a:solidFill>
                  <a:srgbClr val="C00000"/>
                </a:solidFill>
                <a:ea typeface="微软雅黑" panose="020B0503020204020204" pitchFamily="34" charset="-122"/>
              </a:rPr>
              <a:t>65</a:t>
            </a:r>
            <a:endParaRPr lang="zh-CN" altLang="en-US" b="1" dirty="0">
              <a:solidFill>
                <a:srgbClr val="C00000"/>
              </a:solidFill>
              <a:ea typeface="微软雅黑" panose="020B0503020204020204" pitchFamily="34" charset="-122"/>
            </a:endParaRPr>
          </a:p>
          <a:p>
            <a:pPr>
              <a:spcBef>
                <a:spcPct val="50000"/>
              </a:spcBef>
            </a:pPr>
            <a:r>
              <a:rPr lang="en-US" altLang="zh-CN" dirty="0">
                <a:ea typeface="微软雅黑" panose="020B0503020204020204" pitchFamily="34" charset="-122"/>
              </a:rPr>
              <a:t>2. </a:t>
            </a:r>
            <a:r>
              <a:rPr lang="zh-CN" altLang="en-US" dirty="0">
                <a:ea typeface="微软雅黑" panose="020B0503020204020204" pitchFamily="34" charset="-122"/>
              </a:rPr>
              <a:t>标准差 </a:t>
            </a:r>
            <a:r>
              <a:rPr lang="en-US" altLang="zh-CN" dirty="0">
                <a:ea typeface="微软雅黑" panose="020B0503020204020204" pitchFamily="34" charset="-122"/>
              </a:rPr>
              <a:t>= (120-30) / 6 =</a:t>
            </a:r>
            <a:r>
              <a:rPr lang="en-US" altLang="zh-CN" b="1" dirty="0">
                <a:solidFill>
                  <a:srgbClr val="C00000"/>
                </a:solidFill>
                <a:ea typeface="微软雅黑" panose="020B0503020204020204" pitchFamily="34" charset="-122"/>
              </a:rPr>
              <a:t>15</a:t>
            </a:r>
            <a:endParaRPr lang="zh-CN" altLang="en-US" b="1" dirty="0">
              <a:solidFill>
                <a:srgbClr val="C00000"/>
              </a:solidFill>
              <a:ea typeface="微软雅黑" panose="020B0503020204020204" pitchFamily="34" charset="-122"/>
            </a:endParaRPr>
          </a:p>
          <a:p>
            <a:pPr>
              <a:spcBef>
                <a:spcPct val="50000"/>
              </a:spcBef>
            </a:pPr>
            <a:r>
              <a:rPr lang="en-US" altLang="zh-CN" dirty="0">
                <a:ea typeface="微软雅黑" panose="020B0503020204020204" pitchFamily="34" charset="-122"/>
              </a:rPr>
              <a:t>3. </a:t>
            </a:r>
            <a:r>
              <a:rPr lang="zh-CN" altLang="en-US" dirty="0">
                <a:ea typeface="微软雅黑" panose="020B0503020204020204" pitchFamily="34" charset="-122"/>
              </a:rPr>
              <a:t>绘制正态分布图分析</a:t>
            </a:r>
            <a:endParaRPr lang="zh-CN" altLang="en-US" sz="3600" dirty="0">
              <a:solidFill>
                <a:srgbClr val="FF3300"/>
              </a:solidFill>
              <a:ea typeface="微软雅黑" panose="020B0503020204020204" pitchFamily="34" charset="-122"/>
            </a:endParaRPr>
          </a:p>
        </p:txBody>
      </p:sp>
      <p:sp>
        <p:nvSpPr>
          <p:cNvPr id="5" name="灯片编号占位符 1">
            <a:extLst>
              <a:ext uri="{FF2B5EF4-FFF2-40B4-BE49-F238E27FC236}">
                <a16:creationId xmlns:a16="http://schemas.microsoft.com/office/drawing/2014/main" id="{1819F5A5-1A00-4E96-BD28-55F94EF9C7D8}"/>
              </a:ext>
            </a:extLst>
          </p:cNvPr>
          <p:cNvSpPr>
            <a:spLocks noGrp="1"/>
          </p:cNvSpPr>
          <p:nvPr>
            <p:ph type="sldNum" sz="quarter" idx="12"/>
          </p:nvPr>
        </p:nvSpPr>
        <p:spPr>
          <a:xfrm>
            <a:off x="5778500" y="6459285"/>
            <a:ext cx="622300" cy="365125"/>
          </a:xfrm>
        </p:spPr>
        <p:txBody>
          <a:bodyPr/>
          <a:lstStyle/>
          <a:p>
            <a:fld id="{CFCB2913-6E8F-460F-B9B2-F36455E917E3}" type="slidenum">
              <a:rPr lang="en-US" altLang="en-US" smtClean="0"/>
              <a:pPr/>
              <a:t>111</a:t>
            </a:fld>
            <a:endParaRPr lang="en-US" altLang="en-US" dirty="0"/>
          </a:p>
        </p:txBody>
      </p:sp>
    </p:spTree>
    <p:extLst>
      <p:ext uri="{BB962C8B-B14F-4D97-AF65-F5344CB8AC3E}">
        <p14:creationId xmlns:p14="http://schemas.microsoft.com/office/powerpoint/2010/main" val="3812380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AA8B0-19B0-4F46-8EF2-D953340D1745}"/>
              </a:ext>
            </a:extLst>
          </p:cNvPr>
          <p:cNvSpPr>
            <a:spLocks noGrp="1"/>
          </p:cNvSpPr>
          <p:nvPr>
            <p:ph type="title"/>
          </p:nvPr>
        </p:nvSpPr>
        <p:spPr/>
        <p:txBody>
          <a:bodyPr/>
          <a:lstStyle/>
          <a:p>
            <a:r>
              <a:rPr lang="en-US" altLang="zh-CN" dirty="0"/>
              <a:t>1. </a:t>
            </a:r>
            <a:r>
              <a:rPr lang="zh-CN" altLang="en-US" dirty="0"/>
              <a:t>项目进度管理</a:t>
            </a:r>
          </a:p>
        </p:txBody>
      </p:sp>
      <p:sp>
        <p:nvSpPr>
          <p:cNvPr id="31" name="内容占位符 30">
            <a:extLst>
              <a:ext uri="{FF2B5EF4-FFF2-40B4-BE49-F238E27FC236}">
                <a16:creationId xmlns:a16="http://schemas.microsoft.com/office/drawing/2014/main" id="{B1A9DA59-F690-4F83-AA7F-687FD1EABC70}"/>
              </a:ext>
            </a:extLst>
          </p:cNvPr>
          <p:cNvSpPr>
            <a:spLocks noGrp="1"/>
          </p:cNvSpPr>
          <p:nvPr>
            <p:ph idx="1"/>
          </p:nvPr>
        </p:nvSpPr>
        <p:spPr>
          <a:xfrm>
            <a:off x="673100" y="1200210"/>
            <a:ext cx="10864850" cy="5047544"/>
          </a:xfrm>
        </p:spPr>
        <p:txBody>
          <a:bodyPr/>
          <a:lstStyle/>
          <a:p>
            <a:r>
              <a:rPr lang="zh-CN" altLang="en-US" dirty="0"/>
              <a:t>答：</a:t>
            </a:r>
            <a:r>
              <a:rPr lang="en-US" altLang="zh-CN" dirty="0"/>
              <a:t>84%</a:t>
            </a:r>
            <a:endParaRPr lang="zh-CN" altLang="en-US" dirty="0"/>
          </a:p>
        </p:txBody>
      </p:sp>
      <p:sp>
        <p:nvSpPr>
          <p:cNvPr id="4" name="Text Box 8">
            <a:extLst>
              <a:ext uri="{FF2B5EF4-FFF2-40B4-BE49-F238E27FC236}">
                <a16:creationId xmlns:a16="http://schemas.microsoft.com/office/drawing/2014/main" id="{10A7928A-474C-4948-973D-1BD3FA6E3141}"/>
              </a:ext>
            </a:extLst>
          </p:cNvPr>
          <p:cNvSpPr txBox="1">
            <a:spLocks noChangeArrowheads="1"/>
          </p:cNvSpPr>
          <p:nvPr/>
        </p:nvSpPr>
        <p:spPr bwMode="auto">
          <a:xfrm>
            <a:off x="2692400" y="5470235"/>
            <a:ext cx="7099300" cy="723275"/>
          </a:xfrm>
          <a:prstGeom prst="rect">
            <a:avLst/>
          </a:prstGeom>
          <a:noFill/>
          <a:ln w="19050">
            <a:solidFill>
              <a:srgbClr val="80808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742950" indent="-28575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2pPr>
            <a:lvl3pPr marL="1143000" indent="-22860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a:spcBef>
                <a:spcPts val="600"/>
              </a:spcBef>
            </a:pPr>
            <a:r>
              <a:rPr lang="zh-CN" altLang="en-US" dirty="0">
                <a:ea typeface="微软雅黑" panose="020B0503020204020204" pitchFamily="34" charset="-122"/>
              </a:rPr>
              <a:t>在</a:t>
            </a:r>
            <a:r>
              <a:rPr lang="en-US" altLang="zh-CN" dirty="0">
                <a:ea typeface="微软雅黑" panose="020B0503020204020204" pitchFamily="34" charset="-122"/>
              </a:rPr>
              <a:t>80</a:t>
            </a:r>
            <a:r>
              <a:rPr lang="zh-CN" altLang="en-US" dirty="0">
                <a:ea typeface="微软雅黑" panose="020B0503020204020204" pitchFamily="34" charset="-122"/>
              </a:rPr>
              <a:t>分到</a:t>
            </a:r>
            <a:r>
              <a:rPr lang="en-US" altLang="zh-CN" dirty="0">
                <a:ea typeface="微软雅黑" panose="020B0503020204020204" pitchFamily="34" charset="-122"/>
              </a:rPr>
              <a:t>50</a:t>
            </a:r>
            <a:r>
              <a:rPr lang="zh-CN" altLang="en-US" dirty="0">
                <a:ea typeface="微软雅黑" panose="020B0503020204020204" pitchFamily="34" charset="-122"/>
              </a:rPr>
              <a:t>分之间到家的概率是</a:t>
            </a:r>
            <a:r>
              <a:rPr lang="en-US" altLang="zh-CN" dirty="0">
                <a:ea typeface="微软雅黑" panose="020B0503020204020204" pitchFamily="34" charset="-122"/>
              </a:rPr>
              <a:t>68%</a:t>
            </a:r>
          </a:p>
          <a:p>
            <a:pPr>
              <a:spcBef>
                <a:spcPts val="600"/>
              </a:spcBef>
            </a:pPr>
            <a:r>
              <a:rPr lang="zh-CN" altLang="en-US" dirty="0">
                <a:ea typeface="微软雅黑" panose="020B0503020204020204" pitchFamily="34" charset="-122"/>
              </a:rPr>
              <a:t>在</a:t>
            </a:r>
            <a:r>
              <a:rPr lang="en-US" altLang="zh-CN" dirty="0">
                <a:ea typeface="微软雅黑" panose="020B0503020204020204" pitchFamily="34" charset="-122"/>
              </a:rPr>
              <a:t>80</a:t>
            </a:r>
            <a:r>
              <a:rPr lang="zh-CN" altLang="en-US" dirty="0">
                <a:ea typeface="微软雅黑" panose="020B0503020204020204" pitchFamily="34" charset="-122"/>
              </a:rPr>
              <a:t>分钟以上回家的概率是</a:t>
            </a:r>
            <a:r>
              <a:rPr lang="en-US" altLang="zh-CN" dirty="0">
                <a:ea typeface="微软雅黑" panose="020B0503020204020204" pitchFamily="34" charset="-122"/>
              </a:rPr>
              <a:t>16%</a:t>
            </a:r>
            <a:endParaRPr lang="zh-CN" altLang="en-US" dirty="0">
              <a:ea typeface="微软雅黑" panose="020B0503020204020204" pitchFamily="34" charset="-122"/>
            </a:endParaRPr>
          </a:p>
        </p:txBody>
      </p:sp>
      <p:sp>
        <p:nvSpPr>
          <p:cNvPr id="5" name="Text Box 3">
            <a:extLst>
              <a:ext uri="{FF2B5EF4-FFF2-40B4-BE49-F238E27FC236}">
                <a16:creationId xmlns:a16="http://schemas.microsoft.com/office/drawing/2014/main" id="{9B2FB370-E6E6-4EF6-AFE6-C36D742E7D78}"/>
              </a:ext>
            </a:extLst>
          </p:cNvPr>
          <p:cNvSpPr txBox="1">
            <a:spLocks noChangeArrowheads="1"/>
          </p:cNvSpPr>
          <p:nvPr/>
        </p:nvSpPr>
        <p:spPr bwMode="auto">
          <a:xfrm>
            <a:off x="5971269" y="5104099"/>
            <a:ext cx="1247775" cy="424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a:lstStyle/>
          <a:p>
            <a:pPr algn="ctr">
              <a:lnSpc>
                <a:spcPct val="100000"/>
              </a:lnSpc>
              <a:spcBef>
                <a:spcPct val="0"/>
              </a:spcBef>
              <a:buFontTx/>
              <a:buNone/>
            </a:pPr>
            <a:r>
              <a:rPr kumimoji="1" lang="en-US" altLang="zh-CN" b="0" dirty="0">
                <a:solidFill>
                  <a:srgbClr val="161BE8"/>
                </a:solidFill>
                <a:latin typeface="Verdana" panose="020B0604030504040204" pitchFamily="34" charset="0"/>
                <a:ea typeface="微软雅黑" panose="020B0503020204020204" pitchFamily="34" charset="-122"/>
                <a:cs typeface="Arial" panose="020B0604020202020204" pitchFamily="34" charset="0"/>
              </a:rPr>
              <a:t>99.73%</a:t>
            </a:r>
          </a:p>
        </p:txBody>
      </p:sp>
      <p:sp>
        <p:nvSpPr>
          <p:cNvPr id="6" name="Freeform 4">
            <a:extLst>
              <a:ext uri="{FF2B5EF4-FFF2-40B4-BE49-F238E27FC236}">
                <a16:creationId xmlns:a16="http://schemas.microsoft.com/office/drawing/2014/main" id="{26B66E50-2282-45CF-88E5-F88D84A70826}"/>
              </a:ext>
            </a:extLst>
          </p:cNvPr>
          <p:cNvSpPr>
            <a:spLocks/>
          </p:cNvSpPr>
          <p:nvPr/>
        </p:nvSpPr>
        <p:spPr bwMode="auto">
          <a:xfrm>
            <a:off x="3522663" y="1474801"/>
            <a:ext cx="5616575" cy="2863850"/>
          </a:xfrm>
          <a:custGeom>
            <a:avLst/>
            <a:gdLst>
              <a:gd name="T0" fmla="*/ 0 w 5560"/>
              <a:gd name="T1" fmla="*/ 2710 h 2710"/>
              <a:gd name="T2" fmla="*/ 760 w 5560"/>
              <a:gd name="T3" fmla="*/ 2630 h 2710"/>
              <a:gd name="T4" fmla="*/ 1480 w 5560"/>
              <a:gd name="T5" fmla="*/ 2370 h 2710"/>
              <a:gd name="T6" fmla="*/ 2200 w 5560"/>
              <a:gd name="T7" fmla="*/ 1410 h 2710"/>
              <a:gd name="T8" fmla="*/ 2880 w 5560"/>
              <a:gd name="T9" fmla="*/ 110 h 2710"/>
              <a:gd name="T10" fmla="*/ 3320 w 5560"/>
              <a:gd name="T11" fmla="*/ 750 h 2710"/>
              <a:gd name="T12" fmla="*/ 3600 w 5560"/>
              <a:gd name="T13" fmla="*/ 1410 h 2710"/>
              <a:gd name="T14" fmla="*/ 4240 w 5560"/>
              <a:gd name="T15" fmla="*/ 2370 h 2710"/>
              <a:gd name="T16" fmla="*/ 4840 w 5560"/>
              <a:gd name="T17" fmla="*/ 2650 h 2710"/>
              <a:gd name="T18" fmla="*/ 5560 w 5560"/>
              <a:gd name="T19" fmla="*/ 2710 h 2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0" h="2710">
                <a:moveTo>
                  <a:pt x="0" y="2710"/>
                </a:moveTo>
                <a:cubicBezTo>
                  <a:pt x="256" y="2698"/>
                  <a:pt x="513" y="2687"/>
                  <a:pt x="760" y="2630"/>
                </a:cubicBezTo>
                <a:cubicBezTo>
                  <a:pt x="1007" y="2573"/>
                  <a:pt x="1240" y="2573"/>
                  <a:pt x="1480" y="2370"/>
                </a:cubicBezTo>
                <a:cubicBezTo>
                  <a:pt x="1720" y="2167"/>
                  <a:pt x="1967" y="1787"/>
                  <a:pt x="2200" y="1410"/>
                </a:cubicBezTo>
                <a:cubicBezTo>
                  <a:pt x="2433" y="1033"/>
                  <a:pt x="2693" y="220"/>
                  <a:pt x="2880" y="110"/>
                </a:cubicBezTo>
                <a:cubicBezTo>
                  <a:pt x="3067" y="0"/>
                  <a:pt x="3200" y="533"/>
                  <a:pt x="3320" y="750"/>
                </a:cubicBezTo>
                <a:cubicBezTo>
                  <a:pt x="3440" y="967"/>
                  <a:pt x="3447" y="1140"/>
                  <a:pt x="3600" y="1410"/>
                </a:cubicBezTo>
                <a:cubicBezTo>
                  <a:pt x="3753" y="1680"/>
                  <a:pt x="4033" y="2163"/>
                  <a:pt x="4240" y="2370"/>
                </a:cubicBezTo>
                <a:cubicBezTo>
                  <a:pt x="4447" y="2577"/>
                  <a:pt x="4620" y="2593"/>
                  <a:pt x="4840" y="2650"/>
                </a:cubicBezTo>
                <a:cubicBezTo>
                  <a:pt x="5060" y="2707"/>
                  <a:pt x="5310" y="2708"/>
                  <a:pt x="5560" y="2710"/>
                </a:cubicBezTo>
              </a:path>
            </a:pathLst>
          </a:custGeom>
          <a:solidFill>
            <a:srgbClr val="00CCFF"/>
          </a:solidFill>
          <a:ln w="25400">
            <a:solidFill>
              <a:srgbClr val="161BE8"/>
            </a:solidFill>
            <a:round/>
            <a:headEnd/>
            <a:tailEnd/>
          </a:ln>
        </p:spPr>
        <p:txBody>
          <a:bodyPr/>
          <a:lstStyle/>
          <a:p>
            <a:endParaRPr lang="zh-CN" altLang="en-US">
              <a:latin typeface="Verdana" panose="020B0604030504040204" pitchFamily="34" charset="0"/>
              <a:ea typeface="微软雅黑" panose="020B0503020204020204" pitchFamily="34" charset="-122"/>
            </a:endParaRPr>
          </a:p>
        </p:txBody>
      </p:sp>
      <p:sp>
        <p:nvSpPr>
          <p:cNvPr id="7" name="Line 5">
            <a:extLst>
              <a:ext uri="{FF2B5EF4-FFF2-40B4-BE49-F238E27FC236}">
                <a16:creationId xmlns:a16="http://schemas.microsoft.com/office/drawing/2014/main" id="{294B8D0A-E871-4D1D-8E53-09CC10C131CE}"/>
              </a:ext>
            </a:extLst>
          </p:cNvPr>
          <p:cNvSpPr>
            <a:spLocks noChangeShapeType="1"/>
          </p:cNvSpPr>
          <p:nvPr/>
        </p:nvSpPr>
        <p:spPr bwMode="auto">
          <a:xfrm>
            <a:off x="2692400" y="4370401"/>
            <a:ext cx="7099300" cy="0"/>
          </a:xfrm>
          <a:prstGeom prst="line">
            <a:avLst/>
          </a:prstGeom>
          <a:noFill/>
          <a:ln w="38100" cap="rnd">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Verdana" panose="020B0604030504040204" pitchFamily="34" charset="0"/>
              <a:ea typeface="微软雅黑" panose="020B0503020204020204" pitchFamily="34" charset="-122"/>
            </a:endParaRPr>
          </a:p>
        </p:txBody>
      </p:sp>
      <p:sp>
        <p:nvSpPr>
          <p:cNvPr id="8" name="Line 6">
            <a:extLst>
              <a:ext uri="{FF2B5EF4-FFF2-40B4-BE49-F238E27FC236}">
                <a16:creationId xmlns:a16="http://schemas.microsoft.com/office/drawing/2014/main" id="{D69C7DDD-54E3-4D04-B14C-3A01084C298F}"/>
              </a:ext>
            </a:extLst>
          </p:cNvPr>
          <p:cNvSpPr>
            <a:spLocks noChangeShapeType="1"/>
          </p:cNvSpPr>
          <p:nvPr/>
        </p:nvSpPr>
        <p:spPr bwMode="auto">
          <a:xfrm flipV="1">
            <a:off x="2705100" y="1246201"/>
            <a:ext cx="0" cy="3074988"/>
          </a:xfrm>
          <a:prstGeom prst="line">
            <a:avLst/>
          </a:prstGeom>
          <a:noFill/>
          <a:ln w="38100" cap="rnd">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Verdana" panose="020B0604030504040204" pitchFamily="34" charset="0"/>
              <a:ea typeface="微软雅黑" panose="020B0503020204020204" pitchFamily="34" charset="-122"/>
            </a:endParaRPr>
          </a:p>
        </p:txBody>
      </p:sp>
      <p:sp>
        <p:nvSpPr>
          <p:cNvPr id="9" name="Line 7">
            <a:extLst>
              <a:ext uri="{FF2B5EF4-FFF2-40B4-BE49-F238E27FC236}">
                <a16:creationId xmlns:a16="http://schemas.microsoft.com/office/drawing/2014/main" id="{25EB2484-F897-421C-ADD9-9A1339A6707B}"/>
              </a:ext>
            </a:extLst>
          </p:cNvPr>
          <p:cNvSpPr>
            <a:spLocks noChangeShapeType="1"/>
          </p:cNvSpPr>
          <p:nvPr/>
        </p:nvSpPr>
        <p:spPr bwMode="auto">
          <a:xfrm flipV="1">
            <a:off x="7210425" y="3033726"/>
            <a:ext cx="0" cy="110807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Verdana" panose="020B0604030504040204" pitchFamily="34" charset="0"/>
              <a:ea typeface="微软雅黑" panose="020B0503020204020204" pitchFamily="34" charset="-122"/>
            </a:endParaRPr>
          </a:p>
        </p:txBody>
      </p:sp>
      <p:sp>
        <p:nvSpPr>
          <p:cNvPr id="10" name="Line 8">
            <a:extLst>
              <a:ext uri="{FF2B5EF4-FFF2-40B4-BE49-F238E27FC236}">
                <a16:creationId xmlns:a16="http://schemas.microsoft.com/office/drawing/2014/main" id="{82791456-BD72-4632-8761-19B2FBB00A79}"/>
              </a:ext>
            </a:extLst>
          </p:cNvPr>
          <p:cNvSpPr>
            <a:spLocks noChangeShapeType="1"/>
          </p:cNvSpPr>
          <p:nvPr/>
        </p:nvSpPr>
        <p:spPr bwMode="auto">
          <a:xfrm>
            <a:off x="5665788" y="3033726"/>
            <a:ext cx="11112" cy="171767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Verdana" panose="020B0604030504040204" pitchFamily="34" charset="0"/>
              <a:ea typeface="微软雅黑" panose="020B0503020204020204" pitchFamily="34" charset="-122"/>
            </a:endParaRPr>
          </a:p>
        </p:txBody>
      </p:sp>
      <p:sp>
        <p:nvSpPr>
          <p:cNvPr id="11" name="Text Box 9">
            <a:extLst>
              <a:ext uri="{FF2B5EF4-FFF2-40B4-BE49-F238E27FC236}">
                <a16:creationId xmlns:a16="http://schemas.microsoft.com/office/drawing/2014/main" id="{6B300331-77AA-4B56-98EC-5136EC5CBB3C}"/>
              </a:ext>
            </a:extLst>
          </p:cNvPr>
          <p:cNvSpPr txBox="1">
            <a:spLocks noChangeArrowheads="1"/>
          </p:cNvSpPr>
          <p:nvPr/>
        </p:nvSpPr>
        <p:spPr bwMode="auto">
          <a:xfrm>
            <a:off x="6170613" y="3990989"/>
            <a:ext cx="914400"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lnSpc>
                <a:spcPct val="100000"/>
              </a:lnSpc>
              <a:spcBef>
                <a:spcPct val="0"/>
              </a:spcBef>
              <a:buFontTx/>
              <a:buNone/>
            </a:pPr>
            <a:r>
              <a:rPr kumimoji="1" lang="en-US" altLang="zh-CN" sz="1000" b="0">
                <a:latin typeface="Verdana" panose="020B0604030504040204" pitchFamily="34" charset="0"/>
                <a:ea typeface="微软雅黑" panose="020B0503020204020204" pitchFamily="34" charset="-122"/>
                <a:cs typeface="Arial" panose="020B0604020202020204" pitchFamily="34" charset="0"/>
              </a:rPr>
              <a:t>Te</a:t>
            </a:r>
          </a:p>
        </p:txBody>
      </p:sp>
      <p:sp>
        <p:nvSpPr>
          <p:cNvPr id="12" name="Line 10">
            <a:extLst>
              <a:ext uri="{FF2B5EF4-FFF2-40B4-BE49-F238E27FC236}">
                <a16:creationId xmlns:a16="http://schemas.microsoft.com/office/drawing/2014/main" id="{D8829EF0-FDC1-4B9F-89CA-65CDDE3EF5F7}"/>
              </a:ext>
            </a:extLst>
          </p:cNvPr>
          <p:cNvSpPr>
            <a:spLocks noChangeShapeType="1"/>
          </p:cNvSpPr>
          <p:nvPr/>
        </p:nvSpPr>
        <p:spPr bwMode="auto">
          <a:xfrm>
            <a:off x="7210425" y="3227401"/>
            <a:ext cx="0" cy="1508125"/>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latin typeface="Verdana" panose="020B0604030504040204" pitchFamily="34" charset="0"/>
              <a:ea typeface="微软雅黑" panose="020B0503020204020204" pitchFamily="34" charset="-122"/>
            </a:endParaRPr>
          </a:p>
        </p:txBody>
      </p:sp>
      <p:sp>
        <p:nvSpPr>
          <p:cNvPr id="13" name="Line 11">
            <a:extLst>
              <a:ext uri="{FF2B5EF4-FFF2-40B4-BE49-F238E27FC236}">
                <a16:creationId xmlns:a16="http://schemas.microsoft.com/office/drawing/2014/main" id="{628C99FE-42BA-4212-AADB-B5FA2BCF596E}"/>
              </a:ext>
            </a:extLst>
          </p:cNvPr>
          <p:cNvSpPr>
            <a:spLocks noChangeShapeType="1"/>
          </p:cNvSpPr>
          <p:nvPr/>
        </p:nvSpPr>
        <p:spPr bwMode="auto">
          <a:xfrm>
            <a:off x="4991100" y="3989401"/>
            <a:ext cx="0" cy="99060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latin typeface="Verdana" panose="020B0604030504040204" pitchFamily="34" charset="0"/>
              <a:ea typeface="微软雅黑" panose="020B0503020204020204" pitchFamily="34" charset="-122"/>
            </a:endParaRPr>
          </a:p>
        </p:txBody>
      </p:sp>
      <p:sp>
        <p:nvSpPr>
          <p:cNvPr id="14" name="Line 12">
            <a:extLst>
              <a:ext uri="{FF2B5EF4-FFF2-40B4-BE49-F238E27FC236}">
                <a16:creationId xmlns:a16="http://schemas.microsoft.com/office/drawing/2014/main" id="{548E8559-5237-4CD8-9D3A-2919009584D1}"/>
              </a:ext>
            </a:extLst>
          </p:cNvPr>
          <p:cNvSpPr>
            <a:spLocks noChangeShapeType="1"/>
          </p:cNvSpPr>
          <p:nvPr/>
        </p:nvSpPr>
        <p:spPr bwMode="auto">
          <a:xfrm flipH="1">
            <a:off x="7962900" y="4065601"/>
            <a:ext cx="17463" cy="91440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latin typeface="Verdana" panose="020B0604030504040204" pitchFamily="34" charset="0"/>
              <a:ea typeface="微软雅黑" panose="020B0503020204020204" pitchFamily="34" charset="-122"/>
            </a:endParaRPr>
          </a:p>
        </p:txBody>
      </p:sp>
      <p:sp>
        <p:nvSpPr>
          <p:cNvPr id="15" name="Line 13">
            <a:extLst>
              <a:ext uri="{FF2B5EF4-FFF2-40B4-BE49-F238E27FC236}">
                <a16:creationId xmlns:a16="http://schemas.microsoft.com/office/drawing/2014/main" id="{DFD5DF28-9279-40B5-88B1-2B48095E020E}"/>
              </a:ext>
            </a:extLst>
          </p:cNvPr>
          <p:cNvSpPr>
            <a:spLocks noChangeShapeType="1"/>
          </p:cNvSpPr>
          <p:nvPr/>
        </p:nvSpPr>
        <p:spPr bwMode="auto">
          <a:xfrm>
            <a:off x="8724900" y="4370401"/>
            <a:ext cx="0" cy="91440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latin typeface="Verdana" panose="020B0604030504040204" pitchFamily="34" charset="0"/>
              <a:ea typeface="微软雅黑" panose="020B0503020204020204" pitchFamily="34" charset="-122"/>
            </a:endParaRPr>
          </a:p>
        </p:txBody>
      </p:sp>
      <p:sp>
        <p:nvSpPr>
          <p:cNvPr id="16" name="Text Box 14">
            <a:extLst>
              <a:ext uri="{FF2B5EF4-FFF2-40B4-BE49-F238E27FC236}">
                <a16:creationId xmlns:a16="http://schemas.microsoft.com/office/drawing/2014/main" id="{BB4C5912-68D5-4BC0-BE4B-C68C0D382974}"/>
              </a:ext>
            </a:extLst>
          </p:cNvPr>
          <p:cNvSpPr txBox="1">
            <a:spLocks noChangeArrowheads="1"/>
          </p:cNvSpPr>
          <p:nvPr/>
        </p:nvSpPr>
        <p:spPr bwMode="auto">
          <a:xfrm>
            <a:off x="6069919" y="4570699"/>
            <a:ext cx="79057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lgn="ctr">
              <a:lnSpc>
                <a:spcPct val="100000"/>
              </a:lnSpc>
              <a:spcBef>
                <a:spcPct val="0"/>
              </a:spcBef>
              <a:buFontTx/>
              <a:buNone/>
            </a:pPr>
            <a:r>
              <a:rPr kumimoji="1" lang="en-US" altLang="zh-CN" b="0" dirty="0">
                <a:solidFill>
                  <a:srgbClr val="161BE8"/>
                </a:solidFill>
                <a:latin typeface="Verdana" panose="020B0604030504040204" pitchFamily="34" charset="0"/>
                <a:ea typeface="微软雅黑" panose="020B0503020204020204" pitchFamily="34" charset="-122"/>
                <a:cs typeface="Arial" panose="020B0604020202020204" pitchFamily="34" charset="0"/>
              </a:rPr>
              <a:t>68%</a:t>
            </a:r>
          </a:p>
        </p:txBody>
      </p:sp>
      <p:sp>
        <p:nvSpPr>
          <p:cNvPr id="17" name="Text Box 15">
            <a:extLst>
              <a:ext uri="{FF2B5EF4-FFF2-40B4-BE49-F238E27FC236}">
                <a16:creationId xmlns:a16="http://schemas.microsoft.com/office/drawing/2014/main" id="{06861625-1AD4-4078-879E-9A4B463C20DA}"/>
              </a:ext>
            </a:extLst>
          </p:cNvPr>
          <p:cNvSpPr txBox="1">
            <a:spLocks noChangeArrowheads="1"/>
          </p:cNvSpPr>
          <p:nvPr/>
        </p:nvSpPr>
        <p:spPr bwMode="auto">
          <a:xfrm>
            <a:off x="6069919" y="4797712"/>
            <a:ext cx="790575"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lgn="ctr">
              <a:lnSpc>
                <a:spcPct val="100000"/>
              </a:lnSpc>
              <a:spcBef>
                <a:spcPct val="0"/>
              </a:spcBef>
              <a:buFontTx/>
              <a:buNone/>
            </a:pPr>
            <a:r>
              <a:rPr kumimoji="1" lang="en-US" altLang="zh-CN" b="0" dirty="0">
                <a:solidFill>
                  <a:srgbClr val="161BE8"/>
                </a:solidFill>
                <a:latin typeface="Verdana" panose="020B0604030504040204" pitchFamily="34" charset="0"/>
                <a:ea typeface="微软雅黑" panose="020B0503020204020204" pitchFamily="34" charset="-122"/>
                <a:cs typeface="Arial" panose="020B0604020202020204" pitchFamily="34" charset="0"/>
              </a:rPr>
              <a:t>95%</a:t>
            </a:r>
          </a:p>
        </p:txBody>
      </p:sp>
      <p:sp>
        <p:nvSpPr>
          <p:cNvPr id="18" name="Line 16">
            <a:extLst>
              <a:ext uri="{FF2B5EF4-FFF2-40B4-BE49-F238E27FC236}">
                <a16:creationId xmlns:a16="http://schemas.microsoft.com/office/drawing/2014/main" id="{AA20178D-634F-47C5-8E37-1B762C44B4DB}"/>
              </a:ext>
            </a:extLst>
          </p:cNvPr>
          <p:cNvSpPr>
            <a:spLocks noChangeShapeType="1"/>
          </p:cNvSpPr>
          <p:nvPr/>
        </p:nvSpPr>
        <p:spPr bwMode="auto">
          <a:xfrm>
            <a:off x="6755717" y="4751401"/>
            <a:ext cx="45470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Verdana" panose="020B0604030504040204" pitchFamily="34" charset="0"/>
              <a:ea typeface="微软雅黑" panose="020B0503020204020204" pitchFamily="34" charset="-122"/>
            </a:endParaRPr>
          </a:p>
        </p:txBody>
      </p:sp>
      <p:sp>
        <p:nvSpPr>
          <p:cNvPr id="19" name="Line 17">
            <a:extLst>
              <a:ext uri="{FF2B5EF4-FFF2-40B4-BE49-F238E27FC236}">
                <a16:creationId xmlns:a16="http://schemas.microsoft.com/office/drawing/2014/main" id="{30D68920-FA5C-4DA4-B4AA-B5A8C8DBDA06}"/>
              </a:ext>
            </a:extLst>
          </p:cNvPr>
          <p:cNvSpPr>
            <a:spLocks noChangeShapeType="1"/>
          </p:cNvSpPr>
          <p:nvPr/>
        </p:nvSpPr>
        <p:spPr bwMode="auto">
          <a:xfrm>
            <a:off x="6755717" y="4986351"/>
            <a:ext cx="122464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Verdana" panose="020B0604030504040204" pitchFamily="34" charset="0"/>
              <a:ea typeface="微软雅黑" panose="020B0503020204020204" pitchFamily="34" charset="-122"/>
            </a:endParaRPr>
          </a:p>
        </p:txBody>
      </p:sp>
      <p:sp>
        <p:nvSpPr>
          <p:cNvPr id="20" name="Line 18">
            <a:extLst>
              <a:ext uri="{FF2B5EF4-FFF2-40B4-BE49-F238E27FC236}">
                <a16:creationId xmlns:a16="http://schemas.microsoft.com/office/drawing/2014/main" id="{FED4D23B-29D4-4D28-A960-0C4A43EBE8E3}"/>
              </a:ext>
            </a:extLst>
          </p:cNvPr>
          <p:cNvSpPr>
            <a:spLocks noChangeShapeType="1"/>
          </p:cNvSpPr>
          <p:nvPr/>
        </p:nvSpPr>
        <p:spPr bwMode="auto">
          <a:xfrm>
            <a:off x="7124700" y="5284801"/>
            <a:ext cx="160813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Verdana" panose="020B0604030504040204" pitchFamily="34" charset="0"/>
              <a:ea typeface="微软雅黑" panose="020B0503020204020204" pitchFamily="34" charset="-122"/>
            </a:endParaRPr>
          </a:p>
        </p:txBody>
      </p:sp>
      <p:sp>
        <p:nvSpPr>
          <p:cNvPr id="21" name="Line 19">
            <a:extLst>
              <a:ext uri="{FF2B5EF4-FFF2-40B4-BE49-F238E27FC236}">
                <a16:creationId xmlns:a16="http://schemas.microsoft.com/office/drawing/2014/main" id="{748DE6C0-61D8-43A6-A132-8EB54B5501C7}"/>
              </a:ext>
            </a:extLst>
          </p:cNvPr>
          <p:cNvSpPr>
            <a:spLocks noChangeShapeType="1"/>
          </p:cNvSpPr>
          <p:nvPr/>
        </p:nvSpPr>
        <p:spPr bwMode="auto">
          <a:xfrm flipH="1">
            <a:off x="5665788" y="4751401"/>
            <a:ext cx="5048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Verdana" panose="020B0604030504040204" pitchFamily="34" charset="0"/>
              <a:ea typeface="微软雅黑" panose="020B0503020204020204" pitchFamily="34" charset="-122"/>
            </a:endParaRPr>
          </a:p>
        </p:txBody>
      </p:sp>
      <p:sp>
        <p:nvSpPr>
          <p:cNvPr id="22" name="Line 20">
            <a:extLst>
              <a:ext uri="{FF2B5EF4-FFF2-40B4-BE49-F238E27FC236}">
                <a16:creationId xmlns:a16="http://schemas.microsoft.com/office/drawing/2014/main" id="{68A04354-68A5-4306-896A-209D688E2825}"/>
              </a:ext>
            </a:extLst>
          </p:cNvPr>
          <p:cNvSpPr>
            <a:spLocks noChangeShapeType="1"/>
          </p:cNvSpPr>
          <p:nvPr/>
        </p:nvSpPr>
        <p:spPr bwMode="auto">
          <a:xfrm flipH="1" flipV="1">
            <a:off x="4991099" y="4980001"/>
            <a:ext cx="11795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Verdana" panose="020B0604030504040204" pitchFamily="34" charset="0"/>
              <a:ea typeface="微软雅黑" panose="020B0503020204020204" pitchFamily="34" charset="-122"/>
            </a:endParaRPr>
          </a:p>
        </p:txBody>
      </p:sp>
      <p:sp>
        <p:nvSpPr>
          <p:cNvPr id="23" name="Line 21">
            <a:extLst>
              <a:ext uri="{FF2B5EF4-FFF2-40B4-BE49-F238E27FC236}">
                <a16:creationId xmlns:a16="http://schemas.microsoft.com/office/drawing/2014/main" id="{01F92B15-072B-4A16-90AD-2BEF3F03F242}"/>
              </a:ext>
            </a:extLst>
          </p:cNvPr>
          <p:cNvSpPr>
            <a:spLocks noChangeShapeType="1"/>
          </p:cNvSpPr>
          <p:nvPr/>
        </p:nvSpPr>
        <p:spPr bwMode="auto">
          <a:xfrm flipH="1">
            <a:off x="4121150" y="5284801"/>
            <a:ext cx="19367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Verdana" panose="020B0604030504040204" pitchFamily="34" charset="0"/>
              <a:ea typeface="微软雅黑" panose="020B0503020204020204" pitchFamily="34" charset="-122"/>
            </a:endParaRPr>
          </a:p>
        </p:txBody>
      </p:sp>
      <p:sp>
        <p:nvSpPr>
          <p:cNvPr id="24" name="Line 23">
            <a:extLst>
              <a:ext uri="{FF2B5EF4-FFF2-40B4-BE49-F238E27FC236}">
                <a16:creationId xmlns:a16="http://schemas.microsoft.com/office/drawing/2014/main" id="{EB26D6BE-6022-40E3-B60B-8D25644FC261}"/>
              </a:ext>
            </a:extLst>
          </p:cNvPr>
          <p:cNvSpPr>
            <a:spLocks noChangeShapeType="1"/>
          </p:cNvSpPr>
          <p:nvPr/>
        </p:nvSpPr>
        <p:spPr bwMode="auto">
          <a:xfrm>
            <a:off x="6472238" y="1353933"/>
            <a:ext cx="0" cy="29797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Verdana" panose="020B0604030504040204" pitchFamily="34" charset="0"/>
              <a:ea typeface="微软雅黑" panose="020B0503020204020204" pitchFamily="34" charset="-122"/>
            </a:endParaRPr>
          </a:p>
        </p:txBody>
      </p:sp>
      <p:sp>
        <p:nvSpPr>
          <p:cNvPr id="25" name="Line 24">
            <a:extLst>
              <a:ext uri="{FF2B5EF4-FFF2-40B4-BE49-F238E27FC236}">
                <a16:creationId xmlns:a16="http://schemas.microsoft.com/office/drawing/2014/main" id="{4797651D-6DA4-43DF-B66D-7FE42FF3B575}"/>
              </a:ext>
            </a:extLst>
          </p:cNvPr>
          <p:cNvSpPr>
            <a:spLocks noChangeShapeType="1"/>
          </p:cNvSpPr>
          <p:nvPr/>
        </p:nvSpPr>
        <p:spPr bwMode="auto">
          <a:xfrm>
            <a:off x="4152900" y="4294201"/>
            <a:ext cx="0" cy="99060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latin typeface="Verdana" panose="020B0604030504040204" pitchFamily="34" charset="0"/>
              <a:ea typeface="微软雅黑" panose="020B0503020204020204" pitchFamily="34" charset="-122"/>
            </a:endParaRPr>
          </a:p>
        </p:txBody>
      </p:sp>
      <p:sp>
        <p:nvSpPr>
          <p:cNvPr id="28" name="AutoShape 28">
            <a:extLst>
              <a:ext uri="{FF2B5EF4-FFF2-40B4-BE49-F238E27FC236}">
                <a16:creationId xmlns:a16="http://schemas.microsoft.com/office/drawing/2014/main" id="{FBDD08C4-5217-42E5-8202-DF731179F36E}"/>
              </a:ext>
            </a:extLst>
          </p:cNvPr>
          <p:cNvSpPr>
            <a:spLocks/>
          </p:cNvSpPr>
          <p:nvPr/>
        </p:nvSpPr>
        <p:spPr bwMode="auto">
          <a:xfrm rot="5400000" flipV="1">
            <a:off x="4229100" y="1398601"/>
            <a:ext cx="1524000" cy="4419600"/>
          </a:xfrm>
          <a:prstGeom prst="leftBrace">
            <a:avLst>
              <a:gd name="adj1" fmla="val 241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Verdana" panose="020B0604030504040204" pitchFamily="34" charset="0"/>
              <a:ea typeface="微软雅黑" panose="020B0503020204020204" pitchFamily="34" charset="-122"/>
            </a:endParaRPr>
          </a:p>
        </p:txBody>
      </p:sp>
      <p:sp>
        <p:nvSpPr>
          <p:cNvPr id="29" name="AutoShape 29">
            <a:extLst>
              <a:ext uri="{FF2B5EF4-FFF2-40B4-BE49-F238E27FC236}">
                <a16:creationId xmlns:a16="http://schemas.microsoft.com/office/drawing/2014/main" id="{B32DAC65-629A-40D7-A6B2-64E2C3B295AA}"/>
              </a:ext>
            </a:extLst>
          </p:cNvPr>
          <p:cNvSpPr>
            <a:spLocks noChangeArrowheads="1"/>
          </p:cNvSpPr>
          <p:nvPr/>
        </p:nvSpPr>
        <p:spPr bwMode="auto">
          <a:xfrm>
            <a:off x="3703796" y="2404917"/>
            <a:ext cx="2088516" cy="408623"/>
          </a:xfrm>
          <a:prstGeom prst="roundRect">
            <a:avLst/>
          </a:prstGeom>
          <a:noFill/>
          <a:ln w="19050">
            <a:solidFill>
              <a:srgbClr val="80808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p>
            <a:pPr lvl="0" eaLnBrk="0" hangingPunct="0">
              <a:spcBef>
                <a:spcPts val="600"/>
              </a:spcBef>
            </a:pPr>
            <a:r>
              <a:rPr lang="en-US" altLang="zh-CN">
                <a:solidFill>
                  <a:prstClr val="black"/>
                </a:solidFill>
                <a:latin typeface="Arial" panose="020B0604020202020204" pitchFamily="34" charset="0"/>
                <a:ea typeface="微软雅黑" panose="020B0503020204020204" pitchFamily="34" charset="-122"/>
                <a:cs typeface="Arial" panose="020B0604020202020204" pitchFamily="34" charset="0"/>
              </a:rPr>
              <a:t>50%+68%/2=84%</a:t>
            </a:r>
            <a:endParaRPr lang="en-US" altLang="zh-CN"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32" name="文本框 31">
            <a:extLst>
              <a:ext uri="{FF2B5EF4-FFF2-40B4-BE49-F238E27FC236}">
                <a16:creationId xmlns:a16="http://schemas.microsoft.com/office/drawing/2014/main" id="{04C717C7-C9FE-4EE5-9411-C8FA201B6360}"/>
              </a:ext>
            </a:extLst>
          </p:cNvPr>
          <p:cNvSpPr txBox="1"/>
          <p:nvPr/>
        </p:nvSpPr>
        <p:spPr>
          <a:xfrm>
            <a:off x="6281367" y="4317122"/>
            <a:ext cx="389850" cy="338554"/>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65</a:t>
            </a:r>
            <a:endParaRPr lang="zh-CN" altLang="en-US" sz="1600" b="1" dirty="0">
              <a:latin typeface="Times New Roman" panose="02020603050405020304" pitchFamily="18" charset="0"/>
              <a:cs typeface="Times New Roman" panose="02020603050405020304" pitchFamily="18" charset="0"/>
            </a:endParaRPr>
          </a:p>
        </p:txBody>
      </p:sp>
      <p:sp>
        <p:nvSpPr>
          <p:cNvPr id="33" name="文本框 32">
            <a:extLst>
              <a:ext uri="{FF2B5EF4-FFF2-40B4-BE49-F238E27FC236}">
                <a16:creationId xmlns:a16="http://schemas.microsoft.com/office/drawing/2014/main" id="{47BD9796-0300-4AD8-B61F-A84E91DB2EAC}"/>
              </a:ext>
            </a:extLst>
          </p:cNvPr>
          <p:cNvSpPr txBox="1"/>
          <p:nvPr/>
        </p:nvSpPr>
        <p:spPr>
          <a:xfrm>
            <a:off x="7013794" y="4308434"/>
            <a:ext cx="389850" cy="338554"/>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80</a:t>
            </a:r>
            <a:endParaRPr lang="zh-CN" altLang="en-US" sz="1600" b="1" dirty="0">
              <a:latin typeface="Times New Roman" panose="02020603050405020304" pitchFamily="18" charset="0"/>
              <a:cs typeface="Times New Roman" panose="02020603050405020304" pitchFamily="18" charset="0"/>
            </a:endParaRPr>
          </a:p>
        </p:txBody>
      </p:sp>
      <p:sp>
        <p:nvSpPr>
          <p:cNvPr id="30" name="灯片编号占位符 1">
            <a:extLst>
              <a:ext uri="{FF2B5EF4-FFF2-40B4-BE49-F238E27FC236}">
                <a16:creationId xmlns:a16="http://schemas.microsoft.com/office/drawing/2014/main" id="{9D42AA30-44ED-4CBE-AE2E-9ACB161255E1}"/>
              </a:ext>
            </a:extLst>
          </p:cNvPr>
          <p:cNvSpPr>
            <a:spLocks noGrp="1"/>
          </p:cNvSpPr>
          <p:nvPr>
            <p:ph type="sldNum" sz="quarter" idx="12"/>
          </p:nvPr>
        </p:nvSpPr>
        <p:spPr>
          <a:xfrm>
            <a:off x="5778500" y="6459285"/>
            <a:ext cx="622300" cy="365125"/>
          </a:xfrm>
        </p:spPr>
        <p:txBody>
          <a:bodyPr/>
          <a:lstStyle/>
          <a:p>
            <a:fld id="{CFCB2913-6E8F-460F-B9B2-F36455E917E3}" type="slidenum">
              <a:rPr lang="en-US" altLang="en-US" smtClean="0"/>
              <a:pPr/>
              <a:t>112</a:t>
            </a:fld>
            <a:endParaRPr lang="en-US" altLang="en-US" dirty="0"/>
          </a:p>
        </p:txBody>
      </p:sp>
    </p:spTree>
    <p:extLst>
      <p:ext uri="{BB962C8B-B14F-4D97-AF65-F5344CB8AC3E}">
        <p14:creationId xmlns:p14="http://schemas.microsoft.com/office/powerpoint/2010/main" val="271112009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6A55E6-08AD-47A9-A37E-7EAC8E01EA01}"/>
              </a:ext>
            </a:extLst>
          </p:cNvPr>
          <p:cNvSpPr>
            <a:spLocks noGrp="1"/>
          </p:cNvSpPr>
          <p:nvPr>
            <p:ph type="title"/>
          </p:nvPr>
        </p:nvSpPr>
        <p:spPr/>
        <p:txBody>
          <a:bodyPr/>
          <a:lstStyle/>
          <a:p>
            <a:r>
              <a:rPr lang="en-US" altLang="zh-CN" dirty="0"/>
              <a:t>2. </a:t>
            </a:r>
            <a:r>
              <a:rPr lang="zh-CN" altLang="en-US" dirty="0"/>
              <a:t>项目成本管理</a:t>
            </a:r>
          </a:p>
        </p:txBody>
      </p:sp>
      <p:sp>
        <p:nvSpPr>
          <p:cNvPr id="3" name="内容占位符 2">
            <a:extLst>
              <a:ext uri="{FF2B5EF4-FFF2-40B4-BE49-F238E27FC236}">
                <a16:creationId xmlns:a16="http://schemas.microsoft.com/office/drawing/2014/main" id="{4544591C-26D3-4F4E-9CAA-B9A5F1ADCC85}"/>
              </a:ext>
            </a:extLst>
          </p:cNvPr>
          <p:cNvSpPr>
            <a:spLocks noGrp="1"/>
          </p:cNvSpPr>
          <p:nvPr>
            <p:ph idx="1"/>
          </p:nvPr>
        </p:nvSpPr>
        <p:spPr/>
        <p:txBody>
          <a:bodyPr/>
          <a:lstStyle/>
          <a:p>
            <a:r>
              <a:rPr lang="zh-CN" altLang="en-US" dirty="0"/>
              <a:t>成本类别</a:t>
            </a:r>
          </a:p>
        </p:txBody>
      </p:sp>
      <p:sp>
        <p:nvSpPr>
          <p:cNvPr id="4" name="灯片编号占位符 3">
            <a:extLst>
              <a:ext uri="{FF2B5EF4-FFF2-40B4-BE49-F238E27FC236}">
                <a16:creationId xmlns:a16="http://schemas.microsoft.com/office/drawing/2014/main" id="{3E2072A0-9977-4666-9B30-67A8BE6440E6}"/>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113</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5" name="Group 43">
            <a:extLst>
              <a:ext uri="{FF2B5EF4-FFF2-40B4-BE49-F238E27FC236}">
                <a16:creationId xmlns:a16="http://schemas.microsoft.com/office/drawing/2014/main" id="{6B980EC5-6DC1-435C-AD5F-F17BCC1291AF}"/>
              </a:ext>
            </a:extLst>
          </p:cNvPr>
          <p:cNvGraphicFramePr>
            <a:graphicFrameLocks/>
          </p:cNvGraphicFramePr>
          <p:nvPr>
            <p:extLst>
              <p:ext uri="{D42A27DB-BD31-4B8C-83A1-F6EECF244321}">
                <p14:modId xmlns:p14="http://schemas.microsoft.com/office/powerpoint/2010/main" val="1741238340"/>
              </p:ext>
            </p:extLst>
          </p:nvPr>
        </p:nvGraphicFramePr>
        <p:xfrm>
          <a:off x="1873852" y="1835524"/>
          <a:ext cx="8718737" cy="4323224"/>
        </p:xfrm>
        <a:graphic>
          <a:graphicData uri="http://schemas.openxmlformats.org/drawingml/2006/table">
            <a:tbl>
              <a:tblPr/>
              <a:tblGrid>
                <a:gridCol w="1809947">
                  <a:extLst>
                    <a:ext uri="{9D8B030D-6E8A-4147-A177-3AD203B41FA5}">
                      <a16:colId xmlns:a16="http://schemas.microsoft.com/office/drawing/2014/main" val="20000"/>
                    </a:ext>
                  </a:extLst>
                </a:gridCol>
                <a:gridCol w="3833883">
                  <a:extLst>
                    <a:ext uri="{9D8B030D-6E8A-4147-A177-3AD203B41FA5}">
                      <a16:colId xmlns:a16="http://schemas.microsoft.com/office/drawing/2014/main" val="20001"/>
                    </a:ext>
                  </a:extLst>
                </a:gridCol>
                <a:gridCol w="3074907">
                  <a:extLst>
                    <a:ext uri="{9D8B030D-6E8A-4147-A177-3AD203B41FA5}">
                      <a16:colId xmlns:a16="http://schemas.microsoft.com/office/drawing/2014/main" val="20002"/>
                    </a:ext>
                  </a:extLst>
                </a:gridCol>
              </a:tblGrid>
              <a:tr h="540403">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FF6600"/>
                          </a:solidFill>
                          <a:effectLst/>
                          <a:latin typeface="Verdana" panose="020B0604030504040204" pitchFamily="34" charset="0"/>
                          <a:ea typeface="微软雅黑" panose="020B0503020204020204" pitchFamily="34" charset="-122"/>
                        </a:rPr>
                        <a:t>名称</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FF6600"/>
                          </a:solidFill>
                          <a:effectLst/>
                          <a:latin typeface="Verdana" panose="020B0604030504040204" pitchFamily="34" charset="0"/>
                          <a:ea typeface="微软雅黑" panose="020B0503020204020204" pitchFamily="34" charset="-122"/>
                        </a:rPr>
                        <a:t>含义</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FF6600"/>
                          </a:solidFill>
                          <a:effectLst/>
                          <a:latin typeface="Verdana" panose="020B0604030504040204" pitchFamily="34" charset="0"/>
                          <a:ea typeface="微软雅黑" panose="020B0503020204020204" pitchFamily="34" charset="-122"/>
                        </a:rPr>
                        <a:t>举例</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extLst>
                  <a:ext uri="{0D108BD9-81ED-4DB2-BD59-A6C34878D82A}">
                    <a16:rowId xmlns:a16="http://schemas.microsoft.com/office/drawing/2014/main" val="10000"/>
                  </a:ext>
                </a:extLst>
              </a:tr>
              <a:tr h="540403">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rgbClr val="0070C0"/>
                          </a:solidFill>
                          <a:effectLst/>
                          <a:latin typeface="Verdana" panose="020B0604030504040204" pitchFamily="34" charset="0"/>
                          <a:ea typeface="微软雅黑" panose="020B0503020204020204" pitchFamily="34" charset="-122"/>
                        </a:rPr>
                        <a:t>直接成本</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可以从项目上找到直接出处</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技术人员工资</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40403">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rgbClr val="0070C0"/>
                          </a:solidFill>
                          <a:effectLst/>
                          <a:latin typeface="Verdana" panose="020B0604030504040204" pitchFamily="34" charset="0"/>
                          <a:ea typeface="微软雅黑" panose="020B0503020204020204" pitchFamily="34" charset="-122"/>
                        </a:rPr>
                        <a:t>间接成本</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多个项目分摊</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水费、房租、管理费用</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40403">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rgbClr val="7030A0"/>
                          </a:solidFill>
                          <a:effectLst/>
                          <a:latin typeface="Verdana" panose="020B0604030504040204" pitchFamily="34" charset="0"/>
                          <a:ea typeface="微软雅黑" panose="020B0503020204020204" pitchFamily="34" charset="-122"/>
                        </a:rPr>
                        <a:t>固定成本</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不会随着产品生产数量而增加</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计算机</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40403">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rgbClr val="7030A0"/>
                          </a:solidFill>
                          <a:effectLst/>
                          <a:latin typeface="Verdana" panose="020B0604030504040204" pitchFamily="34" charset="0"/>
                          <a:ea typeface="微软雅黑" panose="020B0503020204020204" pitchFamily="34" charset="-122"/>
                        </a:rPr>
                        <a:t>可变成本</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随着生产产品的数量增加而增加</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原材料</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40403">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rgbClr val="097236"/>
                          </a:solidFill>
                          <a:effectLst/>
                          <a:latin typeface="Verdana" panose="020B0604030504040204" pitchFamily="34" charset="0"/>
                          <a:ea typeface="微软雅黑" panose="020B0503020204020204" pitchFamily="34" charset="-122"/>
                        </a:rPr>
                        <a:t>可控成本</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项目经理可以控制的</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直接、可变</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40403">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rgbClr val="097236"/>
                          </a:solidFill>
                          <a:effectLst/>
                          <a:latin typeface="Verdana" panose="020B0604030504040204" pitchFamily="34" charset="0"/>
                          <a:ea typeface="微软雅黑" panose="020B0503020204020204" pitchFamily="34" charset="-122"/>
                        </a:rPr>
                        <a:t>不可控成本</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项目经理不能直接控制</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间接、固定、其他</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40403">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rgbClr val="C00000"/>
                          </a:solidFill>
                          <a:effectLst/>
                          <a:latin typeface="Verdana" panose="020B0604030504040204" pitchFamily="34" charset="0"/>
                          <a:ea typeface="微软雅黑" panose="020B0503020204020204" pitchFamily="34" charset="-122"/>
                        </a:rPr>
                        <a:t>生命周期成本</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考虑整个产品生命周期成本</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设计、生产、运维、处置</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63360746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6A55E6-08AD-47A9-A37E-7EAC8E01EA01}"/>
              </a:ext>
            </a:extLst>
          </p:cNvPr>
          <p:cNvSpPr>
            <a:spLocks noGrp="1"/>
          </p:cNvSpPr>
          <p:nvPr>
            <p:ph type="title"/>
          </p:nvPr>
        </p:nvSpPr>
        <p:spPr/>
        <p:txBody>
          <a:bodyPr/>
          <a:lstStyle/>
          <a:p>
            <a:r>
              <a:rPr lang="en-US" altLang="zh-CN" dirty="0"/>
              <a:t>2. </a:t>
            </a:r>
            <a:r>
              <a:rPr lang="zh-CN" altLang="en-US" dirty="0"/>
              <a:t>项目成本管理</a:t>
            </a:r>
          </a:p>
        </p:txBody>
      </p:sp>
      <p:sp>
        <p:nvSpPr>
          <p:cNvPr id="3" name="内容占位符 2">
            <a:extLst>
              <a:ext uri="{FF2B5EF4-FFF2-40B4-BE49-F238E27FC236}">
                <a16:creationId xmlns:a16="http://schemas.microsoft.com/office/drawing/2014/main" id="{4544591C-26D3-4F4E-9CAA-B9A5F1ADCC85}"/>
              </a:ext>
            </a:extLst>
          </p:cNvPr>
          <p:cNvSpPr>
            <a:spLocks noGrp="1"/>
          </p:cNvSpPr>
          <p:nvPr>
            <p:ph idx="1"/>
          </p:nvPr>
        </p:nvSpPr>
        <p:spPr/>
        <p:txBody>
          <a:bodyPr/>
          <a:lstStyle/>
          <a:p>
            <a:r>
              <a:rPr lang="zh-CN" altLang="en-US" dirty="0"/>
              <a:t>成本类别</a:t>
            </a:r>
            <a:endParaRPr lang="en-US" altLang="zh-CN" dirty="0"/>
          </a:p>
          <a:p>
            <a:pPr lvl="1"/>
            <a:r>
              <a:rPr lang="zh-CN" altLang="en-US" dirty="0"/>
              <a:t>例</a:t>
            </a:r>
            <a:r>
              <a:rPr lang="en-US" altLang="zh-CN" dirty="0"/>
              <a:t>1</a:t>
            </a:r>
            <a:r>
              <a:rPr lang="zh-CN" altLang="en-US" dirty="0"/>
              <a:t>：你负责一个大型公司的聚会活动，你预期有</a:t>
            </a:r>
            <a:r>
              <a:rPr lang="en-US" altLang="zh-CN" dirty="0"/>
              <a:t>1000</a:t>
            </a:r>
            <a:r>
              <a:rPr lang="zh-CN" altLang="en-US" dirty="0"/>
              <a:t>多人会参加。你租借了巨大的礼堂，由于大雨只有</a:t>
            </a:r>
            <a:r>
              <a:rPr lang="en-US" altLang="zh-CN" dirty="0"/>
              <a:t>800</a:t>
            </a:r>
            <a:r>
              <a:rPr lang="zh-CN" altLang="en-US" dirty="0"/>
              <a:t>人到场参加此活动。你为礼堂花费了</a:t>
            </a:r>
            <a:r>
              <a:rPr lang="en-US" altLang="zh-CN" dirty="0"/>
              <a:t>1000</a:t>
            </a:r>
            <a:r>
              <a:rPr lang="zh-CN" altLang="en-US" dirty="0"/>
              <a:t>美元。下列哪个是正确的？ </a:t>
            </a:r>
          </a:p>
          <a:p>
            <a:pPr lvl="2"/>
            <a:r>
              <a:rPr lang="en-US" altLang="zh-CN" dirty="0"/>
              <a:t>A. 800</a:t>
            </a:r>
            <a:r>
              <a:rPr lang="zh-CN" altLang="en-US" dirty="0"/>
              <a:t>美元是直接成本，</a:t>
            </a:r>
            <a:r>
              <a:rPr lang="en-US" altLang="zh-CN" dirty="0"/>
              <a:t>200</a:t>
            </a:r>
            <a:r>
              <a:rPr lang="zh-CN" altLang="en-US" dirty="0"/>
              <a:t>美元是间接成本</a:t>
            </a:r>
          </a:p>
          <a:p>
            <a:pPr lvl="2"/>
            <a:r>
              <a:rPr lang="en-US" altLang="zh-CN" dirty="0"/>
              <a:t>B. 800</a:t>
            </a:r>
            <a:r>
              <a:rPr lang="zh-CN" altLang="en-US" dirty="0"/>
              <a:t>美元是固定成本，</a:t>
            </a:r>
            <a:r>
              <a:rPr lang="en-US" altLang="zh-CN" dirty="0"/>
              <a:t>200</a:t>
            </a:r>
            <a:r>
              <a:rPr lang="zh-CN" altLang="en-US" dirty="0"/>
              <a:t>美元是可变成本</a:t>
            </a:r>
          </a:p>
          <a:p>
            <a:pPr lvl="2"/>
            <a:r>
              <a:rPr lang="en-US" altLang="zh-CN" dirty="0"/>
              <a:t>C. 1000</a:t>
            </a:r>
            <a:r>
              <a:rPr lang="zh-CN" altLang="en-US" dirty="0"/>
              <a:t>美元是固定成本</a:t>
            </a:r>
          </a:p>
          <a:p>
            <a:pPr lvl="2"/>
            <a:r>
              <a:rPr lang="en-US" altLang="zh-CN" dirty="0"/>
              <a:t>D. 800</a:t>
            </a:r>
            <a:r>
              <a:rPr lang="zh-CN" altLang="en-US" dirty="0"/>
              <a:t>美元是可变成本，</a:t>
            </a:r>
            <a:r>
              <a:rPr lang="en-US" altLang="zh-CN" dirty="0"/>
              <a:t>200</a:t>
            </a:r>
            <a:r>
              <a:rPr lang="zh-CN" altLang="en-US" dirty="0"/>
              <a:t>美元是固定成本</a:t>
            </a:r>
          </a:p>
        </p:txBody>
      </p:sp>
      <p:sp>
        <p:nvSpPr>
          <p:cNvPr id="4" name="灯片编号占位符 3">
            <a:extLst>
              <a:ext uri="{FF2B5EF4-FFF2-40B4-BE49-F238E27FC236}">
                <a16:creationId xmlns:a16="http://schemas.microsoft.com/office/drawing/2014/main" id="{3E2072A0-9977-4666-9B30-67A8BE6440E6}"/>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114</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Text Box 8">
            <a:extLst>
              <a:ext uri="{FF2B5EF4-FFF2-40B4-BE49-F238E27FC236}">
                <a16:creationId xmlns:a16="http://schemas.microsoft.com/office/drawing/2014/main" id="{73A64A59-CA5E-4330-97DA-1FF02550D838}"/>
              </a:ext>
            </a:extLst>
          </p:cNvPr>
          <p:cNvSpPr txBox="1">
            <a:spLocks noChangeArrowheads="1"/>
          </p:cNvSpPr>
          <p:nvPr/>
        </p:nvSpPr>
        <p:spPr bwMode="auto">
          <a:xfrm>
            <a:off x="1446205" y="5473124"/>
            <a:ext cx="8793730" cy="369332"/>
          </a:xfrm>
          <a:prstGeom prst="rect">
            <a:avLst/>
          </a:prstGeom>
          <a:noFill/>
          <a:ln w="19050">
            <a:solidFill>
              <a:srgbClr val="80808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742950" indent="-28575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2pPr>
            <a:lvl3pPr marL="1143000" indent="-22860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eaLnBrk="1" hangingPunct="1">
              <a:spcBef>
                <a:spcPts val="1200"/>
              </a:spcBef>
              <a:spcAft>
                <a:spcPts val="1200"/>
              </a:spcAft>
            </a:pPr>
            <a:r>
              <a:rPr lang="zh-CN" altLang="en-US" dirty="0">
                <a:latin typeface="Verdana" panose="020B0604030504040204" pitchFamily="34" charset="0"/>
                <a:ea typeface="微软雅黑" panose="020B0503020204020204" pitchFamily="34" charset="-122"/>
              </a:rPr>
              <a:t>提示：固定成本</a:t>
            </a:r>
            <a:r>
              <a:rPr lang="en-US" altLang="zh-CN" dirty="0">
                <a:latin typeface="Verdana" panose="020B0604030504040204" pitchFamily="34" charset="0"/>
                <a:ea typeface="微软雅黑" panose="020B0503020204020204" pitchFamily="34" charset="-122"/>
              </a:rPr>
              <a:t>"</a:t>
            </a:r>
            <a:r>
              <a:rPr lang="zh-CN" altLang="en-US" dirty="0">
                <a:latin typeface="Verdana" panose="020B0604030504040204" pitchFamily="34" charset="0"/>
                <a:ea typeface="微软雅黑" panose="020B0503020204020204" pitchFamily="34" charset="-122"/>
              </a:rPr>
              <a:t>不会随着产品生产数量而增加</a:t>
            </a:r>
            <a:r>
              <a:rPr lang="en-US" altLang="zh-CN" dirty="0">
                <a:latin typeface="Verdana" panose="020B0604030504040204" pitchFamily="34" charset="0"/>
                <a:ea typeface="微软雅黑" panose="020B0503020204020204" pitchFamily="34" charset="-122"/>
              </a:rPr>
              <a:t>"</a:t>
            </a:r>
            <a:r>
              <a:rPr lang="zh-CN" altLang="en-US" dirty="0">
                <a:latin typeface="Verdana" panose="020B0604030504040204" pitchFamily="34" charset="0"/>
                <a:ea typeface="微软雅黑" panose="020B0503020204020204" pitchFamily="34" charset="-122"/>
              </a:rPr>
              <a:t>；本活动也不涉及</a:t>
            </a:r>
            <a:r>
              <a:rPr lang="en-US" altLang="zh-CN" dirty="0">
                <a:latin typeface="Verdana" panose="020B0604030504040204" pitchFamily="34" charset="0"/>
                <a:ea typeface="微软雅黑" panose="020B0503020204020204" pitchFamily="34" charset="-122"/>
              </a:rPr>
              <a:t>"</a:t>
            </a:r>
            <a:r>
              <a:rPr lang="zh-CN" altLang="en-US" dirty="0">
                <a:latin typeface="Verdana" panose="020B0604030504040204" pitchFamily="34" charset="0"/>
                <a:ea typeface="微软雅黑" panose="020B0503020204020204" pitchFamily="34" charset="-122"/>
              </a:rPr>
              <a:t>多个项目</a:t>
            </a:r>
            <a:r>
              <a:rPr lang="en-US" altLang="zh-CN" dirty="0">
                <a:latin typeface="Verdana" panose="020B0604030504040204" pitchFamily="34" charset="0"/>
                <a:ea typeface="微软雅黑" panose="020B0503020204020204" pitchFamily="34" charset="-122"/>
              </a:rPr>
              <a:t>"</a:t>
            </a:r>
            <a:endParaRPr lang="zh-CN" altLang="en-US" dirty="0">
              <a:solidFill>
                <a:schemeClr val="tx1">
                  <a:lumMod val="85000"/>
                  <a:lumOff val="15000"/>
                </a:schemeClr>
              </a:solidFill>
              <a:ea typeface="微软雅黑" panose="020B0503020204020204" pitchFamily="34" charset="-122"/>
            </a:endParaRPr>
          </a:p>
        </p:txBody>
      </p:sp>
    </p:spTree>
    <p:extLst>
      <p:ext uri="{BB962C8B-B14F-4D97-AF65-F5344CB8AC3E}">
        <p14:creationId xmlns:p14="http://schemas.microsoft.com/office/powerpoint/2010/main" val="254425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6A55E6-08AD-47A9-A37E-7EAC8E01EA01}"/>
              </a:ext>
            </a:extLst>
          </p:cNvPr>
          <p:cNvSpPr>
            <a:spLocks noGrp="1"/>
          </p:cNvSpPr>
          <p:nvPr>
            <p:ph type="title"/>
          </p:nvPr>
        </p:nvSpPr>
        <p:spPr/>
        <p:txBody>
          <a:bodyPr/>
          <a:lstStyle/>
          <a:p>
            <a:r>
              <a:rPr lang="en-US" altLang="zh-CN" dirty="0"/>
              <a:t>2. </a:t>
            </a:r>
            <a:r>
              <a:rPr lang="zh-CN" altLang="en-US" dirty="0"/>
              <a:t>项目成本管理</a:t>
            </a:r>
          </a:p>
        </p:txBody>
      </p:sp>
      <p:sp>
        <p:nvSpPr>
          <p:cNvPr id="3" name="内容占位符 2">
            <a:extLst>
              <a:ext uri="{FF2B5EF4-FFF2-40B4-BE49-F238E27FC236}">
                <a16:creationId xmlns:a16="http://schemas.microsoft.com/office/drawing/2014/main" id="{4544591C-26D3-4F4E-9CAA-B9A5F1ADCC85}"/>
              </a:ext>
            </a:extLst>
          </p:cNvPr>
          <p:cNvSpPr>
            <a:spLocks noGrp="1"/>
          </p:cNvSpPr>
          <p:nvPr>
            <p:ph idx="1"/>
          </p:nvPr>
        </p:nvSpPr>
        <p:spPr/>
        <p:txBody>
          <a:bodyPr/>
          <a:lstStyle/>
          <a:p>
            <a:r>
              <a:rPr lang="zh-CN" altLang="en-US" dirty="0"/>
              <a:t>成本类别</a:t>
            </a:r>
            <a:endParaRPr lang="en-US" altLang="zh-CN" dirty="0"/>
          </a:p>
          <a:p>
            <a:pPr lvl="1"/>
            <a:r>
              <a:rPr lang="zh-CN" altLang="en-US" dirty="0"/>
              <a:t>例</a:t>
            </a:r>
            <a:r>
              <a:rPr lang="en-US" altLang="zh-CN" dirty="0"/>
              <a:t>2</a:t>
            </a:r>
            <a:r>
              <a:rPr lang="zh-CN" altLang="en-US" dirty="0"/>
              <a:t>：如果生产</a:t>
            </a:r>
            <a:r>
              <a:rPr lang="en-US" altLang="zh-CN" dirty="0"/>
              <a:t>1</a:t>
            </a:r>
            <a:r>
              <a:rPr lang="zh-CN" altLang="en-US" dirty="0"/>
              <a:t>个单位的可变成本是</a:t>
            </a:r>
            <a:r>
              <a:rPr lang="en-US" altLang="zh-CN" dirty="0"/>
              <a:t>100</a:t>
            </a:r>
            <a:r>
              <a:rPr lang="zh-CN" altLang="en-US" dirty="0"/>
              <a:t>美元，所有固定成本为</a:t>
            </a:r>
            <a:r>
              <a:rPr lang="en-US" altLang="zh-CN" dirty="0"/>
              <a:t>2500</a:t>
            </a:r>
            <a:r>
              <a:rPr lang="zh-CN" altLang="en-US" dirty="0"/>
              <a:t>美元，那么另外生产</a:t>
            </a:r>
            <a:r>
              <a:rPr lang="en-US" altLang="zh-CN" dirty="0"/>
              <a:t>10</a:t>
            </a:r>
            <a:r>
              <a:rPr lang="zh-CN" altLang="en-US" dirty="0"/>
              <a:t>个单位的成本是多少？ </a:t>
            </a:r>
          </a:p>
          <a:p>
            <a:pPr lvl="2"/>
            <a:r>
              <a:rPr lang="en-US" altLang="zh-CN" dirty="0"/>
              <a:t>A</a:t>
            </a:r>
            <a:r>
              <a:rPr lang="zh-CN" altLang="en-US" dirty="0"/>
              <a:t>．</a:t>
            </a:r>
            <a:r>
              <a:rPr lang="en-US" altLang="zh-CN" dirty="0"/>
              <a:t>$ 3500 </a:t>
            </a:r>
          </a:p>
          <a:p>
            <a:pPr lvl="2"/>
            <a:r>
              <a:rPr lang="en-US" altLang="zh-CN" dirty="0"/>
              <a:t>B</a:t>
            </a:r>
            <a:r>
              <a:rPr lang="zh-CN" altLang="en-US" dirty="0"/>
              <a:t>．</a:t>
            </a:r>
            <a:r>
              <a:rPr lang="en-US" altLang="zh-CN" dirty="0"/>
              <a:t>$ 1000 </a:t>
            </a:r>
          </a:p>
          <a:p>
            <a:pPr lvl="2"/>
            <a:r>
              <a:rPr lang="en-US" altLang="zh-CN" dirty="0"/>
              <a:t>C</a:t>
            </a:r>
            <a:r>
              <a:rPr lang="zh-CN" altLang="en-US" dirty="0"/>
              <a:t>．</a:t>
            </a:r>
            <a:r>
              <a:rPr lang="en-US" altLang="zh-CN" dirty="0"/>
              <a:t>$ 3600 </a:t>
            </a:r>
          </a:p>
          <a:p>
            <a:pPr lvl="2"/>
            <a:r>
              <a:rPr lang="en-US" altLang="zh-CN" dirty="0"/>
              <a:t>D</a:t>
            </a:r>
            <a:r>
              <a:rPr lang="zh-CN" altLang="en-US" dirty="0"/>
              <a:t>．</a:t>
            </a:r>
            <a:r>
              <a:rPr lang="en-US" altLang="zh-CN" dirty="0"/>
              <a:t>$ 1500</a:t>
            </a:r>
            <a:endParaRPr lang="zh-CN" altLang="en-US" dirty="0"/>
          </a:p>
        </p:txBody>
      </p:sp>
      <p:sp>
        <p:nvSpPr>
          <p:cNvPr id="4" name="灯片编号占位符 3">
            <a:extLst>
              <a:ext uri="{FF2B5EF4-FFF2-40B4-BE49-F238E27FC236}">
                <a16:creationId xmlns:a16="http://schemas.microsoft.com/office/drawing/2014/main" id="{3E2072A0-9977-4666-9B30-67A8BE6440E6}"/>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115</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Text Box 8">
            <a:extLst>
              <a:ext uri="{FF2B5EF4-FFF2-40B4-BE49-F238E27FC236}">
                <a16:creationId xmlns:a16="http://schemas.microsoft.com/office/drawing/2014/main" id="{07B8C44A-F1B1-400C-8F89-B91EE38DB047}"/>
              </a:ext>
            </a:extLst>
          </p:cNvPr>
          <p:cNvSpPr txBox="1">
            <a:spLocks noChangeArrowheads="1"/>
          </p:cNvSpPr>
          <p:nvPr/>
        </p:nvSpPr>
        <p:spPr bwMode="auto">
          <a:xfrm>
            <a:off x="1486546" y="4955413"/>
            <a:ext cx="9721578" cy="369332"/>
          </a:xfrm>
          <a:prstGeom prst="rect">
            <a:avLst/>
          </a:prstGeom>
          <a:noFill/>
          <a:ln w="19050">
            <a:solidFill>
              <a:srgbClr val="80808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742950" indent="-28575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2pPr>
            <a:lvl3pPr marL="1143000" indent="-22860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eaLnBrk="1" hangingPunct="1">
              <a:spcBef>
                <a:spcPts val="1200"/>
              </a:spcBef>
              <a:spcAft>
                <a:spcPts val="1200"/>
              </a:spcAft>
            </a:pPr>
            <a:r>
              <a:rPr lang="zh-CN" altLang="en-US" dirty="0">
                <a:latin typeface="Verdana" panose="020B0604030504040204" pitchFamily="34" charset="0"/>
                <a:ea typeface="微软雅黑" panose="020B0503020204020204" pitchFamily="34" charset="-122"/>
              </a:rPr>
              <a:t>提示：不是分析总成本、固定成本，而是问另外生产的</a:t>
            </a:r>
            <a:r>
              <a:rPr lang="en-US" altLang="zh-CN" dirty="0">
                <a:latin typeface="Verdana" panose="020B0604030504040204" pitchFamily="34" charset="0"/>
                <a:ea typeface="微软雅黑" panose="020B0503020204020204" pitchFamily="34" charset="-122"/>
              </a:rPr>
              <a:t>10</a:t>
            </a:r>
            <a:r>
              <a:rPr lang="zh-CN" altLang="en-US" dirty="0">
                <a:latin typeface="Verdana" panose="020B0604030504040204" pitchFamily="34" charset="0"/>
                <a:ea typeface="微软雅黑" panose="020B0503020204020204" pitchFamily="34" charset="-122"/>
              </a:rPr>
              <a:t>个单位的成本，即“可变成本”</a:t>
            </a:r>
            <a:endParaRPr lang="zh-CN" altLang="en-US" dirty="0">
              <a:solidFill>
                <a:schemeClr val="tx1">
                  <a:lumMod val="85000"/>
                  <a:lumOff val="15000"/>
                </a:schemeClr>
              </a:solidFill>
              <a:ea typeface="微软雅黑" panose="020B0503020204020204" pitchFamily="34" charset="-122"/>
            </a:endParaRPr>
          </a:p>
        </p:txBody>
      </p:sp>
    </p:spTree>
    <p:extLst>
      <p:ext uri="{BB962C8B-B14F-4D97-AF65-F5344CB8AC3E}">
        <p14:creationId xmlns:p14="http://schemas.microsoft.com/office/powerpoint/2010/main" val="2101485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6A55E6-08AD-47A9-A37E-7EAC8E01EA01}"/>
              </a:ext>
            </a:extLst>
          </p:cNvPr>
          <p:cNvSpPr>
            <a:spLocks noGrp="1"/>
          </p:cNvSpPr>
          <p:nvPr>
            <p:ph type="title"/>
          </p:nvPr>
        </p:nvSpPr>
        <p:spPr/>
        <p:txBody>
          <a:bodyPr/>
          <a:lstStyle/>
          <a:p>
            <a:r>
              <a:rPr lang="en-US" altLang="zh-CN" dirty="0"/>
              <a:t>2. </a:t>
            </a:r>
            <a:r>
              <a:rPr lang="zh-CN" altLang="en-US" dirty="0"/>
              <a:t>项目成本管理</a:t>
            </a:r>
          </a:p>
        </p:txBody>
      </p:sp>
      <p:sp>
        <p:nvSpPr>
          <p:cNvPr id="3" name="内容占位符 2">
            <a:extLst>
              <a:ext uri="{FF2B5EF4-FFF2-40B4-BE49-F238E27FC236}">
                <a16:creationId xmlns:a16="http://schemas.microsoft.com/office/drawing/2014/main" id="{4544591C-26D3-4F4E-9CAA-B9A5F1ADCC85}"/>
              </a:ext>
            </a:extLst>
          </p:cNvPr>
          <p:cNvSpPr>
            <a:spLocks noGrp="1"/>
          </p:cNvSpPr>
          <p:nvPr>
            <p:ph idx="1"/>
          </p:nvPr>
        </p:nvSpPr>
        <p:spPr/>
        <p:txBody>
          <a:bodyPr/>
          <a:lstStyle/>
          <a:p>
            <a:r>
              <a:rPr lang="zh-CN" altLang="en-US" dirty="0"/>
              <a:t>制定预算</a:t>
            </a:r>
            <a:endParaRPr lang="en-US" altLang="zh-CN" dirty="0"/>
          </a:p>
          <a:p>
            <a:pPr lvl="1"/>
            <a:r>
              <a:rPr lang="zh-CN" altLang="en-US" dirty="0"/>
              <a:t>总预算表</a:t>
            </a:r>
          </a:p>
        </p:txBody>
      </p:sp>
      <p:sp>
        <p:nvSpPr>
          <p:cNvPr id="4" name="灯片编号占位符 3">
            <a:extLst>
              <a:ext uri="{FF2B5EF4-FFF2-40B4-BE49-F238E27FC236}">
                <a16:creationId xmlns:a16="http://schemas.microsoft.com/office/drawing/2014/main" id="{3E2072A0-9977-4666-9B30-67A8BE6440E6}"/>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116</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6" name="表格 5">
            <a:extLst>
              <a:ext uri="{FF2B5EF4-FFF2-40B4-BE49-F238E27FC236}">
                <a16:creationId xmlns:a16="http://schemas.microsoft.com/office/drawing/2014/main" id="{99041972-8EAB-425C-9F6A-3AB93ACC2EC0}"/>
              </a:ext>
            </a:extLst>
          </p:cNvPr>
          <p:cNvGraphicFramePr>
            <a:graphicFrameLocks noGrp="1"/>
          </p:cNvGraphicFramePr>
          <p:nvPr>
            <p:extLst>
              <p:ext uri="{D42A27DB-BD31-4B8C-83A1-F6EECF244321}">
                <p14:modId xmlns:p14="http://schemas.microsoft.com/office/powerpoint/2010/main" val="1960262308"/>
              </p:ext>
            </p:extLst>
          </p:nvPr>
        </p:nvGraphicFramePr>
        <p:xfrm>
          <a:off x="3577478" y="1640542"/>
          <a:ext cx="5056093" cy="4545009"/>
        </p:xfrm>
        <a:graphic>
          <a:graphicData uri="http://schemas.openxmlformats.org/drawingml/2006/table">
            <a:tbl>
              <a:tblPr/>
              <a:tblGrid>
                <a:gridCol w="2293014">
                  <a:extLst>
                    <a:ext uri="{9D8B030D-6E8A-4147-A177-3AD203B41FA5}">
                      <a16:colId xmlns:a16="http://schemas.microsoft.com/office/drawing/2014/main" val="20000"/>
                    </a:ext>
                  </a:extLst>
                </a:gridCol>
                <a:gridCol w="1840524">
                  <a:extLst>
                    <a:ext uri="{9D8B030D-6E8A-4147-A177-3AD203B41FA5}">
                      <a16:colId xmlns:a16="http://schemas.microsoft.com/office/drawing/2014/main" val="20001"/>
                    </a:ext>
                  </a:extLst>
                </a:gridCol>
                <a:gridCol w="922555">
                  <a:extLst>
                    <a:ext uri="{9D8B030D-6E8A-4147-A177-3AD203B41FA5}">
                      <a16:colId xmlns:a16="http://schemas.microsoft.com/office/drawing/2014/main" val="20002"/>
                    </a:ext>
                  </a:extLst>
                </a:gridCol>
              </a:tblGrid>
              <a:tr h="216429">
                <a:tc>
                  <a:txBody>
                    <a:bodyPr/>
                    <a:lstStyle/>
                    <a:p>
                      <a:pPr algn="just">
                        <a:spcAft>
                          <a:spcPts val="0"/>
                        </a:spcAft>
                      </a:pPr>
                      <a:r>
                        <a:rPr lang="en-US" sz="1400" kern="100" baseline="0" dirty="0">
                          <a:solidFill>
                            <a:srgbClr val="000000"/>
                          </a:solidFill>
                          <a:effectLst/>
                          <a:latin typeface="Verdana" panose="020B0604030504040204" pitchFamily="34" charset="0"/>
                          <a:ea typeface="微软雅黑" panose="020B0503020204020204" pitchFamily="34" charset="-122"/>
                        </a:rPr>
                        <a:t> </a:t>
                      </a:r>
                      <a:endParaRPr lang="zh-CN" sz="1050" kern="100" baseline="0" dirty="0">
                        <a:solidFill>
                          <a:srgbClr val="000000"/>
                        </a:solidFill>
                        <a:effectLst/>
                        <a:latin typeface="Verdana" panose="020B0604030504040204" pitchFamily="34" charset="0"/>
                        <a:ea typeface="微软雅黑" panose="020B0503020204020204" pitchFamily="34" charset="-122"/>
                      </a:endParaRPr>
                    </a:p>
                  </a:txBody>
                  <a:tcPr marL="60941" marR="609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kern="100" baseline="0">
                          <a:solidFill>
                            <a:srgbClr val="000000"/>
                          </a:solidFill>
                          <a:effectLst/>
                          <a:latin typeface="Verdana" panose="020B0604030504040204" pitchFamily="34" charset="0"/>
                          <a:ea typeface="微软雅黑" panose="020B0503020204020204" pitchFamily="34" charset="-122"/>
                        </a:rPr>
                        <a:t>预算数</a:t>
                      </a:r>
                      <a:endParaRPr lang="zh-CN" sz="1050" kern="100" baseline="0">
                        <a:solidFill>
                          <a:srgbClr val="000000"/>
                        </a:solidFill>
                        <a:effectLst/>
                        <a:latin typeface="Verdana" panose="020B0604030504040204" pitchFamily="34" charset="0"/>
                        <a:ea typeface="微软雅黑" panose="020B0503020204020204" pitchFamily="34" charset="-122"/>
                      </a:endParaRPr>
                    </a:p>
                  </a:txBody>
                  <a:tcPr marL="60941" marR="609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kern="100" baseline="0" dirty="0">
                          <a:solidFill>
                            <a:srgbClr val="000000"/>
                          </a:solidFill>
                          <a:effectLst/>
                          <a:latin typeface="Verdana" panose="020B0604030504040204" pitchFamily="34" charset="0"/>
                          <a:ea typeface="微软雅黑" panose="020B0503020204020204" pitchFamily="34" charset="-122"/>
                        </a:rPr>
                        <a:t>备注</a:t>
                      </a:r>
                      <a:endParaRPr lang="zh-CN" sz="1050" kern="100" baseline="0" dirty="0">
                        <a:solidFill>
                          <a:srgbClr val="000000"/>
                        </a:solidFill>
                        <a:effectLst/>
                        <a:latin typeface="Verdana" panose="020B0604030504040204" pitchFamily="34" charset="0"/>
                        <a:ea typeface="微软雅黑" panose="020B0503020204020204" pitchFamily="34" charset="-122"/>
                      </a:endParaRPr>
                    </a:p>
                  </a:txBody>
                  <a:tcPr marL="60941" marR="609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16429">
                <a:tc>
                  <a:txBody>
                    <a:bodyPr/>
                    <a:lstStyle/>
                    <a:p>
                      <a:pPr algn="ctr">
                        <a:spcAft>
                          <a:spcPts val="0"/>
                        </a:spcAft>
                      </a:pPr>
                      <a:r>
                        <a:rPr lang="zh-CN" sz="1400" kern="100" baseline="0" dirty="0">
                          <a:solidFill>
                            <a:srgbClr val="000000"/>
                          </a:solidFill>
                          <a:effectLst/>
                          <a:latin typeface="Verdana" panose="020B0604030504040204" pitchFamily="34" charset="0"/>
                          <a:ea typeface="微软雅黑" panose="020B0503020204020204" pitchFamily="34" charset="-122"/>
                        </a:rPr>
                        <a:t>合计</a:t>
                      </a:r>
                      <a:endParaRPr lang="zh-CN" sz="1050" kern="100" baseline="0" dirty="0">
                        <a:solidFill>
                          <a:srgbClr val="000000"/>
                        </a:solidFill>
                        <a:effectLst/>
                        <a:latin typeface="Verdana" panose="020B0604030504040204" pitchFamily="34" charset="0"/>
                        <a:ea typeface="微软雅黑" panose="020B0503020204020204" pitchFamily="34" charset="-122"/>
                      </a:endParaRPr>
                    </a:p>
                  </a:txBody>
                  <a:tcPr marL="60941" marR="609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baseline="0">
                          <a:solidFill>
                            <a:srgbClr val="000000"/>
                          </a:solidFill>
                          <a:effectLst/>
                          <a:latin typeface="Verdana" panose="020B0604030504040204" pitchFamily="34" charset="0"/>
                          <a:ea typeface="微软雅黑" panose="020B0503020204020204" pitchFamily="34" charset="-122"/>
                          <a:cs typeface="宋体" panose="02010600030101010101" pitchFamily="2" charset="-122"/>
                        </a:rPr>
                        <a:t>30</a:t>
                      </a:r>
                      <a:endParaRPr lang="zh-CN" sz="1050" kern="100" baseline="0">
                        <a:solidFill>
                          <a:srgbClr val="000000"/>
                        </a:solidFill>
                        <a:effectLst/>
                        <a:latin typeface="Verdana" panose="020B0604030504040204" pitchFamily="34" charset="0"/>
                        <a:ea typeface="微软雅黑" panose="020B0503020204020204" pitchFamily="34" charset="-122"/>
                      </a:endParaRPr>
                    </a:p>
                  </a:txBody>
                  <a:tcPr marL="60941" marR="609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baseline="0">
                          <a:solidFill>
                            <a:srgbClr val="000000"/>
                          </a:solidFill>
                          <a:effectLst/>
                          <a:latin typeface="Verdana" panose="020B0604030504040204" pitchFamily="34" charset="0"/>
                          <a:ea typeface="微软雅黑" panose="020B0503020204020204" pitchFamily="34" charset="-122"/>
                        </a:rPr>
                        <a:t>/</a:t>
                      </a:r>
                      <a:endParaRPr lang="zh-CN" sz="1050" kern="100" baseline="0">
                        <a:solidFill>
                          <a:srgbClr val="000000"/>
                        </a:solidFill>
                        <a:effectLst/>
                        <a:latin typeface="Verdana" panose="020B0604030504040204" pitchFamily="34" charset="0"/>
                        <a:ea typeface="微软雅黑" panose="020B0503020204020204" pitchFamily="34" charset="-122"/>
                      </a:endParaRPr>
                    </a:p>
                  </a:txBody>
                  <a:tcPr marL="60941" marR="609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16429">
                <a:tc>
                  <a:txBody>
                    <a:bodyPr/>
                    <a:lstStyle/>
                    <a:p>
                      <a:pPr algn="just">
                        <a:spcAft>
                          <a:spcPts val="0"/>
                        </a:spcAft>
                      </a:pPr>
                      <a:r>
                        <a:rPr lang="zh-CN" sz="1400" kern="100" baseline="0" dirty="0">
                          <a:solidFill>
                            <a:srgbClr val="000000"/>
                          </a:solidFill>
                          <a:effectLst/>
                          <a:latin typeface="Verdana" panose="020B0604030504040204" pitchFamily="34" charset="0"/>
                          <a:ea typeface="微软雅黑" panose="020B0503020204020204" pitchFamily="34" charset="-122"/>
                        </a:rPr>
                        <a:t>（一）直接费用</a:t>
                      </a:r>
                      <a:endParaRPr lang="zh-CN" sz="1050" kern="100" baseline="0" dirty="0">
                        <a:solidFill>
                          <a:srgbClr val="000000"/>
                        </a:solidFill>
                        <a:effectLst/>
                        <a:latin typeface="Verdana" panose="020B0604030504040204" pitchFamily="34" charset="0"/>
                        <a:ea typeface="微软雅黑" panose="020B0503020204020204" pitchFamily="34" charset="-122"/>
                      </a:endParaRPr>
                    </a:p>
                  </a:txBody>
                  <a:tcPr marL="60941" marR="609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baseline="0" dirty="0">
                          <a:solidFill>
                            <a:srgbClr val="000000"/>
                          </a:solidFill>
                          <a:effectLst/>
                          <a:latin typeface="Verdana" panose="020B0604030504040204" pitchFamily="34" charset="0"/>
                          <a:ea typeface="微软雅黑" panose="020B0503020204020204" pitchFamily="34" charset="-122"/>
                          <a:cs typeface="宋体" panose="02010600030101010101" pitchFamily="2" charset="-122"/>
                        </a:rPr>
                        <a:t>25</a:t>
                      </a:r>
                      <a:endParaRPr lang="zh-CN" sz="1050" kern="100" baseline="0" dirty="0">
                        <a:solidFill>
                          <a:srgbClr val="000000"/>
                        </a:solidFill>
                        <a:effectLst/>
                        <a:latin typeface="Verdana" panose="020B0604030504040204" pitchFamily="34" charset="0"/>
                        <a:ea typeface="微软雅黑" panose="020B0503020204020204" pitchFamily="34" charset="-122"/>
                      </a:endParaRPr>
                    </a:p>
                  </a:txBody>
                  <a:tcPr marL="60941" marR="609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baseline="0">
                          <a:solidFill>
                            <a:srgbClr val="000000"/>
                          </a:solidFill>
                          <a:effectLst/>
                          <a:latin typeface="Verdana" panose="020B0604030504040204" pitchFamily="34" charset="0"/>
                          <a:ea typeface="微软雅黑" panose="020B0503020204020204" pitchFamily="34" charset="-122"/>
                        </a:rPr>
                        <a:t>/</a:t>
                      </a:r>
                      <a:endParaRPr lang="zh-CN" sz="1050" kern="100" baseline="0">
                        <a:solidFill>
                          <a:srgbClr val="000000"/>
                        </a:solidFill>
                        <a:effectLst/>
                        <a:latin typeface="Verdana" panose="020B0604030504040204" pitchFamily="34" charset="0"/>
                        <a:ea typeface="微软雅黑" panose="020B0503020204020204" pitchFamily="34" charset="-122"/>
                      </a:endParaRPr>
                    </a:p>
                  </a:txBody>
                  <a:tcPr marL="60941" marR="609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16429">
                <a:tc>
                  <a:txBody>
                    <a:bodyPr/>
                    <a:lstStyle/>
                    <a:p>
                      <a:pPr algn="l" fontAlgn="ctr">
                        <a:spcAft>
                          <a:spcPts val="0"/>
                        </a:spcAft>
                      </a:pPr>
                      <a:r>
                        <a:rPr lang="en-US" sz="1400" kern="100" baseline="0">
                          <a:solidFill>
                            <a:srgbClr val="000000"/>
                          </a:solidFill>
                          <a:effectLst/>
                          <a:latin typeface="Verdana" panose="020B0604030504040204" pitchFamily="34" charset="0"/>
                          <a:ea typeface="微软雅黑" panose="020B0503020204020204" pitchFamily="34" charset="-122"/>
                        </a:rPr>
                        <a:t>1</a:t>
                      </a:r>
                      <a:r>
                        <a:rPr lang="zh-CN" sz="1400" kern="100" baseline="0">
                          <a:solidFill>
                            <a:srgbClr val="000000"/>
                          </a:solidFill>
                          <a:effectLst/>
                          <a:latin typeface="Verdana" panose="020B0604030504040204" pitchFamily="34" charset="0"/>
                          <a:ea typeface="微软雅黑" panose="020B0503020204020204" pitchFamily="34" charset="-122"/>
                        </a:rPr>
                        <a:t>、设备费</a:t>
                      </a:r>
                      <a:endParaRPr lang="zh-CN" sz="1050" kern="100" baseline="0">
                        <a:solidFill>
                          <a:srgbClr val="000000"/>
                        </a:solidFill>
                        <a:effectLst/>
                        <a:latin typeface="Verdana" panose="020B0604030504040204" pitchFamily="34" charset="0"/>
                        <a:ea typeface="微软雅黑" panose="020B0503020204020204" pitchFamily="34" charset="-122"/>
                      </a:endParaRPr>
                    </a:p>
                  </a:txBody>
                  <a:tcPr marL="60941" marR="609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baseline="0" dirty="0">
                          <a:solidFill>
                            <a:srgbClr val="000000"/>
                          </a:solidFill>
                          <a:effectLst/>
                          <a:latin typeface="Verdana" panose="020B0604030504040204" pitchFamily="34" charset="0"/>
                          <a:ea typeface="微软雅黑" panose="020B0503020204020204" pitchFamily="34" charset="-122"/>
                        </a:rPr>
                        <a:t>4</a:t>
                      </a:r>
                      <a:endParaRPr lang="zh-CN" sz="1050" kern="100" baseline="0" dirty="0">
                        <a:solidFill>
                          <a:srgbClr val="000000"/>
                        </a:solidFill>
                        <a:effectLst/>
                        <a:latin typeface="Verdana" panose="020B0604030504040204" pitchFamily="34" charset="0"/>
                        <a:ea typeface="微软雅黑" panose="020B0503020204020204" pitchFamily="34" charset="-122"/>
                      </a:endParaRPr>
                    </a:p>
                  </a:txBody>
                  <a:tcPr marL="60941" marR="609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baseline="0">
                          <a:solidFill>
                            <a:srgbClr val="000000"/>
                          </a:solidFill>
                          <a:effectLst/>
                          <a:latin typeface="Verdana" panose="020B0604030504040204" pitchFamily="34" charset="0"/>
                          <a:ea typeface="微软雅黑" panose="020B0503020204020204" pitchFamily="34" charset="-122"/>
                        </a:rPr>
                        <a:t>/</a:t>
                      </a:r>
                      <a:endParaRPr lang="zh-CN" sz="1050" kern="100" baseline="0">
                        <a:solidFill>
                          <a:srgbClr val="000000"/>
                        </a:solidFill>
                        <a:effectLst/>
                        <a:latin typeface="Verdana" panose="020B0604030504040204" pitchFamily="34" charset="0"/>
                        <a:ea typeface="微软雅黑" panose="020B0503020204020204" pitchFamily="34" charset="-122"/>
                      </a:endParaRPr>
                    </a:p>
                  </a:txBody>
                  <a:tcPr marL="60941" marR="609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16429">
                <a:tc>
                  <a:txBody>
                    <a:bodyPr/>
                    <a:lstStyle/>
                    <a:p>
                      <a:pPr algn="l" fontAlgn="ctr">
                        <a:spcAft>
                          <a:spcPts val="0"/>
                        </a:spcAft>
                      </a:pPr>
                      <a:r>
                        <a:rPr lang="zh-CN" sz="1400" kern="100" baseline="0">
                          <a:solidFill>
                            <a:srgbClr val="000000"/>
                          </a:solidFill>
                          <a:effectLst/>
                          <a:latin typeface="Verdana" panose="020B0604030504040204" pitchFamily="34" charset="0"/>
                          <a:ea typeface="微软雅黑" panose="020B0503020204020204" pitchFamily="34" charset="-122"/>
                        </a:rPr>
                        <a:t>（</a:t>
                      </a:r>
                      <a:r>
                        <a:rPr lang="en-US" sz="1400" kern="100" baseline="0">
                          <a:solidFill>
                            <a:srgbClr val="000000"/>
                          </a:solidFill>
                          <a:effectLst/>
                          <a:latin typeface="Verdana" panose="020B0604030504040204" pitchFamily="34" charset="0"/>
                          <a:ea typeface="微软雅黑" panose="020B0503020204020204" pitchFamily="34" charset="-122"/>
                        </a:rPr>
                        <a:t>1</a:t>
                      </a:r>
                      <a:r>
                        <a:rPr lang="zh-CN" sz="1400" kern="100" baseline="0">
                          <a:solidFill>
                            <a:srgbClr val="000000"/>
                          </a:solidFill>
                          <a:effectLst/>
                          <a:latin typeface="Verdana" panose="020B0604030504040204" pitchFamily="34" charset="0"/>
                          <a:ea typeface="微软雅黑" panose="020B0503020204020204" pitchFamily="34" charset="-122"/>
                        </a:rPr>
                        <a:t>）设备购置费</a:t>
                      </a:r>
                      <a:endParaRPr lang="zh-CN" sz="1050" kern="100" baseline="0">
                        <a:solidFill>
                          <a:srgbClr val="000000"/>
                        </a:solidFill>
                        <a:effectLst/>
                        <a:latin typeface="Verdana" panose="020B0604030504040204" pitchFamily="34" charset="0"/>
                        <a:ea typeface="微软雅黑" panose="020B0503020204020204" pitchFamily="34" charset="-122"/>
                      </a:endParaRPr>
                    </a:p>
                  </a:txBody>
                  <a:tcPr marL="60941" marR="609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baseline="0" dirty="0">
                          <a:solidFill>
                            <a:srgbClr val="000000"/>
                          </a:solidFill>
                          <a:effectLst/>
                          <a:latin typeface="Verdana" panose="020B0604030504040204" pitchFamily="34" charset="0"/>
                          <a:ea typeface="微软雅黑" panose="020B0503020204020204" pitchFamily="34" charset="-122"/>
                        </a:rPr>
                        <a:t>4</a:t>
                      </a:r>
                      <a:endParaRPr lang="zh-CN" sz="1050" kern="100" baseline="0" dirty="0">
                        <a:solidFill>
                          <a:srgbClr val="000000"/>
                        </a:solidFill>
                        <a:effectLst/>
                        <a:latin typeface="Verdana" panose="020B0604030504040204" pitchFamily="34" charset="0"/>
                        <a:ea typeface="微软雅黑" panose="020B0503020204020204" pitchFamily="34" charset="-122"/>
                      </a:endParaRPr>
                    </a:p>
                  </a:txBody>
                  <a:tcPr marL="60941" marR="609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baseline="0" dirty="0">
                          <a:solidFill>
                            <a:srgbClr val="000000"/>
                          </a:solidFill>
                          <a:effectLst/>
                          <a:latin typeface="Verdana" panose="020B0604030504040204" pitchFamily="34" charset="0"/>
                          <a:ea typeface="微软雅黑" panose="020B0503020204020204" pitchFamily="34" charset="-122"/>
                        </a:rPr>
                        <a:t>/</a:t>
                      </a:r>
                      <a:endParaRPr lang="zh-CN" sz="1050" kern="100" baseline="0" dirty="0">
                        <a:solidFill>
                          <a:srgbClr val="000000"/>
                        </a:solidFill>
                        <a:effectLst/>
                        <a:latin typeface="Verdana" panose="020B0604030504040204" pitchFamily="34" charset="0"/>
                        <a:ea typeface="微软雅黑" panose="020B0503020204020204" pitchFamily="34" charset="-122"/>
                      </a:endParaRPr>
                    </a:p>
                  </a:txBody>
                  <a:tcPr marL="60941" marR="609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16429">
                <a:tc>
                  <a:txBody>
                    <a:bodyPr/>
                    <a:lstStyle/>
                    <a:p>
                      <a:pPr algn="l" fontAlgn="ctr">
                        <a:spcAft>
                          <a:spcPts val="0"/>
                        </a:spcAft>
                      </a:pPr>
                      <a:r>
                        <a:rPr lang="zh-CN" sz="1400" kern="100" baseline="0" dirty="0">
                          <a:solidFill>
                            <a:srgbClr val="000000"/>
                          </a:solidFill>
                          <a:effectLst/>
                          <a:latin typeface="Verdana" panose="020B0604030504040204" pitchFamily="34" charset="0"/>
                          <a:ea typeface="微软雅黑" panose="020B0503020204020204" pitchFamily="34" charset="-122"/>
                        </a:rPr>
                        <a:t>（</a:t>
                      </a:r>
                      <a:r>
                        <a:rPr lang="en-US" sz="1400" kern="100" baseline="0" dirty="0">
                          <a:solidFill>
                            <a:srgbClr val="000000"/>
                          </a:solidFill>
                          <a:effectLst/>
                          <a:latin typeface="Verdana" panose="020B0604030504040204" pitchFamily="34" charset="0"/>
                          <a:ea typeface="微软雅黑" panose="020B0503020204020204" pitchFamily="34" charset="-122"/>
                        </a:rPr>
                        <a:t>2</a:t>
                      </a:r>
                      <a:r>
                        <a:rPr lang="zh-CN" sz="1400" kern="100" baseline="0" dirty="0">
                          <a:solidFill>
                            <a:srgbClr val="000000"/>
                          </a:solidFill>
                          <a:effectLst/>
                          <a:latin typeface="Verdana" panose="020B0604030504040204" pitchFamily="34" charset="0"/>
                          <a:ea typeface="微软雅黑" panose="020B0503020204020204" pitchFamily="34" charset="-122"/>
                        </a:rPr>
                        <a:t>）设备试制费</a:t>
                      </a:r>
                      <a:endParaRPr lang="zh-CN" sz="1050" kern="100" baseline="0" dirty="0">
                        <a:solidFill>
                          <a:srgbClr val="000000"/>
                        </a:solidFill>
                        <a:effectLst/>
                        <a:latin typeface="Verdana" panose="020B0604030504040204" pitchFamily="34" charset="0"/>
                        <a:ea typeface="微软雅黑" panose="020B0503020204020204" pitchFamily="34" charset="-122"/>
                      </a:endParaRPr>
                    </a:p>
                  </a:txBody>
                  <a:tcPr marL="60941" marR="609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baseline="0" dirty="0">
                          <a:solidFill>
                            <a:srgbClr val="000000"/>
                          </a:solidFill>
                          <a:effectLst/>
                          <a:latin typeface="Verdana" panose="020B0604030504040204" pitchFamily="34" charset="0"/>
                          <a:ea typeface="微软雅黑" panose="020B0503020204020204" pitchFamily="34" charset="-122"/>
                        </a:rPr>
                        <a:t>/</a:t>
                      </a:r>
                      <a:endParaRPr lang="zh-CN" sz="1050" kern="100" baseline="0" dirty="0">
                        <a:solidFill>
                          <a:srgbClr val="000000"/>
                        </a:solidFill>
                        <a:effectLst/>
                        <a:latin typeface="Verdana" panose="020B0604030504040204" pitchFamily="34" charset="0"/>
                        <a:ea typeface="微软雅黑" panose="020B0503020204020204" pitchFamily="34" charset="-122"/>
                      </a:endParaRPr>
                    </a:p>
                  </a:txBody>
                  <a:tcPr marL="60941" marR="609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baseline="0">
                          <a:solidFill>
                            <a:srgbClr val="000000"/>
                          </a:solidFill>
                          <a:effectLst/>
                          <a:latin typeface="Verdana" panose="020B0604030504040204" pitchFamily="34" charset="0"/>
                          <a:ea typeface="微软雅黑" panose="020B0503020204020204" pitchFamily="34" charset="-122"/>
                        </a:rPr>
                        <a:t>/</a:t>
                      </a:r>
                      <a:endParaRPr lang="zh-CN" sz="1050" kern="100" baseline="0">
                        <a:solidFill>
                          <a:srgbClr val="000000"/>
                        </a:solidFill>
                        <a:effectLst/>
                        <a:latin typeface="Verdana" panose="020B0604030504040204" pitchFamily="34" charset="0"/>
                        <a:ea typeface="微软雅黑" panose="020B0503020204020204" pitchFamily="34" charset="-122"/>
                      </a:endParaRPr>
                    </a:p>
                  </a:txBody>
                  <a:tcPr marL="60941" marR="609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16429">
                <a:tc>
                  <a:txBody>
                    <a:bodyPr/>
                    <a:lstStyle/>
                    <a:p>
                      <a:pPr algn="l" fontAlgn="ctr">
                        <a:spcAft>
                          <a:spcPts val="0"/>
                        </a:spcAft>
                      </a:pPr>
                      <a:r>
                        <a:rPr lang="zh-CN" sz="1400" kern="100" baseline="0" dirty="0">
                          <a:solidFill>
                            <a:srgbClr val="000000"/>
                          </a:solidFill>
                          <a:effectLst/>
                          <a:latin typeface="Verdana" panose="020B0604030504040204" pitchFamily="34" charset="0"/>
                          <a:ea typeface="微软雅黑" panose="020B0503020204020204" pitchFamily="34" charset="-122"/>
                        </a:rPr>
                        <a:t>（</a:t>
                      </a:r>
                      <a:r>
                        <a:rPr lang="en-US" sz="1400" kern="100" baseline="0" dirty="0">
                          <a:solidFill>
                            <a:srgbClr val="000000"/>
                          </a:solidFill>
                          <a:effectLst/>
                          <a:latin typeface="Verdana" panose="020B0604030504040204" pitchFamily="34" charset="0"/>
                          <a:ea typeface="微软雅黑" panose="020B0503020204020204" pitchFamily="34" charset="-122"/>
                        </a:rPr>
                        <a:t>3</a:t>
                      </a:r>
                      <a:r>
                        <a:rPr lang="zh-CN" sz="1400" kern="100" baseline="0" dirty="0">
                          <a:solidFill>
                            <a:srgbClr val="000000"/>
                          </a:solidFill>
                          <a:effectLst/>
                          <a:latin typeface="Verdana" panose="020B0604030504040204" pitchFamily="34" charset="0"/>
                          <a:ea typeface="微软雅黑" panose="020B0503020204020204" pitchFamily="34" charset="-122"/>
                        </a:rPr>
                        <a:t>）设备改造租赁费</a:t>
                      </a:r>
                      <a:endParaRPr lang="zh-CN" sz="1050" kern="100" baseline="0" dirty="0">
                        <a:solidFill>
                          <a:srgbClr val="000000"/>
                        </a:solidFill>
                        <a:effectLst/>
                        <a:latin typeface="Verdana" panose="020B0604030504040204" pitchFamily="34" charset="0"/>
                        <a:ea typeface="微软雅黑" panose="020B0503020204020204" pitchFamily="34" charset="-122"/>
                      </a:endParaRPr>
                    </a:p>
                  </a:txBody>
                  <a:tcPr marL="60941" marR="609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baseline="0" dirty="0">
                          <a:solidFill>
                            <a:srgbClr val="000000"/>
                          </a:solidFill>
                          <a:effectLst/>
                          <a:latin typeface="Verdana" panose="020B0604030504040204" pitchFamily="34" charset="0"/>
                          <a:ea typeface="微软雅黑" panose="020B0503020204020204" pitchFamily="34" charset="-122"/>
                          <a:cs typeface="宋体" panose="02010600030101010101" pitchFamily="2" charset="-122"/>
                        </a:rPr>
                        <a:t>/</a:t>
                      </a:r>
                      <a:endParaRPr lang="zh-CN" sz="1050" kern="100" baseline="0" dirty="0">
                        <a:solidFill>
                          <a:srgbClr val="000000"/>
                        </a:solidFill>
                        <a:effectLst/>
                        <a:latin typeface="Verdana" panose="020B0604030504040204" pitchFamily="34" charset="0"/>
                        <a:ea typeface="微软雅黑" panose="020B0503020204020204" pitchFamily="34" charset="-122"/>
                      </a:endParaRPr>
                    </a:p>
                  </a:txBody>
                  <a:tcPr marL="60941" marR="609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baseline="0">
                          <a:solidFill>
                            <a:srgbClr val="000000"/>
                          </a:solidFill>
                          <a:effectLst/>
                          <a:latin typeface="Verdana" panose="020B0604030504040204" pitchFamily="34" charset="0"/>
                          <a:ea typeface="微软雅黑" panose="020B0503020204020204" pitchFamily="34" charset="-122"/>
                        </a:rPr>
                        <a:t>/</a:t>
                      </a:r>
                      <a:endParaRPr lang="zh-CN" sz="1050" kern="100" baseline="0">
                        <a:solidFill>
                          <a:srgbClr val="000000"/>
                        </a:solidFill>
                        <a:effectLst/>
                        <a:latin typeface="Verdana" panose="020B0604030504040204" pitchFamily="34" charset="0"/>
                        <a:ea typeface="微软雅黑" panose="020B0503020204020204" pitchFamily="34" charset="-122"/>
                      </a:endParaRPr>
                    </a:p>
                  </a:txBody>
                  <a:tcPr marL="60941" marR="609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16429">
                <a:tc>
                  <a:txBody>
                    <a:bodyPr/>
                    <a:lstStyle/>
                    <a:p>
                      <a:pPr algn="l" fontAlgn="ctr">
                        <a:spcAft>
                          <a:spcPts val="0"/>
                        </a:spcAft>
                      </a:pPr>
                      <a:r>
                        <a:rPr lang="en-US" sz="1400" kern="100" baseline="0">
                          <a:solidFill>
                            <a:srgbClr val="000000"/>
                          </a:solidFill>
                          <a:effectLst/>
                          <a:latin typeface="Verdana" panose="020B0604030504040204" pitchFamily="34" charset="0"/>
                          <a:ea typeface="微软雅黑" panose="020B0503020204020204" pitchFamily="34" charset="-122"/>
                        </a:rPr>
                        <a:t>2</a:t>
                      </a:r>
                      <a:r>
                        <a:rPr lang="zh-CN" sz="1400" kern="100" baseline="0">
                          <a:solidFill>
                            <a:srgbClr val="000000"/>
                          </a:solidFill>
                          <a:effectLst/>
                          <a:latin typeface="Verdana" panose="020B0604030504040204" pitchFamily="34" charset="0"/>
                          <a:ea typeface="微软雅黑" panose="020B0503020204020204" pitchFamily="34" charset="-122"/>
                        </a:rPr>
                        <a:t>、材料费</a:t>
                      </a:r>
                      <a:endParaRPr lang="zh-CN" sz="1050" kern="100" baseline="0">
                        <a:solidFill>
                          <a:srgbClr val="000000"/>
                        </a:solidFill>
                        <a:effectLst/>
                        <a:latin typeface="Verdana" panose="020B0604030504040204" pitchFamily="34" charset="0"/>
                        <a:ea typeface="微软雅黑" panose="020B0503020204020204" pitchFamily="34" charset="-122"/>
                      </a:endParaRPr>
                    </a:p>
                  </a:txBody>
                  <a:tcPr marL="60941" marR="609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baseline="0" dirty="0">
                          <a:solidFill>
                            <a:srgbClr val="000000"/>
                          </a:solidFill>
                          <a:effectLst/>
                          <a:latin typeface="Verdana" panose="020B0604030504040204" pitchFamily="34" charset="0"/>
                          <a:ea typeface="微软雅黑" panose="020B0503020204020204" pitchFamily="34" charset="-122"/>
                          <a:cs typeface="宋体" panose="02010600030101010101" pitchFamily="2" charset="-122"/>
                        </a:rPr>
                        <a:t>2</a:t>
                      </a:r>
                      <a:endParaRPr lang="zh-CN" sz="1050" kern="100" baseline="0" dirty="0">
                        <a:solidFill>
                          <a:srgbClr val="000000"/>
                        </a:solidFill>
                        <a:effectLst/>
                        <a:latin typeface="Verdana" panose="020B0604030504040204" pitchFamily="34" charset="0"/>
                        <a:ea typeface="微软雅黑" panose="020B0503020204020204" pitchFamily="34" charset="-122"/>
                      </a:endParaRPr>
                    </a:p>
                  </a:txBody>
                  <a:tcPr marL="60941" marR="609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baseline="0">
                          <a:solidFill>
                            <a:srgbClr val="000000"/>
                          </a:solidFill>
                          <a:effectLst/>
                          <a:latin typeface="Verdana" panose="020B0604030504040204" pitchFamily="34" charset="0"/>
                          <a:ea typeface="微软雅黑" panose="020B0503020204020204" pitchFamily="34" charset="-122"/>
                        </a:rPr>
                        <a:t>/</a:t>
                      </a:r>
                      <a:endParaRPr lang="zh-CN" sz="1050" kern="100" baseline="0">
                        <a:solidFill>
                          <a:srgbClr val="000000"/>
                        </a:solidFill>
                        <a:effectLst/>
                        <a:latin typeface="Verdana" panose="020B0604030504040204" pitchFamily="34" charset="0"/>
                        <a:ea typeface="微软雅黑" panose="020B0503020204020204" pitchFamily="34" charset="-122"/>
                      </a:endParaRPr>
                    </a:p>
                  </a:txBody>
                  <a:tcPr marL="60941" marR="609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16429">
                <a:tc>
                  <a:txBody>
                    <a:bodyPr/>
                    <a:lstStyle/>
                    <a:p>
                      <a:pPr algn="l" fontAlgn="ctr">
                        <a:spcAft>
                          <a:spcPts val="0"/>
                        </a:spcAft>
                      </a:pPr>
                      <a:r>
                        <a:rPr lang="en-US" sz="1400" kern="100" baseline="0">
                          <a:solidFill>
                            <a:srgbClr val="000000"/>
                          </a:solidFill>
                          <a:effectLst/>
                          <a:latin typeface="Verdana" panose="020B0604030504040204" pitchFamily="34" charset="0"/>
                          <a:ea typeface="微软雅黑" panose="020B0503020204020204" pitchFamily="34" charset="-122"/>
                        </a:rPr>
                        <a:t>3</a:t>
                      </a:r>
                      <a:r>
                        <a:rPr lang="zh-CN" sz="1400" kern="100" baseline="0">
                          <a:solidFill>
                            <a:srgbClr val="000000"/>
                          </a:solidFill>
                          <a:effectLst/>
                          <a:latin typeface="Verdana" panose="020B0604030504040204" pitchFamily="34" charset="0"/>
                          <a:ea typeface="微软雅黑" panose="020B0503020204020204" pitchFamily="34" charset="-122"/>
                        </a:rPr>
                        <a:t>、测试化验加工费</a:t>
                      </a:r>
                      <a:endParaRPr lang="zh-CN" sz="1050" kern="100" baseline="0">
                        <a:solidFill>
                          <a:srgbClr val="000000"/>
                        </a:solidFill>
                        <a:effectLst/>
                        <a:latin typeface="Verdana" panose="020B0604030504040204" pitchFamily="34" charset="0"/>
                        <a:ea typeface="微软雅黑" panose="020B0503020204020204" pitchFamily="34" charset="-122"/>
                      </a:endParaRPr>
                    </a:p>
                  </a:txBody>
                  <a:tcPr marL="60941" marR="609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baseline="0" dirty="0">
                          <a:solidFill>
                            <a:srgbClr val="000000"/>
                          </a:solidFill>
                          <a:effectLst/>
                          <a:latin typeface="Verdana" panose="020B0604030504040204" pitchFamily="34" charset="0"/>
                          <a:ea typeface="微软雅黑" panose="020B0503020204020204" pitchFamily="34" charset="-122"/>
                          <a:cs typeface="宋体" panose="02010600030101010101" pitchFamily="2" charset="-122"/>
                        </a:rPr>
                        <a:t>/</a:t>
                      </a:r>
                      <a:endParaRPr lang="zh-CN" sz="1050" kern="100" baseline="0" dirty="0">
                        <a:solidFill>
                          <a:srgbClr val="000000"/>
                        </a:solidFill>
                        <a:effectLst/>
                        <a:latin typeface="Verdana" panose="020B0604030504040204" pitchFamily="34" charset="0"/>
                        <a:ea typeface="微软雅黑" panose="020B0503020204020204" pitchFamily="34" charset="-122"/>
                      </a:endParaRPr>
                    </a:p>
                  </a:txBody>
                  <a:tcPr marL="60941" marR="609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baseline="0">
                          <a:solidFill>
                            <a:srgbClr val="000000"/>
                          </a:solidFill>
                          <a:effectLst/>
                          <a:latin typeface="Verdana" panose="020B0604030504040204" pitchFamily="34" charset="0"/>
                          <a:ea typeface="微软雅黑" panose="020B0503020204020204" pitchFamily="34" charset="-122"/>
                        </a:rPr>
                        <a:t>/</a:t>
                      </a:r>
                      <a:endParaRPr lang="zh-CN" sz="1050" kern="100" baseline="0">
                        <a:solidFill>
                          <a:srgbClr val="000000"/>
                        </a:solidFill>
                        <a:effectLst/>
                        <a:latin typeface="Verdana" panose="020B0604030504040204" pitchFamily="34" charset="0"/>
                        <a:ea typeface="微软雅黑" panose="020B0503020204020204" pitchFamily="34" charset="-122"/>
                      </a:endParaRPr>
                    </a:p>
                  </a:txBody>
                  <a:tcPr marL="60941" marR="609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16429">
                <a:tc>
                  <a:txBody>
                    <a:bodyPr/>
                    <a:lstStyle/>
                    <a:p>
                      <a:pPr algn="l" fontAlgn="ctr">
                        <a:spcAft>
                          <a:spcPts val="0"/>
                        </a:spcAft>
                      </a:pPr>
                      <a:r>
                        <a:rPr lang="en-US" sz="1400" kern="100" baseline="0" dirty="0">
                          <a:solidFill>
                            <a:srgbClr val="000000"/>
                          </a:solidFill>
                          <a:effectLst/>
                          <a:latin typeface="Verdana" panose="020B0604030504040204" pitchFamily="34" charset="0"/>
                          <a:ea typeface="微软雅黑" panose="020B0503020204020204" pitchFamily="34" charset="-122"/>
                        </a:rPr>
                        <a:t>4</a:t>
                      </a:r>
                      <a:r>
                        <a:rPr lang="zh-CN" sz="1400" kern="100" baseline="0" dirty="0">
                          <a:solidFill>
                            <a:srgbClr val="000000"/>
                          </a:solidFill>
                          <a:effectLst/>
                          <a:latin typeface="Verdana" panose="020B0604030504040204" pitchFamily="34" charset="0"/>
                          <a:ea typeface="微软雅黑" panose="020B0503020204020204" pitchFamily="34" charset="-122"/>
                        </a:rPr>
                        <a:t>、燃料动力费</a:t>
                      </a:r>
                      <a:endParaRPr lang="zh-CN" sz="1050" kern="100" baseline="0" dirty="0">
                        <a:solidFill>
                          <a:srgbClr val="000000"/>
                        </a:solidFill>
                        <a:effectLst/>
                        <a:latin typeface="Verdana" panose="020B0604030504040204" pitchFamily="34" charset="0"/>
                        <a:ea typeface="微软雅黑" panose="020B0503020204020204" pitchFamily="34" charset="-122"/>
                      </a:endParaRPr>
                    </a:p>
                  </a:txBody>
                  <a:tcPr marL="60941" marR="609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baseline="0" dirty="0">
                          <a:solidFill>
                            <a:srgbClr val="000000"/>
                          </a:solidFill>
                          <a:effectLst/>
                          <a:latin typeface="Verdana" panose="020B0604030504040204" pitchFamily="34" charset="0"/>
                          <a:ea typeface="微软雅黑" panose="020B0503020204020204" pitchFamily="34" charset="-122"/>
                          <a:cs typeface="宋体" panose="02010600030101010101" pitchFamily="2" charset="-122"/>
                        </a:rPr>
                        <a:t>/</a:t>
                      </a:r>
                      <a:endParaRPr lang="zh-CN" sz="1050" kern="100" baseline="0" dirty="0">
                        <a:solidFill>
                          <a:srgbClr val="000000"/>
                        </a:solidFill>
                        <a:effectLst/>
                        <a:latin typeface="Verdana" panose="020B0604030504040204" pitchFamily="34" charset="0"/>
                        <a:ea typeface="微软雅黑" panose="020B0503020204020204" pitchFamily="34" charset="-122"/>
                      </a:endParaRPr>
                    </a:p>
                  </a:txBody>
                  <a:tcPr marL="60941" marR="609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baseline="0">
                          <a:solidFill>
                            <a:srgbClr val="000000"/>
                          </a:solidFill>
                          <a:effectLst/>
                          <a:latin typeface="Verdana" panose="020B0604030504040204" pitchFamily="34" charset="0"/>
                          <a:ea typeface="微软雅黑" panose="020B0503020204020204" pitchFamily="34" charset="-122"/>
                        </a:rPr>
                        <a:t>/</a:t>
                      </a:r>
                      <a:endParaRPr lang="zh-CN" sz="1050" kern="100" baseline="0">
                        <a:solidFill>
                          <a:srgbClr val="000000"/>
                        </a:solidFill>
                        <a:effectLst/>
                        <a:latin typeface="Verdana" panose="020B0604030504040204" pitchFamily="34" charset="0"/>
                        <a:ea typeface="微软雅黑" panose="020B0503020204020204" pitchFamily="34" charset="-122"/>
                      </a:endParaRPr>
                    </a:p>
                  </a:txBody>
                  <a:tcPr marL="60941" marR="609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16429">
                <a:tc>
                  <a:txBody>
                    <a:bodyPr/>
                    <a:lstStyle/>
                    <a:p>
                      <a:pPr algn="l" fontAlgn="ctr">
                        <a:spcAft>
                          <a:spcPts val="0"/>
                        </a:spcAft>
                      </a:pPr>
                      <a:r>
                        <a:rPr lang="en-US" sz="1400" kern="100" baseline="0">
                          <a:solidFill>
                            <a:srgbClr val="000000"/>
                          </a:solidFill>
                          <a:effectLst/>
                          <a:latin typeface="Verdana" panose="020B0604030504040204" pitchFamily="34" charset="0"/>
                          <a:ea typeface="微软雅黑" panose="020B0503020204020204" pitchFamily="34" charset="-122"/>
                        </a:rPr>
                        <a:t>5</a:t>
                      </a:r>
                      <a:r>
                        <a:rPr lang="zh-CN" sz="1400" kern="100" baseline="0">
                          <a:solidFill>
                            <a:srgbClr val="000000"/>
                          </a:solidFill>
                          <a:effectLst/>
                          <a:latin typeface="Verdana" panose="020B0604030504040204" pitchFamily="34" charset="0"/>
                          <a:ea typeface="微软雅黑" panose="020B0503020204020204" pitchFamily="34" charset="-122"/>
                        </a:rPr>
                        <a:t>、差旅费</a:t>
                      </a:r>
                      <a:endParaRPr lang="zh-CN" sz="1050" kern="100" baseline="0">
                        <a:solidFill>
                          <a:srgbClr val="000000"/>
                        </a:solidFill>
                        <a:effectLst/>
                        <a:latin typeface="Verdana" panose="020B0604030504040204" pitchFamily="34" charset="0"/>
                        <a:ea typeface="微软雅黑" panose="020B0503020204020204" pitchFamily="34" charset="-122"/>
                      </a:endParaRPr>
                    </a:p>
                  </a:txBody>
                  <a:tcPr marL="60941" marR="609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baseline="0" dirty="0">
                          <a:solidFill>
                            <a:srgbClr val="000000"/>
                          </a:solidFill>
                          <a:effectLst/>
                          <a:latin typeface="Verdana" panose="020B0604030504040204" pitchFamily="34" charset="0"/>
                          <a:ea typeface="微软雅黑" panose="020B0503020204020204" pitchFamily="34" charset="-122"/>
                          <a:cs typeface="宋体" panose="02010600030101010101" pitchFamily="2" charset="-122"/>
                        </a:rPr>
                        <a:t>3</a:t>
                      </a:r>
                      <a:endParaRPr lang="zh-CN" sz="1050" kern="100" baseline="0" dirty="0">
                        <a:solidFill>
                          <a:srgbClr val="000000"/>
                        </a:solidFill>
                        <a:effectLst/>
                        <a:latin typeface="Verdana" panose="020B0604030504040204" pitchFamily="34" charset="0"/>
                        <a:ea typeface="微软雅黑" panose="020B0503020204020204" pitchFamily="34" charset="-122"/>
                      </a:endParaRPr>
                    </a:p>
                  </a:txBody>
                  <a:tcPr marL="60941" marR="609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baseline="0" dirty="0">
                          <a:solidFill>
                            <a:srgbClr val="000000"/>
                          </a:solidFill>
                          <a:effectLst/>
                          <a:latin typeface="Verdana" panose="020B0604030504040204" pitchFamily="34" charset="0"/>
                          <a:ea typeface="微软雅黑" panose="020B0503020204020204" pitchFamily="34" charset="-122"/>
                        </a:rPr>
                        <a:t>/</a:t>
                      </a:r>
                      <a:endParaRPr lang="zh-CN" sz="1050" kern="100" baseline="0" dirty="0">
                        <a:solidFill>
                          <a:srgbClr val="000000"/>
                        </a:solidFill>
                        <a:effectLst/>
                        <a:latin typeface="Verdana" panose="020B0604030504040204" pitchFamily="34" charset="0"/>
                        <a:ea typeface="微软雅黑" panose="020B0503020204020204" pitchFamily="34" charset="-122"/>
                      </a:endParaRPr>
                    </a:p>
                  </a:txBody>
                  <a:tcPr marL="60941" marR="609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16429">
                <a:tc>
                  <a:txBody>
                    <a:bodyPr/>
                    <a:lstStyle/>
                    <a:p>
                      <a:pPr algn="l" fontAlgn="ctr">
                        <a:spcAft>
                          <a:spcPts val="0"/>
                        </a:spcAft>
                      </a:pPr>
                      <a:r>
                        <a:rPr lang="en-US" sz="1400" kern="100" baseline="0">
                          <a:solidFill>
                            <a:srgbClr val="000000"/>
                          </a:solidFill>
                          <a:effectLst/>
                          <a:latin typeface="Verdana" panose="020B0604030504040204" pitchFamily="34" charset="0"/>
                          <a:ea typeface="微软雅黑" panose="020B0503020204020204" pitchFamily="34" charset="-122"/>
                        </a:rPr>
                        <a:t>6</a:t>
                      </a:r>
                      <a:r>
                        <a:rPr lang="zh-CN" sz="1400" kern="100" baseline="0">
                          <a:solidFill>
                            <a:srgbClr val="000000"/>
                          </a:solidFill>
                          <a:effectLst/>
                          <a:latin typeface="Verdana" panose="020B0604030504040204" pitchFamily="34" charset="0"/>
                          <a:ea typeface="微软雅黑" panose="020B0503020204020204" pitchFamily="34" charset="-122"/>
                        </a:rPr>
                        <a:t>、会议费</a:t>
                      </a:r>
                      <a:endParaRPr lang="zh-CN" sz="1050" kern="100" baseline="0">
                        <a:solidFill>
                          <a:srgbClr val="000000"/>
                        </a:solidFill>
                        <a:effectLst/>
                        <a:latin typeface="Verdana" panose="020B0604030504040204" pitchFamily="34" charset="0"/>
                        <a:ea typeface="微软雅黑" panose="020B0503020204020204" pitchFamily="34" charset="-122"/>
                      </a:endParaRPr>
                    </a:p>
                  </a:txBody>
                  <a:tcPr marL="60941" marR="609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baseline="0" dirty="0">
                          <a:solidFill>
                            <a:srgbClr val="000000"/>
                          </a:solidFill>
                          <a:effectLst/>
                          <a:latin typeface="Verdana" panose="020B0604030504040204" pitchFamily="34" charset="0"/>
                          <a:ea typeface="微软雅黑" panose="020B0503020204020204" pitchFamily="34" charset="-122"/>
                          <a:cs typeface="宋体" panose="02010600030101010101" pitchFamily="2" charset="-122"/>
                        </a:rPr>
                        <a:t>3</a:t>
                      </a:r>
                      <a:endParaRPr lang="zh-CN" sz="1050" kern="100" baseline="0" dirty="0">
                        <a:solidFill>
                          <a:srgbClr val="000000"/>
                        </a:solidFill>
                        <a:effectLst/>
                        <a:latin typeface="Verdana" panose="020B0604030504040204" pitchFamily="34" charset="0"/>
                        <a:ea typeface="微软雅黑" panose="020B0503020204020204" pitchFamily="34" charset="-122"/>
                      </a:endParaRPr>
                    </a:p>
                  </a:txBody>
                  <a:tcPr marL="60941" marR="609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baseline="0">
                          <a:solidFill>
                            <a:srgbClr val="000000"/>
                          </a:solidFill>
                          <a:effectLst/>
                          <a:latin typeface="Verdana" panose="020B0604030504040204" pitchFamily="34" charset="0"/>
                          <a:ea typeface="微软雅黑" panose="020B0503020204020204" pitchFamily="34" charset="-122"/>
                        </a:rPr>
                        <a:t>/</a:t>
                      </a:r>
                      <a:endParaRPr lang="zh-CN" sz="1050" kern="100" baseline="0">
                        <a:solidFill>
                          <a:srgbClr val="000000"/>
                        </a:solidFill>
                        <a:effectLst/>
                        <a:latin typeface="Verdana" panose="020B0604030504040204" pitchFamily="34" charset="0"/>
                        <a:ea typeface="微软雅黑" panose="020B0503020204020204" pitchFamily="34" charset="-122"/>
                      </a:endParaRPr>
                    </a:p>
                  </a:txBody>
                  <a:tcPr marL="60941" marR="609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16429">
                <a:tc>
                  <a:txBody>
                    <a:bodyPr/>
                    <a:lstStyle/>
                    <a:p>
                      <a:pPr algn="l" fontAlgn="ctr">
                        <a:spcAft>
                          <a:spcPts val="0"/>
                        </a:spcAft>
                      </a:pPr>
                      <a:r>
                        <a:rPr lang="en-US" sz="1400" kern="100" baseline="0">
                          <a:solidFill>
                            <a:srgbClr val="000000"/>
                          </a:solidFill>
                          <a:effectLst/>
                          <a:latin typeface="Verdana" panose="020B0604030504040204" pitchFamily="34" charset="0"/>
                          <a:ea typeface="微软雅黑" panose="020B0503020204020204" pitchFamily="34" charset="-122"/>
                        </a:rPr>
                        <a:t>7</a:t>
                      </a:r>
                      <a:r>
                        <a:rPr lang="zh-CN" sz="1400" kern="100" baseline="0">
                          <a:solidFill>
                            <a:srgbClr val="000000"/>
                          </a:solidFill>
                          <a:effectLst/>
                          <a:latin typeface="Verdana" panose="020B0604030504040204" pitchFamily="34" charset="0"/>
                          <a:ea typeface="微软雅黑" panose="020B0503020204020204" pitchFamily="34" charset="-122"/>
                        </a:rPr>
                        <a:t>、国际合作与交流费</a:t>
                      </a:r>
                      <a:endParaRPr lang="zh-CN" sz="1050" kern="100" baseline="0">
                        <a:solidFill>
                          <a:srgbClr val="000000"/>
                        </a:solidFill>
                        <a:effectLst/>
                        <a:latin typeface="Verdana" panose="020B0604030504040204" pitchFamily="34" charset="0"/>
                        <a:ea typeface="微软雅黑" panose="020B0503020204020204" pitchFamily="34" charset="-122"/>
                      </a:endParaRPr>
                    </a:p>
                  </a:txBody>
                  <a:tcPr marL="60941" marR="609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baseline="0" dirty="0">
                          <a:solidFill>
                            <a:srgbClr val="000000"/>
                          </a:solidFill>
                          <a:effectLst/>
                          <a:latin typeface="Verdana" panose="020B0604030504040204" pitchFamily="34" charset="0"/>
                          <a:ea typeface="微软雅黑" panose="020B0503020204020204" pitchFamily="34" charset="-122"/>
                          <a:cs typeface="宋体" panose="02010600030101010101" pitchFamily="2" charset="-122"/>
                        </a:rPr>
                        <a:t>3</a:t>
                      </a:r>
                      <a:endParaRPr lang="zh-CN" sz="1050" kern="100" baseline="0" dirty="0">
                        <a:solidFill>
                          <a:srgbClr val="000000"/>
                        </a:solidFill>
                        <a:effectLst/>
                        <a:latin typeface="Verdana" panose="020B0604030504040204" pitchFamily="34" charset="0"/>
                        <a:ea typeface="微软雅黑" panose="020B0503020204020204" pitchFamily="34" charset="-122"/>
                      </a:endParaRPr>
                    </a:p>
                  </a:txBody>
                  <a:tcPr marL="60941" marR="609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baseline="0" dirty="0">
                          <a:solidFill>
                            <a:srgbClr val="000000"/>
                          </a:solidFill>
                          <a:effectLst/>
                          <a:latin typeface="Verdana" panose="020B0604030504040204" pitchFamily="34" charset="0"/>
                          <a:ea typeface="微软雅黑" panose="020B0503020204020204" pitchFamily="34" charset="-122"/>
                        </a:rPr>
                        <a:t>/</a:t>
                      </a:r>
                      <a:endParaRPr lang="zh-CN" sz="1050" kern="100" baseline="0" dirty="0">
                        <a:solidFill>
                          <a:srgbClr val="000000"/>
                        </a:solidFill>
                        <a:effectLst/>
                        <a:latin typeface="Verdana" panose="020B0604030504040204" pitchFamily="34" charset="0"/>
                        <a:ea typeface="微软雅黑" panose="020B0503020204020204" pitchFamily="34" charset="-122"/>
                      </a:endParaRPr>
                    </a:p>
                  </a:txBody>
                  <a:tcPr marL="60941" marR="609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16429">
                <a:tc>
                  <a:txBody>
                    <a:bodyPr/>
                    <a:lstStyle/>
                    <a:p>
                      <a:pPr algn="l" fontAlgn="ctr">
                        <a:spcAft>
                          <a:spcPts val="0"/>
                        </a:spcAft>
                      </a:pPr>
                      <a:r>
                        <a:rPr lang="en-US" sz="1400" kern="100" baseline="0" dirty="0">
                          <a:solidFill>
                            <a:srgbClr val="000000"/>
                          </a:solidFill>
                          <a:effectLst/>
                          <a:latin typeface="Verdana" panose="020B0604030504040204" pitchFamily="34" charset="0"/>
                          <a:ea typeface="微软雅黑" panose="020B0503020204020204" pitchFamily="34" charset="-122"/>
                        </a:rPr>
                        <a:t>8</a:t>
                      </a:r>
                      <a:r>
                        <a:rPr lang="zh-CN" sz="1400" kern="100" baseline="0" dirty="0">
                          <a:solidFill>
                            <a:srgbClr val="000000"/>
                          </a:solidFill>
                          <a:effectLst/>
                          <a:latin typeface="Verdana" panose="020B0604030504040204" pitchFamily="34" charset="0"/>
                          <a:ea typeface="微软雅黑" panose="020B0503020204020204" pitchFamily="34" charset="-122"/>
                        </a:rPr>
                        <a:t>、出版</a:t>
                      </a:r>
                      <a:r>
                        <a:rPr lang="en-US" sz="1400" kern="100" baseline="0" dirty="0">
                          <a:solidFill>
                            <a:srgbClr val="000000"/>
                          </a:solidFill>
                          <a:effectLst/>
                          <a:latin typeface="Verdana" panose="020B0604030504040204" pitchFamily="34" charset="0"/>
                          <a:ea typeface="微软雅黑" panose="020B0503020204020204" pitchFamily="34" charset="-122"/>
                        </a:rPr>
                        <a:t>/</a:t>
                      </a:r>
                      <a:r>
                        <a:rPr lang="zh-CN" sz="1400" kern="100" baseline="0" dirty="0">
                          <a:solidFill>
                            <a:srgbClr val="000000"/>
                          </a:solidFill>
                          <a:effectLst/>
                          <a:latin typeface="Verdana" panose="020B0604030504040204" pitchFamily="34" charset="0"/>
                          <a:ea typeface="微软雅黑" panose="020B0503020204020204" pitchFamily="34" charset="-122"/>
                        </a:rPr>
                        <a:t>文献</a:t>
                      </a:r>
                      <a:r>
                        <a:rPr lang="en-US" sz="1400" kern="100" baseline="0" dirty="0">
                          <a:solidFill>
                            <a:srgbClr val="000000"/>
                          </a:solidFill>
                          <a:effectLst/>
                          <a:latin typeface="Verdana" panose="020B0604030504040204" pitchFamily="34" charset="0"/>
                          <a:ea typeface="微软雅黑" panose="020B0503020204020204" pitchFamily="34" charset="-122"/>
                        </a:rPr>
                        <a:t>/</a:t>
                      </a:r>
                      <a:r>
                        <a:rPr lang="zh-CN" sz="1400" kern="100" baseline="0" dirty="0">
                          <a:solidFill>
                            <a:srgbClr val="000000"/>
                          </a:solidFill>
                          <a:effectLst/>
                          <a:latin typeface="Verdana" panose="020B0604030504040204" pitchFamily="34" charset="0"/>
                          <a:ea typeface="微软雅黑" panose="020B0503020204020204" pitchFamily="34" charset="-122"/>
                        </a:rPr>
                        <a:t>知识产权</a:t>
                      </a:r>
                      <a:endParaRPr lang="zh-CN" sz="1050" kern="100" baseline="0" dirty="0">
                        <a:solidFill>
                          <a:srgbClr val="000000"/>
                        </a:solidFill>
                        <a:effectLst/>
                        <a:latin typeface="Verdana" panose="020B0604030504040204" pitchFamily="34" charset="0"/>
                        <a:ea typeface="微软雅黑" panose="020B0503020204020204" pitchFamily="34" charset="-122"/>
                      </a:endParaRPr>
                    </a:p>
                  </a:txBody>
                  <a:tcPr marL="60941" marR="609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baseline="0">
                          <a:solidFill>
                            <a:srgbClr val="000000"/>
                          </a:solidFill>
                          <a:effectLst/>
                          <a:latin typeface="Verdana" panose="020B0604030504040204" pitchFamily="34" charset="0"/>
                          <a:ea typeface="微软雅黑" panose="020B0503020204020204" pitchFamily="34" charset="-122"/>
                          <a:cs typeface="宋体" panose="02010600030101010101" pitchFamily="2" charset="-122"/>
                        </a:rPr>
                        <a:t>3</a:t>
                      </a:r>
                      <a:endParaRPr lang="zh-CN" sz="1050" kern="100" baseline="0">
                        <a:solidFill>
                          <a:srgbClr val="000000"/>
                        </a:solidFill>
                        <a:effectLst/>
                        <a:latin typeface="Verdana" panose="020B0604030504040204" pitchFamily="34" charset="0"/>
                        <a:ea typeface="微软雅黑" panose="020B0503020204020204" pitchFamily="34" charset="-122"/>
                      </a:endParaRPr>
                    </a:p>
                  </a:txBody>
                  <a:tcPr marL="60941" marR="609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baseline="0" dirty="0">
                          <a:solidFill>
                            <a:srgbClr val="000000"/>
                          </a:solidFill>
                          <a:effectLst/>
                          <a:latin typeface="Verdana" panose="020B0604030504040204" pitchFamily="34" charset="0"/>
                          <a:ea typeface="微软雅黑" panose="020B0503020204020204" pitchFamily="34" charset="-122"/>
                        </a:rPr>
                        <a:t>/</a:t>
                      </a:r>
                      <a:endParaRPr lang="zh-CN" sz="1050" kern="100" baseline="0" dirty="0">
                        <a:solidFill>
                          <a:srgbClr val="000000"/>
                        </a:solidFill>
                        <a:effectLst/>
                        <a:latin typeface="Verdana" panose="020B0604030504040204" pitchFamily="34" charset="0"/>
                        <a:ea typeface="微软雅黑" panose="020B0503020204020204" pitchFamily="34" charset="-122"/>
                      </a:endParaRPr>
                    </a:p>
                  </a:txBody>
                  <a:tcPr marL="60941" marR="609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16429">
                <a:tc>
                  <a:txBody>
                    <a:bodyPr/>
                    <a:lstStyle/>
                    <a:p>
                      <a:pPr algn="l" fontAlgn="ctr">
                        <a:spcAft>
                          <a:spcPts val="0"/>
                        </a:spcAft>
                      </a:pPr>
                      <a:r>
                        <a:rPr lang="en-US" sz="1400" kern="100" baseline="0">
                          <a:solidFill>
                            <a:srgbClr val="000000"/>
                          </a:solidFill>
                          <a:effectLst/>
                          <a:latin typeface="Verdana" panose="020B0604030504040204" pitchFamily="34" charset="0"/>
                          <a:ea typeface="微软雅黑" panose="020B0503020204020204" pitchFamily="34" charset="-122"/>
                        </a:rPr>
                        <a:t>9</a:t>
                      </a:r>
                      <a:r>
                        <a:rPr lang="zh-CN" sz="1400" kern="100" baseline="0">
                          <a:solidFill>
                            <a:srgbClr val="000000"/>
                          </a:solidFill>
                          <a:effectLst/>
                          <a:latin typeface="Verdana" panose="020B0604030504040204" pitchFamily="34" charset="0"/>
                          <a:ea typeface="微软雅黑" panose="020B0503020204020204" pitchFamily="34" charset="-122"/>
                        </a:rPr>
                        <a:t>、劳务费</a:t>
                      </a:r>
                      <a:endParaRPr lang="zh-CN" sz="1050" kern="100" baseline="0">
                        <a:solidFill>
                          <a:srgbClr val="000000"/>
                        </a:solidFill>
                        <a:effectLst/>
                        <a:latin typeface="Verdana" panose="020B0604030504040204" pitchFamily="34" charset="0"/>
                        <a:ea typeface="微软雅黑" panose="020B0503020204020204" pitchFamily="34" charset="-122"/>
                      </a:endParaRPr>
                    </a:p>
                  </a:txBody>
                  <a:tcPr marL="60941" marR="609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baseline="0">
                          <a:solidFill>
                            <a:srgbClr val="000000"/>
                          </a:solidFill>
                          <a:effectLst/>
                          <a:latin typeface="Verdana" panose="020B0604030504040204" pitchFamily="34" charset="0"/>
                          <a:ea typeface="微软雅黑" panose="020B0503020204020204" pitchFamily="34" charset="-122"/>
                          <a:cs typeface="宋体" panose="02010600030101010101" pitchFamily="2" charset="-122"/>
                        </a:rPr>
                        <a:t>6</a:t>
                      </a:r>
                      <a:endParaRPr lang="zh-CN" sz="1050" kern="100" baseline="0">
                        <a:solidFill>
                          <a:srgbClr val="000000"/>
                        </a:solidFill>
                        <a:effectLst/>
                        <a:latin typeface="Verdana" panose="020B0604030504040204" pitchFamily="34" charset="0"/>
                        <a:ea typeface="微软雅黑" panose="020B0503020204020204" pitchFamily="34" charset="-122"/>
                      </a:endParaRPr>
                    </a:p>
                  </a:txBody>
                  <a:tcPr marL="60941" marR="609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baseline="0" dirty="0">
                          <a:solidFill>
                            <a:srgbClr val="000000"/>
                          </a:solidFill>
                          <a:effectLst/>
                          <a:latin typeface="Verdana" panose="020B0604030504040204" pitchFamily="34" charset="0"/>
                          <a:ea typeface="微软雅黑" panose="020B0503020204020204" pitchFamily="34" charset="-122"/>
                        </a:rPr>
                        <a:t>/</a:t>
                      </a:r>
                      <a:endParaRPr lang="zh-CN" sz="1050" kern="100" baseline="0" dirty="0">
                        <a:solidFill>
                          <a:srgbClr val="000000"/>
                        </a:solidFill>
                        <a:effectLst/>
                        <a:latin typeface="Verdana" panose="020B0604030504040204" pitchFamily="34" charset="0"/>
                        <a:ea typeface="微软雅黑" panose="020B0503020204020204" pitchFamily="34" charset="-122"/>
                      </a:endParaRPr>
                    </a:p>
                  </a:txBody>
                  <a:tcPr marL="60941" marR="609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216429">
                <a:tc>
                  <a:txBody>
                    <a:bodyPr/>
                    <a:lstStyle/>
                    <a:p>
                      <a:pPr algn="l" fontAlgn="ctr">
                        <a:spcAft>
                          <a:spcPts val="0"/>
                        </a:spcAft>
                      </a:pPr>
                      <a:r>
                        <a:rPr lang="en-US" sz="1400" kern="100" baseline="0">
                          <a:solidFill>
                            <a:srgbClr val="000000"/>
                          </a:solidFill>
                          <a:effectLst/>
                          <a:latin typeface="Verdana" panose="020B0604030504040204" pitchFamily="34" charset="0"/>
                          <a:ea typeface="微软雅黑" panose="020B0503020204020204" pitchFamily="34" charset="-122"/>
                        </a:rPr>
                        <a:t>10</a:t>
                      </a:r>
                      <a:r>
                        <a:rPr lang="zh-CN" sz="1400" kern="100" baseline="0">
                          <a:solidFill>
                            <a:srgbClr val="000000"/>
                          </a:solidFill>
                          <a:effectLst/>
                          <a:latin typeface="Verdana" panose="020B0604030504040204" pitchFamily="34" charset="0"/>
                          <a:ea typeface="微软雅黑" panose="020B0503020204020204" pitchFamily="34" charset="-122"/>
                        </a:rPr>
                        <a:t>、专家咨询费</a:t>
                      </a:r>
                      <a:endParaRPr lang="zh-CN" sz="1050" kern="100" baseline="0">
                        <a:solidFill>
                          <a:srgbClr val="000000"/>
                        </a:solidFill>
                        <a:effectLst/>
                        <a:latin typeface="Verdana" panose="020B0604030504040204" pitchFamily="34" charset="0"/>
                        <a:ea typeface="微软雅黑" panose="020B0503020204020204" pitchFamily="34" charset="-122"/>
                      </a:endParaRPr>
                    </a:p>
                  </a:txBody>
                  <a:tcPr marL="60941" marR="609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baseline="0">
                          <a:solidFill>
                            <a:srgbClr val="000000"/>
                          </a:solidFill>
                          <a:effectLst/>
                          <a:latin typeface="Verdana" panose="020B0604030504040204" pitchFamily="34" charset="0"/>
                          <a:ea typeface="微软雅黑" panose="020B0503020204020204" pitchFamily="34" charset="-122"/>
                          <a:cs typeface="宋体" panose="02010600030101010101" pitchFamily="2" charset="-122"/>
                        </a:rPr>
                        <a:t>1</a:t>
                      </a:r>
                      <a:endParaRPr lang="zh-CN" sz="1050" kern="100" baseline="0">
                        <a:solidFill>
                          <a:srgbClr val="000000"/>
                        </a:solidFill>
                        <a:effectLst/>
                        <a:latin typeface="Verdana" panose="020B0604030504040204" pitchFamily="34" charset="0"/>
                        <a:ea typeface="微软雅黑" panose="020B0503020204020204" pitchFamily="34" charset="-122"/>
                      </a:endParaRPr>
                    </a:p>
                  </a:txBody>
                  <a:tcPr marL="60941" marR="609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baseline="0" dirty="0">
                          <a:solidFill>
                            <a:srgbClr val="000000"/>
                          </a:solidFill>
                          <a:effectLst/>
                          <a:latin typeface="Verdana" panose="020B0604030504040204" pitchFamily="34" charset="0"/>
                          <a:ea typeface="微软雅黑" panose="020B0503020204020204" pitchFamily="34" charset="-122"/>
                        </a:rPr>
                        <a:t>/</a:t>
                      </a:r>
                      <a:endParaRPr lang="zh-CN" sz="1050" kern="100" baseline="0" dirty="0">
                        <a:solidFill>
                          <a:srgbClr val="000000"/>
                        </a:solidFill>
                        <a:effectLst/>
                        <a:latin typeface="Verdana" panose="020B0604030504040204" pitchFamily="34" charset="0"/>
                        <a:ea typeface="微软雅黑" panose="020B0503020204020204" pitchFamily="34" charset="-122"/>
                      </a:endParaRPr>
                    </a:p>
                  </a:txBody>
                  <a:tcPr marL="60941" marR="609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216429">
                <a:tc>
                  <a:txBody>
                    <a:bodyPr/>
                    <a:lstStyle/>
                    <a:p>
                      <a:pPr algn="l" fontAlgn="ctr">
                        <a:spcAft>
                          <a:spcPts val="0"/>
                        </a:spcAft>
                      </a:pPr>
                      <a:r>
                        <a:rPr lang="en-US" sz="1400" kern="100" baseline="0">
                          <a:solidFill>
                            <a:srgbClr val="000000"/>
                          </a:solidFill>
                          <a:effectLst/>
                          <a:latin typeface="Verdana" panose="020B0604030504040204" pitchFamily="34" charset="0"/>
                          <a:ea typeface="微软雅黑" panose="020B0503020204020204" pitchFamily="34" charset="-122"/>
                        </a:rPr>
                        <a:t>11</a:t>
                      </a:r>
                      <a:r>
                        <a:rPr lang="zh-CN" sz="1400" kern="100" baseline="0">
                          <a:solidFill>
                            <a:srgbClr val="000000"/>
                          </a:solidFill>
                          <a:effectLst/>
                          <a:latin typeface="Verdana" panose="020B0604030504040204" pitchFamily="34" charset="0"/>
                          <a:ea typeface="微软雅黑" panose="020B0503020204020204" pitchFamily="34" charset="-122"/>
                        </a:rPr>
                        <a:t>、其他支出</a:t>
                      </a:r>
                      <a:endParaRPr lang="zh-CN" sz="1050" kern="100" baseline="0">
                        <a:solidFill>
                          <a:srgbClr val="000000"/>
                        </a:solidFill>
                        <a:effectLst/>
                        <a:latin typeface="Verdana" panose="020B0604030504040204" pitchFamily="34" charset="0"/>
                        <a:ea typeface="微软雅黑" panose="020B0503020204020204" pitchFamily="34" charset="-122"/>
                      </a:endParaRPr>
                    </a:p>
                  </a:txBody>
                  <a:tcPr marL="60941" marR="609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baseline="0">
                          <a:solidFill>
                            <a:srgbClr val="000000"/>
                          </a:solidFill>
                          <a:effectLst/>
                          <a:latin typeface="Verdana" panose="020B0604030504040204" pitchFamily="34" charset="0"/>
                          <a:ea typeface="微软雅黑" panose="020B0503020204020204" pitchFamily="34" charset="-122"/>
                          <a:cs typeface="宋体" panose="02010600030101010101" pitchFamily="2" charset="-122"/>
                        </a:rPr>
                        <a:t>/</a:t>
                      </a:r>
                      <a:endParaRPr lang="zh-CN" sz="1050" kern="100" baseline="0">
                        <a:solidFill>
                          <a:srgbClr val="000000"/>
                        </a:solidFill>
                        <a:effectLst/>
                        <a:latin typeface="Verdana" panose="020B0604030504040204" pitchFamily="34" charset="0"/>
                        <a:ea typeface="微软雅黑" panose="020B0503020204020204" pitchFamily="34" charset="-122"/>
                      </a:endParaRPr>
                    </a:p>
                  </a:txBody>
                  <a:tcPr marL="60941" marR="609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baseline="0" dirty="0">
                          <a:solidFill>
                            <a:srgbClr val="000000"/>
                          </a:solidFill>
                          <a:effectLst/>
                          <a:latin typeface="Verdana" panose="020B0604030504040204" pitchFamily="34" charset="0"/>
                          <a:ea typeface="微软雅黑" panose="020B0503020204020204" pitchFamily="34" charset="-122"/>
                        </a:rPr>
                        <a:t>/</a:t>
                      </a:r>
                      <a:endParaRPr lang="zh-CN" sz="1050" kern="100" baseline="0" dirty="0">
                        <a:solidFill>
                          <a:srgbClr val="000000"/>
                        </a:solidFill>
                        <a:effectLst/>
                        <a:latin typeface="Verdana" panose="020B0604030504040204" pitchFamily="34" charset="0"/>
                        <a:ea typeface="微软雅黑" panose="020B0503020204020204" pitchFamily="34" charset="-122"/>
                      </a:endParaRPr>
                    </a:p>
                  </a:txBody>
                  <a:tcPr marL="60941" marR="609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216429">
                <a:tc>
                  <a:txBody>
                    <a:bodyPr/>
                    <a:lstStyle/>
                    <a:p>
                      <a:pPr algn="l" fontAlgn="ctr">
                        <a:spcAft>
                          <a:spcPts val="0"/>
                        </a:spcAft>
                      </a:pPr>
                      <a:r>
                        <a:rPr lang="zh-CN" sz="1400" kern="100" baseline="0">
                          <a:solidFill>
                            <a:srgbClr val="000000"/>
                          </a:solidFill>
                          <a:effectLst/>
                          <a:latin typeface="Verdana" panose="020B0604030504040204" pitchFamily="34" charset="0"/>
                          <a:ea typeface="微软雅黑" panose="020B0503020204020204" pitchFamily="34" charset="-122"/>
                        </a:rPr>
                        <a:t>（二）间接费用</a:t>
                      </a:r>
                      <a:endParaRPr lang="zh-CN" sz="1050" kern="100" baseline="0">
                        <a:solidFill>
                          <a:srgbClr val="000000"/>
                        </a:solidFill>
                        <a:effectLst/>
                        <a:latin typeface="Verdana" panose="020B0604030504040204" pitchFamily="34" charset="0"/>
                        <a:ea typeface="微软雅黑" panose="020B0503020204020204" pitchFamily="34" charset="-122"/>
                      </a:endParaRPr>
                    </a:p>
                  </a:txBody>
                  <a:tcPr marL="60941" marR="609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baseline="0">
                          <a:solidFill>
                            <a:srgbClr val="000000"/>
                          </a:solidFill>
                          <a:effectLst/>
                          <a:latin typeface="Verdana" panose="020B0604030504040204" pitchFamily="34" charset="0"/>
                          <a:ea typeface="微软雅黑" panose="020B0503020204020204" pitchFamily="34" charset="-122"/>
                          <a:cs typeface="宋体" panose="02010600030101010101" pitchFamily="2" charset="-122"/>
                        </a:rPr>
                        <a:t>5</a:t>
                      </a:r>
                      <a:endParaRPr lang="zh-CN" sz="1050" kern="100" baseline="0">
                        <a:solidFill>
                          <a:srgbClr val="000000"/>
                        </a:solidFill>
                        <a:effectLst/>
                        <a:latin typeface="Verdana" panose="020B0604030504040204" pitchFamily="34" charset="0"/>
                        <a:ea typeface="微软雅黑" panose="020B0503020204020204" pitchFamily="34" charset="-122"/>
                      </a:endParaRPr>
                    </a:p>
                  </a:txBody>
                  <a:tcPr marL="60941" marR="609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baseline="0" dirty="0">
                          <a:solidFill>
                            <a:srgbClr val="000000"/>
                          </a:solidFill>
                          <a:effectLst/>
                          <a:latin typeface="Verdana" panose="020B0604030504040204" pitchFamily="34" charset="0"/>
                          <a:ea typeface="微软雅黑" panose="020B0503020204020204" pitchFamily="34" charset="-122"/>
                        </a:rPr>
                        <a:t>/</a:t>
                      </a:r>
                      <a:endParaRPr lang="zh-CN" sz="1050" kern="100" baseline="0" dirty="0">
                        <a:solidFill>
                          <a:srgbClr val="000000"/>
                        </a:solidFill>
                        <a:effectLst/>
                        <a:latin typeface="Verdana" panose="020B0604030504040204" pitchFamily="34" charset="0"/>
                        <a:ea typeface="微软雅黑" panose="020B0503020204020204" pitchFamily="34" charset="-122"/>
                      </a:endParaRPr>
                    </a:p>
                  </a:txBody>
                  <a:tcPr marL="60941" marR="609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216429">
                <a:tc>
                  <a:txBody>
                    <a:bodyPr/>
                    <a:lstStyle/>
                    <a:p>
                      <a:pPr algn="l" fontAlgn="ctr">
                        <a:spcAft>
                          <a:spcPts val="0"/>
                        </a:spcAft>
                      </a:pPr>
                      <a:r>
                        <a:rPr lang="zh-CN" sz="1400" kern="100" baseline="0">
                          <a:solidFill>
                            <a:srgbClr val="000000"/>
                          </a:solidFill>
                          <a:effectLst/>
                          <a:latin typeface="Verdana" panose="020B0604030504040204" pitchFamily="34" charset="0"/>
                          <a:ea typeface="微软雅黑" panose="020B0503020204020204" pitchFamily="34" charset="-122"/>
                        </a:rPr>
                        <a:t>绩效支出</a:t>
                      </a:r>
                      <a:endParaRPr lang="zh-CN" sz="1050" kern="100" baseline="0">
                        <a:solidFill>
                          <a:srgbClr val="000000"/>
                        </a:solidFill>
                        <a:effectLst/>
                        <a:latin typeface="Verdana" panose="020B0604030504040204" pitchFamily="34" charset="0"/>
                        <a:ea typeface="微软雅黑" panose="020B0503020204020204" pitchFamily="34" charset="-122"/>
                      </a:endParaRPr>
                    </a:p>
                  </a:txBody>
                  <a:tcPr marL="60941" marR="609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baseline="0">
                          <a:solidFill>
                            <a:srgbClr val="000000"/>
                          </a:solidFill>
                          <a:effectLst/>
                          <a:latin typeface="Verdana" panose="020B0604030504040204" pitchFamily="34" charset="0"/>
                          <a:ea typeface="微软雅黑" panose="020B0503020204020204" pitchFamily="34" charset="-122"/>
                          <a:cs typeface="宋体" panose="02010600030101010101" pitchFamily="2" charset="-122"/>
                        </a:rPr>
                        <a:t>1.25</a:t>
                      </a:r>
                      <a:endParaRPr lang="zh-CN" sz="1050" kern="100" baseline="0">
                        <a:solidFill>
                          <a:srgbClr val="000000"/>
                        </a:solidFill>
                        <a:effectLst/>
                        <a:latin typeface="Verdana" panose="020B0604030504040204" pitchFamily="34" charset="0"/>
                        <a:ea typeface="微软雅黑" panose="020B0503020204020204" pitchFamily="34" charset="-122"/>
                      </a:endParaRPr>
                    </a:p>
                  </a:txBody>
                  <a:tcPr marL="60941" marR="609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baseline="0" dirty="0">
                          <a:solidFill>
                            <a:srgbClr val="000000"/>
                          </a:solidFill>
                          <a:effectLst/>
                          <a:latin typeface="Verdana" panose="020B0604030504040204" pitchFamily="34" charset="0"/>
                          <a:ea typeface="微软雅黑" panose="020B0503020204020204" pitchFamily="34" charset="-122"/>
                        </a:rPr>
                        <a:t>/</a:t>
                      </a:r>
                      <a:endParaRPr lang="zh-CN" sz="1050" kern="100" baseline="0" dirty="0">
                        <a:solidFill>
                          <a:srgbClr val="000000"/>
                        </a:solidFill>
                        <a:effectLst/>
                        <a:latin typeface="Verdana" panose="020B0604030504040204" pitchFamily="34" charset="0"/>
                        <a:ea typeface="微软雅黑" panose="020B0503020204020204" pitchFamily="34" charset="-122"/>
                      </a:endParaRPr>
                    </a:p>
                  </a:txBody>
                  <a:tcPr marL="60941" marR="609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216429">
                <a:tc>
                  <a:txBody>
                    <a:bodyPr/>
                    <a:lstStyle/>
                    <a:p>
                      <a:pPr algn="l" fontAlgn="ctr">
                        <a:spcAft>
                          <a:spcPts val="0"/>
                        </a:spcAft>
                      </a:pPr>
                      <a:r>
                        <a:rPr lang="zh-CN" sz="1400" kern="100" baseline="0">
                          <a:solidFill>
                            <a:srgbClr val="000000"/>
                          </a:solidFill>
                          <a:effectLst/>
                          <a:latin typeface="Verdana" panose="020B0604030504040204" pitchFamily="34" charset="0"/>
                          <a:ea typeface="微软雅黑" panose="020B0503020204020204" pitchFamily="34" charset="-122"/>
                        </a:rPr>
                        <a:t>管理费</a:t>
                      </a:r>
                      <a:endParaRPr lang="zh-CN" sz="1050" kern="100" baseline="0">
                        <a:solidFill>
                          <a:srgbClr val="000000"/>
                        </a:solidFill>
                        <a:effectLst/>
                        <a:latin typeface="Verdana" panose="020B0604030504040204" pitchFamily="34" charset="0"/>
                        <a:ea typeface="微软雅黑" panose="020B0503020204020204" pitchFamily="34" charset="-122"/>
                      </a:endParaRPr>
                    </a:p>
                  </a:txBody>
                  <a:tcPr marL="60941" marR="609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baseline="0">
                          <a:solidFill>
                            <a:srgbClr val="000000"/>
                          </a:solidFill>
                          <a:effectLst/>
                          <a:latin typeface="Verdana" panose="020B0604030504040204" pitchFamily="34" charset="0"/>
                          <a:ea typeface="微软雅黑" panose="020B0503020204020204" pitchFamily="34" charset="-122"/>
                          <a:cs typeface="宋体" panose="02010600030101010101" pitchFamily="2" charset="-122"/>
                        </a:rPr>
                        <a:t>3</a:t>
                      </a:r>
                      <a:endParaRPr lang="zh-CN" sz="1050" kern="100" baseline="0">
                        <a:solidFill>
                          <a:srgbClr val="000000"/>
                        </a:solidFill>
                        <a:effectLst/>
                        <a:latin typeface="Verdana" panose="020B0604030504040204" pitchFamily="34" charset="0"/>
                        <a:ea typeface="微软雅黑" panose="020B0503020204020204" pitchFamily="34" charset="-122"/>
                      </a:endParaRPr>
                    </a:p>
                  </a:txBody>
                  <a:tcPr marL="60941" marR="609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baseline="0" dirty="0">
                          <a:solidFill>
                            <a:srgbClr val="000000"/>
                          </a:solidFill>
                          <a:effectLst/>
                          <a:latin typeface="Verdana" panose="020B0604030504040204" pitchFamily="34" charset="0"/>
                          <a:ea typeface="微软雅黑" panose="020B0503020204020204" pitchFamily="34" charset="-122"/>
                        </a:rPr>
                        <a:t>/</a:t>
                      </a:r>
                      <a:endParaRPr lang="zh-CN" sz="1050" kern="100" baseline="0" dirty="0">
                        <a:solidFill>
                          <a:srgbClr val="000000"/>
                        </a:solidFill>
                        <a:effectLst/>
                        <a:latin typeface="Verdana" panose="020B0604030504040204" pitchFamily="34" charset="0"/>
                        <a:ea typeface="微软雅黑" panose="020B0503020204020204" pitchFamily="34" charset="-122"/>
                      </a:endParaRPr>
                    </a:p>
                  </a:txBody>
                  <a:tcPr marL="60941" marR="609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216429">
                <a:tc>
                  <a:txBody>
                    <a:bodyPr/>
                    <a:lstStyle/>
                    <a:p>
                      <a:pPr algn="l" fontAlgn="ctr">
                        <a:spcAft>
                          <a:spcPts val="0"/>
                        </a:spcAft>
                      </a:pPr>
                      <a:r>
                        <a:rPr lang="zh-CN" sz="1400" kern="100" baseline="0">
                          <a:solidFill>
                            <a:srgbClr val="000000"/>
                          </a:solidFill>
                          <a:effectLst/>
                          <a:latin typeface="Verdana" panose="020B0604030504040204" pitchFamily="34" charset="0"/>
                          <a:ea typeface="微软雅黑" panose="020B0503020204020204" pitchFamily="34" charset="-122"/>
                        </a:rPr>
                        <a:t>课题房租</a:t>
                      </a:r>
                      <a:endParaRPr lang="zh-CN" sz="1050" kern="100" baseline="0">
                        <a:solidFill>
                          <a:srgbClr val="000000"/>
                        </a:solidFill>
                        <a:effectLst/>
                        <a:latin typeface="Verdana" panose="020B0604030504040204" pitchFamily="34" charset="0"/>
                        <a:ea typeface="微软雅黑" panose="020B0503020204020204" pitchFamily="34" charset="-122"/>
                      </a:endParaRPr>
                    </a:p>
                  </a:txBody>
                  <a:tcPr marL="60941" marR="609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baseline="0">
                          <a:solidFill>
                            <a:srgbClr val="000000"/>
                          </a:solidFill>
                          <a:effectLst/>
                          <a:latin typeface="Verdana" panose="020B0604030504040204" pitchFamily="34" charset="0"/>
                          <a:ea typeface="微软雅黑" panose="020B0503020204020204" pitchFamily="34" charset="-122"/>
                          <a:cs typeface="宋体" panose="02010600030101010101" pitchFamily="2" charset="-122"/>
                        </a:rPr>
                        <a:t>0.75</a:t>
                      </a:r>
                      <a:endParaRPr lang="zh-CN" sz="1050" kern="100" baseline="0">
                        <a:solidFill>
                          <a:srgbClr val="000000"/>
                        </a:solidFill>
                        <a:effectLst/>
                        <a:latin typeface="Verdana" panose="020B0604030504040204" pitchFamily="34" charset="0"/>
                        <a:ea typeface="微软雅黑" panose="020B0503020204020204" pitchFamily="34" charset="-122"/>
                      </a:endParaRPr>
                    </a:p>
                  </a:txBody>
                  <a:tcPr marL="60941" marR="609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baseline="0" dirty="0">
                          <a:solidFill>
                            <a:srgbClr val="000000"/>
                          </a:solidFill>
                          <a:effectLst/>
                          <a:latin typeface="Verdana" panose="020B0604030504040204" pitchFamily="34" charset="0"/>
                          <a:ea typeface="微软雅黑" panose="020B0503020204020204" pitchFamily="34" charset="-122"/>
                        </a:rPr>
                        <a:t>/</a:t>
                      </a:r>
                      <a:endParaRPr lang="zh-CN" sz="1050" kern="100" baseline="0" dirty="0">
                        <a:solidFill>
                          <a:srgbClr val="000000"/>
                        </a:solidFill>
                        <a:effectLst/>
                        <a:latin typeface="Verdana" panose="020B0604030504040204" pitchFamily="34" charset="0"/>
                        <a:ea typeface="微软雅黑" panose="020B0503020204020204" pitchFamily="34" charset="-122"/>
                      </a:endParaRPr>
                    </a:p>
                  </a:txBody>
                  <a:tcPr marL="60941" marR="609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bl>
          </a:graphicData>
        </a:graphic>
      </p:graphicFrame>
    </p:spTree>
    <p:extLst>
      <p:ext uri="{BB962C8B-B14F-4D97-AF65-F5344CB8AC3E}">
        <p14:creationId xmlns:p14="http://schemas.microsoft.com/office/powerpoint/2010/main" val="29037150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6A55E6-08AD-47A9-A37E-7EAC8E01EA01}"/>
              </a:ext>
            </a:extLst>
          </p:cNvPr>
          <p:cNvSpPr>
            <a:spLocks noGrp="1"/>
          </p:cNvSpPr>
          <p:nvPr>
            <p:ph type="title"/>
          </p:nvPr>
        </p:nvSpPr>
        <p:spPr/>
        <p:txBody>
          <a:bodyPr/>
          <a:lstStyle/>
          <a:p>
            <a:r>
              <a:rPr lang="en-US" altLang="zh-CN" dirty="0"/>
              <a:t>2. </a:t>
            </a:r>
            <a:r>
              <a:rPr lang="zh-CN" altLang="en-US" dirty="0"/>
              <a:t>项目成本管理</a:t>
            </a:r>
          </a:p>
        </p:txBody>
      </p:sp>
      <p:sp>
        <p:nvSpPr>
          <p:cNvPr id="3" name="内容占位符 2">
            <a:extLst>
              <a:ext uri="{FF2B5EF4-FFF2-40B4-BE49-F238E27FC236}">
                <a16:creationId xmlns:a16="http://schemas.microsoft.com/office/drawing/2014/main" id="{4544591C-26D3-4F4E-9CAA-B9A5F1ADCC85}"/>
              </a:ext>
            </a:extLst>
          </p:cNvPr>
          <p:cNvSpPr>
            <a:spLocks noGrp="1"/>
          </p:cNvSpPr>
          <p:nvPr>
            <p:ph idx="1"/>
          </p:nvPr>
        </p:nvSpPr>
        <p:spPr/>
        <p:txBody>
          <a:bodyPr/>
          <a:lstStyle/>
          <a:p>
            <a:r>
              <a:rPr lang="zh-CN" altLang="en-US" dirty="0"/>
              <a:t>制定预算</a:t>
            </a:r>
            <a:endParaRPr lang="en-US" altLang="zh-CN" dirty="0"/>
          </a:p>
          <a:p>
            <a:pPr lvl="1"/>
            <a:r>
              <a:rPr lang="zh-CN" altLang="en-US" dirty="0"/>
              <a:t>切段预算表</a:t>
            </a:r>
          </a:p>
        </p:txBody>
      </p:sp>
      <p:sp>
        <p:nvSpPr>
          <p:cNvPr id="4" name="灯片编号占位符 3">
            <a:extLst>
              <a:ext uri="{FF2B5EF4-FFF2-40B4-BE49-F238E27FC236}">
                <a16:creationId xmlns:a16="http://schemas.microsoft.com/office/drawing/2014/main" id="{3E2072A0-9977-4666-9B30-67A8BE6440E6}"/>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117</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8" name="Group 168">
            <a:extLst>
              <a:ext uri="{FF2B5EF4-FFF2-40B4-BE49-F238E27FC236}">
                <a16:creationId xmlns:a16="http://schemas.microsoft.com/office/drawing/2014/main" id="{D9776FF2-8520-4869-BB6B-BC4E645CFFDF}"/>
              </a:ext>
            </a:extLst>
          </p:cNvPr>
          <p:cNvGraphicFramePr>
            <a:graphicFrameLocks/>
          </p:cNvGraphicFramePr>
          <p:nvPr>
            <p:extLst>
              <p:ext uri="{D42A27DB-BD31-4B8C-83A1-F6EECF244321}">
                <p14:modId xmlns:p14="http://schemas.microsoft.com/office/powerpoint/2010/main" val="2505133126"/>
              </p:ext>
            </p:extLst>
          </p:nvPr>
        </p:nvGraphicFramePr>
        <p:xfrm>
          <a:off x="3260915" y="1442445"/>
          <a:ext cx="8229600" cy="4750258"/>
        </p:xfrm>
        <a:graphic>
          <a:graphicData uri="http://schemas.openxmlformats.org/drawingml/2006/table">
            <a:tbl>
              <a:tblPr/>
              <a:tblGrid>
                <a:gridCol w="6858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028700">
                  <a:extLst>
                    <a:ext uri="{9D8B030D-6E8A-4147-A177-3AD203B41FA5}">
                      <a16:colId xmlns:a16="http://schemas.microsoft.com/office/drawing/2014/main" val="20002"/>
                    </a:ext>
                  </a:extLst>
                </a:gridCol>
                <a:gridCol w="1028700">
                  <a:extLst>
                    <a:ext uri="{9D8B030D-6E8A-4147-A177-3AD203B41FA5}">
                      <a16:colId xmlns:a16="http://schemas.microsoft.com/office/drawing/2014/main" val="20003"/>
                    </a:ext>
                  </a:extLst>
                </a:gridCol>
                <a:gridCol w="1028700">
                  <a:extLst>
                    <a:ext uri="{9D8B030D-6E8A-4147-A177-3AD203B41FA5}">
                      <a16:colId xmlns:a16="http://schemas.microsoft.com/office/drawing/2014/main" val="20004"/>
                    </a:ext>
                  </a:extLst>
                </a:gridCol>
                <a:gridCol w="1028700">
                  <a:extLst>
                    <a:ext uri="{9D8B030D-6E8A-4147-A177-3AD203B41FA5}">
                      <a16:colId xmlns:a16="http://schemas.microsoft.com/office/drawing/2014/main" val="20005"/>
                    </a:ext>
                  </a:extLst>
                </a:gridCol>
                <a:gridCol w="1028700">
                  <a:extLst>
                    <a:ext uri="{9D8B030D-6E8A-4147-A177-3AD203B41FA5}">
                      <a16:colId xmlns:a16="http://schemas.microsoft.com/office/drawing/2014/main" val="20006"/>
                    </a:ext>
                  </a:extLst>
                </a:gridCol>
                <a:gridCol w="1028700">
                  <a:extLst>
                    <a:ext uri="{9D8B030D-6E8A-4147-A177-3AD203B41FA5}">
                      <a16:colId xmlns:a16="http://schemas.microsoft.com/office/drawing/2014/main" val="20007"/>
                    </a:ext>
                  </a:extLst>
                </a:gridCol>
              </a:tblGrid>
              <a:tr h="211138">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Arial Unicode MS" panose="020B0604020202020204" pitchFamily="34" charset="-122"/>
                          <a:ea typeface="微软雅黑" panose="020B0503020204020204" pitchFamily="34" charset="-122"/>
                        </a:rPr>
                        <a:t>NO</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rPr>
                        <a:t>任务</a:t>
                      </a:r>
                      <a:r>
                        <a:rPr kumimoji="0" lang="en-US" altLang="zh-CN" sz="1600" b="1"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rPr>
                        <a:t>/</a:t>
                      </a:r>
                      <a:r>
                        <a:rPr kumimoji="0" lang="zh-CN" altLang="en-US" sz="1600" b="1"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rPr>
                        <a:t>日期</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rPr>
                        <a:t>第</a:t>
                      </a:r>
                      <a:r>
                        <a:rPr kumimoji="0" lang="en-US" altLang="zh-CN" sz="1600" b="1"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rPr>
                        <a:t>1</a:t>
                      </a:r>
                      <a:r>
                        <a:rPr kumimoji="0" lang="zh-CN" altLang="en-US" sz="1600" b="1"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rPr>
                        <a:t>月</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rPr>
                        <a:t>第</a:t>
                      </a:r>
                      <a:r>
                        <a:rPr kumimoji="0" lang="en-US" altLang="zh-CN" sz="1600" b="1"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rPr>
                        <a:t>2</a:t>
                      </a:r>
                      <a:r>
                        <a:rPr kumimoji="0" lang="zh-CN" altLang="en-US" sz="1600" b="1"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rPr>
                        <a:t>月</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chemeClr val="tx1"/>
                          </a:solidFill>
                          <a:effectLst/>
                          <a:latin typeface="Arial Unicode MS" panose="020B0604020202020204" pitchFamily="34" charset="-122"/>
                          <a:ea typeface="微软雅黑" panose="020B0503020204020204" pitchFamily="34" charset="-122"/>
                        </a:rPr>
                        <a:t>第</a:t>
                      </a:r>
                      <a:r>
                        <a:rPr kumimoji="0" lang="en-US" altLang="zh-CN" sz="1600" b="1" i="0" u="none" strike="noStrike" cap="none" normalizeH="0" baseline="0" dirty="0">
                          <a:ln>
                            <a:noFill/>
                          </a:ln>
                          <a:solidFill>
                            <a:schemeClr val="tx1"/>
                          </a:solidFill>
                          <a:effectLst/>
                          <a:latin typeface="Arial Unicode MS" panose="020B0604020202020204" pitchFamily="34" charset="-122"/>
                          <a:ea typeface="微软雅黑" panose="020B0503020204020204" pitchFamily="34" charset="-122"/>
                        </a:rPr>
                        <a:t>3</a:t>
                      </a:r>
                      <a:r>
                        <a:rPr kumimoji="0" lang="zh-CN" altLang="en-US" sz="1600" b="1" i="0" u="none" strike="noStrike" cap="none" normalizeH="0" baseline="0" dirty="0">
                          <a:ln>
                            <a:noFill/>
                          </a:ln>
                          <a:solidFill>
                            <a:schemeClr val="tx1"/>
                          </a:solidFill>
                          <a:effectLst/>
                          <a:latin typeface="Arial Unicode MS" panose="020B0604020202020204" pitchFamily="34" charset="-122"/>
                          <a:ea typeface="微软雅黑" panose="020B0503020204020204" pitchFamily="34" charset="-122"/>
                        </a:rPr>
                        <a:t>月</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rPr>
                        <a:t>第</a:t>
                      </a:r>
                      <a:r>
                        <a:rPr kumimoji="0" lang="en-US" altLang="zh-CN" sz="1600" b="1"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rPr>
                        <a:t>4</a:t>
                      </a:r>
                      <a:r>
                        <a:rPr kumimoji="0" lang="zh-CN" altLang="en-US" sz="1600" b="1"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rPr>
                        <a:t>月</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rPr>
                        <a:t>第</a:t>
                      </a:r>
                      <a:r>
                        <a:rPr kumimoji="0" lang="en-US" altLang="zh-CN" sz="1600" b="1"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rPr>
                        <a:t>5</a:t>
                      </a:r>
                      <a:r>
                        <a:rPr kumimoji="0" lang="zh-CN" altLang="en-US" sz="1600" b="1"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rPr>
                        <a:t>月</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rPr>
                        <a:t>第</a:t>
                      </a:r>
                      <a:r>
                        <a:rPr kumimoji="0" lang="en-US" altLang="zh-CN" sz="1600" b="1"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rPr>
                        <a:t>6</a:t>
                      </a:r>
                      <a:r>
                        <a:rPr kumimoji="0" lang="zh-CN" altLang="en-US" sz="1600" b="1"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rPr>
                        <a:t>月</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extLst>
                  <a:ext uri="{0D108BD9-81ED-4DB2-BD59-A6C34878D82A}">
                    <a16:rowId xmlns:a16="http://schemas.microsoft.com/office/drawing/2014/main" val="10000"/>
                  </a:ext>
                </a:extLst>
              </a:tr>
              <a:tr h="209550">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rPr>
                        <a:t>1</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rPr>
                        <a:t>技术论证</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dirty="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11138">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rPr>
                        <a:t>2</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rPr>
                        <a:t>招聘员工</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dirty="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11138">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rPr>
                        <a:t>3</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Arial Unicode MS" panose="020B0604020202020204" pitchFamily="34" charset="-122"/>
                          <a:ea typeface="微软雅黑" panose="020B0503020204020204" pitchFamily="34" charset="-122"/>
                        </a:rPr>
                        <a:t>员工培训</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dirty="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09550">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rPr>
                        <a:t>4</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rPr>
                        <a:t>软件开发</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dirty="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11138">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rPr>
                        <a:t>5</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rPr>
                        <a:t>加工样品</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dirty="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09550">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rPr>
                        <a:t>6</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rPr>
                        <a:t>模拟测试</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dirty="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dirty="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11138">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rPr>
                        <a:t>7</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rPr>
                        <a:t>制作模型</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dirty="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11138">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rPr>
                        <a:t>8</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rPr>
                        <a:t>申报检验</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dirty="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dirty="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09550">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rPr>
                        <a:t>9</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rPr>
                        <a:t>通过检验</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dirty="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dirty="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11138">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rPr>
                        <a:t>10</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rPr>
                        <a:t>委托加工</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dirty="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dirty="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11138">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rPr>
                        <a:t>11</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rPr>
                        <a:t>试点安装</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63538">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rPr>
                        <a:t>成本预算</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1106E4"/>
                          </a:solidFill>
                          <a:effectLst/>
                          <a:latin typeface="Arial Unicode MS" panose="020B0604020202020204" pitchFamily="34" charset="-122"/>
                          <a:ea typeface="微软雅黑" panose="020B0503020204020204" pitchFamily="34" charset="-122"/>
                        </a:rPr>
                        <a:t>25</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1106E4"/>
                          </a:solidFill>
                          <a:effectLst/>
                          <a:latin typeface="Arial Unicode MS" panose="020B0604020202020204" pitchFamily="34" charset="-122"/>
                          <a:ea typeface="微软雅黑" panose="020B0503020204020204" pitchFamily="34" charset="-122"/>
                        </a:rPr>
                        <a:t>15</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1106E4"/>
                          </a:solidFill>
                          <a:effectLst/>
                          <a:latin typeface="Arial Unicode MS" panose="020B0604020202020204" pitchFamily="34" charset="-122"/>
                          <a:ea typeface="微软雅黑" panose="020B0503020204020204" pitchFamily="34" charset="-122"/>
                        </a:rPr>
                        <a:t>20</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1106E4"/>
                          </a:solidFill>
                          <a:effectLst/>
                          <a:latin typeface="Arial Unicode MS" panose="020B0604020202020204" pitchFamily="34" charset="-122"/>
                          <a:ea typeface="微软雅黑" panose="020B0503020204020204" pitchFamily="34" charset="-122"/>
                        </a:rPr>
                        <a:t>10</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1106E4"/>
                          </a:solidFill>
                          <a:effectLst/>
                          <a:latin typeface="Arial Unicode MS" panose="020B0604020202020204" pitchFamily="34" charset="-122"/>
                          <a:ea typeface="微软雅黑" panose="020B0503020204020204" pitchFamily="34" charset="-122"/>
                        </a:rPr>
                        <a:t>15</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1106E4"/>
                          </a:solidFill>
                          <a:effectLst/>
                          <a:latin typeface="Arial Unicode MS" panose="020B0604020202020204" pitchFamily="34" charset="-122"/>
                          <a:ea typeface="微软雅黑" panose="020B0503020204020204" pitchFamily="34" charset="-122"/>
                        </a:rPr>
                        <a:t>10</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extLst>
                  <a:ext uri="{0D108BD9-81ED-4DB2-BD59-A6C34878D82A}">
                    <a16:rowId xmlns:a16="http://schemas.microsoft.com/office/drawing/2014/main" val="10013"/>
                  </a:ext>
                </a:extLst>
              </a:tr>
              <a:tr h="312738">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rPr>
                        <a:t>累计预算</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Arial Unicode MS" panose="020B0604020202020204" pitchFamily="34" charset="-122"/>
                          <a:ea typeface="微软雅黑" panose="020B0503020204020204" pitchFamily="34" charset="-122"/>
                        </a:rPr>
                        <a:t>25</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Arial Unicode MS" panose="020B0604020202020204" pitchFamily="34" charset="-122"/>
                          <a:ea typeface="微软雅黑" panose="020B0503020204020204" pitchFamily="34" charset="-122"/>
                        </a:rPr>
                        <a:t>40</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Arial Unicode MS" panose="020B0604020202020204" pitchFamily="34" charset="-122"/>
                          <a:ea typeface="微软雅黑" panose="020B0503020204020204" pitchFamily="34" charset="-122"/>
                        </a:rPr>
                        <a:t>60</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Arial Unicode MS" panose="020B0604020202020204" pitchFamily="34" charset="-122"/>
                          <a:ea typeface="微软雅黑" panose="020B0503020204020204" pitchFamily="34" charset="-122"/>
                        </a:rPr>
                        <a:t>70</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Arial Unicode MS" panose="020B0604020202020204" pitchFamily="34" charset="-122"/>
                          <a:ea typeface="微软雅黑" panose="020B0503020204020204" pitchFamily="34" charset="-122"/>
                        </a:rPr>
                        <a:t>85</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Arial Unicode MS" panose="020B0604020202020204" pitchFamily="34" charset="-122"/>
                          <a:ea typeface="微软雅黑" panose="020B0503020204020204" pitchFamily="34" charset="-122"/>
                        </a:rPr>
                        <a:t>95</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extLst>
                  <a:ext uri="{0D108BD9-81ED-4DB2-BD59-A6C34878D82A}">
                    <a16:rowId xmlns:a16="http://schemas.microsoft.com/office/drawing/2014/main" val="10014"/>
                  </a:ext>
                </a:extLst>
              </a:tr>
            </a:tbl>
          </a:graphicData>
        </a:graphic>
      </p:graphicFrame>
      <p:grpSp>
        <p:nvGrpSpPr>
          <p:cNvPr id="9" name="组合 8">
            <a:extLst>
              <a:ext uri="{FF2B5EF4-FFF2-40B4-BE49-F238E27FC236}">
                <a16:creationId xmlns:a16="http://schemas.microsoft.com/office/drawing/2014/main" id="{0E01C10B-BA7F-4CAC-93E6-FFE3D9D06185}"/>
              </a:ext>
            </a:extLst>
          </p:cNvPr>
          <p:cNvGrpSpPr/>
          <p:nvPr/>
        </p:nvGrpSpPr>
        <p:grpSpPr>
          <a:xfrm>
            <a:off x="5313832" y="1787772"/>
            <a:ext cx="5483039" cy="3697994"/>
            <a:chOff x="2590800" y="1142999"/>
            <a:chExt cx="5483039" cy="3697994"/>
          </a:xfrm>
        </p:grpSpPr>
        <p:sp>
          <p:nvSpPr>
            <p:cNvPr id="10" name="Rectangle 153">
              <a:extLst>
                <a:ext uri="{FF2B5EF4-FFF2-40B4-BE49-F238E27FC236}">
                  <a16:creationId xmlns:a16="http://schemas.microsoft.com/office/drawing/2014/main" id="{0A201EFA-BF0C-411C-8FB3-4D2783A3127B}"/>
                </a:ext>
              </a:extLst>
            </p:cNvPr>
            <p:cNvSpPr>
              <a:spLocks noChangeArrowheads="1"/>
            </p:cNvSpPr>
            <p:nvPr/>
          </p:nvSpPr>
          <p:spPr bwMode="auto">
            <a:xfrm>
              <a:off x="2590800" y="1142999"/>
              <a:ext cx="381000" cy="334961"/>
            </a:xfrm>
            <a:prstGeom prst="rect">
              <a:avLst/>
            </a:prstGeom>
            <a:solidFill>
              <a:schemeClr val="accent2"/>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lnSpc>
                  <a:spcPct val="100000"/>
                </a:lnSpc>
                <a:buFontTx/>
                <a:buNone/>
              </a:pPr>
              <a:r>
                <a:rPr lang="en-US" altLang="zh-CN" sz="2000" dirty="0">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rPr>
                <a:t>10</a:t>
              </a:r>
            </a:p>
          </p:txBody>
        </p:sp>
        <p:sp>
          <p:nvSpPr>
            <p:cNvPr id="11" name="Rectangle 154">
              <a:extLst>
                <a:ext uri="{FF2B5EF4-FFF2-40B4-BE49-F238E27FC236}">
                  <a16:creationId xmlns:a16="http://schemas.microsoft.com/office/drawing/2014/main" id="{0F8CC6F8-77AD-4B1C-B62D-C4471FDDF46E}"/>
                </a:ext>
              </a:extLst>
            </p:cNvPr>
            <p:cNvSpPr>
              <a:spLocks noChangeArrowheads="1"/>
            </p:cNvSpPr>
            <p:nvPr/>
          </p:nvSpPr>
          <p:spPr bwMode="auto">
            <a:xfrm>
              <a:off x="2971800" y="1474260"/>
              <a:ext cx="648000" cy="334800"/>
            </a:xfrm>
            <a:prstGeom prst="rect">
              <a:avLst/>
            </a:prstGeom>
            <a:solidFill>
              <a:schemeClr val="accent2"/>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lnSpc>
                  <a:spcPct val="100000"/>
                </a:lnSpc>
                <a:buFontTx/>
                <a:buNone/>
              </a:pPr>
              <a:r>
                <a:rPr lang="en-US" altLang="zh-CN" sz="2000" dirty="0">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rPr>
                <a:t>20</a:t>
              </a:r>
            </a:p>
          </p:txBody>
        </p:sp>
        <p:sp>
          <p:nvSpPr>
            <p:cNvPr id="12" name="Rectangle 155">
              <a:extLst>
                <a:ext uri="{FF2B5EF4-FFF2-40B4-BE49-F238E27FC236}">
                  <a16:creationId xmlns:a16="http://schemas.microsoft.com/office/drawing/2014/main" id="{5A283D89-2EBB-42AF-9838-02CAC663912A}"/>
                </a:ext>
              </a:extLst>
            </p:cNvPr>
            <p:cNvSpPr>
              <a:spLocks noChangeArrowheads="1"/>
            </p:cNvSpPr>
            <p:nvPr/>
          </p:nvSpPr>
          <p:spPr bwMode="auto">
            <a:xfrm>
              <a:off x="3254188" y="1808472"/>
              <a:ext cx="914400" cy="334800"/>
            </a:xfrm>
            <a:prstGeom prst="rect">
              <a:avLst/>
            </a:prstGeom>
            <a:solidFill>
              <a:schemeClr val="accent2"/>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lnSpc>
                  <a:spcPct val="100000"/>
                </a:lnSpc>
                <a:buFontTx/>
                <a:buNone/>
              </a:pPr>
              <a:r>
                <a:rPr lang="en-US" altLang="zh-CN" sz="2000" dirty="0">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rPr>
                <a:t>30</a:t>
              </a:r>
            </a:p>
          </p:txBody>
        </p:sp>
        <p:sp>
          <p:nvSpPr>
            <p:cNvPr id="13" name="Rectangle 156">
              <a:extLst>
                <a:ext uri="{FF2B5EF4-FFF2-40B4-BE49-F238E27FC236}">
                  <a16:creationId xmlns:a16="http://schemas.microsoft.com/office/drawing/2014/main" id="{B99A39E6-0D80-41B6-AF2B-CCD76980FCBE}"/>
                </a:ext>
              </a:extLst>
            </p:cNvPr>
            <p:cNvSpPr>
              <a:spLocks noChangeArrowheads="1"/>
            </p:cNvSpPr>
            <p:nvPr/>
          </p:nvSpPr>
          <p:spPr bwMode="auto">
            <a:xfrm>
              <a:off x="3254188" y="2144602"/>
              <a:ext cx="1398940" cy="334800"/>
            </a:xfrm>
            <a:prstGeom prst="rect">
              <a:avLst/>
            </a:prstGeom>
            <a:solidFill>
              <a:schemeClr val="accent2"/>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lnSpc>
                  <a:spcPct val="100000"/>
                </a:lnSpc>
                <a:buFontTx/>
                <a:buNone/>
              </a:pPr>
              <a:r>
                <a:rPr lang="en-US" altLang="zh-CN" sz="2000">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rPr>
                <a:t>40</a:t>
              </a:r>
            </a:p>
          </p:txBody>
        </p:sp>
        <p:sp>
          <p:nvSpPr>
            <p:cNvPr id="14" name="Rectangle 157">
              <a:extLst>
                <a:ext uri="{FF2B5EF4-FFF2-40B4-BE49-F238E27FC236}">
                  <a16:creationId xmlns:a16="http://schemas.microsoft.com/office/drawing/2014/main" id="{06E0715C-12E2-479A-9A03-FA07769EED86}"/>
                </a:ext>
              </a:extLst>
            </p:cNvPr>
            <p:cNvSpPr>
              <a:spLocks noChangeArrowheads="1"/>
            </p:cNvSpPr>
            <p:nvPr/>
          </p:nvSpPr>
          <p:spPr bwMode="auto">
            <a:xfrm>
              <a:off x="3619800" y="2481193"/>
              <a:ext cx="1033328" cy="334800"/>
            </a:xfrm>
            <a:prstGeom prst="rect">
              <a:avLst/>
            </a:prstGeom>
            <a:solidFill>
              <a:schemeClr val="accent2"/>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lnSpc>
                  <a:spcPct val="100000"/>
                </a:lnSpc>
                <a:buFontTx/>
                <a:buNone/>
              </a:pPr>
              <a:r>
                <a:rPr lang="en-US" altLang="zh-CN" sz="2000" dirty="0">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rPr>
                <a:t>30</a:t>
              </a:r>
            </a:p>
          </p:txBody>
        </p:sp>
        <p:sp>
          <p:nvSpPr>
            <p:cNvPr id="15" name="Rectangle 158">
              <a:extLst>
                <a:ext uri="{FF2B5EF4-FFF2-40B4-BE49-F238E27FC236}">
                  <a16:creationId xmlns:a16="http://schemas.microsoft.com/office/drawing/2014/main" id="{9B2427B4-2C26-43A7-B2CD-1B3C71CD4411}"/>
                </a:ext>
              </a:extLst>
            </p:cNvPr>
            <p:cNvSpPr>
              <a:spLocks noChangeArrowheads="1"/>
            </p:cNvSpPr>
            <p:nvPr/>
          </p:nvSpPr>
          <p:spPr bwMode="auto">
            <a:xfrm>
              <a:off x="4651188" y="2819400"/>
              <a:ext cx="381000" cy="334800"/>
            </a:xfrm>
            <a:prstGeom prst="rect">
              <a:avLst/>
            </a:prstGeom>
            <a:solidFill>
              <a:schemeClr val="accent2"/>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lnSpc>
                  <a:spcPct val="100000"/>
                </a:lnSpc>
                <a:buFontTx/>
                <a:buNone/>
              </a:pPr>
              <a:r>
                <a:rPr lang="en-US" altLang="zh-CN" sz="2000" dirty="0">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rPr>
                <a:t>10</a:t>
              </a:r>
            </a:p>
          </p:txBody>
        </p:sp>
        <p:sp>
          <p:nvSpPr>
            <p:cNvPr id="16" name="Rectangle 159">
              <a:extLst>
                <a:ext uri="{FF2B5EF4-FFF2-40B4-BE49-F238E27FC236}">
                  <a16:creationId xmlns:a16="http://schemas.microsoft.com/office/drawing/2014/main" id="{76AFA891-34E1-4D55-AE4E-A401DD14C1B4}"/>
                </a:ext>
              </a:extLst>
            </p:cNvPr>
            <p:cNvSpPr>
              <a:spLocks noChangeArrowheads="1"/>
            </p:cNvSpPr>
            <p:nvPr/>
          </p:nvSpPr>
          <p:spPr bwMode="auto">
            <a:xfrm>
              <a:off x="5039508" y="3160875"/>
              <a:ext cx="646129" cy="334800"/>
            </a:xfrm>
            <a:prstGeom prst="rect">
              <a:avLst/>
            </a:prstGeom>
            <a:solidFill>
              <a:schemeClr val="accent2"/>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lnSpc>
                  <a:spcPct val="100000"/>
                </a:lnSpc>
                <a:buFontTx/>
                <a:buNone/>
              </a:pPr>
              <a:r>
                <a:rPr lang="en-US" altLang="zh-CN" sz="2000" dirty="0">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rPr>
                <a:t>20</a:t>
              </a:r>
            </a:p>
          </p:txBody>
        </p:sp>
        <p:sp>
          <p:nvSpPr>
            <p:cNvPr id="17" name="Rectangle 160">
              <a:extLst>
                <a:ext uri="{FF2B5EF4-FFF2-40B4-BE49-F238E27FC236}">
                  <a16:creationId xmlns:a16="http://schemas.microsoft.com/office/drawing/2014/main" id="{438DE319-3362-4B08-AE18-79056C4B33E6}"/>
                </a:ext>
              </a:extLst>
            </p:cNvPr>
            <p:cNvSpPr>
              <a:spLocks noChangeArrowheads="1"/>
            </p:cNvSpPr>
            <p:nvPr/>
          </p:nvSpPr>
          <p:spPr bwMode="auto">
            <a:xfrm>
              <a:off x="5039509" y="3497580"/>
              <a:ext cx="152400" cy="334800"/>
            </a:xfrm>
            <a:prstGeom prst="rect">
              <a:avLst/>
            </a:prstGeom>
            <a:solidFill>
              <a:schemeClr val="accent2"/>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lnSpc>
                  <a:spcPct val="100000"/>
                </a:lnSpc>
                <a:buFontTx/>
                <a:buNone/>
              </a:pPr>
              <a:r>
                <a:rPr lang="en-US" altLang="zh-CN" sz="2000" dirty="0">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rPr>
                <a:t>3</a:t>
              </a:r>
            </a:p>
          </p:txBody>
        </p:sp>
        <p:sp>
          <p:nvSpPr>
            <p:cNvPr id="18" name="Rectangle 161">
              <a:extLst>
                <a:ext uri="{FF2B5EF4-FFF2-40B4-BE49-F238E27FC236}">
                  <a16:creationId xmlns:a16="http://schemas.microsoft.com/office/drawing/2014/main" id="{64F06CB3-F380-493C-9E41-F7F43FA5311E}"/>
                </a:ext>
              </a:extLst>
            </p:cNvPr>
            <p:cNvSpPr>
              <a:spLocks noChangeArrowheads="1"/>
            </p:cNvSpPr>
            <p:nvPr/>
          </p:nvSpPr>
          <p:spPr bwMode="auto">
            <a:xfrm>
              <a:off x="5678017" y="3836593"/>
              <a:ext cx="1023101" cy="334800"/>
            </a:xfrm>
            <a:prstGeom prst="rect">
              <a:avLst/>
            </a:prstGeom>
            <a:solidFill>
              <a:schemeClr val="accent2"/>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lnSpc>
                  <a:spcPct val="100000"/>
                </a:lnSpc>
                <a:buFontTx/>
                <a:buNone/>
              </a:pPr>
              <a:r>
                <a:rPr lang="en-US" altLang="zh-CN" sz="2000" dirty="0">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rPr>
                <a:t>30</a:t>
              </a:r>
            </a:p>
          </p:txBody>
        </p:sp>
        <p:sp>
          <p:nvSpPr>
            <p:cNvPr id="19" name="Rectangle 162">
              <a:extLst>
                <a:ext uri="{FF2B5EF4-FFF2-40B4-BE49-F238E27FC236}">
                  <a16:creationId xmlns:a16="http://schemas.microsoft.com/office/drawing/2014/main" id="{C18C86EF-9A01-4725-8268-13B84E560C8A}"/>
                </a:ext>
              </a:extLst>
            </p:cNvPr>
            <p:cNvSpPr>
              <a:spLocks noChangeArrowheads="1"/>
            </p:cNvSpPr>
            <p:nvPr/>
          </p:nvSpPr>
          <p:spPr bwMode="auto">
            <a:xfrm>
              <a:off x="6701118" y="4171393"/>
              <a:ext cx="679077" cy="334800"/>
            </a:xfrm>
            <a:prstGeom prst="rect">
              <a:avLst/>
            </a:prstGeom>
            <a:solidFill>
              <a:schemeClr val="accent2"/>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lnSpc>
                  <a:spcPct val="100000"/>
                </a:lnSpc>
                <a:buFontTx/>
                <a:buNone/>
              </a:pPr>
              <a:r>
                <a:rPr lang="en-US" altLang="zh-CN" sz="2000" dirty="0">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rPr>
                <a:t>20</a:t>
              </a:r>
            </a:p>
          </p:txBody>
        </p:sp>
        <p:sp>
          <p:nvSpPr>
            <p:cNvPr id="20" name="Rectangle 163">
              <a:extLst>
                <a:ext uri="{FF2B5EF4-FFF2-40B4-BE49-F238E27FC236}">
                  <a16:creationId xmlns:a16="http://schemas.microsoft.com/office/drawing/2014/main" id="{1C2B7495-9C1A-4229-ACAB-BFC057124B5E}"/>
                </a:ext>
              </a:extLst>
            </p:cNvPr>
            <p:cNvSpPr>
              <a:spLocks noChangeArrowheads="1"/>
            </p:cNvSpPr>
            <p:nvPr/>
          </p:nvSpPr>
          <p:spPr bwMode="auto">
            <a:xfrm>
              <a:off x="7388039" y="4506193"/>
              <a:ext cx="685800" cy="334800"/>
            </a:xfrm>
            <a:prstGeom prst="rect">
              <a:avLst/>
            </a:prstGeom>
            <a:solidFill>
              <a:schemeClr val="accent2"/>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lnSpc>
                  <a:spcPct val="100000"/>
                </a:lnSpc>
                <a:buFontTx/>
                <a:buNone/>
              </a:pPr>
              <a:r>
                <a:rPr lang="en-US" altLang="zh-CN" sz="2000" dirty="0">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rPr>
                <a:t>20</a:t>
              </a:r>
            </a:p>
          </p:txBody>
        </p:sp>
      </p:grpSp>
    </p:spTree>
    <p:extLst>
      <p:ext uri="{BB962C8B-B14F-4D97-AF65-F5344CB8AC3E}">
        <p14:creationId xmlns:p14="http://schemas.microsoft.com/office/powerpoint/2010/main" val="38339233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6A55E6-08AD-47A9-A37E-7EAC8E01EA01}"/>
              </a:ext>
            </a:extLst>
          </p:cNvPr>
          <p:cNvSpPr>
            <a:spLocks noGrp="1"/>
          </p:cNvSpPr>
          <p:nvPr>
            <p:ph type="title"/>
          </p:nvPr>
        </p:nvSpPr>
        <p:spPr/>
        <p:txBody>
          <a:bodyPr/>
          <a:lstStyle/>
          <a:p>
            <a:r>
              <a:rPr lang="en-US" altLang="zh-CN" dirty="0"/>
              <a:t>2. </a:t>
            </a:r>
            <a:r>
              <a:rPr lang="zh-CN" altLang="en-US" dirty="0"/>
              <a:t>项目成本管理</a:t>
            </a:r>
          </a:p>
        </p:txBody>
      </p:sp>
      <p:sp>
        <p:nvSpPr>
          <p:cNvPr id="3" name="内容占位符 2">
            <a:extLst>
              <a:ext uri="{FF2B5EF4-FFF2-40B4-BE49-F238E27FC236}">
                <a16:creationId xmlns:a16="http://schemas.microsoft.com/office/drawing/2014/main" id="{4544591C-26D3-4F4E-9CAA-B9A5F1ADCC85}"/>
              </a:ext>
            </a:extLst>
          </p:cNvPr>
          <p:cNvSpPr>
            <a:spLocks noGrp="1"/>
          </p:cNvSpPr>
          <p:nvPr>
            <p:ph idx="1"/>
          </p:nvPr>
        </p:nvSpPr>
        <p:spPr/>
        <p:txBody>
          <a:bodyPr/>
          <a:lstStyle/>
          <a:p>
            <a:r>
              <a:rPr lang="zh-CN" altLang="en-US" dirty="0"/>
              <a:t>制定预算</a:t>
            </a:r>
            <a:endParaRPr lang="en-US" altLang="zh-CN" dirty="0"/>
          </a:p>
          <a:p>
            <a:pPr lvl="1"/>
            <a:r>
              <a:rPr lang="zh-CN" altLang="en-US" dirty="0"/>
              <a:t>成本基准</a:t>
            </a:r>
          </a:p>
        </p:txBody>
      </p:sp>
      <p:sp>
        <p:nvSpPr>
          <p:cNvPr id="4" name="灯片编号占位符 3">
            <a:extLst>
              <a:ext uri="{FF2B5EF4-FFF2-40B4-BE49-F238E27FC236}">
                <a16:creationId xmlns:a16="http://schemas.microsoft.com/office/drawing/2014/main" id="{3E2072A0-9977-4666-9B30-67A8BE6440E6}"/>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118</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21" name="Object 3">
            <a:extLst>
              <a:ext uri="{FF2B5EF4-FFF2-40B4-BE49-F238E27FC236}">
                <a16:creationId xmlns:a16="http://schemas.microsoft.com/office/drawing/2014/main" id="{AAA88E1E-DF8F-4E69-80A3-DED5016DAD27}"/>
              </a:ext>
            </a:extLst>
          </p:cNvPr>
          <p:cNvGraphicFramePr>
            <a:graphicFrameLocks noChangeAspect="1"/>
          </p:cNvGraphicFramePr>
          <p:nvPr>
            <p:extLst>
              <p:ext uri="{D42A27DB-BD31-4B8C-83A1-F6EECF244321}">
                <p14:modId xmlns:p14="http://schemas.microsoft.com/office/powerpoint/2010/main" val="1574104069"/>
              </p:ext>
            </p:extLst>
          </p:nvPr>
        </p:nvGraphicFramePr>
        <p:xfrm>
          <a:off x="833221" y="2247995"/>
          <a:ext cx="5400000" cy="3602813"/>
        </p:xfrm>
        <a:graphic>
          <a:graphicData uri="http://schemas.openxmlformats.org/presentationml/2006/ole">
            <mc:AlternateContent xmlns:mc="http://schemas.openxmlformats.org/markup-compatibility/2006">
              <mc:Choice xmlns:v="urn:schemas-microsoft-com:vml" Requires="v">
                <p:oleObj name="图表" r:id="rId2" imgW="6096075" imgH="4067089" progId="MSGraph.Chart.8">
                  <p:embed followColorScheme="full"/>
                </p:oleObj>
              </mc:Choice>
              <mc:Fallback>
                <p:oleObj name="图表" r:id="rId2" imgW="6096075" imgH="4067089" progId="MSGraph.Chart.8">
                  <p:embed followColorScheme="full"/>
                  <p:pic>
                    <p:nvPicPr>
                      <p:cNvPr id="485379" name="Object 3"/>
                      <p:cNvPicPr>
                        <a:picLocks noChangeAspect="1" noChangeArrowheads="1"/>
                      </p:cNvPicPr>
                      <p:nvPr/>
                    </p:nvPicPr>
                    <p:blipFill>
                      <a:blip r:embed="rId3"/>
                      <a:srcRect/>
                      <a:stretch>
                        <a:fillRect/>
                      </a:stretch>
                    </p:blipFill>
                    <p:spPr bwMode="auto">
                      <a:xfrm>
                        <a:off x="833221" y="2247995"/>
                        <a:ext cx="5400000" cy="3602813"/>
                      </a:xfrm>
                      <a:prstGeom prst="rect">
                        <a:avLst/>
                      </a:prstGeom>
                      <a:noFill/>
                      <a:ln>
                        <a:noFill/>
                      </a:ln>
                      <a:effectLst/>
                    </p:spPr>
                  </p:pic>
                </p:oleObj>
              </mc:Fallback>
            </mc:AlternateContent>
          </a:graphicData>
        </a:graphic>
      </p:graphicFrame>
      <p:graphicFrame>
        <p:nvGraphicFramePr>
          <p:cNvPr id="22" name="Object 3">
            <a:extLst>
              <a:ext uri="{FF2B5EF4-FFF2-40B4-BE49-F238E27FC236}">
                <a16:creationId xmlns:a16="http://schemas.microsoft.com/office/drawing/2014/main" id="{D9C85C40-6B26-4565-805C-50BE7DBAD410}"/>
              </a:ext>
            </a:extLst>
          </p:cNvPr>
          <p:cNvGraphicFramePr>
            <a:graphicFrameLocks noChangeAspect="1"/>
          </p:cNvGraphicFramePr>
          <p:nvPr>
            <p:extLst>
              <p:ext uri="{D42A27DB-BD31-4B8C-83A1-F6EECF244321}">
                <p14:modId xmlns:p14="http://schemas.microsoft.com/office/powerpoint/2010/main" val="3958099075"/>
              </p:ext>
            </p:extLst>
          </p:nvPr>
        </p:nvGraphicFramePr>
        <p:xfrm>
          <a:off x="5958779" y="2247994"/>
          <a:ext cx="5400000" cy="3602813"/>
        </p:xfrm>
        <a:graphic>
          <a:graphicData uri="http://schemas.openxmlformats.org/presentationml/2006/ole">
            <mc:AlternateContent xmlns:mc="http://schemas.openxmlformats.org/markup-compatibility/2006">
              <mc:Choice xmlns:v="urn:schemas-microsoft-com:vml" Requires="v">
                <p:oleObj name="图表" r:id="rId4" imgW="6096075" imgH="4067089" progId="MSGraph.Chart.8">
                  <p:embed followColorScheme="full"/>
                </p:oleObj>
              </mc:Choice>
              <mc:Fallback>
                <p:oleObj name="图表" r:id="rId4" imgW="6096075" imgH="4067089" progId="MSGraph.Chart.8">
                  <p:embed followColorScheme="full"/>
                  <p:pic>
                    <p:nvPicPr>
                      <p:cNvPr id="486403" name="Object 3"/>
                      <p:cNvPicPr>
                        <a:picLocks noChangeAspect="1" noChangeArrowheads="1"/>
                      </p:cNvPicPr>
                      <p:nvPr/>
                    </p:nvPicPr>
                    <p:blipFill>
                      <a:blip r:embed="rId5"/>
                      <a:srcRect/>
                      <a:stretch>
                        <a:fillRect/>
                      </a:stretch>
                    </p:blipFill>
                    <p:spPr bwMode="auto">
                      <a:xfrm>
                        <a:off x="5958779" y="2247994"/>
                        <a:ext cx="5400000" cy="36028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09856223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6A55E6-08AD-47A9-A37E-7EAC8E01EA01}"/>
              </a:ext>
            </a:extLst>
          </p:cNvPr>
          <p:cNvSpPr>
            <a:spLocks noGrp="1"/>
          </p:cNvSpPr>
          <p:nvPr>
            <p:ph type="title"/>
          </p:nvPr>
        </p:nvSpPr>
        <p:spPr/>
        <p:txBody>
          <a:bodyPr/>
          <a:lstStyle/>
          <a:p>
            <a:r>
              <a:rPr lang="en-US" altLang="zh-CN" dirty="0"/>
              <a:t>2. </a:t>
            </a:r>
            <a:r>
              <a:rPr lang="zh-CN" altLang="en-US" dirty="0"/>
              <a:t>项目成本管理</a:t>
            </a:r>
          </a:p>
        </p:txBody>
      </p:sp>
      <p:sp>
        <p:nvSpPr>
          <p:cNvPr id="3" name="内容占位符 2">
            <a:extLst>
              <a:ext uri="{FF2B5EF4-FFF2-40B4-BE49-F238E27FC236}">
                <a16:creationId xmlns:a16="http://schemas.microsoft.com/office/drawing/2014/main" id="{4544591C-26D3-4F4E-9CAA-B9A5F1ADCC85}"/>
              </a:ext>
            </a:extLst>
          </p:cNvPr>
          <p:cNvSpPr>
            <a:spLocks noGrp="1"/>
          </p:cNvSpPr>
          <p:nvPr>
            <p:ph idx="1"/>
          </p:nvPr>
        </p:nvSpPr>
        <p:spPr>
          <a:xfrm>
            <a:off x="673100" y="1200210"/>
            <a:ext cx="10864850" cy="5047544"/>
          </a:xfrm>
        </p:spPr>
        <p:txBody>
          <a:bodyPr>
            <a:normAutofit/>
          </a:bodyPr>
          <a:lstStyle/>
          <a:p>
            <a:r>
              <a:rPr lang="zh-CN" altLang="en-US" dirty="0"/>
              <a:t>挣值分析管理（</a:t>
            </a:r>
            <a:r>
              <a:rPr lang="en-US" altLang="zh-CN" dirty="0"/>
              <a:t>Earned Value Management</a:t>
            </a:r>
            <a:r>
              <a:rPr lang="zh-CN" altLang="en-US" dirty="0"/>
              <a:t>，</a:t>
            </a:r>
            <a:r>
              <a:rPr lang="en-US" altLang="zh-CN" dirty="0"/>
              <a:t>EVM</a:t>
            </a:r>
            <a:r>
              <a:rPr lang="zh-CN" altLang="en-US" dirty="0"/>
              <a:t>）</a:t>
            </a:r>
            <a:endParaRPr lang="en-US" altLang="zh-CN" dirty="0"/>
          </a:p>
          <a:p>
            <a:pPr lvl="1"/>
            <a:r>
              <a:rPr lang="zh-CN" altLang="en-US" dirty="0"/>
              <a:t>在对范围、进度和成本进行综合测量的基础上评价项目绩效的一种方法，用货币表示计划与实际的偏差</a:t>
            </a:r>
            <a:endParaRPr lang="en-US" altLang="zh-CN" dirty="0"/>
          </a:p>
          <a:p>
            <a:pPr lvl="1"/>
            <a:r>
              <a:rPr lang="zh-CN" altLang="en-US" dirty="0"/>
              <a:t>三个关键值</a:t>
            </a:r>
            <a:endParaRPr lang="en-US" altLang="zh-CN" dirty="0"/>
          </a:p>
          <a:p>
            <a:pPr lvl="2"/>
            <a:r>
              <a:rPr lang="en-US" altLang="zh-CN" b="1" dirty="0">
                <a:solidFill>
                  <a:srgbClr val="7030A0"/>
                </a:solidFill>
              </a:rPr>
              <a:t>PV</a:t>
            </a:r>
            <a:r>
              <a:rPr lang="zh-CN" altLang="en-US" dirty="0"/>
              <a:t>（</a:t>
            </a:r>
            <a:r>
              <a:rPr lang="en-US" altLang="zh-CN" dirty="0"/>
              <a:t>Planned Value</a:t>
            </a:r>
            <a:r>
              <a:rPr lang="zh-CN" altLang="en-US" dirty="0"/>
              <a:t>）：</a:t>
            </a:r>
            <a:r>
              <a:rPr lang="en-US" altLang="zh-CN" dirty="0"/>
              <a:t>Budgeted Cost of Work Scheduled</a:t>
            </a:r>
            <a:r>
              <a:rPr lang="zh-CN" altLang="en-US" dirty="0"/>
              <a:t>，完成</a:t>
            </a:r>
            <a:r>
              <a:rPr lang="zh-CN" altLang="en-US" b="1" dirty="0"/>
              <a:t>计划</a:t>
            </a:r>
            <a:r>
              <a:rPr lang="zh-CN" altLang="en-US" dirty="0"/>
              <a:t>工作量的</a:t>
            </a:r>
            <a:r>
              <a:rPr lang="zh-CN" altLang="en-US" b="1" dirty="0"/>
              <a:t>预算</a:t>
            </a:r>
            <a:r>
              <a:rPr lang="zh-CN" altLang="en-US" dirty="0"/>
              <a:t>值</a:t>
            </a:r>
            <a:endParaRPr lang="en-US" altLang="zh-CN" dirty="0"/>
          </a:p>
          <a:p>
            <a:pPr lvl="3"/>
            <a:r>
              <a:rPr lang="zh-CN" altLang="en-US" dirty="0"/>
              <a:t>来源：</a:t>
            </a:r>
            <a:r>
              <a:rPr lang="en-US" altLang="zh-CN" dirty="0"/>
              <a:t>WBS</a:t>
            </a:r>
            <a:r>
              <a:rPr lang="zh-CN" altLang="en-US" dirty="0"/>
              <a:t>、甘特图、成本基准</a:t>
            </a:r>
          </a:p>
          <a:p>
            <a:pPr lvl="2"/>
            <a:r>
              <a:rPr lang="en-US" altLang="zh-CN" b="1" dirty="0">
                <a:solidFill>
                  <a:srgbClr val="7030A0"/>
                </a:solidFill>
              </a:rPr>
              <a:t>AC</a:t>
            </a:r>
            <a:r>
              <a:rPr lang="zh-CN" altLang="en-US" dirty="0"/>
              <a:t>（</a:t>
            </a:r>
            <a:r>
              <a:rPr lang="en-US" altLang="zh-CN" dirty="0"/>
              <a:t>Actual Cost</a:t>
            </a:r>
            <a:r>
              <a:rPr lang="zh-CN" altLang="en-US" dirty="0"/>
              <a:t>）：</a:t>
            </a:r>
            <a:r>
              <a:rPr lang="en-US" altLang="zh-CN" dirty="0"/>
              <a:t>Actual Cost of Work Performed</a:t>
            </a:r>
            <a:r>
              <a:rPr lang="zh-CN" altLang="en-US" dirty="0"/>
              <a:t>，完成</a:t>
            </a:r>
            <a:r>
              <a:rPr lang="zh-CN" altLang="en-US" b="1" dirty="0"/>
              <a:t>实际</a:t>
            </a:r>
            <a:r>
              <a:rPr lang="zh-CN" altLang="en-US" dirty="0"/>
              <a:t>工作量的</a:t>
            </a:r>
            <a:r>
              <a:rPr lang="zh-CN" altLang="en-US" b="1" dirty="0"/>
              <a:t>实际</a:t>
            </a:r>
            <a:r>
              <a:rPr lang="zh-CN" altLang="en-US" dirty="0"/>
              <a:t>成本值</a:t>
            </a:r>
            <a:endParaRPr lang="en-US" altLang="zh-CN" dirty="0"/>
          </a:p>
          <a:p>
            <a:pPr lvl="3"/>
            <a:r>
              <a:rPr lang="zh-CN" altLang="en-US" dirty="0"/>
              <a:t>来源：实际统计</a:t>
            </a:r>
          </a:p>
          <a:p>
            <a:pPr lvl="2"/>
            <a:r>
              <a:rPr lang="en-US" altLang="zh-CN" b="1" dirty="0">
                <a:solidFill>
                  <a:srgbClr val="7030A0"/>
                </a:solidFill>
              </a:rPr>
              <a:t>EV</a:t>
            </a:r>
            <a:r>
              <a:rPr lang="zh-CN" altLang="en-US" dirty="0"/>
              <a:t>（</a:t>
            </a:r>
            <a:r>
              <a:rPr lang="en-US" altLang="zh-CN" dirty="0"/>
              <a:t>Earned Value</a:t>
            </a:r>
            <a:r>
              <a:rPr lang="zh-CN" altLang="en-US" dirty="0"/>
              <a:t>）：</a:t>
            </a:r>
            <a:r>
              <a:rPr lang="en-US" altLang="zh-CN" dirty="0"/>
              <a:t>Budgeted Cost of Work Performed</a:t>
            </a:r>
            <a:r>
              <a:rPr lang="zh-CN" altLang="en-US" dirty="0"/>
              <a:t>，完成</a:t>
            </a:r>
            <a:r>
              <a:rPr lang="zh-CN" altLang="en-US" b="1" dirty="0"/>
              <a:t>实际</a:t>
            </a:r>
            <a:r>
              <a:rPr lang="zh-CN" altLang="en-US" dirty="0"/>
              <a:t>工作量的</a:t>
            </a:r>
            <a:r>
              <a:rPr lang="zh-CN" altLang="en-US" b="1" dirty="0"/>
              <a:t>预算</a:t>
            </a:r>
            <a:r>
              <a:rPr lang="zh-CN" altLang="en-US" dirty="0"/>
              <a:t>值</a:t>
            </a:r>
            <a:endParaRPr lang="en-US" altLang="zh-CN" dirty="0"/>
          </a:p>
          <a:p>
            <a:pPr lvl="3"/>
            <a:r>
              <a:rPr lang="zh-CN" altLang="en-US" dirty="0"/>
              <a:t>来源：（</a:t>
            </a:r>
            <a:r>
              <a:rPr lang="en-US" altLang="zh-CN" dirty="0"/>
              <a:t>PV / </a:t>
            </a:r>
            <a:r>
              <a:rPr lang="zh-CN" altLang="en-US" dirty="0"/>
              <a:t>计划工作量）</a:t>
            </a:r>
            <a:r>
              <a:rPr lang="en-US" altLang="zh-CN" dirty="0"/>
              <a:t>* </a:t>
            </a:r>
            <a:r>
              <a:rPr lang="zh-CN" altLang="en-US" dirty="0"/>
              <a:t>实际工作量</a:t>
            </a:r>
          </a:p>
        </p:txBody>
      </p:sp>
      <p:sp>
        <p:nvSpPr>
          <p:cNvPr id="4" name="灯片编号占位符 3">
            <a:extLst>
              <a:ext uri="{FF2B5EF4-FFF2-40B4-BE49-F238E27FC236}">
                <a16:creationId xmlns:a16="http://schemas.microsoft.com/office/drawing/2014/main" id="{3E2072A0-9977-4666-9B30-67A8BE6440E6}"/>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119</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608226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55F7F6-0DEB-4F0A-BA80-83B57DA5F4F1}"/>
              </a:ext>
            </a:extLst>
          </p:cNvPr>
          <p:cNvSpPr>
            <a:spLocks noGrp="1"/>
          </p:cNvSpPr>
          <p:nvPr>
            <p:ph type="title"/>
          </p:nvPr>
        </p:nvSpPr>
        <p:spPr/>
        <p:txBody>
          <a:bodyPr/>
          <a:lstStyle/>
          <a:p>
            <a:r>
              <a:rPr lang="en-US" altLang="zh-CN" dirty="0"/>
              <a:t>2. PMBOK</a:t>
            </a:r>
            <a:r>
              <a:rPr lang="zh-CN" altLang="en-US" dirty="0"/>
              <a:t>知识框架</a:t>
            </a:r>
          </a:p>
        </p:txBody>
      </p:sp>
      <p:sp>
        <p:nvSpPr>
          <p:cNvPr id="5" name="内容占位符 4"/>
          <p:cNvSpPr>
            <a:spLocks noGrp="1"/>
          </p:cNvSpPr>
          <p:nvPr>
            <p:ph idx="1"/>
          </p:nvPr>
        </p:nvSpPr>
        <p:spPr/>
        <p:txBody>
          <a:bodyPr>
            <a:normAutofit/>
          </a:bodyPr>
          <a:lstStyle/>
          <a:p>
            <a:r>
              <a:rPr lang="en-US" altLang="zh-CN" dirty="0"/>
              <a:t>PMBOK</a:t>
            </a:r>
            <a:r>
              <a:rPr lang="zh-CN" altLang="en-US" dirty="0"/>
              <a:t>共包括</a:t>
            </a:r>
            <a:r>
              <a:rPr lang="en-US" altLang="zh-CN" dirty="0"/>
              <a:t>13</a:t>
            </a:r>
            <a:r>
              <a:rPr lang="zh-CN" altLang="en-US" dirty="0"/>
              <a:t>个章节</a:t>
            </a:r>
            <a:endParaRPr lang="en-US" altLang="zh-CN" dirty="0"/>
          </a:p>
          <a:p>
            <a:pPr lvl="1"/>
            <a:r>
              <a:rPr lang="zh-CN" altLang="en-US" dirty="0"/>
              <a:t>第一章 引论</a:t>
            </a:r>
          </a:p>
          <a:p>
            <a:pPr lvl="2"/>
            <a:r>
              <a:rPr lang="zh-CN" altLang="en-US" dirty="0"/>
              <a:t>标准、通用词汇、道德与专业行为规范</a:t>
            </a:r>
            <a:r>
              <a:rPr lang="en-US" altLang="zh-CN" dirty="0"/>
              <a:t>.</a:t>
            </a:r>
          </a:p>
          <a:p>
            <a:pPr lvl="2"/>
            <a:r>
              <a:rPr lang="zh-CN" altLang="en-US" dirty="0"/>
              <a:t>几个基本概念：项目、项目集、项目组合以及运营管理之间的关系</a:t>
            </a:r>
          </a:p>
          <a:p>
            <a:pPr lvl="2"/>
            <a:r>
              <a:rPr lang="zh-CN" altLang="en-US" dirty="0"/>
              <a:t>裁剪</a:t>
            </a:r>
          </a:p>
          <a:p>
            <a:pPr lvl="1"/>
            <a:r>
              <a:rPr lang="zh-CN" altLang="en-US" dirty="0"/>
              <a:t>第二章 项目运行环境</a:t>
            </a:r>
          </a:p>
          <a:p>
            <a:pPr lvl="2"/>
            <a:r>
              <a:rPr lang="zh-CN" altLang="en-US" dirty="0"/>
              <a:t>事业环境因素</a:t>
            </a:r>
          </a:p>
          <a:p>
            <a:pPr lvl="2"/>
            <a:r>
              <a:rPr lang="zh-CN" altLang="en-US" dirty="0"/>
              <a:t>组织过程资产：过程、政策、程序、知识库</a:t>
            </a:r>
          </a:p>
          <a:p>
            <a:pPr lvl="2"/>
            <a:r>
              <a:rPr lang="zh-CN" altLang="en-US" dirty="0"/>
              <a:t>组织系统：治理框架、管理要素、结构类型</a:t>
            </a:r>
          </a:p>
        </p:txBody>
      </p:sp>
      <p:sp>
        <p:nvSpPr>
          <p:cNvPr id="3" name="灯片编号占位符 2"/>
          <p:cNvSpPr>
            <a:spLocks noGrp="1"/>
          </p:cNvSpPr>
          <p:nvPr>
            <p:ph type="sldNum" sz="quarter" idx="12"/>
          </p:nvPr>
        </p:nvSpPr>
        <p:spPr/>
        <p:txBody>
          <a:bodyPr/>
          <a:lstStyle/>
          <a:p>
            <a:fld id="{51C954A1-9FE7-4ABB-8851-D5362BFC037D}" type="slidenum">
              <a:rPr lang="en-US" altLang="en-US" smtClean="0"/>
              <a:pPr/>
              <a:t>12</a:t>
            </a:fld>
            <a:endParaRPr lang="en-US" altLang="en-US"/>
          </a:p>
        </p:txBody>
      </p:sp>
    </p:spTree>
    <p:extLst>
      <p:ext uri="{BB962C8B-B14F-4D97-AF65-F5344CB8AC3E}">
        <p14:creationId xmlns:p14="http://schemas.microsoft.com/office/powerpoint/2010/main" val="25540781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6A55E6-08AD-47A9-A37E-7EAC8E01EA01}"/>
              </a:ext>
            </a:extLst>
          </p:cNvPr>
          <p:cNvSpPr>
            <a:spLocks noGrp="1"/>
          </p:cNvSpPr>
          <p:nvPr>
            <p:ph type="title"/>
          </p:nvPr>
        </p:nvSpPr>
        <p:spPr/>
        <p:txBody>
          <a:bodyPr/>
          <a:lstStyle/>
          <a:p>
            <a:r>
              <a:rPr lang="en-US" altLang="zh-CN" dirty="0"/>
              <a:t>2. </a:t>
            </a:r>
            <a:r>
              <a:rPr lang="zh-CN" altLang="en-US" dirty="0"/>
              <a:t>项目成本管理</a:t>
            </a:r>
          </a:p>
        </p:txBody>
      </p:sp>
      <p:sp>
        <p:nvSpPr>
          <p:cNvPr id="3" name="内容占位符 2">
            <a:extLst>
              <a:ext uri="{FF2B5EF4-FFF2-40B4-BE49-F238E27FC236}">
                <a16:creationId xmlns:a16="http://schemas.microsoft.com/office/drawing/2014/main" id="{4544591C-26D3-4F4E-9CAA-B9A5F1ADCC85}"/>
              </a:ext>
            </a:extLst>
          </p:cNvPr>
          <p:cNvSpPr>
            <a:spLocks noGrp="1"/>
          </p:cNvSpPr>
          <p:nvPr>
            <p:ph idx="1"/>
          </p:nvPr>
        </p:nvSpPr>
        <p:spPr>
          <a:xfrm>
            <a:off x="673100" y="1200210"/>
            <a:ext cx="10864850" cy="5047544"/>
          </a:xfrm>
        </p:spPr>
        <p:txBody>
          <a:bodyPr>
            <a:normAutofit/>
          </a:bodyPr>
          <a:lstStyle/>
          <a:p>
            <a:r>
              <a:rPr lang="zh-CN" altLang="en-US" dirty="0"/>
              <a:t>挣值分析管理（</a:t>
            </a:r>
            <a:r>
              <a:rPr lang="en-US" altLang="zh-CN" dirty="0"/>
              <a:t>Earned Value Management</a:t>
            </a:r>
            <a:r>
              <a:rPr lang="zh-CN" altLang="en-US" dirty="0"/>
              <a:t>，</a:t>
            </a:r>
            <a:r>
              <a:rPr lang="en-US" altLang="zh-CN" dirty="0"/>
              <a:t>EVM</a:t>
            </a:r>
            <a:r>
              <a:rPr lang="zh-CN" altLang="en-US" dirty="0"/>
              <a:t>）</a:t>
            </a:r>
            <a:endParaRPr lang="en-US" altLang="zh-CN" dirty="0"/>
          </a:p>
          <a:p>
            <a:pPr lvl="1"/>
            <a:r>
              <a:rPr lang="zh-CN" altLang="en-US" dirty="0"/>
              <a:t>几个度量值</a:t>
            </a:r>
            <a:endParaRPr lang="en-US" altLang="zh-CN" dirty="0"/>
          </a:p>
          <a:p>
            <a:pPr lvl="2"/>
            <a:r>
              <a:rPr lang="en-US" altLang="zh-CN" sz="2200" b="1" dirty="0">
                <a:solidFill>
                  <a:srgbClr val="7030A0"/>
                </a:solidFill>
              </a:rPr>
              <a:t>CV</a:t>
            </a:r>
            <a:r>
              <a:rPr lang="zh-CN" altLang="en-US" dirty="0"/>
              <a:t>（</a:t>
            </a:r>
            <a:r>
              <a:rPr lang="en-US" altLang="zh-CN" dirty="0"/>
              <a:t>Cost Variance</a:t>
            </a:r>
            <a:r>
              <a:rPr lang="zh-CN" altLang="en-US" dirty="0"/>
              <a:t>）成本偏差</a:t>
            </a:r>
          </a:p>
          <a:p>
            <a:pPr lvl="3"/>
            <a:r>
              <a:rPr lang="en-US" altLang="zh-CN" dirty="0"/>
              <a:t>CV=EV-AC</a:t>
            </a:r>
            <a:r>
              <a:rPr lang="zh-CN" altLang="en-US" dirty="0"/>
              <a:t>，大于</a:t>
            </a:r>
            <a:r>
              <a:rPr lang="en-US" altLang="zh-CN" dirty="0"/>
              <a:t>0</a:t>
            </a:r>
            <a:r>
              <a:rPr lang="zh-CN" altLang="en-US" dirty="0"/>
              <a:t>表示节约；小于</a:t>
            </a:r>
            <a:r>
              <a:rPr lang="en-US" altLang="zh-CN" dirty="0"/>
              <a:t>0</a:t>
            </a:r>
            <a:r>
              <a:rPr lang="zh-CN" altLang="en-US" dirty="0"/>
              <a:t>表示超支</a:t>
            </a:r>
          </a:p>
          <a:p>
            <a:pPr lvl="2"/>
            <a:r>
              <a:rPr lang="en-US" altLang="zh-CN" sz="2200" b="1" dirty="0">
                <a:solidFill>
                  <a:srgbClr val="7030A0"/>
                </a:solidFill>
              </a:rPr>
              <a:t>SV</a:t>
            </a:r>
            <a:r>
              <a:rPr lang="zh-CN" altLang="en-US" dirty="0"/>
              <a:t>（</a:t>
            </a:r>
            <a:r>
              <a:rPr lang="en-US" altLang="zh-CN" dirty="0"/>
              <a:t>Schedule Variance</a:t>
            </a:r>
            <a:r>
              <a:rPr lang="zh-CN" altLang="en-US" dirty="0"/>
              <a:t>）进度偏差</a:t>
            </a:r>
          </a:p>
          <a:p>
            <a:pPr lvl="3"/>
            <a:r>
              <a:rPr lang="en-US" altLang="zh-CN" dirty="0"/>
              <a:t>SV=EV-PV</a:t>
            </a:r>
            <a:r>
              <a:rPr lang="zh-CN" altLang="en-US" dirty="0"/>
              <a:t>，大于</a:t>
            </a:r>
            <a:r>
              <a:rPr lang="en-US" altLang="zh-CN" dirty="0"/>
              <a:t>0</a:t>
            </a:r>
            <a:r>
              <a:rPr lang="zh-CN" altLang="en-US" dirty="0"/>
              <a:t>代表超前；小于</a:t>
            </a:r>
            <a:r>
              <a:rPr lang="en-US" altLang="zh-CN" dirty="0"/>
              <a:t>0</a:t>
            </a:r>
            <a:r>
              <a:rPr lang="zh-CN" altLang="en-US" dirty="0"/>
              <a:t>代表滞后</a:t>
            </a:r>
          </a:p>
          <a:p>
            <a:pPr lvl="2"/>
            <a:r>
              <a:rPr lang="en-US" altLang="zh-CN" sz="2200" b="1" dirty="0">
                <a:solidFill>
                  <a:srgbClr val="7030A0"/>
                </a:solidFill>
              </a:rPr>
              <a:t>CPI</a:t>
            </a:r>
            <a:r>
              <a:rPr lang="zh-CN" altLang="en-US" dirty="0"/>
              <a:t>（</a:t>
            </a:r>
            <a:r>
              <a:rPr lang="en-US" altLang="zh-CN" dirty="0"/>
              <a:t>Cost Performance Index</a:t>
            </a:r>
            <a:r>
              <a:rPr lang="zh-CN" altLang="en-US" dirty="0"/>
              <a:t>）成本绩效指数</a:t>
            </a:r>
          </a:p>
          <a:p>
            <a:pPr lvl="3"/>
            <a:r>
              <a:rPr lang="en-US" altLang="zh-CN" dirty="0"/>
              <a:t>CPI=EV/AC</a:t>
            </a:r>
            <a:r>
              <a:rPr lang="zh-CN" altLang="en-US" dirty="0"/>
              <a:t>，大于</a:t>
            </a:r>
            <a:r>
              <a:rPr lang="en-US" altLang="zh-CN" dirty="0"/>
              <a:t>1</a:t>
            </a:r>
            <a:r>
              <a:rPr lang="zh-CN" altLang="en-US" dirty="0"/>
              <a:t>表示节约；小于</a:t>
            </a:r>
            <a:r>
              <a:rPr lang="en-US" altLang="zh-CN" dirty="0"/>
              <a:t>1</a:t>
            </a:r>
            <a:r>
              <a:rPr lang="zh-CN" altLang="en-US" dirty="0"/>
              <a:t>表示超支</a:t>
            </a:r>
            <a:endParaRPr lang="en-US" altLang="zh-CN" dirty="0"/>
          </a:p>
          <a:p>
            <a:pPr lvl="2"/>
            <a:r>
              <a:rPr lang="en-US" altLang="zh-CN" sz="2200" b="1" dirty="0">
                <a:solidFill>
                  <a:srgbClr val="7030A0"/>
                </a:solidFill>
              </a:rPr>
              <a:t>SPI</a:t>
            </a:r>
            <a:r>
              <a:rPr lang="zh-CN" altLang="en-US" dirty="0"/>
              <a:t>（</a:t>
            </a:r>
            <a:r>
              <a:rPr lang="en-US" altLang="zh-CN" dirty="0"/>
              <a:t>Schedule Performance Index</a:t>
            </a:r>
            <a:r>
              <a:rPr lang="zh-CN" altLang="en-US" dirty="0"/>
              <a:t>）进度绩效指数</a:t>
            </a:r>
          </a:p>
          <a:p>
            <a:pPr lvl="3"/>
            <a:r>
              <a:rPr lang="en-US" altLang="zh-CN" dirty="0"/>
              <a:t>SPI=EV/PV</a:t>
            </a:r>
            <a:r>
              <a:rPr lang="zh-CN" altLang="en-US" dirty="0"/>
              <a:t>，大于</a:t>
            </a:r>
            <a:r>
              <a:rPr lang="en-US" altLang="zh-CN" dirty="0"/>
              <a:t>1</a:t>
            </a:r>
            <a:r>
              <a:rPr lang="zh-CN" altLang="en-US" dirty="0"/>
              <a:t>代表超前；小于</a:t>
            </a:r>
            <a:r>
              <a:rPr lang="en-US" altLang="zh-CN" dirty="0"/>
              <a:t>1</a:t>
            </a:r>
            <a:r>
              <a:rPr lang="zh-CN" altLang="en-US" dirty="0"/>
              <a:t>代表滞后</a:t>
            </a:r>
          </a:p>
        </p:txBody>
      </p:sp>
      <p:sp>
        <p:nvSpPr>
          <p:cNvPr id="4" name="灯片编号占位符 3">
            <a:extLst>
              <a:ext uri="{FF2B5EF4-FFF2-40B4-BE49-F238E27FC236}">
                <a16:creationId xmlns:a16="http://schemas.microsoft.com/office/drawing/2014/main" id="{3E2072A0-9977-4666-9B30-67A8BE6440E6}"/>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120</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08231515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885CF4-5B5B-44F3-A190-8D3137520973}"/>
              </a:ext>
            </a:extLst>
          </p:cNvPr>
          <p:cNvSpPr>
            <a:spLocks noGrp="1"/>
          </p:cNvSpPr>
          <p:nvPr>
            <p:ph type="title"/>
          </p:nvPr>
        </p:nvSpPr>
        <p:spPr/>
        <p:txBody>
          <a:bodyPr/>
          <a:lstStyle/>
          <a:p>
            <a:r>
              <a:rPr lang="en-US" altLang="zh-CN" dirty="0"/>
              <a:t>2. </a:t>
            </a:r>
            <a:r>
              <a:rPr lang="zh-CN" altLang="en-US" dirty="0"/>
              <a:t>项目成本管理</a:t>
            </a:r>
          </a:p>
        </p:txBody>
      </p:sp>
      <p:sp>
        <p:nvSpPr>
          <p:cNvPr id="3" name="内容占位符 2">
            <a:extLst>
              <a:ext uri="{FF2B5EF4-FFF2-40B4-BE49-F238E27FC236}">
                <a16:creationId xmlns:a16="http://schemas.microsoft.com/office/drawing/2014/main" id="{6E6A4644-56C6-4C0B-94B3-97F30A32016F}"/>
              </a:ext>
            </a:extLst>
          </p:cNvPr>
          <p:cNvSpPr>
            <a:spLocks noGrp="1"/>
          </p:cNvSpPr>
          <p:nvPr>
            <p:ph idx="1"/>
          </p:nvPr>
        </p:nvSpPr>
        <p:spPr/>
        <p:txBody>
          <a:bodyPr/>
          <a:lstStyle/>
          <a:p>
            <a:r>
              <a:rPr lang="zh-CN" altLang="en-US" dirty="0"/>
              <a:t>挣值分析管理（</a:t>
            </a:r>
            <a:r>
              <a:rPr lang="en-US" altLang="zh-CN" dirty="0"/>
              <a:t>Earned Value Management</a:t>
            </a:r>
            <a:r>
              <a:rPr lang="zh-CN" altLang="en-US" dirty="0"/>
              <a:t>，</a:t>
            </a:r>
            <a:r>
              <a:rPr lang="en-US" altLang="zh-CN" dirty="0"/>
              <a:t>EVM</a:t>
            </a:r>
            <a:r>
              <a:rPr lang="zh-CN" altLang="en-US" dirty="0"/>
              <a:t>）</a:t>
            </a:r>
            <a:endParaRPr lang="en-US" altLang="zh-CN" dirty="0"/>
          </a:p>
          <a:p>
            <a:pPr lvl="1"/>
            <a:r>
              <a:rPr lang="zh-CN" altLang="en-US" dirty="0"/>
              <a:t>例</a:t>
            </a:r>
            <a:r>
              <a:rPr lang="en-US" altLang="zh-CN" dirty="0"/>
              <a:t>1</a:t>
            </a:r>
            <a:r>
              <a:rPr lang="zh-CN" altLang="en-US" dirty="0"/>
              <a:t>：你正在负责一个项目，这个项目有</a:t>
            </a:r>
            <a:r>
              <a:rPr lang="en-US" altLang="zh-CN" dirty="0"/>
              <a:t>3</a:t>
            </a:r>
            <a:r>
              <a:rPr lang="zh-CN" altLang="en-US" dirty="0"/>
              <a:t>个工作包，原计划到今天完成</a:t>
            </a:r>
            <a:r>
              <a:rPr lang="en-US" altLang="zh-CN" dirty="0"/>
              <a:t>2</a:t>
            </a:r>
            <a:r>
              <a:rPr lang="zh-CN" altLang="en-US" dirty="0"/>
              <a:t>个工作包，这两个工作包的预算各为</a:t>
            </a:r>
            <a:r>
              <a:rPr lang="en-US" altLang="zh-CN" dirty="0"/>
              <a:t>1000</a:t>
            </a:r>
            <a:r>
              <a:rPr lang="zh-CN" altLang="en-US" dirty="0"/>
              <a:t>元。可是你今天实际只完成了</a:t>
            </a:r>
            <a:r>
              <a:rPr lang="en-US" altLang="zh-CN" dirty="0"/>
              <a:t>1</a:t>
            </a:r>
            <a:r>
              <a:rPr lang="zh-CN" altLang="en-US" dirty="0"/>
              <a:t>个工作包，实际花费了</a:t>
            </a:r>
            <a:r>
              <a:rPr lang="en-US" altLang="zh-CN" dirty="0"/>
              <a:t>2000</a:t>
            </a:r>
            <a:r>
              <a:rPr lang="zh-CN" altLang="en-US" dirty="0"/>
              <a:t>元，请问这个项目的</a:t>
            </a:r>
            <a:r>
              <a:rPr lang="en-US" altLang="zh-CN" dirty="0"/>
              <a:t>PV</a:t>
            </a:r>
            <a:r>
              <a:rPr lang="zh-CN" altLang="en-US" dirty="0"/>
              <a:t>、</a:t>
            </a:r>
            <a:r>
              <a:rPr lang="en-US" altLang="zh-CN" dirty="0"/>
              <a:t>EV</a:t>
            </a:r>
            <a:r>
              <a:rPr lang="zh-CN" altLang="en-US" dirty="0"/>
              <a:t>、</a:t>
            </a:r>
            <a:r>
              <a:rPr lang="en-US" altLang="zh-CN" dirty="0"/>
              <a:t>AC</a:t>
            </a:r>
            <a:r>
              <a:rPr lang="zh-CN" altLang="en-US" dirty="0"/>
              <a:t>、</a:t>
            </a:r>
            <a:r>
              <a:rPr lang="en-US" altLang="zh-CN" dirty="0"/>
              <a:t>CV</a:t>
            </a:r>
            <a:r>
              <a:rPr lang="zh-CN" altLang="en-US" dirty="0"/>
              <a:t>、</a:t>
            </a:r>
            <a:r>
              <a:rPr lang="en-US" altLang="zh-CN" dirty="0"/>
              <a:t>SV</a:t>
            </a:r>
            <a:r>
              <a:rPr lang="zh-CN" altLang="en-US" dirty="0"/>
              <a:t>、</a:t>
            </a:r>
            <a:r>
              <a:rPr lang="en-US" altLang="zh-CN" dirty="0"/>
              <a:t>CPI</a:t>
            </a:r>
            <a:r>
              <a:rPr lang="zh-CN" altLang="en-US" dirty="0"/>
              <a:t>、</a:t>
            </a:r>
            <a:r>
              <a:rPr lang="en-US" altLang="zh-CN" dirty="0"/>
              <a:t>SPI</a:t>
            </a:r>
            <a:r>
              <a:rPr lang="zh-CN" altLang="en-US" dirty="0"/>
              <a:t>是多少？</a:t>
            </a:r>
          </a:p>
          <a:p>
            <a:pPr lvl="1"/>
            <a:endParaRPr lang="zh-CN" altLang="en-US" dirty="0"/>
          </a:p>
        </p:txBody>
      </p:sp>
      <p:sp>
        <p:nvSpPr>
          <p:cNvPr id="4" name="灯片编号占位符 3">
            <a:extLst>
              <a:ext uri="{FF2B5EF4-FFF2-40B4-BE49-F238E27FC236}">
                <a16:creationId xmlns:a16="http://schemas.microsoft.com/office/drawing/2014/main" id="{29027E05-3835-4A26-99AA-7A2D94B3D489}"/>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121</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Text Box 8">
            <a:extLst>
              <a:ext uri="{FF2B5EF4-FFF2-40B4-BE49-F238E27FC236}">
                <a16:creationId xmlns:a16="http://schemas.microsoft.com/office/drawing/2014/main" id="{2D73E059-AE78-477A-9382-8B3C9A676462}"/>
              </a:ext>
            </a:extLst>
          </p:cNvPr>
          <p:cNvSpPr txBox="1">
            <a:spLocks noChangeArrowheads="1"/>
          </p:cNvSpPr>
          <p:nvPr/>
        </p:nvSpPr>
        <p:spPr bwMode="auto">
          <a:xfrm>
            <a:off x="1460127" y="4155311"/>
            <a:ext cx="9271746" cy="1288558"/>
          </a:xfrm>
          <a:prstGeom prst="rect">
            <a:avLst/>
          </a:prstGeom>
          <a:noFill/>
          <a:ln w="19050">
            <a:solidFill>
              <a:srgbClr val="80808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742950" indent="-28575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2pPr>
            <a:lvl3pPr marL="1143000" indent="-22860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eaLnBrk="1" hangingPunct="1">
              <a:lnSpc>
                <a:spcPct val="150000"/>
              </a:lnSpc>
              <a:spcBef>
                <a:spcPts val="0"/>
              </a:spcBef>
            </a:pPr>
            <a:r>
              <a:rPr lang="en-US" altLang="zh-CN" dirty="0">
                <a:latin typeface="Verdana" panose="020B0604030504040204" pitchFamily="34" charset="0"/>
                <a:ea typeface="微软雅黑" panose="020B0503020204020204" pitchFamily="34" charset="-122"/>
              </a:rPr>
              <a:t>PV=2000</a:t>
            </a:r>
            <a:r>
              <a:rPr lang="zh-CN" altLang="en-US" dirty="0">
                <a:latin typeface="Verdana" panose="020B0604030504040204" pitchFamily="34" charset="0"/>
                <a:ea typeface="微软雅黑" panose="020B0503020204020204" pitchFamily="34" charset="-122"/>
              </a:rPr>
              <a:t>；</a:t>
            </a:r>
            <a:r>
              <a:rPr lang="en-US" altLang="zh-CN" dirty="0">
                <a:latin typeface="Verdana" panose="020B0604030504040204" pitchFamily="34" charset="0"/>
                <a:ea typeface="微软雅黑" panose="020B0503020204020204" pitchFamily="34" charset="-122"/>
              </a:rPr>
              <a:t>EV=1000</a:t>
            </a:r>
            <a:r>
              <a:rPr lang="zh-CN" altLang="en-US" dirty="0">
                <a:latin typeface="Verdana" panose="020B0604030504040204" pitchFamily="34" charset="0"/>
                <a:ea typeface="微软雅黑" panose="020B0503020204020204" pitchFamily="34" charset="-122"/>
              </a:rPr>
              <a:t>；</a:t>
            </a:r>
            <a:r>
              <a:rPr lang="en-US" altLang="zh-CN" dirty="0">
                <a:latin typeface="Verdana" panose="020B0604030504040204" pitchFamily="34" charset="0"/>
                <a:ea typeface="微软雅黑" panose="020B0503020204020204" pitchFamily="34" charset="-122"/>
              </a:rPr>
              <a:t>AC=2000</a:t>
            </a:r>
          </a:p>
          <a:p>
            <a:pPr eaLnBrk="1" hangingPunct="1">
              <a:lnSpc>
                <a:spcPct val="150000"/>
              </a:lnSpc>
              <a:spcBef>
                <a:spcPts val="0"/>
              </a:spcBef>
            </a:pPr>
            <a:r>
              <a:rPr lang="en-US" altLang="zh-CN" dirty="0">
                <a:latin typeface="Verdana" panose="020B0604030504040204" pitchFamily="34" charset="0"/>
                <a:ea typeface="微软雅黑" panose="020B0503020204020204" pitchFamily="34" charset="-122"/>
              </a:rPr>
              <a:t>CV = -1000</a:t>
            </a:r>
            <a:r>
              <a:rPr lang="zh-CN" altLang="en-US" dirty="0">
                <a:latin typeface="Verdana" panose="020B0604030504040204" pitchFamily="34" charset="0"/>
                <a:ea typeface="微软雅黑" panose="020B0503020204020204" pitchFamily="34" charset="-122"/>
              </a:rPr>
              <a:t>（超支）；</a:t>
            </a:r>
            <a:r>
              <a:rPr lang="en-US" altLang="zh-CN" dirty="0">
                <a:latin typeface="Verdana" panose="020B0604030504040204" pitchFamily="34" charset="0"/>
                <a:ea typeface="微软雅黑" panose="020B0503020204020204" pitchFamily="34" charset="-122"/>
              </a:rPr>
              <a:t>SV = -1000</a:t>
            </a:r>
            <a:r>
              <a:rPr lang="zh-CN" altLang="en-US" dirty="0">
                <a:latin typeface="Verdana" panose="020B0604030504040204" pitchFamily="34" charset="0"/>
                <a:ea typeface="微软雅黑" panose="020B0503020204020204" pitchFamily="34" charset="-122"/>
              </a:rPr>
              <a:t>（落后）</a:t>
            </a:r>
          </a:p>
          <a:p>
            <a:pPr eaLnBrk="1" hangingPunct="1">
              <a:lnSpc>
                <a:spcPct val="150000"/>
              </a:lnSpc>
              <a:spcBef>
                <a:spcPts val="0"/>
              </a:spcBef>
            </a:pPr>
            <a:r>
              <a:rPr lang="en-US" altLang="zh-CN" dirty="0">
                <a:latin typeface="Verdana" panose="020B0604030504040204" pitchFamily="34" charset="0"/>
                <a:ea typeface="微软雅黑" panose="020B0503020204020204" pitchFamily="34" charset="-122"/>
              </a:rPr>
              <a:t>CPI = 0.5 </a:t>
            </a:r>
            <a:r>
              <a:rPr lang="zh-CN" altLang="en-US" dirty="0">
                <a:latin typeface="Verdana" panose="020B0604030504040204" pitchFamily="34" charset="0"/>
                <a:ea typeface="微软雅黑" panose="020B0503020204020204" pitchFamily="34" charset="-122"/>
              </a:rPr>
              <a:t>；</a:t>
            </a:r>
            <a:r>
              <a:rPr lang="en-US" altLang="zh-CN" dirty="0">
                <a:latin typeface="Verdana" panose="020B0604030504040204" pitchFamily="34" charset="0"/>
                <a:ea typeface="微软雅黑" panose="020B0503020204020204" pitchFamily="34" charset="-122"/>
              </a:rPr>
              <a:t>SPI = 0.5 </a:t>
            </a:r>
            <a:r>
              <a:rPr lang="zh-CN" altLang="en-US" dirty="0">
                <a:latin typeface="Verdana" panose="020B0604030504040204" pitchFamily="34" charset="0"/>
                <a:ea typeface="微软雅黑" panose="020B0503020204020204" pitchFamily="34" charset="-122"/>
              </a:rPr>
              <a:t>（表示：成本和进度绩效值都很低）</a:t>
            </a:r>
            <a:endParaRPr lang="en-US" altLang="zh-CN" dirty="0">
              <a:latin typeface="Verdan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571299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885CF4-5B5B-44F3-A190-8D3137520973}"/>
              </a:ext>
            </a:extLst>
          </p:cNvPr>
          <p:cNvSpPr>
            <a:spLocks noGrp="1"/>
          </p:cNvSpPr>
          <p:nvPr>
            <p:ph type="title"/>
          </p:nvPr>
        </p:nvSpPr>
        <p:spPr/>
        <p:txBody>
          <a:bodyPr/>
          <a:lstStyle/>
          <a:p>
            <a:r>
              <a:rPr lang="en-US" altLang="zh-CN" dirty="0"/>
              <a:t>2. </a:t>
            </a:r>
            <a:r>
              <a:rPr lang="zh-CN" altLang="en-US" dirty="0"/>
              <a:t>项目成本管理</a:t>
            </a:r>
          </a:p>
        </p:txBody>
      </p:sp>
      <p:sp>
        <p:nvSpPr>
          <p:cNvPr id="3" name="内容占位符 2">
            <a:extLst>
              <a:ext uri="{FF2B5EF4-FFF2-40B4-BE49-F238E27FC236}">
                <a16:creationId xmlns:a16="http://schemas.microsoft.com/office/drawing/2014/main" id="{6E6A4644-56C6-4C0B-94B3-97F30A32016F}"/>
              </a:ext>
            </a:extLst>
          </p:cNvPr>
          <p:cNvSpPr>
            <a:spLocks noGrp="1"/>
          </p:cNvSpPr>
          <p:nvPr>
            <p:ph idx="1"/>
          </p:nvPr>
        </p:nvSpPr>
        <p:spPr/>
        <p:txBody>
          <a:bodyPr/>
          <a:lstStyle/>
          <a:p>
            <a:r>
              <a:rPr lang="zh-CN" altLang="en-US" dirty="0"/>
              <a:t>挣值分析管理（</a:t>
            </a:r>
            <a:r>
              <a:rPr lang="en-US" altLang="zh-CN" dirty="0"/>
              <a:t>Earned Value Management</a:t>
            </a:r>
            <a:r>
              <a:rPr lang="zh-CN" altLang="en-US" dirty="0"/>
              <a:t>，</a:t>
            </a:r>
            <a:r>
              <a:rPr lang="en-US" altLang="zh-CN" dirty="0"/>
              <a:t>EVM</a:t>
            </a:r>
            <a:r>
              <a:rPr lang="zh-CN" altLang="en-US" dirty="0"/>
              <a:t>）</a:t>
            </a:r>
            <a:endParaRPr lang="en-US" altLang="zh-CN" dirty="0"/>
          </a:p>
          <a:p>
            <a:pPr lvl="1"/>
            <a:r>
              <a:rPr lang="zh-CN" altLang="en-US" dirty="0"/>
              <a:t>例</a:t>
            </a:r>
            <a:r>
              <a:rPr lang="en-US" altLang="zh-CN" dirty="0"/>
              <a:t>2</a:t>
            </a:r>
            <a:r>
              <a:rPr lang="zh-CN" altLang="en-US" dirty="0"/>
              <a:t>：</a:t>
            </a:r>
            <a:r>
              <a:rPr lang="en-US" altLang="zh-CN" dirty="0"/>
              <a:t>Z</a:t>
            </a:r>
            <a:r>
              <a:rPr lang="zh-CN" altLang="en-US" dirty="0"/>
              <a:t>公司有一份要生产</a:t>
            </a:r>
            <a:r>
              <a:rPr lang="en-US" altLang="zh-CN" dirty="0"/>
              <a:t>10000</a:t>
            </a:r>
            <a:r>
              <a:rPr lang="zh-CN" altLang="en-US" dirty="0"/>
              <a:t>个小部件，价格为</a:t>
            </a:r>
            <a:r>
              <a:rPr lang="en-US" altLang="zh-CN" dirty="0"/>
              <a:t>$100000</a:t>
            </a:r>
            <a:r>
              <a:rPr lang="zh-CN" altLang="en-US" dirty="0"/>
              <a:t>的固定总价合同。直到所有部件都完成才可以开出发票。制造每个小部件的预算成本是＄</a:t>
            </a:r>
            <a:r>
              <a:rPr lang="en-US" altLang="zh-CN" dirty="0"/>
              <a:t>9</a:t>
            </a:r>
            <a:r>
              <a:rPr lang="zh-CN" altLang="en-US" dirty="0"/>
              <a:t>。所有部件都应在今天完成，不幸的是项目进度落后了，只完成了</a:t>
            </a:r>
            <a:r>
              <a:rPr lang="en-US" altLang="zh-CN" dirty="0"/>
              <a:t>9000</a:t>
            </a:r>
            <a:r>
              <a:rPr lang="zh-CN" altLang="en-US" dirty="0"/>
              <a:t>个，实际制造成本为</a:t>
            </a:r>
            <a:r>
              <a:rPr lang="en-US" altLang="zh-CN" dirty="0"/>
              <a:t>$90000</a:t>
            </a:r>
            <a:r>
              <a:rPr lang="zh-CN" altLang="en-US" dirty="0"/>
              <a:t>。在这个例子中，成本绩效指数</a:t>
            </a:r>
            <a:r>
              <a:rPr lang="en-US" altLang="zh-CN" dirty="0"/>
              <a:t>CPI</a:t>
            </a:r>
            <a:r>
              <a:rPr lang="zh-CN" altLang="en-US" dirty="0"/>
              <a:t>是多少？</a:t>
            </a:r>
          </a:p>
          <a:p>
            <a:pPr lvl="1"/>
            <a:endParaRPr lang="zh-CN" altLang="en-US" dirty="0"/>
          </a:p>
        </p:txBody>
      </p:sp>
      <p:sp>
        <p:nvSpPr>
          <p:cNvPr id="4" name="灯片编号占位符 3">
            <a:extLst>
              <a:ext uri="{FF2B5EF4-FFF2-40B4-BE49-F238E27FC236}">
                <a16:creationId xmlns:a16="http://schemas.microsoft.com/office/drawing/2014/main" id="{29027E05-3835-4A26-99AA-7A2D94B3D489}"/>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122</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Text Box 8">
            <a:extLst>
              <a:ext uri="{FF2B5EF4-FFF2-40B4-BE49-F238E27FC236}">
                <a16:creationId xmlns:a16="http://schemas.microsoft.com/office/drawing/2014/main" id="{2D73E059-AE78-477A-9382-8B3C9A676462}"/>
              </a:ext>
            </a:extLst>
          </p:cNvPr>
          <p:cNvSpPr txBox="1">
            <a:spLocks noChangeArrowheads="1"/>
          </p:cNvSpPr>
          <p:nvPr/>
        </p:nvSpPr>
        <p:spPr bwMode="auto">
          <a:xfrm>
            <a:off x="1460127" y="4182205"/>
            <a:ext cx="9271746" cy="867289"/>
          </a:xfrm>
          <a:prstGeom prst="rect">
            <a:avLst/>
          </a:prstGeom>
          <a:noFill/>
          <a:ln w="19050">
            <a:solidFill>
              <a:srgbClr val="80808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742950" indent="-28575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2pPr>
            <a:lvl3pPr marL="1143000" indent="-22860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eaLnBrk="1" hangingPunct="1">
              <a:lnSpc>
                <a:spcPct val="150000"/>
              </a:lnSpc>
              <a:spcBef>
                <a:spcPts val="0"/>
              </a:spcBef>
            </a:pPr>
            <a:r>
              <a:rPr lang="en-US" altLang="zh-CN" dirty="0">
                <a:latin typeface="Verdana" panose="020B0604030504040204" pitchFamily="34" charset="0"/>
                <a:ea typeface="微软雅黑" panose="020B0503020204020204" pitchFamily="34" charset="-122"/>
              </a:rPr>
              <a:t>PV=90000</a:t>
            </a:r>
            <a:r>
              <a:rPr lang="zh-CN" altLang="en-US" dirty="0">
                <a:latin typeface="Verdana" panose="020B0604030504040204" pitchFamily="34" charset="0"/>
                <a:ea typeface="微软雅黑" panose="020B0503020204020204" pitchFamily="34" charset="-122"/>
              </a:rPr>
              <a:t>；</a:t>
            </a:r>
            <a:r>
              <a:rPr lang="en-US" altLang="zh-CN" dirty="0">
                <a:latin typeface="Verdana" panose="020B0604030504040204" pitchFamily="34" charset="0"/>
                <a:ea typeface="微软雅黑" panose="020B0503020204020204" pitchFamily="34" charset="-122"/>
              </a:rPr>
              <a:t>EV=81000</a:t>
            </a:r>
            <a:r>
              <a:rPr lang="zh-CN" altLang="en-US" dirty="0">
                <a:latin typeface="Verdana" panose="020B0604030504040204" pitchFamily="34" charset="0"/>
                <a:ea typeface="微软雅黑" panose="020B0503020204020204" pitchFamily="34" charset="-122"/>
              </a:rPr>
              <a:t>；</a:t>
            </a:r>
            <a:r>
              <a:rPr lang="en-US" altLang="zh-CN" dirty="0">
                <a:latin typeface="Verdana" panose="020B0604030504040204" pitchFamily="34" charset="0"/>
                <a:ea typeface="微软雅黑" panose="020B0503020204020204" pitchFamily="34" charset="-122"/>
              </a:rPr>
              <a:t>AC=90000</a:t>
            </a:r>
          </a:p>
          <a:p>
            <a:pPr eaLnBrk="1" hangingPunct="1">
              <a:lnSpc>
                <a:spcPct val="150000"/>
              </a:lnSpc>
              <a:spcBef>
                <a:spcPts val="0"/>
              </a:spcBef>
            </a:pPr>
            <a:r>
              <a:rPr lang="en-US" altLang="zh-CN" dirty="0">
                <a:latin typeface="Verdana" panose="020B0604030504040204" pitchFamily="34" charset="0"/>
                <a:ea typeface="微软雅黑" panose="020B0503020204020204" pitchFamily="34" charset="-122"/>
              </a:rPr>
              <a:t>CPI=EV/AC=0.9</a:t>
            </a:r>
          </a:p>
        </p:txBody>
      </p:sp>
    </p:spTree>
    <p:extLst>
      <p:ext uri="{BB962C8B-B14F-4D97-AF65-F5344CB8AC3E}">
        <p14:creationId xmlns:p14="http://schemas.microsoft.com/office/powerpoint/2010/main" val="2987010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885CF4-5B5B-44F3-A190-8D3137520973}"/>
              </a:ext>
            </a:extLst>
          </p:cNvPr>
          <p:cNvSpPr>
            <a:spLocks noGrp="1"/>
          </p:cNvSpPr>
          <p:nvPr>
            <p:ph type="title"/>
          </p:nvPr>
        </p:nvSpPr>
        <p:spPr/>
        <p:txBody>
          <a:bodyPr/>
          <a:lstStyle/>
          <a:p>
            <a:r>
              <a:rPr lang="en-US" altLang="zh-CN" dirty="0"/>
              <a:t>2. </a:t>
            </a:r>
            <a:r>
              <a:rPr lang="zh-CN" altLang="en-US" dirty="0"/>
              <a:t>项目成本管理</a:t>
            </a:r>
          </a:p>
        </p:txBody>
      </p:sp>
      <p:sp>
        <p:nvSpPr>
          <p:cNvPr id="3" name="内容占位符 2">
            <a:extLst>
              <a:ext uri="{FF2B5EF4-FFF2-40B4-BE49-F238E27FC236}">
                <a16:creationId xmlns:a16="http://schemas.microsoft.com/office/drawing/2014/main" id="{6E6A4644-56C6-4C0B-94B3-97F30A32016F}"/>
              </a:ext>
            </a:extLst>
          </p:cNvPr>
          <p:cNvSpPr>
            <a:spLocks noGrp="1"/>
          </p:cNvSpPr>
          <p:nvPr>
            <p:ph idx="1"/>
          </p:nvPr>
        </p:nvSpPr>
        <p:spPr>
          <a:xfrm>
            <a:off x="673100" y="1200210"/>
            <a:ext cx="10864850" cy="5047544"/>
          </a:xfrm>
        </p:spPr>
        <p:txBody>
          <a:bodyPr/>
          <a:lstStyle/>
          <a:p>
            <a:r>
              <a:rPr lang="zh-CN" altLang="en-US" dirty="0"/>
              <a:t>挣值分析管理（</a:t>
            </a:r>
            <a:r>
              <a:rPr lang="en-US" altLang="zh-CN" dirty="0"/>
              <a:t>Earned Value Management</a:t>
            </a:r>
            <a:r>
              <a:rPr lang="zh-CN" altLang="en-US" dirty="0"/>
              <a:t>，</a:t>
            </a:r>
            <a:r>
              <a:rPr lang="en-US" altLang="zh-CN" dirty="0"/>
              <a:t>EVM</a:t>
            </a:r>
            <a:r>
              <a:rPr lang="zh-CN" altLang="en-US" dirty="0"/>
              <a:t>）</a:t>
            </a:r>
            <a:endParaRPr lang="en-US" altLang="zh-CN" dirty="0"/>
          </a:p>
          <a:p>
            <a:pPr lvl="1"/>
            <a:r>
              <a:rPr lang="zh-CN" altLang="en-US" dirty="0"/>
              <a:t>绩效分析表</a:t>
            </a:r>
          </a:p>
        </p:txBody>
      </p:sp>
      <p:sp>
        <p:nvSpPr>
          <p:cNvPr id="4" name="灯片编号占位符 3">
            <a:extLst>
              <a:ext uri="{FF2B5EF4-FFF2-40B4-BE49-F238E27FC236}">
                <a16:creationId xmlns:a16="http://schemas.microsoft.com/office/drawing/2014/main" id="{29027E05-3835-4A26-99AA-7A2D94B3D489}"/>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123</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6" name="Group 51">
            <a:extLst>
              <a:ext uri="{FF2B5EF4-FFF2-40B4-BE49-F238E27FC236}">
                <a16:creationId xmlns:a16="http://schemas.microsoft.com/office/drawing/2014/main" id="{F982CC2D-588C-48CB-89C3-45CE6484AA98}"/>
              </a:ext>
            </a:extLst>
          </p:cNvPr>
          <p:cNvGraphicFramePr>
            <a:graphicFrameLocks/>
          </p:cNvGraphicFramePr>
          <p:nvPr>
            <p:extLst>
              <p:ext uri="{D42A27DB-BD31-4B8C-83A1-F6EECF244321}">
                <p14:modId xmlns:p14="http://schemas.microsoft.com/office/powerpoint/2010/main" val="230479723"/>
              </p:ext>
            </p:extLst>
          </p:nvPr>
        </p:nvGraphicFramePr>
        <p:xfrm>
          <a:off x="3240741" y="1755375"/>
          <a:ext cx="8169087" cy="4452040"/>
        </p:xfrm>
        <a:graphic>
          <a:graphicData uri="http://schemas.openxmlformats.org/drawingml/2006/table">
            <a:tbl>
              <a:tblPr/>
              <a:tblGrid>
                <a:gridCol w="2380130">
                  <a:extLst>
                    <a:ext uri="{9D8B030D-6E8A-4147-A177-3AD203B41FA5}">
                      <a16:colId xmlns:a16="http://schemas.microsoft.com/office/drawing/2014/main" val="20000"/>
                    </a:ext>
                  </a:extLst>
                </a:gridCol>
                <a:gridCol w="3065928">
                  <a:extLst>
                    <a:ext uri="{9D8B030D-6E8A-4147-A177-3AD203B41FA5}">
                      <a16:colId xmlns:a16="http://schemas.microsoft.com/office/drawing/2014/main" val="20001"/>
                    </a:ext>
                  </a:extLst>
                </a:gridCol>
                <a:gridCol w="2723029">
                  <a:extLst>
                    <a:ext uri="{9D8B030D-6E8A-4147-A177-3AD203B41FA5}">
                      <a16:colId xmlns:a16="http://schemas.microsoft.com/office/drawing/2014/main" val="20002"/>
                    </a:ext>
                  </a:extLst>
                </a:gridCol>
              </a:tblGrid>
              <a:tr h="445204">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rgbClr val="FF6600"/>
                          </a:solidFill>
                          <a:effectLst/>
                          <a:latin typeface="Verdana" panose="020B0604030504040204" pitchFamily="34" charset="0"/>
                          <a:ea typeface="微软雅黑" panose="020B0503020204020204" pitchFamily="34" charset="-122"/>
                        </a:rPr>
                        <a:t>偏差分析</a:t>
                      </a:r>
                    </a:p>
                  </a:txBody>
                  <a:tcPr marL="3600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FF6600"/>
                          </a:solidFill>
                          <a:effectLst/>
                          <a:latin typeface="Verdana" panose="020B0604030504040204" pitchFamily="34" charset="0"/>
                          <a:ea typeface="微软雅黑" panose="020B0503020204020204" pitchFamily="34" charset="-122"/>
                        </a:rPr>
                        <a:t>偏差为正：</a:t>
                      </a:r>
                      <a:r>
                        <a:rPr kumimoji="0" lang="en-US" altLang="zh-CN" sz="1800" b="1" i="0" u="none" strike="noStrike" cap="none" normalizeH="0" baseline="0">
                          <a:ln>
                            <a:noFill/>
                          </a:ln>
                          <a:solidFill>
                            <a:srgbClr val="FF6600"/>
                          </a:solidFill>
                          <a:effectLst/>
                          <a:latin typeface="Verdana" panose="020B0604030504040204" pitchFamily="34" charset="0"/>
                          <a:ea typeface="微软雅黑" panose="020B0503020204020204" pitchFamily="34" charset="-122"/>
                        </a:rPr>
                        <a:t>&gt;0</a:t>
                      </a:r>
                    </a:p>
                  </a:txBody>
                  <a:tcPr marL="3600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rgbClr val="FF6600"/>
                          </a:solidFill>
                          <a:effectLst/>
                          <a:latin typeface="Verdana" panose="020B0604030504040204" pitchFamily="34" charset="0"/>
                          <a:ea typeface="微软雅黑" panose="020B0503020204020204" pitchFamily="34" charset="-122"/>
                        </a:rPr>
                        <a:t>偏差为负：</a:t>
                      </a:r>
                      <a:r>
                        <a:rPr kumimoji="0" lang="en-US" altLang="zh-CN" sz="1800" b="1" i="0" u="none" strike="noStrike" cap="none" normalizeH="0" baseline="0" dirty="0">
                          <a:ln>
                            <a:noFill/>
                          </a:ln>
                          <a:solidFill>
                            <a:srgbClr val="FF6600"/>
                          </a:solidFill>
                          <a:effectLst/>
                          <a:latin typeface="Verdana" panose="020B0604030504040204" pitchFamily="34" charset="0"/>
                          <a:ea typeface="微软雅黑" panose="020B0503020204020204" pitchFamily="34" charset="-122"/>
                        </a:rPr>
                        <a:t>&lt;0</a:t>
                      </a:r>
                    </a:p>
                  </a:txBody>
                  <a:tcPr marL="3600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extLst>
                  <a:ext uri="{0D108BD9-81ED-4DB2-BD59-A6C34878D82A}">
                    <a16:rowId xmlns:a16="http://schemas.microsoft.com/office/drawing/2014/main" val="10000"/>
                  </a:ext>
                </a:extLst>
              </a:tr>
              <a:tr h="445204">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成本偏差（</a:t>
                      </a:r>
                      <a:r>
                        <a:rPr kumimoji="0" lang="en-US" altLang="zh-CN" sz="18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CV</a:t>
                      </a:r>
                      <a:r>
                        <a:rPr kumimoji="0" lang="zh-CN" altLang="en-US" sz="18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a:t>
                      </a:r>
                    </a:p>
                  </a:txBody>
                  <a:tcPr marL="3600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节约成本</a:t>
                      </a:r>
                    </a:p>
                  </a:txBody>
                  <a:tcPr marL="3600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成本超支</a:t>
                      </a:r>
                    </a:p>
                  </a:txBody>
                  <a:tcPr marL="3600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5204">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进度偏差（</a:t>
                      </a:r>
                      <a:r>
                        <a:rPr kumimoji="0" lang="en-US" altLang="zh-CN" sz="18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SV</a:t>
                      </a:r>
                      <a:r>
                        <a:rPr kumimoji="0" lang="zh-CN" altLang="en-US" sz="18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a:t>
                      </a:r>
                    </a:p>
                  </a:txBody>
                  <a:tcPr marL="3600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工期提前（货币单位）</a:t>
                      </a:r>
                    </a:p>
                  </a:txBody>
                  <a:tcPr marL="3600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工期滞后（货币单位）</a:t>
                      </a:r>
                    </a:p>
                  </a:txBody>
                  <a:tcPr marL="3600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45204">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SV</a:t>
                      </a:r>
                      <a:r>
                        <a:rPr kumimoji="0" lang="zh-CN" altLang="en-US" sz="18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和</a:t>
                      </a:r>
                      <a:r>
                        <a:rPr kumimoji="0" lang="en-US" altLang="zh-CN" sz="18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CV</a:t>
                      </a:r>
                      <a:r>
                        <a:rPr kumimoji="0" lang="zh-CN" altLang="en-US" sz="18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同时</a:t>
                      </a:r>
                    </a:p>
                  </a:txBody>
                  <a:tcPr marL="3600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成本节约，工期提前</a:t>
                      </a:r>
                    </a:p>
                  </a:txBody>
                  <a:tcPr marL="3600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成本超支，工期滞后</a:t>
                      </a:r>
                    </a:p>
                  </a:txBody>
                  <a:tcPr marL="3600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45204">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rgbClr val="FF6600"/>
                          </a:solidFill>
                          <a:effectLst/>
                          <a:latin typeface="Verdana" panose="020B0604030504040204" pitchFamily="34" charset="0"/>
                          <a:ea typeface="微软雅黑" panose="020B0503020204020204" pitchFamily="34" charset="-122"/>
                        </a:rPr>
                        <a:t>偏差分析</a:t>
                      </a:r>
                    </a:p>
                  </a:txBody>
                  <a:tcPr marL="3600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3"/>
                      <a:srcRect/>
                      <a:tile tx="0" ty="0" sx="100000" sy="100000" flip="none" algn="tl"/>
                    </a:blipFill>
                  </a:tcPr>
                </a:tc>
                <a:tc gridSpan="2">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rgbClr val="FF6600"/>
                          </a:solidFill>
                          <a:effectLst/>
                          <a:latin typeface="Verdana" panose="020B0604030504040204" pitchFamily="34" charset="0"/>
                          <a:ea typeface="微软雅黑" panose="020B0503020204020204" pitchFamily="34" charset="-122"/>
                        </a:rPr>
                        <a:t>原因分析</a:t>
                      </a:r>
                    </a:p>
                  </a:txBody>
                  <a:tcPr marL="3600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3"/>
                      <a:srcRect/>
                      <a:tile tx="0" ty="0" sx="100000" sy="100000" flip="none" algn="tl"/>
                    </a:blipFill>
                  </a:tcPr>
                </a:tc>
                <a:tc hMerge="1">
                  <a:txBody>
                    <a:bodyPr/>
                    <a:lstStyle/>
                    <a:p>
                      <a:endParaRPr lang="zh-CN" altLang="en-US"/>
                    </a:p>
                  </a:txBody>
                  <a:tcPr/>
                </a:tc>
                <a:extLst>
                  <a:ext uri="{0D108BD9-81ED-4DB2-BD59-A6C34878D82A}">
                    <a16:rowId xmlns:a16="http://schemas.microsoft.com/office/drawing/2014/main" val="10004"/>
                  </a:ext>
                </a:extLst>
              </a:tr>
              <a:tr h="445204">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CV</a:t>
                      </a:r>
                      <a:r>
                        <a:rPr kumimoji="0" lang="zh-CN" altLang="en-US" sz="18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为正；</a:t>
                      </a:r>
                      <a:r>
                        <a:rPr kumimoji="0" lang="en-US" altLang="zh-CN" sz="18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SV</a:t>
                      </a:r>
                      <a:r>
                        <a:rPr kumimoji="0" lang="zh-CN" altLang="en-US" sz="18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为负</a:t>
                      </a:r>
                    </a:p>
                  </a:txBody>
                  <a:tcPr marL="3600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资源没到位，没开工，所以省钱，进度落后</a:t>
                      </a:r>
                    </a:p>
                  </a:txBody>
                  <a:tcPr marL="3600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5"/>
                  </a:ext>
                </a:extLst>
              </a:tr>
              <a:tr h="445204">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CV</a:t>
                      </a:r>
                      <a:r>
                        <a:rPr kumimoji="0" lang="zh-CN" altLang="en-US" sz="18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为负；</a:t>
                      </a:r>
                      <a:r>
                        <a:rPr kumimoji="0" lang="en-US" altLang="zh-CN" sz="18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SV</a:t>
                      </a:r>
                      <a:r>
                        <a:rPr kumimoji="0" lang="zh-CN" altLang="en-US" sz="18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为正</a:t>
                      </a:r>
                    </a:p>
                  </a:txBody>
                  <a:tcPr marL="3600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可能在赶工，拿资源换时间，所以花钱多进度提前</a:t>
                      </a:r>
                    </a:p>
                  </a:txBody>
                  <a:tcPr marL="3600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6"/>
                  </a:ext>
                </a:extLst>
              </a:tr>
              <a:tr h="445204">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rgbClr val="FF6600"/>
                          </a:solidFill>
                          <a:effectLst/>
                          <a:latin typeface="Verdana" panose="020B0604030504040204" pitchFamily="34" charset="0"/>
                          <a:ea typeface="微软雅黑" panose="020B0503020204020204" pitchFamily="34" charset="-122"/>
                        </a:rPr>
                        <a:t>绩效分析</a:t>
                      </a:r>
                    </a:p>
                  </a:txBody>
                  <a:tcPr marL="3600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3"/>
                      <a:srcRect/>
                      <a:tile tx="0" ty="0" sx="100000" sy="100000" flip="none" algn="tl"/>
                    </a:blip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rgbClr val="FF6600"/>
                          </a:solidFill>
                          <a:effectLst/>
                          <a:latin typeface="Verdana" panose="020B0604030504040204" pitchFamily="34" charset="0"/>
                          <a:ea typeface="微软雅黑" panose="020B0503020204020204" pitchFamily="34" charset="-122"/>
                        </a:rPr>
                        <a:t>绩效指数</a:t>
                      </a:r>
                      <a:r>
                        <a:rPr kumimoji="0" lang="en-US" altLang="zh-CN" sz="1800" b="1" i="0" u="none" strike="noStrike" cap="none" normalizeH="0" baseline="0" dirty="0">
                          <a:ln>
                            <a:noFill/>
                          </a:ln>
                          <a:solidFill>
                            <a:srgbClr val="FF6600"/>
                          </a:solidFill>
                          <a:effectLst/>
                          <a:latin typeface="Verdana" panose="020B0604030504040204" pitchFamily="34" charset="0"/>
                          <a:ea typeface="微软雅黑" panose="020B0503020204020204" pitchFamily="34" charset="-122"/>
                        </a:rPr>
                        <a:t>&gt;1</a:t>
                      </a:r>
                    </a:p>
                  </a:txBody>
                  <a:tcPr marL="3600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3"/>
                      <a:srcRect/>
                      <a:tile tx="0" ty="0" sx="100000" sy="100000" flip="none" algn="tl"/>
                    </a:blip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rgbClr val="FF6600"/>
                          </a:solidFill>
                          <a:effectLst/>
                          <a:latin typeface="Verdana" panose="020B0604030504040204" pitchFamily="34" charset="0"/>
                          <a:ea typeface="微软雅黑" panose="020B0503020204020204" pitchFamily="34" charset="-122"/>
                        </a:rPr>
                        <a:t>绩效指数</a:t>
                      </a:r>
                      <a:r>
                        <a:rPr kumimoji="0" lang="en-US" altLang="zh-CN" sz="1800" b="1" i="0" u="none" strike="noStrike" cap="none" normalizeH="0" baseline="0" dirty="0">
                          <a:ln>
                            <a:noFill/>
                          </a:ln>
                          <a:solidFill>
                            <a:srgbClr val="FF6600"/>
                          </a:solidFill>
                          <a:effectLst/>
                          <a:latin typeface="Verdana" panose="020B0604030504040204" pitchFamily="34" charset="0"/>
                          <a:ea typeface="微软雅黑" panose="020B0503020204020204" pitchFamily="34" charset="-122"/>
                        </a:rPr>
                        <a:t>&lt;1</a:t>
                      </a:r>
                    </a:p>
                  </a:txBody>
                  <a:tcPr marL="3600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3"/>
                      <a:srcRect/>
                      <a:tile tx="0" ty="0" sx="100000" sy="100000" flip="none" algn="tl"/>
                    </a:blipFill>
                  </a:tcPr>
                </a:tc>
                <a:extLst>
                  <a:ext uri="{0D108BD9-81ED-4DB2-BD59-A6C34878D82A}">
                    <a16:rowId xmlns:a16="http://schemas.microsoft.com/office/drawing/2014/main" val="10007"/>
                  </a:ext>
                </a:extLst>
              </a:tr>
              <a:tr h="445204">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工期绩效指数（</a:t>
                      </a:r>
                      <a:r>
                        <a:rPr kumimoji="0" lang="en-US" altLang="zh-CN" sz="18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SPI</a:t>
                      </a:r>
                      <a:r>
                        <a:rPr kumimoji="0" lang="zh-CN" altLang="en-US" sz="18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a:t>
                      </a:r>
                    </a:p>
                  </a:txBody>
                  <a:tcPr marL="3600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工期提前（货币单位）</a:t>
                      </a:r>
                    </a:p>
                  </a:txBody>
                  <a:tcPr marL="3600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未完成计划（货币单位）</a:t>
                      </a:r>
                    </a:p>
                  </a:txBody>
                  <a:tcPr marL="3600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45204">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成本绩效指数（</a:t>
                      </a:r>
                      <a:r>
                        <a:rPr kumimoji="0" lang="en-US" altLang="zh-CN" sz="18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CPI</a:t>
                      </a:r>
                      <a:r>
                        <a:rPr kumimoji="0" lang="zh-CN" altLang="en-US" sz="18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a:t>
                      </a:r>
                    </a:p>
                  </a:txBody>
                  <a:tcPr marL="3600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比计划成本节约</a:t>
                      </a:r>
                    </a:p>
                  </a:txBody>
                  <a:tcPr marL="3600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比计划成本超支</a:t>
                      </a:r>
                    </a:p>
                  </a:txBody>
                  <a:tcPr marL="3600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3833902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52">
            <a:extLst>
              <a:ext uri="{FF2B5EF4-FFF2-40B4-BE49-F238E27FC236}">
                <a16:creationId xmlns:a16="http://schemas.microsoft.com/office/drawing/2014/main" id="{558C5E54-EB1C-48D0-B775-D4EBF8040BB3}"/>
              </a:ext>
            </a:extLst>
          </p:cNvPr>
          <p:cNvSpPr txBox="1">
            <a:spLocks/>
          </p:cNvSpPr>
          <p:nvPr/>
        </p:nvSpPr>
        <p:spPr>
          <a:xfrm>
            <a:off x="1842552" y="2204791"/>
            <a:ext cx="2706708" cy="2336718"/>
          </a:xfrm>
          <a:prstGeom prst="rect">
            <a:avLst/>
          </a:prstGeom>
        </p:spPr>
        <p:txBody>
          <a:bodyPr vert="horz" lIns="0" tIns="45720" rIns="91440" bIns="45720"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16800" kern="1200">
                <a:gradFill>
                  <a:gsLst>
                    <a:gs pos="0">
                      <a:schemeClr val="accent1">
                        <a:alpha val="90000"/>
                      </a:schemeClr>
                    </a:gs>
                    <a:gs pos="100000">
                      <a:schemeClr val="accent1">
                        <a:lumMod val="20000"/>
                        <a:lumOff val="80000"/>
                        <a:alpha val="0"/>
                      </a:schemeClr>
                    </a:gs>
                  </a:gsLst>
                  <a:lin ang="5400000" scaled="1"/>
                </a:gradFill>
                <a:latin typeface="Impact" panose="020B080603090205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buClrTx/>
              <a:buSzTx/>
              <a:buFont typeface="Arial" panose="020B0604020202020204" pitchFamily="34" charset="0"/>
              <a:buNone/>
              <a:tabLst/>
              <a:defRPr/>
            </a:pPr>
            <a:r>
              <a:rPr kumimoji="0" lang="en-US" altLang="zh-CN" sz="16800" b="0" i="0" u="none" strike="noStrike" kern="1200" cap="none" spc="0" normalizeH="0" baseline="0" noProof="0" dirty="0">
                <a:ln>
                  <a:noFill/>
                </a:ln>
                <a:gradFill>
                  <a:gsLst>
                    <a:gs pos="0">
                      <a:srgbClr val="003778">
                        <a:alpha val="90000"/>
                      </a:srgbClr>
                    </a:gs>
                    <a:gs pos="100000">
                      <a:srgbClr val="003778">
                        <a:lumMod val="20000"/>
                        <a:lumOff val="80000"/>
                        <a:alpha val="0"/>
                      </a:srgbClr>
                    </a:gs>
                  </a:gsLst>
                  <a:lin ang="5400000" scaled="1"/>
                </a:gradFill>
                <a:effectLst/>
                <a:uLnTx/>
                <a:uFillTx/>
                <a:latin typeface="Impact" panose="020B0806030902050204" pitchFamily="34" charset="0"/>
                <a:ea typeface="微软雅黑 Light"/>
                <a:cs typeface="+mn-cs"/>
              </a:rPr>
              <a:t>05</a:t>
            </a:r>
            <a:endParaRPr kumimoji="0" lang="zh-CN" altLang="en-US" sz="16800" b="0" i="0" u="none" strike="noStrike" kern="1200" cap="none" spc="0" normalizeH="0" baseline="0" noProof="0" dirty="0">
              <a:ln>
                <a:noFill/>
              </a:ln>
              <a:gradFill>
                <a:gsLst>
                  <a:gs pos="0">
                    <a:srgbClr val="003778">
                      <a:alpha val="90000"/>
                    </a:srgbClr>
                  </a:gs>
                  <a:gs pos="100000">
                    <a:srgbClr val="003778">
                      <a:lumMod val="20000"/>
                      <a:lumOff val="80000"/>
                      <a:alpha val="0"/>
                    </a:srgbClr>
                  </a:gs>
                </a:gsLst>
                <a:lin ang="5400000" scaled="1"/>
              </a:gradFill>
              <a:effectLst/>
              <a:uLnTx/>
              <a:uFillTx/>
              <a:latin typeface="Impact" panose="020B0806030902050204" pitchFamily="34" charset="0"/>
              <a:ea typeface="微软雅黑 Light"/>
              <a:cs typeface="+mn-cs"/>
            </a:endParaRPr>
          </a:p>
        </p:txBody>
      </p:sp>
      <p:sp>
        <p:nvSpPr>
          <p:cNvPr id="5" name="标题 26">
            <a:extLst>
              <a:ext uri="{FF2B5EF4-FFF2-40B4-BE49-F238E27FC236}">
                <a16:creationId xmlns:a16="http://schemas.microsoft.com/office/drawing/2014/main" id="{D9098F66-4ABF-4477-B755-C485EEDDF8E4}"/>
              </a:ext>
            </a:extLst>
          </p:cNvPr>
          <p:cNvSpPr txBox="1">
            <a:spLocks/>
          </p:cNvSpPr>
          <p:nvPr/>
        </p:nvSpPr>
        <p:spPr>
          <a:xfrm>
            <a:off x="1915152" y="3668486"/>
            <a:ext cx="5438148" cy="1249620"/>
          </a:xfrm>
          <a:prstGeom prst="rect">
            <a:avLst/>
          </a:prstGeom>
        </p:spPr>
        <p:txBody>
          <a:bodyPr vert="horz" lIns="0" tIns="45720" rIns="91440" bIns="45720" rtlCol="0" anchor="ctr">
            <a:noAutofit/>
          </a:bodyPr>
          <a:lstStyle>
            <a:lvl1pPr algn="l" defTabSz="914400" rtl="0" eaLnBrk="1" latinLnBrk="0" hangingPunct="1">
              <a:lnSpc>
                <a:spcPct val="90000"/>
              </a:lnSpc>
              <a:spcBef>
                <a:spcPct val="0"/>
              </a:spcBef>
              <a:buNone/>
              <a:defRPr sz="5400" b="1" kern="1200">
                <a:solidFill>
                  <a:schemeClr val="accent1"/>
                </a:solidFill>
                <a:latin typeface="+mj-lt"/>
                <a:ea typeface="+mj-ea"/>
                <a:cs typeface="+mj-cs"/>
              </a:defRPr>
            </a:lvl1pPr>
          </a:lstStyle>
          <a:p>
            <a:pPr lvl="0">
              <a:lnSpc>
                <a:spcPct val="100000"/>
              </a:lnSpc>
              <a:defRPr/>
            </a:pPr>
            <a:r>
              <a:rPr lang="en-US" altLang="zh-CN" sz="4000" dirty="0">
                <a:solidFill>
                  <a:srgbClr val="194B85"/>
                </a:solidFill>
                <a:latin typeface="Segoe UI"/>
                <a:ea typeface="微软雅黑"/>
              </a:rPr>
              <a:t>IT</a:t>
            </a:r>
            <a:r>
              <a:rPr lang="zh-CN" altLang="en-US" sz="4000" dirty="0">
                <a:solidFill>
                  <a:srgbClr val="194B85"/>
                </a:solidFill>
                <a:latin typeface="Segoe UI"/>
                <a:ea typeface="微软雅黑"/>
              </a:rPr>
              <a:t>项目风险分析与控制</a:t>
            </a:r>
          </a:p>
        </p:txBody>
      </p:sp>
    </p:spTree>
    <p:extLst>
      <p:ext uri="{BB962C8B-B14F-4D97-AF65-F5344CB8AC3E}">
        <p14:creationId xmlns:p14="http://schemas.microsoft.com/office/powerpoint/2010/main" val="3581506077"/>
      </p:ext>
    </p:extLst>
  </p:cSld>
  <p:clrMapOvr>
    <a:masterClrMapping/>
  </p:clrMapOvr>
  <p:transition spd="slow">
    <p:push dir="u"/>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AA311A-6081-43C8-BCDA-58D78BCBC3A1}"/>
              </a:ext>
            </a:extLst>
          </p:cNvPr>
          <p:cNvSpPr>
            <a:spLocks noGrp="1"/>
          </p:cNvSpPr>
          <p:nvPr>
            <p:ph type="title"/>
          </p:nvPr>
        </p:nvSpPr>
        <p:spPr/>
        <p:txBody>
          <a:bodyPr/>
          <a:lstStyle/>
          <a:p>
            <a:r>
              <a:rPr lang="en-US" altLang="zh-CN" dirty="0"/>
              <a:t>1. </a:t>
            </a:r>
            <a:r>
              <a:rPr lang="zh-CN" altLang="en-US" dirty="0"/>
              <a:t>风险级别及类型</a:t>
            </a:r>
          </a:p>
        </p:txBody>
      </p:sp>
      <p:sp>
        <p:nvSpPr>
          <p:cNvPr id="3" name="内容占位符 2">
            <a:extLst>
              <a:ext uri="{FF2B5EF4-FFF2-40B4-BE49-F238E27FC236}">
                <a16:creationId xmlns:a16="http://schemas.microsoft.com/office/drawing/2014/main" id="{49019343-FE83-4E96-A4A2-0CD2AEE782C6}"/>
              </a:ext>
            </a:extLst>
          </p:cNvPr>
          <p:cNvSpPr>
            <a:spLocks noGrp="1"/>
          </p:cNvSpPr>
          <p:nvPr>
            <p:ph idx="1"/>
          </p:nvPr>
        </p:nvSpPr>
        <p:spPr/>
        <p:txBody>
          <a:bodyPr/>
          <a:lstStyle/>
          <a:p>
            <a:r>
              <a:rPr lang="zh-CN" altLang="en-US" b="1" dirty="0"/>
              <a:t>产品级风险</a:t>
            </a:r>
            <a:endParaRPr lang="en-US" altLang="zh-CN" b="1" dirty="0"/>
          </a:p>
          <a:p>
            <a:pPr lvl="1"/>
            <a:r>
              <a:rPr lang="zh-CN" altLang="en-US" dirty="0"/>
              <a:t>类型</a:t>
            </a:r>
            <a:endParaRPr lang="en-US" altLang="zh-CN" dirty="0"/>
          </a:p>
          <a:p>
            <a:pPr lvl="2"/>
            <a:r>
              <a:rPr lang="zh-CN" altLang="en-US" dirty="0">
                <a:solidFill>
                  <a:srgbClr val="C00000"/>
                </a:solidFill>
              </a:rPr>
              <a:t>政治</a:t>
            </a:r>
            <a:r>
              <a:rPr lang="zh-CN" altLang="en-US" dirty="0"/>
              <a:t>风险：领导失去信心，不再提供支持</a:t>
            </a:r>
          </a:p>
          <a:p>
            <a:pPr lvl="2"/>
            <a:r>
              <a:rPr lang="zh-CN" altLang="en-US" dirty="0">
                <a:solidFill>
                  <a:srgbClr val="C00000"/>
                </a:solidFill>
              </a:rPr>
              <a:t>功能</a:t>
            </a:r>
            <a:r>
              <a:rPr lang="zh-CN" altLang="en-US" dirty="0"/>
              <a:t>风险：客户失去信心，支持度降低</a:t>
            </a:r>
          </a:p>
          <a:p>
            <a:pPr lvl="2"/>
            <a:r>
              <a:rPr lang="zh-CN" altLang="en-US" dirty="0">
                <a:solidFill>
                  <a:srgbClr val="C00000"/>
                </a:solidFill>
              </a:rPr>
              <a:t>经济</a:t>
            </a:r>
            <a:r>
              <a:rPr lang="zh-CN" altLang="en-US" dirty="0"/>
              <a:t>风险：失去盈利前景</a:t>
            </a:r>
          </a:p>
          <a:p>
            <a:pPr lvl="1"/>
            <a:r>
              <a:rPr lang="zh-CN" altLang="en-US" dirty="0"/>
              <a:t>解决方案：</a:t>
            </a:r>
            <a:r>
              <a:rPr lang="zh-CN" altLang="en-US" b="1" dirty="0"/>
              <a:t>价值驱动</a:t>
            </a:r>
            <a:endParaRPr lang="en-US" altLang="zh-CN" b="1" dirty="0"/>
          </a:p>
          <a:p>
            <a:pPr lvl="2"/>
            <a:r>
              <a:rPr lang="zh-CN" altLang="en-US" dirty="0"/>
              <a:t>政治风险：展示进度，显示一切尽在正确的轨道上</a:t>
            </a:r>
          </a:p>
          <a:p>
            <a:pPr lvl="2"/>
            <a:r>
              <a:rPr lang="zh-CN" altLang="en-US" dirty="0"/>
              <a:t>功能风险：交付客户切实所需的阶段性产品</a:t>
            </a:r>
          </a:p>
          <a:p>
            <a:pPr lvl="2"/>
            <a:r>
              <a:rPr lang="zh-CN" altLang="en-US" dirty="0"/>
              <a:t>经济风险：咨询专家，确保投资明智</a:t>
            </a:r>
          </a:p>
        </p:txBody>
      </p:sp>
      <p:sp>
        <p:nvSpPr>
          <p:cNvPr id="4" name="灯片编号占位符 1">
            <a:extLst>
              <a:ext uri="{FF2B5EF4-FFF2-40B4-BE49-F238E27FC236}">
                <a16:creationId xmlns:a16="http://schemas.microsoft.com/office/drawing/2014/main" id="{534266C5-8552-4A53-8391-8391CC88DA6E}"/>
              </a:ext>
            </a:extLst>
          </p:cNvPr>
          <p:cNvSpPr>
            <a:spLocks noGrp="1"/>
          </p:cNvSpPr>
          <p:nvPr>
            <p:ph type="sldNum" sz="quarter" idx="12"/>
          </p:nvPr>
        </p:nvSpPr>
        <p:spPr>
          <a:xfrm>
            <a:off x="5778500" y="6459285"/>
            <a:ext cx="622300" cy="365125"/>
          </a:xfrm>
        </p:spPr>
        <p:txBody>
          <a:bodyPr/>
          <a:lstStyle/>
          <a:p>
            <a:fld id="{CFCB2913-6E8F-460F-B9B2-F36455E917E3}" type="slidenum">
              <a:rPr lang="en-US" altLang="en-US" smtClean="0"/>
              <a:pPr/>
              <a:t>125</a:t>
            </a:fld>
            <a:endParaRPr lang="en-US" altLang="en-US" dirty="0"/>
          </a:p>
        </p:txBody>
      </p:sp>
    </p:spTree>
    <p:extLst>
      <p:ext uri="{BB962C8B-B14F-4D97-AF65-F5344CB8AC3E}">
        <p14:creationId xmlns:p14="http://schemas.microsoft.com/office/powerpoint/2010/main" val="28927323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AA311A-6081-43C8-BCDA-58D78BCBC3A1}"/>
              </a:ext>
            </a:extLst>
          </p:cNvPr>
          <p:cNvSpPr>
            <a:spLocks noGrp="1"/>
          </p:cNvSpPr>
          <p:nvPr>
            <p:ph type="title"/>
          </p:nvPr>
        </p:nvSpPr>
        <p:spPr/>
        <p:txBody>
          <a:bodyPr/>
          <a:lstStyle/>
          <a:p>
            <a:r>
              <a:rPr lang="en-US" altLang="zh-CN" dirty="0"/>
              <a:t>1. </a:t>
            </a:r>
            <a:r>
              <a:rPr lang="zh-CN" altLang="en-US" dirty="0"/>
              <a:t>风险级别及类型</a:t>
            </a:r>
          </a:p>
        </p:txBody>
      </p:sp>
      <p:sp>
        <p:nvSpPr>
          <p:cNvPr id="3" name="内容占位符 2">
            <a:extLst>
              <a:ext uri="{FF2B5EF4-FFF2-40B4-BE49-F238E27FC236}">
                <a16:creationId xmlns:a16="http://schemas.microsoft.com/office/drawing/2014/main" id="{49019343-FE83-4E96-A4A2-0CD2AEE782C6}"/>
              </a:ext>
            </a:extLst>
          </p:cNvPr>
          <p:cNvSpPr>
            <a:spLocks noGrp="1"/>
          </p:cNvSpPr>
          <p:nvPr>
            <p:ph idx="1"/>
          </p:nvPr>
        </p:nvSpPr>
        <p:spPr/>
        <p:txBody>
          <a:bodyPr>
            <a:normAutofit/>
          </a:bodyPr>
          <a:lstStyle/>
          <a:p>
            <a:r>
              <a:rPr lang="zh-CN" altLang="en-US" b="1" dirty="0"/>
              <a:t>过程级风险</a:t>
            </a:r>
            <a:endParaRPr lang="en-US" altLang="zh-CN" b="1" dirty="0"/>
          </a:p>
          <a:p>
            <a:pPr lvl="1"/>
            <a:r>
              <a:rPr lang="zh-CN" altLang="en-US" dirty="0"/>
              <a:t>类型</a:t>
            </a:r>
            <a:endParaRPr lang="en-US" altLang="zh-CN" dirty="0"/>
          </a:p>
          <a:p>
            <a:pPr lvl="2"/>
            <a:r>
              <a:rPr lang="zh-CN" altLang="en-US" dirty="0">
                <a:solidFill>
                  <a:srgbClr val="C00000"/>
                </a:solidFill>
              </a:rPr>
              <a:t>需求</a:t>
            </a:r>
            <a:r>
              <a:rPr lang="zh-CN" altLang="en-US" dirty="0"/>
              <a:t>风险：需求发生重大变更</a:t>
            </a:r>
          </a:p>
          <a:p>
            <a:pPr lvl="2"/>
            <a:r>
              <a:rPr lang="zh-CN" altLang="en-US" dirty="0">
                <a:solidFill>
                  <a:srgbClr val="C00000"/>
                </a:solidFill>
              </a:rPr>
              <a:t>技术</a:t>
            </a:r>
            <a:r>
              <a:rPr lang="zh-CN" altLang="en-US" dirty="0"/>
              <a:t>风险：早期架构设计不合理</a:t>
            </a:r>
          </a:p>
          <a:p>
            <a:pPr lvl="2"/>
            <a:r>
              <a:rPr lang="zh-CN" altLang="en-US" dirty="0">
                <a:solidFill>
                  <a:srgbClr val="C00000"/>
                </a:solidFill>
              </a:rPr>
              <a:t>管理</a:t>
            </a:r>
            <a:r>
              <a:rPr lang="zh-CN" altLang="en-US" dirty="0"/>
              <a:t>风险：进度、成本、质量失控</a:t>
            </a:r>
          </a:p>
          <a:p>
            <a:pPr lvl="1"/>
            <a:r>
              <a:rPr lang="zh-CN" altLang="en-US" dirty="0"/>
              <a:t>解决方案：</a:t>
            </a:r>
            <a:r>
              <a:rPr lang="zh-CN" altLang="en-US" b="1" dirty="0"/>
              <a:t>风险</a:t>
            </a:r>
            <a:r>
              <a:rPr lang="en-US" altLang="zh-CN" b="1" dirty="0"/>
              <a:t>-</a:t>
            </a:r>
            <a:r>
              <a:rPr lang="zh-CN" altLang="en-US" b="1" dirty="0"/>
              <a:t>价值驱动</a:t>
            </a:r>
            <a:endParaRPr lang="en-US" altLang="zh-CN" b="1" dirty="0"/>
          </a:p>
          <a:p>
            <a:pPr lvl="2"/>
            <a:r>
              <a:rPr lang="zh-CN" altLang="en-US" dirty="0"/>
              <a:t>需求风险：在项目早期与涉众达成一致</a:t>
            </a:r>
          </a:p>
          <a:p>
            <a:pPr lvl="2"/>
            <a:r>
              <a:rPr lang="zh-CN" altLang="en-US" dirty="0"/>
              <a:t>技术风险：通过可以工作的代码来验证架构</a:t>
            </a:r>
          </a:p>
          <a:p>
            <a:pPr lvl="2"/>
            <a:r>
              <a:rPr lang="zh-CN" altLang="en-US" dirty="0"/>
              <a:t>管理风险：在生命周期过程中建立清晰的里程碑并监控</a:t>
            </a:r>
          </a:p>
        </p:txBody>
      </p:sp>
      <p:sp>
        <p:nvSpPr>
          <p:cNvPr id="4" name="灯片编号占位符 1">
            <a:extLst>
              <a:ext uri="{FF2B5EF4-FFF2-40B4-BE49-F238E27FC236}">
                <a16:creationId xmlns:a16="http://schemas.microsoft.com/office/drawing/2014/main" id="{B124A089-F9F1-4401-BD48-A1A9CD03B24F}"/>
              </a:ext>
            </a:extLst>
          </p:cNvPr>
          <p:cNvSpPr>
            <a:spLocks noGrp="1"/>
          </p:cNvSpPr>
          <p:nvPr>
            <p:ph type="sldNum" sz="quarter" idx="12"/>
          </p:nvPr>
        </p:nvSpPr>
        <p:spPr>
          <a:xfrm>
            <a:off x="5778500" y="6459285"/>
            <a:ext cx="622300" cy="365125"/>
          </a:xfrm>
        </p:spPr>
        <p:txBody>
          <a:bodyPr/>
          <a:lstStyle/>
          <a:p>
            <a:fld id="{CFCB2913-6E8F-460F-B9B2-F36455E917E3}" type="slidenum">
              <a:rPr lang="en-US" altLang="en-US" smtClean="0"/>
              <a:pPr/>
              <a:t>126</a:t>
            </a:fld>
            <a:endParaRPr lang="en-US" altLang="en-US" dirty="0"/>
          </a:p>
        </p:txBody>
      </p:sp>
    </p:spTree>
    <p:extLst>
      <p:ext uri="{BB962C8B-B14F-4D97-AF65-F5344CB8AC3E}">
        <p14:creationId xmlns:p14="http://schemas.microsoft.com/office/powerpoint/2010/main" val="281847390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AA311A-6081-43C8-BCDA-58D78BCBC3A1}"/>
              </a:ext>
            </a:extLst>
          </p:cNvPr>
          <p:cNvSpPr>
            <a:spLocks noGrp="1"/>
          </p:cNvSpPr>
          <p:nvPr>
            <p:ph type="title"/>
          </p:nvPr>
        </p:nvSpPr>
        <p:spPr/>
        <p:txBody>
          <a:bodyPr/>
          <a:lstStyle/>
          <a:p>
            <a:r>
              <a:rPr lang="en-US" altLang="zh-CN" dirty="0"/>
              <a:t>1. </a:t>
            </a:r>
            <a:r>
              <a:rPr lang="zh-CN" altLang="en-US" dirty="0"/>
              <a:t>风险级别及类型</a:t>
            </a:r>
          </a:p>
        </p:txBody>
      </p:sp>
      <p:sp>
        <p:nvSpPr>
          <p:cNvPr id="3" name="内容占位符 2">
            <a:extLst>
              <a:ext uri="{FF2B5EF4-FFF2-40B4-BE49-F238E27FC236}">
                <a16:creationId xmlns:a16="http://schemas.microsoft.com/office/drawing/2014/main" id="{49019343-FE83-4E96-A4A2-0CD2AEE782C6}"/>
              </a:ext>
            </a:extLst>
          </p:cNvPr>
          <p:cNvSpPr>
            <a:spLocks noGrp="1"/>
          </p:cNvSpPr>
          <p:nvPr>
            <p:ph idx="1"/>
          </p:nvPr>
        </p:nvSpPr>
        <p:spPr/>
        <p:txBody>
          <a:bodyPr>
            <a:normAutofit/>
          </a:bodyPr>
          <a:lstStyle/>
          <a:p>
            <a:r>
              <a:rPr lang="zh-CN" altLang="en-US" b="1" dirty="0"/>
              <a:t>需求级风险</a:t>
            </a:r>
            <a:endParaRPr lang="en-US" altLang="zh-CN" b="1" dirty="0"/>
          </a:p>
          <a:p>
            <a:pPr lvl="1"/>
            <a:r>
              <a:rPr lang="zh-CN" altLang="en-US" dirty="0"/>
              <a:t>缺少项目干系人的共同确认</a:t>
            </a:r>
            <a:endParaRPr lang="en-US" altLang="zh-CN" dirty="0"/>
          </a:p>
          <a:p>
            <a:pPr lvl="2"/>
            <a:r>
              <a:rPr lang="zh-CN" altLang="en-US" dirty="0"/>
              <a:t>不同干系人有不同的目标、优先级和偏好</a:t>
            </a:r>
            <a:endParaRPr lang="en-US" altLang="zh-CN" dirty="0"/>
          </a:p>
          <a:p>
            <a:pPr lvl="2"/>
            <a:r>
              <a:rPr lang="zh-CN" altLang="en-US" dirty="0"/>
              <a:t>团队，尤其是产品负责人</a:t>
            </a:r>
            <a:r>
              <a:rPr lang="zh-CN" altLang="en-US" b="1" dirty="0"/>
              <a:t>必须代表所有干系人的意见</a:t>
            </a:r>
            <a:r>
              <a:rPr lang="zh-CN" altLang="en-US" dirty="0"/>
              <a:t>，任何一方反对则项目基本失败</a:t>
            </a:r>
            <a:endParaRPr lang="en-US" altLang="zh-CN" dirty="0"/>
          </a:p>
          <a:p>
            <a:pPr lvl="2"/>
            <a:r>
              <a:rPr lang="zh-CN" altLang="en-US" dirty="0"/>
              <a:t>缺少共同确认会导致需求的不稳定，导致迭代开发频繁变更</a:t>
            </a:r>
            <a:endParaRPr lang="en-US" altLang="zh-CN" dirty="0"/>
          </a:p>
          <a:p>
            <a:pPr lvl="1"/>
            <a:r>
              <a:rPr lang="zh-CN" altLang="en-US" dirty="0"/>
              <a:t>解决方案</a:t>
            </a:r>
            <a:endParaRPr lang="en-US" altLang="zh-CN" dirty="0"/>
          </a:p>
          <a:p>
            <a:pPr lvl="2"/>
            <a:r>
              <a:rPr lang="zh-CN" altLang="en-US" dirty="0"/>
              <a:t>建立共同愿景</a:t>
            </a:r>
            <a:endParaRPr lang="en-US" altLang="zh-CN" dirty="0"/>
          </a:p>
          <a:p>
            <a:pPr lvl="2"/>
            <a:r>
              <a:rPr lang="zh-CN" altLang="en-US" dirty="0"/>
              <a:t>每次迭代可交付，面向全体干系人的演示</a:t>
            </a:r>
            <a:endParaRPr lang="en-US" altLang="zh-CN" dirty="0"/>
          </a:p>
          <a:p>
            <a:pPr lvl="2"/>
            <a:r>
              <a:rPr lang="zh-CN" altLang="en-US" dirty="0"/>
              <a:t>清晰，轻量级的里程碑评审</a:t>
            </a:r>
            <a:endParaRPr lang="en-US" altLang="zh-CN" dirty="0"/>
          </a:p>
          <a:p>
            <a:pPr lvl="2"/>
            <a:r>
              <a:rPr lang="zh-CN" altLang="en-US" dirty="0"/>
              <a:t>完整团队</a:t>
            </a:r>
            <a:endParaRPr lang="en-US" altLang="zh-CN" dirty="0"/>
          </a:p>
          <a:p>
            <a:pPr lvl="2"/>
            <a:endParaRPr lang="zh-CN" altLang="en-US" dirty="0"/>
          </a:p>
        </p:txBody>
      </p:sp>
      <p:sp>
        <p:nvSpPr>
          <p:cNvPr id="4" name="灯片编号占位符 1">
            <a:extLst>
              <a:ext uri="{FF2B5EF4-FFF2-40B4-BE49-F238E27FC236}">
                <a16:creationId xmlns:a16="http://schemas.microsoft.com/office/drawing/2014/main" id="{8C9DE919-CEA7-4397-9B64-64DA59A7CE38}"/>
              </a:ext>
            </a:extLst>
          </p:cNvPr>
          <p:cNvSpPr>
            <a:spLocks noGrp="1"/>
          </p:cNvSpPr>
          <p:nvPr>
            <p:ph type="sldNum" sz="quarter" idx="12"/>
          </p:nvPr>
        </p:nvSpPr>
        <p:spPr>
          <a:xfrm>
            <a:off x="5778500" y="6459285"/>
            <a:ext cx="622300" cy="365125"/>
          </a:xfrm>
        </p:spPr>
        <p:txBody>
          <a:bodyPr/>
          <a:lstStyle/>
          <a:p>
            <a:fld id="{CFCB2913-6E8F-460F-B9B2-F36455E917E3}" type="slidenum">
              <a:rPr lang="en-US" altLang="en-US" smtClean="0"/>
              <a:pPr/>
              <a:t>127</a:t>
            </a:fld>
            <a:endParaRPr lang="en-US" altLang="en-US" dirty="0"/>
          </a:p>
        </p:txBody>
      </p:sp>
    </p:spTree>
    <p:extLst>
      <p:ext uri="{BB962C8B-B14F-4D97-AF65-F5344CB8AC3E}">
        <p14:creationId xmlns:p14="http://schemas.microsoft.com/office/powerpoint/2010/main" val="351838561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AA311A-6081-43C8-BCDA-58D78BCBC3A1}"/>
              </a:ext>
            </a:extLst>
          </p:cNvPr>
          <p:cNvSpPr>
            <a:spLocks noGrp="1"/>
          </p:cNvSpPr>
          <p:nvPr>
            <p:ph type="title"/>
          </p:nvPr>
        </p:nvSpPr>
        <p:spPr/>
        <p:txBody>
          <a:bodyPr/>
          <a:lstStyle/>
          <a:p>
            <a:r>
              <a:rPr lang="en-US" altLang="zh-CN" dirty="0"/>
              <a:t>2. </a:t>
            </a:r>
            <a:r>
              <a:rPr lang="zh-CN" altLang="en-US" dirty="0"/>
              <a:t>风险管理主要活动与技术</a:t>
            </a:r>
          </a:p>
        </p:txBody>
      </p:sp>
      <p:sp>
        <p:nvSpPr>
          <p:cNvPr id="3" name="内容占位符 2">
            <a:extLst>
              <a:ext uri="{FF2B5EF4-FFF2-40B4-BE49-F238E27FC236}">
                <a16:creationId xmlns:a16="http://schemas.microsoft.com/office/drawing/2014/main" id="{49019343-FE83-4E96-A4A2-0CD2AEE782C6}"/>
              </a:ext>
            </a:extLst>
          </p:cNvPr>
          <p:cNvSpPr>
            <a:spLocks noGrp="1"/>
          </p:cNvSpPr>
          <p:nvPr>
            <p:ph idx="1"/>
          </p:nvPr>
        </p:nvSpPr>
        <p:spPr>
          <a:xfrm>
            <a:off x="673100" y="1200210"/>
            <a:ext cx="10864850" cy="5047544"/>
          </a:xfrm>
        </p:spPr>
        <p:txBody>
          <a:bodyPr>
            <a:normAutofit/>
          </a:bodyPr>
          <a:lstStyle/>
          <a:p>
            <a:pPr marL="0" indent="0">
              <a:buNone/>
            </a:pPr>
            <a:r>
              <a:rPr lang="zh-CN" altLang="en-US" dirty="0"/>
              <a:t>（</a:t>
            </a:r>
            <a:r>
              <a:rPr lang="en-US" altLang="zh-CN" dirty="0"/>
              <a:t>1</a:t>
            </a:r>
            <a:r>
              <a:rPr lang="zh-CN" altLang="en-US" dirty="0"/>
              <a:t>）规划风险管理</a:t>
            </a:r>
          </a:p>
          <a:p>
            <a:pPr marL="0" indent="0">
              <a:buNone/>
            </a:pPr>
            <a:r>
              <a:rPr lang="zh-CN" altLang="en-US" dirty="0"/>
              <a:t>（</a:t>
            </a:r>
            <a:r>
              <a:rPr lang="en-US" altLang="zh-CN" dirty="0"/>
              <a:t>2</a:t>
            </a:r>
            <a:r>
              <a:rPr lang="zh-CN" altLang="en-US" dirty="0"/>
              <a:t>）识别风险</a:t>
            </a:r>
          </a:p>
          <a:p>
            <a:pPr marL="0" indent="0">
              <a:buNone/>
            </a:pPr>
            <a:r>
              <a:rPr lang="zh-CN" altLang="en-US" dirty="0"/>
              <a:t>（</a:t>
            </a:r>
            <a:r>
              <a:rPr lang="en-US" altLang="zh-CN" dirty="0"/>
              <a:t>3</a:t>
            </a:r>
            <a:r>
              <a:rPr lang="zh-CN" altLang="en-US" dirty="0"/>
              <a:t>）实施定性风险分析</a:t>
            </a:r>
          </a:p>
          <a:p>
            <a:pPr marL="0" indent="0">
              <a:buNone/>
            </a:pPr>
            <a:r>
              <a:rPr lang="zh-CN" altLang="en-US" dirty="0"/>
              <a:t>（</a:t>
            </a:r>
            <a:r>
              <a:rPr lang="en-US" altLang="zh-CN" dirty="0"/>
              <a:t>4</a:t>
            </a:r>
            <a:r>
              <a:rPr lang="zh-CN" altLang="en-US" dirty="0"/>
              <a:t>）实施定量风险分析</a:t>
            </a:r>
          </a:p>
          <a:p>
            <a:pPr marL="0" indent="0">
              <a:buNone/>
            </a:pPr>
            <a:r>
              <a:rPr lang="zh-CN" altLang="en-US" dirty="0"/>
              <a:t>（</a:t>
            </a:r>
            <a:r>
              <a:rPr lang="en-US" altLang="zh-CN" dirty="0"/>
              <a:t>5</a:t>
            </a:r>
            <a:r>
              <a:rPr lang="zh-CN" altLang="en-US" dirty="0"/>
              <a:t>）规划风险应对</a:t>
            </a:r>
            <a:endParaRPr lang="en-US" altLang="zh-CN" dirty="0"/>
          </a:p>
          <a:p>
            <a:pPr marL="0" indent="0">
              <a:buNone/>
            </a:pPr>
            <a:r>
              <a:rPr lang="zh-CN" altLang="en-US" dirty="0"/>
              <a:t>（</a:t>
            </a:r>
            <a:r>
              <a:rPr lang="en-US" altLang="zh-CN" dirty="0"/>
              <a:t>6</a:t>
            </a:r>
            <a:r>
              <a:rPr lang="zh-CN" altLang="en-US" dirty="0"/>
              <a:t>）实施风险应对</a:t>
            </a:r>
          </a:p>
          <a:p>
            <a:pPr marL="0" indent="0">
              <a:buNone/>
            </a:pPr>
            <a:r>
              <a:rPr lang="zh-CN" altLang="en-US" dirty="0"/>
              <a:t>（</a:t>
            </a:r>
            <a:r>
              <a:rPr lang="en-US" altLang="zh-CN" dirty="0"/>
              <a:t>7</a:t>
            </a:r>
            <a:r>
              <a:rPr lang="zh-CN" altLang="en-US" dirty="0"/>
              <a:t>）监督风险</a:t>
            </a:r>
          </a:p>
        </p:txBody>
      </p:sp>
      <p:sp>
        <p:nvSpPr>
          <p:cNvPr id="15" name="灯片编号占位符 1">
            <a:extLst>
              <a:ext uri="{FF2B5EF4-FFF2-40B4-BE49-F238E27FC236}">
                <a16:creationId xmlns:a16="http://schemas.microsoft.com/office/drawing/2014/main" id="{024AF598-3CEA-422C-98F8-E9D3BA0A79C8}"/>
              </a:ext>
            </a:extLst>
          </p:cNvPr>
          <p:cNvSpPr>
            <a:spLocks noGrp="1"/>
          </p:cNvSpPr>
          <p:nvPr>
            <p:ph type="sldNum" sz="quarter" idx="12"/>
          </p:nvPr>
        </p:nvSpPr>
        <p:spPr>
          <a:xfrm>
            <a:off x="5778500" y="6459285"/>
            <a:ext cx="622300" cy="365125"/>
          </a:xfrm>
        </p:spPr>
        <p:txBody>
          <a:bodyPr/>
          <a:lstStyle/>
          <a:p>
            <a:fld id="{CFCB2913-6E8F-460F-B9B2-F36455E917E3}" type="slidenum">
              <a:rPr lang="en-US" altLang="en-US" smtClean="0"/>
              <a:pPr/>
              <a:t>128</a:t>
            </a:fld>
            <a:endParaRPr lang="en-US" altLang="en-US" dirty="0"/>
          </a:p>
        </p:txBody>
      </p:sp>
    </p:spTree>
    <p:extLst>
      <p:ext uri="{BB962C8B-B14F-4D97-AF65-F5344CB8AC3E}">
        <p14:creationId xmlns:p14="http://schemas.microsoft.com/office/powerpoint/2010/main" val="42071030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AA311A-6081-43C8-BCDA-58D78BCBC3A1}"/>
              </a:ext>
            </a:extLst>
          </p:cNvPr>
          <p:cNvSpPr>
            <a:spLocks noGrp="1"/>
          </p:cNvSpPr>
          <p:nvPr>
            <p:ph type="title"/>
          </p:nvPr>
        </p:nvSpPr>
        <p:spPr/>
        <p:txBody>
          <a:bodyPr/>
          <a:lstStyle/>
          <a:p>
            <a:r>
              <a:rPr lang="en-US" altLang="zh-CN" dirty="0"/>
              <a:t>2. </a:t>
            </a:r>
            <a:r>
              <a:rPr lang="zh-CN" altLang="en-US" dirty="0"/>
              <a:t>风险管理主要活动与技术</a:t>
            </a:r>
          </a:p>
        </p:txBody>
      </p:sp>
      <p:sp>
        <p:nvSpPr>
          <p:cNvPr id="3" name="内容占位符 2">
            <a:extLst>
              <a:ext uri="{FF2B5EF4-FFF2-40B4-BE49-F238E27FC236}">
                <a16:creationId xmlns:a16="http://schemas.microsoft.com/office/drawing/2014/main" id="{49019343-FE83-4E96-A4A2-0CD2AEE782C6}"/>
              </a:ext>
            </a:extLst>
          </p:cNvPr>
          <p:cNvSpPr>
            <a:spLocks noGrp="1"/>
          </p:cNvSpPr>
          <p:nvPr>
            <p:ph idx="1"/>
          </p:nvPr>
        </p:nvSpPr>
        <p:spPr>
          <a:xfrm>
            <a:off x="673100" y="1200210"/>
            <a:ext cx="10864850" cy="5047544"/>
          </a:xfrm>
        </p:spPr>
        <p:txBody>
          <a:bodyPr>
            <a:normAutofit/>
          </a:bodyPr>
          <a:lstStyle/>
          <a:p>
            <a:pPr marL="0" indent="0">
              <a:buNone/>
            </a:pPr>
            <a:r>
              <a:rPr lang="zh-CN" altLang="en-US" dirty="0"/>
              <a:t>（</a:t>
            </a:r>
            <a:r>
              <a:rPr lang="en-US" altLang="zh-CN" dirty="0"/>
              <a:t>1</a:t>
            </a:r>
            <a:r>
              <a:rPr lang="zh-CN" altLang="en-US" dirty="0"/>
              <a:t>）规划风险管理</a:t>
            </a:r>
          </a:p>
        </p:txBody>
      </p:sp>
      <p:sp>
        <p:nvSpPr>
          <p:cNvPr id="15" name="灯片编号占位符 1">
            <a:extLst>
              <a:ext uri="{FF2B5EF4-FFF2-40B4-BE49-F238E27FC236}">
                <a16:creationId xmlns:a16="http://schemas.microsoft.com/office/drawing/2014/main" id="{024AF598-3CEA-422C-98F8-E9D3BA0A79C8}"/>
              </a:ext>
            </a:extLst>
          </p:cNvPr>
          <p:cNvSpPr>
            <a:spLocks noGrp="1"/>
          </p:cNvSpPr>
          <p:nvPr>
            <p:ph type="sldNum" sz="quarter" idx="12"/>
          </p:nvPr>
        </p:nvSpPr>
        <p:spPr>
          <a:xfrm>
            <a:off x="5778500" y="6459285"/>
            <a:ext cx="622300" cy="365125"/>
          </a:xfrm>
        </p:spPr>
        <p:txBody>
          <a:bodyPr/>
          <a:lstStyle/>
          <a:p>
            <a:fld id="{CFCB2913-6E8F-460F-B9B2-F36455E917E3}" type="slidenum">
              <a:rPr lang="en-US" altLang="en-US" smtClean="0"/>
              <a:pPr/>
              <a:t>129</a:t>
            </a:fld>
            <a:endParaRPr lang="en-US" altLang="en-US" dirty="0"/>
          </a:p>
        </p:txBody>
      </p:sp>
      <p:grpSp>
        <p:nvGrpSpPr>
          <p:cNvPr id="26" name="组合 25">
            <a:extLst>
              <a:ext uri="{FF2B5EF4-FFF2-40B4-BE49-F238E27FC236}">
                <a16:creationId xmlns:a16="http://schemas.microsoft.com/office/drawing/2014/main" id="{23468BBF-1BB8-4877-8172-EC65E3A5491E}"/>
              </a:ext>
            </a:extLst>
          </p:cNvPr>
          <p:cNvGrpSpPr/>
          <p:nvPr/>
        </p:nvGrpSpPr>
        <p:grpSpPr>
          <a:xfrm>
            <a:off x="1065119" y="1911864"/>
            <a:ext cx="10353886" cy="3292148"/>
            <a:chOff x="1683684" y="2492469"/>
            <a:chExt cx="5267325" cy="1674812"/>
          </a:xfrm>
        </p:grpSpPr>
        <p:grpSp>
          <p:nvGrpSpPr>
            <p:cNvPr id="22" name="Group 11">
              <a:extLst>
                <a:ext uri="{FF2B5EF4-FFF2-40B4-BE49-F238E27FC236}">
                  <a16:creationId xmlns:a16="http://schemas.microsoft.com/office/drawing/2014/main" id="{52207DBE-486C-4A71-86B4-874E1F211ECB}"/>
                </a:ext>
              </a:extLst>
            </p:cNvPr>
            <p:cNvGrpSpPr>
              <a:grpSpLocks/>
            </p:cNvGrpSpPr>
            <p:nvPr/>
          </p:nvGrpSpPr>
          <p:grpSpPr bwMode="auto">
            <a:xfrm>
              <a:off x="1799572" y="2492469"/>
              <a:ext cx="4730750" cy="252412"/>
              <a:chOff x="1988" y="285"/>
              <a:chExt cx="7450" cy="397"/>
            </a:xfrm>
          </p:grpSpPr>
          <p:sp>
            <p:nvSpPr>
              <p:cNvPr id="23" name="Freeform 12">
                <a:extLst>
                  <a:ext uri="{FF2B5EF4-FFF2-40B4-BE49-F238E27FC236}">
                    <a16:creationId xmlns:a16="http://schemas.microsoft.com/office/drawing/2014/main" id="{E5CDF7A6-F88B-44E4-B200-14B256C5707C}"/>
                  </a:ext>
                </a:extLst>
              </p:cNvPr>
              <p:cNvSpPr>
                <a:spLocks/>
              </p:cNvSpPr>
              <p:nvPr/>
            </p:nvSpPr>
            <p:spPr bwMode="auto">
              <a:xfrm>
                <a:off x="1988" y="284"/>
                <a:ext cx="7450" cy="397"/>
              </a:xfrm>
              <a:custGeom>
                <a:avLst/>
                <a:gdLst>
                  <a:gd name="T0" fmla="+- 0 9368 1988"/>
                  <a:gd name="T1" fmla="*/ T0 w 7450"/>
                  <a:gd name="T2" fmla="+- 0 285 285"/>
                  <a:gd name="T3" fmla="*/ 285 h 397"/>
                  <a:gd name="T4" fmla="+- 0 2057 1988"/>
                  <a:gd name="T5" fmla="*/ T4 w 7450"/>
                  <a:gd name="T6" fmla="+- 0 285 285"/>
                  <a:gd name="T7" fmla="*/ 285 h 397"/>
                  <a:gd name="T8" fmla="+- 0 2031 1988"/>
                  <a:gd name="T9" fmla="*/ T8 w 7450"/>
                  <a:gd name="T10" fmla="+- 0 290 285"/>
                  <a:gd name="T11" fmla="*/ 290 h 397"/>
                  <a:gd name="T12" fmla="+- 0 2009 1988"/>
                  <a:gd name="T13" fmla="*/ T12 w 7450"/>
                  <a:gd name="T14" fmla="+- 0 305 285"/>
                  <a:gd name="T15" fmla="*/ 305 h 397"/>
                  <a:gd name="T16" fmla="+- 0 1994 1988"/>
                  <a:gd name="T17" fmla="*/ T16 w 7450"/>
                  <a:gd name="T18" fmla="+- 0 327 285"/>
                  <a:gd name="T19" fmla="*/ 327 h 397"/>
                  <a:gd name="T20" fmla="+- 0 1988 1988"/>
                  <a:gd name="T21" fmla="*/ T20 w 7450"/>
                  <a:gd name="T22" fmla="+- 0 354 285"/>
                  <a:gd name="T23" fmla="*/ 354 h 397"/>
                  <a:gd name="T24" fmla="+- 0 1988 1988"/>
                  <a:gd name="T25" fmla="*/ T24 w 7450"/>
                  <a:gd name="T26" fmla="+- 0 612 285"/>
                  <a:gd name="T27" fmla="*/ 612 h 397"/>
                  <a:gd name="T28" fmla="+- 0 1994 1988"/>
                  <a:gd name="T29" fmla="*/ T28 w 7450"/>
                  <a:gd name="T30" fmla="+- 0 639 285"/>
                  <a:gd name="T31" fmla="*/ 639 h 397"/>
                  <a:gd name="T32" fmla="+- 0 2009 1988"/>
                  <a:gd name="T33" fmla="*/ T32 w 7450"/>
                  <a:gd name="T34" fmla="+- 0 661 285"/>
                  <a:gd name="T35" fmla="*/ 661 h 397"/>
                  <a:gd name="T36" fmla="+- 0 2031 1988"/>
                  <a:gd name="T37" fmla="*/ T36 w 7450"/>
                  <a:gd name="T38" fmla="+- 0 675 285"/>
                  <a:gd name="T39" fmla="*/ 675 h 397"/>
                  <a:gd name="T40" fmla="+- 0 2057 1988"/>
                  <a:gd name="T41" fmla="*/ T40 w 7450"/>
                  <a:gd name="T42" fmla="+- 0 681 285"/>
                  <a:gd name="T43" fmla="*/ 681 h 397"/>
                  <a:gd name="T44" fmla="+- 0 9368 1988"/>
                  <a:gd name="T45" fmla="*/ T44 w 7450"/>
                  <a:gd name="T46" fmla="+- 0 681 285"/>
                  <a:gd name="T47" fmla="*/ 681 h 397"/>
                  <a:gd name="T48" fmla="+- 0 9395 1988"/>
                  <a:gd name="T49" fmla="*/ T48 w 7450"/>
                  <a:gd name="T50" fmla="+- 0 675 285"/>
                  <a:gd name="T51" fmla="*/ 675 h 397"/>
                  <a:gd name="T52" fmla="+- 0 9417 1988"/>
                  <a:gd name="T53" fmla="*/ T52 w 7450"/>
                  <a:gd name="T54" fmla="+- 0 661 285"/>
                  <a:gd name="T55" fmla="*/ 661 h 397"/>
                  <a:gd name="T56" fmla="+- 0 9432 1988"/>
                  <a:gd name="T57" fmla="*/ T56 w 7450"/>
                  <a:gd name="T58" fmla="+- 0 639 285"/>
                  <a:gd name="T59" fmla="*/ 639 h 397"/>
                  <a:gd name="T60" fmla="+- 0 9438 1988"/>
                  <a:gd name="T61" fmla="*/ T60 w 7450"/>
                  <a:gd name="T62" fmla="+- 0 612 285"/>
                  <a:gd name="T63" fmla="*/ 612 h 397"/>
                  <a:gd name="T64" fmla="+- 0 9438 1988"/>
                  <a:gd name="T65" fmla="*/ T64 w 7450"/>
                  <a:gd name="T66" fmla="+- 0 354 285"/>
                  <a:gd name="T67" fmla="*/ 354 h 397"/>
                  <a:gd name="T68" fmla="+- 0 9432 1988"/>
                  <a:gd name="T69" fmla="*/ T68 w 7450"/>
                  <a:gd name="T70" fmla="+- 0 327 285"/>
                  <a:gd name="T71" fmla="*/ 327 h 397"/>
                  <a:gd name="T72" fmla="+- 0 9417 1988"/>
                  <a:gd name="T73" fmla="*/ T72 w 7450"/>
                  <a:gd name="T74" fmla="+- 0 305 285"/>
                  <a:gd name="T75" fmla="*/ 305 h 397"/>
                  <a:gd name="T76" fmla="+- 0 9395 1988"/>
                  <a:gd name="T77" fmla="*/ T76 w 7450"/>
                  <a:gd name="T78" fmla="+- 0 290 285"/>
                  <a:gd name="T79" fmla="*/ 290 h 397"/>
                  <a:gd name="T80" fmla="+- 0 9368 1988"/>
                  <a:gd name="T81" fmla="*/ T80 w 7450"/>
                  <a:gd name="T82" fmla="+- 0 285 285"/>
                  <a:gd name="T83" fmla="*/ 285 h 39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7450" h="397">
                    <a:moveTo>
                      <a:pt x="7380" y="0"/>
                    </a:moveTo>
                    <a:lnTo>
                      <a:pt x="69" y="0"/>
                    </a:lnTo>
                    <a:lnTo>
                      <a:pt x="43" y="5"/>
                    </a:lnTo>
                    <a:lnTo>
                      <a:pt x="21" y="20"/>
                    </a:lnTo>
                    <a:lnTo>
                      <a:pt x="6" y="42"/>
                    </a:lnTo>
                    <a:lnTo>
                      <a:pt x="0" y="69"/>
                    </a:lnTo>
                    <a:lnTo>
                      <a:pt x="0" y="327"/>
                    </a:lnTo>
                    <a:lnTo>
                      <a:pt x="6" y="354"/>
                    </a:lnTo>
                    <a:lnTo>
                      <a:pt x="21" y="376"/>
                    </a:lnTo>
                    <a:lnTo>
                      <a:pt x="43" y="390"/>
                    </a:lnTo>
                    <a:lnTo>
                      <a:pt x="69" y="396"/>
                    </a:lnTo>
                    <a:lnTo>
                      <a:pt x="7380" y="396"/>
                    </a:lnTo>
                    <a:lnTo>
                      <a:pt x="7407" y="390"/>
                    </a:lnTo>
                    <a:lnTo>
                      <a:pt x="7429" y="376"/>
                    </a:lnTo>
                    <a:lnTo>
                      <a:pt x="7444" y="354"/>
                    </a:lnTo>
                    <a:lnTo>
                      <a:pt x="7450" y="327"/>
                    </a:lnTo>
                    <a:lnTo>
                      <a:pt x="7450" y="69"/>
                    </a:lnTo>
                    <a:lnTo>
                      <a:pt x="7444" y="42"/>
                    </a:lnTo>
                    <a:lnTo>
                      <a:pt x="7429" y="20"/>
                    </a:lnTo>
                    <a:lnTo>
                      <a:pt x="7407" y="5"/>
                    </a:lnTo>
                    <a:lnTo>
                      <a:pt x="7380"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10253" name="Picture 13">
                <a:extLst>
                  <a:ext uri="{FF2B5EF4-FFF2-40B4-BE49-F238E27FC236}">
                    <a16:creationId xmlns:a16="http://schemas.microsoft.com/office/drawing/2014/main" id="{7DE34503-1F8E-4CA4-81E2-946E695A91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9" y="378"/>
                <a:ext cx="1247"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14">
              <a:extLst>
                <a:ext uri="{FF2B5EF4-FFF2-40B4-BE49-F238E27FC236}">
                  <a16:creationId xmlns:a16="http://schemas.microsoft.com/office/drawing/2014/main" id="{F7F6C722-2ADE-4772-85B6-D61EA27327DE}"/>
                </a:ext>
              </a:extLst>
            </p:cNvPr>
            <p:cNvGrpSpPr>
              <a:grpSpLocks/>
            </p:cNvGrpSpPr>
            <p:nvPr/>
          </p:nvGrpSpPr>
          <p:grpSpPr bwMode="auto">
            <a:xfrm>
              <a:off x="1683684" y="2916331"/>
              <a:ext cx="5267325" cy="1250950"/>
              <a:chOff x="1806" y="952"/>
              <a:chExt cx="8294" cy="1970"/>
            </a:xfrm>
          </p:grpSpPr>
          <p:sp>
            <p:nvSpPr>
              <p:cNvPr id="25" name="Freeform 15">
                <a:extLst>
                  <a:ext uri="{FF2B5EF4-FFF2-40B4-BE49-F238E27FC236}">
                    <a16:creationId xmlns:a16="http://schemas.microsoft.com/office/drawing/2014/main" id="{9E642631-1D0C-41A4-9FA4-4CA7B17C620B}"/>
                  </a:ext>
                </a:extLst>
              </p:cNvPr>
              <p:cNvSpPr>
                <a:spLocks/>
              </p:cNvSpPr>
              <p:nvPr/>
            </p:nvSpPr>
            <p:spPr bwMode="auto">
              <a:xfrm>
                <a:off x="1805" y="969"/>
                <a:ext cx="8294" cy="1572"/>
              </a:xfrm>
              <a:custGeom>
                <a:avLst/>
                <a:gdLst>
                  <a:gd name="T0" fmla="+- 0 9602 1806"/>
                  <a:gd name="T1" fmla="*/ T0 w 8294"/>
                  <a:gd name="T2" fmla="+- 0 970 970"/>
                  <a:gd name="T3" fmla="*/ 970 h 1572"/>
                  <a:gd name="T4" fmla="+- 0 9602 1806"/>
                  <a:gd name="T5" fmla="*/ T4 w 8294"/>
                  <a:gd name="T6" fmla="+- 0 1277 970"/>
                  <a:gd name="T7" fmla="*/ 1277 h 1572"/>
                  <a:gd name="T8" fmla="+- 0 1806 1806"/>
                  <a:gd name="T9" fmla="*/ T8 w 8294"/>
                  <a:gd name="T10" fmla="+- 0 1277 970"/>
                  <a:gd name="T11" fmla="*/ 1277 h 1572"/>
                  <a:gd name="T12" fmla="+- 0 1806 1806"/>
                  <a:gd name="T13" fmla="*/ T12 w 8294"/>
                  <a:gd name="T14" fmla="+- 0 2233 970"/>
                  <a:gd name="T15" fmla="*/ 2233 h 1572"/>
                  <a:gd name="T16" fmla="+- 0 9602 1806"/>
                  <a:gd name="T17" fmla="*/ T16 w 8294"/>
                  <a:gd name="T18" fmla="+- 0 2233 970"/>
                  <a:gd name="T19" fmla="*/ 2233 h 1572"/>
                  <a:gd name="T20" fmla="+- 0 9602 1806"/>
                  <a:gd name="T21" fmla="*/ T20 w 8294"/>
                  <a:gd name="T22" fmla="+- 0 2541 970"/>
                  <a:gd name="T23" fmla="*/ 2541 h 1572"/>
                  <a:gd name="T24" fmla="+- 0 10100 1806"/>
                  <a:gd name="T25" fmla="*/ T24 w 8294"/>
                  <a:gd name="T26" fmla="+- 0 1751 970"/>
                  <a:gd name="T27" fmla="*/ 1751 h 1572"/>
                  <a:gd name="T28" fmla="+- 0 9602 1806"/>
                  <a:gd name="T29" fmla="*/ T28 w 8294"/>
                  <a:gd name="T30" fmla="+- 0 970 970"/>
                  <a:gd name="T31" fmla="*/ 970 h 1572"/>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8294" h="1572">
                    <a:moveTo>
                      <a:pt x="7796" y="0"/>
                    </a:moveTo>
                    <a:lnTo>
                      <a:pt x="7796" y="307"/>
                    </a:lnTo>
                    <a:lnTo>
                      <a:pt x="0" y="307"/>
                    </a:lnTo>
                    <a:lnTo>
                      <a:pt x="0" y="1263"/>
                    </a:lnTo>
                    <a:lnTo>
                      <a:pt x="7796" y="1263"/>
                    </a:lnTo>
                    <a:lnTo>
                      <a:pt x="7796" y="1571"/>
                    </a:lnTo>
                    <a:lnTo>
                      <a:pt x="8294" y="781"/>
                    </a:lnTo>
                    <a:lnTo>
                      <a:pt x="7796" y="0"/>
                    </a:lnTo>
                    <a:close/>
                  </a:path>
                </a:pathLst>
              </a:custGeom>
              <a:solidFill>
                <a:srgbClr val="B1B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10256" name="Picture 16">
                <a:extLst>
                  <a:ext uri="{FF2B5EF4-FFF2-40B4-BE49-F238E27FC236}">
                    <a16:creationId xmlns:a16="http://schemas.microsoft.com/office/drawing/2014/main" id="{971DC6AA-0065-41A7-B288-38EB70B72B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6" y="951"/>
                <a:ext cx="2381" cy="1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7" name="Picture 17">
                <a:extLst>
                  <a:ext uri="{FF2B5EF4-FFF2-40B4-BE49-F238E27FC236}">
                    <a16:creationId xmlns:a16="http://schemas.microsoft.com/office/drawing/2014/main" id="{A76B76C0-11FA-404E-8E85-B315037E5A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0" y="951"/>
                <a:ext cx="2381" cy="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8" name="Picture 18">
                <a:extLst>
                  <a:ext uri="{FF2B5EF4-FFF2-40B4-BE49-F238E27FC236}">
                    <a16:creationId xmlns:a16="http://schemas.microsoft.com/office/drawing/2014/main" id="{CF9D0864-28D1-425B-80C9-BE0B0DF2BC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2" y="951"/>
                <a:ext cx="2374" cy="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994906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A74F167-E7B5-4EED-A781-F5B2FE923D64}"/>
              </a:ext>
            </a:extLst>
          </p:cNvPr>
          <p:cNvSpPr>
            <a:spLocks noGrp="1"/>
          </p:cNvSpPr>
          <p:nvPr>
            <p:ph type="title"/>
          </p:nvPr>
        </p:nvSpPr>
        <p:spPr/>
        <p:txBody>
          <a:bodyPr/>
          <a:lstStyle/>
          <a:p>
            <a:r>
              <a:rPr lang="en-US" altLang="zh-CN" dirty="0"/>
              <a:t>2. PMBOK</a:t>
            </a:r>
            <a:r>
              <a:rPr lang="zh-CN" altLang="en-US" dirty="0"/>
              <a:t>知识框架</a:t>
            </a:r>
          </a:p>
        </p:txBody>
      </p:sp>
      <p:sp>
        <p:nvSpPr>
          <p:cNvPr id="3" name="内容占位符 2"/>
          <p:cNvSpPr>
            <a:spLocks noGrp="1"/>
          </p:cNvSpPr>
          <p:nvPr>
            <p:ph idx="1"/>
          </p:nvPr>
        </p:nvSpPr>
        <p:spPr/>
        <p:txBody>
          <a:bodyPr>
            <a:normAutofit lnSpcReduction="10000"/>
          </a:bodyPr>
          <a:lstStyle/>
          <a:p>
            <a:pPr lvl="1"/>
            <a:r>
              <a:rPr lang="zh-CN" altLang="en-US" dirty="0"/>
              <a:t>第三章 项目经理的角色</a:t>
            </a:r>
          </a:p>
          <a:p>
            <a:pPr lvl="2"/>
            <a:r>
              <a:rPr lang="zh-CN" altLang="en-US" dirty="0"/>
              <a:t>项目经理的影响力范围</a:t>
            </a:r>
          </a:p>
          <a:p>
            <a:pPr lvl="2"/>
            <a:r>
              <a:rPr lang="zh-CN" altLang="en-US" dirty="0"/>
              <a:t>项目经理的能力</a:t>
            </a:r>
          </a:p>
          <a:p>
            <a:pPr lvl="2"/>
            <a:r>
              <a:rPr lang="zh-CN" altLang="en-US" dirty="0"/>
              <a:t>执行整合：过程、认知、背景</a:t>
            </a:r>
          </a:p>
          <a:p>
            <a:pPr lvl="1"/>
            <a:r>
              <a:rPr lang="zh-CN" altLang="en-US" dirty="0"/>
              <a:t>第四至十三章</a:t>
            </a:r>
          </a:p>
          <a:p>
            <a:pPr lvl="2"/>
            <a:r>
              <a:rPr lang="zh-CN" altLang="en-US" dirty="0"/>
              <a:t>十个知识域各自涉及的活动</a:t>
            </a:r>
          </a:p>
          <a:p>
            <a:pPr lvl="2"/>
            <a:r>
              <a:rPr lang="zh-CN" altLang="en-US" dirty="0"/>
              <a:t>各活动的输入、工具与技术、输出</a:t>
            </a:r>
            <a:endParaRPr lang="en-US" altLang="zh-CN" dirty="0"/>
          </a:p>
          <a:p>
            <a:r>
              <a:rPr lang="en-US" altLang="zh-CN" dirty="0"/>
              <a:t>2022</a:t>
            </a:r>
            <a:r>
              <a:rPr lang="zh-CN" altLang="en-US" dirty="0"/>
              <a:t>年正式出版第七版，它并不是用来替代第六版，而是主要用于知识延伸，将五大过程组换为三大结构，主要为“人、过程、商业环境”，更新</a:t>
            </a:r>
            <a:r>
              <a:rPr lang="en-US" altLang="zh-CN" dirty="0"/>
              <a:t>12</a:t>
            </a:r>
            <a:r>
              <a:rPr lang="zh-CN" altLang="en-US" dirty="0"/>
              <a:t>原则、</a:t>
            </a:r>
            <a:r>
              <a:rPr lang="en-US" altLang="zh-CN" dirty="0"/>
              <a:t>8</a:t>
            </a:r>
            <a:r>
              <a:rPr lang="zh-CN" altLang="en-US" dirty="0"/>
              <a:t>大绩效域</a:t>
            </a:r>
          </a:p>
        </p:txBody>
      </p:sp>
      <p:sp>
        <p:nvSpPr>
          <p:cNvPr id="2" name="灯片编号占位符 1"/>
          <p:cNvSpPr>
            <a:spLocks noGrp="1"/>
          </p:cNvSpPr>
          <p:nvPr>
            <p:ph type="sldNum" sz="quarter" idx="12"/>
          </p:nvPr>
        </p:nvSpPr>
        <p:spPr/>
        <p:txBody>
          <a:bodyPr/>
          <a:lstStyle/>
          <a:p>
            <a:fld id="{1099B4F7-23EF-4C5C-B693-D71564E7E077}" type="slidenum">
              <a:rPr lang="en-US" altLang="en-US" smtClean="0"/>
              <a:pPr/>
              <a:t>13</a:t>
            </a:fld>
            <a:endParaRPr lang="en-US" altLang="en-US"/>
          </a:p>
        </p:txBody>
      </p:sp>
    </p:spTree>
    <p:extLst>
      <p:ext uri="{BB962C8B-B14F-4D97-AF65-F5344CB8AC3E}">
        <p14:creationId xmlns:p14="http://schemas.microsoft.com/office/powerpoint/2010/main" val="193748089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AA311A-6081-43C8-BCDA-58D78BCBC3A1}"/>
              </a:ext>
            </a:extLst>
          </p:cNvPr>
          <p:cNvSpPr>
            <a:spLocks noGrp="1"/>
          </p:cNvSpPr>
          <p:nvPr>
            <p:ph type="title"/>
          </p:nvPr>
        </p:nvSpPr>
        <p:spPr/>
        <p:txBody>
          <a:bodyPr/>
          <a:lstStyle/>
          <a:p>
            <a:r>
              <a:rPr lang="en-US" altLang="zh-CN" dirty="0"/>
              <a:t>2. </a:t>
            </a:r>
            <a:r>
              <a:rPr lang="zh-CN" altLang="en-US" dirty="0"/>
              <a:t>风险管理主要活动与技术</a:t>
            </a:r>
          </a:p>
        </p:txBody>
      </p:sp>
      <p:sp>
        <p:nvSpPr>
          <p:cNvPr id="3" name="内容占位符 2">
            <a:extLst>
              <a:ext uri="{FF2B5EF4-FFF2-40B4-BE49-F238E27FC236}">
                <a16:creationId xmlns:a16="http://schemas.microsoft.com/office/drawing/2014/main" id="{49019343-FE83-4E96-A4A2-0CD2AEE782C6}"/>
              </a:ext>
            </a:extLst>
          </p:cNvPr>
          <p:cNvSpPr>
            <a:spLocks noGrp="1"/>
          </p:cNvSpPr>
          <p:nvPr>
            <p:ph idx="1"/>
          </p:nvPr>
        </p:nvSpPr>
        <p:spPr>
          <a:xfrm>
            <a:off x="673100" y="1200210"/>
            <a:ext cx="10864850" cy="5047544"/>
          </a:xfrm>
        </p:spPr>
        <p:txBody>
          <a:bodyPr>
            <a:normAutofit/>
          </a:bodyPr>
          <a:lstStyle/>
          <a:p>
            <a:pPr marL="0" indent="0">
              <a:buNone/>
            </a:pPr>
            <a:r>
              <a:rPr lang="zh-CN" altLang="en-US" dirty="0"/>
              <a:t>（</a:t>
            </a:r>
            <a:r>
              <a:rPr lang="en-US" altLang="zh-CN" dirty="0"/>
              <a:t>1</a:t>
            </a:r>
            <a:r>
              <a:rPr lang="zh-CN" altLang="en-US" dirty="0"/>
              <a:t>）规划风险管理</a:t>
            </a:r>
            <a:endParaRPr lang="en-US" altLang="zh-CN" dirty="0"/>
          </a:p>
          <a:p>
            <a:pPr lvl="1"/>
            <a:r>
              <a:rPr lang="zh-CN" altLang="en-US" dirty="0"/>
              <a:t>风险因素分解：</a:t>
            </a:r>
            <a:r>
              <a:rPr lang="en-US" altLang="zh-CN" dirty="0"/>
              <a:t>RBS</a:t>
            </a:r>
            <a:r>
              <a:rPr lang="zh-CN" altLang="en-US" dirty="0"/>
              <a:t>（</a:t>
            </a:r>
            <a:r>
              <a:rPr lang="en-US" altLang="zh-CN" dirty="0"/>
              <a:t>Risk Breakdown Structure</a:t>
            </a:r>
            <a:r>
              <a:rPr lang="zh-CN" altLang="en-US" dirty="0"/>
              <a:t>）</a:t>
            </a:r>
          </a:p>
        </p:txBody>
      </p:sp>
      <p:sp>
        <p:nvSpPr>
          <p:cNvPr id="16" name="Rectangle 3">
            <a:extLst>
              <a:ext uri="{FF2B5EF4-FFF2-40B4-BE49-F238E27FC236}">
                <a16:creationId xmlns:a16="http://schemas.microsoft.com/office/drawing/2014/main" id="{6E1D555E-2E57-41F3-968E-93D59D2F0E73}"/>
              </a:ext>
            </a:extLst>
          </p:cNvPr>
          <p:cNvSpPr>
            <a:spLocks noChangeArrowheads="1"/>
          </p:cNvSpPr>
          <p:nvPr/>
        </p:nvSpPr>
        <p:spPr bwMode="blackWhite">
          <a:xfrm>
            <a:off x="4974584" y="2296668"/>
            <a:ext cx="1139825" cy="504000"/>
          </a:xfrm>
          <a:prstGeom prst="rect">
            <a:avLst/>
          </a:prstGeom>
          <a:solidFill>
            <a:schemeClr val="accent1">
              <a:lumMod val="75000"/>
            </a:schemeClr>
          </a:solidFill>
          <a:ln>
            <a:headEnd/>
            <a:tailEnd/>
          </a:ln>
        </p:spPr>
        <p:style>
          <a:lnRef idx="2">
            <a:schemeClr val="accent5">
              <a:shade val="50000"/>
            </a:schemeClr>
          </a:lnRef>
          <a:fillRef idx="1">
            <a:schemeClr val="accent5"/>
          </a:fillRef>
          <a:effectRef idx="0">
            <a:schemeClr val="accent5"/>
          </a:effectRef>
          <a:fontRef idx="minor">
            <a:schemeClr val="lt1"/>
          </a:fontRef>
        </p:style>
        <p:txBody>
          <a:bodyPr lIns="109728" tIns="21308" rIns="21308" bIns="21308" anchor="ctr" anchorCtr="0">
            <a:flatTx/>
          </a:bodyPr>
          <a:lstStyle>
            <a:lvl1pPr defTabSz="804863">
              <a:defRPr>
                <a:solidFill>
                  <a:schemeClr val="tx1"/>
                </a:solidFill>
                <a:latin typeface="Arial" panose="020B0604020202020204" pitchFamily="34" charset="0"/>
                <a:ea typeface="宋体" panose="02010600030101010101" pitchFamily="2" charset="-122"/>
              </a:defRPr>
            </a:lvl1pPr>
            <a:lvl2pPr marL="401638" defTabSz="804863">
              <a:defRPr>
                <a:solidFill>
                  <a:schemeClr val="tx1"/>
                </a:solidFill>
                <a:latin typeface="Arial" panose="020B0604020202020204" pitchFamily="34" charset="0"/>
                <a:ea typeface="宋体" panose="02010600030101010101" pitchFamily="2" charset="-122"/>
              </a:defRPr>
            </a:lvl2pPr>
            <a:lvl3pPr marL="804863" defTabSz="804863">
              <a:defRPr>
                <a:solidFill>
                  <a:schemeClr val="tx1"/>
                </a:solidFill>
                <a:latin typeface="Arial" panose="020B0604020202020204" pitchFamily="34" charset="0"/>
                <a:ea typeface="宋体" panose="02010600030101010101" pitchFamily="2" charset="-122"/>
              </a:defRPr>
            </a:lvl3pPr>
            <a:lvl4pPr marL="1206500" defTabSz="804863">
              <a:defRPr>
                <a:solidFill>
                  <a:schemeClr val="tx1"/>
                </a:solidFill>
                <a:latin typeface="Arial" panose="020B0604020202020204" pitchFamily="34" charset="0"/>
                <a:ea typeface="宋体" panose="02010600030101010101" pitchFamily="2" charset="-122"/>
              </a:defRPr>
            </a:lvl4pPr>
            <a:lvl5pPr marL="1608138" defTabSz="804863">
              <a:defRPr>
                <a:solidFill>
                  <a:schemeClr val="tx1"/>
                </a:solidFill>
                <a:latin typeface="Arial" panose="020B0604020202020204" pitchFamily="34" charset="0"/>
                <a:ea typeface="宋体" panose="02010600030101010101" pitchFamily="2" charset="-122"/>
              </a:defRPr>
            </a:lvl5pPr>
            <a:lvl6pPr marL="20653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5225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29797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4369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0" dirty="0">
                <a:solidFill>
                  <a:schemeClr val="bg1"/>
                </a:solidFill>
                <a:latin typeface="Verdana" panose="020B0604030504040204" pitchFamily="34" charset="0"/>
                <a:ea typeface="微软雅黑" panose="020B0503020204020204" pitchFamily="34" charset="-122"/>
                <a:cs typeface="Arial" panose="020B0604020202020204" pitchFamily="34" charset="0"/>
              </a:rPr>
              <a:t>项目</a:t>
            </a:r>
          </a:p>
        </p:txBody>
      </p:sp>
      <p:sp>
        <p:nvSpPr>
          <p:cNvPr id="17" name="Rectangle 4">
            <a:extLst>
              <a:ext uri="{FF2B5EF4-FFF2-40B4-BE49-F238E27FC236}">
                <a16:creationId xmlns:a16="http://schemas.microsoft.com/office/drawing/2014/main" id="{D995D706-9D96-403E-B864-7B9E6EEEAACC}"/>
              </a:ext>
            </a:extLst>
          </p:cNvPr>
          <p:cNvSpPr>
            <a:spLocks noChangeArrowheads="1"/>
          </p:cNvSpPr>
          <p:nvPr/>
        </p:nvSpPr>
        <p:spPr bwMode="blackWhite">
          <a:xfrm>
            <a:off x="2102232" y="3374815"/>
            <a:ext cx="1204912" cy="504000"/>
          </a:xfrm>
          <a:prstGeom prst="rect">
            <a:avLst/>
          </a:prstGeom>
          <a:solidFill>
            <a:schemeClr val="accent1">
              <a:lumMod val="75000"/>
            </a:schemeClr>
          </a:solidFill>
          <a:ln>
            <a:headEnd/>
            <a:tailEnd/>
          </a:ln>
        </p:spPr>
        <p:style>
          <a:lnRef idx="2">
            <a:schemeClr val="accent5">
              <a:shade val="50000"/>
            </a:schemeClr>
          </a:lnRef>
          <a:fillRef idx="1">
            <a:schemeClr val="accent5"/>
          </a:fillRef>
          <a:effectRef idx="0">
            <a:schemeClr val="accent5"/>
          </a:effectRef>
          <a:fontRef idx="minor">
            <a:schemeClr val="lt1"/>
          </a:fontRef>
        </p:style>
        <p:txBody>
          <a:bodyPr lIns="109728" tIns="21308" rIns="21308" bIns="21308" anchor="ctr" anchorCtr="0">
            <a:flatTx/>
          </a:bodyPr>
          <a:lstStyle>
            <a:lvl1pPr defTabSz="804863">
              <a:defRPr>
                <a:solidFill>
                  <a:schemeClr val="tx1"/>
                </a:solidFill>
                <a:latin typeface="Arial" panose="020B0604020202020204" pitchFamily="34" charset="0"/>
                <a:ea typeface="宋体" panose="02010600030101010101" pitchFamily="2" charset="-122"/>
              </a:defRPr>
            </a:lvl1pPr>
            <a:lvl2pPr marL="401638" defTabSz="804863">
              <a:defRPr>
                <a:solidFill>
                  <a:schemeClr val="tx1"/>
                </a:solidFill>
                <a:latin typeface="Arial" panose="020B0604020202020204" pitchFamily="34" charset="0"/>
                <a:ea typeface="宋体" panose="02010600030101010101" pitchFamily="2" charset="-122"/>
              </a:defRPr>
            </a:lvl2pPr>
            <a:lvl3pPr marL="804863" defTabSz="804863">
              <a:defRPr>
                <a:solidFill>
                  <a:schemeClr val="tx1"/>
                </a:solidFill>
                <a:latin typeface="Arial" panose="020B0604020202020204" pitchFamily="34" charset="0"/>
                <a:ea typeface="宋体" panose="02010600030101010101" pitchFamily="2" charset="-122"/>
              </a:defRPr>
            </a:lvl3pPr>
            <a:lvl4pPr marL="1206500" defTabSz="804863">
              <a:defRPr>
                <a:solidFill>
                  <a:schemeClr val="tx1"/>
                </a:solidFill>
                <a:latin typeface="Arial" panose="020B0604020202020204" pitchFamily="34" charset="0"/>
                <a:ea typeface="宋体" panose="02010600030101010101" pitchFamily="2" charset="-122"/>
              </a:defRPr>
            </a:lvl4pPr>
            <a:lvl5pPr marL="1608138" defTabSz="804863">
              <a:defRPr>
                <a:solidFill>
                  <a:schemeClr val="tx1"/>
                </a:solidFill>
                <a:latin typeface="Arial" panose="020B0604020202020204" pitchFamily="34" charset="0"/>
                <a:ea typeface="宋体" panose="02010600030101010101" pitchFamily="2" charset="-122"/>
              </a:defRPr>
            </a:lvl5pPr>
            <a:lvl6pPr marL="20653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5225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29797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4369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0" dirty="0">
                <a:solidFill>
                  <a:schemeClr val="bg1"/>
                </a:solidFill>
                <a:latin typeface="Verdana" panose="020B0604030504040204" pitchFamily="34" charset="0"/>
                <a:ea typeface="微软雅黑" panose="020B0503020204020204" pitchFamily="34" charset="-122"/>
                <a:cs typeface="Arial" panose="020B0604020202020204" pitchFamily="34" charset="0"/>
              </a:rPr>
              <a:t>技术的</a:t>
            </a:r>
          </a:p>
        </p:txBody>
      </p:sp>
      <p:sp>
        <p:nvSpPr>
          <p:cNvPr id="18" name="Rectangle 5">
            <a:extLst>
              <a:ext uri="{FF2B5EF4-FFF2-40B4-BE49-F238E27FC236}">
                <a16:creationId xmlns:a16="http://schemas.microsoft.com/office/drawing/2014/main" id="{68A4DCB0-C9F7-443B-834C-F6BB30317549}"/>
              </a:ext>
            </a:extLst>
          </p:cNvPr>
          <p:cNvSpPr>
            <a:spLocks noChangeArrowheads="1"/>
          </p:cNvSpPr>
          <p:nvPr/>
        </p:nvSpPr>
        <p:spPr bwMode="blackWhite">
          <a:xfrm>
            <a:off x="3916744" y="3374815"/>
            <a:ext cx="1143000" cy="504000"/>
          </a:xfrm>
          <a:prstGeom prst="rect">
            <a:avLst/>
          </a:prstGeom>
          <a:solidFill>
            <a:schemeClr val="accent1">
              <a:lumMod val="75000"/>
            </a:schemeClr>
          </a:solidFill>
          <a:ln>
            <a:headEnd/>
            <a:tailEnd/>
          </a:ln>
        </p:spPr>
        <p:style>
          <a:lnRef idx="2">
            <a:schemeClr val="accent5">
              <a:shade val="50000"/>
            </a:schemeClr>
          </a:lnRef>
          <a:fillRef idx="1">
            <a:schemeClr val="accent5"/>
          </a:fillRef>
          <a:effectRef idx="0">
            <a:schemeClr val="accent5"/>
          </a:effectRef>
          <a:fontRef idx="minor">
            <a:schemeClr val="lt1"/>
          </a:fontRef>
        </p:style>
        <p:txBody>
          <a:bodyPr lIns="109728" tIns="21308" rIns="21308" bIns="21308" anchor="ctr" anchorCtr="0">
            <a:flatTx/>
          </a:bodyPr>
          <a:lstStyle>
            <a:lvl1pPr defTabSz="804863">
              <a:defRPr>
                <a:solidFill>
                  <a:schemeClr val="tx1"/>
                </a:solidFill>
                <a:latin typeface="Arial" panose="020B0604020202020204" pitchFamily="34" charset="0"/>
                <a:ea typeface="宋体" panose="02010600030101010101" pitchFamily="2" charset="-122"/>
              </a:defRPr>
            </a:lvl1pPr>
            <a:lvl2pPr marL="401638" defTabSz="804863">
              <a:defRPr>
                <a:solidFill>
                  <a:schemeClr val="tx1"/>
                </a:solidFill>
                <a:latin typeface="Arial" panose="020B0604020202020204" pitchFamily="34" charset="0"/>
                <a:ea typeface="宋体" panose="02010600030101010101" pitchFamily="2" charset="-122"/>
              </a:defRPr>
            </a:lvl2pPr>
            <a:lvl3pPr marL="804863" defTabSz="804863">
              <a:defRPr>
                <a:solidFill>
                  <a:schemeClr val="tx1"/>
                </a:solidFill>
                <a:latin typeface="Arial" panose="020B0604020202020204" pitchFamily="34" charset="0"/>
                <a:ea typeface="宋体" panose="02010600030101010101" pitchFamily="2" charset="-122"/>
              </a:defRPr>
            </a:lvl3pPr>
            <a:lvl4pPr marL="1206500" defTabSz="804863">
              <a:defRPr>
                <a:solidFill>
                  <a:schemeClr val="tx1"/>
                </a:solidFill>
                <a:latin typeface="Arial" panose="020B0604020202020204" pitchFamily="34" charset="0"/>
                <a:ea typeface="宋体" panose="02010600030101010101" pitchFamily="2" charset="-122"/>
              </a:defRPr>
            </a:lvl4pPr>
            <a:lvl5pPr marL="1608138" defTabSz="804863">
              <a:defRPr>
                <a:solidFill>
                  <a:schemeClr val="tx1"/>
                </a:solidFill>
                <a:latin typeface="Arial" panose="020B0604020202020204" pitchFamily="34" charset="0"/>
                <a:ea typeface="宋体" panose="02010600030101010101" pitchFamily="2" charset="-122"/>
              </a:defRPr>
            </a:lvl5pPr>
            <a:lvl6pPr marL="20653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5225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29797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4369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0" dirty="0">
                <a:solidFill>
                  <a:schemeClr val="bg1"/>
                </a:solidFill>
                <a:latin typeface="Verdana" panose="020B0604030504040204" pitchFamily="34" charset="0"/>
                <a:ea typeface="微软雅黑" panose="020B0503020204020204" pitchFamily="34" charset="-122"/>
                <a:cs typeface="Arial" panose="020B0604020202020204" pitchFamily="34" charset="0"/>
              </a:rPr>
              <a:t>外部的</a:t>
            </a:r>
          </a:p>
        </p:txBody>
      </p:sp>
      <p:sp>
        <p:nvSpPr>
          <p:cNvPr id="19" name="Rectangle 6">
            <a:extLst>
              <a:ext uri="{FF2B5EF4-FFF2-40B4-BE49-F238E27FC236}">
                <a16:creationId xmlns:a16="http://schemas.microsoft.com/office/drawing/2014/main" id="{713E180A-D597-41D3-8F8A-C0999DB1D319}"/>
              </a:ext>
            </a:extLst>
          </p:cNvPr>
          <p:cNvSpPr>
            <a:spLocks noChangeArrowheads="1"/>
          </p:cNvSpPr>
          <p:nvPr/>
        </p:nvSpPr>
        <p:spPr bwMode="blackWhite">
          <a:xfrm>
            <a:off x="8012494" y="3374815"/>
            <a:ext cx="1314450" cy="504000"/>
          </a:xfrm>
          <a:prstGeom prst="rect">
            <a:avLst/>
          </a:prstGeom>
          <a:solidFill>
            <a:schemeClr val="accent1">
              <a:lumMod val="75000"/>
            </a:schemeClr>
          </a:solidFill>
          <a:ln>
            <a:headEnd/>
            <a:tailEnd/>
          </a:ln>
        </p:spPr>
        <p:style>
          <a:lnRef idx="2">
            <a:schemeClr val="accent5">
              <a:shade val="50000"/>
            </a:schemeClr>
          </a:lnRef>
          <a:fillRef idx="1">
            <a:schemeClr val="accent5"/>
          </a:fillRef>
          <a:effectRef idx="0">
            <a:schemeClr val="accent5"/>
          </a:effectRef>
          <a:fontRef idx="minor">
            <a:schemeClr val="lt1"/>
          </a:fontRef>
        </p:style>
        <p:txBody>
          <a:bodyPr lIns="109728" tIns="21308" rIns="21308" bIns="21308" anchor="ctr" anchorCtr="0">
            <a:flatTx/>
          </a:bodyPr>
          <a:lstStyle>
            <a:lvl1pPr defTabSz="804863">
              <a:defRPr>
                <a:solidFill>
                  <a:schemeClr val="tx1"/>
                </a:solidFill>
                <a:latin typeface="Arial" panose="020B0604020202020204" pitchFamily="34" charset="0"/>
                <a:ea typeface="宋体" panose="02010600030101010101" pitchFamily="2" charset="-122"/>
              </a:defRPr>
            </a:lvl1pPr>
            <a:lvl2pPr marL="401638" defTabSz="804863">
              <a:defRPr>
                <a:solidFill>
                  <a:schemeClr val="tx1"/>
                </a:solidFill>
                <a:latin typeface="Arial" panose="020B0604020202020204" pitchFamily="34" charset="0"/>
                <a:ea typeface="宋体" panose="02010600030101010101" pitchFamily="2" charset="-122"/>
              </a:defRPr>
            </a:lvl2pPr>
            <a:lvl3pPr marL="804863" defTabSz="804863">
              <a:defRPr>
                <a:solidFill>
                  <a:schemeClr val="tx1"/>
                </a:solidFill>
                <a:latin typeface="Arial" panose="020B0604020202020204" pitchFamily="34" charset="0"/>
                <a:ea typeface="宋体" panose="02010600030101010101" pitchFamily="2" charset="-122"/>
              </a:defRPr>
            </a:lvl3pPr>
            <a:lvl4pPr marL="1206500" defTabSz="804863">
              <a:defRPr>
                <a:solidFill>
                  <a:schemeClr val="tx1"/>
                </a:solidFill>
                <a:latin typeface="Arial" panose="020B0604020202020204" pitchFamily="34" charset="0"/>
                <a:ea typeface="宋体" panose="02010600030101010101" pitchFamily="2" charset="-122"/>
              </a:defRPr>
            </a:lvl4pPr>
            <a:lvl5pPr marL="1608138" defTabSz="804863">
              <a:defRPr>
                <a:solidFill>
                  <a:schemeClr val="tx1"/>
                </a:solidFill>
                <a:latin typeface="Arial" panose="020B0604020202020204" pitchFamily="34" charset="0"/>
                <a:ea typeface="宋体" panose="02010600030101010101" pitchFamily="2" charset="-122"/>
              </a:defRPr>
            </a:lvl5pPr>
            <a:lvl6pPr marL="20653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5225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29797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4369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0" dirty="0">
                <a:solidFill>
                  <a:schemeClr val="bg1"/>
                </a:solidFill>
                <a:latin typeface="Verdana" panose="020B0604030504040204" pitchFamily="34" charset="0"/>
                <a:ea typeface="微软雅黑" panose="020B0503020204020204" pitchFamily="34" charset="-122"/>
                <a:cs typeface="Arial" panose="020B0604020202020204" pitchFamily="34" charset="0"/>
              </a:rPr>
              <a:t>项目管理</a:t>
            </a:r>
          </a:p>
        </p:txBody>
      </p:sp>
      <p:sp>
        <p:nvSpPr>
          <p:cNvPr id="20" name="Rectangle 7">
            <a:extLst>
              <a:ext uri="{FF2B5EF4-FFF2-40B4-BE49-F238E27FC236}">
                <a16:creationId xmlns:a16="http://schemas.microsoft.com/office/drawing/2014/main" id="{2960D181-10F2-42ED-924C-9DCE3D7D79B8}"/>
              </a:ext>
            </a:extLst>
          </p:cNvPr>
          <p:cNvSpPr>
            <a:spLocks noChangeArrowheads="1"/>
          </p:cNvSpPr>
          <p:nvPr/>
        </p:nvSpPr>
        <p:spPr bwMode="blackWhite">
          <a:xfrm>
            <a:off x="2748345" y="4184304"/>
            <a:ext cx="1368425" cy="504825"/>
          </a:xfrm>
          <a:prstGeom prst="rect">
            <a:avLst/>
          </a:prstGeom>
          <a:solidFill>
            <a:schemeClr val="accent1">
              <a:lumMod val="75000"/>
            </a:schemeClr>
          </a:solidFill>
          <a:ln>
            <a:headEnd/>
            <a:tailEnd/>
          </a:ln>
        </p:spPr>
        <p:style>
          <a:lnRef idx="2">
            <a:schemeClr val="accent5">
              <a:shade val="50000"/>
            </a:schemeClr>
          </a:lnRef>
          <a:fillRef idx="1">
            <a:schemeClr val="accent5"/>
          </a:fillRef>
          <a:effectRef idx="0">
            <a:schemeClr val="accent5"/>
          </a:effectRef>
          <a:fontRef idx="minor">
            <a:schemeClr val="lt1"/>
          </a:fontRef>
        </p:style>
        <p:txBody>
          <a:bodyPr lIns="109728" tIns="21308" rIns="21308" bIns="21308" anchor="ctr" anchorCtr="0">
            <a:flatTx/>
          </a:bodyPr>
          <a:lstStyle>
            <a:lvl1pPr defTabSz="804863">
              <a:defRPr>
                <a:solidFill>
                  <a:schemeClr val="tx1"/>
                </a:solidFill>
                <a:latin typeface="Arial" panose="020B0604020202020204" pitchFamily="34" charset="0"/>
                <a:ea typeface="宋体" panose="02010600030101010101" pitchFamily="2" charset="-122"/>
              </a:defRPr>
            </a:lvl1pPr>
            <a:lvl2pPr marL="401638" defTabSz="804863">
              <a:defRPr>
                <a:solidFill>
                  <a:schemeClr val="tx1"/>
                </a:solidFill>
                <a:latin typeface="Arial" panose="020B0604020202020204" pitchFamily="34" charset="0"/>
                <a:ea typeface="宋体" panose="02010600030101010101" pitchFamily="2" charset="-122"/>
              </a:defRPr>
            </a:lvl2pPr>
            <a:lvl3pPr marL="804863" defTabSz="804863">
              <a:defRPr>
                <a:solidFill>
                  <a:schemeClr val="tx1"/>
                </a:solidFill>
                <a:latin typeface="Arial" panose="020B0604020202020204" pitchFamily="34" charset="0"/>
                <a:ea typeface="宋体" panose="02010600030101010101" pitchFamily="2" charset="-122"/>
              </a:defRPr>
            </a:lvl3pPr>
            <a:lvl4pPr marL="1206500" defTabSz="804863">
              <a:defRPr>
                <a:solidFill>
                  <a:schemeClr val="tx1"/>
                </a:solidFill>
                <a:latin typeface="Arial" panose="020B0604020202020204" pitchFamily="34" charset="0"/>
                <a:ea typeface="宋体" panose="02010600030101010101" pitchFamily="2" charset="-122"/>
              </a:defRPr>
            </a:lvl4pPr>
            <a:lvl5pPr marL="1608138" defTabSz="804863">
              <a:defRPr>
                <a:solidFill>
                  <a:schemeClr val="tx1"/>
                </a:solidFill>
                <a:latin typeface="Arial" panose="020B0604020202020204" pitchFamily="34" charset="0"/>
                <a:ea typeface="宋体" panose="02010600030101010101" pitchFamily="2" charset="-122"/>
              </a:defRPr>
            </a:lvl5pPr>
            <a:lvl6pPr marL="20653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5225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29797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4369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0" dirty="0">
                <a:solidFill>
                  <a:schemeClr val="bg1"/>
                </a:solidFill>
                <a:latin typeface="Verdana" panose="020B0604030504040204" pitchFamily="34" charset="0"/>
                <a:ea typeface="微软雅黑" panose="020B0503020204020204" pitchFamily="34" charset="-122"/>
                <a:cs typeface="Arial" panose="020B0604020202020204" pitchFamily="34" charset="0"/>
              </a:rPr>
              <a:t>需求</a:t>
            </a:r>
          </a:p>
        </p:txBody>
      </p:sp>
      <p:sp>
        <p:nvSpPr>
          <p:cNvPr id="21" name="Rectangle 8">
            <a:extLst>
              <a:ext uri="{FF2B5EF4-FFF2-40B4-BE49-F238E27FC236}">
                <a16:creationId xmlns:a16="http://schemas.microsoft.com/office/drawing/2014/main" id="{058EE46F-A487-4E8C-9FCC-851F2F5D2104}"/>
              </a:ext>
            </a:extLst>
          </p:cNvPr>
          <p:cNvSpPr>
            <a:spLocks noChangeArrowheads="1"/>
          </p:cNvSpPr>
          <p:nvPr/>
        </p:nvSpPr>
        <p:spPr bwMode="blackWhite">
          <a:xfrm>
            <a:off x="2748345" y="4938366"/>
            <a:ext cx="1368425" cy="504825"/>
          </a:xfrm>
          <a:prstGeom prst="rect">
            <a:avLst/>
          </a:prstGeom>
          <a:solidFill>
            <a:schemeClr val="accent1">
              <a:lumMod val="75000"/>
            </a:schemeClr>
          </a:solidFill>
          <a:ln>
            <a:headEnd/>
            <a:tailEnd/>
          </a:ln>
        </p:spPr>
        <p:style>
          <a:lnRef idx="2">
            <a:schemeClr val="accent5">
              <a:shade val="50000"/>
            </a:schemeClr>
          </a:lnRef>
          <a:fillRef idx="1">
            <a:schemeClr val="accent5"/>
          </a:fillRef>
          <a:effectRef idx="0">
            <a:schemeClr val="accent5"/>
          </a:effectRef>
          <a:fontRef idx="minor">
            <a:schemeClr val="lt1"/>
          </a:fontRef>
        </p:style>
        <p:txBody>
          <a:bodyPr lIns="109728" tIns="21308" rIns="21308" bIns="21308" anchor="ctr" anchorCtr="0">
            <a:flatTx/>
          </a:bodyPr>
          <a:lstStyle>
            <a:lvl1pPr defTabSz="804863">
              <a:defRPr>
                <a:solidFill>
                  <a:schemeClr val="tx1"/>
                </a:solidFill>
                <a:latin typeface="Arial" panose="020B0604020202020204" pitchFamily="34" charset="0"/>
                <a:ea typeface="宋体" panose="02010600030101010101" pitchFamily="2" charset="-122"/>
              </a:defRPr>
            </a:lvl1pPr>
            <a:lvl2pPr marL="401638" defTabSz="804863">
              <a:defRPr>
                <a:solidFill>
                  <a:schemeClr val="tx1"/>
                </a:solidFill>
                <a:latin typeface="Arial" panose="020B0604020202020204" pitchFamily="34" charset="0"/>
                <a:ea typeface="宋体" panose="02010600030101010101" pitchFamily="2" charset="-122"/>
              </a:defRPr>
            </a:lvl2pPr>
            <a:lvl3pPr marL="804863" defTabSz="804863">
              <a:defRPr>
                <a:solidFill>
                  <a:schemeClr val="tx1"/>
                </a:solidFill>
                <a:latin typeface="Arial" panose="020B0604020202020204" pitchFamily="34" charset="0"/>
                <a:ea typeface="宋体" panose="02010600030101010101" pitchFamily="2" charset="-122"/>
              </a:defRPr>
            </a:lvl3pPr>
            <a:lvl4pPr marL="1206500" defTabSz="804863">
              <a:defRPr>
                <a:solidFill>
                  <a:schemeClr val="tx1"/>
                </a:solidFill>
                <a:latin typeface="Arial" panose="020B0604020202020204" pitchFamily="34" charset="0"/>
                <a:ea typeface="宋体" panose="02010600030101010101" pitchFamily="2" charset="-122"/>
              </a:defRPr>
            </a:lvl4pPr>
            <a:lvl5pPr marL="1608138" defTabSz="804863">
              <a:defRPr>
                <a:solidFill>
                  <a:schemeClr val="tx1"/>
                </a:solidFill>
                <a:latin typeface="Arial" panose="020B0604020202020204" pitchFamily="34" charset="0"/>
                <a:ea typeface="宋体" panose="02010600030101010101" pitchFamily="2" charset="-122"/>
              </a:defRPr>
            </a:lvl5pPr>
            <a:lvl6pPr marL="20653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5225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29797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4369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0">
                <a:solidFill>
                  <a:schemeClr val="bg1"/>
                </a:solidFill>
                <a:latin typeface="Verdana" panose="020B0604030504040204" pitchFamily="34" charset="0"/>
                <a:ea typeface="微软雅黑" panose="020B0503020204020204" pitchFamily="34" charset="-122"/>
                <a:cs typeface="Arial" panose="020B0604020202020204" pitchFamily="34" charset="0"/>
              </a:rPr>
              <a:t>技术</a:t>
            </a:r>
          </a:p>
        </p:txBody>
      </p:sp>
      <p:sp>
        <p:nvSpPr>
          <p:cNvPr id="22" name="Rectangle 9">
            <a:extLst>
              <a:ext uri="{FF2B5EF4-FFF2-40B4-BE49-F238E27FC236}">
                <a16:creationId xmlns:a16="http://schemas.microsoft.com/office/drawing/2014/main" id="{41CE0AA1-0D34-4A4D-BB09-44950D15C275}"/>
              </a:ext>
            </a:extLst>
          </p:cNvPr>
          <p:cNvSpPr>
            <a:spLocks noChangeArrowheads="1"/>
          </p:cNvSpPr>
          <p:nvPr/>
        </p:nvSpPr>
        <p:spPr bwMode="blackWhite">
          <a:xfrm>
            <a:off x="2748345" y="5659091"/>
            <a:ext cx="1368425" cy="504825"/>
          </a:xfrm>
          <a:prstGeom prst="rect">
            <a:avLst/>
          </a:prstGeom>
          <a:solidFill>
            <a:schemeClr val="accent1">
              <a:lumMod val="75000"/>
            </a:schemeClr>
          </a:solidFill>
          <a:ln>
            <a:headEnd/>
            <a:tailEnd/>
          </a:ln>
        </p:spPr>
        <p:style>
          <a:lnRef idx="2">
            <a:schemeClr val="accent5">
              <a:shade val="50000"/>
            </a:schemeClr>
          </a:lnRef>
          <a:fillRef idx="1">
            <a:schemeClr val="accent5"/>
          </a:fillRef>
          <a:effectRef idx="0">
            <a:schemeClr val="accent5"/>
          </a:effectRef>
          <a:fontRef idx="minor">
            <a:schemeClr val="lt1"/>
          </a:fontRef>
        </p:style>
        <p:txBody>
          <a:bodyPr lIns="109728" tIns="21308" rIns="21308" bIns="21308" anchor="ctr" anchorCtr="0">
            <a:flatTx/>
          </a:bodyPr>
          <a:lstStyle>
            <a:lvl1pPr defTabSz="804863">
              <a:defRPr>
                <a:solidFill>
                  <a:schemeClr val="tx1"/>
                </a:solidFill>
                <a:latin typeface="Arial" panose="020B0604020202020204" pitchFamily="34" charset="0"/>
                <a:ea typeface="宋体" panose="02010600030101010101" pitchFamily="2" charset="-122"/>
              </a:defRPr>
            </a:lvl1pPr>
            <a:lvl2pPr marL="401638" defTabSz="804863">
              <a:defRPr>
                <a:solidFill>
                  <a:schemeClr val="tx1"/>
                </a:solidFill>
                <a:latin typeface="Arial" panose="020B0604020202020204" pitchFamily="34" charset="0"/>
                <a:ea typeface="宋体" panose="02010600030101010101" pitchFamily="2" charset="-122"/>
              </a:defRPr>
            </a:lvl2pPr>
            <a:lvl3pPr marL="804863" defTabSz="804863">
              <a:defRPr>
                <a:solidFill>
                  <a:schemeClr val="tx1"/>
                </a:solidFill>
                <a:latin typeface="Arial" panose="020B0604020202020204" pitchFamily="34" charset="0"/>
                <a:ea typeface="宋体" panose="02010600030101010101" pitchFamily="2" charset="-122"/>
              </a:defRPr>
            </a:lvl3pPr>
            <a:lvl4pPr marL="1206500" defTabSz="804863">
              <a:defRPr>
                <a:solidFill>
                  <a:schemeClr val="tx1"/>
                </a:solidFill>
                <a:latin typeface="Arial" panose="020B0604020202020204" pitchFamily="34" charset="0"/>
                <a:ea typeface="宋体" panose="02010600030101010101" pitchFamily="2" charset="-122"/>
              </a:defRPr>
            </a:lvl4pPr>
            <a:lvl5pPr marL="1608138" defTabSz="804863">
              <a:defRPr>
                <a:solidFill>
                  <a:schemeClr val="tx1"/>
                </a:solidFill>
                <a:latin typeface="Arial" panose="020B0604020202020204" pitchFamily="34" charset="0"/>
                <a:ea typeface="宋体" panose="02010600030101010101" pitchFamily="2" charset="-122"/>
              </a:defRPr>
            </a:lvl5pPr>
            <a:lvl6pPr marL="20653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5225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29797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4369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0">
                <a:solidFill>
                  <a:schemeClr val="bg1"/>
                </a:solidFill>
                <a:latin typeface="Verdana" panose="020B0604030504040204" pitchFamily="34" charset="0"/>
                <a:ea typeface="微软雅黑" panose="020B0503020204020204" pitchFamily="34" charset="-122"/>
                <a:cs typeface="Arial" panose="020B0604020202020204" pitchFamily="34" charset="0"/>
              </a:rPr>
              <a:t>质量</a:t>
            </a:r>
          </a:p>
        </p:txBody>
      </p:sp>
      <p:sp>
        <p:nvSpPr>
          <p:cNvPr id="23" name="Rectangle 10">
            <a:extLst>
              <a:ext uri="{FF2B5EF4-FFF2-40B4-BE49-F238E27FC236}">
                <a16:creationId xmlns:a16="http://schemas.microsoft.com/office/drawing/2014/main" id="{DC2CEC27-423F-43AB-973A-A2FEC02BECB3}"/>
              </a:ext>
            </a:extLst>
          </p:cNvPr>
          <p:cNvSpPr>
            <a:spLocks noChangeArrowheads="1"/>
          </p:cNvSpPr>
          <p:nvPr/>
        </p:nvSpPr>
        <p:spPr bwMode="blackWhite">
          <a:xfrm>
            <a:off x="8642732" y="4184304"/>
            <a:ext cx="1368425" cy="504825"/>
          </a:xfrm>
          <a:prstGeom prst="rect">
            <a:avLst/>
          </a:prstGeom>
          <a:solidFill>
            <a:schemeClr val="accent1">
              <a:lumMod val="75000"/>
            </a:schemeClr>
          </a:solidFill>
          <a:ln>
            <a:headEnd/>
            <a:tailEnd/>
          </a:ln>
        </p:spPr>
        <p:style>
          <a:lnRef idx="2">
            <a:schemeClr val="accent5">
              <a:shade val="50000"/>
            </a:schemeClr>
          </a:lnRef>
          <a:fillRef idx="1">
            <a:schemeClr val="accent5"/>
          </a:fillRef>
          <a:effectRef idx="0">
            <a:schemeClr val="accent5"/>
          </a:effectRef>
          <a:fontRef idx="minor">
            <a:schemeClr val="lt1"/>
          </a:fontRef>
        </p:style>
        <p:txBody>
          <a:bodyPr lIns="109728" tIns="21308" rIns="21308" bIns="21308" anchor="ctr" anchorCtr="0">
            <a:flatTx/>
          </a:bodyPr>
          <a:lstStyle>
            <a:lvl1pPr defTabSz="804863">
              <a:defRPr>
                <a:solidFill>
                  <a:schemeClr val="tx1"/>
                </a:solidFill>
                <a:latin typeface="Arial" panose="020B0604020202020204" pitchFamily="34" charset="0"/>
                <a:ea typeface="宋体" panose="02010600030101010101" pitchFamily="2" charset="-122"/>
              </a:defRPr>
            </a:lvl1pPr>
            <a:lvl2pPr marL="401638" defTabSz="804863">
              <a:defRPr>
                <a:solidFill>
                  <a:schemeClr val="tx1"/>
                </a:solidFill>
                <a:latin typeface="Arial" panose="020B0604020202020204" pitchFamily="34" charset="0"/>
                <a:ea typeface="宋体" panose="02010600030101010101" pitchFamily="2" charset="-122"/>
              </a:defRPr>
            </a:lvl2pPr>
            <a:lvl3pPr marL="804863" defTabSz="804863">
              <a:defRPr>
                <a:solidFill>
                  <a:schemeClr val="tx1"/>
                </a:solidFill>
                <a:latin typeface="Arial" panose="020B0604020202020204" pitchFamily="34" charset="0"/>
                <a:ea typeface="宋体" panose="02010600030101010101" pitchFamily="2" charset="-122"/>
              </a:defRPr>
            </a:lvl3pPr>
            <a:lvl4pPr marL="1206500" defTabSz="804863">
              <a:defRPr>
                <a:solidFill>
                  <a:schemeClr val="tx1"/>
                </a:solidFill>
                <a:latin typeface="Arial" panose="020B0604020202020204" pitchFamily="34" charset="0"/>
                <a:ea typeface="宋体" panose="02010600030101010101" pitchFamily="2" charset="-122"/>
              </a:defRPr>
            </a:lvl4pPr>
            <a:lvl5pPr marL="1608138" defTabSz="804863">
              <a:defRPr>
                <a:solidFill>
                  <a:schemeClr val="tx1"/>
                </a:solidFill>
                <a:latin typeface="Arial" panose="020B0604020202020204" pitchFamily="34" charset="0"/>
                <a:ea typeface="宋体" panose="02010600030101010101" pitchFamily="2" charset="-122"/>
              </a:defRPr>
            </a:lvl5pPr>
            <a:lvl6pPr marL="20653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5225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29797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4369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0" dirty="0">
                <a:solidFill>
                  <a:schemeClr val="bg1"/>
                </a:solidFill>
                <a:latin typeface="Verdana" panose="020B0604030504040204" pitchFamily="34" charset="0"/>
                <a:ea typeface="微软雅黑" panose="020B0503020204020204" pitchFamily="34" charset="-122"/>
                <a:cs typeface="Arial" panose="020B0604020202020204" pitchFamily="34" charset="0"/>
              </a:rPr>
              <a:t>估算</a:t>
            </a:r>
          </a:p>
        </p:txBody>
      </p:sp>
      <p:sp>
        <p:nvSpPr>
          <p:cNvPr id="24" name="Rectangle 11">
            <a:extLst>
              <a:ext uri="{FF2B5EF4-FFF2-40B4-BE49-F238E27FC236}">
                <a16:creationId xmlns:a16="http://schemas.microsoft.com/office/drawing/2014/main" id="{31FF58A3-BFA3-4D5B-92F4-CC31FEB92E1C}"/>
              </a:ext>
            </a:extLst>
          </p:cNvPr>
          <p:cNvSpPr>
            <a:spLocks noChangeArrowheads="1"/>
          </p:cNvSpPr>
          <p:nvPr/>
        </p:nvSpPr>
        <p:spPr bwMode="blackWhite">
          <a:xfrm>
            <a:off x="8642732" y="4938366"/>
            <a:ext cx="1368425" cy="504825"/>
          </a:xfrm>
          <a:prstGeom prst="rect">
            <a:avLst/>
          </a:prstGeom>
          <a:solidFill>
            <a:schemeClr val="accent1">
              <a:lumMod val="75000"/>
            </a:schemeClr>
          </a:solidFill>
          <a:ln>
            <a:headEnd/>
            <a:tailEnd/>
          </a:ln>
        </p:spPr>
        <p:style>
          <a:lnRef idx="2">
            <a:schemeClr val="accent5">
              <a:shade val="50000"/>
            </a:schemeClr>
          </a:lnRef>
          <a:fillRef idx="1">
            <a:schemeClr val="accent5"/>
          </a:fillRef>
          <a:effectRef idx="0">
            <a:schemeClr val="accent5"/>
          </a:effectRef>
          <a:fontRef idx="minor">
            <a:schemeClr val="lt1"/>
          </a:fontRef>
        </p:style>
        <p:txBody>
          <a:bodyPr lIns="109728" tIns="21308" rIns="21308" bIns="21308" anchor="ctr" anchorCtr="0">
            <a:flatTx/>
          </a:bodyPr>
          <a:lstStyle>
            <a:lvl1pPr defTabSz="804863">
              <a:defRPr>
                <a:solidFill>
                  <a:schemeClr val="tx1"/>
                </a:solidFill>
                <a:latin typeface="Arial" panose="020B0604020202020204" pitchFamily="34" charset="0"/>
                <a:ea typeface="宋体" panose="02010600030101010101" pitchFamily="2" charset="-122"/>
              </a:defRPr>
            </a:lvl1pPr>
            <a:lvl2pPr marL="401638" defTabSz="804863">
              <a:defRPr>
                <a:solidFill>
                  <a:schemeClr val="tx1"/>
                </a:solidFill>
                <a:latin typeface="Arial" panose="020B0604020202020204" pitchFamily="34" charset="0"/>
                <a:ea typeface="宋体" panose="02010600030101010101" pitchFamily="2" charset="-122"/>
              </a:defRPr>
            </a:lvl2pPr>
            <a:lvl3pPr marL="804863" defTabSz="804863">
              <a:defRPr>
                <a:solidFill>
                  <a:schemeClr val="tx1"/>
                </a:solidFill>
                <a:latin typeface="Arial" panose="020B0604020202020204" pitchFamily="34" charset="0"/>
                <a:ea typeface="宋体" panose="02010600030101010101" pitchFamily="2" charset="-122"/>
              </a:defRPr>
            </a:lvl3pPr>
            <a:lvl4pPr marL="1206500" defTabSz="804863">
              <a:defRPr>
                <a:solidFill>
                  <a:schemeClr val="tx1"/>
                </a:solidFill>
                <a:latin typeface="Arial" panose="020B0604020202020204" pitchFamily="34" charset="0"/>
                <a:ea typeface="宋体" panose="02010600030101010101" pitchFamily="2" charset="-122"/>
              </a:defRPr>
            </a:lvl4pPr>
            <a:lvl5pPr marL="1608138" defTabSz="804863">
              <a:defRPr>
                <a:solidFill>
                  <a:schemeClr val="tx1"/>
                </a:solidFill>
                <a:latin typeface="Arial" panose="020B0604020202020204" pitchFamily="34" charset="0"/>
                <a:ea typeface="宋体" panose="02010600030101010101" pitchFamily="2" charset="-122"/>
              </a:defRPr>
            </a:lvl5pPr>
            <a:lvl6pPr marL="20653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5225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29797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4369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0">
                <a:solidFill>
                  <a:schemeClr val="bg1"/>
                </a:solidFill>
                <a:latin typeface="Verdana" panose="020B0604030504040204" pitchFamily="34" charset="0"/>
                <a:ea typeface="微软雅黑" panose="020B0503020204020204" pitchFamily="34" charset="-122"/>
                <a:cs typeface="Arial" panose="020B0604020202020204" pitchFamily="34" charset="0"/>
              </a:rPr>
              <a:t>控制</a:t>
            </a:r>
          </a:p>
        </p:txBody>
      </p:sp>
      <p:sp>
        <p:nvSpPr>
          <p:cNvPr id="25" name="Rectangle 12">
            <a:extLst>
              <a:ext uri="{FF2B5EF4-FFF2-40B4-BE49-F238E27FC236}">
                <a16:creationId xmlns:a16="http://schemas.microsoft.com/office/drawing/2014/main" id="{4AB62A2B-16C3-4252-99D0-194184367F49}"/>
              </a:ext>
            </a:extLst>
          </p:cNvPr>
          <p:cNvSpPr>
            <a:spLocks noChangeArrowheads="1"/>
          </p:cNvSpPr>
          <p:nvPr/>
        </p:nvSpPr>
        <p:spPr bwMode="blackWhite">
          <a:xfrm>
            <a:off x="8642732" y="5659091"/>
            <a:ext cx="1368425" cy="504825"/>
          </a:xfrm>
          <a:prstGeom prst="rect">
            <a:avLst/>
          </a:prstGeom>
          <a:solidFill>
            <a:schemeClr val="accent1">
              <a:lumMod val="75000"/>
            </a:schemeClr>
          </a:solidFill>
          <a:ln>
            <a:headEnd/>
            <a:tailEnd/>
          </a:ln>
        </p:spPr>
        <p:style>
          <a:lnRef idx="2">
            <a:schemeClr val="accent5">
              <a:shade val="50000"/>
            </a:schemeClr>
          </a:lnRef>
          <a:fillRef idx="1">
            <a:schemeClr val="accent5"/>
          </a:fillRef>
          <a:effectRef idx="0">
            <a:schemeClr val="accent5"/>
          </a:effectRef>
          <a:fontRef idx="minor">
            <a:schemeClr val="lt1"/>
          </a:fontRef>
        </p:style>
        <p:txBody>
          <a:bodyPr lIns="109728" tIns="21308" rIns="21308" bIns="21308" anchor="ctr" anchorCtr="0">
            <a:flatTx/>
          </a:bodyPr>
          <a:lstStyle>
            <a:lvl1pPr defTabSz="804863">
              <a:defRPr>
                <a:solidFill>
                  <a:schemeClr val="tx1"/>
                </a:solidFill>
                <a:latin typeface="Arial" panose="020B0604020202020204" pitchFamily="34" charset="0"/>
                <a:ea typeface="宋体" panose="02010600030101010101" pitchFamily="2" charset="-122"/>
              </a:defRPr>
            </a:lvl1pPr>
            <a:lvl2pPr marL="401638" defTabSz="804863">
              <a:defRPr>
                <a:solidFill>
                  <a:schemeClr val="tx1"/>
                </a:solidFill>
                <a:latin typeface="Arial" panose="020B0604020202020204" pitchFamily="34" charset="0"/>
                <a:ea typeface="宋体" panose="02010600030101010101" pitchFamily="2" charset="-122"/>
              </a:defRPr>
            </a:lvl2pPr>
            <a:lvl3pPr marL="804863" defTabSz="804863">
              <a:defRPr>
                <a:solidFill>
                  <a:schemeClr val="tx1"/>
                </a:solidFill>
                <a:latin typeface="Arial" panose="020B0604020202020204" pitchFamily="34" charset="0"/>
                <a:ea typeface="宋体" panose="02010600030101010101" pitchFamily="2" charset="-122"/>
              </a:defRPr>
            </a:lvl3pPr>
            <a:lvl4pPr marL="1206500" defTabSz="804863">
              <a:defRPr>
                <a:solidFill>
                  <a:schemeClr val="tx1"/>
                </a:solidFill>
                <a:latin typeface="Arial" panose="020B0604020202020204" pitchFamily="34" charset="0"/>
                <a:ea typeface="宋体" panose="02010600030101010101" pitchFamily="2" charset="-122"/>
              </a:defRPr>
            </a:lvl4pPr>
            <a:lvl5pPr marL="1608138" defTabSz="804863">
              <a:defRPr>
                <a:solidFill>
                  <a:schemeClr val="tx1"/>
                </a:solidFill>
                <a:latin typeface="Arial" panose="020B0604020202020204" pitchFamily="34" charset="0"/>
                <a:ea typeface="宋体" panose="02010600030101010101" pitchFamily="2" charset="-122"/>
              </a:defRPr>
            </a:lvl5pPr>
            <a:lvl6pPr marL="20653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5225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29797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4369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0" dirty="0">
                <a:solidFill>
                  <a:schemeClr val="bg1"/>
                </a:solidFill>
                <a:latin typeface="Verdana" panose="020B0604030504040204" pitchFamily="34" charset="0"/>
                <a:ea typeface="微软雅黑" panose="020B0503020204020204" pitchFamily="34" charset="-122"/>
                <a:cs typeface="Arial" panose="020B0604020202020204" pitchFamily="34" charset="0"/>
              </a:rPr>
              <a:t>沟通</a:t>
            </a:r>
          </a:p>
        </p:txBody>
      </p:sp>
      <p:sp>
        <p:nvSpPr>
          <p:cNvPr id="26" name="Rectangle 13">
            <a:extLst>
              <a:ext uri="{FF2B5EF4-FFF2-40B4-BE49-F238E27FC236}">
                <a16:creationId xmlns:a16="http://schemas.microsoft.com/office/drawing/2014/main" id="{74312747-0486-4437-98FC-8897268A09F1}"/>
              </a:ext>
            </a:extLst>
          </p:cNvPr>
          <p:cNvSpPr>
            <a:spLocks noChangeArrowheads="1"/>
          </p:cNvSpPr>
          <p:nvPr/>
        </p:nvSpPr>
        <p:spPr bwMode="blackWhite">
          <a:xfrm>
            <a:off x="4727576" y="4184304"/>
            <a:ext cx="1368425" cy="504825"/>
          </a:xfrm>
          <a:prstGeom prst="rect">
            <a:avLst/>
          </a:prstGeom>
          <a:solidFill>
            <a:schemeClr val="accent1">
              <a:lumMod val="75000"/>
            </a:schemeClr>
          </a:solidFill>
          <a:ln>
            <a:headEnd/>
            <a:tailEnd/>
          </a:ln>
        </p:spPr>
        <p:style>
          <a:lnRef idx="2">
            <a:schemeClr val="accent5">
              <a:shade val="50000"/>
            </a:schemeClr>
          </a:lnRef>
          <a:fillRef idx="1">
            <a:schemeClr val="accent5"/>
          </a:fillRef>
          <a:effectRef idx="0">
            <a:schemeClr val="accent5"/>
          </a:effectRef>
          <a:fontRef idx="minor">
            <a:schemeClr val="lt1"/>
          </a:fontRef>
        </p:style>
        <p:txBody>
          <a:bodyPr lIns="109728" tIns="21308" rIns="21308" bIns="21308" anchor="ctr" anchorCtr="0">
            <a:flatTx/>
          </a:bodyPr>
          <a:lstStyle>
            <a:lvl1pPr defTabSz="804863">
              <a:defRPr>
                <a:solidFill>
                  <a:schemeClr val="tx1"/>
                </a:solidFill>
                <a:latin typeface="Arial" panose="020B0604020202020204" pitchFamily="34" charset="0"/>
                <a:ea typeface="宋体" panose="02010600030101010101" pitchFamily="2" charset="-122"/>
              </a:defRPr>
            </a:lvl1pPr>
            <a:lvl2pPr marL="401638" defTabSz="804863">
              <a:defRPr>
                <a:solidFill>
                  <a:schemeClr val="tx1"/>
                </a:solidFill>
                <a:latin typeface="Arial" panose="020B0604020202020204" pitchFamily="34" charset="0"/>
                <a:ea typeface="宋体" panose="02010600030101010101" pitchFamily="2" charset="-122"/>
              </a:defRPr>
            </a:lvl2pPr>
            <a:lvl3pPr marL="804863" defTabSz="804863">
              <a:defRPr>
                <a:solidFill>
                  <a:schemeClr val="tx1"/>
                </a:solidFill>
                <a:latin typeface="Arial" panose="020B0604020202020204" pitchFamily="34" charset="0"/>
                <a:ea typeface="宋体" panose="02010600030101010101" pitchFamily="2" charset="-122"/>
              </a:defRPr>
            </a:lvl3pPr>
            <a:lvl4pPr marL="1206500" defTabSz="804863">
              <a:defRPr>
                <a:solidFill>
                  <a:schemeClr val="tx1"/>
                </a:solidFill>
                <a:latin typeface="Arial" panose="020B0604020202020204" pitchFamily="34" charset="0"/>
                <a:ea typeface="宋体" panose="02010600030101010101" pitchFamily="2" charset="-122"/>
              </a:defRPr>
            </a:lvl4pPr>
            <a:lvl5pPr marL="1608138" defTabSz="804863">
              <a:defRPr>
                <a:solidFill>
                  <a:schemeClr val="tx1"/>
                </a:solidFill>
                <a:latin typeface="Arial" panose="020B0604020202020204" pitchFamily="34" charset="0"/>
                <a:ea typeface="宋体" panose="02010600030101010101" pitchFamily="2" charset="-122"/>
              </a:defRPr>
            </a:lvl5pPr>
            <a:lvl6pPr marL="20653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5225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29797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4369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0" dirty="0">
                <a:solidFill>
                  <a:schemeClr val="bg1"/>
                </a:solidFill>
                <a:latin typeface="Verdana" panose="020B0604030504040204" pitchFamily="34" charset="0"/>
                <a:ea typeface="微软雅黑" panose="020B0503020204020204" pitchFamily="34" charset="-122"/>
                <a:cs typeface="Arial" panose="020B0604020202020204" pitchFamily="34" charset="0"/>
              </a:rPr>
              <a:t>分包商</a:t>
            </a:r>
          </a:p>
        </p:txBody>
      </p:sp>
      <p:sp>
        <p:nvSpPr>
          <p:cNvPr id="27" name="Rectangle 14">
            <a:extLst>
              <a:ext uri="{FF2B5EF4-FFF2-40B4-BE49-F238E27FC236}">
                <a16:creationId xmlns:a16="http://schemas.microsoft.com/office/drawing/2014/main" id="{A21EE9CE-F7F8-49B1-B55C-EA90E9C305F7}"/>
              </a:ext>
            </a:extLst>
          </p:cNvPr>
          <p:cNvSpPr>
            <a:spLocks noChangeArrowheads="1"/>
          </p:cNvSpPr>
          <p:nvPr/>
        </p:nvSpPr>
        <p:spPr bwMode="blackWhite">
          <a:xfrm>
            <a:off x="4727576" y="4938366"/>
            <a:ext cx="1368425" cy="504825"/>
          </a:xfrm>
          <a:prstGeom prst="rect">
            <a:avLst/>
          </a:prstGeom>
          <a:solidFill>
            <a:schemeClr val="accent1">
              <a:lumMod val="75000"/>
            </a:schemeClr>
          </a:solidFill>
          <a:ln>
            <a:headEnd/>
            <a:tailEnd/>
          </a:ln>
        </p:spPr>
        <p:style>
          <a:lnRef idx="2">
            <a:schemeClr val="accent5">
              <a:shade val="50000"/>
            </a:schemeClr>
          </a:lnRef>
          <a:fillRef idx="1">
            <a:schemeClr val="accent5"/>
          </a:fillRef>
          <a:effectRef idx="0">
            <a:schemeClr val="accent5"/>
          </a:effectRef>
          <a:fontRef idx="minor">
            <a:schemeClr val="lt1"/>
          </a:fontRef>
        </p:style>
        <p:txBody>
          <a:bodyPr lIns="109728" tIns="21308" rIns="21308" bIns="21308" anchor="ctr" anchorCtr="0">
            <a:flatTx/>
          </a:bodyPr>
          <a:lstStyle>
            <a:lvl1pPr defTabSz="804863">
              <a:defRPr>
                <a:solidFill>
                  <a:schemeClr val="tx1"/>
                </a:solidFill>
                <a:latin typeface="Arial" panose="020B0604020202020204" pitchFamily="34" charset="0"/>
                <a:ea typeface="宋体" panose="02010600030101010101" pitchFamily="2" charset="-122"/>
              </a:defRPr>
            </a:lvl1pPr>
            <a:lvl2pPr marL="401638" defTabSz="804863">
              <a:defRPr>
                <a:solidFill>
                  <a:schemeClr val="tx1"/>
                </a:solidFill>
                <a:latin typeface="Arial" panose="020B0604020202020204" pitchFamily="34" charset="0"/>
                <a:ea typeface="宋体" panose="02010600030101010101" pitchFamily="2" charset="-122"/>
              </a:defRPr>
            </a:lvl2pPr>
            <a:lvl3pPr marL="804863" defTabSz="804863">
              <a:defRPr>
                <a:solidFill>
                  <a:schemeClr val="tx1"/>
                </a:solidFill>
                <a:latin typeface="Arial" panose="020B0604020202020204" pitchFamily="34" charset="0"/>
                <a:ea typeface="宋体" panose="02010600030101010101" pitchFamily="2" charset="-122"/>
              </a:defRPr>
            </a:lvl3pPr>
            <a:lvl4pPr marL="1206500" defTabSz="804863">
              <a:defRPr>
                <a:solidFill>
                  <a:schemeClr val="tx1"/>
                </a:solidFill>
                <a:latin typeface="Arial" panose="020B0604020202020204" pitchFamily="34" charset="0"/>
                <a:ea typeface="宋体" panose="02010600030101010101" pitchFamily="2" charset="-122"/>
              </a:defRPr>
            </a:lvl4pPr>
            <a:lvl5pPr marL="1608138" defTabSz="804863">
              <a:defRPr>
                <a:solidFill>
                  <a:schemeClr val="tx1"/>
                </a:solidFill>
                <a:latin typeface="Arial" panose="020B0604020202020204" pitchFamily="34" charset="0"/>
                <a:ea typeface="宋体" panose="02010600030101010101" pitchFamily="2" charset="-122"/>
              </a:defRPr>
            </a:lvl5pPr>
            <a:lvl6pPr marL="20653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5225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29797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4369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0" dirty="0">
                <a:solidFill>
                  <a:schemeClr val="bg1"/>
                </a:solidFill>
                <a:latin typeface="Verdana" panose="020B0604030504040204" pitchFamily="34" charset="0"/>
                <a:ea typeface="微软雅黑" panose="020B0503020204020204" pitchFamily="34" charset="-122"/>
                <a:cs typeface="Arial" panose="020B0604020202020204" pitchFamily="34" charset="0"/>
              </a:rPr>
              <a:t>客户</a:t>
            </a:r>
          </a:p>
        </p:txBody>
      </p:sp>
      <p:sp>
        <p:nvSpPr>
          <p:cNvPr id="28" name="Rectangle 15">
            <a:extLst>
              <a:ext uri="{FF2B5EF4-FFF2-40B4-BE49-F238E27FC236}">
                <a16:creationId xmlns:a16="http://schemas.microsoft.com/office/drawing/2014/main" id="{6718F7B8-6030-4F8D-B2EB-FFE9BC17D742}"/>
              </a:ext>
            </a:extLst>
          </p:cNvPr>
          <p:cNvSpPr>
            <a:spLocks noChangeArrowheads="1"/>
          </p:cNvSpPr>
          <p:nvPr/>
        </p:nvSpPr>
        <p:spPr bwMode="blackWhite">
          <a:xfrm>
            <a:off x="4727576" y="5659091"/>
            <a:ext cx="1368425" cy="504825"/>
          </a:xfrm>
          <a:prstGeom prst="rect">
            <a:avLst/>
          </a:prstGeom>
          <a:solidFill>
            <a:schemeClr val="accent1">
              <a:lumMod val="75000"/>
            </a:schemeClr>
          </a:solidFill>
          <a:ln>
            <a:headEnd/>
            <a:tailEnd/>
          </a:ln>
        </p:spPr>
        <p:style>
          <a:lnRef idx="2">
            <a:schemeClr val="accent5">
              <a:shade val="50000"/>
            </a:schemeClr>
          </a:lnRef>
          <a:fillRef idx="1">
            <a:schemeClr val="accent5"/>
          </a:fillRef>
          <a:effectRef idx="0">
            <a:schemeClr val="accent5"/>
          </a:effectRef>
          <a:fontRef idx="minor">
            <a:schemeClr val="lt1"/>
          </a:fontRef>
        </p:style>
        <p:txBody>
          <a:bodyPr lIns="109728" tIns="21308" rIns="21308" bIns="21308" anchor="ctr" anchorCtr="0">
            <a:flatTx/>
          </a:bodyPr>
          <a:lstStyle>
            <a:lvl1pPr defTabSz="804863">
              <a:defRPr>
                <a:solidFill>
                  <a:schemeClr val="tx1"/>
                </a:solidFill>
                <a:latin typeface="Arial" panose="020B0604020202020204" pitchFamily="34" charset="0"/>
                <a:ea typeface="宋体" panose="02010600030101010101" pitchFamily="2" charset="-122"/>
              </a:defRPr>
            </a:lvl1pPr>
            <a:lvl2pPr marL="401638" defTabSz="804863">
              <a:defRPr>
                <a:solidFill>
                  <a:schemeClr val="tx1"/>
                </a:solidFill>
                <a:latin typeface="Arial" panose="020B0604020202020204" pitchFamily="34" charset="0"/>
                <a:ea typeface="宋体" panose="02010600030101010101" pitchFamily="2" charset="-122"/>
              </a:defRPr>
            </a:lvl2pPr>
            <a:lvl3pPr marL="804863" defTabSz="804863">
              <a:defRPr>
                <a:solidFill>
                  <a:schemeClr val="tx1"/>
                </a:solidFill>
                <a:latin typeface="Arial" panose="020B0604020202020204" pitchFamily="34" charset="0"/>
                <a:ea typeface="宋体" panose="02010600030101010101" pitchFamily="2" charset="-122"/>
              </a:defRPr>
            </a:lvl3pPr>
            <a:lvl4pPr marL="1206500" defTabSz="804863">
              <a:defRPr>
                <a:solidFill>
                  <a:schemeClr val="tx1"/>
                </a:solidFill>
                <a:latin typeface="Arial" panose="020B0604020202020204" pitchFamily="34" charset="0"/>
                <a:ea typeface="宋体" panose="02010600030101010101" pitchFamily="2" charset="-122"/>
              </a:defRPr>
            </a:lvl4pPr>
            <a:lvl5pPr marL="1608138" defTabSz="804863">
              <a:defRPr>
                <a:solidFill>
                  <a:schemeClr val="tx1"/>
                </a:solidFill>
                <a:latin typeface="Arial" panose="020B0604020202020204" pitchFamily="34" charset="0"/>
                <a:ea typeface="宋体" panose="02010600030101010101" pitchFamily="2" charset="-122"/>
              </a:defRPr>
            </a:lvl5pPr>
            <a:lvl6pPr marL="20653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5225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29797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4369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0" dirty="0">
                <a:solidFill>
                  <a:schemeClr val="bg1"/>
                </a:solidFill>
                <a:latin typeface="Verdana" panose="020B0604030504040204" pitchFamily="34" charset="0"/>
                <a:ea typeface="微软雅黑" panose="020B0503020204020204" pitchFamily="34" charset="-122"/>
                <a:cs typeface="Arial" panose="020B0604020202020204" pitchFamily="34" charset="0"/>
              </a:rPr>
              <a:t>气候</a:t>
            </a:r>
          </a:p>
        </p:txBody>
      </p:sp>
      <p:sp>
        <p:nvSpPr>
          <p:cNvPr id="29" name="Line 16">
            <a:extLst>
              <a:ext uri="{FF2B5EF4-FFF2-40B4-BE49-F238E27FC236}">
                <a16:creationId xmlns:a16="http://schemas.microsoft.com/office/drawing/2014/main" id="{3F61A39B-67D3-443D-9C31-DD246974D3E2}"/>
              </a:ext>
            </a:extLst>
          </p:cNvPr>
          <p:cNvSpPr>
            <a:spLocks noChangeShapeType="1"/>
          </p:cNvSpPr>
          <p:nvPr/>
        </p:nvSpPr>
        <p:spPr bwMode="auto">
          <a:xfrm>
            <a:off x="5544497" y="2798606"/>
            <a:ext cx="0" cy="268287"/>
          </a:xfrm>
          <a:prstGeom prst="line">
            <a:avLst/>
          </a:prstGeom>
          <a:ln>
            <a:headEnd/>
            <a:tailEn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txBody>
          <a:bodyPr wrap="none" anchor="ctr" anchorCtr="0"/>
          <a:lstStyle/>
          <a:p>
            <a:pPr algn="ctr"/>
            <a:endParaRPr lang="zh-CN" altLang="en-US" sz="2000">
              <a:latin typeface="Verdana" panose="020B0604030504040204" pitchFamily="34" charset="0"/>
              <a:ea typeface="微软雅黑" panose="020B0503020204020204" pitchFamily="34" charset="-122"/>
            </a:endParaRPr>
          </a:p>
        </p:txBody>
      </p:sp>
      <p:sp>
        <p:nvSpPr>
          <p:cNvPr id="30" name="Line 17">
            <a:extLst>
              <a:ext uri="{FF2B5EF4-FFF2-40B4-BE49-F238E27FC236}">
                <a16:creationId xmlns:a16="http://schemas.microsoft.com/office/drawing/2014/main" id="{8E402D77-A364-430E-9288-92C7940D31B9}"/>
              </a:ext>
            </a:extLst>
          </p:cNvPr>
          <p:cNvSpPr>
            <a:spLocks noChangeShapeType="1"/>
          </p:cNvSpPr>
          <p:nvPr/>
        </p:nvSpPr>
        <p:spPr bwMode="auto">
          <a:xfrm>
            <a:off x="2695957" y="3070387"/>
            <a:ext cx="6019800" cy="1588"/>
          </a:xfrm>
          <a:prstGeom prst="line">
            <a:avLst/>
          </a:prstGeom>
          <a:ln>
            <a:headEnd/>
            <a:tailEn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txBody>
          <a:bodyPr wrap="none" anchor="ctr" anchorCtr="0"/>
          <a:lstStyle/>
          <a:p>
            <a:pPr algn="ctr"/>
            <a:endParaRPr lang="zh-CN" altLang="en-US" sz="2000">
              <a:latin typeface="Verdana" panose="020B0604030504040204" pitchFamily="34" charset="0"/>
              <a:ea typeface="微软雅黑" panose="020B0503020204020204" pitchFamily="34" charset="-122"/>
            </a:endParaRPr>
          </a:p>
        </p:txBody>
      </p:sp>
      <p:sp>
        <p:nvSpPr>
          <p:cNvPr id="31" name="Line 18">
            <a:extLst>
              <a:ext uri="{FF2B5EF4-FFF2-40B4-BE49-F238E27FC236}">
                <a16:creationId xmlns:a16="http://schemas.microsoft.com/office/drawing/2014/main" id="{C5A5AFD6-A34B-4170-B0EF-2F8AE78579F9}"/>
              </a:ext>
            </a:extLst>
          </p:cNvPr>
          <p:cNvSpPr>
            <a:spLocks noChangeShapeType="1"/>
          </p:cNvSpPr>
          <p:nvPr/>
        </p:nvSpPr>
        <p:spPr bwMode="auto">
          <a:xfrm>
            <a:off x="2695957" y="3065307"/>
            <a:ext cx="0" cy="312738"/>
          </a:xfrm>
          <a:prstGeom prst="line">
            <a:avLst/>
          </a:prstGeom>
          <a:ln>
            <a:headEnd/>
            <a:tailEn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txBody>
          <a:bodyPr wrap="none" anchor="ctr" anchorCtr="0"/>
          <a:lstStyle/>
          <a:p>
            <a:pPr algn="ctr"/>
            <a:endParaRPr lang="zh-CN" altLang="en-US" sz="2000">
              <a:latin typeface="Verdana" panose="020B0604030504040204" pitchFamily="34" charset="0"/>
              <a:ea typeface="微软雅黑" panose="020B0503020204020204" pitchFamily="34" charset="-122"/>
            </a:endParaRPr>
          </a:p>
        </p:txBody>
      </p:sp>
      <p:sp>
        <p:nvSpPr>
          <p:cNvPr id="32" name="Line 19">
            <a:extLst>
              <a:ext uri="{FF2B5EF4-FFF2-40B4-BE49-F238E27FC236}">
                <a16:creationId xmlns:a16="http://schemas.microsoft.com/office/drawing/2014/main" id="{22A6296B-1858-4373-BD97-C11DAFD4EF65}"/>
              </a:ext>
            </a:extLst>
          </p:cNvPr>
          <p:cNvSpPr>
            <a:spLocks noChangeShapeType="1"/>
          </p:cNvSpPr>
          <p:nvPr/>
        </p:nvSpPr>
        <p:spPr bwMode="auto">
          <a:xfrm>
            <a:off x="8715757" y="3071657"/>
            <a:ext cx="0" cy="306388"/>
          </a:xfrm>
          <a:prstGeom prst="line">
            <a:avLst/>
          </a:prstGeom>
          <a:ln>
            <a:headEnd/>
            <a:tailEn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txBody>
          <a:bodyPr wrap="none" anchor="ctr" anchorCtr="0"/>
          <a:lstStyle/>
          <a:p>
            <a:pPr algn="ctr"/>
            <a:endParaRPr lang="zh-CN" altLang="en-US" sz="2000">
              <a:latin typeface="Verdana" panose="020B0604030504040204" pitchFamily="34" charset="0"/>
              <a:ea typeface="微软雅黑" panose="020B0503020204020204" pitchFamily="34" charset="-122"/>
            </a:endParaRPr>
          </a:p>
        </p:txBody>
      </p:sp>
      <p:sp>
        <p:nvSpPr>
          <p:cNvPr id="33" name="Line 20">
            <a:extLst>
              <a:ext uri="{FF2B5EF4-FFF2-40B4-BE49-F238E27FC236}">
                <a16:creationId xmlns:a16="http://schemas.microsoft.com/office/drawing/2014/main" id="{707FD40B-745F-42F2-9317-6199FF568231}"/>
              </a:ext>
            </a:extLst>
          </p:cNvPr>
          <p:cNvSpPr>
            <a:spLocks noChangeShapeType="1"/>
          </p:cNvSpPr>
          <p:nvPr/>
        </p:nvSpPr>
        <p:spPr bwMode="auto">
          <a:xfrm>
            <a:off x="2389513" y="3887156"/>
            <a:ext cx="57" cy="2029835"/>
          </a:xfrm>
          <a:prstGeom prst="line">
            <a:avLst/>
          </a:prstGeom>
          <a:ln>
            <a:headEnd/>
            <a:tailEn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txBody>
          <a:bodyPr wrap="none" anchor="ctr" anchorCtr="0"/>
          <a:lstStyle/>
          <a:p>
            <a:pPr algn="ctr"/>
            <a:endParaRPr lang="zh-CN" altLang="en-US" sz="2000">
              <a:latin typeface="Verdana" panose="020B0604030504040204" pitchFamily="34" charset="0"/>
              <a:ea typeface="微软雅黑" panose="020B0503020204020204" pitchFamily="34" charset="-122"/>
            </a:endParaRPr>
          </a:p>
        </p:txBody>
      </p:sp>
      <p:sp>
        <p:nvSpPr>
          <p:cNvPr id="34" name="Line 21">
            <a:extLst>
              <a:ext uri="{FF2B5EF4-FFF2-40B4-BE49-F238E27FC236}">
                <a16:creationId xmlns:a16="http://schemas.microsoft.com/office/drawing/2014/main" id="{140D27B0-E50B-4274-ADBC-BA8A96CE311A}"/>
              </a:ext>
            </a:extLst>
          </p:cNvPr>
          <p:cNvSpPr>
            <a:spLocks noChangeShapeType="1"/>
          </p:cNvSpPr>
          <p:nvPr/>
        </p:nvSpPr>
        <p:spPr bwMode="auto">
          <a:xfrm>
            <a:off x="2389570" y="5911503"/>
            <a:ext cx="358775" cy="0"/>
          </a:xfrm>
          <a:prstGeom prst="line">
            <a:avLst/>
          </a:prstGeom>
          <a:ln>
            <a:headEnd/>
            <a:tailEn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txBody>
          <a:bodyPr wrap="none" anchor="ctr" anchorCtr="0"/>
          <a:lstStyle/>
          <a:p>
            <a:pPr algn="ctr"/>
            <a:endParaRPr lang="zh-CN" altLang="en-US" sz="2000">
              <a:latin typeface="Verdana" panose="020B0604030504040204" pitchFamily="34" charset="0"/>
              <a:ea typeface="微软雅黑" panose="020B0503020204020204" pitchFamily="34" charset="-122"/>
            </a:endParaRPr>
          </a:p>
        </p:txBody>
      </p:sp>
      <p:sp>
        <p:nvSpPr>
          <p:cNvPr id="35" name="Line 22">
            <a:extLst>
              <a:ext uri="{FF2B5EF4-FFF2-40B4-BE49-F238E27FC236}">
                <a16:creationId xmlns:a16="http://schemas.microsoft.com/office/drawing/2014/main" id="{12AB7953-9181-409C-8C31-73F1A799A67A}"/>
              </a:ext>
            </a:extLst>
          </p:cNvPr>
          <p:cNvSpPr>
            <a:spLocks noChangeShapeType="1"/>
          </p:cNvSpPr>
          <p:nvPr/>
        </p:nvSpPr>
        <p:spPr bwMode="auto">
          <a:xfrm>
            <a:off x="2389570" y="4436716"/>
            <a:ext cx="358775" cy="0"/>
          </a:xfrm>
          <a:prstGeom prst="line">
            <a:avLst/>
          </a:prstGeom>
          <a:ln>
            <a:headEnd/>
            <a:tailEn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txBody>
          <a:bodyPr wrap="none" anchor="ctr" anchorCtr="0"/>
          <a:lstStyle/>
          <a:p>
            <a:pPr algn="ctr"/>
            <a:endParaRPr lang="zh-CN" altLang="en-US" sz="2000">
              <a:latin typeface="Verdana" panose="020B0604030504040204" pitchFamily="34" charset="0"/>
              <a:ea typeface="微软雅黑" panose="020B0503020204020204" pitchFamily="34" charset="-122"/>
            </a:endParaRPr>
          </a:p>
        </p:txBody>
      </p:sp>
      <p:sp>
        <p:nvSpPr>
          <p:cNvPr id="36" name="Line 23">
            <a:extLst>
              <a:ext uri="{FF2B5EF4-FFF2-40B4-BE49-F238E27FC236}">
                <a16:creationId xmlns:a16="http://schemas.microsoft.com/office/drawing/2014/main" id="{6291C72A-B3E5-480E-AC56-8CA55C895506}"/>
              </a:ext>
            </a:extLst>
          </p:cNvPr>
          <p:cNvSpPr>
            <a:spLocks noChangeShapeType="1"/>
          </p:cNvSpPr>
          <p:nvPr/>
        </p:nvSpPr>
        <p:spPr bwMode="auto">
          <a:xfrm>
            <a:off x="2389570" y="5190778"/>
            <a:ext cx="358775" cy="0"/>
          </a:xfrm>
          <a:prstGeom prst="line">
            <a:avLst/>
          </a:prstGeom>
          <a:ln>
            <a:headEnd/>
            <a:tailEn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txBody>
          <a:bodyPr wrap="none" anchor="ctr" anchorCtr="0"/>
          <a:lstStyle/>
          <a:p>
            <a:pPr algn="ctr"/>
            <a:endParaRPr lang="zh-CN" altLang="en-US" sz="2000">
              <a:latin typeface="Verdana" panose="020B0604030504040204" pitchFamily="34" charset="0"/>
              <a:ea typeface="微软雅黑" panose="020B0503020204020204" pitchFamily="34" charset="-122"/>
            </a:endParaRPr>
          </a:p>
        </p:txBody>
      </p:sp>
      <p:sp>
        <p:nvSpPr>
          <p:cNvPr id="38" name="Line 25">
            <a:extLst>
              <a:ext uri="{FF2B5EF4-FFF2-40B4-BE49-F238E27FC236}">
                <a16:creationId xmlns:a16="http://schemas.microsoft.com/office/drawing/2014/main" id="{B53B7292-AFA9-4A16-ADFC-E6DAEB954434}"/>
              </a:ext>
            </a:extLst>
          </p:cNvPr>
          <p:cNvSpPr>
            <a:spLocks noChangeShapeType="1"/>
          </p:cNvSpPr>
          <p:nvPr/>
        </p:nvSpPr>
        <p:spPr bwMode="auto">
          <a:xfrm>
            <a:off x="4368801" y="5911503"/>
            <a:ext cx="358775" cy="0"/>
          </a:xfrm>
          <a:prstGeom prst="line">
            <a:avLst/>
          </a:prstGeom>
          <a:ln>
            <a:headEnd/>
            <a:tailEn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txBody>
          <a:bodyPr wrap="none" anchor="ctr" anchorCtr="0"/>
          <a:lstStyle/>
          <a:p>
            <a:pPr algn="ctr"/>
            <a:endParaRPr lang="zh-CN" altLang="en-US" sz="2000">
              <a:latin typeface="Verdana" panose="020B0604030504040204" pitchFamily="34" charset="0"/>
              <a:ea typeface="微软雅黑" panose="020B0503020204020204" pitchFamily="34" charset="-122"/>
            </a:endParaRPr>
          </a:p>
        </p:txBody>
      </p:sp>
      <p:sp>
        <p:nvSpPr>
          <p:cNvPr id="39" name="Line 26">
            <a:extLst>
              <a:ext uri="{FF2B5EF4-FFF2-40B4-BE49-F238E27FC236}">
                <a16:creationId xmlns:a16="http://schemas.microsoft.com/office/drawing/2014/main" id="{E46BBFD4-28A5-4EC7-A0F1-820A88740FD9}"/>
              </a:ext>
            </a:extLst>
          </p:cNvPr>
          <p:cNvSpPr>
            <a:spLocks noChangeShapeType="1"/>
          </p:cNvSpPr>
          <p:nvPr/>
        </p:nvSpPr>
        <p:spPr bwMode="auto">
          <a:xfrm>
            <a:off x="4368801" y="4436716"/>
            <a:ext cx="358775" cy="0"/>
          </a:xfrm>
          <a:prstGeom prst="line">
            <a:avLst/>
          </a:prstGeom>
          <a:ln>
            <a:headEnd/>
            <a:tailEn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txBody>
          <a:bodyPr wrap="none" anchor="ctr" anchorCtr="0"/>
          <a:lstStyle/>
          <a:p>
            <a:pPr algn="ctr"/>
            <a:endParaRPr lang="zh-CN" altLang="en-US" sz="2000">
              <a:latin typeface="Verdana" panose="020B0604030504040204" pitchFamily="34" charset="0"/>
              <a:ea typeface="微软雅黑" panose="020B0503020204020204" pitchFamily="34" charset="-122"/>
            </a:endParaRPr>
          </a:p>
        </p:txBody>
      </p:sp>
      <p:sp>
        <p:nvSpPr>
          <p:cNvPr id="40" name="Line 27">
            <a:extLst>
              <a:ext uri="{FF2B5EF4-FFF2-40B4-BE49-F238E27FC236}">
                <a16:creationId xmlns:a16="http://schemas.microsoft.com/office/drawing/2014/main" id="{87927D3E-B68B-4830-850F-8ECC8096ED3A}"/>
              </a:ext>
            </a:extLst>
          </p:cNvPr>
          <p:cNvSpPr>
            <a:spLocks noChangeShapeType="1"/>
          </p:cNvSpPr>
          <p:nvPr/>
        </p:nvSpPr>
        <p:spPr bwMode="auto">
          <a:xfrm>
            <a:off x="4368801" y="5190778"/>
            <a:ext cx="358775" cy="0"/>
          </a:xfrm>
          <a:prstGeom prst="line">
            <a:avLst/>
          </a:prstGeom>
          <a:ln>
            <a:headEnd/>
            <a:tailEn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txBody>
          <a:bodyPr wrap="none" anchor="ctr" anchorCtr="0"/>
          <a:lstStyle/>
          <a:p>
            <a:pPr algn="ctr"/>
            <a:endParaRPr lang="zh-CN" altLang="en-US" sz="2000">
              <a:latin typeface="Verdana" panose="020B0604030504040204" pitchFamily="34" charset="0"/>
              <a:ea typeface="微软雅黑" panose="020B0503020204020204" pitchFamily="34" charset="-122"/>
            </a:endParaRPr>
          </a:p>
        </p:txBody>
      </p:sp>
      <p:sp>
        <p:nvSpPr>
          <p:cNvPr id="42" name="Line 29">
            <a:extLst>
              <a:ext uri="{FF2B5EF4-FFF2-40B4-BE49-F238E27FC236}">
                <a16:creationId xmlns:a16="http://schemas.microsoft.com/office/drawing/2014/main" id="{0EDD5CE1-986F-4E76-82B2-1E89CEDB3BC0}"/>
              </a:ext>
            </a:extLst>
          </p:cNvPr>
          <p:cNvSpPr>
            <a:spLocks noChangeShapeType="1"/>
          </p:cNvSpPr>
          <p:nvPr/>
        </p:nvSpPr>
        <p:spPr bwMode="auto">
          <a:xfrm>
            <a:off x="8283957" y="5911503"/>
            <a:ext cx="358775" cy="0"/>
          </a:xfrm>
          <a:prstGeom prst="line">
            <a:avLst/>
          </a:prstGeom>
          <a:ln>
            <a:headEnd/>
            <a:tailEn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txBody>
          <a:bodyPr wrap="none" anchor="ctr" anchorCtr="0"/>
          <a:lstStyle/>
          <a:p>
            <a:pPr algn="ctr"/>
            <a:endParaRPr lang="zh-CN" altLang="en-US" sz="2000">
              <a:latin typeface="Verdana" panose="020B0604030504040204" pitchFamily="34" charset="0"/>
              <a:ea typeface="微软雅黑" panose="020B0503020204020204" pitchFamily="34" charset="-122"/>
            </a:endParaRPr>
          </a:p>
        </p:txBody>
      </p:sp>
      <p:sp>
        <p:nvSpPr>
          <p:cNvPr id="43" name="Line 30">
            <a:extLst>
              <a:ext uri="{FF2B5EF4-FFF2-40B4-BE49-F238E27FC236}">
                <a16:creationId xmlns:a16="http://schemas.microsoft.com/office/drawing/2014/main" id="{336792F7-0741-41AD-B966-33FC0BC55BF6}"/>
              </a:ext>
            </a:extLst>
          </p:cNvPr>
          <p:cNvSpPr>
            <a:spLocks noChangeShapeType="1"/>
          </p:cNvSpPr>
          <p:nvPr/>
        </p:nvSpPr>
        <p:spPr bwMode="auto">
          <a:xfrm>
            <a:off x="8283957" y="4436716"/>
            <a:ext cx="358775" cy="0"/>
          </a:xfrm>
          <a:prstGeom prst="line">
            <a:avLst/>
          </a:prstGeom>
          <a:ln>
            <a:headEnd/>
            <a:tailEn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txBody>
          <a:bodyPr wrap="none" anchor="ctr" anchorCtr="0"/>
          <a:lstStyle/>
          <a:p>
            <a:pPr algn="ctr"/>
            <a:endParaRPr lang="zh-CN" altLang="en-US" sz="2000">
              <a:latin typeface="Verdana" panose="020B0604030504040204" pitchFamily="34" charset="0"/>
              <a:ea typeface="微软雅黑" panose="020B0503020204020204" pitchFamily="34" charset="-122"/>
            </a:endParaRPr>
          </a:p>
        </p:txBody>
      </p:sp>
      <p:sp>
        <p:nvSpPr>
          <p:cNvPr id="44" name="Line 31">
            <a:extLst>
              <a:ext uri="{FF2B5EF4-FFF2-40B4-BE49-F238E27FC236}">
                <a16:creationId xmlns:a16="http://schemas.microsoft.com/office/drawing/2014/main" id="{06C5464B-A80D-4D63-B70F-434A700D23A9}"/>
              </a:ext>
            </a:extLst>
          </p:cNvPr>
          <p:cNvSpPr>
            <a:spLocks noChangeShapeType="1"/>
          </p:cNvSpPr>
          <p:nvPr/>
        </p:nvSpPr>
        <p:spPr bwMode="auto">
          <a:xfrm>
            <a:off x="8283957" y="5190778"/>
            <a:ext cx="358775" cy="0"/>
          </a:xfrm>
          <a:prstGeom prst="line">
            <a:avLst/>
          </a:prstGeom>
          <a:ln>
            <a:headEnd/>
            <a:tailEn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txBody>
          <a:bodyPr wrap="none" anchor="ctr" anchorCtr="0"/>
          <a:lstStyle/>
          <a:p>
            <a:pPr algn="ctr"/>
            <a:endParaRPr lang="zh-CN" altLang="en-US" sz="2000">
              <a:latin typeface="Verdana" panose="020B0604030504040204" pitchFamily="34" charset="0"/>
              <a:ea typeface="微软雅黑" panose="020B0503020204020204" pitchFamily="34" charset="-122"/>
            </a:endParaRPr>
          </a:p>
        </p:txBody>
      </p:sp>
      <p:sp>
        <p:nvSpPr>
          <p:cNvPr id="45" name="Rectangle 33">
            <a:extLst>
              <a:ext uri="{FF2B5EF4-FFF2-40B4-BE49-F238E27FC236}">
                <a16:creationId xmlns:a16="http://schemas.microsoft.com/office/drawing/2014/main" id="{27AC7E2F-DEDA-4DBD-9676-3EFDF6BA1968}"/>
              </a:ext>
            </a:extLst>
          </p:cNvPr>
          <p:cNvSpPr>
            <a:spLocks noChangeArrowheads="1"/>
          </p:cNvSpPr>
          <p:nvPr/>
        </p:nvSpPr>
        <p:spPr bwMode="blackWhite">
          <a:xfrm>
            <a:off x="5745544" y="3374815"/>
            <a:ext cx="1314450" cy="504000"/>
          </a:xfrm>
          <a:prstGeom prst="rect">
            <a:avLst/>
          </a:prstGeom>
          <a:solidFill>
            <a:schemeClr val="accent1">
              <a:lumMod val="75000"/>
            </a:schemeClr>
          </a:solidFill>
          <a:ln>
            <a:headEnd/>
            <a:tailEnd/>
          </a:ln>
        </p:spPr>
        <p:style>
          <a:lnRef idx="2">
            <a:schemeClr val="accent5">
              <a:shade val="50000"/>
            </a:schemeClr>
          </a:lnRef>
          <a:fillRef idx="1">
            <a:schemeClr val="accent5"/>
          </a:fillRef>
          <a:effectRef idx="0">
            <a:schemeClr val="accent5"/>
          </a:effectRef>
          <a:fontRef idx="minor">
            <a:schemeClr val="lt1"/>
          </a:fontRef>
        </p:style>
        <p:txBody>
          <a:bodyPr lIns="109728" tIns="21308" rIns="21308" bIns="21308" anchor="ctr" anchorCtr="0">
            <a:flatTx/>
          </a:bodyPr>
          <a:lstStyle>
            <a:lvl1pPr defTabSz="804863">
              <a:defRPr>
                <a:solidFill>
                  <a:schemeClr val="tx1"/>
                </a:solidFill>
                <a:latin typeface="Arial" panose="020B0604020202020204" pitchFamily="34" charset="0"/>
                <a:ea typeface="宋体" panose="02010600030101010101" pitchFamily="2" charset="-122"/>
              </a:defRPr>
            </a:lvl1pPr>
            <a:lvl2pPr marL="401638" defTabSz="804863">
              <a:defRPr>
                <a:solidFill>
                  <a:schemeClr val="tx1"/>
                </a:solidFill>
                <a:latin typeface="Arial" panose="020B0604020202020204" pitchFamily="34" charset="0"/>
                <a:ea typeface="宋体" panose="02010600030101010101" pitchFamily="2" charset="-122"/>
              </a:defRPr>
            </a:lvl2pPr>
            <a:lvl3pPr marL="804863" defTabSz="804863">
              <a:defRPr>
                <a:solidFill>
                  <a:schemeClr val="tx1"/>
                </a:solidFill>
                <a:latin typeface="Arial" panose="020B0604020202020204" pitchFamily="34" charset="0"/>
                <a:ea typeface="宋体" panose="02010600030101010101" pitchFamily="2" charset="-122"/>
              </a:defRPr>
            </a:lvl3pPr>
            <a:lvl4pPr marL="1206500" defTabSz="804863">
              <a:defRPr>
                <a:solidFill>
                  <a:schemeClr val="tx1"/>
                </a:solidFill>
                <a:latin typeface="Arial" panose="020B0604020202020204" pitchFamily="34" charset="0"/>
                <a:ea typeface="宋体" panose="02010600030101010101" pitchFamily="2" charset="-122"/>
              </a:defRPr>
            </a:lvl4pPr>
            <a:lvl5pPr marL="1608138" defTabSz="804863">
              <a:defRPr>
                <a:solidFill>
                  <a:schemeClr val="tx1"/>
                </a:solidFill>
                <a:latin typeface="Arial" panose="020B0604020202020204" pitchFamily="34" charset="0"/>
                <a:ea typeface="宋体" panose="02010600030101010101" pitchFamily="2" charset="-122"/>
              </a:defRPr>
            </a:lvl5pPr>
            <a:lvl6pPr marL="20653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5225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29797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4369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0" dirty="0">
                <a:solidFill>
                  <a:schemeClr val="bg1"/>
                </a:solidFill>
                <a:latin typeface="Verdana" panose="020B0604030504040204" pitchFamily="34" charset="0"/>
                <a:ea typeface="微软雅黑" panose="020B0503020204020204" pitchFamily="34" charset="-122"/>
                <a:cs typeface="Arial" panose="020B0604020202020204" pitchFamily="34" charset="0"/>
              </a:rPr>
              <a:t>组织的</a:t>
            </a:r>
          </a:p>
        </p:txBody>
      </p:sp>
      <p:sp>
        <p:nvSpPr>
          <p:cNvPr id="46" name="Rectangle 34">
            <a:extLst>
              <a:ext uri="{FF2B5EF4-FFF2-40B4-BE49-F238E27FC236}">
                <a16:creationId xmlns:a16="http://schemas.microsoft.com/office/drawing/2014/main" id="{526D966D-96F2-468C-9734-D8D779E8B1F0}"/>
              </a:ext>
            </a:extLst>
          </p:cNvPr>
          <p:cNvSpPr>
            <a:spLocks noChangeArrowheads="1"/>
          </p:cNvSpPr>
          <p:nvPr/>
        </p:nvSpPr>
        <p:spPr bwMode="blackWhite">
          <a:xfrm>
            <a:off x="6646292" y="4184304"/>
            <a:ext cx="1368425" cy="504825"/>
          </a:xfrm>
          <a:prstGeom prst="rect">
            <a:avLst/>
          </a:prstGeom>
          <a:solidFill>
            <a:schemeClr val="accent1">
              <a:lumMod val="75000"/>
            </a:schemeClr>
          </a:solidFill>
          <a:ln>
            <a:headEnd/>
            <a:tailEnd/>
          </a:ln>
        </p:spPr>
        <p:style>
          <a:lnRef idx="2">
            <a:schemeClr val="accent5">
              <a:shade val="50000"/>
            </a:schemeClr>
          </a:lnRef>
          <a:fillRef idx="1">
            <a:schemeClr val="accent5"/>
          </a:fillRef>
          <a:effectRef idx="0">
            <a:schemeClr val="accent5"/>
          </a:effectRef>
          <a:fontRef idx="minor">
            <a:schemeClr val="lt1"/>
          </a:fontRef>
        </p:style>
        <p:txBody>
          <a:bodyPr lIns="109728" tIns="21308" rIns="21308" bIns="21308" anchor="ctr" anchorCtr="0">
            <a:flatTx/>
          </a:bodyPr>
          <a:lstStyle>
            <a:lvl1pPr defTabSz="804863">
              <a:defRPr>
                <a:solidFill>
                  <a:schemeClr val="tx1"/>
                </a:solidFill>
                <a:latin typeface="Arial" panose="020B0604020202020204" pitchFamily="34" charset="0"/>
                <a:ea typeface="宋体" panose="02010600030101010101" pitchFamily="2" charset="-122"/>
              </a:defRPr>
            </a:lvl1pPr>
            <a:lvl2pPr marL="401638" defTabSz="804863">
              <a:defRPr>
                <a:solidFill>
                  <a:schemeClr val="tx1"/>
                </a:solidFill>
                <a:latin typeface="Arial" panose="020B0604020202020204" pitchFamily="34" charset="0"/>
                <a:ea typeface="宋体" panose="02010600030101010101" pitchFamily="2" charset="-122"/>
              </a:defRPr>
            </a:lvl2pPr>
            <a:lvl3pPr marL="804863" defTabSz="804863">
              <a:defRPr>
                <a:solidFill>
                  <a:schemeClr val="tx1"/>
                </a:solidFill>
                <a:latin typeface="Arial" panose="020B0604020202020204" pitchFamily="34" charset="0"/>
                <a:ea typeface="宋体" panose="02010600030101010101" pitchFamily="2" charset="-122"/>
              </a:defRPr>
            </a:lvl3pPr>
            <a:lvl4pPr marL="1206500" defTabSz="804863">
              <a:defRPr>
                <a:solidFill>
                  <a:schemeClr val="tx1"/>
                </a:solidFill>
                <a:latin typeface="Arial" panose="020B0604020202020204" pitchFamily="34" charset="0"/>
                <a:ea typeface="宋体" panose="02010600030101010101" pitchFamily="2" charset="-122"/>
              </a:defRPr>
            </a:lvl4pPr>
            <a:lvl5pPr marL="1608138" defTabSz="804863">
              <a:defRPr>
                <a:solidFill>
                  <a:schemeClr val="tx1"/>
                </a:solidFill>
                <a:latin typeface="Arial" panose="020B0604020202020204" pitchFamily="34" charset="0"/>
                <a:ea typeface="宋体" panose="02010600030101010101" pitchFamily="2" charset="-122"/>
              </a:defRPr>
            </a:lvl5pPr>
            <a:lvl6pPr marL="20653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5225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29797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4369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1600" b="0" dirty="0">
                <a:solidFill>
                  <a:schemeClr val="bg1"/>
                </a:solidFill>
                <a:latin typeface="Verdana" panose="020B0604030504040204" pitchFamily="34" charset="0"/>
                <a:ea typeface="微软雅黑" panose="020B0503020204020204" pitchFamily="34" charset="-122"/>
                <a:cs typeface="Arial" panose="020B0604020202020204" pitchFamily="34" charset="0"/>
              </a:rPr>
              <a:t>项目依赖关系</a:t>
            </a:r>
          </a:p>
        </p:txBody>
      </p:sp>
      <p:sp>
        <p:nvSpPr>
          <p:cNvPr id="47" name="Rectangle 35">
            <a:extLst>
              <a:ext uri="{FF2B5EF4-FFF2-40B4-BE49-F238E27FC236}">
                <a16:creationId xmlns:a16="http://schemas.microsoft.com/office/drawing/2014/main" id="{04573C09-4299-45C5-9E5B-EF8914BFFE0F}"/>
              </a:ext>
            </a:extLst>
          </p:cNvPr>
          <p:cNvSpPr>
            <a:spLocks noChangeArrowheads="1"/>
          </p:cNvSpPr>
          <p:nvPr/>
        </p:nvSpPr>
        <p:spPr bwMode="blackWhite">
          <a:xfrm>
            <a:off x="6646292" y="4938366"/>
            <a:ext cx="1368425" cy="504825"/>
          </a:xfrm>
          <a:prstGeom prst="rect">
            <a:avLst/>
          </a:prstGeom>
          <a:solidFill>
            <a:schemeClr val="accent1">
              <a:lumMod val="75000"/>
            </a:schemeClr>
          </a:solidFill>
          <a:ln>
            <a:headEnd/>
            <a:tailEnd/>
          </a:ln>
        </p:spPr>
        <p:style>
          <a:lnRef idx="2">
            <a:schemeClr val="accent5">
              <a:shade val="50000"/>
            </a:schemeClr>
          </a:lnRef>
          <a:fillRef idx="1">
            <a:schemeClr val="accent5"/>
          </a:fillRef>
          <a:effectRef idx="0">
            <a:schemeClr val="accent5"/>
          </a:effectRef>
          <a:fontRef idx="minor">
            <a:schemeClr val="lt1"/>
          </a:fontRef>
        </p:style>
        <p:txBody>
          <a:bodyPr lIns="109728" tIns="21308" rIns="21308" bIns="21308" anchor="ctr" anchorCtr="0">
            <a:flatTx/>
          </a:bodyPr>
          <a:lstStyle>
            <a:lvl1pPr defTabSz="804863">
              <a:defRPr>
                <a:solidFill>
                  <a:schemeClr val="tx1"/>
                </a:solidFill>
                <a:latin typeface="Arial" panose="020B0604020202020204" pitchFamily="34" charset="0"/>
                <a:ea typeface="宋体" panose="02010600030101010101" pitchFamily="2" charset="-122"/>
              </a:defRPr>
            </a:lvl1pPr>
            <a:lvl2pPr marL="401638" defTabSz="804863">
              <a:defRPr>
                <a:solidFill>
                  <a:schemeClr val="tx1"/>
                </a:solidFill>
                <a:latin typeface="Arial" panose="020B0604020202020204" pitchFamily="34" charset="0"/>
                <a:ea typeface="宋体" panose="02010600030101010101" pitchFamily="2" charset="-122"/>
              </a:defRPr>
            </a:lvl2pPr>
            <a:lvl3pPr marL="804863" defTabSz="804863">
              <a:defRPr>
                <a:solidFill>
                  <a:schemeClr val="tx1"/>
                </a:solidFill>
                <a:latin typeface="Arial" panose="020B0604020202020204" pitchFamily="34" charset="0"/>
                <a:ea typeface="宋体" panose="02010600030101010101" pitchFamily="2" charset="-122"/>
              </a:defRPr>
            </a:lvl3pPr>
            <a:lvl4pPr marL="1206500" defTabSz="804863">
              <a:defRPr>
                <a:solidFill>
                  <a:schemeClr val="tx1"/>
                </a:solidFill>
                <a:latin typeface="Arial" panose="020B0604020202020204" pitchFamily="34" charset="0"/>
                <a:ea typeface="宋体" panose="02010600030101010101" pitchFamily="2" charset="-122"/>
              </a:defRPr>
            </a:lvl4pPr>
            <a:lvl5pPr marL="1608138" defTabSz="804863">
              <a:defRPr>
                <a:solidFill>
                  <a:schemeClr val="tx1"/>
                </a:solidFill>
                <a:latin typeface="Arial" panose="020B0604020202020204" pitchFamily="34" charset="0"/>
                <a:ea typeface="宋体" panose="02010600030101010101" pitchFamily="2" charset="-122"/>
              </a:defRPr>
            </a:lvl5pPr>
            <a:lvl6pPr marL="20653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5225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29797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4369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0" dirty="0">
                <a:solidFill>
                  <a:schemeClr val="bg1"/>
                </a:solidFill>
                <a:latin typeface="Verdana" panose="020B0604030504040204" pitchFamily="34" charset="0"/>
                <a:ea typeface="微软雅黑" panose="020B0503020204020204" pitchFamily="34" charset="-122"/>
                <a:cs typeface="Arial" panose="020B0604020202020204" pitchFamily="34" charset="0"/>
              </a:rPr>
              <a:t>资金</a:t>
            </a:r>
          </a:p>
        </p:txBody>
      </p:sp>
      <p:sp>
        <p:nvSpPr>
          <p:cNvPr id="48" name="Rectangle 36">
            <a:extLst>
              <a:ext uri="{FF2B5EF4-FFF2-40B4-BE49-F238E27FC236}">
                <a16:creationId xmlns:a16="http://schemas.microsoft.com/office/drawing/2014/main" id="{63C0B6A3-C633-4563-9093-8129629DD107}"/>
              </a:ext>
            </a:extLst>
          </p:cNvPr>
          <p:cNvSpPr>
            <a:spLocks noChangeArrowheads="1"/>
          </p:cNvSpPr>
          <p:nvPr/>
        </p:nvSpPr>
        <p:spPr bwMode="blackWhite">
          <a:xfrm>
            <a:off x="6646292" y="5659091"/>
            <a:ext cx="1368425" cy="504825"/>
          </a:xfrm>
          <a:prstGeom prst="rect">
            <a:avLst/>
          </a:prstGeom>
          <a:solidFill>
            <a:schemeClr val="accent1">
              <a:lumMod val="75000"/>
            </a:schemeClr>
          </a:solidFill>
          <a:ln>
            <a:headEnd/>
            <a:tailEnd/>
          </a:ln>
        </p:spPr>
        <p:style>
          <a:lnRef idx="2">
            <a:schemeClr val="accent5">
              <a:shade val="50000"/>
            </a:schemeClr>
          </a:lnRef>
          <a:fillRef idx="1">
            <a:schemeClr val="accent5"/>
          </a:fillRef>
          <a:effectRef idx="0">
            <a:schemeClr val="accent5"/>
          </a:effectRef>
          <a:fontRef idx="minor">
            <a:schemeClr val="lt1"/>
          </a:fontRef>
        </p:style>
        <p:txBody>
          <a:bodyPr lIns="109728" tIns="21308" rIns="21308" bIns="21308" anchor="ctr" anchorCtr="0">
            <a:flatTx/>
          </a:bodyPr>
          <a:lstStyle>
            <a:lvl1pPr defTabSz="804863">
              <a:defRPr>
                <a:solidFill>
                  <a:schemeClr val="tx1"/>
                </a:solidFill>
                <a:latin typeface="Arial" panose="020B0604020202020204" pitchFamily="34" charset="0"/>
                <a:ea typeface="宋体" panose="02010600030101010101" pitchFamily="2" charset="-122"/>
              </a:defRPr>
            </a:lvl1pPr>
            <a:lvl2pPr marL="401638" defTabSz="804863">
              <a:defRPr>
                <a:solidFill>
                  <a:schemeClr val="tx1"/>
                </a:solidFill>
                <a:latin typeface="Arial" panose="020B0604020202020204" pitchFamily="34" charset="0"/>
                <a:ea typeface="宋体" panose="02010600030101010101" pitchFamily="2" charset="-122"/>
              </a:defRPr>
            </a:lvl2pPr>
            <a:lvl3pPr marL="804863" defTabSz="804863">
              <a:defRPr>
                <a:solidFill>
                  <a:schemeClr val="tx1"/>
                </a:solidFill>
                <a:latin typeface="Arial" panose="020B0604020202020204" pitchFamily="34" charset="0"/>
                <a:ea typeface="宋体" panose="02010600030101010101" pitchFamily="2" charset="-122"/>
              </a:defRPr>
            </a:lvl3pPr>
            <a:lvl4pPr marL="1206500" defTabSz="804863">
              <a:defRPr>
                <a:solidFill>
                  <a:schemeClr val="tx1"/>
                </a:solidFill>
                <a:latin typeface="Arial" panose="020B0604020202020204" pitchFamily="34" charset="0"/>
                <a:ea typeface="宋体" panose="02010600030101010101" pitchFamily="2" charset="-122"/>
              </a:defRPr>
            </a:lvl4pPr>
            <a:lvl5pPr marL="1608138" defTabSz="804863">
              <a:defRPr>
                <a:solidFill>
                  <a:schemeClr val="tx1"/>
                </a:solidFill>
                <a:latin typeface="Arial" panose="020B0604020202020204" pitchFamily="34" charset="0"/>
                <a:ea typeface="宋体" panose="02010600030101010101" pitchFamily="2" charset="-122"/>
              </a:defRPr>
            </a:lvl5pPr>
            <a:lvl6pPr marL="20653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5225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29797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4369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0" dirty="0">
                <a:solidFill>
                  <a:schemeClr val="bg1"/>
                </a:solidFill>
                <a:latin typeface="Verdana" panose="020B0604030504040204" pitchFamily="34" charset="0"/>
                <a:ea typeface="微软雅黑" panose="020B0503020204020204" pitchFamily="34" charset="-122"/>
                <a:cs typeface="Arial" panose="020B0604020202020204" pitchFamily="34" charset="0"/>
              </a:rPr>
              <a:t>优先级</a:t>
            </a:r>
          </a:p>
        </p:txBody>
      </p:sp>
      <p:sp>
        <p:nvSpPr>
          <p:cNvPr id="49" name="Line 37">
            <a:extLst>
              <a:ext uri="{FF2B5EF4-FFF2-40B4-BE49-F238E27FC236}">
                <a16:creationId xmlns:a16="http://schemas.microsoft.com/office/drawing/2014/main" id="{1BE95BB2-A243-4DAC-840E-F68CAF4C17B3}"/>
              </a:ext>
            </a:extLst>
          </p:cNvPr>
          <p:cNvSpPr>
            <a:spLocks noChangeShapeType="1"/>
          </p:cNvSpPr>
          <p:nvPr/>
        </p:nvSpPr>
        <p:spPr bwMode="auto">
          <a:xfrm>
            <a:off x="6287517" y="5911503"/>
            <a:ext cx="358775" cy="0"/>
          </a:xfrm>
          <a:prstGeom prst="line">
            <a:avLst/>
          </a:prstGeom>
          <a:ln>
            <a:headEnd/>
            <a:tailEn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txBody>
          <a:bodyPr wrap="none" anchor="ctr" anchorCtr="0"/>
          <a:lstStyle/>
          <a:p>
            <a:pPr algn="ctr"/>
            <a:endParaRPr lang="zh-CN" altLang="en-US" sz="2000">
              <a:latin typeface="Verdana" panose="020B0604030504040204" pitchFamily="34" charset="0"/>
              <a:ea typeface="微软雅黑" panose="020B0503020204020204" pitchFamily="34" charset="-122"/>
            </a:endParaRPr>
          </a:p>
        </p:txBody>
      </p:sp>
      <p:sp>
        <p:nvSpPr>
          <p:cNvPr id="50" name="Line 38">
            <a:extLst>
              <a:ext uri="{FF2B5EF4-FFF2-40B4-BE49-F238E27FC236}">
                <a16:creationId xmlns:a16="http://schemas.microsoft.com/office/drawing/2014/main" id="{A574FB94-BBE3-4859-BFAB-0F7B8AD053B6}"/>
              </a:ext>
            </a:extLst>
          </p:cNvPr>
          <p:cNvSpPr>
            <a:spLocks noChangeShapeType="1"/>
          </p:cNvSpPr>
          <p:nvPr/>
        </p:nvSpPr>
        <p:spPr bwMode="auto">
          <a:xfrm>
            <a:off x="6287517" y="4436716"/>
            <a:ext cx="358775" cy="0"/>
          </a:xfrm>
          <a:prstGeom prst="line">
            <a:avLst/>
          </a:prstGeom>
          <a:ln>
            <a:headEnd/>
            <a:tailEn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txBody>
          <a:bodyPr wrap="none" anchor="ctr" anchorCtr="0"/>
          <a:lstStyle/>
          <a:p>
            <a:pPr algn="ctr"/>
            <a:endParaRPr lang="zh-CN" altLang="en-US" sz="2000">
              <a:latin typeface="Verdana" panose="020B0604030504040204" pitchFamily="34" charset="0"/>
              <a:ea typeface="微软雅黑" panose="020B0503020204020204" pitchFamily="34" charset="-122"/>
            </a:endParaRPr>
          </a:p>
        </p:txBody>
      </p:sp>
      <p:sp>
        <p:nvSpPr>
          <p:cNvPr id="51" name="Line 39">
            <a:extLst>
              <a:ext uri="{FF2B5EF4-FFF2-40B4-BE49-F238E27FC236}">
                <a16:creationId xmlns:a16="http://schemas.microsoft.com/office/drawing/2014/main" id="{1585C803-BC6D-4C13-A95F-4A26F2D16916}"/>
              </a:ext>
            </a:extLst>
          </p:cNvPr>
          <p:cNvSpPr>
            <a:spLocks noChangeShapeType="1"/>
          </p:cNvSpPr>
          <p:nvPr/>
        </p:nvSpPr>
        <p:spPr bwMode="auto">
          <a:xfrm>
            <a:off x="6287517" y="5190778"/>
            <a:ext cx="358775" cy="0"/>
          </a:xfrm>
          <a:prstGeom prst="line">
            <a:avLst/>
          </a:prstGeom>
          <a:ln>
            <a:headEnd/>
            <a:tailEn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txBody>
          <a:bodyPr wrap="none" anchor="ctr" anchorCtr="0"/>
          <a:lstStyle/>
          <a:p>
            <a:pPr algn="ctr"/>
            <a:endParaRPr lang="zh-CN" altLang="en-US" sz="2000">
              <a:latin typeface="Verdana" panose="020B0604030504040204" pitchFamily="34" charset="0"/>
              <a:ea typeface="微软雅黑" panose="020B0503020204020204" pitchFamily="34" charset="-122"/>
            </a:endParaRPr>
          </a:p>
        </p:txBody>
      </p:sp>
      <p:sp>
        <p:nvSpPr>
          <p:cNvPr id="53" name="Line 41">
            <a:extLst>
              <a:ext uri="{FF2B5EF4-FFF2-40B4-BE49-F238E27FC236}">
                <a16:creationId xmlns:a16="http://schemas.microsoft.com/office/drawing/2014/main" id="{D146090E-4847-479C-9B30-3C8EF13EFC58}"/>
              </a:ext>
            </a:extLst>
          </p:cNvPr>
          <p:cNvSpPr>
            <a:spLocks noChangeShapeType="1"/>
          </p:cNvSpPr>
          <p:nvPr/>
        </p:nvSpPr>
        <p:spPr bwMode="auto">
          <a:xfrm>
            <a:off x="4500104" y="3071657"/>
            <a:ext cx="0" cy="302927"/>
          </a:xfrm>
          <a:prstGeom prst="line">
            <a:avLst/>
          </a:prstGeom>
          <a:ln>
            <a:headEnd/>
            <a:tailEn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txBody>
          <a:bodyPr wrap="none" anchor="ctr" anchorCtr="0"/>
          <a:lstStyle/>
          <a:p>
            <a:pPr algn="ctr"/>
            <a:endParaRPr lang="zh-CN" altLang="en-US" sz="2000">
              <a:latin typeface="Verdana" panose="020B0604030504040204" pitchFamily="34" charset="0"/>
              <a:ea typeface="微软雅黑" panose="020B0503020204020204" pitchFamily="34" charset="-122"/>
            </a:endParaRPr>
          </a:p>
        </p:txBody>
      </p:sp>
      <p:sp>
        <p:nvSpPr>
          <p:cNvPr id="54" name="Line 20">
            <a:extLst>
              <a:ext uri="{FF2B5EF4-FFF2-40B4-BE49-F238E27FC236}">
                <a16:creationId xmlns:a16="http://schemas.microsoft.com/office/drawing/2014/main" id="{337E0F01-3D2F-442E-9264-DE148827CC09}"/>
              </a:ext>
            </a:extLst>
          </p:cNvPr>
          <p:cNvSpPr>
            <a:spLocks noChangeShapeType="1"/>
          </p:cNvSpPr>
          <p:nvPr/>
        </p:nvSpPr>
        <p:spPr bwMode="auto">
          <a:xfrm>
            <a:off x="4364949" y="3887156"/>
            <a:ext cx="57" cy="2029835"/>
          </a:xfrm>
          <a:prstGeom prst="line">
            <a:avLst/>
          </a:prstGeom>
          <a:ln>
            <a:headEnd/>
            <a:tailEn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txBody>
          <a:bodyPr wrap="none" anchor="ctr" anchorCtr="0"/>
          <a:lstStyle/>
          <a:p>
            <a:pPr algn="ctr"/>
            <a:endParaRPr lang="zh-CN" altLang="en-US" sz="2000">
              <a:latin typeface="Verdana" panose="020B0604030504040204" pitchFamily="34" charset="0"/>
              <a:ea typeface="微软雅黑" panose="020B0503020204020204" pitchFamily="34" charset="-122"/>
            </a:endParaRPr>
          </a:p>
        </p:txBody>
      </p:sp>
      <p:sp>
        <p:nvSpPr>
          <p:cNvPr id="55" name="Line 20">
            <a:extLst>
              <a:ext uri="{FF2B5EF4-FFF2-40B4-BE49-F238E27FC236}">
                <a16:creationId xmlns:a16="http://schemas.microsoft.com/office/drawing/2014/main" id="{985DDF06-4019-41E9-BE18-191890786590}"/>
              </a:ext>
            </a:extLst>
          </p:cNvPr>
          <p:cNvSpPr>
            <a:spLocks noChangeShapeType="1"/>
          </p:cNvSpPr>
          <p:nvPr/>
        </p:nvSpPr>
        <p:spPr bwMode="auto">
          <a:xfrm>
            <a:off x="6287460" y="3887156"/>
            <a:ext cx="57" cy="2029835"/>
          </a:xfrm>
          <a:prstGeom prst="line">
            <a:avLst/>
          </a:prstGeom>
          <a:ln>
            <a:headEnd/>
            <a:tailEn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txBody>
          <a:bodyPr wrap="none" anchor="ctr" anchorCtr="0"/>
          <a:lstStyle/>
          <a:p>
            <a:pPr algn="ctr"/>
            <a:endParaRPr lang="zh-CN" altLang="en-US" sz="2000">
              <a:latin typeface="Verdana" panose="020B0604030504040204" pitchFamily="34" charset="0"/>
              <a:ea typeface="微软雅黑" panose="020B0503020204020204" pitchFamily="34" charset="-122"/>
            </a:endParaRPr>
          </a:p>
        </p:txBody>
      </p:sp>
      <p:sp>
        <p:nvSpPr>
          <p:cNvPr id="56" name="Line 20">
            <a:extLst>
              <a:ext uri="{FF2B5EF4-FFF2-40B4-BE49-F238E27FC236}">
                <a16:creationId xmlns:a16="http://schemas.microsoft.com/office/drawing/2014/main" id="{F2BF6294-523C-4324-ACB3-D260E8EC94EA}"/>
              </a:ext>
            </a:extLst>
          </p:cNvPr>
          <p:cNvSpPr>
            <a:spLocks noChangeShapeType="1"/>
          </p:cNvSpPr>
          <p:nvPr/>
        </p:nvSpPr>
        <p:spPr bwMode="auto">
          <a:xfrm>
            <a:off x="8283900" y="3887156"/>
            <a:ext cx="57" cy="2029835"/>
          </a:xfrm>
          <a:prstGeom prst="line">
            <a:avLst/>
          </a:prstGeom>
          <a:ln>
            <a:headEnd/>
            <a:tailEn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txBody>
          <a:bodyPr wrap="none" anchor="ctr" anchorCtr="0"/>
          <a:lstStyle/>
          <a:p>
            <a:pPr algn="ctr"/>
            <a:endParaRPr lang="zh-CN" altLang="en-US" sz="2000">
              <a:latin typeface="Verdana" panose="020B0604030504040204" pitchFamily="34" charset="0"/>
              <a:ea typeface="微软雅黑" panose="020B0503020204020204" pitchFamily="34" charset="-122"/>
            </a:endParaRPr>
          </a:p>
        </p:txBody>
      </p:sp>
      <p:sp>
        <p:nvSpPr>
          <p:cNvPr id="59" name="Line 16">
            <a:extLst>
              <a:ext uri="{FF2B5EF4-FFF2-40B4-BE49-F238E27FC236}">
                <a16:creationId xmlns:a16="http://schemas.microsoft.com/office/drawing/2014/main" id="{FAE0D064-F3CE-40CB-9FEE-8D0310D614A4}"/>
              </a:ext>
            </a:extLst>
          </p:cNvPr>
          <p:cNvSpPr>
            <a:spLocks noChangeShapeType="1"/>
          </p:cNvSpPr>
          <p:nvPr/>
        </p:nvSpPr>
        <p:spPr bwMode="auto">
          <a:xfrm>
            <a:off x="6384037" y="3065307"/>
            <a:ext cx="0" cy="304800"/>
          </a:xfrm>
          <a:prstGeom prst="line">
            <a:avLst/>
          </a:prstGeom>
          <a:ln>
            <a:headEnd/>
            <a:tailEn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txBody>
          <a:bodyPr wrap="none" anchor="ctr" anchorCtr="0"/>
          <a:lstStyle/>
          <a:p>
            <a:pPr algn="ctr"/>
            <a:endParaRPr lang="zh-CN" altLang="en-US" sz="2000">
              <a:latin typeface="Verdana" panose="020B0604030504040204" pitchFamily="34" charset="0"/>
              <a:ea typeface="微软雅黑" panose="020B0503020204020204" pitchFamily="34" charset="-122"/>
            </a:endParaRPr>
          </a:p>
        </p:txBody>
      </p:sp>
      <p:sp>
        <p:nvSpPr>
          <p:cNvPr id="61" name="灯片编号占位符 1">
            <a:extLst>
              <a:ext uri="{FF2B5EF4-FFF2-40B4-BE49-F238E27FC236}">
                <a16:creationId xmlns:a16="http://schemas.microsoft.com/office/drawing/2014/main" id="{4CC3D942-609D-4EA3-B727-C5A3DA497C17}"/>
              </a:ext>
            </a:extLst>
          </p:cNvPr>
          <p:cNvSpPr>
            <a:spLocks noGrp="1"/>
          </p:cNvSpPr>
          <p:nvPr>
            <p:ph type="sldNum" sz="quarter" idx="12"/>
          </p:nvPr>
        </p:nvSpPr>
        <p:spPr>
          <a:xfrm>
            <a:off x="5778500" y="6459285"/>
            <a:ext cx="622300" cy="365125"/>
          </a:xfrm>
        </p:spPr>
        <p:txBody>
          <a:bodyPr/>
          <a:lstStyle/>
          <a:p>
            <a:fld id="{CFCB2913-6E8F-460F-B9B2-F36455E917E3}" type="slidenum">
              <a:rPr lang="en-US" altLang="en-US" smtClean="0"/>
              <a:pPr/>
              <a:t>130</a:t>
            </a:fld>
            <a:endParaRPr lang="en-US" altLang="en-US" dirty="0"/>
          </a:p>
        </p:txBody>
      </p:sp>
    </p:spTree>
    <p:extLst>
      <p:ext uri="{BB962C8B-B14F-4D97-AF65-F5344CB8AC3E}">
        <p14:creationId xmlns:p14="http://schemas.microsoft.com/office/powerpoint/2010/main" val="338457499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AA311A-6081-43C8-BCDA-58D78BCBC3A1}"/>
              </a:ext>
            </a:extLst>
          </p:cNvPr>
          <p:cNvSpPr>
            <a:spLocks noGrp="1"/>
          </p:cNvSpPr>
          <p:nvPr>
            <p:ph type="title"/>
          </p:nvPr>
        </p:nvSpPr>
        <p:spPr/>
        <p:txBody>
          <a:bodyPr/>
          <a:lstStyle/>
          <a:p>
            <a:r>
              <a:rPr lang="en-US" altLang="zh-CN" dirty="0"/>
              <a:t>2. </a:t>
            </a:r>
            <a:r>
              <a:rPr lang="zh-CN" altLang="en-US" dirty="0"/>
              <a:t>风险管理主要活动与技术</a:t>
            </a:r>
          </a:p>
        </p:txBody>
      </p:sp>
      <p:sp>
        <p:nvSpPr>
          <p:cNvPr id="3" name="内容占位符 2">
            <a:extLst>
              <a:ext uri="{FF2B5EF4-FFF2-40B4-BE49-F238E27FC236}">
                <a16:creationId xmlns:a16="http://schemas.microsoft.com/office/drawing/2014/main" id="{49019343-FE83-4E96-A4A2-0CD2AEE782C6}"/>
              </a:ext>
            </a:extLst>
          </p:cNvPr>
          <p:cNvSpPr>
            <a:spLocks noGrp="1"/>
          </p:cNvSpPr>
          <p:nvPr>
            <p:ph idx="1"/>
          </p:nvPr>
        </p:nvSpPr>
        <p:spPr>
          <a:xfrm>
            <a:off x="673100" y="1200210"/>
            <a:ext cx="10864850" cy="5047544"/>
          </a:xfrm>
        </p:spPr>
        <p:txBody>
          <a:bodyPr>
            <a:normAutofit/>
          </a:bodyPr>
          <a:lstStyle/>
          <a:p>
            <a:pPr marL="0" indent="0">
              <a:buNone/>
            </a:pPr>
            <a:r>
              <a:rPr lang="zh-CN" altLang="en-US" dirty="0"/>
              <a:t>（</a:t>
            </a:r>
            <a:r>
              <a:rPr lang="en-US" altLang="zh-CN" dirty="0"/>
              <a:t>1</a:t>
            </a:r>
            <a:r>
              <a:rPr lang="zh-CN" altLang="en-US" dirty="0"/>
              <a:t>）规划风险管理</a:t>
            </a:r>
            <a:endParaRPr lang="en-US" altLang="zh-CN" dirty="0"/>
          </a:p>
          <a:p>
            <a:pPr lvl="1"/>
            <a:r>
              <a:rPr lang="zh-CN" altLang="en-US" dirty="0"/>
              <a:t>风险因素分解：</a:t>
            </a:r>
            <a:r>
              <a:rPr lang="en-US" altLang="zh-CN" dirty="0"/>
              <a:t>RBS</a:t>
            </a:r>
            <a:r>
              <a:rPr lang="zh-CN" altLang="en-US" dirty="0"/>
              <a:t>（</a:t>
            </a:r>
            <a:r>
              <a:rPr lang="en-US" altLang="zh-CN" dirty="0"/>
              <a:t>Risk Breakdown Structure</a:t>
            </a:r>
            <a:r>
              <a:rPr lang="zh-CN" altLang="en-US" dirty="0"/>
              <a:t>）</a:t>
            </a:r>
          </a:p>
        </p:txBody>
      </p:sp>
      <p:sp>
        <p:nvSpPr>
          <p:cNvPr id="16" name="Rectangle 3">
            <a:extLst>
              <a:ext uri="{FF2B5EF4-FFF2-40B4-BE49-F238E27FC236}">
                <a16:creationId xmlns:a16="http://schemas.microsoft.com/office/drawing/2014/main" id="{6E1D555E-2E57-41F3-968E-93D59D2F0E73}"/>
              </a:ext>
            </a:extLst>
          </p:cNvPr>
          <p:cNvSpPr>
            <a:spLocks noChangeArrowheads="1"/>
          </p:cNvSpPr>
          <p:nvPr/>
        </p:nvSpPr>
        <p:spPr bwMode="blackWhite">
          <a:xfrm>
            <a:off x="4974584" y="2296668"/>
            <a:ext cx="1139825" cy="504000"/>
          </a:xfrm>
          <a:prstGeom prst="rect">
            <a:avLst/>
          </a:prstGeom>
          <a:solidFill>
            <a:schemeClr val="accent1">
              <a:lumMod val="75000"/>
            </a:schemeClr>
          </a:solidFill>
          <a:ln>
            <a:headEnd/>
            <a:tailEnd/>
          </a:ln>
        </p:spPr>
        <p:style>
          <a:lnRef idx="2">
            <a:schemeClr val="accent5">
              <a:shade val="50000"/>
            </a:schemeClr>
          </a:lnRef>
          <a:fillRef idx="1">
            <a:schemeClr val="accent5"/>
          </a:fillRef>
          <a:effectRef idx="0">
            <a:schemeClr val="accent5"/>
          </a:effectRef>
          <a:fontRef idx="minor">
            <a:schemeClr val="lt1"/>
          </a:fontRef>
        </p:style>
        <p:txBody>
          <a:bodyPr lIns="109728" tIns="21308" rIns="21308" bIns="21308" anchor="ctr" anchorCtr="0">
            <a:flatTx/>
          </a:bodyPr>
          <a:lstStyle>
            <a:lvl1pPr defTabSz="804863">
              <a:defRPr>
                <a:solidFill>
                  <a:schemeClr val="tx1"/>
                </a:solidFill>
                <a:latin typeface="Arial" panose="020B0604020202020204" pitchFamily="34" charset="0"/>
                <a:ea typeface="宋体" panose="02010600030101010101" pitchFamily="2" charset="-122"/>
              </a:defRPr>
            </a:lvl1pPr>
            <a:lvl2pPr marL="401638" defTabSz="804863">
              <a:defRPr>
                <a:solidFill>
                  <a:schemeClr val="tx1"/>
                </a:solidFill>
                <a:latin typeface="Arial" panose="020B0604020202020204" pitchFamily="34" charset="0"/>
                <a:ea typeface="宋体" panose="02010600030101010101" pitchFamily="2" charset="-122"/>
              </a:defRPr>
            </a:lvl2pPr>
            <a:lvl3pPr marL="804863" defTabSz="804863">
              <a:defRPr>
                <a:solidFill>
                  <a:schemeClr val="tx1"/>
                </a:solidFill>
                <a:latin typeface="Arial" panose="020B0604020202020204" pitchFamily="34" charset="0"/>
                <a:ea typeface="宋体" panose="02010600030101010101" pitchFamily="2" charset="-122"/>
              </a:defRPr>
            </a:lvl3pPr>
            <a:lvl4pPr marL="1206500" defTabSz="804863">
              <a:defRPr>
                <a:solidFill>
                  <a:schemeClr val="tx1"/>
                </a:solidFill>
                <a:latin typeface="Arial" panose="020B0604020202020204" pitchFamily="34" charset="0"/>
                <a:ea typeface="宋体" panose="02010600030101010101" pitchFamily="2" charset="-122"/>
              </a:defRPr>
            </a:lvl4pPr>
            <a:lvl5pPr marL="1608138" defTabSz="804863">
              <a:defRPr>
                <a:solidFill>
                  <a:schemeClr val="tx1"/>
                </a:solidFill>
                <a:latin typeface="Arial" panose="020B0604020202020204" pitchFamily="34" charset="0"/>
                <a:ea typeface="宋体" panose="02010600030101010101" pitchFamily="2" charset="-122"/>
              </a:defRPr>
            </a:lvl5pPr>
            <a:lvl6pPr marL="20653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5225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29797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4369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0" dirty="0">
                <a:solidFill>
                  <a:schemeClr val="bg1"/>
                </a:solidFill>
                <a:latin typeface="Verdana" panose="020B0604030504040204" pitchFamily="34" charset="0"/>
                <a:ea typeface="微软雅黑" panose="020B0503020204020204" pitchFamily="34" charset="-122"/>
                <a:cs typeface="Arial" panose="020B0604020202020204" pitchFamily="34" charset="0"/>
              </a:rPr>
              <a:t>项目</a:t>
            </a:r>
          </a:p>
        </p:txBody>
      </p:sp>
      <p:sp>
        <p:nvSpPr>
          <p:cNvPr id="17" name="Rectangle 4">
            <a:extLst>
              <a:ext uri="{FF2B5EF4-FFF2-40B4-BE49-F238E27FC236}">
                <a16:creationId xmlns:a16="http://schemas.microsoft.com/office/drawing/2014/main" id="{D995D706-9D96-403E-B864-7B9E6EEEAACC}"/>
              </a:ext>
            </a:extLst>
          </p:cNvPr>
          <p:cNvSpPr>
            <a:spLocks noChangeArrowheads="1"/>
          </p:cNvSpPr>
          <p:nvPr/>
        </p:nvSpPr>
        <p:spPr bwMode="blackWhite">
          <a:xfrm>
            <a:off x="2102232" y="3374815"/>
            <a:ext cx="1204912" cy="504000"/>
          </a:xfrm>
          <a:prstGeom prst="rect">
            <a:avLst/>
          </a:prstGeom>
          <a:solidFill>
            <a:schemeClr val="accent1">
              <a:lumMod val="75000"/>
            </a:schemeClr>
          </a:solidFill>
          <a:ln>
            <a:headEnd/>
            <a:tailEnd/>
          </a:ln>
        </p:spPr>
        <p:style>
          <a:lnRef idx="2">
            <a:schemeClr val="accent5">
              <a:shade val="50000"/>
            </a:schemeClr>
          </a:lnRef>
          <a:fillRef idx="1">
            <a:schemeClr val="accent5"/>
          </a:fillRef>
          <a:effectRef idx="0">
            <a:schemeClr val="accent5"/>
          </a:effectRef>
          <a:fontRef idx="minor">
            <a:schemeClr val="lt1"/>
          </a:fontRef>
        </p:style>
        <p:txBody>
          <a:bodyPr lIns="109728" tIns="21308" rIns="21308" bIns="21308" anchor="ctr" anchorCtr="0">
            <a:flatTx/>
          </a:bodyPr>
          <a:lstStyle>
            <a:lvl1pPr defTabSz="804863">
              <a:defRPr>
                <a:solidFill>
                  <a:schemeClr val="tx1"/>
                </a:solidFill>
                <a:latin typeface="Arial" panose="020B0604020202020204" pitchFamily="34" charset="0"/>
                <a:ea typeface="宋体" panose="02010600030101010101" pitchFamily="2" charset="-122"/>
              </a:defRPr>
            </a:lvl1pPr>
            <a:lvl2pPr marL="401638" defTabSz="804863">
              <a:defRPr>
                <a:solidFill>
                  <a:schemeClr val="tx1"/>
                </a:solidFill>
                <a:latin typeface="Arial" panose="020B0604020202020204" pitchFamily="34" charset="0"/>
                <a:ea typeface="宋体" panose="02010600030101010101" pitchFamily="2" charset="-122"/>
              </a:defRPr>
            </a:lvl2pPr>
            <a:lvl3pPr marL="804863" defTabSz="804863">
              <a:defRPr>
                <a:solidFill>
                  <a:schemeClr val="tx1"/>
                </a:solidFill>
                <a:latin typeface="Arial" panose="020B0604020202020204" pitchFamily="34" charset="0"/>
                <a:ea typeface="宋体" panose="02010600030101010101" pitchFamily="2" charset="-122"/>
              </a:defRPr>
            </a:lvl3pPr>
            <a:lvl4pPr marL="1206500" defTabSz="804863">
              <a:defRPr>
                <a:solidFill>
                  <a:schemeClr val="tx1"/>
                </a:solidFill>
                <a:latin typeface="Arial" panose="020B0604020202020204" pitchFamily="34" charset="0"/>
                <a:ea typeface="宋体" panose="02010600030101010101" pitchFamily="2" charset="-122"/>
              </a:defRPr>
            </a:lvl4pPr>
            <a:lvl5pPr marL="1608138" defTabSz="804863">
              <a:defRPr>
                <a:solidFill>
                  <a:schemeClr val="tx1"/>
                </a:solidFill>
                <a:latin typeface="Arial" panose="020B0604020202020204" pitchFamily="34" charset="0"/>
                <a:ea typeface="宋体" panose="02010600030101010101" pitchFamily="2" charset="-122"/>
              </a:defRPr>
            </a:lvl5pPr>
            <a:lvl6pPr marL="20653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5225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29797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4369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0" dirty="0">
                <a:solidFill>
                  <a:schemeClr val="bg1"/>
                </a:solidFill>
                <a:latin typeface="Verdana" panose="020B0604030504040204" pitchFamily="34" charset="0"/>
                <a:ea typeface="微软雅黑" panose="020B0503020204020204" pitchFamily="34" charset="-122"/>
                <a:cs typeface="Arial" panose="020B0604020202020204" pitchFamily="34" charset="0"/>
              </a:rPr>
              <a:t>技术的</a:t>
            </a:r>
          </a:p>
        </p:txBody>
      </p:sp>
      <p:sp>
        <p:nvSpPr>
          <p:cNvPr id="18" name="Rectangle 5">
            <a:extLst>
              <a:ext uri="{FF2B5EF4-FFF2-40B4-BE49-F238E27FC236}">
                <a16:creationId xmlns:a16="http://schemas.microsoft.com/office/drawing/2014/main" id="{68A4DCB0-C9F7-443B-834C-F6BB30317549}"/>
              </a:ext>
            </a:extLst>
          </p:cNvPr>
          <p:cNvSpPr>
            <a:spLocks noChangeArrowheads="1"/>
          </p:cNvSpPr>
          <p:nvPr/>
        </p:nvSpPr>
        <p:spPr bwMode="blackWhite">
          <a:xfrm>
            <a:off x="3916744" y="3374815"/>
            <a:ext cx="1143000" cy="504000"/>
          </a:xfrm>
          <a:prstGeom prst="rect">
            <a:avLst/>
          </a:prstGeom>
          <a:solidFill>
            <a:schemeClr val="accent1">
              <a:lumMod val="75000"/>
            </a:schemeClr>
          </a:solidFill>
          <a:ln>
            <a:headEnd/>
            <a:tailEnd/>
          </a:ln>
        </p:spPr>
        <p:style>
          <a:lnRef idx="2">
            <a:schemeClr val="accent5">
              <a:shade val="50000"/>
            </a:schemeClr>
          </a:lnRef>
          <a:fillRef idx="1">
            <a:schemeClr val="accent5"/>
          </a:fillRef>
          <a:effectRef idx="0">
            <a:schemeClr val="accent5"/>
          </a:effectRef>
          <a:fontRef idx="minor">
            <a:schemeClr val="lt1"/>
          </a:fontRef>
        </p:style>
        <p:txBody>
          <a:bodyPr lIns="109728" tIns="21308" rIns="21308" bIns="21308" anchor="ctr" anchorCtr="0">
            <a:flatTx/>
          </a:bodyPr>
          <a:lstStyle>
            <a:lvl1pPr defTabSz="804863">
              <a:defRPr>
                <a:solidFill>
                  <a:schemeClr val="tx1"/>
                </a:solidFill>
                <a:latin typeface="Arial" panose="020B0604020202020204" pitchFamily="34" charset="0"/>
                <a:ea typeface="宋体" panose="02010600030101010101" pitchFamily="2" charset="-122"/>
              </a:defRPr>
            </a:lvl1pPr>
            <a:lvl2pPr marL="401638" defTabSz="804863">
              <a:defRPr>
                <a:solidFill>
                  <a:schemeClr val="tx1"/>
                </a:solidFill>
                <a:latin typeface="Arial" panose="020B0604020202020204" pitchFamily="34" charset="0"/>
                <a:ea typeface="宋体" panose="02010600030101010101" pitchFamily="2" charset="-122"/>
              </a:defRPr>
            </a:lvl2pPr>
            <a:lvl3pPr marL="804863" defTabSz="804863">
              <a:defRPr>
                <a:solidFill>
                  <a:schemeClr val="tx1"/>
                </a:solidFill>
                <a:latin typeface="Arial" panose="020B0604020202020204" pitchFamily="34" charset="0"/>
                <a:ea typeface="宋体" panose="02010600030101010101" pitchFamily="2" charset="-122"/>
              </a:defRPr>
            </a:lvl3pPr>
            <a:lvl4pPr marL="1206500" defTabSz="804863">
              <a:defRPr>
                <a:solidFill>
                  <a:schemeClr val="tx1"/>
                </a:solidFill>
                <a:latin typeface="Arial" panose="020B0604020202020204" pitchFamily="34" charset="0"/>
                <a:ea typeface="宋体" panose="02010600030101010101" pitchFamily="2" charset="-122"/>
              </a:defRPr>
            </a:lvl4pPr>
            <a:lvl5pPr marL="1608138" defTabSz="804863">
              <a:defRPr>
                <a:solidFill>
                  <a:schemeClr val="tx1"/>
                </a:solidFill>
                <a:latin typeface="Arial" panose="020B0604020202020204" pitchFamily="34" charset="0"/>
                <a:ea typeface="宋体" panose="02010600030101010101" pitchFamily="2" charset="-122"/>
              </a:defRPr>
            </a:lvl5pPr>
            <a:lvl6pPr marL="20653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5225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29797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4369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0" dirty="0">
                <a:solidFill>
                  <a:schemeClr val="bg1"/>
                </a:solidFill>
                <a:latin typeface="Verdana" panose="020B0604030504040204" pitchFamily="34" charset="0"/>
                <a:ea typeface="微软雅黑" panose="020B0503020204020204" pitchFamily="34" charset="-122"/>
                <a:cs typeface="Arial" panose="020B0604020202020204" pitchFamily="34" charset="0"/>
              </a:rPr>
              <a:t>外部的</a:t>
            </a:r>
          </a:p>
        </p:txBody>
      </p:sp>
      <p:sp>
        <p:nvSpPr>
          <p:cNvPr id="19" name="Rectangle 6">
            <a:extLst>
              <a:ext uri="{FF2B5EF4-FFF2-40B4-BE49-F238E27FC236}">
                <a16:creationId xmlns:a16="http://schemas.microsoft.com/office/drawing/2014/main" id="{713E180A-D597-41D3-8F8A-C0999DB1D319}"/>
              </a:ext>
            </a:extLst>
          </p:cNvPr>
          <p:cNvSpPr>
            <a:spLocks noChangeArrowheads="1"/>
          </p:cNvSpPr>
          <p:nvPr/>
        </p:nvSpPr>
        <p:spPr bwMode="blackWhite">
          <a:xfrm>
            <a:off x="8012494" y="3374815"/>
            <a:ext cx="1314450" cy="504000"/>
          </a:xfrm>
          <a:prstGeom prst="rect">
            <a:avLst/>
          </a:prstGeom>
          <a:solidFill>
            <a:schemeClr val="accent1">
              <a:lumMod val="75000"/>
            </a:schemeClr>
          </a:solidFill>
          <a:ln>
            <a:headEnd/>
            <a:tailEnd/>
          </a:ln>
        </p:spPr>
        <p:style>
          <a:lnRef idx="2">
            <a:schemeClr val="accent5">
              <a:shade val="50000"/>
            </a:schemeClr>
          </a:lnRef>
          <a:fillRef idx="1">
            <a:schemeClr val="accent5"/>
          </a:fillRef>
          <a:effectRef idx="0">
            <a:schemeClr val="accent5"/>
          </a:effectRef>
          <a:fontRef idx="minor">
            <a:schemeClr val="lt1"/>
          </a:fontRef>
        </p:style>
        <p:txBody>
          <a:bodyPr lIns="109728" tIns="21308" rIns="21308" bIns="21308" anchor="ctr" anchorCtr="0">
            <a:flatTx/>
          </a:bodyPr>
          <a:lstStyle>
            <a:lvl1pPr defTabSz="804863">
              <a:defRPr>
                <a:solidFill>
                  <a:schemeClr val="tx1"/>
                </a:solidFill>
                <a:latin typeface="Arial" panose="020B0604020202020204" pitchFamily="34" charset="0"/>
                <a:ea typeface="宋体" panose="02010600030101010101" pitchFamily="2" charset="-122"/>
              </a:defRPr>
            </a:lvl1pPr>
            <a:lvl2pPr marL="401638" defTabSz="804863">
              <a:defRPr>
                <a:solidFill>
                  <a:schemeClr val="tx1"/>
                </a:solidFill>
                <a:latin typeface="Arial" panose="020B0604020202020204" pitchFamily="34" charset="0"/>
                <a:ea typeface="宋体" panose="02010600030101010101" pitchFamily="2" charset="-122"/>
              </a:defRPr>
            </a:lvl2pPr>
            <a:lvl3pPr marL="804863" defTabSz="804863">
              <a:defRPr>
                <a:solidFill>
                  <a:schemeClr val="tx1"/>
                </a:solidFill>
                <a:latin typeface="Arial" panose="020B0604020202020204" pitchFamily="34" charset="0"/>
                <a:ea typeface="宋体" panose="02010600030101010101" pitchFamily="2" charset="-122"/>
              </a:defRPr>
            </a:lvl3pPr>
            <a:lvl4pPr marL="1206500" defTabSz="804863">
              <a:defRPr>
                <a:solidFill>
                  <a:schemeClr val="tx1"/>
                </a:solidFill>
                <a:latin typeface="Arial" panose="020B0604020202020204" pitchFamily="34" charset="0"/>
                <a:ea typeface="宋体" panose="02010600030101010101" pitchFamily="2" charset="-122"/>
              </a:defRPr>
            </a:lvl4pPr>
            <a:lvl5pPr marL="1608138" defTabSz="804863">
              <a:defRPr>
                <a:solidFill>
                  <a:schemeClr val="tx1"/>
                </a:solidFill>
                <a:latin typeface="Arial" panose="020B0604020202020204" pitchFamily="34" charset="0"/>
                <a:ea typeface="宋体" panose="02010600030101010101" pitchFamily="2" charset="-122"/>
              </a:defRPr>
            </a:lvl5pPr>
            <a:lvl6pPr marL="20653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5225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29797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4369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0" dirty="0">
                <a:solidFill>
                  <a:schemeClr val="bg1"/>
                </a:solidFill>
                <a:latin typeface="Verdana" panose="020B0604030504040204" pitchFamily="34" charset="0"/>
                <a:ea typeface="微软雅黑" panose="020B0503020204020204" pitchFamily="34" charset="-122"/>
                <a:cs typeface="Arial" panose="020B0604020202020204" pitchFamily="34" charset="0"/>
              </a:rPr>
              <a:t>项目管理</a:t>
            </a:r>
          </a:p>
        </p:txBody>
      </p:sp>
      <p:sp>
        <p:nvSpPr>
          <p:cNvPr id="20" name="Rectangle 7">
            <a:extLst>
              <a:ext uri="{FF2B5EF4-FFF2-40B4-BE49-F238E27FC236}">
                <a16:creationId xmlns:a16="http://schemas.microsoft.com/office/drawing/2014/main" id="{2960D181-10F2-42ED-924C-9DCE3D7D79B8}"/>
              </a:ext>
            </a:extLst>
          </p:cNvPr>
          <p:cNvSpPr>
            <a:spLocks noChangeArrowheads="1"/>
          </p:cNvSpPr>
          <p:nvPr/>
        </p:nvSpPr>
        <p:spPr bwMode="blackWhite">
          <a:xfrm>
            <a:off x="2748345" y="4184304"/>
            <a:ext cx="1368425" cy="504825"/>
          </a:xfrm>
          <a:prstGeom prst="rect">
            <a:avLst/>
          </a:prstGeom>
          <a:solidFill>
            <a:schemeClr val="accent1">
              <a:lumMod val="75000"/>
            </a:schemeClr>
          </a:solidFill>
          <a:ln>
            <a:headEnd/>
            <a:tailEnd/>
          </a:ln>
        </p:spPr>
        <p:style>
          <a:lnRef idx="2">
            <a:schemeClr val="accent5">
              <a:shade val="50000"/>
            </a:schemeClr>
          </a:lnRef>
          <a:fillRef idx="1">
            <a:schemeClr val="accent5"/>
          </a:fillRef>
          <a:effectRef idx="0">
            <a:schemeClr val="accent5"/>
          </a:effectRef>
          <a:fontRef idx="minor">
            <a:schemeClr val="lt1"/>
          </a:fontRef>
        </p:style>
        <p:txBody>
          <a:bodyPr lIns="109728" tIns="21308" rIns="21308" bIns="21308" anchor="ctr" anchorCtr="0">
            <a:flatTx/>
          </a:bodyPr>
          <a:lstStyle>
            <a:lvl1pPr defTabSz="804863">
              <a:defRPr>
                <a:solidFill>
                  <a:schemeClr val="tx1"/>
                </a:solidFill>
                <a:latin typeface="Arial" panose="020B0604020202020204" pitchFamily="34" charset="0"/>
                <a:ea typeface="宋体" panose="02010600030101010101" pitchFamily="2" charset="-122"/>
              </a:defRPr>
            </a:lvl1pPr>
            <a:lvl2pPr marL="401638" defTabSz="804863">
              <a:defRPr>
                <a:solidFill>
                  <a:schemeClr val="tx1"/>
                </a:solidFill>
                <a:latin typeface="Arial" panose="020B0604020202020204" pitchFamily="34" charset="0"/>
                <a:ea typeface="宋体" panose="02010600030101010101" pitchFamily="2" charset="-122"/>
              </a:defRPr>
            </a:lvl2pPr>
            <a:lvl3pPr marL="804863" defTabSz="804863">
              <a:defRPr>
                <a:solidFill>
                  <a:schemeClr val="tx1"/>
                </a:solidFill>
                <a:latin typeface="Arial" panose="020B0604020202020204" pitchFamily="34" charset="0"/>
                <a:ea typeface="宋体" panose="02010600030101010101" pitchFamily="2" charset="-122"/>
              </a:defRPr>
            </a:lvl3pPr>
            <a:lvl4pPr marL="1206500" defTabSz="804863">
              <a:defRPr>
                <a:solidFill>
                  <a:schemeClr val="tx1"/>
                </a:solidFill>
                <a:latin typeface="Arial" panose="020B0604020202020204" pitchFamily="34" charset="0"/>
                <a:ea typeface="宋体" panose="02010600030101010101" pitchFamily="2" charset="-122"/>
              </a:defRPr>
            </a:lvl4pPr>
            <a:lvl5pPr marL="1608138" defTabSz="804863">
              <a:defRPr>
                <a:solidFill>
                  <a:schemeClr val="tx1"/>
                </a:solidFill>
                <a:latin typeface="Arial" panose="020B0604020202020204" pitchFamily="34" charset="0"/>
                <a:ea typeface="宋体" panose="02010600030101010101" pitchFamily="2" charset="-122"/>
              </a:defRPr>
            </a:lvl5pPr>
            <a:lvl6pPr marL="20653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5225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29797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4369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0" dirty="0">
                <a:solidFill>
                  <a:schemeClr val="bg1"/>
                </a:solidFill>
                <a:latin typeface="Verdana" panose="020B0604030504040204" pitchFamily="34" charset="0"/>
                <a:ea typeface="微软雅黑" panose="020B0503020204020204" pitchFamily="34" charset="-122"/>
                <a:cs typeface="Arial" panose="020B0604020202020204" pitchFamily="34" charset="0"/>
              </a:rPr>
              <a:t>需求</a:t>
            </a:r>
          </a:p>
        </p:txBody>
      </p:sp>
      <p:sp>
        <p:nvSpPr>
          <p:cNvPr id="21" name="Rectangle 8">
            <a:extLst>
              <a:ext uri="{FF2B5EF4-FFF2-40B4-BE49-F238E27FC236}">
                <a16:creationId xmlns:a16="http://schemas.microsoft.com/office/drawing/2014/main" id="{058EE46F-A487-4E8C-9FCC-851F2F5D2104}"/>
              </a:ext>
            </a:extLst>
          </p:cNvPr>
          <p:cNvSpPr>
            <a:spLocks noChangeArrowheads="1"/>
          </p:cNvSpPr>
          <p:nvPr/>
        </p:nvSpPr>
        <p:spPr bwMode="blackWhite">
          <a:xfrm>
            <a:off x="2748345" y="4938366"/>
            <a:ext cx="1368425" cy="504825"/>
          </a:xfrm>
          <a:prstGeom prst="rect">
            <a:avLst/>
          </a:prstGeom>
          <a:solidFill>
            <a:schemeClr val="accent1">
              <a:lumMod val="75000"/>
            </a:schemeClr>
          </a:solidFill>
          <a:ln>
            <a:headEnd/>
            <a:tailEnd/>
          </a:ln>
        </p:spPr>
        <p:style>
          <a:lnRef idx="2">
            <a:schemeClr val="accent5">
              <a:shade val="50000"/>
            </a:schemeClr>
          </a:lnRef>
          <a:fillRef idx="1">
            <a:schemeClr val="accent5"/>
          </a:fillRef>
          <a:effectRef idx="0">
            <a:schemeClr val="accent5"/>
          </a:effectRef>
          <a:fontRef idx="minor">
            <a:schemeClr val="lt1"/>
          </a:fontRef>
        </p:style>
        <p:txBody>
          <a:bodyPr lIns="109728" tIns="21308" rIns="21308" bIns="21308" anchor="ctr" anchorCtr="0">
            <a:flatTx/>
          </a:bodyPr>
          <a:lstStyle>
            <a:lvl1pPr defTabSz="804863">
              <a:defRPr>
                <a:solidFill>
                  <a:schemeClr val="tx1"/>
                </a:solidFill>
                <a:latin typeface="Arial" panose="020B0604020202020204" pitchFamily="34" charset="0"/>
                <a:ea typeface="宋体" panose="02010600030101010101" pitchFamily="2" charset="-122"/>
              </a:defRPr>
            </a:lvl1pPr>
            <a:lvl2pPr marL="401638" defTabSz="804863">
              <a:defRPr>
                <a:solidFill>
                  <a:schemeClr val="tx1"/>
                </a:solidFill>
                <a:latin typeface="Arial" panose="020B0604020202020204" pitchFamily="34" charset="0"/>
                <a:ea typeface="宋体" panose="02010600030101010101" pitchFamily="2" charset="-122"/>
              </a:defRPr>
            </a:lvl2pPr>
            <a:lvl3pPr marL="804863" defTabSz="804863">
              <a:defRPr>
                <a:solidFill>
                  <a:schemeClr val="tx1"/>
                </a:solidFill>
                <a:latin typeface="Arial" panose="020B0604020202020204" pitchFamily="34" charset="0"/>
                <a:ea typeface="宋体" panose="02010600030101010101" pitchFamily="2" charset="-122"/>
              </a:defRPr>
            </a:lvl3pPr>
            <a:lvl4pPr marL="1206500" defTabSz="804863">
              <a:defRPr>
                <a:solidFill>
                  <a:schemeClr val="tx1"/>
                </a:solidFill>
                <a:latin typeface="Arial" panose="020B0604020202020204" pitchFamily="34" charset="0"/>
                <a:ea typeface="宋体" panose="02010600030101010101" pitchFamily="2" charset="-122"/>
              </a:defRPr>
            </a:lvl4pPr>
            <a:lvl5pPr marL="1608138" defTabSz="804863">
              <a:defRPr>
                <a:solidFill>
                  <a:schemeClr val="tx1"/>
                </a:solidFill>
                <a:latin typeface="Arial" panose="020B0604020202020204" pitchFamily="34" charset="0"/>
                <a:ea typeface="宋体" panose="02010600030101010101" pitchFamily="2" charset="-122"/>
              </a:defRPr>
            </a:lvl5pPr>
            <a:lvl6pPr marL="20653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5225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29797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4369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0">
                <a:solidFill>
                  <a:schemeClr val="bg1"/>
                </a:solidFill>
                <a:latin typeface="Verdana" panose="020B0604030504040204" pitchFamily="34" charset="0"/>
                <a:ea typeface="微软雅黑" panose="020B0503020204020204" pitchFamily="34" charset="-122"/>
                <a:cs typeface="Arial" panose="020B0604020202020204" pitchFamily="34" charset="0"/>
              </a:rPr>
              <a:t>技术</a:t>
            </a:r>
          </a:p>
        </p:txBody>
      </p:sp>
      <p:sp>
        <p:nvSpPr>
          <p:cNvPr id="22" name="Rectangle 9">
            <a:extLst>
              <a:ext uri="{FF2B5EF4-FFF2-40B4-BE49-F238E27FC236}">
                <a16:creationId xmlns:a16="http://schemas.microsoft.com/office/drawing/2014/main" id="{41CE0AA1-0D34-4A4D-BB09-44950D15C275}"/>
              </a:ext>
            </a:extLst>
          </p:cNvPr>
          <p:cNvSpPr>
            <a:spLocks noChangeArrowheads="1"/>
          </p:cNvSpPr>
          <p:nvPr/>
        </p:nvSpPr>
        <p:spPr bwMode="blackWhite">
          <a:xfrm>
            <a:off x="2748345" y="5659091"/>
            <a:ext cx="1368425" cy="504825"/>
          </a:xfrm>
          <a:prstGeom prst="rect">
            <a:avLst/>
          </a:prstGeom>
          <a:solidFill>
            <a:schemeClr val="accent1">
              <a:lumMod val="75000"/>
            </a:schemeClr>
          </a:solidFill>
          <a:ln>
            <a:headEnd/>
            <a:tailEnd/>
          </a:ln>
        </p:spPr>
        <p:style>
          <a:lnRef idx="2">
            <a:schemeClr val="accent5">
              <a:shade val="50000"/>
            </a:schemeClr>
          </a:lnRef>
          <a:fillRef idx="1">
            <a:schemeClr val="accent5"/>
          </a:fillRef>
          <a:effectRef idx="0">
            <a:schemeClr val="accent5"/>
          </a:effectRef>
          <a:fontRef idx="minor">
            <a:schemeClr val="lt1"/>
          </a:fontRef>
        </p:style>
        <p:txBody>
          <a:bodyPr lIns="109728" tIns="21308" rIns="21308" bIns="21308" anchor="ctr" anchorCtr="0">
            <a:flatTx/>
          </a:bodyPr>
          <a:lstStyle>
            <a:lvl1pPr defTabSz="804863">
              <a:defRPr>
                <a:solidFill>
                  <a:schemeClr val="tx1"/>
                </a:solidFill>
                <a:latin typeface="Arial" panose="020B0604020202020204" pitchFamily="34" charset="0"/>
                <a:ea typeface="宋体" panose="02010600030101010101" pitchFamily="2" charset="-122"/>
              </a:defRPr>
            </a:lvl1pPr>
            <a:lvl2pPr marL="401638" defTabSz="804863">
              <a:defRPr>
                <a:solidFill>
                  <a:schemeClr val="tx1"/>
                </a:solidFill>
                <a:latin typeface="Arial" panose="020B0604020202020204" pitchFamily="34" charset="0"/>
                <a:ea typeface="宋体" panose="02010600030101010101" pitchFamily="2" charset="-122"/>
              </a:defRPr>
            </a:lvl2pPr>
            <a:lvl3pPr marL="804863" defTabSz="804863">
              <a:defRPr>
                <a:solidFill>
                  <a:schemeClr val="tx1"/>
                </a:solidFill>
                <a:latin typeface="Arial" panose="020B0604020202020204" pitchFamily="34" charset="0"/>
                <a:ea typeface="宋体" panose="02010600030101010101" pitchFamily="2" charset="-122"/>
              </a:defRPr>
            </a:lvl3pPr>
            <a:lvl4pPr marL="1206500" defTabSz="804863">
              <a:defRPr>
                <a:solidFill>
                  <a:schemeClr val="tx1"/>
                </a:solidFill>
                <a:latin typeface="Arial" panose="020B0604020202020204" pitchFamily="34" charset="0"/>
                <a:ea typeface="宋体" panose="02010600030101010101" pitchFamily="2" charset="-122"/>
              </a:defRPr>
            </a:lvl4pPr>
            <a:lvl5pPr marL="1608138" defTabSz="804863">
              <a:defRPr>
                <a:solidFill>
                  <a:schemeClr val="tx1"/>
                </a:solidFill>
                <a:latin typeface="Arial" panose="020B0604020202020204" pitchFamily="34" charset="0"/>
                <a:ea typeface="宋体" panose="02010600030101010101" pitchFamily="2" charset="-122"/>
              </a:defRPr>
            </a:lvl5pPr>
            <a:lvl6pPr marL="20653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5225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29797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4369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0">
                <a:solidFill>
                  <a:schemeClr val="bg1"/>
                </a:solidFill>
                <a:latin typeface="Verdana" panose="020B0604030504040204" pitchFamily="34" charset="0"/>
                <a:ea typeface="微软雅黑" panose="020B0503020204020204" pitchFamily="34" charset="-122"/>
                <a:cs typeface="Arial" panose="020B0604020202020204" pitchFamily="34" charset="0"/>
              </a:rPr>
              <a:t>质量</a:t>
            </a:r>
          </a:p>
        </p:txBody>
      </p:sp>
      <p:sp>
        <p:nvSpPr>
          <p:cNvPr id="23" name="Rectangle 10">
            <a:extLst>
              <a:ext uri="{FF2B5EF4-FFF2-40B4-BE49-F238E27FC236}">
                <a16:creationId xmlns:a16="http://schemas.microsoft.com/office/drawing/2014/main" id="{DC2CEC27-423F-43AB-973A-A2FEC02BECB3}"/>
              </a:ext>
            </a:extLst>
          </p:cNvPr>
          <p:cNvSpPr>
            <a:spLocks noChangeArrowheads="1"/>
          </p:cNvSpPr>
          <p:nvPr/>
        </p:nvSpPr>
        <p:spPr bwMode="blackWhite">
          <a:xfrm>
            <a:off x="8642732" y="4184304"/>
            <a:ext cx="1368425" cy="504825"/>
          </a:xfrm>
          <a:prstGeom prst="rect">
            <a:avLst/>
          </a:prstGeom>
          <a:solidFill>
            <a:schemeClr val="accent1">
              <a:lumMod val="75000"/>
            </a:schemeClr>
          </a:solidFill>
          <a:ln>
            <a:headEnd/>
            <a:tailEnd/>
          </a:ln>
        </p:spPr>
        <p:style>
          <a:lnRef idx="2">
            <a:schemeClr val="accent5">
              <a:shade val="50000"/>
            </a:schemeClr>
          </a:lnRef>
          <a:fillRef idx="1">
            <a:schemeClr val="accent5"/>
          </a:fillRef>
          <a:effectRef idx="0">
            <a:schemeClr val="accent5"/>
          </a:effectRef>
          <a:fontRef idx="minor">
            <a:schemeClr val="lt1"/>
          </a:fontRef>
        </p:style>
        <p:txBody>
          <a:bodyPr lIns="109728" tIns="21308" rIns="21308" bIns="21308" anchor="ctr" anchorCtr="0">
            <a:flatTx/>
          </a:bodyPr>
          <a:lstStyle>
            <a:lvl1pPr defTabSz="804863">
              <a:defRPr>
                <a:solidFill>
                  <a:schemeClr val="tx1"/>
                </a:solidFill>
                <a:latin typeface="Arial" panose="020B0604020202020204" pitchFamily="34" charset="0"/>
                <a:ea typeface="宋体" panose="02010600030101010101" pitchFamily="2" charset="-122"/>
              </a:defRPr>
            </a:lvl1pPr>
            <a:lvl2pPr marL="401638" defTabSz="804863">
              <a:defRPr>
                <a:solidFill>
                  <a:schemeClr val="tx1"/>
                </a:solidFill>
                <a:latin typeface="Arial" panose="020B0604020202020204" pitchFamily="34" charset="0"/>
                <a:ea typeface="宋体" panose="02010600030101010101" pitchFamily="2" charset="-122"/>
              </a:defRPr>
            </a:lvl2pPr>
            <a:lvl3pPr marL="804863" defTabSz="804863">
              <a:defRPr>
                <a:solidFill>
                  <a:schemeClr val="tx1"/>
                </a:solidFill>
                <a:latin typeface="Arial" panose="020B0604020202020204" pitchFamily="34" charset="0"/>
                <a:ea typeface="宋体" panose="02010600030101010101" pitchFamily="2" charset="-122"/>
              </a:defRPr>
            </a:lvl3pPr>
            <a:lvl4pPr marL="1206500" defTabSz="804863">
              <a:defRPr>
                <a:solidFill>
                  <a:schemeClr val="tx1"/>
                </a:solidFill>
                <a:latin typeface="Arial" panose="020B0604020202020204" pitchFamily="34" charset="0"/>
                <a:ea typeface="宋体" panose="02010600030101010101" pitchFamily="2" charset="-122"/>
              </a:defRPr>
            </a:lvl4pPr>
            <a:lvl5pPr marL="1608138" defTabSz="804863">
              <a:defRPr>
                <a:solidFill>
                  <a:schemeClr val="tx1"/>
                </a:solidFill>
                <a:latin typeface="Arial" panose="020B0604020202020204" pitchFamily="34" charset="0"/>
                <a:ea typeface="宋体" panose="02010600030101010101" pitchFamily="2" charset="-122"/>
              </a:defRPr>
            </a:lvl5pPr>
            <a:lvl6pPr marL="20653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5225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29797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4369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0" dirty="0">
                <a:solidFill>
                  <a:schemeClr val="bg1"/>
                </a:solidFill>
                <a:latin typeface="Verdana" panose="020B0604030504040204" pitchFamily="34" charset="0"/>
                <a:ea typeface="微软雅黑" panose="020B0503020204020204" pitchFamily="34" charset="-122"/>
                <a:cs typeface="Arial" panose="020B0604020202020204" pitchFamily="34" charset="0"/>
              </a:rPr>
              <a:t>估算</a:t>
            </a:r>
          </a:p>
        </p:txBody>
      </p:sp>
      <p:sp>
        <p:nvSpPr>
          <p:cNvPr id="24" name="Rectangle 11">
            <a:extLst>
              <a:ext uri="{FF2B5EF4-FFF2-40B4-BE49-F238E27FC236}">
                <a16:creationId xmlns:a16="http://schemas.microsoft.com/office/drawing/2014/main" id="{31FF58A3-BFA3-4D5B-92F4-CC31FEB92E1C}"/>
              </a:ext>
            </a:extLst>
          </p:cNvPr>
          <p:cNvSpPr>
            <a:spLocks noChangeArrowheads="1"/>
          </p:cNvSpPr>
          <p:nvPr/>
        </p:nvSpPr>
        <p:spPr bwMode="blackWhite">
          <a:xfrm>
            <a:off x="8642732" y="4938366"/>
            <a:ext cx="1368425" cy="504825"/>
          </a:xfrm>
          <a:prstGeom prst="rect">
            <a:avLst/>
          </a:prstGeom>
          <a:solidFill>
            <a:schemeClr val="accent1">
              <a:lumMod val="75000"/>
            </a:schemeClr>
          </a:solidFill>
          <a:ln>
            <a:headEnd/>
            <a:tailEnd/>
          </a:ln>
        </p:spPr>
        <p:style>
          <a:lnRef idx="2">
            <a:schemeClr val="accent5">
              <a:shade val="50000"/>
            </a:schemeClr>
          </a:lnRef>
          <a:fillRef idx="1">
            <a:schemeClr val="accent5"/>
          </a:fillRef>
          <a:effectRef idx="0">
            <a:schemeClr val="accent5"/>
          </a:effectRef>
          <a:fontRef idx="minor">
            <a:schemeClr val="lt1"/>
          </a:fontRef>
        </p:style>
        <p:txBody>
          <a:bodyPr lIns="109728" tIns="21308" rIns="21308" bIns="21308" anchor="ctr" anchorCtr="0">
            <a:flatTx/>
          </a:bodyPr>
          <a:lstStyle>
            <a:lvl1pPr defTabSz="804863">
              <a:defRPr>
                <a:solidFill>
                  <a:schemeClr val="tx1"/>
                </a:solidFill>
                <a:latin typeface="Arial" panose="020B0604020202020204" pitchFamily="34" charset="0"/>
                <a:ea typeface="宋体" panose="02010600030101010101" pitchFamily="2" charset="-122"/>
              </a:defRPr>
            </a:lvl1pPr>
            <a:lvl2pPr marL="401638" defTabSz="804863">
              <a:defRPr>
                <a:solidFill>
                  <a:schemeClr val="tx1"/>
                </a:solidFill>
                <a:latin typeface="Arial" panose="020B0604020202020204" pitchFamily="34" charset="0"/>
                <a:ea typeface="宋体" panose="02010600030101010101" pitchFamily="2" charset="-122"/>
              </a:defRPr>
            </a:lvl2pPr>
            <a:lvl3pPr marL="804863" defTabSz="804863">
              <a:defRPr>
                <a:solidFill>
                  <a:schemeClr val="tx1"/>
                </a:solidFill>
                <a:latin typeface="Arial" panose="020B0604020202020204" pitchFamily="34" charset="0"/>
                <a:ea typeface="宋体" panose="02010600030101010101" pitchFamily="2" charset="-122"/>
              </a:defRPr>
            </a:lvl3pPr>
            <a:lvl4pPr marL="1206500" defTabSz="804863">
              <a:defRPr>
                <a:solidFill>
                  <a:schemeClr val="tx1"/>
                </a:solidFill>
                <a:latin typeface="Arial" panose="020B0604020202020204" pitchFamily="34" charset="0"/>
                <a:ea typeface="宋体" panose="02010600030101010101" pitchFamily="2" charset="-122"/>
              </a:defRPr>
            </a:lvl4pPr>
            <a:lvl5pPr marL="1608138" defTabSz="804863">
              <a:defRPr>
                <a:solidFill>
                  <a:schemeClr val="tx1"/>
                </a:solidFill>
                <a:latin typeface="Arial" panose="020B0604020202020204" pitchFamily="34" charset="0"/>
                <a:ea typeface="宋体" panose="02010600030101010101" pitchFamily="2" charset="-122"/>
              </a:defRPr>
            </a:lvl5pPr>
            <a:lvl6pPr marL="20653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5225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29797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4369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0">
                <a:solidFill>
                  <a:schemeClr val="bg1"/>
                </a:solidFill>
                <a:latin typeface="Verdana" panose="020B0604030504040204" pitchFamily="34" charset="0"/>
                <a:ea typeface="微软雅黑" panose="020B0503020204020204" pitchFamily="34" charset="-122"/>
                <a:cs typeface="Arial" panose="020B0604020202020204" pitchFamily="34" charset="0"/>
              </a:rPr>
              <a:t>控制</a:t>
            </a:r>
          </a:p>
        </p:txBody>
      </p:sp>
      <p:sp>
        <p:nvSpPr>
          <p:cNvPr id="25" name="Rectangle 12">
            <a:extLst>
              <a:ext uri="{FF2B5EF4-FFF2-40B4-BE49-F238E27FC236}">
                <a16:creationId xmlns:a16="http://schemas.microsoft.com/office/drawing/2014/main" id="{4AB62A2B-16C3-4252-99D0-194184367F49}"/>
              </a:ext>
            </a:extLst>
          </p:cNvPr>
          <p:cNvSpPr>
            <a:spLocks noChangeArrowheads="1"/>
          </p:cNvSpPr>
          <p:nvPr/>
        </p:nvSpPr>
        <p:spPr bwMode="blackWhite">
          <a:xfrm>
            <a:off x="8642732" y="5659091"/>
            <a:ext cx="1368425" cy="504825"/>
          </a:xfrm>
          <a:prstGeom prst="rect">
            <a:avLst/>
          </a:prstGeom>
          <a:solidFill>
            <a:schemeClr val="accent1">
              <a:lumMod val="75000"/>
            </a:schemeClr>
          </a:solidFill>
          <a:ln>
            <a:headEnd/>
            <a:tailEnd/>
          </a:ln>
        </p:spPr>
        <p:style>
          <a:lnRef idx="2">
            <a:schemeClr val="accent5">
              <a:shade val="50000"/>
            </a:schemeClr>
          </a:lnRef>
          <a:fillRef idx="1">
            <a:schemeClr val="accent5"/>
          </a:fillRef>
          <a:effectRef idx="0">
            <a:schemeClr val="accent5"/>
          </a:effectRef>
          <a:fontRef idx="minor">
            <a:schemeClr val="lt1"/>
          </a:fontRef>
        </p:style>
        <p:txBody>
          <a:bodyPr lIns="109728" tIns="21308" rIns="21308" bIns="21308" anchor="ctr" anchorCtr="0">
            <a:flatTx/>
          </a:bodyPr>
          <a:lstStyle>
            <a:lvl1pPr defTabSz="804863">
              <a:defRPr>
                <a:solidFill>
                  <a:schemeClr val="tx1"/>
                </a:solidFill>
                <a:latin typeface="Arial" panose="020B0604020202020204" pitchFamily="34" charset="0"/>
                <a:ea typeface="宋体" panose="02010600030101010101" pitchFamily="2" charset="-122"/>
              </a:defRPr>
            </a:lvl1pPr>
            <a:lvl2pPr marL="401638" defTabSz="804863">
              <a:defRPr>
                <a:solidFill>
                  <a:schemeClr val="tx1"/>
                </a:solidFill>
                <a:latin typeface="Arial" panose="020B0604020202020204" pitchFamily="34" charset="0"/>
                <a:ea typeface="宋体" panose="02010600030101010101" pitchFamily="2" charset="-122"/>
              </a:defRPr>
            </a:lvl2pPr>
            <a:lvl3pPr marL="804863" defTabSz="804863">
              <a:defRPr>
                <a:solidFill>
                  <a:schemeClr val="tx1"/>
                </a:solidFill>
                <a:latin typeface="Arial" panose="020B0604020202020204" pitchFamily="34" charset="0"/>
                <a:ea typeface="宋体" panose="02010600030101010101" pitchFamily="2" charset="-122"/>
              </a:defRPr>
            </a:lvl3pPr>
            <a:lvl4pPr marL="1206500" defTabSz="804863">
              <a:defRPr>
                <a:solidFill>
                  <a:schemeClr val="tx1"/>
                </a:solidFill>
                <a:latin typeface="Arial" panose="020B0604020202020204" pitchFamily="34" charset="0"/>
                <a:ea typeface="宋体" panose="02010600030101010101" pitchFamily="2" charset="-122"/>
              </a:defRPr>
            </a:lvl4pPr>
            <a:lvl5pPr marL="1608138" defTabSz="804863">
              <a:defRPr>
                <a:solidFill>
                  <a:schemeClr val="tx1"/>
                </a:solidFill>
                <a:latin typeface="Arial" panose="020B0604020202020204" pitchFamily="34" charset="0"/>
                <a:ea typeface="宋体" panose="02010600030101010101" pitchFamily="2" charset="-122"/>
              </a:defRPr>
            </a:lvl5pPr>
            <a:lvl6pPr marL="20653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5225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29797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4369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0" dirty="0">
                <a:solidFill>
                  <a:schemeClr val="bg1"/>
                </a:solidFill>
                <a:latin typeface="Verdana" panose="020B0604030504040204" pitchFamily="34" charset="0"/>
                <a:ea typeface="微软雅黑" panose="020B0503020204020204" pitchFamily="34" charset="-122"/>
                <a:cs typeface="Arial" panose="020B0604020202020204" pitchFamily="34" charset="0"/>
              </a:rPr>
              <a:t>沟通</a:t>
            </a:r>
          </a:p>
        </p:txBody>
      </p:sp>
      <p:sp>
        <p:nvSpPr>
          <p:cNvPr id="26" name="Rectangle 13">
            <a:extLst>
              <a:ext uri="{FF2B5EF4-FFF2-40B4-BE49-F238E27FC236}">
                <a16:creationId xmlns:a16="http://schemas.microsoft.com/office/drawing/2014/main" id="{74312747-0486-4437-98FC-8897268A09F1}"/>
              </a:ext>
            </a:extLst>
          </p:cNvPr>
          <p:cNvSpPr>
            <a:spLocks noChangeArrowheads="1"/>
          </p:cNvSpPr>
          <p:nvPr/>
        </p:nvSpPr>
        <p:spPr bwMode="blackWhite">
          <a:xfrm>
            <a:off x="4727576" y="4184304"/>
            <a:ext cx="1368425" cy="504825"/>
          </a:xfrm>
          <a:prstGeom prst="rect">
            <a:avLst/>
          </a:prstGeom>
          <a:solidFill>
            <a:schemeClr val="accent1">
              <a:lumMod val="75000"/>
            </a:schemeClr>
          </a:solidFill>
          <a:ln>
            <a:headEnd/>
            <a:tailEnd/>
          </a:ln>
        </p:spPr>
        <p:style>
          <a:lnRef idx="2">
            <a:schemeClr val="accent5">
              <a:shade val="50000"/>
            </a:schemeClr>
          </a:lnRef>
          <a:fillRef idx="1">
            <a:schemeClr val="accent5"/>
          </a:fillRef>
          <a:effectRef idx="0">
            <a:schemeClr val="accent5"/>
          </a:effectRef>
          <a:fontRef idx="minor">
            <a:schemeClr val="lt1"/>
          </a:fontRef>
        </p:style>
        <p:txBody>
          <a:bodyPr lIns="109728" tIns="21308" rIns="21308" bIns="21308" anchor="ctr" anchorCtr="0">
            <a:flatTx/>
          </a:bodyPr>
          <a:lstStyle>
            <a:lvl1pPr defTabSz="804863">
              <a:defRPr>
                <a:solidFill>
                  <a:schemeClr val="tx1"/>
                </a:solidFill>
                <a:latin typeface="Arial" panose="020B0604020202020204" pitchFamily="34" charset="0"/>
                <a:ea typeface="宋体" panose="02010600030101010101" pitchFamily="2" charset="-122"/>
              </a:defRPr>
            </a:lvl1pPr>
            <a:lvl2pPr marL="401638" defTabSz="804863">
              <a:defRPr>
                <a:solidFill>
                  <a:schemeClr val="tx1"/>
                </a:solidFill>
                <a:latin typeface="Arial" panose="020B0604020202020204" pitchFamily="34" charset="0"/>
                <a:ea typeface="宋体" panose="02010600030101010101" pitchFamily="2" charset="-122"/>
              </a:defRPr>
            </a:lvl2pPr>
            <a:lvl3pPr marL="804863" defTabSz="804863">
              <a:defRPr>
                <a:solidFill>
                  <a:schemeClr val="tx1"/>
                </a:solidFill>
                <a:latin typeface="Arial" panose="020B0604020202020204" pitchFamily="34" charset="0"/>
                <a:ea typeface="宋体" panose="02010600030101010101" pitchFamily="2" charset="-122"/>
              </a:defRPr>
            </a:lvl3pPr>
            <a:lvl4pPr marL="1206500" defTabSz="804863">
              <a:defRPr>
                <a:solidFill>
                  <a:schemeClr val="tx1"/>
                </a:solidFill>
                <a:latin typeface="Arial" panose="020B0604020202020204" pitchFamily="34" charset="0"/>
                <a:ea typeface="宋体" panose="02010600030101010101" pitchFamily="2" charset="-122"/>
              </a:defRPr>
            </a:lvl4pPr>
            <a:lvl5pPr marL="1608138" defTabSz="804863">
              <a:defRPr>
                <a:solidFill>
                  <a:schemeClr val="tx1"/>
                </a:solidFill>
                <a:latin typeface="Arial" panose="020B0604020202020204" pitchFamily="34" charset="0"/>
                <a:ea typeface="宋体" panose="02010600030101010101" pitchFamily="2" charset="-122"/>
              </a:defRPr>
            </a:lvl5pPr>
            <a:lvl6pPr marL="20653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5225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29797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4369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0" dirty="0">
                <a:solidFill>
                  <a:schemeClr val="bg1"/>
                </a:solidFill>
                <a:latin typeface="Verdana" panose="020B0604030504040204" pitchFamily="34" charset="0"/>
                <a:ea typeface="微软雅黑" panose="020B0503020204020204" pitchFamily="34" charset="-122"/>
                <a:cs typeface="Arial" panose="020B0604020202020204" pitchFamily="34" charset="0"/>
              </a:rPr>
              <a:t>分包商</a:t>
            </a:r>
          </a:p>
        </p:txBody>
      </p:sp>
      <p:sp>
        <p:nvSpPr>
          <p:cNvPr id="27" name="Rectangle 14">
            <a:extLst>
              <a:ext uri="{FF2B5EF4-FFF2-40B4-BE49-F238E27FC236}">
                <a16:creationId xmlns:a16="http://schemas.microsoft.com/office/drawing/2014/main" id="{A21EE9CE-F7F8-49B1-B55C-EA90E9C305F7}"/>
              </a:ext>
            </a:extLst>
          </p:cNvPr>
          <p:cNvSpPr>
            <a:spLocks noChangeArrowheads="1"/>
          </p:cNvSpPr>
          <p:nvPr/>
        </p:nvSpPr>
        <p:spPr bwMode="blackWhite">
          <a:xfrm>
            <a:off x="4727576" y="4938366"/>
            <a:ext cx="1368425" cy="504825"/>
          </a:xfrm>
          <a:prstGeom prst="rect">
            <a:avLst/>
          </a:prstGeom>
          <a:solidFill>
            <a:schemeClr val="accent1">
              <a:lumMod val="75000"/>
            </a:schemeClr>
          </a:solidFill>
          <a:ln>
            <a:headEnd/>
            <a:tailEnd/>
          </a:ln>
        </p:spPr>
        <p:style>
          <a:lnRef idx="2">
            <a:schemeClr val="accent5">
              <a:shade val="50000"/>
            </a:schemeClr>
          </a:lnRef>
          <a:fillRef idx="1">
            <a:schemeClr val="accent5"/>
          </a:fillRef>
          <a:effectRef idx="0">
            <a:schemeClr val="accent5"/>
          </a:effectRef>
          <a:fontRef idx="minor">
            <a:schemeClr val="lt1"/>
          </a:fontRef>
        </p:style>
        <p:txBody>
          <a:bodyPr lIns="109728" tIns="21308" rIns="21308" bIns="21308" anchor="ctr" anchorCtr="0">
            <a:flatTx/>
          </a:bodyPr>
          <a:lstStyle>
            <a:lvl1pPr defTabSz="804863">
              <a:defRPr>
                <a:solidFill>
                  <a:schemeClr val="tx1"/>
                </a:solidFill>
                <a:latin typeface="Arial" panose="020B0604020202020204" pitchFamily="34" charset="0"/>
                <a:ea typeface="宋体" panose="02010600030101010101" pitchFamily="2" charset="-122"/>
              </a:defRPr>
            </a:lvl1pPr>
            <a:lvl2pPr marL="401638" defTabSz="804863">
              <a:defRPr>
                <a:solidFill>
                  <a:schemeClr val="tx1"/>
                </a:solidFill>
                <a:latin typeface="Arial" panose="020B0604020202020204" pitchFamily="34" charset="0"/>
                <a:ea typeface="宋体" panose="02010600030101010101" pitchFamily="2" charset="-122"/>
              </a:defRPr>
            </a:lvl2pPr>
            <a:lvl3pPr marL="804863" defTabSz="804863">
              <a:defRPr>
                <a:solidFill>
                  <a:schemeClr val="tx1"/>
                </a:solidFill>
                <a:latin typeface="Arial" panose="020B0604020202020204" pitchFamily="34" charset="0"/>
                <a:ea typeface="宋体" panose="02010600030101010101" pitchFamily="2" charset="-122"/>
              </a:defRPr>
            </a:lvl3pPr>
            <a:lvl4pPr marL="1206500" defTabSz="804863">
              <a:defRPr>
                <a:solidFill>
                  <a:schemeClr val="tx1"/>
                </a:solidFill>
                <a:latin typeface="Arial" panose="020B0604020202020204" pitchFamily="34" charset="0"/>
                <a:ea typeface="宋体" panose="02010600030101010101" pitchFamily="2" charset="-122"/>
              </a:defRPr>
            </a:lvl4pPr>
            <a:lvl5pPr marL="1608138" defTabSz="804863">
              <a:defRPr>
                <a:solidFill>
                  <a:schemeClr val="tx1"/>
                </a:solidFill>
                <a:latin typeface="Arial" panose="020B0604020202020204" pitchFamily="34" charset="0"/>
                <a:ea typeface="宋体" panose="02010600030101010101" pitchFamily="2" charset="-122"/>
              </a:defRPr>
            </a:lvl5pPr>
            <a:lvl6pPr marL="20653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5225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29797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4369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0" dirty="0">
                <a:solidFill>
                  <a:schemeClr val="bg1"/>
                </a:solidFill>
                <a:latin typeface="Verdana" panose="020B0604030504040204" pitchFamily="34" charset="0"/>
                <a:ea typeface="微软雅黑" panose="020B0503020204020204" pitchFamily="34" charset="-122"/>
                <a:cs typeface="Arial" panose="020B0604020202020204" pitchFamily="34" charset="0"/>
              </a:rPr>
              <a:t>客户</a:t>
            </a:r>
          </a:p>
        </p:txBody>
      </p:sp>
      <p:sp>
        <p:nvSpPr>
          <p:cNvPr id="28" name="Rectangle 15">
            <a:extLst>
              <a:ext uri="{FF2B5EF4-FFF2-40B4-BE49-F238E27FC236}">
                <a16:creationId xmlns:a16="http://schemas.microsoft.com/office/drawing/2014/main" id="{6718F7B8-6030-4F8D-B2EB-FFE9BC17D742}"/>
              </a:ext>
            </a:extLst>
          </p:cNvPr>
          <p:cNvSpPr>
            <a:spLocks noChangeArrowheads="1"/>
          </p:cNvSpPr>
          <p:nvPr/>
        </p:nvSpPr>
        <p:spPr bwMode="blackWhite">
          <a:xfrm>
            <a:off x="4727576" y="5659091"/>
            <a:ext cx="1368425" cy="504825"/>
          </a:xfrm>
          <a:prstGeom prst="rect">
            <a:avLst/>
          </a:prstGeom>
          <a:solidFill>
            <a:schemeClr val="accent1">
              <a:lumMod val="75000"/>
            </a:schemeClr>
          </a:solidFill>
          <a:ln>
            <a:headEnd/>
            <a:tailEnd/>
          </a:ln>
        </p:spPr>
        <p:style>
          <a:lnRef idx="2">
            <a:schemeClr val="accent5">
              <a:shade val="50000"/>
            </a:schemeClr>
          </a:lnRef>
          <a:fillRef idx="1">
            <a:schemeClr val="accent5"/>
          </a:fillRef>
          <a:effectRef idx="0">
            <a:schemeClr val="accent5"/>
          </a:effectRef>
          <a:fontRef idx="minor">
            <a:schemeClr val="lt1"/>
          </a:fontRef>
        </p:style>
        <p:txBody>
          <a:bodyPr lIns="109728" tIns="21308" rIns="21308" bIns="21308" anchor="ctr" anchorCtr="0">
            <a:flatTx/>
          </a:bodyPr>
          <a:lstStyle>
            <a:lvl1pPr defTabSz="804863">
              <a:defRPr>
                <a:solidFill>
                  <a:schemeClr val="tx1"/>
                </a:solidFill>
                <a:latin typeface="Arial" panose="020B0604020202020204" pitchFamily="34" charset="0"/>
                <a:ea typeface="宋体" panose="02010600030101010101" pitchFamily="2" charset="-122"/>
              </a:defRPr>
            </a:lvl1pPr>
            <a:lvl2pPr marL="401638" defTabSz="804863">
              <a:defRPr>
                <a:solidFill>
                  <a:schemeClr val="tx1"/>
                </a:solidFill>
                <a:latin typeface="Arial" panose="020B0604020202020204" pitchFamily="34" charset="0"/>
                <a:ea typeface="宋体" panose="02010600030101010101" pitchFamily="2" charset="-122"/>
              </a:defRPr>
            </a:lvl2pPr>
            <a:lvl3pPr marL="804863" defTabSz="804863">
              <a:defRPr>
                <a:solidFill>
                  <a:schemeClr val="tx1"/>
                </a:solidFill>
                <a:latin typeface="Arial" panose="020B0604020202020204" pitchFamily="34" charset="0"/>
                <a:ea typeface="宋体" panose="02010600030101010101" pitchFamily="2" charset="-122"/>
              </a:defRPr>
            </a:lvl3pPr>
            <a:lvl4pPr marL="1206500" defTabSz="804863">
              <a:defRPr>
                <a:solidFill>
                  <a:schemeClr val="tx1"/>
                </a:solidFill>
                <a:latin typeface="Arial" panose="020B0604020202020204" pitchFamily="34" charset="0"/>
                <a:ea typeface="宋体" panose="02010600030101010101" pitchFamily="2" charset="-122"/>
              </a:defRPr>
            </a:lvl4pPr>
            <a:lvl5pPr marL="1608138" defTabSz="804863">
              <a:defRPr>
                <a:solidFill>
                  <a:schemeClr val="tx1"/>
                </a:solidFill>
                <a:latin typeface="Arial" panose="020B0604020202020204" pitchFamily="34" charset="0"/>
                <a:ea typeface="宋体" panose="02010600030101010101" pitchFamily="2" charset="-122"/>
              </a:defRPr>
            </a:lvl5pPr>
            <a:lvl6pPr marL="20653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5225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29797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4369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0" dirty="0">
                <a:solidFill>
                  <a:schemeClr val="bg1"/>
                </a:solidFill>
                <a:latin typeface="Verdana" panose="020B0604030504040204" pitchFamily="34" charset="0"/>
                <a:ea typeface="微软雅黑" panose="020B0503020204020204" pitchFamily="34" charset="-122"/>
                <a:cs typeface="Arial" panose="020B0604020202020204" pitchFamily="34" charset="0"/>
              </a:rPr>
              <a:t>气候</a:t>
            </a:r>
          </a:p>
        </p:txBody>
      </p:sp>
      <p:sp>
        <p:nvSpPr>
          <p:cNvPr id="29" name="Line 16">
            <a:extLst>
              <a:ext uri="{FF2B5EF4-FFF2-40B4-BE49-F238E27FC236}">
                <a16:creationId xmlns:a16="http://schemas.microsoft.com/office/drawing/2014/main" id="{3F61A39B-67D3-443D-9C31-DD246974D3E2}"/>
              </a:ext>
            </a:extLst>
          </p:cNvPr>
          <p:cNvSpPr>
            <a:spLocks noChangeShapeType="1"/>
          </p:cNvSpPr>
          <p:nvPr/>
        </p:nvSpPr>
        <p:spPr bwMode="auto">
          <a:xfrm>
            <a:off x="5544497" y="2798606"/>
            <a:ext cx="0" cy="268287"/>
          </a:xfrm>
          <a:prstGeom prst="line">
            <a:avLst/>
          </a:prstGeom>
          <a:ln>
            <a:headEnd/>
            <a:tailEn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txBody>
          <a:bodyPr wrap="none" anchor="ctr" anchorCtr="0"/>
          <a:lstStyle/>
          <a:p>
            <a:pPr algn="ctr"/>
            <a:endParaRPr lang="zh-CN" altLang="en-US" sz="2000">
              <a:latin typeface="Verdana" panose="020B0604030504040204" pitchFamily="34" charset="0"/>
              <a:ea typeface="微软雅黑" panose="020B0503020204020204" pitchFamily="34" charset="-122"/>
            </a:endParaRPr>
          </a:p>
        </p:txBody>
      </p:sp>
      <p:sp>
        <p:nvSpPr>
          <p:cNvPr id="30" name="Line 17">
            <a:extLst>
              <a:ext uri="{FF2B5EF4-FFF2-40B4-BE49-F238E27FC236}">
                <a16:creationId xmlns:a16="http://schemas.microsoft.com/office/drawing/2014/main" id="{8E402D77-A364-430E-9288-92C7940D31B9}"/>
              </a:ext>
            </a:extLst>
          </p:cNvPr>
          <p:cNvSpPr>
            <a:spLocks noChangeShapeType="1"/>
          </p:cNvSpPr>
          <p:nvPr/>
        </p:nvSpPr>
        <p:spPr bwMode="auto">
          <a:xfrm>
            <a:off x="2695957" y="3070387"/>
            <a:ext cx="6019800" cy="1588"/>
          </a:xfrm>
          <a:prstGeom prst="line">
            <a:avLst/>
          </a:prstGeom>
          <a:ln>
            <a:headEnd/>
            <a:tailEn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txBody>
          <a:bodyPr wrap="none" anchor="ctr" anchorCtr="0"/>
          <a:lstStyle/>
          <a:p>
            <a:pPr algn="ctr"/>
            <a:endParaRPr lang="zh-CN" altLang="en-US" sz="2000">
              <a:latin typeface="Verdana" panose="020B0604030504040204" pitchFamily="34" charset="0"/>
              <a:ea typeface="微软雅黑" panose="020B0503020204020204" pitchFamily="34" charset="-122"/>
            </a:endParaRPr>
          </a:p>
        </p:txBody>
      </p:sp>
      <p:sp>
        <p:nvSpPr>
          <p:cNvPr id="31" name="Line 18">
            <a:extLst>
              <a:ext uri="{FF2B5EF4-FFF2-40B4-BE49-F238E27FC236}">
                <a16:creationId xmlns:a16="http://schemas.microsoft.com/office/drawing/2014/main" id="{C5A5AFD6-A34B-4170-B0EF-2F8AE78579F9}"/>
              </a:ext>
            </a:extLst>
          </p:cNvPr>
          <p:cNvSpPr>
            <a:spLocks noChangeShapeType="1"/>
          </p:cNvSpPr>
          <p:nvPr/>
        </p:nvSpPr>
        <p:spPr bwMode="auto">
          <a:xfrm>
            <a:off x="2695957" y="3065307"/>
            <a:ext cx="0" cy="312738"/>
          </a:xfrm>
          <a:prstGeom prst="line">
            <a:avLst/>
          </a:prstGeom>
          <a:ln>
            <a:headEnd/>
            <a:tailEn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txBody>
          <a:bodyPr wrap="none" anchor="ctr" anchorCtr="0"/>
          <a:lstStyle/>
          <a:p>
            <a:pPr algn="ctr"/>
            <a:endParaRPr lang="zh-CN" altLang="en-US" sz="2000">
              <a:latin typeface="Verdana" panose="020B0604030504040204" pitchFamily="34" charset="0"/>
              <a:ea typeface="微软雅黑" panose="020B0503020204020204" pitchFamily="34" charset="-122"/>
            </a:endParaRPr>
          </a:p>
        </p:txBody>
      </p:sp>
      <p:sp>
        <p:nvSpPr>
          <p:cNvPr id="32" name="Line 19">
            <a:extLst>
              <a:ext uri="{FF2B5EF4-FFF2-40B4-BE49-F238E27FC236}">
                <a16:creationId xmlns:a16="http://schemas.microsoft.com/office/drawing/2014/main" id="{22A6296B-1858-4373-BD97-C11DAFD4EF65}"/>
              </a:ext>
            </a:extLst>
          </p:cNvPr>
          <p:cNvSpPr>
            <a:spLocks noChangeShapeType="1"/>
          </p:cNvSpPr>
          <p:nvPr/>
        </p:nvSpPr>
        <p:spPr bwMode="auto">
          <a:xfrm>
            <a:off x="8715757" y="3071657"/>
            <a:ext cx="0" cy="306388"/>
          </a:xfrm>
          <a:prstGeom prst="line">
            <a:avLst/>
          </a:prstGeom>
          <a:ln>
            <a:headEnd/>
            <a:tailEn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txBody>
          <a:bodyPr wrap="none" anchor="ctr" anchorCtr="0"/>
          <a:lstStyle/>
          <a:p>
            <a:pPr algn="ctr"/>
            <a:endParaRPr lang="zh-CN" altLang="en-US" sz="2000">
              <a:latin typeface="Verdana" panose="020B0604030504040204" pitchFamily="34" charset="0"/>
              <a:ea typeface="微软雅黑" panose="020B0503020204020204" pitchFamily="34" charset="-122"/>
            </a:endParaRPr>
          </a:p>
        </p:txBody>
      </p:sp>
      <p:sp>
        <p:nvSpPr>
          <p:cNvPr id="33" name="Line 20">
            <a:extLst>
              <a:ext uri="{FF2B5EF4-FFF2-40B4-BE49-F238E27FC236}">
                <a16:creationId xmlns:a16="http://schemas.microsoft.com/office/drawing/2014/main" id="{707FD40B-745F-42F2-9317-6199FF568231}"/>
              </a:ext>
            </a:extLst>
          </p:cNvPr>
          <p:cNvSpPr>
            <a:spLocks noChangeShapeType="1"/>
          </p:cNvSpPr>
          <p:nvPr/>
        </p:nvSpPr>
        <p:spPr bwMode="auto">
          <a:xfrm>
            <a:off x="2389513" y="3887156"/>
            <a:ext cx="57" cy="2029835"/>
          </a:xfrm>
          <a:prstGeom prst="line">
            <a:avLst/>
          </a:prstGeom>
          <a:ln>
            <a:headEnd/>
            <a:tailEn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txBody>
          <a:bodyPr wrap="none" anchor="ctr" anchorCtr="0"/>
          <a:lstStyle/>
          <a:p>
            <a:pPr algn="ctr"/>
            <a:endParaRPr lang="zh-CN" altLang="en-US" sz="2000">
              <a:latin typeface="Verdana" panose="020B0604030504040204" pitchFamily="34" charset="0"/>
              <a:ea typeface="微软雅黑" panose="020B0503020204020204" pitchFamily="34" charset="-122"/>
            </a:endParaRPr>
          </a:p>
        </p:txBody>
      </p:sp>
      <p:sp>
        <p:nvSpPr>
          <p:cNvPr id="34" name="Line 21">
            <a:extLst>
              <a:ext uri="{FF2B5EF4-FFF2-40B4-BE49-F238E27FC236}">
                <a16:creationId xmlns:a16="http://schemas.microsoft.com/office/drawing/2014/main" id="{140D27B0-E50B-4274-ADBC-BA8A96CE311A}"/>
              </a:ext>
            </a:extLst>
          </p:cNvPr>
          <p:cNvSpPr>
            <a:spLocks noChangeShapeType="1"/>
          </p:cNvSpPr>
          <p:nvPr/>
        </p:nvSpPr>
        <p:spPr bwMode="auto">
          <a:xfrm>
            <a:off x="2389570" y="5911503"/>
            <a:ext cx="358775" cy="0"/>
          </a:xfrm>
          <a:prstGeom prst="line">
            <a:avLst/>
          </a:prstGeom>
          <a:ln>
            <a:headEnd/>
            <a:tailEn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txBody>
          <a:bodyPr wrap="none" anchor="ctr" anchorCtr="0"/>
          <a:lstStyle/>
          <a:p>
            <a:pPr algn="ctr"/>
            <a:endParaRPr lang="zh-CN" altLang="en-US" sz="2000">
              <a:latin typeface="Verdana" panose="020B0604030504040204" pitchFamily="34" charset="0"/>
              <a:ea typeface="微软雅黑" panose="020B0503020204020204" pitchFamily="34" charset="-122"/>
            </a:endParaRPr>
          </a:p>
        </p:txBody>
      </p:sp>
      <p:sp>
        <p:nvSpPr>
          <p:cNvPr id="35" name="Line 22">
            <a:extLst>
              <a:ext uri="{FF2B5EF4-FFF2-40B4-BE49-F238E27FC236}">
                <a16:creationId xmlns:a16="http://schemas.microsoft.com/office/drawing/2014/main" id="{12AB7953-9181-409C-8C31-73F1A799A67A}"/>
              </a:ext>
            </a:extLst>
          </p:cNvPr>
          <p:cNvSpPr>
            <a:spLocks noChangeShapeType="1"/>
          </p:cNvSpPr>
          <p:nvPr/>
        </p:nvSpPr>
        <p:spPr bwMode="auto">
          <a:xfrm>
            <a:off x="2389570" y="4436716"/>
            <a:ext cx="358775" cy="0"/>
          </a:xfrm>
          <a:prstGeom prst="line">
            <a:avLst/>
          </a:prstGeom>
          <a:ln>
            <a:headEnd/>
            <a:tailEn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txBody>
          <a:bodyPr wrap="none" anchor="ctr" anchorCtr="0"/>
          <a:lstStyle/>
          <a:p>
            <a:pPr algn="ctr"/>
            <a:endParaRPr lang="zh-CN" altLang="en-US" sz="2000">
              <a:latin typeface="Verdana" panose="020B0604030504040204" pitchFamily="34" charset="0"/>
              <a:ea typeface="微软雅黑" panose="020B0503020204020204" pitchFamily="34" charset="-122"/>
            </a:endParaRPr>
          </a:p>
        </p:txBody>
      </p:sp>
      <p:sp>
        <p:nvSpPr>
          <p:cNvPr id="36" name="Line 23">
            <a:extLst>
              <a:ext uri="{FF2B5EF4-FFF2-40B4-BE49-F238E27FC236}">
                <a16:creationId xmlns:a16="http://schemas.microsoft.com/office/drawing/2014/main" id="{6291C72A-B3E5-480E-AC56-8CA55C895506}"/>
              </a:ext>
            </a:extLst>
          </p:cNvPr>
          <p:cNvSpPr>
            <a:spLocks noChangeShapeType="1"/>
          </p:cNvSpPr>
          <p:nvPr/>
        </p:nvSpPr>
        <p:spPr bwMode="auto">
          <a:xfrm>
            <a:off x="2389570" y="5190778"/>
            <a:ext cx="358775" cy="0"/>
          </a:xfrm>
          <a:prstGeom prst="line">
            <a:avLst/>
          </a:prstGeom>
          <a:ln>
            <a:headEnd/>
            <a:tailEn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txBody>
          <a:bodyPr wrap="none" anchor="ctr" anchorCtr="0"/>
          <a:lstStyle/>
          <a:p>
            <a:pPr algn="ctr"/>
            <a:endParaRPr lang="zh-CN" altLang="en-US" sz="2000">
              <a:latin typeface="Verdana" panose="020B0604030504040204" pitchFamily="34" charset="0"/>
              <a:ea typeface="微软雅黑" panose="020B0503020204020204" pitchFamily="34" charset="-122"/>
            </a:endParaRPr>
          </a:p>
        </p:txBody>
      </p:sp>
      <p:sp>
        <p:nvSpPr>
          <p:cNvPr id="38" name="Line 25">
            <a:extLst>
              <a:ext uri="{FF2B5EF4-FFF2-40B4-BE49-F238E27FC236}">
                <a16:creationId xmlns:a16="http://schemas.microsoft.com/office/drawing/2014/main" id="{B53B7292-AFA9-4A16-ADFC-E6DAEB954434}"/>
              </a:ext>
            </a:extLst>
          </p:cNvPr>
          <p:cNvSpPr>
            <a:spLocks noChangeShapeType="1"/>
          </p:cNvSpPr>
          <p:nvPr/>
        </p:nvSpPr>
        <p:spPr bwMode="auto">
          <a:xfrm>
            <a:off x="4368801" y="5911503"/>
            <a:ext cx="358775" cy="0"/>
          </a:xfrm>
          <a:prstGeom prst="line">
            <a:avLst/>
          </a:prstGeom>
          <a:ln>
            <a:headEnd/>
            <a:tailEn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txBody>
          <a:bodyPr wrap="none" anchor="ctr" anchorCtr="0"/>
          <a:lstStyle/>
          <a:p>
            <a:pPr algn="ctr"/>
            <a:endParaRPr lang="zh-CN" altLang="en-US" sz="2000">
              <a:latin typeface="Verdana" panose="020B0604030504040204" pitchFamily="34" charset="0"/>
              <a:ea typeface="微软雅黑" panose="020B0503020204020204" pitchFamily="34" charset="-122"/>
            </a:endParaRPr>
          </a:p>
        </p:txBody>
      </p:sp>
      <p:sp>
        <p:nvSpPr>
          <p:cNvPr id="39" name="Line 26">
            <a:extLst>
              <a:ext uri="{FF2B5EF4-FFF2-40B4-BE49-F238E27FC236}">
                <a16:creationId xmlns:a16="http://schemas.microsoft.com/office/drawing/2014/main" id="{E46BBFD4-28A5-4EC7-A0F1-820A88740FD9}"/>
              </a:ext>
            </a:extLst>
          </p:cNvPr>
          <p:cNvSpPr>
            <a:spLocks noChangeShapeType="1"/>
          </p:cNvSpPr>
          <p:nvPr/>
        </p:nvSpPr>
        <p:spPr bwMode="auto">
          <a:xfrm>
            <a:off x="4368801" y="4436716"/>
            <a:ext cx="358775" cy="0"/>
          </a:xfrm>
          <a:prstGeom prst="line">
            <a:avLst/>
          </a:prstGeom>
          <a:ln>
            <a:headEnd/>
            <a:tailEn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txBody>
          <a:bodyPr wrap="none" anchor="ctr" anchorCtr="0"/>
          <a:lstStyle/>
          <a:p>
            <a:pPr algn="ctr"/>
            <a:endParaRPr lang="zh-CN" altLang="en-US" sz="2000">
              <a:latin typeface="Verdana" panose="020B0604030504040204" pitchFamily="34" charset="0"/>
              <a:ea typeface="微软雅黑" panose="020B0503020204020204" pitchFamily="34" charset="-122"/>
            </a:endParaRPr>
          </a:p>
        </p:txBody>
      </p:sp>
      <p:sp>
        <p:nvSpPr>
          <p:cNvPr id="40" name="Line 27">
            <a:extLst>
              <a:ext uri="{FF2B5EF4-FFF2-40B4-BE49-F238E27FC236}">
                <a16:creationId xmlns:a16="http://schemas.microsoft.com/office/drawing/2014/main" id="{87927D3E-B68B-4830-850F-8ECC8096ED3A}"/>
              </a:ext>
            </a:extLst>
          </p:cNvPr>
          <p:cNvSpPr>
            <a:spLocks noChangeShapeType="1"/>
          </p:cNvSpPr>
          <p:nvPr/>
        </p:nvSpPr>
        <p:spPr bwMode="auto">
          <a:xfrm>
            <a:off x="4368801" y="5190778"/>
            <a:ext cx="358775" cy="0"/>
          </a:xfrm>
          <a:prstGeom prst="line">
            <a:avLst/>
          </a:prstGeom>
          <a:ln>
            <a:headEnd/>
            <a:tailEn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txBody>
          <a:bodyPr wrap="none" anchor="ctr" anchorCtr="0"/>
          <a:lstStyle/>
          <a:p>
            <a:pPr algn="ctr"/>
            <a:endParaRPr lang="zh-CN" altLang="en-US" sz="2000">
              <a:latin typeface="Verdana" panose="020B0604030504040204" pitchFamily="34" charset="0"/>
              <a:ea typeface="微软雅黑" panose="020B0503020204020204" pitchFamily="34" charset="-122"/>
            </a:endParaRPr>
          </a:p>
        </p:txBody>
      </p:sp>
      <p:sp>
        <p:nvSpPr>
          <p:cNvPr id="42" name="Line 29">
            <a:extLst>
              <a:ext uri="{FF2B5EF4-FFF2-40B4-BE49-F238E27FC236}">
                <a16:creationId xmlns:a16="http://schemas.microsoft.com/office/drawing/2014/main" id="{0EDD5CE1-986F-4E76-82B2-1E89CEDB3BC0}"/>
              </a:ext>
            </a:extLst>
          </p:cNvPr>
          <p:cNvSpPr>
            <a:spLocks noChangeShapeType="1"/>
          </p:cNvSpPr>
          <p:nvPr/>
        </p:nvSpPr>
        <p:spPr bwMode="auto">
          <a:xfrm>
            <a:off x="8283957" y="5911503"/>
            <a:ext cx="358775" cy="0"/>
          </a:xfrm>
          <a:prstGeom prst="line">
            <a:avLst/>
          </a:prstGeom>
          <a:ln>
            <a:headEnd/>
            <a:tailEn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txBody>
          <a:bodyPr wrap="none" anchor="ctr" anchorCtr="0"/>
          <a:lstStyle/>
          <a:p>
            <a:pPr algn="ctr"/>
            <a:endParaRPr lang="zh-CN" altLang="en-US" sz="2000">
              <a:latin typeface="Verdana" panose="020B0604030504040204" pitchFamily="34" charset="0"/>
              <a:ea typeface="微软雅黑" panose="020B0503020204020204" pitchFamily="34" charset="-122"/>
            </a:endParaRPr>
          </a:p>
        </p:txBody>
      </p:sp>
      <p:sp>
        <p:nvSpPr>
          <p:cNvPr id="43" name="Line 30">
            <a:extLst>
              <a:ext uri="{FF2B5EF4-FFF2-40B4-BE49-F238E27FC236}">
                <a16:creationId xmlns:a16="http://schemas.microsoft.com/office/drawing/2014/main" id="{336792F7-0741-41AD-B966-33FC0BC55BF6}"/>
              </a:ext>
            </a:extLst>
          </p:cNvPr>
          <p:cNvSpPr>
            <a:spLocks noChangeShapeType="1"/>
          </p:cNvSpPr>
          <p:nvPr/>
        </p:nvSpPr>
        <p:spPr bwMode="auto">
          <a:xfrm>
            <a:off x="8283957" y="4436716"/>
            <a:ext cx="358775" cy="0"/>
          </a:xfrm>
          <a:prstGeom prst="line">
            <a:avLst/>
          </a:prstGeom>
          <a:ln>
            <a:headEnd/>
            <a:tailEn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txBody>
          <a:bodyPr wrap="none" anchor="ctr" anchorCtr="0"/>
          <a:lstStyle/>
          <a:p>
            <a:pPr algn="ctr"/>
            <a:endParaRPr lang="zh-CN" altLang="en-US" sz="2000">
              <a:latin typeface="Verdana" panose="020B0604030504040204" pitchFamily="34" charset="0"/>
              <a:ea typeface="微软雅黑" panose="020B0503020204020204" pitchFamily="34" charset="-122"/>
            </a:endParaRPr>
          </a:p>
        </p:txBody>
      </p:sp>
      <p:sp>
        <p:nvSpPr>
          <p:cNvPr id="44" name="Line 31">
            <a:extLst>
              <a:ext uri="{FF2B5EF4-FFF2-40B4-BE49-F238E27FC236}">
                <a16:creationId xmlns:a16="http://schemas.microsoft.com/office/drawing/2014/main" id="{06C5464B-A80D-4D63-B70F-434A700D23A9}"/>
              </a:ext>
            </a:extLst>
          </p:cNvPr>
          <p:cNvSpPr>
            <a:spLocks noChangeShapeType="1"/>
          </p:cNvSpPr>
          <p:nvPr/>
        </p:nvSpPr>
        <p:spPr bwMode="auto">
          <a:xfrm>
            <a:off x="8283957" y="5190778"/>
            <a:ext cx="358775" cy="0"/>
          </a:xfrm>
          <a:prstGeom prst="line">
            <a:avLst/>
          </a:prstGeom>
          <a:ln>
            <a:headEnd/>
            <a:tailEn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txBody>
          <a:bodyPr wrap="none" anchor="ctr" anchorCtr="0"/>
          <a:lstStyle/>
          <a:p>
            <a:pPr algn="ctr"/>
            <a:endParaRPr lang="zh-CN" altLang="en-US" sz="2000">
              <a:latin typeface="Verdana" panose="020B0604030504040204" pitchFamily="34" charset="0"/>
              <a:ea typeface="微软雅黑" panose="020B0503020204020204" pitchFamily="34" charset="-122"/>
            </a:endParaRPr>
          </a:p>
        </p:txBody>
      </p:sp>
      <p:sp>
        <p:nvSpPr>
          <p:cNvPr id="45" name="Rectangle 33">
            <a:extLst>
              <a:ext uri="{FF2B5EF4-FFF2-40B4-BE49-F238E27FC236}">
                <a16:creationId xmlns:a16="http://schemas.microsoft.com/office/drawing/2014/main" id="{27AC7E2F-DEDA-4DBD-9676-3EFDF6BA1968}"/>
              </a:ext>
            </a:extLst>
          </p:cNvPr>
          <p:cNvSpPr>
            <a:spLocks noChangeArrowheads="1"/>
          </p:cNvSpPr>
          <p:nvPr/>
        </p:nvSpPr>
        <p:spPr bwMode="blackWhite">
          <a:xfrm>
            <a:off x="5745544" y="3374815"/>
            <a:ext cx="1314450" cy="504000"/>
          </a:xfrm>
          <a:prstGeom prst="rect">
            <a:avLst/>
          </a:prstGeom>
          <a:solidFill>
            <a:schemeClr val="accent1">
              <a:lumMod val="75000"/>
            </a:schemeClr>
          </a:solidFill>
          <a:ln>
            <a:headEnd/>
            <a:tailEnd/>
          </a:ln>
        </p:spPr>
        <p:style>
          <a:lnRef idx="2">
            <a:schemeClr val="accent5">
              <a:shade val="50000"/>
            </a:schemeClr>
          </a:lnRef>
          <a:fillRef idx="1">
            <a:schemeClr val="accent5"/>
          </a:fillRef>
          <a:effectRef idx="0">
            <a:schemeClr val="accent5"/>
          </a:effectRef>
          <a:fontRef idx="minor">
            <a:schemeClr val="lt1"/>
          </a:fontRef>
        </p:style>
        <p:txBody>
          <a:bodyPr lIns="109728" tIns="21308" rIns="21308" bIns="21308" anchor="ctr" anchorCtr="0">
            <a:flatTx/>
          </a:bodyPr>
          <a:lstStyle>
            <a:lvl1pPr defTabSz="804863">
              <a:defRPr>
                <a:solidFill>
                  <a:schemeClr val="tx1"/>
                </a:solidFill>
                <a:latin typeface="Arial" panose="020B0604020202020204" pitchFamily="34" charset="0"/>
                <a:ea typeface="宋体" panose="02010600030101010101" pitchFamily="2" charset="-122"/>
              </a:defRPr>
            </a:lvl1pPr>
            <a:lvl2pPr marL="401638" defTabSz="804863">
              <a:defRPr>
                <a:solidFill>
                  <a:schemeClr val="tx1"/>
                </a:solidFill>
                <a:latin typeface="Arial" panose="020B0604020202020204" pitchFamily="34" charset="0"/>
                <a:ea typeface="宋体" panose="02010600030101010101" pitchFamily="2" charset="-122"/>
              </a:defRPr>
            </a:lvl2pPr>
            <a:lvl3pPr marL="804863" defTabSz="804863">
              <a:defRPr>
                <a:solidFill>
                  <a:schemeClr val="tx1"/>
                </a:solidFill>
                <a:latin typeface="Arial" panose="020B0604020202020204" pitchFamily="34" charset="0"/>
                <a:ea typeface="宋体" panose="02010600030101010101" pitchFamily="2" charset="-122"/>
              </a:defRPr>
            </a:lvl3pPr>
            <a:lvl4pPr marL="1206500" defTabSz="804863">
              <a:defRPr>
                <a:solidFill>
                  <a:schemeClr val="tx1"/>
                </a:solidFill>
                <a:latin typeface="Arial" panose="020B0604020202020204" pitchFamily="34" charset="0"/>
                <a:ea typeface="宋体" panose="02010600030101010101" pitchFamily="2" charset="-122"/>
              </a:defRPr>
            </a:lvl4pPr>
            <a:lvl5pPr marL="1608138" defTabSz="804863">
              <a:defRPr>
                <a:solidFill>
                  <a:schemeClr val="tx1"/>
                </a:solidFill>
                <a:latin typeface="Arial" panose="020B0604020202020204" pitchFamily="34" charset="0"/>
                <a:ea typeface="宋体" panose="02010600030101010101" pitchFamily="2" charset="-122"/>
              </a:defRPr>
            </a:lvl5pPr>
            <a:lvl6pPr marL="20653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5225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29797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4369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0" dirty="0">
                <a:solidFill>
                  <a:schemeClr val="bg1"/>
                </a:solidFill>
                <a:latin typeface="Verdana" panose="020B0604030504040204" pitchFamily="34" charset="0"/>
                <a:ea typeface="微软雅黑" panose="020B0503020204020204" pitchFamily="34" charset="-122"/>
                <a:cs typeface="Arial" panose="020B0604020202020204" pitchFamily="34" charset="0"/>
              </a:rPr>
              <a:t>组织的</a:t>
            </a:r>
          </a:p>
        </p:txBody>
      </p:sp>
      <p:sp>
        <p:nvSpPr>
          <p:cNvPr id="46" name="Rectangle 34">
            <a:extLst>
              <a:ext uri="{FF2B5EF4-FFF2-40B4-BE49-F238E27FC236}">
                <a16:creationId xmlns:a16="http://schemas.microsoft.com/office/drawing/2014/main" id="{526D966D-96F2-468C-9734-D8D779E8B1F0}"/>
              </a:ext>
            </a:extLst>
          </p:cNvPr>
          <p:cNvSpPr>
            <a:spLocks noChangeArrowheads="1"/>
          </p:cNvSpPr>
          <p:nvPr/>
        </p:nvSpPr>
        <p:spPr bwMode="blackWhite">
          <a:xfrm>
            <a:off x="6646292" y="4184304"/>
            <a:ext cx="1368425" cy="504825"/>
          </a:xfrm>
          <a:prstGeom prst="rect">
            <a:avLst/>
          </a:prstGeom>
          <a:solidFill>
            <a:schemeClr val="accent1">
              <a:lumMod val="75000"/>
            </a:schemeClr>
          </a:solidFill>
          <a:ln>
            <a:headEnd/>
            <a:tailEnd/>
          </a:ln>
        </p:spPr>
        <p:style>
          <a:lnRef idx="2">
            <a:schemeClr val="accent5">
              <a:shade val="50000"/>
            </a:schemeClr>
          </a:lnRef>
          <a:fillRef idx="1">
            <a:schemeClr val="accent5"/>
          </a:fillRef>
          <a:effectRef idx="0">
            <a:schemeClr val="accent5"/>
          </a:effectRef>
          <a:fontRef idx="minor">
            <a:schemeClr val="lt1"/>
          </a:fontRef>
        </p:style>
        <p:txBody>
          <a:bodyPr lIns="109728" tIns="21308" rIns="21308" bIns="21308" anchor="ctr" anchorCtr="0">
            <a:flatTx/>
          </a:bodyPr>
          <a:lstStyle>
            <a:lvl1pPr defTabSz="804863">
              <a:defRPr>
                <a:solidFill>
                  <a:schemeClr val="tx1"/>
                </a:solidFill>
                <a:latin typeface="Arial" panose="020B0604020202020204" pitchFamily="34" charset="0"/>
                <a:ea typeface="宋体" panose="02010600030101010101" pitchFamily="2" charset="-122"/>
              </a:defRPr>
            </a:lvl1pPr>
            <a:lvl2pPr marL="401638" defTabSz="804863">
              <a:defRPr>
                <a:solidFill>
                  <a:schemeClr val="tx1"/>
                </a:solidFill>
                <a:latin typeface="Arial" panose="020B0604020202020204" pitchFamily="34" charset="0"/>
                <a:ea typeface="宋体" panose="02010600030101010101" pitchFamily="2" charset="-122"/>
              </a:defRPr>
            </a:lvl2pPr>
            <a:lvl3pPr marL="804863" defTabSz="804863">
              <a:defRPr>
                <a:solidFill>
                  <a:schemeClr val="tx1"/>
                </a:solidFill>
                <a:latin typeface="Arial" panose="020B0604020202020204" pitchFamily="34" charset="0"/>
                <a:ea typeface="宋体" panose="02010600030101010101" pitchFamily="2" charset="-122"/>
              </a:defRPr>
            </a:lvl3pPr>
            <a:lvl4pPr marL="1206500" defTabSz="804863">
              <a:defRPr>
                <a:solidFill>
                  <a:schemeClr val="tx1"/>
                </a:solidFill>
                <a:latin typeface="Arial" panose="020B0604020202020204" pitchFamily="34" charset="0"/>
                <a:ea typeface="宋体" panose="02010600030101010101" pitchFamily="2" charset="-122"/>
              </a:defRPr>
            </a:lvl4pPr>
            <a:lvl5pPr marL="1608138" defTabSz="804863">
              <a:defRPr>
                <a:solidFill>
                  <a:schemeClr val="tx1"/>
                </a:solidFill>
                <a:latin typeface="Arial" panose="020B0604020202020204" pitchFamily="34" charset="0"/>
                <a:ea typeface="宋体" panose="02010600030101010101" pitchFamily="2" charset="-122"/>
              </a:defRPr>
            </a:lvl5pPr>
            <a:lvl6pPr marL="20653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5225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29797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4369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1600" b="0" dirty="0">
                <a:solidFill>
                  <a:schemeClr val="bg1"/>
                </a:solidFill>
                <a:latin typeface="Verdana" panose="020B0604030504040204" pitchFamily="34" charset="0"/>
                <a:ea typeface="微软雅黑" panose="020B0503020204020204" pitchFamily="34" charset="-122"/>
                <a:cs typeface="Arial" panose="020B0604020202020204" pitchFamily="34" charset="0"/>
              </a:rPr>
              <a:t>项目依赖关系</a:t>
            </a:r>
          </a:p>
        </p:txBody>
      </p:sp>
      <p:sp>
        <p:nvSpPr>
          <p:cNvPr id="47" name="Rectangle 35">
            <a:extLst>
              <a:ext uri="{FF2B5EF4-FFF2-40B4-BE49-F238E27FC236}">
                <a16:creationId xmlns:a16="http://schemas.microsoft.com/office/drawing/2014/main" id="{04573C09-4299-45C5-9E5B-EF8914BFFE0F}"/>
              </a:ext>
            </a:extLst>
          </p:cNvPr>
          <p:cNvSpPr>
            <a:spLocks noChangeArrowheads="1"/>
          </p:cNvSpPr>
          <p:nvPr/>
        </p:nvSpPr>
        <p:spPr bwMode="blackWhite">
          <a:xfrm>
            <a:off x="6646292" y="4938366"/>
            <a:ext cx="1368425" cy="504825"/>
          </a:xfrm>
          <a:prstGeom prst="rect">
            <a:avLst/>
          </a:prstGeom>
          <a:solidFill>
            <a:schemeClr val="accent1">
              <a:lumMod val="75000"/>
            </a:schemeClr>
          </a:solidFill>
          <a:ln>
            <a:headEnd/>
            <a:tailEnd/>
          </a:ln>
        </p:spPr>
        <p:style>
          <a:lnRef idx="2">
            <a:schemeClr val="accent5">
              <a:shade val="50000"/>
            </a:schemeClr>
          </a:lnRef>
          <a:fillRef idx="1">
            <a:schemeClr val="accent5"/>
          </a:fillRef>
          <a:effectRef idx="0">
            <a:schemeClr val="accent5"/>
          </a:effectRef>
          <a:fontRef idx="minor">
            <a:schemeClr val="lt1"/>
          </a:fontRef>
        </p:style>
        <p:txBody>
          <a:bodyPr lIns="109728" tIns="21308" rIns="21308" bIns="21308" anchor="ctr" anchorCtr="0">
            <a:flatTx/>
          </a:bodyPr>
          <a:lstStyle>
            <a:lvl1pPr defTabSz="804863">
              <a:defRPr>
                <a:solidFill>
                  <a:schemeClr val="tx1"/>
                </a:solidFill>
                <a:latin typeface="Arial" panose="020B0604020202020204" pitchFamily="34" charset="0"/>
                <a:ea typeface="宋体" panose="02010600030101010101" pitchFamily="2" charset="-122"/>
              </a:defRPr>
            </a:lvl1pPr>
            <a:lvl2pPr marL="401638" defTabSz="804863">
              <a:defRPr>
                <a:solidFill>
                  <a:schemeClr val="tx1"/>
                </a:solidFill>
                <a:latin typeface="Arial" panose="020B0604020202020204" pitchFamily="34" charset="0"/>
                <a:ea typeface="宋体" panose="02010600030101010101" pitchFamily="2" charset="-122"/>
              </a:defRPr>
            </a:lvl2pPr>
            <a:lvl3pPr marL="804863" defTabSz="804863">
              <a:defRPr>
                <a:solidFill>
                  <a:schemeClr val="tx1"/>
                </a:solidFill>
                <a:latin typeface="Arial" panose="020B0604020202020204" pitchFamily="34" charset="0"/>
                <a:ea typeface="宋体" panose="02010600030101010101" pitchFamily="2" charset="-122"/>
              </a:defRPr>
            </a:lvl3pPr>
            <a:lvl4pPr marL="1206500" defTabSz="804863">
              <a:defRPr>
                <a:solidFill>
                  <a:schemeClr val="tx1"/>
                </a:solidFill>
                <a:latin typeface="Arial" panose="020B0604020202020204" pitchFamily="34" charset="0"/>
                <a:ea typeface="宋体" panose="02010600030101010101" pitchFamily="2" charset="-122"/>
              </a:defRPr>
            </a:lvl4pPr>
            <a:lvl5pPr marL="1608138" defTabSz="804863">
              <a:defRPr>
                <a:solidFill>
                  <a:schemeClr val="tx1"/>
                </a:solidFill>
                <a:latin typeface="Arial" panose="020B0604020202020204" pitchFamily="34" charset="0"/>
                <a:ea typeface="宋体" panose="02010600030101010101" pitchFamily="2" charset="-122"/>
              </a:defRPr>
            </a:lvl5pPr>
            <a:lvl6pPr marL="20653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5225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29797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4369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0" dirty="0">
                <a:solidFill>
                  <a:schemeClr val="bg1"/>
                </a:solidFill>
                <a:latin typeface="Verdana" panose="020B0604030504040204" pitchFamily="34" charset="0"/>
                <a:ea typeface="微软雅黑" panose="020B0503020204020204" pitchFamily="34" charset="-122"/>
                <a:cs typeface="Arial" panose="020B0604020202020204" pitchFamily="34" charset="0"/>
              </a:rPr>
              <a:t>资金</a:t>
            </a:r>
          </a:p>
        </p:txBody>
      </p:sp>
      <p:sp>
        <p:nvSpPr>
          <p:cNvPr id="48" name="Rectangle 36">
            <a:extLst>
              <a:ext uri="{FF2B5EF4-FFF2-40B4-BE49-F238E27FC236}">
                <a16:creationId xmlns:a16="http://schemas.microsoft.com/office/drawing/2014/main" id="{63C0B6A3-C633-4563-9093-8129629DD107}"/>
              </a:ext>
            </a:extLst>
          </p:cNvPr>
          <p:cNvSpPr>
            <a:spLocks noChangeArrowheads="1"/>
          </p:cNvSpPr>
          <p:nvPr/>
        </p:nvSpPr>
        <p:spPr bwMode="blackWhite">
          <a:xfrm>
            <a:off x="6646292" y="5659091"/>
            <a:ext cx="1368425" cy="504825"/>
          </a:xfrm>
          <a:prstGeom prst="rect">
            <a:avLst/>
          </a:prstGeom>
          <a:solidFill>
            <a:schemeClr val="accent1">
              <a:lumMod val="75000"/>
            </a:schemeClr>
          </a:solidFill>
          <a:ln>
            <a:headEnd/>
            <a:tailEnd/>
          </a:ln>
        </p:spPr>
        <p:style>
          <a:lnRef idx="2">
            <a:schemeClr val="accent5">
              <a:shade val="50000"/>
            </a:schemeClr>
          </a:lnRef>
          <a:fillRef idx="1">
            <a:schemeClr val="accent5"/>
          </a:fillRef>
          <a:effectRef idx="0">
            <a:schemeClr val="accent5"/>
          </a:effectRef>
          <a:fontRef idx="minor">
            <a:schemeClr val="lt1"/>
          </a:fontRef>
        </p:style>
        <p:txBody>
          <a:bodyPr lIns="109728" tIns="21308" rIns="21308" bIns="21308" anchor="ctr" anchorCtr="0">
            <a:flatTx/>
          </a:bodyPr>
          <a:lstStyle>
            <a:lvl1pPr defTabSz="804863">
              <a:defRPr>
                <a:solidFill>
                  <a:schemeClr val="tx1"/>
                </a:solidFill>
                <a:latin typeface="Arial" panose="020B0604020202020204" pitchFamily="34" charset="0"/>
                <a:ea typeface="宋体" panose="02010600030101010101" pitchFamily="2" charset="-122"/>
              </a:defRPr>
            </a:lvl1pPr>
            <a:lvl2pPr marL="401638" defTabSz="804863">
              <a:defRPr>
                <a:solidFill>
                  <a:schemeClr val="tx1"/>
                </a:solidFill>
                <a:latin typeface="Arial" panose="020B0604020202020204" pitchFamily="34" charset="0"/>
                <a:ea typeface="宋体" panose="02010600030101010101" pitchFamily="2" charset="-122"/>
              </a:defRPr>
            </a:lvl2pPr>
            <a:lvl3pPr marL="804863" defTabSz="804863">
              <a:defRPr>
                <a:solidFill>
                  <a:schemeClr val="tx1"/>
                </a:solidFill>
                <a:latin typeface="Arial" panose="020B0604020202020204" pitchFamily="34" charset="0"/>
                <a:ea typeface="宋体" panose="02010600030101010101" pitchFamily="2" charset="-122"/>
              </a:defRPr>
            </a:lvl3pPr>
            <a:lvl4pPr marL="1206500" defTabSz="804863">
              <a:defRPr>
                <a:solidFill>
                  <a:schemeClr val="tx1"/>
                </a:solidFill>
                <a:latin typeface="Arial" panose="020B0604020202020204" pitchFamily="34" charset="0"/>
                <a:ea typeface="宋体" panose="02010600030101010101" pitchFamily="2" charset="-122"/>
              </a:defRPr>
            </a:lvl4pPr>
            <a:lvl5pPr marL="1608138" defTabSz="804863">
              <a:defRPr>
                <a:solidFill>
                  <a:schemeClr val="tx1"/>
                </a:solidFill>
                <a:latin typeface="Arial" panose="020B0604020202020204" pitchFamily="34" charset="0"/>
                <a:ea typeface="宋体" panose="02010600030101010101" pitchFamily="2" charset="-122"/>
              </a:defRPr>
            </a:lvl5pPr>
            <a:lvl6pPr marL="20653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5225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29797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436938" defTabSz="804863"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0" dirty="0">
                <a:solidFill>
                  <a:schemeClr val="bg1"/>
                </a:solidFill>
                <a:latin typeface="Verdana" panose="020B0604030504040204" pitchFamily="34" charset="0"/>
                <a:ea typeface="微软雅黑" panose="020B0503020204020204" pitchFamily="34" charset="-122"/>
                <a:cs typeface="Arial" panose="020B0604020202020204" pitchFamily="34" charset="0"/>
              </a:rPr>
              <a:t>优先级</a:t>
            </a:r>
          </a:p>
        </p:txBody>
      </p:sp>
      <p:sp>
        <p:nvSpPr>
          <p:cNvPr id="49" name="Line 37">
            <a:extLst>
              <a:ext uri="{FF2B5EF4-FFF2-40B4-BE49-F238E27FC236}">
                <a16:creationId xmlns:a16="http://schemas.microsoft.com/office/drawing/2014/main" id="{1BE95BB2-A243-4DAC-840E-F68CAF4C17B3}"/>
              </a:ext>
            </a:extLst>
          </p:cNvPr>
          <p:cNvSpPr>
            <a:spLocks noChangeShapeType="1"/>
          </p:cNvSpPr>
          <p:nvPr/>
        </p:nvSpPr>
        <p:spPr bwMode="auto">
          <a:xfrm>
            <a:off x="6287517" y="5911503"/>
            <a:ext cx="358775" cy="0"/>
          </a:xfrm>
          <a:prstGeom prst="line">
            <a:avLst/>
          </a:prstGeom>
          <a:ln>
            <a:headEnd/>
            <a:tailEn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txBody>
          <a:bodyPr wrap="none" anchor="ctr" anchorCtr="0"/>
          <a:lstStyle/>
          <a:p>
            <a:pPr algn="ctr"/>
            <a:endParaRPr lang="zh-CN" altLang="en-US" sz="2000">
              <a:latin typeface="Verdana" panose="020B0604030504040204" pitchFamily="34" charset="0"/>
              <a:ea typeface="微软雅黑" panose="020B0503020204020204" pitchFamily="34" charset="-122"/>
            </a:endParaRPr>
          </a:p>
        </p:txBody>
      </p:sp>
      <p:sp>
        <p:nvSpPr>
          <p:cNvPr id="50" name="Line 38">
            <a:extLst>
              <a:ext uri="{FF2B5EF4-FFF2-40B4-BE49-F238E27FC236}">
                <a16:creationId xmlns:a16="http://schemas.microsoft.com/office/drawing/2014/main" id="{A574FB94-BBE3-4859-BFAB-0F7B8AD053B6}"/>
              </a:ext>
            </a:extLst>
          </p:cNvPr>
          <p:cNvSpPr>
            <a:spLocks noChangeShapeType="1"/>
          </p:cNvSpPr>
          <p:nvPr/>
        </p:nvSpPr>
        <p:spPr bwMode="auto">
          <a:xfrm>
            <a:off x="6287517" y="4436716"/>
            <a:ext cx="358775" cy="0"/>
          </a:xfrm>
          <a:prstGeom prst="line">
            <a:avLst/>
          </a:prstGeom>
          <a:ln>
            <a:headEnd/>
            <a:tailEn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txBody>
          <a:bodyPr wrap="none" anchor="ctr" anchorCtr="0"/>
          <a:lstStyle/>
          <a:p>
            <a:pPr algn="ctr"/>
            <a:endParaRPr lang="zh-CN" altLang="en-US" sz="2000">
              <a:latin typeface="Verdana" panose="020B0604030504040204" pitchFamily="34" charset="0"/>
              <a:ea typeface="微软雅黑" panose="020B0503020204020204" pitchFamily="34" charset="-122"/>
            </a:endParaRPr>
          </a:p>
        </p:txBody>
      </p:sp>
      <p:sp>
        <p:nvSpPr>
          <p:cNvPr id="51" name="Line 39">
            <a:extLst>
              <a:ext uri="{FF2B5EF4-FFF2-40B4-BE49-F238E27FC236}">
                <a16:creationId xmlns:a16="http://schemas.microsoft.com/office/drawing/2014/main" id="{1585C803-BC6D-4C13-A95F-4A26F2D16916}"/>
              </a:ext>
            </a:extLst>
          </p:cNvPr>
          <p:cNvSpPr>
            <a:spLocks noChangeShapeType="1"/>
          </p:cNvSpPr>
          <p:nvPr/>
        </p:nvSpPr>
        <p:spPr bwMode="auto">
          <a:xfrm>
            <a:off x="6287517" y="5190778"/>
            <a:ext cx="358775" cy="0"/>
          </a:xfrm>
          <a:prstGeom prst="line">
            <a:avLst/>
          </a:prstGeom>
          <a:ln>
            <a:headEnd/>
            <a:tailEn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txBody>
          <a:bodyPr wrap="none" anchor="ctr" anchorCtr="0"/>
          <a:lstStyle/>
          <a:p>
            <a:pPr algn="ctr"/>
            <a:endParaRPr lang="zh-CN" altLang="en-US" sz="2000">
              <a:latin typeface="Verdana" panose="020B0604030504040204" pitchFamily="34" charset="0"/>
              <a:ea typeface="微软雅黑" panose="020B0503020204020204" pitchFamily="34" charset="-122"/>
            </a:endParaRPr>
          </a:p>
        </p:txBody>
      </p:sp>
      <p:sp>
        <p:nvSpPr>
          <p:cNvPr id="53" name="Line 41">
            <a:extLst>
              <a:ext uri="{FF2B5EF4-FFF2-40B4-BE49-F238E27FC236}">
                <a16:creationId xmlns:a16="http://schemas.microsoft.com/office/drawing/2014/main" id="{D146090E-4847-479C-9B30-3C8EF13EFC58}"/>
              </a:ext>
            </a:extLst>
          </p:cNvPr>
          <p:cNvSpPr>
            <a:spLocks noChangeShapeType="1"/>
          </p:cNvSpPr>
          <p:nvPr/>
        </p:nvSpPr>
        <p:spPr bwMode="auto">
          <a:xfrm>
            <a:off x="4500104" y="3071657"/>
            <a:ext cx="0" cy="302927"/>
          </a:xfrm>
          <a:prstGeom prst="line">
            <a:avLst/>
          </a:prstGeom>
          <a:ln>
            <a:headEnd/>
            <a:tailEn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txBody>
          <a:bodyPr wrap="none" anchor="ctr" anchorCtr="0"/>
          <a:lstStyle/>
          <a:p>
            <a:pPr algn="ctr"/>
            <a:endParaRPr lang="zh-CN" altLang="en-US" sz="2000">
              <a:latin typeface="Verdana" panose="020B0604030504040204" pitchFamily="34" charset="0"/>
              <a:ea typeface="微软雅黑" panose="020B0503020204020204" pitchFamily="34" charset="-122"/>
            </a:endParaRPr>
          </a:p>
        </p:txBody>
      </p:sp>
      <p:sp>
        <p:nvSpPr>
          <p:cNvPr id="54" name="Line 20">
            <a:extLst>
              <a:ext uri="{FF2B5EF4-FFF2-40B4-BE49-F238E27FC236}">
                <a16:creationId xmlns:a16="http://schemas.microsoft.com/office/drawing/2014/main" id="{337E0F01-3D2F-442E-9264-DE148827CC09}"/>
              </a:ext>
            </a:extLst>
          </p:cNvPr>
          <p:cNvSpPr>
            <a:spLocks noChangeShapeType="1"/>
          </p:cNvSpPr>
          <p:nvPr/>
        </p:nvSpPr>
        <p:spPr bwMode="auto">
          <a:xfrm>
            <a:off x="4364949" y="3887156"/>
            <a:ext cx="57" cy="2029835"/>
          </a:xfrm>
          <a:prstGeom prst="line">
            <a:avLst/>
          </a:prstGeom>
          <a:ln>
            <a:headEnd/>
            <a:tailEn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txBody>
          <a:bodyPr wrap="none" anchor="ctr" anchorCtr="0"/>
          <a:lstStyle/>
          <a:p>
            <a:pPr algn="ctr"/>
            <a:endParaRPr lang="zh-CN" altLang="en-US" sz="2000">
              <a:latin typeface="Verdana" panose="020B0604030504040204" pitchFamily="34" charset="0"/>
              <a:ea typeface="微软雅黑" panose="020B0503020204020204" pitchFamily="34" charset="-122"/>
            </a:endParaRPr>
          </a:p>
        </p:txBody>
      </p:sp>
      <p:sp>
        <p:nvSpPr>
          <p:cNvPr id="55" name="Line 20">
            <a:extLst>
              <a:ext uri="{FF2B5EF4-FFF2-40B4-BE49-F238E27FC236}">
                <a16:creationId xmlns:a16="http://schemas.microsoft.com/office/drawing/2014/main" id="{985DDF06-4019-41E9-BE18-191890786590}"/>
              </a:ext>
            </a:extLst>
          </p:cNvPr>
          <p:cNvSpPr>
            <a:spLocks noChangeShapeType="1"/>
          </p:cNvSpPr>
          <p:nvPr/>
        </p:nvSpPr>
        <p:spPr bwMode="auto">
          <a:xfrm>
            <a:off x="6287460" y="3887156"/>
            <a:ext cx="57" cy="2029835"/>
          </a:xfrm>
          <a:prstGeom prst="line">
            <a:avLst/>
          </a:prstGeom>
          <a:ln>
            <a:headEnd/>
            <a:tailEn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txBody>
          <a:bodyPr wrap="none" anchor="ctr" anchorCtr="0"/>
          <a:lstStyle/>
          <a:p>
            <a:pPr algn="ctr"/>
            <a:endParaRPr lang="zh-CN" altLang="en-US" sz="2000">
              <a:latin typeface="Verdana" panose="020B0604030504040204" pitchFamily="34" charset="0"/>
              <a:ea typeface="微软雅黑" panose="020B0503020204020204" pitchFamily="34" charset="-122"/>
            </a:endParaRPr>
          </a:p>
        </p:txBody>
      </p:sp>
      <p:sp>
        <p:nvSpPr>
          <p:cNvPr id="56" name="Line 20">
            <a:extLst>
              <a:ext uri="{FF2B5EF4-FFF2-40B4-BE49-F238E27FC236}">
                <a16:creationId xmlns:a16="http://schemas.microsoft.com/office/drawing/2014/main" id="{F2BF6294-523C-4324-ACB3-D260E8EC94EA}"/>
              </a:ext>
            </a:extLst>
          </p:cNvPr>
          <p:cNvSpPr>
            <a:spLocks noChangeShapeType="1"/>
          </p:cNvSpPr>
          <p:nvPr/>
        </p:nvSpPr>
        <p:spPr bwMode="auto">
          <a:xfrm>
            <a:off x="8283900" y="3887156"/>
            <a:ext cx="57" cy="2029835"/>
          </a:xfrm>
          <a:prstGeom prst="line">
            <a:avLst/>
          </a:prstGeom>
          <a:ln>
            <a:headEnd/>
            <a:tailEn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txBody>
          <a:bodyPr wrap="none" anchor="ctr" anchorCtr="0"/>
          <a:lstStyle/>
          <a:p>
            <a:pPr algn="ctr"/>
            <a:endParaRPr lang="zh-CN" altLang="en-US" sz="2000">
              <a:latin typeface="Verdana" panose="020B0604030504040204" pitchFamily="34" charset="0"/>
              <a:ea typeface="微软雅黑" panose="020B0503020204020204" pitchFamily="34" charset="-122"/>
            </a:endParaRPr>
          </a:p>
        </p:txBody>
      </p:sp>
      <p:sp>
        <p:nvSpPr>
          <p:cNvPr id="59" name="Line 16">
            <a:extLst>
              <a:ext uri="{FF2B5EF4-FFF2-40B4-BE49-F238E27FC236}">
                <a16:creationId xmlns:a16="http://schemas.microsoft.com/office/drawing/2014/main" id="{FAE0D064-F3CE-40CB-9FEE-8D0310D614A4}"/>
              </a:ext>
            </a:extLst>
          </p:cNvPr>
          <p:cNvSpPr>
            <a:spLocks noChangeShapeType="1"/>
          </p:cNvSpPr>
          <p:nvPr/>
        </p:nvSpPr>
        <p:spPr bwMode="auto">
          <a:xfrm>
            <a:off x="6384037" y="3065307"/>
            <a:ext cx="0" cy="304800"/>
          </a:xfrm>
          <a:prstGeom prst="line">
            <a:avLst/>
          </a:prstGeom>
          <a:ln>
            <a:headEnd/>
            <a:tailEn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txBody>
          <a:bodyPr wrap="none" anchor="ctr" anchorCtr="0"/>
          <a:lstStyle/>
          <a:p>
            <a:pPr algn="ctr"/>
            <a:endParaRPr lang="zh-CN" altLang="en-US" sz="2000">
              <a:latin typeface="Verdana" panose="020B0604030504040204" pitchFamily="34" charset="0"/>
              <a:ea typeface="微软雅黑" panose="020B0503020204020204" pitchFamily="34" charset="-122"/>
            </a:endParaRPr>
          </a:p>
        </p:txBody>
      </p:sp>
      <p:sp>
        <p:nvSpPr>
          <p:cNvPr id="61" name="灯片编号占位符 1">
            <a:extLst>
              <a:ext uri="{FF2B5EF4-FFF2-40B4-BE49-F238E27FC236}">
                <a16:creationId xmlns:a16="http://schemas.microsoft.com/office/drawing/2014/main" id="{4CC3D942-609D-4EA3-B727-C5A3DA497C17}"/>
              </a:ext>
            </a:extLst>
          </p:cNvPr>
          <p:cNvSpPr>
            <a:spLocks noGrp="1"/>
          </p:cNvSpPr>
          <p:nvPr>
            <p:ph type="sldNum" sz="quarter" idx="12"/>
          </p:nvPr>
        </p:nvSpPr>
        <p:spPr>
          <a:xfrm>
            <a:off x="5778500" y="6459285"/>
            <a:ext cx="622300" cy="365125"/>
          </a:xfrm>
        </p:spPr>
        <p:txBody>
          <a:bodyPr/>
          <a:lstStyle/>
          <a:p>
            <a:fld id="{CFCB2913-6E8F-460F-B9B2-F36455E917E3}" type="slidenum">
              <a:rPr lang="en-US" altLang="en-US" smtClean="0"/>
              <a:pPr/>
              <a:t>131</a:t>
            </a:fld>
            <a:endParaRPr lang="en-US" altLang="en-US" dirty="0"/>
          </a:p>
        </p:txBody>
      </p:sp>
    </p:spTree>
    <p:extLst>
      <p:ext uri="{BB962C8B-B14F-4D97-AF65-F5344CB8AC3E}">
        <p14:creationId xmlns:p14="http://schemas.microsoft.com/office/powerpoint/2010/main" val="49503531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AA311A-6081-43C8-BCDA-58D78BCBC3A1}"/>
              </a:ext>
            </a:extLst>
          </p:cNvPr>
          <p:cNvSpPr>
            <a:spLocks noGrp="1"/>
          </p:cNvSpPr>
          <p:nvPr>
            <p:ph type="title"/>
          </p:nvPr>
        </p:nvSpPr>
        <p:spPr/>
        <p:txBody>
          <a:bodyPr/>
          <a:lstStyle/>
          <a:p>
            <a:r>
              <a:rPr lang="en-US" altLang="zh-CN" dirty="0"/>
              <a:t>2. </a:t>
            </a:r>
            <a:r>
              <a:rPr lang="zh-CN" altLang="en-US" dirty="0"/>
              <a:t>风险管理主要活动与技术</a:t>
            </a:r>
          </a:p>
        </p:txBody>
      </p:sp>
      <p:sp>
        <p:nvSpPr>
          <p:cNvPr id="3" name="内容占位符 2">
            <a:extLst>
              <a:ext uri="{FF2B5EF4-FFF2-40B4-BE49-F238E27FC236}">
                <a16:creationId xmlns:a16="http://schemas.microsoft.com/office/drawing/2014/main" id="{49019343-FE83-4E96-A4A2-0CD2AEE782C6}"/>
              </a:ext>
            </a:extLst>
          </p:cNvPr>
          <p:cNvSpPr>
            <a:spLocks noGrp="1"/>
          </p:cNvSpPr>
          <p:nvPr>
            <p:ph idx="1"/>
          </p:nvPr>
        </p:nvSpPr>
        <p:spPr/>
        <p:txBody>
          <a:bodyPr>
            <a:normAutofit/>
          </a:bodyPr>
          <a:lstStyle/>
          <a:p>
            <a:pPr marL="0" indent="0">
              <a:buNone/>
            </a:pPr>
            <a:r>
              <a:rPr lang="zh-CN" altLang="en-US" dirty="0"/>
              <a:t>（</a:t>
            </a:r>
            <a:r>
              <a:rPr lang="en-US" altLang="zh-CN" dirty="0"/>
              <a:t>2</a:t>
            </a:r>
            <a:r>
              <a:rPr lang="zh-CN" altLang="en-US" dirty="0"/>
              <a:t>）识别风险</a:t>
            </a:r>
          </a:p>
        </p:txBody>
      </p:sp>
      <p:sp>
        <p:nvSpPr>
          <p:cNvPr id="15" name="灯片编号占位符 1">
            <a:extLst>
              <a:ext uri="{FF2B5EF4-FFF2-40B4-BE49-F238E27FC236}">
                <a16:creationId xmlns:a16="http://schemas.microsoft.com/office/drawing/2014/main" id="{334E2346-6EAA-42AB-BDF4-4702D6037BCE}"/>
              </a:ext>
            </a:extLst>
          </p:cNvPr>
          <p:cNvSpPr>
            <a:spLocks noGrp="1"/>
          </p:cNvSpPr>
          <p:nvPr>
            <p:ph type="sldNum" sz="quarter" idx="12"/>
          </p:nvPr>
        </p:nvSpPr>
        <p:spPr>
          <a:xfrm>
            <a:off x="5778500" y="6459285"/>
            <a:ext cx="622300" cy="365125"/>
          </a:xfrm>
        </p:spPr>
        <p:txBody>
          <a:bodyPr/>
          <a:lstStyle/>
          <a:p>
            <a:fld id="{CFCB2913-6E8F-460F-B9B2-F36455E917E3}" type="slidenum">
              <a:rPr lang="en-US" altLang="en-US" smtClean="0"/>
              <a:pPr/>
              <a:t>132</a:t>
            </a:fld>
            <a:endParaRPr lang="en-US" altLang="en-US" dirty="0"/>
          </a:p>
        </p:txBody>
      </p:sp>
      <p:grpSp>
        <p:nvGrpSpPr>
          <p:cNvPr id="24" name="组合 23">
            <a:extLst>
              <a:ext uri="{FF2B5EF4-FFF2-40B4-BE49-F238E27FC236}">
                <a16:creationId xmlns:a16="http://schemas.microsoft.com/office/drawing/2014/main" id="{8AAC1635-EECF-4784-A603-F2A17D3A01CB}"/>
              </a:ext>
            </a:extLst>
          </p:cNvPr>
          <p:cNvGrpSpPr/>
          <p:nvPr/>
        </p:nvGrpSpPr>
        <p:grpSpPr>
          <a:xfrm>
            <a:off x="2812345" y="1329204"/>
            <a:ext cx="7283003" cy="4802655"/>
            <a:chOff x="9525" y="6350"/>
            <a:chExt cx="5267325" cy="3473450"/>
          </a:xfrm>
        </p:grpSpPr>
        <p:grpSp>
          <p:nvGrpSpPr>
            <p:cNvPr id="16" name="Group 2">
              <a:extLst>
                <a:ext uri="{FF2B5EF4-FFF2-40B4-BE49-F238E27FC236}">
                  <a16:creationId xmlns:a16="http://schemas.microsoft.com/office/drawing/2014/main" id="{BA10B7C9-0ACC-4FAD-92F9-ACDBACE91686}"/>
                </a:ext>
              </a:extLst>
            </p:cNvPr>
            <p:cNvGrpSpPr>
              <a:grpSpLocks/>
            </p:cNvGrpSpPr>
            <p:nvPr/>
          </p:nvGrpSpPr>
          <p:grpSpPr bwMode="auto">
            <a:xfrm>
              <a:off x="125413" y="6350"/>
              <a:ext cx="4730750" cy="252413"/>
              <a:chOff x="1988" y="325"/>
              <a:chExt cx="7450" cy="397"/>
            </a:xfrm>
          </p:grpSpPr>
          <p:sp>
            <p:nvSpPr>
              <p:cNvPr id="17" name="Freeform 3">
                <a:extLst>
                  <a:ext uri="{FF2B5EF4-FFF2-40B4-BE49-F238E27FC236}">
                    <a16:creationId xmlns:a16="http://schemas.microsoft.com/office/drawing/2014/main" id="{E36E83FC-86C9-4E58-9F1B-9DE114D37FFE}"/>
                  </a:ext>
                </a:extLst>
              </p:cNvPr>
              <p:cNvSpPr>
                <a:spLocks/>
              </p:cNvSpPr>
              <p:nvPr/>
            </p:nvSpPr>
            <p:spPr bwMode="auto">
              <a:xfrm>
                <a:off x="1988" y="325"/>
                <a:ext cx="7450" cy="397"/>
              </a:xfrm>
              <a:custGeom>
                <a:avLst/>
                <a:gdLst>
                  <a:gd name="T0" fmla="+- 0 9368 1988"/>
                  <a:gd name="T1" fmla="*/ T0 w 7450"/>
                  <a:gd name="T2" fmla="+- 0 325 325"/>
                  <a:gd name="T3" fmla="*/ 325 h 397"/>
                  <a:gd name="T4" fmla="+- 0 2057 1988"/>
                  <a:gd name="T5" fmla="*/ T4 w 7450"/>
                  <a:gd name="T6" fmla="+- 0 325 325"/>
                  <a:gd name="T7" fmla="*/ 325 h 397"/>
                  <a:gd name="T8" fmla="+- 0 2031 1988"/>
                  <a:gd name="T9" fmla="*/ T8 w 7450"/>
                  <a:gd name="T10" fmla="+- 0 331 325"/>
                  <a:gd name="T11" fmla="*/ 331 h 397"/>
                  <a:gd name="T12" fmla="+- 0 2009 1988"/>
                  <a:gd name="T13" fmla="*/ T12 w 7450"/>
                  <a:gd name="T14" fmla="+- 0 346 325"/>
                  <a:gd name="T15" fmla="*/ 346 h 397"/>
                  <a:gd name="T16" fmla="+- 0 1994 1988"/>
                  <a:gd name="T17" fmla="*/ T16 w 7450"/>
                  <a:gd name="T18" fmla="+- 0 368 325"/>
                  <a:gd name="T19" fmla="*/ 368 h 397"/>
                  <a:gd name="T20" fmla="+- 0 1988 1988"/>
                  <a:gd name="T21" fmla="*/ T20 w 7450"/>
                  <a:gd name="T22" fmla="+- 0 394 325"/>
                  <a:gd name="T23" fmla="*/ 394 h 397"/>
                  <a:gd name="T24" fmla="+- 0 1988 1988"/>
                  <a:gd name="T25" fmla="*/ T24 w 7450"/>
                  <a:gd name="T26" fmla="+- 0 652 325"/>
                  <a:gd name="T27" fmla="*/ 652 h 397"/>
                  <a:gd name="T28" fmla="+- 0 1994 1988"/>
                  <a:gd name="T29" fmla="*/ T28 w 7450"/>
                  <a:gd name="T30" fmla="+- 0 679 325"/>
                  <a:gd name="T31" fmla="*/ 679 h 397"/>
                  <a:gd name="T32" fmla="+- 0 2009 1988"/>
                  <a:gd name="T33" fmla="*/ T32 w 7450"/>
                  <a:gd name="T34" fmla="+- 0 701 325"/>
                  <a:gd name="T35" fmla="*/ 701 h 397"/>
                  <a:gd name="T36" fmla="+- 0 2031 1988"/>
                  <a:gd name="T37" fmla="*/ T36 w 7450"/>
                  <a:gd name="T38" fmla="+- 0 716 325"/>
                  <a:gd name="T39" fmla="*/ 716 h 397"/>
                  <a:gd name="T40" fmla="+- 0 2057 1988"/>
                  <a:gd name="T41" fmla="*/ T40 w 7450"/>
                  <a:gd name="T42" fmla="+- 0 721 325"/>
                  <a:gd name="T43" fmla="*/ 721 h 397"/>
                  <a:gd name="T44" fmla="+- 0 9368 1988"/>
                  <a:gd name="T45" fmla="*/ T44 w 7450"/>
                  <a:gd name="T46" fmla="+- 0 721 325"/>
                  <a:gd name="T47" fmla="*/ 721 h 397"/>
                  <a:gd name="T48" fmla="+- 0 9395 1988"/>
                  <a:gd name="T49" fmla="*/ T48 w 7450"/>
                  <a:gd name="T50" fmla="+- 0 716 325"/>
                  <a:gd name="T51" fmla="*/ 716 h 397"/>
                  <a:gd name="T52" fmla="+- 0 9417 1988"/>
                  <a:gd name="T53" fmla="*/ T52 w 7450"/>
                  <a:gd name="T54" fmla="+- 0 701 325"/>
                  <a:gd name="T55" fmla="*/ 701 h 397"/>
                  <a:gd name="T56" fmla="+- 0 9432 1988"/>
                  <a:gd name="T57" fmla="*/ T56 w 7450"/>
                  <a:gd name="T58" fmla="+- 0 679 325"/>
                  <a:gd name="T59" fmla="*/ 679 h 397"/>
                  <a:gd name="T60" fmla="+- 0 9438 1988"/>
                  <a:gd name="T61" fmla="*/ T60 w 7450"/>
                  <a:gd name="T62" fmla="+- 0 652 325"/>
                  <a:gd name="T63" fmla="*/ 652 h 397"/>
                  <a:gd name="T64" fmla="+- 0 9438 1988"/>
                  <a:gd name="T65" fmla="*/ T64 w 7450"/>
                  <a:gd name="T66" fmla="+- 0 394 325"/>
                  <a:gd name="T67" fmla="*/ 394 h 397"/>
                  <a:gd name="T68" fmla="+- 0 9432 1988"/>
                  <a:gd name="T69" fmla="*/ T68 w 7450"/>
                  <a:gd name="T70" fmla="+- 0 368 325"/>
                  <a:gd name="T71" fmla="*/ 368 h 397"/>
                  <a:gd name="T72" fmla="+- 0 9417 1988"/>
                  <a:gd name="T73" fmla="*/ T72 w 7450"/>
                  <a:gd name="T74" fmla="+- 0 346 325"/>
                  <a:gd name="T75" fmla="*/ 346 h 397"/>
                  <a:gd name="T76" fmla="+- 0 9395 1988"/>
                  <a:gd name="T77" fmla="*/ T76 w 7450"/>
                  <a:gd name="T78" fmla="+- 0 331 325"/>
                  <a:gd name="T79" fmla="*/ 331 h 397"/>
                  <a:gd name="T80" fmla="+- 0 9368 1988"/>
                  <a:gd name="T81" fmla="*/ T80 w 7450"/>
                  <a:gd name="T82" fmla="+- 0 325 325"/>
                  <a:gd name="T83" fmla="*/ 325 h 39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7450" h="397">
                    <a:moveTo>
                      <a:pt x="7380" y="0"/>
                    </a:moveTo>
                    <a:lnTo>
                      <a:pt x="69" y="0"/>
                    </a:lnTo>
                    <a:lnTo>
                      <a:pt x="43" y="6"/>
                    </a:lnTo>
                    <a:lnTo>
                      <a:pt x="21" y="21"/>
                    </a:lnTo>
                    <a:lnTo>
                      <a:pt x="6" y="43"/>
                    </a:lnTo>
                    <a:lnTo>
                      <a:pt x="0" y="69"/>
                    </a:lnTo>
                    <a:lnTo>
                      <a:pt x="0" y="327"/>
                    </a:lnTo>
                    <a:lnTo>
                      <a:pt x="6" y="354"/>
                    </a:lnTo>
                    <a:lnTo>
                      <a:pt x="21" y="376"/>
                    </a:lnTo>
                    <a:lnTo>
                      <a:pt x="43" y="391"/>
                    </a:lnTo>
                    <a:lnTo>
                      <a:pt x="69" y="396"/>
                    </a:lnTo>
                    <a:lnTo>
                      <a:pt x="7380" y="396"/>
                    </a:lnTo>
                    <a:lnTo>
                      <a:pt x="7407" y="391"/>
                    </a:lnTo>
                    <a:lnTo>
                      <a:pt x="7429" y="376"/>
                    </a:lnTo>
                    <a:lnTo>
                      <a:pt x="7444" y="354"/>
                    </a:lnTo>
                    <a:lnTo>
                      <a:pt x="7450" y="327"/>
                    </a:lnTo>
                    <a:lnTo>
                      <a:pt x="7450" y="69"/>
                    </a:lnTo>
                    <a:lnTo>
                      <a:pt x="7444" y="43"/>
                    </a:lnTo>
                    <a:lnTo>
                      <a:pt x="7429" y="21"/>
                    </a:lnTo>
                    <a:lnTo>
                      <a:pt x="7407" y="6"/>
                    </a:lnTo>
                    <a:lnTo>
                      <a:pt x="7380"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a:extLst>
                  <a:ext uri="{FF2B5EF4-FFF2-40B4-BE49-F238E27FC236}">
                    <a16:creationId xmlns:a16="http://schemas.microsoft.com/office/drawing/2014/main" id="{A3A25B44-30B7-45E7-BB03-19E8B2A61C67}"/>
                  </a:ext>
                </a:extLst>
              </p:cNvPr>
              <p:cNvSpPr>
                <a:spLocks/>
              </p:cNvSpPr>
              <p:nvPr/>
            </p:nvSpPr>
            <p:spPr bwMode="auto">
              <a:xfrm>
                <a:off x="5302" y="424"/>
                <a:ext cx="192" cy="193"/>
              </a:xfrm>
              <a:custGeom>
                <a:avLst/>
                <a:gdLst>
                  <a:gd name="T0" fmla="+- 0 5443 5303"/>
                  <a:gd name="T1" fmla="*/ T0 w 192"/>
                  <a:gd name="T2" fmla="+- 0 559 425"/>
                  <a:gd name="T3" fmla="*/ 559 h 193"/>
                  <a:gd name="T4" fmla="+- 0 5458 5303"/>
                  <a:gd name="T5" fmla="*/ T4 w 192"/>
                  <a:gd name="T6" fmla="+- 0 589 425"/>
                  <a:gd name="T7" fmla="*/ 589 h 193"/>
                  <a:gd name="T8" fmla="+- 0 5469 5303"/>
                  <a:gd name="T9" fmla="*/ T8 w 192"/>
                  <a:gd name="T10" fmla="+- 0 617 425"/>
                  <a:gd name="T11" fmla="*/ 617 h 193"/>
                  <a:gd name="T12" fmla="+- 0 5489 5303"/>
                  <a:gd name="T13" fmla="*/ T12 w 192"/>
                  <a:gd name="T14" fmla="+- 0 594 425"/>
                  <a:gd name="T15" fmla="*/ 594 h 193"/>
                  <a:gd name="T16" fmla="+- 0 5474 5303"/>
                  <a:gd name="T17" fmla="*/ T16 w 192"/>
                  <a:gd name="T18" fmla="+- 0 565 425"/>
                  <a:gd name="T19" fmla="*/ 565 h 193"/>
                  <a:gd name="T20" fmla="+- 0 5482 5303"/>
                  <a:gd name="T21" fmla="*/ T20 w 192"/>
                  <a:gd name="T22" fmla="+- 0 435 425"/>
                  <a:gd name="T23" fmla="*/ 435 h 193"/>
                  <a:gd name="T24" fmla="+- 0 5383 5303"/>
                  <a:gd name="T25" fmla="*/ T24 w 192"/>
                  <a:gd name="T26" fmla="+- 0 534 425"/>
                  <a:gd name="T27" fmla="*/ 534 h 193"/>
                  <a:gd name="T28" fmla="+- 0 5482 5303"/>
                  <a:gd name="T29" fmla="*/ T28 w 192"/>
                  <a:gd name="T30" fmla="+- 0 510 425"/>
                  <a:gd name="T31" fmla="*/ 510 h 193"/>
                  <a:gd name="T32" fmla="+- 0 5408 5303"/>
                  <a:gd name="T33" fmla="*/ T32 w 192"/>
                  <a:gd name="T34" fmla="+- 0 459 425"/>
                  <a:gd name="T35" fmla="*/ 459 h 193"/>
                  <a:gd name="T36" fmla="+- 0 5482 5303"/>
                  <a:gd name="T37" fmla="*/ T36 w 192"/>
                  <a:gd name="T38" fmla="+- 0 435 425"/>
                  <a:gd name="T39" fmla="*/ 435 h 193"/>
                  <a:gd name="T40" fmla="+- 0 5456 5303"/>
                  <a:gd name="T41" fmla="*/ T40 w 192"/>
                  <a:gd name="T42" fmla="+- 0 459 425"/>
                  <a:gd name="T43" fmla="*/ 459 h 193"/>
                  <a:gd name="T44" fmla="+- 0 5482 5303"/>
                  <a:gd name="T45" fmla="*/ T44 w 192"/>
                  <a:gd name="T46" fmla="+- 0 510 425"/>
                  <a:gd name="T47" fmla="*/ 510 h 193"/>
                  <a:gd name="T48" fmla="+- 0 5396 5303"/>
                  <a:gd name="T49" fmla="*/ T48 w 192"/>
                  <a:gd name="T50" fmla="+- 0 551 425"/>
                  <a:gd name="T51" fmla="*/ 551 h 193"/>
                  <a:gd name="T52" fmla="+- 0 5384 5303"/>
                  <a:gd name="T53" fmla="*/ T52 w 192"/>
                  <a:gd name="T54" fmla="+- 0 580 425"/>
                  <a:gd name="T55" fmla="*/ 580 h 193"/>
                  <a:gd name="T56" fmla="+- 0 5366 5303"/>
                  <a:gd name="T57" fmla="*/ T56 w 192"/>
                  <a:gd name="T58" fmla="+- 0 603 425"/>
                  <a:gd name="T59" fmla="*/ 603 h 193"/>
                  <a:gd name="T60" fmla="+- 0 5383 5303"/>
                  <a:gd name="T61" fmla="*/ T60 w 192"/>
                  <a:gd name="T62" fmla="+- 0 613 425"/>
                  <a:gd name="T63" fmla="*/ 613 h 193"/>
                  <a:gd name="T64" fmla="+- 0 5398 5303"/>
                  <a:gd name="T65" fmla="*/ T64 w 192"/>
                  <a:gd name="T66" fmla="+- 0 605 425"/>
                  <a:gd name="T67" fmla="*/ 605 h 193"/>
                  <a:gd name="T68" fmla="+- 0 5415 5303"/>
                  <a:gd name="T69" fmla="*/ T68 w 192"/>
                  <a:gd name="T70" fmla="+- 0 574 425"/>
                  <a:gd name="T71" fmla="*/ 574 h 193"/>
                  <a:gd name="T72" fmla="+- 0 5396 5303"/>
                  <a:gd name="T73" fmla="*/ T72 w 192"/>
                  <a:gd name="T74" fmla="+- 0 551 425"/>
                  <a:gd name="T75" fmla="*/ 551 h 193"/>
                  <a:gd name="T76" fmla="+- 0 5303 5303"/>
                  <a:gd name="T77" fmla="*/ T76 w 192"/>
                  <a:gd name="T78" fmla="+- 0 486 425"/>
                  <a:gd name="T79" fmla="*/ 486 h 193"/>
                  <a:gd name="T80" fmla="+- 0 5327 5303"/>
                  <a:gd name="T81" fmla="*/ T80 w 192"/>
                  <a:gd name="T82" fmla="+- 0 510 425"/>
                  <a:gd name="T83" fmla="*/ 510 h 193"/>
                  <a:gd name="T84" fmla="+- 0 5319 5303"/>
                  <a:gd name="T85" fmla="*/ T84 w 192"/>
                  <a:gd name="T86" fmla="+- 0 593 425"/>
                  <a:gd name="T87" fmla="*/ 593 h 193"/>
                  <a:gd name="T88" fmla="+- 0 5318 5303"/>
                  <a:gd name="T89" fmla="*/ T88 w 192"/>
                  <a:gd name="T90" fmla="+- 0 601 425"/>
                  <a:gd name="T91" fmla="*/ 601 h 193"/>
                  <a:gd name="T92" fmla="+- 0 5329 5303"/>
                  <a:gd name="T93" fmla="*/ T92 w 192"/>
                  <a:gd name="T94" fmla="+- 0 614 425"/>
                  <a:gd name="T95" fmla="*/ 614 h 193"/>
                  <a:gd name="T96" fmla="+- 0 5341 5303"/>
                  <a:gd name="T97" fmla="*/ T96 w 192"/>
                  <a:gd name="T98" fmla="+- 0 602 425"/>
                  <a:gd name="T99" fmla="*/ 602 h 193"/>
                  <a:gd name="T100" fmla="+- 0 5379 5303"/>
                  <a:gd name="T101" fmla="*/ T100 w 192"/>
                  <a:gd name="T102" fmla="+- 0 569 425"/>
                  <a:gd name="T103" fmla="*/ 569 h 193"/>
                  <a:gd name="T104" fmla="+- 0 5375 5303"/>
                  <a:gd name="T105" fmla="*/ T104 w 192"/>
                  <a:gd name="T106" fmla="+- 0 563 425"/>
                  <a:gd name="T107" fmla="*/ 563 h 193"/>
                  <a:gd name="T108" fmla="+- 0 5351 5303"/>
                  <a:gd name="T109" fmla="*/ T108 w 192"/>
                  <a:gd name="T110" fmla="+- 0 486 425"/>
                  <a:gd name="T111" fmla="*/ 486 h 193"/>
                  <a:gd name="T112" fmla="+- 0 5351 5303"/>
                  <a:gd name="T113" fmla="*/ T112 w 192"/>
                  <a:gd name="T114" fmla="+- 0 563 425"/>
                  <a:gd name="T115" fmla="*/ 563 h 193"/>
                  <a:gd name="T116" fmla="+- 0 5371 5303"/>
                  <a:gd name="T117" fmla="*/ T116 w 192"/>
                  <a:gd name="T118" fmla="+- 0 554 425"/>
                  <a:gd name="T119" fmla="*/ 554 h 193"/>
                  <a:gd name="T120" fmla="+- 0 5327 5303"/>
                  <a:gd name="T121" fmla="*/ T120 w 192"/>
                  <a:gd name="T122" fmla="+- 0 425 425"/>
                  <a:gd name="T123" fmla="*/ 425 h 193"/>
                  <a:gd name="T124" fmla="+- 0 5320 5303"/>
                  <a:gd name="T125" fmla="*/ T124 w 192"/>
                  <a:gd name="T126" fmla="+- 0 448 425"/>
                  <a:gd name="T127" fmla="*/ 448 h 193"/>
                  <a:gd name="T128" fmla="+- 0 5338 5303"/>
                  <a:gd name="T129" fmla="*/ T128 w 192"/>
                  <a:gd name="T130" fmla="+- 0 466 425"/>
                  <a:gd name="T131" fmla="*/ 466 h 193"/>
                  <a:gd name="T132" fmla="+- 0 5361 5303"/>
                  <a:gd name="T133" fmla="*/ T132 w 192"/>
                  <a:gd name="T134" fmla="+- 0 456 425"/>
                  <a:gd name="T135" fmla="*/ 456 h 193"/>
                  <a:gd name="T136" fmla="+- 0 5346 5303"/>
                  <a:gd name="T137" fmla="*/ T136 w 192"/>
                  <a:gd name="T138" fmla="+- 0 441 425"/>
                  <a:gd name="T139" fmla="*/ 441 h 193"/>
                  <a:gd name="T140" fmla="+- 0 5327 5303"/>
                  <a:gd name="T141" fmla="*/ T140 w 192"/>
                  <a:gd name="T142" fmla="+- 0 425 425"/>
                  <a:gd name="T143" fmla="*/ 425 h 19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Lst>
                <a:rect l="0" t="0" r="r" b="b"/>
                <a:pathLst>
                  <a:path w="192" h="193">
                    <a:moveTo>
                      <a:pt x="163" y="125"/>
                    </a:moveTo>
                    <a:lnTo>
                      <a:pt x="140" y="134"/>
                    </a:lnTo>
                    <a:lnTo>
                      <a:pt x="148" y="148"/>
                    </a:lnTo>
                    <a:lnTo>
                      <a:pt x="155" y="164"/>
                    </a:lnTo>
                    <a:lnTo>
                      <a:pt x="162" y="179"/>
                    </a:lnTo>
                    <a:lnTo>
                      <a:pt x="166" y="192"/>
                    </a:lnTo>
                    <a:lnTo>
                      <a:pt x="191" y="182"/>
                    </a:lnTo>
                    <a:lnTo>
                      <a:pt x="186" y="169"/>
                    </a:lnTo>
                    <a:lnTo>
                      <a:pt x="179" y="154"/>
                    </a:lnTo>
                    <a:lnTo>
                      <a:pt x="171" y="140"/>
                    </a:lnTo>
                    <a:lnTo>
                      <a:pt x="163" y="125"/>
                    </a:lnTo>
                    <a:close/>
                    <a:moveTo>
                      <a:pt x="179" y="10"/>
                    </a:moveTo>
                    <a:lnTo>
                      <a:pt x="80" y="10"/>
                    </a:lnTo>
                    <a:lnTo>
                      <a:pt x="80" y="109"/>
                    </a:lnTo>
                    <a:lnTo>
                      <a:pt x="179" y="109"/>
                    </a:lnTo>
                    <a:lnTo>
                      <a:pt x="179" y="85"/>
                    </a:lnTo>
                    <a:lnTo>
                      <a:pt x="105" y="85"/>
                    </a:lnTo>
                    <a:lnTo>
                      <a:pt x="105" y="34"/>
                    </a:lnTo>
                    <a:lnTo>
                      <a:pt x="179" y="34"/>
                    </a:lnTo>
                    <a:lnTo>
                      <a:pt x="179" y="10"/>
                    </a:lnTo>
                    <a:close/>
                    <a:moveTo>
                      <a:pt x="179" y="34"/>
                    </a:moveTo>
                    <a:lnTo>
                      <a:pt x="153" y="34"/>
                    </a:lnTo>
                    <a:lnTo>
                      <a:pt x="153" y="85"/>
                    </a:lnTo>
                    <a:lnTo>
                      <a:pt x="179" y="85"/>
                    </a:lnTo>
                    <a:lnTo>
                      <a:pt x="179" y="34"/>
                    </a:lnTo>
                    <a:close/>
                    <a:moveTo>
                      <a:pt x="93" y="126"/>
                    </a:moveTo>
                    <a:lnTo>
                      <a:pt x="88" y="141"/>
                    </a:lnTo>
                    <a:lnTo>
                      <a:pt x="81" y="155"/>
                    </a:lnTo>
                    <a:lnTo>
                      <a:pt x="73" y="168"/>
                    </a:lnTo>
                    <a:lnTo>
                      <a:pt x="63" y="178"/>
                    </a:lnTo>
                    <a:lnTo>
                      <a:pt x="69" y="181"/>
                    </a:lnTo>
                    <a:lnTo>
                      <a:pt x="80" y="188"/>
                    </a:lnTo>
                    <a:lnTo>
                      <a:pt x="85" y="192"/>
                    </a:lnTo>
                    <a:lnTo>
                      <a:pt x="95" y="180"/>
                    </a:lnTo>
                    <a:lnTo>
                      <a:pt x="104" y="166"/>
                    </a:lnTo>
                    <a:lnTo>
                      <a:pt x="112" y="149"/>
                    </a:lnTo>
                    <a:lnTo>
                      <a:pt x="119" y="132"/>
                    </a:lnTo>
                    <a:lnTo>
                      <a:pt x="93" y="126"/>
                    </a:lnTo>
                    <a:close/>
                    <a:moveTo>
                      <a:pt x="48" y="61"/>
                    </a:moveTo>
                    <a:lnTo>
                      <a:pt x="0" y="61"/>
                    </a:lnTo>
                    <a:lnTo>
                      <a:pt x="0" y="85"/>
                    </a:lnTo>
                    <a:lnTo>
                      <a:pt x="24" y="85"/>
                    </a:lnTo>
                    <a:lnTo>
                      <a:pt x="24" y="158"/>
                    </a:lnTo>
                    <a:lnTo>
                      <a:pt x="16" y="168"/>
                    </a:lnTo>
                    <a:lnTo>
                      <a:pt x="11" y="173"/>
                    </a:lnTo>
                    <a:lnTo>
                      <a:pt x="15" y="176"/>
                    </a:lnTo>
                    <a:lnTo>
                      <a:pt x="23" y="184"/>
                    </a:lnTo>
                    <a:lnTo>
                      <a:pt x="26" y="189"/>
                    </a:lnTo>
                    <a:lnTo>
                      <a:pt x="30" y="185"/>
                    </a:lnTo>
                    <a:lnTo>
                      <a:pt x="38" y="177"/>
                    </a:lnTo>
                    <a:lnTo>
                      <a:pt x="52" y="165"/>
                    </a:lnTo>
                    <a:lnTo>
                      <a:pt x="76" y="144"/>
                    </a:lnTo>
                    <a:lnTo>
                      <a:pt x="73" y="139"/>
                    </a:lnTo>
                    <a:lnTo>
                      <a:pt x="72" y="138"/>
                    </a:lnTo>
                    <a:lnTo>
                      <a:pt x="48" y="138"/>
                    </a:lnTo>
                    <a:lnTo>
                      <a:pt x="48" y="61"/>
                    </a:lnTo>
                    <a:close/>
                    <a:moveTo>
                      <a:pt x="66" y="122"/>
                    </a:moveTo>
                    <a:lnTo>
                      <a:pt x="48" y="138"/>
                    </a:lnTo>
                    <a:lnTo>
                      <a:pt x="72" y="138"/>
                    </a:lnTo>
                    <a:lnTo>
                      <a:pt x="68" y="129"/>
                    </a:lnTo>
                    <a:lnTo>
                      <a:pt x="66" y="122"/>
                    </a:lnTo>
                    <a:close/>
                    <a:moveTo>
                      <a:pt x="24" y="0"/>
                    </a:moveTo>
                    <a:lnTo>
                      <a:pt x="8" y="15"/>
                    </a:lnTo>
                    <a:lnTo>
                      <a:pt x="17" y="23"/>
                    </a:lnTo>
                    <a:lnTo>
                      <a:pt x="26" y="32"/>
                    </a:lnTo>
                    <a:lnTo>
                      <a:pt x="35" y="41"/>
                    </a:lnTo>
                    <a:lnTo>
                      <a:pt x="41" y="49"/>
                    </a:lnTo>
                    <a:lnTo>
                      <a:pt x="58" y="31"/>
                    </a:lnTo>
                    <a:lnTo>
                      <a:pt x="51" y="24"/>
                    </a:lnTo>
                    <a:lnTo>
                      <a:pt x="43" y="16"/>
                    </a:lnTo>
                    <a:lnTo>
                      <a:pt x="33" y="7"/>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AutoShape 5">
                <a:extLst>
                  <a:ext uri="{FF2B5EF4-FFF2-40B4-BE49-F238E27FC236}">
                    <a16:creationId xmlns:a16="http://schemas.microsoft.com/office/drawing/2014/main" id="{98D5B199-E4CC-454F-8EE6-DBD0C92CBF17}"/>
                  </a:ext>
                </a:extLst>
              </p:cNvPr>
              <p:cNvSpPr>
                <a:spLocks/>
              </p:cNvSpPr>
              <p:nvPr/>
            </p:nvSpPr>
            <p:spPr bwMode="auto">
              <a:xfrm>
                <a:off x="5508" y="425"/>
                <a:ext cx="188" cy="193"/>
              </a:xfrm>
              <a:custGeom>
                <a:avLst/>
                <a:gdLst>
                  <a:gd name="T0" fmla="+- 0 5643 5509"/>
                  <a:gd name="T1" fmla="*/ T0 w 188"/>
                  <a:gd name="T2" fmla="+- 0 599 426"/>
                  <a:gd name="T3" fmla="*/ 599 h 193"/>
                  <a:gd name="T4" fmla="+- 0 5647 5509"/>
                  <a:gd name="T5" fmla="*/ T4 w 188"/>
                  <a:gd name="T6" fmla="+- 0 618 426"/>
                  <a:gd name="T7" fmla="*/ 618 h 193"/>
                  <a:gd name="T8" fmla="+- 0 5677 5509"/>
                  <a:gd name="T9" fmla="*/ T8 w 188"/>
                  <a:gd name="T10" fmla="+- 0 617 426"/>
                  <a:gd name="T11" fmla="*/ 617 h 193"/>
                  <a:gd name="T12" fmla="+- 0 5693 5509"/>
                  <a:gd name="T13" fmla="*/ T12 w 188"/>
                  <a:gd name="T14" fmla="+- 0 609 426"/>
                  <a:gd name="T15" fmla="*/ 609 h 193"/>
                  <a:gd name="T16" fmla="+- 0 5696 5509"/>
                  <a:gd name="T17" fmla="*/ T16 w 188"/>
                  <a:gd name="T18" fmla="+- 0 592 426"/>
                  <a:gd name="T19" fmla="*/ 592 h 193"/>
                  <a:gd name="T20" fmla="+- 0 5639 5509"/>
                  <a:gd name="T21" fmla="*/ T20 w 188"/>
                  <a:gd name="T22" fmla="+- 0 592 426"/>
                  <a:gd name="T23" fmla="*/ 592 h 193"/>
                  <a:gd name="T24" fmla="+- 0 5672 5509"/>
                  <a:gd name="T25" fmla="*/ T24 w 188"/>
                  <a:gd name="T26" fmla="+- 0 426 426"/>
                  <a:gd name="T27" fmla="*/ 426 h 193"/>
                  <a:gd name="T28" fmla="+- 0 5670 5509"/>
                  <a:gd name="T29" fmla="*/ T28 w 188"/>
                  <a:gd name="T30" fmla="+- 0 592 426"/>
                  <a:gd name="T31" fmla="*/ 592 h 193"/>
                  <a:gd name="T32" fmla="+- 0 5696 5509"/>
                  <a:gd name="T33" fmla="*/ T32 w 188"/>
                  <a:gd name="T34" fmla="+- 0 426 426"/>
                  <a:gd name="T35" fmla="*/ 426 h 193"/>
                  <a:gd name="T36" fmla="+- 0 5628 5509"/>
                  <a:gd name="T37" fmla="*/ T36 w 188"/>
                  <a:gd name="T38" fmla="+- 0 447 426"/>
                  <a:gd name="T39" fmla="*/ 447 h 193"/>
                  <a:gd name="T40" fmla="+- 0 5652 5509"/>
                  <a:gd name="T41" fmla="*/ T40 w 188"/>
                  <a:gd name="T42" fmla="+- 0 565 426"/>
                  <a:gd name="T43" fmla="*/ 565 h 193"/>
                  <a:gd name="T44" fmla="+- 0 5607 5509"/>
                  <a:gd name="T45" fmla="*/ T44 w 188"/>
                  <a:gd name="T46" fmla="+- 0 431 426"/>
                  <a:gd name="T47" fmla="*/ 431 h 193"/>
                  <a:gd name="T48" fmla="+- 0 5521 5509"/>
                  <a:gd name="T49" fmla="*/ T48 w 188"/>
                  <a:gd name="T50" fmla="+- 0 504 426"/>
                  <a:gd name="T51" fmla="*/ 504 h 193"/>
                  <a:gd name="T52" fmla="+- 0 5607 5509"/>
                  <a:gd name="T53" fmla="*/ T52 w 188"/>
                  <a:gd name="T54" fmla="+- 0 481 426"/>
                  <a:gd name="T55" fmla="*/ 481 h 193"/>
                  <a:gd name="T56" fmla="+- 0 5543 5509"/>
                  <a:gd name="T57" fmla="*/ T56 w 188"/>
                  <a:gd name="T58" fmla="+- 0 453 426"/>
                  <a:gd name="T59" fmla="*/ 453 h 193"/>
                  <a:gd name="T60" fmla="+- 0 5607 5509"/>
                  <a:gd name="T61" fmla="*/ T60 w 188"/>
                  <a:gd name="T62" fmla="+- 0 431 426"/>
                  <a:gd name="T63" fmla="*/ 431 h 193"/>
                  <a:gd name="T64" fmla="+- 0 5583 5509"/>
                  <a:gd name="T65" fmla="*/ T64 w 188"/>
                  <a:gd name="T66" fmla="+- 0 453 426"/>
                  <a:gd name="T67" fmla="*/ 453 h 193"/>
                  <a:gd name="T68" fmla="+- 0 5607 5509"/>
                  <a:gd name="T69" fmla="*/ T68 w 188"/>
                  <a:gd name="T70" fmla="+- 0 481 426"/>
                  <a:gd name="T71" fmla="*/ 481 h 193"/>
                  <a:gd name="T72" fmla="+- 0 5567 5509"/>
                  <a:gd name="T73" fmla="*/ T72 w 188"/>
                  <a:gd name="T74" fmla="+- 0 543 426"/>
                  <a:gd name="T75" fmla="*/ 543 h 193"/>
                  <a:gd name="T76" fmla="+- 0 5541 5509"/>
                  <a:gd name="T77" fmla="*/ T76 w 188"/>
                  <a:gd name="T78" fmla="+- 0 561 426"/>
                  <a:gd name="T79" fmla="*/ 561 h 193"/>
                  <a:gd name="T80" fmla="+- 0 5524 5509"/>
                  <a:gd name="T81" fmla="*/ T80 w 188"/>
                  <a:gd name="T82" fmla="+- 0 589 426"/>
                  <a:gd name="T83" fmla="*/ 589 h 193"/>
                  <a:gd name="T84" fmla="+- 0 5514 5509"/>
                  <a:gd name="T85" fmla="*/ T84 w 188"/>
                  <a:gd name="T86" fmla="+- 0 604 426"/>
                  <a:gd name="T87" fmla="*/ 604 h 193"/>
                  <a:gd name="T88" fmla="+- 0 5523 5509"/>
                  <a:gd name="T89" fmla="*/ T88 w 188"/>
                  <a:gd name="T90" fmla="+- 0 618 426"/>
                  <a:gd name="T91" fmla="*/ 618 h 193"/>
                  <a:gd name="T92" fmla="+- 0 5555 5509"/>
                  <a:gd name="T93" fmla="*/ T92 w 188"/>
                  <a:gd name="T94" fmla="+- 0 587 426"/>
                  <a:gd name="T95" fmla="*/ 587 h 193"/>
                  <a:gd name="T96" fmla="+- 0 5567 5509"/>
                  <a:gd name="T97" fmla="*/ T96 w 188"/>
                  <a:gd name="T98" fmla="+- 0 543 426"/>
                  <a:gd name="T99" fmla="*/ 543 h 193"/>
                  <a:gd name="T100" fmla="+- 0 5562 5509"/>
                  <a:gd name="T101" fmla="*/ T100 w 188"/>
                  <a:gd name="T102" fmla="+- 0 598 426"/>
                  <a:gd name="T103" fmla="*/ 598 h 193"/>
                  <a:gd name="T104" fmla="+- 0 5565 5509"/>
                  <a:gd name="T105" fmla="*/ T104 w 188"/>
                  <a:gd name="T106" fmla="+- 0 615 426"/>
                  <a:gd name="T107" fmla="*/ 615 h 193"/>
                  <a:gd name="T108" fmla="+- 0 5583 5509"/>
                  <a:gd name="T109" fmla="*/ T108 w 188"/>
                  <a:gd name="T110" fmla="+- 0 615 426"/>
                  <a:gd name="T111" fmla="*/ 615 h 193"/>
                  <a:gd name="T112" fmla="+- 0 5599 5509"/>
                  <a:gd name="T113" fmla="*/ T112 w 188"/>
                  <a:gd name="T114" fmla="+- 0 611 426"/>
                  <a:gd name="T115" fmla="*/ 611 h 193"/>
                  <a:gd name="T116" fmla="+- 0 5606 5509"/>
                  <a:gd name="T117" fmla="*/ T116 w 188"/>
                  <a:gd name="T118" fmla="+- 0 598 426"/>
                  <a:gd name="T119" fmla="*/ 598 h 193"/>
                  <a:gd name="T120" fmla="+- 0 5566 5509"/>
                  <a:gd name="T121" fmla="*/ T120 w 188"/>
                  <a:gd name="T122" fmla="+- 0 592 426"/>
                  <a:gd name="T123" fmla="*/ 592 h 193"/>
                  <a:gd name="T124" fmla="+- 0 5613 5509"/>
                  <a:gd name="T125" fmla="*/ T124 w 188"/>
                  <a:gd name="T126" fmla="+- 0 521 426"/>
                  <a:gd name="T127" fmla="*/ 521 h 193"/>
                  <a:gd name="T128" fmla="+- 0 5515 5509"/>
                  <a:gd name="T129" fmla="*/ T128 w 188"/>
                  <a:gd name="T130" fmla="+- 0 543 426"/>
                  <a:gd name="T131" fmla="*/ 543 h 193"/>
                  <a:gd name="T132" fmla="+- 0 5587 5509"/>
                  <a:gd name="T133" fmla="*/ T132 w 188"/>
                  <a:gd name="T134" fmla="+- 0 563 426"/>
                  <a:gd name="T135" fmla="*/ 563 h 193"/>
                  <a:gd name="T136" fmla="+- 0 5584 5509"/>
                  <a:gd name="T137" fmla="*/ T136 w 188"/>
                  <a:gd name="T138" fmla="+- 0 585 426"/>
                  <a:gd name="T139" fmla="*/ 585 h 193"/>
                  <a:gd name="T140" fmla="+- 0 5580 5509"/>
                  <a:gd name="T141" fmla="*/ T140 w 188"/>
                  <a:gd name="T142" fmla="+- 0 592 426"/>
                  <a:gd name="T143" fmla="*/ 592 h 193"/>
                  <a:gd name="T144" fmla="+- 0 5607 5509"/>
                  <a:gd name="T145" fmla="*/ T144 w 188"/>
                  <a:gd name="T146" fmla="+- 0 592 426"/>
                  <a:gd name="T147" fmla="*/ 592 h 193"/>
                  <a:gd name="T148" fmla="+- 0 5611 5509"/>
                  <a:gd name="T149" fmla="*/ T148 w 188"/>
                  <a:gd name="T150" fmla="+- 0 563 426"/>
                  <a:gd name="T151" fmla="*/ 563 h 193"/>
                  <a:gd name="T152" fmla="+- 0 5612 5509"/>
                  <a:gd name="T153" fmla="*/ T152 w 188"/>
                  <a:gd name="T154" fmla="+- 0 531 426"/>
                  <a:gd name="T155" fmla="*/ 531 h 193"/>
                  <a:gd name="T156" fmla="+- 0 5613 5509"/>
                  <a:gd name="T157" fmla="*/ T156 w 188"/>
                  <a:gd name="T158" fmla="+- 0 521 426"/>
                  <a:gd name="T159" fmla="*/ 521 h 193"/>
                  <a:gd name="T160" fmla="+- 0 5547 5509"/>
                  <a:gd name="T161" fmla="*/ T160 w 188"/>
                  <a:gd name="T162" fmla="+- 0 508 426"/>
                  <a:gd name="T163" fmla="*/ 508 h 193"/>
                  <a:gd name="T164" fmla="+- 0 5570 5509"/>
                  <a:gd name="T165" fmla="*/ T164 w 188"/>
                  <a:gd name="T166" fmla="+- 0 521 426"/>
                  <a:gd name="T167" fmla="*/ 521 h 19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Lst>
                <a:rect l="0" t="0" r="r" b="b"/>
                <a:pathLst>
                  <a:path w="188" h="193">
                    <a:moveTo>
                      <a:pt x="130" y="166"/>
                    </a:moveTo>
                    <a:lnTo>
                      <a:pt x="134" y="173"/>
                    </a:lnTo>
                    <a:lnTo>
                      <a:pt x="137" y="184"/>
                    </a:lnTo>
                    <a:lnTo>
                      <a:pt x="138" y="192"/>
                    </a:lnTo>
                    <a:lnTo>
                      <a:pt x="156" y="192"/>
                    </a:lnTo>
                    <a:lnTo>
                      <a:pt x="168" y="191"/>
                    </a:lnTo>
                    <a:lnTo>
                      <a:pt x="177" y="187"/>
                    </a:lnTo>
                    <a:lnTo>
                      <a:pt x="184" y="183"/>
                    </a:lnTo>
                    <a:lnTo>
                      <a:pt x="187" y="176"/>
                    </a:lnTo>
                    <a:lnTo>
                      <a:pt x="187" y="166"/>
                    </a:lnTo>
                    <a:lnTo>
                      <a:pt x="142" y="166"/>
                    </a:lnTo>
                    <a:lnTo>
                      <a:pt x="130" y="166"/>
                    </a:lnTo>
                    <a:close/>
                    <a:moveTo>
                      <a:pt x="187" y="0"/>
                    </a:moveTo>
                    <a:lnTo>
                      <a:pt x="163" y="0"/>
                    </a:lnTo>
                    <a:lnTo>
                      <a:pt x="163" y="165"/>
                    </a:lnTo>
                    <a:lnTo>
                      <a:pt x="161" y="166"/>
                    </a:lnTo>
                    <a:lnTo>
                      <a:pt x="187" y="166"/>
                    </a:lnTo>
                    <a:lnTo>
                      <a:pt x="187" y="0"/>
                    </a:lnTo>
                    <a:close/>
                    <a:moveTo>
                      <a:pt x="143" y="21"/>
                    </a:moveTo>
                    <a:lnTo>
                      <a:pt x="119" y="21"/>
                    </a:lnTo>
                    <a:lnTo>
                      <a:pt x="119" y="139"/>
                    </a:lnTo>
                    <a:lnTo>
                      <a:pt x="143" y="139"/>
                    </a:lnTo>
                    <a:lnTo>
                      <a:pt x="143" y="21"/>
                    </a:lnTo>
                    <a:close/>
                    <a:moveTo>
                      <a:pt x="98" y="5"/>
                    </a:moveTo>
                    <a:lnTo>
                      <a:pt x="12" y="5"/>
                    </a:lnTo>
                    <a:lnTo>
                      <a:pt x="12" y="78"/>
                    </a:lnTo>
                    <a:lnTo>
                      <a:pt x="98" y="78"/>
                    </a:lnTo>
                    <a:lnTo>
                      <a:pt x="98" y="55"/>
                    </a:lnTo>
                    <a:lnTo>
                      <a:pt x="34" y="55"/>
                    </a:lnTo>
                    <a:lnTo>
                      <a:pt x="34" y="27"/>
                    </a:lnTo>
                    <a:lnTo>
                      <a:pt x="98" y="27"/>
                    </a:lnTo>
                    <a:lnTo>
                      <a:pt x="98" y="5"/>
                    </a:lnTo>
                    <a:close/>
                    <a:moveTo>
                      <a:pt x="98" y="27"/>
                    </a:moveTo>
                    <a:lnTo>
                      <a:pt x="74" y="27"/>
                    </a:lnTo>
                    <a:lnTo>
                      <a:pt x="74" y="55"/>
                    </a:lnTo>
                    <a:lnTo>
                      <a:pt x="98" y="55"/>
                    </a:lnTo>
                    <a:lnTo>
                      <a:pt x="98" y="27"/>
                    </a:lnTo>
                    <a:close/>
                    <a:moveTo>
                      <a:pt x="58" y="117"/>
                    </a:moveTo>
                    <a:lnTo>
                      <a:pt x="35" y="117"/>
                    </a:lnTo>
                    <a:lnTo>
                      <a:pt x="32" y="135"/>
                    </a:lnTo>
                    <a:lnTo>
                      <a:pt x="25" y="150"/>
                    </a:lnTo>
                    <a:lnTo>
                      <a:pt x="15" y="163"/>
                    </a:lnTo>
                    <a:lnTo>
                      <a:pt x="0" y="174"/>
                    </a:lnTo>
                    <a:lnTo>
                      <a:pt x="5" y="178"/>
                    </a:lnTo>
                    <a:lnTo>
                      <a:pt x="11" y="187"/>
                    </a:lnTo>
                    <a:lnTo>
                      <a:pt x="14" y="192"/>
                    </a:lnTo>
                    <a:lnTo>
                      <a:pt x="33" y="178"/>
                    </a:lnTo>
                    <a:lnTo>
                      <a:pt x="46" y="161"/>
                    </a:lnTo>
                    <a:lnTo>
                      <a:pt x="54" y="141"/>
                    </a:lnTo>
                    <a:lnTo>
                      <a:pt x="58" y="117"/>
                    </a:lnTo>
                    <a:close/>
                    <a:moveTo>
                      <a:pt x="50" y="166"/>
                    </a:moveTo>
                    <a:lnTo>
                      <a:pt x="53" y="172"/>
                    </a:lnTo>
                    <a:lnTo>
                      <a:pt x="56" y="182"/>
                    </a:lnTo>
                    <a:lnTo>
                      <a:pt x="56" y="189"/>
                    </a:lnTo>
                    <a:lnTo>
                      <a:pt x="66" y="189"/>
                    </a:lnTo>
                    <a:lnTo>
                      <a:pt x="74" y="189"/>
                    </a:lnTo>
                    <a:lnTo>
                      <a:pt x="85" y="187"/>
                    </a:lnTo>
                    <a:lnTo>
                      <a:pt x="90" y="185"/>
                    </a:lnTo>
                    <a:lnTo>
                      <a:pt x="94" y="180"/>
                    </a:lnTo>
                    <a:lnTo>
                      <a:pt x="97" y="172"/>
                    </a:lnTo>
                    <a:lnTo>
                      <a:pt x="98" y="166"/>
                    </a:lnTo>
                    <a:lnTo>
                      <a:pt x="57" y="166"/>
                    </a:lnTo>
                    <a:lnTo>
                      <a:pt x="50" y="166"/>
                    </a:lnTo>
                    <a:close/>
                    <a:moveTo>
                      <a:pt x="104" y="95"/>
                    </a:moveTo>
                    <a:lnTo>
                      <a:pt x="6" y="95"/>
                    </a:lnTo>
                    <a:lnTo>
                      <a:pt x="6" y="117"/>
                    </a:lnTo>
                    <a:lnTo>
                      <a:pt x="79" y="117"/>
                    </a:lnTo>
                    <a:lnTo>
                      <a:pt x="78" y="137"/>
                    </a:lnTo>
                    <a:lnTo>
                      <a:pt x="76" y="151"/>
                    </a:lnTo>
                    <a:lnTo>
                      <a:pt x="75" y="159"/>
                    </a:lnTo>
                    <a:lnTo>
                      <a:pt x="73" y="164"/>
                    </a:lnTo>
                    <a:lnTo>
                      <a:pt x="71" y="166"/>
                    </a:lnTo>
                    <a:lnTo>
                      <a:pt x="70" y="166"/>
                    </a:lnTo>
                    <a:lnTo>
                      <a:pt x="98" y="166"/>
                    </a:lnTo>
                    <a:lnTo>
                      <a:pt x="100" y="158"/>
                    </a:lnTo>
                    <a:lnTo>
                      <a:pt x="102" y="137"/>
                    </a:lnTo>
                    <a:lnTo>
                      <a:pt x="102" y="135"/>
                    </a:lnTo>
                    <a:lnTo>
                      <a:pt x="103" y="105"/>
                    </a:lnTo>
                    <a:lnTo>
                      <a:pt x="103" y="102"/>
                    </a:lnTo>
                    <a:lnTo>
                      <a:pt x="104" y="95"/>
                    </a:lnTo>
                    <a:close/>
                    <a:moveTo>
                      <a:pt x="61" y="82"/>
                    </a:moveTo>
                    <a:lnTo>
                      <a:pt x="38" y="82"/>
                    </a:lnTo>
                    <a:lnTo>
                      <a:pt x="37" y="95"/>
                    </a:lnTo>
                    <a:lnTo>
                      <a:pt x="61" y="95"/>
                    </a:lnTo>
                    <a:lnTo>
                      <a:pt x="61" y="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AutoShape 6">
                <a:extLst>
                  <a:ext uri="{FF2B5EF4-FFF2-40B4-BE49-F238E27FC236}">
                    <a16:creationId xmlns:a16="http://schemas.microsoft.com/office/drawing/2014/main" id="{D6437CFB-8251-4C7F-8A92-ED24BB1CD113}"/>
                  </a:ext>
                </a:extLst>
              </p:cNvPr>
              <p:cNvSpPr>
                <a:spLocks/>
              </p:cNvSpPr>
              <p:nvPr/>
            </p:nvSpPr>
            <p:spPr bwMode="auto">
              <a:xfrm>
                <a:off x="5720" y="428"/>
                <a:ext cx="198" cy="191"/>
              </a:xfrm>
              <a:custGeom>
                <a:avLst/>
                <a:gdLst>
                  <a:gd name="T0" fmla="+- 0 5744 5720"/>
                  <a:gd name="T1" fmla="*/ T0 w 198"/>
                  <a:gd name="T2" fmla="+- 0 429 429"/>
                  <a:gd name="T3" fmla="*/ 429 h 191"/>
                  <a:gd name="T4" fmla="+- 0 5744 5720"/>
                  <a:gd name="T5" fmla="*/ T4 w 198"/>
                  <a:gd name="T6" fmla="+- 0 513 429"/>
                  <a:gd name="T7" fmla="*/ 513 h 191"/>
                  <a:gd name="T8" fmla="+- 0 5741 5720"/>
                  <a:gd name="T9" fmla="*/ T8 w 198"/>
                  <a:gd name="T10" fmla="+- 0 545 429"/>
                  <a:gd name="T11" fmla="*/ 545 h 191"/>
                  <a:gd name="T12" fmla="+- 0 5720 5720"/>
                  <a:gd name="T13" fmla="*/ T12 w 198"/>
                  <a:gd name="T14" fmla="+- 0 602 429"/>
                  <a:gd name="T15" fmla="*/ 602 h 191"/>
                  <a:gd name="T16" fmla="+- 0 5737 5720"/>
                  <a:gd name="T17" fmla="*/ T16 w 198"/>
                  <a:gd name="T18" fmla="+- 0 614 429"/>
                  <a:gd name="T19" fmla="*/ 614 h 191"/>
                  <a:gd name="T20" fmla="+- 0 5756 5720"/>
                  <a:gd name="T21" fmla="*/ T20 w 198"/>
                  <a:gd name="T22" fmla="+- 0 588 429"/>
                  <a:gd name="T23" fmla="*/ 588 h 191"/>
                  <a:gd name="T24" fmla="+- 0 5769 5720"/>
                  <a:gd name="T25" fmla="*/ T24 w 198"/>
                  <a:gd name="T26" fmla="+- 0 519 429"/>
                  <a:gd name="T27" fmla="*/ 519 h 191"/>
                  <a:gd name="T28" fmla="+- 0 5770 5720"/>
                  <a:gd name="T29" fmla="*/ T28 w 198"/>
                  <a:gd name="T30" fmla="+- 0 453 429"/>
                  <a:gd name="T31" fmla="*/ 453 h 191"/>
                  <a:gd name="T32" fmla="+- 0 5889 5720"/>
                  <a:gd name="T33" fmla="*/ T32 w 198"/>
                  <a:gd name="T34" fmla="+- 0 429 429"/>
                  <a:gd name="T35" fmla="*/ 429 h 191"/>
                  <a:gd name="T36" fmla="+- 0 5864 5720"/>
                  <a:gd name="T37" fmla="*/ T36 w 198"/>
                  <a:gd name="T38" fmla="+- 0 453 429"/>
                  <a:gd name="T39" fmla="*/ 453 h 191"/>
                  <a:gd name="T40" fmla="+- 0 5865 5720"/>
                  <a:gd name="T41" fmla="*/ T40 w 198"/>
                  <a:gd name="T42" fmla="+- 0 526 429"/>
                  <a:gd name="T43" fmla="*/ 526 h 191"/>
                  <a:gd name="T44" fmla="+- 0 5878 5720"/>
                  <a:gd name="T45" fmla="*/ T44 w 198"/>
                  <a:gd name="T46" fmla="+- 0 605 429"/>
                  <a:gd name="T47" fmla="*/ 605 h 191"/>
                  <a:gd name="T48" fmla="+- 0 5906 5720"/>
                  <a:gd name="T49" fmla="*/ T48 w 198"/>
                  <a:gd name="T50" fmla="+- 0 613 429"/>
                  <a:gd name="T51" fmla="*/ 613 h 191"/>
                  <a:gd name="T52" fmla="+- 0 5916 5720"/>
                  <a:gd name="T53" fmla="*/ T52 w 198"/>
                  <a:gd name="T54" fmla="+- 0 595 429"/>
                  <a:gd name="T55" fmla="*/ 595 h 191"/>
                  <a:gd name="T56" fmla="+- 0 5899 5720"/>
                  <a:gd name="T57" fmla="*/ T56 w 198"/>
                  <a:gd name="T58" fmla="+- 0 589 429"/>
                  <a:gd name="T59" fmla="*/ 589 h 191"/>
                  <a:gd name="T60" fmla="+- 0 5889 5720"/>
                  <a:gd name="T61" fmla="*/ T60 w 198"/>
                  <a:gd name="T62" fmla="+- 0 550 429"/>
                  <a:gd name="T63" fmla="*/ 550 h 191"/>
                  <a:gd name="T64" fmla="+- 0 5889 5720"/>
                  <a:gd name="T65" fmla="*/ T64 w 198"/>
                  <a:gd name="T66" fmla="+- 0 504 429"/>
                  <a:gd name="T67" fmla="*/ 504 h 191"/>
                  <a:gd name="T68" fmla="+- 0 5889 5720"/>
                  <a:gd name="T69" fmla="*/ T68 w 198"/>
                  <a:gd name="T70" fmla="+- 0 453 429"/>
                  <a:gd name="T71" fmla="*/ 453 h 191"/>
                  <a:gd name="T72" fmla="+- 0 5772 5720"/>
                  <a:gd name="T73" fmla="*/ T72 w 198"/>
                  <a:gd name="T74" fmla="+- 0 482 429"/>
                  <a:gd name="T75" fmla="*/ 482 h 191"/>
                  <a:gd name="T76" fmla="+- 0 5789 5720"/>
                  <a:gd name="T77" fmla="*/ T76 w 198"/>
                  <a:gd name="T78" fmla="+- 0 504 429"/>
                  <a:gd name="T79" fmla="*/ 504 h 191"/>
                  <a:gd name="T80" fmla="+- 0 5806 5720"/>
                  <a:gd name="T81" fmla="*/ T80 w 198"/>
                  <a:gd name="T82" fmla="+- 0 528 429"/>
                  <a:gd name="T83" fmla="*/ 528 h 191"/>
                  <a:gd name="T84" fmla="+- 0 5786 5720"/>
                  <a:gd name="T85" fmla="*/ T84 w 198"/>
                  <a:gd name="T86" fmla="+- 0 554 429"/>
                  <a:gd name="T87" fmla="*/ 554 h 191"/>
                  <a:gd name="T88" fmla="+- 0 5764 5720"/>
                  <a:gd name="T89" fmla="*/ T88 w 198"/>
                  <a:gd name="T90" fmla="+- 0 574 429"/>
                  <a:gd name="T91" fmla="*/ 574 h 191"/>
                  <a:gd name="T92" fmla="+- 0 5778 5720"/>
                  <a:gd name="T93" fmla="*/ T92 w 198"/>
                  <a:gd name="T94" fmla="+- 0 588 429"/>
                  <a:gd name="T95" fmla="*/ 588 h 191"/>
                  <a:gd name="T96" fmla="+- 0 5792 5720"/>
                  <a:gd name="T97" fmla="*/ T96 w 198"/>
                  <a:gd name="T98" fmla="+- 0 584 429"/>
                  <a:gd name="T99" fmla="*/ 584 h 191"/>
                  <a:gd name="T100" fmla="+- 0 5811 5720"/>
                  <a:gd name="T101" fmla="*/ T100 w 198"/>
                  <a:gd name="T102" fmla="+- 0 562 429"/>
                  <a:gd name="T103" fmla="*/ 562 h 191"/>
                  <a:gd name="T104" fmla="+- 0 5850 5720"/>
                  <a:gd name="T105" fmla="*/ T104 w 198"/>
                  <a:gd name="T106" fmla="+- 0 550 429"/>
                  <a:gd name="T107" fmla="*/ 550 h 191"/>
                  <a:gd name="T108" fmla="+- 0 5834 5720"/>
                  <a:gd name="T109" fmla="*/ T108 w 198"/>
                  <a:gd name="T110" fmla="+- 0 526 429"/>
                  <a:gd name="T111" fmla="*/ 526 h 191"/>
                  <a:gd name="T112" fmla="+- 0 5844 5720"/>
                  <a:gd name="T113" fmla="*/ T112 w 198"/>
                  <a:gd name="T114" fmla="+- 0 505 429"/>
                  <a:gd name="T115" fmla="*/ 505 h 191"/>
                  <a:gd name="T116" fmla="+- 0 5812 5720"/>
                  <a:gd name="T117" fmla="*/ T116 w 198"/>
                  <a:gd name="T118" fmla="+- 0 497 429"/>
                  <a:gd name="T119" fmla="*/ 497 h 191"/>
                  <a:gd name="T120" fmla="+- 0 5799 5720"/>
                  <a:gd name="T121" fmla="*/ T120 w 198"/>
                  <a:gd name="T122" fmla="+- 0 480 429"/>
                  <a:gd name="T123" fmla="*/ 480 h 191"/>
                  <a:gd name="T124" fmla="+- 0 5903 5720"/>
                  <a:gd name="T125" fmla="*/ T124 w 198"/>
                  <a:gd name="T126" fmla="+- 0 558 429"/>
                  <a:gd name="T127" fmla="*/ 558 h 191"/>
                  <a:gd name="T128" fmla="+- 0 5903 5720"/>
                  <a:gd name="T129" fmla="*/ T128 w 198"/>
                  <a:gd name="T130" fmla="+- 0 575 429"/>
                  <a:gd name="T131" fmla="*/ 575 h 191"/>
                  <a:gd name="T132" fmla="+- 0 5916 5720"/>
                  <a:gd name="T133" fmla="*/ T132 w 198"/>
                  <a:gd name="T134" fmla="+- 0 589 429"/>
                  <a:gd name="T135" fmla="*/ 589 h 191"/>
                  <a:gd name="T136" fmla="+- 0 5913 5720"/>
                  <a:gd name="T137" fmla="*/ T136 w 198"/>
                  <a:gd name="T138" fmla="+- 0 573 429"/>
                  <a:gd name="T139" fmla="*/ 573 h 191"/>
                  <a:gd name="T140" fmla="+- 0 5903 5720"/>
                  <a:gd name="T141" fmla="*/ T140 w 198"/>
                  <a:gd name="T142" fmla="+- 0 558 429"/>
                  <a:gd name="T143" fmla="*/ 558 h 191"/>
                  <a:gd name="T144" fmla="+- 0 5820 5720"/>
                  <a:gd name="T145" fmla="*/ T144 w 198"/>
                  <a:gd name="T146" fmla="+- 0 550 429"/>
                  <a:gd name="T147" fmla="*/ 550 h 191"/>
                  <a:gd name="T148" fmla="+- 0 5833 5720"/>
                  <a:gd name="T149" fmla="*/ T148 w 198"/>
                  <a:gd name="T150" fmla="+- 0 570 429"/>
                  <a:gd name="T151" fmla="*/ 570 h 191"/>
                  <a:gd name="T152" fmla="+- 0 5842 5720"/>
                  <a:gd name="T153" fmla="*/ T152 w 198"/>
                  <a:gd name="T154" fmla="+- 0 589 429"/>
                  <a:gd name="T155" fmla="*/ 589 h 191"/>
                  <a:gd name="T156" fmla="+- 0 5859 5720"/>
                  <a:gd name="T157" fmla="*/ T156 w 198"/>
                  <a:gd name="T158" fmla="+- 0 565 429"/>
                  <a:gd name="T159" fmla="*/ 565 h 191"/>
                  <a:gd name="T160" fmla="+- 0 5850 5720"/>
                  <a:gd name="T161" fmla="*/ T160 w 198"/>
                  <a:gd name="T162" fmla="+- 0 550 429"/>
                  <a:gd name="T163" fmla="*/ 550 h 191"/>
                  <a:gd name="T164" fmla="+- 0 5832 5720"/>
                  <a:gd name="T165" fmla="*/ T164 w 198"/>
                  <a:gd name="T166" fmla="+- 0 475 429"/>
                  <a:gd name="T167" fmla="*/ 475 h 191"/>
                  <a:gd name="T168" fmla="+- 0 5824 5720"/>
                  <a:gd name="T169" fmla="*/ T168 w 198"/>
                  <a:gd name="T170" fmla="+- 0 495 429"/>
                  <a:gd name="T171" fmla="*/ 495 h 191"/>
                  <a:gd name="T172" fmla="+- 0 5844 5720"/>
                  <a:gd name="T173" fmla="*/ T172 w 198"/>
                  <a:gd name="T174" fmla="+- 0 505 429"/>
                  <a:gd name="T175" fmla="*/ 505 h 191"/>
                  <a:gd name="T176" fmla="+- 0 5852 5720"/>
                  <a:gd name="T177" fmla="*/ T176 w 198"/>
                  <a:gd name="T178" fmla="+- 0 485 429"/>
                  <a:gd name="T179" fmla="*/ 485 h 191"/>
                  <a:gd name="T180" fmla="+- 0 5835 5720"/>
                  <a:gd name="T181" fmla="*/ T180 w 198"/>
                  <a:gd name="T182" fmla="+- 0 465 429"/>
                  <a:gd name="T183" fmla="*/ 465 h 19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Lst>
                <a:rect l="0" t="0" r="r" b="b"/>
                <a:pathLst>
                  <a:path w="198" h="191">
                    <a:moveTo>
                      <a:pt x="169" y="0"/>
                    </a:moveTo>
                    <a:lnTo>
                      <a:pt x="24" y="0"/>
                    </a:lnTo>
                    <a:lnTo>
                      <a:pt x="24" y="64"/>
                    </a:lnTo>
                    <a:lnTo>
                      <a:pt x="24" y="84"/>
                    </a:lnTo>
                    <a:lnTo>
                      <a:pt x="24" y="87"/>
                    </a:lnTo>
                    <a:lnTo>
                      <a:pt x="21" y="116"/>
                    </a:lnTo>
                    <a:lnTo>
                      <a:pt x="13" y="146"/>
                    </a:lnTo>
                    <a:lnTo>
                      <a:pt x="0" y="173"/>
                    </a:lnTo>
                    <a:lnTo>
                      <a:pt x="6" y="176"/>
                    </a:lnTo>
                    <a:lnTo>
                      <a:pt x="17" y="185"/>
                    </a:lnTo>
                    <a:lnTo>
                      <a:pt x="21" y="190"/>
                    </a:lnTo>
                    <a:lnTo>
                      <a:pt x="36" y="159"/>
                    </a:lnTo>
                    <a:lnTo>
                      <a:pt x="45" y="125"/>
                    </a:lnTo>
                    <a:lnTo>
                      <a:pt x="49" y="90"/>
                    </a:lnTo>
                    <a:lnTo>
                      <a:pt x="50" y="64"/>
                    </a:lnTo>
                    <a:lnTo>
                      <a:pt x="50" y="24"/>
                    </a:lnTo>
                    <a:lnTo>
                      <a:pt x="169" y="24"/>
                    </a:lnTo>
                    <a:lnTo>
                      <a:pt x="169" y="0"/>
                    </a:lnTo>
                    <a:close/>
                    <a:moveTo>
                      <a:pt x="169" y="24"/>
                    </a:moveTo>
                    <a:lnTo>
                      <a:pt x="144" y="24"/>
                    </a:lnTo>
                    <a:lnTo>
                      <a:pt x="145" y="90"/>
                    </a:lnTo>
                    <a:lnTo>
                      <a:pt x="145" y="97"/>
                    </a:lnTo>
                    <a:lnTo>
                      <a:pt x="149" y="146"/>
                    </a:lnTo>
                    <a:lnTo>
                      <a:pt x="158" y="176"/>
                    </a:lnTo>
                    <a:lnTo>
                      <a:pt x="177" y="186"/>
                    </a:lnTo>
                    <a:lnTo>
                      <a:pt x="186" y="184"/>
                    </a:lnTo>
                    <a:lnTo>
                      <a:pt x="192" y="178"/>
                    </a:lnTo>
                    <a:lnTo>
                      <a:pt x="196" y="166"/>
                    </a:lnTo>
                    <a:lnTo>
                      <a:pt x="196" y="160"/>
                    </a:lnTo>
                    <a:lnTo>
                      <a:pt x="179" y="160"/>
                    </a:lnTo>
                    <a:lnTo>
                      <a:pt x="172" y="150"/>
                    </a:lnTo>
                    <a:lnTo>
                      <a:pt x="169" y="121"/>
                    </a:lnTo>
                    <a:lnTo>
                      <a:pt x="169" y="116"/>
                    </a:lnTo>
                    <a:lnTo>
                      <a:pt x="169" y="75"/>
                    </a:lnTo>
                    <a:lnTo>
                      <a:pt x="169" y="36"/>
                    </a:lnTo>
                    <a:lnTo>
                      <a:pt x="169" y="24"/>
                    </a:lnTo>
                    <a:close/>
                    <a:moveTo>
                      <a:pt x="72" y="43"/>
                    </a:moveTo>
                    <a:lnTo>
                      <a:pt x="52" y="53"/>
                    </a:lnTo>
                    <a:lnTo>
                      <a:pt x="61" y="64"/>
                    </a:lnTo>
                    <a:lnTo>
                      <a:pt x="69" y="75"/>
                    </a:lnTo>
                    <a:lnTo>
                      <a:pt x="77" y="87"/>
                    </a:lnTo>
                    <a:lnTo>
                      <a:pt x="86" y="99"/>
                    </a:lnTo>
                    <a:lnTo>
                      <a:pt x="76" y="113"/>
                    </a:lnTo>
                    <a:lnTo>
                      <a:pt x="66" y="125"/>
                    </a:lnTo>
                    <a:lnTo>
                      <a:pt x="56" y="136"/>
                    </a:lnTo>
                    <a:lnTo>
                      <a:pt x="44" y="145"/>
                    </a:lnTo>
                    <a:lnTo>
                      <a:pt x="50" y="150"/>
                    </a:lnTo>
                    <a:lnTo>
                      <a:pt x="58" y="159"/>
                    </a:lnTo>
                    <a:lnTo>
                      <a:pt x="62" y="164"/>
                    </a:lnTo>
                    <a:lnTo>
                      <a:pt x="72" y="155"/>
                    </a:lnTo>
                    <a:lnTo>
                      <a:pt x="82" y="145"/>
                    </a:lnTo>
                    <a:lnTo>
                      <a:pt x="91" y="133"/>
                    </a:lnTo>
                    <a:lnTo>
                      <a:pt x="100" y="121"/>
                    </a:lnTo>
                    <a:lnTo>
                      <a:pt x="130" y="121"/>
                    </a:lnTo>
                    <a:lnTo>
                      <a:pt x="123" y="111"/>
                    </a:lnTo>
                    <a:lnTo>
                      <a:pt x="114" y="97"/>
                    </a:lnTo>
                    <a:lnTo>
                      <a:pt x="120" y="84"/>
                    </a:lnTo>
                    <a:lnTo>
                      <a:pt x="124" y="76"/>
                    </a:lnTo>
                    <a:lnTo>
                      <a:pt x="99" y="76"/>
                    </a:lnTo>
                    <a:lnTo>
                      <a:pt x="92" y="68"/>
                    </a:lnTo>
                    <a:lnTo>
                      <a:pt x="85" y="59"/>
                    </a:lnTo>
                    <a:lnTo>
                      <a:pt x="79" y="51"/>
                    </a:lnTo>
                    <a:lnTo>
                      <a:pt x="72" y="43"/>
                    </a:lnTo>
                    <a:close/>
                    <a:moveTo>
                      <a:pt x="183" y="129"/>
                    </a:moveTo>
                    <a:lnTo>
                      <a:pt x="183" y="141"/>
                    </a:lnTo>
                    <a:lnTo>
                      <a:pt x="183" y="146"/>
                    </a:lnTo>
                    <a:lnTo>
                      <a:pt x="181" y="160"/>
                    </a:lnTo>
                    <a:lnTo>
                      <a:pt x="196" y="160"/>
                    </a:lnTo>
                    <a:lnTo>
                      <a:pt x="198" y="148"/>
                    </a:lnTo>
                    <a:lnTo>
                      <a:pt x="193" y="144"/>
                    </a:lnTo>
                    <a:lnTo>
                      <a:pt x="187" y="135"/>
                    </a:lnTo>
                    <a:lnTo>
                      <a:pt x="183" y="129"/>
                    </a:lnTo>
                    <a:close/>
                    <a:moveTo>
                      <a:pt x="130" y="121"/>
                    </a:moveTo>
                    <a:lnTo>
                      <a:pt x="100" y="121"/>
                    </a:lnTo>
                    <a:lnTo>
                      <a:pt x="107" y="131"/>
                    </a:lnTo>
                    <a:lnTo>
                      <a:pt x="113" y="141"/>
                    </a:lnTo>
                    <a:lnTo>
                      <a:pt x="118" y="151"/>
                    </a:lnTo>
                    <a:lnTo>
                      <a:pt x="122" y="160"/>
                    </a:lnTo>
                    <a:lnTo>
                      <a:pt x="145" y="147"/>
                    </a:lnTo>
                    <a:lnTo>
                      <a:pt x="139" y="136"/>
                    </a:lnTo>
                    <a:lnTo>
                      <a:pt x="132" y="123"/>
                    </a:lnTo>
                    <a:lnTo>
                      <a:pt x="130" y="121"/>
                    </a:lnTo>
                    <a:close/>
                    <a:moveTo>
                      <a:pt x="115" y="36"/>
                    </a:moveTo>
                    <a:lnTo>
                      <a:pt x="112" y="46"/>
                    </a:lnTo>
                    <a:lnTo>
                      <a:pt x="108" y="56"/>
                    </a:lnTo>
                    <a:lnTo>
                      <a:pt x="104" y="66"/>
                    </a:lnTo>
                    <a:lnTo>
                      <a:pt x="99" y="76"/>
                    </a:lnTo>
                    <a:lnTo>
                      <a:pt x="124" y="76"/>
                    </a:lnTo>
                    <a:lnTo>
                      <a:pt x="127" y="70"/>
                    </a:lnTo>
                    <a:lnTo>
                      <a:pt x="132" y="56"/>
                    </a:lnTo>
                    <a:lnTo>
                      <a:pt x="137" y="42"/>
                    </a:lnTo>
                    <a:lnTo>
                      <a:pt x="115"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AutoShape 7">
                <a:extLst>
                  <a:ext uri="{FF2B5EF4-FFF2-40B4-BE49-F238E27FC236}">
                    <a16:creationId xmlns:a16="http://schemas.microsoft.com/office/drawing/2014/main" id="{DDFFE093-C4BA-4C80-8E98-331ADD823D5C}"/>
                  </a:ext>
                </a:extLst>
              </p:cNvPr>
              <p:cNvSpPr>
                <a:spLocks/>
              </p:cNvSpPr>
              <p:nvPr/>
            </p:nvSpPr>
            <p:spPr bwMode="auto">
              <a:xfrm>
                <a:off x="5938" y="419"/>
                <a:ext cx="191" cy="198"/>
              </a:xfrm>
              <a:custGeom>
                <a:avLst/>
                <a:gdLst>
                  <a:gd name="T0" fmla="+- 0 5938 5938"/>
                  <a:gd name="T1" fmla="*/ T0 w 191"/>
                  <a:gd name="T2" fmla="+- 0 430 419"/>
                  <a:gd name="T3" fmla="*/ 430 h 198"/>
                  <a:gd name="T4" fmla="+- 0 5960 5938"/>
                  <a:gd name="T5" fmla="*/ T4 w 191"/>
                  <a:gd name="T6" fmla="+- 0 452 419"/>
                  <a:gd name="T7" fmla="*/ 452 h 198"/>
                  <a:gd name="T8" fmla="+- 0 5988 5938"/>
                  <a:gd name="T9" fmla="*/ T8 w 191"/>
                  <a:gd name="T10" fmla="+- 0 429 419"/>
                  <a:gd name="T11" fmla="*/ 429 h 198"/>
                  <a:gd name="T12" fmla="+- 0 6002 5938"/>
                  <a:gd name="T13" fmla="*/ T12 w 191"/>
                  <a:gd name="T14" fmla="+- 0 609 419"/>
                  <a:gd name="T15" fmla="*/ 609 h 198"/>
                  <a:gd name="T16" fmla="+- 0 6097 5938"/>
                  <a:gd name="T17" fmla="*/ T16 w 191"/>
                  <a:gd name="T18" fmla="+- 0 517 419"/>
                  <a:gd name="T19" fmla="*/ 517 h 198"/>
                  <a:gd name="T20" fmla="+- 0 6077 5938"/>
                  <a:gd name="T21" fmla="*/ T20 w 191"/>
                  <a:gd name="T22" fmla="+- 0 571 419"/>
                  <a:gd name="T23" fmla="*/ 571 h 198"/>
                  <a:gd name="T24" fmla="+- 0 6097 5938"/>
                  <a:gd name="T25" fmla="*/ T24 w 191"/>
                  <a:gd name="T26" fmla="+- 0 572 419"/>
                  <a:gd name="T27" fmla="*/ 572 h 198"/>
                  <a:gd name="T28" fmla="+- 0 6118 5938"/>
                  <a:gd name="T29" fmla="*/ T28 w 191"/>
                  <a:gd name="T30" fmla="+- 0 522 419"/>
                  <a:gd name="T31" fmla="*/ 522 h 198"/>
                  <a:gd name="T32" fmla="+- 0 6010 5938"/>
                  <a:gd name="T33" fmla="*/ T32 w 191"/>
                  <a:gd name="T34" fmla="+- 0 526 419"/>
                  <a:gd name="T35" fmla="*/ 526 h 198"/>
                  <a:gd name="T36" fmla="+- 0 6019 5938"/>
                  <a:gd name="T37" fmla="*/ T36 w 191"/>
                  <a:gd name="T38" fmla="+- 0 565 419"/>
                  <a:gd name="T39" fmla="*/ 565 h 198"/>
                  <a:gd name="T40" fmla="+- 0 6039 5938"/>
                  <a:gd name="T41" fmla="*/ T40 w 191"/>
                  <a:gd name="T42" fmla="+- 0 560 419"/>
                  <a:gd name="T43" fmla="*/ 560 h 198"/>
                  <a:gd name="T44" fmla="+- 0 6029 5938"/>
                  <a:gd name="T45" fmla="*/ T44 w 191"/>
                  <a:gd name="T46" fmla="+- 0 521 419"/>
                  <a:gd name="T47" fmla="*/ 521 h 198"/>
                  <a:gd name="T48" fmla="+- 0 6051 5938"/>
                  <a:gd name="T49" fmla="*/ T48 w 191"/>
                  <a:gd name="T50" fmla="+- 0 533 419"/>
                  <a:gd name="T51" fmla="*/ 533 h 198"/>
                  <a:gd name="T52" fmla="+- 0 6057 5938"/>
                  <a:gd name="T53" fmla="*/ T52 w 191"/>
                  <a:gd name="T54" fmla="+- 0 570 419"/>
                  <a:gd name="T55" fmla="*/ 570 h 198"/>
                  <a:gd name="T56" fmla="+- 0 6073 5938"/>
                  <a:gd name="T57" fmla="*/ T56 w 191"/>
                  <a:gd name="T58" fmla="+- 0 543 419"/>
                  <a:gd name="T59" fmla="*/ 543 h 198"/>
                  <a:gd name="T60" fmla="+- 0 5962 5938"/>
                  <a:gd name="T61" fmla="*/ T60 w 191"/>
                  <a:gd name="T62" fmla="+- 0 548 419"/>
                  <a:gd name="T63" fmla="*/ 548 h 198"/>
                  <a:gd name="T64" fmla="+- 0 5967 5938"/>
                  <a:gd name="T65" fmla="*/ T64 w 191"/>
                  <a:gd name="T66" fmla="+- 0 569 419"/>
                  <a:gd name="T67" fmla="*/ 569 h 198"/>
                  <a:gd name="T68" fmla="+- 0 5985 5938"/>
                  <a:gd name="T69" fmla="*/ T68 w 191"/>
                  <a:gd name="T70" fmla="+- 0 568 419"/>
                  <a:gd name="T71" fmla="*/ 568 h 198"/>
                  <a:gd name="T72" fmla="+- 0 5999 5938"/>
                  <a:gd name="T73" fmla="*/ T72 w 191"/>
                  <a:gd name="T74" fmla="+- 0 559 419"/>
                  <a:gd name="T75" fmla="*/ 559 h 198"/>
                  <a:gd name="T76" fmla="+- 0 5965 5938"/>
                  <a:gd name="T77" fmla="*/ T76 w 191"/>
                  <a:gd name="T78" fmla="+- 0 548 419"/>
                  <a:gd name="T79" fmla="*/ 548 h 198"/>
                  <a:gd name="T80" fmla="+- 0 5977 5938"/>
                  <a:gd name="T81" fmla="*/ T80 w 191"/>
                  <a:gd name="T82" fmla="+- 0 452 419"/>
                  <a:gd name="T83" fmla="*/ 452 h 198"/>
                  <a:gd name="T84" fmla="+- 0 5968 5938"/>
                  <a:gd name="T85" fmla="*/ T84 w 191"/>
                  <a:gd name="T86" fmla="+- 0 487 419"/>
                  <a:gd name="T87" fmla="*/ 487 h 198"/>
                  <a:gd name="T88" fmla="+- 0 5977 5938"/>
                  <a:gd name="T89" fmla="*/ T88 w 191"/>
                  <a:gd name="T90" fmla="+- 0 517 419"/>
                  <a:gd name="T91" fmla="*/ 517 h 198"/>
                  <a:gd name="T92" fmla="+- 0 5980 5938"/>
                  <a:gd name="T93" fmla="*/ T92 w 191"/>
                  <a:gd name="T94" fmla="+- 0 540 419"/>
                  <a:gd name="T95" fmla="*/ 540 h 198"/>
                  <a:gd name="T96" fmla="+- 0 5975 5938"/>
                  <a:gd name="T97" fmla="*/ T96 w 191"/>
                  <a:gd name="T98" fmla="+- 0 548 419"/>
                  <a:gd name="T99" fmla="*/ 548 h 198"/>
                  <a:gd name="T100" fmla="+- 0 5968 5938"/>
                  <a:gd name="T101" fmla="*/ T100 w 191"/>
                  <a:gd name="T102" fmla="+- 0 548 419"/>
                  <a:gd name="T103" fmla="*/ 548 h 198"/>
                  <a:gd name="T104" fmla="+- 0 6001 5938"/>
                  <a:gd name="T105" fmla="*/ T104 w 191"/>
                  <a:gd name="T106" fmla="+- 0 527 419"/>
                  <a:gd name="T107" fmla="*/ 527 h 198"/>
                  <a:gd name="T108" fmla="+- 0 5986 5938"/>
                  <a:gd name="T109" fmla="*/ T108 w 191"/>
                  <a:gd name="T110" fmla="+- 0 493 419"/>
                  <a:gd name="T111" fmla="*/ 493 h 198"/>
                  <a:gd name="T112" fmla="+- 0 6000 5938"/>
                  <a:gd name="T113" fmla="*/ T112 w 191"/>
                  <a:gd name="T114" fmla="+- 0 452 419"/>
                  <a:gd name="T115" fmla="*/ 452 h 198"/>
                  <a:gd name="T116" fmla="+- 0 6026 5938"/>
                  <a:gd name="T117" fmla="*/ T116 w 191"/>
                  <a:gd name="T118" fmla="+- 0 457 419"/>
                  <a:gd name="T119" fmla="*/ 457 h 198"/>
                  <a:gd name="T120" fmla="+- 0 5996 5938"/>
                  <a:gd name="T121" fmla="*/ T120 w 191"/>
                  <a:gd name="T122" fmla="+- 0 491 419"/>
                  <a:gd name="T123" fmla="*/ 491 h 198"/>
                  <a:gd name="T124" fmla="+- 0 6011 5938"/>
                  <a:gd name="T125" fmla="*/ T124 w 191"/>
                  <a:gd name="T126" fmla="+- 0 503 419"/>
                  <a:gd name="T127" fmla="*/ 503 h 198"/>
                  <a:gd name="T128" fmla="+- 0 6095 5938"/>
                  <a:gd name="T129" fmla="*/ T128 w 191"/>
                  <a:gd name="T130" fmla="+- 0 494 419"/>
                  <a:gd name="T131" fmla="*/ 494 h 198"/>
                  <a:gd name="T132" fmla="+- 0 6124 5938"/>
                  <a:gd name="T133" fmla="*/ T132 w 191"/>
                  <a:gd name="T134" fmla="+- 0 487 419"/>
                  <a:gd name="T135" fmla="*/ 487 h 198"/>
                  <a:gd name="T136" fmla="+- 0 6038 5938"/>
                  <a:gd name="T137" fmla="*/ T136 w 191"/>
                  <a:gd name="T138" fmla="+- 0 478 419"/>
                  <a:gd name="T139" fmla="*/ 478 h 198"/>
                  <a:gd name="T140" fmla="+- 0 6058 5938"/>
                  <a:gd name="T141" fmla="*/ T140 w 191"/>
                  <a:gd name="T142" fmla="+- 0 452 419"/>
                  <a:gd name="T143" fmla="*/ 452 h 198"/>
                  <a:gd name="T144" fmla="+- 0 6070 5938"/>
                  <a:gd name="T145" fmla="*/ T144 w 191"/>
                  <a:gd name="T146" fmla="+- 0 433 419"/>
                  <a:gd name="T147" fmla="*/ 433 h 198"/>
                  <a:gd name="T148" fmla="+- 0 6053 5938"/>
                  <a:gd name="T149" fmla="*/ T148 w 191"/>
                  <a:gd name="T150" fmla="+- 0 419 419"/>
                  <a:gd name="T151" fmla="*/ 419 h 198"/>
                  <a:gd name="T152" fmla="+- 0 6022 5938"/>
                  <a:gd name="T153" fmla="*/ T152 w 191"/>
                  <a:gd name="T154" fmla="+- 0 507 419"/>
                  <a:gd name="T155" fmla="*/ 507 h 198"/>
                  <a:gd name="T156" fmla="+- 0 6124 5938"/>
                  <a:gd name="T157" fmla="*/ T156 w 191"/>
                  <a:gd name="T158" fmla="+- 0 488 419"/>
                  <a:gd name="T159" fmla="*/ 488 h 198"/>
                  <a:gd name="T160" fmla="+- 0 6110 5938"/>
                  <a:gd name="T161" fmla="*/ T160 w 191"/>
                  <a:gd name="T162" fmla="+- 0 500 419"/>
                  <a:gd name="T163" fmla="*/ 500 h 198"/>
                  <a:gd name="T164" fmla="+- 0 6124 5938"/>
                  <a:gd name="T165" fmla="*/ T164 w 191"/>
                  <a:gd name="T166" fmla="+- 0 488 419"/>
                  <a:gd name="T167" fmla="*/ 488 h 198"/>
                  <a:gd name="T168" fmla="+- 0 6066 5938"/>
                  <a:gd name="T169" fmla="*/ T168 w 191"/>
                  <a:gd name="T170" fmla="+- 0 461 419"/>
                  <a:gd name="T171" fmla="*/ 461 h 198"/>
                  <a:gd name="T172" fmla="+- 0 6092 5938"/>
                  <a:gd name="T173" fmla="*/ T172 w 191"/>
                  <a:gd name="T174" fmla="+- 0 486 419"/>
                  <a:gd name="T175" fmla="*/ 486 h 198"/>
                  <a:gd name="T176" fmla="+- 0 6113 5938"/>
                  <a:gd name="T177" fmla="*/ T176 w 191"/>
                  <a:gd name="T178" fmla="+- 0 471 419"/>
                  <a:gd name="T179" fmla="*/ 471 h 198"/>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Lst>
                <a:rect l="0" t="0" r="r" b="b"/>
                <a:pathLst>
                  <a:path w="191" h="198">
                    <a:moveTo>
                      <a:pt x="50" y="10"/>
                    </a:moveTo>
                    <a:lnTo>
                      <a:pt x="47" y="11"/>
                    </a:lnTo>
                    <a:lnTo>
                      <a:pt x="0" y="11"/>
                    </a:lnTo>
                    <a:lnTo>
                      <a:pt x="0" y="198"/>
                    </a:lnTo>
                    <a:lnTo>
                      <a:pt x="22" y="198"/>
                    </a:lnTo>
                    <a:lnTo>
                      <a:pt x="22" y="33"/>
                    </a:lnTo>
                    <a:lnTo>
                      <a:pt x="62" y="33"/>
                    </a:lnTo>
                    <a:lnTo>
                      <a:pt x="66" y="19"/>
                    </a:lnTo>
                    <a:lnTo>
                      <a:pt x="50" y="10"/>
                    </a:lnTo>
                    <a:close/>
                    <a:moveTo>
                      <a:pt x="184" y="168"/>
                    </a:moveTo>
                    <a:lnTo>
                      <a:pt x="64" y="168"/>
                    </a:lnTo>
                    <a:lnTo>
                      <a:pt x="64" y="190"/>
                    </a:lnTo>
                    <a:lnTo>
                      <a:pt x="184" y="190"/>
                    </a:lnTo>
                    <a:lnTo>
                      <a:pt x="184" y="168"/>
                    </a:lnTo>
                    <a:close/>
                    <a:moveTo>
                      <a:pt x="159" y="98"/>
                    </a:moveTo>
                    <a:lnTo>
                      <a:pt x="153" y="116"/>
                    </a:lnTo>
                    <a:lnTo>
                      <a:pt x="146" y="134"/>
                    </a:lnTo>
                    <a:lnTo>
                      <a:pt x="139" y="152"/>
                    </a:lnTo>
                    <a:lnTo>
                      <a:pt x="131" y="168"/>
                    </a:lnTo>
                    <a:lnTo>
                      <a:pt x="151" y="168"/>
                    </a:lnTo>
                    <a:lnTo>
                      <a:pt x="159" y="153"/>
                    </a:lnTo>
                    <a:lnTo>
                      <a:pt x="166" y="137"/>
                    </a:lnTo>
                    <a:lnTo>
                      <a:pt x="173" y="120"/>
                    </a:lnTo>
                    <a:lnTo>
                      <a:pt x="180" y="103"/>
                    </a:lnTo>
                    <a:lnTo>
                      <a:pt x="159" y="98"/>
                    </a:lnTo>
                    <a:close/>
                    <a:moveTo>
                      <a:pt x="91" y="102"/>
                    </a:moveTo>
                    <a:lnTo>
                      <a:pt x="72" y="107"/>
                    </a:lnTo>
                    <a:lnTo>
                      <a:pt x="75" y="120"/>
                    </a:lnTo>
                    <a:lnTo>
                      <a:pt x="79" y="133"/>
                    </a:lnTo>
                    <a:lnTo>
                      <a:pt x="81" y="146"/>
                    </a:lnTo>
                    <a:lnTo>
                      <a:pt x="83" y="158"/>
                    </a:lnTo>
                    <a:lnTo>
                      <a:pt x="103" y="152"/>
                    </a:lnTo>
                    <a:lnTo>
                      <a:pt x="101" y="141"/>
                    </a:lnTo>
                    <a:lnTo>
                      <a:pt x="98" y="128"/>
                    </a:lnTo>
                    <a:lnTo>
                      <a:pt x="95" y="115"/>
                    </a:lnTo>
                    <a:lnTo>
                      <a:pt x="91" y="102"/>
                    </a:lnTo>
                    <a:close/>
                    <a:moveTo>
                      <a:pt x="130" y="98"/>
                    </a:moveTo>
                    <a:lnTo>
                      <a:pt x="111" y="101"/>
                    </a:lnTo>
                    <a:lnTo>
                      <a:pt x="113" y="114"/>
                    </a:lnTo>
                    <a:lnTo>
                      <a:pt x="116" y="127"/>
                    </a:lnTo>
                    <a:lnTo>
                      <a:pt x="117" y="140"/>
                    </a:lnTo>
                    <a:lnTo>
                      <a:pt x="119" y="151"/>
                    </a:lnTo>
                    <a:lnTo>
                      <a:pt x="139" y="148"/>
                    </a:lnTo>
                    <a:lnTo>
                      <a:pt x="137" y="137"/>
                    </a:lnTo>
                    <a:lnTo>
                      <a:pt x="135" y="124"/>
                    </a:lnTo>
                    <a:lnTo>
                      <a:pt x="133" y="111"/>
                    </a:lnTo>
                    <a:lnTo>
                      <a:pt x="130" y="98"/>
                    </a:lnTo>
                    <a:close/>
                    <a:moveTo>
                      <a:pt x="24" y="129"/>
                    </a:moveTo>
                    <a:lnTo>
                      <a:pt x="27" y="135"/>
                    </a:lnTo>
                    <a:lnTo>
                      <a:pt x="29" y="144"/>
                    </a:lnTo>
                    <a:lnTo>
                      <a:pt x="29" y="150"/>
                    </a:lnTo>
                    <a:lnTo>
                      <a:pt x="39" y="150"/>
                    </a:lnTo>
                    <a:lnTo>
                      <a:pt x="42" y="150"/>
                    </a:lnTo>
                    <a:lnTo>
                      <a:pt x="47" y="149"/>
                    </a:lnTo>
                    <a:lnTo>
                      <a:pt x="51" y="148"/>
                    </a:lnTo>
                    <a:lnTo>
                      <a:pt x="54" y="145"/>
                    </a:lnTo>
                    <a:lnTo>
                      <a:pt x="61" y="140"/>
                    </a:lnTo>
                    <a:lnTo>
                      <a:pt x="63" y="131"/>
                    </a:lnTo>
                    <a:lnTo>
                      <a:pt x="63" y="129"/>
                    </a:lnTo>
                    <a:lnTo>
                      <a:pt x="27" y="129"/>
                    </a:lnTo>
                    <a:lnTo>
                      <a:pt x="24" y="129"/>
                    </a:lnTo>
                    <a:close/>
                    <a:moveTo>
                      <a:pt x="62" y="33"/>
                    </a:moveTo>
                    <a:lnTo>
                      <a:pt x="39" y="33"/>
                    </a:lnTo>
                    <a:lnTo>
                      <a:pt x="36" y="44"/>
                    </a:lnTo>
                    <a:lnTo>
                      <a:pt x="34" y="55"/>
                    </a:lnTo>
                    <a:lnTo>
                      <a:pt x="30" y="68"/>
                    </a:lnTo>
                    <a:lnTo>
                      <a:pt x="27" y="77"/>
                    </a:lnTo>
                    <a:lnTo>
                      <a:pt x="35" y="88"/>
                    </a:lnTo>
                    <a:lnTo>
                      <a:pt x="39" y="98"/>
                    </a:lnTo>
                    <a:lnTo>
                      <a:pt x="41" y="107"/>
                    </a:lnTo>
                    <a:lnTo>
                      <a:pt x="42" y="114"/>
                    </a:lnTo>
                    <a:lnTo>
                      <a:pt x="42" y="121"/>
                    </a:lnTo>
                    <a:lnTo>
                      <a:pt x="41" y="126"/>
                    </a:lnTo>
                    <a:lnTo>
                      <a:pt x="38" y="128"/>
                    </a:lnTo>
                    <a:lnTo>
                      <a:pt x="37" y="129"/>
                    </a:lnTo>
                    <a:lnTo>
                      <a:pt x="35" y="129"/>
                    </a:lnTo>
                    <a:lnTo>
                      <a:pt x="32" y="129"/>
                    </a:lnTo>
                    <a:lnTo>
                      <a:pt x="30" y="129"/>
                    </a:lnTo>
                    <a:lnTo>
                      <a:pt x="63" y="129"/>
                    </a:lnTo>
                    <a:lnTo>
                      <a:pt x="63" y="115"/>
                    </a:lnTo>
                    <a:lnTo>
                      <a:pt x="63" y="108"/>
                    </a:lnTo>
                    <a:lnTo>
                      <a:pt x="61" y="97"/>
                    </a:lnTo>
                    <a:lnTo>
                      <a:pt x="56" y="86"/>
                    </a:lnTo>
                    <a:lnTo>
                      <a:pt x="48" y="74"/>
                    </a:lnTo>
                    <a:lnTo>
                      <a:pt x="54" y="59"/>
                    </a:lnTo>
                    <a:lnTo>
                      <a:pt x="57" y="47"/>
                    </a:lnTo>
                    <a:lnTo>
                      <a:pt x="62" y="33"/>
                    </a:lnTo>
                    <a:close/>
                    <a:moveTo>
                      <a:pt x="115" y="0"/>
                    </a:moveTo>
                    <a:lnTo>
                      <a:pt x="103" y="20"/>
                    </a:lnTo>
                    <a:lnTo>
                      <a:pt x="88" y="38"/>
                    </a:lnTo>
                    <a:lnTo>
                      <a:pt x="71" y="54"/>
                    </a:lnTo>
                    <a:lnTo>
                      <a:pt x="53" y="67"/>
                    </a:lnTo>
                    <a:lnTo>
                      <a:pt x="58" y="72"/>
                    </a:lnTo>
                    <a:lnTo>
                      <a:pt x="65" y="82"/>
                    </a:lnTo>
                    <a:lnTo>
                      <a:pt x="68" y="88"/>
                    </a:lnTo>
                    <a:lnTo>
                      <a:pt x="73" y="84"/>
                    </a:lnTo>
                    <a:lnTo>
                      <a:pt x="78" y="79"/>
                    </a:lnTo>
                    <a:lnTo>
                      <a:pt x="84" y="75"/>
                    </a:lnTo>
                    <a:lnTo>
                      <a:pt x="157" y="75"/>
                    </a:lnTo>
                    <a:lnTo>
                      <a:pt x="157" y="69"/>
                    </a:lnTo>
                    <a:lnTo>
                      <a:pt x="186" y="69"/>
                    </a:lnTo>
                    <a:lnTo>
                      <a:pt x="186" y="68"/>
                    </a:lnTo>
                    <a:lnTo>
                      <a:pt x="187" y="67"/>
                    </a:lnTo>
                    <a:lnTo>
                      <a:pt x="92" y="67"/>
                    </a:lnTo>
                    <a:lnTo>
                      <a:pt x="100" y="59"/>
                    </a:lnTo>
                    <a:lnTo>
                      <a:pt x="107" y="51"/>
                    </a:lnTo>
                    <a:lnTo>
                      <a:pt x="114" y="42"/>
                    </a:lnTo>
                    <a:lnTo>
                      <a:pt x="120" y="33"/>
                    </a:lnTo>
                    <a:lnTo>
                      <a:pt x="151" y="33"/>
                    </a:lnTo>
                    <a:lnTo>
                      <a:pt x="145" y="27"/>
                    </a:lnTo>
                    <a:lnTo>
                      <a:pt x="132" y="14"/>
                    </a:lnTo>
                    <a:lnTo>
                      <a:pt x="135" y="10"/>
                    </a:lnTo>
                    <a:lnTo>
                      <a:pt x="136" y="8"/>
                    </a:lnTo>
                    <a:lnTo>
                      <a:pt x="115" y="0"/>
                    </a:lnTo>
                    <a:close/>
                    <a:moveTo>
                      <a:pt x="157" y="75"/>
                    </a:moveTo>
                    <a:lnTo>
                      <a:pt x="84" y="75"/>
                    </a:lnTo>
                    <a:lnTo>
                      <a:pt x="84" y="88"/>
                    </a:lnTo>
                    <a:lnTo>
                      <a:pt x="157" y="88"/>
                    </a:lnTo>
                    <a:lnTo>
                      <a:pt x="157" y="75"/>
                    </a:lnTo>
                    <a:close/>
                    <a:moveTo>
                      <a:pt x="186" y="69"/>
                    </a:moveTo>
                    <a:lnTo>
                      <a:pt x="157" y="69"/>
                    </a:lnTo>
                    <a:lnTo>
                      <a:pt x="164" y="76"/>
                    </a:lnTo>
                    <a:lnTo>
                      <a:pt x="172" y="81"/>
                    </a:lnTo>
                    <a:lnTo>
                      <a:pt x="179" y="85"/>
                    </a:lnTo>
                    <a:lnTo>
                      <a:pt x="181" y="79"/>
                    </a:lnTo>
                    <a:lnTo>
                      <a:pt x="186" y="69"/>
                    </a:lnTo>
                    <a:close/>
                    <a:moveTo>
                      <a:pt x="151" y="33"/>
                    </a:moveTo>
                    <a:lnTo>
                      <a:pt x="120" y="33"/>
                    </a:lnTo>
                    <a:lnTo>
                      <a:pt x="128" y="42"/>
                    </a:lnTo>
                    <a:lnTo>
                      <a:pt x="136" y="50"/>
                    </a:lnTo>
                    <a:lnTo>
                      <a:pt x="145" y="59"/>
                    </a:lnTo>
                    <a:lnTo>
                      <a:pt x="154" y="67"/>
                    </a:lnTo>
                    <a:lnTo>
                      <a:pt x="187" y="67"/>
                    </a:lnTo>
                    <a:lnTo>
                      <a:pt x="191" y="61"/>
                    </a:lnTo>
                    <a:lnTo>
                      <a:pt x="175" y="52"/>
                    </a:lnTo>
                    <a:lnTo>
                      <a:pt x="159" y="40"/>
                    </a:lnTo>
                    <a:lnTo>
                      <a:pt x="15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2" name="Group 8">
              <a:extLst>
                <a:ext uri="{FF2B5EF4-FFF2-40B4-BE49-F238E27FC236}">
                  <a16:creationId xmlns:a16="http://schemas.microsoft.com/office/drawing/2014/main" id="{E6BEAAE0-386C-4541-B831-0856E9F3CE00}"/>
                </a:ext>
              </a:extLst>
            </p:cNvPr>
            <p:cNvGrpSpPr>
              <a:grpSpLocks/>
            </p:cNvGrpSpPr>
            <p:nvPr/>
          </p:nvGrpSpPr>
          <p:grpSpPr bwMode="auto">
            <a:xfrm>
              <a:off x="9525" y="430213"/>
              <a:ext cx="5267325" cy="3049587"/>
              <a:chOff x="1806" y="992"/>
              <a:chExt cx="8294" cy="4803"/>
            </a:xfrm>
          </p:grpSpPr>
          <p:sp>
            <p:nvSpPr>
              <p:cNvPr id="23" name="Freeform 9">
                <a:extLst>
                  <a:ext uri="{FF2B5EF4-FFF2-40B4-BE49-F238E27FC236}">
                    <a16:creationId xmlns:a16="http://schemas.microsoft.com/office/drawing/2014/main" id="{5A9D4678-E382-4197-B47D-AC7DFB5E1574}"/>
                  </a:ext>
                </a:extLst>
              </p:cNvPr>
              <p:cNvSpPr>
                <a:spLocks/>
              </p:cNvSpPr>
              <p:nvPr/>
            </p:nvSpPr>
            <p:spPr bwMode="auto">
              <a:xfrm>
                <a:off x="1805" y="1010"/>
                <a:ext cx="8294" cy="1572"/>
              </a:xfrm>
              <a:custGeom>
                <a:avLst/>
                <a:gdLst>
                  <a:gd name="T0" fmla="+- 0 9602 1806"/>
                  <a:gd name="T1" fmla="*/ T0 w 8294"/>
                  <a:gd name="T2" fmla="+- 0 1010 1010"/>
                  <a:gd name="T3" fmla="*/ 1010 h 1572"/>
                  <a:gd name="T4" fmla="+- 0 9602 1806"/>
                  <a:gd name="T5" fmla="*/ T4 w 8294"/>
                  <a:gd name="T6" fmla="+- 0 1317 1010"/>
                  <a:gd name="T7" fmla="*/ 1317 h 1572"/>
                  <a:gd name="T8" fmla="+- 0 1806 1806"/>
                  <a:gd name="T9" fmla="*/ T8 w 8294"/>
                  <a:gd name="T10" fmla="+- 0 1317 1010"/>
                  <a:gd name="T11" fmla="*/ 1317 h 1572"/>
                  <a:gd name="T12" fmla="+- 0 1806 1806"/>
                  <a:gd name="T13" fmla="*/ T12 w 8294"/>
                  <a:gd name="T14" fmla="+- 0 2274 1010"/>
                  <a:gd name="T15" fmla="*/ 2274 h 1572"/>
                  <a:gd name="T16" fmla="+- 0 9602 1806"/>
                  <a:gd name="T17" fmla="*/ T16 w 8294"/>
                  <a:gd name="T18" fmla="+- 0 2274 1010"/>
                  <a:gd name="T19" fmla="*/ 2274 h 1572"/>
                  <a:gd name="T20" fmla="+- 0 9602 1806"/>
                  <a:gd name="T21" fmla="*/ T20 w 8294"/>
                  <a:gd name="T22" fmla="+- 0 2581 1010"/>
                  <a:gd name="T23" fmla="*/ 2581 h 1572"/>
                  <a:gd name="T24" fmla="+- 0 10100 1806"/>
                  <a:gd name="T25" fmla="*/ T24 w 8294"/>
                  <a:gd name="T26" fmla="+- 0 1791 1010"/>
                  <a:gd name="T27" fmla="*/ 1791 h 1572"/>
                  <a:gd name="T28" fmla="+- 0 9602 1806"/>
                  <a:gd name="T29" fmla="*/ T28 w 8294"/>
                  <a:gd name="T30" fmla="+- 0 1010 1010"/>
                  <a:gd name="T31" fmla="*/ 1010 h 1572"/>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8294" h="1572">
                    <a:moveTo>
                      <a:pt x="7796" y="0"/>
                    </a:moveTo>
                    <a:lnTo>
                      <a:pt x="7796" y="307"/>
                    </a:lnTo>
                    <a:lnTo>
                      <a:pt x="0" y="307"/>
                    </a:lnTo>
                    <a:lnTo>
                      <a:pt x="0" y="1264"/>
                    </a:lnTo>
                    <a:lnTo>
                      <a:pt x="7796" y="1264"/>
                    </a:lnTo>
                    <a:lnTo>
                      <a:pt x="7796" y="1571"/>
                    </a:lnTo>
                    <a:lnTo>
                      <a:pt x="8294" y="781"/>
                    </a:lnTo>
                    <a:lnTo>
                      <a:pt x="7796" y="0"/>
                    </a:lnTo>
                    <a:close/>
                  </a:path>
                </a:pathLst>
              </a:custGeom>
              <a:solidFill>
                <a:srgbClr val="B1B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11274" name="Picture 10">
                <a:extLst>
                  <a:ext uri="{FF2B5EF4-FFF2-40B4-BE49-F238E27FC236}">
                    <a16:creationId xmlns:a16="http://schemas.microsoft.com/office/drawing/2014/main" id="{8BE51140-CF69-4001-BB99-A8F58AE09A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6" y="992"/>
                <a:ext cx="2381" cy="3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5" name="Picture 11">
                <a:extLst>
                  <a:ext uri="{FF2B5EF4-FFF2-40B4-BE49-F238E27FC236}">
                    <a16:creationId xmlns:a16="http://schemas.microsoft.com/office/drawing/2014/main" id="{C0EF64A3-0423-4ACB-BAEF-A49D654E5D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0" y="992"/>
                <a:ext cx="2381" cy="4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6" name="Picture 12">
                <a:extLst>
                  <a:ext uri="{FF2B5EF4-FFF2-40B4-BE49-F238E27FC236}">
                    <a16:creationId xmlns:a16="http://schemas.microsoft.com/office/drawing/2014/main" id="{18766ED5-61DE-4533-82B4-4074CE447D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2" y="992"/>
                <a:ext cx="2374" cy="1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286208628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AA311A-6081-43C8-BCDA-58D78BCBC3A1}"/>
              </a:ext>
            </a:extLst>
          </p:cNvPr>
          <p:cNvSpPr>
            <a:spLocks noGrp="1"/>
          </p:cNvSpPr>
          <p:nvPr>
            <p:ph type="title"/>
          </p:nvPr>
        </p:nvSpPr>
        <p:spPr/>
        <p:txBody>
          <a:bodyPr/>
          <a:lstStyle/>
          <a:p>
            <a:r>
              <a:rPr lang="en-US" altLang="zh-CN" dirty="0"/>
              <a:t>2. </a:t>
            </a:r>
            <a:r>
              <a:rPr lang="zh-CN" altLang="en-US" dirty="0"/>
              <a:t>风险管理主要活动与技术</a:t>
            </a:r>
          </a:p>
        </p:txBody>
      </p:sp>
      <p:sp>
        <p:nvSpPr>
          <p:cNvPr id="3" name="内容占位符 2">
            <a:extLst>
              <a:ext uri="{FF2B5EF4-FFF2-40B4-BE49-F238E27FC236}">
                <a16:creationId xmlns:a16="http://schemas.microsoft.com/office/drawing/2014/main" id="{49019343-FE83-4E96-A4A2-0CD2AEE782C6}"/>
              </a:ext>
            </a:extLst>
          </p:cNvPr>
          <p:cNvSpPr>
            <a:spLocks noGrp="1"/>
          </p:cNvSpPr>
          <p:nvPr>
            <p:ph idx="1"/>
          </p:nvPr>
        </p:nvSpPr>
        <p:spPr/>
        <p:txBody>
          <a:bodyPr>
            <a:normAutofit/>
          </a:bodyPr>
          <a:lstStyle/>
          <a:p>
            <a:pPr marL="0" indent="0">
              <a:buNone/>
            </a:pPr>
            <a:r>
              <a:rPr lang="zh-CN" altLang="en-US" dirty="0"/>
              <a:t>（</a:t>
            </a:r>
            <a:r>
              <a:rPr lang="en-US" altLang="zh-CN" dirty="0"/>
              <a:t>2</a:t>
            </a:r>
            <a:r>
              <a:rPr lang="zh-CN" altLang="en-US" dirty="0"/>
              <a:t>）识别风险</a:t>
            </a:r>
            <a:endParaRPr lang="en-US" altLang="zh-CN" dirty="0"/>
          </a:p>
          <a:p>
            <a:pPr lvl="1"/>
            <a:r>
              <a:rPr lang="zh-CN" altLang="en-US" dirty="0"/>
              <a:t>工具与技术</a:t>
            </a:r>
            <a:endParaRPr lang="en-US" altLang="zh-CN" dirty="0"/>
          </a:p>
          <a:p>
            <a:pPr lvl="2"/>
            <a:r>
              <a:rPr lang="zh-CN" altLang="en-US" dirty="0"/>
              <a:t>头脑风暴法：集思广益</a:t>
            </a:r>
            <a:endParaRPr lang="en-US" altLang="zh-CN" dirty="0"/>
          </a:p>
          <a:p>
            <a:pPr lvl="2"/>
            <a:r>
              <a:rPr lang="zh-CN" altLang="en-US" dirty="0"/>
              <a:t>德尔菲技术：专家预测</a:t>
            </a:r>
            <a:endParaRPr lang="en-US" altLang="zh-CN" dirty="0"/>
          </a:p>
          <a:p>
            <a:pPr lvl="2"/>
            <a:r>
              <a:rPr lang="en-US" altLang="zh-CN" dirty="0"/>
              <a:t>SWOT</a:t>
            </a:r>
            <a:r>
              <a:rPr lang="zh-CN" altLang="en-US" dirty="0"/>
              <a:t>：团队优劣分析</a:t>
            </a:r>
            <a:endParaRPr lang="en-US" altLang="zh-CN" dirty="0"/>
          </a:p>
          <a:p>
            <a:pPr lvl="2"/>
            <a:r>
              <a:rPr lang="zh-CN" altLang="en-US" dirty="0"/>
              <a:t>风险列表</a:t>
            </a:r>
            <a:endParaRPr lang="en-US" altLang="zh-CN" dirty="0"/>
          </a:p>
          <a:p>
            <a:pPr lvl="3"/>
            <a:r>
              <a:rPr lang="zh-CN" altLang="en-US" dirty="0"/>
              <a:t>潜在原因</a:t>
            </a:r>
            <a:endParaRPr lang="en-US" altLang="zh-CN" dirty="0"/>
          </a:p>
          <a:p>
            <a:pPr lvl="3"/>
            <a:r>
              <a:rPr lang="zh-CN" altLang="en-US" dirty="0"/>
              <a:t>潜在对策</a:t>
            </a:r>
            <a:endParaRPr lang="en-US" altLang="zh-CN" dirty="0"/>
          </a:p>
          <a:p>
            <a:pPr lvl="3"/>
            <a:r>
              <a:rPr lang="zh-CN" altLang="en-US" dirty="0"/>
              <a:t>可能后果</a:t>
            </a:r>
          </a:p>
        </p:txBody>
      </p:sp>
      <p:sp>
        <p:nvSpPr>
          <p:cNvPr id="15" name="灯片编号占位符 1">
            <a:extLst>
              <a:ext uri="{FF2B5EF4-FFF2-40B4-BE49-F238E27FC236}">
                <a16:creationId xmlns:a16="http://schemas.microsoft.com/office/drawing/2014/main" id="{5F6FDC15-8E15-4DEC-BC8D-5BBD2B894B1C}"/>
              </a:ext>
            </a:extLst>
          </p:cNvPr>
          <p:cNvSpPr>
            <a:spLocks noGrp="1"/>
          </p:cNvSpPr>
          <p:nvPr>
            <p:ph type="sldNum" sz="quarter" idx="12"/>
          </p:nvPr>
        </p:nvSpPr>
        <p:spPr>
          <a:xfrm>
            <a:off x="5778500" y="6459285"/>
            <a:ext cx="622300" cy="365125"/>
          </a:xfrm>
        </p:spPr>
        <p:txBody>
          <a:bodyPr/>
          <a:lstStyle/>
          <a:p>
            <a:fld id="{CFCB2913-6E8F-460F-B9B2-F36455E917E3}" type="slidenum">
              <a:rPr lang="en-US" altLang="en-US" smtClean="0"/>
              <a:pPr/>
              <a:t>133</a:t>
            </a:fld>
            <a:endParaRPr lang="en-US" altLang="en-US" dirty="0"/>
          </a:p>
        </p:txBody>
      </p:sp>
      <p:grpSp>
        <p:nvGrpSpPr>
          <p:cNvPr id="16" name="组合 15">
            <a:extLst>
              <a:ext uri="{FF2B5EF4-FFF2-40B4-BE49-F238E27FC236}">
                <a16:creationId xmlns:a16="http://schemas.microsoft.com/office/drawing/2014/main" id="{D045449D-4B8E-4D97-B5A2-C506174DDD25}"/>
              </a:ext>
            </a:extLst>
          </p:cNvPr>
          <p:cNvGrpSpPr/>
          <p:nvPr/>
        </p:nvGrpSpPr>
        <p:grpSpPr>
          <a:xfrm>
            <a:off x="4572900" y="1303401"/>
            <a:ext cx="6238529" cy="4763889"/>
            <a:chOff x="853858" y="765593"/>
            <a:chExt cx="7512482" cy="5509106"/>
          </a:xfrm>
        </p:grpSpPr>
        <p:sp>
          <p:nvSpPr>
            <p:cNvPr id="17" name="Line 3">
              <a:extLst>
                <a:ext uri="{FF2B5EF4-FFF2-40B4-BE49-F238E27FC236}">
                  <a16:creationId xmlns:a16="http://schemas.microsoft.com/office/drawing/2014/main" id="{E9DAF920-43BA-4AA8-A3AF-173FAB317F41}"/>
                </a:ext>
              </a:extLst>
            </p:cNvPr>
            <p:cNvSpPr>
              <a:spLocks noChangeShapeType="1"/>
            </p:cNvSpPr>
            <p:nvPr/>
          </p:nvSpPr>
          <p:spPr bwMode="auto">
            <a:xfrm>
              <a:off x="1790221" y="3466397"/>
              <a:ext cx="5639757"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sp>
          <p:nvSpPr>
            <p:cNvPr id="18" name="Line 4">
              <a:extLst>
                <a:ext uri="{FF2B5EF4-FFF2-40B4-BE49-F238E27FC236}">
                  <a16:creationId xmlns:a16="http://schemas.microsoft.com/office/drawing/2014/main" id="{9FCD9A7A-8C33-4C5F-B264-D16F1B296630}"/>
                </a:ext>
              </a:extLst>
            </p:cNvPr>
            <p:cNvSpPr>
              <a:spLocks noChangeShapeType="1"/>
            </p:cNvSpPr>
            <p:nvPr/>
          </p:nvSpPr>
          <p:spPr bwMode="auto">
            <a:xfrm flipV="1">
              <a:off x="4495800" y="1229440"/>
              <a:ext cx="0" cy="4635329"/>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sp>
          <p:nvSpPr>
            <p:cNvPr id="19" name="Text Box 5" descr="白色大理石">
              <a:extLst>
                <a:ext uri="{FF2B5EF4-FFF2-40B4-BE49-F238E27FC236}">
                  <a16:creationId xmlns:a16="http://schemas.microsoft.com/office/drawing/2014/main" id="{0ECC0DB6-706D-4B48-B55D-455B1E135C82}"/>
                </a:ext>
              </a:extLst>
            </p:cNvPr>
            <p:cNvSpPr txBox="1">
              <a:spLocks noChangeArrowheads="1"/>
            </p:cNvSpPr>
            <p:nvPr/>
          </p:nvSpPr>
          <p:spPr bwMode="auto">
            <a:xfrm>
              <a:off x="853858" y="3221617"/>
              <a:ext cx="967477" cy="536406"/>
            </a:xfrm>
            <a:prstGeom prst="rect">
              <a:avLst/>
            </a:prstGeom>
            <a:noFill/>
            <a:ln>
              <a:noFill/>
            </a:ln>
            <a:effectLst/>
            <a:extLst>
              <a:ext uri="{909E8E84-426E-40DD-AFC4-6F175D3DCCD1}">
                <a14:hiddenFill xmlns:a14="http://schemas.microsoft.com/office/drawing/2010/main">
                  <a:gradFill rotWithShape="1">
                    <a:gsLst>
                      <a:gs pos="0">
                        <a:srgbClr val="0066FF"/>
                      </a:gs>
                      <a:gs pos="100000">
                        <a:srgbClr val="0066FF">
                          <a:gamma/>
                          <a:tint val="0"/>
                          <a:invGamma/>
                        </a:srgbClr>
                      </a:gs>
                    </a:gsLst>
                    <a:lin ang="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539750">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spcBef>
                  <a:spcPct val="50000"/>
                </a:spcBef>
              </a:pPr>
              <a:r>
                <a:rPr lang="zh-CN" altLang="en-US" sz="2400" b="1" dirty="0">
                  <a:solidFill>
                    <a:srgbClr val="7030A0"/>
                  </a:solidFill>
                  <a:latin typeface="Verdana" panose="020B0604030504040204" pitchFamily="34" charset="0"/>
                  <a:ea typeface="微软雅黑" panose="020B0503020204020204" pitchFamily="34" charset="-122"/>
                </a:rPr>
                <a:t>内因</a:t>
              </a:r>
            </a:p>
          </p:txBody>
        </p:sp>
        <p:sp>
          <p:nvSpPr>
            <p:cNvPr id="20" name="Text Box 6" descr="白色大理石">
              <a:extLst>
                <a:ext uri="{FF2B5EF4-FFF2-40B4-BE49-F238E27FC236}">
                  <a16:creationId xmlns:a16="http://schemas.microsoft.com/office/drawing/2014/main" id="{EC684822-CCC8-4862-8FF4-9F66FC694248}"/>
                </a:ext>
              </a:extLst>
            </p:cNvPr>
            <p:cNvSpPr txBox="1">
              <a:spLocks noChangeArrowheads="1"/>
            </p:cNvSpPr>
            <p:nvPr/>
          </p:nvSpPr>
          <p:spPr bwMode="auto">
            <a:xfrm>
              <a:off x="7411166" y="3209057"/>
              <a:ext cx="955174" cy="536406"/>
            </a:xfrm>
            <a:prstGeom prst="rect">
              <a:avLst/>
            </a:prstGeom>
            <a:noFill/>
            <a:ln>
              <a:noFill/>
            </a:ln>
            <a:effectLst/>
            <a:extLst>
              <a:ext uri="{909E8E84-426E-40DD-AFC4-6F175D3DCCD1}">
                <a14:hiddenFill xmlns:a14="http://schemas.microsoft.com/office/drawing/2010/main">
                  <a:gradFill rotWithShape="1">
                    <a:gsLst>
                      <a:gs pos="0">
                        <a:srgbClr val="0066FF"/>
                      </a:gs>
                      <a:gs pos="100000">
                        <a:srgbClr val="0066FF">
                          <a:gamma/>
                          <a:tint val="0"/>
                          <a:invGamma/>
                        </a:srgbClr>
                      </a:gs>
                    </a:gsLst>
                    <a:lin ang="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539750">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b="1" dirty="0">
                  <a:solidFill>
                    <a:srgbClr val="7030A0"/>
                  </a:solidFill>
                  <a:latin typeface="Verdana" panose="020B0604030504040204" pitchFamily="34" charset="0"/>
                  <a:ea typeface="微软雅黑" panose="020B0503020204020204" pitchFamily="34" charset="-122"/>
                </a:rPr>
                <a:t>外因</a:t>
              </a:r>
            </a:p>
          </p:txBody>
        </p:sp>
        <p:sp>
          <p:nvSpPr>
            <p:cNvPr id="21" name="Text Box 7" descr="白色大理石">
              <a:extLst>
                <a:ext uri="{FF2B5EF4-FFF2-40B4-BE49-F238E27FC236}">
                  <a16:creationId xmlns:a16="http://schemas.microsoft.com/office/drawing/2014/main" id="{0D68FB8F-187D-4D2F-9F36-18F205ACAF44}"/>
                </a:ext>
              </a:extLst>
            </p:cNvPr>
            <p:cNvSpPr txBox="1">
              <a:spLocks noChangeArrowheads="1"/>
            </p:cNvSpPr>
            <p:nvPr/>
          </p:nvSpPr>
          <p:spPr bwMode="auto">
            <a:xfrm>
              <a:off x="4000500" y="765593"/>
              <a:ext cx="990600" cy="463846"/>
            </a:xfrm>
            <a:prstGeom prst="rect">
              <a:avLst/>
            </a:prstGeom>
            <a:noFill/>
            <a:ln>
              <a:noFill/>
            </a:ln>
            <a:effectLst/>
            <a:extLst>
              <a:ext uri="{909E8E84-426E-40DD-AFC4-6F175D3DCCD1}">
                <a14:hiddenFill xmlns:a14="http://schemas.microsoft.com/office/drawing/2010/main">
                  <a:gradFill rotWithShape="1">
                    <a:gsLst>
                      <a:gs pos="0">
                        <a:srgbClr val="0066FF"/>
                      </a:gs>
                      <a:gs pos="100000">
                        <a:srgbClr val="0066FF">
                          <a:gamma/>
                          <a:tint val="0"/>
                          <a:invGamma/>
                        </a:srgbClr>
                      </a:gs>
                    </a:gsLst>
                    <a:lin ang="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539750">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b="1" dirty="0">
                  <a:solidFill>
                    <a:srgbClr val="7030A0"/>
                  </a:solidFill>
                  <a:latin typeface="Verdana" panose="020B0604030504040204" pitchFamily="34" charset="0"/>
                  <a:ea typeface="微软雅黑" panose="020B0503020204020204" pitchFamily="34" charset="-122"/>
                </a:rPr>
                <a:t>积极</a:t>
              </a:r>
            </a:p>
          </p:txBody>
        </p:sp>
        <p:sp>
          <p:nvSpPr>
            <p:cNvPr id="22" name="Text Box 8" descr="白色大理石">
              <a:extLst>
                <a:ext uri="{FF2B5EF4-FFF2-40B4-BE49-F238E27FC236}">
                  <a16:creationId xmlns:a16="http://schemas.microsoft.com/office/drawing/2014/main" id="{0789065F-E377-4D6F-889F-08000B81AE31}"/>
                </a:ext>
              </a:extLst>
            </p:cNvPr>
            <p:cNvSpPr txBox="1">
              <a:spLocks noChangeArrowheads="1"/>
            </p:cNvSpPr>
            <p:nvPr/>
          </p:nvSpPr>
          <p:spPr bwMode="auto">
            <a:xfrm>
              <a:off x="4000500" y="5810852"/>
              <a:ext cx="990600" cy="463847"/>
            </a:xfrm>
            <a:prstGeom prst="rect">
              <a:avLst/>
            </a:prstGeom>
            <a:noFill/>
            <a:ln>
              <a:noFill/>
            </a:ln>
            <a:effectLst/>
            <a:extLst>
              <a:ext uri="{909E8E84-426E-40DD-AFC4-6F175D3DCCD1}">
                <a14:hiddenFill xmlns:a14="http://schemas.microsoft.com/office/drawing/2010/main">
                  <a:gradFill rotWithShape="1">
                    <a:gsLst>
                      <a:gs pos="0">
                        <a:srgbClr val="0066FF"/>
                      </a:gs>
                      <a:gs pos="100000">
                        <a:srgbClr val="0066FF">
                          <a:gamma/>
                          <a:tint val="0"/>
                          <a:invGamma/>
                        </a:srgbClr>
                      </a:gs>
                    </a:gsLst>
                    <a:lin ang="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539750">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b="1" dirty="0">
                  <a:solidFill>
                    <a:srgbClr val="7030A0"/>
                  </a:solidFill>
                  <a:latin typeface="Verdana" panose="020B0604030504040204" pitchFamily="34" charset="0"/>
                  <a:ea typeface="微软雅黑" panose="020B0503020204020204" pitchFamily="34" charset="-122"/>
                </a:rPr>
                <a:t>消极</a:t>
              </a:r>
            </a:p>
          </p:txBody>
        </p:sp>
        <p:sp>
          <p:nvSpPr>
            <p:cNvPr id="23" name="Text Box 9" descr="白色大理石">
              <a:extLst>
                <a:ext uri="{FF2B5EF4-FFF2-40B4-BE49-F238E27FC236}">
                  <a16:creationId xmlns:a16="http://schemas.microsoft.com/office/drawing/2014/main" id="{981BFBF9-019C-4E0C-8684-023F9001926A}"/>
                </a:ext>
              </a:extLst>
            </p:cNvPr>
            <p:cNvSpPr txBox="1">
              <a:spLocks noChangeArrowheads="1"/>
            </p:cNvSpPr>
            <p:nvPr/>
          </p:nvSpPr>
          <p:spPr bwMode="auto">
            <a:xfrm>
              <a:off x="1752600" y="1653353"/>
              <a:ext cx="2362200" cy="1325620"/>
            </a:xfrm>
            <a:prstGeom prst="rect">
              <a:avLst/>
            </a:prstGeom>
            <a:noFill/>
            <a:ln>
              <a:noFill/>
            </a:ln>
            <a:effectLst/>
            <a:extLst>
              <a:ext uri="{909E8E84-426E-40DD-AFC4-6F175D3DCCD1}">
                <a14:hiddenFill xmlns:a14="http://schemas.microsoft.com/office/drawing/2010/main">
                  <a:gradFill rotWithShape="1">
                    <a:gsLst>
                      <a:gs pos="0">
                        <a:srgbClr val="0066FF"/>
                      </a:gs>
                      <a:gs pos="100000">
                        <a:srgbClr val="0066FF">
                          <a:gamma/>
                          <a:tint val="0"/>
                          <a:invGamma/>
                        </a:srgbClr>
                      </a:gs>
                    </a:gsLst>
                    <a:lin ang="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indent="439738">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0" algn="r">
                <a:spcBef>
                  <a:spcPct val="50000"/>
                </a:spcBef>
                <a:tabLst>
                  <a:tab pos="441325" algn="l"/>
                </a:tabLst>
              </a:pPr>
              <a:r>
                <a:rPr lang="en-US" altLang="zh-CN" sz="3200" dirty="0">
                  <a:solidFill>
                    <a:srgbClr val="FF0000"/>
                  </a:solidFill>
                  <a:effectLst>
                    <a:outerShdw blurRad="38100" dist="38100" dir="2700000" algn="tl">
                      <a:srgbClr val="C0C0C0"/>
                    </a:outerShdw>
                  </a:effectLst>
                  <a:ea typeface="华文彩云" panose="02010800040101010101" pitchFamily="2" charset="-122"/>
                </a:rPr>
                <a:t>Strength</a:t>
              </a:r>
            </a:p>
            <a:p>
              <a:pPr indent="0" algn="r">
                <a:spcBef>
                  <a:spcPct val="50000"/>
                </a:spcBef>
                <a:tabLst>
                  <a:tab pos="441325" algn="l"/>
                </a:tabLst>
              </a:pPr>
              <a:r>
                <a:rPr lang="zh-CN" altLang="en-US" sz="3200" dirty="0">
                  <a:solidFill>
                    <a:srgbClr val="FF0000"/>
                  </a:solidFill>
                  <a:effectLst>
                    <a:outerShdw blurRad="38100" dist="38100" dir="2700000" algn="tl">
                      <a:srgbClr val="C0C0C0"/>
                    </a:outerShdw>
                  </a:effectLst>
                  <a:ea typeface="华文彩云" panose="02010800040101010101" pitchFamily="2" charset="-122"/>
                </a:rPr>
                <a:t>自身优势</a:t>
              </a:r>
              <a:endParaRPr lang="zh-CN" altLang="en-US" sz="3200" dirty="0">
                <a:solidFill>
                  <a:srgbClr val="FF0000"/>
                </a:solidFill>
                <a:ea typeface="华文彩云" panose="02010800040101010101" pitchFamily="2" charset="-122"/>
              </a:endParaRPr>
            </a:p>
          </p:txBody>
        </p:sp>
        <p:sp>
          <p:nvSpPr>
            <p:cNvPr id="24" name="Text Box 10" descr="白色大理石">
              <a:extLst>
                <a:ext uri="{FF2B5EF4-FFF2-40B4-BE49-F238E27FC236}">
                  <a16:creationId xmlns:a16="http://schemas.microsoft.com/office/drawing/2014/main" id="{A7A79D33-6321-4CB6-8897-A8B382CA0F4A}"/>
                </a:ext>
              </a:extLst>
            </p:cNvPr>
            <p:cNvSpPr txBox="1">
              <a:spLocks noChangeArrowheads="1"/>
            </p:cNvSpPr>
            <p:nvPr/>
          </p:nvSpPr>
          <p:spPr bwMode="auto">
            <a:xfrm>
              <a:off x="4876801" y="1653353"/>
              <a:ext cx="2971800" cy="1325620"/>
            </a:xfrm>
            <a:prstGeom prst="rect">
              <a:avLst/>
            </a:prstGeom>
            <a:noFill/>
            <a:ln>
              <a:noFill/>
            </a:ln>
            <a:effectLst/>
            <a:extLst>
              <a:ext uri="{909E8E84-426E-40DD-AFC4-6F175D3DCCD1}">
                <a14:hiddenFill xmlns:a14="http://schemas.microsoft.com/office/drawing/2010/main">
                  <a:gradFill rotWithShape="1">
                    <a:gsLst>
                      <a:gs pos="0">
                        <a:srgbClr val="0066FF"/>
                      </a:gs>
                      <a:gs pos="100000">
                        <a:srgbClr val="0066FF">
                          <a:gamma/>
                          <a:tint val="0"/>
                          <a:invGamma/>
                        </a:srgbClr>
                      </a:gs>
                    </a:gsLst>
                    <a:lin ang="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indent="439738">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0">
                <a:spcBef>
                  <a:spcPct val="50000"/>
                </a:spcBef>
              </a:pPr>
              <a:r>
                <a:rPr lang="en-US" altLang="zh-CN" sz="3200" dirty="0">
                  <a:solidFill>
                    <a:srgbClr val="FF6600"/>
                  </a:solidFill>
                  <a:ea typeface="华文彩云" panose="02010800040101010101" pitchFamily="2" charset="-122"/>
                </a:rPr>
                <a:t>Opportunity</a:t>
              </a:r>
            </a:p>
            <a:p>
              <a:pPr indent="0">
                <a:spcBef>
                  <a:spcPct val="50000"/>
                </a:spcBef>
              </a:pPr>
              <a:r>
                <a:rPr lang="zh-CN" altLang="en-US" sz="3200" dirty="0">
                  <a:solidFill>
                    <a:srgbClr val="FF6600"/>
                  </a:solidFill>
                  <a:ea typeface="华文彩云" panose="02010800040101010101" pitchFamily="2" charset="-122"/>
                </a:rPr>
                <a:t>外部机会</a:t>
              </a:r>
            </a:p>
          </p:txBody>
        </p:sp>
        <p:sp>
          <p:nvSpPr>
            <p:cNvPr id="25" name="Text Box 11" descr="白色大理石">
              <a:extLst>
                <a:ext uri="{FF2B5EF4-FFF2-40B4-BE49-F238E27FC236}">
                  <a16:creationId xmlns:a16="http://schemas.microsoft.com/office/drawing/2014/main" id="{12E2B77F-9AE6-4505-9295-2824553F45B2}"/>
                </a:ext>
              </a:extLst>
            </p:cNvPr>
            <p:cNvSpPr txBox="1">
              <a:spLocks noChangeArrowheads="1"/>
            </p:cNvSpPr>
            <p:nvPr/>
          </p:nvSpPr>
          <p:spPr bwMode="auto">
            <a:xfrm>
              <a:off x="1219200" y="4167953"/>
              <a:ext cx="2895600" cy="1325620"/>
            </a:xfrm>
            <a:prstGeom prst="rect">
              <a:avLst/>
            </a:prstGeom>
            <a:noFill/>
            <a:ln>
              <a:noFill/>
            </a:ln>
            <a:effectLst/>
            <a:extLst>
              <a:ext uri="{909E8E84-426E-40DD-AFC4-6F175D3DCCD1}">
                <a14:hiddenFill xmlns:a14="http://schemas.microsoft.com/office/drawing/2010/main">
                  <a:gradFill rotWithShape="1">
                    <a:gsLst>
                      <a:gs pos="0">
                        <a:srgbClr val="0066FF"/>
                      </a:gs>
                      <a:gs pos="100000">
                        <a:srgbClr val="0066FF">
                          <a:gamma/>
                          <a:tint val="0"/>
                          <a:invGamma/>
                        </a:srgbClr>
                      </a:gs>
                    </a:gsLst>
                    <a:lin ang="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indent="439738">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0" algn="r">
                <a:spcBef>
                  <a:spcPct val="50000"/>
                </a:spcBef>
              </a:pPr>
              <a:r>
                <a:rPr lang="en-US" altLang="zh-CN" sz="3200" dirty="0">
                  <a:solidFill>
                    <a:srgbClr val="0000CC"/>
                  </a:solidFill>
                  <a:effectLst>
                    <a:outerShdw blurRad="38100" dist="38100" dir="2700000" algn="tl">
                      <a:srgbClr val="C0C0C0"/>
                    </a:outerShdw>
                  </a:effectLst>
                  <a:ea typeface="华文彩云" panose="02010800040101010101" pitchFamily="2" charset="-122"/>
                </a:rPr>
                <a:t>Weakness</a:t>
              </a:r>
            </a:p>
            <a:p>
              <a:pPr indent="0" algn="r">
                <a:spcBef>
                  <a:spcPct val="50000"/>
                </a:spcBef>
              </a:pPr>
              <a:r>
                <a:rPr lang="zh-CN" altLang="en-US" sz="3200" dirty="0">
                  <a:solidFill>
                    <a:srgbClr val="0000CC"/>
                  </a:solidFill>
                  <a:ea typeface="华文彩云" panose="02010800040101010101" pitchFamily="2" charset="-122"/>
                </a:rPr>
                <a:t>自身劣势</a:t>
              </a:r>
            </a:p>
          </p:txBody>
        </p:sp>
        <p:sp>
          <p:nvSpPr>
            <p:cNvPr id="26" name="Text Box 12" descr="白色大理石">
              <a:extLst>
                <a:ext uri="{FF2B5EF4-FFF2-40B4-BE49-F238E27FC236}">
                  <a16:creationId xmlns:a16="http://schemas.microsoft.com/office/drawing/2014/main" id="{D10B2FE5-D227-4D73-8C7D-AA2D054BDA7B}"/>
                </a:ext>
              </a:extLst>
            </p:cNvPr>
            <p:cNvSpPr txBox="1">
              <a:spLocks noChangeArrowheads="1"/>
            </p:cNvSpPr>
            <p:nvPr/>
          </p:nvSpPr>
          <p:spPr bwMode="auto">
            <a:xfrm>
              <a:off x="4876801" y="4167953"/>
              <a:ext cx="2362200" cy="1325620"/>
            </a:xfrm>
            <a:prstGeom prst="rect">
              <a:avLst/>
            </a:prstGeom>
            <a:noFill/>
            <a:ln>
              <a:noFill/>
            </a:ln>
            <a:effectLst/>
            <a:extLst>
              <a:ext uri="{909E8E84-426E-40DD-AFC4-6F175D3DCCD1}">
                <a14:hiddenFill xmlns:a14="http://schemas.microsoft.com/office/drawing/2010/main">
                  <a:gradFill rotWithShape="1">
                    <a:gsLst>
                      <a:gs pos="0">
                        <a:srgbClr val="0066FF"/>
                      </a:gs>
                      <a:gs pos="100000">
                        <a:srgbClr val="0066FF">
                          <a:gamma/>
                          <a:tint val="0"/>
                          <a:invGamma/>
                        </a:srgbClr>
                      </a:gs>
                    </a:gsLst>
                    <a:lin ang="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indent="439738">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0">
                <a:spcBef>
                  <a:spcPct val="50000"/>
                </a:spcBef>
              </a:pPr>
              <a:r>
                <a:rPr lang="en-US" altLang="zh-CN" sz="3200" dirty="0">
                  <a:solidFill>
                    <a:srgbClr val="0000CC"/>
                  </a:solidFill>
                  <a:ea typeface="华文彩云" panose="02010800040101010101" pitchFamily="2" charset="-122"/>
                </a:rPr>
                <a:t>Threat</a:t>
              </a:r>
            </a:p>
            <a:p>
              <a:pPr indent="0">
                <a:spcBef>
                  <a:spcPct val="50000"/>
                </a:spcBef>
              </a:pPr>
              <a:r>
                <a:rPr lang="zh-CN" altLang="en-US" sz="3200" dirty="0">
                  <a:solidFill>
                    <a:srgbClr val="0000CC"/>
                  </a:solidFill>
                  <a:ea typeface="华文彩云" panose="02010800040101010101" pitchFamily="2" charset="-122"/>
                </a:rPr>
                <a:t>外部威胁</a:t>
              </a:r>
            </a:p>
          </p:txBody>
        </p:sp>
      </p:grpSp>
    </p:spTree>
    <p:extLst>
      <p:ext uri="{BB962C8B-B14F-4D97-AF65-F5344CB8AC3E}">
        <p14:creationId xmlns:p14="http://schemas.microsoft.com/office/powerpoint/2010/main" val="41641756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AA311A-6081-43C8-BCDA-58D78BCBC3A1}"/>
              </a:ext>
            </a:extLst>
          </p:cNvPr>
          <p:cNvSpPr>
            <a:spLocks noGrp="1"/>
          </p:cNvSpPr>
          <p:nvPr>
            <p:ph type="title"/>
          </p:nvPr>
        </p:nvSpPr>
        <p:spPr/>
        <p:txBody>
          <a:bodyPr/>
          <a:lstStyle/>
          <a:p>
            <a:r>
              <a:rPr lang="en-US" altLang="zh-CN" dirty="0"/>
              <a:t>2. </a:t>
            </a:r>
            <a:r>
              <a:rPr lang="zh-CN" altLang="en-US" dirty="0"/>
              <a:t>风险管理主要活动与技术</a:t>
            </a:r>
          </a:p>
        </p:txBody>
      </p:sp>
      <p:sp>
        <p:nvSpPr>
          <p:cNvPr id="3" name="内容占位符 2">
            <a:extLst>
              <a:ext uri="{FF2B5EF4-FFF2-40B4-BE49-F238E27FC236}">
                <a16:creationId xmlns:a16="http://schemas.microsoft.com/office/drawing/2014/main" id="{49019343-FE83-4E96-A4A2-0CD2AEE782C6}"/>
              </a:ext>
            </a:extLst>
          </p:cNvPr>
          <p:cNvSpPr>
            <a:spLocks noGrp="1"/>
          </p:cNvSpPr>
          <p:nvPr>
            <p:ph idx="1"/>
          </p:nvPr>
        </p:nvSpPr>
        <p:spPr/>
        <p:txBody>
          <a:bodyPr>
            <a:normAutofit/>
          </a:bodyPr>
          <a:lstStyle/>
          <a:p>
            <a:pPr marL="0" indent="0">
              <a:buNone/>
            </a:pPr>
            <a:r>
              <a:rPr lang="zh-CN" altLang="en-US" dirty="0"/>
              <a:t>（</a:t>
            </a:r>
            <a:r>
              <a:rPr lang="en-US" altLang="zh-CN" dirty="0"/>
              <a:t>3</a:t>
            </a:r>
            <a:r>
              <a:rPr lang="zh-CN" altLang="en-US" dirty="0"/>
              <a:t>）实施定性风险分析</a:t>
            </a:r>
          </a:p>
        </p:txBody>
      </p:sp>
      <p:sp>
        <p:nvSpPr>
          <p:cNvPr id="4" name="灯片编号占位符 1">
            <a:extLst>
              <a:ext uri="{FF2B5EF4-FFF2-40B4-BE49-F238E27FC236}">
                <a16:creationId xmlns:a16="http://schemas.microsoft.com/office/drawing/2014/main" id="{B31A0DD3-71E5-4472-86E1-A09B8D62CD59}"/>
              </a:ext>
            </a:extLst>
          </p:cNvPr>
          <p:cNvSpPr>
            <a:spLocks noGrp="1"/>
          </p:cNvSpPr>
          <p:nvPr>
            <p:ph type="sldNum" sz="quarter" idx="12"/>
          </p:nvPr>
        </p:nvSpPr>
        <p:spPr>
          <a:xfrm>
            <a:off x="5778500" y="6459285"/>
            <a:ext cx="622300" cy="365125"/>
          </a:xfrm>
        </p:spPr>
        <p:txBody>
          <a:bodyPr/>
          <a:lstStyle/>
          <a:p>
            <a:fld id="{CFCB2913-6E8F-460F-B9B2-F36455E917E3}" type="slidenum">
              <a:rPr lang="en-US" altLang="en-US" smtClean="0"/>
              <a:pPr/>
              <a:t>134</a:t>
            </a:fld>
            <a:endParaRPr lang="en-US" altLang="en-US" dirty="0"/>
          </a:p>
        </p:txBody>
      </p:sp>
      <p:grpSp>
        <p:nvGrpSpPr>
          <p:cNvPr id="9" name="组合 8">
            <a:extLst>
              <a:ext uri="{FF2B5EF4-FFF2-40B4-BE49-F238E27FC236}">
                <a16:creationId xmlns:a16="http://schemas.microsoft.com/office/drawing/2014/main" id="{6639F3DB-68A8-44B7-ABE4-A964261A839B}"/>
              </a:ext>
            </a:extLst>
          </p:cNvPr>
          <p:cNvGrpSpPr/>
          <p:nvPr/>
        </p:nvGrpSpPr>
        <p:grpSpPr>
          <a:xfrm>
            <a:off x="1405155" y="1806670"/>
            <a:ext cx="9381689" cy="4340232"/>
            <a:chOff x="9525" y="4763"/>
            <a:chExt cx="5267325" cy="2436812"/>
          </a:xfrm>
        </p:grpSpPr>
        <p:grpSp>
          <p:nvGrpSpPr>
            <p:cNvPr id="5" name="Group 2">
              <a:extLst>
                <a:ext uri="{FF2B5EF4-FFF2-40B4-BE49-F238E27FC236}">
                  <a16:creationId xmlns:a16="http://schemas.microsoft.com/office/drawing/2014/main" id="{D329BB79-64CA-4B2E-8BDD-5CD8618EC4E9}"/>
                </a:ext>
              </a:extLst>
            </p:cNvPr>
            <p:cNvGrpSpPr>
              <a:grpSpLocks/>
            </p:cNvGrpSpPr>
            <p:nvPr/>
          </p:nvGrpSpPr>
          <p:grpSpPr bwMode="auto">
            <a:xfrm>
              <a:off x="125413" y="4763"/>
              <a:ext cx="4730750" cy="250825"/>
              <a:chOff x="1988" y="254"/>
              <a:chExt cx="7450" cy="397"/>
            </a:xfrm>
          </p:grpSpPr>
          <p:sp>
            <p:nvSpPr>
              <p:cNvPr id="6" name="Freeform 3">
                <a:extLst>
                  <a:ext uri="{FF2B5EF4-FFF2-40B4-BE49-F238E27FC236}">
                    <a16:creationId xmlns:a16="http://schemas.microsoft.com/office/drawing/2014/main" id="{E7126132-5952-4AA3-810B-725D2DDC884E}"/>
                  </a:ext>
                </a:extLst>
              </p:cNvPr>
              <p:cNvSpPr>
                <a:spLocks/>
              </p:cNvSpPr>
              <p:nvPr/>
            </p:nvSpPr>
            <p:spPr bwMode="auto">
              <a:xfrm>
                <a:off x="1988" y="254"/>
                <a:ext cx="7450" cy="397"/>
              </a:xfrm>
              <a:custGeom>
                <a:avLst/>
                <a:gdLst>
                  <a:gd name="T0" fmla="+- 0 9368 1988"/>
                  <a:gd name="T1" fmla="*/ T0 w 7450"/>
                  <a:gd name="T2" fmla="+- 0 254 254"/>
                  <a:gd name="T3" fmla="*/ 254 h 397"/>
                  <a:gd name="T4" fmla="+- 0 2057 1988"/>
                  <a:gd name="T5" fmla="*/ T4 w 7450"/>
                  <a:gd name="T6" fmla="+- 0 254 254"/>
                  <a:gd name="T7" fmla="*/ 254 h 397"/>
                  <a:gd name="T8" fmla="+- 0 2031 1988"/>
                  <a:gd name="T9" fmla="*/ T8 w 7450"/>
                  <a:gd name="T10" fmla="+- 0 260 254"/>
                  <a:gd name="T11" fmla="*/ 260 h 397"/>
                  <a:gd name="T12" fmla="+- 0 2009 1988"/>
                  <a:gd name="T13" fmla="*/ T12 w 7450"/>
                  <a:gd name="T14" fmla="+- 0 275 254"/>
                  <a:gd name="T15" fmla="*/ 275 h 397"/>
                  <a:gd name="T16" fmla="+- 0 1994 1988"/>
                  <a:gd name="T17" fmla="*/ T16 w 7450"/>
                  <a:gd name="T18" fmla="+- 0 297 254"/>
                  <a:gd name="T19" fmla="*/ 297 h 397"/>
                  <a:gd name="T20" fmla="+- 0 1988 1988"/>
                  <a:gd name="T21" fmla="*/ T20 w 7450"/>
                  <a:gd name="T22" fmla="+- 0 324 254"/>
                  <a:gd name="T23" fmla="*/ 324 h 397"/>
                  <a:gd name="T24" fmla="+- 0 1988 1988"/>
                  <a:gd name="T25" fmla="*/ T24 w 7450"/>
                  <a:gd name="T26" fmla="+- 0 581 254"/>
                  <a:gd name="T27" fmla="*/ 581 h 397"/>
                  <a:gd name="T28" fmla="+- 0 1994 1988"/>
                  <a:gd name="T29" fmla="*/ T28 w 7450"/>
                  <a:gd name="T30" fmla="+- 0 608 254"/>
                  <a:gd name="T31" fmla="*/ 608 h 397"/>
                  <a:gd name="T32" fmla="+- 0 2009 1988"/>
                  <a:gd name="T33" fmla="*/ T32 w 7450"/>
                  <a:gd name="T34" fmla="+- 0 630 254"/>
                  <a:gd name="T35" fmla="*/ 630 h 397"/>
                  <a:gd name="T36" fmla="+- 0 2031 1988"/>
                  <a:gd name="T37" fmla="*/ T36 w 7450"/>
                  <a:gd name="T38" fmla="+- 0 645 254"/>
                  <a:gd name="T39" fmla="*/ 645 h 397"/>
                  <a:gd name="T40" fmla="+- 0 2057 1988"/>
                  <a:gd name="T41" fmla="*/ T40 w 7450"/>
                  <a:gd name="T42" fmla="+- 0 651 254"/>
                  <a:gd name="T43" fmla="*/ 651 h 397"/>
                  <a:gd name="T44" fmla="+- 0 9368 1988"/>
                  <a:gd name="T45" fmla="*/ T44 w 7450"/>
                  <a:gd name="T46" fmla="+- 0 651 254"/>
                  <a:gd name="T47" fmla="*/ 651 h 397"/>
                  <a:gd name="T48" fmla="+- 0 9395 1988"/>
                  <a:gd name="T49" fmla="*/ T48 w 7450"/>
                  <a:gd name="T50" fmla="+- 0 645 254"/>
                  <a:gd name="T51" fmla="*/ 645 h 397"/>
                  <a:gd name="T52" fmla="+- 0 9417 1988"/>
                  <a:gd name="T53" fmla="*/ T52 w 7450"/>
                  <a:gd name="T54" fmla="+- 0 630 254"/>
                  <a:gd name="T55" fmla="*/ 630 h 397"/>
                  <a:gd name="T56" fmla="+- 0 9432 1988"/>
                  <a:gd name="T57" fmla="*/ T56 w 7450"/>
                  <a:gd name="T58" fmla="+- 0 608 254"/>
                  <a:gd name="T59" fmla="*/ 608 h 397"/>
                  <a:gd name="T60" fmla="+- 0 9438 1988"/>
                  <a:gd name="T61" fmla="*/ T60 w 7450"/>
                  <a:gd name="T62" fmla="+- 0 581 254"/>
                  <a:gd name="T63" fmla="*/ 581 h 397"/>
                  <a:gd name="T64" fmla="+- 0 9438 1988"/>
                  <a:gd name="T65" fmla="*/ T64 w 7450"/>
                  <a:gd name="T66" fmla="+- 0 324 254"/>
                  <a:gd name="T67" fmla="*/ 324 h 397"/>
                  <a:gd name="T68" fmla="+- 0 9432 1988"/>
                  <a:gd name="T69" fmla="*/ T68 w 7450"/>
                  <a:gd name="T70" fmla="+- 0 297 254"/>
                  <a:gd name="T71" fmla="*/ 297 h 397"/>
                  <a:gd name="T72" fmla="+- 0 9417 1988"/>
                  <a:gd name="T73" fmla="*/ T72 w 7450"/>
                  <a:gd name="T74" fmla="+- 0 275 254"/>
                  <a:gd name="T75" fmla="*/ 275 h 397"/>
                  <a:gd name="T76" fmla="+- 0 9395 1988"/>
                  <a:gd name="T77" fmla="*/ T76 w 7450"/>
                  <a:gd name="T78" fmla="+- 0 260 254"/>
                  <a:gd name="T79" fmla="*/ 260 h 397"/>
                  <a:gd name="T80" fmla="+- 0 9368 1988"/>
                  <a:gd name="T81" fmla="*/ T80 w 7450"/>
                  <a:gd name="T82" fmla="+- 0 254 254"/>
                  <a:gd name="T83" fmla="*/ 254 h 39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7450" h="397">
                    <a:moveTo>
                      <a:pt x="7380" y="0"/>
                    </a:moveTo>
                    <a:lnTo>
                      <a:pt x="69" y="0"/>
                    </a:lnTo>
                    <a:lnTo>
                      <a:pt x="43" y="6"/>
                    </a:lnTo>
                    <a:lnTo>
                      <a:pt x="21" y="21"/>
                    </a:lnTo>
                    <a:lnTo>
                      <a:pt x="6" y="43"/>
                    </a:lnTo>
                    <a:lnTo>
                      <a:pt x="0" y="70"/>
                    </a:lnTo>
                    <a:lnTo>
                      <a:pt x="0" y="327"/>
                    </a:lnTo>
                    <a:lnTo>
                      <a:pt x="6" y="354"/>
                    </a:lnTo>
                    <a:lnTo>
                      <a:pt x="21" y="376"/>
                    </a:lnTo>
                    <a:lnTo>
                      <a:pt x="43" y="391"/>
                    </a:lnTo>
                    <a:lnTo>
                      <a:pt x="69" y="397"/>
                    </a:lnTo>
                    <a:lnTo>
                      <a:pt x="7380" y="397"/>
                    </a:lnTo>
                    <a:lnTo>
                      <a:pt x="7407" y="391"/>
                    </a:lnTo>
                    <a:lnTo>
                      <a:pt x="7429" y="376"/>
                    </a:lnTo>
                    <a:lnTo>
                      <a:pt x="7444" y="354"/>
                    </a:lnTo>
                    <a:lnTo>
                      <a:pt x="7450" y="327"/>
                    </a:lnTo>
                    <a:lnTo>
                      <a:pt x="7450" y="70"/>
                    </a:lnTo>
                    <a:lnTo>
                      <a:pt x="7444" y="43"/>
                    </a:lnTo>
                    <a:lnTo>
                      <a:pt x="7429" y="21"/>
                    </a:lnTo>
                    <a:lnTo>
                      <a:pt x="7407" y="6"/>
                    </a:lnTo>
                    <a:lnTo>
                      <a:pt x="7380"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12292" name="Picture 4">
                <a:extLst>
                  <a:ext uri="{FF2B5EF4-FFF2-40B4-BE49-F238E27FC236}">
                    <a16:creationId xmlns:a16="http://schemas.microsoft.com/office/drawing/2014/main" id="{AB06012C-AC01-4F7C-94E4-6E4888B4CC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8" y="348"/>
                <a:ext cx="1657"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5">
              <a:extLst>
                <a:ext uri="{FF2B5EF4-FFF2-40B4-BE49-F238E27FC236}">
                  <a16:creationId xmlns:a16="http://schemas.microsoft.com/office/drawing/2014/main" id="{9DABB6ED-EE0F-4D48-90D6-45D647B08142}"/>
                </a:ext>
              </a:extLst>
            </p:cNvPr>
            <p:cNvGrpSpPr>
              <a:grpSpLocks/>
            </p:cNvGrpSpPr>
            <p:nvPr/>
          </p:nvGrpSpPr>
          <p:grpSpPr bwMode="auto">
            <a:xfrm>
              <a:off x="9525" y="428625"/>
              <a:ext cx="5267325" cy="2012950"/>
              <a:chOff x="1806" y="922"/>
              <a:chExt cx="8294" cy="3170"/>
            </a:xfrm>
          </p:grpSpPr>
          <p:sp>
            <p:nvSpPr>
              <p:cNvPr id="8" name="Freeform 6">
                <a:extLst>
                  <a:ext uri="{FF2B5EF4-FFF2-40B4-BE49-F238E27FC236}">
                    <a16:creationId xmlns:a16="http://schemas.microsoft.com/office/drawing/2014/main" id="{9585ED1F-B213-4198-A7B0-9C96A5C806D5}"/>
                  </a:ext>
                </a:extLst>
              </p:cNvPr>
              <p:cNvSpPr>
                <a:spLocks/>
              </p:cNvSpPr>
              <p:nvPr/>
            </p:nvSpPr>
            <p:spPr bwMode="auto">
              <a:xfrm>
                <a:off x="1805" y="939"/>
                <a:ext cx="8294" cy="1572"/>
              </a:xfrm>
              <a:custGeom>
                <a:avLst/>
                <a:gdLst>
                  <a:gd name="T0" fmla="+- 0 9602 1806"/>
                  <a:gd name="T1" fmla="*/ T0 w 8294"/>
                  <a:gd name="T2" fmla="+- 0 940 940"/>
                  <a:gd name="T3" fmla="*/ 940 h 1572"/>
                  <a:gd name="T4" fmla="+- 0 9602 1806"/>
                  <a:gd name="T5" fmla="*/ T4 w 8294"/>
                  <a:gd name="T6" fmla="+- 0 1247 940"/>
                  <a:gd name="T7" fmla="*/ 1247 h 1572"/>
                  <a:gd name="T8" fmla="+- 0 1806 1806"/>
                  <a:gd name="T9" fmla="*/ T8 w 8294"/>
                  <a:gd name="T10" fmla="+- 0 1247 940"/>
                  <a:gd name="T11" fmla="*/ 1247 h 1572"/>
                  <a:gd name="T12" fmla="+- 0 1806 1806"/>
                  <a:gd name="T13" fmla="*/ T12 w 8294"/>
                  <a:gd name="T14" fmla="+- 0 2203 940"/>
                  <a:gd name="T15" fmla="*/ 2203 h 1572"/>
                  <a:gd name="T16" fmla="+- 0 9602 1806"/>
                  <a:gd name="T17" fmla="*/ T16 w 8294"/>
                  <a:gd name="T18" fmla="+- 0 2203 940"/>
                  <a:gd name="T19" fmla="*/ 2203 h 1572"/>
                  <a:gd name="T20" fmla="+- 0 9602 1806"/>
                  <a:gd name="T21" fmla="*/ T20 w 8294"/>
                  <a:gd name="T22" fmla="+- 0 2511 940"/>
                  <a:gd name="T23" fmla="*/ 2511 h 1572"/>
                  <a:gd name="T24" fmla="+- 0 10100 1806"/>
                  <a:gd name="T25" fmla="*/ T24 w 8294"/>
                  <a:gd name="T26" fmla="+- 0 1720 940"/>
                  <a:gd name="T27" fmla="*/ 1720 h 1572"/>
                  <a:gd name="T28" fmla="+- 0 9602 1806"/>
                  <a:gd name="T29" fmla="*/ T28 w 8294"/>
                  <a:gd name="T30" fmla="+- 0 940 940"/>
                  <a:gd name="T31" fmla="*/ 940 h 1572"/>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8294" h="1572">
                    <a:moveTo>
                      <a:pt x="7796" y="0"/>
                    </a:moveTo>
                    <a:lnTo>
                      <a:pt x="7796" y="307"/>
                    </a:lnTo>
                    <a:lnTo>
                      <a:pt x="0" y="307"/>
                    </a:lnTo>
                    <a:lnTo>
                      <a:pt x="0" y="1263"/>
                    </a:lnTo>
                    <a:lnTo>
                      <a:pt x="7796" y="1263"/>
                    </a:lnTo>
                    <a:lnTo>
                      <a:pt x="7796" y="1571"/>
                    </a:lnTo>
                    <a:lnTo>
                      <a:pt x="8294" y="780"/>
                    </a:lnTo>
                    <a:lnTo>
                      <a:pt x="7796" y="0"/>
                    </a:lnTo>
                    <a:close/>
                  </a:path>
                </a:pathLst>
              </a:custGeom>
              <a:solidFill>
                <a:srgbClr val="B1B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12295" name="Picture 7">
                <a:extLst>
                  <a:ext uri="{FF2B5EF4-FFF2-40B4-BE49-F238E27FC236}">
                    <a16:creationId xmlns:a16="http://schemas.microsoft.com/office/drawing/2014/main" id="{2AF1AF7B-E8AE-47A0-98BF-073D0AB55E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6" y="921"/>
                <a:ext cx="2381" cy="3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6" name="Picture 8">
                <a:extLst>
                  <a:ext uri="{FF2B5EF4-FFF2-40B4-BE49-F238E27FC236}">
                    <a16:creationId xmlns:a16="http://schemas.microsoft.com/office/drawing/2014/main" id="{BD585869-63AA-4AE6-82AC-6CC883A0B4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0" y="921"/>
                <a:ext cx="2381" cy="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7" name="Picture 9">
                <a:extLst>
                  <a:ext uri="{FF2B5EF4-FFF2-40B4-BE49-F238E27FC236}">
                    <a16:creationId xmlns:a16="http://schemas.microsoft.com/office/drawing/2014/main" id="{0729859C-6FE8-4455-BDA7-314FCC5E1F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2" y="921"/>
                <a:ext cx="2374" cy="1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316397768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AA311A-6081-43C8-BCDA-58D78BCBC3A1}"/>
              </a:ext>
            </a:extLst>
          </p:cNvPr>
          <p:cNvSpPr>
            <a:spLocks noGrp="1"/>
          </p:cNvSpPr>
          <p:nvPr>
            <p:ph type="title"/>
          </p:nvPr>
        </p:nvSpPr>
        <p:spPr/>
        <p:txBody>
          <a:bodyPr/>
          <a:lstStyle/>
          <a:p>
            <a:r>
              <a:rPr lang="en-US" altLang="zh-CN" dirty="0"/>
              <a:t>2. </a:t>
            </a:r>
            <a:r>
              <a:rPr lang="zh-CN" altLang="en-US" dirty="0"/>
              <a:t>风险管理主要活动与技术</a:t>
            </a:r>
          </a:p>
        </p:txBody>
      </p:sp>
      <p:sp>
        <p:nvSpPr>
          <p:cNvPr id="3" name="内容占位符 2">
            <a:extLst>
              <a:ext uri="{FF2B5EF4-FFF2-40B4-BE49-F238E27FC236}">
                <a16:creationId xmlns:a16="http://schemas.microsoft.com/office/drawing/2014/main" id="{49019343-FE83-4E96-A4A2-0CD2AEE782C6}"/>
              </a:ext>
            </a:extLst>
          </p:cNvPr>
          <p:cNvSpPr>
            <a:spLocks noGrp="1"/>
          </p:cNvSpPr>
          <p:nvPr>
            <p:ph idx="1"/>
          </p:nvPr>
        </p:nvSpPr>
        <p:spPr>
          <a:xfrm>
            <a:off x="673100" y="1200210"/>
            <a:ext cx="10864850" cy="5047544"/>
          </a:xfrm>
        </p:spPr>
        <p:txBody>
          <a:bodyPr>
            <a:normAutofit/>
          </a:bodyPr>
          <a:lstStyle/>
          <a:p>
            <a:pPr marL="0" indent="0">
              <a:buNone/>
            </a:pPr>
            <a:r>
              <a:rPr lang="zh-CN" altLang="en-US" dirty="0"/>
              <a:t>（</a:t>
            </a:r>
            <a:r>
              <a:rPr lang="en-US" altLang="zh-CN" dirty="0"/>
              <a:t>3</a:t>
            </a:r>
            <a:r>
              <a:rPr lang="zh-CN" altLang="en-US" dirty="0"/>
              <a:t>）实施定性风险分析</a:t>
            </a:r>
            <a:endParaRPr lang="en-US" altLang="zh-CN" dirty="0"/>
          </a:p>
          <a:p>
            <a:pPr lvl="1"/>
            <a:r>
              <a:rPr lang="zh-CN" altLang="en-US" dirty="0"/>
              <a:t>风险分析表</a:t>
            </a:r>
            <a:endParaRPr lang="en-US" altLang="zh-CN" dirty="0"/>
          </a:p>
          <a:p>
            <a:pPr lvl="1"/>
            <a:endParaRPr lang="zh-CN" altLang="en-US" dirty="0"/>
          </a:p>
        </p:txBody>
      </p:sp>
      <p:sp>
        <p:nvSpPr>
          <p:cNvPr id="4" name="灯片编号占位符 1">
            <a:extLst>
              <a:ext uri="{FF2B5EF4-FFF2-40B4-BE49-F238E27FC236}">
                <a16:creationId xmlns:a16="http://schemas.microsoft.com/office/drawing/2014/main" id="{B31A0DD3-71E5-4472-86E1-A09B8D62CD59}"/>
              </a:ext>
            </a:extLst>
          </p:cNvPr>
          <p:cNvSpPr>
            <a:spLocks noGrp="1"/>
          </p:cNvSpPr>
          <p:nvPr>
            <p:ph type="sldNum" sz="quarter" idx="12"/>
          </p:nvPr>
        </p:nvSpPr>
        <p:spPr>
          <a:xfrm>
            <a:off x="5778500" y="6459285"/>
            <a:ext cx="622300" cy="365125"/>
          </a:xfrm>
        </p:spPr>
        <p:txBody>
          <a:bodyPr/>
          <a:lstStyle/>
          <a:p>
            <a:fld id="{CFCB2913-6E8F-460F-B9B2-F36455E917E3}" type="slidenum">
              <a:rPr lang="en-US" altLang="en-US" smtClean="0"/>
              <a:pPr/>
              <a:t>135</a:t>
            </a:fld>
            <a:endParaRPr lang="en-US" altLang="en-US" dirty="0"/>
          </a:p>
        </p:txBody>
      </p:sp>
      <p:graphicFrame>
        <p:nvGraphicFramePr>
          <p:cNvPr id="14" name="Group 93">
            <a:extLst>
              <a:ext uri="{FF2B5EF4-FFF2-40B4-BE49-F238E27FC236}">
                <a16:creationId xmlns:a16="http://schemas.microsoft.com/office/drawing/2014/main" id="{442DE359-0026-4925-B3B5-707EE08084BB}"/>
              </a:ext>
            </a:extLst>
          </p:cNvPr>
          <p:cNvGraphicFramePr>
            <a:graphicFrameLocks/>
          </p:cNvGraphicFramePr>
          <p:nvPr>
            <p:extLst>
              <p:ext uri="{D42A27DB-BD31-4B8C-83A1-F6EECF244321}">
                <p14:modId xmlns:p14="http://schemas.microsoft.com/office/powerpoint/2010/main" val="1410377220"/>
              </p:ext>
            </p:extLst>
          </p:nvPr>
        </p:nvGraphicFramePr>
        <p:xfrm>
          <a:off x="1472453" y="2474259"/>
          <a:ext cx="9224683" cy="3449171"/>
        </p:xfrm>
        <a:graphic>
          <a:graphicData uri="http://schemas.openxmlformats.org/drawingml/2006/table">
            <a:tbl>
              <a:tblPr/>
              <a:tblGrid>
                <a:gridCol w="1276334">
                  <a:extLst>
                    <a:ext uri="{9D8B030D-6E8A-4147-A177-3AD203B41FA5}">
                      <a16:colId xmlns:a16="http://schemas.microsoft.com/office/drawing/2014/main" val="20000"/>
                    </a:ext>
                  </a:extLst>
                </a:gridCol>
                <a:gridCol w="1324724">
                  <a:extLst>
                    <a:ext uri="{9D8B030D-6E8A-4147-A177-3AD203B41FA5}">
                      <a16:colId xmlns:a16="http://schemas.microsoft.com/office/drawing/2014/main" val="20001"/>
                    </a:ext>
                  </a:extLst>
                </a:gridCol>
                <a:gridCol w="1322708">
                  <a:extLst>
                    <a:ext uri="{9D8B030D-6E8A-4147-A177-3AD203B41FA5}">
                      <a16:colId xmlns:a16="http://schemas.microsoft.com/office/drawing/2014/main" val="20002"/>
                    </a:ext>
                  </a:extLst>
                </a:gridCol>
                <a:gridCol w="1324726">
                  <a:extLst>
                    <a:ext uri="{9D8B030D-6E8A-4147-A177-3AD203B41FA5}">
                      <a16:colId xmlns:a16="http://schemas.microsoft.com/office/drawing/2014/main" val="20003"/>
                    </a:ext>
                  </a:extLst>
                </a:gridCol>
                <a:gridCol w="1324724">
                  <a:extLst>
                    <a:ext uri="{9D8B030D-6E8A-4147-A177-3AD203B41FA5}">
                      <a16:colId xmlns:a16="http://schemas.microsoft.com/office/drawing/2014/main" val="20004"/>
                    </a:ext>
                  </a:extLst>
                </a:gridCol>
                <a:gridCol w="1326741">
                  <a:extLst>
                    <a:ext uri="{9D8B030D-6E8A-4147-A177-3AD203B41FA5}">
                      <a16:colId xmlns:a16="http://schemas.microsoft.com/office/drawing/2014/main" val="20005"/>
                    </a:ext>
                  </a:extLst>
                </a:gridCol>
                <a:gridCol w="1324726">
                  <a:extLst>
                    <a:ext uri="{9D8B030D-6E8A-4147-A177-3AD203B41FA5}">
                      <a16:colId xmlns:a16="http://schemas.microsoft.com/office/drawing/2014/main" val="20006"/>
                    </a:ext>
                  </a:extLst>
                </a:gridCol>
              </a:tblGrid>
              <a:tr h="524687">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cs typeface="Times New Roman" panose="02020603050405020304" pitchFamily="18" charset="0"/>
                        </a:rPr>
                        <a:t>风险</a:t>
                      </a:r>
                      <a:r>
                        <a:rPr kumimoji="0" lang="en-US"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cs typeface="Times New Roman" panose="02020603050405020304" pitchFamily="18" charset="0"/>
                        </a:rPr>
                        <a:t>ID</a:t>
                      </a:r>
                      <a:endParaRPr kumimoji="0" lang="en-US"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cap="flat">
                      <a:noFill/>
                    </a:lnL>
                    <a:lnR w="12700" cap="flat" cmpd="sng" algn="ctr">
                      <a:solidFill>
                        <a:srgbClr val="1106E4"/>
                      </a:solidFill>
                      <a:prstDash val="solid"/>
                      <a:round/>
                      <a:headEnd type="none" w="med" len="med"/>
                      <a:tailEnd type="none" w="med" len="med"/>
                    </a:lnR>
                    <a:lnT w="57150" cap="flat" cmpd="sng" algn="ctr">
                      <a:solidFill>
                        <a:srgbClr val="FF0000"/>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风险描述</a:t>
                      </a: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57150" cap="flat" cmpd="sng" algn="ctr">
                      <a:solidFill>
                        <a:srgbClr val="FF0000"/>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类别</a:t>
                      </a: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57150" cap="flat" cmpd="sng" algn="ctr">
                      <a:solidFill>
                        <a:srgbClr val="FF0000"/>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 typeface="Wingdings" panose="05000000000000000000" pitchFamily="2" charset="2"/>
                        <a:buNone/>
                        <a:tabLst/>
                      </a:pPr>
                      <a:r>
                        <a:rPr kumimoji="0" lang="zh-CN" altLang="en-US" sz="2000" b="1"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cs typeface="Times New Roman" panose="02020603050405020304" pitchFamily="18" charset="0"/>
                        </a:rPr>
                        <a:t>发生概率</a:t>
                      </a:r>
                      <a:endParaRPr kumimoji="0" lang="zh-CN" altLang="en-US" sz="2000" b="1"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57150" cap="flat" cmpd="sng" algn="ctr">
                      <a:solidFill>
                        <a:srgbClr val="FF0000"/>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 typeface="Wingdings" panose="05000000000000000000" pitchFamily="2" charset="2"/>
                        <a:buNone/>
                        <a:tabLst/>
                      </a:pPr>
                      <a:r>
                        <a:rPr kumimoji="0" lang="zh-CN" altLang="en-US" sz="2000" b="1"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影响后果</a:t>
                      </a: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57150" cap="flat" cmpd="sng" algn="ctr">
                      <a:solidFill>
                        <a:srgbClr val="FF0000"/>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 typeface="Wingdings" panose="05000000000000000000" pitchFamily="2" charset="2"/>
                        <a:buNone/>
                        <a:tabLst/>
                      </a:pPr>
                      <a:r>
                        <a:rPr kumimoji="0" lang="zh-CN" altLang="en-US" sz="2000" b="1"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优先级</a:t>
                      </a: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57150" cap="flat" cmpd="sng" algn="ctr">
                      <a:solidFill>
                        <a:srgbClr val="FF0000"/>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备注</a:t>
                      </a:r>
                    </a:p>
                  </a:txBody>
                  <a:tcPr marL="90000" marR="90000" marT="46800" marB="46800" horzOverflow="overflow">
                    <a:lnL w="12700" cap="flat" cmpd="sng" algn="ctr">
                      <a:solidFill>
                        <a:srgbClr val="1106E4"/>
                      </a:solidFill>
                      <a:prstDash val="solid"/>
                      <a:round/>
                      <a:headEnd type="none" w="med" len="med"/>
                      <a:tailEnd type="none" w="med" len="med"/>
                    </a:lnL>
                    <a:lnR cap="flat">
                      <a:noFill/>
                    </a:lnR>
                    <a:lnT w="57150" cap="flat" cmpd="sng" algn="ctr">
                      <a:solidFill>
                        <a:srgbClr val="FF0000"/>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extLst>
                  <a:ext uri="{0D108BD9-81ED-4DB2-BD59-A6C34878D82A}">
                    <a16:rowId xmlns:a16="http://schemas.microsoft.com/office/drawing/2014/main" val="10000"/>
                  </a:ext>
                </a:extLst>
              </a:tr>
              <a:tr h="487414">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cs typeface="Times New Roman" panose="02020603050405020304" pitchFamily="18" charset="0"/>
                        </a:rPr>
                        <a:t>1</a:t>
                      </a:r>
                      <a:endParaRPr kumimoji="0" lang="en-US"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cap="flat">
                      <a:noFill/>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cap="flat">
                      <a:noFill/>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7414">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cs typeface="Times New Roman" panose="02020603050405020304" pitchFamily="18" charset="0"/>
                        </a:rPr>
                        <a:t>2</a:t>
                      </a:r>
                      <a:endParaRPr kumimoji="0" lang="en-US"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cap="flat">
                      <a:noFill/>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cap="flat">
                      <a:noFill/>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7414">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3</a:t>
                      </a:r>
                    </a:p>
                  </a:txBody>
                  <a:tcPr marL="90000" marR="90000" marT="46800" marB="46800" horzOverflow="overflow">
                    <a:lnL cap="flat">
                      <a:noFill/>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cap="flat">
                      <a:noFill/>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7414">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4</a:t>
                      </a:r>
                    </a:p>
                  </a:txBody>
                  <a:tcPr marL="90000" marR="90000" marT="46800" marB="46800" horzOverflow="overflow">
                    <a:lnL cap="flat">
                      <a:noFill/>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cap="flat">
                      <a:noFill/>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87414">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5</a:t>
                      </a:r>
                    </a:p>
                  </a:txBody>
                  <a:tcPr marL="90000" marR="90000" marT="46800" marB="46800" horzOverflow="overflow">
                    <a:lnL cap="flat">
                      <a:noFill/>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cap="flat">
                      <a:noFill/>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87414">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6</a:t>
                      </a:r>
                    </a:p>
                  </a:txBody>
                  <a:tcPr marL="90000" marR="90000" marT="46800" marB="46800" horzOverflow="overflow">
                    <a:lnL cap="flat">
                      <a:noFill/>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57150" cap="flat" cmpd="sng" algn="ctr">
                      <a:solidFill>
                        <a:srgbClr val="FF0000"/>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57150" cap="flat" cmpd="sng" algn="ctr">
                      <a:solidFill>
                        <a:srgbClr val="FF0000"/>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57150" cap="flat" cmpd="sng" algn="ctr">
                      <a:solidFill>
                        <a:srgbClr val="FF0000"/>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57150" cap="flat" cmpd="sng" algn="ctr">
                      <a:solidFill>
                        <a:srgbClr val="FF0000"/>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57150" cap="flat" cmpd="sng" algn="ctr">
                      <a:solidFill>
                        <a:srgbClr val="FF0000"/>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57150" cap="flat" cmpd="sng" algn="ctr">
                      <a:solidFill>
                        <a:srgbClr val="FF0000"/>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cap="flat">
                      <a:noFill/>
                    </a:lnR>
                    <a:lnT w="12700" cap="flat" cmpd="sng" algn="ctr">
                      <a:solidFill>
                        <a:srgbClr val="1106E4"/>
                      </a:solidFill>
                      <a:prstDash val="solid"/>
                      <a:round/>
                      <a:headEnd type="none" w="med" len="med"/>
                      <a:tailEnd type="none" w="med" len="med"/>
                    </a:lnT>
                    <a:lnB w="57150" cap="flat" cmpd="sng" algn="ctr">
                      <a:solidFill>
                        <a:srgbClr val="FF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66212793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AA311A-6081-43C8-BCDA-58D78BCBC3A1}"/>
              </a:ext>
            </a:extLst>
          </p:cNvPr>
          <p:cNvSpPr>
            <a:spLocks noGrp="1"/>
          </p:cNvSpPr>
          <p:nvPr>
            <p:ph type="title"/>
          </p:nvPr>
        </p:nvSpPr>
        <p:spPr/>
        <p:txBody>
          <a:bodyPr/>
          <a:lstStyle/>
          <a:p>
            <a:r>
              <a:rPr lang="en-US" altLang="zh-CN" dirty="0"/>
              <a:t>2. </a:t>
            </a:r>
            <a:r>
              <a:rPr lang="zh-CN" altLang="en-US" dirty="0"/>
              <a:t>风险管理主要活动与技术</a:t>
            </a:r>
          </a:p>
        </p:txBody>
      </p:sp>
      <p:sp>
        <p:nvSpPr>
          <p:cNvPr id="3" name="内容占位符 2">
            <a:extLst>
              <a:ext uri="{FF2B5EF4-FFF2-40B4-BE49-F238E27FC236}">
                <a16:creationId xmlns:a16="http://schemas.microsoft.com/office/drawing/2014/main" id="{49019343-FE83-4E96-A4A2-0CD2AEE782C6}"/>
              </a:ext>
            </a:extLst>
          </p:cNvPr>
          <p:cNvSpPr>
            <a:spLocks noGrp="1"/>
          </p:cNvSpPr>
          <p:nvPr>
            <p:ph idx="1"/>
          </p:nvPr>
        </p:nvSpPr>
        <p:spPr>
          <a:xfrm>
            <a:off x="673100" y="1200210"/>
            <a:ext cx="10864850" cy="5047544"/>
          </a:xfrm>
        </p:spPr>
        <p:txBody>
          <a:bodyPr>
            <a:normAutofit/>
          </a:bodyPr>
          <a:lstStyle/>
          <a:p>
            <a:pPr marL="0" indent="0">
              <a:buNone/>
            </a:pPr>
            <a:r>
              <a:rPr lang="zh-CN" altLang="en-US" dirty="0"/>
              <a:t>（</a:t>
            </a:r>
            <a:r>
              <a:rPr lang="en-US" altLang="zh-CN" dirty="0"/>
              <a:t>3</a:t>
            </a:r>
            <a:r>
              <a:rPr lang="zh-CN" altLang="en-US" dirty="0"/>
              <a:t>）实施定性风险分析</a:t>
            </a:r>
            <a:endParaRPr lang="en-US" altLang="zh-CN" dirty="0"/>
          </a:p>
          <a:p>
            <a:pPr lvl="1"/>
            <a:r>
              <a:rPr lang="zh-CN" altLang="en-US" dirty="0"/>
              <a:t>概率和影响矩阵</a:t>
            </a:r>
            <a:endParaRPr lang="en-US" altLang="zh-CN" dirty="0"/>
          </a:p>
          <a:p>
            <a:pPr lvl="1"/>
            <a:endParaRPr lang="zh-CN" altLang="en-US" dirty="0"/>
          </a:p>
        </p:txBody>
      </p:sp>
      <p:sp>
        <p:nvSpPr>
          <p:cNvPr id="4" name="灯片编号占位符 1">
            <a:extLst>
              <a:ext uri="{FF2B5EF4-FFF2-40B4-BE49-F238E27FC236}">
                <a16:creationId xmlns:a16="http://schemas.microsoft.com/office/drawing/2014/main" id="{B31A0DD3-71E5-4472-86E1-A09B8D62CD59}"/>
              </a:ext>
            </a:extLst>
          </p:cNvPr>
          <p:cNvSpPr>
            <a:spLocks noGrp="1"/>
          </p:cNvSpPr>
          <p:nvPr>
            <p:ph type="sldNum" sz="quarter" idx="12"/>
          </p:nvPr>
        </p:nvSpPr>
        <p:spPr>
          <a:xfrm>
            <a:off x="5778500" y="6459285"/>
            <a:ext cx="622300" cy="365125"/>
          </a:xfrm>
        </p:spPr>
        <p:txBody>
          <a:bodyPr/>
          <a:lstStyle/>
          <a:p>
            <a:fld id="{CFCB2913-6E8F-460F-B9B2-F36455E917E3}" type="slidenum">
              <a:rPr lang="en-US" altLang="en-US" smtClean="0"/>
              <a:pPr/>
              <a:t>136</a:t>
            </a:fld>
            <a:endParaRPr lang="en-US" altLang="en-US" dirty="0"/>
          </a:p>
        </p:txBody>
      </p:sp>
      <p:graphicFrame>
        <p:nvGraphicFramePr>
          <p:cNvPr id="6" name="Group 99">
            <a:extLst>
              <a:ext uri="{FF2B5EF4-FFF2-40B4-BE49-F238E27FC236}">
                <a16:creationId xmlns:a16="http://schemas.microsoft.com/office/drawing/2014/main" id="{6DBBE9FF-E2C3-42FC-8713-027D717D8CB5}"/>
              </a:ext>
            </a:extLst>
          </p:cNvPr>
          <p:cNvGraphicFramePr>
            <a:graphicFrameLocks/>
          </p:cNvGraphicFramePr>
          <p:nvPr>
            <p:extLst>
              <p:ext uri="{D42A27DB-BD31-4B8C-83A1-F6EECF244321}">
                <p14:modId xmlns:p14="http://schemas.microsoft.com/office/powerpoint/2010/main" val="238988386"/>
              </p:ext>
            </p:extLst>
          </p:nvPr>
        </p:nvGraphicFramePr>
        <p:xfrm>
          <a:off x="1988881" y="2447869"/>
          <a:ext cx="8488679" cy="3631809"/>
        </p:xfrm>
        <a:graphic>
          <a:graphicData uri="http://schemas.openxmlformats.org/drawingml/2006/table">
            <a:tbl>
              <a:tblPr/>
              <a:tblGrid>
                <a:gridCol w="771252">
                  <a:extLst>
                    <a:ext uri="{9D8B030D-6E8A-4147-A177-3AD203B41FA5}">
                      <a16:colId xmlns:a16="http://schemas.microsoft.com/office/drawing/2014/main" val="20000"/>
                    </a:ext>
                  </a:extLst>
                </a:gridCol>
                <a:gridCol w="771251">
                  <a:extLst>
                    <a:ext uri="{9D8B030D-6E8A-4147-A177-3AD203B41FA5}">
                      <a16:colId xmlns:a16="http://schemas.microsoft.com/office/drawing/2014/main" val="20001"/>
                    </a:ext>
                  </a:extLst>
                </a:gridCol>
                <a:gridCol w="771252">
                  <a:extLst>
                    <a:ext uri="{9D8B030D-6E8A-4147-A177-3AD203B41FA5}">
                      <a16:colId xmlns:a16="http://schemas.microsoft.com/office/drawing/2014/main" val="20002"/>
                    </a:ext>
                  </a:extLst>
                </a:gridCol>
                <a:gridCol w="772889">
                  <a:extLst>
                    <a:ext uri="{9D8B030D-6E8A-4147-A177-3AD203B41FA5}">
                      <a16:colId xmlns:a16="http://schemas.microsoft.com/office/drawing/2014/main" val="20003"/>
                    </a:ext>
                  </a:extLst>
                </a:gridCol>
                <a:gridCol w="771251">
                  <a:extLst>
                    <a:ext uri="{9D8B030D-6E8A-4147-A177-3AD203B41FA5}">
                      <a16:colId xmlns:a16="http://schemas.microsoft.com/office/drawing/2014/main" val="20004"/>
                    </a:ext>
                  </a:extLst>
                </a:gridCol>
                <a:gridCol w="772889">
                  <a:extLst>
                    <a:ext uri="{9D8B030D-6E8A-4147-A177-3AD203B41FA5}">
                      <a16:colId xmlns:a16="http://schemas.microsoft.com/office/drawing/2014/main" val="20005"/>
                    </a:ext>
                  </a:extLst>
                </a:gridCol>
                <a:gridCol w="771252">
                  <a:extLst>
                    <a:ext uri="{9D8B030D-6E8A-4147-A177-3AD203B41FA5}">
                      <a16:colId xmlns:a16="http://schemas.microsoft.com/office/drawing/2014/main" val="20006"/>
                    </a:ext>
                  </a:extLst>
                </a:gridCol>
                <a:gridCol w="772889">
                  <a:extLst>
                    <a:ext uri="{9D8B030D-6E8A-4147-A177-3AD203B41FA5}">
                      <a16:colId xmlns:a16="http://schemas.microsoft.com/office/drawing/2014/main" val="20007"/>
                    </a:ext>
                  </a:extLst>
                </a:gridCol>
                <a:gridCol w="771251">
                  <a:extLst>
                    <a:ext uri="{9D8B030D-6E8A-4147-A177-3AD203B41FA5}">
                      <a16:colId xmlns:a16="http://schemas.microsoft.com/office/drawing/2014/main" val="20008"/>
                    </a:ext>
                  </a:extLst>
                </a:gridCol>
                <a:gridCol w="771252">
                  <a:extLst>
                    <a:ext uri="{9D8B030D-6E8A-4147-A177-3AD203B41FA5}">
                      <a16:colId xmlns:a16="http://schemas.microsoft.com/office/drawing/2014/main" val="20009"/>
                    </a:ext>
                  </a:extLst>
                </a:gridCol>
                <a:gridCol w="771251">
                  <a:extLst>
                    <a:ext uri="{9D8B030D-6E8A-4147-A177-3AD203B41FA5}">
                      <a16:colId xmlns:a16="http://schemas.microsoft.com/office/drawing/2014/main" val="20010"/>
                    </a:ext>
                  </a:extLst>
                </a:gridCol>
              </a:tblGrid>
              <a:tr h="446113">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zh-CN" altLang="en-US" sz="2000" b="1" i="0" u="none" strike="noStrike" cap="none" normalizeH="0" baseline="0" dirty="0">
                          <a:ln>
                            <a:noFill/>
                          </a:ln>
                          <a:solidFill>
                            <a:srgbClr val="C00000"/>
                          </a:solidFill>
                          <a:effectLst/>
                          <a:latin typeface="Verdana" panose="020B0604030504040204" pitchFamily="34" charset="0"/>
                          <a:ea typeface="微软雅黑" panose="020B0503020204020204" pitchFamily="34" charset="-122"/>
                        </a:rPr>
                        <a:t>概率</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5">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zh-CN" altLang="en-US" sz="2000" b="1" i="0" u="none" strike="noStrike" cap="none" normalizeH="0" baseline="0" dirty="0">
                          <a:ln>
                            <a:noFill/>
                          </a:ln>
                          <a:solidFill>
                            <a:srgbClr val="7030A0"/>
                          </a:solidFill>
                          <a:effectLst/>
                          <a:latin typeface="Verdana" panose="020B0604030504040204" pitchFamily="34" charset="0"/>
                          <a:ea typeface="微软雅黑" panose="020B0503020204020204" pitchFamily="34" charset="-122"/>
                        </a:rPr>
                        <a:t>威胁</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zh-CN" altLang="en-US" sz="2000" b="1" i="0" u="none" strike="noStrike" cap="none" normalizeH="0" baseline="0" dirty="0">
                          <a:ln>
                            <a:noFill/>
                          </a:ln>
                          <a:solidFill>
                            <a:srgbClr val="7030A0"/>
                          </a:solidFill>
                          <a:effectLst/>
                          <a:latin typeface="Verdana" panose="020B0604030504040204" pitchFamily="34" charset="0"/>
                          <a:ea typeface="微软雅黑" panose="020B0503020204020204" pitchFamily="34" charset="-122"/>
                        </a:rPr>
                        <a:t>机会</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1"/>
                  </a:ext>
                </a:extLst>
              </a:tr>
              <a:tr h="439847">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rgbClr val="C00000"/>
                          </a:solidFill>
                          <a:effectLst/>
                          <a:latin typeface="Verdana" panose="020B0604030504040204" pitchFamily="34" charset="0"/>
                          <a:ea typeface="微软雅黑" panose="020B0503020204020204" pitchFamily="34" charset="-122"/>
                        </a:rPr>
                        <a:t>0.90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0.05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0.09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bg1"/>
                          </a:solidFill>
                          <a:effectLst/>
                          <a:latin typeface="Verdana" panose="020B0604030504040204" pitchFamily="34" charset="0"/>
                          <a:ea typeface="微软雅黑" panose="020B0503020204020204" pitchFamily="34" charset="-122"/>
                        </a:rPr>
                        <a:t>0.18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bg1"/>
                          </a:solidFill>
                          <a:effectLst/>
                          <a:latin typeface="Verdana" panose="020B0604030504040204" pitchFamily="34" charset="0"/>
                          <a:ea typeface="微软雅黑" panose="020B0503020204020204" pitchFamily="34" charset="-122"/>
                        </a:rPr>
                        <a:t>0.36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bg1"/>
                          </a:solidFill>
                          <a:effectLst/>
                          <a:latin typeface="Verdana" panose="020B0604030504040204" pitchFamily="34" charset="0"/>
                          <a:ea typeface="微软雅黑" panose="020B0503020204020204" pitchFamily="34" charset="-122"/>
                        </a:rPr>
                        <a:t>0.72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bg1"/>
                          </a:solidFill>
                          <a:effectLst/>
                          <a:latin typeface="Verdana" panose="020B0604030504040204" pitchFamily="34" charset="0"/>
                          <a:ea typeface="微软雅黑" panose="020B0503020204020204" pitchFamily="34" charset="-122"/>
                        </a:rPr>
                        <a:t>0.72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bg1"/>
                          </a:solidFill>
                          <a:effectLst/>
                          <a:latin typeface="Verdana" panose="020B0604030504040204" pitchFamily="34" charset="0"/>
                          <a:ea typeface="微软雅黑" panose="020B0503020204020204" pitchFamily="34" charset="-122"/>
                        </a:rPr>
                        <a:t>0.36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bg1"/>
                          </a:solidFill>
                          <a:effectLst/>
                          <a:latin typeface="Verdana" panose="020B0604030504040204" pitchFamily="34" charset="0"/>
                          <a:ea typeface="微软雅黑" panose="020B0503020204020204" pitchFamily="34" charset="-122"/>
                        </a:rPr>
                        <a:t>0.18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0.09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extLst>
                  <a:ext uri="{0D108BD9-81ED-4DB2-BD59-A6C34878D82A}">
                    <a16:rowId xmlns:a16="http://schemas.microsoft.com/office/drawing/2014/main" val="10002"/>
                  </a:ext>
                </a:extLst>
              </a:tr>
              <a:tr h="439847">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rgbClr val="C00000"/>
                          </a:solidFill>
                          <a:effectLst/>
                          <a:latin typeface="Verdana" panose="020B0604030504040204" pitchFamily="34" charset="0"/>
                          <a:ea typeface="微软雅黑" panose="020B0503020204020204" pitchFamily="34" charset="-122"/>
                        </a:rPr>
                        <a:t>0.70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0.04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0.07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0.14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bg1"/>
                          </a:solidFill>
                          <a:effectLst/>
                          <a:latin typeface="Verdana" panose="020B0604030504040204" pitchFamily="34" charset="0"/>
                          <a:ea typeface="微软雅黑" panose="020B0503020204020204" pitchFamily="34" charset="-122"/>
                        </a:rPr>
                        <a:t>0.28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bg1"/>
                          </a:solidFill>
                          <a:effectLst/>
                          <a:latin typeface="Verdana" panose="020B0604030504040204" pitchFamily="34" charset="0"/>
                          <a:ea typeface="微软雅黑" panose="020B0503020204020204" pitchFamily="34" charset="-122"/>
                        </a:rPr>
                        <a:t>0.56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bg1"/>
                          </a:solidFill>
                          <a:effectLst/>
                          <a:latin typeface="Verdana" panose="020B0604030504040204" pitchFamily="34" charset="0"/>
                          <a:ea typeface="微软雅黑" panose="020B0503020204020204" pitchFamily="34" charset="-122"/>
                        </a:rPr>
                        <a:t>0.56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bg1"/>
                          </a:solidFill>
                          <a:effectLst/>
                          <a:latin typeface="Verdana" panose="020B0604030504040204" pitchFamily="34" charset="0"/>
                          <a:ea typeface="微软雅黑" panose="020B0503020204020204" pitchFamily="34" charset="-122"/>
                        </a:rPr>
                        <a:t>0.28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0.14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0.07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0.04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extLst>
                  <a:ext uri="{0D108BD9-81ED-4DB2-BD59-A6C34878D82A}">
                    <a16:rowId xmlns:a16="http://schemas.microsoft.com/office/drawing/2014/main" val="10003"/>
                  </a:ext>
                </a:extLst>
              </a:tr>
              <a:tr h="439847">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rgbClr val="C00000"/>
                          </a:solidFill>
                          <a:effectLst/>
                          <a:latin typeface="Verdana" panose="020B0604030504040204" pitchFamily="34" charset="0"/>
                          <a:ea typeface="微软雅黑" panose="020B0503020204020204" pitchFamily="34" charset="-122"/>
                        </a:rPr>
                        <a:t>0.50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0.03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0.05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bg1"/>
                          </a:solidFill>
                          <a:effectLst/>
                          <a:latin typeface="Verdana" panose="020B0604030504040204" pitchFamily="34" charset="0"/>
                          <a:ea typeface="微软雅黑" panose="020B0503020204020204" pitchFamily="34" charset="-122"/>
                        </a:rPr>
                        <a:t>0.20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bg1"/>
                          </a:solidFill>
                          <a:effectLst/>
                          <a:latin typeface="Verdana" panose="020B0604030504040204" pitchFamily="34" charset="0"/>
                          <a:ea typeface="微软雅黑" panose="020B0503020204020204" pitchFamily="34" charset="-122"/>
                        </a:rPr>
                        <a:t>0.40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bg1"/>
                          </a:solidFill>
                          <a:effectLst/>
                          <a:latin typeface="Verdana" panose="020B0604030504040204" pitchFamily="34" charset="0"/>
                          <a:ea typeface="微软雅黑" panose="020B0503020204020204" pitchFamily="34" charset="-122"/>
                        </a:rPr>
                        <a:t>0.40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bg1"/>
                          </a:solidFill>
                          <a:effectLst/>
                          <a:latin typeface="Verdana" panose="020B0604030504040204" pitchFamily="34" charset="0"/>
                          <a:ea typeface="微软雅黑" panose="020B0503020204020204" pitchFamily="34" charset="-122"/>
                        </a:rPr>
                        <a:t>0.20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0.05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0.03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extLst>
                  <a:ext uri="{0D108BD9-81ED-4DB2-BD59-A6C34878D82A}">
                    <a16:rowId xmlns:a16="http://schemas.microsoft.com/office/drawing/2014/main" val="10004"/>
                  </a:ext>
                </a:extLst>
              </a:tr>
              <a:tr h="439847">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rgbClr val="C00000"/>
                          </a:solidFill>
                          <a:effectLst/>
                          <a:latin typeface="Verdana" panose="020B0604030504040204" pitchFamily="34" charset="0"/>
                          <a:ea typeface="微软雅黑" panose="020B0503020204020204" pitchFamily="34" charset="-122"/>
                        </a:rPr>
                        <a:t>0.30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0.02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0.03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0.06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0.12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bg1"/>
                          </a:solidFill>
                          <a:effectLst/>
                          <a:latin typeface="Verdana" panose="020B0604030504040204" pitchFamily="34" charset="0"/>
                          <a:ea typeface="微软雅黑" panose="020B0503020204020204" pitchFamily="34" charset="-122"/>
                        </a:rPr>
                        <a:t>0.24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bg1"/>
                          </a:solidFill>
                          <a:effectLst/>
                          <a:latin typeface="Verdana" panose="020B0604030504040204" pitchFamily="34" charset="0"/>
                          <a:ea typeface="微软雅黑" panose="020B0503020204020204" pitchFamily="34" charset="-122"/>
                        </a:rPr>
                        <a:t>0.24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0.12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0.06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0.03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0.02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extLst>
                  <a:ext uri="{0D108BD9-81ED-4DB2-BD59-A6C34878D82A}">
                    <a16:rowId xmlns:a16="http://schemas.microsoft.com/office/drawing/2014/main" val="10005"/>
                  </a:ext>
                </a:extLst>
              </a:tr>
              <a:tr h="439847">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rgbClr val="C00000"/>
                          </a:solidFill>
                          <a:effectLst/>
                          <a:latin typeface="Verdana" panose="020B0604030504040204" pitchFamily="34" charset="0"/>
                          <a:ea typeface="微软雅黑" panose="020B0503020204020204" pitchFamily="34" charset="-122"/>
                        </a:rPr>
                        <a:t>0.10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0.20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0.04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0.08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0.08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0.04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0.20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extLst>
                  <a:ext uri="{0D108BD9-81ED-4DB2-BD59-A6C34878D82A}">
                    <a16:rowId xmlns:a16="http://schemas.microsoft.com/office/drawing/2014/main" val="10006"/>
                  </a:ext>
                </a:extLst>
              </a:tr>
              <a:tr h="439847">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zh-CN" altLang="en-US" sz="1800" b="0" i="0" u="none" strike="noStrike" cap="none" normalizeH="0" baseline="0" dirty="0">
                          <a:ln>
                            <a:noFill/>
                          </a:ln>
                          <a:solidFill>
                            <a:srgbClr val="7030A0"/>
                          </a:solidFill>
                          <a:effectLst/>
                          <a:latin typeface="Verdana" panose="020B0604030504040204" pitchFamily="34" charset="0"/>
                          <a:ea typeface="微软雅黑" panose="020B0503020204020204" pitchFamily="34" charset="-122"/>
                        </a:rPr>
                        <a:t>影响力</a:t>
                      </a:r>
                      <a:endParaRPr kumimoji="0" lang="zh-CN" altLang="zh-CN" sz="1800" b="0" i="0" u="none" strike="noStrike" cap="none" normalizeH="0" baseline="0" dirty="0">
                        <a:ln>
                          <a:noFill/>
                        </a:ln>
                        <a:solidFill>
                          <a:srgbClr val="7030A0"/>
                        </a:solidFill>
                        <a:effectLst/>
                        <a:latin typeface="Verdana" panose="020B0604030504040204" pitchFamily="34" charset="0"/>
                        <a:ea typeface="微软雅黑" panose="020B0503020204020204" pitchFamily="34" charset="-122"/>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rgbClr val="7030A0"/>
                          </a:solidFill>
                          <a:effectLst/>
                          <a:latin typeface="Verdana" panose="020B0604030504040204" pitchFamily="34" charset="0"/>
                          <a:ea typeface="微软雅黑" panose="020B0503020204020204" pitchFamily="34" charset="-122"/>
                        </a:rPr>
                        <a:t>0.05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rgbClr val="7030A0"/>
                          </a:solidFill>
                          <a:effectLst/>
                          <a:latin typeface="Verdana" panose="020B0604030504040204" pitchFamily="34" charset="0"/>
                          <a:ea typeface="微软雅黑" panose="020B0503020204020204" pitchFamily="34" charset="-122"/>
                        </a:rPr>
                        <a:t>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rgbClr val="7030A0"/>
                          </a:solidFill>
                          <a:effectLst/>
                          <a:latin typeface="Verdana" panose="020B0604030504040204" pitchFamily="34" charset="0"/>
                          <a:ea typeface="微软雅黑" panose="020B0503020204020204" pitchFamily="34" charset="-122"/>
                        </a:rPr>
                        <a:t>0.20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rgbClr val="7030A0"/>
                          </a:solidFill>
                          <a:effectLst/>
                          <a:latin typeface="Verdana" panose="020B0604030504040204" pitchFamily="34" charset="0"/>
                          <a:ea typeface="微软雅黑" panose="020B0503020204020204" pitchFamily="34" charset="-122"/>
                        </a:rPr>
                        <a:t>0.40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rgbClr val="7030A0"/>
                          </a:solidFill>
                          <a:effectLst/>
                          <a:latin typeface="Verdana" panose="020B0604030504040204" pitchFamily="34" charset="0"/>
                          <a:ea typeface="微软雅黑" panose="020B0503020204020204" pitchFamily="34" charset="-122"/>
                        </a:rPr>
                        <a:t>0.80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rgbClr val="7030A0"/>
                          </a:solidFill>
                          <a:effectLst/>
                          <a:latin typeface="Verdana" panose="020B0604030504040204" pitchFamily="34" charset="0"/>
                          <a:ea typeface="微软雅黑" panose="020B0503020204020204" pitchFamily="34" charset="-122"/>
                        </a:rPr>
                        <a:t>0.80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rgbClr val="7030A0"/>
                          </a:solidFill>
                          <a:effectLst/>
                          <a:latin typeface="Verdana" panose="020B0604030504040204" pitchFamily="34" charset="0"/>
                          <a:ea typeface="微软雅黑" panose="020B0503020204020204" pitchFamily="34" charset="-122"/>
                        </a:rPr>
                        <a:t>0.40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rgbClr val="7030A0"/>
                          </a:solidFill>
                          <a:effectLst/>
                          <a:latin typeface="Verdana" panose="020B0604030504040204" pitchFamily="34" charset="0"/>
                          <a:ea typeface="微软雅黑" panose="020B0503020204020204" pitchFamily="34" charset="-122"/>
                        </a:rPr>
                        <a:t>0.20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rgbClr val="7030A0"/>
                          </a:solidFill>
                          <a:effectLst/>
                          <a:latin typeface="Verdana" panose="020B0604030504040204" pitchFamily="34" charset="0"/>
                          <a:ea typeface="微软雅黑" panose="020B0503020204020204" pitchFamily="34" charset="-122"/>
                        </a:rPr>
                        <a:t>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rgbClr val="7030A0"/>
                          </a:solidFill>
                          <a:effectLst/>
                          <a:latin typeface="Verdana" panose="020B0604030504040204" pitchFamily="34" charset="0"/>
                          <a:ea typeface="微软雅黑" panose="020B0503020204020204" pitchFamily="34" charset="-122"/>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536689">
                <a:tc gridSpan="11">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0"/>
                        </a:spcBef>
                        <a:spcAft>
                          <a:spcPct val="0"/>
                        </a:spcAft>
                        <a:buClrTx/>
                        <a:buSzTx/>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对目标的</a:t>
                      </a:r>
                      <a:r>
                        <a:rPr kumimoji="0" lang="zh-CN" altLang="en-US" sz="2000" b="0" i="0" u="none" strike="noStrike" cap="none" normalizeH="0" baseline="0" dirty="0">
                          <a:ln>
                            <a:noFill/>
                          </a:ln>
                          <a:solidFill>
                            <a:srgbClr val="7030A0"/>
                          </a:solidFill>
                          <a:effectLst/>
                          <a:latin typeface="Verdana" panose="020B0604030504040204" pitchFamily="34" charset="0"/>
                          <a:ea typeface="微软雅黑" panose="020B0503020204020204" pitchFamily="34" charset="-122"/>
                        </a:rPr>
                        <a:t>影响</a:t>
                      </a:r>
                      <a:r>
                        <a:rPr kumimoji="0" lang="zh-CN" altLang="en-US"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（比率标度）（如费用、时间或范围）</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63394580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AA311A-6081-43C8-BCDA-58D78BCBC3A1}"/>
              </a:ext>
            </a:extLst>
          </p:cNvPr>
          <p:cNvSpPr>
            <a:spLocks noGrp="1"/>
          </p:cNvSpPr>
          <p:nvPr>
            <p:ph type="title"/>
          </p:nvPr>
        </p:nvSpPr>
        <p:spPr/>
        <p:txBody>
          <a:bodyPr/>
          <a:lstStyle/>
          <a:p>
            <a:r>
              <a:rPr lang="en-US" altLang="zh-CN" dirty="0"/>
              <a:t>2. </a:t>
            </a:r>
            <a:r>
              <a:rPr lang="zh-CN" altLang="en-US" dirty="0"/>
              <a:t>风险管理主要活动与技术</a:t>
            </a:r>
          </a:p>
        </p:txBody>
      </p:sp>
      <p:sp>
        <p:nvSpPr>
          <p:cNvPr id="3" name="内容占位符 2">
            <a:extLst>
              <a:ext uri="{FF2B5EF4-FFF2-40B4-BE49-F238E27FC236}">
                <a16:creationId xmlns:a16="http://schemas.microsoft.com/office/drawing/2014/main" id="{49019343-FE83-4E96-A4A2-0CD2AEE782C6}"/>
              </a:ext>
            </a:extLst>
          </p:cNvPr>
          <p:cNvSpPr>
            <a:spLocks noGrp="1"/>
          </p:cNvSpPr>
          <p:nvPr>
            <p:ph idx="1"/>
          </p:nvPr>
        </p:nvSpPr>
        <p:spPr/>
        <p:txBody>
          <a:bodyPr>
            <a:normAutofit/>
          </a:bodyPr>
          <a:lstStyle/>
          <a:p>
            <a:pPr marL="0" indent="0">
              <a:buNone/>
            </a:pPr>
            <a:r>
              <a:rPr lang="zh-CN" altLang="en-US" dirty="0"/>
              <a:t>（</a:t>
            </a:r>
            <a:r>
              <a:rPr lang="en-US" altLang="zh-CN" dirty="0"/>
              <a:t>4</a:t>
            </a:r>
            <a:r>
              <a:rPr lang="zh-CN" altLang="en-US" dirty="0"/>
              <a:t>）实施定量风险分析</a:t>
            </a:r>
          </a:p>
        </p:txBody>
      </p:sp>
      <p:sp>
        <p:nvSpPr>
          <p:cNvPr id="4" name="灯片编号占位符 1">
            <a:extLst>
              <a:ext uri="{FF2B5EF4-FFF2-40B4-BE49-F238E27FC236}">
                <a16:creationId xmlns:a16="http://schemas.microsoft.com/office/drawing/2014/main" id="{99F3E5F9-E528-405A-9FF8-11AC0F56A8BB}"/>
              </a:ext>
            </a:extLst>
          </p:cNvPr>
          <p:cNvSpPr>
            <a:spLocks noGrp="1"/>
          </p:cNvSpPr>
          <p:nvPr>
            <p:ph type="sldNum" sz="quarter" idx="12"/>
          </p:nvPr>
        </p:nvSpPr>
        <p:spPr>
          <a:xfrm>
            <a:off x="5778500" y="6459285"/>
            <a:ext cx="622300" cy="365125"/>
          </a:xfrm>
        </p:spPr>
        <p:txBody>
          <a:bodyPr/>
          <a:lstStyle/>
          <a:p>
            <a:fld id="{CFCB2913-6E8F-460F-B9B2-F36455E917E3}" type="slidenum">
              <a:rPr lang="en-US" altLang="en-US" smtClean="0"/>
              <a:pPr/>
              <a:t>137</a:t>
            </a:fld>
            <a:endParaRPr lang="en-US" altLang="en-US" dirty="0"/>
          </a:p>
        </p:txBody>
      </p:sp>
      <p:grpSp>
        <p:nvGrpSpPr>
          <p:cNvPr id="37" name="组合 36">
            <a:extLst>
              <a:ext uri="{FF2B5EF4-FFF2-40B4-BE49-F238E27FC236}">
                <a16:creationId xmlns:a16="http://schemas.microsoft.com/office/drawing/2014/main" id="{F4115743-5B85-4CAD-8046-C21F6AE3E343}"/>
              </a:ext>
            </a:extLst>
          </p:cNvPr>
          <p:cNvGrpSpPr/>
          <p:nvPr/>
        </p:nvGrpSpPr>
        <p:grpSpPr>
          <a:xfrm>
            <a:off x="1991191" y="1799466"/>
            <a:ext cx="8047038" cy="4394585"/>
            <a:chOff x="2537572" y="2315695"/>
            <a:chExt cx="5267325" cy="2876550"/>
          </a:xfrm>
        </p:grpSpPr>
        <p:grpSp>
          <p:nvGrpSpPr>
            <p:cNvPr id="5" name="Group 2">
              <a:extLst>
                <a:ext uri="{FF2B5EF4-FFF2-40B4-BE49-F238E27FC236}">
                  <a16:creationId xmlns:a16="http://schemas.microsoft.com/office/drawing/2014/main" id="{7361ADE7-F977-4541-84A2-91D25325AA70}"/>
                </a:ext>
              </a:extLst>
            </p:cNvPr>
            <p:cNvGrpSpPr>
              <a:grpSpLocks/>
            </p:cNvGrpSpPr>
            <p:nvPr/>
          </p:nvGrpSpPr>
          <p:grpSpPr bwMode="auto">
            <a:xfrm>
              <a:off x="2653460" y="2315695"/>
              <a:ext cx="4730750" cy="250825"/>
              <a:chOff x="1988" y="354"/>
              <a:chExt cx="7450" cy="397"/>
            </a:xfrm>
          </p:grpSpPr>
          <p:sp>
            <p:nvSpPr>
              <p:cNvPr id="6" name="Freeform 3">
                <a:extLst>
                  <a:ext uri="{FF2B5EF4-FFF2-40B4-BE49-F238E27FC236}">
                    <a16:creationId xmlns:a16="http://schemas.microsoft.com/office/drawing/2014/main" id="{FAC7EEAA-9D87-46D9-B457-3A09AFD163E7}"/>
                  </a:ext>
                </a:extLst>
              </p:cNvPr>
              <p:cNvSpPr>
                <a:spLocks/>
              </p:cNvSpPr>
              <p:nvPr/>
            </p:nvSpPr>
            <p:spPr bwMode="auto">
              <a:xfrm>
                <a:off x="1988" y="353"/>
                <a:ext cx="7450" cy="397"/>
              </a:xfrm>
              <a:custGeom>
                <a:avLst/>
                <a:gdLst>
                  <a:gd name="T0" fmla="+- 0 9368 1988"/>
                  <a:gd name="T1" fmla="*/ T0 w 7450"/>
                  <a:gd name="T2" fmla="+- 0 354 354"/>
                  <a:gd name="T3" fmla="*/ 354 h 397"/>
                  <a:gd name="T4" fmla="+- 0 2057 1988"/>
                  <a:gd name="T5" fmla="*/ T4 w 7450"/>
                  <a:gd name="T6" fmla="+- 0 354 354"/>
                  <a:gd name="T7" fmla="*/ 354 h 397"/>
                  <a:gd name="T8" fmla="+- 0 2031 1988"/>
                  <a:gd name="T9" fmla="*/ T8 w 7450"/>
                  <a:gd name="T10" fmla="+- 0 359 354"/>
                  <a:gd name="T11" fmla="*/ 359 h 397"/>
                  <a:gd name="T12" fmla="+- 0 2009 1988"/>
                  <a:gd name="T13" fmla="*/ T12 w 7450"/>
                  <a:gd name="T14" fmla="+- 0 374 354"/>
                  <a:gd name="T15" fmla="*/ 374 h 397"/>
                  <a:gd name="T16" fmla="+- 0 1994 1988"/>
                  <a:gd name="T17" fmla="*/ T16 w 7450"/>
                  <a:gd name="T18" fmla="+- 0 396 354"/>
                  <a:gd name="T19" fmla="*/ 396 h 397"/>
                  <a:gd name="T20" fmla="+- 0 1988 1988"/>
                  <a:gd name="T21" fmla="*/ T20 w 7450"/>
                  <a:gd name="T22" fmla="+- 0 423 354"/>
                  <a:gd name="T23" fmla="*/ 423 h 397"/>
                  <a:gd name="T24" fmla="+- 0 1988 1988"/>
                  <a:gd name="T25" fmla="*/ T24 w 7450"/>
                  <a:gd name="T26" fmla="+- 0 681 354"/>
                  <a:gd name="T27" fmla="*/ 681 h 397"/>
                  <a:gd name="T28" fmla="+- 0 1994 1988"/>
                  <a:gd name="T29" fmla="*/ T28 w 7450"/>
                  <a:gd name="T30" fmla="+- 0 707 354"/>
                  <a:gd name="T31" fmla="*/ 707 h 397"/>
                  <a:gd name="T32" fmla="+- 0 2009 1988"/>
                  <a:gd name="T33" fmla="*/ T32 w 7450"/>
                  <a:gd name="T34" fmla="+- 0 729 354"/>
                  <a:gd name="T35" fmla="*/ 729 h 397"/>
                  <a:gd name="T36" fmla="+- 0 2031 1988"/>
                  <a:gd name="T37" fmla="*/ T36 w 7450"/>
                  <a:gd name="T38" fmla="+- 0 744 354"/>
                  <a:gd name="T39" fmla="*/ 744 h 397"/>
                  <a:gd name="T40" fmla="+- 0 2057 1988"/>
                  <a:gd name="T41" fmla="*/ T40 w 7450"/>
                  <a:gd name="T42" fmla="+- 0 750 354"/>
                  <a:gd name="T43" fmla="*/ 750 h 397"/>
                  <a:gd name="T44" fmla="+- 0 9368 1988"/>
                  <a:gd name="T45" fmla="*/ T44 w 7450"/>
                  <a:gd name="T46" fmla="+- 0 750 354"/>
                  <a:gd name="T47" fmla="*/ 750 h 397"/>
                  <a:gd name="T48" fmla="+- 0 9395 1988"/>
                  <a:gd name="T49" fmla="*/ T48 w 7450"/>
                  <a:gd name="T50" fmla="+- 0 744 354"/>
                  <a:gd name="T51" fmla="*/ 744 h 397"/>
                  <a:gd name="T52" fmla="+- 0 9417 1988"/>
                  <a:gd name="T53" fmla="*/ T52 w 7450"/>
                  <a:gd name="T54" fmla="+- 0 729 354"/>
                  <a:gd name="T55" fmla="*/ 729 h 397"/>
                  <a:gd name="T56" fmla="+- 0 9432 1988"/>
                  <a:gd name="T57" fmla="*/ T56 w 7450"/>
                  <a:gd name="T58" fmla="+- 0 707 354"/>
                  <a:gd name="T59" fmla="*/ 707 h 397"/>
                  <a:gd name="T60" fmla="+- 0 9438 1988"/>
                  <a:gd name="T61" fmla="*/ T60 w 7450"/>
                  <a:gd name="T62" fmla="+- 0 681 354"/>
                  <a:gd name="T63" fmla="*/ 681 h 397"/>
                  <a:gd name="T64" fmla="+- 0 9438 1988"/>
                  <a:gd name="T65" fmla="*/ T64 w 7450"/>
                  <a:gd name="T66" fmla="+- 0 423 354"/>
                  <a:gd name="T67" fmla="*/ 423 h 397"/>
                  <a:gd name="T68" fmla="+- 0 9432 1988"/>
                  <a:gd name="T69" fmla="*/ T68 w 7450"/>
                  <a:gd name="T70" fmla="+- 0 396 354"/>
                  <a:gd name="T71" fmla="*/ 396 h 397"/>
                  <a:gd name="T72" fmla="+- 0 9417 1988"/>
                  <a:gd name="T73" fmla="*/ T72 w 7450"/>
                  <a:gd name="T74" fmla="+- 0 374 354"/>
                  <a:gd name="T75" fmla="*/ 374 h 397"/>
                  <a:gd name="T76" fmla="+- 0 9395 1988"/>
                  <a:gd name="T77" fmla="*/ T76 w 7450"/>
                  <a:gd name="T78" fmla="+- 0 359 354"/>
                  <a:gd name="T79" fmla="*/ 359 h 397"/>
                  <a:gd name="T80" fmla="+- 0 9368 1988"/>
                  <a:gd name="T81" fmla="*/ T80 w 7450"/>
                  <a:gd name="T82" fmla="+- 0 354 354"/>
                  <a:gd name="T83" fmla="*/ 354 h 39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7450" h="397">
                    <a:moveTo>
                      <a:pt x="7380" y="0"/>
                    </a:moveTo>
                    <a:lnTo>
                      <a:pt x="69" y="0"/>
                    </a:lnTo>
                    <a:lnTo>
                      <a:pt x="43" y="5"/>
                    </a:lnTo>
                    <a:lnTo>
                      <a:pt x="21" y="20"/>
                    </a:lnTo>
                    <a:lnTo>
                      <a:pt x="6" y="42"/>
                    </a:lnTo>
                    <a:lnTo>
                      <a:pt x="0" y="69"/>
                    </a:lnTo>
                    <a:lnTo>
                      <a:pt x="0" y="327"/>
                    </a:lnTo>
                    <a:lnTo>
                      <a:pt x="6" y="353"/>
                    </a:lnTo>
                    <a:lnTo>
                      <a:pt x="21" y="375"/>
                    </a:lnTo>
                    <a:lnTo>
                      <a:pt x="43" y="390"/>
                    </a:lnTo>
                    <a:lnTo>
                      <a:pt x="69" y="396"/>
                    </a:lnTo>
                    <a:lnTo>
                      <a:pt x="7380" y="396"/>
                    </a:lnTo>
                    <a:lnTo>
                      <a:pt x="7407" y="390"/>
                    </a:lnTo>
                    <a:lnTo>
                      <a:pt x="7429" y="375"/>
                    </a:lnTo>
                    <a:lnTo>
                      <a:pt x="7444" y="353"/>
                    </a:lnTo>
                    <a:lnTo>
                      <a:pt x="7450" y="327"/>
                    </a:lnTo>
                    <a:lnTo>
                      <a:pt x="7450" y="69"/>
                    </a:lnTo>
                    <a:lnTo>
                      <a:pt x="7444" y="42"/>
                    </a:lnTo>
                    <a:lnTo>
                      <a:pt x="7429" y="20"/>
                    </a:lnTo>
                    <a:lnTo>
                      <a:pt x="7407" y="5"/>
                    </a:lnTo>
                    <a:lnTo>
                      <a:pt x="7380"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4">
                <a:extLst>
                  <a:ext uri="{FF2B5EF4-FFF2-40B4-BE49-F238E27FC236}">
                    <a16:creationId xmlns:a16="http://schemas.microsoft.com/office/drawing/2014/main" id="{C5FB0730-377B-4A23-A233-E4281AC87005}"/>
                  </a:ext>
                </a:extLst>
              </p:cNvPr>
              <p:cNvSpPr>
                <a:spLocks/>
              </p:cNvSpPr>
              <p:nvPr/>
            </p:nvSpPr>
            <p:spPr bwMode="auto">
              <a:xfrm>
                <a:off x="4888" y="447"/>
                <a:ext cx="181" cy="199"/>
              </a:xfrm>
              <a:custGeom>
                <a:avLst/>
                <a:gdLst>
                  <a:gd name="T0" fmla="+- 0 4955 4888"/>
                  <a:gd name="T1" fmla="*/ T0 w 181"/>
                  <a:gd name="T2" fmla="+- 0 591 447"/>
                  <a:gd name="T3" fmla="*/ 591 h 199"/>
                  <a:gd name="T4" fmla="+- 0 4931 4888"/>
                  <a:gd name="T5" fmla="*/ T4 w 181"/>
                  <a:gd name="T6" fmla="+- 0 610 447"/>
                  <a:gd name="T7" fmla="*/ 610 h 199"/>
                  <a:gd name="T8" fmla="+- 0 4890 4888"/>
                  <a:gd name="T9" fmla="*/ T8 w 181"/>
                  <a:gd name="T10" fmla="+- 0 624 447"/>
                  <a:gd name="T11" fmla="*/ 624 h 199"/>
                  <a:gd name="T12" fmla="+- 0 4902 4888"/>
                  <a:gd name="T13" fmla="*/ T12 w 181"/>
                  <a:gd name="T14" fmla="+- 0 639 447"/>
                  <a:gd name="T15" fmla="*/ 639 h 199"/>
                  <a:gd name="T16" fmla="+- 0 4934 4888"/>
                  <a:gd name="T17" fmla="*/ T16 w 181"/>
                  <a:gd name="T18" fmla="+- 0 636 447"/>
                  <a:gd name="T19" fmla="*/ 636 h 199"/>
                  <a:gd name="T20" fmla="+- 0 4974 4888"/>
                  <a:gd name="T21" fmla="*/ T20 w 181"/>
                  <a:gd name="T22" fmla="+- 0 609 447"/>
                  <a:gd name="T23" fmla="*/ 609 h 199"/>
                  <a:gd name="T24" fmla="+- 0 4995 4888"/>
                  <a:gd name="T25" fmla="*/ T24 w 181"/>
                  <a:gd name="T26" fmla="+- 0 595 447"/>
                  <a:gd name="T27" fmla="*/ 595 h 199"/>
                  <a:gd name="T28" fmla="+- 0 5004 4888"/>
                  <a:gd name="T29" fmla="*/ T28 w 181"/>
                  <a:gd name="T30" fmla="+- 0 620 447"/>
                  <a:gd name="T31" fmla="*/ 620 h 199"/>
                  <a:gd name="T32" fmla="+- 0 5040 4888"/>
                  <a:gd name="T33" fmla="*/ T32 w 181"/>
                  <a:gd name="T34" fmla="+- 0 636 447"/>
                  <a:gd name="T35" fmla="*/ 636 h 199"/>
                  <a:gd name="T36" fmla="+- 0 5069 4888"/>
                  <a:gd name="T37" fmla="*/ T36 w 181"/>
                  <a:gd name="T38" fmla="+- 0 625 447"/>
                  <a:gd name="T39" fmla="*/ 625 h 199"/>
                  <a:gd name="T40" fmla="+- 0 5036 4888"/>
                  <a:gd name="T41" fmla="*/ T40 w 181"/>
                  <a:gd name="T42" fmla="+- 0 609 447"/>
                  <a:gd name="T43" fmla="*/ 609 h 199"/>
                  <a:gd name="T44" fmla="+- 0 4995 4888"/>
                  <a:gd name="T45" fmla="*/ T44 w 181"/>
                  <a:gd name="T46" fmla="+- 0 595 447"/>
                  <a:gd name="T47" fmla="*/ 595 h 199"/>
                  <a:gd name="T48" fmla="+- 0 4888 4888"/>
                  <a:gd name="T49" fmla="*/ T48 w 181"/>
                  <a:gd name="T50" fmla="+- 0 570 447"/>
                  <a:gd name="T51" fmla="*/ 570 h 199"/>
                  <a:gd name="T52" fmla="+- 0 5068 4888"/>
                  <a:gd name="T53" fmla="*/ T52 w 181"/>
                  <a:gd name="T54" fmla="+- 0 591 447"/>
                  <a:gd name="T55" fmla="*/ 591 h 199"/>
                  <a:gd name="T56" fmla="+- 0 5000 4888"/>
                  <a:gd name="T57" fmla="*/ T56 w 181"/>
                  <a:gd name="T58" fmla="+- 0 502 447"/>
                  <a:gd name="T59" fmla="*/ 502 h 199"/>
                  <a:gd name="T60" fmla="+- 0 4974 4888"/>
                  <a:gd name="T61" fmla="*/ T60 w 181"/>
                  <a:gd name="T62" fmla="+- 0 521 447"/>
                  <a:gd name="T63" fmla="*/ 521 h 199"/>
                  <a:gd name="T64" fmla="+- 0 4970 4888"/>
                  <a:gd name="T65" fmla="*/ T64 w 181"/>
                  <a:gd name="T66" fmla="+- 0 555 447"/>
                  <a:gd name="T67" fmla="*/ 555 h 199"/>
                  <a:gd name="T68" fmla="+- 0 4993 4888"/>
                  <a:gd name="T69" fmla="*/ T68 w 181"/>
                  <a:gd name="T70" fmla="+- 0 570 447"/>
                  <a:gd name="T71" fmla="*/ 570 h 199"/>
                  <a:gd name="T72" fmla="+- 0 4998 4888"/>
                  <a:gd name="T73" fmla="*/ T72 w 181"/>
                  <a:gd name="T74" fmla="+- 0 538 447"/>
                  <a:gd name="T75" fmla="*/ 538 h 199"/>
                  <a:gd name="T76" fmla="+- 0 5000 4888"/>
                  <a:gd name="T77" fmla="*/ T76 w 181"/>
                  <a:gd name="T78" fmla="+- 0 502 447"/>
                  <a:gd name="T79" fmla="*/ 502 h 199"/>
                  <a:gd name="T80" fmla="+- 0 4901 4888"/>
                  <a:gd name="T81" fmla="*/ T80 w 181"/>
                  <a:gd name="T82" fmla="+- 0 545 447"/>
                  <a:gd name="T83" fmla="*/ 545 h 199"/>
                  <a:gd name="T84" fmla="+- 0 4926 4888"/>
                  <a:gd name="T85" fmla="*/ T84 w 181"/>
                  <a:gd name="T86" fmla="+- 0 560 447"/>
                  <a:gd name="T87" fmla="*/ 560 h 199"/>
                  <a:gd name="T88" fmla="+- 0 4947 4888"/>
                  <a:gd name="T89" fmla="*/ T88 w 181"/>
                  <a:gd name="T90" fmla="+- 0 549 447"/>
                  <a:gd name="T91" fmla="*/ 549 h 199"/>
                  <a:gd name="T92" fmla="+- 0 4926 4888"/>
                  <a:gd name="T93" fmla="*/ T92 w 181"/>
                  <a:gd name="T94" fmla="+- 0 533 447"/>
                  <a:gd name="T95" fmla="*/ 533 h 199"/>
                  <a:gd name="T96" fmla="+- 0 4937 4888"/>
                  <a:gd name="T97" fmla="*/ T96 w 181"/>
                  <a:gd name="T98" fmla="+- 0 497 447"/>
                  <a:gd name="T99" fmla="*/ 497 h 199"/>
                  <a:gd name="T100" fmla="+- 0 4933 4888"/>
                  <a:gd name="T101" fmla="*/ T100 w 181"/>
                  <a:gd name="T102" fmla="+- 0 520 447"/>
                  <a:gd name="T103" fmla="*/ 520 h 199"/>
                  <a:gd name="T104" fmla="+- 0 4952 4888"/>
                  <a:gd name="T105" fmla="*/ T104 w 181"/>
                  <a:gd name="T106" fmla="+- 0 537 447"/>
                  <a:gd name="T107" fmla="*/ 537 h 199"/>
                  <a:gd name="T108" fmla="+- 0 4961 4888"/>
                  <a:gd name="T109" fmla="*/ T108 w 181"/>
                  <a:gd name="T110" fmla="+- 0 512 447"/>
                  <a:gd name="T111" fmla="*/ 512 h 199"/>
                  <a:gd name="T112" fmla="+- 0 4937 4888"/>
                  <a:gd name="T113" fmla="*/ T112 w 181"/>
                  <a:gd name="T114" fmla="+- 0 497 447"/>
                  <a:gd name="T115" fmla="*/ 497 h 199"/>
                  <a:gd name="T116" fmla="+- 0 4890 4888"/>
                  <a:gd name="T117" fmla="*/ T116 w 181"/>
                  <a:gd name="T118" fmla="+- 0 470 447"/>
                  <a:gd name="T119" fmla="*/ 470 h 199"/>
                  <a:gd name="T120" fmla="+- 0 4915 4888"/>
                  <a:gd name="T121" fmla="*/ T120 w 181"/>
                  <a:gd name="T122" fmla="+- 0 517 447"/>
                  <a:gd name="T123" fmla="*/ 517 h 199"/>
                  <a:gd name="T124" fmla="+- 0 5066 4888"/>
                  <a:gd name="T125" fmla="*/ T124 w 181"/>
                  <a:gd name="T126" fmla="+- 0 493 447"/>
                  <a:gd name="T127" fmla="*/ 493 h 199"/>
                  <a:gd name="T128" fmla="+- 0 5066 4888"/>
                  <a:gd name="T129" fmla="*/ T128 w 181"/>
                  <a:gd name="T130" fmla="+- 0 493 447"/>
                  <a:gd name="T131" fmla="*/ 493 h 199"/>
                  <a:gd name="T132" fmla="+- 0 5040 4888"/>
                  <a:gd name="T133" fmla="*/ T132 w 181"/>
                  <a:gd name="T134" fmla="+- 0 517 447"/>
                  <a:gd name="T135" fmla="*/ 517 h 199"/>
                  <a:gd name="T136" fmla="+- 0 5066 4888"/>
                  <a:gd name="T137" fmla="*/ T136 w 181"/>
                  <a:gd name="T138" fmla="+- 0 493 447"/>
                  <a:gd name="T139" fmla="*/ 493 h 199"/>
                  <a:gd name="T140" fmla="+- 0 4959 4888"/>
                  <a:gd name="T141" fmla="*/ T140 w 181"/>
                  <a:gd name="T142" fmla="+- 0 455 447"/>
                  <a:gd name="T143" fmla="*/ 455 h 199"/>
                  <a:gd name="T144" fmla="+- 0 4964 4888"/>
                  <a:gd name="T145" fmla="*/ T144 w 181"/>
                  <a:gd name="T146" fmla="+- 0 465 447"/>
                  <a:gd name="T147" fmla="*/ 465 h 199"/>
                  <a:gd name="T148" fmla="+- 0 4996 4888"/>
                  <a:gd name="T149" fmla="*/ T148 w 181"/>
                  <a:gd name="T150" fmla="+- 0 470 447"/>
                  <a:gd name="T151" fmla="*/ 470 h 199"/>
                  <a:gd name="T152" fmla="+- 0 4988 4888"/>
                  <a:gd name="T153" fmla="*/ T152 w 181"/>
                  <a:gd name="T154" fmla="+- 0 454 447"/>
                  <a:gd name="T155" fmla="*/ 454 h 199"/>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Lst>
                <a:rect l="0" t="0" r="r" b="b"/>
                <a:pathLst>
                  <a:path w="181" h="199">
                    <a:moveTo>
                      <a:pt x="98" y="144"/>
                    </a:moveTo>
                    <a:lnTo>
                      <a:pt x="67" y="144"/>
                    </a:lnTo>
                    <a:lnTo>
                      <a:pt x="57" y="154"/>
                    </a:lnTo>
                    <a:lnTo>
                      <a:pt x="43" y="163"/>
                    </a:lnTo>
                    <a:lnTo>
                      <a:pt x="25" y="171"/>
                    </a:lnTo>
                    <a:lnTo>
                      <a:pt x="2" y="177"/>
                    </a:lnTo>
                    <a:lnTo>
                      <a:pt x="7" y="183"/>
                    </a:lnTo>
                    <a:lnTo>
                      <a:pt x="14" y="192"/>
                    </a:lnTo>
                    <a:lnTo>
                      <a:pt x="16" y="199"/>
                    </a:lnTo>
                    <a:lnTo>
                      <a:pt x="46" y="189"/>
                    </a:lnTo>
                    <a:lnTo>
                      <a:pt x="69" y="176"/>
                    </a:lnTo>
                    <a:lnTo>
                      <a:pt x="86" y="162"/>
                    </a:lnTo>
                    <a:lnTo>
                      <a:pt x="98" y="144"/>
                    </a:lnTo>
                    <a:close/>
                    <a:moveTo>
                      <a:pt x="107" y="148"/>
                    </a:moveTo>
                    <a:lnTo>
                      <a:pt x="96" y="166"/>
                    </a:lnTo>
                    <a:lnTo>
                      <a:pt x="116" y="173"/>
                    </a:lnTo>
                    <a:lnTo>
                      <a:pt x="135" y="181"/>
                    </a:lnTo>
                    <a:lnTo>
                      <a:pt x="152" y="189"/>
                    </a:lnTo>
                    <a:lnTo>
                      <a:pt x="165" y="198"/>
                    </a:lnTo>
                    <a:lnTo>
                      <a:pt x="181" y="178"/>
                    </a:lnTo>
                    <a:lnTo>
                      <a:pt x="166" y="170"/>
                    </a:lnTo>
                    <a:lnTo>
                      <a:pt x="148" y="162"/>
                    </a:lnTo>
                    <a:lnTo>
                      <a:pt x="128" y="155"/>
                    </a:lnTo>
                    <a:lnTo>
                      <a:pt x="107" y="148"/>
                    </a:lnTo>
                    <a:close/>
                    <a:moveTo>
                      <a:pt x="180" y="123"/>
                    </a:moveTo>
                    <a:lnTo>
                      <a:pt x="0" y="123"/>
                    </a:lnTo>
                    <a:lnTo>
                      <a:pt x="0" y="144"/>
                    </a:lnTo>
                    <a:lnTo>
                      <a:pt x="180" y="144"/>
                    </a:lnTo>
                    <a:lnTo>
                      <a:pt x="180" y="123"/>
                    </a:lnTo>
                    <a:close/>
                    <a:moveTo>
                      <a:pt x="112" y="55"/>
                    </a:moveTo>
                    <a:lnTo>
                      <a:pt x="86" y="55"/>
                    </a:lnTo>
                    <a:lnTo>
                      <a:pt x="86" y="74"/>
                    </a:lnTo>
                    <a:lnTo>
                      <a:pt x="84" y="92"/>
                    </a:lnTo>
                    <a:lnTo>
                      <a:pt x="82" y="108"/>
                    </a:lnTo>
                    <a:lnTo>
                      <a:pt x="78" y="123"/>
                    </a:lnTo>
                    <a:lnTo>
                      <a:pt x="105" y="123"/>
                    </a:lnTo>
                    <a:lnTo>
                      <a:pt x="108" y="108"/>
                    </a:lnTo>
                    <a:lnTo>
                      <a:pt x="110" y="91"/>
                    </a:lnTo>
                    <a:lnTo>
                      <a:pt x="112" y="74"/>
                    </a:lnTo>
                    <a:lnTo>
                      <a:pt x="112" y="55"/>
                    </a:lnTo>
                    <a:close/>
                    <a:moveTo>
                      <a:pt x="27" y="81"/>
                    </a:moveTo>
                    <a:lnTo>
                      <a:pt x="13" y="98"/>
                    </a:lnTo>
                    <a:lnTo>
                      <a:pt x="24" y="104"/>
                    </a:lnTo>
                    <a:lnTo>
                      <a:pt x="38" y="113"/>
                    </a:lnTo>
                    <a:lnTo>
                      <a:pt x="44" y="120"/>
                    </a:lnTo>
                    <a:lnTo>
                      <a:pt x="59" y="102"/>
                    </a:lnTo>
                    <a:lnTo>
                      <a:pt x="52" y="95"/>
                    </a:lnTo>
                    <a:lnTo>
                      <a:pt x="38" y="86"/>
                    </a:lnTo>
                    <a:lnTo>
                      <a:pt x="27" y="81"/>
                    </a:lnTo>
                    <a:close/>
                    <a:moveTo>
                      <a:pt x="49" y="50"/>
                    </a:moveTo>
                    <a:lnTo>
                      <a:pt x="34" y="66"/>
                    </a:lnTo>
                    <a:lnTo>
                      <a:pt x="45" y="73"/>
                    </a:lnTo>
                    <a:lnTo>
                      <a:pt x="58" y="83"/>
                    </a:lnTo>
                    <a:lnTo>
                      <a:pt x="64" y="90"/>
                    </a:lnTo>
                    <a:lnTo>
                      <a:pt x="80" y="72"/>
                    </a:lnTo>
                    <a:lnTo>
                      <a:pt x="73" y="65"/>
                    </a:lnTo>
                    <a:lnTo>
                      <a:pt x="59" y="56"/>
                    </a:lnTo>
                    <a:lnTo>
                      <a:pt x="49" y="50"/>
                    </a:lnTo>
                    <a:close/>
                    <a:moveTo>
                      <a:pt x="178" y="23"/>
                    </a:moveTo>
                    <a:lnTo>
                      <a:pt x="2" y="23"/>
                    </a:lnTo>
                    <a:lnTo>
                      <a:pt x="2" y="70"/>
                    </a:lnTo>
                    <a:lnTo>
                      <a:pt x="27" y="70"/>
                    </a:lnTo>
                    <a:lnTo>
                      <a:pt x="27" y="46"/>
                    </a:lnTo>
                    <a:lnTo>
                      <a:pt x="178" y="46"/>
                    </a:lnTo>
                    <a:lnTo>
                      <a:pt x="178" y="23"/>
                    </a:lnTo>
                    <a:close/>
                    <a:moveTo>
                      <a:pt x="178" y="46"/>
                    </a:moveTo>
                    <a:lnTo>
                      <a:pt x="152" y="46"/>
                    </a:lnTo>
                    <a:lnTo>
                      <a:pt x="152" y="70"/>
                    </a:lnTo>
                    <a:lnTo>
                      <a:pt x="178" y="70"/>
                    </a:lnTo>
                    <a:lnTo>
                      <a:pt x="178" y="46"/>
                    </a:lnTo>
                    <a:close/>
                    <a:moveTo>
                      <a:pt x="96" y="0"/>
                    </a:moveTo>
                    <a:lnTo>
                      <a:pt x="71" y="8"/>
                    </a:lnTo>
                    <a:lnTo>
                      <a:pt x="74" y="12"/>
                    </a:lnTo>
                    <a:lnTo>
                      <a:pt x="76" y="18"/>
                    </a:lnTo>
                    <a:lnTo>
                      <a:pt x="78" y="23"/>
                    </a:lnTo>
                    <a:lnTo>
                      <a:pt x="108" y="23"/>
                    </a:lnTo>
                    <a:lnTo>
                      <a:pt x="105" y="15"/>
                    </a:lnTo>
                    <a:lnTo>
                      <a:pt x="100" y="7"/>
                    </a:lnTo>
                    <a:lnTo>
                      <a:pt x="9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5">
                <a:extLst>
                  <a:ext uri="{FF2B5EF4-FFF2-40B4-BE49-F238E27FC236}">
                    <a16:creationId xmlns:a16="http://schemas.microsoft.com/office/drawing/2014/main" id="{B4CAF190-CF99-4A63-BBB3-21E165190AAC}"/>
                  </a:ext>
                </a:extLst>
              </p:cNvPr>
              <p:cNvSpPr>
                <a:spLocks/>
              </p:cNvSpPr>
              <p:nvPr/>
            </p:nvSpPr>
            <p:spPr bwMode="auto">
              <a:xfrm>
                <a:off x="5089" y="449"/>
                <a:ext cx="197" cy="197"/>
              </a:xfrm>
              <a:custGeom>
                <a:avLst/>
                <a:gdLst>
                  <a:gd name="T0" fmla="+- 0 5111 5089"/>
                  <a:gd name="T1" fmla="*/ T0 w 197"/>
                  <a:gd name="T2" fmla="+- 0 541 449"/>
                  <a:gd name="T3" fmla="*/ 541 h 197"/>
                  <a:gd name="T4" fmla="+- 0 5089 5089"/>
                  <a:gd name="T5" fmla="*/ T4 w 197"/>
                  <a:gd name="T6" fmla="+- 0 628 449"/>
                  <a:gd name="T7" fmla="*/ 628 h 197"/>
                  <a:gd name="T8" fmla="+- 0 5107 5089"/>
                  <a:gd name="T9" fmla="*/ T8 w 197"/>
                  <a:gd name="T10" fmla="+- 0 646 449"/>
                  <a:gd name="T11" fmla="*/ 646 h 197"/>
                  <a:gd name="T12" fmla="+- 0 5131 5089"/>
                  <a:gd name="T13" fmla="*/ T12 w 197"/>
                  <a:gd name="T14" fmla="+- 0 578 449"/>
                  <a:gd name="T15" fmla="*/ 578 h 197"/>
                  <a:gd name="T16" fmla="+- 0 5172 5089"/>
                  <a:gd name="T17" fmla="*/ T16 w 197"/>
                  <a:gd name="T18" fmla="+- 0 543 449"/>
                  <a:gd name="T19" fmla="*/ 543 h 197"/>
                  <a:gd name="T20" fmla="+- 0 5136 5089"/>
                  <a:gd name="T21" fmla="*/ T20 w 197"/>
                  <a:gd name="T22" fmla="+- 0 505 449"/>
                  <a:gd name="T23" fmla="*/ 505 h 197"/>
                  <a:gd name="T24" fmla="+- 0 5188 5089"/>
                  <a:gd name="T25" fmla="*/ T24 w 197"/>
                  <a:gd name="T26" fmla="+- 0 615 449"/>
                  <a:gd name="T27" fmla="*/ 615 h 197"/>
                  <a:gd name="T28" fmla="+- 0 5204 5089"/>
                  <a:gd name="T29" fmla="*/ T28 w 197"/>
                  <a:gd name="T30" fmla="+- 0 644 449"/>
                  <a:gd name="T31" fmla="*/ 644 h 197"/>
                  <a:gd name="T32" fmla="+- 0 5269 5089"/>
                  <a:gd name="T33" fmla="*/ T32 w 197"/>
                  <a:gd name="T34" fmla="+- 0 644 449"/>
                  <a:gd name="T35" fmla="*/ 644 h 197"/>
                  <a:gd name="T36" fmla="+- 0 5284 5089"/>
                  <a:gd name="T37" fmla="*/ T36 w 197"/>
                  <a:gd name="T38" fmla="+- 0 624 449"/>
                  <a:gd name="T39" fmla="*/ 624 h 197"/>
                  <a:gd name="T40" fmla="+- 0 5210 5089"/>
                  <a:gd name="T41" fmla="*/ T40 w 197"/>
                  <a:gd name="T42" fmla="+- 0 575 449"/>
                  <a:gd name="T43" fmla="*/ 575 h 197"/>
                  <a:gd name="T44" fmla="+- 0 5130 5089"/>
                  <a:gd name="T45" fmla="*/ T44 w 197"/>
                  <a:gd name="T46" fmla="+- 0 638 449"/>
                  <a:gd name="T47" fmla="*/ 638 h 197"/>
                  <a:gd name="T48" fmla="+- 0 5146 5089"/>
                  <a:gd name="T49" fmla="*/ T48 w 197"/>
                  <a:gd name="T50" fmla="+- 0 645 449"/>
                  <a:gd name="T51" fmla="*/ 645 h 197"/>
                  <a:gd name="T52" fmla="+- 0 5161 5089"/>
                  <a:gd name="T53" fmla="*/ T52 w 197"/>
                  <a:gd name="T54" fmla="+- 0 640 449"/>
                  <a:gd name="T55" fmla="*/ 640 h 197"/>
                  <a:gd name="T56" fmla="+- 0 5168 5089"/>
                  <a:gd name="T57" fmla="*/ T56 w 197"/>
                  <a:gd name="T58" fmla="+- 0 623 449"/>
                  <a:gd name="T59" fmla="*/ 623 h 197"/>
                  <a:gd name="T60" fmla="+- 0 5124 5089"/>
                  <a:gd name="T61" fmla="*/ T60 w 197"/>
                  <a:gd name="T62" fmla="+- 0 622 449"/>
                  <a:gd name="T63" fmla="*/ 622 h 197"/>
                  <a:gd name="T64" fmla="+- 0 5263 5089"/>
                  <a:gd name="T65" fmla="*/ T64 w 197"/>
                  <a:gd name="T66" fmla="+- 0 624 449"/>
                  <a:gd name="T67" fmla="*/ 624 h 197"/>
                  <a:gd name="T68" fmla="+- 0 5280 5089"/>
                  <a:gd name="T69" fmla="*/ T68 w 197"/>
                  <a:gd name="T70" fmla="+- 0 610 449"/>
                  <a:gd name="T71" fmla="*/ 610 h 197"/>
                  <a:gd name="T72" fmla="+- 0 5172 5089"/>
                  <a:gd name="T73" fmla="*/ T72 w 197"/>
                  <a:gd name="T74" fmla="+- 0 550 449"/>
                  <a:gd name="T75" fmla="*/ 550 h 197"/>
                  <a:gd name="T76" fmla="+- 0 5148 5089"/>
                  <a:gd name="T77" fmla="*/ T76 w 197"/>
                  <a:gd name="T78" fmla="+- 0 602 449"/>
                  <a:gd name="T79" fmla="*/ 602 h 197"/>
                  <a:gd name="T80" fmla="+- 0 5143 5089"/>
                  <a:gd name="T81" fmla="*/ T80 w 197"/>
                  <a:gd name="T82" fmla="+- 0 622 449"/>
                  <a:gd name="T83" fmla="*/ 622 h 197"/>
                  <a:gd name="T84" fmla="+- 0 5170 5089"/>
                  <a:gd name="T85" fmla="*/ T84 w 197"/>
                  <a:gd name="T86" fmla="+- 0 608 449"/>
                  <a:gd name="T87" fmla="*/ 608 h 197"/>
                  <a:gd name="T88" fmla="+- 0 5172 5089"/>
                  <a:gd name="T89" fmla="*/ T88 w 197"/>
                  <a:gd name="T90" fmla="+- 0 550 449"/>
                  <a:gd name="T91" fmla="*/ 550 h 197"/>
                  <a:gd name="T92" fmla="+- 0 5222 5089"/>
                  <a:gd name="T93" fmla="*/ T92 w 197"/>
                  <a:gd name="T94" fmla="+- 0 608 449"/>
                  <a:gd name="T95" fmla="*/ 608 h 197"/>
                  <a:gd name="T96" fmla="+- 0 5276 5089"/>
                  <a:gd name="T97" fmla="*/ T96 w 197"/>
                  <a:gd name="T98" fmla="+- 0 543 449"/>
                  <a:gd name="T99" fmla="*/ 543 h 197"/>
                  <a:gd name="T100" fmla="+- 0 5255 5089"/>
                  <a:gd name="T101" fmla="*/ T100 w 197"/>
                  <a:gd name="T102" fmla="+- 0 576 449"/>
                  <a:gd name="T103" fmla="*/ 576 h 197"/>
                  <a:gd name="T104" fmla="+- 0 5245 5089"/>
                  <a:gd name="T105" fmla="*/ T104 w 197"/>
                  <a:gd name="T106" fmla="+- 0 580 449"/>
                  <a:gd name="T107" fmla="*/ 580 h 197"/>
                  <a:gd name="T108" fmla="+- 0 5250 5089"/>
                  <a:gd name="T109" fmla="*/ T108 w 197"/>
                  <a:gd name="T110" fmla="+- 0 598 449"/>
                  <a:gd name="T111" fmla="*/ 598 h 197"/>
                  <a:gd name="T112" fmla="+- 0 5267 5089"/>
                  <a:gd name="T113" fmla="*/ T112 w 197"/>
                  <a:gd name="T114" fmla="+- 0 595 449"/>
                  <a:gd name="T115" fmla="*/ 595 h 197"/>
                  <a:gd name="T116" fmla="+- 0 5276 5089"/>
                  <a:gd name="T117" fmla="*/ T116 w 197"/>
                  <a:gd name="T118" fmla="+- 0 580 449"/>
                  <a:gd name="T119" fmla="*/ 580 h 197"/>
                  <a:gd name="T120" fmla="+- 0 5276 5089"/>
                  <a:gd name="T121" fmla="*/ T120 w 197"/>
                  <a:gd name="T122" fmla="+- 0 579 449"/>
                  <a:gd name="T123" fmla="*/ 579 h 197"/>
                  <a:gd name="T124" fmla="+- 0 5276 5089"/>
                  <a:gd name="T125" fmla="*/ T124 w 197"/>
                  <a:gd name="T126" fmla="+- 0 543 449"/>
                  <a:gd name="T127" fmla="*/ 543 h 197"/>
                  <a:gd name="T128" fmla="+- 0 5188 5089"/>
                  <a:gd name="T129" fmla="*/ T128 w 197"/>
                  <a:gd name="T130" fmla="+- 0 550 449"/>
                  <a:gd name="T131" fmla="*/ 550 h 197"/>
                  <a:gd name="T132" fmla="+- 0 5188 5089"/>
                  <a:gd name="T133" fmla="*/ T132 w 197"/>
                  <a:gd name="T134" fmla="+- 0 575 449"/>
                  <a:gd name="T135" fmla="*/ 575 h 197"/>
                  <a:gd name="T136" fmla="+- 0 5222 5089"/>
                  <a:gd name="T137" fmla="*/ T136 w 197"/>
                  <a:gd name="T138" fmla="+- 0 559 449"/>
                  <a:gd name="T139" fmla="*/ 559 h 197"/>
                  <a:gd name="T140" fmla="+- 0 5256 5089"/>
                  <a:gd name="T141" fmla="*/ T140 w 197"/>
                  <a:gd name="T142" fmla="+- 0 543 449"/>
                  <a:gd name="T143" fmla="*/ 543 h 197"/>
                  <a:gd name="T144" fmla="+- 0 5210 5089"/>
                  <a:gd name="T145" fmla="*/ T144 w 197"/>
                  <a:gd name="T146" fmla="+- 0 540 449"/>
                  <a:gd name="T147" fmla="*/ 540 h 197"/>
                  <a:gd name="T148" fmla="+- 0 5222 5089"/>
                  <a:gd name="T149" fmla="*/ T148 w 197"/>
                  <a:gd name="T150" fmla="+- 0 504 449"/>
                  <a:gd name="T151" fmla="*/ 504 h 197"/>
                  <a:gd name="T152" fmla="+- 0 5276 5089"/>
                  <a:gd name="T153" fmla="*/ T152 w 197"/>
                  <a:gd name="T154" fmla="+- 0 540 449"/>
                  <a:gd name="T155" fmla="*/ 540 h 197"/>
                  <a:gd name="T156" fmla="+- 0 5243 5089"/>
                  <a:gd name="T157" fmla="*/ T156 w 197"/>
                  <a:gd name="T158" fmla="+- 0 504 449"/>
                  <a:gd name="T159" fmla="*/ 504 h 197"/>
                  <a:gd name="T160" fmla="+- 0 5092 5089"/>
                  <a:gd name="T161" fmla="*/ T160 w 197"/>
                  <a:gd name="T162" fmla="+- 0 505 449"/>
                  <a:gd name="T163" fmla="*/ 505 h 197"/>
                  <a:gd name="T164" fmla="+- 0 5170 5089"/>
                  <a:gd name="T165" fmla="*/ T164 w 197"/>
                  <a:gd name="T166" fmla="+- 0 510 449"/>
                  <a:gd name="T167" fmla="*/ 510 h 197"/>
                  <a:gd name="T168" fmla="+- 0 5182 5089"/>
                  <a:gd name="T169" fmla="*/ T168 w 197"/>
                  <a:gd name="T170" fmla="+- 0 525 449"/>
                  <a:gd name="T171" fmla="*/ 525 h 197"/>
                  <a:gd name="T172" fmla="+- 0 5210 5089"/>
                  <a:gd name="T173" fmla="*/ T172 w 197"/>
                  <a:gd name="T174" fmla="+- 0 527 449"/>
                  <a:gd name="T175" fmla="*/ 527 h 197"/>
                  <a:gd name="T176" fmla="+- 0 5199 5089"/>
                  <a:gd name="T177" fmla="*/ T176 w 197"/>
                  <a:gd name="T178" fmla="+- 0 513 449"/>
                  <a:gd name="T179" fmla="*/ 513 h 197"/>
                  <a:gd name="T180" fmla="+- 0 5176 5089"/>
                  <a:gd name="T181" fmla="*/ T180 w 197"/>
                  <a:gd name="T182" fmla="+- 0 503 449"/>
                  <a:gd name="T183" fmla="*/ 503 h 197"/>
                  <a:gd name="T184" fmla="+- 0 5258 5089"/>
                  <a:gd name="T185" fmla="*/ T184 w 197"/>
                  <a:gd name="T186" fmla="+- 0 517 449"/>
                  <a:gd name="T187" fmla="*/ 517 h 197"/>
                  <a:gd name="T188" fmla="+- 0 5276 5089"/>
                  <a:gd name="T189" fmla="*/ T188 w 197"/>
                  <a:gd name="T190" fmla="+- 0 525 449"/>
                  <a:gd name="T191" fmla="*/ 525 h 197"/>
                  <a:gd name="T192" fmla="+- 0 5262 5089"/>
                  <a:gd name="T193" fmla="*/ T192 w 197"/>
                  <a:gd name="T194" fmla="+- 0 514 449"/>
                  <a:gd name="T195" fmla="*/ 514 h 197"/>
                  <a:gd name="T196" fmla="+- 0 5190 5089"/>
                  <a:gd name="T197" fmla="*/ T196 w 197"/>
                  <a:gd name="T198" fmla="+- 0 478 449"/>
                  <a:gd name="T199" fmla="*/ 478 h 197"/>
                  <a:gd name="T200" fmla="+- 0 5205 5089"/>
                  <a:gd name="T201" fmla="*/ T200 w 197"/>
                  <a:gd name="T202" fmla="+- 0 503 449"/>
                  <a:gd name="T203" fmla="*/ 503 h 197"/>
                  <a:gd name="T204" fmla="+- 0 5282 5089"/>
                  <a:gd name="T205" fmla="*/ T204 w 197"/>
                  <a:gd name="T206" fmla="+- 0 476 449"/>
                  <a:gd name="T207" fmla="*/ 476 h 197"/>
                  <a:gd name="T208" fmla="+- 0 5221 5089"/>
                  <a:gd name="T209" fmla="*/ T208 w 197"/>
                  <a:gd name="T210" fmla="+- 0 462 449"/>
                  <a:gd name="T211" fmla="*/ 462 h 197"/>
                  <a:gd name="T212" fmla="+- 0 5142 5089"/>
                  <a:gd name="T213" fmla="*/ T212 w 197"/>
                  <a:gd name="T214" fmla="+- 0 449 449"/>
                  <a:gd name="T215" fmla="*/ 449 h 197"/>
                  <a:gd name="T216" fmla="+- 0 5127 5089"/>
                  <a:gd name="T217" fmla="*/ T216 w 197"/>
                  <a:gd name="T218" fmla="+- 0 474 449"/>
                  <a:gd name="T219" fmla="*/ 474 h 197"/>
                  <a:gd name="T220" fmla="+- 0 5152 5089"/>
                  <a:gd name="T221" fmla="*/ T220 w 197"/>
                  <a:gd name="T222" fmla="+- 0 478 449"/>
                  <a:gd name="T223" fmla="*/ 478 h 197"/>
                  <a:gd name="T224" fmla="+- 0 5142 5089"/>
                  <a:gd name="T225" fmla="*/ T224 w 197"/>
                  <a:gd name="T226" fmla="+- 0 449 449"/>
                  <a:gd name="T227" fmla="*/ 449 h 19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Lst>
                <a:rect l="0" t="0" r="r" b="b"/>
                <a:pathLst>
                  <a:path w="197" h="197">
                    <a:moveTo>
                      <a:pt x="47" y="56"/>
                    </a:moveTo>
                    <a:lnTo>
                      <a:pt x="23" y="56"/>
                    </a:lnTo>
                    <a:lnTo>
                      <a:pt x="22" y="92"/>
                    </a:lnTo>
                    <a:lnTo>
                      <a:pt x="19" y="125"/>
                    </a:lnTo>
                    <a:lnTo>
                      <a:pt x="12" y="155"/>
                    </a:lnTo>
                    <a:lnTo>
                      <a:pt x="0" y="179"/>
                    </a:lnTo>
                    <a:lnTo>
                      <a:pt x="6" y="183"/>
                    </a:lnTo>
                    <a:lnTo>
                      <a:pt x="14" y="191"/>
                    </a:lnTo>
                    <a:lnTo>
                      <a:pt x="18" y="197"/>
                    </a:lnTo>
                    <a:lnTo>
                      <a:pt x="29" y="177"/>
                    </a:lnTo>
                    <a:lnTo>
                      <a:pt x="37" y="154"/>
                    </a:lnTo>
                    <a:lnTo>
                      <a:pt x="42" y="129"/>
                    </a:lnTo>
                    <a:lnTo>
                      <a:pt x="45" y="101"/>
                    </a:lnTo>
                    <a:lnTo>
                      <a:pt x="83" y="101"/>
                    </a:lnTo>
                    <a:lnTo>
                      <a:pt x="83" y="94"/>
                    </a:lnTo>
                    <a:lnTo>
                      <a:pt x="83" y="78"/>
                    </a:lnTo>
                    <a:lnTo>
                      <a:pt x="46" y="78"/>
                    </a:lnTo>
                    <a:lnTo>
                      <a:pt x="47" y="56"/>
                    </a:lnTo>
                    <a:close/>
                    <a:moveTo>
                      <a:pt x="121" y="126"/>
                    </a:moveTo>
                    <a:lnTo>
                      <a:pt x="99" y="126"/>
                    </a:lnTo>
                    <a:lnTo>
                      <a:pt x="99" y="166"/>
                    </a:lnTo>
                    <a:lnTo>
                      <a:pt x="101" y="181"/>
                    </a:lnTo>
                    <a:lnTo>
                      <a:pt x="106" y="190"/>
                    </a:lnTo>
                    <a:lnTo>
                      <a:pt x="115" y="195"/>
                    </a:lnTo>
                    <a:lnTo>
                      <a:pt x="131" y="196"/>
                    </a:lnTo>
                    <a:lnTo>
                      <a:pt x="167" y="196"/>
                    </a:lnTo>
                    <a:lnTo>
                      <a:pt x="180" y="195"/>
                    </a:lnTo>
                    <a:lnTo>
                      <a:pt x="189" y="189"/>
                    </a:lnTo>
                    <a:lnTo>
                      <a:pt x="194" y="178"/>
                    </a:lnTo>
                    <a:lnTo>
                      <a:pt x="195" y="175"/>
                    </a:lnTo>
                    <a:lnTo>
                      <a:pt x="123" y="175"/>
                    </a:lnTo>
                    <a:lnTo>
                      <a:pt x="121" y="174"/>
                    </a:lnTo>
                    <a:lnTo>
                      <a:pt x="121" y="126"/>
                    </a:lnTo>
                    <a:close/>
                    <a:moveTo>
                      <a:pt x="35" y="173"/>
                    </a:moveTo>
                    <a:lnTo>
                      <a:pt x="38" y="179"/>
                    </a:lnTo>
                    <a:lnTo>
                      <a:pt x="41" y="189"/>
                    </a:lnTo>
                    <a:lnTo>
                      <a:pt x="41" y="195"/>
                    </a:lnTo>
                    <a:lnTo>
                      <a:pt x="49" y="196"/>
                    </a:lnTo>
                    <a:lnTo>
                      <a:pt x="57" y="196"/>
                    </a:lnTo>
                    <a:lnTo>
                      <a:pt x="62" y="195"/>
                    </a:lnTo>
                    <a:lnTo>
                      <a:pt x="68" y="193"/>
                    </a:lnTo>
                    <a:lnTo>
                      <a:pt x="72" y="191"/>
                    </a:lnTo>
                    <a:lnTo>
                      <a:pt x="76" y="186"/>
                    </a:lnTo>
                    <a:lnTo>
                      <a:pt x="79" y="177"/>
                    </a:lnTo>
                    <a:lnTo>
                      <a:pt x="79" y="174"/>
                    </a:lnTo>
                    <a:lnTo>
                      <a:pt x="47" y="174"/>
                    </a:lnTo>
                    <a:lnTo>
                      <a:pt x="41" y="174"/>
                    </a:lnTo>
                    <a:lnTo>
                      <a:pt x="35" y="173"/>
                    </a:lnTo>
                    <a:close/>
                    <a:moveTo>
                      <a:pt x="177" y="154"/>
                    </a:moveTo>
                    <a:lnTo>
                      <a:pt x="176" y="172"/>
                    </a:lnTo>
                    <a:lnTo>
                      <a:pt x="174" y="175"/>
                    </a:lnTo>
                    <a:lnTo>
                      <a:pt x="195" y="175"/>
                    </a:lnTo>
                    <a:lnTo>
                      <a:pt x="197" y="162"/>
                    </a:lnTo>
                    <a:lnTo>
                      <a:pt x="191" y="161"/>
                    </a:lnTo>
                    <a:lnTo>
                      <a:pt x="182" y="157"/>
                    </a:lnTo>
                    <a:lnTo>
                      <a:pt x="177" y="154"/>
                    </a:lnTo>
                    <a:close/>
                    <a:moveTo>
                      <a:pt x="83" y="101"/>
                    </a:moveTo>
                    <a:lnTo>
                      <a:pt x="61" y="101"/>
                    </a:lnTo>
                    <a:lnTo>
                      <a:pt x="60" y="130"/>
                    </a:lnTo>
                    <a:lnTo>
                      <a:pt x="59" y="153"/>
                    </a:lnTo>
                    <a:lnTo>
                      <a:pt x="58" y="165"/>
                    </a:lnTo>
                    <a:lnTo>
                      <a:pt x="56" y="171"/>
                    </a:lnTo>
                    <a:lnTo>
                      <a:pt x="54" y="173"/>
                    </a:lnTo>
                    <a:lnTo>
                      <a:pt x="53" y="174"/>
                    </a:lnTo>
                    <a:lnTo>
                      <a:pt x="79" y="174"/>
                    </a:lnTo>
                    <a:lnTo>
                      <a:pt x="81" y="159"/>
                    </a:lnTo>
                    <a:lnTo>
                      <a:pt x="82" y="132"/>
                    </a:lnTo>
                    <a:lnTo>
                      <a:pt x="83" y="124"/>
                    </a:lnTo>
                    <a:lnTo>
                      <a:pt x="83" y="101"/>
                    </a:lnTo>
                    <a:close/>
                    <a:moveTo>
                      <a:pt x="154" y="110"/>
                    </a:moveTo>
                    <a:lnTo>
                      <a:pt x="133" y="110"/>
                    </a:lnTo>
                    <a:lnTo>
                      <a:pt x="133" y="159"/>
                    </a:lnTo>
                    <a:lnTo>
                      <a:pt x="154" y="159"/>
                    </a:lnTo>
                    <a:lnTo>
                      <a:pt x="154" y="110"/>
                    </a:lnTo>
                    <a:close/>
                    <a:moveTo>
                      <a:pt x="187" y="94"/>
                    </a:moveTo>
                    <a:lnTo>
                      <a:pt x="167" y="94"/>
                    </a:lnTo>
                    <a:lnTo>
                      <a:pt x="166" y="126"/>
                    </a:lnTo>
                    <a:lnTo>
                      <a:pt x="166" y="127"/>
                    </a:lnTo>
                    <a:lnTo>
                      <a:pt x="166" y="130"/>
                    </a:lnTo>
                    <a:lnTo>
                      <a:pt x="165" y="131"/>
                    </a:lnTo>
                    <a:lnTo>
                      <a:pt x="156" y="131"/>
                    </a:lnTo>
                    <a:lnTo>
                      <a:pt x="159" y="135"/>
                    </a:lnTo>
                    <a:lnTo>
                      <a:pt x="160" y="143"/>
                    </a:lnTo>
                    <a:lnTo>
                      <a:pt x="161" y="149"/>
                    </a:lnTo>
                    <a:lnTo>
                      <a:pt x="166" y="149"/>
                    </a:lnTo>
                    <a:lnTo>
                      <a:pt x="173" y="148"/>
                    </a:lnTo>
                    <a:lnTo>
                      <a:pt x="178" y="146"/>
                    </a:lnTo>
                    <a:lnTo>
                      <a:pt x="184" y="144"/>
                    </a:lnTo>
                    <a:lnTo>
                      <a:pt x="186" y="139"/>
                    </a:lnTo>
                    <a:lnTo>
                      <a:pt x="187" y="131"/>
                    </a:lnTo>
                    <a:lnTo>
                      <a:pt x="159" y="131"/>
                    </a:lnTo>
                    <a:lnTo>
                      <a:pt x="156" y="130"/>
                    </a:lnTo>
                    <a:lnTo>
                      <a:pt x="187" y="130"/>
                    </a:lnTo>
                    <a:lnTo>
                      <a:pt x="187" y="124"/>
                    </a:lnTo>
                    <a:lnTo>
                      <a:pt x="187" y="114"/>
                    </a:lnTo>
                    <a:lnTo>
                      <a:pt x="187" y="94"/>
                    </a:lnTo>
                    <a:close/>
                    <a:moveTo>
                      <a:pt x="121" y="78"/>
                    </a:moveTo>
                    <a:lnTo>
                      <a:pt x="99" y="78"/>
                    </a:lnTo>
                    <a:lnTo>
                      <a:pt x="99" y="101"/>
                    </a:lnTo>
                    <a:lnTo>
                      <a:pt x="83" y="109"/>
                    </a:lnTo>
                    <a:lnTo>
                      <a:pt x="92" y="130"/>
                    </a:lnTo>
                    <a:lnTo>
                      <a:pt x="99" y="126"/>
                    </a:lnTo>
                    <a:lnTo>
                      <a:pt x="121" y="126"/>
                    </a:lnTo>
                    <a:lnTo>
                      <a:pt x="121" y="116"/>
                    </a:lnTo>
                    <a:lnTo>
                      <a:pt x="133" y="110"/>
                    </a:lnTo>
                    <a:lnTo>
                      <a:pt x="154" y="110"/>
                    </a:lnTo>
                    <a:lnTo>
                      <a:pt x="154" y="100"/>
                    </a:lnTo>
                    <a:lnTo>
                      <a:pt x="167" y="94"/>
                    </a:lnTo>
                    <a:lnTo>
                      <a:pt x="187" y="94"/>
                    </a:lnTo>
                    <a:lnTo>
                      <a:pt x="187" y="91"/>
                    </a:lnTo>
                    <a:lnTo>
                      <a:pt x="121" y="91"/>
                    </a:lnTo>
                    <a:lnTo>
                      <a:pt x="121" y="78"/>
                    </a:lnTo>
                    <a:close/>
                    <a:moveTo>
                      <a:pt x="154" y="55"/>
                    </a:moveTo>
                    <a:lnTo>
                      <a:pt x="133" y="55"/>
                    </a:lnTo>
                    <a:lnTo>
                      <a:pt x="133" y="85"/>
                    </a:lnTo>
                    <a:lnTo>
                      <a:pt x="121" y="91"/>
                    </a:lnTo>
                    <a:lnTo>
                      <a:pt x="187" y="91"/>
                    </a:lnTo>
                    <a:lnTo>
                      <a:pt x="187" y="76"/>
                    </a:lnTo>
                    <a:lnTo>
                      <a:pt x="154" y="76"/>
                    </a:lnTo>
                    <a:lnTo>
                      <a:pt x="154" y="55"/>
                    </a:lnTo>
                    <a:close/>
                    <a:moveTo>
                      <a:pt x="87" y="33"/>
                    </a:moveTo>
                    <a:lnTo>
                      <a:pt x="3" y="33"/>
                    </a:lnTo>
                    <a:lnTo>
                      <a:pt x="3" y="56"/>
                    </a:lnTo>
                    <a:lnTo>
                      <a:pt x="86" y="56"/>
                    </a:lnTo>
                    <a:lnTo>
                      <a:pt x="84" y="59"/>
                    </a:lnTo>
                    <a:lnTo>
                      <a:pt x="81" y="61"/>
                    </a:lnTo>
                    <a:lnTo>
                      <a:pt x="79" y="63"/>
                    </a:lnTo>
                    <a:lnTo>
                      <a:pt x="84" y="67"/>
                    </a:lnTo>
                    <a:lnTo>
                      <a:pt x="93" y="76"/>
                    </a:lnTo>
                    <a:lnTo>
                      <a:pt x="97" y="81"/>
                    </a:lnTo>
                    <a:lnTo>
                      <a:pt x="99" y="78"/>
                    </a:lnTo>
                    <a:lnTo>
                      <a:pt x="121" y="78"/>
                    </a:lnTo>
                    <a:lnTo>
                      <a:pt x="121" y="70"/>
                    </a:lnTo>
                    <a:lnTo>
                      <a:pt x="106" y="70"/>
                    </a:lnTo>
                    <a:lnTo>
                      <a:pt x="110" y="64"/>
                    </a:lnTo>
                    <a:lnTo>
                      <a:pt x="114" y="58"/>
                    </a:lnTo>
                    <a:lnTo>
                      <a:pt x="116" y="54"/>
                    </a:lnTo>
                    <a:lnTo>
                      <a:pt x="87" y="54"/>
                    </a:lnTo>
                    <a:lnTo>
                      <a:pt x="87" y="33"/>
                    </a:lnTo>
                    <a:close/>
                    <a:moveTo>
                      <a:pt x="173" y="65"/>
                    </a:moveTo>
                    <a:lnTo>
                      <a:pt x="169" y="68"/>
                    </a:lnTo>
                    <a:lnTo>
                      <a:pt x="168" y="69"/>
                    </a:lnTo>
                    <a:lnTo>
                      <a:pt x="154" y="76"/>
                    </a:lnTo>
                    <a:lnTo>
                      <a:pt x="187" y="76"/>
                    </a:lnTo>
                    <a:lnTo>
                      <a:pt x="187" y="74"/>
                    </a:lnTo>
                    <a:lnTo>
                      <a:pt x="188" y="71"/>
                    </a:lnTo>
                    <a:lnTo>
                      <a:pt x="173" y="65"/>
                    </a:lnTo>
                    <a:close/>
                    <a:moveTo>
                      <a:pt x="110" y="1"/>
                    </a:moveTo>
                    <a:lnTo>
                      <a:pt x="106" y="15"/>
                    </a:lnTo>
                    <a:lnTo>
                      <a:pt x="101" y="29"/>
                    </a:lnTo>
                    <a:lnTo>
                      <a:pt x="95" y="42"/>
                    </a:lnTo>
                    <a:lnTo>
                      <a:pt x="87" y="54"/>
                    </a:lnTo>
                    <a:lnTo>
                      <a:pt x="116" y="54"/>
                    </a:lnTo>
                    <a:lnTo>
                      <a:pt x="118" y="50"/>
                    </a:lnTo>
                    <a:lnTo>
                      <a:pt x="193" y="50"/>
                    </a:lnTo>
                    <a:lnTo>
                      <a:pt x="193" y="27"/>
                    </a:lnTo>
                    <a:lnTo>
                      <a:pt x="127" y="27"/>
                    </a:lnTo>
                    <a:lnTo>
                      <a:pt x="130" y="20"/>
                    </a:lnTo>
                    <a:lnTo>
                      <a:pt x="132" y="13"/>
                    </a:lnTo>
                    <a:lnTo>
                      <a:pt x="134" y="5"/>
                    </a:lnTo>
                    <a:lnTo>
                      <a:pt x="110" y="1"/>
                    </a:lnTo>
                    <a:close/>
                    <a:moveTo>
                      <a:pt x="53" y="0"/>
                    </a:moveTo>
                    <a:lnTo>
                      <a:pt x="31" y="6"/>
                    </a:lnTo>
                    <a:lnTo>
                      <a:pt x="34" y="14"/>
                    </a:lnTo>
                    <a:lnTo>
                      <a:pt x="38" y="25"/>
                    </a:lnTo>
                    <a:lnTo>
                      <a:pt x="40" y="33"/>
                    </a:lnTo>
                    <a:lnTo>
                      <a:pt x="49" y="33"/>
                    </a:lnTo>
                    <a:lnTo>
                      <a:pt x="63" y="29"/>
                    </a:lnTo>
                    <a:lnTo>
                      <a:pt x="61" y="21"/>
                    </a:lnTo>
                    <a:lnTo>
                      <a:pt x="57" y="9"/>
                    </a:lnTo>
                    <a:lnTo>
                      <a:pt x="5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6">
                <a:extLst>
                  <a:ext uri="{FF2B5EF4-FFF2-40B4-BE49-F238E27FC236}">
                    <a16:creationId xmlns:a16="http://schemas.microsoft.com/office/drawing/2014/main" id="{2A5A35C3-F878-4B9F-B3F9-7539CC7B2D8A}"/>
                  </a:ext>
                </a:extLst>
              </p:cNvPr>
              <p:cNvSpPr>
                <a:spLocks/>
              </p:cNvSpPr>
              <p:nvPr/>
            </p:nvSpPr>
            <p:spPr bwMode="auto">
              <a:xfrm>
                <a:off x="5299" y="447"/>
                <a:ext cx="195" cy="199"/>
              </a:xfrm>
              <a:custGeom>
                <a:avLst/>
                <a:gdLst>
                  <a:gd name="T0" fmla="+- 0 5332 5300"/>
                  <a:gd name="T1" fmla="*/ T0 w 195"/>
                  <a:gd name="T2" fmla="+- 0 573 448"/>
                  <a:gd name="T3" fmla="*/ 573 h 199"/>
                  <a:gd name="T4" fmla="+- 0 5314 5300"/>
                  <a:gd name="T5" fmla="*/ T4 w 195"/>
                  <a:gd name="T6" fmla="+- 0 615 448"/>
                  <a:gd name="T7" fmla="*/ 615 h 199"/>
                  <a:gd name="T8" fmla="+- 0 5305 5300"/>
                  <a:gd name="T9" fmla="*/ T8 w 195"/>
                  <a:gd name="T10" fmla="+- 0 633 448"/>
                  <a:gd name="T11" fmla="*/ 633 h 199"/>
                  <a:gd name="T12" fmla="+- 0 5320 5300"/>
                  <a:gd name="T13" fmla="*/ T12 w 195"/>
                  <a:gd name="T14" fmla="+- 0 646 448"/>
                  <a:gd name="T15" fmla="*/ 646 h 199"/>
                  <a:gd name="T16" fmla="+- 0 5336 5300"/>
                  <a:gd name="T17" fmla="*/ T16 w 195"/>
                  <a:gd name="T18" fmla="+- 0 628 448"/>
                  <a:gd name="T19" fmla="*/ 628 h 199"/>
                  <a:gd name="T20" fmla="+- 0 5348 5300"/>
                  <a:gd name="T21" fmla="*/ T20 w 195"/>
                  <a:gd name="T22" fmla="+- 0 606 448"/>
                  <a:gd name="T23" fmla="*/ 606 h 199"/>
                  <a:gd name="T24" fmla="+- 0 5376 5300"/>
                  <a:gd name="T25" fmla="*/ T24 w 195"/>
                  <a:gd name="T26" fmla="+- 0 604 448"/>
                  <a:gd name="T27" fmla="*/ 604 h 199"/>
                  <a:gd name="T28" fmla="+- 0 5362 5300"/>
                  <a:gd name="T29" fmla="*/ T28 w 195"/>
                  <a:gd name="T30" fmla="+- 0 587 448"/>
                  <a:gd name="T31" fmla="*/ 587 h 199"/>
                  <a:gd name="T32" fmla="+- 0 5359 5300"/>
                  <a:gd name="T33" fmla="*/ T32 w 195"/>
                  <a:gd name="T34" fmla="+- 0 568 448"/>
                  <a:gd name="T35" fmla="*/ 568 h 199"/>
                  <a:gd name="T36" fmla="+- 0 5361 5300"/>
                  <a:gd name="T37" fmla="*/ T36 w 195"/>
                  <a:gd name="T38" fmla="+- 0 550 448"/>
                  <a:gd name="T39" fmla="*/ 550 h 199"/>
                  <a:gd name="T40" fmla="+- 0 5380 5300"/>
                  <a:gd name="T41" fmla="*/ T40 w 195"/>
                  <a:gd name="T42" fmla="+- 0 606 448"/>
                  <a:gd name="T43" fmla="*/ 606 h 199"/>
                  <a:gd name="T44" fmla="+- 0 5364 5300"/>
                  <a:gd name="T45" fmla="*/ T44 w 195"/>
                  <a:gd name="T46" fmla="+- 0 625 448"/>
                  <a:gd name="T47" fmla="*/ 625 h 199"/>
                  <a:gd name="T48" fmla="+- 0 5407 5300"/>
                  <a:gd name="T49" fmla="*/ T48 w 195"/>
                  <a:gd name="T50" fmla="+- 0 641 448"/>
                  <a:gd name="T51" fmla="*/ 641 h 199"/>
                  <a:gd name="T52" fmla="+- 0 5486 5300"/>
                  <a:gd name="T53" fmla="*/ T52 w 195"/>
                  <a:gd name="T54" fmla="+- 0 643 448"/>
                  <a:gd name="T55" fmla="*/ 643 h 199"/>
                  <a:gd name="T56" fmla="+- 0 5491 5300"/>
                  <a:gd name="T57" fmla="*/ T56 w 195"/>
                  <a:gd name="T58" fmla="+- 0 623 448"/>
                  <a:gd name="T59" fmla="*/ 623 h 199"/>
                  <a:gd name="T60" fmla="+- 0 5426 5300"/>
                  <a:gd name="T61" fmla="*/ T60 w 195"/>
                  <a:gd name="T62" fmla="+- 0 618 448"/>
                  <a:gd name="T63" fmla="*/ 618 h 199"/>
                  <a:gd name="T64" fmla="+- 0 5411 5300"/>
                  <a:gd name="T65" fmla="*/ T64 w 195"/>
                  <a:gd name="T66" fmla="+- 0 617 448"/>
                  <a:gd name="T67" fmla="*/ 617 h 199"/>
                  <a:gd name="T68" fmla="+- 0 5385 5300"/>
                  <a:gd name="T69" fmla="*/ T68 w 195"/>
                  <a:gd name="T70" fmla="+- 0 609 448"/>
                  <a:gd name="T71" fmla="*/ 609 h 199"/>
                  <a:gd name="T72" fmla="+- 0 5495 5300"/>
                  <a:gd name="T73" fmla="*/ T72 w 195"/>
                  <a:gd name="T74" fmla="+- 0 618 448"/>
                  <a:gd name="T75" fmla="*/ 618 h 199"/>
                  <a:gd name="T76" fmla="+- 0 5426 5300"/>
                  <a:gd name="T77" fmla="*/ T76 w 195"/>
                  <a:gd name="T78" fmla="+- 0 618 448"/>
                  <a:gd name="T79" fmla="*/ 618 h 199"/>
                  <a:gd name="T80" fmla="+- 0 5495 5300"/>
                  <a:gd name="T81" fmla="*/ T80 w 195"/>
                  <a:gd name="T82" fmla="+- 0 618 448"/>
                  <a:gd name="T83" fmla="*/ 618 h 199"/>
                  <a:gd name="T84" fmla="+- 0 5385 5300"/>
                  <a:gd name="T85" fmla="*/ T84 w 195"/>
                  <a:gd name="T86" fmla="+- 0 538 448"/>
                  <a:gd name="T87" fmla="*/ 538 h 199"/>
                  <a:gd name="T88" fmla="+- 0 5411 5300"/>
                  <a:gd name="T89" fmla="*/ T88 w 195"/>
                  <a:gd name="T90" fmla="+- 0 609 448"/>
                  <a:gd name="T91" fmla="*/ 609 h 199"/>
                  <a:gd name="T92" fmla="+- 0 5468 5300"/>
                  <a:gd name="T93" fmla="*/ T92 w 195"/>
                  <a:gd name="T94" fmla="+- 0 586 448"/>
                  <a:gd name="T95" fmla="*/ 586 h 199"/>
                  <a:gd name="T96" fmla="+- 0 5411 5300"/>
                  <a:gd name="T97" fmla="*/ T96 w 195"/>
                  <a:gd name="T98" fmla="+- 0 563 448"/>
                  <a:gd name="T99" fmla="*/ 563 h 199"/>
                  <a:gd name="T100" fmla="+- 0 5455 5300"/>
                  <a:gd name="T101" fmla="*/ T100 w 195"/>
                  <a:gd name="T102" fmla="+- 0 514 448"/>
                  <a:gd name="T103" fmla="*/ 514 h 199"/>
                  <a:gd name="T104" fmla="+- 0 5341 5300"/>
                  <a:gd name="T105" fmla="*/ T104 w 195"/>
                  <a:gd name="T106" fmla="+- 0 538 448"/>
                  <a:gd name="T107" fmla="*/ 538 h 199"/>
                  <a:gd name="T108" fmla="+- 0 5455 5300"/>
                  <a:gd name="T109" fmla="*/ T108 w 195"/>
                  <a:gd name="T110" fmla="+- 0 514 448"/>
                  <a:gd name="T111" fmla="*/ 514 h 199"/>
                  <a:gd name="T112" fmla="+- 0 5309 5300"/>
                  <a:gd name="T113" fmla="*/ T112 w 195"/>
                  <a:gd name="T114" fmla="+- 0 472 448"/>
                  <a:gd name="T115" fmla="*/ 472 h 199"/>
                  <a:gd name="T116" fmla="+- 0 5333 5300"/>
                  <a:gd name="T117" fmla="*/ T116 w 195"/>
                  <a:gd name="T118" fmla="+- 0 525 448"/>
                  <a:gd name="T119" fmla="*/ 525 h 199"/>
                  <a:gd name="T120" fmla="+- 0 5487 5300"/>
                  <a:gd name="T121" fmla="*/ T120 w 195"/>
                  <a:gd name="T122" fmla="+- 0 496 448"/>
                  <a:gd name="T123" fmla="*/ 496 h 199"/>
                  <a:gd name="T124" fmla="+- 0 5487 5300"/>
                  <a:gd name="T125" fmla="*/ T124 w 195"/>
                  <a:gd name="T126" fmla="+- 0 496 448"/>
                  <a:gd name="T127" fmla="*/ 496 h 199"/>
                  <a:gd name="T128" fmla="+- 0 5461 5300"/>
                  <a:gd name="T129" fmla="*/ T128 w 195"/>
                  <a:gd name="T130" fmla="+- 0 525 448"/>
                  <a:gd name="T131" fmla="*/ 525 h 199"/>
                  <a:gd name="T132" fmla="+- 0 5487 5300"/>
                  <a:gd name="T133" fmla="*/ T132 w 195"/>
                  <a:gd name="T134" fmla="+- 0 496 448"/>
                  <a:gd name="T135" fmla="*/ 496 h 199"/>
                  <a:gd name="T136" fmla="+- 0 5379 5300"/>
                  <a:gd name="T137" fmla="*/ T136 w 195"/>
                  <a:gd name="T138" fmla="+- 0 455 448"/>
                  <a:gd name="T139" fmla="*/ 455 h 199"/>
                  <a:gd name="T140" fmla="+- 0 5384 5300"/>
                  <a:gd name="T141" fmla="*/ T140 w 195"/>
                  <a:gd name="T142" fmla="+- 0 466 448"/>
                  <a:gd name="T143" fmla="*/ 466 h 199"/>
                  <a:gd name="T144" fmla="+- 0 5415 5300"/>
                  <a:gd name="T145" fmla="*/ T144 w 195"/>
                  <a:gd name="T146" fmla="+- 0 472 448"/>
                  <a:gd name="T147" fmla="*/ 472 h 199"/>
                  <a:gd name="T148" fmla="+- 0 5408 5300"/>
                  <a:gd name="T149" fmla="*/ T148 w 195"/>
                  <a:gd name="T150" fmla="+- 0 455 448"/>
                  <a:gd name="T151" fmla="*/ 455 h 199"/>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Lst>
                <a:rect l="0" t="0" r="r" b="b"/>
                <a:pathLst>
                  <a:path w="195" h="199">
                    <a:moveTo>
                      <a:pt x="36" y="100"/>
                    </a:moveTo>
                    <a:lnTo>
                      <a:pt x="32" y="125"/>
                    </a:lnTo>
                    <a:lnTo>
                      <a:pt x="25" y="148"/>
                    </a:lnTo>
                    <a:lnTo>
                      <a:pt x="14" y="167"/>
                    </a:lnTo>
                    <a:lnTo>
                      <a:pt x="0" y="182"/>
                    </a:lnTo>
                    <a:lnTo>
                      <a:pt x="5" y="185"/>
                    </a:lnTo>
                    <a:lnTo>
                      <a:pt x="16" y="194"/>
                    </a:lnTo>
                    <a:lnTo>
                      <a:pt x="20" y="198"/>
                    </a:lnTo>
                    <a:lnTo>
                      <a:pt x="28" y="190"/>
                    </a:lnTo>
                    <a:lnTo>
                      <a:pt x="36" y="180"/>
                    </a:lnTo>
                    <a:lnTo>
                      <a:pt x="42" y="170"/>
                    </a:lnTo>
                    <a:lnTo>
                      <a:pt x="48" y="158"/>
                    </a:lnTo>
                    <a:lnTo>
                      <a:pt x="80" y="158"/>
                    </a:lnTo>
                    <a:lnTo>
                      <a:pt x="76" y="156"/>
                    </a:lnTo>
                    <a:lnTo>
                      <a:pt x="69" y="148"/>
                    </a:lnTo>
                    <a:lnTo>
                      <a:pt x="62" y="139"/>
                    </a:lnTo>
                    <a:lnTo>
                      <a:pt x="57" y="128"/>
                    </a:lnTo>
                    <a:lnTo>
                      <a:pt x="59" y="120"/>
                    </a:lnTo>
                    <a:lnTo>
                      <a:pt x="60" y="111"/>
                    </a:lnTo>
                    <a:lnTo>
                      <a:pt x="61" y="102"/>
                    </a:lnTo>
                    <a:lnTo>
                      <a:pt x="36" y="100"/>
                    </a:lnTo>
                    <a:close/>
                    <a:moveTo>
                      <a:pt x="80" y="158"/>
                    </a:moveTo>
                    <a:lnTo>
                      <a:pt x="48" y="158"/>
                    </a:lnTo>
                    <a:lnTo>
                      <a:pt x="64" y="177"/>
                    </a:lnTo>
                    <a:lnTo>
                      <a:pt x="83" y="188"/>
                    </a:lnTo>
                    <a:lnTo>
                      <a:pt x="107" y="193"/>
                    </a:lnTo>
                    <a:lnTo>
                      <a:pt x="134" y="195"/>
                    </a:lnTo>
                    <a:lnTo>
                      <a:pt x="186" y="195"/>
                    </a:lnTo>
                    <a:lnTo>
                      <a:pt x="187" y="187"/>
                    </a:lnTo>
                    <a:lnTo>
                      <a:pt x="191" y="175"/>
                    </a:lnTo>
                    <a:lnTo>
                      <a:pt x="194" y="170"/>
                    </a:lnTo>
                    <a:lnTo>
                      <a:pt x="126" y="170"/>
                    </a:lnTo>
                    <a:lnTo>
                      <a:pt x="118" y="170"/>
                    </a:lnTo>
                    <a:lnTo>
                      <a:pt x="111" y="169"/>
                    </a:lnTo>
                    <a:lnTo>
                      <a:pt x="111" y="161"/>
                    </a:lnTo>
                    <a:lnTo>
                      <a:pt x="85" y="161"/>
                    </a:lnTo>
                    <a:lnTo>
                      <a:pt x="80" y="158"/>
                    </a:lnTo>
                    <a:close/>
                    <a:moveTo>
                      <a:pt x="195" y="170"/>
                    </a:moveTo>
                    <a:lnTo>
                      <a:pt x="181" y="170"/>
                    </a:lnTo>
                    <a:lnTo>
                      <a:pt x="126" y="170"/>
                    </a:lnTo>
                    <a:lnTo>
                      <a:pt x="194" y="170"/>
                    </a:lnTo>
                    <a:lnTo>
                      <a:pt x="195" y="170"/>
                    </a:lnTo>
                    <a:close/>
                    <a:moveTo>
                      <a:pt x="111" y="90"/>
                    </a:moveTo>
                    <a:lnTo>
                      <a:pt x="85" y="90"/>
                    </a:lnTo>
                    <a:lnTo>
                      <a:pt x="85" y="161"/>
                    </a:lnTo>
                    <a:lnTo>
                      <a:pt x="111" y="161"/>
                    </a:lnTo>
                    <a:lnTo>
                      <a:pt x="111" y="138"/>
                    </a:lnTo>
                    <a:lnTo>
                      <a:pt x="168" y="138"/>
                    </a:lnTo>
                    <a:lnTo>
                      <a:pt x="168" y="115"/>
                    </a:lnTo>
                    <a:lnTo>
                      <a:pt x="111" y="115"/>
                    </a:lnTo>
                    <a:lnTo>
                      <a:pt x="111" y="90"/>
                    </a:lnTo>
                    <a:close/>
                    <a:moveTo>
                      <a:pt x="155" y="66"/>
                    </a:moveTo>
                    <a:lnTo>
                      <a:pt x="41" y="66"/>
                    </a:lnTo>
                    <a:lnTo>
                      <a:pt x="41" y="90"/>
                    </a:lnTo>
                    <a:lnTo>
                      <a:pt x="155" y="90"/>
                    </a:lnTo>
                    <a:lnTo>
                      <a:pt x="155" y="66"/>
                    </a:lnTo>
                    <a:close/>
                    <a:moveTo>
                      <a:pt x="187" y="24"/>
                    </a:moveTo>
                    <a:lnTo>
                      <a:pt x="9" y="24"/>
                    </a:lnTo>
                    <a:lnTo>
                      <a:pt x="9" y="77"/>
                    </a:lnTo>
                    <a:lnTo>
                      <a:pt x="33" y="77"/>
                    </a:lnTo>
                    <a:lnTo>
                      <a:pt x="33" y="48"/>
                    </a:lnTo>
                    <a:lnTo>
                      <a:pt x="187" y="48"/>
                    </a:lnTo>
                    <a:lnTo>
                      <a:pt x="187" y="24"/>
                    </a:lnTo>
                    <a:close/>
                    <a:moveTo>
                      <a:pt x="187" y="48"/>
                    </a:moveTo>
                    <a:lnTo>
                      <a:pt x="161" y="48"/>
                    </a:lnTo>
                    <a:lnTo>
                      <a:pt x="161" y="77"/>
                    </a:lnTo>
                    <a:lnTo>
                      <a:pt x="187" y="77"/>
                    </a:lnTo>
                    <a:lnTo>
                      <a:pt x="187" y="48"/>
                    </a:lnTo>
                    <a:close/>
                    <a:moveTo>
                      <a:pt x="104" y="0"/>
                    </a:moveTo>
                    <a:lnTo>
                      <a:pt x="79" y="7"/>
                    </a:lnTo>
                    <a:lnTo>
                      <a:pt x="82" y="12"/>
                    </a:lnTo>
                    <a:lnTo>
                      <a:pt x="84" y="18"/>
                    </a:lnTo>
                    <a:lnTo>
                      <a:pt x="86" y="24"/>
                    </a:lnTo>
                    <a:lnTo>
                      <a:pt x="115" y="24"/>
                    </a:lnTo>
                    <a:lnTo>
                      <a:pt x="112" y="17"/>
                    </a:lnTo>
                    <a:lnTo>
                      <a:pt x="108" y="7"/>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Line 7">
                <a:extLst>
                  <a:ext uri="{FF2B5EF4-FFF2-40B4-BE49-F238E27FC236}">
                    <a16:creationId xmlns:a16="http://schemas.microsoft.com/office/drawing/2014/main" id="{72E42322-5B53-4366-BBA3-E8DBACABF4BF}"/>
                  </a:ext>
                </a:extLst>
              </p:cNvPr>
              <p:cNvSpPr>
                <a:spLocks noChangeShapeType="1"/>
              </p:cNvSpPr>
              <p:nvPr/>
            </p:nvSpPr>
            <p:spPr bwMode="auto">
              <a:xfrm>
                <a:off x="5514" y="632"/>
                <a:ext cx="189" cy="0"/>
              </a:xfrm>
              <a:prstGeom prst="line">
                <a:avLst/>
              </a:prstGeom>
              <a:noFill/>
              <a:ln w="11468">
                <a:solidFill>
                  <a:srgbClr val="FFFFFF"/>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Rectangle 8">
                <a:extLst>
                  <a:ext uri="{FF2B5EF4-FFF2-40B4-BE49-F238E27FC236}">
                    <a16:creationId xmlns:a16="http://schemas.microsoft.com/office/drawing/2014/main" id="{31E0C312-3F4E-40B4-9302-0D74E0E2ABD1}"/>
                  </a:ext>
                </a:extLst>
              </p:cNvPr>
              <p:cNvSpPr>
                <a:spLocks noChangeArrowheads="1"/>
              </p:cNvSpPr>
              <p:nvPr/>
            </p:nvSpPr>
            <p:spPr bwMode="auto">
              <a:xfrm>
                <a:off x="5595" y="615"/>
                <a:ext cx="24"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Line 9">
                <a:extLst>
                  <a:ext uri="{FF2B5EF4-FFF2-40B4-BE49-F238E27FC236}">
                    <a16:creationId xmlns:a16="http://schemas.microsoft.com/office/drawing/2014/main" id="{AF45B541-9D90-499A-BA98-9283BC9230A2}"/>
                  </a:ext>
                </a:extLst>
              </p:cNvPr>
              <p:cNvSpPr>
                <a:spLocks noChangeShapeType="1"/>
              </p:cNvSpPr>
              <p:nvPr/>
            </p:nvSpPr>
            <p:spPr bwMode="auto">
              <a:xfrm>
                <a:off x="5532" y="607"/>
                <a:ext cx="152" cy="0"/>
              </a:xfrm>
              <a:prstGeom prst="line">
                <a:avLst/>
              </a:prstGeom>
              <a:noFill/>
              <a:ln w="10262">
                <a:solidFill>
                  <a:srgbClr val="FFFFFF"/>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Rectangle 10">
                <a:extLst>
                  <a:ext uri="{FF2B5EF4-FFF2-40B4-BE49-F238E27FC236}">
                    <a16:creationId xmlns:a16="http://schemas.microsoft.com/office/drawing/2014/main" id="{07E20C45-C74D-474B-9DDB-CC1A43DF54BA}"/>
                  </a:ext>
                </a:extLst>
              </p:cNvPr>
              <p:cNvSpPr>
                <a:spLocks noChangeArrowheads="1"/>
              </p:cNvSpPr>
              <p:nvPr/>
            </p:nvSpPr>
            <p:spPr bwMode="auto">
              <a:xfrm>
                <a:off x="5595" y="592"/>
                <a:ext cx="24" cy="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Line 11">
                <a:extLst>
                  <a:ext uri="{FF2B5EF4-FFF2-40B4-BE49-F238E27FC236}">
                    <a16:creationId xmlns:a16="http://schemas.microsoft.com/office/drawing/2014/main" id="{36437443-86AF-4A47-A18E-C671205BDDD8}"/>
                  </a:ext>
                </a:extLst>
              </p:cNvPr>
              <p:cNvSpPr>
                <a:spLocks noChangeShapeType="1"/>
              </p:cNvSpPr>
              <p:nvPr/>
            </p:nvSpPr>
            <p:spPr bwMode="auto">
              <a:xfrm>
                <a:off x="5536" y="586"/>
                <a:ext cx="144" cy="0"/>
              </a:xfrm>
              <a:prstGeom prst="line">
                <a:avLst/>
              </a:prstGeom>
              <a:noFill/>
              <a:ln w="8890">
                <a:solidFill>
                  <a:srgbClr val="FFFFFF"/>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Rectangle 12">
                <a:extLst>
                  <a:ext uri="{FF2B5EF4-FFF2-40B4-BE49-F238E27FC236}">
                    <a16:creationId xmlns:a16="http://schemas.microsoft.com/office/drawing/2014/main" id="{7B42B11B-92FD-4915-8308-FE43B0A8385D}"/>
                  </a:ext>
                </a:extLst>
              </p:cNvPr>
              <p:cNvSpPr>
                <a:spLocks noChangeArrowheads="1"/>
              </p:cNvSpPr>
              <p:nvPr/>
            </p:nvSpPr>
            <p:spPr bwMode="auto">
              <a:xfrm>
                <a:off x="5536" y="571"/>
                <a:ext cx="24"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Line 13">
                <a:extLst>
                  <a:ext uri="{FF2B5EF4-FFF2-40B4-BE49-F238E27FC236}">
                    <a16:creationId xmlns:a16="http://schemas.microsoft.com/office/drawing/2014/main" id="{4929164B-2B47-484D-9BE7-47D3B48EE582}"/>
                  </a:ext>
                </a:extLst>
              </p:cNvPr>
              <p:cNvSpPr>
                <a:spLocks noChangeShapeType="1"/>
              </p:cNvSpPr>
              <p:nvPr/>
            </p:nvSpPr>
            <p:spPr bwMode="auto">
              <a:xfrm>
                <a:off x="5536" y="565"/>
                <a:ext cx="144" cy="0"/>
              </a:xfrm>
              <a:prstGeom prst="line">
                <a:avLst/>
              </a:prstGeom>
              <a:noFill/>
              <a:ln w="7620">
                <a:solidFill>
                  <a:srgbClr val="FFFFFF"/>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Rectangle 14">
                <a:extLst>
                  <a:ext uri="{FF2B5EF4-FFF2-40B4-BE49-F238E27FC236}">
                    <a16:creationId xmlns:a16="http://schemas.microsoft.com/office/drawing/2014/main" id="{8046366D-BF40-4C4D-9AC5-57A8AA6FD203}"/>
                  </a:ext>
                </a:extLst>
              </p:cNvPr>
              <p:cNvSpPr>
                <a:spLocks noChangeArrowheads="1"/>
              </p:cNvSpPr>
              <p:nvPr/>
            </p:nvSpPr>
            <p:spPr bwMode="auto">
              <a:xfrm>
                <a:off x="5536" y="551"/>
                <a:ext cx="24"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Line 15">
                <a:extLst>
                  <a:ext uri="{FF2B5EF4-FFF2-40B4-BE49-F238E27FC236}">
                    <a16:creationId xmlns:a16="http://schemas.microsoft.com/office/drawing/2014/main" id="{B9B6F36F-CEA2-4F91-B4E7-0CBB6460FCB7}"/>
                  </a:ext>
                </a:extLst>
              </p:cNvPr>
              <p:cNvSpPr>
                <a:spLocks noChangeShapeType="1"/>
              </p:cNvSpPr>
              <p:nvPr/>
            </p:nvSpPr>
            <p:spPr bwMode="auto">
              <a:xfrm>
                <a:off x="5536" y="545"/>
                <a:ext cx="144" cy="0"/>
              </a:xfrm>
              <a:prstGeom prst="line">
                <a:avLst/>
              </a:prstGeom>
              <a:noFill/>
              <a:ln w="7620">
                <a:solidFill>
                  <a:srgbClr val="FFFFFF"/>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Rectangle 16">
                <a:extLst>
                  <a:ext uri="{FF2B5EF4-FFF2-40B4-BE49-F238E27FC236}">
                    <a16:creationId xmlns:a16="http://schemas.microsoft.com/office/drawing/2014/main" id="{4D142B7D-0BBF-4065-B8DC-D0C1054681A2}"/>
                  </a:ext>
                </a:extLst>
              </p:cNvPr>
              <p:cNvSpPr>
                <a:spLocks noChangeArrowheads="1"/>
              </p:cNvSpPr>
              <p:nvPr/>
            </p:nvSpPr>
            <p:spPr bwMode="auto">
              <a:xfrm>
                <a:off x="5595" y="571"/>
                <a:ext cx="24"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Rectangle 17">
                <a:extLst>
                  <a:ext uri="{FF2B5EF4-FFF2-40B4-BE49-F238E27FC236}">
                    <a16:creationId xmlns:a16="http://schemas.microsoft.com/office/drawing/2014/main" id="{9660C4B0-EE60-4CC0-884B-327F9005675B}"/>
                  </a:ext>
                </a:extLst>
              </p:cNvPr>
              <p:cNvSpPr>
                <a:spLocks noChangeArrowheads="1"/>
              </p:cNvSpPr>
              <p:nvPr/>
            </p:nvSpPr>
            <p:spPr bwMode="auto">
              <a:xfrm>
                <a:off x="5655" y="571"/>
                <a:ext cx="25"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Rectangle 18">
                <a:extLst>
                  <a:ext uri="{FF2B5EF4-FFF2-40B4-BE49-F238E27FC236}">
                    <a16:creationId xmlns:a16="http://schemas.microsoft.com/office/drawing/2014/main" id="{616436F0-F504-4D61-AFAE-053D4FCB33C8}"/>
                  </a:ext>
                </a:extLst>
              </p:cNvPr>
              <p:cNvSpPr>
                <a:spLocks noChangeArrowheads="1"/>
              </p:cNvSpPr>
              <p:nvPr/>
            </p:nvSpPr>
            <p:spPr bwMode="auto">
              <a:xfrm>
                <a:off x="5595" y="551"/>
                <a:ext cx="24"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Rectangle 19">
                <a:extLst>
                  <a:ext uri="{FF2B5EF4-FFF2-40B4-BE49-F238E27FC236}">
                    <a16:creationId xmlns:a16="http://schemas.microsoft.com/office/drawing/2014/main" id="{539E33CF-F91B-4939-8786-5C3994DF6E7D}"/>
                  </a:ext>
                </a:extLst>
              </p:cNvPr>
              <p:cNvSpPr>
                <a:spLocks noChangeArrowheads="1"/>
              </p:cNvSpPr>
              <p:nvPr/>
            </p:nvSpPr>
            <p:spPr bwMode="auto">
              <a:xfrm>
                <a:off x="5655" y="551"/>
                <a:ext cx="25"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Line 20">
                <a:extLst>
                  <a:ext uri="{FF2B5EF4-FFF2-40B4-BE49-F238E27FC236}">
                    <a16:creationId xmlns:a16="http://schemas.microsoft.com/office/drawing/2014/main" id="{90CCBCEB-9D52-44DC-A1F8-FB1A066EE5CF}"/>
                  </a:ext>
                </a:extLst>
              </p:cNvPr>
              <p:cNvSpPr>
                <a:spLocks noChangeShapeType="1"/>
              </p:cNvSpPr>
              <p:nvPr/>
            </p:nvSpPr>
            <p:spPr bwMode="auto">
              <a:xfrm>
                <a:off x="5540" y="501"/>
                <a:ext cx="135" cy="0"/>
              </a:xfrm>
              <a:prstGeom prst="line">
                <a:avLst/>
              </a:prstGeom>
              <a:noFill/>
              <a:ln w="7620">
                <a:solidFill>
                  <a:srgbClr val="FFFFFF"/>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Rectangle 21">
                <a:extLst>
                  <a:ext uri="{FF2B5EF4-FFF2-40B4-BE49-F238E27FC236}">
                    <a16:creationId xmlns:a16="http://schemas.microsoft.com/office/drawing/2014/main" id="{F53BB6A1-DBB0-4F0E-83BA-6734FE4F17D6}"/>
                  </a:ext>
                </a:extLst>
              </p:cNvPr>
              <p:cNvSpPr>
                <a:spLocks noChangeArrowheads="1"/>
              </p:cNvSpPr>
              <p:nvPr/>
            </p:nvSpPr>
            <p:spPr bwMode="auto">
              <a:xfrm>
                <a:off x="5540" y="489"/>
                <a:ext cx="24" cy="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Line 22">
                <a:extLst>
                  <a:ext uri="{FF2B5EF4-FFF2-40B4-BE49-F238E27FC236}">
                    <a16:creationId xmlns:a16="http://schemas.microsoft.com/office/drawing/2014/main" id="{5EF43276-7683-4536-9DDB-926DF70F2EF0}"/>
                  </a:ext>
                </a:extLst>
              </p:cNvPr>
              <p:cNvSpPr>
                <a:spLocks noChangeShapeType="1"/>
              </p:cNvSpPr>
              <p:nvPr/>
            </p:nvSpPr>
            <p:spPr bwMode="auto">
              <a:xfrm>
                <a:off x="5540" y="482"/>
                <a:ext cx="135" cy="0"/>
              </a:xfrm>
              <a:prstGeom prst="line">
                <a:avLst/>
              </a:prstGeom>
              <a:noFill/>
              <a:ln w="8890">
                <a:solidFill>
                  <a:srgbClr val="FFFFFF"/>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Rectangle 23">
                <a:extLst>
                  <a:ext uri="{FF2B5EF4-FFF2-40B4-BE49-F238E27FC236}">
                    <a16:creationId xmlns:a16="http://schemas.microsoft.com/office/drawing/2014/main" id="{710B2B0D-369F-4C93-8362-DAE4FDC312F3}"/>
                  </a:ext>
                </a:extLst>
              </p:cNvPr>
              <p:cNvSpPr>
                <a:spLocks noChangeArrowheads="1"/>
              </p:cNvSpPr>
              <p:nvPr/>
            </p:nvSpPr>
            <p:spPr bwMode="auto">
              <a:xfrm>
                <a:off x="5540" y="469"/>
                <a:ext cx="24" cy="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Line 24">
                <a:extLst>
                  <a:ext uri="{FF2B5EF4-FFF2-40B4-BE49-F238E27FC236}">
                    <a16:creationId xmlns:a16="http://schemas.microsoft.com/office/drawing/2014/main" id="{EA92550C-64F4-49C7-AC1E-05C997BC7762}"/>
                  </a:ext>
                </a:extLst>
              </p:cNvPr>
              <p:cNvSpPr>
                <a:spLocks noChangeShapeType="1"/>
              </p:cNvSpPr>
              <p:nvPr/>
            </p:nvSpPr>
            <p:spPr bwMode="auto">
              <a:xfrm>
                <a:off x="5540" y="463"/>
                <a:ext cx="135" cy="0"/>
              </a:xfrm>
              <a:prstGeom prst="line">
                <a:avLst/>
              </a:prstGeom>
              <a:noFill/>
              <a:ln w="7620">
                <a:solidFill>
                  <a:srgbClr val="FFFFFF"/>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Rectangle 25">
                <a:extLst>
                  <a:ext uri="{FF2B5EF4-FFF2-40B4-BE49-F238E27FC236}">
                    <a16:creationId xmlns:a16="http://schemas.microsoft.com/office/drawing/2014/main" id="{F788A08A-0036-46D7-8709-45D800B49B78}"/>
                  </a:ext>
                </a:extLst>
              </p:cNvPr>
              <p:cNvSpPr>
                <a:spLocks noChangeArrowheads="1"/>
              </p:cNvSpPr>
              <p:nvPr/>
            </p:nvSpPr>
            <p:spPr bwMode="auto">
              <a:xfrm>
                <a:off x="5650" y="488"/>
                <a:ext cx="25" cy="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Rectangle 26">
                <a:extLst>
                  <a:ext uri="{FF2B5EF4-FFF2-40B4-BE49-F238E27FC236}">
                    <a16:creationId xmlns:a16="http://schemas.microsoft.com/office/drawing/2014/main" id="{67EB86EB-7FB6-4E59-9107-8B920A87CBFC}"/>
                  </a:ext>
                </a:extLst>
              </p:cNvPr>
              <p:cNvSpPr>
                <a:spLocks noChangeArrowheads="1"/>
              </p:cNvSpPr>
              <p:nvPr/>
            </p:nvSpPr>
            <p:spPr bwMode="auto">
              <a:xfrm>
                <a:off x="5650" y="469"/>
                <a:ext cx="25" cy="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Line 27">
                <a:extLst>
                  <a:ext uri="{FF2B5EF4-FFF2-40B4-BE49-F238E27FC236}">
                    <a16:creationId xmlns:a16="http://schemas.microsoft.com/office/drawing/2014/main" id="{7A0AA181-087E-461B-B296-4BE8992B1933}"/>
                  </a:ext>
                </a:extLst>
              </p:cNvPr>
              <p:cNvSpPr>
                <a:spLocks noChangeShapeType="1"/>
              </p:cNvSpPr>
              <p:nvPr/>
            </p:nvSpPr>
            <p:spPr bwMode="auto">
              <a:xfrm>
                <a:off x="5514" y="523"/>
                <a:ext cx="188" cy="0"/>
              </a:xfrm>
              <a:prstGeom prst="line">
                <a:avLst/>
              </a:prstGeom>
              <a:noFill/>
              <a:ln w="11328">
                <a:solidFill>
                  <a:srgbClr val="FFFFFF"/>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AutoShape 28">
                <a:extLst>
                  <a:ext uri="{FF2B5EF4-FFF2-40B4-BE49-F238E27FC236}">
                    <a16:creationId xmlns:a16="http://schemas.microsoft.com/office/drawing/2014/main" id="{D8B57DA6-44B7-4AAB-9046-6D81199040C5}"/>
                  </a:ext>
                </a:extLst>
              </p:cNvPr>
              <p:cNvSpPr>
                <a:spLocks/>
              </p:cNvSpPr>
              <p:nvPr/>
            </p:nvSpPr>
            <p:spPr bwMode="auto">
              <a:xfrm>
                <a:off x="5720" y="456"/>
                <a:ext cx="198" cy="191"/>
              </a:xfrm>
              <a:custGeom>
                <a:avLst/>
                <a:gdLst>
                  <a:gd name="T0" fmla="+- 0 5744 5720"/>
                  <a:gd name="T1" fmla="*/ T0 w 198"/>
                  <a:gd name="T2" fmla="+- 0 457 457"/>
                  <a:gd name="T3" fmla="*/ 457 h 191"/>
                  <a:gd name="T4" fmla="+- 0 5744 5720"/>
                  <a:gd name="T5" fmla="*/ T4 w 198"/>
                  <a:gd name="T6" fmla="+- 0 541 457"/>
                  <a:gd name="T7" fmla="*/ 541 h 191"/>
                  <a:gd name="T8" fmla="+- 0 5741 5720"/>
                  <a:gd name="T9" fmla="*/ T8 w 198"/>
                  <a:gd name="T10" fmla="+- 0 573 457"/>
                  <a:gd name="T11" fmla="*/ 573 h 191"/>
                  <a:gd name="T12" fmla="+- 0 5720 5720"/>
                  <a:gd name="T13" fmla="*/ T12 w 198"/>
                  <a:gd name="T14" fmla="+- 0 630 457"/>
                  <a:gd name="T15" fmla="*/ 630 h 191"/>
                  <a:gd name="T16" fmla="+- 0 5737 5720"/>
                  <a:gd name="T17" fmla="*/ T16 w 198"/>
                  <a:gd name="T18" fmla="+- 0 642 457"/>
                  <a:gd name="T19" fmla="*/ 642 h 191"/>
                  <a:gd name="T20" fmla="+- 0 5756 5720"/>
                  <a:gd name="T21" fmla="*/ T20 w 198"/>
                  <a:gd name="T22" fmla="+- 0 617 457"/>
                  <a:gd name="T23" fmla="*/ 617 h 191"/>
                  <a:gd name="T24" fmla="+- 0 5769 5720"/>
                  <a:gd name="T25" fmla="*/ T24 w 198"/>
                  <a:gd name="T26" fmla="+- 0 547 457"/>
                  <a:gd name="T27" fmla="*/ 547 h 191"/>
                  <a:gd name="T28" fmla="+- 0 5770 5720"/>
                  <a:gd name="T29" fmla="*/ T28 w 198"/>
                  <a:gd name="T30" fmla="+- 0 481 457"/>
                  <a:gd name="T31" fmla="*/ 481 h 191"/>
                  <a:gd name="T32" fmla="+- 0 5889 5720"/>
                  <a:gd name="T33" fmla="*/ T32 w 198"/>
                  <a:gd name="T34" fmla="+- 0 457 457"/>
                  <a:gd name="T35" fmla="*/ 457 h 191"/>
                  <a:gd name="T36" fmla="+- 0 5864 5720"/>
                  <a:gd name="T37" fmla="*/ T36 w 198"/>
                  <a:gd name="T38" fmla="+- 0 481 457"/>
                  <a:gd name="T39" fmla="*/ 481 h 191"/>
                  <a:gd name="T40" fmla="+- 0 5865 5720"/>
                  <a:gd name="T41" fmla="*/ T40 w 198"/>
                  <a:gd name="T42" fmla="+- 0 555 457"/>
                  <a:gd name="T43" fmla="*/ 555 h 191"/>
                  <a:gd name="T44" fmla="+- 0 5878 5720"/>
                  <a:gd name="T45" fmla="*/ T44 w 198"/>
                  <a:gd name="T46" fmla="+- 0 634 457"/>
                  <a:gd name="T47" fmla="*/ 634 h 191"/>
                  <a:gd name="T48" fmla="+- 0 5906 5720"/>
                  <a:gd name="T49" fmla="*/ T48 w 198"/>
                  <a:gd name="T50" fmla="+- 0 642 457"/>
                  <a:gd name="T51" fmla="*/ 642 h 191"/>
                  <a:gd name="T52" fmla="+- 0 5916 5720"/>
                  <a:gd name="T53" fmla="*/ T52 w 198"/>
                  <a:gd name="T54" fmla="+- 0 623 457"/>
                  <a:gd name="T55" fmla="*/ 623 h 191"/>
                  <a:gd name="T56" fmla="+- 0 5899 5720"/>
                  <a:gd name="T57" fmla="*/ T56 w 198"/>
                  <a:gd name="T58" fmla="+- 0 617 457"/>
                  <a:gd name="T59" fmla="*/ 617 h 191"/>
                  <a:gd name="T60" fmla="+- 0 5889 5720"/>
                  <a:gd name="T61" fmla="*/ T60 w 198"/>
                  <a:gd name="T62" fmla="+- 0 578 457"/>
                  <a:gd name="T63" fmla="*/ 578 h 191"/>
                  <a:gd name="T64" fmla="+- 0 5889 5720"/>
                  <a:gd name="T65" fmla="*/ T64 w 198"/>
                  <a:gd name="T66" fmla="+- 0 533 457"/>
                  <a:gd name="T67" fmla="*/ 533 h 191"/>
                  <a:gd name="T68" fmla="+- 0 5889 5720"/>
                  <a:gd name="T69" fmla="*/ T68 w 198"/>
                  <a:gd name="T70" fmla="+- 0 481 457"/>
                  <a:gd name="T71" fmla="*/ 481 h 191"/>
                  <a:gd name="T72" fmla="+- 0 5772 5720"/>
                  <a:gd name="T73" fmla="*/ T72 w 198"/>
                  <a:gd name="T74" fmla="+- 0 511 457"/>
                  <a:gd name="T75" fmla="*/ 511 h 191"/>
                  <a:gd name="T76" fmla="+- 0 5789 5720"/>
                  <a:gd name="T77" fmla="*/ T76 w 198"/>
                  <a:gd name="T78" fmla="+- 0 533 457"/>
                  <a:gd name="T79" fmla="*/ 533 h 191"/>
                  <a:gd name="T80" fmla="+- 0 5806 5720"/>
                  <a:gd name="T81" fmla="*/ T80 w 198"/>
                  <a:gd name="T82" fmla="+- 0 556 457"/>
                  <a:gd name="T83" fmla="*/ 556 h 191"/>
                  <a:gd name="T84" fmla="+- 0 5786 5720"/>
                  <a:gd name="T85" fmla="*/ T84 w 198"/>
                  <a:gd name="T86" fmla="+- 0 582 457"/>
                  <a:gd name="T87" fmla="*/ 582 h 191"/>
                  <a:gd name="T88" fmla="+- 0 5764 5720"/>
                  <a:gd name="T89" fmla="*/ T88 w 198"/>
                  <a:gd name="T90" fmla="+- 0 603 457"/>
                  <a:gd name="T91" fmla="*/ 603 h 191"/>
                  <a:gd name="T92" fmla="+- 0 5778 5720"/>
                  <a:gd name="T93" fmla="*/ T92 w 198"/>
                  <a:gd name="T94" fmla="+- 0 616 457"/>
                  <a:gd name="T95" fmla="*/ 616 h 191"/>
                  <a:gd name="T96" fmla="+- 0 5792 5720"/>
                  <a:gd name="T97" fmla="*/ T96 w 198"/>
                  <a:gd name="T98" fmla="+- 0 612 457"/>
                  <a:gd name="T99" fmla="*/ 612 h 191"/>
                  <a:gd name="T100" fmla="+- 0 5811 5720"/>
                  <a:gd name="T101" fmla="*/ T100 w 198"/>
                  <a:gd name="T102" fmla="+- 0 590 457"/>
                  <a:gd name="T103" fmla="*/ 590 h 191"/>
                  <a:gd name="T104" fmla="+- 0 5850 5720"/>
                  <a:gd name="T105" fmla="*/ T104 w 198"/>
                  <a:gd name="T106" fmla="+- 0 578 457"/>
                  <a:gd name="T107" fmla="*/ 578 h 191"/>
                  <a:gd name="T108" fmla="+- 0 5834 5720"/>
                  <a:gd name="T109" fmla="*/ T108 w 198"/>
                  <a:gd name="T110" fmla="+- 0 555 457"/>
                  <a:gd name="T111" fmla="*/ 555 h 191"/>
                  <a:gd name="T112" fmla="+- 0 5844 5720"/>
                  <a:gd name="T113" fmla="*/ T112 w 198"/>
                  <a:gd name="T114" fmla="+- 0 534 457"/>
                  <a:gd name="T115" fmla="*/ 534 h 191"/>
                  <a:gd name="T116" fmla="+- 0 5812 5720"/>
                  <a:gd name="T117" fmla="*/ T116 w 198"/>
                  <a:gd name="T118" fmla="+- 0 525 457"/>
                  <a:gd name="T119" fmla="*/ 525 h 191"/>
                  <a:gd name="T120" fmla="+- 0 5799 5720"/>
                  <a:gd name="T121" fmla="*/ T120 w 198"/>
                  <a:gd name="T122" fmla="+- 0 508 457"/>
                  <a:gd name="T123" fmla="*/ 508 h 191"/>
                  <a:gd name="T124" fmla="+- 0 5903 5720"/>
                  <a:gd name="T125" fmla="*/ T124 w 198"/>
                  <a:gd name="T126" fmla="+- 0 586 457"/>
                  <a:gd name="T127" fmla="*/ 586 h 191"/>
                  <a:gd name="T128" fmla="+- 0 5903 5720"/>
                  <a:gd name="T129" fmla="*/ T128 w 198"/>
                  <a:gd name="T130" fmla="+- 0 603 457"/>
                  <a:gd name="T131" fmla="*/ 603 h 191"/>
                  <a:gd name="T132" fmla="+- 0 5916 5720"/>
                  <a:gd name="T133" fmla="*/ T132 w 198"/>
                  <a:gd name="T134" fmla="+- 0 617 457"/>
                  <a:gd name="T135" fmla="*/ 617 h 191"/>
                  <a:gd name="T136" fmla="+- 0 5913 5720"/>
                  <a:gd name="T137" fmla="*/ T136 w 198"/>
                  <a:gd name="T138" fmla="+- 0 601 457"/>
                  <a:gd name="T139" fmla="*/ 601 h 191"/>
                  <a:gd name="T140" fmla="+- 0 5903 5720"/>
                  <a:gd name="T141" fmla="*/ T140 w 198"/>
                  <a:gd name="T142" fmla="+- 0 586 457"/>
                  <a:gd name="T143" fmla="*/ 586 h 191"/>
                  <a:gd name="T144" fmla="+- 0 5820 5720"/>
                  <a:gd name="T145" fmla="*/ T144 w 198"/>
                  <a:gd name="T146" fmla="+- 0 578 457"/>
                  <a:gd name="T147" fmla="*/ 578 h 191"/>
                  <a:gd name="T148" fmla="+- 0 5833 5720"/>
                  <a:gd name="T149" fmla="*/ T148 w 198"/>
                  <a:gd name="T150" fmla="+- 0 599 457"/>
                  <a:gd name="T151" fmla="*/ 599 h 191"/>
                  <a:gd name="T152" fmla="+- 0 5842 5720"/>
                  <a:gd name="T153" fmla="*/ T152 w 198"/>
                  <a:gd name="T154" fmla="+- 0 617 457"/>
                  <a:gd name="T155" fmla="*/ 617 h 191"/>
                  <a:gd name="T156" fmla="+- 0 5859 5720"/>
                  <a:gd name="T157" fmla="*/ T156 w 198"/>
                  <a:gd name="T158" fmla="+- 0 593 457"/>
                  <a:gd name="T159" fmla="*/ 593 h 191"/>
                  <a:gd name="T160" fmla="+- 0 5850 5720"/>
                  <a:gd name="T161" fmla="*/ T160 w 198"/>
                  <a:gd name="T162" fmla="+- 0 578 457"/>
                  <a:gd name="T163" fmla="*/ 578 h 191"/>
                  <a:gd name="T164" fmla="+- 0 5832 5720"/>
                  <a:gd name="T165" fmla="*/ T164 w 198"/>
                  <a:gd name="T166" fmla="+- 0 503 457"/>
                  <a:gd name="T167" fmla="*/ 503 h 191"/>
                  <a:gd name="T168" fmla="+- 0 5824 5720"/>
                  <a:gd name="T169" fmla="*/ T168 w 198"/>
                  <a:gd name="T170" fmla="+- 0 524 457"/>
                  <a:gd name="T171" fmla="*/ 524 h 191"/>
                  <a:gd name="T172" fmla="+- 0 5844 5720"/>
                  <a:gd name="T173" fmla="*/ T172 w 198"/>
                  <a:gd name="T174" fmla="+- 0 534 457"/>
                  <a:gd name="T175" fmla="*/ 534 h 191"/>
                  <a:gd name="T176" fmla="+- 0 5852 5720"/>
                  <a:gd name="T177" fmla="*/ T176 w 198"/>
                  <a:gd name="T178" fmla="+- 0 513 457"/>
                  <a:gd name="T179" fmla="*/ 513 h 191"/>
                  <a:gd name="T180" fmla="+- 0 5835 5720"/>
                  <a:gd name="T181" fmla="*/ T180 w 198"/>
                  <a:gd name="T182" fmla="+- 0 493 457"/>
                  <a:gd name="T183" fmla="*/ 493 h 19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Lst>
                <a:rect l="0" t="0" r="r" b="b"/>
                <a:pathLst>
                  <a:path w="198" h="191">
                    <a:moveTo>
                      <a:pt x="169" y="0"/>
                    </a:moveTo>
                    <a:lnTo>
                      <a:pt x="24" y="0"/>
                    </a:lnTo>
                    <a:lnTo>
                      <a:pt x="24" y="64"/>
                    </a:lnTo>
                    <a:lnTo>
                      <a:pt x="24" y="84"/>
                    </a:lnTo>
                    <a:lnTo>
                      <a:pt x="24" y="87"/>
                    </a:lnTo>
                    <a:lnTo>
                      <a:pt x="21" y="116"/>
                    </a:lnTo>
                    <a:lnTo>
                      <a:pt x="13" y="146"/>
                    </a:lnTo>
                    <a:lnTo>
                      <a:pt x="0" y="173"/>
                    </a:lnTo>
                    <a:lnTo>
                      <a:pt x="6" y="176"/>
                    </a:lnTo>
                    <a:lnTo>
                      <a:pt x="17" y="185"/>
                    </a:lnTo>
                    <a:lnTo>
                      <a:pt x="21" y="190"/>
                    </a:lnTo>
                    <a:lnTo>
                      <a:pt x="36" y="160"/>
                    </a:lnTo>
                    <a:lnTo>
                      <a:pt x="45" y="125"/>
                    </a:lnTo>
                    <a:lnTo>
                      <a:pt x="49" y="90"/>
                    </a:lnTo>
                    <a:lnTo>
                      <a:pt x="50" y="64"/>
                    </a:lnTo>
                    <a:lnTo>
                      <a:pt x="50" y="24"/>
                    </a:lnTo>
                    <a:lnTo>
                      <a:pt x="169" y="24"/>
                    </a:lnTo>
                    <a:lnTo>
                      <a:pt x="169" y="0"/>
                    </a:lnTo>
                    <a:close/>
                    <a:moveTo>
                      <a:pt x="169" y="24"/>
                    </a:moveTo>
                    <a:lnTo>
                      <a:pt x="144" y="24"/>
                    </a:lnTo>
                    <a:lnTo>
                      <a:pt x="145" y="90"/>
                    </a:lnTo>
                    <a:lnTo>
                      <a:pt x="145" y="98"/>
                    </a:lnTo>
                    <a:lnTo>
                      <a:pt x="149" y="146"/>
                    </a:lnTo>
                    <a:lnTo>
                      <a:pt x="158" y="177"/>
                    </a:lnTo>
                    <a:lnTo>
                      <a:pt x="177" y="187"/>
                    </a:lnTo>
                    <a:lnTo>
                      <a:pt x="186" y="185"/>
                    </a:lnTo>
                    <a:lnTo>
                      <a:pt x="192" y="178"/>
                    </a:lnTo>
                    <a:lnTo>
                      <a:pt x="196" y="166"/>
                    </a:lnTo>
                    <a:lnTo>
                      <a:pt x="196" y="160"/>
                    </a:lnTo>
                    <a:lnTo>
                      <a:pt x="179" y="160"/>
                    </a:lnTo>
                    <a:lnTo>
                      <a:pt x="172" y="150"/>
                    </a:lnTo>
                    <a:lnTo>
                      <a:pt x="169" y="121"/>
                    </a:lnTo>
                    <a:lnTo>
                      <a:pt x="169" y="116"/>
                    </a:lnTo>
                    <a:lnTo>
                      <a:pt x="169" y="76"/>
                    </a:lnTo>
                    <a:lnTo>
                      <a:pt x="169" y="36"/>
                    </a:lnTo>
                    <a:lnTo>
                      <a:pt x="169" y="24"/>
                    </a:lnTo>
                    <a:close/>
                    <a:moveTo>
                      <a:pt x="72" y="43"/>
                    </a:moveTo>
                    <a:lnTo>
                      <a:pt x="52" y="54"/>
                    </a:lnTo>
                    <a:lnTo>
                      <a:pt x="61" y="64"/>
                    </a:lnTo>
                    <a:lnTo>
                      <a:pt x="69" y="76"/>
                    </a:lnTo>
                    <a:lnTo>
                      <a:pt x="77" y="87"/>
                    </a:lnTo>
                    <a:lnTo>
                      <a:pt x="86" y="99"/>
                    </a:lnTo>
                    <a:lnTo>
                      <a:pt x="76" y="113"/>
                    </a:lnTo>
                    <a:lnTo>
                      <a:pt x="66" y="125"/>
                    </a:lnTo>
                    <a:lnTo>
                      <a:pt x="56" y="136"/>
                    </a:lnTo>
                    <a:lnTo>
                      <a:pt x="44" y="146"/>
                    </a:lnTo>
                    <a:lnTo>
                      <a:pt x="50" y="150"/>
                    </a:lnTo>
                    <a:lnTo>
                      <a:pt x="58" y="159"/>
                    </a:lnTo>
                    <a:lnTo>
                      <a:pt x="62" y="165"/>
                    </a:lnTo>
                    <a:lnTo>
                      <a:pt x="72" y="155"/>
                    </a:lnTo>
                    <a:lnTo>
                      <a:pt x="82" y="145"/>
                    </a:lnTo>
                    <a:lnTo>
                      <a:pt x="91" y="133"/>
                    </a:lnTo>
                    <a:lnTo>
                      <a:pt x="100" y="121"/>
                    </a:lnTo>
                    <a:lnTo>
                      <a:pt x="130" y="121"/>
                    </a:lnTo>
                    <a:lnTo>
                      <a:pt x="123" y="111"/>
                    </a:lnTo>
                    <a:lnTo>
                      <a:pt x="114" y="98"/>
                    </a:lnTo>
                    <a:lnTo>
                      <a:pt x="120" y="84"/>
                    </a:lnTo>
                    <a:lnTo>
                      <a:pt x="124" y="77"/>
                    </a:lnTo>
                    <a:lnTo>
                      <a:pt x="99" y="77"/>
                    </a:lnTo>
                    <a:lnTo>
                      <a:pt x="92" y="68"/>
                    </a:lnTo>
                    <a:lnTo>
                      <a:pt x="85" y="59"/>
                    </a:lnTo>
                    <a:lnTo>
                      <a:pt x="79" y="51"/>
                    </a:lnTo>
                    <a:lnTo>
                      <a:pt x="72" y="43"/>
                    </a:lnTo>
                    <a:close/>
                    <a:moveTo>
                      <a:pt x="183" y="129"/>
                    </a:moveTo>
                    <a:lnTo>
                      <a:pt x="183" y="142"/>
                    </a:lnTo>
                    <a:lnTo>
                      <a:pt x="183" y="146"/>
                    </a:lnTo>
                    <a:lnTo>
                      <a:pt x="181" y="160"/>
                    </a:lnTo>
                    <a:lnTo>
                      <a:pt x="196" y="160"/>
                    </a:lnTo>
                    <a:lnTo>
                      <a:pt x="198" y="149"/>
                    </a:lnTo>
                    <a:lnTo>
                      <a:pt x="193" y="144"/>
                    </a:lnTo>
                    <a:lnTo>
                      <a:pt x="187" y="135"/>
                    </a:lnTo>
                    <a:lnTo>
                      <a:pt x="183" y="129"/>
                    </a:lnTo>
                    <a:close/>
                    <a:moveTo>
                      <a:pt x="130" y="121"/>
                    </a:moveTo>
                    <a:lnTo>
                      <a:pt x="100" y="121"/>
                    </a:lnTo>
                    <a:lnTo>
                      <a:pt x="107" y="132"/>
                    </a:lnTo>
                    <a:lnTo>
                      <a:pt x="113" y="142"/>
                    </a:lnTo>
                    <a:lnTo>
                      <a:pt x="118" y="151"/>
                    </a:lnTo>
                    <a:lnTo>
                      <a:pt x="122" y="160"/>
                    </a:lnTo>
                    <a:lnTo>
                      <a:pt x="145" y="147"/>
                    </a:lnTo>
                    <a:lnTo>
                      <a:pt x="139" y="136"/>
                    </a:lnTo>
                    <a:lnTo>
                      <a:pt x="132" y="124"/>
                    </a:lnTo>
                    <a:lnTo>
                      <a:pt x="130" y="121"/>
                    </a:lnTo>
                    <a:close/>
                    <a:moveTo>
                      <a:pt x="115" y="36"/>
                    </a:moveTo>
                    <a:lnTo>
                      <a:pt x="112" y="46"/>
                    </a:lnTo>
                    <a:lnTo>
                      <a:pt x="108" y="57"/>
                    </a:lnTo>
                    <a:lnTo>
                      <a:pt x="104" y="67"/>
                    </a:lnTo>
                    <a:lnTo>
                      <a:pt x="99" y="77"/>
                    </a:lnTo>
                    <a:lnTo>
                      <a:pt x="124" y="77"/>
                    </a:lnTo>
                    <a:lnTo>
                      <a:pt x="127" y="71"/>
                    </a:lnTo>
                    <a:lnTo>
                      <a:pt x="132" y="56"/>
                    </a:lnTo>
                    <a:lnTo>
                      <a:pt x="137" y="42"/>
                    </a:lnTo>
                    <a:lnTo>
                      <a:pt x="115"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AutoShape 29">
                <a:extLst>
                  <a:ext uri="{FF2B5EF4-FFF2-40B4-BE49-F238E27FC236}">
                    <a16:creationId xmlns:a16="http://schemas.microsoft.com/office/drawing/2014/main" id="{B16DED52-3A02-4F52-9298-55A65FD29D06}"/>
                  </a:ext>
                </a:extLst>
              </p:cNvPr>
              <p:cNvSpPr>
                <a:spLocks/>
              </p:cNvSpPr>
              <p:nvPr/>
            </p:nvSpPr>
            <p:spPr bwMode="auto">
              <a:xfrm>
                <a:off x="5938" y="447"/>
                <a:ext cx="191" cy="198"/>
              </a:xfrm>
              <a:custGeom>
                <a:avLst/>
                <a:gdLst>
                  <a:gd name="T0" fmla="+- 0 5938 5938"/>
                  <a:gd name="T1" fmla="*/ T0 w 191"/>
                  <a:gd name="T2" fmla="+- 0 458 448"/>
                  <a:gd name="T3" fmla="*/ 458 h 198"/>
                  <a:gd name="T4" fmla="+- 0 5960 5938"/>
                  <a:gd name="T5" fmla="*/ T4 w 191"/>
                  <a:gd name="T6" fmla="+- 0 480 448"/>
                  <a:gd name="T7" fmla="*/ 480 h 198"/>
                  <a:gd name="T8" fmla="+- 0 5988 5938"/>
                  <a:gd name="T9" fmla="*/ T8 w 191"/>
                  <a:gd name="T10" fmla="+- 0 457 448"/>
                  <a:gd name="T11" fmla="*/ 457 h 198"/>
                  <a:gd name="T12" fmla="+- 0 6002 5938"/>
                  <a:gd name="T13" fmla="*/ T12 w 191"/>
                  <a:gd name="T14" fmla="+- 0 638 448"/>
                  <a:gd name="T15" fmla="*/ 638 h 198"/>
                  <a:gd name="T16" fmla="+- 0 6097 5938"/>
                  <a:gd name="T17" fmla="*/ T16 w 191"/>
                  <a:gd name="T18" fmla="+- 0 546 448"/>
                  <a:gd name="T19" fmla="*/ 546 h 198"/>
                  <a:gd name="T20" fmla="+- 0 6077 5938"/>
                  <a:gd name="T21" fmla="*/ T20 w 191"/>
                  <a:gd name="T22" fmla="+- 0 600 448"/>
                  <a:gd name="T23" fmla="*/ 600 h 198"/>
                  <a:gd name="T24" fmla="+- 0 6097 5938"/>
                  <a:gd name="T25" fmla="*/ T24 w 191"/>
                  <a:gd name="T26" fmla="+- 0 601 448"/>
                  <a:gd name="T27" fmla="*/ 601 h 198"/>
                  <a:gd name="T28" fmla="+- 0 6118 5938"/>
                  <a:gd name="T29" fmla="*/ T28 w 191"/>
                  <a:gd name="T30" fmla="+- 0 551 448"/>
                  <a:gd name="T31" fmla="*/ 551 h 198"/>
                  <a:gd name="T32" fmla="+- 0 6010 5938"/>
                  <a:gd name="T33" fmla="*/ T32 w 191"/>
                  <a:gd name="T34" fmla="+- 0 555 448"/>
                  <a:gd name="T35" fmla="*/ 555 h 198"/>
                  <a:gd name="T36" fmla="+- 0 6019 5938"/>
                  <a:gd name="T37" fmla="*/ T36 w 191"/>
                  <a:gd name="T38" fmla="+- 0 594 448"/>
                  <a:gd name="T39" fmla="*/ 594 h 198"/>
                  <a:gd name="T40" fmla="+- 0 6039 5938"/>
                  <a:gd name="T41" fmla="*/ T40 w 191"/>
                  <a:gd name="T42" fmla="+- 0 588 448"/>
                  <a:gd name="T43" fmla="*/ 588 h 198"/>
                  <a:gd name="T44" fmla="+- 0 6029 5938"/>
                  <a:gd name="T45" fmla="*/ T44 w 191"/>
                  <a:gd name="T46" fmla="+- 0 550 448"/>
                  <a:gd name="T47" fmla="*/ 550 h 198"/>
                  <a:gd name="T48" fmla="+- 0 6051 5938"/>
                  <a:gd name="T49" fmla="*/ T48 w 191"/>
                  <a:gd name="T50" fmla="+- 0 561 448"/>
                  <a:gd name="T51" fmla="*/ 561 h 198"/>
                  <a:gd name="T52" fmla="+- 0 6057 5938"/>
                  <a:gd name="T53" fmla="*/ T52 w 191"/>
                  <a:gd name="T54" fmla="+- 0 598 448"/>
                  <a:gd name="T55" fmla="*/ 598 h 198"/>
                  <a:gd name="T56" fmla="+- 0 6073 5938"/>
                  <a:gd name="T57" fmla="*/ T56 w 191"/>
                  <a:gd name="T58" fmla="+- 0 571 448"/>
                  <a:gd name="T59" fmla="*/ 571 h 198"/>
                  <a:gd name="T60" fmla="+- 0 5962 5938"/>
                  <a:gd name="T61" fmla="*/ T60 w 191"/>
                  <a:gd name="T62" fmla="+- 0 576 448"/>
                  <a:gd name="T63" fmla="*/ 576 h 198"/>
                  <a:gd name="T64" fmla="+- 0 5967 5938"/>
                  <a:gd name="T65" fmla="*/ T64 w 191"/>
                  <a:gd name="T66" fmla="+- 0 598 448"/>
                  <a:gd name="T67" fmla="*/ 598 h 198"/>
                  <a:gd name="T68" fmla="+- 0 5985 5938"/>
                  <a:gd name="T69" fmla="*/ T68 w 191"/>
                  <a:gd name="T70" fmla="+- 0 597 448"/>
                  <a:gd name="T71" fmla="*/ 597 h 198"/>
                  <a:gd name="T72" fmla="+- 0 5999 5938"/>
                  <a:gd name="T73" fmla="*/ T72 w 191"/>
                  <a:gd name="T74" fmla="+- 0 588 448"/>
                  <a:gd name="T75" fmla="*/ 588 h 198"/>
                  <a:gd name="T76" fmla="+- 0 5965 5938"/>
                  <a:gd name="T77" fmla="*/ T76 w 191"/>
                  <a:gd name="T78" fmla="+- 0 577 448"/>
                  <a:gd name="T79" fmla="*/ 577 h 198"/>
                  <a:gd name="T80" fmla="+- 0 5977 5938"/>
                  <a:gd name="T81" fmla="*/ T80 w 191"/>
                  <a:gd name="T82" fmla="+- 0 480 448"/>
                  <a:gd name="T83" fmla="*/ 480 h 198"/>
                  <a:gd name="T84" fmla="+- 0 5968 5938"/>
                  <a:gd name="T85" fmla="*/ T84 w 191"/>
                  <a:gd name="T86" fmla="+- 0 515 448"/>
                  <a:gd name="T87" fmla="*/ 515 h 198"/>
                  <a:gd name="T88" fmla="+- 0 5977 5938"/>
                  <a:gd name="T89" fmla="*/ T88 w 191"/>
                  <a:gd name="T90" fmla="+- 0 545 448"/>
                  <a:gd name="T91" fmla="*/ 545 h 198"/>
                  <a:gd name="T92" fmla="+- 0 5980 5938"/>
                  <a:gd name="T93" fmla="*/ T92 w 191"/>
                  <a:gd name="T94" fmla="+- 0 568 448"/>
                  <a:gd name="T95" fmla="*/ 568 h 198"/>
                  <a:gd name="T96" fmla="+- 0 5975 5938"/>
                  <a:gd name="T97" fmla="*/ T96 w 191"/>
                  <a:gd name="T98" fmla="+- 0 576 448"/>
                  <a:gd name="T99" fmla="*/ 576 h 198"/>
                  <a:gd name="T100" fmla="+- 0 5968 5938"/>
                  <a:gd name="T101" fmla="*/ T100 w 191"/>
                  <a:gd name="T102" fmla="+- 0 577 448"/>
                  <a:gd name="T103" fmla="*/ 577 h 198"/>
                  <a:gd name="T104" fmla="+- 0 6001 5938"/>
                  <a:gd name="T105" fmla="*/ T104 w 191"/>
                  <a:gd name="T106" fmla="+- 0 555 448"/>
                  <a:gd name="T107" fmla="*/ 555 h 198"/>
                  <a:gd name="T108" fmla="+- 0 5986 5938"/>
                  <a:gd name="T109" fmla="*/ T108 w 191"/>
                  <a:gd name="T110" fmla="+- 0 521 448"/>
                  <a:gd name="T111" fmla="*/ 521 h 198"/>
                  <a:gd name="T112" fmla="+- 0 6000 5938"/>
                  <a:gd name="T113" fmla="*/ T112 w 191"/>
                  <a:gd name="T114" fmla="+- 0 480 448"/>
                  <a:gd name="T115" fmla="*/ 480 h 198"/>
                  <a:gd name="T116" fmla="+- 0 6026 5938"/>
                  <a:gd name="T117" fmla="*/ T116 w 191"/>
                  <a:gd name="T118" fmla="+- 0 485 448"/>
                  <a:gd name="T119" fmla="*/ 485 h 198"/>
                  <a:gd name="T120" fmla="+- 0 5996 5938"/>
                  <a:gd name="T121" fmla="*/ T120 w 191"/>
                  <a:gd name="T122" fmla="+- 0 519 448"/>
                  <a:gd name="T123" fmla="*/ 519 h 198"/>
                  <a:gd name="T124" fmla="+- 0 6011 5938"/>
                  <a:gd name="T125" fmla="*/ T124 w 191"/>
                  <a:gd name="T126" fmla="+- 0 531 448"/>
                  <a:gd name="T127" fmla="*/ 531 h 198"/>
                  <a:gd name="T128" fmla="+- 0 6095 5938"/>
                  <a:gd name="T129" fmla="*/ T128 w 191"/>
                  <a:gd name="T130" fmla="+- 0 522 448"/>
                  <a:gd name="T131" fmla="*/ 522 h 198"/>
                  <a:gd name="T132" fmla="+- 0 6124 5938"/>
                  <a:gd name="T133" fmla="*/ T132 w 191"/>
                  <a:gd name="T134" fmla="+- 0 515 448"/>
                  <a:gd name="T135" fmla="*/ 515 h 198"/>
                  <a:gd name="T136" fmla="+- 0 6038 5938"/>
                  <a:gd name="T137" fmla="*/ T136 w 191"/>
                  <a:gd name="T138" fmla="+- 0 506 448"/>
                  <a:gd name="T139" fmla="*/ 506 h 198"/>
                  <a:gd name="T140" fmla="+- 0 6058 5938"/>
                  <a:gd name="T141" fmla="*/ T140 w 191"/>
                  <a:gd name="T142" fmla="+- 0 481 448"/>
                  <a:gd name="T143" fmla="*/ 481 h 198"/>
                  <a:gd name="T144" fmla="+- 0 6070 5938"/>
                  <a:gd name="T145" fmla="*/ T144 w 191"/>
                  <a:gd name="T146" fmla="+- 0 462 448"/>
                  <a:gd name="T147" fmla="*/ 462 h 198"/>
                  <a:gd name="T148" fmla="+- 0 6053 5938"/>
                  <a:gd name="T149" fmla="*/ T148 w 191"/>
                  <a:gd name="T150" fmla="+- 0 448 448"/>
                  <a:gd name="T151" fmla="*/ 448 h 198"/>
                  <a:gd name="T152" fmla="+- 0 6022 5938"/>
                  <a:gd name="T153" fmla="*/ T152 w 191"/>
                  <a:gd name="T154" fmla="+- 0 535 448"/>
                  <a:gd name="T155" fmla="*/ 535 h 198"/>
                  <a:gd name="T156" fmla="+- 0 6124 5938"/>
                  <a:gd name="T157" fmla="*/ T156 w 191"/>
                  <a:gd name="T158" fmla="+- 0 517 448"/>
                  <a:gd name="T159" fmla="*/ 517 h 198"/>
                  <a:gd name="T160" fmla="+- 0 6110 5938"/>
                  <a:gd name="T161" fmla="*/ T160 w 191"/>
                  <a:gd name="T162" fmla="+- 0 528 448"/>
                  <a:gd name="T163" fmla="*/ 528 h 198"/>
                  <a:gd name="T164" fmla="+- 0 6124 5938"/>
                  <a:gd name="T165" fmla="*/ T164 w 191"/>
                  <a:gd name="T166" fmla="+- 0 517 448"/>
                  <a:gd name="T167" fmla="*/ 517 h 198"/>
                  <a:gd name="T168" fmla="+- 0 6066 5938"/>
                  <a:gd name="T169" fmla="*/ T168 w 191"/>
                  <a:gd name="T170" fmla="+- 0 489 448"/>
                  <a:gd name="T171" fmla="*/ 489 h 198"/>
                  <a:gd name="T172" fmla="+- 0 6092 5938"/>
                  <a:gd name="T173" fmla="*/ T172 w 191"/>
                  <a:gd name="T174" fmla="+- 0 514 448"/>
                  <a:gd name="T175" fmla="*/ 514 h 198"/>
                  <a:gd name="T176" fmla="+- 0 6113 5938"/>
                  <a:gd name="T177" fmla="*/ T176 w 191"/>
                  <a:gd name="T178" fmla="+- 0 499 448"/>
                  <a:gd name="T179" fmla="*/ 499 h 198"/>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Lst>
                <a:rect l="0" t="0" r="r" b="b"/>
                <a:pathLst>
                  <a:path w="191" h="198">
                    <a:moveTo>
                      <a:pt x="50" y="9"/>
                    </a:moveTo>
                    <a:lnTo>
                      <a:pt x="47" y="10"/>
                    </a:lnTo>
                    <a:lnTo>
                      <a:pt x="0" y="10"/>
                    </a:lnTo>
                    <a:lnTo>
                      <a:pt x="0" y="197"/>
                    </a:lnTo>
                    <a:lnTo>
                      <a:pt x="22" y="197"/>
                    </a:lnTo>
                    <a:lnTo>
                      <a:pt x="22" y="32"/>
                    </a:lnTo>
                    <a:lnTo>
                      <a:pt x="62" y="32"/>
                    </a:lnTo>
                    <a:lnTo>
                      <a:pt x="66" y="18"/>
                    </a:lnTo>
                    <a:lnTo>
                      <a:pt x="50" y="9"/>
                    </a:lnTo>
                    <a:close/>
                    <a:moveTo>
                      <a:pt x="184" y="168"/>
                    </a:moveTo>
                    <a:lnTo>
                      <a:pt x="64" y="168"/>
                    </a:lnTo>
                    <a:lnTo>
                      <a:pt x="64" y="190"/>
                    </a:lnTo>
                    <a:lnTo>
                      <a:pt x="184" y="190"/>
                    </a:lnTo>
                    <a:lnTo>
                      <a:pt x="184" y="168"/>
                    </a:lnTo>
                    <a:close/>
                    <a:moveTo>
                      <a:pt x="159" y="98"/>
                    </a:moveTo>
                    <a:lnTo>
                      <a:pt x="153" y="115"/>
                    </a:lnTo>
                    <a:lnTo>
                      <a:pt x="146" y="133"/>
                    </a:lnTo>
                    <a:lnTo>
                      <a:pt x="139" y="152"/>
                    </a:lnTo>
                    <a:lnTo>
                      <a:pt x="131" y="168"/>
                    </a:lnTo>
                    <a:lnTo>
                      <a:pt x="151" y="168"/>
                    </a:lnTo>
                    <a:lnTo>
                      <a:pt x="159" y="153"/>
                    </a:lnTo>
                    <a:lnTo>
                      <a:pt x="166" y="136"/>
                    </a:lnTo>
                    <a:lnTo>
                      <a:pt x="173" y="119"/>
                    </a:lnTo>
                    <a:lnTo>
                      <a:pt x="180" y="103"/>
                    </a:lnTo>
                    <a:lnTo>
                      <a:pt x="159" y="98"/>
                    </a:lnTo>
                    <a:close/>
                    <a:moveTo>
                      <a:pt x="91" y="102"/>
                    </a:moveTo>
                    <a:lnTo>
                      <a:pt x="72" y="107"/>
                    </a:lnTo>
                    <a:lnTo>
                      <a:pt x="75" y="119"/>
                    </a:lnTo>
                    <a:lnTo>
                      <a:pt x="79" y="133"/>
                    </a:lnTo>
                    <a:lnTo>
                      <a:pt x="81" y="146"/>
                    </a:lnTo>
                    <a:lnTo>
                      <a:pt x="83" y="157"/>
                    </a:lnTo>
                    <a:lnTo>
                      <a:pt x="103" y="151"/>
                    </a:lnTo>
                    <a:lnTo>
                      <a:pt x="101" y="140"/>
                    </a:lnTo>
                    <a:lnTo>
                      <a:pt x="98" y="128"/>
                    </a:lnTo>
                    <a:lnTo>
                      <a:pt x="95" y="114"/>
                    </a:lnTo>
                    <a:lnTo>
                      <a:pt x="91" y="102"/>
                    </a:lnTo>
                    <a:close/>
                    <a:moveTo>
                      <a:pt x="130" y="98"/>
                    </a:moveTo>
                    <a:lnTo>
                      <a:pt x="111" y="100"/>
                    </a:lnTo>
                    <a:lnTo>
                      <a:pt x="113" y="113"/>
                    </a:lnTo>
                    <a:lnTo>
                      <a:pt x="116" y="126"/>
                    </a:lnTo>
                    <a:lnTo>
                      <a:pt x="117" y="139"/>
                    </a:lnTo>
                    <a:lnTo>
                      <a:pt x="119" y="150"/>
                    </a:lnTo>
                    <a:lnTo>
                      <a:pt x="139" y="147"/>
                    </a:lnTo>
                    <a:lnTo>
                      <a:pt x="137" y="136"/>
                    </a:lnTo>
                    <a:lnTo>
                      <a:pt x="135" y="123"/>
                    </a:lnTo>
                    <a:lnTo>
                      <a:pt x="133" y="110"/>
                    </a:lnTo>
                    <a:lnTo>
                      <a:pt x="130" y="98"/>
                    </a:lnTo>
                    <a:close/>
                    <a:moveTo>
                      <a:pt x="24" y="128"/>
                    </a:moveTo>
                    <a:lnTo>
                      <a:pt x="27" y="135"/>
                    </a:lnTo>
                    <a:lnTo>
                      <a:pt x="29" y="144"/>
                    </a:lnTo>
                    <a:lnTo>
                      <a:pt x="29" y="150"/>
                    </a:lnTo>
                    <a:lnTo>
                      <a:pt x="39" y="150"/>
                    </a:lnTo>
                    <a:lnTo>
                      <a:pt x="42" y="149"/>
                    </a:lnTo>
                    <a:lnTo>
                      <a:pt x="47" y="149"/>
                    </a:lnTo>
                    <a:lnTo>
                      <a:pt x="51" y="147"/>
                    </a:lnTo>
                    <a:lnTo>
                      <a:pt x="54" y="145"/>
                    </a:lnTo>
                    <a:lnTo>
                      <a:pt x="61" y="140"/>
                    </a:lnTo>
                    <a:lnTo>
                      <a:pt x="63" y="131"/>
                    </a:lnTo>
                    <a:lnTo>
                      <a:pt x="63" y="129"/>
                    </a:lnTo>
                    <a:lnTo>
                      <a:pt x="27" y="129"/>
                    </a:lnTo>
                    <a:lnTo>
                      <a:pt x="24" y="128"/>
                    </a:lnTo>
                    <a:close/>
                    <a:moveTo>
                      <a:pt x="62" y="32"/>
                    </a:moveTo>
                    <a:lnTo>
                      <a:pt x="39" y="32"/>
                    </a:lnTo>
                    <a:lnTo>
                      <a:pt x="36" y="43"/>
                    </a:lnTo>
                    <a:lnTo>
                      <a:pt x="34" y="55"/>
                    </a:lnTo>
                    <a:lnTo>
                      <a:pt x="30" y="67"/>
                    </a:lnTo>
                    <a:lnTo>
                      <a:pt x="27" y="76"/>
                    </a:lnTo>
                    <a:lnTo>
                      <a:pt x="35" y="87"/>
                    </a:lnTo>
                    <a:lnTo>
                      <a:pt x="39" y="97"/>
                    </a:lnTo>
                    <a:lnTo>
                      <a:pt x="41" y="106"/>
                    </a:lnTo>
                    <a:lnTo>
                      <a:pt x="42" y="113"/>
                    </a:lnTo>
                    <a:lnTo>
                      <a:pt x="42" y="120"/>
                    </a:lnTo>
                    <a:lnTo>
                      <a:pt x="41" y="125"/>
                    </a:lnTo>
                    <a:lnTo>
                      <a:pt x="38" y="127"/>
                    </a:lnTo>
                    <a:lnTo>
                      <a:pt x="37" y="128"/>
                    </a:lnTo>
                    <a:lnTo>
                      <a:pt x="35" y="128"/>
                    </a:lnTo>
                    <a:lnTo>
                      <a:pt x="32" y="128"/>
                    </a:lnTo>
                    <a:lnTo>
                      <a:pt x="30" y="129"/>
                    </a:lnTo>
                    <a:lnTo>
                      <a:pt x="63" y="129"/>
                    </a:lnTo>
                    <a:lnTo>
                      <a:pt x="63" y="114"/>
                    </a:lnTo>
                    <a:lnTo>
                      <a:pt x="63" y="107"/>
                    </a:lnTo>
                    <a:lnTo>
                      <a:pt x="61" y="97"/>
                    </a:lnTo>
                    <a:lnTo>
                      <a:pt x="56" y="85"/>
                    </a:lnTo>
                    <a:lnTo>
                      <a:pt x="48" y="73"/>
                    </a:lnTo>
                    <a:lnTo>
                      <a:pt x="54" y="58"/>
                    </a:lnTo>
                    <a:lnTo>
                      <a:pt x="57" y="46"/>
                    </a:lnTo>
                    <a:lnTo>
                      <a:pt x="62" y="32"/>
                    </a:lnTo>
                    <a:close/>
                    <a:moveTo>
                      <a:pt x="115" y="0"/>
                    </a:moveTo>
                    <a:lnTo>
                      <a:pt x="103" y="19"/>
                    </a:lnTo>
                    <a:lnTo>
                      <a:pt x="88" y="37"/>
                    </a:lnTo>
                    <a:lnTo>
                      <a:pt x="71" y="53"/>
                    </a:lnTo>
                    <a:lnTo>
                      <a:pt x="53" y="66"/>
                    </a:lnTo>
                    <a:lnTo>
                      <a:pt x="58" y="71"/>
                    </a:lnTo>
                    <a:lnTo>
                      <a:pt x="65" y="82"/>
                    </a:lnTo>
                    <a:lnTo>
                      <a:pt x="68" y="87"/>
                    </a:lnTo>
                    <a:lnTo>
                      <a:pt x="73" y="83"/>
                    </a:lnTo>
                    <a:lnTo>
                      <a:pt x="78" y="78"/>
                    </a:lnTo>
                    <a:lnTo>
                      <a:pt x="84" y="74"/>
                    </a:lnTo>
                    <a:lnTo>
                      <a:pt x="157" y="74"/>
                    </a:lnTo>
                    <a:lnTo>
                      <a:pt x="157" y="69"/>
                    </a:lnTo>
                    <a:lnTo>
                      <a:pt x="186" y="69"/>
                    </a:lnTo>
                    <a:lnTo>
                      <a:pt x="186" y="67"/>
                    </a:lnTo>
                    <a:lnTo>
                      <a:pt x="187" y="66"/>
                    </a:lnTo>
                    <a:lnTo>
                      <a:pt x="92" y="66"/>
                    </a:lnTo>
                    <a:lnTo>
                      <a:pt x="100" y="58"/>
                    </a:lnTo>
                    <a:lnTo>
                      <a:pt x="107" y="50"/>
                    </a:lnTo>
                    <a:lnTo>
                      <a:pt x="114" y="41"/>
                    </a:lnTo>
                    <a:lnTo>
                      <a:pt x="120" y="33"/>
                    </a:lnTo>
                    <a:lnTo>
                      <a:pt x="151" y="33"/>
                    </a:lnTo>
                    <a:lnTo>
                      <a:pt x="145" y="27"/>
                    </a:lnTo>
                    <a:lnTo>
                      <a:pt x="132" y="14"/>
                    </a:lnTo>
                    <a:lnTo>
                      <a:pt x="135" y="9"/>
                    </a:lnTo>
                    <a:lnTo>
                      <a:pt x="136" y="7"/>
                    </a:lnTo>
                    <a:lnTo>
                      <a:pt x="115" y="0"/>
                    </a:lnTo>
                    <a:close/>
                    <a:moveTo>
                      <a:pt x="157" y="74"/>
                    </a:moveTo>
                    <a:lnTo>
                      <a:pt x="84" y="74"/>
                    </a:lnTo>
                    <a:lnTo>
                      <a:pt x="84" y="87"/>
                    </a:lnTo>
                    <a:lnTo>
                      <a:pt x="157" y="87"/>
                    </a:lnTo>
                    <a:lnTo>
                      <a:pt x="157" y="74"/>
                    </a:lnTo>
                    <a:close/>
                    <a:moveTo>
                      <a:pt x="186" y="69"/>
                    </a:moveTo>
                    <a:lnTo>
                      <a:pt x="157" y="69"/>
                    </a:lnTo>
                    <a:lnTo>
                      <a:pt x="164" y="75"/>
                    </a:lnTo>
                    <a:lnTo>
                      <a:pt x="172" y="80"/>
                    </a:lnTo>
                    <a:lnTo>
                      <a:pt x="179" y="85"/>
                    </a:lnTo>
                    <a:lnTo>
                      <a:pt x="181" y="78"/>
                    </a:lnTo>
                    <a:lnTo>
                      <a:pt x="186" y="69"/>
                    </a:lnTo>
                    <a:close/>
                    <a:moveTo>
                      <a:pt x="151" y="33"/>
                    </a:moveTo>
                    <a:lnTo>
                      <a:pt x="120" y="33"/>
                    </a:lnTo>
                    <a:lnTo>
                      <a:pt x="128" y="41"/>
                    </a:lnTo>
                    <a:lnTo>
                      <a:pt x="136" y="50"/>
                    </a:lnTo>
                    <a:lnTo>
                      <a:pt x="145" y="58"/>
                    </a:lnTo>
                    <a:lnTo>
                      <a:pt x="154" y="66"/>
                    </a:lnTo>
                    <a:lnTo>
                      <a:pt x="187" y="66"/>
                    </a:lnTo>
                    <a:lnTo>
                      <a:pt x="191" y="61"/>
                    </a:lnTo>
                    <a:lnTo>
                      <a:pt x="175" y="51"/>
                    </a:lnTo>
                    <a:lnTo>
                      <a:pt x="159" y="40"/>
                    </a:lnTo>
                    <a:lnTo>
                      <a:pt x="15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AutoShape 30">
                <a:extLst>
                  <a:ext uri="{FF2B5EF4-FFF2-40B4-BE49-F238E27FC236}">
                    <a16:creationId xmlns:a16="http://schemas.microsoft.com/office/drawing/2014/main" id="{D338AF1D-C8AB-4582-822A-4BC921E1B6CF}"/>
                  </a:ext>
                </a:extLst>
              </p:cNvPr>
              <p:cNvSpPr>
                <a:spLocks/>
              </p:cNvSpPr>
              <p:nvPr/>
            </p:nvSpPr>
            <p:spPr bwMode="auto">
              <a:xfrm>
                <a:off x="6140" y="452"/>
                <a:ext cx="195" cy="195"/>
              </a:xfrm>
              <a:custGeom>
                <a:avLst/>
                <a:gdLst>
                  <a:gd name="T0" fmla="+- 0 6208 6141"/>
                  <a:gd name="T1" fmla="*/ T0 w 195"/>
                  <a:gd name="T2" fmla="+- 0 551 452"/>
                  <a:gd name="T3" fmla="*/ 551 h 195"/>
                  <a:gd name="T4" fmla="+- 0 6193 6141"/>
                  <a:gd name="T5" fmla="*/ T4 w 195"/>
                  <a:gd name="T6" fmla="+- 0 593 452"/>
                  <a:gd name="T7" fmla="*/ 593 h 195"/>
                  <a:gd name="T8" fmla="+- 0 6146 6141"/>
                  <a:gd name="T9" fmla="*/ T8 w 195"/>
                  <a:gd name="T10" fmla="+- 0 624 452"/>
                  <a:gd name="T11" fmla="*/ 624 h 195"/>
                  <a:gd name="T12" fmla="+- 0 6159 6141"/>
                  <a:gd name="T13" fmla="*/ T12 w 195"/>
                  <a:gd name="T14" fmla="+- 0 640 452"/>
                  <a:gd name="T15" fmla="*/ 640 h 195"/>
                  <a:gd name="T16" fmla="+- 0 6195 6141"/>
                  <a:gd name="T17" fmla="*/ T16 w 195"/>
                  <a:gd name="T18" fmla="+- 0 629 452"/>
                  <a:gd name="T19" fmla="*/ 629 h 195"/>
                  <a:gd name="T20" fmla="+- 0 6228 6141"/>
                  <a:gd name="T21" fmla="*/ T20 w 195"/>
                  <a:gd name="T22" fmla="+- 0 580 452"/>
                  <a:gd name="T23" fmla="*/ 580 h 195"/>
                  <a:gd name="T24" fmla="+- 0 6234 6141"/>
                  <a:gd name="T25" fmla="*/ T24 w 195"/>
                  <a:gd name="T26" fmla="+- 0 618 452"/>
                  <a:gd name="T27" fmla="*/ 618 h 195"/>
                  <a:gd name="T28" fmla="+- 0 6241 6141"/>
                  <a:gd name="T29" fmla="*/ T28 w 195"/>
                  <a:gd name="T30" fmla="+- 0 636 452"/>
                  <a:gd name="T31" fmla="*/ 636 h 195"/>
                  <a:gd name="T32" fmla="+- 0 6254 6141"/>
                  <a:gd name="T33" fmla="*/ T32 w 195"/>
                  <a:gd name="T34" fmla="+- 0 644 452"/>
                  <a:gd name="T35" fmla="*/ 644 h 195"/>
                  <a:gd name="T36" fmla="+- 0 6273 6141"/>
                  <a:gd name="T37" fmla="*/ T36 w 195"/>
                  <a:gd name="T38" fmla="+- 0 643 452"/>
                  <a:gd name="T39" fmla="*/ 643 h 195"/>
                  <a:gd name="T40" fmla="+- 0 6287 6141"/>
                  <a:gd name="T41" fmla="*/ T40 w 195"/>
                  <a:gd name="T42" fmla="+- 0 640 452"/>
                  <a:gd name="T43" fmla="*/ 640 h 195"/>
                  <a:gd name="T44" fmla="+- 0 6297 6141"/>
                  <a:gd name="T45" fmla="*/ T44 w 195"/>
                  <a:gd name="T46" fmla="+- 0 623 452"/>
                  <a:gd name="T47" fmla="*/ 623 h 195"/>
                  <a:gd name="T48" fmla="+- 0 6245 6141"/>
                  <a:gd name="T49" fmla="*/ T48 w 195"/>
                  <a:gd name="T50" fmla="+- 0 619 452"/>
                  <a:gd name="T51" fmla="*/ 619 h 195"/>
                  <a:gd name="T52" fmla="+- 0 6304 6141"/>
                  <a:gd name="T53" fmla="*/ T52 w 195"/>
                  <a:gd name="T54" fmla="+- 0 539 452"/>
                  <a:gd name="T55" fmla="*/ 539 h 195"/>
                  <a:gd name="T56" fmla="+- 0 6174 6141"/>
                  <a:gd name="T57" fmla="*/ T56 w 195"/>
                  <a:gd name="T58" fmla="+- 0 551 452"/>
                  <a:gd name="T59" fmla="*/ 551 h 195"/>
                  <a:gd name="T60" fmla="+- 0 6276 6141"/>
                  <a:gd name="T61" fmla="*/ T60 w 195"/>
                  <a:gd name="T62" fmla="+- 0 577 452"/>
                  <a:gd name="T63" fmla="*/ 577 h 195"/>
                  <a:gd name="T64" fmla="+- 0 6275 6141"/>
                  <a:gd name="T65" fmla="*/ T64 w 195"/>
                  <a:gd name="T66" fmla="+- 0 598 452"/>
                  <a:gd name="T67" fmla="*/ 598 h 195"/>
                  <a:gd name="T68" fmla="+- 0 6269 6141"/>
                  <a:gd name="T69" fmla="*/ T68 w 195"/>
                  <a:gd name="T70" fmla="+- 0 617 452"/>
                  <a:gd name="T71" fmla="*/ 617 h 195"/>
                  <a:gd name="T72" fmla="+- 0 6265 6141"/>
                  <a:gd name="T73" fmla="*/ T72 w 195"/>
                  <a:gd name="T74" fmla="+- 0 619 452"/>
                  <a:gd name="T75" fmla="*/ 619 h 195"/>
                  <a:gd name="T76" fmla="+- 0 6300 6141"/>
                  <a:gd name="T77" fmla="*/ T76 w 195"/>
                  <a:gd name="T78" fmla="+- 0 605 452"/>
                  <a:gd name="T79" fmla="*/ 605 h 195"/>
                  <a:gd name="T80" fmla="+- 0 6304 6141"/>
                  <a:gd name="T81" fmla="*/ T80 w 195"/>
                  <a:gd name="T82" fmla="+- 0 539 452"/>
                  <a:gd name="T83" fmla="*/ 539 h 195"/>
                  <a:gd name="T84" fmla="+- 0 6188 6141"/>
                  <a:gd name="T85" fmla="*/ T84 w 195"/>
                  <a:gd name="T86" fmla="+- 0 476 452"/>
                  <a:gd name="T87" fmla="*/ 476 h 195"/>
                  <a:gd name="T88" fmla="+- 0 6158 6141"/>
                  <a:gd name="T89" fmla="*/ T88 w 195"/>
                  <a:gd name="T90" fmla="+- 0 516 452"/>
                  <a:gd name="T91" fmla="*/ 516 h 195"/>
                  <a:gd name="T92" fmla="+- 0 6147 6141"/>
                  <a:gd name="T93" fmla="*/ T92 w 195"/>
                  <a:gd name="T94" fmla="+- 0 535 452"/>
                  <a:gd name="T95" fmla="*/ 535 h 195"/>
                  <a:gd name="T96" fmla="+- 0 6162 6141"/>
                  <a:gd name="T97" fmla="*/ T96 w 195"/>
                  <a:gd name="T98" fmla="+- 0 551 452"/>
                  <a:gd name="T99" fmla="*/ 551 h 195"/>
                  <a:gd name="T100" fmla="+- 0 6170 6141"/>
                  <a:gd name="T101" fmla="*/ T100 w 195"/>
                  <a:gd name="T102" fmla="+- 0 543 452"/>
                  <a:gd name="T103" fmla="*/ 543 h 195"/>
                  <a:gd name="T104" fmla="+- 0 6304 6141"/>
                  <a:gd name="T105" fmla="*/ T104 w 195"/>
                  <a:gd name="T106" fmla="+- 0 539 452"/>
                  <a:gd name="T107" fmla="*/ 539 h 195"/>
                  <a:gd name="T108" fmla="+- 0 6325 6141"/>
                  <a:gd name="T109" fmla="*/ T108 w 195"/>
                  <a:gd name="T110" fmla="+- 0 537 452"/>
                  <a:gd name="T111" fmla="*/ 537 h 195"/>
                  <a:gd name="T112" fmla="+- 0 6335 6141"/>
                  <a:gd name="T113" fmla="*/ T112 w 195"/>
                  <a:gd name="T114" fmla="+- 0 528 452"/>
                  <a:gd name="T115" fmla="*/ 528 h 195"/>
                  <a:gd name="T116" fmla="+- 0 6186 6141"/>
                  <a:gd name="T117" fmla="*/ T116 w 195"/>
                  <a:gd name="T118" fmla="+- 0 526 452"/>
                  <a:gd name="T119" fmla="*/ 526 h 195"/>
                  <a:gd name="T120" fmla="+- 0 6207 6141"/>
                  <a:gd name="T121" fmla="*/ T120 w 195"/>
                  <a:gd name="T122" fmla="+- 0 495 452"/>
                  <a:gd name="T123" fmla="*/ 495 h 195"/>
                  <a:gd name="T124" fmla="+- 0 6225 6141"/>
                  <a:gd name="T125" fmla="*/ T124 w 195"/>
                  <a:gd name="T126" fmla="+- 0 460 452"/>
                  <a:gd name="T127" fmla="*/ 460 h 195"/>
                  <a:gd name="T128" fmla="+- 0 6325 6141"/>
                  <a:gd name="T129" fmla="*/ T128 w 195"/>
                  <a:gd name="T130" fmla="+- 0 537 452"/>
                  <a:gd name="T131" fmla="*/ 537 h 195"/>
                  <a:gd name="T132" fmla="+- 0 6308 6141"/>
                  <a:gd name="T133" fmla="*/ T132 w 195"/>
                  <a:gd name="T134" fmla="+- 0 541 452"/>
                  <a:gd name="T135" fmla="*/ 541 h 195"/>
                  <a:gd name="T136" fmla="+- 0 6316 6141"/>
                  <a:gd name="T137" fmla="*/ T136 w 195"/>
                  <a:gd name="T138" fmla="+- 0 549 452"/>
                  <a:gd name="T139" fmla="*/ 549 h 195"/>
                  <a:gd name="T140" fmla="+- 0 6325 6141"/>
                  <a:gd name="T141" fmla="*/ T140 w 195"/>
                  <a:gd name="T142" fmla="+- 0 537 452"/>
                  <a:gd name="T143" fmla="*/ 537 h 195"/>
                  <a:gd name="T144" fmla="+- 0 6253 6141"/>
                  <a:gd name="T145" fmla="*/ T144 w 195"/>
                  <a:gd name="T146" fmla="+- 0 461 452"/>
                  <a:gd name="T147" fmla="*/ 461 h 195"/>
                  <a:gd name="T148" fmla="+- 0 6273 6141"/>
                  <a:gd name="T149" fmla="*/ T148 w 195"/>
                  <a:gd name="T150" fmla="+- 0 495 452"/>
                  <a:gd name="T151" fmla="*/ 495 h 195"/>
                  <a:gd name="T152" fmla="+- 0 6295 6141"/>
                  <a:gd name="T153" fmla="*/ T152 w 195"/>
                  <a:gd name="T154" fmla="+- 0 526 452"/>
                  <a:gd name="T155" fmla="*/ 526 h 195"/>
                  <a:gd name="T156" fmla="+- 0 6319 6141"/>
                  <a:gd name="T157" fmla="*/ T156 w 195"/>
                  <a:gd name="T158" fmla="+- 0 512 452"/>
                  <a:gd name="T159" fmla="*/ 512 h 195"/>
                  <a:gd name="T160" fmla="+- 0 6288 6141"/>
                  <a:gd name="T161" fmla="*/ T160 w 195"/>
                  <a:gd name="T162" fmla="+- 0 473 452"/>
                  <a:gd name="T163" fmla="*/ 473 h 19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Lst>
                <a:rect l="0" t="0" r="r" b="b"/>
                <a:pathLst>
                  <a:path w="195" h="195">
                    <a:moveTo>
                      <a:pt x="93" y="99"/>
                    </a:moveTo>
                    <a:lnTo>
                      <a:pt x="67" y="99"/>
                    </a:lnTo>
                    <a:lnTo>
                      <a:pt x="62" y="121"/>
                    </a:lnTo>
                    <a:lnTo>
                      <a:pt x="52" y="141"/>
                    </a:lnTo>
                    <a:lnTo>
                      <a:pt x="34" y="159"/>
                    </a:lnTo>
                    <a:lnTo>
                      <a:pt x="5" y="172"/>
                    </a:lnTo>
                    <a:lnTo>
                      <a:pt x="11" y="178"/>
                    </a:lnTo>
                    <a:lnTo>
                      <a:pt x="18" y="188"/>
                    </a:lnTo>
                    <a:lnTo>
                      <a:pt x="21" y="195"/>
                    </a:lnTo>
                    <a:lnTo>
                      <a:pt x="54" y="177"/>
                    </a:lnTo>
                    <a:lnTo>
                      <a:pt x="75" y="154"/>
                    </a:lnTo>
                    <a:lnTo>
                      <a:pt x="87" y="128"/>
                    </a:lnTo>
                    <a:lnTo>
                      <a:pt x="93" y="99"/>
                    </a:lnTo>
                    <a:close/>
                    <a:moveTo>
                      <a:pt x="93" y="166"/>
                    </a:moveTo>
                    <a:lnTo>
                      <a:pt x="97" y="173"/>
                    </a:lnTo>
                    <a:lnTo>
                      <a:pt x="100" y="184"/>
                    </a:lnTo>
                    <a:lnTo>
                      <a:pt x="101" y="191"/>
                    </a:lnTo>
                    <a:lnTo>
                      <a:pt x="113" y="192"/>
                    </a:lnTo>
                    <a:lnTo>
                      <a:pt x="125" y="192"/>
                    </a:lnTo>
                    <a:lnTo>
                      <a:pt x="132" y="191"/>
                    </a:lnTo>
                    <a:lnTo>
                      <a:pt x="140" y="190"/>
                    </a:lnTo>
                    <a:lnTo>
                      <a:pt x="146" y="188"/>
                    </a:lnTo>
                    <a:lnTo>
                      <a:pt x="151" y="181"/>
                    </a:lnTo>
                    <a:lnTo>
                      <a:pt x="156" y="171"/>
                    </a:lnTo>
                    <a:lnTo>
                      <a:pt x="156" y="167"/>
                    </a:lnTo>
                    <a:lnTo>
                      <a:pt x="104" y="167"/>
                    </a:lnTo>
                    <a:lnTo>
                      <a:pt x="93" y="166"/>
                    </a:lnTo>
                    <a:close/>
                    <a:moveTo>
                      <a:pt x="163" y="87"/>
                    </a:moveTo>
                    <a:lnTo>
                      <a:pt x="33" y="87"/>
                    </a:lnTo>
                    <a:lnTo>
                      <a:pt x="33" y="99"/>
                    </a:lnTo>
                    <a:lnTo>
                      <a:pt x="137" y="99"/>
                    </a:lnTo>
                    <a:lnTo>
                      <a:pt x="135" y="125"/>
                    </a:lnTo>
                    <a:lnTo>
                      <a:pt x="135" y="128"/>
                    </a:lnTo>
                    <a:lnTo>
                      <a:pt x="134" y="146"/>
                    </a:lnTo>
                    <a:lnTo>
                      <a:pt x="131" y="158"/>
                    </a:lnTo>
                    <a:lnTo>
                      <a:pt x="128" y="165"/>
                    </a:lnTo>
                    <a:lnTo>
                      <a:pt x="126" y="167"/>
                    </a:lnTo>
                    <a:lnTo>
                      <a:pt x="124" y="167"/>
                    </a:lnTo>
                    <a:lnTo>
                      <a:pt x="156" y="167"/>
                    </a:lnTo>
                    <a:lnTo>
                      <a:pt x="159" y="153"/>
                    </a:lnTo>
                    <a:lnTo>
                      <a:pt x="161" y="125"/>
                    </a:lnTo>
                    <a:lnTo>
                      <a:pt x="163" y="87"/>
                    </a:lnTo>
                    <a:close/>
                    <a:moveTo>
                      <a:pt x="57" y="1"/>
                    </a:moveTo>
                    <a:lnTo>
                      <a:pt x="47" y="24"/>
                    </a:lnTo>
                    <a:lnTo>
                      <a:pt x="33" y="45"/>
                    </a:lnTo>
                    <a:lnTo>
                      <a:pt x="17" y="64"/>
                    </a:lnTo>
                    <a:lnTo>
                      <a:pt x="0" y="79"/>
                    </a:lnTo>
                    <a:lnTo>
                      <a:pt x="6" y="83"/>
                    </a:lnTo>
                    <a:lnTo>
                      <a:pt x="16" y="94"/>
                    </a:lnTo>
                    <a:lnTo>
                      <a:pt x="21" y="99"/>
                    </a:lnTo>
                    <a:lnTo>
                      <a:pt x="25" y="95"/>
                    </a:lnTo>
                    <a:lnTo>
                      <a:pt x="29" y="91"/>
                    </a:lnTo>
                    <a:lnTo>
                      <a:pt x="33" y="87"/>
                    </a:lnTo>
                    <a:lnTo>
                      <a:pt x="163" y="87"/>
                    </a:lnTo>
                    <a:lnTo>
                      <a:pt x="163" y="85"/>
                    </a:lnTo>
                    <a:lnTo>
                      <a:pt x="184" y="85"/>
                    </a:lnTo>
                    <a:lnTo>
                      <a:pt x="188" y="81"/>
                    </a:lnTo>
                    <a:lnTo>
                      <a:pt x="194" y="76"/>
                    </a:lnTo>
                    <a:lnTo>
                      <a:pt x="193" y="74"/>
                    </a:lnTo>
                    <a:lnTo>
                      <a:pt x="45" y="74"/>
                    </a:lnTo>
                    <a:lnTo>
                      <a:pt x="56" y="60"/>
                    </a:lnTo>
                    <a:lnTo>
                      <a:pt x="66" y="43"/>
                    </a:lnTo>
                    <a:lnTo>
                      <a:pt x="76" y="26"/>
                    </a:lnTo>
                    <a:lnTo>
                      <a:pt x="84" y="8"/>
                    </a:lnTo>
                    <a:lnTo>
                      <a:pt x="57" y="1"/>
                    </a:lnTo>
                    <a:close/>
                    <a:moveTo>
                      <a:pt x="184" y="85"/>
                    </a:moveTo>
                    <a:lnTo>
                      <a:pt x="163" y="85"/>
                    </a:lnTo>
                    <a:lnTo>
                      <a:pt x="167" y="89"/>
                    </a:lnTo>
                    <a:lnTo>
                      <a:pt x="171" y="93"/>
                    </a:lnTo>
                    <a:lnTo>
                      <a:pt x="175" y="97"/>
                    </a:lnTo>
                    <a:lnTo>
                      <a:pt x="179" y="90"/>
                    </a:lnTo>
                    <a:lnTo>
                      <a:pt x="184" y="85"/>
                    </a:lnTo>
                    <a:close/>
                    <a:moveTo>
                      <a:pt x="136" y="0"/>
                    </a:moveTo>
                    <a:lnTo>
                      <a:pt x="112" y="9"/>
                    </a:lnTo>
                    <a:lnTo>
                      <a:pt x="121" y="26"/>
                    </a:lnTo>
                    <a:lnTo>
                      <a:pt x="132" y="43"/>
                    </a:lnTo>
                    <a:lnTo>
                      <a:pt x="143" y="59"/>
                    </a:lnTo>
                    <a:lnTo>
                      <a:pt x="154" y="74"/>
                    </a:lnTo>
                    <a:lnTo>
                      <a:pt x="193" y="74"/>
                    </a:lnTo>
                    <a:lnTo>
                      <a:pt x="178" y="60"/>
                    </a:lnTo>
                    <a:lnTo>
                      <a:pt x="162" y="41"/>
                    </a:lnTo>
                    <a:lnTo>
                      <a:pt x="147" y="21"/>
                    </a:lnTo>
                    <a:lnTo>
                      <a:pt x="1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AutoShape 31">
                <a:extLst>
                  <a:ext uri="{FF2B5EF4-FFF2-40B4-BE49-F238E27FC236}">
                    <a16:creationId xmlns:a16="http://schemas.microsoft.com/office/drawing/2014/main" id="{B536BA43-24A8-4329-B679-57CBD0A18E91}"/>
                  </a:ext>
                </a:extLst>
              </p:cNvPr>
              <p:cNvSpPr>
                <a:spLocks/>
              </p:cNvSpPr>
              <p:nvPr/>
            </p:nvSpPr>
            <p:spPr bwMode="auto">
              <a:xfrm>
                <a:off x="6348" y="449"/>
                <a:ext cx="197" cy="196"/>
              </a:xfrm>
              <a:custGeom>
                <a:avLst/>
                <a:gdLst>
                  <a:gd name="T0" fmla="+- 0 6382 6349"/>
                  <a:gd name="T1" fmla="*/ T0 w 197"/>
                  <a:gd name="T2" fmla="+- 0 564 450"/>
                  <a:gd name="T3" fmla="*/ 564 h 196"/>
                  <a:gd name="T4" fmla="+- 0 6406 6349"/>
                  <a:gd name="T5" fmla="*/ T4 w 197"/>
                  <a:gd name="T6" fmla="+- 0 646 450"/>
                  <a:gd name="T7" fmla="*/ 646 h 196"/>
                  <a:gd name="T8" fmla="+- 0 6518 6349"/>
                  <a:gd name="T9" fmla="*/ T8 w 197"/>
                  <a:gd name="T10" fmla="+- 0 544 450"/>
                  <a:gd name="T11" fmla="*/ 544 h 196"/>
                  <a:gd name="T12" fmla="+- 0 6494 6349"/>
                  <a:gd name="T13" fmla="*/ T12 w 197"/>
                  <a:gd name="T14" fmla="+- 0 646 450"/>
                  <a:gd name="T15" fmla="*/ 646 h 196"/>
                  <a:gd name="T16" fmla="+- 0 6518 6349"/>
                  <a:gd name="T17" fmla="*/ T16 w 197"/>
                  <a:gd name="T18" fmla="+- 0 544 450"/>
                  <a:gd name="T19" fmla="*/ 544 h 196"/>
                  <a:gd name="T20" fmla="+- 0 6498 6349"/>
                  <a:gd name="T21" fmla="*/ T20 w 197"/>
                  <a:gd name="T22" fmla="+- 0 458 450"/>
                  <a:gd name="T23" fmla="*/ 458 h 196"/>
                  <a:gd name="T24" fmla="+- 0 6462 6349"/>
                  <a:gd name="T25" fmla="*/ T24 w 197"/>
                  <a:gd name="T26" fmla="+- 0 469 450"/>
                  <a:gd name="T27" fmla="*/ 469 h 196"/>
                  <a:gd name="T28" fmla="+- 0 6443 6349"/>
                  <a:gd name="T29" fmla="*/ T28 w 197"/>
                  <a:gd name="T30" fmla="+- 0 536 450"/>
                  <a:gd name="T31" fmla="*/ 536 h 196"/>
                  <a:gd name="T32" fmla="+- 0 6440 6349"/>
                  <a:gd name="T33" fmla="*/ T32 w 197"/>
                  <a:gd name="T34" fmla="+- 0 584 450"/>
                  <a:gd name="T35" fmla="*/ 584 h 196"/>
                  <a:gd name="T36" fmla="+- 0 6422 6349"/>
                  <a:gd name="T37" fmla="*/ T36 w 197"/>
                  <a:gd name="T38" fmla="+- 0 633 450"/>
                  <a:gd name="T39" fmla="*/ 633 h 196"/>
                  <a:gd name="T40" fmla="+- 0 6438 6349"/>
                  <a:gd name="T41" fmla="*/ T40 w 197"/>
                  <a:gd name="T42" fmla="+- 0 642 450"/>
                  <a:gd name="T43" fmla="*/ 642 h 196"/>
                  <a:gd name="T44" fmla="+- 0 6454 6349"/>
                  <a:gd name="T45" fmla="*/ T44 w 197"/>
                  <a:gd name="T46" fmla="+- 0 622 450"/>
                  <a:gd name="T47" fmla="*/ 622 h 196"/>
                  <a:gd name="T48" fmla="+- 0 6465 6349"/>
                  <a:gd name="T49" fmla="*/ T48 w 197"/>
                  <a:gd name="T50" fmla="+- 0 569 450"/>
                  <a:gd name="T51" fmla="*/ 569 h 196"/>
                  <a:gd name="T52" fmla="+- 0 6545 6349"/>
                  <a:gd name="T53" fmla="*/ T52 w 197"/>
                  <a:gd name="T54" fmla="+- 0 544 450"/>
                  <a:gd name="T55" fmla="*/ 544 h 196"/>
                  <a:gd name="T56" fmla="+- 0 6466 6349"/>
                  <a:gd name="T57" fmla="*/ T56 w 197"/>
                  <a:gd name="T58" fmla="+- 0 520 450"/>
                  <a:gd name="T59" fmla="*/ 520 h 196"/>
                  <a:gd name="T60" fmla="+- 0 6484 6349"/>
                  <a:gd name="T61" fmla="*/ T60 w 197"/>
                  <a:gd name="T62" fmla="+- 0 487 450"/>
                  <a:gd name="T63" fmla="*/ 487 h 196"/>
                  <a:gd name="T64" fmla="+- 0 6518 6349"/>
                  <a:gd name="T65" fmla="*/ T64 w 197"/>
                  <a:gd name="T66" fmla="+- 0 477 450"/>
                  <a:gd name="T67" fmla="*/ 477 h 196"/>
                  <a:gd name="T68" fmla="+- 0 6513 6349"/>
                  <a:gd name="T69" fmla="*/ T68 w 197"/>
                  <a:gd name="T70" fmla="+- 0 452 450"/>
                  <a:gd name="T71" fmla="*/ 452 h 196"/>
                  <a:gd name="T72" fmla="+- 0 6380 6349"/>
                  <a:gd name="T73" fmla="*/ T72 w 197"/>
                  <a:gd name="T74" fmla="+- 0 517 450"/>
                  <a:gd name="T75" fmla="*/ 517 h 196"/>
                  <a:gd name="T76" fmla="+- 0 6367 6349"/>
                  <a:gd name="T77" fmla="*/ T76 w 197"/>
                  <a:gd name="T78" fmla="+- 0 555 450"/>
                  <a:gd name="T79" fmla="*/ 555 h 196"/>
                  <a:gd name="T80" fmla="+- 0 6349 6349"/>
                  <a:gd name="T81" fmla="*/ T80 w 197"/>
                  <a:gd name="T82" fmla="+- 0 586 450"/>
                  <a:gd name="T83" fmla="*/ 586 h 196"/>
                  <a:gd name="T84" fmla="+- 0 6358 6349"/>
                  <a:gd name="T85" fmla="*/ T84 w 197"/>
                  <a:gd name="T86" fmla="+- 0 603 450"/>
                  <a:gd name="T87" fmla="*/ 603 h 196"/>
                  <a:gd name="T88" fmla="+- 0 6366 6349"/>
                  <a:gd name="T89" fmla="*/ T88 w 197"/>
                  <a:gd name="T90" fmla="+- 0 600 450"/>
                  <a:gd name="T91" fmla="*/ 600 h 196"/>
                  <a:gd name="T92" fmla="+- 0 6377 6349"/>
                  <a:gd name="T93" fmla="*/ T92 w 197"/>
                  <a:gd name="T94" fmla="+- 0 577 450"/>
                  <a:gd name="T95" fmla="*/ 577 h 196"/>
                  <a:gd name="T96" fmla="+- 0 6406 6349"/>
                  <a:gd name="T97" fmla="*/ T96 w 197"/>
                  <a:gd name="T98" fmla="+- 0 564 450"/>
                  <a:gd name="T99" fmla="*/ 564 h 196"/>
                  <a:gd name="T100" fmla="+- 0 6429 6349"/>
                  <a:gd name="T101" fmla="*/ T100 w 197"/>
                  <a:gd name="T102" fmla="+- 0 556 450"/>
                  <a:gd name="T103" fmla="*/ 556 h 196"/>
                  <a:gd name="T104" fmla="+- 0 6413 6349"/>
                  <a:gd name="T105" fmla="*/ T104 w 197"/>
                  <a:gd name="T106" fmla="+- 0 534 450"/>
                  <a:gd name="T107" fmla="*/ 534 h 196"/>
                  <a:gd name="T108" fmla="+- 0 6406 6349"/>
                  <a:gd name="T109" fmla="*/ T108 w 197"/>
                  <a:gd name="T110" fmla="+- 0 517 450"/>
                  <a:gd name="T111" fmla="*/ 517 h 196"/>
                  <a:gd name="T112" fmla="+- 0 6406 6349"/>
                  <a:gd name="T113" fmla="*/ T112 w 197"/>
                  <a:gd name="T114" fmla="+- 0 556 450"/>
                  <a:gd name="T115" fmla="*/ 556 h 196"/>
                  <a:gd name="T116" fmla="+- 0 6416 6349"/>
                  <a:gd name="T117" fmla="*/ T116 w 197"/>
                  <a:gd name="T118" fmla="+- 0 575 450"/>
                  <a:gd name="T119" fmla="*/ 575 h 196"/>
                  <a:gd name="T120" fmla="+- 0 6433 6349"/>
                  <a:gd name="T121" fmla="*/ T120 w 197"/>
                  <a:gd name="T122" fmla="+- 0 562 450"/>
                  <a:gd name="T123" fmla="*/ 562 h 196"/>
                  <a:gd name="T124" fmla="+- 0 6434 6349"/>
                  <a:gd name="T125" fmla="*/ T124 w 197"/>
                  <a:gd name="T126" fmla="+- 0 493 450"/>
                  <a:gd name="T127" fmla="*/ 493 h 196"/>
                  <a:gd name="T128" fmla="+- 0 6354 6349"/>
                  <a:gd name="T129" fmla="*/ T128 w 197"/>
                  <a:gd name="T130" fmla="+- 0 517 450"/>
                  <a:gd name="T131" fmla="*/ 517 h 196"/>
                  <a:gd name="T132" fmla="+- 0 6434 6349"/>
                  <a:gd name="T133" fmla="*/ T132 w 197"/>
                  <a:gd name="T134" fmla="+- 0 493 450"/>
                  <a:gd name="T135" fmla="*/ 493 h 196"/>
                  <a:gd name="T136" fmla="+- 0 6382 6349"/>
                  <a:gd name="T137" fmla="*/ T136 w 197"/>
                  <a:gd name="T138" fmla="+- 0 450 450"/>
                  <a:gd name="T139" fmla="*/ 450 h 196"/>
                  <a:gd name="T140" fmla="+- 0 6406 6349"/>
                  <a:gd name="T141" fmla="*/ T140 w 197"/>
                  <a:gd name="T142" fmla="+- 0 493 450"/>
                  <a:gd name="T143" fmla="*/ 493 h 19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Lst>
                <a:rect l="0" t="0" r="r" b="b"/>
                <a:pathLst>
                  <a:path w="197" h="196">
                    <a:moveTo>
                      <a:pt x="57" y="114"/>
                    </a:moveTo>
                    <a:lnTo>
                      <a:pt x="33" y="114"/>
                    </a:lnTo>
                    <a:lnTo>
                      <a:pt x="33" y="196"/>
                    </a:lnTo>
                    <a:lnTo>
                      <a:pt x="57" y="196"/>
                    </a:lnTo>
                    <a:lnTo>
                      <a:pt x="57" y="114"/>
                    </a:lnTo>
                    <a:close/>
                    <a:moveTo>
                      <a:pt x="169" y="94"/>
                    </a:moveTo>
                    <a:lnTo>
                      <a:pt x="145" y="94"/>
                    </a:lnTo>
                    <a:lnTo>
                      <a:pt x="145" y="196"/>
                    </a:lnTo>
                    <a:lnTo>
                      <a:pt x="169" y="196"/>
                    </a:lnTo>
                    <a:lnTo>
                      <a:pt x="169" y="94"/>
                    </a:lnTo>
                    <a:close/>
                    <a:moveTo>
                      <a:pt x="164" y="2"/>
                    </a:moveTo>
                    <a:lnTo>
                      <a:pt x="149" y="8"/>
                    </a:lnTo>
                    <a:lnTo>
                      <a:pt x="132" y="14"/>
                    </a:lnTo>
                    <a:lnTo>
                      <a:pt x="113" y="19"/>
                    </a:lnTo>
                    <a:lnTo>
                      <a:pt x="94" y="23"/>
                    </a:lnTo>
                    <a:lnTo>
                      <a:pt x="94" y="86"/>
                    </a:lnTo>
                    <a:lnTo>
                      <a:pt x="93" y="109"/>
                    </a:lnTo>
                    <a:lnTo>
                      <a:pt x="91" y="134"/>
                    </a:lnTo>
                    <a:lnTo>
                      <a:pt x="84" y="160"/>
                    </a:lnTo>
                    <a:lnTo>
                      <a:pt x="73" y="183"/>
                    </a:lnTo>
                    <a:lnTo>
                      <a:pt x="79" y="185"/>
                    </a:lnTo>
                    <a:lnTo>
                      <a:pt x="89" y="192"/>
                    </a:lnTo>
                    <a:lnTo>
                      <a:pt x="94" y="195"/>
                    </a:lnTo>
                    <a:lnTo>
                      <a:pt x="105" y="172"/>
                    </a:lnTo>
                    <a:lnTo>
                      <a:pt x="112" y="146"/>
                    </a:lnTo>
                    <a:lnTo>
                      <a:pt x="116" y="119"/>
                    </a:lnTo>
                    <a:lnTo>
                      <a:pt x="117" y="94"/>
                    </a:lnTo>
                    <a:lnTo>
                      <a:pt x="196" y="94"/>
                    </a:lnTo>
                    <a:lnTo>
                      <a:pt x="196" y="70"/>
                    </a:lnTo>
                    <a:lnTo>
                      <a:pt x="117" y="70"/>
                    </a:lnTo>
                    <a:lnTo>
                      <a:pt x="117" y="41"/>
                    </a:lnTo>
                    <a:lnTo>
                      <a:pt x="135" y="37"/>
                    </a:lnTo>
                    <a:lnTo>
                      <a:pt x="152" y="33"/>
                    </a:lnTo>
                    <a:lnTo>
                      <a:pt x="169" y="27"/>
                    </a:lnTo>
                    <a:lnTo>
                      <a:pt x="185" y="22"/>
                    </a:lnTo>
                    <a:lnTo>
                      <a:pt x="164" y="2"/>
                    </a:lnTo>
                    <a:close/>
                    <a:moveTo>
                      <a:pt x="57" y="67"/>
                    </a:moveTo>
                    <a:lnTo>
                      <a:pt x="31" y="67"/>
                    </a:lnTo>
                    <a:lnTo>
                      <a:pt x="25" y="86"/>
                    </a:lnTo>
                    <a:lnTo>
                      <a:pt x="18" y="105"/>
                    </a:lnTo>
                    <a:lnTo>
                      <a:pt x="9" y="122"/>
                    </a:lnTo>
                    <a:lnTo>
                      <a:pt x="0" y="136"/>
                    </a:lnTo>
                    <a:lnTo>
                      <a:pt x="3" y="143"/>
                    </a:lnTo>
                    <a:lnTo>
                      <a:pt x="9" y="153"/>
                    </a:lnTo>
                    <a:lnTo>
                      <a:pt x="11" y="160"/>
                    </a:lnTo>
                    <a:lnTo>
                      <a:pt x="17" y="150"/>
                    </a:lnTo>
                    <a:lnTo>
                      <a:pt x="23" y="139"/>
                    </a:lnTo>
                    <a:lnTo>
                      <a:pt x="28" y="127"/>
                    </a:lnTo>
                    <a:lnTo>
                      <a:pt x="33" y="114"/>
                    </a:lnTo>
                    <a:lnTo>
                      <a:pt x="57" y="114"/>
                    </a:lnTo>
                    <a:lnTo>
                      <a:pt x="57" y="106"/>
                    </a:lnTo>
                    <a:lnTo>
                      <a:pt x="80" y="106"/>
                    </a:lnTo>
                    <a:lnTo>
                      <a:pt x="72" y="95"/>
                    </a:lnTo>
                    <a:lnTo>
                      <a:pt x="64" y="84"/>
                    </a:lnTo>
                    <a:lnTo>
                      <a:pt x="57" y="75"/>
                    </a:lnTo>
                    <a:lnTo>
                      <a:pt x="57" y="67"/>
                    </a:lnTo>
                    <a:close/>
                    <a:moveTo>
                      <a:pt x="80" y="106"/>
                    </a:moveTo>
                    <a:lnTo>
                      <a:pt x="57" y="106"/>
                    </a:lnTo>
                    <a:lnTo>
                      <a:pt x="62" y="115"/>
                    </a:lnTo>
                    <a:lnTo>
                      <a:pt x="67" y="125"/>
                    </a:lnTo>
                    <a:lnTo>
                      <a:pt x="70" y="131"/>
                    </a:lnTo>
                    <a:lnTo>
                      <a:pt x="84" y="112"/>
                    </a:lnTo>
                    <a:lnTo>
                      <a:pt x="80" y="106"/>
                    </a:lnTo>
                    <a:close/>
                    <a:moveTo>
                      <a:pt x="85" y="43"/>
                    </a:moveTo>
                    <a:lnTo>
                      <a:pt x="5" y="43"/>
                    </a:lnTo>
                    <a:lnTo>
                      <a:pt x="5" y="67"/>
                    </a:lnTo>
                    <a:lnTo>
                      <a:pt x="85" y="67"/>
                    </a:lnTo>
                    <a:lnTo>
                      <a:pt x="85" y="43"/>
                    </a:lnTo>
                    <a:close/>
                    <a:moveTo>
                      <a:pt x="57" y="0"/>
                    </a:moveTo>
                    <a:lnTo>
                      <a:pt x="33" y="0"/>
                    </a:lnTo>
                    <a:lnTo>
                      <a:pt x="33" y="43"/>
                    </a:lnTo>
                    <a:lnTo>
                      <a:pt x="57" y="43"/>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5" name="Group 32">
              <a:extLst>
                <a:ext uri="{FF2B5EF4-FFF2-40B4-BE49-F238E27FC236}">
                  <a16:creationId xmlns:a16="http://schemas.microsoft.com/office/drawing/2014/main" id="{A87F28A5-D024-46EF-A42A-6C201F931C8D}"/>
                </a:ext>
              </a:extLst>
            </p:cNvPr>
            <p:cNvGrpSpPr>
              <a:grpSpLocks/>
            </p:cNvGrpSpPr>
            <p:nvPr/>
          </p:nvGrpSpPr>
          <p:grpSpPr bwMode="auto">
            <a:xfrm>
              <a:off x="2537572" y="2737970"/>
              <a:ext cx="5267325" cy="2454275"/>
              <a:chOff x="1806" y="1021"/>
              <a:chExt cx="8294" cy="3863"/>
            </a:xfrm>
          </p:grpSpPr>
          <p:sp>
            <p:nvSpPr>
              <p:cNvPr id="36" name="Freeform 33">
                <a:extLst>
                  <a:ext uri="{FF2B5EF4-FFF2-40B4-BE49-F238E27FC236}">
                    <a16:creationId xmlns:a16="http://schemas.microsoft.com/office/drawing/2014/main" id="{590B609E-F5D0-473D-B1C2-8D8EA75CD695}"/>
                  </a:ext>
                </a:extLst>
              </p:cNvPr>
              <p:cNvSpPr>
                <a:spLocks/>
              </p:cNvSpPr>
              <p:nvPr/>
            </p:nvSpPr>
            <p:spPr bwMode="auto">
              <a:xfrm>
                <a:off x="1805" y="1038"/>
                <a:ext cx="8294" cy="1572"/>
              </a:xfrm>
              <a:custGeom>
                <a:avLst/>
                <a:gdLst>
                  <a:gd name="T0" fmla="+- 0 9602 1806"/>
                  <a:gd name="T1" fmla="*/ T0 w 8294"/>
                  <a:gd name="T2" fmla="+- 0 1039 1039"/>
                  <a:gd name="T3" fmla="*/ 1039 h 1572"/>
                  <a:gd name="T4" fmla="+- 0 9602 1806"/>
                  <a:gd name="T5" fmla="*/ T4 w 8294"/>
                  <a:gd name="T6" fmla="+- 0 1346 1039"/>
                  <a:gd name="T7" fmla="*/ 1346 h 1572"/>
                  <a:gd name="T8" fmla="+- 0 1806 1806"/>
                  <a:gd name="T9" fmla="*/ T8 w 8294"/>
                  <a:gd name="T10" fmla="+- 0 1346 1039"/>
                  <a:gd name="T11" fmla="*/ 1346 h 1572"/>
                  <a:gd name="T12" fmla="+- 0 1806 1806"/>
                  <a:gd name="T13" fmla="*/ T12 w 8294"/>
                  <a:gd name="T14" fmla="+- 0 2302 1039"/>
                  <a:gd name="T15" fmla="*/ 2302 h 1572"/>
                  <a:gd name="T16" fmla="+- 0 9602 1806"/>
                  <a:gd name="T17" fmla="*/ T16 w 8294"/>
                  <a:gd name="T18" fmla="+- 0 2302 1039"/>
                  <a:gd name="T19" fmla="*/ 2302 h 1572"/>
                  <a:gd name="T20" fmla="+- 0 9602 1806"/>
                  <a:gd name="T21" fmla="*/ T20 w 8294"/>
                  <a:gd name="T22" fmla="+- 0 2610 1039"/>
                  <a:gd name="T23" fmla="*/ 2610 h 1572"/>
                  <a:gd name="T24" fmla="+- 0 10100 1806"/>
                  <a:gd name="T25" fmla="*/ T24 w 8294"/>
                  <a:gd name="T26" fmla="+- 0 1819 1039"/>
                  <a:gd name="T27" fmla="*/ 1819 h 1572"/>
                  <a:gd name="T28" fmla="+- 0 9602 1806"/>
                  <a:gd name="T29" fmla="*/ T28 w 8294"/>
                  <a:gd name="T30" fmla="+- 0 1039 1039"/>
                  <a:gd name="T31" fmla="*/ 1039 h 1572"/>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8294" h="1572">
                    <a:moveTo>
                      <a:pt x="7796" y="0"/>
                    </a:moveTo>
                    <a:lnTo>
                      <a:pt x="7796" y="307"/>
                    </a:lnTo>
                    <a:lnTo>
                      <a:pt x="0" y="307"/>
                    </a:lnTo>
                    <a:lnTo>
                      <a:pt x="0" y="1263"/>
                    </a:lnTo>
                    <a:lnTo>
                      <a:pt x="7796" y="1263"/>
                    </a:lnTo>
                    <a:lnTo>
                      <a:pt x="7796" y="1571"/>
                    </a:lnTo>
                    <a:lnTo>
                      <a:pt x="8294" y="780"/>
                    </a:lnTo>
                    <a:lnTo>
                      <a:pt x="7796" y="0"/>
                    </a:lnTo>
                    <a:close/>
                  </a:path>
                </a:pathLst>
              </a:custGeom>
              <a:solidFill>
                <a:srgbClr val="B1B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13346" name="Picture 34">
                <a:extLst>
                  <a:ext uri="{FF2B5EF4-FFF2-40B4-BE49-F238E27FC236}">
                    <a16:creationId xmlns:a16="http://schemas.microsoft.com/office/drawing/2014/main" id="{A10B5139-1606-4F21-AED3-A7EEEC2C37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6" y="1020"/>
                <a:ext cx="2381" cy="2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47" name="Picture 35">
                <a:extLst>
                  <a:ext uri="{FF2B5EF4-FFF2-40B4-BE49-F238E27FC236}">
                    <a16:creationId xmlns:a16="http://schemas.microsoft.com/office/drawing/2014/main" id="{454986D3-7429-491D-B81E-9148230F6B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0" y="1020"/>
                <a:ext cx="2381" cy="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48" name="Picture 36">
                <a:extLst>
                  <a:ext uri="{FF2B5EF4-FFF2-40B4-BE49-F238E27FC236}">
                    <a16:creationId xmlns:a16="http://schemas.microsoft.com/office/drawing/2014/main" id="{8BF8CF9C-BA82-4A7B-BDFF-B9B3FAE4FF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2" y="1020"/>
                <a:ext cx="2374" cy="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245386951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AA311A-6081-43C8-BCDA-58D78BCBC3A1}"/>
              </a:ext>
            </a:extLst>
          </p:cNvPr>
          <p:cNvSpPr>
            <a:spLocks noGrp="1"/>
          </p:cNvSpPr>
          <p:nvPr>
            <p:ph type="title"/>
          </p:nvPr>
        </p:nvSpPr>
        <p:spPr/>
        <p:txBody>
          <a:bodyPr/>
          <a:lstStyle/>
          <a:p>
            <a:r>
              <a:rPr lang="en-US" altLang="zh-CN" dirty="0"/>
              <a:t>2. </a:t>
            </a:r>
            <a:r>
              <a:rPr lang="zh-CN" altLang="en-US" dirty="0"/>
              <a:t>风险管理主要活动与技术</a:t>
            </a:r>
          </a:p>
        </p:txBody>
      </p:sp>
      <p:sp>
        <p:nvSpPr>
          <p:cNvPr id="3" name="内容占位符 2">
            <a:extLst>
              <a:ext uri="{FF2B5EF4-FFF2-40B4-BE49-F238E27FC236}">
                <a16:creationId xmlns:a16="http://schemas.microsoft.com/office/drawing/2014/main" id="{49019343-FE83-4E96-A4A2-0CD2AEE782C6}"/>
              </a:ext>
            </a:extLst>
          </p:cNvPr>
          <p:cNvSpPr>
            <a:spLocks noGrp="1"/>
          </p:cNvSpPr>
          <p:nvPr>
            <p:ph idx="1"/>
          </p:nvPr>
        </p:nvSpPr>
        <p:spPr>
          <a:xfrm>
            <a:off x="673100" y="1200210"/>
            <a:ext cx="10864850" cy="5047544"/>
          </a:xfrm>
        </p:spPr>
        <p:txBody>
          <a:bodyPr>
            <a:normAutofit/>
          </a:bodyPr>
          <a:lstStyle/>
          <a:p>
            <a:pPr marL="0" indent="0">
              <a:buNone/>
            </a:pPr>
            <a:r>
              <a:rPr lang="zh-CN" altLang="en-US" dirty="0"/>
              <a:t>（</a:t>
            </a:r>
            <a:r>
              <a:rPr lang="en-US" altLang="zh-CN" dirty="0"/>
              <a:t>4</a:t>
            </a:r>
            <a:r>
              <a:rPr lang="zh-CN" altLang="en-US" dirty="0"/>
              <a:t>）实施定量风险分析</a:t>
            </a:r>
            <a:endParaRPr lang="en-US" altLang="zh-CN" dirty="0"/>
          </a:p>
          <a:p>
            <a:pPr lvl="1"/>
            <a:r>
              <a:rPr lang="zh-CN" altLang="en-US" dirty="0"/>
              <a:t>敏感性分析</a:t>
            </a:r>
          </a:p>
        </p:txBody>
      </p:sp>
      <p:sp>
        <p:nvSpPr>
          <p:cNvPr id="4" name="灯片编号占位符 1">
            <a:extLst>
              <a:ext uri="{FF2B5EF4-FFF2-40B4-BE49-F238E27FC236}">
                <a16:creationId xmlns:a16="http://schemas.microsoft.com/office/drawing/2014/main" id="{99F3E5F9-E528-405A-9FF8-11AC0F56A8BB}"/>
              </a:ext>
            </a:extLst>
          </p:cNvPr>
          <p:cNvSpPr>
            <a:spLocks noGrp="1"/>
          </p:cNvSpPr>
          <p:nvPr>
            <p:ph type="sldNum" sz="quarter" idx="12"/>
          </p:nvPr>
        </p:nvSpPr>
        <p:spPr>
          <a:xfrm>
            <a:off x="5778500" y="6459285"/>
            <a:ext cx="622300" cy="365125"/>
          </a:xfrm>
        </p:spPr>
        <p:txBody>
          <a:bodyPr/>
          <a:lstStyle/>
          <a:p>
            <a:fld id="{CFCB2913-6E8F-460F-B9B2-F36455E917E3}" type="slidenum">
              <a:rPr lang="en-US" altLang="en-US" smtClean="0"/>
              <a:pPr/>
              <a:t>138</a:t>
            </a:fld>
            <a:endParaRPr lang="en-US" altLang="en-US" dirty="0"/>
          </a:p>
        </p:txBody>
      </p:sp>
      <p:grpSp>
        <p:nvGrpSpPr>
          <p:cNvPr id="41" name="组合 40">
            <a:extLst>
              <a:ext uri="{FF2B5EF4-FFF2-40B4-BE49-F238E27FC236}">
                <a16:creationId xmlns:a16="http://schemas.microsoft.com/office/drawing/2014/main" id="{37A2DC04-633E-4676-8E37-246D706AF733}"/>
              </a:ext>
            </a:extLst>
          </p:cNvPr>
          <p:cNvGrpSpPr/>
          <p:nvPr/>
        </p:nvGrpSpPr>
        <p:grpSpPr>
          <a:xfrm>
            <a:off x="3601121" y="1707776"/>
            <a:ext cx="5979907" cy="4410508"/>
            <a:chOff x="548640" y="438468"/>
            <a:chExt cx="8077200" cy="5948758"/>
          </a:xfrm>
        </p:grpSpPr>
        <p:sp>
          <p:nvSpPr>
            <p:cNvPr id="42" name="Line 2">
              <a:extLst>
                <a:ext uri="{FF2B5EF4-FFF2-40B4-BE49-F238E27FC236}">
                  <a16:creationId xmlns:a16="http://schemas.microsoft.com/office/drawing/2014/main" id="{E5C23B14-C990-47E3-9495-2EC21BA4090D}"/>
                </a:ext>
              </a:extLst>
            </p:cNvPr>
            <p:cNvSpPr>
              <a:spLocks noChangeShapeType="1"/>
            </p:cNvSpPr>
            <p:nvPr/>
          </p:nvSpPr>
          <p:spPr bwMode="auto">
            <a:xfrm flipH="1" flipV="1">
              <a:off x="2072640" y="2876868"/>
              <a:ext cx="4572000" cy="381000"/>
            </a:xfrm>
            <a:prstGeom prst="line">
              <a:avLst/>
            </a:prstGeom>
            <a:noFill/>
            <a:ln w="952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lIns="90000" tIns="46800" rIns="90000" bIns="46800" anchor="ctr"/>
            <a:lstStyle/>
            <a:p>
              <a:endParaRPr lang="zh-CN" altLang="en-US" sz="1600">
                <a:latin typeface="Verdana" panose="020B0604030504040204" pitchFamily="34" charset="0"/>
                <a:ea typeface="微软雅黑" panose="020B0503020204020204" pitchFamily="34" charset="-122"/>
              </a:endParaRPr>
            </a:p>
          </p:txBody>
        </p:sp>
        <p:sp>
          <p:nvSpPr>
            <p:cNvPr id="43" name="Line 3">
              <a:extLst>
                <a:ext uri="{FF2B5EF4-FFF2-40B4-BE49-F238E27FC236}">
                  <a16:creationId xmlns:a16="http://schemas.microsoft.com/office/drawing/2014/main" id="{3411D541-3804-4D52-B38C-D521FBBE3A98}"/>
                </a:ext>
              </a:extLst>
            </p:cNvPr>
            <p:cNvSpPr>
              <a:spLocks noChangeShapeType="1"/>
            </p:cNvSpPr>
            <p:nvPr/>
          </p:nvSpPr>
          <p:spPr bwMode="auto">
            <a:xfrm>
              <a:off x="2072640" y="1581468"/>
              <a:ext cx="4724400" cy="2971800"/>
            </a:xfrm>
            <a:prstGeom prst="line">
              <a:avLst/>
            </a:prstGeom>
            <a:noFill/>
            <a:ln w="2857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lIns="90000" tIns="46800" rIns="90000" bIns="46800" anchor="ctr"/>
            <a:lstStyle/>
            <a:p>
              <a:endParaRPr lang="zh-CN" altLang="en-US" sz="1600">
                <a:latin typeface="Verdana" panose="020B0604030504040204" pitchFamily="34" charset="0"/>
                <a:ea typeface="微软雅黑" panose="020B0503020204020204" pitchFamily="34" charset="-122"/>
              </a:endParaRPr>
            </a:p>
          </p:txBody>
        </p:sp>
        <p:sp>
          <p:nvSpPr>
            <p:cNvPr id="44" name="Line 5">
              <a:extLst>
                <a:ext uri="{FF2B5EF4-FFF2-40B4-BE49-F238E27FC236}">
                  <a16:creationId xmlns:a16="http://schemas.microsoft.com/office/drawing/2014/main" id="{39A4D929-B248-4EFF-B5AD-2DDA44290C8D}"/>
                </a:ext>
              </a:extLst>
            </p:cNvPr>
            <p:cNvSpPr>
              <a:spLocks noChangeShapeType="1"/>
            </p:cNvSpPr>
            <p:nvPr/>
          </p:nvSpPr>
          <p:spPr bwMode="auto">
            <a:xfrm flipV="1">
              <a:off x="4511040" y="819468"/>
              <a:ext cx="0" cy="5257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lIns="90000" tIns="46800" rIns="90000" bIns="46800" anchor="ctr"/>
            <a:lstStyle/>
            <a:p>
              <a:endParaRPr lang="zh-CN" altLang="en-US" sz="1600">
                <a:latin typeface="Verdana" panose="020B0604030504040204" pitchFamily="34" charset="0"/>
                <a:ea typeface="微软雅黑" panose="020B0503020204020204" pitchFamily="34" charset="-122"/>
              </a:endParaRPr>
            </a:p>
          </p:txBody>
        </p:sp>
        <p:sp>
          <p:nvSpPr>
            <p:cNvPr id="45" name="Text Box 6">
              <a:extLst>
                <a:ext uri="{FF2B5EF4-FFF2-40B4-BE49-F238E27FC236}">
                  <a16:creationId xmlns:a16="http://schemas.microsoft.com/office/drawing/2014/main" id="{83F6350B-B8AB-44B6-BEB4-18D80DD09D45}"/>
                </a:ext>
              </a:extLst>
            </p:cNvPr>
            <p:cNvSpPr txBox="1">
              <a:spLocks noChangeArrowheads="1"/>
            </p:cNvSpPr>
            <p:nvPr/>
          </p:nvSpPr>
          <p:spPr bwMode="auto">
            <a:xfrm>
              <a:off x="3672840" y="438468"/>
              <a:ext cx="1752600" cy="30995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000" tIns="46800" rIns="90000" bIns="46800">
              <a:spAutoFit/>
            </a:bodyPr>
            <a:lstStyle/>
            <a:p>
              <a:pPr algn="ctr">
                <a:spcBef>
                  <a:spcPct val="50000"/>
                </a:spcBef>
              </a:pPr>
              <a:r>
                <a:rPr lang="zh-CN" altLang="en-US" sz="1400" b="0" dirty="0">
                  <a:solidFill>
                    <a:schemeClr val="tx1"/>
                  </a:solidFill>
                  <a:latin typeface="Verdana" panose="020B0604030504040204" pitchFamily="34" charset="0"/>
                  <a:ea typeface="微软雅黑" panose="020B0503020204020204" pitchFamily="34" charset="-122"/>
                </a:rPr>
                <a:t>内部收益率</a:t>
              </a:r>
            </a:p>
          </p:txBody>
        </p:sp>
        <p:sp>
          <p:nvSpPr>
            <p:cNvPr id="46" name="Text Box 7">
              <a:extLst>
                <a:ext uri="{FF2B5EF4-FFF2-40B4-BE49-F238E27FC236}">
                  <a16:creationId xmlns:a16="http://schemas.microsoft.com/office/drawing/2014/main" id="{F3B20597-D332-4A34-A639-BE972B832EB8}"/>
                </a:ext>
              </a:extLst>
            </p:cNvPr>
            <p:cNvSpPr txBox="1">
              <a:spLocks noChangeArrowheads="1"/>
            </p:cNvSpPr>
            <p:nvPr/>
          </p:nvSpPr>
          <p:spPr bwMode="auto">
            <a:xfrm>
              <a:off x="3672840" y="6045518"/>
              <a:ext cx="1752600" cy="30995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000" tIns="46800" rIns="90000" bIns="46800">
              <a:spAutoFit/>
            </a:bodyPr>
            <a:lstStyle/>
            <a:p>
              <a:pPr algn="ctr">
                <a:spcBef>
                  <a:spcPct val="50000"/>
                </a:spcBef>
              </a:pPr>
              <a:r>
                <a:rPr lang="en-US" altLang="zh-CN" sz="1400" b="0">
                  <a:solidFill>
                    <a:schemeClr val="tx1"/>
                  </a:solidFill>
                  <a:latin typeface="Verdana" panose="020B0604030504040204" pitchFamily="34" charset="0"/>
                  <a:ea typeface="微软雅黑" panose="020B0503020204020204" pitchFamily="34" charset="-122"/>
                </a:rPr>
                <a:t>0%</a:t>
              </a:r>
            </a:p>
          </p:txBody>
        </p:sp>
        <p:sp>
          <p:nvSpPr>
            <p:cNvPr id="47" name="Text Box 8">
              <a:extLst>
                <a:ext uri="{FF2B5EF4-FFF2-40B4-BE49-F238E27FC236}">
                  <a16:creationId xmlns:a16="http://schemas.microsoft.com/office/drawing/2014/main" id="{08771095-8D1D-41D3-8210-D1A36ED8E1CE}"/>
                </a:ext>
              </a:extLst>
            </p:cNvPr>
            <p:cNvSpPr txBox="1">
              <a:spLocks noChangeArrowheads="1"/>
            </p:cNvSpPr>
            <p:nvPr/>
          </p:nvSpPr>
          <p:spPr bwMode="auto">
            <a:xfrm>
              <a:off x="3977640" y="3853180"/>
              <a:ext cx="1752600" cy="30995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000" tIns="46800" rIns="90000" bIns="46800">
              <a:spAutoFit/>
            </a:bodyPr>
            <a:lstStyle/>
            <a:p>
              <a:pPr algn="ctr">
                <a:spcBef>
                  <a:spcPct val="50000"/>
                </a:spcBef>
              </a:pPr>
              <a:r>
                <a:rPr lang="en-US" altLang="zh-CN" sz="1400" b="0" dirty="0">
                  <a:solidFill>
                    <a:schemeClr val="tx1"/>
                  </a:solidFill>
                  <a:latin typeface="Verdana" panose="020B0604030504040204" pitchFamily="34" charset="0"/>
                  <a:ea typeface="微软雅黑" panose="020B0503020204020204" pitchFamily="34" charset="-122"/>
                </a:rPr>
                <a:t>20%</a:t>
              </a:r>
            </a:p>
          </p:txBody>
        </p:sp>
        <p:sp>
          <p:nvSpPr>
            <p:cNvPr id="48" name="Text Box 9">
              <a:extLst>
                <a:ext uri="{FF2B5EF4-FFF2-40B4-BE49-F238E27FC236}">
                  <a16:creationId xmlns:a16="http://schemas.microsoft.com/office/drawing/2014/main" id="{B2D2EDBD-8194-4513-896E-3D2D8DC0D25E}"/>
                </a:ext>
              </a:extLst>
            </p:cNvPr>
            <p:cNvSpPr txBox="1">
              <a:spLocks noChangeArrowheads="1"/>
            </p:cNvSpPr>
            <p:nvPr/>
          </p:nvSpPr>
          <p:spPr bwMode="auto">
            <a:xfrm>
              <a:off x="3977640" y="2953068"/>
              <a:ext cx="1752600" cy="30995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000" tIns="46800" rIns="90000" bIns="46800">
              <a:spAutoFit/>
            </a:bodyPr>
            <a:lstStyle/>
            <a:p>
              <a:pPr algn="ctr">
                <a:spcBef>
                  <a:spcPct val="50000"/>
                </a:spcBef>
              </a:pPr>
              <a:r>
                <a:rPr lang="en-US" altLang="zh-CN" sz="1400" b="0">
                  <a:solidFill>
                    <a:schemeClr val="tx1"/>
                  </a:solidFill>
                  <a:latin typeface="Verdana" panose="020B0604030504040204" pitchFamily="34" charset="0"/>
                  <a:ea typeface="微软雅黑" panose="020B0503020204020204" pitchFamily="34" charset="-122"/>
                </a:rPr>
                <a:t>25%</a:t>
              </a:r>
            </a:p>
          </p:txBody>
        </p:sp>
        <p:sp>
          <p:nvSpPr>
            <p:cNvPr id="49" name="Text Box 10">
              <a:extLst>
                <a:ext uri="{FF2B5EF4-FFF2-40B4-BE49-F238E27FC236}">
                  <a16:creationId xmlns:a16="http://schemas.microsoft.com/office/drawing/2014/main" id="{E3D72F3B-966F-47AB-B8C6-1D85823EFBBB}"/>
                </a:ext>
              </a:extLst>
            </p:cNvPr>
            <p:cNvSpPr txBox="1">
              <a:spLocks noChangeArrowheads="1"/>
            </p:cNvSpPr>
            <p:nvPr/>
          </p:nvSpPr>
          <p:spPr bwMode="auto">
            <a:xfrm>
              <a:off x="3977640" y="1870795"/>
              <a:ext cx="1752600" cy="30995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000" tIns="46800" rIns="90000" bIns="46800">
              <a:spAutoFit/>
            </a:bodyPr>
            <a:lstStyle/>
            <a:p>
              <a:pPr algn="ctr">
                <a:spcBef>
                  <a:spcPct val="50000"/>
                </a:spcBef>
              </a:pPr>
              <a:r>
                <a:rPr lang="en-US" altLang="zh-CN" sz="1400" b="0" dirty="0">
                  <a:solidFill>
                    <a:schemeClr val="tx1"/>
                  </a:solidFill>
                  <a:latin typeface="Verdana" panose="020B0604030504040204" pitchFamily="34" charset="0"/>
                  <a:ea typeface="微软雅黑" panose="020B0503020204020204" pitchFamily="34" charset="-122"/>
                </a:rPr>
                <a:t>30%</a:t>
              </a:r>
            </a:p>
          </p:txBody>
        </p:sp>
        <p:sp>
          <p:nvSpPr>
            <p:cNvPr id="50" name="Line 11">
              <a:extLst>
                <a:ext uri="{FF2B5EF4-FFF2-40B4-BE49-F238E27FC236}">
                  <a16:creationId xmlns:a16="http://schemas.microsoft.com/office/drawing/2014/main" id="{4BBA2368-FB71-4884-A970-EA2F834524F9}"/>
                </a:ext>
              </a:extLst>
            </p:cNvPr>
            <p:cNvSpPr>
              <a:spLocks noChangeShapeType="1"/>
            </p:cNvSpPr>
            <p:nvPr/>
          </p:nvSpPr>
          <p:spPr bwMode="auto">
            <a:xfrm>
              <a:off x="929640" y="6077268"/>
              <a:ext cx="71628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lIns="90000" tIns="46800" rIns="90000" bIns="46800" anchor="ctr"/>
            <a:lstStyle/>
            <a:p>
              <a:endParaRPr lang="zh-CN" altLang="en-US" sz="1600">
                <a:latin typeface="Verdana" panose="020B0604030504040204" pitchFamily="34" charset="0"/>
                <a:ea typeface="微软雅黑" panose="020B0503020204020204" pitchFamily="34" charset="-122"/>
              </a:endParaRPr>
            </a:p>
          </p:txBody>
        </p:sp>
        <p:sp>
          <p:nvSpPr>
            <p:cNvPr id="51" name="Oval 12">
              <a:extLst>
                <a:ext uri="{FF2B5EF4-FFF2-40B4-BE49-F238E27FC236}">
                  <a16:creationId xmlns:a16="http://schemas.microsoft.com/office/drawing/2014/main" id="{7F09A1AE-756D-443F-8EA3-633759BF0601}"/>
                </a:ext>
              </a:extLst>
            </p:cNvPr>
            <p:cNvSpPr>
              <a:spLocks noChangeArrowheads="1"/>
            </p:cNvSpPr>
            <p:nvPr/>
          </p:nvSpPr>
          <p:spPr bwMode="auto">
            <a:xfrm>
              <a:off x="4434840" y="6001068"/>
              <a:ext cx="152400" cy="152400"/>
            </a:xfrm>
            <a:prstGeom prst="ellipse">
              <a:avLst/>
            </a:prstGeom>
            <a:gradFill rotWithShape="1">
              <a:gsLst>
                <a:gs pos="0">
                  <a:srgbClr val="FF0000"/>
                </a:gs>
                <a:gs pos="100000">
                  <a:srgbClr val="FF0000">
                    <a:gamma/>
                    <a:shade val="75686"/>
                    <a:invGamma/>
                  </a:srgbClr>
                </a:gs>
              </a:gsLst>
              <a:path path="rect">
                <a:fillToRect r="100000" b="10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lIns="90000" tIns="46800" rIns="90000" bIns="46800" anchor="ctr"/>
            <a:lstStyle/>
            <a:p>
              <a:endParaRPr lang="zh-CN" altLang="en-US" sz="1600">
                <a:latin typeface="Verdana" panose="020B0604030504040204" pitchFamily="34" charset="0"/>
                <a:ea typeface="微软雅黑" panose="020B0503020204020204" pitchFamily="34" charset="-122"/>
              </a:endParaRPr>
            </a:p>
          </p:txBody>
        </p:sp>
        <p:sp>
          <p:nvSpPr>
            <p:cNvPr id="52" name="Oval 13">
              <a:extLst>
                <a:ext uri="{FF2B5EF4-FFF2-40B4-BE49-F238E27FC236}">
                  <a16:creationId xmlns:a16="http://schemas.microsoft.com/office/drawing/2014/main" id="{22165DC1-4B6F-492D-8E2F-32FBDF449575}"/>
                </a:ext>
              </a:extLst>
            </p:cNvPr>
            <p:cNvSpPr>
              <a:spLocks noChangeArrowheads="1"/>
            </p:cNvSpPr>
            <p:nvPr/>
          </p:nvSpPr>
          <p:spPr bwMode="auto">
            <a:xfrm>
              <a:off x="4434840" y="3867468"/>
              <a:ext cx="152400" cy="152400"/>
            </a:xfrm>
            <a:prstGeom prst="ellipse">
              <a:avLst/>
            </a:prstGeom>
            <a:gradFill rotWithShape="1">
              <a:gsLst>
                <a:gs pos="0">
                  <a:srgbClr val="FF0000"/>
                </a:gs>
                <a:gs pos="100000">
                  <a:srgbClr val="FF0000">
                    <a:gamma/>
                    <a:shade val="75686"/>
                    <a:invGamma/>
                  </a:srgbClr>
                </a:gs>
              </a:gsLst>
              <a:path path="rect">
                <a:fillToRect r="100000" b="10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lIns="90000" tIns="46800" rIns="90000" bIns="46800" anchor="ctr"/>
            <a:lstStyle/>
            <a:p>
              <a:endParaRPr lang="zh-CN" altLang="en-US" sz="1600">
                <a:latin typeface="Verdana" panose="020B0604030504040204" pitchFamily="34" charset="0"/>
                <a:ea typeface="微软雅黑" panose="020B0503020204020204" pitchFamily="34" charset="-122"/>
              </a:endParaRPr>
            </a:p>
          </p:txBody>
        </p:sp>
        <p:sp>
          <p:nvSpPr>
            <p:cNvPr id="53" name="Oval 14">
              <a:extLst>
                <a:ext uri="{FF2B5EF4-FFF2-40B4-BE49-F238E27FC236}">
                  <a16:creationId xmlns:a16="http://schemas.microsoft.com/office/drawing/2014/main" id="{C998E927-655B-47EE-9AB0-B8FFB1513369}"/>
                </a:ext>
              </a:extLst>
            </p:cNvPr>
            <p:cNvSpPr>
              <a:spLocks noChangeArrowheads="1"/>
            </p:cNvSpPr>
            <p:nvPr/>
          </p:nvSpPr>
          <p:spPr bwMode="auto">
            <a:xfrm>
              <a:off x="4434840" y="2191068"/>
              <a:ext cx="152400" cy="152400"/>
            </a:xfrm>
            <a:prstGeom prst="ellipse">
              <a:avLst/>
            </a:prstGeom>
            <a:gradFill rotWithShape="1">
              <a:gsLst>
                <a:gs pos="0">
                  <a:srgbClr val="FF0000"/>
                </a:gs>
                <a:gs pos="100000">
                  <a:srgbClr val="FF0000">
                    <a:gamma/>
                    <a:shade val="75686"/>
                    <a:invGamma/>
                  </a:srgbClr>
                </a:gs>
              </a:gsLst>
              <a:path path="rect">
                <a:fillToRect r="100000" b="10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lIns="90000" tIns="46800" rIns="90000" bIns="46800" anchor="ctr"/>
            <a:lstStyle/>
            <a:p>
              <a:endParaRPr lang="zh-CN" altLang="en-US" sz="1600">
                <a:latin typeface="Verdana" panose="020B0604030504040204" pitchFamily="34" charset="0"/>
                <a:ea typeface="微软雅黑" panose="020B0503020204020204" pitchFamily="34" charset="-122"/>
              </a:endParaRPr>
            </a:p>
          </p:txBody>
        </p:sp>
        <p:sp>
          <p:nvSpPr>
            <p:cNvPr id="54" name="Oval 15">
              <a:extLst>
                <a:ext uri="{FF2B5EF4-FFF2-40B4-BE49-F238E27FC236}">
                  <a16:creationId xmlns:a16="http://schemas.microsoft.com/office/drawing/2014/main" id="{CCB478DD-8822-4028-9542-B916BEF1BE18}"/>
                </a:ext>
              </a:extLst>
            </p:cNvPr>
            <p:cNvSpPr>
              <a:spLocks noChangeArrowheads="1"/>
            </p:cNvSpPr>
            <p:nvPr/>
          </p:nvSpPr>
          <p:spPr bwMode="auto">
            <a:xfrm>
              <a:off x="4434840" y="3029268"/>
              <a:ext cx="152400" cy="152400"/>
            </a:xfrm>
            <a:prstGeom prst="ellipse">
              <a:avLst/>
            </a:prstGeom>
            <a:gradFill rotWithShape="1">
              <a:gsLst>
                <a:gs pos="0">
                  <a:srgbClr val="FF0000"/>
                </a:gs>
                <a:gs pos="100000">
                  <a:srgbClr val="FF0000">
                    <a:gamma/>
                    <a:shade val="75686"/>
                    <a:invGamma/>
                  </a:srgbClr>
                </a:gs>
              </a:gsLst>
              <a:path path="rect">
                <a:fillToRect r="100000" b="10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lIns="90000" tIns="46800" rIns="90000" bIns="46800" anchor="ctr"/>
            <a:lstStyle/>
            <a:p>
              <a:endParaRPr lang="zh-CN" altLang="en-US" sz="1600">
                <a:latin typeface="Verdana" panose="020B0604030504040204" pitchFamily="34" charset="0"/>
                <a:ea typeface="微软雅黑" panose="020B0503020204020204" pitchFamily="34" charset="-122"/>
              </a:endParaRPr>
            </a:p>
          </p:txBody>
        </p:sp>
        <p:sp>
          <p:nvSpPr>
            <p:cNvPr id="55" name="Oval 16">
              <a:extLst>
                <a:ext uri="{FF2B5EF4-FFF2-40B4-BE49-F238E27FC236}">
                  <a16:creationId xmlns:a16="http://schemas.microsoft.com/office/drawing/2014/main" id="{C969F095-1433-4FDF-B908-69ABF634F764}"/>
                </a:ext>
              </a:extLst>
            </p:cNvPr>
            <p:cNvSpPr>
              <a:spLocks noChangeArrowheads="1"/>
            </p:cNvSpPr>
            <p:nvPr/>
          </p:nvSpPr>
          <p:spPr bwMode="auto">
            <a:xfrm>
              <a:off x="3291840" y="6001068"/>
              <a:ext cx="152400" cy="152400"/>
            </a:xfrm>
            <a:prstGeom prst="ellipse">
              <a:avLst/>
            </a:prstGeom>
            <a:gradFill rotWithShape="1">
              <a:gsLst>
                <a:gs pos="0">
                  <a:srgbClr val="FF0000"/>
                </a:gs>
                <a:gs pos="100000">
                  <a:srgbClr val="FF0000">
                    <a:gamma/>
                    <a:shade val="75686"/>
                    <a:invGamma/>
                  </a:srgbClr>
                </a:gs>
              </a:gsLst>
              <a:path path="rect">
                <a:fillToRect r="100000" b="10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lIns="90000" tIns="46800" rIns="90000" bIns="46800" anchor="ctr"/>
            <a:lstStyle/>
            <a:p>
              <a:endParaRPr lang="zh-CN" altLang="en-US" sz="1600">
                <a:latin typeface="Verdana" panose="020B0604030504040204" pitchFamily="34" charset="0"/>
                <a:ea typeface="微软雅黑" panose="020B0503020204020204" pitchFamily="34" charset="-122"/>
              </a:endParaRPr>
            </a:p>
          </p:txBody>
        </p:sp>
        <p:sp>
          <p:nvSpPr>
            <p:cNvPr id="56" name="Oval 17">
              <a:extLst>
                <a:ext uri="{FF2B5EF4-FFF2-40B4-BE49-F238E27FC236}">
                  <a16:creationId xmlns:a16="http://schemas.microsoft.com/office/drawing/2014/main" id="{0FA18814-775B-47B4-9419-3F53120FD45E}"/>
                </a:ext>
              </a:extLst>
            </p:cNvPr>
            <p:cNvSpPr>
              <a:spLocks noChangeArrowheads="1"/>
            </p:cNvSpPr>
            <p:nvPr/>
          </p:nvSpPr>
          <p:spPr bwMode="auto">
            <a:xfrm>
              <a:off x="5577840" y="6001068"/>
              <a:ext cx="152400" cy="152400"/>
            </a:xfrm>
            <a:prstGeom prst="ellipse">
              <a:avLst/>
            </a:prstGeom>
            <a:gradFill rotWithShape="1">
              <a:gsLst>
                <a:gs pos="0">
                  <a:srgbClr val="FF0000"/>
                </a:gs>
                <a:gs pos="100000">
                  <a:srgbClr val="FF0000">
                    <a:gamma/>
                    <a:shade val="75686"/>
                    <a:invGamma/>
                  </a:srgbClr>
                </a:gs>
              </a:gsLst>
              <a:path path="rect">
                <a:fillToRect r="100000" b="10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lIns="90000" tIns="46800" rIns="90000" bIns="46800" anchor="ctr"/>
            <a:lstStyle/>
            <a:p>
              <a:endParaRPr lang="zh-CN" altLang="en-US" sz="1600">
                <a:latin typeface="Verdana" panose="020B0604030504040204" pitchFamily="34" charset="0"/>
                <a:ea typeface="微软雅黑" panose="020B0503020204020204" pitchFamily="34" charset="-122"/>
              </a:endParaRPr>
            </a:p>
          </p:txBody>
        </p:sp>
        <p:sp>
          <p:nvSpPr>
            <p:cNvPr id="57" name="Oval 18">
              <a:extLst>
                <a:ext uri="{FF2B5EF4-FFF2-40B4-BE49-F238E27FC236}">
                  <a16:creationId xmlns:a16="http://schemas.microsoft.com/office/drawing/2014/main" id="{4237EDF9-3B90-4CAF-B972-939E6F72B137}"/>
                </a:ext>
              </a:extLst>
            </p:cNvPr>
            <p:cNvSpPr>
              <a:spLocks noChangeArrowheads="1"/>
            </p:cNvSpPr>
            <p:nvPr/>
          </p:nvSpPr>
          <p:spPr bwMode="auto">
            <a:xfrm>
              <a:off x="6644640" y="6001068"/>
              <a:ext cx="152400" cy="152400"/>
            </a:xfrm>
            <a:prstGeom prst="ellipse">
              <a:avLst/>
            </a:prstGeom>
            <a:gradFill rotWithShape="1">
              <a:gsLst>
                <a:gs pos="0">
                  <a:srgbClr val="FF0000"/>
                </a:gs>
                <a:gs pos="100000">
                  <a:srgbClr val="FF0000">
                    <a:gamma/>
                    <a:shade val="75686"/>
                    <a:invGamma/>
                  </a:srgbClr>
                </a:gs>
              </a:gsLst>
              <a:path path="rect">
                <a:fillToRect r="100000" b="10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lIns="90000" tIns="46800" rIns="90000" bIns="46800" anchor="ctr"/>
            <a:lstStyle/>
            <a:p>
              <a:endParaRPr lang="zh-CN" altLang="en-US" sz="1600">
                <a:latin typeface="Verdana" panose="020B0604030504040204" pitchFamily="34" charset="0"/>
                <a:ea typeface="微软雅黑" panose="020B0503020204020204" pitchFamily="34" charset="-122"/>
              </a:endParaRPr>
            </a:p>
          </p:txBody>
        </p:sp>
        <p:sp>
          <p:nvSpPr>
            <p:cNvPr id="58" name="Oval 19">
              <a:extLst>
                <a:ext uri="{FF2B5EF4-FFF2-40B4-BE49-F238E27FC236}">
                  <a16:creationId xmlns:a16="http://schemas.microsoft.com/office/drawing/2014/main" id="{55931AEF-186F-4A65-8CF1-5D466423ED1F}"/>
                </a:ext>
              </a:extLst>
            </p:cNvPr>
            <p:cNvSpPr>
              <a:spLocks noChangeArrowheads="1"/>
            </p:cNvSpPr>
            <p:nvPr/>
          </p:nvSpPr>
          <p:spPr bwMode="auto">
            <a:xfrm>
              <a:off x="2148840" y="6001068"/>
              <a:ext cx="152400" cy="152400"/>
            </a:xfrm>
            <a:prstGeom prst="ellipse">
              <a:avLst/>
            </a:prstGeom>
            <a:gradFill rotWithShape="1">
              <a:gsLst>
                <a:gs pos="0">
                  <a:srgbClr val="FF0000"/>
                </a:gs>
                <a:gs pos="100000">
                  <a:srgbClr val="FF0000">
                    <a:gamma/>
                    <a:shade val="75686"/>
                    <a:invGamma/>
                  </a:srgbClr>
                </a:gs>
              </a:gsLst>
              <a:path path="rect">
                <a:fillToRect r="100000" b="10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lIns="90000" tIns="46800" rIns="90000" bIns="46800" anchor="ctr"/>
            <a:lstStyle/>
            <a:p>
              <a:endParaRPr lang="zh-CN" altLang="en-US" sz="1600">
                <a:latin typeface="Verdana" panose="020B0604030504040204" pitchFamily="34" charset="0"/>
                <a:ea typeface="微软雅黑" panose="020B0503020204020204" pitchFamily="34" charset="-122"/>
              </a:endParaRPr>
            </a:p>
          </p:txBody>
        </p:sp>
        <p:sp>
          <p:nvSpPr>
            <p:cNvPr id="59" name="Text Box 20">
              <a:extLst>
                <a:ext uri="{FF2B5EF4-FFF2-40B4-BE49-F238E27FC236}">
                  <a16:creationId xmlns:a16="http://schemas.microsoft.com/office/drawing/2014/main" id="{670D0AC2-0A7A-45A1-976B-2ABD1F690F38}"/>
                </a:ext>
              </a:extLst>
            </p:cNvPr>
            <p:cNvSpPr txBox="1">
              <a:spLocks noChangeArrowheads="1"/>
            </p:cNvSpPr>
            <p:nvPr/>
          </p:nvSpPr>
          <p:spPr bwMode="auto">
            <a:xfrm>
              <a:off x="5044440" y="6077268"/>
              <a:ext cx="1219200" cy="30995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000" tIns="46800" rIns="90000" bIns="46800">
              <a:spAutoFit/>
            </a:bodyPr>
            <a:lstStyle/>
            <a:p>
              <a:pPr algn="ctr">
                <a:spcBef>
                  <a:spcPct val="50000"/>
                </a:spcBef>
              </a:pPr>
              <a:r>
                <a:rPr lang="en-US" altLang="zh-CN" sz="1400" b="0">
                  <a:solidFill>
                    <a:schemeClr val="tx1"/>
                  </a:solidFill>
                  <a:latin typeface="Verdana" panose="020B0604030504040204" pitchFamily="34" charset="0"/>
                  <a:ea typeface="微软雅黑" panose="020B0503020204020204" pitchFamily="34" charset="-122"/>
                </a:rPr>
                <a:t>+10%</a:t>
              </a:r>
            </a:p>
          </p:txBody>
        </p:sp>
        <p:sp>
          <p:nvSpPr>
            <p:cNvPr id="60" name="Text Box 21">
              <a:extLst>
                <a:ext uri="{FF2B5EF4-FFF2-40B4-BE49-F238E27FC236}">
                  <a16:creationId xmlns:a16="http://schemas.microsoft.com/office/drawing/2014/main" id="{9D493E7F-48FC-4742-8B62-993CD9029DC5}"/>
                </a:ext>
              </a:extLst>
            </p:cNvPr>
            <p:cNvSpPr txBox="1">
              <a:spLocks noChangeArrowheads="1"/>
            </p:cNvSpPr>
            <p:nvPr/>
          </p:nvSpPr>
          <p:spPr bwMode="auto">
            <a:xfrm>
              <a:off x="5958840" y="6077268"/>
              <a:ext cx="1752600" cy="30995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000" tIns="46800" rIns="90000" bIns="46800">
              <a:spAutoFit/>
            </a:bodyPr>
            <a:lstStyle/>
            <a:p>
              <a:pPr algn="ctr">
                <a:spcBef>
                  <a:spcPct val="50000"/>
                </a:spcBef>
              </a:pPr>
              <a:r>
                <a:rPr lang="en-US" altLang="zh-CN" sz="1400" b="0">
                  <a:solidFill>
                    <a:schemeClr val="tx1"/>
                  </a:solidFill>
                  <a:latin typeface="Verdana" panose="020B0604030504040204" pitchFamily="34" charset="0"/>
                  <a:ea typeface="微软雅黑" panose="020B0503020204020204" pitchFamily="34" charset="-122"/>
                </a:rPr>
                <a:t>+20%</a:t>
              </a:r>
            </a:p>
          </p:txBody>
        </p:sp>
        <p:sp>
          <p:nvSpPr>
            <p:cNvPr id="61" name="Text Box 22">
              <a:extLst>
                <a:ext uri="{FF2B5EF4-FFF2-40B4-BE49-F238E27FC236}">
                  <a16:creationId xmlns:a16="http://schemas.microsoft.com/office/drawing/2014/main" id="{E41DDFA1-CDEB-4957-8761-F2997FF9082A}"/>
                </a:ext>
              </a:extLst>
            </p:cNvPr>
            <p:cNvSpPr txBox="1">
              <a:spLocks noChangeArrowheads="1"/>
            </p:cNvSpPr>
            <p:nvPr/>
          </p:nvSpPr>
          <p:spPr bwMode="auto">
            <a:xfrm>
              <a:off x="6873240" y="6077268"/>
              <a:ext cx="1752600" cy="30995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000" tIns="46800" rIns="90000" bIns="46800">
              <a:spAutoFit/>
            </a:bodyPr>
            <a:lstStyle/>
            <a:p>
              <a:pPr algn="ctr">
                <a:spcBef>
                  <a:spcPct val="50000"/>
                </a:spcBef>
              </a:pPr>
              <a:r>
                <a:rPr lang="zh-CN" altLang="en-US" sz="1400" b="0">
                  <a:solidFill>
                    <a:schemeClr val="tx1"/>
                  </a:solidFill>
                  <a:latin typeface="Verdana" panose="020B0604030504040204" pitchFamily="34" charset="0"/>
                  <a:ea typeface="微软雅黑" panose="020B0503020204020204" pitchFamily="34" charset="-122"/>
                </a:rPr>
                <a:t>增幅</a:t>
              </a:r>
            </a:p>
          </p:txBody>
        </p:sp>
        <p:sp>
          <p:nvSpPr>
            <p:cNvPr id="62" name="Text Box 23">
              <a:extLst>
                <a:ext uri="{FF2B5EF4-FFF2-40B4-BE49-F238E27FC236}">
                  <a16:creationId xmlns:a16="http://schemas.microsoft.com/office/drawing/2014/main" id="{7637A44B-9572-412A-B247-FEAB92A3ABAB}"/>
                </a:ext>
              </a:extLst>
            </p:cNvPr>
            <p:cNvSpPr txBox="1">
              <a:spLocks noChangeArrowheads="1"/>
            </p:cNvSpPr>
            <p:nvPr/>
          </p:nvSpPr>
          <p:spPr bwMode="auto">
            <a:xfrm>
              <a:off x="2834640" y="6077268"/>
              <a:ext cx="1219200" cy="30995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000" tIns="46800" rIns="90000" bIns="46800">
              <a:spAutoFit/>
            </a:bodyPr>
            <a:lstStyle/>
            <a:p>
              <a:pPr algn="ctr">
                <a:spcBef>
                  <a:spcPct val="50000"/>
                </a:spcBef>
              </a:pPr>
              <a:r>
                <a:rPr lang="en-US" altLang="zh-CN" sz="1400" b="0">
                  <a:solidFill>
                    <a:srgbClr val="FF0000"/>
                  </a:solidFill>
                  <a:latin typeface="Verdana" panose="020B0604030504040204" pitchFamily="34" charset="0"/>
                  <a:ea typeface="微软雅黑" panose="020B0503020204020204" pitchFamily="34" charset="-122"/>
                </a:rPr>
                <a:t>-10%</a:t>
              </a:r>
            </a:p>
          </p:txBody>
        </p:sp>
        <p:sp>
          <p:nvSpPr>
            <p:cNvPr id="63" name="Text Box 24">
              <a:extLst>
                <a:ext uri="{FF2B5EF4-FFF2-40B4-BE49-F238E27FC236}">
                  <a16:creationId xmlns:a16="http://schemas.microsoft.com/office/drawing/2014/main" id="{FEAC86A2-E41A-4AB3-B2FE-7449355F1235}"/>
                </a:ext>
              </a:extLst>
            </p:cNvPr>
            <p:cNvSpPr txBox="1">
              <a:spLocks noChangeArrowheads="1"/>
            </p:cNvSpPr>
            <p:nvPr/>
          </p:nvSpPr>
          <p:spPr bwMode="auto">
            <a:xfrm>
              <a:off x="1691640" y="6077268"/>
              <a:ext cx="1219200" cy="30995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000" tIns="46800" rIns="90000" bIns="46800">
              <a:spAutoFit/>
            </a:bodyPr>
            <a:lstStyle/>
            <a:p>
              <a:pPr algn="ctr">
                <a:spcBef>
                  <a:spcPct val="50000"/>
                </a:spcBef>
              </a:pPr>
              <a:r>
                <a:rPr lang="en-US" altLang="zh-CN" sz="1400" b="0">
                  <a:solidFill>
                    <a:srgbClr val="FF0000"/>
                  </a:solidFill>
                  <a:latin typeface="Verdana" panose="020B0604030504040204" pitchFamily="34" charset="0"/>
                  <a:ea typeface="微软雅黑" panose="020B0503020204020204" pitchFamily="34" charset="-122"/>
                </a:rPr>
                <a:t>-20%</a:t>
              </a:r>
            </a:p>
          </p:txBody>
        </p:sp>
        <p:sp>
          <p:nvSpPr>
            <p:cNvPr id="64" name="Line 25">
              <a:extLst>
                <a:ext uri="{FF2B5EF4-FFF2-40B4-BE49-F238E27FC236}">
                  <a16:creationId xmlns:a16="http://schemas.microsoft.com/office/drawing/2014/main" id="{77F46600-1BA0-4C21-AE5E-30EDEA5B77AC}"/>
                </a:ext>
              </a:extLst>
            </p:cNvPr>
            <p:cNvSpPr>
              <a:spLocks noChangeShapeType="1"/>
            </p:cNvSpPr>
            <p:nvPr/>
          </p:nvSpPr>
          <p:spPr bwMode="auto">
            <a:xfrm flipV="1">
              <a:off x="3368040" y="819468"/>
              <a:ext cx="0" cy="52578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lIns="90000" tIns="46800" rIns="90000" bIns="46800" anchor="ctr"/>
            <a:lstStyle/>
            <a:p>
              <a:endParaRPr lang="zh-CN" altLang="en-US" sz="1600">
                <a:latin typeface="Verdana" panose="020B0604030504040204" pitchFamily="34" charset="0"/>
                <a:ea typeface="微软雅黑" panose="020B0503020204020204" pitchFamily="34" charset="-122"/>
              </a:endParaRPr>
            </a:p>
          </p:txBody>
        </p:sp>
        <p:sp>
          <p:nvSpPr>
            <p:cNvPr id="65" name="Line 26">
              <a:extLst>
                <a:ext uri="{FF2B5EF4-FFF2-40B4-BE49-F238E27FC236}">
                  <a16:creationId xmlns:a16="http://schemas.microsoft.com/office/drawing/2014/main" id="{65C06AB5-A602-42B5-B8FA-6767D8AD65C1}"/>
                </a:ext>
              </a:extLst>
            </p:cNvPr>
            <p:cNvSpPr>
              <a:spLocks noChangeShapeType="1"/>
            </p:cNvSpPr>
            <p:nvPr/>
          </p:nvSpPr>
          <p:spPr bwMode="auto">
            <a:xfrm flipV="1">
              <a:off x="5654040" y="819468"/>
              <a:ext cx="0" cy="52578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lIns="90000" tIns="46800" rIns="90000" bIns="46800" anchor="ctr"/>
            <a:lstStyle/>
            <a:p>
              <a:endParaRPr lang="zh-CN" altLang="en-US" sz="1600">
                <a:latin typeface="Verdana" panose="020B0604030504040204" pitchFamily="34" charset="0"/>
                <a:ea typeface="微软雅黑" panose="020B0503020204020204" pitchFamily="34" charset="-122"/>
              </a:endParaRPr>
            </a:p>
          </p:txBody>
        </p:sp>
        <p:sp>
          <p:nvSpPr>
            <p:cNvPr id="66" name="Oval 27">
              <a:extLst>
                <a:ext uri="{FF2B5EF4-FFF2-40B4-BE49-F238E27FC236}">
                  <a16:creationId xmlns:a16="http://schemas.microsoft.com/office/drawing/2014/main" id="{D4B130CD-852B-4A9B-AACE-4426EDBAC691}"/>
                </a:ext>
              </a:extLst>
            </p:cNvPr>
            <p:cNvSpPr>
              <a:spLocks noChangeArrowheads="1"/>
            </p:cNvSpPr>
            <p:nvPr/>
          </p:nvSpPr>
          <p:spPr bwMode="auto">
            <a:xfrm>
              <a:off x="3291840" y="4172268"/>
              <a:ext cx="152400" cy="152400"/>
            </a:xfrm>
            <a:prstGeom prst="ellipse">
              <a:avLst/>
            </a:prstGeom>
            <a:gradFill rotWithShape="1">
              <a:gsLst>
                <a:gs pos="0">
                  <a:srgbClr val="FF0000"/>
                </a:gs>
                <a:gs pos="100000">
                  <a:srgbClr val="FF0000">
                    <a:gamma/>
                    <a:shade val="75686"/>
                    <a:invGamma/>
                  </a:srgbClr>
                </a:gs>
              </a:gsLst>
              <a:path path="rect">
                <a:fillToRect r="100000" b="10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lIns="90000" tIns="46800" rIns="90000" bIns="46800" anchor="ctr"/>
            <a:lstStyle/>
            <a:p>
              <a:endParaRPr lang="zh-CN" altLang="en-US" sz="1600">
                <a:latin typeface="Verdana" panose="020B0604030504040204" pitchFamily="34" charset="0"/>
                <a:ea typeface="微软雅黑" panose="020B0503020204020204" pitchFamily="34" charset="-122"/>
              </a:endParaRPr>
            </a:p>
          </p:txBody>
        </p:sp>
        <p:sp>
          <p:nvSpPr>
            <p:cNvPr id="67" name="Oval 28">
              <a:extLst>
                <a:ext uri="{FF2B5EF4-FFF2-40B4-BE49-F238E27FC236}">
                  <a16:creationId xmlns:a16="http://schemas.microsoft.com/office/drawing/2014/main" id="{8FCC2B1A-700D-4179-83B5-78CBAE3D4804}"/>
                </a:ext>
              </a:extLst>
            </p:cNvPr>
            <p:cNvSpPr>
              <a:spLocks noChangeArrowheads="1"/>
            </p:cNvSpPr>
            <p:nvPr/>
          </p:nvSpPr>
          <p:spPr bwMode="auto">
            <a:xfrm>
              <a:off x="5577840" y="1810068"/>
              <a:ext cx="152400" cy="152400"/>
            </a:xfrm>
            <a:prstGeom prst="ellipse">
              <a:avLst/>
            </a:prstGeom>
            <a:gradFill rotWithShape="1">
              <a:gsLst>
                <a:gs pos="0">
                  <a:srgbClr val="FF0000"/>
                </a:gs>
                <a:gs pos="100000">
                  <a:srgbClr val="FF0000">
                    <a:gamma/>
                    <a:shade val="75686"/>
                    <a:invGamma/>
                  </a:srgbClr>
                </a:gs>
              </a:gsLst>
              <a:path path="rect">
                <a:fillToRect r="100000" b="10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lIns="90000" tIns="46800" rIns="90000" bIns="46800" anchor="ctr"/>
            <a:lstStyle/>
            <a:p>
              <a:endParaRPr lang="zh-CN" altLang="en-US" sz="1600">
                <a:latin typeface="Verdana" panose="020B0604030504040204" pitchFamily="34" charset="0"/>
                <a:ea typeface="微软雅黑" panose="020B0503020204020204" pitchFamily="34" charset="-122"/>
              </a:endParaRPr>
            </a:p>
          </p:txBody>
        </p:sp>
        <p:sp>
          <p:nvSpPr>
            <p:cNvPr id="68" name="Line 29">
              <a:extLst>
                <a:ext uri="{FF2B5EF4-FFF2-40B4-BE49-F238E27FC236}">
                  <a16:creationId xmlns:a16="http://schemas.microsoft.com/office/drawing/2014/main" id="{5B171EAC-2E21-4898-937F-77B69C30DBD7}"/>
                </a:ext>
              </a:extLst>
            </p:cNvPr>
            <p:cNvSpPr>
              <a:spLocks noChangeShapeType="1"/>
            </p:cNvSpPr>
            <p:nvPr/>
          </p:nvSpPr>
          <p:spPr bwMode="auto">
            <a:xfrm flipV="1">
              <a:off x="2072640" y="895668"/>
              <a:ext cx="4572000" cy="46482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lIns="90000" tIns="46800" rIns="90000" bIns="46800" anchor="ctr"/>
            <a:lstStyle/>
            <a:p>
              <a:endParaRPr lang="zh-CN" altLang="en-US" sz="1600">
                <a:latin typeface="Verdana" panose="020B0604030504040204" pitchFamily="34" charset="0"/>
                <a:ea typeface="微软雅黑" panose="020B0503020204020204" pitchFamily="34" charset="-122"/>
              </a:endParaRPr>
            </a:p>
          </p:txBody>
        </p:sp>
        <p:sp>
          <p:nvSpPr>
            <p:cNvPr id="69" name="Text Box 30">
              <a:extLst>
                <a:ext uri="{FF2B5EF4-FFF2-40B4-BE49-F238E27FC236}">
                  <a16:creationId xmlns:a16="http://schemas.microsoft.com/office/drawing/2014/main" id="{9CF13B89-2F39-46D8-B97A-E82EE0C49202}"/>
                </a:ext>
              </a:extLst>
            </p:cNvPr>
            <p:cNvSpPr txBox="1">
              <a:spLocks noChangeArrowheads="1"/>
            </p:cNvSpPr>
            <p:nvPr/>
          </p:nvSpPr>
          <p:spPr bwMode="auto">
            <a:xfrm>
              <a:off x="662940" y="5345090"/>
              <a:ext cx="1219200" cy="30995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000" tIns="46800" rIns="90000" bIns="46800">
              <a:spAutoFit/>
            </a:bodyPr>
            <a:lstStyle/>
            <a:p>
              <a:pPr algn="ctr">
                <a:spcBef>
                  <a:spcPct val="50000"/>
                </a:spcBef>
              </a:pPr>
              <a:r>
                <a:rPr lang="zh-CN" altLang="en-US" sz="1400" b="0" dirty="0">
                  <a:solidFill>
                    <a:srgbClr val="FF0000"/>
                  </a:solidFill>
                  <a:latin typeface="Verdana" panose="020B0604030504040204" pitchFamily="34" charset="0"/>
                  <a:ea typeface="微软雅黑" panose="020B0503020204020204" pitchFamily="34" charset="-122"/>
                </a:rPr>
                <a:t>价格</a:t>
              </a:r>
              <a:r>
                <a:rPr lang="en-US" altLang="zh-CN" sz="1400" b="0" dirty="0">
                  <a:solidFill>
                    <a:srgbClr val="FF0000"/>
                  </a:solidFill>
                  <a:latin typeface="Verdana" panose="020B0604030504040204" pitchFamily="34" charset="0"/>
                  <a:ea typeface="微软雅黑" panose="020B0503020204020204" pitchFamily="34" charset="-122"/>
                </a:rPr>
                <a:t>(</a:t>
              </a:r>
              <a:r>
                <a:rPr lang="en-US" altLang="zh-CN" sz="1400" b="0" u="sng" dirty="0">
                  <a:solidFill>
                    <a:srgbClr val="FF0000"/>
                  </a:solidFill>
                  <a:latin typeface="Verdana" panose="020B0604030504040204" pitchFamily="34" charset="0"/>
                  <a:ea typeface="微软雅黑" panose="020B0503020204020204" pitchFamily="34" charset="-122"/>
                </a:rPr>
                <a:t>+</a:t>
              </a:r>
              <a:r>
                <a:rPr lang="en-US" altLang="zh-CN" sz="1400" b="0" dirty="0">
                  <a:solidFill>
                    <a:srgbClr val="FF0000"/>
                  </a:solidFill>
                  <a:latin typeface="Verdana" panose="020B0604030504040204" pitchFamily="34" charset="0"/>
                  <a:ea typeface="微软雅黑" panose="020B0503020204020204" pitchFamily="34" charset="-122"/>
                </a:rPr>
                <a:t>10%)</a:t>
              </a:r>
            </a:p>
          </p:txBody>
        </p:sp>
        <p:sp>
          <p:nvSpPr>
            <p:cNvPr id="70" name="Text Box 31">
              <a:extLst>
                <a:ext uri="{FF2B5EF4-FFF2-40B4-BE49-F238E27FC236}">
                  <a16:creationId xmlns:a16="http://schemas.microsoft.com/office/drawing/2014/main" id="{2D4250C0-5FFB-4CA9-A8FA-B3740F4C5BD3}"/>
                </a:ext>
              </a:extLst>
            </p:cNvPr>
            <p:cNvSpPr txBox="1">
              <a:spLocks noChangeArrowheads="1"/>
            </p:cNvSpPr>
            <p:nvPr/>
          </p:nvSpPr>
          <p:spPr bwMode="auto">
            <a:xfrm>
              <a:off x="6720840" y="667068"/>
              <a:ext cx="457200" cy="34073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000" tIns="46800" rIns="90000" bIns="46800">
              <a:spAutoFit/>
            </a:bodyPr>
            <a:lstStyle/>
            <a:p>
              <a:pPr algn="ctr">
                <a:spcBef>
                  <a:spcPct val="50000"/>
                </a:spcBef>
              </a:pPr>
              <a:r>
                <a:rPr lang="en-US" altLang="zh-CN" sz="1600">
                  <a:solidFill>
                    <a:srgbClr val="FF0000"/>
                  </a:solidFill>
                  <a:latin typeface="Verdana" panose="020B0604030504040204" pitchFamily="34" charset="0"/>
                  <a:ea typeface="微软雅黑" panose="020B0503020204020204" pitchFamily="34" charset="-122"/>
                </a:rPr>
                <a:t>1</a:t>
              </a:r>
            </a:p>
          </p:txBody>
        </p:sp>
        <p:sp>
          <p:nvSpPr>
            <p:cNvPr id="71" name="Oval 32">
              <a:extLst>
                <a:ext uri="{FF2B5EF4-FFF2-40B4-BE49-F238E27FC236}">
                  <a16:creationId xmlns:a16="http://schemas.microsoft.com/office/drawing/2014/main" id="{734C8741-4FAB-45DF-B425-C23B5EE203FB}"/>
                </a:ext>
              </a:extLst>
            </p:cNvPr>
            <p:cNvSpPr>
              <a:spLocks noChangeArrowheads="1"/>
            </p:cNvSpPr>
            <p:nvPr/>
          </p:nvSpPr>
          <p:spPr bwMode="auto">
            <a:xfrm>
              <a:off x="3291840" y="3852228"/>
              <a:ext cx="152400" cy="152400"/>
            </a:xfrm>
            <a:prstGeom prst="ellipse">
              <a:avLst/>
            </a:prstGeom>
            <a:gradFill rotWithShape="1">
              <a:gsLst>
                <a:gs pos="0">
                  <a:srgbClr val="FF0000"/>
                </a:gs>
                <a:gs pos="100000">
                  <a:srgbClr val="FF0000">
                    <a:gamma/>
                    <a:shade val="75686"/>
                    <a:invGamma/>
                  </a:srgbClr>
                </a:gs>
              </a:gsLst>
              <a:path path="rect">
                <a:fillToRect r="100000" b="10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lIns="90000" tIns="46800" rIns="90000" bIns="46800" anchor="ctr"/>
            <a:lstStyle/>
            <a:p>
              <a:endParaRPr lang="zh-CN" altLang="en-US" sz="1600">
                <a:latin typeface="Verdana" panose="020B0604030504040204" pitchFamily="34" charset="0"/>
                <a:ea typeface="微软雅黑" panose="020B0503020204020204" pitchFamily="34" charset="-122"/>
              </a:endParaRPr>
            </a:p>
          </p:txBody>
        </p:sp>
        <p:sp>
          <p:nvSpPr>
            <p:cNvPr id="72" name="Oval 33">
              <a:extLst>
                <a:ext uri="{FF2B5EF4-FFF2-40B4-BE49-F238E27FC236}">
                  <a16:creationId xmlns:a16="http://schemas.microsoft.com/office/drawing/2014/main" id="{575F8B6D-62F4-4020-B8CE-059EA5F6C328}"/>
                </a:ext>
              </a:extLst>
            </p:cNvPr>
            <p:cNvSpPr>
              <a:spLocks noChangeArrowheads="1"/>
            </p:cNvSpPr>
            <p:nvPr/>
          </p:nvSpPr>
          <p:spPr bwMode="auto">
            <a:xfrm>
              <a:off x="5577840" y="2191068"/>
              <a:ext cx="152400" cy="152400"/>
            </a:xfrm>
            <a:prstGeom prst="ellipse">
              <a:avLst/>
            </a:prstGeom>
            <a:gradFill rotWithShape="1">
              <a:gsLst>
                <a:gs pos="0">
                  <a:srgbClr val="FF0000"/>
                </a:gs>
                <a:gs pos="100000">
                  <a:srgbClr val="FF0000">
                    <a:gamma/>
                    <a:shade val="75686"/>
                    <a:invGamma/>
                  </a:srgbClr>
                </a:gs>
              </a:gsLst>
              <a:path path="rect">
                <a:fillToRect r="100000" b="10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lIns="90000" tIns="46800" rIns="90000" bIns="46800" anchor="ctr"/>
            <a:lstStyle/>
            <a:p>
              <a:endParaRPr lang="zh-CN" altLang="en-US" sz="1600">
                <a:latin typeface="Verdana" panose="020B0604030504040204" pitchFamily="34" charset="0"/>
                <a:ea typeface="微软雅黑" panose="020B0503020204020204" pitchFamily="34" charset="-122"/>
              </a:endParaRPr>
            </a:p>
          </p:txBody>
        </p:sp>
        <p:sp>
          <p:nvSpPr>
            <p:cNvPr id="73" name="Line 34">
              <a:extLst>
                <a:ext uri="{FF2B5EF4-FFF2-40B4-BE49-F238E27FC236}">
                  <a16:creationId xmlns:a16="http://schemas.microsoft.com/office/drawing/2014/main" id="{F1C74993-E2A0-4B34-9E39-8BC0ADDC2E16}"/>
                </a:ext>
              </a:extLst>
            </p:cNvPr>
            <p:cNvSpPr>
              <a:spLocks noChangeShapeType="1"/>
            </p:cNvSpPr>
            <p:nvPr/>
          </p:nvSpPr>
          <p:spPr bwMode="auto">
            <a:xfrm flipV="1">
              <a:off x="2072640" y="1505268"/>
              <a:ext cx="4572000" cy="3352800"/>
            </a:xfrm>
            <a:prstGeom prst="line">
              <a:avLst/>
            </a:prstGeom>
            <a:noFill/>
            <a:ln w="28575">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lIns="90000" tIns="46800" rIns="90000" bIns="46800" anchor="ctr"/>
            <a:lstStyle/>
            <a:p>
              <a:endParaRPr lang="zh-CN" altLang="en-US" sz="1600">
                <a:latin typeface="Verdana" panose="020B0604030504040204" pitchFamily="34" charset="0"/>
                <a:ea typeface="微软雅黑" panose="020B0503020204020204" pitchFamily="34" charset="-122"/>
              </a:endParaRPr>
            </a:p>
          </p:txBody>
        </p:sp>
        <p:sp>
          <p:nvSpPr>
            <p:cNvPr id="74" name="Text Box 35">
              <a:extLst>
                <a:ext uri="{FF2B5EF4-FFF2-40B4-BE49-F238E27FC236}">
                  <a16:creationId xmlns:a16="http://schemas.microsoft.com/office/drawing/2014/main" id="{A4345DF3-794D-4730-B821-DF758A4EA03C}"/>
                </a:ext>
              </a:extLst>
            </p:cNvPr>
            <p:cNvSpPr txBox="1">
              <a:spLocks noChangeArrowheads="1"/>
            </p:cNvSpPr>
            <p:nvPr/>
          </p:nvSpPr>
          <p:spPr bwMode="auto">
            <a:xfrm>
              <a:off x="548640" y="4604928"/>
              <a:ext cx="1447800" cy="30995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000" tIns="46800" rIns="90000" bIns="46800">
              <a:spAutoFit/>
            </a:bodyPr>
            <a:lstStyle/>
            <a:p>
              <a:pPr algn="ctr">
                <a:spcBef>
                  <a:spcPct val="50000"/>
                </a:spcBef>
              </a:pPr>
              <a:r>
                <a:rPr lang="zh-CN" altLang="en-US" sz="1400" b="0" dirty="0">
                  <a:solidFill>
                    <a:srgbClr val="660033"/>
                  </a:solidFill>
                  <a:latin typeface="Verdana" panose="020B0604030504040204" pitchFamily="34" charset="0"/>
                  <a:ea typeface="微软雅黑" panose="020B0503020204020204" pitchFamily="34" charset="-122"/>
                </a:rPr>
                <a:t>产销量</a:t>
              </a:r>
              <a:r>
                <a:rPr lang="en-US" altLang="zh-CN" sz="1400" b="0" dirty="0">
                  <a:solidFill>
                    <a:srgbClr val="660033"/>
                  </a:solidFill>
                  <a:latin typeface="Verdana" panose="020B0604030504040204" pitchFamily="34" charset="0"/>
                  <a:ea typeface="微软雅黑" panose="020B0503020204020204" pitchFamily="34" charset="-122"/>
                </a:rPr>
                <a:t>(</a:t>
              </a:r>
              <a:r>
                <a:rPr lang="en-US" altLang="zh-CN" sz="1400" b="0" u="sng" dirty="0">
                  <a:solidFill>
                    <a:srgbClr val="660033"/>
                  </a:solidFill>
                  <a:latin typeface="Verdana" panose="020B0604030504040204" pitchFamily="34" charset="0"/>
                  <a:ea typeface="微软雅黑" panose="020B0503020204020204" pitchFamily="34" charset="-122"/>
                </a:rPr>
                <a:t>+</a:t>
              </a:r>
              <a:r>
                <a:rPr lang="en-US" altLang="zh-CN" sz="1400" b="0" dirty="0">
                  <a:solidFill>
                    <a:srgbClr val="660033"/>
                  </a:solidFill>
                  <a:latin typeface="Verdana" panose="020B0604030504040204" pitchFamily="34" charset="0"/>
                  <a:ea typeface="微软雅黑" panose="020B0503020204020204" pitchFamily="34" charset="-122"/>
                </a:rPr>
                <a:t>10%)</a:t>
              </a:r>
            </a:p>
          </p:txBody>
        </p:sp>
        <p:sp>
          <p:nvSpPr>
            <p:cNvPr id="75" name="Text Box 36">
              <a:extLst>
                <a:ext uri="{FF2B5EF4-FFF2-40B4-BE49-F238E27FC236}">
                  <a16:creationId xmlns:a16="http://schemas.microsoft.com/office/drawing/2014/main" id="{E0157AED-77DB-4501-A446-25B577F3F5D0}"/>
                </a:ext>
              </a:extLst>
            </p:cNvPr>
            <p:cNvSpPr txBox="1">
              <a:spLocks noChangeArrowheads="1"/>
            </p:cNvSpPr>
            <p:nvPr/>
          </p:nvSpPr>
          <p:spPr bwMode="auto">
            <a:xfrm>
              <a:off x="6720840" y="1290956"/>
              <a:ext cx="457200" cy="34073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000" tIns="46800" rIns="90000" bIns="46800">
              <a:spAutoFit/>
            </a:bodyPr>
            <a:lstStyle/>
            <a:p>
              <a:pPr algn="ctr">
                <a:spcBef>
                  <a:spcPct val="50000"/>
                </a:spcBef>
              </a:pPr>
              <a:r>
                <a:rPr lang="en-US" altLang="zh-CN" sz="1600">
                  <a:solidFill>
                    <a:srgbClr val="660033"/>
                  </a:solidFill>
                  <a:latin typeface="Verdana" panose="020B0604030504040204" pitchFamily="34" charset="0"/>
                  <a:ea typeface="微软雅黑" panose="020B0503020204020204" pitchFamily="34" charset="-122"/>
                </a:rPr>
                <a:t>2</a:t>
              </a:r>
            </a:p>
          </p:txBody>
        </p:sp>
        <p:sp>
          <p:nvSpPr>
            <p:cNvPr id="76" name="Oval 37">
              <a:extLst>
                <a:ext uri="{FF2B5EF4-FFF2-40B4-BE49-F238E27FC236}">
                  <a16:creationId xmlns:a16="http://schemas.microsoft.com/office/drawing/2014/main" id="{6480B6DC-5A9E-4ED4-8CE1-E26B9F2A3936}"/>
                </a:ext>
              </a:extLst>
            </p:cNvPr>
            <p:cNvSpPr>
              <a:spLocks noChangeArrowheads="1"/>
            </p:cNvSpPr>
            <p:nvPr/>
          </p:nvSpPr>
          <p:spPr bwMode="auto">
            <a:xfrm>
              <a:off x="5577840" y="3715068"/>
              <a:ext cx="152400" cy="152400"/>
            </a:xfrm>
            <a:prstGeom prst="ellipse">
              <a:avLst/>
            </a:prstGeom>
            <a:gradFill rotWithShape="1">
              <a:gsLst>
                <a:gs pos="0">
                  <a:srgbClr val="FF0000"/>
                </a:gs>
                <a:gs pos="100000">
                  <a:srgbClr val="FF0000">
                    <a:gamma/>
                    <a:shade val="75686"/>
                    <a:invGamma/>
                  </a:srgbClr>
                </a:gs>
              </a:gsLst>
              <a:path path="rect">
                <a:fillToRect r="100000" b="10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lIns="90000" tIns="46800" rIns="90000" bIns="46800" anchor="ctr"/>
            <a:lstStyle/>
            <a:p>
              <a:endParaRPr lang="zh-CN" altLang="en-US" sz="1600">
                <a:latin typeface="Verdana" panose="020B0604030504040204" pitchFamily="34" charset="0"/>
                <a:ea typeface="微软雅黑" panose="020B0503020204020204" pitchFamily="34" charset="-122"/>
              </a:endParaRPr>
            </a:p>
          </p:txBody>
        </p:sp>
        <p:sp>
          <p:nvSpPr>
            <p:cNvPr id="77" name="Oval 38">
              <a:extLst>
                <a:ext uri="{FF2B5EF4-FFF2-40B4-BE49-F238E27FC236}">
                  <a16:creationId xmlns:a16="http://schemas.microsoft.com/office/drawing/2014/main" id="{0329AA5A-DED2-4C25-B382-5F2B2B9B9754}"/>
                </a:ext>
              </a:extLst>
            </p:cNvPr>
            <p:cNvSpPr>
              <a:spLocks noChangeArrowheads="1"/>
            </p:cNvSpPr>
            <p:nvPr/>
          </p:nvSpPr>
          <p:spPr bwMode="auto">
            <a:xfrm>
              <a:off x="3291840" y="2343468"/>
              <a:ext cx="152400" cy="152400"/>
            </a:xfrm>
            <a:prstGeom prst="ellipse">
              <a:avLst/>
            </a:prstGeom>
            <a:gradFill rotWithShape="1">
              <a:gsLst>
                <a:gs pos="0">
                  <a:srgbClr val="FF0000"/>
                </a:gs>
                <a:gs pos="100000">
                  <a:srgbClr val="FF0000">
                    <a:gamma/>
                    <a:shade val="75686"/>
                    <a:invGamma/>
                  </a:srgbClr>
                </a:gs>
              </a:gsLst>
              <a:path path="rect">
                <a:fillToRect r="100000" b="10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lIns="90000" tIns="46800" rIns="90000" bIns="46800" anchor="ctr"/>
            <a:lstStyle/>
            <a:p>
              <a:endParaRPr lang="zh-CN" altLang="en-US" sz="1600">
                <a:latin typeface="Verdana" panose="020B0604030504040204" pitchFamily="34" charset="0"/>
                <a:ea typeface="微软雅黑" panose="020B0503020204020204" pitchFamily="34" charset="-122"/>
              </a:endParaRPr>
            </a:p>
          </p:txBody>
        </p:sp>
        <p:sp>
          <p:nvSpPr>
            <p:cNvPr id="78" name="Text Box 39">
              <a:extLst>
                <a:ext uri="{FF2B5EF4-FFF2-40B4-BE49-F238E27FC236}">
                  <a16:creationId xmlns:a16="http://schemas.microsoft.com/office/drawing/2014/main" id="{3D050D0C-484C-4432-A2A2-5E77E0A890C0}"/>
                </a:ext>
              </a:extLst>
            </p:cNvPr>
            <p:cNvSpPr txBox="1">
              <a:spLocks noChangeArrowheads="1"/>
            </p:cNvSpPr>
            <p:nvPr/>
          </p:nvSpPr>
          <p:spPr bwMode="auto">
            <a:xfrm>
              <a:off x="6720840" y="4415156"/>
              <a:ext cx="457200" cy="34073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000" tIns="46800" rIns="90000" bIns="46800">
              <a:spAutoFit/>
            </a:bodyPr>
            <a:lstStyle/>
            <a:p>
              <a:pPr algn="ctr">
                <a:spcBef>
                  <a:spcPct val="50000"/>
                </a:spcBef>
              </a:pPr>
              <a:r>
                <a:rPr lang="en-US" altLang="zh-CN" sz="1600">
                  <a:solidFill>
                    <a:srgbClr val="000066"/>
                  </a:solidFill>
                  <a:latin typeface="Verdana" panose="020B0604030504040204" pitchFamily="34" charset="0"/>
                  <a:ea typeface="微软雅黑" panose="020B0503020204020204" pitchFamily="34" charset="-122"/>
                </a:rPr>
                <a:t>3</a:t>
              </a:r>
            </a:p>
          </p:txBody>
        </p:sp>
        <p:sp>
          <p:nvSpPr>
            <p:cNvPr id="79" name="Text Box 40">
              <a:extLst>
                <a:ext uri="{FF2B5EF4-FFF2-40B4-BE49-F238E27FC236}">
                  <a16:creationId xmlns:a16="http://schemas.microsoft.com/office/drawing/2014/main" id="{EAFEE908-3525-48B8-A0A7-09C6AFD8A7B2}"/>
                </a:ext>
              </a:extLst>
            </p:cNvPr>
            <p:cNvSpPr txBox="1">
              <a:spLocks noChangeArrowheads="1"/>
            </p:cNvSpPr>
            <p:nvPr/>
          </p:nvSpPr>
          <p:spPr bwMode="auto">
            <a:xfrm>
              <a:off x="548640" y="1398588"/>
              <a:ext cx="1447800" cy="30995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000" tIns="46800" rIns="90000" bIns="46800">
              <a:spAutoFit/>
            </a:bodyPr>
            <a:lstStyle/>
            <a:p>
              <a:pPr algn="ctr">
                <a:spcBef>
                  <a:spcPct val="50000"/>
                </a:spcBef>
              </a:pPr>
              <a:r>
                <a:rPr lang="zh-CN" altLang="en-US" sz="1400" b="0" dirty="0">
                  <a:solidFill>
                    <a:srgbClr val="000066"/>
                  </a:solidFill>
                  <a:latin typeface="Verdana" panose="020B0604030504040204" pitchFamily="34" charset="0"/>
                  <a:ea typeface="微软雅黑" panose="020B0503020204020204" pitchFamily="34" charset="-122"/>
                </a:rPr>
                <a:t>投资额</a:t>
              </a:r>
              <a:r>
                <a:rPr lang="en-US" altLang="zh-CN" sz="1400" b="0" dirty="0">
                  <a:solidFill>
                    <a:srgbClr val="000066"/>
                  </a:solidFill>
                  <a:latin typeface="Verdana" panose="020B0604030504040204" pitchFamily="34" charset="0"/>
                  <a:ea typeface="微软雅黑" panose="020B0503020204020204" pitchFamily="34" charset="-122"/>
                </a:rPr>
                <a:t>(</a:t>
              </a:r>
              <a:r>
                <a:rPr lang="en-US" altLang="zh-CN" sz="1400" b="0" u="sng" dirty="0">
                  <a:solidFill>
                    <a:srgbClr val="000066"/>
                  </a:solidFill>
                  <a:latin typeface="Verdana" panose="020B0604030504040204" pitchFamily="34" charset="0"/>
                  <a:ea typeface="微软雅黑" panose="020B0503020204020204" pitchFamily="34" charset="-122"/>
                </a:rPr>
                <a:t>+</a:t>
              </a:r>
              <a:r>
                <a:rPr lang="en-US" altLang="zh-CN" sz="1400" b="0" dirty="0">
                  <a:solidFill>
                    <a:srgbClr val="000066"/>
                  </a:solidFill>
                  <a:latin typeface="Verdana" panose="020B0604030504040204" pitchFamily="34" charset="0"/>
                  <a:ea typeface="微软雅黑" panose="020B0503020204020204" pitchFamily="34" charset="-122"/>
                </a:rPr>
                <a:t>10%)</a:t>
              </a:r>
            </a:p>
          </p:txBody>
        </p:sp>
        <p:sp>
          <p:nvSpPr>
            <p:cNvPr id="80" name="Oval 41">
              <a:extLst>
                <a:ext uri="{FF2B5EF4-FFF2-40B4-BE49-F238E27FC236}">
                  <a16:creationId xmlns:a16="http://schemas.microsoft.com/office/drawing/2014/main" id="{8D37ED95-001A-496F-8605-B53BDC45E757}"/>
                </a:ext>
              </a:extLst>
            </p:cNvPr>
            <p:cNvSpPr>
              <a:spLocks noChangeArrowheads="1"/>
            </p:cNvSpPr>
            <p:nvPr/>
          </p:nvSpPr>
          <p:spPr bwMode="auto">
            <a:xfrm>
              <a:off x="3291840" y="2724468"/>
              <a:ext cx="152400" cy="152400"/>
            </a:xfrm>
            <a:prstGeom prst="ellipse">
              <a:avLst/>
            </a:prstGeom>
            <a:gradFill rotWithShape="1">
              <a:gsLst>
                <a:gs pos="0">
                  <a:srgbClr val="FF0000"/>
                </a:gs>
                <a:gs pos="100000">
                  <a:srgbClr val="FF0000">
                    <a:gamma/>
                    <a:shade val="75686"/>
                    <a:invGamma/>
                  </a:srgbClr>
                </a:gs>
              </a:gsLst>
              <a:path path="rect">
                <a:fillToRect r="100000" b="10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lIns="90000" tIns="46800" rIns="90000" bIns="46800" anchor="ctr"/>
            <a:lstStyle/>
            <a:p>
              <a:endParaRPr lang="zh-CN" altLang="en-US" sz="1600">
                <a:latin typeface="Verdana" panose="020B0604030504040204" pitchFamily="34" charset="0"/>
                <a:ea typeface="微软雅黑" panose="020B0503020204020204" pitchFamily="34" charset="-122"/>
              </a:endParaRPr>
            </a:p>
          </p:txBody>
        </p:sp>
        <p:sp>
          <p:nvSpPr>
            <p:cNvPr id="81" name="Oval 42">
              <a:extLst>
                <a:ext uri="{FF2B5EF4-FFF2-40B4-BE49-F238E27FC236}">
                  <a16:creationId xmlns:a16="http://schemas.microsoft.com/office/drawing/2014/main" id="{795BEB06-A5D1-4AE6-958A-B8B0683BCC21}"/>
                </a:ext>
              </a:extLst>
            </p:cNvPr>
            <p:cNvSpPr>
              <a:spLocks noChangeArrowheads="1"/>
            </p:cNvSpPr>
            <p:nvPr/>
          </p:nvSpPr>
          <p:spPr bwMode="auto">
            <a:xfrm>
              <a:off x="5577840" y="3410268"/>
              <a:ext cx="152400" cy="152400"/>
            </a:xfrm>
            <a:prstGeom prst="ellipse">
              <a:avLst/>
            </a:prstGeom>
            <a:gradFill rotWithShape="1">
              <a:gsLst>
                <a:gs pos="0">
                  <a:srgbClr val="FF0000"/>
                </a:gs>
                <a:gs pos="100000">
                  <a:srgbClr val="FF0000">
                    <a:gamma/>
                    <a:shade val="75686"/>
                    <a:invGamma/>
                  </a:srgbClr>
                </a:gs>
              </a:gsLst>
              <a:path path="rect">
                <a:fillToRect r="100000" b="10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lIns="90000" tIns="46800" rIns="90000" bIns="46800" anchor="ctr"/>
            <a:lstStyle/>
            <a:p>
              <a:endParaRPr lang="zh-CN" altLang="en-US" sz="1600">
                <a:latin typeface="Verdana" panose="020B0604030504040204" pitchFamily="34" charset="0"/>
                <a:ea typeface="微软雅黑" panose="020B0503020204020204" pitchFamily="34" charset="-122"/>
              </a:endParaRPr>
            </a:p>
          </p:txBody>
        </p:sp>
        <p:sp>
          <p:nvSpPr>
            <p:cNvPr id="82" name="Text Box 43">
              <a:extLst>
                <a:ext uri="{FF2B5EF4-FFF2-40B4-BE49-F238E27FC236}">
                  <a16:creationId xmlns:a16="http://schemas.microsoft.com/office/drawing/2014/main" id="{AC69BDD2-5FC4-4829-89B6-5434F3A4E75D}"/>
                </a:ext>
              </a:extLst>
            </p:cNvPr>
            <p:cNvSpPr txBox="1">
              <a:spLocks noChangeArrowheads="1"/>
            </p:cNvSpPr>
            <p:nvPr/>
          </p:nvSpPr>
          <p:spPr bwMode="auto">
            <a:xfrm>
              <a:off x="3291840" y="4248468"/>
              <a:ext cx="838200" cy="30995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000" tIns="46800" rIns="90000" bIns="46800">
              <a:spAutoFit/>
            </a:bodyPr>
            <a:lstStyle/>
            <a:p>
              <a:pPr algn="ctr">
                <a:spcBef>
                  <a:spcPct val="50000"/>
                </a:spcBef>
              </a:pPr>
              <a:r>
                <a:rPr lang="en-US" altLang="zh-CN" sz="1400" b="0">
                  <a:solidFill>
                    <a:srgbClr val="FF0000"/>
                  </a:solidFill>
                  <a:latin typeface="Verdana" panose="020B0604030504040204" pitchFamily="34" charset="0"/>
                  <a:ea typeface="微软雅黑" panose="020B0503020204020204" pitchFamily="34" charset="-122"/>
                </a:rPr>
                <a:t>18%</a:t>
              </a:r>
            </a:p>
          </p:txBody>
        </p:sp>
        <p:sp>
          <p:nvSpPr>
            <p:cNvPr id="83" name="Text Box 44">
              <a:extLst>
                <a:ext uri="{FF2B5EF4-FFF2-40B4-BE49-F238E27FC236}">
                  <a16:creationId xmlns:a16="http://schemas.microsoft.com/office/drawing/2014/main" id="{13768CE8-AD37-4D9E-A837-2484CCF6D27D}"/>
                </a:ext>
              </a:extLst>
            </p:cNvPr>
            <p:cNvSpPr txBox="1">
              <a:spLocks noChangeArrowheads="1"/>
            </p:cNvSpPr>
            <p:nvPr/>
          </p:nvSpPr>
          <p:spPr bwMode="auto">
            <a:xfrm>
              <a:off x="2453640" y="3577908"/>
              <a:ext cx="838200" cy="30995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000" tIns="46800" rIns="90000" bIns="46800">
              <a:spAutoFit/>
            </a:bodyPr>
            <a:lstStyle/>
            <a:p>
              <a:pPr algn="ctr">
                <a:spcBef>
                  <a:spcPct val="50000"/>
                </a:spcBef>
              </a:pPr>
              <a:r>
                <a:rPr lang="en-US" altLang="zh-CN" sz="1400" b="0" dirty="0">
                  <a:solidFill>
                    <a:srgbClr val="660033"/>
                  </a:solidFill>
                  <a:latin typeface="Verdana" panose="020B0604030504040204" pitchFamily="34" charset="0"/>
                  <a:ea typeface="微软雅黑" panose="020B0503020204020204" pitchFamily="34" charset="-122"/>
                </a:rPr>
                <a:t>20%</a:t>
              </a:r>
            </a:p>
          </p:txBody>
        </p:sp>
        <p:sp>
          <p:nvSpPr>
            <p:cNvPr id="84" name="Text Box 45">
              <a:extLst>
                <a:ext uri="{FF2B5EF4-FFF2-40B4-BE49-F238E27FC236}">
                  <a16:creationId xmlns:a16="http://schemas.microsoft.com/office/drawing/2014/main" id="{9DB98BCD-0EBF-4A27-B7FA-A7BB991EA0AE}"/>
                </a:ext>
              </a:extLst>
            </p:cNvPr>
            <p:cNvSpPr txBox="1">
              <a:spLocks noChangeArrowheads="1"/>
            </p:cNvSpPr>
            <p:nvPr/>
          </p:nvSpPr>
          <p:spPr bwMode="auto">
            <a:xfrm>
              <a:off x="2453640" y="2602548"/>
              <a:ext cx="838200" cy="30995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000" tIns="46800" rIns="90000" bIns="46800">
              <a:spAutoFit/>
            </a:bodyPr>
            <a:lstStyle/>
            <a:p>
              <a:pPr algn="ctr">
                <a:spcBef>
                  <a:spcPct val="50000"/>
                </a:spcBef>
              </a:pPr>
              <a:r>
                <a:rPr lang="en-US" altLang="zh-CN" sz="1400" b="0" dirty="0">
                  <a:solidFill>
                    <a:srgbClr val="006600"/>
                  </a:solidFill>
                  <a:latin typeface="Verdana" panose="020B0604030504040204" pitchFamily="34" charset="0"/>
                  <a:ea typeface="微软雅黑" panose="020B0503020204020204" pitchFamily="34" charset="-122"/>
                </a:rPr>
                <a:t>27%</a:t>
              </a:r>
            </a:p>
          </p:txBody>
        </p:sp>
        <p:sp>
          <p:nvSpPr>
            <p:cNvPr id="85" name="Text Box 46">
              <a:extLst>
                <a:ext uri="{FF2B5EF4-FFF2-40B4-BE49-F238E27FC236}">
                  <a16:creationId xmlns:a16="http://schemas.microsoft.com/office/drawing/2014/main" id="{23FC57D2-F45C-4AAE-9997-52FAB8EDD963}"/>
                </a:ext>
              </a:extLst>
            </p:cNvPr>
            <p:cNvSpPr txBox="1">
              <a:spLocks noChangeArrowheads="1"/>
            </p:cNvSpPr>
            <p:nvPr/>
          </p:nvSpPr>
          <p:spPr bwMode="auto">
            <a:xfrm>
              <a:off x="3291840" y="2006918"/>
              <a:ext cx="838200" cy="30995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000" tIns="46800" rIns="90000" bIns="46800">
              <a:spAutoFit/>
            </a:bodyPr>
            <a:lstStyle/>
            <a:p>
              <a:pPr algn="ctr">
                <a:spcBef>
                  <a:spcPct val="50000"/>
                </a:spcBef>
              </a:pPr>
              <a:r>
                <a:rPr lang="en-US" altLang="zh-CN" sz="1400" b="0">
                  <a:solidFill>
                    <a:srgbClr val="000066"/>
                  </a:solidFill>
                  <a:latin typeface="Verdana" panose="020B0604030504040204" pitchFamily="34" charset="0"/>
                  <a:ea typeface="微软雅黑" panose="020B0503020204020204" pitchFamily="34" charset="-122"/>
                </a:rPr>
                <a:t>29%</a:t>
              </a:r>
            </a:p>
          </p:txBody>
        </p:sp>
        <p:sp>
          <p:nvSpPr>
            <p:cNvPr id="86" name="Text Box 47">
              <a:extLst>
                <a:ext uri="{FF2B5EF4-FFF2-40B4-BE49-F238E27FC236}">
                  <a16:creationId xmlns:a16="http://schemas.microsoft.com/office/drawing/2014/main" id="{B4929919-AD32-4154-ABBA-4114159B7E6E}"/>
                </a:ext>
              </a:extLst>
            </p:cNvPr>
            <p:cNvSpPr txBox="1">
              <a:spLocks noChangeArrowheads="1"/>
            </p:cNvSpPr>
            <p:nvPr/>
          </p:nvSpPr>
          <p:spPr bwMode="auto">
            <a:xfrm>
              <a:off x="5806440" y="3181668"/>
              <a:ext cx="838200" cy="30995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000" tIns="46800" rIns="90000" bIns="46800">
              <a:spAutoFit/>
            </a:bodyPr>
            <a:lstStyle/>
            <a:p>
              <a:pPr algn="ctr">
                <a:spcBef>
                  <a:spcPct val="50000"/>
                </a:spcBef>
              </a:pPr>
              <a:r>
                <a:rPr lang="en-US" altLang="zh-CN" sz="1400" b="0">
                  <a:solidFill>
                    <a:srgbClr val="006600"/>
                  </a:solidFill>
                  <a:latin typeface="Verdana" panose="020B0604030504040204" pitchFamily="34" charset="0"/>
                  <a:ea typeface="微软雅黑" panose="020B0503020204020204" pitchFamily="34" charset="-122"/>
                </a:rPr>
                <a:t>23%</a:t>
              </a:r>
            </a:p>
          </p:txBody>
        </p:sp>
        <p:sp>
          <p:nvSpPr>
            <p:cNvPr id="87" name="Text Box 48">
              <a:extLst>
                <a:ext uri="{FF2B5EF4-FFF2-40B4-BE49-F238E27FC236}">
                  <a16:creationId xmlns:a16="http://schemas.microsoft.com/office/drawing/2014/main" id="{D60AC7E3-BD03-43F4-A8DD-44CADC2C5D24}"/>
                </a:ext>
              </a:extLst>
            </p:cNvPr>
            <p:cNvSpPr txBox="1">
              <a:spLocks noChangeArrowheads="1"/>
            </p:cNvSpPr>
            <p:nvPr/>
          </p:nvSpPr>
          <p:spPr bwMode="auto">
            <a:xfrm>
              <a:off x="5730240" y="3607921"/>
              <a:ext cx="838200" cy="30995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000" tIns="46800" rIns="90000" bIns="46800">
              <a:spAutoFit/>
            </a:bodyPr>
            <a:lstStyle/>
            <a:p>
              <a:pPr algn="ctr">
                <a:spcBef>
                  <a:spcPct val="50000"/>
                </a:spcBef>
              </a:pPr>
              <a:r>
                <a:rPr lang="en-US" altLang="zh-CN" sz="1400" b="0" dirty="0">
                  <a:solidFill>
                    <a:srgbClr val="000066"/>
                  </a:solidFill>
                  <a:latin typeface="Verdana" panose="020B0604030504040204" pitchFamily="34" charset="0"/>
                  <a:ea typeface="微软雅黑" panose="020B0503020204020204" pitchFamily="34" charset="-122"/>
                </a:rPr>
                <a:t>21%</a:t>
              </a:r>
            </a:p>
          </p:txBody>
        </p:sp>
        <p:sp>
          <p:nvSpPr>
            <p:cNvPr id="88" name="Line 49">
              <a:extLst>
                <a:ext uri="{FF2B5EF4-FFF2-40B4-BE49-F238E27FC236}">
                  <a16:creationId xmlns:a16="http://schemas.microsoft.com/office/drawing/2014/main" id="{C0B2B44D-5774-41B7-A41B-26556EA3CF78}"/>
                </a:ext>
              </a:extLst>
            </p:cNvPr>
            <p:cNvSpPr>
              <a:spLocks noChangeShapeType="1"/>
            </p:cNvSpPr>
            <p:nvPr/>
          </p:nvSpPr>
          <p:spPr bwMode="auto">
            <a:xfrm>
              <a:off x="2072640" y="2419668"/>
              <a:ext cx="4724400" cy="1371600"/>
            </a:xfrm>
            <a:prstGeom prst="line">
              <a:avLst/>
            </a:prstGeom>
            <a:noFill/>
            <a:ln w="2857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lIns="90000" tIns="46800" rIns="90000" bIns="46800" anchor="ctr"/>
            <a:lstStyle/>
            <a:p>
              <a:endParaRPr lang="zh-CN" altLang="en-US" sz="1600">
                <a:latin typeface="Verdana" panose="020B0604030504040204" pitchFamily="34" charset="0"/>
                <a:ea typeface="微软雅黑" panose="020B0503020204020204" pitchFamily="34" charset="-122"/>
              </a:endParaRPr>
            </a:p>
          </p:txBody>
        </p:sp>
        <p:sp>
          <p:nvSpPr>
            <p:cNvPr id="89" name="Text Box 50">
              <a:extLst>
                <a:ext uri="{FF2B5EF4-FFF2-40B4-BE49-F238E27FC236}">
                  <a16:creationId xmlns:a16="http://schemas.microsoft.com/office/drawing/2014/main" id="{6463E196-CAC3-435F-AA9F-3AEFF196FC34}"/>
                </a:ext>
              </a:extLst>
            </p:cNvPr>
            <p:cNvSpPr txBox="1">
              <a:spLocks noChangeArrowheads="1"/>
            </p:cNvSpPr>
            <p:nvPr/>
          </p:nvSpPr>
          <p:spPr bwMode="auto">
            <a:xfrm>
              <a:off x="548640" y="2128838"/>
              <a:ext cx="1447800" cy="30995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000" tIns="46800" rIns="90000" bIns="46800">
              <a:spAutoFit/>
            </a:bodyPr>
            <a:lstStyle/>
            <a:p>
              <a:pPr algn="ctr">
                <a:spcBef>
                  <a:spcPct val="50000"/>
                </a:spcBef>
              </a:pPr>
              <a:r>
                <a:rPr lang="zh-CN" altLang="en-US" sz="1400" b="0" dirty="0">
                  <a:solidFill>
                    <a:srgbClr val="006600"/>
                  </a:solidFill>
                  <a:latin typeface="Verdana" panose="020B0604030504040204" pitchFamily="34" charset="0"/>
                  <a:ea typeface="微软雅黑" panose="020B0503020204020204" pitchFamily="34" charset="-122"/>
                </a:rPr>
                <a:t>成本</a:t>
              </a:r>
              <a:r>
                <a:rPr lang="en-US" altLang="zh-CN" sz="1400" b="0" dirty="0">
                  <a:solidFill>
                    <a:srgbClr val="006600"/>
                  </a:solidFill>
                  <a:latin typeface="Verdana" panose="020B0604030504040204" pitchFamily="34" charset="0"/>
                  <a:ea typeface="微软雅黑" panose="020B0503020204020204" pitchFamily="34" charset="-122"/>
                </a:rPr>
                <a:t>(</a:t>
              </a:r>
              <a:r>
                <a:rPr lang="en-US" altLang="zh-CN" sz="1400" b="0" u="sng" dirty="0">
                  <a:solidFill>
                    <a:srgbClr val="006600"/>
                  </a:solidFill>
                  <a:latin typeface="Verdana" panose="020B0604030504040204" pitchFamily="34" charset="0"/>
                  <a:ea typeface="微软雅黑" panose="020B0503020204020204" pitchFamily="34" charset="-122"/>
                </a:rPr>
                <a:t>+</a:t>
              </a:r>
              <a:r>
                <a:rPr lang="en-US" altLang="zh-CN" sz="1400" b="0" dirty="0">
                  <a:solidFill>
                    <a:srgbClr val="006600"/>
                  </a:solidFill>
                  <a:latin typeface="Verdana" panose="020B0604030504040204" pitchFamily="34" charset="0"/>
                  <a:ea typeface="微软雅黑" panose="020B0503020204020204" pitchFamily="34" charset="-122"/>
                </a:rPr>
                <a:t>10%)</a:t>
              </a:r>
            </a:p>
          </p:txBody>
        </p:sp>
        <p:sp>
          <p:nvSpPr>
            <p:cNvPr id="90" name="Oval 51">
              <a:extLst>
                <a:ext uri="{FF2B5EF4-FFF2-40B4-BE49-F238E27FC236}">
                  <a16:creationId xmlns:a16="http://schemas.microsoft.com/office/drawing/2014/main" id="{47B99FB1-625A-47D5-8E20-11C7FD223F5C}"/>
                </a:ext>
              </a:extLst>
            </p:cNvPr>
            <p:cNvSpPr>
              <a:spLocks noChangeArrowheads="1"/>
            </p:cNvSpPr>
            <p:nvPr/>
          </p:nvSpPr>
          <p:spPr bwMode="auto">
            <a:xfrm>
              <a:off x="5577840" y="3105468"/>
              <a:ext cx="152400" cy="152400"/>
            </a:xfrm>
            <a:prstGeom prst="ellipse">
              <a:avLst/>
            </a:prstGeom>
            <a:gradFill rotWithShape="1">
              <a:gsLst>
                <a:gs pos="0">
                  <a:srgbClr val="FF0000"/>
                </a:gs>
                <a:gs pos="100000">
                  <a:srgbClr val="FF0000">
                    <a:gamma/>
                    <a:shade val="75686"/>
                    <a:invGamma/>
                  </a:srgbClr>
                </a:gs>
              </a:gsLst>
              <a:path path="rect">
                <a:fillToRect r="100000" b="10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lIns="90000" tIns="46800" rIns="90000" bIns="46800" anchor="ctr"/>
            <a:lstStyle/>
            <a:p>
              <a:endParaRPr lang="zh-CN" altLang="en-US" sz="1600">
                <a:latin typeface="Verdana" panose="020B0604030504040204" pitchFamily="34" charset="0"/>
                <a:ea typeface="微软雅黑" panose="020B0503020204020204" pitchFamily="34" charset="-122"/>
              </a:endParaRPr>
            </a:p>
          </p:txBody>
        </p:sp>
        <p:sp>
          <p:nvSpPr>
            <p:cNvPr id="91" name="Text Box 52">
              <a:extLst>
                <a:ext uri="{FF2B5EF4-FFF2-40B4-BE49-F238E27FC236}">
                  <a16:creationId xmlns:a16="http://schemas.microsoft.com/office/drawing/2014/main" id="{C0141891-4017-487A-BF57-5A1A2F6B34C9}"/>
                </a:ext>
              </a:extLst>
            </p:cNvPr>
            <p:cNvSpPr txBox="1">
              <a:spLocks noChangeArrowheads="1"/>
            </p:cNvSpPr>
            <p:nvPr/>
          </p:nvSpPr>
          <p:spPr bwMode="auto">
            <a:xfrm>
              <a:off x="5654040" y="2845118"/>
              <a:ext cx="838200" cy="30995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000" tIns="46800" rIns="90000" bIns="46800">
              <a:spAutoFit/>
            </a:bodyPr>
            <a:lstStyle/>
            <a:p>
              <a:pPr algn="ctr">
                <a:spcBef>
                  <a:spcPct val="50000"/>
                </a:spcBef>
              </a:pPr>
              <a:r>
                <a:rPr lang="en-US" altLang="zh-CN" sz="1400" b="0">
                  <a:solidFill>
                    <a:schemeClr val="accent2"/>
                  </a:solidFill>
                  <a:latin typeface="Verdana" panose="020B0604030504040204" pitchFamily="34" charset="0"/>
                  <a:ea typeface="微软雅黑" panose="020B0503020204020204" pitchFamily="34" charset="-122"/>
                </a:rPr>
                <a:t>24%</a:t>
              </a:r>
            </a:p>
          </p:txBody>
        </p:sp>
        <p:sp>
          <p:nvSpPr>
            <p:cNvPr id="92" name="Oval 53">
              <a:extLst>
                <a:ext uri="{FF2B5EF4-FFF2-40B4-BE49-F238E27FC236}">
                  <a16:creationId xmlns:a16="http://schemas.microsoft.com/office/drawing/2014/main" id="{193D4A37-E77A-410C-9F16-1479CB031B58}"/>
                </a:ext>
              </a:extLst>
            </p:cNvPr>
            <p:cNvSpPr>
              <a:spLocks noChangeArrowheads="1"/>
            </p:cNvSpPr>
            <p:nvPr/>
          </p:nvSpPr>
          <p:spPr bwMode="auto">
            <a:xfrm>
              <a:off x="3291840" y="2953068"/>
              <a:ext cx="152400" cy="152400"/>
            </a:xfrm>
            <a:prstGeom prst="ellipse">
              <a:avLst/>
            </a:prstGeom>
            <a:gradFill rotWithShape="1">
              <a:gsLst>
                <a:gs pos="0">
                  <a:srgbClr val="FF0000"/>
                </a:gs>
                <a:gs pos="100000">
                  <a:srgbClr val="FF0000">
                    <a:gamma/>
                    <a:shade val="75686"/>
                    <a:invGamma/>
                  </a:srgbClr>
                </a:gs>
              </a:gsLst>
              <a:path path="rect">
                <a:fillToRect r="100000" b="10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lIns="90000" tIns="46800" rIns="90000" bIns="46800" anchor="ctr"/>
            <a:lstStyle/>
            <a:p>
              <a:endParaRPr lang="zh-CN" altLang="en-US" sz="1600">
                <a:latin typeface="Verdana" panose="020B0604030504040204" pitchFamily="34" charset="0"/>
                <a:ea typeface="微软雅黑" panose="020B0503020204020204" pitchFamily="34" charset="-122"/>
              </a:endParaRPr>
            </a:p>
          </p:txBody>
        </p:sp>
        <p:sp>
          <p:nvSpPr>
            <p:cNvPr id="93" name="Text Box 54">
              <a:extLst>
                <a:ext uri="{FF2B5EF4-FFF2-40B4-BE49-F238E27FC236}">
                  <a16:creationId xmlns:a16="http://schemas.microsoft.com/office/drawing/2014/main" id="{E0D5C6E6-BB9B-4F7C-B2CB-F39D8A153CFF}"/>
                </a:ext>
              </a:extLst>
            </p:cNvPr>
            <p:cNvSpPr txBox="1">
              <a:spLocks noChangeArrowheads="1"/>
            </p:cNvSpPr>
            <p:nvPr/>
          </p:nvSpPr>
          <p:spPr bwMode="auto">
            <a:xfrm>
              <a:off x="2377440" y="2937828"/>
              <a:ext cx="838200" cy="30995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000" tIns="46800" rIns="90000" bIns="46800">
              <a:spAutoFit/>
            </a:bodyPr>
            <a:lstStyle/>
            <a:p>
              <a:pPr algn="ctr">
                <a:spcBef>
                  <a:spcPct val="50000"/>
                </a:spcBef>
              </a:pPr>
              <a:r>
                <a:rPr lang="en-US" altLang="zh-CN" sz="1400" b="0" dirty="0">
                  <a:solidFill>
                    <a:schemeClr val="accent2"/>
                  </a:solidFill>
                  <a:latin typeface="Verdana" panose="020B0604030504040204" pitchFamily="34" charset="0"/>
                  <a:ea typeface="微软雅黑" panose="020B0503020204020204" pitchFamily="34" charset="-122"/>
                </a:rPr>
                <a:t>26%</a:t>
              </a:r>
            </a:p>
          </p:txBody>
        </p:sp>
        <p:sp>
          <p:nvSpPr>
            <p:cNvPr id="94" name="Text Box 55">
              <a:extLst>
                <a:ext uri="{FF2B5EF4-FFF2-40B4-BE49-F238E27FC236}">
                  <a16:creationId xmlns:a16="http://schemas.microsoft.com/office/drawing/2014/main" id="{F344D76E-0D2D-4BB6-BDF5-A759B7864BD2}"/>
                </a:ext>
              </a:extLst>
            </p:cNvPr>
            <p:cNvSpPr txBox="1">
              <a:spLocks noChangeArrowheads="1"/>
            </p:cNvSpPr>
            <p:nvPr/>
          </p:nvSpPr>
          <p:spPr bwMode="auto">
            <a:xfrm>
              <a:off x="548640" y="2846273"/>
              <a:ext cx="1447800" cy="30995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000" tIns="46800" rIns="90000" bIns="46800">
              <a:spAutoFit/>
            </a:bodyPr>
            <a:lstStyle/>
            <a:p>
              <a:pPr algn="ctr">
                <a:spcBef>
                  <a:spcPct val="50000"/>
                </a:spcBef>
              </a:pPr>
              <a:r>
                <a:rPr lang="zh-CN" altLang="en-US" sz="1400" b="0" dirty="0">
                  <a:solidFill>
                    <a:schemeClr val="accent2"/>
                  </a:solidFill>
                  <a:latin typeface="Verdana" panose="020B0604030504040204" pitchFamily="34" charset="0"/>
                  <a:ea typeface="微软雅黑" panose="020B0503020204020204" pitchFamily="34" charset="-122"/>
                </a:rPr>
                <a:t>增值税</a:t>
              </a:r>
              <a:r>
                <a:rPr lang="en-US" altLang="zh-CN" sz="1400" b="0" dirty="0">
                  <a:solidFill>
                    <a:schemeClr val="accent2"/>
                  </a:solidFill>
                  <a:latin typeface="Verdana" panose="020B0604030504040204" pitchFamily="34" charset="0"/>
                  <a:ea typeface="微软雅黑" panose="020B0503020204020204" pitchFamily="34" charset="-122"/>
                </a:rPr>
                <a:t>(</a:t>
              </a:r>
              <a:r>
                <a:rPr lang="en-US" altLang="zh-CN" sz="1400" b="0" u="sng" dirty="0">
                  <a:solidFill>
                    <a:schemeClr val="accent2"/>
                  </a:solidFill>
                  <a:latin typeface="Verdana" panose="020B0604030504040204" pitchFamily="34" charset="0"/>
                  <a:ea typeface="微软雅黑" panose="020B0503020204020204" pitchFamily="34" charset="-122"/>
                </a:rPr>
                <a:t>+</a:t>
              </a:r>
              <a:r>
                <a:rPr lang="en-US" altLang="zh-CN" sz="1400" b="0" dirty="0">
                  <a:solidFill>
                    <a:schemeClr val="accent2"/>
                  </a:solidFill>
                  <a:latin typeface="Verdana" panose="020B0604030504040204" pitchFamily="34" charset="0"/>
                  <a:ea typeface="微软雅黑" panose="020B0503020204020204" pitchFamily="34" charset="-122"/>
                </a:rPr>
                <a:t>10%)</a:t>
              </a:r>
            </a:p>
          </p:txBody>
        </p:sp>
        <p:sp>
          <p:nvSpPr>
            <p:cNvPr id="95" name="Text Box 56">
              <a:extLst>
                <a:ext uri="{FF2B5EF4-FFF2-40B4-BE49-F238E27FC236}">
                  <a16:creationId xmlns:a16="http://schemas.microsoft.com/office/drawing/2014/main" id="{0DD9CECD-DCC5-4F85-BEED-F85961DC0A3D}"/>
                </a:ext>
              </a:extLst>
            </p:cNvPr>
            <p:cNvSpPr txBox="1">
              <a:spLocks noChangeArrowheads="1"/>
            </p:cNvSpPr>
            <p:nvPr/>
          </p:nvSpPr>
          <p:spPr bwMode="auto">
            <a:xfrm>
              <a:off x="6720840" y="3653156"/>
              <a:ext cx="457200" cy="34073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000" tIns="46800" rIns="90000" bIns="46800">
              <a:spAutoFit/>
            </a:bodyPr>
            <a:lstStyle/>
            <a:p>
              <a:pPr algn="ctr">
                <a:spcBef>
                  <a:spcPct val="50000"/>
                </a:spcBef>
              </a:pPr>
              <a:r>
                <a:rPr lang="en-US" altLang="zh-CN" sz="1600" dirty="0">
                  <a:solidFill>
                    <a:srgbClr val="006600"/>
                  </a:solidFill>
                  <a:latin typeface="Verdana" panose="020B0604030504040204" pitchFamily="34" charset="0"/>
                  <a:ea typeface="微软雅黑" panose="020B0503020204020204" pitchFamily="34" charset="-122"/>
                </a:rPr>
                <a:t>4</a:t>
              </a:r>
            </a:p>
          </p:txBody>
        </p:sp>
        <p:sp>
          <p:nvSpPr>
            <p:cNvPr id="96" name="Text Box 57">
              <a:extLst>
                <a:ext uri="{FF2B5EF4-FFF2-40B4-BE49-F238E27FC236}">
                  <a16:creationId xmlns:a16="http://schemas.microsoft.com/office/drawing/2014/main" id="{1D848E53-E647-430F-941C-2AF6A82ECA0D}"/>
                </a:ext>
              </a:extLst>
            </p:cNvPr>
            <p:cNvSpPr txBox="1">
              <a:spLocks noChangeArrowheads="1"/>
            </p:cNvSpPr>
            <p:nvPr/>
          </p:nvSpPr>
          <p:spPr bwMode="auto">
            <a:xfrm>
              <a:off x="6720840" y="3105468"/>
              <a:ext cx="457200" cy="34073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000" tIns="46800" rIns="90000" bIns="46800">
              <a:spAutoFit/>
            </a:bodyPr>
            <a:lstStyle/>
            <a:p>
              <a:pPr algn="ctr">
                <a:spcBef>
                  <a:spcPct val="50000"/>
                </a:spcBef>
              </a:pPr>
              <a:r>
                <a:rPr lang="en-US" altLang="zh-CN" sz="1600" dirty="0">
                  <a:solidFill>
                    <a:schemeClr val="accent2"/>
                  </a:solidFill>
                  <a:latin typeface="Verdana" panose="020B0604030504040204" pitchFamily="34" charset="0"/>
                  <a:ea typeface="微软雅黑" panose="020B0503020204020204" pitchFamily="34" charset="-122"/>
                </a:rPr>
                <a:t>5</a:t>
              </a:r>
            </a:p>
          </p:txBody>
        </p:sp>
      </p:grpSp>
    </p:spTree>
    <p:extLst>
      <p:ext uri="{BB962C8B-B14F-4D97-AF65-F5344CB8AC3E}">
        <p14:creationId xmlns:p14="http://schemas.microsoft.com/office/powerpoint/2010/main" val="298882388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AA311A-6081-43C8-BCDA-58D78BCBC3A1}"/>
              </a:ext>
            </a:extLst>
          </p:cNvPr>
          <p:cNvSpPr>
            <a:spLocks noGrp="1"/>
          </p:cNvSpPr>
          <p:nvPr>
            <p:ph type="title"/>
          </p:nvPr>
        </p:nvSpPr>
        <p:spPr/>
        <p:txBody>
          <a:bodyPr/>
          <a:lstStyle/>
          <a:p>
            <a:r>
              <a:rPr lang="en-US" altLang="zh-CN" dirty="0"/>
              <a:t>2. </a:t>
            </a:r>
            <a:r>
              <a:rPr lang="zh-CN" altLang="en-US" dirty="0"/>
              <a:t>风险管理主要活动与技术</a:t>
            </a:r>
          </a:p>
        </p:txBody>
      </p:sp>
      <p:sp>
        <p:nvSpPr>
          <p:cNvPr id="3" name="内容占位符 2">
            <a:extLst>
              <a:ext uri="{FF2B5EF4-FFF2-40B4-BE49-F238E27FC236}">
                <a16:creationId xmlns:a16="http://schemas.microsoft.com/office/drawing/2014/main" id="{49019343-FE83-4E96-A4A2-0CD2AEE782C6}"/>
              </a:ext>
            </a:extLst>
          </p:cNvPr>
          <p:cNvSpPr>
            <a:spLocks noGrp="1"/>
          </p:cNvSpPr>
          <p:nvPr>
            <p:ph idx="1"/>
          </p:nvPr>
        </p:nvSpPr>
        <p:spPr>
          <a:xfrm>
            <a:off x="673100" y="1200210"/>
            <a:ext cx="10864850" cy="5047544"/>
          </a:xfrm>
        </p:spPr>
        <p:txBody>
          <a:bodyPr>
            <a:normAutofit/>
          </a:bodyPr>
          <a:lstStyle/>
          <a:p>
            <a:pPr marL="0" indent="0">
              <a:buNone/>
            </a:pPr>
            <a:r>
              <a:rPr lang="zh-CN" altLang="en-US" dirty="0"/>
              <a:t>（</a:t>
            </a:r>
            <a:r>
              <a:rPr lang="en-US" altLang="zh-CN" dirty="0"/>
              <a:t>4</a:t>
            </a:r>
            <a:r>
              <a:rPr lang="zh-CN" altLang="en-US" dirty="0"/>
              <a:t>）实施定量风险分析</a:t>
            </a:r>
            <a:endParaRPr lang="en-US" altLang="zh-CN" dirty="0"/>
          </a:p>
          <a:p>
            <a:pPr lvl="1"/>
            <a:r>
              <a:rPr lang="zh-CN" altLang="en-US" dirty="0"/>
              <a:t>龙卷风图</a:t>
            </a:r>
          </a:p>
        </p:txBody>
      </p:sp>
      <p:sp>
        <p:nvSpPr>
          <p:cNvPr id="4" name="灯片编号占位符 1">
            <a:extLst>
              <a:ext uri="{FF2B5EF4-FFF2-40B4-BE49-F238E27FC236}">
                <a16:creationId xmlns:a16="http://schemas.microsoft.com/office/drawing/2014/main" id="{99F3E5F9-E528-405A-9FF8-11AC0F56A8BB}"/>
              </a:ext>
            </a:extLst>
          </p:cNvPr>
          <p:cNvSpPr>
            <a:spLocks noGrp="1"/>
          </p:cNvSpPr>
          <p:nvPr>
            <p:ph type="sldNum" sz="quarter" idx="12"/>
          </p:nvPr>
        </p:nvSpPr>
        <p:spPr>
          <a:xfrm>
            <a:off x="5778500" y="6459285"/>
            <a:ext cx="622300" cy="365125"/>
          </a:xfrm>
        </p:spPr>
        <p:txBody>
          <a:bodyPr/>
          <a:lstStyle/>
          <a:p>
            <a:fld id="{CFCB2913-6E8F-460F-B9B2-F36455E917E3}" type="slidenum">
              <a:rPr lang="en-US" altLang="en-US" smtClean="0"/>
              <a:pPr/>
              <a:t>139</a:t>
            </a:fld>
            <a:endParaRPr lang="en-US" altLang="en-US" dirty="0"/>
          </a:p>
        </p:txBody>
      </p:sp>
      <p:grpSp>
        <p:nvGrpSpPr>
          <p:cNvPr id="5" name="Group 2">
            <a:extLst>
              <a:ext uri="{FF2B5EF4-FFF2-40B4-BE49-F238E27FC236}">
                <a16:creationId xmlns:a16="http://schemas.microsoft.com/office/drawing/2014/main" id="{41F354D8-61E4-40DD-9407-295F992816EF}"/>
              </a:ext>
            </a:extLst>
          </p:cNvPr>
          <p:cNvGrpSpPr>
            <a:grpSpLocks/>
          </p:cNvGrpSpPr>
          <p:nvPr/>
        </p:nvGrpSpPr>
        <p:grpSpPr bwMode="auto">
          <a:xfrm>
            <a:off x="3280568" y="1846356"/>
            <a:ext cx="6240463" cy="4325844"/>
            <a:chOff x="1425" y="284"/>
            <a:chExt cx="9056" cy="6383"/>
          </a:xfrm>
        </p:grpSpPr>
        <p:pic>
          <p:nvPicPr>
            <p:cNvPr id="15363" name="Picture 3">
              <a:extLst>
                <a:ext uri="{FF2B5EF4-FFF2-40B4-BE49-F238E27FC236}">
                  <a16:creationId xmlns:a16="http://schemas.microsoft.com/office/drawing/2014/main" id="{50B49896-9133-4692-9A92-2DA2B04A75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4" y="621"/>
              <a:ext cx="5166" cy="5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4">
              <a:extLst>
                <a:ext uri="{FF2B5EF4-FFF2-40B4-BE49-F238E27FC236}">
                  <a16:creationId xmlns:a16="http://schemas.microsoft.com/office/drawing/2014/main" id="{BB345CFF-DE30-4FEB-80E1-7558B7AD4B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4" y="284"/>
              <a:ext cx="9056" cy="6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48B03680-6789-4C64-98B5-2F5F9DFEE165}"/>
                </a:ext>
              </a:extLst>
            </p:cNvPr>
            <p:cNvSpPr>
              <a:spLocks noChangeArrowheads="1"/>
            </p:cNvSpPr>
            <p:nvPr/>
          </p:nvSpPr>
          <p:spPr bwMode="auto">
            <a:xfrm>
              <a:off x="1814" y="619"/>
              <a:ext cx="8276" cy="5048"/>
            </a:xfrm>
            <a:prstGeom prst="rect">
              <a:avLst/>
            </a:prstGeom>
            <a:noFill/>
            <a:ln w="31750">
              <a:solidFill>
                <a:srgbClr val="A7A9AC"/>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Line 6">
              <a:extLst>
                <a:ext uri="{FF2B5EF4-FFF2-40B4-BE49-F238E27FC236}">
                  <a16:creationId xmlns:a16="http://schemas.microsoft.com/office/drawing/2014/main" id="{5925D78A-7883-4667-84E8-D154E6B94805}"/>
                </a:ext>
              </a:extLst>
            </p:cNvPr>
            <p:cNvSpPr>
              <a:spLocks noChangeShapeType="1"/>
            </p:cNvSpPr>
            <p:nvPr/>
          </p:nvSpPr>
          <p:spPr bwMode="auto">
            <a:xfrm>
              <a:off x="7150" y="609"/>
              <a:ext cx="0" cy="772"/>
            </a:xfrm>
            <a:prstGeom prst="line">
              <a:avLst/>
            </a:prstGeom>
            <a:noFill/>
            <a:ln w="16116">
              <a:solidFill>
                <a:srgbClr val="A7A9A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Line 7">
              <a:extLst>
                <a:ext uri="{FF2B5EF4-FFF2-40B4-BE49-F238E27FC236}">
                  <a16:creationId xmlns:a16="http://schemas.microsoft.com/office/drawing/2014/main" id="{488CFE8F-470F-4D5A-A608-EB595FE307EE}"/>
                </a:ext>
              </a:extLst>
            </p:cNvPr>
            <p:cNvSpPr>
              <a:spLocks noChangeShapeType="1"/>
            </p:cNvSpPr>
            <p:nvPr/>
          </p:nvSpPr>
          <p:spPr bwMode="auto">
            <a:xfrm>
              <a:off x="7150" y="1629"/>
              <a:ext cx="0" cy="307"/>
            </a:xfrm>
            <a:prstGeom prst="line">
              <a:avLst/>
            </a:prstGeom>
            <a:noFill/>
            <a:ln w="16116">
              <a:solidFill>
                <a:srgbClr val="A7A9A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Line 8">
              <a:extLst>
                <a:ext uri="{FF2B5EF4-FFF2-40B4-BE49-F238E27FC236}">
                  <a16:creationId xmlns:a16="http://schemas.microsoft.com/office/drawing/2014/main" id="{67A171A7-3DC0-40BA-A76C-4D829747869E}"/>
                </a:ext>
              </a:extLst>
            </p:cNvPr>
            <p:cNvSpPr>
              <a:spLocks noChangeShapeType="1"/>
            </p:cNvSpPr>
            <p:nvPr/>
          </p:nvSpPr>
          <p:spPr bwMode="auto">
            <a:xfrm>
              <a:off x="7150" y="2183"/>
              <a:ext cx="0" cy="862"/>
            </a:xfrm>
            <a:prstGeom prst="line">
              <a:avLst/>
            </a:prstGeom>
            <a:noFill/>
            <a:ln w="16116">
              <a:solidFill>
                <a:srgbClr val="A7A9A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Line 9">
              <a:extLst>
                <a:ext uri="{FF2B5EF4-FFF2-40B4-BE49-F238E27FC236}">
                  <a16:creationId xmlns:a16="http://schemas.microsoft.com/office/drawing/2014/main" id="{5586B221-C81E-49AA-9D92-FDD0CEE8EA54}"/>
                </a:ext>
              </a:extLst>
            </p:cNvPr>
            <p:cNvSpPr>
              <a:spLocks noChangeShapeType="1"/>
            </p:cNvSpPr>
            <p:nvPr/>
          </p:nvSpPr>
          <p:spPr bwMode="auto">
            <a:xfrm>
              <a:off x="7150" y="3293"/>
              <a:ext cx="0" cy="861"/>
            </a:xfrm>
            <a:prstGeom prst="line">
              <a:avLst/>
            </a:prstGeom>
            <a:noFill/>
            <a:ln w="16116">
              <a:solidFill>
                <a:srgbClr val="A7A9A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Line 10">
              <a:extLst>
                <a:ext uri="{FF2B5EF4-FFF2-40B4-BE49-F238E27FC236}">
                  <a16:creationId xmlns:a16="http://schemas.microsoft.com/office/drawing/2014/main" id="{B87E9D07-73C4-4D7C-ADAA-094AA0A6C7EF}"/>
                </a:ext>
              </a:extLst>
            </p:cNvPr>
            <p:cNvSpPr>
              <a:spLocks noChangeShapeType="1"/>
            </p:cNvSpPr>
            <p:nvPr/>
          </p:nvSpPr>
          <p:spPr bwMode="auto">
            <a:xfrm>
              <a:off x="7150" y="4402"/>
              <a:ext cx="0" cy="1395"/>
            </a:xfrm>
            <a:prstGeom prst="line">
              <a:avLst/>
            </a:prstGeom>
            <a:noFill/>
            <a:ln w="16116">
              <a:solidFill>
                <a:srgbClr val="A7A9A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Line 11">
              <a:extLst>
                <a:ext uri="{FF2B5EF4-FFF2-40B4-BE49-F238E27FC236}">
                  <a16:creationId xmlns:a16="http://schemas.microsoft.com/office/drawing/2014/main" id="{F94C36CE-FE28-4B1E-BDE2-F186F44092C6}"/>
                </a:ext>
              </a:extLst>
            </p:cNvPr>
            <p:cNvSpPr>
              <a:spLocks noChangeShapeType="1"/>
            </p:cNvSpPr>
            <p:nvPr/>
          </p:nvSpPr>
          <p:spPr bwMode="auto">
            <a:xfrm>
              <a:off x="7885" y="609"/>
              <a:ext cx="0" cy="772"/>
            </a:xfrm>
            <a:prstGeom prst="line">
              <a:avLst/>
            </a:prstGeom>
            <a:noFill/>
            <a:ln w="16116">
              <a:solidFill>
                <a:srgbClr val="A7A9A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Line 12">
              <a:extLst>
                <a:ext uri="{FF2B5EF4-FFF2-40B4-BE49-F238E27FC236}">
                  <a16:creationId xmlns:a16="http://schemas.microsoft.com/office/drawing/2014/main" id="{EAD7D0D9-B180-4DB2-B0A5-7D8DCD06B0C8}"/>
                </a:ext>
              </a:extLst>
            </p:cNvPr>
            <p:cNvSpPr>
              <a:spLocks noChangeShapeType="1"/>
            </p:cNvSpPr>
            <p:nvPr/>
          </p:nvSpPr>
          <p:spPr bwMode="auto">
            <a:xfrm>
              <a:off x="7885" y="1629"/>
              <a:ext cx="0" cy="307"/>
            </a:xfrm>
            <a:prstGeom prst="line">
              <a:avLst/>
            </a:prstGeom>
            <a:noFill/>
            <a:ln w="16116">
              <a:solidFill>
                <a:srgbClr val="A7A9A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Line 13">
              <a:extLst>
                <a:ext uri="{FF2B5EF4-FFF2-40B4-BE49-F238E27FC236}">
                  <a16:creationId xmlns:a16="http://schemas.microsoft.com/office/drawing/2014/main" id="{A680FFF1-976D-4678-A835-90D9A025DEF7}"/>
                </a:ext>
              </a:extLst>
            </p:cNvPr>
            <p:cNvSpPr>
              <a:spLocks noChangeShapeType="1"/>
            </p:cNvSpPr>
            <p:nvPr/>
          </p:nvSpPr>
          <p:spPr bwMode="auto">
            <a:xfrm>
              <a:off x="7885" y="2183"/>
              <a:ext cx="0" cy="3614"/>
            </a:xfrm>
            <a:prstGeom prst="line">
              <a:avLst/>
            </a:prstGeom>
            <a:noFill/>
            <a:ln w="16116">
              <a:solidFill>
                <a:srgbClr val="A7A9A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Line 14">
              <a:extLst>
                <a:ext uri="{FF2B5EF4-FFF2-40B4-BE49-F238E27FC236}">
                  <a16:creationId xmlns:a16="http://schemas.microsoft.com/office/drawing/2014/main" id="{1478BE4E-7E25-4032-A1AB-780B2DBE84F8}"/>
                </a:ext>
              </a:extLst>
            </p:cNvPr>
            <p:cNvSpPr>
              <a:spLocks noChangeShapeType="1"/>
            </p:cNvSpPr>
            <p:nvPr/>
          </p:nvSpPr>
          <p:spPr bwMode="auto">
            <a:xfrm>
              <a:off x="4924" y="622"/>
              <a:ext cx="1" cy="5162"/>
            </a:xfrm>
            <a:prstGeom prst="line">
              <a:avLst/>
            </a:prstGeom>
            <a:noFill/>
            <a:ln w="15875">
              <a:solidFill>
                <a:srgbClr val="A7A9A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Line 15">
              <a:extLst>
                <a:ext uri="{FF2B5EF4-FFF2-40B4-BE49-F238E27FC236}">
                  <a16:creationId xmlns:a16="http://schemas.microsoft.com/office/drawing/2014/main" id="{352CF8CC-BCF6-4C4D-A8C2-D510AAD8D431}"/>
                </a:ext>
              </a:extLst>
            </p:cNvPr>
            <p:cNvSpPr>
              <a:spLocks noChangeShapeType="1"/>
            </p:cNvSpPr>
            <p:nvPr/>
          </p:nvSpPr>
          <p:spPr bwMode="auto">
            <a:xfrm>
              <a:off x="5660" y="609"/>
              <a:ext cx="0" cy="1881"/>
            </a:xfrm>
            <a:prstGeom prst="line">
              <a:avLst/>
            </a:prstGeom>
            <a:noFill/>
            <a:ln w="16116">
              <a:solidFill>
                <a:srgbClr val="A7A9A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Line 16">
              <a:extLst>
                <a:ext uri="{FF2B5EF4-FFF2-40B4-BE49-F238E27FC236}">
                  <a16:creationId xmlns:a16="http://schemas.microsoft.com/office/drawing/2014/main" id="{B6978FC7-B7A1-412E-9292-711240040D7A}"/>
                </a:ext>
              </a:extLst>
            </p:cNvPr>
            <p:cNvSpPr>
              <a:spLocks noChangeShapeType="1"/>
            </p:cNvSpPr>
            <p:nvPr/>
          </p:nvSpPr>
          <p:spPr bwMode="auto">
            <a:xfrm>
              <a:off x="5660" y="2738"/>
              <a:ext cx="0" cy="862"/>
            </a:xfrm>
            <a:prstGeom prst="line">
              <a:avLst/>
            </a:prstGeom>
            <a:noFill/>
            <a:ln w="16116">
              <a:solidFill>
                <a:srgbClr val="A7A9A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Line 17">
              <a:extLst>
                <a:ext uri="{FF2B5EF4-FFF2-40B4-BE49-F238E27FC236}">
                  <a16:creationId xmlns:a16="http://schemas.microsoft.com/office/drawing/2014/main" id="{B9DBCFAB-C637-4DFC-801D-5496B82D8AF4}"/>
                </a:ext>
              </a:extLst>
            </p:cNvPr>
            <p:cNvSpPr>
              <a:spLocks noChangeShapeType="1"/>
            </p:cNvSpPr>
            <p:nvPr/>
          </p:nvSpPr>
          <p:spPr bwMode="auto">
            <a:xfrm>
              <a:off x="5660" y="3847"/>
              <a:ext cx="0" cy="1950"/>
            </a:xfrm>
            <a:prstGeom prst="line">
              <a:avLst/>
            </a:prstGeom>
            <a:noFill/>
            <a:ln w="16116">
              <a:solidFill>
                <a:srgbClr val="A7A9A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Line 18">
              <a:extLst>
                <a:ext uri="{FF2B5EF4-FFF2-40B4-BE49-F238E27FC236}">
                  <a16:creationId xmlns:a16="http://schemas.microsoft.com/office/drawing/2014/main" id="{BEBD5E4D-60AB-4907-BF27-C97F5698792A}"/>
                </a:ext>
              </a:extLst>
            </p:cNvPr>
            <p:cNvSpPr>
              <a:spLocks noChangeShapeType="1"/>
            </p:cNvSpPr>
            <p:nvPr/>
          </p:nvSpPr>
          <p:spPr bwMode="auto">
            <a:xfrm>
              <a:off x="8620" y="609"/>
              <a:ext cx="0" cy="772"/>
            </a:xfrm>
            <a:prstGeom prst="line">
              <a:avLst/>
            </a:prstGeom>
            <a:noFill/>
            <a:ln w="16116">
              <a:solidFill>
                <a:srgbClr val="A7A9A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Line 19">
              <a:extLst>
                <a:ext uri="{FF2B5EF4-FFF2-40B4-BE49-F238E27FC236}">
                  <a16:creationId xmlns:a16="http://schemas.microsoft.com/office/drawing/2014/main" id="{EB0CDF13-7C96-4F10-BDB1-F6DFB1EF2C85}"/>
                </a:ext>
              </a:extLst>
            </p:cNvPr>
            <p:cNvSpPr>
              <a:spLocks noChangeShapeType="1"/>
            </p:cNvSpPr>
            <p:nvPr/>
          </p:nvSpPr>
          <p:spPr bwMode="auto">
            <a:xfrm>
              <a:off x="8620" y="1629"/>
              <a:ext cx="0" cy="307"/>
            </a:xfrm>
            <a:prstGeom prst="line">
              <a:avLst/>
            </a:prstGeom>
            <a:noFill/>
            <a:ln w="16116">
              <a:solidFill>
                <a:srgbClr val="A7A9A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Line 20">
              <a:extLst>
                <a:ext uri="{FF2B5EF4-FFF2-40B4-BE49-F238E27FC236}">
                  <a16:creationId xmlns:a16="http://schemas.microsoft.com/office/drawing/2014/main" id="{44AEBE05-217E-4921-95F1-D516C00EE88A}"/>
                </a:ext>
              </a:extLst>
            </p:cNvPr>
            <p:cNvSpPr>
              <a:spLocks noChangeShapeType="1"/>
            </p:cNvSpPr>
            <p:nvPr/>
          </p:nvSpPr>
          <p:spPr bwMode="auto">
            <a:xfrm>
              <a:off x="8620" y="2183"/>
              <a:ext cx="0" cy="3614"/>
            </a:xfrm>
            <a:prstGeom prst="line">
              <a:avLst/>
            </a:prstGeom>
            <a:noFill/>
            <a:ln w="16116">
              <a:solidFill>
                <a:srgbClr val="A7A9A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Line 21">
              <a:extLst>
                <a:ext uri="{FF2B5EF4-FFF2-40B4-BE49-F238E27FC236}">
                  <a16:creationId xmlns:a16="http://schemas.microsoft.com/office/drawing/2014/main" id="{4A0AE607-50AC-4CDF-9825-8E94602CC01F}"/>
                </a:ext>
              </a:extLst>
            </p:cNvPr>
            <p:cNvSpPr>
              <a:spLocks noChangeShapeType="1"/>
            </p:cNvSpPr>
            <p:nvPr/>
          </p:nvSpPr>
          <p:spPr bwMode="auto">
            <a:xfrm>
              <a:off x="9355" y="609"/>
              <a:ext cx="0" cy="772"/>
            </a:xfrm>
            <a:prstGeom prst="line">
              <a:avLst/>
            </a:prstGeom>
            <a:noFill/>
            <a:ln w="16104">
              <a:solidFill>
                <a:srgbClr val="A7A9A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Line 22">
              <a:extLst>
                <a:ext uri="{FF2B5EF4-FFF2-40B4-BE49-F238E27FC236}">
                  <a16:creationId xmlns:a16="http://schemas.microsoft.com/office/drawing/2014/main" id="{98906F96-E398-4AF7-A73B-BC3D94BF52C8}"/>
                </a:ext>
              </a:extLst>
            </p:cNvPr>
            <p:cNvSpPr>
              <a:spLocks noChangeShapeType="1"/>
            </p:cNvSpPr>
            <p:nvPr/>
          </p:nvSpPr>
          <p:spPr bwMode="auto">
            <a:xfrm>
              <a:off x="9355" y="1629"/>
              <a:ext cx="0" cy="4168"/>
            </a:xfrm>
            <a:prstGeom prst="line">
              <a:avLst/>
            </a:prstGeom>
            <a:noFill/>
            <a:ln w="16104">
              <a:solidFill>
                <a:srgbClr val="A7A9A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Line 23">
              <a:extLst>
                <a:ext uri="{FF2B5EF4-FFF2-40B4-BE49-F238E27FC236}">
                  <a16:creationId xmlns:a16="http://schemas.microsoft.com/office/drawing/2014/main" id="{22A38F22-2FB2-4B3F-9167-EB64F30867FA}"/>
                </a:ext>
              </a:extLst>
            </p:cNvPr>
            <p:cNvSpPr>
              <a:spLocks noChangeShapeType="1"/>
            </p:cNvSpPr>
            <p:nvPr/>
          </p:nvSpPr>
          <p:spPr bwMode="auto">
            <a:xfrm>
              <a:off x="10090" y="622"/>
              <a:ext cx="1" cy="5162"/>
            </a:xfrm>
            <a:prstGeom prst="line">
              <a:avLst/>
            </a:prstGeom>
            <a:noFill/>
            <a:ln w="15875">
              <a:solidFill>
                <a:srgbClr val="A7A9A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Line 24">
              <a:extLst>
                <a:ext uri="{FF2B5EF4-FFF2-40B4-BE49-F238E27FC236}">
                  <a16:creationId xmlns:a16="http://schemas.microsoft.com/office/drawing/2014/main" id="{522EEF9B-6609-4E45-AFD6-EAEC285693EB}"/>
                </a:ext>
              </a:extLst>
            </p:cNvPr>
            <p:cNvSpPr>
              <a:spLocks noChangeShapeType="1"/>
            </p:cNvSpPr>
            <p:nvPr/>
          </p:nvSpPr>
          <p:spPr bwMode="auto">
            <a:xfrm>
              <a:off x="1815" y="1255"/>
              <a:ext cx="8275" cy="0"/>
            </a:xfrm>
            <a:prstGeom prst="line">
              <a:avLst/>
            </a:prstGeom>
            <a:noFill/>
            <a:ln w="15875">
              <a:solidFill>
                <a:srgbClr val="A7A9A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Line 25">
              <a:extLst>
                <a:ext uri="{FF2B5EF4-FFF2-40B4-BE49-F238E27FC236}">
                  <a16:creationId xmlns:a16="http://schemas.microsoft.com/office/drawing/2014/main" id="{576A4197-2884-496F-B7C5-9DC267B76427}"/>
                </a:ext>
              </a:extLst>
            </p:cNvPr>
            <p:cNvSpPr>
              <a:spLocks noChangeShapeType="1"/>
            </p:cNvSpPr>
            <p:nvPr/>
          </p:nvSpPr>
          <p:spPr bwMode="auto">
            <a:xfrm>
              <a:off x="6269" y="1781"/>
              <a:ext cx="139" cy="0"/>
            </a:xfrm>
            <a:prstGeom prst="line">
              <a:avLst/>
            </a:prstGeom>
            <a:noFill/>
            <a:ln w="16116">
              <a:solidFill>
                <a:srgbClr val="A7A9A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Line 26">
              <a:extLst>
                <a:ext uri="{FF2B5EF4-FFF2-40B4-BE49-F238E27FC236}">
                  <a16:creationId xmlns:a16="http://schemas.microsoft.com/office/drawing/2014/main" id="{AC6A4ECB-634D-487F-8625-F077745B7BB8}"/>
                </a:ext>
              </a:extLst>
            </p:cNvPr>
            <p:cNvSpPr>
              <a:spLocks noChangeShapeType="1"/>
            </p:cNvSpPr>
            <p:nvPr/>
          </p:nvSpPr>
          <p:spPr bwMode="auto">
            <a:xfrm>
              <a:off x="6269" y="2347"/>
              <a:ext cx="139" cy="0"/>
            </a:xfrm>
            <a:prstGeom prst="line">
              <a:avLst/>
            </a:prstGeom>
            <a:noFill/>
            <a:ln w="16116">
              <a:solidFill>
                <a:srgbClr val="A7A9A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Line 27">
              <a:extLst>
                <a:ext uri="{FF2B5EF4-FFF2-40B4-BE49-F238E27FC236}">
                  <a16:creationId xmlns:a16="http://schemas.microsoft.com/office/drawing/2014/main" id="{95E684A6-B699-4011-9060-E800A54B3281}"/>
                </a:ext>
              </a:extLst>
            </p:cNvPr>
            <p:cNvSpPr>
              <a:spLocks noChangeShapeType="1"/>
            </p:cNvSpPr>
            <p:nvPr/>
          </p:nvSpPr>
          <p:spPr bwMode="auto">
            <a:xfrm>
              <a:off x="6269" y="2897"/>
              <a:ext cx="139" cy="0"/>
            </a:xfrm>
            <a:prstGeom prst="line">
              <a:avLst/>
            </a:prstGeom>
            <a:noFill/>
            <a:ln w="16116">
              <a:solidFill>
                <a:srgbClr val="A7A9A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Line 28">
              <a:extLst>
                <a:ext uri="{FF2B5EF4-FFF2-40B4-BE49-F238E27FC236}">
                  <a16:creationId xmlns:a16="http://schemas.microsoft.com/office/drawing/2014/main" id="{7AEF898E-2019-41FD-86EB-34B00384FCA1}"/>
                </a:ext>
              </a:extLst>
            </p:cNvPr>
            <p:cNvSpPr>
              <a:spLocks noChangeShapeType="1"/>
            </p:cNvSpPr>
            <p:nvPr/>
          </p:nvSpPr>
          <p:spPr bwMode="auto">
            <a:xfrm>
              <a:off x="6269" y="3447"/>
              <a:ext cx="139" cy="0"/>
            </a:xfrm>
            <a:prstGeom prst="line">
              <a:avLst/>
            </a:prstGeom>
            <a:noFill/>
            <a:ln w="16116">
              <a:solidFill>
                <a:srgbClr val="A7A9A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Line 29">
              <a:extLst>
                <a:ext uri="{FF2B5EF4-FFF2-40B4-BE49-F238E27FC236}">
                  <a16:creationId xmlns:a16="http://schemas.microsoft.com/office/drawing/2014/main" id="{9639DE39-6312-41F4-9DDA-3D8D0FCE1D3C}"/>
                </a:ext>
              </a:extLst>
            </p:cNvPr>
            <p:cNvSpPr>
              <a:spLocks noChangeShapeType="1"/>
            </p:cNvSpPr>
            <p:nvPr/>
          </p:nvSpPr>
          <p:spPr bwMode="auto">
            <a:xfrm>
              <a:off x="6269" y="3998"/>
              <a:ext cx="139" cy="0"/>
            </a:xfrm>
            <a:prstGeom prst="line">
              <a:avLst/>
            </a:prstGeom>
            <a:noFill/>
            <a:ln w="16116">
              <a:solidFill>
                <a:srgbClr val="A7A9A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Line 30">
              <a:extLst>
                <a:ext uri="{FF2B5EF4-FFF2-40B4-BE49-F238E27FC236}">
                  <a16:creationId xmlns:a16="http://schemas.microsoft.com/office/drawing/2014/main" id="{774B6A26-3F07-4D94-B02F-F4A0645053D5}"/>
                </a:ext>
              </a:extLst>
            </p:cNvPr>
            <p:cNvSpPr>
              <a:spLocks noChangeShapeType="1"/>
            </p:cNvSpPr>
            <p:nvPr/>
          </p:nvSpPr>
          <p:spPr bwMode="auto">
            <a:xfrm>
              <a:off x="6269" y="4562"/>
              <a:ext cx="139" cy="0"/>
            </a:xfrm>
            <a:prstGeom prst="line">
              <a:avLst/>
            </a:prstGeom>
            <a:noFill/>
            <a:ln w="16116">
              <a:solidFill>
                <a:srgbClr val="A7A9A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Line 31">
              <a:extLst>
                <a:ext uri="{FF2B5EF4-FFF2-40B4-BE49-F238E27FC236}">
                  <a16:creationId xmlns:a16="http://schemas.microsoft.com/office/drawing/2014/main" id="{00122B48-8832-4B56-8F2B-DBEF212BADA8}"/>
                </a:ext>
              </a:extLst>
            </p:cNvPr>
            <p:cNvSpPr>
              <a:spLocks noChangeShapeType="1"/>
            </p:cNvSpPr>
            <p:nvPr/>
          </p:nvSpPr>
          <p:spPr bwMode="auto">
            <a:xfrm>
              <a:off x="6269" y="5126"/>
              <a:ext cx="139" cy="0"/>
            </a:xfrm>
            <a:prstGeom prst="line">
              <a:avLst/>
            </a:prstGeom>
            <a:noFill/>
            <a:ln w="16116">
              <a:solidFill>
                <a:srgbClr val="A7A9A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Rectangle 32">
              <a:extLst>
                <a:ext uri="{FF2B5EF4-FFF2-40B4-BE49-F238E27FC236}">
                  <a16:creationId xmlns:a16="http://schemas.microsoft.com/office/drawing/2014/main" id="{70C418BE-E555-40CD-8D95-EA7EEBF02550}"/>
                </a:ext>
              </a:extLst>
            </p:cNvPr>
            <p:cNvSpPr>
              <a:spLocks noChangeArrowheads="1"/>
            </p:cNvSpPr>
            <p:nvPr/>
          </p:nvSpPr>
          <p:spPr bwMode="auto">
            <a:xfrm>
              <a:off x="6414" y="1381"/>
              <a:ext cx="3086" cy="248"/>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Rectangle 33">
              <a:extLst>
                <a:ext uri="{FF2B5EF4-FFF2-40B4-BE49-F238E27FC236}">
                  <a16:creationId xmlns:a16="http://schemas.microsoft.com/office/drawing/2014/main" id="{CACD7078-B81E-48AB-BACA-35D8440D990B}"/>
                </a:ext>
              </a:extLst>
            </p:cNvPr>
            <p:cNvSpPr>
              <a:spLocks noChangeArrowheads="1"/>
            </p:cNvSpPr>
            <p:nvPr/>
          </p:nvSpPr>
          <p:spPr bwMode="auto">
            <a:xfrm>
              <a:off x="6414" y="1935"/>
              <a:ext cx="2661" cy="248"/>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Rectangle 34">
              <a:extLst>
                <a:ext uri="{FF2B5EF4-FFF2-40B4-BE49-F238E27FC236}">
                  <a16:creationId xmlns:a16="http://schemas.microsoft.com/office/drawing/2014/main" id="{CCB1E005-E36A-490E-82E1-51B6715622BA}"/>
                </a:ext>
              </a:extLst>
            </p:cNvPr>
            <p:cNvSpPr>
              <a:spLocks noChangeArrowheads="1"/>
            </p:cNvSpPr>
            <p:nvPr/>
          </p:nvSpPr>
          <p:spPr bwMode="auto">
            <a:xfrm>
              <a:off x="4936" y="2490"/>
              <a:ext cx="1478" cy="248"/>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Rectangle 35">
              <a:extLst>
                <a:ext uri="{FF2B5EF4-FFF2-40B4-BE49-F238E27FC236}">
                  <a16:creationId xmlns:a16="http://schemas.microsoft.com/office/drawing/2014/main" id="{BA580CF6-614B-492D-BB71-DE20143FC427}"/>
                </a:ext>
              </a:extLst>
            </p:cNvPr>
            <p:cNvSpPr>
              <a:spLocks noChangeArrowheads="1"/>
            </p:cNvSpPr>
            <p:nvPr/>
          </p:nvSpPr>
          <p:spPr bwMode="auto">
            <a:xfrm>
              <a:off x="6414" y="3045"/>
              <a:ext cx="1381" cy="248"/>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Rectangle 36">
              <a:extLst>
                <a:ext uri="{FF2B5EF4-FFF2-40B4-BE49-F238E27FC236}">
                  <a16:creationId xmlns:a16="http://schemas.microsoft.com/office/drawing/2014/main" id="{20BED345-CC6A-4595-BF07-50608E3BD1C6}"/>
                </a:ext>
              </a:extLst>
            </p:cNvPr>
            <p:cNvSpPr>
              <a:spLocks noChangeArrowheads="1"/>
            </p:cNvSpPr>
            <p:nvPr/>
          </p:nvSpPr>
          <p:spPr bwMode="auto">
            <a:xfrm>
              <a:off x="5379" y="3599"/>
              <a:ext cx="1035" cy="248"/>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Rectangle 37">
              <a:extLst>
                <a:ext uri="{FF2B5EF4-FFF2-40B4-BE49-F238E27FC236}">
                  <a16:creationId xmlns:a16="http://schemas.microsoft.com/office/drawing/2014/main" id="{D02E621E-706E-4AB2-82B1-A2687142AC39}"/>
                </a:ext>
              </a:extLst>
            </p:cNvPr>
            <p:cNvSpPr>
              <a:spLocks noChangeArrowheads="1"/>
            </p:cNvSpPr>
            <p:nvPr/>
          </p:nvSpPr>
          <p:spPr bwMode="auto">
            <a:xfrm>
              <a:off x="6414" y="4154"/>
              <a:ext cx="1021" cy="248"/>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Rectangle 38">
              <a:extLst>
                <a:ext uri="{FF2B5EF4-FFF2-40B4-BE49-F238E27FC236}">
                  <a16:creationId xmlns:a16="http://schemas.microsoft.com/office/drawing/2014/main" id="{7221E768-E44C-4553-AA45-BE2DEDD53D83}"/>
                </a:ext>
              </a:extLst>
            </p:cNvPr>
            <p:cNvSpPr>
              <a:spLocks noChangeArrowheads="1"/>
            </p:cNvSpPr>
            <p:nvPr/>
          </p:nvSpPr>
          <p:spPr bwMode="auto">
            <a:xfrm>
              <a:off x="6414" y="4708"/>
              <a:ext cx="723" cy="248"/>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Rectangle 39">
              <a:extLst>
                <a:ext uri="{FF2B5EF4-FFF2-40B4-BE49-F238E27FC236}">
                  <a16:creationId xmlns:a16="http://schemas.microsoft.com/office/drawing/2014/main" id="{9703A83F-CB49-499F-9FE2-51F3ADF332AB}"/>
                </a:ext>
              </a:extLst>
            </p:cNvPr>
            <p:cNvSpPr>
              <a:spLocks noChangeArrowheads="1"/>
            </p:cNvSpPr>
            <p:nvPr/>
          </p:nvSpPr>
          <p:spPr bwMode="auto">
            <a:xfrm>
              <a:off x="5799" y="5263"/>
              <a:ext cx="615" cy="248"/>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Line 40">
              <a:extLst>
                <a:ext uri="{FF2B5EF4-FFF2-40B4-BE49-F238E27FC236}">
                  <a16:creationId xmlns:a16="http://schemas.microsoft.com/office/drawing/2014/main" id="{BC95E5EA-9BF1-4F63-8DA7-B0E46DF566B6}"/>
                </a:ext>
              </a:extLst>
            </p:cNvPr>
            <p:cNvSpPr>
              <a:spLocks noChangeShapeType="1"/>
            </p:cNvSpPr>
            <p:nvPr/>
          </p:nvSpPr>
          <p:spPr bwMode="auto">
            <a:xfrm>
              <a:off x="6414" y="622"/>
              <a:ext cx="1" cy="5162"/>
            </a:xfrm>
            <a:prstGeom prst="line">
              <a:avLst/>
            </a:prstGeom>
            <a:noFill/>
            <a:ln w="15875">
              <a:solidFill>
                <a:srgbClr val="A7A9A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Line 41">
              <a:extLst>
                <a:ext uri="{FF2B5EF4-FFF2-40B4-BE49-F238E27FC236}">
                  <a16:creationId xmlns:a16="http://schemas.microsoft.com/office/drawing/2014/main" id="{EF168577-6388-4CCC-94C5-8A0CC22F7C94}"/>
                </a:ext>
              </a:extLst>
            </p:cNvPr>
            <p:cNvSpPr>
              <a:spLocks noChangeShapeType="1"/>
            </p:cNvSpPr>
            <p:nvPr/>
          </p:nvSpPr>
          <p:spPr bwMode="auto">
            <a:xfrm>
              <a:off x="6395" y="622"/>
              <a:ext cx="0" cy="5162"/>
            </a:xfrm>
            <a:prstGeom prst="line">
              <a:avLst/>
            </a:prstGeom>
            <a:noFill/>
            <a:ln w="15875">
              <a:solidFill>
                <a:srgbClr val="A7A9AC"/>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5402" name="Picture 42">
              <a:extLst>
                <a:ext uri="{FF2B5EF4-FFF2-40B4-BE49-F238E27FC236}">
                  <a16:creationId xmlns:a16="http://schemas.microsoft.com/office/drawing/2014/main" id="{68627A34-A20D-4C54-98A1-5BC2B94855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8" y="1418"/>
              <a:ext cx="308"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03" name="Picture 43">
              <a:extLst>
                <a:ext uri="{FF2B5EF4-FFF2-40B4-BE49-F238E27FC236}">
                  <a16:creationId xmlns:a16="http://schemas.microsoft.com/office/drawing/2014/main" id="{43BA7112-B346-43E3-9138-1849D8EE64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7" y="1445"/>
              <a:ext cx="365"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04" name="Picture 44">
              <a:extLst>
                <a:ext uri="{FF2B5EF4-FFF2-40B4-BE49-F238E27FC236}">
                  <a16:creationId xmlns:a16="http://schemas.microsoft.com/office/drawing/2014/main" id="{D51A5166-80F9-4758-9D75-F7F7095896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2" y="1419"/>
              <a:ext cx="791"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05" name="Picture 45">
              <a:extLst>
                <a:ext uri="{FF2B5EF4-FFF2-40B4-BE49-F238E27FC236}">
                  <a16:creationId xmlns:a16="http://schemas.microsoft.com/office/drawing/2014/main" id="{F17A253C-095A-454A-AA2E-76F75DE78F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77" y="1972"/>
              <a:ext cx="315"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06" name="Picture 46">
              <a:extLst>
                <a:ext uri="{FF2B5EF4-FFF2-40B4-BE49-F238E27FC236}">
                  <a16:creationId xmlns:a16="http://schemas.microsoft.com/office/drawing/2014/main" id="{9D8EEA36-6C6C-42B9-B1E1-49DAC49E73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43" y="2001"/>
              <a:ext cx="195"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07" name="Picture 47">
              <a:extLst>
                <a:ext uri="{FF2B5EF4-FFF2-40B4-BE49-F238E27FC236}">
                  <a16:creationId xmlns:a16="http://schemas.microsoft.com/office/drawing/2014/main" id="{7C3FF505-314A-4717-8A06-896F2EED82E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41" y="1975"/>
              <a:ext cx="1574"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08" name="Picture 48">
              <a:extLst>
                <a:ext uri="{FF2B5EF4-FFF2-40B4-BE49-F238E27FC236}">
                  <a16:creationId xmlns:a16="http://schemas.microsoft.com/office/drawing/2014/main" id="{2A999808-69B9-4646-B42B-8AA5CCDCC18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77" y="2529"/>
              <a:ext cx="315"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09" name="Picture 49">
              <a:extLst>
                <a:ext uri="{FF2B5EF4-FFF2-40B4-BE49-F238E27FC236}">
                  <a16:creationId xmlns:a16="http://schemas.microsoft.com/office/drawing/2014/main" id="{A9572190-AAAE-4D3E-9579-CF3F822745C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43" y="2559"/>
              <a:ext cx="194"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10" name="Picture 50">
              <a:extLst>
                <a:ext uri="{FF2B5EF4-FFF2-40B4-BE49-F238E27FC236}">
                  <a16:creationId xmlns:a16="http://schemas.microsoft.com/office/drawing/2014/main" id="{29B5F984-5BBB-4C2E-90D2-33148B9AAA5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39" y="2531"/>
              <a:ext cx="1277"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11" name="Picture 51">
              <a:extLst>
                <a:ext uri="{FF2B5EF4-FFF2-40B4-BE49-F238E27FC236}">
                  <a16:creationId xmlns:a16="http://schemas.microsoft.com/office/drawing/2014/main" id="{3D28F9BD-6D8B-4BAC-AB4D-8D954598AFA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04" y="3086"/>
              <a:ext cx="1608"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12" name="Picture 52">
              <a:extLst>
                <a:ext uri="{FF2B5EF4-FFF2-40B4-BE49-F238E27FC236}">
                  <a16:creationId xmlns:a16="http://schemas.microsoft.com/office/drawing/2014/main" id="{5601B9B6-D361-415A-B04D-0EF5DC43470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92" y="3641"/>
              <a:ext cx="2420"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13" name="Picture 53">
              <a:extLst>
                <a:ext uri="{FF2B5EF4-FFF2-40B4-BE49-F238E27FC236}">
                  <a16:creationId xmlns:a16="http://schemas.microsoft.com/office/drawing/2014/main" id="{C692099B-2BF9-4DA9-8B1F-7C0574A3853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26" y="4198"/>
              <a:ext cx="1689"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14" name="Picture 54">
              <a:extLst>
                <a:ext uri="{FF2B5EF4-FFF2-40B4-BE49-F238E27FC236}">
                  <a16:creationId xmlns:a16="http://schemas.microsoft.com/office/drawing/2014/main" id="{E699CB31-E96E-4867-854E-34E825081CD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33" y="4754"/>
              <a:ext cx="308"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15" name="Picture 55">
              <a:extLst>
                <a:ext uri="{FF2B5EF4-FFF2-40B4-BE49-F238E27FC236}">
                  <a16:creationId xmlns:a16="http://schemas.microsoft.com/office/drawing/2014/main" id="{7AB52D83-A376-46F9-B604-99B08548157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02" y="4781"/>
              <a:ext cx="281"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16" name="Picture 56">
              <a:extLst>
                <a:ext uri="{FF2B5EF4-FFF2-40B4-BE49-F238E27FC236}">
                  <a16:creationId xmlns:a16="http://schemas.microsoft.com/office/drawing/2014/main" id="{9BBC1B30-21ED-43AD-907C-13139DDCE66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088" y="4756"/>
              <a:ext cx="629"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17" name="Picture 57">
              <a:extLst>
                <a:ext uri="{FF2B5EF4-FFF2-40B4-BE49-F238E27FC236}">
                  <a16:creationId xmlns:a16="http://schemas.microsoft.com/office/drawing/2014/main" id="{328C9098-A9D7-4DF1-B307-F2E6A0C2112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69" y="5308"/>
              <a:ext cx="2744"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187817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PMBOK</a:t>
            </a:r>
            <a:r>
              <a:rPr lang="zh-CN" altLang="en-US" dirty="0"/>
              <a:t>知识框架</a:t>
            </a:r>
            <a:r>
              <a:rPr lang="en-US" altLang="zh-CN" dirty="0"/>
              <a:t>——</a:t>
            </a:r>
            <a:r>
              <a:rPr lang="zh-CN" altLang="en-US" dirty="0"/>
              <a:t>一览表</a:t>
            </a:r>
          </a:p>
        </p:txBody>
      </p:sp>
      <p:graphicFrame>
        <p:nvGraphicFramePr>
          <p:cNvPr id="5" name="内容占位符 4"/>
          <p:cNvGraphicFramePr>
            <a:graphicFrameLocks noGrp="1"/>
          </p:cNvGraphicFramePr>
          <p:nvPr>
            <p:ph idx="1"/>
            <p:extLst>
              <p:ext uri="{D42A27DB-BD31-4B8C-83A1-F6EECF244321}">
                <p14:modId xmlns:p14="http://schemas.microsoft.com/office/powerpoint/2010/main" val="2380633573"/>
              </p:ext>
            </p:extLst>
          </p:nvPr>
        </p:nvGraphicFramePr>
        <p:xfrm>
          <a:off x="673100" y="1200150"/>
          <a:ext cx="10864851" cy="5039285"/>
        </p:xfrm>
        <a:graphic>
          <a:graphicData uri="http://schemas.openxmlformats.org/drawingml/2006/table">
            <a:tbl>
              <a:tblPr firstRow="1" bandRow="1">
                <a:tableStyleId>{B301B821-A1FF-4177-AEE7-76D212191A09}</a:tableStyleId>
              </a:tblPr>
              <a:tblGrid>
                <a:gridCol w="1810808">
                  <a:extLst>
                    <a:ext uri="{9D8B030D-6E8A-4147-A177-3AD203B41FA5}">
                      <a16:colId xmlns:a16="http://schemas.microsoft.com/office/drawing/2014/main" val="20000"/>
                    </a:ext>
                  </a:extLst>
                </a:gridCol>
                <a:gridCol w="1297612">
                  <a:extLst>
                    <a:ext uri="{9D8B030D-6E8A-4147-A177-3AD203B41FA5}">
                      <a16:colId xmlns:a16="http://schemas.microsoft.com/office/drawing/2014/main" val="20001"/>
                    </a:ext>
                  </a:extLst>
                </a:gridCol>
                <a:gridCol w="2548899">
                  <a:extLst>
                    <a:ext uri="{9D8B030D-6E8A-4147-A177-3AD203B41FA5}">
                      <a16:colId xmlns:a16="http://schemas.microsoft.com/office/drawing/2014/main" val="20002"/>
                    </a:ext>
                  </a:extLst>
                </a:gridCol>
                <a:gridCol w="1746798">
                  <a:extLst>
                    <a:ext uri="{9D8B030D-6E8A-4147-A177-3AD203B41FA5}">
                      <a16:colId xmlns:a16="http://schemas.microsoft.com/office/drawing/2014/main" val="20003"/>
                    </a:ext>
                  </a:extLst>
                </a:gridCol>
                <a:gridCol w="2103287">
                  <a:extLst>
                    <a:ext uri="{9D8B030D-6E8A-4147-A177-3AD203B41FA5}">
                      <a16:colId xmlns:a16="http://schemas.microsoft.com/office/drawing/2014/main" val="20004"/>
                    </a:ext>
                  </a:extLst>
                </a:gridCol>
                <a:gridCol w="1357447">
                  <a:extLst>
                    <a:ext uri="{9D8B030D-6E8A-4147-A177-3AD203B41FA5}">
                      <a16:colId xmlns:a16="http://schemas.microsoft.com/office/drawing/2014/main" val="20005"/>
                    </a:ext>
                  </a:extLst>
                </a:gridCol>
              </a:tblGrid>
              <a:tr h="306046">
                <a:tc>
                  <a:txBody>
                    <a:bodyPr/>
                    <a:lstStyle/>
                    <a:p>
                      <a:pPr algn="ctr">
                        <a:spcAft>
                          <a:spcPts val="0"/>
                        </a:spcAft>
                      </a:pPr>
                      <a:r>
                        <a:rPr lang="en-US" sz="1800" kern="100" baseline="0" dirty="0">
                          <a:effectLst/>
                          <a:latin typeface="Arial Unicode MS" panose="020B0604020202020204" pitchFamily="34" charset="-122"/>
                          <a:ea typeface="微软雅黑" panose="020B0503020204020204" pitchFamily="34" charset="-122"/>
                        </a:rPr>
                        <a:t> </a:t>
                      </a:r>
                      <a:endParaRPr lang="zh-CN" sz="1800" kern="100" baseline="0" dirty="0">
                        <a:effectLst/>
                        <a:latin typeface="Arial Unicode MS" panose="020B0604020202020204" pitchFamily="34" charset="-122"/>
                        <a:ea typeface="微软雅黑" panose="020B0503020204020204" pitchFamily="34" charset="-122"/>
                        <a:cs typeface="Times New Roman" panose="02020603050405020304" pitchFamily="18" charset="0"/>
                      </a:endParaRPr>
                    </a:p>
                  </a:txBody>
                  <a:tcPr marL="84221" marR="84221" marT="0" marB="0" anchor="ctr"/>
                </a:tc>
                <a:tc>
                  <a:txBody>
                    <a:bodyPr/>
                    <a:lstStyle/>
                    <a:p>
                      <a:pPr algn="ctr">
                        <a:spcAft>
                          <a:spcPts val="0"/>
                        </a:spcAft>
                      </a:pPr>
                      <a:r>
                        <a:rPr lang="zh-CN" sz="1800" kern="100" baseline="0" dirty="0">
                          <a:solidFill>
                            <a:schemeClr val="bg1"/>
                          </a:solidFill>
                          <a:effectLst/>
                          <a:latin typeface="Arial Unicode MS" panose="020B0604020202020204" pitchFamily="34" charset="-122"/>
                          <a:ea typeface="微软雅黑" panose="020B0503020204020204" pitchFamily="34" charset="-122"/>
                        </a:rPr>
                        <a:t>启动</a:t>
                      </a:r>
                      <a:endParaRPr lang="zh-CN" sz="1800" kern="100" baseline="0" dirty="0">
                        <a:solidFill>
                          <a:schemeClr val="bg1"/>
                        </a:solidFill>
                        <a:effectLst/>
                        <a:latin typeface="Arial Unicode MS" panose="020B0604020202020204" pitchFamily="34" charset="-122"/>
                        <a:ea typeface="微软雅黑" panose="020B0503020204020204" pitchFamily="34" charset="-122"/>
                        <a:cs typeface="Times New Roman" panose="02020603050405020304" pitchFamily="18" charset="0"/>
                      </a:endParaRPr>
                    </a:p>
                  </a:txBody>
                  <a:tcPr marL="84221" marR="84221" marT="0" marB="0" anchor="ctr"/>
                </a:tc>
                <a:tc>
                  <a:txBody>
                    <a:bodyPr/>
                    <a:lstStyle/>
                    <a:p>
                      <a:pPr algn="ctr">
                        <a:spcAft>
                          <a:spcPts val="0"/>
                        </a:spcAft>
                      </a:pPr>
                      <a:r>
                        <a:rPr lang="zh-CN" sz="1800" kern="100" baseline="0" dirty="0">
                          <a:solidFill>
                            <a:schemeClr val="bg1"/>
                          </a:solidFill>
                          <a:effectLst/>
                          <a:latin typeface="Arial Unicode MS" panose="020B0604020202020204" pitchFamily="34" charset="-122"/>
                          <a:ea typeface="微软雅黑" panose="020B0503020204020204" pitchFamily="34" charset="-122"/>
                        </a:rPr>
                        <a:t>规划</a:t>
                      </a:r>
                      <a:endParaRPr lang="zh-CN" sz="1800" kern="100" baseline="0" dirty="0">
                        <a:solidFill>
                          <a:schemeClr val="bg1"/>
                        </a:solidFill>
                        <a:effectLst/>
                        <a:latin typeface="Arial Unicode MS" panose="020B0604020202020204" pitchFamily="34" charset="-122"/>
                        <a:ea typeface="微软雅黑" panose="020B0503020204020204" pitchFamily="34" charset="-122"/>
                        <a:cs typeface="Times New Roman" panose="02020603050405020304" pitchFamily="18" charset="0"/>
                      </a:endParaRPr>
                    </a:p>
                  </a:txBody>
                  <a:tcPr marL="84221" marR="84221" marT="0" marB="0" anchor="ctr"/>
                </a:tc>
                <a:tc>
                  <a:txBody>
                    <a:bodyPr/>
                    <a:lstStyle/>
                    <a:p>
                      <a:pPr algn="ctr">
                        <a:spcAft>
                          <a:spcPts val="0"/>
                        </a:spcAft>
                      </a:pPr>
                      <a:r>
                        <a:rPr lang="zh-CN" sz="1800" kern="100" baseline="0" dirty="0">
                          <a:solidFill>
                            <a:schemeClr val="bg1"/>
                          </a:solidFill>
                          <a:effectLst/>
                          <a:latin typeface="Arial Unicode MS" panose="020B0604020202020204" pitchFamily="34" charset="-122"/>
                          <a:ea typeface="微软雅黑" panose="020B0503020204020204" pitchFamily="34" charset="-122"/>
                        </a:rPr>
                        <a:t>执行</a:t>
                      </a:r>
                      <a:endParaRPr lang="zh-CN" sz="1800" kern="100" baseline="0" dirty="0">
                        <a:solidFill>
                          <a:schemeClr val="bg1"/>
                        </a:solidFill>
                        <a:effectLst/>
                        <a:latin typeface="Arial Unicode MS" panose="020B0604020202020204" pitchFamily="34" charset="-122"/>
                        <a:ea typeface="微软雅黑" panose="020B0503020204020204" pitchFamily="34" charset="-122"/>
                        <a:cs typeface="Times New Roman" panose="02020603050405020304" pitchFamily="18" charset="0"/>
                      </a:endParaRPr>
                    </a:p>
                  </a:txBody>
                  <a:tcPr marL="84221" marR="84221" marT="0" marB="0" anchor="ctr"/>
                </a:tc>
                <a:tc>
                  <a:txBody>
                    <a:bodyPr/>
                    <a:lstStyle/>
                    <a:p>
                      <a:pPr algn="ctr">
                        <a:spcAft>
                          <a:spcPts val="0"/>
                        </a:spcAft>
                      </a:pPr>
                      <a:r>
                        <a:rPr lang="zh-CN" sz="1800" kern="100" baseline="0" dirty="0">
                          <a:solidFill>
                            <a:schemeClr val="bg1"/>
                          </a:solidFill>
                          <a:effectLst/>
                          <a:latin typeface="Arial Unicode MS" panose="020B0604020202020204" pitchFamily="34" charset="-122"/>
                          <a:ea typeface="微软雅黑" panose="020B0503020204020204" pitchFamily="34" charset="-122"/>
                        </a:rPr>
                        <a:t>监控</a:t>
                      </a:r>
                      <a:endParaRPr lang="zh-CN" sz="1800" kern="100" baseline="0" dirty="0">
                        <a:solidFill>
                          <a:schemeClr val="bg1"/>
                        </a:solidFill>
                        <a:effectLst/>
                        <a:latin typeface="Arial Unicode MS" panose="020B0604020202020204" pitchFamily="34" charset="-122"/>
                        <a:ea typeface="微软雅黑" panose="020B0503020204020204" pitchFamily="34" charset="-122"/>
                        <a:cs typeface="Times New Roman" panose="02020603050405020304" pitchFamily="18" charset="0"/>
                      </a:endParaRPr>
                    </a:p>
                  </a:txBody>
                  <a:tcPr marL="84221" marR="84221" marT="0" marB="0" anchor="ctr"/>
                </a:tc>
                <a:tc>
                  <a:txBody>
                    <a:bodyPr/>
                    <a:lstStyle/>
                    <a:p>
                      <a:pPr algn="ctr">
                        <a:spcAft>
                          <a:spcPts val="0"/>
                        </a:spcAft>
                      </a:pPr>
                      <a:r>
                        <a:rPr lang="zh-CN" sz="1800" kern="100" baseline="0" dirty="0">
                          <a:solidFill>
                            <a:schemeClr val="bg1"/>
                          </a:solidFill>
                          <a:effectLst/>
                          <a:latin typeface="Arial Unicode MS" panose="020B0604020202020204" pitchFamily="34" charset="-122"/>
                          <a:ea typeface="微软雅黑" panose="020B0503020204020204" pitchFamily="34" charset="-122"/>
                        </a:rPr>
                        <a:t>收尾</a:t>
                      </a:r>
                      <a:endParaRPr lang="zh-CN" sz="1800" kern="100" baseline="0" dirty="0">
                        <a:solidFill>
                          <a:schemeClr val="bg1"/>
                        </a:solidFill>
                        <a:effectLst/>
                        <a:latin typeface="Arial Unicode MS" panose="020B0604020202020204" pitchFamily="34" charset="-122"/>
                        <a:ea typeface="微软雅黑" panose="020B0503020204020204" pitchFamily="34" charset="-122"/>
                        <a:cs typeface="Times New Roman" panose="02020603050405020304" pitchFamily="18" charset="0"/>
                      </a:endParaRPr>
                    </a:p>
                  </a:txBody>
                  <a:tcPr marL="84221" marR="84221" marT="0" marB="0" anchor="ctr"/>
                </a:tc>
                <a:extLst>
                  <a:ext uri="{0D108BD9-81ED-4DB2-BD59-A6C34878D82A}">
                    <a16:rowId xmlns:a16="http://schemas.microsoft.com/office/drawing/2014/main" val="10000"/>
                  </a:ext>
                </a:extLst>
              </a:tr>
              <a:tr h="593163">
                <a:tc>
                  <a:txBody>
                    <a:bodyPr/>
                    <a:lstStyle/>
                    <a:p>
                      <a:pPr algn="ctr">
                        <a:spcAft>
                          <a:spcPts val="0"/>
                        </a:spcAft>
                      </a:pPr>
                      <a:r>
                        <a:rPr lang="zh-CN" sz="1800" kern="100" baseline="0" dirty="0">
                          <a:solidFill>
                            <a:srgbClr val="C00000"/>
                          </a:solidFill>
                          <a:effectLst/>
                          <a:latin typeface="Arial Unicode MS" panose="020B0604020202020204" pitchFamily="34" charset="-122"/>
                          <a:ea typeface="微软雅黑" panose="020B0503020204020204" pitchFamily="34" charset="-122"/>
                        </a:rPr>
                        <a:t>项目整合管理</a:t>
                      </a:r>
                      <a:r>
                        <a:rPr lang="en-US" sz="1800" kern="100" baseline="0" dirty="0">
                          <a:solidFill>
                            <a:srgbClr val="C00000"/>
                          </a:solidFill>
                          <a:effectLst/>
                          <a:latin typeface="Arial Unicode MS" panose="020B0604020202020204" pitchFamily="34" charset="-122"/>
                          <a:ea typeface="微软雅黑" panose="020B0503020204020204" pitchFamily="34" charset="-122"/>
                        </a:rPr>
                        <a:t>(ch4)</a:t>
                      </a:r>
                      <a:endParaRPr lang="zh-CN" sz="1800" kern="100" baseline="0" dirty="0">
                        <a:solidFill>
                          <a:srgbClr val="C00000"/>
                        </a:solidFill>
                        <a:effectLst/>
                        <a:latin typeface="Arial Unicode MS" panose="020B0604020202020204" pitchFamily="34" charset="-122"/>
                        <a:ea typeface="微软雅黑" panose="020B0503020204020204" pitchFamily="34" charset="-122"/>
                        <a:cs typeface="Times New Roman" panose="02020603050405020304" pitchFamily="18" charset="0"/>
                      </a:endParaRPr>
                    </a:p>
                  </a:txBody>
                  <a:tcPr marL="84221" marR="84221" marT="0" marB="0"/>
                </a:tc>
                <a:tc>
                  <a:txBody>
                    <a:bodyPr/>
                    <a:lstStyle/>
                    <a:p>
                      <a:pPr algn="l">
                        <a:spcAft>
                          <a:spcPts val="0"/>
                        </a:spcAft>
                      </a:pPr>
                      <a:r>
                        <a:rPr lang="zh-CN" sz="1800" kern="100" baseline="0" dirty="0">
                          <a:effectLst/>
                          <a:latin typeface="Arial Unicode MS" panose="020B0604020202020204" pitchFamily="34" charset="-122"/>
                          <a:ea typeface="微软雅黑" panose="020B0503020204020204" pitchFamily="34" charset="-122"/>
                        </a:rPr>
                        <a:t>制定项目章程</a:t>
                      </a:r>
                      <a:endParaRPr lang="zh-CN" sz="1800" kern="100" baseline="0" dirty="0">
                        <a:effectLst/>
                        <a:latin typeface="Arial Unicode MS" panose="020B0604020202020204" pitchFamily="34" charset="-122"/>
                        <a:ea typeface="微软雅黑" panose="020B0503020204020204" pitchFamily="34" charset="-122"/>
                        <a:cs typeface="Times New Roman" panose="02020603050405020304" pitchFamily="18" charset="0"/>
                      </a:endParaRPr>
                    </a:p>
                  </a:txBody>
                  <a:tcPr marL="84221" marR="84221" marT="0" marB="0"/>
                </a:tc>
                <a:tc>
                  <a:txBody>
                    <a:bodyPr/>
                    <a:lstStyle/>
                    <a:p>
                      <a:pPr algn="l">
                        <a:spcAft>
                          <a:spcPts val="0"/>
                        </a:spcAft>
                      </a:pPr>
                      <a:r>
                        <a:rPr lang="zh-CN" sz="1800" kern="100" baseline="0" dirty="0">
                          <a:effectLst/>
                          <a:latin typeface="Arial Unicode MS" panose="020B0604020202020204" pitchFamily="34" charset="-122"/>
                          <a:ea typeface="微软雅黑" panose="020B0503020204020204" pitchFamily="34" charset="-122"/>
                        </a:rPr>
                        <a:t>制定项目管理计划</a:t>
                      </a:r>
                      <a:endParaRPr lang="zh-CN" sz="1800" kern="100" baseline="0" dirty="0">
                        <a:effectLst/>
                        <a:latin typeface="Arial Unicode MS" panose="020B0604020202020204" pitchFamily="34" charset="-122"/>
                        <a:ea typeface="微软雅黑" panose="020B0503020204020204" pitchFamily="34" charset="-122"/>
                        <a:cs typeface="Times New Roman" panose="02020603050405020304" pitchFamily="18" charset="0"/>
                      </a:endParaRPr>
                    </a:p>
                  </a:txBody>
                  <a:tcPr marL="84221" marR="84221" marT="0" marB="0"/>
                </a:tc>
                <a:tc>
                  <a:txBody>
                    <a:bodyPr/>
                    <a:lstStyle/>
                    <a:p>
                      <a:pPr algn="l">
                        <a:spcAft>
                          <a:spcPts val="0"/>
                        </a:spcAft>
                      </a:pPr>
                      <a:r>
                        <a:rPr lang="zh-CN" sz="1800" kern="100" baseline="0" dirty="0">
                          <a:effectLst/>
                          <a:latin typeface="Arial Unicode MS" panose="020B0604020202020204" pitchFamily="34" charset="-122"/>
                          <a:ea typeface="微软雅黑" panose="020B0503020204020204" pitchFamily="34" charset="-122"/>
                        </a:rPr>
                        <a:t>指导与管理项目工作</a:t>
                      </a:r>
                      <a:endParaRPr lang="en-US" altLang="zh-CN" sz="1800" kern="100" baseline="0" dirty="0">
                        <a:effectLst/>
                        <a:latin typeface="Arial Unicode MS" panose="020B0604020202020204" pitchFamily="34" charset="-122"/>
                        <a:ea typeface="微软雅黑" panose="020B0503020204020204" pitchFamily="34" charset="-122"/>
                      </a:endParaRPr>
                    </a:p>
                    <a:p>
                      <a:pPr algn="l">
                        <a:spcAft>
                          <a:spcPts val="0"/>
                        </a:spcAft>
                      </a:pPr>
                      <a:r>
                        <a:rPr lang="zh-CN" altLang="en-US" sz="1800" kern="100" baseline="0" dirty="0">
                          <a:effectLst/>
                          <a:latin typeface="Arial Unicode MS" panose="020B0604020202020204" pitchFamily="34" charset="-122"/>
                          <a:ea typeface="微软雅黑" panose="020B0503020204020204" pitchFamily="34" charset="-122"/>
                          <a:cs typeface="Times New Roman" panose="02020603050405020304" pitchFamily="18" charset="0"/>
                        </a:rPr>
                        <a:t>管理项目知识</a:t>
                      </a:r>
                      <a:endParaRPr lang="zh-CN" sz="1800" kern="100" baseline="0" dirty="0">
                        <a:effectLst/>
                        <a:latin typeface="Arial Unicode MS" panose="020B0604020202020204" pitchFamily="34" charset="-122"/>
                        <a:ea typeface="微软雅黑" panose="020B0503020204020204" pitchFamily="34" charset="-122"/>
                        <a:cs typeface="Times New Roman" panose="02020603050405020304" pitchFamily="18" charset="0"/>
                      </a:endParaRPr>
                    </a:p>
                  </a:txBody>
                  <a:tcPr marL="84221" marR="84221" marT="0" marB="0"/>
                </a:tc>
                <a:tc>
                  <a:txBody>
                    <a:bodyPr/>
                    <a:lstStyle/>
                    <a:p>
                      <a:pPr algn="l">
                        <a:spcAft>
                          <a:spcPts val="0"/>
                        </a:spcAft>
                      </a:pPr>
                      <a:r>
                        <a:rPr lang="zh-CN" sz="1800" kern="100" baseline="0" dirty="0">
                          <a:effectLst/>
                          <a:latin typeface="Arial Unicode MS" panose="020B0604020202020204" pitchFamily="34" charset="-122"/>
                          <a:ea typeface="微软雅黑" panose="020B0503020204020204" pitchFamily="34" charset="-122"/>
                        </a:rPr>
                        <a:t>监控项目</a:t>
                      </a:r>
                      <a:r>
                        <a:rPr lang="zh-CN" altLang="en-US" sz="1800" kern="100" baseline="0" dirty="0">
                          <a:effectLst/>
                          <a:latin typeface="Arial Unicode MS" panose="020B0604020202020204" pitchFamily="34" charset="-122"/>
                          <a:ea typeface="微软雅黑" panose="020B0503020204020204" pitchFamily="34" charset="-122"/>
                        </a:rPr>
                        <a:t>工作</a:t>
                      </a:r>
                      <a:br>
                        <a:rPr lang="en-US" altLang="zh-CN" sz="1800" kern="100" baseline="0" dirty="0">
                          <a:effectLst/>
                          <a:latin typeface="Arial Unicode MS" panose="020B0604020202020204" pitchFamily="34" charset="-122"/>
                          <a:ea typeface="微软雅黑" panose="020B0503020204020204" pitchFamily="34" charset="-122"/>
                        </a:rPr>
                      </a:br>
                      <a:r>
                        <a:rPr lang="zh-CN" sz="1800" kern="100" baseline="0" dirty="0">
                          <a:effectLst/>
                          <a:latin typeface="Arial Unicode MS" panose="020B0604020202020204" pitchFamily="34" charset="-122"/>
                          <a:ea typeface="微软雅黑" panose="020B0503020204020204" pitchFamily="34" charset="-122"/>
                        </a:rPr>
                        <a:t>实施</a:t>
                      </a:r>
                      <a:r>
                        <a:rPr lang="zh-CN" altLang="en-US" sz="1800" kern="100" baseline="0" dirty="0">
                          <a:effectLst/>
                          <a:latin typeface="Arial Unicode MS" panose="020B0604020202020204" pitchFamily="34" charset="-122"/>
                          <a:ea typeface="微软雅黑" panose="020B0503020204020204" pitchFamily="34" charset="-122"/>
                        </a:rPr>
                        <a:t>整体</a:t>
                      </a:r>
                      <a:r>
                        <a:rPr lang="zh-CN" sz="1800" kern="100" baseline="0" dirty="0">
                          <a:effectLst/>
                          <a:latin typeface="Arial Unicode MS" panose="020B0604020202020204" pitchFamily="34" charset="-122"/>
                          <a:ea typeface="微软雅黑" panose="020B0503020204020204" pitchFamily="34" charset="-122"/>
                        </a:rPr>
                        <a:t>变更控制</a:t>
                      </a:r>
                      <a:endParaRPr lang="zh-CN" sz="1800" kern="100" baseline="0" dirty="0">
                        <a:effectLst/>
                        <a:latin typeface="Arial Unicode MS" panose="020B0604020202020204" pitchFamily="34" charset="-122"/>
                        <a:ea typeface="微软雅黑" panose="020B0503020204020204" pitchFamily="34" charset="-122"/>
                        <a:cs typeface="Times New Roman" panose="02020603050405020304" pitchFamily="18" charset="0"/>
                      </a:endParaRPr>
                    </a:p>
                  </a:txBody>
                  <a:tcPr marL="84221" marR="84221" marT="0" marB="0"/>
                </a:tc>
                <a:tc>
                  <a:txBody>
                    <a:bodyPr/>
                    <a:lstStyle/>
                    <a:p>
                      <a:pPr algn="l">
                        <a:spcAft>
                          <a:spcPts val="0"/>
                        </a:spcAft>
                      </a:pPr>
                      <a:r>
                        <a:rPr lang="zh-CN" sz="1800" kern="100" baseline="0" dirty="0">
                          <a:effectLst/>
                          <a:latin typeface="Arial Unicode MS" panose="020B0604020202020204" pitchFamily="34" charset="-122"/>
                          <a:ea typeface="微软雅黑" panose="020B0503020204020204" pitchFamily="34" charset="-122"/>
                        </a:rPr>
                        <a:t>结束项目或阶段</a:t>
                      </a:r>
                      <a:endParaRPr lang="zh-CN" sz="1800" kern="100" baseline="0" dirty="0">
                        <a:effectLst/>
                        <a:latin typeface="Arial Unicode MS" panose="020B0604020202020204" pitchFamily="34" charset="-122"/>
                        <a:ea typeface="微软雅黑" panose="020B0503020204020204" pitchFamily="34" charset="-122"/>
                        <a:cs typeface="Times New Roman" panose="02020603050405020304" pitchFamily="18" charset="0"/>
                      </a:endParaRPr>
                    </a:p>
                  </a:txBody>
                  <a:tcPr marL="84221" marR="84221" marT="0" marB="0"/>
                </a:tc>
                <a:extLst>
                  <a:ext uri="{0D108BD9-81ED-4DB2-BD59-A6C34878D82A}">
                    <a16:rowId xmlns:a16="http://schemas.microsoft.com/office/drawing/2014/main" val="10001"/>
                  </a:ext>
                </a:extLst>
              </a:tr>
              <a:tr h="1133462">
                <a:tc>
                  <a:txBody>
                    <a:bodyPr/>
                    <a:lstStyle/>
                    <a:p>
                      <a:pPr algn="ctr">
                        <a:spcAft>
                          <a:spcPts val="0"/>
                        </a:spcAft>
                      </a:pPr>
                      <a:r>
                        <a:rPr lang="zh-CN" sz="1800" kern="100" baseline="0" dirty="0">
                          <a:solidFill>
                            <a:srgbClr val="C00000"/>
                          </a:solidFill>
                          <a:effectLst/>
                          <a:latin typeface="Arial Unicode MS" panose="020B0604020202020204" pitchFamily="34" charset="-122"/>
                          <a:ea typeface="微软雅黑" panose="020B0503020204020204" pitchFamily="34" charset="-122"/>
                        </a:rPr>
                        <a:t>项目范围管理</a:t>
                      </a:r>
                      <a:r>
                        <a:rPr lang="en-US" sz="1800" kern="100" baseline="0" dirty="0">
                          <a:solidFill>
                            <a:srgbClr val="C00000"/>
                          </a:solidFill>
                          <a:effectLst/>
                          <a:latin typeface="Arial Unicode MS" panose="020B0604020202020204" pitchFamily="34" charset="-122"/>
                          <a:ea typeface="微软雅黑" panose="020B0503020204020204" pitchFamily="34" charset="-122"/>
                        </a:rPr>
                        <a:t>(ch5)</a:t>
                      </a:r>
                      <a:endParaRPr lang="zh-CN" sz="1800" kern="100" baseline="0" dirty="0">
                        <a:solidFill>
                          <a:srgbClr val="C00000"/>
                        </a:solidFill>
                        <a:effectLst/>
                        <a:latin typeface="Arial Unicode MS" panose="020B0604020202020204" pitchFamily="34" charset="-122"/>
                        <a:ea typeface="微软雅黑" panose="020B0503020204020204" pitchFamily="34" charset="-122"/>
                        <a:cs typeface="Times New Roman" panose="02020603050405020304" pitchFamily="18" charset="0"/>
                      </a:endParaRPr>
                    </a:p>
                  </a:txBody>
                  <a:tcPr marL="84221" marR="84221" marT="0" marB="0"/>
                </a:tc>
                <a:tc>
                  <a:txBody>
                    <a:bodyPr/>
                    <a:lstStyle/>
                    <a:p>
                      <a:pPr algn="l">
                        <a:spcAft>
                          <a:spcPts val="0"/>
                        </a:spcAft>
                      </a:pPr>
                      <a:r>
                        <a:rPr lang="en-US" sz="1800" kern="100" baseline="0">
                          <a:effectLst/>
                          <a:latin typeface="Arial Unicode MS" panose="020B0604020202020204" pitchFamily="34" charset="-122"/>
                          <a:ea typeface="微软雅黑" panose="020B0503020204020204" pitchFamily="34" charset="-122"/>
                        </a:rPr>
                        <a:t> </a:t>
                      </a:r>
                      <a:endParaRPr lang="zh-CN" sz="1800" kern="100" baseline="0">
                        <a:effectLst/>
                        <a:latin typeface="Arial Unicode MS" panose="020B0604020202020204" pitchFamily="34" charset="-122"/>
                        <a:ea typeface="微软雅黑" panose="020B0503020204020204" pitchFamily="34" charset="-122"/>
                        <a:cs typeface="Times New Roman" panose="02020603050405020304" pitchFamily="18" charset="0"/>
                      </a:endParaRPr>
                    </a:p>
                  </a:txBody>
                  <a:tcPr marL="84221" marR="84221" marT="0" marB="0"/>
                </a:tc>
                <a:tc>
                  <a:txBody>
                    <a:bodyPr/>
                    <a:lstStyle/>
                    <a:p>
                      <a:pPr algn="l">
                        <a:spcAft>
                          <a:spcPts val="0"/>
                        </a:spcAft>
                      </a:pPr>
                      <a:r>
                        <a:rPr lang="zh-CN" sz="1800" kern="100" baseline="0" dirty="0">
                          <a:effectLst/>
                          <a:latin typeface="Arial Unicode MS" panose="020B0604020202020204" pitchFamily="34" charset="-122"/>
                          <a:ea typeface="微软雅黑" panose="020B0503020204020204" pitchFamily="34" charset="-122"/>
                        </a:rPr>
                        <a:t>规范范围管理</a:t>
                      </a:r>
                    </a:p>
                    <a:p>
                      <a:pPr algn="l">
                        <a:spcAft>
                          <a:spcPts val="0"/>
                        </a:spcAft>
                      </a:pPr>
                      <a:r>
                        <a:rPr lang="zh-CN" sz="1800" kern="100" baseline="0" dirty="0">
                          <a:effectLst/>
                          <a:latin typeface="Arial Unicode MS" panose="020B0604020202020204" pitchFamily="34" charset="-122"/>
                          <a:ea typeface="微软雅黑" panose="020B0503020204020204" pitchFamily="34" charset="-122"/>
                        </a:rPr>
                        <a:t>收集需求</a:t>
                      </a:r>
                    </a:p>
                    <a:p>
                      <a:pPr algn="l">
                        <a:spcAft>
                          <a:spcPts val="0"/>
                        </a:spcAft>
                      </a:pPr>
                      <a:r>
                        <a:rPr lang="zh-CN" sz="1800" kern="100" baseline="0" dirty="0">
                          <a:effectLst/>
                          <a:latin typeface="Arial Unicode MS" panose="020B0604020202020204" pitchFamily="34" charset="-122"/>
                          <a:ea typeface="微软雅黑" panose="020B0503020204020204" pitchFamily="34" charset="-122"/>
                        </a:rPr>
                        <a:t>定义范围</a:t>
                      </a:r>
                    </a:p>
                    <a:p>
                      <a:pPr algn="l">
                        <a:spcAft>
                          <a:spcPts val="0"/>
                        </a:spcAft>
                      </a:pPr>
                      <a:r>
                        <a:rPr lang="zh-CN" sz="1800" kern="100" baseline="0" dirty="0">
                          <a:effectLst/>
                          <a:latin typeface="Arial Unicode MS" panose="020B0604020202020204" pitchFamily="34" charset="-122"/>
                          <a:ea typeface="微软雅黑" panose="020B0503020204020204" pitchFamily="34" charset="-122"/>
                        </a:rPr>
                        <a:t>创建</a:t>
                      </a:r>
                      <a:r>
                        <a:rPr lang="en-US" sz="1800" kern="100" baseline="0" dirty="0">
                          <a:effectLst/>
                          <a:latin typeface="Arial Unicode MS" panose="020B0604020202020204" pitchFamily="34" charset="-122"/>
                          <a:ea typeface="微软雅黑" panose="020B0503020204020204" pitchFamily="34" charset="-122"/>
                        </a:rPr>
                        <a:t>WBS</a:t>
                      </a:r>
                      <a:endParaRPr lang="zh-CN" sz="1800" kern="100" baseline="0" dirty="0">
                        <a:effectLst/>
                        <a:latin typeface="Arial Unicode MS" panose="020B0604020202020204" pitchFamily="34" charset="-122"/>
                        <a:ea typeface="微软雅黑" panose="020B0503020204020204" pitchFamily="34" charset="-122"/>
                        <a:cs typeface="Times New Roman" panose="02020603050405020304" pitchFamily="18" charset="0"/>
                      </a:endParaRPr>
                    </a:p>
                  </a:txBody>
                  <a:tcPr marL="84221" marR="84221" marT="0" marB="0"/>
                </a:tc>
                <a:tc>
                  <a:txBody>
                    <a:bodyPr/>
                    <a:lstStyle/>
                    <a:p>
                      <a:pPr algn="l">
                        <a:spcAft>
                          <a:spcPts val="0"/>
                        </a:spcAft>
                      </a:pPr>
                      <a:r>
                        <a:rPr lang="en-US" sz="1800" kern="100" baseline="0" dirty="0">
                          <a:effectLst/>
                          <a:latin typeface="Arial Unicode MS" panose="020B0604020202020204" pitchFamily="34" charset="-122"/>
                          <a:ea typeface="微软雅黑" panose="020B0503020204020204" pitchFamily="34" charset="-122"/>
                        </a:rPr>
                        <a:t> </a:t>
                      </a:r>
                      <a:endParaRPr lang="zh-CN" sz="1800" kern="100" baseline="0" dirty="0">
                        <a:effectLst/>
                        <a:latin typeface="Arial Unicode MS" panose="020B0604020202020204" pitchFamily="34" charset="-122"/>
                        <a:ea typeface="微软雅黑" panose="020B0503020204020204" pitchFamily="34" charset="-122"/>
                        <a:cs typeface="Times New Roman" panose="02020603050405020304" pitchFamily="18" charset="0"/>
                      </a:endParaRPr>
                    </a:p>
                  </a:txBody>
                  <a:tcPr marL="84221" marR="84221" marT="0" marB="0"/>
                </a:tc>
                <a:tc>
                  <a:txBody>
                    <a:bodyPr/>
                    <a:lstStyle/>
                    <a:p>
                      <a:pPr algn="l">
                        <a:spcAft>
                          <a:spcPts val="0"/>
                        </a:spcAft>
                      </a:pPr>
                      <a:r>
                        <a:rPr lang="zh-CN" altLang="en-US" sz="1800" kern="100" baseline="0" dirty="0">
                          <a:effectLst/>
                          <a:latin typeface="Arial Unicode MS" panose="020B0604020202020204" pitchFamily="34" charset="-122"/>
                          <a:ea typeface="微软雅黑" panose="020B0503020204020204" pitchFamily="34" charset="-122"/>
                        </a:rPr>
                        <a:t>确认范围</a:t>
                      </a:r>
                      <a:endParaRPr lang="en-US" altLang="zh-CN" sz="1800" kern="100" baseline="0" dirty="0">
                        <a:effectLst/>
                        <a:latin typeface="Arial Unicode MS" panose="020B0604020202020204" pitchFamily="34" charset="-122"/>
                        <a:ea typeface="微软雅黑" panose="020B0503020204020204" pitchFamily="34" charset="-122"/>
                      </a:endParaRPr>
                    </a:p>
                    <a:p>
                      <a:pPr algn="l">
                        <a:spcAft>
                          <a:spcPts val="0"/>
                        </a:spcAft>
                      </a:pPr>
                      <a:r>
                        <a:rPr lang="zh-CN" sz="1800" kern="100" baseline="0" dirty="0">
                          <a:effectLst/>
                          <a:latin typeface="Arial Unicode MS" panose="020B0604020202020204" pitchFamily="34" charset="-122"/>
                          <a:ea typeface="微软雅黑" panose="020B0503020204020204" pitchFamily="34" charset="-122"/>
                        </a:rPr>
                        <a:t>控制范围</a:t>
                      </a:r>
                      <a:endParaRPr lang="zh-CN" sz="1800" kern="100" baseline="0" dirty="0">
                        <a:effectLst/>
                        <a:latin typeface="Arial Unicode MS" panose="020B0604020202020204" pitchFamily="34" charset="-122"/>
                        <a:ea typeface="微软雅黑" panose="020B0503020204020204" pitchFamily="34" charset="-122"/>
                        <a:cs typeface="Times New Roman" panose="02020603050405020304" pitchFamily="18" charset="0"/>
                      </a:endParaRPr>
                    </a:p>
                  </a:txBody>
                  <a:tcPr marL="84221" marR="84221" marT="0" marB="0"/>
                </a:tc>
                <a:tc>
                  <a:txBody>
                    <a:bodyPr/>
                    <a:lstStyle/>
                    <a:p>
                      <a:pPr algn="l">
                        <a:spcAft>
                          <a:spcPts val="0"/>
                        </a:spcAft>
                      </a:pPr>
                      <a:r>
                        <a:rPr lang="en-US" sz="1800" kern="100" baseline="0">
                          <a:effectLst/>
                          <a:latin typeface="Arial Unicode MS" panose="020B0604020202020204" pitchFamily="34" charset="-122"/>
                          <a:ea typeface="微软雅黑" panose="020B0503020204020204" pitchFamily="34" charset="-122"/>
                        </a:rPr>
                        <a:t> </a:t>
                      </a:r>
                      <a:endParaRPr lang="zh-CN" sz="1800" kern="100" baseline="0">
                        <a:effectLst/>
                        <a:latin typeface="Arial Unicode MS" panose="020B0604020202020204" pitchFamily="34" charset="-122"/>
                        <a:ea typeface="微软雅黑" panose="020B0503020204020204" pitchFamily="34" charset="-122"/>
                        <a:cs typeface="Times New Roman" panose="02020603050405020304" pitchFamily="18" charset="0"/>
                      </a:endParaRPr>
                    </a:p>
                  </a:txBody>
                  <a:tcPr marL="84221" marR="84221" marT="0" marB="0"/>
                </a:tc>
                <a:extLst>
                  <a:ext uri="{0D108BD9-81ED-4DB2-BD59-A6C34878D82A}">
                    <a16:rowId xmlns:a16="http://schemas.microsoft.com/office/drawing/2014/main" val="10002"/>
                  </a:ext>
                </a:extLst>
              </a:tr>
              <a:tr h="1405217">
                <a:tc>
                  <a:txBody>
                    <a:bodyPr/>
                    <a:lstStyle/>
                    <a:p>
                      <a:pPr algn="ctr">
                        <a:spcAft>
                          <a:spcPts val="0"/>
                        </a:spcAft>
                      </a:pPr>
                      <a:r>
                        <a:rPr lang="zh-CN" sz="1800" kern="100" baseline="0" dirty="0">
                          <a:solidFill>
                            <a:srgbClr val="C00000"/>
                          </a:solidFill>
                          <a:effectLst/>
                          <a:latin typeface="Arial Unicode MS" panose="020B0604020202020204" pitchFamily="34" charset="-122"/>
                          <a:ea typeface="微软雅黑" panose="020B0503020204020204" pitchFamily="34" charset="-122"/>
                        </a:rPr>
                        <a:t>项目</a:t>
                      </a:r>
                      <a:r>
                        <a:rPr lang="zh-CN" altLang="en-US" sz="1800" kern="100" baseline="0" dirty="0">
                          <a:solidFill>
                            <a:srgbClr val="C00000"/>
                          </a:solidFill>
                          <a:effectLst/>
                          <a:latin typeface="Arial Unicode MS" panose="020B0604020202020204" pitchFamily="34" charset="-122"/>
                          <a:ea typeface="微软雅黑" panose="020B0503020204020204" pitchFamily="34" charset="-122"/>
                        </a:rPr>
                        <a:t>进度</a:t>
                      </a:r>
                      <a:r>
                        <a:rPr lang="zh-CN" sz="1800" kern="100" baseline="0" dirty="0">
                          <a:solidFill>
                            <a:srgbClr val="C00000"/>
                          </a:solidFill>
                          <a:effectLst/>
                          <a:latin typeface="Arial Unicode MS" panose="020B0604020202020204" pitchFamily="34" charset="-122"/>
                          <a:ea typeface="微软雅黑" panose="020B0503020204020204" pitchFamily="34" charset="-122"/>
                        </a:rPr>
                        <a:t>管理</a:t>
                      </a:r>
                      <a:r>
                        <a:rPr lang="en-US" sz="1800" kern="100" baseline="0" dirty="0">
                          <a:solidFill>
                            <a:srgbClr val="C00000"/>
                          </a:solidFill>
                          <a:effectLst/>
                          <a:latin typeface="Arial Unicode MS" panose="020B0604020202020204" pitchFamily="34" charset="-122"/>
                          <a:ea typeface="微软雅黑" panose="020B0503020204020204" pitchFamily="34" charset="-122"/>
                        </a:rPr>
                        <a:t>(ch6)</a:t>
                      </a:r>
                      <a:endParaRPr lang="zh-CN" sz="1800" kern="100" baseline="0" dirty="0">
                        <a:solidFill>
                          <a:srgbClr val="C00000"/>
                        </a:solidFill>
                        <a:effectLst/>
                        <a:latin typeface="Arial Unicode MS" panose="020B0604020202020204" pitchFamily="34" charset="-122"/>
                        <a:ea typeface="微软雅黑" panose="020B0503020204020204" pitchFamily="34" charset="-122"/>
                        <a:cs typeface="Times New Roman" panose="02020603050405020304" pitchFamily="18" charset="0"/>
                      </a:endParaRPr>
                    </a:p>
                  </a:txBody>
                  <a:tcPr marL="84221" marR="84221" marT="0" marB="0"/>
                </a:tc>
                <a:tc>
                  <a:txBody>
                    <a:bodyPr/>
                    <a:lstStyle/>
                    <a:p>
                      <a:pPr algn="l">
                        <a:spcAft>
                          <a:spcPts val="0"/>
                        </a:spcAft>
                      </a:pPr>
                      <a:r>
                        <a:rPr lang="en-US" sz="1800" kern="100" baseline="0">
                          <a:effectLst/>
                          <a:latin typeface="Arial Unicode MS" panose="020B0604020202020204" pitchFamily="34" charset="-122"/>
                          <a:ea typeface="微软雅黑" panose="020B0503020204020204" pitchFamily="34" charset="-122"/>
                        </a:rPr>
                        <a:t> </a:t>
                      </a:r>
                      <a:endParaRPr lang="zh-CN" sz="1800" kern="100" baseline="0">
                        <a:effectLst/>
                        <a:latin typeface="Arial Unicode MS" panose="020B0604020202020204" pitchFamily="34" charset="-122"/>
                        <a:ea typeface="微软雅黑" panose="020B0503020204020204" pitchFamily="34" charset="-122"/>
                        <a:cs typeface="Times New Roman" panose="02020603050405020304" pitchFamily="18" charset="0"/>
                      </a:endParaRPr>
                    </a:p>
                  </a:txBody>
                  <a:tcPr marL="84221" marR="84221" marT="0" marB="0"/>
                </a:tc>
                <a:tc>
                  <a:txBody>
                    <a:bodyPr/>
                    <a:lstStyle/>
                    <a:p>
                      <a:pPr algn="l">
                        <a:spcAft>
                          <a:spcPts val="0"/>
                        </a:spcAft>
                      </a:pPr>
                      <a:r>
                        <a:rPr lang="zh-CN" sz="1800" kern="100" baseline="0" dirty="0">
                          <a:effectLst/>
                          <a:latin typeface="Arial Unicode MS" panose="020B0604020202020204" pitchFamily="34" charset="-122"/>
                          <a:ea typeface="微软雅黑" panose="020B0503020204020204" pitchFamily="34" charset="-122"/>
                        </a:rPr>
                        <a:t>规划进度管理</a:t>
                      </a:r>
                    </a:p>
                    <a:p>
                      <a:pPr algn="l">
                        <a:spcAft>
                          <a:spcPts val="0"/>
                        </a:spcAft>
                      </a:pPr>
                      <a:r>
                        <a:rPr lang="zh-CN" sz="1800" kern="100" baseline="0" dirty="0">
                          <a:effectLst/>
                          <a:latin typeface="Arial Unicode MS" panose="020B0604020202020204" pitchFamily="34" charset="-122"/>
                          <a:ea typeface="微软雅黑" panose="020B0503020204020204" pitchFamily="34" charset="-122"/>
                        </a:rPr>
                        <a:t>定义活动</a:t>
                      </a:r>
                    </a:p>
                    <a:p>
                      <a:pPr algn="l">
                        <a:spcAft>
                          <a:spcPts val="0"/>
                        </a:spcAft>
                      </a:pPr>
                      <a:r>
                        <a:rPr lang="zh-CN" sz="1800" kern="100" baseline="0" dirty="0">
                          <a:effectLst/>
                          <a:latin typeface="Arial Unicode MS" panose="020B0604020202020204" pitchFamily="34" charset="-122"/>
                          <a:ea typeface="微软雅黑" panose="020B0503020204020204" pitchFamily="34" charset="-122"/>
                        </a:rPr>
                        <a:t>排列活动顺序</a:t>
                      </a:r>
                    </a:p>
                    <a:p>
                      <a:pPr algn="l">
                        <a:spcAft>
                          <a:spcPts val="0"/>
                        </a:spcAft>
                      </a:pPr>
                      <a:r>
                        <a:rPr lang="zh-CN" sz="1800" kern="100" baseline="0" dirty="0">
                          <a:effectLst/>
                          <a:latin typeface="Arial Unicode MS" panose="020B0604020202020204" pitchFamily="34" charset="-122"/>
                          <a:ea typeface="微软雅黑" panose="020B0503020204020204" pitchFamily="34" charset="-122"/>
                        </a:rPr>
                        <a:t>估算活动持续时间</a:t>
                      </a:r>
                    </a:p>
                    <a:p>
                      <a:pPr algn="l">
                        <a:spcAft>
                          <a:spcPts val="0"/>
                        </a:spcAft>
                      </a:pPr>
                      <a:r>
                        <a:rPr lang="zh-CN" sz="1800" kern="100" baseline="0" dirty="0">
                          <a:effectLst/>
                          <a:latin typeface="Arial Unicode MS" panose="020B0604020202020204" pitchFamily="34" charset="-122"/>
                          <a:ea typeface="微软雅黑" panose="020B0503020204020204" pitchFamily="34" charset="-122"/>
                        </a:rPr>
                        <a:t>制定进度计划</a:t>
                      </a:r>
                    </a:p>
                  </a:txBody>
                  <a:tcPr marL="84221" marR="84221" marT="0" marB="0"/>
                </a:tc>
                <a:tc>
                  <a:txBody>
                    <a:bodyPr/>
                    <a:lstStyle/>
                    <a:p>
                      <a:pPr algn="l">
                        <a:spcAft>
                          <a:spcPts val="0"/>
                        </a:spcAft>
                      </a:pPr>
                      <a:r>
                        <a:rPr lang="en-US" sz="1800" kern="100" baseline="0" dirty="0">
                          <a:effectLst/>
                          <a:latin typeface="Arial Unicode MS" panose="020B0604020202020204" pitchFamily="34" charset="-122"/>
                          <a:ea typeface="微软雅黑" panose="020B0503020204020204" pitchFamily="34" charset="-122"/>
                        </a:rPr>
                        <a:t> </a:t>
                      </a:r>
                      <a:endParaRPr lang="zh-CN" sz="1800" kern="100" baseline="0" dirty="0">
                        <a:effectLst/>
                        <a:latin typeface="Arial Unicode MS" panose="020B0604020202020204" pitchFamily="34" charset="-122"/>
                        <a:ea typeface="微软雅黑" panose="020B0503020204020204" pitchFamily="34" charset="-122"/>
                        <a:cs typeface="Times New Roman" panose="02020603050405020304" pitchFamily="18" charset="0"/>
                      </a:endParaRPr>
                    </a:p>
                  </a:txBody>
                  <a:tcPr marL="84221" marR="84221" marT="0" marB="0"/>
                </a:tc>
                <a:tc>
                  <a:txBody>
                    <a:bodyPr/>
                    <a:lstStyle/>
                    <a:p>
                      <a:pPr algn="l">
                        <a:spcAft>
                          <a:spcPts val="0"/>
                        </a:spcAft>
                      </a:pPr>
                      <a:r>
                        <a:rPr lang="zh-CN" sz="1800" kern="100" baseline="0" dirty="0">
                          <a:effectLst/>
                          <a:latin typeface="Arial Unicode MS" panose="020B0604020202020204" pitchFamily="34" charset="-122"/>
                          <a:ea typeface="微软雅黑" panose="020B0503020204020204" pitchFamily="34" charset="-122"/>
                        </a:rPr>
                        <a:t>控制进度</a:t>
                      </a:r>
                      <a:endParaRPr lang="zh-CN" sz="1800" kern="100" baseline="0" dirty="0">
                        <a:effectLst/>
                        <a:latin typeface="Arial Unicode MS" panose="020B0604020202020204" pitchFamily="34" charset="-122"/>
                        <a:ea typeface="微软雅黑" panose="020B0503020204020204" pitchFamily="34" charset="-122"/>
                        <a:cs typeface="Times New Roman" panose="02020603050405020304" pitchFamily="18" charset="0"/>
                      </a:endParaRPr>
                    </a:p>
                  </a:txBody>
                  <a:tcPr marL="84221" marR="84221" marT="0" marB="0"/>
                </a:tc>
                <a:tc>
                  <a:txBody>
                    <a:bodyPr/>
                    <a:lstStyle/>
                    <a:p>
                      <a:pPr algn="l">
                        <a:spcAft>
                          <a:spcPts val="0"/>
                        </a:spcAft>
                      </a:pPr>
                      <a:r>
                        <a:rPr lang="en-US" sz="1800" kern="100" baseline="0">
                          <a:effectLst/>
                          <a:latin typeface="Arial Unicode MS" panose="020B0604020202020204" pitchFamily="34" charset="-122"/>
                          <a:ea typeface="微软雅黑" panose="020B0503020204020204" pitchFamily="34" charset="-122"/>
                        </a:rPr>
                        <a:t> </a:t>
                      </a:r>
                      <a:endParaRPr lang="zh-CN" sz="1800" kern="100" baseline="0">
                        <a:effectLst/>
                        <a:latin typeface="Arial Unicode MS" panose="020B0604020202020204" pitchFamily="34" charset="-122"/>
                        <a:ea typeface="微软雅黑" panose="020B0503020204020204" pitchFamily="34" charset="-122"/>
                        <a:cs typeface="Times New Roman" panose="02020603050405020304" pitchFamily="18" charset="0"/>
                      </a:endParaRPr>
                    </a:p>
                  </a:txBody>
                  <a:tcPr marL="84221" marR="84221" marT="0" marB="0"/>
                </a:tc>
                <a:extLst>
                  <a:ext uri="{0D108BD9-81ED-4DB2-BD59-A6C34878D82A}">
                    <a16:rowId xmlns:a16="http://schemas.microsoft.com/office/drawing/2014/main" val="10003"/>
                  </a:ext>
                </a:extLst>
              </a:tr>
              <a:tr h="812401">
                <a:tc>
                  <a:txBody>
                    <a:bodyPr/>
                    <a:lstStyle/>
                    <a:p>
                      <a:pPr algn="ctr">
                        <a:spcAft>
                          <a:spcPts val="0"/>
                        </a:spcAft>
                      </a:pPr>
                      <a:r>
                        <a:rPr lang="zh-CN" sz="1800" kern="100" baseline="0" dirty="0">
                          <a:solidFill>
                            <a:srgbClr val="C00000"/>
                          </a:solidFill>
                          <a:effectLst/>
                          <a:latin typeface="Arial Unicode MS" panose="020B0604020202020204" pitchFamily="34" charset="-122"/>
                          <a:ea typeface="微软雅黑" panose="020B0503020204020204" pitchFamily="34" charset="-122"/>
                        </a:rPr>
                        <a:t>项目成本管理</a:t>
                      </a:r>
                      <a:r>
                        <a:rPr lang="en-US" sz="1800" kern="100" baseline="0" dirty="0">
                          <a:solidFill>
                            <a:srgbClr val="C00000"/>
                          </a:solidFill>
                          <a:effectLst/>
                          <a:latin typeface="Arial Unicode MS" panose="020B0604020202020204" pitchFamily="34" charset="-122"/>
                          <a:ea typeface="微软雅黑" panose="020B0503020204020204" pitchFamily="34" charset="-122"/>
                        </a:rPr>
                        <a:t>(ch7)</a:t>
                      </a:r>
                      <a:endParaRPr lang="zh-CN" sz="1800" kern="100" baseline="0" dirty="0">
                        <a:solidFill>
                          <a:srgbClr val="C00000"/>
                        </a:solidFill>
                        <a:effectLst/>
                        <a:latin typeface="Arial Unicode MS" panose="020B0604020202020204" pitchFamily="34" charset="-122"/>
                        <a:ea typeface="微软雅黑" panose="020B0503020204020204" pitchFamily="34" charset="-122"/>
                        <a:cs typeface="Times New Roman" panose="02020603050405020304" pitchFamily="18" charset="0"/>
                      </a:endParaRPr>
                    </a:p>
                  </a:txBody>
                  <a:tcPr marL="84221" marR="84221" marT="0" marB="0"/>
                </a:tc>
                <a:tc>
                  <a:txBody>
                    <a:bodyPr/>
                    <a:lstStyle/>
                    <a:p>
                      <a:pPr algn="l">
                        <a:spcAft>
                          <a:spcPts val="0"/>
                        </a:spcAft>
                      </a:pPr>
                      <a:r>
                        <a:rPr lang="en-US" sz="1800" kern="100" baseline="0">
                          <a:effectLst/>
                          <a:latin typeface="Arial Unicode MS" panose="020B0604020202020204" pitchFamily="34" charset="-122"/>
                          <a:ea typeface="微软雅黑" panose="020B0503020204020204" pitchFamily="34" charset="-122"/>
                        </a:rPr>
                        <a:t> </a:t>
                      </a:r>
                      <a:endParaRPr lang="zh-CN" sz="1800" kern="100" baseline="0">
                        <a:effectLst/>
                        <a:latin typeface="Arial Unicode MS" panose="020B0604020202020204" pitchFamily="34" charset="-122"/>
                        <a:ea typeface="微软雅黑" panose="020B0503020204020204" pitchFamily="34" charset="-122"/>
                        <a:cs typeface="Times New Roman" panose="02020603050405020304" pitchFamily="18" charset="0"/>
                      </a:endParaRPr>
                    </a:p>
                  </a:txBody>
                  <a:tcPr marL="84221" marR="84221" marT="0" marB="0"/>
                </a:tc>
                <a:tc>
                  <a:txBody>
                    <a:bodyPr/>
                    <a:lstStyle/>
                    <a:p>
                      <a:pPr algn="l">
                        <a:spcAft>
                          <a:spcPts val="0"/>
                        </a:spcAft>
                      </a:pPr>
                      <a:r>
                        <a:rPr lang="zh-CN" sz="1800" kern="100" baseline="0">
                          <a:effectLst/>
                          <a:latin typeface="Arial Unicode MS" panose="020B0604020202020204" pitchFamily="34" charset="-122"/>
                          <a:ea typeface="微软雅黑" panose="020B0503020204020204" pitchFamily="34" charset="-122"/>
                        </a:rPr>
                        <a:t>规划成本管理</a:t>
                      </a:r>
                    </a:p>
                    <a:p>
                      <a:pPr algn="l">
                        <a:spcAft>
                          <a:spcPts val="0"/>
                        </a:spcAft>
                      </a:pPr>
                      <a:r>
                        <a:rPr lang="zh-CN" sz="1800" kern="100" baseline="0">
                          <a:effectLst/>
                          <a:latin typeface="Arial Unicode MS" panose="020B0604020202020204" pitchFamily="34" charset="-122"/>
                          <a:ea typeface="微软雅黑" panose="020B0503020204020204" pitchFamily="34" charset="-122"/>
                        </a:rPr>
                        <a:t>估算成本</a:t>
                      </a:r>
                    </a:p>
                    <a:p>
                      <a:pPr algn="l">
                        <a:spcAft>
                          <a:spcPts val="0"/>
                        </a:spcAft>
                      </a:pPr>
                      <a:r>
                        <a:rPr lang="zh-CN" sz="1800" kern="100" baseline="0">
                          <a:effectLst/>
                          <a:latin typeface="Arial Unicode MS" panose="020B0604020202020204" pitchFamily="34" charset="-122"/>
                          <a:ea typeface="微软雅黑" panose="020B0503020204020204" pitchFamily="34" charset="-122"/>
                        </a:rPr>
                        <a:t>制定预算</a:t>
                      </a:r>
                      <a:endParaRPr lang="zh-CN" sz="1800" kern="100" baseline="0">
                        <a:effectLst/>
                        <a:latin typeface="Arial Unicode MS" panose="020B0604020202020204" pitchFamily="34" charset="-122"/>
                        <a:ea typeface="微软雅黑" panose="020B0503020204020204" pitchFamily="34" charset="-122"/>
                        <a:cs typeface="Times New Roman" panose="02020603050405020304" pitchFamily="18" charset="0"/>
                      </a:endParaRPr>
                    </a:p>
                  </a:txBody>
                  <a:tcPr marL="84221" marR="84221" marT="0" marB="0"/>
                </a:tc>
                <a:tc>
                  <a:txBody>
                    <a:bodyPr/>
                    <a:lstStyle/>
                    <a:p>
                      <a:pPr algn="l">
                        <a:spcAft>
                          <a:spcPts val="0"/>
                        </a:spcAft>
                      </a:pPr>
                      <a:r>
                        <a:rPr lang="en-US" sz="1800" kern="100" baseline="0">
                          <a:effectLst/>
                          <a:latin typeface="Arial Unicode MS" panose="020B0604020202020204" pitchFamily="34" charset="-122"/>
                          <a:ea typeface="微软雅黑" panose="020B0503020204020204" pitchFamily="34" charset="-122"/>
                        </a:rPr>
                        <a:t> </a:t>
                      </a:r>
                      <a:endParaRPr lang="zh-CN" sz="1800" kern="100" baseline="0">
                        <a:effectLst/>
                        <a:latin typeface="Arial Unicode MS" panose="020B0604020202020204" pitchFamily="34" charset="-122"/>
                        <a:ea typeface="微软雅黑" panose="020B0503020204020204" pitchFamily="34" charset="-122"/>
                        <a:cs typeface="Times New Roman" panose="02020603050405020304" pitchFamily="18" charset="0"/>
                      </a:endParaRPr>
                    </a:p>
                  </a:txBody>
                  <a:tcPr marL="84221" marR="84221" marT="0" marB="0"/>
                </a:tc>
                <a:tc>
                  <a:txBody>
                    <a:bodyPr/>
                    <a:lstStyle/>
                    <a:p>
                      <a:pPr algn="l">
                        <a:spcAft>
                          <a:spcPts val="0"/>
                        </a:spcAft>
                      </a:pPr>
                      <a:r>
                        <a:rPr lang="zh-CN" sz="1800" kern="100" baseline="0" dirty="0">
                          <a:effectLst/>
                          <a:latin typeface="Arial Unicode MS" panose="020B0604020202020204" pitchFamily="34" charset="-122"/>
                          <a:ea typeface="微软雅黑" panose="020B0503020204020204" pitchFamily="34" charset="-122"/>
                        </a:rPr>
                        <a:t>控制成本</a:t>
                      </a:r>
                      <a:endParaRPr lang="zh-CN" sz="1800" kern="100" baseline="0" dirty="0">
                        <a:effectLst/>
                        <a:latin typeface="Arial Unicode MS" panose="020B0604020202020204" pitchFamily="34" charset="-122"/>
                        <a:ea typeface="微软雅黑" panose="020B0503020204020204" pitchFamily="34" charset="-122"/>
                        <a:cs typeface="Times New Roman" panose="02020603050405020304" pitchFamily="18" charset="0"/>
                      </a:endParaRPr>
                    </a:p>
                  </a:txBody>
                  <a:tcPr marL="84221" marR="84221" marT="0" marB="0"/>
                </a:tc>
                <a:tc>
                  <a:txBody>
                    <a:bodyPr/>
                    <a:lstStyle/>
                    <a:p>
                      <a:pPr algn="l">
                        <a:spcAft>
                          <a:spcPts val="0"/>
                        </a:spcAft>
                      </a:pPr>
                      <a:r>
                        <a:rPr lang="en-US" sz="1800" kern="100" baseline="0" dirty="0">
                          <a:effectLst/>
                          <a:latin typeface="Arial Unicode MS" panose="020B0604020202020204" pitchFamily="34" charset="-122"/>
                          <a:ea typeface="微软雅黑" panose="020B0503020204020204" pitchFamily="34" charset="-122"/>
                        </a:rPr>
                        <a:t> </a:t>
                      </a:r>
                      <a:endParaRPr lang="zh-CN" sz="1800" kern="100" baseline="0" dirty="0">
                        <a:effectLst/>
                        <a:latin typeface="Arial Unicode MS" panose="020B0604020202020204" pitchFamily="34" charset="-122"/>
                        <a:ea typeface="微软雅黑" panose="020B0503020204020204" pitchFamily="34" charset="-122"/>
                        <a:cs typeface="Times New Roman" panose="02020603050405020304" pitchFamily="18" charset="0"/>
                      </a:endParaRPr>
                    </a:p>
                  </a:txBody>
                  <a:tcPr marL="84221" marR="84221" marT="0" marB="0"/>
                </a:tc>
                <a:extLst>
                  <a:ext uri="{0D108BD9-81ED-4DB2-BD59-A6C34878D82A}">
                    <a16:rowId xmlns:a16="http://schemas.microsoft.com/office/drawing/2014/main" val="10004"/>
                  </a:ext>
                </a:extLst>
              </a:tr>
              <a:tr h="460053">
                <a:tc>
                  <a:txBody>
                    <a:bodyPr/>
                    <a:lstStyle/>
                    <a:p>
                      <a:pPr marL="0" algn="ctr" defTabSz="914400" rtl="0" eaLnBrk="1" latinLnBrk="0" hangingPunct="1">
                        <a:spcAft>
                          <a:spcPts val="0"/>
                        </a:spcAft>
                      </a:pPr>
                      <a:r>
                        <a:rPr lang="zh-CN" sz="1800" kern="100" baseline="0" dirty="0">
                          <a:solidFill>
                            <a:srgbClr val="C00000"/>
                          </a:solidFill>
                          <a:effectLst/>
                          <a:latin typeface="Arial Unicode MS" panose="020B0604020202020204" pitchFamily="34" charset="-122"/>
                          <a:ea typeface="微软雅黑" panose="020B0503020204020204" pitchFamily="34" charset="-122"/>
                          <a:cs typeface="+mn-cs"/>
                        </a:rPr>
                        <a:t>项目质量管理</a:t>
                      </a:r>
                      <a:r>
                        <a:rPr lang="en-US" sz="1800" kern="100" baseline="0" dirty="0">
                          <a:solidFill>
                            <a:srgbClr val="C00000"/>
                          </a:solidFill>
                          <a:effectLst/>
                          <a:latin typeface="Arial Unicode MS" panose="020B0604020202020204" pitchFamily="34" charset="-122"/>
                          <a:ea typeface="微软雅黑" panose="020B0503020204020204" pitchFamily="34" charset="-122"/>
                          <a:cs typeface="+mn-cs"/>
                        </a:rPr>
                        <a:t>(ch8)</a:t>
                      </a:r>
                      <a:endParaRPr lang="zh-CN" sz="1800" kern="100" baseline="0" dirty="0">
                        <a:solidFill>
                          <a:srgbClr val="C00000"/>
                        </a:solidFill>
                        <a:effectLst/>
                        <a:latin typeface="Arial Unicode MS" panose="020B0604020202020204" pitchFamily="34" charset="-122"/>
                        <a:ea typeface="微软雅黑" panose="020B0503020204020204" pitchFamily="34" charset="-122"/>
                        <a:cs typeface="+mn-cs"/>
                      </a:endParaRPr>
                    </a:p>
                  </a:txBody>
                  <a:tcPr marL="84221" marR="84221" marT="0" marB="0"/>
                </a:tc>
                <a:tc>
                  <a:txBody>
                    <a:bodyPr/>
                    <a:lstStyle/>
                    <a:p>
                      <a:pPr marL="0" algn="l" defTabSz="914400" rtl="0" eaLnBrk="1" latinLnBrk="0" hangingPunct="1">
                        <a:spcAft>
                          <a:spcPts val="0"/>
                        </a:spcAft>
                      </a:pPr>
                      <a:r>
                        <a:rPr lang="en-US" sz="1800" kern="100" baseline="0" dirty="0">
                          <a:solidFill>
                            <a:schemeClr val="dk1"/>
                          </a:solidFill>
                          <a:effectLst/>
                          <a:latin typeface="Arial Unicode MS" panose="020B0604020202020204" pitchFamily="34" charset="-122"/>
                          <a:ea typeface="微软雅黑" panose="020B0503020204020204" pitchFamily="34" charset="-122"/>
                          <a:cs typeface="+mn-cs"/>
                        </a:rPr>
                        <a:t> </a:t>
                      </a:r>
                      <a:endParaRPr lang="zh-CN" sz="1800" kern="100" baseline="0" dirty="0">
                        <a:solidFill>
                          <a:schemeClr val="dk1"/>
                        </a:solidFill>
                        <a:effectLst/>
                        <a:latin typeface="Arial Unicode MS" panose="020B0604020202020204" pitchFamily="34" charset="-122"/>
                        <a:ea typeface="微软雅黑" panose="020B0503020204020204" pitchFamily="34" charset="-122"/>
                        <a:cs typeface="+mn-cs"/>
                      </a:endParaRPr>
                    </a:p>
                  </a:txBody>
                  <a:tcPr marL="84221" marR="84221" marT="0" marB="0"/>
                </a:tc>
                <a:tc>
                  <a:txBody>
                    <a:bodyPr/>
                    <a:lstStyle/>
                    <a:p>
                      <a:pPr marL="0" algn="l" defTabSz="914400" rtl="0" eaLnBrk="1" latinLnBrk="0" hangingPunct="1">
                        <a:spcAft>
                          <a:spcPts val="0"/>
                        </a:spcAft>
                      </a:pPr>
                      <a:r>
                        <a:rPr lang="zh-CN" sz="1800" kern="100" baseline="0" dirty="0">
                          <a:solidFill>
                            <a:schemeClr val="dk1"/>
                          </a:solidFill>
                          <a:effectLst/>
                          <a:latin typeface="Arial Unicode MS" panose="020B0604020202020204" pitchFamily="34" charset="-122"/>
                          <a:ea typeface="微软雅黑" panose="020B0503020204020204" pitchFamily="34" charset="-122"/>
                          <a:cs typeface="+mn-cs"/>
                        </a:rPr>
                        <a:t>规划质量管理</a:t>
                      </a:r>
                    </a:p>
                  </a:txBody>
                  <a:tcPr marL="84221" marR="84221" marT="0" marB="0"/>
                </a:tc>
                <a:tc>
                  <a:txBody>
                    <a:bodyPr/>
                    <a:lstStyle/>
                    <a:p>
                      <a:pPr marL="0" algn="l" defTabSz="914400" rtl="0" eaLnBrk="1" latinLnBrk="0" hangingPunct="1">
                        <a:spcAft>
                          <a:spcPts val="0"/>
                        </a:spcAft>
                      </a:pPr>
                      <a:r>
                        <a:rPr lang="zh-CN" altLang="en-US" sz="1800" kern="100" baseline="0" dirty="0">
                          <a:solidFill>
                            <a:schemeClr val="dk1"/>
                          </a:solidFill>
                          <a:effectLst/>
                          <a:latin typeface="Arial Unicode MS" panose="020B0604020202020204" pitchFamily="34" charset="-122"/>
                          <a:ea typeface="微软雅黑" panose="020B0503020204020204" pitchFamily="34" charset="-122"/>
                          <a:cs typeface="+mn-cs"/>
                        </a:rPr>
                        <a:t>管理质量</a:t>
                      </a:r>
                      <a:endParaRPr lang="zh-CN" sz="1800" kern="100" baseline="0" dirty="0">
                        <a:solidFill>
                          <a:schemeClr val="dk1"/>
                        </a:solidFill>
                        <a:effectLst/>
                        <a:latin typeface="Arial Unicode MS" panose="020B0604020202020204" pitchFamily="34" charset="-122"/>
                        <a:ea typeface="微软雅黑" panose="020B0503020204020204" pitchFamily="34" charset="-122"/>
                        <a:cs typeface="+mn-cs"/>
                      </a:endParaRPr>
                    </a:p>
                  </a:txBody>
                  <a:tcPr marL="84221" marR="84221" marT="0" marB="0"/>
                </a:tc>
                <a:tc>
                  <a:txBody>
                    <a:bodyPr/>
                    <a:lstStyle/>
                    <a:p>
                      <a:pPr marL="0" algn="l" defTabSz="914400" rtl="0" eaLnBrk="1" latinLnBrk="0" hangingPunct="1">
                        <a:spcAft>
                          <a:spcPts val="0"/>
                        </a:spcAft>
                      </a:pPr>
                      <a:r>
                        <a:rPr lang="zh-CN" sz="1800" kern="100" baseline="0" dirty="0">
                          <a:solidFill>
                            <a:schemeClr val="dk1"/>
                          </a:solidFill>
                          <a:effectLst/>
                          <a:latin typeface="Arial Unicode MS" panose="020B0604020202020204" pitchFamily="34" charset="-122"/>
                          <a:ea typeface="微软雅黑" panose="020B0503020204020204" pitchFamily="34" charset="-122"/>
                          <a:cs typeface="+mn-cs"/>
                        </a:rPr>
                        <a:t>控制质量</a:t>
                      </a:r>
                    </a:p>
                  </a:txBody>
                  <a:tcPr marL="84221" marR="84221" marT="0" marB="0"/>
                </a:tc>
                <a:tc>
                  <a:txBody>
                    <a:bodyPr/>
                    <a:lstStyle/>
                    <a:p>
                      <a:pPr marL="0" algn="l" defTabSz="914400" rtl="0" eaLnBrk="1" latinLnBrk="0" hangingPunct="1">
                        <a:spcAft>
                          <a:spcPts val="0"/>
                        </a:spcAft>
                      </a:pPr>
                      <a:r>
                        <a:rPr lang="en-US" sz="1800" kern="100" baseline="0" dirty="0">
                          <a:solidFill>
                            <a:schemeClr val="dk1"/>
                          </a:solidFill>
                          <a:effectLst/>
                          <a:latin typeface="Arial Unicode MS" panose="020B0604020202020204" pitchFamily="34" charset="-122"/>
                          <a:ea typeface="微软雅黑" panose="020B0503020204020204" pitchFamily="34" charset="-122"/>
                          <a:cs typeface="+mn-cs"/>
                        </a:rPr>
                        <a:t> </a:t>
                      </a:r>
                      <a:endParaRPr lang="zh-CN" sz="1800" kern="100" baseline="0" dirty="0">
                        <a:solidFill>
                          <a:schemeClr val="dk1"/>
                        </a:solidFill>
                        <a:effectLst/>
                        <a:latin typeface="Arial Unicode MS" panose="020B0604020202020204" pitchFamily="34" charset="-122"/>
                        <a:ea typeface="微软雅黑" panose="020B0503020204020204" pitchFamily="34" charset="-122"/>
                        <a:cs typeface="+mn-cs"/>
                      </a:endParaRPr>
                    </a:p>
                  </a:txBody>
                  <a:tcPr marL="84221" marR="84221" marT="0" marB="0"/>
                </a:tc>
                <a:extLst>
                  <a:ext uri="{0D108BD9-81ED-4DB2-BD59-A6C34878D82A}">
                    <a16:rowId xmlns:a16="http://schemas.microsoft.com/office/drawing/2014/main" val="10005"/>
                  </a:ext>
                </a:extLst>
              </a:tr>
            </a:tbl>
          </a:graphicData>
        </a:graphic>
      </p:graphicFrame>
      <p:sp>
        <p:nvSpPr>
          <p:cNvPr id="3" name="灯片编号占位符 2"/>
          <p:cNvSpPr>
            <a:spLocks noGrp="1"/>
          </p:cNvSpPr>
          <p:nvPr>
            <p:ph type="sldNum" sz="quarter" idx="12"/>
          </p:nvPr>
        </p:nvSpPr>
        <p:spPr/>
        <p:txBody>
          <a:bodyPr/>
          <a:lstStyle/>
          <a:p>
            <a:fld id="{51C954A1-9FE7-4ABB-8851-D5362BFC037D}" type="slidenum">
              <a:rPr lang="en-US" altLang="en-US" smtClean="0"/>
              <a:pPr/>
              <a:t>14</a:t>
            </a:fld>
            <a:endParaRPr lang="en-US" altLang="en-US"/>
          </a:p>
        </p:txBody>
      </p:sp>
    </p:spTree>
    <p:extLst>
      <p:ext uri="{BB962C8B-B14F-4D97-AF65-F5344CB8AC3E}">
        <p14:creationId xmlns:p14="http://schemas.microsoft.com/office/powerpoint/2010/main" val="280756070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AA311A-6081-43C8-BCDA-58D78BCBC3A1}"/>
              </a:ext>
            </a:extLst>
          </p:cNvPr>
          <p:cNvSpPr>
            <a:spLocks noGrp="1"/>
          </p:cNvSpPr>
          <p:nvPr>
            <p:ph type="title"/>
          </p:nvPr>
        </p:nvSpPr>
        <p:spPr/>
        <p:txBody>
          <a:bodyPr/>
          <a:lstStyle/>
          <a:p>
            <a:r>
              <a:rPr lang="en-US" altLang="zh-CN" dirty="0"/>
              <a:t>2. </a:t>
            </a:r>
            <a:r>
              <a:rPr lang="zh-CN" altLang="en-US" dirty="0"/>
              <a:t>风险管理主要活动与技术</a:t>
            </a:r>
          </a:p>
        </p:txBody>
      </p:sp>
      <p:sp>
        <p:nvSpPr>
          <p:cNvPr id="3" name="内容占位符 2">
            <a:extLst>
              <a:ext uri="{FF2B5EF4-FFF2-40B4-BE49-F238E27FC236}">
                <a16:creationId xmlns:a16="http://schemas.microsoft.com/office/drawing/2014/main" id="{49019343-FE83-4E96-A4A2-0CD2AEE782C6}"/>
              </a:ext>
            </a:extLst>
          </p:cNvPr>
          <p:cNvSpPr>
            <a:spLocks noGrp="1"/>
          </p:cNvSpPr>
          <p:nvPr>
            <p:ph idx="1"/>
          </p:nvPr>
        </p:nvSpPr>
        <p:spPr>
          <a:xfrm>
            <a:off x="673100" y="1200210"/>
            <a:ext cx="10864850" cy="5047544"/>
          </a:xfrm>
        </p:spPr>
        <p:txBody>
          <a:bodyPr>
            <a:normAutofit/>
          </a:bodyPr>
          <a:lstStyle/>
          <a:p>
            <a:pPr marL="0" indent="0">
              <a:buNone/>
            </a:pPr>
            <a:r>
              <a:rPr lang="zh-CN" altLang="en-US" dirty="0"/>
              <a:t>（</a:t>
            </a:r>
            <a:r>
              <a:rPr lang="en-US" altLang="zh-CN" dirty="0"/>
              <a:t>4</a:t>
            </a:r>
            <a:r>
              <a:rPr lang="zh-CN" altLang="en-US" dirty="0"/>
              <a:t>）实施定量风险分析</a:t>
            </a:r>
            <a:endParaRPr lang="en-US" altLang="zh-CN" dirty="0"/>
          </a:p>
          <a:p>
            <a:pPr lvl="1"/>
            <a:r>
              <a:rPr lang="en-US" altLang="zh-CN" dirty="0"/>
              <a:t>EMV</a:t>
            </a:r>
            <a:r>
              <a:rPr lang="zh-CN" altLang="en-US" dirty="0"/>
              <a:t>分析法</a:t>
            </a:r>
            <a:endParaRPr lang="en-US" altLang="zh-CN" dirty="0"/>
          </a:p>
          <a:p>
            <a:pPr lvl="2"/>
            <a:r>
              <a:rPr lang="zh-CN" altLang="en-US" dirty="0"/>
              <a:t>风险预期货币值 （</a:t>
            </a:r>
            <a:r>
              <a:rPr lang="en-US" altLang="zh-CN" dirty="0"/>
              <a:t>Expected Monetary Value</a:t>
            </a:r>
            <a:r>
              <a:rPr lang="zh-CN" altLang="en-US" dirty="0"/>
              <a:t>，</a:t>
            </a:r>
            <a:r>
              <a:rPr lang="en-US" altLang="zh-CN" dirty="0"/>
              <a:t>EMV</a:t>
            </a:r>
            <a:r>
              <a:rPr lang="zh-CN" altLang="en-US" dirty="0"/>
              <a:t>），用货币量化风险</a:t>
            </a:r>
          </a:p>
        </p:txBody>
      </p:sp>
      <p:sp>
        <p:nvSpPr>
          <p:cNvPr id="4" name="灯片编号占位符 1">
            <a:extLst>
              <a:ext uri="{FF2B5EF4-FFF2-40B4-BE49-F238E27FC236}">
                <a16:creationId xmlns:a16="http://schemas.microsoft.com/office/drawing/2014/main" id="{99F3E5F9-E528-405A-9FF8-11AC0F56A8BB}"/>
              </a:ext>
            </a:extLst>
          </p:cNvPr>
          <p:cNvSpPr>
            <a:spLocks noGrp="1"/>
          </p:cNvSpPr>
          <p:nvPr>
            <p:ph type="sldNum" sz="quarter" idx="12"/>
          </p:nvPr>
        </p:nvSpPr>
        <p:spPr>
          <a:xfrm>
            <a:off x="5778500" y="6459285"/>
            <a:ext cx="622300" cy="365125"/>
          </a:xfrm>
        </p:spPr>
        <p:txBody>
          <a:bodyPr/>
          <a:lstStyle/>
          <a:p>
            <a:fld id="{CFCB2913-6E8F-460F-B9B2-F36455E917E3}" type="slidenum">
              <a:rPr lang="en-US" altLang="en-US" smtClean="0"/>
              <a:pPr/>
              <a:t>140</a:t>
            </a:fld>
            <a:endParaRPr lang="en-US" altLang="en-US" dirty="0"/>
          </a:p>
        </p:txBody>
      </p:sp>
      <p:graphicFrame>
        <p:nvGraphicFramePr>
          <p:cNvPr id="61" name="Group 35">
            <a:extLst>
              <a:ext uri="{FF2B5EF4-FFF2-40B4-BE49-F238E27FC236}">
                <a16:creationId xmlns:a16="http://schemas.microsoft.com/office/drawing/2014/main" id="{A7A2A649-54DD-45C8-8546-332C23B52B2F}"/>
              </a:ext>
            </a:extLst>
          </p:cNvPr>
          <p:cNvGraphicFramePr>
            <a:graphicFrameLocks/>
          </p:cNvGraphicFramePr>
          <p:nvPr>
            <p:extLst>
              <p:ext uri="{D42A27DB-BD31-4B8C-83A1-F6EECF244321}">
                <p14:modId xmlns:p14="http://schemas.microsoft.com/office/powerpoint/2010/main" val="3148777311"/>
              </p:ext>
            </p:extLst>
          </p:nvPr>
        </p:nvGraphicFramePr>
        <p:xfrm>
          <a:off x="1395693" y="2924734"/>
          <a:ext cx="9419664" cy="2985568"/>
        </p:xfrm>
        <a:graphic>
          <a:graphicData uri="http://schemas.openxmlformats.org/drawingml/2006/table">
            <a:tbl>
              <a:tblPr/>
              <a:tblGrid>
                <a:gridCol w="2584636">
                  <a:extLst>
                    <a:ext uri="{9D8B030D-6E8A-4147-A177-3AD203B41FA5}">
                      <a16:colId xmlns:a16="http://schemas.microsoft.com/office/drawing/2014/main" val="20000"/>
                    </a:ext>
                  </a:extLst>
                </a:gridCol>
                <a:gridCol w="1754842">
                  <a:extLst>
                    <a:ext uri="{9D8B030D-6E8A-4147-A177-3AD203B41FA5}">
                      <a16:colId xmlns:a16="http://schemas.microsoft.com/office/drawing/2014/main" val="20001"/>
                    </a:ext>
                  </a:extLst>
                </a:gridCol>
                <a:gridCol w="3671047">
                  <a:extLst>
                    <a:ext uri="{9D8B030D-6E8A-4147-A177-3AD203B41FA5}">
                      <a16:colId xmlns:a16="http://schemas.microsoft.com/office/drawing/2014/main" val="20002"/>
                    </a:ext>
                  </a:extLst>
                </a:gridCol>
                <a:gridCol w="1409139">
                  <a:extLst>
                    <a:ext uri="{9D8B030D-6E8A-4147-A177-3AD203B41FA5}">
                      <a16:colId xmlns:a16="http://schemas.microsoft.com/office/drawing/2014/main" val="20003"/>
                    </a:ext>
                  </a:extLst>
                </a:gridCol>
              </a:tblGrid>
              <a:tr h="654156">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zh-CN" altLang="en-US" sz="2000" b="1" i="0" u="none" strike="noStrike" cap="none" normalizeH="0" baseline="0" dirty="0">
                          <a:ln>
                            <a:noFill/>
                          </a:ln>
                          <a:solidFill>
                            <a:schemeClr val="tx1">
                              <a:lumMod val="95000"/>
                              <a:lumOff val="5000"/>
                            </a:schemeClr>
                          </a:solidFill>
                          <a:effectLst/>
                          <a:latin typeface="Verdana" panose="020B0604030504040204" pitchFamily="34" charset="0"/>
                          <a:ea typeface="微软雅黑" panose="020B0503020204020204" pitchFamily="34" charset="-122"/>
                        </a:rPr>
                        <a:t>风险</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zh-CN" altLang="en-US" sz="2000" b="1" i="0" u="none" strike="noStrike" cap="none" normalizeH="0" baseline="0" dirty="0">
                          <a:ln>
                            <a:noFill/>
                          </a:ln>
                          <a:solidFill>
                            <a:schemeClr val="tx1">
                              <a:lumMod val="95000"/>
                              <a:lumOff val="5000"/>
                            </a:schemeClr>
                          </a:solidFill>
                          <a:effectLst/>
                          <a:latin typeface="Verdana" panose="020B0604030504040204" pitchFamily="34" charset="0"/>
                          <a:ea typeface="微软雅黑" panose="020B0503020204020204" pitchFamily="34" charset="-122"/>
                        </a:rPr>
                        <a:t>发生概率（</a:t>
                      </a:r>
                      <a:r>
                        <a:rPr kumimoji="0" lang="en-US" altLang="zh-CN" sz="2000" b="1" i="0" u="none" strike="noStrike" cap="none" normalizeH="0" baseline="0" dirty="0">
                          <a:ln>
                            <a:noFill/>
                          </a:ln>
                          <a:solidFill>
                            <a:schemeClr val="tx1">
                              <a:lumMod val="95000"/>
                              <a:lumOff val="5000"/>
                            </a:schemeClr>
                          </a:solidFill>
                          <a:effectLst/>
                          <a:latin typeface="Verdana" panose="020B0604030504040204" pitchFamily="34" charset="0"/>
                          <a:ea typeface="微软雅黑" panose="020B0503020204020204" pitchFamily="34" charset="-122"/>
                        </a:rPr>
                        <a:t>P</a:t>
                      </a:r>
                      <a:r>
                        <a:rPr kumimoji="0" lang="zh-CN" altLang="en-US" sz="2000" b="1" i="0" u="none" strike="noStrike" cap="none" normalizeH="0" baseline="0" dirty="0">
                          <a:ln>
                            <a:noFill/>
                          </a:ln>
                          <a:solidFill>
                            <a:schemeClr val="tx1">
                              <a:lumMod val="95000"/>
                              <a:lumOff val="5000"/>
                            </a:schemeClr>
                          </a:solidFill>
                          <a:effectLst/>
                          <a:latin typeface="Verdana" panose="020B0604030504040204" pitchFamily="34" charset="0"/>
                          <a:ea typeface="微软雅黑" panose="020B0503020204020204" pitchFamily="34"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zh-CN" altLang="en-US" sz="2000" b="1" i="0" u="none" strike="noStrike" cap="none" normalizeH="0" baseline="0" dirty="0">
                          <a:ln>
                            <a:noFill/>
                          </a:ln>
                          <a:solidFill>
                            <a:schemeClr val="tx1">
                              <a:lumMod val="95000"/>
                              <a:lumOff val="5000"/>
                            </a:schemeClr>
                          </a:solidFill>
                          <a:effectLst/>
                          <a:latin typeface="Verdana" panose="020B0604030504040204" pitchFamily="34" charset="0"/>
                          <a:ea typeface="微软雅黑" panose="020B0503020204020204" pitchFamily="34" charset="-122"/>
                        </a:rPr>
                        <a:t>后果</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dirty="0">
                          <a:ln>
                            <a:noFill/>
                          </a:ln>
                          <a:solidFill>
                            <a:schemeClr val="tx1">
                              <a:lumMod val="95000"/>
                              <a:lumOff val="5000"/>
                            </a:schemeClr>
                          </a:solidFill>
                          <a:effectLst/>
                          <a:latin typeface="Verdana" panose="020B0604030504040204" pitchFamily="34" charset="0"/>
                          <a:ea typeface="微软雅黑" panose="020B0503020204020204" pitchFamily="34" charset="-122"/>
                        </a:rPr>
                        <a:t>EMV</a:t>
                      </a:r>
                      <a:endParaRPr kumimoji="0" lang="zh-CN" altLang="en-US" sz="2000" b="1" i="0" u="none" strike="noStrike" cap="none" normalizeH="0" baseline="0" dirty="0">
                        <a:ln>
                          <a:noFill/>
                        </a:ln>
                        <a:solidFill>
                          <a:schemeClr val="tx1">
                            <a:lumMod val="95000"/>
                            <a:lumOff val="5000"/>
                          </a:schemeClr>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82853">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重要人员离职</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0.5</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进度拖延</a:t>
                      </a:r>
                      <a:r>
                        <a:rPr kumimoji="0" lang="en-US"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3</a:t>
                      </a:r>
                      <a:r>
                        <a:rPr kumimoji="0" lang="zh-CN" altLang="en-US"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天，每天费用</a:t>
                      </a:r>
                      <a:r>
                        <a:rPr kumimoji="0" lang="en-US"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1</a:t>
                      </a:r>
                      <a:r>
                        <a:rPr kumimoji="0" lang="zh-CN" altLang="en-US"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万</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1.5</a:t>
                      </a:r>
                      <a:r>
                        <a:rPr kumimoji="0" lang="zh-CN" altLang="en-US"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万</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82853">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技术难题无法克服</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0.4</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终止项目，损失</a:t>
                      </a:r>
                      <a:r>
                        <a:rPr kumimoji="0" lang="en-US"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50</a:t>
                      </a:r>
                      <a:r>
                        <a:rPr kumimoji="0" lang="zh-CN" altLang="en-US"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万</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20</a:t>
                      </a:r>
                      <a:r>
                        <a:rPr kumimoji="0" lang="zh-CN" altLang="en-US"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万</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82853">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政治环境变化</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0.1</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撤出项目团队，损失</a:t>
                      </a:r>
                      <a:r>
                        <a:rPr kumimoji="0" lang="en-US"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30</a:t>
                      </a:r>
                      <a:r>
                        <a:rPr kumimoji="0" lang="zh-CN" altLang="en-US"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万</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3</a:t>
                      </a:r>
                      <a:r>
                        <a:rPr kumimoji="0" lang="zh-CN" altLang="en-US"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万</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82853">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天气异常</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0.2</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进度拖延</a:t>
                      </a:r>
                      <a:r>
                        <a:rPr kumimoji="0" lang="en-US"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1</a:t>
                      </a:r>
                      <a:r>
                        <a:rPr kumimoji="0" lang="zh-CN" altLang="en-US"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个月，每天费用</a:t>
                      </a:r>
                      <a:r>
                        <a:rPr kumimoji="0" lang="en-US"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1</a:t>
                      </a:r>
                      <a:r>
                        <a:rPr kumimoji="0" lang="zh-CN" altLang="en-US"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万</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6</a:t>
                      </a:r>
                      <a:r>
                        <a:rPr kumimoji="0" lang="zh-CN" altLang="en-US"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万</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57365294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AA311A-6081-43C8-BCDA-58D78BCBC3A1}"/>
              </a:ext>
            </a:extLst>
          </p:cNvPr>
          <p:cNvSpPr>
            <a:spLocks noGrp="1"/>
          </p:cNvSpPr>
          <p:nvPr>
            <p:ph type="title"/>
          </p:nvPr>
        </p:nvSpPr>
        <p:spPr/>
        <p:txBody>
          <a:bodyPr/>
          <a:lstStyle/>
          <a:p>
            <a:r>
              <a:rPr lang="en-US" altLang="zh-CN" dirty="0"/>
              <a:t>2. </a:t>
            </a:r>
            <a:r>
              <a:rPr lang="zh-CN" altLang="en-US" dirty="0"/>
              <a:t>风险管理主要活动与技术</a:t>
            </a:r>
          </a:p>
        </p:txBody>
      </p:sp>
      <p:sp>
        <p:nvSpPr>
          <p:cNvPr id="3" name="内容占位符 2">
            <a:extLst>
              <a:ext uri="{FF2B5EF4-FFF2-40B4-BE49-F238E27FC236}">
                <a16:creationId xmlns:a16="http://schemas.microsoft.com/office/drawing/2014/main" id="{49019343-FE83-4E96-A4A2-0CD2AEE782C6}"/>
              </a:ext>
            </a:extLst>
          </p:cNvPr>
          <p:cNvSpPr>
            <a:spLocks noGrp="1"/>
          </p:cNvSpPr>
          <p:nvPr>
            <p:ph idx="1"/>
          </p:nvPr>
        </p:nvSpPr>
        <p:spPr>
          <a:xfrm>
            <a:off x="673100" y="1200210"/>
            <a:ext cx="10864850" cy="5047544"/>
          </a:xfrm>
        </p:spPr>
        <p:txBody>
          <a:bodyPr>
            <a:normAutofit/>
          </a:bodyPr>
          <a:lstStyle/>
          <a:p>
            <a:pPr marL="0" indent="0">
              <a:buNone/>
            </a:pPr>
            <a:r>
              <a:rPr lang="zh-CN" altLang="en-US" dirty="0"/>
              <a:t>（</a:t>
            </a:r>
            <a:r>
              <a:rPr lang="en-US" altLang="zh-CN" dirty="0"/>
              <a:t>4</a:t>
            </a:r>
            <a:r>
              <a:rPr lang="zh-CN" altLang="en-US" dirty="0"/>
              <a:t>）实施定量风险分析</a:t>
            </a:r>
            <a:endParaRPr lang="en-US" altLang="zh-CN" dirty="0"/>
          </a:p>
          <a:p>
            <a:pPr lvl="1"/>
            <a:r>
              <a:rPr lang="en-US" altLang="zh-CN" dirty="0"/>
              <a:t>EMV</a:t>
            </a:r>
            <a:r>
              <a:rPr lang="zh-CN" altLang="en-US" dirty="0"/>
              <a:t>分析法</a:t>
            </a:r>
            <a:endParaRPr lang="en-US" altLang="zh-CN" dirty="0"/>
          </a:p>
          <a:p>
            <a:pPr lvl="2"/>
            <a:r>
              <a:rPr lang="zh-CN" altLang="en-US" dirty="0"/>
              <a:t>决策树</a:t>
            </a:r>
            <a:r>
              <a:rPr lang="en-US" altLang="zh-CN" dirty="0"/>
              <a:t>——</a:t>
            </a:r>
            <a:r>
              <a:rPr lang="zh-CN" altLang="en-US" dirty="0"/>
              <a:t>例</a:t>
            </a:r>
            <a:r>
              <a:rPr lang="en-US" altLang="zh-CN" dirty="0"/>
              <a:t>1</a:t>
            </a:r>
            <a:endParaRPr lang="zh-CN" altLang="en-US" dirty="0"/>
          </a:p>
        </p:txBody>
      </p:sp>
      <p:sp>
        <p:nvSpPr>
          <p:cNvPr id="4" name="灯片编号占位符 1">
            <a:extLst>
              <a:ext uri="{FF2B5EF4-FFF2-40B4-BE49-F238E27FC236}">
                <a16:creationId xmlns:a16="http://schemas.microsoft.com/office/drawing/2014/main" id="{99F3E5F9-E528-405A-9FF8-11AC0F56A8BB}"/>
              </a:ext>
            </a:extLst>
          </p:cNvPr>
          <p:cNvSpPr>
            <a:spLocks noGrp="1"/>
          </p:cNvSpPr>
          <p:nvPr>
            <p:ph type="sldNum" sz="quarter" idx="12"/>
          </p:nvPr>
        </p:nvSpPr>
        <p:spPr>
          <a:xfrm>
            <a:off x="5778500" y="6459285"/>
            <a:ext cx="622300" cy="365125"/>
          </a:xfrm>
        </p:spPr>
        <p:txBody>
          <a:bodyPr/>
          <a:lstStyle/>
          <a:p>
            <a:fld id="{CFCB2913-6E8F-460F-B9B2-F36455E917E3}" type="slidenum">
              <a:rPr lang="en-US" altLang="en-US" smtClean="0"/>
              <a:pPr/>
              <a:t>141</a:t>
            </a:fld>
            <a:endParaRPr lang="en-US" altLang="en-US" dirty="0"/>
          </a:p>
        </p:txBody>
      </p:sp>
      <p:sp>
        <p:nvSpPr>
          <p:cNvPr id="6" name="Rectangle 3">
            <a:extLst>
              <a:ext uri="{FF2B5EF4-FFF2-40B4-BE49-F238E27FC236}">
                <a16:creationId xmlns:a16="http://schemas.microsoft.com/office/drawing/2014/main" id="{57BC64D3-6CA0-4A9A-8151-C74245E37874}"/>
              </a:ext>
            </a:extLst>
          </p:cNvPr>
          <p:cNvSpPr>
            <a:spLocks noChangeArrowheads="1"/>
          </p:cNvSpPr>
          <p:nvPr/>
        </p:nvSpPr>
        <p:spPr bwMode="auto">
          <a:xfrm>
            <a:off x="4178001" y="3550920"/>
            <a:ext cx="1219200" cy="685800"/>
          </a:xfrm>
          <a:prstGeom prst="rect">
            <a:avLst/>
          </a:prstGeom>
          <a:solidFill>
            <a:schemeClr val="accent5">
              <a:lumMod val="60000"/>
              <a:lumOff val="40000"/>
            </a:schemeClr>
          </a:solidFill>
          <a:ln w="9525" algn="ctr">
            <a:solidFill>
              <a:schemeClr val="tx1"/>
            </a:solidFill>
            <a:miter lim="800000"/>
            <a:headEnd/>
            <a:tailEnd/>
          </a:ln>
          <a:effectLst/>
        </p:spPr>
        <p:txBody>
          <a:bodyPr wrap="none" anchor="ctr"/>
          <a:lstStyle/>
          <a:p>
            <a:pPr algn="ctr"/>
            <a:r>
              <a:rPr lang="zh-CN" altLang="en-US" sz="2000" dirty="0">
                <a:solidFill>
                  <a:schemeClr val="tx1"/>
                </a:solidFill>
                <a:latin typeface="Verdana" panose="020B0604030504040204" pitchFamily="34" charset="0"/>
                <a:ea typeface="微软雅黑" panose="020B0503020204020204" pitchFamily="34" charset="-122"/>
              </a:rPr>
              <a:t>投资决策</a:t>
            </a:r>
          </a:p>
        </p:txBody>
      </p:sp>
      <p:sp>
        <p:nvSpPr>
          <p:cNvPr id="7" name="Line 4">
            <a:extLst>
              <a:ext uri="{FF2B5EF4-FFF2-40B4-BE49-F238E27FC236}">
                <a16:creationId xmlns:a16="http://schemas.microsoft.com/office/drawing/2014/main" id="{915DBD15-587F-4EC1-A31C-52076CF47D55}"/>
              </a:ext>
            </a:extLst>
          </p:cNvPr>
          <p:cNvSpPr>
            <a:spLocks noChangeShapeType="1"/>
          </p:cNvSpPr>
          <p:nvPr/>
        </p:nvSpPr>
        <p:spPr bwMode="auto">
          <a:xfrm>
            <a:off x="5397201" y="3931920"/>
            <a:ext cx="8382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400">
              <a:latin typeface="Verdana" panose="020B0604030504040204" pitchFamily="34" charset="0"/>
              <a:ea typeface="微软雅黑" panose="020B0503020204020204" pitchFamily="34" charset="-122"/>
            </a:endParaRPr>
          </a:p>
        </p:txBody>
      </p:sp>
      <p:sp>
        <p:nvSpPr>
          <p:cNvPr id="8" name="Line 5">
            <a:extLst>
              <a:ext uri="{FF2B5EF4-FFF2-40B4-BE49-F238E27FC236}">
                <a16:creationId xmlns:a16="http://schemas.microsoft.com/office/drawing/2014/main" id="{B74F6F38-5DD2-4AE5-B5FE-05197DE5E929}"/>
              </a:ext>
            </a:extLst>
          </p:cNvPr>
          <p:cNvSpPr>
            <a:spLocks noChangeShapeType="1"/>
          </p:cNvSpPr>
          <p:nvPr/>
        </p:nvSpPr>
        <p:spPr bwMode="auto">
          <a:xfrm>
            <a:off x="6235401" y="2941320"/>
            <a:ext cx="0" cy="18288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400">
              <a:latin typeface="Verdana" panose="020B0604030504040204" pitchFamily="34" charset="0"/>
              <a:ea typeface="微软雅黑" panose="020B0503020204020204" pitchFamily="34" charset="-122"/>
            </a:endParaRPr>
          </a:p>
        </p:txBody>
      </p:sp>
      <p:sp>
        <p:nvSpPr>
          <p:cNvPr id="9" name="Line 6">
            <a:extLst>
              <a:ext uri="{FF2B5EF4-FFF2-40B4-BE49-F238E27FC236}">
                <a16:creationId xmlns:a16="http://schemas.microsoft.com/office/drawing/2014/main" id="{F90DB988-EB1F-42BE-AAA2-5D1A7C5A1ED1}"/>
              </a:ext>
            </a:extLst>
          </p:cNvPr>
          <p:cNvSpPr>
            <a:spLocks noChangeShapeType="1"/>
          </p:cNvSpPr>
          <p:nvPr/>
        </p:nvSpPr>
        <p:spPr bwMode="auto">
          <a:xfrm>
            <a:off x="6235401" y="4770120"/>
            <a:ext cx="11430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400">
              <a:latin typeface="Verdana" panose="020B0604030504040204" pitchFamily="34" charset="0"/>
              <a:ea typeface="微软雅黑" panose="020B0503020204020204" pitchFamily="34" charset="-122"/>
            </a:endParaRPr>
          </a:p>
        </p:txBody>
      </p:sp>
      <p:sp>
        <p:nvSpPr>
          <p:cNvPr id="10" name="Line 7">
            <a:extLst>
              <a:ext uri="{FF2B5EF4-FFF2-40B4-BE49-F238E27FC236}">
                <a16:creationId xmlns:a16="http://schemas.microsoft.com/office/drawing/2014/main" id="{F23BBC04-E986-4B0F-9799-3DCC1AFF391D}"/>
              </a:ext>
            </a:extLst>
          </p:cNvPr>
          <p:cNvSpPr>
            <a:spLocks noChangeShapeType="1"/>
          </p:cNvSpPr>
          <p:nvPr/>
        </p:nvSpPr>
        <p:spPr bwMode="auto">
          <a:xfrm>
            <a:off x="6235401" y="2941320"/>
            <a:ext cx="11430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400">
              <a:latin typeface="Verdana" panose="020B0604030504040204" pitchFamily="34" charset="0"/>
              <a:ea typeface="微软雅黑" panose="020B0503020204020204" pitchFamily="34" charset="-122"/>
            </a:endParaRPr>
          </a:p>
        </p:txBody>
      </p:sp>
      <p:sp>
        <p:nvSpPr>
          <p:cNvPr id="11" name="Rectangle 8">
            <a:extLst>
              <a:ext uri="{FF2B5EF4-FFF2-40B4-BE49-F238E27FC236}">
                <a16:creationId xmlns:a16="http://schemas.microsoft.com/office/drawing/2014/main" id="{3FD19436-282B-4CF4-B6A6-FFD97DE6FAF4}"/>
              </a:ext>
            </a:extLst>
          </p:cNvPr>
          <p:cNvSpPr>
            <a:spLocks noChangeArrowheads="1"/>
          </p:cNvSpPr>
          <p:nvPr/>
        </p:nvSpPr>
        <p:spPr bwMode="auto">
          <a:xfrm>
            <a:off x="7378401" y="2560320"/>
            <a:ext cx="1219200" cy="685800"/>
          </a:xfrm>
          <a:prstGeom prst="rect">
            <a:avLst/>
          </a:prstGeom>
          <a:solidFill>
            <a:schemeClr val="accent5">
              <a:lumMod val="60000"/>
              <a:lumOff val="40000"/>
            </a:schemeClr>
          </a:solidFill>
          <a:ln w="9525" algn="ctr">
            <a:solidFill>
              <a:schemeClr val="tx1"/>
            </a:solidFill>
            <a:miter lim="800000"/>
            <a:headEnd/>
            <a:tailEnd/>
          </a:ln>
          <a:effectLst/>
        </p:spPr>
        <p:txBody>
          <a:bodyPr wrap="none" anchor="ctr"/>
          <a:lstStyle/>
          <a:p>
            <a:pPr algn="ctr"/>
            <a:r>
              <a:rPr lang="zh-CN" altLang="en-US" sz="2000" dirty="0">
                <a:solidFill>
                  <a:schemeClr val="tx1"/>
                </a:solidFill>
                <a:latin typeface="Verdana" panose="020B0604030504040204" pitchFamily="34" charset="0"/>
                <a:ea typeface="微软雅黑" panose="020B0503020204020204" pitchFamily="34" charset="-122"/>
              </a:rPr>
              <a:t>项目</a:t>
            </a:r>
            <a:r>
              <a:rPr lang="en-US" altLang="zh-CN" sz="2000" dirty="0">
                <a:solidFill>
                  <a:schemeClr val="tx1"/>
                </a:solidFill>
                <a:latin typeface="Verdana" panose="020B0604030504040204" pitchFamily="34" charset="0"/>
                <a:ea typeface="微软雅黑" panose="020B0503020204020204" pitchFamily="34" charset="-122"/>
              </a:rPr>
              <a:t>A</a:t>
            </a:r>
          </a:p>
        </p:txBody>
      </p:sp>
      <p:sp>
        <p:nvSpPr>
          <p:cNvPr id="12" name="Rectangle 9">
            <a:extLst>
              <a:ext uri="{FF2B5EF4-FFF2-40B4-BE49-F238E27FC236}">
                <a16:creationId xmlns:a16="http://schemas.microsoft.com/office/drawing/2014/main" id="{D44CE79E-2713-471D-B850-AE3FCD1312C9}"/>
              </a:ext>
            </a:extLst>
          </p:cNvPr>
          <p:cNvSpPr>
            <a:spLocks noChangeArrowheads="1"/>
          </p:cNvSpPr>
          <p:nvPr/>
        </p:nvSpPr>
        <p:spPr bwMode="auto">
          <a:xfrm>
            <a:off x="7378401" y="4389120"/>
            <a:ext cx="1219200" cy="685800"/>
          </a:xfrm>
          <a:prstGeom prst="rect">
            <a:avLst/>
          </a:prstGeom>
          <a:solidFill>
            <a:schemeClr val="accent5">
              <a:lumMod val="60000"/>
              <a:lumOff val="40000"/>
            </a:schemeClr>
          </a:solidFill>
          <a:ln w="9525" algn="ctr">
            <a:solidFill>
              <a:schemeClr val="tx1"/>
            </a:solidFill>
            <a:miter lim="800000"/>
            <a:headEnd/>
            <a:tailEnd/>
          </a:ln>
          <a:effectLst/>
        </p:spPr>
        <p:txBody>
          <a:bodyPr wrap="none" anchor="ctr"/>
          <a:lstStyle/>
          <a:p>
            <a:pPr algn="ctr"/>
            <a:r>
              <a:rPr lang="zh-CN" altLang="en-US" sz="2000" dirty="0">
                <a:solidFill>
                  <a:schemeClr val="tx1"/>
                </a:solidFill>
                <a:latin typeface="Verdana" panose="020B0604030504040204" pitchFamily="34" charset="0"/>
                <a:ea typeface="微软雅黑" panose="020B0503020204020204" pitchFamily="34" charset="-122"/>
              </a:rPr>
              <a:t>项目</a:t>
            </a:r>
            <a:r>
              <a:rPr lang="en-US" altLang="zh-CN" sz="2000" dirty="0">
                <a:solidFill>
                  <a:schemeClr val="tx1"/>
                </a:solidFill>
                <a:latin typeface="Verdana" panose="020B0604030504040204" pitchFamily="34" charset="0"/>
                <a:ea typeface="微软雅黑" panose="020B0503020204020204" pitchFamily="34" charset="-122"/>
              </a:rPr>
              <a:t>B</a:t>
            </a:r>
          </a:p>
        </p:txBody>
      </p:sp>
      <p:sp>
        <p:nvSpPr>
          <p:cNvPr id="13" name="Line 10">
            <a:extLst>
              <a:ext uri="{FF2B5EF4-FFF2-40B4-BE49-F238E27FC236}">
                <a16:creationId xmlns:a16="http://schemas.microsoft.com/office/drawing/2014/main" id="{40507698-8A51-40E4-8F23-7F3287821218}"/>
              </a:ext>
            </a:extLst>
          </p:cNvPr>
          <p:cNvSpPr>
            <a:spLocks noChangeShapeType="1"/>
          </p:cNvSpPr>
          <p:nvPr/>
        </p:nvSpPr>
        <p:spPr bwMode="auto">
          <a:xfrm>
            <a:off x="8597601" y="2941320"/>
            <a:ext cx="4572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400">
              <a:latin typeface="Verdana" panose="020B0604030504040204" pitchFamily="34" charset="0"/>
              <a:ea typeface="微软雅黑" panose="020B0503020204020204" pitchFamily="34" charset="-122"/>
            </a:endParaRPr>
          </a:p>
        </p:txBody>
      </p:sp>
      <p:sp>
        <p:nvSpPr>
          <p:cNvPr id="14" name="Line 11">
            <a:extLst>
              <a:ext uri="{FF2B5EF4-FFF2-40B4-BE49-F238E27FC236}">
                <a16:creationId xmlns:a16="http://schemas.microsoft.com/office/drawing/2014/main" id="{9CB204B1-B02E-4283-8301-19CA3ADCB1C4}"/>
              </a:ext>
            </a:extLst>
          </p:cNvPr>
          <p:cNvSpPr>
            <a:spLocks noChangeShapeType="1"/>
          </p:cNvSpPr>
          <p:nvPr/>
        </p:nvSpPr>
        <p:spPr bwMode="auto">
          <a:xfrm>
            <a:off x="9054801" y="2560320"/>
            <a:ext cx="0" cy="762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400">
              <a:latin typeface="Verdana" panose="020B0604030504040204" pitchFamily="34" charset="0"/>
              <a:ea typeface="微软雅黑" panose="020B0503020204020204" pitchFamily="34" charset="-122"/>
            </a:endParaRPr>
          </a:p>
        </p:txBody>
      </p:sp>
      <p:sp>
        <p:nvSpPr>
          <p:cNvPr id="15" name="Line 12">
            <a:extLst>
              <a:ext uri="{FF2B5EF4-FFF2-40B4-BE49-F238E27FC236}">
                <a16:creationId xmlns:a16="http://schemas.microsoft.com/office/drawing/2014/main" id="{B24A9D96-A3C2-4029-BEFF-965E658E3908}"/>
              </a:ext>
            </a:extLst>
          </p:cNvPr>
          <p:cNvSpPr>
            <a:spLocks noChangeShapeType="1"/>
          </p:cNvSpPr>
          <p:nvPr/>
        </p:nvSpPr>
        <p:spPr bwMode="auto">
          <a:xfrm>
            <a:off x="9054801" y="2560320"/>
            <a:ext cx="1066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400">
              <a:latin typeface="Verdana" panose="020B0604030504040204" pitchFamily="34" charset="0"/>
              <a:ea typeface="微软雅黑" panose="020B0503020204020204" pitchFamily="34" charset="-122"/>
            </a:endParaRPr>
          </a:p>
        </p:txBody>
      </p:sp>
      <p:sp>
        <p:nvSpPr>
          <p:cNvPr id="16" name="Line 13">
            <a:extLst>
              <a:ext uri="{FF2B5EF4-FFF2-40B4-BE49-F238E27FC236}">
                <a16:creationId xmlns:a16="http://schemas.microsoft.com/office/drawing/2014/main" id="{92579434-E5CE-4CB1-A10F-2426208B1DFB}"/>
              </a:ext>
            </a:extLst>
          </p:cNvPr>
          <p:cNvSpPr>
            <a:spLocks noChangeShapeType="1"/>
          </p:cNvSpPr>
          <p:nvPr/>
        </p:nvSpPr>
        <p:spPr bwMode="auto">
          <a:xfrm>
            <a:off x="9054801" y="3322320"/>
            <a:ext cx="1066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400">
              <a:latin typeface="Verdana" panose="020B0604030504040204" pitchFamily="34" charset="0"/>
              <a:ea typeface="微软雅黑" panose="020B0503020204020204" pitchFamily="34" charset="-122"/>
            </a:endParaRPr>
          </a:p>
        </p:txBody>
      </p:sp>
      <p:sp>
        <p:nvSpPr>
          <p:cNvPr id="17" name="Line 14">
            <a:extLst>
              <a:ext uri="{FF2B5EF4-FFF2-40B4-BE49-F238E27FC236}">
                <a16:creationId xmlns:a16="http://schemas.microsoft.com/office/drawing/2014/main" id="{6C812BA2-5D7B-42D7-9FFD-4953C6155DB7}"/>
              </a:ext>
            </a:extLst>
          </p:cNvPr>
          <p:cNvSpPr>
            <a:spLocks noChangeShapeType="1"/>
          </p:cNvSpPr>
          <p:nvPr/>
        </p:nvSpPr>
        <p:spPr bwMode="auto">
          <a:xfrm>
            <a:off x="8597601" y="4770120"/>
            <a:ext cx="4572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400">
              <a:latin typeface="Verdana" panose="020B0604030504040204" pitchFamily="34" charset="0"/>
              <a:ea typeface="微软雅黑" panose="020B0503020204020204" pitchFamily="34" charset="-122"/>
            </a:endParaRPr>
          </a:p>
        </p:txBody>
      </p:sp>
      <p:sp>
        <p:nvSpPr>
          <p:cNvPr id="18" name="Line 15">
            <a:extLst>
              <a:ext uri="{FF2B5EF4-FFF2-40B4-BE49-F238E27FC236}">
                <a16:creationId xmlns:a16="http://schemas.microsoft.com/office/drawing/2014/main" id="{D6392A3F-474F-4B37-A201-FA2914C0FE5B}"/>
              </a:ext>
            </a:extLst>
          </p:cNvPr>
          <p:cNvSpPr>
            <a:spLocks noChangeShapeType="1"/>
          </p:cNvSpPr>
          <p:nvPr/>
        </p:nvSpPr>
        <p:spPr bwMode="auto">
          <a:xfrm>
            <a:off x="9054801" y="4389120"/>
            <a:ext cx="0" cy="762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400">
              <a:latin typeface="Verdana" panose="020B0604030504040204" pitchFamily="34" charset="0"/>
              <a:ea typeface="微软雅黑" panose="020B0503020204020204" pitchFamily="34" charset="-122"/>
            </a:endParaRPr>
          </a:p>
        </p:txBody>
      </p:sp>
      <p:sp>
        <p:nvSpPr>
          <p:cNvPr id="19" name="Line 16">
            <a:extLst>
              <a:ext uri="{FF2B5EF4-FFF2-40B4-BE49-F238E27FC236}">
                <a16:creationId xmlns:a16="http://schemas.microsoft.com/office/drawing/2014/main" id="{9D26E4B4-CBD7-4EB4-9E43-E68084C3A97C}"/>
              </a:ext>
            </a:extLst>
          </p:cNvPr>
          <p:cNvSpPr>
            <a:spLocks noChangeShapeType="1"/>
          </p:cNvSpPr>
          <p:nvPr/>
        </p:nvSpPr>
        <p:spPr bwMode="auto">
          <a:xfrm>
            <a:off x="9054801" y="4389120"/>
            <a:ext cx="1066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400">
              <a:latin typeface="Verdana" panose="020B0604030504040204" pitchFamily="34" charset="0"/>
              <a:ea typeface="微软雅黑" panose="020B0503020204020204" pitchFamily="34" charset="-122"/>
            </a:endParaRPr>
          </a:p>
        </p:txBody>
      </p:sp>
      <p:sp>
        <p:nvSpPr>
          <p:cNvPr id="20" name="Line 17">
            <a:extLst>
              <a:ext uri="{FF2B5EF4-FFF2-40B4-BE49-F238E27FC236}">
                <a16:creationId xmlns:a16="http://schemas.microsoft.com/office/drawing/2014/main" id="{62CE3617-E10B-4AC9-94AE-BFA73ECAE1F8}"/>
              </a:ext>
            </a:extLst>
          </p:cNvPr>
          <p:cNvSpPr>
            <a:spLocks noChangeShapeType="1"/>
          </p:cNvSpPr>
          <p:nvPr/>
        </p:nvSpPr>
        <p:spPr bwMode="auto">
          <a:xfrm>
            <a:off x="9054801" y="5151120"/>
            <a:ext cx="1066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400">
              <a:latin typeface="Verdana" panose="020B0604030504040204" pitchFamily="34" charset="0"/>
              <a:ea typeface="微软雅黑" panose="020B0503020204020204" pitchFamily="34" charset="-122"/>
            </a:endParaRPr>
          </a:p>
        </p:txBody>
      </p:sp>
      <p:sp>
        <p:nvSpPr>
          <p:cNvPr id="21" name="Text Box 18">
            <a:extLst>
              <a:ext uri="{FF2B5EF4-FFF2-40B4-BE49-F238E27FC236}">
                <a16:creationId xmlns:a16="http://schemas.microsoft.com/office/drawing/2014/main" id="{7F2F6254-BC9F-458D-BB6A-18B6D2E0B299}"/>
              </a:ext>
            </a:extLst>
          </p:cNvPr>
          <p:cNvSpPr txBox="1">
            <a:spLocks noChangeArrowheads="1"/>
          </p:cNvSpPr>
          <p:nvPr/>
        </p:nvSpPr>
        <p:spPr bwMode="auto">
          <a:xfrm>
            <a:off x="8978601" y="2179320"/>
            <a:ext cx="1295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000" dirty="0">
                <a:solidFill>
                  <a:schemeClr val="tx1"/>
                </a:solidFill>
                <a:latin typeface="Verdana" panose="020B0604030504040204" pitchFamily="34" charset="0"/>
                <a:ea typeface="微软雅黑" panose="020B0503020204020204" pitchFamily="34" charset="-122"/>
              </a:rPr>
              <a:t>50%</a:t>
            </a:r>
            <a:r>
              <a:rPr lang="zh-CN" altLang="en-US" sz="2000" dirty="0">
                <a:latin typeface="Verdana" panose="020B0604030504040204" pitchFamily="34" charset="0"/>
                <a:ea typeface="微软雅黑" panose="020B0503020204020204" pitchFamily="34" charset="-122"/>
              </a:rPr>
              <a:t>概率</a:t>
            </a:r>
            <a:r>
              <a:rPr lang="en-US" altLang="zh-CN" sz="2000" dirty="0">
                <a:latin typeface="Verdana" panose="020B0604030504040204" pitchFamily="34" charset="0"/>
                <a:ea typeface="微软雅黑" panose="020B0503020204020204" pitchFamily="34" charset="-122"/>
              </a:rPr>
              <a:t> </a:t>
            </a:r>
          </a:p>
        </p:txBody>
      </p:sp>
      <p:sp>
        <p:nvSpPr>
          <p:cNvPr id="22" name="Text Box 19">
            <a:extLst>
              <a:ext uri="{FF2B5EF4-FFF2-40B4-BE49-F238E27FC236}">
                <a16:creationId xmlns:a16="http://schemas.microsoft.com/office/drawing/2014/main" id="{276725F5-B144-4687-967C-530A3E53AA14}"/>
              </a:ext>
            </a:extLst>
          </p:cNvPr>
          <p:cNvSpPr txBox="1">
            <a:spLocks noChangeArrowheads="1"/>
          </p:cNvSpPr>
          <p:nvPr/>
        </p:nvSpPr>
        <p:spPr bwMode="auto">
          <a:xfrm>
            <a:off x="10083501" y="2379375"/>
            <a:ext cx="990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a:solidFill>
                  <a:schemeClr val="tx1"/>
                </a:solidFill>
                <a:latin typeface="Verdana" panose="020B0604030504040204" pitchFamily="34" charset="0"/>
                <a:ea typeface="微软雅黑" panose="020B0503020204020204" pitchFamily="34" charset="-122"/>
              </a:rPr>
              <a:t>500</a:t>
            </a:r>
            <a:r>
              <a:rPr lang="zh-CN" altLang="en-US" sz="2000">
                <a:solidFill>
                  <a:schemeClr val="tx1"/>
                </a:solidFill>
                <a:latin typeface="Verdana" panose="020B0604030504040204" pitchFamily="34" charset="0"/>
                <a:ea typeface="微软雅黑" panose="020B0503020204020204" pitchFamily="34" charset="-122"/>
              </a:rPr>
              <a:t>万</a:t>
            </a:r>
            <a:r>
              <a:rPr lang="zh-CN" altLang="en-US" sz="2000">
                <a:latin typeface="Verdana" panose="020B0604030504040204" pitchFamily="34" charset="0"/>
                <a:ea typeface="微软雅黑" panose="020B0503020204020204" pitchFamily="34" charset="-122"/>
              </a:rPr>
              <a:t> </a:t>
            </a:r>
          </a:p>
        </p:txBody>
      </p:sp>
      <p:sp>
        <p:nvSpPr>
          <p:cNvPr id="23" name="Text Box 20">
            <a:extLst>
              <a:ext uri="{FF2B5EF4-FFF2-40B4-BE49-F238E27FC236}">
                <a16:creationId xmlns:a16="http://schemas.microsoft.com/office/drawing/2014/main" id="{442FE6EA-326F-4E0C-ADA1-7A1FB103753A}"/>
              </a:ext>
            </a:extLst>
          </p:cNvPr>
          <p:cNvSpPr txBox="1">
            <a:spLocks noChangeArrowheads="1"/>
          </p:cNvSpPr>
          <p:nvPr/>
        </p:nvSpPr>
        <p:spPr bwMode="auto">
          <a:xfrm>
            <a:off x="8978601" y="3366770"/>
            <a:ext cx="990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a:solidFill>
                  <a:schemeClr val="tx1"/>
                </a:solidFill>
                <a:latin typeface="Verdana" panose="020B0604030504040204" pitchFamily="34" charset="0"/>
                <a:ea typeface="微软雅黑" panose="020B0503020204020204" pitchFamily="34" charset="-122"/>
              </a:rPr>
              <a:t>50%</a:t>
            </a:r>
            <a:r>
              <a:rPr lang="en-US" altLang="zh-CN" sz="2000">
                <a:latin typeface="Verdana" panose="020B0604030504040204" pitchFamily="34" charset="0"/>
                <a:ea typeface="微软雅黑" panose="020B0503020204020204" pitchFamily="34" charset="-122"/>
              </a:rPr>
              <a:t> </a:t>
            </a:r>
          </a:p>
        </p:txBody>
      </p:sp>
      <p:sp>
        <p:nvSpPr>
          <p:cNvPr id="24" name="Text Box 21">
            <a:extLst>
              <a:ext uri="{FF2B5EF4-FFF2-40B4-BE49-F238E27FC236}">
                <a16:creationId xmlns:a16="http://schemas.microsoft.com/office/drawing/2014/main" id="{6023EC9C-DAF0-47D4-AE78-9F2E2D52D264}"/>
              </a:ext>
            </a:extLst>
          </p:cNvPr>
          <p:cNvSpPr txBox="1">
            <a:spLocks noChangeArrowheads="1"/>
          </p:cNvSpPr>
          <p:nvPr/>
        </p:nvSpPr>
        <p:spPr bwMode="auto">
          <a:xfrm>
            <a:off x="10083501" y="3126134"/>
            <a:ext cx="12115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000" dirty="0">
                <a:solidFill>
                  <a:srgbClr val="FF0000"/>
                </a:solidFill>
                <a:latin typeface="Verdana" panose="020B0604030504040204" pitchFamily="34" charset="0"/>
                <a:ea typeface="微软雅黑" panose="020B0503020204020204" pitchFamily="34" charset="-122"/>
              </a:rPr>
              <a:t>-300</a:t>
            </a:r>
            <a:r>
              <a:rPr lang="zh-CN" altLang="en-US" sz="2000" dirty="0">
                <a:solidFill>
                  <a:srgbClr val="FF0000"/>
                </a:solidFill>
                <a:latin typeface="Verdana" panose="020B0604030504040204" pitchFamily="34" charset="0"/>
                <a:ea typeface="微软雅黑" panose="020B0503020204020204" pitchFamily="34" charset="-122"/>
              </a:rPr>
              <a:t>万 </a:t>
            </a:r>
          </a:p>
        </p:txBody>
      </p:sp>
      <p:sp>
        <p:nvSpPr>
          <p:cNvPr id="25" name="Text Box 22">
            <a:extLst>
              <a:ext uri="{FF2B5EF4-FFF2-40B4-BE49-F238E27FC236}">
                <a16:creationId xmlns:a16="http://schemas.microsoft.com/office/drawing/2014/main" id="{75AD63A1-DDB3-4176-8324-61802FEC4F3D}"/>
              </a:ext>
            </a:extLst>
          </p:cNvPr>
          <p:cNvSpPr txBox="1">
            <a:spLocks noChangeArrowheads="1"/>
          </p:cNvSpPr>
          <p:nvPr/>
        </p:nvSpPr>
        <p:spPr bwMode="auto">
          <a:xfrm>
            <a:off x="8978601" y="4008120"/>
            <a:ext cx="990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a:solidFill>
                  <a:schemeClr val="tx1"/>
                </a:solidFill>
                <a:latin typeface="Verdana" panose="020B0604030504040204" pitchFamily="34" charset="0"/>
                <a:ea typeface="微软雅黑" panose="020B0503020204020204" pitchFamily="34" charset="-122"/>
              </a:rPr>
              <a:t>80%</a:t>
            </a:r>
            <a:r>
              <a:rPr lang="en-US" altLang="zh-CN" sz="2000">
                <a:latin typeface="Verdana" panose="020B0604030504040204" pitchFamily="34" charset="0"/>
                <a:ea typeface="微软雅黑" panose="020B0503020204020204" pitchFamily="34" charset="-122"/>
              </a:rPr>
              <a:t> </a:t>
            </a:r>
          </a:p>
        </p:txBody>
      </p:sp>
      <p:sp>
        <p:nvSpPr>
          <p:cNvPr id="26" name="Text Box 23">
            <a:extLst>
              <a:ext uri="{FF2B5EF4-FFF2-40B4-BE49-F238E27FC236}">
                <a16:creationId xmlns:a16="http://schemas.microsoft.com/office/drawing/2014/main" id="{36D4CBAB-9C28-4EC9-B202-13BD0CDA2902}"/>
              </a:ext>
            </a:extLst>
          </p:cNvPr>
          <p:cNvSpPr txBox="1">
            <a:spLocks noChangeArrowheads="1"/>
          </p:cNvSpPr>
          <p:nvPr/>
        </p:nvSpPr>
        <p:spPr bwMode="auto">
          <a:xfrm>
            <a:off x="10083501" y="4208175"/>
            <a:ext cx="990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dirty="0">
                <a:solidFill>
                  <a:schemeClr val="tx1"/>
                </a:solidFill>
                <a:latin typeface="Verdana" panose="020B0604030504040204" pitchFamily="34" charset="0"/>
                <a:ea typeface="微软雅黑" panose="020B0503020204020204" pitchFamily="34" charset="-122"/>
              </a:rPr>
              <a:t>300</a:t>
            </a:r>
            <a:r>
              <a:rPr lang="zh-CN" altLang="en-US" sz="2000" dirty="0">
                <a:solidFill>
                  <a:schemeClr val="tx1"/>
                </a:solidFill>
                <a:latin typeface="Verdana" panose="020B0604030504040204" pitchFamily="34" charset="0"/>
                <a:ea typeface="微软雅黑" panose="020B0503020204020204" pitchFamily="34" charset="-122"/>
              </a:rPr>
              <a:t>万</a:t>
            </a:r>
            <a:r>
              <a:rPr lang="zh-CN" altLang="en-US" sz="2000" dirty="0">
                <a:latin typeface="Verdana" panose="020B0604030504040204" pitchFamily="34" charset="0"/>
                <a:ea typeface="微软雅黑" panose="020B0503020204020204" pitchFamily="34" charset="-122"/>
              </a:rPr>
              <a:t> </a:t>
            </a:r>
          </a:p>
        </p:txBody>
      </p:sp>
      <p:sp>
        <p:nvSpPr>
          <p:cNvPr id="27" name="Text Box 24">
            <a:extLst>
              <a:ext uri="{FF2B5EF4-FFF2-40B4-BE49-F238E27FC236}">
                <a16:creationId xmlns:a16="http://schemas.microsoft.com/office/drawing/2014/main" id="{C8D31F33-2FE2-4D82-ADBB-865AE9BEE5E5}"/>
              </a:ext>
            </a:extLst>
          </p:cNvPr>
          <p:cNvSpPr txBox="1">
            <a:spLocks noChangeArrowheads="1"/>
          </p:cNvSpPr>
          <p:nvPr/>
        </p:nvSpPr>
        <p:spPr bwMode="auto">
          <a:xfrm>
            <a:off x="8978601" y="5271770"/>
            <a:ext cx="990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a:solidFill>
                  <a:schemeClr val="tx1"/>
                </a:solidFill>
                <a:latin typeface="Verdana" panose="020B0604030504040204" pitchFamily="34" charset="0"/>
                <a:ea typeface="微软雅黑" panose="020B0503020204020204" pitchFamily="34" charset="-122"/>
              </a:rPr>
              <a:t>20%</a:t>
            </a:r>
            <a:r>
              <a:rPr lang="en-US" altLang="zh-CN" sz="2000">
                <a:latin typeface="Verdana" panose="020B0604030504040204" pitchFamily="34" charset="0"/>
                <a:ea typeface="微软雅黑" panose="020B0503020204020204" pitchFamily="34" charset="-122"/>
              </a:rPr>
              <a:t> </a:t>
            </a:r>
          </a:p>
        </p:txBody>
      </p:sp>
      <p:sp>
        <p:nvSpPr>
          <p:cNvPr id="28" name="Text Box 25">
            <a:extLst>
              <a:ext uri="{FF2B5EF4-FFF2-40B4-BE49-F238E27FC236}">
                <a16:creationId xmlns:a16="http://schemas.microsoft.com/office/drawing/2014/main" id="{2B311563-B1AD-457F-B526-4C4D2CC40C52}"/>
              </a:ext>
            </a:extLst>
          </p:cNvPr>
          <p:cNvSpPr txBox="1">
            <a:spLocks noChangeArrowheads="1"/>
          </p:cNvSpPr>
          <p:nvPr/>
        </p:nvSpPr>
        <p:spPr bwMode="auto">
          <a:xfrm>
            <a:off x="10083501" y="4951065"/>
            <a:ext cx="12115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000">
                <a:solidFill>
                  <a:srgbClr val="FF0000"/>
                </a:solidFill>
                <a:latin typeface="Verdana" panose="020B0604030504040204" pitchFamily="34" charset="0"/>
                <a:ea typeface="微软雅黑" panose="020B0503020204020204" pitchFamily="34" charset="-122"/>
              </a:rPr>
              <a:t>-500</a:t>
            </a:r>
            <a:r>
              <a:rPr lang="zh-CN" altLang="en-US" sz="2000">
                <a:solidFill>
                  <a:srgbClr val="FF0000"/>
                </a:solidFill>
                <a:latin typeface="Verdana" panose="020B0604030504040204" pitchFamily="34" charset="0"/>
                <a:ea typeface="微软雅黑" panose="020B0503020204020204" pitchFamily="34" charset="-122"/>
              </a:rPr>
              <a:t>万</a:t>
            </a:r>
            <a:r>
              <a:rPr lang="zh-CN" altLang="en-US" sz="2000">
                <a:latin typeface="Verdana" panose="020B0604030504040204" pitchFamily="34" charset="0"/>
                <a:ea typeface="微软雅黑" panose="020B0503020204020204" pitchFamily="34" charset="-122"/>
              </a:rPr>
              <a:t> </a:t>
            </a:r>
          </a:p>
        </p:txBody>
      </p:sp>
      <p:sp>
        <p:nvSpPr>
          <p:cNvPr id="29" name="AutoShape 26">
            <a:extLst>
              <a:ext uri="{FF2B5EF4-FFF2-40B4-BE49-F238E27FC236}">
                <a16:creationId xmlns:a16="http://schemas.microsoft.com/office/drawing/2014/main" id="{4E8748E1-82C4-41D1-AE03-7F247B4ABAE1}"/>
              </a:ext>
            </a:extLst>
          </p:cNvPr>
          <p:cNvSpPr>
            <a:spLocks noChangeArrowheads="1"/>
          </p:cNvSpPr>
          <p:nvPr/>
        </p:nvSpPr>
        <p:spPr bwMode="auto">
          <a:xfrm>
            <a:off x="3720801" y="2103121"/>
            <a:ext cx="3124200" cy="685799"/>
          </a:xfrm>
          <a:prstGeom prst="wedgeRectCallout">
            <a:avLst>
              <a:gd name="adj1" fmla="val 64673"/>
              <a:gd name="adj2" fmla="val 34861"/>
            </a:avLst>
          </a:prstGeom>
          <a:solidFill>
            <a:schemeClr val="accent5">
              <a:lumMod val="20000"/>
              <a:lumOff val="80000"/>
            </a:schemeClr>
          </a:solidFill>
          <a:ln w="25400" algn="ctr">
            <a:solidFill>
              <a:schemeClr val="tx1"/>
            </a:solidFill>
            <a:miter lim="800000"/>
            <a:headEnd/>
            <a:tailEnd/>
          </a:ln>
          <a:effectLst/>
        </p:spPr>
        <p:txBody>
          <a:bodyPr anchor="ctr"/>
          <a:lstStyle/>
          <a:p>
            <a:pPr lvl="0" algn="ctr"/>
            <a:r>
              <a:rPr lang="en-US" altLang="zh-CN" sz="2000">
                <a:solidFill>
                  <a:prstClr val="black"/>
                </a:solidFill>
                <a:latin typeface="Verdana" panose="020B0604030504040204" pitchFamily="34" charset="0"/>
                <a:ea typeface="微软雅黑" panose="020B0503020204020204" pitchFamily="34" charset="-122"/>
              </a:rPr>
              <a:t>EMV=0.5*500-0.5*300=100</a:t>
            </a:r>
            <a:endParaRPr lang="en-US" altLang="zh-CN" sz="2000" dirty="0">
              <a:solidFill>
                <a:prstClr val="black"/>
              </a:solidFill>
              <a:latin typeface="Verdana" panose="020B0604030504040204" pitchFamily="34" charset="0"/>
              <a:ea typeface="微软雅黑" panose="020B0503020204020204" pitchFamily="34" charset="-122"/>
            </a:endParaRPr>
          </a:p>
        </p:txBody>
      </p:sp>
      <p:sp>
        <p:nvSpPr>
          <p:cNvPr id="30" name="AutoShape 27">
            <a:extLst>
              <a:ext uri="{FF2B5EF4-FFF2-40B4-BE49-F238E27FC236}">
                <a16:creationId xmlns:a16="http://schemas.microsoft.com/office/drawing/2014/main" id="{D42A8558-581D-411F-AD29-F02F8003A4EC}"/>
              </a:ext>
            </a:extLst>
          </p:cNvPr>
          <p:cNvSpPr>
            <a:spLocks noChangeArrowheads="1"/>
          </p:cNvSpPr>
          <p:nvPr/>
        </p:nvSpPr>
        <p:spPr bwMode="auto">
          <a:xfrm>
            <a:off x="3720801" y="4968239"/>
            <a:ext cx="3124200" cy="761999"/>
          </a:xfrm>
          <a:prstGeom prst="wedgeRectCallout">
            <a:avLst>
              <a:gd name="adj1" fmla="val 65356"/>
              <a:gd name="adj2" fmla="val -45417"/>
            </a:avLst>
          </a:prstGeom>
          <a:solidFill>
            <a:schemeClr val="accent5">
              <a:lumMod val="20000"/>
              <a:lumOff val="80000"/>
            </a:schemeClr>
          </a:solidFill>
          <a:ln w="25400" algn="ctr">
            <a:solidFill>
              <a:schemeClr val="tx1"/>
            </a:solidFill>
            <a:miter lim="800000"/>
            <a:headEnd/>
            <a:tailEnd/>
          </a:ln>
          <a:effectLst/>
        </p:spPr>
        <p:txBody>
          <a:bodyPr anchor="ctr"/>
          <a:lstStyle/>
          <a:p>
            <a:pPr lvl="0" algn="ctr"/>
            <a:r>
              <a:rPr lang="en-US" altLang="zh-CN" sz="2000">
                <a:solidFill>
                  <a:prstClr val="black"/>
                </a:solidFill>
                <a:latin typeface="Verdana" panose="020B0604030504040204" pitchFamily="34" charset="0"/>
                <a:ea typeface="微软雅黑" panose="020B0503020204020204" pitchFamily="34" charset="-122"/>
              </a:rPr>
              <a:t>EMV=0.8*300-0.2*500=140</a:t>
            </a:r>
            <a:endParaRPr lang="en-US" altLang="zh-CN" sz="2000" dirty="0">
              <a:solidFill>
                <a:prstClr val="black"/>
              </a:solidFill>
              <a:latin typeface="Verdan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45703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linds(horizontal)">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blinds(horizontal)">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AA311A-6081-43C8-BCDA-58D78BCBC3A1}"/>
              </a:ext>
            </a:extLst>
          </p:cNvPr>
          <p:cNvSpPr>
            <a:spLocks noGrp="1"/>
          </p:cNvSpPr>
          <p:nvPr>
            <p:ph type="title"/>
          </p:nvPr>
        </p:nvSpPr>
        <p:spPr/>
        <p:txBody>
          <a:bodyPr/>
          <a:lstStyle/>
          <a:p>
            <a:r>
              <a:rPr lang="en-US" altLang="zh-CN" dirty="0"/>
              <a:t>2. </a:t>
            </a:r>
            <a:r>
              <a:rPr lang="zh-CN" altLang="en-US" dirty="0"/>
              <a:t>风险管理主要活动与技术</a:t>
            </a:r>
          </a:p>
        </p:txBody>
      </p:sp>
      <p:sp>
        <p:nvSpPr>
          <p:cNvPr id="3" name="内容占位符 2">
            <a:extLst>
              <a:ext uri="{FF2B5EF4-FFF2-40B4-BE49-F238E27FC236}">
                <a16:creationId xmlns:a16="http://schemas.microsoft.com/office/drawing/2014/main" id="{49019343-FE83-4E96-A4A2-0CD2AEE782C6}"/>
              </a:ext>
            </a:extLst>
          </p:cNvPr>
          <p:cNvSpPr>
            <a:spLocks noGrp="1"/>
          </p:cNvSpPr>
          <p:nvPr>
            <p:ph idx="1"/>
          </p:nvPr>
        </p:nvSpPr>
        <p:spPr>
          <a:xfrm>
            <a:off x="673100" y="1200210"/>
            <a:ext cx="10864850" cy="5047544"/>
          </a:xfrm>
        </p:spPr>
        <p:txBody>
          <a:bodyPr>
            <a:normAutofit/>
          </a:bodyPr>
          <a:lstStyle/>
          <a:p>
            <a:pPr marL="0" indent="0">
              <a:buNone/>
            </a:pPr>
            <a:r>
              <a:rPr lang="zh-CN" altLang="en-US" dirty="0"/>
              <a:t>（</a:t>
            </a:r>
            <a:r>
              <a:rPr lang="en-US" altLang="zh-CN" dirty="0"/>
              <a:t>4</a:t>
            </a:r>
            <a:r>
              <a:rPr lang="zh-CN" altLang="en-US" dirty="0"/>
              <a:t>）实施定量风险分析</a:t>
            </a:r>
            <a:endParaRPr lang="en-US" altLang="zh-CN" dirty="0"/>
          </a:p>
          <a:p>
            <a:pPr lvl="1"/>
            <a:r>
              <a:rPr lang="en-US" altLang="zh-CN" dirty="0"/>
              <a:t>EMV</a:t>
            </a:r>
            <a:r>
              <a:rPr lang="zh-CN" altLang="en-US" dirty="0"/>
              <a:t>分析法</a:t>
            </a:r>
            <a:endParaRPr lang="en-US" altLang="zh-CN" dirty="0"/>
          </a:p>
          <a:p>
            <a:pPr lvl="2"/>
            <a:r>
              <a:rPr lang="zh-CN" altLang="en-US" dirty="0"/>
              <a:t>决策树</a:t>
            </a:r>
            <a:r>
              <a:rPr lang="en-US" altLang="zh-CN" dirty="0"/>
              <a:t>——</a:t>
            </a:r>
            <a:r>
              <a:rPr lang="zh-CN" altLang="en-US" dirty="0"/>
              <a:t>例</a:t>
            </a:r>
            <a:r>
              <a:rPr lang="en-US" altLang="zh-CN" dirty="0"/>
              <a:t>2</a:t>
            </a:r>
            <a:endParaRPr lang="zh-CN" altLang="en-US" dirty="0"/>
          </a:p>
        </p:txBody>
      </p:sp>
      <p:sp>
        <p:nvSpPr>
          <p:cNvPr id="4" name="灯片编号占位符 1">
            <a:extLst>
              <a:ext uri="{FF2B5EF4-FFF2-40B4-BE49-F238E27FC236}">
                <a16:creationId xmlns:a16="http://schemas.microsoft.com/office/drawing/2014/main" id="{99F3E5F9-E528-405A-9FF8-11AC0F56A8BB}"/>
              </a:ext>
            </a:extLst>
          </p:cNvPr>
          <p:cNvSpPr>
            <a:spLocks noGrp="1"/>
          </p:cNvSpPr>
          <p:nvPr>
            <p:ph type="sldNum" sz="quarter" idx="12"/>
          </p:nvPr>
        </p:nvSpPr>
        <p:spPr>
          <a:xfrm>
            <a:off x="5778500" y="6459285"/>
            <a:ext cx="622300" cy="365125"/>
          </a:xfrm>
        </p:spPr>
        <p:txBody>
          <a:bodyPr/>
          <a:lstStyle/>
          <a:p>
            <a:fld id="{CFCB2913-6E8F-460F-B9B2-F36455E917E3}" type="slidenum">
              <a:rPr lang="en-US" altLang="en-US" smtClean="0"/>
              <a:pPr/>
              <a:t>142</a:t>
            </a:fld>
            <a:endParaRPr lang="en-US" altLang="en-US" dirty="0"/>
          </a:p>
        </p:txBody>
      </p:sp>
      <p:graphicFrame>
        <p:nvGraphicFramePr>
          <p:cNvPr id="31" name="Group 4">
            <a:extLst>
              <a:ext uri="{FF2B5EF4-FFF2-40B4-BE49-F238E27FC236}">
                <a16:creationId xmlns:a16="http://schemas.microsoft.com/office/drawing/2014/main" id="{0AD8BC1D-1FB1-4431-A5FC-2A5B28BD6DDB}"/>
              </a:ext>
            </a:extLst>
          </p:cNvPr>
          <p:cNvGraphicFramePr>
            <a:graphicFrameLocks/>
          </p:cNvGraphicFramePr>
          <p:nvPr>
            <p:extLst>
              <p:ext uri="{D42A27DB-BD31-4B8C-83A1-F6EECF244321}">
                <p14:modId xmlns:p14="http://schemas.microsoft.com/office/powerpoint/2010/main" val="2347092073"/>
              </p:ext>
            </p:extLst>
          </p:nvPr>
        </p:nvGraphicFramePr>
        <p:xfrm>
          <a:off x="3854196" y="1749552"/>
          <a:ext cx="7635353" cy="4452444"/>
        </p:xfrm>
        <a:graphic>
          <a:graphicData uri="http://schemas.openxmlformats.org/drawingml/2006/table">
            <a:tbl>
              <a:tblPr/>
              <a:tblGrid>
                <a:gridCol w="1413955">
                  <a:extLst>
                    <a:ext uri="{9D8B030D-6E8A-4147-A177-3AD203B41FA5}">
                      <a16:colId xmlns:a16="http://schemas.microsoft.com/office/drawing/2014/main" val="20000"/>
                    </a:ext>
                  </a:extLst>
                </a:gridCol>
                <a:gridCol w="2120931">
                  <a:extLst>
                    <a:ext uri="{9D8B030D-6E8A-4147-A177-3AD203B41FA5}">
                      <a16:colId xmlns:a16="http://schemas.microsoft.com/office/drawing/2014/main" val="20001"/>
                    </a:ext>
                  </a:extLst>
                </a:gridCol>
                <a:gridCol w="2545118">
                  <a:extLst>
                    <a:ext uri="{9D8B030D-6E8A-4147-A177-3AD203B41FA5}">
                      <a16:colId xmlns:a16="http://schemas.microsoft.com/office/drawing/2014/main" val="20002"/>
                    </a:ext>
                  </a:extLst>
                </a:gridCol>
                <a:gridCol w="1555349">
                  <a:extLst>
                    <a:ext uri="{9D8B030D-6E8A-4147-A177-3AD203B41FA5}">
                      <a16:colId xmlns:a16="http://schemas.microsoft.com/office/drawing/2014/main" val="20003"/>
                    </a:ext>
                  </a:extLst>
                </a:gridCol>
              </a:tblGrid>
              <a:tr h="424327">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0"/>
                        </a:spcBef>
                        <a:spcAft>
                          <a:spcPct val="0"/>
                        </a:spcAft>
                        <a:buClrTx/>
                        <a:buSzTx/>
                        <a:buFont typeface="Wingdings" panose="05000000000000000000" pitchFamily="2" charset="2"/>
                        <a:buNone/>
                        <a:tabLst/>
                      </a:pPr>
                      <a:r>
                        <a:rPr kumimoji="0" lang="zh-CN" altLang="en-US" sz="2000" b="1" i="0" u="none" strike="noStrike" cap="none" normalizeH="0" baseline="0" dirty="0">
                          <a:ln>
                            <a:noFill/>
                          </a:ln>
                          <a:solidFill>
                            <a:schemeClr val="tx1"/>
                          </a:solidFill>
                          <a:effectLst/>
                          <a:latin typeface="Arial" panose="020B0604020202020204" pitchFamily="34" charset="0"/>
                          <a:ea typeface="黑体" panose="02010609060101010101" pitchFamily="49" charset="-122"/>
                        </a:rPr>
                        <a:t>决策定义</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0"/>
                        </a:spcBef>
                        <a:spcAft>
                          <a:spcPct val="0"/>
                        </a:spcAft>
                        <a:buClrTx/>
                        <a:buSzTx/>
                        <a:buFont typeface="Wingdings" panose="05000000000000000000" pitchFamily="2" charset="2"/>
                        <a:buNone/>
                        <a:tabLst/>
                      </a:pPr>
                      <a:r>
                        <a:rPr kumimoji="0" lang="zh-CN" altLang="en-US" sz="2000" b="1" i="0" u="none" strike="noStrike" cap="none" normalizeH="0" baseline="0" dirty="0">
                          <a:ln>
                            <a:noFill/>
                          </a:ln>
                          <a:solidFill>
                            <a:schemeClr val="tx1"/>
                          </a:solidFill>
                          <a:effectLst/>
                          <a:latin typeface="Arial" panose="020B0604020202020204" pitchFamily="34" charset="0"/>
                          <a:ea typeface="黑体" panose="02010609060101010101" pitchFamily="49" charset="-122"/>
                        </a:rPr>
                        <a:t>决策节点</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0"/>
                        </a:spcBef>
                        <a:spcAft>
                          <a:spcPct val="0"/>
                        </a:spcAft>
                        <a:buClrTx/>
                        <a:buSzTx/>
                        <a:buFont typeface="Wingdings" panose="05000000000000000000" pitchFamily="2" charset="2"/>
                        <a:buNone/>
                        <a:tabLst/>
                      </a:pPr>
                      <a:r>
                        <a:rPr kumimoji="0" lang="zh-CN" altLang="en-US" sz="2000" b="1" i="0" u="none" strike="noStrike" cap="none" normalizeH="0" baseline="0" dirty="0">
                          <a:ln>
                            <a:noFill/>
                          </a:ln>
                          <a:solidFill>
                            <a:schemeClr val="tx1"/>
                          </a:solidFill>
                          <a:effectLst/>
                          <a:latin typeface="Arial" panose="020B0604020202020204" pitchFamily="34" charset="0"/>
                          <a:ea typeface="黑体" panose="02010609060101010101" pitchFamily="49" charset="-122"/>
                        </a:rPr>
                        <a:t>机会节点</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0"/>
                        </a:spcBef>
                        <a:spcAft>
                          <a:spcPct val="0"/>
                        </a:spcAft>
                        <a:buClrTx/>
                        <a:buSzTx/>
                        <a:buFont typeface="Wingdings" panose="05000000000000000000" pitchFamily="2" charset="2"/>
                        <a:buNone/>
                        <a:tabLst/>
                      </a:pPr>
                      <a:r>
                        <a:rPr kumimoji="0" lang="zh-CN" altLang="en-US" sz="2000" b="1" i="0" u="none" strike="noStrike" cap="none" normalizeH="0" baseline="0" dirty="0">
                          <a:ln>
                            <a:noFill/>
                          </a:ln>
                          <a:solidFill>
                            <a:schemeClr val="tx1"/>
                          </a:solidFill>
                          <a:effectLst/>
                          <a:latin typeface="Arial" panose="020B0604020202020204" pitchFamily="34" charset="0"/>
                          <a:ea typeface="黑体" panose="02010609060101010101" pitchFamily="49" charset="-122"/>
                        </a:rPr>
                        <a:t>价值</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extLst>
                  <a:ext uri="{0D108BD9-81ED-4DB2-BD59-A6C34878D82A}">
                    <a16:rowId xmlns:a16="http://schemas.microsoft.com/office/drawing/2014/main" val="10000"/>
                  </a:ext>
                </a:extLst>
              </a:tr>
              <a:tr h="4028117">
                <a:tc gridSpan="4">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20000"/>
                        </a:spcBef>
                        <a:spcAft>
                          <a:spcPct val="0"/>
                        </a:spcAft>
                        <a:buClrTx/>
                        <a:buSzTx/>
                        <a:buFont typeface="Wingdings" panose="05000000000000000000" pitchFamily="2" charset="2"/>
                        <a:buNone/>
                        <a:tabLst/>
                      </a:pPr>
                      <a:endParaRPr kumimoji="0" lang="zh-CN" altLang="zh-CN" sz="14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1"/>
                  </a:ext>
                </a:extLst>
              </a:tr>
            </a:tbl>
          </a:graphicData>
        </a:graphic>
      </p:graphicFrame>
      <p:sp>
        <p:nvSpPr>
          <p:cNvPr id="32" name="Line 23">
            <a:extLst>
              <a:ext uri="{FF2B5EF4-FFF2-40B4-BE49-F238E27FC236}">
                <a16:creationId xmlns:a16="http://schemas.microsoft.com/office/drawing/2014/main" id="{1D8245E2-116F-44BA-A575-D39A9D033D40}"/>
              </a:ext>
            </a:extLst>
          </p:cNvPr>
          <p:cNvSpPr>
            <a:spLocks noChangeShapeType="1"/>
          </p:cNvSpPr>
          <p:nvPr/>
        </p:nvSpPr>
        <p:spPr bwMode="auto">
          <a:xfrm>
            <a:off x="4627313" y="4223406"/>
            <a:ext cx="363258"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Verdana" panose="020B0604030504040204" pitchFamily="34" charset="0"/>
              <a:ea typeface="微软雅黑" panose="020B0503020204020204" pitchFamily="34" charset="-122"/>
            </a:endParaRPr>
          </a:p>
        </p:txBody>
      </p:sp>
      <p:sp>
        <p:nvSpPr>
          <p:cNvPr id="33" name="Rectangle 24">
            <a:extLst>
              <a:ext uri="{FF2B5EF4-FFF2-40B4-BE49-F238E27FC236}">
                <a16:creationId xmlns:a16="http://schemas.microsoft.com/office/drawing/2014/main" id="{0A6C27A6-69AE-44CF-A2B8-1647B336B67A}"/>
              </a:ext>
            </a:extLst>
          </p:cNvPr>
          <p:cNvSpPr>
            <a:spLocks noChangeArrowheads="1"/>
          </p:cNvSpPr>
          <p:nvPr/>
        </p:nvSpPr>
        <p:spPr bwMode="auto">
          <a:xfrm>
            <a:off x="4007324" y="3842405"/>
            <a:ext cx="1162424" cy="660829"/>
          </a:xfrm>
          <a:prstGeom prst="rect">
            <a:avLst/>
          </a:prstGeom>
          <a:solidFill>
            <a:schemeClr val="accent5">
              <a:lumMod val="60000"/>
              <a:lumOff val="40000"/>
            </a:schemeClr>
          </a:solidFill>
          <a:ln w="9525" algn="ctr">
            <a:solidFill>
              <a:schemeClr val="tx1"/>
            </a:solidFill>
            <a:miter lim="800000"/>
            <a:headEnd/>
            <a:tailEnd/>
          </a:ln>
          <a:effectLst/>
        </p:spPr>
        <p:txBody>
          <a:bodyPr wrap="none" anchor="ctr"/>
          <a:lstStyle/>
          <a:p>
            <a:pPr algn="ctr"/>
            <a:r>
              <a:rPr lang="zh-CN" altLang="en-US" sz="1600" dirty="0">
                <a:solidFill>
                  <a:schemeClr val="tx1"/>
                </a:solidFill>
                <a:latin typeface="Verdana" panose="020B0604030504040204" pitchFamily="34" charset="0"/>
                <a:ea typeface="微软雅黑" panose="020B0503020204020204" pitchFamily="34" charset="-122"/>
              </a:rPr>
              <a:t>建造或升级</a:t>
            </a:r>
          </a:p>
        </p:txBody>
      </p:sp>
      <p:sp>
        <p:nvSpPr>
          <p:cNvPr id="34" name="Line 25">
            <a:extLst>
              <a:ext uri="{FF2B5EF4-FFF2-40B4-BE49-F238E27FC236}">
                <a16:creationId xmlns:a16="http://schemas.microsoft.com/office/drawing/2014/main" id="{24E49B5B-2EF2-4B93-BF86-80F4F0B4AA1D}"/>
              </a:ext>
            </a:extLst>
          </p:cNvPr>
          <p:cNvSpPr>
            <a:spLocks noChangeShapeType="1"/>
          </p:cNvSpPr>
          <p:nvPr/>
        </p:nvSpPr>
        <p:spPr bwMode="auto">
          <a:xfrm>
            <a:off x="5452390" y="3220465"/>
            <a:ext cx="0" cy="185748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Verdana" panose="020B0604030504040204" pitchFamily="34" charset="0"/>
              <a:ea typeface="微软雅黑" panose="020B0503020204020204" pitchFamily="34" charset="-122"/>
            </a:endParaRPr>
          </a:p>
        </p:txBody>
      </p:sp>
      <p:sp>
        <p:nvSpPr>
          <p:cNvPr id="35" name="Line 26">
            <a:extLst>
              <a:ext uri="{FF2B5EF4-FFF2-40B4-BE49-F238E27FC236}">
                <a16:creationId xmlns:a16="http://schemas.microsoft.com/office/drawing/2014/main" id="{AF96A023-A3FE-40A0-952F-0DF8EFBF806D}"/>
              </a:ext>
            </a:extLst>
          </p:cNvPr>
          <p:cNvSpPr>
            <a:spLocks noChangeShapeType="1"/>
          </p:cNvSpPr>
          <p:nvPr/>
        </p:nvSpPr>
        <p:spPr bwMode="auto">
          <a:xfrm>
            <a:off x="5433486" y="5061605"/>
            <a:ext cx="726514"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Verdana" panose="020B0604030504040204" pitchFamily="34" charset="0"/>
              <a:ea typeface="微软雅黑" panose="020B0503020204020204" pitchFamily="34" charset="-122"/>
            </a:endParaRPr>
          </a:p>
        </p:txBody>
      </p:sp>
      <p:sp>
        <p:nvSpPr>
          <p:cNvPr id="36" name="Line 27">
            <a:extLst>
              <a:ext uri="{FF2B5EF4-FFF2-40B4-BE49-F238E27FC236}">
                <a16:creationId xmlns:a16="http://schemas.microsoft.com/office/drawing/2014/main" id="{F1BDD0BE-9ECD-46BF-9DAF-34FF543EF754}"/>
              </a:ext>
            </a:extLst>
          </p:cNvPr>
          <p:cNvSpPr>
            <a:spLocks noChangeShapeType="1"/>
          </p:cNvSpPr>
          <p:nvPr/>
        </p:nvSpPr>
        <p:spPr bwMode="auto">
          <a:xfrm>
            <a:off x="5433486" y="3232805"/>
            <a:ext cx="726514"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Verdana" panose="020B0604030504040204" pitchFamily="34" charset="0"/>
              <a:ea typeface="微软雅黑" panose="020B0503020204020204" pitchFamily="34" charset="-122"/>
            </a:endParaRPr>
          </a:p>
        </p:txBody>
      </p:sp>
      <p:sp>
        <p:nvSpPr>
          <p:cNvPr id="37" name="Rectangle 28">
            <a:extLst>
              <a:ext uri="{FF2B5EF4-FFF2-40B4-BE49-F238E27FC236}">
                <a16:creationId xmlns:a16="http://schemas.microsoft.com/office/drawing/2014/main" id="{2BB8CA9D-65E8-4E99-9C90-1607A8E7D170}"/>
              </a:ext>
            </a:extLst>
          </p:cNvPr>
          <p:cNvSpPr>
            <a:spLocks noChangeArrowheads="1"/>
          </p:cNvSpPr>
          <p:nvPr/>
        </p:nvSpPr>
        <p:spPr bwMode="auto">
          <a:xfrm>
            <a:off x="6150790" y="2810975"/>
            <a:ext cx="1162424" cy="660829"/>
          </a:xfrm>
          <a:prstGeom prst="rect">
            <a:avLst/>
          </a:prstGeom>
          <a:solidFill>
            <a:schemeClr val="accent5">
              <a:lumMod val="60000"/>
              <a:lumOff val="40000"/>
            </a:schemeClr>
          </a:solidFill>
          <a:ln w="9525" algn="ctr">
            <a:solidFill>
              <a:schemeClr val="tx1"/>
            </a:solidFill>
            <a:miter lim="800000"/>
            <a:headEnd/>
            <a:tailEnd/>
          </a:ln>
          <a:effectLst/>
        </p:spPr>
        <p:txBody>
          <a:bodyPr wrap="none" anchor="ctr"/>
          <a:lstStyle/>
          <a:p>
            <a:pPr algn="ctr"/>
            <a:r>
              <a:rPr lang="zh-CN" altLang="en-US" sz="1600" dirty="0">
                <a:solidFill>
                  <a:schemeClr val="tx1"/>
                </a:solidFill>
                <a:latin typeface="Verdana" panose="020B0604030504040204" pitchFamily="34" charset="0"/>
                <a:ea typeface="微软雅黑" panose="020B0503020204020204" pitchFamily="34" charset="-122"/>
              </a:rPr>
              <a:t>建造新厂</a:t>
            </a:r>
          </a:p>
        </p:txBody>
      </p:sp>
      <p:sp>
        <p:nvSpPr>
          <p:cNvPr id="38" name="Rectangle 29">
            <a:extLst>
              <a:ext uri="{FF2B5EF4-FFF2-40B4-BE49-F238E27FC236}">
                <a16:creationId xmlns:a16="http://schemas.microsoft.com/office/drawing/2014/main" id="{C8ECFD38-C4F8-4475-9A5E-6013E57BA4F0}"/>
              </a:ext>
            </a:extLst>
          </p:cNvPr>
          <p:cNvSpPr>
            <a:spLocks noChangeArrowheads="1"/>
          </p:cNvSpPr>
          <p:nvPr/>
        </p:nvSpPr>
        <p:spPr bwMode="auto">
          <a:xfrm>
            <a:off x="6150790" y="4715975"/>
            <a:ext cx="1162424" cy="660829"/>
          </a:xfrm>
          <a:prstGeom prst="rect">
            <a:avLst/>
          </a:prstGeom>
          <a:solidFill>
            <a:schemeClr val="accent5">
              <a:lumMod val="60000"/>
              <a:lumOff val="40000"/>
            </a:schemeClr>
          </a:solidFill>
          <a:ln w="9525" algn="ctr">
            <a:solidFill>
              <a:schemeClr val="tx1"/>
            </a:solidFill>
            <a:miter lim="800000"/>
            <a:headEnd/>
            <a:tailEnd/>
          </a:ln>
          <a:effectLst/>
        </p:spPr>
        <p:txBody>
          <a:bodyPr wrap="none" anchor="ctr"/>
          <a:lstStyle/>
          <a:p>
            <a:pPr algn="ctr"/>
            <a:r>
              <a:rPr lang="zh-CN" altLang="en-US" sz="1600" dirty="0">
                <a:latin typeface="Verdana" panose="020B0604030504040204" pitchFamily="34" charset="0"/>
                <a:ea typeface="微软雅黑" panose="020B0503020204020204" pitchFamily="34" charset="-122"/>
              </a:rPr>
              <a:t>升级</a:t>
            </a:r>
            <a:r>
              <a:rPr lang="zh-CN" altLang="en-US" sz="1600" dirty="0">
                <a:solidFill>
                  <a:schemeClr val="tx1"/>
                </a:solidFill>
                <a:latin typeface="Verdana" panose="020B0604030504040204" pitchFamily="34" charset="0"/>
                <a:ea typeface="微软雅黑" panose="020B0503020204020204" pitchFamily="34" charset="-122"/>
              </a:rPr>
              <a:t>老厂</a:t>
            </a:r>
          </a:p>
        </p:txBody>
      </p:sp>
      <p:sp>
        <p:nvSpPr>
          <p:cNvPr id="39" name="Line 30">
            <a:extLst>
              <a:ext uri="{FF2B5EF4-FFF2-40B4-BE49-F238E27FC236}">
                <a16:creationId xmlns:a16="http://schemas.microsoft.com/office/drawing/2014/main" id="{F830B3F0-9C5E-4248-A355-2AB2F4767C3F}"/>
              </a:ext>
            </a:extLst>
          </p:cNvPr>
          <p:cNvSpPr>
            <a:spLocks noChangeShapeType="1"/>
          </p:cNvSpPr>
          <p:nvPr/>
        </p:nvSpPr>
        <p:spPr bwMode="auto">
          <a:xfrm>
            <a:off x="7684234" y="2454947"/>
            <a:ext cx="0" cy="1321658"/>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Verdana" panose="020B0604030504040204" pitchFamily="34" charset="0"/>
              <a:ea typeface="微软雅黑" panose="020B0503020204020204" pitchFamily="34" charset="-122"/>
            </a:endParaRPr>
          </a:p>
        </p:txBody>
      </p:sp>
      <p:sp>
        <p:nvSpPr>
          <p:cNvPr id="40" name="Line 31">
            <a:extLst>
              <a:ext uri="{FF2B5EF4-FFF2-40B4-BE49-F238E27FC236}">
                <a16:creationId xmlns:a16="http://schemas.microsoft.com/office/drawing/2014/main" id="{F996AD3F-4327-469B-A753-57D026EBC2FC}"/>
              </a:ext>
            </a:extLst>
          </p:cNvPr>
          <p:cNvSpPr>
            <a:spLocks noChangeShapeType="1"/>
          </p:cNvSpPr>
          <p:nvPr/>
        </p:nvSpPr>
        <p:spPr bwMode="auto">
          <a:xfrm>
            <a:off x="7313214" y="3160909"/>
            <a:ext cx="363258"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Verdana" panose="020B0604030504040204" pitchFamily="34" charset="0"/>
              <a:ea typeface="微软雅黑" panose="020B0503020204020204" pitchFamily="34" charset="-122"/>
            </a:endParaRPr>
          </a:p>
        </p:txBody>
      </p:sp>
      <p:sp>
        <p:nvSpPr>
          <p:cNvPr id="41" name="Line 32">
            <a:extLst>
              <a:ext uri="{FF2B5EF4-FFF2-40B4-BE49-F238E27FC236}">
                <a16:creationId xmlns:a16="http://schemas.microsoft.com/office/drawing/2014/main" id="{52C81D3D-8AFE-4624-901E-CB0C17A7957A}"/>
              </a:ext>
            </a:extLst>
          </p:cNvPr>
          <p:cNvSpPr>
            <a:spLocks noChangeShapeType="1"/>
          </p:cNvSpPr>
          <p:nvPr/>
        </p:nvSpPr>
        <p:spPr bwMode="auto">
          <a:xfrm>
            <a:off x="7676472" y="2465336"/>
            <a:ext cx="217954" cy="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Verdana" panose="020B0604030504040204" pitchFamily="34" charset="0"/>
              <a:ea typeface="微软雅黑" panose="020B0503020204020204" pitchFamily="34" charset="-122"/>
            </a:endParaRPr>
          </a:p>
        </p:txBody>
      </p:sp>
      <p:sp>
        <p:nvSpPr>
          <p:cNvPr id="42" name="Line 33">
            <a:extLst>
              <a:ext uri="{FF2B5EF4-FFF2-40B4-BE49-F238E27FC236}">
                <a16:creationId xmlns:a16="http://schemas.microsoft.com/office/drawing/2014/main" id="{4A156229-C565-4D17-B9EC-2A758692928F}"/>
              </a:ext>
            </a:extLst>
          </p:cNvPr>
          <p:cNvSpPr>
            <a:spLocks noChangeShapeType="1"/>
          </p:cNvSpPr>
          <p:nvPr/>
        </p:nvSpPr>
        <p:spPr bwMode="auto">
          <a:xfrm>
            <a:off x="7676472" y="3769626"/>
            <a:ext cx="217954" cy="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Verdana" panose="020B0604030504040204" pitchFamily="34" charset="0"/>
              <a:ea typeface="微软雅黑" panose="020B0503020204020204" pitchFamily="34" charset="-122"/>
            </a:endParaRPr>
          </a:p>
        </p:txBody>
      </p:sp>
      <p:sp>
        <p:nvSpPr>
          <p:cNvPr id="43" name="Rectangle 34">
            <a:extLst>
              <a:ext uri="{FF2B5EF4-FFF2-40B4-BE49-F238E27FC236}">
                <a16:creationId xmlns:a16="http://schemas.microsoft.com/office/drawing/2014/main" id="{D6490538-98E4-4240-B814-ABF008385F9D}"/>
              </a:ext>
            </a:extLst>
          </p:cNvPr>
          <p:cNvSpPr>
            <a:spLocks noChangeArrowheads="1"/>
          </p:cNvSpPr>
          <p:nvPr/>
        </p:nvSpPr>
        <p:spPr bwMode="auto">
          <a:xfrm>
            <a:off x="7913945" y="2291977"/>
            <a:ext cx="1162424" cy="440553"/>
          </a:xfrm>
          <a:prstGeom prst="rect">
            <a:avLst/>
          </a:prstGeom>
          <a:solidFill>
            <a:schemeClr val="accent5">
              <a:lumMod val="60000"/>
              <a:lumOff val="40000"/>
            </a:schemeClr>
          </a:solidFill>
          <a:ln w="9525" algn="ctr">
            <a:solidFill>
              <a:schemeClr val="tx1"/>
            </a:solidFill>
            <a:miter lim="800000"/>
            <a:headEnd/>
            <a:tailEnd/>
          </a:ln>
          <a:effectLst/>
        </p:spPr>
        <p:txBody>
          <a:bodyPr wrap="none" anchor="ctr"/>
          <a:lstStyle/>
          <a:p>
            <a:pPr algn="ctr"/>
            <a:r>
              <a:rPr lang="zh-CN" altLang="en-US" sz="1600" dirty="0">
                <a:solidFill>
                  <a:schemeClr val="tx1"/>
                </a:solidFill>
                <a:latin typeface="Verdana" panose="020B0604030504040204" pitchFamily="34" charset="0"/>
                <a:ea typeface="微软雅黑" panose="020B0503020204020204" pitchFamily="34" charset="-122"/>
              </a:rPr>
              <a:t>强机会</a:t>
            </a:r>
          </a:p>
        </p:txBody>
      </p:sp>
      <p:sp>
        <p:nvSpPr>
          <p:cNvPr id="44" name="Rectangle 35">
            <a:extLst>
              <a:ext uri="{FF2B5EF4-FFF2-40B4-BE49-F238E27FC236}">
                <a16:creationId xmlns:a16="http://schemas.microsoft.com/office/drawing/2014/main" id="{4E8A0FA5-E92D-45DD-AB24-7A7160C147D2}"/>
              </a:ext>
            </a:extLst>
          </p:cNvPr>
          <p:cNvSpPr>
            <a:spLocks noChangeArrowheads="1"/>
          </p:cNvSpPr>
          <p:nvPr/>
        </p:nvSpPr>
        <p:spPr bwMode="auto">
          <a:xfrm>
            <a:off x="7913945" y="3511177"/>
            <a:ext cx="1162424" cy="440553"/>
          </a:xfrm>
          <a:prstGeom prst="rect">
            <a:avLst/>
          </a:prstGeom>
          <a:solidFill>
            <a:schemeClr val="accent5">
              <a:lumMod val="60000"/>
              <a:lumOff val="40000"/>
            </a:schemeClr>
          </a:solidFill>
          <a:ln w="9525" algn="ctr">
            <a:solidFill>
              <a:schemeClr val="tx1"/>
            </a:solidFill>
            <a:miter lim="800000"/>
            <a:headEnd/>
            <a:tailEnd/>
          </a:ln>
          <a:effectLst/>
        </p:spPr>
        <p:txBody>
          <a:bodyPr wrap="none" anchor="ctr"/>
          <a:lstStyle/>
          <a:p>
            <a:pPr algn="ctr"/>
            <a:r>
              <a:rPr lang="zh-CN" altLang="en-US" sz="1600" dirty="0">
                <a:solidFill>
                  <a:schemeClr val="tx1"/>
                </a:solidFill>
                <a:latin typeface="Verdana" panose="020B0604030504040204" pitchFamily="34" charset="0"/>
                <a:ea typeface="微软雅黑" panose="020B0503020204020204" pitchFamily="34" charset="-122"/>
              </a:rPr>
              <a:t>弱机会</a:t>
            </a:r>
          </a:p>
        </p:txBody>
      </p:sp>
      <p:sp>
        <p:nvSpPr>
          <p:cNvPr id="45" name="Line 36">
            <a:extLst>
              <a:ext uri="{FF2B5EF4-FFF2-40B4-BE49-F238E27FC236}">
                <a16:creationId xmlns:a16="http://schemas.microsoft.com/office/drawing/2014/main" id="{9A085518-C359-40B3-9AA7-D43D4A10616A}"/>
              </a:ext>
            </a:extLst>
          </p:cNvPr>
          <p:cNvSpPr>
            <a:spLocks noChangeShapeType="1"/>
          </p:cNvSpPr>
          <p:nvPr/>
        </p:nvSpPr>
        <p:spPr bwMode="auto">
          <a:xfrm>
            <a:off x="9082349" y="2506506"/>
            <a:ext cx="1201323"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Verdana" panose="020B0604030504040204" pitchFamily="34" charset="0"/>
              <a:ea typeface="微软雅黑" panose="020B0503020204020204" pitchFamily="34" charset="-122"/>
            </a:endParaRPr>
          </a:p>
        </p:txBody>
      </p:sp>
      <p:sp>
        <p:nvSpPr>
          <p:cNvPr id="46" name="Line 37">
            <a:extLst>
              <a:ext uri="{FF2B5EF4-FFF2-40B4-BE49-F238E27FC236}">
                <a16:creationId xmlns:a16="http://schemas.microsoft.com/office/drawing/2014/main" id="{1BF2C210-9775-43BF-9B5C-7D8C7DB355BE}"/>
              </a:ext>
            </a:extLst>
          </p:cNvPr>
          <p:cNvSpPr>
            <a:spLocks noChangeShapeType="1"/>
          </p:cNvSpPr>
          <p:nvPr/>
        </p:nvSpPr>
        <p:spPr bwMode="auto">
          <a:xfrm>
            <a:off x="9082349" y="3801906"/>
            <a:ext cx="1201323"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Verdana" panose="020B0604030504040204" pitchFamily="34" charset="0"/>
              <a:ea typeface="微软雅黑" panose="020B0503020204020204" pitchFamily="34" charset="-122"/>
            </a:endParaRPr>
          </a:p>
        </p:txBody>
      </p:sp>
      <p:sp>
        <p:nvSpPr>
          <p:cNvPr id="47" name="Line 38">
            <a:extLst>
              <a:ext uri="{FF2B5EF4-FFF2-40B4-BE49-F238E27FC236}">
                <a16:creationId xmlns:a16="http://schemas.microsoft.com/office/drawing/2014/main" id="{3E405519-D2F8-47C3-8AFA-51BFF4328C41}"/>
              </a:ext>
            </a:extLst>
          </p:cNvPr>
          <p:cNvSpPr>
            <a:spLocks noChangeShapeType="1"/>
          </p:cNvSpPr>
          <p:nvPr/>
        </p:nvSpPr>
        <p:spPr bwMode="auto">
          <a:xfrm>
            <a:off x="7684234" y="4436146"/>
            <a:ext cx="0" cy="1321658"/>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Verdana" panose="020B0604030504040204" pitchFamily="34" charset="0"/>
              <a:ea typeface="微软雅黑" panose="020B0503020204020204" pitchFamily="34" charset="-122"/>
            </a:endParaRPr>
          </a:p>
        </p:txBody>
      </p:sp>
      <p:sp>
        <p:nvSpPr>
          <p:cNvPr id="48" name="Line 39">
            <a:extLst>
              <a:ext uri="{FF2B5EF4-FFF2-40B4-BE49-F238E27FC236}">
                <a16:creationId xmlns:a16="http://schemas.microsoft.com/office/drawing/2014/main" id="{6AE8790F-55F1-4D7E-AD02-3B16600EF9AB}"/>
              </a:ext>
            </a:extLst>
          </p:cNvPr>
          <p:cNvSpPr>
            <a:spLocks noChangeShapeType="1"/>
          </p:cNvSpPr>
          <p:nvPr/>
        </p:nvSpPr>
        <p:spPr bwMode="auto">
          <a:xfrm>
            <a:off x="7313214" y="5061605"/>
            <a:ext cx="363258"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Verdana" panose="020B0604030504040204" pitchFamily="34" charset="0"/>
              <a:ea typeface="微软雅黑" panose="020B0503020204020204" pitchFamily="34" charset="-122"/>
            </a:endParaRPr>
          </a:p>
        </p:txBody>
      </p:sp>
      <p:sp>
        <p:nvSpPr>
          <p:cNvPr id="49" name="Line 40">
            <a:extLst>
              <a:ext uri="{FF2B5EF4-FFF2-40B4-BE49-F238E27FC236}">
                <a16:creationId xmlns:a16="http://schemas.microsoft.com/office/drawing/2014/main" id="{1D8CB7EF-B988-4748-B74F-E8B6EFE38CF9}"/>
              </a:ext>
            </a:extLst>
          </p:cNvPr>
          <p:cNvSpPr>
            <a:spLocks noChangeShapeType="1"/>
          </p:cNvSpPr>
          <p:nvPr/>
        </p:nvSpPr>
        <p:spPr bwMode="auto">
          <a:xfrm>
            <a:off x="7676472" y="4447576"/>
            <a:ext cx="217954" cy="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Verdana" panose="020B0604030504040204" pitchFamily="34" charset="0"/>
              <a:ea typeface="微软雅黑" panose="020B0503020204020204" pitchFamily="34" charset="-122"/>
            </a:endParaRPr>
          </a:p>
        </p:txBody>
      </p:sp>
      <p:sp>
        <p:nvSpPr>
          <p:cNvPr id="50" name="Line 41">
            <a:extLst>
              <a:ext uri="{FF2B5EF4-FFF2-40B4-BE49-F238E27FC236}">
                <a16:creationId xmlns:a16="http://schemas.microsoft.com/office/drawing/2014/main" id="{0D6C14F6-F048-4BED-B0C5-3AD27F64B0D1}"/>
              </a:ext>
            </a:extLst>
          </p:cNvPr>
          <p:cNvSpPr>
            <a:spLocks noChangeShapeType="1"/>
          </p:cNvSpPr>
          <p:nvPr/>
        </p:nvSpPr>
        <p:spPr bwMode="auto">
          <a:xfrm>
            <a:off x="7676472" y="5746374"/>
            <a:ext cx="217954" cy="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Verdana" panose="020B0604030504040204" pitchFamily="34" charset="0"/>
              <a:ea typeface="微软雅黑" panose="020B0503020204020204" pitchFamily="34" charset="-122"/>
            </a:endParaRPr>
          </a:p>
        </p:txBody>
      </p:sp>
      <p:sp>
        <p:nvSpPr>
          <p:cNvPr id="51" name="Rectangle 42">
            <a:extLst>
              <a:ext uri="{FF2B5EF4-FFF2-40B4-BE49-F238E27FC236}">
                <a16:creationId xmlns:a16="http://schemas.microsoft.com/office/drawing/2014/main" id="{DABD8095-5B79-4AC0-82F0-F845E2D5EA79}"/>
              </a:ext>
            </a:extLst>
          </p:cNvPr>
          <p:cNvSpPr>
            <a:spLocks noChangeArrowheads="1"/>
          </p:cNvSpPr>
          <p:nvPr/>
        </p:nvSpPr>
        <p:spPr bwMode="auto">
          <a:xfrm>
            <a:off x="7913945" y="4273177"/>
            <a:ext cx="1162424" cy="440553"/>
          </a:xfrm>
          <a:prstGeom prst="rect">
            <a:avLst/>
          </a:prstGeom>
          <a:solidFill>
            <a:schemeClr val="accent5">
              <a:lumMod val="60000"/>
              <a:lumOff val="40000"/>
            </a:schemeClr>
          </a:solidFill>
          <a:ln w="9525" algn="ctr">
            <a:solidFill>
              <a:schemeClr val="tx1"/>
            </a:solidFill>
            <a:miter lim="800000"/>
            <a:headEnd/>
            <a:tailEnd/>
          </a:ln>
          <a:effectLst/>
        </p:spPr>
        <p:txBody>
          <a:bodyPr wrap="none" anchor="ctr"/>
          <a:lstStyle/>
          <a:p>
            <a:pPr algn="ctr"/>
            <a:r>
              <a:rPr lang="zh-CN" altLang="en-US" sz="1600" dirty="0">
                <a:latin typeface="Verdana" panose="020B0604030504040204" pitchFamily="34" charset="0"/>
                <a:ea typeface="微软雅黑" panose="020B0503020204020204" pitchFamily="34" charset="-122"/>
              </a:rPr>
              <a:t>强机会</a:t>
            </a:r>
            <a:endParaRPr lang="zh-CN" altLang="en-US" sz="1600" dirty="0">
              <a:solidFill>
                <a:schemeClr val="tx1"/>
              </a:solidFill>
              <a:latin typeface="Verdana" panose="020B0604030504040204" pitchFamily="34" charset="0"/>
              <a:ea typeface="微软雅黑" panose="020B0503020204020204" pitchFamily="34" charset="-122"/>
            </a:endParaRPr>
          </a:p>
        </p:txBody>
      </p:sp>
      <p:sp>
        <p:nvSpPr>
          <p:cNvPr id="52" name="Rectangle 43">
            <a:extLst>
              <a:ext uri="{FF2B5EF4-FFF2-40B4-BE49-F238E27FC236}">
                <a16:creationId xmlns:a16="http://schemas.microsoft.com/office/drawing/2014/main" id="{CA7C2761-8EC0-4BB0-B23B-787C0DB94E1E}"/>
              </a:ext>
            </a:extLst>
          </p:cNvPr>
          <p:cNvSpPr>
            <a:spLocks noChangeArrowheads="1"/>
          </p:cNvSpPr>
          <p:nvPr/>
        </p:nvSpPr>
        <p:spPr bwMode="auto">
          <a:xfrm>
            <a:off x="7913945" y="5492377"/>
            <a:ext cx="1162424" cy="440553"/>
          </a:xfrm>
          <a:prstGeom prst="rect">
            <a:avLst/>
          </a:prstGeom>
          <a:solidFill>
            <a:schemeClr val="accent5">
              <a:lumMod val="60000"/>
              <a:lumOff val="40000"/>
            </a:schemeClr>
          </a:solidFill>
          <a:ln w="9525" algn="ctr">
            <a:solidFill>
              <a:schemeClr val="tx1"/>
            </a:solidFill>
            <a:miter lim="800000"/>
            <a:headEnd/>
            <a:tailEnd/>
          </a:ln>
          <a:effectLst/>
        </p:spPr>
        <p:txBody>
          <a:bodyPr wrap="none" anchor="ctr"/>
          <a:lstStyle/>
          <a:p>
            <a:pPr algn="ctr"/>
            <a:r>
              <a:rPr lang="zh-CN" altLang="en-US" sz="1600" dirty="0">
                <a:latin typeface="Verdana" panose="020B0604030504040204" pitchFamily="34" charset="0"/>
                <a:ea typeface="微软雅黑" panose="020B0503020204020204" pitchFamily="34" charset="-122"/>
              </a:rPr>
              <a:t>弱机会</a:t>
            </a:r>
            <a:endParaRPr lang="zh-CN" altLang="en-US" sz="1600" dirty="0">
              <a:solidFill>
                <a:schemeClr val="tx1"/>
              </a:solidFill>
              <a:latin typeface="Verdana" panose="020B0604030504040204" pitchFamily="34" charset="0"/>
              <a:ea typeface="微软雅黑" panose="020B0503020204020204" pitchFamily="34" charset="-122"/>
            </a:endParaRPr>
          </a:p>
        </p:txBody>
      </p:sp>
      <p:sp>
        <p:nvSpPr>
          <p:cNvPr id="53" name="Line 44">
            <a:extLst>
              <a:ext uri="{FF2B5EF4-FFF2-40B4-BE49-F238E27FC236}">
                <a16:creationId xmlns:a16="http://schemas.microsoft.com/office/drawing/2014/main" id="{495898CD-4715-42B4-9D82-CC68DFAF7D55}"/>
              </a:ext>
            </a:extLst>
          </p:cNvPr>
          <p:cNvSpPr>
            <a:spLocks noChangeShapeType="1"/>
          </p:cNvSpPr>
          <p:nvPr/>
        </p:nvSpPr>
        <p:spPr bwMode="auto">
          <a:xfrm>
            <a:off x="9082349" y="4487706"/>
            <a:ext cx="1201323"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Verdana" panose="020B0604030504040204" pitchFamily="34" charset="0"/>
              <a:ea typeface="微软雅黑" panose="020B0503020204020204" pitchFamily="34" charset="-122"/>
            </a:endParaRPr>
          </a:p>
        </p:txBody>
      </p:sp>
      <p:sp>
        <p:nvSpPr>
          <p:cNvPr id="54" name="Line 45">
            <a:extLst>
              <a:ext uri="{FF2B5EF4-FFF2-40B4-BE49-F238E27FC236}">
                <a16:creationId xmlns:a16="http://schemas.microsoft.com/office/drawing/2014/main" id="{E6696DDD-3C2C-4248-8C6B-943F00A85368}"/>
              </a:ext>
            </a:extLst>
          </p:cNvPr>
          <p:cNvSpPr>
            <a:spLocks noChangeShapeType="1"/>
          </p:cNvSpPr>
          <p:nvPr/>
        </p:nvSpPr>
        <p:spPr bwMode="auto">
          <a:xfrm>
            <a:off x="9082349" y="5783106"/>
            <a:ext cx="1201323"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Verdana" panose="020B0604030504040204" pitchFamily="34" charset="0"/>
              <a:ea typeface="微软雅黑" panose="020B0503020204020204" pitchFamily="34" charset="-122"/>
            </a:endParaRPr>
          </a:p>
        </p:txBody>
      </p:sp>
      <p:sp>
        <p:nvSpPr>
          <p:cNvPr id="55" name="Text Box 46">
            <a:extLst>
              <a:ext uri="{FF2B5EF4-FFF2-40B4-BE49-F238E27FC236}">
                <a16:creationId xmlns:a16="http://schemas.microsoft.com/office/drawing/2014/main" id="{C7B84FFD-2B0F-4FCD-BE31-1B162E464A9E}"/>
              </a:ext>
            </a:extLst>
          </p:cNvPr>
          <p:cNvSpPr txBox="1">
            <a:spLocks noChangeArrowheads="1"/>
          </p:cNvSpPr>
          <p:nvPr/>
        </p:nvSpPr>
        <p:spPr bwMode="auto">
          <a:xfrm>
            <a:off x="9303700" y="2169956"/>
            <a:ext cx="9444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1600" dirty="0">
                <a:solidFill>
                  <a:schemeClr val="tx1"/>
                </a:solidFill>
                <a:latin typeface="Verdana" panose="020B0604030504040204" pitchFamily="34" charset="0"/>
                <a:ea typeface="微软雅黑" panose="020B0503020204020204" pitchFamily="34" charset="-122"/>
              </a:rPr>
              <a:t>65%</a:t>
            </a:r>
            <a:r>
              <a:rPr lang="en-US" altLang="zh-CN" sz="1600" dirty="0">
                <a:latin typeface="Verdana" panose="020B0604030504040204" pitchFamily="34" charset="0"/>
                <a:ea typeface="微软雅黑" panose="020B0503020204020204" pitchFamily="34" charset="-122"/>
              </a:rPr>
              <a:t> </a:t>
            </a:r>
          </a:p>
        </p:txBody>
      </p:sp>
      <p:sp>
        <p:nvSpPr>
          <p:cNvPr id="56" name="Text Box 47">
            <a:extLst>
              <a:ext uri="{FF2B5EF4-FFF2-40B4-BE49-F238E27FC236}">
                <a16:creationId xmlns:a16="http://schemas.microsoft.com/office/drawing/2014/main" id="{771D2054-3615-4761-B148-B945171F15F9}"/>
              </a:ext>
            </a:extLst>
          </p:cNvPr>
          <p:cNvSpPr txBox="1">
            <a:spLocks noChangeArrowheads="1"/>
          </p:cNvSpPr>
          <p:nvPr/>
        </p:nvSpPr>
        <p:spPr bwMode="auto">
          <a:xfrm>
            <a:off x="9162371" y="2550956"/>
            <a:ext cx="133678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1600" dirty="0">
                <a:solidFill>
                  <a:schemeClr val="tx1"/>
                </a:solidFill>
                <a:latin typeface="Verdana" panose="020B0604030504040204" pitchFamily="34" charset="0"/>
                <a:ea typeface="微软雅黑" panose="020B0503020204020204" pitchFamily="34" charset="-122"/>
              </a:rPr>
              <a:t>200w</a:t>
            </a:r>
            <a:r>
              <a:rPr lang="zh-CN" altLang="en-US" sz="1600" dirty="0">
                <a:solidFill>
                  <a:schemeClr val="tx1"/>
                </a:solidFill>
                <a:latin typeface="Verdana" panose="020B0604030504040204" pitchFamily="34" charset="0"/>
                <a:ea typeface="微软雅黑" panose="020B0503020204020204" pitchFamily="34" charset="-122"/>
              </a:rPr>
              <a:t>美元</a:t>
            </a:r>
            <a:r>
              <a:rPr lang="zh-CN" altLang="en-US" sz="1600" dirty="0">
                <a:latin typeface="Verdana" panose="020B0604030504040204" pitchFamily="34" charset="0"/>
                <a:ea typeface="微软雅黑" panose="020B0503020204020204" pitchFamily="34" charset="-122"/>
              </a:rPr>
              <a:t> </a:t>
            </a:r>
          </a:p>
        </p:txBody>
      </p:sp>
      <p:sp>
        <p:nvSpPr>
          <p:cNvPr id="57" name="Text Box 48">
            <a:extLst>
              <a:ext uri="{FF2B5EF4-FFF2-40B4-BE49-F238E27FC236}">
                <a16:creationId xmlns:a16="http://schemas.microsoft.com/office/drawing/2014/main" id="{522ACBF1-742D-4E79-94FA-41BDE511DEDA}"/>
              </a:ext>
            </a:extLst>
          </p:cNvPr>
          <p:cNvSpPr txBox="1">
            <a:spLocks noChangeArrowheads="1"/>
          </p:cNvSpPr>
          <p:nvPr/>
        </p:nvSpPr>
        <p:spPr bwMode="auto">
          <a:xfrm>
            <a:off x="10301549" y="2322356"/>
            <a:ext cx="11160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1600" dirty="0">
                <a:solidFill>
                  <a:schemeClr val="tx1"/>
                </a:solidFill>
                <a:latin typeface="Verdana" panose="020B0604030504040204" pitchFamily="34" charset="0"/>
                <a:ea typeface="微软雅黑" panose="020B0503020204020204" pitchFamily="34" charset="-122"/>
              </a:rPr>
              <a:t>80w</a:t>
            </a:r>
            <a:r>
              <a:rPr lang="zh-CN" altLang="en-US" sz="1600" dirty="0">
                <a:solidFill>
                  <a:schemeClr val="tx1"/>
                </a:solidFill>
                <a:latin typeface="Verdana" panose="020B0604030504040204" pitchFamily="34" charset="0"/>
                <a:ea typeface="微软雅黑" panose="020B0503020204020204" pitchFamily="34" charset="-122"/>
              </a:rPr>
              <a:t>美元</a:t>
            </a:r>
            <a:r>
              <a:rPr lang="zh-CN" altLang="en-US" sz="1600" dirty="0">
                <a:latin typeface="Verdana" panose="020B0604030504040204" pitchFamily="34" charset="0"/>
                <a:ea typeface="微软雅黑" panose="020B0503020204020204" pitchFamily="34" charset="-122"/>
              </a:rPr>
              <a:t> </a:t>
            </a:r>
          </a:p>
        </p:txBody>
      </p:sp>
      <p:sp>
        <p:nvSpPr>
          <p:cNvPr id="58" name="Text Box 49">
            <a:extLst>
              <a:ext uri="{FF2B5EF4-FFF2-40B4-BE49-F238E27FC236}">
                <a16:creationId xmlns:a16="http://schemas.microsoft.com/office/drawing/2014/main" id="{000C7017-82D0-4535-A61B-E3E94E165F21}"/>
              </a:ext>
            </a:extLst>
          </p:cNvPr>
          <p:cNvSpPr txBox="1">
            <a:spLocks noChangeArrowheads="1"/>
          </p:cNvSpPr>
          <p:nvPr/>
        </p:nvSpPr>
        <p:spPr bwMode="auto">
          <a:xfrm>
            <a:off x="9303700" y="3420906"/>
            <a:ext cx="9444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1600">
                <a:solidFill>
                  <a:schemeClr val="tx1"/>
                </a:solidFill>
                <a:latin typeface="Verdana" panose="020B0604030504040204" pitchFamily="34" charset="0"/>
                <a:ea typeface="微软雅黑" panose="020B0503020204020204" pitchFamily="34" charset="-122"/>
              </a:rPr>
              <a:t>35%</a:t>
            </a:r>
            <a:r>
              <a:rPr lang="en-US" altLang="zh-CN" sz="1600">
                <a:latin typeface="Verdana" panose="020B0604030504040204" pitchFamily="34" charset="0"/>
                <a:ea typeface="微软雅黑" panose="020B0503020204020204" pitchFamily="34" charset="-122"/>
              </a:rPr>
              <a:t> </a:t>
            </a:r>
          </a:p>
        </p:txBody>
      </p:sp>
      <p:sp>
        <p:nvSpPr>
          <p:cNvPr id="59" name="Text Box 50">
            <a:extLst>
              <a:ext uri="{FF2B5EF4-FFF2-40B4-BE49-F238E27FC236}">
                <a16:creationId xmlns:a16="http://schemas.microsoft.com/office/drawing/2014/main" id="{48F2D08C-DA1A-412A-8D21-34A029CBD5A3}"/>
              </a:ext>
            </a:extLst>
          </p:cNvPr>
          <p:cNvSpPr txBox="1">
            <a:spLocks noChangeArrowheads="1"/>
          </p:cNvSpPr>
          <p:nvPr/>
        </p:nvSpPr>
        <p:spPr bwMode="auto">
          <a:xfrm>
            <a:off x="9159501" y="3846356"/>
            <a:ext cx="123507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1600" dirty="0">
                <a:solidFill>
                  <a:schemeClr val="tx1"/>
                </a:solidFill>
                <a:latin typeface="Verdana" panose="020B0604030504040204" pitchFamily="34" charset="0"/>
                <a:ea typeface="微软雅黑" panose="020B0503020204020204" pitchFamily="34" charset="-122"/>
              </a:rPr>
              <a:t>90w</a:t>
            </a:r>
            <a:r>
              <a:rPr lang="zh-CN" altLang="en-US" sz="1600" dirty="0">
                <a:solidFill>
                  <a:schemeClr val="tx1"/>
                </a:solidFill>
                <a:latin typeface="Verdana" panose="020B0604030504040204" pitchFamily="34" charset="0"/>
                <a:ea typeface="微软雅黑" panose="020B0503020204020204" pitchFamily="34" charset="-122"/>
              </a:rPr>
              <a:t>美元</a:t>
            </a:r>
            <a:r>
              <a:rPr lang="zh-CN" altLang="en-US" sz="1600" dirty="0">
                <a:latin typeface="Verdana" panose="020B0604030504040204" pitchFamily="34" charset="0"/>
                <a:ea typeface="微软雅黑" panose="020B0503020204020204" pitchFamily="34" charset="-122"/>
              </a:rPr>
              <a:t> </a:t>
            </a:r>
          </a:p>
        </p:txBody>
      </p:sp>
      <p:sp>
        <p:nvSpPr>
          <p:cNvPr id="60" name="Text Box 51">
            <a:extLst>
              <a:ext uri="{FF2B5EF4-FFF2-40B4-BE49-F238E27FC236}">
                <a16:creationId xmlns:a16="http://schemas.microsoft.com/office/drawing/2014/main" id="{3ABB6A95-76CD-4A50-98B0-9BDD1E185BB2}"/>
              </a:ext>
            </a:extLst>
          </p:cNvPr>
          <p:cNvSpPr txBox="1">
            <a:spLocks noChangeArrowheads="1"/>
          </p:cNvSpPr>
          <p:nvPr/>
        </p:nvSpPr>
        <p:spPr bwMode="auto">
          <a:xfrm>
            <a:off x="10301549" y="3617756"/>
            <a:ext cx="11160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1600" dirty="0">
                <a:solidFill>
                  <a:schemeClr val="tx1"/>
                </a:solidFill>
                <a:latin typeface="Verdana" panose="020B0604030504040204" pitchFamily="34" charset="0"/>
                <a:ea typeface="微软雅黑" panose="020B0503020204020204" pitchFamily="34" charset="-122"/>
              </a:rPr>
              <a:t>-30w</a:t>
            </a:r>
            <a:r>
              <a:rPr lang="zh-CN" altLang="en-US" sz="1600" dirty="0">
                <a:solidFill>
                  <a:schemeClr val="tx1"/>
                </a:solidFill>
                <a:latin typeface="Verdana" panose="020B0604030504040204" pitchFamily="34" charset="0"/>
                <a:ea typeface="微软雅黑" panose="020B0503020204020204" pitchFamily="34" charset="-122"/>
              </a:rPr>
              <a:t>美元</a:t>
            </a:r>
            <a:r>
              <a:rPr lang="zh-CN" altLang="en-US" sz="1600" dirty="0">
                <a:latin typeface="Verdana" panose="020B0604030504040204" pitchFamily="34" charset="0"/>
                <a:ea typeface="微软雅黑" panose="020B0503020204020204" pitchFamily="34" charset="-122"/>
              </a:rPr>
              <a:t> </a:t>
            </a:r>
          </a:p>
        </p:txBody>
      </p:sp>
      <p:sp>
        <p:nvSpPr>
          <p:cNvPr id="61" name="Text Box 52">
            <a:extLst>
              <a:ext uri="{FF2B5EF4-FFF2-40B4-BE49-F238E27FC236}">
                <a16:creationId xmlns:a16="http://schemas.microsoft.com/office/drawing/2014/main" id="{B5931C6B-D34F-4546-90F6-15DE72F0B738}"/>
              </a:ext>
            </a:extLst>
          </p:cNvPr>
          <p:cNvSpPr txBox="1">
            <a:spLocks noChangeArrowheads="1"/>
          </p:cNvSpPr>
          <p:nvPr/>
        </p:nvSpPr>
        <p:spPr bwMode="auto">
          <a:xfrm>
            <a:off x="9303700" y="4151156"/>
            <a:ext cx="9444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1600" dirty="0">
                <a:solidFill>
                  <a:schemeClr val="tx1"/>
                </a:solidFill>
                <a:latin typeface="Verdana" panose="020B0604030504040204" pitchFamily="34" charset="0"/>
                <a:ea typeface="微软雅黑" panose="020B0503020204020204" pitchFamily="34" charset="-122"/>
              </a:rPr>
              <a:t>65%</a:t>
            </a:r>
            <a:r>
              <a:rPr lang="en-US" altLang="zh-CN" sz="1600" dirty="0">
                <a:latin typeface="Verdana" panose="020B0604030504040204" pitchFamily="34" charset="0"/>
                <a:ea typeface="微软雅黑" panose="020B0503020204020204" pitchFamily="34" charset="-122"/>
              </a:rPr>
              <a:t> </a:t>
            </a:r>
          </a:p>
        </p:txBody>
      </p:sp>
      <p:sp>
        <p:nvSpPr>
          <p:cNvPr id="62" name="Text Box 53">
            <a:extLst>
              <a:ext uri="{FF2B5EF4-FFF2-40B4-BE49-F238E27FC236}">
                <a16:creationId xmlns:a16="http://schemas.microsoft.com/office/drawing/2014/main" id="{81114DC3-0142-4881-AB57-9104754C0AAF}"/>
              </a:ext>
            </a:extLst>
          </p:cNvPr>
          <p:cNvSpPr txBox="1">
            <a:spLocks noChangeArrowheads="1"/>
          </p:cNvSpPr>
          <p:nvPr/>
        </p:nvSpPr>
        <p:spPr bwMode="auto">
          <a:xfrm>
            <a:off x="9162371" y="4563906"/>
            <a:ext cx="133678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1600" dirty="0">
                <a:solidFill>
                  <a:schemeClr val="tx1"/>
                </a:solidFill>
                <a:latin typeface="Verdana" panose="020B0604030504040204" pitchFamily="34" charset="0"/>
                <a:ea typeface="微软雅黑" panose="020B0503020204020204" pitchFamily="34" charset="-122"/>
              </a:rPr>
              <a:t>120w</a:t>
            </a:r>
            <a:r>
              <a:rPr lang="zh-CN" altLang="en-US" sz="1600" dirty="0">
                <a:solidFill>
                  <a:schemeClr val="tx1"/>
                </a:solidFill>
                <a:latin typeface="Verdana" panose="020B0604030504040204" pitchFamily="34" charset="0"/>
                <a:ea typeface="微软雅黑" panose="020B0503020204020204" pitchFamily="34" charset="-122"/>
              </a:rPr>
              <a:t>美元</a:t>
            </a:r>
            <a:r>
              <a:rPr lang="zh-CN" altLang="en-US" sz="1600" dirty="0">
                <a:latin typeface="Verdana" panose="020B0604030504040204" pitchFamily="34" charset="0"/>
                <a:ea typeface="微软雅黑" panose="020B0503020204020204" pitchFamily="34" charset="-122"/>
              </a:rPr>
              <a:t> </a:t>
            </a:r>
          </a:p>
        </p:txBody>
      </p:sp>
      <p:sp>
        <p:nvSpPr>
          <p:cNvPr id="63" name="Text Box 54">
            <a:extLst>
              <a:ext uri="{FF2B5EF4-FFF2-40B4-BE49-F238E27FC236}">
                <a16:creationId xmlns:a16="http://schemas.microsoft.com/office/drawing/2014/main" id="{9C4B3A40-89EA-44E6-A75B-6A1A2BB83358}"/>
              </a:ext>
            </a:extLst>
          </p:cNvPr>
          <p:cNvSpPr txBox="1">
            <a:spLocks noChangeArrowheads="1"/>
          </p:cNvSpPr>
          <p:nvPr/>
        </p:nvSpPr>
        <p:spPr bwMode="auto">
          <a:xfrm>
            <a:off x="9379900" y="5370356"/>
            <a:ext cx="9444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1600">
                <a:solidFill>
                  <a:schemeClr val="tx1"/>
                </a:solidFill>
                <a:latin typeface="Verdana" panose="020B0604030504040204" pitchFamily="34" charset="0"/>
                <a:ea typeface="微软雅黑" panose="020B0503020204020204" pitchFamily="34" charset="-122"/>
              </a:rPr>
              <a:t>35%</a:t>
            </a:r>
            <a:r>
              <a:rPr lang="en-US" altLang="zh-CN" sz="1600">
                <a:latin typeface="Verdana" panose="020B0604030504040204" pitchFamily="34" charset="0"/>
                <a:ea typeface="微软雅黑" panose="020B0503020204020204" pitchFamily="34" charset="-122"/>
              </a:rPr>
              <a:t> </a:t>
            </a:r>
          </a:p>
        </p:txBody>
      </p:sp>
      <p:sp>
        <p:nvSpPr>
          <p:cNvPr id="64" name="Text Box 55">
            <a:extLst>
              <a:ext uri="{FF2B5EF4-FFF2-40B4-BE49-F238E27FC236}">
                <a16:creationId xmlns:a16="http://schemas.microsoft.com/office/drawing/2014/main" id="{EE35FFB5-DC0C-4B76-84DE-FA90918EE20B}"/>
              </a:ext>
            </a:extLst>
          </p:cNvPr>
          <p:cNvSpPr txBox="1">
            <a:spLocks noChangeArrowheads="1"/>
          </p:cNvSpPr>
          <p:nvPr/>
        </p:nvSpPr>
        <p:spPr bwMode="auto">
          <a:xfrm>
            <a:off x="9165651" y="5859305"/>
            <a:ext cx="145302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1600" dirty="0">
                <a:solidFill>
                  <a:schemeClr val="tx1"/>
                </a:solidFill>
                <a:latin typeface="Verdana" panose="020B0604030504040204" pitchFamily="34" charset="0"/>
                <a:ea typeface="微软雅黑" panose="020B0503020204020204" pitchFamily="34" charset="-122"/>
              </a:rPr>
              <a:t>60w</a:t>
            </a:r>
            <a:r>
              <a:rPr lang="zh-CN" altLang="en-US" sz="1600" dirty="0">
                <a:solidFill>
                  <a:schemeClr val="tx1"/>
                </a:solidFill>
                <a:latin typeface="Verdana" panose="020B0604030504040204" pitchFamily="34" charset="0"/>
                <a:ea typeface="微软雅黑" panose="020B0503020204020204" pitchFamily="34" charset="-122"/>
              </a:rPr>
              <a:t>美元</a:t>
            </a:r>
            <a:r>
              <a:rPr lang="zh-CN" altLang="en-US" sz="1600" dirty="0">
                <a:latin typeface="Verdana" panose="020B0604030504040204" pitchFamily="34" charset="0"/>
                <a:ea typeface="微软雅黑" panose="020B0503020204020204" pitchFamily="34" charset="-122"/>
              </a:rPr>
              <a:t> </a:t>
            </a:r>
          </a:p>
        </p:txBody>
      </p:sp>
      <p:sp>
        <p:nvSpPr>
          <p:cNvPr id="65" name="Text Box 56">
            <a:extLst>
              <a:ext uri="{FF2B5EF4-FFF2-40B4-BE49-F238E27FC236}">
                <a16:creationId xmlns:a16="http://schemas.microsoft.com/office/drawing/2014/main" id="{263DDF50-9A8F-4C3A-A637-272EB1069081}"/>
              </a:ext>
            </a:extLst>
          </p:cNvPr>
          <p:cNvSpPr txBox="1">
            <a:spLocks noChangeArrowheads="1"/>
          </p:cNvSpPr>
          <p:nvPr/>
        </p:nvSpPr>
        <p:spPr bwMode="auto">
          <a:xfrm>
            <a:off x="10301549" y="4303556"/>
            <a:ext cx="11160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1600" dirty="0">
                <a:solidFill>
                  <a:schemeClr val="tx1"/>
                </a:solidFill>
                <a:latin typeface="Verdana" panose="020B0604030504040204" pitchFamily="34" charset="0"/>
                <a:ea typeface="微软雅黑" panose="020B0503020204020204" pitchFamily="34" charset="-122"/>
              </a:rPr>
              <a:t>70w</a:t>
            </a:r>
            <a:r>
              <a:rPr lang="zh-CN" altLang="en-US" sz="1600" dirty="0">
                <a:solidFill>
                  <a:schemeClr val="tx1"/>
                </a:solidFill>
                <a:latin typeface="Verdana" panose="020B0604030504040204" pitchFamily="34" charset="0"/>
                <a:ea typeface="微软雅黑" panose="020B0503020204020204" pitchFamily="34" charset="-122"/>
              </a:rPr>
              <a:t>美元</a:t>
            </a:r>
            <a:r>
              <a:rPr lang="zh-CN" altLang="en-US" sz="1600" dirty="0">
                <a:latin typeface="Verdana" panose="020B0604030504040204" pitchFamily="34" charset="0"/>
                <a:ea typeface="微软雅黑" panose="020B0503020204020204" pitchFamily="34" charset="-122"/>
              </a:rPr>
              <a:t> </a:t>
            </a:r>
          </a:p>
        </p:txBody>
      </p:sp>
      <p:sp>
        <p:nvSpPr>
          <p:cNvPr id="66" name="Text Box 57">
            <a:extLst>
              <a:ext uri="{FF2B5EF4-FFF2-40B4-BE49-F238E27FC236}">
                <a16:creationId xmlns:a16="http://schemas.microsoft.com/office/drawing/2014/main" id="{40315ADA-94E0-46F2-A572-9F479AB84D78}"/>
              </a:ext>
            </a:extLst>
          </p:cNvPr>
          <p:cNvSpPr txBox="1">
            <a:spLocks noChangeArrowheads="1"/>
          </p:cNvSpPr>
          <p:nvPr/>
        </p:nvSpPr>
        <p:spPr bwMode="auto">
          <a:xfrm>
            <a:off x="10301549" y="5598956"/>
            <a:ext cx="11160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1600" dirty="0">
                <a:solidFill>
                  <a:schemeClr val="tx1"/>
                </a:solidFill>
                <a:latin typeface="Verdana" panose="020B0604030504040204" pitchFamily="34" charset="0"/>
                <a:ea typeface="微软雅黑" panose="020B0503020204020204" pitchFamily="34" charset="-122"/>
              </a:rPr>
              <a:t>10w</a:t>
            </a:r>
            <a:r>
              <a:rPr lang="zh-CN" altLang="en-US" sz="1600" dirty="0">
                <a:solidFill>
                  <a:schemeClr val="tx1"/>
                </a:solidFill>
                <a:latin typeface="Verdana" panose="020B0604030504040204" pitchFamily="34" charset="0"/>
                <a:ea typeface="微软雅黑" panose="020B0503020204020204" pitchFamily="34" charset="-122"/>
              </a:rPr>
              <a:t>美元</a:t>
            </a:r>
            <a:r>
              <a:rPr lang="zh-CN" altLang="en-US" sz="1600" dirty="0">
                <a:latin typeface="Verdana" panose="020B0604030504040204" pitchFamily="34" charset="0"/>
                <a:ea typeface="微软雅黑" panose="020B0503020204020204" pitchFamily="34" charset="-122"/>
              </a:rPr>
              <a:t> </a:t>
            </a:r>
          </a:p>
        </p:txBody>
      </p:sp>
      <p:sp>
        <p:nvSpPr>
          <p:cNvPr id="67" name="Text Box 58">
            <a:extLst>
              <a:ext uri="{FF2B5EF4-FFF2-40B4-BE49-F238E27FC236}">
                <a16:creationId xmlns:a16="http://schemas.microsoft.com/office/drawing/2014/main" id="{BEB7FCB6-182C-4170-BE85-01B3968BB555}"/>
              </a:ext>
            </a:extLst>
          </p:cNvPr>
          <p:cNvSpPr txBox="1">
            <a:spLocks noChangeArrowheads="1"/>
          </p:cNvSpPr>
          <p:nvPr/>
        </p:nvSpPr>
        <p:spPr bwMode="auto">
          <a:xfrm>
            <a:off x="6078692" y="3483990"/>
            <a:ext cx="130772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1600" dirty="0">
                <a:solidFill>
                  <a:schemeClr val="tx1"/>
                </a:solidFill>
                <a:latin typeface="Verdana" panose="020B0604030504040204" pitchFamily="34" charset="0"/>
                <a:ea typeface="微软雅黑" panose="020B0503020204020204" pitchFamily="34" charset="-122"/>
              </a:rPr>
              <a:t>-120w</a:t>
            </a:r>
            <a:r>
              <a:rPr lang="zh-CN" altLang="en-US" sz="1600" dirty="0">
                <a:solidFill>
                  <a:schemeClr val="tx1"/>
                </a:solidFill>
                <a:latin typeface="Verdana" panose="020B0604030504040204" pitchFamily="34" charset="0"/>
                <a:ea typeface="微软雅黑" panose="020B0503020204020204" pitchFamily="34" charset="-122"/>
              </a:rPr>
              <a:t>美元</a:t>
            </a:r>
            <a:r>
              <a:rPr lang="zh-CN" altLang="en-US" sz="1600" dirty="0">
                <a:latin typeface="Verdana" panose="020B0604030504040204" pitchFamily="34" charset="0"/>
                <a:ea typeface="微软雅黑" panose="020B0503020204020204" pitchFamily="34" charset="-122"/>
              </a:rPr>
              <a:t> </a:t>
            </a:r>
          </a:p>
        </p:txBody>
      </p:sp>
      <p:sp>
        <p:nvSpPr>
          <p:cNvPr id="68" name="Text Box 59">
            <a:extLst>
              <a:ext uri="{FF2B5EF4-FFF2-40B4-BE49-F238E27FC236}">
                <a16:creationId xmlns:a16="http://schemas.microsoft.com/office/drawing/2014/main" id="{EC02BDDD-4AE7-45CF-BCAA-81640B635B26}"/>
              </a:ext>
            </a:extLst>
          </p:cNvPr>
          <p:cNvSpPr txBox="1">
            <a:spLocks noChangeArrowheads="1"/>
          </p:cNvSpPr>
          <p:nvPr/>
        </p:nvSpPr>
        <p:spPr bwMode="auto">
          <a:xfrm>
            <a:off x="6093521" y="4354455"/>
            <a:ext cx="129319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1600" dirty="0">
                <a:solidFill>
                  <a:schemeClr val="tx1"/>
                </a:solidFill>
                <a:latin typeface="Verdana" panose="020B0604030504040204" pitchFamily="34" charset="0"/>
                <a:ea typeface="微软雅黑" panose="020B0503020204020204" pitchFamily="34" charset="-122"/>
              </a:rPr>
              <a:t>-50w</a:t>
            </a:r>
            <a:r>
              <a:rPr lang="zh-CN" altLang="en-US" sz="1600" dirty="0">
                <a:solidFill>
                  <a:schemeClr val="tx1"/>
                </a:solidFill>
                <a:latin typeface="Verdana" panose="020B0604030504040204" pitchFamily="34" charset="0"/>
                <a:ea typeface="微软雅黑" panose="020B0503020204020204" pitchFamily="34" charset="-122"/>
              </a:rPr>
              <a:t>美元</a:t>
            </a:r>
            <a:r>
              <a:rPr lang="zh-CN" altLang="en-US" sz="1600" dirty="0">
                <a:latin typeface="Verdana" panose="020B0604030504040204" pitchFamily="34" charset="0"/>
                <a:ea typeface="微软雅黑" panose="020B0503020204020204" pitchFamily="34" charset="-122"/>
              </a:rPr>
              <a:t> </a:t>
            </a:r>
          </a:p>
        </p:txBody>
      </p:sp>
      <p:sp>
        <p:nvSpPr>
          <p:cNvPr id="69" name="AutoShape 60">
            <a:extLst>
              <a:ext uri="{FF2B5EF4-FFF2-40B4-BE49-F238E27FC236}">
                <a16:creationId xmlns:a16="http://schemas.microsoft.com/office/drawing/2014/main" id="{B8F55AD7-5696-4CE3-80B4-5479F56ECA3C}"/>
              </a:ext>
            </a:extLst>
          </p:cNvPr>
          <p:cNvSpPr>
            <a:spLocks noChangeArrowheads="1"/>
          </p:cNvSpPr>
          <p:nvPr/>
        </p:nvSpPr>
        <p:spPr bwMode="auto">
          <a:xfrm>
            <a:off x="4016466" y="2292330"/>
            <a:ext cx="3581766" cy="343678"/>
          </a:xfrm>
          <a:prstGeom prst="wedgeRectCallout">
            <a:avLst>
              <a:gd name="adj1" fmla="val 21238"/>
              <a:gd name="adj2" fmla="val 100686"/>
            </a:avLst>
          </a:prstGeom>
          <a:solidFill>
            <a:schemeClr val="accent5">
              <a:lumMod val="20000"/>
              <a:lumOff val="80000"/>
            </a:schemeClr>
          </a:solidFill>
          <a:ln w="25400" algn="ctr">
            <a:solidFill>
              <a:schemeClr val="tx1"/>
            </a:solidFill>
            <a:miter lim="800000"/>
            <a:headEnd/>
            <a:tailEnd/>
          </a:ln>
          <a:effectLst/>
        </p:spPr>
        <p:txBody>
          <a:bodyPr anchor="ctr"/>
          <a:lstStyle/>
          <a:p>
            <a:pPr lvl="0" algn="ctr"/>
            <a:r>
              <a:rPr lang="en-US" altLang="zh-CN" sz="1600">
                <a:solidFill>
                  <a:prstClr val="black"/>
                </a:solidFill>
                <a:latin typeface="Verdana" panose="020B0604030504040204" pitchFamily="34" charset="0"/>
                <a:ea typeface="微软雅黑" panose="020B0503020204020204" pitchFamily="34" charset="-122"/>
              </a:rPr>
              <a:t>EMV=0.65*80+0.35*(-30)=41.5</a:t>
            </a:r>
            <a:endParaRPr lang="zh-CN" altLang="en-US" sz="1600" dirty="0">
              <a:solidFill>
                <a:prstClr val="black"/>
              </a:solidFill>
              <a:latin typeface="Verdana" panose="020B0604030504040204" pitchFamily="34" charset="0"/>
              <a:ea typeface="微软雅黑" panose="020B0503020204020204" pitchFamily="34" charset="-122"/>
            </a:endParaRPr>
          </a:p>
        </p:txBody>
      </p:sp>
      <p:sp>
        <p:nvSpPr>
          <p:cNvPr id="70" name="AutoShape 61">
            <a:extLst>
              <a:ext uri="{FF2B5EF4-FFF2-40B4-BE49-F238E27FC236}">
                <a16:creationId xmlns:a16="http://schemas.microsoft.com/office/drawing/2014/main" id="{71793413-E154-4CDF-8DAD-19FE43A160EF}"/>
              </a:ext>
            </a:extLst>
          </p:cNvPr>
          <p:cNvSpPr>
            <a:spLocks noChangeArrowheads="1"/>
          </p:cNvSpPr>
          <p:nvPr/>
        </p:nvSpPr>
        <p:spPr bwMode="auto">
          <a:xfrm>
            <a:off x="4007325" y="5670234"/>
            <a:ext cx="3579866" cy="338554"/>
          </a:xfrm>
          <a:prstGeom prst="wedgeRectCallout">
            <a:avLst>
              <a:gd name="adj1" fmla="val 22171"/>
              <a:gd name="adj2" fmla="val -131843"/>
            </a:avLst>
          </a:prstGeom>
          <a:solidFill>
            <a:schemeClr val="accent5">
              <a:lumMod val="20000"/>
              <a:lumOff val="80000"/>
            </a:schemeClr>
          </a:solidFill>
          <a:ln w="25400" algn="ctr">
            <a:solidFill>
              <a:schemeClr val="tx1"/>
            </a:solidFill>
            <a:miter lim="800000"/>
            <a:headEnd/>
            <a:tailEnd/>
          </a:ln>
          <a:effectLst/>
        </p:spPr>
        <p:txBody>
          <a:bodyPr anchor="ctr"/>
          <a:lstStyle/>
          <a:p>
            <a:pPr lvl="0" algn="ctr"/>
            <a:r>
              <a:rPr lang="en-US" altLang="zh-CN" sz="1600">
                <a:solidFill>
                  <a:prstClr val="black"/>
                </a:solidFill>
                <a:latin typeface="Verdana" panose="020B0604030504040204" pitchFamily="34" charset="0"/>
                <a:ea typeface="微软雅黑" panose="020B0503020204020204" pitchFamily="34" charset="-122"/>
              </a:rPr>
              <a:t>EMV=0.65*70+0.35*10=49</a:t>
            </a:r>
            <a:endParaRPr lang="zh-CN" altLang="en-US" sz="1600" dirty="0">
              <a:solidFill>
                <a:prstClr val="black"/>
              </a:solidFill>
              <a:latin typeface="Verdana" panose="020B0604030504040204" pitchFamily="34" charset="0"/>
              <a:ea typeface="微软雅黑" panose="020B0503020204020204" pitchFamily="34" charset="-122"/>
            </a:endParaRPr>
          </a:p>
        </p:txBody>
      </p:sp>
      <p:sp>
        <p:nvSpPr>
          <p:cNvPr id="71" name="Line 39">
            <a:extLst>
              <a:ext uri="{FF2B5EF4-FFF2-40B4-BE49-F238E27FC236}">
                <a16:creationId xmlns:a16="http://schemas.microsoft.com/office/drawing/2014/main" id="{EB291B3D-9779-4EE8-9065-97BAFA35B9DE}"/>
              </a:ext>
            </a:extLst>
          </p:cNvPr>
          <p:cNvSpPr>
            <a:spLocks noChangeShapeType="1"/>
          </p:cNvSpPr>
          <p:nvPr/>
        </p:nvSpPr>
        <p:spPr bwMode="auto">
          <a:xfrm>
            <a:off x="5173493" y="4179988"/>
            <a:ext cx="27607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Verdan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861241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blinds(horizontal)">
                                      <p:cBhvr>
                                        <p:cTn id="7" dur="5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blinds(horizontal)">
                                      <p:cBhvr>
                                        <p:cTn id="1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AA311A-6081-43C8-BCDA-58D78BCBC3A1}"/>
              </a:ext>
            </a:extLst>
          </p:cNvPr>
          <p:cNvSpPr>
            <a:spLocks noGrp="1"/>
          </p:cNvSpPr>
          <p:nvPr>
            <p:ph type="title"/>
          </p:nvPr>
        </p:nvSpPr>
        <p:spPr/>
        <p:txBody>
          <a:bodyPr/>
          <a:lstStyle/>
          <a:p>
            <a:r>
              <a:rPr lang="en-US" altLang="zh-CN" dirty="0"/>
              <a:t>2. </a:t>
            </a:r>
            <a:r>
              <a:rPr lang="zh-CN" altLang="en-US" dirty="0"/>
              <a:t>风险管理主要活动与技术</a:t>
            </a:r>
          </a:p>
        </p:txBody>
      </p:sp>
      <p:sp>
        <p:nvSpPr>
          <p:cNvPr id="3" name="内容占位符 2">
            <a:extLst>
              <a:ext uri="{FF2B5EF4-FFF2-40B4-BE49-F238E27FC236}">
                <a16:creationId xmlns:a16="http://schemas.microsoft.com/office/drawing/2014/main" id="{49019343-FE83-4E96-A4A2-0CD2AEE782C6}"/>
              </a:ext>
            </a:extLst>
          </p:cNvPr>
          <p:cNvSpPr>
            <a:spLocks noGrp="1"/>
          </p:cNvSpPr>
          <p:nvPr>
            <p:ph idx="1"/>
          </p:nvPr>
        </p:nvSpPr>
        <p:spPr>
          <a:xfrm>
            <a:off x="673100" y="1200210"/>
            <a:ext cx="10864850" cy="5047544"/>
          </a:xfrm>
        </p:spPr>
        <p:txBody>
          <a:bodyPr>
            <a:normAutofit/>
          </a:bodyPr>
          <a:lstStyle/>
          <a:p>
            <a:pPr marL="0" indent="0">
              <a:buNone/>
            </a:pPr>
            <a:r>
              <a:rPr lang="zh-CN" altLang="en-US" dirty="0"/>
              <a:t>（</a:t>
            </a:r>
            <a:r>
              <a:rPr lang="en-US" altLang="zh-CN" dirty="0"/>
              <a:t>5</a:t>
            </a:r>
            <a:r>
              <a:rPr lang="zh-CN" altLang="en-US" dirty="0"/>
              <a:t>）规划风险应对</a:t>
            </a:r>
          </a:p>
        </p:txBody>
      </p:sp>
      <p:sp>
        <p:nvSpPr>
          <p:cNvPr id="4" name="灯片编号占位符 1">
            <a:extLst>
              <a:ext uri="{FF2B5EF4-FFF2-40B4-BE49-F238E27FC236}">
                <a16:creationId xmlns:a16="http://schemas.microsoft.com/office/drawing/2014/main" id="{343FA79C-560A-4B5E-A779-D2046462A9E3}"/>
              </a:ext>
            </a:extLst>
          </p:cNvPr>
          <p:cNvSpPr>
            <a:spLocks noGrp="1"/>
          </p:cNvSpPr>
          <p:nvPr>
            <p:ph type="sldNum" sz="quarter" idx="12"/>
          </p:nvPr>
        </p:nvSpPr>
        <p:spPr>
          <a:xfrm>
            <a:off x="5778500" y="6459285"/>
            <a:ext cx="622300" cy="365125"/>
          </a:xfrm>
        </p:spPr>
        <p:txBody>
          <a:bodyPr/>
          <a:lstStyle/>
          <a:p>
            <a:fld id="{CFCB2913-6E8F-460F-B9B2-F36455E917E3}" type="slidenum">
              <a:rPr lang="en-US" altLang="en-US" smtClean="0"/>
              <a:pPr/>
              <a:t>143</a:t>
            </a:fld>
            <a:endParaRPr lang="en-US" altLang="en-US" dirty="0"/>
          </a:p>
        </p:txBody>
      </p:sp>
      <p:grpSp>
        <p:nvGrpSpPr>
          <p:cNvPr id="9" name="组合 8">
            <a:extLst>
              <a:ext uri="{FF2B5EF4-FFF2-40B4-BE49-F238E27FC236}">
                <a16:creationId xmlns:a16="http://schemas.microsoft.com/office/drawing/2014/main" id="{6DCE2D99-100C-445C-9CD8-B3B048E061C3}"/>
              </a:ext>
            </a:extLst>
          </p:cNvPr>
          <p:cNvGrpSpPr/>
          <p:nvPr/>
        </p:nvGrpSpPr>
        <p:grpSpPr>
          <a:xfrm>
            <a:off x="2027174" y="1808844"/>
            <a:ext cx="7970714" cy="4373439"/>
            <a:chOff x="9525" y="7938"/>
            <a:chExt cx="5265738" cy="2889250"/>
          </a:xfrm>
        </p:grpSpPr>
        <p:grpSp>
          <p:nvGrpSpPr>
            <p:cNvPr id="5" name="Group 2">
              <a:extLst>
                <a:ext uri="{FF2B5EF4-FFF2-40B4-BE49-F238E27FC236}">
                  <a16:creationId xmlns:a16="http://schemas.microsoft.com/office/drawing/2014/main" id="{C5C0360C-662F-4204-A475-E454E5A998C4}"/>
                </a:ext>
              </a:extLst>
            </p:cNvPr>
            <p:cNvGrpSpPr>
              <a:grpSpLocks/>
            </p:cNvGrpSpPr>
            <p:nvPr/>
          </p:nvGrpSpPr>
          <p:grpSpPr bwMode="auto">
            <a:xfrm>
              <a:off x="125413" y="7938"/>
              <a:ext cx="4730750" cy="252412"/>
              <a:chOff x="1979" y="558"/>
              <a:chExt cx="7450" cy="397"/>
            </a:xfrm>
          </p:grpSpPr>
          <p:sp>
            <p:nvSpPr>
              <p:cNvPr id="6" name="Freeform 3">
                <a:extLst>
                  <a:ext uri="{FF2B5EF4-FFF2-40B4-BE49-F238E27FC236}">
                    <a16:creationId xmlns:a16="http://schemas.microsoft.com/office/drawing/2014/main" id="{EB170940-FF6B-4A23-94E2-80B30B643B1B}"/>
                  </a:ext>
                </a:extLst>
              </p:cNvPr>
              <p:cNvSpPr>
                <a:spLocks/>
              </p:cNvSpPr>
              <p:nvPr/>
            </p:nvSpPr>
            <p:spPr bwMode="auto">
              <a:xfrm>
                <a:off x="1978" y="558"/>
                <a:ext cx="7450" cy="397"/>
              </a:xfrm>
              <a:custGeom>
                <a:avLst/>
                <a:gdLst>
                  <a:gd name="T0" fmla="+- 0 9359 1979"/>
                  <a:gd name="T1" fmla="*/ T0 w 7450"/>
                  <a:gd name="T2" fmla="+- 0 558 558"/>
                  <a:gd name="T3" fmla="*/ 558 h 397"/>
                  <a:gd name="T4" fmla="+- 0 2048 1979"/>
                  <a:gd name="T5" fmla="*/ T4 w 7450"/>
                  <a:gd name="T6" fmla="+- 0 558 558"/>
                  <a:gd name="T7" fmla="*/ 558 h 397"/>
                  <a:gd name="T8" fmla="+- 0 2021 1979"/>
                  <a:gd name="T9" fmla="*/ T8 w 7450"/>
                  <a:gd name="T10" fmla="+- 0 564 558"/>
                  <a:gd name="T11" fmla="*/ 564 h 397"/>
                  <a:gd name="T12" fmla="+- 0 1999 1979"/>
                  <a:gd name="T13" fmla="*/ T12 w 7450"/>
                  <a:gd name="T14" fmla="+- 0 578 558"/>
                  <a:gd name="T15" fmla="*/ 578 h 397"/>
                  <a:gd name="T16" fmla="+- 0 1984 1979"/>
                  <a:gd name="T17" fmla="*/ T16 w 7450"/>
                  <a:gd name="T18" fmla="+- 0 600 558"/>
                  <a:gd name="T19" fmla="*/ 600 h 397"/>
                  <a:gd name="T20" fmla="+- 0 1979 1979"/>
                  <a:gd name="T21" fmla="*/ T20 w 7450"/>
                  <a:gd name="T22" fmla="+- 0 627 558"/>
                  <a:gd name="T23" fmla="*/ 627 h 397"/>
                  <a:gd name="T24" fmla="+- 0 1979 1979"/>
                  <a:gd name="T25" fmla="*/ T24 w 7450"/>
                  <a:gd name="T26" fmla="+- 0 885 558"/>
                  <a:gd name="T27" fmla="*/ 885 h 397"/>
                  <a:gd name="T28" fmla="+- 0 1984 1979"/>
                  <a:gd name="T29" fmla="*/ T28 w 7450"/>
                  <a:gd name="T30" fmla="+- 0 912 558"/>
                  <a:gd name="T31" fmla="*/ 912 h 397"/>
                  <a:gd name="T32" fmla="+- 0 1999 1979"/>
                  <a:gd name="T33" fmla="*/ T32 w 7450"/>
                  <a:gd name="T34" fmla="+- 0 934 558"/>
                  <a:gd name="T35" fmla="*/ 934 h 397"/>
                  <a:gd name="T36" fmla="+- 0 2021 1979"/>
                  <a:gd name="T37" fmla="*/ T36 w 7450"/>
                  <a:gd name="T38" fmla="+- 0 949 558"/>
                  <a:gd name="T39" fmla="*/ 949 h 397"/>
                  <a:gd name="T40" fmla="+- 0 2048 1979"/>
                  <a:gd name="T41" fmla="*/ T40 w 7450"/>
                  <a:gd name="T42" fmla="+- 0 954 558"/>
                  <a:gd name="T43" fmla="*/ 954 h 397"/>
                  <a:gd name="T44" fmla="+- 0 9359 1979"/>
                  <a:gd name="T45" fmla="*/ T44 w 7450"/>
                  <a:gd name="T46" fmla="+- 0 954 558"/>
                  <a:gd name="T47" fmla="*/ 954 h 397"/>
                  <a:gd name="T48" fmla="+- 0 9386 1979"/>
                  <a:gd name="T49" fmla="*/ T48 w 7450"/>
                  <a:gd name="T50" fmla="+- 0 949 558"/>
                  <a:gd name="T51" fmla="*/ 949 h 397"/>
                  <a:gd name="T52" fmla="+- 0 9408 1979"/>
                  <a:gd name="T53" fmla="*/ T52 w 7450"/>
                  <a:gd name="T54" fmla="+- 0 934 558"/>
                  <a:gd name="T55" fmla="*/ 934 h 397"/>
                  <a:gd name="T56" fmla="+- 0 9423 1979"/>
                  <a:gd name="T57" fmla="*/ T56 w 7450"/>
                  <a:gd name="T58" fmla="+- 0 912 558"/>
                  <a:gd name="T59" fmla="*/ 912 h 397"/>
                  <a:gd name="T60" fmla="+- 0 9428 1979"/>
                  <a:gd name="T61" fmla="*/ T60 w 7450"/>
                  <a:gd name="T62" fmla="+- 0 885 558"/>
                  <a:gd name="T63" fmla="*/ 885 h 397"/>
                  <a:gd name="T64" fmla="+- 0 9428 1979"/>
                  <a:gd name="T65" fmla="*/ T64 w 7450"/>
                  <a:gd name="T66" fmla="+- 0 627 558"/>
                  <a:gd name="T67" fmla="*/ 627 h 397"/>
                  <a:gd name="T68" fmla="+- 0 9423 1979"/>
                  <a:gd name="T69" fmla="*/ T68 w 7450"/>
                  <a:gd name="T70" fmla="+- 0 600 558"/>
                  <a:gd name="T71" fmla="*/ 600 h 397"/>
                  <a:gd name="T72" fmla="+- 0 9408 1979"/>
                  <a:gd name="T73" fmla="*/ T72 w 7450"/>
                  <a:gd name="T74" fmla="+- 0 578 558"/>
                  <a:gd name="T75" fmla="*/ 578 h 397"/>
                  <a:gd name="T76" fmla="+- 0 9386 1979"/>
                  <a:gd name="T77" fmla="*/ T76 w 7450"/>
                  <a:gd name="T78" fmla="+- 0 564 558"/>
                  <a:gd name="T79" fmla="*/ 564 h 397"/>
                  <a:gd name="T80" fmla="+- 0 9359 1979"/>
                  <a:gd name="T81" fmla="*/ T80 w 7450"/>
                  <a:gd name="T82" fmla="+- 0 558 558"/>
                  <a:gd name="T83" fmla="*/ 558 h 39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7450" h="397">
                    <a:moveTo>
                      <a:pt x="7380" y="0"/>
                    </a:moveTo>
                    <a:lnTo>
                      <a:pt x="69" y="0"/>
                    </a:lnTo>
                    <a:lnTo>
                      <a:pt x="42" y="6"/>
                    </a:lnTo>
                    <a:lnTo>
                      <a:pt x="20" y="20"/>
                    </a:lnTo>
                    <a:lnTo>
                      <a:pt x="5" y="42"/>
                    </a:lnTo>
                    <a:lnTo>
                      <a:pt x="0" y="69"/>
                    </a:lnTo>
                    <a:lnTo>
                      <a:pt x="0" y="327"/>
                    </a:lnTo>
                    <a:lnTo>
                      <a:pt x="5" y="354"/>
                    </a:lnTo>
                    <a:lnTo>
                      <a:pt x="20" y="376"/>
                    </a:lnTo>
                    <a:lnTo>
                      <a:pt x="42" y="391"/>
                    </a:lnTo>
                    <a:lnTo>
                      <a:pt x="69" y="396"/>
                    </a:lnTo>
                    <a:lnTo>
                      <a:pt x="7380" y="396"/>
                    </a:lnTo>
                    <a:lnTo>
                      <a:pt x="7407" y="391"/>
                    </a:lnTo>
                    <a:lnTo>
                      <a:pt x="7429" y="376"/>
                    </a:lnTo>
                    <a:lnTo>
                      <a:pt x="7444" y="354"/>
                    </a:lnTo>
                    <a:lnTo>
                      <a:pt x="7449" y="327"/>
                    </a:lnTo>
                    <a:lnTo>
                      <a:pt x="7449" y="69"/>
                    </a:lnTo>
                    <a:lnTo>
                      <a:pt x="7444" y="42"/>
                    </a:lnTo>
                    <a:lnTo>
                      <a:pt x="7429" y="20"/>
                    </a:lnTo>
                    <a:lnTo>
                      <a:pt x="7407" y="6"/>
                    </a:lnTo>
                    <a:lnTo>
                      <a:pt x="7380"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16388" name="Picture 4">
                <a:extLst>
                  <a:ext uri="{FF2B5EF4-FFF2-40B4-BE49-F238E27FC236}">
                    <a16:creationId xmlns:a16="http://schemas.microsoft.com/office/drawing/2014/main" id="{44C038C8-9A8C-456B-B819-34ACE94A96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 y="651"/>
                <a:ext cx="1245"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5">
              <a:extLst>
                <a:ext uri="{FF2B5EF4-FFF2-40B4-BE49-F238E27FC236}">
                  <a16:creationId xmlns:a16="http://schemas.microsoft.com/office/drawing/2014/main" id="{FFE35EAC-EA24-4A3B-AE64-0266A2F932E9}"/>
                </a:ext>
              </a:extLst>
            </p:cNvPr>
            <p:cNvGrpSpPr>
              <a:grpSpLocks/>
            </p:cNvGrpSpPr>
            <p:nvPr/>
          </p:nvGrpSpPr>
          <p:grpSpPr bwMode="auto">
            <a:xfrm>
              <a:off x="9525" y="431800"/>
              <a:ext cx="5265738" cy="2465388"/>
              <a:chOff x="1797" y="1225"/>
              <a:chExt cx="8294" cy="3883"/>
            </a:xfrm>
          </p:grpSpPr>
          <p:sp>
            <p:nvSpPr>
              <p:cNvPr id="8" name="Freeform 6">
                <a:extLst>
                  <a:ext uri="{FF2B5EF4-FFF2-40B4-BE49-F238E27FC236}">
                    <a16:creationId xmlns:a16="http://schemas.microsoft.com/office/drawing/2014/main" id="{C556E9D5-AD8D-4411-BCC2-A93CA300FD73}"/>
                  </a:ext>
                </a:extLst>
              </p:cNvPr>
              <p:cNvSpPr>
                <a:spLocks/>
              </p:cNvSpPr>
              <p:nvPr/>
            </p:nvSpPr>
            <p:spPr bwMode="auto">
              <a:xfrm>
                <a:off x="1796" y="1243"/>
                <a:ext cx="8294" cy="1572"/>
              </a:xfrm>
              <a:custGeom>
                <a:avLst/>
                <a:gdLst>
                  <a:gd name="T0" fmla="+- 0 9593 1797"/>
                  <a:gd name="T1" fmla="*/ T0 w 8294"/>
                  <a:gd name="T2" fmla="+- 0 1243 1243"/>
                  <a:gd name="T3" fmla="*/ 1243 h 1572"/>
                  <a:gd name="T4" fmla="+- 0 9593 1797"/>
                  <a:gd name="T5" fmla="*/ T4 w 8294"/>
                  <a:gd name="T6" fmla="+- 0 1550 1243"/>
                  <a:gd name="T7" fmla="*/ 1550 h 1572"/>
                  <a:gd name="T8" fmla="+- 0 1797 1797"/>
                  <a:gd name="T9" fmla="*/ T8 w 8294"/>
                  <a:gd name="T10" fmla="+- 0 1550 1243"/>
                  <a:gd name="T11" fmla="*/ 1550 h 1572"/>
                  <a:gd name="T12" fmla="+- 0 1797 1797"/>
                  <a:gd name="T13" fmla="*/ T12 w 8294"/>
                  <a:gd name="T14" fmla="+- 0 2507 1243"/>
                  <a:gd name="T15" fmla="*/ 2507 h 1572"/>
                  <a:gd name="T16" fmla="+- 0 9593 1797"/>
                  <a:gd name="T17" fmla="*/ T16 w 8294"/>
                  <a:gd name="T18" fmla="+- 0 2507 1243"/>
                  <a:gd name="T19" fmla="*/ 2507 h 1572"/>
                  <a:gd name="T20" fmla="+- 0 9593 1797"/>
                  <a:gd name="T21" fmla="*/ T20 w 8294"/>
                  <a:gd name="T22" fmla="+- 0 2814 1243"/>
                  <a:gd name="T23" fmla="*/ 2814 h 1572"/>
                  <a:gd name="T24" fmla="+- 0 10090 1797"/>
                  <a:gd name="T25" fmla="*/ T24 w 8294"/>
                  <a:gd name="T26" fmla="+- 0 2024 1243"/>
                  <a:gd name="T27" fmla="*/ 2024 h 1572"/>
                  <a:gd name="T28" fmla="+- 0 9593 1797"/>
                  <a:gd name="T29" fmla="*/ T28 w 8294"/>
                  <a:gd name="T30" fmla="+- 0 1243 1243"/>
                  <a:gd name="T31" fmla="*/ 1243 h 1572"/>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8294" h="1572">
                    <a:moveTo>
                      <a:pt x="7796" y="0"/>
                    </a:moveTo>
                    <a:lnTo>
                      <a:pt x="7796" y="307"/>
                    </a:lnTo>
                    <a:lnTo>
                      <a:pt x="0" y="307"/>
                    </a:lnTo>
                    <a:lnTo>
                      <a:pt x="0" y="1264"/>
                    </a:lnTo>
                    <a:lnTo>
                      <a:pt x="7796" y="1264"/>
                    </a:lnTo>
                    <a:lnTo>
                      <a:pt x="7796" y="1571"/>
                    </a:lnTo>
                    <a:lnTo>
                      <a:pt x="8293" y="781"/>
                    </a:lnTo>
                    <a:lnTo>
                      <a:pt x="7796" y="0"/>
                    </a:lnTo>
                    <a:close/>
                  </a:path>
                </a:pathLst>
              </a:custGeom>
              <a:solidFill>
                <a:srgbClr val="B1B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16391" name="Picture 7">
                <a:extLst>
                  <a:ext uri="{FF2B5EF4-FFF2-40B4-BE49-F238E27FC236}">
                    <a16:creationId xmlns:a16="http://schemas.microsoft.com/office/drawing/2014/main" id="{2F20CA16-3D6B-43B0-911C-E2C937F5A6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7" y="1225"/>
                <a:ext cx="2381" cy="3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2" name="Picture 8">
                <a:extLst>
                  <a:ext uri="{FF2B5EF4-FFF2-40B4-BE49-F238E27FC236}">
                    <a16:creationId xmlns:a16="http://schemas.microsoft.com/office/drawing/2014/main" id="{8B51D448-B612-4195-94DD-1AA239D190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0" y="1225"/>
                <a:ext cx="2381" cy="3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3" name="Picture 9">
                <a:extLst>
                  <a:ext uri="{FF2B5EF4-FFF2-40B4-BE49-F238E27FC236}">
                    <a16:creationId xmlns:a16="http://schemas.microsoft.com/office/drawing/2014/main" id="{CAFB0185-594F-4FE3-8BA4-22D345AC4E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3" y="1225"/>
                <a:ext cx="2374" cy="3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73091061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AA311A-6081-43C8-BCDA-58D78BCBC3A1}"/>
              </a:ext>
            </a:extLst>
          </p:cNvPr>
          <p:cNvSpPr>
            <a:spLocks noGrp="1"/>
          </p:cNvSpPr>
          <p:nvPr>
            <p:ph type="title"/>
          </p:nvPr>
        </p:nvSpPr>
        <p:spPr/>
        <p:txBody>
          <a:bodyPr/>
          <a:lstStyle/>
          <a:p>
            <a:r>
              <a:rPr lang="en-US" altLang="zh-CN" dirty="0"/>
              <a:t>2. </a:t>
            </a:r>
            <a:r>
              <a:rPr lang="zh-CN" altLang="en-US" dirty="0"/>
              <a:t>风险管理主要活动与技术</a:t>
            </a:r>
          </a:p>
        </p:txBody>
      </p:sp>
      <p:sp>
        <p:nvSpPr>
          <p:cNvPr id="3" name="内容占位符 2">
            <a:extLst>
              <a:ext uri="{FF2B5EF4-FFF2-40B4-BE49-F238E27FC236}">
                <a16:creationId xmlns:a16="http://schemas.microsoft.com/office/drawing/2014/main" id="{49019343-FE83-4E96-A4A2-0CD2AEE782C6}"/>
              </a:ext>
            </a:extLst>
          </p:cNvPr>
          <p:cNvSpPr>
            <a:spLocks noGrp="1"/>
          </p:cNvSpPr>
          <p:nvPr>
            <p:ph idx="1"/>
          </p:nvPr>
        </p:nvSpPr>
        <p:spPr>
          <a:xfrm>
            <a:off x="673100" y="1200210"/>
            <a:ext cx="10864850" cy="5047544"/>
          </a:xfrm>
        </p:spPr>
        <p:txBody>
          <a:bodyPr>
            <a:normAutofit/>
          </a:bodyPr>
          <a:lstStyle/>
          <a:p>
            <a:pPr marL="0" indent="0">
              <a:buNone/>
            </a:pPr>
            <a:r>
              <a:rPr lang="zh-CN" altLang="en-US" dirty="0"/>
              <a:t>（</a:t>
            </a:r>
            <a:r>
              <a:rPr lang="en-US" altLang="zh-CN" dirty="0"/>
              <a:t>5</a:t>
            </a:r>
            <a:r>
              <a:rPr lang="zh-CN" altLang="en-US" dirty="0"/>
              <a:t>）规划风险应对</a:t>
            </a:r>
            <a:endParaRPr lang="en-US" altLang="zh-CN" dirty="0"/>
          </a:p>
          <a:p>
            <a:pPr lvl="1"/>
            <a:r>
              <a:rPr lang="zh-CN" altLang="en-US" dirty="0"/>
              <a:t>风险应对主要措施</a:t>
            </a:r>
          </a:p>
        </p:txBody>
      </p:sp>
      <p:sp>
        <p:nvSpPr>
          <p:cNvPr id="4" name="灯片编号占位符 1">
            <a:extLst>
              <a:ext uri="{FF2B5EF4-FFF2-40B4-BE49-F238E27FC236}">
                <a16:creationId xmlns:a16="http://schemas.microsoft.com/office/drawing/2014/main" id="{343FA79C-560A-4B5E-A779-D2046462A9E3}"/>
              </a:ext>
            </a:extLst>
          </p:cNvPr>
          <p:cNvSpPr>
            <a:spLocks noGrp="1"/>
          </p:cNvSpPr>
          <p:nvPr>
            <p:ph type="sldNum" sz="quarter" idx="12"/>
          </p:nvPr>
        </p:nvSpPr>
        <p:spPr>
          <a:xfrm>
            <a:off x="5778500" y="6459285"/>
            <a:ext cx="622300" cy="365125"/>
          </a:xfrm>
        </p:spPr>
        <p:txBody>
          <a:bodyPr/>
          <a:lstStyle/>
          <a:p>
            <a:fld id="{CFCB2913-6E8F-460F-B9B2-F36455E917E3}" type="slidenum">
              <a:rPr lang="en-US" altLang="en-US" smtClean="0"/>
              <a:pPr/>
              <a:t>144</a:t>
            </a:fld>
            <a:endParaRPr lang="en-US" altLang="en-US" dirty="0"/>
          </a:p>
        </p:txBody>
      </p:sp>
      <p:graphicFrame>
        <p:nvGraphicFramePr>
          <p:cNvPr id="14" name="Group 36">
            <a:extLst>
              <a:ext uri="{FF2B5EF4-FFF2-40B4-BE49-F238E27FC236}">
                <a16:creationId xmlns:a16="http://schemas.microsoft.com/office/drawing/2014/main" id="{1F0234E7-00A2-4AD7-AC8B-78F188948FAB}"/>
              </a:ext>
            </a:extLst>
          </p:cNvPr>
          <p:cNvGraphicFramePr>
            <a:graphicFrameLocks/>
          </p:cNvGraphicFramePr>
          <p:nvPr>
            <p:extLst>
              <p:ext uri="{D42A27DB-BD31-4B8C-83A1-F6EECF244321}">
                <p14:modId xmlns:p14="http://schemas.microsoft.com/office/powerpoint/2010/main" val="3783248355"/>
              </p:ext>
            </p:extLst>
          </p:nvPr>
        </p:nvGraphicFramePr>
        <p:xfrm>
          <a:off x="1369588" y="2393576"/>
          <a:ext cx="9727265" cy="3696088"/>
        </p:xfrm>
        <a:graphic>
          <a:graphicData uri="http://schemas.openxmlformats.org/drawingml/2006/table">
            <a:tbl>
              <a:tblPr/>
              <a:tblGrid>
                <a:gridCol w="2792583">
                  <a:extLst>
                    <a:ext uri="{9D8B030D-6E8A-4147-A177-3AD203B41FA5}">
                      <a16:colId xmlns:a16="http://schemas.microsoft.com/office/drawing/2014/main" val="20000"/>
                    </a:ext>
                  </a:extLst>
                </a:gridCol>
                <a:gridCol w="2611453">
                  <a:extLst>
                    <a:ext uri="{9D8B030D-6E8A-4147-A177-3AD203B41FA5}">
                      <a16:colId xmlns:a16="http://schemas.microsoft.com/office/drawing/2014/main" val="20001"/>
                    </a:ext>
                  </a:extLst>
                </a:gridCol>
                <a:gridCol w="4323229">
                  <a:extLst>
                    <a:ext uri="{9D8B030D-6E8A-4147-A177-3AD203B41FA5}">
                      <a16:colId xmlns:a16="http://schemas.microsoft.com/office/drawing/2014/main" val="20002"/>
                    </a:ext>
                  </a:extLst>
                </a:gridCol>
              </a:tblGrid>
              <a:tr h="478262">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zh-CN" altLang="en-US" sz="1800" b="1" i="0" u="none" strike="noStrike" cap="none" normalizeH="0" baseline="0" dirty="0">
                          <a:ln>
                            <a:noFill/>
                          </a:ln>
                          <a:solidFill>
                            <a:schemeClr val="tx2"/>
                          </a:solidFill>
                          <a:effectLst/>
                          <a:latin typeface="Verdana" panose="020B0604030504040204" pitchFamily="34" charset="0"/>
                          <a:ea typeface="微软雅黑" panose="020B0503020204020204" pitchFamily="34" charset="-122"/>
                        </a:rPr>
                        <a:t>名称</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zh-CN" altLang="en-US" sz="1800" b="1" i="0" u="none" strike="noStrike" cap="none" normalizeH="0" baseline="0">
                          <a:ln>
                            <a:noFill/>
                          </a:ln>
                          <a:solidFill>
                            <a:schemeClr val="tx2"/>
                          </a:solidFill>
                          <a:effectLst/>
                          <a:latin typeface="Verdana" panose="020B0604030504040204" pitchFamily="34" charset="0"/>
                          <a:ea typeface="微软雅黑" panose="020B0503020204020204" pitchFamily="34" charset="-122"/>
                        </a:rPr>
                        <a:t>特点</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Tx/>
                        <a:buSzTx/>
                        <a:buFont typeface="Wingdings" panose="05000000000000000000" pitchFamily="2" charset="2"/>
                        <a:buNone/>
                        <a:tabLst/>
                      </a:pPr>
                      <a:r>
                        <a:rPr kumimoji="0" lang="zh-CN" altLang="en-US" sz="1800" b="1" i="0" u="none" strike="noStrike" cap="none" normalizeH="0" baseline="0" dirty="0">
                          <a:ln>
                            <a:noFill/>
                          </a:ln>
                          <a:solidFill>
                            <a:schemeClr val="tx2"/>
                          </a:solidFill>
                          <a:effectLst/>
                          <a:latin typeface="Verdana" panose="020B0604030504040204" pitchFamily="34" charset="0"/>
                          <a:ea typeface="微软雅黑" panose="020B0503020204020204" pitchFamily="34" charset="-122"/>
                        </a:rPr>
                        <a:t>情景</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extLst>
                  <a:ext uri="{0D108BD9-81ED-4DB2-BD59-A6C34878D82A}">
                    <a16:rowId xmlns:a16="http://schemas.microsoft.com/office/drawing/2014/main" val="10000"/>
                  </a:ext>
                </a:extLst>
              </a:tr>
              <a:tr h="784933">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8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回避</a:t>
                      </a:r>
                      <a:r>
                        <a:rPr kumimoji="0" lang="en-US" altLang="zh-CN" sz="18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(Avoid)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3"/>
                      <a:srcRect/>
                      <a:tile tx="0" ty="0" sx="100000" sy="100000" flip="none" algn="tl"/>
                    </a:blip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800" b="0" i="0" u="none" strike="noStrike" cap="none" normalizeH="0" baseline="0" dirty="0">
                          <a:ln>
                            <a:noFill/>
                          </a:ln>
                          <a:solidFill>
                            <a:schemeClr val="tx1">
                              <a:lumMod val="95000"/>
                              <a:lumOff val="5000"/>
                            </a:schemeClr>
                          </a:solidFill>
                          <a:effectLst/>
                          <a:latin typeface="Verdana" panose="020B0604030504040204" pitchFamily="34" charset="0"/>
                          <a:ea typeface="微软雅黑" panose="020B0503020204020204" pitchFamily="34" charset="-122"/>
                        </a:rPr>
                        <a:t>改变计划或范围</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3"/>
                      <a:srcRect/>
                      <a:tile tx="0" ty="0" sx="100000" sy="100000" flip="none" algn="tl"/>
                    </a:blip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8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去掉</a:t>
                      </a:r>
                      <a:r>
                        <a:rPr kumimoji="0" lang="en-US" altLang="zh-CN" sz="18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WBS</a:t>
                      </a:r>
                      <a:r>
                        <a:rPr kumimoji="0" lang="zh-CN" altLang="en-US" sz="18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中有风险的工作包</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8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或由第三方来</a:t>
                      </a:r>
                      <a:r>
                        <a:rPr kumimoji="0" lang="zh-CN" altLang="en-US" sz="1800" b="0" i="0" u="none" strike="noStrike" cap="none" normalizeH="0" baseline="0" dirty="0">
                          <a:ln>
                            <a:noFill/>
                          </a:ln>
                          <a:solidFill>
                            <a:srgbClr val="FF0000"/>
                          </a:solidFill>
                          <a:effectLst/>
                          <a:latin typeface="Verdana" panose="020B0604030504040204" pitchFamily="34" charset="0"/>
                          <a:ea typeface="微软雅黑" panose="020B0503020204020204" pitchFamily="34" charset="-122"/>
                        </a:rPr>
                        <a:t>消除</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3"/>
                      <a:srcRect/>
                      <a:tile tx="0" ty="0" sx="100000" sy="100000" flip="none" algn="tl"/>
                    </a:blipFill>
                  </a:tcPr>
                </a:tc>
                <a:extLst>
                  <a:ext uri="{0D108BD9-81ED-4DB2-BD59-A6C34878D82A}">
                    <a16:rowId xmlns:a16="http://schemas.microsoft.com/office/drawing/2014/main" val="10001"/>
                  </a:ext>
                </a:extLst>
              </a:tr>
              <a:tr h="549320">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8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缓解</a:t>
                      </a:r>
                      <a:r>
                        <a:rPr kumimoji="0" lang="en-US" altLang="zh-CN" sz="18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(Mitigate)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800" b="0" i="0" u="none" strike="noStrike" cap="none" normalizeH="0" baseline="0" dirty="0">
                          <a:ln>
                            <a:noFill/>
                          </a:ln>
                          <a:solidFill>
                            <a:schemeClr val="tx1">
                              <a:lumMod val="95000"/>
                              <a:lumOff val="5000"/>
                            </a:schemeClr>
                          </a:solidFill>
                          <a:effectLst/>
                          <a:latin typeface="Verdana" panose="020B0604030504040204" pitchFamily="34" charset="0"/>
                          <a:ea typeface="微软雅黑" panose="020B0503020204020204" pitchFamily="34" charset="-122"/>
                        </a:rPr>
                        <a:t>降低概率或后果</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8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雇佣有经验的雇员</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49320">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8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转移</a:t>
                      </a:r>
                      <a:r>
                        <a:rPr kumimoji="0" lang="en-US" altLang="zh-CN" sz="18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(Transference)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3"/>
                      <a:srcRect/>
                      <a:tile tx="0" ty="0" sx="100000" sy="100000" flip="none" algn="tl"/>
                    </a:blip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800" b="0" i="0" u="none" strike="noStrike" cap="none" normalizeH="0" baseline="0" dirty="0">
                          <a:ln>
                            <a:noFill/>
                          </a:ln>
                          <a:solidFill>
                            <a:schemeClr val="tx1">
                              <a:lumMod val="95000"/>
                              <a:lumOff val="5000"/>
                            </a:schemeClr>
                          </a:solidFill>
                          <a:effectLst/>
                          <a:latin typeface="Verdana" panose="020B0604030504040204" pitchFamily="34" charset="0"/>
                          <a:ea typeface="微软雅黑" panose="020B0503020204020204" pitchFamily="34" charset="-122"/>
                        </a:rPr>
                        <a:t>转给第三方</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3"/>
                      <a:srcRect/>
                      <a:tile tx="0" ty="0" sx="100000" sy="100000" flip="none" algn="tl"/>
                    </a:blip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8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购买保险或第三方担保</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3"/>
                      <a:srcRect/>
                      <a:tile tx="0" ty="0" sx="100000" sy="100000" flip="none" algn="tl"/>
                    </a:blipFill>
                  </a:tcPr>
                </a:tc>
                <a:extLst>
                  <a:ext uri="{0D108BD9-81ED-4DB2-BD59-A6C34878D82A}">
                    <a16:rowId xmlns:a16="http://schemas.microsoft.com/office/drawing/2014/main" val="10003"/>
                  </a:ext>
                </a:extLst>
              </a:tr>
              <a:tr h="784933">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8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积极接受</a:t>
                      </a:r>
                      <a:r>
                        <a:rPr kumimoji="0" lang="en-US" altLang="zh-CN" sz="18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(Acceptance)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4"/>
                      <a:srcRect/>
                      <a:tile tx="0" ty="0" sx="100000" sy="100000" flip="none" algn="tl"/>
                    </a:blip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800" b="0" i="0" u="none" strike="noStrike" cap="none" normalizeH="0" baseline="0" dirty="0">
                          <a:ln>
                            <a:noFill/>
                          </a:ln>
                          <a:solidFill>
                            <a:schemeClr val="tx1">
                              <a:lumMod val="95000"/>
                              <a:lumOff val="5000"/>
                            </a:schemeClr>
                          </a:solidFill>
                          <a:effectLst/>
                          <a:latin typeface="Verdana" panose="020B0604030504040204" pitchFamily="34" charset="0"/>
                          <a:ea typeface="微软雅黑" panose="020B0503020204020204" pitchFamily="34" charset="-122"/>
                        </a:rPr>
                        <a:t>准备备用计划</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800" b="0" i="0" u="none" strike="noStrike" cap="none" normalizeH="0" baseline="0" dirty="0">
                          <a:ln>
                            <a:noFill/>
                          </a:ln>
                          <a:solidFill>
                            <a:schemeClr val="tx1">
                              <a:lumMod val="95000"/>
                              <a:lumOff val="5000"/>
                            </a:schemeClr>
                          </a:solidFill>
                          <a:effectLst/>
                          <a:latin typeface="Verdana" panose="020B0604030504040204" pitchFamily="34" charset="0"/>
                          <a:ea typeface="微软雅黑" panose="020B0503020204020204" pitchFamily="34" charset="-122"/>
                        </a:rPr>
                        <a:t>准备应急储备金</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4"/>
                      <a:srcRect/>
                      <a:tile tx="0" ty="0" sx="100000" sy="100000" flip="none" algn="tl"/>
                    </a:blip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8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有风险不能回避和减轻，准备备用计划</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4"/>
                      <a:srcRect/>
                      <a:tile tx="0" ty="0" sx="100000" sy="100000" flip="none" algn="tl"/>
                    </a:blipFill>
                  </a:tcPr>
                </a:tc>
                <a:extLst>
                  <a:ext uri="{0D108BD9-81ED-4DB2-BD59-A6C34878D82A}">
                    <a16:rowId xmlns:a16="http://schemas.microsoft.com/office/drawing/2014/main" val="10004"/>
                  </a:ext>
                </a:extLst>
              </a:tr>
              <a:tr h="549320">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8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被动接受</a:t>
                      </a:r>
                      <a:r>
                        <a:rPr kumimoji="0" lang="en-US" altLang="zh-CN" sz="18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(Acceptance)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dpi="0" rotWithShape="0">
                      <a:blip r:embed="rId4"/>
                      <a:srcRect/>
                      <a:tile tx="0" ty="0" sx="100000" sy="100000" flip="none" algn="tl"/>
                    </a:blip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800" b="0" i="0" u="none" strike="noStrike" cap="none" normalizeH="0" baseline="0" dirty="0">
                          <a:ln>
                            <a:noFill/>
                          </a:ln>
                          <a:solidFill>
                            <a:schemeClr val="tx1">
                              <a:lumMod val="95000"/>
                              <a:lumOff val="5000"/>
                            </a:schemeClr>
                          </a:solidFill>
                          <a:effectLst/>
                          <a:latin typeface="Verdana" panose="020B0604030504040204" pitchFamily="34" charset="0"/>
                          <a:ea typeface="微软雅黑" panose="020B0503020204020204" pitchFamily="34" charset="-122"/>
                        </a:rPr>
                        <a:t>什么都不做</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dpi="0" rotWithShape="0">
                      <a:blip r:embed="rId4"/>
                      <a:srcRect/>
                      <a:tile tx="0" ty="0" sx="100000" sy="100000" flip="none" algn="tl"/>
                    </a:blip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8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dpi="0" rotWithShape="0">
                      <a:blip r:embed="rId4"/>
                      <a:srcRect/>
                      <a:tile tx="0" ty="0" sx="100000" sy="100000" flip="none" algn="tl"/>
                    </a:blip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74387671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AA311A-6081-43C8-BCDA-58D78BCBC3A1}"/>
              </a:ext>
            </a:extLst>
          </p:cNvPr>
          <p:cNvSpPr>
            <a:spLocks noGrp="1"/>
          </p:cNvSpPr>
          <p:nvPr>
            <p:ph type="title"/>
          </p:nvPr>
        </p:nvSpPr>
        <p:spPr/>
        <p:txBody>
          <a:bodyPr/>
          <a:lstStyle/>
          <a:p>
            <a:r>
              <a:rPr lang="en-US" altLang="zh-CN" dirty="0"/>
              <a:t>2. </a:t>
            </a:r>
            <a:r>
              <a:rPr lang="zh-CN" altLang="en-US" dirty="0"/>
              <a:t>风险管理主要活动与技术</a:t>
            </a:r>
          </a:p>
        </p:txBody>
      </p:sp>
      <p:sp>
        <p:nvSpPr>
          <p:cNvPr id="3" name="内容占位符 2">
            <a:extLst>
              <a:ext uri="{FF2B5EF4-FFF2-40B4-BE49-F238E27FC236}">
                <a16:creationId xmlns:a16="http://schemas.microsoft.com/office/drawing/2014/main" id="{49019343-FE83-4E96-A4A2-0CD2AEE782C6}"/>
              </a:ext>
            </a:extLst>
          </p:cNvPr>
          <p:cNvSpPr>
            <a:spLocks noGrp="1"/>
          </p:cNvSpPr>
          <p:nvPr>
            <p:ph idx="1"/>
          </p:nvPr>
        </p:nvSpPr>
        <p:spPr>
          <a:xfrm>
            <a:off x="673100" y="1200210"/>
            <a:ext cx="10864850" cy="5047544"/>
          </a:xfrm>
        </p:spPr>
        <p:txBody>
          <a:bodyPr>
            <a:normAutofit/>
          </a:bodyPr>
          <a:lstStyle/>
          <a:p>
            <a:pPr marL="0" indent="0">
              <a:buNone/>
            </a:pPr>
            <a:r>
              <a:rPr lang="zh-CN" altLang="en-US" dirty="0"/>
              <a:t>（</a:t>
            </a:r>
            <a:r>
              <a:rPr lang="en-US" altLang="zh-CN" dirty="0"/>
              <a:t>5</a:t>
            </a:r>
            <a:r>
              <a:rPr lang="zh-CN" altLang="en-US" dirty="0"/>
              <a:t>）规划风险应对</a:t>
            </a:r>
            <a:endParaRPr lang="en-US" altLang="zh-CN" dirty="0"/>
          </a:p>
          <a:p>
            <a:pPr lvl="1"/>
            <a:r>
              <a:rPr lang="zh-CN" altLang="en-US" dirty="0"/>
              <a:t>风险应对计划</a:t>
            </a:r>
          </a:p>
        </p:txBody>
      </p:sp>
      <p:sp>
        <p:nvSpPr>
          <p:cNvPr id="4" name="灯片编号占位符 1">
            <a:extLst>
              <a:ext uri="{FF2B5EF4-FFF2-40B4-BE49-F238E27FC236}">
                <a16:creationId xmlns:a16="http://schemas.microsoft.com/office/drawing/2014/main" id="{343FA79C-560A-4B5E-A779-D2046462A9E3}"/>
              </a:ext>
            </a:extLst>
          </p:cNvPr>
          <p:cNvSpPr>
            <a:spLocks noGrp="1"/>
          </p:cNvSpPr>
          <p:nvPr>
            <p:ph type="sldNum" sz="quarter" idx="12"/>
          </p:nvPr>
        </p:nvSpPr>
        <p:spPr>
          <a:xfrm>
            <a:off x="5778500" y="6459285"/>
            <a:ext cx="622300" cy="365125"/>
          </a:xfrm>
        </p:spPr>
        <p:txBody>
          <a:bodyPr/>
          <a:lstStyle/>
          <a:p>
            <a:fld id="{CFCB2913-6E8F-460F-B9B2-F36455E917E3}" type="slidenum">
              <a:rPr lang="en-US" altLang="en-US" smtClean="0"/>
              <a:pPr/>
              <a:t>145</a:t>
            </a:fld>
            <a:endParaRPr lang="en-US" altLang="en-US" dirty="0"/>
          </a:p>
        </p:txBody>
      </p:sp>
      <p:graphicFrame>
        <p:nvGraphicFramePr>
          <p:cNvPr id="6" name="Group 91">
            <a:extLst>
              <a:ext uri="{FF2B5EF4-FFF2-40B4-BE49-F238E27FC236}">
                <a16:creationId xmlns:a16="http://schemas.microsoft.com/office/drawing/2014/main" id="{5E0300A4-FECD-411A-9A26-FB0560188793}"/>
              </a:ext>
            </a:extLst>
          </p:cNvPr>
          <p:cNvGraphicFramePr>
            <a:graphicFrameLocks/>
          </p:cNvGraphicFramePr>
          <p:nvPr>
            <p:extLst>
              <p:ext uri="{D42A27DB-BD31-4B8C-83A1-F6EECF244321}">
                <p14:modId xmlns:p14="http://schemas.microsoft.com/office/powerpoint/2010/main" val="2766280012"/>
              </p:ext>
            </p:extLst>
          </p:nvPr>
        </p:nvGraphicFramePr>
        <p:xfrm>
          <a:off x="1861979" y="2508719"/>
          <a:ext cx="8487092" cy="3247184"/>
        </p:xfrm>
        <a:graphic>
          <a:graphicData uri="http://schemas.openxmlformats.org/drawingml/2006/table">
            <a:tbl>
              <a:tblPr/>
              <a:tblGrid>
                <a:gridCol w="1174280">
                  <a:extLst>
                    <a:ext uri="{9D8B030D-6E8A-4147-A177-3AD203B41FA5}">
                      <a16:colId xmlns:a16="http://schemas.microsoft.com/office/drawing/2014/main" val="20000"/>
                    </a:ext>
                  </a:extLst>
                </a:gridCol>
                <a:gridCol w="1218801">
                  <a:extLst>
                    <a:ext uri="{9D8B030D-6E8A-4147-A177-3AD203B41FA5}">
                      <a16:colId xmlns:a16="http://schemas.microsoft.com/office/drawing/2014/main" val="20001"/>
                    </a:ext>
                  </a:extLst>
                </a:gridCol>
                <a:gridCol w="1216947">
                  <a:extLst>
                    <a:ext uri="{9D8B030D-6E8A-4147-A177-3AD203B41FA5}">
                      <a16:colId xmlns:a16="http://schemas.microsoft.com/office/drawing/2014/main" val="20002"/>
                    </a:ext>
                  </a:extLst>
                </a:gridCol>
                <a:gridCol w="1218803">
                  <a:extLst>
                    <a:ext uri="{9D8B030D-6E8A-4147-A177-3AD203B41FA5}">
                      <a16:colId xmlns:a16="http://schemas.microsoft.com/office/drawing/2014/main" val="20003"/>
                    </a:ext>
                  </a:extLst>
                </a:gridCol>
                <a:gridCol w="1218801">
                  <a:extLst>
                    <a:ext uri="{9D8B030D-6E8A-4147-A177-3AD203B41FA5}">
                      <a16:colId xmlns:a16="http://schemas.microsoft.com/office/drawing/2014/main" val="20004"/>
                    </a:ext>
                  </a:extLst>
                </a:gridCol>
                <a:gridCol w="1220657">
                  <a:extLst>
                    <a:ext uri="{9D8B030D-6E8A-4147-A177-3AD203B41FA5}">
                      <a16:colId xmlns:a16="http://schemas.microsoft.com/office/drawing/2014/main" val="20005"/>
                    </a:ext>
                  </a:extLst>
                </a:gridCol>
                <a:gridCol w="1218803">
                  <a:extLst>
                    <a:ext uri="{9D8B030D-6E8A-4147-A177-3AD203B41FA5}">
                      <a16:colId xmlns:a16="http://schemas.microsoft.com/office/drawing/2014/main" val="20006"/>
                    </a:ext>
                  </a:extLst>
                </a:gridCol>
              </a:tblGrid>
              <a:tr h="586652">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cs typeface="Times New Roman" panose="02020603050405020304" pitchFamily="18" charset="0"/>
                        </a:rPr>
                        <a:t>风险</a:t>
                      </a:r>
                      <a:r>
                        <a:rPr kumimoji="0" lang="en-US"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cs typeface="Times New Roman" panose="02020603050405020304" pitchFamily="18" charset="0"/>
                        </a:rPr>
                        <a:t>ID</a:t>
                      </a:r>
                      <a:endParaRPr kumimoji="0" lang="en-US"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anchor="ctr" horzOverflow="overflow">
                    <a:lnL cap="flat">
                      <a:noFill/>
                    </a:lnL>
                    <a:lnR w="12700" cap="flat" cmpd="sng" algn="ctr">
                      <a:solidFill>
                        <a:srgbClr val="1106E4"/>
                      </a:solidFill>
                      <a:prstDash val="solid"/>
                      <a:round/>
                      <a:headEnd type="none" w="med" len="med"/>
                      <a:tailEnd type="none" w="med" len="med"/>
                    </a:lnR>
                    <a:lnT w="57150" cap="flat" cmpd="sng" algn="ctr">
                      <a:solidFill>
                        <a:srgbClr val="FF0000"/>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风险征兆</a:t>
                      </a:r>
                    </a:p>
                  </a:txBody>
                  <a:tcPr marL="90000" marR="90000" marT="46800" marB="46800" anchor="ctr"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57150" cap="flat" cmpd="sng" algn="ctr">
                      <a:solidFill>
                        <a:srgbClr val="FF0000"/>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预计日期</a:t>
                      </a:r>
                    </a:p>
                  </a:txBody>
                  <a:tcPr marL="90000" marR="90000" marT="46800" marB="46800" anchor="ctr"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57150" cap="flat" cmpd="sng" algn="ctr">
                      <a:solidFill>
                        <a:srgbClr val="FF0000"/>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tabLst/>
                      </a:pPr>
                      <a:r>
                        <a:rPr kumimoji="0" lang="zh-CN" altLang="en-US" sz="2000" b="1"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cs typeface="Times New Roman" panose="02020603050405020304" pitchFamily="18" charset="0"/>
                        </a:rPr>
                        <a:t>应对措施</a:t>
                      </a:r>
                      <a:endParaRPr kumimoji="0" lang="zh-CN" altLang="en-US" sz="2000" b="1"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anchor="ctr"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57150" cap="flat" cmpd="sng" algn="ctr">
                      <a:solidFill>
                        <a:srgbClr val="FF0000"/>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tabLst/>
                      </a:pPr>
                      <a:r>
                        <a:rPr kumimoji="0" lang="zh-CN" altLang="en-US" sz="2000" b="1"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备选措施</a:t>
                      </a:r>
                    </a:p>
                  </a:txBody>
                  <a:tcPr marL="90000" marR="90000" marT="46800" marB="46800" anchor="ctr"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57150" cap="flat" cmpd="sng" algn="ctr">
                      <a:solidFill>
                        <a:srgbClr val="FF0000"/>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tabLst/>
                      </a:pPr>
                      <a:r>
                        <a:rPr kumimoji="0" lang="zh-CN" altLang="en-US" sz="2000" b="1"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应对者</a:t>
                      </a:r>
                    </a:p>
                  </a:txBody>
                  <a:tcPr marL="90000" marR="90000" marT="46800" marB="46800" anchor="ctr"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57150" cap="flat" cmpd="sng" algn="ctr">
                      <a:solidFill>
                        <a:srgbClr val="FF0000"/>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备注</a:t>
                      </a:r>
                    </a:p>
                  </a:txBody>
                  <a:tcPr marL="90000" marR="90000" marT="46800" marB="46800" anchor="ctr" horzOverflow="overflow">
                    <a:lnL w="12700" cap="flat" cmpd="sng" algn="ctr">
                      <a:solidFill>
                        <a:srgbClr val="1106E4"/>
                      </a:solidFill>
                      <a:prstDash val="solid"/>
                      <a:round/>
                      <a:headEnd type="none" w="med" len="med"/>
                      <a:tailEnd type="none" w="med" len="med"/>
                    </a:lnL>
                    <a:lnR cap="flat">
                      <a:noFill/>
                    </a:lnR>
                    <a:lnT w="57150" cap="flat" cmpd="sng" algn="ctr">
                      <a:solidFill>
                        <a:srgbClr val="FF0000"/>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extLst>
                  <a:ext uri="{0D108BD9-81ED-4DB2-BD59-A6C34878D82A}">
                    <a16:rowId xmlns:a16="http://schemas.microsoft.com/office/drawing/2014/main" val="10000"/>
                  </a:ext>
                </a:extLst>
              </a:tr>
              <a:tr h="418116">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cs typeface="Times New Roman" panose="02020603050405020304" pitchFamily="18" charset="0"/>
                        </a:rPr>
                        <a:t>1</a:t>
                      </a:r>
                      <a:endParaRPr kumimoji="0" lang="en-US"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cap="flat">
                      <a:noFill/>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14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14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14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14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14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14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cap="flat">
                      <a:noFill/>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6945">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cs typeface="Times New Roman" panose="02020603050405020304" pitchFamily="18" charset="0"/>
                        </a:rPr>
                        <a:t>2</a:t>
                      </a:r>
                      <a:endParaRPr kumimoji="0" lang="en-US"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cap="flat">
                      <a:noFill/>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14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14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14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14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14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14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cap="flat">
                      <a:noFill/>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8116">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3</a:t>
                      </a:r>
                    </a:p>
                  </a:txBody>
                  <a:tcPr marL="90000" marR="90000" marT="46800" marB="46800" horzOverflow="overflow">
                    <a:lnL cap="flat">
                      <a:noFill/>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14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14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14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14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14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14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cap="flat">
                      <a:noFill/>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6945">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4</a:t>
                      </a:r>
                    </a:p>
                  </a:txBody>
                  <a:tcPr marL="90000" marR="90000" marT="46800" marB="46800" horzOverflow="overflow">
                    <a:lnL cap="flat">
                      <a:noFill/>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14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14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14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14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14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14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cap="flat">
                      <a:noFill/>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19287">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5</a:t>
                      </a:r>
                    </a:p>
                  </a:txBody>
                  <a:tcPr marL="90000" marR="90000" marT="46800" marB="46800" horzOverflow="overflow">
                    <a:lnL cap="flat">
                      <a:noFill/>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14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14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14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14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14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14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cap="flat">
                      <a:noFill/>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16945">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6</a:t>
                      </a:r>
                    </a:p>
                  </a:txBody>
                  <a:tcPr marL="90000" marR="90000" marT="46800" marB="46800" horzOverflow="overflow">
                    <a:lnL cap="flat">
                      <a:noFill/>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57150" cap="flat" cmpd="sng" algn="ctr">
                      <a:solidFill>
                        <a:srgbClr val="FF0000"/>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14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57150" cap="flat" cmpd="sng" algn="ctr">
                      <a:solidFill>
                        <a:srgbClr val="FF0000"/>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14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57150" cap="flat" cmpd="sng" algn="ctr">
                      <a:solidFill>
                        <a:srgbClr val="FF0000"/>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14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57150" cap="flat" cmpd="sng" algn="ctr">
                      <a:solidFill>
                        <a:srgbClr val="FF0000"/>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14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57150" cap="flat" cmpd="sng" algn="ctr">
                      <a:solidFill>
                        <a:srgbClr val="FF0000"/>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14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57150" cap="flat" cmpd="sng" algn="ctr">
                      <a:solidFill>
                        <a:srgbClr val="FF0000"/>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14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cap="flat">
                      <a:noFill/>
                    </a:lnR>
                    <a:lnT w="12700" cap="flat" cmpd="sng" algn="ctr">
                      <a:solidFill>
                        <a:srgbClr val="1106E4"/>
                      </a:solidFill>
                      <a:prstDash val="solid"/>
                      <a:round/>
                      <a:headEnd type="none" w="med" len="med"/>
                      <a:tailEnd type="none" w="med" len="med"/>
                    </a:lnT>
                    <a:lnB w="57150" cap="flat" cmpd="sng" algn="ctr">
                      <a:solidFill>
                        <a:srgbClr val="FF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00978526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AA311A-6081-43C8-BCDA-58D78BCBC3A1}"/>
              </a:ext>
            </a:extLst>
          </p:cNvPr>
          <p:cNvSpPr>
            <a:spLocks noGrp="1"/>
          </p:cNvSpPr>
          <p:nvPr>
            <p:ph type="title"/>
          </p:nvPr>
        </p:nvSpPr>
        <p:spPr/>
        <p:txBody>
          <a:bodyPr/>
          <a:lstStyle/>
          <a:p>
            <a:r>
              <a:rPr lang="en-US" altLang="zh-CN" dirty="0"/>
              <a:t>2. </a:t>
            </a:r>
            <a:r>
              <a:rPr lang="zh-CN" altLang="en-US" dirty="0"/>
              <a:t>风险管理主要活动与技术</a:t>
            </a:r>
          </a:p>
        </p:txBody>
      </p:sp>
      <p:sp>
        <p:nvSpPr>
          <p:cNvPr id="3" name="内容占位符 2">
            <a:extLst>
              <a:ext uri="{FF2B5EF4-FFF2-40B4-BE49-F238E27FC236}">
                <a16:creationId xmlns:a16="http://schemas.microsoft.com/office/drawing/2014/main" id="{49019343-FE83-4E96-A4A2-0CD2AEE782C6}"/>
              </a:ext>
            </a:extLst>
          </p:cNvPr>
          <p:cNvSpPr>
            <a:spLocks noGrp="1"/>
          </p:cNvSpPr>
          <p:nvPr>
            <p:ph idx="1"/>
          </p:nvPr>
        </p:nvSpPr>
        <p:spPr/>
        <p:txBody>
          <a:bodyPr>
            <a:normAutofit/>
          </a:bodyPr>
          <a:lstStyle/>
          <a:p>
            <a:pPr marL="0" indent="0">
              <a:buNone/>
            </a:pPr>
            <a:r>
              <a:rPr lang="zh-CN" altLang="en-US" dirty="0"/>
              <a:t>（</a:t>
            </a:r>
            <a:r>
              <a:rPr lang="en-US" altLang="zh-CN" dirty="0"/>
              <a:t>6</a:t>
            </a:r>
            <a:r>
              <a:rPr lang="zh-CN" altLang="en-US" dirty="0"/>
              <a:t>）实施风险应对</a:t>
            </a:r>
          </a:p>
        </p:txBody>
      </p:sp>
      <p:sp>
        <p:nvSpPr>
          <p:cNvPr id="4" name="灯片编号占位符 1">
            <a:extLst>
              <a:ext uri="{FF2B5EF4-FFF2-40B4-BE49-F238E27FC236}">
                <a16:creationId xmlns:a16="http://schemas.microsoft.com/office/drawing/2014/main" id="{6EFA4264-DBF8-4B62-B79C-65C4987CAC4E}"/>
              </a:ext>
            </a:extLst>
          </p:cNvPr>
          <p:cNvSpPr>
            <a:spLocks noGrp="1"/>
          </p:cNvSpPr>
          <p:nvPr>
            <p:ph type="sldNum" sz="quarter" idx="12"/>
          </p:nvPr>
        </p:nvSpPr>
        <p:spPr>
          <a:xfrm>
            <a:off x="5778500" y="6459285"/>
            <a:ext cx="622300" cy="365125"/>
          </a:xfrm>
        </p:spPr>
        <p:txBody>
          <a:bodyPr/>
          <a:lstStyle/>
          <a:p>
            <a:fld id="{CFCB2913-6E8F-460F-B9B2-F36455E917E3}" type="slidenum">
              <a:rPr lang="en-US" altLang="en-US" smtClean="0"/>
              <a:pPr/>
              <a:t>146</a:t>
            </a:fld>
            <a:endParaRPr lang="en-US" altLang="en-US" dirty="0"/>
          </a:p>
        </p:txBody>
      </p:sp>
      <p:grpSp>
        <p:nvGrpSpPr>
          <p:cNvPr id="9" name="组合 8">
            <a:extLst>
              <a:ext uri="{FF2B5EF4-FFF2-40B4-BE49-F238E27FC236}">
                <a16:creationId xmlns:a16="http://schemas.microsoft.com/office/drawing/2014/main" id="{C0F7F32B-3082-48C0-91DF-33E2B4C22725}"/>
              </a:ext>
            </a:extLst>
          </p:cNvPr>
          <p:cNvGrpSpPr/>
          <p:nvPr/>
        </p:nvGrpSpPr>
        <p:grpSpPr>
          <a:xfrm>
            <a:off x="961103" y="2254727"/>
            <a:ext cx="10288844" cy="3113321"/>
            <a:chOff x="1286995" y="2420144"/>
            <a:chExt cx="5267325" cy="1593850"/>
          </a:xfrm>
        </p:grpSpPr>
        <p:grpSp>
          <p:nvGrpSpPr>
            <p:cNvPr id="5" name="Group 2">
              <a:extLst>
                <a:ext uri="{FF2B5EF4-FFF2-40B4-BE49-F238E27FC236}">
                  <a16:creationId xmlns:a16="http://schemas.microsoft.com/office/drawing/2014/main" id="{19B04204-F3F6-4FEF-9109-0E87B5538CA5}"/>
                </a:ext>
              </a:extLst>
            </p:cNvPr>
            <p:cNvGrpSpPr>
              <a:grpSpLocks/>
            </p:cNvGrpSpPr>
            <p:nvPr/>
          </p:nvGrpSpPr>
          <p:grpSpPr bwMode="auto">
            <a:xfrm>
              <a:off x="1402883" y="2420144"/>
              <a:ext cx="4730750" cy="252412"/>
              <a:chOff x="1988" y="297"/>
              <a:chExt cx="7450" cy="397"/>
            </a:xfrm>
          </p:grpSpPr>
          <p:sp>
            <p:nvSpPr>
              <p:cNvPr id="6" name="Freeform 3">
                <a:extLst>
                  <a:ext uri="{FF2B5EF4-FFF2-40B4-BE49-F238E27FC236}">
                    <a16:creationId xmlns:a16="http://schemas.microsoft.com/office/drawing/2014/main" id="{353CA939-3D96-4947-8B32-259030186907}"/>
                  </a:ext>
                </a:extLst>
              </p:cNvPr>
              <p:cNvSpPr>
                <a:spLocks/>
              </p:cNvSpPr>
              <p:nvPr/>
            </p:nvSpPr>
            <p:spPr bwMode="auto">
              <a:xfrm>
                <a:off x="1988" y="296"/>
                <a:ext cx="7450" cy="397"/>
              </a:xfrm>
              <a:custGeom>
                <a:avLst/>
                <a:gdLst>
                  <a:gd name="T0" fmla="+- 0 9368 1988"/>
                  <a:gd name="T1" fmla="*/ T0 w 7450"/>
                  <a:gd name="T2" fmla="+- 0 297 297"/>
                  <a:gd name="T3" fmla="*/ 297 h 397"/>
                  <a:gd name="T4" fmla="+- 0 2057 1988"/>
                  <a:gd name="T5" fmla="*/ T4 w 7450"/>
                  <a:gd name="T6" fmla="+- 0 297 297"/>
                  <a:gd name="T7" fmla="*/ 297 h 397"/>
                  <a:gd name="T8" fmla="+- 0 2031 1988"/>
                  <a:gd name="T9" fmla="*/ T8 w 7450"/>
                  <a:gd name="T10" fmla="+- 0 302 297"/>
                  <a:gd name="T11" fmla="*/ 302 h 397"/>
                  <a:gd name="T12" fmla="+- 0 2009 1988"/>
                  <a:gd name="T13" fmla="*/ T12 w 7450"/>
                  <a:gd name="T14" fmla="+- 0 317 297"/>
                  <a:gd name="T15" fmla="*/ 317 h 397"/>
                  <a:gd name="T16" fmla="+- 0 1994 1988"/>
                  <a:gd name="T17" fmla="*/ T16 w 7450"/>
                  <a:gd name="T18" fmla="+- 0 339 297"/>
                  <a:gd name="T19" fmla="*/ 339 h 397"/>
                  <a:gd name="T20" fmla="+- 0 1988 1988"/>
                  <a:gd name="T21" fmla="*/ T20 w 7450"/>
                  <a:gd name="T22" fmla="+- 0 366 297"/>
                  <a:gd name="T23" fmla="*/ 366 h 397"/>
                  <a:gd name="T24" fmla="+- 0 1988 1988"/>
                  <a:gd name="T25" fmla="*/ T24 w 7450"/>
                  <a:gd name="T26" fmla="+- 0 624 297"/>
                  <a:gd name="T27" fmla="*/ 624 h 397"/>
                  <a:gd name="T28" fmla="+- 0 1994 1988"/>
                  <a:gd name="T29" fmla="*/ T28 w 7450"/>
                  <a:gd name="T30" fmla="+- 0 651 297"/>
                  <a:gd name="T31" fmla="*/ 651 h 397"/>
                  <a:gd name="T32" fmla="+- 0 2009 1988"/>
                  <a:gd name="T33" fmla="*/ T32 w 7450"/>
                  <a:gd name="T34" fmla="+- 0 673 297"/>
                  <a:gd name="T35" fmla="*/ 673 h 397"/>
                  <a:gd name="T36" fmla="+- 0 2031 1988"/>
                  <a:gd name="T37" fmla="*/ T36 w 7450"/>
                  <a:gd name="T38" fmla="+- 0 688 297"/>
                  <a:gd name="T39" fmla="*/ 688 h 397"/>
                  <a:gd name="T40" fmla="+- 0 2057 1988"/>
                  <a:gd name="T41" fmla="*/ T40 w 7450"/>
                  <a:gd name="T42" fmla="+- 0 693 297"/>
                  <a:gd name="T43" fmla="*/ 693 h 397"/>
                  <a:gd name="T44" fmla="+- 0 9368 1988"/>
                  <a:gd name="T45" fmla="*/ T44 w 7450"/>
                  <a:gd name="T46" fmla="+- 0 693 297"/>
                  <a:gd name="T47" fmla="*/ 693 h 397"/>
                  <a:gd name="T48" fmla="+- 0 9395 1988"/>
                  <a:gd name="T49" fmla="*/ T48 w 7450"/>
                  <a:gd name="T50" fmla="+- 0 688 297"/>
                  <a:gd name="T51" fmla="*/ 688 h 397"/>
                  <a:gd name="T52" fmla="+- 0 9417 1988"/>
                  <a:gd name="T53" fmla="*/ T52 w 7450"/>
                  <a:gd name="T54" fmla="+- 0 673 297"/>
                  <a:gd name="T55" fmla="*/ 673 h 397"/>
                  <a:gd name="T56" fmla="+- 0 9432 1988"/>
                  <a:gd name="T57" fmla="*/ T56 w 7450"/>
                  <a:gd name="T58" fmla="+- 0 651 297"/>
                  <a:gd name="T59" fmla="*/ 651 h 397"/>
                  <a:gd name="T60" fmla="+- 0 9438 1988"/>
                  <a:gd name="T61" fmla="*/ T60 w 7450"/>
                  <a:gd name="T62" fmla="+- 0 624 297"/>
                  <a:gd name="T63" fmla="*/ 624 h 397"/>
                  <a:gd name="T64" fmla="+- 0 9438 1988"/>
                  <a:gd name="T65" fmla="*/ T64 w 7450"/>
                  <a:gd name="T66" fmla="+- 0 366 297"/>
                  <a:gd name="T67" fmla="*/ 366 h 397"/>
                  <a:gd name="T68" fmla="+- 0 9432 1988"/>
                  <a:gd name="T69" fmla="*/ T68 w 7450"/>
                  <a:gd name="T70" fmla="+- 0 339 297"/>
                  <a:gd name="T71" fmla="*/ 339 h 397"/>
                  <a:gd name="T72" fmla="+- 0 9417 1988"/>
                  <a:gd name="T73" fmla="*/ T72 w 7450"/>
                  <a:gd name="T74" fmla="+- 0 317 297"/>
                  <a:gd name="T75" fmla="*/ 317 h 397"/>
                  <a:gd name="T76" fmla="+- 0 9395 1988"/>
                  <a:gd name="T77" fmla="*/ T76 w 7450"/>
                  <a:gd name="T78" fmla="+- 0 302 297"/>
                  <a:gd name="T79" fmla="*/ 302 h 397"/>
                  <a:gd name="T80" fmla="+- 0 9368 1988"/>
                  <a:gd name="T81" fmla="*/ T80 w 7450"/>
                  <a:gd name="T82" fmla="+- 0 297 297"/>
                  <a:gd name="T83" fmla="*/ 297 h 39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7450" h="397">
                    <a:moveTo>
                      <a:pt x="7380" y="0"/>
                    </a:moveTo>
                    <a:lnTo>
                      <a:pt x="69" y="0"/>
                    </a:lnTo>
                    <a:lnTo>
                      <a:pt x="43" y="5"/>
                    </a:lnTo>
                    <a:lnTo>
                      <a:pt x="21" y="20"/>
                    </a:lnTo>
                    <a:lnTo>
                      <a:pt x="6" y="42"/>
                    </a:lnTo>
                    <a:lnTo>
                      <a:pt x="0" y="69"/>
                    </a:lnTo>
                    <a:lnTo>
                      <a:pt x="0" y="327"/>
                    </a:lnTo>
                    <a:lnTo>
                      <a:pt x="6" y="354"/>
                    </a:lnTo>
                    <a:lnTo>
                      <a:pt x="21" y="376"/>
                    </a:lnTo>
                    <a:lnTo>
                      <a:pt x="43" y="391"/>
                    </a:lnTo>
                    <a:lnTo>
                      <a:pt x="69" y="396"/>
                    </a:lnTo>
                    <a:lnTo>
                      <a:pt x="7380" y="396"/>
                    </a:lnTo>
                    <a:lnTo>
                      <a:pt x="7407" y="391"/>
                    </a:lnTo>
                    <a:lnTo>
                      <a:pt x="7429" y="376"/>
                    </a:lnTo>
                    <a:lnTo>
                      <a:pt x="7444" y="354"/>
                    </a:lnTo>
                    <a:lnTo>
                      <a:pt x="7450" y="327"/>
                    </a:lnTo>
                    <a:lnTo>
                      <a:pt x="7450" y="69"/>
                    </a:lnTo>
                    <a:lnTo>
                      <a:pt x="7444" y="42"/>
                    </a:lnTo>
                    <a:lnTo>
                      <a:pt x="7429" y="20"/>
                    </a:lnTo>
                    <a:lnTo>
                      <a:pt x="7407" y="5"/>
                    </a:lnTo>
                    <a:lnTo>
                      <a:pt x="7380"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17412" name="Picture 4">
                <a:extLst>
                  <a:ext uri="{FF2B5EF4-FFF2-40B4-BE49-F238E27FC236}">
                    <a16:creationId xmlns:a16="http://schemas.microsoft.com/office/drawing/2014/main" id="{EA043592-5B43-4490-8AD7-BA38618D5B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8" y="390"/>
                <a:ext cx="1236"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5">
              <a:extLst>
                <a:ext uri="{FF2B5EF4-FFF2-40B4-BE49-F238E27FC236}">
                  <a16:creationId xmlns:a16="http://schemas.microsoft.com/office/drawing/2014/main" id="{9D269B75-A7B6-41FF-BA78-7BEF35457ADE}"/>
                </a:ext>
              </a:extLst>
            </p:cNvPr>
            <p:cNvGrpSpPr>
              <a:grpSpLocks/>
            </p:cNvGrpSpPr>
            <p:nvPr/>
          </p:nvGrpSpPr>
          <p:grpSpPr bwMode="auto">
            <a:xfrm>
              <a:off x="1286995" y="2844006"/>
              <a:ext cx="5267325" cy="1169988"/>
              <a:chOff x="1806" y="964"/>
              <a:chExt cx="8294" cy="1843"/>
            </a:xfrm>
          </p:grpSpPr>
          <p:sp>
            <p:nvSpPr>
              <p:cNvPr id="8" name="Freeform 6">
                <a:extLst>
                  <a:ext uri="{FF2B5EF4-FFF2-40B4-BE49-F238E27FC236}">
                    <a16:creationId xmlns:a16="http://schemas.microsoft.com/office/drawing/2014/main" id="{F4DC49B2-0C1B-4448-82A2-8DCC09BF2414}"/>
                  </a:ext>
                </a:extLst>
              </p:cNvPr>
              <p:cNvSpPr>
                <a:spLocks/>
              </p:cNvSpPr>
              <p:nvPr/>
            </p:nvSpPr>
            <p:spPr bwMode="auto">
              <a:xfrm>
                <a:off x="1805" y="982"/>
                <a:ext cx="8294" cy="1572"/>
              </a:xfrm>
              <a:custGeom>
                <a:avLst/>
                <a:gdLst>
                  <a:gd name="T0" fmla="+- 0 9602 1806"/>
                  <a:gd name="T1" fmla="*/ T0 w 8294"/>
                  <a:gd name="T2" fmla="+- 0 982 982"/>
                  <a:gd name="T3" fmla="*/ 982 h 1572"/>
                  <a:gd name="T4" fmla="+- 0 9602 1806"/>
                  <a:gd name="T5" fmla="*/ T4 w 8294"/>
                  <a:gd name="T6" fmla="+- 0 1289 982"/>
                  <a:gd name="T7" fmla="*/ 1289 h 1572"/>
                  <a:gd name="T8" fmla="+- 0 1806 1806"/>
                  <a:gd name="T9" fmla="*/ T8 w 8294"/>
                  <a:gd name="T10" fmla="+- 0 1289 982"/>
                  <a:gd name="T11" fmla="*/ 1289 h 1572"/>
                  <a:gd name="T12" fmla="+- 0 1806 1806"/>
                  <a:gd name="T13" fmla="*/ T12 w 8294"/>
                  <a:gd name="T14" fmla="+- 0 2246 982"/>
                  <a:gd name="T15" fmla="*/ 2246 h 1572"/>
                  <a:gd name="T16" fmla="+- 0 9602 1806"/>
                  <a:gd name="T17" fmla="*/ T16 w 8294"/>
                  <a:gd name="T18" fmla="+- 0 2246 982"/>
                  <a:gd name="T19" fmla="*/ 2246 h 1572"/>
                  <a:gd name="T20" fmla="+- 0 9602 1806"/>
                  <a:gd name="T21" fmla="*/ T20 w 8294"/>
                  <a:gd name="T22" fmla="+- 0 2553 982"/>
                  <a:gd name="T23" fmla="*/ 2553 h 1572"/>
                  <a:gd name="T24" fmla="+- 0 10100 1806"/>
                  <a:gd name="T25" fmla="*/ T24 w 8294"/>
                  <a:gd name="T26" fmla="+- 0 1763 982"/>
                  <a:gd name="T27" fmla="*/ 1763 h 1572"/>
                  <a:gd name="T28" fmla="+- 0 9602 1806"/>
                  <a:gd name="T29" fmla="*/ T28 w 8294"/>
                  <a:gd name="T30" fmla="+- 0 982 982"/>
                  <a:gd name="T31" fmla="*/ 982 h 1572"/>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8294" h="1572">
                    <a:moveTo>
                      <a:pt x="7796" y="0"/>
                    </a:moveTo>
                    <a:lnTo>
                      <a:pt x="7796" y="307"/>
                    </a:lnTo>
                    <a:lnTo>
                      <a:pt x="0" y="307"/>
                    </a:lnTo>
                    <a:lnTo>
                      <a:pt x="0" y="1264"/>
                    </a:lnTo>
                    <a:lnTo>
                      <a:pt x="7796" y="1264"/>
                    </a:lnTo>
                    <a:lnTo>
                      <a:pt x="7796" y="1571"/>
                    </a:lnTo>
                    <a:lnTo>
                      <a:pt x="8294" y="781"/>
                    </a:lnTo>
                    <a:lnTo>
                      <a:pt x="7796" y="0"/>
                    </a:lnTo>
                    <a:close/>
                  </a:path>
                </a:pathLst>
              </a:custGeom>
              <a:solidFill>
                <a:srgbClr val="B1B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17415" name="Picture 7">
                <a:extLst>
                  <a:ext uri="{FF2B5EF4-FFF2-40B4-BE49-F238E27FC236}">
                    <a16:creationId xmlns:a16="http://schemas.microsoft.com/office/drawing/2014/main" id="{EA0EBE13-D957-4D44-AA4A-6837E2A1A7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6" y="964"/>
                <a:ext cx="2381" cy="1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a:extLst>
                  <a:ext uri="{FF2B5EF4-FFF2-40B4-BE49-F238E27FC236}">
                    <a16:creationId xmlns:a16="http://schemas.microsoft.com/office/drawing/2014/main" id="{D521AECC-82CB-4653-868C-BC26D8E4BB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0" y="964"/>
                <a:ext cx="2381" cy="1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a:extLst>
                  <a:ext uri="{FF2B5EF4-FFF2-40B4-BE49-F238E27FC236}">
                    <a16:creationId xmlns:a16="http://schemas.microsoft.com/office/drawing/2014/main" id="{8863DD3B-5B6B-4351-BE7A-63FC021FDE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2" y="964"/>
                <a:ext cx="2374" cy="1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91264012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AA311A-6081-43C8-BCDA-58D78BCBC3A1}"/>
              </a:ext>
            </a:extLst>
          </p:cNvPr>
          <p:cNvSpPr>
            <a:spLocks noGrp="1"/>
          </p:cNvSpPr>
          <p:nvPr>
            <p:ph type="title"/>
          </p:nvPr>
        </p:nvSpPr>
        <p:spPr/>
        <p:txBody>
          <a:bodyPr/>
          <a:lstStyle/>
          <a:p>
            <a:r>
              <a:rPr lang="en-US" altLang="zh-CN" dirty="0"/>
              <a:t>2. </a:t>
            </a:r>
            <a:r>
              <a:rPr lang="zh-CN" altLang="en-US" dirty="0"/>
              <a:t>风险管理主要活动与技术</a:t>
            </a:r>
          </a:p>
        </p:txBody>
      </p:sp>
      <p:sp>
        <p:nvSpPr>
          <p:cNvPr id="3" name="内容占位符 2">
            <a:extLst>
              <a:ext uri="{FF2B5EF4-FFF2-40B4-BE49-F238E27FC236}">
                <a16:creationId xmlns:a16="http://schemas.microsoft.com/office/drawing/2014/main" id="{49019343-FE83-4E96-A4A2-0CD2AEE782C6}"/>
              </a:ext>
            </a:extLst>
          </p:cNvPr>
          <p:cNvSpPr>
            <a:spLocks noGrp="1"/>
          </p:cNvSpPr>
          <p:nvPr>
            <p:ph idx="1"/>
          </p:nvPr>
        </p:nvSpPr>
        <p:spPr>
          <a:xfrm>
            <a:off x="673100" y="1200210"/>
            <a:ext cx="10864850" cy="5047544"/>
          </a:xfrm>
        </p:spPr>
        <p:txBody>
          <a:bodyPr>
            <a:normAutofit/>
          </a:bodyPr>
          <a:lstStyle/>
          <a:p>
            <a:pPr marL="0" indent="0">
              <a:buNone/>
            </a:pPr>
            <a:r>
              <a:rPr lang="zh-CN" altLang="en-US" dirty="0"/>
              <a:t>（</a:t>
            </a:r>
            <a:r>
              <a:rPr lang="en-US" altLang="zh-CN" dirty="0"/>
              <a:t>7</a:t>
            </a:r>
            <a:r>
              <a:rPr lang="zh-CN" altLang="en-US" dirty="0"/>
              <a:t>）监督风险</a:t>
            </a:r>
          </a:p>
        </p:txBody>
      </p:sp>
      <p:sp>
        <p:nvSpPr>
          <p:cNvPr id="4" name="灯片编号占位符 1">
            <a:extLst>
              <a:ext uri="{FF2B5EF4-FFF2-40B4-BE49-F238E27FC236}">
                <a16:creationId xmlns:a16="http://schemas.microsoft.com/office/drawing/2014/main" id="{6EFA4264-DBF8-4B62-B79C-65C4987CAC4E}"/>
              </a:ext>
            </a:extLst>
          </p:cNvPr>
          <p:cNvSpPr>
            <a:spLocks noGrp="1"/>
          </p:cNvSpPr>
          <p:nvPr>
            <p:ph type="sldNum" sz="quarter" idx="12"/>
          </p:nvPr>
        </p:nvSpPr>
        <p:spPr>
          <a:xfrm>
            <a:off x="5778500" y="6459285"/>
            <a:ext cx="622300" cy="365125"/>
          </a:xfrm>
        </p:spPr>
        <p:txBody>
          <a:bodyPr/>
          <a:lstStyle/>
          <a:p>
            <a:fld id="{CFCB2913-6E8F-460F-B9B2-F36455E917E3}" type="slidenum">
              <a:rPr lang="en-US" altLang="en-US" smtClean="0"/>
              <a:pPr/>
              <a:t>147</a:t>
            </a:fld>
            <a:endParaRPr lang="en-US" altLang="en-US" dirty="0"/>
          </a:p>
        </p:txBody>
      </p:sp>
      <p:grpSp>
        <p:nvGrpSpPr>
          <p:cNvPr id="21" name="组合 20">
            <a:extLst>
              <a:ext uri="{FF2B5EF4-FFF2-40B4-BE49-F238E27FC236}">
                <a16:creationId xmlns:a16="http://schemas.microsoft.com/office/drawing/2014/main" id="{FA169745-E983-45D1-90CA-8174D58C5F18}"/>
              </a:ext>
            </a:extLst>
          </p:cNvPr>
          <p:cNvGrpSpPr/>
          <p:nvPr/>
        </p:nvGrpSpPr>
        <p:grpSpPr>
          <a:xfrm>
            <a:off x="1047921" y="2018273"/>
            <a:ext cx="10115208" cy="3938773"/>
            <a:chOff x="9525" y="7938"/>
            <a:chExt cx="5267325" cy="2051050"/>
          </a:xfrm>
        </p:grpSpPr>
        <p:grpSp>
          <p:nvGrpSpPr>
            <p:cNvPr id="13" name="Group 13">
              <a:extLst>
                <a:ext uri="{FF2B5EF4-FFF2-40B4-BE49-F238E27FC236}">
                  <a16:creationId xmlns:a16="http://schemas.microsoft.com/office/drawing/2014/main" id="{F3146898-2F2E-4255-80BA-4603D78C8758}"/>
                </a:ext>
              </a:extLst>
            </p:cNvPr>
            <p:cNvGrpSpPr>
              <a:grpSpLocks/>
            </p:cNvGrpSpPr>
            <p:nvPr/>
          </p:nvGrpSpPr>
          <p:grpSpPr bwMode="auto">
            <a:xfrm>
              <a:off x="125413" y="7938"/>
              <a:ext cx="4730750" cy="250825"/>
              <a:chOff x="1988" y="339"/>
              <a:chExt cx="7450" cy="397"/>
            </a:xfrm>
          </p:grpSpPr>
          <p:sp>
            <p:nvSpPr>
              <p:cNvPr id="14" name="Freeform 14">
                <a:extLst>
                  <a:ext uri="{FF2B5EF4-FFF2-40B4-BE49-F238E27FC236}">
                    <a16:creationId xmlns:a16="http://schemas.microsoft.com/office/drawing/2014/main" id="{84782482-1B2F-493E-90CC-AB0A4861960B}"/>
                  </a:ext>
                </a:extLst>
              </p:cNvPr>
              <p:cNvSpPr>
                <a:spLocks/>
              </p:cNvSpPr>
              <p:nvPr/>
            </p:nvSpPr>
            <p:spPr bwMode="auto">
              <a:xfrm>
                <a:off x="1988" y="339"/>
                <a:ext cx="7450" cy="397"/>
              </a:xfrm>
              <a:custGeom>
                <a:avLst/>
                <a:gdLst>
                  <a:gd name="T0" fmla="+- 0 9368 1988"/>
                  <a:gd name="T1" fmla="*/ T0 w 7450"/>
                  <a:gd name="T2" fmla="+- 0 339 339"/>
                  <a:gd name="T3" fmla="*/ 339 h 397"/>
                  <a:gd name="T4" fmla="+- 0 2057 1988"/>
                  <a:gd name="T5" fmla="*/ T4 w 7450"/>
                  <a:gd name="T6" fmla="+- 0 339 339"/>
                  <a:gd name="T7" fmla="*/ 339 h 397"/>
                  <a:gd name="T8" fmla="+- 0 2031 1988"/>
                  <a:gd name="T9" fmla="*/ T8 w 7450"/>
                  <a:gd name="T10" fmla="+- 0 345 339"/>
                  <a:gd name="T11" fmla="*/ 345 h 397"/>
                  <a:gd name="T12" fmla="+- 0 2009 1988"/>
                  <a:gd name="T13" fmla="*/ T12 w 7450"/>
                  <a:gd name="T14" fmla="+- 0 360 339"/>
                  <a:gd name="T15" fmla="*/ 360 h 397"/>
                  <a:gd name="T16" fmla="+- 0 1994 1988"/>
                  <a:gd name="T17" fmla="*/ T16 w 7450"/>
                  <a:gd name="T18" fmla="+- 0 382 339"/>
                  <a:gd name="T19" fmla="*/ 382 h 397"/>
                  <a:gd name="T20" fmla="+- 0 1988 1988"/>
                  <a:gd name="T21" fmla="*/ T20 w 7450"/>
                  <a:gd name="T22" fmla="+- 0 409 339"/>
                  <a:gd name="T23" fmla="*/ 409 h 397"/>
                  <a:gd name="T24" fmla="+- 0 1988 1988"/>
                  <a:gd name="T25" fmla="*/ T24 w 7450"/>
                  <a:gd name="T26" fmla="+- 0 666 339"/>
                  <a:gd name="T27" fmla="*/ 666 h 397"/>
                  <a:gd name="T28" fmla="+- 0 1994 1988"/>
                  <a:gd name="T29" fmla="*/ T28 w 7450"/>
                  <a:gd name="T30" fmla="+- 0 693 339"/>
                  <a:gd name="T31" fmla="*/ 693 h 397"/>
                  <a:gd name="T32" fmla="+- 0 2009 1988"/>
                  <a:gd name="T33" fmla="*/ T32 w 7450"/>
                  <a:gd name="T34" fmla="+- 0 715 339"/>
                  <a:gd name="T35" fmla="*/ 715 h 397"/>
                  <a:gd name="T36" fmla="+- 0 2031 1988"/>
                  <a:gd name="T37" fmla="*/ T36 w 7450"/>
                  <a:gd name="T38" fmla="+- 0 730 339"/>
                  <a:gd name="T39" fmla="*/ 730 h 397"/>
                  <a:gd name="T40" fmla="+- 0 2057 1988"/>
                  <a:gd name="T41" fmla="*/ T40 w 7450"/>
                  <a:gd name="T42" fmla="+- 0 736 339"/>
                  <a:gd name="T43" fmla="*/ 736 h 397"/>
                  <a:gd name="T44" fmla="+- 0 9368 1988"/>
                  <a:gd name="T45" fmla="*/ T44 w 7450"/>
                  <a:gd name="T46" fmla="+- 0 736 339"/>
                  <a:gd name="T47" fmla="*/ 736 h 397"/>
                  <a:gd name="T48" fmla="+- 0 9395 1988"/>
                  <a:gd name="T49" fmla="*/ T48 w 7450"/>
                  <a:gd name="T50" fmla="+- 0 730 339"/>
                  <a:gd name="T51" fmla="*/ 730 h 397"/>
                  <a:gd name="T52" fmla="+- 0 9417 1988"/>
                  <a:gd name="T53" fmla="*/ T52 w 7450"/>
                  <a:gd name="T54" fmla="+- 0 715 339"/>
                  <a:gd name="T55" fmla="*/ 715 h 397"/>
                  <a:gd name="T56" fmla="+- 0 9432 1988"/>
                  <a:gd name="T57" fmla="*/ T56 w 7450"/>
                  <a:gd name="T58" fmla="+- 0 693 339"/>
                  <a:gd name="T59" fmla="*/ 693 h 397"/>
                  <a:gd name="T60" fmla="+- 0 9438 1988"/>
                  <a:gd name="T61" fmla="*/ T60 w 7450"/>
                  <a:gd name="T62" fmla="+- 0 666 339"/>
                  <a:gd name="T63" fmla="*/ 666 h 397"/>
                  <a:gd name="T64" fmla="+- 0 9438 1988"/>
                  <a:gd name="T65" fmla="*/ T64 w 7450"/>
                  <a:gd name="T66" fmla="+- 0 409 339"/>
                  <a:gd name="T67" fmla="*/ 409 h 397"/>
                  <a:gd name="T68" fmla="+- 0 9432 1988"/>
                  <a:gd name="T69" fmla="*/ T68 w 7450"/>
                  <a:gd name="T70" fmla="+- 0 382 339"/>
                  <a:gd name="T71" fmla="*/ 382 h 397"/>
                  <a:gd name="T72" fmla="+- 0 9417 1988"/>
                  <a:gd name="T73" fmla="*/ T72 w 7450"/>
                  <a:gd name="T74" fmla="+- 0 360 339"/>
                  <a:gd name="T75" fmla="*/ 360 h 397"/>
                  <a:gd name="T76" fmla="+- 0 9395 1988"/>
                  <a:gd name="T77" fmla="*/ T76 w 7450"/>
                  <a:gd name="T78" fmla="+- 0 345 339"/>
                  <a:gd name="T79" fmla="*/ 345 h 397"/>
                  <a:gd name="T80" fmla="+- 0 9368 1988"/>
                  <a:gd name="T81" fmla="*/ T80 w 7450"/>
                  <a:gd name="T82" fmla="+- 0 339 339"/>
                  <a:gd name="T83" fmla="*/ 339 h 39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7450" h="397">
                    <a:moveTo>
                      <a:pt x="7380" y="0"/>
                    </a:moveTo>
                    <a:lnTo>
                      <a:pt x="69" y="0"/>
                    </a:lnTo>
                    <a:lnTo>
                      <a:pt x="43" y="6"/>
                    </a:lnTo>
                    <a:lnTo>
                      <a:pt x="21" y="21"/>
                    </a:lnTo>
                    <a:lnTo>
                      <a:pt x="6" y="43"/>
                    </a:lnTo>
                    <a:lnTo>
                      <a:pt x="0" y="70"/>
                    </a:lnTo>
                    <a:lnTo>
                      <a:pt x="0" y="327"/>
                    </a:lnTo>
                    <a:lnTo>
                      <a:pt x="6" y="354"/>
                    </a:lnTo>
                    <a:lnTo>
                      <a:pt x="21" y="376"/>
                    </a:lnTo>
                    <a:lnTo>
                      <a:pt x="43" y="391"/>
                    </a:lnTo>
                    <a:lnTo>
                      <a:pt x="69" y="397"/>
                    </a:lnTo>
                    <a:lnTo>
                      <a:pt x="7380" y="397"/>
                    </a:lnTo>
                    <a:lnTo>
                      <a:pt x="7407" y="391"/>
                    </a:lnTo>
                    <a:lnTo>
                      <a:pt x="7429" y="376"/>
                    </a:lnTo>
                    <a:lnTo>
                      <a:pt x="7444" y="354"/>
                    </a:lnTo>
                    <a:lnTo>
                      <a:pt x="7450" y="327"/>
                    </a:lnTo>
                    <a:lnTo>
                      <a:pt x="7450" y="70"/>
                    </a:lnTo>
                    <a:lnTo>
                      <a:pt x="7444" y="43"/>
                    </a:lnTo>
                    <a:lnTo>
                      <a:pt x="7429" y="21"/>
                    </a:lnTo>
                    <a:lnTo>
                      <a:pt x="7407" y="6"/>
                    </a:lnTo>
                    <a:lnTo>
                      <a:pt x="7380"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AutoShape 15">
                <a:extLst>
                  <a:ext uri="{FF2B5EF4-FFF2-40B4-BE49-F238E27FC236}">
                    <a16:creationId xmlns:a16="http://schemas.microsoft.com/office/drawing/2014/main" id="{79738B29-53C3-4B84-9587-01E4AF4E6B8F}"/>
                  </a:ext>
                </a:extLst>
              </p:cNvPr>
              <p:cNvSpPr>
                <a:spLocks/>
              </p:cNvSpPr>
              <p:nvPr/>
            </p:nvSpPr>
            <p:spPr bwMode="auto">
              <a:xfrm>
                <a:off x="5303" y="435"/>
                <a:ext cx="190" cy="192"/>
              </a:xfrm>
              <a:custGeom>
                <a:avLst/>
                <a:gdLst>
                  <a:gd name="T0" fmla="+- 0 5303 5303"/>
                  <a:gd name="T1" fmla="*/ T0 w 190"/>
                  <a:gd name="T2" fmla="+- 0 605 436"/>
                  <a:gd name="T3" fmla="*/ 605 h 192"/>
                  <a:gd name="T4" fmla="+- 0 5493 5303"/>
                  <a:gd name="T5" fmla="*/ T4 w 190"/>
                  <a:gd name="T6" fmla="+- 0 627 436"/>
                  <a:gd name="T7" fmla="*/ 627 h 192"/>
                  <a:gd name="T8" fmla="+- 0 5473 5303"/>
                  <a:gd name="T9" fmla="*/ T8 w 190"/>
                  <a:gd name="T10" fmla="+- 0 547 436"/>
                  <a:gd name="T11" fmla="*/ 547 h 192"/>
                  <a:gd name="T12" fmla="+- 0 5325 5303"/>
                  <a:gd name="T13" fmla="*/ T12 w 190"/>
                  <a:gd name="T14" fmla="+- 0 605 436"/>
                  <a:gd name="T15" fmla="*/ 605 h 192"/>
                  <a:gd name="T16" fmla="+- 0 5348 5303"/>
                  <a:gd name="T17" fmla="*/ T16 w 190"/>
                  <a:gd name="T18" fmla="+- 0 568 436"/>
                  <a:gd name="T19" fmla="*/ 568 h 192"/>
                  <a:gd name="T20" fmla="+- 0 5473 5303"/>
                  <a:gd name="T21" fmla="*/ T20 w 190"/>
                  <a:gd name="T22" fmla="+- 0 547 436"/>
                  <a:gd name="T23" fmla="*/ 547 h 192"/>
                  <a:gd name="T24" fmla="+- 0 5366 5303"/>
                  <a:gd name="T25" fmla="*/ T24 w 190"/>
                  <a:gd name="T26" fmla="+- 0 568 436"/>
                  <a:gd name="T27" fmla="*/ 568 h 192"/>
                  <a:gd name="T28" fmla="+- 0 5389 5303"/>
                  <a:gd name="T29" fmla="*/ T28 w 190"/>
                  <a:gd name="T30" fmla="+- 0 605 436"/>
                  <a:gd name="T31" fmla="*/ 605 h 192"/>
                  <a:gd name="T32" fmla="+- 0 5430 5303"/>
                  <a:gd name="T33" fmla="*/ T32 w 190"/>
                  <a:gd name="T34" fmla="+- 0 568 436"/>
                  <a:gd name="T35" fmla="*/ 568 h 192"/>
                  <a:gd name="T36" fmla="+- 0 5407 5303"/>
                  <a:gd name="T37" fmla="*/ T36 w 190"/>
                  <a:gd name="T38" fmla="+- 0 605 436"/>
                  <a:gd name="T39" fmla="*/ 605 h 192"/>
                  <a:gd name="T40" fmla="+- 0 5430 5303"/>
                  <a:gd name="T41" fmla="*/ T40 w 190"/>
                  <a:gd name="T42" fmla="+- 0 568 436"/>
                  <a:gd name="T43" fmla="*/ 568 h 192"/>
                  <a:gd name="T44" fmla="+- 0 5448 5303"/>
                  <a:gd name="T45" fmla="*/ T44 w 190"/>
                  <a:gd name="T46" fmla="+- 0 568 436"/>
                  <a:gd name="T47" fmla="*/ 568 h 192"/>
                  <a:gd name="T48" fmla="+- 0 5473 5303"/>
                  <a:gd name="T49" fmla="*/ T48 w 190"/>
                  <a:gd name="T50" fmla="+- 0 605 436"/>
                  <a:gd name="T51" fmla="*/ 605 h 192"/>
                  <a:gd name="T52" fmla="+- 0 5444 5303"/>
                  <a:gd name="T53" fmla="*/ T52 w 190"/>
                  <a:gd name="T54" fmla="+- 0 492 436"/>
                  <a:gd name="T55" fmla="*/ 492 h 192"/>
                  <a:gd name="T56" fmla="+- 0 5435 5303"/>
                  <a:gd name="T57" fmla="*/ T56 w 190"/>
                  <a:gd name="T58" fmla="+- 0 513 436"/>
                  <a:gd name="T59" fmla="*/ 513 h 192"/>
                  <a:gd name="T60" fmla="+- 0 5454 5303"/>
                  <a:gd name="T61" fmla="*/ T60 w 190"/>
                  <a:gd name="T62" fmla="+- 0 532 436"/>
                  <a:gd name="T63" fmla="*/ 532 h 192"/>
                  <a:gd name="T64" fmla="+- 0 5481 5303"/>
                  <a:gd name="T65" fmla="*/ T64 w 190"/>
                  <a:gd name="T66" fmla="+- 0 526 436"/>
                  <a:gd name="T67" fmla="*/ 526 h 192"/>
                  <a:gd name="T68" fmla="+- 0 5464 5303"/>
                  <a:gd name="T69" fmla="*/ T68 w 190"/>
                  <a:gd name="T70" fmla="+- 0 509 436"/>
                  <a:gd name="T71" fmla="*/ 509 h 192"/>
                  <a:gd name="T72" fmla="+- 0 5444 5303"/>
                  <a:gd name="T73" fmla="*/ T72 w 190"/>
                  <a:gd name="T74" fmla="+- 0 492 436"/>
                  <a:gd name="T75" fmla="*/ 492 h 192"/>
                  <a:gd name="T76" fmla="+- 0 5411 5303"/>
                  <a:gd name="T77" fmla="*/ T76 w 190"/>
                  <a:gd name="T78" fmla="+- 0 458 436"/>
                  <a:gd name="T79" fmla="*/ 458 h 192"/>
                  <a:gd name="T80" fmla="+- 0 5394 5303"/>
                  <a:gd name="T81" fmla="*/ T80 w 190"/>
                  <a:gd name="T82" fmla="+- 0 497 436"/>
                  <a:gd name="T83" fmla="*/ 497 h 192"/>
                  <a:gd name="T84" fmla="+- 0 5388 5303"/>
                  <a:gd name="T85" fmla="*/ T84 w 190"/>
                  <a:gd name="T86" fmla="+- 0 515 436"/>
                  <a:gd name="T87" fmla="*/ 515 h 192"/>
                  <a:gd name="T88" fmla="+- 0 5403 5303"/>
                  <a:gd name="T89" fmla="*/ T88 w 190"/>
                  <a:gd name="T90" fmla="+- 0 527 436"/>
                  <a:gd name="T91" fmla="*/ 527 h 192"/>
                  <a:gd name="T92" fmla="+- 0 5415 5303"/>
                  <a:gd name="T93" fmla="*/ T92 w 190"/>
                  <a:gd name="T94" fmla="+- 0 508 436"/>
                  <a:gd name="T95" fmla="*/ 508 h 192"/>
                  <a:gd name="T96" fmla="+- 0 5426 5303"/>
                  <a:gd name="T97" fmla="*/ T96 w 190"/>
                  <a:gd name="T98" fmla="+- 0 486 436"/>
                  <a:gd name="T99" fmla="*/ 486 h 192"/>
                  <a:gd name="T100" fmla="+- 0 5491 5303"/>
                  <a:gd name="T101" fmla="*/ T100 w 190"/>
                  <a:gd name="T102" fmla="+- 0 464 436"/>
                  <a:gd name="T103" fmla="*/ 464 h 192"/>
                  <a:gd name="T104" fmla="+- 0 5437 5303"/>
                  <a:gd name="T105" fmla="*/ T104 w 190"/>
                  <a:gd name="T106" fmla="+- 0 456 436"/>
                  <a:gd name="T107" fmla="*/ 456 h 192"/>
                  <a:gd name="T108" fmla="+- 0 5441 5303"/>
                  <a:gd name="T109" fmla="*/ T108 w 190"/>
                  <a:gd name="T110" fmla="+- 0 441 436"/>
                  <a:gd name="T111" fmla="*/ 441 h 192"/>
                  <a:gd name="T112" fmla="+- 0 5382 5303"/>
                  <a:gd name="T113" fmla="*/ T112 w 190"/>
                  <a:gd name="T114" fmla="+- 0 436 436"/>
                  <a:gd name="T115" fmla="*/ 436 h 192"/>
                  <a:gd name="T116" fmla="+- 0 5357 5303"/>
                  <a:gd name="T117" fmla="*/ T116 w 190"/>
                  <a:gd name="T118" fmla="+- 0 538 436"/>
                  <a:gd name="T119" fmla="*/ 538 h 192"/>
                  <a:gd name="T120" fmla="+- 0 5382 5303"/>
                  <a:gd name="T121" fmla="*/ T120 w 190"/>
                  <a:gd name="T122" fmla="+- 0 436 436"/>
                  <a:gd name="T123" fmla="*/ 436 h 192"/>
                  <a:gd name="T124" fmla="+- 0 5316 5303"/>
                  <a:gd name="T125" fmla="*/ T124 w 190"/>
                  <a:gd name="T126" fmla="+- 0 443 436"/>
                  <a:gd name="T127" fmla="*/ 443 h 192"/>
                  <a:gd name="T128" fmla="+- 0 5340 5303"/>
                  <a:gd name="T129" fmla="*/ T128 w 190"/>
                  <a:gd name="T130" fmla="+- 0 532 436"/>
                  <a:gd name="T131" fmla="*/ 532 h 19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Lst>
                <a:rect l="0" t="0" r="r" b="b"/>
                <a:pathLst>
                  <a:path w="190" h="192">
                    <a:moveTo>
                      <a:pt x="190" y="169"/>
                    </a:moveTo>
                    <a:lnTo>
                      <a:pt x="0" y="169"/>
                    </a:lnTo>
                    <a:lnTo>
                      <a:pt x="0" y="191"/>
                    </a:lnTo>
                    <a:lnTo>
                      <a:pt x="190" y="191"/>
                    </a:lnTo>
                    <a:lnTo>
                      <a:pt x="190" y="169"/>
                    </a:lnTo>
                    <a:close/>
                    <a:moveTo>
                      <a:pt x="170" y="111"/>
                    </a:moveTo>
                    <a:lnTo>
                      <a:pt x="22" y="111"/>
                    </a:lnTo>
                    <a:lnTo>
                      <a:pt x="22" y="169"/>
                    </a:lnTo>
                    <a:lnTo>
                      <a:pt x="45" y="169"/>
                    </a:lnTo>
                    <a:lnTo>
                      <a:pt x="45" y="132"/>
                    </a:lnTo>
                    <a:lnTo>
                      <a:pt x="170" y="132"/>
                    </a:lnTo>
                    <a:lnTo>
                      <a:pt x="170" y="111"/>
                    </a:lnTo>
                    <a:close/>
                    <a:moveTo>
                      <a:pt x="86" y="132"/>
                    </a:moveTo>
                    <a:lnTo>
                      <a:pt x="63" y="132"/>
                    </a:lnTo>
                    <a:lnTo>
                      <a:pt x="63" y="169"/>
                    </a:lnTo>
                    <a:lnTo>
                      <a:pt x="86" y="169"/>
                    </a:lnTo>
                    <a:lnTo>
                      <a:pt x="86" y="132"/>
                    </a:lnTo>
                    <a:close/>
                    <a:moveTo>
                      <a:pt x="127" y="132"/>
                    </a:moveTo>
                    <a:lnTo>
                      <a:pt x="104" y="132"/>
                    </a:lnTo>
                    <a:lnTo>
                      <a:pt x="104" y="169"/>
                    </a:lnTo>
                    <a:lnTo>
                      <a:pt x="127" y="169"/>
                    </a:lnTo>
                    <a:lnTo>
                      <a:pt x="127" y="132"/>
                    </a:lnTo>
                    <a:close/>
                    <a:moveTo>
                      <a:pt x="170" y="132"/>
                    </a:moveTo>
                    <a:lnTo>
                      <a:pt x="145" y="132"/>
                    </a:lnTo>
                    <a:lnTo>
                      <a:pt x="145" y="169"/>
                    </a:lnTo>
                    <a:lnTo>
                      <a:pt x="170" y="169"/>
                    </a:lnTo>
                    <a:lnTo>
                      <a:pt x="170" y="132"/>
                    </a:lnTo>
                    <a:close/>
                    <a:moveTo>
                      <a:pt x="141" y="56"/>
                    </a:moveTo>
                    <a:lnTo>
                      <a:pt x="122" y="69"/>
                    </a:lnTo>
                    <a:lnTo>
                      <a:pt x="132" y="77"/>
                    </a:lnTo>
                    <a:lnTo>
                      <a:pt x="142" y="87"/>
                    </a:lnTo>
                    <a:lnTo>
                      <a:pt x="151" y="96"/>
                    </a:lnTo>
                    <a:lnTo>
                      <a:pt x="158" y="104"/>
                    </a:lnTo>
                    <a:lnTo>
                      <a:pt x="178" y="90"/>
                    </a:lnTo>
                    <a:lnTo>
                      <a:pt x="171" y="82"/>
                    </a:lnTo>
                    <a:lnTo>
                      <a:pt x="161" y="73"/>
                    </a:lnTo>
                    <a:lnTo>
                      <a:pt x="151" y="64"/>
                    </a:lnTo>
                    <a:lnTo>
                      <a:pt x="141" y="56"/>
                    </a:lnTo>
                    <a:close/>
                    <a:moveTo>
                      <a:pt x="114" y="0"/>
                    </a:moveTo>
                    <a:lnTo>
                      <a:pt x="108" y="22"/>
                    </a:lnTo>
                    <a:lnTo>
                      <a:pt x="101" y="42"/>
                    </a:lnTo>
                    <a:lnTo>
                      <a:pt x="91" y="61"/>
                    </a:lnTo>
                    <a:lnTo>
                      <a:pt x="80" y="76"/>
                    </a:lnTo>
                    <a:lnTo>
                      <a:pt x="85" y="79"/>
                    </a:lnTo>
                    <a:lnTo>
                      <a:pt x="95" y="86"/>
                    </a:lnTo>
                    <a:lnTo>
                      <a:pt x="100" y="91"/>
                    </a:lnTo>
                    <a:lnTo>
                      <a:pt x="106" y="82"/>
                    </a:lnTo>
                    <a:lnTo>
                      <a:pt x="112" y="72"/>
                    </a:lnTo>
                    <a:lnTo>
                      <a:pt x="118" y="62"/>
                    </a:lnTo>
                    <a:lnTo>
                      <a:pt x="123" y="50"/>
                    </a:lnTo>
                    <a:lnTo>
                      <a:pt x="188" y="50"/>
                    </a:lnTo>
                    <a:lnTo>
                      <a:pt x="188" y="28"/>
                    </a:lnTo>
                    <a:lnTo>
                      <a:pt x="132" y="28"/>
                    </a:lnTo>
                    <a:lnTo>
                      <a:pt x="134" y="20"/>
                    </a:lnTo>
                    <a:lnTo>
                      <a:pt x="136" y="12"/>
                    </a:lnTo>
                    <a:lnTo>
                      <a:pt x="138" y="5"/>
                    </a:lnTo>
                    <a:lnTo>
                      <a:pt x="114" y="0"/>
                    </a:lnTo>
                    <a:close/>
                    <a:moveTo>
                      <a:pt x="79" y="0"/>
                    </a:moveTo>
                    <a:lnTo>
                      <a:pt x="54" y="0"/>
                    </a:lnTo>
                    <a:lnTo>
                      <a:pt x="54" y="102"/>
                    </a:lnTo>
                    <a:lnTo>
                      <a:pt x="79" y="102"/>
                    </a:lnTo>
                    <a:lnTo>
                      <a:pt x="79" y="0"/>
                    </a:lnTo>
                    <a:close/>
                    <a:moveTo>
                      <a:pt x="37" y="7"/>
                    </a:moveTo>
                    <a:lnTo>
                      <a:pt x="13" y="7"/>
                    </a:lnTo>
                    <a:lnTo>
                      <a:pt x="13" y="96"/>
                    </a:lnTo>
                    <a:lnTo>
                      <a:pt x="37" y="96"/>
                    </a:lnTo>
                    <a:lnTo>
                      <a:pt x="37"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AutoShape 16">
                <a:extLst>
                  <a:ext uri="{FF2B5EF4-FFF2-40B4-BE49-F238E27FC236}">
                    <a16:creationId xmlns:a16="http://schemas.microsoft.com/office/drawing/2014/main" id="{B899A1B7-66BD-4A15-B9F4-2C29E6640E64}"/>
                  </a:ext>
                </a:extLst>
              </p:cNvPr>
              <p:cNvSpPr>
                <a:spLocks/>
              </p:cNvSpPr>
              <p:nvPr/>
            </p:nvSpPr>
            <p:spPr bwMode="auto">
              <a:xfrm>
                <a:off x="5512" y="435"/>
                <a:ext cx="190" cy="197"/>
              </a:xfrm>
              <a:custGeom>
                <a:avLst/>
                <a:gdLst>
                  <a:gd name="T0" fmla="+- 0 5660 5513"/>
                  <a:gd name="T1" fmla="*/ T0 w 190"/>
                  <a:gd name="T2" fmla="+- 0 522 435"/>
                  <a:gd name="T3" fmla="*/ 522 h 197"/>
                  <a:gd name="T4" fmla="+- 0 5688 5513"/>
                  <a:gd name="T5" fmla="*/ T4 w 190"/>
                  <a:gd name="T6" fmla="+- 0 536 435"/>
                  <a:gd name="T7" fmla="*/ 536 h 197"/>
                  <a:gd name="T8" fmla="+- 0 5702 5513"/>
                  <a:gd name="T9" fmla="*/ T8 w 190"/>
                  <a:gd name="T10" fmla="+- 0 516 435"/>
                  <a:gd name="T11" fmla="*/ 516 h 197"/>
                  <a:gd name="T12" fmla="+- 0 5608 5513"/>
                  <a:gd name="T13" fmla="*/ T12 w 190"/>
                  <a:gd name="T14" fmla="+- 0 521 435"/>
                  <a:gd name="T15" fmla="*/ 521 h 197"/>
                  <a:gd name="T16" fmla="+- 0 5618 5513"/>
                  <a:gd name="T17" fmla="*/ T16 w 190"/>
                  <a:gd name="T18" fmla="+- 0 535 435"/>
                  <a:gd name="T19" fmla="*/ 535 h 197"/>
                  <a:gd name="T20" fmla="+- 0 5645 5513"/>
                  <a:gd name="T21" fmla="*/ T20 w 190"/>
                  <a:gd name="T22" fmla="+- 0 521 435"/>
                  <a:gd name="T23" fmla="*/ 521 h 197"/>
                  <a:gd name="T24" fmla="+- 0 5552 5513"/>
                  <a:gd name="T25" fmla="*/ T24 w 190"/>
                  <a:gd name="T26" fmla="+- 0 533 435"/>
                  <a:gd name="T27" fmla="*/ 533 h 197"/>
                  <a:gd name="T28" fmla="+- 0 5530 5513"/>
                  <a:gd name="T29" fmla="*/ T28 w 190"/>
                  <a:gd name="T30" fmla="+- 0 493 435"/>
                  <a:gd name="T31" fmla="*/ 493 h 197"/>
                  <a:gd name="T32" fmla="+- 0 5513 5513"/>
                  <a:gd name="T33" fmla="*/ T32 w 190"/>
                  <a:gd name="T34" fmla="+- 0 523 435"/>
                  <a:gd name="T35" fmla="*/ 523 h 197"/>
                  <a:gd name="T36" fmla="+- 0 5529 5513"/>
                  <a:gd name="T37" fmla="*/ T36 w 190"/>
                  <a:gd name="T38" fmla="+- 0 533 435"/>
                  <a:gd name="T39" fmla="*/ 533 h 197"/>
                  <a:gd name="T40" fmla="+- 0 5549 5513"/>
                  <a:gd name="T41" fmla="*/ T40 w 190"/>
                  <a:gd name="T42" fmla="+- 0 498 435"/>
                  <a:gd name="T43" fmla="*/ 498 h 197"/>
                  <a:gd name="T44" fmla="+- 0 5579 5513"/>
                  <a:gd name="T45" fmla="*/ T44 w 190"/>
                  <a:gd name="T46" fmla="+- 0 500 435"/>
                  <a:gd name="T47" fmla="*/ 500 h 197"/>
                  <a:gd name="T48" fmla="+- 0 5594 5513"/>
                  <a:gd name="T49" fmla="*/ T48 w 190"/>
                  <a:gd name="T50" fmla="+- 0 527 435"/>
                  <a:gd name="T51" fmla="*/ 527 h 197"/>
                  <a:gd name="T52" fmla="+- 0 5651 5513"/>
                  <a:gd name="T53" fmla="*/ T52 w 190"/>
                  <a:gd name="T54" fmla="+- 0 516 435"/>
                  <a:gd name="T55" fmla="*/ 516 h 197"/>
                  <a:gd name="T56" fmla="+- 0 5611 5513"/>
                  <a:gd name="T57" fmla="*/ T56 w 190"/>
                  <a:gd name="T58" fmla="+- 0 516 435"/>
                  <a:gd name="T59" fmla="*/ 516 h 197"/>
                  <a:gd name="T60" fmla="+- 0 5596 5513"/>
                  <a:gd name="T61" fmla="*/ T60 w 190"/>
                  <a:gd name="T62" fmla="+- 0 493 435"/>
                  <a:gd name="T63" fmla="*/ 493 h 197"/>
                  <a:gd name="T64" fmla="+- 0 5614 5513"/>
                  <a:gd name="T65" fmla="*/ T64 w 190"/>
                  <a:gd name="T66" fmla="+- 0 465 435"/>
                  <a:gd name="T67" fmla="*/ 465 h 197"/>
                  <a:gd name="T68" fmla="+- 0 5630 5513"/>
                  <a:gd name="T69" fmla="*/ T68 w 190"/>
                  <a:gd name="T70" fmla="+- 0 493 435"/>
                  <a:gd name="T71" fmla="*/ 493 h 197"/>
                  <a:gd name="T72" fmla="+- 0 5620 5513"/>
                  <a:gd name="T73" fmla="*/ T72 w 190"/>
                  <a:gd name="T74" fmla="+- 0 512 435"/>
                  <a:gd name="T75" fmla="*/ 512 h 197"/>
                  <a:gd name="T76" fmla="+- 0 5689 5513"/>
                  <a:gd name="T77" fmla="*/ T76 w 190"/>
                  <a:gd name="T78" fmla="+- 0 513 435"/>
                  <a:gd name="T79" fmla="*/ 513 h 197"/>
                  <a:gd name="T80" fmla="+- 0 5676 5513"/>
                  <a:gd name="T81" fmla="*/ T80 w 190"/>
                  <a:gd name="T82" fmla="+- 0 490 435"/>
                  <a:gd name="T83" fmla="*/ 490 h 197"/>
                  <a:gd name="T84" fmla="+- 0 5644 5513"/>
                  <a:gd name="T85" fmla="*/ T84 w 190"/>
                  <a:gd name="T86" fmla="+- 0 480 435"/>
                  <a:gd name="T87" fmla="*/ 480 h 197"/>
                  <a:gd name="T88" fmla="+- 0 5611 5513"/>
                  <a:gd name="T89" fmla="*/ T88 w 190"/>
                  <a:gd name="T90" fmla="+- 0 473 435"/>
                  <a:gd name="T91" fmla="*/ 473 h 197"/>
                  <a:gd name="T92" fmla="+- 0 5611 5513"/>
                  <a:gd name="T93" fmla="*/ T92 w 190"/>
                  <a:gd name="T94" fmla="+- 0 492 435"/>
                  <a:gd name="T95" fmla="*/ 492 h 197"/>
                  <a:gd name="T96" fmla="+- 0 5676 5513"/>
                  <a:gd name="T97" fmla="*/ T96 w 190"/>
                  <a:gd name="T98" fmla="+- 0 444 435"/>
                  <a:gd name="T99" fmla="*/ 444 h 197"/>
                  <a:gd name="T100" fmla="+- 0 5666 5513"/>
                  <a:gd name="T101" fmla="*/ T100 w 190"/>
                  <a:gd name="T102" fmla="+- 0 464 435"/>
                  <a:gd name="T103" fmla="*/ 464 h 197"/>
                  <a:gd name="T104" fmla="+- 0 5651 5513"/>
                  <a:gd name="T105" fmla="*/ T104 w 190"/>
                  <a:gd name="T106" fmla="+- 0 486 435"/>
                  <a:gd name="T107" fmla="*/ 486 h 197"/>
                  <a:gd name="T108" fmla="+- 0 5689 5513"/>
                  <a:gd name="T109" fmla="*/ T108 w 190"/>
                  <a:gd name="T110" fmla="+- 0 464 435"/>
                  <a:gd name="T111" fmla="*/ 464 h 197"/>
                  <a:gd name="T112" fmla="+- 0 5574 5513"/>
                  <a:gd name="T113" fmla="*/ T112 w 190"/>
                  <a:gd name="T114" fmla="+- 0 435 435"/>
                  <a:gd name="T115" fmla="*/ 435 h 197"/>
                  <a:gd name="T116" fmla="+- 0 5574 5513"/>
                  <a:gd name="T117" fmla="*/ T116 w 190"/>
                  <a:gd name="T118" fmla="+- 0 473 435"/>
                  <a:gd name="T119" fmla="*/ 473 h 197"/>
                  <a:gd name="T120" fmla="+- 0 5605 5513"/>
                  <a:gd name="T121" fmla="*/ T120 w 190"/>
                  <a:gd name="T122" fmla="+- 0 445 435"/>
                  <a:gd name="T123" fmla="*/ 445 h 197"/>
                  <a:gd name="T124" fmla="+- 0 5678 5513"/>
                  <a:gd name="T125" fmla="*/ T124 w 190"/>
                  <a:gd name="T126" fmla="+- 0 536 435"/>
                  <a:gd name="T127" fmla="*/ 536 h 197"/>
                  <a:gd name="T128" fmla="+- 0 5562 5513"/>
                  <a:gd name="T129" fmla="*/ T128 w 190"/>
                  <a:gd name="T130" fmla="+- 0 632 435"/>
                  <a:gd name="T131" fmla="*/ 632 h 197"/>
                  <a:gd name="T132" fmla="+- 0 5678 5513"/>
                  <a:gd name="T133" fmla="*/ T132 w 190"/>
                  <a:gd name="T134" fmla="+- 0 608 435"/>
                  <a:gd name="T135" fmla="*/ 608 h 197"/>
                  <a:gd name="T136" fmla="+- 0 5678 5513"/>
                  <a:gd name="T137" fmla="*/ T136 w 190"/>
                  <a:gd name="T138" fmla="+- 0 599 435"/>
                  <a:gd name="T139" fmla="*/ 599 h 197"/>
                  <a:gd name="T140" fmla="+- 0 5562 5513"/>
                  <a:gd name="T141" fmla="*/ T140 w 190"/>
                  <a:gd name="T142" fmla="+- 0 577 435"/>
                  <a:gd name="T143" fmla="*/ 577 h 197"/>
                  <a:gd name="T144" fmla="+- 0 5562 5513"/>
                  <a:gd name="T145" fmla="*/ T144 w 190"/>
                  <a:gd name="T146" fmla="+- 0 562 435"/>
                  <a:gd name="T147" fmla="*/ 562 h 197"/>
                  <a:gd name="T148" fmla="+- 0 5678 5513"/>
                  <a:gd name="T149" fmla="*/ T148 w 190"/>
                  <a:gd name="T150" fmla="+- 0 536 435"/>
                  <a:gd name="T151" fmla="*/ 536 h 197"/>
                  <a:gd name="T152" fmla="+- 0 5653 5513"/>
                  <a:gd name="T153" fmla="*/ T152 w 190"/>
                  <a:gd name="T154" fmla="+- 0 631 435"/>
                  <a:gd name="T155" fmla="*/ 631 h 197"/>
                  <a:gd name="T156" fmla="+- 0 5678 5513"/>
                  <a:gd name="T157" fmla="*/ T156 w 190"/>
                  <a:gd name="T158" fmla="+- 0 599 435"/>
                  <a:gd name="T159" fmla="*/ 599 h 197"/>
                  <a:gd name="T160" fmla="+- 0 5678 5513"/>
                  <a:gd name="T161" fmla="*/ T160 w 190"/>
                  <a:gd name="T162" fmla="+- 0 608 435"/>
                  <a:gd name="T163" fmla="*/ 608 h 197"/>
                  <a:gd name="T164" fmla="+- 0 5653 5513"/>
                  <a:gd name="T165" fmla="*/ T164 w 190"/>
                  <a:gd name="T166" fmla="+- 0 577 435"/>
                  <a:gd name="T167" fmla="*/ 577 h 197"/>
                  <a:gd name="T168" fmla="+- 0 5678 5513"/>
                  <a:gd name="T169" fmla="*/ T168 w 190"/>
                  <a:gd name="T170" fmla="+- 0 577 435"/>
                  <a:gd name="T171" fmla="*/ 577 h 197"/>
                  <a:gd name="T172" fmla="+- 0 5653 5513"/>
                  <a:gd name="T173" fmla="*/ T172 w 190"/>
                  <a:gd name="T174" fmla="+- 0 562 435"/>
                  <a:gd name="T175" fmla="*/ 562 h 19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Lst>
                <a:rect l="0" t="0" r="r" b="b"/>
                <a:pathLst>
                  <a:path w="190" h="197">
                    <a:moveTo>
                      <a:pt x="188" y="81"/>
                    </a:moveTo>
                    <a:lnTo>
                      <a:pt x="138" y="81"/>
                    </a:lnTo>
                    <a:lnTo>
                      <a:pt x="147" y="87"/>
                    </a:lnTo>
                    <a:lnTo>
                      <a:pt x="155" y="92"/>
                    </a:lnTo>
                    <a:lnTo>
                      <a:pt x="165" y="97"/>
                    </a:lnTo>
                    <a:lnTo>
                      <a:pt x="175" y="101"/>
                    </a:lnTo>
                    <a:lnTo>
                      <a:pt x="177" y="95"/>
                    </a:lnTo>
                    <a:lnTo>
                      <a:pt x="184" y="86"/>
                    </a:lnTo>
                    <a:lnTo>
                      <a:pt x="189" y="81"/>
                    </a:lnTo>
                    <a:lnTo>
                      <a:pt x="188" y="81"/>
                    </a:lnTo>
                    <a:close/>
                    <a:moveTo>
                      <a:pt x="132" y="86"/>
                    </a:moveTo>
                    <a:lnTo>
                      <a:pt x="95" y="86"/>
                    </a:lnTo>
                    <a:lnTo>
                      <a:pt x="99" y="90"/>
                    </a:lnTo>
                    <a:lnTo>
                      <a:pt x="103" y="96"/>
                    </a:lnTo>
                    <a:lnTo>
                      <a:pt x="105" y="100"/>
                    </a:lnTo>
                    <a:lnTo>
                      <a:pt x="117" y="95"/>
                    </a:lnTo>
                    <a:lnTo>
                      <a:pt x="128" y="89"/>
                    </a:lnTo>
                    <a:lnTo>
                      <a:pt x="132" y="86"/>
                    </a:lnTo>
                    <a:close/>
                    <a:moveTo>
                      <a:pt x="62" y="57"/>
                    </a:moveTo>
                    <a:lnTo>
                      <a:pt x="39" y="57"/>
                    </a:lnTo>
                    <a:lnTo>
                      <a:pt x="39" y="98"/>
                    </a:lnTo>
                    <a:lnTo>
                      <a:pt x="62" y="98"/>
                    </a:lnTo>
                    <a:lnTo>
                      <a:pt x="62" y="57"/>
                    </a:lnTo>
                    <a:close/>
                    <a:moveTo>
                      <a:pt x="17" y="58"/>
                    </a:moveTo>
                    <a:lnTo>
                      <a:pt x="13" y="69"/>
                    </a:lnTo>
                    <a:lnTo>
                      <a:pt x="7" y="80"/>
                    </a:lnTo>
                    <a:lnTo>
                      <a:pt x="0" y="88"/>
                    </a:lnTo>
                    <a:lnTo>
                      <a:pt x="5" y="90"/>
                    </a:lnTo>
                    <a:lnTo>
                      <a:pt x="12" y="95"/>
                    </a:lnTo>
                    <a:lnTo>
                      <a:pt x="16" y="98"/>
                    </a:lnTo>
                    <a:lnTo>
                      <a:pt x="23" y="89"/>
                    </a:lnTo>
                    <a:lnTo>
                      <a:pt x="31" y="76"/>
                    </a:lnTo>
                    <a:lnTo>
                      <a:pt x="36" y="63"/>
                    </a:lnTo>
                    <a:lnTo>
                      <a:pt x="17" y="58"/>
                    </a:lnTo>
                    <a:close/>
                    <a:moveTo>
                      <a:pt x="83" y="58"/>
                    </a:moveTo>
                    <a:lnTo>
                      <a:pt x="66" y="65"/>
                    </a:lnTo>
                    <a:lnTo>
                      <a:pt x="72" y="74"/>
                    </a:lnTo>
                    <a:lnTo>
                      <a:pt x="79" y="85"/>
                    </a:lnTo>
                    <a:lnTo>
                      <a:pt x="81" y="92"/>
                    </a:lnTo>
                    <a:lnTo>
                      <a:pt x="95" y="86"/>
                    </a:lnTo>
                    <a:lnTo>
                      <a:pt x="132" y="86"/>
                    </a:lnTo>
                    <a:lnTo>
                      <a:pt x="138" y="81"/>
                    </a:lnTo>
                    <a:lnTo>
                      <a:pt x="188" y="81"/>
                    </a:lnTo>
                    <a:lnTo>
                      <a:pt x="186" y="81"/>
                    </a:lnTo>
                    <a:lnTo>
                      <a:pt x="98" y="81"/>
                    </a:lnTo>
                    <a:lnTo>
                      <a:pt x="94" y="74"/>
                    </a:lnTo>
                    <a:lnTo>
                      <a:pt x="88" y="65"/>
                    </a:lnTo>
                    <a:lnTo>
                      <a:pt x="83" y="58"/>
                    </a:lnTo>
                    <a:close/>
                    <a:moveTo>
                      <a:pt x="122" y="29"/>
                    </a:moveTo>
                    <a:lnTo>
                      <a:pt x="107" y="29"/>
                    </a:lnTo>
                    <a:lnTo>
                      <a:pt x="101" y="30"/>
                    </a:lnTo>
                    <a:lnTo>
                      <a:pt x="105" y="40"/>
                    </a:lnTo>
                    <a:lnTo>
                      <a:pt x="111" y="49"/>
                    </a:lnTo>
                    <a:lnTo>
                      <a:pt x="117" y="58"/>
                    </a:lnTo>
                    <a:lnTo>
                      <a:pt x="123" y="66"/>
                    </a:lnTo>
                    <a:lnTo>
                      <a:pt x="115" y="72"/>
                    </a:lnTo>
                    <a:lnTo>
                      <a:pt x="107" y="77"/>
                    </a:lnTo>
                    <a:lnTo>
                      <a:pt x="98" y="81"/>
                    </a:lnTo>
                    <a:lnTo>
                      <a:pt x="186" y="81"/>
                    </a:lnTo>
                    <a:lnTo>
                      <a:pt x="176" y="78"/>
                    </a:lnTo>
                    <a:lnTo>
                      <a:pt x="165" y="72"/>
                    </a:lnTo>
                    <a:lnTo>
                      <a:pt x="155" y="66"/>
                    </a:lnTo>
                    <a:lnTo>
                      <a:pt x="163" y="55"/>
                    </a:lnTo>
                    <a:lnTo>
                      <a:pt x="165" y="51"/>
                    </a:lnTo>
                    <a:lnTo>
                      <a:pt x="138" y="51"/>
                    </a:lnTo>
                    <a:lnTo>
                      <a:pt x="131" y="45"/>
                    </a:lnTo>
                    <a:lnTo>
                      <a:pt x="126" y="37"/>
                    </a:lnTo>
                    <a:lnTo>
                      <a:pt x="122" y="29"/>
                    </a:lnTo>
                    <a:close/>
                    <a:moveTo>
                      <a:pt x="98" y="38"/>
                    </a:moveTo>
                    <a:lnTo>
                      <a:pt x="1" y="38"/>
                    </a:lnTo>
                    <a:lnTo>
                      <a:pt x="1" y="57"/>
                    </a:lnTo>
                    <a:lnTo>
                      <a:pt x="98" y="57"/>
                    </a:lnTo>
                    <a:lnTo>
                      <a:pt x="98" y="38"/>
                    </a:lnTo>
                    <a:close/>
                    <a:moveTo>
                      <a:pt x="166" y="8"/>
                    </a:moveTo>
                    <a:lnTo>
                      <a:pt x="163" y="9"/>
                    </a:lnTo>
                    <a:lnTo>
                      <a:pt x="98" y="9"/>
                    </a:lnTo>
                    <a:lnTo>
                      <a:pt x="98" y="29"/>
                    </a:lnTo>
                    <a:lnTo>
                      <a:pt x="153" y="29"/>
                    </a:lnTo>
                    <a:lnTo>
                      <a:pt x="149" y="37"/>
                    </a:lnTo>
                    <a:lnTo>
                      <a:pt x="144" y="45"/>
                    </a:lnTo>
                    <a:lnTo>
                      <a:pt x="138" y="51"/>
                    </a:lnTo>
                    <a:lnTo>
                      <a:pt x="165" y="51"/>
                    </a:lnTo>
                    <a:lnTo>
                      <a:pt x="170" y="42"/>
                    </a:lnTo>
                    <a:lnTo>
                      <a:pt x="176" y="29"/>
                    </a:lnTo>
                    <a:lnTo>
                      <a:pt x="181" y="14"/>
                    </a:lnTo>
                    <a:lnTo>
                      <a:pt x="166" y="8"/>
                    </a:lnTo>
                    <a:close/>
                    <a:moveTo>
                      <a:pt x="61" y="0"/>
                    </a:moveTo>
                    <a:lnTo>
                      <a:pt x="37" y="0"/>
                    </a:lnTo>
                    <a:lnTo>
                      <a:pt x="37" y="38"/>
                    </a:lnTo>
                    <a:lnTo>
                      <a:pt x="61" y="38"/>
                    </a:lnTo>
                    <a:lnTo>
                      <a:pt x="61" y="27"/>
                    </a:lnTo>
                    <a:lnTo>
                      <a:pt x="92" y="27"/>
                    </a:lnTo>
                    <a:lnTo>
                      <a:pt x="92" y="10"/>
                    </a:lnTo>
                    <a:lnTo>
                      <a:pt x="61" y="10"/>
                    </a:lnTo>
                    <a:lnTo>
                      <a:pt x="61" y="0"/>
                    </a:lnTo>
                    <a:close/>
                    <a:moveTo>
                      <a:pt x="165" y="101"/>
                    </a:moveTo>
                    <a:lnTo>
                      <a:pt x="26" y="101"/>
                    </a:lnTo>
                    <a:lnTo>
                      <a:pt x="26" y="197"/>
                    </a:lnTo>
                    <a:lnTo>
                      <a:pt x="49" y="197"/>
                    </a:lnTo>
                    <a:lnTo>
                      <a:pt x="49" y="191"/>
                    </a:lnTo>
                    <a:lnTo>
                      <a:pt x="165" y="191"/>
                    </a:lnTo>
                    <a:lnTo>
                      <a:pt x="165" y="173"/>
                    </a:lnTo>
                    <a:lnTo>
                      <a:pt x="49" y="173"/>
                    </a:lnTo>
                    <a:lnTo>
                      <a:pt x="49" y="164"/>
                    </a:lnTo>
                    <a:lnTo>
                      <a:pt x="165" y="164"/>
                    </a:lnTo>
                    <a:lnTo>
                      <a:pt x="165" y="150"/>
                    </a:lnTo>
                    <a:lnTo>
                      <a:pt x="49" y="150"/>
                    </a:lnTo>
                    <a:lnTo>
                      <a:pt x="49" y="142"/>
                    </a:lnTo>
                    <a:lnTo>
                      <a:pt x="165" y="142"/>
                    </a:lnTo>
                    <a:lnTo>
                      <a:pt x="165" y="127"/>
                    </a:lnTo>
                    <a:lnTo>
                      <a:pt x="49" y="127"/>
                    </a:lnTo>
                    <a:lnTo>
                      <a:pt x="49" y="119"/>
                    </a:lnTo>
                    <a:lnTo>
                      <a:pt x="165" y="119"/>
                    </a:lnTo>
                    <a:lnTo>
                      <a:pt x="165" y="101"/>
                    </a:lnTo>
                    <a:close/>
                    <a:moveTo>
                      <a:pt x="165" y="191"/>
                    </a:moveTo>
                    <a:lnTo>
                      <a:pt x="140" y="191"/>
                    </a:lnTo>
                    <a:lnTo>
                      <a:pt x="140" y="196"/>
                    </a:lnTo>
                    <a:lnTo>
                      <a:pt x="165" y="196"/>
                    </a:lnTo>
                    <a:lnTo>
                      <a:pt x="165" y="191"/>
                    </a:lnTo>
                    <a:close/>
                    <a:moveTo>
                      <a:pt x="165" y="164"/>
                    </a:moveTo>
                    <a:lnTo>
                      <a:pt x="140" y="164"/>
                    </a:lnTo>
                    <a:lnTo>
                      <a:pt x="140" y="173"/>
                    </a:lnTo>
                    <a:lnTo>
                      <a:pt x="165" y="173"/>
                    </a:lnTo>
                    <a:lnTo>
                      <a:pt x="165" y="164"/>
                    </a:lnTo>
                    <a:close/>
                    <a:moveTo>
                      <a:pt x="165" y="142"/>
                    </a:moveTo>
                    <a:lnTo>
                      <a:pt x="140" y="142"/>
                    </a:lnTo>
                    <a:lnTo>
                      <a:pt x="140" y="150"/>
                    </a:lnTo>
                    <a:lnTo>
                      <a:pt x="165" y="150"/>
                    </a:lnTo>
                    <a:lnTo>
                      <a:pt x="165" y="142"/>
                    </a:lnTo>
                    <a:close/>
                    <a:moveTo>
                      <a:pt x="165" y="119"/>
                    </a:moveTo>
                    <a:lnTo>
                      <a:pt x="140" y="119"/>
                    </a:lnTo>
                    <a:lnTo>
                      <a:pt x="140" y="127"/>
                    </a:lnTo>
                    <a:lnTo>
                      <a:pt x="165" y="127"/>
                    </a:lnTo>
                    <a:lnTo>
                      <a:pt x="165" y="1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AutoShape 17">
                <a:extLst>
                  <a:ext uri="{FF2B5EF4-FFF2-40B4-BE49-F238E27FC236}">
                    <a16:creationId xmlns:a16="http://schemas.microsoft.com/office/drawing/2014/main" id="{ED428167-62FD-48AC-8ED3-316666561CE9}"/>
                  </a:ext>
                </a:extLst>
              </p:cNvPr>
              <p:cNvSpPr>
                <a:spLocks/>
              </p:cNvSpPr>
              <p:nvPr/>
            </p:nvSpPr>
            <p:spPr bwMode="auto">
              <a:xfrm>
                <a:off x="5720" y="442"/>
                <a:ext cx="198" cy="191"/>
              </a:xfrm>
              <a:custGeom>
                <a:avLst/>
                <a:gdLst>
                  <a:gd name="T0" fmla="+- 0 5744 5720"/>
                  <a:gd name="T1" fmla="*/ T0 w 198"/>
                  <a:gd name="T2" fmla="+- 0 443 443"/>
                  <a:gd name="T3" fmla="*/ 443 h 191"/>
                  <a:gd name="T4" fmla="+- 0 5744 5720"/>
                  <a:gd name="T5" fmla="*/ T4 w 198"/>
                  <a:gd name="T6" fmla="+- 0 527 443"/>
                  <a:gd name="T7" fmla="*/ 527 h 191"/>
                  <a:gd name="T8" fmla="+- 0 5741 5720"/>
                  <a:gd name="T9" fmla="*/ T8 w 198"/>
                  <a:gd name="T10" fmla="+- 0 559 443"/>
                  <a:gd name="T11" fmla="*/ 559 h 191"/>
                  <a:gd name="T12" fmla="+- 0 5720 5720"/>
                  <a:gd name="T13" fmla="*/ T12 w 198"/>
                  <a:gd name="T14" fmla="+- 0 616 443"/>
                  <a:gd name="T15" fmla="*/ 616 h 191"/>
                  <a:gd name="T16" fmla="+- 0 5737 5720"/>
                  <a:gd name="T17" fmla="*/ T16 w 198"/>
                  <a:gd name="T18" fmla="+- 0 628 443"/>
                  <a:gd name="T19" fmla="*/ 628 h 191"/>
                  <a:gd name="T20" fmla="+- 0 5756 5720"/>
                  <a:gd name="T21" fmla="*/ T20 w 198"/>
                  <a:gd name="T22" fmla="+- 0 602 443"/>
                  <a:gd name="T23" fmla="*/ 602 h 191"/>
                  <a:gd name="T24" fmla="+- 0 5769 5720"/>
                  <a:gd name="T25" fmla="*/ T24 w 198"/>
                  <a:gd name="T26" fmla="+- 0 533 443"/>
                  <a:gd name="T27" fmla="*/ 533 h 191"/>
                  <a:gd name="T28" fmla="+- 0 5770 5720"/>
                  <a:gd name="T29" fmla="*/ T28 w 198"/>
                  <a:gd name="T30" fmla="+- 0 467 443"/>
                  <a:gd name="T31" fmla="*/ 467 h 191"/>
                  <a:gd name="T32" fmla="+- 0 5889 5720"/>
                  <a:gd name="T33" fmla="*/ T32 w 198"/>
                  <a:gd name="T34" fmla="+- 0 443 443"/>
                  <a:gd name="T35" fmla="*/ 443 h 191"/>
                  <a:gd name="T36" fmla="+- 0 5864 5720"/>
                  <a:gd name="T37" fmla="*/ T36 w 198"/>
                  <a:gd name="T38" fmla="+- 0 467 443"/>
                  <a:gd name="T39" fmla="*/ 467 h 191"/>
                  <a:gd name="T40" fmla="+- 0 5865 5720"/>
                  <a:gd name="T41" fmla="*/ T40 w 198"/>
                  <a:gd name="T42" fmla="+- 0 540 443"/>
                  <a:gd name="T43" fmla="*/ 540 h 191"/>
                  <a:gd name="T44" fmla="+- 0 5878 5720"/>
                  <a:gd name="T45" fmla="*/ T44 w 198"/>
                  <a:gd name="T46" fmla="+- 0 620 443"/>
                  <a:gd name="T47" fmla="*/ 620 h 191"/>
                  <a:gd name="T48" fmla="+- 0 5906 5720"/>
                  <a:gd name="T49" fmla="*/ T48 w 198"/>
                  <a:gd name="T50" fmla="+- 0 627 443"/>
                  <a:gd name="T51" fmla="*/ 627 h 191"/>
                  <a:gd name="T52" fmla="+- 0 5916 5720"/>
                  <a:gd name="T53" fmla="*/ T52 w 198"/>
                  <a:gd name="T54" fmla="+- 0 609 443"/>
                  <a:gd name="T55" fmla="*/ 609 h 191"/>
                  <a:gd name="T56" fmla="+- 0 5899 5720"/>
                  <a:gd name="T57" fmla="*/ T56 w 198"/>
                  <a:gd name="T58" fmla="+- 0 603 443"/>
                  <a:gd name="T59" fmla="*/ 603 h 191"/>
                  <a:gd name="T60" fmla="+- 0 5889 5720"/>
                  <a:gd name="T61" fmla="*/ T60 w 198"/>
                  <a:gd name="T62" fmla="+- 0 564 443"/>
                  <a:gd name="T63" fmla="*/ 564 h 191"/>
                  <a:gd name="T64" fmla="+- 0 5889 5720"/>
                  <a:gd name="T65" fmla="*/ T64 w 198"/>
                  <a:gd name="T66" fmla="+- 0 519 443"/>
                  <a:gd name="T67" fmla="*/ 519 h 191"/>
                  <a:gd name="T68" fmla="+- 0 5889 5720"/>
                  <a:gd name="T69" fmla="*/ T68 w 198"/>
                  <a:gd name="T70" fmla="+- 0 467 443"/>
                  <a:gd name="T71" fmla="*/ 467 h 191"/>
                  <a:gd name="T72" fmla="+- 0 5772 5720"/>
                  <a:gd name="T73" fmla="*/ T72 w 198"/>
                  <a:gd name="T74" fmla="+- 0 497 443"/>
                  <a:gd name="T75" fmla="*/ 497 h 191"/>
                  <a:gd name="T76" fmla="+- 0 5789 5720"/>
                  <a:gd name="T77" fmla="*/ T76 w 198"/>
                  <a:gd name="T78" fmla="+- 0 519 443"/>
                  <a:gd name="T79" fmla="*/ 519 h 191"/>
                  <a:gd name="T80" fmla="+- 0 5806 5720"/>
                  <a:gd name="T81" fmla="*/ T80 w 198"/>
                  <a:gd name="T82" fmla="+- 0 542 443"/>
                  <a:gd name="T83" fmla="*/ 542 h 191"/>
                  <a:gd name="T84" fmla="+- 0 5786 5720"/>
                  <a:gd name="T85" fmla="*/ T84 w 198"/>
                  <a:gd name="T86" fmla="+- 0 568 443"/>
                  <a:gd name="T87" fmla="*/ 568 h 191"/>
                  <a:gd name="T88" fmla="+- 0 5764 5720"/>
                  <a:gd name="T89" fmla="*/ T88 w 198"/>
                  <a:gd name="T90" fmla="+- 0 588 443"/>
                  <a:gd name="T91" fmla="*/ 588 h 191"/>
                  <a:gd name="T92" fmla="+- 0 5778 5720"/>
                  <a:gd name="T93" fmla="*/ T92 w 198"/>
                  <a:gd name="T94" fmla="+- 0 602 443"/>
                  <a:gd name="T95" fmla="*/ 602 h 191"/>
                  <a:gd name="T96" fmla="+- 0 5792 5720"/>
                  <a:gd name="T97" fmla="*/ T96 w 198"/>
                  <a:gd name="T98" fmla="+- 0 598 443"/>
                  <a:gd name="T99" fmla="*/ 598 h 191"/>
                  <a:gd name="T100" fmla="+- 0 5811 5720"/>
                  <a:gd name="T101" fmla="*/ T100 w 198"/>
                  <a:gd name="T102" fmla="+- 0 576 443"/>
                  <a:gd name="T103" fmla="*/ 576 h 191"/>
                  <a:gd name="T104" fmla="+- 0 5850 5720"/>
                  <a:gd name="T105" fmla="*/ T104 w 198"/>
                  <a:gd name="T106" fmla="+- 0 564 443"/>
                  <a:gd name="T107" fmla="*/ 564 h 191"/>
                  <a:gd name="T108" fmla="+- 0 5834 5720"/>
                  <a:gd name="T109" fmla="*/ T108 w 198"/>
                  <a:gd name="T110" fmla="+- 0 540 443"/>
                  <a:gd name="T111" fmla="*/ 540 h 191"/>
                  <a:gd name="T112" fmla="+- 0 5844 5720"/>
                  <a:gd name="T113" fmla="*/ T112 w 198"/>
                  <a:gd name="T114" fmla="+- 0 520 443"/>
                  <a:gd name="T115" fmla="*/ 520 h 191"/>
                  <a:gd name="T116" fmla="+- 0 5812 5720"/>
                  <a:gd name="T117" fmla="*/ T116 w 198"/>
                  <a:gd name="T118" fmla="+- 0 511 443"/>
                  <a:gd name="T119" fmla="*/ 511 h 191"/>
                  <a:gd name="T120" fmla="+- 0 5799 5720"/>
                  <a:gd name="T121" fmla="*/ T120 w 198"/>
                  <a:gd name="T122" fmla="+- 0 494 443"/>
                  <a:gd name="T123" fmla="*/ 494 h 191"/>
                  <a:gd name="T124" fmla="+- 0 5903 5720"/>
                  <a:gd name="T125" fmla="*/ T124 w 198"/>
                  <a:gd name="T126" fmla="+- 0 572 443"/>
                  <a:gd name="T127" fmla="*/ 572 h 191"/>
                  <a:gd name="T128" fmla="+- 0 5903 5720"/>
                  <a:gd name="T129" fmla="*/ T128 w 198"/>
                  <a:gd name="T130" fmla="+- 0 589 443"/>
                  <a:gd name="T131" fmla="*/ 589 h 191"/>
                  <a:gd name="T132" fmla="+- 0 5916 5720"/>
                  <a:gd name="T133" fmla="*/ T132 w 198"/>
                  <a:gd name="T134" fmla="+- 0 603 443"/>
                  <a:gd name="T135" fmla="*/ 603 h 191"/>
                  <a:gd name="T136" fmla="+- 0 5913 5720"/>
                  <a:gd name="T137" fmla="*/ T136 w 198"/>
                  <a:gd name="T138" fmla="+- 0 587 443"/>
                  <a:gd name="T139" fmla="*/ 587 h 191"/>
                  <a:gd name="T140" fmla="+- 0 5903 5720"/>
                  <a:gd name="T141" fmla="*/ T140 w 198"/>
                  <a:gd name="T142" fmla="+- 0 572 443"/>
                  <a:gd name="T143" fmla="*/ 572 h 191"/>
                  <a:gd name="T144" fmla="+- 0 5820 5720"/>
                  <a:gd name="T145" fmla="*/ T144 w 198"/>
                  <a:gd name="T146" fmla="+- 0 564 443"/>
                  <a:gd name="T147" fmla="*/ 564 h 191"/>
                  <a:gd name="T148" fmla="+- 0 5833 5720"/>
                  <a:gd name="T149" fmla="*/ T148 w 198"/>
                  <a:gd name="T150" fmla="+- 0 585 443"/>
                  <a:gd name="T151" fmla="*/ 585 h 191"/>
                  <a:gd name="T152" fmla="+- 0 5842 5720"/>
                  <a:gd name="T153" fmla="*/ T152 w 198"/>
                  <a:gd name="T154" fmla="+- 0 603 443"/>
                  <a:gd name="T155" fmla="*/ 603 h 191"/>
                  <a:gd name="T156" fmla="+- 0 5859 5720"/>
                  <a:gd name="T157" fmla="*/ T156 w 198"/>
                  <a:gd name="T158" fmla="+- 0 579 443"/>
                  <a:gd name="T159" fmla="*/ 579 h 191"/>
                  <a:gd name="T160" fmla="+- 0 5850 5720"/>
                  <a:gd name="T161" fmla="*/ T160 w 198"/>
                  <a:gd name="T162" fmla="+- 0 564 443"/>
                  <a:gd name="T163" fmla="*/ 564 h 191"/>
                  <a:gd name="T164" fmla="+- 0 5832 5720"/>
                  <a:gd name="T165" fmla="*/ T164 w 198"/>
                  <a:gd name="T166" fmla="+- 0 489 443"/>
                  <a:gd name="T167" fmla="*/ 489 h 191"/>
                  <a:gd name="T168" fmla="+- 0 5824 5720"/>
                  <a:gd name="T169" fmla="*/ T168 w 198"/>
                  <a:gd name="T170" fmla="+- 0 510 443"/>
                  <a:gd name="T171" fmla="*/ 510 h 191"/>
                  <a:gd name="T172" fmla="+- 0 5844 5720"/>
                  <a:gd name="T173" fmla="*/ T172 w 198"/>
                  <a:gd name="T174" fmla="+- 0 520 443"/>
                  <a:gd name="T175" fmla="*/ 520 h 191"/>
                  <a:gd name="T176" fmla="+- 0 5852 5720"/>
                  <a:gd name="T177" fmla="*/ T176 w 198"/>
                  <a:gd name="T178" fmla="+- 0 499 443"/>
                  <a:gd name="T179" fmla="*/ 499 h 191"/>
                  <a:gd name="T180" fmla="+- 0 5835 5720"/>
                  <a:gd name="T181" fmla="*/ T180 w 198"/>
                  <a:gd name="T182" fmla="+- 0 479 443"/>
                  <a:gd name="T183" fmla="*/ 479 h 19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Lst>
                <a:rect l="0" t="0" r="r" b="b"/>
                <a:pathLst>
                  <a:path w="198" h="191">
                    <a:moveTo>
                      <a:pt x="169" y="0"/>
                    </a:moveTo>
                    <a:lnTo>
                      <a:pt x="24" y="0"/>
                    </a:lnTo>
                    <a:lnTo>
                      <a:pt x="24" y="64"/>
                    </a:lnTo>
                    <a:lnTo>
                      <a:pt x="24" y="84"/>
                    </a:lnTo>
                    <a:lnTo>
                      <a:pt x="24" y="87"/>
                    </a:lnTo>
                    <a:lnTo>
                      <a:pt x="21" y="116"/>
                    </a:lnTo>
                    <a:lnTo>
                      <a:pt x="13" y="146"/>
                    </a:lnTo>
                    <a:lnTo>
                      <a:pt x="0" y="173"/>
                    </a:lnTo>
                    <a:lnTo>
                      <a:pt x="6" y="176"/>
                    </a:lnTo>
                    <a:lnTo>
                      <a:pt x="17" y="185"/>
                    </a:lnTo>
                    <a:lnTo>
                      <a:pt x="21" y="190"/>
                    </a:lnTo>
                    <a:lnTo>
                      <a:pt x="36" y="159"/>
                    </a:lnTo>
                    <a:lnTo>
                      <a:pt x="45" y="125"/>
                    </a:lnTo>
                    <a:lnTo>
                      <a:pt x="49" y="90"/>
                    </a:lnTo>
                    <a:lnTo>
                      <a:pt x="50" y="64"/>
                    </a:lnTo>
                    <a:lnTo>
                      <a:pt x="50" y="24"/>
                    </a:lnTo>
                    <a:lnTo>
                      <a:pt x="169" y="24"/>
                    </a:lnTo>
                    <a:lnTo>
                      <a:pt x="169" y="0"/>
                    </a:lnTo>
                    <a:close/>
                    <a:moveTo>
                      <a:pt x="169" y="24"/>
                    </a:moveTo>
                    <a:lnTo>
                      <a:pt x="144" y="24"/>
                    </a:lnTo>
                    <a:lnTo>
                      <a:pt x="145" y="90"/>
                    </a:lnTo>
                    <a:lnTo>
                      <a:pt x="145" y="97"/>
                    </a:lnTo>
                    <a:lnTo>
                      <a:pt x="149" y="146"/>
                    </a:lnTo>
                    <a:lnTo>
                      <a:pt x="158" y="177"/>
                    </a:lnTo>
                    <a:lnTo>
                      <a:pt x="177" y="187"/>
                    </a:lnTo>
                    <a:lnTo>
                      <a:pt x="186" y="184"/>
                    </a:lnTo>
                    <a:lnTo>
                      <a:pt x="192" y="178"/>
                    </a:lnTo>
                    <a:lnTo>
                      <a:pt x="196" y="166"/>
                    </a:lnTo>
                    <a:lnTo>
                      <a:pt x="196" y="160"/>
                    </a:lnTo>
                    <a:lnTo>
                      <a:pt x="179" y="160"/>
                    </a:lnTo>
                    <a:lnTo>
                      <a:pt x="172" y="150"/>
                    </a:lnTo>
                    <a:lnTo>
                      <a:pt x="169" y="121"/>
                    </a:lnTo>
                    <a:lnTo>
                      <a:pt x="169" y="116"/>
                    </a:lnTo>
                    <a:lnTo>
                      <a:pt x="169" y="76"/>
                    </a:lnTo>
                    <a:lnTo>
                      <a:pt x="169" y="36"/>
                    </a:lnTo>
                    <a:lnTo>
                      <a:pt x="169" y="24"/>
                    </a:lnTo>
                    <a:close/>
                    <a:moveTo>
                      <a:pt x="72" y="43"/>
                    </a:moveTo>
                    <a:lnTo>
                      <a:pt x="52" y="54"/>
                    </a:lnTo>
                    <a:lnTo>
                      <a:pt x="61" y="64"/>
                    </a:lnTo>
                    <a:lnTo>
                      <a:pt x="69" y="76"/>
                    </a:lnTo>
                    <a:lnTo>
                      <a:pt x="77" y="87"/>
                    </a:lnTo>
                    <a:lnTo>
                      <a:pt x="86" y="99"/>
                    </a:lnTo>
                    <a:lnTo>
                      <a:pt x="76" y="113"/>
                    </a:lnTo>
                    <a:lnTo>
                      <a:pt x="66" y="125"/>
                    </a:lnTo>
                    <a:lnTo>
                      <a:pt x="56" y="136"/>
                    </a:lnTo>
                    <a:lnTo>
                      <a:pt x="44" y="145"/>
                    </a:lnTo>
                    <a:lnTo>
                      <a:pt x="50" y="150"/>
                    </a:lnTo>
                    <a:lnTo>
                      <a:pt x="58" y="159"/>
                    </a:lnTo>
                    <a:lnTo>
                      <a:pt x="62" y="165"/>
                    </a:lnTo>
                    <a:lnTo>
                      <a:pt x="72" y="155"/>
                    </a:lnTo>
                    <a:lnTo>
                      <a:pt x="82" y="145"/>
                    </a:lnTo>
                    <a:lnTo>
                      <a:pt x="91" y="133"/>
                    </a:lnTo>
                    <a:lnTo>
                      <a:pt x="100" y="121"/>
                    </a:lnTo>
                    <a:lnTo>
                      <a:pt x="130" y="121"/>
                    </a:lnTo>
                    <a:lnTo>
                      <a:pt x="123" y="111"/>
                    </a:lnTo>
                    <a:lnTo>
                      <a:pt x="114" y="97"/>
                    </a:lnTo>
                    <a:lnTo>
                      <a:pt x="120" y="84"/>
                    </a:lnTo>
                    <a:lnTo>
                      <a:pt x="124" y="77"/>
                    </a:lnTo>
                    <a:lnTo>
                      <a:pt x="99" y="77"/>
                    </a:lnTo>
                    <a:lnTo>
                      <a:pt x="92" y="68"/>
                    </a:lnTo>
                    <a:lnTo>
                      <a:pt x="85" y="59"/>
                    </a:lnTo>
                    <a:lnTo>
                      <a:pt x="79" y="51"/>
                    </a:lnTo>
                    <a:lnTo>
                      <a:pt x="72" y="43"/>
                    </a:lnTo>
                    <a:close/>
                    <a:moveTo>
                      <a:pt x="183" y="129"/>
                    </a:moveTo>
                    <a:lnTo>
                      <a:pt x="183" y="142"/>
                    </a:lnTo>
                    <a:lnTo>
                      <a:pt x="183" y="146"/>
                    </a:lnTo>
                    <a:lnTo>
                      <a:pt x="181" y="160"/>
                    </a:lnTo>
                    <a:lnTo>
                      <a:pt x="196" y="160"/>
                    </a:lnTo>
                    <a:lnTo>
                      <a:pt x="198" y="148"/>
                    </a:lnTo>
                    <a:lnTo>
                      <a:pt x="193" y="144"/>
                    </a:lnTo>
                    <a:lnTo>
                      <a:pt x="187" y="135"/>
                    </a:lnTo>
                    <a:lnTo>
                      <a:pt x="183" y="129"/>
                    </a:lnTo>
                    <a:close/>
                    <a:moveTo>
                      <a:pt x="130" y="121"/>
                    </a:moveTo>
                    <a:lnTo>
                      <a:pt x="100" y="121"/>
                    </a:lnTo>
                    <a:lnTo>
                      <a:pt x="107" y="131"/>
                    </a:lnTo>
                    <a:lnTo>
                      <a:pt x="113" y="142"/>
                    </a:lnTo>
                    <a:lnTo>
                      <a:pt x="118" y="151"/>
                    </a:lnTo>
                    <a:lnTo>
                      <a:pt x="122" y="160"/>
                    </a:lnTo>
                    <a:lnTo>
                      <a:pt x="145" y="147"/>
                    </a:lnTo>
                    <a:lnTo>
                      <a:pt x="139" y="136"/>
                    </a:lnTo>
                    <a:lnTo>
                      <a:pt x="132" y="124"/>
                    </a:lnTo>
                    <a:lnTo>
                      <a:pt x="130" y="121"/>
                    </a:lnTo>
                    <a:close/>
                    <a:moveTo>
                      <a:pt x="115" y="36"/>
                    </a:moveTo>
                    <a:lnTo>
                      <a:pt x="112" y="46"/>
                    </a:lnTo>
                    <a:lnTo>
                      <a:pt x="108" y="56"/>
                    </a:lnTo>
                    <a:lnTo>
                      <a:pt x="104" y="67"/>
                    </a:lnTo>
                    <a:lnTo>
                      <a:pt x="99" y="77"/>
                    </a:lnTo>
                    <a:lnTo>
                      <a:pt x="124" y="77"/>
                    </a:lnTo>
                    <a:lnTo>
                      <a:pt x="127" y="70"/>
                    </a:lnTo>
                    <a:lnTo>
                      <a:pt x="132" y="56"/>
                    </a:lnTo>
                    <a:lnTo>
                      <a:pt x="137" y="42"/>
                    </a:lnTo>
                    <a:lnTo>
                      <a:pt x="115"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18">
                <a:extLst>
                  <a:ext uri="{FF2B5EF4-FFF2-40B4-BE49-F238E27FC236}">
                    <a16:creationId xmlns:a16="http://schemas.microsoft.com/office/drawing/2014/main" id="{F9510797-DC32-4DD9-A9E1-E07213FD3A01}"/>
                  </a:ext>
                </a:extLst>
              </p:cNvPr>
              <p:cNvSpPr>
                <a:spLocks/>
              </p:cNvSpPr>
              <p:nvPr/>
            </p:nvSpPr>
            <p:spPr bwMode="auto">
              <a:xfrm>
                <a:off x="5938" y="433"/>
                <a:ext cx="191" cy="198"/>
              </a:xfrm>
              <a:custGeom>
                <a:avLst/>
                <a:gdLst>
                  <a:gd name="T0" fmla="+- 0 5938 5938"/>
                  <a:gd name="T1" fmla="*/ T0 w 191"/>
                  <a:gd name="T2" fmla="+- 0 444 433"/>
                  <a:gd name="T3" fmla="*/ 444 h 198"/>
                  <a:gd name="T4" fmla="+- 0 5960 5938"/>
                  <a:gd name="T5" fmla="*/ T4 w 191"/>
                  <a:gd name="T6" fmla="+- 0 466 433"/>
                  <a:gd name="T7" fmla="*/ 466 h 198"/>
                  <a:gd name="T8" fmla="+- 0 5988 5938"/>
                  <a:gd name="T9" fmla="*/ T8 w 191"/>
                  <a:gd name="T10" fmla="+- 0 443 433"/>
                  <a:gd name="T11" fmla="*/ 443 h 198"/>
                  <a:gd name="T12" fmla="+- 0 6002 5938"/>
                  <a:gd name="T13" fmla="*/ T12 w 191"/>
                  <a:gd name="T14" fmla="+- 0 623 433"/>
                  <a:gd name="T15" fmla="*/ 623 h 198"/>
                  <a:gd name="T16" fmla="+- 0 6097 5938"/>
                  <a:gd name="T17" fmla="*/ T16 w 191"/>
                  <a:gd name="T18" fmla="+- 0 532 433"/>
                  <a:gd name="T19" fmla="*/ 532 h 198"/>
                  <a:gd name="T20" fmla="+- 0 6077 5938"/>
                  <a:gd name="T21" fmla="*/ T20 w 191"/>
                  <a:gd name="T22" fmla="+- 0 585 433"/>
                  <a:gd name="T23" fmla="*/ 585 h 198"/>
                  <a:gd name="T24" fmla="+- 0 6097 5938"/>
                  <a:gd name="T25" fmla="*/ T24 w 191"/>
                  <a:gd name="T26" fmla="+- 0 587 433"/>
                  <a:gd name="T27" fmla="*/ 587 h 198"/>
                  <a:gd name="T28" fmla="+- 0 6118 5938"/>
                  <a:gd name="T29" fmla="*/ T28 w 191"/>
                  <a:gd name="T30" fmla="+- 0 536 433"/>
                  <a:gd name="T31" fmla="*/ 536 h 198"/>
                  <a:gd name="T32" fmla="+- 0 6010 5938"/>
                  <a:gd name="T33" fmla="*/ T32 w 191"/>
                  <a:gd name="T34" fmla="+- 0 541 433"/>
                  <a:gd name="T35" fmla="*/ 541 h 198"/>
                  <a:gd name="T36" fmla="+- 0 6019 5938"/>
                  <a:gd name="T37" fmla="*/ T36 w 191"/>
                  <a:gd name="T38" fmla="+- 0 579 433"/>
                  <a:gd name="T39" fmla="*/ 579 h 198"/>
                  <a:gd name="T40" fmla="+- 0 6039 5938"/>
                  <a:gd name="T41" fmla="*/ T40 w 191"/>
                  <a:gd name="T42" fmla="+- 0 574 433"/>
                  <a:gd name="T43" fmla="*/ 574 h 198"/>
                  <a:gd name="T44" fmla="+- 0 6029 5938"/>
                  <a:gd name="T45" fmla="*/ T44 w 191"/>
                  <a:gd name="T46" fmla="+- 0 536 433"/>
                  <a:gd name="T47" fmla="*/ 536 h 198"/>
                  <a:gd name="T48" fmla="+- 0 6051 5938"/>
                  <a:gd name="T49" fmla="*/ T48 w 191"/>
                  <a:gd name="T50" fmla="+- 0 547 433"/>
                  <a:gd name="T51" fmla="*/ 547 h 198"/>
                  <a:gd name="T52" fmla="+- 0 6057 5938"/>
                  <a:gd name="T53" fmla="*/ T52 w 191"/>
                  <a:gd name="T54" fmla="+- 0 584 433"/>
                  <a:gd name="T55" fmla="*/ 584 h 198"/>
                  <a:gd name="T56" fmla="+- 0 6073 5938"/>
                  <a:gd name="T57" fmla="*/ T56 w 191"/>
                  <a:gd name="T58" fmla="+- 0 557 433"/>
                  <a:gd name="T59" fmla="*/ 557 h 198"/>
                  <a:gd name="T60" fmla="+- 0 5962 5938"/>
                  <a:gd name="T61" fmla="*/ T60 w 191"/>
                  <a:gd name="T62" fmla="+- 0 562 433"/>
                  <a:gd name="T63" fmla="*/ 562 h 198"/>
                  <a:gd name="T64" fmla="+- 0 5967 5938"/>
                  <a:gd name="T65" fmla="*/ T64 w 191"/>
                  <a:gd name="T66" fmla="+- 0 584 433"/>
                  <a:gd name="T67" fmla="*/ 584 h 198"/>
                  <a:gd name="T68" fmla="+- 0 5985 5938"/>
                  <a:gd name="T69" fmla="*/ T68 w 191"/>
                  <a:gd name="T70" fmla="+- 0 582 433"/>
                  <a:gd name="T71" fmla="*/ 582 h 198"/>
                  <a:gd name="T72" fmla="+- 0 5999 5938"/>
                  <a:gd name="T73" fmla="*/ T72 w 191"/>
                  <a:gd name="T74" fmla="+- 0 573 433"/>
                  <a:gd name="T75" fmla="*/ 573 h 198"/>
                  <a:gd name="T76" fmla="+- 0 5965 5938"/>
                  <a:gd name="T77" fmla="*/ T76 w 191"/>
                  <a:gd name="T78" fmla="+- 0 562 433"/>
                  <a:gd name="T79" fmla="*/ 562 h 198"/>
                  <a:gd name="T80" fmla="+- 0 5977 5938"/>
                  <a:gd name="T81" fmla="*/ T80 w 191"/>
                  <a:gd name="T82" fmla="+- 0 466 433"/>
                  <a:gd name="T83" fmla="*/ 466 h 198"/>
                  <a:gd name="T84" fmla="+- 0 5968 5938"/>
                  <a:gd name="T85" fmla="*/ T84 w 191"/>
                  <a:gd name="T86" fmla="+- 0 501 433"/>
                  <a:gd name="T87" fmla="*/ 501 h 198"/>
                  <a:gd name="T88" fmla="+- 0 5977 5938"/>
                  <a:gd name="T89" fmla="*/ T88 w 191"/>
                  <a:gd name="T90" fmla="+- 0 531 433"/>
                  <a:gd name="T91" fmla="*/ 531 h 198"/>
                  <a:gd name="T92" fmla="+- 0 5980 5938"/>
                  <a:gd name="T93" fmla="*/ T92 w 191"/>
                  <a:gd name="T94" fmla="+- 0 554 433"/>
                  <a:gd name="T95" fmla="*/ 554 h 198"/>
                  <a:gd name="T96" fmla="+- 0 5975 5938"/>
                  <a:gd name="T97" fmla="*/ T96 w 191"/>
                  <a:gd name="T98" fmla="+- 0 562 433"/>
                  <a:gd name="T99" fmla="*/ 562 h 198"/>
                  <a:gd name="T100" fmla="+- 0 5968 5938"/>
                  <a:gd name="T101" fmla="*/ T100 w 191"/>
                  <a:gd name="T102" fmla="+- 0 562 433"/>
                  <a:gd name="T103" fmla="*/ 562 h 198"/>
                  <a:gd name="T104" fmla="+- 0 6001 5938"/>
                  <a:gd name="T105" fmla="*/ T104 w 191"/>
                  <a:gd name="T106" fmla="+- 0 541 433"/>
                  <a:gd name="T107" fmla="*/ 541 h 198"/>
                  <a:gd name="T108" fmla="+- 0 5986 5938"/>
                  <a:gd name="T109" fmla="*/ T108 w 191"/>
                  <a:gd name="T110" fmla="+- 0 507 433"/>
                  <a:gd name="T111" fmla="*/ 507 h 198"/>
                  <a:gd name="T112" fmla="+- 0 6000 5938"/>
                  <a:gd name="T113" fmla="*/ T112 w 191"/>
                  <a:gd name="T114" fmla="+- 0 466 433"/>
                  <a:gd name="T115" fmla="*/ 466 h 198"/>
                  <a:gd name="T116" fmla="+- 0 6026 5938"/>
                  <a:gd name="T117" fmla="*/ T116 w 191"/>
                  <a:gd name="T118" fmla="+- 0 471 433"/>
                  <a:gd name="T119" fmla="*/ 471 h 198"/>
                  <a:gd name="T120" fmla="+- 0 5996 5938"/>
                  <a:gd name="T121" fmla="*/ T120 w 191"/>
                  <a:gd name="T122" fmla="+- 0 505 433"/>
                  <a:gd name="T123" fmla="*/ 505 h 198"/>
                  <a:gd name="T124" fmla="+- 0 6011 5938"/>
                  <a:gd name="T125" fmla="*/ T124 w 191"/>
                  <a:gd name="T126" fmla="+- 0 517 433"/>
                  <a:gd name="T127" fmla="*/ 517 h 198"/>
                  <a:gd name="T128" fmla="+- 0 6095 5938"/>
                  <a:gd name="T129" fmla="*/ T128 w 191"/>
                  <a:gd name="T130" fmla="+- 0 508 433"/>
                  <a:gd name="T131" fmla="*/ 508 h 198"/>
                  <a:gd name="T132" fmla="+- 0 6124 5938"/>
                  <a:gd name="T133" fmla="*/ T132 w 191"/>
                  <a:gd name="T134" fmla="+- 0 501 433"/>
                  <a:gd name="T135" fmla="*/ 501 h 198"/>
                  <a:gd name="T136" fmla="+- 0 6038 5938"/>
                  <a:gd name="T137" fmla="*/ T136 w 191"/>
                  <a:gd name="T138" fmla="+- 0 492 433"/>
                  <a:gd name="T139" fmla="*/ 492 h 198"/>
                  <a:gd name="T140" fmla="+- 0 6058 5938"/>
                  <a:gd name="T141" fmla="*/ T140 w 191"/>
                  <a:gd name="T142" fmla="+- 0 466 433"/>
                  <a:gd name="T143" fmla="*/ 466 h 198"/>
                  <a:gd name="T144" fmla="+- 0 6070 5938"/>
                  <a:gd name="T145" fmla="*/ T144 w 191"/>
                  <a:gd name="T146" fmla="+- 0 447 433"/>
                  <a:gd name="T147" fmla="*/ 447 h 198"/>
                  <a:gd name="T148" fmla="+- 0 6053 5938"/>
                  <a:gd name="T149" fmla="*/ T148 w 191"/>
                  <a:gd name="T150" fmla="+- 0 433 433"/>
                  <a:gd name="T151" fmla="*/ 433 h 198"/>
                  <a:gd name="T152" fmla="+- 0 6022 5938"/>
                  <a:gd name="T153" fmla="*/ T152 w 191"/>
                  <a:gd name="T154" fmla="+- 0 521 433"/>
                  <a:gd name="T155" fmla="*/ 521 h 198"/>
                  <a:gd name="T156" fmla="+- 0 6124 5938"/>
                  <a:gd name="T157" fmla="*/ T156 w 191"/>
                  <a:gd name="T158" fmla="+- 0 503 433"/>
                  <a:gd name="T159" fmla="*/ 503 h 198"/>
                  <a:gd name="T160" fmla="+- 0 6110 5938"/>
                  <a:gd name="T161" fmla="*/ T160 w 191"/>
                  <a:gd name="T162" fmla="+- 0 514 433"/>
                  <a:gd name="T163" fmla="*/ 514 h 198"/>
                  <a:gd name="T164" fmla="+- 0 6124 5938"/>
                  <a:gd name="T165" fmla="*/ T164 w 191"/>
                  <a:gd name="T166" fmla="+- 0 503 433"/>
                  <a:gd name="T167" fmla="*/ 503 h 198"/>
                  <a:gd name="T168" fmla="+- 0 6066 5938"/>
                  <a:gd name="T169" fmla="*/ T168 w 191"/>
                  <a:gd name="T170" fmla="+- 0 475 433"/>
                  <a:gd name="T171" fmla="*/ 475 h 198"/>
                  <a:gd name="T172" fmla="+- 0 6092 5938"/>
                  <a:gd name="T173" fmla="*/ T172 w 191"/>
                  <a:gd name="T174" fmla="+- 0 500 433"/>
                  <a:gd name="T175" fmla="*/ 500 h 198"/>
                  <a:gd name="T176" fmla="+- 0 6113 5938"/>
                  <a:gd name="T177" fmla="*/ T176 w 191"/>
                  <a:gd name="T178" fmla="+- 0 485 433"/>
                  <a:gd name="T179" fmla="*/ 485 h 198"/>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Lst>
                <a:rect l="0" t="0" r="r" b="b"/>
                <a:pathLst>
                  <a:path w="191" h="198">
                    <a:moveTo>
                      <a:pt x="50" y="10"/>
                    </a:moveTo>
                    <a:lnTo>
                      <a:pt x="47" y="11"/>
                    </a:lnTo>
                    <a:lnTo>
                      <a:pt x="0" y="11"/>
                    </a:lnTo>
                    <a:lnTo>
                      <a:pt x="0" y="198"/>
                    </a:lnTo>
                    <a:lnTo>
                      <a:pt x="22" y="198"/>
                    </a:lnTo>
                    <a:lnTo>
                      <a:pt x="22" y="33"/>
                    </a:lnTo>
                    <a:lnTo>
                      <a:pt x="62" y="33"/>
                    </a:lnTo>
                    <a:lnTo>
                      <a:pt x="66" y="19"/>
                    </a:lnTo>
                    <a:lnTo>
                      <a:pt x="50" y="10"/>
                    </a:lnTo>
                    <a:close/>
                    <a:moveTo>
                      <a:pt x="184" y="169"/>
                    </a:moveTo>
                    <a:lnTo>
                      <a:pt x="64" y="169"/>
                    </a:lnTo>
                    <a:lnTo>
                      <a:pt x="64" y="190"/>
                    </a:lnTo>
                    <a:lnTo>
                      <a:pt x="184" y="190"/>
                    </a:lnTo>
                    <a:lnTo>
                      <a:pt x="184" y="169"/>
                    </a:lnTo>
                    <a:close/>
                    <a:moveTo>
                      <a:pt x="159" y="99"/>
                    </a:moveTo>
                    <a:lnTo>
                      <a:pt x="153" y="116"/>
                    </a:lnTo>
                    <a:lnTo>
                      <a:pt x="146" y="134"/>
                    </a:lnTo>
                    <a:lnTo>
                      <a:pt x="139" y="152"/>
                    </a:lnTo>
                    <a:lnTo>
                      <a:pt x="131" y="169"/>
                    </a:lnTo>
                    <a:lnTo>
                      <a:pt x="151" y="169"/>
                    </a:lnTo>
                    <a:lnTo>
                      <a:pt x="159" y="154"/>
                    </a:lnTo>
                    <a:lnTo>
                      <a:pt x="166" y="137"/>
                    </a:lnTo>
                    <a:lnTo>
                      <a:pt x="173" y="120"/>
                    </a:lnTo>
                    <a:lnTo>
                      <a:pt x="180" y="103"/>
                    </a:lnTo>
                    <a:lnTo>
                      <a:pt x="159" y="99"/>
                    </a:lnTo>
                    <a:close/>
                    <a:moveTo>
                      <a:pt x="91" y="103"/>
                    </a:moveTo>
                    <a:lnTo>
                      <a:pt x="72" y="108"/>
                    </a:lnTo>
                    <a:lnTo>
                      <a:pt x="75" y="120"/>
                    </a:lnTo>
                    <a:lnTo>
                      <a:pt x="79" y="134"/>
                    </a:lnTo>
                    <a:lnTo>
                      <a:pt x="81" y="146"/>
                    </a:lnTo>
                    <a:lnTo>
                      <a:pt x="83" y="158"/>
                    </a:lnTo>
                    <a:lnTo>
                      <a:pt x="103" y="152"/>
                    </a:lnTo>
                    <a:lnTo>
                      <a:pt x="101" y="141"/>
                    </a:lnTo>
                    <a:lnTo>
                      <a:pt x="98" y="128"/>
                    </a:lnTo>
                    <a:lnTo>
                      <a:pt x="95" y="115"/>
                    </a:lnTo>
                    <a:lnTo>
                      <a:pt x="91" y="103"/>
                    </a:lnTo>
                    <a:close/>
                    <a:moveTo>
                      <a:pt x="130" y="99"/>
                    </a:moveTo>
                    <a:lnTo>
                      <a:pt x="111" y="101"/>
                    </a:lnTo>
                    <a:lnTo>
                      <a:pt x="113" y="114"/>
                    </a:lnTo>
                    <a:lnTo>
                      <a:pt x="116" y="127"/>
                    </a:lnTo>
                    <a:lnTo>
                      <a:pt x="117" y="140"/>
                    </a:lnTo>
                    <a:lnTo>
                      <a:pt x="119" y="151"/>
                    </a:lnTo>
                    <a:lnTo>
                      <a:pt x="139" y="148"/>
                    </a:lnTo>
                    <a:lnTo>
                      <a:pt x="137" y="137"/>
                    </a:lnTo>
                    <a:lnTo>
                      <a:pt x="135" y="124"/>
                    </a:lnTo>
                    <a:lnTo>
                      <a:pt x="133" y="111"/>
                    </a:lnTo>
                    <a:lnTo>
                      <a:pt x="130" y="99"/>
                    </a:lnTo>
                    <a:close/>
                    <a:moveTo>
                      <a:pt x="24" y="129"/>
                    </a:moveTo>
                    <a:lnTo>
                      <a:pt x="27" y="135"/>
                    </a:lnTo>
                    <a:lnTo>
                      <a:pt x="29" y="145"/>
                    </a:lnTo>
                    <a:lnTo>
                      <a:pt x="29" y="151"/>
                    </a:lnTo>
                    <a:lnTo>
                      <a:pt x="39" y="151"/>
                    </a:lnTo>
                    <a:lnTo>
                      <a:pt x="42" y="150"/>
                    </a:lnTo>
                    <a:lnTo>
                      <a:pt x="47" y="149"/>
                    </a:lnTo>
                    <a:lnTo>
                      <a:pt x="51" y="148"/>
                    </a:lnTo>
                    <a:lnTo>
                      <a:pt x="54" y="145"/>
                    </a:lnTo>
                    <a:lnTo>
                      <a:pt x="61" y="140"/>
                    </a:lnTo>
                    <a:lnTo>
                      <a:pt x="63" y="131"/>
                    </a:lnTo>
                    <a:lnTo>
                      <a:pt x="63" y="129"/>
                    </a:lnTo>
                    <a:lnTo>
                      <a:pt x="27" y="129"/>
                    </a:lnTo>
                    <a:lnTo>
                      <a:pt x="24" y="129"/>
                    </a:lnTo>
                    <a:close/>
                    <a:moveTo>
                      <a:pt x="62" y="33"/>
                    </a:moveTo>
                    <a:lnTo>
                      <a:pt x="39" y="33"/>
                    </a:lnTo>
                    <a:lnTo>
                      <a:pt x="36" y="44"/>
                    </a:lnTo>
                    <a:lnTo>
                      <a:pt x="34" y="55"/>
                    </a:lnTo>
                    <a:lnTo>
                      <a:pt x="30" y="68"/>
                    </a:lnTo>
                    <a:lnTo>
                      <a:pt x="27" y="77"/>
                    </a:lnTo>
                    <a:lnTo>
                      <a:pt x="35" y="88"/>
                    </a:lnTo>
                    <a:lnTo>
                      <a:pt x="39" y="98"/>
                    </a:lnTo>
                    <a:lnTo>
                      <a:pt x="41" y="107"/>
                    </a:lnTo>
                    <a:lnTo>
                      <a:pt x="42" y="114"/>
                    </a:lnTo>
                    <a:lnTo>
                      <a:pt x="42" y="121"/>
                    </a:lnTo>
                    <a:lnTo>
                      <a:pt x="41" y="126"/>
                    </a:lnTo>
                    <a:lnTo>
                      <a:pt x="38" y="128"/>
                    </a:lnTo>
                    <a:lnTo>
                      <a:pt x="37" y="129"/>
                    </a:lnTo>
                    <a:lnTo>
                      <a:pt x="35" y="129"/>
                    </a:lnTo>
                    <a:lnTo>
                      <a:pt x="32" y="129"/>
                    </a:lnTo>
                    <a:lnTo>
                      <a:pt x="30" y="129"/>
                    </a:lnTo>
                    <a:lnTo>
                      <a:pt x="63" y="129"/>
                    </a:lnTo>
                    <a:lnTo>
                      <a:pt x="63" y="115"/>
                    </a:lnTo>
                    <a:lnTo>
                      <a:pt x="63" y="108"/>
                    </a:lnTo>
                    <a:lnTo>
                      <a:pt x="61" y="98"/>
                    </a:lnTo>
                    <a:lnTo>
                      <a:pt x="56" y="86"/>
                    </a:lnTo>
                    <a:lnTo>
                      <a:pt x="48" y="74"/>
                    </a:lnTo>
                    <a:lnTo>
                      <a:pt x="54" y="59"/>
                    </a:lnTo>
                    <a:lnTo>
                      <a:pt x="57" y="47"/>
                    </a:lnTo>
                    <a:lnTo>
                      <a:pt x="62" y="33"/>
                    </a:lnTo>
                    <a:close/>
                    <a:moveTo>
                      <a:pt x="115" y="0"/>
                    </a:moveTo>
                    <a:lnTo>
                      <a:pt x="103" y="20"/>
                    </a:lnTo>
                    <a:lnTo>
                      <a:pt x="88" y="38"/>
                    </a:lnTo>
                    <a:lnTo>
                      <a:pt x="71" y="54"/>
                    </a:lnTo>
                    <a:lnTo>
                      <a:pt x="53" y="67"/>
                    </a:lnTo>
                    <a:lnTo>
                      <a:pt x="58" y="72"/>
                    </a:lnTo>
                    <a:lnTo>
                      <a:pt x="65" y="83"/>
                    </a:lnTo>
                    <a:lnTo>
                      <a:pt x="68" y="88"/>
                    </a:lnTo>
                    <a:lnTo>
                      <a:pt x="73" y="84"/>
                    </a:lnTo>
                    <a:lnTo>
                      <a:pt x="78" y="79"/>
                    </a:lnTo>
                    <a:lnTo>
                      <a:pt x="84" y="75"/>
                    </a:lnTo>
                    <a:lnTo>
                      <a:pt x="157" y="75"/>
                    </a:lnTo>
                    <a:lnTo>
                      <a:pt x="157" y="70"/>
                    </a:lnTo>
                    <a:lnTo>
                      <a:pt x="186" y="70"/>
                    </a:lnTo>
                    <a:lnTo>
                      <a:pt x="186" y="68"/>
                    </a:lnTo>
                    <a:lnTo>
                      <a:pt x="187" y="67"/>
                    </a:lnTo>
                    <a:lnTo>
                      <a:pt x="92" y="67"/>
                    </a:lnTo>
                    <a:lnTo>
                      <a:pt x="100" y="59"/>
                    </a:lnTo>
                    <a:lnTo>
                      <a:pt x="107" y="51"/>
                    </a:lnTo>
                    <a:lnTo>
                      <a:pt x="114" y="42"/>
                    </a:lnTo>
                    <a:lnTo>
                      <a:pt x="120" y="33"/>
                    </a:lnTo>
                    <a:lnTo>
                      <a:pt x="151" y="33"/>
                    </a:lnTo>
                    <a:lnTo>
                      <a:pt x="145" y="28"/>
                    </a:lnTo>
                    <a:lnTo>
                      <a:pt x="132" y="14"/>
                    </a:lnTo>
                    <a:lnTo>
                      <a:pt x="135" y="10"/>
                    </a:lnTo>
                    <a:lnTo>
                      <a:pt x="136" y="8"/>
                    </a:lnTo>
                    <a:lnTo>
                      <a:pt x="115" y="0"/>
                    </a:lnTo>
                    <a:close/>
                    <a:moveTo>
                      <a:pt x="157" y="75"/>
                    </a:moveTo>
                    <a:lnTo>
                      <a:pt x="84" y="75"/>
                    </a:lnTo>
                    <a:lnTo>
                      <a:pt x="84" y="88"/>
                    </a:lnTo>
                    <a:lnTo>
                      <a:pt x="157" y="88"/>
                    </a:lnTo>
                    <a:lnTo>
                      <a:pt x="157" y="75"/>
                    </a:lnTo>
                    <a:close/>
                    <a:moveTo>
                      <a:pt x="186" y="70"/>
                    </a:moveTo>
                    <a:lnTo>
                      <a:pt x="157" y="70"/>
                    </a:lnTo>
                    <a:lnTo>
                      <a:pt x="164" y="76"/>
                    </a:lnTo>
                    <a:lnTo>
                      <a:pt x="172" y="81"/>
                    </a:lnTo>
                    <a:lnTo>
                      <a:pt x="179" y="86"/>
                    </a:lnTo>
                    <a:lnTo>
                      <a:pt x="181" y="79"/>
                    </a:lnTo>
                    <a:lnTo>
                      <a:pt x="186" y="70"/>
                    </a:lnTo>
                    <a:close/>
                    <a:moveTo>
                      <a:pt x="151" y="33"/>
                    </a:moveTo>
                    <a:lnTo>
                      <a:pt x="120" y="33"/>
                    </a:lnTo>
                    <a:lnTo>
                      <a:pt x="128" y="42"/>
                    </a:lnTo>
                    <a:lnTo>
                      <a:pt x="136" y="50"/>
                    </a:lnTo>
                    <a:lnTo>
                      <a:pt x="145" y="59"/>
                    </a:lnTo>
                    <a:lnTo>
                      <a:pt x="154" y="67"/>
                    </a:lnTo>
                    <a:lnTo>
                      <a:pt x="187" y="67"/>
                    </a:lnTo>
                    <a:lnTo>
                      <a:pt x="191" y="62"/>
                    </a:lnTo>
                    <a:lnTo>
                      <a:pt x="175" y="52"/>
                    </a:lnTo>
                    <a:lnTo>
                      <a:pt x="159" y="40"/>
                    </a:lnTo>
                    <a:lnTo>
                      <a:pt x="15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 name="Group 19">
              <a:extLst>
                <a:ext uri="{FF2B5EF4-FFF2-40B4-BE49-F238E27FC236}">
                  <a16:creationId xmlns:a16="http://schemas.microsoft.com/office/drawing/2014/main" id="{96089B60-C5E9-4103-9A7B-5092EE4EB200}"/>
                </a:ext>
              </a:extLst>
            </p:cNvPr>
            <p:cNvGrpSpPr>
              <a:grpSpLocks/>
            </p:cNvGrpSpPr>
            <p:nvPr/>
          </p:nvGrpSpPr>
          <p:grpSpPr bwMode="auto">
            <a:xfrm>
              <a:off x="9525" y="431800"/>
              <a:ext cx="5267325" cy="1627188"/>
              <a:chOff x="1806" y="1007"/>
              <a:chExt cx="8294" cy="2563"/>
            </a:xfrm>
          </p:grpSpPr>
          <p:sp>
            <p:nvSpPr>
              <p:cNvPr id="20" name="Freeform 20">
                <a:extLst>
                  <a:ext uri="{FF2B5EF4-FFF2-40B4-BE49-F238E27FC236}">
                    <a16:creationId xmlns:a16="http://schemas.microsoft.com/office/drawing/2014/main" id="{6459488A-DE3F-4B6A-8583-E9D426E96CF9}"/>
                  </a:ext>
                </a:extLst>
              </p:cNvPr>
              <p:cNvSpPr>
                <a:spLocks/>
              </p:cNvSpPr>
              <p:nvPr/>
            </p:nvSpPr>
            <p:spPr bwMode="auto">
              <a:xfrm>
                <a:off x="1805" y="1024"/>
                <a:ext cx="8294" cy="1572"/>
              </a:xfrm>
              <a:custGeom>
                <a:avLst/>
                <a:gdLst>
                  <a:gd name="T0" fmla="+- 0 9602 1806"/>
                  <a:gd name="T1" fmla="*/ T0 w 8294"/>
                  <a:gd name="T2" fmla="+- 0 1025 1025"/>
                  <a:gd name="T3" fmla="*/ 1025 h 1572"/>
                  <a:gd name="T4" fmla="+- 0 9602 1806"/>
                  <a:gd name="T5" fmla="*/ T4 w 8294"/>
                  <a:gd name="T6" fmla="+- 0 1332 1025"/>
                  <a:gd name="T7" fmla="*/ 1332 h 1572"/>
                  <a:gd name="T8" fmla="+- 0 1806 1806"/>
                  <a:gd name="T9" fmla="*/ T8 w 8294"/>
                  <a:gd name="T10" fmla="+- 0 1332 1025"/>
                  <a:gd name="T11" fmla="*/ 1332 h 1572"/>
                  <a:gd name="T12" fmla="+- 0 1806 1806"/>
                  <a:gd name="T13" fmla="*/ T12 w 8294"/>
                  <a:gd name="T14" fmla="+- 0 2288 1025"/>
                  <a:gd name="T15" fmla="*/ 2288 h 1572"/>
                  <a:gd name="T16" fmla="+- 0 9602 1806"/>
                  <a:gd name="T17" fmla="*/ T16 w 8294"/>
                  <a:gd name="T18" fmla="+- 0 2288 1025"/>
                  <a:gd name="T19" fmla="*/ 2288 h 1572"/>
                  <a:gd name="T20" fmla="+- 0 9602 1806"/>
                  <a:gd name="T21" fmla="*/ T20 w 8294"/>
                  <a:gd name="T22" fmla="+- 0 2596 1025"/>
                  <a:gd name="T23" fmla="*/ 2596 h 1572"/>
                  <a:gd name="T24" fmla="+- 0 10100 1806"/>
                  <a:gd name="T25" fmla="*/ T24 w 8294"/>
                  <a:gd name="T26" fmla="+- 0 1805 1025"/>
                  <a:gd name="T27" fmla="*/ 1805 h 1572"/>
                  <a:gd name="T28" fmla="+- 0 9602 1806"/>
                  <a:gd name="T29" fmla="*/ T28 w 8294"/>
                  <a:gd name="T30" fmla="+- 0 1025 1025"/>
                  <a:gd name="T31" fmla="*/ 1025 h 1572"/>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8294" h="1572">
                    <a:moveTo>
                      <a:pt x="7796" y="0"/>
                    </a:moveTo>
                    <a:lnTo>
                      <a:pt x="7796" y="307"/>
                    </a:lnTo>
                    <a:lnTo>
                      <a:pt x="0" y="307"/>
                    </a:lnTo>
                    <a:lnTo>
                      <a:pt x="0" y="1263"/>
                    </a:lnTo>
                    <a:lnTo>
                      <a:pt x="7796" y="1263"/>
                    </a:lnTo>
                    <a:lnTo>
                      <a:pt x="7796" y="1571"/>
                    </a:lnTo>
                    <a:lnTo>
                      <a:pt x="8294" y="780"/>
                    </a:lnTo>
                    <a:lnTo>
                      <a:pt x="7796" y="0"/>
                    </a:lnTo>
                    <a:close/>
                  </a:path>
                </a:pathLst>
              </a:custGeom>
              <a:solidFill>
                <a:srgbClr val="B1B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18453" name="Picture 21">
                <a:extLst>
                  <a:ext uri="{FF2B5EF4-FFF2-40B4-BE49-F238E27FC236}">
                    <a16:creationId xmlns:a16="http://schemas.microsoft.com/office/drawing/2014/main" id="{562770BF-AA14-4CAC-9EB0-C7D4BE9C4A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6" y="1006"/>
                <a:ext cx="2381" cy="1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54" name="Picture 22">
                <a:extLst>
                  <a:ext uri="{FF2B5EF4-FFF2-40B4-BE49-F238E27FC236}">
                    <a16:creationId xmlns:a16="http://schemas.microsoft.com/office/drawing/2014/main" id="{4C32D02E-FBE1-43A0-8034-1FF8C2C553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0" y="1006"/>
                <a:ext cx="2381" cy="2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55" name="Picture 23">
                <a:extLst>
                  <a:ext uri="{FF2B5EF4-FFF2-40B4-BE49-F238E27FC236}">
                    <a16:creationId xmlns:a16="http://schemas.microsoft.com/office/drawing/2014/main" id="{225A68CE-1B71-443C-9C6C-C38097E25D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2" y="1006"/>
                <a:ext cx="2374" cy="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390377641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AA311A-6081-43C8-BCDA-58D78BCBC3A1}"/>
              </a:ext>
            </a:extLst>
          </p:cNvPr>
          <p:cNvSpPr>
            <a:spLocks noGrp="1"/>
          </p:cNvSpPr>
          <p:nvPr>
            <p:ph type="title"/>
          </p:nvPr>
        </p:nvSpPr>
        <p:spPr/>
        <p:txBody>
          <a:bodyPr/>
          <a:lstStyle/>
          <a:p>
            <a:r>
              <a:rPr lang="en-US" altLang="zh-CN" dirty="0"/>
              <a:t>2. </a:t>
            </a:r>
            <a:r>
              <a:rPr lang="zh-CN" altLang="en-US" dirty="0"/>
              <a:t>风险管理主要活动与技术</a:t>
            </a:r>
          </a:p>
        </p:txBody>
      </p:sp>
      <p:sp>
        <p:nvSpPr>
          <p:cNvPr id="3" name="内容占位符 2">
            <a:extLst>
              <a:ext uri="{FF2B5EF4-FFF2-40B4-BE49-F238E27FC236}">
                <a16:creationId xmlns:a16="http://schemas.microsoft.com/office/drawing/2014/main" id="{49019343-FE83-4E96-A4A2-0CD2AEE782C6}"/>
              </a:ext>
            </a:extLst>
          </p:cNvPr>
          <p:cNvSpPr>
            <a:spLocks noGrp="1"/>
          </p:cNvSpPr>
          <p:nvPr>
            <p:ph idx="1"/>
          </p:nvPr>
        </p:nvSpPr>
        <p:spPr>
          <a:xfrm>
            <a:off x="673100" y="1200210"/>
            <a:ext cx="10864850" cy="5047544"/>
          </a:xfrm>
        </p:spPr>
        <p:txBody>
          <a:bodyPr>
            <a:normAutofit/>
          </a:bodyPr>
          <a:lstStyle/>
          <a:p>
            <a:pPr marL="0" indent="0">
              <a:buNone/>
            </a:pPr>
            <a:r>
              <a:rPr lang="zh-CN" altLang="en-US" dirty="0"/>
              <a:t>（</a:t>
            </a:r>
            <a:r>
              <a:rPr lang="en-US" altLang="zh-CN" dirty="0"/>
              <a:t>7</a:t>
            </a:r>
            <a:r>
              <a:rPr lang="zh-CN" altLang="en-US" dirty="0"/>
              <a:t>）监督风险</a:t>
            </a:r>
            <a:endParaRPr lang="en-US" altLang="zh-CN" dirty="0"/>
          </a:p>
          <a:p>
            <a:pPr lvl="1"/>
            <a:r>
              <a:rPr lang="zh-CN" altLang="en-US" dirty="0"/>
              <a:t>风险监控表</a:t>
            </a:r>
          </a:p>
        </p:txBody>
      </p:sp>
      <p:sp>
        <p:nvSpPr>
          <p:cNvPr id="4" name="灯片编号占位符 1">
            <a:extLst>
              <a:ext uri="{FF2B5EF4-FFF2-40B4-BE49-F238E27FC236}">
                <a16:creationId xmlns:a16="http://schemas.microsoft.com/office/drawing/2014/main" id="{6EFA4264-DBF8-4B62-B79C-65C4987CAC4E}"/>
              </a:ext>
            </a:extLst>
          </p:cNvPr>
          <p:cNvSpPr>
            <a:spLocks noGrp="1"/>
          </p:cNvSpPr>
          <p:nvPr>
            <p:ph type="sldNum" sz="quarter" idx="12"/>
          </p:nvPr>
        </p:nvSpPr>
        <p:spPr>
          <a:xfrm>
            <a:off x="5778500" y="6459285"/>
            <a:ext cx="622300" cy="365125"/>
          </a:xfrm>
        </p:spPr>
        <p:txBody>
          <a:bodyPr/>
          <a:lstStyle/>
          <a:p>
            <a:fld id="{CFCB2913-6E8F-460F-B9B2-F36455E917E3}" type="slidenum">
              <a:rPr lang="en-US" altLang="en-US" smtClean="0"/>
              <a:pPr/>
              <a:t>148</a:t>
            </a:fld>
            <a:endParaRPr lang="en-US" altLang="en-US" dirty="0"/>
          </a:p>
        </p:txBody>
      </p:sp>
      <p:graphicFrame>
        <p:nvGraphicFramePr>
          <p:cNvPr id="22" name="Group 94">
            <a:extLst>
              <a:ext uri="{FF2B5EF4-FFF2-40B4-BE49-F238E27FC236}">
                <a16:creationId xmlns:a16="http://schemas.microsoft.com/office/drawing/2014/main" id="{C8E426F6-F278-43AE-B54D-F32265FDEE12}"/>
              </a:ext>
            </a:extLst>
          </p:cNvPr>
          <p:cNvGraphicFramePr>
            <a:graphicFrameLocks/>
          </p:cNvGraphicFramePr>
          <p:nvPr>
            <p:extLst>
              <p:ext uri="{D42A27DB-BD31-4B8C-83A1-F6EECF244321}">
                <p14:modId xmlns:p14="http://schemas.microsoft.com/office/powerpoint/2010/main" val="601962795"/>
              </p:ext>
            </p:extLst>
          </p:nvPr>
        </p:nvGraphicFramePr>
        <p:xfrm>
          <a:off x="1082376" y="2408514"/>
          <a:ext cx="10172811" cy="3492512"/>
        </p:xfrm>
        <a:graphic>
          <a:graphicData uri="http://schemas.openxmlformats.org/drawingml/2006/table">
            <a:tbl>
              <a:tblPr/>
              <a:tblGrid>
                <a:gridCol w="1407516">
                  <a:extLst>
                    <a:ext uri="{9D8B030D-6E8A-4147-A177-3AD203B41FA5}">
                      <a16:colId xmlns:a16="http://schemas.microsoft.com/office/drawing/2014/main" val="20000"/>
                    </a:ext>
                  </a:extLst>
                </a:gridCol>
                <a:gridCol w="1460883">
                  <a:extLst>
                    <a:ext uri="{9D8B030D-6E8A-4147-A177-3AD203B41FA5}">
                      <a16:colId xmlns:a16="http://schemas.microsoft.com/office/drawing/2014/main" val="20001"/>
                    </a:ext>
                  </a:extLst>
                </a:gridCol>
                <a:gridCol w="1458659">
                  <a:extLst>
                    <a:ext uri="{9D8B030D-6E8A-4147-A177-3AD203B41FA5}">
                      <a16:colId xmlns:a16="http://schemas.microsoft.com/office/drawing/2014/main" val="20002"/>
                    </a:ext>
                  </a:extLst>
                </a:gridCol>
                <a:gridCol w="1460882">
                  <a:extLst>
                    <a:ext uri="{9D8B030D-6E8A-4147-A177-3AD203B41FA5}">
                      <a16:colId xmlns:a16="http://schemas.microsoft.com/office/drawing/2014/main" val="20003"/>
                    </a:ext>
                  </a:extLst>
                </a:gridCol>
                <a:gridCol w="1460883">
                  <a:extLst>
                    <a:ext uri="{9D8B030D-6E8A-4147-A177-3AD203B41FA5}">
                      <a16:colId xmlns:a16="http://schemas.microsoft.com/office/drawing/2014/main" val="20004"/>
                    </a:ext>
                  </a:extLst>
                </a:gridCol>
                <a:gridCol w="1463106">
                  <a:extLst>
                    <a:ext uri="{9D8B030D-6E8A-4147-A177-3AD203B41FA5}">
                      <a16:colId xmlns:a16="http://schemas.microsoft.com/office/drawing/2014/main" val="20005"/>
                    </a:ext>
                  </a:extLst>
                </a:gridCol>
                <a:gridCol w="1460882">
                  <a:extLst>
                    <a:ext uri="{9D8B030D-6E8A-4147-A177-3AD203B41FA5}">
                      <a16:colId xmlns:a16="http://schemas.microsoft.com/office/drawing/2014/main" val="20006"/>
                    </a:ext>
                  </a:extLst>
                </a:gridCol>
              </a:tblGrid>
              <a:tr h="700749">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cs typeface="Times New Roman" panose="02020603050405020304" pitchFamily="18" charset="0"/>
                        </a:rPr>
                        <a:t>风险</a:t>
                      </a:r>
                      <a:r>
                        <a:rPr kumimoji="0" lang="en-US"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cs typeface="Times New Roman" panose="02020603050405020304" pitchFamily="18" charset="0"/>
                        </a:rPr>
                        <a:t>ID</a:t>
                      </a:r>
                      <a:endParaRPr kumimoji="0" lang="en-US"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cap="flat">
                      <a:noFill/>
                    </a:lnL>
                    <a:lnR w="12700" cap="flat" cmpd="sng" algn="ctr">
                      <a:solidFill>
                        <a:srgbClr val="1106E4"/>
                      </a:solidFill>
                      <a:prstDash val="solid"/>
                      <a:round/>
                      <a:headEnd type="none" w="med" len="med"/>
                      <a:tailEnd type="none" w="med" len="med"/>
                    </a:lnR>
                    <a:lnT w="57150" cap="flat" cmpd="sng" algn="ctr">
                      <a:solidFill>
                        <a:srgbClr val="FF0000"/>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是否发生</a:t>
                      </a: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57150" cap="flat" cmpd="sng" algn="ctr">
                      <a:solidFill>
                        <a:srgbClr val="FF0000"/>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rPr>
                        <a:t>应对效果</a:t>
                      </a: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57150" cap="flat" cmpd="sng" algn="ctr">
                      <a:solidFill>
                        <a:srgbClr val="FF0000"/>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 typeface="Wingdings" panose="05000000000000000000" pitchFamily="2" charset="2"/>
                        <a:buNone/>
                        <a:tabLst/>
                      </a:pPr>
                      <a:r>
                        <a:rPr kumimoji="0" lang="zh-CN" altLang="en-US" sz="2000" b="1"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cs typeface="Times New Roman" panose="02020603050405020304" pitchFamily="18" charset="0"/>
                        </a:rPr>
                        <a:t>残留风险</a:t>
                      </a:r>
                      <a:endParaRPr kumimoji="0" lang="zh-CN" altLang="en-US" sz="2000" b="1"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57150" cap="flat" cmpd="sng" algn="ctr">
                      <a:solidFill>
                        <a:srgbClr val="FF0000"/>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Verdana" panose="020B0604030504040204" pitchFamily="34" charset="0"/>
                          <a:ea typeface="微软雅黑" panose="020B0503020204020204" pitchFamily="34" charset="-122"/>
                        </a:rPr>
                        <a:t>次生风险</a:t>
                      </a: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57150" cap="flat" cmpd="sng" algn="ctr">
                      <a:solidFill>
                        <a:srgbClr val="FF0000"/>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 typeface="Wingdings" panose="05000000000000000000" pitchFamily="2" charset="2"/>
                        <a:buNone/>
                        <a:tabLst/>
                      </a:pPr>
                      <a:r>
                        <a:rPr kumimoji="0" lang="zh-CN" altLang="en-US" sz="2000" b="1"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进一步措施</a:t>
                      </a: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57150" cap="flat" cmpd="sng" algn="ctr">
                      <a:solidFill>
                        <a:srgbClr val="FF0000"/>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 typeface="Wingdings" panose="05000000000000000000" pitchFamily="2" charset="2"/>
                        <a:buNone/>
                        <a:tabLst/>
                      </a:pPr>
                      <a:r>
                        <a:rPr kumimoji="0" lang="zh-CN" altLang="en-US" sz="2000" b="1"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剩余储备金</a:t>
                      </a:r>
                    </a:p>
                  </a:txBody>
                  <a:tcPr marL="90000" marR="90000" marT="46800" marB="46800" horzOverflow="overflow">
                    <a:lnL w="12700" cap="flat" cmpd="sng" algn="ctr">
                      <a:solidFill>
                        <a:srgbClr val="1106E4"/>
                      </a:solidFill>
                      <a:prstDash val="solid"/>
                      <a:round/>
                      <a:headEnd type="none" w="med" len="med"/>
                      <a:tailEnd type="none" w="med" len="med"/>
                    </a:lnL>
                    <a:lnR cap="flat">
                      <a:noFill/>
                    </a:lnR>
                    <a:lnT w="57150" cap="flat" cmpd="sng" algn="ctr">
                      <a:solidFill>
                        <a:srgbClr val="FF0000"/>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extLst>
                  <a:ext uri="{0D108BD9-81ED-4DB2-BD59-A6C34878D82A}">
                    <a16:rowId xmlns:a16="http://schemas.microsoft.com/office/drawing/2014/main" val="10000"/>
                  </a:ext>
                </a:extLst>
              </a:tr>
              <a:tr h="466595">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cs typeface="Times New Roman" panose="02020603050405020304" pitchFamily="18" charset="0"/>
                        </a:rPr>
                        <a:t>1</a:t>
                      </a:r>
                      <a:endParaRPr kumimoji="0" lang="en-US"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cap="flat">
                      <a:noFill/>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cap="flat">
                      <a:noFill/>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3474">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cs typeface="Times New Roman" panose="02020603050405020304" pitchFamily="18" charset="0"/>
                        </a:rPr>
                        <a:t>2</a:t>
                      </a:r>
                      <a:endParaRPr kumimoji="0" lang="en-US"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cap="flat">
                      <a:noFill/>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cap="flat">
                      <a:noFill/>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6595">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3</a:t>
                      </a:r>
                    </a:p>
                  </a:txBody>
                  <a:tcPr marL="90000" marR="90000" marT="46800" marB="46800" horzOverflow="overflow">
                    <a:lnL cap="flat">
                      <a:noFill/>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cap="flat">
                      <a:noFill/>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65033">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4</a:t>
                      </a:r>
                    </a:p>
                  </a:txBody>
                  <a:tcPr marL="90000" marR="90000" marT="46800" marB="46800" horzOverflow="overflow">
                    <a:lnL cap="flat">
                      <a:noFill/>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cap="flat">
                      <a:noFill/>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65033">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5</a:t>
                      </a:r>
                    </a:p>
                  </a:txBody>
                  <a:tcPr marL="90000" marR="90000" marT="46800" marB="46800" horzOverflow="overflow">
                    <a:lnL cap="flat">
                      <a:noFill/>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cap="flat">
                      <a:noFill/>
                    </a:lnR>
                    <a:lnT w="12700" cap="flat" cmpd="sng" algn="ctr">
                      <a:solidFill>
                        <a:srgbClr val="1106E4"/>
                      </a:solidFill>
                      <a:prstDash val="solid"/>
                      <a:round/>
                      <a:headEnd type="none" w="med" len="med"/>
                      <a:tailEnd type="none" w="med" len="med"/>
                    </a:lnT>
                    <a:lnB w="12700" cap="flat" cmpd="sng" algn="ctr">
                      <a:solidFill>
                        <a:srgbClr val="1106E4"/>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65033">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6</a:t>
                      </a:r>
                    </a:p>
                  </a:txBody>
                  <a:tcPr marL="90000" marR="90000" marT="46800" marB="46800" horzOverflow="overflow">
                    <a:lnL cap="flat">
                      <a:noFill/>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57150" cap="flat" cmpd="sng" algn="ctr">
                      <a:solidFill>
                        <a:srgbClr val="FF0000"/>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57150" cap="flat" cmpd="sng" algn="ctr">
                      <a:solidFill>
                        <a:srgbClr val="FF0000"/>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57150" cap="flat" cmpd="sng" algn="ctr">
                      <a:solidFill>
                        <a:srgbClr val="FF0000"/>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57150" cap="flat" cmpd="sng" algn="ctr">
                      <a:solidFill>
                        <a:srgbClr val="FF0000"/>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57150" cap="flat" cmpd="sng" algn="ctr">
                      <a:solidFill>
                        <a:srgbClr val="FF0000"/>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w="12700" cap="flat" cmpd="sng" algn="ctr">
                      <a:solidFill>
                        <a:srgbClr val="1106E4"/>
                      </a:solidFill>
                      <a:prstDash val="solid"/>
                      <a:round/>
                      <a:headEnd type="none" w="med" len="med"/>
                      <a:tailEnd type="none" w="med" len="med"/>
                    </a:lnR>
                    <a:lnT w="12700" cap="flat" cmpd="sng" algn="ctr">
                      <a:solidFill>
                        <a:srgbClr val="1106E4"/>
                      </a:solidFill>
                      <a:prstDash val="solid"/>
                      <a:round/>
                      <a:headEnd type="none" w="med" len="med"/>
                      <a:tailEnd type="none" w="med" len="med"/>
                    </a:lnT>
                    <a:lnB w="57150" cap="flat" cmpd="sng" algn="ctr">
                      <a:solidFill>
                        <a:srgbClr val="FF0000"/>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Font typeface="Wingdings" panose="05000000000000000000" pitchFamily="2" charset="2"/>
                        <a:defRPr>
                          <a:solidFill>
                            <a:schemeClr val="tx1"/>
                          </a:solidFill>
                          <a:latin typeface="Arial" panose="020B0604020202020204" pitchFamily="34" charset="0"/>
                          <a:ea typeface="黑体" panose="02010609060101010101" pitchFamily="49" charset="-122"/>
                        </a:defRPr>
                      </a:lvl1pPr>
                      <a:lvl2pPr>
                        <a:lnSpc>
                          <a:spcPct val="130000"/>
                        </a:lnSpc>
                        <a:spcBef>
                          <a:spcPct val="20000"/>
                        </a:spcBef>
                        <a:buClr>
                          <a:srgbClr val="FF0000"/>
                        </a:buClr>
                        <a:buFont typeface="Wingdings" panose="05000000000000000000" pitchFamily="2" charset="2"/>
                        <a:defRPr sz="1600">
                          <a:solidFill>
                            <a:schemeClr val="tx1"/>
                          </a:solidFill>
                          <a:latin typeface="Arial" panose="020B0604020202020204" pitchFamily="34" charset="0"/>
                          <a:ea typeface="黑体" panose="02010609060101010101" pitchFamily="49" charset="-122"/>
                        </a:defRPr>
                      </a:lvl2pPr>
                      <a:lvl3pPr>
                        <a:lnSpc>
                          <a:spcPct val="130000"/>
                        </a:lnSpc>
                        <a:spcBef>
                          <a:spcPct val="20000"/>
                        </a:spcBef>
                        <a:buClr>
                          <a:schemeClr val="accent1"/>
                        </a:buClr>
                        <a:buFont typeface="Wingdings" panose="05000000000000000000" pitchFamily="2" charset="2"/>
                        <a:defRPr sz="1400">
                          <a:solidFill>
                            <a:schemeClr val="tx1"/>
                          </a:solidFill>
                          <a:latin typeface="Arial" panose="020B0604020202020204" pitchFamily="34" charset="0"/>
                          <a:ea typeface="黑体" panose="02010609060101010101" pitchFamily="49"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 typeface="Wingdings" panose="05000000000000000000" pitchFamily="2" charset="2"/>
                        <a:buNone/>
                        <a:tabLst/>
                      </a:pPr>
                      <a:endParaRPr kumimoji="0" lang="zh-CN"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endParaRPr>
                    </a:p>
                  </a:txBody>
                  <a:tcPr marL="90000" marR="90000" marT="46800" marB="46800" horzOverflow="overflow">
                    <a:lnL w="12700" cap="flat" cmpd="sng" algn="ctr">
                      <a:solidFill>
                        <a:srgbClr val="1106E4"/>
                      </a:solidFill>
                      <a:prstDash val="solid"/>
                      <a:round/>
                      <a:headEnd type="none" w="med" len="med"/>
                      <a:tailEnd type="none" w="med" len="med"/>
                    </a:lnL>
                    <a:lnR cap="flat">
                      <a:noFill/>
                    </a:lnR>
                    <a:lnT w="12700" cap="flat" cmpd="sng" algn="ctr">
                      <a:solidFill>
                        <a:srgbClr val="1106E4"/>
                      </a:solidFill>
                      <a:prstDash val="solid"/>
                      <a:round/>
                      <a:headEnd type="none" w="med" len="med"/>
                      <a:tailEnd type="none" w="med" len="med"/>
                    </a:lnT>
                    <a:lnB w="57150" cap="flat" cmpd="sng" algn="ctr">
                      <a:solidFill>
                        <a:srgbClr val="FF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77693867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AA311A-6081-43C8-BCDA-58D78BCBC3A1}"/>
              </a:ext>
            </a:extLst>
          </p:cNvPr>
          <p:cNvSpPr>
            <a:spLocks noGrp="1"/>
          </p:cNvSpPr>
          <p:nvPr>
            <p:ph type="title"/>
          </p:nvPr>
        </p:nvSpPr>
        <p:spPr/>
        <p:txBody>
          <a:bodyPr/>
          <a:lstStyle/>
          <a:p>
            <a:r>
              <a:rPr lang="en-US" altLang="zh-CN" dirty="0"/>
              <a:t>2. </a:t>
            </a:r>
            <a:r>
              <a:rPr lang="zh-CN" altLang="en-US" dirty="0"/>
              <a:t>风险管理主要活动与技术</a:t>
            </a:r>
          </a:p>
        </p:txBody>
      </p:sp>
      <p:sp>
        <p:nvSpPr>
          <p:cNvPr id="3" name="内容占位符 2">
            <a:extLst>
              <a:ext uri="{FF2B5EF4-FFF2-40B4-BE49-F238E27FC236}">
                <a16:creationId xmlns:a16="http://schemas.microsoft.com/office/drawing/2014/main" id="{49019343-FE83-4E96-A4A2-0CD2AEE782C6}"/>
              </a:ext>
            </a:extLst>
          </p:cNvPr>
          <p:cNvSpPr>
            <a:spLocks noGrp="1"/>
          </p:cNvSpPr>
          <p:nvPr>
            <p:ph idx="1"/>
          </p:nvPr>
        </p:nvSpPr>
        <p:spPr>
          <a:xfrm>
            <a:off x="673100" y="1200210"/>
            <a:ext cx="10864850" cy="5047544"/>
          </a:xfrm>
        </p:spPr>
        <p:txBody>
          <a:bodyPr>
            <a:normAutofit/>
          </a:bodyPr>
          <a:lstStyle/>
          <a:p>
            <a:pPr marL="0" indent="0">
              <a:buNone/>
            </a:pPr>
            <a:r>
              <a:rPr lang="zh-CN" altLang="en-US" dirty="0"/>
              <a:t>（</a:t>
            </a:r>
            <a:r>
              <a:rPr lang="en-US" altLang="zh-CN" dirty="0"/>
              <a:t>7</a:t>
            </a:r>
            <a:r>
              <a:rPr lang="zh-CN" altLang="en-US" dirty="0"/>
              <a:t>）监督风险</a:t>
            </a:r>
            <a:endParaRPr lang="en-US" altLang="zh-CN" dirty="0"/>
          </a:p>
          <a:p>
            <a:pPr lvl="1"/>
            <a:r>
              <a:rPr lang="zh-CN" altLang="en-US" dirty="0"/>
              <a:t>风险决策</a:t>
            </a:r>
          </a:p>
        </p:txBody>
      </p:sp>
      <p:sp>
        <p:nvSpPr>
          <p:cNvPr id="4" name="灯片编号占位符 1">
            <a:extLst>
              <a:ext uri="{FF2B5EF4-FFF2-40B4-BE49-F238E27FC236}">
                <a16:creationId xmlns:a16="http://schemas.microsoft.com/office/drawing/2014/main" id="{6EFA4264-DBF8-4B62-B79C-65C4987CAC4E}"/>
              </a:ext>
            </a:extLst>
          </p:cNvPr>
          <p:cNvSpPr>
            <a:spLocks noGrp="1"/>
          </p:cNvSpPr>
          <p:nvPr>
            <p:ph type="sldNum" sz="quarter" idx="12"/>
          </p:nvPr>
        </p:nvSpPr>
        <p:spPr>
          <a:xfrm>
            <a:off x="5778500" y="6459285"/>
            <a:ext cx="622300" cy="365125"/>
          </a:xfrm>
        </p:spPr>
        <p:txBody>
          <a:bodyPr/>
          <a:lstStyle/>
          <a:p>
            <a:fld id="{CFCB2913-6E8F-460F-B9B2-F36455E917E3}" type="slidenum">
              <a:rPr lang="en-US" altLang="en-US" smtClean="0"/>
              <a:pPr/>
              <a:t>149</a:t>
            </a:fld>
            <a:endParaRPr lang="en-US" altLang="en-US" dirty="0"/>
          </a:p>
        </p:txBody>
      </p:sp>
      <p:grpSp>
        <p:nvGrpSpPr>
          <p:cNvPr id="6" name="组合 5">
            <a:extLst>
              <a:ext uri="{FF2B5EF4-FFF2-40B4-BE49-F238E27FC236}">
                <a16:creationId xmlns:a16="http://schemas.microsoft.com/office/drawing/2014/main" id="{C5D0542C-C88F-40E1-9D88-A74F53A9453F}"/>
              </a:ext>
            </a:extLst>
          </p:cNvPr>
          <p:cNvGrpSpPr/>
          <p:nvPr/>
        </p:nvGrpSpPr>
        <p:grpSpPr>
          <a:xfrm>
            <a:off x="1724025" y="1894691"/>
            <a:ext cx="8763000" cy="4187744"/>
            <a:chOff x="153988" y="1188721"/>
            <a:chExt cx="8763000" cy="4187744"/>
          </a:xfrm>
        </p:grpSpPr>
        <p:sp>
          <p:nvSpPr>
            <p:cNvPr id="7" name="Line 3">
              <a:extLst>
                <a:ext uri="{FF2B5EF4-FFF2-40B4-BE49-F238E27FC236}">
                  <a16:creationId xmlns:a16="http://schemas.microsoft.com/office/drawing/2014/main" id="{D41D5668-F280-4FBC-9973-B3177D62B997}"/>
                </a:ext>
              </a:extLst>
            </p:cNvPr>
            <p:cNvSpPr>
              <a:spLocks noChangeShapeType="1"/>
            </p:cNvSpPr>
            <p:nvPr/>
          </p:nvSpPr>
          <p:spPr bwMode="auto">
            <a:xfrm>
              <a:off x="534988" y="3384550"/>
              <a:ext cx="3810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400">
                <a:latin typeface="Verdana" panose="020B0604030504040204" pitchFamily="34" charset="0"/>
                <a:ea typeface="微软雅黑" panose="020B0503020204020204" pitchFamily="34" charset="-122"/>
              </a:endParaRPr>
            </a:p>
          </p:txBody>
        </p:sp>
        <p:sp>
          <p:nvSpPr>
            <p:cNvPr id="8" name="Rectangle 4">
              <a:extLst>
                <a:ext uri="{FF2B5EF4-FFF2-40B4-BE49-F238E27FC236}">
                  <a16:creationId xmlns:a16="http://schemas.microsoft.com/office/drawing/2014/main" id="{501ABF54-0FA8-4ADF-9CA5-97F1105C3943}"/>
                </a:ext>
              </a:extLst>
            </p:cNvPr>
            <p:cNvSpPr>
              <a:spLocks noChangeArrowheads="1"/>
            </p:cNvSpPr>
            <p:nvPr/>
          </p:nvSpPr>
          <p:spPr bwMode="auto">
            <a:xfrm>
              <a:off x="153988" y="3079750"/>
              <a:ext cx="1219200" cy="685800"/>
            </a:xfrm>
            <a:prstGeom prst="rect">
              <a:avLst/>
            </a:prstGeom>
            <a:solidFill>
              <a:schemeClr val="accent5">
                <a:lumMod val="40000"/>
                <a:lumOff val="60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solidFill>
                    <a:schemeClr val="tx1"/>
                  </a:solidFill>
                  <a:latin typeface="Verdana" panose="020B0604030504040204" pitchFamily="34" charset="0"/>
                  <a:ea typeface="微软雅黑" panose="020B0503020204020204" pitchFamily="34" charset="-122"/>
                </a:rPr>
                <a:t>风险</a:t>
              </a:r>
            </a:p>
          </p:txBody>
        </p:sp>
        <p:sp>
          <p:nvSpPr>
            <p:cNvPr id="9" name="Line 5">
              <a:extLst>
                <a:ext uri="{FF2B5EF4-FFF2-40B4-BE49-F238E27FC236}">
                  <a16:creationId xmlns:a16="http://schemas.microsoft.com/office/drawing/2014/main" id="{23A0BBCD-DE86-43C8-8805-ED4BD51ACD6A}"/>
                </a:ext>
              </a:extLst>
            </p:cNvPr>
            <p:cNvSpPr>
              <a:spLocks noChangeShapeType="1"/>
            </p:cNvSpPr>
            <p:nvPr/>
          </p:nvSpPr>
          <p:spPr bwMode="auto">
            <a:xfrm>
              <a:off x="1373188" y="2393950"/>
              <a:ext cx="0" cy="18288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400">
                <a:latin typeface="Verdana" panose="020B0604030504040204" pitchFamily="34" charset="0"/>
                <a:ea typeface="微软雅黑" panose="020B0503020204020204" pitchFamily="34" charset="-122"/>
              </a:endParaRPr>
            </a:p>
          </p:txBody>
        </p:sp>
        <p:sp>
          <p:nvSpPr>
            <p:cNvPr id="10" name="Line 6">
              <a:extLst>
                <a:ext uri="{FF2B5EF4-FFF2-40B4-BE49-F238E27FC236}">
                  <a16:creationId xmlns:a16="http://schemas.microsoft.com/office/drawing/2014/main" id="{C9B6BB03-776C-47D2-8983-C51B7368FD42}"/>
                </a:ext>
              </a:extLst>
            </p:cNvPr>
            <p:cNvSpPr>
              <a:spLocks noChangeShapeType="1"/>
            </p:cNvSpPr>
            <p:nvPr/>
          </p:nvSpPr>
          <p:spPr bwMode="auto">
            <a:xfrm>
              <a:off x="1373188" y="4222750"/>
              <a:ext cx="7620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400">
                <a:latin typeface="Verdana" panose="020B0604030504040204" pitchFamily="34" charset="0"/>
                <a:ea typeface="微软雅黑" panose="020B0503020204020204" pitchFamily="34" charset="-122"/>
              </a:endParaRPr>
            </a:p>
          </p:txBody>
        </p:sp>
        <p:sp>
          <p:nvSpPr>
            <p:cNvPr id="11" name="Line 7">
              <a:extLst>
                <a:ext uri="{FF2B5EF4-FFF2-40B4-BE49-F238E27FC236}">
                  <a16:creationId xmlns:a16="http://schemas.microsoft.com/office/drawing/2014/main" id="{61A15127-71D7-46BB-943A-E5E0704C3226}"/>
                </a:ext>
              </a:extLst>
            </p:cNvPr>
            <p:cNvSpPr>
              <a:spLocks noChangeShapeType="1"/>
            </p:cNvSpPr>
            <p:nvPr/>
          </p:nvSpPr>
          <p:spPr bwMode="auto">
            <a:xfrm>
              <a:off x="1373188" y="2393950"/>
              <a:ext cx="7620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400">
                <a:latin typeface="Verdana" panose="020B0604030504040204" pitchFamily="34" charset="0"/>
                <a:ea typeface="微软雅黑" panose="020B0503020204020204" pitchFamily="34" charset="-122"/>
              </a:endParaRPr>
            </a:p>
          </p:txBody>
        </p:sp>
        <p:sp>
          <p:nvSpPr>
            <p:cNvPr id="12" name="Rectangle 8">
              <a:extLst>
                <a:ext uri="{FF2B5EF4-FFF2-40B4-BE49-F238E27FC236}">
                  <a16:creationId xmlns:a16="http://schemas.microsoft.com/office/drawing/2014/main" id="{75128640-67FB-415C-87FB-27A18E2CC81C}"/>
                </a:ext>
              </a:extLst>
            </p:cNvPr>
            <p:cNvSpPr>
              <a:spLocks noChangeArrowheads="1"/>
            </p:cNvSpPr>
            <p:nvPr/>
          </p:nvSpPr>
          <p:spPr bwMode="auto">
            <a:xfrm>
              <a:off x="2135188" y="2012950"/>
              <a:ext cx="1219200" cy="685800"/>
            </a:xfrm>
            <a:prstGeom prst="rect">
              <a:avLst/>
            </a:prstGeom>
            <a:solidFill>
              <a:schemeClr val="accent5">
                <a:lumMod val="40000"/>
                <a:lumOff val="60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solidFill>
                    <a:schemeClr val="tx1"/>
                  </a:solidFill>
                  <a:latin typeface="Verdana" panose="020B0604030504040204" pitchFamily="34" charset="0"/>
                  <a:ea typeface="微软雅黑" panose="020B0503020204020204" pitchFamily="34" charset="-122"/>
                </a:rPr>
                <a:t>已识别的</a:t>
              </a:r>
            </a:p>
          </p:txBody>
        </p:sp>
        <p:sp>
          <p:nvSpPr>
            <p:cNvPr id="13" name="Rectangle 9">
              <a:extLst>
                <a:ext uri="{FF2B5EF4-FFF2-40B4-BE49-F238E27FC236}">
                  <a16:creationId xmlns:a16="http://schemas.microsoft.com/office/drawing/2014/main" id="{4C33A8A7-8AEB-4CAC-8788-DBABD8914D3B}"/>
                </a:ext>
              </a:extLst>
            </p:cNvPr>
            <p:cNvSpPr>
              <a:spLocks noChangeArrowheads="1"/>
            </p:cNvSpPr>
            <p:nvPr/>
          </p:nvSpPr>
          <p:spPr bwMode="auto">
            <a:xfrm>
              <a:off x="2135188" y="3917950"/>
              <a:ext cx="1219200" cy="685800"/>
            </a:xfrm>
            <a:prstGeom prst="rect">
              <a:avLst/>
            </a:prstGeom>
            <a:solidFill>
              <a:schemeClr val="accent5">
                <a:lumMod val="40000"/>
                <a:lumOff val="60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solidFill>
                    <a:schemeClr val="tx1"/>
                  </a:solidFill>
                  <a:latin typeface="Verdana" panose="020B0604030504040204" pitchFamily="34" charset="0"/>
                  <a:ea typeface="微软雅黑" panose="020B0503020204020204" pitchFamily="34" charset="-122"/>
                </a:rPr>
                <a:t>新风险</a:t>
              </a:r>
            </a:p>
          </p:txBody>
        </p:sp>
        <p:sp>
          <p:nvSpPr>
            <p:cNvPr id="14" name="Line 10">
              <a:extLst>
                <a:ext uri="{FF2B5EF4-FFF2-40B4-BE49-F238E27FC236}">
                  <a16:creationId xmlns:a16="http://schemas.microsoft.com/office/drawing/2014/main" id="{07738783-40D7-4558-9B53-6E5924E7669F}"/>
                </a:ext>
              </a:extLst>
            </p:cNvPr>
            <p:cNvSpPr>
              <a:spLocks noChangeShapeType="1"/>
            </p:cNvSpPr>
            <p:nvPr/>
          </p:nvSpPr>
          <p:spPr bwMode="auto">
            <a:xfrm>
              <a:off x="3735388" y="1631950"/>
              <a:ext cx="0" cy="137160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400">
                <a:latin typeface="Verdana" panose="020B0604030504040204" pitchFamily="34" charset="0"/>
                <a:ea typeface="微软雅黑" panose="020B0503020204020204" pitchFamily="34" charset="-122"/>
              </a:endParaRPr>
            </a:p>
          </p:txBody>
        </p:sp>
        <p:sp>
          <p:nvSpPr>
            <p:cNvPr id="15" name="Line 11">
              <a:extLst>
                <a:ext uri="{FF2B5EF4-FFF2-40B4-BE49-F238E27FC236}">
                  <a16:creationId xmlns:a16="http://schemas.microsoft.com/office/drawing/2014/main" id="{7DB482AD-59FE-4DDF-8F77-BC35EAB58FBA}"/>
                </a:ext>
              </a:extLst>
            </p:cNvPr>
            <p:cNvSpPr>
              <a:spLocks noChangeShapeType="1"/>
            </p:cNvSpPr>
            <p:nvPr/>
          </p:nvSpPr>
          <p:spPr bwMode="auto">
            <a:xfrm>
              <a:off x="3735388" y="1631950"/>
              <a:ext cx="228600" cy="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400">
                <a:latin typeface="Verdana" panose="020B0604030504040204" pitchFamily="34" charset="0"/>
                <a:ea typeface="微软雅黑" panose="020B0503020204020204" pitchFamily="34" charset="-122"/>
              </a:endParaRPr>
            </a:p>
          </p:txBody>
        </p:sp>
        <p:sp>
          <p:nvSpPr>
            <p:cNvPr id="16" name="Line 12">
              <a:extLst>
                <a:ext uri="{FF2B5EF4-FFF2-40B4-BE49-F238E27FC236}">
                  <a16:creationId xmlns:a16="http://schemas.microsoft.com/office/drawing/2014/main" id="{13178F99-644A-4990-AA75-88A7332283FB}"/>
                </a:ext>
              </a:extLst>
            </p:cNvPr>
            <p:cNvSpPr>
              <a:spLocks noChangeShapeType="1"/>
            </p:cNvSpPr>
            <p:nvPr/>
          </p:nvSpPr>
          <p:spPr bwMode="auto">
            <a:xfrm>
              <a:off x="3735388" y="3003550"/>
              <a:ext cx="228600" cy="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400">
                <a:latin typeface="Verdana" panose="020B0604030504040204" pitchFamily="34" charset="0"/>
                <a:ea typeface="微软雅黑" panose="020B0503020204020204" pitchFamily="34" charset="-122"/>
              </a:endParaRPr>
            </a:p>
          </p:txBody>
        </p:sp>
        <p:sp>
          <p:nvSpPr>
            <p:cNvPr id="17" name="Rectangle 13">
              <a:extLst>
                <a:ext uri="{FF2B5EF4-FFF2-40B4-BE49-F238E27FC236}">
                  <a16:creationId xmlns:a16="http://schemas.microsoft.com/office/drawing/2014/main" id="{1F6DD6D0-B480-4549-99E8-396ED80CBA02}"/>
                </a:ext>
              </a:extLst>
            </p:cNvPr>
            <p:cNvSpPr>
              <a:spLocks noChangeArrowheads="1"/>
            </p:cNvSpPr>
            <p:nvPr/>
          </p:nvSpPr>
          <p:spPr bwMode="auto">
            <a:xfrm>
              <a:off x="3963988" y="1403350"/>
              <a:ext cx="1112520" cy="730250"/>
            </a:xfrm>
            <a:prstGeom prst="rect">
              <a:avLst/>
            </a:prstGeom>
            <a:solidFill>
              <a:schemeClr val="accent5">
                <a:lumMod val="40000"/>
                <a:lumOff val="60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dirty="0">
                  <a:solidFill>
                    <a:schemeClr val="tx1"/>
                  </a:solidFill>
                  <a:latin typeface="Verdana" panose="020B0604030504040204" pitchFamily="34" charset="0"/>
                  <a:ea typeface="微软雅黑" panose="020B0503020204020204" pitchFamily="34" charset="-122"/>
                </a:rPr>
                <a:t>做风险</a:t>
              </a:r>
            </a:p>
            <a:p>
              <a:pPr algn="ctr"/>
              <a:r>
                <a:rPr lang="zh-CN" altLang="en-US" sz="2000" dirty="0">
                  <a:solidFill>
                    <a:schemeClr val="tx1"/>
                  </a:solidFill>
                  <a:latin typeface="Verdana" panose="020B0604030504040204" pitchFamily="34" charset="0"/>
                  <a:ea typeface="微软雅黑" panose="020B0503020204020204" pitchFamily="34" charset="-122"/>
                </a:rPr>
                <a:t>应对计划</a:t>
              </a:r>
            </a:p>
          </p:txBody>
        </p:sp>
        <p:sp>
          <p:nvSpPr>
            <p:cNvPr id="18" name="Rectangle 14">
              <a:extLst>
                <a:ext uri="{FF2B5EF4-FFF2-40B4-BE49-F238E27FC236}">
                  <a16:creationId xmlns:a16="http://schemas.microsoft.com/office/drawing/2014/main" id="{59C1BD1D-2D04-4A43-BC4C-5BC0BE1430FA}"/>
                </a:ext>
              </a:extLst>
            </p:cNvPr>
            <p:cNvSpPr>
              <a:spLocks noChangeArrowheads="1"/>
            </p:cNvSpPr>
            <p:nvPr/>
          </p:nvSpPr>
          <p:spPr bwMode="auto">
            <a:xfrm>
              <a:off x="6707188" y="1188721"/>
              <a:ext cx="609600" cy="2288310"/>
            </a:xfrm>
            <a:prstGeom prst="rect">
              <a:avLst/>
            </a:prstGeom>
            <a:solidFill>
              <a:schemeClr val="accent5">
                <a:lumMod val="40000"/>
                <a:lumOff val="60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zh-CN" altLang="en-US" sz="2000" dirty="0">
                  <a:solidFill>
                    <a:schemeClr val="tx1"/>
                  </a:solidFill>
                  <a:latin typeface="Verdana" panose="020B0604030504040204" pitchFamily="34" charset="0"/>
                  <a:ea typeface="微软雅黑" panose="020B0503020204020204" pitchFamily="34" charset="-122"/>
                </a:rPr>
                <a:t>如果不能达到效果</a:t>
              </a:r>
            </a:p>
          </p:txBody>
        </p:sp>
        <p:sp>
          <p:nvSpPr>
            <p:cNvPr id="19" name="Line 15">
              <a:extLst>
                <a:ext uri="{FF2B5EF4-FFF2-40B4-BE49-F238E27FC236}">
                  <a16:creationId xmlns:a16="http://schemas.microsoft.com/office/drawing/2014/main" id="{D2EB0368-40E2-4DF6-8868-9421F3EC0945}"/>
                </a:ext>
              </a:extLst>
            </p:cNvPr>
            <p:cNvSpPr>
              <a:spLocks noChangeShapeType="1"/>
            </p:cNvSpPr>
            <p:nvPr/>
          </p:nvSpPr>
          <p:spPr bwMode="auto">
            <a:xfrm>
              <a:off x="3735388" y="3613150"/>
              <a:ext cx="0" cy="137160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400">
                <a:latin typeface="Verdana" panose="020B0604030504040204" pitchFamily="34" charset="0"/>
                <a:ea typeface="微软雅黑" panose="020B0503020204020204" pitchFamily="34" charset="-122"/>
              </a:endParaRPr>
            </a:p>
          </p:txBody>
        </p:sp>
        <p:sp>
          <p:nvSpPr>
            <p:cNvPr id="20" name="Line 16">
              <a:extLst>
                <a:ext uri="{FF2B5EF4-FFF2-40B4-BE49-F238E27FC236}">
                  <a16:creationId xmlns:a16="http://schemas.microsoft.com/office/drawing/2014/main" id="{E18C78BB-DC3A-424C-B69D-365D2B0BA88C}"/>
                </a:ext>
              </a:extLst>
            </p:cNvPr>
            <p:cNvSpPr>
              <a:spLocks noChangeShapeType="1"/>
            </p:cNvSpPr>
            <p:nvPr/>
          </p:nvSpPr>
          <p:spPr bwMode="auto">
            <a:xfrm>
              <a:off x="3354388" y="4375150"/>
              <a:ext cx="381000"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400">
                <a:latin typeface="Verdana" panose="020B0604030504040204" pitchFamily="34" charset="0"/>
                <a:ea typeface="微软雅黑" panose="020B0503020204020204" pitchFamily="34" charset="-122"/>
              </a:endParaRPr>
            </a:p>
          </p:txBody>
        </p:sp>
        <p:sp>
          <p:nvSpPr>
            <p:cNvPr id="21" name="Line 17">
              <a:extLst>
                <a:ext uri="{FF2B5EF4-FFF2-40B4-BE49-F238E27FC236}">
                  <a16:creationId xmlns:a16="http://schemas.microsoft.com/office/drawing/2014/main" id="{0EA7E037-3258-4B3E-8570-C62C9E2AE420}"/>
                </a:ext>
              </a:extLst>
            </p:cNvPr>
            <p:cNvSpPr>
              <a:spLocks noChangeShapeType="1"/>
            </p:cNvSpPr>
            <p:nvPr/>
          </p:nvSpPr>
          <p:spPr bwMode="auto">
            <a:xfrm>
              <a:off x="3735388" y="3613150"/>
              <a:ext cx="228600" cy="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400">
                <a:latin typeface="Verdana" panose="020B0604030504040204" pitchFamily="34" charset="0"/>
                <a:ea typeface="微软雅黑" panose="020B0503020204020204" pitchFamily="34" charset="-122"/>
              </a:endParaRPr>
            </a:p>
          </p:txBody>
        </p:sp>
        <p:sp>
          <p:nvSpPr>
            <p:cNvPr id="23" name="Line 18">
              <a:extLst>
                <a:ext uri="{FF2B5EF4-FFF2-40B4-BE49-F238E27FC236}">
                  <a16:creationId xmlns:a16="http://schemas.microsoft.com/office/drawing/2014/main" id="{EE51EAD6-9F82-492D-8147-D4C274B6E0A4}"/>
                </a:ext>
              </a:extLst>
            </p:cNvPr>
            <p:cNvSpPr>
              <a:spLocks noChangeShapeType="1"/>
            </p:cNvSpPr>
            <p:nvPr/>
          </p:nvSpPr>
          <p:spPr bwMode="auto">
            <a:xfrm>
              <a:off x="3735388" y="4984750"/>
              <a:ext cx="228600" cy="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400">
                <a:latin typeface="Verdana" panose="020B0604030504040204" pitchFamily="34" charset="0"/>
                <a:ea typeface="微软雅黑" panose="020B0503020204020204" pitchFamily="34" charset="-122"/>
              </a:endParaRPr>
            </a:p>
          </p:txBody>
        </p:sp>
        <p:sp>
          <p:nvSpPr>
            <p:cNvPr id="24" name="Rectangle 19">
              <a:extLst>
                <a:ext uri="{FF2B5EF4-FFF2-40B4-BE49-F238E27FC236}">
                  <a16:creationId xmlns:a16="http://schemas.microsoft.com/office/drawing/2014/main" id="{76E1F315-1C47-48D8-ABCC-AE019A629798}"/>
                </a:ext>
              </a:extLst>
            </p:cNvPr>
            <p:cNvSpPr>
              <a:spLocks noChangeArrowheads="1"/>
            </p:cNvSpPr>
            <p:nvPr/>
          </p:nvSpPr>
          <p:spPr bwMode="auto">
            <a:xfrm>
              <a:off x="3963988" y="3384550"/>
              <a:ext cx="1979612" cy="457200"/>
            </a:xfrm>
            <a:prstGeom prst="rect">
              <a:avLst/>
            </a:prstGeom>
            <a:solidFill>
              <a:schemeClr val="accent5">
                <a:lumMod val="40000"/>
                <a:lumOff val="60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dirty="0">
                  <a:solidFill>
                    <a:schemeClr val="tx1"/>
                  </a:solidFill>
                  <a:latin typeface="Verdana" panose="020B0604030504040204" pitchFamily="34" charset="0"/>
                  <a:ea typeface="微软雅黑" panose="020B0503020204020204" pitchFamily="34" charset="-122"/>
                </a:rPr>
                <a:t>已发生负面影响</a:t>
              </a:r>
            </a:p>
          </p:txBody>
        </p:sp>
        <p:sp>
          <p:nvSpPr>
            <p:cNvPr id="25" name="Rectangle 20">
              <a:extLst>
                <a:ext uri="{FF2B5EF4-FFF2-40B4-BE49-F238E27FC236}">
                  <a16:creationId xmlns:a16="http://schemas.microsoft.com/office/drawing/2014/main" id="{27060FB3-FC7B-4E32-8E06-31C4459A08C9}"/>
                </a:ext>
              </a:extLst>
            </p:cNvPr>
            <p:cNvSpPr>
              <a:spLocks noChangeArrowheads="1"/>
            </p:cNvSpPr>
            <p:nvPr/>
          </p:nvSpPr>
          <p:spPr bwMode="auto">
            <a:xfrm>
              <a:off x="3963988" y="4603750"/>
              <a:ext cx="1219200" cy="457200"/>
            </a:xfrm>
            <a:prstGeom prst="rect">
              <a:avLst/>
            </a:prstGeom>
            <a:solidFill>
              <a:schemeClr val="accent5">
                <a:lumMod val="40000"/>
                <a:lumOff val="60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solidFill>
                    <a:schemeClr val="tx1"/>
                  </a:solidFill>
                  <a:latin typeface="Verdana" panose="020B0604030504040204" pitchFamily="34" charset="0"/>
                  <a:ea typeface="微软雅黑" panose="020B0503020204020204" pitchFamily="34" charset="-122"/>
                </a:rPr>
                <a:t>尚未发生</a:t>
              </a:r>
            </a:p>
          </p:txBody>
        </p:sp>
        <p:sp>
          <p:nvSpPr>
            <p:cNvPr id="26" name="Line 21">
              <a:extLst>
                <a:ext uri="{FF2B5EF4-FFF2-40B4-BE49-F238E27FC236}">
                  <a16:creationId xmlns:a16="http://schemas.microsoft.com/office/drawing/2014/main" id="{05A6CE10-12AF-475B-92A3-EA1557689DB0}"/>
                </a:ext>
              </a:extLst>
            </p:cNvPr>
            <p:cNvSpPr>
              <a:spLocks noChangeShapeType="1"/>
            </p:cNvSpPr>
            <p:nvPr/>
          </p:nvSpPr>
          <p:spPr bwMode="auto">
            <a:xfrm>
              <a:off x="5183188" y="4852729"/>
              <a:ext cx="9144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400">
                <a:latin typeface="Verdana" panose="020B0604030504040204" pitchFamily="34" charset="0"/>
                <a:ea typeface="微软雅黑" panose="020B0503020204020204" pitchFamily="34" charset="-122"/>
              </a:endParaRPr>
            </a:p>
          </p:txBody>
        </p:sp>
        <p:sp>
          <p:nvSpPr>
            <p:cNvPr id="27" name="Text Box 22">
              <a:extLst>
                <a:ext uri="{FF2B5EF4-FFF2-40B4-BE49-F238E27FC236}">
                  <a16:creationId xmlns:a16="http://schemas.microsoft.com/office/drawing/2014/main" id="{DCC4B137-EB8C-4D04-A7FC-A19C613BA8E2}"/>
                </a:ext>
              </a:extLst>
            </p:cNvPr>
            <p:cNvSpPr txBox="1">
              <a:spLocks noChangeArrowheads="1"/>
            </p:cNvSpPr>
            <p:nvPr/>
          </p:nvSpPr>
          <p:spPr bwMode="auto">
            <a:xfrm>
              <a:off x="7621588" y="1905000"/>
              <a:ext cx="12954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a:solidFill>
                    <a:schemeClr val="tx1"/>
                  </a:solidFill>
                  <a:latin typeface="Verdana" panose="020B0604030504040204" pitchFamily="34" charset="0"/>
                  <a:ea typeface="微软雅黑" panose="020B0503020204020204" pitchFamily="34" charset="-122"/>
                </a:rPr>
                <a:t>执行额外的风险应对规划 </a:t>
              </a:r>
            </a:p>
          </p:txBody>
        </p:sp>
        <p:sp>
          <p:nvSpPr>
            <p:cNvPr id="28" name="Text Box 23">
              <a:extLst>
                <a:ext uri="{FF2B5EF4-FFF2-40B4-BE49-F238E27FC236}">
                  <a16:creationId xmlns:a16="http://schemas.microsoft.com/office/drawing/2014/main" id="{D2F799B7-595C-4A53-A6AB-F1BCE1735F64}"/>
                </a:ext>
              </a:extLst>
            </p:cNvPr>
            <p:cNvSpPr txBox="1">
              <a:spLocks noChangeArrowheads="1"/>
            </p:cNvSpPr>
            <p:nvPr/>
          </p:nvSpPr>
          <p:spPr bwMode="auto">
            <a:xfrm>
              <a:off x="6629400" y="3477031"/>
              <a:ext cx="1295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dirty="0">
                  <a:solidFill>
                    <a:schemeClr val="tx1"/>
                  </a:solidFill>
                  <a:latin typeface="Verdana" panose="020B0604030504040204" pitchFamily="34" charset="0"/>
                  <a:ea typeface="微软雅黑" panose="020B0503020204020204" pitchFamily="34" charset="-122"/>
                </a:rPr>
                <a:t>应变措施</a:t>
              </a:r>
              <a:r>
                <a:rPr lang="zh-CN" altLang="en-US" sz="2000" dirty="0">
                  <a:latin typeface="Verdana" panose="020B0604030504040204" pitchFamily="34" charset="0"/>
                  <a:ea typeface="微软雅黑" panose="020B0503020204020204" pitchFamily="34" charset="-122"/>
                </a:rPr>
                <a:t> </a:t>
              </a:r>
            </a:p>
          </p:txBody>
        </p:sp>
        <p:sp>
          <p:nvSpPr>
            <p:cNvPr id="29" name="Text Box 24">
              <a:extLst>
                <a:ext uri="{FF2B5EF4-FFF2-40B4-BE49-F238E27FC236}">
                  <a16:creationId xmlns:a16="http://schemas.microsoft.com/office/drawing/2014/main" id="{B560F62E-3CBB-49E9-982E-A829A731A7B4}"/>
                </a:ext>
              </a:extLst>
            </p:cNvPr>
            <p:cNvSpPr txBox="1">
              <a:spLocks noChangeArrowheads="1"/>
            </p:cNvSpPr>
            <p:nvPr/>
          </p:nvSpPr>
          <p:spPr bwMode="auto">
            <a:xfrm>
              <a:off x="6021388" y="4668579"/>
              <a:ext cx="178149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000" dirty="0">
                  <a:solidFill>
                    <a:schemeClr val="tx1"/>
                  </a:solidFill>
                  <a:latin typeface="Verdana" panose="020B0604030504040204" pitchFamily="34" charset="0"/>
                  <a:ea typeface="微软雅黑" panose="020B0503020204020204" pitchFamily="34" charset="-122"/>
                </a:rPr>
                <a:t>更新识别、分析、应对规划</a:t>
              </a:r>
              <a:r>
                <a:rPr lang="zh-CN" altLang="en-US" sz="2000" dirty="0">
                  <a:latin typeface="Verdana" panose="020B0604030504040204" pitchFamily="34" charset="0"/>
                  <a:ea typeface="微软雅黑" panose="020B0503020204020204" pitchFamily="34" charset="-122"/>
                </a:rPr>
                <a:t> </a:t>
              </a:r>
            </a:p>
          </p:txBody>
        </p:sp>
        <p:sp>
          <p:nvSpPr>
            <p:cNvPr id="30" name="Line 25">
              <a:extLst>
                <a:ext uri="{FF2B5EF4-FFF2-40B4-BE49-F238E27FC236}">
                  <a16:creationId xmlns:a16="http://schemas.microsoft.com/office/drawing/2014/main" id="{597B4F9E-008B-468A-915B-B292F783B17C}"/>
                </a:ext>
              </a:extLst>
            </p:cNvPr>
            <p:cNvSpPr>
              <a:spLocks noChangeShapeType="1"/>
            </p:cNvSpPr>
            <p:nvPr/>
          </p:nvSpPr>
          <p:spPr bwMode="auto">
            <a:xfrm>
              <a:off x="5943600" y="3629431"/>
              <a:ext cx="685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400">
                <a:latin typeface="Verdana" panose="020B0604030504040204" pitchFamily="34" charset="0"/>
                <a:ea typeface="微软雅黑" panose="020B0503020204020204" pitchFamily="34" charset="-122"/>
              </a:endParaRPr>
            </a:p>
          </p:txBody>
        </p:sp>
        <p:sp>
          <p:nvSpPr>
            <p:cNvPr id="31" name="Rectangle 26">
              <a:extLst>
                <a:ext uri="{FF2B5EF4-FFF2-40B4-BE49-F238E27FC236}">
                  <a16:creationId xmlns:a16="http://schemas.microsoft.com/office/drawing/2014/main" id="{905600BA-E065-4866-A655-A89E30DB2D69}"/>
                </a:ext>
              </a:extLst>
            </p:cNvPr>
            <p:cNvSpPr>
              <a:spLocks noChangeArrowheads="1"/>
            </p:cNvSpPr>
            <p:nvPr/>
          </p:nvSpPr>
          <p:spPr bwMode="auto">
            <a:xfrm>
              <a:off x="3963988" y="2362200"/>
              <a:ext cx="1112520" cy="762000"/>
            </a:xfrm>
            <a:prstGeom prst="rect">
              <a:avLst/>
            </a:prstGeom>
            <a:solidFill>
              <a:schemeClr val="accent5">
                <a:lumMod val="40000"/>
                <a:lumOff val="60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dirty="0">
                  <a:solidFill>
                    <a:schemeClr val="tx1"/>
                  </a:solidFill>
                  <a:latin typeface="Verdana" panose="020B0604030504040204" pitchFamily="34" charset="0"/>
                  <a:ea typeface="微软雅黑" panose="020B0503020204020204" pitchFamily="34" charset="-122"/>
                </a:rPr>
                <a:t>积极接受</a:t>
              </a:r>
              <a:br>
                <a:rPr lang="en-US" altLang="zh-CN" sz="2000" dirty="0">
                  <a:solidFill>
                    <a:schemeClr val="tx1"/>
                  </a:solidFill>
                  <a:latin typeface="Verdana" panose="020B0604030504040204" pitchFamily="34" charset="0"/>
                  <a:ea typeface="微软雅黑" panose="020B0503020204020204" pitchFamily="34" charset="-122"/>
                </a:rPr>
              </a:br>
              <a:r>
                <a:rPr lang="zh-CN" altLang="en-US" sz="2000" dirty="0">
                  <a:latin typeface="Verdana" panose="020B0604030504040204" pitchFamily="34" charset="0"/>
                  <a:ea typeface="微软雅黑" panose="020B0503020204020204" pitchFamily="34" charset="-122"/>
                </a:rPr>
                <a:t>风险规避</a:t>
              </a:r>
              <a:endParaRPr lang="zh-CN" altLang="en-US" sz="2000" dirty="0">
                <a:solidFill>
                  <a:schemeClr val="tx1"/>
                </a:solidFill>
                <a:latin typeface="Verdana" panose="020B0604030504040204" pitchFamily="34" charset="0"/>
                <a:ea typeface="微软雅黑" panose="020B0503020204020204" pitchFamily="34" charset="-122"/>
              </a:endParaRPr>
            </a:p>
          </p:txBody>
        </p:sp>
        <p:sp>
          <p:nvSpPr>
            <p:cNvPr id="32" name="Line 27">
              <a:extLst>
                <a:ext uri="{FF2B5EF4-FFF2-40B4-BE49-F238E27FC236}">
                  <a16:creationId xmlns:a16="http://schemas.microsoft.com/office/drawing/2014/main" id="{93FD29CF-4717-4193-BA9E-92E6668C01C3}"/>
                </a:ext>
              </a:extLst>
            </p:cNvPr>
            <p:cNvSpPr>
              <a:spLocks noChangeShapeType="1"/>
            </p:cNvSpPr>
            <p:nvPr/>
          </p:nvSpPr>
          <p:spPr bwMode="auto">
            <a:xfrm>
              <a:off x="5076508" y="2771775"/>
              <a:ext cx="685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400">
                <a:latin typeface="Verdana" panose="020B0604030504040204" pitchFamily="34" charset="0"/>
                <a:ea typeface="微软雅黑" panose="020B0503020204020204" pitchFamily="34" charset="-122"/>
              </a:endParaRPr>
            </a:p>
          </p:txBody>
        </p:sp>
        <p:sp>
          <p:nvSpPr>
            <p:cNvPr id="33" name="Text Box 28">
              <a:extLst>
                <a:ext uri="{FF2B5EF4-FFF2-40B4-BE49-F238E27FC236}">
                  <a16:creationId xmlns:a16="http://schemas.microsoft.com/office/drawing/2014/main" id="{F2677730-E0DE-420D-8A13-A26EE7D1B2FA}"/>
                </a:ext>
              </a:extLst>
            </p:cNvPr>
            <p:cNvSpPr txBox="1">
              <a:spLocks noChangeArrowheads="1"/>
            </p:cNvSpPr>
            <p:nvPr/>
          </p:nvSpPr>
          <p:spPr bwMode="auto">
            <a:xfrm>
              <a:off x="5716588" y="2286000"/>
              <a:ext cx="10668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a:solidFill>
                    <a:schemeClr val="tx1"/>
                  </a:solidFill>
                  <a:latin typeface="Verdana" panose="020B0604030504040204" pitchFamily="34" charset="0"/>
                  <a:ea typeface="微软雅黑" panose="020B0503020204020204" pitchFamily="34" charset="-122"/>
                </a:rPr>
                <a:t>应急计划或风险储备 </a:t>
              </a:r>
            </a:p>
          </p:txBody>
        </p:sp>
        <p:sp>
          <p:nvSpPr>
            <p:cNvPr id="34" name="Line 29">
              <a:extLst>
                <a:ext uri="{FF2B5EF4-FFF2-40B4-BE49-F238E27FC236}">
                  <a16:creationId xmlns:a16="http://schemas.microsoft.com/office/drawing/2014/main" id="{26942721-6D10-4F0B-BB9D-EF40DF3508F5}"/>
                </a:ext>
              </a:extLst>
            </p:cNvPr>
            <p:cNvSpPr>
              <a:spLocks noChangeShapeType="1"/>
            </p:cNvSpPr>
            <p:nvPr/>
          </p:nvSpPr>
          <p:spPr bwMode="auto">
            <a:xfrm>
              <a:off x="3354388" y="2438400"/>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400">
                <a:latin typeface="Verdana" panose="020B0604030504040204" pitchFamily="34" charset="0"/>
                <a:ea typeface="微软雅黑" panose="020B0503020204020204" pitchFamily="34" charset="-122"/>
              </a:endParaRPr>
            </a:p>
          </p:txBody>
        </p:sp>
        <p:sp>
          <p:nvSpPr>
            <p:cNvPr id="35" name="Line 30">
              <a:extLst>
                <a:ext uri="{FF2B5EF4-FFF2-40B4-BE49-F238E27FC236}">
                  <a16:creationId xmlns:a16="http://schemas.microsoft.com/office/drawing/2014/main" id="{A95945A7-F770-4BBB-B55D-B1EC14BB70AC}"/>
                </a:ext>
              </a:extLst>
            </p:cNvPr>
            <p:cNvSpPr>
              <a:spLocks noChangeShapeType="1"/>
            </p:cNvSpPr>
            <p:nvPr/>
          </p:nvSpPr>
          <p:spPr bwMode="auto">
            <a:xfrm>
              <a:off x="5076508" y="1752600"/>
              <a:ext cx="685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400">
                <a:latin typeface="Verdana" panose="020B0604030504040204" pitchFamily="34" charset="0"/>
                <a:ea typeface="微软雅黑" panose="020B0503020204020204" pitchFamily="34" charset="-122"/>
              </a:endParaRPr>
            </a:p>
          </p:txBody>
        </p:sp>
        <p:sp>
          <p:nvSpPr>
            <p:cNvPr id="36" name="Text Box 31">
              <a:extLst>
                <a:ext uri="{FF2B5EF4-FFF2-40B4-BE49-F238E27FC236}">
                  <a16:creationId xmlns:a16="http://schemas.microsoft.com/office/drawing/2014/main" id="{6303C0BB-8B17-402A-B7DB-AE17AF567C23}"/>
                </a:ext>
              </a:extLst>
            </p:cNvPr>
            <p:cNvSpPr txBox="1">
              <a:spLocks noChangeArrowheads="1"/>
            </p:cNvSpPr>
            <p:nvPr/>
          </p:nvSpPr>
          <p:spPr bwMode="auto">
            <a:xfrm>
              <a:off x="5716588" y="1384300"/>
              <a:ext cx="10668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a:solidFill>
                    <a:schemeClr val="tx1"/>
                  </a:solidFill>
                  <a:latin typeface="Verdana" panose="020B0604030504040204" pitchFamily="34" charset="0"/>
                  <a:ea typeface="微软雅黑" panose="020B0503020204020204" pitchFamily="34" charset="-122"/>
                </a:rPr>
                <a:t>执行应对计划 </a:t>
              </a:r>
            </a:p>
          </p:txBody>
        </p:sp>
        <p:sp>
          <p:nvSpPr>
            <p:cNvPr id="37" name="Line 32">
              <a:extLst>
                <a:ext uri="{FF2B5EF4-FFF2-40B4-BE49-F238E27FC236}">
                  <a16:creationId xmlns:a16="http://schemas.microsoft.com/office/drawing/2014/main" id="{CCA179F9-6563-4FAA-9ADA-8D1BDFD12D4A}"/>
                </a:ext>
              </a:extLst>
            </p:cNvPr>
            <p:cNvSpPr>
              <a:spLocks noChangeShapeType="1"/>
            </p:cNvSpPr>
            <p:nvPr/>
          </p:nvSpPr>
          <p:spPr bwMode="auto">
            <a:xfrm>
              <a:off x="7316787" y="2362200"/>
              <a:ext cx="380999"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400">
                <a:latin typeface="Verdana" panose="020B0604030504040204" pitchFamily="34" charset="0"/>
                <a:ea typeface="微软雅黑" panose="020B0503020204020204" pitchFamily="34" charset="-122"/>
              </a:endParaRPr>
            </a:p>
          </p:txBody>
        </p:sp>
      </p:grpSp>
    </p:spTree>
    <p:extLst>
      <p:ext uri="{BB962C8B-B14F-4D97-AF65-F5344CB8AC3E}">
        <p14:creationId xmlns:p14="http://schemas.microsoft.com/office/powerpoint/2010/main" val="2371316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r"/>
            <a:r>
              <a:rPr lang="en-US" altLang="zh-CN" i="1" dirty="0"/>
              <a:t>——</a:t>
            </a:r>
            <a:r>
              <a:rPr lang="zh-CN" altLang="en-US" i="1" dirty="0"/>
              <a:t>续表</a:t>
            </a:r>
          </a:p>
        </p:txBody>
      </p:sp>
      <p:graphicFrame>
        <p:nvGraphicFramePr>
          <p:cNvPr id="5" name="内容占位符 4"/>
          <p:cNvGraphicFramePr>
            <a:graphicFrameLocks noGrp="1"/>
          </p:cNvGraphicFramePr>
          <p:nvPr>
            <p:ph idx="1"/>
            <p:extLst>
              <p:ext uri="{D42A27DB-BD31-4B8C-83A1-F6EECF244321}">
                <p14:modId xmlns:p14="http://schemas.microsoft.com/office/powerpoint/2010/main" val="2427617503"/>
              </p:ext>
            </p:extLst>
          </p:nvPr>
        </p:nvGraphicFramePr>
        <p:xfrm>
          <a:off x="551329" y="1200150"/>
          <a:ext cx="10986619" cy="4849759"/>
        </p:xfrm>
        <a:graphic>
          <a:graphicData uri="http://schemas.openxmlformats.org/drawingml/2006/table">
            <a:tbl>
              <a:tblPr firstRow="1" bandRow="1">
                <a:tableStyleId>{B301B821-A1FF-4177-AEE7-76D212191A09}</a:tableStyleId>
              </a:tblPr>
              <a:tblGrid>
                <a:gridCol w="1831103">
                  <a:extLst>
                    <a:ext uri="{9D8B030D-6E8A-4147-A177-3AD203B41FA5}">
                      <a16:colId xmlns:a16="http://schemas.microsoft.com/office/drawing/2014/main" val="20000"/>
                    </a:ext>
                  </a:extLst>
                </a:gridCol>
                <a:gridCol w="1312155">
                  <a:extLst>
                    <a:ext uri="{9D8B030D-6E8A-4147-A177-3AD203B41FA5}">
                      <a16:colId xmlns:a16="http://schemas.microsoft.com/office/drawing/2014/main" val="20001"/>
                    </a:ext>
                  </a:extLst>
                </a:gridCol>
                <a:gridCol w="2577466">
                  <a:extLst>
                    <a:ext uri="{9D8B030D-6E8A-4147-A177-3AD203B41FA5}">
                      <a16:colId xmlns:a16="http://schemas.microsoft.com/office/drawing/2014/main" val="20002"/>
                    </a:ext>
                  </a:extLst>
                </a:gridCol>
                <a:gridCol w="1957547">
                  <a:extLst>
                    <a:ext uri="{9D8B030D-6E8A-4147-A177-3AD203B41FA5}">
                      <a16:colId xmlns:a16="http://schemas.microsoft.com/office/drawing/2014/main" val="20003"/>
                    </a:ext>
                  </a:extLst>
                </a:gridCol>
                <a:gridCol w="2064124">
                  <a:extLst>
                    <a:ext uri="{9D8B030D-6E8A-4147-A177-3AD203B41FA5}">
                      <a16:colId xmlns:a16="http://schemas.microsoft.com/office/drawing/2014/main" val="20004"/>
                    </a:ext>
                  </a:extLst>
                </a:gridCol>
                <a:gridCol w="1244224">
                  <a:extLst>
                    <a:ext uri="{9D8B030D-6E8A-4147-A177-3AD203B41FA5}">
                      <a16:colId xmlns:a16="http://schemas.microsoft.com/office/drawing/2014/main" val="20005"/>
                    </a:ext>
                  </a:extLst>
                </a:gridCol>
              </a:tblGrid>
              <a:tr h="374520">
                <a:tc>
                  <a:txBody>
                    <a:bodyPr/>
                    <a:lstStyle/>
                    <a:p>
                      <a:pPr algn="ctr">
                        <a:spcAft>
                          <a:spcPts val="0"/>
                        </a:spcAft>
                      </a:pPr>
                      <a:r>
                        <a:rPr lang="en-US" sz="1800" kern="100" baseline="0" dirty="0">
                          <a:effectLst/>
                          <a:latin typeface="Arial Unicode MS" panose="020B0604020202020204" pitchFamily="34" charset="-122"/>
                          <a:ea typeface="微软雅黑" panose="020B0503020204020204" pitchFamily="34" charset="-122"/>
                        </a:rPr>
                        <a:t> </a:t>
                      </a:r>
                      <a:endParaRPr lang="zh-CN" sz="1800" kern="100" baseline="0" dirty="0">
                        <a:effectLst/>
                        <a:latin typeface="Arial Unicode MS" panose="020B0604020202020204" pitchFamily="34" charset="-122"/>
                        <a:ea typeface="微软雅黑" panose="020B0503020204020204" pitchFamily="34" charset="-122"/>
                        <a:cs typeface="Times New Roman" panose="02020603050405020304" pitchFamily="18" charset="0"/>
                      </a:endParaRPr>
                    </a:p>
                  </a:txBody>
                  <a:tcPr marL="84221" marR="84221" marT="0" marB="0" anchor="ctr"/>
                </a:tc>
                <a:tc>
                  <a:txBody>
                    <a:bodyPr/>
                    <a:lstStyle/>
                    <a:p>
                      <a:pPr algn="ctr">
                        <a:spcAft>
                          <a:spcPts val="0"/>
                        </a:spcAft>
                      </a:pPr>
                      <a:r>
                        <a:rPr lang="zh-CN" sz="1800" kern="100" baseline="0" dirty="0">
                          <a:solidFill>
                            <a:schemeClr val="bg1"/>
                          </a:solidFill>
                          <a:effectLst/>
                          <a:latin typeface="Arial Unicode MS" panose="020B0604020202020204" pitchFamily="34" charset="-122"/>
                          <a:ea typeface="微软雅黑" panose="020B0503020204020204" pitchFamily="34" charset="-122"/>
                        </a:rPr>
                        <a:t>启动</a:t>
                      </a:r>
                      <a:endParaRPr lang="zh-CN" sz="1800" kern="100" baseline="0" dirty="0">
                        <a:solidFill>
                          <a:schemeClr val="bg1"/>
                        </a:solidFill>
                        <a:effectLst/>
                        <a:latin typeface="Arial Unicode MS" panose="020B0604020202020204" pitchFamily="34" charset="-122"/>
                        <a:ea typeface="微软雅黑" panose="020B0503020204020204" pitchFamily="34" charset="-122"/>
                        <a:cs typeface="Times New Roman" panose="02020603050405020304" pitchFamily="18" charset="0"/>
                      </a:endParaRPr>
                    </a:p>
                  </a:txBody>
                  <a:tcPr marL="84221" marR="84221" marT="0" marB="0" anchor="ctr"/>
                </a:tc>
                <a:tc>
                  <a:txBody>
                    <a:bodyPr/>
                    <a:lstStyle/>
                    <a:p>
                      <a:pPr algn="ctr">
                        <a:spcAft>
                          <a:spcPts val="0"/>
                        </a:spcAft>
                      </a:pPr>
                      <a:r>
                        <a:rPr lang="zh-CN" sz="1800" kern="100" baseline="0" dirty="0">
                          <a:solidFill>
                            <a:schemeClr val="bg1"/>
                          </a:solidFill>
                          <a:effectLst/>
                          <a:latin typeface="Arial Unicode MS" panose="020B0604020202020204" pitchFamily="34" charset="-122"/>
                          <a:ea typeface="微软雅黑" panose="020B0503020204020204" pitchFamily="34" charset="-122"/>
                        </a:rPr>
                        <a:t>规划</a:t>
                      </a:r>
                      <a:endParaRPr lang="zh-CN" sz="1800" kern="100" baseline="0" dirty="0">
                        <a:solidFill>
                          <a:schemeClr val="bg1"/>
                        </a:solidFill>
                        <a:effectLst/>
                        <a:latin typeface="Arial Unicode MS" panose="020B0604020202020204" pitchFamily="34" charset="-122"/>
                        <a:ea typeface="微软雅黑" panose="020B0503020204020204" pitchFamily="34" charset="-122"/>
                        <a:cs typeface="Times New Roman" panose="02020603050405020304" pitchFamily="18" charset="0"/>
                      </a:endParaRPr>
                    </a:p>
                  </a:txBody>
                  <a:tcPr marL="84221" marR="84221" marT="0" marB="0" anchor="ctr"/>
                </a:tc>
                <a:tc>
                  <a:txBody>
                    <a:bodyPr/>
                    <a:lstStyle/>
                    <a:p>
                      <a:pPr algn="ctr">
                        <a:spcAft>
                          <a:spcPts val="0"/>
                        </a:spcAft>
                      </a:pPr>
                      <a:r>
                        <a:rPr lang="zh-CN" sz="1800" kern="100" baseline="0" dirty="0">
                          <a:solidFill>
                            <a:schemeClr val="bg1"/>
                          </a:solidFill>
                          <a:effectLst/>
                          <a:latin typeface="Arial Unicode MS" panose="020B0604020202020204" pitchFamily="34" charset="-122"/>
                          <a:ea typeface="微软雅黑" panose="020B0503020204020204" pitchFamily="34" charset="-122"/>
                        </a:rPr>
                        <a:t>执行</a:t>
                      </a:r>
                      <a:endParaRPr lang="zh-CN" sz="1800" kern="100" baseline="0" dirty="0">
                        <a:solidFill>
                          <a:schemeClr val="bg1"/>
                        </a:solidFill>
                        <a:effectLst/>
                        <a:latin typeface="Arial Unicode MS" panose="020B0604020202020204" pitchFamily="34" charset="-122"/>
                        <a:ea typeface="微软雅黑" panose="020B0503020204020204" pitchFamily="34" charset="-122"/>
                        <a:cs typeface="Times New Roman" panose="02020603050405020304" pitchFamily="18" charset="0"/>
                      </a:endParaRPr>
                    </a:p>
                  </a:txBody>
                  <a:tcPr marL="84221" marR="84221" marT="0" marB="0" anchor="ctr"/>
                </a:tc>
                <a:tc>
                  <a:txBody>
                    <a:bodyPr/>
                    <a:lstStyle/>
                    <a:p>
                      <a:pPr algn="ctr">
                        <a:spcAft>
                          <a:spcPts val="0"/>
                        </a:spcAft>
                      </a:pPr>
                      <a:r>
                        <a:rPr lang="zh-CN" sz="1800" kern="100" baseline="0" dirty="0">
                          <a:solidFill>
                            <a:schemeClr val="bg1"/>
                          </a:solidFill>
                          <a:effectLst/>
                          <a:latin typeface="Arial Unicode MS" panose="020B0604020202020204" pitchFamily="34" charset="-122"/>
                          <a:ea typeface="微软雅黑" panose="020B0503020204020204" pitchFamily="34" charset="-122"/>
                        </a:rPr>
                        <a:t>监控</a:t>
                      </a:r>
                      <a:endParaRPr lang="zh-CN" sz="1800" kern="100" baseline="0" dirty="0">
                        <a:solidFill>
                          <a:schemeClr val="bg1"/>
                        </a:solidFill>
                        <a:effectLst/>
                        <a:latin typeface="Arial Unicode MS" panose="020B0604020202020204" pitchFamily="34" charset="-122"/>
                        <a:ea typeface="微软雅黑" panose="020B0503020204020204" pitchFamily="34" charset="-122"/>
                        <a:cs typeface="Times New Roman" panose="02020603050405020304" pitchFamily="18" charset="0"/>
                      </a:endParaRPr>
                    </a:p>
                  </a:txBody>
                  <a:tcPr marL="84221" marR="84221" marT="0" marB="0" anchor="ctr"/>
                </a:tc>
                <a:tc>
                  <a:txBody>
                    <a:bodyPr/>
                    <a:lstStyle/>
                    <a:p>
                      <a:pPr algn="ctr">
                        <a:spcAft>
                          <a:spcPts val="0"/>
                        </a:spcAft>
                      </a:pPr>
                      <a:r>
                        <a:rPr lang="zh-CN" sz="1800" kern="100" baseline="0" dirty="0">
                          <a:solidFill>
                            <a:schemeClr val="bg1"/>
                          </a:solidFill>
                          <a:effectLst/>
                          <a:latin typeface="Arial Unicode MS" panose="020B0604020202020204" pitchFamily="34" charset="-122"/>
                          <a:ea typeface="微软雅黑" panose="020B0503020204020204" pitchFamily="34" charset="-122"/>
                        </a:rPr>
                        <a:t>收尾</a:t>
                      </a:r>
                      <a:endParaRPr lang="zh-CN" sz="1800" kern="100" baseline="0" dirty="0">
                        <a:solidFill>
                          <a:schemeClr val="bg1"/>
                        </a:solidFill>
                        <a:effectLst/>
                        <a:latin typeface="Arial Unicode MS" panose="020B0604020202020204" pitchFamily="34" charset="-122"/>
                        <a:ea typeface="微软雅黑" panose="020B0503020204020204" pitchFamily="34" charset="-122"/>
                        <a:cs typeface="Times New Roman" panose="02020603050405020304" pitchFamily="18" charset="0"/>
                      </a:endParaRPr>
                    </a:p>
                  </a:txBody>
                  <a:tcPr marL="84221" marR="84221" marT="0" marB="0" anchor="ctr"/>
                </a:tc>
                <a:extLst>
                  <a:ext uri="{0D108BD9-81ED-4DB2-BD59-A6C34878D82A}">
                    <a16:rowId xmlns:a16="http://schemas.microsoft.com/office/drawing/2014/main" val="10000"/>
                  </a:ext>
                </a:extLst>
              </a:tr>
              <a:tr h="749040">
                <a:tc>
                  <a:txBody>
                    <a:bodyPr/>
                    <a:lstStyle/>
                    <a:p>
                      <a:pPr marL="0" algn="ctr" defTabSz="914400" rtl="0" eaLnBrk="1" latinLnBrk="0" hangingPunct="1">
                        <a:spcAft>
                          <a:spcPts val="0"/>
                        </a:spcAft>
                      </a:pPr>
                      <a:r>
                        <a:rPr lang="zh-CN" sz="1800" kern="100" baseline="0" dirty="0">
                          <a:solidFill>
                            <a:srgbClr val="C00000"/>
                          </a:solidFill>
                          <a:effectLst/>
                          <a:latin typeface="Arial Unicode MS" panose="020B0604020202020204" pitchFamily="34" charset="-122"/>
                          <a:ea typeface="微软雅黑" panose="020B0503020204020204" pitchFamily="34" charset="-122"/>
                          <a:cs typeface="+mn-cs"/>
                        </a:rPr>
                        <a:t>项目资源管理</a:t>
                      </a:r>
                      <a:r>
                        <a:rPr lang="en-US" sz="1800" kern="100" baseline="0" dirty="0">
                          <a:solidFill>
                            <a:srgbClr val="C00000"/>
                          </a:solidFill>
                          <a:effectLst/>
                          <a:latin typeface="Arial Unicode MS" panose="020B0604020202020204" pitchFamily="34" charset="-122"/>
                          <a:ea typeface="微软雅黑" panose="020B0503020204020204" pitchFamily="34" charset="-122"/>
                          <a:cs typeface="+mn-cs"/>
                        </a:rPr>
                        <a:t>(ch9)</a:t>
                      </a:r>
                      <a:endParaRPr lang="zh-CN" sz="1800" kern="100" baseline="0" dirty="0">
                        <a:solidFill>
                          <a:srgbClr val="C00000"/>
                        </a:solidFill>
                        <a:effectLst/>
                        <a:latin typeface="Arial Unicode MS" panose="020B0604020202020204" pitchFamily="34" charset="-122"/>
                        <a:ea typeface="微软雅黑" panose="020B0503020204020204" pitchFamily="34" charset="-122"/>
                        <a:cs typeface="+mn-cs"/>
                      </a:endParaRPr>
                    </a:p>
                  </a:txBody>
                  <a:tcPr marL="84221" marR="84221" marT="0" marB="0"/>
                </a:tc>
                <a:tc>
                  <a:txBody>
                    <a:bodyPr/>
                    <a:lstStyle/>
                    <a:p>
                      <a:pPr marL="0" algn="l" defTabSz="914400" rtl="0" eaLnBrk="1" latinLnBrk="0" hangingPunct="1">
                        <a:spcAft>
                          <a:spcPts val="0"/>
                        </a:spcAft>
                      </a:pPr>
                      <a:r>
                        <a:rPr lang="en-US" sz="1800" kern="100" baseline="0" dirty="0">
                          <a:solidFill>
                            <a:schemeClr val="dk1"/>
                          </a:solidFill>
                          <a:effectLst/>
                          <a:latin typeface="Arial Unicode MS" panose="020B0604020202020204" pitchFamily="34" charset="-122"/>
                          <a:ea typeface="微软雅黑" panose="020B0503020204020204" pitchFamily="34" charset="-122"/>
                          <a:cs typeface="+mn-cs"/>
                        </a:rPr>
                        <a:t> </a:t>
                      </a:r>
                      <a:endParaRPr lang="zh-CN" sz="1800" kern="100" baseline="0" dirty="0">
                        <a:solidFill>
                          <a:schemeClr val="dk1"/>
                        </a:solidFill>
                        <a:effectLst/>
                        <a:latin typeface="Arial Unicode MS" panose="020B0604020202020204" pitchFamily="34" charset="-122"/>
                        <a:ea typeface="微软雅黑" panose="020B0503020204020204" pitchFamily="34" charset="-122"/>
                        <a:cs typeface="+mn-cs"/>
                      </a:endParaRPr>
                    </a:p>
                  </a:txBody>
                  <a:tcPr marL="84221" marR="84221" marT="0" marB="0"/>
                </a:tc>
                <a:tc>
                  <a:txBody>
                    <a:bodyPr/>
                    <a:lstStyle/>
                    <a:p>
                      <a:pPr marL="0" algn="l" defTabSz="914400" rtl="0" eaLnBrk="1" latinLnBrk="0" hangingPunct="1">
                        <a:spcAft>
                          <a:spcPts val="0"/>
                        </a:spcAft>
                      </a:pPr>
                      <a:r>
                        <a:rPr lang="zh-CN" sz="1800" kern="100" baseline="0" dirty="0">
                          <a:solidFill>
                            <a:schemeClr val="dk1"/>
                          </a:solidFill>
                          <a:effectLst/>
                          <a:latin typeface="Arial Unicode MS" panose="020B0604020202020204" pitchFamily="34" charset="-122"/>
                          <a:ea typeface="微软雅黑" panose="020B0503020204020204" pitchFamily="34" charset="-122"/>
                          <a:cs typeface="+mn-cs"/>
                        </a:rPr>
                        <a:t>规划资源管理</a:t>
                      </a:r>
                    </a:p>
                    <a:p>
                      <a:pPr marL="0" algn="l" defTabSz="914400" rtl="0" eaLnBrk="1" latinLnBrk="0" hangingPunct="1">
                        <a:spcAft>
                          <a:spcPts val="0"/>
                        </a:spcAft>
                      </a:pPr>
                      <a:r>
                        <a:rPr lang="zh-CN" altLang="en-US" sz="1800" kern="100" baseline="0" dirty="0">
                          <a:solidFill>
                            <a:schemeClr val="dk1"/>
                          </a:solidFill>
                          <a:effectLst/>
                          <a:latin typeface="Arial Unicode MS" panose="020B0604020202020204" pitchFamily="34" charset="-122"/>
                          <a:ea typeface="微软雅黑" panose="020B0503020204020204" pitchFamily="34" charset="-122"/>
                          <a:cs typeface="+mn-cs"/>
                        </a:rPr>
                        <a:t>估算活动资源</a:t>
                      </a:r>
                      <a:endParaRPr lang="zh-CN" sz="1800" kern="100" baseline="0" dirty="0">
                        <a:solidFill>
                          <a:schemeClr val="dk1"/>
                        </a:solidFill>
                        <a:effectLst/>
                        <a:latin typeface="Arial Unicode MS" panose="020B0604020202020204" pitchFamily="34" charset="-122"/>
                        <a:ea typeface="微软雅黑" panose="020B0503020204020204" pitchFamily="34" charset="-122"/>
                        <a:cs typeface="+mn-cs"/>
                      </a:endParaRPr>
                    </a:p>
                  </a:txBody>
                  <a:tcPr marL="84221" marR="84221" marT="0" marB="0"/>
                </a:tc>
                <a:tc>
                  <a:txBody>
                    <a:bodyPr/>
                    <a:lstStyle/>
                    <a:p>
                      <a:pPr marL="0" algn="l" defTabSz="914400" rtl="0" eaLnBrk="1" latinLnBrk="0" hangingPunct="1">
                        <a:spcAft>
                          <a:spcPts val="0"/>
                        </a:spcAft>
                      </a:pPr>
                      <a:r>
                        <a:rPr lang="zh-CN" altLang="en-US" sz="1800" kern="100" baseline="0" dirty="0">
                          <a:solidFill>
                            <a:schemeClr val="dk1"/>
                          </a:solidFill>
                          <a:effectLst/>
                          <a:latin typeface="Arial Unicode MS" panose="020B0604020202020204" pitchFamily="34" charset="-122"/>
                          <a:ea typeface="微软雅黑" panose="020B0503020204020204" pitchFamily="34" charset="-122"/>
                          <a:cs typeface="+mn-cs"/>
                        </a:rPr>
                        <a:t>获取资源</a:t>
                      </a:r>
                      <a:endParaRPr lang="en-US" altLang="zh-CN" sz="1800" kern="100" baseline="0" dirty="0">
                        <a:solidFill>
                          <a:schemeClr val="dk1"/>
                        </a:solidFill>
                        <a:effectLst/>
                        <a:latin typeface="Arial Unicode MS" panose="020B0604020202020204" pitchFamily="34" charset="-122"/>
                        <a:ea typeface="微软雅黑" panose="020B0503020204020204" pitchFamily="34" charset="-122"/>
                        <a:cs typeface="+mn-cs"/>
                      </a:endParaRPr>
                    </a:p>
                    <a:p>
                      <a:pPr marL="0" algn="l" defTabSz="914400" rtl="0" eaLnBrk="1" latinLnBrk="0" hangingPunct="1">
                        <a:spcAft>
                          <a:spcPts val="0"/>
                        </a:spcAft>
                      </a:pPr>
                      <a:r>
                        <a:rPr lang="zh-CN" altLang="en-US" sz="1800" kern="100" baseline="0" dirty="0">
                          <a:solidFill>
                            <a:schemeClr val="dk1"/>
                          </a:solidFill>
                          <a:effectLst/>
                          <a:latin typeface="Arial Unicode MS" panose="020B0604020202020204" pitchFamily="34" charset="-122"/>
                          <a:ea typeface="微软雅黑" panose="020B0503020204020204" pitchFamily="34" charset="-122"/>
                          <a:cs typeface="+mn-cs"/>
                        </a:rPr>
                        <a:t>建设团队</a:t>
                      </a:r>
                      <a:endParaRPr lang="en-US" altLang="zh-CN" sz="1800" kern="100" baseline="0" dirty="0">
                        <a:solidFill>
                          <a:schemeClr val="dk1"/>
                        </a:solidFill>
                        <a:effectLst/>
                        <a:latin typeface="Arial Unicode MS" panose="020B0604020202020204" pitchFamily="34" charset="-122"/>
                        <a:ea typeface="微软雅黑" panose="020B0503020204020204" pitchFamily="34" charset="-122"/>
                        <a:cs typeface="+mn-cs"/>
                      </a:endParaRPr>
                    </a:p>
                    <a:p>
                      <a:pPr marL="0" algn="l" defTabSz="914400" rtl="0" eaLnBrk="1" latinLnBrk="0" hangingPunct="1">
                        <a:spcAft>
                          <a:spcPts val="0"/>
                        </a:spcAft>
                      </a:pPr>
                      <a:r>
                        <a:rPr lang="zh-CN" altLang="en-US" sz="1800" kern="100" baseline="0" dirty="0">
                          <a:solidFill>
                            <a:schemeClr val="dk1"/>
                          </a:solidFill>
                          <a:effectLst/>
                          <a:latin typeface="Arial Unicode MS" panose="020B0604020202020204" pitchFamily="34" charset="-122"/>
                          <a:ea typeface="微软雅黑" panose="020B0503020204020204" pitchFamily="34" charset="-122"/>
                          <a:cs typeface="+mn-cs"/>
                        </a:rPr>
                        <a:t>管理团队</a:t>
                      </a:r>
                      <a:endParaRPr lang="zh-CN" sz="1800" kern="100" baseline="0" dirty="0">
                        <a:solidFill>
                          <a:schemeClr val="dk1"/>
                        </a:solidFill>
                        <a:effectLst/>
                        <a:latin typeface="Arial Unicode MS" panose="020B0604020202020204" pitchFamily="34" charset="-122"/>
                        <a:ea typeface="微软雅黑" panose="020B0503020204020204" pitchFamily="34" charset="-122"/>
                        <a:cs typeface="+mn-cs"/>
                      </a:endParaRPr>
                    </a:p>
                  </a:txBody>
                  <a:tcPr marL="84221" marR="84221" marT="0" marB="0"/>
                </a:tc>
                <a:tc>
                  <a:txBody>
                    <a:bodyPr/>
                    <a:lstStyle/>
                    <a:p>
                      <a:pPr marL="0" algn="l" defTabSz="914400" rtl="0" eaLnBrk="1" latinLnBrk="0" hangingPunct="1">
                        <a:spcAft>
                          <a:spcPts val="0"/>
                        </a:spcAft>
                      </a:pPr>
                      <a:r>
                        <a:rPr lang="zh-CN" altLang="en-US" sz="1800" kern="100" baseline="0" dirty="0">
                          <a:solidFill>
                            <a:schemeClr val="dk1"/>
                          </a:solidFill>
                          <a:effectLst/>
                          <a:latin typeface="Arial Unicode MS" panose="020B0604020202020204" pitchFamily="34" charset="-122"/>
                          <a:ea typeface="微软雅黑" panose="020B0503020204020204" pitchFamily="34" charset="-122"/>
                          <a:cs typeface="+mn-cs"/>
                        </a:rPr>
                        <a:t>控制资源</a:t>
                      </a:r>
                      <a:endParaRPr lang="zh-CN" sz="1800" kern="100" baseline="0" dirty="0">
                        <a:solidFill>
                          <a:schemeClr val="dk1"/>
                        </a:solidFill>
                        <a:effectLst/>
                        <a:latin typeface="Arial Unicode MS" panose="020B0604020202020204" pitchFamily="34" charset="-122"/>
                        <a:ea typeface="微软雅黑" panose="020B0503020204020204" pitchFamily="34" charset="-122"/>
                        <a:cs typeface="+mn-cs"/>
                      </a:endParaRPr>
                    </a:p>
                  </a:txBody>
                  <a:tcPr marL="84221" marR="84221" marT="0" marB="0"/>
                </a:tc>
                <a:tc>
                  <a:txBody>
                    <a:bodyPr/>
                    <a:lstStyle/>
                    <a:p>
                      <a:pPr marL="0" algn="l" defTabSz="914400" rtl="0" eaLnBrk="1" latinLnBrk="0" hangingPunct="1">
                        <a:spcAft>
                          <a:spcPts val="0"/>
                        </a:spcAft>
                      </a:pPr>
                      <a:r>
                        <a:rPr lang="en-US" sz="1800" kern="100" baseline="0" dirty="0">
                          <a:solidFill>
                            <a:schemeClr val="dk1"/>
                          </a:solidFill>
                          <a:effectLst/>
                          <a:latin typeface="Arial Unicode MS" panose="020B0604020202020204" pitchFamily="34" charset="-122"/>
                          <a:ea typeface="微软雅黑" panose="020B0503020204020204" pitchFamily="34" charset="-122"/>
                          <a:cs typeface="+mn-cs"/>
                        </a:rPr>
                        <a:t> </a:t>
                      </a:r>
                      <a:endParaRPr lang="zh-CN" sz="1800" kern="100" baseline="0" dirty="0">
                        <a:solidFill>
                          <a:schemeClr val="dk1"/>
                        </a:solidFill>
                        <a:effectLst/>
                        <a:latin typeface="Arial Unicode MS" panose="020B0604020202020204" pitchFamily="34" charset="-122"/>
                        <a:ea typeface="微软雅黑" panose="020B0503020204020204" pitchFamily="34" charset="-122"/>
                        <a:cs typeface="+mn-cs"/>
                      </a:endParaRPr>
                    </a:p>
                  </a:txBody>
                  <a:tcPr marL="84221" marR="84221" marT="0" marB="0"/>
                </a:tc>
                <a:extLst>
                  <a:ext uri="{0D108BD9-81ED-4DB2-BD59-A6C34878D82A}">
                    <a16:rowId xmlns:a16="http://schemas.microsoft.com/office/drawing/2014/main" val="10001"/>
                  </a:ext>
                </a:extLst>
              </a:tr>
              <a:tr h="749040">
                <a:tc>
                  <a:txBody>
                    <a:bodyPr/>
                    <a:lstStyle/>
                    <a:p>
                      <a:pPr marL="0" algn="ctr" defTabSz="914400" rtl="0" eaLnBrk="1" latinLnBrk="0" hangingPunct="1">
                        <a:spcAft>
                          <a:spcPts val="0"/>
                        </a:spcAft>
                      </a:pPr>
                      <a:r>
                        <a:rPr lang="zh-CN" sz="1800" kern="100" baseline="0" dirty="0">
                          <a:solidFill>
                            <a:srgbClr val="C00000"/>
                          </a:solidFill>
                          <a:effectLst/>
                          <a:latin typeface="Arial Unicode MS" panose="020B0604020202020204" pitchFamily="34" charset="-122"/>
                          <a:ea typeface="微软雅黑" panose="020B0503020204020204" pitchFamily="34" charset="-122"/>
                          <a:cs typeface="+mn-cs"/>
                        </a:rPr>
                        <a:t>项目沟通管理</a:t>
                      </a:r>
                      <a:r>
                        <a:rPr lang="en-US" sz="1800" kern="100" baseline="0" dirty="0">
                          <a:solidFill>
                            <a:srgbClr val="C00000"/>
                          </a:solidFill>
                          <a:effectLst/>
                          <a:latin typeface="Arial Unicode MS" panose="020B0604020202020204" pitchFamily="34" charset="-122"/>
                          <a:ea typeface="微软雅黑" panose="020B0503020204020204" pitchFamily="34" charset="-122"/>
                          <a:cs typeface="+mn-cs"/>
                        </a:rPr>
                        <a:t>(ch10)</a:t>
                      </a:r>
                      <a:endParaRPr lang="zh-CN" sz="1800" kern="100" baseline="0" dirty="0">
                        <a:solidFill>
                          <a:srgbClr val="C00000"/>
                        </a:solidFill>
                        <a:effectLst/>
                        <a:latin typeface="Arial Unicode MS" panose="020B0604020202020204" pitchFamily="34" charset="-122"/>
                        <a:ea typeface="微软雅黑" panose="020B0503020204020204" pitchFamily="34" charset="-122"/>
                        <a:cs typeface="+mn-cs"/>
                      </a:endParaRPr>
                    </a:p>
                  </a:txBody>
                  <a:tcPr marL="84221" marR="84221" marT="0" marB="0"/>
                </a:tc>
                <a:tc>
                  <a:txBody>
                    <a:bodyPr/>
                    <a:lstStyle/>
                    <a:p>
                      <a:pPr marL="0" algn="l" defTabSz="914400" rtl="0" eaLnBrk="1" latinLnBrk="0" hangingPunct="1">
                        <a:spcAft>
                          <a:spcPts val="0"/>
                        </a:spcAft>
                      </a:pPr>
                      <a:r>
                        <a:rPr lang="en-US" sz="1800" kern="100" baseline="0" dirty="0">
                          <a:solidFill>
                            <a:schemeClr val="dk1"/>
                          </a:solidFill>
                          <a:effectLst/>
                          <a:latin typeface="Arial Unicode MS" panose="020B0604020202020204" pitchFamily="34" charset="-122"/>
                          <a:ea typeface="微软雅黑" panose="020B0503020204020204" pitchFamily="34" charset="-122"/>
                          <a:cs typeface="+mn-cs"/>
                        </a:rPr>
                        <a:t> </a:t>
                      </a:r>
                      <a:endParaRPr lang="zh-CN" sz="1800" kern="100" baseline="0" dirty="0">
                        <a:solidFill>
                          <a:schemeClr val="dk1"/>
                        </a:solidFill>
                        <a:effectLst/>
                        <a:latin typeface="Arial Unicode MS" panose="020B0604020202020204" pitchFamily="34" charset="-122"/>
                        <a:ea typeface="微软雅黑" panose="020B0503020204020204" pitchFamily="34" charset="-122"/>
                        <a:cs typeface="+mn-cs"/>
                      </a:endParaRPr>
                    </a:p>
                  </a:txBody>
                  <a:tcPr marL="84221" marR="84221" marT="0" marB="0"/>
                </a:tc>
                <a:tc>
                  <a:txBody>
                    <a:bodyPr/>
                    <a:lstStyle/>
                    <a:p>
                      <a:pPr marL="0" algn="l" defTabSz="914400" rtl="0" eaLnBrk="1" latinLnBrk="0" hangingPunct="1">
                        <a:spcAft>
                          <a:spcPts val="0"/>
                        </a:spcAft>
                      </a:pPr>
                      <a:r>
                        <a:rPr lang="zh-CN" sz="1800" kern="100" baseline="0" dirty="0">
                          <a:solidFill>
                            <a:schemeClr val="dk1"/>
                          </a:solidFill>
                          <a:effectLst/>
                          <a:latin typeface="Arial Unicode MS" panose="020B0604020202020204" pitchFamily="34" charset="-122"/>
                          <a:ea typeface="微软雅黑" panose="020B0503020204020204" pitchFamily="34" charset="-122"/>
                          <a:cs typeface="+mn-cs"/>
                        </a:rPr>
                        <a:t>规划沟通管理</a:t>
                      </a:r>
                    </a:p>
                  </a:txBody>
                  <a:tcPr marL="84221" marR="84221" marT="0" marB="0"/>
                </a:tc>
                <a:tc>
                  <a:txBody>
                    <a:bodyPr/>
                    <a:lstStyle/>
                    <a:p>
                      <a:pPr marL="0" algn="l" defTabSz="914400" rtl="0" eaLnBrk="1" latinLnBrk="0" hangingPunct="1">
                        <a:spcAft>
                          <a:spcPts val="0"/>
                        </a:spcAft>
                      </a:pPr>
                      <a:r>
                        <a:rPr lang="zh-CN" sz="1800" kern="100" baseline="0" dirty="0">
                          <a:solidFill>
                            <a:schemeClr val="dk1"/>
                          </a:solidFill>
                          <a:effectLst/>
                          <a:latin typeface="Arial Unicode MS" panose="020B0604020202020204" pitchFamily="34" charset="-122"/>
                          <a:ea typeface="微软雅黑" panose="020B0503020204020204" pitchFamily="34" charset="-122"/>
                          <a:cs typeface="+mn-cs"/>
                        </a:rPr>
                        <a:t>管理沟通</a:t>
                      </a:r>
                    </a:p>
                  </a:txBody>
                  <a:tcPr marL="84221" marR="84221" marT="0" marB="0"/>
                </a:tc>
                <a:tc>
                  <a:txBody>
                    <a:bodyPr/>
                    <a:lstStyle/>
                    <a:p>
                      <a:pPr marL="0" algn="l" defTabSz="914400" rtl="0" eaLnBrk="1" latinLnBrk="0" hangingPunct="1">
                        <a:spcAft>
                          <a:spcPts val="0"/>
                        </a:spcAft>
                      </a:pPr>
                      <a:r>
                        <a:rPr lang="zh-CN" altLang="en-US" sz="1800" kern="100" baseline="0" dirty="0">
                          <a:solidFill>
                            <a:schemeClr val="dk1"/>
                          </a:solidFill>
                          <a:effectLst/>
                          <a:latin typeface="Arial Unicode MS" panose="020B0604020202020204" pitchFamily="34" charset="-122"/>
                          <a:ea typeface="微软雅黑" panose="020B0503020204020204" pitchFamily="34" charset="-122"/>
                          <a:cs typeface="+mn-cs"/>
                        </a:rPr>
                        <a:t>监督</a:t>
                      </a:r>
                      <a:r>
                        <a:rPr lang="zh-CN" sz="1800" kern="100" baseline="0" dirty="0">
                          <a:solidFill>
                            <a:schemeClr val="dk1"/>
                          </a:solidFill>
                          <a:effectLst/>
                          <a:latin typeface="Arial Unicode MS" panose="020B0604020202020204" pitchFamily="34" charset="-122"/>
                          <a:ea typeface="微软雅黑" panose="020B0503020204020204" pitchFamily="34" charset="-122"/>
                          <a:cs typeface="+mn-cs"/>
                        </a:rPr>
                        <a:t>沟通</a:t>
                      </a:r>
                    </a:p>
                  </a:txBody>
                  <a:tcPr marL="84221" marR="84221" marT="0" marB="0"/>
                </a:tc>
                <a:tc>
                  <a:txBody>
                    <a:bodyPr/>
                    <a:lstStyle/>
                    <a:p>
                      <a:pPr marL="0" algn="l" defTabSz="914400" rtl="0" eaLnBrk="1" latinLnBrk="0" hangingPunct="1">
                        <a:spcAft>
                          <a:spcPts val="0"/>
                        </a:spcAft>
                      </a:pPr>
                      <a:r>
                        <a:rPr lang="en-US" sz="1800" kern="100" baseline="0" dirty="0">
                          <a:solidFill>
                            <a:schemeClr val="dk1"/>
                          </a:solidFill>
                          <a:effectLst/>
                          <a:latin typeface="Arial Unicode MS" panose="020B0604020202020204" pitchFamily="34" charset="-122"/>
                          <a:ea typeface="微软雅黑" panose="020B0503020204020204" pitchFamily="34" charset="-122"/>
                          <a:cs typeface="+mn-cs"/>
                        </a:rPr>
                        <a:t> </a:t>
                      </a:r>
                      <a:endParaRPr lang="zh-CN" sz="1800" kern="100" baseline="0" dirty="0">
                        <a:solidFill>
                          <a:schemeClr val="dk1"/>
                        </a:solidFill>
                        <a:effectLst/>
                        <a:latin typeface="Arial Unicode MS" panose="020B0604020202020204" pitchFamily="34" charset="-122"/>
                        <a:ea typeface="微软雅黑" panose="020B0503020204020204" pitchFamily="34" charset="-122"/>
                        <a:cs typeface="+mn-cs"/>
                      </a:endParaRPr>
                    </a:p>
                  </a:txBody>
                  <a:tcPr marL="84221" marR="84221" marT="0" marB="0"/>
                </a:tc>
                <a:extLst>
                  <a:ext uri="{0D108BD9-81ED-4DB2-BD59-A6C34878D82A}">
                    <a16:rowId xmlns:a16="http://schemas.microsoft.com/office/drawing/2014/main" val="10002"/>
                  </a:ext>
                </a:extLst>
              </a:tr>
              <a:tr h="1405159">
                <a:tc>
                  <a:txBody>
                    <a:bodyPr/>
                    <a:lstStyle/>
                    <a:p>
                      <a:pPr marL="0" algn="ctr" defTabSz="914400" rtl="0" eaLnBrk="1" latinLnBrk="0" hangingPunct="1">
                        <a:spcAft>
                          <a:spcPts val="0"/>
                        </a:spcAft>
                      </a:pPr>
                      <a:r>
                        <a:rPr lang="zh-CN" sz="1800" kern="100" baseline="0" dirty="0">
                          <a:solidFill>
                            <a:srgbClr val="C00000"/>
                          </a:solidFill>
                          <a:effectLst/>
                          <a:latin typeface="Arial Unicode MS" panose="020B0604020202020204" pitchFamily="34" charset="-122"/>
                          <a:ea typeface="微软雅黑" panose="020B0503020204020204" pitchFamily="34" charset="-122"/>
                          <a:cs typeface="+mn-cs"/>
                        </a:rPr>
                        <a:t>项目风险管理</a:t>
                      </a:r>
                      <a:r>
                        <a:rPr lang="en-US" sz="1800" kern="100" baseline="0" dirty="0">
                          <a:solidFill>
                            <a:srgbClr val="C00000"/>
                          </a:solidFill>
                          <a:effectLst/>
                          <a:latin typeface="Arial Unicode MS" panose="020B0604020202020204" pitchFamily="34" charset="-122"/>
                          <a:ea typeface="微软雅黑" panose="020B0503020204020204" pitchFamily="34" charset="-122"/>
                          <a:cs typeface="+mn-cs"/>
                        </a:rPr>
                        <a:t>(ch11)</a:t>
                      </a:r>
                      <a:endParaRPr lang="zh-CN" sz="1800" kern="100" baseline="0" dirty="0">
                        <a:solidFill>
                          <a:srgbClr val="C00000"/>
                        </a:solidFill>
                        <a:effectLst/>
                        <a:latin typeface="Arial Unicode MS" panose="020B0604020202020204" pitchFamily="34" charset="-122"/>
                        <a:ea typeface="微软雅黑" panose="020B0503020204020204" pitchFamily="34" charset="-122"/>
                        <a:cs typeface="+mn-cs"/>
                      </a:endParaRPr>
                    </a:p>
                  </a:txBody>
                  <a:tcPr marL="84221" marR="84221" marT="0" marB="0"/>
                </a:tc>
                <a:tc>
                  <a:txBody>
                    <a:bodyPr/>
                    <a:lstStyle/>
                    <a:p>
                      <a:pPr marL="0" algn="l" defTabSz="914400" rtl="0" eaLnBrk="1" latinLnBrk="0" hangingPunct="1">
                        <a:spcAft>
                          <a:spcPts val="0"/>
                        </a:spcAft>
                      </a:pPr>
                      <a:r>
                        <a:rPr lang="en-US" sz="1800" kern="100" baseline="0">
                          <a:solidFill>
                            <a:schemeClr val="dk1"/>
                          </a:solidFill>
                          <a:effectLst/>
                          <a:latin typeface="Arial Unicode MS" panose="020B0604020202020204" pitchFamily="34" charset="-122"/>
                          <a:ea typeface="微软雅黑" panose="020B0503020204020204" pitchFamily="34" charset="-122"/>
                          <a:cs typeface="+mn-cs"/>
                        </a:rPr>
                        <a:t> </a:t>
                      </a:r>
                      <a:endParaRPr lang="zh-CN" sz="1800" kern="100" baseline="0">
                        <a:solidFill>
                          <a:schemeClr val="dk1"/>
                        </a:solidFill>
                        <a:effectLst/>
                        <a:latin typeface="Arial Unicode MS" panose="020B0604020202020204" pitchFamily="34" charset="-122"/>
                        <a:ea typeface="微软雅黑" panose="020B0503020204020204" pitchFamily="34" charset="-122"/>
                        <a:cs typeface="+mn-cs"/>
                      </a:endParaRPr>
                    </a:p>
                  </a:txBody>
                  <a:tcPr marL="84221" marR="84221" marT="0" marB="0"/>
                </a:tc>
                <a:tc>
                  <a:txBody>
                    <a:bodyPr/>
                    <a:lstStyle/>
                    <a:p>
                      <a:pPr marL="0" algn="l" defTabSz="914400" rtl="0" eaLnBrk="1" latinLnBrk="0" hangingPunct="1">
                        <a:spcAft>
                          <a:spcPts val="0"/>
                        </a:spcAft>
                      </a:pPr>
                      <a:r>
                        <a:rPr lang="zh-CN" sz="1800" kern="100" baseline="0" dirty="0">
                          <a:solidFill>
                            <a:schemeClr val="dk1"/>
                          </a:solidFill>
                          <a:effectLst/>
                          <a:latin typeface="Arial Unicode MS" panose="020B0604020202020204" pitchFamily="34" charset="-122"/>
                          <a:ea typeface="微软雅黑" panose="020B0503020204020204" pitchFamily="34" charset="-122"/>
                          <a:cs typeface="+mn-cs"/>
                        </a:rPr>
                        <a:t>规划风险管理</a:t>
                      </a:r>
                    </a:p>
                    <a:p>
                      <a:pPr marL="0" algn="l" defTabSz="914400" rtl="0" eaLnBrk="1" latinLnBrk="0" hangingPunct="1">
                        <a:spcAft>
                          <a:spcPts val="0"/>
                        </a:spcAft>
                      </a:pPr>
                      <a:r>
                        <a:rPr lang="zh-CN" sz="1800" kern="100" baseline="0" dirty="0">
                          <a:solidFill>
                            <a:schemeClr val="dk1"/>
                          </a:solidFill>
                          <a:effectLst/>
                          <a:latin typeface="Arial Unicode MS" panose="020B0604020202020204" pitchFamily="34" charset="-122"/>
                          <a:ea typeface="微软雅黑" panose="020B0503020204020204" pitchFamily="34" charset="-122"/>
                          <a:cs typeface="+mn-cs"/>
                        </a:rPr>
                        <a:t>识别风险</a:t>
                      </a:r>
                    </a:p>
                    <a:p>
                      <a:pPr marL="0" algn="l" defTabSz="914400" rtl="0" eaLnBrk="1" latinLnBrk="0" hangingPunct="1">
                        <a:spcAft>
                          <a:spcPts val="0"/>
                        </a:spcAft>
                      </a:pPr>
                      <a:r>
                        <a:rPr lang="zh-CN" sz="1800" kern="100" baseline="0" dirty="0">
                          <a:solidFill>
                            <a:schemeClr val="dk1"/>
                          </a:solidFill>
                          <a:effectLst/>
                          <a:latin typeface="Arial Unicode MS" panose="020B0604020202020204" pitchFamily="34" charset="-122"/>
                          <a:ea typeface="微软雅黑" panose="020B0503020204020204" pitchFamily="34" charset="-122"/>
                          <a:cs typeface="+mn-cs"/>
                        </a:rPr>
                        <a:t>实施定性风险分析</a:t>
                      </a:r>
                    </a:p>
                    <a:p>
                      <a:pPr marL="0" algn="l" defTabSz="914400" rtl="0" eaLnBrk="1" latinLnBrk="0" hangingPunct="1">
                        <a:spcAft>
                          <a:spcPts val="0"/>
                        </a:spcAft>
                      </a:pPr>
                      <a:r>
                        <a:rPr lang="zh-CN" sz="1800" kern="100" baseline="0" dirty="0">
                          <a:solidFill>
                            <a:schemeClr val="dk1"/>
                          </a:solidFill>
                          <a:effectLst/>
                          <a:latin typeface="Arial Unicode MS" panose="020B0604020202020204" pitchFamily="34" charset="-122"/>
                          <a:ea typeface="微软雅黑" panose="020B0503020204020204" pitchFamily="34" charset="-122"/>
                          <a:cs typeface="+mn-cs"/>
                        </a:rPr>
                        <a:t>实施定量风险分析</a:t>
                      </a:r>
                    </a:p>
                    <a:p>
                      <a:pPr marL="0" algn="l" defTabSz="914400" rtl="0" eaLnBrk="1" latinLnBrk="0" hangingPunct="1">
                        <a:spcAft>
                          <a:spcPts val="0"/>
                        </a:spcAft>
                      </a:pPr>
                      <a:r>
                        <a:rPr lang="zh-CN" sz="1800" kern="100" baseline="0" dirty="0">
                          <a:solidFill>
                            <a:schemeClr val="dk1"/>
                          </a:solidFill>
                          <a:effectLst/>
                          <a:latin typeface="Arial Unicode MS" panose="020B0604020202020204" pitchFamily="34" charset="-122"/>
                          <a:ea typeface="微软雅黑" panose="020B0503020204020204" pitchFamily="34" charset="-122"/>
                          <a:cs typeface="+mn-cs"/>
                        </a:rPr>
                        <a:t>规划风险应对</a:t>
                      </a:r>
                    </a:p>
                  </a:txBody>
                  <a:tcPr marL="84221" marR="84221" marT="0" marB="0"/>
                </a:tc>
                <a:tc>
                  <a:txBody>
                    <a:bodyPr/>
                    <a:lstStyle/>
                    <a:p>
                      <a:pPr marL="0" algn="l" defTabSz="914400" rtl="0" eaLnBrk="1" latinLnBrk="0" hangingPunct="1">
                        <a:spcAft>
                          <a:spcPts val="0"/>
                        </a:spcAft>
                      </a:pPr>
                      <a:r>
                        <a:rPr lang="en-US" sz="1800" kern="100" baseline="0" dirty="0">
                          <a:solidFill>
                            <a:schemeClr val="dk1"/>
                          </a:solidFill>
                          <a:effectLst/>
                          <a:latin typeface="Arial Unicode MS" panose="020B0604020202020204" pitchFamily="34" charset="-122"/>
                          <a:ea typeface="微软雅黑" panose="020B0503020204020204" pitchFamily="34" charset="-122"/>
                          <a:cs typeface="+mn-cs"/>
                        </a:rPr>
                        <a:t> </a:t>
                      </a:r>
                      <a:r>
                        <a:rPr lang="zh-CN" altLang="en-US" sz="1800" kern="100" baseline="0" dirty="0">
                          <a:solidFill>
                            <a:schemeClr val="dk1"/>
                          </a:solidFill>
                          <a:effectLst/>
                          <a:latin typeface="Arial Unicode MS" panose="020B0604020202020204" pitchFamily="34" charset="-122"/>
                          <a:ea typeface="微软雅黑" panose="020B0503020204020204" pitchFamily="34" charset="-122"/>
                          <a:cs typeface="+mn-cs"/>
                        </a:rPr>
                        <a:t>实施风险应对</a:t>
                      </a:r>
                      <a:endParaRPr lang="zh-CN" sz="1800" kern="100" baseline="0" dirty="0">
                        <a:solidFill>
                          <a:schemeClr val="dk1"/>
                        </a:solidFill>
                        <a:effectLst/>
                        <a:latin typeface="Arial Unicode MS" panose="020B0604020202020204" pitchFamily="34" charset="-122"/>
                        <a:ea typeface="微软雅黑" panose="020B0503020204020204" pitchFamily="34" charset="-122"/>
                        <a:cs typeface="+mn-cs"/>
                      </a:endParaRPr>
                    </a:p>
                  </a:txBody>
                  <a:tcPr marL="84221" marR="84221" marT="0" marB="0"/>
                </a:tc>
                <a:tc>
                  <a:txBody>
                    <a:bodyPr/>
                    <a:lstStyle/>
                    <a:p>
                      <a:pPr marL="0" algn="l" defTabSz="914400" rtl="0" eaLnBrk="1" latinLnBrk="0" hangingPunct="1">
                        <a:spcAft>
                          <a:spcPts val="0"/>
                        </a:spcAft>
                      </a:pPr>
                      <a:r>
                        <a:rPr lang="zh-CN" altLang="en-US" sz="1800" kern="100" baseline="0" dirty="0">
                          <a:solidFill>
                            <a:schemeClr val="dk1"/>
                          </a:solidFill>
                          <a:effectLst/>
                          <a:latin typeface="Arial Unicode MS" panose="020B0604020202020204" pitchFamily="34" charset="-122"/>
                          <a:ea typeface="微软雅黑" panose="020B0503020204020204" pitchFamily="34" charset="-122"/>
                          <a:cs typeface="+mn-cs"/>
                        </a:rPr>
                        <a:t>监督</a:t>
                      </a:r>
                      <a:r>
                        <a:rPr lang="zh-CN" sz="1800" kern="100" baseline="0" dirty="0">
                          <a:solidFill>
                            <a:schemeClr val="dk1"/>
                          </a:solidFill>
                          <a:effectLst/>
                          <a:latin typeface="Arial Unicode MS" panose="020B0604020202020204" pitchFamily="34" charset="-122"/>
                          <a:ea typeface="微软雅黑" panose="020B0503020204020204" pitchFamily="34" charset="-122"/>
                          <a:cs typeface="+mn-cs"/>
                        </a:rPr>
                        <a:t>风险</a:t>
                      </a:r>
                    </a:p>
                  </a:txBody>
                  <a:tcPr marL="84221" marR="84221" marT="0" marB="0"/>
                </a:tc>
                <a:tc>
                  <a:txBody>
                    <a:bodyPr/>
                    <a:lstStyle/>
                    <a:p>
                      <a:pPr marL="0" algn="l" defTabSz="914400" rtl="0" eaLnBrk="1" latinLnBrk="0" hangingPunct="1">
                        <a:spcAft>
                          <a:spcPts val="0"/>
                        </a:spcAft>
                      </a:pPr>
                      <a:r>
                        <a:rPr lang="en-US" sz="1800" kern="100" baseline="0" dirty="0">
                          <a:solidFill>
                            <a:schemeClr val="dk1"/>
                          </a:solidFill>
                          <a:effectLst/>
                          <a:latin typeface="Arial Unicode MS" panose="020B0604020202020204" pitchFamily="34" charset="-122"/>
                          <a:ea typeface="微软雅黑" panose="020B0503020204020204" pitchFamily="34" charset="-122"/>
                          <a:cs typeface="+mn-cs"/>
                        </a:rPr>
                        <a:t> </a:t>
                      </a:r>
                      <a:endParaRPr lang="zh-CN" sz="1800" kern="100" baseline="0" dirty="0">
                        <a:solidFill>
                          <a:schemeClr val="dk1"/>
                        </a:solidFill>
                        <a:effectLst/>
                        <a:latin typeface="Arial Unicode MS" panose="020B0604020202020204" pitchFamily="34" charset="-122"/>
                        <a:ea typeface="微软雅黑" panose="020B0503020204020204" pitchFamily="34" charset="-122"/>
                        <a:cs typeface="+mn-cs"/>
                      </a:endParaRPr>
                    </a:p>
                  </a:txBody>
                  <a:tcPr marL="84221" marR="84221" marT="0" marB="0"/>
                </a:tc>
                <a:extLst>
                  <a:ext uri="{0D108BD9-81ED-4DB2-BD59-A6C34878D82A}">
                    <a16:rowId xmlns:a16="http://schemas.microsoft.com/office/drawing/2014/main" val="10003"/>
                  </a:ext>
                </a:extLst>
              </a:tr>
              <a:tr h="749040">
                <a:tc>
                  <a:txBody>
                    <a:bodyPr/>
                    <a:lstStyle/>
                    <a:p>
                      <a:pPr marL="0" algn="ctr" defTabSz="914400" rtl="0" eaLnBrk="1" latinLnBrk="0" hangingPunct="1">
                        <a:spcAft>
                          <a:spcPts val="0"/>
                        </a:spcAft>
                      </a:pPr>
                      <a:r>
                        <a:rPr lang="zh-CN" sz="1800" kern="100" baseline="0" dirty="0">
                          <a:solidFill>
                            <a:srgbClr val="C00000"/>
                          </a:solidFill>
                          <a:effectLst/>
                          <a:latin typeface="Arial Unicode MS" panose="020B0604020202020204" pitchFamily="34" charset="-122"/>
                          <a:ea typeface="微软雅黑" panose="020B0503020204020204" pitchFamily="34" charset="-122"/>
                          <a:cs typeface="+mn-cs"/>
                        </a:rPr>
                        <a:t>项目采购管理</a:t>
                      </a:r>
                      <a:r>
                        <a:rPr lang="en-US" sz="1800" kern="100" baseline="0" dirty="0">
                          <a:solidFill>
                            <a:srgbClr val="C00000"/>
                          </a:solidFill>
                          <a:effectLst/>
                          <a:latin typeface="Arial Unicode MS" panose="020B0604020202020204" pitchFamily="34" charset="-122"/>
                          <a:ea typeface="微软雅黑" panose="020B0503020204020204" pitchFamily="34" charset="-122"/>
                          <a:cs typeface="+mn-cs"/>
                        </a:rPr>
                        <a:t>(ch12)</a:t>
                      </a:r>
                      <a:endParaRPr lang="zh-CN" sz="1800" kern="100" baseline="0" dirty="0">
                        <a:solidFill>
                          <a:srgbClr val="C00000"/>
                        </a:solidFill>
                        <a:effectLst/>
                        <a:latin typeface="Arial Unicode MS" panose="020B0604020202020204" pitchFamily="34" charset="-122"/>
                        <a:ea typeface="微软雅黑" panose="020B0503020204020204" pitchFamily="34" charset="-122"/>
                        <a:cs typeface="+mn-cs"/>
                      </a:endParaRPr>
                    </a:p>
                  </a:txBody>
                  <a:tcPr marL="84221" marR="84221" marT="0" marB="0"/>
                </a:tc>
                <a:tc>
                  <a:txBody>
                    <a:bodyPr/>
                    <a:lstStyle/>
                    <a:p>
                      <a:pPr marL="0" algn="l" defTabSz="914400" rtl="0" eaLnBrk="1" latinLnBrk="0" hangingPunct="1">
                        <a:spcAft>
                          <a:spcPts val="0"/>
                        </a:spcAft>
                      </a:pPr>
                      <a:r>
                        <a:rPr lang="en-US" sz="1800" kern="100" baseline="0">
                          <a:solidFill>
                            <a:schemeClr val="dk1"/>
                          </a:solidFill>
                          <a:effectLst/>
                          <a:latin typeface="Arial Unicode MS" panose="020B0604020202020204" pitchFamily="34" charset="-122"/>
                          <a:ea typeface="微软雅黑" panose="020B0503020204020204" pitchFamily="34" charset="-122"/>
                          <a:cs typeface="+mn-cs"/>
                        </a:rPr>
                        <a:t> </a:t>
                      </a:r>
                      <a:endParaRPr lang="zh-CN" sz="1800" kern="100" baseline="0">
                        <a:solidFill>
                          <a:schemeClr val="dk1"/>
                        </a:solidFill>
                        <a:effectLst/>
                        <a:latin typeface="Arial Unicode MS" panose="020B0604020202020204" pitchFamily="34" charset="-122"/>
                        <a:ea typeface="微软雅黑" panose="020B0503020204020204" pitchFamily="34" charset="-122"/>
                        <a:cs typeface="+mn-cs"/>
                      </a:endParaRPr>
                    </a:p>
                  </a:txBody>
                  <a:tcPr marL="84221" marR="84221" marT="0" marB="0"/>
                </a:tc>
                <a:tc>
                  <a:txBody>
                    <a:bodyPr/>
                    <a:lstStyle/>
                    <a:p>
                      <a:pPr marL="0" algn="l" defTabSz="914400" rtl="0" eaLnBrk="1" latinLnBrk="0" hangingPunct="1">
                        <a:spcAft>
                          <a:spcPts val="0"/>
                        </a:spcAft>
                      </a:pPr>
                      <a:r>
                        <a:rPr lang="zh-CN" sz="1800" kern="100" baseline="0">
                          <a:solidFill>
                            <a:schemeClr val="dk1"/>
                          </a:solidFill>
                          <a:effectLst/>
                          <a:latin typeface="Arial Unicode MS" panose="020B0604020202020204" pitchFamily="34" charset="-122"/>
                          <a:ea typeface="微软雅黑" panose="020B0503020204020204" pitchFamily="34" charset="-122"/>
                          <a:cs typeface="+mn-cs"/>
                        </a:rPr>
                        <a:t>规划采购管理</a:t>
                      </a:r>
                    </a:p>
                    <a:p>
                      <a:pPr marL="0" algn="l" defTabSz="914400" rtl="0" eaLnBrk="1" latinLnBrk="0" hangingPunct="1">
                        <a:spcAft>
                          <a:spcPts val="0"/>
                        </a:spcAft>
                      </a:pPr>
                      <a:r>
                        <a:rPr lang="en-US" sz="1800" kern="100" baseline="0">
                          <a:solidFill>
                            <a:schemeClr val="dk1"/>
                          </a:solidFill>
                          <a:effectLst/>
                          <a:latin typeface="Arial Unicode MS" panose="020B0604020202020204" pitchFamily="34" charset="-122"/>
                          <a:ea typeface="微软雅黑" panose="020B0503020204020204" pitchFamily="34" charset="-122"/>
                          <a:cs typeface="+mn-cs"/>
                        </a:rPr>
                        <a:t> </a:t>
                      </a:r>
                      <a:endParaRPr lang="zh-CN" sz="1800" kern="100" baseline="0">
                        <a:solidFill>
                          <a:schemeClr val="dk1"/>
                        </a:solidFill>
                        <a:effectLst/>
                        <a:latin typeface="Arial Unicode MS" panose="020B0604020202020204" pitchFamily="34" charset="-122"/>
                        <a:ea typeface="微软雅黑" panose="020B0503020204020204" pitchFamily="34" charset="-122"/>
                        <a:cs typeface="+mn-cs"/>
                      </a:endParaRPr>
                    </a:p>
                  </a:txBody>
                  <a:tcPr marL="84221" marR="84221" marT="0" marB="0"/>
                </a:tc>
                <a:tc>
                  <a:txBody>
                    <a:bodyPr/>
                    <a:lstStyle/>
                    <a:p>
                      <a:pPr marL="0" algn="l" defTabSz="914400" rtl="0" eaLnBrk="1" latinLnBrk="0" hangingPunct="1">
                        <a:spcAft>
                          <a:spcPts val="0"/>
                        </a:spcAft>
                      </a:pPr>
                      <a:r>
                        <a:rPr lang="zh-CN" sz="1800" kern="100" baseline="0" dirty="0">
                          <a:solidFill>
                            <a:schemeClr val="dk1"/>
                          </a:solidFill>
                          <a:effectLst/>
                          <a:latin typeface="Arial Unicode MS" panose="020B0604020202020204" pitchFamily="34" charset="-122"/>
                          <a:ea typeface="微软雅黑" panose="020B0503020204020204" pitchFamily="34" charset="-122"/>
                          <a:cs typeface="+mn-cs"/>
                        </a:rPr>
                        <a:t>实施采购</a:t>
                      </a:r>
                    </a:p>
                  </a:txBody>
                  <a:tcPr marL="84221" marR="84221" marT="0" marB="0"/>
                </a:tc>
                <a:tc>
                  <a:txBody>
                    <a:bodyPr/>
                    <a:lstStyle/>
                    <a:p>
                      <a:pPr marL="0" algn="l" defTabSz="914400" rtl="0" eaLnBrk="1" latinLnBrk="0" hangingPunct="1">
                        <a:spcAft>
                          <a:spcPts val="0"/>
                        </a:spcAft>
                      </a:pPr>
                      <a:r>
                        <a:rPr lang="zh-CN" sz="1800" kern="100" baseline="0" dirty="0">
                          <a:solidFill>
                            <a:schemeClr val="dk1"/>
                          </a:solidFill>
                          <a:effectLst/>
                          <a:latin typeface="Arial Unicode MS" panose="020B0604020202020204" pitchFamily="34" charset="-122"/>
                          <a:ea typeface="微软雅黑" panose="020B0503020204020204" pitchFamily="34" charset="-122"/>
                          <a:cs typeface="+mn-cs"/>
                        </a:rPr>
                        <a:t>控制采购</a:t>
                      </a:r>
                    </a:p>
                  </a:txBody>
                  <a:tcPr marL="84221" marR="84221" marT="0" marB="0"/>
                </a:tc>
                <a:tc>
                  <a:txBody>
                    <a:bodyPr/>
                    <a:lstStyle/>
                    <a:p>
                      <a:pPr marL="0" algn="l" defTabSz="914400" rtl="0" eaLnBrk="1" latinLnBrk="0" hangingPunct="1">
                        <a:spcAft>
                          <a:spcPts val="0"/>
                        </a:spcAft>
                      </a:pPr>
                      <a:endParaRPr lang="zh-CN" sz="1800" kern="100" baseline="0" dirty="0">
                        <a:solidFill>
                          <a:schemeClr val="dk1"/>
                        </a:solidFill>
                        <a:effectLst/>
                        <a:latin typeface="Arial Unicode MS" panose="020B0604020202020204" pitchFamily="34" charset="-122"/>
                        <a:ea typeface="微软雅黑" panose="020B0503020204020204" pitchFamily="34" charset="-122"/>
                        <a:cs typeface="+mn-cs"/>
                      </a:endParaRPr>
                    </a:p>
                  </a:txBody>
                  <a:tcPr marL="84221" marR="84221" marT="0" marB="0"/>
                </a:tc>
                <a:extLst>
                  <a:ext uri="{0D108BD9-81ED-4DB2-BD59-A6C34878D82A}">
                    <a16:rowId xmlns:a16="http://schemas.microsoft.com/office/drawing/2014/main" val="10004"/>
                  </a:ext>
                </a:extLst>
              </a:tr>
              <a:tr h="749040">
                <a:tc>
                  <a:txBody>
                    <a:bodyPr/>
                    <a:lstStyle/>
                    <a:p>
                      <a:pPr marL="0" algn="ctr" defTabSz="914400" rtl="0" eaLnBrk="1" latinLnBrk="0" hangingPunct="1">
                        <a:spcAft>
                          <a:spcPts val="0"/>
                        </a:spcAft>
                      </a:pPr>
                      <a:r>
                        <a:rPr lang="zh-CN" sz="1800" kern="100" baseline="0" dirty="0">
                          <a:solidFill>
                            <a:srgbClr val="C00000"/>
                          </a:solidFill>
                          <a:effectLst/>
                          <a:latin typeface="Arial Unicode MS" panose="020B0604020202020204" pitchFamily="34" charset="-122"/>
                          <a:ea typeface="微软雅黑" panose="020B0503020204020204" pitchFamily="34" charset="-122"/>
                          <a:cs typeface="+mn-cs"/>
                        </a:rPr>
                        <a:t>项目干系人管理</a:t>
                      </a:r>
                      <a:r>
                        <a:rPr lang="en-US" sz="1800" kern="100" baseline="0" dirty="0">
                          <a:solidFill>
                            <a:srgbClr val="C00000"/>
                          </a:solidFill>
                          <a:effectLst/>
                          <a:latin typeface="Arial Unicode MS" panose="020B0604020202020204" pitchFamily="34" charset="-122"/>
                          <a:ea typeface="微软雅黑" panose="020B0503020204020204" pitchFamily="34" charset="-122"/>
                          <a:cs typeface="+mn-cs"/>
                        </a:rPr>
                        <a:t>(ch13)</a:t>
                      </a:r>
                      <a:endParaRPr lang="zh-CN" sz="1800" kern="100" baseline="0" dirty="0">
                        <a:solidFill>
                          <a:srgbClr val="C00000"/>
                        </a:solidFill>
                        <a:effectLst/>
                        <a:latin typeface="Arial Unicode MS" panose="020B0604020202020204" pitchFamily="34" charset="-122"/>
                        <a:ea typeface="微软雅黑" panose="020B0503020204020204" pitchFamily="34" charset="-122"/>
                        <a:cs typeface="+mn-cs"/>
                      </a:endParaRPr>
                    </a:p>
                  </a:txBody>
                  <a:tcPr marL="84221" marR="84221" marT="0" marB="0"/>
                </a:tc>
                <a:tc>
                  <a:txBody>
                    <a:bodyPr/>
                    <a:lstStyle/>
                    <a:p>
                      <a:pPr marL="0" algn="l" defTabSz="914400" rtl="0" eaLnBrk="1" latinLnBrk="0" hangingPunct="1">
                        <a:spcAft>
                          <a:spcPts val="0"/>
                        </a:spcAft>
                      </a:pPr>
                      <a:r>
                        <a:rPr lang="zh-CN" sz="1800" kern="100" baseline="0" dirty="0">
                          <a:solidFill>
                            <a:schemeClr val="dk1"/>
                          </a:solidFill>
                          <a:effectLst/>
                          <a:latin typeface="Arial Unicode MS" panose="020B0604020202020204" pitchFamily="34" charset="-122"/>
                          <a:ea typeface="微软雅黑" panose="020B0503020204020204" pitchFamily="34" charset="-122"/>
                          <a:cs typeface="+mn-cs"/>
                        </a:rPr>
                        <a:t>识别干系人</a:t>
                      </a:r>
                    </a:p>
                  </a:txBody>
                  <a:tcPr marL="84221" marR="84221" marT="0" marB="0"/>
                </a:tc>
                <a:tc>
                  <a:txBody>
                    <a:bodyPr/>
                    <a:lstStyle/>
                    <a:p>
                      <a:pPr marL="0" algn="l" defTabSz="914400" rtl="0" eaLnBrk="1" latinLnBrk="0" hangingPunct="1">
                        <a:spcAft>
                          <a:spcPts val="0"/>
                        </a:spcAft>
                      </a:pPr>
                      <a:r>
                        <a:rPr lang="zh-CN" sz="1800" kern="100" baseline="0" dirty="0">
                          <a:solidFill>
                            <a:schemeClr val="dk1"/>
                          </a:solidFill>
                          <a:effectLst/>
                          <a:latin typeface="Arial Unicode MS" panose="020B0604020202020204" pitchFamily="34" charset="-122"/>
                          <a:ea typeface="微软雅黑" panose="020B0503020204020204" pitchFamily="34" charset="-122"/>
                          <a:cs typeface="+mn-cs"/>
                        </a:rPr>
                        <a:t>规划干系人</a:t>
                      </a:r>
                      <a:r>
                        <a:rPr lang="zh-CN" altLang="en-US" sz="1800" kern="100" baseline="0" dirty="0">
                          <a:solidFill>
                            <a:schemeClr val="dk1"/>
                          </a:solidFill>
                          <a:effectLst/>
                          <a:latin typeface="Arial Unicode MS" panose="020B0604020202020204" pitchFamily="34" charset="-122"/>
                          <a:ea typeface="微软雅黑" panose="020B0503020204020204" pitchFamily="34" charset="-122"/>
                          <a:cs typeface="+mn-cs"/>
                        </a:rPr>
                        <a:t>参与</a:t>
                      </a:r>
                      <a:endParaRPr lang="zh-CN" sz="1800" kern="100" baseline="0" dirty="0">
                        <a:solidFill>
                          <a:schemeClr val="dk1"/>
                        </a:solidFill>
                        <a:effectLst/>
                        <a:latin typeface="Arial Unicode MS" panose="020B0604020202020204" pitchFamily="34" charset="-122"/>
                        <a:ea typeface="微软雅黑" panose="020B0503020204020204" pitchFamily="34" charset="-122"/>
                        <a:cs typeface="+mn-cs"/>
                      </a:endParaRPr>
                    </a:p>
                  </a:txBody>
                  <a:tcPr marL="84221" marR="84221" marT="0" marB="0"/>
                </a:tc>
                <a:tc>
                  <a:txBody>
                    <a:bodyPr/>
                    <a:lstStyle/>
                    <a:p>
                      <a:pPr marL="0" algn="l" defTabSz="914400" rtl="0" eaLnBrk="1" latinLnBrk="0" hangingPunct="1">
                        <a:spcAft>
                          <a:spcPts val="0"/>
                        </a:spcAft>
                      </a:pPr>
                      <a:r>
                        <a:rPr lang="zh-CN" sz="1800" kern="100" baseline="0" dirty="0">
                          <a:solidFill>
                            <a:schemeClr val="dk1"/>
                          </a:solidFill>
                          <a:effectLst/>
                          <a:latin typeface="Arial Unicode MS" panose="020B0604020202020204" pitchFamily="34" charset="-122"/>
                          <a:ea typeface="微软雅黑" panose="020B0503020204020204" pitchFamily="34" charset="-122"/>
                          <a:cs typeface="+mn-cs"/>
                        </a:rPr>
                        <a:t>管理干系人参与</a:t>
                      </a:r>
                    </a:p>
                  </a:txBody>
                  <a:tcPr marL="84221" marR="84221" marT="0" marB="0"/>
                </a:tc>
                <a:tc>
                  <a:txBody>
                    <a:bodyPr/>
                    <a:lstStyle/>
                    <a:p>
                      <a:pPr marL="0" algn="l" defTabSz="914400" rtl="0" eaLnBrk="1" latinLnBrk="0" hangingPunct="1">
                        <a:spcAft>
                          <a:spcPts val="0"/>
                        </a:spcAft>
                      </a:pPr>
                      <a:r>
                        <a:rPr lang="zh-CN" altLang="en-US" sz="1800" kern="100" baseline="0" dirty="0">
                          <a:solidFill>
                            <a:schemeClr val="dk1"/>
                          </a:solidFill>
                          <a:effectLst/>
                          <a:latin typeface="Arial Unicode MS" panose="020B0604020202020204" pitchFamily="34" charset="-122"/>
                          <a:ea typeface="微软雅黑" panose="020B0503020204020204" pitchFamily="34" charset="-122"/>
                          <a:cs typeface="+mn-cs"/>
                        </a:rPr>
                        <a:t>监督</a:t>
                      </a:r>
                      <a:r>
                        <a:rPr lang="zh-CN" sz="1800" kern="100" baseline="0" dirty="0">
                          <a:solidFill>
                            <a:schemeClr val="dk1"/>
                          </a:solidFill>
                          <a:effectLst/>
                          <a:latin typeface="Arial Unicode MS" panose="020B0604020202020204" pitchFamily="34" charset="-122"/>
                          <a:ea typeface="微软雅黑" panose="020B0503020204020204" pitchFamily="34" charset="-122"/>
                          <a:cs typeface="+mn-cs"/>
                        </a:rPr>
                        <a:t>干系人参与</a:t>
                      </a:r>
                    </a:p>
                  </a:txBody>
                  <a:tcPr marL="84221" marR="84221" marT="0" marB="0"/>
                </a:tc>
                <a:tc>
                  <a:txBody>
                    <a:bodyPr/>
                    <a:lstStyle/>
                    <a:p>
                      <a:pPr marL="0" algn="l" defTabSz="914400" rtl="0" eaLnBrk="1" latinLnBrk="0" hangingPunct="1">
                        <a:spcAft>
                          <a:spcPts val="0"/>
                        </a:spcAft>
                      </a:pPr>
                      <a:r>
                        <a:rPr lang="en-US" sz="1800" kern="100" baseline="0" dirty="0">
                          <a:solidFill>
                            <a:schemeClr val="dk1"/>
                          </a:solidFill>
                          <a:effectLst/>
                          <a:latin typeface="Arial Unicode MS" panose="020B0604020202020204" pitchFamily="34" charset="-122"/>
                          <a:ea typeface="微软雅黑" panose="020B0503020204020204" pitchFamily="34" charset="-122"/>
                          <a:cs typeface="+mn-cs"/>
                        </a:rPr>
                        <a:t> </a:t>
                      </a:r>
                      <a:endParaRPr lang="zh-CN" sz="1800" kern="100" baseline="0" dirty="0">
                        <a:solidFill>
                          <a:schemeClr val="dk1"/>
                        </a:solidFill>
                        <a:effectLst/>
                        <a:latin typeface="Arial Unicode MS" panose="020B0604020202020204" pitchFamily="34" charset="-122"/>
                        <a:ea typeface="微软雅黑" panose="020B0503020204020204" pitchFamily="34" charset="-122"/>
                        <a:cs typeface="+mn-cs"/>
                      </a:endParaRPr>
                    </a:p>
                  </a:txBody>
                  <a:tcPr marL="84221" marR="84221" marT="0" marB="0"/>
                </a:tc>
                <a:extLst>
                  <a:ext uri="{0D108BD9-81ED-4DB2-BD59-A6C34878D82A}">
                    <a16:rowId xmlns:a16="http://schemas.microsoft.com/office/drawing/2014/main" val="10005"/>
                  </a:ext>
                </a:extLst>
              </a:tr>
            </a:tbl>
          </a:graphicData>
        </a:graphic>
      </p:graphicFrame>
      <p:sp>
        <p:nvSpPr>
          <p:cNvPr id="3" name="灯片编号占位符 2"/>
          <p:cNvSpPr>
            <a:spLocks noGrp="1"/>
          </p:cNvSpPr>
          <p:nvPr>
            <p:ph type="sldNum" sz="quarter" idx="12"/>
          </p:nvPr>
        </p:nvSpPr>
        <p:spPr/>
        <p:txBody>
          <a:bodyPr/>
          <a:lstStyle/>
          <a:p>
            <a:fld id="{51C954A1-9FE7-4ABB-8851-D5362BFC037D}" type="slidenum">
              <a:rPr lang="en-US" altLang="en-US" smtClean="0"/>
              <a:pPr/>
              <a:t>15</a:t>
            </a:fld>
            <a:endParaRPr lang="en-US" altLang="en-US"/>
          </a:p>
        </p:txBody>
      </p:sp>
    </p:spTree>
    <p:extLst>
      <p:ext uri="{BB962C8B-B14F-4D97-AF65-F5344CB8AC3E}">
        <p14:creationId xmlns:p14="http://schemas.microsoft.com/office/powerpoint/2010/main" val="227438745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CB3200-B65D-4461-9519-E3C521C4CB92}"/>
              </a:ext>
            </a:extLst>
          </p:cNvPr>
          <p:cNvSpPr>
            <a:spLocks noGrp="1"/>
          </p:cNvSpPr>
          <p:nvPr>
            <p:ph type="title"/>
          </p:nvPr>
        </p:nvSpPr>
        <p:spPr/>
        <p:txBody>
          <a:bodyPr/>
          <a:lstStyle/>
          <a:p>
            <a:r>
              <a:rPr lang="zh-CN" altLang="en-US" dirty="0"/>
              <a:t>本章案例分析作业</a:t>
            </a:r>
            <a:endParaRPr lang="en-US" altLang="zh-CN" dirty="0"/>
          </a:p>
        </p:txBody>
      </p:sp>
      <p:sp>
        <p:nvSpPr>
          <p:cNvPr id="4" name="灯片编号占位符 3">
            <a:extLst>
              <a:ext uri="{FF2B5EF4-FFF2-40B4-BE49-F238E27FC236}">
                <a16:creationId xmlns:a16="http://schemas.microsoft.com/office/drawing/2014/main" id="{F98701EF-BED8-4DBD-BD94-58FC37BBD082}"/>
              </a:ext>
            </a:extLst>
          </p:cNvPr>
          <p:cNvSpPr>
            <a:spLocks noGrp="1"/>
          </p:cNvSpPr>
          <p:nvPr>
            <p:ph type="sldNum" sz="quarter" idx="12"/>
          </p:nvPr>
        </p:nvSpPr>
        <p:spPr/>
        <p:txBody>
          <a:bodyPr/>
          <a:lstStyle/>
          <a:p>
            <a:fld id="{EE5DA195-227C-46EF-A8A8-131AD85CB2AA}" type="slidenum">
              <a:rPr lang="zh-CN" altLang="en-US" smtClean="0"/>
              <a:pPr/>
              <a:t>150</a:t>
            </a:fld>
            <a:endParaRPr lang="zh-CN" altLang="en-US" dirty="0"/>
          </a:p>
        </p:txBody>
      </p:sp>
      <p:sp>
        <p:nvSpPr>
          <p:cNvPr id="6" name="内容占位符 2">
            <a:extLst>
              <a:ext uri="{FF2B5EF4-FFF2-40B4-BE49-F238E27FC236}">
                <a16:creationId xmlns:a16="http://schemas.microsoft.com/office/drawing/2014/main" id="{08095222-923A-495E-8DD6-183DED19B8FA}"/>
              </a:ext>
            </a:extLst>
          </p:cNvPr>
          <p:cNvSpPr txBox="1">
            <a:spLocks/>
          </p:cNvSpPr>
          <p:nvPr/>
        </p:nvSpPr>
        <p:spPr>
          <a:xfrm>
            <a:off x="673099" y="1209215"/>
            <a:ext cx="10864850" cy="5040194"/>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342900" indent="-3429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在第一章的复杂工程问题基础上模拟推演该工程项目决策与管理的过程。</a:t>
            </a:r>
          </a:p>
        </p:txBody>
      </p:sp>
    </p:spTree>
    <p:extLst>
      <p:ext uri="{BB962C8B-B14F-4D97-AF65-F5344CB8AC3E}">
        <p14:creationId xmlns:p14="http://schemas.microsoft.com/office/powerpoint/2010/main" val="266925058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FE1B590B-CF14-48CF-B5A3-D58B9FAE25D0}"/>
              </a:ext>
            </a:extLst>
          </p:cNvPr>
          <p:cNvSpPr>
            <a:spLocks noGrp="1"/>
          </p:cNvSpPr>
          <p:nvPr>
            <p:ph type="ctrTitle"/>
          </p:nvPr>
        </p:nvSpPr>
        <p:spPr>
          <a:xfrm>
            <a:off x="1524000" y="2870368"/>
            <a:ext cx="9144000" cy="1187723"/>
          </a:xfrm>
        </p:spPr>
        <p:txBody>
          <a:bodyPr>
            <a:normAutofit/>
          </a:bodyPr>
          <a:lstStyle/>
          <a:p>
            <a:r>
              <a:rPr lang="zh-CN" altLang="en-US" sz="4400" dirty="0">
                <a:solidFill>
                  <a:srgbClr val="194B85"/>
                </a:solidFill>
                <a:cs typeface="+mn-ea"/>
                <a:sym typeface="+mn-lt"/>
              </a:rPr>
              <a:t>本章结束</a:t>
            </a:r>
            <a:endParaRPr lang="zh-CN" altLang="en-US" sz="4400" dirty="0">
              <a:solidFill>
                <a:srgbClr val="194B85"/>
              </a:solidFill>
            </a:endParaRPr>
          </a:p>
        </p:txBody>
      </p:sp>
    </p:spTree>
    <p:extLst>
      <p:ext uri="{BB962C8B-B14F-4D97-AF65-F5344CB8AC3E}">
        <p14:creationId xmlns:p14="http://schemas.microsoft.com/office/powerpoint/2010/main" val="184301982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EE0D563D-DF50-410F-BB4F-FA926582B521}"/>
              </a:ext>
            </a:extLst>
          </p:cNvPr>
          <p:cNvSpPr>
            <a:spLocks noGrp="1"/>
          </p:cNvSpPr>
          <p:nvPr>
            <p:ph type="title"/>
          </p:nvPr>
        </p:nvSpPr>
        <p:spPr/>
        <p:txBody>
          <a:bodyPr>
            <a:normAutofit/>
          </a:bodyPr>
          <a:lstStyle/>
          <a:p>
            <a:r>
              <a:rPr lang="en-US" altLang="zh-CN" dirty="0"/>
              <a:t>3. </a:t>
            </a:r>
            <a:r>
              <a:rPr lang="zh-CN" altLang="en-US" dirty="0"/>
              <a:t>示例：制定项目章程</a:t>
            </a:r>
          </a:p>
        </p:txBody>
      </p:sp>
      <p:sp>
        <p:nvSpPr>
          <p:cNvPr id="8" name="内容占位符 7">
            <a:extLst>
              <a:ext uri="{FF2B5EF4-FFF2-40B4-BE49-F238E27FC236}">
                <a16:creationId xmlns:a16="http://schemas.microsoft.com/office/drawing/2014/main" id="{7A54E5FF-CBC8-4813-BB97-E9407170498B}"/>
              </a:ext>
            </a:extLst>
          </p:cNvPr>
          <p:cNvSpPr>
            <a:spLocks noGrp="1"/>
          </p:cNvSpPr>
          <p:nvPr>
            <p:ph idx="1"/>
          </p:nvPr>
        </p:nvSpPr>
        <p:spPr>
          <a:xfrm>
            <a:off x="673100" y="1200210"/>
            <a:ext cx="10864850" cy="5047544"/>
          </a:xfrm>
        </p:spPr>
        <p:txBody>
          <a:bodyPr/>
          <a:lstStyle/>
          <a:p>
            <a:r>
              <a:rPr lang="zh-CN" altLang="en-US" dirty="0"/>
              <a:t>输入、工具与技术和输出</a:t>
            </a:r>
          </a:p>
        </p:txBody>
      </p:sp>
      <p:sp>
        <p:nvSpPr>
          <p:cNvPr id="4" name="灯片编号占位符 3">
            <a:extLst>
              <a:ext uri="{FF2B5EF4-FFF2-40B4-BE49-F238E27FC236}">
                <a16:creationId xmlns:a16="http://schemas.microsoft.com/office/drawing/2014/main" id="{97654F30-FBC8-46D5-B867-2FB10D82ADE4}"/>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16</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28" name="Group 29">
            <a:extLst>
              <a:ext uri="{FF2B5EF4-FFF2-40B4-BE49-F238E27FC236}">
                <a16:creationId xmlns:a16="http://schemas.microsoft.com/office/drawing/2014/main" id="{EF679C94-7055-4539-AC8E-5948EEDFC852}"/>
              </a:ext>
            </a:extLst>
          </p:cNvPr>
          <p:cNvGrpSpPr>
            <a:grpSpLocks/>
          </p:cNvGrpSpPr>
          <p:nvPr/>
        </p:nvGrpSpPr>
        <p:grpSpPr bwMode="auto">
          <a:xfrm>
            <a:off x="1642857" y="1923909"/>
            <a:ext cx="8583658" cy="457988"/>
            <a:chOff x="1988" y="410"/>
            <a:chExt cx="7450" cy="397"/>
          </a:xfrm>
        </p:grpSpPr>
        <p:sp>
          <p:nvSpPr>
            <p:cNvPr id="29" name="Freeform 44">
              <a:extLst>
                <a:ext uri="{FF2B5EF4-FFF2-40B4-BE49-F238E27FC236}">
                  <a16:creationId xmlns:a16="http://schemas.microsoft.com/office/drawing/2014/main" id="{AE14662B-0D88-487F-A16B-F75DDEEE8AFF}"/>
                </a:ext>
              </a:extLst>
            </p:cNvPr>
            <p:cNvSpPr>
              <a:spLocks/>
            </p:cNvSpPr>
            <p:nvPr/>
          </p:nvSpPr>
          <p:spPr bwMode="auto">
            <a:xfrm>
              <a:off x="1988" y="410"/>
              <a:ext cx="7450" cy="397"/>
            </a:xfrm>
            <a:custGeom>
              <a:avLst/>
              <a:gdLst>
                <a:gd name="T0" fmla="+- 0 9368 1988"/>
                <a:gd name="T1" fmla="*/ T0 w 7450"/>
                <a:gd name="T2" fmla="+- 0 410 410"/>
                <a:gd name="T3" fmla="*/ 410 h 397"/>
                <a:gd name="T4" fmla="+- 0 2057 1988"/>
                <a:gd name="T5" fmla="*/ T4 w 7450"/>
                <a:gd name="T6" fmla="+- 0 410 410"/>
                <a:gd name="T7" fmla="*/ 410 h 397"/>
                <a:gd name="T8" fmla="+- 0 2031 1988"/>
                <a:gd name="T9" fmla="*/ T8 w 7450"/>
                <a:gd name="T10" fmla="+- 0 416 410"/>
                <a:gd name="T11" fmla="*/ 416 h 397"/>
                <a:gd name="T12" fmla="+- 0 2009 1988"/>
                <a:gd name="T13" fmla="*/ T12 w 7450"/>
                <a:gd name="T14" fmla="+- 0 431 410"/>
                <a:gd name="T15" fmla="*/ 431 h 397"/>
                <a:gd name="T16" fmla="+- 0 1994 1988"/>
                <a:gd name="T17" fmla="*/ T16 w 7450"/>
                <a:gd name="T18" fmla="+- 0 453 410"/>
                <a:gd name="T19" fmla="*/ 453 h 397"/>
                <a:gd name="T20" fmla="+- 0 1988 1988"/>
                <a:gd name="T21" fmla="*/ T20 w 7450"/>
                <a:gd name="T22" fmla="+- 0 479 410"/>
                <a:gd name="T23" fmla="*/ 479 h 397"/>
                <a:gd name="T24" fmla="+- 0 1988 1988"/>
                <a:gd name="T25" fmla="*/ T24 w 7450"/>
                <a:gd name="T26" fmla="+- 0 737 410"/>
                <a:gd name="T27" fmla="*/ 737 h 397"/>
                <a:gd name="T28" fmla="+- 0 1994 1988"/>
                <a:gd name="T29" fmla="*/ T28 w 7450"/>
                <a:gd name="T30" fmla="+- 0 764 410"/>
                <a:gd name="T31" fmla="*/ 764 h 397"/>
                <a:gd name="T32" fmla="+- 0 2009 1988"/>
                <a:gd name="T33" fmla="*/ T32 w 7450"/>
                <a:gd name="T34" fmla="+- 0 786 410"/>
                <a:gd name="T35" fmla="*/ 786 h 397"/>
                <a:gd name="T36" fmla="+- 0 2031 1988"/>
                <a:gd name="T37" fmla="*/ T36 w 7450"/>
                <a:gd name="T38" fmla="+- 0 801 410"/>
                <a:gd name="T39" fmla="*/ 801 h 397"/>
                <a:gd name="T40" fmla="+- 0 2057 1988"/>
                <a:gd name="T41" fmla="*/ T40 w 7450"/>
                <a:gd name="T42" fmla="+- 0 807 410"/>
                <a:gd name="T43" fmla="*/ 807 h 397"/>
                <a:gd name="T44" fmla="+- 0 9368 1988"/>
                <a:gd name="T45" fmla="*/ T44 w 7450"/>
                <a:gd name="T46" fmla="+- 0 807 410"/>
                <a:gd name="T47" fmla="*/ 807 h 397"/>
                <a:gd name="T48" fmla="+- 0 9395 1988"/>
                <a:gd name="T49" fmla="*/ T48 w 7450"/>
                <a:gd name="T50" fmla="+- 0 801 410"/>
                <a:gd name="T51" fmla="*/ 801 h 397"/>
                <a:gd name="T52" fmla="+- 0 9417 1988"/>
                <a:gd name="T53" fmla="*/ T52 w 7450"/>
                <a:gd name="T54" fmla="+- 0 786 410"/>
                <a:gd name="T55" fmla="*/ 786 h 397"/>
                <a:gd name="T56" fmla="+- 0 9432 1988"/>
                <a:gd name="T57" fmla="*/ T56 w 7450"/>
                <a:gd name="T58" fmla="+- 0 764 410"/>
                <a:gd name="T59" fmla="*/ 764 h 397"/>
                <a:gd name="T60" fmla="+- 0 9438 1988"/>
                <a:gd name="T61" fmla="*/ T60 w 7450"/>
                <a:gd name="T62" fmla="+- 0 737 410"/>
                <a:gd name="T63" fmla="*/ 737 h 397"/>
                <a:gd name="T64" fmla="+- 0 9438 1988"/>
                <a:gd name="T65" fmla="*/ T64 w 7450"/>
                <a:gd name="T66" fmla="+- 0 479 410"/>
                <a:gd name="T67" fmla="*/ 479 h 397"/>
                <a:gd name="T68" fmla="+- 0 9432 1988"/>
                <a:gd name="T69" fmla="*/ T68 w 7450"/>
                <a:gd name="T70" fmla="+- 0 453 410"/>
                <a:gd name="T71" fmla="*/ 453 h 397"/>
                <a:gd name="T72" fmla="+- 0 9417 1988"/>
                <a:gd name="T73" fmla="*/ T72 w 7450"/>
                <a:gd name="T74" fmla="+- 0 431 410"/>
                <a:gd name="T75" fmla="*/ 431 h 397"/>
                <a:gd name="T76" fmla="+- 0 9395 1988"/>
                <a:gd name="T77" fmla="*/ T76 w 7450"/>
                <a:gd name="T78" fmla="+- 0 416 410"/>
                <a:gd name="T79" fmla="*/ 416 h 397"/>
                <a:gd name="T80" fmla="+- 0 9368 1988"/>
                <a:gd name="T81" fmla="*/ T80 w 7450"/>
                <a:gd name="T82" fmla="+- 0 410 410"/>
                <a:gd name="T83" fmla="*/ 410 h 39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7450" h="397">
                  <a:moveTo>
                    <a:pt x="7380" y="0"/>
                  </a:moveTo>
                  <a:lnTo>
                    <a:pt x="69" y="0"/>
                  </a:lnTo>
                  <a:lnTo>
                    <a:pt x="43" y="6"/>
                  </a:lnTo>
                  <a:lnTo>
                    <a:pt x="21" y="21"/>
                  </a:lnTo>
                  <a:lnTo>
                    <a:pt x="6" y="43"/>
                  </a:lnTo>
                  <a:lnTo>
                    <a:pt x="0" y="69"/>
                  </a:lnTo>
                  <a:lnTo>
                    <a:pt x="0" y="327"/>
                  </a:lnTo>
                  <a:lnTo>
                    <a:pt x="6" y="354"/>
                  </a:lnTo>
                  <a:lnTo>
                    <a:pt x="21" y="376"/>
                  </a:lnTo>
                  <a:lnTo>
                    <a:pt x="43" y="391"/>
                  </a:lnTo>
                  <a:lnTo>
                    <a:pt x="69" y="397"/>
                  </a:lnTo>
                  <a:lnTo>
                    <a:pt x="7380" y="397"/>
                  </a:lnTo>
                  <a:lnTo>
                    <a:pt x="7407" y="391"/>
                  </a:lnTo>
                  <a:lnTo>
                    <a:pt x="7429" y="376"/>
                  </a:lnTo>
                  <a:lnTo>
                    <a:pt x="7444" y="354"/>
                  </a:lnTo>
                  <a:lnTo>
                    <a:pt x="7450" y="327"/>
                  </a:lnTo>
                  <a:lnTo>
                    <a:pt x="7450" y="69"/>
                  </a:lnTo>
                  <a:lnTo>
                    <a:pt x="7444" y="43"/>
                  </a:lnTo>
                  <a:lnTo>
                    <a:pt x="7429" y="21"/>
                  </a:lnTo>
                  <a:lnTo>
                    <a:pt x="7407" y="6"/>
                  </a:lnTo>
                  <a:lnTo>
                    <a:pt x="7380"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2091" name="Picture 43">
              <a:extLst>
                <a:ext uri="{FF2B5EF4-FFF2-40B4-BE49-F238E27FC236}">
                  <a16:creationId xmlns:a16="http://schemas.microsoft.com/office/drawing/2014/main" id="{7FD0911C-EB8C-48C5-A3F7-D75FDCE681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8" y="504"/>
              <a:ext cx="618" cy="199"/>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42">
              <a:extLst>
                <a:ext uri="{FF2B5EF4-FFF2-40B4-BE49-F238E27FC236}">
                  <a16:creationId xmlns:a16="http://schemas.microsoft.com/office/drawing/2014/main" id="{EDF1CC28-4D37-41DF-8541-BA111840B366}"/>
                </a:ext>
              </a:extLst>
            </p:cNvPr>
            <p:cNvSpPr>
              <a:spLocks noChangeArrowheads="1"/>
            </p:cNvSpPr>
            <p:nvPr/>
          </p:nvSpPr>
          <p:spPr bwMode="auto">
            <a:xfrm>
              <a:off x="5743" y="687"/>
              <a:ext cx="25" cy="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Line 41">
              <a:extLst>
                <a:ext uri="{FF2B5EF4-FFF2-40B4-BE49-F238E27FC236}">
                  <a16:creationId xmlns:a16="http://schemas.microsoft.com/office/drawing/2014/main" id="{FDD1ECE7-F4C9-4775-AB76-9FFAD29831BF}"/>
                </a:ext>
              </a:extLst>
            </p:cNvPr>
            <p:cNvSpPr>
              <a:spLocks noChangeShapeType="1"/>
            </p:cNvSpPr>
            <p:nvPr/>
          </p:nvSpPr>
          <p:spPr bwMode="auto">
            <a:xfrm>
              <a:off x="5744" y="675"/>
              <a:ext cx="147" cy="0"/>
            </a:xfrm>
            <a:prstGeom prst="line">
              <a:avLst/>
            </a:prstGeom>
            <a:noFill/>
            <a:ln w="15240">
              <a:solidFill>
                <a:srgbClr val="FFFFFF"/>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Rectangle 40">
              <a:extLst>
                <a:ext uri="{FF2B5EF4-FFF2-40B4-BE49-F238E27FC236}">
                  <a16:creationId xmlns:a16="http://schemas.microsoft.com/office/drawing/2014/main" id="{3EBE5721-85D7-4F38-9CF6-512604C7C882}"/>
                </a:ext>
              </a:extLst>
            </p:cNvPr>
            <p:cNvSpPr>
              <a:spLocks noChangeArrowheads="1"/>
            </p:cNvSpPr>
            <p:nvPr/>
          </p:nvSpPr>
          <p:spPr bwMode="auto">
            <a:xfrm>
              <a:off x="5743" y="639"/>
              <a:ext cx="25"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Rectangle 39">
              <a:extLst>
                <a:ext uri="{FF2B5EF4-FFF2-40B4-BE49-F238E27FC236}">
                  <a16:creationId xmlns:a16="http://schemas.microsoft.com/office/drawing/2014/main" id="{A7AE4359-A0B2-4C86-9D10-BF3688482474}"/>
                </a:ext>
              </a:extLst>
            </p:cNvPr>
            <p:cNvSpPr>
              <a:spLocks noChangeArrowheads="1"/>
            </p:cNvSpPr>
            <p:nvPr/>
          </p:nvSpPr>
          <p:spPr bwMode="auto">
            <a:xfrm>
              <a:off x="5743" y="615"/>
              <a:ext cx="148"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Rectangle 38">
              <a:extLst>
                <a:ext uri="{FF2B5EF4-FFF2-40B4-BE49-F238E27FC236}">
                  <a16:creationId xmlns:a16="http://schemas.microsoft.com/office/drawing/2014/main" id="{14232880-26BA-4A39-8C12-0E1A4FC727ED}"/>
                </a:ext>
              </a:extLst>
            </p:cNvPr>
            <p:cNvSpPr>
              <a:spLocks noChangeArrowheads="1"/>
            </p:cNvSpPr>
            <p:nvPr/>
          </p:nvSpPr>
          <p:spPr bwMode="auto">
            <a:xfrm>
              <a:off x="5743" y="589"/>
              <a:ext cx="25" cy="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Rectangle 37">
              <a:extLst>
                <a:ext uri="{FF2B5EF4-FFF2-40B4-BE49-F238E27FC236}">
                  <a16:creationId xmlns:a16="http://schemas.microsoft.com/office/drawing/2014/main" id="{8DECBCDC-C7AE-4894-8483-A6547E4E2A63}"/>
                </a:ext>
              </a:extLst>
            </p:cNvPr>
            <p:cNvSpPr>
              <a:spLocks noChangeArrowheads="1"/>
            </p:cNvSpPr>
            <p:nvPr/>
          </p:nvSpPr>
          <p:spPr bwMode="auto">
            <a:xfrm>
              <a:off x="5743" y="567"/>
              <a:ext cx="148" cy="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Rectangle 36">
              <a:extLst>
                <a:ext uri="{FF2B5EF4-FFF2-40B4-BE49-F238E27FC236}">
                  <a16:creationId xmlns:a16="http://schemas.microsoft.com/office/drawing/2014/main" id="{0FB03E9A-5F36-409A-8D61-964A3F3853F0}"/>
                </a:ext>
              </a:extLst>
            </p:cNvPr>
            <p:cNvSpPr>
              <a:spLocks noChangeArrowheads="1"/>
            </p:cNvSpPr>
            <p:nvPr/>
          </p:nvSpPr>
          <p:spPr bwMode="auto">
            <a:xfrm>
              <a:off x="5743" y="543"/>
              <a:ext cx="25"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Line 35">
              <a:extLst>
                <a:ext uri="{FF2B5EF4-FFF2-40B4-BE49-F238E27FC236}">
                  <a16:creationId xmlns:a16="http://schemas.microsoft.com/office/drawing/2014/main" id="{7BE26FDB-21F6-4D40-84C6-58B014251615}"/>
                </a:ext>
              </a:extLst>
            </p:cNvPr>
            <p:cNvSpPr>
              <a:spLocks noChangeShapeType="1"/>
            </p:cNvSpPr>
            <p:nvPr/>
          </p:nvSpPr>
          <p:spPr bwMode="auto">
            <a:xfrm>
              <a:off x="5744" y="530"/>
              <a:ext cx="147" cy="0"/>
            </a:xfrm>
            <a:prstGeom prst="line">
              <a:avLst/>
            </a:prstGeom>
            <a:noFill/>
            <a:ln w="16510">
              <a:solidFill>
                <a:srgbClr val="FFFFFF"/>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Rectangle 34">
              <a:extLst>
                <a:ext uri="{FF2B5EF4-FFF2-40B4-BE49-F238E27FC236}">
                  <a16:creationId xmlns:a16="http://schemas.microsoft.com/office/drawing/2014/main" id="{4228FD74-1220-4BD2-86F7-0531EC927121}"/>
                </a:ext>
              </a:extLst>
            </p:cNvPr>
            <p:cNvSpPr>
              <a:spLocks noChangeArrowheads="1"/>
            </p:cNvSpPr>
            <p:nvPr/>
          </p:nvSpPr>
          <p:spPr bwMode="auto">
            <a:xfrm>
              <a:off x="5864" y="687"/>
              <a:ext cx="27" cy="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Rectangle 33">
              <a:extLst>
                <a:ext uri="{FF2B5EF4-FFF2-40B4-BE49-F238E27FC236}">
                  <a16:creationId xmlns:a16="http://schemas.microsoft.com/office/drawing/2014/main" id="{DBFE6170-E824-415E-9FA5-2F35D70C36A1}"/>
                </a:ext>
              </a:extLst>
            </p:cNvPr>
            <p:cNvSpPr>
              <a:spLocks noChangeArrowheads="1"/>
            </p:cNvSpPr>
            <p:nvPr/>
          </p:nvSpPr>
          <p:spPr bwMode="auto">
            <a:xfrm>
              <a:off x="5864" y="638"/>
              <a:ext cx="27"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Rectangle 32">
              <a:extLst>
                <a:ext uri="{FF2B5EF4-FFF2-40B4-BE49-F238E27FC236}">
                  <a16:creationId xmlns:a16="http://schemas.microsoft.com/office/drawing/2014/main" id="{E3AE2E05-6293-4177-AF17-C6BF0724F1B5}"/>
                </a:ext>
              </a:extLst>
            </p:cNvPr>
            <p:cNvSpPr>
              <a:spLocks noChangeArrowheads="1"/>
            </p:cNvSpPr>
            <p:nvPr/>
          </p:nvSpPr>
          <p:spPr bwMode="auto">
            <a:xfrm>
              <a:off x="5864" y="589"/>
              <a:ext cx="27"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Rectangle 31">
              <a:extLst>
                <a:ext uri="{FF2B5EF4-FFF2-40B4-BE49-F238E27FC236}">
                  <a16:creationId xmlns:a16="http://schemas.microsoft.com/office/drawing/2014/main" id="{77BF40AA-0446-4012-8B97-8A3602453406}"/>
                </a:ext>
              </a:extLst>
            </p:cNvPr>
            <p:cNvSpPr>
              <a:spLocks noChangeArrowheads="1"/>
            </p:cNvSpPr>
            <p:nvPr/>
          </p:nvSpPr>
          <p:spPr bwMode="auto">
            <a:xfrm>
              <a:off x="5864" y="542"/>
              <a:ext cx="27"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2078" name="Picture 30">
              <a:extLst>
                <a:ext uri="{FF2B5EF4-FFF2-40B4-BE49-F238E27FC236}">
                  <a16:creationId xmlns:a16="http://schemas.microsoft.com/office/drawing/2014/main" id="{FDECECF3-4F03-4624-BF93-19C0B83A3D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3" y="504"/>
              <a:ext cx="401" cy="1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24">
            <a:extLst>
              <a:ext uri="{FF2B5EF4-FFF2-40B4-BE49-F238E27FC236}">
                <a16:creationId xmlns:a16="http://schemas.microsoft.com/office/drawing/2014/main" id="{607A3942-4BE6-402F-B126-06F87932FD45}"/>
              </a:ext>
            </a:extLst>
          </p:cNvPr>
          <p:cNvGrpSpPr>
            <a:grpSpLocks/>
          </p:cNvGrpSpPr>
          <p:nvPr/>
        </p:nvGrpSpPr>
        <p:grpSpPr bwMode="auto">
          <a:xfrm>
            <a:off x="1442356" y="2725200"/>
            <a:ext cx="9557236" cy="3191506"/>
            <a:chOff x="1806" y="1078"/>
            <a:chExt cx="8294" cy="2769"/>
          </a:xfrm>
        </p:grpSpPr>
        <p:sp>
          <p:nvSpPr>
            <p:cNvPr id="43" name="Freeform 28">
              <a:extLst>
                <a:ext uri="{FF2B5EF4-FFF2-40B4-BE49-F238E27FC236}">
                  <a16:creationId xmlns:a16="http://schemas.microsoft.com/office/drawing/2014/main" id="{B9931C9D-2A4E-4E76-9FD6-DF206368E5EF}"/>
                </a:ext>
              </a:extLst>
            </p:cNvPr>
            <p:cNvSpPr>
              <a:spLocks/>
            </p:cNvSpPr>
            <p:nvPr/>
          </p:nvSpPr>
          <p:spPr bwMode="auto">
            <a:xfrm>
              <a:off x="1805" y="1095"/>
              <a:ext cx="8294" cy="1572"/>
            </a:xfrm>
            <a:custGeom>
              <a:avLst/>
              <a:gdLst>
                <a:gd name="T0" fmla="+- 0 9602 1806"/>
                <a:gd name="T1" fmla="*/ T0 w 8294"/>
                <a:gd name="T2" fmla="+- 0 1095 1095"/>
                <a:gd name="T3" fmla="*/ 1095 h 1572"/>
                <a:gd name="T4" fmla="+- 0 9602 1806"/>
                <a:gd name="T5" fmla="*/ T4 w 8294"/>
                <a:gd name="T6" fmla="+- 0 1402 1095"/>
                <a:gd name="T7" fmla="*/ 1402 h 1572"/>
                <a:gd name="T8" fmla="+- 0 1806 1806"/>
                <a:gd name="T9" fmla="*/ T8 w 8294"/>
                <a:gd name="T10" fmla="+- 0 1402 1095"/>
                <a:gd name="T11" fmla="*/ 1402 h 1572"/>
                <a:gd name="T12" fmla="+- 0 1806 1806"/>
                <a:gd name="T13" fmla="*/ T12 w 8294"/>
                <a:gd name="T14" fmla="+- 0 2359 1095"/>
                <a:gd name="T15" fmla="*/ 2359 h 1572"/>
                <a:gd name="T16" fmla="+- 0 9602 1806"/>
                <a:gd name="T17" fmla="*/ T16 w 8294"/>
                <a:gd name="T18" fmla="+- 0 2359 1095"/>
                <a:gd name="T19" fmla="*/ 2359 h 1572"/>
                <a:gd name="T20" fmla="+- 0 9602 1806"/>
                <a:gd name="T21" fmla="*/ T20 w 8294"/>
                <a:gd name="T22" fmla="+- 0 2666 1095"/>
                <a:gd name="T23" fmla="*/ 2666 h 1572"/>
                <a:gd name="T24" fmla="+- 0 10100 1806"/>
                <a:gd name="T25" fmla="*/ T24 w 8294"/>
                <a:gd name="T26" fmla="+- 0 1876 1095"/>
                <a:gd name="T27" fmla="*/ 1876 h 1572"/>
                <a:gd name="T28" fmla="+- 0 9602 1806"/>
                <a:gd name="T29" fmla="*/ T28 w 8294"/>
                <a:gd name="T30" fmla="+- 0 1095 1095"/>
                <a:gd name="T31" fmla="*/ 1095 h 1572"/>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8294" h="1572">
                  <a:moveTo>
                    <a:pt x="7796" y="0"/>
                  </a:moveTo>
                  <a:lnTo>
                    <a:pt x="7796" y="307"/>
                  </a:lnTo>
                  <a:lnTo>
                    <a:pt x="0" y="307"/>
                  </a:lnTo>
                  <a:lnTo>
                    <a:pt x="0" y="1264"/>
                  </a:lnTo>
                  <a:lnTo>
                    <a:pt x="7796" y="1264"/>
                  </a:lnTo>
                  <a:lnTo>
                    <a:pt x="7796" y="1571"/>
                  </a:lnTo>
                  <a:lnTo>
                    <a:pt x="8294" y="781"/>
                  </a:lnTo>
                  <a:lnTo>
                    <a:pt x="7796" y="0"/>
                  </a:lnTo>
                  <a:close/>
                </a:path>
              </a:pathLst>
            </a:custGeom>
            <a:solidFill>
              <a:srgbClr val="B1B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2075" name="Picture 27">
              <a:extLst>
                <a:ext uri="{FF2B5EF4-FFF2-40B4-BE49-F238E27FC236}">
                  <a16:creationId xmlns:a16="http://schemas.microsoft.com/office/drawing/2014/main" id="{160EC6FB-06A4-48B0-866B-8CD7376AC2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6" y="1077"/>
              <a:ext cx="2381" cy="2769"/>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a:extLst>
                <a:ext uri="{FF2B5EF4-FFF2-40B4-BE49-F238E27FC236}">
                  <a16:creationId xmlns:a16="http://schemas.microsoft.com/office/drawing/2014/main" id="{BEFEF658-DC00-4E20-8636-5B14C3ABD3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0" y="1077"/>
              <a:ext cx="2381" cy="1883"/>
            </a:xfrm>
            <a:prstGeom prst="rect">
              <a:avLst/>
            </a:prstGeom>
            <a:noFill/>
            <a:extLst>
              <a:ext uri="{909E8E84-426E-40DD-AFC4-6F175D3DCCD1}">
                <a14:hiddenFill xmlns:a14="http://schemas.microsoft.com/office/drawing/2010/main">
                  <a:solidFill>
                    <a:srgbClr val="FFFFFF"/>
                  </a:solidFill>
                </a14:hiddenFill>
              </a:ext>
            </a:extLst>
          </p:spPr>
        </p:pic>
        <p:pic>
          <p:nvPicPr>
            <p:cNvPr id="2073" name="Picture 25">
              <a:extLst>
                <a:ext uri="{FF2B5EF4-FFF2-40B4-BE49-F238E27FC236}">
                  <a16:creationId xmlns:a16="http://schemas.microsoft.com/office/drawing/2014/main" id="{763817DA-55C1-4FE0-BEB6-E85AF80999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72" y="1077"/>
              <a:ext cx="2374" cy="10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97754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EE0D563D-DF50-410F-BB4F-FA926582B521}"/>
              </a:ext>
            </a:extLst>
          </p:cNvPr>
          <p:cNvSpPr>
            <a:spLocks noGrp="1"/>
          </p:cNvSpPr>
          <p:nvPr>
            <p:ph type="title"/>
          </p:nvPr>
        </p:nvSpPr>
        <p:spPr/>
        <p:txBody>
          <a:bodyPr/>
          <a:lstStyle/>
          <a:p>
            <a:r>
              <a:rPr lang="en-US" altLang="zh-CN" dirty="0"/>
              <a:t>3. </a:t>
            </a:r>
            <a:r>
              <a:rPr lang="zh-CN" altLang="en-US" dirty="0"/>
              <a:t>示例：制定项目章程</a:t>
            </a:r>
          </a:p>
        </p:txBody>
      </p:sp>
      <p:sp>
        <p:nvSpPr>
          <p:cNvPr id="8" name="内容占位符 7">
            <a:extLst>
              <a:ext uri="{FF2B5EF4-FFF2-40B4-BE49-F238E27FC236}">
                <a16:creationId xmlns:a16="http://schemas.microsoft.com/office/drawing/2014/main" id="{7A54E5FF-CBC8-4813-BB97-E9407170498B}"/>
              </a:ext>
            </a:extLst>
          </p:cNvPr>
          <p:cNvSpPr>
            <a:spLocks noGrp="1"/>
          </p:cNvSpPr>
          <p:nvPr>
            <p:ph idx="1"/>
          </p:nvPr>
        </p:nvSpPr>
        <p:spPr/>
        <p:txBody>
          <a:bodyPr/>
          <a:lstStyle/>
          <a:p>
            <a:r>
              <a:rPr lang="zh-CN" altLang="en-US" dirty="0"/>
              <a:t>数据流向图</a:t>
            </a:r>
          </a:p>
        </p:txBody>
      </p:sp>
      <p:sp>
        <p:nvSpPr>
          <p:cNvPr id="4" name="灯片编号占位符 3">
            <a:extLst>
              <a:ext uri="{FF2B5EF4-FFF2-40B4-BE49-F238E27FC236}">
                <a16:creationId xmlns:a16="http://schemas.microsoft.com/office/drawing/2014/main" id="{97654F30-FBC8-46D5-B867-2FB10D82ADE4}"/>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17</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5" name="Group 1">
            <a:extLst>
              <a:ext uri="{FF2B5EF4-FFF2-40B4-BE49-F238E27FC236}">
                <a16:creationId xmlns:a16="http://schemas.microsoft.com/office/drawing/2014/main" id="{365FBD4C-E7D0-437D-8F04-E2BFFCC9D7DF}"/>
              </a:ext>
            </a:extLst>
          </p:cNvPr>
          <p:cNvGrpSpPr>
            <a:grpSpLocks/>
          </p:cNvGrpSpPr>
          <p:nvPr/>
        </p:nvGrpSpPr>
        <p:grpSpPr bwMode="auto">
          <a:xfrm>
            <a:off x="4558552" y="1251841"/>
            <a:ext cx="4804561" cy="4960703"/>
            <a:chOff x="0" y="0"/>
            <a:chExt cx="9385" cy="9689"/>
          </a:xfrm>
        </p:grpSpPr>
        <p:sp>
          <p:nvSpPr>
            <p:cNvPr id="6" name="Freeform 26">
              <a:extLst>
                <a:ext uri="{FF2B5EF4-FFF2-40B4-BE49-F238E27FC236}">
                  <a16:creationId xmlns:a16="http://schemas.microsoft.com/office/drawing/2014/main" id="{CE591668-AB51-4BD7-8EF5-29E7240AD025}"/>
                </a:ext>
              </a:extLst>
            </p:cNvPr>
            <p:cNvSpPr>
              <a:spLocks/>
            </p:cNvSpPr>
            <p:nvPr/>
          </p:nvSpPr>
          <p:spPr bwMode="auto">
            <a:xfrm>
              <a:off x="6367" y="1280"/>
              <a:ext cx="1942" cy="2432"/>
            </a:xfrm>
            <a:custGeom>
              <a:avLst/>
              <a:gdLst>
                <a:gd name="T0" fmla="+- 0 6367 6367"/>
                <a:gd name="T1" fmla="*/ T0 w 1942"/>
                <a:gd name="T2" fmla="+- 0 3712 1281"/>
                <a:gd name="T3" fmla="*/ 3712 h 2432"/>
                <a:gd name="T4" fmla="+- 0 6682 6367"/>
                <a:gd name="T5" fmla="*/ T4 w 1942"/>
                <a:gd name="T6" fmla="+- 0 3712 1281"/>
                <a:gd name="T7" fmla="*/ 3712 h 2432"/>
                <a:gd name="T8" fmla="+- 0 6738 6367"/>
                <a:gd name="T9" fmla="*/ T8 w 1942"/>
                <a:gd name="T10" fmla="+- 0 3701 1281"/>
                <a:gd name="T11" fmla="*/ 3701 h 2432"/>
                <a:gd name="T12" fmla="+- 0 6784 6367"/>
                <a:gd name="T13" fmla="*/ T12 w 1942"/>
                <a:gd name="T14" fmla="+- 0 3670 1281"/>
                <a:gd name="T15" fmla="*/ 3670 h 2432"/>
                <a:gd name="T16" fmla="+- 0 6815 6367"/>
                <a:gd name="T17" fmla="*/ T16 w 1942"/>
                <a:gd name="T18" fmla="+- 0 3624 1281"/>
                <a:gd name="T19" fmla="*/ 3624 h 2432"/>
                <a:gd name="T20" fmla="+- 0 6826 6367"/>
                <a:gd name="T21" fmla="*/ T20 w 1942"/>
                <a:gd name="T22" fmla="+- 0 3568 1281"/>
                <a:gd name="T23" fmla="*/ 3568 h 2432"/>
                <a:gd name="T24" fmla="+- 0 6826 6367"/>
                <a:gd name="T25" fmla="*/ T24 w 1942"/>
                <a:gd name="T26" fmla="+- 0 1565 1281"/>
                <a:gd name="T27" fmla="*/ 1565 h 2432"/>
                <a:gd name="T28" fmla="+- 0 6837 6367"/>
                <a:gd name="T29" fmla="*/ T28 w 1942"/>
                <a:gd name="T30" fmla="+- 0 1509 1281"/>
                <a:gd name="T31" fmla="*/ 1509 h 2432"/>
                <a:gd name="T32" fmla="+- 0 6868 6367"/>
                <a:gd name="T33" fmla="*/ T32 w 1942"/>
                <a:gd name="T34" fmla="+- 0 1463 1281"/>
                <a:gd name="T35" fmla="*/ 1463 h 2432"/>
                <a:gd name="T36" fmla="+- 0 6914 6367"/>
                <a:gd name="T37" fmla="*/ T36 w 1942"/>
                <a:gd name="T38" fmla="+- 0 1432 1281"/>
                <a:gd name="T39" fmla="*/ 1432 h 2432"/>
                <a:gd name="T40" fmla="+- 0 6970 6367"/>
                <a:gd name="T41" fmla="*/ T40 w 1942"/>
                <a:gd name="T42" fmla="+- 0 1421 1281"/>
                <a:gd name="T43" fmla="*/ 1421 h 2432"/>
                <a:gd name="T44" fmla="+- 0 8222 6367"/>
                <a:gd name="T45" fmla="*/ T44 w 1942"/>
                <a:gd name="T46" fmla="+- 0 1421 1281"/>
                <a:gd name="T47" fmla="*/ 1421 h 2432"/>
                <a:gd name="T48" fmla="+- 0 8273 6367"/>
                <a:gd name="T49" fmla="*/ T48 w 1942"/>
                <a:gd name="T50" fmla="+- 0 1410 1281"/>
                <a:gd name="T51" fmla="*/ 1410 h 2432"/>
                <a:gd name="T52" fmla="+- 0 8298 6367"/>
                <a:gd name="T53" fmla="*/ T52 w 1942"/>
                <a:gd name="T54" fmla="+- 0 1392 1281"/>
                <a:gd name="T55" fmla="*/ 1392 h 2432"/>
                <a:gd name="T56" fmla="+- 0 8308 6367"/>
                <a:gd name="T57" fmla="*/ T56 w 1942"/>
                <a:gd name="T58" fmla="+- 0 1353 1281"/>
                <a:gd name="T59" fmla="*/ 1353 h 2432"/>
                <a:gd name="T60" fmla="+- 0 8309 6367"/>
                <a:gd name="T61" fmla="*/ T60 w 1942"/>
                <a:gd name="T62" fmla="+- 0 1281 1281"/>
                <a:gd name="T63" fmla="*/ 1281 h 243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942" h="2432">
                  <a:moveTo>
                    <a:pt x="0" y="2431"/>
                  </a:moveTo>
                  <a:lnTo>
                    <a:pt x="315" y="2431"/>
                  </a:lnTo>
                  <a:lnTo>
                    <a:pt x="371" y="2420"/>
                  </a:lnTo>
                  <a:lnTo>
                    <a:pt x="417" y="2389"/>
                  </a:lnTo>
                  <a:lnTo>
                    <a:pt x="448" y="2343"/>
                  </a:lnTo>
                  <a:lnTo>
                    <a:pt x="459" y="2287"/>
                  </a:lnTo>
                  <a:lnTo>
                    <a:pt x="459" y="284"/>
                  </a:lnTo>
                  <a:lnTo>
                    <a:pt x="470" y="228"/>
                  </a:lnTo>
                  <a:lnTo>
                    <a:pt x="501" y="182"/>
                  </a:lnTo>
                  <a:lnTo>
                    <a:pt x="547" y="151"/>
                  </a:lnTo>
                  <a:lnTo>
                    <a:pt x="603" y="140"/>
                  </a:lnTo>
                  <a:lnTo>
                    <a:pt x="1855" y="140"/>
                  </a:lnTo>
                  <a:lnTo>
                    <a:pt x="1906" y="129"/>
                  </a:lnTo>
                  <a:lnTo>
                    <a:pt x="1931" y="111"/>
                  </a:lnTo>
                  <a:lnTo>
                    <a:pt x="1941" y="72"/>
                  </a:lnTo>
                  <a:lnTo>
                    <a:pt x="1942" y="0"/>
                  </a:lnTo>
                </a:path>
              </a:pathLst>
            </a:custGeom>
            <a:noFill/>
            <a:ln w="25400">
              <a:solidFill>
                <a:srgbClr val="231F20"/>
              </a:solidFill>
              <a:prstDash val="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25">
              <a:extLst>
                <a:ext uri="{FF2B5EF4-FFF2-40B4-BE49-F238E27FC236}">
                  <a16:creationId xmlns:a16="http://schemas.microsoft.com/office/drawing/2014/main" id="{89F993BC-9225-4D6F-8D92-C2286313C96D}"/>
                </a:ext>
              </a:extLst>
            </p:cNvPr>
            <p:cNvSpPr>
              <a:spLocks/>
            </p:cNvSpPr>
            <p:nvPr/>
          </p:nvSpPr>
          <p:spPr bwMode="auto">
            <a:xfrm>
              <a:off x="6681" y="3731"/>
              <a:ext cx="774" cy="584"/>
            </a:xfrm>
            <a:custGeom>
              <a:avLst/>
              <a:gdLst>
                <a:gd name="T0" fmla="+- 0 7455 6682"/>
                <a:gd name="T1" fmla="*/ T0 w 774"/>
                <a:gd name="T2" fmla="+- 0 4315 3732"/>
                <a:gd name="T3" fmla="*/ 4315 h 584"/>
                <a:gd name="T4" fmla="+- 0 6970 6682"/>
                <a:gd name="T5" fmla="*/ T4 w 774"/>
                <a:gd name="T6" fmla="+- 0 4315 3732"/>
                <a:gd name="T7" fmla="*/ 4315 h 584"/>
                <a:gd name="T8" fmla="+- 0 6914 6682"/>
                <a:gd name="T9" fmla="*/ T8 w 774"/>
                <a:gd name="T10" fmla="+- 0 4304 3732"/>
                <a:gd name="T11" fmla="*/ 4304 h 584"/>
                <a:gd name="T12" fmla="+- 0 6868 6682"/>
                <a:gd name="T13" fmla="*/ T12 w 774"/>
                <a:gd name="T14" fmla="+- 0 4273 3732"/>
                <a:gd name="T15" fmla="*/ 4273 h 584"/>
                <a:gd name="T16" fmla="+- 0 6837 6682"/>
                <a:gd name="T17" fmla="*/ T16 w 774"/>
                <a:gd name="T18" fmla="+- 0 4227 3732"/>
                <a:gd name="T19" fmla="*/ 4227 h 584"/>
                <a:gd name="T20" fmla="+- 0 6826 6682"/>
                <a:gd name="T21" fmla="*/ T20 w 774"/>
                <a:gd name="T22" fmla="+- 0 4171 3732"/>
                <a:gd name="T23" fmla="*/ 4171 h 584"/>
                <a:gd name="T24" fmla="+- 0 6826 6682"/>
                <a:gd name="T25" fmla="*/ T24 w 774"/>
                <a:gd name="T26" fmla="+- 0 3876 3732"/>
                <a:gd name="T27" fmla="*/ 3876 h 584"/>
                <a:gd name="T28" fmla="+- 0 6815 6682"/>
                <a:gd name="T29" fmla="*/ T28 w 774"/>
                <a:gd name="T30" fmla="+- 0 3820 3732"/>
                <a:gd name="T31" fmla="*/ 3820 h 584"/>
                <a:gd name="T32" fmla="+- 0 6784 6682"/>
                <a:gd name="T33" fmla="*/ T32 w 774"/>
                <a:gd name="T34" fmla="+- 0 3774 3732"/>
                <a:gd name="T35" fmla="*/ 3774 h 584"/>
                <a:gd name="T36" fmla="+- 0 6738 6682"/>
                <a:gd name="T37" fmla="*/ T36 w 774"/>
                <a:gd name="T38" fmla="+- 0 3743 3732"/>
                <a:gd name="T39" fmla="*/ 3743 h 584"/>
                <a:gd name="T40" fmla="+- 0 6682 6682"/>
                <a:gd name="T41" fmla="*/ T40 w 774"/>
                <a:gd name="T42" fmla="+- 0 3732 3732"/>
                <a:gd name="T43" fmla="*/ 3732 h 58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Lst>
              <a:rect l="0" t="0" r="r" b="b"/>
              <a:pathLst>
                <a:path w="774" h="584">
                  <a:moveTo>
                    <a:pt x="773" y="583"/>
                  </a:moveTo>
                  <a:lnTo>
                    <a:pt x="288" y="583"/>
                  </a:lnTo>
                  <a:lnTo>
                    <a:pt x="232" y="572"/>
                  </a:lnTo>
                  <a:lnTo>
                    <a:pt x="186" y="541"/>
                  </a:lnTo>
                  <a:lnTo>
                    <a:pt x="155" y="495"/>
                  </a:lnTo>
                  <a:lnTo>
                    <a:pt x="144" y="439"/>
                  </a:lnTo>
                  <a:lnTo>
                    <a:pt x="144" y="144"/>
                  </a:lnTo>
                  <a:lnTo>
                    <a:pt x="133" y="88"/>
                  </a:lnTo>
                  <a:lnTo>
                    <a:pt x="102" y="42"/>
                  </a:lnTo>
                  <a:lnTo>
                    <a:pt x="56" y="11"/>
                  </a:lnTo>
                  <a:lnTo>
                    <a:pt x="0" y="0"/>
                  </a:lnTo>
                </a:path>
              </a:pathLst>
            </a:custGeom>
            <a:noFill/>
            <a:ln w="25400">
              <a:solidFill>
                <a:srgbClr val="231F20"/>
              </a:solidFill>
              <a:prstDash val="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24">
              <a:extLst>
                <a:ext uri="{FF2B5EF4-FFF2-40B4-BE49-F238E27FC236}">
                  <a16:creationId xmlns:a16="http://schemas.microsoft.com/office/drawing/2014/main" id="{2DD8B482-37AE-4C07-8F6C-443585336EA3}"/>
                </a:ext>
              </a:extLst>
            </p:cNvPr>
            <p:cNvSpPr>
              <a:spLocks/>
            </p:cNvSpPr>
            <p:nvPr/>
          </p:nvSpPr>
          <p:spPr bwMode="auto">
            <a:xfrm>
              <a:off x="6295" y="1263"/>
              <a:ext cx="144" cy="2449"/>
            </a:xfrm>
            <a:custGeom>
              <a:avLst/>
              <a:gdLst>
                <a:gd name="T0" fmla="+- 0 6439 6295"/>
                <a:gd name="T1" fmla="*/ T0 w 144"/>
                <a:gd name="T2" fmla="+- 0 1263 1263"/>
                <a:gd name="T3" fmla="*/ 1263 h 2449"/>
                <a:gd name="T4" fmla="+- 0 6439 6295"/>
                <a:gd name="T5" fmla="*/ T4 w 144"/>
                <a:gd name="T6" fmla="+- 0 3568 1263"/>
                <a:gd name="T7" fmla="*/ 3568 h 2449"/>
                <a:gd name="T8" fmla="+- 0 6428 6295"/>
                <a:gd name="T9" fmla="*/ T8 w 144"/>
                <a:gd name="T10" fmla="+- 0 3624 1263"/>
                <a:gd name="T11" fmla="*/ 3624 h 2449"/>
                <a:gd name="T12" fmla="+- 0 6397 6295"/>
                <a:gd name="T13" fmla="*/ T12 w 144"/>
                <a:gd name="T14" fmla="+- 0 3670 1263"/>
                <a:gd name="T15" fmla="*/ 3670 h 2449"/>
                <a:gd name="T16" fmla="+- 0 6351 6295"/>
                <a:gd name="T17" fmla="*/ T16 w 144"/>
                <a:gd name="T18" fmla="+- 0 3701 1263"/>
                <a:gd name="T19" fmla="*/ 3701 h 2449"/>
                <a:gd name="T20" fmla="+- 0 6295 6295"/>
                <a:gd name="T21" fmla="*/ T20 w 144"/>
                <a:gd name="T22" fmla="+- 0 3712 1263"/>
                <a:gd name="T23" fmla="*/ 3712 h 2449"/>
              </a:gdLst>
              <a:ahLst/>
              <a:cxnLst>
                <a:cxn ang="0">
                  <a:pos x="T1" y="T3"/>
                </a:cxn>
                <a:cxn ang="0">
                  <a:pos x="T5" y="T7"/>
                </a:cxn>
                <a:cxn ang="0">
                  <a:pos x="T9" y="T11"/>
                </a:cxn>
                <a:cxn ang="0">
                  <a:pos x="T13" y="T15"/>
                </a:cxn>
                <a:cxn ang="0">
                  <a:pos x="T17" y="T19"/>
                </a:cxn>
                <a:cxn ang="0">
                  <a:pos x="T21" y="T23"/>
                </a:cxn>
              </a:cxnLst>
              <a:rect l="0" t="0" r="r" b="b"/>
              <a:pathLst>
                <a:path w="144" h="2449">
                  <a:moveTo>
                    <a:pt x="144" y="0"/>
                  </a:moveTo>
                  <a:lnTo>
                    <a:pt x="144" y="2305"/>
                  </a:lnTo>
                  <a:lnTo>
                    <a:pt x="133" y="2361"/>
                  </a:lnTo>
                  <a:lnTo>
                    <a:pt x="102" y="2407"/>
                  </a:lnTo>
                  <a:lnTo>
                    <a:pt x="56" y="2438"/>
                  </a:lnTo>
                  <a:lnTo>
                    <a:pt x="0" y="2449"/>
                  </a:lnTo>
                </a:path>
              </a:pathLst>
            </a:custGeom>
            <a:noFill/>
            <a:ln w="25400">
              <a:solidFill>
                <a:srgbClr val="231F20"/>
              </a:solidFill>
              <a:prstDash val="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23">
              <a:extLst>
                <a:ext uri="{FF2B5EF4-FFF2-40B4-BE49-F238E27FC236}">
                  <a16:creationId xmlns:a16="http://schemas.microsoft.com/office/drawing/2014/main" id="{4A85172D-1608-422A-B273-AA9555B9ADE4}"/>
                </a:ext>
              </a:extLst>
            </p:cNvPr>
            <p:cNvSpPr>
              <a:spLocks/>
            </p:cNvSpPr>
            <p:nvPr/>
          </p:nvSpPr>
          <p:spPr bwMode="auto">
            <a:xfrm>
              <a:off x="4733" y="1263"/>
              <a:ext cx="145" cy="2449"/>
            </a:xfrm>
            <a:custGeom>
              <a:avLst/>
              <a:gdLst>
                <a:gd name="T0" fmla="+- 0 4878 4734"/>
                <a:gd name="T1" fmla="*/ T0 w 145"/>
                <a:gd name="T2" fmla="+- 0 1263 1263"/>
                <a:gd name="T3" fmla="*/ 1263 h 2449"/>
                <a:gd name="T4" fmla="+- 0 4878 4734"/>
                <a:gd name="T5" fmla="*/ T4 w 145"/>
                <a:gd name="T6" fmla="+- 0 3568 1263"/>
                <a:gd name="T7" fmla="*/ 3568 h 2449"/>
                <a:gd name="T8" fmla="+- 0 4866 4734"/>
                <a:gd name="T9" fmla="*/ T8 w 145"/>
                <a:gd name="T10" fmla="+- 0 3624 1263"/>
                <a:gd name="T11" fmla="*/ 3624 h 2449"/>
                <a:gd name="T12" fmla="+- 0 4836 4734"/>
                <a:gd name="T13" fmla="*/ T12 w 145"/>
                <a:gd name="T14" fmla="+- 0 3670 1263"/>
                <a:gd name="T15" fmla="*/ 3670 h 2449"/>
                <a:gd name="T16" fmla="+- 0 4790 4734"/>
                <a:gd name="T17" fmla="*/ T16 w 145"/>
                <a:gd name="T18" fmla="+- 0 3701 1263"/>
                <a:gd name="T19" fmla="*/ 3701 h 2449"/>
                <a:gd name="T20" fmla="+- 0 4734 4734"/>
                <a:gd name="T21" fmla="*/ T20 w 145"/>
                <a:gd name="T22" fmla="+- 0 3712 1263"/>
                <a:gd name="T23" fmla="*/ 3712 h 2449"/>
              </a:gdLst>
              <a:ahLst/>
              <a:cxnLst>
                <a:cxn ang="0">
                  <a:pos x="T1" y="T3"/>
                </a:cxn>
                <a:cxn ang="0">
                  <a:pos x="T5" y="T7"/>
                </a:cxn>
                <a:cxn ang="0">
                  <a:pos x="T9" y="T11"/>
                </a:cxn>
                <a:cxn ang="0">
                  <a:pos x="T13" y="T15"/>
                </a:cxn>
                <a:cxn ang="0">
                  <a:pos x="T17" y="T19"/>
                </a:cxn>
                <a:cxn ang="0">
                  <a:pos x="T21" y="T23"/>
                </a:cxn>
              </a:cxnLst>
              <a:rect l="0" t="0" r="r" b="b"/>
              <a:pathLst>
                <a:path w="145" h="2449">
                  <a:moveTo>
                    <a:pt x="144" y="0"/>
                  </a:moveTo>
                  <a:lnTo>
                    <a:pt x="144" y="2305"/>
                  </a:lnTo>
                  <a:lnTo>
                    <a:pt x="132" y="2361"/>
                  </a:lnTo>
                  <a:lnTo>
                    <a:pt x="102" y="2407"/>
                  </a:lnTo>
                  <a:lnTo>
                    <a:pt x="56" y="2438"/>
                  </a:lnTo>
                  <a:lnTo>
                    <a:pt x="0" y="2449"/>
                  </a:lnTo>
                </a:path>
              </a:pathLst>
            </a:custGeom>
            <a:noFill/>
            <a:ln w="25400">
              <a:solidFill>
                <a:srgbClr val="231F20"/>
              </a:solidFill>
              <a:prstDash val="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22">
              <a:extLst>
                <a:ext uri="{FF2B5EF4-FFF2-40B4-BE49-F238E27FC236}">
                  <a16:creationId xmlns:a16="http://schemas.microsoft.com/office/drawing/2014/main" id="{9295DE7C-C810-4B3F-AE3A-9463E2F4187C}"/>
                </a:ext>
              </a:extLst>
            </p:cNvPr>
            <p:cNvSpPr>
              <a:spLocks/>
            </p:cNvSpPr>
            <p:nvPr/>
          </p:nvSpPr>
          <p:spPr bwMode="auto">
            <a:xfrm>
              <a:off x="3556" y="3711"/>
              <a:ext cx="4709" cy="4641"/>
            </a:xfrm>
            <a:custGeom>
              <a:avLst/>
              <a:gdLst>
                <a:gd name="T0" fmla="+- 0 3556 3556"/>
                <a:gd name="T1" fmla="*/ T0 w 4709"/>
                <a:gd name="T2" fmla="+- 0 3712 3712"/>
                <a:gd name="T3" fmla="*/ 3712 h 4641"/>
                <a:gd name="T4" fmla="+- 0 6317 3556"/>
                <a:gd name="T5" fmla="*/ T4 w 4709"/>
                <a:gd name="T6" fmla="+- 0 3712 3712"/>
                <a:gd name="T7" fmla="*/ 3712 h 4641"/>
                <a:gd name="T8" fmla="+- 0 6373 3556"/>
                <a:gd name="T9" fmla="*/ T8 w 4709"/>
                <a:gd name="T10" fmla="+- 0 3723 3712"/>
                <a:gd name="T11" fmla="*/ 3723 h 4641"/>
                <a:gd name="T12" fmla="+- 0 6419 3556"/>
                <a:gd name="T13" fmla="*/ T12 w 4709"/>
                <a:gd name="T14" fmla="+- 0 3754 3712"/>
                <a:gd name="T15" fmla="*/ 3754 h 4641"/>
                <a:gd name="T16" fmla="+- 0 6450 3556"/>
                <a:gd name="T17" fmla="*/ T16 w 4709"/>
                <a:gd name="T18" fmla="+- 0 3800 3712"/>
                <a:gd name="T19" fmla="*/ 3800 h 4641"/>
                <a:gd name="T20" fmla="+- 0 6461 3556"/>
                <a:gd name="T21" fmla="*/ T20 w 4709"/>
                <a:gd name="T22" fmla="+- 0 3856 3712"/>
                <a:gd name="T23" fmla="*/ 3856 h 4641"/>
                <a:gd name="T24" fmla="+- 0 6461 3556"/>
                <a:gd name="T25" fmla="*/ T24 w 4709"/>
                <a:gd name="T26" fmla="+- 0 8072 3712"/>
                <a:gd name="T27" fmla="*/ 8072 h 4641"/>
                <a:gd name="T28" fmla="+- 0 6472 3556"/>
                <a:gd name="T29" fmla="*/ T28 w 4709"/>
                <a:gd name="T30" fmla="+- 0 8128 3712"/>
                <a:gd name="T31" fmla="*/ 8128 h 4641"/>
                <a:gd name="T32" fmla="+- 0 6503 3556"/>
                <a:gd name="T33" fmla="*/ T32 w 4709"/>
                <a:gd name="T34" fmla="+- 0 8174 3712"/>
                <a:gd name="T35" fmla="*/ 8174 h 4641"/>
                <a:gd name="T36" fmla="+- 0 6549 3556"/>
                <a:gd name="T37" fmla="*/ T36 w 4709"/>
                <a:gd name="T38" fmla="+- 0 8205 3712"/>
                <a:gd name="T39" fmla="*/ 8205 h 4641"/>
                <a:gd name="T40" fmla="+- 0 6605 3556"/>
                <a:gd name="T41" fmla="*/ T40 w 4709"/>
                <a:gd name="T42" fmla="+- 0 8216 3712"/>
                <a:gd name="T43" fmla="*/ 8216 h 4641"/>
                <a:gd name="T44" fmla="+- 0 8149 3556"/>
                <a:gd name="T45" fmla="*/ T44 w 4709"/>
                <a:gd name="T46" fmla="+- 0 8216 3712"/>
                <a:gd name="T47" fmla="*/ 8216 h 4641"/>
                <a:gd name="T48" fmla="+- 0 8213 3556"/>
                <a:gd name="T49" fmla="*/ T48 w 4709"/>
                <a:gd name="T50" fmla="+- 0 8222 3712"/>
                <a:gd name="T51" fmla="*/ 8222 h 4641"/>
                <a:gd name="T52" fmla="+- 0 8247 3556"/>
                <a:gd name="T53" fmla="*/ T52 w 4709"/>
                <a:gd name="T54" fmla="+- 0 8238 3712"/>
                <a:gd name="T55" fmla="*/ 8238 h 4641"/>
                <a:gd name="T56" fmla="+- 0 8260 3556"/>
                <a:gd name="T57" fmla="*/ T56 w 4709"/>
                <a:gd name="T58" fmla="+- 0 8277 3712"/>
                <a:gd name="T59" fmla="*/ 8277 h 4641"/>
                <a:gd name="T60" fmla="+- 0 8264 3556"/>
                <a:gd name="T61" fmla="*/ T60 w 4709"/>
                <a:gd name="T62" fmla="+- 0 8352 3712"/>
                <a:gd name="T63" fmla="*/ 8352 h 464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4709" h="4641">
                  <a:moveTo>
                    <a:pt x="0" y="0"/>
                  </a:moveTo>
                  <a:lnTo>
                    <a:pt x="2761" y="0"/>
                  </a:lnTo>
                  <a:lnTo>
                    <a:pt x="2817" y="11"/>
                  </a:lnTo>
                  <a:lnTo>
                    <a:pt x="2863" y="42"/>
                  </a:lnTo>
                  <a:lnTo>
                    <a:pt x="2894" y="88"/>
                  </a:lnTo>
                  <a:lnTo>
                    <a:pt x="2905" y="144"/>
                  </a:lnTo>
                  <a:lnTo>
                    <a:pt x="2905" y="4360"/>
                  </a:lnTo>
                  <a:lnTo>
                    <a:pt x="2916" y="4416"/>
                  </a:lnTo>
                  <a:lnTo>
                    <a:pt x="2947" y="4462"/>
                  </a:lnTo>
                  <a:lnTo>
                    <a:pt x="2993" y="4493"/>
                  </a:lnTo>
                  <a:lnTo>
                    <a:pt x="3049" y="4504"/>
                  </a:lnTo>
                  <a:lnTo>
                    <a:pt x="4593" y="4504"/>
                  </a:lnTo>
                  <a:lnTo>
                    <a:pt x="4657" y="4510"/>
                  </a:lnTo>
                  <a:lnTo>
                    <a:pt x="4691" y="4526"/>
                  </a:lnTo>
                  <a:lnTo>
                    <a:pt x="4704" y="4565"/>
                  </a:lnTo>
                  <a:lnTo>
                    <a:pt x="4708" y="4640"/>
                  </a:lnTo>
                </a:path>
              </a:pathLst>
            </a:custGeom>
            <a:noFill/>
            <a:ln w="25400">
              <a:solidFill>
                <a:srgbClr val="231F20"/>
              </a:solidFill>
              <a:prstDash val="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093" name="Picture 21">
              <a:extLst>
                <a:ext uri="{FF2B5EF4-FFF2-40B4-BE49-F238E27FC236}">
                  <a16:creationId xmlns:a16="http://schemas.microsoft.com/office/drawing/2014/main" id="{952CED32-4F02-4CFF-B7CB-17E6F6D9D9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385" cy="9689"/>
            </a:xfrm>
            <a:prstGeom prst="rect">
              <a:avLst/>
            </a:prstGeom>
            <a:noFill/>
            <a:extLst>
              <a:ext uri="{909E8E84-426E-40DD-AFC4-6F175D3DCCD1}">
                <a14:hiddenFill xmlns:a14="http://schemas.microsoft.com/office/drawing/2010/main">
                  <a:solidFill>
                    <a:srgbClr val="FFFFFF"/>
                  </a:solidFill>
                </a14:hiddenFill>
              </a:ext>
            </a:extLst>
          </p:spPr>
        </p:pic>
        <p:sp>
          <p:nvSpPr>
            <p:cNvPr id="14" name="Freeform 20">
              <a:extLst>
                <a:ext uri="{FF2B5EF4-FFF2-40B4-BE49-F238E27FC236}">
                  <a16:creationId xmlns:a16="http://schemas.microsoft.com/office/drawing/2014/main" id="{B4DB5E2F-A73B-4687-871B-DE3E4E083996}"/>
                </a:ext>
              </a:extLst>
            </p:cNvPr>
            <p:cNvSpPr>
              <a:spLocks/>
            </p:cNvSpPr>
            <p:nvPr/>
          </p:nvSpPr>
          <p:spPr bwMode="auto">
            <a:xfrm>
              <a:off x="1530" y="7117"/>
              <a:ext cx="4923" cy="1258"/>
            </a:xfrm>
            <a:custGeom>
              <a:avLst/>
              <a:gdLst>
                <a:gd name="T0" fmla="+- 0 1530 1530"/>
                <a:gd name="T1" fmla="*/ T0 w 4923"/>
                <a:gd name="T2" fmla="+- 0 8375 7117"/>
                <a:gd name="T3" fmla="*/ 8375 h 1258"/>
                <a:gd name="T4" fmla="+- 0 1530 1530"/>
                <a:gd name="T5" fmla="*/ T4 w 4923"/>
                <a:gd name="T6" fmla="+- 0 7405 7117"/>
                <a:gd name="T7" fmla="*/ 7405 h 1258"/>
                <a:gd name="T8" fmla="+- 0 1541 1530"/>
                <a:gd name="T9" fmla="*/ T8 w 4923"/>
                <a:gd name="T10" fmla="+- 0 7349 7117"/>
                <a:gd name="T11" fmla="*/ 7349 h 1258"/>
                <a:gd name="T12" fmla="+- 0 1572 1530"/>
                <a:gd name="T13" fmla="*/ T12 w 4923"/>
                <a:gd name="T14" fmla="+- 0 7303 7117"/>
                <a:gd name="T15" fmla="*/ 7303 h 1258"/>
                <a:gd name="T16" fmla="+- 0 1618 1530"/>
                <a:gd name="T17" fmla="*/ T16 w 4923"/>
                <a:gd name="T18" fmla="+- 0 7273 7117"/>
                <a:gd name="T19" fmla="*/ 7273 h 1258"/>
                <a:gd name="T20" fmla="+- 0 1674 1530"/>
                <a:gd name="T21" fmla="*/ T20 w 4923"/>
                <a:gd name="T22" fmla="+- 0 7261 7117"/>
                <a:gd name="T23" fmla="*/ 7261 h 1258"/>
                <a:gd name="T24" fmla="+- 0 6308 1530"/>
                <a:gd name="T25" fmla="*/ T24 w 4923"/>
                <a:gd name="T26" fmla="+- 0 7261 7117"/>
                <a:gd name="T27" fmla="*/ 7261 h 1258"/>
                <a:gd name="T28" fmla="+- 0 6365 1530"/>
                <a:gd name="T29" fmla="*/ T28 w 4923"/>
                <a:gd name="T30" fmla="+- 0 7250 7117"/>
                <a:gd name="T31" fmla="*/ 7250 h 1258"/>
                <a:gd name="T32" fmla="+- 0 6410 1530"/>
                <a:gd name="T33" fmla="*/ T32 w 4923"/>
                <a:gd name="T34" fmla="+- 0 7219 7117"/>
                <a:gd name="T35" fmla="*/ 7219 h 1258"/>
                <a:gd name="T36" fmla="+- 0 6441 1530"/>
                <a:gd name="T37" fmla="*/ T36 w 4923"/>
                <a:gd name="T38" fmla="+- 0 7173 7117"/>
                <a:gd name="T39" fmla="*/ 7173 h 1258"/>
                <a:gd name="T40" fmla="+- 0 6452 1530"/>
                <a:gd name="T41" fmla="*/ T40 w 4923"/>
                <a:gd name="T42" fmla="+- 0 7117 7117"/>
                <a:gd name="T43" fmla="*/ 7117 h 1258"/>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Lst>
              <a:rect l="0" t="0" r="r" b="b"/>
              <a:pathLst>
                <a:path w="4923" h="1258">
                  <a:moveTo>
                    <a:pt x="0" y="1258"/>
                  </a:moveTo>
                  <a:lnTo>
                    <a:pt x="0" y="288"/>
                  </a:lnTo>
                  <a:lnTo>
                    <a:pt x="11" y="232"/>
                  </a:lnTo>
                  <a:lnTo>
                    <a:pt x="42" y="186"/>
                  </a:lnTo>
                  <a:lnTo>
                    <a:pt x="88" y="156"/>
                  </a:lnTo>
                  <a:lnTo>
                    <a:pt x="144" y="144"/>
                  </a:lnTo>
                  <a:lnTo>
                    <a:pt x="4778" y="144"/>
                  </a:lnTo>
                  <a:lnTo>
                    <a:pt x="4835" y="133"/>
                  </a:lnTo>
                  <a:lnTo>
                    <a:pt x="4880" y="102"/>
                  </a:lnTo>
                  <a:lnTo>
                    <a:pt x="4911" y="56"/>
                  </a:lnTo>
                  <a:lnTo>
                    <a:pt x="4922" y="0"/>
                  </a:lnTo>
                </a:path>
              </a:pathLst>
            </a:custGeom>
            <a:noFill/>
            <a:ln w="25400">
              <a:solidFill>
                <a:srgbClr val="231F20"/>
              </a:solidFill>
              <a:prstDash val="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9">
              <a:extLst>
                <a:ext uri="{FF2B5EF4-FFF2-40B4-BE49-F238E27FC236}">
                  <a16:creationId xmlns:a16="http://schemas.microsoft.com/office/drawing/2014/main" id="{7024CFEA-6898-4BCE-84EB-C11E796EA83D}"/>
                </a:ext>
              </a:extLst>
            </p:cNvPr>
            <p:cNvSpPr>
              <a:spLocks/>
            </p:cNvSpPr>
            <p:nvPr/>
          </p:nvSpPr>
          <p:spPr bwMode="auto">
            <a:xfrm>
              <a:off x="4892" y="7294"/>
              <a:ext cx="145" cy="1081"/>
            </a:xfrm>
            <a:custGeom>
              <a:avLst/>
              <a:gdLst>
                <a:gd name="T0" fmla="+- 0 4892 4893"/>
                <a:gd name="T1" fmla="*/ T0 w 145"/>
                <a:gd name="T2" fmla="+- 0 8375 7294"/>
                <a:gd name="T3" fmla="*/ 8375 h 1081"/>
                <a:gd name="T4" fmla="+- 0 4892 4893"/>
                <a:gd name="T5" fmla="*/ T4 w 145"/>
                <a:gd name="T6" fmla="+- 0 7438 7294"/>
                <a:gd name="T7" fmla="*/ 7438 h 1081"/>
                <a:gd name="T8" fmla="+- 0 4904 4893"/>
                <a:gd name="T9" fmla="*/ T8 w 145"/>
                <a:gd name="T10" fmla="+- 0 7382 7294"/>
                <a:gd name="T11" fmla="*/ 7382 h 1081"/>
                <a:gd name="T12" fmla="+- 0 4935 4893"/>
                <a:gd name="T13" fmla="*/ T12 w 145"/>
                <a:gd name="T14" fmla="+- 0 7336 7294"/>
                <a:gd name="T15" fmla="*/ 7336 h 1081"/>
                <a:gd name="T16" fmla="+- 0 4980 4893"/>
                <a:gd name="T17" fmla="*/ T16 w 145"/>
                <a:gd name="T18" fmla="+- 0 7306 7294"/>
                <a:gd name="T19" fmla="*/ 7306 h 1081"/>
                <a:gd name="T20" fmla="+- 0 5037 4893"/>
                <a:gd name="T21" fmla="*/ T20 w 145"/>
                <a:gd name="T22" fmla="+- 0 7294 7294"/>
                <a:gd name="T23" fmla="*/ 7294 h 1081"/>
              </a:gdLst>
              <a:ahLst/>
              <a:cxnLst>
                <a:cxn ang="0">
                  <a:pos x="T1" y="T3"/>
                </a:cxn>
                <a:cxn ang="0">
                  <a:pos x="T5" y="T7"/>
                </a:cxn>
                <a:cxn ang="0">
                  <a:pos x="T9" y="T11"/>
                </a:cxn>
                <a:cxn ang="0">
                  <a:pos x="T13" y="T15"/>
                </a:cxn>
                <a:cxn ang="0">
                  <a:pos x="T17" y="T19"/>
                </a:cxn>
                <a:cxn ang="0">
                  <a:pos x="T21" y="T23"/>
                </a:cxn>
              </a:cxnLst>
              <a:rect l="0" t="0" r="r" b="b"/>
              <a:pathLst>
                <a:path w="145" h="1081">
                  <a:moveTo>
                    <a:pt x="-1" y="1081"/>
                  </a:moveTo>
                  <a:lnTo>
                    <a:pt x="-1" y="144"/>
                  </a:lnTo>
                  <a:lnTo>
                    <a:pt x="11" y="88"/>
                  </a:lnTo>
                  <a:lnTo>
                    <a:pt x="42" y="42"/>
                  </a:lnTo>
                  <a:lnTo>
                    <a:pt x="87" y="12"/>
                  </a:lnTo>
                  <a:lnTo>
                    <a:pt x="144" y="0"/>
                  </a:lnTo>
                </a:path>
              </a:pathLst>
            </a:custGeom>
            <a:noFill/>
            <a:ln w="25400">
              <a:solidFill>
                <a:srgbClr val="231F20"/>
              </a:solidFill>
              <a:prstDash val="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8">
              <a:extLst>
                <a:ext uri="{FF2B5EF4-FFF2-40B4-BE49-F238E27FC236}">
                  <a16:creationId xmlns:a16="http://schemas.microsoft.com/office/drawing/2014/main" id="{1A38FAEF-27C9-4F0E-B3C2-162A712B0477}"/>
                </a:ext>
              </a:extLst>
            </p:cNvPr>
            <p:cNvSpPr>
              <a:spLocks/>
            </p:cNvSpPr>
            <p:nvPr/>
          </p:nvSpPr>
          <p:spPr bwMode="auto">
            <a:xfrm>
              <a:off x="4817" y="8344"/>
              <a:ext cx="149" cy="147"/>
            </a:xfrm>
            <a:custGeom>
              <a:avLst/>
              <a:gdLst>
                <a:gd name="T0" fmla="+- 0 4966 4817"/>
                <a:gd name="T1" fmla="*/ T0 w 149"/>
                <a:gd name="T2" fmla="+- 0 8344 8344"/>
                <a:gd name="T3" fmla="*/ 8344 h 147"/>
                <a:gd name="T4" fmla="+- 0 4817 4817"/>
                <a:gd name="T5" fmla="*/ T4 w 149"/>
                <a:gd name="T6" fmla="+- 0 8344 8344"/>
                <a:gd name="T7" fmla="*/ 8344 h 147"/>
                <a:gd name="T8" fmla="+- 0 4891 4817"/>
                <a:gd name="T9" fmla="*/ T8 w 149"/>
                <a:gd name="T10" fmla="+- 0 8490 8344"/>
                <a:gd name="T11" fmla="*/ 8490 h 147"/>
                <a:gd name="T12" fmla="+- 0 4966 4817"/>
                <a:gd name="T13" fmla="*/ T12 w 149"/>
                <a:gd name="T14" fmla="+- 0 8344 8344"/>
                <a:gd name="T15" fmla="*/ 8344 h 147"/>
              </a:gdLst>
              <a:ahLst/>
              <a:cxnLst>
                <a:cxn ang="0">
                  <a:pos x="T1" y="T3"/>
                </a:cxn>
                <a:cxn ang="0">
                  <a:pos x="T5" y="T7"/>
                </a:cxn>
                <a:cxn ang="0">
                  <a:pos x="T9" y="T11"/>
                </a:cxn>
                <a:cxn ang="0">
                  <a:pos x="T13" y="T15"/>
                </a:cxn>
              </a:cxnLst>
              <a:rect l="0" t="0" r="r" b="b"/>
              <a:pathLst>
                <a:path w="149" h="147">
                  <a:moveTo>
                    <a:pt x="149" y="0"/>
                  </a:moveTo>
                  <a:lnTo>
                    <a:pt x="0" y="0"/>
                  </a:lnTo>
                  <a:lnTo>
                    <a:pt x="74" y="146"/>
                  </a:lnTo>
                  <a:lnTo>
                    <a:pt x="149"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7">
              <a:extLst>
                <a:ext uri="{FF2B5EF4-FFF2-40B4-BE49-F238E27FC236}">
                  <a16:creationId xmlns:a16="http://schemas.microsoft.com/office/drawing/2014/main" id="{5B7C8DE5-8AAF-4A9C-BD58-4467CBB2F901}"/>
                </a:ext>
              </a:extLst>
            </p:cNvPr>
            <p:cNvSpPr>
              <a:spLocks/>
            </p:cNvSpPr>
            <p:nvPr/>
          </p:nvSpPr>
          <p:spPr bwMode="auto">
            <a:xfrm>
              <a:off x="3192" y="7294"/>
              <a:ext cx="145" cy="1081"/>
            </a:xfrm>
            <a:custGeom>
              <a:avLst/>
              <a:gdLst>
                <a:gd name="T0" fmla="+- 0 3193 3193"/>
                <a:gd name="T1" fmla="*/ T0 w 145"/>
                <a:gd name="T2" fmla="+- 0 8375 7294"/>
                <a:gd name="T3" fmla="*/ 8375 h 1081"/>
                <a:gd name="T4" fmla="+- 0 3193 3193"/>
                <a:gd name="T5" fmla="*/ T4 w 145"/>
                <a:gd name="T6" fmla="+- 0 7438 7294"/>
                <a:gd name="T7" fmla="*/ 7438 h 1081"/>
                <a:gd name="T8" fmla="+- 0 3204 3193"/>
                <a:gd name="T9" fmla="*/ T8 w 145"/>
                <a:gd name="T10" fmla="+- 0 7382 7294"/>
                <a:gd name="T11" fmla="*/ 7382 h 1081"/>
                <a:gd name="T12" fmla="+- 0 3235 3193"/>
                <a:gd name="T13" fmla="*/ T12 w 145"/>
                <a:gd name="T14" fmla="+- 0 7336 7294"/>
                <a:gd name="T15" fmla="*/ 7336 h 1081"/>
                <a:gd name="T16" fmla="+- 0 3280 3193"/>
                <a:gd name="T17" fmla="*/ T16 w 145"/>
                <a:gd name="T18" fmla="+- 0 7306 7294"/>
                <a:gd name="T19" fmla="*/ 7306 h 1081"/>
                <a:gd name="T20" fmla="+- 0 3337 3193"/>
                <a:gd name="T21" fmla="*/ T20 w 145"/>
                <a:gd name="T22" fmla="+- 0 7294 7294"/>
                <a:gd name="T23" fmla="*/ 7294 h 1081"/>
              </a:gdLst>
              <a:ahLst/>
              <a:cxnLst>
                <a:cxn ang="0">
                  <a:pos x="T1" y="T3"/>
                </a:cxn>
                <a:cxn ang="0">
                  <a:pos x="T5" y="T7"/>
                </a:cxn>
                <a:cxn ang="0">
                  <a:pos x="T9" y="T11"/>
                </a:cxn>
                <a:cxn ang="0">
                  <a:pos x="T13" y="T15"/>
                </a:cxn>
                <a:cxn ang="0">
                  <a:pos x="T17" y="T19"/>
                </a:cxn>
                <a:cxn ang="0">
                  <a:pos x="T21" y="T23"/>
                </a:cxn>
              </a:cxnLst>
              <a:rect l="0" t="0" r="r" b="b"/>
              <a:pathLst>
                <a:path w="145" h="1081">
                  <a:moveTo>
                    <a:pt x="0" y="1081"/>
                  </a:moveTo>
                  <a:lnTo>
                    <a:pt x="0" y="144"/>
                  </a:lnTo>
                  <a:lnTo>
                    <a:pt x="11" y="88"/>
                  </a:lnTo>
                  <a:lnTo>
                    <a:pt x="42" y="42"/>
                  </a:lnTo>
                  <a:lnTo>
                    <a:pt x="87" y="12"/>
                  </a:lnTo>
                  <a:lnTo>
                    <a:pt x="144" y="0"/>
                  </a:lnTo>
                </a:path>
              </a:pathLst>
            </a:custGeom>
            <a:noFill/>
            <a:ln w="25400">
              <a:solidFill>
                <a:srgbClr val="231F20"/>
              </a:solidFill>
              <a:prstDash val="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6">
              <a:extLst>
                <a:ext uri="{FF2B5EF4-FFF2-40B4-BE49-F238E27FC236}">
                  <a16:creationId xmlns:a16="http://schemas.microsoft.com/office/drawing/2014/main" id="{0DD2F031-9D01-4D31-BA36-B75A7DF306D1}"/>
                </a:ext>
              </a:extLst>
            </p:cNvPr>
            <p:cNvSpPr>
              <a:spLocks/>
            </p:cNvSpPr>
            <p:nvPr/>
          </p:nvSpPr>
          <p:spPr bwMode="auto">
            <a:xfrm>
              <a:off x="3117" y="8344"/>
              <a:ext cx="149" cy="147"/>
            </a:xfrm>
            <a:custGeom>
              <a:avLst/>
              <a:gdLst>
                <a:gd name="T0" fmla="+- 0 3266 3117"/>
                <a:gd name="T1" fmla="*/ T0 w 149"/>
                <a:gd name="T2" fmla="+- 0 8344 8344"/>
                <a:gd name="T3" fmla="*/ 8344 h 147"/>
                <a:gd name="T4" fmla="+- 0 3117 3117"/>
                <a:gd name="T5" fmla="*/ T4 w 149"/>
                <a:gd name="T6" fmla="+- 0 8344 8344"/>
                <a:gd name="T7" fmla="*/ 8344 h 147"/>
                <a:gd name="T8" fmla="+- 0 3191 3117"/>
                <a:gd name="T9" fmla="*/ T8 w 149"/>
                <a:gd name="T10" fmla="+- 0 8490 8344"/>
                <a:gd name="T11" fmla="*/ 8490 h 147"/>
                <a:gd name="T12" fmla="+- 0 3266 3117"/>
                <a:gd name="T13" fmla="*/ T12 w 149"/>
                <a:gd name="T14" fmla="+- 0 8344 8344"/>
                <a:gd name="T15" fmla="*/ 8344 h 147"/>
              </a:gdLst>
              <a:ahLst/>
              <a:cxnLst>
                <a:cxn ang="0">
                  <a:pos x="T1" y="T3"/>
                </a:cxn>
                <a:cxn ang="0">
                  <a:pos x="T5" y="T7"/>
                </a:cxn>
                <a:cxn ang="0">
                  <a:pos x="T9" y="T11"/>
                </a:cxn>
                <a:cxn ang="0">
                  <a:pos x="T13" y="T15"/>
                </a:cxn>
              </a:cxnLst>
              <a:rect l="0" t="0" r="r" b="b"/>
              <a:pathLst>
                <a:path w="149" h="147">
                  <a:moveTo>
                    <a:pt x="149" y="0"/>
                  </a:moveTo>
                  <a:lnTo>
                    <a:pt x="0" y="0"/>
                  </a:lnTo>
                  <a:lnTo>
                    <a:pt x="74" y="146"/>
                  </a:lnTo>
                  <a:lnTo>
                    <a:pt x="149"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Line 15">
              <a:extLst>
                <a:ext uri="{FF2B5EF4-FFF2-40B4-BE49-F238E27FC236}">
                  <a16:creationId xmlns:a16="http://schemas.microsoft.com/office/drawing/2014/main" id="{C962BEF5-71F6-4954-AFBA-51DC35B2B674}"/>
                </a:ext>
              </a:extLst>
            </p:cNvPr>
            <p:cNvSpPr>
              <a:spLocks noChangeShapeType="1"/>
            </p:cNvSpPr>
            <p:nvPr/>
          </p:nvSpPr>
          <p:spPr bwMode="auto">
            <a:xfrm>
              <a:off x="6460" y="8375"/>
              <a:ext cx="0" cy="0"/>
            </a:xfrm>
            <a:prstGeom prst="line">
              <a:avLst/>
            </a:prstGeom>
            <a:noFill/>
            <a:ln w="25400">
              <a:solidFill>
                <a:srgbClr val="231F20"/>
              </a:solidFill>
              <a:prstDash val="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4">
              <a:extLst>
                <a:ext uri="{FF2B5EF4-FFF2-40B4-BE49-F238E27FC236}">
                  <a16:creationId xmlns:a16="http://schemas.microsoft.com/office/drawing/2014/main" id="{54ED21DA-1D88-47CA-ABC7-8E942A013342}"/>
                </a:ext>
              </a:extLst>
            </p:cNvPr>
            <p:cNvSpPr>
              <a:spLocks/>
            </p:cNvSpPr>
            <p:nvPr/>
          </p:nvSpPr>
          <p:spPr bwMode="auto">
            <a:xfrm>
              <a:off x="6384" y="8344"/>
              <a:ext cx="149" cy="147"/>
            </a:xfrm>
            <a:custGeom>
              <a:avLst/>
              <a:gdLst>
                <a:gd name="T0" fmla="+- 0 6533 6384"/>
                <a:gd name="T1" fmla="*/ T0 w 149"/>
                <a:gd name="T2" fmla="+- 0 8344 8344"/>
                <a:gd name="T3" fmla="*/ 8344 h 147"/>
                <a:gd name="T4" fmla="+- 0 6384 6384"/>
                <a:gd name="T5" fmla="*/ T4 w 149"/>
                <a:gd name="T6" fmla="+- 0 8344 8344"/>
                <a:gd name="T7" fmla="*/ 8344 h 147"/>
                <a:gd name="T8" fmla="+- 0 6459 6384"/>
                <a:gd name="T9" fmla="*/ T8 w 149"/>
                <a:gd name="T10" fmla="+- 0 8490 8344"/>
                <a:gd name="T11" fmla="*/ 8490 h 147"/>
                <a:gd name="T12" fmla="+- 0 6533 6384"/>
                <a:gd name="T13" fmla="*/ T12 w 149"/>
                <a:gd name="T14" fmla="+- 0 8344 8344"/>
                <a:gd name="T15" fmla="*/ 8344 h 147"/>
              </a:gdLst>
              <a:ahLst/>
              <a:cxnLst>
                <a:cxn ang="0">
                  <a:pos x="T1" y="T3"/>
                </a:cxn>
                <a:cxn ang="0">
                  <a:pos x="T5" y="T7"/>
                </a:cxn>
                <a:cxn ang="0">
                  <a:pos x="T9" y="T11"/>
                </a:cxn>
                <a:cxn ang="0">
                  <a:pos x="T13" y="T15"/>
                </a:cxn>
              </a:cxnLst>
              <a:rect l="0" t="0" r="r" b="b"/>
              <a:pathLst>
                <a:path w="149" h="147">
                  <a:moveTo>
                    <a:pt x="149" y="0"/>
                  </a:moveTo>
                  <a:lnTo>
                    <a:pt x="0" y="0"/>
                  </a:lnTo>
                  <a:lnTo>
                    <a:pt x="75" y="146"/>
                  </a:lnTo>
                  <a:lnTo>
                    <a:pt x="149"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3">
              <a:extLst>
                <a:ext uri="{FF2B5EF4-FFF2-40B4-BE49-F238E27FC236}">
                  <a16:creationId xmlns:a16="http://schemas.microsoft.com/office/drawing/2014/main" id="{7E54897D-256B-46E3-B5C5-C6A0076D5BE4}"/>
                </a:ext>
              </a:extLst>
            </p:cNvPr>
            <p:cNvSpPr>
              <a:spLocks/>
            </p:cNvSpPr>
            <p:nvPr/>
          </p:nvSpPr>
          <p:spPr bwMode="auto">
            <a:xfrm>
              <a:off x="8190" y="8344"/>
              <a:ext cx="149" cy="147"/>
            </a:xfrm>
            <a:custGeom>
              <a:avLst/>
              <a:gdLst>
                <a:gd name="T0" fmla="+- 0 8339 8190"/>
                <a:gd name="T1" fmla="*/ T0 w 149"/>
                <a:gd name="T2" fmla="+- 0 8344 8344"/>
                <a:gd name="T3" fmla="*/ 8344 h 147"/>
                <a:gd name="T4" fmla="+- 0 8190 8190"/>
                <a:gd name="T5" fmla="*/ T4 w 149"/>
                <a:gd name="T6" fmla="+- 0 8344 8344"/>
                <a:gd name="T7" fmla="*/ 8344 h 147"/>
                <a:gd name="T8" fmla="+- 0 8264 8190"/>
                <a:gd name="T9" fmla="*/ T8 w 149"/>
                <a:gd name="T10" fmla="+- 0 8490 8344"/>
                <a:gd name="T11" fmla="*/ 8490 h 147"/>
                <a:gd name="T12" fmla="+- 0 8339 8190"/>
                <a:gd name="T13" fmla="*/ T12 w 149"/>
                <a:gd name="T14" fmla="+- 0 8344 8344"/>
                <a:gd name="T15" fmla="*/ 8344 h 147"/>
              </a:gdLst>
              <a:ahLst/>
              <a:cxnLst>
                <a:cxn ang="0">
                  <a:pos x="T1" y="T3"/>
                </a:cxn>
                <a:cxn ang="0">
                  <a:pos x="T5" y="T7"/>
                </a:cxn>
                <a:cxn ang="0">
                  <a:pos x="T9" y="T11"/>
                </a:cxn>
                <a:cxn ang="0">
                  <a:pos x="T13" y="T15"/>
                </a:cxn>
              </a:cxnLst>
              <a:rect l="0" t="0" r="r" b="b"/>
              <a:pathLst>
                <a:path w="149" h="147">
                  <a:moveTo>
                    <a:pt x="149" y="0"/>
                  </a:moveTo>
                  <a:lnTo>
                    <a:pt x="0" y="0"/>
                  </a:lnTo>
                  <a:lnTo>
                    <a:pt x="74" y="146"/>
                  </a:lnTo>
                  <a:lnTo>
                    <a:pt x="149"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2">
              <a:extLst>
                <a:ext uri="{FF2B5EF4-FFF2-40B4-BE49-F238E27FC236}">
                  <a16:creationId xmlns:a16="http://schemas.microsoft.com/office/drawing/2014/main" id="{6282128E-6513-41E5-89C9-37971AF5429E}"/>
                </a:ext>
              </a:extLst>
            </p:cNvPr>
            <p:cNvSpPr>
              <a:spLocks/>
            </p:cNvSpPr>
            <p:nvPr/>
          </p:nvSpPr>
          <p:spPr bwMode="auto">
            <a:xfrm>
              <a:off x="1455" y="8344"/>
              <a:ext cx="149" cy="147"/>
            </a:xfrm>
            <a:custGeom>
              <a:avLst/>
              <a:gdLst>
                <a:gd name="T0" fmla="+- 0 1604 1456"/>
                <a:gd name="T1" fmla="*/ T0 w 149"/>
                <a:gd name="T2" fmla="+- 0 8344 8344"/>
                <a:gd name="T3" fmla="*/ 8344 h 147"/>
                <a:gd name="T4" fmla="+- 0 1456 1456"/>
                <a:gd name="T5" fmla="*/ T4 w 149"/>
                <a:gd name="T6" fmla="+- 0 8344 8344"/>
                <a:gd name="T7" fmla="*/ 8344 h 147"/>
                <a:gd name="T8" fmla="+- 0 1530 1456"/>
                <a:gd name="T9" fmla="*/ T8 w 149"/>
                <a:gd name="T10" fmla="+- 0 8490 8344"/>
                <a:gd name="T11" fmla="*/ 8490 h 147"/>
                <a:gd name="T12" fmla="+- 0 1604 1456"/>
                <a:gd name="T13" fmla="*/ T12 w 149"/>
                <a:gd name="T14" fmla="+- 0 8344 8344"/>
                <a:gd name="T15" fmla="*/ 8344 h 147"/>
              </a:gdLst>
              <a:ahLst/>
              <a:cxnLst>
                <a:cxn ang="0">
                  <a:pos x="T1" y="T3"/>
                </a:cxn>
                <a:cxn ang="0">
                  <a:pos x="T5" y="T7"/>
                </a:cxn>
                <a:cxn ang="0">
                  <a:pos x="T9" y="T11"/>
                </a:cxn>
                <a:cxn ang="0">
                  <a:pos x="T13" y="T15"/>
                </a:cxn>
              </a:cxnLst>
              <a:rect l="0" t="0" r="r" b="b"/>
              <a:pathLst>
                <a:path w="149" h="147">
                  <a:moveTo>
                    <a:pt x="148" y="0"/>
                  </a:moveTo>
                  <a:lnTo>
                    <a:pt x="0" y="0"/>
                  </a:lnTo>
                  <a:lnTo>
                    <a:pt x="74" y="146"/>
                  </a:lnTo>
                  <a:lnTo>
                    <a:pt x="148"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1">
              <a:extLst>
                <a:ext uri="{FF2B5EF4-FFF2-40B4-BE49-F238E27FC236}">
                  <a16:creationId xmlns:a16="http://schemas.microsoft.com/office/drawing/2014/main" id="{967C60A2-27A0-43C1-A384-CD54F44431E6}"/>
                </a:ext>
              </a:extLst>
            </p:cNvPr>
            <p:cNvSpPr>
              <a:spLocks/>
            </p:cNvSpPr>
            <p:nvPr/>
          </p:nvSpPr>
          <p:spPr bwMode="auto">
            <a:xfrm>
              <a:off x="4803" y="1164"/>
              <a:ext cx="149" cy="147"/>
            </a:xfrm>
            <a:custGeom>
              <a:avLst/>
              <a:gdLst>
                <a:gd name="T0" fmla="+- 0 4878 4804"/>
                <a:gd name="T1" fmla="*/ T0 w 149"/>
                <a:gd name="T2" fmla="+- 0 1165 1165"/>
                <a:gd name="T3" fmla="*/ 1165 h 147"/>
                <a:gd name="T4" fmla="+- 0 4804 4804"/>
                <a:gd name="T5" fmla="*/ T4 w 149"/>
                <a:gd name="T6" fmla="+- 0 1311 1165"/>
                <a:gd name="T7" fmla="*/ 1311 h 147"/>
                <a:gd name="T8" fmla="+- 0 4952 4804"/>
                <a:gd name="T9" fmla="*/ T8 w 149"/>
                <a:gd name="T10" fmla="+- 0 1311 1165"/>
                <a:gd name="T11" fmla="*/ 1311 h 147"/>
                <a:gd name="T12" fmla="+- 0 4878 4804"/>
                <a:gd name="T13" fmla="*/ T12 w 149"/>
                <a:gd name="T14" fmla="+- 0 1165 1165"/>
                <a:gd name="T15" fmla="*/ 1165 h 147"/>
              </a:gdLst>
              <a:ahLst/>
              <a:cxnLst>
                <a:cxn ang="0">
                  <a:pos x="T1" y="T3"/>
                </a:cxn>
                <a:cxn ang="0">
                  <a:pos x="T5" y="T7"/>
                </a:cxn>
                <a:cxn ang="0">
                  <a:pos x="T9" y="T11"/>
                </a:cxn>
                <a:cxn ang="0">
                  <a:pos x="T13" y="T15"/>
                </a:cxn>
              </a:cxnLst>
              <a:rect l="0" t="0" r="r" b="b"/>
              <a:pathLst>
                <a:path w="149" h="147">
                  <a:moveTo>
                    <a:pt x="74" y="0"/>
                  </a:moveTo>
                  <a:lnTo>
                    <a:pt x="0" y="146"/>
                  </a:lnTo>
                  <a:lnTo>
                    <a:pt x="148" y="146"/>
                  </a:lnTo>
                  <a:lnTo>
                    <a:pt x="74"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0">
              <a:extLst>
                <a:ext uri="{FF2B5EF4-FFF2-40B4-BE49-F238E27FC236}">
                  <a16:creationId xmlns:a16="http://schemas.microsoft.com/office/drawing/2014/main" id="{8EBA65ED-25A4-4E37-82D0-FD5274859128}"/>
                </a:ext>
              </a:extLst>
            </p:cNvPr>
            <p:cNvSpPr>
              <a:spLocks/>
            </p:cNvSpPr>
            <p:nvPr/>
          </p:nvSpPr>
          <p:spPr bwMode="auto">
            <a:xfrm>
              <a:off x="6364" y="1164"/>
              <a:ext cx="149" cy="147"/>
            </a:xfrm>
            <a:custGeom>
              <a:avLst/>
              <a:gdLst>
                <a:gd name="T0" fmla="+- 0 6439 6365"/>
                <a:gd name="T1" fmla="*/ T0 w 149"/>
                <a:gd name="T2" fmla="+- 0 1165 1165"/>
                <a:gd name="T3" fmla="*/ 1165 h 147"/>
                <a:gd name="T4" fmla="+- 0 6365 6365"/>
                <a:gd name="T5" fmla="*/ T4 w 149"/>
                <a:gd name="T6" fmla="+- 0 1311 1165"/>
                <a:gd name="T7" fmla="*/ 1311 h 147"/>
                <a:gd name="T8" fmla="+- 0 6513 6365"/>
                <a:gd name="T9" fmla="*/ T8 w 149"/>
                <a:gd name="T10" fmla="+- 0 1311 1165"/>
                <a:gd name="T11" fmla="*/ 1311 h 147"/>
                <a:gd name="T12" fmla="+- 0 6439 6365"/>
                <a:gd name="T13" fmla="*/ T12 w 149"/>
                <a:gd name="T14" fmla="+- 0 1165 1165"/>
                <a:gd name="T15" fmla="*/ 1165 h 147"/>
              </a:gdLst>
              <a:ahLst/>
              <a:cxnLst>
                <a:cxn ang="0">
                  <a:pos x="T1" y="T3"/>
                </a:cxn>
                <a:cxn ang="0">
                  <a:pos x="T5" y="T7"/>
                </a:cxn>
                <a:cxn ang="0">
                  <a:pos x="T9" y="T11"/>
                </a:cxn>
                <a:cxn ang="0">
                  <a:pos x="T13" y="T15"/>
                </a:cxn>
              </a:cxnLst>
              <a:rect l="0" t="0" r="r" b="b"/>
              <a:pathLst>
                <a:path w="149" h="147">
                  <a:moveTo>
                    <a:pt x="74" y="0"/>
                  </a:moveTo>
                  <a:lnTo>
                    <a:pt x="0" y="146"/>
                  </a:lnTo>
                  <a:lnTo>
                    <a:pt x="148" y="146"/>
                  </a:lnTo>
                  <a:lnTo>
                    <a:pt x="74"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9">
              <a:extLst>
                <a:ext uri="{FF2B5EF4-FFF2-40B4-BE49-F238E27FC236}">
                  <a16:creationId xmlns:a16="http://schemas.microsoft.com/office/drawing/2014/main" id="{5529F4B1-19EF-479E-BD2C-8C7E494D3DD5}"/>
                </a:ext>
              </a:extLst>
            </p:cNvPr>
            <p:cNvSpPr>
              <a:spLocks/>
            </p:cNvSpPr>
            <p:nvPr/>
          </p:nvSpPr>
          <p:spPr bwMode="auto">
            <a:xfrm>
              <a:off x="8234" y="1164"/>
              <a:ext cx="149" cy="147"/>
            </a:xfrm>
            <a:custGeom>
              <a:avLst/>
              <a:gdLst>
                <a:gd name="T0" fmla="+- 0 8309 8235"/>
                <a:gd name="T1" fmla="*/ T0 w 149"/>
                <a:gd name="T2" fmla="+- 0 1165 1165"/>
                <a:gd name="T3" fmla="*/ 1165 h 147"/>
                <a:gd name="T4" fmla="+- 0 8235 8235"/>
                <a:gd name="T5" fmla="*/ T4 w 149"/>
                <a:gd name="T6" fmla="+- 0 1311 1165"/>
                <a:gd name="T7" fmla="*/ 1311 h 147"/>
                <a:gd name="T8" fmla="+- 0 8383 8235"/>
                <a:gd name="T9" fmla="*/ T8 w 149"/>
                <a:gd name="T10" fmla="+- 0 1311 1165"/>
                <a:gd name="T11" fmla="*/ 1311 h 147"/>
                <a:gd name="T12" fmla="+- 0 8309 8235"/>
                <a:gd name="T13" fmla="*/ T12 w 149"/>
                <a:gd name="T14" fmla="+- 0 1165 1165"/>
                <a:gd name="T15" fmla="*/ 1165 h 147"/>
              </a:gdLst>
              <a:ahLst/>
              <a:cxnLst>
                <a:cxn ang="0">
                  <a:pos x="T1" y="T3"/>
                </a:cxn>
                <a:cxn ang="0">
                  <a:pos x="T5" y="T7"/>
                </a:cxn>
                <a:cxn ang="0">
                  <a:pos x="T9" y="T11"/>
                </a:cxn>
                <a:cxn ang="0">
                  <a:pos x="T13" y="T15"/>
                </a:cxn>
              </a:cxnLst>
              <a:rect l="0" t="0" r="r" b="b"/>
              <a:pathLst>
                <a:path w="149" h="147">
                  <a:moveTo>
                    <a:pt x="74" y="0"/>
                  </a:moveTo>
                  <a:lnTo>
                    <a:pt x="0" y="146"/>
                  </a:lnTo>
                  <a:lnTo>
                    <a:pt x="148" y="146"/>
                  </a:lnTo>
                  <a:lnTo>
                    <a:pt x="74"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3080" name="Picture 8">
              <a:extLst>
                <a:ext uri="{FF2B5EF4-FFF2-40B4-BE49-F238E27FC236}">
                  <a16:creationId xmlns:a16="http://schemas.microsoft.com/office/drawing/2014/main" id="{98115CD3-1BA1-431C-87A1-2D96057596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6" y="3537"/>
              <a:ext cx="200" cy="102"/>
            </a:xfrm>
            <a:prstGeom prst="rect">
              <a:avLst/>
            </a:prstGeom>
            <a:noFill/>
            <a:extLst>
              <a:ext uri="{909E8E84-426E-40DD-AFC4-6F175D3DCCD1}">
                <a14:hiddenFill xmlns:a14="http://schemas.microsoft.com/office/drawing/2010/main">
                  <a:solidFill>
                    <a:srgbClr val="FFFFFF"/>
                  </a:solidFill>
                </a14:hiddenFill>
              </a:ext>
            </a:extLst>
          </p:spPr>
        </p:pic>
        <p:sp>
          <p:nvSpPr>
            <p:cNvPr id="26" name="AutoShape 7">
              <a:extLst>
                <a:ext uri="{FF2B5EF4-FFF2-40B4-BE49-F238E27FC236}">
                  <a16:creationId xmlns:a16="http://schemas.microsoft.com/office/drawing/2014/main" id="{781440A9-F6CE-43C2-BA33-567A10DAF1EF}"/>
                </a:ext>
              </a:extLst>
            </p:cNvPr>
            <p:cNvSpPr>
              <a:spLocks/>
            </p:cNvSpPr>
            <p:nvPr/>
          </p:nvSpPr>
          <p:spPr bwMode="auto">
            <a:xfrm>
              <a:off x="2941" y="3712"/>
              <a:ext cx="132" cy="140"/>
            </a:xfrm>
            <a:custGeom>
              <a:avLst/>
              <a:gdLst>
                <a:gd name="T0" fmla="+- 0 3038 2942"/>
                <a:gd name="T1" fmla="*/ T0 w 132"/>
                <a:gd name="T2" fmla="+- 0 3839 3713"/>
                <a:gd name="T3" fmla="*/ 3839 h 140"/>
                <a:gd name="T4" fmla="+- 0 3041 2942"/>
                <a:gd name="T5" fmla="*/ T4 w 132"/>
                <a:gd name="T6" fmla="+- 0 3852 3713"/>
                <a:gd name="T7" fmla="*/ 3852 h 140"/>
                <a:gd name="T8" fmla="+- 0 3061 2942"/>
                <a:gd name="T9" fmla="*/ T8 w 132"/>
                <a:gd name="T10" fmla="+- 0 3851 3713"/>
                <a:gd name="T11" fmla="*/ 3851 h 140"/>
                <a:gd name="T12" fmla="+- 0 3071 2942"/>
                <a:gd name="T13" fmla="*/ T12 w 132"/>
                <a:gd name="T14" fmla="+- 0 3846 3713"/>
                <a:gd name="T15" fmla="*/ 3846 h 140"/>
                <a:gd name="T16" fmla="+- 0 3073 2942"/>
                <a:gd name="T17" fmla="*/ T16 w 132"/>
                <a:gd name="T18" fmla="+- 0 3834 3713"/>
                <a:gd name="T19" fmla="*/ 3834 h 140"/>
                <a:gd name="T20" fmla="+- 0 3036 2942"/>
                <a:gd name="T21" fmla="*/ T20 w 132"/>
                <a:gd name="T22" fmla="+- 0 3834 3713"/>
                <a:gd name="T23" fmla="*/ 3834 h 140"/>
                <a:gd name="T24" fmla="+- 0 3057 2942"/>
                <a:gd name="T25" fmla="*/ T24 w 132"/>
                <a:gd name="T26" fmla="+- 0 3715 3713"/>
                <a:gd name="T27" fmla="*/ 3715 h 140"/>
                <a:gd name="T28" fmla="+- 0 3056 2942"/>
                <a:gd name="T29" fmla="*/ T28 w 132"/>
                <a:gd name="T30" fmla="+- 0 3834 3713"/>
                <a:gd name="T31" fmla="*/ 3834 h 140"/>
                <a:gd name="T32" fmla="+- 0 3073 2942"/>
                <a:gd name="T33" fmla="*/ T32 w 132"/>
                <a:gd name="T34" fmla="+- 0 3834 3713"/>
                <a:gd name="T35" fmla="*/ 3834 h 140"/>
                <a:gd name="T36" fmla="+- 0 3047 2942"/>
                <a:gd name="T37" fmla="*/ T36 w 132"/>
                <a:gd name="T38" fmla="+- 0 3724 3713"/>
                <a:gd name="T39" fmla="*/ 3724 h 140"/>
                <a:gd name="T40" fmla="+- 0 3031 2942"/>
                <a:gd name="T41" fmla="*/ T40 w 132"/>
                <a:gd name="T42" fmla="+- 0 3809 3713"/>
                <a:gd name="T43" fmla="*/ 3809 h 140"/>
                <a:gd name="T44" fmla="+- 0 3047 2942"/>
                <a:gd name="T45" fmla="*/ T44 w 132"/>
                <a:gd name="T46" fmla="+- 0 3724 3713"/>
                <a:gd name="T47" fmla="*/ 3724 h 140"/>
                <a:gd name="T48" fmla="+- 0 2977 2942"/>
                <a:gd name="T49" fmla="*/ T48 w 132"/>
                <a:gd name="T50" fmla="+- 0 3802 3713"/>
                <a:gd name="T51" fmla="*/ 3802 h 140"/>
                <a:gd name="T52" fmla="+- 0 2993 2942"/>
                <a:gd name="T53" fmla="*/ T52 w 132"/>
                <a:gd name="T54" fmla="+- 0 3852 3713"/>
                <a:gd name="T55" fmla="*/ 3852 h 140"/>
                <a:gd name="T56" fmla="+- 0 2995 2942"/>
                <a:gd name="T57" fmla="*/ T56 w 132"/>
                <a:gd name="T58" fmla="+- 0 3826 3713"/>
                <a:gd name="T59" fmla="*/ 3826 h 140"/>
                <a:gd name="T60" fmla="+- 0 2999 2942"/>
                <a:gd name="T61" fmla="*/ T60 w 132"/>
                <a:gd name="T62" fmla="+- 0 3837 3713"/>
                <a:gd name="T63" fmla="*/ 3837 h 140"/>
                <a:gd name="T64" fmla="+- 0 3006 2942"/>
                <a:gd name="T65" fmla="*/ T64 w 132"/>
                <a:gd name="T66" fmla="+- 0 3841 3713"/>
                <a:gd name="T67" fmla="*/ 3841 h 140"/>
                <a:gd name="T68" fmla="+- 0 3016 2942"/>
                <a:gd name="T69" fmla="*/ T68 w 132"/>
                <a:gd name="T70" fmla="+- 0 3838 3713"/>
                <a:gd name="T71" fmla="*/ 3838 h 140"/>
                <a:gd name="T72" fmla="+- 0 3021 2942"/>
                <a:gd name="T73" fmla="*/ T72 w 132"/>
                <a:gd name="T74" fmla="+- 0 3832 3713"/>
                <a:gd name="T75" fmla="*/ 3832 h 140"/>
                <a:gd name="T76" fmla="+- 0 2999 2942"/>
                <a:gd name="T77" fmla="*/ T76 w 132"/>
                <a:gd name="T78" fmla="+- 0 3826 3713"/>
                <a:gd name="T79" fmla="*/ 3826 h 140"/>
                <a:gd name="T80" fmla="+- 0 3021 2942"/>
                <a:gd name="T81" fmla="*/ T80 w 132"/>
                <a:gd name="T82" fmla="+- 0 3786 3713"/>
                <a:gd name="T83" fmla="*/ 3786 h 140"/>
                <a:gd name="T84" fmla="+- 0 2950 2942"/>
                <a:gd name="T85" fmla="*/ T84 w 132"/>
                <a:gd name="T86" fmla="+- 0 3840 3713"/>
                <a:gd name="T87" fmla="*/ 3840 h 140"/>
                <a:gd name="T88" fmla="+- 0 2965 2942"/>
                <a:gd name="T89" fmla="*/ T88 w 132"/>
                <a:gd name="T90" fmla="+- 0 3802 3713"/>
                <a:gd name="T91" fmla="*/ 3802 h 140"/>
                <a:gd name="T92" fmla="+- 0 3021 2942"/>
                <a:gd name="T93" fmla="*/ T92 w 132"/>
                <a:gd name="T94" fmla="+- 0 3786 3713"/>
                <a:gd name="T95" fmla="*/ 3786 h 140"/>
                <a:gd name="T96" fmla="+- 0 3006 2942"/>
                <a:gd name="T97" fmla="*/ T96 w 132"/>
                <a:gd name="T98" fmla="+- 0 3802 3713"/>
                <a:gd name="T99" fmla="*/ 3802 h 140"/>
                <a:gd name="T100" fmla="+- 0 3005 2942"/>
                <a:gd name="T101" fmla="*/ T100 w 132"/>
                <a:gd name="T102" fmla="+- 0 3826 3713"/>
                <a:gd name="T103" fmla="*/ 3826 h 140"/>
                <a:gd name="T104" fmla="+- 0 3002 2942"/>
                <a:gd name="T105" fmla="*/ T104 w 132"/>
                <a:gd name="T106" fmla="+- 0 3826 3713"/>
                <a:gd name="T107" fmla="*/ 3826 h 140"/>
                <a:gd name="T108" fmla="+- 0 3021 2942"/>
                <a:gd name="T109" fmla="*/ T108 w 132"/>
                <a:gd name="T110" fmla="+- 0 3802 3713"/>
                <a:gd name="T111" fmla="*/ 3802 h 140"/>
                <a:gd name="T112" fmla="+- 0 2977 2942"/>
                <a:gd name="T113" fmla="*/ T112 w 132"/>
                <a:gd name="T114" fmla="+- 0 3775 3713"/>
                <a:gd name="T115" fmla="*/ 3775 h 140"/>
                <a:gd name="T116" fmla="+- 0 2993 2942"/>
                <a:gd name="T117" fmla="*/ T116 w 132"/>
                <a:gd name="T118" fmla="+- 0 3786 3713"/>
                <a:gd name="T119" fmla="*/ 3786 h 140"/>
                <a:gd name="T120" fmla="+- 0 3024 2942"/>
                <a:gd name="T121" fmla="*/ T120 w 132"/>
                <a:gd name="T122" fmla="+- 0 3759 3713"/>
                <a:gd name="T123" fmla="*/ 3759 h 140"/>
                <a:gd name="T124" fmla="+- 0 2944 2942"/>
                <a:gd name="T125" fmla="*/ T124 w 132"/>
                <a:gd name="T126" fmla="+- 0 3775 3713"/>
                <a:gd name="T127" fmla="*/ 3775 h 140"/>
                <a:gd name="T128" fmla="+- 0 3024 2942"/>
                <a:gd name="T129" fmla="*/ T128 w 132"/>
                <a:gd name="T130" fmla="+- 0 3759 3713"/>
                <a:gd name="T131" fmla="*/ 3759 h 140"/>
                <a:gd name="T132" fmla="+- 0 2953 2942"/>
                <a:gd name="T133" fmla="*/ T132 w 132"/>
                <a:gd name="T134" fmla="+- 0 3726 3713"/>
                <a:gd name="T135" fmla="*/ 3726 h 140"/>
                <a:gd name="T136" fmla="+- 0 2946 2942"/>
                <a:gd name="T137" fmla="*/ T136 w 132"/>
                <a:gd name="T138" fmla="+- 0 3746 3713"/>
                <a:gd name="T139" fmla="*/ 3746 h 140"/>
                <a:gd name="T140" fmla="+- 0 2945 2942"/>
                <a:gd name="T141" fmla="*/ T140 w 132"/>
                <a:gd name="T142" fmla="+- 0 3755 3713"/>
                <a:gd name="T143" fmla="*/ 3755 h 140"/>
                <a:gd name="T144" fmla="+- 0 2955 2942"/>
                <a:gd name="T145" fmla="*/ T144 w 132"/>
                <a:gd name="T146" fmla="+- 0 3759 3713"/>
                <a:gd name="T147" fmla="*/ 3759 h 140"/>
                <a:gd name="T148" fmla="+- 0 2959 2942"/>
                <a:gd name="T149" fmla="*/ T148 w 132"/>
                <a:gd name="T150" fmla="+- 0 3756 3713"/>
                <a:gd name="T151" fmla="*/ 3756 h 140"/>
                <a:gd name="T152" fmla="+- 0 2962 2942"/>
                <a:gd name="T153" fmla="*/ T152 w 132"/>
                <a:gd name="T154" fmla="+- 0 3748 3713"/>
                <a:gd name="T155" fmla="*/ 3748 h 140"/>
                <a:gd name="T156" fmla="+- 0 3019 2942"/>
                <a:gd name="T157" fmla="*/ T156 w 132"/>
                <a:gd name="T158" fmla="+- 0 3732 3713"/>
                <a:gd name="T159" fmla="*/ 3732 h 140"/>
                <a:gd name="T160" fmla="+- 0 2969 2942"/>
                <a:gd name="T161" fmla="*/ T160 w 132"/>
                <a:gd name="T162" fmla="+- 0 3727 3713"/>
                <a:gd name="T163" fmla="*/ 3727 h 140"/>
                <a:gd name="T164" fmla="+- 0 2971 2942"/>
                <a:gd name="T165" fmla="*/ T164 w 132"/>
                <a:gd name="T166" fmla="+- 0 3718 3713"/>
                <a:gd name="T167" fmla="*/ 3718 h 140"/>
                <a:gd name="T168" fmla="+- 0 2993 2942"/>
                <a:gd name="T169" fmla="*/ T168 w 132"/>
                <a:gd name="T170" fmla="+- 0 3748 3713"/>
                <a:gd name="T171" fmla="*/ 3748 h 140"/>
                <a:gd name="T172" fmla="+- 0 2977 2942"/>
                <a:gd name="T173" fmla="*/ T172 w 132"/>
                <a:gd name="T174" fmla="+- 0 3759 3713"/>
                <a:gd name="T175" fmla="*/ 3759 h 140"/>
                <a:gd name="T176" fmla="+- 0 2993 2942"/>
                <a:gd name="T177" fmla="*/ T176 w 132"/>
                <a:gd name="T178" fmla="+- 0 3748 3713"/>
                <a:gd name="T179" fmla="*/ 3748 h 140"/>
                <a:gd name="T180" fmla="+- 0 2977 2942"/>
                <a:gd name="T181" fmla="*/ T180 w 132"/>
                <a:gd name="T182" fmla="+- 0 3713 3713"/>
                <a:gd name="T183" fmla="*/ 3713 h 140"/>
                <a:gd name="T184" fmla="+- 0 2993 2942"/>
                <a:gd name="T185" fmla="*/ T184 w 132"/>
                <a:gd name="T186" fmla="+- 0 3732 3713"/>
                <a:gd name="T187" fmla="*/ 3732 h 14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Lst>
              <a:rect l="0" t="0" r="r" b="b"/>
              <a:pathLst>
                <a:path w="132" h="140">
                  <a:moveTo>
                    <a:pt x="94" y="121"/>
                  </a:moveTo>
                  <a:lnTo>
                    <a:pt x="96" y="126"/>
                  </a:lnTo>
                  <a:lnTo>
                    <a:pt x="99" y="134"/>
                  </a:lnTo>
                  <a:lnTo>
                    <a:pt x="99" y="139"/>
                  </a:lnTo>
                  <a:lnTo>
                    <a:pt x="110" y="139"/>
                  </a:lnTo>
                  <a:lnTo>
                    <a:pt x="119" y="138"/>
                  </a:lnTo>
                  <a:lnTo>
                    <a:pt x="124" y="136"/>
                  </a:lnTo>
                  <a:lnTo>
                    <a:pt x="129" y="133"/>
                  </a:lnTo>
                  <a:lnTo>
                    <a:pt x="131" y="128"/>
                  </a:lnTo>
                  <a:lnTo>
                    <a:pt x="131" y="121"/>
                  </a:lnTo>
                  <a:lnTo>
                    <a:pt x="102" y="121"/>
                  </a:lnTo>
                  <a:lnTo>
                    <a:pt x="94" y="121"/>
                  </a:lnTo>
                  <a:close/>
                  <a:moveTo>
                    <a:pt x="131" y="2"/>
                  </a:moveTo>
                  <a:lnTo>
                    <a:pt x="115" y="2"/>
                  </a:lnTo>
                  <a:lnTo>
                    <a:pt x="115" y="121"/>
                  </a:lnTo>
                  <a:lnTo>
                    <a:pt x="114" y="121"/>
                  </a:lnTo>
                  <a:lnTo>
                    <a:pt x="112" y="121"/>
                  </a:lnTo>
                  <a:lnTo>
                    <a:pt x="131" y="121"/>
                  </a:lnTo>
                  <a:lnTo>
                    <a:pt x="131" y="2"/>
                  </a:lnTo>
                  <a:close/>
                  <a:moveTo>
                    <a:pt x="105" y="11"/>
                  </a:moveTo>
                  <a:lnTo>
                    <a:pt x="89" y="11"/>
                  </a:lnTo>
                  <a:lnTo>
                    <a:pt x="89" y="96"/>
                  </a:lnTo>
                  <a:lnTo>
                    <a:pt x="105" y="96"/>
                  </a:lnTo>
                  <a:lnTo>
                    <a:pt x="105" y="11"/>
                  </a:lnTo>
                  <a:close/>
                  <a:moveTo>
                    <a:pt x="51" y="89"/>
                  </a:moveTo>
                  <a:lnTo>
                    <a:pt x="35" y="89"/>
                  </a:lnTo>
                  <a:lnTo>
                    <a:pt x="35" y="139"/>
                  </a:lnTo>
                  <a:lnTo>
                    <a:pt x="51" y="139"/>
                  </a:lnTo>
                  <a:lnTo>
                    <a:pt x="51" y="89"/>
                  </a:lnTo>
                  <a:close/>
                  <a:moveTo>
                    <a:pt x="53" y="113"/>
                  </a:moveTo>
                  <a:lnTo>
                    <a:pt x="55" y="117"/>
                  </a:lnTo>
                  <a:lnTo>
                    <a:pt x="57" y="124"/>
                  </a:lnTo>
                  <a:lnTo>
                    <a:pt x="57" y="128"/>
                  </a:lnTo>
                  <a:lnTo>
                    <a:pt x="64" y="128"/>
                  </a:lnTo>
                  <a:lnTo>
                    <a:pt x="70" y="128"/>
                  </a:lnTo>
                  <a:lnTo>
                    <a:pt x="74" y="125"/>
                  </a:lnTo>
                  <a:lnTo>
                    <a:pt x="78" y="123"/>
                  </a:lnTo>
                  <a:lnTo>
                    <a:pt x="79" y="119"/>
                  </a:lnTo>
                  <a:lnTo>
                    <a:pt x="79" y="113"/>
                  </a:lnTo>
                  <a:lnTo>
                    <a:pt x="57" y="113"/>
                  </a:lnTo>
                  <a:lnTo>
                    <a:pt x="53" y="113"/>
                  </a:lnTo>
                  <a:close/>
                  <a:moveTo>
                    <a:pt x="79" y="73"/>
                  </a:moveTo>
                  <a:lnTo>
                    <a:pt x="8" y="73"/>
                  </a:lnTo>
                  <a:lnTo>
                    <a:pt x="8" y="127"/>
                  </a:lnTo>
                  <a:lnTo>
                    <a:pt x="23" y="127"/>
                  </a:lnTo>
                  <a:lnTo>
                    <a:pt x="23" y="89"/>
                  </a:lnTo>
                  <a:lnTo>
                    <a:pt x="79" y="89"/>
                  </a:lnTo>
                  <a:lnTo>
                    <a:pt x="79" y="73"/>
                  </a:lnTo>
                  <a:close/>
                  <a:moveTo>
                    <a:pt x="79" y="89"/>
                  </a:moveTo>
                  <a:lnTo>
                    <a:pt x="64" y="89"/>
                  </a:lnTo>
                  <a:lnTo>
                    <a:pt x="64" y="113"/>
                  </a:lnTo>
                  <a:lnTo>
                    <a:pt x="63" y="113"/>
                  </a:lnTo>
                  <a:lnTo>
                    <a:pt x="62" y="113"/>
                  </a:lnTo>
                  <a:lnTo>
                    <a:pt x="60" y="113"/>
                  </a:lnTo>
                  <a:lnTo>
                    <a:pt x="79" y="113"/>
                  </a:lnTo>
                  <a:lnTo>
                    <a:pt x="79" y="89"/>
                  </a:lnTo>
                  <a:close/>
                  <a:moveTo>
                    <a:pt x="51" y="62"/>
                  </a:moveTo>
                  <a:lnTo>
                    <a:pt x="35" y="62"/>
                  </a:lnTo>
                  <a:lnTo>
                    <a:pt x="35" y="73"/>
                  </a:lnTo>
                  <a:lnTo>
                    <a:pt x="51" y="73"/>
                  </a:lnTo>
                  <a:lnTo>
                    <a:pt x="51" y="62"/>
                  </a:lnTo>
                  <a:close/>
                  <a:moveTo>
                    <a:pt x="82" y="46"/>
                  </a:moveTo>
                  <a:lnTo>
                    <a:pt x="2" y="46"/>
                  </a:lnTo>
                  <a:lnTo>
                    <a:pt x="2" y="62"/>
                  </a:lnTo>
                  <a:lnTo>
                    <a:pt x="82" y="62"/>
                  </a:lnTo>
                  <a:lnTo>
                    <a:pt x="82" y="46"/>
                  </a:lnTo>
                  <a:close/>
                  <a:moveTo>
                    <a:pt x="13" y="2"/>
                  </a:moveTo>
                  <a:lnTo>
                    <a:pt x="11" y="13"/>
                  </a:lnTo>
                  <a:lnTo>
                    <a:pt x="8" y="23"/>
                  </a:lnTo>
                  <a:lnTo>
                    <a:pt x="4" y="33"/>
                  </a:lnTo>
                  <a:lnTo>
                    <a:pt x="0" y="41"/>
                  </a:lnTo>
                  <a:lnTo>
                    <a:pt x="3" y="42"/>
                  </a:lnTo>
                  <a:lnTo>
                    <a:pt x="9" y="44"/>
                  </a:lnTo>
                  <a:lnTo>
                    <a:pt x="13" y="46"/>
                  </a:lnTo>
                  <a:lnTo>
                    <a:pt x="15" y="46"/>
                  </a:lnTo>
                  <a:lnTo>
                    <a:pt x="17" y="43"/>
                  </a:lnTo>
                  <a:lnTo>
                    <a:pt x="19" y="39"/>
                  </a:lnTo>
                  <a:lnTo>
                    <a:pt x="20" y="35"/>
                  </a:lnTo>
                  <a:lnTo>
                    <a:pt x="77" y="35"/>
                  </a:lnTo>
                  <a:lnTo>
                    <a:pt x="77" y="19"/>
                  </a:lnTo>
                  <a:lnTo>
                    <a:pt x="25" y="19"/>
                  </a:lnTo>
                  <a:lnTo>
                    <a:pt x="27" y="14"/>
                  </a:lnTo>
                  <a:lnTo>
                    <a:pt x="28" y="10"/>
                  </a:lnTo>
                  <a:lnTo>
                    <a:pt x="29" y="5"/>
                  </a:lnTo>
                  <a:lnTo>
                    <a:pt x="13" y="2"/>
                  </a:lnTo>
                  <a:close/>
                  <a:moveTo>
                    <a:pt x="51" y="35"/>
                  </a:moveTo>
                  <a:lnTo>
                    <a:pt x="35" y="35"/>
                  </a:lnTo>
                  <a:lnTo>
                    <a:pt x="35" y="46"/>
                  </a:lnTo>
                  <a:lnTo>
                    <a:pt x="51" y="46"/>
                  </a:lnTo>
                  <a:lnTo>
                    <a:pt x="51" y="35"/>
                  </a:lnTo>
                  <a:close/>
                  <a:moveTo>
                    <a:pt x="51" y="0"/>
                  </a:moveTo>
                  <a:lnTo>
                    <a:pt x="35" y="0"/>
                  </a:lnTo>
                  <a:lnTo>
                    <a:pt x="35" y="19"/>
                  </a:lnTo>
                  <a:lnTo>
                    <a:pt x="51" y="19"/>
                  </a:lnTo>
                  <a:lnTo>
                    <a:pt x="51"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AutoShape 6">
              <a:extLst>
                <a:ext uri="{FF2B5EF4-FFF2-40B4-BE49-F238E27FC236}">
                  <a16:creationId xmlns:a16="http://schemas.microsoft.com/office/drawing/2014/main" id="{B5F41238-738D-47FB-A7EE-3CB9B2250FEB}"/>
                </a:ext>
              </a:extLst>
            </p:cNvPr>
            <p:cNvSpPr>
              <a:spLocks/>
            </p:cNvSpPr>
            <p:nvPr/>
          </p:nvSpPr>
          <p:spPr bwMode="auto">
            <a:xfrm>
              <a:off x="3084" y="3710"/>
              <a:ext cx="136" cy="143"/>
            </a:xfrm>
            <a:custGeom>
              <a:avLst/>
              <a:gdLst>
                <a:gd name="T0" fmla="+- 0 3107 3084"/>
                <a:gd name="T1" fmla="*/ T0 w 136"/>
                <a:gd name="T2" fmla="+- 0 3800 3711"/>
                <a:gd name="T3" fmla="*/ 3800 h 143"/>
                <a:gd name="T4" fmla="+- 0 3094 3084"/>
                <a:gd name="T5" fmla="*/ T4 w 136"/>
                <a:gd name="T6" fmla="+- 0 3830 3711"/>
                <a:gd name="T7" fmla="*/ 3830 h 143"/>
                <a:gd name="T8" fmla="+- 0 3088 3084"/>
                <a:gd name="T9" fmla="*/ T8 w 136"/>
                <a:gd name="T10" fmla="+- 0 3843 3711"/>
                <a:gd name="T11" fmla="*/ 3843 h 143"/>
                <a:gd name="T12" fmla="+- 0 3098 3084"/>
                <a:gd name="T13" fmla="*/ T12 w 136"/>
                <a:gd name="T14" fmla="+- 0 3853 3711"/>
                <a:gd name="T15" fmla="*/ 3853 h 143"/>
                <a:gd name="T16" fmla="+- 0 3113 3084"/>
                <a:gd name="T17" fmla="*/ T16 w 136"/>
                <a:gd name="T18" fmla="+- 0 3835 3711"/>
                <a:gd name="T19" fmla="*/ 3835 h 143"/>
                <a:gd name="T20" fmla="+- 0 3139 3084"/>
                <a:gd name="T21" fmla="*/ T20 w 136"/>
                <a:gd name="T22" fmla="+- 0 3824 3711"/>
                <a:gd name="T23" fmla="*/ 3824 h 143"/>
                <a:gd name="T24" fmla="+- 0 3128 3084"/>
                <a:gd name="T25" fmla="*/ T24 w 136"/>
                <a:gd name="T26" fmla="+- 0 3814 3711"/>
                <a:gd name="T27" fmla="*/ 3814 h 143"/>
                <a:gd name="T28" fmla="+- 0 3125 3084"/>
                <a:gd name="T29" fmla="*/ T28 w 136"/>
                <a:gd name="T30" fmla="+- 0 3796 3711"/>
                <a:gd name="T31" fmla="*/ 3796 h 143"/>
                <a:gd name="T32" fmla="+- 0 3127 3084"/>
                <a:gd name="T33" fmla="*/ T32 w 136"/>
                <a:gd name="T34" fmla="+- 0 3784 3711"/>
                <a:gd name="T35" fmla="*/ 3784 h 143"/>
                <a:gd name="T36" fmla="+- 0 3139 3084"/>
                <a:gd name="T37" fmla="*/ T36 w 136"/>
                <a:gd name="T38" fmla="+- 0 3824 3711"/>
                <a:gd name="T39" fmla="*/ 3824 h 143"/>
                <a:gd name="T40" fmla="+- 0 3129 3084"/>
                <a:gd name="T41" fmla="*/ T40 w 136"/>
                <a:gd name="T42" fmla="+- 0 3837 3711"/>
                <a:gd name="T43" fmla="*/ 3837 h 143"/>
                <a:gd name="T44" fmla="+- 0 3158 3084"/>
                <a:gd name="T45" fmla="*/ T44 w 136"/>
                <a:gd name="T46" fmla="+- 0 3849 3711"/>
                <a:gd name="T47" fmla="*/ 3849 h 143"/>
                <a:gd name="T48" fmla="+- 0 3213 3084"/>
                <a:gd name="T49" fmla="*/ T48 w 136"/>
                <a:gd name="T50" fmla="+- 0 3850 3711"/>
                <a:gd name="T51" fmla="*/ 3850 h 143"/>
                <a:gd name="T52" fmla="+- 0 3217 3084"/>
                <a:gd name="T53" fmla="*/ T52 w 136"/>
                <a:gd name="T54" fmla="+- 0 3836 3711"/>
                <a:gd name="T55" fmla="*/ 3836 h 143"/>
                <a:gd name="T56" fmla="+- 0 3172 3084"/>
                <a:gd name="T57" fmla="*/ T56 w 136"/>
                <a:gd name="T58" fmla="+- 0 3832 3711"/>
                <a:gd name="T59" fmla="*/ 3832 h 143"/>
                <a:gd name="T60" fmla="+- 0 3161 3084"/>
                <a:gd name="T61" fmla="*/ T60 w 136"/>
                <a:gd name="T62" fmla="+- 0 3831 3711"/>
                <a:gd name="T63" fmla="*/ 3831 h 143"/>
                <a:gd name="T64" fmla="+- 0 3143 3084"/>
                <a:gd name="T65" fmla="*/ T64 w 136"/>
                <a:gd name="T66" fmla="+- 0 3826 3711"/>
                <a:gd name="T67" fmla="*/ 3826 h 143"/>
                <a:gd name="T68" fmla="+- 0 3219 3084"/>
                <a:gd name="T69" fmla="*/ T68 w 136"/>
                <a:gd name="T70" fmla="+- 0 3832 3711"/>
                <a:gd name="T71" fmla="*/ 3832 h 143"/>
                <a:gd name="T72" fmla="+- 0 3172 3084"/>
                <a:gd name="T73" fmla="*/ T72 w 136"/>
                <a:gd name="T74" fmla="+- 0 3832 3711"/>
                <a:gd name="T75" fmla="*/ 3832 h 143"/>
                <a:gd name="T76" fmla="+- 0 3219 3084"/>
                <a:gd name="T77" fmla="*/ T76 w 136"/>
                <a:gd name="T78" fmla="+- 0 3832 3711"/>
                <a:gd name="T79" fmla="*/ 3832 h 143"/>
                <a:gd name="T80" fmla="+- 0 3143 3084"/>
                <a:gd name="T81" fmla="*/ T80 w 136"/>
                <a:gd name="T82" fmla="+- 0 3775 3711"/>
                <a:gd name="T83" fmla="*/ 3775 h 143"/>
                <a:gd name="T84" fmla="+- 0 3161 3084"/>
                <a:gd name="T85" fmla="*/ T84 w 136"/>
                <a:gd name="T86" fmla="+- 0 3826 3711"/>
                <a:gd name="T87" fmla="*/ 3826 h 143"/>
                <a:gd name="T88" fmla="+- 0 3201 3084"/>
                <a:gd name="T89" fmla="*/ T88 w 136"/>
                <a:gd name="T90" fmla="+- 0 3810 3711"/>
                <a:gd name="T91" fmla="*/ 3810 h 143"/>
                <a:gd name="T92" fmla="+- 0 3161 3084"/>
                <a:gd name="T93" fmla="*/ T92 w 136"/>
                <a:gd name="T94" fmla="+- 0 3793 3711"/>
                <a:gd name="T95" fmla="*/ 3793 h 143"/>
                <a:gd name="T96" fmla="+- 0 3192 3084"/>
                <a:gd name="T97" fmla="*/ T96 w 136"/>
                <a:gd name="T98" fmla="+- 0 3758 3711"/>
                <a:gd name="T99" fmla="*/ 3758 h 143"/>
                <a:gd name="T100" fmla="+- 0 3113 3084"/>
                <a:gd name="T101" fmla="*/ T100 w 136"/>
                <a:gd name="T102" fmla="+- 0 3775 3711"/>
                <a:gd name="T103" fmla="*/ 3775 h 143"/>
                <a:gd name="T104" fmla="+- 0 3192 3084"/>
                <a:gd name="T105" fmla="*/ T104 w 136"/>
                <a:gd name="T106" fmla="+- 0 3758 3711"/>
                <a:gd name="T107" fmla="*/ 3758 h 143"/>
                <a:gd name="T108" fmla="+- 0 3091 3084"/>
                <a:gd name="T109" fmla="*/ T108 w 136"/>
                <a:gd name="T110" fmla="+- 0 3728 3711"/>
                <a:gd name="T111" fmla="*/ 3728 h 143"/>
                <a:gd name="T112" fmla="+- 0 3108 3084"/>
                <a:gd name="T113" fmla="*/ T112 w 136"/>
                <a:gd name="T114" fmla="+- 0 3766 3711"/>
                <a:gd name="T115" fmla="*/ 3766 h 143"/>
                <a:gd name="T116" fmla="+- 0 3214 3084"/>
                <a:gd name="T117" fmla="*/ T116 w 136"/>
                <a:gd name="T118" fmla="+- 0 3745 3711"/>
                <a:gd name="T119" fmla="*/ 3745 h 143"/>
                <a:gd name="T120" fmla="+- 0 3214 3084"/>
                <a:gd name="T121" fmla="*/ T120 w 136"/>
                <a:gd name="T122" fmla="+- 0 3745 3711"/>
                <a:gd name="T123" fmla="*/ 3745 h 143"/>
                <a:gd name="T124" fmla="+- 0 3196 3084"/>
                <a:gd name="T125" fmla="*/ T124 w 136"/>
                <a:gd name="T126" fmla="+- 0 3766 3711"/>
                <a:gd name="T127" fmla="*/ 3766 h 143"/>
                <a:gd name="T128" fmla="+- 0 3214 3084"/>
                <a:gd name="T129" fmla="*/ T128 w 136"/>
                <a:gd name="T130" fmla="+- 0 3745 3711"/>
                <a:gd name="T131" fmla="*/ 3745 h 143"/>
                <a:gd name="T132" fmla="+- 0 3139 3084"/>
                <a:gd name="T133" fmla="*/ T132 w 136"/>
                <a:gd name="T134" fmla="+- 0 3716 3711"/>
                <a:gd name="T135" fmla="*/ 3716 h 143"/>
                <a:gd name="T136" fmla="+- 0 3143 3084"/>
                <a:gd name="T137" fmla="*/ T136 w 136"/>
                <a:gd name="T138" fmla="+- 0 3724 3711"/>
                <a:gd name="T139" fmla="*/ 3724 h 143"/>
                <a:gd name="T140" fmla="+- 0 3164 3084"/>
                <a:gd name="T141" fmla="*/ T140 w 136"/>
                <a:gd name="T142" fmla="+- 0 3728 3711"/>
                <a:gd name="T143" fmla="*/ 3728 h 143"/>
                <a:gd name="T144" fmla="+- 0 3159 3084"/>
                <a:gd name="T145" fmla="*/ T144 w 136"/>
                <a:gd name="T146" fmla="+- 0 3716 3711"/>
                <a:gd name="T147" fmla="*/ 3716 h 14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Lst>
              <a:rect l="0" t="0" r="r" b="b"/>
              <a:pathLst>
                <a:path w="136" h="143">
                  <a:moveTo>
                    <a:pt x="26" y="71"/>
                  </a:moveTo>
                  <a:lnTo>
                    <a:pt x="23" y="89"/>
                  </a:lnTo>
                  <a:lnTo>
                    <a:pt x="18" y="105"/>
                  </a:lnTo>
                  <a:lnTo>
                    <a:pt x="10" y="119"/>
                  </a:lnTo>
                  <a:lnTo>
                    <a:pt x="0" y="130"/>
                  </a:lnTo>
                  <a:lnTo>
                    <a:pt x="4" y="132"/>
                  </a:lnTo>
                  <a:lnTo>
                    <a:pt x="11" y="138"/>
                  </a:lnTo>
                  <a:lnTo>
                    <a:pt x="14" y="142"/>
                  </a:lnTo>
                  <a:lnTo>
                    <a:pt x="22" y="134"/>
                  </a:lnTo>
                  <a:lnTo>
                    <a:pt x="29" y="124"/>
                  </a:lnTo>
                  <a:lnTo>
                    <a:pt x="33" y="113"/>
                  </a:lnTo>
                  <a:lnTo>
                    <a:pt x="55" y="113"/>
                  </a:lnTo>
                  <a:lnTo>
                    <a:pt x="51" y="111"/>
                  </a:lnTo>
                  <a:lnTo>
                    <a:pt x="44" y="103"/>
                  </a:lnTo>
                  <a:lnTo>
                    <a:pt x="40" y="91"/>
                  </a:lnTo>
                  <a:lnTo>
                    <a:pt x="41" y="85"/>
                  </a:lnTo>
                  <a:lnTo>
                    <a:pt x="42" y="79"/>
                  </a:lnTo>
                  <a:lnTo>
                    <a:pt x="43" y="73"/>
                  </a:lnTo>
                  <a:lnTo>
                    <a:pt x="26" y="71"/>
                  </a:lnTo>
                  <a:close/>
                  <a:moveTo>
                    <a:pt x="55" y="113"/>
                  </a:moveTo>
                  <a:lnTo>
                    <a:pt x="33" y="113"/>
                  </a:lnTo>
                  <a:lnTo>
                    <a:pt x="45" y="126"/>
                  </a:lnTo>
                  <a:lnTo>
                    <a:pt x="58" y="134"/>
                  </a:lnTo>
                  <a:lnTo>
                    <a:pt x="74" y="138"/>
                  </a:lnTo>
                  <a:lnTo>
                    <a:pt x="93" y="139"/>
                  </a:lnTo>
                  <a:lnTo>
                    <a:pt x="129" y="139"/>
                  </a:lnTo>
                  <a:lnTo>
                    <a:pt x="130" y="134"/>
                  </a:lnTo>
                  <a:lnTo>
                    <a:pt x="133" y="125"/>
                  </a:lnTo>
                  <a:lnTo>
                    <a:pt x="135" y="121"/>
                  </a:lnTo>
                  <a:lnTo>
                    <a:pt x="88" y="121"/>
                  </a:lnTo>
                  <a:lnTo>
                    <a:pt x="82" y="121"/>
                  </a:lnTo>
                  <a:lnTo>
                    <a:pt x="77" y="120"/>
                  </a:lnTo>
                  <a:lnTo>
                    <a:pt x="77" y="115"/>
                  </a:lnTo>
                  <a:lnTo>
                    <a:pt x="59" y="115"/>
                  </a:lnTo>
                  <a:lnTo>
                    <a:pt x="55" y="113"/>
                  </a:lnTo>
                  <a:close/>
                  <a:moveTo>
                    <a:pt x="135" y="121"/>
                  </a:moveTo>
                  <a:lnTo>
                    <a:pt x="126" y="121"/>
                  </a:lnTo>
                  <a:lnTo>
                    <a:pt x="88" y="121"/>
                  </a:lnTo>
                  <a:lnTo>
                    <a:pt x="135" y="121"/>
                  </a:lnTo>
                  <a:close/>
                  <a:moveTo>
                    <a:pt x="77" y="64"/>
                  </a:moveTo>
                  <a:lnTo>
                    <a:pt x="59" y="64"/>
                  </a:lnTo>
                  <a:lnTo>
                    <a:pt x="59" y="115"/>
                  </a:lnTo>
                  <a:lnTo>
                    <a:pt x="77" y="115"/>
                  </a:lnTo>
                  <a:lnTo>
                    <a:pt x="77" y="99"/>
                  </a:lnTo>
                  <a:lnTo>
                    <a:pt x="117" y="99"/>
                  </a:lnTo>
                  <a:lnTo>
                    <a:pt x="117" y="82"/>
                  </a:lnTo>
                  <a:lnTo>
                    <a:pt x="77" y="82"/>
                  </a:lnTo>
                  <a:lnTo>
                    <a:pt x="77" y="64"/>
                  </a:lnTo>
                  <a:close/>
                  <a:moveTo>
                    <a:pt x="108" y="47"/>
                  </a:moveTo>
                  <a:lnTo>
                    <a:pt x="29" y="47"/>
                  </a:lnTo>
                  <a:lnTo>
                    <a:pt x="29" y="64"/>
                  </a:lnTo>
                  <a:lnTo>
                    <a:pt x="108" y="64"/>
                  </a:lnTo>
                  <a:lnTo>
                    <a:pt x="108" y="47"/>
                  </a:lnTo>
                  <a:close/>
                  <a:moveTo>
                    <a:pt x="130" y="17"/>
                  </a:moveTo>
                  <a:lnTo>
                    <a:pt x="7" y="17"/>
                  </a:lnTo>
                  <a:lnTo>
                    <a:pt x="7" y="55"/>
                  </a:lnTo>
                  <a:lnTo>
                    <a:pt x="24" y="55"/>
                  </a:lnTo>
                  <a:lnTo>
                    <a:pt x="24" y="34"/>
                  </a:lnTo>
                  <a:lnTo>
                    <a:pt x="130" y="34"/>
                  </a:lnTo>
                  <a:lnTo>
                    <a:pt x="130" y="17"/>
                  </a:lnTo>
                  <a:close/>
                  <a:moveTo>
                    <a:pt x="130" y="34"/>
                  </a:moveTo>
                  <a:lnTo>
                    <a:pt x="112" y="34"/>
                  </a:lnTo>
                  <a:lnTo>
                    <a:pt x="112" y="55"/>
                  </a:lnTo>
                  <a:lnTo>
                    <a:pt x="130" y="55"/>
                  </a:lnTo>
                  <a:lnTo>
                    <a:pt x="130" y="34"/>
                  </a:lnTo>
                  <a:close/>
                  <a:moveTo>
                    <a:pt x="72" y="0"/>
                  </a:moveTo>
                  <a:lnTo>
                    <a:pt x="55" y="5"/>
                  </a:lnTo>
                  <a:lnTo>
                    <a:pt x="57" y="8"/>
                  </a:lnTo>
                  <a:lnTo>
                    <a:pt x="59" y="13"/>
                  </a:lnTo>
                  <a:lnTo>
                    <a:pt x="60" y="17"/>
                  </a:lnTo>
                  <a:lnTo>
                    <a:pt x="80" y="17"/>
                  </a:lnTo>
                  <a:lnTo>
                    <a:pt x="78" y="12"/>
                  </a:lnTo>
                  <a:lnTo>
                    <a:pt x="75" y="5"/>
                  </a:lnTo>
                  <a:lnTo>
                    <a:pt x="72"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AutoShape 5">
              <a:extLst>
                <a:ext uri="{FF2B5EF4-FFF2-40B4-BE49-F238E27FC236}">
                  <a16:creationId xmlns:a16="http://schemas.microsoft.com/office/drawing/2014/main" id="{6106C39A-04AD-4570-8AAF-63276075A17F}"/>
                </a:ext>
              </a:extLst>
            </p:cNvPr>
            <p:cNvSpPr>
              <a:spLocks/>
            </p:cNvSpPr>
            <p:nvPr/>
          </p:nvSpPr>
          <p:spPr bwMode="auto">
            <a:xfrm>
              <a:off x="3225" y="3717"/>
              <a:ext cx="138" cy="135"/>
            </a:xfrm>
            <a:custGeom>
              <a:avLst/>
              <a:gdLst>
                <a:gd name="T0" fmla="+- 0 3308 3225"/>
                <a:gd name="T1" fmla="*/ T0 w 138"/>
                <a:gd name="T2" fmla="+- 0 3767 3718"/>
                <a:gd name="T3" fmla="*/ 3767 h 135"/>
                <a:gd name="T4" fmla="+- 0 3307 3225"/>
                <a:gd name="T5" fmla="*/ T4 w 138"/>
                <a:gd name="T6" fmla="+- 0 3809 3718"/>
                <a:gd name="T7" fmla="*/ 3809 h 135"/>
                <a:gd name="T8" fmla="+- 0 3288 3225"/>
                <a:gd name="T9" fmla="*/ T8 w 138"/>
                <a:gd name="T10" fmla="+- 0 3830 3718"/>
                <a:gd name="T11" fmla="*/ 3830 h 135"/>
                <a:gd name="T12" fmla="+- 0 3269 3225"/>
                <a:gd name="T13" fmla="*/ T12 w 138"/>
                <a:gd name="T14" fmla="+- 0 3842 3718"/>
                <a:gd name="T15" fmla="*/ 3842 h 135"/>
                <a:gd name="T16" fmla="+- 0 3276 3225"/>
                <a:gd name="T17" fmla="*/ T16 w 138"/>
                <a:gd name="T18" fmla="+- 0 3853 3718"/>
                <a:gd name="T19" fmla="*/ 3853 h 135"/>
                <a:gd name="T20" fmla="+- 0 3316 3225"/>
                <a:gd name="T21" fmla="*/ T20 w 138"/>
                <a:gd name="T22" fmla="+- 0 3828 3718"/>
                <a:gd name="T23" fmla="*/ 3828 h 135"/>
                <a:gd name="T24" fmla="+- 0 3325 3225"/>
                <a:gd name="T25" fmla="*/ T24 w 138"/>
                <a:gd name="T26" fmla="+- 0 3798 3718"/>
                <a:gd name="T27" fmla="*/ 3798 h 135"/>
                <a:gd name="T28" fmla="+- 0 3331 3225"/>
                <a:gd name="T29" fmla="*/ T28 w 138"/>
                <a:gd name="T30" fmla="+- 0 3817 3718"/>
                <a:gd name="T31" fmla="*/ 3817 h 135"/>
                <a:gd name="T32" fmla="+- 0 3331 3225"/>
                <a:gd name="T33" fmla="*/ T32 w 138"/>
                <a:gd name="T34" fmla="+- 0 3835 3718"/>
                <a:gd name="T35" fmla="*/ 3835 h 135"/>
                <a:gd name="T36" fmla="+- 0 3351 3225"/>
                <a:gd name="T37" fmla="*/ T36 w 138"/>
                <a:gd name="T38" fmla="+- 0 3852 3718"/>
                <a:gd name="T39" fmla="*/ 3852 h 135"/>
                <a:gd name="T40" fmla="+- 0 3355 3225"/>
                <a:gd name="T41" fmla="*/ T40 w 138"/>
                <a:gd name="T42" fmla="+- 0 3833 3718"/>
                <a:gd name="T43" fmla="*/ 3833 h 135"/>
                <a:gd name="T44" fmla="+- 0 3331 3225"/>
                <a:gd name="T45" fmla="*/ T44 w 138"/>
                <a:gd name="T46" fmla="+- 0 3817 3718"/>
                <a:gd name="T47" fmla="*/ 3817 h 135"/>
                <a:gd name="T48" fmla="+- 0 3244 3225"/>
                <a:gd name="T49" fmla="*/ T48 w 138"/>
                <a:gd name="T50" fmla="+- 0 3745 3718"/>
                <a:gd name="T51" fmla="*/ 3745 h 135"/>
                <a:gd name="T52" fmla="+- 0 3237 3225"/>
                <a:gd name="T53" fmla="*/ T52 w 138"/>
                <a:gd name="T54" fmla="+- 0 3805 3718"/>
                <a:gd name="T55" fmla="*/ 3805 h 135"/>
                <a:gd name="T56" fmla="+- 0 3229 3225"/>
                <a:gd name="T57" fmla="*/ T56 w 138"/>
                <a:gd name="T58" fmla="+- 0 3827 3718"/>
                <a:gd name="T59" fmla="*/ 3827 h 135"/>
                <a:gd name="T60" fmla="+- 0 3276 3225"/>
                <a:gd name="T61" fmla="*/ T60 w 138"/>
                <a:gd name="T62" fmla="+- 0 3798 3718"/>
                <a:gd name="T63" fmla="*/ 3798 h 135"/>
                <a:gd name="T64" fmla="+- 0 3261 3225"/>
                <a:gd name="T65" fmla="*/ T64 w 138"/>
                <a:gd name="T66" fmla="+- 0 3745 3718"/>
                <a:gd name="T67" fmla="*/ 3745 h 135"/>
                <a:gd name="T68" fmla="+- 0 3281 3225"/>
                <a:gd name="T69" fmla="*/ T68 w 138"/>
                <a:gd name="T70" fmla="+- 0 3745 3718"/>
                <a:gd name="T71" fmla="*/ 3745 h 135"/>
                <a:gd name="T72" fmla="+- 0 3298 3225"/>
                <a:gd name="T73" fmla="*/ T72 w 138"/>
                <a:gd name="T74" fmla="+- 0 3816 3718"/>
                <a:gd name="T75" fmla="*/ 3816 h 135"/>
                <a:gd name="T76" fmla="+- 0 3353 3225"/>
                <a:gd name="T77" fmla="*/ T76 w 138"/>
                <a:gd name="T78" fmla="+- 0 3761 3718"/>
                <a:gd name="T79" fmla="*/ 3761 h 135"/>
                <a:gd name="T80" fmla="+- 0 3353 3225"/>
                <a:gd name="T81" fmla="*/ T80 w 138"/>
                <a:gd name="T82" fmla="+- 0 3761 3718"/>
                <a:gd name="T83" fmla="*/ 3761 h 135"/>
                <a:gd name="T84" fmla="+- 0 3336 3225"/>
                <a:gd name="T85" fmla="*/ T84 w 138"/>
                <a:gd name="T86" fmla="+- 0 3815 3718"/>
                <a:gd name="T87" fmla="*/ 3815 h 135"/>
                <a:gd name="T88" fmla="+- 0 3353 3225"/>
                <a:gd name="T89" fmla="*/ T88 w 138"/>
                <a:gd name="T90" fmla="+- 0 3761 3718"/>
                <a:gd name="T91" fmla="*/ 3761 h 135"/>
                <a:gd name="T92" fmla="+- 0 3261 3225"/>
                <a:gd name="T93" fmla="*/ T92 w 138"/>
                <a:gd name="T94" fmla="+- 0 3798 3718"/>
                <a:gd name="T95" fmla="*/ 3798 h 135"/>
                <a:gd name="T96" fmla="+- 0 3276 3225"/>
                <a:gd name="T97" fmla="*/ T96 w 138"/>
                <a:gd name="T98" fmla="+- 0 3794 3718"/>
                <a:gd name="T99" fmla="*/ 3794 h 135"/>
                <a:gd name="T100" fmla="+- 0 3306 3225"/>
                <a:gd name="T101" fmla="*/ T100 w 138"/>
                <a:gd name="T102" fmla="+- 0 3734 3718"/>
                <a:gd name="T103" fmla="*/ 3734 h 135"/>
                <a:gd name="T104" fmla="+- 0 3303 3225"/>
                <a:gd name="T105" fmla="*/ T104 w 138"/>
                <a:gd name="T106" fmla="+- 0 3742 3718"/>
                <a:gd name="T107" fmla="*/ 3742 h 135"/>
                <a:gd name="T108" fmla="+- 0 3320 3225"/>
                <a:gd name="T109" fmla="*/ T108 w 138"/>
                <a:gd name="T110" fmla="+- 0 3745 3718"/>
                <a:gd name="T111" fmla="*/ 3745 h 135"/>
                <a:gd name="T112" fmla="+- 0 3326 3225"/>
                <a:gd name="T113" fmla="*/ T112 w 138"/>
                <a:gd name="T114" fmla="+- 0 3734 3718"/>
                <a:gd name="T115" fmla="*/ 3734 h 135"/>
                <a:gd name="T116" fmla="+- 0 3227 3225"/>
                <a:gd name="T117" fmla="*/ T116 w 138"/>
                <a:gd name="T118" fmla="+- 0 3728 3718"/>
                <a:gd name="T119" fmla="*/ 3728 h 135"/>
                <a:gd name="T120" fmla="+- 0 3275 3225"/>
                <a:gd name="T121" fmla="*/ T120 w 138"/>
                <a:gd name="T122" fmla="+- 0 3745 3718"/>
                <a:gd name="T123" fmla="*/ 3745 h 135"/>
                <a:gd name="T124" fmla="+- 0 3360 3225"/>
                <a:gd name="T125" fmla="*/ T124 w 138"/>
                <a:gd name="T126" fmla="+- 0 3718 3718"/>
                <a:gd name="T127" fmla="*/ 3718 h 135"/>
                <a:gd name="T128" fmla="+- 0 3277 3225"/>
                <a:gd name="T129" fmla="*/ T128 w 138"/>
                <a:gd name="T130" fmla="+- 0 3734 3718"/>
                <a:gd name="T131" fmla="*/ 3734 h 135"/>
                <a:gd name="T132" fmla="+- 0 3360 3225"/>
                <a:gd name="T133" fmla="*/ T132 w 138"/>
                <a:gd name="T134" fmla="+- 0 3718 3718"/>
                <a:gd name="T135" fmla="*/ 3718 h 13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Lst>
              <a:rect l="0" t="0" r="r" b="b"/>
              <a:pathLst>
                <a:path w="138" h="135">
                  <a:moveTo>
                    <a:pt x="101" y="49"/>
                  </a:moveTo>
                  <a:lnTo>
                    <a:pt x="83" y="49"/>
                  </a:lnTo>
                  <a:lnTo>
                    <a:pt x="83" y="80"/>
                  </a:lnTo>
                  <a:lnTo>
                    <a:pt x="82" y="91"/>
                  </a:lnTo>
                  <a:lnTo>
                    <a:pt x="76" y="102"/>
                  </a:lnTo>
                  <a:lnTo>
                    <a:pt x="63" y="112"/>
                  </a:lnTo>
                  <a:lnTo>
                    <a:pt x="40" y="121"/>
                  </a:lnTo>
                  <a:lnTo>
                    <a:pt x="44" y="124"/>
                  </a:lnTo>
                  <a:lnTo>
                    <a:pt x="49" y="131"/>
                  </a:lnTo>
                  <a:lnTo>
                    <a:pt x="51" y="135"/>
                  </a:lnTo>
                  <a:lnTo>
                    <a:pt x="76" y="124"/>
                  </a:lnTo>
                  <a:lnTo>
                    <a:pt x="91" y="110"/>
                  </a:lnTo>
                  <a:lnTo>
                    <a:pt x="99" y="95"/>
                  </a:lnTo>
                  <a:lnTo>
                    <a:pt x="100" y="80"/>
                  </a:lnTo>
                  <a:lnTo>
                    <a:pt x="101" y="49"/>
                  </a:lnTo>
                  <a:close/>
                  <a:moveTo>
                    <a:pt x="106" y="99"/>
                  </a:moveTo>
                  <a:lnTo>
                    <a:pt x="96" y="110"/>
                  </a:lnTo>
                  <a:lnTo>
                    <a:pt x="106" y="117"/>
                  </a:lnTo>
                  <a:lnTo>
                    <a:pt x="119" y="127"/>
                  </a:lnTo>
                  <a:lnTo>
                    <a:pt x="126" y="134"/>
                  </a:lnTo>
                  <a:lnTo>
                    <a:pt x="137" y="122"/>
                  </a:lnTo>
                  <a:lnTo>
                    <a:pt x="130" y="115"/>
                  </a:lnTo>
                  <a:lnTo>
                    <a:pt x="116" y="106"/>
                  </a:lnTo>
                  <a:lnTo>
                    <a:pt x="106" y="99"/>
                  </a:lnTo>
                  <a:close/>
                  <a:moveTo>
                    <a:pt x="36" y="27"/>
                  </a:moveTo>
                  <a:lnTo>
                    <a:pt x="19" y="27"/>
                  </a:lnTo>
                  <a:lnTo>
                    <a:pt x="19" y="85"/>
                  </a:lnTo>
                  <a:lnTo>
                    <a:pt x="12" y="87"/>
                  </a:lnTo>
                  <a:lnTo>
                    <a:pt x="0" y="90"/>
                  </a:lnTo>
                  <a:lnTo>
                    <a:pt x="4" y="109"/>
                  </a:lnTo>
                  <a:lnTo>
                    <a:pt x="53" y="91"/>
                  </a:lnTo>
                  <a:lnTo>
                    <a:pt x="51" y="80"/>
                  </a:lnTo>
                  <a:lnTo>
                    <a:pt x="36" y="80"/>
                  </a:lnTo>
                  <a:lnTo>
                    <a:pt x="36" y="27"/>
                  </a:lnTo>
                  <a:close/>
                  <a:moveTo>
                    <a:pt x="128" y="27"/>
                  </a:moveTo>
                  <a:lnTo>
                    <a:pt x="56" y="27"/>
                  </a:lnTo>
                  <a:lnTo>
                    <a:pt x="56" y="98"/>
                  </a:lnTo>
                  <a:lnTo>
                    <a:pt x="73" y="98"/>
                  </a:lnTo>
                  <a:lnTo>
                    <a:pt x="73" y="43"/>
                  </a:lnTo>
                  <a:lnTo>
                    <a:pt x="128" y="43"/>
                  </a:lnTo>
                  <a:lnTo>
                    <a:pt x="128" y="27"/>
                  </a:lnTo>
                  <a:close/>
                  <a:moveTo>
                    <a:pt x="128" y="43"/>
                  </a:moveTo>
                  <a:lnTo>
                    <a:pt x="111" y="43"/>
                  </a:lnTo>
                  <a:lnTo>
                    <a:pt x="111" y="97"/>
                  </a:lnTo>
                  <a:lnTo>
                    <a:pt x="128" y="97"/>
                  </a:lnTo>
                  <a:lnTo>
                    <a:pt x="128" y="43"/>
                  </a:lnTo>
                  <a:close/>
                  <a:moveTo>
                    <a:pt x="51" y="76"/>
                  </a:moveTo>
                  <a:lnTo>
                    <a:pt x="36" y="80"/>
                  </a:lnTo>
                  <a:lnTo>
                    <a:pt x="51" y="80"/>
                  </a:lnTo>
                  <a:lnTo>
                    <a:pt x="51" y="76"/>
                  </a:lnTo>
                  <a:close/>
                  <a:moveTo>
                    <a:pt x="101" y="16"/>
                  </a:moveTo>
                  <a:lnTo>
                    <a:pt x="81" y="16"/>
                  </a:lnTo>
                  <a:lnTo>
                    <a:pt x="79" y="20"/>
                  </a:lnTo>
                  <a:lnTo>
                    <a:pt x="78" y="24"/>
                  </a:lnTo>
                  <a:lnTo>
                    <a:pt x="77" y="27"/>
                  </a:lnTo>
                  <a:lnTo>
                    <a:pt x="95" y="27"/>
                  </a:lnTo>
                  <a:lnTo>
                    <a:pt x="99" y="20"/>
                  </a:lnTo>
                  <a:lnTo>
                    <a:pt x="101" y="16"/>
                  </a:lnTo>
                  <a:close/>
                  <a:moveTo>
                    <a:pt x="50" y="10"/>
                  </a:moveTo>
                  <a:lnTo>
                    <a:pt x="2" y="10"/>
                  </a:lnTo>
                  <a:lnTo>
                    <a:pt x="2" y="27"/>
                  </a:lnTo>
                  <a:lnTo>
                    <a:pt x="50" y="27"/>
                  </a:lnTo>
                  <a:lnTo>
                    <a:pt x="50" y="10"/>
                  </a:lnTo>
                  <a:close/>
                  <a:moveTo>
                    <a:pt x="135" y="0"/>
                  </a:moveTo>
                  <a:lnTo>
                    <a:pt x="52" y="0"/>
                  </a:lnTo>
                  <a:lnTo>
                    <a:pt x="52" y="16"/>
                  </a:lnTo>
                  <a:lnTo>
                    <a:pt x="135" y="16"/>
                  </a:lnTo>
                  <a:lnTo>
                    <a:pt x="135"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AutoShape 4">
              <a:extLst>
                <a:ext uri="{FF2B5EF4-FFF2-40B4-BE49-F238E27FC236}">
                  <a16:creationId xmlns:a16="http://schemas.microsoft.com/office/drawing/2014/main" id="{E2A20F80-2F77-4B13-8470-F07A0CBD783F}"/>
                </a:ext>
              </a:extLst>
            </p:cNvPr>
            <p:cNvSpPr>
              <a:spLocks/>
            </p:cNvSpPr>
            <p:nvPr/>
          </p:nvSpPr>
          <p:spPr bwMode="auto">
            <a:xfrm>
              <a:off x="3384" y="3720"/>
              <a:ext cx="103" cy="131"/>
            </a:xfrm>
            <a:custGeom>
              <a:avLst/>
              <a:gdLst>
                <a:gd name="T0" fmla="+- 0 3487 3384"/>
                <a:gd name="T1" fmla="*/ T0 w 103"/>
                <a:gd name="T2" fmla="+- 0 3720 3720"/>
                <a:gd name="T3" fmla="*/ 3720 h 131"/>
                <a:gd name="T4" fmla="+- 0 3384 3384"/>
                <a:gd name="T5" fmla="*/ T4 w 103"/>
                <a:gd name="T6" fmla="+- 0 3720 3720"/>
                <a:gd name="T7" fmla="*/ 3720 h 131"/>
                <a:gd name="T8" fmla="+- 0 3384 3384"/>
                <a:gd name="T9" fmla="*/ T8 w 103"/>
                <a:gd name="T10" fmla="+- 0 3851 3720"/>
                <a:gd name="T11" fmla="*/ 3851 h 131"/>
                <a:gd name="T12" fmla="+- 0 3402 3384"/>
                <a:gd name="T13" fmla="*/ T12 w 103"/>
                <a:gd name="T14" fmla="+- 0 3851 3720"/>
                <a:gd name="T15" fmla="*/ 3851 h 131"/>
                <a:gd name="T16" fmla="+- 0 3402 3384"/>
                <a:gd name="T17" fmla="*/ T16 w 103"/>
                <a:gd name="T18" fmla="+- 0 3841 3720"/>
                <a:gd name="T19" fmla="*/ 3841 h 131"/>
                <a:gd name="T20" fmla="+- 0 3487 3384"/>
                <a:gd name="T21" fmla="*/ T20 w 103"/>
                <a:gd name="T22" fmla="+- 0 3841 3720"/>
                <a:gd name="T23" fmla="*/ 3841 h 131"/>
                <a:gd name="T24" fmla="+- 0 3487 3384"/>
                <a:gd name="T25" fmla="*/ T24 w 103"/>
                <a:gd name="T26" fmla="+- 0 3824 3720"/>
                <a:gd name="T27" fmla="*/ 3824 h 131"/>
                <a:gd name="T28" fmla="+- 0 3402 3384"/>
                <a:gd name="T29" fmla="*/ T28 w 103"/>
                <a:gd name="T30" fmla="+- 0 3824 3720"/>
                <a:gd name="T31" fmla="*/ 3824 h 131"/>
                <a:gd name="T32" fmla="+- 0 3402 3384"/>
                <a:gd name="T33" fmla="*/ T32 w 103"/>
                <a:gd name="T34" fmla="+- 0 3806 3720"/>
                <a:gd name="T35" fmla="*/ 3806 h 131"/>
                <a:gd name="T36" fmla="+- 0 3487 3384"/>
                <a:gd name="T37" fmla="*/ T36 w 103"/>
                <a:gd name="T38" fmla="+- 0 3806 3720"/>
                <a:gd name="T39" fmla="*/ 3806 h 131"/>
                <a:gd name="T40" fmla="+- 0 3487 3384"/>
                <a:gd name="T41" fmla="*/ T40 w 103"/>
                <a:gd name="T42" fmla="+- 0 3789 3720"/>
                <a:gd name="T43" fmla="*/ 3789 h 131"/>
                <a:gd name="T44" fmla="+- 0 3402 3384"/>
                <a:gd name="T45" fmla="*/ T44 w 103"/>
                <a:gd name="T46" fmla="+- 0 3789 3720"/>
                <a:gd name="T47" fmla="*/ 3789 h 131"/>
                <a:gd name="T48" fmla="+- 0 3402 3384"/>
                <a:gd name="T49" fmla="*/ T48 w 103"/>
                <a:gd name="T50" fmla="+- 0 3772 3720"/>
                <a:gd name="T51" fmla="*/ 3772 h 131"/>
                <a:gd name="T52" fmla="+- 0 3487 3384"/>
                <a:gd name="T53" fmla="*/ T52 w 103"/>
                <a:gd name="T54" fmla="+- 0 3772 3720"/>
                <a:gd name="T55" fmla="*/ 3772 h 131"/>
                <a:gd name="T56" fmla="+- 0 3487 3384"/>
                <a:gd name="T57" fmla="*/ T56 w 103"/>
                <a:gd name="T58" fmla="+- 0 3755 3720"/>
                <a:gd name="T59" fmla="*/ 3755 h 131"/>
                <a:gd name="T60" fmla="+- 0 3402 3384"/>
                <a:gd name="T61" fmla="*/ T60 w 103"/>
                <a:gd name="T62" fmla="+- 0 3755 3720"/>
                <a:gd name="T63" fmla="*/ 3755 h 131"/>
                <a:gd name="T64" fmla="+- 0 3402 3384"/>
                <a:gd name="T65" fmla="*/ T64 w 103"/>
                <a:gd name="T66" fmla="+- 0 3738 3720"/>
                <a:gd name="T67" fmla="*/ 3738 h 131"/>
                <a:gd name="T68" fmla="+- 0 3487 3384"/>
                <a:gd name="T69" fmla="*/ T68 w 103"/>
                <a:gd name="T70" fmla="+- 0 3738 3720"/>
                <a:gd name="T71" fmla="*/ 3738 h 131"/>
                <a:gd name="T72" fmla="+- 0 3487 3384"/>
                <a:gd name="T73" fmla="*/ T72 w 103"/>
                <a:gd name="T74" fmla="+- 0 3720 3720"/>
                <a:gd name="T75" fmla="*/ 3720 h 131"/>
                <a:gd name="T76" fmla="+- 0 3487 3384"/>
                <a:gd name="T77" fmla="*/ T76 w 103"/>
                <a:gd name="T78" fmla="+- 0 3841 3720"/>
                <a:gd name="T79" fmla="*/ 3841 h 131"/>
                <a:gd name="T80" fmla="+- 0 3468 3384"/>
                <a:gd name="T81" fmla="*/ T80 w 103"/>
                <a:gd name="T82" fmla="+- 0 3841 3720"/>
                <a:gd name="T83" fmla="*/ 3841 h 131"/>
                <a:gd name="T84" fmla="+- 0 3468 3384"/>
                <a:gd name="T85" fmla="*/ T84 w 103"/>
                <a:gd name="T86" fmla="+- 0 3851 3720"/>
                <a:gd name="T87" fmla="*/ 3851 h 131"/>
                <a:gd name="T88" fmla="+- 0 3487 3384"/>
                <a:gd name="T89" fmla="*/ T88 w 103"/>
                <a:gd name="T90" fmla="+- 0 3851 3720"/>
                <a:gd name="T91" fmla="*/ 3851 h 131"/>
                <a:gd name="T92" fmla="+- 0 3487 3384"/>
                <a:gd name="T93" fmla="*/ T92 w 103"/>
                <a:gd name="T94" fmla="+- 0 3841 3720"/>
                <a:gd name="T95" fmla="*/ 3841 h 131"/>
                <a:gd name="T96" fmla="+- 0 3487 3384"/>
                <a:gd name="T97" fmla="*/ T96 w 103"/>
                <a:gd name="T98" fmla="+- 0 3806 3720"/>
                <a:gd name="T99" fmla="*/ 3806 h 131"/>
                <a:gd name="T100" fmla="+- 0 3468 3384"/>
                <a:gd name="T101" fmla="*/ T100 w 103"/>
                <a:gd name="T102" fmla="+- 0 3806 3720"/>
                <a:gd name="T103" fmla="*/ 3806 h 131"/>
                <a:gd name="T104" fmla="+- 0 3468 3384"/>
                <a:gd name="T105" fmla="*/ T104 w 103"/>
                <a:gd name="T106" fmla="+- 0 3824 3720"/>
                <a:gd name="T107" fmla="*/ 3824 h 131"/>
                <a:gd name="T108" fmla="+- 0 3487 3384"/>
                <a:gd name="T109" fmla="*/ T108 w 103"/>
                <a:gd name="T110" fmla="+- 0 3824 3720"/>
                <a:gd name="T111" fmla="*/ 3824 h 131"/>
                <a:gd name="T112" fmla="+- 0 3487 3384"/>
                <a:gd name="T113" fmla="*/ T112 w 103"/>
                <a:gd name="T114" fmla="+- 0 3806 3720"/>
                <a:gd name="T115" fmla="*/ 3806 h 131"/>
                <a:gd name="T116" fmla="+- 0 3487 3384"/>
                <a:gd name="T117" fmla="*/ T116 w 103"/>
                <a:gd name="T118" fmla="+- 0 3772 3720"/>
                <a:gd name="T119" fmla="*/ 3772 h 131"/>
                <a:gd name="T120" fmla="+- 0 3468 3384"/>
                <a:gd name="T121" fmla="*/ T120 w 103"/>
                <a:gd name="T122" fmla="+- 0 3772 3720"/>
                <a:gd name="T123" fmla="*/ 3772 h 131"/>
                <a:gd name="T124" fmla="+- 0 3468 3384"/>
                <a:gd name="T125" fmla="*/ T124 w 103"/>
                <a:gd name="T126" fmla="+- 0 3789 3720"/>
                <a:gd name="T127" fmla="*/ 3789 h 131"/>
                <a:gd name="T128" fmla="+- 0 3487 3384"/>
                <a:gd name="T129" fmla="*/ T128 w 103"/>
                <a:gd name="T130" fmla="+- 0 3789 3720"/>
                <a:gd name="T131" fmla="*/ 3789 h 131"/>
                <a:gd name="T132" fmla="+- 0 3487 3384"/>
                <a:gd name="T133" fmla="*/ T132 w 103"/>
                <a:gd name="T134" fmla="+- 0 3772 3720"/>
                <a:gd name="T135" fmla="*/ 3772 h 131"/>
                <a:gd name="T136" fmla="+- 0 3487 3384"/>
                <a:gd name="T137" fmla="*/ T136 w 103"/>
                <a:gd name="T138" fmla="+- 0 3738 3720"/>
                <a:gd name="T139" fmla="*/ 3738 h 131"/>
                <a:gd name="T140" fmla="+- 0 3468 3384"/>
                <a:gd name="T141" fmla="*/ T140 w 103"/>
                <a:gd name="T142" fmla="+- 0 3738 3720"/>
                <a:gd name="T143" fmla="*/ 3738 h 131"/>
                <a:gd name="T144" fmla="+- 0 3468 3384"/>
                <a:gd name="T145" fmla="*/ T144 w 103"/>
                <a:gd name="T146" fmla="+- 0 3755 3720"/>
                <a:gd name="T147" fmla="*/ 3755 h 131"/>
                <a:gd name="T148" fmla="+- 0 3487 3384"/>
                <a:gd name="T149" fmla="*/ T148 w 103"/>
                <a:gd name="T150" fmla="+- 0 3755 3720"/>
                <a:gd name="T151" fmla="*/ 3755 h 131"/>
                <a:gd name="T152" fmla="+- 0 3487 3384"/>
                <a:gd name="T153" fmla="*/ T152 w 103"/>
                <a:gd name="T154" fmla="+- 0 3738 3720"/>
                <a:gd name="T155" fmla="*/ 3738 h 13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Lst>
              <a:rect l="0" t="0" r="r" b="b"/>
              <a:pathLst>
                <a:path w="103" h="131">
                  <a:moveTo>
                    <a:pt x="103" y="0"/>
                  </a:moveTo>
                  <a:lnTo>
                    <a:pt x="0" y="0"/>
                  </a:lnTo>
                  <a:lnTo>
                    <a:pt x="0" y="131"/>
                  </a:lnTo>
                  <a:lnTo>
                    <a:pt x="18" y="131"/>
                  </a:lnTo>
                  <a:lnTo>
                    <a:pt x="18" y="121"/>
                  </a:lnTo>
                  <a:lnTo>
                    <a:pt x="103" y="121"/>
                  </a:lnTo>
                  <a:lnTo>
                    <a:pt x="103" y="104"/>
                  </a:lnTo>
                  <a:lnTo>
                    <a:pt x="18" y="104"/>
                  </a:lnTo>
                  <a:lnTo>
                    <a:pt x="18" y="86"/>
                  </a:lnTo>
                  <a:lnTo>
                    <a:pt x="103" y="86"/>
                  </a:lnTo>
                  <a:lnTo>
                    <a:pt x="103" y="69"/>
                  </a:lnTo>
                  <a:lnTo>
                    <a:pt x="18" y="69"/>
                  </a:lnTo>
                  <a:lnTo>
                    <a:pt x="18" y="52"/>
                  </a:lnTo>
                  <a:lnTo>
                    <a:pt x="103" y="52"/>
                  </a:lnTo>
                  <a:lnTo>
                    <a:pt x="103" y="35"/>
                  </a:lnTo>
                  <a:lnTo>
                    <a:pt x="18" y="35"/>
                  </a:lnTo>
                  <a:lnTo>
                    <a:pt x="18" y="18"/>
                  </a:lnTo>
                  <a:lnTo>
                    <a:pt x="103" y="18"/>
                  </a:lnTo>
                  <a:lnTo>
                    <a:pt x="103" y="0"/>
                  </a:lnTo>
                  <a:close/>
                  <a:moveTo>
                    <a:pt x="103" y="121"/>
                  </a:moveTo>
                  <a:lnTo>
                    <a:pt x="84" y="121"/>
                  </a:lnTo>
                  <a:lnTo>
                    <a:pt x="84" y="131"/>
                  </a:lnTo>
                  <a:lnTo>
                    <a:pt x="103" y="131"/>
                  </a:lnTo>
                  <a:lnTo>
                    <a:pt x="103" y="121"/>
                  </a:lnTo>
                  <a:close/>
                  <a:moveTo>
                    <a:pt x="103" y="86"/>
                  </a:moveTo>
                  <a:lnTo>
                    <a:pt x="84" y="86"/>
                  </a:lnTo>
                  <a:lnTo>
                    <a:pt x="84" y="104"/>
                  </a:lnTo>
                  <a:lnTo>
                    <a:pt x="103" y="104"/>
                  </a:lnTo>
                  <a:lnTo>
                    <a:pt x="103" y="86"/>
                  </a:lnTo>
                  <a:close/>
                  <a:moveTo>
                    <a:pt x="103" y="52"/>
                  </a:moveTo>
                  <a:lnTo>
                    <a:pt x="84" y="52"/>
                  </a:lnTo>
                  <a:lnTo>
                    <a:pt x="84" y="69"/>
                  </a:lnTo>
                  <a:lnTo>
                    <a:pt x="103" y="69"/>
                  </a:lnTo>
                  <a:lnTo>
                    <a:pt x="103" y="52"/>
                  </a:lnTo>
                  <a:close/>
                  <a:moveTo>
                    <a:pt x="103" y="18"/>
                  </a:moveTo>
                  <a:lnTo>
                    <a:pt x="84" y="18"/>
                  </a:lnTo>
                  <a:lnTo>
                    <a:pt x="84" y="35"/>
                  </a:lnTo>
                  <a:lnTo>
                    <a:pt x="103" y="35"/>
                  </a:lnTo>
                  <a:lnTo>
                    <a:pt x="103" y="1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AutoShape 3">
              <a:extLst>
                <a:ext uri="{FF2B5EF4-FFF2-40B4-BE49-F238E27FC236}">
                  <a16:creationId xmlns:a16="http://schemas.microsoft.com/office/drawing/2014/main" id="{A66B6B56-D364-43AB-831B-2BE2B559B9D3}"/>
                </a:ext>
              </a:extLst>
            </p:cNvPr>
            <p:cNvSpPr>
              <a:spLocks/>
            </p:cNvSpPr>
            <p:nvPr/>
          </p:nvSpPr>
          <p:spPr bwMode="auto">
            <a:xfrm>
              <a:off x="3512" y="3710"/>
              <a:ext cx="131" cy="142"/>
            </a:xfrm>
            <a:custGeom>
              <a:avLst/>
              <a:gdLst>
                <a:gd name="T0" fmla="+- 0 3513 3512"/>
                <a:gd name="T1" fmla="*/ T0 w 131"/>
                <a:gd name="T2" fmla="+- 0 3747 3710"/>
                <a:gd name="T3" fmla="*/ 3747 h 142"/>
                <a:gd name="T4" fmla="+- 0 3643 3512"/>
                <a:gd name="T5" fmla="*/ T4 w 131"/>
                <a:gd name="T6" fmla="+- 0 3761 3710"/>
                <a:gd name="T7" fmla="*/ 3761 h 142"/>
                <a:gd name="T8" fmla="+- 0 3558 3512"/>
                <a:gd name="T9" fmla="*/ T8 w 131"/>
                <a:gd name="T10" fmla="+- 0 3736 3710"/>
                <a:gd name="T11" fmla="*/ 3736 h 142"/>
                <a:gd name="T12" fmla="+- 0 3541 3512"/>
                <a:gd name="T13" fmla="*/ T12 w 131"/>
                <a:gd name="T14" fmla="+- 0 3738 3710"/>
                <a:gd name="T15" fmla="*/ 3738 h 142"/>
                <a:gd name="T16" fmla="+- 0 3544 3512"/>
                <a:gd name="T17" fmla="*/ T16 w 131"/>
                <a:gd name="T18" fmla="+- 0 3744 3710"/>
                <a:gd name="T19" fmla="*/ 3744 h 142"/>
                <a:gd name="T20" fmla="+- 0 3563 3512"/>
                <a:gd name="T21" fmla="*/ T20 w 131"/>
                <a:gd name="T22" fmla="+- 0 3747 3710"/>
                <a:gd name="T23" fmla="*/ 3747 h 142"/>
                <a:gd name="T24" fmla="+- 0 3560 3512"/>
                <a:gd name="T25" fmla="*/ T24 w 131"/>
                <a:gd name="T26" fmla="+- 0 3739 3710"/>
                <a:gd name="T27" fmla="*/ 3739 h 142"/>
                <a:gd name="T28" fmla="+- 0 3603 3512"/>
                <a:gd name="T29" fmla="*/ T28 w 131"/>
                <a:gd name="T30" fmla="+- 0 3736 3710"/>
                <a:gd name="T31" fmla="*/ 3736 h 142"/>
                <a:gd name="T32" fmla="+- 0 3596 3512"/>
                <a:gd name="T33" fmla="*/ T32 w 131"/>
                <a:gd name="T34" fmla="+- 0 3739 3710"/>
                <a:gd name="T35" fmla="*/ 3739 h 142"/>
                <a:gd name="T36" fmla="+- 0 3611 3512"/>
                <a:gd name="T37" fmla="*/ T36 w 131"/>
                <a:gd name="T38" fmla="+- 0 3747 3710"/>
                <a:gd name="T39" fmla="*/ 3747 h 142"/>
                <a:gd name="T40" fmla="+- 0 3614 3512"/>
                <a:gd name="T41" fmla="*/ T40 w 131"/>
                <a:gd name="T42" fmla="+- 0 3742 3710"/>
                <a:gd name="T43" fmla="*/ 3742 h 142"/>
                <a:gd name="T44" fmla="+- 0 3603 3512"/>
                <a:gd name="T45" fmla="*/ T44 w 131"/>
                <a:gd name="T46" fmla="+- 0 3736 3710"/>
                <a:gd name="T47" fmla="*/ 3736 h 142"/>
                <a:gd name="T48" fmla="+- 0 3522 3512"/>
                <a:gd name="T49" fmla="*/ T48 w 131"/>
                <a:gd name="T50" fmla="+- 0 3722 3710"/>
                <a:gd name="T51" fmla="*/ 3722 h 142"/>
                <a:gd name="T52" fmla="+- 0 3634 3512"/>
                <a:gd name="T53" fmla="*/ T52 w 131"/>
                <a:gd name="T54" fmla="+- 0 3736 3710"/>
                <a:gd name="T55" fmla="*/ 3736 h 142"/>
                <a:gd name="T56" fmla="+- 0 3583 3512"/>
                <a:gd name="T57" fmla="*/ T56 w 131"/>
                <a:gd name="T58" fmla="+- 0 3710 3710"/>
                <a:gd name="T59" fmla="*/ 3710 h 142"/>
                <a:gd name="T60" fmla="+- 0 3567 3512"/>
                <a:gd name="T61" fmla="*/ T60 w 131"/>
                <a:gd name="T62" fmla="+- 0 3716 3710"/>
                <a:gd name="T63" fmla="*/ 3716 h 142"/>
                <a:gd name="T64" fmla="+- 0 3588 3512"/>
                <a:gd name="T65" fmla="*/ T64 w 131"/>
                <a:gd name="T66" fmla="+- 0 3722 3710"/>
                <a:gd name="T67" fmla="*/ 3722 h 142"/>
                <a:gd name="T68" fmla="+- 0 3585 3512"/>
                <a:gd name="T69" fmla="*/ T68 w 131"/>
                <a:gd name="T70" fmla="+- 0 3714 3710"/>
                <a:gd name="T71" fmla="*/ 3714 h 142"/>
                <a:gd name="T72" fmla="+- 0 3587 3512"/>
                <a:gd name="T73" fmla="*/ T72 w 131"/>
                <a:gd name="T74" fmla="+- 0 3837 3710"/>
                <a:gd name="T75" fmla="*/ 3837 h 142"/>
                <a:gd name="T76" fmla="+- 0 3568 3512"/>
                <a:gd name="T77" fmla="*/ T76 w 131"/>
                <a:gd name="T78" fmla="+- 0 3852 3710"/>
                <a:gd name="T79" fmla="*/ 3852 h 142"/>
                <a:gd name="T80" fmla="+- 0 3587 3512"/>
                <a:gd name="T81" fmla="*/ T80 w 131"/>
                <a:gd name="T82" fmla="+- 0 3837 3710"/>
                <a:gd name="T83" fmla="*/ 3837 h 142"/>
                <a:gd name="T84" fmla="+- 0 3512 3512"/>
                <a:gd name="T85" fmla="*/ T84 w 131"/>
                <a:gd name="T86" fmla="+- 0 3823 3710"/>
                <a:gd name="T87" fmla="*/ 3823 h 142"/>
                <a:gd name="T88" fmla="+- 0 3643 3512"/>
                <a:gd name="T89" fmla="*/ T88 w 131"/>
                <a:gd name="T90" fmla="+- 0 3837 3710"/>
                <a:gd name="T91" fmla="*/ 3837 h 142"/>
                <a:gd name="T92" fmla="+- 0 3587 3512"/>
                <a:gd name="T93" fmla="*/ T92 w 131"/>
                <a:gd name="T94" fmla="+- 0 3816 3710"/>
                <a:gd name="T95" fmla="*/ 3816 h 142"/>
                <a:gd name="T96" fmla="+- 0 3568 3512"/>
                <a:gd name="T97" fmla="*/ T96 w 131"/>
                <a:gd name="T98" fmla="+- 0 3823 3710"/>
                <a:gd name="T99" fmla="*/ 3823 h 142"/>
                <a:gd name="T100" fmla="+- 0 3587 3512"/>
                <a:gd name="T101" fmla="*/ T100 w 131"/>
                <a:gd name="T102" fmla="+- 0 3816 3710"/>
                <a:gd name="T103" fmla="*/ 3816 h 142"/>
                <a:gd name="T104" fmla="+- 0 3528 3512"/>
                <a:gd name="T105" fmla="*/ T104 w 131"/>
                <a:gd name="T106" fmla="+- 0 3767 3710"/>
                <a:gd name="T107" fmla="*/ 3767 h 142"/>
                <a:gd name="T108" fmla="+- 0 3628 3512"/>
                <a:gd name="T109" fmla="*/ T108 w 131"/>
                <a:gd name="T110" fmla="+- 0 3816 3710"/>
                <a:gd name="T111" fmla="*/ 3816 h 142"/>
                <a:gd name="T112" fmla="+- 0 3544 3512"/>
                <a:gd name="T113" fmla="*/ T112 w 131"/>
                <a:gd name="T114" fmla="+- 0 3804 3710"/>
                <a:gd name="T115" fmla="*/ 3804 h 142"/>
                <a:gd name="T116" fmla="+- 0 3628 3512"/>
                <a:gd name="T117" fmla="*/ T116 w 131"/>
                <a:gd name="T118" fmla="+- 0 3797 3710"/>
                <a:gd name="T119" fmla="*/ 3797 h 142"/>
                <a:gd name="T120" fmla="+- 0 3544 3512"/>
                <a:gd name="T121" fmla="*/ T120 w 131"/>
                <a:gd name="T122" fmla="+- 0 3786 3710"/>
                <a:gd name="T123" fmla="*/ 3786 h 142"/>
                <a:gd name="T124" fmla="+- 0 3628 3512"/>
                <a:gd name="T125" fmla="*/ T124 w 131"/>
                <a:gd name="T126" fmla="+- 0 3779 3710"/>
                <a:gd name="T127" fmla="*/ 3779 h 142"/>
                <a:gd name="T128" fmla="+- 0 3628 3512"/>
                <a:gd name="T129" fmla="*/ T128 w 131"/>
                <a:gd name="T130" fmla="+- 0 3797 3710"/>
                <a:gd name="T131" fmla="*/ 3797 h 142"/>
                <a:gd name="T132" fmla="+- 0 3610 3512"/>
                <a:gd name="T133" fmla="*/ T132 w 131"/>
                <a:gd name="T134" fmla="+- 0 3804 3710"/>
                <a:gd name="T135" fmla="*/ 3804 h 142"/>
                <a:gd name="T136" fmla="+- 0 3628 3512"/>
                <a:gd name="T137" fmla="*/ T136 w 131"/>
                <a:gd name="T138" fmla="+- 0 3797 3710"/>
                <a:gd name="T139" fmla="*/ 3797 h 142"/>
                <a:gd name="T140" fmla="+- 0 3610 3512"/>
                <a:gd name="T141" fmla="*/ T140 w 131"/>
                <a:gd name="T142" fmla="+- 0 3779 3710"/>
                <a:gd name="T143" fmla="*/ 3779 h 142"/>
                <a:gd name="T144" fmla="+- 0 3628 3512"/>
                <a:gd name="T145" fmla="*/ T144 w 131"/>
                <a:gd name="T146" fmla="+- 0 3786 3710"/>
                <a:gd name="T147" fmla="*/ 3786 h 14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Lst>
              <a:rect l="0" t="0" r="r" b="b"/>
              <a:pathLst>
                <a:path w="131" h="142">
                  <a:moveTo>
                    <a:pt x="131" y="37"/>
                  </a:moveTo>
                  <a:lnTo>
                    <a:pt x="1" y="37"/>
                  </a:lnTo>
                  <a:lnTo>
                    <a:pt x="1" y="51"/>
                  </a:lnTo>
                  <a:lnTo>
                    <a:pt x="131" y="51"/>
                  </a:lnTo>
                  <a:lnTo>
                    <a:pt x="131" y="37"/>
                  </a:lnTo>
                  <a:close/>
                  <a:moveTo>
                    <a:pt x="46" y="26"/>
                  </a:moveTo>
                  <a:lnTo>
                    <a:pt x="41" y="26"/>
                  </a:lnTo>
                  <a:lnTo>
                    <a:pt x="29" y="28"/>
                  </a:lnTo>
                  <a:lnTo>
                    <a:pt x="30" y="31"/>
                  </a:lnTo>
                  <a:lnTo>
                    <a:pt x="32" y="34"/>
                  </a:lnTo>
                  <a:lnTo>
                    <a:pt x="33" y="37"/>
                  </a:lnTo>
                  <a:lnTo>
                    <a:pt x="51" y="37"/>
                  </a:lnTo>
                  <a:lnTo>
                    <a:pt x="50" y="34"/>
                  </a:lnTo>
                  <a:lnTo>
                    <a:pt x="48" y="29"/>
                  </a:lnTo>
                  <a:lnTo>
                    <a:pt x="46" y="26"/>
                  </a:lnTo>
                  <a:close/>
                  <a:moveTo>
                    <a:pt x="91" y="26"/>
                  </a:moveTo>
                  <a:lnTo>
                    <a:pt x="85" y="26"/>
                  </a:lnTo>
                  <a:lnTo>
                    <a:pt x="84" y="29"/>
                  </a:lnTo>
                  <a:lnTo>
                    <a:pt x="80" y="37"/>
                  </a:lnTo>
                  <a:lnTo>
                    <a:pt x="99" y="37"/>
                  </a:lnTo>
                  <a:lnTo>
                    <a:pt x="100" y="34"/>
                  </a:lnTo>
                  <a:lnTo>
                    <a:pt x="102" y="32"/>
                  </a:lnTo>
                  <a:lnTo>
                    <a:pt x="103" y="28"/>
                  </a:lnTo>
                  <a:lnTo>
                    <a:pt x="91" y="26"/>
                  </a:lnTo>
                  <a:close/>
                  <a:moveTo>
                    <a:pt x="122" y="12"/>
                  </a:moveTo>
                  <a:lnTo>
                    <a:pt x="10" y="12"/>
                  </a:lnTo>
                  <a:lnTo>
                    <a:pt x="10" y="26"/>
                  </a:lnTo>
                  <a:lnTo>
                    <a:pt x="122" y="26"/>
                  </a:lnTo>
                  <a:lnTo>
                    <a:pt x="122" y="12"/>
                  </a:lnTo>
                  <a:close/>
                  <a:moveTo>
                    <a:pt x="71" y="0"/>
                  </a:moveTo>
                  <a:lnTo>
                    <a:pt x="54" y="4"/>
                  </a:lnTo>
                  <a:lnTo>
                    <a:pt x="55" y="6"/>
                  </a:lnTo>
                  <a:lnTo>
                    <a:pt x="57" y="12"/>
                  </a:lnTo>
                  <a:lnTo>
                    <a:pt x="76" y="12"/>
                  </a:lnTo>
                  <a:lnTo>
                    <a:pt x="75" y="8"/>
                  </a:lnTo>
                  <a:lnTo>
                    <a:pt x="73" y="4"/>
                  </a:lnTo>
                  <a:lnTo>
                    <a:pt x="71" y="0"/>
                  </a:lnTo>
                  <a:close/>
                  <a:moveTo>
                    <a:pt x="75" y="127"/>
                  </a:moveTo>
                  <a:lnTo>
                    <a:pt x="56" y="127"/>
                  </a:lnTo>
                  <a:lnTo>
                    <a:pt x="56" y="142"/>
                  </a:lnTo>
                  <a:lnTo>
                    <a:pt x="75" y="142"/>
                  </a:lnTo>
                  <a:lnTo>
                    <a:pt x="75" y="127"/>
                  </a:lnTo>
                  <a:close/>
                  <a:moveTo>
                    <a:pt x="131" y="113"/>
                  </a:moveTo>
                  <a:lnTo>
                    <a:pt x="0" y="113"/>
                  </a:lnTo>
                  <a:lnTo>
                    <a:pt x="0" y="127"/>
                  </a:lnTo>
                  <a:lnTo>
                    <a:pt x="131" y="127"/>
                  </a:lnTo>
                  <a:lnTo>
                    <a:pt x="131" y="113"/>
                  </a:lnTo>
                  <a:close/>
                  <a:moveTo>
                    <a:pt x="75" y="106"/>
                  </a:moveTo>
                  <a:lnTo>
                    <a:pt x="56" y="106"/>
                  </a:lnTo>
                  <a:lnTo>
                    <a:pt x="56" y="113"/>
                  </a:lnTo>
                  <a:lnTo>
                    <a:pt x="75" y="113"/>
                  </a:lnTo>
                  <a:lnTo>
                    <a:pt x="75" y="106"/>
                  </a:lnTo>
                  <a:close/>
                  <a:moveTo>
                    <a:pt x="116" y="57"/>
                  </a:moveTo>
                  <a:lnTo>
                    <a:pt x="16" y="57"/>
                  </a:lnTo>
                  <a:lnTo>
                    <a:pt x="16" y="106"/>
                  </a:lnTo>
                  <a:lnTo>
                    <a:pt x="116" y="106"/>
                  </a:lnTo>
                  <a:lnTo>
                    <a:pt x="116" y="94"/>
                  </a:lnTo>
                  <a:lnTo>
                    <a:pt x="32" y="94"/>
                  </a:lnTo>
                  <a:lnTo>
                    <a:pt x="32" y="87"/>
                  </a:lnTo>
                  <a:lnTo>
                    <a:pt x="116" y="87"/>
                  </a:lnTo>
                  <a:lnTo>
                    <a:pt x="116" y="76"/>
                  </a:lnTo>
                  <a:lnTo>
                    <a:pt x="32" y="76"/>
                  </a:lnTo>
                  <a:lnTo>
                    <a:pt x="32" y="69"/>
                  </a:lnTo>
                  <a:lnTo>
                    <a:pt x="116" y="69"/>
                  </a:lnTo>
                  <a:lnTo>
                    <a:pt x="116" y="57"/>
                  </a:lnTo>
                  <a:close/>
                  <a:moveTo>
                    <a:pt x="116" y="87"/>
                  </a:moveTo>
                  <a:lnTo>
                    <a:pt x="98" y="87"/>
                  </a:lnTo>
                  <a:lnTo>
                    <a:pt x="98" y="94"/>
                  </a:lnTo>
                  <a:lnTo>
                    <a:pt x="116" y="94"/>
                  </a:lnTo>
                  <a:lnTo>
                    <a:pt x="116" y="87"/>
                  </a:lnTo>
                  <a:close/>
                  <a:moveTo>
                    <a:pt x="116" y="69"/>
                  </a:moveTo>
                  <a:lnTo>
                    <a:pt x="98" y="69"/>
                  </a:lnTo>
                  <a:lnTo>
                    <a:pt x="98" y="76"/>
                  </a:lnTo>
                  <a:lnTo>
                    <a:pt x="116" y="76"/>
                  </a:lnTo>
                  <a:lnTo>
                    <a:pt x="116" y="6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AutoShape 2">
              <a:extLst>
                <a:ext uri="{FF2B5EF4-FFF2-40B4-BE49-F238E27FC236}">
                  <a16:creationId xmlns:a16="http://schemas.microsoft.com/office/drawing/2014/main" id="{F6B0692B-B544-469A-A7C7-21AF070653F3}"/>
                </a:ext>
              </a:extLst>
            </p:cNvPr>
            <p:cNvSpPr>
              <a:spLocks/>
            </p:cNvSpPr>
            <p:nvPr/>
          </p:nvSpPr>
          <p:spPr bwMode="auto">
            <a:xfrm>
              <a:off x="3651" y="3712"/>
              <a:ext cx="136" cy="140"/>
            </a:xfrm>
            <a:custGeom>
              <a:avLst/>
              <a:gdLst>
                <a:gd name="T0" fmla="+- 0 3710 3651"/>
                <a:gd name="T1" fmla="*/ T0 w 136"/>
                <a:gd name="T2" fmla="+- 0 3716 3713"/>
                <a:gd name="T3" fmla="*/ 3716 h 140"/>
                <a:gd name="T4" fmla="+- 0 3779 3651"/>
                <a:gd name="T5" fmla="*/ T4 w 136"/>
                <a:gd name="T6" fmla="+- 0 3764 3713"/>
                <a:gd name="T7" fmla="*/ 3764 h 140"/>
                <a:gd name="T8" fmla="+- 0 3726 3651"/>
                <a:gd name="T9" fmla="*/ T8 w 136"/>
                <a:gd name="T10" fmla="+- 0 3749 3713"/>
                <a:gd name="T11" fmla="*/ 3749 h 140"/>
                <a:gd name="T12" fmla="+- 0 3779 3651"/>
                <a:gd name="T13" fmla="*/ T12 w 136"/>
                <a:gd name="T14" fmla="+- 0 3731 3713"/>
                <a:gd name="T15" fmla="*/ 3731 h 140"/>
                <a:gd name="T16" fmla="+- 0 3779 3651"/>
                <a:gd name="T17" fmla="*/ T16 w 136"/>
                <a:gd name="T18" fmla="+- 0 3731 3713"/>
                <a:gd name="T19" fmla="*/ 3731 h 140"/>
                <a:gd name="T20" fmla="+- 0 3762 3651"/>
                <a:gd name="T21" fmla="*/ T20 w 136"/>
                <a:gd name="T22" fmla="+- 0 3749 3713"/>
                <a:gd name="T23" fmla="*/ 3749 h 140"/>
                <a:gd name="T24" fmla="+- 0 3779 3651"/>
                <a:gd name="T25" fmla="*/ T24 w 136"/>
                <a:gd name="T26" fmla="+- 0 3731 3713"/>
                <a:gd name="T27" fmla="*/ 3731 h 140"/>
                <a:gd name="T28" fmla="+- 0 3673 3651"/>
                <a:gd name="T29" fmla="*/ T28 w 136"/>
                <a:gd name="T30" fmla="+- 0 3801 3713"/>
                <a:gd name="T31" fmla="*/ 3801 h 140"/>
                <a:gd name="T32" fmla="+- 0 3689 3651"/>
                <a:gd name="T33" fmla="*/ T32 w 136"/>
                <a:gd name="T34" fmla="+- 0 3852 3713"/>
                <a:gd name="T35" fmla="*/ 3852 h 140"/>
                <a:gd name="T36" fmla="+- 0 3786 3651"/>
                <a:gd name="T37" fmla="*/ T36 w 136"/>
                <a:gd name="T38" fmla="+- 0 3832 3713"/>
                <a:gd name="T39" fmla="*/ 3832 h 140"/>
                <a:gd name="T40" fmla="+- 0 3703 3651"/>
                <a:gd name="T41" fmla="*/ T40 w 136"/>
                <a:gd name="T42" fmla="+- 0 3848 3713"/>
                <a:gd name="T43" fmla="*/ 3848 h 140"/>
                <a:gd name="T44" fmla="+- 0 3786 3651"/>
                <a:gd name="T45" fmla="*/ T44 w 136"/>
                <a:gd name="T46" fmla="+- 0 3832 3713"/>
                <a:gd name="T47" fmla="*/ 3832 h 140"/>
                <a:gd name="T48" fmla="+- 0 3737 3651"/>
                <a:gd name="T49" fmla="*/ T48 w 136"/>
                <a:gd name="T50" fmla="+- 0 3819 3713"/>
                <a:gd name="T51" fmla="*/ 3819 h 140"/>
                <a:gd name="T52" fmla="+- 0 3754 3651"/>
                <a:gd name="T53" fmla="*/ T52 w 136"/>
                <a:gd name="T54" fmla="+- 0 3832 3713"/>
                <a:gd name="T55" fmla="*/ 3832 h 140"/>
                <a:gd name="T56" fmla="+- 0 3689 3651"/>
                <a:gd name="T57" fmla="*/ T56 w 136"/>
                <a:gd name="T58" fmla="+- 0 3771 3713"/>
                <a:gd name="T59" fmla="*/ 3771 h 140"/>
                <a:gd name="T60" fmla="+- 0 3666 3651"/>
                <a:gd name="T61" fmla="*/ T60 w 136"/>
                <a:gd name="T62" fmla="+- 0 3782 3713"/>
                <a:gd name="T63" fmla="*/ 3782 h 140"/>
                <a:gd name="T64" fmla="+- 0 3657 3651"/>
                <a:gd name="T65" fmla="*/ T64 w 136"/>
                <a:gd name="T66" fmla="+- 0 3803 3713"/>
                <a:gd name="T67" fmla="*/ 3803 h 140"/>
                <a:gd name="T68" fmla="+- 0 3654 3651"/>
                <a:gd name="T69" fmla="*/ T68 w 136"/>
                <a:gd name="T70" fmla="+- 0 3816 3713"/>
                <a:gd name="T71" fmla="*/ 3816 h 140"/>
                <a:gd name="T72" fmla="+- 0 3659 3651"/>
                <a:gd name="T73" fmla="*/ T72 w 136"/>
                <a:gd name="T74" fmla="+- 0 3829 3713"/>
                <a:gd name="T75" fmla="*/ 3829 h 140"/>
                <a:gd name="T76" fmla="+- 0 3669 3651"/>
                <a:gd name="T77" fmla="*/ T76 w 136"/>
                <a:gd name="T78" fmla="+- 0 3811 3713"/>
                <a:gd name="T79" fmla="*/ 3811 h 140"/>
                <a:gd name="T80" fmla="+- 0 3689 3651"/>
                <a:gd name="T81" fmla="*/ T80 w 136"/>
                <a:gd name="T82" fmla="+- 0 3801 3713"/>
                <a:gd name="T83" fmla="*/ 3801 h 140"/>
                <a:gd name="T84" fmla="+- 0 3705 3651"/>
                <a:gd name="T85" fmla="*/ T84 w 136"/>
                <a:gd name="T86" fmla="+- 0 3795 3713"/>
                <a:gd name="T87" fmla="*/ 3795 h 140"/>
                <a:gd name="T88" fmla="+- 0 3693 3651"/>
                <a:gd name="T89" fmla="*/ T88 w 136"/>
                <a:gd name="T90" fmla="+- 0 3779 3713"/>
                <a:gd name="T91" fmla="*/ 3779 h 140"/>
                <a:gd name="T92" fmla="+- 0 3689 3651"/>
                <a:gd name="T93" fmla="*/ T92 w 136"/>
                <a:gd name="T94" fmla="+- 0 3771 3713"/>
                <a:gd name="T95" fmla="*/ 3771 h 140"/>
                <a:gd name="T96" fmla="+- 0 3712 3651"/>
                <a:gd name="T97" fmla="*/ T96 w 136"/>
                <a:gd name="T98" fmla="+- 0 3803 3713"/>
                <a:gd name="T99" fmla="*/ 3803 h 140"/>
                <a:gd name="T100" fmla="+- 0 3780 3651"/>
                <a:gd name="T101" fmla="*/ T100 w 136"/>
                <a:gd name="T102" fmla="+- 0 3819 3713"/>
                <a:gd name="T103" fmla="*/ 3819 h 140"/>
                <a:gd name="T104" fmla="+- 0 3705 3651"/>
                <a:gd name="T105" fmla="*/ T104 w 136"/>
                <a:gd name="T106" fmla="+- 0 3795 3713"/>
                <a:gd name="T107" fmla="*/ 3795 h 140"/>
                <a:gd name="T108" fmla="+- 0 3692 3651"/>
                <a:gd name="T109" fmla="*/ T108 w 136"/>
                <a:gd name="T110" fmla="+- 0 3801 3713"/>
                <a:gd name="T111" fmla="*/ 3801 h 140"/>
                <a:gd name="T112" fmla="+- 0 3697 3651"/>
                <a:gd name="T113" fmla="*/ T112 w 136"/>
                <a:gd name="T114" fmla="+- 0 3812 3713"/>
                <a:gd name="T115" fmla="*/ 3812 h 140"/>
                <a:gd name="T116" fmla="+- 0 3705 3651"/>
                <a:gd name="T117" fmla="*/ T116 w 136"/>
                <a:gd name="T118" fmla="+- 0 3795 3713"/>
                <a:gd name="T119" fmla="*/ 3795 h 140"/>
                <a:gd name="T120" fmla="+- 0 3737 3651"/>
                <a:gd name="T121" fmla="*/ T120 w 136"/>
                <a:gd name="T122" fmla="+- 0 3789 3713"/>
                <a:gd name="T123" fmla="*/ 3789 h 140"/>
                <a:gd name="T124" fmla="+- 0 3754 3651"/>
                <a:gd name="T125" fmla="*/ T124 w 136"/>
                <a:gd name="T126" fmla="+- 0 3803 3713"/>
                <a:gd name="T127" fmla="*/ 3803 h 140"/>
                <a:gd name="T128" fmla="+- 0 3783 3651"/>
                <a:gd name="T129" fmla="*/ T128 w 136"/>
                <a:gd name="T130" fmla="+- 0 3773 3713"/>
                <a:gd name="T131" fmla="*/ 3773 h 140"/>
                <a:gd name="T132" fmla="+- 0 3709 3651"/>
                <a:gd name="T133" fmla="*/ T132 w 136"/>
                <a:gd name="T134" fmla="+- 0 3789 3713"/>
                <a:gd name="T135" fmla="*/ 3789 h 140"/>
                <a:gd name="T136" fmla="+- 0 3783 3651"/>
                <a:gd name="T137" fmla="*/ T136 w 136"/>
                <a:gd name="T138" fmla="+- 0 3773 3713"/>
                <a:gd name="T139" fmla="*/ 3773 h 140"/>
                <a:gd name="T140" fmla="+- 0 3655 3651"/>
                <a:gd name="T141" fmla="*/ T140 w 136"/>
                <a:gd name="T142" fmla="+- 0 3754 3713"/>
                <a:gd name="T143" fmla="*/ 3754 h 140"/>
                <a:gd name="T144" fmla="+- 0 3704 3651"/>
                <a:gd name="T145" fmla="*/ T144 w 136"/>
                <a:gd name="T146" fmla="+- 0 3771 3713"/>
                <a:gd name="T147" fmla="*/ 3771 h 140"/>
                <a:gd name="T148" fmla="+- 0 3689 3651"/>
                <a:gd name="T149" fmla="*/ T148 w 136"/>
                <a:gd name="T150" fmla="+- 0 3736 3713"/>
                <a:gd name="T151" fmla="*/ 3736 h 140"/>
                <a:gd name="T152" fmla="+- 0 3673 3651"/>
                <a:gd name="T153" fmla="*/ T152 w 136"/>
                <a:gd name="T154" fmla="+- 0 3754 3713"/>
                <a:gd name="T155" fmla="*/ 3754 h 140"/>
                <a:gd name="T156" fmla="+- 0 3689 3651"/>
                <a:gd name="T157" fmla="*/ T156 w 136"/>
                <a:gd name="T158" fmla="+- 0 3736 3713"/>
                <a:gd name="T159" fmla="*/ 3736 h 140"/>
                <a:gd name="T160" fmla="+- 0 3686 3651"/>
                <a:gd name="T161" fmla="*/ T160 w 136"/>
                <a:gd name="T162" fmla="+- 0 3716 3713"/>
                <a:gd name="T163" fmla="*/ 3716 h 140"/>
                <a:gd name="T164" fmla="+- 0 3665 3651"/>
                <a:gd name="T165" fmla="*/ T164 w 136"/>
                <a:gd name="T166" fmla="+- 0 3722 3713"/>
                <a:gd name="T167" fmla="*/ 3722 h 140"/>
                <a:gd name="T168" fmla="+- 0 3657 3651"/>
                <a:gd name="T169" fmla="*/ T168 w 136"/>
                <a:gd name="T170" fmla="+- 0 3729 3713"/>
                <a:gd name="T171" fmla="*/ 3729 h 140"/>
                <a:gd name="T172" fmla="+- 0 3659 3651"/>
                <a:gd name="T173" fmla="*/ T172 w 136"/>
                <a:gd name="T174" fmla="+- 0 3738 3713"/>
                <a:gd name="T175" fmla="*/ 3738 h 140"/>
                <a:gd name="T176" fmla="+- 0 3673 3651"/>
                <a:gd name="T177" fmla="*/ T176 w 136"/>
                <a:gd name="T178" fmla="+- 0 3736 3713"/>
                <a:gd name="T179" fmla="*/ 3736 h 140"/>
                <a:gd name="T180" fmla="+- 0 3689 3651"/>
                <a:gd name="T181" fmla="*/ T180 w 136"/>
                <a:gd name="T182" fmla="+- 0 3732 3713"/>
                <a:gd name="T183" fmla="*/ 3732 h 140"/>
                <a:gd name="T184" fmla="+- 0 3700 3651"/>
                <a:gd name="T185" fmla="*/ T184 w 136"/>
                <a:gd name="T186" fmla="+- 0 3729 3713"/>
                <a:gd name="T187" fmla="*/ 3729 h 140"/>
                <a:gd name="T188" fmla="+- 0 3694 3651"/>
                <a:gd name="T189" fmla="*/ T188 w 136"/>
                <a:gd name="T190" fmla="+- 0 3713 3713"/>
                <a:gd name="T191" fmla="*/ 3713 h 14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Lst>
              <a:rect l="0" t="0" r="r" b="b"/>
              <a:pathLst>
                <a:path w="136" h="140">
                  <a:moveTo>
                    <a:pt x="128" y="3"/>
                  </a:moveTo>
                  <a:lnTo>
                    <a:pt x="59" y="3"/>
                  </a:lnTo>
                  <a:lnTo>
                    <a:pt x="59" y="51"/>
                  </a:lnTo>
                  <a:lnTo>
                    <a:pt x="128" y="51"/>
                  </a:lnTo>
                  <a:lnTo>
                    <a:pt x="128" y="36"/>
                  </a:lnTo>
                  <a:lnTo>
                    <a:pt x="75" y="36"/>
                  </a:lnTo>
                  <a:lnTo>
                    <a:pt x="75" y="18"/>
                  </a:lnTo>
                  <a:lnTo>
                    <a:pt x="128" y="18"/>
                  </a:lnTo>
                  <a:lnTo>
                    <a:pt x="128" y="3"/>
                  </a:lnTo>
                  <a:close/>
                  <a:moveTo>
                    <a:pt x="128" y="18"/>
                  </a:moveTo>
                  <a:lnTo>
                    <a:pt x="111" y="18"/>
                  </a:lnTo>
                  <a:lnTo>
                    <a:pt x="111" y="36"/>
                  </a:lnTo>
                  <a:lnTo>
                    <a:pt x="128" y="36"/>
                  </a:lnTo>
                  <a:lnTo>
                    <a:pt x="128" y="18"/>
                  </a:lnTo>
                  <a:close/>
                  <a:moveTo>
                    <a:pt x="38" y="88"/>
                  </a:moveTo>
                  <a:lnTo>
                    <a:pt x="22" y="88"/>
                  </a:lnTo>
                  <a:lnTo>
                    <a:pt x="22" y="139"/>
                  </a:lnTo>
                  <a:lnTo>
                    <a:pt x="38" y="139"/>
                  </a:lnTo>
                  <a:lnTo>
                    <a:pt x="38" y="88"/>
                  </a:lnTo>
                  <a:close/>
                  <a:moveTo>
                    <a:pt x="135" y="119"/>
                  </a:moveTo>
                  <a:lnTo>
                    <a:pt x="52" y="119"/>
                  </a:lnTo>
                  <a:lnTo>
                    <a:pt x="52" y="135"/>
                  </a:lnTo>
                  <a:lnTo>
                    <a:pt x="135" y="135"/>
                  </a:lnTo>
                  <a:lnTo>
                    <a:pt x="135" y="119"/>
                  </a:lnTo>
                  <a:close/>
                  <a:moveTo>
                    <a:pt x="103" y="106"/>
                  </a:moveTo>
                  <a:lnTo>
                    <a:pt x="86" y="106"/>
                  </a:lnTo>
                  <a:lnTo>
                    <a:pt x="86" y="119"/>
                  </a:lnTo>
                  <a:lnTo>
                    <a:pt x="103" y="119"/>
                  </a:lnTo>
                  <a:lnTo>
                    <a:pt x="103" y="106"/>
                  </a:lnTo>
                  <a:close/>
                  <a:moveTo>
                    <a:pt x="38" y="58"/>
                  </a:moveTo>
                  <a:lnTo>
                    <a:pt x="19" y="58"/>
                  </a:lnTo>
                  <a:lnTo>
                    <a:pt x="15" y="69"/>
                  </a:lnTo>
                  <a:lnTo>
                    <a:pt x="11" y="80"/>
                  </a:lnTo>
                  <a:lnTo>
                    <a:pt x="6" y="90"/>
                  </a:lnTo>
                  <a:lnTo>
                    <a:pt x="0" y="98"/>
                  </a:lnTo>
                  <a:lnTo>
                    <a:pt x="3" y="103"/>
                  </a:lnTo>
                  <a:lnTo>
                    <a:pt x="7" y="111"/>
                  </a:lnTo>
                  <a:lnTo>
                    <a:pt x="8" y="116"/>
                  </a:lnTo>
                  <a:lnTo>
                    <a:pt x="13" y="109"/>
                  </a:lnTo>
                  <a:lnTo>
                    <a:pt x="18" y="98"/>
                  </a:lnTo>
                  <a:lnTo>
                    <a:pt x="22" y="88"/>
                  </a:lnTo>
                  <a:lnTo>
                    <a:pt x="38" y="88"/>
                  </a:lnTo>
                  <a:lnTo>
                    <a:pt x="38" y="82"/>
                  </a:lnTo>
                  <a:lnTo>
                    <a:pt x="54" y="82"/>
                  </a:lnTo>
                  <a:lnTo>
                    <a:pt x="54" y="81"/>
                  </a:lnTo>
                  <a:lnTo>
                    <a:pt x="42" y="66"/>
                  </a:lnTo>
                  <a:lnTo>
                    <a:pt x="38" y="61"/>
                  </a:lnTo>
                  <a:lnTo>
                    <a:pt x="38" y="58"/>
                  </a:lnTo>
                  <a:close/>
                  <a:moveTo>
                    <a:pt x="129" y="90"/>
                  </a:moveTo>
                  <a:lnTo>
                    <a:pt x="61" y="90"/>
                  </a:lnTo>
                  <a:lnTo>
                    <a:pt x="61" y="106"/>
                  </a:lnTo>
                  <a:lnTo>
                    <a:pt x="129" y="106"/>
                  </a:lnTo>
                  <a:lnTo>
                    <a:pt x="129" y="90"/>
                  </a:lnTo>
                  <a:close/>
                  <a:moveTo>
                    <a:pt x="54" y="82"/>
                  </a:moveTo>
                  <a:lnTo>
                    <a:pt x="38" y="82"/>
                  </a:lnTo>
                  <a:lnTo>
                    <a:pt x="41" y="88"/>
                  </a:lnTo>
                  <a:lnTo>
                    <a:pt x="44" y="95"/>
                  </a:lnTo>
                  <a:lnTo>
                    <a:pt x="46" y="99"/>
                  </a:lnTo>
                  <a:lnTo>
                    <a:pt x="56" y="85"/>
                  </a:lnTo>
                  <a:lnTo>
                    <a:pt x="54" y="82"/>
                  </a:lnTo>
                  <a:close/>
                  <a:moveTo>
                    <a:pt x="103" y="76"/>
                  </a:moveTo>
                  <a:lnTo>
                    <a:pt x="86" y="76"/>
                  </a:lnTo>
                  <a:lnTo>
                    <a:pt x="86" y="90"/>
                  </a:lnTo>
                  <a:lnTo>
                    <a:pt x="103" y="90"/>
                  </a:lnTo>
                  <a:lnTo>
                    <a:pt x="103" y="76"/>
                  </a:lnTo>
                  <a:close/>
                  <a:moveTo>
                    <a:pt x="132" y="60"/>
                  </a:moveTo>
                  <a:lnTo>
                    <a:pt x="58" y="60"/>
                  </a:lnTo>
                  <a:lnTo>
                    <a:pt x="58" y="76"/>
                  </a:lnTo>
                  <a:lnTo>
                    <a:pt x="132" y="76"/>
                  </a:lnTo>
                  <a:lnTo>
                    <a:pt x="132" y="60"/>
                  </a:lnTo>
                  <a:close/>
                  <a:moveTo>
                    <a:pt x="53" y="41"/>
                  </a:moveTo>
                  <a:lnTo>
                    <a:pt x="4" y="41"/>
                  </a:lnTo>
                  <a:lnTo>
                    <a:pt x="4" y="58"/>
                  </a:lnTo>
                  <a:lnTo>
                    <a:pt x="53" y="58"/>
                  </a:lnTo>
                  <a:lnTo>
                    <a:pt x="53" y="41"/>
                  </a:lnTo>
                  <a:close/>
                  <a:moveTo>
                    <a:pt x="38" y="23"/>
                  </a:moveTo>
                  <a:lnTo>
                    <a:pt x="22" y="23"/>
                  </a:lnTo>
                  <a:lnTo>
                    <a:pt x="22" y="41"/>
                  </a:lnTo>
                  <a:lnTo>
                    <a:pt x="38" y="41"/>
                  </a:lnTo>
                  <a:lnTo>
                    <a:pt x="38" y="23"/>
                  </a:lnTo>
                  <a:close/>
                  <a:moveTo>
                    <a:pt x="43" y="0"/>
                  </a:moveTo>
                  <a:lnTo>
                    <a:pt x="35" y="3"/>
                  </a:lnTo>
                  <a:lnTo>
                    <a:pt x="25" y="7"/>
                  </a:lnTo>
                  <a:lnTo>
                    <a:pt x="14" y="9"/>
                  </a:lnTo>
                  <a:lnTo>
                    <a:pt x="4" y="12"/>
                  </a:lnTo>
                  <a:lnTo>
                    <a:pt x="6" y="16"/>
                  </a:lnTo>
                  <a:lnTo>
                    <a:pt x="8" y="22"/>
                  </a:lnTo>
                  <a:lnTo>
                    <a:pt x="8" y="25"/>
                  </a:lnTo>
                  <a:lnTo>
                    <a:pt x="17" y="24"/>
                  </a:lnTo>
                  <a:lnTo>
                    <a:pt x="22" y="23"/>
                  </a:lnTo>
                  <a:lnTo>
                    <a:pt x="38" y="23"/>
                  </a:lnTo>
                  <a:lnTo>
                    <a:pt x="38" y="19"/>
                  </a:lnTo>
                  <a:lnTo>
                    <a:pt x="43" y="18"/>
                  </a:lnTo>
                  <a:lnTo>
                    <a:pt x="49" y="16"/>
                  </a:lnTo>
                  <a:lnTo>
                    <a:pt x="53" y="14"/>
                  </a:lnTo>
                  <a:lnTo>
                    <a:pt x="43"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895956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E5DE1E-C8A6-49AA-B811-DACCF24AC1AA}"/>
              </a:ext>
            </a:extLst>
          </p:cNvPr>
          <p:cNvSpPr>
            <a:spLocks noGrp="1"/>
          </p:cNvSpPr>
          <p:nvPr>
            <p:ph type="title"/>
          </p:nvPr>
        </p:nvSpPr>
        <p:spPr/>
        <p:txBody>
          <a:bodyPr/>
          <a:lstStyle/>
          <a:p>
            <a:r>
              <a:rPr lang="en-US" altLang="zh-CN" dirty="0"/>
              <a:t>4. </a:t>
            </a:r>
            <a:r>
              <a:rPr lang="zh-CN" altLang="en-US" dirty="0"/>
              <a:t>常用工具、技术和方法</a:t>
            </a:r>
            <a:r>
              <a:rPr lang="en-US" altLang="zh-CN" dirty="0"/>
              <a:t> </a:t>
            </a:r>
            <a:endParaRPr lang="zh-CN" altLang="en-US" dirty="0"/>
          </a:p>
        </p:txBody>
      </p:sp>
      <p:sp>
        <p:nvSpPr>
          <p:cNvPr id="3" name="内容占位符 2">
            <a:extLst>
              <a:ext uri="{FF2B5EF4-FFF2-40B4-BE49-F238E27FC236}">
                <a16:creationId xmlns:a16="http://schemas.microsoft.com/office/drawing/2014/main" id="{06EAC41D-5CCD-44F0-A928-505D997C47C8}"/>
              </a:ext>
            </a:extLst>
          </p:cNvPr>
          <p:cNvSpPr>
            <a:spLocks noGrp="1"/>
          </p:cNvSpPr>
          <p:nvPr>
            <p:ph idx="1"/>
          </p:nvPr>
        </p:nvSpPr>
        <p:spPr/>
        <p:txBody>
          <a:bodyPr/>
          <a:lstStyle/>
          <a:p>
            <a:pPr marL="0" indent="0">
              <a:buNone/>
            </a:pPr>
            <a:r>
              <a:rPr lang="zh-CN" altLang="en-US" dirty="0"/>
              <a:t>（</a:t>
            </a:r>
            <a:r>
              <a:rPr lang="en-US" altLang="zh-CN" dirty="0"/>
              <a:t>1</a:t>
            </a:r>
            <a:r>
              <a:rPr lang="zh-CN" altLang="en-US" dirty="0"/>
              <a:t>）克服分析麻痹症（</a:t>
            </a:r>
            <a:r>
              <a:rPr lang="en-US" altLang="zh-CN" dirty="0"/>
              <a:t>analysis paralysis</a:t>
            </a:r>
            <a:r>
              <a:rPr lang="zh-CN" altLang="en-US" dirty="0"/>
              <a:t>）</a:t>
            </a:r>
            <a:endParaRPr lang="en-US" altLang="zh-CN" dirty="0"/>
          </a:p>
          <a:p>
            <a:pPr lvl="1"/>
            <a:r>
              <a:rPr lang="zh-CN" altLang="en-US" dirty="0"/>
              <a:t>过度分析某种情景，以至于迟迟做不了决定，无法采取行动，形成“麻痹效果”（</a:t>
            </a:r>
            <a:r>
              <a:rPr lang="en-US" altLang="zh-CN" dirty="0"/>
              <a:t>paralyzing the outcome</a:t>
            </a:r>
            <a:r>
              <a:rPr lang="zh-CN" altLang="en-US" dirty="0"/>
              <a:t>）</a:t>
            </a:r>
            <a:endParaRPr lang="en-US" altLang="zh-CN" dirty="0"/>
          </a:p>
        </p:txBody>
      </p:sp>
      <p:sp>
        <p:nvSpPr>
          <p:cNvPr id="4" name="灯片编号占位符 3">
            <a:extLst>
              <a:ext uri="{FF2B5EF4-FFF2-40B4-BE49-F238E27FC236}">
                <a16:creationId xmlns:a16="http://schemas.microsoft.com/office/drawing/2014/main" id="{9C46FC7F-E077-41D0-A3DC-29EA085051C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18</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 name="图片 4">
            <a:extLst>
              <a:ext uri="{FF2B5EF4-FFF2-40B4-BE49-F238E27FC236}">
                <a16:creationId xmlns:a16="http://schemas.microsoft.com/office/drawing/2014/main" id="{65AE4C96-9287-4F95-9E8D-E60343E8D699}"/>
              </a:ext>
            </a:extLst>
          </p:cNvPr>
          <p:cNvPicPr>
            <a:picLocks noChangeAspect="1"/>
          </p:cNvPicPr>
          <p:nvPr/>
        </p:nvPicPr>
        <p:blipFill>
          <a:blip r:embed="rId2"/>
          <a:stretch>
            <a:fillRect/>
          </a:stretch>
        </p:blipFill>
        <p:spPr>
          <a:xfrm>
            <a:off x="6400800" y="2342330"/>
            <a:ext cx="4807326" cy="3855981"/>
          </a:xfrm>
          <a:prstGeom prst="rect">
            <a:avLst/>
          </a:prstGeom>
        </p:spPr>
      </p:pic>
      <p:sp>
        <p:nvSpPr>
          <p:cNvPr id="6" name="圆角矩形 9">
            <a:extLst>
              <a:ext uri="{FF2B5EF4-FFF2-40B4-BE49-F238E27FC236}">
                <a16:creationId xmlns:a16="http://schemas.microsoft.com/office/drawing/2014/main" id="{9AF65D00-FB04-427A-AFB0-ABF18258F635}"/>
              </a:ext>
            </a:extLst>
          </p:cNvPr>
          <p:cNvSpPr>
            <a:spLocks noChangeArrowheads="1"/>
          </p:cNvSpPr>
          <p:nvPr/>
        </p:nvSpPr>
        <p:spPr bwMode="auto">
          <a:xfrm>
            <a:off x="1364223" y="3247465"/>
            <a:ext cx="4895383" cy="2534771"/>
          </a:xfrm>
          <a:prstGeom prst="roundRect">
            <a:avLst>
              <a:gd name="adj" fmla="val 16667"/>
            </a:avLst>
          </a:prstGeom>
          <a:noFill/>
          <a:ln w="25400" algn="ctr">
            <a:solidFill>
              <a:srgbClr val="002060"/>
            </a:solidFill>
            <a:round/>
            <a:headEnd/>
            <a:tailEnd/>
          </a:ln>
          <a:extLst>
            <a:ext uri="{909E8E84-426E-40DD-AFC4-6F175D3DCCD1}">
              <a14:hiddenFill xmlns:a14="http://schemas.microsoft.com/office/drawing/2010/main">
                <a:solidFill>
                  <a:srgbClr val="FFFFFF"/>
                </a:solidFill>
              </a14:hiddenFill>
            </a:ext>
          </a:extLst>
        </p:spPr>
        <p:txBody>
          <a:bodyPr/>
          <a:lstStyle/>
          <a:p>
            <a:pPr marL="342900" lvl="0" indent="-342900">
              <a:buFont typeface="Wingdings" panose="05000000000000000000" pitchFamily="2" charset="2"/>
              <a:buChar char="Ø"/>
            </a:pPr>
            <a:r>
              <a:rPr lang="zh-CN" altLang="en-US" sz="2400">
                <a:solidFill>
                  <a:srgbClr val="7030A0"/>
                </a:solidFill>
                <a:latin typeface="微软雅黑" panose="020B0503020204020204" pitchFamily="34" charset="-122"/>
                <a:ea typeface="微软雅黑" panose="020B0503020204020204" pitchFamily="34" charset="-122"/>
              </a:rPr>
              <a:t>通常发生在处理</a:t>
            </a:r>
            <a:r>
              <a:rPr lang="zh-CN" altLang="en-US" sz="2400" b="1">
                <a:solidFill>
                  <a:srgbClr val="7030A0"/>
                </a:solidFill>
                <a:latin typeface="微软雅黑" panose="020B0503020204020204" pitchFamily="34" charset="-122"/>
                <a:ea typeface="微软雅黑" panose="020B0503020204020204" pitchFamily="34" charset="-122"/>
              </a:rPr>
              <a:t>具有挑战性的、全新的</a:t>
            </a:r>
            <a:r>
              <a:rPr lang="zh-CN" altLang="en-US" sz="2400">
                <a:solidFill>
                  <a:srgbClr val="7030A0"/>
                </a:solidFill>
                <a:latin typeface="微软雅黑" panose="020B0503020204020204" pitchFamily="34" charset="-122"/>
                <a:ea typeface="微软雅黑" panose="020B0503020204020204" pitchFamily="34" charset="-122"/>
              </a:rPr>
              <a:t>问题时</a:t>
            </a:r>
          </a:p>
          <a:p>
            <a:pPr marL="342900" lvl="0" indent="-342900">
              <a:buFont typeface="Wingdings" panose="05000000000000000000" pitchFamily="2" charset="2"/>
              <a:buChar char="Ø"/>
            </a:pPr>
            <a:r>
              <a:rPr lang="zh-CN" altLang="en-US" sz="2400">
                <a:solidFill>
                  <a:srgbClr val="7030A0"/>
                </a:solidFill>
                <a:latin typeface="微软雅黑" panose="020B0503020204020204" pitchFamily="34" charset="-122"/>
                <a:ea typeface="微软雅黑" panose="020B0503020204020204" pitchFamily="34" charset="-122"/>
              </a:rPr>
              <a:t>问题来源最早可追溯到“伊索寓言”</a:t>
            </a:r>
            <a:r>
              <a:rPr lang="en-US" altLang="zh-CN" sz="2400">
                <a:solidFill>
                  <a:srgbClr val="7030A0"/>
                </a:solidFill>
                <a:latin typeface="微软雅黑" panose="020B0503020204020204" pitchFamily="34" charset="-122"/>
                <a:ea typeface="微软雅黑" panose="020B0503020204020204" pitchFamily="34" charset="-122"/>
              </a:rPr>
              <a:t>——《</a:t>
            </a:r>
            <a:r>
              <a:rPr lang="zh-CN" altLang="en-US" sz="2400">
                <a:solidFill>
                  <a:srgbClr val="7030A0"/>
                </a:solidFill>
                <a:latin typeface="微软雅黑" panose="020B0503020204020204" pitchFamily="34" charset="-122"/>
                <a:ea typeface="微软雅黑" panose="020B0503020204020204" pitchFamily="34" charset="-122"/>
              </a:rPr>
              <a:t>狐狸和猫</a:t>
            </a:r>
            <a:r>
              <a:rPr lang="en-US" altLang="zh-CN" sz="2400">
                <a:solidFill>
                  <a:srgbClr val="7030A0"/>
                </a:solidFill>
                <a:latin typeface="微软雅黑" panose="020B0503020204020204" pitchFamily="34" charset="-122"/>
                <a:ea typeface="微软雅黑" panose="020B0503020204020204" pitchFamily="34" charset="-122"/>
              </a:rPr>
              <a:t>》</a:t>
            </a:r>
            <a:endParaRPr lang="en-US" altLang="zh-CN" sz="2400" dirty="0">
              <a:solidFill>
                <a:srgbClr val="7030A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98193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E5DE1E-C8A6-49AA-B811-DACCF24AC1AA}"/>
              </a:ext>
            </a:extLst>
          </p:cNvPr>
          <p:cNvSpPr>
            <a:spLocks noGrp="1"/>
          </p:cNvSpPr>
          <p:nvPr>
            <p:ph type="title"/>
          </p:nvPr>
        </p:nvSpPr>
        <p:spPr/>
        <p:txBody>
          <a:bodyPr/>
          <a:lstStyle/>
          <a:p>
            <a:r>
              <a:rPr lang="en-US" altLang="zh-CN" dirty="0"/>
              <a:t>4. </a:t>
            </a:r>
            <a:r>
              <a:rPr lang="zh-CN" altLang="en-US" dirty="0"/>
              <a:t>常用工具、技术和方法</a:t>
            </a:r>
            <a:r>
              <a:rPr lang="en-US" altLang="zh-CN" dirty="0"/>
              <a:t> </a:t>
            </a:r>
            <a:endParaRPr lang="zh-CN" altLang="en-US" dirty="0"/>
          </a:p>
        </p:txBody>
      </p:sp>
      <p:sp>
        <p:nvSpPr>
          <p:cNvPr id="3" name="内容占位符 2">
            <a:extLst>
              <a:ext uri="{FF2B5EF4-FFF2-40B4-BE49-F238E27FC236}">
                <a16:creationId xmlns:a16="http://schemas.microsoft.com/office/drawing/2014/main" id="{06EAC41D-5CCD-44F0-A928-505D997C47C8}"/>
              </a:ext>
            </a:extLst>
          </p:cNvPr>
          <p:cNvSpPr>
            <a:spLocks noGrp="1"/>
          </p:cNvSpPr>
          <p:nvPr>
            <p:ph idx="1"/>
          </p:nvPr>
        </p:nvSpPr>
        <p:spPr/>
        <p:txBody>
          <a:bodyPr/>
          <a:lstStyle/>
          <a:p>
            <a:pPr marL="0" indent="0">
              <a:buNone/>
            </a:pPr>
            <a:r>
              <a:rPr lang="zh-CN" altLang="en-US" dirty="0"/>
              <a:t>（</a:t>
            </a:r>
            <a:r>
              <a:rPr lang="en-US" altLang="zh-CN" dirty="0"/>
              <a:t>1</a:t>
            </a:r>
            <a:r>
              <a:rPr lang="zh-CN" altLang="en-US" dirty="0"/>
              <a:t>）克服分析麻痹症（</a:t>
            </a:r>
            <a:r>
              <a:rPr lang="en-US" altLang="zh-CN" dirty="0"/>
              <a:t>analysis paralysis</a:t>
            </a:r>
            <a:r>
              <a:rPr lang="zh-CN" altLang="en-US" dirty="0"/>
              <a:t>）</a:t>
            </a:r>
            <a:endParaRPr lang="en-US" altLang="zh-CN" dirty="0"/>
          </a:p>
          <a:p>
            <a:pPr lvl="1"/>
            <a:r>
              <a:rPr lang="zh-CN" altLang="en-US" dirty="0"/>
              <a:t>案例：软件开发</a:t>
            </a:r>
            <a:endParaRPr lang="en-US" altLang="zh-CN" dirty="0"/>
          </a:p>
          <a:p>
            <a:pPr lvl="2"/>
            <a:r>
              <a:rPr lang="zh-CN" altLang="en-US" dirty="0"/>
              <a:t>在项目计划、需求采集、架构设计和数据建模阶段花费时间过长，得到的价值却很少</a:t>
            </a:r>
          </a:p>
          <a:p>
            <a:pPr lvl="1"/>
            <a:r>
              <a:rPr lang="zh-CN" altLang="en-US" dirty="0"/>
              <a:t>解决方法</a:t>
            </a:r>
            <a:endParaRPr lang="en-US" altLang="zh-CN" dirty="0"/>
          </a:p>
          <a:p>
            <a:pPr lvl="2"/>
            <a:r>
              <a:rPr lang="zh-CN" altLang="en-US" dirty="0"/>
              <a:t>拖延和过多的假设是关键诱因</a:t>
            </a:r>
            <a:endParaRPr lang="en-US" altLang="zh-CN" b="1" dirty="0">
              <a:solidFill>
                <a:srgbClr val="C00000"/>
              </a:solidFill>
            </a:endParaRPr>
          </a:p>
          <a:p>
            <a:pPr lvl="2"/>
            <a:r>
              <a:rPr lang="en-US" altLang="zh-CN" b="1" dirty="0">
                <a:solidFill>
                  <a:srgbClr val="C00000"/>
                </a:solidFill>
              </a:rPr>
              <a:t>Identifying the key question </a:t>
            </a:r>
            <a:r>
              <a:rPr lang="en-US" altLang="zh-CN" dirty="0"/>
              <a:t>is really the main problem behind “analysis paralysis” – if you don’t know where you are going, you can’t really get there.   ——Wiki</a:t>
            </a:r>
          </a:p>
          <a:p>
            <a:pPr lvl="2"/>
            <a:r>
              <a:rPr lang="zh-CN" altLang="en-US" dirty="0"/>
              <a:t>把问题简单化：</a:t>
            </a:r>
            <a:r>
              <a:rPr lang="en-US" altLang="zh-CN" dirty="0"/>
              <a:t>Deming</a:t>
            </a:r>
            <a:r>
              <a:rPr lang="zh-CN" altLang="en-US" dirty="0"/>
              <a:t>环</a:t>
            </a:r>
            <a:r>
              <a:rPr lang="en-US" altLang="zh-CN" dirty="0"/>
              <a:t>PDCA</a:t>
            </a:r>
            <a:r>
              <a:rPr lang="zh-CN" altLang="en-US" dirty="0"/>
              <a:t>、迭代</a:t>
            </a:r>
            <a:endParaRPr lang="en-US" altLang="zh-CN" dirty="0"/>
          </a:p>
          <a:p>
            <a:pPr lvl="2"/>
            <a:r>
              <a:rPr lang="zh-CN" altLang="en-US" dirty="0"/>
              <a:t>心理暗示：</a:t>
            </a:r>
            <a:r>
              <a:rPr lang="en-US" altLang="zh-CN" dirty="0"/>
              <a:t>Keep in mind that </a:t>
            </a:r>
            <a:r>
              <a:rPr lang="en-US" altLang="zh-CN" b="1" dirty="0">
                <a:solidFill>
                  <a:srgbClr val="C00000"/>
                </a:solidFill>
              </a:rPr>
              <a:t>no single approach </a:t>
            </a:r>
            <a:r>
              <a:rPr lang="en-US" altLang="zh-CN" dirty="0"/>
              <a:t>is universally accepted or preferable.</a:t>
            </a:r>
          </a:p>
        </p:txBody>
      </p:sp>
      <p:sp>
        <p:nvSpPr>
          <p:cNvPr id="4" name="灯片编号占位符 3">
            <a:extLst>
              <a:ext uri="{FF2B5EF4-FFF2-40B4-BE49-F238E27FC236}">
                <a16:creationId xmlns:a16="http://schemas.microsoft.com/office/drawing/2014/main" id="{9C46FC7F-E077-41D0-A3DC-29EA085051C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19</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812113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712FA6-E793-48E1-B2D8-2A86B7007882}"/>
              </a:ext>
            </a:extLst>
          </p:cNvPr>
          <p:cNvSpPr>
            <a:spLocks noGrp="1"/>
          </p:cNvSpPr>
          <p:nvPr>
            <p:ph type="title"/>
          </p:nvPr>
        </p:nvSpPr>
        <p:spPr/>
        <p:txBody>
          <a:bodyPr/>
          <a:lstStyle/>
          <a:p>
            <a:r>
              <a:rPr lang="zh-CN" altLang="en-US" dirty="0"/>
              <a:t>教学内容</a:t>
            </a:r>
          </a:p>
        </p:txBody>
      </p:sp>
      <p:sp>
        <p:nvSpPr>
          <p:cNvPr id="4" name="灯片编号占位符 3">
            <a:extLst>
              <a:ext uri="{FF2B5EF4-FFF2-40B4-BE49-F238E27FC236}">
                <a16:creationId xmlns:a16="http://schemas.microsoft.com/office/drawing/2014/main" id="{BA8EA243-4BEA-44B1-818B-CF3475A7AEA4}"/>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2</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6" name="表格 5">
            <a:extLst>
              <a:ext uri="{FF2B5EF4-FFF2-40B4-BE49-F238E27FC236}">
                <a16:creationId xmlns:a16="http://schemas.microsoft.com/office/drawing/2014/main" id="{9BB92923-F560-4BB9-8108-01AD3ACE5B20}"/>
              </a:ext>
            </a:extLst>
          </p:cNvPr>
          <p:cNvGraphicFramePr>
            <a:graphicFrameLocks noGrp="1"/>
          </p:cNvGraphicFramePr>
          <p:nvPr>
            <p:extLst>
              <p:ext uri="{D42A27DB-BD31-4B8C-83A1-F6EECF244321}">
                <p14:modId xmlns:p14="http://schemas.microsoft.com/office/powerpoint/2010/main" val="266382497"/>
              </p:ext>
            </p:extLst>
          </p:nvPr>
        </p:nvGraphicFramePr>
        <p:xfrm>
          <a:off x="304348" y="1145003"/>
          <a:ext cx="11544903" cy="5188336"/>
        </p:xfrm>
        <a:graphic>
          <a:graphicData uri="http://schemas.openxmlformats.org/drawingml/2006/table">
            <a:tbl>
              <a:tblPr>
                <a:tableStyleId>{5C22544A-7EE6-4342-B048-85BDC9FD1C3A}</a:tableStyleId>
              </a:tblPr>
              <a:tblGrid>
                <a:gridCol w="2736000">
                  <a:extLst>
                    <a:ext uri="{9D8B030D-6E8A-4147-A177-3AD203B41FA5}">
                      <a16:colId xmlns:a16="http://schemas.microsoft.com/office/drawing/2014/main" val="4257104928"/>
                    </a:ext>
                  </a:extLst>
                </a:gridCol>
                <a:gridCol w="5976000">
                  <a:extLst>
                    <a:ext uri="{9D8B030D-6E8A-4147-A177-3AD203B41FA5}">
                      <a16:colId xmlns:a16="http://schemas.microsoft.com/office/drawing/2014/main" val="849540863"/>
                    </a:ext>
                  </a:extLst>
                </a:gridCol>
                <a:gridCol w="742794">
                  <a:extLst>
                    <a:ext uri="{9D8B030D-6E8A-4147-A177-3AD203B41FA5}">
                      <a16:colId xmlns:a16="http://schemas.microsoft.com/office/drawing/2014/main" val="3647961484"/>
                    </a:ext>
                  </a:extLst>
                </a:gridCol>
                <a:gridCol w="532014">
                  <a:extLst>
                    <a:ext uri="{9D8B030D-6E8A-4147-A177-3AD203B41FA5}">
                      <a16:colId xmlns:a16="http://schemas.microsoft.com/office/drawing/2014/main" val="2337671911"/>
                    </a:ext>
                  </a:extLst>
                </a:gridCol>
                <a:gridCol w="548964">
                  <a:extLst>
                    <a:ext uri="{9D8B030D-6E8A-4147-A177-3AD203B41FA5}">
                      <a16:colId xmlns:a16="http://schemas.microsoft.com/office/drawing/2014/main" val="4087459782"/>
                    </a:ext>
                  </a:extLst>
                </a:gridCol>
                <a:gridCol w="504675">
                  <a:extLst>
                    <a:ext uri="{9D8B030D-6E8A-4147-A177-3AD203B41FA5}">
                      <a16:colId xmlns:a16="http://schemas.microsoft.com/office/drawing/2014/main" val="2271219184"/>
                    </a:ext>
                  </a:extLst>
                </a:gridCol>
                <a:gridCol w="504456">
                  <a:extLst>
                    <a:ext uri="{9D8B030D-6E8A-4147-A177-3AD203B41FA5}">
                      <a16:colId xmlns:a16="http://schemas.microsoft.com/office/drawing/2014/main" val="1560714061"/>
                    </a:ext>
                  </a:extLst>
                </a:gridCol>
              </a:tblGrid>
              <a:tr h="671396">
                <a:tc>
                  <a:txBody>
                    <a:bodyPr/>
                    <a:lstStyle/>
                    <a:p>
                      <a:pPr algn="ctr" fontAlgn="ctr"/>
                      <a:r>
                        <a:rPr lang="zh-CN" altLang="en-US" sz="1800" u="none" strike="noStrike" dirty="0">
                          <a:solidFill>
                            <a:srgbClr val="194B85"/>
                          </a:solidFill>
                          <a:effectLst/>
                          <a:latin typeface="微软雅黑 Light" panose="020B0502040204020203" pitchFamily="34" charset="-122"/>
                          <a:ea typeface="微软雅黑 Light" panose="020B0502040204020203" pitchFamily="34" charset="-122"/>
                        </a:rPr>
                        <a:t>标题</a:t>
                      </a:r>
                      <a:endParaRPr lang="zh-CN" altLang="en-US" sz="1800" b="1" i="0" u="none" strike="noStrike" dirty="0">
                        <a:solidFill>
                          <a:srgbClr val="194B85"/>
                        </a:solidFill>
                        <a:effectLst/>
                        <a:latin typeface="微软雅黑 Light" panose="020B0502040204020203" pitchFamily="34" charset="-122"/>
                        <a:ea typeface="微软雅黑 Light" panose="020B0502040204020203" pitchFamily="34" charset="-122"/>
                      </a:endParaRPr>
                    </a:p>
                  </a:txBody>
                  <a:tcPr marL="3644" marR="3644" marT="3644"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fontAlgn="ctr"/>
                      <a:r>
                        <a:rPr lang="zh-CN" altLang="en-US" sz="1800" u="none" strike="noStrike" dirty="0">
                          <a:solidFill>
                            <a:srgbClr val="194B85"/>
                          </a:solidFill>
                          <a:effectLst/>
                          <a:latin typeface="微软雅黑 Light" panose="020B0502040204020203" pitchFamily="34" charset="-122"/>
                          <a:ea typeface="微软雅黑 Light" panose="020B0502040204020203" pitchFamily="34" charset="-122"/>
                        </a:rPr>
                        <a:t>课程内容</a:t>
                      </a:r>
                      <a:r>
                        <a:rPr lang="en-US" altLang="zh-CN" sz="1800" u="none" strike="noStrike" dirty="0">
                          <a:solidFill>
                            <a:srgbClr val="194B85"/>
                          </a:solidFill>
                          <a:effectLst/>
                          <a:latin typeface="微软雅黑 Light" panose="020B0502040204020203" pitchFamily="34" charset="-122"/>
                          <a:ea typeface="微软雅黑 Light" panose="020B0502040204020203" pitchFamily="34" charset="-122"/>
                        </a:rPr>
                        <a:t>/</a:t>
                      </a:r>
                      <a:r>
                        <a:rPr lang="zh-CN" altLang="en-US" sz="1800" u="none" strike="noStrike" dirty="0">
                          <a:solidFill>
                            <a:srgbClr val="194B85"/>
                          </a:solidFill>
                          <a:effectLst/>
                          <a:latin typeface="微软雅黑 Light" panose="020B0502040204020203" pitchFamily="34" charset="-122"/>
                          <a:ea typeface="微软雅黑 Light" panose="020B0502040204020203" pitchFamily="34" charset="-122"/>
                        </a:rPr>
                        <a:t>重难点</a:t>
                      </a:r>
                      <a:endParaRPr lang="zh-CN" altLang="en-US" sz="1800" b="1" i="0" u="none" strike="noStrike" dirty="0">
                        <a:solidFill>
                          <a:srgbClr val="194B85"/>
                        </a:solidFill>
                        <a:effectLst/>
                        <a:latin typeface="微软雅黑 Light" panose="020B0502040204020203" pitchFamily="34" charset="-122"/>
                        <a:ea typeface="微软雅黑 Light" panose="020B0502040204020203" pitchFamily="34" charset="-122"/>
                      </a:endParaRPr>
                    </a:p>
                  </a:txBody>
                  <a:tcPr marL="3644" marR="3644" marT="3644"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fontAlgn="ctr"/>
                      <a:r>
                        <a:rPr lang="zh-CN" altLang="en-US" sz="1800" u="none" strike="noStrike" dirty="0">
                          <a:solidFill>
                            <a:srgbClr val="194B85"/>
                          </a:solidFill>
                          <a:effectLst/>
                          <a:latin typeface="微软雅黑 Light" panose="020B0502040204020203" pitchFamily="34" charset="-122"/>
                          <a:ea typeface="微软雅黑 Light" panose="020B0502040204020203" pitchFamily="34" charset="-122"/>
                        </a:rPr>
                        <a:t>支撑课程目标</a:t>
                      </a:r>
                      <a:endParaRPr lang="zh-CN" altLang="en-US" sz="1800" b="1" i="0" u="none" strike="noStrike" dirty="0">
                        <a:solidFill>
                          <a:srgbClr val="194B85"/>
                        </a:solidFill>
                        <a:effectLst/>
                        <a:latin typeface="微软雅黑 Light" panose="020B0502040204020203" pitchFamily="34" charset="-122"/>
                        <a:ea typeface="微软雅黑 Light" panose="020B0502040204020203" pitchFamily="34" charset="-122"/>
                      </a:endParaRPr>
                    </a:p>
                  </a:txBody>
                  <a:tcPr marL="3644" marR="3644" marT="3644"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fontAlgn="ctr"/>
                      <a:r>
                        <a:rPr lang="zh-CN" altLang="en-US" sz="1800" u="none" strike="noStrike" dirty="0">
                          <a:solidFill>
                            <a:srgbClr val="194B85"/>
                          </a:solidFill>
                          <a:effectLst/>
                          <a:latin typeface="微软雅黑 Light" panose="020B0502040204020203" pitchFamily="34" charset="-122"/>
                          <a:ea typeface="微软雅黑 Light" panose="020B0502040204020203" pitchFamily="34" charset="-122"/>
                        </a:rPr>
                        <a:t>课内学时</a:t>
                      </a:r>
                      <a:endParaRPr lang="zh-CN" altLang="en-US" sz="1800" b="1" i="0" u="none" strike="noStrike" dirty="0">
                        <a:solidFill>
                          <a:srgbClr val="194B85"/>
                        </a:solidFill>
                        <a:effectLst/>
                        <a:latin typeface="微软雅黑 Light" panose="020B0502040204020203" pitchFamily="34" charset="-122"/>
                        <a:ea typeface="微软雅黑 Light" panose="020B0502040204020203" pitchFamily="34" charset="-122"/>
                      </a:endParaRPr>
                    </a:p>
                  </a:txBody>
                  <a:tcPr marL="3644" marR="3644" marT="3644"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fontAlgn="ctr"/>
                      <a:r>
                        <a:rPr lang="zh-CN" altLang="en-US" sz="1800" u="none" strike="noStrike" dirty="0">
                          <a:solidFill>
                            <a:srgbClr val="194B85"/>
                          </a:solidFill>
                          <a:effectLst/>
                          <a:latin typeface="微软雅黑 Light" panose="020B0502040204020203" pitchFamily="34" charset="-122"/>
                          <a:ea typeface="微软雅黑 Light" panose="020B0502040204020203" pitchFamily="34" charset="-122"/>
                        </a:rPr>
                        <a:t>教学方式</a:t>
                      </a:r>
                      <a:endParaRPr lang="zh-CN" altLang="en-US" sz="1800" b="1" i="0" u="none" strike="noStrike" dirty="0">
                        <a:solidFill>
                          <a:srgbClr val="194B85"/>
                        </a:solidFill>
                        <a:effectLst/>
                        <a:latin typeface="微软雅黑 Light" panose="020B0502040204020203" pitchFamily="34" charset="-122"/>
                        <a:ea typeface="微软雅黑 Light" panose="020B0502040204020203" pitchFamily="34" charset="-122"/>
                      </a:endParaRPr>
                    </a:p>
                  </a:txBody>
                  <a:tcPr marL="3644" marR="3644" marT="3644"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fontAlgn="ctr"/>
                      <a:r>
                        <a:rPr lang="zh-CN" altLang="en-US" sz="1800" u="none" strike="noStrike" dirty="0">
                          <a:solidFill>
                            <a:srgbClr val="194B85"/>
                          </a:solidFill>
                          <a:effectLst/>
                          <a:latin typeface="微软雅黑 Light" panose="020B0502040204020203" pitchFamily="34" charset="-122"/>
                          <a:ea typeface="微软雅黑 Light" panose="020B0502040204020203" pitchFamily="34" charset="-122"/>
                        </a:rPr>
                        <a:t>课外学时</a:t>
                      </a:r>
                      <a:endParaRPr lang="zh-CN" altLang="en-US" sz="1800" b="1" i="0" u="none" strike="noStrike" dirty="0">
                        <a:solidFill>
                          <a:srgbClr val="194B85"/>
                        </a:solidFill>
                        <a:effectLst/>
                        <a:latin typeface="微软雅黑 Light" panose="020B0502040204020203" pitchFamily="34" charset="-122"/>
                        <a:ea typeface="微软雅黑 Light" panose="020B0502040204020203" pitchFamily="34" charset="-122"/>
                      </a:endParaRPr>
                    </a:p>
                  </a:txBody>
                  <a:tcPr marL="3644" marR="3644" marT="3644"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fontAlgn="ctr"/>
                      <a:r>
                        <a:rPr lang="zh-CN" altLang="en-US" sz="1800" u="none" strike="noStrike" dirty="0">
                          <a:solidFill>
                            <a:srgbClr val="194B85"/>
                          </a:solidFill>
                          <a:effectLst/>
                          <a:latin typeface="微软雅黑 Light" panose="020B0502040204020203" pitchFamily="34" charset="-122"/>
                          <a:ea typeface="微软雅黑 Light" panose="020B0502040204020203" pitchFamily="34" charset="-122"/>
                        </a:rPr>
                        <a:t>课外环节</a:t>
                      </a:r>
                      <a:endParaRPr lang="zh-CN" altLang="en-US" sz="1800" b="1" i="0" u="none" strike="noStrike" dirty="0">
                        <a:solidFill>
                          <a:srgbClr val="194B85"/>
                        </a:solidFill>
                        <a:effectLst/>
                        <a:latin typeface="微软雅黑 Light" panose="020B0502040204020203" pitchFamily="34" charset="-122"/>
                        <a:ea typeface="微软雅黑 Light" panose="020B0502040204020203" pitchFamily="34" charset="-122"/>
                      </a:endParaRPr>
                    </a:p>
                  </a:txBody>
                  <a:tcPr marL="3644" marR="3644" marT="3644"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extLst>
                  <a:ext uri="{0D108BD9-81ED-4DB2-BD59-A6C34878D82A}">
                    <a16:rowId xmlns:a16="http://schemas.microsoft.com/office/drawing/2014/main" val="3107621059"/>
                  </a:ext>
                </a:extLst>
              </a:tr>
              <a:tr h="724235">
                <a:tc>
                  <a:txBody>
                    <a:bodyPr/>
                    <a:lstStyle/>
                    <a:p>
                      <a:pPr algn="l" fontAlgn="ctr"/>
                      <a:r>
                        <a:rPr lang="zh-CN" altLang="en-US" sz="1800" u="none" strike="noStrike" dirty="0">
                          <a:solidFill>
                            <a:srgbClr val="194B85"/>
                          </a:solidFill>
                          <a:effectLst/>
                          <a:latin typeface="微软雅黑 Light" panose="020B0502040204020203" pitchFamily="34" charset="-122"/>
                          <a:ea typeface="微软雅黑 Light" panose="020B0502040204020203" pitchFamily="34" charset="-122"/>
                        </a:rPr>
                        <a:t>第</a:t>
                      </a:r>
                      <a:r>
                        <a:rPr lang="en-US" altLang="zh-CN" sz="1800" u="none" strike="noStrike" dirty="0">
                          <a:solidFill>
                            <a:srgbClr val="194B85"/>
                          </a:solidFill>
                          <a:effectLst/>
                          <a:latin typeface="微软雅黑 Light" panose="020B0502040204020203" pitchFamily="34" charset="-122"/>
                          <a:ea typeface="微软雅黑 Light" panose="020B0502040204020203" pitchFamily="34" charset="-122"/>
                        </a:rPr>
                        <a:t>7</a:t>
                      </a:r>
                      <a:r>
                        <a:rPr lang="zh-CN" altLang="en-US" sz="1800" u="none" strike="noStrike" dirty="0">
                          <a:solidFill>
                            <a:srgbClr val="194B85"/>
                          </a:solidFill>
                          <a:effectLst/>
                          <a:latin typeface="微软雅黑 Light" panose="020B0502040204020203" pitchFamily="34" charset="-122"/>
                          <a:ea typeface="微软雅黑 Light" panose="020B0502040204020203" pitchFamily="34" charset="-122"/>
                        </a:rPr>
                        <a:t>章 工程项目管理与经济决策方法</a:t>
                      </a:r>
                      <a:endParaRPr lang="zh-CN" altLang="en-US" sz="1800" b="0" i="0" u="none" strike="noStrike" dirty="0">
                        <a:solidFill>
                          <a:srgbClr val="194B85"/>
                        </a:solidFill>
                        <a:effectLst/>
                        <a:latin typeface="微软雅黑 Light" panose="020B0502040204020203" pitchFamily="34" charset="-122"/>
                        <a:ea typeface="微软雅黑 Light" panose="020B0502040204020203" pitchFamily="34" charset="-122"/>
                      </a:endParaRPr>
                    </a:p>
                  </a:txBody>
                  <a:tcPr marL="3644" marR="3644" marT="3644"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l" fontAlgn="ctr"/>
                      <a:r>
                        <a:rPr lang="zh-CN" altLang="en-US" sz="1800" u="none" strike="noStrike" dirty="0">
                          <a:solidFill>
                            <a:srgbClr val="194B85"/>
                          </a:solidFill>
                          <a:effectLst/>
                          <a:latin typeface="微软雅黑 Light" panose="020B0502040204020203" pitchFamily="34" charset="-122"/>
                          <a:ea typeface="微软雅黑 Light" panose="020B0502040204020203" pitchFamily="34" charset="-122"/>
                        </a:rPr>
                        <a:t>本章重点难点：理解并掌握工程管理原理与经济决策方法，并能推演工程实践的决策与管理过程。</a:t>
                      </a:r>
                      <a:endParaRPr lang="zh-CN" altLang="en-US" sz="1800" b="0" i="0" u="none" strike="noStrike" dirty="0">
                        <a:solidFill>
                          <a:srgbClr val="194B85"/>
                        </a:solidFill>
                        <a:effectLst/>
                        <a:latin typeface="微软雅黑 Light" panose="020B0502040204020203" pitchFamily="34" charset="-122"/>
                        <a:ea typeface="微软雅黑 Light" panose="020B0502040204020203" pitchFamily="34" charset="-122"/>
                      </a:endParaRPr>
                    </a:p>
                  </a:txBody>
                  <a:tcPr marL="3644" marR="3644" marT="3644"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800" u="none" strike="noStrike" dirty="0">
                          <a:solidFill>
                            <a:srgbClr val="194B85"/>
                          </a:solidFill>
                          <a:effectLst/>
                          <a:latin typeface="微软雅黑 Light" panose="020B0502040204020203" pitchFamily="34" charset="-122"/>
                          <a:ea typeface="微软雅黑 Light" panose="020B0502040204020203" pitchFamily="34" charset="-122"/>
                        </a:rPr>
                        <a:t>/</a:t>
                      </a:r>
                      <a:r>
                        <a:rPr lang="en-US" sz="1800" u="none" strike="noStrike" dirty="0">
                          <a:solidFill>
                            <a:srgbClr val="194B85"/>
                          </a:solidFill>
                          <a:effectLst/>
                          <a:latin typeface="微软雅黑 Light" panose="020B0502040204020203" pitchFamily="34" charset="-122"/>
                          <a:ea typeface="微软雅黑 Light" panose="020B0502040204020203" pitchFamily="34" charset="-122"/>
                        </a:rPr>
                        <a:t>　</a:t>
                      </a:r>
                      <a:endParaRPr lang="en-US" sz="1800" b="0" i="0" u="none" strike="noStrike" dirty="0">
                        <a:solidFill>
                          <a:srgbClr val="194B85"/>
                        </a:solidFill>
                        <a:effectLst/>
                        <a:latin typeface="微软雅黑 Light" panose="020B0502040204020203" pitchFamily="34" charset="-122"/>
                        <a:ea typeface="微软雅黑 Light" panose="020B0502040204020203" pitchFamily="34" charset="-122"/>
                      </a:endParaRPr>
                    </a:p>
                  </a:txBody>
                  <a:tcPr marL="3644" marR="3644" marT="3644"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fontAlgn="ctr"/>
                      <a:r>
                        <a:rPr lang="en-US" sz="1800" u="none" strike="noStrike" dirty="0">
                          <a:solidFill>
                            <a:srgbClr val="194B85"/>
                          </a:solidFill>
                          <a:effectLst/>
                          <a:latin typeface="微软雅黑 Light" panose="020B0502040204020203" pitchFamily="34" charset="-122"/>
                          <a:ea typeface="微软雅黑 Light" panose="020B0502040204020203" pitchFamily="34" charset="-122"/>
                        </a:rPr>
                        <a:t>/</a:t>
                      </a:r>
                      <a:endParaRPr lang="en-US" sz="1800" b="0" i="0" u="none" strike="noStrike" dirty="0">
                        <a:solidFill>
                          <a:srgbClr val="194B85"/>
                        </a:solidFill>
                        <a:effectLst/>
                        <a:latin typeface="微软雅黑 Light" panose="020B0502040204020203" pitchFamily="34" charset="-122"/>
                        <a:ea typeface="微软雅黑 Light" panose="020B0502040204020203" pitchFamily="34" charset="-122"/>
                      </a:endParaRPr>
                    </a:p>
                  </a:txBody>
                  <a:tcPr marL="3644" marR="3644" marT="3644"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fontAlgn="ctr"/>
                      <a:r>
                        <a:rPr lang="en-US" sz="1800" u="none" strike="noStrike">
                          <a:solidFill>
                            <a:srgbClr val="194B85"/>
                          </a:solidFill>
                          <a:effectLst/>
                          <a:latin typeface="微软雅黑 Light" panose="020B0502040204020203" pitchFamily="34" charset="-122"/>
                          <a:ea typeface="微软雅黑 Light" panose="020B0502040204020203" pitchFamily="34" charset="-122"/>
                        </a:rPr>
                        <a:t>/</a:t>
                      </a:r>
                      <a:endParaRPr lang="en-US" sz="1800" b="0" i="0" u="none" strike="noStrike">
                        <a:solidFill>
                          <a:srgbClr val="194B85"/>
                        </a:solidFill>
                        <a:effectLst/>
                        <a:latin typeface="微软雅黑 Light" panose="020B0502040204020203" pitchFamily="34" charset="-122"/>
                        <a:ea typeface="微软雅黑 Light" panose="020B0502040204020203" pitchFamily="34" charset="-122"/>
                      </a:endParaRPr>
                    </a:p>
                  </a:txBody>
                  <a:tcPr marL="3644" marR="3644" marT="3644"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fontAlgn="ctr"/>
                      <a:r>
                        <a:rPr lang="en-US" sz="1800" u="none" strike="noStrike">
                          <a:solidFill>
                            <a:srgbClr val="194B85"/>
                          </a:solidFill>
                          <a:effectLst/>
                          <a:latin typeface="微软雅黑 Light" panose="020B0502040204020203" pitchFamily="34" charset="-122"/>
                          <a:ea typeface="微软雅黑 Light" panose="020B0502040204020203" pitchFamily="34" charset="-122"/>
                        </a:rPr>
                        <a:t>/</a:t>
                      </a:r>
                      <a:endParaRPr lang="en-US" sz="1800" b="0" i="0" u="none" strike="noStrike">
                        <a:solidFill>
                          <a:srgbClr val="194B85"/>
                        </a:solidFill>
                        <a:effectLst/>
                        <a:latin typeface="微软雅黑 Light" panose="020B0502040204020203" pitchFamily="34" charset="-122"/>
                        <a:ea typeface="微软雅黑 Light" panose="020B0502040204020203" pitchFamily="34" charset="-122"/>
                      </a:endParaRPr>
                    </a:p>
                  </a:txBody>
                  <a:tcPr marL="3644" marR="3644" marT="3644"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fontAlgn="ctr"/>
                      <a:r>
                        <a:rPr lang="en-US" sz="1800" u="none" strike="noStrike">
                          <a:solidFill>
                            <a:srgbClr val="194B85"/>
                          </a:solidFill>
                          <a:effectLst/>
                          <a:latin typeface="微软雅黑 Light" panose="020B0502040204020203" pitchFamily="34" charset="-122"/>
                          <a:ea typeface="微软雅黑 Light" panose="020B0502040204020203" pitchFamily="34" charset="-122"/>
                        </a:rPr>
                        <a:t>/</a:t>
                      </a:r>
                      <a:endParaRPr lang="en-US" sz="1800" b="0" i="0" u="none" strike="noStrike">
                        <a:solidFill>
                          <a:srgbClr val="194B85"/>
                        </a:solidFill>
                        <a:effectLst/>
                        <a:latin typeface="微软雅黑 Light" panose="020B0502040204020203" pitchFamily="34" charset="-122"/>
                        <a:ea typeface="微软雅黑 Light" panose="020B0502040204020203" pitchFamily="34" charset="-122"/>
                      </a:endParaRPr>
                    </a:p>
                  </a:txBody>
                  <a:tcPr marL="3644" marR="3644" marT="3644"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extLst>
                  <a:ext uri="{0D108BD9-81ED-4DB2-BD59-A6C34878D82A}">
                    <a16:rowId xmlns:a16="http://schemas.microsoft.com/office/drawing/2014/main" val="2100357321"/>
                  </a:ext>
                </a:extLst>
              </a:tr>
              <a:tr h="576000">
                <a:tc>
                  <a:txBody>
                    <a:bodyPr/>
                    <a:lstStyle/>
                    <a:p>
                      <a:pPr algn="l" fontAlgn="ctr"/>
                      <a:r>
                        <a:rPr lang="en-US" altLang="zh-CN" sz="1800" u="none" strike="noStrike" dirty="0">
                          <a:solidFill>
                            <a:srgbClr val="194B85"/>
                          </a:solidFill>
                          <a:effectLst/>
                          <a:latin typeface="微软雅黑 Light" panose="020B0502040204020203" pitchFamily="34" charset="-122"/>
                          <a:ea typeface="微软雅黑 Light" panose="020B0502040204020203" pitchFamily="34" charset="-122"/>
                        </a:rPr>
                        <a:t>7.1 </a:t>
                      </a:r>
                      <a:r>
                        <a:rPr lang="zh-CN" altLang="en-US" sz="1800" u="none" strike="noStrike" dirty="0">
                          <a:solidFill>
                            <a:srgbClr val="194B85"/>
                          </a:solidFill>
                          <a:effectLst/>
                          <a:latin typeface="微软雅黑 Light" panose="020B0502040204020203" pitchFamily="34" charset="-122"/>
                          <a:ea typeface="微软雅黑 Light" panose="020B0502040204020203" pitchFamily="34" charset="-122"/>
                        </a:rPr>
                        <a:t>项目管理知识体系</a:t>
                      </a:r>
                      <a:endParaRPr lang="zh-CN" altLang="en-US" sz="1800" b="0" i="0" u="none" strike="noStrike" dirty="0">
                        <a:solidFill>
                          <a:srgbClr val="194B85"/>
                        </a:solidFill>
                        <a:effectLst/>
                        <a:latin typeface="微软雅黑 Light" panose="020B0502040204020203" pitchFamily="34" charset="-122"/>
                        <a:ea typeface="微软雅黑 Light" panose="020B0502040204020203" pitchFamily="34" charset="-122"/>
                      </a:endParaRPr>
                    </a:p>
                  </a:txBody>
                  <a:tcPr marL="3644" marR="3644" marT="3644"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l" fontAlgn="ctr"/>
                      <a:r>
                        <a:rPr lang="zh-CN" altLang="en-US" sz="1800" u="none" strike="noStrike" dirty="0">
                          <a:solidFill>
                            <a:srgbClr val="194B85"/>
                          </a:solidFill>
                          <a:effectLst/>
                          <a:latin typeface="微软雅黑 Light" panose="020B0502040204020203" pitchFamily="34" charset="-122"/>
                          <a:ea typeface="微软雅黑 Light" panose="020B0502040204020203" pitchFamily="34" charset="-122"/>
                        </a:rPr>
                        <a:t>了解</a:t>
                      </a:r>
                      <a:r>
                        <a:rPr lang="en-US" altLang="zh-CN" sz="1800" u="none" strike="noStrike" dirty="0">
                          <a:solidFill>
                            <a:srgbClr val="194B85"/>
                          </a:solidFill>
                          <a:effectLst/>
                          <a:latin typeface="微软雅黑 Light" panose="020B0502040204020203" pitchFamily="34" charset="-122"/>
                          <a:ea typeface="微软雅黑 Light" panose="020B0502040204020203" pitchFamily="34" charset="-122"/>
                        </a:rPr>
                        <a:t>PMBOK</a:t>
                      </a:r>
                      <a:r>
                        <a:rPr lang="zh-CN" altLang="en-US" sz="1800" u="none" strike="noStrike" dirty="0">
                          <a:solidFill>
                            <a:srgbClr val="194B85"/>
                          </a:solidFill>
                          <a:effectLst/>
                          <a:latin typeface="微软雅黑 Light" panose="020B0502040204020203" pitchFamily="34" charset="-122"/>
                          <a:ea typeface="微软雅黑 Light" panose="020B0502040204020203" pitchFamily="34" charset="-122"/>
                        </a:rPr>
                        <a:t>项目管理知识体系。</a:t>
                      </a:r>
                      <a:endParaRPr lang="zh-CN" altLang="en-US" sz="1800" b="0" i="0" u="none" strike="noStrike" dirty="0">
                        <a:solidFill>
                          <a:srgbClr val="194B85"/>
                        </a:solidFill>
                        <a:effectLst/>
                        <a:latin typeface="微软雅黑 Light" panose="020B0502040204020203" pitchFamily="34" charset="-122"/>
                        <a:ea typeface="微软雅黑 Light" panose="020B0502040204020203" pitchFamily="34" charset="-122"/>
                      </a:endParaRPr>
                    </a:p>
                  </a:txBody>
                  <a:tcPr marL="3644" marR="3644" marT="3644"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fontAlgn="ctr"/>
                      <a:r>
                        <a:rPr lang="en-US" sz="1800" u="none" strike="noStrike" dirty="0">
                          <a:solidFill>
                            <a:srgbClr val="194B85"/>
                          </a:solidFill>
                          <a:effectLst/>
                          <a:latin typeface="微软雅黑 Light" panose="020B0502040204020203" pitchFamily="34" charset="-122"/>
                          <a:ea typeface="微软雅黑 Light" panose="020B0502040204020203" pitchFamily="34" charset="-122"/>
                        </a:rPr>
                        <a:t>M5</a:t>
                      </a:r>
                      <a:r>
                        <a:rPr lang="en-US" altLang="zh-CN" sz="1800" u="none" strike="noStrike" dirty="0">
                          <a:solidFill>
                            <a:srgbClr val="194B85"/>
                          </a:solidFill>
                          <a:effectLst/>
                          <a:latin typeface="微软雅黑 Light" panose="020B0502040204020203" pitchFamily="34" charset="-122"/>
                          <a:ea typeface="微软雅黑 Light" panose="020B0502040204020203" pitchFamily="34" charset="-122"/>
                        </a:rPr>
                        <a:t>,M6</a:t>
                      </a:r>
                      <a:endParaRPr lang="en-US" sz="1800" b="0" i="0" u="none" strike="noStrike" dirty="0">
                        <a:solidFill>
                          <a:srgbClr val="194B85"/>
                        </a:solidFill>
                        <a:effectLst/>
                        <a:latin typeface="微软雅黑 Light" panose="020B0502040204020203" pitchFamily="34" charset="-122"/>
                        <a:ea typeface="微软雅黑 Light" panose="020B0502040204020203" pitchFamily="34" charset="-122"/>
                      </a:endParaRPr>
                    </a:p>
                  </a:txBody>
                  <a:tcPr marL="3644" marR="3644" marT="3644"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fontAlgn="ctr"/>
                      <a:r>
                        <a:rPr lang="en-US" altLang="zh-CN" sz="1800" u="none" strike="noStrike" dirty="0">
                          <a:solidFill>
                            <a:srgbClr val="194B85"/>
                          </a:solidFill>
                          <a:effectLst/>
                          <a:latin typeface="微软雅黑 Light" panose="020B0502040204020203" pitchFamily="34" charset="-122"/>
                          <a:ea typeface="微软雅黑 Light" panose="020B0502040204020203" pitchFamily="34" charset="-122"/>
                        </a:rPr>
                        <a:t>2</a:t>
                      </a:r>
                      <a:endParaRPr lang="en-US" sz="1800" b="0" i="0" u="none" strike="noStrike" dirty="0">
                        <a:solidFill>
                          <a:srgbClr val="194B85"/>
                        </a:solidFill>
                        <a:effectLst/>
                        <a:latin typeface="微软雅黑 Light" panose="020B0502040204020203" pitchFamily="34" charset="-122"/>
                        <a:ea typeface="微软雅黑 Light" panose="020B0502040204020203" pitchFamily="34" charset="-122"/>
                      </a:endParaRPr>
                    </a:p>
                  </a:txBody>
                  <a:tcPr marL="3644" marR="3644" marT="3644"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讲授</a:t>
                      </a:r>
                    </a:p>
                  </a:txBody>
                  <a:tcPr marL="3644" marR="3644" marT="3644"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fontAlgn="ctr"/>
                      <a:r>
                        <a:rPr lang="en-US" altLang="zh-CN" sz="1800" u="none" strike="noStrike" dirty="0">
                          <a:solidFill>
                            <a:srgbClr val="194B85"/>
                          </a:solidFill>
                          <a:effectLst/>
                          <a:latin typeface="微软雅黑 Light" panose="020B0502040204020203" pitchFamily="34" charset="-122"/>
                          <a:ea typeface="微软雅黑 Light" panose="020B0502040204020203" pitchFamily="34" charset="-122"/>
                        </a:rPr>
                        <a:t>1</a:t>
                      </a:r>
                      <a:endParaRPr lang="en-US" sz="1800" b="0" i="0" u="none" strike="noStrike" dirty="0">
                        <a:solidFill>
                          <a:srgbClr val="194B85"/>
                        </a:solidFill>
                        <a:effectLst/>
                        <a:latin typeface="微软雅黑 Light" panose="020B0502040204020203" pitchFamily="34" charset="-122"/>
                        <a:ea typeface="微软雅黑 Light" panose="020B0502040204020203" pitchFamily="34" charset="-122"/>
                      </a:endParaRPr>
                    </a:p>
                  </a:txBody>
                  <a:tcPr marL="3644" marR="3644" marT="3644"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fontAlgn="ctr"/>
                      <a:r>
                        <a:rPr lang="zh-CN" altLang="en-US" sz="1800" u="none" strike="noStrike">
                          <a:solidFill>
                            <a:srgbClr val="194B85"/>
                          </a:solidFill>
                          <a:effectLst/>
                          <a:latin typeface="微软雅黑 Light" panose="020B0502040204020203" pitchFamily="34" charset="-122"/>
                          <a:ea typeface="微软雅黑 Light" panose="020B0502040204020203" pitchFamily="34" charset="-122"/>
                        </a:rPr>
                        <a:t>自学</a:t>
                      </a:r>
                      <a:endParaRPr lang="zh-CN" altLang="en-US" sz="1800" b="0" i="0" u="none" strike="noStrike">
                        <a:solidFill>
                          <a:srgbClr val="194B85"/>
                        </a:solidFill>
                        <a:effectLst/>
                        <a:latin typeface="微软雅黑 Light" panose="020B0502040204020203" pitchFamily="34" charset="-122"/>
                        <a:ea typeface="微软雅黑 Light" panose="020B0502040204020203" pitchFamily="34" charset="-122"/>
                      </a:endParaRPr>
                    </a:p>
                  </a:txBody>
                  <a:tcPr marL="3644" marR="3644" marT="3644"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extLst>
                  <a:ext uri="{0D108BD9-81ED-4DB2-BD59-A6C34878D82A}">
                    <a16:rowId xmlns:a16="http://schemas.microsoft.com/office/drawing/2014/main" val="1025632644"/>
                  </a:ext>
                </a:extLst>
              </a:tr>
              <a:tr h="724235">
                <a:tc>
                  <a:txBody>
                    <a:bodyPr/>
                    <a:lstStyle/>
                    <a:p>
                      <a:pPr algn="l" fontAlgn="ctr"/>
                      <a:r>
                        <a:rPr lang="en-US" altLang="zh-CN" sz="1800" u="none" strike="noStrike" dirty="0">
                          <a:solidFill>
                            <a:srgbClr val="194B85"/>
                          </a:solidFill>
                          <a:effectLst/>
                          <a:latin typeface="微软雅黑 Light" panose="020B0502040204020203" pitchFamily="34" charset="-122"/>
                          <a:ea typeface="微软雅黑 Light" panose="020B0502040204020203" pitchFamily="34" charset="-122"/>
                        </a:rPr>
                        <a:t>7.2 IT</a:t>
                      </a:r>
                      <a:r>
                        <a:rPr lang="zh-CN" altLang="en-US" sz="1800" u="none" strike="noStrike" dirty="0">
                          <a:solidFill>
                            <a:srgbClr val="194B85"/>
                          </a:solidFill>
                          <a:effectLst/>
                          <a:latin typeface="微软雅黑 Light" panose="020B0502040204020203" pitchFamily="34" charset="-122"/>
                          <a:ea typeface="微软雅黑 Light" panose="020B0502040204020203" pitchFamily="34" charset="-122"/>
                        </a:rPr>
                        <a:t>项目过程管理方法</a:t>
                      </a:r>
                      <a:endParaRPr lang="zh-CN" altLang="en-US" sz="1800" b="0" i="0" u="none" strike="noStrike" dirty="0">
                        <a:solidFill>
                          <a:srgbClr val="194B85"/>
                        </a:solidFill>
                        <a:effectLst/>
                        <a:latin typeface="微软雅黑 Light" panose="020B0502040204020203" pitchFamily="34" charset="-122"/>
                        <a:ea typeface="微软雅黑 Light" panose="020B0502040204020203" pitchFamily="34" charset="-122"/>
                      </a:endParaRPr>
                    </a:p>
                  </a:txBody>
                  <a:tcPr marL="3644" marR="3644" marT="3644"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l" fontAlgn="ctr"/>
                      <a:r>
                        <a:rPr lang="zh-CN" altLang="en-US" sz="1800" u="none" strike="noStrike" dirty="0">
                          <a:solidFill>
                            <a:srgbClr val="194B85"/>
                          </a:solidFill>
                          <a:effectLst/>
                          <a:latin typeface="微软雅黑 Light" panose="020B0502040204020203" pitchFamily="34" charset="-122"/>
                          <a:ea typeface="微软雅黑 Light" panose="020B0502040204020203" pitchFamily="34" charset="-122"/>
                        </a:rPr>
                        <a:t>知晓敏捷、瀑布等主要开发模型，理解其应用场景。</a:t>
                      </a:r>
                      <a:endParaRPr lang="zh-CN" altLang="en-US" sz="1800" b="0" i="0" u="none" strike="noStrike" dirty="0">
                        <a:solidFill>
                          <a:srgbClr val="194B85"/>
                        </a:solidFill>
                        <a:effectLst/>
                        <a:latin typeface="微软雅黑 Light" panose="020B0502040204020203" pitchFamily="34" charset="-122"/>
                        <a:ea typeface="微软雅黑 Light" panose="020B0502040204020203" pitchFamily="34" charset="-122"/>
                      </a:endParaRPr>
                    </a:p>
                  </a:txBody>
                  <a:tcPr marL="3644" marR="3644" marT="3644"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fontAlgn="ctr"/>
                      <a:r>
                        <a:rPr lang="en-US" altLang="zh-CN" sz="1800" u="none" strike="noStrike" dirty="0">
                          <a:solidFill>
                            <a:srgbClr val="194B85"/>
                          </a:solidFill>
                          <a:effectLst/>
                          <a:latin typeface="微软雅黑 Light" panose="020B0502040204020203" pitchFamily="34" charset="-122"/>
                          <a:ea typeface="微软雅黑 Light" panose="020B0502040204020203" pitchFamily="34" charset="-122"/>
                        </a:rPr>
                        <a:t>M5,M6</a:t>
                      </a:r>
                      <a:endParaRPr lang="en-US" altLang="zh-CN" sz="1800" b="0" i="0" u="none" strike="noStrike" dirty="0">
                        <a:solidFill>
                          <a:srgbClr val="194B85"/>
                        </a:solidFill>
                        <a:effectLst/>
                        <a:latin typeface="微软雅黑 Light" panose="020B0502040204020203" pitchFamily="34" charset="-122"/>
                        <a:ea typeface="微软雅黑 Light" panose="020B0502040204020203" pitchFamily="34" charset="-122"/>
                      </a:endParaRPr>
                    </a:p>
                  </a:txBody>
                  <a:tcPr marL="3644" marR="3644" marT="3644"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fontAlgn="ctr"/>
                      <a:r>
                        <a:rPr lang="en-US" sz="1800" u="none" strike="noStrike" dirty="0">
                          <a:solidFill>
                            <a:srgbClr val="194B85"/>
                          </a:solidFill>
                          <a:effectLst/>
                          <a:latin typeface="微软雅黑 Light" panose="020B0502040204020203" pitchFamily="34" charset="-122"/>
                          <a:ea typeface="微软雅黑 Light" panose="020B0502040204020203" pitchFamily="34" charset="-122"/>
                        </a:rPr>
                        <a:t>3</a:t>
                      </a:r>
                      <a:endParaRPr lang="en-US" sz="1800" b="0" i="0" u="none" strike="noStrike" dirty="0">
                        <a:solidFill>
                          <a:srgbClr val="194B85"/>
                        </a:solidFill>
                        <a:effectLst/>
                        <a:latin typeface="微软雅黑 Light" panose="020B0502040204020203" pitchFamily="34" charset="-122"/>
                        <a:ea typeface="微软雅黑 Light" panose="020B0502040204020203" pitchFamily="34" charset="-122"/>
                      </a:endParaRPr>
                    </a:p>
                  </a:txBody>
                  <a:tcPr marL="3644" marR="3644" marT="3644"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194B85"/>
                          </a:solidFill>
                          <a:effectLst/>
                          <a:uLnTx/>
                          <a:uFillTx/>
                          <a:latin typeface="微软雅黑 Light" panose="020B0502040204020203" pitchFamily="34" charset="-122"/>
                          <a:ea typeface="微软雅黑 Light" panose="020B0502040204020203" pitchFamily="34" charset="-122"/>
                          <a:cs typeface="+mn-cs"/>
                        </a:rPr>
                        <a:t>讲授讨论</a:t>
                      </a:r>
                      <a:endParaRPr kumimoji="0" lang="zh-CN" altLang="en-US" sz="18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txBody>
                  <a:tcPr marL="3644" marR="3644" marT="3644"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fontAlgn="ctr"/>
                      <a:r>
                        <a:rPr lang="en-US" sz="1800" u="none" strike="noStrike">
                          <a:solidFill>
                            <a:srgbClr val="194B85"/>
                          </a:solidFill>
                          <a:effectLst/>
                          <a:latin typeface="微软雅黑 Light" panose="020B0502040204020203" pitchFamily="34" charset="-122"/>
                          <a:ea typeface="微软雅黑 Light" panose="020B0502040204020203" pitchFamily="34" charset="-122"/>
                        </a:rPr>
                        <a:t>1</a:t>
                      </a:r>
                      <a:endParaRPr lang="en-US" sz="1800" b="0" i="0" u="none" strike="noStrike">
                        <a:solidFill>
                          <a:srgbClr val="194B85"/>
                        </a:solidFill>
                        <a:effectLst/>
                        <a:latin typeface="微软雅黑 Light" panose="020B0502040204020203" pitchFamily="34" charset="-122"/>
                        <a:ea typeface="微软雅黑 Light" panose="020B0502040204020203" pitchFamily="34" charset="-122"/>
                      </a:endParaRPr>
                    </a:p>
                  </a:txBody>
                  <a:tcPr marL="3644" marR="3644" marT="3644"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fontAlgn="ctr"/>
                      <a:r>
                        <a:rPr lang="zh-CN" altLang="en-US" sz="1800" u="none" strike="noStrike" dirty="0">
                          <a:solidFill>
                            <a:srgbClr val="194B85"/>
                          </a:solidFill>
                          <a:effectLst/>
                          <a:latin typeface="微软雅黑 Light" panose="020B0502040204020203" pitchFamily="34" charset="-122"/>
                          <a:ea typeface="微软雅黑 Light" panose="020B0502040204020203" pitchFamily="34" charset="-122"/>
                        </a:rPr>
                        <a:t>自学</a:t>
                      </a:r>
                      <a:endParaRPr lang="zh-CN" altLang="en-US" sz="1800" b="0" i="0" u="none" strike="noStrike" dirty="0">
                        <a:solidFill>
                          <a:srgbClr val="194B85"/>
                        </a:solidFill>
                        <a:effectLst/>
                        <a:latin typeface="微软雅黑 Light" panose="020B0502040204020203" pitchFamily="34" charset="-122"/>
                        <a:ea typeface="微软雅黑 Light" panose="020B0502040204020203" pitchFamily="34" charset="-122"/>
                      </a:endParaRPr>
                    </a:p>
                  </a:txBody>
                  <a:tcPr marL="3644" marR="3644" marT="3644"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extLst>
                  <a:ext uri="{0D108BD9-81ED-4DB2-BD59-A6C34878D82A}">
                    <a16:rowId xmlns:a16="http://schemas.microsoft.com/office/drawing/2014/main" val="658266804"/>
                  </a:ext>
                </a:extLst>
              </a:tr>
              <a:tr h="724235">
                <a:tc>
                  <a:txBody>
                    <a:bodyPr/>
                    <a:lstStyle/>
                    <a:p>
                      <a:pPr algn="l" fontAlgn="ctr"/>
                      <a:r>
                        <a:rPr lang="en-US" altLang="zh-CN" sz="1800" u="none" strike="noStrike" dirty="0">
                          <a:solidFill>
                            <a:srgbClr val="194B85"/>
                          </a:solidFill>
                          <a:effectLst/>
                          <a:latin typeface="微软雅黑 Light" panose="020B0502040204020203" pitchFamily="34" charset="-122"/>
                          <a:ea typeface="微软雅黑 Light" panose="020B0502040204020203" pitchFamily="34" charset="-122"/>
                        </a:rPr>
                        <a:t>7.3 </a:t>
                      </a:r>
                      <a:r>
                        <a:rPr lang="zh-CN" altLang="en-US" sz="1800" u="none" strike="noStrike" dirty="0">
                          <a:solidFill>
                            <a:srgbClr val="194B85"/>
                          </a:solidFill>
                          <a:effectLst/>
                          <a:latin typeface="微软雅黑 Light" panose="020B0502040204020203" pitchFamily="34" charset="-122"/>
                          <a:ea typeface="微软雅黑 Light" panose="020B0502040204020203" pitchFamily="34" charset="-122"/>
                        </a:rPr>
                        <a:t>团队管理</a:t>
                      </a:r>
                      <a:endParaRPr lang="zh-CN" altLang="en-US" sz="1800" b="0" i="0" u="none" strike="noStrike" dirty="0">
                        <a:solidFill>
                          <a:srgbClr val="194B85"/>
                        </a:solidFill>
                        <a:effectLst/>
                        <a:latin typeface="微软雅黑 Light" panose="020B0502040204020203" pitchFamily="34" charset="-122"/>
                        <a:ea typeface="微软雅黑 Light" panose="020B0502040204020203" pitchFamily="34" charset="-122"/>
                      </a:endParaRPr>
                    </a:p>
                  </a:txBody>
                  <a:tcPr marL="3644" marR="3644" marT="3644"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l" fontAlgn="ctr"/>
                      <a:r>
                        <a:rPr lang="zh-CN" altLang="en-US" sz="1800" u="none" strike="noStrike" dirty="0">
                          <a:solidFill>
                            <a:srgbClr val="194B85"/>
                          </a:solidFill>
                          <a:effectLst/>
                          <a:latin typeface="微软雅黑 Light" panose="020B0502040204020203" pitchFamily="34" charset="-122"/>
                          <a:ea typeface="微软雅黑 Light" panose="020B0502040204020203" pitchFamily="34" charset="-122"/>
                        </a:rPr>
                        <a:t>了解</a:t>
                      </a:r>
                      <a:r>
                        <a:rPr lang="en-US" altLang="zh-CN" sz="1800" u="none" strike="noStrike" dirty="0">
                          <a:solidFill>
                            <a:srgbClr val="194B85"/>
                          </a:solidFill>
                          <a:effectLst/>
                          <a:latin typeface="微软雅黑 Light" panose="020B0502040204020203" pitchFamily="34" charset="-122"/>
                          <a:ea typeface="微软雅黑 Light" panose="020B0502040204020203" pitchFamily="34" charset="-122"/>
                        </a:rPr>
                        <a:t>IT</a:t>
                      </a:r>
                      <a:r>
                        <a:rPr lang="zh-CN" altLang="en-US" sz="1800" u="none" strike="noStrike" dirty="0">
                          <a:solidFill>
                            <a:srgbClr val="194B85"/>
                          </a:solidFill>
                          <a:effectLst/>
                          <a:latin typeface="微软雅黑 Light" panose="020B0502040204020203" pitchFamily="34" charset="-122"/>
                          <a:ea typeface="微软雅黑 Light" panose="020B0502040204020203" pitchFamily="34" charset="-122"/>
                        </a:rPr>
                        <a:t>行业运营需求及岗位设置，理解多学科项目团队角色设置。</a:t>
                      </a:r>
                      <a:endParaRPr lang="zh-CN" altLang="en-US" sz="1800" b="0" i="0" u="none" strike="noStrike" dirty="0">
                        <a:solidFill>
                          <a:srgbClr val="194B85"/>
                        </a:solidFill>
                        <a:effectLst/>
                        <a:latin typeface="微软雅黑 Light" panose="020B0502040204020203" pitchFamily="34" charset="-122"/>
                        <a:ea typeface="微软雅黑 Light" panose="020B0502040204020203" pitchFamily="34" charset="-122"/>
                      </a:endParaRPr>
                    </a:p>
                  </a:txBody>
                  <a:tcPr marL="3644" marR="3644" marT="3644"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fontAlgn="ctr"/>
                      <a:r>
                        <a:rPr lang="en-US" altLang="zh-CN" sz="1800" u="none" strike="noStrike" dirty="0">
                          <a:solidFill>
                            <a:srgbClr val="194B85"/>
                          </a:solidFill>
                          <a:effectLst/>
                          <a:latin typeface="微软雅黑 Light" panose="020B0502040204020203" pitchFamily="34" charset="-122"/>
                          <a:ea typeface="微软雅黑 Light" panose="020B0502040204020203" pitchFamily="34" charset="-122"/>
                        </a:rPr>
                        <a:t>M5,M6</a:t>
                      </a:r>
                      <a:endParaRPr lang="en-US" altLang="zh-CN" sz="1800" b="0" i="0" u="none" strike="noStrike" dirty="0">
                        <a:solidFill>
                          <a:srgbClr val="194B85"/>
                        </a:solidFill>
                        <a:effectLst/>
                        <a:latin typeface="微软雅黑 Light" panose="020B0502040204020203" pitchFamily="34" charset="-122"/>
                        <a:ea typeface="微软雅黑 Light" panose="020B0502040204020203" pitchFamily="34" charset="-122"/>
                      </a:endParaRPr>
                    </a:p>
                  </a:txBody>
                  <a:tcPr marL="3644" marR="3644" marT="3644"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fontAlgn="ctr"/>
                      <a:r>
                        <a:rPr lang="en-US" sz="1800" u="none" strike="noStrike">
                          <a:solidFill>
                            <a:srgbClr val="194B85"/>
                          </a:solidFill>
                          <a:effectLst/>
                          <a:latin typeface="微软雅黑 Light" panose="020B0502040204020203" pitchFamily="34" charset="-122"/>
                          <a:ea typeface="微软雅黑 Light" panose="020B0502040204020203" pitchFamily="34" charset="-122"/>
                        </a:rPr>
                        <a:t>1</a:t>
                      </a:r>
                      <a:endParaRPr lang="en-US" sz="1800" b="0" i="0" u="none" strike="noStrike">
                        <a:solidFill>
                          <a:srgbClr val="194B85"/>
                        </a:solidFill>
                        <a:effectLst/>
                        <a:latin typeface="微软雅黑 Light" panose="020B0502040204020203" pitchFamily="34" charset="-122"/>
                        <a:ea typeface="微软雅黑 Light" panose="020B0502040204020203" pitchFamily="34" charset="-122"/>
                      </a:endParaRPr>
                    </a:p>
                  </a:txBody>
                  <a:tcPr marL="3644" marR="3644" marT="3644"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194B85"/>
                          </a:solidFill>
                          <a:effectLst/>
                          <a:uLnTx/>
                          <a:uFillTx/>
                          <a:latin typeface="微软雅黑 Light" panose="020B0502040204020203" pitchFamily="34" charset="-122"/>
                          <a:ea typeface="微软雅黑 Light" panose="020B0502040204020203" pitchFamily="34" charset="-122"/>
                          <a:cs typeface="+mn-cs"/>
                        </a:rPr>
                        <a:t>讲授讨论</a:t>
                      </a:r>
                      <a:endParaRPr kumimoji="0" lang="zh-CN" altLang="en-US" sz="18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txBody>
                  <a:tcPr marL="3644" marR="3644" marT="3644"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fontAlgn="ctr"/>
                      <a:r>
                        <a:rPr lang="en-US" sz="1800" u="none" strike="noStrike">
                          <a:solidFill>
                            <a:srgbClr val="194B85"/>
                          </a:solidFill>
                          <a:effectLst/>
                          <a:latin typeface="微软雅黑 Light" panose="020B0502040204020203" pitchFamily="34" charset="-122"/>
                          <a:ea typeface="微软雅黑 Light" panose="020B0502040204020203" pitchFamily="34" charset="-122"/>
                        </a:rPr>
                        <a:t>1</a:t>
                      </a:r>
                      <a:endParaRPr lang="en-US" sz="1800" b="0" i="0" u="none" strike="noStrike">
                        <a:solidFill>
                          <a:srgbClr val="194B85"/>
                        </a:solidFill>
                        <a:effectLst/>
                        <a:latin typeface="微软雅黑 Light" panose="020B0502040204020203" pitchFamily="34" charset="-122"/>
                        <a:ea typeface="微软雅黑 Light" panose="020B0502040204020203" pitchFamily="34" charset="-122"/>
                      </a:endParaRPr>
                    </a:p>
                  </a:txBody>
                  <a:tcPr marL="3644" marR="3644" marT="3644"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fontAlgn="ctr"/>
                      <a:r>
                        <a:rPr lang="zh-CN" altLang="en-US" sz="1800" u="none" strike="noStrike" dirty="0">
                          <a:solidFill>
                            <a:srgbClr val="194B85"/>
                          </a:solidFill>
                          <a:effectLst/>
                          <a:latin typeface="微软雅黑 Light" panose="020B0502040204020203" pitchFamily="34" charset="-122"/>
                          <a:ea typeface="微软雅黑 Light" panose="020B0502040204020203" pitchFamily="34" charset="-122"/>
                        </a:rPr>
                        <a:t>自学</a:t>
                      </a:r>
                      <a:endParaRPr lang="zh-CN" altLang="en-US" sz="1800" b="0" i="0" u="none" strike="noStrike" dirty="0">
                        <a:solidFill>
                          <a:srgbClr val="194B85"/>
                        </a:solidFill>
                        <a:effectLst/>
                        <a:latin typeface="微软雅黑 Light" panose="020B0502040204020203" pitchFamily="34" charset="-122"/>
                        <a:ea typeface="微软雅黑 Light" panose="020B0502040204020203" pitchFamily="34" charset="-122"/>
                      </a:endParaRPr>
                    </a:p>
                  </a:txBody>
                  <a:tcPr marL="3644" marR="3644" marT="3644"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extLst>
                  <a:ext uri="{0D108BD9-81ED-4DB2-BD59-A6C34878D82A}">
                    <a16:rowId xmlns:a16="http://schemas.microsoft.com/office/drawing/2014/main" val="2830825518"/>
                  </a:ext>
                </a:extLst>
              </a:tr>
              <a:tr h="724235">
                <a:tc>
                  <a:txBody>
                    <a:bodyPr/>
                    <a:lstStyle/>
                    <a:p>
                      <a:pPr algn="l" fontAlgn="ctr"/>
                      <a:r>
                        <a:rPr lang="en-US" altLang="zh-CN" sz="1800" u="none" strike="noStrike" dirty="0">
                          <a:solidFill>
                            <a:srgbClr val="194B85"/>
                          </a:solidFill>
                          <a:effectLst/>
                          <a:latin typeface="微软雅黑 Light" panose="020B0502040204020203" pitchFamily="34" charset="-122"/>
                          <a:ea typeface="微软雅黑 Light" panose="020B0502040204020203" pitchFamily="34" charset="-122"/>
                        </a:rPr>
                        <a:t>7.4 IT</a:t>
                      </a:r>
                      <a:r>
                        <a:rPr lang="zh-CN" altLang="en-US" sz="1800" u="none" strike="noStrike" dirty="0">
                          <a:solidFill>
                            <a:srgbClr val="194B85"/>
                          </a:solidFill>
                          <a:effectLst/>
                          <a:latin typeface="微软雅黑 Light" panose="020B0502040204020203" pitchFamily="34" charset="-122"/>
                          <a:ea typeface="微软雅黑 Light" panose="020B0502040204020203" pitchFamily="34" charset="-122"/>
                        </a:rPr>
                        <a:t>项目经济决策方法</a:t>
                      </a:r>
                      <a:endParaRPr lang="zh-CN" altLang="en-US" sz="1800" b="0" i="0" u="none" strike="noStrike" dirty="0">
                        <a:solidFill>
                          <a:srgbClr val="194B85"/>
                        </a:solidFill>
                        <a:effectLst/>
                        <a:latin typeface="微软雅黑 Light" panose="020B0502040204020203" pitchFamily="34" charset="-122"/>
                        <a:ea typeface="微软雅黑 Light" panose="020B0502040204020203" pitchFamily="34" charset="-122"/>
                      </a:endParaRPr>
                    </a:p>
                  </a:txBody>
                  <a:tcPr marL="3644" marR="3644" marT="3644"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l" fontAlgn="ctr"/>
                      <a:r>
                        <a:rPr lang="zh-CN" altLang="en-US" sz="1800" u="none" strike="noStrike" dirty="0">
                          <a:solidFill>
                            <a:srgbClr val="194B85"/>
                          </a:solidFill>
                          <a:effectLst/>
                          <a:latin typeface="微软雅黑 Light" panose="020B0502040204020203" pitchFamily="34" charset="-122"/>
                          <a:ea typeface="微软雅黑 Light" panose="020B0502040204020203" pitchFamily="34" charset="-122"/>
                        </a:rPr>
                        <a:t>了解项目成本构成、成本与工期的测算方法、成本过程管理方法及经济效益分析与计算方法。</a:t>
                      </a:r>
                      <a:endParaRPr lang="zh-CN" altLang="en-US" sz="1800" b="0" i="0" u="none" strike="noStrike" dirty="0">
                        <a:solidFill>
                          <a:srgbClr val="194B85"/>
                        </a:solidFill>
                        <a:effectLst/>
                        <a:latin typeface="微软雅黑 Light" panose="020B0502040204020203" pitchFamily="34" charset="-122"/>
                        <a:ea typeface="微软雅黑 Light" panose="020B0502040204020203" pitchFamily="34" charset="-122"/>
                      </a:endParaRPr>
                    </a:p>
                  </a:txBody>
                  <a:tcPr marL="3644" marR="3644" marT="3644"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fontAlgn="ctr"/>
                      <a:r>
                        <a:rPr lang="en-US" altLang="zh-CN" sz="1800" u="none" strike="noStrike" dirty="0">
                          <a:solidFill>
                            <a:srgbClr val="194B85"/>
                          </a:solidFill>
                          <a:effectLst/>
                          <a:latin typeface="微软雅黑 Light" panose="020B0502040204020203" pitchFamily="34" charset="-122"/>
                          <a:ea typeface="微软雅黑 Light" panose="020B0502040204020203" pitchFamily="34" charset="-122"/>
                        </a:rPr>
                        <a:t>M5,M6</a:t>
                      </a:r>
                      <a:endParaRPr lang="en-US" altLang="zh-CN" sz="1800" b="0" i="0" u="none" strike="noStrike" dirty="0">
                        <a:solidFill>
                          <a:srgbClr val="194B85"/>
                        </a:solidFill>
                        <a:effectLst/>
                        <a:latin typeface="微软雅黑 Light" panose="020B0502040204020203" pitchFamily="34" charset="-122"/>
                        <a:ea typeface="微软雅黑 Light" panose="020B0502040204020203" pitchFamily="34" charset="-122"/>
                      </a:endParaRPr>
                    </a:p>
                  </a:txBody>
                  <a:tcPr marL="3644" marR="3644" marT="3644"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fontAlgn="ctr"/>
                      <a:r>
                        <a:rPr lang="en-US" sz="1800" u="none" strike="noStrike" dirty="0">
                          <a:solidFill>
                            <a:srgbClr val="194B85"/>
                          </a:solidFill>
                          <a:effectLst/>
                          <a:latin typeface="微软雅黑 Light" panose="020B0502040204020203" pitchFamily="34" charset="-122"/>
                          <a:ea typeface="微软雅黑 Light" panose="020B0502040204020203" pitchFamily="34" charset="-122"/>
                        </a:rPr>
                        <a:t>3</a:t>
                      </a:r>
                      <a:endParaRPr lang="en-US" sz="1800" b="0" i="0" u="none" strike="noStrike" dirty="0">
                        <a:solidFill>
                          <a:srgbClr val="194B85"/>
                        </a:solidFill>
                        <a:effectLst/>
                        <a:latin typeface="微软雅黑 Light" panose="020B0502040204020203" pitchFamily="34" charset="-122"/>
                        <a:ea typeface="微软雅黑 Light" panose="020B0502040204020203" pitchFamily="34" charset="-122"/>
                      </a:endParaRPr>
                    </a:p>
                  </a:txBody>
                  <a:tcPr marL="3644" marR="3644" marT="3644"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讲授讨论</a:t>
                      </a:r>
                    </a:p>
                  </a:txBody>
                  <a:tcPr marL="3644" marR="3644" marT="3644"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fontAlgn="ctr"/>
                      <a:r>
                        <a:rPr lang="en-US" sz="1800" u="none" strike="noStrike">
                          <a:solidFill>
                            <a:srgbClr val="194B85"/>
                          </a:solidFill>
                          <a:effectLst/>
                          <a:latin typeface="微软雅黑 Light" panose="020B0502040204020203" pitchFamily="34" charset="-122"/>
                          <a:ea typeface="微软雅黑 Light" panose="020B0502040204020203" pitchFamily="34" charset="-122"/>
                        </a:rPr>
                        <a:t>1</a:t>
                      </a:r>
                      <a:endParaRPr lang="en-US" sz="1800" b="0" i="0" u="none" strike="noStrike">
                        <a:solidFill>
                          <a:srgbClr val="194B85"/>
                        </a:solidFill>
                        <a:effectLst/>
                        <a:latin typeface="微软雅黑 Light" panose="020B0502040204020203" pitchFamily="34" charset="-122"/>
                        <a:ea typeface="微软雅黑 Light" panose="020B0502040204020203" pitchFamily="34" charset="-122"/>
                      </a:endParaRPr>
                    </a:p>
                  </a:txBody>
                  <a:tcPr marL="3644" marR="3644" marT="3644"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fontAlgn="ctr"/>
                      <a:r>
                        <a:rPr lang="zh-CN" altLang="en-US" sz="1800" u="none" strike="noStrike" dirty="0">
                          <a:solidFill>
                            <a:srgbClr val="194B85"/>
                          </a:solidFill>
                          <a:effectLst/>
                          <a:latin typeface="微软雅黑 Light" panose="020B0502040204020203" pitchFamily="34" charset="-122"/>
                          <a:ea typeface="微软雅黑 Light" panose="020B0502040204020203" pitchFamily="34" charset="-122"/>
                        </a:rPr>
                        <a:t>自学</a:t>
                      </a:r>
                      <a:endParaRPr lang="zh-CN" altLang="en-US" sz="1800" b="0" i="0" u="none" strike="noStrike" dirty="0">
                        <a:solidFill>
                          <a:srgbClr val="194B85"/>
                        </a:solidFill>
                        <a:effectLst/>
                        <a:latin typeface="微软雅黑 Light" panose="020B0502040204020203" pitchFamily="34" charset="-122"/>
                        <a:ea typeface="微软雅黑 Light" panose="020B0502040204020203" pitchFamily="34" charset="-122"/>
                      </a:endParaRPr>
                    </a:p>
                  </a:txBody>
                  <a:tcPr marL="3644" marR="3644" marT="3644"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extLst>
                  <a:ext uri="{0D108BD9-81ED-4DB2-BD59-A6C34878D82A}">
                    <a16:rowId xmlns:a16="http://schemas.microsoft.com/office/drawing/2014/main" val="1115462937"/>
                  </a:ext>
                </a:extLst>
              </a:tr>
              <a:tr h="1044000">
                <a:tc>
                  <a:txBody>
                    <a:bodyPr/>
                    <a:lstStyle/>
                    <a:p>
                      <a:pPr marL="0" algn="l" defTabSz="914400" rtl="0" eaLnBrk="1" fontAlgn="ctr" latinLnBrk="0" hangingPunct="1"/>
                      <a:r>
                        <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7.5 IT</a:t>
                      </a: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项目风险分析与控制</a:t>
                      </a:r>
                    </a:p>
                  </a:txBody>
                  <a:tcPr marL="3644" marR="3644" marT="3644"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l" defTabSz="914400" rtl="0" eaLnBrk="1" fontAlgn="ctr" latinLnBrk="0" hangingPunct="1"/>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了解</a:t>
                      </a:r>
                      <a:r>
                        <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IT</a:t>
                      </a: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项目的风险辨识、风险分析与风险控制方法。</a:t>
                      </a:r>
                    </a:p>
                    <a:p>
                      <a:pPr marL="0" algn="l" defTabSz="914400" rtl="0" eaLnBrk="1" fontAlgn="ctr" latinLnBrk="0" hangingPunct="1"/>
                      <a:r>
                        <a:rPr lang="zh-CN" altLang="en-US" sz="1800" b="1" u="none" strike="noStrike" kern="1200" dirty="0">
                          <a:solidFill>
                            <a:srgbClr val="194B85"/>
                          </a:solidFill>
                          <a:effectLst/>
                          <a:latin typeface="微软雅黑" panose="020B0503020204020204" pitchFamily="34" charset="-122"/>
                          <a:ea typeface="微软雅黑" panose="020B0503020204020204" pitchFamily="34" charset="-122"/>
                          <a:cs typeface="+mn-cs"/>
                        </a:rPr>
                        <a:t>案例分析作业：在第一章的复杂工程问题基础上模拟推演该工程项目决策与管理的过程。</a:t>
                      </a:r>
                    </a:p>
                  </a:txBody>
                  <a:tcPr marL="3644" marR="3644" marT="3644"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fontAlgn="ctr"/>
                      <a:r>
                        <a:rPr lang="en-US" altLang="zh-CN" sz="1800" u="none" strike="noStrike" dirty="0">
                          <a:solidFill>
                            <a:srgbClr val="194B85"/>
                          </a:solidFill>
                          <a:effectLst/>
                          <a:latin typeface="微软雅黑 Light" panose="020B0502040204020203" pitchFamily="34" charset="-122"/>
                          <a:ea typeface="微软雅黑 Light" panose="020B0502040204020203" pitchFamily="34" charset="-122"/>
                        </a:rPr>
                        <a:t>M5,M6</a:t>
                      </a:r>
                      <a:endParaRPr lang="en-US" altLang="zh-CN" sz="1800" b="0" i="0" u="none" strike="noStrike" dirty="0">
                        <a:solidFill>
                          <a:srgbClr val="194B85"/>
                        </a:solidFill>
                        <a:effectLst/>
                        <a:latin typeface="微软雅黑 Light" panose="020B0502040204020203" pitchFamily="34" charset="-122"/>
                        <a:ea typeface="微软雅黑 Light" panose="020B0502040204020203" pitchFamily="34" charset="-122"/>
                      </a:endParaRPr>
                    </a:p>
                  </a:txBody>
                  <a:tcPr marL="3644" marR="3644" marT="3644"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r>
                        <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1</a:t>
                      </a:r>
                    </a:p>
                  </a:txBody>
                  <a:tcPr marL="3644" marR="3644" marT="3644"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讲授讨论</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r>
                        <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2</a:t>
                      </a:r>
                    </a:p>
                  </a:txBody>
                  <a:tcPr marL="3644" marR="3644" marT="3644"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r>
                        <a:rPr lang="zh-CN" altLang="zh-CN" sz="1800" b="1" u="none" strike="noStrike" kern="1200" dirty="0">
                          <a:solidFill>
                            <a:srgbClr val="194B85"/>
                          </a:solidFill>
                          <a:effectLst/>
                          <a:latin typeface="微软雅黑" panose="020B0503020204020204" pitchFamily="34" charset="-122"/>
                          <a:ea typeface="微软雅黑" panose="020B0503020204020204" pitchFamily="34" charset="-122"/>
                          <a:cs typeface="+mn-cs"/>
                        </a:rPr>
                        <a:t>案例分析作业</a:t>
                      </a:r>
                      <a:endParaRPr lang="zh-CN" altLang="en-US" sz="1800" b="1" u="none" strike="noStrike" kern="1200" dirty="0">
                        <a:solidFill>
                          <a:srgbClr val="194B85"/>
                        </a:solidFill>
                        <a:effectLst/>
                        <a:latin typeface="微软雅黑" panose="020B0503020204020204" pitchFamily="34" charset="-122"/>
                        <a:ea typeface="微软雅黑" panose="020B0503020204020204" pitchFamily="34" charset="-122"/>
                        <a:cs typeface="+mn-cs"/>
                      </a:endParaRPr>
                    </a:p>
                  </a:txBody>
                  <a:tcPr marL="3644" marR="3644" marT="3644"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extLst>
                  <a:ext uri="{0D108BD9-81ED-4DB2-BD59-A6C34878D82A}">
                    <a16:rowId xmlns:a16="http://schemas.microsoft.com/office/drawing/2014/main" val="4285835358"/>
                  </a:ext>
                </a:extLst>
              </a:tr>
            </a:tbl>
          </a:graphicData>
        </a:graphic>
      </p:graphicFrame>
    </p:spTree>
    <p:extLst>
      <p:ext uri="{BB962C8B-B14F-4D97-AF65-F5344CB8AC3E}">
        <p14:creationId xmlns:p14="http://schemas.microsoft.com/office/powerpoint/2010/main" val="3242698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E5DE1E-C8A6-49AA-B811-DACCF24AC1AA}"/>
              </a:ext>
            </a:extLst>
          </p:cNvPr>
          <p:cNvSpPr>
            <a:spLocks noGrp="1"/>
          </p:cNvSpPr>
          <p:nvPr>
            <p:ph type="title"/>
          </p:nvPr>
        </p:nvSpPr>
        <p:spPr/>
        <p:txBody>
          <a:bodyPr/>
          <a:lstStyle/>
          <a:p>
            <a:r>
              <a:rPr lang="en-US" altLang="zh-CN" dirty="0"/>
              <a:t>4. </a:t>
            </a:r>
            <a:r>
              <a:rPr lang="zh-CN" altLang="en-US" dirty="0"/>
              <a:t>常用工具、技术和方法</a:t>
            </a:r>
            <a:r>
              <a:rPr lang="en-US" altLang="zh-CN" dirty="0"/>
              <a:t> </a:t>
            </a:r>
            <a:endParaRPr lang="zh-CN" altLang="en-US" dirty="0"/>
          </a:p>
        </p:txBody>
      </p:sp>
      <p:sp>
        <p:nvSpPr>
          <p:cNvPr id="3" name="内容占位符 2">
            <a:extLst>
              <a:ext uri="{FF2B5EF4-FFF2-40B4-BE49-F238E27FC236}">
                <a16:creationId xmlns:a16="http://schemas.microsoft.com/office/drawing/2014/main" id="{06EAC41D-5CCD-44F0-A928-505D997C47C8}"/>
              </a:ext>
            </a:extLst>
          </p:cNvPr>
          <p:cNvSpPr>
            <a:spLocks noGrp="1"/>
          </p:cNvSpPr>
          <p:nvPr>
            <p:ph idx="1"/>
          </p:nvPr>
        </p:nvSpPr>
        <p:spPr>
          <a:xfrm>
            <a:off x="673100" y="1200210"/>
            <a:ext cx="6164614" cy="5047544"/>
          </a:xfrm>
        </p:spPr>
        <p:txBody>
          <a:bodyPr>
            <a:normAutofit/>
          </a:bodyPr>
          <a:lstStyle/>
          <a:p>
            <a:pPr marL="0" indent="0">
              <a:buNone/>
            </a:pPr>
            <a:r>
              <a:rPr lang="zh-CN" altLang="en-US" dirty="0"/>
              <a:t>（</a:t>
            </a:r>
            <a:r>
              <a:rPr lang="en-US" altLang="zh-CN" dirty="0"/>
              <a:t>2</a:t>
            </a:r>
            <a:r>
              <a:rPr lang="zh-CN" altLang="en-US" dirty="0"/>
              <a:t>）项目干系人分析</a:t>
            </a:r>
            <a:endParaRPr lang="en-US" altLang="zh-CN" dirty="0"/>
          </a:p>
          <a:p>
            <a:pPr lvl="1"/>
            <a:r>
              <a:rPr lang="zh-CN" altLang="en-US" dirty="0"/>
              <a:t>项目干系人包括这样的个人和组织，他们或者</a:t>
            </a:r>
            <a:r>
              <a:rPr lang="zh-CN" altLang="en-US" b="1" dirty="0"/>
              <a:t>积极参与项目</a:t>
            </a:r>
            <a:r>
              <a:rPr lang="zh-CN" altLang="en-US" dirty="0"/>
              <a:t>，或者其</a:t>
            </a:r>
            <a:r>
              <a:rPr lang="zh-CN" altLang="en-US" b="1" dirty="0"/>
              <a:t>利益在项目执行中受到积极或消极的影响</a:t>
            </a:r>
          </a:p>
          <a:p>
            <a:pPr lvl="1"/>
            <a:r>
              <a:rPr lang="zh-CN" altLang="en-US" dirty="0">
                <a:hlinkClick r:id="rId2" action="ppaction://hlinkfile"/>
              </a:rPr>
              <a:t>认清真正的干系人</a:t>
            </a:r>
            <a:r>
              <a:rPr lang="zh-CN" altLang="en-US" dirty="0"/>
              <a:t>能得到以下效果：</a:t>
            </a:r>
          </a:p>
          <a:p>
            <a:pPr lvl="2"/>
            <a:r>
              <a:rPr lang="zh-CN" altLang="en-US" dirty="0"/>
              <a:t>降低构建错误代码的几率</a:t>
            </a:r>
          </a:p>
          <a:p>
            <a:pPr lvl="3"/>
            <a:r>
              <a:rPr lang="zh-CN" altLang="en-US" dirty="0"/>
              <a:t>错误代码：没用到的代码或者偏离目标的代码</a:t>
            </a:r>
          </a:p>
          <a:p>
            <a:pPr lvl="2"/>
            <a:r>
              <a:rPr lang="zh-CN" altLang="en-US" dirty="0"/>
              <a:t>获取真正的需求</a:t>
            </a:r>
          </a:p>
          <a:p>
            <a:pPr lvl="3"/>
            <a:r>
              <a:rPr lang="zh-CN" altLang="en-US" dirty="0"/>
              <a:t>少走弯路</a:t>
            </a:r>
          </a:p>
          <a:p>
            <a:pPr lvl="2"/>
            <a:r>
              <a:rPr lang="zh-CN" altLang="en-US" dirty="0"/>
              <a:t>确定隐含需求</a:t>
            </a:r>
            <a:endParaRPr lang="en-US" altLang="zh-CN" dirty="0"/>
          </a:p>
        </p:txBody>
      </p:sp>
      <p:sp>
        <p:nvSpPr>
          <p:cNvPr id="4" name="灯片编号占位符 3">
            <a:extLst>
              <a:ext uri="{FF2B5EF4-FFF2-40B4-BE49-F238E27FC236}">
                <a16:creationId xmlns:a16="http://schemas.microsoft.com/office/drawing/2014/main" id="{9C46FC7F-E077-41D0-A3DC-29EA085051C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20</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 name="图片 5">
            <a:extLst>
              <a:ext uri="{FF2B5EF4-FFF2-40B4-BE49-F238E27FC236}">
                <a16:creationId xmlns:a16="http://schemas.microsoft.com/office/drawing/2014/main" id="{764C7B39-D278-9D19-6E0F-09A813276752}"/>
              </a:ext>
            </a:extLst>
          </p:cNvPr>
          <p:cNvPicPr>
            <a:picLocks noChangeAspect="1"/>
          </p:cNvPicPr>
          <p:nvPr/>
        </p:nvPicPr>
        <p:blipFill rotWithShape="1">
          <a:blip r:embed="rId3"/>
          <a:srcRect l="9386" t="10389" r="7596" b="4944"/>
          <a:stretch/>
        </p:blipFill>
        <p:spPr>
          <a:xfrm>
            <a:off x="6837714" y="-31841"/>
            <a:ext cx="4611336" cy="6889841"/>
          </a:xfrm>
          <a:prstGeom prst="rect">
            <a:avLst/>
          </a:prstGeom>
        </p:spPr>
      </p:pic>
    </p:spTree>
    <p:extLst>
      <p:ext uri="{BB962C8B-B14F-4D97-AF65-F5344CB8AC3E}">
        <p14:creationId xmlns:p14="http://schemas.microsoft.com/office/powerpoint/2010/main" val="33702339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E5DE1E-C8A6-49AA-B811-DACCF24AC1AA}"/>
              </a:ext>
            </a:extLst>
          </p:cNvPr>
          <p:cNvSpPr>
            <a:spLocks noGrp="1"/>
          </p:cNvSpPr>
          <p:nvPr>
            <p:ph type="title"/>
          </p:nvPr>
        </p:nvSpPr>
        <p:spPr/>
        <p:txBody>
          <a:bodyPr/>
          <a:lstStyle/>
          <a:p>
            <a:r>
              <a:rPr lang="en-US" altLang="zh-CN" dirty="0"/>
              <a:t>4. </a:t>
            </a:r>
            <a:r>
              <a:rPr lang="zh-CN" altLang="en-US" dirty="0"/>
              <a:t>常用工具、技术和方法</a:t>
            </a:r>
            <a:r>
              <a:rPr lang="en-US" altLang="zh-CN" dirty="0"/>
              <a:t> </a:t>
            </a:r>
            <a:endParaRPr lang="zh-CN" altLang="en-US" dirty="0"/>
          </a:p>
        </p:txBody>
      </p:sp>
      <p:sp>
        <p:nvSpPr>
          <p:cNvPr id="3" name="内容占位符 2">
            <a:extLst>
              <a:ext uri="{FF2B5EF4-FFF2-40B4-BE49-F238E27FC236}">
                <a16:creationId xmlns:a16="http://schemas.microsoft.com/office/drawing/2014/main" id="{06EAC41D-5CCD-44F0-A928-505D997C47C8}"/>
              </a:ext>
            </a:extLst>
          </p:cNvPr>
          <p:cNvSpPr>
            <a:spLocks noGrp="1"/>
          </p:cNvSpPr>
          <p:nvPr>
            <p:ph idx="1"/>
          </p:nvPr>
        </p:nvSpPr>
        <p:spPr>
          <a:xfrm>
            <a:off x="673100" y="1200210"/>
            <a:ext cx="6197426" cy="5047544"/>
          </a:xfrm>
        </p:spPr>
        <p:txBody>
          <a:bodyPr>
            <a:normAutofit/>
          </a:bodyPr>
          <a:lstStyle/>
          <a:p>
            <a:pPr marL="0" indent="0">
              <a:buNone/>
            </a:pPr>
            <a:r>
              <a:rPr lang="zh-CN" altLang="en-US" dirty="0"/>
              <a:t>（</a:t>
            </a:r>
            <a:r>
              <a:rPr lang="en-US" altLang="zh-CN" dirty="0"/>
              <a:t>2</a:t>
            </a:r>
            <a:r>
              <a:rPr lang="zh-CN" altLang="en-US" dirty="0"/>
              <a:t>）项目干系人分析</a:t>
            </a:r>
            <a:endParaRPr lang="en-US" altLang="zh-CN" dirty="0"/>
          </a:p>
          <a:p>
            <a:pPr lvl="1"/>
            <a:r>
              <a:rPr lang="zh-CN" altLang="en-US" dirty="0"/>
              <a:t>干系人识别</a:t>
            </a:r>
            <a:endParaRPr lang="en-US" altLang="zh-CN" dirty="0"/>
          </a:p>
          <a:p>
            <a:pPr lvl="2"/>
            <a:r>
              <a:rPr lang="zh-CN" altLang="en-US" dirty="0">
                <a:solidFill>
                  <a:srgbClr val="C00000"/>
                </a:solidFill>
              </a:rPr>
              <a:t>头脑风暴法、核对表</a:t>
            </a:r>
          </a:p>
          <a:p>
            <a:pPr lvl="1"/>
            <a:r>
              <a:rPr lang="zh-CN" altLang="en-US" dirty="0"/>
              <a:t>影响力分析</a:t>
            </a:r>
            <a:endParaRPr lang="en-US" altLang="zh-CN" dirty="0"/>
          </a:p>
          <a:p>
            <a:pPr lvl="2"/>
            <a:r>
              <a:rPr lang="zh-CN" altLang="en-US" dirty="0">
                <a:solidFill>
                  <a:srgbClr val="C00000"/>
                </a:solidFill>
              </a:rPr>
              <a:t>力场分析图、坐标系分析法、矩阵分析法</a:t>
            </a:r>
            <a:endParaRPr lang="en-US" altLang="zh-CN" dirty="0">
              <a:solidFill>
                <a:srgbClr val="C00000"/>
              </a:solidFill>
            </a:endParaRPr>
          </a:p>
          <a:p>
            <a:pPr lvl="1"/>
            <a:r>
              <a:rPr lang="zh-CN" altLang="en-US" dirty="0"/>
              <a:t>重要性排序</a:t>
            </a:r>
            <a:endParaRPr lang="en-US" altLang="zh-CN" dirty="0"/>
          </a:p>
          <a:p>
            <a:pPr lvl="2"/>
            <a:r>
              <a:rPr lang="zh-CN" altLang="en-US" dirty="0">
                <a:solidFill>
                  <a:srgbClr val="C00000"/>
                </a:solidFill>
              </a:rPr>
              <a:t>优先排序模型</a:t>
            </a:r>
            <a:endParaRPr lang="en-US" altLang="zh-CN" dirty="0">
              <a:solidFill>
                <a:srgbClr val="C00000"/>
              </a:solidFill>
            </a:endParaRPr>
          </a:p>
          <a:p>
            <a:pPr lvl="1"/>
            <a:r>
              <a:rPr lang="zh-CN" altLang="en-US" dirty="0"/>
              <a:t>尽可能考虑到</a:t>
            </a:r>
            <a:r>
              <a:rPr lang="zh-CN" altLang="en-US" dirty="0">
                <a:hlinkClick r:id="rId2" action="ppaction://hlinkfile"/>
              </a:rPr>
              <a:t>干系人相关人员</a:t>
            </a:r>
            <a:endParaRPr lang="en-US" altLang="zh-CN" dirty="0"/>
          </a:p>
        </p:txBody>
      </p:sp>
      <p:sp>
        <p:nvSpPr>
          <p:cNvPr id="4" name="灯片编号占位符 3">
            <a:extLst>
              <a:ext uri="{FF2B5EF4-FFF2-40B4-BE49-F238E27FC236}">
                <a16:creationId xmlns:a16="http://schemas.microsoft.com/office/drawing/2014/main" id="{9C46FC7F-E077-41D0-A3DC-29EA085051C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21</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7" name="图片 6">
            <a:extLst>
              <a:ext uri="{FF2B5EF4-FFF2-40B4-BE49-F238E27FC236}">
                <a16:creationId xmlns:a16="http://schemas.microsoft.com/office/drawing/2014/main" id="{B4B4F8D9-18EC-E184-DB69-3F39171976CA}"/>
              </a:ext>
            </a:extLst>
          </p:cNvPr>
          <p:cNvPicPr>
            <a:picLocks noChangeAspect="1"/>
          </p:cNvPicPr>
          <p:nvPr/>
        </p:nvPicPr>
        <p:blipFill rotWithShape="1">
          <a:blip r:embed="rId3"/>
          <a:srcRect l="5445" t="5056" r="5880" b="5056"/>
          <a:stretch/>
        </p:blipFill>
        <p:spPr>
          <a:xfrm>
            <a:off x="6870526" y="1"/>
            <a:ext cx="4578524" cy="6841232"/>
          </a:xfrm>
          <a:prstGeom prst="rect">
            <a:avLst/>
          </a:prstGeom>
        </p:spPr>
      </p:pic>
    </p:spTree>
    <p:extLst>
      <p:ext uri="{BB962C8B-B14F-4D97-AF65-F5344CB8AC3E}">
        <p14:creationId xmlns:p14="http://schemas.microsoft.com/office/powerpoint/2010/main" val="3161331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E5DE1E-C8A6-49AA-B811-DACCF24AC1AA}"/>
              </a:ext>
            </a:extLst>
          </p:cNvPr>
          <p:cNvSpPr>
            <a:spLocks noGrp="1"/>
          </p:cNvSpPr>
          <p:nvPr>
            <p:ph type="title"/>
          </p:nvPr>
        </p:nvSpPr>
        <p:spPr/>
        <p:txBody>
          <a:bodyPr/>
          <a:lstStyle/>
          <a:p>
            <a:r>
              <a:rPr lang="en-US" altLang="zh-CN" dirty="0"/>
              <a:t>4. </a:t>
            </a:r>
            <a:r>
              <a:rPr lang="zh-CN" altLang="en-US" dirty="0"/>
              <a:t>常用工具、技术和方法</a:t>
            </a:r>
            <a:r>
              <a:rPr lang="en-US" altLang="zh-CN" dirty="0"/>
              <a:t> </a:t>
            </a:r>
            <a:endParaRPr lang="zh-CN" altLang="en-US" dirty="0"/>
          </a:p>
        </p:txBody>
      </p:sp>
      <p:sp>
        <p:nvSpPr>
          <p:cNvPr id="3" name="内容占位符 2">
            <a:extLst>
              <a:ext uri="{FF2B5EF4-FFF2-40B4-BE49-F238E27FC236}">
                <a16:creationId xmlns:a16="http://schemas.microsoft.com/office/drawing/2014/main" id="{06EAC41D-5CCD-44F0-A928-505D997C47C8}"/>
              </a:ext>
            </a:extLst>
          </p:cNvPr>
          <p:cNvSpPr>
            <a:spLocks noGrp="1"/>
          </p:cNvSpPr>
          <p:nvPr>
            <p:ph idx="1"/>
          </p:nvPr>
        </p:nvSpPr>
        <p:spPr>
          <a:xfrm>
            <a:off x="657225" y="1160763"/>
            <a:ext cx="10864850" cy="5047544"/>
          </a:xfrm>
        </p:spPr>
        <p:txBody>
          <a:bodyPr>
            <a:normAutofit/>
          </a:bodyPr>
          <a:lstStyle/>
          <a:p>
            <a:pPr marL="0" indent="0">
              <a:buNone/>
            </a:pPr>
            <a:r>
              <a:rPr lang="zh-CN" altLang="en-US" dirty="0"/>
              <a:t>（</a:t>
            </a:r>
            <a:r>
              <a:rPr lang="en-US" altLang="zh-CN" dirty="0"/>
              <a:t>2</a:t>
            </a:r>
            <a:r>
              <a:rPr lang="zh-CN" altLang="en-US" dirty="0"/>
              <a:t>）项目干系人分析</a:t>
            </a:r>
            <a:endParaRPr lang="en-US" altLang="zh-CN" dirty="0"/>
          </a:p>
        </p:txBody>
      </p:sp>
      <p:sp>
        <p:nvSpPr>
          <p:cNvPr id="4" name="灯片编号占位符 3">
            <a:extLst>
              <a:ext uri="{FF2B5EF4-FFF2-40B4-BE49-F238E27FC236}">
                <a16:creationId xmlns:a16="http://schemas.microsoft.com/office/drawing/2014/main" id="{9C46FC7F-E077-41D0-A3DC-29EA085051C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22</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 name="Picture 20">
            <a:extLst>
              <a:ext uri="{FF2B5EF4-FFF2-40B4-BE49-F238E27FC236}">
                <a16:creationId xmlns:a16="http://schemas.microsoft.com/office/drawing/2014/main" id="{39ECAE30-7BBE-4106-8EC3-C385232223F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9535" y="1879135"/>
            <a:ext cx="5909325" cy="361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AutoShape 60">
            <a:extLst>
              <a:ext uri="{FF2B5EF4-FFF2-40B4-BE49-F238E27FC236}">
                <a16:creationId xmlns:a16="http://schemas.microsoft.com/office/drawing/2014/main" id="{6DEF9D86-8AB9-43DB-B010-D872689AC0A1}"/>
              </a:ext>
            </a:extLst>
          </p:cNvPr>
          <p:cNvSpPr>
            <a:spLocks noChangeArrowheads="1"/>
          </p:cNvSpPr>
          <p:nvPr/>
        </p:nvSpPr>
        <p:spPr bwMode="auto">
          <a:xfrm>
            <a:off x="2772908" y="5586695"/>
            <a:ext cx="2327274" cy="348557"/>
          </a:xfrm>
          <a:prstGeom prst="rect">
            <a:avLst/>
          </a:prstGeom>
          <a:noFill/>
          <a:ln w="9525" algn="ctr">
            <a:noFill/>
            <a:miter lim="800000"/>
            <a:headEnd/>
            <a:tailEnd/>
          </a:ln>
        </p:spPr>
        <p:txBody>
          <a:bodyPr wrap="square">
            <a:spAutoFit/>
          </a:bodyPr>
          <a:lstStyle/>
          <a:p>
            <a:pPr marL="228600" indent="-228600" algn="ctr">
              <a:lnSpc>
                <a:spcPct val="120000"/>
              </a:lnSpc>
              <a:buClr>
                <a:schemeClr val="accent1"/>
              </a:buClr>
              <a:defRPr/>
            </a:pPr>
            <a:r>
              <a:rPr lang="zh-CN" altLang="en-US" sz="1600" dirty="0">
                <a:solidFill>
                  <a:srgbClr val="002060"/>
                </a:solidFill>
                <a:latin typeface="楷体" panose="02010609060101010101" pitchFamily="49" charset="-122"/>
                <a:ea typeface="楷体" panose="02010609060101010101" pitchFamily="49" charset="-122"/>
              </a:rPr>
              <a:t>力场分析图示例</a:t>
            </a:r>
          </a:p>
        </p:txBody>
      </p:sp>
      <p:grpSp>
        <p:nvGrpSpPr>
          <p:cNvPr id="7" name="Group 23">
            <a:extLst>
              <a:ext uri="{FF2B5EF4-FFF2-40B4-BE49-F238E27FC236}">
                <a16:creationId xmlns:a16="http://schemas.microsoft.com/office/drawing/2014/main" id="{240FFB4C-5269-4120-8683-B4C980CA8CBE}"/>
              </a:ext>
            </a:extLst>
          </p:cNvPr>
          <p:cNvGrpSpPr>
            <a:grpSpLocks/>
          </p:cNvGrpSpPr>
          <p:nvPr/>
        </p:nvGrpSpPr>
        <p:grpSpPr bwMode="auto">
          <a:xfrm>
            <a:off x="7070434" y="1879135"/>
            <a:ext cx="4215942" cy="3610536"/>
            <a:chOff x="1379" y="1041"/>
            <a:chExt cx="3083" cy="2995"/>
          </a:xfrm>
        </p:grpSpPr>
        <p:sp>
          <p:nvSpPr>
            <p:cNvPr id="8" name="Line 10">
              <a:extLst>
                <a:ext uri="{FF2B5EF4-FFF2-40B4-BE49-F238E27FC236}">
                  <a16:creationId xmlns:a16="http://schemas.microsoft.com/office/drawing/2014/main" id="{1481820E-EFC3-416F-92BC-D1BCC4D5C384}"/>
                </a:ext>
              </a:extLst>
            </p:cNvPr>
            <p:cNvSpPr>
              <a:spLocks noChangeShapeType="1"/>
            </p:cNvSpPr>
            <p:nvPr/>
          </p:nvSpPr>
          <p:spPr bwMode="auto">
            <a:xfrm>
              <a:off x="2916" y="1275"/>
              <a:ext cx="0" cy="2486"/>
            </a:xfrm>
            <a:prstGeom prst="line">
              <a:avLst/>
            </a:prstGeom>
            <a:noFill/>
            <a:ln w="31750">
              <a:solidFill>
                <a:srgbClr val="000080"/>
              </a:solidFill>
              <a:round/>
              <a:headEnd type="stealth" w="med" len="lg"/>
              <a:tailEnd type="stealth" w="med" len="lg"/>
            </a:ln>
            <a:extLst>
              <a:ext uri="{909E8E84-426E-40DD-AFC4-6F175D3DCCD1}">
                <a14:hiddenFill xmlns:a14="http://schemas.microsoft.com/office/drawing/2010/main">
                  <a:noFill/>
                </a14:hiddenFill>
              </a:ext>
            </a:extLst>
          </p:spPr>
          <p:txBody>
            <a:bodyPr/>
            <a:lstStyle/>
            <a:p>
              <a:endParaRPr lang="zh-CN" altLang="en-US" sz="2000"/>
            </a:p>
          </p:txBody>
        </p:sp>
        <p:sp>
          <p:nvSpPr>
            <p:cNvPr id="9" name="Text Box 11">
              <a:extLst>
                <a:ext uri="{FF2B5EF4-FFF2-40B4-BE49-F238E27FC236}">
                  <a16:creationId xmlns:a16="http://schemas.microsoft.com/office/drawing/2014/main" id="{804FD9D7-4B96-47D0-886D-7DF4638F11A7}"/>
                </a:ext>
              </a:extLst>
            </p:cNvPr>
            <p:cNvSpPr txBox="1">
              <a:spLocks noChangeArrowheads="1"/>
            </p:cNvSpPr>
            <p:nvPr/>
          </p:nvSpPr>
          <p:spPr bwMode="auto">
            <a:xfrm>
              <a:off x="3016" y="2482"/>
              <a:ext cx="1142"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742950" indent="-28575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2pPr>
              <a:lvl3pPr marL="1143000" indent="-22860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algn="just">
                <a:spcBef>
                  <a:spcPct val="0"/>
                </a:spcBef>
                <a:buFontTx/>
                <a:buNone/>
              </a:pPr>
              <a:r>
                <a:rPr lang="zh-CN" altLang="en-US" b="1" dirty="0">
                  <a:solidFill>
                    <a:srgbClr val="C00000"/>
                  </a:solidFill>
                  <a:latin typeface="Times New Roman" panose="02020603050405020304" pitchFamily="18" charset="0"/>
                </a:rPr>
                <a:t>项目影响力</a:t>
              </a:r>
            </a:p>
          </p:txBody>
        </p:sp>
        <p:sp>
          <p:nvSpPr>
            <p:cNvPr id="10" name="Text Box 12">
              <a:extLst>
                <a:ext uri="{FF2B5EF4-FFF2-40B4-BE49-F238E27FC236}">
                  <a16:creationId xmlns:a16="http://schemas.microsoft.com/office/drawing/2014/main" id="{AEBA3D0E-CB89-441B-A35A-09BDD1A0E496}"/>
                </a:ext>
              </a:extLst>
            </p:cNvPr>
            <p:cNvSpPr txBox="1">
              <a:spLocks noChangeArrowheads="1"/>
            </p:cNvSpPr>
            <p:nvPr/>
          </p:nvSpPr>
          <p:spPr bwMode="auto">
            <a:xfrm>
              <a:off x="1379" y="2375"/>
              <a:ext cx="284" cy="27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742950" indent="-28575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2pPr>
              <a:lvl3pPr marL="1143000" indent="-22860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algn="r">
                <a:spcBef>
                  <a:spcPct val="0"/>
                </a:spcBef>
                <a:buFontTx/>
                <a:buNone/>
              </a:pPr>
              <a:r>
                <a:rPr lang="zh-CN" altLang="en-US" dirty="0">
                  <a:solidFill>
                    <a:schemeClr val="tx2"/>
                  </a:solidFill>
                  <a:latin typeface="Times New Roman" panose="02020603050405020304" pitchFamily="18" charset="0"/>
                </a:rPr>
                <a:t>弱</a:t>
              </a:r>
            </a:p>
            <a:p>
              <a:pPr algn="just">
                <a:spcBef>
                  <a:spcPct val="0"/>
                </a:spcBef>
                <a:buFontTx/>
                <a:buNone/>
              </a:pPr>
              <a:endParaRPr lang="zh-CN" altLang="en-US" u="sng" dirty="0">
                <a:solidFill>
                  <a:srgbClr val="020306"/>
                </a:solidFill>
                <a:latin typeface="Times New Roman" panose="02020603050405020304" pitchFamily="18" charset="0"/>
              </a:endParaRPr>
            </a:p>
          </p:txBody>
        </p:sp>
        <p:sp>
          <p:nvSpPr>
            <p:cNvPr id="11" name="Text Box 13">
              <a:extLst>
                <a:ext uri="{FF2B5EF4-FFF2-40B4-BE49-F238E27FC236}">
                  <a16:creationId xmlns:a16="http://schemas.microsoft.com/office/drawing/2014/main" id="{F63FA62A-955A-493B-A93F-8AF1B0BA3248}"/>
                </a:ext>
              </a:extLst>
            </p:cNvPr>
            <p:cNvSpPr txBox="1">
              <a:spLocks noChangeArrowheads="1"/>
            </p:cNvSpPr>
            <p:nvPr/>
          </p:nvSpPr>
          <p:spPr bwMode="auto">
            <a:xfrm>
              <a:off x="2234" y="1417"/>
              <a:ext cx="731"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742950" indent="-28575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2pPr>
              <a:lvl3pPr marL="1143000" indent="-22860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zh-CN" altLang="en-US" b="1" dirty="0">
                  <a:solidFill>
                    <a:srgbClr val="C00000"/>
                  </a:solidFill>
                  <a:latin typeface="Times New Roman" panose="02020603050405020304" pitchFamily="18" charset="0"/>
                </a:rPr>
                <a:t>支持度</a:t>
              </a:r>
            </a:p>
          </p:txBody>
        </p:sp>
        <p:sp>
          <p:nvSpPr>
            <p:cNvPr id="12" name="Text Box 14">
              <a:extLst>
                <a:ext uri="{FF2B5EF4-FFF2-40B4-BE49-F238E27FC236}">
                  <a16:creationId xmlns:a16="http://schemas.microsoft.com/office/drawing/2014/main" id="{FAB30EC6-6A7E-4421-A42B-4E5E84DCA0A1}"/>
                </a:ext>
              </a:extLst>
            </p:cNvPr>
            <p:cNvSpPr txBox="1">
              <a:spLocks noChangeArrowheads="1"/>
            </p:cNvSpPr>
            <p:nvPr/>
          </p:nvSpPr>
          <p:spPr bwMode="auto">
            <a:xfrm>
              <a:off x="2551" y="3764"/>
              <a:ext cx="731" cy="27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742950" indent="-28575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2pPr>
              <a:lvl3pPr marL="1143000" indent="-22860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zh-CN" altLang="en-US" dirty="0">
                  <a:solidFill>
                    <a:schemeClr val="tx2"/>
                  </a:solidFill>
                  <a:latin typeface="Times New Roman" panose="02020603050405020304" pitchFamily="18" charset="0"/>
                </a:rPr>
                <a:t>弱</a:t>
              </a:r>
            </a:p>
          </p:txBody>
        </p:sp>
        <p:sp>
          <p:nvSpPr>
            <p:cNvPr id="13" name="Text Box 15">
              <a:extLst>
                <a:ext uri="{FF2B5EF4-FFF2-40B4-BE49-F238E27FC236}">
                  <a16:creationId xmlns:a16="http://schemas.microsoft.com/office/drawing/2014/main" id="{F17D0744-E9D0-4FD2-B46A-091336FB4401}"/>
                </a:ext>
              </a:extLst>
            </p:cNvPr>
            <p:cNvSpPr txBox="1">
              <a:spLocks noChangeArrowheads="1"/>
            </p:cNvSpPr>
            <p:nvPr/>
          </p:nvSpPr>
          <p:spPr bwMode="auto">
            <a:xfrm>
              <a:off x="1783" y="2865"/>
              <a:ext cx="986" cy="6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742950" indent="-28575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2pPr>
              <a:lvl3pPr marL="1143000" indent="-22860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algn="r">
                <a:spcBef>
                  <a:spcPct val="0"/>
                </a:spcBef>
                <a:buFontTx/>
                <a:buNone/>
              </a:pPr>
              <a:r>
                <a:rPr lang="zh-CN" altLang="en-US" dirty="0">
                  <a:solidFill>
                    <a:schemeClr val="folHlink"/>
                  </a:solidFill>
                  <a:latin typeface="楷体" panose="02010609060101010101" pitchFamily="49" charset="-122"/>
                  <a:ea typeface="楷体" panose="02010609060101010101" pitchFamily="49" charset="-122"/>
                </a:rPr>
                <a:t>适当关注</a:t>
              </a:r>
              <a:endParaRPr lang="en-US" altLang="zh-CN" dirty="0">
                <a:solidFill>
                  <a:schemeClr val="folHlink"/>
                </a:solidFill>
                <a:latin typeface="楷体" panose="02010609060101010101" pitchFamily="49" charset="-122"/>
                <a:ea typeface="楷体" panose="02010609060101010101" pitchFamily="49" charset="-122"/>
              </a:endParaRPr>
            </a:p>
            <a:p>
              <a:pPr algn="r">
                <a:spcBef>
                  <a:spcPct val="0"/>
                </a:spcBef>
                <a:buFontTx/>
                <a:buNone/>
              </a:pPr>
              <a:r>
                <a:rPr lang="zh-CN" altLang="en-US" dirty="0">
                  <a:solidFill>
                    <a:schemeClr val="folHlink"/>
                  </a:solidFill>
                  <a:latin typeface="楷体" panose="02010609060101010101" pitchFamily="49" charset="-122"/>
                  <a:ea typeface="楷体" panose="02010609060101010101" pitchFamily="49" charset="-122"/>
                </a:rPr>
                <a:t>减少反对</a:t>
              </a:r>
            </a:p>
          </p:txBody>
        </p:sp>
        <p:sp>
          <p:nvSpPr>
            <p:cNvPr id="14" name="Text Box 17">
              <a:extLst>
                <a:ext uri="{FF2B5EF4-FFF2-40B4-BE49-F238E27FC236}">
                  <a16:creationId xmlns:a16="http://schemas.microsoft.com/office/drawing/2014/main" id="{A1F014ED-036C-4745-AAD6-2F1E25C48DC2}"/>
                </a:ext>
              </a:extLst>
            </p:cNvPr>
            <p:cNvSpPr txBox="1">
              <a:spLocks noChangeArrowheads="1"/>
            </p:cNvSpPr>
            <p:nvPr/>
          </p:nvSpPr>
          <p:spPr bwMode="auto">
            <a:xfrm>
              <a:off x="1783" y="1731"/>
              <a:ext cx="986" cy="6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742950" indent="-28575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2pPr>
              <a:lvl3pPr marL="1143000" indent="-22860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algn="r">
                <a:spcBef>
                  <a:spcPct val="0"/>
                </a:spcBef>
              </a:pPr>
              <a:r>
                <a:rPr lang="zh-CN" altLang="en-US" dirty="0">
                  <a:solidFill>
                    <a:schemeClr val="hlink"/>
                  </a:solidFill>
                  <a:latin typeface="楷体" panose="02010609060101010101" pitchFamily="49" charset="-122"/>
                  <a:ea typeface="楷体" panose="02010609060101010101" pitchFamily="49" charset="-122"/>
                </a:rPr>
                <a:t>加强沟通</a:t>
              </a:r>
              <a:endParaRPr lang="en-US" altLang="zh-CN" dirty="0">
                <a:solidFill>
                  <a:schemeClr val="hlink"/>
                </a:solidFill>
                <a:latin typeface="楷体" panose="02010609060101010101" pitchFamily="49" charset="-122"/>
                <a:ea typeface="楷体" panose="02010609060101010101" pitchFamily="49" charset="-122"/>
              </a:endParaRPr>
            </a:p>
            <a:p>
              <a:pPr algn="r">
                <a:spcBef>
                  <a:spcPct val="0"/>
                </a:spcBef>
              </a:pPr>
              <a:r>
                <a:rPr lang="zh-CN" altLang="en-US" dirty="0">
                  <a:solidFill>
                    <a:schemeClr val="hlink"/>
                  </a:solidFill>
                  <a:latin typeface="楷体" panose="02010609060101010101" pitchFamily="49" charset="-122"/>
                  <a:ea typeface="楷体" panose="02010609060101010101" pitchFamily="49" charset="-122"/>
                </a:rPr>
                <a:t>适当关注</a:t>
              </a:r>
            </a:p>
          </p:txBody>
        </p:sp>
        <p:sp>
          <p:nvSpPr>
            <p:cNvPr id="15" name="Text Box 18">
              <a:extLst>
                <a:ext uri="{FF2B5EF4-FFF2-40B4-BE49-F238E27FC236}">
                  <a16:creationId xmlns:a16="http://schemas.microsoft.com/office/drawing/2014/main" id="{392472FE-9FF7-4E63-B5FD-E74965BCDF89}"/>
                </a:ext>
              </a:extLst>
            </p:cNvPr>
            <p:cNvSpPr txBox="1">
              <a:spLocks noChangeArrowheads="1"/>
            </p:cNvSpPr>
            <p:nvPr/>
          </p:nvSpPr>
          <p:spPr bwMode="auto">
            <a:xfrm>
              <a:off x="3036" y="1725"/>
              <a:ext cx="986" cy="6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742950" indent="-28575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2pPr>
              <a:lvl3pPr marL="1143000" indent="-22860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algn="just">
                <a:spcBef>
                  <a:spcPct val="0"/>
                </a:spcBef>
                <a:buFontTx/>
                <a:buNone/>
              </a:pPr>
              <a:r>
                <a:rPr lang="zh-CN" altLang="en-US" b="1" dirty="0">
                  <a:solidFill>
                    <a:srgbClr val="009900"/>
                  </a:solidFill>
                  <a:latin typeface="楷体" panose="02010609060101010101" pitchFamily="49" charset="-122"/>
                  <a:ea typeface="楷体" panose="02010609060101010101" pitchFamily="49" charset="-122"/>
                </a:rPr>
                <a:t>重点关注</a:t>
              </a:r>
              <a:endParaRPr lang="en-US" altLang="zh-CN" b="1" dirty="0">
                <a:solidFill>
                  <a:srgbClr val="009900"/>
                </a:solidFill>
                <a:latin typeface="楷体" panose="02010609060101010101" pitchFamily="49" charset="-122"/>
                <a:ea typeface="楷体" panose="02010609060101010101" pitchFamily="49" charset="-122"/>
              </a:endParaRPr>
            </a:p>
            <a:p>
              <a:pPr algn="just">
                <a:spcBef>
                  <a:spcPct val="0"/>
                </a:spcBef>
                <a:buFontTx/>
                <a:buNone/>
              </a:pPr>
              <a:r>
                <a:rPr lang="zh-CN" altLang="en-US" b="1" dirty="0">
                  <a:solidFill>
                    <a:srgbClr val="009900"/>
                  </a:solidFill>
                  <a:latin typeface="楷体" panose="02010609060101010101" pitchFamily="49" charset="-122"/>
                  <a:ea typeface="楷体" panose="02010609060101010101" pitchFamily="49" charset="-122"/>
                </a:rPr>
                <a:t>继续保持</a:t>
              </a:r>
              <a:endParaRPr lang="zh-CN" altLang="en-US" b="1" dirty="0">
                <a:solidFill>
                  <a:srgbClr val="020306"/>
                </a:solidFill>
                <a:latin typeface="楷体" panose="02010609060101010101" pitchFamily="49" charset="-122"/>
                <a:ea typeface="楷体" panose="02010609060101010101" pitchFamily="49" charset="-122"/>
              </a:endParaRPr>
            </a:p>
          </p:txBody>
        </p:sp>
        <p:sp>
          <p:nvSpPr>
            <p:cNvPr id="16" name="Text Box 19">
              <a:extLst>
                <a:ext uri="{FF2B5EF4-FFF2-40B4-BE49-F238E27FC236}">
                  <a16:creationId xmlns:a16="http://schemas.microsoft.com/office/drawing/2014/main" id="{344E2666-B94B-463B-98EB-A375BA4461A3}"/>
                </a:ext>
              </a:extLst>
            </p:cNvPr>
            <p:cNvSpPr txBox="1">
              <a:spLocks noChangeArrowheads="1"/>
            </p:cNvSpPr>
            <p:nvPr/>
          </p:nvSpPr>
          <p:spPr bwMode="auto">
            <a:xfrm>
              <a:off x="3036" y="2865"/>
              <a:ext cx="986" cy="6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742950" indent="-28575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2pPr>
              <a:lvl3pPr marL="1143000" indent="-22860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algn="just">
                <a:spcBef>
                  <a:spcPct val="0"/>
                </a:spcBef>
                <a:buFontTx/>
                <a:buNone/>
              </a:pPr>
              <a:r>
                <a:rPr lang="zh-CN" altLang="en-US" b="1" dirty="0">
                  <a:solidFill>
                    <a:srgbClr val="FF0000"/>
                  </a:solidFill>
                  <a:latin typeface="楷体" panose="02010609060101010101" pitchFamily="49" charset="-122"/>
                  <a:ea typeface="楷体" panose="02010609060101010101" pitchFamily="49" charset="-122"/>
                </a:rPr>
                <a:t>特殊努力</a:t>
              </a:r>
              <a:endParaRPr lang="en-US" altLang="zh-CN" b="1" dirty="0">
                <a:solidFill>
                  <a:srgbClr val="FF0000"/>
                </a:solidFill>
                <a:latin typeface="楷体" panose="02010609060101010101" pitchFamily="49" charset="-122"/>
                <a:ea typeface="楷体" panose="02010609060101010101" pitchFamily="49" charset="-122"/>
              </a:endParaRPr>
            </a:p>
            <a:p>
              <a:pPr algn="just">
                <a:spcBef>
                  <a:spcPct val="0"/>
                </a:spcBef>
                <a:buFontTx/>
                <a:buNone/>
              </a:pPr>
              <a:r>
                <a:rPr lang="zh-CN" altLang="en-US" b="1" dirty="0">
                  <a:solidFill>
                    <a:srgbClr val="FF0000"/>
                  </a:solidFill>
                  <a:latin typeface="楷体" panose="02010609060101010101" pitchFamily="49" charset="-122"/>
                  <a:ea typeface="楷体" panose="02010609060101010101" pitchFamily="49" charset="-122"/>
                </a:rPr>
                <a:t>促使转变</a:t>
              </a:r>
            </a:p>
          </p:txBody>
        </p:sp>
        <p:sp>
          <p:nvSpPr>
            <p:cNvPr id="17" name="Line 20">
              <a:extLst>
                <a:ext uri="{FF2B5EF4-FFF2-40B4-BE49-F238E27FC236}">
                  <a16:creationId xmlns:a16="http://schemas.microsoft.com/office/drawing/2014/main" id="{99861176-A5DD-4FA5-ADAA-DC0CE3DF9E0B}"/>
                </a:ext>
              </a:extLst>
            </p:cNvPr>
            <p:cNvSpPr>
              <a:spLocks noChangeShapeType="1"/>
            </p:cNvSpPr>
            <p:nvPr/>
          </p:nvSpPr>
          <p:spPr bwMode="auto">
            <a:xfrm rot="5400000">
              <a:off x="2899" y="1258"/>
              <a:ext cx="0" cy="2486"/>
            </a:xfrm>
            <a:prstGeom prst="line">
              <a:avLst/>
            </a:prstGeom>
            <a:noFill/>
            <a:ln w="31750">
              <a:solidFill>
                <a:srgbClr val="000080"/>
              </a:solidFill>
              <a:round/>
              <a:headEnd type="stealth" w="med" len="lg"/>
              <a:tailEnd type="stealth" w="med" len="lg"/>
            </a:ln>
            <a:extLst>
              <a:ext uri="{909E8E84-426E-40DD-AFC4-6F175D3DCCD1}">
                <a14:hiddenFill xmlns:a14="http://schemas.microsoft.com/office/drawing/2010/main">
                  <a:noFill/>
                </a14:hiddenFill>
              </a:ext>
            </a:extLst>
          </p:spPr>
          <p:txBody>
            <a:bodyPr/>
            <a:lstStyle/>
            <a:p>
              <a:endParaRPr lang="zh-CN" altLang="en-US" sz="2000"/>
            </a:p>
          </p:txBody>
        </p:sp>
        <p:sp>
          <p:nvSpPr>
            <p:cNvPr id="18" name="Text Box 21">
              <a:extLst>
                <a:ext uri="{FF2B5EF4-FFF2-40B4-BE49-F238E27FC236}">
                  <a16:creationId xmlns:a16="http://schemas.microsoft.com/office/drawing/2014/main" id="{76F33E43-85F1-4EAA-999A-EEE80F218A81}"/>
                </a:ext>
              </a:extLst>
            </p:cNvPr>
            <p:cNvSpPr txBox="1">
              <a:spLocks noChangeArrowheads="1"/>
            </p:cNvSpPr>
            <p:nvPr/>
          </p:nvSpPr>
          <p:spPr bwMode="auto">
            <a:xfrm>
              <a:off x="4160" y="2351"/>
              <a:ext cx="302" cy="27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742950" indent="-28575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2pPr>
              <a:lvl3pPr marL="1143000" indent="-22860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zh-CN" altLang="en-US" dirty="0">
                  <a:solidFill>
                    <a:schemeClr val="tx2"/>
                  </a:solidFill>
                  <a:latin typeface="Times New Roman" panose="02020603050405020304" pitchFamily="18" charset="0"/>
                </a:rPr>
                <a:t>强</a:t>
              </a:r>
            </a:p>
          </p:txBody>
        </p:sp>
        <p:sp>
          <p:nvSpPr>
            <p:cNvPr id="19" name="Text Box 22">
              <a:extLst>
                <a:ext uri="{FF2B5EF4-FFF2-40B4-BE49-F238E27FC236}">
                  <a16:creationId xmlns:a16="http://schemas.microsoft.com/office/drawing/2014/main" id="{CE6B4467-C3B3-4DF1-98F4-4BF009533291}"/>
                </a:ext>
              </a:extLst>
            </p:cNvPr>
            <p:cNvSpPr txBox="1">
              <a:spLocks noChangeArrowheads="1"/>
            </p:cNvSpPr>
            <p:nvPr/>
          </p:nvSpPr>
          <p:spPr bwMode="auto">
            <a:xfrm>
              <a:off x="2532" y="1041"/>
              <a:ext cx="731"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742950" indent="-28575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2pPr>
              <a:lvl3pPr marL="1143000" indent="-22860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zh-CN" altLang="en-US" dirty="0">
                  <a:solidFill>
                    <a:schemeClr val="tx2"/>
                  </a:solidFill>
                  <a:latin typeface="Times New Roman" panose="02020603050405020304" pitchFamily="18" charset="0"/>
                </a:rPr>
                <a:t>强</a:t>
              </a:r>
            </a:p>
          </p:txBody>
        </p:sp>
      </p:grpSp>
      <p:sp>
        <p:nvSpPr>
          <p:cNvPr id="20" name="AutoShape 60">
            <a:extLst>
              <a:ext uri="{FF2B5EF4-FFF2-40B4-BE49-F238E27FC236}">
                <a16:creationId xmlns:a16="http://schemas.microsoft.com/office/drawing/2014/main" id="{34F687AF-9FAB-48B3-A3DB-646900CA88DE}"/>
              </a:ext>
            </a:extLst>
          </p:cNvPr>
          <p:cNvSpPr>
            <a:spLocks noChangeArrowheads="1"/>
          </p:cNvSpPr>
          <p:nvPr/>
        </p:nvSpPr>
        <p:spPr bwMode="auto">
          <a:xfrm>
            <a:off x="8008614" y="5586695"/>
            <a:ext cx="2327274" cy="348557"/>
          </a:xfrm>
          <a:prstGeom prst="rect">
            <a:avLst/>
          </a:prstGeom>
          <a:noFill/>
          <a:ln w="9525" algn="ctr">
            <a:noFill/>
            <a:miter lim="800000"/>
            <a:headEnd/>
            <a:tailEnd/>
          </a:ln>
        </p:spPr>
        <p:txBody>
          <a:bodyPr wrap="square">
            <a:spAutoFit/>
          </a:bodyPr>
          <a:lstStyle/>
          <a:p>
            <a:pPr marL="228600" indent="-228600" algn="ctr">
              <a:lnSpc>
                <a:spcPct val="120000"/>
              </a:lnSpc>
              <a:buClr>
                <a:schemeClr val="accent1"/>
              </a:buClr>
              <a:defRPr/>
            </a:pPr>
            <a:r>
              <a:rPr lang="zh-CN" altLang="en-US" sz="1600" dirty="0">
                <a:solidFill>
                  <a:srgbClr val="002060"/>
                </a:solidFill>
                <a:latin typeface="楷体" panose="02010609060101010101" pitchFamily="49" charset="-122"/>
                <a:ea typeface="楷体" panose="02010609060101010101" pitchFamily="49" charset="-122"/>
              </a:rPr>
              <a:t>坐标系分析法示例</a:t>
            </a:r>
          </a:p>
        </p:txBody>
      </p:sp>
    </p:spTree>
    <p:extLst>
      <p:ext uri="{BB962C8B-B14F-4D97-AF65-F5344CB8AC3E}">
        <p14:creationId xmlns:p14="http://schemas.microsoft.com/office/powerpoint/2010/main" val="4773057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E5DE1E-C8A6-49AA-B811-DACCF24AC1AA}"/>
              </a:ext>
            </a:extLst>
          </p:cNvPr>
          <p:cNvSpPr>
            <a:spLocks noGrp="1"/>
          </p:cNvSpPr>
          <p:nvPr>
            <p:ph type="title"/>
          </p:nvPr>
        </p:nvSpPr>
        <p:spPr/>
        <p:txBody>
          <a:bodyPr/>
          <a:lstStyle/>
          <a:p>
            <a:r>
              <a:rPr lang="en-US" altLang="zh-CN" dirty="0"/>
              <a:t>4. </a:t>
            </a:r>
            <a:r>
              <a:rPr lang="zh-CN" altLang="en-US" dirty="0"/>
              <a:t>常用工具、技术和方法</a:t>
            </a:r>
            <a:r>
              <a:rPr lang="en-US" altLang="zh-CN" dirty="0"/>
              <a:t> </a:t>
            </a:r>
            <a:endParaRPr lang="zh-CN" altLang="en-US" dirty="0"/>
          </a:p>
        </p:txBody>
      </p:sp>
      <p:sp>
        <p:nvSpPr>
          <p:cNvPr id="3" name="内容占位符 2">
            <a:extLst>
              <a:ext uri="{FF2B5EF4-FFF2-40B4-BE49-F238E27FC236}">
                <a16:creationId xmlns:a16="http://schemas.microsoft.com/office/drawing/2014/main" id="{06EAC41D-5CCD-44F0-A928-505D997C47C8}"/>
              </a:ext>
            </a:extLst>
          </p:cNvPr>
          <p:cNvSpPr>
            <a:spLocks noGrp="1"/>
          </p:cNvSpPr>
          <p:nvPr>
            <p:ph idx="1"/>
          </p:nvPr>
        </p:nvSpPr>
        <p:spPr>
          <a:xfrm>
            <a:off x="657225" y="1160763"/>
            <a:ext cx="10864850" cy="5047544"/>
          </a:xfrm>
        </p:spPr>
        <p:txBody>
          <a:bodyPr>
            <a:normAutofit/>
          </a:bodyPr>
          <a:lstStyle/>
          <a:p>
            <a:pPr marL="0" indent="0">
              <a:buNone/>
            </a:pPr>
            <a:r>
              <a:rPr lang="zh-CN" altLang="en-US" dirty="0"/>
              <a:t>（</a:t>
            </a:r>
            <a:r>
              <a:rPr lang="en-US" altLang="zh-CN" dirty="0"/>
              <a:t>2</a:t>
            </a:r>
            <a:r>
              <a:rPr lang="zh-CN" altLang="en-US" dirty="0"/>
              <a:t>）项目干系人分析</a:t>
            </a:r>
            <a:endParaRPr lang="en-US" altLang="zh-CN" dirty="0"/>
          </a:p>
        </p:txBody>
      </p:sp>
      <p:sp>
        <p:nvSpPr>
          <p:cNvPr id="4" name="灯片编号占位符 3">
            <a:extLst>
              <a:ext uri="{FF2B5EF4-FFF2-40B4-BE49-F238E27FC236}">
                <a16:creationId xmlns:a16="http://schemas.microsoft.com/office/drawing/2014/main" id="{9C46FC7F-E077-41D0-A3DC-29EA085051C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23</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AutoShape 60">
            <a:extLst>
              <a:ext uri="{FF2B5EF4-FFF2-40B4-BE49-F238E27FC236}">
                <a16:creationId xmlns:a16="http://schemas.microsoft.com/office/drawing/2014/main" id="{6DEF9D86-8AB9-43DB-B010-D872689AC0A1}"/>
              </a:ext>
            </a:extLst>
          </p:cNvPr>
          <p:cNvSpPr>
            <a:spLocks noChangeArrowheads="1"/>
          </p:cNvSpPr>
          <p:nvPr/>
        </p:nvSpPr>
        <p:spPr bwMode="auto">
          <a:xfrm>
            <a:off x="1863148" y="4324165"/>
            <a:ext cx="3170691" cy="348557"/>
          </a:xfrm>
          <a:prstGeom prst="rect">
            <a:avLst/>
          </a:prstGeom>
          <a:noFill/>
          <a:ln w="9525" algn="ctr">
            <a:noFill/>
            <a:miter lim="800000"/>
            <a:headEnd/>
            <a:tailEnd/>
          </a:ln>
        </p:spPr>
        <p:txBody>
          <a:bodyPr wrap="square">
            <a:spAutoFit/>
          </a:bodyPr>
          <a:lstStyle/>
          <a:p>
            <a:pPr marL="228600" indent="-228600" algn="ctr">
              <a:lnSpc>
                <a:spcPct val="120000"/>
              </a:lnSpc>
              <a:buClr>
                <a:schemeClr val="accent1"/>
              </a:buClr>
              <a:defRPr/>
            </a:pPr>
            <a:r>
              <a:rPr lang="zh-CN" altLang="en-US" sz="1600" dirty="0">
                <a:solidFill>
                  <a:srgbClr val="002060"/>
                </a:solidFill>
                <a:latin typeface="楷体" panose="02010609060101010101" pitchFamily="49" charset="-122"/>
                <a:ea typeface="楷体" panose="02010609060101010101" pitchFamily="49" charset="-122"/>
              </a:rPr>
              <a:t>矩阵分析法示例：权力</a:t>
            </a:r>
            <a:r>
              <a:rPr lang="en-US" altLang="zh-CN" sz="1600" dirty="0">
                <a:solidFill>
                  <a:srgbClr val="002060"/>
                </a:solidFill>
                <a:latin typeface="楷体" panose="02010609060101010101" pitchFamily="49" charset="-122"/>
                <a:ea typeface="楷体" panose="02010609060101010101" pitchFamily="49" charset="-122"/>
              </a:rPr>
              <a:t>/</a:t>
            </a:r>
            <a:r>
              <a:rPr lang="zh-CN" altLang="en-US" sz="1600" dirty="0">
                <a:solidFill>
                  <a:srgbClr val="002060"/>
                </a:solidFill>
                <a:latin typeface="楷体" panose="02010609060101010101" pitchFamily="49" charset="-122"/>
                <a:ea typeface="楷体" panose="02010609060101010101" pitchFamily="49" charset="-122"/>
              </a:rPr>
              <a:t>动力矩阵</a:t>
            </a:r>
          </a:p>
        </p:txBody>
      </p:sp>
      <p:sp>
        <p:nvSpPr>
          <p:cNvPr id="20" name="AutoShape 60">
            <a:extLst>
              <a:ext uri="{FF2B5EF4-FFF2-40B4-BE49-F238E27FC236}">
                <a16:creationId xmlns:a16="http://schemas.microsoft.com/office/drawing/2014/main" id="{34F687AF-9FAB-48B3-A3DB-646900CA88DE}"/>
              </a:ext>
            </a:extLst>
          </p:cNvPr>
          <p:cNvSpPr>
            <a:spLocks noChangeArrowheads="1"/>
          </p:cNvSpPr>
          <p:nvPr/>
        </p:nvSpPr>
        <p:spPr bwMode="auto">
          <a:xfrm>
            <a:off x="7109582" y="4324164"/>
            <a:ext cx="3300362" cy="348557"/>
          </a:xfrm>
          <a:prstGeom prst="rect">
            <a:avLst/>
          </a:prstGeom>
          <a:noFill/>
          <a:ln w="9525" algn="ctr">
            <a:noFill/>
            <a:miter lim="800000"/>
            <a:headEnd/>
            <a:tailEnd/>
          </a:ln>
        </p:spPr>
        <p:txBody>
          <a:bodyPr wrap="square">
            <a:spAutoFit/>
          </a:bodyPr>
          <a:lstStyle/>
          <a:p>
            <a:pPr marL="228600" indent="-228600" algn="ctr">
              <a:lnSpc>
                <a:spcPct val="120000"/>
              </a:lnSpc>
              <a:buClr>
                <a:schemeClr val="accent1"/>
              </a:buClr>
              <a:defRPr/>
            </a:pPr>
            <a:r>
              <a:rPr lang="zh-CN" altLang="en-US" sz="1600" dirty="0">
                <a:solidFill>
                  <a:srgbClr val="002060"/>
                </a:solidFill>
                <a:latin typeface="楷体" panose="02010609060101010101" pitchFamily="49" charset="-122"/>
                <a:ea typeface="楷体" panose="02010609060101010101" pitchFamily="49" charset="-122"/>
              </a:rPr>
              <a:t>矩阵分析法示例：权力</a:t>
            </a:r>
            <a:r>
              <a:rPr lang="en-US" altLang="zh-CN" sz="1600" dirty="0">
                <a:solidFill>
                  <a:srgbClr val="002060"/>
                </a:solidFill>
                <a:latin typeface="楷体" panose="02010609060101010101" pitchFamily="49" charset="-122"/>
                <a:ea typeface="楷体" panose="02010609060101010101" pitchFamily="49" charset="-122"/>
              </a:rPr>
              <a:t>/</a:t>
            </a:r>
            <a:r>
              <a:rPr lang="zh-CN" altLang="en-US" sz="1600" dirty="0">
                <a:solidFill>
                  <a:srgbClr val="002060"/>
                </a:solidFill>
                <a:latin typeface="楷体" panose="02010609060101010101" pitchFamily="49" charset="-122"/>
                <a:ea typeface="楷体" panose="02010609060101010101" pitchFamily="49" charset="-122"/>
              </a:rPr>
              <a:t>利益矩阵</a:t>
            </a:r>
          </a:p>
        </p:txBody>
      </p:sp>
      <p:pic>
        <p:nvPicPr>
          <p:cNvPr id="21" name="Picture 8">
            <a:extLst>
              <a:ext uri="{FF2B5EF4-FFF2-40B4-BE49-F238E27FC236}">
                <a16:creationId xmlns:a16="http://schemas.microsoft.com/office/drawing/2014/main" id="{178B5D83-CB4C-4416-9EA1-4AE6FFB45AD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519" t="4489"/>
          <a:stretch/>
        </p:blipFill>
        <p:spPr bwMode="auto">
          <a:xfrm>
            <a:off x="928494" y="1854866"/>
            <a:ext cx="5040000" cy="2503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23">
            <a:extLst>
              <a:ext uri="{FF2B5EF4-FFF2-40B4-BE49-F238E27FC236}">
                <a16:creationId xmlns:a16="http://schemas.microsoft.com/office/drawing/2014/main" id="{19100917-6A23-4104-BD9B-0D4E87CB562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839"/>
          <a:stretch/>
        </p:blipFill>
        <p:spPr bwMode="auto">
          <a:xfrm>
            <a:off x="6239763" y="1854866"/>
            <a:ext cx="5040000" cy="2503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 Box 9">
            <a:extLst>
              <a:ext uri="{FF2B5EF4-FFF2-40B4-BE49-F238E27FC236}">
                <a16:creationId xmlns:a16="http://schemas.microsoft.com/office/drawing/2014/main" id="{A5ACF97F-1065-4C69-A38A-B48750E34F0C}"/>
              </a:ext>
            </a:extLst>
          </p:cNvPr>
          <p:cNvSpPr txBox="1">
            <a:spLocks noChangeArrowheads="1"/>
          </p:cNvSpPr>
          <p:nvPr/>
        </p:nvSpPr>
        <p:spPr bwMode="auto">
          <a:xfrm>
            <a:off x="928494" y="4672721"/>
            <a:ext cx="5040000" cy="369332"/>
          </a:xfrm>
          <a:prstGeom prst="rect">
            <a:avLst/>
          </a:prstGeom>
          <a:noFill/>
          <a:ln w="19050">
            <a:solidFill>
              <a:srgbClr val="80808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spcBef>
                <a:spcPct val="50000"/>
              </a:spcBef>
              <a:buFont typeface="WingDings" panose="05000000000000000000" pitchFamily="2" charset="2"/>
              <a:defRPr>
                <a:solidFill>
                  <a:srgbClr val="C00000"/>
                </a:solidFill>
                <a:latin typeface="Arial" panose="020B0604020202020204" pitchFamily="34" charset="0"/>
                <a:ea typeface="微软雅黑" panose="020B0503020204020204" pitchFamily="34" charset="-122"/>
                <a:cs typeface="Arial" panose="020B0604020202020204" pitchFamily="34" charset="0"/>
              </a:defRPr>
            </a:lvl1pPr>
            <a:lvl2pPr marL="742950" indent="-285750" eaLnBrk="0" hangingPunct="0">
              <a:spcBef>
                <a:spcPct val="25000"/>
              </a:spcBef>
              <a:buFont typeface="WingDings" panose="05000000000000000000" pitchFamily="2" charset="2"/>
              <a:defRPr>
                <a:latin typeface="Arial" panose="020B0604020202020204" pitchFamily="34" charset="0"/>
                <a:cs typeface="Arial" panose="020B0604020202020204" pitchFamily="34" charset="0"/>
              </a:defRPr>
            </a:lvl2pPr>
            <a:lvl3pPr marL="1143000" indent="-228600" eaLnBrk="0" hangingPunct="0">
              <a:spcBef>
                <a:spcPct val="25000"/>
              </a:spcBef>
              <a:buFont typeface="WingDings" panose="05000000000000000000" pitchFamily="2" charset="2"/>
              <a:defRPr>
                <a:latin typeface="Arial" panose="020B0604020202020204" pitchFamily="34" charset="0"/>
                <a:cs typeface="Arial" panose="020B0604020202020204" pitchFamily="34" charset="0"/>
              </a:defRPr>
            </a:lvl3pPr>
            <a:lvl4pPr marL="1600200" indent="-228600" eaLnBrk="0" hangingPunct="0">
              <a:spcBef>
                <a:spcPct val="25000"/>
              </a:spcBef>
              <a:buFont typeface="WingDings" panose="05000000000000000000" pitchFamily="2" charset="2"/>
              <a:defRPr>
                <a:latin typeface="Arial" panose="020B0604020202020204" pitchFamily="34" charset="0"/>
                <a:cs typeface="Arial" panose="020B0604020202020204" pitchFamily="34" charset="0"/>
              </a:defRPr>
            </a:lvl4pPr>
            <a:lvl5pPr marL="2057400" indent="-228600" eaLnBrk="0" hangingPunct="0">
              <a:spcBef>
                <a:spcPct val="25000"/>
              </a:spcBef>
              <a:buFont typeface="WingDings" panose="05000000000000000000" pitchFamily="2" charset="2"/>
              <a:defRPr>
                <a:latin typeface="Arial" panose="020B0604020202020204" pitchFamily="34" charset="0"/>
                <a:cs typeface="Arial" panose="020B0604020202020204" pitchFamily="34" charset="0"/>
              </a:defRPr>
            </a:lvl5pPr>
            <a:lvl6pPr marL="2514600" indent="-228600" eaLnBrk="0" fontAlgn="base" hangingPunct="0">
              <a:spcBef>
                <a:spcPct val="25000"/>
              </a:spcBef>
              <a:spcAft>
                <a:spcPct val="0"/>
              </a:spcAft>
              <a:buFont typeface="WingDings" panose="05000000000000000000" pitchFamily="2" charset="2"/>
              <a:defRPr>
                <a:latin typeface="Arial" panose="020B0604020202020204" pitchFamily="34" charset="0"/>
                <a:cs typeface="Arial" panose="020B0604020202020204" pitchFamily="34" charset="0"/>
              </a:defRPr>
            </a:lvl6pPr>
            <a:lvl7pPr marL="2971800" indent="-228600" eaLnBrk="0" fontAlgn="base" hangingPunct="0">
              <a:spcBef>
                <a:spcPct val="25000"/>
              </a:spcBef>
              <a:spcAft>
                <a:spcPct val="0"/>
              </a:spcAft>
              <a:buFont typeface="WingDings" panose="05000000000000000000" pitchFamily="2" charset="2"/>
              <a:defRPr>
                <a:latin typeface="Arial" panose="020B0604020202020204" pitchFamily="34" charset="0"/>
                <a:cs typeface="Arial" panose="020B0604020202020204" pitchFamily="34" charset="0"/>
              </a:defRPr>
            </a:lvl7pPr>
            <a:lvl8pPr marL="3429000" indent="-228600" eaLnBrk="0" fontAlgn="base" hangingPunct="0">
              <a:spcBef>
                <a:spcPct val="25000"/>
              </a:spcBef>
              <a:spcAft>
                <a:spcPct val="0"/>
              </a:spcAft>
              <a:buFont typeface="WingDings" panose="05000000000000000000" pitchFamily="2" charset="2"/>
              <a:defRPr>
                <a:latin typeface="Arial" panose="020B0604020202020204" pitchFamily="34" charset="0"/>
                <a:cs typeface="Arial" panose="020B0604020202020204" pitchFamily="34" charset="0"/>
              </a:defRPr>
            </a:lvl8pPr>
            <a:lvl9pPr marL="3886200" indent="-228600" eaLnBrk="0" fontAlgn="base" hangingPunct="0">
              <a:spcBef>
                <a:spcPct val="25000"/>
              </a:spcBef>
              <a:spcAft>
                <a:spcPct val="0"/>
              </a:spcAft>
              <a:buFont typeface="WingDings" panose="05000000000000000000" pitchFamily="2" charset="2"/>
              <a:defRPr>
                <a:latin typeface="Arial" panose="020B0604020202020204" pitchFamily="34" charset="0"/>
                <a:cs typeface="Arial" panose="020B0604020202020204" pitchFamily="34" charset="0"/>
              </a:defRPr>
            </a:lvl9pPr>
          </a:lstStyle>
          <a:p>
            <a:r>
              <a:rPr lang="zh-CN" altLang="en-US" dirty="0">
                <a:solidFill>
                  <a:schemeClr val="hlink"/>
                </a:solidFill>
              </a:rPr>
              <a:t>在明确某些观点和利益前</a:t>
            </a:r>
            <a:r>
              <a:rPr lang="zh-CN" altLang="en-US" dirty="0"/>
              <a:t>应试探</a:t>
            </a:r>
            <a:r>
              <a:rPr lang="en-US" altLang="zh-CN" dirty="0"/>
              <a:t>D</a:t>
            </a:r>
            <a:r>
              <a:rPr lang="zh-CN" altLang="en-US" dirty="0"/>
              <a:t>干系人的态度！</a:t>
            </a:r>
          </a:p>
        </p:txBody>
      </p:sp>
      <p:sp>
        <p:nvSpPr>
          <p:cNvPr id="24" name="Text Box 8">
            <a:extLst>
              <a:ext uri="{FF2B5EF4-FFF2-40B4-BE49-F238E27FC236}">
                <a16:creationId xmlns:a16="http://schemas.microsoft.com/office/drawing/2014/main" id="{6D7541F1-DFDB-41BC-A6F4-AB4A239EABD2}"/>
              </a:ext>
            </a:extLst>
          </p:cNvPr>
          <p:cNvSpPr txBox="1">
            <a:spLocks noChangeArrowheads="1"/>
          </p:cNvSpPr>
          <p:nvPr/>
        </p:nvSpPr>
        <p:spPr bwMode="auto">
          <a:xfrm>
            <a:off x="6239762" y="4672721"/>
            <a:ext cx="5040000" cy="1477328"/>
          </a:xfrm>
          <a:prstGeom prst="rect">
            <a:avLst/>
          </a:prstGeom>
          <a:noFill/>
          <a:ln w="19050">
            <a:solidFill>
              <a:srgbClr val="80808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742950" indent="-28575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2pPr>
            <a:lvl3pPr marL="1143000" indent="-22860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zh-CN" altLang="en-US" dirty="0">
                <a:solidFill>
                  <a:srgbClr val="C00000"/>
                </a:solidFill>
                <a:ea typeface="微软雅黑" panose="020B0503020204020204" pitchFamily="34" charset="-122"/>
              </a:rPr>
              <a:t>重点关注</a:t>
            </a:r>
            <a:r>
              <a:rPr lang="en-US" altLang="zh-CN" dirty="0">
                <a:solidFill>
                  <a:srgbClr val="C00000"/>
                </a:solidFill>
                <a:ea typeface="微软雅黑" panose="020B0503020204020204" pitchFamily="34" charset="-122"/>
              </a:rPr>
              <a:t>D</a:t>
            </a:r>
            <a:r>
              <a:rPr lang="zh-CN" altLang="en-US" dirty="0">
                <a:solidFill>
                  <a:srgbClr val="C00000"/>
                </a:solidFill>
                <a:ea typeface="微软雅黑" panose="020B0503020204020204" pitchFamily="34" charset="-122"/>
              </a:rPr>
              <a:t>干系人</a:t>
            </a:r>
            <a:r>
              <a:rPr lang="zh-CN" altLang="en-US" dirty="0">
                <a:solidFill>
                  <a:schemeClr val="hlink"/>
                </a:solidFill>
                <a:ea typeface="微软雅黑" panose="020B0503020204020204" pitchFamily="34" charset="-122"/>
              </a:rPr>
              <a:t>；</a:t>
            </a:r>
            <a:endParaRPr lang="en-US" altLang="zh-CN" dirty="0">
              <a:solidFill>
                <a:schemeClr val="hlink"/>
              </a:solidFill>
              <a:ea typeface="微软雅黑" panose="020B0503020204020204" pitchFamily="34" charset="-122"/>
            </a:endParaRPr>
          </a:p>
          <a:p>
            <a:pPr eaLnBrk="1" hangingPunct="1">
              <a:spcBef>
                <a:spcPct val="50000"/>
              </a:spcBef>
            </a:pPr>
            <a:r>
              <a:rPr lang="zh-CN" altLang="en-US" dirty="0">
                <a:solidFill>
                  <a:schemeClr val="hlink"/>
                </a:solidFill>
                <a:ea typeface="微软雅黑" panose="020B0503020204020204" pitchFamily="34" charset="-122"/>
              </a:rPr>
              <a:t>在特定问题上</a:t>
            </a:r>
            <a:r>
              <a:rPr lang="zh-CN" altLang="en-US" dirty="0">
                <a:solidFill>
                  <a:srgbClr val="C00000"/>
                </a:solidFill>
                <a:ea typeface="微软雅黑" panose="020B0503020204020204" pitchFamily="34" charset="-122"/>
              </a:rPr>
              <a:t>注意</a:t>
            </a:r>
            <a:r>
              <a:rPr lang="en-US" altLang="zh-CN" dirty="0">
                <a:solidFill>
                  <a:srgbClr val="C00000"/>
                </a:solidFill>
                <a:ea typeface="微软雅黑" panose="020B0503020204020204" pitchFamily="34" charset="-122"/>
              </a:rPr>
              <a:t>C</a:t>
            </a:r>
            <a:r>
              <a:rPr lang="zh-CN" altLang="en-US" dirty="0">
                <a:solidFill>
                  <a:schemeClr val="hlink"/>
                </a:solidFill>
                <a:ea typeface="微软雅黑" panose="020B0503020204020204" pitchFamily="34" charset="-122"/>
              </a:rPr>
              <a:t>以避免他们妨碍项目，或者争取转移为</a:t>
            </a:r>
            <a:r>
              <a:rPr lang="en-US" altLang="zh-CN" dirty="0">
                <a:solidFill>
                  <a:schemeClr val="hlink"/>
                </a:solidFill>
                <a:ea typeface="微软雅黑" panose="020B0503020204020204" pitchFamily="34" charset="-122"/>
              </a:rPr>
              <a:t>D</a:t>
            </a:r>
            <a:r>
              <a:rPr lang="zh-CN" altLang="en-US" dirty="0">
                <a:solidFill>
                  <a:schemeClr val="hlink"/>
                </a:solidFill>
                <a:ea typeface="微软雅黑" panose="020B0503020204020204" pitchFamily="34" charset="-122"/>
              </a:rPr>
              <a:t>；</a:t>
            </a:r>
            <a:endParaRPr lang="en-US" altLang="zh-CN" dirty="0">
              <a:solidFill>
                <a:schemeClr val="hlink"/>
              </a:solidFill>
              <a:ea typeface="微软雅黑" panose="020B0503020204020204" pitchFamily="34" charset="-122"/>
            </a:endParaRPr>
          </a:p>
          <a:p>
            <a:pPr eaLnBrk="1" hangingPunct="1">
              <a:spcBef>
                <a:spcPct val="50000"/>
              </a:spcBef>
            </a:pPr>
            <a:r>
              <a:rPr lang="zh-CN" altLang="en-US" dirty="0">
                <a:solidFill>
                  <a:schemeClr val="hlink"/>
                </a:solidFill>
                <a:ea typeface="微软雅黑" panose="020B0503020204020204" pitchFamily="34" charset="-122"/>
              </a:rPr>
              <a:t>在影响</a:t>
            </a:r>
            <a:r>
              <a:rPr lang="en-US" altLang="zh-CN" dirty="0">
                <a:solidFill>
                  <a:schemeClr val="hlink"/>
                </a:solidFill>
                <a:ea typeface="微软雅黑" panose="020B0503020204020204" pitchFamily="34" charset="-122"/>
              </a:rPr>
              <a:t>C</a:t>
            </a:r>
            <a:r>
              <a:rPr lang="zh-CN" altLang="en-US" dirty="0">
                <a:solidFill>
                  <a:schemeClr val="hlink"/>
                </a:solidFill>
                <a:ea typeface="微软雅黑" panose="020B0503020204020204" pitchFamily="34" charset="-122"/>
              </a:rPr>
              <a:t>、</a:t>
            </a:r>
            <a:r>
              <a:rPr lang="en-US" altLang="zh-CN" dirty="0">
                <a:solidFill>
                  <a:schemeClr val="hlink"/>
                </a:solidFill>
                <a:ea typeface="微软雅黑" panose="020B0503020204020204" pitchFamily="34" charset="-122"/>
              </a:rPr>
              <a:t>D</a:t>
            </a:r>
            <a:r>
              <a:rPr lang="zh-CN" altLang="en-US" dirty="0">
                <a:solidFill>
                  <a:schemeClr val="hlink"/>
                </a:solidFill>
                <a:ea typeface="微软雅黑" panose="020B0503020204020204" pitchFamily="34" charset="-122"/>
              </a:rPr>
              <a:t>时争取</a:t>
            </a:r>
            <a:r>
              <a:rPr lang="en-US" altLang="zh-CN" dirty="0">
                <a:solidFill>
                  <a:schemeClr val="hlink"/>
                </a:solidFill>
                <a:ea typeface="微软雅黑" panose="020B0503020204020204" pitchFamily="34" charset="-122"/>
              </a:rPr>
              <a:t>B</a:t>
            </a:r>
            <a:r>
              <a:rPr lang="zh-CN" altLang="en-US" dirty="0">
                <a:solidFill>
                  <a:schemeClr val="hlink"/>
                </a:solidFill>
                <a:ea typeface="微软雅黑" panose="020B0503020204020204" pitchFamily="34" charset="-122"/>
              </a:rPr>
              <a:t>作为联盟</a:t>
            </a:r>
          </a:p>
        </p:txBody>
      </p:sp>
    </p:spTree>
    <p:extLst>
      <p:ext uri="{BB962C8B-B14F-4D97-AF65-F5344CB8AC3E}">
        <p14:creationId xmlns:p14="http://schemas.microsoft.com/office/powerpoint/2010/main" val="3896686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linds(horizontal)">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E5DE1E-C8A6-49AA-B811-DACCF24AC1AA}"/>
              </a:ext>
            </a:extLst>
          </p:cNvPr>
          <p:cNvSpPr>
            <a:spLocks noGrp="1"/>
          </p:cNvSpPr>
          <p:nvPr>
            <p:ph type="title"/>
          </p:nvPr>
        </p:nvSpPr>
        <p:spPr/>
        <p:txBody>
          <a:bodyPr/>
          <a:lstStyle/>
          <a:p>
            <a:r>
              <a:rPr lang="en-US" altLang="zh-CN" dirty="0"/>
              <a:t>4. </a:t>
            </a:r>
            <a:r>
              <a:rPr lang="zh-CN" altLang="en-US" dirty="0"/>
              <a:t>常用工具、技术和方法</a:t>
            </a:r>
            <a:r>
              <a:rPr lang="en-US" altLang="zh-CN" dirty="0"/>
              <a:t> </a:t>
            </a:r>
            <a:endParaRPr lang="zh-CN" altLang="en-US" dirty="0"/>
          </a:p>
        </p:txBody>
      </p:sp>
      <p:sp>
        <p:nvSpPr>
          <p:cNvPr id="3" name="内容占位符 2">
            <a:extLst>
              <a:ext uri="{FF2B5EF4-FFF2-40B4-BE49-F238E27FC236}">
                <a16:creationId xmlns:a16="http://schemas.microsoft.com/office/drawing/2014/main" id="{06EAC41D-5CCD-44F0-A928-505D997C47C8}"/>
              </a:ext>
            </a:extLst>
          </p:cNvPr>
          <p:cNvSpPr>
            <a:spLocks noGrp="1"/>
          </p:cNvSpPr>
          <p:nvPr>
            <p:ph idx="1"/>
          </p:nvPr>
        </p:nvSpPr>
        <p:spPr>
          <a:xfrm>
            <a:off x="673100" y="1200210"/>
            <a:ext cx="6180831" cy="5047544"/>
          </a:xfrm>
        </p:spPr>
        <p:txBody>
          <a:bodyPr>
            <a:normAutofit/>
          </a:bodyPr>
          <a:lstStyle/>
          <a:p>
            <a:pPr marL="0" indent="0">
              <a:buNone/>
            </a:pPr>
            <a:r>
              <a:rPr lang="zh-CN" altLang="en-US" dirty="0"/>
              <a:t>（</a:t>
            </a:r>
            <a:r>
              <a:rPr lang="en-US" altLang="zh-CN" dirty="0"/>
              <a:t>3</a:t>
            </a:r>
            <a:r>
              <a:rPr lang="zh-CN" altLang="en-US" dirty="0"/>
              <a:t>）协调干系人冲突</a:t>
            </a:r>
            <a:endParaRPr lang="en-US" altLang="zh-CN" dirty="0"/>
          </a:p>
          <a:p>
            <a:pPr lvl="1"/>
            <a:r>
              <a:rPr lang="zh-CN" altLang="en-US" dirty="0"/>
              <a:t>深入沟通，了解</a:t>
            </a:r>
            <a:r>
              <a:rPr lang="zh-CN" altLang="en-US" dirty="0">
                <a:hlinkClick r:id="rId2" action="ppaction://hlinkfile"/>
              </a:rPr>
              <a:t>本质</a:t>
            </a:r>
            <a:endParaRPr lang="en-US" altLang="zh-CN" dirty="0"/>
          </a:p>
          <a:p>
            <a:pPr lvl="1"/>
            <a:r>
              <a:rPr lang="zh-CN" altLang="en-US" dirty="0"/>
              <a:t>以</a:t>
            </a:r>
            <a:r>
              <a:rPr lang="zh-CN" altLang="en-US" b="1" dirty="0"/>
              <a:t>维护客户合法利益</a:t>
            </a:r>
            <a:r>
              <a:rPr lang="zh-CN" altLang="en-US" dirty="0"/>
              <a:t>为原则</a:t>
            </a:r>
            <a:endParaRPr lang="en-US" altLang="zh-CN" dirty="0"/>
          </a:p>
          <a:p>
            <a:pPr lvl="1"/>
            <a:r>
              <a:rPr lang="zh-CN" altLang="en-US" dirty="0"/>
              <a:t>满足各方需求</a:t>
            </a:r>
            <a:r>
              <a:rPr lang="en-US" altLang="zh-CN" dirty="0"/>
              <a:t>——</a:t>
            </a:r>
            <a:r>
              <a:rPr lang="zh-CN" altLang="en-US" dirty="0"/>
              <a:t>平衡和挑战</a:t>
            </a:r>
            <a:endParaRPr lang="en-US" altLang="zh-CN" dirty="0"/>
          </a:p>
          <a:p>
            <a:pPr lvl="2"/>
            <a:r>
              <a:rPr lang="zh-CN" altLang="en-US" dirty="0"/>
              <a:t>回避</a:t>
            </a:r>
            <a:endParaRPr lang="en-US" altLang="zh-CN" dirty="0"/>
          </a:p>
          <a:p>
            <a:pPr lvl="2"/>
            <a:r>
              <a:rPr lang="zh-CN" altLang="en-US" dirty="0"/>
              <a:t>妥协：</a:t>
            </a:r>
            <a:r>
              <a:rPr lang="zh-CN" altLang="en-US" dirty="0">
                <a:hlinkClick r:id="rId3" action="ppaction://hlinkfile"/>
              </a:rPr>
              <a:t>各退一步</a:t>
            </a:r>
            <a:endParaRPr lang="en-US" altLang="zh-CN" dirty="0"/>
          </a:p>
          <a:p>
            <a:pPr lvl="2"/>
            <a:r>
              <a:rPr lang="zh-CN" altLang="en-US" dirty="0"/>
              <a:t>纳什均衡</a:t>
            </a:r>
            <a:endParaRPr lang="en-US" altLang="zh-CN" dirty="0"/>
          </a:p>
          <a:p>
            <a:pPr lvl="2"/>
            <a:r>
              <a:rPr lang="zh-CN" altLang="en-US" dirty="0"/>
              <a:t>帕累托优化</a:t>
            </a:r>
            <a:endParaRPr lang="en-US" altLang="zh-CN" dirty="0"/>
          </a:p>
        </p:txBody>
      </p:sp>
      <p:sp>
        <p:nvSpPr>
          <p:cNvPr id="4" name="灯片编号占位符 3">
            <a:extLst>
              <a:ext uri="{FF2B5EF4-FFF2-40B4-BE49-F238E27FC236}">
                <a16:creationId xmlns:a16="http://schemas.microsoft.com/office/drawing/2014/main" id="{9C46FC7F-E077-41D0-A3DC-29EA085051C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24</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 name="图片 5">
            <a:extLst>
              <a:ext uri="{FF2B5EF4-FFF2-40B4-BE49-F238E27FC236}">
                <a16:creationId xmlns:a16="http://schemas.microsoft.com/office/drawing/2014/main" id="{21DA1A16-6016-50C8-0F6F-A3E501E7D359}"/>
              </a:ext>
            </a:extLst>
          </p:cNvPr>
          <p:cNvPicPr>
            <a:picLocks noChangeAspect="1"/>
          </p:cNvPicPr>
          <p:nvPr/>
        </p:nvPicPr>
        <p:blipFill rotWithShape="1">
          <a:blip r:embed="rId4"/>
          <a:srcRect l="11257" t="12646" r="5859" b="3918"/>
          <a:stretch/>
        </p:blipFill>
        <p:spPr>
          <a:xfrm>
            <a:off x="6853930" y="-17603"/>
            <a:ext cx="4664969" cy="6875603"/>
          </a:xfrm>
          <a:prstGeom prst="rect">
            <a:avLst/>
          </a:prstGeom>
        </p:spPr>
      </p:pic>
    </p:spTree>
    <p:extLst>
      <p:ext uri="{BB962C8B-B14F-4D97-AF65-F5344CB8AC3E}">
        <p14:creationId xmlns:p14="http://schemas.microsoft.com/office/powerpoint/2010/main" val="10266198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E5DE1E-C8A6-49AA-B811-DACCF24AC1AA}"/>
              </a:ext>
            </a:extLst>
          </p:cNvPr>
          <p:cNvSpPr>
            <a:spLocks noGrp="1"/>
          </p:cNvSpPr>
          <p:nvPr>
            <p:ph type="title"/>
          </p:nvPr>
        </p:nvSpPr>
        <p:spPr/>
        <p:txBody>
          <a:bodyPr/>
          <a:lstStyle/>
          <a:p>
            <a:r>
              <a:rPr lang="en-US" altLang="zh-CN" dirty="0"/>
              <a:t>4. </a:t>
            </a:r>
            <a:r>
              <a:rPr lang="zh-CN" altLang="en-US" dirty="0"/>
              <a:t>常用工具、技术和方法</a:t>
            </a:r>
            <a:r>
              <a:rPr lang="en-US" altLang="zh-CN" dirty="0"/>
              <a:t> </a:t>
            </a:r>
            <a:endParaRPr lang="zh-CN" altLang="en-US" dirty="0"/>
          </a:p>
        </p:txBody>
      </p:sp>
      <p:sp>
        <p:nvSpPr>
          <p:cNvPr id="3" name="内容占位符 2">
            <a:extLst>
              <a:ext uri="{FF2B5EF4-FFF2-40B4-BE49-F238E27FC236}">
                <a16:creationId xmlns:a16="http://schemas.microsoft.com/office/drawing/2014/main" id="{06EAC41D-5CCD-44F0-A928-505D997C47C8}"/>
              </a:ext>
            </a:extLst>
          </p:cNvPr>
          <p:cNvSpPr>
            <a:spLocks noGrp="1"/>
          </p:cNvSpPr>
          <p:nvPr>
            <p:ph idx="1"/>
          </p:nvPr>
        </p:nvSpPr>
        <p:spPr>
          <a:xfrm>
            <a:off x="673100" y="1200210"/>
            <a:ext cx="6180831" cy="5047544"/>
          </a:xfrm>
        </p:spPr>
        <p:txBody>
          <a:bodyPr>
            <a:normAutofit/>
          </a:bodyPr>
          <a:lstStyle/>
          <a:p>
            <a:pPr marL="0" indent="0">
              <a:buNone/>
            </a:pPr>
            <a:r>
              <a:rPr lang="zh-CN" altLang="en-US" dirty="0"/>
              <a:t>（</a:t>
            </a:r>
            <a:r>
              <a:rPr lang="en-US" altLang="zh-CN" dirty="0"/>
              <a:t>3</a:t>
            </a:r>
            <a:r>
              <a:rPr lang="zh-CN" altLang="en-US" dirty="0"/>
              <a:t>）协调干系人冲突</a:t>
            </a:r>
            <a:endParaRPr lang="en-US" altLang="zh-CN" dirty="0"/>
          </a:p>
          <a:p>
            <a:pPr lvl="1"/>
            <a:r>
              <a:rPr lang="zh-CN" altLang="en-US" dirty="0"/>
              <a:t>深入沟通，了解</a:t>
            </a:r>
            <a:r>
              <a:rPr lang="zh-CN" altLang="en-US" dirty="0">
                <a:hlinkClick r:id="rId2" action="ppaction://hlinkfile"/>
              </a:rPr>
              <a:t>本质</a:t>
            </a:r>
            <a:endParaRPr lang="en-US" altLang="zh-CN" dirty="0"/>
          </a:p>
          <a:p>
            <a:pPr lvl="1"/>
            <a:r>
              <a:rPr lang="zh-CN" altLang="en-US" dirty="0"/>
              <a:t>以</a:t>
            </a:r>
            <a:r>
              <a:rPr lang="zh-CN" altLang="en-US" b="1" dirty="0"/>
              <a:t>维护客户合法利益</a:t>
            </a:r>
            <a:r>
              <a:rPr lang="zh-CN" altLang="en-US" dirty="0"/>
              <a:t>为原则</a:t>
            </a:r>
            <a:endParaRPr lang="en-US" altLang="zh-CN" dirty="0"/>
          </a:p>
          <a:p>
            <a:pPr lvl="1"/>
            <a:r>
              <a:rPr lang="zh-CN" altLang="en-US" dirty="0"/>
              <a:t>满足各方需求</a:t>
            </a:r>
            <a:r>
              <a:rPr lang="en-US" altLang="zh-CN" dirty="0"/>
              <a:t>——</a:t>
            </a:r>
            <a:r>
              <a:rPr lang="zh-CN" altLang="en-US" dirty="0"/>
              <a:t>平衡和挑战</a:t>
            </a:r>
            <a:endParaRPr lang="en-US" altLang="zh-CN" dirty="0"/>
          </a:p>
          <a:p>
            <a:pPr lvl="2"/>
            <a:r>
              <a:rPr lang="zh-CN" altLang="en-US" dirty="0"/>
              <a:t>回避</a:t>
            </a:r>
            <a:endParaRPr lang="en-US" altLang="zh-CN" dirty="0"/>
          </a:p>
          <a:p>
            <a:pPr lvl="2"/>
            <a:r>
              <a:rPr lang="zh-CN" altLang="en-US" dirty="0"/>
              <a:t>妥协：</a:t>
            </a:r>
            <a:r>
              <a:rPr lang="zh-CN" altLang="en-US" dirty="0">
                <a:hlinkClick r:id="rId3" action="ppaction://hlinkfile"/>
              </a:rPr>
              <a:t>各退一步</a:t>
            </a:r>
            <a:endParaRPr lang="en-US" altLang="zh-CN" dirty="0"/>
          </a:p>
          <a:p>
            <a:pPr lvl="2"/>
            <a:r>
              <a:rPr lang="zh-CN" altLang="en-US" dirty="0"/>
              <a:t>纳什均衡</a:t>
            </a:r>
            <a:endParaRPr lang="en-US" altLang="zh-CN" dirty="0"/>
          </a:p>
          <a:p>
            <a:pPr lvl="2"/>
            <a:r>
              <a:rPr lang="zh-CN" altLang="en-US" dirty="0"/>
              <a:t>帕累托优化</a:t>
            </a:r>
            <a:endParaRPr lang="en-US" altLang="zh-CN" dirty="0"/>
          </a:p>
        </p:txBody>
      </p:sp>
      <p:sp>
        <p:nvSpPr>
          <p:cNvPr id="4" name="灯片编号占位符 3">
            <a:extLst>
              <a:ext uri="{FF2B5EF4-FFF2-40B4-BE49-F238E27FC236}">
                <a16:creationId xmlns:a16="http://schemas.microsoft.com/office/drawing/2014/main" id="{9C46FC7F-E077-41D0-A3DC-29EA085051C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25</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8" name="图片 7">
            <a:extLst>
              <a:ext uri="{FF2B5EF4-FFF2-40B4-BE49-F238E27FC236}">
                <a16:creationId xmlns:a16="http://schemas.microsoft.com/office/drawing/2014/main" id="{4DED4D12-8BFA-385A-F706-00E2C62A8521}"/>
              </a:ext>
            </a:extLst>
          </p:cNvPr>
          <p:cNvPicPr>
            <a:picLocks noChangeAspect="1"/>
          </p:cNvPicPr>
          <p:nvPr/>
        </p:nvPicPr>
        <p:blipFill rotWithShape="1">
          <a:blip r:embed="rId4"/>
          <a:srcRect l="4853" t="8898" r="7746" b="5056"/>
          <a:stretch/>
        </p:blipFill>
        <p:spPr>
          <a:xfrm>
            <a:off x="6853930" y="-9683"/>
            <a:ext cx="4750465" cy="6867683"/>
          </a:xfrm>
          <a:prstGeom prst="rect">
            <a:avLst/>
          </a:prstGeom>
        </p:spPr>
      </p:pic>
    </p:spTree>
    <p:extLst>
      <p:ext uri="{BB962C8B-B14F-4D97-AF65-F5344CB8AC3E}">
        <p14:creationId xmlns:p14="http://schemas.microsoft.com/office/powerpoint/2010/main" val="20588453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E5DE1E-C8A6-49AA-B811-DACCF24AC1AA}"/>
              </a:ext>
            </a:extLst>
          </p:cNvPr>
          <p:cNvSpPr>
            <a:spLocks noGrp="1"/>
          </p:cNvSpPr>
          <p:nvPr>
            <p:ph type="title"/>
          </p:nvPr>
        </p:nvSpPr>
        <p:spPr/>
        <p:txBody>
          <a:bodyPr/>
          <a:lstStyle/>
          <a:p>
            <a:r>
              <a:rPr lang="en-US" altLang="zh-CN" dirty="0"/>
              <a:t>4. </a:t>
            </a:r>
            <a:r>
              <a:rPr lang="zh-CN" altLang="en-US" dirty="0"/>
              <a:t>常用工具、技术和方法</a:t>
            </a:r>
            <a:r>
              <a:rPr lang="en-US" altLang="zh-CN" dirty="0"/>
              <a:t> </a:t>
            </a:r>
            <a:endParaRPr lang="zh-CN" altLang="en-US" dirty="0"/>
          </a:p>
        </p:txBody>
      </p:sp>
      <p:sp>
        <p:nvSpPr>
          <p:cNvPr id="3" name="内容占位符 2">
            <a:extLst>
              <a:ext uri="{FF2B5EF4-FFF2-40B4-BE49-F238E27FC236}">
                <a16:creationId xmlns:a16="http://schemas.microsoft.com/office/drawing/2014/main" id="{06EAC41D-5CCD-44F0-A928-505D997C47C8}"/>
              </a:ext>
            </a:extLst>
          </p:cNvPr>
          <p:cNvSpPr>
            <a:spLocks noGrp="1"/>
          </p:cNvSpPr>
          <p:nvPr>
            <p:ph idx="1"/>
          </p:nvPr>
        </p:nvSpPr>
        <p:spPr>
          <a:xfrm>
            <a:off x="673100" y="1200210"/>
            <a:ext cx="10864850" cy="5047544"/>
          </a:xfrm>
        </p:spPr>
        <p:txBody>
          <a:bodyPr>
            <a:normAutofit/>
          </a:bodyPr>
          <a:lstStyle/>
          <a:p>
            <a:pPr marL="0" indent="0">
              <a:buNone/>
            </a:pPr>
            <a:r>
              <a:rPr lang="zh-CN" altLang="en-US" dirty="0"/>
              <a:t>（</a:t>
            </a:r>
            <a:r>
              <a:rPr lang="en-US" altLang="zh-CN" dirty="0"/>
              <a:t>3</a:t>
            </a:r>
            <a:r>
              <a:rPr lang="zh-CN" altLang="en-US" dirty="0"/>
              <a:t>）协调干系人冲突</a:t>
            </a:r>
            <a:endParaRPr lang="en-US" altLang="zh-CN" dirty="0"/>
          </a:p>
          <a:p>
            <a:pPr lvl="1"/>
            <a:r>
              <a:rPr lang="zh-CN" altLang="en-US" dirty="0"/>
              <a:t>纳什均衡：“囚徒困境”</a:t>
            </a:r>
          </a:p>
        </p:txBody>
      </p:sp>
      <p:sp>
        <p:nvSpPr>
          <p:cNvPr id="4" name="灯片编号占位符 3">
            <a:extLst>
              <a:ext uri="{FF2B5EF4-FFF2-40B4-BE49-F238E27FC236}">
                <a16:creationId xmlns:a16="http://schemas.microsoft.com/office/drawing/2014/main" id="{9C46FC7F-E077-41D0-A3DC-29EA085051C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26</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8438" name="Picture 6" descr="囚徒困境博弈 - 集思录">
            <a:extLst>
              <a:ext uri="{FF2B5EF4-FFF2-40B4-BE49-F238E27FC236}">
                <a16:creationId xmlns:a16="http://schemas.microsoft.com/office/drawing/2014/main" id="{6497A966-68B1-42EC-A747-4C2A54384C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797" y="1864098"/>
            <a:ext cx="4400550" cy="42862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8">
            <a:extLst>
              <a:ext uri="{FF2B5EF4-FFF2-40B4-BE49-F238E27FC236}">
                <a16:creationId xmlns:a16="http://schemas.microsoft.com/office/drawing/2014/main" id="{9744AFBD-DEC0-4054-BC81-EA3279E7B039}"/>
              </a:ext>
            </a:extLst>
          </p:cNvPr>
          <p:cNvSpPr txBox="1">
            <a:spLocks noChangeArrowheads="1"/>
          </p:cNvSpPr>
          <p:nvPr/>
        </p:nvSpPr>
        <p:spPr bwMode="auto">
          <a:xfrm>
            <a:off x="928494" y="5233140"/>
            <a:ext cx="6103700" cy="646331"/>
          </a:xfrm>
          <a:prstGeom prst="rect">
            <a:avLst/>
          </a:prstGeom>
          <a:noFill/>
          <a:ln w="19050">
            <a:solidFill>
              <a:srgbClr val="80808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742950" indent="-28575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2pPr>
            <a:lvl3pPr marL="1143000" indent="-22860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eaLnBrk="1" hangingPunct="1">
              <a:spcBef>
                <a:spcPts val="1200"/>
              </a:spcBef>
              <a:spcAft>
                <a:spcPts val="1200"/>
              </a:spcAft>
            </a:pPr>
            <a:r>
              <a:rPr lang="zh-CN" altLang="en-US" dirty="0">
                <a:solidFill>
                  <a:schemeClr val="tx1">
                    <a:lumMod val="85000"/>
                    <a:lumOff val="15000"/>
                  </a:schemeClr>
                </a:solidFill>
                <a:ea typeface="微软雅黑" panose="020B0503020204020204" pitchFamily="34" charset="-122"/>
              </a:rPr>
              <a:t>“损人利己”：每个人追求个人利益最大化而形成了平衡，进一步则损害他方利益。</a:t>
            </a:r>
          </a:p>
        </p:txBody>
      </p:sp>
      <p:pic>
        <p:nvPicPr>
          <p:cNvPr id="18440" name="Picture 8" descr="天才是否只是非常聪明的疯子？| 果壳 科技有意思">
            <a:extLst>
              <a:ext uri="{FF2B5EF4-FFF2-40B4-BE49-F238E27FC236}">
                <a16:creationId xmlns:a16="http://schemas.microsoft.com/office/drawing/2014/main" id="{541761FA-4FA5-4123-B64F-4C151901BA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494" y="2519620"/>
            <a:ext cx="1832025" cy="252000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0F9D0D40-0B3A-4FA9-B990-516ECF789DC6}"/>
              </a:ext>
            </a:extLst>
          </p:cNvPr>
          <p:cNvSpPr/>
          <p:nvPr/>
        </p:nvSpPr>
        <p:spPr>
          <a:xfrm>
            <a:off x="2813122" y="2554956"/>
            <a:ext cx="4219072" cy="1569660"/>
          </a:xfrm>
          <a:prstGeom prst="rect">
            <a:avLst/>
          </a:prstGeom>
        </p:spPr>
        <p:txBody>
          <a:bodyPr wrap="square">
            <a:spAutoFit/>
          </a:bodyPr>
          <a:lstStyle/>
          <a:p>
            <a:r>
              <a:rPr lang="zh-CN" altLang="en-US" sz="2400" dirty="0">
                <a:solidFill>
                  <a:srgbClr val="333333"/>
                </a:solidFill>
                <a:latin typeface="楷体" panose="02010609060101010101" pitchFamily="49" charset="-122"/>
                <a:ea typeface="楷体" panose="02010609060101010101" pitchFamily="49" charset="-122"/>
              </a:rPr>
              <a:t>假设每个参与者都知道其他参与者的均衡策略，这种情况下，没有参与者可以透过改变自身策略使自身受益。</a:t>
            </a:r>
            <a:endParaRPr lang="zh-CN" altLang="en-US" sz="24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479875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E5DE1E-C8A6-49AA-B811-DACCF24AC1AA}"/>
              </a:ext>
            </a:extLst>
          </p:cNvPr>
          <p:cNvSpPr>
            <a:spLocks noGrp="1"/>
          </p:cNvSpPr>
          <p:nvPr>
            <p:ph type="title"/>
          </p:nvPr>
        </p:nvSpPr>
        <p:spPr/>
        <p:txBody>
          <a:bodyPr/>
          <a:lstStyle/>
          <a:p>
            <a:r>
              <a:rPr lang="en-US" altLang="zh-CN" dirty="0"/>
              <a:t>4. </a:t>
            </a:r>
            <a:r>
              <a:rPr lang="zh-CN" altLang="en-US" dirty="0"/>
              <a:t>常用工具、技术和方法</a:t>
            </a:r>
            <a:r>
              <a:rPr lang="en-US" altLang="zh-CN" dirty="0"/>
              <a:t> </a:t>
            </a:r>
            <a:endParaRPr lang="zh-CN" altLang="en-US" dirty="0"/>
          </a:p>
        </p:txBody>
      </p:sp>
      <p:sp>
        <p:nvSpPr>
          <p:cNvPr id="3" name="内容占位符 2">
            <a:extLst>
              <a:ext uri="{FF2B5EF4-FFF2-40B4-BE49-F238E27FC236}">
                <a16:creationId xmlns:a16="http://schemas.microsoft.com/office/drawing/2014/main" id="{06EAC41D-5CCD-44F0-A928-505D997C47C8}"/>
              </a:ext>
            </a:extLst>
          </p:cNvPr>
          <p:cNvSpPr>
            <a:spLocks noGrp="1"/>
          </p:cNvSpPr>
          <p:nvPr>
            <p:ph idx="1"/>
          </p:nvPr>
        </p:nvSpPr>
        <p:spPr/>
        <p:txBody>
          <a:bodyPr>
            <a:normAutofit/>
          </a:bodyPr>
          <a:lstStyle/>
          <a:p>
            <a:pPr marL="0" indent="0">
              <a:buNone/>
            </a:pPr>
            <a:r>
              <a:rPr lang="zh-CN" altLang="en-US" dirty="0"/>
              <a:t>（</a:t>
            </a:r>
            <a:r>
              <a:rPr lang="en-US" altLang="zh-CN" dirty="0"/>
              <a:t>3</a:t>
            </a:r>
            <a:r>
              <a:rPr lang="zh-CN" altLang="en-US" dirty="0"/>
              <a:t>）协调干系人冲突</a:t>
            </a:r>
            <a:endParaRPr lang="en-US" altLang="zh-CN" dirty="0"/>
          </a:p>
          <a:p>
            <a:pPr lvl="1"/>
            <a:r>
              <a:rPr lang="zh-CN" altLang="en-US" dirty="0"/>
              <a:t>帕累托优化：“航空空载”</a:t>
            </a:r>
          </a:p>
        </p:txBody>
      </p:sp>
      <p:sp>
        <p:nvSpPr>
          <p:cNvPr id="4" name="灯片编号占位符 3">
            <a:extLst>
              <a:ext uri="{FF2B5EF4-FFF2-40B4-BE49-F238E27FC236}">
                <a16:creationId xmlns:a16="http://schemas.microsoft.com/office/drawing/2014/main" id="{9C46FC7F-E077-41D0-A3DC-29EA085051C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27</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Text Box 8">
            <a:extLst>
              <a:ext uri="{FF2B5EF4-FFF2-40B4-BE49-F238E27FC236}">
                <a16:creationId xmlns:a16="http://schemas.microsoft.com/office/drawing/2014/main" id="{9744AFBD-DEC0-4054-BC81-EA3279E7B039}"/>
              </a:ext>
            </a:extLst>
          </p:cNvPr>
          <p:cNvSpPr txBox="1">
            <a:spLocks noChangeArrowheads="1"/>
          </p:cNvSpPr>
          <p:nvPr/>
        </p:nvSpPr>
        <p:spPr bwMode="auto">
          <a:xfrm>
            <a:off x="928494" y="5233140"/>
            <a:ext cx="6103700" cy="646331"/>
          </a:xfrm>
          <a:prstGeom prst="rect">
            <a:avLst/>
          </a:prstGeom>
          <a:noFill/>
          <a:ln w="19050">
            <a:solidFill>
              <a:srgbClr val="80808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742950" indent="-28575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2pPr>
            <a:lvl3pPr marL="1143000" indent="-22860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eaLnBrk="1" hangingPunct="1">
              <a:spcBef>
                <a:spcPts val="1200"/>
              </a:spcBef>
              <a:spcAft>
                <a:spcPts val="1200"/>
              </a:spcAft>
            </a:pPr>
            <a:r>
              <a:rPr lang="zh-CN" altLang="en-US" dirty="0">
                <a:solidFill>
                  <a:schemeClr val="tx1">
                    <a:lumMod val="85000"/>
                    <a:lumOff val="15000"/>
                  </a:schemeClr>
                </a:solidFill>
                <a:ea typeface="微软雅黑" panose="020B0503020204020204" pitchFamily="34" charset="-122"/>
              </a:rPr>
              <a:t>“不损人，利己”：每个人追求个人利益最大化而形成了平衡，采用策略在不损害别人利益的前提下提升利益。</a:t>
            </a:r>
          </a:p>
        </p:txBody>
      </p:sp>
      <p:pic>
        <p:nvPicPr>
          <p:cNvPr id="22530" name="Picture 2" descr="维弗雷多·帕累托 简历 - 名人简历">
            <a:extLst>
              <a:ext uri="{FF2B5EF4-FFF2-40B4-BE49-F238E27FC236}">
                <a16:creationId xmlns:a16="http://schemas.microsoft.com/office/drawing/2014/main" id="{86068D52-53CA-4D95-8A43-56276FBB6E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494" y="2519620"/>
            <a:ext cx="2014210" cy="2520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1EE5A67D-0A3F-4086-BA0B-1042BC09EFBB}"/>
              </a:ext>
            </a:extLst>
          </p:cNvPr>
          <p:cNvSpPr/>
          <p:nvPr/>
        </p:nvSpPr>
        <p:spPr>
          <a:xfrm>
            <a:off x="3021255" y="2519620"/>
            <a:ext cx="4219072" cy="2308324"/>
          </a:xfrm>
          <a:prstGeom prst="rect">
            <a:avLst/>
          </a:prstGeom>
        </p:spPr>
        <p:txBody>
          <a:bodyPr wrap="square">
            <a:spAutoFit/>
          </a:bodyPr>
          <a:lstStyle/>
          <a:p>
            <a:r>
              <a:rPr lang="zh-CN" altLang="en-US" sz="2400" dirty="0">
                <a:solidFill>
                  <a:srgbClr val="333333"/>
                </a:solidFill>
                <a:latin typeface="楷体" panose="02010609060101010101" pitchFamily="49" charset="-122"/>
                <a:ea typeface="楷体" panose="02010609060101010101" pitchFamily="49" charset="-122"/>
              </a:rPr>
              <a:t>给定固有的一群人和可分配的资源，如果从一种分配状态到另一种状态的变化中，在没有使任何人情况变坏的前提下，使得至少一个人变得更好，就是帕累托优化。</a:t>
            </a:r>
            <a:endParaRPr lang="zh-CN" altLang="en-US" sz="2400" dirty="0">
              <a:latin typeface="楷体" panose="02010609060101010101" pitchFamily="49" charset="-122"/>
              <a:ea typeface="楷体" panose="02010609060101010101" pitchFamily="49" charset="-122"/>
            </a:endParaRPr>
          </a:p>
        </p:txBody>
      </p:sp>
      <p:pic>
        <p:nvPicPr>
          <p:cNvPr id="22532" name="Picture 4" descr="https://gss0.baidu.com/94o3dSag_xI4khGko9WTAnF6hhy/zhidao/wh%3D600%2C800/sign=e4d13a7a56b5c9ea62a60be5e5099a38/8601a18b87d6277f4e653e4925381f30e924fc48.jpg">
            <a:extLst>
              <a:ext uri="{FF2B5EF4-FFF2-40B4-BE49-F238E27FC236}">
                <a16:creationId xmlns:a16="http://schemas.microsoft.com/office/drawing/2014/main" id="{59E98017-8D57-4944-A6FD-663D04BB5D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7484" b="13822"/>
          <a:stretch/>
        </p:blipFill>
        <p:spPr bwMode="auto">
          <a:xfrm>
            <a:off x="7153479" y="2519620"/>
            <a:ext cx="4358697" cy="3074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794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E5DE1E-C8A6-49AA-B811-DACCF24AC1AA}"/>
              </a:ext>
            </a:extLst>
          </p:cNvPr>
          <p:cNvSpPr>
            <a:spLocks noGrp="1"/>
          </p:cNvSpPr>
          <p:nvPr>
            <p:ph type="title"/>
          </p:nvPr>
        </p:nvSpPr>
        <p:spPr/>
        <p:txBody>
          <a:bodyPr/>
          <a:lstStyle/>
          <a:p>
            <a:r>
              <a:rPr lang="en-US" altLang="zh-CN" dirty="0"/>
              <a:t>4. </a:t>
            </a:r>
            <a:r>
              <a:rPr lang="zh-CN" altLang="en-US" dirty="0"/>
              <a:t>常用工具、技术和方法</a:t>
            </a:r>
            <a:r>
              <a:rPr lang="en-US" altLang="zh-CN" dirty="0"/>
              <a:t> </a:t>
            </a:r>
            <a:endParaRPr lang="zh-CN" altLang="en-US" dirty="0"/>
          </a:p>
        </p:txBody>
      </p:sp>
      <p:sp>
        <p:nvSpPr>
          <p:cNvPr id="3" name="内容占位符 2">
            <a:extLst>
              <a:ext uri="{FF2B5EF4-FFF2-40B4-BE49-F238E27FC236}">
                <a16:creationId xmlns:a16="http://schemas.microsoft.com/office/drawing/2014/main" id="{06EAC41D-5CCD-44F0-A928-505D997C47C8}"/>
              </a:ext>
            </a:extLst>
          </p:cNvPr>
          <p:cNvSpPr>
            <a:spLocks noGrp="1"/>
          </p:cNvSpPr>
          <p:nvPr>
            <p:ph idx="1"/>
          </p:nvPr>
        </p:nvSpPr>
        <p:spPr/>
        <p:txBody>
          <a:bodyPr>
            <a:normAutofit/>
          </a:bodyPr>
          <a:lstStyle/>
          <a:p>
            <a:pPr marL="0" indent="0">
              <a:buNone/>
            </a:pPr>
            <a:r>
              <a:rPr lang="zh-CN" altLang="en-US" dirty="0"/>
              <a:t>（</a:t>
            </a:r>
            <a:r>
              <a:rPr lang="en-US" altLang="zh-CN" dirty="0"/>
              <a:t>4</a:t>
            </a:r>
            <a:r>
              <a:rPr lang="zh-CN" altLang="en-US" dirty="0"/>
              <a:t>）共同愿景</a:t>
            </a:r>
            <a:endParaRPr lang="en-US" altLang="zh-CN" dirty="0"/>
          </a:p>
          <a:p>
            <a:pPr lvl="1"/>
            <a:r>
              <a:rPr lang="zh-CN" altLang="en-US" b="1" dirty="0"/>
              <a:t>愿景</a:t>
            </a:r>
            <a:r>
              <a:rPr lang="zh-CN" altLang="en-US" dirty="0"/>
              <a:t>：希望看到的情景，高于目标</a:t>
            </a:r>
            <a:endParaRPr lang="en-US" altLang="zh-CN" dirty="0"/>
          </a:p>
          <a:p>
            <a:pPr lvl="1"/>
            <a:r>
              <a:rPr lang="zh-CN" altLang="en-US" dirty="0"/>
              <a:t>好的愿景</a:t>
            </a:r>
            <a:endParaRPr lang="en-US" altLang="zh-CN" dirty="0"/>
          </a:p>
          <a:p>
            <a:pPr lvl="2"/>
            <a:r>
              <a:rPr lang="zh-CN" altLang="en-US" dirty="0"/>
              <a:t>反映团队及个人共同需求</a:t>
            </a:r>
            <a:endParaRPr lang="en-US" altLang="zh-CN" dirty="0"/>
          </a:p>
          <a:p>
            <a:pPr lvl="2"/>
            <a:r>
              <a:rPr lang="zh-CN" altLang="en-US" dirty="0"/>
              <a:t>记录团队使命</a:t>
            </a:r>
            <a:endParaRPr lang="en-US" altLang="zh-CN" dirty="0"/>
          </a:p>
          <a:p>
            <a:pPr lvl="2"/>
            <a:r>
              <a:rPr lang="zh-CN" altLang="en-US" dirty="0"/>
              <a:t>简单明了，项目干系人共享</a:t>
            </a:r>
            <a:endParaRPr lang="en-US" altLang="zh-CN" dirty="0"/>
          </a:p>
          <a:p>
            <a:pPr lvl="2"/>
            <a:r>
              <a:rPr lang="zh-CN" altLang="en-US" dirty="0"/>
              <a:t>能够激发团队，提高凝聚力</a:t>
            </a:r>
            <a:endParaRPr lang="en-US" altLang="zh-CN" dirty="0"/>
          </a:p>
          <a:p>
            <a:pPr lvl="1"/>
            <a:r>
              <a:rPr lang="zh-CN" altLang="en-US" dirty="0"/>
              <a:t>项目经理的领导力关系到</a:t>
            </a:r>
            <a:r>
              <a:rPr lang="zh-CN" altLang="en-US" b="1" dirty="0"/>
              <a:t>传递愿景并激励干系人支持</a:t>
            </a:r>
            <a:r>
              <a:rPr lang="zh-CN" altLang="en-US" dirty="0"/>
              <a:t>的效果</a:t>
            </a:r>
          </a:p>
          <a:p>
            <a:pPr lvl="1"/>
            <a:endParaRPr lang="zh-CN" altLang="en-US" dirty="0"/>
          </a:p>
        </p:txBody>
      </p:sp>
      <p:sp>
        <p:nvSpPr>
          <p:cNvPr id="4" name="灯片编号占位符 3">
            <a:extLst>
              <a:ext uri="{FF2B5EF4-FFF2-40B4-BE49-F238E27FC236}">
                <a16:creationId xmlns:a16="http://schemas.microsoft.com/office/drawing/2014/main" id="{9C46FC7F-E077-41D0-A3DC-29EA085051C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28</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6611802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E5DE1E-C8A6-49AA-B811-DACCF24AC1AA}"/>
              </a:ext>
            </a:extLst>
          </p:cNvPr>
          <p:cNvSpPr>
            <a:spLocks noGrp="1"/>
          </p:cNvSpPr>
          <p:nvPr>
            <p:ph type="title"/>
          </p:nvPr>
        </p:nvSpPr>
        <p:spPr/>
        <p:txBody>
          <a:bodyPr/>
          <a:lstStyle/>
          <a:p>
            <a:r>
              <a:rPr lang="en-US" altLang="zh-CN" dirty="0"/>
              <a:t>4. </a:t>
            </a:r>
            <a:r>
              <a:rPr lang="zh-CN" altLang="en-US" dirty="0"/>
              <a:t>常用工具、技术和方法</a:t>
            </a:r>
            <a:r>
              <a:rPr lang="en-US" altLang="zh-CN" dirty="0"/>
              <a:t> </a:t>
            </a:r>
            <a:endParaRPr lang="zh-CN" altLang="en-US" dirty="0"/>
          </a:p>
        </p:txBody>
      </p:sp>
      <p:sp>
        <p:nvSpPr>
          <p:cNvPr id="3" name="内容占位符 2">
            <a:extLst>
              <a:ext uri="{FF2B5EF4-FFF2-40B4-BE49-F238E27FC236}">
                <a16:creationId xmlns:a16="http://schemas.microsoft.com/office/drawing/2014/main" id="{06EAC41D-5CCD-44F0-A928-505D997C47C8}"/>
              </a:ext>
            </a:extLst>
          </p:cNvPr>
          <p:cNvSpPr>
            <a:spLocks noGrp="1"/>
          </p:cNvSpPr>
          <p:nvPr>
            <p:ph idx="1"/>
          </p:nvPr>
        </p:nvSpPr>
        <p:spPr/>
        <p:txBody>
          <a:bodyPr>
            <a:normAutofit/>
          </a:bodyPr>
          <a:lstStyle/>
          <a:p>
            <a:pPr marL="0" indent="0">
              <a:buNone/>
            </a:pPr>
            <a:r>
              <a:rPr lang="zh-CN" altLang="en-US" dirty="0"/>
              <a:t>（</a:t>
            </a:r>
            <a:r>
              <a:rPr lang="en-US" altLang="zh-CN" dirty="0"/>
              <a:t>5</a:t>
            </a:r>
            <a:r>
              <a:rPr lang="zh-CN" altLang="en-US" dirty="0"/>
              <a:t>）用户故事</a:t>
            </a:r>
            <a:endParaRPr lang="en-US" altLang="zh-CN" dirty="0"/>
          </a:p>
          <a:p>
            <a:pPr lvl="1"/>
            <a:r>
              <a:rPr lang="zh-CN" altLang="en-US" dirty="0"/>
              <a:t>对需求的简要描述</a:t>
            </a:r>
          </a:p>
        </p:txBody>
      </p:sp>
      <p:sp>
        <p:nvSpPr>
          <p:cNvPr id="4" name="灯片编号占位符 3">
            <a:extLst>
              <a:ext uri="{FF2B5EF4-FFF2-40B4-BE49-F238E27FC236}">
                <a16:creationId xmlns:a16="http://schemas.microsoft.com/office/drawing/2014/main" id="{9C46FC7F-E077-41D0-A3DC-29EA085051C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29</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Text Box 4">
            <a:extLst>
              <a:ext uri="{FF2B5EF4-FFF2-40B4-BE49-F238E27FC236}">
                <a16:creationId xmlns:a16="http://schemas.microsoft.com/office/drawing/2014/main" id="{BDC9D4C9-9D7A-4D52-8BBD-9753196B6047}"/>
              </a:ext>
            </a:extLst>
          </p:cNvPr>
          <p:cNvSpPr txBox="1">
            <a:spLocks noChangeArrowheads="1"/>
          </p:cNvSpPr>
          <p:nvPr/>
        </p:nvSpPr>
        <p:spPr bwMode="auto">
          <a:xfrm>
            <a:off x="2544109" y="1955613"/>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chemeClr val="bg1"/>
              </a:solidFill>
            </a:endParaRPr>
          </a:p>
        </p:txBody>
      </p:sp>
      <p:graphicFrame>
        <p:nvGraphicFramePr>
          <p:cNvPr id="6" name="表格 5">
            <a:extLst>
              <a:ext uri="{FF2B5EF4-FFF2-40B4-BE49-F238E27FC236}">
                <a16:creationId xmlns:a16="http://schemas.microsoft.com/office/drawing/2014/main" id="{2769BBF4-0C51-4FED-8EDC-21A4F928F981}"/>
              </a:ext>
            </a:extLst>
          </p:cNvPr>
          <p:cNvGraphicFramePr>
            <a:graphicFrameLocks noGrp="1"/>
          </p:cNvGraphicFramePr>
          <p:nvPr>
            <p:extLst>
              <p:ext uri="{D42A27DB-BD31-4B8C-83A1-F6EECF244321}">
                <p14:modId xmlns:p14="http://schemas.microsoft.com/office/powerpoint/2010/main" val="4264229471"/>
              </p:ext>
            </p:extLst>
          </p:nvPr>
        </p:nvGraphicFramePr>
        <p:xfrm>
          <a:off x="2709862" y="3723982"/>
          <a:ext cx="7381875" cy="2311326"/>
        </p:xfrm>
        <a:graphic>
          <a:graphicData uri="http://schemas.openxmlformats.org/drawingml/2006/table">
            <a:tbl>
              <a:tblPr/>
              <a:tblGrid>
                <a:gridCol w="771525">
                  <a:extLst>
                    <a:ext uri="{9D8B030D-6E8A-4147-A177-3AD203B41FA5}">
                      <a16:colId xmlns:a16="http://schemas.microsoft.com/office/drawing/2014/main" val="20000"/>
                    </a:ext>
                  </a:extLst>
                </a:gridCol>
                <a:gridCol w="6610350">
                  <a:extLst>
                    <a:ext uri="{9D8B030D-6E8A-4147-A177-3AD203B41FA5}">
                      <a16:colId xmlns:a16="http://schemas.microsoft.com/office/drawing/2014/main" val="20001"/>
                    </a:ext>
                  </a:extLst>
                </a:gridCol>
              </a:tblGrid>
              <a:tr h="517450">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sz="1800" b="1" i="0" u="none" strike="noStrike" cap="none" normalizeH="0" baseline="0" dirty="0">
                          <a:ln>
                            <a:noFill/>
                          </a:ln>
                          <a:solidFill>
                            <a:schemeClr val="tx1"/>
                          </a:solidFill>
                          <a:effectLst/>
                          <a:latin typeface="Arial Unicode MS" panose="020B0604020202020204" pitchFamily="34" charset="-122"/>
                          <a:ea typeface="微软雅黑" panose="020B0503020204020204" pitchFamily="34" charset="-122"/>
                          <a:cs typeface="宋体" charset="-122"/>
                        </a:rPr>
                        <a:t>编号</a:t>
                      </a:r>
                    </a:p>
                  </a:txBody>
                  <a:tcPr marL="68580" marR="68580" marT="0" marB="0" anchor="ctr" horzOverflow="overflow">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sz="1800" b="1" i="0" u="none" strike="noStrike" cap="none" normalizeH="0" baseline="0" dirty="0">
                          <a:ln>
                            <a:noFill/>
                          </a:ln>
                          <a:solidFill>
                            <a:schemeClr val="tx1"/>
                          </a:solidFill>
                          <a:effectLst/>
                          <a:latin typeface="Arial Unicode MS" panose="020B0604020202020204" pitchFamily="34" charset="-122"/>
                          <a:ea typeface="微软雅黑" panose="020B0503020204020204" pitchFamily="34" charset="-122"/>
                          <a:cs typeface="宋体" charset="-122"/>
                        </a:rPr>
                        <a:t>故事描述</a:t>
                      </a:r>
                    </a:p>
                  </a:txBody>
                  <a:tcPr marL="68580" marR="68580" marT="0" marB="0" anchor="ctr" horzOverflow="overflow">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96938">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cs typeface="宋体" charset="-122"/>
                        </a:rPr>
                        <a:t>1</a:t>
                      </a:r>
                      <a:endParaRPr kumimoji="0" lang="zh-CN" altLang="zh-CN" sz="18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cs typeface="宋体" charset="-122"/>
                      </a:endParaRPr>
                    </a:p>
                  </a:txBody>
                  <a:tcPr marL="68580" marR="68580" marT="0" marB="0" anchor="ctr" horzOverflow="overflow">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sz="1800" b="0" i="0" u="none" strike="noStrike" cap="none" normalizeH="0" baseline="0" dirty="0">
                          <a:ln>
                            <a:noFill/>
                          </a:ln>
                          <a:solidFill>
                            <a:schemeClr val="tx1"/>
                          </a:solidFill>
                          <a:effectLst/>
                          <a:latin typeface="Arial Unicode MS" panose="020B0604020202020204" pitchFamily="34" charset="-122"/>
                          <a:ea typeface="微软雅黑" panose="020B0503020204020204" pitchFamily="34" charset="-122"/>
                          <a:cs typeface="宋体" charset="-122"/>
                        </a:rPr>
                        <a:t>作为产品负责人，我希望可以为用户故事添加业务价值、风险和成本信息，以便进行优先级划分</a:t>
                      </a:r>
                    </a:p>
                  </a:txBody>
                  <a:tcPr marL="68580" marR="68580" marT="0" marB="0" anchor="ctr" horzOverflow="overflow">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96938">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cs typeface="宋体" charset="-122"/>
                        </a:rPr>
                        <a:t>2</a:t>
                      </a:r>
                      <a:endParaRPr kumimoji="0" lang="zh-CN" altLang="zh-CN" sz="1800" b="0" i="0" u="none" strike="noStrike" cap="none" normalizeH="0" baseline="0">
                        <a:ln>
                          <a:noFill/>
                        </a:ln>
                        <a:solidFill>
                          <a:schemeClr val="tx1"/>
                        </a:solidFill>
                        <a:effectLst/>
                        <a:latin typeface="Arial Unicode MS" panose="020B0604020202020204" pitchFamily="34" charset="-122"/>
                        <a:ea typeface="微软雅黑" panose="020B0503020204020204" pitchFamily="34" charset="-122"/>
                        <a:cs typeface="宋体" charset="-122"/>
                      </a:endParaRPr>
                    </a:p>
                  </a:txBody>
                  <a:tcPr marL="68580" marR="68580" marT="0" marB="0" anchor="ctr" horzOverflow="overflow">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sz="1800" b="0" i="0" u="none" strike="noStrike" cap="none" normalizeH="0" baseline="0" dirty="0">
                          <a:ln>
                            <a:noFill/>
                          </a:ln>
                          <a:solidFill>
                            <a:schemeClr val="tx1"/>
                          </a:solidFill>
                          <a:effectLst/>
                          <a:latin typeface="Arial Unicode MS" panose="020B0604020202020204" pitchFamily="34" charset="-122"/>
                          <a:ea typeface="微软雅黑" panose="020B0503020204020204" pitchFamily="34" charset="-122"/>
                          <a:cs typeface="宋体" charset="-122"/>
                        </a:rPr>
                        <a:t>作为产品负责人，我希望可以使用故事点的方式估算用户故事规模，以便进行发布规划</a:t>
                      </a:r>
                    </a:p>
                  </a:txBody>
                  <a:tcPr marL="68580" marR="68580" marT="0" marB="0" anchor="ctr" horzOverflow="overflow">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7" name="Rectangle 1">
            <a:extLst>
              <a:ext uri="{FF2B5EF4-FFF2-40B4-BE49-F238E27FC236}">
                <a16:creationId xmlns:a16="http://schemas.microsoft.com/office/drawing/2014/main" id="{52E72A63-D4E6-43BB-9605-945DD9667A69}"/>
              </a:ext>
            </a:extLst>
          </p:cNvPr>
          <p:cNvSpPr>
            <a:spLocks noChangeArrowheads="1"/>
          </p:cNvSpPr>
          <p:nvPr/>
        </p:nvSpPr>
        <p:spPr bwMode="auto">
          <a:xfrm>
            <a:off x="1040653" y="2195549"/>
            <a:ext cx="7673975" cy="1463675"/>
          </a:xfrm>
          <a:prstGeom prst="rect">
            <a:avLst/>
          </a:prstGeom>
          <a:noFill/>
          <a:ln w="9525">
            <a:noFill/>
            <a:miter lim="800000"/>
            <a:headEnd/>
            <a:tailEnd/>
          </a:ln>
          <a:effectLst>
            <a:prstShdw prst="shdw17" dist="17961" dir="2700000">
              <a:schemeClr val="accent1">
                <a:gamma/>
                <a:shade val="60000"/>
                <a:invGamma/>
              </a:schemeClr>
            </a:prstShdw>
          </a:effectLst>
        </p:spPr>
        <p:txBody>
          <a:bodyPr anchor="ctr">
            <a:spAutoFit/>
          </a:bodyPr>
          <a:lstStyle/>
          <a:p>
            <a:pPr eaLnBrk="0" hangingPunct="0">
              <a:lnSpc>
                <a:spcPct val="150000"/>
              </a:lnSpc>
              <a:defRPr/>
            </a:pPr>
            <a:r>
              <a:rPr lang="zh-CN" altLang="en-GB" sz="2000" b="1" dirty="0">
                <a:latin typeface="Times New Roman" pitchFamily="18" charset="0"/>
                <a:ea typeface="微软雅黑" panose="020B0503020204020204" pitchFamily="34" charset="-122"/>
                <a:cs typeface="Times New Roman" pitchFamily="18" charset="0"/>
              </a:rPr>
              <a:t>描述用户故事的时候，</a:t>
            </a:r>
            <a:r>
              <a:rPr lang="zh-CN" altLang="en-US" sz="2000" b="1" dirty="0">
                <a:latin typeface="Times New Roman" pitchFamily="18" charset="0"/>
                <a:ea typeface="微软雅黑" panose="020B0503020204020204" pitchFamily="34" charset="-122"/>
                <a:cs typeface="Times New Roman" pitchFamily="18" charset="0"/>
              </a:rPr>
              <a:t>通常</a:t>
            </a:r>
            <a:r>
              <a:rPr lang="zh-CN" altLang="en-GB" sz="2000" b="1" dirty="0">
                <a:latin typeface="Times New Roman" pitchFamily="18" charset="0"/>
                <a:ea typeface="微软雅黑" panose="020B0503020204020204" pitchFamily="34" charset="-122"/>
                <a:cs typeface="Times New Roman" pitchFamily="18" charset="0"/>
              </a:rPr>
              <a:t>采用以下</a:t>
            </a:r>
            <a:r>
              <a:rPr lang="zh-CN" altLang="en-GB" sz="2000" b="1" dirty="0">
                <a:solidFill>
                  <a:srgbClr val="C00000"/>
                </a:solidFill>
                <a:latin typeface="Times New Roman" pitchFamily="18" charset="0"/>
                <a:ea typeface="微软雅黑" panose="020B0503020204020204" pitchFamily="34" charset="-122"/>
                <a:cs typeface="Times New Roman" pitchFamily="18" charset="0"/>
              </a:rPr>
              <a:t>格式</a:t>
            </a:r>
            <a:r>
              <a:rPr lang="zh-CN" altLang="en-GB" sz="2000" b="1" dirty="0">
                <a:latin typeface="Times New Roman" pitchFamily="18" charset="0"/>
                <a:ea typeface="微软雅黑" panose="020B0503020204020204" pitchFamily="34" charset="-122"/>
                <a:cs typeface="Times New Roman" pitchFamily="18" charset="0"/>
              </a:rPr>
              <a:t>：</a:t>
            </a:r>
            <a:endParaRPr lang="zh-CN" altLang="en-US" sz="2000" b="1" dirty="0">
              <a:latin typeface="Arial" charset="0"/>
              <a:ea typeface="微软雅黑" panose="020B0503020204020204" pitchFamily="34" charset="-122"/>
            </a:endParaRPr>
          </a:p>
          <a:p>
            <a:pPr eaLnBrk="0" hangingPunct="0">
              <a:lnSpc>
                <a:spcPct val="150000"/>
              </a:lnSpc>
              <a:defRPr/>
            </a:pPr>
            <a:r>
              <a:rPr lang="zh-CN" altLang="en-GB" sz="2000" dirty="0">
                <a:solidFill>
                  <a:srgbClr val="0000FF"/>
                </a:solidFill>
                <a:latin typeface="Times New Roman" pitchFamily="18" charset="0"/>
                <a:ea typeface="微软雅黑" panose="020B0503020204020204" pitchFamily="34" charset="-122"/>
                <a:cs typeface="Times New Roman" pitchFamily="18" charset="0"/>
              </a:rPr>
              <a:t>“作为</a:t>
            </a:r>
            <a:r>
              <a:rPr lang="en-GB" altLang="zh-CN" sz="2000" dirty="0">
                <a:solidFill>
                  <a:srgbClr val="0000FF"/>
                </a:solidFill>
                <a:latin typeface="Times New Roman" pitchFamily="18" charset="0"/>
                <a:ea typeface="微软雅黑" panose="020B0503020204020204" pitchFamily="34" charset="-122"/>
                <a:cs typeface="Times New Roman" pitchFamily="18" charset="0"/>
              </a:rPr>
              <a:t>&lt;</a:t>
            </a:r>
            <a:r>
              <a:rPr lang="zh-CN" altLang="en-GB" sz="2000" dirty="0">
                <a:solidFill>
                  <a:srgbClr val="0000FF"/>
                </a:solidFill>
                <a:latin typeface="Times New Roman" pitchFamily="18" charset="0"/>
                <a:ea typeface="微软雅黑" panose="020B0503020204020204" pitchFamily="34" charset="-122"/>
                <a:cs typeface="Times New Roman" pitchFamily="18" charset="0"/>
              </a:rPr>
              <a:t>用户类型</a:t>
            </a:r>
            <a:r>
              <a:rPr lang="en-GB" altLang="zh-CN" sz="2000" dirty="0">
                <a:solidFill>
                  <a:srgbClr val="0000FF"/>
                </a:solidFill>
                <a:latin typeface="Times New Roman" pitchFamily="18" charset="0"/>
                <a:ea typeface="微软雅黑" panose="020B0503020204020204" pitchFamily="34" charset="-122"/>
                <a:cs typeface="Times New Roman" pitchFamily="18" charset="0"/>
              </a:rPr>
              <a:t>&gt;</a:t>
            </a:r>
            <a:r>
              <a:rPr lang="zh-CN" altLang="en-GB" sz="2000" dirty="0">
                <a:solidFill>
                  <a:srgbClr val="0000FF"/>
                </a:solidFill>
                <a:latin typeface="Times New Roman" pitchFamily="18" charset="0"/>
                <a:ea typeface="微软雅黑" panose="020B0503020204020204" pitchFamily="34" charset="-122"/>
                <a:cs typeface="Times New Roman" pitchFamily="18" charset="0"/>
              </a:rPr>
              <a:t>，我希望可以</a:t>
            </a:r>
            <a:r>
              <a:rPr lang="en-GB" altLang="zh-CN" sz="2000" dirty="0">
                <a:solidFill>
                  <a:srgbClr val="0000FF"/>
                </a:solidFill>
                <a:latin typeface="Times New Roman" pitchFamily="18" charset="0"/>
                <a:ea typeface="微软雅黑" panose="020B0503020204020204" pitchFamily="34" charset="-122"/>
                <a:cs typeface="Times New Roman" pitchFamily="18" charset="0"/>
              </a:rPr>
              <a:t>&lt;</a:t>
            </a:r>
            <a:r>
              <a:rPr lang="zh-CN" altLang="en-GB" sz="2000" dirty="0">
                <a:solidFill>
                  <a:srgbClr val="0000FF"/>
                </a:solidFill>
                <a:latin typeface="Times New Roman" pitchFamily="18" charset="0"/>
                <a:ea typeface="微软雅黑" panose="020B0503020204020204" pitchFamily="34" charset="-122"/>
                <a:cs typeface="Times New Roman" pitchFamily="18" charset="0"/>
              </a:rPr>
              <a:t>能力</a:t>
            </a:r>
            <a:r>
              <a:rPr lang="en-GB" altLang="zh-CN" sz="2000" dirty="0">
                <a:solidFill>
                  <a:srgbClr val="0000FF"/>
                </a:solidFill>
                <a:latin typeface="Times New Roman" pitchFamily="18" charset="0"/>
                <a:ea typeface="微软雅黑" panose="020B0503020204020204" pitchFamily="34" charset="-122"/>
                <a:cs typeface="Times New Roman" pitchFamily="18" charset="0"/>
              </a:rPr>
              <a:t>&gt;</a:t>
            </a:r>
            <a:r>
              <a:rPr lang="zh-CN" altLang="en-GB" sz="2000" dirty="0">
                <a:solidFill>
                  <a:srgbClr val="0000FF"/>
                </a:solidFill>
                <a:latin typeface="Times New Roman" pitchFamily="18" charset="0"/>
                <a:ea typeface="微软雅黑" panose="020B0503020204020204" pitchFamily="34" charset="-122"/>
                <a:cs typeface="Times New Roman" pitchFamily="18" charset="0"/>
              </a:rPr>
              <a:t>，以便</a:t>
            </a:r>
            <a:r>
              <a:rPr lang="en-GB" altLang="zh-CN" sz="2000" dirty="0">
                <a:solidFill>
                  <a:srgbClr val="0000FF"/>
                </a:solidFill>
                <a:latin typeface="Times New Roman" pitchFamily="18" charset="0"/>
                <a:ea typeface="微软雅黑" panose="020B0503020204020204" pitchFamily="34" charset="-122"/>
                <a:cs typeface="Times New Roman" pitchFamily="18" charset="0"/>
              </a:rPr>
              <a:t>&lt;</a:t>
            </a:r>
            <a:r>
              <a:rPr lang="zh-CN" altLang="en-GB" sz="2000" dirty="0">
                <a:solidFill>
                  <a:srgbClr val="0000FF"/>
                </a:solidFill>
                <a:latin typeface="Times New Roman" pitchFamily="18" charset="0"/>
                <a:ea typeface="微软雅黑" panose="020B0503020204020204" pitchFamily="34" charset="-122"/>
                <a:cs typeface="Times New Roman" pitchFamily="18" charset="0"/>
              </a:rPr>
              <a:t>原因</a:t>
            </a:r>
            <a:r>
              <a:rPr lang="en-GB" altLang="zh-CN" sz="2000" dirty="0">
                <a:solidFill>
                  <a:srgbClr val="0000FF"/>
                </a:solidFill>
                <a:latin typeface="Times New Roman" pitchFamily="18" charset="0"/>
                <a:ea typeface="微软雅黑" panose="020B0503020204020204" pitchFamily="34" charset="-122"/>
                <a:cs typeface="Times New Roman" pitchFamily="18" charset="0"/>
              </a:rPr>
              <a:t>&gt;</a:t>
            </a:r>
            <a:r>
              <a:rPr lang="zh-CN" altLang="en-US" sz="2000" dirty="0">
                <a:solidFill>
                  <a:srgbClr val="0000FF"/>
                </a:solidFill>
                <a:latin typeface="Times New Roman" pitchFamily="18" charset="0"/>
                <a:ea typeface="微软雅黑" panose="020B0503020204020204" pitchFamily="34" charset="-122"/>
                <a:cs typeface="Times New Roman" pitchFamily="18" charset="0"/>
              </a:rPr>
              <a:t>”</a:t>
            </a:r>
            <a:endParaRPr lang="en-US" altLang="zh-CN" sz="2000" dirty="0">
              <a:solidFill>
                <a:srgbClr val="0000FF"/>
              </a:solidFill>
              <a:latin typeface="Times New Roman" pitchFamily="18" charset="0"/>
              <a:ea typeface="微软雅黑" panose="020B0503020204020204" pitchFamily="34" charset="-122"/>
              <a:cs typeface="Times New Roman" pitchFamily="18" charset="0"/>
            </a:endParaRPr>
          </a:p>
          <a:p>
            <a:pPr eaLnBrk="0" hangingPunct="0">
              <a:lnSpc>
                <a:spcPct val="150000"/>
              </a:lnSpc>
              <a:defRPr/>
            </a:pPr>
            <a:r>
              <a:rPr lang="zh-CN" altLang="en-GB" sz="2000" dirty="0">
                <a:latin typeface="Times New Roman" pitchFamily="18" charset="0"/>
                <a:ea typeface="微软雅黑" panose="020B0503020204020204" pitchFamily="34" charset="-122"/>
                <a:cs typeface="Times New Roman" pitchFamily="18" charset="0"/>
              </a:rPr>
              <a:t>简单情况下，有时也会省略</a:t>
            </a:r>
            <a:r>
              <a:rPr lang="en-GB" altLang="zh-CN" sz="2000" dirty="0">
                <a:latin typeface="Times New Roman" pitchFamily="18" charset="0"/>
                <a:ea typeface="微软雅黑" panose="020B0503020204020204" pitchFamily="34" charset="-122"/>
                <a:cs typeface="Times New Roman" pitchFamily="18" charset="0"/>
              </a:rPr>
              <a:t>&lt;</a:t>
            </a:r>
            <a:r>
              <a:rPr lang="zh-CN" altLang="en-GB" sz="2000" dirty="0">
                <a:latin typeface="Times New Roman" pitchFamily="18" charset="0"/>
                <a:ea typeface="微软雅黑" panose="020B0503020204020204" pitchFamily="34" charset="-122"/>
                <a:cs typeface="Times New Roman" pitchFamily="18" charset="0"/>
              </a:rPr>
              <a:t>原因</a:t>
            </a:r>
            <a:r>
              <a:rPr lang="en-GB" altLang="zh-CN" sz="2000" dirty="0">
                <a:latin typeface="Times New Roman" pitchFamily="18" charset="0"/>
                <a:ea typeface="微软雅黑" panose="020B0503020204020204" pitchFamily="34" charset="-122"/>
                <a:cs typeface="Times New Roman" pitchFamily="18" charset="0"/>
              </a:rPr>
              <a:t>&gt;</a:t>
            </a:r>
            <a:r>
              <a:rPr lang="zh-CN" altLang="en-GB" sz="2000" dirty="0">
                <a:latin typeface="Times New Roman" pitchFamily="18" charset="0"/>
                <a:ea typeface="微软雅黑" panose="020B0503020204020204" pitchFamily="34" charset="-122"/>
                <a:cs typeface="Times New Roman" pitchFamily="18" charset="0"/>
              </a:rPr>
              <a:t>部分</a:t>
            </a:r>
            <a:r>
              <a:rPr lang="zh-CN" altLang="en-US" sz="2000" dirty="0">
                <a:latin typeface="Times New Roman" pitchFamily="18" charset="0"/>
                <a:ea typeface="微软雅黑" panose="020B0503020204020204" pitchFamily="34" charset="-122"/>
                <a:cs typeface="Times New Roman" pitchFamily="18" charset="0"/>
              </a:rPr>
              <a:t>。</a:t>
            </a:r>
            <a:endParaRPr lang="zh-CN" altLang="en-US" sz="2000" dirty="0">
              <a:latin typeface="Arial" charset="0"/>
              <a:ea typeface="微软雅黑" panose="020B0503020204020204" pitchFamily="34" charset="-122"/>
            </a:endParaRPr>
          </a:p>
        </p:txBody>
      </p:sp>
    </p:spTree>
    <p:extLst>
      <p:ext uri="{BB962C8B-B14F-4D97-AF65-F5344CB8AC3E}">
        <p14:creationId xmlns:p14="http://schemas.microsoft.com/office/powerpoint/2010/main" val="565658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CC4D89-E894-4601-96CE-BD284D453056}"/>
              </a:ext>
            </a:extLst>
          </p:cNvPr>
          <p:cNvSpPr>
            <a:spLocks noGrp="1"/>
          </p:cNvSpPr>
          <p:nvPr>
            <p:ph type="title"/>
          </p:nvPr>
        </p:nvSpPr>
        <p:spPr/>
        <p:txBody>
          <a:bodyPr/>
          <a:lstStyle/>
          <a:p>
            <a:r>
              <a:rPr lang="zh-CN" altLang="en-US" dirty="0"/>
              <a:t>相关概念</a:t>
            </a:r>
          </a:p>
        </p:txBody>
      </p:sp>
      <p:sp>
        <p:nvSpPr>
          <p:cNvPr id="3" name="内容占位符 2">
            <a:extLst>
              <a:ext uri="{FF2B5EF4-FFF2-40B4-BE49-F238E27FC236}">
                <a16:creationId xmlns:a16="http://schemas.microsoft.com/office/drawing/2014/main" id="{0898C9A2-9B77-4B5F-B9DB-2F853A2EF2CE}"/>
              </a:ext>
            </a:extLst>
          </p:cNvPr>
          <p:cNvSpPr>
            <a:spLocks noGrp="1"/>
          </p:cNvSpPr>
          <p:nvPr>
            <p:ph idx="1"/>
          </p:nvPr>
        </p:nvSpPr>
        <p:spPr/>
        <p:txBody>
          <a:bodyPr/>
          <a:lstStyle/>
          <a:p>
            <a:r>
              <a:rPr lang="zh-CN" altLang="en-US" b="1" dirty="0"/>
              <a:t>项目</a:t>
            </a:r>
            <a:r>
              <a:rPr lang="zh-CN" altLang="en-US" dirty="0"/>
              <a:t>：为创造独特的产品、服务或成果而进行的临时性工作。</a:t>
            </a:r>
          </a:p>
          <a:p>
            <a:r>
              <a:rPr lang="zh-CN" altLang="en-US" b="1" dirty="0"/>
              <a:t>项目集</a:t>
            </a:r>
            <a:r>
              <a:rPr lang="zh-CN" altLang="en-US" dirty="0"/>
              <a:t>：相互关联且被协调管理的项目、子项目集和项目集活动，以便获得分别管理所无法获得的利益。</a:t>
            </a:r>
          </a:p>
          <a:p>
            <a:r>
              <a:rPr lang="zh-CN" altLang="en-US" b="1" dirty="0"/>
              <a:t>项目组合</a:t>
            </a:r>
            <a:r>
              <a:rPr lang="zh-CN" altLang="en-US" dirty="0"/>
              <a:t>：为实现战略目标而组合在一起管理的项目、项目集、子项目组合和运营工作</a:t>
            </a:r>
            <a:endParaRPr lang="en-US" altLang="zh-CN" dirty="0"/>
          </a:p>
          <a:p>
            <a:r>
              <a:rPr lang="zh-CN" altLang="en-US" dirty="0"/>
              <a:t>项目、项目集、项目组合以及运营管理之间的关系</a:t>
            </a:r>
            <a:endParaRPr lang="en-US" altLang="zh-CN" dirty="0"/>
          </a:p>
          <a:p>
            <a:pPr lvl="1"/>
            <a:r>
              <a:rPr lang="zh-CN" altLang="en-US" dirty="0"/>
              <a:t>独立项目</a:t>
            </a:r>
            <a:endParaRPr lang="en-US" altLang="zh-CN" dirty="0"/>
          </a:p>
          <a:p>
            <a:pPr lvl="1"/>
            <a:r>
              <a:rPr lang="zh-CN" altLang="en-US" dirty="0"/>
              <a:t>项目集：关联且相互协调</a:t>
            </a:r>
            <a:endParaRPr lang="en-US" altLang="zh-CN" dirty="0"/>
          </a:p>
          <a:p>
            <a:pPr lvl="1"/>
            <a:r>
              <a:rPr lang="zh-CN" altLang="en-US" dirty="0"/>
              <a:t>项目组合：战略目标</a:t>
            </a:r>
          </a:p>
        </p:txBody>
      </p:sp>
      <p:sp>
        <p:nvSpPr>
          <p:cNvPr id="4" name="灯片编号占位符 3">
            <a:extLst>
              <a:ext uri="{FF2B5EF4-FFF2-40B4-BE49-F238E27FC236}">
                <a16:creationId xmlns:a16="http://schemas.microsoft.com/office/drawing/2014/main" id="{3F830C91-91C4-4075-A089-BAF3B0554E54}"/>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3</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4535841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E5DE1E-C8A6-49AA-B811-DACCF24AC1AA}"/>
              </a:ext>
            </a:extLst>
          </p:cNvPr>
          <p:cNvSpPr>
            <a:spLocks noGrp="1"/>
          </p:cNvSpPr>
          <p:nvPr>
            <p:ph type="title"/>
          </p:nvPr>
        </p:nvSpPr>
        <p:spPr/>
        <p:txBody>
          <a:bodyPr/>
          <a:lstStyle/>
          <a:p>
            <a:r>
              <a:rPr lang="en-US" altLang="zh-CN" dirty="0"/>
              <a:t>4. </a:t>
            </a:r>
            <a:r>
              <a:rPr lang="zh-CN" altLang="en-US" dirty="0"/>
              <a:t>常用工具、技术和方法</a:t>
            </a:r>
            <a:r>
              <a:rPr lang="en-US" altLang="zh-CN" dirty="0"/>
              <a:t> </a:t>
            </a:r>
            <a:endParaRPr lang="zh-CN" altLang="en-US" dirty="0"/>
          </a:p>
        </p:txBody>
      </p:sp>
      <p:sp>
        <p:nvSpPr>
          <p:cNvPr id="3" name="内容占位符 2">
            <a:extLst>
              <a:ext uri="{FF2B5EF4-FFF2-40B4-BE49-F238E27FC236}">
                <a16:creationId xmlns:a16="http://schemas.microsoft.com/office/drawing/2014/main" id="{06EAC41D-5CCD-44F0-A928-505D997C47C8}"/>
              </a:ext>
            </a:extLst>
          </p:cNvPr>
          <p:cNvSpPr>
            <a:spLocks noGrp="1"/>
          </p:cNvSpPr>
          <p:nvPr>
            <p:ph idx="1"/>
          </p:nvPr>
        </p:nvSpPr>
        <p:spPr/>
        <p:txBody>
          <a:bodyPr>
            <a:normAutofit/>
          </a:bodyPr>
          <a:lstStyle/>
          <a:p>
            <a:pPr marL="0" indent="0">
              <a:buNone/>
            </a:pPr>
            <a:r>
              <a:rPr lang="zh-CN" altLang="en-US" dirty="0"/>
              <a:t>（</a:t>
            </a:r>
            <a:r>
              <a:rPr lang="en-US" altLang="zh-CN" dirty="0"/>
              <a:t>5</a:t>
            </a:r>
            <a:r>
              <a:rPr lang="zh-CN" altLang="en-US" dirty="0"/>
              <a:t>）用户故事</a:t>
            </a:r>
            <a:endParaRPr lang="en-US" altLang="zh-CN" dirty="0"/>
          </a:p>
          <a:p>
            <a:pPr lvl="1"/>
            <a:r>
              <a:rPr lang="zh-CN" altLang="en-US" dirty="0"/>
              <a:t>好的用户故事</a:t>
            </a:r>
            <a:endParaRPr lang="en-US" altLang="zh-CN" dirty="0"/>
          </a:p>
          <a:p>
            <a:pPr lvl="2"/>
            <a:r>
              <a:rPr lang="zh-CN" altLang="en-US" dirty="0"/>
              <a:t>易于理解：</a:t>
            </a:r>
            <a:r>
              <a:rPr lang="zh-CN" altLang="en-US" b="1" dirty="0"/>
              <a:t>自然语言</a:t>
            </a:r>
            <a:r>
              <a:rPr lang="zh-CN" altLang="en-US" dirty="0"/>
              <a:t>描述</a:t>
            </a:r>
            <a:endParaRPr lang="en-US" altLang="zh-CN" dirty="0"/>
          </a:p>
          <a:p>
            <a:pPr lvl="2"/>
            <a:r>
              <a:rPr lang="zh-CN" altLang="en-US" dirty="0"/>
              <a:t>简单明了：仅仅包含</a:t>
            </a:r>
            <a:r>
              <a:rPr lang="zh-CN" altLang="en-US" b="1" dirty="0"/>
              <a:t>够用</a:t>
            </a:r>
            <a:r>
              <a:rPr lang="zh-CN" altLang="en-US" dirty="0"/>
              <a:t>的信息</a:t>
            </a:r>
            <a:endParaRPr lang="en-US" altLang="zh-CN" dirty="0"/>
          </a:p>
          <a:p>
            <a:pPr lvl="2"/>
            <a:r>
              <a:rPr lang="zh-CN" altLang="en-US" dirty="0"/>
              <a:t>渐进明细：开发过程即时获取</a:t>
            </a:r>
            <a:endParaRPr lang="en-US" altLang="zh-CN" dirty="0"/>
          </a:p>
          <a:p>
            <a:pPr lvl="2"/>
            <a:r>
              <a:rPr lang="zh-CN" altLang="en-US" dirty="0"/>
              <a:t>用于测试：早期的用户确认测试用例</a:t>
            </a:r>
            <a:endParaRPr lang="en-US" altLang="zh-CN" dirty="0"/>
          </a:p>
          <a:p>
            <a:pPr lvl="2"/>
            <a:r>
              <a:rPr lang="zh-CN" altLang="en-US" dirty="0"/>
              <a:t>沟通灵活：书面、口头、卡片、图片</a:t>
            </a:r>
          </a:p>
        </p:txBody>
      </p:sp>
      <p:sp>
        <p:nvSpPr>
          <p:cNvPr id="4" name="灯片编号占位符 3">
            <a:extLst>
              <a:ext uri="{FF2B5EF4-FFF2-40B4-BE49-F238E27FC236}">
                <a16:creationId xmlns:a16="http://schemas.microsoft.com/office/drawing/2014/main" id="{9C46FC7F-E077-41D0-A3DC-29EA085051C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30</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Text Box 4">
            <a:extLst>
              <a:ext uri="{FF2B5EF4-FFF2-40B4-BE49-F238E27FC236}">
                <a16:creationId xmlns:a16="http://schemas.microsoft.com/office/drawing/2014/main" id="{BDC9D4C9-9D7A-4D52-8BBD-9753196B6047}"/>
              </a:ext>
            </a:extLst>
          </p:cNvPr>
          <p:cNvSpPr txBox="1">
            <a:spLocks noChangeArrowheads="1"/>
          </p:cNvSpPr>
          <p:nvPr/>
        </p:nvSpPr>
        <p:spPr bwMode="auto">
          <a:xfrm>
            <a:off x="2544109" y="1955613"/>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chemeClr val="bg1"/>
              </a:solidFill>
            </a:endParaRPr>
          </a:p>
        </p:txBody>
      </p:sp>
      <p:pic>
        <p:nvPicPr>
          <p:cNvPr id="8" name="Picture 3" descr="userStoryFormal">
            <a:extLst>
              <a:ext uri="{FF2B5EF4-FFF2-40B4-BE49-F238E27FC236}">
                <a16:creationId xmlns:a16="http://schemas.microsoft.com/office/drawing/2014/main" id="{5ADF43F7-9E45-4536-8770-A9CF236299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557"/>
          <a:stretch/>
        </p:blipFill>
        <p:spPr bwMode="auto">
          <a:xfrm>
            <a:off x="7676311" y="1304238"/>
            <a:ext cx="3060000" cy="2316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descr="userStoryFormal">
            <a:extLst>
              <a:ext uri="{FF2B5EF4-FFF2-40B4-BE49-F238E27FC236}">
                <a16:creationId xmlns:a16="http://schemas.microsoft.com/office/drawing/2014/main" id="{B93D7E5C-A574-42A4-8706-959B27A130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780"/>
          <a:stretch/>
        </p:blipFill>
        <p:spPr bwMode="auto">
          <a:xfrm>
            <a:off x="7676311" y="3723982"/>
            <a:ext cx="3060000" cy="2280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71054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E5DE1E-C8A6-49AA-B811-DACCF24AC1AA}"/>
              </a:ext>
            </a:extLst>
          </p:cNvPr>
          <p:cNvSpPr>
            <a:spLocks noGrp="1"/>
          </p:cNvSpPr>
          <p:nvPr>
            <p:ph type="title"/>
          </p:nvPr>
        </p:nvSpPr>
        <p:spPr/>
        <p:txBody>
          <a:bodyPr/>
          <a:lstStyle/>
          <a:p>
            <a:r>
              <a:rPr lang="en-US" altLang="zh-CN" dirty="0"/>
              <a:t>4. </a:t>
            </a:r>
            <a:r>
              <a:rPr lang="zh-CN" altLang="en-US" dirty="0"/>
              <a:t>常用工具、技术和方法</a:t>
            </a:r>
            <a:r>
              <a:rPr lang="en-US" altLang="zh-CN" dirty="0"/>
              <a:t> </a:t>
            </a:r>
            <a:endParaRPr lang="zh-CN" altLang="en-US" dirty="0"/>
          </a:p>
        </p:txBody>
      </p:sp>
      <p:sp>
        <p:nvSpPr>
          <p:cNvPr id="3" name="内容占位符 2">
            <a:extLst>
              <a:ext uri="{FF2B5EF4-FFF2-40B4-BE49-F238E27FC236}">
                <a16:creationId xmlns:a16="http://schemas.microsoft.com/office/drawing/2014/main" id="{06EAC41D-5CCD-44F0-A928-505D997C47C8}"/>
              </a:ext>
            </a:extLst>
          </p:cNvPr>
          <p:cNvSpPr>
            <a:spLocks noGrp="1"/>
          </p:cNvSpPr>
          <p:nvPr>
            <p:ph idx="1"/>
          </p:nvPr>
        </p:nvSpPr>
        <p:spPr/>
        <p:txBody>
          <a:bodyPr>
            <a:normAutofit/>
          </a:bodyPr>
          <a:lstStyle/>
          <a:p>
            <a:pPr marL="0" indent="0">
              <a:buNone/>
            </a:pPr>
            <a:r>
              <a:rPr lang="zh-CN" altLang="en-US" dirty="0"/>
              <a:t>（</a:t>
            </a:r>
            <a:r>
              <a:rPr lang="en-US" altLang="zh-CN" dirty="0"/>
              <a:t>5</a:t>
            </a:r>
            <a:r>
              <a:rPr lang="zh-CN" altLang="en-US" dirty="0"/>
              <a:t>）用户故事</a:t>
            </a:r>
            <a:endParaRPr lang="en-US" altLang="zh-CN" dirty="0"/>
          </a:p>
          <a:p>
            <a:pPr lvl="1"/>
            <a:r>
              <a:rPr lang="zh-CN" altLang="en-US" dirty="0"/>
              <a:t>优先级划分</a:t>
            </a:r>
            <a:endParaRPr lang="en-US" altLang="zh-CN" dirty="0"/>
          </a:p>
          <a:p>
            <a:pPr lvl="2"/>
            <a:r>
              <a:rPr lang="zh-CN" altLang="en-US" dirty="0"/>
              <a:t>业务（价值）驱动</a:t>
            </a:r>
            <a:endParaRPr lang="en-US" altLang="zh-CN" dirty="0"/>
          </a:p>
          <a:p>
            <a:pPr lvl="3"/>
            <a:r>
              <a:rPr lang="zh-CN" altLang="en-US" dirty="0"/>
              <a:t>从</a:t>
            </a:r>
            <a:r>
              <a:rPr lang="zh-CN" altLang="en-US" b="1" dirty="0"/>
              <a:t>业务价值</a:t>
            </a:r>
            <a:r>
              <a:rPr lang="zh-CN" altLang="en-US" dirty="0"/>
              <a:t>、</a:t>
            </a:r>
            <a:r>
              <a:rPr lang="zh-CN" altLang="en-US" b="1" dirty="0"/>
              <a:t>紧迫程度</a:t>
            </a:r>
            <a:r>
              <a:rPr lang="zh-CN" altLang="en-US" dirty="0"/>
              <a:t>等角度考虑</a:t>
            </a:r>
            <a:endParaRPr lang="en-US" altLang="zh-CN" dirty="0"/>
          </a:p>
          <a:p>
            <a:pPr lvl="3"/>
            <a:r>
              <a:rPr lang="zh-CN" altLang="en-US" dirty="0"/>
              <a:t>高优先级的用户故事优先进入迭代</a:t>
            </a:r>
          </a:p>
          <a:p>
            <a:pPr lvl="2"/>
            <a:r>
              <a:rPr lang="zh-CN" altLang="en-US" dirty="0"/>
              <a:t>风险驱动</a:t>
            </a:r>
            <a:endParaRPr lang="en-US" altLang="zh-CN" dirty="0"/>
          </a:p>
          <a:p>
            <a:pPr lvl="3"/>
            <a:r>
              <a:rPr lang="zh-CN" altLang="en-US" dirty="0"/>
              <a:t>从</a:t>
            </a:r>
            <a:r>
              <a:rPr lang="zh-CN" altLang="en-US" b="1" dirty="0"/>
              <a:t>需求的完整性</a:t>
            </a:r>
            <a:r>
              <a:rPr lang="zh-CN" altLang="en-US" dirty="0"/>
              <a:t>、</a:t>
            </a:r>
            <a:r>
              <a:rPr lang="zh-CN" altLang="en-US" b="1" dirty="0"/>
              <a:t>确定性</a:t>
            </a:r>
            <a:r>
              <a:rPr lang="zh-CN" altLang="en-US" dirty="0"/>
              <a:t>和</a:t>
            </a:r>
            <a:r>
              <a:rPr lang="zh-CN" altLang="en-US" b="1" dirty="0"/>
              <a:t>复杂度</a:t>
            </a:r>
            <a:r>
              <a:rPr lang="zh-CN" altLang="en-US" dirty="0"/>
              <a:t>的角度评估每个需求的风险</a:t>
            </a:r>
            <a:endParaRPr lang="en-US" altLang="zh-CN" dirty="0"/>
          </a:p>
          <a:p>
            <a:pPr lvl="3"/>
            <a:r>
              <a:rPr lang="zh-CN" altLang="en-US" dirty="0"/>
              <a:t>将</a:t>
            </a:r>
            <a:r>
              <a:rPr lang="zh-CN" altLang="en-US" b="1" dirty="0"/>
              <a:t>高风险</a:t>
            </a:r>
            <a:r>
              <a:rPr lang="zh-CN" altLang="en-US" dirty="0"/>
              <a:t>的，特别是</a:t>
            </a:r>
            <a:r>
              <a:rPr lang="zh-CN" altLang="en-US" b="1" dirty="0"/>
              <a:t>对架构影响大的</a:t>
            </a:r>
            <a:r>
              <a:rPr lang="zh-CN" altLang="en-US" dirty="0"/>
              <a:t>需求分配到早期的迭代中</a:t>
            </a:r>
            <a:endParaRPr lang="en-US" altLang="zh-CN" dirty="0"/>
          </a:p>
          <a:p>
            <a:pPr lvl="3"/>
            <a:r>
              <a:rPr lang="zh-CN" altLang="en-US" dirty="0"/>
              <a:t>将剩下的需求按照业务价值优先级分配</a:t>
            </a:r>
            <a:endParaRPr lang="en-US" altLang="zh-CN" dirty="0"/>
          </a:p>
          <a:p>
            <a:pPr lvl="2"/>
            <a:r>
              <a:rPr lang="zh-CN" altLang="en-US" dirty="0"/>
              <a:t>团队成员提供建议，由产品负责人最终决策</a:t>
            </a:r>
          </a:p>
        </p:txBody>
      </p:sp>
      <p:sp>
        <p:nvSpPr>
          <p:cNvPr id="4" name="灯片编号占位符 3">
            <a:extLst>
              <a:ext uri="{FF2B5EF4-FFF2-40B4-BE49-F238E27FC236}">
                <a16:creationId xmlns:a16="http://schemas.microsoft.com/office/drawing/2014/main" id="{9C46FC7F-E077-41D0-A3DC-29EA085051C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31</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Text Box 4">
            <a:extLst>
              <a:ext uri="{FF2B5EF4-FFF2-40B4-BE49-F238E27FC236}">
                <a16:creationId xmlns:a16="http://schemas.microsoft.com/office/drawing/2014/main" id="{BDC9D4C9-9D7A-4D52-8BBD-9753196B6047}"/>
              </a:ext>
            </a:extLst>
          </p:cNvPr>
          <p:cNvSpPr txBox="1">
            <a:spLocks noChangeArrowheads="1"/>
          </p:cNvSpPr>
          <p:nvPr/>
        </p:nvSpPr>
        <p:spPr bwMode="auto">
          <a:xfrm>
            <a:off x="2544109" y="1955613"/>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chemeClr val="bg1"/>
              </a:solidFill>
            </a:endParaRPr>
          </a:p>
        </p:txBody>
      </p:sp>
    </p:spTree>
    <p:extLst>
      <p:ext uri="{BB962C8B-B14F-4D97-AF65-F5344CB8AC3E}">
        <p14:creationId xmlns:p14="http://schemas.microsoft.com/office/powerpoint/2010/main" val="20819413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E5DE1E-C8A6-49AA-B811-DACCF24AC1AA}"/>
              </a:ext>
            </a:extLst>
          </p:cNvPr>
          <p:cNvSpPr>
            <a:spLocks noGrp="1"/>
          </p:cNvSpPr>
          <p:nvPr>
            <p:ph type="title"/>
          </p:nvPr>
        </p:nvSpPr>
        <p:spPr/>
        <p:txBody>
          <a:bodyPr/>
          <a:lstStyle/>
          <a:p>
            <a:r>
              <a:rPr lang="en-US" altLang="zh-CN" dirty="0"/>
              <a:t>4. </a:t>
            </a:r>
            <a:r>
              <a:rPr lang="zh-CN" altLang="en-US" dirty="0"/>
              <a:t>常用工具、技术和方法</a:t>
            </a:r>
            <a:r>
              <a:rPr lang="en-US" altLang="zh-CN" dirty="0"/>
              <a:t> </a:t>
            </a:r>
            <a:endParaRPr lang="zh-CN" altLang="en-US" dirty="0"/>
          </a:p>
        </p:txBody>
      </p:sp>
      <p:sp>
        <p:nvSpPr>
          <p:cNvPr id="3" name="内容占位符 2">
            <a:extLst>
              <a:ext uri="{FF2B5EF4-FFF2-40B4-BE49-F238E27FC236}">
                <a16:creationId xmlns:a16="http://schemas.microsoft.com/office/drawing/2014/main" id="{06EAC41D-5CCD-44F0-A928-505D997C47C8}"/>
              </a:ext>
            </a:extLst>
          </p:cNvPr>
          <p:cNvSpPr>
            <a:spLocks noGrp="1"/>
          </p:cNvSpPr>
          <p:nvPr>
            <p:ph idx="1"/>
          </p:nvPr>
        </p:nvSpPr>
        <p:spPr/>
        <p:txBody>
          <a:bodyPr>
            <a:normAutofit/>
          </a:bodyPr>
          <a:lstStyle/>
          <a:p>
            <a:pPr marL="0" indent="0">
              <a:buNone/>
            </a:pPr>
            <a:r>
              <a:rPr lang="zh-CN" altLang="en-US" dirty="0">
                <a:latin typeface="Arial Unicode MS" panose="020B0604020202020204" pitchFamily="34" charset="-122"/>
              </a:rPr>
              <a:t>（</a:t>
            </a:r>
            <a:r>
              <a:rPr lang="en-US" altLang="zh-CN" dirty="0"/>
              <a:t>6</a:t>
            </a:r>
            <a:r>
              <a:rPr lang="zh-CN" altLang="en-US" dirty="0">
                <a:latin typeface="Arial Unicode MS" panose="020B0604020202020204" pitchFamily="34" charset="-122"/>
              </a:rPr>
              <a:t>）需求规模估算</a:t>
            </a:r>
            <a:endParaRPr lang="en-US" altLang="zh-CN" dirty="0">
              <a:latin typeface="Arial Unicode MS" panose="020B0604020202020204" pitchFamily="34" charset="-122"/>
            </a:endParaRPr>
          </a:p>
          <a:p>
            <a:pPr lvl="1"/>
            <a:r>
              <a:rPr lang="zh-CN" altLang="en-US" b="1" dirty="0">
                <a:latin typeface="Arial Unicode MS" panose="020B0604020202020204" pitchFamily="34" charset="-122"/>
              </a:rPr>
              <a:t>故事点</a:t>
            </a:r>
            <a:endParaRPr lang="en-US" altLang="zh-CN" b="1" dirty="0">
              <a:latin typeface="Arial Unicode MS" panose="020B0604020202020204" pitchFamily="34" charset="-122"/>
            </a:endParaRPr>
          </a:p>
          <a:p>
            <a:pPr lvl="2"/>
            <a:r>
              <a:rPr lang="zh-CN" altLang="en-US" dirty="0">
                <a:latin typeface="Arial Unicode MS" panose="020B0604020202020204" pitchFamily="34" charset="-122"/>
              </a:rPr>
              <a:t>代表复杂程度的单位，用来度量工作量</a:t>
            </a:r>
            <a:endParaRPr lang="en-US" altLang="zh-CN" dirty="0">
              <a:latin typeface="Arial Unicode MS" panose="020B0604020202020204" pitchFamily="34" charset="-122"/>
            </a:endParaRPr>
          </a:p>
          <a:p>
            <a:pPr lvl="3"/>
            <a:r>
              <a:rPr lang="zh-CN" altLang="en-US" dirty="0">
                <a:latin typeface="Arial Unicode MS" panose="020B0604020202020204" pitchFamily="34" charset="-122"/>
              </a:rPr>
              <a:t>策略一：容易 </a:t>
            </a:r>
            <a:r>
              <a:rPr lang="en-US" altLang="zh-CN" dirty="0">
                <a:latin typeface="Arial Unicode MS" panose="020B0604020202020204" pitchFamily="34" charset="-122"/>
              </a:rPr>
              <a:t>= 1</a:t>
            </a:r>
            <a:r>
              <a:rPr lang="zh-CN" altLang="en-US" dirty="0">
                <a:latin typeface="Arial Unicode MS" panose="020B0604020202020204" pitchFamily="34" charset="-122"/>
              </a:rPr>
              <a:t>，中等 </a:t>
            </a:r>
            <a:r>
              <a:rPr lang="en-US" altLang="zh-CN" dirty="0">
                <a:latin typeface="Arial Unicode MS" panose="020B0604020202020204" pitchFamily="34" charset="-122"/>
              </a:rPr>
              <a:t>= 3</a:t>
            </a:r>
            <a:r>
              <a:rPr lang="zh-CN" altLang="en-US" dirty="0">
                <a:latin typeface="Arial Unicode MS" panose="020B0604020202020204" pitchFamily="34" charset="-122"/>
              </a:rPr>
              <a:t>，困难 </a:t>
            </a:r>
            <a:r>
              <a:rPr lang="en-US" altLang="zh-CN" dirty="0">
                <a:latin typeface="Arial Unicode MS" panose="020B0604020202020204" pitchFamily="34" charset="-122"/>
              </a:rPr>
              <a:t>= 5</a:t>
            </a:r>
          </a:p>
          <a:p>
            <a:pPr lvl="3"/>
            <a:r>
              <a:rPr lang="zh-CN" altLang="en-US" dirty="0">
                <a:latin typeface="Arial Unicode MS" panose="020B0604020202020204" pitchFamily="34" charset="-122"/>
              </a:rPr>
              <a:t>策略二：</a:t>
            </a:r>
            <a:r>
              <a:rPr lang="en-US" altLang="zh-CN" dirty="0">
                <a:latin typeface="Arial Unicode MS" panose="020B0604020202020204" pitchFamily="34" charset="-122"/>
              </a:rPr>
              <a:t>Fibonacci</a:t>
            </a:r>
            <a:r>
              <a:rPr lang="zh-CN" altLang="en-US" dirty="0">
                <a:latin typeface="Arial Unicode MS" panose="020B0604020202020204" pitchFamily="34" charset="-122"/>
              </a:rPr>
              <a:t>序列 </a:t>
            </a:r>
            <a:r>
              <a:rPr lang="en-US" altLang="zh-CN" dirty="0">
                <a:latin typeface="Arial Unicode MS" panose="020B0604020202020204" pitchFamily="34" charset="-122"/>
              </a:rPr>
              <a:t>1</a:t>
            </a:r>
            <a:r>
              <a:rPr lang="zh-CN" altLang="en-US" dirty="0">
                <a:latin typeface="Arial Unicode MS" panose="020B0604020202020204" pitchFamily="34" charset="-122"/>
              </a:rPr>
              <a:t>，</a:t>
            </a:r>
            <a:r>
              <a:rPr lang="en-US" altLang="zh-CN" dirty="0">
                <a:latin typeface="Arial Unicode MS" panose="020B0604020202020204" pitchFamily="34" charset="-122"/>
              </a:rPr>
              <a:t>2</a:t>
            </a:r>
            <a:r>
              <a:rPr lang="zh-CN" altLang="en-US" dirty="0">
                <a:latin typeface="Arial Unicode MS" panose="020B0604020202020204" pitchFamily="34" charset="-122"/>
              </a:rPr>
              <a:t>，</a:t>
            </a:r>
            <a:r>
              <a:rPr lang="en-US" altLang="zh-CN" dirty="0">
                <a:latin typeface="Arial Unicode MS" panose="020B0604020202020204" pitchFamily="34" charset="-122"/>
              </a:rPr>
              <a:t>3</a:t>
            </a:r>
            <a:r>
              <a:rPr lang="zh-CN" altLang="en-US" dirty="0">
                <a:latin typeface="Arial Unicode MS" panose="020B0604020202020204" pitchFamily="34" charset="-122"/>
              </a:rPr>
              <a:t>，</a:t>
            </a:r>
            <a:r>
              <a:rPr lang="en-US" altLang="zh-CN" dirty="0">
                <a:latin typeface="Arial Unicode MS" panose="020B0604020202020204" pitchFamily="34" charset="-122"/>
              </a:rPr>
              <a:t>5</a:t>
            </a:r>
            <a:r>
              <a:rPr lang="zh-CN" altLang="en-US" dirty="0">
                <a:latin typeface="Arial Unicode MS" panose="020B0604020202020204" pitchFamily="34" charset="-122"/>
              </a:rPr>
              <a:t>，</a:t>
            </a:r>
            <a:r>
              <a:rPr lang="en-US" altLang="zh-CN" dirty="0">
                <a:latin typeface="Arial Unicode MS" panose="020B0604020202020204" pitchFamily="34" charset="-122"/>
              </a:rPr>
              <a:t>8</a:t>
            </a:r>
            <a:r>
              <a:rPr lang="zh-CN" altLang="en-US" dirty="0">
                <a:latin typeface="Arial Unicode MS" panose="020B0604020202020204" pitchFamily="34" charset="-122"/>
              </a:rPr>
              <a:t>，</a:t>
            </a:r>
            <a:r>
              <a:rPr lang="en-US" altLang="zh-CN" dirty="0">
                <a:latin typeface="Arial Unicode MS" panose="020B0604020202020204" pitchFamily="34" charset="-122"/>
              </a:rPr>
              <a:t>13</a:t>
            </a:r>
            <a:r>
              <a:rPr lang="zh-CN" altLang="en-US" dirty="0">
                <a:latin typeface="Arial Unicode MS" panose="020B0604020202020204" pitchFamily="34" charset="-122"/>
              </a:rPr>
              <a:t>，</a:t>
            </a:r>
            <a:r>
              <a:rPr lang="en-US" altLang="zh-CN" dirty="0">
                <a:latin typeface="Arial Unicode MS" panose="020B0604020202020204" pitchFamily="34" charset="-122"/>
              </a:rPr>
              <a:t>21</a:t>
            </a:r>
            <a:r>
              <a:rPr lang="zh-CN" altLang="en-US" dirty="0">
                <a:latin typeface="Arial Unicode MS" panose="020B0604020202020204" pitchFamily="34" charset="-122"/>
              </a:rPr>
              <a:t>，</a:t>
            </a:r>
            <a:r>
              <a:rPr lang="en-US" altLang="zh-CN" dirty="0">
                <a:latin typeface="Arial Unicode MS" panose="020B0604020202020204" pitchFamily="34" charset="-122"/>
              </a:rPr>
              <a:t>……</a:t>
            </a:r>
          </a:p>
          <a:p>
            <a:pPr lvl="1"/>
            <a:r>
              <a:rPr lang="zh-CN" altLang="en-US" b="1" dirty="0">
                <a:latin typeface="Arial Unicode MS" panose="020B0604020202020204" pitchFamily="34" charset="-122"/>
              </a:rPr>
              <a:t>理想日</a:t>
            </a:r>
            <a:endParaRPr lang="en-US" altLang="zh-CN" b="1" dirty="0">
              <a:latin typeface="Arial Unicode MS" panose="020B0604020202020204" pitchFamily="34" charset="-122"/>
            </a:endParaRPr>
          </a:p>
          <a:p>
            <a:pPr lvl="2"/>
            <a:r>
              <a:rPr lang="zh-CN" altLang="en-US" dirty="0">
                <a:latin typeface="Arial Unicode MS" panose="020B0604020202020204" pitchFamily="34" charset="-122"/>
              </a:rPr>
              <a:t>剔除非有效时间，一般为一天工作时间的</a:t>
            </a:r>
            <a:r>
              <a:rPr lang="en-US" altLang="zh-CN" dirty="0">
                <a:latin typeface="Arial Unicode MS" panose="020B0604020202020204" pitchFamily="34" charset="-122"/>
              </a:rPr>
              <a:t>60%-80%</a:t>
            </a:r>
          </a:p>
          <a:p>
            <a:pPr lvl="1"/>
            <a:r>
              <a:rPr lang="zh-CN" altLang="en-US" b="1" dirty="0">
                <a:latin typeface="Arial Unicode MS" panose="020B0604020202020204" pitchFamily="34" charset="-122"/>
              </a:rPr>
              <a:t>理想小时</a:t>
            </a:r>
            <a:endParaRPr lang="en-US" altLang="zh-CN" b="1" dirty="0">
              <a:latin typeface="Arial Unicode MS" panose="020B0604020202020204" pitchFamily="34" charset="-122"/>
            </a:endParaRPr>
          </a:p>
          <a:p>
            <a:pPr lvl="2"/>
            <a:r>
              <a:rPr lang="zh-CN" altLang="en-US" dirty="0">
                <a:latin typeface="Arial Unicode MS" panose="020B0604020202020204" pitchFamily="34" charset="-122"/>
              </a:rPr>
              <a:t>通常用于估算用户故事分解后的迭代任务</a:t>
            </a:r>
            <a:endParaRPr lang="en-US" altLang="zh-CN" dirty="0">
              <a:latin typeface="Arial Unicode MS" panose="020B0604020202020204" pitchFamily="34" charset="-122"/>
            </a:endParaRPr>
          </a:p>
        </p:txBody>
      </p:sp>
      <p:sp>
        <p:nvSpPr>
          <p:cNvPr id="4" name="灯片编号占位符 3">
            <a:extLst>
              <a:ext uri="{FF2B5EF4-FFF2-40B4-BE49-F238E27FC236}">
                <a16:creationId xmlns:a16="http://schemas.microsoft.com/office/drawing/2014/main" id="{9C46FC7F-E077-41D0-A3DC-29EA085051C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32</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Text Box 4">
            <a:extLst>
              <a:ext uri="{FF2B5EF4-FFF2-40B4-BE49-F238E27FC236}">
                <a16:creationId xmlns:a16="http://schemas.microsoft.com/office/drawing/2014/main" id="{BDC9D4C9-9D7A-4D52-8BBD-9753196B6047}"/>
              </a:ext>
            </a:extLst>
          </p:cNvPr>
          <p:cNvSpPr txBox="1">
            <a:spLocks noChangeArrowheads="1"/>
          </p:cNvSpPr>
          <p:nvPr/>
        </p:nvSpPr>
        <p:spPr bwMode="auto">
          <a:xfrm>
            <a:off x="2544109" y="1955613"/>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chemeClr val="bg1"/>
              </a:solidFill>
            </a:endParaRPr>
          </a:p>
        </p:txBody>
      </p:sp>
    </p:spTree>
    <p:extLst>
      <p:ext uri="{BB962C8B-B14F-4D97-AF65-F5344CB8AC3E}">
        <p14:creationId xmlns:p14="http://schemas.microsoft.com/office/powerpoint/2010/main" val="24189446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E5DE1E-C8A6-49AA-B811-DACCF24AC1AA}"/>
              </a:ext>
            </a:extLst>
          </p:cNvPr>
          <p:cNvSpPr>
            <a:spLocks noGrp="1"/>
          </p:cNvSpPr>
          <p:nvPr>
            <p:ph type="title"/>
          </p:nvPr>
        </p:nvSpPr>
        <p:spPr/>
        <p:txBody>
          <a:bodyPr/>
          <a:lstStyle/>
          <a:p>
            <a:r>
              <a:rPr lang="en-US" altLang="zh-CN" dirty="0"/>
              <a:t>4. </a:t>
            </a:r>
            <a:r>
              <a:rPr lang="zh-CN" altLang="en-US" dirty="0"/>
              <a:t>常用工具、技术和方法</a:t>
            </a:r>
            <a:r>
              <a:rPr lang="en-US" altLang="zh-CN" dirty="0"/>
              <a:t> </a:t>
            </a:r>
            <a:endParaRPr lang="zh-CN" altLang="en-US" dirty="0"/>
          </a:p>
        </p:txBody>
      </p:sp>
      <p:sp>
        <p:nvSpPr>
          <p:cNvPr id="3" name="内容占位符 2">
            <a:extLst>
              <a:ext uri="{FF2B5EF4-FFF2-40B4-BE49-F238E27FC236}">
                <a16:creationId xmlns:a16="http://schemas.microsoft.com/office/drawing/2014/main" id="{06EAC41D-5CCD-44F0-A928-505D997C47C8}"/>
              </a:ext>
            </a:extLst>
          </p:cNvPr>
          <p:cNvSpPr>
            <a:spLocks noGrp="1"/>
          </p:cNvSpPr>
          <p:nvPr>
            <p:ph idx="1"/>
          </p:nvPr>
        </p:nvSpPr>
        <p:spPr/>
        <p:txBody>
          <a:bodyPr>
            <a:normAutofit/>
          </a:bodyPr>
          <a:lstStyle/>
          <a:p>
            <a:pPr marL="0" indent="0">
              <a:buNone/>
            </a:pPr>
            <a:r>
              <a:rPr lang="zh-CN" altLang="en-US" dirty="0">
                <a:latin typeface="Arial Unicode MS" panose="020B0604020202020204" pitchFamily="34" charset="-122"/>
              </a:rPr>
              <a:t>（</a:t>
            </a:r>
            <a:r>
              <a:rPr lang="en-US" altLang="zh-CN" dirty="0"/>
              <a:t>7</a:t>
            </a:r>
            <a:r>
              <a:rPr lang="zh-CN" altLang="en-US" dirty="0">
                <a:latin typeface="Arial Unicode MS" panose="020B0604020202020204" pitchFamily="34" charset="-122"/>
              </a:rPr>
              <a:t>）团队效率估算</a:t>
            </a:r>
            <a:endParaRPr lang="en-US" altLang="zh-CN" dirty="0">
              <a:latin typeface="Arial Unicode MS" panose="020B0604020202020204" pitchFamily="34" charset="-122"/>
            </a:endParaRPr>
          </a:p>
          <a:p>
            <a:pPr lvl="1"/>
            <a:r>
              <a:rPr lang="zh-CN" altLang="en-US" b="1" dirty="0">
                <a:latin typeface="Arial Unicode MS" panose="020B0604020202020204" pitchFamily="34" charset="-122"/>
              </a:rPr>
              <a:t>类比法</a:t>
            </a:r>
            <a:endParaRPr lang="en-US" altLang="zh-CN" b="1" dirty="0">
              <a:latin typeface="Arial Unicode MS" panose="020B0604020202020204" pitchFamily="34" charset="-122"/>
            </a:endParaRPr>
          </a:p>
          <a:p>
            <a:pPr lvl="2"/>
            <a:r>
              <a:rPr lang="zh-CN" altLang="en-US" dirty="0"/>
              <a:t>使用</a:t>
            </a:r>
            <a:r>
              <a:rPr lang="zh-CN" altLang="en-US" b="1" dirty="0"/>
              <a:t>历史值</a:t>
            </a:r>
            <a:r>
              <a:rPr lang="zh-CN" altLang="en-US" dirty="0"/>
              <a:t>作为参考基准，再结合新项目的复杂度、不确定性等因素进行估计</a:t>
            </a:r>
          </a:p>
          <a:p>
            <a:pPr lvl="1"/>
            <a:r>
              <a:rPr lang="zh-CN" altLang="en-US" b="1" dirty="0">
                <a:latin typeface="Arial Unicode MS" panose="020B0604020202020204" pitchFamily="34" charset="-122"/>
              </a:rPr>
              <a:t>实验法</a:t>
            </a:r>
            <a:endParaRPr lang="en-US" altLang="zh-CN" b="1" dirty="0">
              <a:latin typeface="Arial Unicode MS" panose="020B0604020202020204" pitchFamily="34" charset="-122"/>
            </a:endParaRPr>
          </a:p>
          <a:p>
            <a:pPr lvl="2"/>
            <a:r>
              <a:rPr lang="zh-CN" altLang="en-US" dirty="0"/>
              <a:t>即尝试进行一次迭代，根据得出的</a:t>
            </a:r>
            <a:r>
              <a:rPr lang="zh-CN" altLang="en-US" b="1" dirty="0"/>
              <a:t>实际速度值</a:t>
            </a:r>
            <a:r>
              <a:rPr lang="zh-CN" altLang="en-US" dirty="0"/>
              <a:t>，作为未来估算的基础</a:t>
            </a:r>
            <a:endParaRPr lang="en-US" altLang="zh-CN" dirty="0"/>
          </a:p>
          <a:p>
            <a:pPr lvl="2"/>
            <a:r>
              <a:rPr lang="zh-CN" altLang="en-US" dirty="0"/>
              <a:t>即：“</a:t>
            </a:r>
            <a:r>
              <a:rPr lang="zh-CN" altLang="en-US" b="1" dirty="0"/>
              <a:t>根据昨天的天气进行天气预报</a:t>
            </a:r>
            <a:r>
              <a:rPr lang="zh-CN" altLang="en-US" dirty="0"/>
              <a:t>”</a:t>
            </a:r>
          </a:p>
          <a:p>
            <a:pPr lvl="1"/>
            <a:r>
              <a:rPr lang="zh-CN" altLang="en-US" b="1" dirty="0">
                <a:latin typeface="Arial Unicode MS" panose="020B0604020202020204" pitchFamily="34" charset="-122"/>
              </a:rPr>
              <a:t>人工预测</a:t>
            </a:r>
            <a:endParaRPr lang="en-US" altLang="zh-CN" b="1" dirty="0">
              <a:latin typeface="Arial Unicode MS" panose="020B0604020202020204" pitchFamily="34" charset="-122"/>
            </a:endParaRPr>
          </a:p>
          <a:p>
            <a:pPr lvl="2"/>
            <a:r>
              <a:rPr lang="zh-CN" altLang="en-US" dirty="0"/>
              <a:t>由专家或最熟悉该任务的人预测</a:t>
            </a:r>
          </a:p>
        </p:txBody>
      </p:sp>
      <p:sp>
        <p:nvSpPr>
          <p:cNvPr id="4" name="灯片编号占位符 3">
            <a:extLst>
              <a:ext uri="{FF2B5EF4-FFF2-40B4-BE49-F238E27FC236}">
                <a16:creationId xmlns:a16="http://schemas.microsoft.com/office/drawing/2014/main" id="{9C46FC7F-E077-41D0-A3DC-29EA085051C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33</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Text Box 4">
            <a:extLst>
              <a:ext uri="{FF2B5EF4-FFF2-40B4-BE49-F238E27FC236}">
                <a16:creationId xmlns:a16="http://schemas.microsoft.com/office/drawing/2014/main" id="{BDC9D4C9-9D7A-4D52-8BBD-9753196B6047}"/>
              </a:ext>
            </a:extLst>
          </p:cNvPr>
          <p:cNvSpPr txBox="1">
            <a:spLocks noChangeArrowheads="1"/>
          </p:cNvSpPr>
          <p:nvPr/>
        </p:nvSpPr>
        <p:spPr bwMode="auto">
          <a:xfrm>
            <a:off x="2544109" y="1955613"/>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chemeClr val="bg1"/>
              </a:solidFill>
            </a:endParaRPr>
          </a:p>
        </p:txBody>
      </p:sp>
    </p:spTree>
    <p:extLst>
      <p:ext uri="{BB962C8B-B14F-4D97-AF65-F5344CB8AC3E}">
        <p14:creationId xmlns:p14="http://schemas.microsoft.com/office/powerpoint/2010/main" val="766021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E5DE1E-C8A6-49AA-B811-DACCF24AC1AA}"/>
              </a:ext>
            </a:extLst>
          </p:cNvPr>
          <p:cNvSpPr>
            <a:spLocks noGrp="1"/>
          </p:cNvSpPr>
          <p:nvPr>
            <p:ph type="title"/>
          </p:nvPr>
        </p:nvSpPr>
        <p:spPr/>
        <p:txBody>
          <a:bodyPr/>
          <a:lstStyle/>
          <a:p>
            <a:r>
              <a:rPr lang="en-US" altLang="zh-CN" dirty="0"/>
              <a:t>4. </a:t>
            </a:r>
            <a:r>
              <a:rPr lang="zh-CN" altLang="en-US" dirty="0"/>
              <a:t>常用工具、技术和方法</a:t>
            </a:r>
            <a:r>
              <a:rPr lang="en-US" altLang="zh-CN" dirty="0"/>
              <a:t> </a:t>
            </a:r>
            <a:endParaRPr lang="zh-CN" altLang="en-US" dirty="0"/>
          </a:p>
        </p:txBody>
      </p:sp>
      <p:sp>
        <p:nvSpPr>
          <p:cNvPr id="3" name="内容占位符 2">
            <a:extLst>
              <a:ext uri="{FF2B5EF4-FFF2-40B4-BE49-F238E27FC236}">
                <a16:creationId xmlns:a16="http://schemas.microsoft.com/office/drawing/2014/main" id="{06EAC41D-5CCD-44F0-A928-505D997C47C8}"/>
              </a:ext>
            </a:extLst>
          </p:cNvPr>
          <p:cNvSpPr>
            <a:spLocks noGrp="1"/>
          </p:cNvSpPr>
          <p:nvPr>
            <p:ph idx="1"/>
          </p:nvPr>
        </p:nvSpPr>
        <p:spPr/>
        <p:txBody>
          <a:bodyPr>
            <a:normAutofit/>
          </a:bodyPr>
          <a:lstStyle/>
          <a:p>
            <a:pPr marL="0" indent="0">
              <a:buNone/>
            </a:pPr>
            <a:r>
              <a:rPr lang="zh-CN" altLang="en-US" dirty="0">
                <a:latin typeface="Arial Unicode MS" panose="020B0604020202020204" pitchFamily="34" charset="-122"/>
              </a:rPr>
              <a:t>（</a:t>
            </a:r>
            <a:r>
              <a:rPr lang="en-US" altLang="zh-CN" dirty="0"/>
              <a:t>8</a:t>
            </a:r>
            <a:r>
              <a:rPr lang="zh-CN" altLang="en-US" dirty="0">
                <a:latin typeface="Arial Unicode MS" panose="020B0604020202020204" pitchFamily="34" charset="-122"/>
              </a:rPr>
              <a:t>）任务规划方法</a:t>
            </a:r>
            <a:endParaRPr lang="en-US" altLang="zh-CN" dirty="0">
              <a:latin typeface="Arial Unicode MS" panose="020B0604020202020204" pitchFamily="34" charset="-122"/>
            </a:endParaRPr>
          </a:p>
          <a:p>
            <a:pPr lvl="1"/>
            <a:r>
              <a:rPr lang="zh-CN" altLang="en-US" b="1" dirty="0">
                <a:latin typeface="Arial Unicode MS" panose="020B0604020202020204" pitchFamily="34" charset="-122"/>
              </a:rPr>
              <a:t>甘特图（</a:t>
            </a:r>
            <a:r>
              <a:rPr lang="en-US" altLang="zh-CN" b="1" dirty="0">
                <a:latin typeface="Arial Unicode MS" panose="020B0604020202020204" pitchFamily="34" charset="-122"/>
              </a:rPr>
              <a:t>Gantt chart</a:t>
            </a:r>
            <a:r>
              <a:rPr lang="zh-CN" altLang="en-US" b="1" dirty="0">
                <a:latin typeface="Arial Unicode MS" panose="020B0604020202020204" pitchFamily="34" charset="-122"/>
              </a:rPr>
              <a:t>）</a:t>
            </a:r>
            <a:endParaRPr lang="en-US" altLang="zh-CN" b="1" dirty="0">
              <a:latin typeface="Arial Unicode MS" panose="020B0604020202020204" pitchFamily="34" charset="-122"/>
            </a:endParaRPr>
          </a:p>
        </p:txBody>
      </p:sp>
      <p:sp>
        <p:nvSpPr>
          <p:cNvPr id="4" name="灯片编号占位符 3">
            <a:extLst>
              <a:ext uri="{FF2B5EF4-FFF2-40B4-BE49-F238E27FC236}">
                <a16:creationId xmlns:a16="http://schemas.microsoft.com/office/drawing/2014/main" id="{9C46FC7F-E077-41D0-A3DC-29EA085051C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34</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5" name="表格 4">
            <a:extLst>
              <a:ext uri="{FF2B5EF4-FFF2-40B4-BE49-F238E27FC236}">
                <a16:creationId xmlns:a16="http://schemas.microsoft.com/office/drawing/2014/main" id="{C5067B50-1E18-423A-A247-A4C730C2D696}"/>
              </a:ext>
            </a:extLst>
          </p:cNvPr>
          <p:cNvGraphicFramePr>
            <a:graphicFrameLocks noGrp="1"/>
          </p:cNvGraphicFramePr>
          <p:nvPr>
            <p:extLst>
              <p:ext uri="{D42A27DB-BD31-4B8C-83A1-F6EECF244321}">
                <p14:modId xmlns:p14="http://schemas.microsoft.com/office/powerpoint/2010/main" val="745419390"/>
              </p:ext>
            </p:extLst>
          </p:nvPr>
        </p:nvGraphicFramePr>
        <p:xfrm>
          <a:off x="1150620" y="2403203"/>
          <a:ext cx="9768837" cy="3388310"/>
        </p:xfrm>
        <a:graphic>
          <a:graphicData uri="http://schemas.openxmlformats.org/drawingml/2006/table">
            <a:tbl>
              <a:tblPr firstRow="1" bandRow="1">
                <a:tableStyleId>{46F890A9-2807-4EBB-B81D-B2AA78EC7F39}</a:tableStyleId>
              </a:tblPr>
              <a:tblGrid>
                <a:gridCol w="3849781">
                  <a:extLst>
                    <a:ext uri="{9D8B030D-6E8A-4147-A177-3AD203B41FA5}">
                      <a16:colId xmlns:a16="http://schemas.microsoft.com/office/drawing/2014/main" val="20000"/>
                    </a:ext>
                  </a:extLst>
                </a:gridCol>
                <a:gridCol w="538096">
                  <a:extLst>
                    <a:ext uri="{9D8B030D-6E8A-4147-A177-3AD203B41FA5}">
                      <a16:colId xmlns:a16="http://schemas.microsoft.com/office/drawing/2014/main" val="20001"/>
                    </a:ext>
                  </a:extLst>
                </a:gridCol>
                <a:gridCol w="538096">
                  <a:extLst>
                    <a:ext uri="{9D8B030D-6E8A-4147-A177-3AD203B41FA5}">
                      <a16:colId xmlns:a16="http://schemas.microsoft.com/office/drawing/2014/main" val="20002"/>
                    </a:ext>
                  </a:extLst>
                </a:gridCol>
                <a:gridCol w="538096">
                  <a:extLst>
                    <a:ext uri="{9D8B030D-6E8A-4147-A177-3AD203B41FA5}">
                      <a16:colId xmlns:a16="http://schemas.microsoft.com/office/drawing/2014/main" val="20003"/>
                    </a:ext>
                  </a:extLst>
                </a:gridCol>
                <a:gridCol w="538096">
                  <a:extLst>
                    <a:ext uri="{9D8B030D-6E8A-4147-A177-3AD203B41FA5}">
                      <a16:colId xmlns:a16="http://schemas.microsoft.com/office/drawing/2014/main" val="20004"/>
                    </a:ext>
                  </a:extLst>
                </a:gridCol>
                <a:gridCol w="538096">
                  <a:extLst>
                    <a:ext uri="{9D8B030D-6E8A-4147-A177-3AD203B41FA5}">
                      <a16:colId xmlns:a16="http://schemas.microsoft.com/office/drawing/2014/main" val="20005"/>
                    </a:ext>
                  </a:extLst>
                </a:gridCol>
                <a:gridCol w="538096">
                  <a:extLst>
                    <a:ext uri="{9D8B030D-6E8A-4147-A177-3AD203B41FA5}">
                      <a16:colId xmlns:a16="http://schemas.microsoft.com/office/drawing/2014/main" val="20006"/>
                    </a:ext>
                  </a:extLst>
                </a:gridCol>
                <a:gridCol w="538096">
                  <a:extLst>
                    <a:ext uri="{9D8B030D-6E8A-4147-A177-3AD203B41FA5}">
                      <a16:colId xmlns:a16="http://schemas.microsoft.com/office/drawing/2014/main" val="20007"/>
                    </a:ext>
                  </a:extLst>
                </a:gridCol>
                <a:gridCol w="538096">
                  <a:extLst>
                    <a:ext uri="{9D8B030D-6E8A-4147-A177-3AD203B41FA5}">
                      <a16:colId xmlns:a16="http://schemas.microsoft.com/office/drawing/2014/main" val="20008"/>
                    </a:ext>
                  </a:extLst>
                </a:gridCol>
                <a:gridCol w="538096">
                  <a:extLst>
                    <a:ext uri="{9D8B030D-6E8A-4147-A177-3AD203B41FA5}">
                      <a16:colId xmlns:a16="http://schemas.microsoft.com/office/drawing/2014/main" val="20009"/>
                    </a:ext>
                  </a:extLst>
                </a:gridCol>
                <a:gridCol w="538096">
                  <a:extLst>
                    <a:ext uri="{9D8B030D-6E8A-4147-A177-3AD203B41FA5}">
                      <a16:colId xmlns:a16="http://schemas.microsoft.com/office/drawing/2014/main" val="20010"/>
                    </a:ext>
                  </a:extLst>
                </a:gridCol>
                <a:gridCol w="538096">
                  <a:extLst>
                    <a:ext uri="{9D8B030D-6E8A-4147-A177-3AD203B41FA5}">
                      <a16:colId xmlns:a16="http://schemas.microsoft.com/office/drawing/2014/main" val="20011"/>
                    </a:ext>
                  </a:extLst>
                </a:gridCol>
              </a:tblGrid>
              <a:tr h="385330">
                <a:tc rowSpan="2">
                  <a:txBody>
                    <a:bodyPr/>
                    <a:lstStyle/>
                    <a:p>
                      <a:pPr algn="ctr"/>
                      <a:r>
                        <a:rPr lang="zh-CN" altLang="en-US" sz="1800" baseline="0" dirty="0">
                          <a:latin typeface="Verdana" pitchFamily="34" charset="0"/>
                          <a:ea typeface="微软雅黑" pitchFamily="34" charset="-122"/>
                        </a:rPr>
                        <a:t>任务</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11">
                  <a:txBody>
                    <a:bodyPr/>
                    <a:lstStyle/>
                    <a:p>
                      <a:pPr algn="ctr"/>
                      <a:r>
                        <a:rPr lang="zh-CN" altLang="en-US" sz="1800" baseline="0" dirty="0">
                          <a:latin typeface="Verdana" pitchFamily="34" charset="0"/>
                          <a:ea typeface="微软雅黑" pitchFamily="34" charset="-122"/>
                        </a:rPr>
                        <a:t>周次</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marL="0" marR="0" marT="0" marB="0" anchor="ctr"/>
                </a:tc>
                <a:tc hMerge="1">
                  <a:txBody>
                    <a:bodyPr/>
                    <a:lstStyle/>
                    <a:p>
                      <a:endParaRPr lang="zh-CN" altLang="en-US" dirty="0"/>
                    </a:p>
                  </a:txBody>
                  <a:tcPr marL="0" marR="0" marT="0" marB="0" anchor="ctr"/>
                </a:tc>
                <a:tc hMerge="1">
                  <a:txBody>
                    <a:bodyPr/>
                    <a:lstStyle/>
                    <a:p>
                      <a:endParaRPr lang="zh-CN" altLang="en-US" dirty="0"/>
                    </a:p>
                  </a:txBody>
                  <a:tcPr marL="0" marR="0" marT="0" marB="0" anchor="ctr"/>
                </a:tc>
                <a:tc hMerge="1">
                  <a:txBody>
                    <a:bodyPr/>
                    <a:lstStyle/>
                    <a:p>
                      <a:endParaRPr lang="zh-CN" altLang="en-US" dirty="0"/>
                    </a:p>
                  </a:txBody>
                  <a:tcPr marL="0" marR="0" marT="0" marB="0" anchor="ctr"/>
                </a:tc>
                <a:tc hMerge="1">
                  <a:txBody>
                    <a:bodyPr/>
                    <a:lstStyle/>
                    <a:p>
                      <a:endParaRPr lang="zh-CN" altLang="en-US" dirty="0"/>
                    </a:p>
                  </a:txBody>
                  <a:tcPr marL="0" marR="0" marT="0" marB="0" anchor="ctr"/>
                </a:tc>
                <a:tc hMerge="1">
                  <a:txBody>
                    <a:bodyPr/>
                    <a:lstStyle/>
                    <a:p>
                      <a:endParaRPr lang="zh-CN" altLang="en-US" dirty="0"/>
                    </a:p>
                  </a:txBody>
                  <a:tcPr marL="0" marR="0" marT="0" marB="0" anchor="ctr"/>
                </a:tc>
                <a:tc hMerge="1">
                  <a:txBody>
                    <a:bodyPr/>
                    <a:lstStyle/>
                    <a:p>
                      <a:endParaRPr lang="zh-CN" altLang="en-US" dirty="0"/>
                    </a:p>
                  </a:txBody>
                  <a:tcPr marL="0" marR="0" marT="0" marB="0" anchor="ctr"/>
                </a:tc>
                <a:tc hMerge="1">
                  <a:txBody>
                    <a:bodyPr/>
                    <a:lstStyle/>
                    <a:p>
                      <a:endParaRPr lang="zh-CN" altLang="en-US" dirty="0"/>
                    </a:p>
                  </a:txBody>
                  <a:tcPr marL="0" marR="0" marT="0" marB="0" anchor="ctr"/>
                </a:tc>
                <a:tc hMerge="1">
                  <a:txBody>
                    <a:bodyPr/>
                    <a:lstStyle/>
                    <a:p>
                      <a:endParaRPr lang="zh-CN" altLang="en-US" dirty="0"/>
                    </a:p>
                  </a:txBody>
                  <a:tcPr marL="0" marR="0" marT="0" marB="0" anchor="ctr"/>
                </a:tc>
                <a:tc hMerge="1">
                  <a:txBody>
                    <a:bodyPr/>
                    <a:lstStyle/>
                    <a:p>
                      <a:endParaRPr lang="zh-CN" altLang="en-US" dirty="0"/>
                    </a:p>
                  </a:txBody>
                  <a:tcPr marL="0" marR="0" marT="0" marB="0" anchor="ctr"/>
                </a:tc>
                <a:extLst>
                  <a:ext uri="{0D108BD9-81ED-4DB2-BD59-A6C34878D82A}">
                    <a16:rowId xmlns:a16="http://schemas.microsoft.com/office/drawing/2014/main" val="10000"/>
                  </a:ext>
                </a:extLst>
              </a:tr>
              <a:tr h="385330">
                <a:tc vMerge="1">
                  <a:txBody>
                    <a:bodyPr/>
                    <a:lstStyle/>
                    <a:p>
                      <a:endParaRPr lang="zh-CN" altLang="en-US" dirty="0"/>
                    </a:p>
                  </a:txBody>
                  <a:tcPr marL="0" marR="0" marT="0" marB="0"/>
                </a:tc>
                <a:tc>
                  <a:txBody>
                    <a:bodyPr/>
                    <a:lstStyle/>
                    <a:p>
                      <a:pPr algn="ctr"/>
                      <a:r>
                        <a:rPr lang="en-US" altLang="zh-CN" sz="1800" baseline="0" dirty="0">
                          <a:solidFill>
                            <a:schemeClr val="bg1"/>
                          </a:solidFill>
                          <a:latin typeface="Verdana" pitchFamily="34" charset="0"/>
                          <a:ea typeface="微软雅黑" pitchFamily="34" charset="-122"/>
                        </a:rPr>
                        <a:t>5</a:t>
                      </a:r>
                      <a:endParaRPr lang="zh-CN" altLang="en-US" sz="1800" baseline="0" dirty="0">
                        <a:solidFill>
                          <a:schemeClr val="bg1"/>
                        </a:solidFill>
                        <a:latin typeface="Verdana" pitchFamily="34" charset="0"/>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altLang="zh-CN" sz="1800" baseline="0" dirty="0">
                          <a:solidFill>
                            <a:schemeClr val="bg1"/>
                          </a:solidFill>
                          <a:latin typeface="Verdana" pitchFamily="34" charset="0"/>
                          <a:ea typeface="微软雅黑" pitchFamily="34" charset="-122"/>
                        </a:rPr>
                        <a:t>6</a:t>
                      </a:r>
                      <a:endParaRPr lang="zh-CN" altLang="en-US" sz="1800" baseline="0" dirty="0">
                        <a:solidFill>
                          <a:schemeClr val="bg1"/>
                        </a:solidFill>
                        <a:latin typeface="Verdana" pitchFamily="34" charset="0"/>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altLang="zh-CN" sz="1800" baseline="0" dirty="0">
                          <a:solidFill>
                            <a:schemeClr val="bg1"/>
                          </a:solidFill>
                          <a:latin typeface="Verdana" pitchFamily="34" charset="0"/>
                          <a:ea typeface="微软雅黑" pitchFamily="34" charset="-122"/>
                        </a:rPr>
                        <a:t>7</a:t>
                      </a:r>
                      <a:endParaRPr lang="zh-CN" altLang="en-US" sz="1800" baseline="0" dirty="0">
                        <a:solidFill>
                          <a:schemeClr val="bg1"/>
                        </a:solidFill>
                        <a:latin typeface="Verdana" pitchFamily="34" charset="0"/>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altLang="zh-CN" sz="1800" baseline="0" dirty="0">
                          <a:solidFill>
                            <a:schemeClr val="bg1"/>
                          </a:solidFill>
                          <a:latin typeface="Verdana" pitchFamily="34" charset="0"/>
                          <a:ea typeface="微软雅黑" pitchFamily="34" charset="-122"/>
                        </a:rPr>
                        <a:t>8</a:t>
                      </a:r>
                      <a:endParaRPr lang="zh-CN" altLang="en-US" sz="1800" baseline="0" dirty="0">
                        <a:solidFill>
                          <a:schemeClr val="bg1"/>
                        </a:solidFill>
                        <a:latin typeface="Verdana" pitchFamily="34" charset="0"/>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altLang="zh-CN" sz="1800" baseline="0" dirty="0">
                          <a:solidFill>
                            <a:schemeClr val="bg1"/>
                          </a:solidFill>
                          <a:latin typeface="Verdana" pitchFamily="34" charset="0"/>
                          <a:ea typeface="微软雅黑" pitchFamily="34" charset="-122"/>
                        </a:rPr>
                        <a:t>9</a:t>
                      </a:r>
                      <a:endParaRPr lang="zh-CN" altLang="en-US" sz="1800" baseline="0" dirty="0">
                        <a:solidFill>
                          <a:schemeClr val="bg1"/>
                        </a:solidFill>
                        <a:latin typeface="Verdana" pitchFamily="34" charset="0"/>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altLang="zh-CN" sz="1800" baseline="0" dirty="0">
                          <a:solidFill>
                            <a:schemeClr val="bg1"/>
                          </a:solidFill>
                          <a:latin typeface="Verdana" pitchFamily="34" charset="0"/>
                          <a:ea typeface="微软雅黑" pitchFamily="34" charset="-122"/>
                        </a:rPr>
                        <a:t>10</a:t>
                      </a:r>
                      <a:endParaRPr lang="zh-CN" altLang="en-US" sz="1800" baseline="0" dirty="0">
                        <a:solidFill>
                          <a:schemeClr val="bg1"/>
                        </a:solidFill>
                        <a:latin typeface="Verdana" pitchFamily="34" charset="0"/>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altLang="zh-CN" sz="1800" baseline="0" dirty="0">
                          <a:solidFill>
                            <a:schemeClr val="bg1"/>
                          </a:solidFill>
                          <a:latin typeface="Verdana" pitchFamily="34" charset="0"/>
                          <a:ea typeface="微软雅黑" pitchFamily="34" charset="-122"/>
                        </a:rPr>
                        <a:t>11</a:t>
                      </a:r>
                      <a:endParaRPr lang="zh-CN" altLang="en-US" sz="1800" baseline="0" dirty="0">
                        <a:solidFill>
                          <a:schemeClr val="bg1"/>
                        </a:solidFill>
                        <a:latin typeface="Verdana" pitchFamily="34" charset="0"/>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altLang="zh-CN" sz="1800" baseline="0" dirty="0">
                          <a:solidFill>
                            <a:schemeClr val="bg1"/>
                          </a:solidFill>
                          <a:latin typeface="Verdana" pitchFamily="34" charset="0"/>
                          <a:ea typeface="微软雅黑" pitchFamily="34" charset="-122"/>
                        </a:rPr>
                        <a:t>12</a:t>
                      </a:r>
                      <a:endParaRPr lang="zh-CN" altLang="en-US" sz="1800" baseline="0" dirty="0">
                        <a:solidFill>
                          <a:schemeClr val="bg1"/>
                        </a:solidFill>
                        <a:latin typeface="Verdana" pitchFamily="34" charset="0"/>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altLang="zh-CN" sz="1800" baseline="0" dirty="0">
                          <a:solidFill>
                            <a:schemeClr val="bg1"/>
                          </a:solidFill>
                          <a:latin typeface="Verdana" pitchFamily="34" charset="0"/>
                          <a:ea typeface="微软雅黑" pitchFamily="34" charset="-122"/>
                        </a:rPr>
                        <a:t>13</a:t>
                      </a:r>
                      <a:endParaRPr lang="zh-CN" altLang="en-US" sz="1800" baseline="0" dirty="0">
                        <a:solidFill>
                          <a:schemeClr val="bg1"/>
                        </a:solidFill>
                        <a:latin typeface="Verdana" pitchFamily="34" charset="0"/>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altLang="zh-CN" sz="1800" baseline="0" dirty="0">
                          <a:solidFill>
                            <a:schemeClr val="bg1"/>
                          </a:solidFill>
                          <a:latin typeface="Verdana" pitchFamily="34" charset="0"/>
                          <a:ea typeface="微软雅黑" pitchFamily="34" charset="-122"/>
                        </a:rPr>
                        <a:t>14</a:t>
                      </a:r>
                      <a:endParaRPr lang="zh-CN" altLang="en-US" sz="1800" baseline="0" dirty="0">
                        <a:solidFill>
                          <a:schemeClr val="bg1"/>
                        </a:solidFill>
                        <a:latin typeface="Verdana" pitchFamily="34" charset="0"/>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altLang="zh-CN" sz="1800" baseline="0" dirty="0">
                          <a:solidFill>
                            <a:schemeClr val="bg1"/>
                          </a:solidFill>
                          <a:latin typeface="Verdana" pitchFamily="34" charset="0"/>
                          <a:ea typeface="微软雅黑" pitchFamily="34" charset="-122"/>
                        </a:rPr>
                        <a:t>15</a:t>
                      </a:r>
                      <a:endParaRPr lang="zh-CN" altLang="en-US" sz="1800" baseline="0" dirty="0">
                        <a:solidFill>
                          <a:schemeClr val="bg1"/>
                        </a:solidFill>
                        <a:latin typeface="Verdana" pitchFamily="34" charset="0"/>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0001"/>
                  </a:ext>
                </a:extLst>
              </a:tr>
              <a:tr h="523530">
                <a:tc>
                  <a:txBody>
                    <a:bodyPr/>
                    <a:lstStyle/>
                    <a:p>
                      <a:r>
                        <a:rPr lang="en-US" altLang="zh-CN" sz="1800" b="0" baseline="0" dirty="0">
                          <a:latin typeface="Verdana" pitchFamily="34" charset="0"/>
                          <a:ea typeface="微软雅黑" pitchFamily="34" charset="-122"/>
                        </a:rPr>
                        <a:t>1.</a:t>
                      </a:r>
                      <a:r>
                        <a:rPr lang="zh-CN" altLang="en-US" sz="1800" b="0" baseline="0" dirty="0">
                          <a:latin typeface="Verdana" pitchFamily="34" charset="0"/>
                          <a:ea typeface="微软雅黑" pitchFamily="34" charset="-122"/>
                        </a:rPr>
                        <a:t>搭建</a:t>
                      </a:r>
                      <a:r>
                        <a:rPr lang="en-US" altLang="zh-CN" sz="1800" b="0" baseline="0" dirty="0">
                          <a:latin typeface="Verdana" pitchFamily="34" charset="0"/>
                          <a:ea typeface="微软雅黑" pitchFamily="34" charset="-122"/>
                        </a:rPr>
                        <a:t>android</a:t>
                      </a:r>
                      <a:r>
                        <a:rPr lang="zh-CN" altLang="en-US" sz="1800" b="0" baseline="0" dirty="0">
                          <a:latin typeface="Verdana" pitchFamily="34" charset="0"/>
                          <a:ea typeface="微软雅黑" pitchFamily="34" charset="-122"/>
                        </a:rPr>
                        <a:t>开发环境</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800" baseline="0" dirty="0">
                        <a:latin typeface="Verdana" pitchFamily="34" charset="0"/>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endParaRPr lang="zh-CN" altLang="en-US" sz="1800" baseline="0" dirty="0">
                        <a:latin typeface="Verdana" pitchFamily="34" charset="0"/>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endParaRPr lang="zh-CN" altLang="en-US" sz="1800" baseline="0" dirty="0">
                        <a:latin typeface="Verdana" pitchFamily="34" charset="0"/>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aseline="0" dirty="0">
                        <a:latin typeface="Verdana" pitchFamily="34" charset="0"/>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aseline="0" dirty="0">
                        <a:latin typeface="Verdana" pitchFamily="34" charset="0"/>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aseline="0" dirty="0">
                        <a:latin typeface="Verdana" pitchFamily="34" charset="0"/>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aseline="0" dirty="0">
                        <a:latin typeface="Verdana" pitchFamily="34" charset="0"/>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aseline="0" dirty="0">
                        <a:latin typeface="Verdana" pitchFamily="34" charset="0"/>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aseline="0" dirty="0">
                        <a:latin typeface="Verdana" pitchFamily="34" charset="0"/>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aseline="0" dirty="0">
                        <a:latin typeface="Verdana" pitchFamily="34" charset="0"/>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aseline="0" dirty="0">
                        <a:latin typeface="Verdana" pitchFamily="34" charset="0"/>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235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aseline="0" dirty="0">
                          <a:latin typeface="Verdana" pitchFamily="34" charset="0"/>
                          <a:ea typeface="微软雅黑" pitchFamily="34" charset="-122"/>
                        </a:rPr>
                        <a:t>2.</a:t>
                      </a:r>
                      <a:r>
                        <a:rPr lang="zh-CN" altLang="en-US" sz="1800" baseline="0" dirty="0">
                          <a:latin typeface="Verdana" pitchFamily="34" charset="0"/>
                          <a:ea typeface="微软雅黑" pitchFamily="34" charset="-122"/>
                        </a:rPr>
                        <a:t>实现位置服务</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E9F1"/>
                    </a:solidFill>
                  </a:tcPr>
                </a:tc>
                <a:tc>
                  <a:txBody>
                    <a:bodyPr/>
                    <a:lstStyle/>
                    <a:p>
                      <a:endParaRPr lang="zh-CN" altLang="en-US" sz="1800" baseline="0" dirty="0">
                        <a:latin typeface="Verdana" pitchFamily="34" charset="0"/>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aseline="0" dirty="0">
                        <a:latin typeface="Verdana" pitchFamily="34" charset="0"/>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aseline="0" dirty="0">
                        <a:latin typeface="Verdana" pitchFamily="34" charset="0"/>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endParaRPr lang="zh-CN" altLang="en-US" sz="1800" baseline="0" dirty="0">
                        <a:latin typeface="Verdana" pitchFamily="34" charset="0"/>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endParaRPr lang="zh-CN" altLang="en-US" sz="1800" baseline="0" dirty="0">
                        <a:latin typeface="Verdana" pitchFamily="34" charset="0"/>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aseline="0" dirty="0">
                        <a:latin typeface="Verdana" pitchFamily="34" charset="0"/>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aseline="0" dirty="0">
                        <a:latin typeface="Verdana" pitchFamily="34" charset="0"/>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aseline="0" dirty="0">
                        <a:latin typeface="Verdana" pitchFamily="34" charset="0"/>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aseline="0" dirty="0">
                        <a:latin typeface="Verdana" pitchFamily="34" charset="0"/>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aseline="0" dirty="0">
                        <a:latin typeface="Verdana" pitchFamily="34" charset="0"/>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aseline="0" dirty="0">
                        <a:latin typeface="Verdana" pitchFamily="34" charset="0"/>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523530">
                <a:tc>
                  <a:txBody>
                    <a:bodyPr/>
                    <a:lstStyle/>
                    <a:p>
                      <a:r>
                        <a:rPr lang="en-US" altLang="zh-CN" sz="1800" baseline="0" dirty="0">
                          <a:latin typeface="Verdana" pitchFamily="34" charset="0"/>
                          <a:ea typeface="微软雅黑" pitchFamily="34" charset="-122"/>
                        </a:rPr>
                        <a:t>3.</a:t>
                      </a:r>
                      <a:r>
                        <a:rPr lang="zh-CN" altLang="en-US" sz="1800" baseline="0" dirty="0">
                          <a:latin typeface="Verdana" pitchFamily="34" charset="0"/>
                          <a:ea typeface="微软雅黑" pitchFamily="34" charset="-122"/>
                        </a:rPr>
                        <a:t>实现地图缩放、平移、旋转等操作</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800" baseline="0">
                        <a:latin typeface="Verdana" pitchFamily="34" charset="0"/>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aseline="0" dirty="0">
                        <a:latin typeface="Verdana" pitchFamily="34" charset="0"/>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aseline="0" dirty="0">
                        <a:latin typeface="Verdana" pitchFamily="34" charset="0"/>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baseline="0" dirty="0">
                        <a:latin typeface="Verdana" pitchFamily="34" charset="0"/>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baseline="0" dirty="0">
                        <a:latin typeface="Verdana" pitchFamily="34" charset="0"/>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endParaRPr lang="zh-CN" altLang="en-US" sz="1800" baseline="0" dirty="0">
                        <a:latin typeface="Verdana" pitchFamily="34" charset="0"/>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endParaRPr lang="zh-CN" altLang="en-US" sz="1800" baseline="0" dirty="0">
                        <a:latin typeface="Verdana" pitchFamily="34" charset="0"/>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endParaRPr lang="zh-CN" altLang="en-US" sz="1800" baseline="0" dirty="0">
                        <a:latin typeface="Verdana" pitchFamily="34" charset="0"/>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endParaRPr lang="zh-CN" altLang="en-US" sz="1800" baseline="0" dirty="0">
                        <a:latin typeface="Verdana" pitchFamily="34" charset="0"/>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aseline="0" dirty="0">
                        <a:latin typeface="Verdana" pitchFamily="34" charset="0"/>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aseline="0" dirty="0">
                        <a:latin typeface="Verdana" pitchFamily="34" charset="0"/>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523530">
                <a:tc>
                  <a:txBody>
                    <a:bodyPr/>
                    <a:lstStyle/>
                    <a:p>
                      <a:r>
                        <a:rPr lang="en-US" altLang="zh-CN" sz="1800" b="0" baseline="0" dirty="0">
                          <a:latin typeface="Verdana" pitchFamily="34" charset="0"/>
                          <a:ea typeface="微软雅黑" pitchFamily="34" charset="-122"/>
                        </a:rPr>
                        <a:t>4. ……</a:t>
                      </a:r>
                      <a:endParaRPr lang="zh-CN" altLang="en-US" sz="1800" b="0" baseline="0" dirty="0">
                        <a:latin typeface="Verdana" pitchFamily="34" charset="0"/>
                        <a:ea typeface="微软雅黑"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E9F1"/>
                    </a:solidFill>
                  </a:tcPr>
                </a:tc>
                <a:tc>
                  <a:txBody>
                    <a:bodyPr/>
                    <a:lstStyle/>
                    <a:p>
                      <a:endParaRPr lang="zh-CN" altLang="en-US" sz="1800" baseline="0" dirty="0">
                        <a:latin typeface="Verdana" pitchFamily="34" charset="0"/>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aseline="0" dirty="0">
                        <a:latin typeface="Verdana" pitchFamily="34" charset="0"/>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aseline="0" dirty="0">
                        <a:latin typeface="Verdana" pitchFamily="34" charset="0"/>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aseline="0" dirty="0">
                        <a:latin typeface="Verdana" pitchFamily="34" charset="0"/>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aseline="0" dirty="0">
                        <a:latin typeface="Verdana" pitchFamily="34" charset="0"/>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aseline="0" dirty="0">
                        <a:latin typeface="Verdana" pitchFamily="34" charset="0"/>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aseline="0" dirty="0">
                        <a:latin typeface="Verdana" pitchFamily="34" charset="0"/>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endParaRPr lang="zh-CN" altLang="en-US" sz="1800" baseline="0" dirty="0">
                        <a:latin typeface="Verdana" pitchFamily="34" charset="0"/>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endParaRPr lang="zh-CN" altLang="en-US" sz="1800" baseline="0" dirty="0">
                        <a:latin typeface="Verdana" pitchFamily="34" charset="0"/>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endParaRPr lang="zh-CN" altLang="en-US" sz="1800" baseline="0" dirty="0">
                        <a:latin typeface="Verdana" pitchFamily="34" charset="0"/>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aseline="0" dirty="0">
                        <a:latin typeface="Verdana" pitchFamily="34" charset="0"/>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523530">
                <a:tc>
                  <a:txBody>
                    <a:bodyPr/>
                    <a:lstStyle/>
                    <a:p>
                      <a:r>
                        <a:rPr lang="en-US" altLang="zh-CN" sz="1800" baseline="0" dirty="0">
                          <a:latin typeface="Verdana" pitchFamily="34" charset="0"/>
                          <a:ea typeface="微软雅黑" pitchFamily="34" charset="-122"/>
                        </a:rPr>
                        <a:t>n. </a:t>
                      </a:r>
                      <a:r>
                        <a:rPr lang="zh-CN" altLang="en-US" sz="1800" baseline="0" dirty="0">
                          <a:latin typeface="Verdana" pitchFamily="34" charset="0"/>
                          <a:ea typeface="微软雅黑" pitchFamily="34" charset="-122"/>
                        </a:rPr>
                        <a:t>项目管理</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800" baseline="0" dirty="0">
                        <a:latin typeface="Verdana" pitchFamily="34" charset="0"/>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endParaRPr lang="zh-CN" altLang="en-US" sz="1800" baseline="0" dirty="0">
                        <a:latin typeface="Verdana" pitchFamily="34" charset="0"/>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endParaRPr lang="zh-CN" altLang="en-US" sz="1800" baseline="0" dirty="0">
                        <a:latin typeface="Verdana" pitchFamily="34" charset="0"/>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endParaRPr lang="zh-CN" altLang="en-US" sz="1800" baseline="0" dirty="0">
                        <a:latin typeface="Verdana" pitchFamily="34" charset="0"/>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endParaRPr lang="zh-CN" altLang="en-US" sz="1800" baseline="0" dirty="0">
                        <a:latin typeface="Verdana" pitchFamily="34" charset="0"/>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endParaRPr lang="zh-CN" altLang="en-US" sz="1800" baseline="0" dirty="0">
                        <a:latin typeface="Verdana" pitchFamily="34" charset="0"/>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endParaRPr lang="zh-CN" altLang="en-US" sz="1800" baseline="0" dirty="0">
                        <a:latin typeface="Verdana" pitchFamily="34" charset="0"/>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endParaRPr lang="zh-CN" altLang="en-US" sz="1800" baseline="0" dirty="0">
                        <a:latin typeface="Verdana" pitchFamily="34" charset="0"/>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endParaRPr lang="zh-CN" altLang="en-US" sz="1800" baseline="0" dirty="0">
                        <a:latin typeface="Verdana" pitchFamily="34" charset="0"/>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endParaRPr lang="zh-CN" altLang="en-US" sz="1800" baseline="0" dirty="0">
                        <a:latin typeface="Verdana" pitchFamily="34" charset="0"/>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endParaRPr lang="zh-CN" altLang="en-US" sz="1800" baseline="0" dirty="0">
                        <a:latin typeface="Verdana" pitchFamily="34" charset="0"/>
                        <a:ea typeface="微软雅黑" pitchFamily="34" charset="-122"/>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0937120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E5DE1E-C8A6-49AA-B811-DACCF24AC1AA}"/>
              </a:ext>
            </a:extLst>
          </p:cNvPr>
          <p:cNvSpPr>
            <a:spLocks noGrp="1"/>
          </p:cNvSpPr>
          <p:nvPr>
            <p:ph type="title"/>
          </p:nvPr>
        </p:nvSpPr>
        <p:spPr/>
        <p:txBody>
          <a:bodyPr/>
          <a:lstStyle/>
          <a:p>
            <a:r>
              <a:rPr lang="en-US" altLang="zh-CN" dirty="0"/>
              <a:t>4. </a:t>
            </a:r>
            <a:r>
              <a:rPr lang="zh-CN" altLang="en-US" dirty="0"/>
              <a:t>常用工具、技术和方法</a:t>
            </a:r>
            <a:r>
              <a:rPr lang="en-US" altLang="zh-CN" dirty="0"/>
              <a:t> </a:t>
            </a:r>
            <a:endParaRPr lang="zh-CN" altLang="en-US" dirty="0"/>
          </a:p>
        </p:txBody>
      </p:sp>
      <p:sp>
        <p:nvSpPr>
          <p:cNvPr id="3" name="内容占位符 2">
            <a:extLst>
              <a:ext uri="{FF2B5EF4-FFF2-40B4-BE49-F238E27FC236}">
                <a16:creationId xmlns:a16="http://schemas.microsoft.com/office/drawing/2014/main" id="{06EAC41D-5CCD-44F0-A928-505D997C47C8}"/>
              </a:ext>
            </a:extLst>
          </p:cNvPr>
          <p:cNvSpPr>
            <a:spLocks noGrp="1"/>
          </p:cNvSpPr>
          <p:nvPr>
            <p:ph idx="1"/>
          </p:nvPr>
        </p:nvSpPr>
        <p:spPr/>
        <p:txBody>
          <a:bodyPr>
            <a:normAutofit/>
          </a:bodyPr>
          <a:lstStyle/>
          <a:p>
            <a:pPr marL="0" indent="0">
              <a:buNone/>
            </a:pPr>
            <a:r>
              <a:rPr lang="zh-CN" altLang="en-US" dirty="0">
                <a:latin typeface="Arial Unicode MS" panose="020B0604020202020204" pitchFamily="34" charset="-122"/>
              </a:rPr>
              <a:t>（</a:t>
            </a:r>
            <a:r>
              <a:rPr lang="en-US" altLang="zh-CN" dirty="0"/>
              <a:t>8</a:t>
            </a:r>
            <a:r>
              <a:rPr lang="zh-CN" altLang="en-US" dirty="0">
                <a:latin typeface="Arial Unicode MS" panose="020B0604020202020204" pitchFamily="34" charset="-122"/>
              </a:rPr>
              <a:t>）任务规划方法</a:t>
            </a:r>
            <a:endParaRPr lang="en-US" altLang="zh-CN" dirty="0">
              <a:latin typeface="Arial Unicode MS" panose="020B0604020202020204" pitchFamily="34" charset="-122"/>
            </a:endParaRPr>
          </a:p>
          <a:p>
            <a:pPr lvl="1"/>
            <a:r>
              <a:rPr lang="zh-CN" altLang="en-US" b="1" dirty="0">
                <a:latin typeface="Arial Unicode MS" panose="020B0604020202020204" pitchFamily="34" charset="-122"/>
              </a:rPr>
              <a:t>任务列表（</a:t>
            </a:r>
            <a:r>
              <a:rPr lang="en-US" altLang="zh-CN" b="1" dirty="0">
                <a:latin typeface="Arial Unicode MS" panose="020B0604020202020204" pitchFamily="34" charset="-122"/>
              </a:rPr>
              <a:t>Task lists</a:t>
            </a:r>
            <a:r>
              <a:rPr lang="zh-CN" altLang="en-US" b="1" dirty="0">
                <a:latin typeface="Arial Unicode MS" panose="020B0604020202020204" pitchFamily="34" charset="-122"/>
              </a:rPr>
              <a:t>）</a:t>
            </a:r>
            <a:endParaRPr lang="en-US" altLang="zh-CN" b="1" dirty="0">
              <a:latin typeface="Arial Unicode MS" panose="020B0604020202020204" pitchFamily="34" charset="-122"/>
            </a:endParaRPr>
          </a:p>
        </p:txBody>
      </p:sp>
      <p:sp>
        <p:nvSpPr>
          <p:cNvPr id="4" name="灯片编号占位符 3">
            <a:extLst>
              <a:ext uri="{FF2B5EF4-FFF2-40B4-BE49-F238E27FC236}">
                <a16:creationId xmlns:a16="http://schemas.microsoft.com/office/drawing/2014/main" id="{9C46FC7F-E077-41D0-A3DC-29EA085051C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35</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10" name="Group 47">
            <a:extLst>
              <a:ext uri="{FF2B5EF4-FFF2-40B4-BE49-F238E27FC236}">
                <a16:creationId xmlns:a16="http://schemas.microsoft.com/office/drawing/2014/main" id="{DEDCA75D-96D0-4187-A811-A23DD040BFB1}"/>
              </a:ext>
            </a:extLst>
          </p:cNvPr>
          <p:cNvGraphicFramePr>
            <a:graphicFrameLocks/>
          </p:cNvGraphicFramePr>
          <p:nvPr>
            <p:extLst>
              <p:ext uri="{D42A27DB-BD31-4B8C-83A1-F6EECF244321}">
                <p14:modId xmlns:p14="http://schemas.microsoft.com/office/powerpoint/2010/main" val="3289734005"/>
              </p:ext>
            </p:extLst>
          </p:nvPr>
        </p:nvGraphicFramePr>
        <p:xfrm>
          <a:off x="1468811" y="2339786"/>
          <a:ext cx="9254377" cy="3808559"/>
        </p:xfrm>
        <a:graphic>
          <a:graphicData uri="http://schemas.openxmlformats.org/drawingml/2006/table">
            <a:tbl>
              <a:tblPr/>
              <a:tblGrid>
                <a:gridCol w="5840697">
                  <a:extLst>
                    <a:ext uri="{9D8B030D-6E8A-4147-A177-3AD203B41FA5}">
                      <a16:colId xmlns:a16="http://schemas.microsoft.com/office/drawing/2014/main" val="20000"/>
                    </a:ext>
                  </a:extLst>
                </a:gridCol>
                <a:gridCol w="2028419">
                  <a:extLst>
                    <a:ext uri="{9D8B030D-6E8A-4147-A177-3AD203B41FA5}">
                      <a16:colId xmlns:a16="http://schemas.microsoft.com/office/drawing/2014/main" val="20001"/>
                    </a:ext>
                  </a:extLst>
                </a:gridCol>
                <a:gridCol w="1385261">
                  <a:extLst>
                    <a:ext uri="{9D8B030D-6E8A-4147-A177-3AD203B41FA5}">
                      <a16:colId xmlns:a16="http://schemas.microsoft.com/office/drawing/2014/main" val="20002"/>
                    </a:ext>
                  </a:extLst>
                </a:gridCol>
              </a:tblGrid>
              <a:tr h="423681">
                <a:tc>
                  <a:txBody>
                    <a:bodyPr/>
                    <a:lstStyle>
                      <a:lvl1pPr eaLnBrk="0" hangingPunct="0">
                        <a:spcBef>
                          <a:spcPct val="20000"/>
                        </a:spcBef>
                        <a:buClr>
                          <a:srgbClr val="000000"/>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rgbClr val="006699"/>
                        </a:buClr>
                        <a:buFont typeface="Webdings" panose="05030102010509060703" pitchFamily="18" charset="2"/>
                        <a:defRPr sz="2000">
                          <a:solidFill>
                            <a:srgbClr val="006699"/>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defRPr sz="2000">
                          <a:solidFill>
                            <a:srgbClr val="666666"/>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anose="05000000000000000000" pitchFamily="2" charset="2"/>
                        <a:buNone/>
                        <a:tabLst/>
                      </a:pPr>
                      <a:r>
                        <a:rPr kumimoji="0" lang="zh-CN" altLang="en-US" sz="2200" b="1" i="0" u="none" strike="noStrike" cap="none" normalizeH="0" baseline="0" dirty="0">
                          <a:ln>
                            <a:noFill/>
                          </a:ln>
                          <a:solidFill>
                            <a:schemeClr val="tx1"/>
                          </a:solidFill>
                          <a:effectLst/>
                          <a:latin typeface="Arial Unicode MS" pitchFamily="34" charset="-122"/>
                          <a:ea typeface="微软雅黑" panose="020B0503020204020204" pitchFamily="34" charset="-122"/>
                          <a:cs typeface="Arial" panose="020B0604020202020204" pitchFamily="34" charset="0"/>
                        </a:rPr>
                        <a:t>任务</a:t>
                      </a:r>
                      <a:endParaRPr kumimoji="0" lang="en-US" altLang="zh-CN" sz="2200" b="1" i="0" u="none" strike="noStrike" cap="none" normalizeH="0" baseline="0" dirty="0">
                        <a:ln>
                          <a:noFill/>
                        </a:ln>
                        <a:solidFill>
                          <a:schemeClr val="tx1"/>
                        </a:solidFill>
                        <a:effectLst/>
                        <a:latin typeface="Arial Unicode MS" pitchFamily="34" charset="-122"/>
                        <a:ea typeface="微软雅黑" panose="020B0503020204020204" pitchFamily="34" charset="-122"/>
                        <a:cs typeface="Arial" panose="020B0604020202020204" pitchFamily="34" charset="0"/>
                      </a:endParaRPr>
                    </a:p>
                  </a:txBody>
                  <a:tcPr marL="90306" marR="9030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00000"/>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rgbClr val="006699"/>
                        </a:buClr>
                        <a:buFont typeface="Webdings" panose="05030102010509060703" pitchFamily="18" charset="2"/>
                        <a:defRPr sz="2000">
                          <a:solidFill>
                            <a:srgbClr val="006699"/>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defRPr sz="2000">
                          <a:solidFill>
                            <a:srgbClr val="666666"/>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anose="05000000000000000000" pitchFamily="2" charset="2"/>
                        <a:buNone/>
                        <a:tabLst/>
                      </a:pPr>
                      <a:r>
                        <a:rPr kumimoji="0" lang="zh-CN" altLang="en-US" sz="2200" b="1" i="0" u="none" strike="noStrike" cap="none" normalizeH="0" baseline="0">
                          <a:ln>
                            <a:noFill/>
                          </a:ln>
                          <a:solidFill>
                            <a:schemeClr val="tx1"/>
                          </a:solidFill>
                          <a:effectLst/>
                          <a:latin typeface="Arial Unicode MS" pitchFamily="34" charset="-122"/>
                          <a:ea typeface="微软雅黑" panose="020B0503020204020204" pitchFamily="34" charset="-122"/>
                          <a:cs typeface="Arial" panose="020B0604020202020204" pitchFamily="34" charset="0"/>
                        </a:rPr>
                        <a:t>执行者</a:t>
                      </a:r>
                      <a:endParaRPr kumimoji="0" lang="en-US" altLang="zh-CN" sz="2200" b="1" i="0" u="none" strike="noStrike" cap="none" normalizeH="0" baseline="0">
                        <a:ln>
                          <a:noFill/>
                        </a:ln>
                        <a:solidFill>
                          <a:schemeClr val="tx1"/>
                        </a:solidFill>
                        <a:effectLst/>
                        <a:latin typeface="Arial Unicode MS" pitchFamily="34" charset="-122"/>
                        <a:ea typeface="微软雅黑" panose="020B0503020204020204" pitchFamily="34" charset="-122"/>
                        <a:cs typeface="Arial" panose="020B0604020202020204" pitchFamily="34" charset="0"/>
                      </a:endParaRPr>
                    </a:p>
                  </a:txBody>
                  <a:tcPr marL="90306" marR="903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00000"/>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rgbClr val="006699"/>
                        </a:buClr>
                        <a:buFont typeface="Webdings" panose="05030102010509060703" pitchFamily="18" charset="2"/>
                        <a:defRPr sz="2000">
                          <a:solidFill>
                            <a:srgbClr val="006699"/>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defRPr sz="2000">
                          <a:solidFill>
                            <a:srgbClr val="666666"/>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anose="05000000000000000000" pitchFamily="2" charset="2"/>
                        <a:buNone/>
                        <a:tabLst/>
                      </a:pPr>
                      <a:r>
                        <a:rPr kumimoji="0" lang="zh-CN" altLang="en-US" sz="2200" b="1" i="0" u="none" strike="noStrike" cap="none" normalizeH="0" baseline="0">
                          <a:ln>
                            <a:noFill/>
                          </a:ln>
                          <a:solidFill>
                            <a:schemeClr val="tx1"/>
                          </a:solidFill>
                          <a:effectLst/>
                          <a:latin typeface="Arial Unicode MS" pitchFamily="34" charset="-122"/>
                          <a:ea typeface="微软雅黑" panose="020B0503020204020204" pitchFamily="34" charset="-122"/>
                          <a:cs typeface="Arial" panose="020B0604020202020204" pitchFamily="34" charset="0"/>
                        </a:rPr>
                        <a:t>工作量</a:t>
                      </a:r>
                      <a:endParaRPr kumimoji="0" lang="en-US" altLang="zh-CN" sz="2200" b="1" i="0" u="none" strike="noStrike" cap="none" normalizeH="0" baseline="0">
                        <a:ln>
                          <a:noFill/>
                        </a:ln>
                        <a:solidFill>
                          <a:schemeClr val="tx1"/>
                        </a:solidFill>
                        <a:effectLst/>
                        <a:latin typeface="Arial Unicode MS" pitchFamily="34" charset="-122"/>
                        <a:ea typeface="微软雅黑" panose="020B0503020204020204" pitchFamily="34" charset="-122"/>
                        <a:cs typeface="Arial" panose="020B0604020202020204" pitchFamily="34" charset="0"/>
                      </a:endParaRPr>
                    </a:p>
                  </a:txBody>
                  <a:tcPr marL="90306" marR="9030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82925">
                <a:tc>
                  <a:txBody>
                    <a:bodyPr/>
                    <a:lstStyle>
                      <a:lvl1pPr eaLnBrk="0" hangingPunct="0">
                        <a:spcBef>
                          <a:spcPct val="20000"/>
                        </a:spcBef>
                        <a:buClr>
                          <a:srgbClr val="000000"/>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rgbClr val="006699"/>
                        </a:buClr>
                        <a:buFont typeface="Webdings" panose="05030102010509060703" pitchFamily="18" charset="2"/>
                        <a:defRPr sz="2000">
                          <a:solidFill>
                            <a:srgbClr val="006699"/>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defRPr sz="2000">
                          <a:solidFill>
                            <a:srgbClr val="666666"/>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Arial Unicode MS" pitchFamily="34" charset="-122"/>
                          <a:ea typeface="微软雅黑" panose="020B0503020204020204" pitchFamily="34" charset="-122"/>
                          <a:cs typeface="Arial" panose="020B0604020202020204" pitchFamily="34" charset="0"/>
                        </a:rPr>
                        <a:t>在</a:t>
                      </a:r>
                      <a:r>
                        <a:rPr kumimoji="0" lang="en-US" altLang="zh-CN" sz="2000" b="0" i="0" u="none" strike="noStrike" cap="none" normalizeH="0" baseline="0" dirty="0">
                          <a:ln>
                            <a:noFill/>
                          </a:ln>
                          <a:solidFill>
                            <a:schemeClr val="tx1"/>
                          </a:solidFill>
                          <a:effectLst/>
                          <a:latin typeface="Arial Unicode MS" pitchFamily="34" charset="-122"/>
                          <a:ea typeface="微软雅黑" panose="020B0503020204020204" pitchFamily="34" charset="-122"/>
                          <a:cs typeface="Arial" panose="020B0604020202020204" pitchFamily="34" charset="0"/>
                        </a:rPr>
                        <a:t>Customer, Account</a:t>
                      </a:r>
                      <a:r>
                        <a:rPr kumimoji="0" lang="zh-CN" altLang="en-US" sz="2000" b="0" i="0" u="none" strike="noStrike" cap="none" normalizeH="0" baseline="0" dirty="0">
                          <a:ln>
                            <a:noFill/>
                          </a:ln>
                          <a:solidFill>
                            <a:schemeClr val="tx1"/>
                          </a:solidFill>
                          <a:effectLst/>
                          <a:latin typeface="Arial Unicode MS" pitchFamily="34" charset="-122"/>
                          <a:ea typeface="微软雅黑" panose="020B0503020204020204" pitchFamily="34" charset="-122"/>
                          <a:cs typeface="Arial" panose="020B0604020202020204" pitchFamily="34" charset="0"/>
                        </a:rPr>
                        <a:t>和</a:t>
                      </a:r>
                      <a:r>
                        <a:rPr kumimoji="0" lang="en-US" altLang="zh-CN" sz="2000" b="0" i="0" u="none" strike="noStrike" cap="none" normalizeH="0" baseline="0" dirty="0" err="1">
                          <a:ln>
                            <a:noFill/>
                          </a:ln>
                          <a:solidFill>
                            <a:schemeClr val="tx1"/>
                          </a:solidFill>
                          <a:effectLst/>
                          <a:latin typeface="Arial Unicode MS" pitchFamily="34" charset="-122"/>
                          <a:ea typeface="微软雅黑" panose="020B0503020204020204" pitchFamily="34" charset="-122"/>
                          <a:cs typeface="Arial" panose="020B0604020202020204" pitchFamily="34" charset="0"/>
                        </a:rPr>
                        <a:t>Plolicy</a:t>
                      </a:r>
                      <a:r>
                        <a:rPr kumimoji="0" lang="zh-CN" altLang="en-US" sz="2000" b="0" i="0" u="none" strike="noStrike" cap="none" normalizeH="0" baseline="0" dirty="0">
                          <a:ln>
                            <a:noFill/>
                          </a:ln>
                          <a:solidFill>
                            <a:schemeClr val="tx1"/>
                          </a:solidFill>
                          <a:effectLst/>
                          <a:latin typeface="Arial Unicode MS" pitchFamily="34" charset="-122"/>
                          <a:ea typeface="微软雅黑" panose="020B0503020204020204" pitchFamily="34" charset="-122"/>
                          <a:cs typeface="Arial" panose="020B0604020202020204" pitchFamily="34" charset="0"/>
                        </a:rPr>
                        <a:t>表中添加新的列</a:t>
                      </a:r>
                      <a:endParaRPr kumimoji="0" lang="en-US" altLang="zh-CN" sz="2000" b="0" i="0" u="none" strike="noStrike" cap="none" normalizeH="0" baseline="0" dirty="0">
                        <a:ln>
                          <a:noFill/>
                        </a:ln>
                        <a:solidFill>
                          <a:schemeClr val="tx1"/>
                        </a:solidFill>
                        <a:effectLst/>
                        <a:latin typeface="Arial Unicode MS" pitchFamily="34" charset="-122"/>
                        <a:ea typeface="微软雅黑" panose="020B0503020204020204" pitchFamily="34" charset="-122"/>
                        <a:cs typeface="Arial" panose="020B0604020202020204" pitchFamily="34" charset="0"/>
                      </a:endParaRPr>
                    </a:p>
                  </a:txBody>
                  <a:tcPr marL="90306" marR="9030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00000"/>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rgbClr val="006699"/>
                        </a:buClr>
                        <a:buFont typeface="Webdings" panose="05030102010509060703" pitchFamily="18" charset="2"/>
                        <a:defRPr sz="2000">
                          <a:solidFill>
                            <a:srgbClr val="006699"/>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defRPr sz="2000">
                          <a:solidFill>
                            <a:srgbClr val="666666"/>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Arial Unicode MS" pitchFamily="34" charset="-122"/>
                          <a:ea typeface="微软雅黑" panose="020B0503020204020204" pitchFamily="34" charset="-122"/>
                          <a:cs typeface="Arial" panose="020B0604020202020204" pitchFamily="34" charset="0"/>
                        </a:rPr>
                        <a:t>Barney</a:t>
                      </a:r>
                    </a:p>
                  </a:txBody>
                  <a:tcPr marL="90306" marR="903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00000"/>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rgbClr val="006699"/>
                        </a:buClr>
                        <a:buFont typeface="Webdings" panose="05030102010509060703" pitchFamily="18" charset="2"/>
                        <a:defRPr sz="2000">
                          <a:solidFill>
                            <a:srgbClr val="006699"/>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defRPr sz="2000">
                          <a:solidFill>
                            <a:srgbClr val="666666"/>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Arial Unicode MS" pitchFamily="34" charset="-122"/>
                          <a:ea typeface="微软雅黑" panose="020B0503020204020204" pitchFamily="34" charset="-122"/>
                          <a:cs typeface="Arial" panose="020B0604020202020204" pitchFamily="34" charset="0"/>
                        </a:rPr>
                        <a:t>3 hours</a:t>
                      </a:r>
                    </a:p>
                  </a:txBody>
                  <a:tcPr marL="90306" marR="9030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2925">
                <a:tc>
                  <a:txBody>
                    <a:bodyPr/>
                    <a:lstStyle>
                      <a:lvl1pPr eaLnBrk="0" hangingPunct="0">
                        <a:spcBef>
                          <a:spcPct val="20000"/>
                        </a:spcBef>
                        <a:buClr>
                          <a:srgbClr val="000000"/>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rgbClr val="006699"/>
                        </a:buClr>
                        <a:buFont typeface="Webdings" panose="05030102010509060703" pitchFamily="18" charset="2"/>
                        <a:defRPr sz="2000">
                          <a:solidFill>
                            <a:srgbClr val="006699"/>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defRPr sz="2000">
                          <a:solidFill>
                            <a:srgbClr val="666666"/>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Arial Unicode MS" pitchFamily="34" charset="-122"/>
                          <a:ea typeface="微软雅黑" panose="020B0503020204020204" pitchFamily="34" charset="-122"/>
                          <a:cs typeface="Arial" panose="020B0604020202020204" pitchFamily="34" charset="0"/>
                        </a:rPr>
                        <a:t>更新原型系统以在客户信息屏幕中显示客户策略</a:t>
                      </a:r>
                      <a:endParaRPr kumimoji="0" lang="en-US" altLang="zh-CN" sz="2000" b="0" i="0" u="none" strike="noStrike" cap="none" normalizeH="0" baseline="0">
                        <a:ln>
                          <a:noFill/>
                        </a:ln>
                        <a:solidFill>
                          <a:schemeClr val="tx1"/>
                        </a:solidFill>
                        <a:effectLst/>
                        <a:latin typeface="Arial Unicode MS" pitchFamily="34" charset="-122"/>
                        <a:ea typeface="微软雅黑" panose="020B0503020204020204" pitchFamily="34" charset="-122"/>
                        <a:cs typeface="Arial" panose="020B0604020202020204" pitchFamily="34" charset="0"/>
                      </a:endParaRPr>
                    </a:p>
                  </a:txBody>
                  <a:tcPr marL="90306" marR="9030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00000"/>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rgbClr val="006699"/>
                        </a:buClr>
                        <a:buFont typeface="Webdings" panose="05030102010509060703" pitchFamily="18" charset="2"/>
                        <a:defRPr sz="2000">
                          <a:solidFill>
                            <a:srgbClr val="006699"/>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defRPr sz="2000">
                          <a:solidFill>
                            <a:srgbClr val="666666"/>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Arial Unicode MS" pitchFamily="34" charset="-122"/>
                          <a:ea typeface="微软雅黑" panose="020B0503020204020204" pitchFamily="34" charset="-122"/>
                          <a:cs typeface="Arial" panose="020B0604020202020204" pitchFamily="34" charset="0"/>
                        </a:rPr>
                        <a:t>Fred &amp; Betty</a:t>
                      </a:r>
                    </a:p>
                  </a:txBody>
                  <a:tcPr marL="90306" marR="903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00000"/>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rgbClr val="006699"/>
                        </a:buClr>
                        <a:buFont typeface="Webdings" panose="05030102010509060703" pitchFamily="18" charset="2"/>
                        <a:defRPr sz="2000">
                          <a:solidFill>
                            <a:srgbClr val="006699"/>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defRPr sz="2000">
                          <a:solidFill>
                            <a:srgbClr val="666666"/>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Arial Unicode MS" pitchFamily="34" charset="-122"/>
                          <a:ea typeface="微软雅黑" panose="020B0503020204020204" pitchFamily="34" charset="-122"/>
                          <a:cs typeface="Arial" panose="020B0604020202020204" pitchFamily="34" charset="0"/>
                        </a:rPr>
                        <a:t>16 hours</a:t>
                      </a:r>
                    </a:p>
                  </a:txBody>
                  <a:tcPr marL="90306" marR="9030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2925">
                <a:tc>
                  <a:txBody>
                    <a:bodyPr/>
                    <a:lstStyle>
                      <a:lvl1pPr eaLnBrk="0" hangingPunct="0">
                        <a:spcBef>
                          <a:spcPct val="20000"/>
                        </a:spcBef>
                        <a:buClr>
                          <a:srgbClr val="000000"/>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rgbClr val="006699"/>
                        </a:buClr>
                        <a:buFont typeface="Webdings" panose="05030102010509060703" pitchFamily="18" charset="2"/>
                        <a:defRPr sz="2000">
                          <a:solidFill>
                            <a:srgbClr val="006699"/>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defRPr sz="2000">
                          <a:solidFill>
                            <a:srgbClr val="666666"/>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Arial Unicode MS" pitchFamily="34" charset="-122"/>
                          <a:ea typeface="微软雅黑" panose="020B0503020204020204" pitchFamily="34" charset="-122"/>
                          <a:cs typeface="Arial" panose="020B0604020202020204" pitchFamily="34" charset="0"/>
                        </a:rPr>
                        <a:t>阅读来自加拿大的系统的策略信息</a:t>
                      </a:r>
                      <a:endParaRPr kumimoji="0" lang="en-US" altLang="zh-CN" sz="2000" b="0" i="0" u="none" strike="noStrike" cap="none" normalizeH="0" baseline="0" dirty="0">
                        <a:ln>
                          <a:noFill/>
                        </a:ln>
                        <a:solidFill>
                          <a:schemeClr val="tx1"/>
                        </a:solidFill>
                        <a:effectLst/>
                        <a:latin typeface="Arial Unicode MS" pitchFamily="34" charset="-122"/>
                        <a:ea typeface="微软雅黑" panose="020B0503020204020204" pitchFamily="34" charset="-122"/>
                        <a:cs typeface="Arial" panose="020B0604020202020204" pitchFamily="34" charset="0"/>
                      </a:endParaRPr>
                    </a:p>
                  </a:txBody>
                  <a:tcPr marL="90306" marR="9030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00000"/>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rgbClr val="006699"/>
                        </a:buClr>
                        <a:buFont typeface="Webdings" panose="05030102010509060703" pitchFamily="18" charset="2"/>
                        <a:defRPr sz="2000">
                          <a:solidFill>
                            <a:srgbClr val="006699"/>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defRPr sz="2000">
                          <a:solidFill>
                            <a:srgbClr val="666666"/>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Arial Unicode MS" pitchFamily="34" charset="-122"/>
                          <a:ea typeface="微软雅黑" panose="020B0503020204020204" pitchFamily="34" charset="-122"/>
                          <a:cs typeface="Arial" panose="020B0604020202020204" pitchFamily="34" charset="0"/>
                        </a:rPr>
                        <a:t>Barney</a:t>
                      </a:r>
                    </a:p>
                  </a:txBody>
                  <a:tcPr marL="90306" marR="903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00000"/>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rgbClr val="006699"/>
                        </a:buClr>
                        <a:buFont typeface="Webdings" panose="05030102010509060703" pitchFamily="18" charset="2"/>
                        <a:defRPr sz="2000">
                          <a:solidFill>
                            <a:srgbClr val="006699"/>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defRPr sz="2000">
                          <a:solidFill>
                            <a:srgbClr val="666666"/>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Arial Unicode MS" pitchFamily="34" charset="-122"/>
                          <a:ea typeface="微软雅黑" panose="020B0503020204020204" pitchFamily="34" charset="-122"/>
                          <a:cs typeface="Arial" panose="020B0604020202020204" pitchFamily="34" charset="0"/>
                        </a:rPr>
                        <a:t>2 hours</a:t>
                      </a:r>
                    </a:p>
                  </a:txBody>
                  <a:tcPr marL="90306" marR="9030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4289">
                <a:tc>
                  <a:txBody>
                    <a:bodyPr/>
                    <a:lstStyle>
                      <a:lvl1pPr eaLnBrk="0" hangingPunct="0">
                        <a:spcBef>
                          <a:spcPct val="20000"/>
                        </a:spcBef>
                        <a:buClr>
                          <a:srgbClr val="000000"/>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rgbClr val="006699"/>
                        </a:buClr>
                        <a:buFont typeface="Webdings" panose="05030102010509060703" pitchFamily="18" charset="2"/>
                        <a:defRPr sz="2000">
                          <a:solidFill>
                            <a:srgbClr val="006699"/>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defRPr sz="2000">
                          <a:solidFill>
                            <a:srgbClr val="666666"/>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Arial Unicode MS" pitchFamily="34" charset="-122"/>
                          <a:ea typeface="微软雅黑" panose="020B0503020204020204" pitchFamily="34" charset="-122"/>
                          <a:cs typeface="Arial" panose="020B0604020202020204" pitchFamily="34" charset="0"/>
                        </a:rPr>
                        <a:t>阅读来自美国的系统的策略信息</a:t>
                      </a:r>
                      <a:endParaRPr kumimoji="0" lang="en-US" altLang="zh-CN" sz="2000" b="0" i="0" u="none" strike="noStrike" cap="none" normalizeH="0" baseline="0" dirty="0">
                        <a:ln>
                          <a:noFill/>
                        </a:ln>
                        <a:solidFill>
                          <a:schemeClr val="tx1"/>
                        </a:solidFill>
                        <a:effectLst/>
                        <a:latin typeface="Arial Unicode MS" pitchFamily="34" charset="-122"/>
                        <a:ea typeface="微软雅黑" panose="020B0503020204020204" pitchFamily="34" charset="-122"/>
                        <a:cs typeface="Arial" panose="020B0604020202020204" pitchFamily="34" charset="0"/>
                      </a:endParaRPr>
                    </a:p>
                  </a:txBody>
                  <a:tcPr marL="90306" marR="9030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00000"/>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rgbClr val="006699"/>
                        </a:buClr>
                        <a:buFont typeface="Webdings" panose="05030102010509060703" pitchFamily="18" charset="2"/>
                        <a:defRPr sz="2000">
                          <a:solidFill>
                            <a:srgbClr val="006699"/>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defRPr sz="2000">
                          <a:solidFill>
                            <a:srgbClr val="666666"/>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Arial Unicode MS" pitchFamily="34" charset="-122"/>
                          <a:ea typeface="微软雅黑" panose="020B0503020204020204" pitchFamily="34" charset="-122"/>
                          <a:cs typeface="Arial" panose="020B0604020202020204" pitchFamily="34" charset="0"/>
                        </a:rPr>
                        <a:t>Barney</a:t>
                      </a:r>
                    </a:p>
                  </a:txBody>
                  <a:tcPr marL="90306" marR="903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00000"/>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rgbClr val="006699"/>
                        </a:buClr>
                        <a:buFont typeface="Webdings" panose="05030102010509060703" pitchFamily="18" charset="2"/>
                        <a:defRPr sz="2000">
                          <a:solidFill>
                            <a:srgbClr val="006699"/>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defRPr sz="2000">
                          <a:solidFill>
                            <a:srgbClr val="666666"/>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Arial Unicode MS" pitchFamily="34" charset="-122"/>
                          <a:ea typeface="微软雅黑" panose="020B0503020204020204" pitchFamily="34" charset="-122"/>
                          <a:cs typeface="Arial" panose="020B0604020202020204" pitchFamily="34" charset="0"/>
                        </a:rPr>
                        <a:t>5 hours</a:t>
                      </a:r>
                    </a:p>
                  </a:txBody>
                  <a:tcPr marL="90306" marR="9030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82925">
                <a:tc>
                  <a:txBody>
                    <a:bodyPr/>
                    <a:lstStyle>
                      <a:lvl1pPr eaLnBrk="0" hangingPunct="0">
                        <a:spcBef>
                          <a:spcPct val="20000"/>
                        </a:spcBef>
                        <a:buClr>
                          <a:srgbClr val="000000"/>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rgbClr val="006699"/>
                        </a:buClr>
                        <a:buFont typeface="Webdings" panose="05030102010509060703" pitchFamily="18" charset="2"/>
                        <a:defRPr sz="2000">
                          <a:solidFill>
                            <a:srgbClr val="006699"/>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defRPr sz="2000">
                          <a:solidFill>
                            <a:srgbClr val="666666"/>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Arial Unicode MS" pitchFamily="34" charset="-122"/>
                          <a:ea typeface="微软雅黑" panose="020B0503020204020204" pitchFamily="34" charset="-122"/>
                          <a:cs typeface="Arial" panose="020B0604020202020204" pitchFamily="34" charset="0"/>
                        </a:rPr>
                        <a:t>实现汇总客户策略的业务逻辑</a:t>
                      </a:r>
                      <a:endParaRPr kumimoji="0" lang="en-US" altLang="zh-CN" sz="2000" b="0" i="0" u="none" strike="noStrike" cap="none" normalizeH="0" baseline="0">
                        <a:ln>
                          <a:noFill/>
                        </a:ln>
                        <a:solidFill>
                          <a:schemeClr val="tx1"/>
                        </a:solidFill>
                        <a:effectLst/>
                        <a:latin typeface="Arial Unicode MS" pitchFamily="34" charset="-122"/>
                        <a:ea typeface="微软雅黑" panose="020B0503020204020204" pitchFamily="34" charset="-122"/>
                        <a:cs typeface="Arial" panose="020B0604020202020204" pitchFamily="34" charset="0"/>
                      </a:endParaRPr>
                    </a:p>
                  </a:txBody>
                  <a:tcPr marL="90306" marR="9030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00000"/>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rgbClr val="006699"/>
                        </a:buClr>
                        <a:buFont typeface="Webdings" panose="05030102010509060703" pitchFamily="18" charset="2"/>
                        <a:defRPr sz="2000">
                          <a:solidFill>
                            <a:srgbClr val="006699"/>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defRPr sz="2000">
                          <a:solidFill>
                            <a:srgbClr val="666666"/>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Arial Unicode MS" pitchFamily="34" charset="-122"/>
                          <a:ea typeface="微软雅黑" panose="020B0503020204020204" pitchFamily="34" charset="-122"/>
                          <a:cs typeface="Arial" panose="020B0604020202020204" pitchFamily="34" charset="0"/>
                        </a:rPr>
                        <a:t>Fred &amp; Barney</a:t>
                      </a:r>
                    </a:p>
                  </a:txBody>
                  <a:tcPr marL="90306" marR="903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00000"/>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rgbClr val="006699"/>
                        </a:buClr>
                        <a:buFont typeface="Webdings" panose="05030102010509060703" pitchFamily="18" charset="2"/>
                        <a:defRPr sz="2000">
                          <a:solidFill>
                            <a:srgbClr val="006699"/>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defRPr sz="2000">
                          <a:solidFill>
                            <a:srgbClr val="666666"/>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Arial Unicode MS" pitchFamily="34" charset="-122"/>
                          <a:ea typeface="微软雅黑" panose="020B0503020204020204" pitchFamily="34" charset="-122"/>
                          <a:cs typeface="Arial" panose="020B0604020202020204" pitchFamily="34" charset="0"/>
                        </a:rPr>
                        <a:t>16 hours</a:t>
                      </a:r>
                    </a:p>
                  </a:txBody>
                  <a:tcPr marL="90306" marR="9030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82925">
                <a:tc>
                  <a:txBody>
                    <a:bodyPr/>
                    <a:lstStyle>
                      <a:lvl1pPr eaLnBrk="0" hangingPunct="0">
                        <a:spcBef>
                          <a:spcPct val="20000"/>
                        </a:spcBef>
                        <a:buClr>
                          <a:srgbClr val="000000"/>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rgbClr val="006699"/>
                        </a:buClr>
                        <a:buFont typeface="Webdings" panose="05030102010509060703" pitchFamily="18" charset="2"/>
                        <a:defRPr sz="2000">
                          <a:solidFill>
                            <a:srgbClr val="006699"/>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defRPr sz="2000">
                          <a:solidFill>
                            <a:srgbClr val="666666"/>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anose="05000000000000000000" pitchFamily="2" charset="2"/>
                        <a:buNone/>
                        <a:tabLst/>
                      </a:pPr>
                      <a:r>
                        <a:rPr kumimoji="0" lang="zh-CN" altLang="en-US" sz="2000" b="0" i="0" u="none" strike="noStrike" cap="none" normalizeH="0" baseline="0">
                          <a:ln>
                            <a:noFill/>
                          </a:ln>
                          <a:solidFill>
                            <a:schemeClr val="tx1"/>
                          </a:solidFill>
                          <a:effectLst/>
                          <a:latin typeface="Arial Unicode MS" pitchFamily="34" charset="-122"/>
                          <a:ea typeface="微软雅黑" panose="020B0503020204020204" pitchFamily="34" charset="-122"/>
                          <a:cs typeface="Arial" panose="020B0604020202020204" pitchFamily="34" charset="0"/>
                        </a:rPr>
                        <a:t>分析附加销售策略的业务需求</a:t>
                      </a:r>
                      <a:endParaRPr kumimoji="0" lang="en-US" altLang="zh-CN" sz="2000" b="0" i="0" u="none" strike="noStrike" cap="none" normalizeH="0" baseline="0">
                        <a:ln>
                          <a:noFill/>
                        </a:ln>
                        <a:solidFill>
                          <a:schemeClr val="tx1"/>
                        </a:solidFill>
                        <a:effectLst/>
                        <a:latin typeface="Arial Unicode MS" pitchFamily="34" charset="-122"/>
                        <a:ea typeface="微软雅黑" panose="020B0503020204020204" pitchFamily="34" charset="-122"/>
                        <a:cs typeface="Arial" panose="020B0604020202020204" pitchFamily="34" charset="0"/>
                      </a:endParaRPr>
                    </a:p>
                  </a:txBody>
                  <a:tcPr marL="90306" marR="9030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00000"/>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rgbClr val="006699"/>
                        </a:buClr>
                        <a:buFont typeface="Webdings" panose="05030102010509060703" pitchFamily="18" charset="2"/>
                        <a:defRPr sz="2000">
                          <a:solidFill>
                            <a:srgbClr val="006699"/>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defRPr sz="2000">
                          <a:solidFill>
                            <a:srgbClr val="666666"/>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Arial Unicode MS" pitchFamily="34" charset="-122"/>
                          <a:ea typeface="微软雅黑" panose="020B0503020204020204" pitchFamily="34" charset="-122"/>
                          <a:cs typeface="Arial" panose="020B0604020202020204" pitchFamily="34" charset="0"/>
                        </a:rPr>
                        <a:t>Wilma</a:t>
                      </a:r>
                    </a:p>
                  </a:txBody>
                  <a:tcPr marL="90306" marR="903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00000"/>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rgbClr val="006699"/>
                        </a:buClr>
                        <a:buFont typeface="Webdings" panose="05030102010509060703" pitchFamily="18" charset="2"/>
                        <a:defRPr sz="2000">
                          <a:solidFill>
                            <a:srgbClr val="006699"/>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defRPr sz="2000">
                          <a:solidFill>
                            <a:srgbClr val="666666"/>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Arial Unicode MS" pitchFamily="34" charset="-122"/>
                          <a:ea typeface="微软雅黑" panose="020B0503020204020204" pitchFamily="34" charset="-122"/>
                          <a:cs typeface="Arial" panose="020B0604020202020204" pitchFamily="34" charset="0"/>
                        </a:rPr>
                        <a:t>12 hours</a:t>
                      </a:r>
                    </a:p>
                  </a:txBody>
                  <a:tcPr marL="90306" marR="9030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82925">
                <a:tc>
                  <a:txBody>
                    <a:bodyPr/>
                    <a:lstStyle>
                      <a:lvl1pPr eaLnBrk="0" hangingPunct="0">
                        <a:spcBef>
                          <a:spcPct val="20000"/>
                        </a:spcBef>
                        <a:buClr>
                          <a:srgbClr val="000000"/>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rgbClr val="006699"/>
                        </a:buClr>
                        <a:buFont typeface="Webdings" panose="05030102010509060703" pitchFamily="18" charset="2"/>
                        <a:defRPr sz="2000">
                          <a:solidFill>
                            <a:srgbClr val="006699"/>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defRPr sz="2000">
                          <a:solidFill>
                            <a:srgbClr val="666666"/>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Arial Unicode MS" pitchFamily="34" charset="-122"/>
                          <a:ea typeface="微软雅黑" panose="020B0503020204020204" pitchFamily="34" charset="-122"/>
                          <a:cs typeface="Arial" panose="020B0604020202020204" pitchFamily="34" charset="0"/>
                        </a:rPr>
                        <a:t>设计附加销售策略的用户界面原型</a:t>
                      </a:r>
                      <a:endParaRPr kumimoji="0" lang="en-US" altLang="zh-CN" sz="2000" b="0" i="0" u="none" strike="noStrike" cap="none" normalizeH="0" baseline="0" dirty="0">
                        <a:ln>
                          <a:noFill/>
                        </a:ln>
                        <a:solidFill>
                          <a:schemeClr val="tx1"/>
                        </a:solidFill>
                        <a:effectLst/>
                        <a:latin typeface="Arial Unicode MS" pitchFamily="34" charset="-122"/>
                        <a:ea typeface="微软雅黑" panose="020B0503020204020204" pitchFamily="34" charset="-122"/>
                        <a:cs typeface="Arial" panose="020B0604020202020204" pitchFamily="34" charset="0"/>
                      </a:endParaRPr>
                    </a:p>
                  </a:txBody>
                  <a:tcPr marL="90306" marR="9030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00000"/>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rgbClr val="006699"/>
                        </a:buClr>
                        <a:buFont typeface="Webdings" panose="05030102010509060703" pitchFamily="18" charset="2"/>
                        <a:defRPr sz="2000">
                          <a:solidFill>
                            <a:srgbClr val="006699"/>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defRPr sz="2000">
                          <a:solidFill>
                            <a:srgbClr val="666666"/>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Arial Unicode MS" pitchFamily="34" charset="-122"/>
                          <a:ea typeface="微软雅黑" panose="020B0503020204020204" pitchFamily="34" charset="-122"/>
                          <a:cs typeface="Arial" panose="020B0604020202020204" pitchFamily="34" charset="0"/>
                        </a:rPr>
                        <a:t>Wilma &amp; Betty</a:t>
                      </a:r>
                    </a:p>
                  </a:txBody>
                  <a:tcPr marL="90306" marR="903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00000"/>
                        </a:buClr>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rgbClr val="006699"/>
                        </a:buClr>
                        <a:buFont typeface="Webdings" panose="05030102010509060703" pitchFamily="18" charset="2"/>
                        <a:defRPr sz="2000">
                          <a:solidFill>
                            <a:srgbClr val="006699"/>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defRPr sz="2000">
                          <a:solidFill>
                            <a:srgbClr val="666666"/>
                          </a:solidFill>
                          <a:latin typeface="Arial" panose="020B0604020202020204" pitchFamily="34" charset="0"/>
                          <a:cs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Arial Unicode MS" pitchFamily="34" charset="-122"/>
                          <a:ea typeface="微软雅黑" panose="020B0503020204020204" pitchFamily="34" charset="-122"/>
                          <a:cs typeface="Arial" panose="020B0604020202020204" pitchFamily="34" charset="0"/>
                        </a:rPr>
                        <a:t>18 hours</a:t>
                      </a:r>
                    </a:p>
                  </a:txBody>
                  <a:tcPr marL="90306" marR="9030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8596972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E5DE1E-C8A6-49AA-B811-DACCF24AC1AA}"/>
              </a:ext>
            </a:extLst>
          </p:cNvPr>
          <p:cNvSpPr>
            <a:spLocks noGrp="1"/>
          </p:cNvSpPr>
          <p:nvPr>
            <p:ph type="title"/>
          </p:nvPr>
        </p:nvSpPr>
        <p:spPr/>
        <p:txBody>
          <a:bodyPr/>
          <a:lstStyle/>
          <a:p>
            <a:r>
              <a:rPr lang="en-US" altLang="zh-CN" dirty="0"/>
              <a:t>4. </a:t>
            </a:r>
            <a:r>
              <a:rPr lang="zh-CN" altLang="en-US" dirty="0"/>
              <a:t>常用工具、技术和方法</a:t>
            </a:r>
            <a:r>
              <a:rPr lang="en-US" altLang="zh-CN" dirty="0"/>
              <a:t> </a:t>
            </a:r>
            <a:endParaRPr lang="zh-CN" altLang="en-US" dirty="0"/>
          </a:p>
        </p:txBody>
      </p:sp>
      <p:sp>
        <p:nvSpPr>
          <p:cNvPr id="3" name="内容占位符 2">
            <a:extLst>
              <a:ext uri="{FF2B5EF4-FFF2-40B4-BE49-F238E27FC236}">
                <a16:creationId xmlns:a16="http://schemas.microsoft.com/office/drawing/2014/main" id="{06EAC41D-5CCD-44F0-A928-505D997C47C8}"/>
              </a:ext>
            </a:extLst>
          </p:cNvPr>
          <p:cNvSpPr>
            <a:spLocks noGrp="1"/>
          </p:cNvSpPr>
          <p:nvPr>
            <p:ph idx="1"/>
          </p:nvPr>
        </p:nvSpPr>
        <p:spPr/>
        <p:txBody>
          <a:bodyPr>
            <a:normAutofit/>
          </a:bodyPr>
          <a:lstStyle/>
          <a:p>
            <a:pPr marL="0" indent="0">
              <a:buNone/>
            </a:pPr>
            <a:r>
              <a:rPr lang="zh-CN" altLang="en-US" dirty="0">
                <a:latin typeface="Arial Unicode MS" panose="020B0604020202020204" pitchFamily="34" charset="-122"/>
              </a:rPr>
              <a:t>（</a:t>
            </a:r>
            <a:r>
              <a:rPr lang="en-US" altLang="zh-CN" dirty="0"/>
              <a:t>8</a:t>
            </a:r>
            <a:r>
              <a:rPr lang="zh-CN" altLang="en-US" dirty="0">
                <a:latin typeface="Arial Unicode MS" panose="020B0604020202020204" pitchFamily="34" charset="-122"/>
              </a:rPr>
              <a:t>）任务规划方法</a:t>
            </a:r>
            <a:endParaRPr lang="en-US" altLang="zh-CN" dirty="0">
              <a:latin typeface="Arial Unicode MS" panose="020B0604020202020204" pitchFamily="34" charset="-122"/>
            </a:endParaRPr>
          </a:p>
          <a:p>
            <a:pPr lvl="1"/>
            <a:r>
              <a:rPr lang="zh-CN" altLang="en-US" b="1" dirty="0">
                <a:latin typeface="Arial Unicode MS" panose="020B0604020202020204" pitchFamily="34" charset="-122"/>
              </a:rPr>
              <a:t>任务板（</a:t>
            </a:r>
            <a:r>
              <a:rPr lang="en-US" altLang="zh-CN" b="1" dirty="0">
                <a:latin typeface="Arial Unicode MS" panose="020B0604020202020204" pitchFamily="34" charset="-122"/>
              </a:rPr>
              <a:t>Task board</a:t>
            </a:r>
            <a:r>
              <a:rPr lang="zh-CN" altLang="en-US" b="1" dirty="0">
                <a:latin typeface="Arial Unicode MS" panose="020B0604020202020204" pitchFamily="34" charset="-122"/>
              </a:rPr>
              <a:t>）</a:t>
            </a:r>
            <a:endParaRPr lang="en-US" altLang="zh-CN" b="1" dirty="0">
              <a:latin typeface="Arial Unicode MS" panose="020B0604020202020204" pitchFamily="34" charset="-122"/>
            </a:endParaRPr>
          </a:p>
        </p:txBody>
      </p:sp>
      <p:sp>
        <p:nvSpPr>
          <p:cNvPr id="4" name="灯片编号占位符 3">
            <a:extLst>
              <a:ext uri="{FF2B5EF4-FFF2-40B4-BE49-F238E27FC236}">
                <a16:creationId xmlns:a16="http://schemas.microsoft.com/office/drawing/2014/main" id="{9C46FC7F-E077-41D0-A3DC-29EA085051C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36</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 name="Picture 4">
            <a:extLst>
              <a:ext uri="{FF2B5EF4-FFF2-40B4-BE49-F238E27FC236}">
                <a16:creationId xmlns:a16="http://schemas.microsoft.com/office/drawing/2014/main" id="{8C84ABC0-379A-4517-9E0B-293144E6C6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5419" y="2385954"/>
            <a:ext cx="7886701" cy="3762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lgn="ctr">
                <a:solidFill>
                  <a:srgbClr val="000000"/>
                </a:solidFill>
                <a:miter lim="800000"/>
                <a:headEnd/>
                <a:tailEnd type="none" w="lg" len="lg"/>
              </a14:hiddenLine>
            </a:ext>
          </a:extLst>
        </p:spPr>
      </p:pic>
    </p:spTree>
    <p:extLst>
      <p:ext uri="{BB962C8B-B14F-4D97-AF65-F5344CB8AC3E}">
        <p14:creationId xmlns:p14="http://schemas.microsoft.com/office/powerpoint/2010/main" val="3762293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E5DE1E-C8A6-49AA-B811-DACCF24AC1AA}"/>
              </a:ext>
            </a:extLst>
          </p:cNvPr>
          <p:cNvSpPr>
            <a:spLocks noGrp="1"/>
          </p:cNvSpPr>
          <p:nvPr>
            <p:ph type="title"/>
          </p:nvPr>
        </p:nvSpPr>
        <p:spPr/>
        <p:txBody>
          <a:bodyPr/>
          <a:lstStyle/>
          <a:p>
            <a:r>
              <a:rPr lang="en-US" altLang="zh-CN" dirty="0"/>
              <a:t>4. </a:t>
            </a:r>
            <a:r>
              <a:rPr lang="zh-CN" altLang="en-US" dirty="0"/>
              <a:t>常用工具、技术和方法</a:t>
            </a:r>
            <a:r>
              <a:rPr lang="en-US" altLang="zh-CN" dirty="0"/>
              <a:t> </a:t>
            </a:r>
            <a:endParaRPr lang="zh-CN" altLang="en-US" dirty="0"/>
          </a:p>
        </p:txBody>
      </p:sp>
      <p:sp>
        <p:nvSpPr>
          <p:cNvPr id="3" name="内容占位符 2">
            <a:extLst>
              <a:ext uri="{FF2B5EF4-FFF2-40B4-BE49-F238E27FC236}">
                <a16:creationId xmlns:a16="http://schemas.microsoft.com/office/drawing/2014/main" id="{06EAC41D-5CCD-44F0-A928-505D997C47C8}"/>
              </a:ext>
            </a:extLst>
          </p:cNvPr>
          <p:cNvSpPr>
            <a:spLocks noGrp="1"/>
          </p:cNvSpPr>
          <p:nvPr>
            <p:ph idx="1"/>
          </p:nvPr>
        </p:nvSpPr>
        <p:spPr/>
        <p:txBody>
          <a:bodyPr>
            <a:normAutofit/>
          </a:bodyPr>
          <a:lstStyle/>
          <a:p>
            <a:pPr marL="0" indent="0">
              <a:buNone/>
            </a:pPr>
            <a:r>
              <a:rPr lang="zh-CN" altLang="en-US" dirty="0">
                <a:latin typeface="Arial Unicode MS" panose="020B0604020202020204" pitchFamily="34" charset="-122"/>
              </a:rPr>
              <a:t>（</a:t>
            </a:r>
            <a:r>
              <a:rPr lang="en-US" altLang="zh-CN" dirty="0"/>
              <a:t>8</a:t>
            </a:r>
            <a:r>
              <a:rPr lang="zh-CN" altLang="en-US" dirty="0">
                <a:latin typeface="Arial Unicode MS" panose="020B0604020202020204" pitchFamily="34" charset="-122"/>
              </a:rPr>
              <a:t>）任务规划方法</a:t>
            </a:r>
            <a:endParaRPr lang="en-US" altLang="zh-CN" dirty="0">
              <a:latin typeface="Arial Unicode MS" panose="020B0604020202020204" pitchFamily="34" charset="-122"/>
            </a:endParaRPr>
          </a:p>
          <a:p>
            <a:pPr lvl="1"/>
            <a:r>
              <a:rPr lang="zh-CN" altLang="en-US" b="1" dirty="0">
                <a:latin typeface="Arial Unicode MS" panose="020B0604020202020204" pitchFamily="34" charset="-122"/>
              </a:rPr>
              <a:t>三种方法对比</a:t>
            </a:r>
            <a:endParaRPr lang="en-US" altLang="zh-CN" b="1" dirty="0">
              <a:latin typeface="Arial Unicode MS" panose="020B0604020202020204" pitchFamily="34" charset="-122"/>
            </a:endParaRPr>
          </a:p>
        </p:txBody>
      </p:sp>
      <p:sp>
        <p:nvSpPr>
          <p:cNvPr id="4" name="灯片编号占位符 3">
            <a:extLst>
              <a:ext uri="{FF2B5EF4-FFF2-40B4-BE49-F238E27FC236}">
                <a16:creationId xmlns:a16="http://schemas.microsoft.com/office/drawing/2014/main" id="{9C46FC7F-E077-41D0-A3DC-29EA085051C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37</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7" name="表格 6">
            <a:extLst>
              <a:ext uri="{FF2B5EF4-FFF2-40B4-BE49-F238E27FC236}">
                <a16:creationId xmlns:a16="http://schemas.microsoft.com/office/drawing/2014/main" id="{B1C17F84-530A-439F-A324-54455BD8AE3F}"/>
              </a:ext>
            </a:extLst>
          </p:cNvPr>
          <p:cNvGraphicFramePr>
            <a:graphicFrameLocks noGrp="1"/>
          </p:cNvGraphicFramePr>
          <p:nvPr>
            <p:extLst>
              <p:ext uri="{D42A27DB-BD31-4B8C-83A1-F6EECF244321}">
                <p14:modId xmlns:p14="http://schemas.microsoft.com/office/powerpoint/2010/main" val="826242282"/>
              </p:ext>
            </p:extLst>
          </p:nvPr>
        </p:nvGraphicFramePr>
        <p:xfrm>
          <a:off x="1209280" y="2372360"/>
          <a:ext cx="9792490" cy="3708637"/>
        </p:xfrm>
        <a:graphic>
          <a:graphicData uri="http://schemas.openxmlformats.org/drawingml/2006/table">
            <a:tbl>
              <a:tblPr firstRow="1" bandRow="1">
                <a:tableStyleId>{5C22544A-7EE6-4342-B048-85BDC9FD1C3A}</a:tableStyleId>
              </a:tblPr>
              <a:tblGrid>
                <a:gridCol w="2436911">
                  <a:extLst>
                    <a:ext uri="{9D8B030D-6E8A-4147-A177-3AD203B41FA5}">
                      <a16:colId xmlns:a16="http://schemas.microsoft.com/office/drawing/2014/main" val="20000"/>
                    </a:ext>
                  </a:extLst>
                </a:gridCol>
                <a:gridCol w="4290754">
                  <a:extLst>
                    <a:ext uri="{9D8B030D-6E8A-4147-A177-3AD203B41FA5}">
                      <a16:colId xmlns:a16="http://schemas.microsoft.com/office/drawing/2014/main" val="20001"/>
                    </a:ext>
                  </a:extLst>
                </a:gridCol>
                <a:gridCol w="3064825">
                  <a:extLst>
                    <a:ext uri="{9D8B030D-6E8A-4147-A177-3AD203B41FA5}">
                      <a16:colId xmlns:a16="http://schemas.microsoft.com/office/drawing/2014/main" val="20002"/>
                    </a:ext>
                  </a:extLst>
                </a:gridCol>
              </a:tblGrid>
              <a:tr h="637540">
                <a:tc>
                  <a:txBody>
                    <a:bodyPr/>
                    <a:lstStyle/>
                    <a:p>
                      <a:pPr algn="ctr"/>
                      <a:endParaRPr lang="zh-CN" altLang="en-US" sz="2400" baseline="0" dirty="0">
                        <a:latin typeface="Verdana" pitchFamily="34" charset="0"/>
                        <a:ea typeface="微软雅黑" pitchFamily="34" charset="-122"/>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zh-CN" altLang="en-US" sz="2400" baseline="0" dirty="0">
                          <a:latin typeface="Verdana" pitchFamily="34" charset="0"/>
                          <a:ea typeface="微软雅黑" pitchFamily="34" charset="-122"/>
                        </a:rPr>
                        <a:t>优点</a:t>
                      </a:r>
                    </a:p>
                  </a:txBody>
                  <a:tcPr anchor="ctr">
                    <a:lnT w="12700" cap="flat" cmpd="sng" algn="ctr">
                      <a:solidFill>
                        <a:schemeClr val="tx1"/>
                      </a:solidFill>
                      <a:prstDash val="solid"/>
                      <a:round/>
                      <a:headEnd type="none" w="med" len="med"/>
                      <a:tailEnd type="none" w="med" len="med"/>
                    </a:lnT>
                  </a:tcPr>
                </a:tc>
                <a:tc>
                  <a:txBody>
                    <a:bodyPr/>
                    <a:lstStyle/>
                    <a:p>
                      <a:pPr algn="ctr"/>
                      <a:r>
                        <a:rPr lang="zh-CN" altLang="en-US" sz="2400" baseline="0" dirty="0">
                          <a:latin typeface="Verdana" pitchFamily="34" charset="0"/>
                          <a:ea typeface="微软雅黑" pitchFamily="34" charset="-122"/>
                        </a:rPr>
                        <a:t>缺点</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1023699">
                <a:tc>
                  <a:txBody>
                    <a:bodyPr/>
                    <a:lstStyle/>
                    <a:p>
                      <a:pPr algn="ctr"/>
                      <a:r>
                        <a:rPr lang="zh-CN" altLang="en-US" sz="2400" b="1" baseline="0" dirty="0">
                          <a:solidFill>
                            <a:schemeClr val="tx1">
                              <a:lumMod val="95000"/>
                              <a:lumOff val="5000"/>
                            </a:schemeClr>
                          </a:solidFill>
                          <a:latin typeface="Verdana" pitchFamily="34" charset="0"/>
                          <a:ea typeface="微软雅黑" pitchFamily="34" charset="-122"/>
                        </a:rPr>
                        <a:t>甘特图</a:t>
                      </a:r>
                      <a:br>
                        <a:rPr lang="en-US" altLang="zh-CN" sz="2400" baseline="0" dirty="0">
                          <a:latin typeface="Verdana" pitchFamily="34" charset="0"/>
                          <a:ea typeface="微软雅黑" pitchFamily="34" charset="-122"/>
                        </a:rPr>
                      </a:br>
                      <a:r>
                        <a:rPr lang="en-US" altLang="zh-CN" sz="2400" baseline="0" dirty="0">
                          <a:latin typeface="Verdana" pitchFamily="34" charset="0"/>
                          <a:ea typeface="微软雅黑" pitchFamily="34" charset="-122"/>
                        </a:rPr>
                        <a:t>(Gantt chart)</a:t>
                      </a:r>
                      <a:endParaRPr lang="zh-CN" altLang="en-US" sz="2400" baseline="0" dirty="0">
                        <a:latin typeface="Verdana" pitchFamily="34" charset="0"/>
                        <a:ea typeface="微软雅黑" pitchFamily="34" charset="-122"/>
                      </a:endParaRPr>
                    </a:p>
                  </a:txBody>
                  <a:tcPr anchor="ctr">
                    <a:lnL w="12700" cap="flat" cmpd="sng" algn="ctr">
                      <a:solidFill>
                        <a:schemeClr val="tx1"/>
                      </a:solidFill>
                      <a:prstDash val="solid"/>
                      <a:round/>
                      <a:headEnd type="none" w="med" len="med"/>
                      <a:tailEnd type="none" w="med" len="med"/>
                    </a:lnL>
                    <a:solidFill>
                      <a:schemeClr val="accent2">
                        <a:lumMod val="40000"/>
                        <a:lumOff val="60000"/>
                      </a:schemeClr>
                    </a:solidFill>
                  </a:tcPr>
                </a:tc>
                <a:tc>
                  <a:txBody>
                    <a:bodyPr/>
                    <a:lstStyle/>
                    <a:p>
                      <a:r>
                        <a:rPr lang="zh-CN" altLang="en-US" sz="2000" baseline="0" dirty="0">
                          <a:latin typeface="Verdana" pitchFamily="34" charset="0"/>
                          <a:ea typeface="微软雅黑" pitchFamily="34" charset="-122"/>
                        </a:rPr>
                        <a:t>直观易懂</a:t>
                      </a:r>
                      <a:endParaRPr lang="en-US" altLang="zh-CN" sz="2000" baseline="0" dirty="0">
                        <a:latin typeface="Verdana" pitchFamily="34" charset="0"/>
                        <a:ea typeface="微软雅黑" pitchFamily="34" charset="-122"/>
                      </a:endParaRPr>
                    </a:p>
                    <a:p>
                      <a:r>
                        <a:rPr lang="zh-CN" altLang="en-US" sz="2000" baseline="0" dirty="0">
                          <a:latin typeface="Verdana" pitchFamily="34" charset="0"/>
                          <a:ea typeface="微软雅黑" pitchFamily="34" charset="-122"/>
                        </a:rPr>
                        <a:t>可用于大规模项目进度管理</a:t>
                      </a:r>
                      <a:r>
                        <a:rPr lang="en-US" altLang="zh-CN" sz="2000" baseline="0" dirty="0">
                          <a:latin typeface="Verdana" pitchFamily="34" charset="0"/>
                          <a:ea typeface="微软雅黑" pitchFamily="34" charset="-122"/>
                        </a:rPr>
                        <a:t>(</a:t>
                      </a:r>
                      <a:r>
                        <a:rPr lang="zh-CN" altLang="en-US" sz="2000" baseline="0" dirty="0">
                          <a:latin typeface="Verdana" pitchFamily="34" charset="0"/>
                          <a:ea typeface="微软雅黑" pitchFamily="34" charset="-122"/>
                        </a:rPr>
                        <a:t>需要工具支持</a:t>
                      </a:r>
                      <a:r>
                        <a:rPr lang="en-US" altLang="zh-CN" sz="2000" baseline="0" dirty="0">
                          <a:latin typeface="Verdana" pitchFamily="34" charset="0"/>
                          <a:ea typeface="微软雅黑" pitchFamily="34" charset="-122"/>
                        </a:rPr>
                        <a:t>)</a:t>
                      </a:r>
                      <a:endParaRPr lang="zh-CN" altLang="en-US" sz="2000" baseline="0" dirty="0">
                        <a:latin typeface="Verdana" pitchFamily="34" charset="0"/>
                        <a:ea typeface="微软雅黑" pitchFamily="34" charset="-122"/>
                      </a:endParaRPr>
                    </a:p>
                  </a:txBody>
                  <a:tcPr anchor="ctr"/>
                </a:tc>
                <a:tc>
                  <a:txBody>
                    <a:bodyPr/>
                    <a:lstStyle/>
                    <a:p>
                      <a:r>
                        <a:rPr lang="zh-CN" altLang="en-US" sz="2000" baseline="0" dirty="0">
                          <a:latin typeface="Verdana" pitchFamily="34" charset="0"/>
                          <a:ea typeface="微软雅黑" pitchFamily="34" charset="-122"/>
                        </a:rPr>
                        <a:t>相比任务列表和任务板，绘制和维护复杂</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1023699">
                <a:tc>
                  <a:txBody>
                    <a:bodyPr/>
                    <a:lstStyle/>
                    <a:p>
                      <a:pPr algn="ctr"/>
                      <a:r>
                        <a:rPr lang="zh-CN" altLang="en-US" sz="2400" b="1" kern="1200" baseline="0" dirty="0">
                          <a:solidFill>
                            <a:schemeClr val="tx1">
                              <a:lumMod val="95000"/>
                              <a:lumOff val="5000"/>
                            </a:schemeClr>
                          </a:solidFill>
                          <a:latin typeface="Verdana" pitchFamily="34" charset="0"/>
                          <a:ea typeface="微软雅黑" pitchFamily="34" charset="-122"/>
                          <a:cs typeface="+mn-cs"/>
                        </a:rPr>
                        <a:t>任务列表</a:t>
                      </a:r>
                      <a:br>
                        <a:rPr lang="en-US" altLang="zh-CN" sz="2400" baseline="0" dirty="0">
                          <a:latin typeface="Verdana" pitchFamily="34" charset="0"/>
                          <a:ea typeface="微软雅黑" pitchFamily="34" charset="-122"/>
                        </a:rPr>
                      </a:br>
                      <a:r>
                        <a:rPr lang="en-US" altLang="zh-CN" sz="2400" baseline="0" dirty="0">
                          <a:latin typeface="Verdana" pitchFamily="34" charset="0"/>
                          <a:ea typeface="微软雅黑" pitchFamily="34" charset="-122"/>
                        </a:rPr>
                        <a:t>(Task lists)</a:t>
                      </a:r>
                      <a:endParaRPr lang="zh-CN" altLang="en-US" sz="2400" baseline="0" dirty="0">
                        <a:latin typeface="Verdana" pitchFamily="34" charset="0"/>
                        <a:ea typeface="微软雅黑" pitchFamily="34" charset="-122"/>
                      </a:endParaRPr>
                    </a:p>
                  </a:txBody>
                  <a:tcPr anchor="ctr">
                    <a:lnL w="12700" cap="flat" cmpd="sng" algn="ctr">
                      <a:solidFill>
                        <a:schemeClr val="tx1"/>
                      </a:solidFill>
                      <a:prstDash val="solid"/>
                      <a:round/>
                      <a:headEnd type="none" w="med" len="med"/>
                      <a:tailEnd type="none" w="med" len="med"/>
                    </a:lnL>
                    <a:solidFill>
                      <a:schemeClr val="accent2">
                        <a:lumMod val="40000"/>
                        <a:lumOff val="60000"/>
                      </a:schemeClr>
                    </a:solidFill>
                  </a:tcPr>
                </a:tc>
                <a:tc>
                  <a:txBody>
                    <a:bodyPr/>
                    <a:lstStyle/>
                    <a:p>
                      <a:r>
                        <a:rPr lang="zh-CN" altLang="en-US" sz="2000" baseline="0" dirty="0">
                          <a:latin typeface="Verdana" pitchFamily="34" charset="0"/>
                          <a:ea typeface="微软雅黑" pitchFamily="34" charset="-122"/>
                        </a:rPr>
                        <a:t>在电子表格、</a:t>
                      </a:r>
                      <a:r>
                        <a:rPr lang="en-US" altLang="zh-CN" sz="2000" baseline="0" dirty="0">
                          <a:latin typeface="Verdana" pitchFamily="34" charset="0"/>
                          <a:ea typeface="微软雅黑" pitchFamily="34" charset="-122"/>
                        </a:rPr>
                        <a:t>RTC</a:t>
                      </a:r>
                      <a:r>
                        <a:rPr lang="zh-CN" altLang="en-US" sz="2000" baseline="0" dirty="0">
                          <a:latin typeface="Verdana" pitchFamily="34" charset="0"/>
                          <a:ea typeface="微软雅黑" pitchFamily="34" charset="-122"/>
                        </a:rPr>
                        <a:t>等工具的支持下效率高</a:t>
                      </a:r>
                      <a:endParaRPr lang="en-US" altLang="zh-CN" sz="2000" baseline="0" dirty="0">
                        <a:latin typeface="Verdana" pitchFamily="34" charset="0"/>
                        <a:ea typeface="微软雅黑" pitchFamily="34" charset="-122"/>
                      </a:endParaRPr>
                    </a:p>
                    <a:p>
                      <a:r>
                        <a:rPr lang="zh-CN" altLang="en-US" sz="2000" baseline="0" dirty="0">
                          <a:latin typeface="Verdana" pitchFamily="34" charset="0"/>
                          <a:ea typeface="微软雅黑" pitchFamily="34" charset="-122"/>
                        </a:rPr>
                        <a:t>用于大规模项目依然高效</a:t>
                      </a:r>
                    </a:p>
                  </a:txBody>
                  <a:tcPr anchor="ctr"/>
                </a:tc>
                <a:tc>
                  <a:txBody>
                    <a:bodyPr/>
                    <a:lstStyle/>
                    <a:p>
                      <a:r>
                        <a:rPr lang="zh-CN" altLang="en-US" sz="2000" baseline="0" dirty="0">
                          <a:latin typeface="Verdana" pitchFamily="34" charset="0"/>
                          <a:ea typeface="微软雅黑" pitchFamily="34" charset="-122"/>
                        </a:rPr>
                        <a:t>不如任务板直观、灵活</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1023699">
                <a:tc>
                  <a:txBody>
                    <a:bodyPr/>
                    <a:lstStyle/>
                    <a:p>
                      <a:pPr algn="ctr"/>
                      <a:r>
                        <a:rPr lang="zh-CN" altLang="en-US" sz="2400" b="1" kern="1200" baseline="0" dirty="0">
                          <a:solidFill>
                            <a:schemeClr val="tx1">
                              <a:lumMod val="95000"/>
                              <a:lumOff val="5000"/>
                            </a:schemeClr>
                          </a:solidFill>
                          <a:latin typeface="Verdana" pitchFamily="34" charset="0"/>
                          <a:ea typeface="微软雅黑" pitchFamily="34" charset="-122"/>
                          <a:cs typeface="+mn-cs"/>
                        </a:rPr>
                        <a:t>任务板</a:t>
                      </a:r>
                      <a:br>
                        <a:rPr lang="en-US" altLang="zh-CN" sz="2400" baseline="0" dirty="0">
                          <a:latin typeface="Verdana" pitchFamily="34" charset="0"/>
                          <a:ea typeface="微软雅黑" pitchFamily="34" charset="-122"/>
                        </a:rPr>
                      </a:br>
                      <a:r>
                        <a:rPr lang="en-US" altLang="zh-CN" sz="2400" baseline="0" dirty="0">
                          <a:latin typeface="Verdana" pitchFamily="34" charset="0"/>
                          <a:ea typeface="微软雅黑" pitchFamily="34" charset="-122"/>
                        </a:rPr>
                        <a:t>(Task board)</a:t>
                      </a:r>
                      <a:endParaRPr lang="zh-CN" altLang="en-US" sz="2400" baseline="0" dirty="0">
                        <a:latin typeface="Verdana" pitchFamily="34" charset="0"/>
                        <a:ea typeface="微软雅黑" pitchFamily="34" charset="-122"/>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r>
                        <a:rPr lang="zh-CN" altLang="en-US" sz="2000" baseline="0" dirty="0">
                          <a:latin typeface="Verdana" pitchFamily="34" charset="0"/>
                          <a:ea typeface="微软雅黑" pitchFamily="34" charset="-122"/>
                        </a:rPr>
                        <a:t>待完成任务、任务状态一目了然</a:t>
                      </a:r>
                      <a:endParaRPr lang="en-US" altLang="zh-CN" sz="2000" baseline="0" dirty="0">
                        <a:latin typeface="Verdana" pitchFamily="34" charset="0"/>
                        <a:ea typeface="微软雅黑" pitchFamily="34" charset="-122"/>
                      </a:endParaRPr>
                    </a:p>
                    <a:p>
                      <a:r>
                        <a:rPr lang="zh-CN" altLang="en-US" sz="2000" baseline="0" dirty="0">
                          <a:latin typeface="Verdana" pitchFamily="34" charset="0"/>
                          <a:ea typeface="微软雅黑" pitchFamily="34" charset="-122"/>
                        </a:rPr>
                        <a:t>操作简单</a:t>
                      </a:r>
                    </a:p>
                  </a:txBody>
                  <a:tcPr anchor="ctr">
                    <a:lnB w="12700" cap="flat" cmpd="sng" algn="ctr">
                      <a:solidFill>
                        <a:schemeClr val="tx1"/>
                      </a:solidFill>
                      <a:prstDash val="solid"/>
                      <a:round/>
                      <a:headEnd type="none" w="med" len="med"/>
                      <a:tailEnd type="none" w="med" len="med"/>
                    </a:lnB>
                  </a:tcPr>
                </a:tc>
                <a:tc>
                  <a:txBody>
                    <a:bodyPr/>
                    <a:lstStyle/>
                    <a:p>
                      <a:r>
                        <a:rPr lang="zh-CN" altLang="en-US" sz="2000" baseline="0" dirty="0">
                          <a:latin typeface="Verdana" pitchFamily="34" charset="0"/>
                          <a:ea typeface="微软雅黑" pitchFamily="34" charset="-122"/>
                        </a:rPr>
                        <a:t>对大规模项目不适用</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1950727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E5DE1E-C8A6-49AA-B811-DACCF24AC1AA}"/>
              </a:ext>
            </a:extLst>
          </p:cNvPr>
          <p:cNvSpPr>
            <a:spLocks noGrp="1"/>
          </p:cNvSpPr>
          <p:nvPr>
            <p:ph type="title"/>
          </p:nvPr>
        </p:nvSpPr>
        <p:spPr/>
        <p:txBody>
          <a:bodyPr/>
          <a:lstStyle/>
          <a:p>
            <a:r>
              <a:rPr lang="en-US" altLang="zh-CN" dirty="0"/>
              <a:t>4. </a:t>
            </a:r>
            <a:r>
              <a:rPr lang="zh-CN" altLang="en-US" dirty="0"/>
              <a:t>常用工具、技术和方法</a:t>
            </a:r>
            <a:r>
              <a:rPr lang="en-US" altLang="zh-CN" dirty="0"/>
              <a:t> </a:t>
            </a:r>
            <a:endParaRPr lang="zh-CN" altLang="en-US" dirty="0"/>
          </a:p>
        </p:txBody>
      </p:sp>
      <p:sp>
        <p:nvSpPr>
          <p:cNvPr id="3" name="内容占位符 2">
            <a:extLst>
              <a:ext uri="{FF2B5EF4-FFF2-40B4-BE49-F238E27FC236}">
                <a16:creationId xmlns:a16="http://schemas.microsoft.com/office/drawing/2014/main" id="{06EAC41D-5CCD-44F0-A928-505D997C47C8}"/>
              </a:ext>
            </a:extLst>
          </p:cNvPr>
          <p:cNvSpPr>
            <a:spLocks noGrp="1"/>
          </p:cNvSpPr>
          <p:nvPr>
            <p:ph idx="1"/>
          </p:nvPr>
        </p:nvSpPr>
        <p:spPr/>
        <p:txBody>
          <a:bodyPr>
            <a:normAutofit/>
          </a:bodyPr>
          <a:lstStyle/>
          <a:p>
            <a:pPr marL="0" indent="0">
              <a:buNone/>
            </a:pPr>
            <a:r>
              <a:rPr lang="zh-CN" altLang="en-US" dirty="0">
                <a:latin typeface="Arial Unicode MS" panose="020B0604020202020204" pitchFamily="34" charset="-122"/>
              </a:rPr>
              <a:t>（</a:t>
            </a:r>
            <a:r>
              <a:rPr lang="en-US" altLang="zh-CN" dirty="0"/>
              <a:t>9</a:t>
            </a:r>
            <a:r>
              <a:rPr lang="zh-CN" altLang="en-US" dirty="0">
                <a:latin typeface="Arial Unicode MS" panose="020B0604020202020204" pitchFamily="34" charset="-122"/>
              </a:rPr>
              <a:t>）识别关键活动：关键路径法（</a:t>
            </a:r>
            <a:r>
              <a:rPr lang="en-US" altLang="zh-CN" dirty="0">
                <a:latin typeface="Arial Unicode MS" panose="020B0604020202020204" pitchFamily="34" charset="-122"/>
              </a:rPr>
              <a:t>Critical Path Method</a:t>
            </a:r>
            <a:r>
              <a:rPr lang="zh-CN" altLang="en-US" dirty="0">
                <a:latin typeface="Arial Unicode MS" panose="020B0604020202020204" pitchFamily="34" charset="-122"/>
              </a:rPr>
              <a:t>，</a:t>
            </a:r>
            <a:r>
              <a:rPr lang="en-US" altLang="zh-CN" dirty="0">
                <a:latin typeface="Arial Unicode MS" panose="020B0604020202020204" pitchFamily="34" charset="-122"/>
              </a:rPr>
              <a:t>CPM</a:t>
            </a:r>
            <a:r>
              <a:rPr lang="zh-CN" altLang="en-US" dirty="0">
                <a:latin typeface="Arial Unicode MS" panose="020B0604020202020204" pitchFamily="34" charset="-122"/>
              </a:rPr>
              <a:t>）</a:t>
            </a:r>
            <a:endParaRPr lang="en-US" altLang="zh-CN" dirty="0">
              <a:latin typeface="Arial Unicode MS" panose="020B0604020202020204" pitchFamily="34" charset="-122"/>
            </a:endParaRPr>
          </a:p>
          <a:p>
            <a:pPr lvl="1"/>
            <a:r>
              <a:rPr lang="zh-CN" altLang="en-US" b="1" dirty="0">
                <a:latin typeface="Arial Unicode MS" panose="020B0604020202020204" pitchFamily="34" charset="-122"/>
              </a:rPr>
              <a:t>关键活动</a:t>
            </a:r>
            <a:r>
              <a:rPr lang="zh-CN" altLang="en-US" dirty="0">
                <a:latin typeface="Arial Unicode MS" panose="020B0604020202020204" pitchFamily="34" charset="-122"/>
              </a:rPr>
              <a:t>：其完成进度会直接影响项目工期</a:t>
            </a:r>
            <a:endParaRPr lang="en-US" altLang="zh-CN" dirty="0">
              <a:latin typeface="Arial Unicode MS" panose="020B0604020202020204" pitchFamily="34" charset="-122"/>
            </a:endParaRPr>
          </a:p>
          <a:p>
            <a:pPr lvl="1"/>
            <a:r>
              <a:rPr lang="zh-CN" altLang="en-US" dirty="0">
                <a:latin typeface="Arial Unicode MS" panose="020B0604020202020204" pitchFamily="34" charset="-122"/>
              </a:rPr>
              <a:t>活动的依赖关系</a:t>
            </a:r>
            <a:endParaRPr lang="en-US" altLang="zh-CN" dirty="0">
              <a:latin typeface="Arial Unicode MS" panose="020B0604020202020204" pitchFamily="34" charset="-122"/>
            </a:endParaRPr>
          </a:p>
          <a:p>
            <a:pPr lvl="2">
              <a:lnSpc>
                <a:spcPct val="130000"/>
              </a:lnSpc>
            </a:pPr>
            <a:r>
              <a:rPr lang="zh-CN" altLang="en-US" b="1" dirty="0">
                <a:latin typeface="Arial Unicode MS" panose="020B0604020202020204" pitchFamily="34" charset="-122"/>
              </a:rPr>
              <a:t>硬逻辑（强制性依赖）</a:t>
            </a:r>
            <a:r>
              <a:rPr lang="zh-CN" altLang="en-US" dirty="0">
                <a:latin typeface="Arial Unicode MS" panose="020B0604020202020204" pitchFamily="34" charset="-122"/>
              </a:rPr>
              <a:t>：客观条件限制先后顺序</a:t>
            </a:r>
            <a:endParaRPr lang="en-US" altLang="zh-CN" dirty="0">
              <a:latin typeface="Arial Unicode MS" panose="020B0604020202020204" pitchFamily="34" charset="-122"/>
            </a:endParaRPr>
          </a:p>
          <a:p>
            <a:pPr lvl="3">
              <a:lnSpc>
                <a:spcPct val="130000"/>
              </a:lnSpc>
            </a:pPr>
            <a:r>
              <a:rPr lang="zh-CN" altLang="en-US" dirty="0">
                <a:latin typeface="Arial Unicode MS" panose="020B0604020202020204" pitchFamily="34" charset="-122"/>
              </a:rPr>
              <a:t>先打地基，然后垒楼；没有数据集，无法训练</a:t>
            </a:r>
          </a:p>
          <a:p>
            <a:pPr lvl="2">
              <a:lnSpc>
                <a:spcPct val="130000"/>
              </a:lnSpc>
            </a:pPr>
            <a:r>
              <a:rPr lang="zh-CN" altLang="en-US" b="1" dirty="0">
                <a:latin typeface="Arial Unicode MS" panose="020B0604020202020204" pitchFamily="34" charset="-122"/>
              </a:rPr>
              <a:t>软逻辑（选择性依赖）</a:t>
            </a:r>
            <a:r>
              <a:rPr lang="zh-CN" altLang="en-US" dirty="0">
                <a:latin typeface="Arial Unicode MS" panose="020B0604020202020204" pitchFamily="34" charset="-122"/>
              </a:rPr>
              <a:t>：有建议顺序但相对独立</a:t>
            </a:r>
            <a:endParaRPr lang="en-US" altLang="zh-CN" dirty="0">
              <a:latin typeface="Arial Unicode MS" panose="020B0604020202020204" pitchFamily="34" charset="-122"/>
            </a:endParaRPr>
          </a:p>
          <a:p>
            <a:pPr lvl="3">
              <a:lnSpc>
                <a:spcPct val="130000"/>
              </a:lnSpc>
            </a:pPr>
            <a:r>
              <a:rPr lang="zh-CN" altLang="en-US" dirty="0">
                <a:latin typeface="Arial Unicode MS" panose="020B0604020202020204" pitchFamily="34" charset="-122"/>
              </a:rPr>
              <a:t>应当先铺卫生管道，再铺电气线路；应当先建立数据库，再开发业务逻辑</a:t>
            </a:r>
            <a:endParaRPr lang="en-US" altLang="zh-CN" dirty="0">
              <a:latin typeface="Arial Unicode MS" panose="020B0604020202020204" pitchFamily="34" charset="-122"/>
            </a:endParaRPr>
          </a:p>
          <a:p>
            <a:pPr lvl="2">
              <a:lnSpc>
                <a:spcPct val="130000"/>
              </a:lnSpc>
            </a:pPr>
            <a:r>
              <a:rPr lang="zh-CN" altLang="en-US" b="1" dirty="0">
                <a:latin typeface="Arial Unicode MS" panose="020B0604020202020204" pitchFamily="34" charset="-122"/>
              </a:rPr>
              <a:t>外部依赖关系</a:t>
            </a:r>
            <a:r>
              <a:rPr lang="zh-CN" altLang="en-US" dirty="0">
                <a:latin typeface="Arial Unicode MS" panose="020B0604020202020204" pitchFamily="34" charset="-122"/>
              </a:rPr>
              <a:t>：不受团队控制的非项目活动依赖</a:t>
            </a:r>
            <a:endParaRPr lang="en-US" altLang="zh-CN" dirty="0">
              <a:latin typeface="Arial Unicode MS" panose="020B0604020202020204" pitchFamily="34" charset="-122"/>
            </a:endParaRPr>
          </a:p>
          <a:p>
            <a:pPr lvl="3">
              <a:lnSpc>
                <a:spcPct val="130000"/>
              </a:lnSpc>
            </a:pPr>
            <a:r>
              <a:rPr lang="zh-CN" altLang="en-US" dirty="0">
                <a:latin typeface="Arial Unicode MS" panose="020B0604020202020204" pitchFamily="34" charset="-122"/>
              </a:rPr>
              <a:t>天气好，才能</a:t>
            </a:r>
            <a:r>
              <a:rPr lang="en-US" altLang="zh-CN" dirty="0">
                <a:latin typeface="Arial Unicode MS" panose="020B0604020202020204" pitchFamily="34" charset="-122"/>
              </a:rPr>
              <a:t>BBQ</a:t>
            </a:r>
            <a:r>
              <a:rPr lang="zh-CN" altLang="en-US" dirty="0">
                <a:latin typeface="Arial Unicode MS" panose="020B0604020202020204" pitchFamily="34" charset="-122"/>
              </a:rPr>
              <a:t>；服务器到位，才能发布软件</a:t>
            </a:r>
            <a:endParaRPr lang="en-US" altLang="zh-CN" dirty="0">
              <a:latin typeface="Arial Unicode MS" panose="020B0604020202020204" pitchFamily="34" charset="-122"/>
            </a:endParaRPr>
          </a:p>
          <a:p>
            <a:pPr lvl="2">
              <a:lnSpc>
                <a:spcPct val="130000"/>
              </a:lnSpc>
            </a:pPr>
            <a:r>
              <a:rPr lang="zh-CN" altLang="en-US" b="1" dirty="0">
                <a:latin typeface="Arial Unicode MS" panose="020B0604020202020204" pitchFamily="34" charset="-122"/>
              </a:rPr>
              <a:t>内部依赖关系</a:t>
            </a:r>
            <a:r>
              <a:rPr lang="zh-CN" altLang="en-US" dirty="0">
                <a:latin typeface="Arial Unicode MS" panose="020B0604020202020204" pitchFamily="34" charset="-122"/>
              </a:rPr>
              <a:t>：团队可控的项目活动强制性依赖</a:t>
            </a:r>
            <a:endParaRPr lang="en-US" altLang="zh-CN" dirty="0">
              <a:latin typeface="Arial Unicode MS" panose="020B0604020202020204" pitchFamily="34" charset="-122"/>
            </a:endParaRPr>
          </a:p>
          <a:p>
            <a:pPr lvl="3"/>
            <a:r>
              <a:rPr lang="zh-CN" altLang="en-US" dirty="0">
                <a:latin typeface="Arial Unicode MS" panose="020B0604020202020204" pitchFamily="34" charset="-122"/>
              </a:rPr>
              <a:t>兵马未动，粮草先行；集成测试之后，才能确认测试</a:t>
            </a:r>
          </a:p>
        </p:txBody>
      </p:sp>
      <p:sp>
        <p:nvSpPr>
          <p:cNvPr id="4" name="灯片编号占位符 3">
            <a:extLst>
              <a:ext uri="{FF2B5EF4-FFF2-40B4-BE49-F238E27FC236}">
                <a16:creationId xmlns:a16="http://schemas.microsoft.com/office/drawing/2014/main" id="{9C46FC7F-E077-41D0-A3DC-29EA085051C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38</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34822" name="Picture 6" descr="https://fd.co188.com/group1/M04/8D/23/rBBhH11FSOuAYaZVAAGlnq2xH7I144.jpg">
            <a:extLst>
              <a:ext uri="{FF2B5EF4-FFF2-40B4-BE49-F238E27FC236}">
                <a16:creationId xmlns:a16="http://schemas.microsoft.com/office/drawing/2014/main" id="{67B15FE8-7467-43BC-BCBE-9ECC238142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4014" y="2234078"/>
            <a:ext cx="1643855" cy="1694959"/>
          </a:xfrm>
          <a:prstGeom prst="rect">
            <a:avLst/>
          </a:prstGeom>
          <a:noFill/>
          <a:extLst>
            <a:ext uri="{909E8E84-426E-40DD-AFC4-6F175D3DCCD1}">
              <a14:hiddenFill xmlns:a14="http://schemas.microsoft.com/office/drawing/2010/main">
                <a:solidFill>
                  <a:srgbClr val="FFFFFF"/>
                </a:solidFill>
              </a14:hiddenFill>
            </a:ext>
          </a:extLst>
        </p:spPr>
      </p:pic>
      <p:pic>
        <p:nvPicPr>
          <p:cNvPr id="34824" name="Picture 8" descr="https://img1.baidu.com/it/u=2580666945,1855881620&amp;fm=253&amp;fmt=auto&amp;app=138&amp;f=JPEG?w=400&amp;h=278">
            <a:extLst>
              <a:ext uri="{FF2B5EF4-FFF2-40B4-BE49-F238E27FC236}">
                <a16:creationId xmlns:a16="http://schemas.microsoft.com/office/drawing/2014/main" id="{CAB0A248-E84F-4786-8248-2DF8506CA6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0145"/>
          <a:stretch/>
        </p:blipFill>
        <p:spPr bwMode="auto">
          <a:xfrm>
            <a:off x="7459980" y="2219828"/>
            <a:ext cx="2209800" cy="1709209"/>
          </a:xfrm>
          <a:prstGeom prst="rect">
            <a:avLst/>
          </a:prstGeom>
          <a:noFill/>
          <a:extLst>
            <a:ext uri="{909E8E84-426E-40DD-AFC4-6F175D3DCCD1}">
              <a14:hiddenFill xmlns:a14="http://schemas.microsoft.com/office/drawing/2010/main">
                <a:solidFill>
                  <a:srgbClr val="FFFFFF"/>
                </a:solidFill>
              </a14:hiddenFill>
            </a:ext>
          </a:extLst>
        </p:spPr>
      </p:pic>
      <p:pic>
        <p:nvPicPr>
          <p:cNvPr id="34826" name="Picture 10" descr="https://img2.baidu.com/it/u=4240083932,2833838683&amp;fm=253&amp;fmt=auto&amp;app=138&amp;f=JPEG?w=500&amp;h=500">
            <a:extLst>
              <a:ext uri="{FF2B5EF4-FFF2-40B4-BE49-F238E27FC236}">
                <a16:creationId xmlns:a16="http://schemas.microsoft.com/office/drawing/2014/main" id="{2601FAE0-2561-4A11-A305-B9AED1724B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9780" y="4623922"/>
            <a:ext cx="1440000" cy="1440000"/>
          </a:xfrm>
          <a:prstGeom prst="rect">
            <a:avLst/>
          </a:prstGeom>
          <a:noFill/>
          <a:extLst>
            <a:ext uri="{909E8E84-426E-40DD-AFC4-6F175D3DCCD1}">
              <a14:hiddenFill xmlns:a14="http://schemas.microsoft.com/office/drawing/2010/main">
                <a:solidFill>
                  <a:srgbClr val="FFFFFF"/>
                </a:solidFill>
              </a14:hiddenFill>
            </a:ext>
          </a:extLst>
        </p:spPr>
      </p:pic>
      <p:pic>
        <p:nvPicPr>
          <p:cNvPr id="34828" name="Picture 12" descr="https://img2.baidu.com/it/u=165936926,2948323393&amp;fm=253&amp;fmt=auto&amp;app=138&amp;f=JPEG?w=500&amp;h=574">
            <a:extLst>
              <a:ext uri="{FF2B5EF4-FFF2-40B4-BE49-F238E27FC236}">
                <a16:creationId xmlns:a16="http://schemas.microsoft.com/office/drawing/2014/main" id="{10BA3FB9-88BE-4CC5-BCBE-806ABE1E925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9104"/>
          <a:stretch/>
        </p:blipFill>
        <p:spPr bwMode="auto">
          <a:xfrm>
            <a:off x="9744014" y="4623922"/>
            <a:ext cx="1380002" cy="14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5852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E5DE1E-C8A6-49AA-B811-DACCF24AC1AA}"/>
              </a:ext>
            </a:extLst>
          </p:cNvPr>
          <p:cNvSpPr>
            <a:spLocks noGrp="1"/>
          </p:cNvSpPr>
          <p:nvPr>
            <p:ph type="title"/>
          </p:nvPr>
        </p:nvSpPr>
        <p:spPr/>
        <p:txBody>
          <a:bodyPr/>
          <a:lstStyle/>
          <a:p>
            <a:r>
              <a:rPr lang="en-US" altLang="zh-CN" dirty="0"/>
              <a:t>4. </a:t>
            </a:r>
            <a:r>
              <a:rPr lang="zh-CN" altLang="en-US" dirty="0"/>
              <a:t>常用工具、技术和方法</a:t>
            </a:r>
            <a:r>
              <a:rPr lang="en-US" altLang="zh-CN" dirty="0"/>
              <a:t> </a:t>
            </a:r>
            <a:endParaRPr lang="zh-CN" altLang="en-US" dirty="0"/>
          </a:p>
        </p:txBody>
      </p:sp>
      <p:sp>
        <p:nvSpPr>
          <p:cNvPr id="3" name="内容占位符 2">
            <a:extLst>
              <a:ext uri="{FF2B5EF4-FFF2-40B4-BE49-F238E27FC236}">
                <a16:creationId xmlns:a16="http://schemas.microsoft.com/office/drawing/2014/main" id="{06EAC41D-5CCD-44F0-A928-505D997C47C8}"/>
              </a:ext>
            </a:extLst>
          </p:cNvPr>
          <p:cNvSpPr>
            <a:spLocks noGrp="1"/>
          </p:cNvSpPr>
          <p:nvPr>
            <p:ph idx="1"/>
          </p:nvPr>
        </p:nvSpPr>
        <p:spPr>
          <a:xfrm>
            <a:off x="673100" y="1200210"/>
            <a:ext cx="10864850" cy="5047544"/>
          </a:xfrm>
        </p:spPr>
        <p:txBody>
          <a:bodyPr>
            <a:normAutofit/>
          </a:bodyPr>
          <a:lstStyle/>
          <a:p>
            <a:pPr marL="0" indent="0">
              <a:buNone/>
            </a:pPr>
            <a:r>
              <a:rPr lang="zh-CN" altLang="en-US" dirty="0">
                <a:latin typeface="Arial Unicode MS" panose="020B0604020202020204" pitchFamily="34" charset="-122"/>
              </a:rPr>
              <a:t>（</a:t>
            </a:r>
            <a:r>
              <a:rPr lang="en-US" altLang="zh-CN" dirty="0"/>
              <a:t>9</a:t>
            </a:r>
            <a:r>
              <a:rPr lang="zh-CN" altLang="en-US" dirty="0">
                <a:latin typeface="Arial Unicode MS" panose="020B0604020202020204" pitchFamily="34" charset="-122"/>
              </a:rPr>
              <a:t>）识别关键活动：关键路径法（</a:t>
            </a:r>
            <a:r>
              <a:rPr lang="en-US" altLang="zh-CN" dirty="0">
                <a:latin typeface="Arial Unicode MS" panose="020B0604020202020204" pitchFamily="34" charset="-122"/>
              </a:rPr>
              <a:t>Critical Path Method</a:t>
            </a:r>
            <a:r>
              <a:rPr lang="zh-CN" altLang="en-US" dirty="0">
                <a:latin typeface="Arial Unicode MS" panose="020B0604020202020204" pitchFamily="34" charset="-122"/>
              </a:rPr>
              <a:t>，</a:t>
            </a:r>
            <a:r>
              <a:rPr lang="en-US" altLang="zh-CN" dirty="0">
                <a:latin typeface="Arial Unicode MS" panose="020B0604020202020204" pitchFamily="34" charset="-122"/>
              </a:rPr>
              <a:t>CPM</a:t>
            </a:r>
            <a:r>
              <a:rPr lang="zh-CN" altLang="en-US" dirty="0">
                <a:latin typeface="Arial Unicode MS" panose="020B0604020202020204" pitchFamily="34" charset="-122"/>
              </a:rPr>
              <a:t>）</a:t>
            </a:r>
            <a:endParaRPr lang="en-US" altLang="zh-CN" dirty="0">
              <a:latin typeface="Arial Unicode MS" panose="020B0604020202020204" pitchFamily="34" charset="-122"/>
            </a:endParaRPr>
          </a:p>
          <a:p>
            <a:pPr lvl="1"/>
            <a:r>
              <a:rPr lang="zh-CN" altLang="en-US" dirty="0">
                <a:latin typeface="Arial Unicode MS" panose="020B0604020202020204" pitchFamily="34" charset="-122"/>
              </a:rPr>
              <a:t>根据活动依赖关系绘制关键活动图，寻找“最长路径”</a:t>
            </a:r>
            <a:endParaRPr lang="en-US" altLang="zh-CN" dirty="0">
              <a:latin typeface="Arial Unicode MS" panose="020B0604020202020204" pitchFamily="34" charset="-122"/>
            </a:endParaRPr>
          </a:p>
          <a:p>
            <a:pPr lvl="1"/>
            <a:endParaRPr lang="zh-CN" altLang="en-US" dirty="0">
              <a:latin typeface="Arial Unicode MS" panose="020B0604020202020204" pitchFamily="34" charset="-122"/>
            </a:endParaRPr>
          </a:p>
        </p:txBody>
      </p:sp>
      <p:sp>
        <p:nvSpPr>
          <p:cNvPr id="4" name="灯片编号占位符 3">
            <a:extLst>
              <a:ext uri="{FF2B5EF4-FFF2-40B4-BE49-F238E27FC236}">
                <a16:creationId xmlns:a16="http://schemas.microsoft.com/office/drawing/2014/main" id="{9C46FC7F-E077-41D0-A3DC-29EA085051C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39</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28" name="组合 27">
            <a:extLst>
              <a:ext uri="{FF2B5EF4-FFF2-40B4-BE49-F238E27FC236}">
                <a16:creationId xmlns:a16="http://schemas.microsoft.com/office/drawing/2014/main" id="{25232CA3-0C8E-4349-B033-C9792B2ECB90}"/>
              </a:ext>
            </a:extLst>
          </p:cNvPr>
          <p:cNvGrpSpPr/>
          <p:nvPr/>
        </p:nvGrpSpPr>
        <p:grpSpPr>
          <a:xfrm>
            <a:off x="1889321" y="2553648"/>
            <a:ext cx="7911536" cy="2333545"/>
            <a:chOff x="472687" y="2256832"/>
            <a:chExt cx="8418426" cy="2483054"/>
          </a:xfrm>
        </p:grpSpPr>
        <p:sp>
          <p:nvSpPr>
            <p:cNvPr id="29" name="矩形 28">
              <a:extLst>
                <a:ext uri="{FF2B5EF4-FFF2-40B4-BE49-F238E27FC236}">
                  <a16:creationId xmlns:a16="http://schemas.microsoft.com/office/drawing/2014/main" id="{1B654BAF-ADA3-4D1C-8B9F-C404FA77D432}"/>
                </a:ext>
              </a:extLst>
            </p:cNvPr>
            <p:cNvSpPr/>
            <p:nvPr/>
          </p:nvSpPr>
          <p:spPr>
            <a:xfrm>
              <a:off x="1862672" y="2261337"/>
              <a:ext cx="1116485" cy="659162"/>
            </a:xfrm>
            <a:prstGeom prst="rect">
              <a:avLst/>
            </a:prstGeom>
            <a:noFill/>
            <a:ln w="25400" cap="flat" cmpd="sng" algn="ctr">
              <a:solidFill>
                <a:srgbClr val="200B5B"/>
              </a:solidFill>
              <a:prstDash val="solid"/>
            </a:ln>
            <a:effectLst/>
          </p:spPr>
          <p:txBody>
            <a:bodyPr lIns="0" tIns="0" rIns="0" bIns="0" rtlCol="0" anchor="t"/>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3200"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a:t>
              </a:r>
              <a:r>
                <a:rPr kumimoji="0" lang="en-US" altLang="zh-CN"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(7)</a:t>
              </a:r>
              <a:endParaRPr kumimoji="0" lang="zh-CN" altLang="en-US" sz="3200" i="0" u="none" strike="noStrike" kern="0" cap="none" spc="0" normalizeH="0" baseline="0" noProof="0" dirty="0">
                <a:ln>
                  <a:noFill/>
                </a:ln>
                <a:solidFill>
                  <a:srgbClr val="000000"/>
                </a:solidFill>
                <a:effectLst/>
                <a:uLnTx/>
                <a:uFillTx/>
                <a:latin typeface="Verdana" panose="020B0604030504040204" pitchFamily="34" charset="0"/>
                <a:ea typeface="微软雅黑" panose="020B0503020204020204" pitchFamily="34" charset="-122"/>
                <a:cs typeface="Verdana" panose="020B0604030504040204" pitchFamily="34" charset="0"/>
              </a:endParaRPr>
            </a:p>
          </p:txBody>
        </p:sp>
        <p:grpSp>
          <p:nvGrpSpPr>
            <p:cNvPr id="30" name="组合 29">
              <a:extLst>
                <a:ext uri="{FF2B5EF4-FFF2-40B4-BE49-F238E27FC236}">
                  <a16:creationId xmlns:a16="http://schemas.microsoft.com/office/drawing/2014/main" id="{0DA3BC87-F112-4F1C-B97F-F52E3BEF1138}"/>
                </a:ext>
              </a:extLst>
            </p:cNvPr>
            <p:cNvGrpSpPr/>
            <p:nvPr/>
          </p:nvGrpSpPr>
          <p:grpSpPr>
            <a:xfrm>
              <a:off x="472687" y="3274209"/>
              <a:ext cx="573119" cy="781072"/>
              <a:chOff x="617830" y="1445410"/>
              <a:chExt cx="573119" cy="781072"/>
            </a:xfrm>
          </p:grpSpPr>
          <p:sp>
            <p:nvSpPr>
              <p:cNvPr id="49" name="椭圆 48">
                <a:extLst>
                  <a:ext uri="{FF2B5EF4-FFF2-40B4-BE49-F238E27FC236}">
                    <a16:creationId xmlns:a16="http://schemas.microsoft.com/office/drawing/2014/main" id="{194E2A85-2F7E-4BB6-9FC2-07B117FD593E}"/>
                  </a:ext>
                </a:extLst>
              </p:cNvPr>
              <p:cNvSpPr/>
              <p:nvPr/>
            </p:nvSpPr>
            <p:spPr>
              <a:xfrm>
                <a:off x="698416" y="1445410"/>
                <a:ext cx="432048" cy="432048"/>
              </a:xfrm>
              <a:prstGeom prst="ellipse">
                <a:avLst/>
              </a:prstGeom>
              <a:noFill/>
              <a:ln w="25400" cap="flat" cmpd="sng" algn="ctr">
                <a:solidFill>
                  <a:srgbClr val="200B5B"/>
                </a:solidFill>
                <a:prstDash val="solid"/>
              </a:ln>
              <a:effectLst/>
            </p:spPr>
            <p:txBody>
              <a:bodyPr lIns="0" tIns="36000" rIns="0" bIns="0"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endParaRPr>
              </a:p>
            </p:txBody>
          </p:sp>
          <p:sp>
            <p:nvSpPr>
              <p:cNvPr id="50" name="文本框 49">
                <a:extLst>
                  <a:ext uri="{FF2B5EF4-FFF2-40B4-BE49-F238E27FC236}">
                    <a16:creationId xmlns:a16="http://schemas.microsoft.com/office/drawing/2014/main" id="{15EDF3FA-D5C2-480E-A827-1079AB6F6006}"/>
                  </a:ext>
                </a:extLst>
              </p:cNvPr>
              <p:cNvSpPr txBox="1"/>
              <p:nvPr/>
            </p:nvSpPr>
            <p:spPr>
              <a:xfrm>
                <a:off x="617830" y="1931736"/>
                <a:ext cx="573119" cy="294746"/>
              </a:xfrm>
              <a:prstGeom prst="rect">
                <a:avLst/>
              </a:prstGeom>
              <a:noFill/>
            </p:spPr>
            <p:txBody>
              <a:bodyPr wrap="none" lIns="0" tIns="0" rIns="0" bIns="0"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lang="en-US" altLang="zh-CN" kern="0" dirty="0">
                    <a:solidFill>
                      <a:srgbClr val="002060"/>
                    </a:solidFill>
                    <a:latin typeface="Verdana" panose="020B0604030504040204" pitchFamily="34" charset="0"/>
                    <a:ea typeface="微软雅黑" panose="020B0503020204020204" pitchFamily="34" charset="-122"/>
                  </a:rPr>
                  <a:t>start</a:t>
                </a:r>
                <a:endParaRPr kumimoji="0" lang="en-US" altLang="zh-CN" b="0" i="0" u="none" strike="noStrike" kern="0" cap="none" spc="0" normalizeH="0" baseline="0" noProof="0" dirty="0">
                  <a:ln>
                    <a:noFill/>
                  </a:ln>
                  <a:solidFill>
                    <a:srgbClr val="002060"/>
                  </a:solidFill>
                  <a:effectLst/>
                  <a:uLnTx/>
                  <a:uFillTx/>
                  <a:latin typeface="Verdana" panose="020B0604030504040204" pitchFamily="34" charset="0"/>
                  <a:ea typeface="微软雅黑" panose="020B0503020204020204" pitchFamily="34" charset="-122"/>
                </a:endParaRPr>
              </a:p>
            </p:txBody>
          </p:sp>
        </p:grpSp>
        <p:grpSp>
          <p:nvGrpSpPr>
            <p:cNvPr id="31" name="组合 30">
              <a:extLst>
                <a:ext uri="{FF2B5EF4-FFF2-40B4-BE49-F238E27FC236}">
                  <a16:creationId xmlns:a16="http://schemas.microsoft.com/office/drawing/2014/main" id="{3B4316EE-A52C-4518-88D3-4B236196B224}"/>
                </a:ext>
              </a:extLst>
            </p:cNvPr>
            <p:cNvGrpSpPr/>
            <p:nvPr/>
          </p:nvGrpSpPr>
          <p:grpSpPr>
            <a:xfrm>
              <a:off x="8435689" y="3338970"/>
              <a:ext cx="455424" cy="781072"/>
              <a:chOff x="676676" y="1445410"/>
              <a:chExt cx="455424" cy="781072"/>
            </a:xfrm>
          </p:grpSpPr>
          <p:sp>
            <p:nvSpPr>
              <p:cNvPr id="47" name="椭圆 46">
                <a:extLst>
                  <a:ext uri="{FF2B5EF4-FFF2-40B4-BE49-F238E27FC236}">
                    <a16:creationId xmlns:a16="http://schemas.microsoft.com/office/drawing/2014/main" id="{F0BC601C-3215-4800-9F6C-72DAC0A40C6E}"/>
                  </a:ext>
                </a:extLst>
              </p:cNvPr>
              <p:cNvSpPr/>
              <p:nvPr/>
            </p:nvSpPr>
            <p:spPr>
              <a:xfrm>
                <a:off x="698416" y="1445410"/>
                <a:ext cx="432048" cy="432048"/>
              </a:xfrm>
              <a:prstGeom prst="ellipse">
                <a:avLst/>
              </a:prstGeom>
              <a:noFill/>
              <a:ln w="25400" cap="flat" cmpd="sng" algn="ctr">
                <a:solidFill>
                  <a:srgbClr val="200B5B"/>
                </a:solidFill>
                <a:prstDash val="solid"/>
              </a:ln>
              <a:effectLst/>
            </p:spPr>
            <p:txBody>
              <a:bodyPr lIns="0" tIns="36000" rIns="0" bIns="0"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endParaRPr>
              </a:p>
            </p:txBody>
          </p:sp>
          <p:sp>
            <p:nvSpPr>
              <p:cNvPr id="48" name="文本框 47">
                <a:extLst>
                  <a:ext uri="{FF2B5EF4-FFF2-40B4-BE49-F238E27FC236}">
                    <a16:creationId xmlns:a16="http://schemas.microsoft.com/office/drawing/2014/main" id="{6B81D6DC-54F7-4ED7-8275-72344FD6DA37}"/>
                  </a:ext>
                </a:extLst>
              </p:cNvPr>
              <p:cNvSpPr txBox="1"/>
              <p:nvPr/>
            </p:nvSpPr>
            <p:spPr>
              <a:xfrm>
                <a:off x="676676" y="1931736"/>
                <a:ext cx="455424" cy="294746"/>
              </a:xfrm>
              <a:prstGeom prst="rect">
                <a:avLst/>
              </a:prstGeom>
              <a:noFill/>
            </p:spPr>
            <p:txBody>
              <a:bodyPr wrap="none" lIns="0" tIns="0" rIns="0" bIns="0"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lang="en-US" altLang="zh-CN" kern="0" dirty="0">
                    <a:solidFill>
                      <a:srgbClr val="002060"/>
                    </a:solidFill>
                    <a:latin typeface="Verdana" panose="020B0604030504040204" pitchFamily="34" charset="0"/>
                    <a:ea typeface="微软雅黑" panose="020B0503020204020204" pitchFamily="34" charset="-122"/>
                  </a:rPr>
                  <a:t>end</a:t>
                </a:r>
                <a:endParaRPr kumimoji="0" lang="en-US" altLang="zh-CN" b="0" i="0" u="none" strike="noStrike" kern="0" cap="none" spc="0" normalizeH="0" baseline="0" noProof="0" dirty="0">
                  <a:ln>
                    <a:noFill/>
                  </a:ln>
                  <a:solidFill>
                    <a:srgbClr val="002060"/>
                  </a:solidFill>
                  <a:effectLst/>
                  <a:uLnTx/>
                  <a:uFillTx/>
                  <a:latin typeface="Verdana" panose="020B0604030504040204" pitchFamily="34" charset="0"/>
                  <a:ea typeface="微软雅黑" panose="020B0503020204020204" pitchFamily="34" charset="-122"/>
                </a:endParaRPr>
              </a:p>
            </p:txBody>
          </p:sp>
        </p:grpSp>
        <p:cxnSp>
          <p:nvCxnSpPr>
            <p:cNvPr id="32" name="直接箭头连接符 31">
              <a:extLst>
                <a:ext uri="{FF2B5EF4-FFF2-40B4-BE49-F238E27FC236}">
                  <a16:creationId xmlns:a16="http://schemas.microsoft.com/office/drawing/2014/main" id="{AD5954C3-86ED-4B41-862D-CCE5C92A9A44}"/>
                </a:ext>
              </a:extLst>
            </p:cNvPr>
            <p:cNvCxnSpPr>
              <a:endCxn id="47" idx="1"/>
            </p:cNvCxnSpPr>
            <p:nvPr/>
          </p:nvCxnSpPr>
          <p:spPr>
            <a:xfrm>
              <a:off x="7265698" y="2586414"/>
              <a:ext cx="1255003" cy="815828"/>
            </a:xfrm>
            <a:prstGeom prst="straightConnector1">
              <a:avLst/>
            </a:prstGeom>
            <a:ln w="25400">
              <a:solidFill>
                <a:srgbClr val="7030A0"/>
              </a:solidFill>
              <a:headEnd w="lg" len="lg"/>
              <a:tailEnd type="triangle" w="lg" len="lg"/>
            </a:ln>
            <a:effectLst/>
          </p:spPr>
          <p:style>
            <a:lnRef idx="1">
              <a:schemeClr val="accent1"/>
            </a:lnRef>
            <a:fillRef idx="0">
              <a:schemeClr val="accent1"/>
            </a:fillRef>
            <a:effectRef idx="0">
              <a:schemeClr val="accent1"/>
            </a:effectRef>
            <a:fontRef idx="minor">
              <a:schemeClr val="tx1"/>
            </a:fontRef>
          </p:style>
        </p:cxnSp>
        <p:sp>
          <p:nvSpPr>
            <p:cNvPr id="33" name="矩形 82">
              <a:extLst>
                <a:ext uri="{FF2B5EF4-FFF2-40B4-BE49-F238E27FC236}">
                  <a16:creationId xmlns:a16="http://schemas.microsoft.com/office/drawing/2014/main" id="{8B2A3D11-2202-44F5-829B-6339B5246488}"/>
                </a:ext>
              </a:extLst>
            </p:cNvPr>
            <p:cNvSpPr/>
            <p:nvPr/>
          </p:nvSpPr>
          <p:spPr>
            <a:xfrm>
              <a:off x="1862672" y="4080724"/>
              <a:ext cx="1116485" cy="659162"/>
            </a:xfrm>
            <a:custGeom>
              <a:avLst/>
              <a:gdLst>
                <a:gd name="connsiteX0" fmla="*/ 0 w 1116485"/>
                <a:gd name="connsiteY0" fmla="*/ 0 h 659162"/>
                <a:gd name="connsiteX1" fmla="*/ 1116485 w 1116485"/>
                <a:gd name="connsiteY1" fmla="*/ 0 h 659162"/>
                <a:gd name="connsiteX2" fmla="*/ 1116485 w 1116485"/>
                <a:gd name="connsiteY2" fmla="*/ 659162 h 659162"/>
                <a:gd name="connsiteX3" fmla="*/ 0 w 1116485"/>
                <a:gd name="connsiteY3" fmla="*/ 659162 h 659162"/>
                <a:gd name="connsiteX4" fmla="*/ 0 w 1116485"/>
                <a:gd name="connsiteY4" fmla="*/ 0 h 659162"/>
                <a:gd name="connsiteX0" fmla="*/ 0 w 1116485"/>
                <a:gd name="connsiteY0" fmla="*/ 0 h 659162"/>
                <a:gd name="connsiteX1" fmla="*/ 1116485 w 1116485"/>
                <a:gd name="connsiteY1" fmla="*/ 0 h 659162"/>
                <a:gd name="connsiteX2" fmla="*/ 1112756 w 1116485"/>
                <a:gd name="connsiteY2" fmla="*/ 113904 h 659162"/>
                <a:gd name="connsiteX3" fmla="*/ 1116485 w 1116485"/>
                <a:gd name="connsiteY3" fmla="*/ 659162 h 659162"/>
                <a:gd name="connsiteX4" fmla="*/ 0 w 1116485"/>
                <a:gd name="connsiteY4" fmla="*/ 659162 h 659162"/>
                <a:gd name="connsiteX5" fmla="*/ 0 w 1116485"/>
                <a:gd name="connsiteY5" fmla="*/ 0 h 65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6485" h="659162">
                  <a:moveTo>
                    <a:pt x="0" y="0"/>
                  </a:moveTo>
                  <a:lnTo>
                    <a:pt x="1116485" y="0"/>
                  </a:lnTo>
                  <a:lnTo>
                    <a:pt x="1112756" y="113904"/>
                  </a:lnTo>
                  <a:lnTo>
                    <a:pt x="1116485" y="659162"/>
                  </a:lnTo>
                  <a:lnTo>
                    <a:pt x="0" y="659162"/>
                  </a:lnTo>
                  <a:lnTo>
                    <a:pt x="0" y="0"/>
                  </a:lnTo>
                  <a:close/>
                </a:path>
              </a:pathLst>
            </a:custGeom>
            <a:noFill/>
            <a:ln w="25400" cap="flat" cmpd="sng" algn="ctr">
              <a:solidFill>
                <a:srgbClr val="200B5B"/>
              </a:solidFill>
              <a:prstDash val="solid"/>
            </a:ln>
            <a:effectLst/>
          </p:spPr>
          <p:txBody>
            <a:bodyPr lIns="0" tIns="0" rIns="0" bIns="0" rtlCol="0" anchor="t"/>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3200" b="0" i="0" u="none" strike="noStrike" kern="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b</a:t>
              </a:r>
              <a:r>
                <a:rPr kumimoji="0" lang="en-US" altLang="zh-CN" sz="1800" b="0" i="0" u="none" strike="noStrike" kern="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 (4)</a:t>
              </a:r>
              <a:endParaRPr kumimoji="0" lang="zh-CN" altLang="en-US" sz="3200" b="0" i="0" u="none" strike="noStrike" kern="0" cap="none" spc="0" normalizeH="0" baseline="0" noProof="0" dirty="0">
                <a:ln>
                  <a:noFill/>
                </a:ln>
                <a:solidFill>
                  <a:srgbClr val="000000"/>
                </a:solidFill>
                <a:effectLst/>
                <a:uLnTx/>
                <a:uFillTx/>
                <a:latin typeface="Verdana" panose="020B0604030504040204" pitchFamily="34" charset="0"/>
                <a:ea typeface="微软雅黑" panose="020B0503020204020204" pitchFamily="34" charset="-122"/>
                <a:cs typeface="Verdana" panose="020B0604030504040204" pitchFamily="34" charset="0"/>
              </a:endParaRPr>
            </a:p>
          </p:txBody>
        </p:sp>
        <p:cxnSp>
          <p:nvCxnSpPr>
            <p:cNvPr id="34" name="直接箭头连接符 33">
              <a:extLst>
                <a:ext uri="{FF2B5EF4-FFF2-40B4-BE49-F238E27FC236}">
                  <a16:creationId xmlns:a16="http://schemas.microsoft.com/office/drawing/2014/main" id="{BFC04234-A5DB-4825-A336-60D15734D4A7}"/>
                </a:ext>
              </a:extLst>
            </p:cNvPr>
            <p:cNvCxnSpPr/>
            <p:nvPr/>
          </p:nvCxnSpPr>
          <p:spPr>
            <a:xfrm>
              <a:off x="5054894" y="2735613"/>
              <a:ext cx="1093933" cy="1326377"/>
            </a:xfrm>
            <a:prstGeom prst="straightConnector1">
              <a:avLst/>
            </a:prstGeom>
            <a:ln w="25400">
              <a:solidFill>
                <a:srgbClr val="7030A0"/>
              </a:solidFill>
              <a:headEnd w="lg" len="lg"/>
              <a:tailEnd type="triangle" w="lg" len="lg"/>
            </a:ln>
            <a:effectLst/>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4A17B552-27E8-4763-A816-361AD0E1D5A6}"/>
                </a:ext>
              </a:extLst>
            </p:cNvPr>
            <p:cNvCxnSpPr/>
            <p:nvPr/>
          </p:nvCxnSpPr>
          <p:spPr>
            <a:xfrm>
              <a:off x="2979157" y="4393753"/>
              <a:ext cx="940623" cy="16552"/>
            </a:xfrm>
            <a:prstGeom prst="straightConnector1">
              <a:avLst/>
            </a:prstGeom>
            <a:ln w="25400">
              <a:solidFill>
                <a:srgbClr val="7030A0"/>
              </a:solidFill>
              <a:headEnd w="lg" len="lg"/>
              <a:tailEnd type="triangle" w="lg" len="lg"/>
            </a:ln>
            <a:effectLst/>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BF5B53D7-C4C7-4007-9F8F-8DBE5C053462}"/>
                </a:ext>
              </a:extLst>
            </p:cNvPr>
            <p:cNvSpPr/>
            <p:nvPr/>
          </p:nvSpPr>
          <p:spPr>
            <a:xfrm>
              <a:off x="3919780" y="4061990"/>
              <a:ext cx="1116485" cy="659162"/>
            </a:xfrm>
            <a:prstGeom prst="rect">
              <a:avLst/>
            </a:prstGeom>
            <a:noFill/>
            <a:ln w="25400" cap="flat" cmpd="sng" algn="ctr">
              <a:solidFill>
                <a:srgbClr val="200B5B"/>
              </a:solidFill>
              <a:prstDash val="solid"/>
            </a:ln>
            <a:effectLst/>
          </p:spPr>
          <p:txBody>
            <a:bodyPr lIns="0" tIns="0" rIns="0" bIns="0" rtlCol="0" anchor="t"/>
            <a:lstStyle/>
            <a:p>
              <a:pPr lvl="0" algn="ctr" eaLnBrk="0" fontAlgn="base" hangingPunct="0">
                <a:spcBef>
                  <a:spcPct val="0"/>
                </a:spcBef>
                <a:spcAft>
                  <a:spcPct val="0"/>
                </a:spcAft>
                <a:defRPr/>
              </a:pPr>
              <a:r>
                <a:rPr kumimoji="0" lang="en-US" altLang="zh-CN" sz="3200"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a:t>
              </a:r>
              <a:r>
                <a:rPr lang="en-US" altLang="zh-CN" kern="0" dirty="0">
                  <a:solidFill>
                    <a:srgbClr val="000000"/>
                  </a:solidFill>
                  <a:latin typeface="Verdana" panose="020B0604030504040204" pitchFamily="34" charset="0"/>
                  <a:ea typeface="Verdana" panose="020B0604030504040204" pitchFamily="34" charset="0"/>
                  <a:cs typeface="Verdana" panose="020B0604030504040204" pitchFamily="34" charset="0"/>
                </a:rPr>
                <a:t> (2)</a:t>
              </a:r>
              <a:endParaRPr kumimoji="0" lang="zh-CN" altLang="en-US" sz="3200" i="0" u="none" strike="noStrike" kern="0" cap="none" spc="0" normalizeH="0" baseline="0" noProof="0" dirty="0">
                <a:ln>
                  <a:noFill/>
                </a:ln>
                <a:solidFill>
                  <a:srgbClr val="000000"/>
                </a:solidFill>
                <a:effectLst/>
                <a:uLnTx/>
                <a:uFillTx/>
                <a:latin typeface="Verdana" panose="020B0604030504040204" pitchFamily="34" charset="0"/>
                <a:ea typeface="微软雅黑" panose="020B0503020204020204" pitchFamily="34" charset="-122"/>
                <a:cs typeface="Verdana" panose="020B0604030504040204" pitchFamily="34" charset="0"/>
              </a:endParaRPr>
            </a:p>
          </p:txBody>
        </p:sp>
        <p:sp>
          <p:nvSpPr>
            <p:cNvPr id="37" name="矩形 96">
              <a:extLst>
                <a:ext uri="{FF2B5EF4-FFF2-40B4-BE49-F238E27FC236}">
                  <a16:creationId xmlns:a16="http://schemas.microsoft.com/office/drawing/2014/main" id="{2DD71AD4-4F3B-47E2-91B3-8CDB55D364E8}"/>
                </a:ext>
              </a:extLst>
            </p:cNvPr>
            <p:cNvSpPr/>
            <p:nvPr/>
          </p:nvSpPr>
          <p:spPr>
            <a:xfrm>
              <a:off x="3918858" y="2261337"/>
              <a:ext cx="1117600" cy="659162"/>
            </a:xfrm>
            <a:custGeom>
              <a:avLst/>
              <a:gdLst>
                <a:gd name="connsiteX0" fmla="*/ 0 w 1116485"/>
                <a:gd name="connsiteY0" fmla="*/ 0 h 659162"/>
                <a:gd name="connsiteX1" fmla="*/ 1116485 w 1116485"/>
                <a:gd name="connsiteY1" fmla="*/ 0 h 659162"/>
                <a:gd name="connsiteX2" fmla="*/ 1116485 w 1116485"/>
                <a:gd name="connsiteY2" fmla="*/ 659162 h 659162"/>
                <a:gd name="connsiteX3" fmla="*/ 0 w 1116485"/>
                <a:gd name="connsiteY3" fmla="*/ 659162 h 659162"/>
                <a:gd name="connsiteX4" fmla="*/ 0 w 1116485"/>
                <a:gd name="connsiteY4" fmla="*/ 0 h 659162"/>
                <a:gd name="connsiteX0" fmla="*/ 922 w 1117407"/>
                <a:gd name="connsiteY0" fmla="*/ 0 h 659162"/>
                <a:gd name="connsiteX1" fmla="*/ 1117407 w 1117407"/>
                <a:gd name="connsiteY1" fmla="*/ 0 h 659162"/>
                <a:gd name="connsiteX2" fmla="*/ 1117407 w 1117407"/>
                <a:gd name="connsiteY2" fmla="*/ 659162 h 659162"/>
                <a:gd name="connsiteX3" fmla="*/ 922 w 1117407"/>
                <a:gd name="connsiteY3" fmla="*/ 659162 h 659162"/>
                <a:gd name="connsiteX4" fmla="*/ 0 w 1117407"/>
                <a:gd name="connsiteY4" fmla="*/ 452834 h 659162"/>
                <a:gd name="connsiteX5" fmla="*/ 922 w 1117407"/>
                <a:gd name="connsiteY5" fmla="*/ 0 h 659162"/>
                <a:gd name="connsiteX0" fmla="*/ 922 w 1117600"/>
                <a:gd name="connsiteY0" fmla="*/ 0 h 659162"/>
                <a:gd name="connsiteX1" fmla="*/ 1117407 w 1117600"/>
                <a:gd name="connsiteY1" fmla="*/ 0 h 659162"/>
                <a:gd name="connsiteX2" fmla="*/ 1117600 w 1117600"/>
                <a:gd name="connsiteY2" fmla="*/ 423805 h 659162"/>
                <a:gd name="connsiteX3" fmla="*/ 1117407 w 1117600"/>
                <a:gd name="connsiteY3" fmla="*/ 659162 h 659162"/>
                <a:gd name="connsiteX4" fmla="*/ 922 w 1117600"/>
                <a:gd name="connsiteY4" fmla="*/ 659162 h 659162"/>
                <a:gd name="connsiteX5" fmla="*/ 0 w 1117600"/>
                <a:gd name="connsiteY5" fmla="*/ 452834 h 659162"/>
                <a:gd name="connsiteX6" fmla="*/ 922 w 1117600"/>
                <a:gd name="connsiteY6" fmla="*/ 0 h 65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7600" h="659162">
                  <a:moveTo>
                    <a:pt x="922" y="0"/>
                  </a:moveTo>
                  <a:lnTo>
                    <a:pt x="1117407" y="0"/>
                  </a:lnTo>
                  <a:cubicBezTo>
                    <a:pt x="1117471" y="141268"/>
                    <a:pt x="1117536" y="282537"/>
                    <a:pt x="1117600" y="423805"/>
                  </a:cubicBezTo>
                  <a:cubicBezTo>
                    <a:pt x="1117536" y="502257"/>
                    <a:pt x="1117471" y="580710"/>
                    <a:pt x="1117407" y="659162"/>
                  </a:cubicBezTo>
                  <a:lnTo>
                    <a:pt x="922" y="659162"/>
                  </a:lnTo>
                  <a:cubicBezTo>
                    <a:pt x="615" y="590386"/>
                    <a:pt x="307" y="521610"/>
                    <a:pt x="0" y="452834"/>
                  </a:cubicBezTo>
                  <a:cubicBezTo>
                    <a:pt x="307" y="301889"/>
                    <a:pt x="615" y="150945"/>
                    <a:pt x="922" y="0"/>
                  </a:cubicBezTo>
                  <a:close/>
                </a:path>
              </a:pathLst>
            </a:custGeom>
            <a:noFill/>
            <a:ln w="25400" cap="flat" cmpd="sng" algn="ctr">
              <a:solidFill>
                <a:srgbClr val="200B5B"/>
              </a:solidFill>
              <a:prstDash val="solid"/>
            </a:ln>
            <a:effectLst/>
          </p:spPr>
          <p:txBody>
            <a:bodyPr lIns="0" tIns="0" rIns="0" bIns="0" rtlCol="0" anchor="t"/>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3200" b="0" i="0" u="none" strike="noStrike" kern="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a:t>
              </a:r>
              <a:r>
                <a:rPr kumimoji="0" lang="en-US" altLang="zh-CN" sz="1800" b="0" i="0" u="none" strike="noStrike" kern="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 (1)</a:t>
              </a:r>
              <a:endParaRPr kumimoji="0" lang="zh-CN" altLang="en-US" sz="3200" b="0" i="0" u="none" strike="noStrike" kern="0" cap="none" spc="0" normalizeH="0" baseline="0" noProof="0" dirty="0">
                <a:ln>
                  <a:noFill/>
                </a:ln>
                <a:solidFill>
                  <a:srgbClr val="000000"/>
                </a:solidFill>
                <a:effectLst/>
                <a:uLnTx/>
                <a:uFillTx/>
                <a:latin typeface="Verdana" panose="020B0604030504040204" pitchFamily="34" charset="0"/>
                <a:ea typeface="微软雅黑" panose="020B0503020204020204" pitchFamily="34" charset="-122"/>
                <a:cs typeface="Verdana" panose="020B0604030504040204" pitchFamily="34" charset="0"/>
              </a:endParaRPr>
            </a:p>
          </p:txBody>
        </p:sp>
        <p:sp>
          <p:nvSpPr>
            <p:cNvPr id="38" name="矩形 37">
              <a:extLst>
                <a:ext uri="{FF2B5EF4-FFF2-40B4-BE49-F238E27FC236}">
                  <a16:creationId xmlns:a16="http://schemas.microsoft.com/office/drawing/2014/main" id="{897E6558-3915-4731-A957-9A361B5563F1}"/>
                </a:ext>
              </a:extLst>
            </p:cNvPr>
            <p:cNvSpPr/>
            <p:nvPr/>
          </p:nvSpPr>
          <p:spPr>
            <a:xfrm>
              <a:off x="6149020" y="4046163"/>
              <a:ext cx="1116485" cy="659162"/>
            </a:xfrm>
            <a:prstGeom prst="rect">
              <a:avLst/>
            </a:prstGeom>
            <a:noFill/>
            <a:ln w="25400" cap="flat" cmpd="sng" algn="ctr">
              <a:solidFill>
                <a:srgbClr val="200B5B"/>
              </a:solidFill>
              <a:prstDash val="solid"/>
            </a:ln>
            <a:effectLst/>
          </p:spPr>
          <p:txBody>
            <a:bodyPr lIns="0" tIns="0" rIns="0" bIns="0" rtlCol="0" anchor="t"/>
            <a:lstStyle/>
            <a:p>
              <a:pPr lvl="0" algn="ctr" eaLnBrk="0" fontAlgn="base" hangingPunct="0">
                <a:spcBef>
                  <a:spcPct val="0"/>
                </a:spcBef>
                <a:spcAft>
                  <a:spcPct val="0"/>
                </a:spcAft>
                <a:defRPr/>
              </a:pPr>
              <a:r>
                <a:rPr kumimoji="0" lang="en-US" altLang="zh-CN" sz="3200"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e</a:t>
              </a:r>
              <a:r>
                <a:rPr lang="en-US" altLang="zh-CN" kern="0" dirty="0">
                  <a:solidFill>
                    <a:srgbClr val="000000"/>
                  </a:solidFill>
                  <a:latin typeface="Verdana" panose="020B0604030504040204" pitchFamily="34" charset="0"/>
                  <a:ea typeface="Verdana" panose="020B0604030504040204" pitchFamily="34" charset="0"/>
                  <a:cs typeface="Verdana" panose="020B0604030504040204" pitchFamily="34" charset="0"/>
                </a:rPr>
                <a:t> (8)</a:t>
              </a:r>
              <a:endParaRPr kumimoji="0" lang="zh-CN" altLang="en-US" sz="3200" i="0" u="none" strike="noStrike" kern="0" cap="none" spc="0" normalizeH="0" baseline="0" noProof="0" dirty="0">
                <a:ln>
                  <a:noFill/>
                </a:ln>
                <a:solidFill>
                  <a:srgbClr val="000000"/>
                </a:solidFill>
                <a:effectLst/>
                <a:uLnTx/>
                <a:uFillTx/>
                <a:latin typeface="Verdana" panose="020B0604030504040204" pitchFamily="34" charset="0"/>
                <a:ea typeface="微软雅黑" panose="020B0503020204020204" pitchFamily="34" charset="-122"/>
                <a:cs typeface="Verdana" panose="020B0604030504040204" pitchFamily="34" charset="0"/>
              </a:endParaRPr>
            </a:p>
          </p:txBody>
        </p:sp>
        <p:sp>
          <p:nvSpPr>
            <p:cNvPr id="39" name="矩形 38">
              <a:extLst>
                <a:ext uri="{FF2B5EF4-FFF2-40B4-BE49-F238E27FC236}">
                  <a16:creationId xmlns:a16="http://schemas.microsoft.com/office/drawing/2014/main" id="{50778D3E-D110-4F18-8D28-61393CEB4ACC}"/>
                </a:ext>
              </a:extLst>
            </p:cNvPr>
            <p:cNvSpPr/>
            <p:nvPr/>
          </p:nvSpPr>
          <p:spPr>
            <a:xfrm>
              <a:off x="6149020" y="2256832"/>
              <a:ext cx="1116485" cy="659162"/>
            </a:xfrm>
            <a:prstGeom prst="rect">
              <a:avLst/>
            </a:prstGeom>
            <a:noFill/>
            <a:ln w="25400" cap="flat" cmpd="sng" algn="ctr">
              <a:solidFill>
                <a:srgbClr val="200B5B"/>
              </a:solidFill>
              <a:prstDash val="solid"/>
            </a:ln>
            <a:effectLst/>
          </p:spPr>
          <p:txBody>
            <a:bodyPr lIns="0" tIns="0" rIns="0" bIns="0" rtlCol="0" anchor="t"/>
            <a:lstStyle/>
            <a:p>
              <a:pPr lvl="0" algn="ctr" eaLnBrk="0" fontAlgn="base" hangingPunct="0">
                <a:spcBef>
                  <a:spcPct val="0"/>
                </a:spcBef>
                <a:spcAft>
                  <a:spcPct val="0"/>
                </a:spcAft>
                <a:defRPr/>
              </a:pPr>
              <a:r>
                <a:rPr kumimoji="0" lang="en-US" altLang="zh-CN" sz="3200"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f</a:t>
              </a:r>
              <a:r>
                <a:rPr lang="en-US" altLang="zh-CN" kern="0" dirty="0">
                  <a:solidFill>
                    <a:srgbClr val="000000"/>
                  </a:solidFill>
                  <a:latin typeface="Verdana" panose="020B0604030504040204" pitchFamily="34" charset="0"/>
                  <a:ea typeface="Verdana" panose="020B0604030504040204" pitchFamily="34" charset="0"/>
                  <a:cs typeface="Verdana" panose="020B0604030504040204" pitchFamily="34" charset="0"/>
                </a:rPr>
                <a:t> (6)</a:t>
              </a:r>
              <a:endParaRPr kumimoji="0" lang="zh-CN" altLang="en-US" sz="3200" i="0" u="none" strike="noStrike" kern="0" cap="none" spc="0" normalizeH="0" baseline="0" noProof="0" dirty="0">
                <a:ln>
                  <a:noFill/>
                </a:ln>
                <a:solidFill>
                  <a:srgbClr val="000000"/>
                </a:solidFill>
                <a:effectLst/>
                <a:uLnTx/>
                <a:uFillTx/>
                <a:latin typeface="Verdana" panose="020B0604030504040204" pitchFamily="34" charset="0"/>
                <a:ea typeface="微软雅黑" panose="020B0503020204020204" pitchFamily="34" charset="-122"/>
                <a:cs typeface="Verdana" panose="020B0604030504040204" pitchFamily="34" charset="0"/>
              </a:endParaRPr>
            </a:p>
          </p:txBody>
        </p:sp>
        <p:cxnSp>
          <p:nvCxnSpPr>
            <p:cNvPr id="40" name="直接箭头连接符 39">
              <a:extLst>
                <a:ext uri="{FF2B5EF4-FFF2-40B4-BE49-F238E27FC236}">
                  <a16:creationId xmlns:a16="http://schemas.microsoft.com/office/drawing/2014/main" id="{82E4B358-833B-4AE0-A4C2-127FD461D4DD}"/>
                </a:ext>
              </a:extLst>
            </p:cNvPr>
            <p:cNvCxnSpPr/>
            <p:nvPr/>
          </p:nvCxnSpPr>
          <p:spPr>
            <a:xfrm>
              <a:off x="2975428" y="2586413"/>
              <a:ext cx="943429" cy="0"/>
            </a:xfrm>
            <a:prstGeom prst="straightConnector1">
              <a:avLst/>
            </a:prstGeom>
            <a:ln w="25400">
              <a:solidFill>
                <a:srgbClr val="7030A0"/>
              </a:solidFill>
              <a:headEnd w="lg" len="lg"/>
              <a:tailEnd type="triangle" w="lg" len="lg"/>
            </a:ln>
            <a:effectLst/>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B2702629-FE79-4D53-B086-31D1C6C9398F}"/>
                </a:ext>
              </a:extLst>
            </p:cNvPr>
            <p:cNvCxnSpPr>
              <a:endCxn id="39" idx="1"/>
            </p:cNvCxnSpPr>
            <p:nvPr/>
          </p:nvCxnSpPr>
          <p:spPr>
            <a:xfrm>
              <a:off x="5031613" y="2586413"/>
              <a:ext cx="1117407" cy="0"/>
            </a:xfrm>
            <a:prstGeom prst="straightConnector1">
              <a:avLst/>
            </a:prstGeom>
            <a:ln w="25400">
              <a:solidFill>
                <a:srgbClr val="7030A0"/>
              </a:solidFill>
              <a:headEnd w="lg" len="lg"/>
              <a:tailEnd type="triangle" w="lg" len="lg"/>
            </a:ln>
            <a:effectLst/>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A272A778-D2D9-4AB0-A294-5E7306FB4D3A}"/>
                </a:ext>
              </a:extLst>
            </p:cNvPr>
            <p:cNvCxnSpPr>
              <a:stCxn id="36" idx="3"/>
              <a:endCxn id="38" idx="1"/>
            </p:cNvCxnSpPr>
            <p:nvPr/>
          </p:nvCxnSpPr>
          <p:spPr>
            <a:xfrm flipV="1">
              <a:off x="5036265" y="4375744"/>
              <a:ext cx="1112755" cy="15827"/>
            </a:xfrm>
            <a:prstGeom prst="straightConnector1">
              <a:avLst/>
            </a:prstGeom>
            <a:ln w="25400">
              <a:solidFill>
                <a:srgbClr val="7030A0"/>
              </a:solidFill>
              <a:headEnd w="lg" len="lg"/>
              <a:tailEnd type="triangle" w="lg" len="lg"/>
            </a:ln>
            <a:effectLst/>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1807A413-ECDA-4ADD-B767-E7E111AA8397}"/>
                </a:ext>
              </a:extLst>
            </p:cNvPr>
            <p:cNvCxnSpPr>
              <a:endCxn id="47" idx="3"/>
            </p:cNvCxnSpPr>
            <p:nvPr/>
          </p:nvCxnSpPr>
          <p:spPr>
            <a:xfrm flipV="1">
              <a:off x="7261582" y="3707746"/>
              <a:ext cx="1259119" cy="667998"/>
            </a:xfrm>
            <a:prstGeom prst="straightConnector1">
              <a:avLst/>
            </a:prstGeom>
            <a:ln w="25400">
              <a:solidFill>
                <a:srgbClr val="7030A0"/>
              </a:solidFill>
              <a:headEnd w="lg" len="lg"/>
              <a:tailEnd type="triangle" w="lg" len="lg"/>
            </a:ln>
            <a:effectLst/>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146D8DFD-F6D5-4592-A35B-A1C69A2DB848}"/>
                </a:ext>
              </a:extLst>
            </p:cNvPr>
            <p:cNvCxnSpPr>
              <a:endCxn id="29" idx="1"/>
            </p:cNvCxnSpPr>
            <p:nvPr/>
          </p:nvCxnSpPr>
          <p:spPr>
            <a:xfrm flipV="1">
              <a:off x="972328" y="2590918"/>
              <a:ext cx="890344" cy="778650"/>
            </a:xfrm>
            <a:prstGeom prst="straightConnector1">
              <a:avLst/>
            </a:prstGeom>
            <a:ln w="25400">
              <a:solidFill>
                <a:srgbClr val="7030A0"/>
              </a:solidFill>
              <a:headEnd w="lg" len="lg"/>
              <a:tailEnd type="triangle" w="lg" len="lg"/>
            </a:ln>
            <a:effectLst/>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E5F4621D-B9BE-4EEC-9600-4D45DDF0F2AC}"/>
                </a:ext>
              </a:extLst>
            </p:cNvPr>
            <p:cNvCxnSpPr>
              <a:endCxn id="37" idx="4"/>
            </p:cNvCxnSpPr>
            <p:nvPr/>
          </p:nvCxnSpPr>
          <p:spPr>
            <a:xfrm flipV="1">
              <a:off x="2975233" y="2920499"/>
              <a:ext cx="944547" cy="1304529"/>
            </a:xfrm>
            <a:prstGeom prst="straightConnector1">
              <a:avLst/>
            </a:prstGeom>
            <a:ln w="25400">
              <a:solidFill>
                <a:srgbClr val="7030A0"/>
              </a:solidFill>
              <a:headEnd w="lg" len="lg"/>
              <a:tailEnd type="triangle" w="lg" len="lg"/>
            </a:ln>
            <a:effectLst/>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0299B48B-CFE2-4FFA-BB65-B0E8A2BABD75}"/>
                </a:ext>
              </a:extLst>
            </p:cNvPr>
            <p:cNvCxnSpPr>
              <a:stCxn id="49" idx="5"/>
            </p:cNvCxnSpPr>
            <p:nvPr/>
          </p:nvCxnSpPr>
          <p:spPr>
            <a:xfrm>
              <a:off x="922049" y="3642985"/>
              <a:ext cx="918070" cy="767320"/>
            </a:xfrm>
            <a:prstGeom prst="straightConnector1">
              <a:avLst/>
            </a:prstGeom>
            <a:ln w="25400">
              <a:solidFill>
                <a:srgbClr val="7030A0"/>
              </a:solidFill>
              <a:headEnd w="lg" len="lg"/>
              <a:tailEnd type="triangle" w="lg" len="lg"/>
            </a:ln>
            <a:effectLst/>
          </p:spPr>
          <p:style>
            <a:lnRef idx="1">
              <a:schemeClr val="accent1"/>
            </a:lnRef>
            <a:fillRef idx="0">
              <a:schemeClr val="accent1"/>
            </a:fillRef>
            <a:effectRef idx="0">
              <a:schemeClr val="accent1"/>
            </a:effectRef>
            <a:fontRef idx="minor">
              <a:schemeClr val="tx1"/>
            </a:fontRef>
          </p:style>
        </p:cxnSp>
      </p:grpSp>
      <p:sp>
        <p:nvSpPr>
          <p:cNvPr id="51" name="Text Box 8">
            <a:extLst>
              <a:ext uri="{FF2B5EF4-FFF2-40B4-BE49-F238E27FC236}">
                <a16:creationId xmlns:a16="http://schemas.microsoft.com/office/drawing/2014/main" id="{C3F40D9F-6D42-48F1-9B6C-8CE5F30441D9}"/>
              </a:ext>
            </a:extLst>
          </p:cNvPr>
          <p:cNvSpPr txBox="1">
            <a:spLocks noChangeArrowheads="1"/>
          </p:cNvSpPr>
          <p:nvPr/>
        </p:nvSpPr>
        <p:spPr bwMode="auto">
          <a:xfrm>
            <a:off x="1905537" y="5116365"/>
            <a:ext cx="7984354" cy="873957"/>
          </a:xfrm>
          <a:prstGeom prst="rect">
            <a:avLst/>
          </a:prstGeom>
          <a:noFill/>
          <a:ln w="19050">
            <a:solidFill>
              <a:srgbClr val="80808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742950" indent="-28575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2pPr>
            <a:lvl3pPr marL="1143000" indent="-22860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eaLnBrk="1" hangingPunct="1">
              <a:lnSpc>
                <a:spcPct val="150000"/>
              </a:lnSpc>
              <a:spcBef>
                <a:spcPts val="0"/>
              </a:spcBef>
            </a:pPr>
            <a:r>
              <a:rPr lang="en-US" altLang="zh-CN" dirty="0">
                <a:solidFill>
                  <a:schemeClr val="tx1">
                    <a:lumMod val="85000"/>
                    <a:lumOff val="15000"/>
                  </a:schemeClr>
                </a:solidFill>
                <a:ea typeface="微软雅黑" panose="020B0503020204020204" pitchFamily="34" charset="-122"/>
              </a:rPr>
              <a:t>1. </a:t>
            </a:r>
            <a:r>
              <a:rPr lang="zh-CN" altLang="en-US" dirty="0">
                <a:solidFill>
                  <a:schemeClr val="tx1">
                    <a:lumMod val="85000"/>
                    <a:lumOff val="15000"/>
                  </a:schemeClr>
                </a:solidFill>
                <a:ea typeface="微软雅黑" panose="020B0503020204020204" pitchFamily="34" charset="-122"/>
              </a:rPr>
              <a:t>关键路径可能有一条或多条</a:t>
            </a:r>
          </a:p>
          <a:p>
            <a:pPr eaLnBrk="1" hangingPunct="1">
              <a:lnSpc>
                <a:spcPct val="150000"/>
              </a:lnSpc>
              <a:spcBef>
                <a:spcPts val="0"/>
              </a:spcBef>
            </a:pPr>
            <a:r>
              <a:rPr lang="en-US" altLang="zh-CN" dirty="0">
                <a:solidFill>
                  <a:schemeClr val="tx1">
                    <a:lumMod val="85000"/>
                    <a:lumOff val="15000"/>
                  </a:schemeClr>
                </a:solidFill>
                <a:ea typeface="微软雅黑" panose="020B0503020204020204" pitchFamily="34" charset="-122"/>
              </a:rPr>
              <a:t>2. </a:t>
            </a:r>
            <a:r>
              <a:rPr lang="zh-CN" altLang="en-US" dirty="0">
                <a:solidFill>
                  <a:schemeClr val="tx1">
                    <a:lumMod val="85000"/>
                    <a:lumOff val="15000"/>
                  </a:schemeClr>
                </a:solidFill>
                <a:ea typeface="微软雅黑" panose="020B0503020204020204" pitchFamily="34" charset="-122"/>
              </a:rPr>
              <a:t>越多意味着风险越大</a:t>
            </a:r>
          </a:p>
        </p:txBody>
      </p:sp>
    </p:spTree>
    <p:extLst>
      <p:ext uri="{BB962C8B-B14F-4D97-AF65-F5344CB8AC3E}">
        <p14:creationId xmlns:p14="http://schemas.microsoft.com/office/powerpoint/2010/main" val="2017828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CC4D89-E894-4601-96CE-BD284D453056}"/>
              </a:ext>
            </a:extLst>
          </p:cNvPr>
          <p:cNvSpPr>
            <a:spLocks noGrp="1"/>
          </p:cNvSpPr>
          <p:nvPr>
            <p:ph type="title"/>
          </p:nvPr>
        </p:nvSpPr>
        <p:spPr/>
        <p:txBody>
          <a:bodyPr/>
          <a:lstStyle/>
          <a:p>
            <a:r>
              <a:rPr lang="zh-CN" altLang="en-US" dirty="0"/>
              <a:t>相关概念</a:t>
            </a:r>
          </a:p>
        </p:txBody>
      </p:sp>
      <p:sp>
        <p:nvSpPr>
          <p:cNvPr id="3" name="内容占位符 2">
            <a:extLst>
              <a:ext uri="{FF2B5EF4-FFF2-40B4-BE49-F238E27FC236}">
                <a16:creationId xmlns:a16="http://schemas.microsoft.com/office/drawing/2014/main" id="{0898C9A2-9B77-4B5F-B9DB-2F853A2EF2CE}"/>
              </a:ext>
            </a:extLst>
          </p:cNvPr>
          <p:cNvSpPr>
            <a:spLocks noGrp="1"/>
          </p:cNvSpPr>
          <p:nvPr>
            <p:ph idx="1"/>
          </p:nvPr>
        </p:nvSpPr>
        <p:spPr/>
        <p:txBody>
          <a:bodyPr/>
          <a:lstStyle/>
          <a:p>
            <a:r>
              <a:rPr lang="zh-CN" altLang="en-US" b="1" dirty="0"/>
              <a:t>项目管理：</a:t>
            </a:r>
            <a:r>
              <a:rPr lang="zh-CN" altLang="en-US" dirty="0"/>
              <a:t>将知识、技能、工具与技术应用于项目活动，以满足项目的要求。</a:t>
            </a:r>
          </a:p>
          <a:p>
            <a:pPr lvl="1"/>
            <a:r>
              <a:rPr lang="zh-CN" altLang="en-US" b="1" dirty="0"/>
              <a:t>软件项目管理</a:t>
            </a:r>
            <a:endParaRPr lang="en-US" altLang="zh-CN" b="1" dirty="0"/>
          </a:p>
          <a:p>
            <a:pPr lvl="1"/>
            <a:r>
              <a:rPr lang="en-US" altLang="zh-CN" dirty="0"/>
              <a:t>XX</a:t>
            </a:r>
            <a:r>
              <a:rPr lang="zh-CN" altLang="en-US" dirty="0"/>
              <a:t>工程项目管理</a:t>
            </a:r>
          </a:p>
          <a:p>
            <a:r>
              <a:rPr lang="zh-CN" altLang="en-US" b="1" dirty="0"/>
              <a:t>项目生命周期：</a:t>
            </a:r>
            <a:r>
              <a:rPr lang="zh-CN" altLang="en-US" dirty="0"/>
              <a:t>项目从开始到结束所经历的一系列阶段。</a:t>
            </a:r>
          </a:p>
          <a:p>
            <a:r>
              <a:rPr lang="zh-CN" altLang="en-US" b="1" dirty="0"/>
              <a:t>项目整合管理：</a:t>
            </a:r>
            <a:r>
              <a:rPr lang="zh-CN" altLang="en-US" dirty="0"/>
              <a:t>包括对隶属于项目管理过程组的各种过程和项目管理活动进行识别、定义、组合、统一和协调的各个过程。</a:t>
            </a:r>
          </a:p>
          <a:p>
            <a:r>
              <a:rPr lang="zh-CN" altLang="en-US" b="1" dirty="0"/>
              <a:t>项目范围管理：</a:t>
            </a:r>
            <a:r>
              <a:rPr lang="zh-CN" altLang="en-US" dirty="0"/>
              <a:t>包括确保项目做且只做所需的全部工作以成功完成项目的各个过程。</a:t>
            </a:r>
          </a:p>
        </p:txBody>
      </p:sp>
      <p:sp>
        <p:nvSpPr>
          <p:cNvPr id="4" name="灯片编号占位符 3">
            <a:extLst>
              <a:ext uri="{FF2B5EF4-FFF2-40B4-BE49-F238E27FC236}">
                <a16:creationId xmlns:a16="http://schemas.microsoft.com/office/drawing/2014/main" id="{3F830C91-91C4-4075-A089-BAF3B0554E54}"/>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4</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1860299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E5DE1E-C8A6-49AA-B811-DACCF24AC1AA}"/>
              </a:ext>
            </a:extLst>
          </p:cNvPr>
          <p:cNvSpPr>
            <a:spLocks noGrp="1"/>
          </p:cNvSpPr>
          <p:nvPr>
            <p:ph type="title"/>
          </p:nvPr>
        </p:nvSpPr>
        <p:spPr/>
        <p:txBody>
          <a:bodyPr/>
          <a:lstStyle/>
          <a:p>
            <a:r>
              <a:rPr lang="en-US" altLang="zh-CN" dirty="0"/>
              <a:t>4. </a:t>
            </a:r>
            <a:r>
              <a:rPr lang="zh-CN" altLang="en-US" dirty="0"/>
              <a:t>常用工具、技术和方法</a:t>
            </a:r>
            <a:r>
              <a:rPr lang="en-US" altLang="zh-CN" dirty="0"/>
              <a:t> </a:t>
            </a:r>
            <a:endParaRPr lang="zh-CN" altLang="en-US" dirty="0"/>
          </a:p>
        </p:txBody>
      </p:sp>
      <p:sp>
        <p:nvSpPr>
          <p:cNvPr id="3" name="内容占位符 2">
            <a:extLst>
              <a:ext uri="{FF2B5EF4-FFF2-40B4-BE49-F238E27FC236}">
                <a16:creationId xmlns:a16="http://schemas.microsoft.com/office/drawing/2014/main" id="{06EAC41D-5CCD-44F0-A928-505D997C47C8}"/>
              </a:ext>
            </a:extLst>
          </p:cNvPr>
          <p:cNvSpPr>
            <a:spLocks noGrp="1"/>
          </p:cNvSpPr>
          <p:nvPr>
            <p:ph idx="1"/>
          </p:nvPr>
        </p:nvSpPr>
        <p:spPr>
          <a:xfrm>
            <a:off x="673100" y="1200210"/>
            <a:ext cx="10864850" cy="5047544"/>
          </a:xfrm>
        </p:spPr>
        <p:txBody>
          <a:bodyPr>
            <a:normAutofit lnSpcReduction="10000"/>
          </a:bodyPr>
          <a:lstStyle/>
          <a:p>
            <a:pPr marL="0" indent="0">
              <a:buNone/>
            </a:pPr>
            <a:r>
              <a:rPr lang="zh-CN" altLang="en-US" dirty="0">
                <a:latin typeface="Arial Unicode MS" panose="020B0604020202020204" pitchFamily="34" charset="-122"/>
              </a:rPr>
              <a:t>（</a:t>
            </a:r>
            <a:r>
              <a:rPr lang="en-US" altLang="zh-CN" dirty="0"/>
              <a:t>10</a:t>
            </a:r>
            <a:r>
              <a:rPr lang="zh-CN" altLang="en-US" dirty="0">
                <a:latin typeface="Arial Unicode MS" panose="020B0604020202020204" pitchFamily="34" charset="-122"/>
              </a:rPr>
              <a:t>）保障关键活动：关键链法</a:t>
            </a:r>
            <a:endParaRPr lang="en-US" altLang="zh-CN" dirty="0">
              <a:latin typeface="Arial Unicode MS" panose="020B0604020202020204" pitchFamily="34" charset="-122"/>
            </a:endParaRPr>
          </a:p>
          <a:p>
            <a:pPr lvl="1">
              <a:lnSpc>
                <a:spcPct val="140000"/>
              </a:lnSpc>
            </a:pPr>
            <a:r>
              <a:rPr lang="zh-CN" altLang="en-US" dirty="0">
                <a:latin typeface="Arial Unicode MS" panose="020B0604020202020204" pitchFamily="34" charset="-122"/>
              </a:rPr>
              <a:t>避免“拖延症”</a:t>
            </a:r>
            <a:endParaRPr lang="en-US" altLang="zh-CN" dirty="0">
              <a:latin typeface="Arial Unicode MS" panose="020B0604020202020204" pitchFamily="34" charset="-122"/>
            </a:endParaRPr>
          </a:p>
          <a:p>
            <a:pPr lvl="1">
              <a:lnSpc>
                <a:spcPct val="140000"/>
              </a:lnSpc>
            </a:pPr>
            <a:r>
              <a:rPr lang="zh-CN" altLang="en-US" dirty="0">
                <a:latin typeface="Arial Unicode MS" panose="020B0604020202020204" pitchFamily="34" charset="-122"/>
              </a:rPr>
              <a:t>帕金森定律之一：工作总是拖延到它所能够允许最迟完成的那一天</a:t>
            </a:r>
            <a:endParaRPr lang="en-US" altLang="zh-CN" dirty="0">
              <a:latin typeface="Arial Unicode MS" panose="020B0604020202020204" pitchFamily="34" charset="-122"/>
            </a:endParaRPr>
          </a:p>
          <a:p>
            <a:pPr lvl="1">
              <a:lnSpc>
                <a:spcPct val="140000"/>
              </a:lnSpc>
            </a:pPr>
            <a:r>
              <a:rPr lang="zh-CN" altLang="en-US" dirty="0">
                <a:latin typeface="Arial Unicode MS" panose="020B0604020202020204" pitchFamily="34" charset="-122"/>
              </a:rPr>
              <a:t>原因</a:t>
            </a:r>
            <a:endParaRPr lang="en-US" altLang="zh-CN" dirty="0">
              <a:latin typeface="Arial Unicode MS" panose="020B0604020202020204" pitchFamily="34" charset="-122"/>
            </a:endParaRPr>
          </a:p>
          <a:p>
            <a:pPr lvl="2">
              <a:lnSpc>
                <a:spcPct val="140000"/>
              </a:lnSpc>
            </a:pPr>
            <a:r>
              <a:rPr lang="zh-CN" altLang="en-US" dirty="0">
                <a:latin typeface="Arial Unicode MS" panose="020B0604020202020204" pitchFamily="34" charset="-122"/>
              </a:rPr>
              <a:t>主观：没有压力就没有动力 </a:t>
            </a:r>
          </a:p>
          <a:p>
            <a:pPr lvl="2">
              <a:lnSpc>
                <a:spcPct val="140000"/>
              </a:lnSpc>
            </a:pPr>
            <a:r>
              <a:rPr lang="zh-CN" altLang="en-US" dirty="0">
                <a:latin typeface="Arial Unicode MS" panose="020B0604020202020204" pitchFamily="34" charset="-122"/>
              </a:rPr>
              <a:t>客观：没有激励就没有动力</a:t>
            </a:r>
            <a:endParaRPr lang="en-US" altLang="zh-CN" dirty="0">
              <a:latin typeface="Arial Unicode MS" panose="020B0604020202020204" pitchFamily="34" charset="-122"/>
            </a:endParaRPr>
          </a:p>
          <a:p>
            <a:pPr lvl="1">
              <a:lnSpc>
                <a:spcPct val="140000"/>
              </a:lnSpc>
            </a:pPr>
            <a:r>
              <a:rPr lang="zh-CN" altLang="en-US" dirty="0">
                <a:latin typeface="Arial Unicode MS" panose="020B0604020202020204" pitchFamily="34" charset="-122"/>
              </a:rPr>
              <a:t>解决：集中管理富余时间</a:t>
            </a:r>
            <a:r>
              <a:rPr lang="en-US" altLang="zh-CN" dirty="0">
                <a:latin typeface="Arial Unicode MS" panose="020B0604020202020204" pitchFamily="34" charset="-122"/>
              </a:rPr>
              <a:t>+</a:t>
            </a:r>
            <a:r>
              <a:rPr lang="zh-CN" altLang="en-US" dirty="0">
                <a:latin typeface="Arial Unicode MS" panose="020B0604020202020204" pitchFamily="34" charset="-122"/>
              </a:rPr>
              <a:t>适当策略</a:t>
            </a:r>
            <a:endParaRPr lang="en-US" altLang="zh-CN" dirty="0">
              <a:latin typeface="Arial Unicode MS" panose="020B0604020202020204" pitchFamily="34" charset="-122"/>
            </a:endParaRPr>
          </a:p>
          <a:p>
            <a:pPr lvl="2">
              <a:lnSpc>
                <a:spcPct val="140000"/>
              </a:lnSpc>
            </a:pPr>
            <a:r>
              <a:rPr lang="zh-CN" altLang="en-US" b="1" dirty="0">
                <a:latin typeface="Arial Unicode MS" panose="020B0604020202020204" pitchFamily="34" charset="-122"/>
              </a:rPr>
              <a:t>集中管理富余时间</a:t>
            </a:r>
          </a:p>
          <a:p>
            <a:pPr lvl="3">
              <a:lnSpc>
                <a:spcPct val="140000"/>
              </a:lnSpc>
            </a:pPr>
            <a:r>
              <a:rPr lang="zh-CN" altLang="en-US" dirty="0">
                <a:latin typeface="Arial Unicode MS" panose="020B0604020202020204" pitchFamily="34" charset="-122"/>
              </a:rPr>
              <a:t>在进行项目估算的时候，</a:t>
            </a:r>
            <a:r>
              <a:rPr lang="zh-CN" altLang="en-US" b="1" dirty="0">
                <a:latin typeface="Arial Unicode MS" panose="020B0604020202020204" pitchFamily="34" charset="-122"/>
              </a:rPr>
              <a:t>设法把个人估算当中隐藏的富余量剔除</a:t>
            </a:r>
            <a:endParaRPr lang="zh-CN" altLang="en-US" dirty="0">
              <a:latin typeface="Arial Unicode MS" panose="020B0604020202020204" pitchFamily="34" charset="-122"/>
            </a:endParaRPr>
          </a:p>
          <a:p>
            <a:pPr lvl="3">
              <a:lnSpc>
                <a:spcPct val="140000"/>
              </a:lnSpc>
            </a:pPr>
            <a:r>
              <a:rPr lang="zh-CN" altLang="en-US" dirty="0">
                <a:latin typeface="Arial Unicode MS" panose="020B0604020202020204" pitchFamily="34" charset="-122"/>
              </a:rPr>
              <a:t>例如：按经验，每个人自己往往都是按</a:t>
            </a:r>
            <a:r>
              <a:rPr lang="en-US" altLang="zh-CN" dirty="0">
                <a:latin typeface="Arial Unicode MS" panose="020B0604020202020204" pitchFamily="34" charset="-122"/>
              </a:rPr>
              <a:t>100%</a:t>
            </a:r>
            <a:r>
              <a:rPr lang="zh-CN" altLang="en-US" dirty="0">
                <a:latin typeface="Arial Unicode MS" panose="020B0604020202020204" pitchFamily="34" charset="-122"/>
              </a:rPr>
              <a:t>完成任务的时间来估算，那么留下</a:t>
            </a:r>
            <a:r>
              <a:rPr lang="en-US" altLang="zh-CN" dirty="0">
                <a:latin typeface="Arial Unicode MS" panose="020B0604020202020204" pitchFamily="34" charset="-122"/>
              </a:rPr>
              <a:t>50%</a:t>
            </a:r>
            <a:r>
              <a:rPr lang="zh-CN" altLang="en-US" dirty="0">
                <a:latin typeface="Arial Unicode MS" panose="020B0604020202020204" pitchFamily="34" charset="-122"/>
              </a:rPr>
              <a:t>几率完成的时间就可以了；其余的统一管理</a:t>
            </a:r>
          </a:p>
          <a:p>
            <a:pPr lvl="1"/>
            <a:endParaRPr lang="en-US" altLang="zh-CN" dirty="0">
              <a:latin typeface="Arial Unicode MS" panose="020B0604020202020204" pitchFamily="34" charset="-122"/>
            </a:endParaRPr>
          </a:p>
          <a:p>
            <a:pPr lvl="1"/>
            <a:endParaRPr lang="zh-CN" altLang="en-US" dirty="0">
              <a:latin typeface="Arial Unicode MS" panose="020B0604020202020204" pitchFamily="34" charset="-122"/>
            </a:endParaRPr>
          </a:p>
        </p:txBody>
      </p:sp>
      <p:sp>
        <p:nvSpPr>
          <p:cNvPr id="4" name="灯片编号占位符 3">
            <a:extLst>
              <a:ext uri="{FF2B5EF4-FFF2-40B4-BE49-F238E27FC236}">
                <a16:creationId xmlns:a16="http://schemas.microsoft.com/office/drawing/2014/main" id="{9C46FC7F-E077-41D0-A3DC-29EA085051C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40</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2432761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E5DE1E-C8A6-49AA-B811-DACCF24AC1AA}"/>
              </a:ext>
            </a:extLst>
          </p:cNvPr>
          <p:cNvSpPr>
            <a:spLocks noGrp="1"/>
          </p:cNvSpPr>
          <p:nvPr>
            <p:ph type="title"/>
          </p:nvPr>
        </p:nvSpPr>
        <p:spPr/>
        <p:txBody>
          <a:bodyPr/>
          <a:lstStyle/>
          <a:p>
            <a:r>
              <a:rPr lang="en-US" altLang="zh-CN" dirty="0"/>
              <a:t>4. </a:t>
            </a:r>
            <a:r>
              <a:rPr lang="zh-CN" altLang="en-US" dirty="0"/>
              <a:t>常用工具、技术和方法</a:t>
            </a:r>
            <a:r>
              <a:rPr lang="en-US" altLang="zh-CN" dirty="0"/>
              <a:t> </a:t>
            </a:r>
            <a:endParaRPr lang="zh-CN" altLang="en-US" dirty="0"/>
          </a:p>
        </p:txBody>
      </p:sp>
      <p:sp>
        <p:nvSpPr>
          <p:cNvPr id="3" name="内容占位符 2">
            <a:extLst>
              <a:ext uri="{FF2B5EF4-FFF2-40B4-BE49-F238E27FC236}">
                <a16:creationId xmlns:a16="http://schemas.microsoft.com/office/drawing/2014/main" id="{06EAC41D-5CCD-44F0-A928-505D997C47C8}"/>
              </a:ext>
            </a:extLst>
          </p:cNvPr>
          <p:cNvSpPr>
            <a:spLocks noGrp="1"/>
          </p:cNvSpPr>
          <p:nvPr>
            <p:ph idx="1"/>
          </p:nvPr>
        </p:nvSpPr>
        <p:spPr>
          <a:xfrm>
            <a:off x="673100" y="1200210"/>
            <a:ext cx="10864850" cy="5047544"/>
          </a:xfrm>
        </p:spPr>
        <p:txBody>
          <a:bodyPr>
            <a:normAutofit/>
          </a:bodyPr>
          <a:lstStyle/>
          <a:p>
            <a:pPr marL="0" indent="0">
              <a:buNone/>
            </a:pPr>
            <a:r>
              <a:rPr lang="zh-CN" altLang="en-US" dirty="0">
                <a:latin typeface="Arial Unicode MS" panose="020B0604020202020204" pitchFamily="34" charset="-122"/>
              </a:rPr>
              <a:t>（</a:t>
            </a:r>
            <a:r>
              <a:rPr lang="en-US" altLang="zh-CN" dirty="0"/>
              <a:t>10</a:t>
            </a:r>
            <a:r>
              <a:rPr lang="zh-CN" altLang="en-US" dirty="0">
                <a:latin typeface="Arial Unicode MS" panose="020B0604020202020204" pitchFamily="34" charset="-122"/>
              </a:rPr>
              <a:t>）保障关键活动：关键链法</a:t>
            </a:r>
            <a:endParaRPr lang="en-US" altLang="zh-CN" dirty="0">
              <a:latin typeface="Arial Unicode MS" panose="020B0604020202020204" pitchFamily="34" charset="-122"/>
            </a:endParaRPr>
          </a:p>
          <a:p>
            <a:pPr lvl="1"/>
            <a:r>
              <a:rPr lang="zh-CN" altLang="en-US" dirty="0">
                <a:latin typeface="Arial Unicode MS" panose="020B0604020202020204" pitchFamily="34" charset="-122"/>
              </a:rPr>
              <a:t>解决：集中管理富余时间</a:t>
            </a:r>
            <a:r>
              <a:rPr lang="en-US" altLang="zh-CN" dirty="0">
                <a:latin typeface="Arial Unicode MS" panose="020B0604020202020204" pitchFamily="34" charset="-122"/>
              </a:rPr>
              <a:t>+</a:t>
            </a:r>
            <a:r>
              <a:rPr lang="zh-CN" altLang="en-US" dirty="0">
                <a:latin typeface="Arial Unicode MS" panose="020B0604020202020204" pitchFamily="34" charset="-122"/>
              </a:rPr>
              <a:t>适当策略</a:t>
            </a:r>
            <a:endParaRPr lang="en-US" altLang="zh-CN" dirty="0">
              <a:latin typeface="Arial Unicode MS" panose="020B0604020202020204" pitchFamily="34" charset="-122"/>
            </a:endParaRPr>
          </a:p>
          <a:p>
            <a:pPr lvl="2"/>
            <a:r>
              <a:rPr lang="zh-CN" altLang="en-US" b="1" dirty="0">
                <a:latin typeface="Arial Unicode MS" panose="020B0604020202020204" pitchFamily="34" charset="-122"/>
              </a:rPr>
              <a:t>适当策略</a:t>
            </a:r>
          </a:p>
          <a:p>
            <a:pPr lvl="3"/>
            <a:r>
              <a:rPr lang="zh-CN" altLang="en-US" dirty="0">
                <a:latin typeface="Arial Unicode MS" panose="020B0604020202020204" pitchFamily="34" charset="-122"/>
              </a:rPr>
              <a:t>准确、精确估算成员工作效率</a:t>
            </a:r>
          </a:p>
          <a:p>
            <a:pPr lvl="3"/>
            <a:r>
              <a:rPr lang="zh-CN" altLang="en-US" dirty="0">
                <a:latin typeface="Arial Unicode MS" panose="020B0604020202020204" pitchFamily="34" charset="-122"/>
              </a:rPr>
              <a:t>不要让团队成员知道时间余量</a:t>
            </a:r>
          </a:p>
          <a:p>
            <a:pPr lvl="3"/>
            <a:r>
              <a:rPr lang="zh-CN" altLang="en-US" dirty="0">
                <a:latin typeface="Arial Unicode MS" panose="020B0604020202020204" pitchFamily="34" charset="-122"/>
              </a:rPr>
              <a:t>引入绩效考核，给予适当压力</a:t>
            </a:r>
          </a:p>
          <a:p>
            <a:pPr lvl="3"/>
            <a:r>
              <a:rPr lang="zh-CN" altLang="en-US" dirty="0">
                <a:latin typeface="Arial Unicode MS" panose="020B0604020202020204" pitchFamily="34" charset="-122"/>
              </a:rPr>
              <a:t>设置延期缓冲，但要求解释原因</a:t>
            </a:r>
          </a:p>
          <a:p>
            <a:pPr lvl="3"/>
            <a:r>
              <a:rPr lang="zh-CN" altLang="en-US" dirty="0">
                <a:latin typeface="Arial Unicode MS" panose="020B0604020202020204" pitchFamily="34" charset="-122"/>
              </a:rPr>
              <a:t>尽量避免加班，从时间余量支出</a:t>
            </a:r>
            <a:endParaRPr lang="en-US" altLang="zh-CN" dirty="0">
              <a:latin typeface="Arial Unicode MS" panose="020B0604020202020204" pitchFamily="34" charset="-122"/>
            </a:endParaRPr>
          </a:p>
          <a:p>
            <a:pPr lvl="4"/>
            <a:r>
              <a:rPr lang="zh-CN" altLang="en-US" dirty="0">
                <a:latin typeface="Arial Unicode MS" panose="020B0604020202020204" pitchFamily="34" charset="-122"/>
              </a:rPr>
              <a:t>加班降低效率，易导致混乱</a:t>
            </a:r>
          </a:p>
          <a:p>
            <a:pPr lvl="3"/>
            <a:r>
              <a:rPr lang="zh-CN" altLang="en-US" dirty="0">
                <a:latin typeface="Arial Unicode MS" panose="020B0604020202020204" pitchFamily="34" charset="-122"/>
              </a:rPr>
              <a:t>剩余时间余量可以用来收买人心</a:t>
            </a:r>
          </a:p>
        </p:txBody>
      </p:sp>
      <p:sp>
        <p:nvSpPr>
          <p:cNvPr id="4" name="灯片编号占位符 3">
            <a:extLst>
              <a:ext uri="{FF2B5EF4-FFF2-40B4-BE49-F238E27FC236}">
                <a16:creationId xmlns:a16="http://schemas.microsoft.com/office/drawing/2014/main" id="{9C46FC7F-E077-41D0-A3DC-29EA085051C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41</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0556863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E5DE1E-C8A6-49AA-B811-DACCF24AC1AA}"/>
              </a:ext>
            </a:extLst>
          </p:cNvPr>
          <p:cNvSpPr>
            <a:spLocks noGrp="1"/>
          </p:cNvSpPr>
          <p:nvPr>
            <p:ph type="title"/>
          </p:nvPr>
        </p:nvSpPr>
        <p:spPr/>
        <p:txBody>
          <a:bodyPr/>
          <a:lstStyle/>
          <a:p>
            <a:r>
              <a:rPr lang="en-US" altLang="zh-CN" dirty="0"/>
              <a:t>4. </a:t>
            </a:r>
            <a:r>
              <a:rPr lang="zh-CN" altLang="en-US" dirty="0"/>
              <a:t>常用工具、技术和方法</a:t>
            </a:r>
            <a:r>
              <a:rPr lang="en-US" altLang="zh-CN" dirty="0"/>
              <a:t> </a:t>
            </a:r>
            <a:endParaRPr lang="zh-CN" altLang="en-US" dirty="0"/>
          </a:p>
        </p:txBody>
      </p:sp>
      <p:sp>
        <p:nvSpPr>
          <p:cNvPr id="3" name="内容占位符 2">
            <a:extLst>
              <a:ext uri="{FF2B5EF4-FFF2-40B4-BE49-F238E27FC236}">
                <a16:creationId xmlns:a16="http://schemas.microsoft.com/office/drawing/2014/main" id="{06EAC41D-5CCD-44F0-A928-505D997C47C8}"/>
              </a:ext>
            </a:extLst>
          </p:cNvPr>
          <p:cNvSpPr>
            <a:spLocks noGrp="1"/>
          </p:cNvSpPr>
          <p:nvPr>
            <p:ph idx="1"/>
          </p:nvPr>
        </p:nvSpPr>
        <p:spPr>
          <a:xfrm>
            <a:off x="673100" y="1200210"/>
            <a:ext cx="10864850" cy="5047544"/>
          </a:xfrm>
        </p:spPr>
        <p:txBody>
          <a:bodyPr>
            <a:normAutofit/>
          </a:bodyPr>
          <a:lstStyle/>
          <a:p>
            <a:pPr marL="0" indent="0">
              <a:buNone/>
            </a:pPr>
            <a:r>
              <a:rPr lang="zh-CN" altLang="en-US" dirty="0">
                <a:latin typeface="Arial Unicode MS" panose="020B0604020202020204" pitchFamily="34" charset="-122"/>
              </a:rPr>
              <a:t>（</a:t>
            </a:r>
            <a:r>
              <a:rPr lang="en-US" altLang="zh-CN" dirty="0"/>
              <a:t>11</a:t>
            </a:r>
            <a:r>
              <a:rPr lang="zh-CN" altLang="en-US" dirty="0">
                <a:latin typeface="Arial Unicode MS" panose="020B0604020202020204" pitchFamily="34" charset="-122"/>
              </a:rPr>
              <a:t>）</a:t>
            </a:r>
            <a:r>
              <a:rPr lang="en-US" altLang="zh-CN" dirty="0">
                <a:latin typeface="Arial Unicode MS" panose="020B0604020202020204" pitchFamily="34" charset="-122"/>
              </a:rPr>
              <a:t>WBS</a:t>
            </a:r>
            <a:r>
              <a:rPr lang="zh-CN" altLang="en-US" dirty="0">
                <a:latin typeface="Arial Unicode MS" panose="020B0604020202020204" pitchFamily="34" charset="-122"/>
              </a:rPr>
              <a:t>分解（</a:t>
            </a:r>
            <a:r>
              <a:rPr lang="en-US" altLang="zh-CN" dirty="0">
                <a:latin typeface="Arial Unicode MS" panose="020B0604020202020204" pitchFamily="34" charset="-122"/>
              </a:rPr>
              <a:t>Work Breakdown Structure</a:t>
            </a:r>
            <a:r>
              <a:rPr lang="zh-CN" altLang="en-US" dirty="0">
                <a:latin typeface="Arial Unicode MS" panose="020B0604020202020204" pitchFamily="34" charset="-122"/>
              </a:rPr>
              <a:t>）</a:t>
            </a:r>
            <a:endParaRPr lang="en-US" altLang="zh-CN" dirty="0">
              <a:latin typeface="Arial Unicode MS" panose="020B0604020202020204" pitchFamily="34" charset="-122"/>
            </a:endParaRPr>
          </a:p>
          <a:p>
            <a:pPr lvl="1"/>
            <a:r>
              <a:rPr lang="zh-CN" altLang="en-US" dirty="0"/>
              <a:t>目的：将复杂问题简单化，便于控制</a:t>
            </a:r>
          </a:p>
          <a:p>
            <a:pPr lvl="1"/>
            <a:r>
              <a:rPr lang="zh-CN" altLang="en-US" dirty="0"/>
              <a:t>目标：较可靠的估算成本和持续时间</a:t>
            </a:r>
          </a:p>
          <a:p>
            <a:pPr lvl="1"/>
            <a:r>
              <a:rPr lang="zh-CN" altLang="en-US" dirty="0"/>
              <a:t>步骤：自顶向下、逐步求精</a:t>
            </a:r>
          </a:p>
          <a:p>
            <a:pPr marL="1161688" lvl="2" indent="-457200">
              <a:buFont typeface="+mj-ea"/>
              <a:buAutoNum type="circleNumDbPlain"/>
            </a:pPr>
            <a:r>
              <a:rPr lang="zh-CN" altLang="en-US" dirty="0"/>
              <a:t>识别可交付成果和工作</a:t>
            </a:r>
          </a:p>
          <a:p>
            <a:pPr marL="1161688" lvl="2" indent="-457200">
              <a:buFont typeface="+mj-ea"/>
              <a:buAutoNum type="circleNumDbPlain"/>
            </a:pPr>
            <a:r>
              <a:rPr lang="zh-CN" altLang="en-US" dirty="0"/>
              <a:t>确定分解结构：工作项、任务</a:t>
            </a:r>
          </a:p>
          <a:p>
            <a:pPr marL="1161688" lvl="2" indent="-457200">
              <a:buFont typeface="+mj-ea"/>
              <a:buAutoNum type="circleNumDbPlain"/>
            </a:pPr>
            <a:r>
              <a:rPr lang="zh-CN" altLang="en-US" dirty="0"/>
              <a:t>逐层分解</a:t>
            </a:r>
          </a:p>
          <a:p>
            <a:pPr marL="1161688" lvl="2" indent="-457200">
              <a:buFont typeface="+mj-ea"/>
              <a:buAutoNum type="circleNumDbPlain"/>
            </a:pPr>
            <a:r>
              <a:rPr lang="zh-CN" altLang="en-US" dirty="0"/>
              <a:t>分配标识号</a:t>
            </a:r>
          </a:p>
          <a:p>
            <a:pPr marL="1161688" lvl="2" indent="-457200">
              <a:buFont typeface="+mj-ea"/>
              <a:buAutoNum type="circleNumDbPlain"/>
            </a:pPr>
            <a:r>
              <a:rPr lang="zh-CN" altLang="en-US" dirty="0"/>
              <a:t>核实分解程度是否必要且足够</a:t>
            </a:r>
          </a:p>
          <a:p>
            <a:pPr lvl="3"/>
            <a:endParaRPr lang="zh-CN" altLang="en-US" dirty="0">
              <a:latin typeface="Arial Unicode MS" panose="020B0604020202020204" pitchFamily="34" charset="-122"/>
            </a:endParaRPr>
          </a:p>
        </p:txBody>
      </p:sp>
      <p:sp>
        <p:nvSpPr>
          <p:cNvPr id="4" name="灯片编号占位符 3">
            <a:extLst>
              <a:ext uri="{FF2B5EF4-FFF2-40B4-BE49-F238E27FC236}">
                <a16:creationId xmlns:a16="http://schemas.microsoft.com/office/drawing/2014/main" id="{9C46FC7F-E077-41D0-A3DC-29EA085051C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42</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1390396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E5DE1E-C8A6-49AA-B811-DACCF24AC1AA}"/>
              </a:ext>
            </a:extLst>
          </p:cNvPr>
          <p:cNvSpPr>
            <a:spLocks noGrp="1"/>
          </p:cNvSpPr>
          <p:nvPr>
            <p:ph type="title"/>
          </p:nvPr>
        </p:nvSpPr>
        <p:spPr/>
        <p:txBody>
          <a:bodyPr/>
          <a:lstStyle/>
          <a:p>
            <a:r>
              <a:rPr lang="en-US" altLang="zh-CN" dirty="0"/>
              <a:t>4. </a:t>
            </a:r>
            <a:r>
              <a:rPr lang="zh-CN" altLang="en-US" dirty="0"/>
              <a:t>常用工具、技术和方法</a:t>
            </a:r>
            <a:r>
              <a:rPr lang="en-US" altLang="zh-CN" dirty="0"/>
              <a:t> </a:t>
            </a:r>
            <a:endParaRPr lang="zh-CN" altLang="en-US" dirty="0"/>
          </a:p>
        </p:txBody>
      </p:sp>
      <p:sp>
        <p:nvSpPr>
          <p:cNvPr id="3" name="内容占位符 2">
            <a:extLst>
              <a:ext uri="{FF2B5EF4-FFF2-40B4-BE49-F238E27FC236}">
                <a16:creationId xmlns:a16="http://schemas.microsoft.com/office/drawing/2014/main" id="{06EAC41D-5CCD-44F0-A928-505D997C47C8}"/>
              </a:ext>
            </a:extLst>
          </p:cNvPr>
          <p:cNvSpPr>
            <a:spLocks noGrp="1"/>
          </p:cNvSpPr>
          <p:nvPr>
            <p:ph idx="1"/>
          </p:nvPr>
        </p:nvSpPr>
        <p:spPr>
          <a:xfrm>
            <a:off x="673100" y="1200210"/>
            <a:ext cx="10864850" cy="5047544"/>
          </a:xfrm>
        </p:spPr>
        <p:txBody>
          <a:bodyPr>
            <a:normAutofit/>
          </a:bodyPr>
          <a:lstStyle/>
          <a:p>
            <a:pPr marL="0" indent="0">
              <a:buNone/>
            </a:pPr>
            <a:r>
              <a:rPr lang="zh-CN" altLang="en-US" dirty="0">
                <a:latin typeface="Arial Unicode MS" panose="020B0604020202020204" pitchFamily="34" charset="-122"/>
              </a:rPr>
              <a:t>（</a:t>
            </a:r>
            <a:r>
              <a:rPr lang="en-US" altLang="zh-CN" dirty="0"/>
              <a:t>11</a:t>
            </a:r>
            <a:r>
              <a:rPr lang="zh-CN" altLang="en-US" dirty="0">
                <a:latin typeface="Arial Unicode MS" panose="020B0604020202020204" pitchFamily="34" charset="-122"/>
              </a:rPr>
              <a:t>）</a:t>
            </a:r>
            <a:r>
              <a:rPr lang="en-US" altLang="zh-CN" dirty="0">
                <a:latin typeface="Arial Unicode MS" panose="020B0604020202020204" pitchFamily="34" charset="-122"/>
              </a:rPr>
              <a:t>WBS</a:t>
            </a:r>
            <a:r>
              <a:rPr lang="zh-CN" altLang="en-US" dirty="0">
                <a:latin typeface="Arial Unicode MS" panose="020B0604020202020204" pitchFamily="34" charset="-122"/>
              </a:rPr>
              <a:t>分解（</a:t>
            </a:r>
            <a:r>
              <a:rPr lang="en-US" altLang="zh-CN" dirty="0">
                <a:latin typeface="Arial Unicode MS" panose="020B0604020202020204" pitchFamily="34" charset="-122"/>
              </a:rPr>
              <a:t>Work Breakdown Structure</a:t>
            </a:r>
            <a:r>
              <a:rPr lang="zh-CN" altLang="en-US" dirty="0">
                <a:latin typeface="Arial Unicode MS" panose="020B0604020202020204" pitchFamily="34" charset="-122"/>
              </a:rPr>
              <a:t>）</a:t>
            </a:r>
            <a:endParaRPr lang="en-US" altLang="zh-CN" dirty="0">
              <a:latin typeface="Arial Unicode MS" panose="020B0604020202020204" pitchFamily="34" charset="-122"/>
            </a:endParaRPr>
          </a:p>
          <a:p>
            <a:pPr lvl="1"/>
            <a:r>
              <a:rPr lang="zh-CN" altLang="en-US" dirty="0"/>
              <a:t>分解结构：工作项、任务</a:t>
            </a:r>
            <a:endParaRPr lang="en-US" altLang="zh-CN" dirty="0"/>
          </a:p>
          <a:p>
            <a:pPr lvl="2"/>
            <a:r>
              <a:rPr lang="zh-CN" altLang="en-US" dirty="0"/>
              <a:t>示例：工作项</a:t>
            </a:r>
          </a:p>
        </p:txBody>
      </p:sp>
      <p:sp>
        <p:nvSpPr>
          <p:cNvPr id="4" name="灯片编号占位符 3">
            <a:extLst>
              <a:ext uri="{FF2B5EF4-FFF2-40B4-BE49-F238E27FC236}">
                <a16:creationId xmlns:a16="http://schemas.microsoft.com/office/drawing/2014/main" id="{9C46FC7F-E077-41D0-A3DC-29EA085051C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43</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5" name="组合 4">
            <a:extLst>
              <a:ext uri="{FF2B5EF4-FFF2-40B4-BE49-F238E27FC236}">
                <a16:creationId xmlns:a16="http://schemas.microsoft.com/office/drawing/2014/main" id="{AA0C70E0-B328-4F57-8F31-C803F4BA1995}"/>
              </a:ext>
            </a:extLst>
          </p:cNvPr>
          <p:cNvGrpSpPr/>
          <p:nvPr/>
        </p:nvGrpSpPr>
        <p:grpSpPr>
          <a:xfrm>
            <a:off x="4142490" y="1918715"/>
            <a:ext cx="7127490" cy="4217279"/>
            <a:chOff x="533400" y="685800"/>
            <a:chExt cx="8382000" cy="4800600"/>
          </a:xfrm>
        </p:grpSpPr>
        <p:sp>
          <p:nvSpPr>
            <p:cNvPr id="6" name="Rectangle 4">
              <a:extLst>
                <a:ext uri="{FF2B5EF4-FFF2-40B4-BE49-F238E27FC236}">
                  <a16:creationId xmlns:a16="http://schemas.microsoft.com/office/drawing/2014/main" id="{B5008857-BB83-48CC-9775-029A5BD34F91}"/>
                </a:ext>
              </a:extLst>
            </p:cNvPr>
            <p:cNvSpPr>
              <a:spLocks noChangeArrowheads="1"/>
            </p:cNvSpPr>
            <p:nvPr/>
          </p:nvSpPr>
          <p:spPr bwMode="auto">
            <a:xfrm>
              <a:off x="3810000" y="685800"/>
              <a:ext cx="1447800" cy="457200"/>
            </a:xfrm>
            <a:prstGeom prst="rect">
              <a:avLst/>
            </a:prstGeom>
            <a:solidFill>
              <a:srgbClr val="0000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19050" algn="ctr">
                  <a:solidFill>
                    <a:srgbClr val="0000FF"/>
                  </a:solidFill>
                  <a:miter lim="800000"/>
                  <a:headEnd/>
                  <a:tailEnd/>
                </a14:hiddenLine>
              </a:ext>
            </a:extLst>
          </p:spPr>
          <p:txBody>
            <a:bodyPr wrap="none" lIns="90000" tIns="46800" rIns="90000" bIns="46800" anchor="ctr"/>
            <a:lstStyle/>
            <a:p>
              <a:pPr algn="ctr" eaLnBrk="0" hangingPunct="0">
                <a:lnSpc>
                  <a:spcPct val="100000"/>
                </a:lnSpc>
                <a:buFontTx/>
                <a:buNone/>
              </a:pPr>
              <a:r>
                <a:rPr kumimoji="1" lang="zh-CN" altLang="en-US" sz="1600" b="1" dirty="0">
                  <a:solidFill>
                    <a:schemeClr val="bg1"/>
                  </a:solidFill>
                  <a:latin typeface="Verdana" panose="020B0604030504040204" pitchFamily="34" charset="0"/>
                  <a:ea typeface="微软雅黑" panose="020B0503020204020204" pitchFamily="34" charset="-122"/>
                </a:rPr>
                <a:t>飞行系统</a:t>
              </a:r>
            </a:p>
          </p:txBody>
        </p:sp>
        <p:sp>
          <p:nvSpPr>
            <p:cNvPr id="7" name="Rectangle 5">
              <a:extLst>
                <a:ext uri="{FF2B5EF4-FFF2-40B4-BE49-F238E27FC236}">
                  <a16:creationId xmlns:a16="http://schemas.microsoft.com/office/drawing/2014/main" id="{CB201F11-F28D-4D37-8C02-0EF88926AF76}"/>
                </a:ext>
              </a:extLst>
            </p:cNvPr>
            <p:cNvSpPr>
              <a:spLocks noChangeArrowheads="1"/>
            </p:cNvSpPr>
            <p:nvPr/>
          </p:nvSpPr>
          <p:spPr bwMode="auto">
            <a:xfrm>
              <a:off x="4038600" y="1600200"/>
              <a:ext cx="990600" cy="457200"/>
            </a:xfrm>
            <a:prstGeom prst="rect">
              <a:avLst/>
            </a:prstGeom>
            <a:solidFill>
              <a:srgbClr val="0000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19050" algn="ctr">
                  <a:solidFill>
                    <a:srgbClr val="0000FF"/>
                  </a:solidFill>
                  <a:miter lim="800000"/>
                  <a:headEnd/>
                  <a:tailEnd/>
                </a14:hiddenLine>
              </a:ext>
            </a:extLst>
          </p:spPr>
          <p:txBody>
            <a:bodyPr wrap="none" lIns="90000" tIns="46800" rIns="90000" bIns="46800" anchor="ctr"/>
            <a:lstStyle/>
            <a:p>
              <a:pPr algn="ctr" eaLnBrk="0" hangingPunct="0">
                <a:lnSpc>
                  <a:spcPct val="100000"/>
                </a:lnSpc>
                <a:buFontTx/>
                <a:buNone/>
              </a:pPr>
              <a:r>
                <a:rPr kumimoji="1" lang="zh-CN" altLang="en-US" sz="1600" b="1">
                  <a:solidFill>
                    <a:schemeClr val="bg1"/>
                  </a:solidFill>
                  <a:latin typeface="Verdana" panose="020B0604030504040204" pitchFamily="34" charset="0"/>
                  <a:ea typeface="微软雅黑" panose="020B0503020204020204" pitchFamily="34" charset="-122"/>
                </a:rPr>
                <a:t>飞行器</a:t>
              </a:r>
            </a:p>
          </p:txBody>
        </p:sp>
        <p:sp>
          <p:nvSpPr>
            <p:cNvPr id="8" name="Rectangle 6">
              <a:extLst>
                <a:ext uri="{FF2B5EF4-FFF2-40B4-BE49-F238E27FC236}">
                  <a16:creationId xmlns:a16="http://schemas.microsoft.com/office/drawing/2014/main" id="{EC8F766A-3830-45B5-9511-DD5B789997C0}"/>
                </a:ext>
              </a:extLst>
            </p:cNvPr>
            <p:cNvSpPr>
              <a:spLocks noChangeArrowheads="1"/>
            </p:cNvSpPr>
            <p:nvPr/>
          </p:nvSpPr>
          <p:spPr bwMode="auto">
            <a:xfrm>
              <a:off x="5181600" y="1600200"/>
              <a:ext cx="990600" cy="457200"/>
            </a:xfrm>
            <a:prstGeom prst="rect">
              <a:avLst/>
            </a:prstGeom>
            <a:solidFill>
              <a:srgbClr val="0000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19050" algn="ctr">
                  <a:solidFill>
                    <a:srgbClr val="0000FF"/>
                  </a:solidFill>
                  <a:miter lim="800000"/>
                  <a:headEnd/>
                  <a:tailEnd/>
                </a14:hiddenLine>
              </a:ext>
            </a:extLst>
          </p:spPr>
          <p:txBody>
            <a:bodyPr wrap="none" lIns="90000" tIns="46800" rIns="90000" bIns="46800" anchor="ctr"/>
            <a:lstStyle/>
            <a:p>
              <a:pPr algn="ctr" eaLnBrk="0" hangingPunct="0">
                <a:lnSpc>
                  <a:spcPct val="100000"/>
                </a:lnSpc>
                <a:buFontTx/>
                <a:buNone/>
              </a:pPr>
              <a:r>
                <a:rPr kumimoji="1" lang="zh-CN" altLang="en-US" sz="1600" b="1">
                  <a:solidFill>
                    <a:schemeClr val="bg1"/>
                  </a:solidFill>
                  <a:latin typeface="Verdana" panose="020B0604030504040204" pitchFamily="34" charset="0"/>
                  <a:ea typeface="微软雅黑" panose="020B0503020204020204" pitchFamily="34" charset="-122"/>
                </a:rPr>
                <a:t>支持设备</a:t>
              </a:r>
            </a:p>
          </p:txBody>
        </p:sp>
        <p:sp>
          <p:nvSpPr>
            <p:cNvPr id="9" name="Rectangle 7">
              <a:extLst>
                <a:ext uri="{FF2B5EF4-FFF2-40B4-BE49-F238E27FC236}">
                  <a16:creationId xmlns:a16="http://schemas.microsoft.com/office/drawing/2014/main" id="{4C8822DD-C36B-4052-AEAE-1A540AD826BF}"/>
                </a:ext>
              </a:extLst>
            </p:cNvPr>
            <p:cNvSpPr>
              <a:spLocks noChangeArrowheads="1"/>
            </p:cNvSpPr>
            <p:nvPr/>
          </p:nvSpPr>
          <p:spPr bwMode="auto">
            <a:xfrm>
              <a:off x="6324600" y="1600200"/>
              <a:ext cx="990600" cy="457200"/>
            </a:xfrm>
            <a:prstGeom prst="rect">
              <a:avLst/>
            </a:prstGeom>
            <a:solidFill>
              <a:srgbClr val="0000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19050" algn="ctr">
                  <a:solidFill>
                    <a:srgbClr val="0000FF"/>
                  </a:solidFill>
                  <a:miter lim="800000"/>
                  <a:headEnd/>
                  <a:tailEnd/>
                </a14:hiddenLine>
              </a:ext>
            </a:extLst>
          </p:spPr>
          <p:txBody>
            <a:bodyPr wrap="none" lIns="90000" tIns="46800" rIns="90000" bIns="46800" anchor="ctr"/>
            <a:lstStyle/>
            <a:p>
              <a:pPr algn="ctr" eaLnBrk="0" hangingPunct="0">
                <a:lnSpc>
                  <a:spcPct val="100000"/>
                </a:lnSpc>
                <a:buFontTx/>
                <a:buNone/>
              </a:pPr>
              <a:r>
                <a:rPr kumimoji="1" lang="zh-CN" altLang="en-US" sz="1600" b="1">
                  <a:solidFill>
                    <a:schemeClr val="bg1"/>
                  </a:solidFill>
                  <a:latin typeface="Verdana" panose="020B0604030504040204" pitchFamily="34" charset="0"/>
                  <a:ea typeface="微软雅黑" panose="020B0503020204020204" pitchFamily="34" charset="-122"/>
                </a:rPr>
                <a:t>设施</a:t>
              </a:r>
            </a:p>
          </p:txBody>
        </p:sp>
        <p:sp>
          <p:nvSpPr>
            <p:cNvPr id="10" name="Rectangle 8">
              <a:extLst>
                <a:ext uri="{FF2B5EF4-FFF2-40B4-BE49-F238E27FC236}">
                  <a16:creationId xmlns:a16="http://schemas.microsoft.com/office/drawing/2014/main" id="{0E8E4702-73A2-4BC7-B9BC-23E0D1A682A5}"/>
                </a:ext>
              </a:extLst>
            </p:cNvPr>
            <p:cNvSpPr>
              <a:spLocks noChangeArrowheads="1"/>
            </p:cNvSpPr>
            <p:nvPr/>
          </p:nvSpPr>
          <p:spPr bwMode="auto">
            <a:xfrm>
              <a:off x="7467600" y="1600200"/>
              <a:ext cx="1219200" cy="457200"/>
            </a:xfrm>
            <a:prstGeom prst="rect">
              <a:avLst/>
            </a:prstGeom>
            <a:solidFill>
              <a:srgbClr val="0000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19050" algn="ctr">
                  <a:solidFill>
                    <a:srgbClr val="0000FF"/>
                  </a:solidFill>
                  <a:miter lim="800000"/>
                  <a:headEnd/>
                  <a:tailEnd/>
                </a14:hiddenLine>
              </a:ext>
            </a:extLst>
          </p:spPr>
          <p:txBody>
            <a:bodyPr wrap="none" lIns="90000" tIns="46800" rIns="90000" bIns="46800" anchor="ctr"/>
            <a:lstStyle/>
            <a:p>
              <a:pPr algn="ctr" eaLnBrk="0" hangingPunct="0">
                <a:lnSpc>
                  <a:spcPct val="100000"/>
                </a:lnSpc>
                <a:buFontTx/>
                <a:buNone/>
              </a:pPr>
              <a:r>
                <a:rPr kumimoji="1" lang="zh-CN" altLang="en-US" sz="1600" b="1" dirty="0">
                  <a:solidFill>
                    <a:schemeClr val="bg1"/>
                  </a:solidFill>
                  <a:latin typeface="Verdana" panose="020B0604030504040204" pitchFamily="34" charset="0"/>
                  <a:ea typeface="微软雅黑" panose="020B0503020204020204" pitchFamily="34" charset="-122"/>
                </a:rPr>
                <a:t>测试与评价</a:t>
              </a:r>
            </a:p>
          </p:txBody>
        </p:sp>
        <p:sp>
          <p:nvSpPr>
            <p:cNvPr id="11" name="Rectangle 9">
              <a:extLst>
                <a:ext uri="{FF2B5EF4-FFF2-40B4-BE49-F238E27FC236}">
                  <a16:creationId xmlns:a16="http://schemas.microsoft.com/office/drawing/2014/main" id="{47F7E09D-9537-41AB-A2A1-4204A25B90FC}"/>
                </a:ext>
              </a:extLst>
            </p:cNvPr>
            <p:cNvSpPr>
              <a:spLocks noChangeArrowheads="1"/>
            </p:cNvSpPr>
            <p:nvPr/>
          </p:nvSpPr>
          <p:spPr bwMode="auto">
            <a:xfrm>
              <a:off x="533400" y="1600200"/>
              <a:ext cx="990600" cy="457200"/>
            </a:xfrm>
            <a:prstGeom prst="rect">
              <a:avLst/>
            </a:prstGeom>
            <a:solidFill>
              <a:srgbClr val="0000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19050" algn="ctr">
                  <a:solidFill>
                    <a:srgbClr val="0000FF"/>
                  </a:solidFill>
                  <a:miter lim="800000"/>
                  <a:headEnd/>
                  <a:tailEnd/>
                </a14:hiddenLine>
              </a:ext>
            </a:extLst>
          </p:spPr>
          <p:txBody>
            <a:bodyPr wrap="none" lIns="90000" tIns="46800" rIns="90000" bIns="46800" anchor="ctr"/>
            <a:lstStyle/>
            <a:p>
              <a:pPr algn="ctr" eaLnBrk="0" hangingPunct="0">
                <a:lnSpc>
                  <a:spcPct val="100000"/>
                </a:lnSpc>
                <a:buFontTx/>
                <a:buNone/>
              </a:pPr>
              <a:r>
                <a:rPr kumimoji="1" lang="zh-CN" altLang="en-US" sz="1600" b="1">
                  <a:solidFill>
                    <a:schemeClr val="bg1"/>
                  </a:solidFill>
                  <a:latin typeface="Verdana" panose="020B0604030504040204" pitchFamily="34" charset="0"/>
                  <a:ea typeface="微软雅黑" panose="020B0503020204020204" pitchFamily="34" charset="-122"/>
                </a:rPr>
                <a:t>项目管理</a:t>
              </a:r>
            </a:p>
          </p:txBody>
        </p:sp>
        <p:sp>
          <p:nvSpPr>
            <p:cNvPr id="12" name="Rectangle 10">
              <a:extLst>
                <a:ext uri="{FF2B5EF4-FFF2-40B4-BE49-F238E27FC236}">
                  <a16:creationId xmlns:a16="http://schemas.microsoft.com/office/drawing/2014/main" id="{EC67D2BD-37C5-4D5A-8EBC-9C7D477C218E}"/>
                </a:ext>
              </a:extLst>
            </p:cNvPr>
            <p:cNvSpPr>
              <a:spLocks noChangeArrowheads="1"/>
            </p:cNvSpPr>
            <p:nvPr/>
          </p:nvSpPr>
          <p:spPr bwMode="auto">
            <a:xfrm>
              <a:off x="1752600" y="1600200"/>
              <a:ext cx="990600" cy="457200"/>
            </a:xfrm>
            <a:prstGeom prst="rect">
              <a:avLst/>
            </a:prstGeom>
            <a:solidFill>
              <a:srgbClr val="0000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19050" algn="ctr">
                  <a:solidFill>
                    <a:srgbClr val="0000FF"/>
                  </a:solidFill>
                  <a:miter lim="800000"/>
                  <a:headEnd/>
                  <a:tailEnd/>
                </a14:hiddenLine>
              </a:ext>
            </a:extLst>
          </p:spPr>
          <p:txBody>
            <a:bodyPr wrap="none" lIns="90000" tIns="46800" rIns="90000" bIns="46800" anchor="ctr"/>
            <a:lstStyle/>
            <a:p>
              <a:pPr algn="ctr" eaLnBrk="0" hangingPunct="0">
                <a:lnSpc>
                  <a:spcPct val="100000"/>
                </a:lnSpc>
                <a:buFontTx/>
                <a:buNone/>
              </a:pPr>
              <a:r>
                <a:rPr kumimoji="1" lang="zh-CN" altLang="en-US" sz="1600" b="1">
                  <a:solidFill>
                    <a:schemeClr val="bg1"/>
                  </a:solidFill>
                  <a:latin typeface="Verdana" panose="020B0604030504040204" pitchFamily="34" charset="0"/>
                  <a:ea typeface="微软雅黑" panose="020B0503020204020204" pitchFamily="34" charset="-122"/>
                </a:rPr>
                <a:t>培训</a:t>
              </a:r>
            </a:p>
          </p:txBody>
        </p:sp>
        <p:sp>
          <p:nvSpPr>
            <p:cNvPr id="13" name="Rectangle 11">
              <a:extLst>
                <a:ext uri="{FF2B5EF4-FFF2-40B4-BE49-F238E27FC236}">
                  <a16:creationId xmlns:a16="http://schemas.microsoft.com/office/drawing/2014/main" id="{83E883B0-858C-4770-B954-D14DBE05472D}"/>
                </a:ext>
              </a:extLst>
            </p:cNvPr>
            <p:cNvSpPr>
              <a:spLocks noChangeArrowheads="1"/>
            </p:cNvSpPr>
            <p:nvPr/>
          </p:nvSpPr>
          <p:spPr bwMode="auto">
            <a:xfrm>
              <a:off x="2895600" y="1600200"/>
              <a:ext cx="990600" cy="457200"/>
            </a:xfrm>
            <a:prstGeom prst="rect">
              <a:avLst/>
            </a:prstGeom>
            <a:solidFill>
              <a:srgbClr val="0000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19050" algn="ctr">
                  <a:solidFill>
                    <a:srgbClr val="0000FF"/>
                  </a:solidFill>
                  <a:miter lim="800000"/>
                  <a:headEnd/>
                  <a:tailEnd/>
                </a14:hiddenLine>
              </a:ext>
            </a:extLst>
          </p:spPr>
          <p:txBody>
            <a:bodyPr wrap="none" lIns="90000" tIns="46800" rIns="90000" bIns="46800" anchor="ctr"/>
            <a:lstStyle/>
            <a:p>
              <a:pPr algn="ctr" eaLnBrk="0" hangingPunct="0">
                <a:lnSpc>
                  <a:spcPct val="100000"/>
                </a:lnSpc>
                <a:buFontTx/>
                <a:buNone/>
              </a:pPr>
              <a:r>
                <a:rPr kumimoji="1" lang="zh-CN" altLang="en-US" sz="1600" b="1">
                  <a:solidFill>
                    <a:schemeClr val="bg1"/>
                  </a:solidFill>
                  <a:latin typeface="Verdana" panose="020B0604030504040204" pitchFamily="34" charset="0"/>
                  <a:ea typeface="微软雅黑" panose="020B0503020204020204" pitchFamily="34" charset="-122"/>
                </a:rPr>
                <a:t>数据</a:t>
              </a:r>
            </a:p>
          </p:txBody>
        </p:sp>
        <p:sp>
          <p:nvSpPr>
            <p:cNvPr id="14" name="Line 12">
              <a:extLst>
                <a:ext uri="{FF2B5EF4-FFF2-40B4-BE49-F238E27FC236}">
                  <a16:creationId xmlns:a16="http://schemas.microsoft.com/office/drawing/2014/main" id="{BE7A31A5-CFB1-4BA6-918F-6C5DF788274D}"/>
                </a:ext>
              </a:extLst>
            </p:cNvPr>
            <p:cNvSpPr>
              <a:spLocks noChangeShapeType="1"/>
            </p:cNvSpPr>
            <p:nvPr/>
          </p:nvSpPr>
          <p:spPr bwMode="auto">
            <a:xfrm>
              <a:off x="1011238" y="1371600"/>
              <a:ext cx="6913562" cy="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sz="1600">
                <a:latin typeface="Verdana" panose="020B0604030504040204" pitchFamily="34" charset="0"/>
                <a:ea typeface="微软雅黑" panose="020B0503020204020204" pitchFamily="34" charset="-122"/>
              </a:endParaRPr>
            </a:p>
          </p:txBody>
        </p:sp>
        <p:sp>
          <p:nvSpPr>
            <p:cNvPr id="15" name="Line 13">
              <a:extLst>
                <a:ext uri="{FF2B5EF4-FFF2-40B4-BE49-F238E27FC236}">
                  <a16:creationId xmlns:a16="http://schemas.microsoft.com/office/drawing/2014/main" id="{9DCF67DF-9204-47BD-94FA-F0A0DD9BBE98}"/>
                </a:ext>
              </a:extLst>
            </p:cNvPr>
            <p:cNvSpPr>
              <a:spLocks noChangeShapeType="1"/>
            </p:cNvSpPr>
            <p:nvPr/>
          </p:nvSpPr>
          <p:spPr bwMode="auto">
            <a:xfrm>
              <a:off x="990600" y="1371600"/>
              <a:ext cx="0" cy="22860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sz="1600">
                <a:latin typeface="Verdana" panose="020B0604030504040204" pitchFamily="34" charset="0"/>
                <a:ea typeface="微软雅黑" panose="020B0503020204020204" pitchFamily="34" charset="-122"/>
              </a:endParaRPr>
            </a:p>
          </p:txBody>
        </p:sp>
        <p:sp>
          <p:nvSpPr>
            <p:cNvPr id="16" name="Line 14">
              <a:extLst>
                <a:ext uri="{FF2B5EF4-FFF2-40B4-BE49-F238E27FC236}">
                  <a16:creationId xmlns:a16="http://schemas.microsoft.com/office/drawing/2014/main" id="{86352ACF-A192-4436-AF13-A9C19CF4CE22}"/>
                </a:ext>
              </a:extLst>
            </p:cNvPr>
            <p:cNvSpPr>
              <a:spLocks noChangeShapeType="1"/>
            </p:cNvSpPr>
            <p:nvPr/>
          </p:nvSpPr>
          <p:spPr bwMode="auto">
            <a:xfrm>
              <a:off x="7924800" y="1371600"/>
              <a:ext cx="0" cy="22860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sz="1600">
                <a:latin typeface="Verdana" panose="020B0604030504040204" pitchFamily="34" charset="0"/>
                <a:ea typeface="微软雅黑" panose="020B0503020204020204" pitchFamily="34" charset="-122"/>
              </a:endParaRPr>
            </a:p>
          </p:txBody>
        </p:sp>
        <p:sp>
          <p:nvSpPr>
            <p:cNvPr id="17" name="Line 15">
              <a:extLst>
                <a:ext uri="{FF2B5EF4-FFF2-40B4-BE49-F238E27FC236}">
                  <a16:creationId xmlns:a16="http://schemas.microsoft.com/office/drawing/2014/main" id="{DB823270-EC17-4A20-AD41-2DB1D30ACF28}"/>
                </a:ext>
              </a:extLst>
            </p:cNvPr>
            <p:cNvSpPr>
              <a:spLocks noChangeShapeType="1"/>
            </p:cNvSpPr>
            <p:nvPr/>
          </p:nvSpPr>
          <p:spPr bwMode="auto">
            <a:xfrm>
              <a:off x="2286000" y="1371600"/>
              <a:ext cx="0" cy="22860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sz="1600">
                <a:latin typeface="Verdana" panose="020B0604030504040204" pitchFamily="34" charset="0"/>
                <a:ea typeface="微软雅黑" panose="020B0503020204020204" pitchFamily="34" charset="-122"/>
              </a:endParaRPr>
            </a:p>
          </p:txBody>
        </p:sp>
        <p:sp>
          <p:nvSpPr>
            <p:cNvPr id="18" name="Line 16">
              <a:extLst>
                <a:ext uri="{FF2B5EF4-FFF2-40B4-BE49-F238E27FC236}">
                  <a16:creationId xmlns:a16="http://schemas.microsoft.com/office/drawing/2014/main" id="{8CF99DDF-B1B5-449B-BB07-1DFCCF5CC0FC}"/>
                </a:ext>
              </a:extLst>
            </p:cNvPr>
            <p:cNvSpPr>
              <a:spLocks noChangeShapeType="1"/>
            </p:cNvSpPr>
            <p:nvPr/>
          </p:nvSpPr>
          <p:spPr bwMode="auto">
            <a:xfrm>
              <a:off x="3352800" y="1371600"/>
              <a:ext cx="0" cy="22860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sz="1600">
                <a:latin typeface="Verdana" panose="020B0604030504040204" pitchFamily="34" charset="0"/>
                <a:ea typeface="微软雅黑" panose="020B0503020204020204" pitchFamily="34" charset="-122"/>
              </a:endParaRPr>
            </a:p>
          </p:txBody>
        </p:sp>
        <p:sp>
          <p:nvSpPr>
            <p:cNvPr id="19" name="Line 17">
              <a:extLst>
                <a:ext uri="{FF2B5EF4-FFF2-40B4-BE49-F238E27FC236}">
                  <a16:creationId xmlns:a16="http://schemas.microsoft.com/office/drawing/2014/main" id="{B9F369A1-E60F-4630-9C07-31134120E8D7}"/>
                </a:ext>
              </a:extLst>
            </p:cNvPr>
            <p:cNvSpPr>
              <a:spLocks noChangeShapeType="1"/>
            </p:cNvSpPr>
            <p:nvPr/>
          </p:nvSpPr>
          <p:spPr bwMode="auto">
            <a:xfrm>
              <a:off x="4572000" y="1371600"/>
              <a:ext cx="0" cy="22860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sz="1600">
                <a:latin typeface="Verdana" panose="020B0604030504040204" pitchFamily="34" charset="0"/>
                <a:ea typeface="微软雅黑" panose="020B0503020204020204" pitchFamily="34" charset="-122"/>
              </a:endParaRPr>
            </a:p>
          </p:txBody>
        </p:sp>
        <p:sp>
          <p:nvSpPr>
            <p:cNvPr id="20" name="Line 18">
              <a:extLst>
                <a:ext uri="{FF2B5EF4-FFF2-40B4-BE49-F238E27FC236}">
                  <a16:creationId xmlns:a16="http://schemas.microsoft.com/office/drawing/2014/main" id="{3BBCC129-FF51-4B7C-B7C6-4B1EB46D823C}"/>
                </a:ext>
              </a:extLst>
            </p:cNvPr>
            <p:cNvSpPr>
              <a:spLocks noChangeShapeType="1"/>
            </p:cNvSpPr>
            <p:nvPr/>
          </p:nvSpPr>
          <p:spPr bwMode="auto">
            <a:xfrm>
              <a:off x="5638800" y="1371600"/>
              <a:ext cx="0" cy="22860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sz="1600">
                <a:latin typeface="Verdana" panose="020B0604030504040204" pitchFamily="34" charset="0"/>
                <a:ea typeface="微软雅黑" panose="020B0503020204020204" pitchFamily="34" charset="-122"/>
              </a:endParaRPr>
            </a:p>
          </p:txBody>
        </p:sp>
        <p:sp>
          <p:nvSpPr>
            <p:cNvPr id="21" name="Line 19">
              <a:extLst>
                <a:ext uri="{FF2B5EF4-FFF2-40B4-BE49-F238E27FC236}">
                  <a16:creationId xmlns:a16="http://schemas.microsoft.com/office/drawing/2014/main" id="{216C34A9-1146-4EA1-8A9C-6A43805EA641}"/>
                </a:ext>
              </a:extLst>
            </p:cNvPr>
            <p:cNvSpPr>
              <a:spLocks noChangeShapeType="1"/>
            </p:cNvSpPr>
            <p:nvPr/>
          </p:nvSpPr>
          <p:spPr bwMode="auto">
            <a:xfrm>
              <a:off x="6858000" y="1371600"/>
              <a:ext cx="0" cy="22860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sz="1600">
                <a:latin typeface="Verdana" panose="020B0604030504040204" pitchFamily="34" charset="0"/>
                <a:ea typeface="微软雅黑" panose="020B0503020204020204" pitchFamily="34" charset="-122"/>
              </a:endParaRPr>
            </a:p>
          </p:txBody>
        </p:sp>
        <p:sp>
          <p:nvSpPr>
            <p:cNvPr id="22" name="Line 20">
              <a:extLst>
                <a:ext uri="{FF2B5EF4-FFF2-40B4-BE49-F238E27FC236}">
                  <a16:creationId xmlns:a16="http://schemas.microsoft.com/office/drawing/2014/main" id="{FBB02887-58C2-4B82-A451-1C11EE6DA945}"/>
                </a:ext>
              </a:extLst>
            </p:cNvPr>
            <p:cNvSpPr>
              <a:spLocks noChangeShapeType="1"/>
            </p:cNvSpPr>
            <p:nvPr/>
          </p:nvSpPr>
          <p:spPr bwMode="auto">
            <a:xfrm>
              <a:off x="609600" y="2057400"/>
              <a:ext cx="0" cy="175260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sz="1600">
                <a:latin typeface="Verdana" panose="020B0604030504040204" pitchFamily="34" charset="0"/>
                <a:ea typeface="微软雅黑" panose="020B0503020204020204" pitchFamily="34" charset="-122"/>
              </a:endParaRPr>
            </a:p>
          </p:txBody>
        </p:sp>
        <p:sp>
          <p:nvSpPr>
            <p:cNvPr id="23" name="Line 22">
              <a:extLst>
                <a:ext uri="{FF2B5EF4-FFF2-40B4-BE49-F238E27FC236}">
                  <a16:creationId xmlns:a16="http://schemas.microsoft.com/office/drawing/2014/main" id="{C19B28EA-3CF6-42DF-963C-9034A029E552}"/>
                </a:ext>
              </a:extLst>
            </p:cNvPr>
            <p:cNvSpPr>
              <a:spLocks noChangeShapeType="1"/>
            </p:cNvSpPr>
            <p:nvPr/>
          </p:nvSpPr>
          <p:spPr bwMode="auto">
            <a:xfrm>
              <a:off x="609600" y="2971800"/>
              <a:ext cx="228600" cy="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sz="1600">
                <a:latin typeface="Verdana" panose="020B0604030504040204" pitchFamily="34" charset="0"/>
                <a:ea typeface="微软雅黑" panose="020B0503020204020204" pitchFamily="34" charset="-122"/>
              </a:endParaRPr>
            </a:p>
          </p:txBody>
        </p:sp>
        <p:sp>
          <p:nvSpPr>
            <p:cNvPr id="24" name="Rectangle 23">
              <a:extLst>
                <a:ext uri="{FF2B5EF4-FFF2-40B4-BE49-F238E27FC236}">
                  <a16:creationId xmlns:a16="http://schemas.microsoft.com/office/drawing/2014/main" id="{7A555117-3F44-4176-8624-0F42FE594F6D}"/>
                </a:ext>
              </a:extLst>
            </p:cNvPr>
            <p:cNvSpPr>
              <a:spLocks noChangeArrowheads="1"/>
            </p:cNvSpPr>
            <p:nvPr/>
          </p:nvSpPr>
          <p:spPr bwMode="auto">
            <a:xfrm>
              <a:off x="762000" y="2667000"/>
              <a:ext cx="1066800" cy="609600"/>
            </a:xfrm>
            <a:prstGeom prst="rect">
              <a:avLst/>
            </a:prstGeom>
            <a:solidFill>
              <a:schemeClr val="bg1"/>
            </a:solidFill>
            <a:ln w="9525" algn="ctr">
              <a:solidFill>
                <a:schemeClr val="tx1"/>
              </a:solidFill>
              <a:miter lim="800000"/>
              <a:headEnd/>
              <a:tailEnd/>
            </a:ln>
            <a:effectLst>
              <a:outerShdw dist="107763" dir="2700000" algn="ctr" rotWithShape="0">
                <a:schemeClr val="bg2">
                  <a:alpha val="50000"/>
                </a:schemeClr>
              </a:outerShdw>
            </a:effectLst>
          </p:spPr>
          <p:txBody>
            <a:bodyPr wrap="none" anchor="ctr"/>
            <a:lstStyle/>
            <a:p>
              <a:pPr algn="ctr">
                <a:lnSpc>
                  <a:spcPct val="100000"/>
                </a:lnSpc>
                <a:spcBef>
                  <a:spcPct val="0"/>
                </a:spcBef>
                <a:buFontTx/>
                <a:buNone/>
              </a:pPr>
              <a:r>
                <a:rPr lang="zh-CN" altLang="en-US" sz="1600" b="0">
                  <a:latin typeface="Verdana" panose="020B0604030504040204" pitchFamily="34" charset="0"/>
                  <a:ea typeface="微软雅黑" panose="020B0503020204020204" pitchFamily="34" charset="-122"/>
                </a:rPr>
                <a:t>系统工程</a:t>
              </a:r>
            </a:p>
            <a:p>
              <a:pPr algn="ctr">
                <a:lnSpc>
                  <a:spcPct val="100000"/>
                </a:lnSpc>
                <a:spcBef>
                  <a:spcPct val="0"/>
                </a:spcBef>
                <a:buFontTx/>
                <a:buNone/>
              </a:pPr>
              <a:r>
                <a:rPr lang="zh-CN" altLang="en-US" sz="1600" b="0">
                  <a:latin typeface="Verdana" panose="020B0604030504040204" pitchFamily="34" charset="0"/>
                  <a:ea typeface="微软雅黑" panose="020B0503020204020204" pitchFamily="34" charset="-122"/>
                </a:rPr>
                <a:t>管理</a:t>
              </a:r>
            </a:p>
          </p:txBody>
        </p:sp>
        <p:sp>
          <p:nvSpPr>
            <p:cNvPr id="25" name="Line 24">
              <a:extLst>
                <a:ext uri="{FF2B5EF4-FFF2-40B4-BE49-F238E27FC236}">
                  <a16:creationId xmlns:a16="http://schemas.microsoft.com/office/drawing/2014/main" id="{03A27759-D54F-46AF-A26E-594285305843}"/>
                </a:ext>
              </a:extLst>
            </p:cNvPr>
            <p:cNvSpPr>
              <a:spLocks noChangeShapeType="1"/>
            </p:cNvSpPr>
            <p:nvPr/>
          </p:nvSpPr>
          <p:spPr bwMode="auto">
            <a:xfrm>
              <a:off x="609600" y="3810000"/>
              <a:ext cx="228600" cy="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sz="1600">
                <a:latin typeface="Verdana" panose="020B0604030504040204" pitchFamily="34" charset="0"/>
                <a:ea typeface="微软雅黑" panose="020B0503020204020204" pitchFamily="34" charset="-122"/>
              </a:endParaRPr>
            </a:p>
          </p:txBody>
        </p:sp>
        <p:sp>
          <p:nvSpPr>
            <p:cNvPr id="26" name="Rectangle 25">
              <a:extLst>
                <a:ext uri="{FF2B5EF4-FFF2-40B4-BE49-F238E27FC236}">
                  <a16:creationId xmlns:a16="http://schemas.microsoft.com/office/drawing/2014/main" id="{8C93B1DE-BDFC-4848-865B-3CE12E7D41EE}"/>
                </a:ext>
              </a:extLst>
            </p:cNvPr>
            <p:cNvSpPr>
              <a:spLocks noChangeArrowheads="1"/>
            </p:cNvSpPr>
            <p:nvPr/>
          </p:nvSpPr>
          <p:spPr bwMode="auto">
            <a:xfrm>
              <a:off x="762000" y="3505200"/>
              <a:ext cx="1066800" cy="914400"/>
            </a:xfrm>
            <a:prstGeom prst="rect">
              <a:avLst/>
            </a:prstGeom>
            <a:solidFill>
              <a:schemeClr val="bg1"/>
            </a:solidFill>
            <a:ln w="9525" algn="ctr">
              <a:solidFill>
                <a:schemeClr val="tx1"/>
              </a:solidFill>
              <a:miter lim="800000"/>
              <a:headEnd/>
              <a:tailEnd/>
            </a:ln>
            <a:effectLst>
              <a:outerShdw dist="107763" dir="2700000" algn="ctr" rotWithShape="0">
                <a:schemeClr val="bg2">
                  <a:alpha val="50000"/>
                </a:schemeClr>
              </a:outerShdw>
            </a:effectLst>
          </p:spPr>
          <p:txBody>
            <a:bodyPr wrap="none" anchor="ctr"/>
            <a:lstStyle/>
            <a:p>
              <a:pPr algn="ctr">
                <a:lnSpc>
                  <a:spcPct val="100000"/>
                </a:lnSpc>
                <a:spcBef>
                  <a:spcPct val="0"/>
                </a:spcBef>
                <a:buFontTx/>
                <a:buNone/>
              </a:pPr>
              <a:r>
                <a:rPr lang="zh-CN" altLang="en-US" sz="1600" b="0">
                  <a:latin typeface="Verdana" panose="020B0604030504040204" pitchFamily="34" charset="0"/>
                  <a:ea typeface="微软雅黑" panose="020B0503020204020204" pitchFamily="34" charset="-122"/>
                </a:rPr>
                <a:t>支持性</a:t>
              </a:r>
            </a:p>
            <a:p>
              <a:pPr algn="ctr">
                <a:lnSpc>
                  <a:spcPct val="100000"/>
                </a:lnSpc>
                <a:spcBef>
                  <a:spcPct val="0"/>
                </a:spcBef>
                <a:buFontTx/>
                <a:buNone/>
              </a:pPr>
              <a:r>
                <a:rPr lang="zh-CN" altLang="en-US" sz="1600" b="0">
                  <a:latin typeface="Verdana" panose="020B0604030504040204" pitchFamily="34" charset="0"/>
                  <a:ea typeface="微软雅黑" panose="020B0503020204020204" pitchFamily="34" charset="-122"/>
                </a:rPr>
                <a:t>项目</a:t>
              </a:r>
            </a:p>
            <a:p>
              <a:pPr algn="ctr">
                <a:lnSpc>
                  <a:spcPct val="100000"/>
                </a:lnSpc>
                <a:spcBef>
                  <a:spcPct val="0"/>
                </a:spcBef>
                <a:buFontTx/>
                <a:buNone/>
              </a:pPr>
              <a:r>
                <a:rPr lang="zh-CN" altLang="en-US" sz="1600" b="0">
                  <a:latin typeface="Verdana" panose="020B0604030504040204" pitchFamily="34" charset="0"/>
                  <a:ea typeface="微软雅黑" panose="020B0503020204020204" pitchFamily="34" charset="-122"/>
                </a:rPr>
                <a:t>管理活动</a:t>
              </a:r>
            </a:p>
          </p:txBody>
        </p:sp>
        <p:sp>
          <p:nvSpPr>
            <p:cNvPr id="27" name="Line 26">
              <a:extLst>
                <a:ext uri="{FF2B5EF4-FFF2-40B4-BE49-F238E27FC236}">
                  <a16:creationId xmlns:a16="http://schemas.microsoft.com/office/drawing/2014/main" id="{17AB8FCF-E149-4C6F-AEBC-A0A7337DD9F5}"/>
                </a:ext>
              </a:extLst>
            </p:cNvPr>
            <p:cNvSpPr>
              <a:spLocks noChangeShapeType="1"/>
            </p:cNvSpPr>
            <p:nvPr/>
          </p:nvSpPr>
          <p:spPr bwMode="auto">
            <a:xfrm>
              <a:off x="1981200" y="2057400"/>
              <a:ext cx="0" cy="236220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sz="1600">
                <a:latin typeface="Verdana" panose="020B0604030504040204" pitchFamily="34" charset="0"/>
                <a:ea typeface="微软雅黑" panose="020B0503020204020204" pitchFamily="34" charset="-122"/>
              </a:endParaRPr>
            </a:p>
          </p:txBody>
        </p:sp>
        <p:sp>
          <p:nvSpPr>
            <p:cNvPr id="28" name="Line 27">
              <a:extLst>
                <a:ext uri="{FF2B5EF4-FFF2-40B4-BE49-F238E27FC236}">
                  <a16:creationId xmlns:a16="http://schemas.microsoft.com/office/drawing/2014/main" id="{4F1C5F3C-5567-437C-A5AD-6BD0088EC37E}"/>
                </a:ext>
              </a:extLst>
            </p:cNvPr>
            <p:cNvSpPr>
              <a:spLocks noChangeShapeType="1"/>
            </p:cNvSpPr>
            <p:nvPr/>
          </p:nvSpPr>
          <p:spPr bwMode="auto">
            <a:xfrm>
              <a:off x="1981200" y="2819400"/>
              <a:ext cx="228600" cy="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sz="1600">
                <a:latin typeface="Verdana" panose="020B0604030504040204" pitchFamily="34" charset="0"/>
                <a:ea typeface="微软雅黑" panose="020B0503020204020204" pitchFamily="34" charset="-122"/>
              </a:endParaRPr>
            </a:p>
          </p:txBody>
        </p:sp>
        <p:sp>
          <p:nvSpPr>
            <p:cNvPr id="29" name="Rectangle 28">
              <a:extLst>
                <a:ext uri="{FF2B5EF4-FFF2-40B4-BE49-F238E27FC236}">
                  <a16:creationId xmlns:a16="http://schemas.microsoft.com/office/drawing/2014/main" id="{40779145-321A-4254-9C18-55334AF09D61}"/>
                </a:ext>
              </a:extLst>
            </p:cNvPr>
            <p:cNvSpPr>
              <a:spLocks noChangeArrowheads="1"/>
            </p:cNvSpPr>
            <p:nvPr/>
          </p:nvSpPr>
          <p:spPr bwMode="auto">
            <a:xfrm>
              <a:off x="2133600" y="2514600"/>
              <a:ext cx="762000" cy="609600"/>
            </a:xfrm>
            <a:prstGeom prst="rect">
              <a:avLst/>
            </a:prstGeom>
            <a:solidFill>
              <a:schemeClr val="bg1"/>
            </a:solidFill>
            <a:ln w="9525" algn="ctr">
              <a:solidFill>
                <a:schemeClr val="tx1"/>
              </a:solidFill>
              <a:miter lim="800000"/>
              <a:headEnd/>
              <a:tailEnd/>
            </a:ln>
            <a:effectLst>
              <a:outerShdw dist="107763" dir="2700000" algn="ctr" rotWithShape="0">
                <a:schemeClr val="bg2">
                  <a:alpha val="50000"/>
                </a:schemeClr>
              </a:outerShdw>
            </a:effectLst>
          </p:spPr>
          <p:txBody>
            <a:bodyPr wrap="none" anchor="ctr"/>
            <a:lstStyle/>
            <a:p>
              <a:pPr algn="ctr">
                <a:lnSpc>
                  <a:spcPct val="100000"/>
                </a:lnSpc>
                <a:spcBef>
                  <a:spcPct val="0"/>
                </a:spcBef>
                <a:buFontTx/>
                <a:buNone/>
              </a:pPr>
              <a:r>
                <a:rPr lang="zh-CN" altLang="en-US" sz="1600" b="0">
                  <a:latin typeface="Verdana" panose="020B0604030504040204" pitchFamily="34" charset="0"/>
                  <a:ea typeface="微软雅黑" panose="020B0503020204020204" pitchFamily="34" charset="-122"/>
                </a:rPr>
                <a:t>设备</a:t>
              </a:r>
            </a:p>
            <a:p>
              <a:pPr algn="ctr">
                <a:lnSpc>
                  <a:spcPct val="100000"/>
                </a:lnSpc>
                <a:spcBef>
                  <a:spcPct val="0"/>
                </a:spcBef>
                <a:buFontTx/>
                <a:buNone/>
              </a:pPr>
              <a:r>
                <a:rPr lang="zh-CN" altLang="en-US" sz="1600" b="0">
                  <a:latin typeface="Verdana" panose="020B0604030504040204" pitchFamily="34" charset="0"/>
                  <a:ea typeface="微软雅黑" panose="020B0503020204020204" pitchFamily="34" charset="-122"/>
                </a:rPr>
                <a:t>培训</a:t>
              </a:r>
            </a:p>
          </p:txBody>
        </p:sp>
        <p:sp>
          <p:nvSpPr>
            <p:cNvPr id="30" name="Line 29">
              <a:extLst>
                <a:ext uri="{FF2B5EF4-FFF2-40B4-BE49-F238E27FC236}">
                  <a16:creationId xmlns:a16="http://schemas.microsoft.com/office/drawing/2014/main" id="{BCBE7075-4D39-4BAC-B4F4-DF737E1C9632}"/>
                </a:ext>
              </a:extLst>
            </p:cNvPr>
            <p:cNvSpPr>
              <a:spLocks noChangeShapeType="1"/>
            </p:cNvSpPr>
            <p:nvPr/>
          </p:nvSpPr>
          <p:spPr bwMode="auto">
            <a:xfrm>
              <a:off x="1981200" y="3581400"/>
              <a:ext cx="228600" cy="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sz="1600">
                <a:latin typeface="Verdana" panose="020B0604030504040204" pitchFamily="34" charset="0"/>
                <a:ea typeface="微软雅黑" panose="020B0503020204020204" pitchFamily="34" charset="-122"/>
              </a:endParaRPr>
            </a:p>
          </p:txBody>
        </p:sp>
        <p:sp>
          <p:nvSpPr>
            <p:cNvPr id="31" name="Rectangle 30">
              <a:extLst>
                <a:ext uri="{FF2B5EF4-FFF2-40B4-BE49-F238E27FC236}">
                  <a16:creationId xmlns:a16="http://schemas.microsoft.com/office/drawing/2014/main" id="{D71C1E75-5272-40B9-8346-60C9F17D1146}"/>
                </a:ext>
              </a:extLst>
            </p:cNvPr>
            <p:cNvSpPr>
              <a:spLocks noChangeArrowheads="1"/>
            </p:cNvSpPr>
            <p:nvPr/>
          </p:nvSpPr>
          <p:spPr bwMode="auto">
            <a:xfrm>
              <a:off x="2133600" y="3276600"/>
              <a:ext cx="762000" cy="609600"/>
            </a:xfrm>
            <a:prstGeom prst="rect">
              <a:avLst/>
            </a:prstGeom>
            <a:solidFill>
              <a:schemeClr val="bg1"/>
            </a:solidFill>
            <a:ln w="9525" algn="ctr">
              <a:solidFill>
                <a:schemeClr val="tx1"/>
              </a:solidFill>
              <a:miter lim="800000"/>
              <a:headEnd/>
              <a:tailEnd/>
            </a:ln>
            <a:effectLst>
              <a:outerShdw dist="107763" dir="2700000" algn="ctr" rotWithShape="0">
                <a:schemeClr val="bg2">
                  <a:alpha val="50000"/>
                </a:schemeClr>
              </a:outerShdw>
            </a:effectLst>
          </p:spPr>
          <p:txBody>
            <a:bodyPr wrap="none" anchor="ctr"/>
            <a:lstStyle/>
            <a:p>
              <a:pPr algn="ctr">
                <a:lnSpc>
                  <a:spcPct val="100000"/>
                </a:lnSpc>
                <a:spcBef>
                  <a:spcPct val="0"/>
                </a:spcBef>
                <a:buFontTx/>
                <a:buNone/>
              </a:pPr>
              <a:r>
                <a:rPr lang="zh-CN" altLang="en-US" sz="1600" b="0">
                  <a:latin typeface="Verdana" panose="020B0604030504040204" pitchFamily="34" charset="0"/>
                  <a:ea typeface="微软雅黑" panose="020B0503020204020204" pitchFamily="34" charset="-122"/>
                </a:rPr>
                <a:t>设施</a:t>
              </a:r>
            </a:p>
            <a:p>
              <a:pPr algn="ctr">
                <a:lnSpc>
                  <a:spcPct val="100000"/>
                </a:lnSpc>
                <a:spcBef>
                  <a:spcPct val="0"/>
                </a:spcBef>
                <a:buFontTx/>
                <a:buNone/>
              </a:pPr>
              <a:r>
                <a:rPr lang="zh-CN" altLang="en-US" sz="1600" b="0">
                  <a:latin typeface="Verdana" panose="020B0604030504040204" pitchFamily="34" charset="0"/>
                  <a:ea typeface="微软雅黑" panose="020B0503020204020204" pitchFamily="34" charset="-122"/>
                </a:rPr>
                <a:t>培训</a:t>
              </a:r>
            </a:p>
          </p:txBody>
        </p:sp>
        <p:sp>
          <p:nvSpPr>
            <p:cNvPr id="32" name="Line 31">
              <a:extLst>
                <a:ext uri="{FF2B5EF4-FFF2-40B4-BE49-F238E27FC236}">
                  <a16:creationId xmlns:a16="http://schemas.microsoft.com/office/drawing/2014/main" id="{63959680-CC53-4CC7-8188-B7AC085C6BBF}"/>
                </a:ext>
              </a:extLst>
            </p:cNvPr>
            <p:cNvSpPr>
              <a:spLocks noChangeShapeType="1"/>
            </p:cNvSpPr>
            <p:nvPr/>
          </p:nvSpPr>
          <p:spPr bwMode="auto">
            <a:xfrm>
              <a:off x="1981200" y="4419600"/>
              <a:ext cx="228600" cy="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sz="1600">
                <a:latin typeface="Verdana" panose="020B0604030504040204" pitchFamily="34" charset="0"/>
                <a:ea typeface="微软雅黑" panose="020B0503020204020204" pitchFamily="34" charset="-122"/>
              </a:endParaRPr>
            </a:p>
          </p:txBody>
        </p:sp>
        <p:sp>
          <p:nvSpPr>
            <p:cNvPr id="33" name="Rectangle 32">
              <a:extLst>
                <a:ext uri="{FF2B5EF4-FFF2-40B4-BE49-F238E27FC236}">
                  <a16:creationId xmlns:a16="http://schemas.microsoft.com/office/drawing/2014/main" id="{4A95F35D-81F2-4113-A626-AF9819079B9B}"/>
                </a:ext>
              </a:extLst>
            </p:cNvPr>
            <p:cNvSpPr>
              <a:spLocks noChangeArrowheads="1"/>
            </p:cNvSpPr>
            <p:nvPr/>
          </p:nvSpPr>
          <p:spPr bwMode="auto">
            <a:xfrm>
              <a:off x="2133600" y="4114800"/>
              <a:ext cx="762000" cy="609600"/>
            </a:xfrm>
            <a:prstGeom prst="rect">
              <a:avLst/>
            </a:prstGeom>
            <a:solidFill>
              <a:schemeClr val="bg1"/>
            </a:solidFill>
            <a:ln w="9525" algn="ctr">
              <a:solidFill>
                <a:schemeClr val="tx1"/>
              </a:solidFill>
              <a:miter lim="800000"/>
              <a:headEnd/>
              <a:tailEnd/>
            </a:ln>
            <a:effectLst>
              <a:outerShdw dist="107763" dir="2700000" algn="ctr" rotWithShape="0">
                <a:schemeClr val="bg2">
                  <a:alpha val="50000"/>
                </a:schemeClr>
              </a:outerShdw>
            </a:effectLst>
          </p:spPr>
          <p:txBody>
            <a:bodyPr wrap="none" anchor="ctr"/>
            <a:lstStyle/>
            <a:p>
              <a:pPr algn="ctr">
                <a:lnSpc>
                  <a:spcPct val="100000"/>
                </a:lnSpc>
                <a:spcBef>
                  <a:spcPct val="0"/>
                </a:spcBef>
                <a:buFontTx/>
                <a:buNone/>
              </a:pPr>
              <a:r>
                <a:rPr lang="zh-CN" altLang="en-US" sz="1600" b="0">
                  <a:latin typeface="Verdana" panose="020B0604030504040204" pitchFamily="34" charset="0"/>
                  <a:ea typeface="微软雅黑" panose="020B0503020204020204" pitchFamily="34" charset="-122"/>
                </a:rPr>
                <a:t>服务</a:t>
              </a:r>
            </a:p>
            <a:p>
              <a:pPr algn="ctr">
                <a:lnSpc>
                  <a:spcPct val="100000"/>
                </a:lnSpc>
                <a:spcBef>
                  <a:spcPct val="0"/>
                </a:spcBef>
                <a:buFontTx/>
                <a:buNone/>
              </a:pPr>
              <a:r>
                <a:rPr lang="zh-CN" altLang="en-US" sz="1600" b="0">
                  <a:latin typeface="Verdana" panose="020B0604030504040204" pitchFamily="34" charset="0"/>
                  <a:ea typeface="微软雅黑" panose="020B0503020204020204" pitchFamily="34" charset="-122"/>
                </a:rPr>
                <a:t>培训</a:t>
              </a:r>
            </a:p>
          </p:txBody>
        </p:sp>
        <p:sp>
          <p:nvSpPr>
            <p:cNvPr id="34" name="Line 33">
              <a:extLst>
                <a:ext uri="{FF2B5EF4-FFF2-40B4-BE49-F238E27FC236}">
                  <a16:creationId xmlns:a16="http://schemas.microsoft.com/office/drawing/2014/main" id="{E74260BF-5D1E-4293-8204-78EE122881DA}"/>
                </a:ext>
              </a:extLst>
            </p:cNvPr>
            <p:cNvSpPr>
              <a:spLocks noChangeShapeType="1"/>
            </p:cNvSpPr>
            <p:nvPr/>
          </p:nvSpPr>
          <p:spPr bwMode="auto">
            <a:xfrm>
              <a:off x="3048000" y="2057400"/>
              <a:ext cx="0" cy="236220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sz="1600">
                <a:latin typeface="Verdana" panose="020B0604030504040204" pitchFamily="34" charset="0"/>
                <a:ea typeface="微软雅黑" panose="020B0503020204020204" pitchFamily="34" charset="-122"/>
              </a:endParaRPr>
            </a:p>
          </p:txBody>
        </p:sp>
        <p:sp>
          <p:nvSpPr>
            <p:cNvPr id="35" name="Line 34">
              <a:extLst>
                <a:ext uri="{FF2B5EF4-FFF2-40B4-BE49-F238E27FC236}">
                  <a16:creationId xmlns:a16="http://schemas.microsoft.com/office/drawing/2014/main" id="{0FF3800D-A44C-4348-BB25-FDD73735BC20}"/>
                </a:ext>
              </a:extLst>
            </p:cNvPr>
            <p:cNvSpPr>
              <a:spLocks noChangeShapeType="1"/>
            </p:cNvSpPr>
            <p:nvPr/>
          </p:nvSpPr>
          <p:spPr bwMode="auto">
            <a:xfrm>
              <a:off x="3048000" y="2819400"/>
              <a:ext cx="228600" cy="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sz="1600">
                <a:latin typeface="Verdana" panose="020B0604030504040204" pitchFamily="34" charset="0"/>
                <a:ea typeface="微软雅黑" panose="020B0503020204020204" pitchFamily="34" charset="-122"/>
              </a:endParaRPr>
            </a:p>
          </p:txBody>
        </p:sp>
        <p:sp>
          <p:nvSpPr>
            <p:cNvPr id="36" name="Rectangle 35">
              <a:extLst>
                <a:ext uri="{FF2B5EF4-FFF2-40B4-BE49-F238E27FC236}">
                  <a16:creationId xmlns:a16="http://schemas.microsoft.com/office/drawing/2014/main" id="{309618C2-03A0-40EF-AE7D-DA8C23260830}"/>
                </a:ext>
              </a:extLst>
            </p:cNvPr>
            <p:cNvSpPr>
              <a:spLocks noChangeArrowheads="1"/>
            </p:cNvSpPr>
            <p:nvPr/>
          </p:nvSpPr>
          <p:spPr bwMode="auto">
            <a:xfrm>
              <a:off x="3200400" y="2514600"/>
              <a:ext cx="762000" cy="609600"/>
            </a:xfrm>
            <a:prstGeom prst="rect">
              <a:avLst/>
            </a:prstGeom>
            <a:solidFill>
              <a:schemeClr val="bg1"/>
            </a:solidFill>
            <a:ln w="9525" algn="ctr">
              <a:solidFill>
                <a:schemeClr val="tx1"/>
              </a:solidFill>
              <a:miter lim="800000"/>
              <a:headEnd/>
              <a:tailEnd/>
            </a:ln>
            <a:effectLst>
              <a:outerShdw dist="107763" dir="2700000" algn="ctr" rotWithShape="0">
                <a:schemeClr val="bg2">
                  <a:alpha val="50000"/>
                </a:schemeClr>
              </a:outerShdw>
            </a:effectLst>
          </p:spPr>
          <p:txBody>
            <a:bodyPr wrap="none" anchor="ctr"/>
            <a:lstStyle/>
            <a:p>
              <a:pPr algn="ctr">
                <a:lnSpc>
                  <a:spcPct val="100000"/>
                </a:lnSpc>
                <a:spcBef>
                  <a:spcPct val="0"/>
                </a:spcBef>
                <a:buFontTx/>
                <a:buNone/>
              </a:pPr>
              <a:r>
                <a:rPr lang="zh-CN" altLang="en-US" sz="1600" b="0">
                  <a:latin typeface="Verdana" panose="020B0604030504040204" pitchFamily="34" charset="0"/>
                  <a:ea typeface="微软雅黑" panose="020B0503020204020204" pitchFamily="34" charset="-122"/>
                </a:rPr>
                <a:t>技术</a:t>
              </a:r>
            </a:p>
            <a:p>
              <a:pPr algn="ctr">
                <a:lnSpc>
                  <a:spcPct val="100000"/>
                </a:lnSpc>
                <a:spcBef>
                  <a:spcPct val="0"/>
                </a:spcBef>
                <a:buFontTx/>
                <a:buNone/>
              </a:pPr>
              <a:r>
                <a:rPr lang="zh-CN" altLang="en-US" sz="1600" b="0">
                  <a:latin typeface="Verdana" panose="020B0604030504040204" pitchFamily="34" charset="0"/>
                  <a:ea typeface="微软雅黑" panose="020B0503020204020204" pitchFamily="34" charset="-122"/>
                </a:rPr>
                <a:t>命令</a:t>
              </a:r>
            </a:p>
          </p:txBody>
        </p:sp>
        <p:sp>
          <p:nvSpPr>
            <p:cNvPr id="37" name="Line 36">
              <a:extLst>
                <a:ext uri="{FF2B5EF4-FFF2-40B4-BE49-F238E27FC236}">
                  <a16:creationId xmlns:a16="http://schemas.microsoft.com/office/drawing/2014/main" id="{0E0EF4C2-895D-4533-B134-4C5AB3820D01}"/>
                </a:ext>
              </a:extLst>
            </p:cNvPr>
            <p:cNvSpPr>
              <a:spLocks noChangeShapeType="1"/>
            </p:cNvSpPr>
            <p:nvPr/>
          </p:nvSpPr>
          <p:spPr bwMode="auto">
            <a:xfrm>
              <a:off x="3048000" y="3581400"/>
              <a:ext cx="228600" cy="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sz="1600">
                <a:latin typeface="Verdana" panose="020B0604030504040204" pitchFamily="34" charset="0"/>
                <a:ea typeface="微软雅黑" panose="020B0503020204020204" pitchFamily="34" charset="-122"/>
              </a:endParaRPr>
            </a:p>
          </p:txBody>
        </p:sp>
        <p:sp>
          <p:nvSpPr>
            <p:cNvPr id="38" name="Rectangle 37">
              <a:extLst>
                <a:ext uri="{FF2B5EF4-FFF2-40B4-BE49-F238E27FC236}">
                  <a16:creationId xmlns:a16="http://schemas.microsoft.com/office/drawing/2014/main" id="{845313E0-3860-4989-B60E-82B202D82DED}"/>
                </a:ext>
              </a:extLst>
            </p:cNvPr>
            <p:cNvSpPr>
              <a:spLocks noChangeArrowheads="1"/>
            </p:cNvSpPr>
            <p:nvPr/>
          </p:nvSpPr>
          <p:spPr bwMode="auto">
            <a:xfrm>
              <a:off x="3200400" y="3276600"/>
              <a:ext cx="762000" cy="609600"/>
            </a:xfrm>
            <a:prstGeom prst="rect">
              <a:avLst/>
            </a:prstGeom>
            <a:solidFill>
              <a:schemeClr val="bg1"/>
            </a:solidFill>
            <a:ln w="9525" algn="ctr">
              <a:solidFill>
                <a:schemeClr val="tx1"/>
              </a:solidFill>
              <a:miter lim="800000"/>
              <a:headEnd/>
              <a:tailEnd/>
            </a:ln>
            <a:effectLst>
              <a:outerShdw dist="107763" dir="2700000" algn="ctr" rotWithShape="0">
                <a:schemeClr val="bg2">
                  <a:alpha val="50000"/>
                </a:schemeClr>
              </a:outerShdw>
            </a:effectLst>
          </p:spPr>
          <p:txBody>
            <a:bodyPr wrap="none" anchor="ctr"/>
            <a:lstStyle/>
            <a:p>
              <a:pPr algn="ctr">
                <a:lnSpc>
                  <a:spcPct val="100000"/>
                </a:lnSpc>
                <a:spcBef>
                  <a:spcPct val="0"/>
                </a:spcBef>
                <a:buFontTx/>
                <a:buNone/>
              </a:pPr>
              <a:r>
                <a:rPr lang="zh-CN" altLang="en-US" sz="1600" b="0">
                  <a:latin typeface="Verdana" panose="020B0604030504040204" pitchFamily="34" charset="0"/>
                  <a:ea typeface="微软雅黑" panose="020B0503020204020204" pitchFamily="34" charset="-122"/>
                </a:rPr>
                <a:t>工程</a:t>
              </a:r>
            </a:p>
            <a:p>
              <a:pPr algn="ctr">
                <a:lnSpc>
                  <a:spcPct val="100000"/>
                </a:lnSpc>
                <a:spcBef>
                  <a:spcPct val="0"/>
                </a:spcBef>
                <a:buFontTx/>
                <a:buNone/>
              </a:pPr>
              <a:r>
                <a:rPr lang="zh-CN" altLang="en-US" sz="1600" b="0">
                  <a:latin typeface="Verdana" panose="020B0604030504040204" pitchFamily="34" charset="0"/>
                  <a:ea typeface="微软雅黑" panose="020B0503020204020204" pitchFamily="34" charset="-122"/>
                </a:rPr>
                <a:t>数据</a:t>
              </a:r>
            </a:p>
          </p:txBody>
        </p:sp>
        <p:sp>
          <p:nvSpPr>
            <p:cNvPr id="39" name="Rectangle 38">
              <a:extLst>
                <a:ext uri="{FF2B5EF4-FFF2-40B4-BE49-F238E27FC236}">
                  <a16:creationId xmlns:a16="http://schemas.microsoft.com/office/drawing/2014/main" id="{F5E6D43E-FED2-40DB-AC35-DFBCAB6C13DB}"/>
                </a:ext>
              </a:extLst>
            </p:cNvPr>
            <p:cNvSpPr>
              <a:spLocks noChangeArrowheads="1"/>
            </p:cNvSpPr>
            <p:nvPr/>
          </p:nvSpPr>
          <p:spPr bwMode="auto">
            <a:xfrm>
              <a:off x="3200400" y="4114800"/>
              <a:ext cx="762000" cy="609600"/>
            </a:xfrm>
            <a:prstGeom prst="rect">
              <a:avLst/>
            </a:prstGeom>
            <a:solidFill>
              <a:schemeClr val="bg1"/>
            </a:solidFill>
            <a:ln w="9525" algn="ctr">
              <a:solidFill>
                <a:schemeClr val="tx1"/>
              </a:solidFill>
              <a:miter lim="800000"/>
              <a:headEnd/>
              <a:tailEnd/>
            </a:ln>
            <a:effectLst>
              <a:outerShdw dist="107763" dir="2700000" algn="ctr" rotWithShape="0">
                <a:schemeClr val="bg2">
                  <a:alpha val="50000"/>
                </a:schemeClr>
              </a:outerShdw>
            </a:effectLst>
          </p:spPr>
          <p:txBody>
            <a:bodyPr wrap="none" anchor="ctr"/>
            <a:lstStyle/>
            <a:p>
              <a:pPr algn="ctr">
                <a:lnSpc>
                  <a:spcPct val="100000"/>
                </a:lnSpc>
                <a:spcBef>
                  <a:spcPct val="0"/>
                </a:spcBef>
                <a:buFontTx/>
                <a:buNone/>
              </a:pPr>
              <a:r>
                <a:rPr lang="zh-CN" altLang="en-US" sz="1600" b="0">
                  <a:latin typeface="Verdana" panose="020B0604030504040204" pitchFamily="34" charset="0"/>
                  <a:ea typeface="微软雅黑" panose="020B0503020204020204" pitchFamily="34" charset="-122"/>
                </a:rPr>
                <a:t>管理</a:t>
              </a:r>
            </a:p>
            <a:p>
              <a:pPr algn="ctr">
                <a:lnSpc>
                  <a:spcPct val="100000"/>
                </a:lnSpc>
                <a:spcBef>
                  <a:spcPct val="0"/>
                </a:spcBef>
                <a:buFontTx/>
                <a:buNone/>
              </a:pPr>
              <a:r>
                <a:rPr lang="zh-CN" altLang="en-US" sz="1600" b="0">
                  <a:latin typeface="Verdana" panose="020B0604030504040204" pitchFamily="34" charset="0"/>
                  <a:ea typeface="微软雅黑" panose="020B0503020204020204" pitchFamily="34" charset="-122"/>
                </a:rPr>
                <a:t>数据</a:t>
              </a:r>
            </a:p>
          </p:txBody>
        </p:sp>
        <p:sp>
          <p:nvSpPr>
            <p:cNvPr id="40" name="Line 39">
              <a:extLst>
                <a:ext uri="{FF2B5EF4-FFF2-40B4-BE49-F238E27FC236}">
                  <a16:creationId xmlns:a16="http://schemas.microsoft.com/office/drawing/2014/main" id="{63E6A55B-162E-4AE9-ACEC-4D1828E59FA1}"/>
                </a:ext>
              </a:extLst>
            </p:cNvPr>
            <p:cNvSpPr>
              <a:spLocks noChangeShapeType="1"/>
            </p:cNvSpPr>
            <p:nvPr/>
          </p:nvSpPr>
          <p:spPr bwMode="auto">
            <a:xfrm>
              <a:off x="3048000" y="4419600"/>
              <a:ext cx="152400" cy="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sz="1600">
                <a:latin typeface="Verdana" panose="020B0604030504040204" pitchFamily="34" charset="0"/>
                <a:ea typeface="微软雅黑" panose="020B0503020204020204" pitchFamily="34" charset="-122"/>
              </a:endParaRPr>
            </a:p>
          </p:txBody>
        </p:sp>
        <p:sp>
          <p:nvSpPr>
            <p:cNvPr id="41" name="Line 40">
              <a:extLst>
                <a:ext uri="{FF2B5EF4-FFF2-40B4-BE49-F238E27FC236}">
                  <a16:creationId xmlns:a16="http://schemas.microsoft.com/office/drawing/2014/main" id="{405687A6-2024-4AC5-BC2C-3EA03D22A6F9}"/>
                </a:ext>
              </a:extLst>
            </p:cNvPr>
            <p:cNvSpPr>
              <a:spLocks noChangeShapeType="1"/>
            </p:cNvSpPr>
            <p:nvPr/>
          </p:nvSpPr>
          <p:spPr bwMode="auto">
            <a:xfrm>
              <a:off x="7924800" y="2057400"/>
              <a:ext cx="0" cy="236220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sz="1600">
                <a:latin typeface="Verdana" panose="020B0604030504040204" pitchFamily="34" charset="0"/>
                <a:ea typeface="微软雅黑" panose="020B0503020204020204" pitchFamily="34" charset="-122"/>
              </a:endParaRPr>
            </a:p>
          </p:txBody>
        </p:sp>
        <p:sp>
          <p:nvSpPr>
            <p:cNvPr id="42" name="Line 41">
              <a:extLst>
                <a:ext uri="{FF2B5EF4-FFF2-40B4-BE49-F238E27FC236}">
                  <a16:creationId xmlns:a16="http://schemas.microsoft.com/office/drawing/2014/main" id="{1A3B106B-0EBE-49DF-B4CF-28BEE3524C3C}"/>
                </a:ext>
              </a:extLst>
            </p:cNvPr>
            <p:cNvSpPr>
              <a:spLocks noChangeShapeType="1"/>
            </p:cNvSpPr>
            <p:nvPr/>
          </p:nvSpPr>
          <p:spPr bwMode="auto">
            <a:xfrm>
              <a:off x="7924800" y="2819400"/>
              <a:ext cx="228600" cy="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sz="1600">
                <a:latin typeface="Verdana" panose="020B0604030504040204" pitchFamily="34" charset="0"/>
                <a:ea typeface="微软雅黑" panose="020B0503020204020204" pitchFamily="34" charset="-122"/>
              </a:endParaRPr>
            </a:p>
          </p:txBody>
        </p:sp>
        <p:sp>
          <p:nvSpPr>
            <p:cNvPr id="43" name="Rectangle 42">
              <a:extLst>
                <a:ext uri="{FF2B5EF4-FFF2-40B4-BE49-F238E27FC236}">
                  <a16:creationId xmlns:a16="http://schemas.microsoft.com/office/drawing/2014/main" id="{B016A196-949C-4FED-826D-98A800A38E64}"/>
                </a:ext>
              </a:extLst>
            </p:cNvPr>
            <p:cNvSpPr>
              <a:spLocks noChangeArrowheads="1"/>
            </p:cNvSpPr>
            <p:nvPr/>
          </p:nvSpPr>
          <p:spPr bwMode="auto">
            <a:xfrm>
              <a:off x="8153400" y="2514600"/>
              <a:ext cx="762000" cy="609600"/>
            </a:xfrm>
            <a:prstGeom prst="rect">
              <a:avLst/>
            </a:prstGeom>
            <a:solidFill>
              <a:schemeClr val="bg1"/>
            </a:solidFill>
            <a:ln w="9525" algn="ctr">
              <a:solidFill>
                <a:schemeClr val="tx1"/>
              </a:solidFill>
              <a:miter lim="800000"/>
              <a:headEnd/>
              <a:tailEnd/>
            </a:ln>
            <a:effectLst>
              <a:outerShdw dist="107763" dir="2700000" algn="ctr" rotWithShape="0">
                <a:schemeClr val="bg2">
                  <a:alpha val="50000"/>
                </a:schemeClr>
              </a:outerShdw>
            </a:effectLst>
          </p:spPr>
          <p:txBody>
            <a:bodyPr wrap="none" anchor="ctr"/>
            <a:lstStyle/>
            <a:p>
              <a:pPr algn="ctr">
                <a:lnSpc>
                  <a:spcPct val="100000"/>
                </a:lnSpc>
                <a:spcBef>
                  <a:spcPct val="0"/>
                </a:spcBef>
                <a:buFontTx/>
                <a:buNone/>
              </a:pPr>
              <a:r>
                <a:rPr lang="zh-CN" altLang="en-US" sz="1600" b="0">
                  <a:latin typeface="Verdana" panose="020B0604030504040204" pitchFamily="34" charset="0"/>
                  <a:ea typeface="微软雅黑" panose="020B0503020204020204" pitchFamily="34" charset="-122"/>
                </a:rPr>
                <a:t>实物</a:t>
              </a:r>
            </a:p>
            <a:p>
              <a:pPr algn="ctr">
                <a:lnSpc>
                  <a:spcPct val="100000"/>
                </a:lnSpc>
                <a:spcBef>
                  <a:spcPct val="0"/>
                </a:spcBef>
                <a:buFontTx/>
                <a:buNone/>
              </a:pPr>
              <a:r>
                <a:rPr lang="zh-CN" altLang="en-US" sz="1600" b="0">
                  <a:latin typeface="Verdana" panose="020B0604030504040204" pitchFamily="34" charset="0"/>
                  <a:ea typeface="微软雅黑" panose="020B0503020204020204" pitchFamily="34" charset="-122"/>
                </a:rPr>
                <a:t>模型</a:t>
              </a:r>
            </a:p>
          </p:txBody>
        </p:sp>
        <p:sp>
          <p:nvSpPr>
            <p:cNvPr id="44" name="Line 43">
              <a:extLst>
                <a:ext uri="{FF2B5EF4-FFF2-40B4-BE49-F238E27FC236}">
                  <a16:creationId xmlns:a16="http://schemas.microsoft.com/office/drawing/2014/main" id="{A506CFCB-68CF-4F9C-8364-786315F6A37A}"/>
                </a:ext>
              </a:extLst>
            </p:cNvPr>
            <p:cNvSpPr>
              <a:spLocks noChangeShapeType="1"/>
            </p:cNvSpPr>
            <p:nvPr/>
          </p:nvSpPr>
          <p:spPr bwMode="auto">
            <a:xfrm>
              <a:off x="7924800" y="3581400"/>
              <a:ext cx="228600" cy="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sz="1600">
                <a:latin typeface="Verdana" panose="020B0604030504040204" pitchFamily="34" charset="0"/>
                <a:ea typeface="微软雅黑" panose="020B0503020204020204" pitchFamily="34" charset="-122"/>
              </a:endParaRPr>
            </a:p>
          </p:txBody>
        </p:sp>
        <p:sp>
          <p:nvSpPr>
            <p:cNvPr id="45" name="Rectangle 44">
              <a:extLst>
                <a:ext uri="{FF2B5EF4-FFF2-40B4-BE49-F238E27FC236}">
                  <a16:creationId xmlns:a16="http://schemas.microsoft.com/office/drawing/2014/main" id="{AE5A3790-14E1-44B8-8CB6-0E8A740769A7}"/>
                </a:ext>
              </a:extLst>
            </p:cNvPr>
            <p:cNvSpPr>
              <a:spLocks noChangeArrowheads="1"/>
            </p:cNvSpPr>
            <p:nvPr/>
          </p:nvSpPr>
          <p:spPr bwMode="auto">
            <a:xfrm>
              <a:off x="8153400" y="3276600"/>
              <a:ext cx="762000" cy="609600"/>
            </a:xfrm>
            <a:prstGeom prst="rect">
              <a:avLst/>
            </a:prstGeom>
            <a:solidFill>
              <a:schemeClr val="bg1"/>
            </a:solidFill>
            <a:ln w="9525" algn="ctr">
              <a:solidFill>
                <a:schemeClr val="tx1"/>
              </a:solidFill>
              <a:miter lim="800000"/>
              <a:headEnd/>
              <a:tailEnd/>
            </a:ln>
            <a:effectLst>
              <a:outerShdw dist="107763" dir="2700000" algn="ctr" rotWithShape="0">
                <a:schemeClr val="bg2">
                  <a:alpha val="50000"/>
                </a:schemeClr>
              </a:outerShdw>
            </a:effectLst>
          </p:spPr>
          <p:txBody>
            <a:bodyPr wrap="none" anchor="ctr"/>
            <a:lstStyle/>
            <a:p>
              <a:pPr algn="ctr">
                <a:lnSpc>
                  <a:spcPct val="100000"/>
                </a:lnSpc>
                <a:spcBef>
                  <a:spcPct val="0"/>
                </a:spcBef>
                <a:buFontTx/>
                <a:buNone/>
              </a:pPr>
              <a:r>
                <a:rPr lang="zh-CN" altLang="en-US" sz="1600" b="0">
                  <a:latin typeface="Verdana" panose="020B0604030504040204" pitchFamily="34" charset="0"/>
                  <a:ea typeface="微软雅黑" panose="020B0503020204020204" pitchFamily="34" charset="-122"/>
                </a:rPr>
                <a:t>运作</a:t>
              </a:r>
            </a:p>
            <a:p>
              <a:pPr algn="ctr">
                <a:lnSpc>
                  <a:spcPct val="100000"/>
                </a:lnSpc>
                <a:spcBef>
                  <a:spcPct val="0"/>
                </a:spcBef>
                <a:buFontTx/>
                <a:buNone/>
              </a:pPr>
              <a:r>
                <a:rPr lang="zh-CN" altLang="en-US" sz="1600" b="0">
                  <a:latin typeface="Verdana" panose="020B0604030504040204" pitchFamily="34" charset="0"/>
                  <a:ea typeface="微软雅黑" panose="020B0503020204020204" pitchFamily="34" charset="-122"/>
                </a:rPr>
                <a:t>测试</a:t>
              </a:r>
            </a:p>
          </p:txBody>
        </p:sp>
        <p:sp>
          <p:nvSpPr>
            <p:cNvPr id="46" name="Rectangle 45">
              <a:extLst>
                <a:ext uri="{FF2B5EF4-FFF2-40B4-BE49-F238E27FC236}">
                  <a16:creationId xmlns:a16="http://schemas.microsoft.com/office/drawing/2014/main" id="{565A11E4-6BEE-43EA-BAE3-1C8018AFAD7C}"/>
                </a:ext>
              </a:extLst>
            </p:cNvPr>
            <p:cNvSpPr>
              <a:spLocks noChangeArrowheads="1"/>
            </p:cNvSpPr>
            <p:nvPr/>
          </p:nvSpPr>
          <p:spPr bwMode="auto">
            <a:xfrm>
              <a:off x="8153400" y="4114800"/>
              <a:ext cx="762000" cy="609600"/>
            </a:xfrm>
            <a:prstGeom prst="rect">
              <a:avLst/>
            </a:prstGeom>
            <a:solidFill>
              <a:schemeClr val="bg1"/>
            </a:solidFill>
            <a:ln w="9525" algn="ctr">
              <a:solidFill>
                <a:schemeClr val="tx1"/>
              </a:solidFill>
              <a:miter lim="800000"/>
              <a:headEnd/>
              <a:tailEnd/>
            </a:ln>
            <a:effectLst>
              <a:outerShdw dist="107763" dir="2700000" algn="ctr" rotWithShape="0">
                <a:schemeClr val="bg2">
                  <a:alpha val="50000"/>
                </a:schemeClr>
              </a:outerShdw>
            </a:effectLst>
          </p:spPr>
          <p:txBody>
            <a:bodyPr wrap="none" anchor="ctr"/>
            <a:lstStyle/>
            <a:p>
              <a:pPr algn="ctr">
                <a:lnSpc>
                  <a:spcPct val="100000"/>
                </a:lnSpc>
                <a:spcBef>
                  <a:spcPct val="0"/>
                </a:spcBef>
                <a:buFontTx/>
                <a:buNone/>
              </a:pPr>
              <a:r>
                <a:rPr lang="zh-CN" altLang="en-US" sz="1600" b="0">
                  <a:latin typeface="Verdana" panose="020B0604030504040204" pitchFamily="34" charset="0"/>
                  <a:ea typeface="微软雅黑" panose="020B0503020204020204" pitchFamily="34" charset="-122"/>
                </a:rPr>
                <a:t>开发</a:t>
              </a:r>
            </a:p>
            <a:p>
              <a:pPr algn="ctr">
                <a:lnSpc>
                  <a:spcPct val="100000"/>
                </a:lnSpc>
                <a:spcBef>
                  <a:spcPct val="0"/>
                </a:spcBef>
                <a:buFontTx/>
                <a:buNone/>
              </a:pPr>
              <a:r>
                <a:rPr lang="zh-CN" altLang="en-US" sz="1600" b="0">
                  <a:latin typeface="Verdana" panose="020B0604030504040204" pitchFamily="34" charset="0"/>
                  <a:ea typeface="微软雅黑" panose="020B0503020204020204" pitchFamily="34" charset="-122"/>
                </a:rPr>
                <a:t>测试</a:t>
              </a:r>
            </a:p>
          </p:txBody>
        </p:sp>
        <p:sp>
          <p:nvSpPr>
            <p:cNvPr id="47" name="Line 46">
              <a:extLst>
                <a:ext uri="{FF2B5EF4-FFF2-40B4-BE49-F238E27FC236}">
                  <a16:creationId xmlns:a16="http://schemas.microsoft.com/office/drawing/2014/main" id="{7828889F-B469-42F6-A746-9DF03FB0D6E1}"/>
                </a:ext>
              </a:extLst>
            </p:cNvPr>
            <p:cNvSpPr>
              <a:spLocks noChangeShapeType="1"/>
            </p:cNvSpPr>
            <p:nvPr/>
          </p:nvSpPr>
          <p:spPr bwMode="auto">
            <a:xfrm>
              <a:off x="7924800" y="4419600"/>
              <a:ext cx="228600" cy="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sz="1600">
                <a:latin typeface="Verdana" panose="020B0604030504040204" pitchFamily="34" charset="0"/>
                <a:ea typeface="微软雅黑" panose="020B0503020204020204" pitchFamily="34" charset="-122"/>
              </a:endParaRPr>
            </a:p>
          </p:txBody>
        </p:sp>
        <p:sp>
          <p:nvSpPr>
            <p:cNvPr id="48" name="Line 47">
              <a:extLst>
                <a:ext uri="{FF2B5EF4-FFF2-40B4-BE49-F238E27FC236}">
                  <a16:creationId xmlns:a16="http://schemas.microsoft.com/office/drawing/2014/main" id="{1005247B-8ED1-41EE-9075-838D3C0D3F21}"/>
                </a:ext>
              </a:extLst>
            </p:cNvPr>
            <p:cNvSpPr>
              <a:spLocks noChangeShapeType="1"/>
            </p:cNvSpPr>
            <p:nvPr/>
          </p:nvSpPr>
          <p:spPr bwMode="auto">
            <a:xfrm>
              <a:off x="6629400" y="1981200"/>
              <a:ext cx="0" cy="152400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sz="1600">
                <a:latin typeface="Verdana" panose="020B0604030504040204" pitchFamily="34" charset="0"/>
                <a:ea typeface="微软雅黑" panose="020B0503020204020204" pitchFamily="34" charset="-122"/>
              </a:endParaRPr>
            </a:p>
          </p:txBody>
        </p:sp>
        <p:sp>
          <p:nvSpPr>
            <p:cNvPr id="49" name="Line 48">
              <a:extLst>
                <a:ext uri="{FF2B5EF4-FFF2-40B4-BE49-F238E27FC236}">
                  <a16:creationId xmlns:a16="http://schemas.microsoft.com/office/drawing/2014/main" id="{EC854ABF-C039-4C79-AFEC-1D760083620F}"/>
                </a:ext>
              </a:extLst>
            </p:cNvPr>
            <p:cNvSpPr>
              <a:spLocks noChangeShapeType="1"/>
            </p:cNvSpPr>
            <p:nvPr/>
          </p:nvSpPr>
          <p:spPr bwMode="auto">
            <a:xfrm>
              <a:off x="6629400" y="2743200"/>
              <a:ext cx="228600" cy="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sz="1600">
                <a:latin typeface="Verdana" panose="020B0604030504040204" pitchFamily="34" charset="0"/>
                <a:ea typeface="微软雅黑" panose="020B0503020204020204" pitchFamily="34" charset="-122"/>
              </a:endParaRPr>
            </a:p>
          </p:txBody>
        </p:sp>
        <p:sp>
          <p:nvSpPr>
            <p:cNvPr id="50" name="Rectangle 49">
              <a:extLst>
                <a:ext uri="{FF2B5EF4-FFF2-40B4-BE49-F238E27FC236}">
                  <a16:creationId xmlns:a16="http://schemas.microsoft.com/office/drawing/2014/main" id="{D90C1665-AC85-4FAC-B724-1F81C60CB4BA}"/>
                </a:ext>
              </a:extLst>
            </p:cNvPr>
            <p:cNvSpPr>
              <a:spLocks noChangeArrowheads="1"/>
            </p:cNvSpPr>
            <p:nvPr/>
          </p:nvSpPr>
          <p:spPr bwMode="auto">
            <a:xfrm>
              <a:off x="6781800" y="2438400"/>
              <a:ext cx="762000" cy="609600"/>
            </a:xfrm>
            <a:prstGeom prst="rect">
              <a:avLst/>
            </a:prstGeom>
            <a:solidFill>
              <a:schemeClr val="bg1"/>
            </a:solidFill>
            <a:ln w="9525" algn="ctr">
              <a:solidFill>
                <a:schemeClr val="tx1"/>
              </a:solidFill>
              <a:miter lim="800000"/>
              <a:headEnd/>
              <a:tailEnd/>
            </a:ln>
            <a:effectLst>
              <a:outerShdw dist="107763" dir="2700000" algn="ctr" rotWithShape="0">
                <a:schemeClr val="bg2">
                  <a:alpha val="50000"/>
                </a:schemeClr>
              </a:outerShdw>
            </a:effectLst>
          </p:spPr>
          <p:txBody>
            <a:bodyPr wrap="none" anchor="ctr"/>
            <a:lstStyle/>
            <a:p>
              <a:pPr algn="ctr">
                <a:lnSpc>
                  <a:spcPct val="100000"/>
                </a:lnSpc>
                <a:spcBef>
                  <a:spcPct val="0"/>
                </a:spcBef>
                <a:buFontTx/>
                <a:buNone/>
              </a:pPr>
              <a:r>
                <a:rPr lang="zh-CN" altLang="en-US" sz="1600" b="0">
                  <a:latin typeface="Verdana" panose="020B0604030504040204" pitchFamily="34" charset="0"/>
                  <a:ea typeface="微软雅黑" panose="020B0503020204020204" pitchFamily="34" charset="-122"/>
                </a:rPr>
                <a:t>基地</a:t>
              </a:r>
            </a:p>
            <a:p>
              <a:pPr algn="ctr">
                <a:lnSpc>
                  <a:spcPct val="100000"/>
                </a:lnSpc>
                <a:spcBef>
                  <a:spcPct val="0"/>
                </a:spcBef>
                <a:buFontTx/>
                <a:buNone/>
              </a:pPr>
              <a:r>
                <a:rPr lang="zh-CN" altLang="en-US" sz="1600" b="0">
                  <a:latin typeface="Verdana" panose="020B0604030504040204" pitchFamily="34" charset="0"/>
                  <a:ea typeface="微软雅黑" panose="020B0503020204020204" pitchFamily="34" charset="-122"/>
                </a:rPr>
                <a:t>大楼</a:t>
              </a:r>
            </a:p>
          </p:txBody>
        </p:sp>
        <p:sp>
          <p:nvSpPr>
            <p:cNvPr id="51" name="Line 50">
              <a:extLst>
                <a:ext uri="{FF2B5EF4-FFF2-40B4-BE49-F238E27FC236}">
                  <a16:creationId xmlns:a16="http://schemas.microsoft.com/office/drawing/2014/main" id="{B3454886-4E9A-4FD1-A250-FA38CE9E167C}"/>
                </a:ext>
              </a:extLst>
            </p:cNvPr>
            <p:cNvSpPr>
              <a:spLocks noChangeShapeType="1"/>
            </p:cNvSpPr>
            <p:nvPr/>
          </p:nvSpPr>
          <p:spPr bwMode="auto">
            <a:xfrm>
              <a:off x="6629400" y="3505200"/>
              <a:ext cx="228600" cy="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sz="1600">
                <a:latin typeface="Verdana" panose="020B0604030504040204" pitchFamily="34" charset="0"/>
                <a:ea typeface="微软雅黑" panose="020B0503020204020204" pitchFamily="34" charset="-122"/>
              </a:endParaRPr>
            </a:p>
          </p:txBody>
        </p:sp>
        <p:sp>
          <p:nvSpPr>
            <p:cNvPr id="52" name="Rectangle 51">
              <a:extLst>
                <a:ext uri="{FF2B5EF4-FFF2-40B4-BE49-F238E27FC236}">
                  <a16:creationId xmlns:a16="http://schemas.microsoft.com/office/drawing/2014/main" id="{6A7F1D1D-F856-438C-BF3F-14100F2D8E8B}"/>
                </a:ext>
              </a:extLst>
            </p:cNvPr>
            <p:cNvSpPr>
              <a:spLocks noChangeArrowheads="1"/>
            </p:cNvSpPr>
            <p:nvPr/>
          </p:nvSpPr>
          <p:spPr bwMode="auto">
            <a:xfrm>
              <a:off x="6781800" y="3200400"/>
              <a:ext cx="762000" cy="609600"/>
            </a:xfrm>
            <a:prstGeom prst="rect">
              <a:avLst/>
            </a:prstGeom>
            <a:solidFill>
              <a:schemeClr val="bg1"/>
            </a:solidFill>
            <a:ln w="9525" algn="ctr">
              <a:solidFill>
                <a:schemeClr val="tx1"/>
              </a:solidFill>
              <a:miter lim="800000"/>
              <a:headEnd/>
              <a:tailEnd/>
            </a:ln>
            <a:effectLst>
              <a:outerShdw dist="107763" dir="2700000" algn="ctr" rotWithShape="0">
                <a:schemeClr val="bg2">
                  <a:alpha val="50000"/>
                </a:schemeClr>
              </a:outerShdw>
            </a:effectLst>
          </p:spPr>
          <p:txBody>
            <a:bodyPr wrap="none" anchor="ctr"/>
            <a:lstStyle/>
            <a:p>
              <a:pPr algn="ctr">
                <a:lnSpc>
                  <a:spcPct val="100000"/>
                </a:lnSpc>
                <a:spcBef>
                  <a:spcPct val="0"/>
                </a:spcBef>
                <a:buFontTx/>
                <a:buNone/>
              </a:pPr>
              <a:r>
                <a:rPr lang="zh-CN" altLang="en-US" sz="1600" b="0">
                  <a:latin typeface="Verdana" panose="020B0604030504040204" pitchFamily="34" charset="0"/>
                  <a:ea typeface="微软雅黑" panose="020B0503020204020204" pitchFamily="34" charset="-122"/>
                </a:rPr>
                <a:t>维护</a:t>
              </a:r>
            </a:p>
            <a:p>
              <a:pPr algn="ctr">
                <a:lnSpc>
                  <a:spcPct val="100000"/>
                </a:lnSpc>
                <a:spcBef>
                  <a:spcPct val="0"/>
                </a:spcBef>
                <a:buFontTx/>
                <a:buNone/>
              </a:pPr>
              <a:r>
                <a:rPr lang="zh-CN" altLang="en-US" sz="1600" b="0">
                  <a:latin typeface="Verdana" panose="020B0604030504040204" pitchFamily="34" charset="0"/>
                  <a:ea typeface="微软雅黑" panose="020B0503020204020204" pitchFamily="34" charset="-122"/>
                </a:rPr>
                <a:t>设施</a:t>
              </a:r>
            </a:p>
          </p:txBody>
        </p:sp>
        <p:sp>
          <p:nvSpPr>
            <p:cNvPr id="53" name="Line 54">
              <a:extLst>
                <a:ext uri="{FF2B5EF4-FFF2-40B4-BE49-F238E27FC236}">
                  <a16:creationId xmlns:a16="http://schemas.microsoft.com/office/drawing/2014/main" id="{856DACCF-5E90-4880-9FFD-24B43A263C8C}"/>
                </a:ext>
              </a:extLst>
            </p:cNvPr>
            <p:cNvSpPr>
              <a:spLocks noChangeShapeType="1"/>
            </p:cNvSpPr>
            <p:nvPr/>
          </p:nvSpPr>
          <p:spPr bwMode="auto">
            <a:xfrm>
              <a:off x="5410200" y="2057400"/>
              <a:ext cx="0" cy="236220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sz="1600">
                <a:latin typeface="Verdana" panose="020B0604030504040204" pitchFamily="34" charset="0"/>
                <a:ea typeface="微软雅黑" panose="020B0503020204020204" pitchFamily="34" charset="-122"/>
              </a:endParaRPr>
            </a:p>
          </p:txBody>
        </p:sp>
        <p:sp>
          <p:nvSpPr>
            <p:cNvPr id="54" name="Line 55">
              <a:extLst>
                <a:ext uri="{FF2B5EF4-FFF2-40B4-BE49-F238E27FC236}">
                  <a16:creationId xmlns:a16="http://schemas.microsoft.com/office/drawing/2014/main" id="{12DF4EC8-85A9-40F2-98C4-3660410F78C0}"/>
                </a:ext>
              </a:extLst>
            </p:cNvPr>
            <p:cNvSpPr>
              <a:spLocks noChangeShapeType="1"/>
            </p:cNvSpPr>
            <p:nvPr/>
          </p:nvSpPr>
          <p:spPr bwMode="auto">
            <a:xfrm>
              <a:off x="5410200" y="2819400"/>
              <a:ext cx="228600" cy="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sz="1600">
                <a:latin typeface="Verdana" panose="020B0604030504040204" pitchFamily="34" charset="0"/>
                <a:ea typeface="微软雅黑" panose="020B0503020204020204" pitchFamily="34" charset="-122"/>
              </a:endParaRPr>
            </a:p>
          </p:txBody>
        </p:sp>
        <p:sp>
          <p:nvSpPr>
            <p:cNvPr id="55" name="Rectangle 56">
              <a:extLst>
                <a:ext uri="{FF2B5EF4-FFF2-40B4-BE49-F238E27FC236}">
                  <a16:creationId xmlns:a16="http://schemas.microsoft.com/office/drawing/2014/main" id="{32406B51-33C1-489D-90D2-D2BE20B502B2}"/>
                </a:ext>
              </a:extLst>
            </p:cNvPr>
            <p:cNvSpPr>
              <a:spLocks noChangeArrowheads="1"/>
            </p:cNvSpPr>
            <p:nvPr/>
          </p:nvSpPr>
          <p:spPr bwMode="auto">
            <a:xfrm>
              <a:off x="5562600" y="2514600"/>
              <a:ext cx="762000" cy="609600"/>
            </a:xfrm>
            <a:prstGeom prst="rect">
              <a:avLst/>
            </a:prstGeom>
            <a:solidFill>
              <a:schemeClr val="bg1"/>
            </a:solidFill>
            <a:ln w="9525" algn="ctr">
              <a:solidFill>
                <a:schemeClr val="tx1"/>
              </a:solidFill>
              <a:miter lim="800000"/>
              <a:headEnd/>
              <a:tailEnd/>
            </a:ln>
            <a:effectLst>
              <a:outerShdw dist="107763" dir="2700000" algn="ctr" rotWithShape="0">
                <a:schemeClr val="bg2">
                  <a:alpha val="50000"/>
                </a:schemeClr>
              </a:outerShdw>
            </a:effectLst>
          </p:spPr>
          <p:txBody>
            <a:bodyPr wrap="none" anchor="ctr"/>
            <a:lstStyle/>
            <a:p>
              <a:pPr algn="ctr">
                <a:lnSpc>
                  <a:spcPct val="100000"/>
                </a:lnSpc>
                <a:spcBef>
                  <a:spcPct val="0"/>
                </a:spcBef>
                <a:buFontTx/>
                <a:buNone/>
              </a:pPr>
              <a:r>
                <a:rPr lang="zh-CN" altLang="en-US" sz="1600" b="0">
                  <a:latin typeface="Verdana" panose="020B0604030504040204" pitchFamily="34" charset="0"/>
                  <a:ea typeface="微软雅黑" panose="020B0503020204020204" pitchFamily="34" charset="-122"/>
                </a:rPr>
                <a:t>组织</a:t>
              </a:r>
            </a:p>
            <a:p>
              <a:pPr algn="ctr">
                <a:lnSpc>
                  <a:spcPct val="100000"/>
                </a:lnSpc>
                <a:spcBef>
                  <a:spcPct val="0"/>
                </a:spcBef>
                <a:buFontTx/>
                <a:buNone/>
              </a:pPr>
              <a:r>
                <a:rPr lang="zh-CN" altLang="en-US" sz="1600" b="0">
                  <a:latin typeface="Verdana" panose="020B0604030504040204" pitchFamily="34" charset="0"/>
                  <a:ea typeface="微软雅黑" panose="020B0503020204020204" pitchFamily="34" charset="-122"/>
                </a:rPr>
                <a:t>层次的</a:t>
              </a:r>
            </a:p>
          </p:txBody>
        </p:sp>
        <p:sp>
          <p:nvSpPr>
            <p:cNvPr id="56" name="Line 57">
              <a:extLst>
                <a:ext uri="{FF2B5EF4-FFF2-40B4-BE49-F238E27FC236}">
                  <a16:creationId xmlns:a16="http://schemas.microsoft.com/office/drawing/2014/main" id="{7319D59A-330B-4FD6-BA44-D2E637EEF1E8}"/>
                </a:ext>
              </a:extLst>
            </p:cNvPr>
            <p:cNvSpPr>
              <a:spLocks noChangeShapeType="1"/>
            </p:cNvSpPr>
            <p:nvPr/>
          </p:nvSpPr>
          <p:spPr bwMode="auto">
            <a:xfrm>
              <a:off x="5410200" y="3581400"/>
              <a:ext cx="228600" cy="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sz="1600">
                <a:latin typeface="Verdana" panose="020B0604030504040204" pitchFamily="34" charset="0"/>
                <a:ea typeface="微软雅黑" panose="020B0503020204020204" pitchFamily="34" charset="-122"/>
              </a:endParaRPr>
            </a:p>
          </p:txBody>
        </p:sp>
        <p:sp>
          <p:nvSpPr>
            <p:cNvPr id="57" name="Rectangle 58">
              <a:extLst>
                <a:ext uri="{FF2B5EF4-FFF2-40B4-BE49-F238E27FC236}">
                  <a16:creationId xmlns:a16="http://schemas.microsoft.com/office/drawing/2014/main" id="{3301FD51-182D-4166-B32A-5562E2F6F304}"/>
                </a:ext>
              </a:extLst>
            </p:cNvPr>
            <p:cNvSpPr>
              <a:spLocks noChangeArrowheads="1"/>
            </p:cNvSpPr>
            <p:nvPr/>
          </p:nvSpPr>
          <p:spPr bwMode="auto">
            <a:xfrm>
              <a:off x="5562600" y="3276600"/>
              <a:ext cx="762000" cy="609600"/>
            </a:xfrm>
            <a:prstGeom prst="rect">
              <a:avLst/>
            </a:prstGeom>
            <a:solidFill>
              <a:schemeClr val="bg1"/>
            </a:solidFill>
            <a:ln w="9525" algn="ctr">
              <a:solidFill>
                <a:schemeClr val="tx1"/>
              </a:solidFill>
              <a:miter lim="800000"/>
              <a:headEnd/>
              <a:tailEnd/>
            </a:ln>
            <a:effectLst>
              <a:outerShdw dist="107763" dir="2700000" algn="ctr" rotWithShape="0">
                <a:schemeClr val="bg2">
                  <a:alpha val="50000"/>
                </a:schemeClr>
              </a:outerShdw>
            </a:effectLst>
          </p:spPr>
          <p:txBody>
            <a:bodyPr wrap="none" anchor="ctr"/>
            <a:lstStyle/>
            <a:p>
              <a:pPr algn="ctr">
                <a:lnSpc>
                  <a:spcPct val="100000"/>
                </a:lnSpc>
                <a:spcBef>
                  <a:spcPct val="0"/>
                </a:spcBef>
                <a:buFontTx/>
                <a:buNone/>
              </a:pPr>
              <a:r>
                <a:rPr lang="zh-CN" altLang="en-US" sz="1600" b="0" dirty="0">
                  <a:latin typeface="Verdana" panose="020B0604030504040204" pitchFamily="34" charset="0"/>
                  <a:ea typeface="微软雅黑" panose="020B0503020204020204" pitchFamily="34" charset="-122"/>
                </a:rPr>
                <a:t>中间</a:t>
              </a:r>
            </a:p>
            <a:p>
              <a:pPr algn="ctr">
                <a:lnSpc>
                  <a:spcPct val="100000"/>
                </a:lnSpc>
                <a:spcBef>
                  <a:spcPct val="0"/>
                </a:spcBef>
                <a:buFontTx/>
                <a:buNone/>
              </a:pPr>
              <a:r>
                <a:rPr lang="zh-CN" altLang="en-US" sz="1600" b="0" dirty="0">
                  <a:latin typeface="Verdana" panose="020B0604030504040204" pitchFamily="34" charset="0"/>
                  <a:ea typeface="微软雅黑" panose="020B0503020204020204" pitchFamily="34" charset="-122"/>
                </a:rPr>
                <a:t>层次的</a:t>
              </a:r>
            </a:p>
          </p:txBody>
        </p:sp>
        <p:sp>
          <p:nvSpPr>
            <p:cNvPr id="58" name="Rectangle 59">
              <a:extLst>
                <a:ext uri="{FF2B5EF4-FFF2-40B4-BE49-F238E27FC236}">
                  <a16:creationId xmlns:a16="http://schemas.microsoft.com/office/drawing/2014/main" id="{DD4FF48B-7538-4C96-BF67-F997E8735A14}"/>
                </a:ext>
              </a:extLst>
            </p:cNvPr>
            <p:cNvSpPr>
              <a:spLocks noChangeArrowheads="1"/>
            </p:cNvSpPr>
            <p:nvPr/>
          </p:nvSpPr>
          <p:spPr bwMode="auto">
            <a:xfrm>
              <a:off x="5562600" y="4114800"/>
              <a:ext cx="762000" cy="609600"/>
            </a:xfrm>
            <a:prstGeom prst="rect">
              <a:avLst/>
            </a:prstGeom>
            <a:solidFill>
              <a:schemeClr val="bg1"/>
            </a:solidFill>
            <a:ln w="9525" algn="ctr">
              <a:solidFill>
                <a:schemeClr val="tx1"/>
              </a:solidFill>
              <a:miter lim="800000"/>
              <a:headEnd/>
              <a:tailEnd/>
            </a:ln>
            <a:effectLst>
              <a:outerShdw dist="107763" dir="2700000" algn="ctr" rotWithShape="0">
                <a:schemeClr val="bg2">
                  <a:alpha val="50000"/>
                </a:schemeClr>
              </a:outerShdw>
            </a:effectLst>
          </p:spPr>
          <p:txBody>
            <a:bodyPr wrap="none" anchor="ctr"/>
            <a:lstStyle/>
            <a:p>
              <a:pPr algn="ctr">
                <a:lnSpc>
                  <a:spcPct val="100000"/>
                </a:lnSpc>
                <a:spcBef>
                  <a:spcPct val="0"/>
                </a:spcBef>
                <a:buFontTx/>
                <a:buNone/>
              </a:pPr>
              <a:r>
                <a:rPr lang="zh-CN" altLang="en-US" sz="1600" b="0">
                  <a:latin typeface="Verdana" panose="020B0604030504040204" pitchFamily="34" charset="0"/>
                  <a:ea typeface="微软雅黑" panose="020B0503020204020204" pitchFamily="34" charset="-122"/>
                </a:rPr>
                <a:t>补给站</a:t>
              </a:r>
            </a:p>
            <a:p>
              <a:pPr algn="ctr">
                <a:lnSpc>
                  <a:spcPct val="100000"/>
                </a:lnSpc>
                <a:spcBef>
                  <a:spcPct val="0"/>
                </a:spcBef>
                <a:buFontTx/>
                <a:buNone/>
              </a:pPr>
              <a:r>
                <a:rPr lang="zh-CN" altLang="en-US" sz="1600" b="0">
                  <a:latin typeface="Verdana" panose="020B0604030504040204" pitchFamily="34" charset="0"/>
                  <a:ea typeface="微软雅黑" panose="020B0503020204020204" pitchFamily="34" charset="-122"/>
                </a:rPr>
                <a:t>层次</a:t>
              </a:r>
            </a:p>
          </p:txBody>
        </p:sp>
        <p:sp>
          <p:nvSpPr>
            <p:cNvPr id="59" name="Line 60">
              <a:extLst>
                <a:ext uri="{FF2B5EF4-FFF2-40B4-BE49-F238E27FC236}">
                  <a16:creationId xmlns:a16="http://schemas.microsoft.com/office/drawing/2014/main" id="{5C08F590-31C8-4147-8EFC-F91BA7B3B5E1}"/>
                </a:ext>
              </a:extLst>
            </p:cNvPr>
            <p:cNvSpPr>
              <a:spLocks noChangeShapeType="1"/>
            </p:cNvSpPr>
            <p:nvPr/>
          </p:nvSpPr>
          <p:spPr bwMode="auto">
            <a:xfrm>
              <a:off x="5410200" y="4419600"/>
              <a:ext cx="152400" cy="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sz="1600">
                <a:latin typeface="Verdana" panose="020B0604030504040204" pitchFamily="34" charset="0"/>
                <a:ea typeface="微软雅黑" panose="020B0503020204020204" pitchFamily="34" charset="-122"/>
              </a:endParaRPr>
            </a:p>
          </p:txBody>
        </p:sp>
        <p:sp>
          <p:nvSpPr>
            <p:cNvPr id="60" name="Line 61">
              <a:extLst>
                <a:ext uri="{FF2B5EF4-FFF2-40B4-BE49-F238E27FC236}">
                  <a16:creationId xmlns:a16="http://schemas.microsoft.com/office/drawing/2014/main" id="{E1DC2F1F-0A58-40E1-BD36-BA85C1916BDC}"/>
                </a:ext>
              </a:extLst>
            </p:cNvPr>
            <p:cNvSpPr>
              <a:spLocks noChangeShapeType="1"/>
            </p:cNvSpPr>
            <p:nvPr/>
          </p:nvSpPr>
          <p:spPr bwMode="auto">
            <a:xfrm>
              <a:off x="4114800" y="2057400"/>
              <a:ext cx="0" cy="312420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sz="1600">
                <a:latin typeface="Verdana" panose="020B0604030504040204" pitchFamily="34" charset="0"/>
                <a:ea typeface="微软雅黑" panose="020B0503020204020204" pitchFamily="34" charset="-122"/>
              </a:endParaRPr>
            </a:p>
          </p:txBody>
        </p:sp>
        <p:sp>
          <p:nvSpPr>
            <p:cNvPr id="61" name="Line 62">
              <a:extLst>
                <a:ext uri="{FF2B5EF4-FFF2-40B4-BE49-F238E27FC236}">
                  <a16:creationId xmlns:a16="http://schemas.microsoft.com/office/drawing/2014/main" id="{F17C7A94-9E6E-45C6-9BF5-AB2AAB683A7F}"/>
                </a:ext>
              </a:extLst>
            </p:cNvPr>
            <p:cNvSpPr>
              <a:spLocks noChangeShapeType="1"/>
            </p:cNvSpPr>
            <p:nvPr/>
          </p:nvSpPr>
          <p:spPr bwMode="auto">
            <a:xfrm>
              <a:off x="4114800" y="2819400"/>
              <a:ext cx="228600" cy="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sz="1600">
                <a:latin typeface="Verdana" panose="020B0604030504040204" pitchFamily="34" charset="0"/>
                <a:ea typeface="微软雅黑" panose="020B0503020204020204" pitchFamily="34" charset="-122"/>
              </a:endParaRPr>
            </a:p>
          </p:txBody>
        </p:sp>
        <p:sp>
          <p:nvSpPr>
            <p:cNvPr id="62" name="Rectangle 63">
              <a:extLst>
                <a:ext uri="{FF2B5EF4-FFF2-40B4-BE49-F238E27FC236}">
                  <a16:creationId xmlns:a16="http://schemas.microsoft.com/office/drawing/2014/main" id="{00D340C4-4FB7-4BDE-9230-8B6FDDA12087}"/>
                </a:ext>
              </a:extLst>
            </p:cNvPr>
            <p:cNvSpPr>
              <a:spLocks noChangeArrowheads="1"/>
            </p:cNvSpPr>
            <p:nvPr/>
          </p:nvSpPr>
          <p:spPr bwMode="auto">
            <a:xfrm>
              <a:off x="4267200" y="2514600"/>
              <a:ext cx="762000" cy="609600"/>
            </a:xfrm>
            <a:prstGeom prst="rect">
              <a:avLst/>
            </a:prstGeom>
            <a:solidFill>
              <a:schemeClr val="bg1"/>
            </a:solidFill>
            <a:ln w="9525" algn="ctr">
              <a:solidFill>
                <a:schemeClr val="tx1"/>
              </a:solidFill>
              <a:miter lim="800000"/>
              <a:headEnd/>
              <a:tailEnd/>
            </a:ln>
            <a:effectLst>
              <a:outerShdw dist="107763" dir="2700000" algn="ctr" rotWithShape="0">
                <a:schemeClr val="bg2">
                  <a:alpha val="50000"/>
                </a:schemeClr>
              </a:outerShdw>
            </a:effectLst>
          </p:spPr>
          <p:txBody>
            <a:bodyPr wrap="none" anchor="ctr"/>
            <a:lstStyle/>
            <a:p>
              <a:pPr algn="ctr">
                <a:lnSpc>
                  <a:spcPct val="100000"/>
                </a:lnSpc>
                <a:spcBef>
                  <a:spcPct val="0"/>
                </a:spcBef>
                <a:buFontTx/>
                <a:buNone/>
              </a:pPr>
              <a:r>
                <a:rPr lang="zh-CN" altLang="en-US" sz="1600" b="0">
                  <a:latin typeface="Verdana" panose="020B0604030504040204" pitchFamily="34" charset="0"/>
                  <a:ea typeface="微软雅黑" panose="020B0503020204020204" pitchFamily="34" charset="-122"/>
                </a:rPr>
                <a:t>机身</a:t>
              </a:r>
            </a:p>
          </p:txBody>
        </p:sp>
        <p:sp>
          <p:nvSpPr>
            <p:cNvPr id="63" name="Line 64">
              <a:extLst>
                <a:ext uri="{FF2B5EF4-FFF2-40B4-BE49-F238E27FC236}">
                  <a16:creationId xmlns:a16="http://schemas.microsoft.com/office/drawing/2014/main" id="{AB6204AD-E9D9-4E18-BB55-C4CD18C08482}"/>
                </a:ext>
              </a:extLst>
            </p:cNvPr>
            <p:cNvSpPr>
              <a:spLocks noChangeShapeType="1"/>
            </p:cNvSpPr>
            <p:nvPr/>
          </p:nvSpPr>
          <p:spPr bwMode="auto">
            <a:xfrm>
              <a:off x="4114800" y="3581400"/>
              <a:ext cx="228600" cy="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sz="1600">
                <a:latin typeface="Verdana" panose="020B0604030504040204" pitchFamily="34" charset="0"/>
                <a:ea typeface="微软雅黑" panose="020B0503020204020204" pitchFamily="34" charset="-122"/>
              </a:endParaRPr>
            </a:p>
          </p:txBody>
        </p:sp>
        <p:sp>
          <p:nvSpPr>
            <p:cNvPr id="64" name="Rectangle 65">
              <a:extLst>
                <a:ext uri="{FF2B5EF4-FFF2-40B4-BE49-F238E27FC236}">
                  <a16:creationId xmlns:a16="http://schemas.microsoft.com/office/drawing/2014/main" id="{53382C14-74F8-40F9-A3C4-D634C7EC6A3E}"/>
                </a:ext>
              </a:extLst>
            </p:cNvPr>
            <p:cNvSpPr>
              <a:spLocks noChangeArrowheads="1"/>
            </p:cNvSpPr>
            <p:nvPr/>
          </p:nvSpPr>
          <p:spPr bwMode="auto">
            <a:xfrm>
              <a:off x="4267200" y="3276600"/>
              <a:ext cx="762000" cy="609600"/>
            </a:xfrm>
            <a:prstGeom prst="rect">
              <a:avLst/>
            </a:prstGeom>
            <a:solidFill>
              <a:schemeClr val="bg1"/>
            </a:solidFill>
            <a:ln w="9525" algn="ctr">
              <a:solidFill>
                <a:schemeClr val="tx1"/>
              </a:solidFill>
              <a:miter lim="800000"/>
              <a:headEnd/>
              <a:tailEnd/>
            </a:ln>
            <a:effectLst>
              <a:outerShdw dist="107763" dir="2700000" algn="ctr" rotWithShape="0">
                <a:schemeClr val="bg2">
                  <a:alpha val="50000"/>
                </a:schemeClr>
              </a:outerShdw>
            </a:effectLst>
          </p:spPr>
          <p:txBody>
            <a:bodyPr wrap="none" anchor="ctr"/>
            <a:lstStyle/>
            <a:p>
              <a:pPr algn="ctr">
                <a:lnSpc>
                  <a:spcPct val="100000"/>
                </a:lnSpc>
                <a:spcBef>
                  <a:spcPct val="0"/>
                </a:spcBef>
                <a:buFontTx/>
                <a:buNone/>
              </a:pPr>
              <a:r>
                <a:rPr lang="zh-CN" altLang="en-US" sz="1600" b="0">
                  <a:latin typeface="Verdana" panose="020B0604030504040204" pitchFamily="34" charset="0"/>
                  <a:ea typeface="微软雅黑" panose="020B0503020204020204" pitchFamily="34" charset="-122"/>
                </a:rPr>
                <a:t>引擎</a:t>
              </a:r>
            </a:p>
          </p:txBody>
        </p:sp>
        <p:sp>
          <p:nvSpPr>
            <p:cNvPr id="65" name="Rectangle 66">
              <a:extLst>
                <a:ext uri="{FF2B5EF4-FFF2-40B4-BE49-F238E27FC236}">
                  <a16:creationId xmlns:a16="http://schemas.microsoft.com/office/drawing/2014/main" id="{39F165EA-1DB6-4E47-9BB3-19FAFDC26333}"/>
                </a:ext>
              </a:extLst>
            </p:cNvPr>
            <p:cNvSpPr>
              <a:spLocks noChangeArrowheads="1"/>
            </p:cNvSpPr>
            <p:nvPr/>
          </p:nvSpPr>
          <p:spPr bwMode="auto">
            <a:xfrm>
              <a:off x="4267200" y="4114800"/>
              <a:ext cx="762000" cy="609600"/>
            </a:xfrm>
            <a:prstGeom prst="rect">
              <a:avLst/>
            </a:prstGeom>
            <a:solidFill>
              <a:schemeClr val="bg1"/>
            </a:solidFill>
            <a:ln w="9525" algn="ctr">
              <a:solidFill>
                <a:schemeClr val="tx1"/>
              </a:solidFill>
              <a:miter lim="800000"/>
              <a:headEnd/>
              <a:tailEnd/>
            </a:ln>
            <a:effectLst>
              <a:outerShdw dist="107763" dir="2700000" algn="ctr" rotWithShape="0">
                <a:schemeClr val="bg2">
                  <a:alpha val="50000"/>
                </a:schemeClr>
              </a:outerShdw>
            </a:effectLst>
          </p:spPr>
          <p:txBody>
            <a:bodyPr wrap="none" anchor="ctr"/>
            <a:lstStyle/>
            <a:p>
              <a:pPr algn="ctr">
                <a:lnSpc>
                  <a:spcPct val="100000"/>
                </a:lnSpc>
                <a:spcBef>
                  <a:spcPct val="0"/>
                </a:spcBef>
                <a:buFontTx/>
                <a:buNone/>
              </a:pPr>
              <a:r>
                <a:rPr lang="zh-CN" altLang="en-US" sz="1600" b="0">
                  <a:latin typeface="Verdana" panose="020B0604030504040204" pitchFamily="34" charset="0"/>
                  <a:ea typeface="微软雅黑" panose="020B0503020204020204" pitchFamily="34" charset="-122"/>
                </a:rPr>
                <a:t>通信</a:t>
              </a:r>
            </a:p>
            <a:p>
              <a:pPr algn="ctr">
                <a:lnSpc>
                  <a:spcPct val="100000"/>
                </a:lnSpc>
                <a:spcBef>
                  <a:spcPct val="0"/>
                </a:spcBef>
                <a:buFontTx/>
                <a:buNone/>
              </a:pPr>
              <a:r>
                <a:rPr lang="zh-CN" altLang="en-US" sz="1600" b="0">
                  <a:latin typeface="Verdana" panose="020B0604030504040204" pitchFamily="34" charset="0"/>
                  <a:ea typeface="微软雅黑" panose="020B0503020204020204" pitchFamily="34" charset="-122"/>
                </a:rPr>
                <a:t>系统</a:t>
              </a:r>
            </a:p>
          </p:txBody>
        </p:sp>
        <p:sp>
          <p:nvSpPr>
            <p:cNvPr id="66" name="Line 67">
              <a:extLst>
                <a:ext uri="{FF2B5EF4-FFF2-40B4-BE49-F238E27FC236}">
                  <a16:creationId xmlns:a16="http://schemas.microsoft.com/office/drawing/2014/main" id="{D77BE263-F5A8-47A9-851C-6604B2CAAA1B}"/>
                </a:ext>
              </a:extLst>
            </p:cNvPr>
            <p:cNvSpPr>
              <a:spLocks noChangeShapeType="1"/>
            </p:cNvSpPr>
            <p:nvPr/>
          </p:nvSpPr>
          <p:spPr bwMode="auto">
            <a:xfrm>
              <a:off x="4114800" y="4419600"/>
              <a:ext cx="152400" cy="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sz="1600">
                <a:latin typeface="Verdana" panose="020B0604030504040204" pitchFamily="34" charset="0"/>
                <a:ea typeface="微软雅黑" panose="020B0503020204020204" pitchFamily="34" charset="-122"/>
              </a:endParaRPr>
            </a:p>
          </p:txBody>
        </p:sp>
        <p:sp>
          <p:nvSpPr>
            <p:cNvPr id="67" name="Rectangle 68">
              <a:extLst>
                <a:ext uri="{FF2B5EF4-FFF2-40B4-BE49-F238E27FC236}">
                  <a16:creationId xmlns:a16="http://schemas.microsoft.com/office/drawing/2014/main" id="{7CAB185F-A1D9-427D-ABDD-78A249FEC8CA}"/>
                </a:ext>
              </a:extLst>
            </p:cNvPr>
            <p:cNvSpPr>
              <a:spLocks noChangeArrowheads="1"/>
            </p:cNvSpPr>
            <p:nvPr/>
          </p:nvSpPr>
          <p:spPr bwMode="auto">
            <a:xfrm>
              <a:off x="4267200" y="4876800"/>
              <a:ext cx="762000" cy="609600"/>
            </a:xfrm>
            <a:prstGeom prst="rect">
              <a:avLst/>
            </a:prstGeom>
            <a:solidFill>
              <a:schemeClr val="bg1"/>
            </a:solidFill>
            <a:ln w="9525" algn="ctr">
              <a:solidFill>
                <a:schemeClr val="tx1"/>
              </a:solidFill>
              <a:miter lim="800000"/>
              <a:headEnd/>
              <a:tailEnd/>
            </a:ln>
            <a:effectLst>
              <a:outerShdw dist="107763" dir="2700000" algn="ctr" rotWithShape="0">
                <a:schemeClr val="bg2">
                  <a:alpha val="50000"/>
                </a:schemeClr>
              </a:outerShdw>
            </a:effectLst>
          </p:spPr>
          <p:txBody>
            <a:bodyPr wrap="none" anchor="ctr"/>
            <a:lstStyle/>
            <a:p>
              <a:pPr algn="ctr">
                <a:lnSpc>
                  <a:spcPct val="100000"/>
                </a:lnSpc>
                <a:spcBef>
                  <a:spcPct val="0"/>
                </a:spcBef>
                <a:buFontTx/>
                <a:buNone/>
              </a:pPr>
              <a:r>
                <a:rPr lang="zh-CN" altLang="en-US" sz="1600" b="0">
                  <a:latin typeface="Verdana" panose="020B0604030504040204" pitchFamily="34" charset="0"/>
                  <a:ea typeface="微软雅黑" panose="020B0503020204020204" pitchFamily="34" charset="-122"/>
                </a:rPr>
                <a:t>导航</a:t>
              </a:r>
            </a:p>
            <a:p>
              <a:pPr algn="ctr">
                <a:lnSpc>
                  <a:spcPct val="100000"/>
                </a:lnSpc>
                <a:spcBef>
                  <a:spcPct val="0"/>
                </a:spcBef>
                <a:buFontTx/>
                <a:buNone/>
              </a:pPr>
              <a:r>
                <a:rPr lang="zh-CN" altLang="en-US" sz="1600" b="0">
                  <a:latin typeface="Verdana" panose="020B0604030504040204" pitchFamily="34" charset="0"/>
                  <a:ea typeface="微软雅黑" panose="020B0503020204020204" pitchFamily="34" charset="-122"/>
                </a:rPr>
                <a:t>系统</a:t>
              </a:r>
            </a:p>
          </p:txBody>
        </p:sp>
        <p:sp>
          <p:nvSpPr>
            <p:cNvPr id="68" name="Line 69">
              <a:extLst>
                <a:ext uri="{FF2B5EF4-FFF2-40B4-BE49-F238E27FC236}">
                  <a16:creationId xmlns:a16="http://schemas.microsoft.com/office/drawing/2014/main" id="{E188D336-DEBF-4E0C-ABCE-4C39AF34AD78}"/>
                </a:ext>
              </a:extLst>
            </p:cNvPr>
            <p:cNvSpPr>
              <a:spLocks noChangeShapeType="1"/>
            </p:cNvSpPr>
            <p:nvPr/>
          </p:nvSpPr>
          <p:spPr bwMode="auto">
            <a:xfrm>
              <a:off x="4114800" y="5181600"/>
              <a:ext cx="152400" cy="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sz="1600">
                <a:latin typeface="Verdana" panose="020B0604030504040204" pitchFamily="34" charset="0"/>
                <a:ea typeface="微软雅黑" panose="020B0503020204020204" pitchFamily="34" charset="-122"/>
              </a:endParaRPr>
            </a:p>
          </p:txBody>
        </p:sp>
      </p:grpSp>
    </p:spTree>
    <p:extLst>
      <p:ext uri="{BB962C8B-B14F-4D97-AF65-F5344CB8AC3E}">
        <p14:creationId xmlns:p14="http://schemas.microsoft.com/office/powerpoint/2010/main" val="20662035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E5DE1E-C8A6-49AA-B811-DACCF24AC1AA}"/>
              </a:ext>
            </a:extLst>
          </p:cNvPr>
          <p:cNvSpPr>
            <a:spLocks noGrp="1"/>
          </p:cNvSpPr>
          <p:nvPr>
            <p:ph type="title"/>
          </p:nvPr>
        </p:nvSpPr>
        <p:spPr/>
        <p:txBody>
          <a:bodyPr/>
          <a:lstStyle/>
          <a:p>
            <a:r>
              <a:rPr lang="en-US" altLang="zh-CN" dirty="0"/>
              <a:t>4. </a:t>
            </a:r>
            <a:r>
              <a:rPr lang="zh-CN" altLang="en-US" dirty="0"/>
              <a:t>常用工具、技术和方法</a:t>
            </a:r>
            <a:r>
              <a:rPr lang="en-US" altLang="zh-CN" dirty="0"/>
              <a:t> </a:t>
            </a:r>
            <a:endParaRPr lang="zh-CN" altLang="en-US" dirty="0"/>
          </a:p>
        </p:txBody>
      </p:sp>
      <p:sp>
        <p:nvSpPr>
          <p:cNvPr id="3" name="内容占位符 2">
            <a:extLst>
              <a:ext uri="{FF2B5EF4-FFF2-40B4-BE49-F238E27FC236}">
                <a16:creationId xmlns:a16="http://schemas.microsoft.com/office/drawing/2014/main" id="{06EAC41D-5CCD-44F0-A928-505D997C47C8}"/>
              </a:ext>
            </a:extLst>
          </p:cNvPr>
          <p:cNvSpPr>
            <a:spLocks noGrp="1"/>
          </p:cNvSpPr>
          <p:nvPr>
            <p:ph idx="1"/>
          </p:nvPr>
        </p:nvSpPr>
        <p:spPr>
          <a:xfrm>
            <a:off x="673100" y="1200210"/>
            <a:ext cx="10864850" cy="5047544"/>
          </a:xfrm>
        </p:spPr>
        <p:txBody>
          <a:bodyPr>
            <a:normAutofit/>
          </a:bodyPr>
          <a:lstStyle/>
          <a:p>
            <a:pPr marL="0" indent="0">
              <a:buNone/>
            </a:pPr>
            <a:r>
              <a:rPr lang="zh-CN" altLang="en-US" dirty="0">
                <a:latin typeface="Arial Unicode MS" panose="020B0604020202020204" pitchFamily="34" charset="-122"/>
              </a:rPr>
              <a:t>（</a:t>
            </a:r>
            <a:r>
              <a:rPr lang="en-US" altLang="zh-CN" dirty="0"/>
              <a:t>11</a:t>
            </a:r>
            <a:r>
              <a:rPr lang="zh-CN" altLang="en-US" dirty="0">
                <a:latin typeface="Arial Unicode MS" panose="020B0604020202020204" pitchFamily="34" charset="-122"/>
              </a:rPr>
              <a:t>）</a:t>
            </a:r>
            <a:r>
              <a:rPr lang="en-US" altLang="zh-CN" dirty="0">
                <a:latin typeface="Arial Unicode MS" panose="020B0604020202020204" pitchFamily="34" charset="-122"/>
              </a:rPr>
              <a:t>WBS</a:t>
            </a:r>
            <a:r>
              <a:rPr lang="zh-CN" altLang="en-US" dirty="0">
                <a:latin typeface="Arial Unicode MS" panose="020B0604020202020204" pitchFamily="34" charset="-122"/>
              </a:rPr>
              <a:t>分解（</a:t>
            </a:r>
            <a:r>
              <a:rPr lang="en-US" altLang="zh-CN" dirty="0">
                <a:latin typeface="Arial Unicode MS" panose="020B0604020202020204" pitchFamily="34" charset="-122"/>
              </a:rPr>
              <a:t>Work Breakdown Structure</a:t>
            </a:r>
            <a:r>
              <a:rPr lang="zh-CN" altLang="en-US" dirty="0">
                <a:latin typeface="Arial Unicode MS" panose="020B0604020202020204" pitchFamily="34" charset="-122"/>
              </a:rPr>
              <a:t>）</a:t>
            </a:r>
            <a:endParaRPr lang="en-US" altLang="zh-CN" dirty="0">
              <a:latin typeface="Arial Unicode MS" panose="020B0604020202020204" pitchFamily="34" charset="-122"/>
            </a:endParaRPr>
          </a:p>
          <a:p>
            <a:pPr lvl="1"/>
            <a:r>
              <a:rPr lang="zh-CN" altLang="en-US" dirty="0"/>
              <a:t>分解结构：工作项、任务</a:t>
            </a:r>
            <a:endParaRPr lang="en-US" altLang="zh-CN" dirty="0"/>
          </a:p>
          <a:p>
            <a:pPr lvl="2"/>
            <a:r>
              <a:rPr lang="zh-CN" altLang="en-US" dirty="0"/>
              <a:t>示例：任务</a:t>
            </a:r>
          </a:p>
        </p:txBody>
      </p:sp>
      <p:sp>
        <p:nvSpPr>
          <p:cNvPr id="4" name="灯片编号占位符 3">
            <a:extLst>
              <a:ext uri="{FF2B5EF4-FFF2-40B4-BE49-F238E27FC236}">
                <a16:creationId xmlns:a16="http://schemas.microsoft.com/office/drawing/2014/main" id="{9C46FC7F-E077-41D0-A3DC-29EA085051C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44</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17" name="组合 116">
            <a:extLst>
              <a:ext uri="{FF2B5EF4-FFF2-40B4-BE49-F238E27FC236}">
                <a16:creationId xmlns:a16="http://schemas.microsoft.com/office/drawing/2014/main" id="{90D115F7-D65B-4282-A688-C630975D7F84}"/>
              </a:ext>
            </a:extLst>
          </p:cNvPr>
          <p:cNvGrpSpPr/>
          <p:nvPr/>
        </p:nvGrpSpPr>
        <p:grpSpPr>
          <a:xfrm>
            <a:off x="3343116" y="1842589"/>
            <a:ext cx="8001000" cy="4114800"/>
            <a:chOff x="685800" y="838200"/>
            <a:chExt cx="8001000" cy="4114800"/>
          </a:xfrm>
        </p:grpSpPr>
        <p:sp>
          <p:nvSpPr>
            <p:cNvPr id="118" name="Rectangle 3">
              <a:extLst>
                <a:ext uri="{FF2B5EF4-FFF2-40B4-BE49-F238E27FC236}">
                  <a16:creationId xmlns:a16="http://schemas.microsoft.com/office/drawing/2014/main" id="{D668EF07-79E1-440F-B9B3-42FD2B010291}"/>
                </a:ext>
              </a:extLst>
            </p:cNvPr>
            <p:cNvSpPr>
              <a:spLocks noChangeArrowheads="1"/>
            </p:cNvSpPr>
            <p:nvPr/>
          </p:nvSpPr>
          <p:spPr bwMode="auto">
            <a:xfrm>
              <a:off x="2971800" y="838200"/>
              <a:ext cx="3124200" cy="533400"/>
            </a:xfrm>
            <a:prstGeom prst="rect">
              <a:avLst/>
            </a:prstGeom>
            <a:solidFill>
              <a:schemeClr val="accent5">
                <a:lumMod val="40000"/>
                <a:lumOff val="60000"/>
              </a:schemeClr>
            </a:solidFill>
            <a:ln w="9525" algn="ctr">
              <a:solidFill>
                <a:schemeClr val="tx1"/>
              </a:solidFill>
              <a:miter lim="800000"/>
              <a:headEnd/>
              <a:tailEnd/>
            </a:ln>
            <a:effectLst>
              <a:outerShdw dist="107763" dir="2700000" algn="ctr" rotWithShape="0">
                <a:schemeClr val="bg2">
                  <a:alpha val="50000"/>
                </a:schemeClr>
              </a:outerShdw>
            </a:effectLst>
          </p:spPr>
          <p:txBody>
            <a:bodyPr wrap="none" lIns="90000" tIns="46800" rIns="90000" bIns="46800" anchor="ctr"/>
            <a:lstStyle/>
            <a:p>
              <a:pPr algn="ctr">
                <a:lnSpc>
                  <a:spcPct val="100000"/>
                </a:lnSpc>
                <a:buFontTx/>
                <a:buNone/>
              </a:pPr>
              <a:r>
                <a:rPr lang="zh-CN" altLang="en-US" sz="2000" b="1" dirty="0">
                  <a:latin typeface="Arial" panose="020B0604020202020204" pitchFamily="34" charset="0"/>
                  <a:ea typeface="微软雅黑" panose="020B0503020204020204" pitchFamily="34" charset="-122"/>
                </a:rPr>
                <a:t>文艺演出</a:t>
              </a:r>
            </a:p>
          </p:txBody>
        </p:sp>
        <p:sp>
          <p:nvSpPr>
            <p:cNvPr id="119" name="Rectangle 4">
              <a:extLst>
                <a:ext uri="{FF2B5EF4-FFF2-40B4-BE49-F238E27FC236}">
                  <a16:creationId xmlns:a16="http://schemas.microsoft.com/office/drawing/2014/main" id="{747B6D2D-CFAC-4147-9C56-214A335848CB}"/>
                </a:ext>
              </a:extLst>
            </p:cNvPr>
            <p:cNvSpPr>
              <a:spLocks noChangeArrowheads="1"/>
            </p:cNvSpPr>
            <p:nvPr/>
          </p:nvSpPr>
          <p:spPr bwMode="auto">
            <a:xfrm>
              <a:off x="685800" y="1981200"/>
              <a:ext cx="1752600" cy="457200"/>
            </a:xfrm>
            <a:prstGeom prst="rect">
              <a:avLst/>
            </a:prstGeom>
            <a:solidFill>
              <a:schemeClr val="accent5">
                <a:lumMod val="40000"/>
                <a:lumOff val="60000"/>
              </a:schemeClr>
            </a:solidFill>
            <a:ln w="9525" algn="ctr">
              <a:solidFill>
                <a:schemeClr val="tx1"/>
              </a:solidFill>
              <a:miter lim="800000"/>
              <a:headEnd/>
              <a:tailEnd/>
            </a:ln>
            <a:effectLst>
              <a:outerShdw dist="107763" dir="2700000" algn="ctr" rotWithShape="0">
                <a:schemeClr val="bg2">
                  <a:alpha val="50000"/>
                </a:schemeClr>
              </a:outerShdw>
            </a:effectLst>
          </p:spPr>
          <p:txBody>
            <a:bodyPr wrap="none" lIns="90000" tIns="46800" rIns="90000" bIns="46800" anchor="ctr"/>
            <a:lstStyle/>
            <a:p>
              <a:pPr algn="ctr">
                <a:lnSpc>
                  <a:spcPct val="100000"/>
                </a:lnSpc>
                <a:buFontTx/>
                <a:buNone/>
              </a:pPr>
              <a:r>
                <a:rPr lang="zh-CN" altLang="en-US" sz="2000" b="1">
                  <a:latin typeface="Arial" panose="020B0604020202020204" pitchFamily="34" charset="0"/>
                  <a:ea typeface="微软雅黑" panose="020B0503020204020204" pitchFamily="34" charset="-122"/>
                </a:rPr>
                <a:t>节目</a:t>
              </a:r>
            </a:p>
          </p:txBody>
        </p:sp>
        <p:sp>
          <p:nvSpPr>
            <p:cNvPr id="120" name="Rectangle 5">
              <a:extLst>
                <a:ext uri="{FF2B5EF4-FFF2-40B4-BE49-F238E27FC236}">
                  <a16:creationId xmlns:a16="http://schemas.microsoft.com/office/drawing/2014/main" id="{8B5AA7FE-6C58-43E4-A530-9E254F871B1F}"/>
                </a:ext>
              </a:extLst>
            </p:cNvPr>
            <p:cNvSpPr>
              <a:spLocks noChangeArrowheads="1"/>
            </p:cNvSpPr>
            <p:nvPr/>
          </p:nvSpPr>
          <p:spPr bwMode="auto">
            <a:xfrm>
              <a:off x="2667000" y="1981200"/>
              <a:ext cx="1752600" cy="457200"/>
            </a:xfrm>
            <a:prstGeom prst="rect">
              <a:avLst/>
            </a:prstGeom>
            <a:solidFill>
              <a:schemeClr val="accent5">
                <a:lumMod val="40000"/>
                <a:lumOff val="60000"/>
              </a:schemeClr>
            </a:solidFill>
            <a:ln w="9525" algn="ctr">
              <a:solidFill>
                <a:schemeClr val="tx1"/>
              </a:solidFill>
              <a:miter lim="800000"/>
              <a:headEnd/>
              <a:tailEnd/>
            </a:ln>
            <a:effectLst>
              <a:outerShdw dist="107763" dir="2700000" algn="ctr" rotWithShape="0">
                <a:schemeClr val="bg2">
                  <a:alpha val="50000"/>
                </a:schemeClr>
              </a:outerShdw>
            </a:effectLst>
          </p:spPr>
          <p:txBody>
            <a:bodyPr wrap="none" lIns="90000" tIns="46800" rIns="90000" bIns="46800" anchor="ctr"/>
            <a:lstStyle/>
            <a:p>
              <a:pPr algn="ctr">
                <a:lnSpc>
                  <a:spcPct val="100000"/>
                </a:lnSpc>
                <a:buFontTx/>
                <a:buNone/>
              </a:pPr>
              <a:r>
                <a:rPr lang="zh-CN" altLang="en-US" sz="2000" b="1">
                  <a:latin typeface="Arial" panose="020B0604020202020204" pitchFamily="34" charset="0"/>
                  <a:ea typeface="微软雅黑" panose="020B0503020204020204" pitchFamily="34" charset="-122"/>
                </a:rPr>
                <a:t>剧务</a:t>
              </a:r>
            </a:p>
          </p:txBody>
        </p:sp>
        <p:sp>
          <p:nvSpPr>
            <p:cNvPr id="121" name="Rectangle 6">
              <a:extLst>
                <a:ext uri="{FF2B5EF4-FFF2-40B4-BE49-F238E27FC236}">
                  <a16:creationId xmlns:a16="http://schemas.microsoft.com/office/drawing/2014/main" id="{7DCC21FA-BFF9-4AB4-A3F9-C84E8C362EBD}"/>
                </a:ext>
              </a:extLst>
            </p:cNvPr>
            <p:cNvSpPr>
              <a:spLocks noChangeArrowheads="1"/>
            </p:cNvSpPr>
            <p:nvPr/>
          </p:nvSpPr>
          <p:spPr bwMode="auto">
            <a:xfrm>
              <a:off x="4648200" y="1981200"/>
              <a:ext cx="1752600" cy="457200"/>
            </a:xfrm>
            <a:prstGeom prst="rect">
              <a:avLst/>
            </a:prstGeom>
            <a:solidFill>
              <a:schemeClr val="accent5">
                <a:lumMod val="40000"/>
                <a:lumOff val="60000"/>
              </a:schemeClr>
            </a:solidFill>
            <a:ln w="9525" algn="ctr">
              <a:solidFill>
                <a:schemeClr val="tx1"/>
              </a:solidFill>
              <a:miter lim="800000"/>
              <a:headEnd/>
              <a:tailEnd/>
            </a:ln>
            <a:effectLst>
              <a:outerShdw dist="107763" dir="2700000" algn="ctr" rotWithShape="0">
                <a:schemeClr val="bg2">
                  <a:alpha val="50000"/>
                </a:schemeClr>
              </a:outerShdw>
            </a:effectLst>
          </p:spPr>
          <p:txBody>
            <a:bodyPr wrap="none" lIns="90000" tIns="46800" rIns="90000" bIns="46800" anchor="ctr"/>
            <a:lstStyle/>
            <a:p>
              <a:pPr algn="ctr">
                <a:lnSpc>
                  <a:spcPct val="100000"/>
                </a:lnSpc>
                <a:buFontTx/>
                <a:buNone/>
              </a:pPr>
              <a:r>
                <a:rPr lang="zh-CN" altLang="en-US" sz="2000" b="1" dirty="0">
                  <a:latin typeface="Arial" panose="020B0604020202020204" pitchFamily="34" charset="0"/>
                  <a:ea typeface="微软雅黑" panose="020B0503020204020204" pitchFamily="34" charset="-122"/>
                </a:rPr>
                <a:t>后勤</a:t>
              </a:r>
            </a:p>
          </p:txBody>
        </p:sp>
        <p:sp>
          <p:nvSpPr>
            <p:cNvPr id="122" name="Rectangle 7">
              <a:extLst>
                <a:ext uri="{FF2B5EF4-FFF2-40B4-BE49-F238E27FC236}">
                  <a16:creationId xmlns:a16="http://schemas.microsoft.com/office/drawing/2014/main" id="{8A9C5B46-4EAB-4D23-80AE-84788DDA80E3}"/>
                </a:ext>
              </a:extLst>
            </p:cNvPr>
            <p:cNvSpPr>
              <a:spLocks noChangeArrowheads="1"/>
            </p:cNvSpPr>
            <p:nvPr/>
          </p:nvSpPr>
          <p:spPr bwMode="auto">
            <a:xfrm>
              <a:off x="6629400" y="1981200"/>
              <a:ext cx="1752600" cy="457200"/>
            </a:xfrm>
            <a:prstGeom prst="rect">
              <a:avLst/>
            </a:prstGeom>
            <a:solidFill>
              <a:schemeClr val="accent5">
                <a:lumMod val="40000"/>
                <a:lumOff val="60000"/>
              </a:schemeClr>
            </a:solidFill>
            <a:ln w="9525" algn="ctr">
              <a:solidFill>
                <a:schemeClr val="tx1"/>
              </a:solidFill>
              <a:miter lim="800000"/>
              <a:headEnd/>
              <a:tailEnd/>
            </a:ln>
            <a:effectLst>
              <a:outerShdw dist="107763" dir="2700000" algn="ctr" rotWithShape="0">
                <a:schemeClr val="bg2">
                  <a:alpha val="50000"/>
                </a:schemeClr>
              </a:outerShdw>
            </a:effectLst>
          </p:spPr>
          <p:txBody>
            <a:bodyPr wrap="none" lIns="90000" tIns="46800" rIns="90000" bIns="46800" anchor="ctr"/>
            <a:lstStyle/>
            <a:p>
              <a:pPr algn="ctr">
                <a:lnSpc>
                  <a:spcPct val="100000"/>
                </a:lnSpc>
                <a:buFontTx/>
                <a:buNone/>
              </a:pPr>
              <a:r>
                <a:rPr lang="zh-CN" altLang="en-US" sz="2000" b="1">
                  <a:latin typeface="Arial" panose="020B0604020202020204" pitchFamily="34" charset="0"/>
                  <a:ea typeface="微软雅黑" panose="020B0503020204020204" pitchFamily="34" charset="-122"/>
                </a:rPr>
                <a:t>经营</a:t>
              </a:r>
            </a:p>
          </p:txBody>
        </p:sp>
        <p:sp>
          <p:nvSpPr>
            <p:cNvPr id="123" name="Line 8">
              <a:extLst>
                <a:ext uri="{FF2B5EF4-FFF2-40B4-BE49-F238E27FC236}">
                  <a16:creationId xmlns:a16="http://schemas.microsoft.com/office/drawing/2014/main" id="{11274EFE-3683-4A2E-9F48-A35767FF098F}"/>
                </a:ext>
              </a:extLst>
            </p:cNvPr>
            <p:cNvSpPr>
              <a:spLocks noChangeShapeType="1"/>
            </p:cNvSpPr>
            <p:nvPr/>
          </p:nvSpPr>
          <p:spPr bwMode="auto">
            <a:xfrm>
              <a:off x="1524000" y="1752600"/>
              <a:ext cx="6019800" cy="0"/>
            </a:xfrm>
            <a:prstGeom prst="line">
              <a:avLst/>
            </a:prstGeom>
            <a:noFill/>
            <a:ln w="9525">
              <a:solidFill>
                <a:schemeClr val="tx1"/>
              </a:solidFill>
              <a:round/>
              <a:headEnd/>
              <a:tailEnd/>
            </a:ln>
            <a:effectLst>
              <a:outerShdw dist="107763" dir="2700000" algn="ctr" rotWithShape="0">
                <a:schemeClr val="bg2">
                  <a:alpha val="50000"/>
                </a:schemeClr>
              </a:outerShdw>
            </a:effectLst>
            <a:extLst>
              <a:ext uri="{909E8E84-426E-40DD-AFC4-6F175D3DCCD1}">
                <a14:hiddenFill xmlns:a14="http://schemas.microsoft.com/office/drawing/2010/main">
                  <a:noFill/>
                </a14:hiddenFill>
              </a:ext>
            </a:extLst>
          </p:spPr>
          <p:txBody>
            <a:bodyPr lIns="90000" tIns="46800" rIns="90000" bIns="46800" anchor="ctr"/>
            <a:lstStyle/>
            <a:p>
              <a:endParaRPr lang="zh-CN" altLang="en-US">
                <a:ea typeface="微软雅黑" panose="020B0503020204020204" pitchFamily="34" charset="-122"/>
              </a:endParaRPr>
            </a:p>
          </p:txBody>
        </p:sp>
        <p:sp>
          <p:nvSpPr>
            <p:cNvPr id="124" name="Line 9">
              <a:extLst>
                <a:ext uri="{FF2B5EF4-FFF2-40B4-BE49-F238E27FC236}">
                  <a16:creationId xmlns:a16="http://schemas.microsoft.com/office/drawing/2014/main" id="{861463B5-ED2E-4901-9E23-EDB23C644C07}"/>
                </a:ext>
              </a:extLst>
            </p:cNvPr>
            <p:cNvSpPr>
              <a:spLocks noChangeShapeType="1"/>
            </p:cNvSpPr>
            <p:nvPr/>
          </p:nvSpPr>
          <p:spPr bwMode="auto">
            <a:xfrm>
              <a:off x="1524000" y="1752600"/>
              <a:ext cx="0" cy="228600"/>
            </a:xfrm>
            <a:prstGeom prst="line">
              <a:avLst/>
            </a:prstGeom>
            <a:noFill/>
            <a:ln w="9525">
              <a:solidFill>
                <a:schemeClr val="tx1"/>
              </a:solidFill>
              <a:round/>
              <a:headEnd/>
              <a:tailEnd type="triangle" w="med" len="med"/>
            </a:ln>
            <a:effectLst>
              <a:outerShdw dist="107763" dir="2700000" algn="ctr" rotWithShape="0">
                <a:schemeClr val="bg2">
                  <a:alpha val="50000"/>
                </a:schemeClr>
              </a:outerShdw>
            </a:effectLst>
            <a:extLst>
              <a:ext uri="{909E8E84-426E-40DD-AFC4-6F175D3DCCD1}">
                <a14:hiddenFill xmlns:a14="http://schemas.microsoft.com/office/drawing/2010/main">
                  <a:noFill/>
                </a14:hiddenFill>
              </a:ext>
            </a:extLst>
          </p:spPr>
          <p:txBody>
            <a:bodyPr lIns="90000" tIns="46800" rIns="90000" bIns="46800" anchor="ctr"/>
            <a:lstStyle/>
            <a:p>
              <a:endParaRPr lang="zh-CN" altLang="en-US">
                <a:ea typeface="微软雅黑" panose="020B0503020204020204" pitchFamily="34" charset="-122"/>
              </a:endParaRPr>
            </a:p>
          </p:txBody>
        </p:sp>
        <p:sp>
          <p:nvSpPr>
            <p:cNvPr id="125" name="Line 10">
              <a:extLst>
                <a:ext uri="{FF2B5EF4-FFF2-40B4-BE49-F238E27FC236}">
                  <a16:creationId xmlns:a16="http://schemas.microsoft.com/office/drawing/2014/main" id="{0B781BCA-F071-4CC8-B7A7-A873EDD106B3}"/>
                </a:ext>
              </a:extLst>
            </p:cNvPr>
            <p:cNvSpPr>
              <a:spLocks noChangeShapeType="1"/>
            </p:cNvSpPr>
            <p:nvPr/>
          </p:nvSpPr>
          <p:spPr bwMode="auto">
            <a:xfrm>
              <a:off x="7543800" y="1752600"/>
              <a:ext cx="0" cy="228600"/>
            </a:xfrm>
            <a:prstGeom prst="line">
              <a:avLst/>
            </a:prstGeom>
            <a:noFill/>
            <a:ln w="9525">
              <a:solidFill>
                <a:schemeClr val="tx1"/>
              </a:solidFill>
              <a:round/>
              <a:headEnd/>
              <a:tailEnd type="triangle" w="med" len="med"/>
            </a:ln>
            <a:effectLst>
              <a:outerShdw dist="107763" dir="2700000" algn="ctr" rotWithShape="0">
                <a:schemeClr val="bg2">
                  <a:alpha val="50000"/>
                </a:schemeClr>
              </a:outerShdw>
            </a:effectLst>
            <a:extLst>
              <a:ext uri="{909E8E84-426E-40DD-AFC4-6F175D3DCCD1}">
                <a14:hiddenFill xmlns:a14="http://schemas.microsoft.com/office/drawing/2010/main">
                  <a:noFill/>
                </a14:hiddenFill>
              </a:ext>
            </a:extLst>
          </p:spPr>
          <p:txBody>
            <a:bodyPr lIns="90000" tIns="46800" rIns="90000" bIns="46800" anchor="ctr"/>
            <a:lstStyle/>
            <a:p>
              <a:endParaRPr lang="zh-CN" altLang="en-US">
                <a:ea typeface="微软雅黑" panose="020B0503020204020204" pitchFamily="34" charset="-122"/>
              </a:endParaRPr>
            </a:p>
          </p:txBody>
        </p:sp>
        <p:sp>
          <p:nvSpPr>
            <p:cNvPr id="126" name="Line 11">
              <a:extLst>
                <a:ext uri="{FF2B5EF4-FFF2-40B4-BE49-F238E27FC236}">
                  <a16:creationId xmlns:a16="http://schemas.microsoft.com/office/drawing/2014/main" id="{B77ABD84-595C-4CC6-B9F7-2BDC8DE347D5}"/>
                </a:ext>
              </a:extLst>
            </p:cNvPr>
            <p:cNvSpPr>
              <a:spLocks noChangeShapeType="1"/>
            </p:cNvSpPr>
            <p:nvPr/>
          </p:nvSpPr>
          <p:spPr bwMode="auto">
            <a:xfrm>
              <a:off x="4572000" y="1371600"/>
              <a:ext cx="0" cy="381000"/>
            </a:xfrm>
            <a:prstGeom prst="line">
              <a:avLst/>
            </a:prstGeom>
            <a:noFill/>
            <a:ln w="9525">
              <a:solidFill>
                <a:schemeClr val="tx1"/>
              </a:solidFill>
              <a:round/>
              <a:headEnd/>
              <a:tailEnd/>
            </a:ln>
            <a:effectLst>
              <a:outerShdw dist="107763" dir="2700000" algn="ctr" rotWithShape="0">
                <a:schemeClr val="bg2">
                  <a:alpha val="50000"/>
                </a:schemeClr>
              </a:outerShdw>
            </a:effectLst>
            <a:extLst>
              <a:ext uri="{909E8E84-426E-40DD-AFC4-6F175D3DCCD1}">
                <a14:hiddenFill xmlns:a14="http://schemas.microsoft.com/office/drawing/2010/main">
                  <a:noFill/>
                </a14:hiddenFill>
              </a:ext>
            </a:extLst>
          </p:spPr>
          <p:txBody>
            <a:bodyPr lIns="90000" tIns="46800" rIns="90000" bIns="46800" anchor="ctr"/>
            <a:lstStyle/>
            <a:p>
              <a:endParaRPr lang="zh-CN" altLang="en-US">
                <a:ea typeface="微软雅黑" panose="020B0503020204020204" pitchFamily="34" charset="-122"/>
              </a:endParaRPr>
            </a:p>
          </p:txBody>
        </p:sp>
        <p:sp>
          <p:nvSpPr>
            <p:cNvPr id="127" name="Line 12">
              <a:extLst>
                <a:ext uri="{FF2B5EF4-FFF2-40B4-BE49-F238E27FC236}">
                  <a16:creationId xmlns:a16="http://schemas.microsoft.com/office/drawing/2014/main" id="{344D7795-E5A3-47A1-AB75-B7B43F1B2CFB}"/>
                </a:ext>
              </a:extLst>
            </p:cNvPr>
            <p:cNvSpPr>
              <a:spLocks noChangeShapeType="1"/>
            </p:cNvSpPr>
            <p:nvPr/>
          </p:nvSpPr>
          <p:spPr bwMode="auto">
            <a:xfrm>
              <a:off x="3505200" y="1752600"/>
              <a:ext cx="0" cy="228600"/>
            </a:xfrm>
            <a:prstGeom prst="line">
              <a:avLst/>
            </a:prstGeom>
            <a:noFill/>
            <a:ln w="9525">
              <a:solidFill>
                <a:schemeClr val="tx1"/>
              </a:solidFill>
              <a:round/>
              <a:headEnd/>
              <a:tailEnd type="triangle" w="med" len="med"/>
            </a:ln>
            <a:effectLst>
              <a:outerShdw dist="107763" dir="2700000" algn="ctr" rotWithShape="0">
                <a:schemeClr val="bg2">
                  <a:alpha val="50000"/>
                </a:schemeClr>
              </a:outerShdw>
            </a:effectLst>
            <a:extLst>
              <a:ext uri="{909E8E84-426E-40DD-AFC4-6F175D3DCCD1}">
                <a14:hiddenFill xmlns:a14="http://schemas.microsoft.com/office/drawing/2010/main">
                  <a:noFill/>
                </a14:hiddenFill>
              </a:ext>
            </a:extLst>
          </p:spPr>
          <p:txBody>
            <a:bodyPr lIns="90000" tIns="46800" rIns="90000" bIns="46800" anchor="ctr"/>
            <a:lstStyle/>
            <a:p>
              <a:endParaRPr lang="zh-CN" altLang="en-US">
                <a:ea typeface="微软雅黑" panose="020B0503020204020204" pitchFamily="34" charset="-122"/>
              </a:endParaRPr>
            </a:p>
          </p:txBody>
        </p:sp>
        <p:sp>
          <p:nvSpPr>
            <p:cNvPr id="128" name="Line 13">
              <a:extLst>
                <a:ext uri="{FF2B5EF4-FFF2-40B4-BE49-F238E27FC236}">
                  <a16:creationId xmlns:a16="http://schemas.microsoft.com/office/drawing/2014/main" id="{3BF621A4-A5FB-4B6A-A2E0-C5EDC424C18A}"/>
                </a:ext>
              </a:extLst>
            </p:cNvPr>
            <p:cNvSpPr>
              <a:spLocks noChangeShapeType="1"/>
            </p:cNvSpPr>
            <p:nvPr/>
          </p:nvSpPr>
          <p:spPr bwMode="auto">
            <a:xfrm>
              <a:off x="5562600" y="1752600"/>
              <a:ext cx="0" cy="228600"/>
            </a:xfrm>
            <a:prstGeom prst="line">
              <a:avLst/>
            </a:prstGeom>
            <a:noFill/>
            <a:ln w="9525">
              <a:solidFill>
                <a:schemeClr val="tx1"/>
              </a:solidFill>
              <a:round/>
              <a:headEnd/>
              <a:tailEnd type="triangle" w="med" len="med"/>
            </a:ln>
            <a:effectLst>
              <a:outerShdw dist="107763" dir="2700000" algn="ctr" rotWithShape="0">
                <a:schemeClr val="bg2">
                  <a:alpha val="50000"/>
                </a:schemeClr>
              </a:outerShdw>
            </a:effectLst>
            <a:extLst>
              <a:ext uri="{909E8E84-426E-40DD-AFC4-6F175D3DCCD1}">
                <a14:hiddenFill xmlns:a14="http://schemas.microsoft.com/office/drawing/2010/main">
                  <a:noFill/>
                </a14:hiddenFill>
              </a:ext>
            </a:extLst>
          </p:spPr>
          <p:txBody>
            <a:bodyPr lIns="90000" tIns="46800" rIns="90000" bIns="46800" anchor="ctr"/>
            <a:lstStyle/>
            <a:p>
              <a:endParaRPr lang="zh-CN" altLang="en-US">
                <a:ea typeface="微软雅黑" panose="020B0503020204020204" pitchFamily="34" charset="-122"/>
              </a:endParaRPr>
            </a:p>
          </p:txBody>
        </p:sp>
        <p:sp>
          <p:nvSpPr>
            <p:cNvPr id="129" name="Rectangle 14">
              <a:extLst>
                <a:ext uri="{FF2B5EF4-FFF2-40B4-BE49-F238E27FC236}">
                  <a16:creationId xmlns:a16="http://schemas.microsoft.com/office/drawing/2014/main" id="{A7E5B174-B983-422E-9459-FE74D4687862}"/>
                </a:ext>
              </a:extLst>
            </p:cNvPr>
            <p:cNvSpPr>
              <a:spLocks noChangeArrowheads="1"/>
            </p:cNvSpPr>
            <p:nvPr/>
          </p:nvSpPr>
          <p:spPr bwMode="auto">
            <a:xfrm>
              <a:off x="1066800" y="2667000"/>
              <a:ext cx="1524000" cy="457200"/>
            </a:xfrm>
            <a:prstGeom prst="rect">
              <a:avLst/>
            </a:prstGeom>
            <a:solidFill>
              <a:schemeClr val="accent6">
                <a:lumMod val="20000"/>
                <a:lumOff val="80000"/>
              </a:schemeClr>
            </a:solidFill>
            <a:ln w="9525" algn="ctr">
              <a:solidFill>
                <a:schemeClr val="tx1"/>
              </a:solidFill>
              <a:miter lim="800000"/>
              <a:headEnd/>
              <a:tailEnd/>
            </a:ln>
            <a:effectLst>
              <a:outerShdw dist="107763" dir="2700000" algn="ctr" rotWithShape="0">
                <a:schemeClr val="bg2">
                  <a:alpha val="50000"/>
                </a:schemeClr>
              </a:outerShdw>
            </a:effectLst>
          </p:spPr>
          <p:txBody>
            <a:bodyPr wrap="none" lIns="90000" tIns="46800" rIns="90000" bIns="46800" anchor="ctr"/>
            <a:lstStyle/>
            <a:p>
              <a:pPr algn="ctr">
                <a:lnSpc>
                  <a:spcPct val="100000"/>
                </a:lnSpc>
                <a:buFontTx/>
                <a:buNone/>
              </a:pPr>
              <a:r>
                <a:rPr lang="zh-CN" altLang="en-US" sz="2000">
                  <a:effectLst>
                    <a:outerShdw blurRad="38100" dist="38100" dir="2700000" algn="tl">
                      <a:srgbClr val="FFFFFF"/>
                    </a:outerShdw>
                  </a:effectLst>
                  <a:latin typeface="Arial" panose="020B0604020202020204" pitchFamily="34" charset="0"/>
                  <a:ea typeface="微软雅黑" panose="020B0503020204020204" pitchFamily="34" charset="-122"/>
                </a:rPr>
                <a:t>策划</a:t>
              </a:r>
            </a:p>
          </p:txBody>
        </p:sp>
        <p:sp>
          <p:nvSpPr>
            <p:cNvPr id="130" name="Rectangle 15">
              <a:extLst>
                <a:ext uri="{FF2B5EF4-FFF2-40B4-BE49-F238E27FC236}">
                  <a16:creationId xmlns:a16="http://schemas.microsoft.com/office/drawing/2014/main" id="{014D6812-589B-44F2-BE36-6A0D6C152B5E}"/>
                </a:ext>
              </a:extLst>
            </p:cNvPr>
            <p:cNvSpPr>
              <a:spLocks noChangeArrowheads="1"/>
            </p:cNvSpPr>
            <p:nvPr/>
          </p:nvSpPr>
          <p:spPr bwMode="auto">
            <a:xfrm>
              <a:off x="1066800" y="3276600"/>
              <a:ext cx="1524000" cy="457200"/>
            </a:xfrm>
            <a:prstGeom prst="rect">
              <a:avLst/>
            </a:prstGeom>
            <a:solidFill>
              <a:schemeClr val="accent6">
                <a:lumMod val="20000"/>
                <a:lumOff val="80000"/>
              </a:schemeClr>
            </a:solidFill>
            <a:ln w="9525" algn="ctr">
              <a:solidFill>
                <a:schemeClr val="tx1"/>
              </a:solidFill>
              <a:miter lim="800000"/>
              <a:headEnd/>
              <a:tailEnd/>
            </a:ln>
            <a:effectLst>
              <a:outerShdw dist="107763" dir="2700000" algn="ctr" rotWithShape="0">
                <a:schemeClr val="bg2">
                  <a:alpha val="50000"/>
                </a:schemeClr>
              </a:outerShdw>
            </a:effectLst>
          </p:spPr>
          <p:txBody>
            <a:bodyPr wrap="none" lIns="90000" tIns="46800" rIns="90000" bIns="46800" anchor="ctr"/>
            <a:lstStyle/>
            <a:p>
              <a:pPr algn="ctr">
                <a:lnSpc>
                  <a:spcPct val="100000"/>
                </a:lnSpc>
                <a:buFontTx/>
                <a:buNone/>
              </a:pPr>
              <a:r>
                <a:rPr lang="zh-CN" altLang="en-US" sz="2000">
                  <a:effectLst>
                    <a:outerShdw blurRad="38100" dist="38100" dir="2700000" algn="tl">
                      <a:srgbClr val="FFFFFF"/>
                    </a:outerShdw>
                  </a:effectLst>
                  <a:latin typeface="Arial" panose="020B0604020202020204" pitchFamily="34" charset="0"/>
                  <a:ea typeface="微软雅黑" panose="020B0503020204020204" pitchFamily="34" charset="-122"/>
                </a:rPr>
                <a:t>编导</a:t>
              </a:r>
            </a:p>
          </p:txBody>
        </p:sp>
        <p:sp>
          <p:nvSpPr>
            <p:cNvPr id="131" name="Rectangle 16">
              <a:extLst>
                <a:ext uri="{FF2B5EF4-FFF2-40B4-BE49-F238E27FC236}">
                  <a16:creationId xmlns:a16="http://schemas.microsoft.com/office/drawing/2014/main" id="{30236F23-B127-43A9-9A02-3F8824BF6EA9}"/>
                </a:ext>
              </a:extLst>
            </p:cNvPr>
            <p:cNvSpPr>
              <a:spLocks noChangeArrowheads="1"/>
            </p:cNvSpPr>
            <p:nvPr/>
          </p:nvSpPr>
          <p:spPr bwMode="auto">
            <a:xfrm>
              <a:off x="1066800" y="3886200"/>
              <a:ext cx="1524000" cy="457200"/>
            </a:xfrm>
            <a:prstGeom prst="rect">
              <a:avLst/>
            </a:prstGeom>
            <a:solidFill>
              <a:schemeClr val="accent6">
                <a:lumMod val="20000"/>
                <a:lumOff val="80000"/>
              </a:schemeClr>
            </a:solidFill>
            <a:ln w="9525" algn="ctr">
              <a:solidFill>
                <a:schemeClr val="tx1"/>
              </a:solidFill>
              <a:miter lim="800000"/>
              <a:headEnd/>
              <a:tailEnd/>
            </a:ln>
            <a:effectLst>
              <a:outerShdw dist="107763" dir="2700000" algn="ctr" rotWithShape="0">
                <a:schemeClr val="bg2">
                  <a:alpha val="50000"/>
                </a:schemeClr>
              </a:outerShdw>
            </a:effectLst>
          </p:spPr>
          <p:txBody>
            <a:bodyPr wrap="none" lIns="90000" tIns="46800" rIns="90000" bIns="46800" anchor="ctr"/>
            <a:lstStyle/>
            <a:p>
              <a:pPr algn="ctr">
                <a:lnSpc>
                  <a:spcPct val="100000"/>
                </a:lnSpc>
                <a:buFontTx/>
                <a:buNone/>
              </a:pPr>
              <a:r>
                <a:rPr lang="zh-CN" altLang="en-US" sz="2000">
                  <a:effectLst>
                    <a:outerShdw blurRad="38100" dist="38100" dir="2700000" algn="tl">
                      <a:srgbClr val="FFFFFF"/>
                    </a:outerShdw>
                  </a:effectLst>
                  <a:latin typeface="Arial" panose="020B0604020202020204" pitchFamily="34" charset="0"/>
                  <a:ea typeface="微软雅黑" panose="020B0503020204020204" pitchFamily="34" charset="-122"/>
                </a:rPr>
                <a:t>排练</a:t>
              </a:r>
            </a:p>
          </p:txBody>
        </p:sp>
        <p:sp>
          <p:nvSpPr>
            <p:cNvPr id="132" name="Rectangle 17">
              <a:extLst>
                <a:ext uri="{FF2B5EF4-FFF2-40B4-BE49-F238E27FC236}">
                  <a16:creationId xmlns:a16="http://schemas.microsoft.com/office/drawing/2014/main" id="{7880916E-6CD4-4652-A280-A9A4E50496F4}"/>
                </a:ext>
              </a:extLst>
            </p:cNvPr>
            <p:cNvSpPr>
              <a:spLocks noChangeArrowheads="1"/>
            </p:cNvSpPr>
            <p:nvPr/>
          </p:nvSpPr>
          <p:spPr bwMode="auto">
            <a:xfrm>
              <a:off x="1066800" y="4495800"/>
              <a:ext cx="1524000" cy="457200"/>
            </a:xfrm>
            <a:prstGeom prst="rect">
              <a:avLst/>
            </a:prstGeom>
            <a:solidFill>
              <a:schemeClr val="accent6">
                <a:lumMod val="20000"/>
                <a:lumOff val="80000"/>
              </a:schemeClr>
            </a:solidFill>
            <a:ln w="9525" algn="ctr">
              <a:solidFill>
                <a:schemeClr val="tx1"/>
              </a:solidFill>
              <a:miter lim="800000"/>
              <a:headEnd/>
              <a:tailEnd/>
            </a:ln>
            <a:effectLst>
              <a:outerShdw dist="107763" dir="2700000" algn="ctr" rotWithShape="0">
                <a:schemeClr val="bg2">
                  <a:alpha val="50000"/>
                </a:schemeClr>
              </a:outerShdw>
            </a:effectLst>
          </p:spPr>
          <p:txBody>
            <a:bodyPr wrap="none" lIns="90000" tIns="46800" rIns="90000" bIns="46800" anchor="ctr"/>
            <a:lstStyle/>
            <a:p>
              <a:pPr algn="ctr">
                <a:lnSpc>
                  <a:spcPct val="100000"/>
                </a:lnSpc>
                <a:buFontTx/>
                <a:buNone/>
              </a:pPr>
              <a:r>
                <a:rPr lang="zh-CN" altLang="en-US" sz="2000">
                  <a:effectLst>
                    <a:outerShdw blurRad="38100" dist="38100" dir="2700000" algn="tl">
                      <a:srgbClr val="FFFFFF"/>
                    </a:outerShdw>
                  </a:effectLst>
                  <a:latin typeface="Arial" panose="020B0604020202020204" pitchFamily="34" charset="0"/>
                  <a:ea typeface="微软雅黑" panose="020B0503020204020204" pitchFamily="34" charset="-122"/>
                </a:rPr>
                <a:t>表演</a:t>
              </a:r>
            </a:p>
          </p:txBody>
        </p:sp>
        <p:sp>
          <p:nvSpPr>
            <p:cNvPr id="133" name="Line 18">
              <a:extLst>
                <a:ext uri="{FF2B5EF4-FFF2-40B4-BE49-F238E27FC236}">
                  <a16:creationId xmlns:a16="http://schemas.microsoft.com/office/drawing/2014/main" id="{7ED02564-CE1C-40CD-8860-8E431E2AE1B0}"/>
                </a:ext>
              </a:extLst>
            </p:cNvPr>
            <p:cNvSpPr>
              <a:spLocks noChangeShapeType="1"/>
            </p:cNvSpPr>
            <p:nvPr/>
          </p:nvSpPr>
          <p:spPr bwMode="auto">
            <a:xfrm>
              <a:off x="762000" y="2438400"/>
              <a:ext cx="0" cy="2286000"/>
            </a:xfrm>
            <a:prstGeom prst="line">
              <a:avLst/>
            </a:prstGeom>
            <a:noFill/>
            <a:ln w="9525">
              <a:solidFill>
                <a:schemeClr val="tx1"/>
              </a:solidFill>
              <a:round/>
              <a:headEnd/>
              <a:tailEnd/>
            </a:ln>
            <a:effectLst>
              <a:outerShdw dist="107763" dir="2700000" algn="ctr" rotWithShape="0">
                <a:schemeClr val="bg2">
                  <a:alpha val="50000"/>
                </a:schemeClr>
              </a:outerShdw>
            </a:effectLst>
            <a:extLst>
              <a:ext uri="{909E8E84-426E-40DD-AFC4-6F175D3DCCD1}">
                <a14:hiddenFill xmlns:a14="http://schemas.microsoft.com/office/drawing/2010/main">
                  <a:noFill/>
                </a14:hiddenFill>
              </a:ext>
            </a:extLst>
          </p:spPr>
          <p:txBody>
            <a:bodyPr lIns="90000" tIns="46800" rIns="90000" bIns="46800" anchor="ctr"/>
            <a:lstStyle/>
            <a:p>
              <a:endParaRPr lang="zh-CN" altLang="en-US">
                <a:ea typeface="微软雅黑" panose="020B0503020204020204" pitchFamily="34" charset="-122"/>
              </a:endParaRPr>
            </a:p>
          </p:txBody>
        </p:sp>
        <p:sp>
          <p:nvSpPr>
            <p:cNvPr id="134" name="Line 19">
              <a:extLst>
                <a:ext uri="{FF2B5EF4-FFF2-40B4-BE49-F238E27FC236}">
                  <a16:creationId xmlns:a16="http://schemas.microsoft.com/office/drawing/2014/main" id="{01DE3B0A-6C1A-4656-A32A-5C1197756A3B}"/>
                </a:ext>
              </a:extLst>
            </p:cNvPr>
            <p:cNvSpPr>
              <a:spLocks noChangeShapeType="1"/>
            </p:cNvSpPr>
            <p:nvPr/>
          </p:nvSpPr>
          <p:spPr bwMode="auto">
            <a:xfrm>
              <a:off x="762000" y="4724400"/>
              <a:ext cx="304800" cy="0"/>
            </a:xfrm>
            <a:prstGeom prst="line">
              <a:avLst/>
            </a:prstGeom>
            <a:noFill/>
            <a:ln w="9525">
              <a:solidFill>
                <a:schemeClr val="tx1"/>
              </a:solidFill>
              <a:round/>
              <a:headEnd/>
              <a:tailEnd type="triangle" w="med" len="med"/>
            </a:ln>
            <a:effectLst>
              <a:outerShdw dist="107763" dir="2700000" algn="ctr" rotWithShape="0">
                <a:schemeClr val="bg2">
                  <a:alpha val="50000"/>
                </a:schemeClr>
              </a:outerShdw>
            </a:effectLst>
            <a:extLst>
              <a:ext uri="{909E8E84-426E-40DD-AFC4-6F175D3DCCD1}">
                <a14:hiddenFill xmlns:a14="http://schemas.microsoft.com/office/drawing/2010/main">
                  <a:noFill/>
                </a14:hiddenFill>
              </a:ext>
            </a:extLst>
          </p:spPr>
          <p:txBody>
            <a:bodyPr lIns="90000" tIns="46800" rIns="90000" bIns="46800" anchor="ctr"/>
            <a:lstStyle/>
            <a:p>
              <a:endParaRPr lang="zh-CN" altLang="en-US">
                <a:ea typeface="微软雅黑" panose="020B0503020204020204" pitchFamily="34" charset="-122"/>
              </a:endParaRPr>
            </a:p>
          </p:txBody>
        </p:sp>
        <p:sp>
          <p:nvSpPr>
            <p:cNvPr id="135" name="Line 20">
              <a:extLst>
                <a:ext uri="{FF2B5EF4-FFF2-40B4-BE49-F238E27FC236}">
                  <a16:creationId xmlns:a16="http://schemas.microsoft.com/office/drawing/2014/main" id="{E5702861-FA1C-4D46-B401-AB36AA61539A}"/>
                </a:ext>
              </a:extLst>
            </p:cNvPr>
            <p:cNvSpPr>
              <a:spLocks noChangeShapeType="1"/>
            </p:cNvSpPr>
            <p:nvPr/>
          </p:nvSpPr>
          <p:spPr bwMode="auto">
            <a:xfrm>
              <a:off x="762000" y="4114800"/>
              <a:ext cx="304800" cy="0"/>
            </a:xfrm>
            <a:prstGeom prst="line">
              <a:avLst/>
            </a:prstGeom>
            <a:noFill/>
            <a:ln w="9525">
              <a:solidFill>
                <a:schemeClr val="tx1"/>
              </a:solidFill>
              <a:round/>
              <a:headEnd/>
              <a:tailEnd type="triangle" w="med" len="med"/>
            </a:ln>
            <a:effectLst>
              <a:outerShdw dist="107763" dir="2700000" algn="ctr" rotWithShape="0">
                <a:schemeClr val="bg2">
                  <a:alpha val="50000"/>
                </a:schemeClr>
              </a:outerShdw>
            </a:effectLst>
            <a:extLst>
              <a:ext uri="{909E8E84-426E-40DD-AFC4-6F175D3DCCD1}">
                <a14:hiddenFill xmlns:a14="http://schemas.microsoft.com/office/drawing/2010/main">
                  <a:noFill/>
                </a14:hiddenFill>
              </a:ext>
            </a:extLst>
          </p:spPr>
          <p:txBody>
            <a:bodyPr lIns="90000" tIns="46800" rIns="90000" bIns="46800" anchor="ctr"/>
            <a:lstStyle/>
            <a:p>
              <a:endParaRPr lang="zh-CN" altLang="en-US">
                <a:ea typeface="微软雅黑" panose="020B0503020204020204" pitchFamily="34" charset="-122"/>
              </a:endParaRPr>
            </a:p>
          </p:txBody>
        </p:sp>
        <p:sp>
          <p:nvSpPr>
            <p:cNvPr id="136" name="Line 21">
              <a:extLst>
                <a:ext uri="{FF2B5EF4-FFF2-40B4-BE49-F238E27FC236}">
                  <a16:creationId xmlns:a16="http://schemas.microsoft.com/office/drawing/2014/main" id="{3C0D1D85-F72E-447C-B6C3-0B06A1A1692E}"/>
                </a:ext>
              </a:extLst>
            </p:cNvPr>
            <p:cNvSpPr>
              <a:spLocks noChangeShapeType="1"/>
            </p:cNvSpPr>
            <p:nvPr/>
          </p:nvSpPr>
          <p:spPr bwMode="auto">
            <a:xfrm>
              <a:off x="762000" y="3505200"/>
              <a:ext cx="304800" cy="0"/>
            </a:xfrm>
            <a:prstGeom prst="line">
              <a:avLst/>
            </a:prstGeom>
            <a:noFill/>
            <a:ln w="9525">
              <a:solidFill>
                <a:schemeClr val="tx1"/>
              </a:solidFill>
              <a:round/>
              <a:headEnd/>
              <a:tailEnd type="triangle" w="med" len="med"/>
            </a:ln>
            <a:effectLst>
              <a:outerShdw dist="107763" dir="2700000" algn="ctr" rotWithShape="0">
                <a:schemeClr val="bg2">
                  <a:alpha val="50000"/>
                </a:schemeClr>
              </a:outerShdw>
            </a:effectLst>
            <a:extLst>
              <a:ext uri="{909E8E84-426E-40DD-AFC4-6F175D3DCCD1}">
                <a14:hiddenFill xmlns:a14="http://schemas.microsoft.com/office/drawing/2010/main">
                  <a:noFill/>
                </a14:hiddenFill>
              </a:ext>
            </a:extLst>
          </p:spPr>
          <p:txBody>
            <a:bodyPr lIns="90000" tIns="46800" rIns="90000" bIns="46800" anchor="ctr"/>
            <a:lstStyle/>
            <a:p>
              <a:endParaRPr lang="zh-CN" altLang="en-US">
                <a:ea typeface="微软雅黑" panose="020B0503020204020204" pitchFamily="34" charset="-122"/>
              </a:endParaRPr>
            </a:p>
          </p:txBody>
        </p:sp>
        <p:sp>
          <p:nvSpPr>
            <p:cNvPr id="137" name="Line 22">
              <a:extLst>
                <a:ext uri="{FF2B5EF4-FFF2-40B4-BE49-F238E27FC236}">
                  <a16:creationId xmlns:a16="http://schemas.microsoft.com/office/drawing/2014/main" id="{EEE458A4-4383-48DB-924A-8952EC698B17}"/>
                </a:ext>
              </a:extLst>
            </p:cNvPr>
            <p:cNvSpPr>
              <a:spLocks noChangeShapeType="1"/>
            </p:cNvSpPr>
            <p:nvPr/>
          </p:nvSpPr>
          <p:spPr bwMode="auto">
            <a:xfrm>
              <a:off x="762000" y="2895600"/>
              <a:ext cx="304800" cy="0"/>
            </a:xfrm>
            <a:prstGeom prst="line">
              <a:avLst/>
            </a:prstGeom>
            <a:noFill/>
            <a:ln w="9525">
              <a:solidFill>
                <a:schemeClr val="tx1"/>
              </a:solidFill>
              <a:round/>
              <a:headEnd/>
              <a:tailEnd type="triangle" w="med" len="med"/>
            </a:ln>
            <a:effectLst>
              <a:outerShdw dist="107763" dir="2700000" algn="ctr" rotWithShape="0">
                <a:schemeClr val="bg2">
                  <a:alpha val="50000"/>
                </a:schemeClr>
              </a:outerShdw>
            </a:effectLst>
            <a:extLst>
              <a:ext uri="{909E8E84-426E-40DD-AFC4-6F175D3DCCD1}">
                <a14:hiddenFill xmlns:a14="http://schemas.microsoft.com/office/drawing/2010/main">
                  <a:noFill/>
                </a14:hiddenFill>
              </a:ext>
            </a:extLst>
          </p:spPr>
          <p:txBody>
            <a:bodyPr lIns="90000" tIns="46800" rIns="90000" bIns="46800" anchor="ctr"/>
            <a:lstStyle/>
            <a:p>
              <a:endParaRPr lang="zh-CN" altLang="en-US">
                <a:ea typeface="微软雅黑" panose="020B0503020204020204" pitchFamily="34" charset="-122"/>
              </a:endParaRPr>
            </a:p>
          </p:txBody>
        </p:sp>
        <p:sp>
          <p:nvSpPr>
            <p:cNvPr id="138" name="Rectangle 23">
              <a:extLst>
                <a:ext uri="{FF2B5EF4-FFF2-40B4-BE49-F238E27FC236}">
                  <a16:creationId xmlns:a16="http://schemas.microsoft.com/office/drawing/2014/main" id="{5F4BB8B0-95A6-4E0E-B4D0-5093D03FF946}"/>
                </a:ext>
              </a:extLst>
            </p:cNvPr>
            <p:cNvSpPr>
              <a:spLocks noChangeArrowheads="1"/>
            </p:cNvSpPr>
            <p:nvPr/>
          </p:nvSpPr>
          <p:spPr bwMode="auto">
            <a:xfrm>
              <a:off x="3048000" y="2667000"/>
              <a:ext cx="1524000" cy="457200"/>
            </a:xfrm>
            <a:prstGeom prst="rect">
              <a:avLst/>
            </a:prstGeom>
            <a:solidFill>
              <a:schemeClr val="accent6">
                <a:lumMod val="20000"/>
                <a:lumOff val="80000"/>
              </a:schemeClr>
            </a:solidFill>
            <a:ln w="9525" algn="ctr">
              <a:solidFill>
                <a:schemeClr val="tx1"/>
              </a:solidFill>
              <a:miter lim="800000"/>
              <a:headEnd/>
              <a:tailEnd/>
            </a:ln>
            <a:effectLst>
              <a:outerShdw dist="107763" dir="2700000" algn="ctr" rotWithShape="0">
                <a:schemeClr val="bg2">
                  <a:alpha val="50000"/>
                </a:schemeClr>
              </a:outerShdw>
            </a:effectLst>
          </p:spPr>
          <p:txBody>
            <a:bodyPr wrap="none" lIns="90000" tIns="46800" rIns="90000" bIns="46800" anchor="ctr"/>
            <a:lstStyle/>
            <a:p>
              <a:pPr algn="ctr">
                <a:lnSpc>
                  <a:spcPct val="100000"/>
                </a:lnSpc>
                <a:buFontTx/>
                <a:buNone/>
              </a:pPr>
              <a:r>
                <a:rPr lang="zh-CN" altLang="en-US" sz="2000">
                  <a:effectLst>
                    <a:outerShdw blurRad="38100" dist="38100" dir="2700000" algn="tl">
                      <a:srgbClr val="FFFFFF"/>
                    </a:outerShdw>
                  </a:effectLst>
                  <a:latin typeface="Arial" panose="020B0604020202020204" pitchFamily="34" charset="0"/>
                  <a:ea typeface="微软雅黑" panose="020B0503020204020204" pitchFamily="34" charset="-122"/>
                </a:rPr>
                <a:t>化妆</a:t>
              </a:r>
            </a:p>
          </p:txBody>
        </p:sp>
        <p:sp>
          <p:nvSpPr>
            <p:cNvPr id="139" name="Rectangle 24">
              <a:extLst>
                <a:ext uri="{FF2B5EF4-FFF2-40B4-BE49-F238E27FC236}">
                  <a16:creationId xmlns:a16="http://schemas.microsoft.com/office/drawing/2014/main" id="{BD1B35C2-7A49-4D18-86D8-F2C9EA9ACDDC}"/>
                </a:ext>
              </a:extLst>
            </p:cNvPr>
            <p:cNvSpPr>
              <a:spLocks noChangeArrowheads="1"/>
            </p:cNvSpPr>
            <p:nvPr/>
          </p:nvSpPr>
          <p:spPr bwMode="auto">
            <a:xfrm>
              <a:off x="3048000" y="3276600"/>
              <a:ext cx="1524000" cy="457200"/>
            </a:xfrm>
            <a:prstGeom prst="rect">
              <a:avLst/>
            </a:prstGeom>
            <a:solidFill>
              <a:schemeClr val="accent6">
                <a:lumMod val="20000"/>
                <a:lumOff val="80000"/>
              </a:schemeClr>
            </a:solidFill>
            <a:ln w="9525" algn="ctr">
              <a:solidFill>
                <a:schemeClr val="tx1"/>
              </a:solidFill>
              <a:miter lim="800000"/>
              <a:headEnd/>
              <a:tailEnd/>
            </a:ln>
            <a:effectLst>
              <a:outerShdw dist="107763" dir="2700000" algn="ctr" rotWithShape="0">
                <a:schemeClr val="bg2">
                  <a:alpha val="50000"/>
                </a:schemeClr>
              </a:outerShdw>
            </a:effectLst>
          </p:spPr>
          <p:txBody>
            <a:bodyPr wrap="none" lIns="90000" tIns="46800" rIns="90000" bIns="46800" anchor="ctr"/>
            <a:lstStyle/>
            <a:p>
              <a:pPr algn="ctr">
                <a:lnSpc>
                  <a:spcPct val="100000"/>
                </a:lnSpc>
                <a:buFontTx/>
                <a:buNone/>
              </a:pPr>
              <a:r>
                <a:rPr lang="zh-CN" altLang="en-US" sz="2000">
                  <a:effectLst>
                    <a:outerShdw blurRad="38100" dist="38100" dir="2700000" algn="tl">
                      <a:srgbClr val="FFFFFF"/>
                    </a:outerShdw>
                  </a:effectLst>
                  <a:latin typeface="Arial" panose="020B0604020202020204" pitchFamily="34" charset="0"/>
                  <a:ea typeface="微软雅黑" panose="020B0503020204020204" pitchFamily="34" charset="-122"/>
                </a:rPr>
                <a:t>道具</a:t>
              </a:r>
            </a:p>
          </p:txBody>
        </p:sp>
        <p:sp>
          <p:nvSpPr>
            <p:cNvPr id="140" name="Rectangle 25">
              <a:extLst>
                <a:ext uri="{FF2B5EF4-FFF2-40B4-BE49-F238E27FC236}">
                  <a16:creationId xmlns:a16="http://schemas.microsoft.com/office/drawing/2014/main" id="{A98BF15D-5505-4BFB-B1C6-8DDD7455CF6B}"/>
                </a:ext>
              </a:extLst>
            </p:cNvPr>
            <p:cNvSpPr>
              <a:spLocks noChangeArrowheads="1"/>
            </p:cNvSpPr>
            <p:nvPr/>
          </p:nvSpPr>
          <p:spPr bwMode="auto">
            <a:xfrm>
              <a:off x="3048000" y="3886200"/>
              <a:ext cx="1524000" cy="457200"/>
            </a:xfrm>
            <a:prstGeom prst="rect">
              <a:avLst/>
            </a:prstGeom>
            <a:solidFill>
              <a:schemeClr val="accent6">
                <a:lumMod val="20000"/>
                <a:lumOff val="80000"/>
              </a:schemeClr>
            </a:solidFill>
            <a:ln w="9525" algn="ctr">
              <a:solidFill>
                <a:schemeClr val="tx1"/>
              </a:solidFill>
              <a:miter lim="800000"/>
              <a:headEnd/>
              <a:tailEnd/>
            </a:ln>
            <a:effectLst>
              <a:outerShdw dist="107763" dir="2700000" algn="ctr" rotWithShape="0">
                <a:schemeClr val="bg2">
                  <a:alpha val="50000"/>
                </a:schemeClr>
              </a:outerShdw>
            </a:effectLst>
          </p:spPr>
          <p:txBody>
            <a:bodyPr wrap="none" lIns="90000" tIns="46800" rIns="90000" bIns="46800" anchor="ctr"/>
            <a:lstStyle/>
            <a:p>
              <a:pPr algn="ctr">
                <a:lnSpc>
                  <a:spcPct val="100000"/>
                </a:lnSpc>
                <a:buFontTx/>
                <a:buNone/>
              </a:pPr>
              <a:r>
                <a:rPr lang="zh-CN" altLang="en-US" sz="2000">
                  <a:effectLst>
                    <a:outerShdw blurRad="38100" dist="38100" dir="2700000" algn="tl">
                      <a:srgbClr val="FFFFFF"/>
                    </a:outerShdw>
                  </a:effectLst>
                  <a:latin typeface="Arial" panose="020B0604020202020204" pitchFamily="34" charset="0"/>
                  <a:ea typeface="微软雅黑" panose="020B0503020204020204" pitchFamily="34" charset="-122"/>
                </a:rPr>
                <a:t>灯光</a:t>
              </a:r>
            </a:p>
          </p:txBody>
        </p:sp>
        <p:sp>
          <p:nvSpPr>
            <p:cNvPr id="141" name="Rectangle 26">
              <a:extLst>
                <a:ext uri="{FF2B5EF4-FFF2-40B4-BE49-F238E27FC236}">
                  <a16:creationId xmlns:a16="http://schemas.microsoft.com/office/drawing/2014/main" id="{A861321B-DDD9-49D1-A2CE-D84ED69BB98E}"/>
                </a:ext>
              </a:extLst>
            </p:cNvPr>
            <p:cNvSpPr>
              <a:spLocks noChangeArrowheads="1"/>
            </p:cNvSpPr>
            <p:nvPr/>
          </p:nvSpPr>
          <p:spPr bwMode="auto">
            <a:xfrm>
              <a:off x="3048000" y="4495800"/>
              <a:ext cx="1524000" cy="457200"/>
            </a:xfrm>
            <a:prstGeom prst="rect">
              <a:avLst/>
            </a:prstGeom>
            <a:solidFill>
              <a:schemeClr val="accent6">
                <a:lumMod val="20000"/>
                <a:lumOff val="80000"/>
              </a:schemeClr>
            </a:solidFill>
            <a:ln w="9525" algn="ctr">
              <a:solidFill>
                <a:schemeClr val="tx1"/>
              </a:solidFill>
              <a:miter lim="800000"/>
              <a:headEnd/>
              <a:tailEnd/>
            </a:ln>
            <a:effectLst>
              <a:outerShdw dist="107763" dir="2700000" algn="ctr" rotWithShape="0">
                <a:schemeClr val="bg2">
                  <a:alpha val="50000"/>
                </a:schemeClr>
              </a:outerShdw>
            </a:effectLst>
          </p:spPr>
          <p:txBody>
            <a:bodyPr wrap="none" lIns="90000" tIns="46800" rIns="90000" bIns="46800" anchor="ctr"/>
            <a:lstStyle/>
            <a:p>
              <a:pPr algn="ctr">
                <a:lnSpc>
                  <a:spcPct val="100000"/>
                </a:lnSpc>
                <a:buFontTx/>
                <a:buNone/>
              </a:pPr>
              <a:r>
                <a:rPr lang="zh-CN" altLang="en-US" sz="2000">
                  <a:effectLst>
                    <a:outerShdw blurRad="38100" dist="38100" dir="2700000" algn="tl">
                      <a:srgbClr val="FFFFFF"/>
                    </a:outerShdw>
                  </a:effectLst>
                  <a:latin typeface="Arial" panose="020B0604020202020204" pitchFamily="34" charset="0"/>
                  <a:ea typeface="微软雅黑" panose="020B0503020204020204" pitchFamily="34" charset="-122"/>
                </a:rPr>
                <a:t>音响</a:t>
              </a:r>
            </a:p>
          </p:txBody>
        </p:sp>
        <p:sp>
          <p:nvSpPr>
            <p:cNvPr id="142" name="Line 27">
              <a:extLst>
                <a:ext uri="{FF2B5EF4-FFF2-40B4-BE49-F238E27FC236}">
                  <a16:creationId xmlns:a16="http://schemas.microsoft.com/office/drawing/2014/main" id="{1389E4D8-D965-466D-8C76-510D21AB29D6}"/>
                </a:ext>
              </a:extLst>
            </p:cNvPr>
            <p:cNvSpPr>
              <a:spLocks noChangeShapeType="1"/>
            </p:cNvSpPr>
            <p:nvPr/>
          </p:nvSpPr>
          <p:spPr bwMode="auto">
            <a:xfrm>
              <a:off x="2743200" y="4724400"/>
              <a:ext cx="304800" cy="0"/>
            </a:xfrm>
            <a:prstGeom prst="line">
              <a:avLst/>
            </a:prstGeom>
            <a:noFill/>
            <a:ln w="9525">
              <a:solidFill>
                <a:schemeClr val="tx1"/>
              </a:solidFill>
              <a:round/>
              <a:headEnd/>
              <a:tailEnd type="triangle" w="med" len="med"/>
            </a:ln>
            <a:effectLst>
              <a:outerShdw dist="107763" dir="2700000" algn="ctr" rotWithShape="0">
                <a:schemeClr val="bg2">
                  <a:alpha val="50000"/>
                </a:schemeClr>
              </a:outerShdw>
            </a:effectLst>
            <a:extLst>
              <a:ext uri="{909E8E84-426E-40DD-AFC4-6F175D3DCCD1}">
                <a14:hiddenFill xmlns:a14="http://schemas.microsoft.com/office/drawing/2010/main">
                  <a:noFill/>
                </a14:hiddenFill>
              </a:ext>
            </a:extLst>
          </p:spPr>
          <p:txBody>
            <a:bodyPr lIns="90000" tIns="46800" rIns="90000" bIns="46800" anchor="ctr"/>
            <a:lstStyle/>
            <a:p>
              <a:endParaRPr lang="zh-CN" altLang="en-US">
                <a:ea typeface="微软雅黑" panose="020B0503020204020204" pitchFamily="34" charset="-122"/>
              </a:endParaRPr>
            </a:p>
          </p:txBody>
        </p:sp>
        <p:sp>
          <p:nvSpPr>
            <p:cNvPr id="143" name="Line 28">
              <a:extLst>
                <a:ext uri="{FF2B5EF4-FFF2-40B4-BE49-F238E27FC236}">
                  <a16:creationId xmlns:a16="http://schemas.microsoft.com/office/drawing/2014/main" id="{480511DE-BA9E-442C-8889-7289634836F2}"/>
                </a:ext>
              </a:extLst>
            </p:cNvPr>
            <p:cNvSpPr>
              <a:spLocks noChangeShapeType="1"/>
            </p:cNvSpPr>
            <p:nvPr/>
          </p:nvSpPr>
          <p:spPr bwMode="auto">
            <a:xfrm>
              <a:off x="2743200" y="4114800"/>
              <a:ext cx="304800" cy="0"/>
            </a:xfrm>
            <a:prstGeom prst="line">
              <a:avLst/>
            </a:prstGeom>
            <a:noFill/>
            <a:ln w="9525">
              <a:solidFill>
                <a:schemeClr val="tx1"/>
              </a:solidFill>
              <a:round/>
              <a:headEnd/>
              <a:tailEnd type="triangle" w="med" len="med"/>
            </a:ln>
            <a:effectLst>
              <a:outerShdw dist="107763" dir="2700000" algn="ctr" rotWithShape="0">
                <a:schemeClr val="bg2">
                  <a:alpha val="50000"/>
                </a:schemeClr>
              </a:outerShdw>
            </a:effectLst>
            <a:extLst>
              <a:ext uri="{909E8E84-426E-40DD-AFC4-6F175D3DCCD1}">
                <a14:hiddenFill xmlns:a14="http://schemas.microsoft.com/office/drawing/2010/main">
                  <a:noFill/>
                </a14:hiddenFill>
              </a:ext>
            </a:extLst>
          </p:spPr>
          <p:txBody>
            <a:bodyPr lIns="90000" tIns="46800" rIns="90000" bIns="46800" anchor="ctr"/>
            <a:lstStyle/>
            <a:p>
              <a:endParaRPr lang="zh-CN" altLang="en-US">
                <a:ea typeface="微软雅黑" panose="020B0503020204020204" pitchFamily="34" charset="-122"/>
              </a:endParaRPr>
            </a:p>
          </p:txBody>
        </p:sp>
        <p:sp>
          <p:nvSpPr>
            <p:cNvPr id="144" name="Line 29">
              <a:extLst>
                <a:ext uri="{FF2B5EF4-FFF2-40B4-BE49-F238E27FC236}">
                  <a16:creationId xmlns:a16="http://schemas.microsoft.com/office/drawing/2014/main" id="{17E5AD28-A8B5-48E3-A2EA-E7FA8C68ED3F}"/>
                </a:ext>
              </a:extLst>
            </p:cNvPr>
            <p:cNvSpPr>
              <a:spLocks noChangeShapeType="1"/>
            </p:cNvSpPr>
            <p:nvPr/>
          </p:nvSpPr>
          <p:spPr bwMode="auto">
            <a:xfrm>
              <a:off x="2743200" y="3505200"/>
              <a:ext cx="304800" cy="0"/>
            </a:xfrm>
            <a:prstGeom prst="line">
              <a:avLst/>
            </a:prstGeom>
            <a:noFill/>
            <a:ln w="9525">
              <a:solidFill>
                <a:schemeClr val="tx1"/>
              </a:solidFill>
              <a:round/>
              <a:headEnd/>
              <a:tailEnd type="triangle" w="med" len="med"/>
            </a:ln>
            <a:effectLst>
              <a:outerShdw dist="107763" dir="2700000" algn="ctr" rotWithShape="0">
                <a:schemeClr val="bg2">
                  <a:alpha val="50000"/>
                </a:schemeClr>
              </a:outerShdw>
            </a:effectLst>
            <a:extLst>
              <a:ext uri="{909E8E84-426E-40DD-AFC4-6F175D3DCCD1}">
                <a14:hiddenFill xmlns:a14="http://schemas.microsoft.com/office/drawing/2010/main">
                  <a:noFill/>
                </a14:hiddenFill>
              </a:ext>
            </a:extLst>
          </p:spPr>
          <p:txBody>
            <a:bodyPr lIns="90000" tIns="46800" rIns="90000" bIns="46800" anchor="ctr"/>
            <a:lstStyle/>
            <a:p>
              <a:endParaRPr lang="zh-CN" altLang="en-US">
                <a:ea typeface="微软雅黑" panose="020B0503020204020204" pitchFamily="34" charset="-122"/>
              </a:endParaRPr>
            </a:p>
          </p:txBody>
        </p:sp>
        <p:sp>
          <p:nvSpPr>
            <p:cNvPr id="145" name="Line 30">
              <a:extLst>
                <a:ext uri="{FF2B5EF4-FFF2-40B4-BE49-F238E27FC236}">
                  <a16:creationId xmlns:a16="http://schemas.microsoft.com/office/drawing/2014/main" id="{F9B47062-88E8-48E9-A535-B0883B1E1533}"/>
                </a:ext>
              </a:extLst>
            </p:cNvPr>
            <p:cNvSpPr>
              <a:spLocks noChangeShapeType="1"/>
            </p:cNvSpPr>
            <p:nvPr/>
          </p:nvSpPr>
          <p:spPr bwMode="auto">
            <a:xfrm>
              <a:off x="2743200" y="2895600"/>
              <a:ext cx="304800" cy="0"/>
            </a:xfrm>
            <a:prstGeom prst="line">
              <a:avLst/>
            </a:prstGeom>
            <a:noFill/>
            <a:ln w="9525">
              <a:solidFill>
                <a:schemeClr val="tx1"/>
              </a:solidFill>
              <a:round/>
              <a:headEnd/>
              <a:tailEnd type="triangle" w="med" len="med"/>
            </a:ln>
            <a:effectLst>
              <a:outerShdw dist="107763" dir="2700000" algn="ctr" rotWithShape="0">
                <a:schemeClr val="bg2">
                  <a:alpha val="50000"/>
                </a:schemeClr>
              </a:outerShdw>
            </a:effectLst>
            <a:extLst>
              <a:ext uri="{909E8E84-426E-40DD-AFC4-6F175D3DCCD1}">
                <a14:hiddenFill xmlns:a14="http://schemas.microsoft.com/office/drawing/2010/main">
                  <a:noFill/>
                </a14:hiddenFill>
              </a:ext>
            </a:extLst>
          </p:spPr>
          <p:txBody>
            <a:bodyPr lIns="90000" tIns="46800" rIns="90000" bIns="46800" anchor="ctr"/>
            <a:lstStyle/>
            <a:p>
              <a:endParaRPr lang="zh-CN" altLang="en-US">
                <a:ea typeface="微软雅黑" panose="020B0503020204020204" pitchFamily="34" charset="-122"/>
              </a:endParaRPr>
            </a:p>
          </p:txBody>
        </p:sp>
        <p:sp>
          <p:nvSpPr>
            <p:cNvPr id="146" name="Rectangle 31">
              <a:extLst>
                <a:ext uri="{FF2B5EF4-FFF2-40B4-BE49-F238E27FC236}">
                  <a16:creationId xmlns:a16="http://schemas.microsoft.com/office/drawing/2014/main" id="{34CA9DC6-ECF6-42E3-851C-89580B6E7C6C}"/>
                </a:ext>
              </a:extLst>
            </p:cNvPr>
            <p:cNvSpPr>
              <a:spLocks noChangeArrowheads="1"/>
            </p:cNvSpPr>
            <p:nvPr/>
          </p:nvSpPr>
          <p:spPr bwMode="auto">
            <a:xfrm>
              <a:off x="5105400" y="2667000"/>
              <a:ext cx="1524000" cy="457200"/>
            </a:xfrm>
            <a:prstGeom prst="rect">
              <a:avLst/>
            </a:prstGeom>
            <a:solidFill>
              <a:schemeClr val="accent6">
                <a:lumMod val="20000"/>
                <a:lumOff val="80000"/>
              </a:schemeClr>
            </a:solidFill>
            <a:ln w="9525" algn="ctr">
              <a:solidFill>
                <a:schemeClr val="tx1"/>
              </a:solidFill>
              <a:miter lim="800000"/>
              <a:headEnd/>
              <a:tailEnd/>
            </a:ln>
            <a:effectLst>
              <a:outerShdw dist="107763" dir="2700000" algn="ctr" rotWithShape="0">
                <a:schemeClr val="bg2">
                  <a:alpha val="50000"/>
                </a:schemeClr>
              </a:outerShdw>
            </a:effectLst>
          </p:spPr>
          <p:txBody>
            <a:bodyPr wrap="none" lIns="90000" tIns="46800" rIns="90000" bIns="46800" anchor="ctr"/>
            <a:lstStyle/>
            <a:p>
              <a:pPr algn="ctr">
                <a:lnSpc>
                  <a:spcPct val="100000"/>
                </a:lnSpc>
                <a:buFontTx/>
                <a:buNone/>
              </a:pPr>
              <a:r>
                <a:rPr lang="zh-CN" altLang="en-US" sz="2000">
                  <a:effectLst>
                    <a:outerShdw blurRad="38100" dist="38100" dir="2700000" algn="tl">
                      <a:srgbClr val="FFFFFF"/>
                    </a:outerShdw>
                  </a:effectLst>
                  <a:latin typeface="Arial" panose="020B0604020202020204" pitchFamily="34" charset="0"/>
                  <a:ea typeface="微软雅黑" panose="020B0503020204020204" pitchFamily="34" charset="-122"/>
                </a:rPr>
                <a:t>交通</a:t>
              </a:r>
            </a:p>
          </p:txBody>
        </p:sp>
        <p:sp>
          <p:nvSpPr>
            <p:cNvPr id="147" name="Rectangle 32">
              <a:extLst>
                <a:ext uri="{FF2B5EF4-FFF2-40B4-BE49-F238E27FC236}">
                  <a16:creationId xmlns:a16="http://schemas.microsoft.com/office/drawing/2014/main" id="{3CAE7FF7-46D7-4786-80D4-A0A63D79F7B5}"/>
                </a:ext>
              </a:extLst>
            </p:cNvPr>
            <p:cNvSpPr>
              <a:spLocks noChangeArrowheads="1"/>
            </p:cNvSpPr>
            <p:nvPr/>
          </p:nvSpPr>
          <p:spPr bwMode="auto">
            <a:xfrm>
              <a:off x="5105400" y="3276600"/>
              <a:ext cx="1524000" cy="457200"/>
            </a:xfrm>
            <a:prstGeom prst="rect">
              <a:avLst/>
            </a:prstGeom>
            <a:solidFill>
              <a:schemeClr val="accent6">
                <a:lumMod val="20000"/>
                <a:lumOff val="80000"/>
              </a:schemeClr>
            </a:solidFill>
            <a:ln w="9525" algn="ctr">
              <a:solidFill>
                <a:schemeClr val="tx1"/>
              </a:solidFill>
              <a:miter lim="800000"/>
              <a:headEnd/>
              <a:tailEnd/>
            </a:ln>
            <a:effectLst>
              <a:outerShdw dist="107763" dir="2700000" algn="ctr" rotWithShape="0">
                <a:schemeClr val="bg2">
                  <a:alpha val="50000"/>
                </a:schemeClr>
              </a:outerShdw>
            </a:effectLst>
          </p:spPr>
          <p:txBody>
            <a:bodyPr wrap="none" lIns="90000" tIns="46800" rIns="90000" bIns="46800" anchor="ctr"/>
            <a:lstStyle/>
            <a:p>
              <a:pPr algn="ctr">
                <a:lnSpc>
                  <a:spcPct val="100000"/>
                </a:lnSpc>
                <a:buFontTx/>
                <a:buNone/>
              </a:pPr>
              <a:r>
                <a:rPr lang="zh-CN" altLang="en-US" sz="2000">
                  <a:effectLst>
                    <a:outerShdw blurRad="38100" dist="38100" dir="2700000" algn="tl">
                      <a:srgbClr val="FFFFFF"/>
                    </a:outerShdw>
                  </a:effectLst>
                  <a:latin typeface="Arial" panose="020B0604020202020204" pitchFamily="34" charset="0"/>
                  <a:ea typeface="微软雅黑" panose="020B0503020204020204" pitchFamily="34" charset="-122"/>
                </a:rPr>
                <a:t>就餐</a:t>
              </a:r>
            </a:p>
          </p:txBody>
        </p:sp>
        <p:sp>
          <p:nvSpPr>
            <p:cNvPr id="148" name="Rectangle 33">
              <a:extLst>
                <a:ext uri="{FF2B5EF4-FFF2-40B4-BE49-F238E27FC236}">
                  <a16:creationId xmlns:a16="http://schemas.microsoft.com/office/drawing/2014/main" id="{421E3D7B-81BA-44CE-A4FD-0BF4AA397BC1}"/>
                </a:ext>
              </a:extLst>
            </p:cNvPr>
            <p:cNvSpPr>
              <a:spLocks noChangeArrowheads="1"/>
            </p:cNvSpPr>
            <p:nvPr/>
          </p:nvSpPr>
          <p:spPr bwMode="auto">
            <a:xfrm>
              <a:off x="5105400" y="3886200"/>
              <a:ext cx="1524000" cy="457200"/>
            </a:xfrm>
            <a:prstGeom prst="rect">
              <a:avLst/>
            </a:prstGeom>
            <a:solidFill>
              <a:schemeClr val="accent6">
                <a:lumMod val="20000"/>
                <a:lumOff val="80000"/>
              </a:schemeClr>
            </a:solidFill>
            <a:ln w="9525" algn="ctr">
              <a:solidFill>
                <a:schemeClr val="tx1"/>
              </a:solidFill>
              <a:miter lim="800000"/>
              <a:headEnd/>
              <a:tailEnd/>
            </a:ln>
            <a:effectLst>
              <a:outerShdw dist="107763" dir="2700000" algn="ctr" rotWithShape="0">
                <a:schemeClr val="bg2">
                  <a:alpha val="50000"/>
                </a:schemeClr>
              </a:outerShdw>
            </a:effectLst>
          </p:spPr>
          <p:txBody>
            <a:bodyPr wrap="none" lIns="90000" tIns="46800" rIns="90000" bIns="46800" anchor="ctr"/>
            <a:lstStyle/>
            <a:p>
              <a:pPr algn="ctr">
                <a:lnSpc>
                  <a:spcPct val="100000"/>
                </a:lnSpc>
                <a:buFontTx/>
                <a:buNone/>
              </a:pPr>
              <a:r>
                <a:rPr lang="zh-CN" altLang="en-US" sz="2000">
                  <a:effectLst>
                    <a:outerShdw blurRad="38100" dist="38100" dir="2700000" algn="tl">
                      <a:srgbClr val="FFFFFF"/>
                    </a:outerShdw>
                  </a:effectLst>
                  <a:latin typeface="Arial" panose="020B0604020202020204" pitchFamily="34" charset="0"/>
                  <a:ea typeface="微软雅黑" panose="020B0503020204020204" pitchFamily="34" charset="-122"/>
                </a:rPr>
                <a:t>住宿</a:t>
              </a:r>
            </a:p>
          </p:txBody>
        </p:sp>
        <p:sp>
          <p:nvSpPr>
            <p:cNvPr id="149" name="Rectangle 34">
              <a:extLst>
                <a:ext uri="{FF2B5EF4-FFF2-40B4-BE49-F238E27FC236}">
                  <a16:creationId xmlns:a16="http://schemas.microsoft.com/office/drawing/2014/main" id="{C575D63D-6ADA-4EBE-ADED-0EC60AF71465}"/>
                </a:ext>
              </a:extLst>
            </p:cNvPr>
            <p:cNvSpPr>
              <a:spLocks noChangeArrowheads="1"/>
            </p:cNvSpPr>
            <p:nvPr/>
          </p:nvSpPr>
          <p:spPr bwMode="auto">
            <a:xfrm>
              <a:off x="5105400" y="4495800"/>
              <a:ext cx="1524000" cy="457200"/>
            </a:xfrm>
            <a:prstGeom prst="rect">
              <a:avLst/>
            </a:prstGeom>
            <a:solidFill>
              <a:schemeClr val="accent6">
                <a:lumMod val="20000"/>
                <a:lumOff val="80000"/>
              </a:schemeClr>
            </a:solidFill>
            <a:ln w="9525" algn="ctr">
              <a:solidFill>
                <a:schemeClr val="tx1"/>
              </a:solidFill>
              <a:miter lim="800000"/>
              <a:headEnd/>
              <a:tailEnd/>
            </a:ln>
            <a:effectLst>
              <a:outerShdw dist="107763" dir="2700000" algn="ctr" rotWithShape="0">
                <a:schemeClr val="bg2">
                  <a:alpha val="50000"/>
                </a:schemeClr>
              </a:outerShdw>
            </a:effectLst>
          </p:spPr>
          <p:txBody>
            <a:bodyPr wrap="none" lIns="90000" tIns="46800" rIns="90000" bIns="46800" anchor="ctr"/>
            <a:lstStyle/>
            <a:p>
              <a:pPr algn="ctr">
                <a:lnSpc>
                  <a:spcPct val="100000"/>
                </a:lnSpc>
                <a:buFontTx/>
                <a:buNone/>
              </a:pPr>
              <a:r>
                <a:rPr lang="zh-CN" altLang="en-US" sz="2000">
                  <a:effectLst>
                    <a:outerShdw blurRad="38100" dist="38100" dir="2700000" algn="tl">
                      <a:srgbClr val="FFFFFF"/>
                    </a:outerShdw>
                  </a:effectLst>
                  <a:latin typeface="Arial" panose="020B0604020202020204" pitchFamily="34" charset="0"/>
                  <a:ea typeface="微软雅黑" panose="020B0503020204020204" pitchFamily="34" charset="-122"/>
                </a:rPr>
                <a:t>安全</a:t>
              </a:r>
            </a:p>
          </p:txBody>
        </p:sp>
        <p:sp>
          <p:nvSpPr>
            <p:cNvPr id="150" name="Line 35">
              <a:extLst>
                <a:ext uri="{FF2B5EF4-FFF2-40B4-BE49-F238E27FC236}">
                  <a16:creationId xmlns:a16="http://schemas.microsoft.com/office/drawing/2014/main" id="{BF1CA84F-9165-4A8D-A4DB-08264B835C66}"/>
                </a:ext>
              </a:extLst>
            </p:cNvPr>
            <p:cNvSpPr>
              <a:spLocks noChangeShapeType="1"/>
            </p:cNvSpPr>
            <p:nvPr/>
          </p:nvSpPr>
          <p:spPr bwMode="auto">
            <a:xfrm>
              <a:off x="4800600" y="4724400"/>
              <a:ext cx="304800" cy="0"/>
            </a:xfrm>
            <a:prstGeom prst="line">
              <a:avLst/>
            </a:prstGeom>
            <a:noFill/>
            <a:ln w="9525">
              <a:solidFill>
                <a:schemeClr val="tx1"/>
              </a:solidFill>
              <a:round/>
              <a:headEnd/>
              <a:tailEnd type="triangle" w="med" len="med"/>
            </a:ln>
            <a:effectLst>
              <a:outerShdw dist="107763" dir="2700000" algn="ctr" rotWithShape="0">
                <a:schemeClr val="bg2">
                  <a:alpha val="50000"/>
                </a:schemeClr>
              </a:outerShdw>
            </a:effectLst>
            <a:extLst>
              <a:ext uri="{909E8E84-426E-40DD-AFC4-6F175D3DCCD1}">
                <a14:hiddenFill xmlns:a14="http://schemas.microsoft.com/office/drawing/2010/main">
                  <a:noFill/>
                </a14:hiddenFill>
              </a:ext>
            </a:extLst>
          </p:spPr>
          <p:txBody>
            <a:bodyPr lIns="90000" tIns="46800" rIns="90000" bIns="46800" anchor="ctr"/>
            <a:lstStyle/>
            <a:p>
              <a:endParaRPr lang="zh-CN" altLang="en-US">
                <a:ea typeface="微软雅黑" panose="020B0503020204020204" pitchFamily="34" charset="-122"/>
              </a:endParaRPr>
            </a:p>
          </p:txBody>
        </p:sp>
        <p:sp>
          <p:nvSpPr>
            <p:cNvPr id="151" name="Line 36">
              <a:extLst>
                <a:ext uri="{FF2B5EF4-FFF2-40B4-BE49-F238E27FC236}">
                  <a16:creationId xmlns:a16="http://schemas.microsoft.com/office/drawing/2014/main" id="{FB7480C2-F6BB-41B8-9108-0FF6A24331C1}"/>
                </a:ext>
              </a:extLst>
            </p:cNvPr>
            <p:cNvSpPr>
              <a:spLocks noChangeShapeType="1"/>
            </p:cNvSpPr>
            <p:nvPr/>
          </p:nvSpPr>
          <p:spPr bwMode="auto">
            <a:xfrm>
              <a:off x="4800600" y="4114800"/>
              <a:ext cx="304800" cy="0"/>
            </a:xfrm>
            <a:prstGeom prst="line">
              <a:avLst/>
            </a:prstGeom>
            <a:noFill/>
            <a:ln w="9525">
              <a:solidFill>
                <a:schemeClr val="tx1"/>
              </a:solidFill>
              <a:round/>
              <a:headEnd/>
              <a:tailEnd type="triangle" w="med" len="med"/>
            </a:ln>
            <a:effectLst>
              <a:outerShdw dist="107763" dir="2700000" algn="ctr" rotWithShape="0">
                <a:schemeClr val="bg2">
                  <a:alpha val="50000"/>
                </a:schemeClr>
              </a:outerShdw>
            </a:effectLst>
            <a:extLst>
              <a:ext uri="{909E8E84-426E-40DD-AFC4-6F175D3DCCD1}">
                <a14:hiddenFill xmlns:a14="http://schemas.microsoft.com/office/drawing/2010/main">
                  <a:noFill/>
                </a14:hiddenFill>
              </a:ext>
            </a:extLst>
          </p:spPr>
          <p:txBody>
            <a:bodyPr lIns="90000" tIns="46800" rIns="90000" bIns="46800" anchor="ctr"/>
            <a:lstStyle/>
            <a:p>
              <a:endParaRPr lang="zh-CN" altLang="en-US">
                <a:ea typeface="微软雅黑" panose="020B0503020204020204" pitchFamily="34" charset="-122"/>
              </a:endParaRPr>
            </a:p>
          </p:txBody>
        </p:sp>
        <p:sp>
          <p:nvSpPr>
            <p:cNvPr id="152" name="Line 37">
              <a:extLst>
                <a:ext uri="{FF2B5EF4-FFF2-40B4-BE49-F238E27FC236}">
                  <a16:creationId xmlns:a16="http://schemas.microsoft.com/office/drawing/2014/main" id="{3BF5F773-54A4-4B31-9D75-33A46A7DF6F3}"/>
                </a:ext>
              </a:extLst>
            </p:cNvPr>
            <p:cNvSpPr>
              <a:spLocks noChangeShapeType="1"/>
            </p:cNvSpPr>
            <p:nvPr/>
          </p:nvSpPr>
          <p:spPr bwMode="auto">
            <a:xfrm>
              <a:off x="4800600" y="3505200"/>
              <a:ext cx="304800" cy="0"/>
            </a:xfrm>
            <a:prstGeom prst="line">
              <a:avLst/>
            </a:prstGeom>
            <a:noFill/>
            <a:ln w="9525">
              <a:solidFill>
                <a:schemeClr val="tx1"/>
              </a:solidFill>
              <a:round/>
              <a:headEnd/>
              <a:tailEnd type="triangle" w="med" len="med"/>
            </a:ln>
            <a:effectLst>
              <a:outerShdw dist="107763" dir="2700000" algn="ctr" rotWithShape="0">
                <a:schemeClr val="bg2">
                  <a:alpha val="50000"/>
                </a:schemeClr>
              </a:outerShdw>
            </a:effectLst>
            <a:extLst>
              <a:ext uri="{909E8E84-426E-40DD-AFC4-6F175D3DCCD1}">
                <a14:hiddenFill xmlns:a14="http://schemas.microsoft.com/office/drawing/2010/main">
                  <a:noFill/>
                </a14:hiddenFill>
              </a:ext>
            </a:extLst>
          </p:spPr>
          <p:txBody>
            <a:bodyPr lIns="90000" tIns="46800" rIns="90000" bIns="46800" anchor="ctr"/>
            <a:lstStyle/>
            <a:p>
              <a:endParaRPr lang="zh-CN" altLang="en-US">
                <a:ea typeface="微软雅黑" panose="020B0503020204020204" pitchFamily="34" charset="-122"/>
              </a:endParaRPr>
            </a:p>
          </p:txBody>
        </p:sp>
        <p:sp>
          <p:nvSpPr>
            <p:cNvPr id="153" name="Line 38">
              <a:extLst>
                <a:ext uri="{FF2B5EF4-FFF2-40B4-BE49-F238E27FC236}">
                  <a16:creationId xmlns:a16="http://schemas.microsoft.com/office/drawing/2014/main" id="{64B39792-5E86-4DD0-863C-B3C6E75B1C86}"/>
                </a:ext>
              </a:extLst>
            </p:cNvPr>
            <p:cNvSpPr>
              <a:spLocks noChangeShapeType="1"/>
            </p:cNvSpPr>
            <p:nvPr/>
          </p:nvSpPr>
          <p:spPr bwMode="auto">
            <a:xfrm>
              <a:off x="4800600" y="2895600"/>
              <a:ext cx="304800" cy="0"/>
            </a:xfrm>
            <a:prstGeom prst="line">
              <a:avLst/>
            </a:prstGeom>
            <a:noFill/>
            <a:ln w="9525">
              <a:solidFill>
                <a:schemeClr val="tx1"/>
              </a:solidFill>
              <a:round/>
              <a:headEnd/>
              <a:tailEnd type="triangle" w="med" len="med"/>
            </a:ln>
            <a:effectLst>
              <a:outerShdw dist="107763" dir="2700000" algn="ctr" rotWithShape="0">
                <a:schemeClr val="bg2">
                  <a:alpha val="50000"/>
                </a:schemeClr>
              </a:outerShdw>
            </a:effectLst>
            <a:extLst>
              <a:ext uri="{909E8E84-426E-40DD-AFC4-6F175D3DCCD1}">
                <a14:hiddenFill xmlns:a14="http://schemas.microsoft.com/office/drawing/2010/main">
                  <a:noFill/>
                </a14:hiddenFill>
              </a:ext>
            </a:extLst>
          </p:spPr>
          <p:txBody>
            <a:bodyPr lIns="90000" tIns="46800" rIns="90000" bIns="46800" anchor="ctr"/>
            <a:lstStyle/>
            <a:p>
              <a:endParaRPr lang="zh-CN" altLang="en-US">
                <a:ea typeface="微软雅黑" panose="020B0503020204020204" pitchFamily="34" charset="-122"/>
              </a:endParaRPr>
            </a:p>
          </p:txBody>
        </p:sp>
        <p:sp>
          <p:nvSpPr>
            <p:cNvPr id="154" name="Rectangle 39">
              <a:extLst>
                <a:ext uri="{FF2B5EF4-FFF2-40B4-BE49-F238E27FC236}">
                  <a16:creationId xmlns:a16="http://schemas.microsoft.com/office/drawing/2014/main" id="{56D610D2-590F-48EE-B889-5EA3D5C6E84A}"/>
                </a:ext>
              </a:extLst>
            </p:cNvPr>
            <p:cNvSpPr>
              <a:spLocks noChangeArrowheads="1"/>
            </p:cNvSpPr>
            <p:nvPr/>
          </p:nvSpPr>
          <p:spPr bwMode="auto">
            <a:xfrm>
              <a:off x="7162800" y="2667000"/>
              <a:ext cx="1524000" cy="457200"/>
            </a:xfrm>
            <a:prstGeom prst="rect">
              <a:avLst/>
            </a:prstGeom>
            <a:solidFill>
              <a:schemeClr val="accent6">
                <a:lumMod val="20000"/>
                <a:lumOff val="80000"/>
              </a:schemeClr>
            </a:solidFill>
            <a:ln w="9525" algn="ctr">
              <a:solidFill>
                <a:schemeClr val="tx1"/>
              </a:solidFill>
              <a:miter lim="800000"/>
              <a:headEnd/>
              <a:tailEnd/>
            </a:ln>
            <a:effectLst>
              <a:outerShdw dist="107763" dir="2700000" algn="ctr" rotWithShape="0">
                <a:schemeClr val="bg2">
                  <a:alpha val="50000"/>
                </a:schemeClr>
              </a:outerShdw>
            </a:effectLst>
          </p:spPr>
          <p:txBody>
            <a:bodyPr wrap="none" lIns="90000" tIns="46800" rIns="90000" bIns="46800" anchor="ctr"/>
            <a:lstStyle/>
            <a:p>
              <a:pPr algn="ctr">
                <a:lnSpc>
                  <a:spcPct val="100000"/>
                </a:lnSpc>
                <a:buFontTx/>
                <a:buNone/>
              </a:pPr>
              <a:r>
                <a:rPr lang="zh-CN" altLang="en-US" sz="2000">
                  <a:effectLst>
                    <a:outerShdw blurRad="38100" dist="38100" dir="2700000" algn="tl">
                      <a:srgbClr val="FFFFFF"/>
                    </a:outerShdw>
                  </a:effectLst>
                  <a:latin typeface="Arial" panose="020B0604020202020204" pitchFamily="34" charset="0"/>
                  <a:ea typeface="微软雅黑" panose="020B0503020204020204" pitchFamily="34" charset="-122"/>
                </a:rPr>
                <a:t>广告</a:t>
              </a:r>
            </a:p>
          </p:txBody>
        </p:sp>
        <p:sp>
          <p:nvSpPr>
            <p:cNvPr id="155" name="Rectangle 40">
              <a:extLst>
                <a:ext uri="{FF2B5EF4-FFF2-40B4-BE49-F238E27FC236}">
                  <a16:creationId xmlns:a16="http://schemas.microsoft.com/office/drawing/2014/main" id="{B46E1359-C5BB-4F13-B235-15D39668D10E}"/>
                </a:ext>
              </a:extLst>
            </p:cNvPr>
            <p:cNvSpPr>
              <a:spLocks noChangeArrowheads="1"/>
            </p:cNvSpPr>
            <p:nvPr/>
          </p:nvSpPr>
          <p:spPr bwMode="auto">
            <a:xfrm>
              <a:off x="7162800" y="3276600"/>
              <a:ext cx="1524000" cy="457200"/>
            </a:xfrm>
            <a:prstGeom prst="rect">
              <a:avLst/>
            </a:prstGeom>
            <a:solidFill>
              <a:schemeClr val="accent6">
                <a:lumMod val="20000"/>
                <a:lumOff val="80000"/>
              </a:schemeClr>
            </a:solidFill>
            <a:ln w="9525" algn="ctr">
              <a:solidFill>
                <a:schemeClr val="tx1"/>
              </a:solidFill>
              <a:miter lim="800000"/>
              <a:headEnd/>
              <a:tailEnd/>
            </a:ln>
            <a:effectLst>
              <a:outerShdw dist="107763" dir="2700000" algn="ctr" rotWithShape="0">
                <a:schemeClr val="bg2">
                  <a:alpha val="50000"/>
                </a:schemeClr>
              </a:outerShdw>
            </a:effectLst>
          </p:spPr>
          <p:txBody>
            <a:bodyPr wrap="none" lIns="90000" tIns="46800" rIns="90000" bIns="46800" anchor="ctr"/>
            <a:lstStyle/>
            <a:p>
              <a:pPr algn="ctr">
                <a:lnSpc>
                  <a:spcPct val="100000"/>
                </a:lnSpc>
                <a:buFontTx/>
                <a:buNone/>
              </a:pPr>
              <a:r>
                <a:rPr lang="zh-CN" altLang="en-US" sz="2000">
                  <a:effectLst>
                    <a:outerShdw blurRad="38100" dist="38100" dir="2700000" algn="tl">
                      <a:srgbClr val="FFFFFF"/>
                    </a:outerShdw>
                  </a:effectLst>
                  <a:latin typeface="Arial" panose="020B0604020202020204" pitchFamily="34" charset="0"/>
                  <a:ea typeface="微软雅黑" panose="020B0503020204020204" pitchFamily="34" charset="-122"/>
                </a:rPr>
                <a:t>销售</a:t>
              </a:r>
            </a:p>
          </p:txBody>
        </p:sp>
        <p:sp>
          <p:nvSpPr>
            <p:cNvPr id="156" name="Rectangle 41">
              <a:extLst>
                <a:ext uri="{FF2B5EF4-FFF2-40B4-BE49-F238E27FC236}">
                  <a16:creationId xmlns:a16="http://schemas.microsoft.com/office/drawing/2014/main" id="{ECD2384E-BA25-4592-9B70-C9309F750D84}"/>
                </a:ext>
              </a:extLst>
            </p:cNvPr>
            <p:cNvSpPr>
              <a:spLocks noChangeArrowheads="1"/>
            </p:cNvSpPr>
            <p:nvPr/>
          </p:nvSpPr>
          <p:spPr bwMode="auto">
            <a:xfrm>
              <a:off x="7162800" y="3886200"/>
              <a:ext cx="1524000" cy="457200"/>
            </a:xfrm>
            <a:prstGeom prst="rect">
              <a:avLst/>
            </a:prstGeom>
            <a:solidFill>
              <a:schemeClr val="accent6">
                <a:lumMod val="20000"/>
                <a:lumOff val="80000"/>
              </a:schemeClr>
            </a:solidFill>
            <a:ln w="9525" algn="ctr">
              <a:solidFill>
                <a:schemeClr val="tx1"/>
              </a:solidFill>
              <a:miter lim="800000"/>
              <a:headEnd/>
              <a:tailEnd/>
            </a:ln>
            <a:effectLst>
              <a:outerShdw dist="107763" dir="2700000" algn="ctr" rotWithShape="0">
                <a:schemeClr val="bg2">
                  <a:alpha val="50000"/>
                </a:schemeClr>
              </a:outerShdw>
            </a:effectLst>
          </p:spPr>
          <p:txBody>
            <a:bodyPr wrap="none" lIns="90000" tIns="46800" rIns="90000" bIns="46800" anchor="ctr"/>
            <a:lstStyle/>
            <a:p>
              <a:pPr algn="ctr">
                <a:lnSpc>
                  <a:spcPct val="100000"/>
                </a:lnSpc>
                <a:buFontTx/>
                <a:buNone/>
              </a:pPr>
              <a:r>
                <a:rPr lang="zh-CN" altLang="en-US" sz="2000">
                  <a:effectLst>
                    <a:outerShdw blurRad="38100" dist="38100" dir="2700000" algn="tl">
                      <a:srgbClr val="FFFFFF"/>
                    </a:outerShdw>
                  </a:effectLst>
                  <a:latin typeface="Arial" panose="020B0604020202020204" pitchFamily="34" charset="0"/>
                  <a:ea typeface="微软雅黑" panose="020B0503020204020204" pitchFamily="34" charset="-122"/>
                </a:rPr>
                <a:t>票务</a:t>
              </a:r>
            </a:p>
          </p:txBody>
        </p:sp>
        <p:sp>
          <p:nvSpPr>
            <p:cNvPr id="157" name="Rectangle 42">
              <a:extLst>
                <a:ext uri="{FF2B5EF4-FFF2-40B4-BE49-F238E27FC236}">
                  <a16:creationId xmlns:a16="http://schemas.microsoft.com/office/drawing/2014/main" id="{109414D2-133B-4D9E-9308-1D808EBC80F0}"/>
                </a:ext>
              </a:extLst>
            </p:cNvPr>
            <p:cNvSpPr>
              <a:spLocks noChangeArrowheads="1"/>
            </p:cNvSpPr>
            <p:nvPr/>
          </p:nvSpPr>
          <p:spPr bwMode="auto">
            <a:xfrm>
              <a:off x="7162800" y="4495800"/>
              <a:ext cx="1524000" cy="457200"/>
            </a:xfrm>
            <a:prstGeom prst="rect">
              <a:avLst/>
            </a:prstGeom>
            <a:solidFill>
              <a:schemeClr val="accent6">
                <a:lumMod val="20000"/>
                <a:lumOff val="80000"/>
              </a:schemeClr>
            </a:solidFill>
            <a:ln w="9525" algn="ctr">
              <a:solidFill>
                <a:schemeClr val="tx1"/>
              </a:solidFill>
              <a:miter lim="800000"/>
              <a:headEnd/>
              <a:tailEnd/>
            </a:ln>
            <a:effectLst>
              <a:outerShdw dist="107763" dir="2700000" algn="ctr" rotWithShape="0">
                <a:schemeClr val="bg2">
                  <a:alpha val="50000"/>
                </a:schemeClr>
              </a:outerShdw>
            </a:effectLst>
          </p:spPr>
          <p:txBody>
            <a:bodyPr wrap="none" lIns="90000" tIns="46800" rIns="90000" bIns="46800" anchor="ctr"/>
            <a:lstStyle/>
            <a:p>
              <a:pPr algn="ctr">
                <a:lnSpc>
                  <a:spcPct val="100000"/>
                </a:lnSpc>
                <a:buFontTx/>
                <a:buNone/>
              </a:pPr>
              <a:r>
                <a:rPr lang="zh-CN" altLang="en-US" sz="2000">
                  <a:effectLst>
                    <a:outerShdw blurRad="38100" dist="38100" dir="2700000" algn="tl">
                      <a:srgbClr val="FFFFFF"/>
                    </a:outerShdw>
                  </a:effectLst>
                  <a:latin typeface="Arial" panose="020B0604020202020204" pitchFamily="34" charset="0"/>
                  <a:ea typeface="微软雅黑" panose="020B0503020204020204" pitchFamily="34" charset="-122"/>
                </a:rPr>
                <a:t>财务</a:t>
              </a:r>
            </a:p>
          </p:txBody>
        </p:sp>
        <p:sp>
          <p:nvSpPr>
            <p:cNvPr id="158" name="Line 43">
              <a:extLst>
                <a:ext uri="{FF2B5EF4-FFF2-40B4-BE49-F238E27FC236}">
                  <a16:creationId xmlns:a16="http://schemas.microsoft.com/office/drawing/2014/main" id="{6D56D422-8355-4F50-9880-E6AE5EC82B30}"/>
                </a:ext>
              </a:extLst>
            </p:cNvPr>
            <p:cNvSpPr>
              <a:spLocks noChangeShapeType="1"/>
            </p:cNvSpPr>
            <p:nvPr/>
          </p:nvSpPr>
          <p:spPr bwMode="auto">
            <a:xfrm>
              <a:off x="6858000" y="4724400"/>
              <a:ext cx="304800" cy="0"/>
            </a:xfrm>
            <a:prstGeom prst="line">
              <a:avLst/>
            </a:prstGeom>
            <a:noFill/>
            <a:ln w="9525">
              <a:solidFill>
                <a:schemeClr val="tx1"/>
              </a:solidFill>
              <a:round/>
              <a:headEnd/>
              <a:tailEnd type="triangle" w="med" len="med"/>
            </a:ln>
            <a:effectLst>
              <a:outerShdw dist="107763" dir="2700000" algn="ctr" rotWithShape="0">
                <a:schemeClr val="bg2">
                  <a:alpha val="50000"/>
                </a:schemeClr>
              </a:outerShdw>
            </a:effectLst>
            <a:extLst>
              <a:ext uri="{909E8E84-426E-40DD-AFC4-6F175D3DCCD1}">
                <a14:hiddenFill xmlns:a14="http://schemas.microsoft.com/office/drawing/2010/main">
                  <a:noFill/>
                </a14:hiddenFill>
              </a:ext>
            </a:extLst>
          </p:spPr>
          <p:txBody>
            <a:bodyPr lIns="90000" tIns="46800" rIns="90000" bIns="46800" anchor="ctr"/>
            <a:lstStyle/>
            <a:p>
              <a:endParaRPr lang="zh-CN" altLang="en-US">
                <a:ea typeface="微软雅黑" panose="020B0503020204020204" pitchFamily="34" charset="-122"/>
              </a:endParaRPr>
            </a:p>
          </p:txBody>
        </p:sp>
        <p:sp>
          <p:nvSpPr>
            <p:cNvPr id="159" name="Line 44">
              <a:extLst>
                <a:ext uri="{FF2B5EF4-FFF2-40B4-BE49-F238E27FC236}">
                  <a16:creationId xmlns:a16="http://schemas.microsoft.com/office/drawing/2014/main" id="{CE32E900-2A63-4C42-8FDB-EE900CEAF594}"/>
                </a:ext>
              </a:extLst>
            </p:cNvPr>
            <p:cNvSpPr>
              <a:spLocks noChangeShapeType="1"/>
            </p:cNvSpPr>
            <p:nvPr/>
          </p:nvSpPr>
          <p:spPr bwMode="auto">
            <a:xfrm>
              <a:off x="6858000" y="4114800"/>
              <a:ext cx="304800" cy="0"/>
            </a:xfrm>
            <a:prstGeom prst="line">
              <a:avLst/>
            </a:prstGeom>
            <a:noFill/>
            <a:ln w="9525">
              <a:solidFill>
                <a:schemeClr val="tx1"/>
              </a:solidFill>
              <a:round/>
              <a:headEnd/>
              <a:tailEnd type="triangle" w="med" len="med"/>
            </a:ln>
            <a:effectLst>
              <a:outerShdw dist="107763" dir="2700000" algn="ctr" rotWithShape="0">
                <a:schemeClr val="bg2">
                  <a:alpha val="50000"/>
                </a:schemeClr>
              </a:outerShdw>
            </a:effectLst>
            <a:extLst>
              <a:ext uri="{909E8E84-426E-40DD-AFC4-6F175D3DCCD1}">
                <a14:hiddenFill xmlns:a14="http://schemas.microsoft.com/office/drawing/2010/main">
                  <a:noFill/>
                </a14:hiddenFill>
              </a:ext>
            </a:extLst>
          </p:spPr>
          <p:txBody>
            <a:bodyPr lIns="90000" tIns="46800" rIns="90000" bIns="46800" anchor="ctr"/>
            <a:lstStyle/>
            <a:p>
              <a:endParaRPr lang="zh-CN" altLang="en-US">
                <a:ea typeface="微软雅黑" panose="020B0503020204020204" pitchFamily="34" charset="-122"/>
              </a:endParaRPr>
            </a:p>
          </p:txBody>
        </p:sp>
        <p:sp>
          <p:nvSpPr>
            <p:cNvPr id="160" name="Line 45">
              <a:extLst>
                <a:ext uri="{FF2B5EF4-FFF2-40B4-BE49-F238E27FC236}">
                  <a16:creationId xmlns:a16="http://schemas.microsoft.com/office/drawing/2014/main" id="{4580722B-9887-4479-8D4E-3F3D0B11EE7F}"/>
                </a:ext>
              </a:extLst>
            </p:cNvPr>
            <p:cNvSpPr>
              <a:spLocks noChangeShapeType="1"/>
            </p:cNvSpPr>
            <p:nvPr/>
          </p:nvSpPr>
          <p:spPr bwMode="auto">
            <a:xfrm>
              <a:off x="6858000" y="3505200"/>
              <a:ext cx="304800" cy="0"/>
            </a:xfrm>
            <a:prstGeom prst="line">
              <a:avLst/>
            </a:prstGeom>
            <a:noFill/>
            <a:ln w="9525">
              <a:solidFill>
                <a:schemeClr val="tx1"/>
              </a:solidFill>
              <a:round/>
              <a:headEnd/>
              <a:tailEnd type="triangle" w="med" len="med"/>
            </a:ln>
            <a:effectLst>
              <a:outerShdw dist="107763" dir="2700000" algn="ctr" rotWithShape="0">
                <a:schemeClr val="bg2">
                  <a:alpha val="50000"/>
                </a:schemeClr>
              </a:outerShdw>
            </a:effectLst>
            <a:extLst>
              <a:ext uri="{909E8E84-426E-40DD-AFC4-6F175D3DCCD1}">
                <a14:hiddenFill xmlns:a14="http://schemas.microsoft.com/office/drawing/2010/main">
                  <a:noFill/>
                </a14:hiddenFill>
              </a:ext>
            </a:extLst>
          </p:spPr>
          <p:txBody>
            <a:bodyPr lIns="90000" tIns="46800" rIns="90000" bIns="46800" anchor="ctr"/>
            <a:lstStyle/>
            <a:p>
              <a:endParaRPr lang="zh-CN" altLang="en-US">
                <a:ea typeface="微软雅黑" panose="020B0503020204020204" pitchFamily="34" charset="-122"/>
              </a:endParaRPr>
            </a:p>
          </p:txBody>
        </p:sp>
        <p:sp>
          <p:nvSpPr>
            <p:cNvPr id="161" name="Line 46">
              <a:extLst>
                <a:ext uri="{FF2B5EF4-FFF2-40B4-BE49-F238E27FC236}">
                  <a16:creationId xmlns:a16="http://schemas.microsoft.com/office/drawing/2014/main" id="{6C73AE2E-1A15-4BA2-9B7F-47785C99F24F}"/>
                </a:ext>
              </a:extLst>
            </p:cNvPr>
            <p:cNvSpPr>
              <a:spLocks noChangeShapeType="1"/>
            </p:cNvSpPr>
            <p:nvPr/>
          </p:nvSpPr>
          <p:spPr bwMode="auto">
            <a:xfrm>
              <a:off x="6858000" y="2895600"/>
              <a:ext cx="304800" cy="0"/>
            </a:xfrm>
            <a:prstGeom prst="line">
              <a:avLst/>
            </a:prstGeom>
            <a:noFill/>
            <a:ln w="9525">
              <a:solidFill>
                <a:schemeClr val="tx1"/>
              </a:solidFill>
              <a:round/>
              <a:headEnd/>
              <a:tailEnd type="triangle" w="med" len="med"/>
            </a:ln>
            <a:effectLst>
              <a:outerShdw dist="107763" dir="2700000" algn="ctr" rotWithShape="0">
                <a:schemeClr val="bg2">
                  <a:alpha val="50000"/>
                </a:schemeClr>
              </a:outerShdw>
            </a:effectLst>
            <a:extLst>
              <a:ext uri="{909E8E84-426E-40DD-AFC4-6F175D3DCCD1}">
                <a14:hiddenFill xmlns:a14="http://schemas.microsoft.com/office/drawing/2010/main">
                  <a:noFill/>
                </a14:hiddenFill>
              </a:ext>
            </a:extLst>
          </p:spPr>
          <p:txBody>
            <a:bodyPr lIns="90000" tIns="46800" rIns="90000" bIns="46800" anchor="ctr"/>
            <a:lstStyle/>
            <a:p>
              <a:endParaRPr lang="zh-CN" altLang="en-US">
                <a:ea typeface="微软雅黑" panose="020B0503020204020204" pitchFamily="34" charset="-122"/>
              </a:endParaRPr>
            </a:p>
          </p:txBody>
        </p:sp>
        <p:sp>
          <p:nvSpPr>
            <p:cNvPr id="162" name="Line 47">
              <a:extLst>
                <a:ext uri="{FF2B5EF4-FFF2-40B4-BE49-F238E27FC236}">
                  <a16:creationId xmlns:a16="http://schemas.microsoft.com/office/drawing/2014/main" id="{E5826418-D665-44FF-AA18-D0ECE62BD673}"/>
                </a:ext>
              </a:extLst>
            </p:cNvPr>
            <p:cNvSpPr>
              <a:spLocks noChangeShapeType="1"/>
            </p:cNvSpPr>
            <p:nvPr/>
          </p:nvSpPr>
          <p:spPr bwMode="auto">
            <a:xfrm>
              <a:off x="2743200" y="2438400"/>
              <a:ext cx="0" cy="2286000"/>
            </a:xfrm>
            <a:prstGeom prst="line">
              <a:avLst/>
            </a:prstGeom>
            <a:noFill/>
            <a:ln w="9525">
              <a:solidFill>
                <a:schemeClr val="tx1"/>
              </a:solidFill>
              <a:round/>
              <a:headEnd/>
              <a:tailEnd/>
            </a:ln>
            <a:effectLst>
              <a:outerShdw dist="107763" dir="2700000" algn="ctr" rotWithShape="0">
                <a:schemeClr val="bg2">
                  <a:alpha val="50000"/>
                </a:schemeClr>
              </a:outerShdw>
            </a:effectLst>
            <a:extLst>
              <a:ext uri="{909E8E84-426E-40DD-AFC4-6F175D3DCCD1}">
                <a14:hiddenFill xmlns:a14="http://schemas.microsoft.com/office/drawing/2010/main">
                  <a:noFill/>
                </a14:hiddenFill>
              </a:ext>
            </a:extLst>
          </p:spPr>
          <p:txBody>
            <a:bodyPr lIns="90000" tIns="46800" rIns="90000" bIns="46800" anchor="ctr"/>
            <a:lstStyle/>
            <a:p>
              <a:endParaRPr lang="zh-CN" altLang="en-US">
                <a:ea typeface="微软雅黑" panose="020B0503020204020204" pitchFamily="34" charset="-122"/>
              </a:endParaRPr>
            </a:p>
          </p:txBody>
        </p:sp>
        <p:sp>
          <p:nvSpPr>
            <p:cNvPr id="163" name="Line 48">
              <a:extLst>
                <a:ext uri="{FF2B5EF4-FFF2-40B4-BE49-F238E27FC236}">
                  <a16:creationId xmlns:a16="http://schemas.microsoft.com/office/drawing/2014/main" id="{7A7C97CE-D048-40EF-8488-207C144D98EB}"/>
                </a:ext>
              </a:extLst>
            </p:cNvPr>
            <p:cNvSpPr>
              <a:spLocks noChangeShapeType="1"/>
            </p:cNvSpPr>
            <p:nvPr/>
          </p:nvSpPr>
          <p:spPr bwMode="auto">
            <a:xfrm>
              <a:off x="4800600" y="2438400"/>
              <a:ext cx="0" cy="2286000"/>
            </a:xfrm>
            <a:prstGeom prst="line">
              <a:avLst/>
            </a:prstGeom>
            <a:noFill/>
            <a:ln w="9525">
              <a:solidFill>
                <a:schemeClr val="tx1"/>
              </a:solidFill>
              <a:round/>
              <a:headEnd/>
              <a:tailEnd/>
            </a:ln>
            <a:effectLst>
              <a:outerShdw dist="107763" dir="2700000" algn="ctr" rotWithShape="0">
                <a:schemeClr val="bg2">
                  <a:alpha val="50000"/>
                </a:schemeClr>
              </a:outerShdw>
            </a:effectLst>
            <a:extLst>
              <a:ext uri="{909E8E84-426E-40DD-AFC4-6F175D3DCCD1}">
                <a14:hiddenFill xmlns:a14="http://schemas.microsoft.com/office/drawing/2010/main">
                  <a:noFill/>
                </a14:hiddenFill>
              </a:ext>
            </a:extLst>
          </p:spPr>
          <p:txBody>
            <a:bodyPr lIns="90000" tIns="46800" rIns="90000" bIns="46800" anchor="ctr"/>
            <a:lstStyle/>
            <a:p>
              <a:endParaRPr lang="zh-CN" altLang="en-US">
                <a:ea typeface="微软雅黑" panose="020B0503020204020204" pitchFamily="34" charset="-122"/>
              </a:endParaRPr>
            </a:p>
          </p:txBody>
        </p:sp>
        <p:sp>
          <p:nvSpPr>
            <p:cNvPr id="164" name="Line 49">
              <a:extLst>
                <a:ext uri="{FF2B5EF4-FFF2-40B4-BE49-F238E27FC236}">
                  <a16:creationId xmlns:a16="http://schemas.microsoft.com/office/drawing/2014/main" id="{8CB77397-A8E5-42F5-91DB-C54E804385D3}"/>
                </a:ext>
              </a:extLst>
            </p:cNvPr>
            <p:cNvSpPr>
              <a:spLocks noChangeShapeType="1"/>
            </p:cNvSpPr>
            <p:nvPr/>
          </p:nvSpPr>
          <p:spPr bwMode="auto">
            <a:xfrm>
              <a:off x="6858000" y="2438400"/>
              <a:ext cx="0" cy="2286000"/>
            </a:xfrm>
            <a:prstGeom prst="line">
              <a:avLst/>
            </a:prstGeom>
            <a:noFill/>
            <a:ln w="9525">
              <a:solidFill>
                <a:schemeClr val="tx1"/>
              </a:solidFill>
              <a:round/>
              <a:headEnd/>
              <a:tailEnd/>
            </a:ln>
            <a:effectLst>
              <a:outerShdw dist="107763" dir="2700000" algn="ctr" rotWithShape="0">
                <a:schemeClr val="bg2">
                  <a:alpha val="50000"/>
                </a:schemeClr>
              </a:outerShdw>
            </a:effectLst>
            <a:extLst>
              <a:ext uri="{909E8E84-426E-40DD-AFC4-6F175D3DCCD1}">
                <a14:hiddenFill xmlns:a14="http://schemas.microsoft.com/office/drawing/2010/main">
                  <a:noFill/>
                </a14:hiddenFill>
              </a:ext>
            </a:extLst>
          </p:spPr>
          <p:txBody>
            <a:bodyPr lIns="90000" tIns="46800" rIns="90000" bIns="46800" anchor="ctr"/>
            <a:lstStyle/>
            <a:p>
              <a:endParaRPr lang="zh-CN" altLang="en-US">
                <a:ea typeface="微软雅黑" panose="020B0503020204020204" pitchFamily="34" charset="-122"/>
              </a:endParaRPr>
            </a:p>
          </p:txBody>
        </p:sp>
      </p:grpSp>
    </p:spTree>
    <p:extLst>
      <p:ext uri="{BB962C8B-B14F-4D97-AF65-F5344CB8AC3E}">
        <p14:creationId xmlns:p14="http://schemas.microsoft.com/office/powerpoint/2010/main" val="5760849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E5DE1E-C8A6-49AA-B811-DACCF24AC1AA}"/>
              </a:ext>
            </a:extLst>
          </p:cNvPr>
          <p:cNvSpPr>
            <a:spLocks noGrp="1"/>
          </p:cNvSpPr>
          <p:nvPr>
            <p:ph type="title"/>
          </p:nvPr>
        </p:nvSpPr>
        <p:spPr/>
        <p:txBody>
          <a:bodyPr/>
          <a:lstStyle/>
          <a:p>
            <a:r>
              <a:rPr lang="en-US" altLang="zh-CN" dirty="0"/>
              <a:t>4. </a:t>
            </a:r>
            <a:r>
              <a:rPr lang="zh-CN" altLang="en-US" dirty="0"/>
              <a:t>常用工具、技术和方法</a:t>
            </a:r>
            <a:r>
              <a:rPr lang="en-US" altLang="zh-CN" dirty="0"/>
              <a:t> </a:t>
            </a:r>
            <a:endParaRPr lang="zh-CN" altLang="en-US" dirty="0"/>
          </a:p>
        </p:txBody>
      </p:sp>
      <p:sp>
        <p:nvSpPr>
          <p:cNvPr id="3" name="内容占位符 2">
            <a:extLst>
              <a:ext uri="{FF2B5EF4-FFF2-40B4-BE49-F238E27FC236}">
                <a16:creationId xmlns:a16="http://schemas.microsoft.com/office/drawing/2014/main" id="{06EAC41D-5CCD-44F0-A928-505D997C47C8}"/>
              </a:ext>
            </a:extLst>
          </p:cNvPr>
          <p:cNvSpPr>
            <a:spLocks noGrp="1"/>
          </p:cNvSpPr>
          <p:nvPr>
            <p:ph idx="1"/>
          </p:nvPr>
        </p:nvSpPr>
        <p:spPr>
          <a:xfrm>
            <a:off x="673100" y="1200210"/>
            <a:ext cx="10864850" cy="5047544"/>
          </a:xfrm>
        </p:spPr>
        <p:txBody>
          <a:bodyPr>
            <a:normAutofit fontScale="92500" lnSpcReduction="10000"/>
          </a:bodyPr>
          <a:lstStyle/>
          <a:p>
            <a:pPr marL="0" indent="0">
              <a:buNone/>
            </a:pPr>
            <a:r>
              <a:rPr lang="zh-CN" altLang="en-US" dirty="0">
                <a:latin typeface="Arial Unicode MS" panose="020B0604020202020204" pitchFamily="34" charset="-122"/>
              </a:rPr>
              <a:t>（</a:t>
            </a:r>
            <a:r>
              <a:rPr lang="en-US" altLang="zh-CN" dirty="0"/>
              <a:t>11</a:t>
            </a:r>
            <a:r>
              <a:rPr lang="zh-CN" altLang="en-US" dirty="0">
                <a:latin typeface="Arial Unicode MS" panose="020B0604020202020204" pitchFamily="34" charset="-122"/>
              </a:rPr>
              <a:t>）</a:t>
            </a:r>
            <a:r>
              <a:rPr lang="en-US" altLang="zh-CN" dirty="0">
                <a:latin typeface="Arial Unicode MS" panose="020B0604020202020204" pitchFamily="34" charset="-122"/>
              </a:rPr>
              <a:t>WBS</a:t>
            </a:r>
            <a:r>
              <a:rPr lang="zh-CN" altLang="en-US" dirty="0">
                <a:latin typeface="Arial Unicode MS" panose="020B0604020202020204" pitchFamily="34" charset="-122"/>
              </a:rPr>
              <a:t>分解（</a:t>
            </a:r>
            <a:r>
              <a:rPr lang="en-US" altLang="zh-CN" dirty="0">
                <a:latin typeface="Arial Unicode MS" panose="020B0604020202020204" pitchFamily="34" charset="-122"/>
              </a:rPr>
              <a:t>Work Breakdown Structure</a:t>
            </a:r>
            <a:r>
              <a:rPr lang="zh-CN" altLang="en-US" dirty="0">
                <a:latin typeface="Arial Unicode MS" panose="020B0604020202020204" pitchFamily="34" charset="-122"/>
              </a:rPr>
              <a:t>）</a:t>
            </a:r>
            <a:endParaRPr lang="en-US" altLang="zh-CN" dirty="0">
              <a:latin typeface="Arial Unicode MS" panose="020B0604020202020204" pitchFamily="34" charset="-122"/>
            </a:endParaRPr>
          </a:p>
          <a:p>
            <a:pPr lvl="1"/>
            <a:r>
              <a:rPr lang="zh-CN" altLang="en-US" dirty="0"/>
              <a:t>分解原则</a:t>
            </a:r>
            <a:endParaRPr lang="en-US" altLang="zh-CN" dirty="0"/>
          </a:p>
          <a:p>
            <a:pPr lvl="2"/>
            <a:r>
              <a:rPr lang="zh-CN" altLang="en-US" dirty="0"/>
              <a:t>不要混淆分解结构：工作项、任务，例如：</a:t>
            </a:r>
            <a:endParaRPr lang="en-US" altLang="zh-CN" dirty="0"/>
          </a:p>
          <a:p>
            <a:pPr lvl="3"/>
            <a:r>
              <a:rPr lang="zh-CN" altLang="en-US" dirty="0"/>
              <a:t>节目项目下的任务分解应该是策划、编导、排练、表演；而不应该是独唱、舞蹈、相声、小品</a:t>
            </a:r>
          </a:p>
          <a:p>
            <a:pPr lvl="3"/>
            <a:r>
              <a:rPr lang="zh-CN" altLang="en-US" dirty="0"/>
              <a:t>建筑项目任务分解应该是规划、设计、建筑、装修；而不应该是一楼、二楼、三楼、四楼</a:t>
            </a:r>
          </a:p>
          <a:p>
            <a:pPr lvl="2"/>
            <a:r>
              <a:rPr lang="zh-CN" altLang="en-US" dirty="0"/>
              <a:t>一个任务只能在</a:t>
            </a:r>
            <a:r>
              <a:rPr lang="en-US" altLang="zh-CN" dirty="0"/>
              <a:t>WBS</a:t>
            </a:r>
            <a:r>
              <a:rPr lang="zh-CN" altLang="en-US" dirty="0"/>
              <a:t>中出现一次</a:t>
            </a:r>
          </a:p>
          <a:p>
            <a:pPr lvl="2"/>
            <a:r>
              <a:rPr lang="zh-CN" altLang="en-US" dirty="0"/>
              <a:t>一个任务是其下一级任务之和</a:t>
            </a:r>
          </a:p>
          <a:p>
            <a:pPr lvl="3"/>
            <a:r>
              <a:rPr lang="zh-CN" altLang="en-US" dirty="0"/>
              <a:t>例如：化妆、灯光、道具、音响等子任务共同组合成 “剧务”，而这些子任务占用的资源和时间之和，应刚好等于“剧务”占用的时间和资源</a:t>
            </a:r>
          </a:p>
          <a:p>
            <a:pPr lvl="2"/>
            <a:r>
              <a:rPr lang="zh-CN" altLang="en-US" dirty="0"/>
              <a:t>让团队成员参与分解</a:t>
            </a:r>
          </a:p>
          <a:p>
            <a:pPr lvl="2"/>
            <a:r>
              <a:rPr lang="en-US" altLang="zh-CN" dirty="0"/>
              <a:t>WBS</a:t>
            </a:r>
            <a:r>
              <a:rPr lang="zh-CN" altLang="en-US" dirty="0"/>
              <a:t>文件一旦形成，就应当具有相对的稳定性</a:t>
            </a:r>
          </a:p>
          <a:p>
            <a:pPr lvl="2"/>
            <a:r>
              <a:rPr lang="zh-CN" altLang="en-US" dirty="0"/>
              <a:t>不轻易变更，但考虑到变更 </a:t>
            </a:r>
          </a:p>
        </p:txBody>
      </p:sp>
      <p:sp>
        <p:nvSpPr>
          <p:cNvPr id="4" name="灯片编号占位符 3">
            <a:extLst>
              <a:ext uri="{FF2B5EF4-FFF2-40B4-BE49-F238E27FC236}">
                <a16:creationId xmlns:a16="http://schemas.microsoft.com/office/drawing/2014/main" id="{9C46FC7F-E077-41D0-A3DC-29EA085051C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45</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8238636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E5DE1E-C8A6-49AA-B811-DACCF24AC1AA}"/>
              </a:ext>
            </a:extLst>
          </p:cNvPr>
          <p:cNvSpPr>
            <a:spLocks noGrp="1"/>
          </p:cNvSpPr>
          <p:nvPr>
            <p:ph type="title"/>
          </p:nvPr>
        </p:nvSpPr>
        <p:spPr/>
        <p:txBody>
          <a:bodyPr/>
          <a:lstStyle/>
          <a:p>
            <a:r>
              <a:rPr lang="en-US" altLang="zh-CN" dirty="0"/>
              <a:t>4. </a:t>
            </a:r>
            <a:r>
              <a:rPr lang="zh-CN" altLang="en-US" dirty="0"/>
              <a:t>常用工具、技术和方法</a:t>
            </a:r>
            <a:r>
              <a:rPr lang="en-US" altLang="zh-CN" dirty="0"/>
              <a:t> </a:t>
            </a:r>
            <a:endParaRPr lang="zh-CN" altLang="en-US" dirty="0"/>
          </a:p>
        </p:txBody>
      </p:sp>
      <p:sp>
        <p:nvSpPr>
          <p:cNvPr id="3" name="内容占位符 2">
            <a:extLst>
              <a:ext uri="{FF2B5EF4-FFF2-40B4-BE49-F238E27FC236}">
                <a16:creationId xmlns:a16="http://schemas.microsoft.com/office/drawing/2014/main" id="{06EAC41D-5CCD-44F0-A928-505D997C47C8}"/>
              </a:ext>
            </a:extLst>
          </p:cNvPr>
          <p:cNvSpPr>
            <a:spLocks noGrp="1"/>
          </p:cNvSpPr>
          <p:nvPr>
            <p:ph idx="1"/>
          </p:nvPr>
        </p:nvSpPr>
        <p:spPr>
          <a:xfrm>
            <a:off x="673100" y="1200210"/>
            <a:ext cx="10864850" cy="5047544"/>
          </a:xfrm>
        </p:spPr>
        <p:txBody>
          <a:bodyPr>
            <a:normAutofit/>
          </a:bodyPr>
          <a:lstStyle/>
          <a:p>
            <a:pPr marL="0" indent="0">
              <a:buNone/>
            </a:pPr>
            <a:r>
              <a:rPr lang="zh-CN" altLang="en-US" dirty="0">
                <a:latin typeface="Arial Unicode MS" panose="020B0604020202020204" pitchFamily="34" charset="-122"/>
              </a:rPr>
              <a:t>（</a:t>
            </a:r>
            <a:r>
              <a:rPr lang="en-US" altLang="zh-CN" dirty="0"/>
              <a:t>12</a:t>
            </a:r>
            <a:r>
              <a:rPr lang="zh-CN" altLang="en-US" dirty="0">
                <a:latin typeface="Arial Unicode MS" panose="020B0604020202020204" pitchFamily="34" charset="-122"/>
              </a:rPr>
              <a:t>）变更控制</a:t>
            </a:r>
            <a:endParaRPr lang="en-US" altLang="zh-CN" dirty="0">
              <a:latin typeface="Arial Unicode MS" panose="020B0604020202020204" pitchFamily="34" charset="-122"/>
            </a:endParaRPr>
          </a:p>
          <a:p>
            <a:pPr lvl="1"/>
            <a:r>
              <a:rPr lang="zh-CN" altLang="en-US" dirty="0"/>
              <a:t>需求时刻在变化</a:t>
            </a:r>
            <a:endParaRPr lang="en-US" altLang="zh-CN" dirty="0"/>
          </a:p>
        </p:txBody>
      </p:sp>
      <p:sp>
        <p:nvSpPr>
          <p:cNvPr id="4" name="灯片编号占位符 3">
            <a:extLst>
              <a:ext uri="{FF2B5EF4-FFF2-40B4-BE49-F238E27FC236}">
                <a16:creationId xmlns:a16="http://schemas.microsoft.com/office/drawing/2014/main" id="{9C46FC7F-E077-41D0-A3DC-29EA085051C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46</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6" name="Group 28">
            <a:extLst>
              <a:ext uri="{FF2B5EF4-FFF2-40B4-BE49-F238E27FC236}">
                <a16:creationId xmlns:a16="http://schemas.microsoft.com/office/drawing/2014/main" id="{100A29BE-7078-429C-8E49-2714DF88C00D}"/>
              </a:ext>
            </a:extLst>
          </p:cNvPr>
          <p:cNvGraphicFramePr>
            <a:graphicFrameLocks/>
          </p:cNvGraphicFramePr>
          <p:nvPr>
            <p:extLst>
              <p:ext uri="{D42A27DB-BD31-4B8C-83A1-F6EECF244321}">
                <p14:modId xmlns:p14="http://schemas.microsoft.com/office/powerpoint/2010/main" val="3980556435"/>
              </p:ext>
            </p:extLst>
          </p:nvPr>
        </p:nvGraphicFramePr>
        <p:xfrm>
          <a:off x="1463040" y="2385060"/>
          <a:ext cx="9444673" cy="3757700"/>
        </p:xfrm>
        <a:graphic>
          <a:graphicData uri="http://schemas.openxmlformats.org/drawingml/2006/table">
            <a:tbl>
              <a:tblPr/>
              <a:tblGrid>
                <a:gridCol w="4232010">
                  <a:extLst>
                    <a:ext uri="{9D8B030D-6E8A-4147-A177-3AD203B41FA5}">
                      <a16:colId xmlns:a16="http://schemas.microsoft.com/office/drawing/2014/main" val="20000"/>
                    </a:ext>
                  </a:extLst>
                </a:gridCol>
                <a:gridCol w="5212663">
                  <a:extLst>
                    <a:ext uri="{9D8B030D-6E8A-4147-A177-3AD203B41FA5}">
                      <a16:colId xmlns:a16="http://schemas.microsoft.com/office/drawing/2014/main" val="20001"/>
                    </a:ext>
                  </a:extLst>
                </a:gridCol>
              </a:tblGrid>
              <a:tr h="425815">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0"/>
                        </a:spcBef>
                        <a:spcAft>
                          <a:spcPct val="0"/>
                        </a:spcAft>
                        <a:buClrTx/>
                        <a:buSzTx/>
                        <a:buFont typeface="Wingdings" panose="05000000000000000000" pitchFamily="2" charset="2"/>
                        <a:buNone/>
                        <a:tabLst/>
                      </a:pPr>
                      <a:r>
                        <a:rPr kumimoji="0" lang="zh-CN" altLang="en-US" sz="2400" b="1" i="0" u="none" strike="noStrike" cap="none" normalizeH="0" baseline="0" dirty="0">
                          <a:ln>
                            <a:noFill/>
                          </a:ln>
                          <a:solidFill>
                            <a:srgbClr val="FF6600"/>
                          </a:solidFill>
                          <a:effectLst/>
                          <a:latin typeface="Verdana" panose="020B0604030504040204" pitchFamily="34" charset="0"/>
                          <a:ea typeface="微软雅黑" panose="020B0503020204020204" pitchFamily="34" charset="-122"/>
                        </a:rPr>
                        <a:t>状况</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0"/>
                        </a:spcBef>
                        <a:spcAft>
                          <a:spcPct val="0"/>
                        </a:spcAft>
                        <a:buClrTx/>
                        <a:buSzTx/>
                        <a:buFont typeface="Wingdings" panose="05000000000000000000" pitchFamily="2" charset="2"/>
                        <a:buNone/>
                        <a:tabLst/>
                      </a:pPr>
                      <a:r>
                        <a:rPr kumimoji="0" lang="zh-CN" altLang="en-US" sz="2400" b="1" i="0" u="none" strike="noStrike" cap="none" normalizeH="0" baseline="0" dirty="0">
                          <a:ln>
                            <a:noFill/>
                          </a:ln>
                          <a:solidFill>
                            <a:srgbClr val="FF6600"/>
                          </a:solidFill>
                          <a:effectLst/>
                          <a:latin typeface="Verdana" panose="020B0604030504040204" pitchFamily="34" charset="0"/>
                          <a:ea typeface="微软雅黑" panose="020B0503020204020204" pitchFamily="34" charset="-122"/>
                        </a:rPr>
                        <a:t>举例</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extLst>
                  <a:ext uri="{0D108BD9-81ED-4DB2-BD59-A6C34878D82A}">
                    <a16:rowId xmlns:a16="http://schemas.microsoft.com/office/drawing/2014/main" val="10000"/>
                  </a:ext>
                </a:extLst>
              </a:tr>
              <a:tr h="694704">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ts val="0"/>
                        </a:spcBef>
                        <a:spcAft>
                          <a:spcPct val="0"/>
                        </a:spcAft>
                        <a:buClrTx/>
                        <a:buSzTx/>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某个</a:t>
                      </a:r>
                      <a:r>
                        <a:rPr kumimoji="0" lang="zh-CN" altLang="en-US" sz="2000" b="1" i="0" u="none" strike="noStrike" cap="none" normalizeH="0" baseline="0" dirty="0">
                          <a:ln>
                            <a:noFill/>
                          </a:ln>
                          <a:solidFill>
                            <a:schemeClr val="tx2"/>
                          </a:solidFill>
                          <a:effectLst/>
                          <a:latin typeface="Verdana" panose="020B0604030504040204" pitchFamily="34" charset="0"/>
                          <a:ea typeface="微软雅黑" panose="020B0503020204020204" pitchFamily="34" charset="-122"/>
                        </a:rPr>
                        <a:t>外部事件</a:t>
                      </a:r>
                      <a:endParaRPr kumimoji="0" lang="en-US" altLang="zh-CN" sz="2000" b="1" i="0" u="none" strike="noStrike" cap="none" normalizeH="0" baseline="0" dirty="0">
                        <a:ln>
                          <a:noFill/>
                        </a:ln>
                        <a:solidFill>
                          <a:schemeClr val="tx2"/>
                        </a:solidFill>
                        <a:effectLst/>
                        <a:latin typeface="Verdana" panose="020B0604030504040204" pitchFamily="34" charset="0"/>
                        <a:ea typeface="微软雅黑" panose="020B0503020204020204" pitchFamily="34"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ts val="0"/>
                        </a:spcBef>
                        <a:spcAft>
                          <a:spcPct val="0"/>
                        </a:spcAft>
                        <a:buClrTx/>
                        <a:buSzTx/>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市场环境发生变化，因为竞争对手的举动而引发的变更</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1333">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ts val="0"/>
                        </a:spcBef>
                        <a:spcAft>
                          <a:spcPct val="0"/>
                        </a:spcAft>
                        <a:buClrTx/>
                        <a:buSzTx/>
                        <a:buFont typeface="Wingdings" panose="05000000000000000000" pitchFamily="2" charset="2"/>
                        <a:buNone/>
                        <a:tabLst/>
                      </a:pPr>
                      <a:r>
                        <a:rPr kumimoji="0" lang="zh-CN" altLang="en-US" sz="2000" b="1" i="0" u="none" strike="noStrike" cap="none" normalizeH="0" baseline="0" dirty="0">
                          <a:ln>
                            <a:noFill/>
                          </a:ln>
                          <a:solidFill>
                            <a:schemeClr val="tx2"/>
                          </a:solidFill>
                          <a:effectLst/>
                          <a:latin typeface="Verdana" panose="020B0604030504040204" pitchFamily="34" charset="0"/>
                          <a:ea typeface="微软雅黑" panose="020B0503020204020204" pitchFamily="34" charset="-122"/>
                        </a:rPr>
                        <a:t>产品范围定义</a:t>
                      </a:r>
                      <a:r>
                        <a:rPr kumimoji="0" lang="zh-CN" altLang="en-US"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的过失或者疏忽</a:t>
                      </a:r>
                      <a:endParaRPr kumimoji="1" lang="zh-CN" altLang="en-US"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ts val="0"/>
                        </a:spcBef>
                        <a:spcAft>
                          <a:spcPct val="0"/>
                        </a:spcAft>
                        <a:buClrTx/>
                        <a:buSzTx/>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软件需求分析时，对某个模块定义不清楚</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94704">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ts val="0"/>
                        </a:spcBef>
                        <a:spcAft>
                          <a:spcPct val="0"/>
                        </a:spcAft>
                        <a:buClrTx/>
                        <a:buSzTx/>
                        <a:buFont typeface="Wingdings" panose="05000000000000000000" pitchFamily="2" charset="2"/>
                        <a:buNone/>
                        <a:tabLst/>
                      </a:pPr>
                      <a:r>
                        <a:rPr kumimoji="0" lang="zh-CN" altLang="en-US" sz="2000" b="1" i="0" u="none" strike="noStrike" cap="none" normalizeH="0" baseline="0" dirty="0">
                          <a:ln>
                            <a:noFill/>
                          </a:ln>
                          <a:solidFill>
                            <a:schemeClr val="tx2"/>
                          </a:solidFill>
                          <a:effectLst/>
                          <a:latin typeface="Verdana" panose="020B0604030504040204" pitchFamily="34" charset="0"/>
                          <a:ea typeface="微软雅黑" panose="020B0503020204020204" pitchFamily="34" charset="-122"/>
                        </a:rPr>
                        <a:t>技术路线</a:t>
                      </a:r>
                      <a:r>
                        <a:rPr kumimoji="0" lang="zh-CN" altLang="en-US"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的过失或者疏忽</a:t>
                      </a:r>
                      <a:endParaRPr kumimoji="1" lang="zh-CN" altLang="en-US"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ts val="0"/>
                        </a:spcBef>
                        <a:spcAft>
                          <a:spcPct val="0"/>
                        </a:spcAft>
                        <a:buClrTx/>
                        <a:buSzTx/>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原来考虑的项目实施方法遇到了技术问题，不能如期执行</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94704">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ts val="0"/>
                        </a:spcBef>
                        <a:spcAft>
                          <a:spcPct val="0"/>
                        </a:spcAft>
                        <a:buClrTx/>
                        <a:buSzTx/>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一个有</a:t>
                      </a:r>
                      <a:r>
                        <a:rPr kumimoji="0" lang="zh-CN" altLang="en-US" sz="2000" b="1" i="0" u="none" strike="noStrike" kern="1200" cap="none" normalizeH="0" baseline="0" dirty="0">
                          <a:ln>
                            <a:noFill/>
                          </a:ln>
                          <a:solidFill>
                            <a:schemeClr val="tx2"/>
                          </a:solidFill>
                          <a:effectLst/>
                          <a:latin typeface="Verdana" panose="020B0604030504040204" pitchFamily="34" charset="0"/>
                          <a:ea typeface="微软雅黑" panose="020B0503020204020204" pitchFamily="34" charset="-122"/>
                          <a:cs typeface="+mn-cs"/>
                        </a:rPr>
                        <a:t>增值</a:t>
                      </a:r>
                      <a:r>
                        <a:rPr kumimoji="0" lang="zh-CN" altLang="en-US"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的变更</a:t>
                      </a:r>
                      <a:br>
                        <a:rPr kumimoji="0" lang="en-US"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br>
                      <a:r>
                        <a:rPr kumimoji="0" lang="en-US"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a:t>
                      </a:r>
                      <a:r>
                        <a:rPr kumimoji="1" lang="en-US" altLang="zh-CN"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Value-adding change)</a:t>
                      </a:r>
                      <a:r>
                        <a:rPr kumimoji="1" lang="en-US" altLang="zh-CN" sz="2000" b="1"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 </a:t>
                      </a:r>
                      <a:endParaRPr kumimoji="0" lang="zh-CN" altLang="en-US"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ts val="0"/>
                        </a:spcBef>
                        <a:spcAft>
                          <a:spcPct val="0"/>
                        </a:spcAft>
                        <a:buClrTx/>
                        <a:buSzTx/>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市场研发出了新的材料，可以替代原来材料，而且成本低</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4468">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ts val="0"/>
                        </a:spcBef>
                        <a:spcAft>
                          <a:spcPct val="0"/>
                        </a:spcAft>
                        <a:buClrTx/>
                        <a:buSzTx/>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应对风险的</a:t>
                      </a:r>
                      <a:r>
                        <a:rPr kumimoji="0" lang="zh-CN" altLang="en-US" sz="2000" b="1" i="0" u="none" strike="noStrike" cap="none" normalizeH="0" baseline="0" dirty="0">
                          <a:ln>
                            <a:noFill/>
                          </a:ln>
                          <a:solidFill>
                            <a:schemeClr val="tx2"/>
                          </a:solidFill>
                          <a:effectLst/>
                          <a:latin typeface="Verdana" panose="020B0604030504040204" pitchFamily="34" charset="0"/>
                          <a:ea typeface="微软雅黑" panose="020B0503020204020204" pitchFamily="34" charset="-122"/>
                        </a:rPr>
                        <a:t>紧急计划或回避计划</a:t>
                      </a:r>
                      <a:endParaRPr kumimoji="1" lang="en-US" altLang="zh-CN" sz="2000" b="1" i="0" u="none" strike="noStrike" cap="none" normalizeH="0" baseline="0" dirty="0">
                        <a:ln>
                          <a:noFill/>
                        </a:ln>
                        <a:solidFill>
                          <a:schemeClr val="tx2"/>
                        </a:solidFill>
                        <a:effectLst/>
                        <a:latin typeface="Verdana" panose="020B0604030504040204" pitchFamily="34" charset="0"/>
                        <a:ea typeface="微软雅黑" panose="020B0503020204020204" pitchFamily="34" charset="-122"/>
                        <a:sym typeface="Wingdings" panose="05000000000000000000" pitchFamily="2"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ts val="0"/>
                        </a:spcBef>
                        <a:spcAft>
                          <a:spcPct val="0"/>
                        </a:spcAft>
                        <a:buClrTx/>
                        <a:buSzTx/>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由于发生特定风险，需要调整项目计划</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5004810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E5DE1E-C8A6-49AA-B811-DACCF24AC1AA}"/>
              </a:ext>
            </a:extLst>
          </p:cNvPr>
          <p:cNvSpPr>
            <a:spLocks noGrp="1"/>
          </p:cNvSpPr>
          <p:nvPr>
            <p:ph type="title"/>
          </p:nvPr>
        </p:nvSpPr>
        <p:spPr/>
        <p:txBody>
          <a:bodyPr/>
          <a:lstStyle/>
          <a:p>
            <a:r>
              <a:rPr lang="en-US" altLang="zh-CN" dirty="0"/>
              <a:t>4. </a:t>
            </a:r>
            <a:r>
              <a:rPr lang="zh-CN" altLang="en-US" dirty="0"/>
              <a:t>常用工具、技术和方法</a:t>
            </a:r>
            <a:r>
              <a:rPr lang="en-US" altLang="zh-CN" dirty="0"/>
              <a:t> </a:t>
            </a:r>
            <a:endParaRPr lang="zh-CN" altLang="en-US" dirty="0"/>
          </a:p>
        </p:txBody>
      </p:sp>
      <p:sp>
        <p:nvSpPr>
          <p:cNvPr id="3" name="内容占位符 2">
            <a:extLst>
              <a:ext uri="{FF2B5EF4-FFF2-40B4-BE49-F238E27FC236}">
                <a16:creationId xmlns:a16="http://schemas.microsoft.com/office/drawing/2014/main" id="{06EAC41D-5CCD-44F0-A928-505D997C47C8}"/>
              </a:ext>
            </a:extLst>
          </p:cNvPr>
          <p:cNvSpPr>
            <a:spLocks noGrp="1"/>
          </p:cNvSpPr>
          <p:nvPr>
            <p:ph idx="1"/>
          </p:nvPr>
        </p:nvSpPr>
        <p:spPr>
          <a:xfrm>
            <a:off x="673100" y="1200210"/>
            <a:ext cx="10864850" cy="5047544"/>
          </a:xfrm>
        </p:spPr>
        <p:txBody>
          <a:bodyPr>
            <a:normAutofit/>
          </a:bodyPr>
          <a:lstStyle/>
          <a:p>
            <a:pPr marL="0" indent="0">
              <a:buNone/>
            </a:pPr>
            <a:r>
              <a:rPr lang="zh-CN" altLang="en-US" dirty="0">
                <a:latin typeface="Arial Unicode MS" panose="020B0604020202020204" pitchFamily="34" charset="-122"/>
              </a:rPr>
              <a:t>（</a:t>
            </a:r>
            <a:r>
              <a:rPr lang="en-US" altLang="zh-CN" dirty="0"/>
              <a:t>12</a:t>
            </a:r>
            <a:r>
              <a:rPr lang="zh-CN" altLang="en-US" dirty="0">
                <a:latin typeface="Arial Unicode MS" panose="020B0604020202020204" pitchFamily="34" charset="-122"/>
              </a:rPr>
              <a:t>）变更控制</a:t>
            </a:r>
            <a:endParaRPr lang="en-US" altLang="zh-CN" dirty="0">
              <a:latin typeface="Arial Unicode MS" panose="020B0604020202020204" pitchFamily="34" charset="-122"/>
            </a:endParaRPr>
          </a:p>
          <a:p>
            <a:pPr lvl="1"/>
            <a:r>
              <a:rPr lang="zh-CN" altLang="en-US" dirty="0"/>
              <a:t>变更控制流程</a:t>
            </a:r>
            <a:endParaRPr lang="en-US" altLang="zh-CN" dirty="0"/>
          </a:p>
        </p:txBody>
      </p:sp>
      <p:sp>
        <p:nvSpPr>
          <p:cNvPr id="4" name="灯片编号占位符 3">
            <a:extLst>
              <a:ext uri="{FF2B5EF4-FFF2-40B4-BE49-F238E27FC236}">
                <a16:creationId xmlns:a16="http://schemas.microsoft.com/office/drawing/2014/main" id="{9C46FC7F-E077-41D0-A3DC-29EA085051C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47</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7" name="组合 6">
            <a:extLst>
              <a:ext uri="{FF2B5EF4-FFF2-40B4-BE49-F238E27FC236}">
                <a16:creationId xmlns:a16="http://schemas.microsoft.com/office/drawing/2014/main" id="{F2B9E61B-6AA1-42ED-902E-05019A6A29EB}"/>
              </a:ext>
            </a:extLst>
          </p:cNvPr>
          <p:cNvGrpSpPr/>
          <p:nvPr/>
        </p:nvGrpSpPr>
        <p:grpSpPr>
          <a:xfrm>
            <a:off x="3574733" y="1413692"/>
            <a:ext cx="7416800" cy="4468813"/>
            <a:chOff x="900113" y="1215572"/>
            <a:chExt cx="7416800" cy="4468813"/>
          </a:xfrm>
        </p:grpSpPr>
        <p:sp>
          <p:nvSpPr>
            <p:cNvPr id="8" name="Rectangle 3">
              <a:extLst>
                <a:ext uri="{FF2B5EF4-FFF2-40B4-BE49-F238E27FC236}">
                  <a16:creationId xmlns:a16="http://schemas.microsoft.com/office/drawing/2014/main" id="{94EF75EA-D3B7-4777-96A8-626895AEBFC6}"/>
                </a:ext>
              </a:extLst>
            </p:cNvPr>
            <p:cNvSpPr>
              <a:spLocks noChangeArrowheads="1"/>
            </p:cNvSpPr>
            <p:nvPr/>
          </p:nvSpPr>
          <p:spPr bwMode="auto">
            <a:xfrm>
              <a:off x="900113" y="2012497"/>
              <a:ext cx="1584325" cy="863600"/>
            </a:xfrm>
            <a:prstGeom prst="rect">
              <a:avLst/>
            </a:prstGeom>
            <a:solidFill>
              <a:schemeClr val="accent5">
                <a:lumMod val="40000"/>
                <a:lumOff val="6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lnSpc>
                  <a:spcPct val="100000"/>
                </a:lnSpc>
                <a:spcBef>
                  <a:spcPct val="0"/>
                </a:spcBef>
                <a:buFontTx/>
                <a:buNone/>
              </a:pPr>
              <a:r>
                <a:rPr lang="en-US" altLang="zh-CN" sz="2000" b="0" dirty="0">
                  <a:latin typeface="Verdana" panose="020B0604030504040204" pitchFamily="34" charset="0"/>
                  <a:ea typeface="微软雅黑" panose="020B0503020204020204" pitchFamily="34" charset="-122"/>
                  <a:cs typeface="Arial" panose="020B0604020202020204" pitchFamily="34" charset="0"/>
                </a:rPr>
                <a:t>1 </a:t>
              </a:r>
              <a:r>
                <a:rPr lang="zh-CN" altLang="en-US" sz="2000" b="0" dirty="0">
                  <a:latin typeface="Verdana" panose="020B0604030504040204" pitchFamily="34" charset="0"/>
                  <a:ea typeface="微软雅黑" panose="020B0503020204020204" pitchFamily="34" charset="-122"/>
                  <a:cs typeface="Arial" panose="020B0604020202020204" pitchFamily="34" charset="0"/>
                </a:rPr>
                <a:t>产生变更想法</a:t>
              </a:r>
            </a:p>
          </p:txBody>
        </p:sp>
        <p:sp>
          <p:nvSpPr>
            <p:cNvPr id="9" name="Rectangle 4">
              <a:extLst>
                <a:ext uri="{FF2B5EF4-FFF2-40B4-BE49-F238E27FC236}">
                  <a16:creationId xmlns:a16="http://schemas.microsoft.com/office/drawing/2014/main" id="{D2B4C689-3D94-4A58-A384-D141925C0BA4}"/>
                </a:ext>
              </a:extLst>
            </p:cNvPr>
            <p:cNvSpPr>
              <a:spLocks noChangeArrowheads="1"/>
            </p:cNvSpPr>
            <p:nvPr/>
          </p:nvSpPr>
          <p:spPr bwMode="auto">
            <a:xfrm>
              <a:off x="2916238" y="2012497"/>
              <a:ext cx="1584325" cy="863600"/>
            </a:xfrm>
            <a:prstGeom prst="rect">
              <a:avLst/>
            </a:prstGeom>
            <a:solidFill>
              <a:schemeClr val="accent5">
                <a:lumMod val="40000"/>
                <a:lumOff val="60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lnSpc>
                  <a:spcPct val="100000"/>
                </a:lnSpc>
                <a:spcBef>
                  <a:spcPct val="0"/>
                </a:spcBef>
                <a:buFontTx/>
                <a:buNone/>
              </a:pPr>
              <a:r>
                <a:rPr lang="en-US" altLang="zh-CN" sz="2000" b="0" dirty="0">
                  <a:latin typeface="Verdana" panose="020B0604030504040204" pitchFamily="34" charset="0"/>
                  <a:ea typeface="微软雅黑" panose="020B0503020204020204" pitchFamily="34" charset="-122"/>
                  <a:cs typeface="Arial" panose="020B0604020202020204" pitchFamily="34" charset="0"/>
                </a:rPr>
                <a:t>2 PM</a:t>
              </a:r>
              <a:r>
                <a:rPr lang="zh-CN" altLang="en-US" sz="2000" b="0" dirty="0">
                  <a:latin typeface="Verdana" panose="020B0604030504040204" pitchFamily="34" charset="0"/>
                  <a:ea typeface="微软雅黑" panose="020B0503020204020204" pitchFamily="34" charset="-122"/>
                  <a:cs typeface="Arial" panose="020B0604020202020204" pitchFamily="34" charset="0"/>
                </a:rPr>
                <a:t>和团队分析影响</a:t>
              </a:r>
            </a:p>
          </p:txBody>
        </p:sp>
        <p:sp>
          <p:nvSpPr>
            <p:cNvPr id="10" name="Rectangle 5">
              <a:extLst>
                <a:ext uri="{FF2B5EF4-FFF2-40B4-BE49-F238E27FC236}">
                  <a16:creationId xmlns:a16="http://schemas.microsoft.com/office/drawing/2014/main" id="{831B8FB7-2FDC-45E2-AD4E-C9D1DD1FA85D}"/>
                </a:ext>
              </a:extLst>
            </p:cNvPr>
            <p:cNvSpPr>
              <a:spLocks noChangeArrowheads="1"/>
            </p:cNvSpPr>
            <p:nvPr/>
          </p:nvSpPr>
          <p:spPr bwMode="auto">
            <a:xfrm>
              <a:off x="5003800" y="3955597"/>
              <a:ext cx="1584325" cy="863600"/>
            </a:xfrm>
            <a:prstGeom prst="rect">
              <a:avLst/>
            </a:prstGeom>
            <a:solidFill>
              <a:schemeClr val="accent5">
                <a:lumMod val="40000"/>
                <a:lumOff val="60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lnSpc>
                  <a:spcPct val="100000"/>
                </a:lnSpc>
                <a:spcBef>
                  <a:spcPct val="0"/>
                </a:spcBef>
                <a:buFontTx/>
                <a:buNone/>
              </a:pPr>
              <a:r>
                <a:rPr lang="en-US" altLang="zh-CN" sz="2000" b="0" dirty="0">
                  <a:latin typeface="Verdana" panose="020B0604030504040204" pitchFamily="34" charset="0"/>
                  <a:ea typeface="微软雅黑" panose="020B0503020204020204" pitchFamily="34" charset="-122"/>
                  <a:cs typeface="Arial" panose="020B0604020202020204" pitchFamily="34" charset="0"/>
                </a:rPr>
                <a:t>5 </a:t>
              </a:r>
              <a:r>
                <a:rPr lang="zh-CN" altLang="en-US" sz="2000" b="0" dirty="0">
                  <a:latin typeface="Verdana" panose="020B0604030504040204" pitchFamily="34" charset="0"/>
                  <a:ea typeface="微软雅黑" panose="020B0503020204020204" pitchFamily="34" charset="-122"/>
                  <a:cs typeface="Arial" panose="020B0604020202020204" pitchFamily="34" charset="0"/>
                </a:rPr>
                <a:t>执行变更</a:t>
              </a:r>
            </a:p>
          </p:txBody>
        </p:sp>
        <p:sp>
          <p:nvSpPr>
            <p:cNvPr id="11" name="Rectangle 6">
              <a:extLst>
                <a:ext uri="{FF2B5EF4-FFF2-40B4-BE49-F238E27FC236}">
                  <a16:creationId xmlns:a16="http://schemas.microsoft.com/office/drawing/2014/main" id="{1E307140-9521-44DE-A787-BE8050A3B7DE}"/>
                </a:ext>
              </a:extLst>
            </p:cNvPr>
            <p:cNvSpPr>
              <a:spLocks noChangeArrowheads="1"/>
            </p:cNvSpPr>
            <p:nvPr/>
          </p:nvSpPr>
          <p:spPr bwMode="auto">
            <a:xfrm>
              <a:off x="4932363" y="2012497"/>
              <a:ext cx="1584325" cy="863600"/>
            </a:xfrm>
            <a:prstGeom prst="rect">
              <a:avLst/>
            </a:prstGeom>
            <a:solidFill>
              <a:schemeClr val="accent5">
                <a:lumMod val="40000"/>
                <a:lumOff val="60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lnSpc>
                  <a:spcPct val="100000"/>
                </a:lnSpc>
                <a:spcBef>
                  <a:spcPct val="0"/>
                </a:spcBef>
                <a:buFontTx/>
                <a:buNone/>
              </a:pPr>
              <a:r>
                <a:rPr lang="en-US" altLang="zh-CN" sz="2000" b="0" dirty="0">
                  <a:latin typeface="Verdana" panose="020B0604030504040204" pitchFamily="34" charset="0"/>
                  <a:ea typeface="微软雅黑" panose="020B0503020204020204" pitchFamily="34" charset="-122"/>
                  <a:cs typeface="Arial" panose="020B0604020202020204" pitchFamily="34" charset="0"/>
                </a:rPr>
                <a:t>3 </a:t>
              </a:r>
              <a:r>
                <a:rPr lang="zh-CN" altLang="en-US" sz="2000" b="0" dirty="0">
                  <a:latin typeface="Verdana" panose="020B0604030504040204" pitchFamily="34" charset="0"/>
                  <a:ea typeface="微软雅黑" panose="020B0503020204020204" pitchFamily="34" charset="-122"/>
                  <a:cs typeface="Arial" panose="020B0604020202020204" pitchFamily="34" charset="0"/>
                </a:rPr>
                <a:t>将评估结果通知变更发起人</a:t>
              </a:r>
            </a:p>
          </p:txBody>
        </p:sp>
        <p:sp>
          <p:nvSpPr>
            <p:cNvPr id="12" name="Rectangle 7">
              <a:extLst>
                <a:ext uri="{FF2B5EF4-FFF2-40B4-BE49-F238E27FC236}">
                  <a16:creationId xmlns:a16="http://schemas.microsoft.com/office/drawing/2014/main" id="{61422288-583F-464A-9F09-358C6168C823}"/>
                </a:ext>
              </a:extLst>
            </p:cNvPr>
            <p:cNvSpPr>
              <a:spLocks noChangeArrowheads="1"/>
            </p:cNvSpPr>
            <p:nvPr/>
          </p:nvSpPr>
          <p:spPr bwMode="auto">
            <a:xfrm>
              <a:off x="6877050" y="1291772"/>
              <a:ext cx="1366838" cy="431800"/>
            </a:xfrm>
            <a:prstGeom prst="rect">
              <a:avLst/>
            </a:prstGeom>
            <a:solidFill>
              <a:schemeClr val="accent5">
                <a:lumMod val="40000"/>
                <a:lumOff val="60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lnSpc>
                  <a:spcPct val="100000"/>
                </a:lnSpc>
                <a:spcBef>
                  <a:spcPct val="0"/>
                </a:spcBef>
                <a:buFontTx/>
                <a:buNone/>
              </a:pPr>
              <a:r>
                <a:rPr lang="zh-CN" altLang="en-US" sz="2000" b="0">
                  <a:latin typeface="Verdana" panose="020B0604030504040204" pitchFamily="34" charset="0"/>
                  <a:ea typeface="微软雅黑" panose="020B0503020204020204" pitchFamily="34" charset="-122"/>
                  <a:cs typeface="Arial" panose="020B0604020202020204" pitchFamily="34" charset="0"/>
                </a:rPr>
                <a:t>取消</a:t>
              </a:r>
            </a:p>
          </p:txBody>
        </p:sp>
        <p:sp>
          <p:nvSpPr>
            <p:cNvPr id="13" name="Rectangle 8">
              <a:extLst>
                <a:ext uri="{FF2B5EF4-FFF2-40B4-BE49-F238E27FC236}">
                  <a16:creationId xmlns:a16="http://schemas.microsoft.com/office/drawing/2014/main" id="{7F5F0A5B-B77D-4F0F-872E-7E28322F6415}"/>
                </a:ext>
              </a:extLst>
            </p:cNvPr>
            <p:cNvSpPr>
              <a:spLocks noChangeArrowheads="1"/>
            </p:cNvSpPr>
            <p:nvPr/>
          </p:nvSpPr>
          <p:spPr bwMode="auto">
            <a:xfrm>
              <a:off x="2916238" y="3955597"/>
              <a:ext cx="1584325" cy="863600"/>
            </a:xfrm>
            <a:prstGeom prst="rect">
              <a:avLst/>
            </a:prstGeom>
            <a:solidFill>
              <a:schemeClr val="accent5">
                <a:lumMod val="40000"/>
                <a:lumOff val="60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lnSpc>
                  <a:spcPct val="100000"/>
                </a:lnSpc>
                <a:spcBef>
                  <a:spcPct val="0"/>
                </a:spcBef>
                <a:buFontTx/>
                <a:buNone/>
              </a:pPr>
              <a:r>
                <a:rPr lang="en-US" altLang="zh-CN" sz="2000" b="0" dirty="0">
                  <a:latin typeface="Verdana" panose="020B0604030504040204" pitchFamily="34" charset="0"/>
                  <a:ea typeface="微软雅黑" panose="020B0503020204020204" pitchFamily="34" charset="-122"/>
                  <a:cs typeface="Arial" panose="020B0604020202020204" pitchFamily="34" charset="0"/>
                </a:rPr>
                <a:t>6 </a:t>
              </a:r>
              <a:r>
                <a:rPr lang="zh-CN" altLang="en-US" sz="2000" b="0" dirty="0">
                  <a:latin typeface="Verdana" panose="020B0604030504040204" pitchFamily="34" charset="0"/>
                  <a:ea typeface="微软雅黑" panose="020B0503020204020204" pitchFamily="34" charset="-122"/>
                  <a:cs typeface="Arial" panose="020B0604020202020204" pitchFamily="34" charset="0"/>
                </a:rPr>
                <a:t>记录变更</a:t>
              </a:r>
            </a:p>
            <a:p>
              <a:pPr algn="ctr">
                <a:lnSpc>
                  <a:spcPct val="100000"/>
                </a:lnSpc>
                <a:spcBef>
                  <a:spcPct val="0"/>
                </a:spcBef>
                <a:buFontTx/>
                <a:buNone/>
              </a:pPr>
              <a:r>
                <a:rPr lang="zh-CN" altLang="en-US" sz="2000" b="0" dirty="0">
                  <a:latin typeface="Verdana" panose="020B0604030504040204" pitchFamily="34" charset="0"/>
                  <a:ea typeface="微软雅黑" panose="020B0503020204020204" pitchFamily="34" charset="-122"/>
                  <a:cs typeface="Arial" panose="020B0604020202020204" pitchFamily="34" charset="0"/>
                </a:rPr>
                <a:t>实施情况</a:t>
              </a:r>
            </a:p>
          </p:txBody>
        </p:sp>
        <p:sp>
          <p:nvSpPr>
            <p:cNvPr id="14" name="Rectangle 9">
              <a:extLst>
                <a:ext uri="{FF2B5EF4-FFF2-40B4-BE49-F238E27FC236}">
                  <a16:creationId xmlns:a16="http://schemas.microsoft.com/office/drawing/2014/main" id="{39C03D64-D2D9-4786-807D-DA8581679371}"/>
                </a:ext>
              </a:extLst>
            </p:cNvPr>
            <p:cNvSpPr>
              <a:spLocks noChangeArrowheads="1"/>
            </p:cNvSpPr>
            <p:nvPr/>
          </p:nvSpPr>
          <p:spPr bwMode="auto">
            <a:xfrm>
              <a:off x="971550" y="3955597"/>
              <a:ext cx="1584325" cy="863600"/>
            </a:xfrm>
            <a:prstGeom prst="rect">
              <a:avLst/>
            </a:prstGeom>
            <a:solidFill>
              <a:schemeClr val="accent5">
                <a:lumMod val="40000"/>
                <a:lumOff val="60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lnSpc>
                  <a:spcPct val="100000"/>
                </a:lnSpc>
                <a:spcBef>
                  <a:spcPct val="0"/>
                </a:spcBef>
                <a:buFontTx/>
                <a:buNone/>
              </a:pPr>
              <a:r>
                <a:rPr lang="en-US" altLang="zh-CN" sz="2000" b="0" dirty="0">
                  <a:latin typeface="Verdana" panose="020B0604030504040204" pitchFamily="34" charset="0"/>
                  <a:ea typeface="微软雅黑" panose="020B0503020204020204" pitchFamily="34" charset="-122"/>
                  <a:cs typeface="Arial" panose="020B0604020202020204" pitchFamily="34" charset="0"/>
                </a:rPr>
                <a:t>7 </a:t>
              </a:r>
              <a:r>
                <a:rPr lang="zh-CN" altLang="en-US" sz="2000" b="0" dirty="0">
                  <a:latin typeface="Verdana" panose="020B0604030504040204" pitchFamily="34" charset="0"/>
                  <a:ea typeface="微软雅黑" panose="020B0503020204020204" pitchFamily="34" charset="-122"/>
                  <a:cs typeface="Arial" panose="020B0604020202020204" pitchFamily="34" charset="0"/>
                </a:rPr>
                <a:t>分发新文档</a:t>
              </a:r>
            </a:p>
          </p:txBody>
        </p:sp>
        <p:sp>
          <p:nvSpPr>
            <p:cNvPr id="15" name="Rectangle 10">
              <a:extLst>
                <a:ext uri="{FF2B5EF4-FFF2-40B4-BE49-F238E27FC236}">
                  <a16:creationId xmlns:a16="http://schemas.microsoft.com/office/drawing/2014/main" id="{985FEBC1-D886-4ED0-8C37-D401CB981D82}"/>
                </a:ext>
              </a:extLst>
            </p:cNvPr>
            <p:cNvSpPr>
              <a:spLocks noChangeArrowheads="1"/>
            </p:cNvSpPr>
            <p:nvPr/>
          </p:nvSpPr>
          <p:spPr bwMode="auto">
            <a:xfrm>
              <a:off x="971550" y="5252585"/>
              <a:ext cx="1584325" cy="431800"/>
            </a:xfrm>
            <a:prstGeom prst="rect">
              <a:avLst/>
            </a:prstGeom>
            <a:solidFill>
              <a:schemeClr val="accent2">
                <a:lumMod val="40000"/>
                <a:lumOff val="60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lnSpc>
                  <a:spcPct val="100000"/>
                </a:lnSpc>
                <a:spcBef>
                  <a:spcPct val="0"/>
                </a:spcBef>
                <a:buFontTx/>
                <a:buNone/>
              </a:pPr>
              <a:r>
                <a:rPr lang="zh-CN" altLang="en-US" sz="2000" b="0">
                  <a:latin typeface="Verdana" panose="020B0604030504040204" pitchFamily="34" charset="0"/>
                  <a:ea typeface="微软雅黑" panose="020B0503020204020204" pitchFamily="34" charset="-122"/>
                  <a:cs typeface="Arial" panose="020B0604020202020204" pitchFamily="34" charset="0"/>
                </a:rPr>
                <a:t>结束</a:t>
              </a:r>
            </a:p>
          </p:txBody>
        </p:sp>
        <p:sp>
          <p:nvSpPr>
            <p:cNvPr id="16" name="Line 11">
              <a:extLst>
                <a:ext uri="{FF2B5EF4-FFF2-40B4-BE49-F238E27FC236}">
                  <a16:creationId xmlns:a16="http://schemas.microsoft.com/office/drawing/2014/main" id="{1CBF1F71-B727-42E7-8F1A-17D1B9775694}"/>
                </a:ext>
              </a:extLst>
            </p:cNvPr>
            <p:cNvSpPr>
              <a:spLocks noChangeShapeType="1"/>
            </p:cNvSpPr>
            <p:nvPr/>
          </p:nvSpPr>
          <p:spPr bwMode="auto">
            <a:xfrm>
              <a:off x="2484438" y="2444297"/>
              <a:ext cx="431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Verdana" panose="020B0604030504040204" pitchFamily="34" charset="0"/>
                <a:ea typeface="微软雅黑" panose="020B0503020204020204" pitchFamily="34" charset="-122"/>
              </a:endParaRPr>
            </a:p>
          </p:txBody>
        </p:sp>
        <p:sp>
          <p:nvSpPr>
            <p:cNvPr id="17" name="Line 12">
              <a:extLst>
                <a:ext uri="{FF2B5EF4-FFF2-40B4-BE49-F238E27FC236}">
                  <a16:creationId xmlns:a16="http://schemas.microsoft.com/office/drawing/2014/main" id="{421E1E4E-74A8-416A-B2C3-0038040EA195}"/>
                </a:ext>
              </a:extLst>
            </p:cNvPr>
            <p:cNvSpPr>
              <a:spLocks noChangeShapeType="1"/>
            </p:cNvSpPr>
            <p:nvPr/>
          </p:nvSpPr>
          <p:spPr bwMode="auto">
            <a:xfrm>
              <a:off x="4500563" y="2444297"/>
              <a:ext cx="431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Verdana" panose="020B0604030504040204" pitchFamily="34" charset="0"/>
                <a:ea typeface="微软雅黑" panose="020B0503020204020204" pitchFamily="34" charset="-122"/>
              </a:endParaRPr>
            </a:p>
          </p:txBody>
        </p:sp>
        <p:sp>
          <p:nvSpPr>
            <p:cNvPr id="18" name="Line 13">
              <a:extLst>
                <a:ext uri="{FF2B5EF4-FFF2-40B4-BE49-F238E27FC236}">
                  <a16:creationId xmlns:a16="http://schemas.microsoft.com/office/drawing/2014/main" id="{94B3CE0A-5DE4-4A93-ABD5-803D2A51544F}"/>
                </a:ext>
              </a:extLst>
            </p:cNvPr>
            <p:cNvSpPr>
              <a:spLocks noChangeShapeType="1"/>
            </p:cNvSpPr>
            <p:nvPr/>
          </p:nvSpPr>
          <p:spPr bwMode="auto">
            <a:xfrm>
              <a:off x="5724525" y="2876097"/>
              <a:ext cx="0" cy="576263"/>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Verdana" panose="020B0604030504040204" pitchFamily="34" charset="0"/>
                <a:ea typeface="微软雅黑" panose="020B0503020204020204" pitchFamily="34" charset="-122"/>
              </a:endParaRPr>
            </a:p>
          </p:txBody>
        </p:sp>
        <p:sp>
          <p:nvSpPr>
            <p:cNvPr id="19" name="Line 14">
              <a:extLst>
                <a:ext uri="{FF2B5EF4-FFF2-40B4-BE49-F238E27FC236}">
                  <a16:creationId xmlns:a16="http://schemas.microsoft.com/office/drawing/2014/main" id="{5BFFAF27-0403-4B54-8721-49370E359AD7}"/>
                </a:ext>
              </a:extLst>
            </p:cNvPr>
            <p:cNvSpPr>
              <a:spLocks noChangeShapeType="1"/>
            </p:cNvSpPr>
            <p:nvPr/>
          </p:nvSpPr>
          <p:spPr bwMode="auto">
            <a:xfrm>
              <a:off x="5724525" y="3452360"/>
              <a:ext cx="10795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Verdana" panose="020B0604030504040204" pitchFamily="34" charset="0"/>
                <a:ea typeface="微软雅黑" panose="020B0503020204020204" pitchFamily="34" charset="-122"/>
              </a:endParaRPr>
            </a:p>
          </p:txBody>
        </p:sp>
        <p:sp>
          <p:nvSpPr>
            <p:cNvPr id="20" name="Line 15">
              <a:extLst>
                <a:ext uri="{FF2B5EF4-FFF2-40B4-BE49-F238E27FC236}">
                  <a16:creationId xmlns:a16="http://schemas.microsoft.com/office/drawing/2014/main" id="{D24BAC06-94B6-4C50-B6BB-B92C1A72E373}"/>
                </a:ext>
              </a:extLst>
            </p:cNvPr>
            <p:cNvSpPr>
              <a:spLocks noChangeShapeType="1"/>
            </p:cNvSpPr>
            <p:nvPr/>
          </p:nvSpPr>
          <p:spPr bwMode="auto">
            <a:xfrm flipH="1">
              <a:off x="6588125" y="4388985"/>
              <a:ext cx="936625"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Verdana" panose="020B0604030504040204" pitchFamily="34" charset="0"/>
                <a:ea typeface="微软雅黑" panose="020B0503020204020204" pitchFamily="34" charset="-122"/>
              </a:endParaRPr>
            </a:p>
          </p:txBody>
        </p:sp>
        <p:sp>
          <p:nvSpPr>
            <p:cNvPr id="21" name="Line 16">
              <a:extLst>
                <a:ext uri="{FF2B5EF4-FFF2-40B4-BE49-F238E27FC236}">
                  <a16:creationId xmlns:a16="http://schemas.microsoft.com/office/drawing/2014/main" id="{86129C6A-4C18-49C0-93DD-353592BA7BC2}"/>
                </a:ext>
              </a:extLst>
            </p:cNvPr>
            <p:cNvSpPr>
              <a:spLocks noChangeShapeType="1"/>
            </p:cNvSpPr>
            <p:nvPr/>
          </p:nvSpPr>
          <p:spPr bwMode="auto">
            <a:xfrm flipH="1">
              <a:off x="4500563" y="4388985"/>
              <a:ext cx="503237"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Verdana" panose="020B0604030504040204" pitchFamily="34" charset="0"/>
                <a:ea typeface="微软雅黑" panose="020B0503020204020204" pitchFamily="34" charset="-122"/>
              </a:endParaRPr>
            </a:p>
          </p:txBody>
        </p:sp>
        <p:sp>
          <p:nvSpPr>
            <p:cNvPr id="22" name="Line 17">
              <a:extLst>
                <a:ext uri="{FF2B5EF4-FFF2-40B4-BE49-F238E27FC236}">
                  <a16:creationId xmlns:a16="http://schemas.microsoft.com/office/drawing/2014/main" id="{6CA9DA6E-BC3F-4AC3-9D94-F4E422228A36}"/>
                </a:ext>
              </a:extLst>
            </p:cNvPr>
            <p:cNvSpPr>
              <a:spLocks noChangeShapeType="1"/>
            </p:cNvSpPr>
            <p:nvPr/>
          </p:nvSpPr>
          <p:spPr bwMode="auto">
            <a:xfrm flipH="1">
              <a:off x="2555875" y="4388985"/>
              <a:ext cx="360363"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Verdana" panose="020B0604030504040204" pitchFamily="34" charset="0"/>
                <a:ea typeface="微软雅黑" panose="020B0503020204020204" pitchFamily="34" charset="-122"/>
              </a:endParaRPr>
            </a:p>
          </p:txBody>
        </p:sp>
        <p:sp>
          <p:nvSpPr>
            <p:cNvPr id="23" name="Line 18">
              <a:extLst>
                <a:ext uri="{FF2B5EF4-FFF2-40B4-BE49-F238E27FC236}">
                  <a16:creationId xmlns:a16="http://schemas.microsoft.com/office/drawing/2014/main" id="{3AC52854-9A20-48FF-BB7D-1392567B8226}"/>
                </a:ext>
              </a:extLst>
            </p:cNvPr>
            <p:cNvSpPr>
              <a:spLocks noChangeShapeType="1"/>
            </p:cNvSpPr>
            <p:nvPr/>
          </p:nvSpPr>
          <p:spPr bwMode="auto">
            <a:xfrm>
              <a:off x="1692275" y="4820785"/>
              <a:ext cx="0" cy="431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Verdana" panose="020B0604030504040204" pitchFamily="34" charset="0"/>
                <a:ea typeface="微软雅黑" panose="020B0503020204020204" pitchFamily="34" charset="-122"/>
              </a:endParaRPr>
            </a:p>
          </p:txBody>
        </p:sp>
        <p:sp>
          <p:nvSpPr>
            <p:cNvPr id="24" name="Text Box 19">
              <a:extLst>
                <a:ext uri="{FF2B5EF4-FFF2-40B4-BE49-F238E27FC236}">
                  <a16:creationId xmlns:a16="http://schemas.microsoft.com/office/drawing/2014/main" id="{466F3A6A-7579-4D7D-A4C1-8D6D83892A49}"/>
                </a:ext>
              </a:extLst>
            </p:cNvPr>
            <p:cNvSpPr txBox="1">
              <a:spLocks noChangeArrowheads="1"/>
            </p:cNvSpPr>
            <p:nvPr/>
          </p:nvSpPr>
          <p:spPr bwMode="auto">
            <a:xfrm>
              <a:off x="7720013" y="1960110"/>
              <a:ext cx="57900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buFontTx/>
                <a:buNone/>
              </a:pPr>
              <a:r>
                <a:rPr lang="en-US" altLang="zh-CN" sz="2000" b="0">
                  <a:latin typeface="Verdana" panose="020B0604030504040204" pitchFamily="34" charset="0"/>
                  <a:ea typeface="微软雅黑" panose="020B0503020204020204" pitchFamily="34" charset="-122"/>
                  <a:cs typeface="Arial" panose="020B0604020202020204" pitchFamily="34" charset="0"/>
                </a:rPr>
                <a:t>NO</a:t>
              </a:r>
            </a:p>
          </p:txBody>
        </p:sp>
        <p:sp>
          <p:nvSpPr>
            <p:cNvPr id="25" name="Text Box 20">
              <a:extLst>
                <a:ext uri="{FF2B5EF4-FFF2-40B4-BE49-F238E27FC236}">
                  <a16:creationId xmlns:a16="http://schemas.microsoft.com/office/drawing/2014/main" id="{93053274-AD12-4EF2-B4A0-3B05DBD9E750}"/>
                </a:ext>
              </a:extLst>
            </p:cNvPr>
            <p:cNvSpPr txBox="1">
              <a:spLocks noChangeArrowheads="1"/>
            </p:cNvSpPr>
            <p:nvPr/>
          </p:nvSpPr>
          <p:spPr bwMode="auto">
            <a:xfrm>
              <a:off x="7000875" y="4408035"/>
              <a:ext cx="67839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buFontTx/>
                <a:buNone/>
              </a:pPr>
              <a:r>
                <a:rPr lang="en-US" altLang="zh-CN" sz="2000" b="0">
                  <a:latin typeface="Verdana" panose="020B0604030504040204" pitchFamily="34" charset="0"/>
                  <a:ea typeface="微软雅黑" panose="020B0503020204020204" pitchFamily="34" charset="-122"/>
                  <a:cs typeface="Arial" panose="020B0604020202020204" pitchFamily="34" charset="0"/>
                </a:rPr>
                <a:t>YES</a:t>
              </a:r>
            </a:p>
          </p:txBody>
        </p:sp>
        <p:sp>
          <p:nvSpPr>
            <p:cNvPr id="26" name="AutoShape 21">
              <a:extLst>
                <a:ext uri="{FF2B5EF4-FFF2-40B4-BE49-F238E27FC236}">
                  <a16:creationId xmlns:a16="http://schemas.microsoft.com/office/drawing/2014/main" id="{07C54FCC-DB31-4C76-9FE3-658F6CCEE6E0}"/>
                </a:ext>
              </a:extLst>
            </p:cNvPr>
            <p:cNvSpPr>
              <a:spLocks noChangeArrowheads="1"/>
            </p:cNvSpPr>
            <p:nvPr/>
          </p:nvSpPr>
          <p:spPr bwMode="auto">
            <a:xfrm>
              <a:off x="6732588" y="2515735"/>
              <a:ext cx="1584325" cy="1871662"/>
            </a:xfrm>
            <a:prstGeom prst="diamond">
              <a:avLst/>
            </a:prstGeom>
            <a:solidFill>
              <a:schemeClr val="accent5">
                <a:lumMod val="40000"/>
                <a:lumOff val="60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lvl="0" algn="ctr">
                <a:spcBef>
                  <a:spcPct val="0"/>
                </a:spcBef>
              </a:pPr>
              <a:r>
                <a:rPr lang="en-US" altLang="zh-CN" sz="2000">
                  <a:solidFill>
                    <a:prstClr val="black"/>
                  </a:solidFill>
                  <a:latin typeface="Verdana" panose="020B0604030504040204" pitchFamily="34" charset="0"/>
                  <a:ea typeface="微软雅黑" panose="020B0503020204020204" pitchFamily="34" charset="-122"/>
                  <a:cs typeface="Arial" panose="020B0604020202020204" pitchFamily="34" charset="0"/>
                </a:rPr>
                <a:t>4 CCB</a:t>
              </a:r>
              <a:r>
                <a:rPr lang="zh-CN" altLang="en-US" sz="2000">
                  <a:solidFill>
                    <a:prstClr val="black"/>
                  </a:solidFill>
                  <a:latin typeface="Verdana" panose="020B0604030504040204" pitchFamily="34" charset="0"/>
                  <a:ea typeface="微软雅黑" panose="020B0503020204020204" pitchFamily="34" charset="-122"/>
                  <a:cs typeface="Arial" panose="020B0604020202020204" pitchFamily="34" charset="0"/>
                </a:rPr>
                <a:t>审批</a:t>
              </a:r>
              <a:endParaRPr lang="zh-CN" altLang="en-US" sz="2000" dirty="0">
                <a:solidFill>
                  <a:prstClr val="black"/>
                </a:solidFill>
                <a:latin typeface="Verdana" panose="020B0604030504040204" pitchFamily="34" charset="0"/>
                <a:ea typeface="微软雅黑" panose="020B0503020204020204" pitchFamily="34" charset="-122"/>
                <a:cs typeface="Arial" panose="020B0604020202020204" pitchFamily="34" charset="0"/>
              </a:endParaRPr>
            </a:p>
          </p:txBody>
        </p:sp>
        <p:sp>
          <p:nvSpPr>
            <p:cNvPr id="27" name="Line 22">
              <a:extLst>
                <a:ext uri="{FF2B5EF4-FFF2-40B4-BE49-F238E27FC236}">
                  <a16:creationId xmlns:a16="http://schemas.microsoft.com/office/drawing/2014/main" id="{FFF83D03-BD69-4F2A-BCB7-9434125ED97B}"/>
                </a:ext>
              </a:extLst>
            </p:cNvPr>
            <p:cNvSpPr>
              <a:spLocks noChangeShapeType="1"/>
            </p:cNvSpPr>
            <p:nvPr/>
          </p:nvSpPr>
          <p:spPr bwMode="auto">
            <a:xfrm flipV="1">
              <a:off x="7524750" y="1723572"/>
              <a:ext cx="0" cy="792163"/>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Verdana" panose="020B0604030504040204" pitchFamily="34" charset="0"/>
                <a:ea typeface="微软雅黑" panose="020B0503020204020204" pitchFamily="34" charset="-122"/>
              </a:endParaRPr>
            </a:p>
          </p:txBody>
        </p:sp>
        <p:sp>
          <p:nvSpPr>
            <p:cNvPr id="28" name="Rectangle 23">
              <a:extLst>
                <a:ext uri="{FF2B5EF4-FFF2-40B4-BE49-F238E27FC236}">
                  <a16:creationId xmlns:a16="http://schemas.microsoft.com/office/drawing/2014/main" id="{96BB1697-57EB-45FE-88E2-FDD9CB4B3F29}"/>
                </a:ext>
              </a:extLst>
            </p:cNvPr>
            <p:cNvSpPr>
              <a:spLocks noChangeArrowheads="1"/>
            </p:cNvSpPr>
            <p:nvPr/>
          </p:nvSpPr>
          <p:spPr bwMode="auto">
            <a:xfrm>
              <a:off x="914400" y="1215572"/>
              <a:ext cx="1584325" cy="431800"/>
            </a:xfrm>
            <a:prstGeom prst="rect">
              <a:avLst/>
            </a:prstGeom>
            <a:solidFill>
              <a:schemeClr val="accent2">
                <a:lumMod val="40000"/>
                <a:lumOff val="60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lnSpc>
                  <a:spcPct val="100000"/>
                </a:lnSpc>
                <a:spcBef>
                  <a:spcPct val="0"/>
                </a:spcBef>
                <a:buFontTx/>
                <a:buNone/>
              </a:pPr>
              <a:r>
                <a:rPr lang="zh-CN" altLang="en-US" sz="2000" b="0">
                  <a:latin typeface="Verdana" panose="020B0604030504040204" pitchFamily="34" charset="0"/>
                  <a:ea typeface="微软雅黑" panose="020B0503020204020204" pitchFamily="34" charset="-122"/>
                  <a:cs typeface="Arial" panose="020B0604020202020204" pitchFamily="34" charset="0"/>
                </a:rPr>
                <a:t>开始</a:t>
              </a:r>
            </a:p>
          </p:txBody>
        </p:sp>
        <p:sp>
          <p:nvSpPr>
            <p:cNvPr id="29" name="Line 24">
              <a:extLst>
                <a:ext uri="{FF2B5EF4-FFF2-40B4-BE49-F238E27FC236}">
                  <a16:creationId xmlns:a16="http://schemas.microsoft.com/office/drawing/2014/main" id="{5B2DDC0F-7B86-458D-89D8-B2805180CB17}"/>
                </a:ext>
              </a:extLst>
            </p:cNvPr>
            <p:cNvSpPr>
              <a:spLocks noChangeShapeType="1"/>
            </p:cNvSpPr>
            <p:nvPr/>
          </p:nvSpPr>
          <p:spPr bwMode="auto">
            <a:xfrm>
              <a:off x="1676400" y="1596572"/>
              <a:ext cx="0" cy="431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Verdana" panose="020B0604030504040204" pitchFamily="34" charset="0"/>
                <a:ea typeface="微软雅黑" panose="020B0503020204020204" pitchFamily="34" charset="-122"/>
              </a:endParaRPr>
            </a:p>
          </p:txBody>
        </p:sp>
      </p:grpSp>
      <p:sp>
        <p:nvSpPr>
          <p:cNvPr id="5" name="矩形 4">
            <a:extLst>
              <a:ext uri="{FF2B5EF4-FFF2-40B4-BE49-F238E27FC236}">
                <a16:creationId xmlns:a16="http://schemas.microsoft.com/office/drawing/2014/main" id="{635F2425-F634-46FA-AA57-2A336E554D62}"/>
              </a:ext>
            </a:extLst>
          </p:cNvPr>
          <p:cNvSpPr/>
          <p:nvPr/>
        </p:nvSpPr>
        <p:spPr>
          <a:xfrm>
            <a:off x="6219623" y="5771514"/>
            <a:ext cx="5240423" cy="369332"/>
          </a:xfrm>
          <a:prstGeom prst="rect">
            <a:avLst/>
          </a:prstGeom>
        </p:spPr>
        <p:txBody>
          <a:bodyPr wrap="square">
            <a:spAutoFit/>
          </a:bodyPr>
          <a:lstStyle/>
          <a:p>
            <a:r>
              <a:rPr lang="zh-CN" altLang="en-US" dirty="0">
                <a:latin typeface="楷体" panose="02010609060101010101" pitchFamily="49" charset="-122"/>
                <a:ea typeface="楷体" panose="02010609060101010101" pitchFamily="49" charset="-122"/>
              </a:rPr>
              <a:t>注：</a:t>
            </a:r>
            <a:r>
              <a:rPr lang="en-US" altLang="zh-CN" dirty="0">
                <a:latin typeface="楷体" panose="02010609060101010101" pitchFamily="49" charset="-122"/>
                <a:ea typeface="楷体" panose="02010609060101010101" pitchFamily="49" charset="-122"/>
              </a:rPr>
              <a:t>CCB(</a:t>
            </a:r>
            <a:r>
              <a:rPr lang="en-US" altLang="zh-CN" dirty="0"/>
              <a:t>Change Control Board</a:t>
            </a:r>
            <a:r>
              <a:rPr lang="zh-CN" altLang="en-US" dirty="0"/>
              <a:t>，</a:t>
            </a:r>
            <a:r>
              <a:rPr lang="zh-CN" altLang="en-US" dirty="0">
                <a:latin typeface="楷体" panose="02010609060101010101" pitchFamily="49" charset="-122"/>
                <a:ea typeface="楷体" panose="02010609060101010101" pitchFamily="49" charset="-122"/>
              </a:rPr>
              <a:t>变更控制委员会）</a:t>
            </a:r>
          </a:p>
        </p:txBody>
      </p:sp>
    </p:spTree>
    <p:extLst>
      <p:ext uri="{BB962C8B-B14F-4D97-AF65-F5344CB8AC3E}">
        <p14:creationId xmlns:p14="http://schemas.microsoft.com/office/powerpoint/2010/main" val="29583499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E5DE1E-C8A6-49AA-B811-DACCF24AC1AA}"/>
              </a:ext>
            </a:extLst>
          </p:cNvPr>
          <p:cNvSpPr>
            <a:spLocks noGrp="1"/>
          </p:cNvSpPr>
          <p:nvPr>
            <p:ph type="title"/>
          </p:nvPr>
        </p:nvSpPr>
        <p:spPr/>
        <p:txBody>
          <a:bodyPr/>
          <a:lstStyle/>
          <a:p>
            <a:r>
              <a:rPr lang="en-US" altLang="zh-CN" dirty="0"/>
              <a:t>4. </a:t>
            </a:r>
            <a:r>
              <a:rPr lang="zh-CN" altLang="en-US" dirty="0"/>
              <a:t>常用工具、技术和方法</a:t>
            </a:r>
            <a:r>
              <a:rPr lang="en-US" altLang="zh-CN" dirty="0"/>
              <a:t> </a:t>
            </a:r>
            <a:endParaRPr lang="zh-CN" altLang="en-US" dirty="0"/>
          </a:p>
        </p:txBody>
      </p:sp>
      <p:sp>
        <p:nvSpPr>
          <p:cNvPr id="3" name="内容占位符 2">
            <a:extLst>
              <a:ext uri="{FF2B5EF4-FFF2-40B4-BE49-F238E27FC236}">
                <a16:creationId xmlns:a16="http://schemas.microsoft.com/office/drawing/2014/main" id="{06EAC41D-5CCD-44F0-A928-505D997C47C8}"/>
              </a:ext>
            </a:extLst>
          </p:cNvPr>
          <p:cNvSpPr>
            <a:spLocks noGrp="1"/>
          </p:cNvSpPr>
          <p:nvPr>
            <p:ph idx="1"/>
          </p:nvPr>
        </p:nvSpPr>
        <p:spPr>
          <a:xfrm>
            <a:off x="673100" y="1200210"/>
            <a:ext cx="10864850" cy="5047544"/>
          </a:xfrm>
        </p:spPr>
        <p:txBody>
          <a:bodyPr>
            <a:normAutofit/>
          </a:bodyPr>
          <a:lstStyle/>
          <a:p>
            <a:pPr marL="0" indent="0">
              <a:buNone/>
            </a:pPr>
            <a:r>
              <a:rPr lang="zh-CN" altLang="en-US" dirty="0">
                <a:latin typeface="Arial Unicode MS" panose="020B0604020202020204" pitchFamily="34" charset="-122"/>
              </a:rPr>
              <a:t>（</a:t>
            </a:r>
            <a:r>
              <a:rPr lang="en-US" altLang="zh-CN" dirty="0"/>
              <a:t>12</a:t>
            </a:r>
            <a:r>
              <a:rPr lang="zh-CN" altLang="en-US" dirty="0">
                <a:latin typeface="Arial Unicode MS" panose="020B0604020202020204" pitchFamily="34" charset="-122"/>
              </a:rPr>
              <a:t>）变更控制</a:t>
            </a:r>
            <a:endParaRPr lang="en-US" altLang="zh-CN" dirty="0">
              <a:latin typeface="Arial Unicode MS" panose="020B0604020202020204" pitchFamily="34" charset="-122"/>
            </a:endParaRPr>
          </a:p>
          <a:p>
            <a:pPr lvl="1"/>
            <a:r>
              <a:rPr lang="zh-CN" altLang="en-US" dirty="0"/>
              <a:t>应对分析表</a:t>
            </a:r>
            <a:endParaRPr lang="en-US" altLang="zh-CN" dirty="0"/>
          </a:p>
        </p:txBody>
      </p:sp>
      <p:sp>
        <p:nvSpPr>
          <p:cNvPr id="4" name="灯片编号占位符 3">
            <a:extLst>
              <a:ext uri="{FF2B5EF4-FFF2-40B4-BE49-F238E27FC236}">
                <a16:creationId xmlns:a16="http://schemas.microsoft.com/office/drawing/2014/main" id="{9C46FC7F-E077-41D0-A3DC-29EA085051C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48</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30" name="Group 3">
            <a:extLst>
              <a:ext uri="{FF2B5EF4-FFF2-40B4-BE49-F238E27FC236}">
                <a16:creationId xmlns:a16="http://schemas.microsoft.com/office/drawing/2014/main" id="{FB3E8B3D-737A-4AD7-9942-7064A4EFE97E}"/>
              </a:ext>
            </a:extLst>
          </p:cNvPr>
          <p:cNvGraphicFramePr>
            <a:graphicFrameLocks/>
          </p:cNvGraphicFramePr>
          <p:nvPr>
            <p:extLst>
              <p:ext uri="{D42A27DB-BD31-4B8C-83A1-F6EECF244321}">
                <p14:modId xmlns:p14="http://schemas.microsoft.com/office/powerpoint/2010/main" val="156270321"/>
              </p:ext>
            </p:extLst>
          </p:nvPr>
        </p:nvGraphicFramePr>
        <p:xfrm>
          <a:off x="3272504" y="1939950"/>
          <a:ext cx="7993676" cy="4233007"/>
        </p:xfrm>
        <a:graphic>
          <a:graphicData uri="http://schemas.openxmlformats.org/drawingml/2006/table">
            <a:tbl>
              <a:tblPr/>
              <a:tblGrid>
                <a:gridCol w="1566347">
                  <a:extLst>
                    <a:ext uri="{9D8B030D-6E8A-4147-A177-3AD203B41FA5}">
                      <a16:colId xmlns:a16="http://schemas.microsoft.com/office/drawing/2014/main" val="20000"/>
                    </a:ext>
                  </a:extLst>
                </a:gridCol>
                <a:gridCol w="2045487">
                  <a:extLst>
                    <a:ext uri="{9D8B030D-6E8A-4147-A177-3AD203B41FA5}">
                      <a16:colId xmlns:a16="http://schemas.microsoft.com/office/drawing/2014/main" val="20001"/>
                    </a:ext>
                  </a:extLst>
                </a:gridCol>
                <a:gridCol w="2182105">
                  <a:extLst>
                    <a:ext uri="{9D8B030D-6E8A-4147-A177-3AD203B41FA5}">
                      <a16:colId xmlns:a16="http://schemas.microsoft.com/office/drawing/2014/main" val="20002"/>
                    </a:ext>
                  </a:extLst>
                </a:gridCol>
                <a:gridCol w="2199737">
                  <a:extLst>
                    <a:ext uri="{9D8B030D-6E8A-4147-A177-3AD203B41FA5}">
                      <a16:colId xmlns:a16="http://schemas.microsoft.com/office/drawing/2014/main" val="20003"/>
                    </a:ext>
                  </a:extLst>
                </a:gridCol>
              </a:tblGrid>
              <a:tr h="571406">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0"/>
                        </a:spcBef>
                        <a:spcAft>
                          <a:spcPct val="0"/>
                        </a:spcAft>
                        <a:buClrTx/>
                        <a:buSzTx/>
                        <a:buFont typeface="Wingdings" panose="05000000000000000000" pitchFamily="2" charset="2"/>
                        <a:buNone/>
                        <a:tabLst/>
                      </a:pPr>
                      <a:r>
                        <a:rPr kumimoji="0" lang="zh-CN" altLang="en-US" sz="2400" b="1" i="0" u="none" strike="noStrike" cap="none" normalizeH="0" baseline="0" dirty="0">
                          <a:ln>
                            <a:noFill/>
                          </a:ln>
                          <a:solidFill>
                            <a:schemeClr val="tx1"/>
                          </a:solidFill>
                          <a:effectLst/>
                          <a:latin typeface="Arial" panose="020B0604020202020204" pitchFamily="34" charset="0"/>
                          <a:ea typeface="黑体" panose="02010609060101010101" pitchFamily="49" charset="-122"/>
                        </a:rPr>
                        <a:t>变更申请</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0"/>
                        </a:spcBef>
                        <a:spcAft>
                          <a:spcPct val="0"/>
                        </a:spcAft>
                        <a:buClrTx/>
                        <a:buSzTx/>
                        <a:buFont typeface="Wingdings" panose="05000000000000000000" pitchFamily="2" charset="2"/>
                        <a:buNone/>
                        <a:tabLst/>
                      </a:pPr>
                      <a:r>
                        <a:rPr kumimoji="0" lang="zh-CN" altLang="en-US" sz="2400" b="1" i="0" u="none" strike="noStrike" cap="none" normalizeH="0" baseline="0" dirty="0">
                          <a:ln>
                            <a:noFill/>
                          </a:ln>
                          <a:solidFill>
                            <a:schemeClr val="tx1"/>
                          </a:solidFill>
                          <a:effectLst/>
                          <a:latin typeface="Arial" panose="020B0604020202020204" pitchFamily="34" charset="0"/>
                          <a:ea typeface="黑体" panose="02010609060101010101" pitchFamily="49" charset="-122"/>
                        </a:rPr>
                        <a:t>项目阶段</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0"/>
                        </a:spcBef>
                        <a:spcAft>
                          <a:spcPct val="0"/>
                        </a:spcAft>
                        <a:buClrTx/>
                        <a:buSzTx/>
                        <a:buFont typeface="Wingdings" panose="05000000000000000000" pitchFamily="2" charset="2"/>
                        <a:buNone/>
                        <a:tabLst/>
                      </a:pPr>
                      <a:r>
                        <a:rPr kumimoji="0" lang="zh-CN" altLang="en-US" sz="2400" b="1" i="0" u="none" strike="noStrike" cap="none" normalizeH="0" baseline="0" dirty="0">
                          <a:ln>
                            <a:noFill/>
                          </a:ln>
                          <a:solidFill>
                            <a:schemeClr val="tx1"/>
                          </a:solidFill>
                          <a:effectLst/>
                          <a:latin typeface="Arial" panose="020B0604020202020204" pitchFamily="34" charset="0"/>
                          <a:ea typeface="黑体" panose="02010609060101010101" pitchFamily="49" charset="-122"/>
                        </a:rPr>
                        <a:t>变更影响大小</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0"/>
                        </a:spcBef>
                        <a:spcAft>
                          <a:spcPct val="0"/>
                        </a:spcAft>
                        <a:buClrTx/>
                        <a:buSzTx/>
                        <a:buFont typeface="Wingdings" panose="05000000000000000000" pitchFamily="2" charset="2"/>
                        <a:buNone/>
                        <a:tabLst/>
                      </a:pPr>
                      <a:r>
                        <a:rPr kumimoji="0" lang="zh-CN" altLang="en-US" sz="2400" b="1" i="0" u="none" strike="noStrike" cap="none" normalizeH="0" baseline="0" dirty="0">
                          <a:ln>
                            <a:noFill/>
                          </a:ln>
                          <a:solidFill>
                            <a:schemeClr val="tx1"/>
                          </a:solidFill>
                          <a:effectLst/>
                          <a:latin typeface="Arial" panose="020B0604020202020204" pitchFamily="34" charset="0"/>
                          <a:ea typeface="黑体" panose="02010609060101010101" pitchFamily="49" charset="-122"/>
                        </a:rPr>
                        <a:t>应对策略</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extLst>
                  <a:ext uri="{0D108BD9-81ED-4DB2-BD59-A6C34878D82A}">
                    <a16:rowId xmlns:a16="http://schemas.microsoft.com/office/drawing/2014/main" val="10000"/>
                  </a:ext>
                </a:extLst>
              </a:tr>
              <a:tr h="3661601">
                <a:tc gridSpan="4">
                  <a:txBody>
                    <a:bodyPr/>
                    <a:lstStyle>
                      <a:lvl1pPr algn="l">
                        <a:lnSpc>
                          <a:spcPct val="150000"/>
                        </a:lnSpc>
                        <a:defRPr>
                          <a:solidFill>
                            <a:schemeClr val="tx1"/>
                          </a:solidFill>
                          <a:latin typeface="Arial" panose="020B0604020202020204" pitchFamily="34" charset="0"/>
                          <a:ea typeface="黑体" panose="02010609060101010101" pitchFamily="49" charset="-122"/>
                        </a:defRPr>
                      </a:lvl1pPr>
                      <a:lvl2pPr algn="l">
                        <a:lnSpc>
                          <a:spcPct val="150000"/>
                        </a:lnSpc>
                        <a:buClr>
                          <a:srgbClr val="FF0000"/>
                        </a:buClr>
                        <a:defRPr sz="1600">
                          <a:solidFill>
                            <a:schemeClr val="tx1"/>
                          </a:solidFill>
                          <a:latin typeface="Arial" panose="020B0604020202020204" pitchFamily="34" charset="0"/>
                          <a:ea typeface="黑体" panose="02010609060101010101" pitchFamily="49" charset="-122"/>
                        </a:defRPr>
                      </a:lvl2pPr>
                      <a:lvl3pPr algn="l">
                        <a:lnSpc>
                          <a:spcPct val="150000"/>
                        </a:lnSpc>
                        <a:buClr>
                          <a:srgbClr val="FFCC00"/>
                        </a:buClr>
                        <a:defRPr sz="1600">
                          <a:solidFill>
                            <a:schemeClr val="tx1"/>
                          </a:solidFill>
                          <a:latin typeface="Arial" panose="020B0604020202020204" pitchFamily="34" charset="0"/>
                          <a:ea typeface="黑体" panose="02010609060101010101" pitchFamily="49"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20000"/>
                        </a:spcBef>
                        <a:spcAft>
                          <a:spcPct val="0"/>
                        </a:spcAft>
                        <a:buClrTx/>
                        <a:buSzTx/>
                        <a:buFont typeface="Wingdings" panose="05000000000000000000" pitchFamily="2" charset="2"/>
                        <a:buNone/>
                        <a:tabLst/>
                      </a:pPr>
                      <a:endParaRPr kumimoji="0" lang="zh-CN" altLang="zh-CN" sz="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1"/>
                  </a:ext>
                </a:extLst>
              </a:tr>
            </a:tbl>
          </a:graphicData>
        </a:graphic>
      </p:graphicFrame>
      <p:grpSp>
        <p:nvGrpSpPr>
          <p:cNvPr id="31" name="组合 30">
            <a:extLst>
              <a:ext uri="{FF2B5EF4-FFF2-40B4-BE49-F238E27FC236}">
                <a16:creationId xmlns:a16="http://schemas.microsoft.com/office/drawing/2014/main" id="{8895A65C-8FE7-45C9-A3B3-1A0BEB27A17A}"/>
              </a:ext>
            </a:extLst>
          </p:cNvPr>
          <p:cNvGrpSpPr/>
          <p:nvPr/>
        </p:nvGrpSpPr>
        <p:grpSpPr>
          <a:xfrm>
            <a:off x="3578862" y="2554028"/>
            <a:ext cx="7453233" cy="3533723"/>
            <a:chOff x="914400" y="1731607"/>
            <a:chExt cx="7232934" cy="3813064"/>
          </a:xfrm>
        </p:grpSpPr>
        <p:sp>
          <p:nvSpPr>
            <p:cNvPr id="32" name="Line 17">
              <a:extLst>
                <a:ext uri="{FF2B5EF4-FFF2-40B4-BE49-F238E27FC236}">
                  <a16:creationId xmlns:a16="http://schemas.microsoft.com/office/drawing/2014/main" id="{8F1EDD5F-17AE-48B8-ABC8-FE3F5DDA1C42}"/>
                </a:ext>
              </a:extLst>
            </p:cNvPr>
            <p:cNvSpPr>
              <a:spLocks noChangeShapeType="1"/>
            </p:cNvSpPr>
            <p:nvPr/>
          </p:nvSpPr>
          <p:spPr bwMode="auto">
            <a:xfrm>
              <a:off x="1295400" y="3810000"/>
              <a:ext cx="3810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ea typeface="微软雅黑" panose="020B0503020204020204" pitchFamily="34" charset="-122"/>
              </a:endParaRPr>
            </a:p>
          </p:txBody>
        </p:sp>
        <p:sp>
          <p:nvSpPr>
            <p:cNvPr id="33" name="Rectangle 18">
              <a:extLst>
                <a:ext uri="{FF2B5EF4-FFF2-40B4-BE49-F238E27FC236}">
                  <a16:creationId xmlns:a16="http://schemas.microsoft.com/office/drawing/2014/main" id="{57083F3D-84F5-4AAE-834A-38FA3A7C46D5}"/>
                </a:ext>
              </a:extLst>
            </p:cNvPr>
            <p:cNvSpPr>
              <a:spLocks noChangeArrowheads="1"/>
            </p:cNvSpPr>
            <p:nvPr/>
          </p:nvSpPr>
          <p:spPr bwMode="auto">
            <a:xfrm>
              <a:off x="914400" y="3429000"/>
              <a:ext cx="1219200" cy="685800"/>
            </a:xfrm>
            <a:prstGeom prst="rect">
              <a:avLst/>
            </a:prstGeom>
            <a:solidFill>
              <a:schemeClr val="accent5">
                <a:lumMod val="40000"/>
                <a:lumOff val="60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Bef>
                  <a:spcPct val="0"/>
                </a:spcBef>
                <a:buFontTx/>
                <a:buNone/>
              </a:pPr>
              <a:r>
                <a:rPr lang="zh-CN" altLang="en-US" sz="2000" dirty="0">
                  <a:latin typeface="Arial" panose="020B0604020202020204" pitchFamily="34" charset="0"/>
                  <a:ea typeface="微软雅黑" panose="020B0503020204020204" pitchFamily="34" charset="-122"/>
                </a:rPr>
                <a:t>提交</a:t>
              </a:r>
              <a:br>
                <a:rPr lang="en-US" altLang="zh-CN" sz="2000" dirty="0">
                  <a:latin typeface="Arial" panose="020B0604020202020204" pitchFamily="34" charset="0"/>
                  <a:ea typeface="微软雅黑" panose="020B0503020204020204" pitchFamily="34" charset="-122"/>
                </a:rPr>
              </a:br>
              <a:r>
                <a:rPr lang="zh-CN" altLang="en-US" sz="2000" dirty="0">
                  <a:latin typeface="Arial" panose="020B0604020202020204" pitchFamily="34" charset="0"/>
                  <a:ea typeface="微软雅黑" panose="020B0503020204020204" pitchFamily="34" charset="-122"/>
                </a:rPr>
                <a:t>变更申请</a:t>
              </a:r>
            </a:p>
          </p:txBody>
        </p:sp>
        <p:sp>
          <p:nvSpPr>
            <p:cNvPr id="34" name="Line 19">
              <a:extLst>
                <a:ext uri="{FF2B5EF4-FFF2-40B4-BE49-F238E27FC236}">
                  <a16:creationId xmlns:a16="http://schemas.microsoft.com/office/drawing/2014/main" id="{74387469-8796-469C-A59B-6A9DD16C592C}"/>
                </a:ext>
              </a:extLst>
            </p:cNvPr>
            <p:cNvSpPr>
              <a:spLocks noChangeShapeType="1"/>
            </p:cNvSpPr>
            <p:nvPr/>
          </p:nvSpPr>
          <p:spPr bwMode="auto">
            <a:xfrm>
              <a:off x="2405974" y="2803192"/>
              <a:ext cx="0" cy="1852074"/>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ea typeface="微软雅黑" panose="020B0503020204020204" pitchFamily="34" charset="-122"/>
              </a:endParaRPr>
            </a:p>
          </p:txBody>
        </p:sp>
        <p:sp>
          <p:nvSpPr>
            <p:cNvPr id="35" name="Line 20">
              <a:extLst>
                <a:ext uri="{FF2B5EF4-FFF2-40B4-BE49-F238E27FC236}">
                  <a16:creationId xmlns:a16="http://schemas.microsoft.com/office/drawing/2014/main" id="{E4D497EA-9296-4FDF-BC29-EF5BAA1628C7}"/>
                </a:ext>
              </a:extLst>
            </p:cNvPr>
            <p:cNvSpPr>
              <a:spLocks noChangeShapeType="1"/>
            </p:cNvSpPr>
            <p:nvPr/>
          </p:nvSpPr>
          <p:spPr bwMode="auto">
            <a:xfrm flipV="1">
              <a:off x="2385958" y="4648198"/>
              <a:ext cx="509643" cy="363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ea typeface="微软雅黑" panose="020B0503020204020204" pitchFamily="34" charset="-122"/>
              </a:endParaRPr>
            </a:p>
          </p:txBody>
        </p:sp>
        <p:sp>
          <p:nvSpPr>
            <p:cNvPr id="36" name="Line 21">
              <a:extLst>
                <a:ext uri="{FF2B5EF4-FFF2-40B4-BE49-F238E27FC236}">
                  <a16:creationId xmlns:a16="http://schemas.microsoft.com/office/drawing/2014/main" id="{37C42556-1914-43FF-B9D7-BCF32816B7C4}"/>
                </a:ext>
              </a:extLst>
            </p:cNvPr>
            <p:cNvSpPr>
              <a:spLocks noChangeShapeType="1"/>
            </p:cNvSpPr>
            <p:nvPr/>
          </p:nvSpPr>
          <p:spPr bwMode="auto">
            <a:xfrm>
              <a:off x="2385958" y="2819400"/>
              <a:ext cx="509643"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ea typeface="微软雅黑" panose="020B0503020204020204" pitchFamily="34" charset="-122"/>
              </a:endParaRPr>
            </a:p>
          </p:txBody>
        </p:sp>
        <p:sp>
          <p:nvSpPr>
            <p:cNvPr id="37" name="Rectangle 22">
              <a:extLst>
                <a:ext uri="{FF2B5EF4-FFF2-40B4-BE49-F238E27FC236}">
                  <a16:creationId xmlns:a16="http://schemas.microsoft.com/office/drawing/2014/main" id="{C5E995D4-744B-4B4D-AD8E-4060856770FD}"/>
                </a:ext>
              </a:extLst>
            </p:cNvPr>
            <p:cNvSpPr>
              <a:spLocks noChangeArrowheads="1"/>
            </p:cNvSpPr>
            <p:nvPr/>
          </p:nvSpPr>
          <p:spPr bwMode="auto">
            <a:xfrm>
              <a:off x="2895600" y="2438400"/>
              <a:ext cx="1219200" cy="685800"/>
            </a:xfrm>
            <a:prstGeom prst="rect">
              <a:avLst/>
            </a:prstGeom>
            <a:solidFill>
              <a:schemeClr val="accent5">
                <a:lumMod val="40000"/>
                <a:lumOff val="60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Bef>
                  <a:spcPct val="0"/>
                </a:spcBef>
                <a:buFontTx/>
                <a:buNone/>
              </a:pPr>
              <a:r>
                <a:rPr lang="zh-CN" altLang="en-US" sz="2000" dirty="0">
                  <a:latin typeface="Arial" panose="020B0604020202020204" pitchFamily="34" charset="0"/>
                  <a:ea typeface="微软雅黑" panose="020B0503020204020204" pitchFamily="34" charset="-122"/>
                </a:rPr>
                <a:t>计划和</a:t>
              </a:r>
              <a:br>
                <a:rPr lang="en-US" altLang="zh-CN" sz="2000" dirty="0">
                  <a:latin typeface="Arial" panose="020B0604020202020204" pitchFamily="34" charset="0"/>
                  <a:ea typeface="微软雅黑" panose="020B0503020204020204" pitchFamily="34" charset="-122"/>
                </a:rPr>
              </a:br>
              <a:r>
                <a:rPr lang="zh-CN" altLang="en-US" sz="2000" dirty="0">
                  <a:latin typeface="Arial" panose="020B0604020202020204" pitchFamily="34" charset="0"/>
                  <a:ea typeface="微软雅黑" panose="020B0503020204020204" pitchFamily="34" charset="-122"/>
                </a:rPr>
                <a:t>执行期</a:t>
              </a:r>
            </a:p>
          </p:txBody>
        </p:sp>
        <p:sp>
          <p:nvSpPr>
            <p:cNvPr id="38" name="Rectangle 23">
              <a:extLst>
                <a:ext uri="{FF2B5EF4-FFF2-40B4-BE49-F238E27FC236}">
                  <a16:creationId xmlns:a16="http://schemas.microsoft.com/office/drawing/2014/main" id="{754D4317-98F3-487E-9C5D-8B61DDDBB913}"/>
                </a:ext>
              </a:extLst>
            </p:cNvPr>
            <p:cNvSpPr>
              <a:spLocks noChangeArrowheads="1"/>
            </p:cNvSpPr>
            <p:nvPr/>
          </p:nvSpPr>
          <p:spPr bwMode="auto">
            <a:xfrm>
              <a:off x="2895600" y="4343400"/>
              <a:ext cx="1219200" cy="685800"/>
            </a:xfrm>
            <a:prstGeom prst="rect">
              <a:avLst/>
            </a:prstGeom>
            <a:solidFill>
              <a:schemeClr val="accent5">
                <a:lumMod val="40000"/>
                <a:lumOff val="60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Bef>
                  <a:spcPct val="0"/>
                </a:spcBef>
                <a:buFontTx/>
                <a:buNone/>
              </a:pPr>
              <a:r>
                <a:rPr lang="zh-CN" altLang="en-US" sz="2000" dirty="0">
                  <a:latin typeface="Arial" panose="020B0604020202020204" pitchFamily="34" charset="0"/>
                  <a:ea typeface="微软雅黑" panose="020B0503020204020204" pitchFamily="34" charset="-122"/>
                </a:rPr>
                <a:t>后期</a:t>
              </a:r>
              <a:br>
                <a:rPr lang="en-US" altLang="zh-CN" sz="2000" dirty="0">
                  <a:latin typeface="Arial" panose="020B0604020202020204" pitchFamily="34" charset="0"/>
                  <a:ea typeface="微软雅黑" panose="020B0503020204020204" pitchFamily="34" charset="-122"/>
                </a:rPr>
              </a:br>
              <a:r>
                <a:rPr lang="zh-CN" altLang="en-US" sz="2000" dirty="0">
                  <a:latin typeface="Arial" panose="020B0604020202020204" pitchFamily="34" charset="0"/>
                  <a:ea typeface="微软雅黑" panose="020B0503020204020204" pitchFamily="34" charset="-122"/>
                </a:rPr>
                <a:t>或收尾</a:t>
              </a:r>
            </a:p>
          </p:txBody>
        </p:sp>
        <p:sp>
          <p:nvSpPr>
            <p:cNvPr id="39" name="Line 24">
              <a:extLst>
                <a:ext uri="{FF2B5EF4-FFF2-40B4-BE49-F238E27FC236}">
                  <a16:creationId xmlns:a16="http://schemas.microsoft.com/office/drawing/2014/main" id="{452C5B5C-0AD3-49D2-9402-2B6A50483E2E}"/>
                </a:ext>
              </a:extLst>
            </p:cNvPr>
            <p:cNvSpPr>
              <a:spLocks noChangeShapeType="1"/>
            </p:cNvSpPr>
            <p:nvPr/>
          </p:nvSpPr>
          <p:spPr bwMode="auto">
            <a:xfrm>
              <a:off x="4495800" y="2057400"/>
              <a:ext cx="0" cy="137160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ea typeface="微软雅黑" panose="020B0503020204020204" pitchFamily="34" charset="-122"/>
              </a:endParaRPr>
            </a:p>
          </p:txBody>
        </p:sp>
        <p:sp>
          <p:nvSpPr>
            <p:cNvPr id="40" name="Line 25">
              <a:extLst>
                <a:ext uri="{FF2B5EF4-FFF2-40B4-BE49-F238E27FC236}">
                  <a16:creationId xmlns:a16="http://schemas.microsoft.com/office/drawing/2014/main" id="{BF93F6DB-FF83-4791-B0B8-A984F78DA992}"/>
                </a:ext>
              </a:extLst>
            </p:cNvPr>
            <p:cNvSpPr>
              <a:spLocks noChangeShapeType="1"/>
            </p:cNvSpPr>
            <p:nvPr/>
          </p:nvSpPr>
          <p:spPr bwMode="auto">
            <a:xfrm>
              <a:off x="4114800" y="2819400"/>
              <a:ext cx="381000"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ea typeface="微软雅黑" panose="020B0503020204020204" pitchFamily="34" charset="-122"/>
              </a:endParaRPr>
            </a:p>
          </p:txBody>
        </p:sp>
        <p:sp>
          <p:nvSpPr>
            <p:cNvPr id="41" name="Line 26">
              <a:extLst>
                <a:ext uri="{FF2B5EF4-FFF2-40B4-BE49-F238E27FC236}">
                  <a16:creationId xmlns:a16="http://schemas.microsoft.com/office/drawing/2014/main" id="{0845D390-DFCD-4E30-812F-A98C63EC97C1}"/>
                </a:ext>
              </a:extLst>
            </p:cNvPr>
            <p:cNvSpPr>
              <a:spLocks noChangeShapeType="1"/>
            </p:cNvSpPr>
            <p:nvPr/>
          </p:nvSpPr>
          <p:spPr bwMode="auto">
            <a:xfrm>
              <a:off x="4495800" y="2057400"/>
              <a:ext cx="228600" cy="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ea typeface="微软雅黑" panose="020B0503020204020204" pitchFamily="34" charset="-122"/>
              </a:endParaRPr>
            </a:p>
          </p:txBody>
        </p:sp>
        <p:sp>
          <p:nvSpPr>
            <p:cNvPr id="42" name="Line 27">
              <a:extLst>
                <a:ext uri="{FF2B5EF4-FFF2-40B4-BE49-F238E27FC236}">
                  <a16:creationId xmlns:a16="http://schemas.microsoft.com/office/drawing/2014/main" id="{6A97FCD1-7529-4722-96A3-2141581BFAC0}"/>
                </a:ext>
              </a:extLst>
            </p:cNvPr>
            <p:cNvSpPr>
              <a:spLocks noChangeShapeType="1"/>
            </p:cNvSpPr>
            <p:nvPr/>
          </p:nvSpPr>
          <p:spPr bwMode="auto">
            <a:xfrm>
              <a:off x="4495800" y="3429000"/>
              <a:ext cx="228600" cy="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ea typeface="微软雅黑" panose="020B0503020204020204" pitchFamily="34" charset="-122"/>
              </a:endParaRPr>
            </a:p>
          </p:txBody>
        </p:sp>
        <p:sp>
          <p:nvSpPr>
            <p:cNvPr id="43" name="Rectangle 28">
              <a:extLst>
                <a:ext uri="{FF2B5EF4-FFF2-40B4-BE49-F238E27FC236}">
                  <a16:creationId xmlns:a16="http://schemas.microsoft.com/office/drawing/2014/main" id="{E82C39EF-3E4B-406E-BFDF-FABFAD4F5280}"/>
                </a:ext>
              </a:extLst>
            </p:cNvPr>
            <p:cNvSpPr>
              <a:spLocks noChangeArrowheads="1"/>
            </p:cNvSpPr>
            <p:nvPr/>
          </p:nvSpPr>
          <p:spPr bwMode="auto">
            <a:xfrm>
              <a:off x="4724400" y="1828800"/>
              <a:ext cx="1219200" cy="457200"/>
            </a:xfrm>
            <a:prstGeom prst="rect">
              <a:avLst/>
            </a:prstGeom>
            <a:solidFill>
              <a:schemeClr val="accent5">
                <a:lumMod val="40000"/>
                <a:lumOff val="60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Bef>
                  <a:spcPct val="0"/>
                </a:spcBef>
                <a:buFontTx/>
                <a:buNone/>
              </a:pPr>
              <a:r>
                <a:rPr lang="zh-CN" altLang="en-US" sz="2000" dirty="0">
                  <a:latin typeface="Arial" panose="020B0604020202020204" pitchFamily="34" charset="0"/>
                  <a:ea typeface="微软雅黑" panose="020B0503020204020204" pitchFamily="34" charset="-122"/>
                </a:rPr>
                <a:t>大</a:t>
              </a:r>
            </a:p>
          </p:txBody>
        </p:sp>
        <p:sp>
          <p:nvSpPr>
            <p:cNvPr id="44" name="Rectangle 29">
              <a:extLst>
                <a:ext uri="{FF2B5EF4-FFF2-40B4-BE49-F238E27FC236}">
                  <a16:creationId xmlns:a16="http://schemas.microsoft.com/office/drawing/2014/main" id="{9394459C-1EB5-463C-8574-C9D752C37982}"/>
                </a:ext>
              </a:extLst>
            </p:cNvPr>
            <p:cNvSpPr>
              <a:spLocks noChangeArrowheads="1"/>
            </p:cNvSpPr>
            <p:nvPr/>
          </p:nvSpPr>
          <p:spPr bwMode="auto">
            <a:xfrm>
              <a:off x="4724400" y="3048000"/>
              <a:ext cx="1219200" cy="457200"/>
            </a:xfrm>
            <a:prstGeom prst="rect">
              <a:avLst/>
            </a:prstGeom>
            <a:solidFill>
              <a:schemeClr val="accent5">
                <a:lumMod val="40000"/>
                <a:lumOff val="60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Bef>
                  <a:spcPct val="0"/>
                </a:spcBef>
                <a:buFontTx/>
                <a:buNone/>
              </a:pPr>
              <a:r>
                <a:rPr lang="zh-CN" altLang="en-US" sz="2000">
                  <a:latin typeface="Arial" panose="020B0604020202020204" pitchFamily="34" charset="0"/>
                  <a:ea typeface="微软雅黑" panose="020B0503020204020204" pitchFamily="34" charset="-122"/>
                </a:rPr>
                <a:t>小</a:t>
              </a:r>
            </a:p>
          </p:txBody>
        </p:sp>
        <p:sp>
          <p:nvSpPr>
            <p:cNvPr id="45" name="Line 30">
              <a:extLst>
                <a:ext uri="{FF2B5EF4-FFF2-40B4-BE49-F238E27FC236}">
                  <a16:creationId xmlns:a16="http://schemas.microsoft.com/office/drawing/2014/main" id="{819C6B73-623A-4275-B71D-D35E5E08D9EC}"/>
                </a:ext>
              </a:extLst>
            </p:cNvPr>
            <p:cNvSpPr>
              <a:spLocks noChangeShapeType="1"/>
            </p:cNvSpPr>
            <p:nvPr/>
          </p:nvSpPr>
          <p:spPr bwMode="auto">
            <a:xfrm>
              <a:off x="5943600" y="2057400"/>
              <a:ext cx="698719"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ea typeface="微软雅黑" panose="020B0503020204020204" pitchFamily="34" charset="-122"/>
              </a:endParaRPr>
            </a:p>
          </p:txBody>
        </p:sp>
        <p:sp>
          <p:nvSpPr>
            <p:cNvPr id="46" name="Line 31">
              <a:extLst>
                <a:ext uri="{FF2B5EF4-FFF2-40B4-BE49-F238E27FC236}">
                  <a16:creationId xmlns:a16="http://schemas.microsoft.com/office/drawing/2014/main" id="{66896F23-13CB-49C3-BB0A-20E1C15AEB57}"/>
                </a:ext>
              </a:extLst>
            </p:cNvPr>
            <p:cNvSpPr>
              <a:spLocks noChangeShapeType="1"/>
            </p:cNvSpPr>
            <p:nvPr/>
          </p:nvSpPr>
          <p:spPr bwMode="auto">
            <a:xfrm>
              <a:off x="5943600" y="3352800"/>
              <a:ext cx="698719"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ea typeface="微软雅黑" panose="020B0503020204020204" pitchFamily="34" charset="-122"/>
              </a:endParaRPr>
            </a:p>
          </p:txBody>
        </p:sp>
        <p:sp>
          <p:nvSpPr>
            <p:cNvPr id="47" name="Line 32">
              <a:extLst>
                <a:ext uri="{FF2B5EF4-FFF2-40B4-BE49-F238E27FC236}">
                  <a16:creationId xmlns:a16="http://schemas.microsoft.com/office/drawing/2014/main" id="{9140F7A0-226C-4CCA-8888-31FC491E4F14}"/>
                </a:ext>
              </a:extLst>
            </p:cNvPr>
            <p:cNvSpPr>
              <a:spLocks noChangeShapeType="1"/>
            </p:cNvSpPr>
            <p:nvPr/>
          </p:nvSpPr>
          <p:spPr bwMode="auto">
            <a:xfrm>
              <a:off x="4495800" y="4038600"/>
              <a:ext cx="0" cy="137160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ea typeface="微软雅黑" panose="020B0503020204020204" pitchFamily="34" charset="-122"/>
              </a:endParaRPr>
            </a:p>
          </p:txBody>
        </p:sp>
        <p:sp>
          <p:nvSpPr>
            <p:cNvPr id="48" name="Line 33">
              <a:extLst>
                <a:ext uri="{FF2B5EF4-FFF2-40B4-BE49-F238E27FC236}">
                  <a16:creationId xmlns:a16="http://schemas.microsoft.com/office/drawing/2014/main" id="{36DF99A9-2EBD-4A80-AA17-6B585A251948}"/>
                </a:ext>
              </a:extLst>
            </p:cNvPr>
            <p:cNvSpPr>
              <a:spLocks noChangeShapeType="1"/>
            </p:cNvSpPr>
            <p:nvPr/>
          </p:nvSpPr>
          <p:spPr bwMode="auto">
            <a:xfrm>
              <a:off x="4114800" y="4800600"/>
              <a:ext cx="381000"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ea typeface="微软雅黑" panose="020B0503020204020204" pitchFamily="34" charset="-122"/>
              </a:endParaRPr>
            </a:p>
          </p:txBody>
        </p:sp>
        <p:sp>
          <p:nvSpPr>
            <p:cNvPr id="49" name="Line 34">
              <a:extLst>
                <a:ext uri="{FF2B5EF4-FFF2-40B4-BE49-F238E27FC236}">
                  <a16:creationId xmlns:a16="http://schemas.microsoft.com/office/drawing/2014/main" id="{4C861D21-D51B-4909-B457-DB05F39F5B0B}"/>
                </a:ext>
              </a:extLst>
            </p:cNvPr>
            <p:cNvSpPr>
              <a:spLocks noChangeShapeType="1"/>
            </p:cNvSpPr>
            <p:nvPr/>
          </p:nvSpPr>
          <p:spPr bwMode="auto">
            <a:xfrm>
              <a:off x="4495800" y="4038600"/>
              <a:ext cx="228600" cy="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ea typeface="微软雅黑" panose="020B0503020204020204" pitchFamily="34" charset="-122"/>
              </a:endParaRPr>
            </a:p>
          </p:txBody>
        </p:sp>
        <p:sp>
          <p:nvSpPr>
            <p:cNvPr id="50" name="Line 35">
              <a:extLst>
                <a:ext uri="{FF2B5EF4-FFF2-40B4-BE49-F238E27FC236}">
                  <a16:creationId xmlns:a16="http://schemas.microsoft.com/office/drawing/2014/main" id="{1B9D15C1-EF20-4B34-8FF4-8C965A8D0FB1}"/>
                </a:ext>
              </a:extLst>
            </p:cNvPr>
            <p:cNvSpPr>
              <a:spLocks noChangeShapeType="1"/>
            </p:cNvSpPr>
            <p:nvPr/>
          </p:nvSpPr>
          <p:spPr bwMode="auto">
            <a:xfrm>
              <a:off x="4495800" y="5410200"/>
              <a:ext cx="228600" cy="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ea typeface="微软雅黑" panose="020B0503020204020204" pitchFamily="34" charset="-122"/>
              </a:endParaRPr>
            </a:p>
          </p:txBody>
        </p:sp>
        <p:sp>
          <p:nvSpPr>
            <p:cNvPr id="51" name="Rectangle 36">
              <a:extLst>
                <a:ext uri="{FF2B5EF4-FFF2-40B4-BE49-F238E27FC236}">
                  <a16:creationId xmlns:a16="http://schemas.microsoft.com/office/drawing/2014/main" id="{25BCD97B-98D0-41B2-AA0B-FE3E6FEF877A}"/>
                </a:ext>
              </a:extLst>
            </p:cNvPr>
            <p:cNvSpPr>
              <a:spLocks noChangeArrowheads="1"/>
            </p:cNvSpPr>
            <p:nvPr/>
          </p:nvSpPr>
          <p:spPr bwMode="auto">
            <a:xfrm>
              <a:off x="4724400" y="3810000"/>
              <a:ext cx="1219200" cy="457200"/>
            </a:xfrm>
            <a:prstGeom prst="rect">
              <a:avLst/>
            </a:prstGeom>
            <a:solidFill>
              <a:schemeClr val="accent5">
                <a:lumMod val="40000"/>
                <a:lumOff val="60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Bef>
                  <a:spcPct val="0"/>
                </a:spcBef>
                <a:buFontTx/>
                <a:buNone/>
              </a:pPr>
              <a:r>
                <a:rPr lang="zh-CN" altLang="en-US" sz="2000">
                  <a:latin typeface="Arial" panose="020B0604020202020204" pitchFamily="34" charset="0"/>
                  <a:ea typeface="微软雅黑" panose="020B0503020204020204" pitchFamily="34" charset="-122"/>
                </a:rPr>
                <a:t>大</a:t>
              </a:r>
            </a:p>
          </p:txBody>
        </p:sp>
        <p:sp>
          <p:nvSpPr>
            <p:cNvPr id="52" name="Rectangle 37">
              <a:extLst>
                <a:ext uri="{FF2B5EF4-FFF2-40B4-BE49-F238E27FC236}">
                  <a16:creationId xmlns:a16="http://schemas.microsoft.com/office/drawing/2014/main" id="{7BA057D4-C230-4AB3-A7FA-2312A1055637}"/>
                </a:ext>
              </a:extLst>
            </p:cNvPr>
            <p:cNvSpPr>
              <a:spLocks noChangeArrowheads="1"/>
            </p:cNvSpPr>
            <p:nvPr/>
          </p:nvSpPr>
          <p:spPr bwMode="auto">
            <a:xfrm>
              <a:off x="4724400" y="5029200"/>
              <a:ext cx="1219200" cy="457200"/>
            </a:xfrm>
            <a:prstGeom prst="rect">
              <a:avLst/>
            </a:prstGeom>
            <a:solidFill>
              <a:schemeClr val="accent5">
                <a:lumMod val="40000"/>
                <a:lumOff val="60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Bef>
                  <a:spcPct val="0"/>
                </a:spcBef>
                <a:buFontTx/>
                <a:buNone/>
              </a:pPr>
              <a:r>
                <a:rPr lang="zh-CN" altLang="en-US" sz="2000">
                  <a:latin typeface="Arial" panose="020B0604020202020204" pitchFamily="34" charset="0"/>
                  <a:ea typeface="微软雅黑" panose="020B0503020204020204" pitchFamily="34" charset="-122"/>
                </a:rPr>
                <a:t>小</a:t>
              </a:r>
            </a:p>
          </p:txBody>
        </p:sp>
        <p:sp>
          <p:nvSpPr>
            <p:cNvPr id="53" name="Line 38">
              <a:extLst>
                <a:ext uri="{FF2B5EF4-FFF2-40B4-BE49-F238E27FC236}">
                  <a16:creationId xmlns:a16="http://schemas.microsoft.com/office/drawing/2014/main" id="{81DFA5CC-255F-44B8-9E33-F32A674F7ABD}"/>
                </a:ext>
              </a:extLst>
            </p:cNvPr>
            <p:cNvSpPr>
              <a:spLocks noChangeShapeType="1"/>
            </p:cNvSpPr>
            <p:nvPr/>
          </p:nvSpPr>
          <p:spPr bwMode="auto">
            <a:xfrm>
              <a:off x="5943600" y="4038600"/>
              <a:ext cx="698719"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ea typeface="微软雅黑" panose="020B0503020204020204" pitchFamily="34" charset="-122"/>
              </a:endParaRPr>
            </a:p>
          </p:txBody>
        </p:sp>
        <p:sp>
          <p:nvSpPr>
            <p:cNvPr id="54" name="Line 39">
              <a:extLst>
                <a:ext uri="{FF2B5EF4-FFF2-40B4-BE49-F238E27FC236}">
                  <a16:creationId xmlns:a16="http://schemas.microsoft.com/office/drawing/2014/main" id="{4C0F9E9B-5199-42FD-AC8B-99E3E9D0F338}"/>
                </a:ext>
              </a:extLst>
            </p:cNvPr>
            <p:cNvSpPr>
              <a:spLocks noChangeShapeType="1"/>
            </p:cNvSpPr>
            <p:nvPr/>
          </p:nvSpPr>
          <p:spPr bwMode="auto">
            <a:xfrm>
              <a:off x="5943599" y="5334000"/>
              <a:ext cx="698719"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ea typeface="微软雅黑" panose="020B0503020204020204" pitchFamily="34" charset="-122"/>
              </a:endParaRPr>
            </a:p>
          </p:txBody>
        </p:sp>
        <p:sp>
          <p:nvSpPr>
            <p:cNvPr id="55" name="Text Box 40">
              <a:extLst>
                <a:ext uri="{FF2B5EF4-FFF2-40B4-BE49-F238E27FC236}">
                  <a16:creationId xmlns:a16="http://schemas.microsoft.com/office/drawing/2014/main" id="{94E70451-BF3A-425F-85A4-A30112D568A2}"/>
                </a:ext>
              </a:extLst>
            </p:cNvPr>
            <p:cNvSpPr txBox="1">
              <a:spLocks noChangeArrowheads="1"/>
            </p:cNvSpPr>
            <p:nvPr/>
          </p:nvSpPr>
          <p:spPr bwMode="auto">
            <a:xfrm>
              <a:off x="6709158" y="1731607"/>
              <a:ext cx="1296000" cy="763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00000"/>
                </a:lnSpc>
                <a:spcBef>
                  <a:spcPct val="50000"/>
                </a:spcBef>
                <a:buFontTx/>
                <a:buNone/>
              </a:pPr>
              <a:r>
                <a:rPr lang="zh-CN" altLang="en-US" sz="2000" dirty="0">
                  <a:solidFill>
                    <a:schemeClr val="tx2"/>
                  </a:solidFill>
                  <a:latin typeface="Arial" panose="020B0604020202020204" pitchFamily="34" charset="0"/>
                  <a:ea typeface="微软雅黑" panose="020B0503020204020204" pitchFamily="34" charset="-122"/>
                </a:rPr>
                <a:t>遵循变更</a:t>
              </a:r>
              <a:br>
                <a:rPr lang="en-US" altLang="zh-CN" sz="2000" dirty="0">
                  <a:solidFill>
                    <a:schemeClr val="tx2"/>
                  </a:solidFill>
                  <a:latin typeface="Arial" panose="020B0604020202020204" pitchFamily="34" charset="0"/>
                  <a:ea typeface="微软雅黑" panose="020B0503020204020204" pitchFamily="34" charset="-122"/>
                </a:rPr>
              </a:br>
              <a:r>
                <a:rPr lang="zh-CN" altLang="en-US" sz="2000" dirty="0">
                  <a:solidFill>
                    <a:schemeClr val="tx2"/>
                  </a:solidFill>
                  <a:latin typeface="Arial" panose="020B0604020202020204" pitchFamily="34" charset="0"/>
                  <a:ea typeface="微软雅黑" panose="020B0503020204020204" pitchFamily="34" charset="-122"/>
                </a:rPr>
                <a:t>控制程序 </a:t>
              </a:r>
            </a:p>
          </p:txBody>
        </p:sp>
        <p:sp>
          <p:nvSpPr>
            <p:cNvPr id="56" name="Text Box 41">
              <a:extLst>
                <a:ext uri="{FF2B5EF4-FFF2-40B4-BE49-F238E27FC236}">
                  <a16:creationId xmlns:a16="http://schemas.microsoft.com/office/drawing/2014/main" id="{5741C047-60CE-4CC6-BAE6-4428CAA20D57}"/>
                </a:ext>
              </a:extLst>
            </p:cNvPr>
            <p:cNvSpPr txBox="1">
              <a:spLocks noChangeArrowheads="1"/>
            </p:cNvSpPr>
            <p:nvPr/>
          </p:nvSpPr>
          <p:spPr bwMode="auto">
            <a:xfrm>
              <a:off x="6709158" y="2938806"/>
              <a:ext cx="1296000" cy="763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00000"/>
                </a:lnSpc>
                <a:spcBef>
                  <a:spcPct val="50000"/>
                </a:spcBef>
                <a:buFontTx/>
                <a:buNone/>
              </a:pPr>
              <a:r>
                <a:rPr lang="zh-CN" altLang="en-US" sz="2000" dirty="0">
                  <a:solidFill>
                    <a:schemeClr val="tx2"/>
                  </a:solidFill>
                  <a:latin typeface="Arial" panose="020B0604020202020204" pitchFamily="34" charset="0"/>
                  <a:ea typeface="微软雅黑" panose="020B0503020204020204" pitchFamily="34" charset="-122"/>
                </a:rPr>
                <a:t>遵循变更</a:t>
              </a:r>
              <a:br>
                <a:rPr lang="en-US" altLang="zh-CN" sz="2000" dirty="0">
                  <a:solidFill>
                    <a:schemeClr val="tx2"/>
                  </a:solidFill>
                  <a:latin typeface="Arial" panose="020B0604020202020204" pitchFamily="34" charset="0"/>
                  <a:ea typeface="微软雅黑" panose="020B0503020204020204" pitchFamily="34" charset="-122"/>
                </a:rPr>
              </a:br>
              <a:r>
                <a:rPr lang="zh-CN" altLang="en-US" sz="2000" dirty="0">
                  <a:solidFill>
                    <a:schemeClr val="tx2"/>
                  </a:solidFill>
                  <a:latin typeface="Arial" panose="020B0604020202020204" pitchFamily="34" charset="0"/>
                  <a:ea typeface="微软雅黑" panose="020B0503020204020204" pitchFamily="34" charset="-122"/>
                </a:rPr>
                <a:t>控制程序 </a:t>
              </a:r>
            </a:p>
          </p:txBody>
        </p:sp>
        <p:sp>
          <p:nvSpPr>
            <p:cNvPr id="57" name="Text Box 42">
              <a:extLst>
                <a:ext uri="{FF2B5EF4-FFF2-40B4-BE49-F238E27FC236}">
                  <a16:creationId xmlns:a16="http://schemas.microsoft.com/office/drawing/2014/main" id="{3C562DFA-FD6A-4B28-B525-7103B8BCDE24}"/>
                </a:ext>
              </a:extLst>
            </p:cNvPr>
            <p:cNvSpPr txBox="1">
              <a:spLocks noChangeArrowheads="1"/>
            </p:cNvSpPr>
            <p:nvPr/>
          </p:nvSpPr>
          <p:spPr bwMode="auto">
            <a:xfrm>
              <a:off x="6680557" y="3810000"/>
              <a:ext cx="1466777" cy="431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00000"/>
                </a:lnSpc>
                <a:spcBef>
                  <a:spcPct val="50000"/>
                </a:spcBef>
                <a:buFontTx/>
                <a:buNone/>
              </a:pPr>
              <a:r>
                <a:rPr lang="zh-CN" altLang="en-US" sz="2000" dirty="0">
                  <a:solidFill>
                    <a:srgbClr val="C00000"/>
                  </a:solidFill>
                  <a:latin typeface="Arial" panose="020B0604020202020204" pitchFamily="34" charset="0"/>
                  <a:ea typeface="微软雅黑" panose="020B0503020204020204" pitchFamily="34" charset="-122"/>
                </a:rPr>
                <a:t>签订新合同 </a:t>
              </a:r>
            </a:p>
          </p:txBody>
        </p:sp>
        <p:sp>
          <p:nvSpPr>
            <p:cNvPr id="58" name="Text Box 43">
              <a:extLst>
                <a:ext uri="{FF2B5EF4-FFF2-40B4-BE49-F238E27FC236}">
                  <a16:creationId xmlns:a16="http://schemas.microsoft.com/office/drawing/2014/main" id="{A5B5EA37-2910-44BE-B0BD-047442697081}"/>
                </a:ext>
              </a:extLst>
            </p:cNvPr>
            <p:cNvSpPr txBox="1">
              <a:spLocks noChangeArrowheads="1"/>
            </p:cNvSpPr>
            <p:nvPr/>
          </p:nvSpPr>
          <p:spPr bwMode="auto">
            <a:xfrm>
              <a:off x="6709158" y="5112932"/>
              <a:ext cx="1438176" cy="431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00000"/>
                </a:lnSpc>
                <a:spcBef>
                  <a:spcPct val="50000"/>
                </a:spcBef>
                <a:buFontTx/>
                <a:buNone/>
              </a:pPr>
              <a:r>
                <a:rPr lang="zh-CN" altLang="en-US" sz="2000" dirty="0">
                  <a:solidFill>
                    <a:srgbClr val="FF6600"/>
                  </a:solidFill>
                  <a:latin typeface="Arial" panose="020B0604020202020204" pitchFamily="34" charset="0"/>
                  <a:ea typeface="微软雅黑" panose="020B0503020204020204" pitchFamily="34" charset="-122"/>
                </a:rPr>
                <a:t>说服取消</a:t>
              </a:r>
            </a:p>
          </p:txBody>
        </p:sp>
      </p:grpSp>
      <p:sp>
        <p:nvSpPr>
          <p:cNvPr id="59" name="Line 19">
            <a:extLst>
              <a:ext uri="{FF2B5EF4-FFF2-40B4-BE49-F238E27FC236}">
                <a16:creationId xmlns:a16="http://schemas.microsoft.com/office/drawing/2014/main" id="{DF1388E1-99AB-46A4-B1EA-AA8514FE7411}"/>
              </a:ext>
            </a:extLst>
          </p:cNvPr>
          <p:cNvSpPr>
            <a:spLocks noChangeShapeType="1"/>
          </p:cNvSpPr>
          <p:nvPr/>
        </p:nvSpPr>
        <p:spPr bwMode="auto">
          <a:xfrm>
            <a:off x="4835196" y="4454759"/>
            <a:ext cx="260043"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ea typeface="微软雅黑" panose="020B0503020204020204" pitchFamily="34" charset="-122"/>
            </a:endParaRPr>
          </a:p>
        </p:txBody>
      </p:sp>
    </p:spTree>
    <p:extLst>
      <p:ext uri="{BB962C8B-B14F-4D97-AF65-F5344CB8AC3E}">
        <p14:creationId xmlns:p14="http://schemas.microsoft.com/office/powerpoint/2010/main" val="7507245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E5DE1E-C8A6-49AA-B811-DACCF24AC1AA}"/>
              </a:ext>
            </a:extLst>
          </p:cNvPr>
          <p:cNvSpPr>
            <a:spLocks noGrp="1"/>
          </p:cNvSpPr>
          <p:nvPr>
            <p:ph type="title"/>
          </p:nvPr>
        </p:nvSpPr>
        <p:spPr/>
        <p:txBody>
          <a:bodyPr/>
          <a:lstStyle/>
          <a:p>
            <a:r>
              <a:rPr lang="en-US" altLang="zh-CN" dirty="0"/>
              <a:t>4. </a:t>
            </a:r>
            <a:r>
              <a:rPr lang="zh-CN" altLang="en-US" dirty="0"/>
              <a:t>常用工具、技术和方法</a:t>
            </a:r>
            <a:r>
              <a:rPr lang="en-US" altLang="zh-CN" dirty="0"/>
              <a:t> </a:t>
            </a:r>
            <a:endParaRPr lang="zh-CN" altLang="en-US" dirty="0"/>
          </a:p>
        </p:txBody>
      </p:sp>
      <p:sp>
        <p:nvSpPr>
          <p:cNvPr id="3" name="内容占位符 2">
            <a:extLst>
              <a:ext uri="{FF2B5EF4-FFF2-40B4-BE49-F238E27FC236}">
                <a16:creationId xmlns:a16="http://schemas.microsoft.com/office/drawing/2014/main" id="{06EAC41D-5CCD-44F0-A928-505D997C47C8}"/>
              </a:ext>
            </a:extLst>
          </p:cNvPr>
          <p:cNvSpPr>
            <a:spLocks noGrp="1"/>
          </p:cNvSpPr>
          <p:nvPr>
            <p:ph idx="1"/>
          </p:nvPr>
        </p:nvSpPr>
        <p:spPr>
          <a:xfrm>
            <a:off x="673100" y="1200210"/>
            <a:ext cx="10864850" cy="5047544"/>
          </a:xfrm>
        </p:spPr>
        <p:txBody>
          <a:bodyPr>
            <a:normAutofit/>
          </a:bodyPr>
          <a:lstStyle/>
          <a:p>
            <a:pPr marL="0" indent="0">
              <a:buNone/>
            </a:pPr>
            <a:r>
              <a:rPr lang="zh-CN" altLang="en-US" dirty="0">
                <a:latin typeface="Arial Unicode MS" panose="020B0604020202020204" pitchFamily="34" charset="-122"/>
              </a:rPr>
              <a:t>（</a:t>
            </a:r>
            <a:r>
              <a:rPr lang="en-US" altLang="zh-CN" dirty="0"/>
              <a:t>13</a:t>
            </a:r>
            <a:r>
              <a:rPr lang="zh-CN" altLang="en-US" dirty="0">
                <a:latin typeface="Arial Unicode MS" panose="020B0604020202020204" pitchFamily="34" charset="-122"/>
              </a:rPr>
              <a:t>）项目收尾流程</a:t>
            </a:r>
            <a:endParaRPr lang="en-US" altLang="zh-CN" dirty="0">
              <a:latin typeface="Arial Unicode MS" panose="020B0604020202020204" pitchFamily="34" charset="-122"/>
            </a:endParaRPr>
          </a:p>
        </p:txBody>
      </p:sp>
      <p:sp>
        <p:nvSpPr>
          <p:cNvPr id="4" name="灯片编号占位符 3">
            <a:extLst>
              <a:ext uri="{FF2B5EF4-FFF2-40B4-BE49-F238E27FC236}">
                <a16:creationId xmlns:a16="http://schemas.microsoft.com/office/drawing/2014/main" id="{9C46FC7F-E077-41D0-A3DC-29EA085051C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49</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6" name="Rectangle 9">
            <a:extLst>
              <a:ext uri="{FF2B5EF4-FFF2-40B4-BE49-F238E27FC236}">
                <a16:creationId xmlns:a16="http://schemas.microsoft.com/office/drawing/2014/main" id="{60394ABB-4E7D-4505-A460-16F9CAE9CD93}"/>
              </a:ext>
            </a:extLst>
          </p:cNvPr>
          <p:cNvSpPr>
            <a:spLocks noChangeArrowheads="1"/>
          </p:cNvSpPr>
          <p:nvPr/>
        </p:nvSpPr>
        <p:spPr bwMode="auto">
          <a:xfrm>
            <a:off x="2903423" y="5477934"/>
            <a:ext cx="1584325" cy="431800"/>
          </a:xfrm>
          <a:prstGeom prst="rect">
            <a:avLst/>
          </a:prstGeom>
          <a:solidFill>
            <a:schemeClr val="accent2">
              <a:lumMod val="40000"/>
              <a:lumOff val="60000"/>
            </a:schemeClr>
          </a:solidFill>
          <a:ln w="9525" algn="ctr">
            <a:solidFill>
              <a:schemeClr val="tx1"/>
            </a:solidFill>
            <a:miter lim="800000"/>
            <a:headEnd/>
            <a:tailEnd/>
          </a:ln>
          <a:effectLst/>
        </p:spPr>
        <p:txBody>
          <a:bodyPr anchor="ctr"/>
          <a:lstStyle/>
          <a:p>
            <a:pPr algn="ctr">
              <a:lnSpc>
                <a:spcPct val="100000"/>
              </a:lnSpc>
              <a:spcBef>
                <a:spcPct val="0"/>
              </a:spcBef>
              <a:buFontTx/>
              <a:buNone/>
            </a:pPr>
            <a:r>
              <a:rPr lang="zh-CN" altLang="en-US" sz="2000" dirty="0">
                <a:latin typeface="Verdana" panose="020B0604030504040204" pitchFamily="34" charset="0"/>
                <a:ea typeface="微软雅黑" panose="020B0503020204020204" pitchFamily="34" charset="-122"/>
                <a:cs typeface="Arial" panose="020B0604020202020204" pitchFamily="34" charset="0"/>
              </a:rPr>
              <a:t>结束</a:t>
            </a:r>
          </a:p>
        </p:txBody>
      </p:sp>
      <p:sp>
        <p:nvSpPr>
          <p:cNvPr id="67" name="Line 10">
            <a:extLst>
              <a:ext uri="{FF2B5EF4-FFF2-40B4-BE49-F238E27FC236}">
                <a16:creationId xmlns:a16="http://schemas.microsoft.com/office/drawing/2014/main" id="{EA5DA759-134C-42F6-8CB5-F6064F3A1181}"/>
              </a:ext>
            </a:extLst>
          </p:cNvPr>
          <p:cNvSpPr>
            <a:spLocks noChangeShapeType="1"/>
          </p:cNvSpPr>
          <p:nvPr/>
        </p:nvSpPr>
        <p:spPr bwMode="auto">
          <a:xfrm>
            <a:off x="4595586" y="3016682"/>
            <a:ext cx="620145"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Verdana" panose="020B0604030504040204" pitchFamily="34" charset="0"/>
              <a:ea typeface="微软雅黑" panose="020B0503020204020204" pitchFamily="34" charset="-122"/>
            </a:endParaRPr>
          </a:p>
        </p:txBody>
      </p:sp>
      <p:sp>
        <p:nvSpPr>
          <p:cNvPr id="68" name="Line 11">
            <a:extLst>
              <a:ext uri="{FF2B5EF4-FFF2-40B4-BE49-F238E27FC236}">
                <a16:creationId xmlns:a16="http://schemas.microsoft.com/office/drawing/2014/main" id="{86A011D7-E94B-466F-B63A-5645B9834BD7}"/>
              </a:ext>
            </a:extLst>
          </p:cNvPr>
          <p:cNvSpPr>
            <a:spLocks noChangeShapeType="1"/>
          </p:cNvSpPr>
          <p:nvPr/>
        </p:nvSpPr>
        <p:spPr bwMode="auto">
          <a:xfrm>
            <a:off x="7015731" y="3017101"/>
            <a:ext cx="615381"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dirty="0">
              <a:latin typeface="Verdana" panose="020B0604030504040204" pitchFamily="34" charset="0"/>
              <a:ea typeface="微软雅黑" panose="020B0503020204020204" pitchFamily="34" charset="-122"/>
            </a:endParaRPr>
          </a:p>
        </p:txBody>
      </p:sp>
      <p:sp>
        <p:nvSpPr>
          <p:cNvPr id="69" name="Line 12">
            <a:extLst>
              <a:ext uri="{FF2B5EF4-FFF2-40B4-BE49-F238E27FC236}">
                <a16:creationId xmlns:a16="http://schemas.microsoft.com/office/drawing/2014/main" id="{BD90FA08-FCF0-48B1-A911-B5BB4C41CFEE}"/>
              </a:ext>
            </a:extLst>
          </p:cNvPr>
          <p:cNvSpPr>
            <a:spLocks noChangeShapeType="1"/>
          </p:cNvSpPr>
          <p:nvPr/>
        </p:nvSpPr>
        <p:spPr bwMode="auto">
          <a:xfrm>
            <a:off x="8533521" y="3377101"/>
            <a:ext cx="0" cy="94052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Verdana" panose="020B0604030504040204" pitchFamily="34" charset="0"/>
              <a:ea typeface="微软雅黑" panose="020B0503020204020204" pitchFamily="34" charset="-122"/>
            </a:endParaRPr>
          </a:p>
        </p:txBody>
      </p:sp>
      <p:sp>
        <p:nvSpPr>
          <p:cNvPr id="70" name="Line 13">
            <a:extLst>
              <a:ext uri="{FF2B5EF4-FFF2-40B4-BE49-F238E27FC236}">
                <a16:creationId xmlns:a16="http://schemas.microsoft.com/office/drawing/2014/main" id="{F92BF3DB-1F7D-4995-BA93-12DFFEECEAE9}"/>
              </a:ext>
            </a:extLst>
          </p:cNvPr>
          <p:cNvSpPr>
            <a:spLocks noChangeShapeType="1"/>
          </p:cNvSpPr>
          <p:nvPr/>
        </p:nvSpPr>
        <p:spPr bwMode="auto">
          <a:xfrm flipH="1">
            <a:off x="7013348" y="4677626"/>
            <a:ext cx="617763"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Verdana" panose="020B0604030504040204" pitchFamily="34" charset="0"/>
              <a:ea typeface="微软雅黑" panose="020B0503020204020204" pitchFamily="34" charset="-122"/>
            </a:endParaRPr>
          </a:p>
        </p:txBody>
      </p:sp>
      <p:sp>
        <p:nvSpPr>
          <p:cNvPr id="71" name="Line 14">
            <a:extLst>
              <a:ext uri="{FF2B5EF4-FFF2-40B4-BE49-F238E27FC236}">
                <a16:creationId xmlns:a16="http://schemas.microsoft.com/office/drawing/2014/main" id="{64FAE2EE-048F-4D3E-B956-EBCFA9DD6560}"/>
              </a:ext>
            </a:extLst>
          </p:cNvPr>
          <p:cNvSpPr>
            <a:spLocks noChangeShapeType="1"/>
          </p:cNvSpPr>
          <p:nvPr/>
        </p:nvSpPr>
        <p:spPr bwMode="auto">
          <a:xfrm flipH="1">
            <a:off x="4595586" y="4677627"/>
            <a:ext cx="617762"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Verdana" panose="020B0604030504040204" pitchFamily="34" charset="0"/>
              <a:ea typeface="微软雅黑" panose="020B0503020204020204" pitchFamily="34" charset="-122"/>
            </a:endParaRPr>
          </a:p>
        </p:txBody>
      </p:sp>
      <p:sp>
        <p:nvSpPr>
          <p:cNvPr id="72" name="Line 15">
            <a:extLst>
              <a:ext uri="{FF2B5EF4-FFF2-40B4-BE49-F238E27FC236}">
                <a16:creationId xmlns:a16="http://schemas.microsoft.com/office/drawing/2014/main" id="{4609D52E-AE38-46F4-B569-E62EB295AC09}"/>
              </a:ext>
            </a:extLst>
          </p:cNvPr>
          <p:cNvSpPr>
            <a:spLocks noChangeShapeType="1"/>
          </p:cNvSpPr>
          <p:nvPr/>
        </p:nvSpPr>
        <p:spPr bwMode="auto">
          <a:xfrm>
            <a:off x="3699827" y="5046134"/>
            <a:ext cx="0" cy="431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Verdana" panose="020B0604030504040204" pitchFamily="34" charset="0"/>
              <a:ea typeface="微软雅黑" panose="020B0503020204020204" pitchFamily="34" charset="-122"/>
            </a:endParaRPr>
          </a:p>
        </p:txBody>
      </p:sp>
      <p:sp>
        <p:nvSpPr>
          <p:cNvPr id="74" name="Line 17">
            <a:extLst>
              <a:ext uri="{FF2B5EF4-FFF2-40B4-BE49-F238E27FC236}">
                <a16:creationId xmlns:a16="http://schemas.microsoft.com/office/drawing/2014/main" id="{03769D18-4BF6-466A-950B-532865FAFE1A}"/>
              </a:ext>
            </a:extLst>
          </p:cNvPr>
          <p:cNvSpPr>
            <a:spLocks noChangeShapeType="1"/>
          </p:cNvSpPr>
          <p:nvPr/>
        </p:nvSpPr>
        <p:spPr bwMode="auto">
          <a:xfrm>
            <a:off x="3699827" y="2292535"/>
            <a:ext cx="0" cy="363239"/>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Verdana" panose="020B0604030504040204" pitchFamily="34" charset="0"/>
              <a:ea typeface="微软雅黑" panose="020B0503020204020204" pitchFamily="34" charset="-122"/>
            </a:endParaRPr>
          </a:p>
        </p:txBody>
      </p:sp>
      <p:sp>
        <p:nvSpPr>
          <p:cNvPr id="60" name="Rectangle 3">
            <a:extLst>
              <a:ext uri="{FF2B5EF4-FFF2-40B4-BE49-F238E27FC236}">
                <a16:creationId xmlns:a16="http://schemas.microsoft.com/office/drawing/2014/main" id="{646A4A1B-AF2A-45E0-B057-8A631EAC6377}"/>
              </a:ext>
            </a:extLst>
          </p:cNvPr>
          <p:cNvSpPr>
            <a:spLocks noChangeArrowheads="1"/>
          </p:cNvSpPr>
          <p:nvPr/>
        </p:nvSpPr>
        <p:spPr bwMode="auto">
          <a:xfrm>
            <a:off x="2800350" y="2657101"/>
            <a:ext cx="1800000" cy="720000"/>
          </a:xfrm>
          <a:prstGeom prst="rect">
            <a:avLst/>
          </a:prstGeom>
          <a:solidFill>
            <a:schemeClr val="accent5">
              <a:lumMod val="40000"/>
              <a:lumOff val="60000"/>
            </a:schemeClr>
          </a:solidFill>
          <a:ln w="9525">
            <a:solidFill>
              <a:schemeClr val="tx1"/>
            </a:solidFill>
            <a:miter lim="800000"/>
            <a:headEnd/>
            <a:tailEnd/>
          </a:ln>
          <a:effectLst/>
        </p:spPr>
        <p:txBody>
          <a:bodyPr anchor="ctr"/>
          <a:lstStyle/>
          <a:p>
            <a:pPr algn="ctr">
              <a:lnSpc>
                <a:spcPct val="100000"/>
              </a:lnSpc>
              <a:spcBef>
                <a:spcPct val="0"/>
              </a:spcBef>
              <a:buFontTx/>
              <a:buNone/>
            </a:pPr>
            <a:r>
              <a:rPr lang="zh-CN" altLang="en-US" sz="2000" dirty="0">
                <a:latin typeface="Verdana" panose="020B0604030504040204" pitchFamily="34" charset="0"/>
                <a:ea typeface="微软雅黑" panose="020B0503020204020204" pitchFamily="34" charset="-122"/>
                <a:cs typeface="Arial" panose="020B0604020202020204" pitchFamily="34" charset="0"/>
              </a:rPr>
              <a:t>确定收尾程序</a:t>
            </a:r>
          </a:p>
        </p:txBody>
      </p:sp>
      <p:sp>
        <p:nvSpPr>
          <p:cNvPr id="61" name="Rectangle 4">
            <a:extLst>
              <a:ext uri="{FF2B5EF4-FFF2-40B4-BE49-F238E27FC236}">
                <a16:creationId xmlns:a16="http://schemas.microsoft.com/office/drawing/2014/main" id="{FDABBD8D-FF62-4FB8-9DE8-7CCE597CEEA4}"/>
              </a:ext>
            </a:extLst>
          </p:cNvPr>
          <p:cNvSpPr>
            <a:spLocks noChangeArrowheads="1"/>
          </p:cNvSpPr>
          <p:nvPr/>
        </p:nvSpPr>
        <p:spPr bwMode="auto">
          <a:xfrm>
            <a:off x="5215731" y="2657101"/>
            <a:ext cx="1800000" cy="720000"/>
          </a:xfrm>
          <a:prstGeom prst="rect">
            <a:avLst/>
          </a:prstGeom>
          <a:solidFill>
            <a:schemeClr val="accent5">
              <a:lumMod val="40000"/>
              <a:lumOff val="60000"/>
            </a:schemeClr>
          </a:solidFill>
          <a:ln w="9525" algn="ctr">
            <a:solidFill>
              <a:schemeClr val="tx1"/>
            </a:solidFill>
            <a:miter lim="800000"/>
            <a:headEnd/>
            <a:tailEnd/>
          </a:ln>
          <a:effectLst/>
        </p:spPr>
        <p:txBody>
          <a:bodyPr anchor="ctr"/>
          <a:lstStyle/>
          <a:p>
            <a:pPr algn="ctr">
              <a:lnSpc>
                <a:spcPct val="100000"/>
              </a:lnSpc>
              <a:spcBef>
                <a:spcPct val="0"/>
              </a:spcBef>
              <a:buFontTx/>
              <a:buNone/>
            </a:pPr>
            <a:r>
              <a:rPr lang="zh-CN" altLang="en-US" sz="2000" dirty="0">
                <a:latin typeface="Verdana" panose="020B0604030504040204" pitchFamily="34" charset="0"/>
                <a:ea typeface="微软雅黑" panose="020B0503020204020204" pitchFamily="34" charset="-122"/>
                <a:cs typeface="Arial" panose="020B0604020202020204" pitchFamily="34" charset="0"/>
              </a:rPr>
              <a:t>移交项目成果</a:t>
            </a:r>
          </a:p>
        </p:txBody>
      </p:sp>
      <p:sp>
        <p:nvSpPr>
          <p:cNvPr id="62" name="Rectangle 5">
            <a:extLst>
              <a:ext uri="{FF2B5EF4-FFF2-40B4-BE49-F238E27FC236}">
                <a16:creationId xmlns:a16="http://schemas.microsoft.com/office/drawing/2014/main" id="{EB5D63D1-2AF0-41C0-9F16-2B78EAF0E31D}"/>
              </a:ext>
            </a:extLst>
          </p:cNvPr>
          <p:cNvSpPr>
            <a:spLocks noChangeArrowheads="1"/>
          </p:cNvSpPr>
          <p:nvPr/>
        </p:nvSpPr>
        <p:spPr bwMode="auto">
          <a:xfrm>
            <a:off x="7631112" y="4317626"/>
            <a:ext cx="1800000" cy="720000"/>
          </a:xfrm>
          <a:prstGeom prst="rect">
            <a:avLst/>
          </a:prstGeom>
          <a:solidFill>
            <a:schemeClr val="accent5">
              <a:lumMod val="40000"/>
              <a:lumOff val="60000"/>
            </a:schemeClr>
          </a:solidFill>
          <a:ln w="9525" algn="ctr">
            <a:solidFill>
              <a:schemeClr val="tx1"/>
            </a:solidFill>
            <a:miter lim="800000"/>
            <a:headEnd/>
            <a:tailEnd/>
          </a:ln>
          <a:effectLst/>
        </p:spPr>
        <p:txBody>
          <a:bodyPr anchor="ctr"/>
          <a:lstStyle/>
          <a:p>
            <a:pPr algn="ctr">
              <a:lnSpc>
                <a:spcPct val="100000"/>
              </a:lnSpc>
              <a:spcBef>
                <a:spcPct val="0"/>
              </a:spcBef>
              <a:buFontTx/>
              <a:buNone/>
            </a:pPr>
            <a:r>
              <a:rPr lang="zh-CN" altLang="en-US" sz="2000" dirty="0">
                <a:latin typeface="Verdana" panose="020B0604030504040204" pitchFamily="34" charset="0"/>
                <a:ea typeface="微软雅黑" panose="020B0503020204020204" pitchFamily="34" charset="-122"/>
                <a:cs typeface="Arial" panose="020B0604020202020204" pitchFamily="34" charset="0"/>
              </a:rPr>
              <a:t>完成经验总结</a:t>
            </a:r>
          </a:p>
        </p:txBody>
      </p:sp>
      <p:sp>
        <p:nvSpPr>
          <p:cNvPr id="63" name="Rectangle 6">
            <a:extLst>
              <a:ext uri="{FF2B5EF4-FFF2-40B4-BE49-F238E27FC236}">
                <a16:creationId xmlns:a16="http://schemas.microsoft.com/office/drawing/2014/main" id="{936F7A1F-07CB-4294-8B31-41A8910F072D}"/>
              </a:ext>
            </a:extLst>
          </p:cNvPr>
          <p:cNvSpPr>
            <a:spLocks noChangeArrowheads="1"/>
          </p:cNvSpPr>
          <p:nvPr/>
        </p:nvSpPr>
        <p:spPr bwMode="auto">
          <a:xfrm>
            <a:off x="7631112" y="2657101"/>
            <a:ext cx="1800000" cy="720000"/>
          </a:xfrm>
          <a:prstGeom prst="rect">
            <a:avLst/>
          </a:prstGeom>
          <a:solidFill>
            <a:schemeClr val="accent5">
              <a:lumMod val="40000"/>
              <a:lumOff val="60000"/>
            </a:schemeClr>
          </a:solidFill>
          <a:ln w="9525" algn="ctr">
            <a:solidFill>
              <a:schemeClr val="tx1"/>
            </a:solidFill>
            <a:miter lim="800000"/>
            <a:headEnd/>
            <a:tailEnd/>
          </a:ln>
          <a:effectLst/>
        </p:spPr>
        <p:txBody>
          <a:bodyPr anchor="ctr"/>
          <a:lstStyle/>
          <a:p>
            <a:pPr algn="ctr">
              <a:lnSpc>
                <a:spcPct val="100000"/>
              </a:lnSpc>
              <a:spcBef>
                <a:spcPct val="0"/>
              </a:spcBef>
              <a:buFontTx/>
              <a:buNone/>
            </a:pPr>
            <a:r>
              <a:rPr lang="zh-CN" altLang="en-US" sz="2000" dirty="0">
                <a:latin typeface="Verdana" panose="020B0604030504040204" pitchFamily="34" charset="0"/>
                <a:ea typeface="微软雅黑" panose="020B0503020204020204" pitchFamily="34" charset="-122"/>
                <a:cs typeface="Arial" panose="020B0604020202020204" pitchFamily="34" charset="0"/>
              </a:rPr>
              <a:t>执行收尾程序</a:t>
            </a:r>
          </a:p>
        </p:txBody>
      </p:sp>
      <p:sp>
        <p:nvSpPr>
          <p:cNvPr id="64" name="Rectangle 7">
            <a:extLst>
              <a:ext uri="{FF2B5EF4-FFF2-40B4-BE49-F238E27FC236}">
                <a16:creationId xmlns:a16="http://schemas.microsoft.com/office/drawing/2014/main" id="{65615ED0-E5DE-4A29-82D9-787189838522}"/>
              </a:ext>
            </a:extLst>
          </p:cNvPr>
          <p:cNvSpPr>
            <a:spLocks noChangeArrowheads="1"/>
          </p:cNvSpPr>
          <p:nvPr/>
        </p:nvSpPr>
        <p:spPr bwMode="auto">
          <a:xfrm>
            <a:off x="5213349" y="4317626"/>
            <a:ext cx="1800000" cy="720000"/>
          </a:xfrm>
          <a:prstGeom prst="rect">
            <a:avLst/>
          </a:prstGeom>
          <a:solidFill>
            <a:schemeClr val="accent5">
              <a:lumMod val="40000"/>
              <a:lumOff val="60000"/>
            </a:schemeClr>
          </a:solidFill>
          <a:ln w="9525" algn="ctr">
            <a:solidFill>
              <a:schemeClr val="tx1"/>
            </a:solidFill>
            <a:miter lim="800000"/>
            <a:headEnd/>
            <a:tailEnd/>
          </a:ln>
          <a:effectLst/>
        </p:spPr>
        <p:txBody>
          <a:bodyPr anchor="ctr"/>
          <a:lstStyle/>
          <a:p>
            <a:pPr algn="ctr">
              <a:lnSpc>
                <a:spcPct val="100000"/>
              </a:lnSpc>
              <a:spcBef>
                <a:spcPct val="0"/>
              </a:spcBef>
              <a:buFontTx/>
              <a:buNone/>
            </a:pPr>
            <a:r>
              <a:rPr lang="zh-CN" altLang="en-US" sz="2000" dirty="0">
                <a:latin typeface="Verdana" panose="020B0604030504040204" pitchFamily="34" charset="0"/>
                <a:ea typeface="微软雅黑" panose="020B0503020204020204" pitchFamily="34" charset="-122"/>
                <a:cs typeface="Arial" panose="020B0604020202020204" pitchFamily="34" charset="0"/>
              </a:rPr>
              <a:t>项目归档</a:t>
            </a:r>
          </a:p>
        </p:txBody>
      </p:sp>
      <p:sp>
        <p:nvSpPr>
          <p:cNvPr id="65" name="Rectangle 8">
            <a:extLst>
              <a:ext uri="{FF2B5EF4-FFF2-40B4-BE49-F238E27FC236}">
                <a16:creationId xmlns:a16="http://schemas.microsoft.com/office/drawing/2014/main" id="{9B3DA74D-68FD-42A7-93C4-0B1DBC7E66CB}"/>
              </a:ext>
            </a:extLst>
          </p:cNvPr>
          <p:cNvSpPr>
            <a:spLocks noChangeArrowheads="1"/>
          </p:cNvSpPr>
          <p:nvPr/>
        </p:nvSpPr>
        <p:spPr bwMode="auto">
          <a:xfrm>
            <a:off x="2795586" y="4317626"/>
            <a:ext cx="1800000" cy="720000"/>
          </a:xfrm>
          <a:prstGeom prst="rect">
            <a:avLst/>
          </a:prstGeom>
          <a:solidFill>
            <a:schemeClr val="accent5">
              <a:lumMod val="40000"/>
              <a:lumOff val="60000"/>
            </a:schemeClr>
          </a:solidFill>
          <a:ln w="9525" algn="ctr">
            <a:solidFill>
              <a:schemeClr val="tx1"/>
            </a:solidFill>
            <a:miter lim="800000"/>
            <a:headEnd/>
            <a:tailEnd/>
          </a:ln>
          <a:effectLst/>
        </p:spPr>
        <p:txBody>
          <a:bodyPr anchor="ctr"/>
          <a:lstStyle/>
          <a:p>
            <a:pPr algn="ctr">
              <a:lnSpc>
                <a:spcPct val="100000"/>
              </a:lnSpc>
              <a:spcBef>
                <a:spcPct val="0"/>
              </a:spcBef>
              <a:buFontTx/>
              <a:buNone/>
            </a:pPr>
            <a:r>
              <a:rPr lang="zh-CN" altLang="en-US" sz="2000" dirty="0">
                <a:latin typeface="Verdana" panose="020B0604030504040204" pitchFamily="34" charset="0"/>
                <a:ea typeface="微软雅黑" panose="020B0503020204020204" pitchFamily="34" charset="-122"/>
                <a:cs typeface="Arial" panose="020B0604020202020204" pitchFamily="34" charset="0"/>
              </a:rPr>
              <a:t>资源遣散</a:t>
            </a:r>
          </a:p>
        </p:txBody>
      </p:sp>
      <p:sp>
        <p:nvSpPr>
          <p:cNvPr id="73" name="Rectangle 16">
            <a:extLst>
              <a:ext uri="{FF2B5EF4-FFF2-40B4-BE49-F238E27FC236}">
                <a16:creationId xmlns:a16="http://schemas.microsoft.com/office/drawing/2014/main" id="{F9A69539-9A50-4B45-94DF-4D770FE558BD}"/>
              </a:ext>
            </a:extLst>
          </p:cNvPr>
          <p:cNvSpPr>
            <a:spLocks noChangeArrowheads="1"/>
          </p:cNvSpPr>
          <p:nvPr/>
        </p:nvSpPr>
        <p:spPr bwMode="auto">
          <a:xfrm>
            <a:off x="2903423" y="1860735"/>
            <a:ext cx="1584325" cy="431800"/>
          </a:xfrm>
          <a:prstGeom prst="rect">
            <a:avLst/>
          </a:prstGeom>
          <a:solidFill>
            <a:schemeClr val="accent2">
              <a:lumMod val="40000"/>
              <a:lumOff val="60000"/>
            </a:schemeClr>
          </a:solidFill>
          <a:ln w="9525" algn="ctr">
            <a:solidFill>
              <a:schemeClr val="tx1"/>
            </a:solidFill>
            <a:miter lim="800000"/>
            <a:headEnd/>
            <a:tailEnd/>
          </a:ln>
          <a:effectLst/>
        </p:spPr>
        <p:txBody>
          <a:bodyPr anchor="ctr"/>
          <a:lstStyle/>
          <a:p>
            <a:pPr algn="ctr">
              <a:lnSpc>
                <a:spcPct val="100000"/>
              </a:lnSpc>
              <a:spcBef>
                <a:spcPct val="0"/>
              </a:spcBef>
              <a:buFontTx/>
              <a:buNone/>
            </a:pPr>
            <a:r>
              <a:rPr lang="zh-CN" altLang="en-US" sz="2000" dirty="0">
                <a:latin typeface="Verdana" panose="020B0604030504040204" pitchFamily="34" charset="0"/>
                <a:ea typeface="微软雅黑" panose="020B0503020204020204" pitchFamily="34" charset="-122"/>
                <a:cs typeface="Arial" panose="020B0604020202020204" pitchFamily="34" charset="0"/>
              </a:rPr>
              <a:t>开始</a:t>
            </a:r>
          </a:p>
        </p:txBody>
      </p:sp>
    </p:spTree>
    <p:extLst>
      <p:ext uri="{BB962C8B-B14F-4D97-AF65-F5344CB8AC3E}">
        <p14:creationId xmlns:p14="http://schemas.microsoft.com/office/powerpoint/2010/main" val="798010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682" name="Rectangle 2"/>
          <p:cNvSpPr>
            <a:spLocks noGrp="1" noChangeArrowheads="1"/>
          </p:cNvSpPr>
          <p:nvPr>
            <p:ph type="title"/>
          </p:nvPr>
        </p:nvSpPr>
        <p:spPr>
          <a:xfrm>
            <a:off x="928494" y="346742"/>
            <a:ext cx="10609455" cy="659948"/>
          </a:xfrm>
        </p:spPr>
        <p:txBody>
          <a:bodyPr/>
          <a:lstStyle/>
          <a:p>
            <a:r>
              <a:rPr lang="zh-CN" altLang="en-US" dirty="0"/>
              <a:t>成功项目的特征</a:t>
            </a:r>
          </a:p>
        </p:txBody>
      </p:sp>
      <p:sp>
        <p:nvSpPr>
          <p:cNvPr id="2" name="内容占位符 1">
            <a:extLst>
              <a:ext uri="{FF2B5EF4-FFF2-40B4-BE49-F238E27FC236}">
                <a16:creationId xmlns:a16="http://schemas.microsoft.com/office/drawing/2014/main" id="{11485803-95CB-4962-B414-B1A02E12AA56}"/>
              </a:ext>
            </a:extLst>
          </p:cNvPr>
          <p:cNvSpPr>
            <a:spLocks noGrp="1"/>
          </p:cNvSpPr>
          <p:nvPr>
            <p:ph idx="1"/>
          </p:nvPr>
        </p:nvSpPr>
        <p:spPr>
          <a:xfrm>
            <a:off x="673100" y="1200210"/>
            <a:ext cx="10864850" cy="5047544"/>
          </a:xfrm>
        </p:spPr>
        <p:txBody>
          <a:bodyPr/>
          <a:lstStyle/>
          <a:p>
            <a:r>
              <a:rPr lang="zh-CN" altLang="en-US" dirty="0"/>
              <a:t>“理想的”</a:t>
            </a:r>
          </a:p>
        </p:txBody>
      </p:sp>
      <p:sp>
        <p:nvSpPr>
          <p:cNvPr id="3" name="灯片编号占位符 2"/>
          <p:cNvSpPr>
            <a:spLocks noGrp="1"/>
          </p:cNvSpPr>
          <p:nvPr>
            <p:ph type="sldNum" sz="quarter" idx="12"/>
          </p:nvPr>
        </p:nvSpPr>
        <p:spPr>
          <a:xfrm>
            <a:off x="5778500" y="6459285"/>
            <a:ext cx="622300" cy="365125"/>
          </a:xfrm>
        </p:spPr>
        <p:txBody>
          <a:bodyPr/>
          <a:lstStyle/>
          <a:p>
            <a:fld id="{9231B233-6F93-4D7F-B7DA-1F27CAA8E8C0}" type="slidenum">
              <a:rPr lang="en-US" altLang="en-US" smtClean="0"/>
              <a:pPr/>
              <a:t>5</a:t>
            </a:fld>
            <a:endParaRPr lang="en-US" altLang="en-US"/>
          </a:p>
        </p:txBody>
      </p:sp>
      <p:sp>
        <p:nvSpPr>
          <p:cNvPr id="17412" name="AutoShape 3"/>
          <p:cNvSpPr>
            <a:spLocks noChangeArrowheads="1"/>
          </p:cNvSpPr>
          <p:nvPr/>
        </p:nvSpPr>
        <p:spPr bwMode="gray">
          <a:xfrm>
            <a:off x="5437282" y="2576225"/>
            <a:ext cx="1641475" cy="2270125"/>
          </a:xfrm>
          <a:prstGeom prst="hexagon">
            <a:avLst>
              <a:gd name="adj" fmla="val 25000"/>
              <a:gd name="vf" fmla="val 115470"/>
            </a:avLst>
          </a:prstGeom>
          <a:solidFill>
            <a:schemeClr val="accent2"/>
          </a:solidFill>
          <a:ln w="9525">
            <a:solidFill>
              <a:schemeClr val="tx1"/>
            </a:solidFill>
            <a:miter lim="800000"/>
            <a:headEnd/>
            <a:tailEnd/>
          </a:ln>
        </p:spPr>
        <p:txBody>
          <a:bodyPr wrap="none" lIns="65307" tIns="65307" rIns="46648" bIns="65307" anchor="ctr"/>
          <a:lstStyle>
            <a:lvl1pPr defTabSz="912813" eaLnBrk="0" hangingPunct="0">
              <a:defRPr>
                <a:solidFill>
                  <a:schemeClr val="tx1"/>
                </a:solidFill>
                <a:latin typeface="Arial" panose="020B0604020202020204" pitchFamily="34" charset="0"/>
                <a:ea typeface="宋体" panose="02010600030101010101" pitchFamily="2" charset="-122"/>
              </a:defRPr>
            </a:lvl1pPr>
            <a:lvl2pPr marL="742950" indent="-285750" defTabSz="912813" eaLnBrk="0" hangingPunct="0">
              <a:defRPr>
                <a:solidFill>
                  <a:schemeClr val="tx1"/>
                </a:solidFill>
                <a:latin typeface="Arial" panose="020B0604020202020204" pitchFamily="34" charset="0"/>
                <a:ea typeface="宋体" panose="02010600030101010101" pitchFamily="2" charset="-122"/>
              </a:defRPr>
            </a:lvl2pPr>
            <a:lvl3pPr marL="1143000" indent="-228600" defTabSz="912813" eaLnBrk="0" hangingPunct="0">
              <a:defRPr>
                <a:solidFill>
                  <a:schemeClr val="tx1"/>
                </a:solidFill>
                <a:latin typeface="Arial" panose="020B0604020202020204" pitchFamily="34" charset="0"/>
                <a:ea typeface="宋体" panose="02010600030101010101" pitchFamily="2" charset="-122"/>
              </a:defRPr>
            </a:lvl3pPr>
            <a:lvl4pPr marL="1600200" indent="-228600" defTabSz="912813" eaLnBrk="0" hangingPunct="0">
              <a:defRPr>
                <a:solidFill>
                  <a:schemeClr val="tx1"/>
                </a:solidFill>
                <a:latin typeface="Arial" panose="020B0604020202020204" pitchFamily="34" charset="0"/>
                <a:ea typeface="宋体" panose="02010600030101010101" pitchFamily="2" charset="-122"/>
              </a:defRPr>
            </a:lvl4pPr>
            <a:lvl5pPr marL="2057400" indent="-228600" defTabSz="912813" eaLnBrk="0" hangingPunct="0">
              <a:defRPr>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成</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功</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项</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目</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特</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征</a:t>
            </a:r>
          </a:p>
        </p:txBody>
      </p:sp>
      <p:sp>
        <p:nvSpPr>
          <p:cNvPr id="17413" name="AutoShape 4"/>
          <p:cNvSpPr>
            <a:spLocks noChangeArrowheads="1"/>
          </p:cNvSpPr>
          <p:nvPr/>
        </p:nvSpPr>
        <p:spPr bwMode="gray">
          <a:xfrm>
            <a:off x="2576607" y="2636549"/>
            <a:ext cx="2665413" cy="520700"/>
          </a:xfrm>
          <a:prstGeom prst="homePlate">
            <a:avLst>
              <a:gd name="adj" fmla="val 127973"/>
            </a:avLst>
          </a:prstGeom>
          <a:solidFill>
            <a:schemeClr val="accent1"/>
          </a:solidFill>
          <a:ln w="9525">
            <a:solidFill>
              <a:schemeClr val="tx1"/>
            </a:solidFill>
            <a:miter lim="800000"/>
            <a:headEnd/>
            <a:tailEnd/>
          </a:ln>
        </p:spPr>
        <p:txBody>
          <a:bodyPr wrap="none" lIns="65307" tIns="65307" rIns="46648" bIns="65307" anchor="ctr"/>
          <a:lstStyle>
            <a:lvl1pPr defTabSz="912813" eaLnBrk="0" hangingPunct="0">
              <a:defRPr>
                <a:solidFill>
                  <a:schemeClr val="tx1"/>
                </a:solidFill>
                <a:latin typeface="Arial" panose="020B0604020202020204" pitchFamily="34" charset="0"/>
                <a:ea typeface="宋体" panose="02010600030101010101" pitchFamily="2" charset="-122"/>
              </a:defRPr>
            </a:lvl1pPr>
            <a:lvl2pPr marL="742950" indent="-285750" defTabSz="912813" eaLnBrk="0" hangingPunct="0">
              <a:defRPr>
                <a:solidFill>
                  <a:schemeClr val="tx1"/>
                </a:solidFill>
                <a:latin typeface="Arial" panose="020B0604020202020204" pitchFamily="34" charset="0"/>
                <a:ea typeface="宋体" panose="02010600030101010101" pitchFamily="2" charset="-122"/>
              </a:defRPr>
            </a:lvl2pPr>
            <a:lvl3pPr marL="1143000" indent="-228600" defTabSz="912813" eaLnBrk="0" hangingPunct="0">
              <a:defRPr>
                <a:solidFill>
                  <a:schemeClr val="tx1"/>
                </a:solidFill>
                <a:latin typeface="Arial" panose="020B0604020202020204" pitchFamily="34" charset="0"/>
                <a:ea typeface="宋体" panose="02010600030101010101" pitchFamily="2" charset="-122"/>
              </a:defRPr>
            </a:lvl3pPr>
            <a:lvl4pPr marL="1600200" indent="-228600" defTabSz="912813" eaLnBrk="0" hangingPunct="0">
              <a:defRPr>
                <a:solidFill>
                  <a:schemeClr val="tx1"/>
                </a:solidFill>
                <a:latin typeface="Arial" panose="020B0604020202020204" pitchFamily="34" charset="0"/>
                <a:ea typeface="宋体" panose="02010600030101010101" pitchFamily="2" charset="-122"/>
              </a:defRPr>
            </a:lvl4pPr>
            <a:lvl5pPr marL="2057400" indent="-228600" defTabSz="912813" eaLnBrk="0" hangingPunct="0">
              <a:defRPr>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达到商业目标</a:t>
            </a:r>
            <a:endParaRPr kumimoji="0" lang="zh-CN" altLang="en-US"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endParaRPr>
          </a:p>
        </p:txBody>
      </p:sp>
      <p:sp>
        <p:nvSpPr>
          <p:cNvPr id="17414" name="AutoShape 5"/>
          <p:cNvSpPr>
            <a:spLocks noChangeArrowheads="1"/>
          </p:cNvSpPr>
          <p:nvPr/>
        </p:nvSpPr>
        <p:spPr bwMode="gray">
          <a:xfrm>
            <a:off x="2581369" y="3468400"/>
            <a:ext cx="2665412" cy="519113"/>
          </a:xfrm>
          <a:prstGeom prst="homePlate">
            <a:avLst>
              <a:gd name="adj" fmla="val 128364"/>
            </a:avLst>
          </a:prstGeom>
          <a:solidFill>
            <a:schemeClr val="accent1"/>
          </a:solidFill>
          <a:ln w="9525">
            <a:solidFill>
              <a:schemeClr val="tx1"/>
            </a:solidFill>
            <a:miter lim="800000"/>
            <a:headEnd/>
            <a:tailEnd/>
          </a:ln>
        </p:spPr>
        <p:txBody>
          <a:bodyPr wrap="none" lIns="65307" tIns="65307" rIns="46648" bIns="65307" anchor="ctr"/>
          <a:lstStyle>
            <a:lvl1pPr defTabSz="912813" eaLnBrk="0" hangingPunct="0">
              <a:defRPr>
                <a:solidFill>
                  <a:schemeClr val="tx1"/>
                </a:solidFill>
                <a:latin typeface="Arial" panose="020B0604020202020204" pitchFamily="34" charset="0"/>
                <a:ea typeface="宋体" panose="02010600030101010101" pitchFamily="2" charset="-122"/>
              </a:defRPr>
            </a:lvl1pPr>
            <a:lvl2pPr marL="742950" indent="-285750" defTabSz="912813" eaLnBrk="0" hangingPunct="0">
              <a:defRPr>
                <a:solidFill>
                  <a:schemeClr val="tx1"/>
                </a:solidFill>
                <a:latin typeface="Arial" panose="020B0604020202020204" pitchFamily="34" charset="0"/>
                <a:ea typeface="宋体" panose="02010600030101010101" pitchFamily="2" charset="-122"/>
              </a:defRPr>
            </a:lvl2pPr>
            <a:lvl3pPr marL="1143000" indent="-228600" defTabSz="912813" eaLnBrk="0" hangingPunct="0">
              <a:defRPr>
                <a:solidFill>
                  <a:schemeClr val="tx1"/>
                </a:solidFill>
                <a:latin typeface="Arial" panose="020B0604020202020204" pitchFamily="34" charset="0"/>
                <a:ea typeface="宋体" panose="02010600030101010101" pitchFamily="2" charset="-122"/>
              </a:defRPr>
            </a:lvl3pPr>
            <a:lvl4pPr marL="1600200" indent="-228600" defTabSz="912813" eaLnBrk="0" hangingPunct="0">
              <a:defRPr>
                <a:solidFill>
                  <a:schemeClr val="tx1"/>
                </a:solidFill>
                <a:latin typeface="Arial" panose="020B0604020202020204" pitchFamily="34" charset="0"/>
                <a:ea typeface="宋体" panose="02010600030101010101" pitchFamily="2" charset="-122"/>
              </a:defRPr>
            </a:lvl4pPr>
            <a:lvl5pPr marL="2057400" indent="-228600" defTabSz="912813" eaLnBrk="0" hangingPunct="0">
              <a:defRPr>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实现既定利益</a:t>
            </a:r>
            <a:endParaRPr kumimoji="0" lang="zh-CN" altLang="en-US"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endParaRPr>
          </a:p>
        </p:txBody>
      </p:sp>
      <p:sp>
        <p:nvSpPr>
          <p:cNvPr id="17415" name="AutoShape 6"/>
          <p:cNvSpPr>
            <a:spLocks noChangeArrowheads="1"/>
          </p:cNvSpPr>
          <p:nvPr/>
        </p:nvSpPr>
        <p:spPr bwMode="gray">
          <a:xfrm>
            <a:off x="2575019" y="4355132"/>
            <a:ext cx="2667000" cy="519113"/>
          </a:xfrm>
          <a:prstGeom prst="homePlate">
            <a:avLst>
              <a:gd name="adj" fmla="val 128440"/>
            </a:avLst>
          </a:prstGeom>
          <a:solidFill>
            <a:schemeClr val="accent1"/>
          </a:solidFill>
          <a:ln w="9525">
            <a:solidFill>
              <a:schemeClr val="tx1"/>
            </a:solidFill>
            <a:miter lim="800000"/>
            <a:headEnd/>
            <a:tailEnd/>
          </a:ln>
        </p:spPr>
        <p:txBody>
          <a:bodyPr wrap="none" lIns="65307" tIns="65307" rIns="46648" bIns="65307" anchor="ctr"/>
          <a:lstStyle>
            <a:lvl1pPr defTabSz="912813" eaLnBrk="0" hangingPunct="0">
              <a:defRPr>
                <a:solidFill>
                  <a:schemeClr val="tx1"/>
                </a:solidFill>
                <a:latin typeface="Arial" panose="020B0604020202020204" pitchFamily="34" charset="0"/>
                <a:ea typeface="宋体" panose="02010600030101010101" pitchFamily="2" charset="-122"/>
              </a:defRPr>
            </a:lvl1pPr>
            <a:lvl2pPr marL="742950" indent="-285750" defTabSz="912813" eaLnBrk="0" hangingPunct="0">
              <a:defRPr>
                <a:solidFill>
                  <a:schemeClr val="tx1"/>
                </a:solidFill>
                <a:latin typeface="Arial" panose="020B0604020202020204" pitchFamily="34" charset="0"/>
                <a:ea typeface="宋体" panose="02010600030101010101" pitchFamily="2" charset="-122"/>
              </a:defRPr>
            </a:lvl2pPr>
            <a:lvl3pPr marL="1143000" indent="-228600" defTabSz="912813" eaLnBrk="0" hangingPunct="0">
              <a:defRPr>
                <a:solidFill>
                  <a:schemeClr val="tx1"/>
                </a:solidFill>
                <a:latin typeface="Arial" panose="020B0604020202020204" pitchFamily="34" charset="0"/>
                <a:ea typeface="宋体" panose="02010600030101010101" pitchFamily="2" charset="-122"/>
              </a:defRPr>
            </a:lvl3pPr>
            <a:lvl4pPr marL="1600200" indent="-228600" defTabSz="912813" eaLnBrk="0" hangingPunct="0">
              <a:defRPr>
                <a:solidFill>
                  <a:schemeClr val="tx1"/>
                </a:solidFill>
                <a:latin typeface="Arial" panose="020B0604020202020204" pitchFamily="34" charset="0"/>
                <a:ea typeface="宋体" panose="02010600030101010101" pitchFamily="2" charset="-122"/>
              </a:defRPr>
            </a:lvl4pPr>
            <a:lvl5pPr marL="2057400" indent="-228600" defTabSz="912813" eaLnBrk="0" hangingPunct="0">
              <a:defRPr>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取悦客户</a:t>
            </a:r>
            <a:endParaRPr kumimoji="0" lang="zh-CN" altLang="en-US"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endParaRPr>
          </a:p>
        </p:txBody>
      </p:sp>
      <p:sp>
        <p:nvSpPr>
          <p:cNvPr id="17416" name="AutoShape 7"/>
          <p:cNvSpPr>
            <a:spLocks noChangeArrowheads="1"/>
          </p:cNvSpPr>
          <p:nvPr/>
        </p:nvSpPr>
        <p:spPr bwMode="gray">
          <a:xfrm flipH="1">
            <a:off x="7343869" y="2693699"/>
            <a:ext cx="2665412" cy="520700"/>
          </a:xfrm>
          <a:prstGeom prst="homePlate">
            <a:avLst>
              <a:gd name="adj" fmla="val 127973"/>
            </a:avLst>
          </a:prstGeom>
          <a:solidFill>
            <a:srgbClr val="F8F9C9"/>
          </a:solidFill>
          <a:ln w="9525">
            <a:solidFill>
              <a:schemeClr val="tx1"/>
            </a:solidFill>
            <a:miter lim="800000"/>
            <a:headEnd/>
            <a:tailEnd/>
          </a:ln>
        </p:spPr>
        <p:txBody>
          <a:bodyPr wrap="none" lIns="65307" tIns="65307" rIns="46648" bIns="65307" anchor="ctr"/>
          <a:lstStyle>
            <a:lvl1pPr defTabSz="912813" eaLnBrk="0" hangingPunct="0">
              <a:defRPr>
                <a:solidFill>
                  <a:schemeClr val="tx1"/>
                </a:solidFill>
                <a:latin typeface="Arial" panose="020B0604020202020204" pitchFamily="34" charset="0"/>
                <a:ea typeface="宋体" panose="02010600030101010101" pitchFamily="2" charset="-122"/>
              </a:defRPr>
            </a:lvl1pPr>
            <a:lvl2pPr marL="742950" indent="-285750" defTabSz="912813" eaLnBrk="0" hangingPunct="0">
              <a:defRPr>
                <a:solidFill>
                  <a:schemeClr val="tx1"/>
                </a:solidFill>
                <a:latin typeface="Arial" panose="020B0604020202020204" pitchFamily="34" charset="0"/>
                <a:ea typeface="宋体" panose="02010600030101010101" pitchFamily="2" charset="-122"/>
              </a:defRPr>
            </a:lvl2pPr>
            <a:lvl3pPr marL="1143000" indent="-228600" defTabSz="912813" eaLnBrk="0" hangingPunct="0">
              <a:defRPr>
                <a:solidFill>
                  <a:schemeClr val="tx1"/>
                </a:solidFill>
                <a:latin typeface="Arial" panose="020B0604020202020204" pitchFamily="34" charset="0"/>
                <a:ea typeface="宋体" panose="02010600030101010101" pitchFamily="2" charset="-122"/>
              </a:defRPr>
            </a:lvl3pPr>
            <a:lvl4pPr marL="1600200" indent="-228600" defTabSz="912813" eaLnBrk="0" hangingPunct="0">
              <a:defRPr>
                <a:solidFill>
                  <a:schemeClr val="tx1"/>
                </a:solidFill>
                <a:latin typeface="Arial" panose="020B0604020202020204" pitchFamily="34" charset="0"/>
                <a:ea typeface="宋体" panose="02010600030101010101" pitchFamily="2" charset="-122"/>
              </a:defRPr>
            </a:lvl4pPr>
            <a:lvl5pPr marL="2057400" indent="-228600" defTabSz="912813" eaLnBrk="0" hangingPunct="0">
              <a:defRPr>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“适用”的产品</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7417" name="AutoShape 8"/>
          <p:cNvSpPr>
            <a:spLocks noChangeArrowheads="1"/>
          </p:cNvSpPr>
          <p:nvPr/>
        </p:nvSpPr>
        <p:spPr bwMode="gray">
          <a:xfrm flipH="1">
            <a:off x="7348632" y="3525550"/>
            <a:ext cx="2665413" cy="519113"/>
          </a:xfrm>
          <a:prstGeom prst="homePlate">
            <a:avLst>
              <a:gd name="adj" fmla="val 128364"/>
            </a:avLst>
          </a:prstGeom>
          <a:solidFill>
            <a:srgbClr val="F8F9C9"/>
          </a:solidFill>
          <a:ln w="9525">
            <a:solidFill>
              <a:schemeClr val="tx1"/>
            </a:solidFill>
            <a:miter lim="800000"/>
            <a:headEnd/>
            <a:tailEnd/>
          </a:ln>
        </p:spPr>
        <p:txBody>
          <a:bodyPr wrap="none" lIns="65307" tIns="65307" rIns="46648" bIns="65307" anchor="ctr"/>
          <a:lstStyle>
            <a:lvl1pPr defTabSz="912813" eaLnBrk="0" hangingPunct="0">
              <a:defRPr>
                <a:solidFill>
                  <a:schemeClr val="tx1"/>
                </a:solidFill>
                <a:latin typeface="Arial" panose="020B0604020202020204" pitchFamily="34" charset="0"/>
                <a:ea typeface="宋体" panose="02010600030101010101" pitchFamily="2" charset="-122"/>
              </a:defRPr>
            </a:lvl1pPr>
            <a:lvl2pPr marL="742950" indent="-285750" defTabSz="912813" eaLnBrk="0" hangingPunct="0">
              <a:defRPr>
                <a:solidFill>
                  <a:schemeClr val="tx1"/>
                </a:solidFill>
                <a:latin typeface="Arial" panose="020B0604020202020204" pitchFamily="34" charset="0"/>
                <a:ea typeface="宋体" panose="02010600030101010101" pitchFamily="2" charset="-122"/>
              </a:defRPr>
            </a:lvl2pPr>
            <a:lvl3pPr marL="1143000" indent="-228600" defTabSz="912813" eaLnBrk="0" hangingPunct="0">
              <a:defRPr>
                <a:solidFill>
                  <a:schemeClr val="tx1"/>
                </a:solidFill>
                <a:latin typeface="Arial" panose="020B0604020202020204" pitchFamily="34" charset="0"/>
                <a:ea typeface="宋体" panose="02010600030101010101" pitchFamily="2" charset="-122"/>
              </a:defRPr>
            </a:lvl3pPr>
            <a:lvl4pPr marL="1600200" indent="-228600" defTabSz="912813" eaLnBrk="0" hangingPunct="0">
              <a:defRPr>
                <a:solidFill>
                  <a:schemeClr val="tx1"/>
                </a:solidFill>
                <a:latin typeface="Arial" panose="020B0604020202020204" pitchFamily="34" charset="0"/>
                <a:ea typeface="宋体" panose="02010600030101010101" pitchFamily="2" charset="-122"/>
              </a:defRPr>
            </a:lvl4pPr>
            <a:lvl5pPr marL="2057400" indent="-228600" defTabSz="912813" eaLnBrk="0" hangingPunct="0">
              <a:defRPr>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符合客户需求</a:t>
            </a:r>
          </a:p>
        </p:txBody>
      </p:sp>
      <p:sp>
        <p:nvSpPr>
          <p:cNvPr id="17418" name="AutoShape 9"/>
          <p:cNvSpPr>
            <a:spLocks noChangeArrowheads="1"/>
          </p:cNvSpPr>
          <p:nvPr/>
        </p:nvSpPr>
        <p:spPr bwMode="gray">
          <a:xfrm flipH="1">
            <a:off x="7383556" y="4451062"/>
            <a:ext cx="2667000" cy="520700"/>
          </a:xfrm>
          <a:prstGeom prst="homePlate">
            <a:avLst>
              <a:gd name="adj" fmla="val 128049"/>
            </a:avLst>
          </a:prstGeom>
          <a:solidFill>
            <a:srgbClr val="F8F9C9"/>
          </a:solidFill>
          <a:ln w="9525">
            <a:solidFill>
              <a:schemeClr val="tx1"/>
            </a:solidFill>
            <a:miter lim="800000"/>
            <a:headEnd/>
            <a:tailEnd/>
          </a:ln>
        </p:spPr>
        <p:txBody>
          <a:bodyPr wrap="none" lIns="65307" tIns="65307" rIns="46648" bIns="65307" anchor="ctr"/>
          <a:lstStyle>
            <a:lvl1pPr defTabSz="912813" eaLnBrk="0" hangingPunct="0">
              <a:defRPr>
                <a:solidFill>
                  <a:schemeClr val="tx1"/>
                </a:solidFill>
                <a:latin typeface="Arial" panose="020B0604020202020204" pitchFamily="34" charset="0"/>
                <a:ea typeface="宋体" panose="02010600030101010101" pitchFamily="2" charset="-122"/>
              </a:defRPr>
            </a:lvl1pPr>
            <a:lvl2pPr marL="742950" indent="-285750" defTabSz="912813" eaLnBrk="0" hangingPunct="0">
              <a:defRPr>
                <a:solidFill>
                  <a:schemeClr val="tx1"/>
                </a:solidFill>
                <a:latin typeface="Arial" panose="020B0604020202020204" pitchFamily="34" charset="0"/>
                <a:ea typeface="宋体" panose="02010600030101010101" pitchFamily="2" charset="-122"/>
              </a:defRPr>
            </a:lvl2pPr>
            <a:lvl3pPr marL="1143000" indent="-228600" defTabSz="912813" eaLnBrk="0" hangingPunct="0">
              <a:defRPr>
                <a:solidFill>
                  <a:schemeClr val="tx1"/>
                </a:solidFill>
                <a:latin typeface="Arial" panose="020B0604020202020204" pitchFamily="34" charset="0"/>
                <a:ea typeface="宋体" panose="02010600030101010101" pitchFamily="2" charset="-122"/>
              </a:defRPr>
            </a:lvl3pPr>
            <a:lvl4pPr marL="1600200" indent="-228600" defTabSz="912813" eaLnBrk="0" hangingPunct="0">
              <a:defRPr>
                <a:solidFill>
                  <a:schemeClr val="tx1"/>
                </a:solidFill>
                <a:latin typeface="Arial" panose="020B0604020202020204" pitchFamily="34" charset="0"/>
                <a:ea typeface="宋体" panose="02010600030101010101" pitchFamily="2" charset="-122"/>
              </a:defRPr>
            </a:lvl4pPr>
            <a:lvl5pPr marL="2057400" indent="-228600" defTabSz="912813" eaLnBrk="0" hangingPunct="0">
              <a:defRPr>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满足时间要求</a:t>
            </a:r>
          </a:p>
        </p:txBody>
      </p:sp>
      <p:sp>
        <p:nvSpPr>
          <p:cNvPr id="17419" name="AutoShape 10"/>
          <p:cNvSpPr>
            <a:spLocks noChangeArrowheads="1"/>
          </p:cNvSpPr>
          <p:nvPr/>
        </p:nvSpPr>
        <p:spPr bwMode="gray">
          <a:xfrm rot="5400000" flipH="1" flipV="1">
            <a:off x="5588026" y="5295489"/>
            <a:ext cx="1328737" cy="522000"/>
          </a:xfrm>
          <a:prstGeom prst="homePlate">
            <a:avLst>
              <a:gd name="adj" fmla="val 63991"/>
            </a:avLst>
          </a:prstGeom>
          <a:solidFill>
            <a:schemeClr val="accent1"/>
          </a:solidFill>
          <a:ln w="9525">
            <a:solidFill>
              <a:schemeClr val="tx1"/>
            </a:solidFill>
            <a:miter lim="800000"/>
            <a:headEnd/>
            <a:tailEnd/>
          </a:ln>
        </p:spPr>
        <p:txBody>
          <a:bodyPr vert="eaVert" wrap="none" lIns="65307" tIns="65307" rIns="46648" bIns="65307" anchor="ctr"/>
          <a:lstStyle>
            <a:lvl1pPr defTabSz="912813" eaLnBrk="0" hangingPunct="0">
              <a:defRPr>
                <a:solidFill>
                  <a:schemeClr val="tx1"/>
                </a:solidFill>
                <a:latin typeface="Arial" panose="020B0604020202020204" pitchFamily="34" charset="0"/>
                <a:ea typeface="宋体" panose="02010600030101010101" pitchFamily="2" charset="-122"/>
              </a:defRPr>
            </a:lvl1pPr>
            <a:lvl2pPr marL="742950" indent="-285750" defTabSz="912813" eaLnBrk="0" hangingPunct="0">
              <a:defRPr>
                <a:solidFill>
                  <a:schemeClr val="tx1"/>
                </a:solidFill>
                <a:latin typeface="Arial" panose="020B0604020202020204" pitchFamily="34" charset="0"/>
                <a:ea typeface="宋体" panose="02010600030101010101" pitchFamily="2" charset="-122"/>
              </a:defRPr>
            </a:lvl2pPr>
            <a:lvl3pPr marL="1143000" indent="-228600" defTabSz="912813" eaLnBrk="0" hangingPunct="0">
              <a:defRPr>
                <a:solidFill>
                  <a:schemeClr val="tx1"/>
                </a:solidFill>
                <a:latin typeface="Arial" panose="020B0604020202020204" pitchFamily="34" charset="0"/>
                <a:ea typeface="宋体" panose="02010600030101010101" pitchFamily="2" charset="-122"/>
              </a:defRPr>
            </a:lvl3pPr>
            <a:lvl4pPr marL="1600200" indent="-228600" defTabSz="912813" eaLnBrk="0" hangingPunct="0">
              <a:defRPr>
                <a:solidFill>
                  <a:schemeClr val="tx1"/>
                </a:solidFill>
                <a:latin typeface="Arial" panose="020B0604020202020204" pitchFamily="34" charset="0"/>
                <a:ea typeface="宋体" panose="02010600030101010101" pitchFamily="2" charset="-122"/>
              </a:defRPr>
            </a:lvl4pPr>
            <a:lvl5pPr marL="2057400" indent="-228600" defTabSz="912813" eaLnBrk="0" hangingPunct="0">
              <a:defRPr>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000">
              <a:latin typeface="微软雅黑" panose="020B0503020204020204" pitchFamily="34" charset="-122"/>
              <a:ea typeface="微软雅黑" panose="020B0503020204020204" pitchFamily="34" charset="-122"/>
            </a:endParaRPr>
          </a:p>
        </p:txBody>
      </p:sp>
      <p:sp>
        <p:nvSpPr>
          <p:cNvPr id="17420" name="Text Box 11"/>
          <p:cNvSpPr txBox="1">
            <a:spLocks noChangeArrowheads="1"/>
          </p:cNvSpPr>
          <p:nvPr/>
        </p:nvSpPr>
        <p:spPr bwMode="gray">
          <a:xfrm>
            <a:off x="6030599" y="5237828"/>
            <a:ext cx="420825" cy="901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lIns="65307" tIns="65307" rIns="46648" bIns="65307">
            <a:spAutoFit/>
          </a:bodyPr>
          <a:lstStyle>
            <a:lvl1pPr defTabSz="912813" eaLnBrk="0" hangingPunct="0">
              <a:defRPr>
                <a:solidFill>
                  <a:schemeClr val="tx1"/>
                </a:solidFill>
                <a:latin typeface="Arial" panose="020B0604020202020204" pitchFamily="34" charset="0"/>
                <a:ea typeface="宋体" panose="02010600030101010101" pitchFamily="2" charset="-122"/>
              </a:defRPr>
            </a:lvl1pPr>
            <a:lvl2pPr marL="742950" indent="-285750" defTabSz="912813" eaLnBrk="0" hangingPunct="0">
              <a:defRPr>
                <a:solidFill>
                  <a:schemeClr val="tx1"/>
                </a:solidFill>
                <a:latin typeface="Arial" panose="020B0604020202020204" pitchFamily="34" charset="0"/>
                <a:ea typeface="宋体" panose="02010600030101010101" pitchFamily="2" charset="-122"/>
              </a:defRPr>
            </a:lvl2pPr>
            <a:lvl3pPr marL="1143000" indent="-228600" defTabSz="912813" eaLnBrk="0" hangingPunct="0">
              <a:defRPr>
                <a:solidFill>
                  <a:schemeClr val="tx1"/>
                </a:solidFill>
                <a:latin typeface="Arial" panose="020B0604020202020204" pitchFamily="34" charset="0"/>
                <a:ea typeface="宋体" panose="02010600030101010101" pitchFamily="2" charset="-122"/>
              </a:defRPr>
            </a:lvl3pPr>
            <a:lvl4pPr marL="1600200" indent="-228600" defTabSz="912813" eaLnBrk="0" hangingPunct="0">
              <a:defRPr>
                <a:solidFill>
                  <a:schemeClr val="tx1"/>
                </a:solidFill>
                <a:latin typeface="Arial" panose="020B0604020202020204" pitchFamily="34" charset="0"/>
                <a:ea typeface="宋体" panose="02010600030101010101" pitchFamily="2" charset="-122"/>
              </a:defRPr>
            </a:lvl4pPr>
            <a:lvl5pPr marL="2057400" indent="-228600" defTabSz="912813" eaLnBrk="0" hangingPunct="0">
              <a:defRPr>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solidFill>
                  <a:schemeClr val="bg1">
                    <a:lumMod val="95000"/>
                  </a:schemeClr>
                </a:solidFill>
                <a:latin typeface="微软雅黑" panose="020B0503020204020204" pitchFamily="34" charset="-122"/>
                <a:ea typeface="微软雅黑" panose="020B0503020204020204" pitchFamily="34" charset="-122"/>
              </a:rPr>
              <a:t>预算内</a:t>
            </a:r>
          </a:p>
        </p:txBody>
      </p:sp>
      <p:sp>
        <p:nvSpPr>
          <p:cNvPr id="17421" name="AutoShape 12"/>
          <p:cNvSpPr>
            <a:spLocks noChangeArrowheads="1"/>
          </p:cNvSpPr>
          <p:nvPr/>
        </p:nvSpPr>
        <p:spPr bwMode="gray">
          <a:xfrm rot="16200000" flipH="1">
            <a:off x="5591140" y="1655271"/>
            <a:ext cx="1321209" cy="520700"/>
          </a:xfrm>
          <a:prstGeom prst="homePlate">
            <a:avLst>
              <a:gd name="adj" fmla="val 63720"/>
            </a:avLst>
          </a:prstGeom>
          <a:solidFill>
            <a:srgbClr val="F8F9C9"/>
          </a:solidFill>
          <a:ln w="9525">
            <a:solidFill>
              <a:schemeClr val="tx1"/>
            </a:solidFill>
            <a:miter lim="800000"/>
            <a:headEnd/>
            <a:tailEnd/>
          </a:ln>
        </p:spPr>
        <p:txBody>
          <a:bodyPr vert="eaVert" wrap="none" lIns="65307" tIns="65307" rIns="46648" bIns="65307" anchor="ctr"/>
          <a:lstStyle>
            <a:lvl1pPr defTabSz="912813" eaLnBrk="0" hangingPunct="0">
              <a:defRPr>
                <a:solidFill>
                  <a:schemeClr val="tx1"/>
                </a:solidFill>
                <a:latin typeface="Arial" panose="020B0604020202020204" pitchFamily="34" charset="0"/>
                <a:ea typeface="宋体" panose="02010600030101010101" pitchFamily="2" charset="-122"/>
              </a:defRPr>
            </a:lvl1pPr>
            <a:lvl2pPr marL="742950" indent="-285750" defTabSz="912813" eaLnBrk="0" hangingPunct="0">
              <a:defRPr>
                <a:solidFill>
                  <a:schemeClr val="tx1"/>
                </a:solidFill>
                <a:latin typeface="Arial" panose="020B0604020202020204" pitchFamily="34" charset="0"/>
                <a:ea typeface="宋体" panose="02010600030101010101" pitchFamily="2" charset="-122"/>
              </a:defRPr>
            </a:lvl2pPr>
            <a:lvl3pPr marL="1143000" indent="-228600" defTabSz="912813" eaLnBrk="0" hangingPunct="0">
              <a:defRPr>
                <a:solidFill>
                  <a:schemeClr val="tx1"/>
                </a:solidFill>
                <a:latin typeface="Arial" panose="020B0604020202020204" pitchFamily="34" charset="0"/>
                <a:ea typeface="宋体" panose="02010600030101010101" pitchFamily="2" charset="-122"/>
              </a:defRPr>
            </a:lvl3pPr>
            <a:lvl4pPr marL="1600200" indent="-228600" defTabSz="912813" eaLnBrk="0" hangingPunct="0">
              <a:defRPr>
                <a:solidFill>
                  <a:schemeClr val="tx1"/>
                </a:solidFill>
                <a:latin typeface="Arial" panose="020B0604020202020204" pitchFamily="34" charset="0"/>
                <a:ea typeface="宋体" panose="02010600030101010101" pitchFamily="2" charset="-122"/>
              </a:defRPr>
            </a:lvl4pPr>
            <a:lvl5pPr marL="2057400" indent="-228600" defTabSz="912813" eaLnBrk="0" hangingPunct="0">
              <a:defRPr>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000">
              <a:latin typeface="微软雅黑" panose="020B0503020204020204" pitchFamily="34" charset="-122"/>
              <a:ea typeface="微软雅黑" panose="020B0503020204020204" pitchFamily="34" charset="-122"/>
            </a:endParaRPr>
          </a:p>
        </p:txBody>
      </p:sp>
      <p:sp>
        <p:nvSpPr>
          <p:cNvPr id="17422" name="Text Box 13"/>
          <p:cNvSpPr txBox="1">
            <a:spLocks noChangeArrowheads="1"/>
          </p:cNvSpPr>
          <p:nvPr/>
        </p:nvSpPr>
        <p:spPr bwMode="gray">
          <a:xfrm>
            <a:off x="6025458" y="1255017"/>
            <a:ext cx="420825" cy="1157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lIns="65307" tIns="65307" rIns="46648" bIns="65307">
            <a:spAutoFit/>
          </a:bodyPr>
          <a:lstStyle>
            <a:lvl1pPr defTabSz="912813" eaLnBrk="0" hangingPunct="0">
              <a:defRPr>
                <a:solidFill>
                  <a:schemeClr val="tx1"/>
                </a:solidFill>
                <a:latin typeface="Arial" panose="020B0604020202020204" pitchFamily="34" charset="0"/>
                <a:ea typeface="宋体" panose="02010600030101010101" pitchFamily="2" charset="-122"/>
              </a:defRPr>
            </a:lvl1pPr>
            <a:lvl2pPr marL="742950" indent="-285750" defTabSz="912813" eaLnBrk="0" hangingPunct="0">
              <a:defRPr>
                <a:solidFill>
                  <a:schemeClr val="tx1"/>
                </a:solidFill>
                <a:latin typeface="Arial" panose="020B0604020202020204" pitchFamily="34" charset="0"/>
                <a:ea typeface="宋体" panose="02010600030101010101" pitchFamily="2" charset="-122"/>
              </a:defRPr>
            </a:lvl2pPr>
            <a:lvl3pPr marL="1143000" indent="-228600" defTabSz="912813" eaLnBrk="0" hangingPunct="0">
              <a:defRPr>
                <a:solidFill>
                  <a:schemeClr val="tx1"/>
                </a:solidFill>
                <a:latin typeface="Arial" panose="020B0604020202020204" pitchFamily="34" charset="0"/>
                <a:ea typeface="宋体" panose="02010600030101010101" pitchFamily="2" charset="-122"/>
              </a:defRPr>
            </a:lvl3pPr>
            <a:lvl4pPr marL="1600200" indent="-228600" defTabSz="912813" eaLnBrk="0" hangingPunct="0">
              <a:defRPr>
                <a:solidFill>
                  <a:schemeClr val="tx1"/>
                </a:solidFill>
                <a:latin typeface="Arial" panose="020B0604020202020204" pitchFamily="34" charset="0"/>
                <a:ea typeface="宋体" panose="02010600030101010101" pitchFamily="2" charset="-122"/>
              </a:defRPr>
            </a:lvl4pPr>
            <a:lvl5pPr marL="2057400" indent="-228600" defTabSz="912813" eaLnBrk="0" hangingPunct="0">
              <a:defRPr>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latin typeface="微软雅黑" panose="020B0503020204020204" pitchFamily="34" charset="-122"/>
                <a:ea typeface="微软雅黑" panose="020B0503020204020204" pitchFamily="34" charset="-122"/>
              </a:rPr>
              <a:t>团队满意</a:t>
            </a:r>
          </a:p>
        </p:txBody>
      </p:sp>
    </p:spTree>
    <p:extLst>
      <p:ext uri="{BB962C8B-B14F-4D97-AF65-F5344CB8AC3E}">
        <p14:creationId xmlns:p14="http://schemas.microsoft.com/office/powerpoint/2010/main" val="2416348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52">
            <a:extLst>
              <a:ext uri="{FF2B5EF4-FFF2-40B4-BE49-F238E27FC236}">
                <a16:creationId xmlns:a16="http://schemas.microsoft.com/office/drawing/2014/main" id="{558C5E54-EB1C-48D0-B775-D4EBF8040BB3}"/>
              </a:ext>
            </a:extLst>
          </p:cNvPr>
          <p:cNvSpPr txBox="1">
            <a:spLocks/>
          </p:cNvSpPr>
          <p:nvPr/>
        </p:nvSpPr>
        <p:spPr>
          <a:xfrm>
            <a:off x="1842552" y="2204791"/>
            <a:ext cx="2706708" cy="2336718"/>
          </a:xfrm>
          <a:prstGeom prst="rect">
            <a:avLst/>
          </a:prstGeom>
        </p:spPr>
        <p:txBody>
          <a:bodyPr vert="horz" lIns="0" tIns="45720" rIns="91440" bIns="45720"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16800" kern="1200">
                <a:gradFill>
                  <a:gsLst>
                    <a:gs pos="0">
                      <a:schemeClr val="accent1">
                        <a:alpha val="90000"/>
                      </a:schemeClr>
                    </a:gs>
                    <a:gs pos="100000">
                      <a:schemeClr val="accent1">
                        <a:lumMod val="20000"/>
                        <a:lumOff val="80000"/>
                        <a:alpha val="0"/>
                      </a:schemeClr>
                    </a:gs>
                  </a:gsLst>
                  <a:lin ang="5400000" scaled="1"/>
                </a:gradFill>
                <a:latin typeface="Impact" panose="020B080603090205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buClrTx/>
              <a:buSzTx/>
              <a:buFont typeface="Arial" panose="020B0604020202020204" pitchFamily="34" charset="0"/>
              <a:buNone/>
              <a:tabLst/>
              <a:defRPr/>
            </a:pPr>
            <a:r>
              <a:rPr kumimoji="0" lang="en-US" altLang="zh-CN" sz="16800" b="0" i="0" u="none" strike="noStrike" kern="1200" cap="none" spc="0" normalizeH="0" baseline="0" noProof="0" dirty="0">
                <a:ln>
                  <a:noFill/>
                </a:ln>
                <a:gradFill>
                  <a:gsLst>
                    <a:gs pos="0">
                      <a:srgbClr val="003778">
                        <a:alpha val="90000"/>
                      </a:srgbClr>
                    </a:gs>
                    <a:gs pos="100000">
                      <a:srgbClr val="003778">
                        <a:lumMod val="20000"/>
                        <a:lumOff val="80000"/>
                        <a:alpha val="0"/>
                      </a:srgbClr>
                    </a:gs>
                  </a:gsLst>
                  <a:lin ang="5400000" scaled="1"/>
                </a:gradFill>
                <a:effectLst/>
                <a:uLnTx/>
                <a:uFillTx/>
                <a:latin typeface="Impact" panose="020B0806030902050204" pitchFamily="34" charset="0"/>
                <a:ea typeface="微软雅黑 Light"/>
                <a:cs typeface="+mn-cs"/>
              </a:rPr>
              <a:t>02</a:t>
            </a:r>
            <a:endParaRPr kumimoji="0" lang="zh-CN" altLang="en-US" sz="16800" b="0" i="0" u="none" strike="noStrike" kern="1200" cap="none" spc="0" normalizeH="0" baseline="0" noProof="0" dirty="0">
              <a:ln>
                <a:noFill/>
              </a:ln>
              <a:gradFill>
                <a:gsLst>
                  <a:gs pos="0">
                    <a:srgbClr val="003778">
                      <a:alpha val="90000"/>
                    </a:srgbClr>
                  </a:gs>
                  <a:gs pos="100000">
                    <a:srgbClr val="003778">
                      <a:lumMod val="20000"/>
                      <a:lumOff val="80000"/>
                      <a:alpha val="0"/>
                    </a:srgbClr>
                  </a:gs>
                </a:gsLst>
                <a:lin ang="5400000" scaled="1"/>
              </a:gradFill>
              <a:effectLst/>
              <a:uLnTx/>
              <a:uFillTx/>
              <a:latin typeface="Impact" panose="020B0806030902050204" pitchFamily="34" charset="0"/>
              <a:ea typeface="微软雅黑 Light"/>
              <a:cs typeface="+mn-cs"/>
            </a:endParaRPr>
          </a:p>
        </p:txBody>
      </p:sp>
      <p:sp>
        <p:nvSpPr>
          <p:cNvPr id="5" name="标题 26">
            <a:extLst>
              <a:ext uri="{FF2B5EF4-FFF2-40B4-BE49-F238E27FC236}">
                <a16:creationId xmlns:a16="http://schemas.microsoft.com/office/drawing/2014/main" id="{D9098F66-4ABF-4477-B755-C485EEDDF8E4}"/>
              </a:ext>
            </a:extLst>
          </p:cNvPr>
          <p:cNvSpPr txBox="1">
            <a:spLocks/>
          </p:cNvSpPr>
          <p:nvPr/>
        </p:nvSpPr>
        <p:spPr>
          <a:xfrm>
            <a:off x="1915152" y="3668486"/>
            <a:ext cx="5438148" cy="1249620"/>
          </a:xfrm>
          <a:prstGeom prst="rect">
            <a:avLst/>
          </a:prstGeom>
        </p:spPr>
        <p:txBody>
          <a:bodyPr vert="horz" lIns="0" tIns="45720" rIns="91440" bIns="45720" rtlCol="0" anchor="ctr">
            <a:noAutofit/>
          </a:bodyPr>
          <a:lstStyle>
            <a:lvl1pPr algn="l" defTabSz="914400" rtl="0" eaLnBrk="1" latinLnBrk="0" hangingPunct="1">
              <a:lnSpc>
                <a:spcPct val="90000"/>
              </a:lnSpc>
              <a:spcBef>
                <a:spcPct val="0"/>
              </a:spcBef>
              <a:buNone/>
              <a:defRPr sz="5400" b="1" kern="1200">
                <a:solidFill>
                  <a:schemeClr val="accent1"/>
                </a:solidFill>
                <a:latin typeface="+mj-lt"/>
                <a:ea typeface="+mj-ea"/>
                <a:cs typeface="+mj-cs"/>
              </a:defRPr>
            </a:lvl1pPr>
          </a:lstStyle>
          <a:p>
            <a:pPr lvl="0">
              <a:lnSpc>
                <a:spcPct val="100000"/>
              </a:lnSpc>
              <a:defRPr/>
            </a:pPr>
            <a:r>
              <a:rPr lang="en-US" altLang="zh-CN" sz="4000" dirty="0">
                <a:solidFill>
                  <a:srgbClr val="194B85"/>
                </a:solidFill>
                <a:latin typeface="Segoe UI"/>
                <a:ea typeface="微软雅黑"/>
              </a:rPr>
              <a:t>IT</a:t>
            </a:r>
            <a:r>
              <a:rPr lang="zh-CN" altLang="en-US" sz="4000" dirty="0">
                <a:solidFill>
                  <a:srgbClr val="194B85"/>
                </a:solidFill>
                <a:latin typeface="Segoe UI"/>
                <a:ea typeface="微软雅黑"/>
              </a:rPr>
              <a:t>项目过程管理方法</a:t>
            </a:r>
          </a:p>
        </p:txBody>
      </p:sp>
    </p:spTree>
    <p:extLst>
      <p:ext uri="{BB962C8B-B14F-4D97-AF65-F5344CB8AC3E}">
        <p14:creationId xmlns:p14="http://schemas.microsoft.com/office/powerpoint/2010/main" val="108867331"/>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normAutofit/>
          </a:bodyPr>
          <a:lstStyle/>
          <a:p>
            <a:r>
              <a:rPr lang="en-US" altLang="zh-CN" dirty="0"/>
              <a:t>1. </a:t>
            </a:r>
            <a:r>
              <a:rPr lang="zh-CN" altLang="en-US" dirty="0"/>
              <a:t>软件项目开发模型的发展</a:t>
            </a:r>
            <a:endParaRPr lang="en-US" altLang="zh-CN" dirty="0"/>
          </a:p>
        </p:txBody>
      </p:sp>
      <p:sp>
        <p:nvSpPr>
          <p:cNvPr id="32771" name="Rectangle 3"/>
          <p:cNvSpPr>
            <a:spLocks noGrp="1" noChangeArrowheads="1"/>
          </p:cNvSpPr>
          <p:nvPr>
            <p:ph idx="1"/>
          </p:nvPr>
        </p:nvSpPr>
        <p:spPr/>
        <p:txBody>
          <a:bodyPr>
            <a:normAutofit fontScale="92500" lnSpcReduction="10000"/>
          </a:bodyPr>
          <a:lstStyle/>
          <a:p>
            <a:r>
              <a:rPr lang="en-US" altLang="zh-CN" dirty="0"/>
              <a:t>1930’s – Plan/Do/Study/Act – </a:t>
            </a:r>
            <a:r>
              <a:rPr lang="zh-CN" altLang="en-US" dirty="0"/>
              <a:t>迭代流程</a:t>
            </a:r>
          </a:p>
          <a:p>
            <a:r>
              <a:rPr lang="en-US" altLang="zh-CN" dirty="0"/>
              <a:t>1940’s – </a:t>
            </a:r>
            <a:r>
              <a:rPr lang="zh-CN" altLang="en-US" dirty="0"/>
              <a:t>由</a:t>
            </a:r>
            <a:r>
              <a:rPr lang="en-US" altLang="zh-CN" dirty="0"/>
              <a:t>Deming</a:t>
            </a:r>
            <a:r>
              <a:rPr lang="zh-CN" altLang="en-US" dirty="0"/>
              <a:t>提倡的</a:t>
            </a:r>
            <a:r>
              <a:rPr lang="en-US" altLang="zh-CN" dirty="0"/>
              <a:t>PDSA</a:t>
            </a:r>
          </a:p>
          <a:p>
            <a:r>
              <a:rPr lang="en-US" altLang="zh-CN" dirty="0"/>
              <a:t>1950’s </a:t>
            </a:r>
          </a:p>
          <a:p>
            <a:pPr lvl="1"/>
            <a:r>
              <a:rPr lang="en-US" altLang="zh-CN" dirty="0"/>
              <a:t>NASA X15 </a:t>
            </a:r>
            <a:r>
              <a:rPr lang="zh-CN" altLang="en-US" dirty="0"/>
              <a:t>项目采用迭代化开发方法并取得了很大的成功</a:t>
            </a:r>
          </a:p>
          <a:p>
            <a:pPr lvl="1"/>
            <a:r>
              <a:rPr lang="en-US" altLang="zh-CN" dirty="0"/>
              <a:t>NASA Mercury</a:t>
            </a:r>
            <a:r>
              <a:rPr lang="zh-CN" altLang="en-US" dirty="0"/>
              <a:t>项目 </a:t>
            </a:r>
            <a:r>
              <a:rPr lang="en-US" altLang="zh-CN" dirty="0"/>
              <a:t>– ½ </a:t>
            </a:r>
            <a:r>
              <a:rPr lang="zh-CN" altLang="en-US" dirty="0"/>
              <a:t>天迭代周期，固定时间，</a:t>
            </a:r>
            <a:r>
              <a:rPr lang="en-US" altLang="zh-CN" dirty="0"/>
              <a:t>TDD</a:t>
            </a:r>
          </a:p>
          <a:p>
            <a:r>
              <a:rPr lang="en-US" altLang="zh-CN" dirty="0"/>
              <a:t>1950’s – Lean</a:t>
            </a:r>
            <a:r>
              <a:rPr lang="zh-CN" altLang="en-US" dirty="0"/>
              <a:t>产品开发概念</a:t>
            </a:r>
            <a:endParaRPr lang="en-US" altLang="zh-CN" dirty="0"/>
          </a:p>
          <a:p>
            <a:pPr lvl="1"/>
            <a:r>
              <a:rPr lang="en-US" altLang="zh-CN" dirty="0"/>
              <a:t>Kaizen – </a:t>
            </a:r>
            <a:r>
              <a:rPr lang="zh-CN" altLang="en-US" dirty="0"/>
              <a:t>通过持续的改进标准化活动和流程在所有层次减少浪费</a:t>
            </a:r>
          </a:p>
          <a:p>
            <a:pPr lvl="1"/>
            <a:r>
              <a:rPr lang="zh-CN" altLang="en-US" dirty="0"/>
              <a:t>标准化的工作是未来持续进行</a:t>
            </a:r>
            <a:r>
              <a:rPr lang="en-US" altLang="zh-CN" dirty="0"/>
              <a:t>kaizen</a:t>
            </a:r>
            <a:r>
              <a:rPr lang="zh-CN" altLang="en-US" dirty="0"/>
              <a:t>的基线</a:t>
            </a:r>
          </a:p>
          <a:p>
            <a:pPr lvl="1"/>
            <a:r>
              <a:rPr lang="zh-CN" altLang="en-US" dirty="0"/>
              <a:t>充分发挥普通员工的智慧</a:t>
            </a:r>
          </a:p>
          <a:p>
            <a:r>
              <a:rPr lang="en-US" altLang="zh-CN" dirty="0"/>
              <a:t>1968 – IBM</a:t>
            </a:r>
            <a:r>
              <a:rPr lang="zh-CN" altLang="en-US" dirty="0"/>
              <a:t>研究迭代化开发方法</a:t>
            </a:r>
          </a:p>
        </p:txBody>
      </p:sp>
      <p:sp>
        <p:nvSpPr>
          <p:cNvPr id="2" name="灯片编号占位符 1"/>
          <p:cNvSpPr>
            <a:spLocks noGrp="1"/>
          </p:cNvSpPr>
          <p:nvPr>
            <p:ph type="sldNum" sz="quarter" idx="12"/>
          </p:nvPr>
        </p:nvSpPr>
        <p:spPr/>
        <p:txBody>
          <a:bodyPr/>
          <a:lstStyle/>
          <a:p>
            <a:fld id="{51C954A1-9FE7-4ABB-8851-D5362BFC037D}" type="slidenum">
              <a:rPr lang="en-US" altLang="en-US" smtClean="0"/>
              <a:pPr/>
              <a:t>51</a:t>
            </a:fld>
            <a:endParaRPr lang="en-US" altLang="en-US"/>
          </a:p>
        </p:txBody>
      </p:sp>
      <p:pic>
        <p:nvPicPr>
          <p:cNvPr id="327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4734" y="1279807"/>
            <a:ext cx="1847850"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32773" name="Rectangle 5"/>
          <p:cNvSpPr>
            <a:spLocks noChangeArrowheads="1"/>
          </p:cNvSpPr>
          <p:nvPr/>
        </p:nvSpPr>
        <p:spPr bwMode="auto">
          <a:xfrm>
            <a:off x="1725614" y="5457825"/>
            <a:ext cx="87518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Clr>
                <a:schemeClr val="accent1"/>
              </a:buClr>
            </a:pPr>
            <a:endParaRPr lang="zh-CN" altLang="en-US" sz="1600" i="1"/>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normAutofit/>
          </a:bodyPr>
          <a:lstStyle/>
          <a:p>
            <a:r>
              <a:rPr lang="en-US" altLang="zh-CN" dirty="0"/>
              <a:t>1. </a:t>
            </a:r>
            <a:r>
              <a:rPr lang="zh-CN" altLang="en-US" dirty="0"/>
              <a:t>软件项目开发模型的发展</a:t>
            </a:r>
            <a:endParaRPr lang="en-US" altLang="zh-CN" dirty="0"/>
          </a:p>
        </p:txBody>
      </p:sp>
      <p:sp>
        <p:nvSpPr>
          <p:cNvPr id="32771" name="Rectangle 3"/>
          <p:cNvSpPr>
            <a:spLocks noGrp="1" noChangeArrowheads="1"/>
          </p:cNvSpPr>
          <p:nvPr>
            <p:ph idx="1"/>
          </p:nvPr>
        </p:nvSpPr>
        <p:spPr/>
        <p:txBody>
          <a:bodyPr>
            <a:normAutofit/>
          </a:bodyPr>
          <a:lstStyle/>
          <a:p>
            <a:r>
              <a:rPr lang="en-US" altLang="zh-CN" dirty="0"/>
              <a:t>1970’s – </a:t>
            </a:r>
            <a:r>
              <a:rPr lang="zh-CN" altLang="en-US" dirty="0"/>
              <a:t>瀑布模型</a:t>
            </a:r>
            <a:r>
              <a:rPr lang="en-US" altLang="zh-CN" dirty="0"/>
              <a:t> </a:t>
            </a:r>
          </a:p>
          <a:p>
            <a:pPr lvl="1"/>
            <a:r>
              <a:rPr lang="en-US" altLang="zh-CN" dirty="0"/>
              <a:t>Winston Royce</a:t>
            </a:r>
            <a:r>
              <a:rPr lang="zh-CN" altLang="en-US" dirty="0"/>
              <a:t>于</a:t>
            </a:r>
            <a:r>
              <a:rPr lang="en-US" altLang="zh-CN" dirty="0"/>
              <a:t>1970</a:t>
            </a:r>
            <a:r>
              <a:rPr lang="zh-CN" altLang="en-US" dirty="0"/>
              <a:t>年提出</a:t>
            </a:r>
          </a:p>
          <a:p>
            <a:pPr lvl="1"/>
            <a:r>
              <a:rPr lang="zh-CN" altLang="en-US" dirty="0"/>
              <a:t>将各项活动按固定顺序连接</a:t>
            </a:r>
            <a:endParaRPr lang="en-US" altLang="zh-CN" dirty="0"/>
          </a:p>
          <a:p>
            <a:r>
              <a:rPr lang="zh-CN" altLang="en-US" dirty="0"/>
              <a:t>优点：阶段明确、易于监督</a:t>
            </a:r>
            <a:endParaRPr lang="en-US" altLang="zh-CN" dirty="0"/>
          </a:p>
          <a:p>
            <a:r>
              <a:rPr lang="zh-CN" altLang="en-US" dirty="0"/>
              <a:t>缺点：缺乏灵活、“一错全错”</a:t>
            </a:r>
          </a:p>
          <a:p>
            <a:r>
              <a:rPr lang="zh-CN" altLang="en-US" dirty="0"/>
              <a:t>适用场景</a:t>
            </a:r>
            <a:endParaRPr lang="en-US" altLang="zh-CN" dirty="0"/>
          </a:p>
          <a:p>
            <a:pPr lvl="1"/>
            <a:r>
              <a:rPr lang="zh-CN" altLang="en-US" sz="2000" dirty="0"/>
              <a:t>需求明确</a:t>
            </a:r>
            <a:endParaRPr lang="en-US" altLang="zh-CN" sz="2000" dirty="0"/>
          </a:p>
          <a:p>
            <a:pPr lvl="1"/>
            <a:r>
              <a:rPr lang="zh-CN" altLang="en-US" sz="2000" dirty="0"/>
              <a:t>简单小型</a:t>
            </a:r>
            <a:endParaRPr lang="en-US" altLang="zh-CN" sz="2000" dirty="0"/>
          </a:p>
          <a:p>
            <a:pPr lvl="1"/>
            <a:r>
              <a:rPr lang="zh-CN" altLang="en-US" sz="2000" dirty="0"/>
              <a:t>二次开发</a:t>
            </a:r>
          </a:p>
        </p:txBody>
      </p:sp>
      <p:sp>
        <p:nvSpPr>
          <p:cNvPr id="2" name="灯片编号占位符 1"/>
          <p:cNvSpPr>
            <a:spLocks noGrp="1"/>
          </p:cNvSpPr>
          <p:nvPr>
            <p:ph type="sldNum" sz="quarter" idx="12"/>
          </p:nvPr>
        </p:nvSpPr>
        <p:spPr/>
        <p:txBody>
          <a:bodyPr/>
          <a:lstStyle/>
          <a:p>
            <a:fld id="{51C954A1-9FE7-4ABB-8851-D5362BFC037D}" type="slidenum">
              <a:rPr lang="en-US" altLang="en-US" smtClean="0"/>
              <a:pPr/>
              <a:t>52</a:t>
            </a:fld>
            <a:endParaRPr lang="en-US" altLang="en-US"/>
          </a:p>
        </p:txBody>
      </p:sp>
      <p:sp>
        <p:nvSpPr>
          <p:cNvPr id="32773" name="Rectangle 5"/>
          <p:cNvSpPr>
            <a:spLocks noChangeArrowheads="1"/>
          </p:cNvSpPr>
          <p:nvPr/>
        </p:nvSpPr>
        <p:spPr bwMode="auto">
          <a:xfrm>
            <a:off x="1725614" y="5457825"/>
            <a:ext cx="87518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Clr>
                <a:schemeClr val="accent1"/>
              </a:buClr>
            </a:pPr>
            <a:endParaRPr lang="zh-CN" altLang="en-US" sz="1600" i="1"/>
          </a:p>
        </p:txBody>
      </p:sp>
      <p:pic>
        <p:nvPicPr>
          <p:cNvPr id="4098" name="Picture 2" descr="https://pic1.zhimg.com/v2-da876ced98a972fd42db6539a8798ad4_r.jpg">
            <a:extLst>
              <a:ext uri="{FF2B5EF4-FFF2-40B4-BE49-F238E27FC236}">
                <a16:creationId xmlns:a16="http://schemas.microsoft.com/office/drawing/2014/main" id="{58A22138-7363-4D55-B406-1450E38D80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3294" y="1774821"/>
            <a:ext cx="5937248" cy="4412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6208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zh-CN" dirty="0"/>
              <a:t>1. </a:t>
            </a:r>
            <a:r>
              <a:rPr lang="zh-CN" altLang="en-US" dirty="0"/>
              <a:t>软件项目开发模型的发展</a:t>
            </a:r>
            <a:endParaRPr lang="en-US" altLang="zh-CN" dirty="0"/>
          </a:p>
        </p:txBody>
      </p:sp>
      <p:sp>
        <p:nvSpPr>
          <p:cNvPr id="33795" name="Rectangle 3"/>
          <p:cNvSpPr>
            <a:spLocks noGrp="1" noChangeArrowheads="1"/>
          </p:cNvSpPr>
          <p:nvPr>
            <p:ph idx="1"/>
          </p:nvPr>
        </p:nvSpPr>
        <p:spPr/>
        <p:txBody>
          <a:bodyPr>
            <a:normAutofit/>
          </a:bodyPr>
          <a:lstStyle/>
          <a:p>
            <a:r>
              <a:rPr lang="en-CA" altLang="zh-CN" dirty="0"/>
              <a:t>1980’s – </a:t>
            </a:r>
            <a:r>
              <a:rPr lang="zh-CN" altLang="en-CA" dirty="0"/>
              <a:t>螺旋</a:t>
            </a:r>
            <a:r>
              <a:rPr lang="zh-CN" altLang="en-US" dirty="0"/>
              <a:t>模型</a:t>
            </a:r>
            <a:endParaRPr lang="en-US" altLang="zh-CN" dirty="0"/>
          </a:p>
          <a:p>
            <a:pPr lvl="1"/>
            <a:r>
              <a:rPr lang="en-US" altLang="zh-CN" dirty="0"/>
              <a:t>Barry Boehm</a:t>
            </a:r>
            <a:r>
              <a:rPr lang="zh-CN" altLang="en-US" dirty="0"/>
              <a:t>于</a:t>
            </a:r>
            <a:r>
              <a:rPr lang="en-US" altLang="zh-CN" dirty="0"/>
              <a:t>1988</a:t>
            </a:r>
            <a:r>
              <a:rPr lang="zh-CN" altLang="en-US" dirty="0"/>
              <a:t>年正式发表</a:t>
            </a:r>
            <a:endParaRPr lang="en-US" altLang="zh-CN" dirty="0"/>
          </a:p>
          <a:p>
            <a:pPr lvl="1"/>
            <a:r>
              <a:rPr lang="zh-CN" altLang="en-US" dirty="0"/>
              <a:t>瀑布模型</a:t>
            </a:r>
            <a:r>
              <a:rPr lang="en-US" altLang="zh-CN" dirty="0"/>
              <a:t>+</a:t>
            </a:r>
            <a:r>
              <a:rPr lang="zh-CN" altLang="en-US" dirty="0"/>
              <a:t>快速原型</a:t>
            </a:r>
            <a:endParaRPr lang="en-US" altLang="zh-CN" dirty="0"/>
          </a:p>
          <a:p>
            <a:pPr lvl="1"/>
            <a:r>
              <a:rPr lang="zh-CN" altLang="en-US" dirty="0"/>
              <a:t>把重点转移到风险评估及解决</a:t>
            </a:r>
            <a:endParaRPr lang="en-US" altLang="zh-CN" dirty="0"/>
          </a:p>
          <a:p>
            <a:r>
              <a:rPr lang="zh-CN" altLang="en-US" dirty="0"/>
              <a:t>优点：灵活性、可控性</a:t>
            </a:r>
            <a:endParaRPr lang="en-US" altLang="zh-CN" dirty="0"/>
          </a:p>
          <a:p>
            <a:r>
              <a:rPr lang="zh-CN" altLang="en-US" dirty="0"/>
              <a:t>缺点：周期长、成本高</a:t>
            </a:r>
          </a:p>
          <a:p>
            <a:r>
              <a:rPr lang="zh-CN" altLang="en-US" dirty="0"/>
              <a:t>适用场景</a:t>
            </a:r>
            <a:endParaRPr lang="en-US" altLang="zh-CN" dirty="0"/>
          </a:p>
          <a:p>
            <a:pPr lvl="1"/>
            <a:r>
              <a:rPr lang="zh-CN" altLang="en-US" sz="2000" dirty="0"/>
              <a:t>需求不明确且进度、成本压力小</a:t>
            </a:r>
            <a:endParaRPr lang="en-US" altLang="zh-CN" sz="2000" dirty="0"/>
          </a:p>
        </p:txBody>
      </p:sp>
      <p:sp>
        <p:nvSpPr>
          <p:cNvPr id="2" name="灯片编号占位符 1"/>
          <p:cNvSpPr>
            <a:spLocks noGrp="1"/>
          </p:cNvSpPr>
          <p:nvPr>
            <p:ph type="sldNum" sz="quarter" idx="12"/>
          </p:nvPr>
        </p:nvSpPr>
        <p:spPr/>
        <p:txBody>
          <a:bodyPr/>
          <a:lstStyle/>
          <a:p>
            <a:fld id="{51C954A1-9FE7-4ABB-8851-D5362BFC037D}" type="slidenum">
              <a:rPr lang="en-US" altLang="en-US" smtClean="0"/>
              <a:pPr/>
              <a:t>53</a:t>
            </a:fld>
            <a:endParaRPr lang="en-US" altLang="en-US"/>
          </a:p>
        </p:txBody>
      </p:sp>
      <p:pic>
        <p:nvPicPr>
          <p:cNvPr id="5124" name="Picture 4" descr="https://hiphotos.baidu.com/ruanjianceshi/abpic/item/a5b1277f959df30829388a7e.jpg">
            <a:extLst>
              <a:ext uri="{FF2B5EF4-FFF2-40B4-BE49-F238E27FC236}">
                <a16:creationId xmlns:a16="http://schemas.microsoft.com/office/drawing/2014/main" id="{4CF1BED9-3D96-46BE-9F70-57AB1B401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1554" y="1902758"/>
            <a:ext cx="5748677" cy="42655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5641445-7335-4138-9AD5-08EF15451AEA}"/>
              </a:ext>
            </a:extLst>
          </p:cNvPr>
          <p:cNvSpPr>
            <a:spLocks noGrp="1"/>
          </p:cNvSpPr>
          <p:nvPr>
            <p:ph type="title"/>
          </p:nvPr>
        </p:nvSpPr>
        <p:spPr/>
        <p:txBody>
          <a:bodyPr/>
          <a:lstStyle/>
          <a:p>
            <a:r>
              <a:rPr lang="en-US" altLang="zh-CN" dirty="0"/>
              <a:t>1. </a:t>
            </a:r>
            <a:r>
              <a:rPr lang="zh-CN" altLang="en-US" dirty="0"/>
              <a:t>软件项目开发模型的发展</a:t>
            </a:r>
          </a:p>
        </p:txBody>
      </p:sp>
      <p:sp>
        <p:nvSpPr>
          <p:cNvPr id="34819" name="Rectangle 6"/>
          <p:cNvSpPr>
            <a:spLocks noGrp="1" noChangeArrowheads="1"/>
          </p:cNvSpPr>
          <p:nvPr>
            <p:ph idx="1"/>
          </p:nvPr>
        </p:nvSpPr>
        <p:spPr/>
        <p:txBody>
          <a:bodyPr>
            <a:normAutofit fontScale="92500" lnSpcReduction="20000"/>
          </a:bodyPr>
          <a:lstStyle/>
          <a:p>
            <a:r>
              <a:rPr lang="en-US" altLang="zh-CN" dirty="0"/>
              <a:t>1990’s </a:t>
            </a:r>
            <a:r>
              <a:rPr lang="en-CA" altLang="zh-CN" dirty="0"/>
              <a:t>–</a:t>
            </a:r>
            <a:r>
              <a:rPr lang="en-US" altLang="zh-CN" dirty="0"/>
              <a:t> IBM® Rational® </a:t>
            </a:r>
            <a:r>
              <a:rPr lang="zh-CN" altLang="en-US" dirty="0"/>
              <a:t>统一软件过程</a:t>
            </a:r>
            <a:r>
              <a:rPr lang="en-US" altLang="zh-CN" dirty="0"/>
              <a:t>(RUP)</a:t>
            </a:r>
          </a:p>
          <a:p>
            <a:pPr lvl="1"/>
            <a:r>
              <a:rPr lang="zh-CN" altLang="en-US" dirty="0"/>
              <a:t>基于软件开发最佳实践构建的软件开发框架</a:t>
            </a:r>
          </a:p>
          <a:p>
            <a:pPr lvl="1"/>
            <a:r>
              <a:rPr lang="zh-CN" altLang="en-US" dirty="0"/>
              <a:t>是基于</a:t>
            </a:r>
            <a:r>
              <a:rPr lang="en-US" altLang="zh-CN" dirty="0"/>
              <a:t>Web</a:t>
            </a:r>
            <a:r>
              <a:rPr lang="zh-CN" altLang="en-US" dirty="0"/>
              <a:t>的，包含模板、指南、工具向导及在线帮助等的可裁剪的知识库</a:t>
            </a:r>
          </a:p>
          <a:p>
            <a:pPr lvl="1"/>
            <a:r>
              <a:rPr lang="zh-CN" altLang="en-US" dirty="0"/>
              <a:t>推荐迭代增量式的开发</a:t>
            </a:r>
            <a:endParaRPr lang="en-US" altLang="zh-CN" dirty="0"/>
          </a:p>
          <a:p>
            <a:pPr lvl="1"/>
            <a:r>
              <a:rPr lang="zh-CN" altLang="en-US" dirty="0"/>
              <a:t>在</a:t>
            </a:r>
            <a:r>
              <a:rPr lang="en-US" altLang="zh-CN" dirty="0"/>
              <a:t>RUP</a:t>
            </a:r>
            <a:r>
              <a:rPr lang="zh-CN" altLang="en-US" dirty="0"/>
              <a:t>方法论中：</a:t>
            </a:r>
          </a:p>
          <a:p>
            <a:pPr lvl="2"/>
            <a:r>
              <a:rPr lang="zh-CN" altLang="en-US" dirty="0"/>
              <a:t>需求使用用例来表达</a:t>
            </a:r>
          </a:p>
          <a:p>
            <a:pPr lvl="2"/>
            <a:r>
              <a:rPr lang="zh-CN" altLang="en-US" dirty="0"/>
              <a:t>以架构为中心</a:t>
            </a:r>
          </a:p>
          <a:p>
            <a:pPr lvl="2"/>
            <a:r>
              <a:rPr lang="zh-CN" altLang="en-US" dirty="0"/>
              <a:t>管理是面向风险的</a:t>
            </a:r>
          </a:p>
          <a:p>
            <a:pPr lvl="2"/>
            <a:r>
              <a:rPr lang="zh-CN" altLang="en-US" dirty="0"/>
              <a:t>关注基于技术风险</a:t>
            </a:r>
            <a:br>
              <a:rPr lang="en-US" altLang="zh-CN" dirty="0"/>
            </a:br>
            <a:r>
              <a:rPr lang="zh-CN" altLang="en-US" dirty="0"/>
              <a:t>进行需求排优、</a:t>
            </a:r>
            <a:br>
              <a:rPr lang="en-US" altLang="zh-CN" dirty="0"/>
            </a:br>
            <a:r>
              <a:rPr lang="zh-CN" altLang="en-US" dirty="0"/>
              <a:t>现在强调商业优先级</a:t>
            </a:r>
            <a:endParaRPr lang="en-US" altLang="zh-CN" dirty="0"/>
          </a:p>
          <a:p>
            <a:pPr lvl="1"/>
            <a:r>
              <a:rPr lang="en-US" altLang="zh-CN" dirty="0" err="1"/>
              <a:t>OpenUP</a:t>
            </a:r>
            <a:r>
              <a:rPr lang="zh-CN" altLang="en-US" dirty="0"/>
              <a:t>和</a:t>
            </a:r>
            <a:r>
              <a:rPr lang="en-US" altLang="zh-CN" dirty="0" err="1"/>
              <a:t>AgileUP</a:t>
            </a:r>
            <a:r>
              <a:rPr lang="zh-CN" altLang="en-US" dirty="0"/>
              <a:t>都是其敏捷化的实例</a:t>
            </a:r>
          </a:p>
        </p:txBody>
      </p:sp>
      <p:sp>
        <p:nvSpPr>
          <p:cNvPr id="2" name="灯片编号占位符 1"/>
          <p:cNvSpPr>
            <a:spLocks noGrp="1"/>
          </p:cNvSpPr>
          <p:nvPr>
            <p:ph type="sldNum" sz="quarter" idx="12"/>
          </p:nvPr>
        </p:nvSpPr>
        <p:spPr/>
        <p:txBody>
          <a:bodyPr/>
          <a:lstStyle/>
          <a:p>
            <a:fld id="{51C954A1-9FE7-4ABB-8851-D5362BFC037D}" type="slidenum">
              <a:rPr lang="en-US" altLang="en-US" smtClean="0"/>
              <a:pPr/>
              <a:t>54</a:t>
            </a:fld>
            <a:endParaRPr lang="en-US" altLang="en-US"/>
          </a:p>
        </p:txBody>
      </p:sp>
      <p:pic>
        <p:nvPicPr>
          <p:cNvPr id="34820"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668"/>
          <a:stretch/>
        </p:blipFill>
        <p:spPr bwMode="auto">
          <a:xfrm>
            <a:off x="6636128" y="2523480"/>
            <a:ext cx="4832350" cy="3662168"/>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E045EB89-2279-47ED-858E-D3D2E98FDD59}"/>
              </a:ext>
            </a:extLst>
          </p:cNvPr>
          <p:cNvSpPr>
            <a:spLocks noGrp="1"/>
          </p:cNvSpPr>
          <p:nvPr>
            <p:ph type="title"/>
          </p:nvPr>
        </p:nvSpPr>
        <p:spPr/>
        <p:txBody>
          <a:bodyPr/>
          <a:lstStyle/>
          <a:p>
            <a:r>
              <a:rPr lang="en-US" altLang="zh-CN" dirty="0"/>
              <a:t>1. </a:t>
            </a:r>
            <a:r>
              <a:rPr lang="zh-CN" altLang="en-US" dirty="0"/>
              <a:t>软件项目开发模型的发展</a:t>
            </a:r>
          </a:p>
        </p:txBody>
      </p:sp>
      <p:sp>
        <p:nvSpPr>
          <p:cNvPr id="35843" name="Rectangle 3"/>
          <p:cNvSpPr>
            <a:spLocks noGrp="1" noChangeArrowheads="1"/>
          </p:cNvSpPr>
          <p:nvPr>
            <p:ph idx="1"/>
          </p:nvPr>
        </p:nvSpPr>
        <p:spPr/>
        <p:txBody>
          <a:bodyPr/>
          <a:lstStyle/>
          <a:p>
            <a:r>
              <a:rPr lang="en-US" altLang="zh-CN" dirty="0"/>
              <a:t>2000’s – Lean</a:t>
            </a:r>
            <a:r>
              <a:rPr lang="zh-CN" altLang="en-US" dirty="0"/>
              <a:t>软件开发</a:t>
            </a:r>
            <a:endParaRPr lang="en-US" altLang="zh-CN" dirty="0"/>
          </a:p>
          <a:p>
            <a:pPr lvl="1"/>
            <a:r>
              <a:rPr lang="en-US" altLang="zh-CN" dirty="0"/>
              <a:t>Lean</a:t>
            </a:r>
            <a:r>
              <a:rPr lang="zh-CN" altLang="en-US" dirty="0"/>
              <a:t>认为软件开发中的最大浪费：</a:t>
            </a:r>
          </a:p>
          <a:p>
            <a:pPr lvl="2"/>
            <a:r>
              <a:rPr lang="zh-CN" altLang="en-US" dirty="0"/>
              <a:t>无用的功能</a:t>
            </a:r>
            <a:endParaRPr lang="en-US" altLang="zh-CN" dirty="0"/>
          </a:p>
          <a:p>
            <a:pPr lvl="3"/>
            <a:r>
              <a:rPr lang="en-US" altLang="zh-CN" dirty="0"/>
              <a:t>20%</a:t>
            </a:r>
            <a:r>
              <a:rPr lang="zh-CN" altLang="en-US" dirty="0"/>
              <a:t>的功能往往能够提供</a:t>
            </a:r>
            <a:r>
              <a:rPr lang="en-US" altLang="zh-CN" dirty="0"/>
              <a:t>80%</a:t>
            </a:r>
            <a:r>
              <a:rPr lang="zh-CN" altLang="en-US" dirty="0"/>
              <a:t>的价值</a:t>
            </a:r>
            <a:endParaRPr lang="en-US" altLang="zh-CN" dirty="0"/>
          </a:p>
          <a:p>
            <a:pPr lvl="2"/>
            <a:r>
              <a:rPr lang="zh-CN" altLang="en-US" dirty="0"/>
              <a:t>变来变去</a:t>
            </a:r>
            <a:endParaRPr lang="en-US" altLang="zh-CN" dirty="0"/>
          </a:p>
          <a:p>
            <a:pPr lvl="3"/>
            <a:r>
              <a:rPr lang="zh-CN" altLang="en-US" dirty="0"/>
              <a:t>如果出现需求变来变去的情况，那么是需求文档化太早</a:t>
            </a:r>
            <a:endParaRPr lang="en-US" altLang="zh-CN" dirty="0"/>
          </a:p>
          <a:p>
            <a:pPr lvl="3"/>
            <a:r>
              <a:rPr lang="zh-CN" altLang="en-US" dirty="0"/>
              <a:t>如果出现专门的测试修复阶段，那么是测试开始的太晚</a:t>
            </a:r>
          </a:p>
          <a:p>
            <a:pPr lvl="2"/>
            <a:r>
              <a:rPr lang="zh-CN" altLang="en-US" dirty="0"/>
              <a:t>跨越边界</a:t>
            </a:r>
          </a:p>
          <a:p>
            <a:pPr lvl="3"/>
            <a:r>
              <a:rPr lang="zh-CN" altLang="en-US" dirty="0"/>
              <a:t>组织边界通常会增加超过</a:t>
            </a:r>
            <a:r>
              <a:rPr lang="en-US" altLang="zh-CN" dirty="0"/>
              <a:t>25%</a:t>
            </a:r>
            <a:r>
              <a:rPr lang="zh-CN" altLang="en-US" dirty="0"/>
              <a:t>的成本，是降低响应时间和妨碍沟通的隔离带</a:t>
            </a:r>
          </a:p>
          <a:p>
            <a:pPr lvl="1"/>
            <a:endParaRPr lang="en-US" altLang="zh-CN" dirty="0"/>
          </a:p>
        </p:txBody>
      </p:sp>
      <p:sp>
        <p:nvSpPr>
          <p:cNvPr id="2" name="灯片编号占位符 1"/>
          <p:cNvSpPr>
            <a:spLocks noGrp="1"/>
          </p:cNvSpPr>
          <p:nvPr>
            <p:ph type="sldNum" sz="quarter" idx="12"/>
          </p:nvPr>
        </p:nvSpPr>
        <p:spPr/>
        <p:txBody>
          <a:bodyPr/>
          <a:lstStyle/>
          <a:p>
            <a:fld id="{51C954A1-9FE7-4ABB-8851-D5362BFC037D}" type="slidenum">
              <a:rPr lang="en-US" altLang="en-US" smtClean="0"/>
              <a:pPr/>
              <a:t>55</a:t>
            </a:fld>
            <a:endParaRPr lang="en-US" altLang="en-US"/>
          </a:p>
        </p:txBody>
      </p:sp>
      <p:graphicFrame>
        <p:nvGraphicFramePr>
          <p:cNvPr id="8" name="内容占位符 3">
            <a:extLst>
              <a:ext uri="{FF2B5EF4-FFF2-40B4-BE49-F238E27FC236}">
                <a16:creationId xmlns:a16="http://schemas.microsoft.com/office/drawing/2014/main" id="{A8916EBD-B64B-4E29-92ED-0720BCE503D7}"/>
              </a:ext>
            </a:extLst>
          </p:cNvPr>
          <p:cNvGraphicFramePr>
            <a:graphicFrameLocks/>
          </p:cNvGraphicFramePr>
          <p:nvPr>
            <p:extLst>
              <p:ext uri="{D42A27DB-BD31-4B8C-83A1-F6EECF244321}">
                <p14:modId xmlns:p14="http://schemas.microsoft.com/office/powerpoint/2010/main" val="497285425"/>
              </p:ext>
            </p:extLst>
          </p:nvPr>
        </p:nvGraphicFramePr>
        <p:xfrm>
          <a:off x="7111839" y="1252186"/>
          <a:ext cx="4373446" cy="2342310"/>
        </p:xfrm>
        <a:graphic>
          <a:graphicData uri="http://schemas.openxmlformats.org/presentationml/2006/ole">
            <mc:AlternateContent xmlns:mc="http://schemas.openxmlformats.org/markup-compatibility/2006">
              <mc:Choice xmlns:v="urn:schemas-microsoft-com:vml" Requires="v">
                <p:oleObj r:id="rId3" imgW="7547502" imgH="3840813" progId="Excel.Sheet.8">
                  <p:embed/>
                </p:oleObj>
              </mc:Choice>
              <mc:Fallback>
                <p:oleObj r:id="rId3" imgW="7547502" imgH="3840813" progId="Excel.Sheet.8">
                  <p:embed/>
                  <p:pic>
                    <p:nvPicPr>
                      <p:cNvPr id="2050" name="内容占位符 3"/>
                      <p:cNvPicPr>
                        <a:picLocks noGrp="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1839" y="1252186"/>
                        <a:ext cx="4373446" cy="2342310"/>
                      </a:xfrm>
                      <a:prstGeom prst="rect">
                        <a:avLst/>
                      </a:prstGeom>
                    </p:spPr>
                  </p:pic>
                </p:oleObj>
              </mc:Fallback>
            </mc:AlternateContent>
          </a:graphicData>
        </a:graphic>
      </p:graphicFrame>
      <p:sp>
        <p:nvSpPr>
          <p:cNvPr id="9" name="Text Box 6">
            <a:extLst>
              <a:ext uri="{FF2B5EF4-FFF2-40B4-BE49-F238E27FC236}">
                <a16:creationId xmlns:a16="http://schemas.microsoft.com/office/drawing/2014/main" id="{F872023C-8666-45FE-95F7-831EAFDE2AD7}"/>
              </a:ext>
            </a:extLst>
          </p:cNvPr>
          <p:cNvSpPr txBox="1">
            <a:spLocks noChangeArrowheads="1"/>
          </p:cNvSpPr>
          <p:nvPr/>
        </p:nvSpPr>
        <p:spPr bwMode="auto">
          <a:xfrm>
            <a:off x="7111839" y="3514696"/>
            <a:ext cx="437344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dirty="0"/>
              <a:t>Source: The CHAOS Manifesto, The Standish Group</a:t>
            </a:r>
            <a:r>
              <a:rPr lang="zh-CN" altLang="en-US" sz="1200" dirty="0"/>
              <a:t>，</a:t>
            </a:r>
            <a:r>
              <a:rPr lang="en-US" altLang="zh-CN" sz="1200" dirty="0"/>
              <a:t>2015</a:t>
            </a:r>
            <a:endParaRPr lang="zh-CN" altLang="en-US" sz="12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B1B31FE6-2967-4DEA-8016-1B93AAC6FDC5}"/>
              </a:ext>
            </a:extLst>
          </p:cNvPr>
          <p:cNvSpPr>
            <a:spLocks noGrp="1"/>
          </p:cNvSpPr>
          <p:nvPr>
            <p:ph type="title"/>
          </p:nvPr>
        </p:nvSpPr>
        <p:spPr/>
        <p:txBody>
          <a:bodyPr/>
          <a:lstStyle/>
          <a:p>
            <a:r>
              <a:rPr lang="en-US" altLang="zh-CN"/>
              <a:t>1. </a:t>
            </a:r>
            <a:r>
              <a:rPr lang="zh-CN" altLang="en-US"/>
              <a:t>软件项目开发模型的发展</a:t>
            </a:r>
            <a:endParaRPr lang="zh-CN" altLang="en-US" dirty="0"/>
          </a:p>
        </p:txBody>
      </p:sp>
      <p:sp>
        <p:nvSpPr>
          <p:cNvPr id="35843" name="Rectangle 3"/>
          <p:cNvSpPr>
            <a:spLocks noGrp="1" noChangeArrowheads="1"/>
          </p:cNvSpPr>
          <p:nvPr>
            <p:ph idx="1"/>
          </p:nvPr>
        </p:nvSpPr>
        <p:spPr/>
        <p:txBody>
          <a:bodyPr>
            <a:normAutofit/>
          </a:bodyPr>
          <a:lstStyle/>
          <a:p>
            <a:r>
              <a:rPr lang="en-US" altLang="zh-CN" dirty="0"/>
              <a:t>2000’s – Lean</a:t>
            </a:r>
            <a:r>
              <a:rPr lang="zh-CN" altLang="en-US" dirty="0"/>
              <a:t>软件开发</a:t>
            </a:r>
            <a:endParaRPr lang="en-US" altLang="zh-CN" dirty="0"/>
          </a:p>
          <a:p>
            <a:pPr lvl="1"/>
            <a:r>
              <a:rPr lang="en-US" altLang="zh-CN" dirty="0"/>
              <a:t>Lean</a:t>
            </a:r>
            <a:r>
              <a:rPr lang="zh-CN" altLang="en-US" dirty="0"/>
              <a:t>认为减少浪费的方法：</a:t>
            </a:r>
          </a:p>
          <a:p>
            <a:pPr lvl="2"/>
            <a:r>
              <a:rPr lang="zh-CN" altLang="en-US" dirty="0"/>
              <a:t>延迟承诺</a:t>
            </a:r>
          </a:p>
          <a:p>
            <a:pPr lvl="3"/>
            <a:r>
              <a:rPr lang="zh-CN" altLang="en-US" dirty="0"/>
              <a:t>抛弃那种听到好的想法就进行开发的做法，代之以得到完整的功能需求才开始开发</a:t>
            </a:r>
          </a:p>
          <a:p>
            <a:pPr lvl="2"/>
            <a:r>
              <a:rPr lang="zh-CN" altLang="en-US" dirty="0"/>
              <a:t>消除依赖</a:t>
            </a:r>
          </a:p>
          <a:p>
            <a:pPr lvl="3"/>
            <a:r>
              <a:rPr lang="zh-CN" altLang="en-US" dirty="0"/>
              <a:t>系统架构应允许在任何时间增添任何功能</a:t>
            </a:r>
          </a:p>
          <a:p>
            <a:pPr lvl="2"/>
            <a:r>
              <a:rPr lang="zh-CN" altLang="en-US" dirty="0"/>
              <a:t>保持可用</a:t>
            </a:r>
          </a:p>
          <a:p>
            <a:pPr lvl="3"/>
            <a:r>
              <a:rPr lang="zh-CN" altLang="en-US" dirty="0"/>
              <a:t>软件随时可以运行，同时使代码易于变更</a:t>
            </a:r>
          </a:p>
          <a:p>
            <a:pPr lvl="2"/>
            <a:r>
              <a:rPr lang="zh-CN" altLang="en-US" dirty="0"/>
              <a:t>在最后一刻才做出决策</a:t>
            </a:r>
          </a:p>
          <a:p>
            <a:pPr lvl="3"/>
            <a:r>
              <a:rPr lang="zh-CN" altLang="en-US" dirty="0"/>
              <a:t>在做决策之前尽可能多的了解信息</a:t>
            </a:r>
          </a:p>
          <a:p>
            <a:pPr lvl="1"/>
            <a:endParaRPr lang="en-US" altLang="zh-CN" dirty="0"/>
          </a:p>
        </p:txBody>
      </p:sp>
      <p:sp>
        <p:nvSpPr>
          <p:cNvPr id="2" name="灯片编号占位符 1"/>
          <p:cNvSpPr>
            <a:spLocks noGrp="1"/>
          </p:cNvSpPr>
          <p:nvPr>
            <p:ph type="sldNum" sz="quarter" idx="12"/>
          </p:nvPr>
        </p:nvSpPr>
        <p:spPr/>
        <p:txBody>
          <a:bodyPr/>
          <a:lstStyle/>
          <a:p>
            <a:fld id="{51C954A1-9FE7-4ABB-8851-D5362BFC037D}" type="slidenum">
              <a:rPr lang="en-US" altLang="en-US" smtClean="0"/>
              <a:pPr/>
              <a:t>56</a:t>
            </a:fld>
            <a:endParaRPr lang="en-US" altLang="en-US"/>
          </a:p>
        </p:txBody>
      </p:sp>
    </p:spTree>
    <p:extLst>
      <p:ext uri="{BB962C8B-B14F-4D97-AF65-F5344CB8AC3E}">
        <p14:creationId xmlns:p14="http://schemas.microsoft.com/office/powerpoint/2010/main" val="19007522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AutoShape 2"/>
          <p:cNvSpPr>
            <a:spLocks noChangeArrowheads="1"/>
          </p:cNvSpPr>
          <p:nvPr/>
        </p:nvSpPr>
        <p:spPr bwMode="auto">
          <a:xfrm>
            <a:off x="1874838" y="1263369"/>
            <a:ext cx="8255280" cy="4788122"/>
          </a:xfrm>
          <a:prstGeom prst="roundRect">
            <a:avLst>
              <a:gd name="adj" fmla="val 16667"/>
            </a:avLst>
          </a:prstGeom>
          <a:solidFill>
            <a:schemeClr val="accent5">
              <a:lumMod val="75000"/>
              <a:alpha val="50000"/>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 name="标题 6">
            <a:extLst>
              <a:ext uri="{FF2B5EF4-FFF2-40B4-BE49-F238E27FC236}">
                <a16:creationId xmlns:a16="http://schemas.microsoft.com/office/drawing/2014/main" id="{9D0DFC8D-F12C-4997-ACCC-AD0CCC543B16}"/>
              </a:ext>
            </a:extLst>
          </p:cNvPr>
          <p:cNvSpPr>
            <a:spLocks noGrp="1"/>
          </p:cNvSpPr>
          <p:nvPr>
            <p:ph type="title"/>
          </p:nvPr>
        </p:nvSpPr>
        <p:spPr/>
        <p:txBody>
          <a:bodyPr/>
          <a:lstStyle/>
          <a:p>
            <a:r>
              <a:rPr lang="en-US" altLang="zh-CN" dirty="0"/>
              <a:t>1. </a:t>
            </a:r>
            <a:r>
              <a:rPr lang="zh-CN" altLang="en-US" dirty="0"/>
              <a:t>软件项目开发模型的发展</a:t>
            </a:r>
          </a:p>
        </p:txBody>
      </p:sp>
      <p:sp>
        <p:nvSpPr>
          <p:cNvPr id="5" name="内容占位符 4"/>
          <p:cNvSpPr>
            <a:spLocks noGrp="1"/>
          </p:cNvSpPr>
          <p:nvPr>
            <p:ph idx="1"/>
          </p:nvPr>
        </p:nvSpPr>
        <p:spPr/>
        <p:txBody>
          <a:bodyPr/>
          <a:lstStyle/>
          <a:p>
            <a:r>
              <a:rPr lang="en-US" altLang="zh-CN" dirty="0"/>
              <a:t>2001’s –</a:t>
            </a:r>
            <a:r>
              <a:rPr lang="zh-CN" altLang="en-US" dirty="0"/>
              <a:t>敏捷</a:t>
            </a:r>
            <a:endParaRPr lang="en-US" altLang="zh-CN" dirty="0"/>
          </a:p>
          <a:p>
            <a:r>
              <a:rPr lang="zh-CN" altLang="en-US" b="1" dirty="0"/>
              <a:t>尽管</a:t>
            </a:r>
            <a:r>
              <a:rPr lang="en-US" altLang="zh-CN" b="1" dirty="0"/>
              <a:t>……</a:t>
            </a:r>
            <a:r>
              <a:rPr lang="zh-CN" altLang="en-US" b="1" dirty="0"/>
              <a:t>右边也有价值</a:t>
            </a:r>
            <a:endParaRPr lang="en-US" altLang="zh-CN" b="1" dirty="0"/>
          </a:p>
          <a:p>
            <a:r>
              <a:rPr lang="zh-CN" altLang="en-US" b="1" dirty="0"/>
              <a:t>但是</a:t>
            </a:r>
            <a:r>
              <a:rPr lang="en-US" altLang="zh-CN" b="1" dirty="0"/>
              <a:t>……</a:t>
            </a:r>
            <a:r>
              <a:rPr lang="zh-CN" altLang="en-US" b="1" dirty="0"/>
              <a:t>左边价值更高</a:t>
            </a:r>
            <a:endParaRPr lang="en-US" altLang="zh-CN" dirty="0"/>
          </a:p>
          <a:p>
            <a:pPr marL="0" indent="0">
              <a:buNone/>
            </a:pPr>
            <a:endParaRPr lang="zh-CN" altLang="en-US" dirty="0"/>
          </a:p>
        </p:txBody>
      </p:sp>
      <p:sp>
        <p:nvSpPr>
          <p:cNvPr id="2" name="灯片编号占位符 1"/>
          <p:cNvSpPr>
            <a:spLocks noGrp="1"/>
          </p:cNvSpPr>
          <p:nvPr>
            <p:ph type="sldNum" sz="quarter" idx="12"/>
          </p:nvPr>
        </p:nvSpPr>
        <p:spPr/>
        <p:txBody>
          <a:bodyPr/>
          <a:lstStyle/>
          <a:p>
            <a:fld id="{51C954A1-9FE7-4ABB-8851-D5362BFC037D}" type="slidenum">
              <a:rPr lang="en-US" altLang="en-US" smtClean="0"/>
              <a:pPr/>
              <a:t>57</a:t>
            </a:fld>
            <a:endParaRPr lang="en-US" altLang="en-US"/>
          </a:p>
        </p:txBody>
      </p:sp>
      <p:grpSp>
        <p:nvGrpSpPr>
          <p:cNvPr id="36868" name="Group 4"/>
          <p:cNvGrpSpPr>
            <a:grpSpLocks/>
          </p:cNvGrpSpPr>
          <p:nvPr/>
        </p:nvGrpSpPr>
        <p:grpSpPr bwMode="auto">
          <a:xfrm>
            <a:off x="5847137" y="2685965"/>
            <a:ext cx="1218843" cy="1086265"/>
            <a:chOff x="1831" y="1199"/>
            <a:chExt cx="801" cy="713"/>
          </a:xfrm>
        </p:grpSpPr>
        <p:grpSp>
          <p:nvGrpSpPr>
            <p:cNvPr id="36901" name="Group 5"/>
            <p:cNvGrpSpPr>
              <a:grpSpLocks/>
            </p:cNvGrpSpPr>
            <p:nvPr/>
          </p:nvGrpSpPr>
          <p:grpSpPr bwMode="auto">
            <a:xfrm>
              <a:off x="1831" y="1199"/>
              <a:ext cx="801" cy="713"/>
              <a:chOff x="2016" y="1920"/>
              <a:chExt cx="1680" cy="1680"/>
            </a:xfrm>
          </p:grpSpPr>
          <p:sp>
            <p:nvSpPr>
              <p:cNvPr id="441350" name="Oval 6"/>
              <p:cNvSpPr>
                <a:spLocks noChangeArrowheads="1"/>
              </p:cNvSpPr>
              <p:nvPr/>
            </p:nvSpPr>
            <p:spPr bwMode="gray">
              <a:xfrm>
                <a:off x="2016" y="1920"/>
                <a:ext cx="1680" cy="1680"/>
              </a:xfrm>
              <a:prstGeom prst="ellipse">
                <a:avLst/>
              </a:prstGeom>
              <a:gradFill rotWithShape="1">
                <a:gsLst>
                  <a:gs pos="0">
                    <a:schemeClr val="accent2"/>
                  </a:gs>
                  <a:gs pos="100000">
                    <a:schemeClr val="accent2">
                      <a:gamma/>
                      <a:shade val="63529"/>
                      <a:invGamma/>
                    </a:schemeClr>
                  </a:gs>
                </a:gsLst>
                <a:lin ang="5400000" scaled="1"/>
              </a:gradFill>
              <a:ln w="9525">
                <a:noFill/>
                <a:round/>
                <a:headEnd/>
                <a:tailEnd/>
              </a:ln>
              <a:effectLst/>
            </p:spPr>
            <p:txBody>
              <a:bodyPr wrap="none" anchor="ctr"/>
              <a:lstStyle/>
              <a:p>
                <a:pPr>
                  <a:defRPr/>
                </a:pPr>
                <a:endParaRPr lang="zh-CN" altLang="en-US" sz="2000">
                  <a:latin typeface="楷体" panose="02010609060101010101" pitchFamily="49" charset="-122"/>
                  <a:ea typeface="楷体" panose="02010609060101010101" pitchFamily="49" charset="-122"/>
                </a:endParaRPr>
              </a:p>
            </p:txBody>
          </p:sp>
          <p:sp>
            <p:nvSpPr>
              <p:cNvPr id="36904" name="Freeform 7"/>
              <p:cNvSpPr>
                <a:spLocks/>
              </p:cNvSpPr>
              <p:nvPr/>
            </p:nvSpPr>
            <p:spPr bwMode="gray">
              <a:xfrm>
                <a:off x="2208" y="1948"/>
                <a:ext cx="1296" cy="634"/>
              </a:xfrm>
              <a:custGeom>
                <a:avLst/>
                <a:gdLst>
                  <a:gd name="T0" fmla="*/ 1054 w 1321"/>
                  <a:gd name="T1" fmla="*/ 112 h 712"/>
                  <a:gd name="T2" fmla="*/ 1067 w 1321"/>
                  <a:gd name="T3" fmla="*/ 124 h 712"/>
                  <a:gd name="T4" fmla="*/ 1070 w 1321"/>
                  <a:gd name="T5" fmla="*/ 134 h 712"/>
                  <a:gd name="T6" fmla="*/ 1065 w 1321"/>
                  <a:gd name="T7" fmla="*/ 144 h 712"/>
                  <a:gd name="T8" fmla="*/ 1052 w 1321"/>
                  <a:gd name="T9" fmla="*/ 152 h 712"/>
                  <a:gd name="T10" fmla="*/ 1031 w 1321"/>
                  <a:gd name="T11" fmla="*/ 162 h 712"/>
                  <a:gd name="T12" fmla="*/ 1004 w 1321"/>
                  <a:gd name="T13" fmla="*/ 169 h 712"/>
                  <a:gd name="T14" fmla="*/ 969 w 1321"/>
                  <a:gd name="T15" fmla="*/ 175 h 712"/>
                  <a:gd name="T16" fmla="*/ 930 w 1321"/>
                  <a:gd name="T17" fmla="*/ 182 h 712"/>
                  <a:gd name="T18" fmla="*/ 885 w 1321"/>
                  <a:gd name="T19" fmla="*/ 186 h 712"/>
                  <a:gd name="T20" fmla="*/ 836 w 1321"/>
                  <a:gd name="T21" fmla="*/ 191 h 712"/>
                  <a:gd name="T22" fmla="*/ 784 w 1321"/>
                  <a:gd name="T23" fmla="*/ 192 h 712"/>
                  <a:gd name="T24" fmla="*/ 726 w 1321"/>
                  <a:gd name="T25" fmla="*/ 197 h 712"/>
                  <a:gd name="T26" fmla="*/ 668 w 1321"/>
                  <a:gd name="T27" fmla="*/ 198 h 712"/>
                  <a:gd name="T28" fmla="*/ 645 w 1321"/>
                  <a:gd name="T29" fmla="*/ 199 h 712"/>
                  <a:gd name="T30" fmla="*/ 386 w 1321"/>
                  <a:gd name="T31" fmla="*/ 199 h 712"/>
                  <a:gd name="T32" fmla="*/ 382 w 1321"/>
                  <a:gd name="T33" fmla="*/ 199 h 712"/>
                  <a:gd name="T34" fmla="*/ 331 w 1321"/>
                  <a:gd name="T35" fmla="*/ 198 h 712"/>
                  <a:gd name="T36" fmla="*/ 282 w 1321"/>
                  <a:gd name="T37" fmla="*/ 197 h 712"/>
                  <a:gd name="T38" fmla="*/ 235 w 1321"/>
                  <a:gd name="T39" fmla="*/ 194 h 712"/>
                  <a:gd name="T40" fmla="*/ 191 w 1321"/>
                  <a:gd name="T41" fmla="*/ 191 h 712"/>
                  <a:gd name="T42" fmla="*/ 152 w 1321"/>
                  <a:gd name="T43" fmla="*/ 189 h 712"/>
                  <a:gd name="T44" fmla="*/ 116 w 1321"/>
                  <a:gd name="T45" fmla="*/ 184 h 712"/>
                  <a:gd name="T46" fmla="*/ 80 w 1321"/>
                  <a:gd name="T47" fmla="*/ 181 h 712"/>
                  <a:gd name="T48" fmla="*/ 56 w 1321"/>
                  <a:gd name="T49" fmla="*/ 176 h 712"/>
                  <a:gd name="T50" fmla="*/ 28 w 1321"/>
                  <a:gd name="T51" fmla="*/ 170 h 712"/>
                  <a:gd name="T52" fmla="*/ 18 w 1321"/>
                  <a:gd name="T53" fmla="*/ 163 h 712"/>
                  <a:gd name="T54" fmla="*/ 6 w 1321"/>
                  <a:gd name="T55" fmla="*/ 155 h 712"/>
                  <a:gd name="T56" fmla="*/ 0 w 1321"/>
                  <a:gd name="T57" fmla="*/ 146 h 712"/>
                  <a:gd name="T58" fmla="*/ 0 w 1321"/>
                  <a:gd name="T59" fmla="*/ 145 h 712"/>
                  <a:gd name="T60" fmla="*/ 4 w 1321"/>
                  <a:gd name="T61" fmla="*/ 134 h 712"/>
                  <a:gd name="T62" fmla="*/ 16 w 1321"/>
                  <a:gd name="T63" fmla="*/ 125 h 712"/>
                  <a:gd name="T64" fmla="*/ 40 w 1321"/>
                  <a:gd name="T65" fmla="*/ 103 h 712"/>
                  <a:gd name="T66" fmla="*/ 75 w 1321"/>
                  <a:gd name="T67" fmla="*/ 83 h 712"/>
                  <a:gd name="T68" fmla="*/ 120 w 1321"/>
                  <a:gd name="T69" fmla="*/ 66 h 712"/>
                  <a:gd name="T70" fmla="*/ 166 w 1321"/>
                  <a:gd name="T71" fmla="*/ 48 h 712"/>
                  <a:gd name="T72" fmla="*/ 219 w 1321"/>
                  <a:gd name="T73" fmla="*/ 34 h 712"/>
                  <a:gd name="T74" fmla="*/ 277 w 1321"/>
                  <a:gd name="T75" fmla="*/ 23 h 712"/>
                  <a:gd name="T76" fmla="*/ 336 w 1321"/>
                  <a:gd name="T77" fmla="*/ 12 h 712"/>
                  <a:gd name="T78" fmla="*/ 403 w 1321"/>
                  <a:gd name="T79" fmla="*/ 6 h 712"/>
                  <a:gd name="T80" fmla="*/ 471 w 1321"/>
                  <a:gd name="T81" fmla="*/ 4 h 712"/>
                  <a:gd name="T82" fmla="*/ 541 w 1321"/>
                  <a:gd name="T83" fmla="*/ 0 h 712"/>
                  <a:gd name="T84" fmla="*/ 541 w 1321"/>
                  <a:gd name="T85" fmla="*/ 0 h 712"/>
                  <a:gd name="T86" fmla="*/ 615 w 1321"/>
                  <a:gd name="T87" fmla="*/ 4 h 712"/>
                  <a:gd name="T88" fmla="*/ 687 w 1321"/>
                  <a:gd name="T89" fmla="*/ 6 h 712"/>
                  <a:gd name="T90" fmla="*/ 755 w 1321"/>
                  <a:gd name="T91" fmla="*/ 14 h 712"/>
                  <a:gd name="T92" fmla="*/ 819 w 1321"/>
                  <a:gd name="T93" fmla="*/ 25 h 712"/>
                  <a:gd name="T94" fmla="*/ 877 w 1321"/>
                  <a:gd name="T95" fmla="*/ 38 h 712"/>
                  <a:gd name="T96" fmla="*/ 931 w 1321"/>
                  <a:gd name="T97" fmla="*/ 54 h 712"/>
                  <a:gd name="T98" fmla="*/ 979 w 1321"/>
                  <a:gd name="T99" fmla="*/ 71 h 712"/>
                  <a:gd name="T100" fmla="*/ 1020 w 1321"/>
                  <a:gd name="T101" fmla="*/ 91 h 712"/>
                  <a:gd name="T102" fmla="*/ 1054 w 1321"/>
                  <a:gd name="T103" fmla="*/ 112 h 712"/>
                  <a:gd name="T104" fmla="*/ 1054 w 1321"/>
                  <a:gd name="T105" fmla="*/ 112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chemeClr val="accent2"/>
                  </a:gs>
                </a:gsLst>
                <a:lin ang="54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000">
                  <a:latin typeface="楷体" panose="02010609060101010101" pitchFamily="49" charset="-122"/>
                  <a:ea typeface="楷体" panose="02010609060101010101" pitchFamily="49" charset="-122"/>
                </a:endParaRPr>
              </a:p>
            </p:txBody>
          </p:sp>
        </p:grpSp>
        <p:sp>
          <p:nvSpPr>
            <p:cNvPr id="441352" name="Text Box 8"/>
            <p:cNvSpPr txBox="1">
              <a:spLocks noChangeArrowheads="1"/>
            </p:cNvSpPr>
            <p:nvPr/>
          </p:nvSpPr>
          <p:spPr bwMode="gray">
            <a:xfrm>
              <a:off x="1877" y="1424"/>
              <a:ext cx="697" cy="388"/>
            </a:xfrm>
            <a:prstGeom prst="rect">
              <a:avLst/>
            </a:prstGeom>
            <a:noFill/>
            <a:ln w="9525">
              <a:noFill/>
              <a:miter lim="800000"/>
              <a:headEnd/>
              <a:tailEnd/>
            </a:ln>
            <a:effectLst>
              <a:outerShdw dist="17961" dir="2700000" algn="ctr" rotWithShape="0">
                <a:schemeClr val="tx1"/>
              </a:outerShdw>
            </a:effectLst>
          </p:spPr>
          <p:txBody>
            <a:bodyPr>
              <a:spAutoFit/>
            </a:bodyPr>
            <a:lstStyle/>
            <a:p>
              <a:pPr algn="ctr" eaLnBrk="0" hangingPunct="0">
                <a:lnSpc>
                  <a:spcPct val="80000"/>
                </a:lnSpc>
                <a:defRPr/>
              </a:pPr>
              <a:r>
                <a:rPr lang="zh-CN" altLang="en-US" sz="2000" b="1" dirty="0">
                  <a:solidFill>
                    <a:srgbClr val="FFFFFF"/>
                  </a:solidFill>
                  <a:latin typeface="楷体" panose="02010609060101010101" pitchFamily="49" charset="-122"/>
                  <a:ea typeface="楷体" panose="02010609060101010101" pitchFamily="49" charset="-122"/>
                  <a:cs typeface="Arial" pitchFamily="34" charset="0"/>
                </a:rPr>
                <a:t>可工作的软件</a:t>
              </a:r>
            </a:p>
          </p:txBody>
        </p:sp>
      </p:grpSp>
      <p:grpSp>
        <p:nvGrpSpPr>
          <p:cNvPr id="36869" name="Group 9"/>
          <p:cNvGrpSpPr>
            <a:grpSpLocks/>
          </p:cNvGrpSpPr>
          <p:nvPr/>
        </p:nvGrpSpPr>
        <p:grpSpPr bwMode="auto">
          <a:xfrm>
            <a:off x="5804274" y="1492165"/>
            <a:ext cx="1337533" cy="1092359"/>
            <a:chOff x="1804" y="429"/>
            <a:chExt cx="879" cy="717"/>
          </a:xfrm>
        </p:grpSpPr>
        <p:sp>
          <p:nvSpPr>
            <p:cNvPr id="36898" name="Oval 10"/>
            <p:cNvSpPr>
              <a:spLocks noChangeArrowheads="1"/>
            </p:cNvSpPr>
            <p:nvPr/>
          </p:nvSpPr>
          <p:spPr bwMode="gray">
            <a:xfrm>
              <a:off x="1824" y="429"/>
              <a:ext cx="822" cy="717"/>
            </a:xfrm>
            <a:prstGeom prst="ellipse">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000">
                <a:latin typeface="楷体" panose="02010609060101010101" pitchFamily="49" charset="-122"/>
                <a:ea typeface="楷体" panose="02010609060101010101" pitchFamily="49" charset="-122"/>
              </a:endParaRPr>
            </a:p>
          </p:txBody>
        </p:sp>
        <p:sp>
          <p:nvSpPr>
            <p:cNvPr id="36899" name="Freeform 11"/>
            <p:cNvSpPr>
              <a:spLocks/>
            </p:cNvSpPr>
            <p:nvPr/>
          </p:nvSpPr>
          <p:spPr bwMode="gray">
            <a:xfrm>
              <a:off x="1919" y="441"/>
              <a:ext cx="633" cy="270"/>
            </a:xfrm>
            <a:custGeom>
              <a:avLst/>
              <a:gdLst>
                <a:gd name="T0" fmla="*/ 0 w 1321"/>
                <a:gd name="T1" fmla="*/ 0 h 712"/>
                <a:gd name="T2" fmla="*/ 0 w 1321"/>
                <a:gd name="T3" fmla="*/ 0 h 712"/>
                <a:gd name="T4" fmla="*/ 0 w 1321"/>
                <a:gd name="T5" fmla="*/ 0 h 712"/>
                <a:gd name="T6" fmla="*/ 0 w 1321"/>
                <a:gd name="T7" fmla="*/ 0 h 712"/>
                <a:gd name="T8" fmla="*/ 0 w 1321"/>
                <a:gd name="T9" fmla="*/ 0 h 712"/>
                <a:gd name="T10" fmla="*/ 0 w 1321"/>
                <a:gd name="T11" fmla="*/ 0 h 712"/>
                <a:gd name="T12" fmla="*/ 0 w 1321"/>
                <a:gd name="T13" fmla="*/ 0 h 712"/>
                <a:gd name="T14" fmla="*/ 0 w 1321"/>
                <a:gd name="T15" fmla="*/ 0 h 712"/>
                <a:gd name="T16" fmla="*/ 0 w 1321"/>
                <a:gd name="T17" fmla="*/ 0 h 712"/>
                <a:gd name="T18" fmla="*/ 0 w 1321"/>
                <a:gd name="T19" fmla="*/ 0 h 712"/>
                <a:gd name="T20" fmla="*/ 0 w 1321"/>
                <a:gd name="T21" fmla="*/ 0 h 712"/>
                <a:gd name="T22" fmla="*/ 0 w 1321"/>
                <a:gd name="T23" fmla="*/ 0 h 712"/>
                <a:gd name="T24" fmla="*/ 0 w 1321"/>
                <a:gd name="T25" fmla="*/ 0 h 712"/>
                <a:gd name="T26" fmla="*/ 0 w 1321"/>
                <a:gd name="T27" fmla="*/ 0 h 712"/>
                <a:gd name="T28" fmla="*/ 0 w 1321"/>
                <a:gd name="T29" fmla="*/ 0 h 712"/>
                <a:gd name="T30" fmla="*/ 0 w 1321"/>
                <a:gd name="T31" fmla="*/ 0 h 712"/>
                <a:gd name="T32" fmla="*/ 0 w 1321"/>
                <a:gd name="T33" fmla="*/ 0 h 712"/>
                <a:gd name="T34" fmla="*/ 0 w 1321"/>
                <a:gd name="T35" fmla="*/ 0 h 712"/>
                <a:gd name="T36" fmla="*/ 0 w 1321"/>
                <a:gd name="T37" fmla="*/ 0 h 712"/>
                <a:gd name="T38" fmla="*/ 0 w 1321"/>
                <a:gd name="T39" fmla="*/ 0 h 712"/>
                <a:gd name="T40" fmla="*/ 0 w 1321"/>
                <a:gd name="T41" fmla="*/ 0 h 712"/>
                <a:gd name="T42" fmla="*/ 0 w 1321"/>
                <a:gd name="T43" fmla="*/ 0 h 712"/>
                <a:gd name="T44" fmla="*/ 0 w 1321"/>
                <a:gd name="T45" fmla="*/ 0 h 712"/>
                <a:gd name="T46" fmla="*/ 0 w 1321"/>
                <a:gd name="T47" fmla="*/ 0 h 712"/>
                <a:gd name="T48" fmla="*/ 0 w 1321"/>
                <a:gd name="T49" fmla="*/ 0 h 712"/>
                <a:gd name="T50" fmla="*/ 0 w 1321"/>
                <a:gd name="T51" fmla="*/ 0 h 712"/>
                <a:gd name="T52" fmla="*/ 0 w 1321"/>
                <a:gd name="T53" fmla="*/ 0 h 712"/>
                <a:gd name="T54" fmla="*/ 0 w 1321"/>
                <a:gd name="T55" fmla="*/ 0 h 712"/>
                <a:gd name="T56" fmla="*/ 0 w 1321"/>
                <a:gd name="T57" fmla="*/ 0 h 712"/>
                <a:gd name="T58" fmla="*/ 0 w 1321"/>
                <a:gd name="T59" fmla="*/ 0 h 712"/>
                <a:gd name="T60" fmla="*/ 0 w 1321"/>
                <a:gd name="T61" fmla="*/ 0 h 712"/>
                <a:gd name="T62" fmla="*/ 0 w 1321"/>
                <a:gd name="T63" fmla="*/ 0 h 712"/>
                <a:gd name="T64" fmla="*/ 0 w 1321"/>
                <a:gd name="T65" fmla="*/ 0 h 712"/>
                <a:gd name="T66" fmla="*/ 0 w 1321"/>
                <a:gd name="T67" fmla="*/ 0 h 712"/>
                <a:gd name="T68" fmla="*/ 0 w 1321"/>
                <a:gd name="T69" fmla="*/ 0 h 712"/>
                <a:gd name="T70" fmla="*/ 0 w 1321"/>
                <a:gd name="T71" fmla="*/ 0 h 712"/>
                <a:gd name="T72" fmla="*/ 0 w 1321"/>
                <a:gd name="T73" fmla="*/ 0 h 712"/>
                <a:gd name="T74" fmla="*/ 0 w 1321"/>
                <a:gd name="T75" fmla="*/ 0 h 712"/>
                <a:gd name="T76" fmla="*/ 0 w 1321"/>
                <a:gd name="T77" fmla="*/ 0 h 712"/>
                <a:gd name="T78" fmla="*/ 0 w 1321"/>
                <a:gd name="T79" fmla="*/ 0 h 712"/>
                <a:gd name="T80" fmla="*/ 0 w 1321"/>
                <a:gd name="T81" fmla="*/ 0 h 712"/>
                <a:gd name="T82" fmla="*/ 0 w 1321"/>
                <a:gd name="T83" fmla="*/ 0 h 712"/>
                <a:gd name="T84" fmla="*/ 0 w 1321"/>
                <a:gd name="T85" fmla="*/ 0 h 712"/>
                <a:gd name="T86" fmla="*/ 0 w 1321"/>
                <a:gd name="T87" fmla="*/ 0 h 712"/>
                <a:gd name="T88" fmla="*/ 0 w 1321"/>
                <a:gd name="T89" fmla="*/ 0 h 712"/>
                <a:gd name="T90" fmla="*/ 0 w 1321"/>
                <a:gd name="T91" fmla="*/ 0 h 712"/>
                <a:gd name="T92" fmla="*/ 0 w 1321"/>
                <a:gd name="T93" fmla="*/ 0 h 712"/>
                <a:gd name="T94" fmla="*/ 0 w 1321"/>
                <a:gd name="T95" fmla="*/ 0 h 712"/>
                <a:gd name="T96" fmla="*/ 0 w 1321"/>
                <a:gd name="T97" fmla="*/ 0 h 712"/>
                <a:gd name="T98" fmla="*/ 0 w 1321"/>
                <a:gd name="T99" fmla="*/ 0 h 712"/>
                <a:gd name="T100" fmla="*/ 0 w 1321"/>
                <a:gd name="T101" fmla="*/ 0 h 712"/>
                <a:gd name="T102" fmla="*/ 0 w 1321"/>
                <a:gd name="T103" fmla="*/ 0 h 712"/>
                <a:gd name="T104" fmla="*/ 0 w 1321"/>
                <a:gd name="T105" fmla="*/ 0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990033"/>
                </a:gs>
              </a:gsLst>
              <a:lin ang="54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000">
                <a:latin typeface="楷体" panose="02010609060101010101" pitchFamily="49" charset="-122"/>
                <a:ea typeface="楷体" panose="02010609060101010101" pitchFamily="49" charset="-122"/>
              </a:endParaRPr>
            </a:p>
          </p:txBody>
        </p:sp>
        <p:sp>
          <p:nvSpPr>
            <p:cNvPr id="441356" name="Text Box 12"/>
            <p:cNvSpPr txBox="1">
              <a:spLocks noChangeArrowheads="1"/>
            </p:cNvSpPr>
            <p:nvPr/>
          </p:nvSpPr>
          <p:spPr bwMode="gray">
            <a:xfrm>
              <a:off x="1804" y="665"/>
              <a:ext cx="879" cy="227"/>
            </a:xfrm>
            <a:prstGeom prst="rect">
              <a:avLst/>
            </a:prstGeom>
            <a:noFill/>
            <a:ln w="9525">
              <a:noFill/>
              <a:miter lim="800000"/>
              <a:headEnd/>
              <a:tailEnd/>
            </a:ln>
            <a:effectLst>
              <a:outerShdw dist="17961" dir="2700000" algn="ctr" rotWithShape="0">
                <a:schemeClr val="tx1"/>
              </a:outerShdw>
            </a:effectLst>
          </p:spPr>
          <p:txBody>
            <a:bodyPr>
              <a:spAutoFit/>
            </a:bodyPr>
            <a:lstStyle/>
            <a:p>
              <a:pPr algn="ctr" eaLnBrk="0" hangingPunct="0">
                <a:lnSpc>
                  <a:spcPct val="80000"/>
                </a:lnSpc>
                <a:defRPr/>
              </a:pPr>
              <a:r>
                <a:rPr lang="zh-CN" altLang="en-US" sz="2000" b="1" dirty="0">
                  <a:solidFill>
                    <a:srgbClr val="FFFFFF"/>
                  </a:solidFill>
                  <a:latin typeface="楷体" panose="02010609060101010101" pitchFamily="49" charset="-122"/>
                  <a:ea typeface="楷体" panose="02010609060101010101" pitchFamily="49" charset="-122"/>
                  <a:cs typeface="Arial" pitchFamily="34" charset="0"/>
                </a:rPr>
                <a:t>个体交互</a:t>
              </a:r>
            </a:p>
          </p:txBody>
        </p:sp>
      </p:grpSp>
      <p:sp>
        <p:nvSpPr>
          <p:cNvPr id="441358" name="Oval 14"/>
          <p:cNvSpPr>
            <a:spLocks noChangeArrowheads="1"/>
          </p:cNvSpPr>
          <p:nvPr/>
        </p:nvSpPr>
        <p:spPr bwMode="gray">
          <a:xfrm>
            <a:off x="5820149" y="5127540"/>
            <a:ext cx="1249277" cy="1090835"/>
          </a:xfrm>
          <a:prstGeom prst="ellipse">
            <a:avLst/>
          </a:prstGeom>
          <a:gradFill rotWithShape="1">
            <a:gsLst>
              <a:gs pos="0">
                <a:schemeClr val="accent1"/>
              </a:gs>
              <a:gs pos="100000">
                <a:schemeClr val="accent1">
                  <a:gamma/>
                  <a:shade val="51373"/>
                  <a:invGamma/>
                </a:schemeClr>
              </a:gs>
            </a:gsLst>
            <a:lin ang="5400000" scaled="1"/>
          </a:gradFill>
          <a:ln w="9525">
            <a:noFill/>
            <a:round/>
            <a:headEnd/>
            <a:tailEnd/>
          </a:ln>
          <a:effectLst/>
        </p:spPr>
        <p:txBody>
          <a:bodyPr wrap="none" anchor="ctr"/>
          <a:lstStyle/>
          <a:p>
            <a:pPr>
              <a:defRPr/>
            </a:pPr>
            <a:endParaRPr lang="zh-CN" altLang="en-US">
              <a:latin typeface="Arial" charset="0"/>
            </a:endParaRPr>
          </a:p>
        </p:txBody>
      </p:sp>
      <p:sp>
        <p:nvSpPr>
          <p:cNvPr id="441359" name="Freeform 15"/>
          <p:cNvSpPr>
            <a:spLocks/>
          </p:cNvSpPr>
          <p:nvPr/>
        </p:nvSpPr>
        <p:spPr bwMode="gray">
          <a:xfrm>
            <a:off x="5967787" y="5146590"/>
            <a:ext cx="966249" cy="411348"/>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accent1">
                  <a:gamma/>
                  <a:tint val="0"/>
                  <a:invGamma/>
                </a:schemeClr>
              </a:gs>
              <a:gs pos="100000">
                <a:schemeClr val="accent1"/>
              </a:gs>
            </a:gsLst>
            <a:lin ang="5400000" scaled="1"/>
          </a:gradFill>
          <a:ln w="0">
            <a:noFill/>
            <a:prstDash val="solid"/>
            <a:round/>
            <a:headEnd/>
            <a:tailEnd/>
          </a:ln>
          <a:effectLst/>
        </p:spPr>
        <p:txBody>
          <a:bodyPr/>
          <a:lstStyle/>
          <a:p>
            <a:pPr>
              <a:defRPr/>
            </a:pPr>
            <a:endParaRPr lang="zh-CN" altLang="en-US">
              <a:latin typeface="Arial" charset="0"/>
            </a:endParaRPr>
          </a:p>
        </p:txBody>
      </p:sp>
      <p:grpSp>
        <p:nvGrpSpPr>
          <p:cNvPr id="36872" name="Group 17"/>
          <p:cNvGrpSpPr>
            <a:grpSpLocks/>
          </p:cNvGrpSpPr>
          <p:nvPr/>
        </p:nvGrpSpPr>
        <p:grpSpPr bwMode="auto">
          <a:xfrm>
            <a:off x="5823324" y="3886115"/>
            <a:ext cx="1250798" cy="1099976"/>
            <a:chOff x="1816" y="1955"/>
            <a:chExt cx="822" cy="722"/>
          </a:xfrm>
        </p:grpSpPr>
        <p:grpSp>
          <p:nvGrpSpPr>
            <p:cNvPr id="36894" name="Group 18"/>
            <p:cNvGrpSpPr>
              <a:grpSpLocks/>
            </p:cNvGrpSpPr>
            <p:nvPr/>
          </p:nvGrpSpPr>
          <p:grpSpPr bwMode="auto">
            <a:xfrm>
              <a:off x="1816" y="1955"/>
              <a:ext cx="822" cy="722"/>
              <a:chOff x="2016" y="1920"/>
              <a:chExt cx="1680" cy="1680"/>
            </a:xfrm>
          </p:grpSpPr>
          <p:sp>
            <p:nvSpPr>
              <p:cNvPr id="441363" name="Oval 19"/>
              <p:cNvSpPr>
                <a:spLocks noChangeArrowheads="1"/>
              </p:cNvSpPr>
              <p:nvPr/>
            </p:nvSpPr>
            <p:spPr bwMode="gray">
              <a:xfrm>
                <a:off x="2016" y="1920"/>
                <a:ext cx="1680" cy="1680"/>
              </a:xfrm>
              <a:prstGeom prst="ellipse">
                <a:avLst/>
              </a:prstGeom>
              <a:gradFill rotWithShape="1">
                <a:gsLst>
                  <a:gs pos="0">
                    <a:schemeClr val="folHlink"/>
                  </a:gs>
                  <a:gs pos="100000">
                    <a:schemeClr val="folHlink">
                      <a:gamma/>
                      <a:shade val="24314"/>
                      <a:invGamma/>
                    </a:schemeClr>
                  </a:gs>
                </a:gsLst>
                <a:lin ang="5400000" scaled="1"/>
              </a:gradFill>
              <a:ln w="9525">
                <a:noFill/>
                <a:round/>
                <a:headEnd/>
                <a:tailEnd/>
              </a:ln>
              <a:effectLst/>
            </p:spPr>
            <p:txBody>
              <a:bodyPr wrap="none" anchor="ctr"/>
              <a:lstStyle/>
              <a:p>
                <a:pPr>
                  <a:defRPr/>
                </a:pPr>
                <a:endParaRPr lang="zh-CN" altLang="en-US" sz="2000">
                  <a:latin typeface="楷体" panose="02010609060101010101" pitchFamily="49" charset="-122"/>
                  <a:ea typeface="楷体" panose="02010609060101010101" pitchFamily="49" charset="-122"/>
                </a:endParaRPr>
              </a:p>
            </p:txBody>
          </p:sp>
          <p:sp>
            <p:nvSpPr>
              <p:cNvPr id="36897" name="Freeform 20"/>
              <p:cNvSpPr>
                <a:spLocks/>
              </p:cNvSpPr>
              <p:nvPr/>
            </p:nvSpPr>
            <p:spPr bwMode="gray">
              <a:xfrm>
                <a:off x="2208" y="1948"/>
                <a:ext cx="1296" cy="634"/>
              </a:xfrm>
              <a:custGeom>
                <a:avLst/>
                <a:gdLst>
                  <a:gd name="T0" fmla="*/ 1054 w 1321"/>
                  <a:gd name="T1" fmla="*/ 112 h 712"/>
                  <a:gd name="T2" fmla="*/ 1067 w 1321"/>
                  <a:gd name="T3" fmla="*/ 124 h 712"/>
                  <a:gd name="T4" fmla="*/ 1070 w 1321"/>
                  <a:gd name="T5" fmla="*/ 134 h 712"/>
                  <a:gd name="T6" fmla="*/ 1065 w 1321"/>
                  <a:gd name="T7" fmla="*/ 144 h 712"/>
                  <a:gd name="T8" fmla="*/ 1052 w 1321"/>
                  <a:gd name="T9" fmla="*/ 152 h 712"/>
                  <a:gd name="T10" fmla="*/ 1031 w 1321"/>
                  <a:gd name="T11" fmla="*/ 162 h 712"/>
                  <a:gd name="T12" fmla="*/ 1004 w 1321"/>
                  <a:gd name="T13" fmla="*/ 169 h 712"/>
                  <a:gd name="T14" fmla="*/ 969 w 1321"/>
                  <a:gd name="T15" fmla="*/ 175 h 712"/>
                  <a:gd name="T16" fmla="*/ 930 w 1321"/>
                  <a:gd name="T17" fmla="*/ 182 h 712"/>
                  <a:gd name="T18" fmla="*/ 885 w 1321"/>
                  <a:gd name="T19" fmla="*/ 186 h 712"/>
                  <a:gd name="T20" fmla="*/ 836 w 1321"/>
                  <a:gd name="T21" fmla="*/ 191 h 712"/>
                  <a:gd name="T22" fmla="*/ 784 w 1321"/>
                  <a:gd name="T23" fmla="*/ 192 h 712"/>
                  <a:gd name="T24" fmla="*/ 726 w 1321"/>
                  <a:gd name="T25" fmla="*/ 197 h 712"/>
                  <a:gd name="T26" fmla="*/ 668 w 1321"/>
                  <a:gd name="T27" fmla="*/ 198 h 712"/>
                  <a:gd name="T28" fmla="*/ 645 w 1321"/>
                  <a:gd name="T29" fmla="*/ 199 h 712"/>
                  <a:gd name="T30" fmla="*/ 386 w 1321"/>
                  <a:gd name="T31" fmla="*/ 199 h 712"/>
                  <a:gd name="T32" fmla="*/ 382 w 1321"/>
                  <a:gd name="T33" fmla="*/ 199 h 712"/>
                  <a:gd name="T34" fmla="*/ 331 w 1321"/>
                  <a:gd name="T35" fmla="*/ 198 h 712"/>
                  <a:gd name="T36" fmla="*/ 282 w 1321"/>
                  <a:gd name="T37" fmla="*/ 197 h 712"/>
                  <a:gd name="T38" fmla="*/ 235 w 1321"/>
                  <a:gd name="T39" fmla="*/ 194 h 712"/>
                  <a:gd name="T40" fmla="*/ 191 w 1321"/>
                  <a:gd name="T41" fmla="*/ 191 h 712"/>
                  <a:gd name="T42" fmla="*/ 152 w 1321"/>
                  <a:gd name="T43" fmla="*/ 189 h 712"/>
                  <a:gd name="T44" fmla="*/ 116 w 1321"/>
                  <a:gd name="T45" fmla="*/ 184 h 712"/>
                  <a:gd name="T46" fmla="*/ 80 w 1321"/>
                  <a:gd name="T47" fmla="*/ 181 h 712"/>
                  <a:gd name="T48" fmla="*/ 56 w 1321"/>
                  <a:gd name="T49" fmla="*/ 176 h 712"/>
                  <a:gd name="T50" fmla="*/ 28 w 1321"/>
                  <a:gd name="T51" fmla="*/ 170 h 712"/>
                  <a:gd name="T52" fmla="*/ 18 w 1321"/>
                  <a:gd name="T53" fmla="*/ 163 h 712"/>
                  <a:gd name="T54" fmla="*/ 6 w 1321"/>
                  <a:gd name="T55" fmla="*/ 155 h 712"/>
                  <a:gd name="T56" fmla="*/ 0 w 1321"/>
                  <a:gd name="T57" fmla="*/ 146 h 712"/>
                  <a:gd name="T58" fmla="*/ 0 w 1321"/>
                  <a:gd name="T59" fmla="*/ 145 h 712"/>
                  <a:gd name="T60" fmla="*/ 4 w 1321"/>
                  <a:gd name="T61" fmla="*/ 134 h 712"/>
                  <a:gd name="T62" fmla="*/ 16 w 1321"/>
                  <a:gd name="T63" fmla="*/ 125 h 712"/>
                  <a:gd name="T64" fmla="*/ 40 w 1321"/>
                  <a:gd name="T65" fmla="*/ 103 h 712"/>
                  <a:gd name="T66" fmla="*/ 75 w 1321"/>
                  <a:gd name="T67" fmla="*/ 83 h 712"/>
                  <a:gd name="T68" fmla="*/ 120 w 1321"/>
                  <a:gd name="T69" fmla="*/ 66 h 712"/>
                  <a:gd name="T70" fmla="*/ 166 w 1321"/>
                  <a:gd name="T71" fmla="*/ 48 h 712"/>
                  <a:gd name="T72" fmla="*/ 219 w 1321"/>
                  <a:gd name="T73" fmla="*/ 34 h 712"/>
                  <a:gd name="T74" fmla="*/ 277 w 1321"/>
                  <a:gd name="T75" fmla="*/ 23 h 712"/>
                  <a:gd name="T76" fmla="*/ 336 w 1321"/>
                  <a:gd name="T77" fmla="*/ 12 h 712"/>
                  <a:gd name="T78" fmla="*/ 403 w 1321"/>
                  <a:gd name="T79" fmla="*/ 6 h 712"/>
                  <a:gd name="T80" fmla="*/ 471 w 1321"/>
                  <a:gd name="T81" fmla="*/ 4 h 712"/>
                  <a:gd name="T82" fmla="*/ 541 w 1321"/>
                  <a:gd name="T83" fmla="*/ 0 h 712"/>
                  <a:gd name="T84" fmla="*/ 541 w 1321"/>
                  <a:gd name="T85" fmla="*/ 0 h 712"/>
                  <a:gd name="T86" fmla="*/ 615 w 1321"/>
                  <a:gd name="T87" fmla="*/ 4 h 712"/>
                  <a:gd name="T88" fmla="*/ 687 w 1321"/>
                  <a:gd name="T89" fmla="*/ 6 h 712"/>
                  <a:gd name="T90" fmla="*/ 755 w 1321"/>
                  <a:gd name="T91" fmla="*/ 14 h 712"/>
                  <a:gd name="T92" fmla="*/ 819 w 1321"/>
                  <a:gd name="T93" fmla="*/ 25 h 712"/>
                  <a:gd name="T94" fmla="*/ 877 w 1321"/>
                  <a:gd name="T95" fmla="*/ 38 h 712"/>
                  <a:gd name="T96" fmla="*/ 931 w 1321"/>
                  <a:gd name="T97" fmla="*/ 54 h 712"/>
                  <a:gd name="T98" fmla="*/ 979 w 1321"/>
                  <a:gd name="T99" fmla="*/ 71 h 712"/>
                  <a:gd name="T100" fmla="*/ 1020 w 1321"/>
                  <a:gd name="T101" fmla="*/ 91 h 712"/>
                  <a:gd name="T102" fmla="*/ 1054 w 1321"/>
                  <a:gd name="T103" fmla="*/ 112 h 712"/>
                  <a:gd name="T104" fmla="*/ 1054 w 1321"/>
                  <a:gd name="T105" fmla="*/ 112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chemeClr val="folHlink"/>
                  </a:gs>
                </a:gsLst>
                <a:lin ang="54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000">
                  <a:latin typeface="楷体" panose="02010609060101010101" pitchFamily="49" charset="-122"/>
                  <a:ea typeface="楷体" panose="02010609060101010101" pitchFamily="49" charset="-122"/>
                </a:endParaRPr>
              </a:p>
            </p:txBody>
          </p:sp>
        </p:grpSp>
        <p:sp>
          <p:nvSpPr>
            <p:cNvPr id="441365" name="Text Box 21"/>
            <p:cNvSpPr txBox="1">
              <a:spLocks noChangeArrowheads="1"/>
            </p:cNvSpPr>
            <p:nvPr/>
          </p:nvSpPr>
          <p:spPr bwMode="gray">
            <a:xfrm>
              <a:off x="1827" y="2176"/>
              <a:ext cx="796" cy="227"/>
            </a:xfrm>
            <a:prstGeom prst="rect">
              <a:avLst/>
            </a:prstGeom>
            <a:noFill/>
            <a:ln w="9525">
              <a:noFill/>
              <a:miter lim="800000"/>
              <a:headEnd/>
              <a:tailEnd/>
            </a:ln>
            <a:effectLst>
              <a:outerShdw dist="17961" dir="2700000" algn="ctr" rotWithShape="0">
                <a:schemeClr val="tx1"/>
              </a:outerShdw>
            </a:effectLst>
          </p:spPr>
          <p:txBody>
            <a:bodyPr wrap="none">
              <a:spAutoFit/>
            </a:bodyPr>
            <a:lstStyle/>
            <a:p>
              <a:pPr algn="ctr" eaLnBrk="0" hangingPunct="0">
                <a:lnSpc>
                  <a:spcPct val="80000"/>
                </a:lnSpc>
                <a:defRPr/>
              </a:pPr>
              <a:r>
                <a:rPr lang="zh-CN" altLang="en-US" sz="2000" b="1" dirty="0">
                  <a:solidFill>
                    <a:srgbClr val="FFFFFF"/>
                  </a:solidFill>
                  <a:latin typeface="楷体" panose="02010609060101010101" pitchFamily="49" charset="-122"/>
                  <a:ea typeface="楷体" panose="02010609060101010101" pitchFamily="49" charset="-122"/>
                  <a:cs typeface="Arial" pitchFamily="34" charset="0"/>
                </a:rPr>
                <a:t>客户协作</a:t>
              </a:r>
            </a:p>
          </p:txBody>
        </p:sp>
      </p:grpSp>
      <p:grpSp>
        <p:nvGrpSpPr>
          <p:cNvPr id="36874" name="Group 24"/>
          <p:cNvGrpSpPr>
            <a:grpSpLocks/>
          </p:cNvGrpSpPr>
          <p:nvPr/>
        </p:nvGrpSpPr>
        <p:grpSpPr bwMode="auto">
          <a:xfrm>
            <a:off x="9377737" y="2671678"/>
            <a:ext cx="1407528" cy="1128922"/>
            <a:chOff x="2016" y="1920"/>
            <a:chExt cx="1680" cy="1680"/>
          </a:xfrm>
        </p:grpSpPr>
        <p:sp>
          <p:nvSpPr>
            <p:cNvPr id="441369" name="Oval 25"/>
            <p:cNvSpPr>
              <a:spLocks noChangeArrowheads="1"/>
            </p:cNvSpPr>
            <p:nvPr/>
          </p:nvSpPr>
          <p:spPr bwMode="gray">
            <a:xfrm>
              <a:off x="2016" y="1920"/>
              <a:ext cx="1680" cy="1680"/>
            </a:xfrm>
            <a:prstGeom prst="ellipse">
              <a:avLst/>
            </a:prstGeom>
            <a:gradFill rotWithShape="1">
              <a:gsLst>
                <a:gs pos="0">
                  <a:schemeClr val="accent2"/>
                </a:gs>
                <a:gs pos="100000">
                  <a:schemeClr val="accent2">
                    <a:gamma/>
                    <a:shade val="63529"/>
                    <a:invGamma/>
                  </a:schemeClr>
                </a:gs>
              </a:gsLst>
              <a:lin ang="5400000" scaled="1"/>
            </a:gradFill>
            <a:ln w="9525">
              <a:noFill/>
              <a:round/>
              <a:headEnd/>
              <a:tailEnd/>
            </a:ln>
            <a:effectLst/>
          </p:spPr>
          <p:txBody>
            <a:bodyPr wrap="none" anchor="ctr"/>
            <a:lstStyle/>
            <a:p>
              <a:pPr>
                <a:defRPr/>
              </a:pPr>
              <a:endParaRPr lang="zh-CN" altLang="en-US" sz="2000">
                <a:latin typeface="楷体" panose="02010609060101010101" pitchFamily="49" charset="-122"/>
                <a:ea typeface="楷体" panose="02010609060101010101" pitchFamily="49" charset="-122"/>
              </a:endParaRPr>
            </a:p>
          </p:txBody>
        </p:sp>
        <p:sp>
          <p:nvSpPr>
            <p:cNvPr id="36893" name="Freeform 26"/>
            <p:cNvSpPr>
              <a:spLocks/>
            </p:cNvSpPr>
            <p:nvPr/>
          </p:nvSpPr>
          <p:spPr bwMode="gray">
            <a:xfrm>
              <a:off x="2208" y="1948"/>
              <a:ext cx="1296" cy="634"/>
            </a:xfrm>
            <a:custGeom>
              <a:avLst/>
              <a:gdLst>
                <a:gd name="T0" fmla="*/ 1054 w 1321"/>
                <a:gd name="T1" fmla="*/ 112 h 712"/>
                <a:gd name="T2" fmla="*/ 1067 w 1321"/>
                <a:gd name="T3" fmla="*/ 124 h 712"/>
                <a:gd name="T4" fmla="*/ 1070 w 1321"/>
                <a:gd name="T5" fmla="*/ 134 h 712"/>
                <a:gd name="T6" fmla="*/ 1065 w 1321"/>
                <a:gd name="T7" fmla="*/ 144 h 712"/>
                <a:gd name="T8" fmla="*/ 1052 w 1321"/>
                <a:gd name="T9" fmla="*/ 152 h 712"/>
                <a:gd name="T10" fmla="*/ 1031 w 1321"/>
                <a:gd name="T11" fmla="*/ 162 h 712"/>
                <a:gd name="T12" fmla="*/ 1004 w 1321"/>
                <a:gd name="T13" fmla="*/ 169 h 712"/>
                <a:gd name="T14" fmla="*/ 969 w 1321"/>
                <a:gd name="T15" fmla="*/ 175 h 712"/>
                <a:gd name="T16" fmla="*/ 930 w 1321"/>
                <a:gd name="T17" fmla="*/ 182 h 712"/>
                <a:gd name="T18" fmla="*/ 885 w 1321"/>
                <a:gd name="T19" fmla="*/ 186 h 712"/>
                <a:gd name="T20" fmla="*/ 836 w 1321"/>
                <a:gd name="T21" fmla="*/ 191 h 712"/>
                <a:gd name="T22" fmla="*/ 784 w 1321"/>
                <a:gd name="T23" fmla="*/ 192 h 712"/>
                <a:gd name="T24" fmla="*/ 726 w 1321"/>
                <a:gd name="T25" fmla="*/ 197 h 712"/>
                <a:gd name="T26" fmla="*/ 668 w 1321"/>
                <a:gd name="T27" fmla="*/ 198 h 712"/>
                <a:gd name="T28" fmla="*/ 645 w 1321"/>
                <a:gd name="T29" fmla="*/ 199 h 712"/>
                <a:gd name="T30" fmla="*/ 386 w 1321"/>
                <a:gd name="T31" fmla="*/ 199 h 712"/>
                <a:gd name="T32" fmla="*/ 382 w 1321"/>
                <a:gd name="T33" fmla="*/ 199 h 712"/>
                <a:gd name="T34" fmla="*/ 331 w 1321"/>
                <a:gd name="T35" fmla="*/ 198 h 712"/>
                <a:gd name="T36" fmla="*/ 282 w 1321"/>
                <a:gd name="T37" fmla="*/ 197 h 712"/>
                <a:gd name="T38" fmla="*/ 235 w 1321"/>
                <a:gd name="T39" fmla="*/ 194 h 712"/>
                <a:gd name="T40" fmla="*/ 191 w 1321"/>
                <a:gd name="T41" fmla="*/ 191 h 712"/>
                <a:gd name="T42" fmla="*/ 152 w 1321"/>
                <a:gd name="T43" fmla="*/ 189 h 712"/>
                <a:gd name="T44" fmla="*/ 116 w 1321"/>
                <a:gd name="T45" fmla="*/ 184 h 712"/>
                <a:gd name="T46" fmla="*/ 80 w 1321"/>
                <a:gd name="T47" fmla="*/ 181 h 712"/>
                <a:gd name="T48" fmla="*/ 56 w 1321"/>
                <a:gd name="T49" fmla="*/ 176 h 712"/>
                <a:gd name="T50" fmla="*/ 28 w 1321"/>
                <a:gd name="T51" fmla="*/ 170 h 712"/>
                <a:gd name="T52" fmla="*/ 18 w 1321"/>
                <a:gd name="T53" fmla="*/ 163 h 712"/>
                <a:gd name="T54" fmla="*/ 6 w 1321"/>
                <a:gd name="T55" fmla="*/ 155 h 712"/>
                <a:gd name="T56" fmla="*/ 0 w 1321"/>
                <a:gd name="T57" fmla="*/ 146 h 712"/>
                <a:gd name="T58" fmla="*/ 0 w 1321"/>
                <a:gd name="T59" fmla="*/ 145 h 712"/>
                <a:gd name="T60" fmla="*/ 4 w 1321"/>
                <a:gd name="T61" fmla="*/ 134 h 712"/>
                <a:gd name="T62" fmla="*/ 16 w 1321"/>
                <a:gd name="T63" fmla="*/ 125 h 712"/>
                <a:gd name="T64" fmla="*/ 40 w 1321"/>
                <a:gd name="T65" fmla="*/ 103 h 712"/>
                <a:gd name="T66" fmla="*/ 75 w 1321"/>
                <a:gd name="T67" fmla="*/ 83 h 712"/>
                <a:gd name="T68" fmla="*/ 120 w 1321"/>
                <a:gd name="T69" fmla="*/ 66 h 712"/>
                <a:gd name="T70" fmla="*/ 166 w 1321"/>
                <a:gd name="T71" fmla="*/ 48 h 712"/>
                <a:gd name="T72" fmla="*/ 219 w 1321"/>
                <a:gd name="T73" fmla="*/ 34 h 712"/>
                <a:gd name="T74" fmla="*/ 277 w 1321"/>
                <a:gd name="T75" fmla="*/ 23 h 712"/>
                <a:gd name="T76" fmla="*/ 336 w 1321"/>
                <a:gd name="T77" fmla="*/ 12 h 712"/>
                <a:gd name="T78" fmla="*/ 403 w 1321"/>
                <a:gd name="T79" fmla="*/ 6 h 712"/>
                <a:gd name="T80" fmla="*/ 471 w 1321"/>
                <a:gd name="T81" fmla="*/ 4 h 712"/>
                <a:gd name="T82" fmla="*/ 541 w 1321"/>
                <a:gd name="T83" fmla="*/ 0 h 712"/>
                <a:gd name="T84" fmla="*/ 541 w 1321"/>
                <a:gd name="T85" fmla="*/ 0 h 712"/>
                <a:gd name="T86" fmla="*/ 615 w 1321"/>
                <a:gd name="T87" fmla="*/ 4 h 712"/>
                <a:gd name="T88" fmla="*/ 687 w 1321"/>
                <a:gd name="T89" fmla="*/ 6 h 712"/>
                <a:gd name="T90" fmla="*/ 755 w 1321"/>
                <a:gd name="T91" fmla="*/ 14 h 712"/>
                <a:gd name="T92" fmla="*/ 819 w 1321"/>
                <a:gd name="T93" fmla="*/ 25 h 712"/>
                <a:gd name="T94" fmla="*/ 877 w 1321"/>
                <a:gd name="T95" fmla="*/ 38 h 712"/>
                <a:gd name="T96" fmla="*/ 931 w 1321"/>
                <a:gd name="T97" fmla="*/ 54 h 712"/>
                <a:gd name="T98" fmla="*/ 979 w 1321"/>
                <a:gd name="T99" fmla="*/ 71 h 712"/>
                <a:gd name="T100" fmla="*/ 1020 w 1321"/>
                <a:gd name="T101" fmla="*/ 91 h 712"/>
                <a:gd name="T102" fmla="*/ 1054 w 1321"/>
                <a:gd name="T103" fmla="*/ 112 h 712"/>
                <a:gd name="T104" fmla="*/ 1054 w 1321"/>
                <a:gd name="T105" fmla="*/ 112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chemeClr val="accent2"/>
                </a:gs>
              </a:gsLst>
              <a:lin ang="54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000">
                <a:latin typeface="楷体" panose="02010609060101010101" pitchFamily="49" charset="-122"/>
                <a:ea typeface="楷体" panose="02010609060101010101" pitchFamily="49" charset="-122"/>
              </a:endParaRPr>
            </a:p>
          </p:txBody>
        </p:sp>
      </p:grpSp>
      <p:sp>
        <p:nvSpPr>
          <p:cNvPr id="441371" name="Text Box 27"/>
          <p:cNvSpPr txBox="1">
            <a:spLocks noChangeArrowheads="1"/>
          </p:cNvSpPr>
          <p:nvPr/>
        </p:nvSpPr>
        <p:spPr bwMode="gray">
          <a:xfrm>
            <a:off x="9268199" y="3043153"/>
            <a:ext cx="1597735" cy="591765"/>
          </a:xfrm>
          <a:prstGeom prst="rect">
            <a:avLst/>
          </a:prstGeom>
          <a:noFill/>
          <a:ln w="9525">
            <a:noFill/>
            <a:miter lim="800000"/>
            <a:headEnd/>
            <a:tailEnd/>
          </a:ln>
          <a:effectLst>
            <a:outerShdw dist="17961" dir="2700000" algn="ctr" rotWithShape="0">
              <a:schemeClr val="tx1"/>
            </a:outerShdw>
          </a:effectLst>
        </p:spPr>
        <p:txBody>
          <a:bodyPr wrap="square">
            <a:spAutoFit/>
          </a:bodyPr>
          <a:lstStyle/>
          <a:p>
            <a:pPr algn="ctr" eaLnBrk="0" hangingPunct="0">
              <a:lnSpc>
                <a:spcPct val="80000"/>
              </a:lnSpc>
              <a:defRPr/>
            </a:pPr>
            <a:r>
              <a:rPr lang="zh-CN" altLang="en-US" sz="2000" b="1" dirty="0">
                <a:solidFill>
                  <a:srgbClr val="FFFFFF"/>
                </a:solidFill>
                <a:latin typeface="楷体" panose="02010609060101010101" pitchFamily="49" charset="-122"/>
                <a:ea typeface="楷体" panose="02010609060101010101" pitchFamily="49" charset="-122"/>
                <a:cs typeface="Arial" pitchFamily="34" charset="0"/>
              </a:rPr>
              <a:t>复杂</a:t>
            </a:r>
            <a:br>
              <a:rPr lang="en-US" altLang="zh-CN" sz="2000" b="1" dirty="0">
                <a:solidFill>
                  <a:srgbClr val="FFFFFF"/>
                </a:solidFill>
                <a:latin typeface="楷体" panose="02010609060101010101" pitchFamily="49" charset="-122"/>
                <a:ea typeface="楷体" panose="02010609060101010101" pitchFamily="49" charset="-122"/>
                <a:cs typeface="Arial" pitchFamily="34" charset="0"/>
              </a:rPr>
            </a:br>
            <a:r>
              <a:rPr lang="zh-CN" altLang="en-US" sz="2000" b="1" dirty="0">
                <a:solidFill>
                  <a:srgbClr val="FFFFFF"/>
                </a:solidFill>
                <a:latin typeface="楷体" panose="02010609060101010101" pitchFamily="49" charset="-122"/>
                <a:ea typeface="楷体" panose="02010609060101010101" pitchFamily="49" charset="-122"/>
                <a:cs typeface="Arial" pitchFamily="34" charset="0"/>
              </a:rPr>
              <a:t>的文档</a:t>
            </a:r>
          </a:p>
        </p:txBody>
      </p:sp>
      <p:grpSp>
        <p:nvGrpSpPr>
          <p:cNvPr id="8" name="Group 28"/>
          <p:cNvGrpSpPr>
            <a:grpSpLocks/>
          </p:cNvGrpSpPr>
          <p:nvPr/>
        </p:nvGrpSpPr>
        <p:grpSpPr bwMode="auto">
          <a:xfrm>
            <a:off x="9380911" y="1473115"/>
            <a:ext cx="1337532" cy="1092359"/>
            <a:chOff x="3937" y="453"/>
            <a:chExt cx="879" cy="717"/>
          </a:xfrm>
        </p:grpSpPr>
        <p:sp>
          <p:nvSpPr>
            <p:cNvPr id="36889" name="Oval 29"/>
            <p:cNvSpPr>
              <a:spLocks noChangeArrowheads="1"/>
            </p:cNvSpPr>
            <p:nvPr/>
          </p:nvSpPr>
          <p:spPr bwMode="gray">
            <a:xfrm>
              <a:off x="3957" y="453"/>
              <a:ext cx="822" cy="717"/>
            </a:xfrm>
            <a:prstGeom prst="ellipse">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000">
                <a:latin typeface="楷体" panose="02010609060101010101" pitchFamily="49" charset="-122"/>
                <a:ea typeface="楷体" panose="02010609060101010101" pitchFamily="49" charset="-122"/>
              </a:endParaRPr>
            </a:p>
          </p:txBody>
        </p:sp>
        <p:sp>
          <p:nvSpPr>
            <p:cNvPr id="36890" name="Freeform 30"/>
            <p:cNvSpPr>
              <a:spLocks/>
            </p:cNvSpPr>
            <p:nvPr/>
          </p:nvSpPr>
          <p:spPr bwMode="gray">
            <a:xfrm>
              <a:off x="4052" y="465"/>
              <a:ext cx="633" cy="270"/>
            </a:xfrm>
            <a:custGeom>
              <a:avLst/>
              <a:gdLst>
                <a:gd name="T0" fmla="*/ 0 w 1321"/>
                <a:gd name="T1" fmla="*/ 0 h 712"/>
                <a:gd name="T2" fmla="*/ 0 w 1321"/>
                <a:gd name="T3" fmla="*/ 0 h 712"/>
                <a:gd name="T4" fmla="*/ 0 w 1321"/>
                <a:gd name="T5" fmla="*/ 0 h 712"/>
                <a:gd name="T6" fmla="*/ 0 w 1321"/>
                <a:gd name="T7" fmla="*/ 0 h 712"/>
                <a:gd name="T8" fmla="*/ 0 w 1321"/>
                <a:gd name="T9" fmla="*/ 0 h 712"/>
                <a:gd name="T10" fmla="*/ 0 w 1321"/>
                <a:gd name="T11" fmla="*/ 0 h 712"/>
                <a:gd name="T12" fmla="*/ 0 w 1321"/>
                <a:gd name="T13" fmla="*/ 0 h 712"/>
                <a:gd name="T14" fmla="*/ 0 w 1321"/>
                <a:gd name="T15" fmla="*/ 0 h 712"/>
                <a:gd name="T16" fmla="*/ 0 w 1321"/>
                <a:gd name="T17" fmla="*/ 0 h 712"/>
                <a:gd name="T18" fmla="*/ 0 w 1321"/>
                <a:gd name="T19" fmla="*/ 0 h 712"/>
                <a:gd name="T20" fmla="*/ 0 w 1321"/>
                <a:gd name="T21" fmla="*/ 0 h 712"/>
                <a:gd name="T22" fmla="*/ 0 w 1321"/>
                <a:gd name="T23" fmla="*/ 0 h 712"/>
                <a:gd name="T24" fmla="*/ 0 w 1321"/>
                <a:gd name="T25" fmla="*/ 0 h 712"/>
                <a:gd name="T26" fmla="*/ 0 w 1321"/>
                <a:gd name="T27" fmla="*/ 0 h 712"/>
                <a:gd name="T28" fmla="*/ 0 w 1321"/>
                <a:gd name="T29" fmla="*/ 0 h 712"/>
                <a:gd name="T30" fmla="*/ 0 w 1321"/>
                <a:gd name="T31" fmla="*/ 0 h 712"/>
                <a:gd name="T32" fmla="*/ 0 w 1321"/>
                <a:gd name="T33" fmla="*/ 0 h 712"/>
                <a:gd name="T34" fmla="*/ 0 w 1321"/>
                <a:gd name="T35" fmla="*/ 0 h 712"/>
                <a:gd name="T36" fmla="*/ 0 w 1321"/>
                <a:gd name="T37" fmla="*/ 0 h 712"/>
                <a:gd name="T38" fmla="*/ 0 w 1321"/>
                <a:gd name="T39" fmla="*/ 0 h 712"/>
                <a:gd name="T40" fmla="*/ 0 w 1321"/>
                <a:gd name="T41" fmla="*/ 0 h 712"/>
                <a:gd name="T42" fmla="*/ 0 w 1321"/>
                <a:gd name="T43" fmla="*/ 0 h 712"/>
                <a:gd name="T44" fmla="*/ 0 w 1321"/>
                <a:gd name="T45" fmla="*/ 0 h 712"/>
                <a:gd name="T46" fmla="*/ 0 w 1321"/>
                <a:gd name="T47" fmla="*/ 0 h 712"/>
                <a:gd name="T48" fmla="*/ 0 w 1321"/>
                <a:gd name="T49" fmla="*/ 0 h 712"/>
                <a:gd name="T50" fmla="*/ 0 w 1321"/>
                <a:gd name="T51" fmla="*/ 0 h 712"/>
                <a:gd name="T52" fmla="*/ 0 w 1321"/>
                <a:gd name="T53" fmla="*/ 0 h 712"/>
                <a:gd name="T54" fmla="*/ 0 w 1321"/>
                <a:gd name="T55" fmla="*/ 0 h 712"/>
                <a:gd name="T56" fmla="*/ 0 w 1321"/>
                <a:gd name="T57" fmla="*/ 0 h 712"/>
                <a:gd name="T58" fmla="*/ 0 w 1321"/>
                <a:gd name="T59" fmla="*/ 0 h 712"/>
                <a:gd name="T60" fmla="*/ 0 w 1321"/>
                <a:gd name="T61" fmla="*/ 0 h 712"/>
                <a:gd name="T62" fmla="*/ 0 w 1321"/>
                <a:gd name="T63" fmla="*/ 0 h 712"/>
                <a:gd name="T64" fmla="*/ 0 w 1321"/>
                <a:gd name="T65" fmla="*/ 0 h 712"/>
                <a:gd name="T66" fmla="*/ 0 w 1321"/>
                <a:gd name="T67" fmla="*/ 0 h 712"/>
                <a:gd name="T68" fmla="*/ 0 w 1321"/>
                <a:gd name="T69" fmla="*/ 0 h 712"/>
                <a:gd name="T70" fmla="*/ 0 w 1321"/>
                <a:gd name="T71" fmla="*/ 0 h 712"/>
                <a:gd name="T72" fmla="*/ 0 w 1321"/>
                <a:gd name="T73" fmla="*/ 0 h 712"/>
                <a:gd name="T74" fmla="*/ 0 w 1321"/>
                <a:gd name="T75" fmla="*/ 0 h 712"/>
                <a:gd name="T76" fmla="*/ 0 w 1321"/>
                <a:gd name="T77" fmla="*/ 0 h 712"/>
                <a:gd name="T78" fmla="*/ 0 w 1321"/>
                <a:gd name="T79" fmla="*/ 0 h 712"/>
                <a:gd name="T80" fmla="*/ 0 w 1321"/>
                <a:gd name="T81" fmla="*/ 0 h 712"/>
                <a:gd name="T82" fmla="*/ 0 w 1321"/>
                <a:gd name="T83" fmla="*/ 0 h 712"/>
                <a:gd name="T84" fmla="*/ 0 w 1321"/>
                <a:gd name="T85" fmla="*/ 0 h 712"/>
                <a:gd name="T86" fmla="*/ 0 w 1321"/>
                <a:gd name="T87" fmla="*/ 0 h 712"/>
                <a:gd name="T88" fmla="*/ 0 w 1321"/>
                <a:gd name="T89" fmla="*/ 0 h 712"/>
                <a:gd name="T90" fmla="*/ 0 w 1321"/>
                <a:gd name="T91" fmla="*/ 0 h 712"/>
                <a:gd name="T92" fmla="*/ 0 w 1321"/>
                <a:gd name="T93" fmla="*/ 0 h 712"/>
                <a:gd name="T94" fmla="*/ 0 w 1321"/>
                <a:gd name="T95" fmla="*/ 0 h 712"/>
                <a:gd name="T96" fmla="*/ 0 w 1321"/>
                <a:gd name="T97" fmla="*/ 0 h 712"/>
                <a:gd name="T98" fmla="*/ 0 w 1321"/>
                <a:gd name="T99" fmla="*/ 0 h 712"/>
                <a:gd name="T100" fmla="*/ 0 w 1321"/>
                <a:gd name="T101" fmla="*/ 0 h 712"/>
                <a:gd name="T102" fmla="*/ 0 w 1321"/>
                <a:gd name="T103" fmla="*/ 0 h 712"/>
                <a:gd name="T104" fmla="*/ 0 w 1321"/>
                <a:gd name="T105" fmla="*/ 0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990033"/>
                </a:gs>
              </a:gsLst>
              <a:lin ang="54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000">
                <a:latin typeface="楷体" panose="02010609060101010101" pitchFamily="49" charset="-122"/>
                <a:ea typeface="楷体" panose="02010609060101010101" pitchFamily="49" charset="-122"/>
              </a:endParaRPr>
            </a:p>
          </p:txBody>
        </p:sp>
        <p:sp>
          <p:nvSpPr>
            <p:cNvPr id="441375" name="Text Box 31"/>
            <p:cNvSpPr txBox="1">
              <a:spLocks noChangeArrowheads="1"/>
            </p:cNvSpPr>
            <p:nvPr/>
          </p:nvSpPr>
          <p:spPr bwMode="gray">
            <a:xfrm>
              <a:off x="3937" y="689"/>
              <a:ext cx="879" cy="388"/>
            </a:xfrm>
            <a:prstGeom prst="rect">
              <a:avLst/>
            </a:prstGeom>
            <a:noFill/>
            <a:ln w="9525">
              <a:noFill/>
              <a:miter lim="800000"/>
              <a:headEnd/>
              <a:tailEnd/>
            </a:ln>
            <a:effectLst>
              <a:outerShdw dist="17961" dir="2700000" algn="ctr" rotWithShape="0">
                <a:schemeClr val="tx1"/>
              </a:outerShdw>
            </a:effectLst>
          </p:spPr>
          <p:txBody>
            <a:bodyPr>
              <a:spAutoFit/>
            </a:bodyPr>
            <a:lstStyle/>
            <a:p>
              <a:pPr algn="ctr" eaLnBrk="0" hangingPunct="0">
                <a:lnSpc>
                  <a:spcPct val="80000"/>
                </a:lnSpc>
                <a:defRPr/>
              </a:pPr>
              <a:r>
                <a:rPr lang="zh-CN" altLang="en-US" sz="2000" b="1" dirty="0">
                  <a:solidFill>
                    <a:srgbClr val="FFFFFF"/>
                  </a:solidFill>
                  <a:latin typeface="楷体" panose="02010609060101010101" pitchFamily="49" charset="-122"/>
                  <a:ea typeface="楷体" panose="02010609060101010101" pitchFamily="49" charset="-122"/>
                  <a:cs typeface="Arial" pitchFamily="34" charset="0"/>
                </a:rPr>
                <a:t>流程</a:t>
              </a:r>
              <a:br>
                <a:rPr lang="en-US" altLang="zh-CN" sz="2000" b="1" dirty="0">
                  <a:solidFill>
                    <a:srgbClr val="FFFFFF"/>
                  </a:solidFill>
                  <a:latin typeface="楷体" panose="02010609060101010101" pitchFamily="49" charset="-122"/>
                  <a:ea typeface="楷体" panose="02010609060101010101" pitchFamily="49" charset="-122"/>
                  <a:cs typeface="Arial" pitchFamily="34" charset="0"/>
                </a:rPr>
              </a:br>
              <a:r>
                <a:rPr lang="zh-CN" altLang="en-US" sz="2000" b="1" dirty="0">
                  <a:solidFill>
                    <a:srgbClr val="FFFFFF"/>
                  </a:solidFill>
                  <a:latin typeface="楷体" panose="02010609060101010101" pitchFamily="49" charset="-122"/>
                  <a:ea typeface="楷体" panose="02010609060101010101" pitchFamily="49" charset="-122"/>
                  <a:cs typeface="Arial" pitchFamily="34" charset="0"/>
                </a:rPr>
                <a:t>和工具</a:t>
              </a:r>
            </a:p>
          </p:txBody>
        </p:sp>
      </p:grpSp>
      <p:sp>
        <p:nvSpPr>
          <p:cNvPr id="441377" name="Oval 33"/>
          <p:cNvSpPr>
            <a:spLocks noChangeArrowheads="1"/>
          </p:cNvSpPr>
          <p:nvPr/>
        </p:nvSpPr>
        <p:spPr bwMode="gray">
          <a:xfrm>
            <a:off x="9436474" y="5137065"/>
            <a:ext cx="1249277" cy="1090835"/>
          </a:xfrm>
          <a:prstGeom prst="ellipse">
            <a:avLst/>
          </a:prstGeom>
          <a:gradFill rotWithShape="1">
            <a:gsLst>
              <a:gs pos="0">
                <a:schemeClr val="accent1"/>
              </a:gs>
              <a:gs pos="100000">
                <a:schemeClr val="accent1">
                  <a:gamma/>
                  <a:shade val="51373"/>
                  <a:invGamma/>
                </a:schemeClr>
              </a:gs>
            </a:gsLst>
            <a:lin ang="5400000" scaled="1"/>
          </a:gradFill>
          <a:ln w="9525">
            <a:noFill/>
            <a:round/>
            <a:headEnd/>
            <a:tailEnd/>
          </a:ln>
          <a:effectLst/>
        </p:spPr>
        <p:txBody>
          <a:bodyPr wrap="none" anchor="ctr"/>
          <a:lstStyle/>
          <a:p>
            <a:pPr>
              <a:defRPr/>
            </a:pPr>
            <a:endParaRPr lang="zh-CN" altLang="en-US">
              <a:latin typeface="楷体" panose="02010609060101010101" pitchFamily="49" charset="-122"/>
              <a:ea typeface="楷体" panose="02010609060101010101" pitchFamily="49" charset="-122"/>
            </a:endParaRPr>
          </a:p>
        </p:txBody>
      </p:sp>
      <p:sp>
        <p:nvSpPr>
          <p:cNvPr id="441378" name="Freeform 34"/>
          <p:cNvSpPr>
            <a:spLocks/>
          </p:cNvSpPr>
          <p:nvPr/>
        </p:nvSpPr>
        <p:spPr bwMode="gray">
          <a:xfrm>
            <a:off x="9584112" y="5156115"/>
            <a:ext cx="966249" cy="411348"/>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accent1">
                  <a:gamma/>
                  <a:tint val="0"/>
                  <a:invGamma/>
                </a:schemeClr>
              </a:gs>
              <a:gs pos="100000">
                <a:schemeClr val="accent1"/>
              </a:gs>
            </a:gsLst>
            <a:lin ang="5400000" scaled="1"/>
          </a:gradFill>
          <a:ln w="0">
            <a:noFill/>
            <a:prstDash val="solid"/>
            <a:round/>
            <a:headEnd/>
            <a:tailEnd/>
          </a:ln>
          <a:effectLst/>
        </p:spPr>
        <p:txBody>
          <a:bodyPr/>
          <a:lstStyle/>
          <a:p>
            <a:pPr>
              <a:defRPr/>
            </a:pPr>
            <a:endParaRPr lang="zh-CN" altLang="en-US">
              <a:latin typeface="楷体" panose="02010609060101010101" pitchFamily="49" charset="-122"/>
              <a:ea typeface="楷体" panose="02010609060101010101" pitchFamily="49" charset="-122"/>
            </a:endParaRPr>
          </a:p>
        </p:txBody>
      </p:sp>
      <p:sp>
        <p:nvSpPr>
          <p:cNvPr id="441379" name="Text Box 35"/>
          <p:cNvSpPr txBox="1">
            <a:spLocks noChangeArrowheads="1"/>
          </p:cNvSpPr>
          <p:nvPr/>
        </p:nvSpPr>
        <p:spPr bwMode="gray">
          <a:xfrm>
            <a:off x="9459496" y="5594264"/>
            <a:ext cx="1248324" cy="345544"/>
          </a:xfrm>
          <a:prstGeom prst="rect">
            <a:avLst/>
          </a:prstGeom>
          <a:noFill/>
          <a:ln w="9525">
            <a:noFill/>
            <a:miter lim="800000"/>
            <a:headEnd/>
            <a:tailEnd/>
          </a:ln>
          <a:effectLst>
            <a:outerShdw dist="17961" dir="2700000" algn="ctr" rotWithShape="0">
              <a:schemeClr val="tx1"/>
            </a:outerShdw>
          </a:effectLst>
        </p:spPr>
        <p:txBody>
          <a:bodyPr wrap="square">
            <a:spAutoFit/>
          </a:bodyPr>
          <a:lstStyle/>
          <a:p>
            <a:pPr algn="ctr" eaLnBrk="0" hangingPunct="0">
              <a:lnSpc>
                <a:spcPct val="80000"/>
              </a:lnSpc>
              <a:defRPr/>
            </a:pPr>
            <a:r>
              <a:rPr lang="zh-CN" altLang="en-US" sz="2000" b="1" dirty="0">
                <a:solidFill>
                  <a:srgbClr val="FFFFFF"/>
                </a:solidFill>
                <a:latin typeface="楷体" panose="02010609060101010101" pitchFamily="49" charset="-122"/>
                <a:ea typeface="楷体" panose="02010609060101010101" pitchFamily="49" charset="-122"/>
                <a:cs typeface="Arial" pitchFamily="34" charset="0"/>
              </a:rPr>
              <a:t>遵从计划</a:t>
            </a:r>
          </a:p>
        </p:txBody>
      </p:sp>
      <p:grpSp>
        <p:nvGrpSpPr>
          <p:cNvPr id="9" name="Group 36"/>
          <p:cNvGrpSpPr>
            <a:grpSpLocks/>
          </p:cNvGrpSpPr>
          <p:nvPr/>
        </p:nvGrpSpPr>
        <p:grpSpPr bwMode="auto">
          <a:xfrm>
            <a:off x="9439649" y="3895640"/>
            <a:ext cx="1250798" cy="1099976"/>
            <a:chOff x="3974" y="1979"/>
            <a:chExt cx="822" cy="722"/>
          </a:xfrm>
        </p:grpSpPr>
        <p:grpSp>
          <p:nvGrpSpPr>
            <p:cNvPr id="36885" name="Group 37"/>
            <p:cNvGrpSpPr>
              <a:grpSpLocks/>
            </p:cNvGrpSpPr>
            <p:nvPr/>
          </p:nvGrpSpPr>
          <p:grpSpPr bwMode="auto">
            <a:xfrm>
              <a:off x="3974" y="1979"/>
              <a:ext cx="822" cy="722"/>
              <a:chOff x="2016" y="1920"/>
              <a:chExt cx="1680" cy="1680"/>
            </a:xfrm>
          </p:grpSpPr>
          <p:sp>
            <p:nvSpPr>
              <p:cNvPr id="441382" name="Oval 38"/>
              <p:cNvSpPr>
                <a:spLocks noChangeArrowheads="1"/>
              </p:cNvSpPr>
              <p:nvPr/>
            </p:nvSpPr>
            <p:spPr bwMode="gray">
              <a:xfrm>
                <a:off x="2016" y="1920"/>
                <a:ext cx="1680" cy="1680"/>
              </a:xfrm>
              <a:prstGeom prst="ellipse">
                <a:avLst/>
              </a:prstGeom>
              <a:gradFill rotWithShape="1">
                <a:gsLst>
                  <a:gs pos="0">
                    <a:schemeClr val="folHlink"/>
                  </a:gs>
                  <a:gs pos="100000">
                    <a:schemeClr val="folHlink">
                      <a:gamma/>
                      <a:shade val="24314"/>
                      <a:invGamma/>
                    </a:schemeClr>
                  </a:gs>
                </a:gsLst>
                <a:lin ang="5400000" scaled="1"/>
              </a:gradFill>
              <a:ln w="9525">
                <a:noFill/>
                <a:round/>
                <a:headEnd/>
                <a:tailEnd/>
              </a:ln>
              <a:effectLst/>
            </p:spPr>
            <p:txBody>
              <a:bodyPr wrap="none" anchor="ctr"/>
              <a:lstStyle/>
              <a:p>
                <a:pPr>
                  <a:defRPr/>
                </a:pPr>
                <a:endParaRPr lang="zh-CN" altLang="en-US" sz="2000">
                  <a:latin typeface="楷体" panose="02010609060101010101" pitchFamily="49" charset="-122"/>
                  <a:ea typeface="楷体" panose="02010609060101010101" pitchFamily="49" charset="-122"/>
                </a:endParaRPr>
              </a:p>
            </p:txBody>
          </p:sp>
          <p:sp>
            <p:nvSpPr>
              <p:cNvPr id="36888" name="Freeform 39"/>
              <p:cNvSpPr>
                <a:spLocks/>
              </p:cNvSpPr>
              <p:nvPr/>
            </p:nvSpPr>
            <p:spPr bwMode="gray">
              <a:xfrm>
                <a:off x="2208" y="1948"/>
                <a:ext cx="1296" cy="634"/>
              </a:xfrm>
              <a:custGeom>
                <a:avLst/>
                <a:gdLst>
                  <a:gd name="T0" fmla="*/ 1054 w 1321"/>
                  <a:gd name="T1" fmla="*/ 112 h 712"/>
                  <a:gd name="T2" fmla="*/ 1067 w 1321"/>
                  <a:gd name="T3" fmla="*/ 124 h 712"/>
                  <a:gd name="T4" fmla="*/ 1070 w 1321"/>
                  <a:gd name="T5" fmla="*/ 134 h 712"/>
                  <a:gd name="T6" fmla="*/ 1065 w 1321"/>
                  <a:gd name="T7" fmla="*/ 144 h 712"/>
                  <a:gd name="T8" fmla="*/ 1052 w 1321"/>
                  <a:gd name="T9" fmla="*/ 152 h 712"/>
                  <a:gd name="T10" fmla="*/ 1031 w 1321"/>
                  <a:gd name="T11" fmla="*/ 162 h 712"/>
                  <a:gd name="T12" fmla="*/ 1004 w 1321"/>
                  <a:gd name="T13" fmla="*/ 169 h 712"/>
                  <a:gd name="T14" fmla="*/ 969 w 1321"/>
                  <a:gd name="T15" fmla="*/ 175 h 712"/>
                  <a:gd name="T16" fmla="*/ 930 w 1321"/>
                  <a:gd name="T17" fmla="*/ 182 h 712"/>
                  <a:gd name="T18" fmla="*/ 885 w 1321"/>
                  <a:gd name="T19" fmla="*/ 186 h 712"/>
                  <a:gd name="T20" fmla="*/ 836 w 1321"/>
                  <a:gd name="T21" fmla="*/ 191 h 712"/>
                  <a:gd name="T22" fmla="*/ 784 w 1321"/>
                  <a:gd name="T23" fmla="*/ 192 h 712"/>
                  <a:gd name="T24" fmla="*/ 726 w 1321"/>
                  <a:gd name="T25" fmla="*/ 197 h 712"/>
                  <a:gd name="T26" fmla="*/ 668 w 1321"/>
                  <a:gd name="T27" fmla="*/ 198 h 712"/>
                  <a:gd name="T28" fmla="*/ 645 w 1321"/>
                  <a:gd name="T29" fmla="*/ 199 h 712"/>
                  <a:gd name="T30" fmla="*/ 386 w 1321"/>
                  <a:gd name="T31" fmla="*/ 199 h 712"/>
                  <a:gd name="T32" fmla="*/ 382 w 1321"/>
                  <a:gd name="T33" fmla="*/ 199 h 712"/>
                  <a:gd name="T34" fmla="*/ 331 w 1321"/>
                  <a:gd name="T35" fmla="*/ 198 h 712"/>
                  <a:gd name="T36" fmla="*/ 282 w 1321"/>
                  <a:gd name="T37" fmla="*/ 197 h 712"/>
                  <a:gd name="T38" fmla="*/ 235 w 1321"/>
                  <a:gd name="T39" fmla="*/ 194 h 712"/>
                  <a:gd name="T40" fmla="*/ 191 w 1321"/>
                  <a:gd name="T41" fmla="*/ 191 h 712"/>
                  <a:gd name="T42" fmla="*/ 152 w 1321"/>
                  <a:gd name="T43" fmla="*/ 189 h 712"/>
                  <a:gd name="T44" fmla="*/ 116 w 1321"/>
                  <a:gd name="T45" fmla="*/ 184 h 712"/>
                  <a:gd name="T46" fmla="*/ 80 w 1321"/>
                  <a:gd name="T47" fmla="*/ 181 h 712"/>
                  <a:gd name="T48" fmla="*/ 56 w 1321"/>
                  <a:gd name="T49" fmla="*/ 176 h 712"/>
                  <a:gd name="T50" fmla="*/ 28 w 1321"/>
                  <a:gd name="T51" fmla="*/ 170 h 712"/>
                  <a:gd name="T52" fmla="*/ 18 w 1321"/>
                  <a:gd name="T53" fmla="*/ 163 h 712"/>
                  <a:gd name="T54" fmla="*/ 6 w 1321"/>
                  <a:gd name="T55" fmla="*/ 155 h 712"/>
                  <a:gd name="T56" fmla="*/ 0 w 1321"/>
                  <a:gd name="T57" fmla="*/ 146 h 712"/>
                  <a:gd name="T58" fmla="*/ 0 w 1321"/>
                  <a:gd name="T59" fmla="*/ 145 h 712"/>
                  <a:gd name="T60" fmla="*/ 4 w 1321"/>
                  <a:gd name="T61" fmla="*/ 134 h 712"/>
                  <a:gd name="T62" fmla="*/ 16 w 1321"/>
                  <a:gd name="T63" fmla="*/ 125 h 712"/>
                  <a:gd name="T64" fmla="*/ 40 w 1321"/>
                  <a:gd name="T65" fmla="*/ 103 h 712"/>
                  <a:gd name="T66" fmla="*/ 75 w 1321"/>
                  <a:gd name="T67" fmla="*/ 83 h 712"/>
                  <a:gd name="T68" fmla="*/ 120 w 1321"/>
                  <a:gd name="T69" fmla="*/ 66 h 712"/>
                  <a:gd name="T70" fmla="*/ 166 w 1321"/>
                  <a:gd name="T71" fmla="*/ 48 h 712"/>
                  <a:gd name="T72" fmla="*/ 219 w 1321"/>
                  <a:gd name="T73" fmla="*/ 34 h 712"/>
                  <a:gd name="T74" fmla="*/ 277 w 1321"/>
                  <a:gd name="T75" fmla="*/ 23 h 712"/>
                  <a:gd name="T76" fmla="*/ 336 w 1321"/>
                  <a:gd name="T77" fmla="*/ 12 h 712"/>
                  <a:gd name="T78" fmla="*/ 403 w 1321"/>
                  <a:gd name="T79" fmla="*/ 6 h 712"/>
                  <a:gd name="T80" fmla="*/ 471 w 1321"/>
                  <a:gd name="T81" fmla="*/ 4 h 712"/>
                  <a:gd name="T82" fmla="*/ 541 w 1321"/>
                  <a:gd name="T83" fmla="*/ 0 h 712"/>
                  <a:gd name="T84" fmla="*/ 541 w 1321"/>
                  <a:gd name="T85" fmla="*/ 0 h 712"/>
                  <a:gd name="T86" fmla="*/ 615 w 1321"/>
                  <a:gd name="T87" fmla="*/ 4 h 712"/>
                  <a:gd name="T88" fmla="*/ 687 w 1321"/>
                  <a:gd name="T89" fmla="*/ 6 h 712"/>
                  <a:gd name="T90" fmla="*/ 755 w 1321"/>
                  <a:gd name="T91" fmla="*/ 14 h 712"/>
                  <a:gd name="T92" fmla="*/ 819 w 1321"/>
                  <a:gd name="T93" fmla="*/ 25 h 712"/>
                  <a:gd name="T94" fmla="*/ 877 w 1321"/>
                  <a:gd name="T95" fmla="*/ 38 h 712"/>
                  <a:gd name="T96" fmla="*/ 931 w 1321"/>
                  <a:gd name="T97" fmla="*/ 54 h 712"/>
                  <a:gd name="T98" fmla="*/ 979 w 1321"/>
                  <a:gd name="T99" fmla="*/ 71 h 712"/>
                  <a:gd name="T100" fmla="*/ 1020 w 1321"/>
                  <a:gd name="T101" fmla="*/ 91 h 712"/>
                  <a:gd name="T102" fmla="*/ 1054 w 1321"/>
                  <a:gd name="T103" fmla="*/ 112 h 712"/>
                  <a:gd name="T104" fmla="*/ 1054 w 1321"/>
                  <a:gd name="T105" fmla="*/ 112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chemeClr val="folHlink"/>
                  </a:gs>
                </a:gsLst>
                <a:lin ang="54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2000">
                  <a:latin typeface="楷体" panose="02010609060101010101" pitchFamily="49" charset="-122"/>
                  <a:ea typeface="楷体" panose="02010609060101010101" pitchFamily="49" charset="-122"/>
                </a:endParaRPr>
              </a:p>
            </p:txBody>
          </p:sp>
        </p:grpSp>
        <p:sp>
          <p:nvSpPr>
            <p:cNvPr id="441384" name="Text Box 40"/>
            <p:cNvSpPr txBox="1">
              <a:spLocks noChangeArrowheads="1"/>
            </p:cNvSpPr>
            <p:nvPr/>
          </p:nvSpPr>
          <p:spPr bwMode="gray">
            <a:xfrm>
              <a:off x="3992" y="2200"/>
              <a:ext cx="796" cy="227"/>
            </a:xfrm>
            <a:prstGeom prst="rect">
              <a:avLst/>
            </a:prstGeom>
            <a:noFill/>
            <a:ln w="9525">
              <a:noFill/>
              <a:miter lim="800000"/>
              <a:headEnd/>
              <a:tailEnd/>
            </a:ln>
            <a:effectLst>
              <a:outerShdw dist="17961" dir="2700000" algn="ctr" rotWithShape="0">
                <a:schemeClr val="tx1"/>
              </a:outerShdw>
            </a:effectLst>
          </p:spPr>
          <p:txBody>
            <a:bodyPr wrap="none">
              <a:spAutoFit/>
            </a:bodyPr>
            <a:lstStyle/>
            <a:p>
              <a:pPr algn="ctr" eaLnBrk="0" hangingPunct="0">
                <a:lnSpc>
                  <a:spcPct val="80000"/>
                </a:lnSpc>
                <a:defRPr/>
              </a:pPr>
              <a:r>
                <a:rPr lang="zh-CN" altLang="en-US" sz="2000" b="1" dirty="0">
                  <a:solidFill>
                    <a:srgbClr val="FFFFFF"/>
                  </a:solidFill>
                  <a:latin typeface="楷体" panose="02010609060101010101" pitchFamily="49" charset="-122"/>
                  <a:ea typeface="楷体" panose="02010609060101010101" pitchFamily="49" charset="-122"/>
                  <a:cs typeface="Arial" pitchFamily="34" charset="0"/>
                </a:rPr>
                <a:t>合同谈判</a:t>
              </a:r>
            </a:p>
          </p:txBody>
        </p:sp>
      </p:grpSp>
      <p:sp>
        <p:nvSpPr>
          <p:cNvPr id="441385" name="Rectangle 41"/>
          <p:cNvSpPr>
            <a:spLocks noChangeArrowheads="1"/>
          </p:cNvSpPr>
          <p:nvPr/>
        </p:nvSpPr>
        <p:spPr bwMode="auto">
          <a:xfrm>
            <a:off x="8254135" y="3619878"/>
            <a:ext cx="12676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Aft>
                <a:spcPct val="15000"/>
              </a:spcAft>
              <a:buClr>
                <a:schemeClr val="accent1"/>
              </a:buClr>
            </a:pPr>
            <a:r>
              <a:rPr lang="zh-CN" altLang="en-US" sz="2400" dirty="0">
                <a:solidFill>
                  <a:srgbClr val="194B85"/>
                </a:solidFill>
                <a:latin typeface="楷体" panose="02010609060101010101" pitchFamily="49" charset="-122"/>
                <a:ea typeface="楷体" panose="02010609060101010101" pitchFamily="49" charset="-122"/>
              </a:rPr>
              <a:t>而不是</a:t>
            </a:r>
          </a:p>
        </p:txBody>
      </p:sp>
      <p:sp>
        <p:nvSpPr>
          <p:cNvPr id="36882" name="Rectangle 42"/>
          <p:cNvSpPr>
            <a:spLocks noChangeArrowheads="1"/>
          </p:cNvSpPr>
          <p:nvPr/>
        </p:nvSpPr>
        <p:spPr bwMode="auto">
          <a:xfrm>
            <a:off x="4000500" y="3637120"/>
            <a:ext cx="19549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Aft>
                <a:spcPct val="15000"/>
              </a:spcAft>
              <a:buClr>
                <a:schemeClr val="accent1"/>
              </a:buClr>
            </a:pPr>
            <a:r>
              <a:rPr lang="zh-CN" altLang="en-US" sz="2400" dirty="0">
                <a:solidFill>
                  <a:srgbClr val="194B85"/>
                </a:solidFill>
                <a:latin typeface="楷体" panose="02010609060101010101" pitchFamily="49" charset="-122"/>
                <a:ea typeface="楷体" panose="02010609060101010101" pitchFamily="49" charset="-122"/>
              </a:rPr>
              <a:t>我们更认可</a:t>
            </a:r>
          </a:p>
        </p:txBody>
      </p:sp>
      <p:sp>
        <p:nvSpPr>
          <p:cNvPr id="441360" name="Text Box 16"/>
          <p:cNvSpPr txBox="1">
            <a:spLocks noChangeArrowheads="1"/>
          </p:cNvSpPr>
          <p:nvPr/>
        </p:nvSpPr>
        <p:spPr bwMode="gray">
          <a:xfrm>
            <a:off x="5798078" y="5594264"/>
            <a:ext cx="1267536" cy="345544"/>
          </a:xfrm>
          <a:prstGeom prst="rect">
            <a:avLst/>
          </a:prstGeom>
          <a:noFill/>
          <a:ln w="9525">
            <a:noFill/>
            <a:miter lim="800000"/>
            <a:headEnd/>
            <a:tailEnd/>
          </a:ln>
          <a:effectLst>
            <a:outerShdw dist="17961" dir="2700000" algn="ctr" rotWithShape="0">
              <a:schemeClr val="tx1"/>
            </a:outerShdw>
          </a:effectLst>
        </p:spPr>
        <p:txBody>
          <a:bodyPr wrap="square">
            <a:spAutoFit/>
          </a:bodyPr>
          <a:lstStyle/>
          <a:p>
            <a:pPr algn="ctr" eaLnBrk="0" hangingPunct="0">
              <a:lnSpc>
                <a:spcPct val="80000"/>
              </a:lnSpc>
              <a:defRPr/>
            </a:pPr>
            <a:r>
              <a:rPr lang="zh-CN" altLang="en-US" sz="2000" b="1" dirty="0">
                <a:solidFill>
                  <a:srgbClr val="FFFFFF"/>
                </a:solidFill>
                <a:latin typeface="楷体" panose="02010609060101010101" pitchFamily="49" charset="-122"/>
                <a:ea typeface="楷体" panose="02010609060101010101" pitchFamily="49" charset="-122"/>
                <a:cs typeface="Arial" pitchFamily="34" charset="0"/>
              </a:rPr>
              <a:t>响应变更</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AutoShape 2"/>
          <p:cNvSpPr>
            <a:spLocks noChangeArrowheads="1"/>
          </p:cNvSpPr>
          <p:nvPr/>
        </p:nvSpPr>
        <p:spPr bwMode="auto">
          <a:xfrm>
            <a:off x="1874838" y="1263369"/>
            <a:ext cx="8255280" cy="4788122"/>
          </a:xfrm>
          <a:prstGeom prst="roundRect">
            <a:avLst>
              <a:gd name="adj" fmla="val 16667"/>
            </a:avLst>
          </a:prstGeom>
          <a:solidFill>
            <a:schemeClr val="accent5">
              <a:lumMod val="75000"/>
              <a:alpha val="50000"/>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 name="标题 6">
            <a:extLst>
              <a:ext uri="{FF2B5EF4-FFF2-40B4-BE49-F238E27FC236}">
                <a16:creationId xmlns:a16="http://schemas.microsoft.com/office/drawing/2014/main" id="{9D0DFC8D-F12C-4997-ACCC-AD0CCC543B16}"/>
              </a:ext>
            </a:extLst>
          </p:cNvPr>
          <p:cNvSpPr>
            <a:spLocks noGrp="1"/>
          </p:cNvSpPr>
          <p:nvPr>
            <p:ph type="title"/>
          </p:nvPr>
        </p:nvSpPr>
        <p:spPr/>
        <p:txBody>
          <a:bodyPr/>
          <a:lstStyle/>
          <a:p>
            <a:r>
              <a:rPr lang="en-US" altLang="zh-CN" dirty="0"/>
              <a:t>1. </a:t>
            </a:r>
            <a:r>
              <a:rPr lang="zh-CN" altLang="en-US" dirty="0"/>
              <a:t>软件项目开发模型的发展</a:t>
            </a:r>
          </a:p>
        </p:txBody>
      </p:sp>
      <p:sp>
        <p:nvSpPr>
          <p:cNvPr id="5" name="内容占位符 4"/>
          <p:cNvSpPr>
            <a:spLocks noGrp="1"/>
          </p:cNvSpPr>
          <p:nvPr>
            <p:ph idx="1"/>
          </p:nvPr>
        </p:nvSpPr>
        <p:spPr/>
        <p:txBody>
          <a:bodyPr/>
          <a:lstStyle/>
          <a:p>
            <a:r>
              <a:rPr lang="en-US" altLang="zh-CN" dirty="0"/>
              <a:t>2001’s –</a:t>
            </a:r>
            <a:r>
              <a:rPr lang="zh-CN" altLang="en-US" dirty="0"/>
              <a:t>敏捷</a:t>
            </a:r>
            <a:endParaRPr lang="en-US" altLang="zh-CN" dirty="0"/>
          </a:p>
          <a:p>
            <a:r>
              <a:rPr lang="zh-CN" altLang="en-US" b="1" dirty="0"/>
              <a:t>已成为主流</a:t>
            </a:r>
            <a:endParaRPr lang="en-US" altLang="zh-CN" dirty="0"/>
          </a:p>
          <a:p>
            <a:pPr marL="0" indent="0">
              <a:buNone/>
            </a:pPr>
            <a:endParaRPr lang="zh-CN" altLang="en-US" dirty="0"/>
          </a:p>
        </p:txBody>
      </p:sp>
      <p:sp>
        <p:nvSpPr>
          <p:cNvPr id="2" name="灯片编号占位符 1"/>
          <p:cNvSpPr>
            <a:spLocks noGrp="1"/>
          </p:cNvSpPr>
          <p:nvPr>
            <p:ph type="sldNum" sz="quarter" idx="12"/>
          </p:nvPr>
        </p:nvSpPr>
        <p:spPr/>
        <p:txBody>
          <a:bodyPr/>
          <a:lstStyle/>
          <a:p>
            <a:fld id="{51C954A1-9FE7-4ABB-8851-D5362BFC037D}" type="slidenum">
              <a:rPr lang="en-US" altLang="en-US" smtClean="0"/>
              <a:pPr/>
              <a:t>58</a:t>
            </a:fld>
            <a:endParaRPr lang="en-US" altLang="en-US"/>
          </a:p>
        </p:txBody>
      </p:sp>
      <p:graphicFrame>
        <p:nvGraphicFramePr>
          <p:cNvPr id="41" name="内容占位符 3">
            <a:extLst>
              <a:ext uri="{FF2B5EF4-FFF2-40B4-BE49-F238E27FC236}">
                <a16:creationId xmlns:a16="http://schemas.microsoft.com/office/drawing/2014/main" id="{12C0F021-3DC9-4DB7-A850-4EC6363443BD}"/>
              </a:ext>
            </a:extLst>
          </p:cNvPr>
          <p:cNvGraphicFramePr>
            <a:graphicFrameLocks/>
          </p:cNvGraphicFramePr>
          <p:nvPr>
            <p:extLst>
              <p:ext uri="{D42A27DB-BD31-4B8C-83A1-F6EECF244321}">
                <p14:modId xmlns:p14="http://schemas.microsoft.com/office/powerpoint/2010/main" val="2767100611"/>
              </p:ext>
            </p:extLst>
          </p:nvPr>
        </p:nvGraphicFramePr>
        <p:xfrm>
          <a:off x="3076576" y="1426848"/>
          <a:ext cx="8255280" cy="4461164"/>
        </p:xfrm>
        <a:graphic>
          <a:graphicData uri="http://schemas.openxmlformats.org/drawingml/2006/table">
            <a:tbl>
              <a:tblPr firstRow="1" bandRow="1">
                <a:tableStyleId>{5940675A-B579-460E-94D1-54222C63F5DA}</a:tableStyleId>
              </a:tblPr>
              <a:tblGrid>
                <a:gridCol w="1651056">
                  <a:extLst>
                    <a:ext uri="{9D8B030D-6E8A-4147-A177-3AD203B41FA5}">
                      <a16:colId xmlns:a16="http://schemas.microsoft.com/office/drawing/2014/main" val="3517598319"/>
                    </a:ext>
                  </a:extLst>
                </a:gridCol>
                <a:gridCol w="1651056">
                  <a:extLst>
                    <a:ext uri="{9D8B030D-6E8A-4147-A177-3AD203B41FA5}">
                      <a16:colId xmlns:a16="http://schemas.microsoft.com/office/drawing/2014/main" val="1967506642"/>
                    </a:ext>
                  </a:extLst>
                </a:gridCol>
                <a:gridCol w="1651056">
                  <a:extLst>
                    <a:ext uri="{9D8B030D-6E8A-4147-A177-3AD203B41FA5}">
                      <a16:colId xmlns:a16="http://schemas.microsoft.com/office/drawing/2014/main" val="3350411421"/>
                    </a:ext>
                  </a:extLst>
                </a:gridCol>
                <a:gridCol w="1651056">
                  <a:extLst>
                    <a:ext uri="{9D8B030D-6E8A-4147-A177-3AD203B41FA5}">
                      <a16:colId xmlns:a16="http://schemas.microsoft.com/office/drawing/2014/main" val="968084419"/>
                    </a:ext>
                  </a:extLst>
                </a:gridCol>
                <a:gridCol w="1651056">
                  <a:extLst>
                    <a:ext uri="{9D8B030D-6E8A-4147-A177-3AD203B41FA5}">
                      <a16:colId xmlns:a16="http://schemas.microsoft.com/office/drawing/2014/main" val="1265593816"/>
                    </a:ext>
                  </a:extLst>
                </a:gridCol>
              </a:tblGrid>
              <a:tr h="830436">
                <a:tc>
                  <a:txBody>
                    <a:bodyPr/>
                    <a:lstStyle/>
                    <a:p>
                      <a:pPr algn="ctr"/>
                      <a:r>
                        <a:rPr lang="en-US" altLang="zh-CN" sz="1800" b="1" dirty="0">
                          <a:solidFill>
                            <a:schemeClr val="bg1"/>
                          </a:solidFill>
                        </a:rPr>
                        <a:t>SIZE</a:t>
                      </a:r>
                      <a:endParaRPr lang="zh-CN" altLang="en-US" sz="1800" b="1" dirty="0">
                        <a:solidFill>
                          <a:schemeClr val="bg1"/>
                        </a:solidFill>
                      </a:endParaRPr>
                    </a:p>
                  </a:txBody>
                  <a:tcPr anchor="ctr">
                    <a:solidFill>
                      <a:srgbClr val="002060"/>
                    </a:solidFill>
                  </a:tcPr>
                </a:tc>
                <a:tc>
                  <a:txBody>
                    <a:bodyPr/>
                    <a:lstStyle/>
                    <a:p>
                      <a:pPr algn="ctr"/>
                      <a:r>
                        <a:rPr lang="en-US" altLang="zh-CN" sz="1800" b="1" dirty="0">
                          <a:solidFill>
                            <a:schemeClr val="bg1"/>
                          </a:solidFill>
                        </a:rPr>
                        <a:t>METHOD</a:t>
                      </a:r>
                      <a:endParaRPr lang="zh-CN" altLang="en-US" sz="1800" b="1" dirty="0">
                        <a:solidFill>
                          <a:schemeClr val="bg1"/>
                        </a:solidFill>
                      </a:endParaRPr>
                    </a:p>
                  </a:txBody>
                  <a:tcPr anchor="ctr">
                    <a:solidFill>
                      <a:schemeClr val="accent5"/>
                    </a:solidFill>
                  </a:tcPr>
                </a:tc>
                <a:tc>
                  <a:txBody>
                    <a:bodyPr/>
                    <a:lstStyle/>
                    <a:p>
                      <a:pPr algn="ctr"/>
                      <a:r>
                        <a:rPr lang="en-US" altLang="zh-CN" sz="1800" b="1" dirty="0">
                          <a:solidFill>
                            <a:schemeClr val="bg1"/>
                          </a:solidFill>
                        </a:rPr>
                        <a:t>SUCCESSFUL</a:t>
                      </a:r>
                      <a:endParaRPr lang="zh-CN" altLang="en-US" sz="1800" b="1" dirty="0">
                        <a:solidFill>
                          <a:schemeClr val="bg1"/>
                        </a:solidFill>
                      </a:endParaRPr>
                    </a:p>
                  </a:txBody>
                  <a:tcPr anchor="ctr">
                    <a:solidFill>
                      <a:srgbClr val="00B050"/>
                    </a:solidFill>
                  </a:tcPr>
                </a:tc>
                <a:tc>
                  <a:txBody>
                    <a:bodyPr/>
                    <a:lstStyle/>
                    <a:p>
                      <a:pPr algn="ctr"/>
                      <a:r>
                        <a:rPr lang="en-US" altLang="zh-CN" sz="1800" b="1" dirty="0">
                          <a:solidFill>
                            <a:schemeClr val="bg1"/>
                          </a:solidFill>
                        </a:rPr>
                        <a:t>CHALLENGED</a:t>
                      </a:r>
                      <a:endParaRPr lang="zh-CN" altLang="en-US" sz="1800" b="1" dirty="0">
                        <a:solidFill>
                          <a:schemeClr val="bg1"/>
                        </a:solidFill>
                      </a:endParaRPr>
                    </a:p>
                  </a:txBody>
                  <a:tcPr anchor="ctr">
                    <a:solidFill>
                      <a:schemeClr val="accent2"/>
                    </a:solidFill>
                  </a:tcPr>
                </a:tc>
                <a:tc>
                  <a:txBody>
                    <a:bodyPr/>
                    <a:lstStyle/>
                    <a:p>
                      <a:pPr algn="ctr"/>
                      <a:r>
                        <a:rPr lang="en-US" altLang="zh-CN" sz="1800" b="1" dirty="0">
                          <a:solidFill>
                            <a:schemeClr val="bg1"/>
                          </a:solidFill>
                        </a:rPr>
                        <a:t>FAILED</a:t>
                      </a:r>
                      <a:endParaRPr lang="zh-CN" altLang="en-US" sz="1800" b="1" dirty="0">
                        <a:solidFill>
                          <a:schemeClr val="bg1"/>
                        </a:solidFill>
                      </a:endParaRPr>
                    </a:p>
                  </a:txBody>
                  <a:tcPr anchor="ctr">
                    <a:solidFill>
                      <a:srgbClr val="C00000"/>
                    </a:solidFill>
                  </a:tcPr>
                </a:tc>
                <a:extLst>
                  <a:ext uri="{0D108BD9-81ED-4DB2-BD59-A6C34878D82A}">
                    <a16:rowId xmlns:a16="http://schemas.microsoft.com/office/drawing/2014/main" val="2576216818"/>
                  </a:ext>
                </a:extLst>
              </a:tr>
              <a:tr h="453841">
                <a:tc rowSpan="2">
                  <a:txBody>
                    <a:bodyPr/>
                    <a:lstStyle/>
                    <a:p>
                      <a:pPr algn="ctr"/>
                      <a:r>
                        <a:rPr lang="en-US" altLang="zh-CN" sz="1600" b="1" dirty="0"/>
                        <a:t>All</a:t>
                      </a:r>
                      <a:r>
                        <a:rPr lang="en-US" altLang="zh-CN" sz="1600" b="1" baseline="0" dirty="0"/>
                        <a:t> Size</a:t>
                      </a:r>
                    </a:p>
                    <a:p>
                      <a:pPr algn="ctr"/>
                      <a:r>
                        <a:rPr lang="en-US" altLang="zh-CN" sz="1600" b="1" baseline="0" dirty="0"/>
                        <a:t>Projects</a:t>
                      </a:r>
                      <a:endParaRPr lang="zh-CN" altLang="en-US" sz="1600" b="1" dirty="0"/>
                    </a:p>
                  </a:txBody>
                  <a:tcPr anchor="ctr"/>
                </a:tc>
                <a:tc>
                  <a:txBody>
                    <a:bodyPr/>
                    <a:lstStyle/>
                    <a:p>
                      <a:pPr algn="ctr"/>
                      <a:r>
                        <a:rPr lang="en-US" altLang="zh-CN" sz="1600" dirty="0"/>
                        <a:t>Agile</a:t>
                      </a:r>
                      <a:endParaRPr lang="zh-CN" altLang="en-US" sz="1600" dirty="0"/>
                    </a:p>
                  </a:txBody>
                  <a:tcPr anchor="ctr"/>
                </a:tc>
                <a:tc>
                  <a:txBody>
                    <a:bodyPr/>
                    <a:lstStyle/>
                    <a:p>
                      <a:pPr algn="ctr"/>
                      <a:r>
                        <a:rPr lang="en-US" altLang="zh-CN" sz="1600" dirty="0"/>
                        <a:t>39%</a:t>
                      </a:r>
                      <a:endParaRPr lang="zh-CN" altLang="en-US" sz="1600" dirty="0"/>
                    </a:p>
                  </a:txBody>
                  <a:tcPr anchor="ctr">
                    <a:solidFill>
                      <a:schemeClr val="accent6">
                        <a:lumMod val="60000"/>
                        <a:lumOff val="40000"/>
                      </a:schemeClr>
                    </a:solidFill>
                  </a:tcPr>
                </a:tc>
                <a:tc>
                  <a:txBody>
                    <a:bodyPr/>
                    <a:lstStyle/>
                    <a:p>
                      <a:pPr algn="ctr"/>
                      <a:r>
                        <a:rPr lang="en-US" altLang="zh-CN" sz="1600" dirty="0"/>
                        <a:t>52%</a:t>
                      </a:r>
                      <a:endParaRPr lang="zh-CN" altLang="en-US" sz="1600" dirty="0"/>
                    </a:p>
                  </a:txBody>
                  <a:tcPr anchor="ctr">
                    <a:solidFill>
                      <a:schemeClr val="accent2">
                        <a:lumMod val="40000"/>
                        <a:lumOff val="60000"/>
                      </a:schemeClr>
                    </a:solidFill>
                  </a:tcPr>
                </a:tc>
                <a:tc>
                  <a:txBody>
                    <a:bodyPr/>
                    <a:lstStyle/>
                    <a:p>
                      <a:pPr algn="ctr"/>
                      <a:r>
                        <a:rPr lang="en-US" altLang="zh-CN" sz="1600" dirty="0"/>
                        <a:t>9%</a:t>
                      </a:r>
                      <a:endParaRPr lang="zh-CN" altLang="en-US" sz="1600" dirty="0"/>
                    </a:p>
                  </a:txBody>
                  <a:tcPr anchor="ctr">
                    <a:solidFill>
                      <a:srgbClr val="FF99FF"/>
                    </a:solidFill>
                  </a:tcPr>
                </a:tc>
                <a:extLst>
                  <a:ext uri="{0D108BD9-81ED-4DB2-BD59-A6C34878D82A}">
                    <a16:rowId xmlns:a16="http://schemas.microsoft.com/office/drawing/2014/main" val="2715374489"/>
                  </a:ext>
                </a:extLst>
              </a:tr>
              <a:tr h="453841">
                <a:tc vMerge="1">
                  <a:txBody>
                    <a:bodyPr/>
                    <a:lstStyle/>
                    <a:p>
                      <a:pPr algn="ctr"/>
                      <a:endParaRPr lang="zh-CN" altLang="en-US" dirty="0"/>
                    </a:p>
                  </a:txBody>
                  <a:tcPr/>
                </a:tc>
                <a:tc>
                  <a:txBody>
                    <a:bodyPr/>
                    <a:lstStyle/>
                    <a:p>
                      <a:pPr algn="ctr"/>
                      <a:r>
                        <a:rPr lang="en-US" altLang="zh-CN" sz="1600" dirty="0"/>
                        <a:t>Waterfall</a:t>
                      </a:r>
                      <a:endParaRPr lang="zh-CN" altLang="en-US" sz="1600" dirty="0"/>
                    </a:p>
                  </a:txBody>
                  <a:tcPr anchor="ctr"/>
                </a:tc>
                <a:tc>
                  <a:txBody>
                    <a:bodyPr/>
                    <a:lstStyle/>
                    <a:p>
                      <a:pPr algn="ctr"/>
                      <a:r>
                        <a:rPr lang="en-US" altLang="zh-CN" sz="1600" dirty="0"/>
                        <a:t>11%</a:t>
                      </a:r>
                      <a:endParaRPr lang="zh-CN" altLang="en-US" sz="1600" dirty="0"/>
                    </a:p>
                  </a:txBody>
                  <a:tcPr anchor="ctr"/>
                </a:tc>
                <a:tc>
                  <a:txBody>
                    <a:bodyPr/>
                    <a:lstStyle/>
                    <a:p>
                      <a:pPr algn="ctr"/>
                      <a:r>
                        <a:rPr lang="en-US" altLang="zh-CN" sz="1600" dirty="0"/>
                        <a:t>60%</a:t>
                      </a:r>
                      <a:endParaRPr lang="zh-CN" altLang="en-US" sz="1600" dirty="0"/>
                    </a:p>
                  </a:txBody>
                  <a:tcPr anchor="ctr"/>
                </a:tc>
                <a:tc>
                  <a:txBody>
                    <a:bodyPr/>
                    <a:lstStyle/>
                    <a:p>
                      <a:pPr algn="ctr"/>
                      <a:r>
                        <a:rPr lang="en-US" altLang="zh-CN" sz="1600" dirty="0"/>
                        <a:t>29%</a:t>
                      </a:r>
                      <a:endParaRPr lang="zh-CN" altLang="en-US" sz="1600" dirty="0"/>
                    </a:p>
                  </a:txBody>
                  <a:tcPr anchor="ctr"/>
                </a:tc>
                <a:extLst>
                  <a:ext uri="{0D108BD9-81ED-4DB2-BD59-A6C34878D82A}">
                    <a16:rowId xmlns:a16="http://schemas.microsoft.com/office/drawing/2014/main" val="2395871237"/>
                  </a:ext>
                </a:extLst>
              </a:tr>
              <a:tr h="453841">
                <a:tc rowSpan="2">
                  <a:txBody>
                    <a:bodyPr/>
                    <a:lstStyle/>
                    <a:p>
                      <a:pPr algn="ctr"/>
                      <a:r>
                        <a:rPr lang="en-US" altLang="zh-CN" sz="1600" b="1" dirty="0"/>
                        <a:t>Large</a:t>
                      </a:r>
                      <a:r>
                        <a:rPr lang="en-US" altLang="zh-CN" sz="1600" b="1" baseline="0" dirty="0"/>
                        <a:t> Size</a:t>
                      </a:r>
                    </a:p>
                    <a:p>
                      <a:pPr algn="ctr"/>
                      <a:r>
                        <a:rPr lang="en-US" altLang="zh-CN" sz="1600" b="1" baseline="0" dirty="0"/>
                        <a:t>Projects</a:t>
                      </a:r>
                      <a:endParaRPr lang="zh-CN" altLang="en-US" sz="1600" b="1" dirty="0"/>
                    </a:p>
                  </a:txBody>
                  <a:tcPr anchor="ctr"/>
                </a:tc>
                <a:tc>
                  <a:txBody>
                    <a:bodyPr/>
                    <a:lstStyle/>
                    <a:p>
                      <a:pPr algn="ctr"/>
                      <a:r>
                        <a:rPr lang="en-US" altLang="zh-CN" sz="1600" dirty="0"/>
                        <a:t>Agile</a:t>
                      </a:r>
                      <a:endParaRPr lang="zh-CN" altLang="en-US" sz="1600" dirty="0"/>
                    </a:p>
                  </a:txBody>
                  <a:tcPr anchor="ctr"/>
                </a:tc>
                <a:tc>
                  <a:txBody>
                    <a:bodyPr/>
                    <a:lstStyle/>
                    <a:p>
                      <a:pPr algn="ctr"/>
                      <a:r>
                        <a:rPr lang="en-US" altLang="zh-CN" sz="1600" dirty="0"/>
                        <a:t>18%</a:t>
                      </a:r>
                      <a:endParaRPr lang="zh-CN" altLang="en-US" sz="1600" dirty="0"/>
                    </a:p>
                  </a:txBody>
                  <a:tcPr anchor="ctr">
                    <a:solidFill>
                      <a:schemeClr val="accent6">
                        <a:lumMod val="60000"/>
                        <a:lumOff val="40000"/>
                      </a:schemeClr>
                    </a:solidFill>
                  </a:tcPr>
                </a:tc>
                <a:tc>
                  <a:txBody>
                    <a:bodyPr/>
                    <a:lstStyle/>
                    <a:p>
                      <a:pPr algn="ctr"/>
                      <a:r>
                        <a:rPr lang="en-US" altLang="zh-CN" sz="1600" dirty="0"/>
                        <a:t>59%</a:t>
                      </a:r>
                      <a:endParaRPr lang="zh-CN" altLang="en-US" sz="1600" dirty="0"/>
                    </a:p>
                  </a:txBody>
                  <a:tcPr anchor="ctr">
                    <a:solidFill>
                      <a:schemeClr val="accent2">
                        <a:lumMod val="40000"/>
                        <a:lumOff val="60000"/>
                      </a:schemeClr>
                    </a:solidFill>
                  </a:tcPr>
                </a:tc>
                <a:tc>
                  <a:txBody>
                    <a:bodyPr/>
                    <a:lstStyle/>
                    <a:p>
                      <a:pPr algn="ctr"/>
                      <a:r>
                        <a:rPr lang="en-US" altLang="zh-CN" sz="1600" dirty="0"/>
                        <a:t>23%</a:t>
                      </a:r>
                      <a:endParaRPr lang="zh-CN" altLang="en-US" sz="1600" dirty="0"/>
                    </a:p>
                  </a:txBody>
                  <a:tcPr anchor="ctr">
                    <a:solidFill>
                      <a:srgbClr val="FF99FF"/>
                    </a:solidFill>
                  </a:tcPr>
                </a:tc>
                <a:extLst>
                  <a:ext uri="{0D108BD9-81ED-4DB2-BD59-A6C34878D82A}">
                    <a16:rowId xmlns:a16="http://schemas.microsoft.com/office/drawing/2014/main" val="1099486113"/>
                  </a:ext>
                </a:extLst>
              </a:tr>
              <a:tr h="453841">
                <a:tc vMerge="1">
                  <a:txBody>
                    <a:bodyPr/>
                    <a:lstStyle/>
                    <a:p>
                      <a:pPr marL="0" algn="ctr" defTabSz="914400" rtl="0" eaLnBrk="1" latinLnBrk="0" hangingPunct="1"/>
                      <a:endParaRPr lang="zh-CN" altLang="en-US" sz="1800" kern="1200" dirty="0">
                        <a:solidFill>
                          <a:schemeClr val="tx1"/>
                        </a:solidFill>
                        <a:latin typeface="+mn-lt"/>
                        <a:ea typeface="+mn-ea"/>
                        <a:cs typeface="+mn-cs"/>
                      </a:endParaRPr>
                    </a:p>
                  </a:txBody>
                  <a:tcPr/>
                </a:tc>
                <a:tc>
                  <a:txBody>
                    <a:bodyPr/>
                    <a:lstStyle/>
                    <a:p>
                      <a:pPr algn="ctr"/>
                      <a:r>
                        <a:rPr lang="en-US" altLang="zh-CN" sz="1600" dirty="0"/>
                        <a:t>Waterfall</a:t>
                      </a:r>
                      <a:endParaRPr lang="zh-CN" altLang="en-US" sz="1600" dirty="0"/>
                    </a:p>
                  </a:txBody>
                  <a:tcPr anchor="ctr"/>
                </a:tc>
                <a:tc>
                  <a:txBody>
                    <a:bodyPr/>
                    <a:lstStyle/>
                    <a:p>
                      <a:pPr algn="ctr"/>
                      <a:r>
                        <a:rPr lang="en-US" altLang="zh-CN" sz="1600" dirty="0"/>
                        <a:t>3%</a:t>
                      </a:r>
                      <a:endParaRPr lang="zh-CN" altLang="en-US" sz="1600" dirty="0"/>
                    </a:p>
                  </a:txBody>
                  <a:tcPr anchor="ctr"/>
                </a:tc>
                <a:tc>
                  <a:txBody>
                    <a:bodyPr/>
                    <a:lstStyle/>
                    <a:p>
                      <a:pPr algn="ctr"/>
                      <a:r>
                        <a:rPr lang="en-US" altLang="zh-CN" sz="1600" dirty="0"/>
                        <a:t>55%</a:t>
                      </a:r>
                      <a:endParaRPr lang="zh-CN" altLang="en-US" sz="1600" dirty="0"/>
                    </a:p>
                  </a:txBody>
                  <a:tcPr anchor="ctr"/>
                </a:tc>
                <a:tc>
                  <a:txBody>
                    <a:bodyPr/>
                    <a:lstStyle/>
                    <a:p>
                      <a:pPr algn="ctr"/>
                      <a:r>
                        <a:rPr lang="en-US" altLang="zh-CN" sz="1600" dirty="0"/>
                        <a:t>42%</a:t>
                      </a:r>
                      <a:endParaRPr lang="zh-CN" altLang="en-US" sz="1600" dirty="0"/>
                    </a:p>
                  </a:txBody>
                  <a:tcPr anchor="ctr"/>
                </a:tc>
                <a:extLst>
                  <a:ext uri="{0D108BD9-81ED-4DB2-BD59-A6C34878D82A}">
                    <a16:rowId xmlns:a16="http://schemas.microsoft.com/office/drawing/2014/main" val="1798520487"/>
                  </a:ext>
                </a:extLst>
              </a:tr>
              <a:tr h="453841">
                <a:tc rowSpan="2">
                  <a:txBody>
                    <a:bodyPr/>
                    <a:lstStyle/>
                    <a:p>
                      <a:pPr algn="ctr"/>
                      <a:r>
                        <a:rPr lang="en-US" altLang="zh-CN" sz="1600" b="1" dirty="0"/>
                        <a:t>Medium</a:t>
                      </a:r>
                      <a:r>
                        <a:rPr lang="en-US" altLang="zh-CN" sz="1600" b="1" baseline="0" dirty="0"/>
                        <a:t> Size</a:t>
                      </a:r>
                    </a:p>
                    <a:p>
                      <a:pPr algn="ctr"/>
                      <a:r>
                        <a:rPr lang="en-US" altLang="zh-CN" sz="1600" b="1" baseline="0" dirty="0"/>
                        <a:t>Projects</a:t>
                      </a:r>
                      <a:endParaRPr lang="zh-CN" altLang="en-US" sz="1600" b="1" dirty="0"/>
                    </a:p>
                  </a:txBody>
                  <a:tcPr anchor="ctr"/>
                </a:tc>
                <a:tc>
                  <a:txBody>
                    <a:bodyPr/>
                    <a:lstStyle/>
                    <a:p>
                      <a:pPr algn="ctr"/>
                      <a:r>
                        <a:rPr lang="en-US" altLang="zh-CN" sz="1600" dirty="0"/>
                        <a:t>Agile</a:t>
                      </a:r>
                      <a:endParaRPr lang="zh-CN" altLang="en-US" sz="1600" dirty="0"/>
                    </a:p>
                  </a:txBody>
                  <a:tcPr anchor="ctr"/>
                </a:tc>
                <a:tc>
                  <a:txBody>
                    <a:bodyPr/>
                    <a:lstStyle/>
                    <a:p>
                      <a:pPr algn="ctr"/>
                      <a:r>
                        <a:rPr lang="en-US" altLang="zh-CN" sz="1600" dirty="0"/>
                        <a:t>27%</a:t>
                      </a:r>
                      <a:endParaRPr lang="zh-CN" altLang="en-US" sz="1600" dirty="0"/>
                    </a:p>
                  </a:txBody>
                  <a:tcPr anchor="ctr">
                    <a:solidFill>
                      <a:schemeClr val="accent6">
                        <a:lumMod val="60000"/>
                        <a:lumOff val="40000"/>
                      </a:schemeClr>
                    </a:solidFill>
                  </a:tcPr>
                </a:tc>
                <a:tc>
                  <a:txBody>
                    <a:bodyPr/>
                    <a:lstStyle/>
                    <a:p>
                      <a:pPr algn="ctr"/>
                      <a:r>
                        <a:rPr lang="en-US" altLang="zh-CN" sz="1600" dirty="0"/>
                        <a:t>62%</a:t>
                      </a:r>
                      <a:endParaRPr lang="zh-CN" altLang="en-US" sz="1600" dirty="0"/>
                    </a:p>
                  </a:txBody>
                  <a:tcPr anchor="ctr">
                    <a:solidFill>
                      <a:schemeClr val="accent2">
                        <a:lumMod val="40000"/>
                        <a:lumOff val="60000"/>
                      </a:schemeClr>
                    </a:solidFill>
                  </a:tcPr>
                </a:tc>
                <a:tc>
                  <a:txBody>
                    <a:bodyPr/>
                    <a:lstStyle/>
                    <a:p>
                      <a:pPr algn="ctr"/>
                      <a:r>
                        <a:rPr lang="en-US" altLang="zh-CN" sz="1600" dirty="0"/>
                        <a:t>11%</a:t>
                      </a:r>
                      <a:endParaRPr lang="zh-CN" altLang="en-US" sz="1600" dirty="0"/>
                    </a:p>
                  </a:txBody>
                  <a:tcPr anchor="ctr">
                    <a:solidFill>
                      <a:srgbClr val="FF99FF"/>
                    </a:solidFill>
                  </a:tcPr>
                </a:tc>
                <a:extLst>
                  <a:ext uri="{0D108BD9-81ED-4DB2-BD59-A6C34878D82A}">
                    <a16:rowId xmlns:a16="http://schemas.microsoft.com/office/drawing/2014/main" val="448335919"/>
                  </a:ext>
                </a:extLst>
              </a:tr>
              <a:tr h="453841">
                <a:tc vMerge="1">
                  <a:txBody>
                    <a:bodyPr/>
                    <a:lstStyle/>
                    <a:p>
                      <a:pPr algn="ctr"/>
                      <a:endParaRPr lang="zh-CN" altLang="en-US" dirty="0"/>
                    </a:p>
                  </a:txBody>
                  <a:tcPr/>
                </a:tc>
                <a:tc>
                  <a:txBody>
                    <a:bodyPr/>
                    <a:lstStyle/>
                    <a:p>
                      <a:pPr algn="ctr"/>
                      <a:r>
                        <a:rPr lang="en-US" altLang="zh-CN" sz="1600" dirty="0"/>
                        <a:t>Waterfall</a:t>
                      </a:r>
                      <a:endParaRPr lang="zh-CN" altLang="en-US" sz="1600" dirty="0"/>
                    </a:p>
                  </a:txBody>
                  <a:tcPr anchor="ctr"/>
                </a:tc>
                <a:tc>
                  <a:txBody>
                    <a:bodyPr/>
                    <a:lstStyle/>
                    <a:p>
                      <a:pPr algn="ctr"/>
                      <a:r>
                        <a:rPr lang="en-US" altLang="zh-CN" sz="1600" dirty="0"/>
                        <a:t>7%</a:t>
                      </a:r>
                      <a:endParaRPr lang="zh-CN" altLang="en-US" sz="1600" dirty="0"/>
                    </a:p>
                  </a:txBody>
                  <a:tcPr anchor="ctr"/>
                </a:tc>
                <a:tc>
                  <a:txBody>
                    <a:bodyPr/>
                    <a:lstStyle/>
                    <a:p>
                      <a:pPr algn="ctr"/>
                      <a:r>
                        <a:rPr lang="en-US" altLang="zh-CN" sz="1600" dirty="0"/>
                        <a:t>68%</a:t>
                      </a:r>
                      <a:endParaRPr lang="zh-CN" altLang="en-US" sz="1600" dirty="0"/>
                    </a:p>
                  </a:txBody>
                  <a:tcPr anchor="ctr"/>
                </a:tc>
                <a:tc>
                  <a:txBody>
                    <a:bodyPr/>
                    <a:lstStyle/>
                    <a:p>
                      <a:pPr algn="ctr"/>
                      <a:r>
                        <a:rPr lang="en-US" altLang="zh-CN" sz="1600" dirty="0"/>
                        <a:t>25%</a:t>
                      </a:r>
                      <a:endParaRPr lang="zh-CN" altLang="en-US" sz="1600" dirty="0"/>
                    </a:p>
                  </a:txBody>
                  <a:tcPr anchor="ctr"/>
                </a:tc>
                <a:extLst>
                  <a:ext uri="{0D108BD9-81ED-4DB2-BD59-A6C34878D82A}">
                    <a16:rowId xmlns:a16="http://schemas.microsoft.com/office/drawing/2014/main" val="264905591"/>
                  </a:ext>
                </a:extLst>
              </a:tr>
              <a:tr h="453841">
                <a:tc rowSpan="2">
                  <a:txBody>
                    <a:bodyPr/>
                    <a:lstStyle/>
                    <a:p>
                      <a:pPr algn="ctr"/>
                      <a:r>
                        <a:rPr lang="en-US" altLang="zh-CN" sz="1600" b="1" dirty="0"/>
                        <a:t>Small </a:t>
                      </a:r>
                      <a:r>
                        <a:rPr lang="en-US" altLang="zh-CN" sz="1600" b="1" baseline="0" dirty="0"/>
                        <a:t>Size</a:t>
                      </a:r>
                    </a:p>
                    <a:p>
                      <a:pPr algn="ctr"/>
                      <a:r>
                        <a:rPr lang="en-US" altLang="zh-CN" sz="1600" b="1" baseline="0" dirty="0"/>
                        <a:t>Projects</a:t>
                      </a:r>
                      <a:endParaRPr lang="zh-CN" altLang="en-US" sz="1600" b="1" dirty="0"/>
                    </a:p>
                  </a:txBody>
                  <a:tcPr anchor="ctr"/>
                </a:tc>
                <a:tc>
                  <a:txBody>
                    <a:bodyPr/>
                    <a:lstStyle/>
                    <a:p>
                      <a:pPr algn="ctr"/>
                      <a:r>
                        <a:rPr lang="en-US" altLang="zh-CN" sz="1600" dirty="0"/>
                        <a:t>Agile</a:t>
                      </a:r>
                      <a:endParaRPr lang="zh-CN" altLang="en-US" sz="1600" dirty="0"/>
                    </a:p>
                  </a:txBody>
                  <a:tcPr anchor="ctr"/>
                </a:tc>
                <a:tc>
                  <a:txBody>
                    <a:bodyPr/>
                    <a:lstStyle/>
                    <a:p>
                      <a:pPr algn="ctr"/>
                      <a:r>
                        <a:rPr lang="en-US" altLang="zh-CN" sz="1600" dirty="0"/>
                        <a:t>58%</a:t>
                      </a:r>
                      <a:endParaRPr lang="zh-CN" altLang="en-US" sz="1600" dirty="0"/>
                    </a:p>
                  </a:txBody>
                  <a:tcPr anchor="ctr">
                    <a:solidFill>
                      <a:schemeClr val="accent6">
                        <a:lumMod val="60000"/>
                        <a:lumOff val="40000"/>
                      </a:schemeClr>
                    </a:solidFill>
                  </a:tcPr>
                </a:tc>
                <a:tc>
                  <a:txBody>
                    <a:bodyPr/>
                    <a:lstStyle/>
                    <a:p>
                      <a:pPr algn="ctr"/>
                      <a:r>
                        <a:rPr lang="en-US" altLang="zh-CN" sz="1600" dirty="0"/>
                        <a:t>38%</a:t>
                      </a:r>
                      <a:endParaRPr lang="zh-CN" altLang="en-US" sz="1600" dirty="0"/>
                    </a:p>
                  </a:txBody>
                  <a:tcPr anchor="ctr">
                    <a:solidFill>
                      <a:schemeClr val="accent2">
                        <a:lumMod val="40000"/>
                        <a:lumOff val="60000"/>
                      </a:schemeClr>
                    </a:solidFill>
                  </a:tcPr>
                </a:tc>
                <a:tc>
                  <a:txBody>
                    <a:bodyPr/>
                    <a:lstStyle/>
                    <a:p>
                      <a:pPr algn="ctr"/>
                      <a:r>
                        <a:rPr lang="en-US" altLang="zh-CN" sz="1600" dirty="0"/>
                        <a:t>4%</a:t>
                      </a:r>
                      <a:endParaRPr lang="zh-CN" altLang="en-US" sz="1600" dirty="0"/>
                    </a:p>
                  </a:txBody>
                  <a:tcPr anchor="ctr">
                    <a:solidFill>
                      <a:srgbClr val="FF99FF"/>
                    </a:solidFill>
                  </a:tcPr>
                </a:tc>
                <a:extLst>
                  <a:ext uri="{0D108BD9-81ED-4DB2-BD59-A6C34878D82A}">
                    <a16:rowId xmlns:a16="http://schemas.microsoft.com/office/drawing/2014/main" val="3635094851"/>
                  </a:ext>
                </a:extLst>
              </a:tr>
              <a:tr h="453841">
                <a:tc vMerge="1">
                  <a:txBody>
                    <a:bodyPr/>
                    <a:lstStyle/>
                    <a:p>
                      <a:pPr algn="ctr"/>
                      <a:endParaRPr lang="zh-CN" altLang="en-US" dirty="0"/>
                    </a:p>
                  </a:txBody>
                  <a:tcPr/>
                </a:tc>
                <a:tc>
                  <a:txBody>
                    <a:bodyPr/>
                    <a:lstStyle/>
                    <a:p>
                      <a:pPr algn="ctr"/>
                      <a:r>
                        <a:rPr lang="en-US" altLang="zh-CN" sz="1600" dirty="0"/>
                        <a:t>Waterfall</a:t>
                      </a:r>
                      <a:endParaRPr lang="zh-CN" altLang="en-US" sz="1600" dirty="0"/>
                    </a:p>
                  </a:txBody>
                  <a:tcPr anchor="ctr"/>
                </a:tc>
                <a:tc>
                  <a:txBody>
                    <a:bodyPr/>
                    <a:lstStyle/>
                    <a:p>
                      <a:pPr algn="ctr"/>
                      <a:r>
                        <a:rPr lang="en-US" altLang="zh-CN" sz="1600" dirty="0"/>
                        <a:t>44%</a:t>
                      </a:r>
                      <a:endParaRPr lang="zh-CN" altLang="en-US" sz="1600" dirty="0"/>
                    </a:p>
                  </a:txBody>
                  <a:tcPr anchor="ctr"/>
                </a:tc>
                <a:tc>
                  <a:txBody>
                    <a:bodyPr/>
                    <a:lstStyle/>
                    <a:p>
                      <a:pPr algn="ctr"/>
                      <a:r>
                        <a:rPr lang="en-US" altLang="zh-CN" sz="1600" dirty="0"/>
                        <a:t>45%</a:t>
                      </a:r>
                      <a:endParaRPr lang="zh-CN" altLang="en-US" sz="1600" dirty="0"/>
                    </a:p>
                  </a:txBody>
                  <a:tcPr anchor="ctr"/>
                </a:tc>
                <a:tc>
                  <a:txBody>
                    <a:bodyPr/>
                    <a:lstStyle/>
                    <a:p>
                      <a:pPr algn="ctr"/>
                      <a:r>
                        <a:rPr lang="en-US" altLang="zh-CN" sz="1600" dirty="0"/>
                        <a:t>11%</a:t>
                      </a:r>
                      <a:endParaRPr lang="zh-CN" altLang="en-US" sz="1600" dirty="0"/>
                    </a:p>
                  </a:txBody>
                  <a:tcPr anchor="ctr"/>
                </a:tc>
                <a:extLst>
                  <a:ext uri="{0D108BD9-81ED-4DB2-BD59-A6C34878D82A}">
                    <a16:rowId xmlns:a16="http://schemas.microsoft.com/office/drawing/2014/main" val="1567751254"/>
                  </a:ext>
                </a:extLst>
              </a:tr>
            </a:tbl>
          </a:graphicData>
        </a:graphic>
      </p:graphicFrame>
      <p:sp>
        <p:nvSpPr>
          <p:cNvPr id="42" name="Text Box 6">
            <a:extLst>
              <a:ext uri="{FF2B5EF4-FFF2-40B4-BE49-F238E27FC236}">
                <a16:creationId xmlns:a16="http://schemas.microsoft.com/office/drawing/2014/main" id="{C9B738EF-60F7-48DA-B949-5B14CBC5CC2A}"/>
              </a:ext>
            </a:extLst>
          </p:cNvPr>
          <p:cNvSpPr txBox="1">
            <a:spLocks noChangeArrowheads="1"/>
          </p:cNvSpPr>
          <p:nvPr/>
        </p:nvSpPr>
        <p:spPr bwMode="auto">
          <a:xfrm>
            <a:off x="3890627" y="5901707"/>
            <a:ext cx="684036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dirty="0"/>
              <a:t>Source: The CHAOS Manifesto, The Standish Group, 2011-2015</a:t>
            </a:r>
            <a:endParaRPr lang="zh-CN" altLang="en-US" sz="1600" dirty="0"/>
          </a:p>
        </p:txBody>
      </p:sp>
    </p:spTree>
    <p:extLst>
      <p:ext uri="{BB962C8B-B14F-4D97-AF65-F5344CB8AC3E}">
        <p14:creationId xmlns:p14="http://schemas.microsoft.com/office/powerpoint/2010/main" val="18362276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en-US" dirty="0"/>
              <a:t>敏捷方法的发展历程</a:t>
            </a:r>
          </a:p>
        </p:txBody>
      </p:sp>
      <p:sp>
        <p:nvSpPr>
          <p:cNvPr id="4" name="内容占位符 3"/>
          <p:cNvSpPr>
            <a:spLocks noGrp="1"/>
          </p:cNvSpPr>
          <p:nvPr>
            <p:ph idx="1"/>
          </p:nvPr>
        </p:nvSpPr>
        <p:spPr/>
        <p:txBody>
          <a:bodyPr>
            <a:normAutofit/>
          </a:bodyPr>
          <a:lstStyle/>
          <a:p>
            <a:pPr>
              <a:lnSpc>
                <a:spcPct val="120000"/>
              </a:lnSpc>
            </a:pPr>
            <a:r>
              <a:rPr lang="zh-CN" altLang="en-US" sz="2400" dirty="0"/>
              <a:t>“敏捷”方法实际上是一种</a:t>
            </a:r>
            <a:r>
              <a:rPr lang="zh-CN" altLang="en-US" sz="2400" b="1" dirty="0">
                <a:solidFill>
                  <a:srgbClr val="0070C0"/>
                </a:solidFill>
              </a:rPr>
              <a:t>指导思想</a:t>
            </a:r>
            <a:r>
              <a:rPr lang="zh-CN" altLang="en-US" sz="2400" dirty="0"/>
              <a:t>而不是确切定义好的规范，是一系列</a:t>
            </a:r>
            <a:r>
              <a:rPr lang="zh-CN" altLang="en-US" sz="2400" b="1" dirty="0">
                <a:solidFill>
                  <a:srgbClr val="0070C0"/>
                </a:solidFill>
              </a:rPr>
              <a:t>快速迭代</a:t>
            </a:r>
            <a:r>
              <a:rPr lang="zh-CN" altLang="en-US" sz="2400" dirty="0"/>
              <a:t>、</a:t>
            </a:r>
            <a:r>
              <a:rPr lang="zh-CN" altLang="en-US" sz="2400" b="1" dirty="0">
                <a:solidFill>
                  <a:srgbClr val="0070C0"/>
                </a:solidFill>
              </a:rPr>
              <a:t>渐进开发方法</a:t>
            </a:r>
            <a:r>
              <a:rPr lang="zh-CN" altLang="en-US" sz="2400" dirty="0"/>
              <a:t>的统称。</a:t>
            </a:r>
          </a:p>
          <a:p>
            <a:pPr>
              <a:lnSpc>
                <a:spcPct val="120000"/>
              </a:lnSpc>
            </a:pPr>
            <a:r>
              <a:rPr lang="en-US" altLang="zh-CN" sz="2400" dirty="0"/>
              <a:t>2001</a:t>
            </a:r>
            <a:r>
              <a:rPr lang="zh-CN" altLang="en-US" sz="2400" dirty="0"/>
              <a:t>年在软件工程界首次出现“敏捷”这个名词，</a:t>
            </a:r>
            <a:r>
              <a:rPr lang="en-US" altLang="zh-CN" sz="2400" dirty="0"/>
              <a:t>17</a:t>
            </a:r>
            <a:r>
              <a:rPr lang="zh-CN" altLang="en-US" sz="2400" dirty="0"/>
              <a:t>个软件过程方法学家举行了一个讨论会。发现他们彼此的“轻量级”方法有很多共同的地方，因此一致同意把这些方法统称为“敏捷”方法。并且成立了“</a:t>
            </a:r>
            <a:r>
              <a:rPr lang="zh-CN" altLang="en-US" sz="2400" b="1" dirty="0">
                <a:solidFill>
                  <a:srgbClr val="0070C0"/>
                </a:solidFill>
              </a:rPr>
              <a:t>敏捷联盟</a:t>
            </a:r>
            <a:r>
              <a:rPr lang="zh-CN" altLang="en-US" sz="2400" dirty="0"/>
              <a:t>”（</a:t>
            </a:r>
            <a:r>
              <a:rPr lang="en-US" altLang="zh-CN" sz="2400" dirty="0"/>
              <a:t>Agile Alliance</a:t>
            </a:r>
            <a:r>
              <a:rPr lang="zh-CN" altLang="en-US" sz="2400" dirty="0"/>
              <a:t>），同时还发布了“</a:t>
            </a:r>
            <a:r>
              <a:rPr lang="zh-CN" altLang="en-US" sz="2400" b="1" dirty="0">
                <a:solidFill>
                  <a:srgbClr val="C00000"/>
                </a:solidFill>
              </a:rPr>
              <a:t>敏捷宣言</a:t>
            </a:r>
            <a:r>
              <a:rPr lang="zh-CN" altLang="en-US" sz="2400" dirty="0"/>
              <a:t>”和“</a:t>
            </a:r>
            <a:r>
              <a:rPr lang="zh-CN" altLang="en-US" sz="2400" b="1" dirty="0">
                <a:solidFill>
                  <a:srgbClr val="C00000"/>
                </a:solidFill>
              </a:rPr>
              <a:t>敏捷原则</a:t>
            </a:r>
            <a:r>
              <a:rPr lang="zh-CN" altLang="en-US" sz="2400" dirty="0"/>
              <a:t>”。</a:t>
            </a:r>
          </a:p>
          <a:p>
            <a:pPr>
              <a:lnSpc>
                <a:spcPct val="120000"/>
              </a:lnSpc>
            </a:pPr>
            <a:r>
              <a:rPr lang="en-US" altLang="zh-CN" sz="2400" dirty="0"/>
              <a:t>2005</a:t>
            </a:r>
            <a:r>
              <a:rPr lang="zh-CN" altLang="en-US" sz="2400" dirty="0"/>
              <a:t>成立了“</a:t>
            </a:r>
            <a:r>
              <a:rPr lang="zh-CN" altLang="en-US" sz="2400" b="1" dirty="0">
                <a:solidFill>
                  <a:srgbClr val="0070C0"/>
                </a:solidFill>
              </a:rPr>
              <a:t>敏捷项目领导力网络</a:t>
            </a:r>
            <a:r>
              <a:rPr lang="zh-CN" altLang="en-US" sz="2400" dirty="0"/>
              <a:t>”（</a:t>
            </a:r>
            <a:r>
              <a:rPr lang="en-US" altLang="zh-CN" sz="2400" dirty="0"/>
              <a:t>Agile Project Leadership Network, APLN</a:t>
            </a:r>
            <a:r>
              <a:rPr lang="zh-CN" altLang="en-US" sz="2400" dirty="0"/>
              <a:t>），并发布了“</a:t>
            </a:r>
            <a:r>
              <a:rPr lang="zh-CN" altLang="en-US" sz="2400" b="1" dirty="0">
                <a:solidFill>
                  <a:srgbClr val="C00000"/>
                </a:solidFill>
              </a:rPr>
              <a:t>互依赖声明</a:t>
            </a:r>
            <a:r>
              <a:rPr lang="zh-CN" altLang="en-US" sz="2400" dirty="0"/>
              <a:t>”（</a:t>
            </a:r>
            <a:r>
              <a:rPr lang="en-US" altLang="zh-CN" sz="2400" dirty="0"/>
              <a:t>The Declaration of Interdependence, DOI</a:t>
            </a:r>
            <a:r>
              <a:rPr lang="zh-CN" altLang="en-US" sz="2400" dirty="0"/>
              <a:t>）</a:t>
            </a:r>
          </a:p>
        </p:txBody>
      </p:sp>
      <p:sp>
        <p:nvSpPr>
          <p:cNvPr id="3" name="灯片编号占位符 2"/>
          <p:cNvSpPr>
            <a:spLocks noGrp="1"/>
          </p:cNvSpPr>
          <p:nvPr>
            <p:ph type="sldNum" sz="quarter" idx="12"/>
          </p:nvPr>
        </p:nvSpPr>
        <p:spPr/>
        <p:txBody>
          <a:bodyPr/>
          <a:lstStyle/>
          <a:p>
            <a:fld id="{51C954A1-9FE7-4ABB-8851-D5362BFC037D}" type="slidenum">
              <a:rPr lang="en-US" altLang="en-US" smtClean="0"/>
              <a:pPr/>
              <a:t>59</a:t>
            </a:fld>
            <a:endParaRPr lang="en-US" altLang="en-US"/>
          </a:p>
        </p:txBody>
      </p:sp>
    </p:spTree>
    <p:extLst>
      <p:ext uri="{BB962C8B-B14F-4D97-AF65-F5344CB8AC3E}">
        <p14:creationId xmlns:p14="http://schemas.microsoft.com/office/powerpoint/2010/main" val="3941890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成功项目的特征</a:t>
            </a:r>
          </a:p>
        </p:txBody>
      </p:sp>
      <p:sp>
        <p:nvSpPr>
          <p:cNvPr id="4" name="内容占位符 3"/>
          <p:cNvSpPr>
            <a:spLocks noGrp="1"/>
          </p:cNvSpPr>
          <p:nvPr>
            <p:ph idx="1"/>
          </p:nvPr>
        </p:nvSpPr>
        <p:spPr>
          <a:xfrm>
            <a:off x="673100" y="1200210"/>
            <a:ext cx="6139897" cy="5047544"/>
          </a:xfrm>
        </p:spPr>
        <p:txBody>
          <a:bodyPr/>
          <a:lstStyle/>
          <a:p>
            <a:r>
              <a:rPr lang="zh-CN" altLang="en-US" dirty="0"/>
              <a:t>“实际的”：满足项目干系人的要求 </a:t>
            </a:r>
            <a:endParaRPr lang="en-US" altLang="zh-CN" dirty="0"/>
          </a:p>
          <a:p>
            <a:pPr lvl="1"/>
            <a:r>
              <a:rPr lang="zh-CN" altLang="en-US" dirty="0"/>
              <a:t>漫画 项目成功俱乐部</a:t>
            </a:r>
            <a:endParaRPr lang="en-US" altLang="zh-CN" dirty="0"/>
          </a:p>
        </p:txBody>
      </p:sp>
      <p:sp>
        <p:nvSpPr>
          <p:cNvPr id="2" name="灯片编号占位符 1"/>
          <p:cNvSpPr>
            <a:spLocks noGrp="1"/>
          </p:cNvSpPr>
          <p:nvPr>
            <p:ph type="sldNum" sz="quarter" idx="12"/>
          </p:nvPr>
        </p:nvSpPr>
        <p:spPr/>
        <p:txBody>
          <a:bodyPr/>
          <a:lstStyle/>
          <a:p>
            <a:fld id="{9231B233-6F93-4D7F-B7DA-1F27CAA8E8C0}" type="slidenum">
              <a:rPr lang="en-US" altLang="en-US" smtClean="0"/>
              <a:pPr/>
              <a:t>6</a:t>
            </a:fld>
            <a:endParaRPr lang="en-US" altLang="en-US"/>
          </a:p>
        </p:txBody>
      </p:sp>
      <p:pic>
        <p:nvPicPr>
          <p:cNvPr id="6" name="图片 5">
            <a:extLst>
              <a:ext uri="{FF2B5EF4-FFF2-40B4-BE49-F238E27FC236}">
                <a16:creationId xmlns:a16="http://schemas.microsoft.com/office/drawing/2014/main" id="{9E639275-ADE4-1B96-103C-51464ECD8005}"/>
              </a:ext>
            </a:extLst>
          </p:cNvPr>
          <p:cNvPicPr>
            <a:picLocks noChangeAspect="1"/>
          </p:cNvPicPr>
          <p:nvPr/>
        </p:nvPicPr>
        <p:blipFill rotWithShape="1">
          <a:blip r:embed="rId2"/>
          <a:srcRect l="7464" t="6944" r="7384" b="3472"/>
          <a:stretch/>
        </p:blipFill>
        <p:spPr>
          <a:xfrm>
            <a:off x="6812997" y="6979"/>
            <a:ext cx="4450509" cy="6851022"/>
          </a:xfrm>
          <a:prstGeom prst="rect">
            <a:avLst/>
          </a:prstGeom>
        </p:spPr>
      </p:pic>
    </p:spTree>
    <p:extLst>
      <p:ext uri="{BB962C8B-B14F-4D97-AF65-F5344CB8AC3E}">
        <p14:creationId xmlns:p14="http://schemas.microsoft.com/office/powerpoint/2010/main" val="33754705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zh-CN" dirty="0"/>
              <a:t>2. </a:t>
            </a:r>
            <a:r>
              <a:rPr lang="zh-CN" altLang="en-US" dirty="0"/>
              <a:t>什么是敏捷</a:t>
            </a:r>
          </a:p>
        </p:txBody>
      </p:sp>
      <p:sp>
        <p:nvSpPr>
          <p:cNvPr id="3" name="内容占位符 2">
            <a:extLst>
              <a:ext uri="{FF2B5EF4-FFF2-40B4-BE49-F238E27FC236}">
                <a16:creationId xmlns:a16="http://schemas.microsoft.com/office/drawing/2014/main" id="{6C57EB76-CA9C-42E4-B3CE-515371FE693D}"/>
              </a:ext>
            </a:extLst>
          </p:cNvPr>
          <p:cNvSpPr>
            <a:spLocks noGrp="1"/>
          </p:cNvSpPr>
          <p:nvPr>
            <p:ph idx="1"/>
          </p:nvPr>
        </p:nvSpPr>
        <p:spPr/>
        <p:txBody>
          <a:bodyPr/>
          <a:lstStyle/>
          <a:p>
            <a:r>
              <a:rPr lang="zh-CN" altLang="en-US" dirty="0">
                <a:latin typeface="Arial" charset="0"/>
              </a:rPr>
              <a:t>“通过持续的</a:t>
            </a:r>
            <a:r>
              <a:rPr lang="zh-CN" altLang="en-US" dirty="0">
                <a:solidFill>
                  <a:srgbClr val="C00000"/>
                </a:solidFill>
                <a:latin typeface="Arial" charset="0"/>
              </a:rPr>
              <a:t>利益相关人反馈</a:t>
            </a:r>
            <a:r>
              <a:rPr lang="zh-CN" altLang="en-US" dirty="0">
                <a:latin typeface="Arial" charset="0"/>
              </a:rPr>
              <a:t>，使用</a:t>
            </a:r>
            <a:r>
              <a:rPr lang="zh-CN" altLang="en-US" dirty="0">
                <a:solidFill>
                  <a:srgbClr val="C00000"/>
                </a:solidFill>
                <a:latin typeface="Arial" charset="0"/>
              </a:rPr>
              <a:t>用例（或用户故事）</a:t>
            </a:r>
            <a:r>
              <a:rPr lang="zh-CN" altLang="en-US" dirty="0">
                <a:latin typeface="Arial" charset="0"/>
              </a:rPr>
              <a:t>和一系列</a:t>
            </a:r>
            <a:r>
              <a:rPr lang="zh-CN" altLang="en-US" dirty="0">
                <a:solidFill>
                  <a:srgbClr val="C00000"/>
                </a:solidFill>
                <a:latin typeface="Arial" charset="0"/>
              </a:rPr>
              <a:t>短小且是固定时间的迭代</a:t>
            </a:r>
            <a:r>
              <a:rPr lang="zh-CN" altLang="en-US" dirty="0">
                <a:latin typeface="Arial" charset="0"/>
              </a:rPr>
              <a:t>去发布</a:t>
            </a:r>
            <a:r>
              <a:rPr lang="zh-CN" altLang="en-US" dirty="0">
                <a:solidFill>
                  <a:srgbClr val="C00000"/>
                </a:solidFill>
                <a:latin typeface="Arial" charset="0"/>
              </a:rPr>
              <a:t>高质量的，高可用性的代码</a:t>
            </a:r>
            <a:r>
              <a:rPr lang="zh-CN" altLang="en-US" dirty="0">
                <a:latin typeface="Arial" charset="0"/>
              </a:rPr>
              <a:t>” </a:t>
            </a:r>
            <a:r>
              <a:rPr lang="en-US" altLang="zh-CN" dirty="0">
                <a:latin typeface="Arial" charset="0"/>
              </a:rPr>
              <a:t>——IBM</a:t>
            </a:r>
            <a:endParaRPr lang="zh-CN" altLang="en-US" dirty="0">
              <a:latin typeface="Arial" charset="0"/>
            </a:endParaRPr>
          </a:p>
          <a:p>
            <a:r>
              <a:rPr lang="zh-CN" altLang="en-US" dirty="0">
                <a:latin typeface="Arial" charset="0"/>
              </a:rPr>
              <a:t>“敏捷开发是一种基于更紧密的</a:t>
            </a:r>
            <a:r>
              <a:rPr lang="zh-CN" altLang="en-US" dirty="0">
                <a:solidFill>
                  <a:srgbClr val="C00000"/>
                </a:solidFill>
                <a:latin typeface="Arial" charset="0"/>
              </a:rPr>
              <a:t>团队协作</a:t>
            </a:r>
            <a:r>
              <a:rPr lang="zh-CN" altLang="en-US" dirty="0">
                <a:latin typeface="Arial" charset="0"/>
              </a:rPr>
              <a:t>，能够有效应对</a:t>
            </a:r>
            <a:r>
              <a:rPr lang="zh-CN" altLang="en-US" dirty="0">
                <a:solidFill>
                  <a:srgbClr val="C00000"/>
                </a:solidFill>
                <a:latin typeface="Arial" charset="0"/>
              </a:rPr>
              <a:t>快速变化</a:t>
            </a:r>
            <a:r>
              <a:rPr lang="zh-CN" altLang="en-US" dirty="0">
                <a:latin typeface="Arial" charset="0"/>
              </a:rPr>
              <a:t>需求、快速交付</a:t>
            </a:r>
            <a:r>
              <a:rPr lang="zh-CN" altLang="en-US" dirty="0">
                <a:solidFill>
                  <a:srgbClr val="C00000"/>
                </a:solidFill>
                <a:latin typeface="Arial" charset="0"/>
              </a:rPr>
              <a:t>高质量软件</a:t>
            </a:r>
            <a:r>
              <a:rPr lang="zh-CN" altLang="en-US" dirty="0">
                <a:latin typeface="Arial" charset="0"/>
              </a:rPr>
              <a:t>的</a:t>
            </a:r>
            <a:r>
              <a:rPr lang="zh-CN" altLang="en-US" dirty="0">
                <a:solidFill>
                  <a:srgbClr val="C00000"/>
                </a:solidFill>
                <a:latin typeface="Arial" charset="0"/>
              </a:rPr>
              <a:t>迭代和增量</a:t>
            </a:r>
            <a:r>
              <a:rPr lang="zh-CN" altLang="en-US" dirty="0">
                <a:latin typeface="Arial" charset="0"/>
              </a:rPr>
              <a:t>的新型软件开发方法”</a:t>
            </a:r>
            <a:r>
              <a:rPr lang="en-US" altLang="zh-CN" dirty="0">
                <a:latin typeface="Arial" charset="0"/>
              </a:rPr>
              <a:t>——Wikipedia</a:t>
            </a:r>
            <a:endParaRPr lang="zh-CN" altLang="en-US" dirty="0">
              <a:latin typeface="Arial" charset="0"/>
            </a:endParaRPr>
          </a:p>
        </p:txBody>
      </p:sp>
      <p:sp>
        <p:nvSpPr>
          <p:cNvPr id="2" name="灯片编号占位符 1"/>
          <p:cNvSpPr>
            <a:spLocks noGrp="1"/>
          </p:cNvSpPr>
          <p:nvPr>
            <p:ph type="sldNum" sz="quarter" idx="12"/>
          </p:nvPr>
        </p:nvSpPr>
        <p:spPr/>
        <p:txBody>
          <a:bodyPr/>
          <a:lstStyle/>
          <a:p>
            <a:fld id="{7C7A768F-11B9-42D0-9C95-648B5DA5A568}" type="slidenum">
              <a:rPr lang="en-US" altLang="en-US" smtClean="0"/>
              <a:pPr/>
              <a:t>60</a:t>
            </a:fld>
            <a:endParaRPr lang="en-US" altLang="en-US"/>
          </a:p>
        </p:txBody>
      </p:sp>
      <p:sp>
        <p:nvSpPr>
          <p:cNvPr id="194563" name="Text Box 3"/>
          <p:cNvSpPr txBox="1">
            <a:spLocks noChangeArrowheads="1"/>
          </p:cNvSpPr>
          <p:nvPr/>
        </p:nvSpPr>
        <p:spPr bwMode="auto">
          <a:xfrm>
            <a:off x="4195254" y="3586941"/>
            <a:ext cx="4383970" cy="2346283"/>
          </a:xfrm>
          <a:prstGeom prst="rect">
            <a:avLst/>
          </a:prstGeom>
          <a:noFill/>
          <a:ln w="19050">
            <a:noFill/>
            <a:miter lim="800000"/>
            <a:headEnd/>
            <a:tailEnd/>
          </a:ln>
          <a:effectLst>
            <a:prstShdw prst="shdw13" dist="53882" dir="13500000">
              <a:schemeClr val="bg2">
                <a:alpha val="50000"/>
              </a:schemeClr>
            </a:prstShdw>
          </a:effectLst>
        </p:spPr>
        <p:txBody>
          <a:bodyPr wrap="square">
            <a:spAutoFit/>
          </a:bodyPr>
          <a:lstStyle/>
          <a:p>
            <a:pPr marL="228600" indent="-228600">
              <a:lnSpc>
                <a:spcPct val="150000"/>
              </a:lnSpc>
              <a:buFontTx/>
              <a:buChar char="•"/>
              <a:defRPr/>
            </a:pPr>
            <a:r>
              <a:rPr lang="zh-CN" altLang="en-US" sz="2000" dirty="0">
                <a:latin typeface="微软雅黑" panose="020B0503020204020204" pitchFamily="34" charset="-122"/>
                <a:ea typeface="微软雅黑" panose="020B0503020204020204" pitchFamily="34" charset="-122"/>
              </a:rPr>
              <a:t>更关注协作</a:t>
            </a:r>
            <a:endParaRPr lang="en-US" altLang="zh-CN" sz="2000" dirty="0">
              <a:latin typeface="微软雅黑" panose="020B0503020204020204" pitchFamily="34" charset="-122"/>
              <a:ea typeface="微软雅黑" panose="020B0503020204020204" pitchFamily="34" charset="-122"/>
            </a:endParaRPr>
          </a:p>
          <a:p>
            <a:pPr marL="228600" indent="-228600">
              <a:lnSpc>
                <a:spcPct val="150000"/>
              </a:lnSpc>
              <a:buFontTx/>
              <a:buChar char="•"/>
              <a:defRPr/>
            </a:pPr>
            <a:r>
              <a:rPr lang="zh-CN" altLang="en-US" sz="2000" dirty="0">
                <a:latin typeface="微软雅黑" panose="020B0503020204020204" pitchFamily="34" charset="-122"/>
                <a:ea typeface="微软雅黑" panose="020B0503020204020204" pitchFamily="34" charset="-122"/>
              </a:rPr>
              <a:t>更关注质量</a:t>
            </a:r>
            <a:endParaRPr lang="en-US" altLang="zh-CN" sz="2000" dirty="0">
              <a:latin typeface="微软雅黑" panose="020B0503020204020204" pitchFamily="34" charset="-122"/>
              <a:ea typeface="微软雅黑" panose="020B0503020204020204" pitchFamily="34" charset="-122"/>
            </a:endParaRPr>
          </a:p>
          <a:p>
            <a:pPr marL="228600" indent="-228600">
              <a:lnSpc>
                <a:spcPct val="150000"/>
              </a:lnSpc>
              <a:buFontTx/>
              <a:buChar char="•"/>
              <a:defRPr/>
            </a:pPr>
            <a:r>
              <a:rPr lang="zh-CN" altLang="en-US" sz="2000" dirty="0">
                <a:latin typeface="微软雅黑" panose="020B0503020204020204" pitchFamily="34" charset="-122"/>
                <a:ea typeface="微软雅黑" panose="020B0503020204020204" pitchFamily="34" charset="-122"/>
              </a:rPr>
              <a:t>更关注可工作的产品</a:t>
            </a:r>
            <a:endParaRPr lang="en-US" altLang="zh-CN" sz="2000" dirty="0">
              <a:latin typeface="微软雅黑" panose="020B0503020204020204" pitchFamily="34" charset="-122"/>
              <a:ea typeface="微软雅黑" panose="020B0503020204020204" pitchFamily="34" charset="-122"/>
            </a:endParaRPr>
          </a:p>
          <a:p>
            <a:pPr marL="228600" indent="-228600">
              <a:lnSpc>
                <a:spcPct val="150000"/>
              </a:lnSpc>
              <a:buFontTx/>
              <a:buChar char="•"/>
              <a:defRPr/>
            </a:pPr>
            <a:r>
              <a:rPr lang="zh-CN" altLang="en-US" sz="2000" dirty="0">
                <a:latin typeface="微软雅黑" panose="020B0503020204020204" pitchFamily="34" charset="-122"/>
                <a:ea typeface="微软雅黑" panose="020B0503020204020204" pitchFamily="34" charset="-122"/>
              </a:rPr>
              <a:t>更关注全才化的专才</a:t>
            </a:r>
            <a:endParaRPr lang="en-US" altLang="zh-CN" sz="2000" dirty="0">
              <a:latin typeface="微软雅黑" panose="020B0503020204020204" pitchFamily="34" charset="-122"/>
              <a:ea typeface="微软雅黑" panose="020B0503020204020204" pitchFamily="34" charset="-122"/>
            </a:endParaRPr>
          </a:p>
          <a:p>
            <a:pPr marL="228600" indent="-228600">
              <a:lnSpc>
                <a:spcPct val="150000"/>
              </a:lnSpc>
              <a:buFontTx/>
              <a:buChar char="•"/>
              <a:defRPr/>
            </a:pPr>
            <a:r>
              <a:rPr lang="zh-CN" altLang="en-US" sz="2000" dirty="0">
                <a:latin typeface="微软雅黑" panose="020B0503020204020204" pitchFamily="34" charset="-122"/>
                <a:ea typeface="微软雅黑" panose="020B0503020204020204" pitchFamily="34" charset="-122"/>
              </a:rPr>
              <a:t>是基于实践的，而不是基于理论的</a:t>
            </a:r>
          </a:p>
        </p:txBody>
      </p:sp>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l="11714" t="17999" r="66571" b="55334"/>
          <a:stretch>
            <a:fillRect/>
          </a:stretch>
        </p:blipFill>
        <p:spPr bwMode="auto">
          <a:xfrm>
            <a:off x="1104900" y="3425576"/>
            <a:ext cx="3090354" cy="2802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07596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zh-CN" dirty="0"/>
              <a:t>2. </a:t>
            </a:r>
            <a:r>
              <a:rPr lang="zh-CN" altLang="en-US" dirty="0"/>
              <a:t>什么是敏捷</a:t>
            </a:r>
            <a:endParaRPr lang="en-US" altLang="zh-CN" dirty="0"/>
          </a:p>
        </p:txBody>
      </p:sp>
      <p:sp>
        <p:nvSpPr>
          <p:cNvPr id="2" name="灯片编号占位符 1"/>
          <p:cNvSpPr>
            <a:spLocks noGrp="1"/>
          </p:cNvSpPr>
          <p:nvPr>
            <p:ph type="sldNum" sz="quarter" idx="12"/>
          </p:nvPr>
        </p:nvSpPr>
        <p:spPr/>
        <p:txBody>
          <a:bodyPr/>
          <a:lstStyle/>
          <a:p>
            <a:fld id="{6C66651E-0CFF-4422-90C2-BDFCB25B19E9}" type="slidenum">
              <a:rPr lang="en-US" altLang="en-US" smtClean="0"/>
              <a:pPr/>
              <a:t>61</a:t>
            </a:fld>
            <a:endParaRPr lang="en-US" altLang="en-US"/>
          </a:p>
        </p:txBody>
      </p:sp>
      <p:sp>
        <p:nvSpPr>
          <p:cNvPr id="13" name="内容占位符 12">
            <a:extLst>
              <a:ext uri="{FF2B5EF4-FFF2-40B4-BE49-F238E27FC236}">
                <a16:creationId xmlns:a16="http://schemas.microsoft.com/office/drawing/2014/main" id="{3ECD5044-67AA-4F6E-99D2-1ED534A06804}"/>
              </a:ext>
            </a:extLst>
          </p:cNvPr>
          <p:cNvSpPr>
            <a:spLocks noGrp="1"/>
          </p:cNvSpPr>
          <p:nvPr>
            <p:ph idx="1"/>
          </p:nvPr>
        </p:nvSpPr>
        <p:spPr/>
        <p:txBody>
          <a:bodyPr/>
          <a:lstStyle/>
          <a:p>
            <a:r>
              <a:rPr lang="zh-CN" altLang="en-US" dirty="0"/>
              <a:t>思维模式的转变：</a:t>
            </a:r>
            <a:r>
              <a:rPr lang="zh-CN" altLang="en-US" b="1" dirty="0"/>
              <a:t>需求是时刻变化的</a:t>
            </a:r>
          </a:p>
        </p:txBody>
      </p:sp>
      <p:sp>
        <p:nvSpPr>
          <p:cNvPr id="57" name="Rectangle 3">
            <a:extLst>
              <a:ext uri="{FF2B5EF4-FFF2-40B4-BE49-F238E27FC236}">
                <a16:creationId xmlns:a16="http://schemas.microsoft.com/office/drawing/2014/main" id="{D0D43ECA-95C7-4189-945F-5C516CFF2ACE}"/>
              </a:ext>
            </a:extLst>
          </p:cNvPr>
          <p:cNvSpPr txBox="1">
            <a:spLocks noChangeArrowheads="1"/>
          </p:cNvSpPr>
          <p:nvPr/>
        </p:nvSpPr>
        <p:spPr>
          <a:xfrm>
            <a:off x="5751606" y="1712104"/>
            <a:ext cx="4479925" cy="918925"/>
          </a:xfrm>
          <a:prstGeom prst="rect">
            <a:avLst/>
          </a:prstGeom>
        </p:spPr>
        <p:txBody>
          <a:bodyPr vert="horz" lIns="91440" tIns="45720" rIns="91440" bIns="45720" rtlCol="0">
            <a:normAutofit/>
          </a:bodyPr>
          <a:lstStyle>
            <a:lvl1pPr marL="228600" marR="0" indent="-228600" algn="l" defTabSz="914400" rtl="0" eaLnBrk="1" fontAlgn="base" latinLnBrk="0" hangingPunct="1">
              <a:lnSpc>
                <a:spcPct val="110000"/>
              </a:lnSpc>
              <a:spcBef>
                <a:spcPts val="300"/>
              </a:spcBef>
              <a:spcAft>
                <a:spcPct val="0"/>
              </a:spcAft>
              <a:buClr>
                <a:schemeClr val="accent1"/>
              </a:buClr>
              <a:buFont typeface="WingDings" panose="05000000000000000000" pitchFamily="2" charset="2"/>
              <a:buChar char="§"/>
              <a:tabLst/>
              <a:defRPr kumimoji="0" lang="zh-CN" altLang="en-US" sz="2400" b="0" i="0" u="none" strike="noStrike" kern="0" cap="none" spc="0" normalizeH="0" baseline="0">
                <a:ln>
                  <a:noFill/>
                </a:ln>
                <a:solidFill>
                  <a:srgbClr val="000000"/>
                </a:solidFill>
                <a:effectLst/>
                <a:uLnTx/>
                <a:uFillTx/>
                <a:latin typeface="Arial Unicode MS" panose="020B0604020202020204" pitchFamily="34" charset="-122"/>
                <a:ea typeface="微软雅黑" panose="020B0503020204020204" pitchFamily="34" charset="-122"/>
                <a:cs typeface="Arial"/>
              </a:defRPr>
            </a:lvl1pPr>
            <a:lvl2pPr marL="687388" marR="0" indent="-342900" algn="l" defTabSz="914400" rtl="0" eaLnBrk="1" fontAlgn="base" latinLnBrk="0" hangingPunct="1">
              <a:lnSpc>
                <a:spcPct val="110000"/>
              </a:lnSpc>
              <a:spcBef>
                <a:spcPts val="300"/>
              </a:spcBef>
              <a:spcAft>
                <a:spcPct val="0"/>
              </a:spcAft>
              <a:buClr>
                <a:schemeClr val="accent1"/>
              </a:buClr>
              <a:buFont typeface="Webdings" panose="05030102010509060703" pitchFamily="18" charset="2"/>
              <a:buChar char="4"/>
              <a:tabLst/>
              <a:defRPr kumimoji="0" lang="zh-CN" altLang="en-US" sz="2200" b="0" i="0" u="none" strike="noStrike" kern="0" cap="none" spc="0" normalizeH="0" baseline="0">
                <a:ln>
                  <a:noFill/>
                </a:ln>
                <a:solidFill>
                  <a:srgbClr val="002060"/>
                </a:solidFill>
                <a:effectLst/>
                <a:uLnTx/>
                <a:uFillTx/>
                <a:latin typeface="Arial Unicode MS" panose="020B0604020202020204" pitchFamily="34" charset="-122"/>
                <a:ea typeface="微软雅黑" panose="020B0503020204020204" pitchFamily="34" charset="-122"/>
                <a:cs typeface="Arial"/>
              </a:defRPr>
            </a:lvl2pPr>
            <a:lvl3pPr marL="1033463" marR="0" indent="-342900" algn="l" defTabSz="914400" rtl="0" eaLnBrk="1" fontAlgn="base" latinLnBrk="0" hangingPunct="1">
              <a:lnSpc>
                <a:spcPct val="110000"/>
              </a:lnSpc>
              <a:spcBef>
                <a:spcPts val="300"/>
              </a:spcBef>
              <a:spcAft>
                <a:spcPct val="0"/>
              </a:spcAft>
              <a:buClr>
                <a:schemeClr val="accent1"/>
              </a:buClr>
              <a:buFont typeface="WingDings" panose="05000000000000000000" pitchFamily="2" charset="2"/>
              <a:buChar char="§"/>
              <a:tabLst/>
              <a:defRPr kumimoji="0" lang="zh-CN" altLang="en-US" sz="2000" b="0" i="0" u="none" strike="noStrike" kern="0" cap="none" spc="0" normalizeH="0" baseline="0">
                <a:ln>
                  <a:noFill/>
                </a:ln>
                <a:solidFill>
                  <a:srgbClr val="0070C0"/>
                </a:solidFill>
                <a:effectLst/>
                <a:uLnTx/>
                <a:uFillTx/>
                <a:latin typeface="Arial Unicode MS" panose="020B0604020202020204" pitchFamily="34" charset="-122"/>
                <a:ea typeface="微软雅黑" panose="020B0503020204020204" pitchFamily="34" charset="-122"/>
                <a:cs typeface="Arial"/>
              </a:defRPr>
            </a:lvl3pPr>
            <a:lvl4pPr marL="1366838" marR="0" indent="-342900" algn="l" defTabSz="914400" rtl="0" eaLnBrk="1" fontAlgn="base" latinLnBrk="0" hangingPunct="1">
              <a:lnSpc>
                <a:spcPct val="110000"/>
              </a:lnSpc>
              <a:spcBef>
                <a:spcPts val="300"/>
              </a:spcBef>
              <a:spcAft>
                <a:spcPct val="0"/>
              </a:spcAft>
              <a:buClr>
                <a:schemeClr val="accent1"/>
              </a:buClr>
              <a:buFont typeface="Arial" panose="020B0604020202020204" pitchFamily="34" charset="0"/>
              <a:buChar char="–"/>
              <a:tabLst/>
              <a:defRPr kumimoji="0" lang="zh-CN" altLang="en-US" sz="1800" b="0" i="0" u="none" strike="noStrike" kern="0" cap="none" spc="0" normalizeH="0" baseline="0">
                <a:ln>
                  <a:noFill/>
                </a:ln>
                <a:solidFill>
                  <a:srgbClr val="003300"/>
                </a:solidFill>
                <a:effectLst/>
                <a:uLnTx/>
                <a:uFillTx/>
                <a:latin typeface="Arial Unicode MS" panose="020B0604020202020204" pitchFamily="34" charset="-122"/>
                <a:ea typeface="微软雅黑" panose="020B0503020204020204" pitchFamily="34" charset="-122"/>
                <a:cs typeface="Arial"/>
              </a:defRPr>
            </a:lvl4pPr>
            <a:lvl5pPr marL="1712913" marR="0" indent="-342900" algn="l" defTabSz="914400" rtl="0" eaLnBrk="1" fontAlgn="base" latinLnBrk="0" hangingPunct="1">
              <a:lnSpc>
                <a:spcPct val="110000"/>
              </a:lnSpc>
              <a:spcBef>
                <a:spcPts val="300"/>
              </a:spcBef>
              <a:spcAft>
                <a:spcPct val="0"/>
              </a:spcAft>
              <a:buClr>
                <a:schemeClr val="accent1"/>
              </a:buClr>
              <a:buFont typeface="Arial" panose="020B0604020202020204" pitchFamily="34" charset="0"/>
              <a:buChar char="–"/>
              <a:tabLst/>
              <a:defRPr kumimoji="0" lang="en-US" altLang="en-US" sz="1800" b="0" i="0" u="none" strike="noStrike" kern="0" cap="none" spc="0" normalizeH="0" baseline="0">
                <a:ln>
                  <a:noFill/>
                </a:ln>
                <a:solidFill>
                  <a:srgbClr val="006600"/>
                </a:solidFill>
                <a:effectLst/>
                <a:uLnTx/>
                <a:uFillTx/>
                <a:latin typeface="Arial Unicode MS" panose="020B0604020202020204" pitchFamily="34" charset="-122"/>
                <a:ea typeface="微软雅黑" panose="020B0503020204020204" pitchFamily="34" charset="-122"/>
                <a:cs typeface="Arial"/>
              </a:defRPr>
            </a:lvl5pPr>
            <a:lvl6pPr marL="1600200" indent="-228600" algn="l" rtl="0" eaLnBrk="1" fontAlgn="base" hangingPunct="1">
              <a:spcBef>
                <a:spcPct val="15000"/>
              </a:spcBef>
              <a:spcAft>
                <a:spcPct val="15000"/>
              </a:spcAft>
              <a:buClr>
                <a:schemeClr val="accent1"/>
              </a:buClr>
              <a:buFont typeface="Arial" charset="0"/>
              <a:buChar char="–"/>
              <a:defRPr sz="1800">
                <a:solidFill>
                  <a:schemeClr val="tx1"/>
                </a:solidFill>
                <a:latin typeface="+mn-lt"/>
                <a:ea typeface="+mn-ea"/>
              </a:defRPr>
            </a:lvl6pPr>
            <a:lvl7pPr marL="2057400" indent="-228600" algn="l" rtl="0" eaLnBrk="1" fontAlgn="base" hangingPunct="1">
              <a:spcBef>
                <a:spcPct val="15000"/>
              </a:spcBef>
              <a:spcAft>
                <a:spcPct val="15000"/>
              </a:spcAft>
              <a:buClr>
                <a:schemeClr val="accent1"/>
              </a:buClr>
              <a:buFont typeface="Arial" charset="0"/>
              <a:buChar char="–"/>
              <a:defRPr sz="1800">
                <a:solidFill>
                  <a:schemeClr val="tx1"/>
                </a:solidFill>
                <a:latin typeface="+mn-lt"/>
                <a:ea typeface="+mn-ea"/>
              </a:defRPr>
            </a:lvl7pPr>
            <a:lvl8pPr marL="2514600" indent="-228600" algn="l" rtl="0" eaLnBrk="1" fontAlgn="base" hangingPunct="1">
              <a:spcBef>
                <a:spcPct val="15000"/>
              </a:spcBef>
              <a:spcAft>
                <a:spcPct val="15000"/>
              </a:spcAft>
              <a:buClr>
                <a:schemeClr val="accent1"/>
              </a:buClr>
              <a:buFont typeface="Arial" charset="0"/>
              <a:buChar char="–"/>
              <a:defRPr sz="1800">
                <a:solidFill>
                  <a:schemeClr val="tx1"/>
                </a:solidFill>
                <a:latin typeface="+mn-lt"/>
                <a:ea typeface="+mn-ea"/>
              </a:defRPr>
            </a:lvl8pPr>
            <a:lvl9pPr marL="2971800" indent="-228600" algn="l" rtl="0" eaLnBrk="1" fontAlgn="base" hangingPunct="1">
              <a:spcBef>
                <a:spcPct val="15000"/>
              </a:spcBef>
              <a:spcAft>
                <a:spcPct val="15000"/>
              </a:spcAft>
              <a:buClr>
                <a:schemeClr val="accent1"/>
              </a:buClr>
              <a:buFont typeface="Arial" charset="0"/>
              <a:buChar char="–"/>
              <a:defRPr sz="1800">
                <a:solidFill>
                  <a:schemeClr val="tx1"/>
                </a:solidFill>
                <a:latin typeface="+mn-lt"/>
                <a:ea typeface="+mn-ea"/>
              </a:defRPr>
            </a:lvl9pPr>
          </a:lstStyle>
          <a:p>
            <a:pPr marL="0" marR="0" lvl="0" indent="0" algn="l" defTabSz="914400" rtl="0" eaLnBrk="1" fontAlgn="base" latinLnBrk="0" hangingPunct="1">
              <a:lnSpc>
                <a:spcPct val="110000"/>
              </a:lnSpc>
              <a:spcBef>
                <a:spcPts val="300"/>
              </a:spcBef>
              <a:spcAft>
                <a:spcPct val="0"/>
              </a:spcAft>
              <a:buClr>
                <a:srgbClr val="4F81BD"/>
              </a:buClr>
              <a:buSzTx/>
              <a:buNone/>
              <a:tabLst/>
              <a:defRPr/>
            </a:pPr>
            <a:r>
              <a:rPr kumimoji="0" lang="zh-CN" altLang="en-US" sz="2000" b="0" i="0" u="none" strike="noStrike" kern="0" cap="none" spc="0" normalizeH="0" baseline="0" noProof="0" dirty="0">
                <a:ln>
                  <a:noFill/>
                </a:ln>
                <a:solidFill>
                  <a:srgbClr val="000000"/>
                </a:solidFill>
                <a:effectLst/>
                <a:uLnTx/>
                <a:uFillTx/>
                <a:latin typeface="Arial Unicode MS" panose="020B0604020202020204" pitchFamily="34" charset="-122"/>
                <a:ea typeface="微软雅黑" panose="020B0503020204020204" pitchFamily="34" charset="-122"/>
                <a:cs typeface="Arial"/>
              </a:rPr>
              <a:t>敏捷项目管理方法：</a:t>
            </a:r>
            <a:endParaRPr kumimoji="0" lang="en-US" altLang="zh-CN" sz="2000" b="0" i="0" u="none" strike="noStrike" kern="0" cap="none" spc="0" normalizeH="0" baseline="0" noProof="0" dirty="0">
              <a:ln>
                <a:noFill/>
              </a:ln>
              <a:solidFill>
                <a:srgbClr val="000000"/>
              </a:solidFill>
              <a:effectLst/>
              <a:uLnTx/>
              <a:uFillTx/>
              <a:latin typeface="Arial Unicode MS" panose="020B0604020202020204" pitchFamily="34" charset="-122"/>
              <a:ea typeface="微软雅黑" panose="020B0503020204020204" pitchFamily="34" charset="-122"/>
              <a:cs typeface="Arial"/>
            </a:endParaRPr>
          </a:p>
          <a:p>
            <a:pPr marL="0" marR="0" lvl="0" indent="0" algn="l" defTabSz="914400" rtl="0" eaLnBrk="1" fontAlgn="base" latinLnBrk="0" hangingPunct="1">
              <a:lnSpc>
                <a:spcPct val="110000"/>
              </a:lnSpc>
              <a:spcBef>
                <a:spcPts val="300"/>
              </a:spcBef>
              <a:spcAft>
                <a:spcPct val="0"/>
              </a:spcAft>
              <a:buClr>
                <a:srgbClr val="4F81BD"/>
              </a:buClr>
              <a:buSzTx/>
              <a:buNone/>
              <a:tabLst/>
              <a:defRPr/>
            </a:pPr>
            <a:r>
              <a:rPr kumimoji="0" lang="zh-CN" altLang="en-US" sz="2000" b="0" i="0" u="none" strike="noStrike" kern="0" cap="none" spc="0" normalizeH="0" baseline="0" noProof="0" dirty="0">
                <a:ln>
                  <a:noFill/>
                </a:ln>
                <a:solidFill>
                  <a:srgbClr val="000000"/>
                </a:solidFill>
                <a:effectLst/>
                <a:uLnTx/>
                <a:uFillTx/>
                <a:latin typeface="Arial Unicode MS" panose="020B0604020202020204" pitchFamily="34" charset="-122"/>
                <a:ea typeface="微软雅黑" panose="020B0503020204020204" pitchFamily="34" charset="-122"/>
                <a:cs typeface="Arial"/>
              </a:rPr>
              <a:t>假设项目是</a:t>
            </a:r>
            <a:r>
              <a:rPr kumimoji="0" lang="zh-CN" altLang="en-US" sz="2000" b="0" i="0" u="none" strike="noStrike" kern="0" cap="none" spc="0" normalizeH="0" baseline="0" noProof="0" dirty="0">
                <a:ln>
                  <a:noFill/>
                </a:ln>
                <a:solidFill>
                  <a:srgbClr val="C00000"/>
                </a:solidFill>
                <a:effectLst/>
                <a:uLnTx/>
                <a:uFillTx/>
                <a:latin typeface="Arial Unicode MS" panose="020B0604020202020204" pitchFamily="34" charset="-122"/>
                <a:ea typeface="微软雅黑" panose="020B0503020204020204" pitchFamily="34" charset="-122"/>
                <a:cs typeface="Arial"/>
              </a:rPr>
              <a:t>不断变化</a:t>
            </a:r>
            <a:r>
              <a:rPr kumimoji="0" lang="zh-CN" altLang="en-US" sz="2000" b="0" i="0" u="none" strike="noStrike" kern="0" cap="none" spc="0" normalizeH="0" baseline="0" noProof="0" dirty="0">
                <a:ln>
                  <a:noFill/>
                </a:ln>
                <a:solidFill>
                  <a:srgbClr val="000000"/>
                </a:solidFill>
                <a:effectLst/>
                <a:uLnTx/>
                <a:uFillTx/>
                <a:latin typeface="Arial Unicode MS" panose="020B0604020202020204" pitchFamily="34" charset="-122"/>
                <a:ea typeface="微软雅黑" panose="020B0503020204020204" pitchFamily="34" charset="-122"/>
                <a:cs typeface="Arial"/>
              </a:rPr>
              <a:t>的</a:t>
            </a:r>
          </a:p>
        </p:txBody>
      </p:sp>
      <p:sp>
        <p:nvSpPr>
          <p:cNvPr id="58" name="Text Box 5">
            <a:extLst>
              <a:ext uri="{FF2B5EF4-FFF2-40B4-BE49-F238E27FC236}">
                <a16:creationId xmlns:a16="http://schemas.microsoft.com/office/drawing/2014/main" id="{B6ECEA7F-8D80-451A-A7D6-99A0C176579B}"/>
              </a:ext>
            </a:extLst>
          </p:cNvPr>
          <p:cNvSpPr txBox="1">
            <a:spLocks noChangeArrowheads="1"/>
          </p:cNvSpPr>
          <p:nvPr/>
        </p:nvSpPr>
        <p:spPr bwMode="auto">
          <a:xfrm>
            <a:off x="1415464" y="1717309"/>
            <a:ext cx="3600450" cy="783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lnSpc>
                <a:spcPct val="110000"/>
              </a:lnSpc>
              <a:spcBef>
                <a:spcPts val="300"/>
              </a:spcBef>
              <a:spcAft>
                <a:spcPct val="0"/>
              </a:spcAft>
              <a:buClr>
                <a:srgbClr val="4F81BD"/>
              </a:buClr>
            </a:pPr>
            <a:r>
              <a:rPr lang="zh-CN" altLang="en-US" sz="2000" kern="0" dirty="0">
                <a:solidFill>
                  <a:srgbClr val="000000"/>
                </a:solidFill>
                <a:latin typeface="Arial Unicode MS" panose="020B0604020202020204" pitchFamily="34" charset="-122"/>
                <a:ea typeface="微软雅黑" panose="020B0503020204020204" pitchFamily="34" charset="-122"/>
                <a:cs typeface="Arial"/>
              </a:rPr>
              <a:t>传统的项目管理方法：</a:t>
            </a:r>
            <a:endParaRPr lang="en-US" altLang="zh-CN" sz="2000" kern="0" dirty="0">
              <a:solidFill>
                <a:srgbClr val="000000"/>
              </a:solidFill>
              <a:latin typeface="Arial Unicode MS" panose="020B0604020202020204" pitchFamily="34" charset="-122"/>
              <a:ea typeface="微软雅黑" panose="020B0503020204020204" pitchFamily="34" charset="-122"/>
              <a:cs typeface="Arial"/>
            </a:endParaRPr>
          </a:p>
          <a:p>
            <a:pPr eaLnBrk="1" fontAlgn="base" hangingPunct="1">
              <a:lnSpc>
                <a:spcPct val="110000"/>
              </a:lnSpc>
              <a:spcBef>
                <a:spcPts val="300"/>
              </a:spcBef>
              <a:spcAft>
                <a:spcPct val="0"/>
              </a:spcAft>
              <a:buClr>
                <a:srgbClr val="4F81BD"/>
              </a:buClr>
            </a:pPr>
            <a:r>
              <a:rPr lang="zh-CN" altLang="en-US" sz="2000" kern="0" dirty="0">
                <a:solidFill>
                  <a:srgbClr val="000000"/>
                </a:solidFill>
                <a:latin typeface="Arial Unicode MS" panose="020B0604020202020204" pitchFamily="34" charset="-122"/>
                <a:ea typeface="微软雅黑" panose="020B0503020204020204" pitchFamily="34" charset="-122"/>
                <a:cs typeface="Arial"/>
              </a:rPr>
              <a:t>假设开发步骤是</a:t>
            </a:r>
            <a:r>
              <a:rPr lang="zh-CN" altLang="en-US" sz="2000" kern="0" dirty="0">
                <a:solidFill>
                  <a:srgbClr val="C00000"/>
                </a:solidFill>
                <a:latin typeface="Arial Unicode MS" panose="020B0604020202020204" pitchFamily="34" charset="-122"/>
                <a:ea typeface="微软雅黑" panose="020B0503020204020204" pitchFamily="34" charset="-122"/>
                <a:cs typeface="Arial"/>
              </a:rPr>
              <a:t>顺序</a:t>
            </a:r>
            <a:r>
              <a:rPr lang="zh-CN" altLang="en-US" sz="2000" kern="0" dirty="0">
                <a:solidFill>
                  <a:srgbClr val="000000"/>
                </a:solidFill>
                <a:latin typeface="Arial Unicode MS" panose="020B0604020202020204" pitchFamily="34" charset="-122"/>
                <a:ea typeface="微软雅黑" panose="020B0503020204020204" pitchFamily="34" charset="-122"/>
                <a:cs typeface="Arial"/>
              </a:rPr>
              <a:t>的</a:t>
            </a:r>
            <a:endParaRPr lang="en-US" altLang="zh-CN" sz="2000" kern="0" dirty="0">
              <a:solidFill>
                <a:srgbClr val="000000"/>
              </a:solidFill>
              <a:latin typeface="Arial Unicode MS" panose="020B0604020202020204" pitchFamily="34" charset="-122"/>
              <a:ea typeface="微软雅黑" panose="020B0503020204020204" pitchFamily="34" charset="-122"/>
              <a:cs typeface="Arial"/>
            </a:endParaRPr>
          </a:p>
        </p:txBody>
      </p:sp>
      <p:grpSp>
        <p:nvGrpSpPr>
          <p:cNvPr id="15" name="组合 14">
            <a:extLst>
              <a:ext uri="{FF2B5EF4-FFF2-40B4-BE49-F238E27FC236}">
                <a16:creationId xmlns:a16="http://schemas.microsoft.com/office/drawing/2014/main" id="{F1C63571-1D79-4251-A29C-5E96361A8D63}"/>
              </a:ext>
            </a:extLst>
          </p:cNvPr>
          <p:cNvGrpSpPr/>
          <p:nvPr/>
        </p:nvGrpSpPr>
        <p:grpSpPr>
          <a:xfrm>
            <a:off x="6233221" y="2631029"/>
            <a:ext cx="4754562" cy="3305600"/>
            <a:chOff x="5584919" y="2769120"/>
            <a:chExt cx="4754562" cy="3305600"/>
          </a:xfrm>
        </p:grpSpPr>
        <p:grpSp>
          <p:nvGrpSpPr>
            <p:cNvPr id="61" name="Group 8">
              <a:extLst>
                <a:ext uri="{FF2B5EF4-FFF2-40B4-BE49-F238E27FC236}">
                  <a16:creationId xmlns:a16="http://schemas.microsoft.com/office/drawing/2014/main" id="{C34F6529-006D-4235-840E-80020B9081CA}"/>
                </a:ext>
              </a:extLst>
            </p:cNvPr>
            <p:cNvGrpSpPr>
              <a:grpSpLocks/>
            </p:cNvGrpSpPr>
            <p:nvPr/>
          </p:nvGrpSpPr>
          <p:grpSpPr bwMode="auto">
            <a:xfrm>
              <a:off x="5584919" y="3116687"/>
              <a:ext cx="4383087" cy="2958033"/>
              <a:chOff x="3288" y="1344"/>
              <a:chExt cx="2586" cy="1583"/>
            </a:xfrm>
          </p:grpSpPr>
          <p:sp>
            <p:nvSpPr>
              <p:cNvPr id="62" name="Text Box 9">
                <a:extLst>
                  <a:ext uri="{FF2B5EF4-FFF2-40B4-BE49-F238E27FC236}">
                    <a16:creationId xmlns:a16="http://schemas.microsoft.com/office/drawing/2014/main" id="{2019B365-678D-45A4-80FA-D1C6B63E8B50}"/>
                  </a:ext>
                </a:extLst>
              </p:cNvPr>
              <p:cNvSpPr txBox="1">
                <a:spLocks noChangeArrowheads="1"/>
              </p:cNvSpPr>
              <p:nvPr/>
            </p:nvSpPr>
            <p:spPr bwMode="auto">
              <a:xfrm>
                <a:off x="3288" y="1706"/>
                <a:ext cx="726" cy="132"/>
              </a:xfrm>
              <a:prstGeom prst="rect">
                <a:avLst/>
              </a:prstGeom>
              <a:solidFill>
                <a:srgbClr val="FF99CC"/>
              </a:solidFill>
              <a:ln w="9525">
                <a:solidFill>
                  <a:srgbClr val="000000"/>
                </a:solidFill>
                <a:miter lim="800000"/>
                <a:headEnd type="none" w="sm" len="sm"/>
                <a:tailEnd type="none" w="sm" len="sm"/>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altLang="zh-CN" sz="10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rPr>
                  <a:t>Iteration# 1</a:t>
                </a:r>
              </a:p>
            </p:txBody>
          </p:sp>
          <p:sp>
            <p:nvSpPr>
              <p:cNvPr id="63" name="Text Box 10">
                <a:extLst>
                  <a:ext uri="{FF2B5EF4-FFF2-40B4-BE49-F238E27FC236}">
                    <a16:creationId xmlns:a16="http://schemas.microsoft.com/office/drawing/2014/main" id="{1D661FF8-14EC-42D7-B6CA-7BA664641D58}"/>
                  </a:ext>
                </a:extLst>
              </p:cNvPr>
              <p:cNvSpPr txBox="1">
                <a:spLocks noChangeArrowheads="1"/>
              </p:cNvSpPr>
              <p:nvPr/>
            </p:nvSpPr>
            <p:spPr bwMode="auto">
              <a:xfrm>
                <a:off x="3560" y="2069"/>
                <a:ext cx="726" cy="132"/>
              </a:xfrm>
              <a:prstGeom prst="rect">
                <a:avLst/>
              </a:prstGeom>
              <a:solidFill>
                <a:srgbClr val="FF99CC"/>
              </a:solidFill>
              <a:ln w="9525">
                <a:solidFill>
                  <a:srgbClr val="000000"/>
                </a:solidFill>
                <a:miter lim="800000"/>
                <a:headEnd type="none" w="sm" len="sm"/>
                <a:tailEnd type="none" w="sm" len="sm"/>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altLang="zh-CN" sz="10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rPr>
                  <a:t>Iteration# 2</a:t>
                </a:r>
              </a:p>
            </p:txBody>
          </p:sp>
          <p:sp>
            <p:nvSpPr>
              <p:cNvPr id="64" name="Text Box 11">
                <a:extLst>
                  <a:ext uri="{FF2B5EF4-FFF2-40B4-BE49-F238E27FC236}">
                    <a16:creationId xmlns:a16="http://schemas.microsoft.com/office/drawing/2014/main" id="{A0F499E4-BC30-466F-A88A-33B4A2E3DC4F}"/>
                  </a:ext>
                </a:extLst>
              </p:cNvPr>
              <p:cNvSpPr txBox="1">
                <a:spLocks noChangeArrowheads="1"/>
              </p:cNvSpPr>
              <p:nvPr/>
            </p:nvSpPr>
            <p:spPr bwMode="auto">
              <a:xfrm>
                <a:off x="4150" y="2795"/>
                <a:ext cx="726" cy="132"/>
              </a:xfrm>
              <a:prstGeom prst="rect">
                <a:avLst/>
              </a:prstGeom>
              <a:solidFill>
                <a:srgbClr val="FF99CC"/>
              </a:solidFill>
              <a:ln w="9525">
                <a:solidFill>
                  <a:srgbClr val="000000"/>
                </a:solidFill>
                <a:miter lim="800000"/>
                <a:headEnd type="none" w="sm" len="sm"/>
                <a:tailEnd type="none" w="sm" len="sm"/>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altLang="zh-CN" sz="10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rPr>
                  <a:t>Iteration# 4</a:t>
                </a:r>
              </a:p>
            </p:txBody>
          </p:sp>
          <p:sp>
            <p:nvSpPr>
              <p:cNvPr id="65" name="Text Box 12">
                <a:extLst>
                  <a:ext uri="{FF2B5EF4-FFF2-40B4-BE49-F238E27FC236}">
                    <a16:creationId xmlns:a16="http://schemas.microsoft.com/office/drawing/2014/main" id="{F1AADD47-D030-4785-974C-5CDC95162ADF}"/>
                  </a:ext>
                </a:extLst>
              </p:cNvPr>
              <p:cNvSpPr txBox="1">
                <a:spLocks noChangeArrowheads="1"/>
              </p:cNvSpPr>
              <p:nvPr/>
            </p:nvSpPr>
            <p:spPr bwMode="auto">
              <a:xfrm>
                <a:off x="3833" y="2432"/>
                <a:ext cx="726" cy="132"/>
              </a:xfrm>
              <a:prstGeom prst="rect">
                <a:avLst/>
              </a:prstGeom>
              <a:solidFill>
                <a:srgbClr val="FF99CC"/>
              </a:solidFill>
              <a:ln w="9525">
                <a:solidFill>
                  <a:srgbClr val="000000"/>
                </a:solidFill>
                <a:miter lim="800000"/>
                <a:headEnd type="none" w="sm" len="sm"/>
                <a:tailEnd type="none" w="sm" len="sm"/>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altLang="zh-CN" sz="10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rPr>
                  <a:t>Iteration# 3</a:t>
                </a:r>
              </a:p>
            </p:txBody>
          </p:sp>
          <p:cxnSp>
            <p:nvCxnSpPr>
              <p:cNvPr id="66" name="AutoShape 13">
                <a:extLst>
                  <a:ext uri="{FF2B5EF4-FFF2-40B4-BE49-F238E27FC236}">
                    <a16:creationId xmlns:a16="http://schemas.microsoft.com/office/drawing/2014/main" id="{9359F545-B104-4050-8CF7-5B59F3F968CE}"/>
                  </a:ext>
                </a:extLst>
              </p:cNvPr>
              <p:cNvCxnSpPr>
                <a:cxnSpLocks noChangeShapeType="1"/>
                <a:stCxn id="62" idx="3"/>
                <a:endCxn id="63" idx="3"/>
              </p:cNvCxnSpPr>
              <p:nvPr/>
            </p:nvCxnSpPr>
            <p:spPr bwMode="auto">
              <a:xfrm>
                <a:off x="4014" y="1772"/>
                <a:ext cx="272" cy="363"/>
              </a:xfrm>
              <a:prstGeom prst="curvedConnector3">
                <a:avLst>
                  <a:gd name="adj1" fmla="val 149586"/>
                </a:avLst>
              </a:prstGeom>
              <a:noFill/>
              <a:ln w="38100">
                <a:solidFill>
                  <a:srgbClr val="000000"/>
                </a:solidFill>
                <a:round/>
                <a:headEnd type="none" w="sm" len="sm"/>
                <a:tailEnd type="triangle" w="sm" len="sm"/>
              </a:ln>
              <a:extLst>
                <a:ext uri="{909E8E84-426E-40DD-AFC4-6F175D3DCCD1}">
                  <a14:hiddenFill xmlns:a14="http://schemas.microsoft.com/office/drawing/2010/main">
                    <a:noFill/>
                  </a14:hiddenFill>
                </a:ext>
              </a:extLst>
            </p:spPr>
          </p:cxnSp>
          <p:cxnSp>
            <p:nvCxnSpPr>
              <p:cNvPr id="67" name="AutoShape 14">
                <a:extLst>
                  <a:ext uri="{FF2B5EF4-FFF2-40B4-BE49-F238E27FC236}">
                    <a16:creationId xmlns:a16="http://schemas.microsoft.com/office/drawing/2014/main" id="{043AB018-F44F-497B-81FE-E9AE66CF5F76}"/>
                  </a:ext>
                </a:extLst>
              </p:cNvPr>
              <p:cNvCxnSpPr>
                <a:cxnSpLocks noChangeShapeType="1"/>
              </p:cNvCxnSpPr>
              <p:nvPr/>
            </p:nvCxnSpPr>
            <p:spPr bwMode="auto">
              <a:xfrm>
                <a:off x="4286" y="2160"/>
                <a:ext cx="272" cy="363"/>
              </a:xfrm>
              <a:prstGeom prst="curvedConnector3">
                <a:avLst>
                  <a:gd name="adj1" fmla="val 152940"/>
                </a:avLst>
              </a:prstGeom>
              <a:noFill/>
              <a:ln w="38100">
                <a:solidFill>
                  <a:srgbClr val="000000"/>
                </a:solidFill>
                <a:round/>
                <a:headEnd type="none" w="sm" len="sm"/>
                <a:tailEnd type="triangle" w="sm" len="sm"/>
              </a:ln>
              <a:extLst>
                <a:ext uri="{909E8E84-426E-40DD-AFC4-6F175D3DCCD1}">
                  <a14:hiddenFill xmlns:a14="http://schemas.microsoft.com/office/drawing/2010/main">
                    <a:noFill/>
                  </a14:hiddenFill>
                </a:ext>
              </a:extLst>
            </p:spPr>
          </p:cxnSp>
          <p:cxnSp>
            <p:nvCxnSpPr>
              <p:cNvPr id="68" name="AutoShape 15">
                <a:extLst>
                  <a:ext uri="{FF2B5EF4-FFF2-40B4-BE49-F238E27FC236}">
                    <a16:creationId xmlns:a16="http://schemas.microsoft.com/office/drawing/2014/main" id="{B1D8B541-58C6-450D-8ABF-FDBEBC7E9CCF}"/>
                  </a:ext>
                </a:extLst>
              </p:cNvPr>
              <p:cNvCxnSpPr>
                <a:cxnSpLocks noChangeShapeType="1"/>
              </p:cNvCxnSpPr>
              <p:nvPr/>
            </p:nvCxnSpPr>
            <p:spPr bwMode="auto">
              <a:xfrm>
                <a:off x="4604" y="2523"/>
                <a:ext cx="272" cy="363"/>
              </a:xfrm>
              <a:prstGeom prst="curvedConnector3">
                <a:avLst>
                  <a:gd name="adj1" fmla="val 152940"/>
                </a:avLst>
              </a:prstGeom>
              <a:noFill/>
              <a:ln w="38100">
                <a:solidFill>
                  <a:srgbClr val="000000"/>
                </a:solidFill>
                <a:round/>
                <a:headEnd type="none" w="sm" len="sm"/>
                <a:tailEnd type="triangle" w="sm" len="sm"/>
              </a:ln>
              <a:extLst>
                <a:ext uri="{909E8E84-426E-40DD-AFC4-6F175D3DCCD1}">
                  <a14:hiddenFill xmlns:a14="http://schemas.microsoft.com/office/drawing/2010/main">
                    <a:noFill/>
                  </a14:hiddenFill>
                </a:ext>
              </a:extLst>
            </p:spPr>
          </p:cxnSp>
          <p:grpSp>
            <p:nvGrpSpPr>
              <p:cNvPr id="69" name="Group 16">
                <a:extLst>
                  <a:ext uri="{FF2B5EF4-FFF2-40B4-BE49-F238E27FC236}">
                    <a16:creationId xmlns:a16="http://schemas.microsoft.com/office/drawing/2014/main" id="{F82A48C2-A0F1-498F-8DF9-C011BD4B383E}"/>
                  </a:ext>
                </a:extLst>
              </p:cNvPr>
              <p:cNvGrpSpPr>
                <a:grpSpLocks/>
              </p:cNvGrpSpPr>
              <p:nvPr/>
            </p:nvGrpSpPr>
            <p:grpSpPr bwMode="auto">
              <a:xfrm>
                <a:off x="4014" y="1344"/>
                <a:ext cx="953" cy="428"/>
                <a:chOff x="4014" y="1344"/>
                <a:chExt cx="953" cy="428"/>
              </a:xfrm>
            </p:grpSpPr>
            <p:grpSp>
              <p:nvGrpSpPr>
                <p:cNvPr id="88" name="Group 17">
                  <a:extLst>
                    <a:ext uri="{FF2B5EF4-FFF2-40B4-BE49-F238E27FC236}">
                      <a16:creationId xmlns:a16="http://schemas.microsoft.com/office/drawing/2014/main" id="{C5E6DEF7-CE84-4A0F-83B1-DB3118701047}"/>
                    </a:ext>
                  </a:extLst>
                </p:cNvPr>
                <p:cNvGrpSpPr>
                  <a:grpSpLocks/>
                </p:cNvGrpSpPr>
                <p:nvPr/>
              </p:nvGrpSpPr>
              <p:grpSpPr bwMode="auto">
                <a:xfrm>
                  <a:off x="4105" y="1344"/>
                  <a:ext cx="862" cy="363"/>
                  <a:chOff x="4105" y="1344"/>
                  <a:chExt cx="862" cy="363"/>
                </a:xfrm>
              </p:grpSpPr>
              <p:sp>
                <p:nvSpPr>
                  <p:cNvPr id="91" name="Oval 18">
                    <a:extLst>
                      <a:ext uri="{FF2B5EF4-FFF2-40B4-BE49-F238E27FC236}">
                        <a16:creationId xmlns:a16="http://schemas.microsoft.com/office/drawing/2014/main" id="{1037B466-0750-40C8-ABAD-AF4A2D59C486}"/>
                      </a:ext>
                    </a:extLst>
                  </p:cNvPr>
                  <p:cNvSpPr>
                    <a:spLocks noChangeArrowheads="1"/>
                  </p:cNvSpPr>
                  <p:nvPr/>
                </p:nvSpPr>
                <p:spPr bwMode="auto">
                  <a:xfrm>
                    <a:off x="4105" y="1344"/>
                    <a:ext cx="862" cy="363"/>
                  </a:xfrm>
                  <a:prstGeom prst="ellipse">
                    <a:avLst/>
                  </a:prstGeom>
                  <a:solidFill>
                    <a:srgbClr val="4F81BD"/>
                  </a:solidFill>
                  <a:ln w="12700">
                    <a:solidFill>
                      <a:srgbClr val="00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92" name="Text Box 19">
                    <a:extLst>
                      <a:ext uri="{FF2B5EF4-FFF2-40B4-BE49-F238E27FC236}">
                        <a16:creationId xmlns:a16="http://schemas.microsoft.com/office/drawing/2014/main" id="{231C96F3-FBE3-4232-826F-2763A9EB4B20}"/>
                      </a:ext>
                    </a:extLst>
                  </p:cNvPr>
                  <p:cNvSpPr txBox="1">
                    <a:spLocks noChangeArrowheads="1"/>
                  </p:cNvSpPr>
                  <p:nvPr/>
                </p:nvSpPr>
                <p:spPr bwMode="auto">
                  <a:xfrm>
                    <a:off x="4105" y="1434"/>
                    <a:ext cx="862"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rPr>
                      <a:t>Review &amp; Replan</a:t>
                    </a:r>
                  </a:p>
                </p:txBody>
              </p:sp>
            </p:grpSp>
            <p:cxnSp>
              <p:nvCxnSpPr>
                <p:cNvPr id="89" name="AutoShape 20">
                  <a:extLst>
                    <a:ext uri="{FF2B5EF4-FFF2-40B4-BE49-F238E27FC236}">
                      <a16:creationId xmlns:a16="http://schemas.microsoft.com/office/drawing/2014/main" id="{8A0A5F5B-5E16-462A-81C1-BE75EE2967DA}"/>
                    </a:ext>
                  </a:extLst>
                </p:cNvPr>
                <p:cNvCxnSpPr>
                  <a:cxnSpLocks noChangeShapeType="1"/>
                  <a:stCxn id="62" idx="3"/>
                  <a:endCxn id="91" idx="3"/>
                </p:cNvCxnSpPr>
                <p:nvPr/>
              </p:nvCxnSpPr>
              <p:spPr bwMode="auto">
                <a:xfrm flipV="1">
                  <a:off x="4014" y="1654"/>
                  <a:ext cx="217" cy="118"/>
                </a:xfrm>
                <a:prstGeom prst="curvedConnector2">
                  <a:avLst/>
                </a:prstGeom>
                <a:noFill/>
                <a:ln w="12700">
                  <a:solidFill>
                    <a:srgbClr val="000000"/>
                  </a:solidFill>
                  <a:round/>
                  <a:headEnd type="none" w="sm" len="sm"/>
                  <a:tailEnd type="triangle" w="sm" len="sm"/>
                </a:ln>
                <a:extLst>
                  <a:ext uri="{909E8E84-426E-40DD-AFC4-6F175D3DCCD1}">
                    <a14:hiddenFill xmlns:a14="http://schemas.microsoft.com/office/drawing/2010/main">
                      <a:noFill/>
                    </a14:hiddenFill>
                  </a:ext>
                </a:extLst>
              </p:spPr>
            </p:cxnSp>
            <p:cxnSp>
              <p:nvCxnSpPr>
                <p:cNvPr id="90" name="AutoShape 21">
                  <a:extLst>
                    <a:ext uri="{FF2B5EF4-FFF2-40B4-BE49-F238E27FC236}">
                      <a16:creationId xmlns:a16="http://schemas.microsoft.com/office/drawing/2014/main" id="{11D4996F-F09C-4552-94A1-3DD7BECBC16F}"/>
                    </a:ext>
                  </a:extLst>
                </p:cNvPr>
                <p:cNvCxnSpPr>
                  <a:cxnSpLocks noChangeShapeType="1"/>
                </p:cNvCxnSpPr>
                <p:nvPr/>
              </p:nvCxnSpPr>
              <p:spPr bwMode="auto">
                <a:xfrm rot="5400000">
                  <a:off x="4243" y="1478"/>
                  <a:ext cx="65" cy="521"/>
                </a:xfrm>
                <a:prstGeom prst="curvedConnector2">
                  <a:avLst/>
                </a:prstGeom>
                <a:noFill/>
                <a:ln w="12700">
                  <a:solidFill>
                    <a:srgbClr val="000000"/>
                  </a:solidFill>
                  <a:round/>
                  <a:headEnd type="none" w="sm" len="sm"/>
                  <a:tailEnd type="triangle" w="sm" len="sm"/>
                </a:ln>
                <a:extLst>
                  <a:ext uri="{909E8E84-426E-40DD-AFC4-6F175D3DCCD1}">
                    <a14:hiddenFill xmlns:a14="http://schemas.microsoft.com/office/drawing/2010/main">
                      <a:noFill/>
                    </a14:hiddenFill>
                  </a:ext>
                </a:extLst>
              </p:spPr>
            </p:cxnSp>
          </p:grpSp>
          <p:grpSp>
            <p:nvGrpSpPr>
              <p:cNvPr id="70" name="Group 22">
                <a:extLst>
                  <a:ext uri="{FF2B5EF4-FFF2-40B4-BE49-F238E27FC236}">
                    <a16:creationId xmlns:a16="http://schemas.microsoft.com/office/drawing/2014/main" id="{AE29F654-D34A-4EE4-B015-3D001B262C51}"/>
                  </a:ext>
                </a:extLst>
              </p:cNvPr>
              <p:cNvGrpSpPr>
                <a:grpSpLocks/>
              </p:cNvGrpSpPr>
              <p:nvPr/>
            </p:nvGrpSpPr>
            <p:grpSpPr bwMode="auto">
              <a:xfrm>
                <a:off x="4921" y="2432"/>
                <a:ext cx="953" cy="442"/>
                <a:chOff x="4014" y="1344"/>
                <a:chExt cx="953" cy="442"/>
              </a:xfrm>
            </p:grpSpPr>
            <p:grpSp>
              <p:nvGrpSpPr>
                <p:cNvPr id="83" name="Group 23">
                  <a:extLst>
                    <a:ext uri="{FF2B5EF4-FFF2-40B4-BE49-F238E27FC236}">
                      <a16:creationId xmlns:a16="http://schemas.microsoft.com/office/drawing/2014/main" id="{DBFBCB5F-B722-4529-B269-61F435AEDCCF}"/>
                    </a:ext>
                  </a:extLst>
                </p:cNvPr>
                <p:cNvGrpSpPr>
                  <a:grpSpLocks/>
                </p:cNvGrpSpPr>
                <p:nvPr/>
              </p:nvGrpSpPr>
              <p:grpSpPr bwMode="auto">
                <a:xfrm>
                  <a:off x="4105" y="1344"/>
                  <a:ext cx="862" cy="363"/>
                  <a:chOff x="4105" y="1344"/>
                  <a:chExt cx="862" cy="363"/>
                </a:xfrm>
              </p:grpSpPr>
              <p:sp>
                <p:nvSpPr>
                  <p:cNvPr id="86" name="Oval 24">
                    <a:extLst>
                      <a:ext uri="{FF2B5EF4-FFF2-40B4-BE49-F238E27FC236}">
                        <a16:creationId xmlns:a16="http://schemas.microsoft.com/office/drawing/2014/main" id="{1A2E3D59-7F4A-45D5-BC56-217EDDF40B74}"/>
                      </a:ext>
                    </a:extLst>
                  </p:cNvPr>
                  <p:cNvSpPr>
                    <a:spLocks noChangeArrowheads="1"/>
                  </p:cNvSpPr>
                  <p:nvPr/>
                </p:nvSpPr>
                <p:spPr bwMode="auto">
                  <a:xfrm>
                    <a:off x="4105" y="1344"/>
                    <a:ext cx="862" cy="363"/>
                  </a:xfrm>
                  <a:prstGeom prst="ellipse">
                    <a:avLst/>
                  </a:prstGeom>
                  <a:solidFill>
                    <a:srgbClr val="4F81BD"/>
                  </a:solidFill>
                  <a:ln w="12700">
                    <a:solidFill>
                      <a:srgbClr val="00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87" name="Text Box 25">
                    <a:extLst>
                      <a:ext uri="{FF2B5EF4-FFF2-40B4-BE49-F238E27FC236}">
                        <a16:creationId xmlns:a16="http://schemas.microsoft.com/office/drawing/2014/main" id="{0A33B312-2B17-4DC9-9080-35D82FF83B2D}"/>
                      </a:ext>
                    </a:extLst>
                  </p:cNvPr>
                  <p:cNvSpPr txBox="1">
                    <a:spLocks noChangeArrowheads="1"/>
                  </p:cNvSpPr>
                  <p:nvPr/>
                </p:nvSpPr>
                <p:spPr bwMode="auto">
                  <a:xfrm>
                    <a:off x="4105" y="1434"/>
                    <a:ext cx="862"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rPr>
                      <a:t>Review &amp; Replan</a:t>
                    </a:r>
                  </a:p>
                </p:txBody>
              </p:sp>
            </p:grpSp>
            <p:cxnSp>
              <p:nvCxnSpPr>
                <p:cNvPr id="84" name="AutoShape 26">
                  <a:extLst>
                    <a:ext uri="{FF2B5EF4-FFF2-40B4-BE49-F238E27FC236}">
                      <a16:creationId xmlns:a16="http://schemas.microsoft.com/office/drawing/2014/main" id="{7AE59E06-B52C-4499-A285-F119F56FF9E3}"/>
                    </a:ext>
                  </a:extLst>
                </p:cNvPr>
                <p:cNvCxnSpPr>
                  <a:cxnSpLocks noChangeShapeType="1"/>
                  <a:endCxn id="86" idx="3"/>
                </p:cNvCxnSpPr>
                <p:nvPr/>
              </p:nvCxnSpPr>
              <p:spPr bwMode="auto">
                <a:xfrm flipV="1">
                  <a:off x="4014" y="1654"/>
                  <a:ext cx="217" cy="132"/>
                </a:xfrm>
                <a:prstGeom prst="curvedConnector2">
                  <a:avLst/>
                </a:prstGeom>
                <a:noFill/>
                <a:ln w="12700">
                  <a:solidFill>
                    <a:srgbClr val="000000"/>
                  </a:solidFill>
                  <a:round/>
                  <a:headEnd type="none" w="sm" len="sm"/>
                  <a:tailEnd type="triangle" w="sm" len="sm"/>
                </a:ln>
                <a:extLst>
                  <a:ext uri="{909E8E84-426E-40DD-AFC4-6F175D3DCCD1}">
                    <a14:hiddenFill xmlns:a14="http://schemas.microsoft.com/office/drawing/2010/main">
                      <a:noFill/>
                    </a14:hiddenFill>
                  </a:ext>
                </a:extLst>
              </p:spPr>
            </p:cxnSp>
            <p:cxnSp>
              <p:nvCxnSpPr>
                <p:cNvPr id="85" name="AutoShape 27">
                  <a:extLst>
                    <a:ext uri="{FF2B5EF4-FFF2-40B4-BE49-F238E27FC236}">
                      <a16:creationId xmlns:a16="http://schemas.microsoft.com/office/drawing/2014/main" id="{99F31543-96B1-472F-8F5C-C56225D990F9}"/>
                    </a:ext>
                  </a:extLst>
                </p:cNvPr>
                <p:cNvCxnSpPr>
                  <a:cxnSpLocks noChangeShapeType="1"/>
                </p:cNvCxnSpPr>
                <p:nvPr/>
              </p:nvCxnSpPr>
              <p:spPr bwMode="auto">
                <a:xfrm rot="5400000">
                  <a:off x="4235" y="1486"/>
                  <a:ext cx="79" cy="521"/>
                </a:xfrm>
                <a:prstGeom prst="curvedConnector2">
                  <a:avLst/>
                </a:prstGeom>
                <a:noFill/>
                <a:ln w="12700">
                  <a:solidFill>
                    <a:srgbClr val="000000"/>
                  </a:solidFill>
                  <a:round/>
                  <a:headEnd type="none" w="sm" len="sm"/>
                  <a:tailEnd type="triangle" w="sm" len="sm"/>
                </a:ln>
                <a:extLst>
                  <a:ext uri="{909E8E84-426E-40DD-AFC4-6F175D3DCCD1}">
                    <a14:hiddenFill xmlns:a14="http://schemas.microsoft.com/office/drawing/2010/main">
                      <a:noFill/>
                    </a14:hiddenFill>
                  </a:ext>
                </a:extLst>
              </p:spPr>
            </p:cxnSp>
          </p:grpSp>
          <p:grpSp>
            <p:nvGrpSpPr>
              <p:cNvPr id="71" name="Group 28">
                <a:extLst>
                  <a:ext uri="{FF2B5EF4-FFF2-40B4-BE49-F238E27FC236}">
                    <a16:creationId xmlns:a16="http://schemas.microsoft.com/office/drawing/2014/main" id="{A12DF113-1468-425A-9C88-28B72983A782}"/>
                  </a:ext>
                </a:extLst>
              </p:cNvPr>
              <p:cNvGrpSpPr>
                <a:grpSpLocks/>
              </p:cNvGrpSpPr>
              <p:nvPr/>
            </p:nvGrpSpPr>
            <p:grpSpPr bwMode="auto">
              <a:xfrm>
                <a:off x="4604" y="2069"/>
                <a:ext cx="953" cy="442"/>
                <a:chOff x="4014" y="1344"/>
                <a:chExt cx="953" cy="442"/>
              </a:xfrm>
            </p:grpSpPr>
            <p:grpSp>
              <p:nvGrpSpPr>
                <p:cNvPr id="78" name="Group 29">
                  <a:extLst>
                    <a:ext uri="{FF2B5EF4-FFF2-40B4-BE49-F238E27FC236}">
                      <a16:creationId xmlns:a16="http://schemas.microsoft.com/office/drawing/2014/main" id="{763B1B77-C944-4E9D-BA30-634272960396}"/>
                    </a:ext>
                  </a:extLst>
                </p:cNvPr>
                <p:cNvGrpSpPr>
                  <a:grpSpLocks/>
                </p:cNvGrpSpPr>
                <p:nvPr/>
              </p:nvGrpSpPr>
              <p:grpSpPr bwMode="auto">
                <a:xfrm>
                  <a:off x="4105" y="1344"/>
                  <a:ext cx="862" cy="363"/>
                  <a:chOff x="4105" y="1344"/>
                  <a:chExt cx="862" cy="363"/>
                </a:xfrm>
              </p:grpSpPr>
              <p:sp>
                <p:nvSpPr>
                  <p:cNvPr id="81" name="Oval 30">
                    <a:extLst>
                      <a:ext uri="{FF2B5EF4-FFF2-40B4-BE49-F238E27FC236}">
                        <a16:creationId xmlns:a16="http://schemas.microsoft.com/office/drawing/2014/main" id="{408A0E32-7BE7-4BD5-8436-2B5891EA7287}"/>
                      </a:ext>
                    </a:extLst>
                  </p:cNvPr>
                  <p:cNvSpPr>
                    <a:spLocks noChangeArrowheads="1"/>
                  </p:cNvSpPr>
                  <p:nvPr/>
                </p:nvSpPr>
                <p:spPr bwMode="auto">
                  <a:xfrm>
                    <a:off x="4105" y="1344"/>
                    <a:ext cx="862" cy="363"/>
                  </a:xfrm>
                  <a:prstGeom prst="ellipse">
                    <a:avLst/>
                  </a:prstGeom>
                  <a:solidFill>
                    <a:srgbClr val="4F81BD"/>
                  </a:solidFill>
                  <a:ln w="12700">
                    <a:solidFill>
                      <a:srgbClr val="00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82" name="Text Box 31">
                    <a:extLst>
                      <a:ext uri="{FF2B5EF4-FFF2-40B4-BE49-F238E27FC236}">
                        <a16:creationId xmlns:a16="http://schemas.microsoft.com/office/drawing/2014/main" id="{82408787-F68D-49BF-B8C7-A3DD4EACC2FB}"/>
                      </a:ext>
                    </a:extLst>
                  </p:cNvPr>
                  <p:cNvSpPr txBox="1">
                    <a:spLocks noChangeArrowheads="1"/>
                  </p:cNvSpPr>
                  <p:nvPr/>
                </p:nvSpPr>
                <p:spPr bwMode="auto">
                  <a:xfrm>
                    <a:off x="4105" y="1434"/>
                    <a:ext cx="862"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rPr>
                      <a:t>Review &amp; Replan</a:t>
                    </a:r>
                  </a:p>
                </p:txBody>
              </p:sp>
            </p:grpSp>
            <p:cxnSp>
              <p:nvCxnSpPr>
                <p:cNvPr id="79" name="AutoShape 32">
                  <a:extLst>
                    <a:ext uri="{FF2B5EF4-FFF2-40B4-BE49-F238E27FC236}">
                      <a16:creationId xmlns:a16="http://schemas.microsoft.com/office/drawing/2014/main" id="{BA6B977D-A2E2-43B0-BF5F-1886C42C67C7}"/>
                    </a:ext>
                  </a:extLst>
                </p:cNvPr>
                <p:cNvCxnSpPr>
                  <a:cxnSpLocks noChangeShapeType="1"/>
                  <a:endCxn id="81" idx="3"/>
                </p:cNvCxnSpPr>
                <p:nvPr/>
              </p:nvCxnSpPr>
              <p:spPr bwMode="auto">
                <a:xfrm flipV="1">
                  <a:off x="4014" y="1654"/>
                  <a:ext cx="217" cy="132"/>
                </a:xfrm>
                <a:prstGeom prst="curvedConnector2">
                  <a:avLst/>
                </a:prstGeom>
                <a:noFill/>
                <a:ln w="12700">
                  <a:solidFill>
                    <a:srgbClr val="000000"/>
                  </a:solidFill>
                  <a:round/>
                  <a:headEnd type="none" w="sm" len="sm"/>
                  <a:tailEnd type="triangle" w="sm" len="sm"/>
                </a:ln>
                <a:extLst>
                  <a:ext uri="{909E8E84-426E-40DD-AFC4-6F175D3DCCD1}">
                    <a14:hiddenFill xmlns:a14="http://schemas.microsoft.com/office/drawing/2010/main">
                      <a:noFill/>
                    </a14:hiddenFill>
                  </a:ext>
                </a:extLst>
              </p:spPr>
            </p:cxnSp>
            <p:cxnSp>
              <p:nvCxnSpPr>
                <p:cNvPr id="80" name="AutoShape 33">
                  <a:extLst>
                    <a:ext uri="{FF2B5EF4-FFF2-40B4-BE49-F238E27FC236}">
                      <a16:creationId xmlns:a16="http://schemas.microsoft.com/office/drawing/2014/main" id="{C53298AA-72D8-488B-8987-A5A6EF31D364}"/>
                    </a:ext>
                  </a:extLst>
                </p:cNvPr>
                <p:cNvCxnSpPr>
                  <a:cxnSpLocks noChangeShapeType="1"/>
                </p:cNvCxnSpPr>
                <p:nvPr/>
              </p:nvCxnSpPr>
              <p:spPr bwMode="auto">
                <a:xfrm rot="5400000">
                  <a:off x="4235" y="1486"/>
                  <a:ext cx="79" cy="521"/>
                </a:xfrm>
                <a:prstGeom prst="curvedConnector2">
                  <a:avLst/>
                </a:prstGeom>
                <a:noFill/>
                <a:ln w="12700">
                  <a:solidFill>
                    <a:srgbClr val="000000"/>
                  </a:solidFill>
                  <a:round/>
                  <a:headEnd type="none" w="sm" len="sm"/>
                  <a:tailEnd type="triangle" w="sm" len="sm"/>
                </a:ln>
                <a:extLst>
                  <a:ext uri="{909E8E84-426E-40DD-AFC4-6F175D3DCCD1}">
                    <a14:hiddenFill xmlns:a14="http://schemas.microsoft.com/office/drawing/2010/main">
                      <a:noFill/>
                    </a14:hiddenFill>
                  </a:ext>
                </a:extLst>
              </p:spPr>
            </p:cxnSp>
          </p:grpSp>
          <p:grpSp>
            <p:nvGrpSpPr>
              <p:cNvPr id="72" name="Group 34">
                <a:extLst>
                  <a:ext uri="{FF2B5EF4-FFF2-40B4-BE49-F238E27FC236}">
                    <a16:creationId xmlns:a16="http://schemas.microsoft.com/office/drawing/2014/main" id="{2F8F4F12-74B4-43EF-B5B2-E3396B55CA27}"/>
                  </a:ext>
                </a:extLst>
              </p:cNvPr>
              <p:cNvGrpSpPr>
                <a:grpSpLocks/>
              </p:cNvGrpSpPr>
              <p:nvPr/>
            </p:nvGrpSpPr>
            <p:grpSpPr bwMode="auto">
              <a:xfrm>
                <a:off x="4286" y="1706"/>
                <a:ext cx="953" cy="442"/>
                <a:chOff x="4014" y="1344"/>
                <a:chExt cx="953" cy="442"/>
              </a:xfrm>
            </p:grpSpPr>
            <p:grpSp>
              <p:nvGrpSpPr>
                <p:cNvPr id="73" name="Group 35">
                  <a:extLst>
                    <a:ext uri="{FF2B5EF4-FFF2-40B4-BE49-F238E27FC236}">
                      <a16:creationId xmlns:a16="http://schemas.microsoft.com/office/drawing/2014/main" id="{AC4BFD9C-1575-40C7-A226-48F8F434F9DD}"/>
                    </a:ext>
                  </a:extLst>
                </p:cNvPr>
                <p:cNvGrpSpPr>
                  <a:grpSpLocks/>
                </p:cNvGrpSpPr>
                <p:nvPr/>
              </p:nvGrpSpPr>
              <p:grpSpPr bwMode="auto">
                <a:xfrm>
                  <a:off x="4105" y="1344"/>
                  <a:ext cx="862" cy="363"/>
                  <a:chOff x="4105" y="1344"/>
                  <a:chExt cx="862" cy="363"/>
                </a:xfrm>
              </p:grpSpPr>
              <p:sp>
                <p:nvSpPr>
                  <p:cNvPr id="76" name="Oval 36">
                    <a:extLst>
                      <a:ext uri="{FF2B5EF4-FFF2-40B4-BE49-F238E27FC236}">
                        <a16:creationId xmlns:a16="http://schemas.microsoft.com/office/drawing/2014/main" id="{7725696F-C5B0-4A44-824C-6F78E318400B}"/>
                      </a:ext>
                    </a:extLst>
                  </p:cNvPr>
                  <p:cNvSpPr>
                    <a:spLocks noChangeArrowheads="1"/>
                  </p:cNvSpPr>
                  <p:nvPr/>
                </p:nvSpPr>
                <p:spPr bwMode="auto">
                  <a:xfrm>
                    <a:off x="4105" y="1344"/>
                    <a:ext cx="862" cy="363"/>
                  </a:xfrm>
                  <a:prstGeom prst="ellipse">
                    <a:avLst/>
                  </a:prstGeom>
                  <a:solidFill>
                    <a:srgbClr val="4F81BD"/>
                  </a:solidFill>
                  <a:ln w="12700">
                    <a:solidFill>
                      <a:srgbClr val="000000"/>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77" name="Text Box 37">
                    <a:extLst>
                      <a:ext uri="{FF2B5EF4-FFF2-40B4-BE49-F238E27FC236}">
                        <a16:creationId xmlns:a16="http://schemas.microsoft.com/office/drawing/2014/main" id="{423D04BD-0F39-45CA-B6C0-1E430BF41A35}"/>
                      </a:ext>
                    </a:extLst>
                  </p:cNvPr>
                  <p:cNvSpPr txBox="1">
                    <a:spLocks noChangeArrowheads="1"/>
                  </p:cNvSpPr>
                  <p:nvPr/>
                </p:nvSpPr>
                <p:spPr bwMode="auto">
                  <a:xfrm>
                    <a:off x="4105" y="1434"/>
                    <a:ext cx="862"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rPr>
                      <a:t>Review &amp; Replan</a:t>
                    </a:r>
                  </a:p>
                </p:txBody>
              </p:sp>
            </p:grpSp>
            <p:cxnSp>
              <p:nvCxnSpPr>
                <p:cNvPr id="74" name="AutoShape 38">
                  <a:extLst>
                    <a:ext uri="{FF2B5EF4-FFF2-40B4-BE49-F238E27FC236}">
                      <a16:creationId xmlns:a16="http://schemas.microsoft.com/office/drawing/2014/main" id="{DBF662A2-1ED7-4C63-AD7B-AAE2072F163D}"/>
                    </a:ext>
                  </a:extLst>
                </p:cNvPr>
                <p:cNvCxnSpPr>
                  <a:cxnSpLocks noChangeShapeType="1"/>
                  <a:endCxn id="76" idx="3"/>
                </p:cNvCxnSpPr>
                <p:nvPr/>
              </p:nvCxnSpPr>
              <p:spPr bwMode="auto">
                <a:xfrm flipV="1">
                  <a:off x="4014" y="1654"/>
                  <a:ext cx="217" cy="132"/>
                </a:xfrm>
                <a:prstGeom prst="curvedConnector2">
                  <a:avLst/>
                </a:prstGeom>
                <a:noFill/>
                <a:ln w="12700">
                  <a:solidFill>
                    <a:srgbClr val="000000"/>
                  </a:solidFill>
                  <a:round/>
                  <a:headEnd type="none" w="sm" len="sm"/>
                  <a:tailEnd type="triangle" w="sm" len="sm"/>
                </a:ln>
                <a:extLst>
                  <a:ext uri="{909E8E84-426E-40DD-AFC4-6F175D3DCCD1}">
                    <a14:hiddenFill xmlns:a14="http://schemas.microsoft.com/office/drawing/2010/main">
                      <a:noFill/>
                    </a14:hiddenFill>
                  </a:ext>
                </a:extLst>
              </p:spPr>
            </p:cxnSp>
            <p:cxnSp>
              <p:nvCxnSpPr>
                <p:cNvPr id="75" name="AutoShape 39">
                  <a:extLst>
                    <a:ext uri="{FF2B5EF4-FFF2-40B4-BE49-F238E27FC236}">
                      <a16:creationId xmlns:a16="http://schemas.microsoft.com/office/drawing/2014/main" id="{C69CB77B-6036-488D-BA6E-AA52D9A7FE89}"/>
                    </a:ext>
                  </a:extLst>
                </p:cNvPr>
                <p:cNvCxnSpPr>
                  <a:cxnSpLocks noChangeShapeType="1"/>
                </p:cNvCxnSpPr>
                <p:nvPr/>
              </p:nvCxnSpPr>
              <p:spPr bwMode="auto">
                <a:xfrm rot="5400000">
                  <a:off x="4235" y="1486"/>
                  <a:ext cx="79" cy="521"/>
                </a:xfrm>
                <a:prstGeom prst="curvedConnector2">
                  <a:avLst/>
                </a:prstGeom>
                <a:noFill/>
                <a:ln w="12700">
                  <a:solidFill>
                    <a:srgbClr val="000000"/>
                  </a:solidFill>
                  <a:round/>
                  <a:headEnd type="none" w="sm" len="sm"/>
                  <a:tailEnd type="triangle" w="sm" len="sm"/>
                </a:ln>
                <a:extLst>
                  <a:ext uri="{909E8E84-426E-40DD-AFC4-6F175D3DCCD1}">
                    <a14:hiddenFill xmlns:a14="http://schemas.microsoft.com/office/drawing/2010/main">
                      <a:noFill/>
                    </a14:hiddenFill>
                  </a:ext>
                </a:extLst>
              </p:spPr>
            </p:cxnSp>
          </p:grpSp>
        </p:grpSp>
        <p:sp>
          <p:nvSpPr>
            <p:cNvPr id="93" name="Text Box 40">
              <a:extLst>
                <a:ext uri="{FF2B5EF4-FFF2-40B4-BE49-F238E27FC236}">
                  <a16:creationId xmlns:a16="http://schemas.microsoft.com/office/drawing/2014/main" id="{70584963-8890-4AAD-9773-1C7C2D22894D}"/>
                </a:ext>
              </a:extLst>
            </p:cNvPr>
            <p:cNvSpPr txBox="1">
              <a:spLocks noChangeArrowheads="1"/>
            </p:cNvSpPr>
            <p:nvPr/>
          </p:nvSpPr>
          <p:spPr bwMode="auto">
            <a:xfrm>
              <a:off x="8276467" y="2769120"/>
              <a:ext cx="201451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需求不可能一开始就被很好地了解，</a:t>
              </a:r>
              <a:r>
                <a:rPr kumimoji="0" lang="zh-CN" altLang="en-US" sz="1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rPr>
                <a:t>渐进明细</a:t>
              </a:r>
              <a:endParaRPr kumimoji="0" lang="en-US" altLang="zh-CN" sz="1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endParaRPr>
            </a:p>
          </p:txBody>
        </p:sp>
        <p:sp>
          <p:nvSpPr>
            <p:cNvPr id="94" name="Text Box 41">
              <a:extLst>
                <a:ext uri="{FF2B5EF4-FFF2-40B4-BE49-F238E27FC236}">
                  <a16:creationId xmlns:a16="http://schemas.microsoft.com/office/drawing/2014/main" id="{8C24F148-7801-4FB2-B798-B5B22588B27E}"/>
                </a:ext>
              </a:extLst>
            </p:cNvPr>
            <p:cNvSpPr txBox="1">
              <a:spLocks noChangeArrowheads="1"/>
            </p:cNvSpPr>
            <p:nvPr/>
          </p:nvSpPr>
          <p:spPr bwMode="auto">
            <a:xfrm>
              <a:off x="9080594" y="3765975"/>
              <a:ext cx="1258887"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0" r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zh-CN" altLang="en-US" sz="1400" b="1" dirty="0">
                  <a:solidFill>
                    <a:srgbClr val="000000"/>
                  </a:solidFill>
                  <a:cs typeface="Times New Roman" panose="02020603050405020304" pitchFamily="18" charset="0"/>
                </a:rPr>
                <a:t>只为一个迭代做</a:t>
              </a:r>
              <a:r>
                <a:rPr lang="zh-CN" altLang="en-US" sz="1400" b="1" dirty="0">
                  <a:solidFill>
                    <a:srgbClr val="FF0000"/>
                  </a:solidFill>
                  <a:cs typeface="Times New Roman" panose="02020603050405020304" pitchFamily="18" charset="0"/>
                </a:rPr>
                <a:t>详细</a:t>
              </a:r>
              <a:r>
                <a:rPr lang="zh-CN" altLang="en-US" sz="1400" b="1" dirty="0">
                  <a:solidFill>
                    <a:srgbClr val="000000"/>
                  </a:solidFill>
                  <a:cs typeface="Times New Roman" panose="02020603050405020304" pitchFamily="18" charset="0"/>
                </a:rPr>
                <a:t>规划，而不是整个项目</a:t>
              </a:r>
              <a:endParaRPr lang="en-US" altLang="zh-CN" sz="1400" b="1" dirty="0">
                <a:solidFill>
                  <a:srgbClr val="000000"/>
                </a:solidFill>
                <a:cs typeface="Times New Roman" panose="02020603050405020304" pitchFamily="18" charset="0"/>
              </a:endParaRPr>
            </a:p>
          </p:txBody>
        </p:sp>
      </p:grpSp>
      <p:sp>
        <p:nvSpPr>
          <p:cNvPr id="95" name="Text Box 42">
            <a:extLst>
              <a:ext uri="{FF2B5EF4-FFF2-40B4-BE49-F238E27FC236}">
                <a16:creationId xmlns:a16="http://schemas.microsoft.com/office/drawing/2014/main" id="{293A6A2D-83A2-433E-9C45-445FC8C3509F}"/>
              </a:ext>
            </a:extLst>
          </p:cNvPr>
          <p:cNvSpPr txBox="1">
            <a:spLocks noChangeArrowheads="1"/>
          </p:cNvSpPr>
          <p:nvPr/>
        </p:nvSpPr>
        <p:spPr bwMode="auto">
          <a:xfrm>
            <a:off x="6033263" y="5846500"/>
            <a:ext cx="21999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zh-CN" altLang="en-US" sz="1400" b="1" dirty="0">
                <a:solidFill>
                  <a:srgbClr val="000000"/>
                </a:solidFill>
                <a:cs typeface="Times New Roman" panose="02020603050405020304" pitchFamily="18" charset="0"/>
              </a:rPr>
              <a:t>较高层次的估算</a:t>
            </a:r>
          </a:p>
        </p:txBody>
      </p:sp>
      <p:grpSp>
        <p:nvGrpSpPr>
          <p:cNvPr id="14" name="组合 13">
            <a:extLst>
              <a:ext uri="{FF2B5EF4-FFF2-40B4-BE49-F238E27FC236}">
                <a16:creationId xmlns:a16="http://schemas.microsoft.com/office/drawing/2014/main" id="{E5B10AC1-5DE4-42D4-B420-80ACE9110A9A}"/>
              </a:ext>
            </a:extLst>
          </p:cNvPr>
          <p:cNvGrpSpPr/>
          <p:nvPr/>
        </p:nvGrpSpPr>
        <p:grpSpPr>
          <a:xfrm>
            <a:off x="1285014" y="2611121"/>
            <a:ext cx="4605984" cy="3541688"/>
            <a:chOff x="1384394" y="2917597"/>
            <a:chExt cx="4605984" cy="3541688"/>
          </a:xfrm>
        </p:grpSpPr>
        <p:pic>
          <p:nvPicPr>
            <p:cNvPr id="56" name="Picture 4" descr="Waterfall_model">
              <a:extLst>
                <a:ext uri="{FF2B5EF4-FFF2-40B4-BE49-F238E27FC236}">
                  <a16:creationId xmlns:a16="http://schemas.microsoft.com/office/drawing/2014/main" id="{D0ECBAAB-7E91-44FB-8C71-29EA17D47AF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a:xfrm>
              <a:off x="1384394" y="2917597"/>
              <a:ext cx="4605984" cy="3541688"/>
            </a:xfrm>
            <a:prstGeom prst="rect">
              <a:avLst/>
            </a:prstGeom>
          </p:spPr>
        </p:pic>
        <p:sp>
          <p:nvSpPr>
            <p:cNvPr id="59" name="Text Box 6">
              <a:extLst>
                <a:ext uri="{FF2B5EF4-FFF2-40B4-BE49-F238E27FC236}">
                  <a16:creationId xmlns:a16="http://schemas.microsoft.com/office/drawing/2014/main" id="{C03E07DC-1D82-4628-B71C-18DB3946D697}"/>
                </a:ext>
              </a:extLst>
            </p:cNvPr>
            <p:cNvSpPr txBox="1">
              <a:spLocks noChangeArrowheads="1"/>
            </p:cNvSpPr>
            <p:nvPr/>
          </p:nvSpPr>
          <p:spPr bwMode="auto">
            <a:xfrm>
              <a:off x="2949895" y="3112835"/>
              <a:ext cx="17287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zh-CN" altLang="en-US" sz="1400" b="1">
                  <a:solidFill>
                    <a:srgbClr val="000000"/>
                  </a:solidFill>
                  <a:cs typeface="Times New Roman" panose="02020603050405020304" pitchFamily="18" charset="0"/>
                </a:rPr>
                <a:t>项目开始前，需求要被很好地了解</a:t>
              </a:r>
              <a:endParaRPr lang="en-US" altLang="zh-CN" sz="1400">
                <a:solidFill>
                  <a:srgbClr val="000000"/>
                </a:solidFill>
                <a:cs typeface="Times New Roman" panose="02020603050405020304" pitchFamily="18" charset="0"/>
              </a:endParaRPr>
            </a:p>
          </p:txBody>
        </p:sp>
        <p:sp>
          <p:nvSpPr>
            <p:cNvPr id="96" name="Text Box 43">
              <a:extLst>
                <a:ext uri="{FF2B5EF4-FFF2-40B4-BE49-F238E27FC236}">
                  <a16:creationId xmlns:a16="http://schemas.microsoft.com/office/drawing/2014/main" id="{CC56B43C-9529-4BFE-8D8A-2FC5A00B0FD7}"/>
                </a:ext>
              </a:extLst>
            </p:cNvPr>
            <p:cNvSpPr txBox="1">
              <a:spLocks noChangeArrowheads="1"/>
            </p:cNvSpPr>
            <p:nvPr/>
          </p:nvSpPr>
          <p:spPr bwMode="auto">
            <a:xfrm>
              <a:off x="3814289" y="4039834"/>
              <a:ext cx="12588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0" r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zh-CN" altLang="en-US" sz="1400" b="1" dirty="0">
                  <a:solidFill>
                    <a:srgbClr val="000000"/>
                  </a:solidFill>
                  <a:cs typeface="Times New Roman" panose="02020603050405020304" pitchFamily="18" charset="0"/>
                </a:rPr>
                <a:t>完整的项目计划</a:t>
              </a:r>
              <a:endParaRPr lang="en-US" altLang="zh-CN" sz="1400" b="1" dirty="0">
                <a:solidFill>
                  <a:srgbClr val="000000"/>
                </a:solidFill>
                <a:cs typeface="Times New Roman" panose="02020603050405020304" pitchFamily="18" charset="0"/>
              </a:endParaRPr>
            </a:p>
          </p:txBody>
        </p:sp>
      </p:grpSp>
      <p:sp>
        <p:nvSpPr>
          <p:cNvPr id="60" name="Text Box 7">
            <a:extLst>
              <a:ext uri="{FF2B5EF4-FFF2-40B4-BE49-F238E27FC236}">
                <a16:creationId xmlns:a16="http://schemas.microsoft.com/office/drawing/2014/main" id="{A85FB1C0-5638-4755-9735-12DBC156A910}"/>
              </a:ext>
            </a:extLst>
          </p:cNvPr>
          <p:cNvSpPr txBox="1">
            <a:spLocks noChangeArrowheads="1"/>
          </p:cNvSpPr>
          <p:nvPr/>
        </p:nvSpPr>
        <p:spPr bwMode="auto">
          <a:xfrm>
            <a:off x="1285014" y="5841068"/>
            <a:ext cx="255377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pPr>
            <a:r>
              <a:rPr lang="zh-CN" altLang="en-US" sz="1400" b="1" dirty="0">
                <a:solidFill>
                  <a:srgbClr val="000000"/>
                </a:solidFill>
                <a:cs typeface="Times New Roman" panose="02020603050405020304" pitchFamily="18" charset="0"/>
              </a:rPr>
              <a:t>项目能够进行比较精确的估算</a:t>
            </a:r>
            <a:endParaRPr lang="en-US" altLang="zh-CN" sz="1400" dirty="0">
              <a:solidFill>
                <a:srgbClr val="000000"/>
              </a:solidFill>
              <a:cs typeface="Times New Roman" panose="02020603050405020304" pitchFamily="18" charset="0"/>
            </a:endParaRPr>
          </a:p>
        </p:txBody>
      </p:sp>
    </p:spTree>
    <p:extLst>
      <p:ext uri="{BB962C8B-B14F-4D97-AF65-F5344CB8AC3E}">
        <p14:creationId xmlns:p14="http://schemas.microsoft.com/office/powerpoint/2010/main" val="2834542897"/>
      </p:ext>
    </p:extLst>
  </p:cSld>
  <p:clrMapOvr>
    <a:masterClrMapping/>
  </p:clrMapOvr>
  <p:transition>
    <p:zoom dir="in"/>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2. </a:t>
            </a:r>
            <a:r>
              <a:rPr lang="zh-CN" altLang="en-US" dirty="0"/>
              <a:t>什么是敏捷</a:t>
            </a:r>
          </a:p>
        </p:txBody>
      </p:sp>
      <p:sp>
        <p:nvSpPr>
          <p:cNvPr id="5" name="内容占位符 4">
            <a:extLst>
              <a:ext uri="{FF2B5EF4-FFF2-40B4-BE49-F238E27FC236}">
                <a16:creationId xmlns:a16="http://schemas.microsoft.com/office/drawing/2014/main" id="{54798A75-700C-4856-8A48-870F7B0B3E35}"/>
              </a:ext>
            </a:extLst>
          </p:cNvPr>
          <p:cNvSpPr>
            <a:spLocks noGrp="1"/>
          </p:cNvSpPr>
          <p:nvPr>
            <p:ph idx="1"/>
          </p:nvPr>
        </p:nvSpPr>
        <p:spPr/>
        <p:txBody>
          <a:bodyPr>
            <a:normAutofit fontScale="77500" lnSpcReduction="20000"/>
          </a:bodyPr>
          <a:lstStyle/>
          <a:p>
            <a:r>
              <a:rPr lang="zh-CN" altLang="en-US" dirty="0"/>
              <a:t>敏捷原则</a:t>
            </a:r>
            <a:r>
              <a:rPr lang="en-US" altLang="zh-CN" dirty="0"/>
              <a:t>——</a:t>
            </a:r>
            <a:r>
              <a:rPr lang="zh-CN" altLang="en-US" dirty="0"/>
              <a:t>十二条：</a:t>
            </a:r>
            <a:endParaRPr lang="en-US" altLang="zh-CN" dirty="0"/>
          </a:p>
          <a:p>
            <a:pPr lvl="1"/>
            <a:r>
              <a:rPr lang="zh-CN" altLang="en-US" dirty="0"/>
              <a:t>首要目标：</a:t>
            </a:r>
            <a:r>
              <a:rPr lang="zh-CN" altLang="en-US" b="1" dirty="0"/>
              <a:t>更早地持续地交付有价值的软件，满足客户需求</a:t>
            </a:r>
          </a:p>
          <a:p>
            <a:pPr lvl="1"/>
            <a:r>
              <a:rPr lang="zh-CN" altLang="en-US" dirty="0"/>
              <a:t>即使到了开发的后期，也</a:t>
            </a:r>
            <a:r>
              <a:rPr lang="zh-CN" altLang="en-US" b="1" dirty="0"/>
              <a:t>欢迎需求变更</a:t>
            </a:r>
          </a:p>
          <a:p>
            <a:pPr lvl="1"/>
            <a:r>
              <a:rPr lang="zh-CN" altLang="en-US" b="1" dirty="0"/>
              <a:t>频繁交付</a:t>
            </a:r>
            <a:r>
              <a:rPr lang="zh-CN" altLang="en-US" dirty="0"/>
              <a:t>可工作的软件</a:t>
            </a:r>
          </a:p>
          <a:p>
            <a:pPr lvl="1"/>
            <a:r>
              <a:rPr lang="zh-CN" altLang="en-US" dirty="0"/>
              <a:t>关注协作，</a:t>
            </a:r>
            <a:r>
              <a:rPr lang="zh-CN" altLang="en-US" b="1" dirty="0"/>
              <a:t>业务人员和开发人员必须每天协同工作</a:t>
            </a:r>
          </a:p>
          <a:p>
            <a:pPr lvl="1"/>
            <a:r>
              <a:rPr lang="zh-CN" altLang="en-US" dirty="0"/>
              <a:t>围绕被</a:t>
            </a:r>
            <a:r>
              <a:rPr lang="zh-CN" altLang="en-US" b="1" dirty="0"/>
              <a:t>激励</a:t>
            </a:r>
            <a:r>
              <a:rPr lang="zh-CN" altLang="en-US" dirty="0"/>
              <a:t>起来的个人来构建项目</a:t>
            </a:r>
          </a:p>
          <a:p>
            <a:pPr lvl="1"/>
            <a:r>
              <a:rPr lang="zh-CN" altLang="en-US" b="1" dirty="0"/>
              <a:t>面对面的交谈</a:t>
            </a:r>
            <a:r>
              <a:rPr lang="zh-CN" altLang="en-US" dirty="0"/>
              <a:t>，是最有效和效率最高的沟通方法</a:t>
            </a:r>
          </a:p>
          <a:p>
            <a:pPr lvl="1"/>
            <a:r>
              <a:rPr lang="zh-CN" altLang="en-US" b="1" dirty="0"/>
              <a:t>可工作的软件</a:t>
            </a:r>
            <a:r>
              <a:rPr lang="zh-CN" altLang="en-US" dirty="0"/>
              <a:t>是度量进度的主要标准</a:t>
            </a:r>
          </a:p>
          <a:p>
            <a:pPr lvl="1"/>
            <a:r>
              <a:rPr lang="zh-CN" altLang="en-US" dirty="0"/>
              <a:t>敏捷过程提倡</a:t>
            </a:r>
            <a:r>
              <a:rPr lang="zh-CN" altLang="en-US" b="1" dirty="0"/>
              <a:t>可持续的开发速度</a:t>
            </a:r>
          </a:p>
          <a:p>
            <a:pPr lvl="1"/>
            <a:r>
              <a:rPr lang="zh-CN" altLang="en-US" b="1" dirty="0"/>
              <a:t>持续地优化技术和设计</a:t>
            </a:r>
            <a:r>
              <a:rPr lang="zh-CN" altLang="en-US" dirty="0"/>
              <a:t>，会增强敏捷能力</a:t>
            </a:r>
          </a:p>
          <a:p>
            <a:pPr lvl="1"/>
            <a:r>
              <a:rPr lang="zh-CN" altLang="en-US" b="1" dirty="0"/>
              <a:t>简单</a:t>
            </a:r>
            <a:r>
              <a:rPr lang="en-US" altLang="zh-CN" dirty="0"/>
              <a:t>——</a:t>
            </a:r>
            <a:r>
              <a:rPr lang="zh-CN" altLang="en-US" dirty="0"/>
              <a:t>使工作效率最大化的艺术</a:t>
            </a:r>
          </a:p>
          <a:p>
            <a:pPr lvl="1"/>
            <a:r>
              <a:rPr lang="zh-CN" altLang="en-US" dirty="0"/>
              <a:t>最好的构架、需求和设计，出自</a:t>
            </a:r>
            <a:r>
              <a:rPr lang="zh-CN" altLang="en-US" b="1" dirty="0"/>
              <a:t>自组织团队</a:t>
            </a:r>
          </a:p>
          <a:p>
            <a:pPr lvl="1"/>
            <a:r>
              <a:rPr lang="zh-CN" altLang="en-US" b="1" dirty="0"/>
              <a:t>定期总结回顾</a:t>
            </a:r>
            <a:r>
              <a:rPr lang="zh-CN" altLang="en-US" dirty="0"/>
              <a:t>，思考团队如何更加高效，并作出相应调整</a:t>
            </a:r>
          </a:p>
          <a:p>
            <a:pPr marL="0" indent="0">
              <a:buNone/>
            </a:pPr>
            <a:endParaRPr lang="zh-CN" altLang="en-US" dirty="0"/>
          </a:p>
        </p:txBody>
      </p:sp>
      <p:sp>
        <p:nvSpPr>
          <p:cNvPr id="2" name="灯片编号占位符 1"/>
          <p:cNvSpPr>
            <a:spLocks noGrp="1"/>
          </p:cNvSpPr>
          <p:nvPr>
            <p:ph type="sldNum" sz="quarter" idx="12"/>
          </p:nvPr>
        </p:nvSpPr>
        <p:spPr/>
        <p:txBody>
          <a:bodyPr/>
          <a:lstStyle/>
          <a:p>
            <a:fld id="{7C7A768F-11B9-42D0-9C95-648B5DA5A568}" type="slidenum">
              <a:rPr lang="en-US" altLang="en-US" smtClean="0"/>
              <a:pPr/>
              <a:t>62</a:t>
            </a:fld>
            <a:endParaRPr lang="en-US" altLang="en-US"/>
          </a:p>
        </p:txBody>
      </p:sp>
    </p:spTree>
    <p:extLst>
      <p:ext uri="{BB962C8B-B14F-4D97-AF65-F5344CB8AC3E}">
        <p14:creationId xmlns:p14="http://schemas.microsoft.com/office/powerpoint/2010/main" val="26524888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6"/>
          <p:cNvSpPr>
            <a:spLocks noGrp="1" noChangeArrowheads="1"/>
          </p:cNvSpPr>
          <p:nvPr>
            <p:ph type="title"/>
          </p:nvPr>
        </p:nvSpPr>
        <p:spPr/>
        <p:txBody>
          <a:bodyPr/>
          <a:lstStyle/>
          <a:p>
            <a:r>
              <a:rPr lang="en-US" altLang="zh-CN" dirty="0"/>
              <a:t>2. </a:t>
            </a:r>
            <a:r>
              <a:rPr lang="zh-CN" altLang="en-US" dirty="0"/>
              <a:t>什么是敏捷</a:t>
            </a:r>
          </a:p>
        </p:txBody>
      </p:sp>
      <p:sp>
        <p:nvSpPr>
          <p:cNvPr id="3" name="内容占位符 2">
            <a:extLst>
              <a:ext uri="{FF2B5EF4-FFF2-40B4-BE49-F238E27FC236}">
                <a16:creationId xmlns:a16="http://schemas.microsoft.com/office/drawing/2014/main" id="{43B84B7C-E0CB-433E-9D3D-6A32E698721E}"/>
              </a:ext>
            </a:extLst>
          </p:cNvPr>
          <p:cNvSpPr>
            <a:spLocks noGrp="1"/>
          </p:cNvSpPr>
          <p:nvPr>
            <p:ph idx="1"/>
          </p:nvPr>
        </p:nvSpPr>
        <p:spPr/>
        <p:txBody>
          <a:bodyPr/>
          <a:lstStyle/>
          <a:p>
            <a:r>
              <a:rPr lang="zh-CN" altLang="en-US" dirty="0"/>
              <a:t>敏捷项目管理互依赖声明</a:t>
            </a:r>
            <a:r>
              <a:rPr lang="en-US" altLang="zh-CN" dirty="0"/>
              <a:t>——</a:t>
            </a:r>
            <a:r>
              <a:rPr lang="zh-CN" altLang="en-US" dirty="0"/>
              <a:t>六条</a:t>
            </a:r>
            <a:endParaRPr lang="en-US" altLang="zh-CN" dirty="0"/>
          </a:p>
          <a:p>
            <a:pPr lvl="1"/>
            <a:r>
              <a:rPr lang="zh-CN" altLang="en-US" dirty="0"/>
              <a:t>我们通过制造我们所关注的价值的</a:t>
            </a:r>
            <a:r>
              <a:rPr lang="zh-CN" altLang="en-US" b="1" dirty="0"/>
              <a:t>持续流</a:t>
            </a:r>
            <a:r>
              <a:rPr lang="zh-CN" altLang="en-US" dirty="0"/>
              <a:t>来增加投资回报。</a:t>
            </a:r>
          </a:p>
          <a:p>
            <a:pPr lvl="1"/>
            <a:r>
              <a:rPr lang="zh-CN" altLang="en-US" dirty="0"/>
              <a:t>我们通过使</a:t>
            </a:r>
            <a:r>
              <a:rPr lang="zh-CN" altLang="en-US" b="1" dirty="0"/>
              <a:t>客户参与到频繁的交互</a:t>
            </a:r>
            <a:r>
              <a:rPr lang="zh-CN" altLang="en-US" dirty="0"/>
              <a:t>和</a:t>
            </a:r>
            <a:r>
              <a:rPr lang="zh-CN" altLang="en-US" b="1" dirty="0"/>
              <a:t>共享所有权</a:t>
            </a:r>
            <a:r>
              <a:rPr lang="zh-CN" altLang="en-US" dirty="0"/>
              <a:t>的方式，来交付可靠的结果。</a:t>
            </a:r>
          </a:p>
          <a:p>
            <a:pPr lvl="1"/>
            <a:r>
              <a:rPr lang="zh-CN" altLang="en-US" dirty="0"/>
              <a:t>我们预料到了不确定性，并通过</a:t>
            </a:r>
            <a:r>
              <a:rPr lang="zh-CN" altLang="en-US" b="1" dirty="0"/>
              <a:t>迭代、预防和适应</a:t>
            </a:r>
            <a:r>
              <a:rPr lang="zh-CN" altLang="en-US" dirty="0"/>
              <a:t>的方式来管理它。</a:t>
            </a:r>
          </a:p>
          <a:p>
            <a:pPr lvl="1"/>
            <a:r>
              <a:rPr lang="zh-CN" altLang="en-US" dirty="0"/>
              <a:t>我们承认</a:t>
            </a:r>
            <a:r>
              <a:rPr lang="zh-CN" altLang="en-US" b="1" dirty="0"/>
              <a:t>个人才是价值的最终源泉</a:t>
            </a:r>
            <a:r>
              <a:rPr lang="zh-CN" altLang="en-US" dirty="0"/>
              <a:t>，努力建立一个使他们能够体现价值的环境，以此来释放创造力和创新力。</a:t>
            </a:r>
          </a:p>
          <a:p>
            <a:pPr lvl="1"/>
            <a:r>
              <a:rPr lang="zh-CN" altLang="en-US" dirty="0"/>
              <a:t>我们通过</a:t>
            </a:r>
            <a:r>
              <a:rPr lang="zh-CN" altLang="en-US" b="1" dirty="0"/>
              <a:t>问责制</a:t>
            </a:r>
            <a:r>
              <a:rPr lang="zh-CN" altLang="en-US" dirty="0"/>
              <a:t>将结果进行分组和按团队效率来分担职责，从而提升绩效。</a:t>
            </a:r>
          </a:p>
          <a:p>
            <a:pPr lvl="1"/>
            <a:r>
              <a:rPr lang="zh-CN" altLang="en-US" dirty="0"/>
              <a:t>我们使用</a:t>
            </a:r>
            <a:r>
              <a:rPr lang="zh-CN" altLang="en-US" b="1" dirty="0"/>
              <a:t>根据具体情况而定</a:t>
            </a:r>
            <a:r>
              <a:rPr lang="zh-CN" altLang="en-US" dirty="0"/>
              <a:t>的策略、过程和实践来提高有效性和可靠性。</a:t>
            </a:r>
          </a:p>
          <a:p>
            <a:pPr lvl="1"/>
            <a:endParaRPr lang="zh-CN" altLang="en-US" dirty="0"/>
          </a:p>
        </p:txBody>
      </p:sp>
      <p:sp>
        <p:nvSpPr>
          <p:cNvPr id="2" name="灯片编号占位符 1"/>
          <p:cNvSpPr>
            <a:spLocks noGrp="1"/>
          </p:cNvSpPr>
          <p:nvPr>
            <p:ph type="sldNum" sz="quarter" idx="12"/>
          </p:nvPr>
        </p:nvSpPr>
        <p:spPr/>
        <p:txBody>
          <a:bodyPr/>
          <a:lstStyle/>
          <a:p>
            <a:fld id="{7C7A768F-11B9-42D0-9C95-648B5DA5A568}" type="slidenum">
              <a:rPr lang="en-US" altLang="en-US" smtClean="0"/>
              <a:pPr/>
              <a:t>63</a:t>
            </a:fld>
            <a:endParaRPr lang="en-US" altLang="en-US"/>
          </a:p>
        </p:txBody>
      </p:sp>
    </p:spTree>
    <p:extLst>
      <p:ext uri="{BB962C8B-B14F-4D97-AF65-F5344CB8AC3E}">
        <p14:creationId xmlns:p14="http://schemas.microsoft.com/office/powerpoint/2010/main" val="1735889253"/>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D13F88-ACC0-4622-9B20-8D6903DD94F4}"/>
              </a:ext>
            </a:extLst>
          </p:cNvPr>
          <p:cNvSpPr>
            <a:spLocks noGrp="1"/>
          </p:cNvSpPr>
          <p:nvPr>
            <p:ph type="title"/>
          </p:nvPr>
        </p:nvSpPr>
        <p:spPr/>
        <p:txBody>
          <a:bodyPr/>
          <a:lstStyle/>
          <a:p>
            <a:r>
              <a:rPr lang="en-US" altLang="zh-CN" dirty="0"/>
              <a:t>2. </a:t>
            </a:r>
            <a:r>
              <a:rPr lang="zh-CN" altLang="en-US" dirty="0"/>
              <a:t>什么是敏捷</a:t>
            </a:r>
          </a:p>
        </p:txBody>
      </p:sp>
      <p:sp>
        <p:nvSpPr>
          <p:cNvPr id="8" name="内容占位符 7"/>
          <p:cNvSpPr>
            <a:spLocks noGrp="1"/>
          </p:cNvSpPr>
          <p:nvPr>
            <p:ph idx="1"/>
          </p:nvPr>
        </p:nvSpPr>
        <p:spPr/>
        <p:txBody>
          <a:bodyPr/>
          <a:lstStyle/>
          <a:p>
            <a:r>
              <a:rPr lang="zh-CN" altLang="en-US" dirty="0"/>
              <a:t>如何理解“敏捷宣言”和“互依赖声明”的联系？</a:t>
            </a:r>
          </a:p>
          <a:p>
            <a:pPr lvl="1"/>
            <a:r>
              <a:rPr lang="zh-CN" altLang="en-US" dirty="0"/>
              <a:t>敏捷项目领导力网络由</a:t>
            </a:r>
            <a:r>
              <a:rPr lang="zh-CN" altLang="en-US" b="1" dirty="0"/>
              <a:t>项目领导者</a:t>
            </a:r>
            <a:r>
              <a:rPr lang="zh-CN" altLang="en-US" dirty="0"/>
              <a:t>组成，视角是</a:t>
            </a:r>
            <a:r>
              <a:rPr lang="zh-CN" altLang="en-US" b="1" dirty="0"/>
              <a:t>管理</a:t>
            </a:r>
            <a:endParaRPr lang="en-US" altLang="zh-CN" b="1" dirty="0"/>
          </a:p>
          <a:p>
            <a:pPr lvl="1"/>
            <a:r>
              <a:rPr lang="zh-CN" altLang="en-US" dirty="0">
                <a:solidFill>
                  <a:srgbClr val="C00000"/>
                </a:solidFill>
              </a:rPr>
              <a:t>互依赖声明</a:t>
            </a:r>
            <a:r>
              <a:rPr lang="zh-CN" altLang="en-US" dirty="0"/>
              <a:t>从</a:t>
            </a:r>
            <a:r>
              <a:rPr lang="zh-CN" altLang="en-US" b="1" dirty="0"/>
              <a:t>项目管理</a:t>
            </a:r>
            <a:r>
              <a:rPr lang="zh-CN" altLang="en-US" dirty="0"/>
              <a:t>的角度来诠释敏捷价值观</a:t>
            </a:r>
          </a:p>
          <a:p>
            <a:pPr lvl="2"/>
            <a:r>
              <a:rPr lang="zh-CN" altLang="en-US" dirty="0"/>
              <a:t>交付价值胜过满足约束</a:t>
            </a:r>
          </a:p>
          <a:p>
            <a:pPr lvl="2"/>
            <a:r>
              <a:rPr lang="zh-CN" altLang="en-US" dirty="0"/>
              <a:t>领导团队胜过管理任务</a:t>
            </a:r>
          </a:p>
          <a:p>
            <a:pPr lvl="2"/>
            <a:r>
              <a:rPr lang="zh-CN" altLang="en-US" dirty="0"/>
              <a:t>适应变化胜过遵循计划</a:t>
            </a:r>
          </a:p>
          <a:p>
            <a:pPr lvl="1"/>
            <a:r>
              <a:rPr lang="zh-CN" altLang="en-US" dirty="0">
                <a:solidFill>
                  <a:srgbClr val="C00000"/>
                </a:solidFill>
              </a:rPr>
              <a:t>敏捷宣言</a:t>
            </a:r>
            <a:r>
              <a:rPr lang="zh-CN" altLang="en-US" dirty="0"/>
              <a:t>从</a:t>
            </a:r>
            <a:r>
              <a:rPr lang="zh-CN" altLang="en-US" b="1" dirty="0"/>
              <a:t>软件开发</a:t>
            </a:r>
            <a:r>
              <a:rPr lang="zh-CN" altLang="en-US" dirty="0"/>
              <a:t>的角度来诠释敏捷价值观</a:t>
            </a:r>
          </a:p>
        </p:txBody>
      </p:sp>
      <p:sp>
        <p:nvSpPr>
          <p:cNvPr id="3" name="灯片编号占位符 2"/>
          <p:cNvSpPr>
            <a:spLocks noGrp="1"/>
          </p:cNvSpPr>
          <p:nvPr>
            <p:ph type="sldNum" sz="quarter" idx="12"/>
          </p:nvPr>
        </p:nvSpPr>
        <p:spPr/>
        <p:txBody>
          <a:bodyPr/>
          <a:lstStyle/>
          <a:p>
            <a:fld id="{51C954A1-9FE7-4ABB-8851-D5362BFC037D}" type="slidenum">
              <a:rPr lang="en-US" altLang="en-US" smtClean="0"/>
              <a:pPr/>
              <a:t>64</a:t>
            </a:fld>
            <a:endParaRPr lang="en-US" altLang="en-US"/>
          </a:p>
        </p:txBody>
      </p:sp>
    </p:spTree>
    <p:extLst>
      <p:ext uri="{BB962C8B-B14F-4D97-AF65-F5344CB8AC3E}">
        <p14:creationId xmlns:p14="http://schemas.microsoft.com/office/powerpoint/2010/main" val="37484528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8494" y="346742"/>
            <a:ext cx="10609455" cy="659948"/>
          </a:xfrm>
        </p:spPr>
        <p:txBody>
          <a:bodyPr/>
          <a:lstStyle/>
          <a:p>
            <a:r>
              <a:rPr lang="en-US" altLang="zh-CN" dirty="0"/>
              <a:t>3. </a:t>
            </a:r>
            <a:r>
              <a:rPr lang="zh-CN" altLang="en-US" dirty="0"/>
              <a:t>敏捷的核心思想</a:t>
            </a:r>
          </a:p>
        </p:txBody>
      </p:sp>
      <p:sp>
        <p:nvSpPr>
          <p:cNvPr id="4" name="内容占位符 3">
            <a:extLst>
              <a:ext uri="{FF2B5EF4-FFF2-40B4-BE49-F238E27FC236}">
                <a16:creationId xmlns:a16="http://schemas.microsoft.com/office/drawing/2014/main" id="{87B077E7-529B-4545-89E8-C7C7764D5448}"/>
              </a:ext>
            </a:extLst>
          </p:cNvPr>
          <p:cNvSpPr>
            <a:spLocks noGrp="1"/>
          </p:cNvSpPr>
          <p:nvPr>
            <p:ph idx="1"/>
          </p:nvPr>
        </p:nvSpPr>
        <p:spPr/>
        <p:txBody>
          <a:bodyPr/>
          <a:lstStyle/>
          <a:p>
            <a:r>
              <a:rPr lang="zh-CN" altLang="en-US" dirty="0"/>
              <a:t>迭代开发</a:t>
            </a:r>
          </a:p>
          <a:p>
            <a:r>
              <a:rPr lang="zh-CN" altLang="en-US" dirty="0"/>
              <a:t>两级项目规划</a:t>
            </a:r>
          </a:p>
          <a:p>
            <a:r>
              <a:rPr lang="zh-CN" altLang="en-US" dirty="0"/>
              <a:t>完整团队</a:t>
            </a:r>
          </a:p>
          <a:p>
            <a:r>
              <a:rPr lang="zh-CN" altLang="en-US" dirty="0"/>
              <a:t>持续集成</a:t>
            </a:r>
          </a:p>
          <a:p>
            <a:r>
              <a:rPr lang="zh-CN" altLang="en-US" dirty="0"/>
              <a:t>测试驱动开发</a:t>
            </a:r>
          </a:p>
        </p:txBody>
      </p:sp>
      <p:sp>
        <p:nvSpPr>
          <p:cNvPr id="3" name="灯片编号占位符 2"/>
          <p:cNvSpPr>
            <a:spLocks noGrp="1"/>
          </p:cNvSpPr>
          <p:nvPr>
            <p:ph type="sldNum" sz="quarter" idx="12"/>
          </p:nvPr>
        </p:nvSpPr>
        <p:spPr/>
        <p:txBody>
          <a:bodyPr/>
          <a:lstStyle/>
          <a:p>
            <a:fld id="{51C954A1-9FE7-4ABB-8851-D5362BFC037D}" type="slidenum">
              <a:rPr lang="en-US" altLang="en-US" smtClean="0"/>
              <a:pPr/>
              <a:t>65</a:t>
            </a:fld>
            <a:endParaRPr lang="en-US" altLang="en-US"/>
          </a:p>
        </p:txBody>
      </p:sp>
      <p:grpSp>
        <p:nvGrpSpPr>
          <p:cNvPr id="32" name="组合 31"/>
          <p:cNvGrpSpPr/>
          <p:nvPr/>
        </p:nvGrpSpPr>
        <p:grpSpPr>
          <a:xfrm>
            <a:off x="2972218" y="1337664"/>
            <a:ext cx="6247564" cy="4816721"/>
            <a:chOff x="19050" y="1450975"/>
            <a:chExt cx="6247564" cy="4816721"/>
          </a:xfrm>
        </p:grpSpPr>
        <p:sp>
          <p:nvSpPr>
            <p:cNvPr id="31" name="AutoShape 5"/>
            <p:cNvSpPr>
              <a:spLocks noChangeArrowheads="1"/>
            </p:cNvSpPr>
            <p:nvPr/>
          </p:nvSpPr>
          <p:spPr bwMode="auto">
            <a:xfrm>
              <a:off x="3222171" y="4944605"/>
              <a:ext cx="2163391" cy="1321362"/>
            </a:xfrm>
            <a:prstGeom prst="roundRect">
              <a:avLst>
                <a:gd name="adj" fmla="val 50000"/>
              </a:avLst>
            </a:prstGeom>
            <a:gradFill rotWithShape="1">
              <a:gsLst>
                <a:gs pos="0">
                  <a:srgbClr val="A5E1EB">
                    <a:alpha val="75000"/>
                  </a:srgbClr>
                </a:gs>
                <a:gs pos="100000">
                  <a:srgbClr val="FFFFFF">
                    <a:alpha val="75000"/>
                  </a:srgbClr>
                </a:gs>
              </a:gsLst>
              <a:lin ang="0" scaled="1"/>
            </a:gradFill>
            <a:ln w="12700" algn="ctr">
              <a:solidFill>
                <a:srgbClr val="66CCDC"/>
              </a:solidFill>
              <a:round/>
              <a:headEnd/>
              <a:tailEnd/>
            </a:ln>
          </p:spPr>
          <p:txBody>
            <a:bodyPr lIns="640080" tIns="18288" rIns="18288" bIns="1828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5000"/>
                </a:lnSpc>
                <a:buClr>
                  <a:schemeClr val="accent1"/>
                </a:buClr>
              </a:pPr>
              <a:endParaRPr lang="zh-CN" altLang="en-US"/>
            </a:p>
          </p:txBody>
        </p:sp>
        <p:sp>
          <p:nvSpPr>
            <p:cNvPr id="6" name="AutoShape 3"/>
            <p:cNvSpPr>
              <a:spLocks noChangeArrowheads="1"/>
            </p:cNvSpPr>
            <p:nvPr/>
          </p:nvSpPr>
          <p:spPr bwMode="auto">
            <a:xfrm>
              <a:off x="2143093" y="2976831"/>
              <a:ext cx="1873836" cy="1588567"/>
            </a:xfrm>
            <a:prstGeom prst="roundRect">
              <a:avLst>
                <a:gd name="adj" fmla="val 50000"/>
              </a:avLst>
            </a:prstGeom>
            <a:solidFill>
              <a:srgbClr val="A5E1EB">
                <a:alpha val="74901"/>
              </a:srgbClr>
            </a:solidFill>
            <a:ln w="12700" algn="ctr">
              <a:solidFill>
                <a:srgbClr val="68CCDC"/>
              </a:solidFill>
              <a:round/>
              <a:headEnd/>
              <a:tailEnd/>
            </a:ln>
          </p:spPr>
          <p:txBody>
            <a:bodyPr lIns="0" tIns="0" rIns="0" bIns="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5000"/>
                </a:lnSpc>
                <a:buClr>
                  <a:schemeClr val="accent1"/>
                </a:buClr>
              </a:pPr>
              <a:endParaRPr lang="zh-CN" altLang="en-US" sz="3600"/>
            </a:p>
          </p:txBody>
        </p:sp>
        <p:sp>
          <p:nvSpPr>
            <p:cNvPr id="7" name="AutoShape 4"/>
            <p:cNvSpPr>
              <a:spLocks noChangeArrowheads="1"/>
            </p:cNvSpPr>
            <p:nvPr/>
          </p:nvSpPr>
          <p:spPr bwMode="auto">
            <a:xfrm>
              <a:off x="4253362" y="3091514"/>
              <a:ext cx="2013251" cy="1127269"/>
            </a:xfrm>
            <a:prstGeom prst="roundRect">
              <a:avLst>
                <a:gd name="adj" fmla="val 50000"/>
              </a:avLst>
            </a:prstGeom>
            <a:gradFill rotWithShape="1">
              <a:gsLst>
                <a:gs pos="0">
                  <a:srgbClr val="A5E1EB">
                    <a:alpha val="75000"/>
                  </a:srgbClr>
                </a:gs>
                <a:gs pos="100000">
                  <a:srgbClr val="FFFFFF">
                    <a:alpha val="75000"/>
                  </a:srgbClr>
                </a:gs>
              </a:gsLst>
              <a:lin ang="0" scaled="1"/>
            </a:gradFill>
            <a:ln w="12700" algn="ctr">
              <a:solidFill>
                <a:srgbClr val="66CCDC"/>
              </a:solidFill>
              <a:round/>
              <a:headEnd/>
              <a:tailEnd/>
            </a:ln>
          </p:spPr>
          <p:txBody>
            <a:bodyPr lIns="640080" tIns="18288" rIns="18288" bIns="1828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5000"/>
                </a:lnSpc>
                <a:buClr>
                  <a:schemeClr val="accent1"/>
                </a:buClr>
              </a:pPr>
              <a:endParaRPr lang="zh-CN" altLang="en-US"/>
            </a:p>
          </p:txBody>
        </p:sp>
        <p:sp>
          <p:nvSpPr>
            <p:cNvPr id="8" name="AutoShape 5"/>
            <p:cNvSpPr>
              <a:spLocks noChangeArrowheads="1"/>
            </p:cNvSpPr>
            <p:nvPr/>
          </p:nvSpPr>
          <p:spPr bwMode="auto">
            <a:xfrm>
              <a:off x="153988" y="4944605"/>
              <a:ext cx="2235256" cy="1321362"/>
            </a:xfrm>
            <a:prstGeom prst="roundRect">
              <a:avLst>
                <a:gd name="adj" fmla="val 50000"/>
              </a:avLst>
            </a:prstGeom>
            <a:gradFill rotWithShape="1">
              <a:gsLst>
                <a:gs pos="0">
                  <a:srgbClr val="A5E1EB">
                    <a:alpha val="75000"/>
                  </a:srgbClr>
                </a:gs>
                <a:gs pos="100000">
                  <a:srgbClr val="FFFFFF">
                    <a:alpha val="75000"/>
                  </a:srgbClr>
                </a:gs>
              </a:gsLst>
              <a:lin ang="0" scaled="1"/>
            </a:gradFill>
            <a:ln w="12700" algn="ctr">
              <a:solidFill>
                <a:srgbClr val="66CCDC"/>
              </a:solidFill>
              <a:round/>
              <a:headEnd/>
              <a:tailEnd/>
            </a:ln>
          </p:spPr>
          <p:txBody>
            <a:bodyPr lIns="640080" tIns="18288" rIns="18288" bIns="1828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5000"/>
                </a:lnSpc>
                <a:buClr>
                  <a:schemeClr val="accent1"/>
                </a:buClr>
              </a:pPr>
              <a:endParaRPr lang="zh-CN" altLang="en-US"/>
            </a:p>
          </p:txBody>
        </p:sp>
        <p:sp>
          <p:nvSpPr>
            <p:cNvPr id="10" name="AutoShape 7"/>
            <p:cNvSpPr>
              <a:spLocks noChangeArrowheads="1"/>
            </p:cNvSpPr>
            <p:nvPr/>
          </p:nvSpPr>
          <p:spPr bwMode="auto">
            <a:xfrm>
              <a:off x="19050" y="3070198"/>
              <a:ext cx="1974441" cy="1167914"/>
            </a:xfrm>
            <a:prstGeom prst="roundRect">
              <a:avLst>
                <a:gd name="adj" fmla="val 50000"/>
              </a:avLst>
            </a:prstGeom>
            <a:gradFill rotWithShape="1">
              <a:gsLst>
                <a:gs pos="0">
                  <a:srgbClr val="A5E1EB">
                    <a:alpha val="75000"/>
                  </a:srgbClr>
                </a:gs>
                <a:gs pos="100000">
                  <a:srgbClr val="FFFFFF">
                    <a:alpha val="75000"/>
                  </a:srgbClr>
                </a:gs>
              </a:gsLst>
              <a:lin ang="0" scaled="1"/>
            </a:gradFill>
            <a:ln w="12700" algn="ctr">
              <a:solidFill>
                <a:srgbClr val="66CCDC"/>
              </a:solidFill>
              <a:round/>
              <a:headEnd/>
              <a:tailEnd/>
            </a:ln>
          </p:spPr>
          <p:txBody>
            <a:bodyPr lIns="640080" tIns="18288" rIns="18288" bIns="1828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5000"/>
                </a:lnSpc>
                <a:buClr>
                  <a:schemeClr val="accent1"/>
                </a:buClr>
              </a:pPr>
              <a:endParaRPr lang="zh-CN" altLang="en-US"/>
            </a:p>
          </p:txBody>
        </p:sp>
        <p:sp>
          <p:nvSpPr>
            <p:cNvPr id="11" name="AutoShape 8"/>
            <p:cNvSpPr>
              <a:spLocks noChangeArrowheads="1"/>
            </p:cNvSpPr>
            <p:nvPr/>
          </p:nvSpPr>
          <p:spPr bwMode="auto">
            <a:xfrm>
              <a:off x="1909030" y="1450975"/>
              <a:ext cx="2184278" cy="1085580"/>
            </a:xfrm>
            <a:prstGeom prst="roundRect">
              <a:avLst>
                <a:gd name="adj" fmla="val 50000"/>
              </a:avLst>
            </a:prstGeom>
            <a:gradFill rotWithShape="1">
              <a:gsLst>
                <a:gs pos="0">
                  <a:srgbClr val="A5E1EB">
                    <a:alpha val="75000"/>
                  </a:srgbClr>
                </a:gs>
                <a:gs pos="100000">
                  <a:srgbClr val="FFFFFF">
                    <a:alpha val="75000"/>
                  </a:srgbClr>
                </a:gs>
              </a:gsLst>
              <a:lin ang="0" scaled="1"/>
            </a:gradFill>
            <a:ln w="12700" algn="ctr">
              <a:solidFill>
                <a:srgbClr val="66CCDC"/>
              </a:solidFill>
              <a:round/>
              <a:headEnd/>
              <a:tailEnd/>
            </a:ln>
          </p:spPr>
          <p:txBody>
            <a:bodyPr lIns="640080" tIns="18288" rIns="18288" bIns="1828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5000"/>
                </a:lnSpc>
                <a:buClr>
                  <a:schemeClr val="accent1"/>
                </a:buClr>
              </a:pPr>
              <a:endParaRPr lang="zh-CN" altLang="en-US"/>
            </a:p>
          </p:txBody>
        </p:sp>
        <p:sp>
          <p:nvSpPr>
            <p:cNvPr id="12" name="Text Box 9"/>
            <p:cNvSpPr txBox="1">
              <a:spLocks noChangeArrowheads="1"/>
            </p:cNvSpPr>
            <p:nvPr/>
          </p:nvSpPr>
          <p:spPr bwMode="auto">
            <a:xfrm>
              <a:off x="2273955" y="3101700"/>
              <a:ext cx="1746541" cy="1228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 hangingPunct="1">
                <a:lnSpc>
                  <a:spcPct val="90000"/>
                </a:lnSpc>
                <a:buClr>
                  <a:schemeClr val="tx1"/>
                </a:buClr>
                <a:buFont typeface="WingDings" panose="05000000000000000000" pitchFamily="2" charset="2"/>
                <a:buChar char="§"/>
              </a:pPr>
              <a:r>
                <a:rPr lang="zh-CN" altLang="en-US" sz="1600" b="1" dirty="0">
                  <a:solidFill>
                    <a:srgbClr val="C00000"/>
                  </a:solidFill>
                  <a:latin typeface="华文细黑" panose="02010600040101010101" pitchFamily="2" charset="-122"/>
                  <a:ea typeface="华文细黑" panose="02010600040101010101" pitchFamily="2" charset="-122"/>
                </a:rPr>
                <a:t>迭代开发</a:t>
              </a:r>
              <a:endParaRPr lang="en-US" altLang="zh-CN" sz="1600" b="1" dirty="0">
                <a:solidFill>
                  <a:srgbClr val="C00000"/>
                </a:solidFill>
                <a:latin typeface="华文细黑" panose="02010600040101010101" pitchFamily="2" charset="-122"/>
                <a:ea typeface="华文细黑" panose="02010600040101010101" pitchFamily="2" charset="-122"/>
              </a:endParaRPr>
            </a:p>
            <a:p>
              <a:pPr eaLnBrk="1" fontAlgn="b" hangingPunct="1">
                <a:lnSpc>
                  <a:spcPct val="90000"/>
                </a:lnSpc>
                <a:buClr>
                  <a:schemeClr val="tx1"/>
                </a:buClr>
                <a:buFont typeface="WingDings" panose="05000000000000000000" pitchFamily="2" charset="2"/>
                <a:buChar char="§"/>
              </a:pPr>
              <a:r>
                <a:rPr lang="zh-CN" altLang="en-US" sz="1600" b="1" dirty="0">
                  <a:solidFill>
                    <a:srgbClr val="C00000"/>
                  </a:solidFill>
                  <a:latin typeface="华文细黑" panose="02010600040101010101" pitchFamily="2" charset="-122"/>
                  <a:ea typeface="华文细黑" panose="02010600040101010101" pitchFamily="2" charset="-122"/>
                </a:rPr>
                <a:t>两级项目规划</a:t>
              </a:r>
              <a:endParaRPr lang="en-US" altLang="zh-CN" sz="1600" b="1" dirty="0">
                <a:solidFill>
                  <a:srgbClr val="C00000"/>
                </a:solidFill>
                <a:latin typeface="华文细黑" panose="02010600040101010101" pitchFamily="2" charset="-122"/>
                <a:ea typeface="华文细黑" panose="02010600040101010101" pitchFamily="2" charset="-122"/>
              </a:endParaRPr>
            </a:p>
            <a:p>
              <a:pPr eaLnBrk="1" fontAlgn="b" hangingPunct="1">
                <a:lnSpc>
                  <a:spcPct val="90000"/>
                </a:lnSpc>
                <a:buClr>
                  <a:schemeClr val="tx1"/>
                </a:buClr>
                <a:buFont typeface="WingDings" panose="05000000000000000000" pitchFamily="2" charset="2"/>
                <a:buChar char="§"/>
              </a:pPr>
              <a:r>
                <a:rPr lang="zh-CN" altLang="en-US" sz="1600" b="1" dirty="0">
                  <a:solidFill>
                    <a:srgbClr val="C00000"/>
                  </a:solidFill>
                  <a:latin typeface="华文细黑" panose="02010600040101010101" pitchFamily="2" charset="-122"/>
                  <a:ea typeface="华文细黑" panose="02010600040101010101" pitchFamily="2" charset="-122"/>
                </a:rPr>
                <a:t>完整团队</a:t>
              </a:r>
              <a:endParaRPr lang="en-US" altLang="zh-CN" sz="1600" b="1" dirty="0">
                <a:solidFill>
                  <a:srgbClr val="C00000"/>
                </a:solidFill>
                <a:latin typeface="华文细黑" panose="02010600040101010101" pitchFamily="2" charset="-122"/>
                <a:ea typeface="华文细黑" panose="02010600040101010101" pitchFamily="2" charset="-122"/>
              </a:endParaRPr>
            </a:p>
            <a:p>
              <a:pPr eaLnBrk="1" fontAlgn="b" hangingPunct="1">
                <a:lnSpc>
                  <a:spcPct val="90000"/>
                </a:lnSpc>
                <a:buClr>
                  <a:schemeClr val="tx1"/>
                </a:buClr>
                <a:buFont typeface="WingDings" panose="05000000000000000000" pitchFamily="2" charset="2"/>
                <a:buChar char="§"/>
              </a:pPr>
              <a:r>
                <a:rPr lang="zh-CN" altLang="en-US" sz="1600" b="1" dirty="0">
                  <a:solidFill>
                    <a:srgbClr val="C00000"/>
                  </a:solidFill>
                  <a:latin typeface="华文细黑" panose="02010600040101010101" pitchFamily="2" charset="-122"/>
                  <a:ea typeface="华文细黑" panose="02010600040101010101" pitchFamily="2" charset="-122"/>
                </a:rPr>
                <a:t>持续集成</a:t>
              </a:r>
              <a:endParaRPr lang="en-US" altLang="zh-CN" sz="1600" b="1" dirty="0">
                <a:solidFill>
                  <a:srgbClr val="C00000"/>
                </a:solidFill>
                <a:latin typeface="华文细黑" panose="02010600040101010101" pitchFamily="2" charset="-122"/>
                <a:ea typeface="华文细黑" panose="02010600040101010101" pitchFamily="2" charset="-122"/>
              </a:endParaRPr>
            </a:p>
            <a:p>
              <a:pPr eaLnBrk="1" fontAlgn="b" hangingPunct="1">
                <a:lnSpc>
                  <a:spcPct val="90000"/>
                </a:lnSpc>
                <a:buClr>
                  <a:schemeClr val="tx1"/>
                </a:buClr>
                <a:buFont typeface="WingDings" panose="05000000000000000000" pitchFamily="2" charset="2"/>
                <a:buChar char="§"/>
              </a:pPr>
              <a:r>
                <a:rPr lang="zh-CN" altLang="en-US" sz="1600" b="1" dirty="0">
                  <a:solidFill>
                    <a:srgbClr val="C00000"/>
                  </a:solidFill>
                  <a:latin typeface="华文细黑" panose="02010600040101010101" pitchFamily="2" charset="-122"/>
                  <a:ea typeface="华文细黑" panose="02010600040101010101" pitchFamily="2" charset="-122"/>
                </a:rPr>
                <a:t>测试驱动开发</a:t>
              </a:r>
              <a:endParaRPr lang="en-US" altLang="zh-CN" sz="1600" b="1" dirty="0">
                <a:solidFill>
                  <a:srgbClr val="C00000"/>
                </a:solidFill>
                <a:latin typeface="华文细黑" panose="02010600040101010101" pitchFamily="2" charset="-122"/>
                <a:ea typeface="华文细黑" panose="02010600040101010101" pitchFamily="2" charset="-122"/>
              </a:endParaRPr>
            </a:p>
          </p:txBody>
        </p:sp>
        <p:sp>
          <p:nvSpPr>
            <p:cNvPr id="13" name="Text Box 10"/>
            <p:cNvSpPr txBox="1">
              <a:spLocks noChangeArrowheads="1"/>
            </p:cNvSpPr>
            <p:nvPr/>
          </p:nvSpPr>
          <p:spPr bwMode="auto">
            <a:xfrm>
              <a:off x="415011" y="5037374"/>
              <a:ext cx="1906291" cy="1083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 hangingPunct="1">
                <a:lnSpc>
                  <a:spcPct val="70000"/>
                </a:lnSpc>
                <a:buClr>
                  <a:schemeClr val="tx1"/>
                </a:buClr>
              </a:pPr>
              <a:r>
                <a:rPr lang="zh-CN" altLang="en-US" sz="2000" dirty="0">
                  <a:ea typeface="隶书" panose="02010509060101010101" pitchFamily="49" charset="-122"/>
                </a:rPr>
                <a:t>架构管理</a:t>
              </a:r>
              <a:endParaRPr lang="en-US" altLang="zh-CN" sz="2000" dirty="0">
                <a:ea typeface="隶书" panose="02010509060101010101" pitchFamily="49" charset="-122"/>
              </a:endParaRPr>
            </a:p>
            <a:p>
              <a:pPr eaLnBrk="1" fontAlgn="b" hangingPunct="1">
                <a:lnSpc>
                  <a:spcPct val="70000"/>
                </a:lnSpc>
                <a:buClr>
                  <a:schemeClr val="tx1"/>
                </a:buClr>
                <a:buFont typeface="WingDings" panose="05000000000000000000" pitchFamily="2" charset="2"/>
                <a:buChar char="§"/>
              </a:pPr>
              <a:r>
                <a:rPr lang="zh-CN" altLang="en-US" dirty="0">
                  <a:ea typeface="隶书" panose="02010509060101010101" pitchFamily="49" charset="-122"/>
                </a:rPr>
                <a:t>进化的架构</a:t>
              </a:r>
              <a:endParaRPr lang="en-US" altLang="zh-CN" dirty="0">
                <a:ea typeface="隶书" panose="02010509060101010101" pitchFamily="49" charset="-122"/>
              </a:endParaRPr>
            </a:p>
            <a:p>
              <a:pPr eaLnBrk="1" fontAlgn="b" hangingPunct="1">
                <a:lnSpc>
                  <a:spcPct val="70000"/>
                </a:lnSpc>
                <a:buClr>
                  <a:schemeClr val="tx1"/>
                </a:buClr>
                <a:buFont typeface="WingDings" panose="05000000000000000000" pitchFamily="2" charset="2"/>
                <a:buChar char="§"/>
              </a:pPr>
              <a:r>
                <a:rPr lang="zh-CN" altLang="en-US" dirty="0">
                  <a:ea typeface="隶书" panose="02010509060101010101" pitchFamily="49" charset="-122"/>
                </a:rPr>
                <a:t>进化设计</a:t>
              </a:r>
              <a:endParaRPr lang="en-US" altLang="zh-CN" dirty="0">
                <a:ea typeface="隶书" panose="02010509060101010101" pitchFamily="49" charset="-122"/>
              </a:endParaRPr>
            </a:p>
            <a:p>
              <a:pPr eaLnBrk="1" fontAlgn="b" hangingPunct="1">
                <a:lnSpc>
                  <a:spcPct val="70000"/>
                </a:lnSpc>
                <a:buClr>
                  <a:schemeClr val="tx1"/>
                </a:buClr>
                <a:buFont typeface="WingDings" panose="05000000000000000000" pitchFamily="2" charset="2"/>
                <a:buChar char="§"/>
              </a:pPr>
              <a:r>
                <a:rPr lang="zh-CN" altLang="en-US" dirty="0">
                  <a:ea typeface="隶书" panose="02010509060101010101" pitchFamily="49" charset="-122"/>
                </a:rPr>
                <a:t>组件化架构设计</a:t>
              </a:r>
              <a:endParaRPr lang="en-US" altLang="zh-CN" dirty="0">
                <a:ea typeface="隶书" panose="02010509060101010101" pitchFamily="49" charset="-122"/>
              </a:endParaRPr>
            </a:p>
            <a:p>
              <a:pPr eaLnBrk="1" fontAlgn="b" hangingPunct="1">
                <a:lnSpc>
                  <a:spcPct val="70000"/>
                </a:lnSpc>
                <a:buClr>
                  <a:schemeClr val="tx1"/>
                </a:buClr>
                <a:buFont typeface="WingDings" panose="05000000000000000000" pitchFamily="2" charset="2"/>
                <a:buChar char="§"/>
              </a:pPr>
              <a:r>
                <a:rPr lang="zh-CN" altLang="en-US" dirty="0">
                  <a:ea typeface="隶书" panose="02010509060101010101" pitchFamily="49" charset="-122"/>
                </a:rPr>
                <a:t>设计驱动的实现</a:t>
              </a:r>
              <a:endParaRPr lang="en-US" altLang="zh-CN" dirty="0">
                <a:ea typeface="隶书" panose="02010509060101010101" pitchFamily="49" charset="-122"/>
              </a:endParaRPr>
            </a:p>
          </p:txBody>
        </p:sp>
        <p:sp>
          <p:nvSpPr>
            <p:cNvPr id="14" name="Text Box 11"/>
            <p:cNvSpPr txBox="1">
              <a:spLocks noChangeArrowheads="1"/>
            </p:cNvSpPr>
            <p:nvPr/>
          </p:nvSpPr>
          <p:spPr bwMode="auto">
            <a:xfrm>
              <a:off x="3561411" y="4990423"/>
              <a:ext cx="1752057" cy="1277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 hangingPunct="1">
                <a:lnSpc>
                  <a:spcPct val="70000"/>
                </a:lnSpc>
                <a:buClr>
                  <a:schemeClr val="tx1"/>
                </a:buClr>
              </a:pPr>
              <a:r>
                <a:rPr lang="zh-CN" altLang="en-US" sz="2000" dirty="0">
                  <a:ea typeface="隶书" panose="02010509060101010101" pitchFamily="49" charset="-122"/>
                </a:rPr>
                <a:t>质量管理</a:t>
              </a:r>
              <a:endParaRPr lang="en-US" altLang="zh-CN" sz="2000" dirty="0">
                <a:ea typeface="隶书" panose="02010509060101010101" pitchFamily="49" charset="-122"/>
              </a:endParaRPr>
            </a:p>
            <a:p>
              <a:pPr eaLnBrk="1" fontAlgn="b" hangingPunct="1">
                <a:lnSpc>
                  <a:spcPct val="70000"/>
                </a:lnSpc>
                <a:buClr>
                  <a:schemeClr val="tx1"/>
                </a:buClr>
                <a:buFont typeface="WingDings" panose="05000000000000000000" pitchFamily="2" charset="2"/>
                <a:buChar char="§"/>
              </a:pPr>
              <a:r>
                <a:rPr lang="zh-CN" altLang="en-US" dirty="0">
                  <a:ea typeface="隶书" panose="02010509060101010101" pitchFamily="49" charset="-122"/>
                </a:rPr>
                <a:t>并行测试</a:t>
              </a:r>
              <a:endParaRPr lang="en-US" altLang="zh-CN" dirty="0">
                <a:ea typeface="隶书" panose="02010509060101010101" pitchFamily="49" charset="-122"/>
              </a:endParaRPr>
            </a:p>
            <a:p>
              <a:pPr eaLnBrk="1" fontAlgn="b" hangingPunct="1">
                <a:lnSpc>
                  <a:spcPct val="70000"/>
                </a:lnSpc>
                <a:buClr>
                  <a:schemeClr val="tx1"/>
                </a:buClr>
                <a:buFont typeface="WingDings" panose="05000000000000000000" pitchFamily="2" charset="2"/>
                <a:buChar char="§"/>
              </a:pPr>
              <a:r>
                <a:rPr lang="zh-CN" altLang="en-US" dirty="0">
                  <a:ea typeface="隶书" panose="02010509060101010101" pitchFamily="49" charset="-122"/>
                </a:rPr>
                <a:t>测试管理</a:t>
              </a:r>
              <a:endParaRPr lang="en-US" altLang="zh-CN" dirty="0">
                <a:ea typeface="隶书" panose="02010509060101010101" pitchFamily="49" charset="-122"/>
              </a:endParaRPr>
            </a:p>
            <a:p>
              <a:pPr eaLnBrk="1" fontAlgn="b" hangingPunct="1">
                <a:lnSpc>
                  <a:spcPct val="70000"/>
                </a:lnSpc>
                <a:buClr>
                  <a:schemeClr val="tx1"/>
                </a:buClr>
                <a:buFont typeface="WingDings" panose="05000000000000000000" pitchFamily="2" charset="2"/>
                <a:buChar char="§"/>
              </a:pPr>
              <a:r>
                <a:rPr lang="zh-CN" altLang="en-US" dirty="0">
                  <a:ea typeface="隶书" panose="02010509060101010101" pitchFamily="49" charset="-122"/>
                </a:rPr>
                <a:t>独立的测试</a:t>
              </a:r>
              <a:endParaRPr lang="en-US" altLang="zh-CN" dirty="0">
                <a:ea typeface="隶书" panose="02010509060101010101" pitchFamily="49" charset="-122"/>
              </a:endParaRPr>
            </a:p>
            <a:p>
              <a:pPr eaLnBrk="1" fontAlgn="b" hangingPunct="1">
                <a:lnSpc>
                  <a:spcPct val="70000"/>
                </a:lnSpc>
                <a:buClr>
                  <a:schemeClr val="tx1"/>
                </a:buClr>
                <a:buFont typeface="WingDings" panose="05000000000000000000" pitchFamily="2" charset="2"/>
                <a:buChar char="§"/>
              </a:pPr>
              <a:r>
                <a:rPr lang="zh-CN" altLang="en-US" dirty="0">
                  <a:ea typeface="隶书" panose="02010509060101010101" pitchFamily="49" charset="-122"/>
                </a:rPr>
                <a:t>性能测试</a:t>
              </a:r>
              <a:endParaRPr lang="en-US" altLang="zh-CN" dirty="0">
                <a:ea typeface="隶书" panose="02010509060101010101" pitchFamily="49" charset="-122"/>
              </a:endParaRPr>
            </a:p>
            <a:p>
              <a:pPr eaLnBrk="1" fontAlgn="b" hangingPunct="1">
                <a:lnSpc>
                  <a:spcPct val="70000"/>
                </a:lnSpc>
                <a:buClr>
                  <a:schemeClr val="tx1"/>
                </a:buClr>
                <a:buFont typeface="WingDings" panose="05000000000000000000" pitchFamily="2" charset="2"/>
                <a:buChar char="§"/>
              </a:pPr>
              <a:r>
                <a:rPr lang="zh-CN" altLang="en-US" dirty="0">
                  <a:ea typeface="隶书" panose="02010509060101010101" pitchFamily="49" charset="-122"/>
                </a:rPr>
                <a:t>脆弱性评估</a:t>
              </a:r>
              <a:endParaRPr lang="en-US" altLang="zh-CN" dirty="0">
                <a:ea typeface="隶书" panose="02010509060101010101" pitchFamily="49" charset="-122"/>
              </a:endParaRPr>
            </a:p>
          </p:txBody>
        </p:sp>
        <p:sp>
          <p:nvSpPr>
            <p:cNvPr id="15" name="Text Box 12"/>
            <p:cNvSpPr txBox="1">
              <a:spLocks noChangeArrowheads="1"/>
            </p:cNvSpPr>
            <p:nvPr/>
          </p:nvSpPr>
          <p:spPr bwMode="auto">
            <a:xfrm>
              <a:off x="4360323" y="3198813"/>
              <a:ext cx="1906291" cy="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 hangingPunct="1">
                <a:lnSpc>
                  <a:spcPct val="70000"/>
                </a:lnSpc>
                <a:buClr>
                  <a:schemeClr val="tx1"/>
                </a:buClr>
              </a:pPr>
              <a:r>
                <a:rPr lang="zh-CN" altLang="en-US" sz="2000" dirty="0">
                  <a:ea typeface="隶书" panose="02010509060101010101" pitchFamily="49" charset="-122"/>
                </a:rPr>
                <a:t>配置管理</a:t>
              </a:r>
              <a:endParaRPr lang="en-US" altLang="zh-CN" sz="2000" dirty="0">
                <a:ea typeface="隶书" panose="02010509060101010101" pitchFamily="49" charset="-122"/>
              </a:endParaRPr>
            </a:p>
            <a:p>
              <a:pPr eaLnBrk="1" fontAlgn="b" hangingPunct="1">
                <a:lnSpc>
                  <a:spcPct val="70000"/>
                </a:lnSpc>
                <a:buClr>
                  <a:schemeClr val="tx1"/>
                </a:buClr>
                <a:buFont typeface="WingDings" panose="05000000000000000000" pitchFamily="2" charset="2"/>
                <a:buChar char="§"/>
              </a:pPr>
              <a:r>
                <a:rPr lang="zh-CN" altLang="en-US" dirty="0">
                  <a:ea typeface="隶书" panose="02010509060101010101" pitchFamily="49" charset="-122"/>
                </a:rPr>
                <a:t>团队变更管理</a:t>
              </a:r>
              <a:endParaRPr lang="en-US" altLang="zh-CN" dirty="0">
                <a:ea typeface="隶书" panose="02010509060101010101" pitchFamily="49" charset="-122"/>
              </a:endParaRPr>
            </a:p>
            <a:p>
              <a:pPr eaLnBrk="1" fontAlgn="b" hangingPunct="1">
                <a:lnSpc>
                  <a:spcPct val="70000"/>
                </a:lnSpc>
                <a:buClr>
                  <a:schemeClr val="tx1"/>
                </a:buClr>
                <a:buFont typeface="WingDings" panose="05000000000000000000" pitchFamily="2" charset="2"/>
                <a:buChar char="§"/>
              </a:pPr>
              <a:r>
                <a:rPr lang="zh-CN" altLang="en-US" dirty="0">
                  <a:ea typeface="隶书" panose="02010509060101010101" pitchFamily="49" charset="-122"/>
                </a:rPr>
                <a:t>正式的变更管理</a:t>
              </a:r>
              <a:endParaRPr lang="en-US" altLang="zh-CN" dirty="0">
                <a:ea typeface="隶书" panose="02010509060101010101" pitchFamily="49" charset="-122"/>
              </a:endParaRPr>
            </a:p>
          </p:txBody>
        </p:sp>
        <p:sp>
          <p:nvSpPr>
            <p:cNvPr id="16" name="Text Box 13"/>
            <p:cNvSpPr txBox="1">
              <a:spLocks noChangeArrowheads="1"/>
            </p:cNvSpPr>
            <p:nvPr/>
          </p:nvSpPr>
          <p:spPr bwMode="auto">
            <a:xfrm>
              <a:off x="302390" y="3113398"/>
              <a:ext cx="1675459" cy="1083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 hangingPunct="1">
                <a:lnSpc>
                  <a:spcPct val="70000"/>
                </a:lnSpc>
                <a:buClr>
                  <a:schemeClr val="tx1"/>
                </a:buClr>
              </a:pPr>
              <a:r>
                <a:rPr lang="zh-CN" altLang="en-US" sz="2000" dirty="0">
                  <a:ea typeface="隶书" panose="02010509060101010101" pitchFamily="49" charset="-122"/>
                </a:rPr>
                <a:t>需求管理</a:t>
              </a:r>
              <a:endParaRPr lang="en-US" altLang="zh-CN" dirty="0">
                <a:ea typeface="隶书" panose="02010509060101010101" pitchFamily="49" charset="-122"/>
              </a:endParaRPr>
            </a:p>
            <a:p>
              <a:pPr eaLnBrk="1" fontAlgn="b" hangingPunct="1">
                <a:lnSpc>
                  <a:spcPct val="70000"/>
                </a:lnSpc>
                <a:buClr>
                  <a:schemeClr val="tx1"/>
                </a:buClr>
                <a:buFont typeface="WingDings" panose="05000000000000000000" pitchFamily="2" charset="2"/>
                <a:buChar char="§"/>
              </a:pPr>
              <a:r>
                <a:rPr lang="zh-CN" altLang="en-US" dirty="0">
                  <a:ea typeface="隶书" panose="02010509060101010101" pitchFamily="49" charset="-122"/>
                </a:rPr>
                <a:t>共同愿景</a:t>
              </a:r>
              <a:endParaRPr lang="en-US" altLang="zh-CN" dirty="0">
                <a:ea typeface="隶书" panose="02010509060101010101" pitchFamily="49" charset="-122"/>
              </a:endParaRPr>
            </a:p>
            <a:p>
              <a:pPr eaLnBrk="1" fontAlgn="b" hangingPunct="1">
                <a:lnSpc>
                  <a:spcPct val="70000"/>
                </a:lnSpc>
                <a:buClr>
                  <a:schemeClr val="tx1"/>
                </a:buClr>
                <a:buFont typeface="WingDings" panose="05000000000000000000" pitchFamily="2" charset="2"/>
                <a:buChar char="§"/>
              </a:pPr>
              <a:r>
                <a:rPr lang="zh-CN" altLang="en-US" dirty="0">
                  <a:ea typeface="隶书" panose="02010509060101010101" pitchFamily="49" charset="-122"/>
                </a:rPr>
                <a:t>业务流程草图</a:t>
              </a:r>
              <a:endParaRPr lang="en-US" altLang="zh-CN" dirty="0">
                <a:ea typeface="隶书" panose="02010509060101010101" pitchFamily="49" charset="-122"/>
              </a:endParaRPr>
            </a:p>
            <a:p>
              <a:pPr eaLnBrk="1" fontAlgn="b" hangingPunct="1">
                <a:lnSpc>
                  <a:spcPct val="70000"/>
                </a:lnSpc>
                <a:buClr>
                  <a:schemeClr val="tx1"/>
                </a:buClr>
                <a:buFont typeface="WingDings" panose="05000000000000000000" pitchFamily="2" charset="2"/>
                <a:buChar char="§"/>
              </a:pPr>
              <a:r>
                <a:rPr lang="zh-CN" altLang="en-US" dirty="0">
                  <a:ea typeface="隶书" panose="02010509060101010101" pitchFamily="49" charset="-122"/>
                </a:rPr>
                <a:t>用例驱动开发</a:t>
              </a:r>
              <a:endParaRPr lang="en-US" altLang="zh-CN" dirty="0">
                <a:ea typeface="隶书" panose="02010509060101010101" pitchFamily="49" charset="-122"/>
              </a:endParaRPr>
            </a:p>
            <a:p>
              <a:pPr eaLnBrk="1" fontAlgn="b" hangingPunct="1">
                <a:lnSpc>
                  <a:spcPct val="70000"/>
                </a:lnSpc>
                <a:buClr>
                  <a:schemeClr val="tx1"/>
                </a:buClr>
                <a:buFont typeface="WingDings" panose="05000000000000000000" pitchFamily="2" charset="2"/>
                <a:buChar char="§"/>
              </a:pPr>
              <a:r>
                <a:rPr lang="zh-CN" altLang="en-US" dirty="0">
                  <a:ea typeface="隶书" panose="02010509060101010101" pitchFamily="49" charset="-122"/>
                </a:rPr>
                <a:t>需求管理</a:t>
              </a:r>
              <a:endParaRPr lang="en-US" altLang="zh-CN" dirty="0">
                <a:ea typeface="隶书" panose="02010509060101010101" pitchFamily="49" charset="-122"/>
              </a:endParaRPr>
            </a:p>
          </p:txBody>
        </p:sp>
        <p:sp>
          <p:nvSpPr>
            <p:cNvPr id="17" name="Text Box 14"/>
            <p:cNvSpPr txBox="1">
              <a:spLocks noChangeArrowheads="1"/>
            </p:cNvSpPr>
            <p:nvPr/>
          </p:nvSpPr>
          <p:spPr bwMode="auto">
            <a:xfrm>
              <a:off x="2015006" y="1608001"/>
              <a:ext cx="2137124" cy="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 hangingPunct="1">
                <a:lnSpc>
                  <a:spcPct val="70000"/>
                </a:lnSpc>
                <a:buClr>
                  <a:schemeClr val="tx1"/>
                </a:buClr>
              </a:pPr>
              <a:r>
                <a:rPr lang="zh-CN" altLang="en-US" sz="2000" dirty="0">
                  <a:ea typeface="隶书" panose="02010509060101010101" pitchFamily="49" charset="-122"/>
                </a:rPr>
                <a:t>治理与合规</a:t>
              </a:r>
              <a:endParaRPr lang="en-US" altLang="zh-CN" sz="2000" dirty="0">
                <a:ea typeface="隶书" panose="02010509060101010101" pitchFamily="49" charset="-122"/>
              </a:endParaRPr>
            </a:p>
            <a:p>
              <a:pPr eaLnBrk="1" fontAlgn="b" hangingPunct="1">
                <a:lnSpc>
                  <a:spcPct val="70000"/>
                </a:lnSpc>
                <a:buClr>
                  <a:schemeClr val="tx1"/>
                </a:buClr>
                <a:buFont typeface="WingDings" panose="05000000000000000000" pitchFamily="2" charset="2"/>
                <a:buChar char="§"/>
              </a:pPr>
              <a:r>
                <a:rPr lang="zh-CN" altLang="en-US" dirty="0">
                  <a:ea typeface="隶书" panose="02010509060101010101" pitchFamily="49" charset="-122"/>
                </a:rPr>
                <a:t>风险价值生命周期</a:t>
              </a:r>
              <a:endParaRPr lang="en-US" altLang="zh-CN" dirty="0">
                <a:ea typeface="隶书" panose="02010509060101010101" pitchFamily="49" charset="-122"/>
              </a:endParaRPr>
            </a:p>
            <a:p>
              <a:pPr eaLnBrk="1" fontAlgn="b" hangingPunct="1">
                <a:lnSpc>
                  <a:spcPct val="70000"/>
                </a:lnSpc>
                <a:buClr>
                  <a:schemeClr val="tx1"/>
                </a:buClr>
                <a:buFont typeface="WingDings" panose="05000000000000000000" pitchFamily="2" charset="2"/>
                <a:buChar char="§"/>
              </a:pPr>
              <a:r>
                <a:rPr lang="zh-CN" altLang="en-US" dirty="0">
                  <a:ea typeface="隶书" panose="02010509060101010101" pitchFamily="49" charset="-122"/>
                </a:rPr>
                <a:t>实践编写和裁减</a:t>
              </a:r>
              <a:endParaRPr lang="en-US" altLang="zh-CN" dirty="0">
                <a:ea typeface="隶书" panose="02010509060101010101" pitchFamily="49" charset="-122"/>
              </a:endParaRPr>
            </a:p>
          </p:txBody>
        </p:sp>
        <p:sp>
          <p:nvSpPr>
            <p:cNvPr id="18" name="Line 15"/>
            <p:cNvSpPr>
              <a:spLocks noChangeShapeType="1"/>
            </p:cNvSpPr>
            <p:nvPr/>
          </p:nvSpPr>
          <p:spPr bwMode="auto">
            <a:xfrm>
              <a:off x="3019655" y="2534904"/>
              <a:ext cx="13831" cy="468207"/>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wrap="none" tIns="18000" anchor="ctr"/>
            <a:lstStyle/>
            <a:p>
              <a:endParaRPr lang="zh-CN" altLang="en-US" sz="2400"/>
            </a:p>
          </p:txBody>
        </p:sp>
        <p:sp>
          <p:nvSpPr>
            <p:cNvPr id="19" name="Line 16"/>
            <p:cNvSpPr>
              <a:spLocks noChangeShapeType="1"/>
            </p:cNvSpPr>
            <p:nvPr/>
          </p:nvSpPr>
          <p:spPr bwMode="auto">
            <a:xfrm flipH="1">
              <a:off x="2100110" y="4433222"/>
              <a:ext cx="374409" cy="557201"/>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wrap="none" tIns="18000" anchor="ctr"/>
            <a:lstStyle/>
            <a:p>
              <a:endParaRPr lang="zh-CN" altLang="en-US" sz="2400"/>
            </a:p>
          </p:txBody>
        </p:sp>
        <p:sp>
          <p:nvSpPr>
            <p:cNvPr id="20" name="Line 17"/>
            <p:cNvSpPr>
              <a:spLocks noChangeShapeType="1"/>
            </p:cNvSpPr>
            <p:nvPr/>
          </p:nvSpPr>
          <p:spPr bwMode="auto">
            <a:xfrm>
              <a:off x="3600046" y="4473348"/>
              <a:ext cx="416884" cy="444977"/>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wrap="none" tIns="18000" anchor="ctr"/>
            <a:lstStyle/>
            <a:p>
              <a:endParaRPr lang="zh-CN" altLang="en-US" sz="2400"/>
            </a:p>
          </p:txBody>
        </p:sp>
        <p:sp>
          <p:nvSpPr>
            <p:cNvPr id="21" name="Line 18"/>
            <p:cNvSpPr>
              <a:spLocks noChangeShapeType="1"/>
            </p:cNvSpPr>
            <p:nvPr/>
          </p:nvSpPr>
          <p:spPr bwMode="auto">
            <a:xfrm flipV="1">
              <a:off x="4050900" y="3689798"/>
              <a:ext cx="202461" cy="1525"/>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wrap="none" tIns="18000" anchor="ctr"/>
            <a:lstStyle/>
            <a:p>
              <a:endParaRPr lang="zh-CN" altLang="en-US" sz="2400"/>
            </a:p>
          </p:txBody>
        </p:sp>
        <p:sp>
          <p:nvSpPr>
            <p:cNvPr id="22" name="Line 19"/>
            <p:cNvSpPr>
              <a:spLocks noChangeShapeType="1"/>
            </p:cNvSpPr>
            <p:nvPr/>
          </p:nvSpPr>
          <p:spPr bwMode="auto">
            <a:xfrm flipV="1">
              <a:off x="1997737" y="3623660"/>
              <a:ext cx="202461" cy="1525"/>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wrap="none" tIns="18000" anchor="ctr"/>
            <a:lstStyle/>
            <a:p>
              <a:endParaRPr lang="zh-CN" altLang="en-US" sz="2400"/>
            </a:p>
          </p:txBody>
        </p:sp>
      </p:grpSp>
      <p:grpSp>
        <p:nvGrpSpPr>
          <p:cNvPr id="23" name="Group 33"/>
          <p:cNvGrpSpPr>
            <a:grpSpLocks/>
          </p:cNvGrpSpPr>
          <p:nvPr/>
        </p:nvGrpSpPr>
        <p:grpSpPr bwMode="auto">
          <a:xfrm>
            <a:off x="8225977" y="1355231"/>
            <a:ext cx="3281363" cy="4941889"/>
            <a:chOff x="3508" y="897"/>
            <a:chExt cx="2067" cy="3113"/>
          </a:xfrm>
        </p:grpSpPr>
        <p:grpSp>
          <p:nvGrpSpPr>
            <p:cNvPr id="24" name="Group 30"/>
            <p:cNvGrpSpPr>
              <a:grpSpLocks/>
            </p:cNvGrpSpPr>
            <p:nvPr/>
          </p:nvGrpSpPr>
          <p:grpSpPr bwMode="auto">
            <a:xfrm>
              <a:off x="3508" y="897"/>
              <a:ext cx="2067" cy="2935"/>
              <a:chOff x="3508" y="897"/>
              <a:chExt cx="2067" cy="2935"/>
            </a:xfrm>
          </p:grpSpPr>
          <p:pic>
            <p:nvPicPr>
              <p:cNvPr id="27" name="Picture 23" descr="OpenUP layers: micro-increments, iteration lifecycle and project lifecycle"/>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916" y="2649"/>
                <a:ext cx="1618" cy="1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6" descr="ScrumLargeLabelled"/>
              <p:cNvPicPr>
                <a:picLocks noChangeAspect="1" noChangeArrowheads="1"/>
              </p:cNvPicPr>
              <p:nvPr/>
            </p:nvPicPr>
            <p:blipFill rotWithShape="1">
              <a:blip r:embed="rId4">
                <a:extLst>
                  <a:ext uri="{28A0092B-C50C-407E-A947-70E740481C1C}">
                    <a14:useLocalDpi xmlns:a14="http://schemas.microsoft.com/office/drawing/2010/main" val="0"/>
                  </a:ext>
                </a:extLst>
              </a:blip>
              <a:srcRect b="4184"/>
              <a:stretch/>
            </p:blipFill>
            <p:spPr bwMode="auto">
              <a:xfrm>
                <a:off x="3913" y="897"/>
                <a:ext cx="1662" cy="1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AutoShape 28"/>
              <p:cNvSpPr>
                <a:spLocks noChangeArrowheads="1"/>
              </p:cNvSpPr>
              <p:nvPr/>
            </p:nvSpPr>
            <p:spPr bwMode="auto">
              <a:xfrm rot="-1569323">
                <a:off x="3552" y="1416"/>
                <a:ext cx="336" cy="408"/>
              </a:xfrm>
              <a:prstGeom prst="rightArrow">
                <a:avLst>
                  <a:gd name="adj1" fmla="val 47778"/>
                  <a:gd name="adj2" fmla="val 40259"/>
                </a:avLst>
              </a:prstGeom>
              <a:solidFill>
                <a:schemeClr val="accent1"/>
              </a:solidFill>
              <a:ln w="9525">
                <a:noFill/>
                <a:miter lim="800000"/>
                <a:headEnd/>
                <a:tailEnd/>
              </a:ln>
              <a:effectLst>
                <a:prstShdw prst="shdw17" dist="17961" dir="2700000">
                  <a:schemeClr val="accent1">
                    <a:gamma/>
                    <a:shade val="60000"/>
                    <a:invGamma/>
                  </a:schemeClr>
                </a:prstShdw>
              </a:effectLst>
            </p:spPr>
            <p:txBody>
              <a:bodyPr wrap="none" anchor="ctr"/>
              <a:lstStyle/>
              <a:p>
                <a:pPr>
                  <a:defRPr/>
                </a:pPr>
                <a:endParaRPr lang="zh-CN" altLang="en-US">
                  <a:latin typeface="Arial" charset="0"/>
                </a:endParaRPr>
              </a:p>
            </p:txBody>
          </p:sp>
          <p:sp>
            <p:nvSpPr>
              <p:cNvPr id="30" name="AutoShape 29"/>
              <p:cNvSpPr>
                <a:spLocks noChangeArrowheads="1"/>
              </p:cNvSpPr>
              <p:nvPr/>
            </p:nvSpPr>
            <p:spPr bwMode="auto">
              <a:xfrm rot="1569323" flipV="1">
                <a:off x="3508" y="2716"/>
                <a:ext cx="336" cy="408"/>
              </a:xfrm>
              <a:prstGeom prst="rightArrow">
                <a:avLst>
                  <a:gd name="adj1" fmla="val 47778"/>
                  <a:gd name="adj2" fmla="val 40259"/>
                </a:avLst>
              </a:prstGeom>
              <a:solidFill>
                <a:schemeClr val="accent1"/>
              </a:solidFill>
              <a:ln w="9525">
                <a:noFill/>
                <a:miter lim="800000"/>
                <a:headEnd/>
                <a:tailEnd/>
              </a:ln>
              <a:effectLst>
                <a:prstShdw prst="shdw17" dist="17961" dir="2700000">
                  <a:schemeClr val="accent1">
                    <a:gamma/>
                    <a:shade val="60000"/>
                    <a:invGamma/>
                  </a:schemeClr>
                </a:prstShdw>
              </a:effectLst>
            </p:spPr>
            <p:txBody>
              <a:bodyPr wrap="none" anchor="ctr"/>
              <a:lstStyle/>
              <a:p>
                <a:pPr>
                  <a:defRPr/>
                </a:pPr>
                <a:endParaRPr lang="zh-CN" altLang="en-US">
                  <a:latin typeface="Arial" charset="0"/>
                </a:endParaRPr>
              </a:p>
            </p:txBody>
          </p:sp>
        </p:grpSp>
        <p:sp>
          <p:nvSpPr>
            <p:cNvPr id="25" name="Text Box 31"/>
            <p:cNvSpPr txBox="1">
              <a:spLocks noChangeArrowheads="1"/>
            </p:cNvSpPr>
            <p:nvPr/>
          </p:nvSpPr>
          <p:spPr bwMode="auto">
            <a:xfrm>
              <a:off x="4318" y="2042"/>
              <a:ext cx="847" cy="213"/>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en-US" altLang="zh-CN" sz="1600" b="1" dirty="0">
                  <a:latin typeface="Arial" charset="0"/>
                </a:rPr>
                <a:t>SCRUM</a:t>
              </a:r>
              <a:r>
                <a:rPr lang="zh-CN" altLang="en-US" sz="1600" b="1" dirty="0">
                  <a:latin typeface="Arial" charset="0"/>
                </a:rPr>
                <a:t>方法</a:t>
              </a:r>
            </a:p>
          </p:txBody>
        </p:sp>
        <p:sp>
          <p:nvSpPr>
            <p:cNvPr id="26" name="Text Box 32"/>
            <p:cNvSpPr txBox="1">
              <a:spLocks noChangeArrowheads="1"/>
            </p:cNvSpPr>
            <p:nvPr/>
          </p:nvSpPr>
          <p:spPr bwMode="auto">
            <a:xfrm>
              <a:off x="4317" y="3797"/>
              <a:ext cx="884" cy="213"/>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en-US" altLang="zh-CN" sz="1600" b="1" dirty="0" err="1">
                  <a:latin typeface="Arial" charset="0"/>
                </a:rPr>
                <a:t>OpenUP</a:t>
              </a:r>
              <a:r>
                <a:rPr lang="zh-CN" altLang="en-US" sz="1600" b="1" dirty="0">
                  <a:latin typeface="Arial" charset="0"/>
                </a:rPr>
                <a:t>方法</a:t>
              </a:r>
            </a:p>
          </p:txBody>
        </p:sp>
      </p:grpSp>
    </p:spTree>
    <p:extLst>
      <p:ext uri="{BB962C8B-B14F-4D97-AF65-F5344CB8AC3E}">
        <p14:creationId xmlns:p14="http://schemas.microsoft.com/office/powerpoint/2010/main" val="982846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vertical)">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 </a:t>
            </a:r>
            <a:r>
              <a:rPr lang="zh-CN" altLang="en-US" dirty="0"/>
              <a:t>敏捷的核心思想</a:t>
            </a:r>
          </a:p>
        </p:txBody>
      </p:sp>
      <p:sp>
        <p:nvSpPr>
          <p:cNvPr id="4" name="内容占位符 3"/>
          <p:cNvSpPr>
            <a:spLocks noGrp="1"/>
          </p:cNvSpPr>
          <p:nvPr>
            <p:ph idx="1"/>
          </p:nvPr>
        </p:nvSpPr>
        <p:spPr>
          <a:xfrm>
            <a:off x="673100" y="1200210"/>
            <a:ext cx="10864850" cy="5047544"/>
          </a:xfrm>
        </p:spPr>
        <p:txBody>
          <a:bodyPr>
            <a:normAutofit lnSpcReduction="10000"/>
          </a:bodyPr>
          <a:lstStyle/>
          <a:p>
            <a:pPr marL="0" indent="0">
              <a:buNone/>
            </a:pPr>
            <a:r>
              <a:rPr lang="zh-CN" altLang="en-US" dirty="0"/>
              <a:t>（</a:t>
            </a:r>
            <a:r>
              <a:rPr lang="en-US" altLang="zh-CN" dirty="0"/>
              <a:t>1</a:t>
            </a:r>
            <a:r>
              <a:rPr lang="zh-CN" altLang="en-US" dirty="0"/>
              <a:t>）迭代开发</a:t>
            </a:r>
          </a:p>
          <a:p>
            <a:pPr lvl="1"/>
            <a:r>
              <a:rPr lang="zh-CN" altLang="en-US" dirty="0"/>
              <a:t>你多久运行你的项目一次？ </a:t>
            </a:r>
          </a:p>
          <a:p>
            <a:pPr lvl="2"/>
            <a:r>
              <a:rPr lang="zh-CN" altLang="en-US" dirty="0"/>
              <a:t>变</a:t>
            </a:r>
            <a:r>
              <a:rPr lang="zh-CN" altLang="en-US" dirty="0">
                <a:solidFill>
                  <a:srgbClr val="C00000"/>
                </a:solidFill>
              </a:rPr>
              <a:t>长的、复杂的</a:t>
            </a:r>
            <a:r>
              <a:rPr lang="zh-CN" altLang="en-US" dirty="0"/>
              <a:t>项目周期</a:t>
            </a:r>
            <a:br>
              <a:rPr lang="en-US" altLang="zh-CN" dirty="0"/>
            </a:br>
            <a:r>
              <a:rPr lang="zh-CN" altLang="en-US" dirty="0"/>
              <a:t>为</a:t>
            </a:r>
            <a:r>
              <a:rPr lang="zh-CN" altLang="en-US" dirty="0">
                <a:solidFill>
                  <a:srgbClr val="C00000"/>
                </a:solidFill>
              </a:rPr>
              <a:t>短的、简单的</a:t>
            </a:r>
            <a:r>
              <a:rPr lang="zh-CN" altLang="en-US" dirty="0"/>
              <a:t>迭代周期</a:t>
            </a:r>
          </a:p>
          <a:p>
            <a:pPr lvl="2"/>
            <a:r>
              <a:rPr lang="zh-CN" altLang="en-US" b="1" dirty="0">
                <a:solidFill>
                  <a:srgbClr val="C00000"/>
                </a:solidFill>
              </a:rPr>
              <a:t>重复</a:t>
            </a:r>
            <a:r>
              <a:rPr lang="en-US" altLang="zh-CN" b="1" dirty="0">
                <a:solidFill>
                  <a:srgbClr val="C00000"/>
                </a:solidFill>
              </a:rPr>
              <a:t>=</a:t>
            </a:r>
            <a:r>
              <a:rPr lang="zh-CN" altLang="en-US" b="1" dirty="0">
                <a:solidFill>
                  <a:srgbClr val="C00000"/>
                </a:solidFill>
              </a:rPr>
              <a:t>自信</a:t>
            </a:r>
            <a:r>
              <a:rPr lang="en-US" altLang="zh-CN" b="1" dirty="0">
                <a:solidFill>
                  <a:srgbClr val="C00000"/>
                </a:solidFill>
              </a:rPr>
              <a:t>=</a:t>
            </a:r>
            <a:r>
              <a:rPr lang="zh-CN" altLang="en-US" b="1" dirty="0">
                <a:solidFill>
                  <a:srgbClr val="C00000"/>
                </a:solidFill>
              </a:rPr>
              <a:t>速度</a:t>
            </a:r>
            <a:endParaRPr lang="en-US" altLang="zh-CN" b="1" dirty="0">
              <a:solidFill>
                <a:srgbClr val="C00000"/>
              </a:solidFill>
            </a:endParaRPr>
          </a:p>
          <a:p>
            <a:pPr lvl="1"/>
            <a:r>
              <a:rPr lang="zh-CN" altLang="en-US" dirty="0"/>
              <a:t>瀑布模型 </a:t>
            </a:r>
            <a:r>
              <a:rPr lang="en-US" altLang="zh-CN" dirty="0"/>
              <a:t>is </a:t>
            </a:r>
            <a:r>
              <a:rPr lang="en-US" altLang="zh-CN" dirty="0" err="1"/>
              <a:t>unSmart</a:t>
            </a:r>
            <a:endParaRPr lang="sv-SE" altLang="zh-CN" dirty="0"/>
          </a:p>
          <a:p>
            <a:pPr lvl="2"/>
            <a:r>
              <a:rPr lang="zh-CN" altLang="en-US" dirty="0"/>
              <a:t>资源需求的不均衡</a:t>
            </a:r>
          </a:p>
          <a:p>
            <a:pPr lvl="2"/>
            <a:r>
              <a:rPr lang="zh-CN" altLang="en-US" dirty="0"/>
              <a:t>错误理解需求</a:t>
            </a:r>
          </a:p>
          <a:p>
            <a:pPr lvl="2"/>
            <a:r>
              <a:rPr lang="zh-CN" altLang="en-US" dirty="0"/>
              <a:t>缺少高层支持</a:t>
            </a:r>
          </a:p>
          <a:p>
            <a:pPr lvl="2"/>
            <a:r>
              <a:rPr lang="zh-CN" altLang="en-US" dirty="0"/>
              <a:t>集成神话</a:t>
            </a:r>
          </a:p>
          <a:p>
            <a:pPr lvl="2"/>
            <a:r>
              <a:rPr lang="zh-CN" altLang="en-US" dirty="0"/>
              <a:t>不可预测</a:t>
            </a:r>
          </a:p>
          <a:p>
            <a:endParaRPr lang="zh-CN" altLang="en-US" dirty="0"/>
          </a:p>
        </p:txBody>
      </p:sp>
      <p:sp>
        <p:nvSpPr>
          <p:cNvPr id="2" name="灯片编号占位符 1"/>
          <p:cNvSpPr>
            <a:spLocks noGrp="1"/>
          </p:cNvSpPr>
          <p:nvPr>
            <p:ph type="sldNum" sz="quarter" idx="12"/>
          </p:nvPr>
        </p:nvSpPr>
        <p:spPr/>
        <p:txBody>
          <a:bodyPr/>
          <a:lstStyle/>
          <a:p>
            <a:fld id="{7C7A768F-11B9-42D0-9C95-648B5DA5A568}" type="slidenum">
              <a:rPr lang="en-US" altLang="en-US" smtClean="0"/>
              <a:pPr/>
              <a:t>66</a:t>
            </a:fld>
            <a:endParaRPr lang="en-US" altLang="en-US"/>
          </a:p>
        </p:txBody>
      </p:sp>
      <p:grpSp>
        <p:nvGrpSpPr>
          <p:cNvPr id="13" name="组合 557">
            <a:extLst>
              <a:ext uri="{FF2B5EF4-FFF2-40B4-BE49-F238E27FC236}">
                <a16:creationId xmlns:a16="http://schemas.microsoft.com/office/drawing/2014/main" id="{0219288E-5877-4602-B45B-859D0A5E6E33}"/>
              </a:ext>
            </a:extLst>
          </p:cNvPr>
          <p:cNvGrpSpPr>
            <a:grpSpLocks/>
          </p:cNvGrpSpPr>
          <p:nvPr/>
        </p:nvGrpSpPr>
        <p:grpSpPr bwMode="auto">
          <a:xfrm>
            <a:off x="4953362" y="2446575"/>
            <a:ext cx="6450213" cy="3703687"/>
            <a:chOff x="771525" y="1760538"/>
            <a:chExt cx="8491725" cy="4806946"/>
          </a:xfrm>
        </p:grpSpPr>
        <p:pic>
          <p:nvPicPr>
            <p:cNvPr id="14" name="Picture 18" descr="j0078705[1]">
              <a:extLst>
                <a:ext uri="{FF2B5EF4-FFF2-40B4-BE49-F238E27FC236}">
                  <a16:creationId xmlns:a16="http://schemas.microsoft.com/office/drawing/2014/main" id="{01A732FF-05FE-4488-8715-499FC0177A1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75088" y="2503488"/>
              <a:ext cx="77470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9" descr="j0078735[1]">
              <a:extLst>
                <a:ext uri="{FF2B5EF4-FFF2-40B4-BE49-F238E27FC236}">
                  <a16:creationId xmlns:a16="http://schemas.microsoft.com/office/drawing/2014/main" id="{2FE819A6-7374-4515-AAA9-EE4024DB1E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18038" y="3390900"/>
              <a:ext cx="933450" cy="100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Group 21">
              <a:extLst>
                <a:ext uri="{FF2B5EF4-FFF2-40B4-BE49-F238E27FC236}">
                  <a16:creationId xmlns:a16="http://schemas.microsoft.com/office/drawing/2014/main" id="{46DDD616-B0B2-4CEF-AA05-B536E8331B17}"/>
                </a:ext>
              </a:extLst>
            </p:cNvPr>
            <p:cNvGrpSpPr>
              <a:grpSpLocks/>
            </p:cNvGrpSpPr>
            <p:nvPr/>
          </p:nvGrpSpPr>
          <p:grpSpPr bwMode="auto">
            <a:xfrm>
              <a:off x="2930525" y="1760538"/>
              <a:ext cx="674688" cy="881062"/>
              <a:chOff x="3504" y="1008"/>
              <a:chExt cx="785" cy="963"/>
            </a:xfrm>
          </p:grpSpPr>
          <p:sp>
            <p:nvSpPr>
              <p:cNvPr id="522" name="AutoShape 22">
                <a:extLst>
                  <a:ext uri="{FF2B5EF4-FFF2-40B4-BE49-F238E27FC236}">
                    <a16:creationId xmlns:a16="http://schemas.microsoft.com/office/drawing/2014/main" id="{5E9F3CD9-4095-4B93-A714-553CE11FCCBB}"/>
                  </a:ext>
                </a:extLst>
              </p:cNvPr>
              <p:cNvSpPr>
                <a:spLocks noChangeAspect="1" noChangeArrowheads="1" noTextEdit="1"/>
              </p:cNvSpPr>
              <p:nvPr/>
            </p:nvSpPr>
            <p:spPr bwMode="auto">
              <a:xfrm>
                <a:off x="3504" y="1008"/>
                <a:ext cx="785" cy="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523" name="Group 23">
                <a:extLst>
                  <a:ext uri="{FF2B5EF4-FFF2-40B4-BE49-F238E27FC236}">
                    <a16:creationId xmlns:a16="http://schemas.microsoft.com/office/drawing/2014/main" id="{42111E01-1E58-4298-A2CF-4397EFEA1100}"/>
                  </a:ext>
                </a:extLst>
              </p:cNvPr>
              <p:cNvGrpSpPr>
                <a:grpSpLocks/>
              </p:cNvGrpSpPr>
              <p:nvPr/>
            </p:nvGrpSpPr>
            <p:grpSpPr bwMode="auto">
              <a:xfrm>
                <a:off x="3825" y="1256"/>
                <a:ext cx="152" cy="385"/>
                <a:chOff x="3825" y="1256"/>
                <a:chExt cx="152" cy="385"/>
              </a:xfrm>
            </p:grpSpPr>
            <p:sp>
              <p:nvSpPr>
                <p:cNvPr id="551" name="Freeform 24">
                  <a:extLst>
                    <a:ext uri="{FF2B5EF4-FFF2-40B4-BE49-F238E27FC236}">
                      <a16:creationId xmlns:a16="http://schemas.microsoft.com/office/drawing/2014/main" id="{9F4C55FB-F001-404C-84C7-9B0D857DD6AE}"/>
                    </a:ext>
                  </a:extLst>
                </p:cNvPr>
                <p:cNvSpPr>
                  <a:spLocks/>
                </p:cNvSpPr>
                <p:nvPr/>
              </p:nvSpPr>
              <p:spPr bwMode="auto">
                <a:xfrm>
                  <a:off x="3896" y="1465"/>
                  <a:ext cx="81" cy="155"/>
                </a:xfrm>
                <a:custGeom>
                  <a:avLst/>
                  <a:gdLst>
                    <a:gd name="T0" fmla="*/ 0 w 244"/>
                    <a:gd name="T1" fmla="*/ 0 h 465"/>
                    <a:gd name="T2" fmla="*/ 0 w 244"/>
                    <a:gd name="T3" fmla="*/ 0 h 465"/>
                    <a:gd name="T4" fmla="*/ 0 w 244"/>
                    <a:gd name="T5" fmla="*/ 0 h 465"/>
                    <a:gd name="T6" fmla="*/ 0 w 244"/>
                    <a:gd name="T7" fmla="*/ 0 h 465"/>
                    <a:gd name="T8" fmla="*/ 0 w 244"/>
                    <a:gd name="T9" fmla="*/ 0 h 465"/>
                    <a:gd name="T10" fmla="*/ 0 w 244"/>
                    <a:gd name="T11" fmla="*/ 0 h 465"/>
                    <a:gd name="T12" fmla="*/ 0 w 244"/>
                    <a:gd name="T13" fmla="*/ 0 h 465"/>
                    <a:gd name="T14" fmla="*/ 0 w 244"/>
                    <a:gd name="T15" fmla="*/ 0 h 465"/>
                    <a:gd name="T16" fmla="*/ 0 w 244"/>
                    <a:gd name="T17" fmla="*/ 0 h 465"/>
                    <a:gd name="T18" fmla="*/ 0 w 244"/>
                    <a:gd name="T19" fmla="*/ 0 h 465"/>
                    <a:gd name="T20" fmla="*/ 0 w 244"/>
                    <a:gd name="T21" fmla="*/ 0 h 465"/>
                    <a:gd name="T22" fmla="*/ 0 w 244"/>
                    <a:gd name="T23" fmla="*/ 0 h 465"/>
                    <a:gd name="T24" fmla="*/ 0 w 244"/>
                    <a:gd name="T25" fmla="*/ 0 h 465"/>
                    <a:gd name="T26" fmla="*/ 0 w 244"/>
                    <a:gd name="T27" fmla="*/ 0 h 465"/>
                    <a:gd name="T28" fmla="*/ 0 w 244"/>
                    <a:gd name="T29" fmla="*/ 0 h 465"/>
                    <a:gd name="T30" fmla="*/ 0 w 244"/>
                    <a:gd name="T31" fmla="*/ 0 h 465"/>
                    <a:gd name="T32" fmla="*/ 0 w 244"/>
                    <a:gd name="T33" fmla="*/ 0 h 465"/>
                    <a:gd name="T34" fmla="*/ 0 w 244"/>
                    <a:gd name="T35" fmla="*/ 0 h 465"/>
                    <a:gd name="T36" fmla="*/ 0 w 244"/>
                    <a:gd name="T37" fmla="*/ 0 h 465"/>
                    <a:gd name="T38" fmla="*/ 0 w 244"/>
                    <a:gd name="T39" fmla="*/ 0 h 465"/>
                    <a:gd name="T40" fmla="*/ 0 w 244"/>
                    <a:gd name="T41" fmla="*/ 0 h 465"/>
                    <a:gd name="T42" fmla="*/ 0 w 244"/>
                    <a:gd name="T43" fmla="*/ 0 h 465"/>
                    <a:gd name="T44" fmla="*/ 0 w 244"/>
                    <a:gd name="T45" fmla="*/ 0 h 465"/>
                    <a:gd name="T46" fmla="*/ 0 w 244"/>
                    <a:gd name="T47" fmla="*/ 0 h 465"/>
                    <a:gd name="T48" fmla="*/ 0 w 244"/>
                    <a:gd name="T49" fmla="*/ 0 h 465"/>
                    <a:gd name="T50" fmla="*/ 0 w 244"/>
                    <a:gd name="T51" fmla="*/ 0 h 465"/>
                    <a:gd name="T52" fmla="*/ 0 w 244"/>
                    <a:gd name="T53" fmla="*/ 0 h 465"/>
                    <a:gd name="T54" fmla="*/ 0 w 244"/>
                    <a:gd name="T55" fmla="*/ 0 h 465"/>
                    <a:gd name="T56" fmla="*/ 0 w 244"/>
                    <a:gd name="T57" fmla="*/ 0 h 465"/>
                    <a:gd name="T58" fmla="*/ 0 w 244"/>
                    <a:gd name="T59" fmla="*/ 0 h 465"/>
                    <a:gd name="T60" fmla="*/ 0 w 244"/>
                    <a:gd name="T61" fmla="*/ 0 h 46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44"/>
                    <a:gd name="T94" fmla="*/ 0 h 465"/>
                    <a:gd name="T95" fmla="*/ 244 w 244"/>
                    <a:gd name="T96" fmla="*/ 465 h 46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44" h="465">
                      <a:moveTo>
                        <a:pt x="81" y="18"/>
                      </a:moveTo>
                      <a:lnTo>
                        <a:pt x="52" y="0"/>
                      </a:lnTo>
                      <a:lnTo>
                        <a:pt x="14" y="0"/>
                      </a:lnTo>
                      <a:lnTo>
                        <a:pt x="0" y="24"/>
                      </a:lnTo>
                      <a:lnTo>
                        <a:pt x="6" y="63"/>
                      </a:lnTo>
                      <a:lnTo>
                        <a:pt x="39" y="100"/>
                      </a:lnTo>
                      <a:lnTo>
                        <a:pt x="108" y="134"/>
                      </a:lnTo>
                      <a:lnTo>
                        <a:pt x="187" y="206"/>
                      </a:lnTo>
                      <a:lnTo>
                        <a:pt x="200" y="237"/>
                      </a:lnTo>
                      <a:lnTo>
                        <a:pt x="194" y="252"/>
                      </a:lnTo>
                      <a:lnTo>
                        <a:pt x="134" y="300"/>
                      </a:lnTo>
                      <a:lnTo>
                        <a:pt x="63" y="357"/>
                      </a:lnTo>
                      <a:lnTo>
                        <a:pt x="45" y="381"/>
                      </a:lnTo>
                      <a:lnTo>
                        <a:pt x="45" y="407"/>
                      </a:lnTo>
                      <a:lnTo>
                        <a:pt x="100" y="433"/>
                      </a:lnTo>
                      <a:lnTo>
                        <a:pt x="184" y="465"/>
                      </a:lnTo>
                      <a:lnTo>
                        <a:pt x="213" y="465"/>
                      </a:lnTo>
                      <a:lnTo>
                        <a:pt x="244" y="444"/>
                      </a:lnTo>
                      <a:lnTo>
                        <a:pt x="244" y="428"/>
                      </a:lnTo>
                      <a:lnTo>
                        <a:pt x="221" y="418"/>
                      </a:lnTo>
                      <a:lnTo>
                        <a:pt x="115" y="407"/>
                      </a:lnTo>
                      <a:lnTo>
                        <a:pt x="75" y="396"/>
                      </a:lnTo>
                      <a:lnTo>
                        <a:pt x="71" y="378"/>
                      </a:lnTo>
                      <a:lnTo>
                        <a:pt x="139" y="325"/>
                      </a:lnTo>
                      <a:lnTo>
                        <a:pt x="215" y="275"/>
                      </a:lnTo>
                      <a:lnTo>
                        <a:pt x="231" y="257"/>
                      </a:lnTo>
                      <a:lnTo>
                        <a:pt x="238" y="231"/>
                      </a:lnTo>
                      <a:lnTo>
                        <a:pt x="231" y="196"/>
                      </a:lnTo>
                      <a:lnTo>
                        <a:pt x="208" y="168"/>
                      </a:lnTo>
                      <a:lnTo>
                        <a:pt x="134" y="77"/>
                      </a:lnTo>
                      <a:lnTo>
                        <a:pt x="81"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2" name="Freeform 25">
                  <a:extLst>
                    <a:ext uri="{FF2B5EF4-FFF2-40B4-BE49-F238E27FC236}">
                      <a16:creationId xmlns:a16="http://schemas.microsoft.com/office/drawing/2014/main" id="{B03048FD-BFE2-4C0D-B573-14F64EBB647E}"/>
                    </a:ext>
                  </a:extLst>
                </p:cNvPr>
                <p:cNvSpPr>
                  <a:spLocks/>
                </p:cNvSpPr>
                <p:nvPr/>
              </p:nvSpPr>
              <p:spPr bwMode="auto">
                <a:xfrm>
                  <a:off x="3868" y="1256"/>
                  <a:ext cx="85" cy="120"/>
                </a:xfrm>
                <a:custGeom>
                  <a:avLst/>
                  <a:gdLst>
                    <a:gd name="T0" fmla="*/ 0 w 254"/>
                    <a:gd name="T1" fmla="*/ 0 h 360"/>
                    <a:gd name="T2" fmla="*/ 0 w 254"/>
                    <a:gd name="T3" fmla="*/ 0 h 360"/>
                    <a:gd name="T4" fmla="*/ 0 w 254"/>
                    <a:gd name="T5" fmla="*/ 0 h 360"/>
                    <a:gd name="T6" fmla="*/ 0 w 254"/>
                    <a:gd name="T7" fmla="*/ 0 h 360"/>
                    <a:gd name="T8" fmla="*/ 0 w 254"/>
                    <a:gd name="T9" fmla="*/ 0 h 360"/>
                    <a:gd name="T10" fmla="*/ 0 w 254"/>
                    <a:gd name="T11" fmla="*/ 0 h 360"/>
                    <a:gd name="T12" fmla="*/ 0 w 254"/>
                    <a:gd name="T13" fmla="*/ 0 h 360"/>
                    <a:gd name="T14" fmla="*/ 0 w 254"/>
                    <a:gd name="T15" fmla="*/ 0 h 360"/>
                    <a:gd name="T16" fmla="*/ 0 w 254"/>
                    <a:gd name="T17" fmla="*/ 0 h 360"/>
                    <a:gd name="T18" fmla="*/ 0 w 254"/>
                    <a:gd name="T19" fmla="*/ 0 h 360"/>
                    <a:gd name="T20" fmla="*/ 0 w 254"/>
                    <a:gd name="T21" fmla="*/ 0 h 360"/>
                    <a:gd name="T22" fmla="*/ 0 w 254"/>
                    <a:gd name="T23" fmla="*/ 0 h 360"/>
                    <a:gd name="T24" fmla="*/ 0 w 254"/>
                    <a:gd name="T25" fmla="*/ 0 h 360"/>
                    <a:gd name="T26" fmla="*/ 0 w 254"/>
                    <a:gd name="T27" fmla="*/ 0 h 360"/>
                    <a:gd name="T28" fmla="*/ 0 w 254"/>
                    <a:gd name="T29" fmla="*/ 0 h 360"/>
                    <a:gd name="T30" fmla="*/ 0 w 254"/>
                    <a:gd name="T31" fmla="*/ 0 h 360"/>
                    <a:gd name="T32" fmla="*/ 0 w 254"/>
                    <a:gd name="T33" fmla="*/ 0 h 360"/>
                    <a:gd name="T34" fmla="*/ 0 w 254"/>
                    <a:gd name="T35" fmla="*/ 0 h 360"/>
                    <a:gd name="T36" fmla="*/ 0 w 254"/>
                    <a:gd name="T37" fmla="*/ 0 h 360"/>
                    <a:gd name="T38" fmla="*/ 0 w 254"/>
                    <a:gd name="T39" fmla="*/ 0 h 360"/>
                    <a:gd name="T40" fmla="*/ 0 w 254"/>
                    <a:gd name="T41" fmla="*/ 0 h 360"/>
                    <a:gd name="T42" fmla="*/ 0 w 254"/>
                    <a:gd name="T43" fmla="*/ 0 h 360"/>
                    <a:gd name="T44" fmla="*/ 0 w 254"/>
                    <a:gd name="T45" fmla="*/ 0 h 360"/>
                    <a:gd name="T46" fmla="*/ 0 w 254"/>
                    <a:gd name="T47" fmla="*/ 0 h 360"/>
                    <a:gd name="T48" fmla="*/ 0 w 254"/>
                    <a:gd name="T49" fmla="*/ 0 h 360"/>
                    <a:gd name="T50" fmla="*/ 0 w 254"/>
                    <a:gd name="T51" fmla="*/ 0 h 360"/>
                    <a:gd name="T52" fmla="*/ 0 w 254"/>
                    <a:gd name="T53" fmla="*/ 0 h 360"/>
                    <a:gd name="T54" fmla="*/ 0 w 254"/>
                    <a:gd name="T55" fmla="*/ 0 h 36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54"/>
                    <a:gd name="T85" fmla="*/ 0 h 360"/>
                    <a:gd name="T86" fmla="*/ 254 w 254"/>
                    <a:gd name="T87" fmla="*/ 360 h 36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54" h="360">
                      <a:moveTo>
                        <a:pt x="77" y="48"/>
                      </a:moveTo>
                      <a:lnTo>
                        <a:pt x="108" y="23"/>
                      </a:lnTo>
                      <a:lnTo>
                        <a:pt x="156" y="0"/>
                      </a:lnTo>
                      <a:lnTo>
                        <a:pt x="193" y="2"/>
                      </a:lnTo>
                      <a:lnTo>
                        <a:pt x="222" y="13"/>
                      </a:lnTo>
                      <a:lnTo>
                        <a:pt x="249" y="44"/>
                      </a:lnTo>
                      <a:lnTo>
                        <a:pt x="254" y="94"/>
                      </a:lnTo>
                      <a:lnTo>
                        <a:pt x="251" y="131"/>
                      </a:lnTo>
                      <a:lnTo>
                        <a:pt x="235" y="164"/>
                      </a:lnTo>
                      <a:lnTo>
                        <a:pt x="209" y="204"/>
                      </a:lnTo>
                      <a:lnTo>
                        <a:pt x="185" y="237"/>
                      </a:lnTo>
                      <a:lnTo>
                        <a:pt x="180" y="245"/>
                      </a:lnTo>
                      <a:lnTo>
                        <a:pt x="180" y="292"/>
                      </a:lnTo>
                      <a:lnTo>
                        <a:pt x="198" y="337"/>
                      </a:lnTo>
                      <a:lnTo>
                        <a:pt x="200" y="352"/>
                      </a:lnTo>
                      <a:lnTo>
                        <a:pt x="187" y="360"/>
                      </a:lnTo>
                      <a:lnTo>
                        <a:pt x="171" y="356"/>
                      </a:lnTo>
                      <a:lnTo>
                        <a:pt x="162" y="298"/>
                      </a:lnTo>
                      <a:lnTo>
                        <a:pt x="161" y="260"/>
                      </a:lnTo>
                      <a:lnTo>
                        <a:pt x="133" y="279"/>
                      </a:lnTo>
                      <a:lnTo>
                        <a:pt x="111" y="295"/>
                      </a:lnTo>
                      <a:lnTo>
                        <a:pt x="69" y="302"/>
                      </a:lnTo>
                      <a:lnTo>
                        <a:pt x="42" y="298"/>
                      </a:lnTo>
                      <a:lnTo>
                        <a:pt x="2" y="268"/>
                      </a:lnTo>
                      <a:lnTo>
                        <a:pt x="0" y="208"/>
                      </a:lnTo>
                      <a:lnTo>
                        <a:pt x="23" y="134"/>
                      </a:lnTo>
                      <a:lnTo>
                        <a:pt x="53" y="64"/>
                      </a:lnTo>
                      <a:lnTo>
                        <a:pt x="77"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3" name="Freeform 26">
                  <a:extLst>
                    <a:ext uri="{FF2B5EF4-FFF2-40B4-BE49-F238E27FC236}">
                      <a16:creationId xmlns:a16="http://schemas.microsoft.com/office/drawing/2014/main" id="{05E77CFC-43D9-4388-8FF3-16DAA5EC602C}"/>
                    </a:ext>
                  </a:extLst>
                </p:cNvPr>
                <p:cNvSpPr>
                  <a:spLocks/>
                </p:cNvSpPr>
                <p:nvPr/>
              </p:nvSpPr>
              <p:spPr bwMode="auto">
                <a:xfrm>
                  <a:off x="3853" y="1486"/>
                  <a:ext cx="81" cy="155"/>
                </a:xfrm>
                <a:custGeom>
                  <a:avLst/>
                  <a:gdLst>
                    <a:gd name="T0" fmla="*/ 0 w 244"/>
                    <a:gd name="T1" fmla="*/ 0 h 465"/>
                    <a:gd name="T2" fmla="*/ 0 w 244"/>
                    <a:gd name="T3" fmla="*/ 0 h 465"/>
                    <a:gd name="T4" fmla="*/ 0 w 244"/>
                    <a:gd name="T5" fmla="*/ 0 h 465"/>
                    <a:gd name="T6" fmla="*/ 0 w 244"/>
                    <a:gd name="T7" fmla="*/ 0 h 465"/>
                    <a:gd name="T8" fmla="*/ 0 w 244"/>
                    <a:gd name="T9" fmla="*/ 0 h 465"/>
                    <a:gd name="T10" fmla="*/ 0 w 244"/>
                    <a:gd name="T11" fmla="*/ 0 h 465"/>
                    <a:gd name="T12" fmla="*/ 0 w 244"/>
                    <a:gd name="T13" fmla="*/ 0 h 465"/>
                    <a:gd name="T14" fmla="*/ 0 w 244"/>
                    <a:gd name="T15" fmla="*/ 0 h 465"/>
                    <a:gd name="T16" fmla="*/ 0 w 244"/>
                    <a:gd name="T17" fmla="*/ 0 h 465"/>
                    <a:gd name="T18" fmla="*/ 0 w 244"/>
                    <a:gd name="T19" fmla="*/ 0 h 465"/>
                    <a:gd name="T20" fmla="*/ 0 w 244"/>
                    <a:gd name="T21" fmla="*/ 0 h 465"/>
                    <a:gd name="T22" fmla="*/ 0 w 244"/>
                    <a:gd name="T23" fmla="*/ 0 h 465"/>
                    <a:gd name="T24" fmla="*/ 0 w 244"/>
                    <a:gd name="T25" fmla="*/ 0 h 465"/>
                    <a:gd name="T26" fmla="*/ 0 w 244"/>
                    <a:gd name="T27" fmla="*/ 0 h 465"/>
                    <a:gd name="T28" fmla="*/ 0 w 244"/>
                    <a:gd name="T29" fmla="*/ 0 h 465"/>
                    <a:gd name="T30" fmla="*/ 0 w 244"/>
                    <a:gd name="T31" fmla="*/ 0 h 465"/>
                    <a:gd name="T32" fmla="*/ 0 w 244"/>
                    <a:gd name="T33" fmla="*/ 0 h 465"/>
                    <a:gd name="T34" fmla="*/ 0 w 244"/>
                    <a:gd name="T35" fmla="*/ 0 h 465"/>
                    <a:gd name="T36" fmla="*/ 0 w 244"/>
                    <a:gd name="T37" fmla="*/ 0 h 465"/>
                    <a:gd name="T38" fmla="*/ 0 w 244"/>
                    <a:gd name="T39" fmla="*/ 0 h 465"/>
                    <a:gd name="T40" fmla="*/ 0 w 244"/>
                    <a:gd name="T41" fmla="*/ 0 h 465"/>
                    <a:gd name="T42" fmla="*/ 0 w 244"/>
                    <a:gd name="T43" fmla="*/ 0 h 465"/>
                    <a:gd name="T44" fmla="*/ 0 w 244"/>
                    <a:gd name="T45" fmla="*/ 0 h 465"/>
                    <a:gd name="T46" fmla="*/ 0 w 244"/>
                    <a:gd name="T47" fmla="*/ 0 h 465"/>
                    <a:gd name="T48" fmla="*/ 0 w 244"/>
                    <a:gd name="T49" fmla="*/ 0 h 465"/>
                    <a:gd name="T50" fmla="*/ 0 w 244"/>
                    <a:gd name="T51" fmla="*/ 0 h 465"/>
                    <a:gd name="T52" fmla="*/ 0 w 244"/>
                    <a:gd name="T53" fmla="*/ 0 h 465"/>
                    <a:gd name="T54" fmla="*/ 0 w 244"/>
                    <a:gd name="T55" fmla="*/ 0 h 465"/>
                    <a:gd name="T56" fmla="*/ 0 w 244"/>
                    <a:gd name="T57" fmla="*/ 0 h 465"/>
                    <a:gd name="T58" fmla="*/ 0 w 244"/>
                    <a:gd name="T59" fmla="*/ 0 h 465"/>
                    <a:gd name="T60" fmla="*/ 0 w 244"/>
                    <a:gd name="T61" fmla="*/ 0 h 46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44"/>
                    <a:gd name="T94" fmla="*/ 0 h 465"/>
                    <a:gd name="T95" fmla="*/ 244 w 244"/>
                    <a:gd name="T96" fmla="*/ 465 h 46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44" h="465">
                      <a:moveTo>
                        <a:pt x="81" y="18"/>
                      </a:moveTo>
                      <a:lnTo>
                        <a:pt x="52" y="0"/>
                      </a:lnTo>
                      <a:lnTo>
                        <a:pt x="14" y="0"/>
                      </a:lnTo>
                      <a:lnTo>
                        <a:pt x="0" y="24"/>
                      </a:lnTo>
                      <a:lnTo>
                        <a:pt x="5" y="62"/>
                      </a:lnTo>
                      <a:lnTo>
                        <a:pt x="39" y="100"/>
                      </a:lnTo>
                      <a:lnTo>
                        <a:pt x="108" y="133"/>
                      </a:lnTo>
                      <a:lnTo>
                        <a:pt x="187" y="205"/>
                      </a:lnTo>
                      <a:lnTo>
                        <a:pt x="200" y="237"/>
                      </a:lnTo>
                      <a:lnTo>
                        <a:pt x="194" y="252"/>
                      </a:lnTo>
                      <a:lnTo>
                        <a:pt x="133" y="300"/>
                      </a:lnTo>
                      <a:lnTo>
                        <a:pt x="62" y="357"/>
                      </a:lnTo>
                      <a:lnTo>
                        <a:pt x="45" y="381"/>
                      </a:lnTo>
                      <a:lnTo>
                        <a:pt x="45" y="407"/>
                      </a:lnTo>
                      <a:lnTo>
                        <a:pt x="100" y="433"/>
                      </a:lnTo>
                      <a:lnTo>
                        <a:pt x="183" y="465"/>
                      </a:lnTo>
                      <a:lnTo>
                        <a:pt x="213" y="465"/>
                      </a:lnTo>
                      <a:lnTo>
                        <a:pt x="244" y="444"/>
                      </a:lnTo>
                      <a:lnTo>
                        <a:pt x="244" y="427"/>
                      </a:lnTo>
                      <a:lnTo>
                        <a:pt x="221" y="418"/>
                      </a:lnTo>
                      <a:lnTo>
                        <a:pt x="115" y="407"/>
                      </a:lnTo>
                      <a:lnTo>
                        <a:pt x="75" y="396"/>
                      </a:lnTo>
                      <a:lnTo>
                        <a:pt x="71" y="377"/>
                      </a:lnTo>
                      <a:lnTo>
                        <a:pt x="139" y="325"/>
                      </a:lnTo>
                      <a:lnTo>
                        <a:pt x="215" y="275"/>
                      </a:lnTo>
                      <a:lnTo>
                        <a:pt x="231" y="257"/>
                      </a:lnTo>
                      <a:lnTo>
                        <a:pt x="238" y="231"/>
                      </a:lnTo>
                      <a:lnTo>
                        <a:pt x="231" y="196"/>
                      </a:lnTo>
                      <a:lnTo>
                        <a:pt x="208" y="168"/>
                      </a:lnTo>
                      <a:lnTo>
                        <a:pt x="133" y="76"/>
                      </a:lnTo>
                      <a:lnTo>
                        <a:pt x="81"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4" name="Freeform 27">
                  <a:extLst>
                    <a:ext uri="{FF2B5EF4-FFF2-40B4-BE49-F238E27FC236}">
                      <a16:creationId xmlns:a16="http://schemas.microsoft.com/office/drawing/2014/main" id="{6257E10E-43E5-4C1F-BC4C-CECEBCFC14FD}"/>
                    </a:ext>
                  </a:extLst>
                </p:cNvPr>
                <p:cNvSpPr>
                  <a:spLocks/>
                </p:cNvSpPr>
                <p:nvPr/>
              </p:nvSpPr>
              <p:spPr bwMode="auto">
                <a:xfrm>
                  <a:off x="3825" y="1362"/>
                  <a:ext cx="93" cy="148"/>
                </a:xfrm>
                <a:custGeom>
                  <a:avLst/>
                  <a:gdLst>
                    <a:gd name="T0" fmla="*/ 0 w 281"/>
                    <a:gd name="T1" fmla="*/ 0 h 445"/>
                    <a:gd name="T2" fmla="*/ 0 w 281"/>
                    <a:gd name="T3" fmla="*/ 0 h 445"/>
                    <a:gd name="T4" fmla="*/ 0 w 281"/>
                    <a:gd name="T5" fmla="*/ 0 h 445"/>
                    <a:gd name="T6" fmla="*/ 0 w 281"/>
                    <a:gd name="T7" fmla="*/ 0 h 445"/>
                    <a:gd name="T8" fmla="*/ 0 w 281"/>
                    <a:gd name="T9" fmla="*/ 0 h 445"/>
                    <a:gd name="T10" fmla="*/ 0 w 281"/>
                    <a:gd name="T11" fmla="*/ 0 h 445"/>
                    <a:gd name="T12" fmla="*/ 0 w 281"/>
                    <a:gd name="T13" fmla="*/ 0 h 445"/>
                    <a:gd name="T14" fmla="*/ 0 w 281"/>
                    <a:gd name="T15" fmla="*/ 0 h 445"/>
                    <a:gd name="T16" fmla="*/ 0 w 281"/>
                    <a:gd name="T17" fmla="*/ 0 h 445"/>
                    <a:gd name="T18" fmla="*/ 0 w 281"/>
                    <a:gd name="T19" fmla="*/ 0 h 445"/>
                    <a:gd name="T20" fmla="*/ 0 w 281"/>
                    <a:gd name="T21" fmla="*/ 0 h 445"/>
                    <a:gd name="T22" fmla="*/ 0 w 281"/>
                    <a:gd name="T23" fmla="*/ 0 h 445"/>
                    <a:gd name="T24" fmla="*/ 0 w 281"/>
                    <a:gd name="T25" fmla="*/ 0 h 445"/>
                    <a:gd name="T26" fmla="*/ 0 w 281"/>
                    <a:gd name="T27" fmla="*/ 0 h 445"/>
                    <a:gd name="T28" fmla="*/ 0 w 281"/>
                    <a:gd name="T29" fmla="*/ 0 h 445"/>
                    <a:gd name="T30" fmla="*/ 0 w 281"/>
                    <a:gd name="T31" fmla="*/ 0 h 445"/>
                    <a:gd name="T32" fmla="*/ 0 w 281"/>
                    <a:gd name="T33" fmla="*/ 0 h 445"/>
                    <a:gd name="T34" fmla="*/ 0 w 281"/>
                    <a:gd name="T35" fmla="*/ 0 h 445"/>
                    <a:gd name="T36" fmla="*/ 0 w 281"/>
                    <a:gd name="T37" fmla="*/ 0 h 445"/>
                    <a:gd name="T38" fmla="*/ 0 w 281"/>
                    <a:gd name="T39" fmla="*/ 0 h 445"/>
                    <a:gd name="T40" fmla="*/ 0 w 281"/>
                    <a:gd name="T41" fmla="*/ 0 h 445"/>
                    <a:gd name="T42" fmla="*/ 0 w 281"/>
                    <a:gd name="T43" fmla="*/ 0 h 445"/>
                    <a:gd name="T44" fmla="*/ 0 w 281"/>
                    <a:gd name="T45" fmla="*/ 0 h 445"/>
                    <a:gd name="T46" fmla="*/ 0 w 281"/>
                    <a:gd name="T47" fmla="*/ 0 h 445"/>
                    <a:gd name="T48" fmla="*/ 0 w 281"/>
                    <a:gd name="T49" fmla="*/ 0 h 445"/>
                    <a:gd name="T50" fmla="*/ 0 w 281"/>
                    <a:gd name="T51" fmla="*/ 0 h 44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81"/>
                    <a:gd name="T79" fmla="*/ 0 h 445"/>
                    <a:gd name="T80" fmla="*/ 281 w 281"/>
                    <a:gd name="T81" fmla="*/ 445 h 44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81" h="445">
                      <a:moveTo>
                        <a:pt x="41" y="138"/>
                      </a:moveTo>
                      <a:lnTo>
                        <a:pt x="60" y="56"/>
                      </a:lnTo>
                      <a:lnTo>
                        <a:pt x="123" y="6"/>
                      </a:lnTo>
                      <a:lnTo>
                        <a:pt x="154" y="0"/>
                      </a:lnTo>
                      <a:lnTo>
                        <a:pt x="194" y="13"/>
                      </a:lnTo>
                      <a:lnTo>
                        <a:pt x="223" y="45"/>
                      </a:lnTo>
                      <a:lnTo>
                        <a:pt x="235" y="82"/>
                      </a:lnTo>
                      <a:lnTo>
                        <a:pt x="242" y="113"/>
                      </a:lnTo>
                      <a:lnTo>
                        <a:pt x="231" y="153"/>
                      </a:lnTo>
                      <a:lnTo>
                        <a:pt x="229" y="188"/>
                      </a:lnTo>
                      <a:lnTo>
                        <a:pt x="204" y="219"/>
                      </a:lnTo>
                      <a:lnTo>
                        <a:pt x="200" y="256"/>
                      </a:lnTo>
                      <a:lnTo>
                        <a:pt x="210" y="284"/>
                      </a:lnTo>
                      <a:lnTo>
                        <a:pt x="254" y="297"/>
                      </a:lnTo>
                      <a:lnTo>
                        <a:pt x="279" y="327"/>
                      </a:lnTo>
                      <a:lnTo>
                        <a:pt x="281" y="390"/>
                      </a:lnTo>
                      <a:lnTo>
                        <a:pt x="260" y="428"/>
                      </a:lnTo>
                      <a:lnTo>
                        <a:pt x="192" y="445"/>
                      </a:lnTo>
                      <a:lnTo>
                        <a:pt x="124" y="445"/>
                      </a:lnTo>
                      <a:lnTo>
                        <a:pt x="73" y="421"/>
                      </a:lnTo>
                      <a:lnTo>
                        <a:pt x="23" y="369"/>
                      </a:lnTo>
                      <a:lnTo>
                        <a:pt x="5" y="319"/>
                      </a:lnTo>
                      <a:lnTo>
                        <a:pt x="0" y="259"/>
                      </a:lnTo>
                      <a:lnTo>
                        <a:pt x="10" y="196"/>
                      </a:lnTo>
                      <a:lnTo>
                        <a:pt x="29" y="159"/>
                      </a:lnTo>
                      <a:lnTo>
                        <a:pt x="41" y="1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24" name="Group 28">
                <a:extLst>
                  <a:ext uri="{FF2B5EF4-FFF2-40B4-BE49-F238E27FC236}">
                    <a16:creationId xmlns:a16="http://schemas.microsoft.com/office/drawing/2014/main" id="{D456CB62-3B51-4441-B9A9-836F32D981DF}"/>
                  </a:ext>
                </a:extLst>
              </p:cNvPr>
              <p:cNvGrpSpPr>
                <a:grpSpLocks/>
              </p:cNvGrpSpPr>
              <p:nvPr/>
            </p:nvGrpSpPr>
            <p:grpSpPr bwMode="auto">
              <a:xfrm>
                <a:off x="3504" y="1324"/>
                <a:ext cx="785" cy="646"/>
                <a:chOff x="3504" y="1324"/>
                <a:chExt cx="785" cy="646"/>
              </a:xfrm>
            </p:grpSpPr>
            <p:grpSp>
              <p:nvGrpSpPr>
                <p:cNvPr id="546" name="Group 29">
                  <a:extLst>
                    <a:ext uri="{FF2B5EF4-FFF2-40B4-BE49-F238E27FC236}">
                      <a16:creationId xmlns:a16="http://schemas.microsoft.com/office/drawing/2014/main" id="{A63B4995-8209-4E2A-B669-B5E2AE73C396}"/>
                    </a:ext>
                  </a:extLst>
                </p:cNvPr>
                <p:cNvGrpSpPr>
                  <a:grpSpLocks/>
                </p:cNvGrpSpPr>
                <p:nvPr/>
              </p:nvGrpSpPr>
              <p:grpSpPr bwMode="auto">
                <a:xfrm>
                  <a:off x="3504" y="1324"/>
                  <a:ext cx="785" cy="646"/>
                  <a:chOff x="3504" y="1324"/>
                  <a:chExt cx="785" cy="646"/>
                </a:xfrm>
              </p:grpSpPr>
              <p:sp>
                <p:nvSpPr>
                  <p:cNvPr id="549" name="Freeform 30">
                    <a:extLst>
                      <a:ext uri="{FF2B5EF4-FFF2-40B4-BE49-F238E27FC236}">
                        <a16:creationId xmlns:a16="http://schemas.microsoft.com/office/drawing/2014/main" id="{33EE792E-D024-453C-B66B-873A208F5980}"/>
                      </a:ext>
                    </a:extLst>
                  </p:cNvPr>
                  <p:cNvSpPr>
                    <a:spLocks/>
                  </p:cNvSpPr>
                  <p:nvPr/>
                </p:nvSpPr>
                <p:spPr bwMode="auto">
                  <a:xfrm>
                    <a:off x="3504" y="1324"/>
                    <a:ext cx="785" cy="646"/>
                  </a:xfrm>
                  <a:custGeom>
                    <a:avLst/>
                    <a:gdLst>
                      <a:gd name="T0" fmla="*/ 0 w 2354"/>
                      <a:gd name="T1" fmla="*/ 0 h 1938"/>
                      <a:gd name="T2" fmla="*/ 0 w 2354"/>
                      <a:gd name="T3" fmla="*/ 0 h 1938"/>
                      <a:gd name="T4" fmla="*/ 0 w 2354"/>
                      <a:gd name="T5" fmla="*/ 0 h 1938"/>
                      <a:gd name="T6" fmla="*/ 0 w 2354"/>
                      <a:gd name="T7" fmla="*/ 0 h 1938"/>
                      <a:gd name="T8" fmla="*/ 0 w 2354"/>
                      <a:gd name="T9" fmla="*/ 0 h 1938"/>
                      <a:gd name="T10" fmla="*/ 0 w 2354"/>
                      <a:gd name="T11" fmla="*/ 0 h 1938"/>
                      <a:gd name="T12" fmla="*/ 0 w 2354"/>
                      <a:gd name="T13" fmla="*/ 0 h 1938"/>
                      <a:gd name="T14" fmla="*/ 0 w 2354"/>
                      <a:gd name="T15" fmla="*/ 0 h 1938"/>
                      <a:gd name="T16" fmla="*/ 0 w 2354"/>
                      <a:gd name="T17" fmla="*/ 0 h 1938"/>
                      <a:gd name="T18" fmla="*/ 0 w 2354"/>
                      <a:gd name="T19" fmla="*/ 0 h 1938"/>
                      <a:gd name="T20" fmla="*/ 0 w 2354"/>
                      <a:gd name="T21" fmla="*/ 0 h 1938"/>
                      <a:gd name="T22" fmla="*/ 0 w 2354"/>
                      <a:gd name="T23" fmla="*/ 0 h 1938"/>
                      <a:gd name="T24" fmla="*/ 0 w 2354"/>
                      <a:gd name="T25" fmla="*/ 0 h 1938"/>
                      <a:gd name="T26" fmla="*/ 0 w 2354"/>
                      <a:gd name="T27" fmla="*/ 0 h 1938"/>
                      <a:gd name="T28" fmla="*/ 0 w 2354"/>
                      <a:gd name="T29" fmla="*/ 0 h 1938"/>
                      <a:gd name="T30" fmla="*/ 0 w 2354"/>
                      <a:gd name="T31" fmla="*/ 0 h 1938"/>
                      <a:gd name="T32" fmla="*/ 0 w 2354"/>
                      <a:gd name="T33" fmla="*/ 0 h 1938"/>
                      <a:gd name="T34" fmla="*/ 0 w 2354"/>
                      <a:gd name="T35" fmla="*/ 0 h 1938"/>
                      <a:gd name="T36" fmla="*/ 0 w 2354"/>
                      <a:gd name="T37" fmla="*/ 0 h 1938"/>
                      <a:gd name="T38" fmla="*/ 0 w 2354"/>
                      <a:gd name="T39" fmla="*/ 0 h 1938"/>
                      <a:gd name="T40" fmla="*/ 0 w 2354"/>
                      <a:gd name="T41" fmla="*/ 0 h 1938"/>
                      <a:gd name="T42" fmla="*/ 0 w 2354"/>
                      <a:gd name="T43" fmla="*/ 0 h 1938"/>
                      <a:gd name="T44" fmla="*/ 0 w 2354"/>
                      <a:gd name="T45" fmla="*/ 0 h 1938"/>
                      <a:gd name="T46" fmla="*/ 0 w 2354"/>
                      <a:gd name="T47" fmla="*/ 0 h 1938"/>
                      <a:gd name="T48" fmla="*/ 0 w 2354"/>
                      <a:gd name="T49" fmla="*/ 0 h 1938"/>
                      <a:gd name="T50" fmla="*/ 0 w 2354"/>
                      <a:gd name="T51" fmla="*/ 0 h 1938"/>
                      <a:gd name="T52" fmla="*/ 0 w 2354"/>
                      <a:gd name="T53" fmla="*/ 0 h 1938"/>
                      <a:gd name="T54" fmla="*/ 0 w 2354"/>
                      <a:gd name="T55" fmla="*/ 0 h 1938"/>
                      <a:gd name="T56" fmla="*/ 0 w 2354"/>
                      <a:gd name="T57" fmla="*/ 0 h 1938"/>
                      <a:gd name="T58" fmla="*/ 0 w 2354"/>
                      <a:gd name="T59" fmla="*/ 0 h 1938"/>
                      <a:gd name="T60" fmla="*/ 0 w 2354"/>
                      <a:gd name="T61" fmla="*/ 0 h 1938"/>
                      <a:gd name="T62" fmla="*/ 0 w 2354"/>
                      <a:gd name="T63" fmla="*/ 0 h 1938"/>
                      <a:gd name="T64" fmla="*/ 0 w 2354"/>
                      <a:gd name="T65" fmla="*/ 0 h 19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4"/>
                      <a:gd name="T100" fmla="*/ 0 h 1938"/>
                      <a:gd name="T101" fmla="*/ 2354 w 2354"/>
                      <a:gd name="T102" fmla="*/ 1938 h 19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4" h="1938">
                        <a:moveTo>
                          <a:pt x="19" y="1369"/>
                        </a:moveTo>
                        <a:lnTo>
                          <a:pt x="13" y="1232"/>
                        </a:lnTo>
                        <a:lnTo>
                          <a:pt x="31" y="1113"/>
                        </a:lnTo>
                        <a:lnTo>
                          <a:pt x="31" y="1001"/>
                        </a:lnTo>
                        <a:lnTo>
                          <a:pt x="6" y="863"/>
                        </a:lnTo>
                        <a:lnTo>
                          <a:pt x="0" y="756"/>
                        </a:lnTo>
                        <a:lnTo>
                          <a:pt x="6" y="644"/>
                        </a:lnTo>
                        <a:lnTo>
                          <a:pt x="31" y="575"/>
                        </a:lnTo>
                        <a:lnTo>
                          <a:pt x="100" y="525"/>
                        </a:lnTo>
                        <a:lnTo>
                          <a:pt x="187" y="462"/>
                        </a:lnTo>
                        <a:lnTo>
                          <a:pt x="395" y="394"/>
                        </a:lnTo>
                        <a:lnTo>
                          <a:pt x="601" y="344"/>
                        </a:lnTo>
                        <a:lnTo>
                          <a:pt x="782" y="312"/>
                        </a:lnTo>
                        <a:lnTo>
                          <a:pt x="932" y="307"/>
                        </a:lnTo>
                        <a:lnTo>
                          <a:pt x="1077" y="262"/>
                        </a:lnTo>
                        <a:lnTo>
                          <a:pt x="1203" y="231"/>
                        </a:lnTo>
                        <a:lnTo>
                          <a:pt x="1264" y="207"/>
                        </a:lnTo>
                        <a:lnTo>
                          <a:pt x="1364" y="175"/>
                        </a:lnTo>
                        <a:lnTo>
                          <a:pt x="1453" y="131"/>
                        </a:lnTo>
                        <a:lnTo>
                          <a:pt x="1534" y="57"/>
                        </a:lnTo>
                        <a:lnTo>
                          <a:pt x="1627" y="31"/>
                        </a:lnTo>
                        <a:lnTo>
                          <a:pt x="1746" y="0"/>
                        </a:lnTo>
                        <a:lnTo>
                          <a:pt x="1803" y="7"/>
                        </a:lnTo>
                        <a:lnTo>
                          <a:pt x="1853" y="51"/>
                        </a:lnTo>
                        <a:lnTo>
                          <a:pt x="2003" y="175"/>
                        </a:lnTo>
                        <a:lnTo>
                          <a:pt x="2178" y="351"/>
                        </a:lnTo>
                        <a:lnTo>
                          <a:pt x="2298" y="457"/>
                        </a:lnTo>
                        <a:lnTo>
                          <a:pt x="2354" y="532"/>
                        </a:lnTo>
                        <a:lnTo>
                          <a:pt x="2354" y="582"/>
                        </a:lnTo>
                        <a:lnTo>
                          <a:pt x="2328" y="625"/>
                        </a:lnTo>
                        <a:lnTo>
                          <a:pt x="2304" y="707"/>
                        </a:lnTo>
                        <a:lnTo>
                          <a:pt x="2304" y="913"/>
                        </a:lnTo>
                        <a:lnTo>
                          <a:pt x="2291" y="1075"/>
                        </a:lnTo>
                        <a:lnTo>
                          <a:pt x="2272" y="1195"/>
                        </a:lnTo>
                        <a:lnTo>
                          <a:pt x="2241" y="1282"/>
                        </a:lnTo>
                        <a:lnTo>
                          <a:pt x="2185" y="1301"/>
                        </a:lnTo>
                        <a:lnTo>
                          <a:pt x="2159" y="1275"/>
                        </a:lnTo>
                        <a:lnTo>
                          <a:pt x="2172" y="1232"/>
                        </a:lnTo>
                        <a:lnTo>
                          <a:pt x="2178" y="1125"/>
                        </a:lnTo>
                        <a:lnTo>
                          <a:pt x="2041" y="1188"/>
                        </a:lnTo>
                        <a:lnTo>
                          <a:pt x="1959" y="1232"/>
                        </a:lnTo>
                        <a:lnTo>
                          <a:pt x="1853" y="1256"/>
                        </a:lnTo>
                        <a:lnTo>
                          <a:pt x="1772" y="1295"/>
                        </a:lnTo>
                        <a:lnTo>
                          <a:pt x="1672" y="1363"/>
                        </a:lnTo>
                        <a:lnTo>
                          <a:pt x="1577" y="1413"/>
                        </a:lnTo>
                        <a:lnTo>
                          <a:pt x="1433" y="1482"/>
                        </a:lnTo>
                        <a:lnTo>
                          <a:pt x="1340" y="1513"/>
                        </a:lnTo>
                        <a:lnTo>
                          <a:pt x="1203" y="1576"/>
                        </a:lnTo>
                        <a:lnTo>
                          <a:pt x="1045" y="1606"/>
                        </a:lnTo>
                        <a:lnTo>
                          <a:pt x="932" y="1638"/>
                        </a:lnTo>
                        <a:lnTo>
                          <a:pt x="808" y="1669"/>
                        </a:lnTo>
                        <a:lnTo>
                          <a:pt x="745" y="1701"/>
                        </a:lnTo>
                        <a:lnTo>
                          <a:pt x="719" y="1763"/>
                        </a:lnTo>
                        <a:lnTo>
                          <a:pt x="714" y="1857"/>
                        </a:lnTo>
                        <a:lnTo>
                          <a:pt x="695" y="1907"/>
                        </a:lnTo>
                        <a:lnTo>
                          <a:pt x="639" y="1938"/>
                        </a:lnTo>
                        <a:lnTo>
                          <a:pt x="551" y="1888"/>
                        </a:lnTo>
                        <a:lnTo>
                          <a:pt x="526" y="1813"/>
                        </a:lnTo>
                        <a:lnTo>
                          <a:pt x="558" y="1751"/>
                        </a:lnTo>
                        <a:lnTo>
                          <a:pt x="538" y="1713"/>
                        </a:lnTo>
                        <a:lnTo>
                          <a:pt x="419" y="1582"/>
                        </a:lnTo>
                        <a:lnTo>
                          <a:pt x="250" y="1426"/>
                        </a:lnTo>
                        <a:lnTo>
                          <a:pt x="144" y="1326"/>
                        </a:lnTo>
                        <a:lnTo>
                          <a:pt x="100" y="1301"/>
                        </a:lnTo>
                        <a:lnTo>
                          <a:pt x="81" y="1345"/>
                        </a:lnTo>
                        <a:lnTo>
                          <a:pt x="100" y="1426"/>
                        </a:lnTo>
                        <a:lnTo>
                          <a:pt x="19" y="1369"/>
                        </a:lnTo>
                        <a:close/>
                      </a:path>
                    </a:pathLst>
                  </a:custGeom>
                  <a:solidFill>
                    <a:srgbClr val="996633"/>
                  </a:solidFill>
                  <a:ln w="4763">
                    <a:solidFill>
                      <a:srgbClr val="000000"/>
                    </a:solidFill>
                    <a:round/>
                    <a:headEnd/>
                    <a:tailEnd/>
                  </a:ln>
                </p:spPr>
                <p:txBody>
                  <a:bodyPr/>
                  <a:lstStyle/>
                  <a:p>
                    <a:endParaRPr lang="zh-CN" altLang="en-US"/>
                  </a:p>
                </p:txBody>
              </p:sp>
              <p:sp>
                <p:nvSpPr>
                  <p:cNvPr id="550" name="Freeform 31">
                    <a:extLst>
                      <a:ext uri="{FF2B5EF4-FFF2-40B4-BE49-F238E27FC236}">
                        <a16:creationId xmlns:a16="http://schemas.microsoft.com/office/drawing/2014/main" id="{62469404-9AAB-46EC-9E29-5736B4A86048}"/>
                      </a:ext>
                    </a:extLst>
                  </p:cNvPr>
                  <p:cNvSpPr>
                    <a:spLocks/>
                  </p:cNvSpPr>
                  <p:nvPr/>
                </p:nvSpPr>
                <p:spPr bwMode="auto">
                  <a:xfrm>
                    <a:off x="3515" y="1513"/>
                    <a:ext cx="770" cy="456"/>
                  </a:xfrm>
                  <a:custGeom>
                    <a:avLst/>
                    <a:gdLst>
                      <a:gd name="T0" fmla="*/ 0 w 2309"/>
                      <a:gd name="T1" fmla="*/ 0 h 1369"/>
                      <a:gd name="T2" fmla="*/ 0 w 2309"/>
                      <a:gd name="T3" fmla="*/ 0 h 1369"/>
                      <a:gd name="T4" fmla="*/ 0 w 2309"/>
                      <a:gd name="T5" fmla="*/ 0 h 1369"/>
                      <a:gd name="T6" fmla="*/ 0 w 2309"/>
                      <a:gd name="T7" fmla="*/ 0 h 1369"/>
                      <a:gd name="T8" fmla="*/ 0 w 2309"/>
                      <a:gd name="T9" fmla="*/ 0 h 1369"/>
                      <a:gd name="T10" fmla="*/ 0 w 2309"/>
                      <a:gd name="T11" fmla="*/ 0 h 1369"/>
                      <a:gd name="T12" fmla="*/ 0 w 2309"/>
                      <a:gd name="T13" fmla="*/ 0 h 1369"/>
                      <a:gd name="T14" fmla="*/ 0 w 2309"/>
                      <a:gd name="T15" fmla="*/ 0 h 1369"/>
                      <a:gd name="T16" fmla="*/ 0 w 2309"/>
                      <a:gd name="T17" fmla="*/ 0 h 1369"/>
                      <a:gd name="T18" fmla="*/ 0 w 2309"/>
                      <a:gd name="T19" fmla="*/ 0 h 1369"/>
                      <a:gd name="T20" fmla="*/ 0 w 2309"/>
                      <a:gd name="T21" fmla="*/ 0 h 1369"/>
                      <a:gd name="T22" fmla="*/ 0 w 2309"/>
                      <a:gd name="T23" fmla="*/ 0 h 1369"/>
                      <a:gd name="T24" fmla="*/ 0 w 2309"/>
                      <a:gd name="T25" fmla="*/ 0 h 1369"/>
                      <a:gd name="T26" fmla="*/ 0 w 2309"/>
                      <a:gd name="T27" fmla="*/ 0 h 1369"/>
                      <a:gd name="T28" fmla="*/ 0 w 2309"/>
                      <a:gd name="T29" fmla="*/ 0 h 1369"/>
                      <a:gd name="T30" fmla="*/ 0 w 2309"/>
                      <a:gd name="T31" fmla="*/ 0 h 1369"/>
                      <a:gd name="T32" fmla="*/ 0 w 2309"/>
                      <a:gd name="T33" fmla="*/ 0 h 1369"/>
                      <a:gd name="T34" fmla="*/ 0 w 2309"/>
                      <a:gd name="T35" fmla="*/ 0 h 1369"/>
                      <a:gd name="T36" fmla="*/ 0 w 2309"/>
                      <a:gd name="T37" fmla="*/ 0 h 1369"/>
                      <a:gd name="T38" fmla="*/ 0 w 2309"/>
                      <a:gd name="T39" fmla="*/ 0 h 1369"/>
                      <a:gd name="T40" fmla="*/ 0 w 2309"/>
                      <a:gd name="T41" fmla="*/ 0 h 1369"/>
                      <a:gd name="T42" fmla="*/ 0 w 2309"/>
                      <a:gd name="T43" fmla="*/ 0 h 1369"/>
                      <a:gd name="T44" fmla="*/ 0 w 2309"/>
                      <a:gd name="T45" fmla="*/ 0 h 1369"/>
                      <a:gd name="T46" fmla="*/ 0 w 2309"/>
                      <a:gd name="T47" fmla="*/ 0 h 1369"/>
                      <a:gd name="T48" fmla="*/ 0 w 2309"/>
                      <a:gd name="T49" fmla="*/ 0 h 1369"/>
                      <a:gd name="T50" fmla="*/ 0 w 2309"/>
                      <a:gd name="T51" fmla="*/ 0 h 1369"/>
                      <a:gd name="T52" fmla="*/ 0 w 2309"/>
                      <a:gd name="T53" fmla="*/ 0 h 1369"/>
                      <a:gd name="T54" fmla="*/ 0 w 2309"/>
                      <a:gd name="T55" fmla="*/ 0 h 1369"/>
                      <a:gd name="T56" fmla="*/ 0 w 2309"/>
                      <a:gd name="T57" fmla="*/ 0 h 1369"/>
                      <a:gd name="T58" fmla="*/ 0 w 2309"/>
                      <a:gd name="T59" fmla="*/ 0 h 1369"/>
                      <a:gd name="T60" fmla="*/ 0 w 2309"/>
                      <a:gd name="T61" fmla="*/ 0 h 1369"/>
                      <a:gd name="T62" fmla="*/ 0 w 2309"/>
                      <a:gd name="T63" fmla="*/ 0 h 1369"/>
                      <a:gd name="T64" fmla="*/ 0 w 2309"/>
                      <a:gd name="T65" fmla="*/ 0 h 1369"/>
                      <a:gd name="T66" fmla="*/ 0 w 2309"/>
                      <a:gd name="T67" fmla="*/ 0 h 1369"/>
                      <a:gd name="T68" fmla="*/ 0 w 2309"/>
                      <a:gd name="T69" fmla="*/ 0 h 1369"/>
                      <a:gd name="T70" fmla="*/ 0 w 2309"/>
                      <a:gd name="T71" fmla="*/ 0 h 1369"/>
                      <a:gd name="T72" fmla="*/ 0 w 2309"/>
                      <a:gd name="T73" fmla="*/ 0 h 1369"/>
                      <a:gd name="T74" fmla="*/ 0 w 2309"/>
                      <a:gd name="T75" fmla="*/ 0 h 1369"/>
                      <a:gd name="T76" fmla="*/ 0 w 2309"/>
                      <a:gd name="T77" fmla="*/ 0 h 1369"/>
                      <a:gd name="T78" fmla="*/ 0 w 2309"/>
                      <a:gd name="T79" fmla="*/ 0 h 1369"/>
                      <a:gd name="T80" fmla="*/ 0 w 2309"/>
                      <a:gd name="T81" fmla="*/ 0 h 1369"/>
                      <a:gd name="T82" fmla="*/ 0 w 2309"/>
                      <a:gd name="T83" fmla="*/ 0 h 1369"/>
                      <a:gd name="T84" fmla="*/ 0 w 2309"/>
                      <a:gd name="T85" fmla="*/ 0 h 1369"/>
                      <a:gd name="T86" fmla="*/ 0 w 2309"/>
                      <a:gd name="T87" fmla="*/ 0 h 1369"/>
                      <a:gd name="T88" fmla="*/ 0 w 2309"/>
                      <a:gd name="T89" fmla="*/ 0 h 1369"/>
                      <a:gd name="T90" fmla="*/ 0 w 2309"/>
                      <a:gd name="T91" fmla="*/ 0 h 1369"/>
                      <a:gd name="T92" fmla="*/ 0 w 2309"/>
                      <a:gd name="T93" fmla="*/ 0 h 1369"/>
                      <a:gd name="T94" fmla="*/ 0 w 2309"/>
                      <a:gd name="T95" fmla="*/ 0 h 1369"/>
                      <a:gd name="T96" fmla="*/ 0 w 2309"/>
                      <a:gd name="T97" fmla="*/ 0 h 1369"/>
                      <a:gd name="T98" fmla="*/ 0 w 2309"/>
                      <a:gd name="T99" fmla="*/ 0 h 1369"/>
                      <a:gd name="T100" fmla="*/ 0 w 2309"/>
                      <a:gd name="T101" fmla="*/ 0 h 136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309"/>
                      <a:gd name="T154" fmla="*/ 0 h 1369"/>
                      <a:gd name="T155" fmla="*/ 2309 w 2309"/>
                      <a:gd name="T156" fmla="*/ 1369 h 136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309" h="1369">
                        <a:moveTo>
                          <a:pt x="587" y="1344"/>
                        </a:moveTo>
                        <a:lnTo>
                          <a:pt x="594" y="1212"/>
                        </a:lnTo>
                        <a:lnTo>
                          <a:pt x="587" y="925"/>
                        </a:lnTo>
                        <a:lnTo>
                          <a:pt x="587" y="712"/>
                        </a:lnTo>
                        <a:lnTo>
                          <a:pt x="556" y="657"/>
                        </a:lnTo>
                        <a:lnTo>
                          <a:pt x="324" y="412"/>
                        </a:lnTo>
                        <a:lnTo>
                          <a:pt x="174" y="262"/>
                        </a:lnTo>
                        <a:lnTo>
                          <a:pt x="50" y="155"/>
                        </a:lnTo>
                        <a:lnTo>
                          <a:pt x="0" y="100"/>
                        </a:lnTo>
                        <a:lnTo>
                          <a:pt x="12" y="68"/>
                        </a:lnTo>
                        <a:lnTo>
                          <a:pt x="31" y="68"/>
                        </a:lnTo>
                        <a:lnTo>
                          <a:pt x="118" y="162"/>
                        </a:lnTo>
                        <a:lnTo>
                          <a:pt x="237" y="255"/>
                        </a:lnTo>
                        <a:lnTo>
                          <a:pt x="350" y="407"/>
                        </a:lnTo>
                        <a:lnTo>
                          <a:pt x="456" y="518"/>
                        </a:lnTo>
                        <a:lnTo>
                          <a:pt x="556" y="594"/>
                        </a:lnTo>
                        <a:lnTo>
                          <a:pt x="619" y="650"/>
                        </a:lnTo>
                        <a:lnTo>
                          <a:pt x="663" y="638"/>
                        </a:lnTo>
                        <a:lnTo>
                          <a:pt x="706" y="607"/>
                        </a:lnTo>
                        <a:lnTo>
                          <a:pt x="845" y="575"/>
                        </a:lnTo>
                        <a:lnTo>
                          <a:pt x="1095" y="507"/>
                        </a:lnTo>
                        <a:lnTo>
                          <a:pt x="1245" y="425"/>
                        </a:lnTo>
                        <a:lnTo>
                          <a:pt x="1420" y="350"/>
                        </a:lnTo>
                        <a:lnTo>
                          <a:pt x="1601" y="281"/>
                        </a:lnTo>
                        <a:lnTo>
                          <a:pt x="1790" y="200"/>
                        </a:lnTo>
                        <a:lnTo>
                          <a:pt x="1922" y="155"/>
                        </a:lnTo>
                        <a:lnTo>
                          <a:pt x="2078" y="87"/>
                        </a:lnTo>
                        <a:lnTo>
                          <a:pt x="2202" y="55"/>
                        </a:lnTo>
                        <a:lnTo>
                          <a:pt x="2309" y="0"/>
                        </a:lnTo>
                        <a:lnTo>
                          <a:pt x="2272" y="100"/>
                        </a:lnTo>
                        <a:lnTo>
                          <a:pt x="2209" y="100"/>
                        </a:lnTo>
                        <a:lnTo>
                          <a:pt x="2128" y="118"/>
                        </a:lnTo>
                        <a:lnTo>
                          <a:pt x="1983" y="162"/>
                        </a:lnTo>
                        <a:lnTo>
                          <a:pt x="1877" y="205"/>
                        </a:lnTo>
                        <a:lnTo>
                          <a:pt x="1746" y="250"/>
                        </a:lnTo>
                        <a:lnTo>
                          <a:pt x="1658" y="294"/>
                        </a:lnTo>
                        <a:lnTo>
                          <a:pt x="1514" y="350"/>
                        </a:lnTo>
                        <a:lnTo>
                          <a:pt x="1420" y="350"/>
                        </a:lnTo>
                        <a:lnTo>
                          <a:pt x="1282" y="450"/>
                        </a:lnTo>
                        <a:lnTo>
                          <a:pt x="1188" y="494"/>
                        </a:lnTo>
                        <a:lnTo>
                          <a:pt x="1069" y="537"/>
                        </a:lnTo>
                        <a:lnTo>
                          <a:pt x="919" y="588"/>
                        </a:lnTo>
                        <a:lnTo>
                          <a:pt x="801" y="618"/>
                        </a:lnTo>
                        <a:lnTo>
                          <a:pt x="719" y="657"/>
                        </a:lnTo>
                        <a:lnTo>
                          <a:pt x="645" y="694"/>
                        </a:lnTo>
                        <a:lnTo>
                          <a:pt x="626" y="794"/>
                        </a:lnTo>
                        <a:lnTo>
                          <a:pt x="626" y="1031"/>
                        </a:lnTo>
                        <a:lnTo>
                          <a:pt x="626" y="1194"/>
                        </a:lnTo>
                        <a:lnTo>
                          <a:pt x="638" y="1332"/>
                        </a:lnTo>
                        <a:lnTo>
                          <a:pt x="600" y="1369"/>
                        </a:lnTo>
                        <a:lnTo>
                          <a:pt x="587" y="13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547" name="Freeform 32">
                  <a:extLst>
                    <a:ext uri="{FF2B5EF4-FFF2-40B4-BE49-F238E27FC236}">
                      <a16:creationId xmlns:a16="http://schemas.microsoft.com/office/drawing/2014/main" id="{E4868F99-16E5-4D71-8760-1A70AC1142D0}"/>
                    </a:ext>
                  </a:extLst>
                </p:cNvPr>
                <p:cNvSpPr>
                  <a:spLocks/>
                </p:cNvSpPr>
                <p:nvPr/>
              </p:nvSpPr>
              <p:spPr bwMode="auto">
                <a:xfrm>
                  <a:off x="3830" y="1428"/>
                  <a:ext cx="185" cy="130"/>
                </a:xfrm>
                <a:custGeom>
                  <a:avLst/>
                  <a:gdLst>
                    <a:gd name="T0" fmla="*/ 0 w 557"/>
                    <a:gd name="T1" fmla="*/ 0 h 388"/>
                    <a:gd name="T2" fmla="*/ 0 w 557"/>
                    <a:gd name="T3" fmla="*/ 0 h 388"/>
                    <a:gd name="T4" fmla="*/ 0 w 557"/>
                    <a:gd name="T5" fmla="*/ 0 h 388"/>
                    <a:gd name="T6" fmla="*/ 0 w 557"/>
                    <a:gd name="T7" fmla="*/ 0 h 388"/>
                    <a:gd name="T8" fmla="*/ 0 w 557"/>
                    <a:gd name="T9" fmla="*/ 0 h 388"/>
                    <a:gd name="T10" fmla="*/ 0 w 557"/>
                    <a:gd name="T11" fmla="*/ 0 h 388"/>
                    <a:gd name="T12" fmla="*/ 0 w 557"/>
                    <a:gd name="T13" fmla="*/ 0 h 388"/>
                    <a:gd name="T14" fmla="*/ 0 w 557"/>
                    <a:gd name="T15" fmla="*/ 0 h 388"/>
                    <a:gd name="T16" fmla="*/ 0 w 557"/>
                    <a:gd name="T17" fmla="*/ 0 h 388"/>
                    <a:gd name="T18" fmla="*/ 0 w 557"/>
                    <a:gd name="T19" fmla="*/ 0 h 388"/>
                    <a:gd name="T20" fmla="*/ 0 w 557"/>
                    <a:gd name="T21" fmla="*/ 0 h 388"/>
                    <a:gd name="T22" fmla="*/ 0 w 557"/>
                    <a:gd name="T23" fmla="*/ 0 h 388"/>
                    <a:gd name="T24" fmla="*/ 0 w 557"/>
                    <a:gd name="T25" fmla="*/ 0 h 388"/>
                    <a:gd name="T26" fmla="*/ 0 w 557"/>
                    <a:gd name="T27" fmla="*/ 0 h 388"/>
                    <a:gd name="T28" fmla="*/ 0 w 557"/>
                    <a:gd name="T29" fmla="*/ 0 h 388"/>
                    <a:gd name="T30" fmla="*/ 0 w 557"/>
                    <a:gd name="T31" fmla="*/ 0 h 388"/>
                    <a:gd name="T32" fmla="*/ 0 w 557"/>
                    <a:gd name="T33" fmla="*/ 0 h 38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57"/>
                    <a:gd name="T52" fmla="*/ 0 h 388"/>
                    <a:gd name="T53" fmla="*/ 557 w 557"/>
                    <a:gd name="T54" fmla="*/ 388 h 38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57" h="388">
                      <a:moveTo>
                        <a:pt x="7" y="113"/>
                      </a:moveTo>
                      <a:lnTo>
                        <a:pt x="144" y="82"/>
                      </a:lnTo>
                      <a:lnTo>
                        <a:pt x="226" y="45"/>
                      </a:lnTo>
                      <a:lnTo>
                        <a:pt x="283" y="0"/>
                      </a:lnTo>
                      <a:lnTo>
                        <a:pt x="338" y="57"/>
                      </a:lnTo>
                      <a:lnTo>
                        <a:pt x="426" y="139"/>
                      </a:lnTo>
                      <a:lnTo>
                        <a:pt x="501" y="182"/>
                      </a:lnTo>
                      <a:lnTo>
                        <a:pt x="557" y="239"/>
                      </a:lnTo>
                      <a:lnTo>
                        <a:pt x="526" y="289"/>
                      </a:lnTo>
                      <a:lnTo>
                        <a:pt x="414" y="339"/>
                      </a:lnTo>
                      <a:lnTo>
                        <a:pt x="301" y="388"/>
                      </a:lnTo>
                      <a:lnTo>
                        <a:pt x="251" y="388"/>
                      </a:lnTo>
                      <a:lnTo>
                        <a:pt x="181" y="300"/>
                      </a:lnTo>
                      <a:lnTo>
                        <a:pt x="113" y="245"/>
                      </a:lnTo>
                      <a:lnTo>
                        <a:pt x="44" y="207"/>
                      </a:lnTo>
                      <a:lnTo>
                        <a:pt x="0" y="145"/>
                      </a:lnTo>
                      <a:lnTo>
                        <a:pt x="7" y="113"/>
                      </a:lnTo>
                      <a:close/>
                    </a:path>
                  </a:pathLst>
                </a:custGeom>
                <a:solidFill>
                  <a:srgbClr val="F8F8F8"/>
                </a:solidFill>
                <a:ln w="4763">
                  <a:solidFill>
                    <a:srgbClr val="000000"/>
                  </a:solidFill>
                  <a:round/>
                  <a:headEnd/>
                  <a:tailEnd/>
                </a:ln>
              </p:spPr>
              <p:txBody>
                <a:bodyPr/>
                <a:lstStyle/>
                <a:p>
                  <a:endParaRPr lang="zh-CN" altLang="en-US"/>
                </a:p>
              </p:txBody>
            </p:sp>
            <p:sp>
              <p:nvSpPr>
                <p:cNvPr id="548" name="Freeform 33">
                  <a:extLst>
                    <a:ext uri="{FF2B5EF4-FFF2-40B4-BE49-F238E27FC236}">
                      <a16:creationId xmlns:a16="http://schemas.microsoft.com/office/drawing/2014/main" id="{2A26F5B5-D136-4E54-B50D-60A30B59564F}"/>
                    </a:ext>
                  </a:extLst>
                </p:cNvPr>
                <p:cNvSpPr>
                  <a:spLocks/>
                </p:cNvSpPr>
                <p:nvPr/>
              </p:nvSpPr>
              <p:spPr bwMode="auto">
                <a:xfrm>
                  <a:off x="3865" y="1429"/>
                  <a:ext cx="40" cy="65"/>
                </a:xfrm>
                <a:custGeom>
                  <a:avLst/>
                  <a:gdLst>
                    <a:gd name="T0" fmla="*/ 0 w 120"/>
                    <a:gd name="T1" fmla="*/ 0 h 194"/>
                    <a:gd name="T2" fmla="*/ 0 w 120"/>
                    <a:gd name="T3" fmla="*/ 0 h 194"/>
                    <a:gd name="T4" fmla="*/ 0 w 120"/>
                    <a:gd name="T5" fmla="*/ 0 h 194"/>
                    <a:gd name="T6" fmla="*/ 0 w 120"/>
                    <a:gd name="T7" fmla="*/ 0 h 194"/>
                    <a:gd name="T8" fmla="*/ 0 w 120"/>
                    <a:gd name="T9" fmla="*/ 0 h 194"/>
                    <a:gd name="T10" fmla="*/ 0 w 120"/>
                    <a:gd name="T11" fmla="*/ 0 h 194"/>
                    <a:gd name="T12" fmla="*/ 0 w 120"/>
                    <a:gd name="T13" fmla="*/ 0 h 194"/>
                    <a:gd name="T14" fmla="*/ 0 60000 65536"/>
                    <a:gd name="T15" fmla="*/ 0 60000 65536"/>
                    <a:gd name="T16" fmla="*/ 0 60000 65536"/>
                    <a:gd name="T17" fmla="*/ 0 60000 65536"/>
                    <a:gd name="T18" fmla="*/ 0 60000 65536"/>
                    <a:gd name="T19" fmla="*/ 0 60000 65536"/>
                    <a:gd name="T20" fmla="*/ 0 60000 65536"/>
                    <a:gd name="T21" fmla="*/ 0 w 120"/>
                    <a:gd name="T22" fmla="*/ 0 h 194"/>
                    <a:gd name="T23" fmla="*/ 120 w 120"/>
                    <a:gd name="T24" fmla="*/ 194 h 1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 h="194">
                      <a:moveTo>
                        <a:pt x="114" y="162"/>
                      </a:moveTo>
                      <a:lnTo>
                        <a:pt x="19" y="0"/>
                      </a:lnTo>
                      <a:lnTo>
                        <a:pt x="0" y="12"/>
                      </a:lnTo>
                      <a:lnTo>
                        <a:pt x="7" y="31"/>
                      </a:lnTo>
                      <a:lnTo>
                        <a:pt x="95" y="188"/>
                      </a:lnTo>
                      <a:lnTo>
                        <a:pt x="120" y="194"/>
                      </a:lnTo>
                      <a:lnTo>
                        <a:pt x="114" y="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25" name="Group 34">
                <a:extLst>
                  <a:ext uri="{FF2B5EF4-FFF2-40B4-BE49-F238E27FC236}">
                    <a16:creationId xmlns:a16="http://schemas.microsoft.com/office/drawing/2014/main" id="{C2444BB3-2C71-4BAE-B439-9ABB0377F466}"/>
                  </a:ext>
                </a:extLst>
              </p:cNvPr>
              <p:cNvGrpSpPr>
                <a:grpSpLocks/>
              </p:cNvGrpSpPr>
              <p:nvPr/>
            </p:nvGrpSpPr>
            <p:grpSpPr bwMode="auto">
              <a:xfrm>
                <a:off x="3775" y="1271"/>
                <a:ext cx="229" cy="245"/>
                <a:chOff x="3775" y="1271"/>
                <a:chExt cx="229" cy="245"/>
              </a:xfrm>
            </p:grpSpPr>
            <p:sp>
              <p:nvSpPr>
                <p:cNvPr id="544" name="Freeform 35">
                  <a:extLst>
                    <a:ext uri="{FF2B5EF4-FFF2-40B4-BE49-F238E27FC236}">
                      <a16:creationId xmlns:a16="http://schemas.microsoft.com/office/drawing/2014/main" id="{9C309EF2-3F6A-43C7-AF1D-D4F2986AF005}"/>
                    </a:ext>
                  </a:extLst>
                </p:cNvPr>
                <p:cNvSpPr>
                  <a:spLocks/>
                </p:cNvSpPr>
                <p:nvPr/>
              </p:nvSpPr>
              <p:spPr bwMode="auto">
                <a:xfrm>
                  <a:off x="3890" y="1271"/>
                  <a:ext cx="114" cy="139"/>
                </a:xfrm>
                <a:custGeom>
                  <a:avLst/>
                  <a:gdLst>
                    <a:gd name="T0" fmla="*/ 0 w 343"/>
                    <a:gd name="T1" fmla="*/ 0 h 418"/>
                    <a:gd name="T2" fmla="*/ 0 w 343"/>
                    <a:gd name="T3" fmla="*/ 0 h 418"/>
                    <a:gd name="T4" fmla="*/ 0 w 343"/>
                    <a:gd name="T5" fmla="*/ 0 h 418"/>
                    <a:gd name="T6" fmla="*/ 0 w 343"/>
                    <a:gd name="T7" fmla="*/ 0 h 418"/>
                    <a:gd name="T8" fmla="*/ 0 w 343"/>
                    <a:gd name="T9" fmla="*/ 0 h 418"/>
                    <a:gd name="T10" fmla="*/ 0 w 343"/>
                    <a:gd name="T11" fmla="*/ 0 h 418"/>
                    <a:gd name="T12" fmla="*/ 0 w 343"/>
                    <a:gd name="T13" fmla="*/ 0 h 418"/>
                    <a:gd name="T14" fmla="*/ 0 w 343"/>
                    <a:gd name="T15" fmla="*/ 0 h 418"/>
                    <a:gd name="T16" fmla="*/ 0 w 343"/>
                    <a:gd name="T17" fmla="*/ 0 h 418"/>
                    <a:gd name="T18" fmla="*/ 0 w 343"/>
                    <a:gd name="T19" fmla="*/ 0 h 418"/>
                    <a:gd name="T20" fmla="*/ 0 w 343"/>
                    <a:gd name="T21" fmla="*/ 0 h 418"/>
                    <a:gd name="T22" fmla="*/ 0 w 343"/>
                    <a:gd name="T23" fmla="*/ 0 h 418"/>
                    <a:gd name="T24" fmla="*/ 0 w 343"/>
                    <a:gd name="T25" fmla="*/ 0 h 418"/>
                    <a:gd name="T26" fmla="*/ 0 w 343"/>
                    <a:gd name="T27" fmla="*/ 0 h 418"/>
                    <a:gd name="T28" fmla="*/ 0 w 343"/>
                    <a:gd name="T29" fmla="*/ 0 h 418"/>
                    <a:gd name="T30" fmla="*/ 0 w 343"/>
                    <a:gd name="T31" fmla="*/ 0 h 418"/>
                    <a:gd name="T32" fmla="*/ 0 w 343"/>
                    <a:gd name="T33" fmla="*/ 0 h 418"/>
                    <a:gd name="T34" fmla="*/ 0 w 343"/>
                    <a:gd name="T35" fmla="*/ 0 h 418"/>
                    <a:gd name="T36" fmla="*/ 0 w 343"/>
                    <a:gd name="T37" fmla="*/ 0 h 418"/>
                    <a:gd name="T38" fmla="*/ 0 w 343"/>
                    <a:gd name="T39" fmla="*/ 0 h 418"/>
                    <a:gd name="T40" fmla="*/ 0 w 343"/>
                    <a:gd name="T41" fmla="*/ 0 h 418"/>
                    <a:gd name="T42" fmla="*/ 0 w 343"/>
                    <a:gd name="T43" fmla="*/ 0 h 418"/>
                    <a:gd name="T44" fmla="*/ 0 w 343"/>
                    <a:gd name="T45" fmla="*/ 0 h 418"/>
                    <a:gd name="T46" fmla="*/ 0 w 343"/>
                    <a:gd name="T47" fmla="*/ 0 h 418"/>
                    <a:gd name="T48" fmla="*/ 0 w 343"/>
                    <a:gd name="T49" fmla="*/ 0 h 418"/>
                    <a:gd name="T50" fmla="*/ 0 w 343"/>
                    <a:gd name="T51" fmla="*/ 0 h 418"/>
                    <a:gd name="T52" fmla="*/ 0 w 343"/>
                    <a:gd name="T53" fmla="*/ 0 h 418"/>
                    <a:gd name="T54" fmla="*/ 0 w 343"/>
                    <a:gd name="T55" fmla="*/ 0 h 418"/>
                    <a:gd name="T56" fmla="*/ 0 w 343"/>
                    <a:gd name="T57" fmla="*/ 0 h 418"/>
                    <a:gd name="T58" fmla="*/ 0 w 343"/>
                    <a:gd name="T59" fmla="*/ 0 h 418"/>
                    <a:gd name="T60" fmla="*/ 0 w 343"/>
                    <a:gd name="T61" fmla="*/ 0 h 418"/>
                    <a:gd name="T62" fmla="*/ 0 w 343"/>
                    <a:gd name="T63" fmla="*/ 0 h 418"/>
                    <a:gd name="T64" fmla="*/ 0 w 343"/>
                    <a:gd name="T65" fmla="*/ 0 h 418"/>
                    <a:gd name="T66" fmla="*/ 0 w 343"/>
                    <a:gd name="T67" fmla="*/ 0 h 418"/>
                    <a:gd name="T68" fmla="*/ 0 w 343"/>
                    <a:gd name="T69" fmla="*/ 0 h 418"/>
                    <a:gd name="T70" fmla="*/ 0 w 343"/>
                    <a:gd name="T71" fmla="*/ 0 h 418"/>
                    <a:gd name="T72" fmla="*/ 0 w 343"/>
                    <a:gd name="T73" fmla="*/ 0 h 418"/>
                    <a:gd name="T74" fmla="*/ 0 w 343"/>
                    <a:gd name="T75" fmla="*/ 0 h 418"/>
                    <a:gd name="T76" fmla="*/ 0 w 343"/>
                    <a:gd name="T77" fmla="*/ 0 h 418"/>
                    <a:gd name="T78" fmla="*/ 0 w 343"/>
                    <a:gd name="T79" fmla="*/ 0 h 41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43"/>
                    <a:gd name="T121" fmla="*/ 0 h 418"/>
                    <a:gd name="T122" fmla="*/ 343 w 343"/>
                    <a:gd name="T123" fmla="*/ 418 h 41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43" h="418">
                      <a:moveTo>
                        <a:pt x="0" y="408"/>
                      </a:moveTo>
                      <a:lnTo>
                        <a:pt x="13" y="377"/>
                      </a:lnTo>
                      <a:lnTo>
                        <a:pt x="40" y="359"/>
                      </a:lnTo>
                      <a:lnTo>
                        <a:pt x="126" y="359"/>
                      </a:lnTo>
                      <a:lnTo>
                        <a:pt x="227" y="372"/>
                      </a:lnTo>
                      <a:lnTo>
                        <a:pt x="288" y="380"/>
                      </a:lnTo>
                      <a:lnTo>
                        <a:pt x="298" y="370"/>
                      </a:lnTo>
                      <a:lnTo>
                        <a:pt x="287" y="327"/>
                      </a:lnTo>
                      <a:lnTo>
                        <a:pt x="255" y="257"/>
                      </a:lnTo>
                      <a:lnTo>
                        <a:pt x="219" y="193"/>
                      </a:lnTo>
                      <a:lnTo>
                        <a:pt x="188" y="155"/>
                      </a:lnTo>
                      <a:lnTo>
                        <a:pt x="171" y="122"/>
                      </a:lnTo>
                      <a:lnTo>
                        <a:pt x="177" y="105"/>
                      </a:lnTo>
                      <a:lnTo>
                        <a:pt x="198" y="92"/>
                      </a:lnTo>
                      <a:lnTo>
                        <a:pt x="232" y="97"/>
                      </a:lnTo>
                      <a:lnTo>
                        <a:pt x="287" y="84"/>
                      </a:lnTo>
                      <a:lnTo>
                        <a:pt x="303" y="57"/>
                      </a:lnTo>
                      <a:lnTo>
                        <a:pt x="319" y="18"/>
                      </a:lnTo>
                      <a:lnTo>
                        <a:pt x="319" y="0"/>
                      </a:lnTo>
                      <a:lnTo>
                        <a:pt x="334" y="11"/>
                      </a:lnTo>
                      <a:lnTo>
                        <a:pt x="343" y="53"/>
                      </a:lnTo>
                      <a:lnTo>
                        <a:pt x="337" y="92"/>
                      </a:lnTo>
                      <a:lnTo>
                        <a:pt x="303" y="112"/>
                      </a:lnTo>
                      <a:lnTo>
                        <a:pt x="277" y="110"/>
                      </a:lnTo>
                      <a:lnTo>
                        <a:pt x="227" y="115"/>
                      </a:lnTo>
                      <a:lnTo>
                        <a:pt x="217" y="126"/>
                      </a:lnTo>
                      <a:lnTo>
                        <a:pt x="217" y="139"/>
                      </a:lnTo>
                      <a:lnTo>
                        <a:pt x="242" y="184"/>
                      </a:lnTo>
                      <a:lnTo>
                        <a:pt x="274" y="218"/>
                      </a:lnTo>
                      <a:lnTo>
                        <a:pt x="311" y="283"/>
                      </a:lnTo>
                      <a:lnTo>
                        <a:pt x="326" y="347"/>
                      </a:lnTo>
                      <a:lnTo>
                        <a:pt x="327" y="396"/>
                      </a:lnTo>
                      <a:lnTo>
                        <a:pt x="316" y="408"/>
                      </a:lnTo>
                      <a:lnTo>
                        <a:pt x="301" y="412"/>
                      </a:lnTo>
                      <a:lnTo>
                        <a:pt x="251" y="414"/>
                      </a:lnTo>
                      <a:lnTo>
                        <a:pt x="148" y="408"/>
                      </a:lnTo>
                      <a:lnTo>
                        <a:pt x="82" y="412"/>
                      </a:lnTo>
                      <a:lnTo>
                        <a:pt x="35" y="418"/>
                      </a:lnTo>
                      <a:lnTo>
                        <a:pt x="13" y="414"/>
                      </a:lnTo>
                      <a:lnTo>
                        <a:pt x="0" y="4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5" name="Freeform 36">
                  <a:extLst>
                    <a:ext uri="{FF2B5EF4-FFF2-40B4-BE49-F238E27FC236}">
                      <a16:creationId xmlns:a16="http://schemas.microsoft.com/office/drawing/2014/main" id="{4D2AF140-BAC6-4D0B-A65C-C22CFC1B4142}"/>
                    </a:ext>
                  </a:extLst>
                </p:cNvPr>
                <p:cNvSpPr>
                  <a:spLocks/>
                </p:cNvSpPr>
                <p:nvPr/>
              </p:nvSpPr>
              <p:spPr bwMode="auto">
                <a:xfrm>
                  <a:off x="3775" y="1360"/>
                  <a:ext cx="157" cy="156"/>
                </a:xfrm>
                <a:custGeom>
                  <a:avLst/>
                  <a:gdLst>
                    <a:gd name="T0" fmla="*/ 0 w 471"/>
                    <a:gd name="T1" fmla="*/ 0 h 466"/>
                    <a:gd name="T2" fmla="*/ 0 w 471"/>
                    <a:gd name="T3" fmla="*/ 0 h 466"/>
                    <a:gd name="T4" fmla="*/ 0 w 471"/>
                    <a:gd name="T5" fmla="*/ 0 h 466"/>
                    <a:gd name="T6" fmla="*/ 0 w 471"/>
                    <a:gd name="T7" fmla="*/ 0 h 466"/>
                    <a:gd name="T8" fmla="*/ 0 w 471"/>
                    <a:gd name="T9" fmla="*/ 0 h 466"/>
                    <a:gd name="T10" fmla="*/ 0 w 471"/>
                    <a:gd name="T11" fmla="*/ 0 h 466"/>
                    <a:gd name="T12" fmla="*/ 0 w 471"/>
                    <a:gd name="T13" fmla="*/ 0 h 466"/>
                    <a:gd name="T14" fmla="*/ 0 w 471"/>
                    <a:gd name="T15" fmla="*/ 0 h 466"/>
                    <a:gd name="T16" fmla="*/ 0 w 471"/>
                    <a:gd name="T17" fmla="*/ 0 h 466"/>
                    <a:gd name="T18" fmla="*/ 0 w 471"/>
                    <a:gd name="T19" fmla="*/ 0 h 466"/>
                    <a:gd name="T20" fmla="*/ 0 w 471"/>
                    <a:gd name="T21" fmla="*/ 0 h 466"/>
                    <a:gd name="T22" fmla="*/ 0 w 471"/>
                    <a:gd name="T23" fmla="*/ 0 h 466"/>
                    <a:gd name="T24" fmla="*/ 0 w 471"/>
                    <a:gd name="T25" fmla="*/ 0 h 466"/>
                    <a:gd name="T26" fmla="*/ 0 w 471"/>
                    <a:gd name="T27" fmla="*/ 0 h 466"/>
                    <a:gd name="T28" fmla="*/ 0 w 471"/>
                    <a:gd name="T29" fmla="*/ 0 h 466"/>
                    <a:gd name="T30" fmla="*/ 0 w 471"/>
                    <a:gd name="T31" fmla="*/ 0 h 466"/>
                    <a:gd name="T32" fmla="*/ 0 w 471"/>
                    <a:gd name="T33" fmla="*/ 0 h 466"/>
                    <a:gd name="T34" fmla="*/ 0 w 471"/>
                    <a:gd name="T35" fmla="*/ 0 h 466"/>
                    <a:gd name="T36" fmla="*/ 0 w 471"/>
                    <a:gd name="T37" fmla="*/ 0 h 466"/>
                    <a:gd name="T38" fmla="*/ 0 w 471"/>
                    <a:gd name="T39" fmla="*/ 0 h 466"/>
                    <a:gd name="T40" fmla="*/ 0 w 471"/>
                    <a:gd name="T41" fmla="*/ 0 h 466"/>
                    <a:gd name="T42" fmla="*/ 0 w 471"/>
                    <a:gd name="T43" fmla="*/ 0 h 466"/>
                    <a:gd name="T44" fmla="*/ 0 w 471"/>
                    <a:gd name="T45" fmla="*/ 0 h 466"/>
                    <a:gd name="T46" fmla="*/ 0 w 471"/>
                    <a:gd name="T47" fmla="*/ 0 h 466"/>
                    <a:gd name="T48" fmla="*/ 0 w 471"/>
                    <a:gd name="T49" fmla="*/ 0 h 466"/>
                    <a:gd name="T50" fmla="*/ 0 w 471"/>
                    <a:gd name="T51" fmla="*/ 0 h 466"/>
                    <a:gd name="T52" fmla="*/ 0 w 471"/>
                    <a:gd name="T53" fmla="*/ 0 h 466"/>
                    <a:gd name="T54" fmla="*/ 0 w 471"/>
                    <a:gd name="T55" fmla="*/ 0 h 466"/>
                    <a:gd name="T56" fmla="*/ 0 w 471"/>
                    <a:gd name="T57" fmla="*/ 0 h 466"/>
                    <a:gd name="T58" fmla="*/ 0 w 471"/>
                    <a:gd name="T59" fmla="*/ 0 h 466"/>
                    <a:gd name="T60" fmla="*/ 0 w 471"/>
                    <a:gd name="T61" fmla="*/ 0 h 466"/>
                    <a:gd name="T62" fmla="*/ 0 w 471"/>
                    <a:gd name="T63" fmla="*/ 0 h 466"/>
                    <a:gd name="T64" fmla="*/ 0 w 471"/>
                    <a:gd name="T65" fmla="*/ 0 h 466"/>
                    <a:gd name="T66" fmla="*/ 0 w 471"/>
                    <a:gd name="T67" fmla="*/ 0 h 466"/>
                    <a:gd name="T68" fmla="*/ 0 w 471"/>
                    <a:gd name="T69" fmla="*/ 0 h 466"/>
                    <a:gd name="T70" fmla="*/ 0 w 471"/>
                    <a:gd name="T71" fmla="*/ 0 h 466"/>
                    <a:gd name="T72" fmla="*/ 0 w 471"/>
                    <a:gd name="T73" fmla="*/ 0 h 466"/>
                    <a:gd name="T74" fmla="*/ 0 w 471"/>
                    <a:gd name="T75" fmla="*/ 0 h 466"/>
                    <a:gd name="T76" fmla="*/ 0 w 471"/>
                    <a:gd name="T77" fmla="*/ 0 h 466"/>
                    <a:gd name="T78" fmla="*/ 0 w 471"/>
                    <a:gd name="T79" fmla="*/ 0 h 46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71"/>
                    <a:gd name="T121" fmla="*/ 0 h 466"/>
                    <a:gd name="T122" fmla="*/ 471 w 471"/>
                    <a:gd name="T123" fmla="*/ 466 h 46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71" h="466">
                      <a:moveTo>
                        <a:pt x="145" y="18"/>
                      </a:moveTo>
                      <a:lnTo>
                        <a:pt x="189" y="3"/>
                      </a:lnTo>
                      <a:lnTo>
                        <a:pt x="220" y="0"/>
                      </a:lnTo>
                      <a:lnTo>
                        <a:pt x="245" y="3"/>
                      </a:lnTo>
                      <a:lnTo>
                        <a:pt x="258" y="16"/>
                      </a:lnTo>
                      <a:lnTo>
                        <a:pt x="251" y="49"/>
                      </a:lnTo>
                      <a:lnTo>
                        <a:pt x="208" y="66"/>
                      </a:lnTo>
                      <a:lnTo>
                        <a:pt x="162" y="66"/>
                      </a:lnTo>
                      <a:lnTo>
                        <a:pt x="111" y="74"/>
                      </a:lnTo>
                      <a:lnTo>
                        <a:pt x="74" y="90"/>
                      </a:lnTo>
                      <a:lnTo>
                        <a:pt x="39" y="116"/>
                      </a:lnTo>
                      <a:lnTo>
                        <a:pt x="37" y="153"/>
                      </a:lnTo>
                      <a:lnTo>
                        <a:pt x="51" y="190"/>
                      </a:lnTo>
                      <a:lnTo>
                        <a:pt x="87" y="222"/>
                      </a:lnTo>
                      <a:lnTo>
                        <a:pt x="143" y="247"/>
                      </a:lnTo>
                      <a:lnTo>
                        <a:pt x="219" y="274"/>
                      </a:lnTo>
                      <a:lnTo>
                        <a:pt x="295" y="296"/>
                      </a:lnTo>
                      <a:lnTo>
                        <a:pt x="345" y="317"/>
                      </a:lnTo>
                      <a:lnTo>
                        <a:pt x="370" y="324"/>
                      </a:lnTo>
                      <a:lnTo>
                        <a:pt x="362" y="353"/>
                      </a:lnTo>
                      <a:lnTo>
                        <a:pt x="370" y="393"/>
                      </a:lnTo>
                      <a:lnTo>
                        <a:pt x="414" y="411"/>
                      </a:lnTo>
                      <a:lnTo>
                        <a:pt x="469" y="436"/>
                      </a:lnTo>
                      <a:lnTo>
                        <a:pt x="471" y="466"/>
                      </a:lnTo>
                      <a:lnTo>
                        <a:pt x="414" y="440"/>
                      </a:lnTo>
                      <a:lnTo>
                        <a:pt x="345" y="411"/>
                      </a:lnTo>
                      <a:lnTo>
                        <a:pt x="330" y="380"/>
                      </a:lnTo>
                      <a:lnTo>
                        <a:pt x="330" y="343"/>
                      </a:lnTo>
                      <a:lnTo>
                        <a:pt x="295" y="324"/>
                      </a:lnTo>
                      <a:lnTo>
                        <a:pt x="206" y="299"/>
                      </a:lnTo>
                      <a:lnTo>
                        <a:pt x="139" y="274"/>
                      </a:lnTo>
                      <a:lnTo>
                        <a:pt x="64" y="240"/>
                      </a:lnTo>
                      <a:lnTo>
                        <a:pt x="11" y="203"/>
                      </a:lnTo>
                      <a:lnTo>
                        <a:pt x="1" y="168"/>
                      </a:lnTo>
                      <a:lnTo>
                        <a:pt x="0" y="140"/>
                      </a:lnTo>
                      <a:lnTo>
                        <a:pt x="1" y="99"/>
                      </a:lnTo>
                      <a:lnTo>
                        <a:pt x="32" y="68"/>
                      </a:lnTo>
                      <a:lnTo>
                        <a:pt x="80" y="47"/>
                      </a:lnTo>
                      <a:lnTo>
                        <a:pt x="120" y="29"/>
                      </a:lnTo>
                      <a:lnTo>
                        <a:pt x="145"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26" name="Group 37">
                <a:extLst>
                  <a:ext uri="{FF2B5EF4-FFF2-40B4-BE49-F238E27FC236}">
                    <a16:creationId xmlns:a16="http://schemas.microsoft.com/office/drawing/2014/main" id="{7DDB6A6F-FB21-4576-85E3-BF4D4D38FF38}"/>
                  </a:ext>
                </a:extLst>
              </p:cNvPr>
              <p:cNvGrpSpPr>
                <a:grpSpLocks/>
              </p:cNvGrpSpPr>
              <p:nvPr/>
            </p:nvGrpSpPr>
            <p:grpSpPr bwMode="auto">
              <a:xfrm>
                <a:off x="4024" y="1008"/>
                <a:ext cx="229" cy="517"/>
                <a:chOff x="4024" y="1008"/>
                <a:chExt cx="229" cy="517"/>
              </a:xfrm>
            </p:grpSpPr>
            <p:sp>
              <p:nvSpPr>
                <p:cNvPr id="527" name="Freeform 38">
                  <a:extLst>
                    <a:ext uri="{FF2B5EF4-FFF2-40B4-BE49-F238E27FC236}">
                      <a16:creationId xmlns:a16="http://schemas.microsoft.com/office/drawing/2014/main" id="{1A9FF704-F8EE-4F7D-8658-5EF7F49085EE}"/>
                    </a:ext>
                  </a:extLst>
                </p:cNvPr>
                <p:cNvSpPr>
                  <a:spLocks/>
                </p:cNvSpPr>
                <p:nvPr/>
              </p:nvSpPr>
              <p:spPr bwMode="auto">
                <a:xfrm>
                  <a:off x="4028" y="1031"/>
                  <a:ext cx="121" cy="487"/>
                </a:xfrm>
                <a:custGeom>
                  <a:avLst/>
                  <a:gdLst>
                    <a:gd name="T0" fmla="*/ 0 w 361"/>
                    <a:gd name="T1" fmla="*/ 0 h 1460"/>
                    <a:gd name="T2" fmla="*/ 0 w 361"/>
                    <a:gd name="T3" fmla="*/ 0 h 1460"/>
                    <a:gd name="T4" fmla="*/ 0 w 361"/>
                    <a:gd name="T5" fmla="*/ 0 h 1460"/>
                    <a:gd name="T6" fmla="*/ 0 w 361"/>
                    <a:gd name="T7" fmla="*/ 0 h 1460"/>
                    <a:gd name="T8" fmla="*/ 0 w 361"/>
                    <a:gd name="T9" fmla="*/ 0 h 1460"/>
                    <a:gd name="T10" fmla="*/ 0 w 361"/>
                    <a:gd name="T11" fmla="*/ 0 h 1460"/>
                    <a:gd name="T12" fmla="*/ 0 w 361"/>
                    <a:gd name="T13" fmla="*/ 0 h 1460"/>
                    <a:gd name="T14" fmla="*/ 0 w 361"/>
                    <a:gd name="T15" fmla="*/ 0 h 1460"/>
                    <a:gd name="T16" fmla="*/ 0 w 361"/>
                    <a:gd name="T17" fmla="*/ 0 h 1460"/>
                    <a:gd name="T18" fmla="*/ 0 w 361"/>
                    <a:gd name="T19" fmla="*/ 0 h 1460"/>
                    <a:gd name="T20" fmla="*/ 0 w 361"/>
                    <a:gd name="T21" fmla="*/ 0 h 1460"/>
                    <a:gd name="T22" fmla="*/ 0 w 361"/>
                    <a:gd name="T23" fmla="*/ 0 h 1460"/>
                    <a:gd name="T24" fmla="*/ 0 w 361"/>
                    <a:gd name="T25" fmla="*/ 0 h 1460"/>
                    <a:gd name="T26" fmla="*/ 0 w 361"/>
                    <a:gd name="T27" fmla="*/ 0 h 1460"/>
                    <a:gd name="T28" fmla="*/ 0 w 361"/>
                    <a:gd name="T29" fmla="*/ 0 h 1460"/>
                    <a:gd name="T30" fmla="*/ 0 w 361"/>
                    <a:gd name="T31" fmla="*/ 0 h 1460"/>
                    <a:gd name="T32" fmla="*/ 0 w 361"/>
                    <a:gd name="T33" fmla="*/ 0 h 1460"/>
                    <a:gd name="T34" fmla="*/ 0 w 361"/>
                    <a:gd name="T35" fmla="*/ 0 h 1460"/>
                    <a:gd name="T36" fmla="*/ 0 w 361"/>
                    <a:gd name="T37" fmla="*/ 0 h 1460"/>
                    <a:gd name="T38" fmla="*/ 0 w 361"/>
                    <a:gd name="T39" fmla="*/ 0 h 1460"/>
                    <a:gd name="T40" fmla="*/ 0 w 361"/>
                    <a:gd name="T41" fmla="*/ 0 h 1460"/>
                    <a:gd name="T42" fmla="*/ 0 w 361"/>
                    <a:gd name="T43" fmla="*/ 0 h 1460"/>
                    <a:gd name="T44" fmla="*/ 0 w 361"/>
                    <a:gd name="T45" fmla="*/ 0 h 1460"/>
                    <a:gd name="T46" fmla="*/ 0 w 361"/>
                    <a:gd name="T47" fmla="*/ 0 h 1460"/>
                    <a:gd name="T48" fmla="*/ 0 w 361"/>
                    <a:gd name="T49" fmla="*/ 0 h 1460"/>
                    <a:gd name="T50" fmla="*/ 0 w 361"/>
                    <a:gd name="T51" fmla="*/ 0 h 1460"/>
                    <a:gd name="T52" fmla="*/ 0 w 361"/>
                    <a:gd name="T53" fmla="*/ 0 h 1460"/>
                    <a:gd name="T54" fmla="*/ 0 w 361"/>
                    <a:gd name="T55" fmla="*/ 0 h 1460"/>
                    <a:gd name="T56" fmla="*/ 0 w 361"/>
                    <a:gd name="T57" fmla="*/ 0 h 1460"/>
                    <a:gd name="T58" fmla="*/ 0 w 361"/>
                    <a:gd name="T59" fmla="*/ 0 h 1460"/>
                    <a:gd name="T60" fmla="*/ 0 w 361"/>
                    <a:gd name="T61" fmla="*/ 0 h 1460"/>
                    <a:gd name="T62" fmla="*/ 0 w 361"/>
                    <a:gd name="T63" fmla="*/ 0 h 1460"/>
                    <a:gd name="T64" fmla="*/ 0 w 361"/>
                    <a:gd name="T65" fmla="*/ 0 h 1460"/>
                    <a:gd name="T66" fmla="*/ 0 w 361"/>
                    <a:gd name="T67" fmla="*/ 0 h 1460"/>
                    <a:gd name="T68" fmla="*/ 0 w 361"/>
                    <a:gd name="T69" fmla="*/ 0 h 1460"/>
                    <a:gd name="T70" fmla="*/ 0 w 361"/>
                    <a:gd name="T71" fmla="*/ 0 h 1460"/>
                    <a:gd name="T72" fmla="*/ 0 w 361"/>
                    <a:gd name="T73" fmla="*/ 0 h 1460"/>
                    <a:gd name="T74" fmla="*/ 0 w 361"/>
                    <a:gd name="T75" fmla="*/ 0 h 1460"/>
                    <a:gd name="T76" fmla="*/ 0 w 361"/>
                    <a:gd name="T77" fmla="*/ 0 h 1460"/>
                    <a:gd name="T78" fmla="*/ 0 w 361"/>
                    <a:gd name="T79" fmla="*/ 0 h 1460"/>
                    <a:gd name="T80" fmla="*/ 0 w 361"/>
                    <a:gd name="T81" fmla="*/ 0 h 1460"/>
                    <a:gd name="T82" fmla="*/ 0 w 361"/>
                    <a:gd name="T83" fmla="*/ 0 h 1460"/>
                    <a:gd name="T84" fmla="*/ 0 w 361"/>
                    <a:gd name="T85" fmla="*/ 0 h 1460"/>
                    <a:gd name="T86" fmla="*/ 0 w 361"/>
                    <a:gd name="T87" fmla="*/ 0 h 1460"/>
                    <a:gd name="T88" fmla="*/ 0 w 361"/>
                    <a:gd name="T89" fmla="*/ 0 h 1460"/>
                    <a:gd name="T90" fmla="*/ 0 w 361"/>
                    <a:gd name="T91" fmla="*/ 0 h 1460"/>
                    <a:gd name="T92" fmla="*/ 0 w 361"/>
                    <a:gd name="T93" fmla="*/ 0 h 1460"/>
                    <a:gd name="T94" fmla="*/ 0 w 361"/>
                    <a:gd name="T95" fmla="*/ 0 h 1460"/>
                    <a:gd name="T96" fmla="*/ 0 w 361"/>
                    <a:gd name="T97" fmla="*/ 0 h 1460"/>
                    <a:gd name="T98" fmla="*/ 0 w 361"/>
                    <a:gd name="T99" fmla="*/ 0 h 1460"/>
                    <a:gd name="T100" fmla="*/ 0 w 361"/>
                    <a:gd name="T101" fmla="*/ 0 h 1460"/>
                    <a:gd name="T102" fmla="*/ 0 w 361"/>
                    <a:gd name="T103" fmla="*/ 0 h 1460"/>
                    <a:gd name="T104" fmla="*/ 0 w 361"/>
                    <a:gd name="T105" fmla="*/ 0 h 1460"/>
                    <a:gd name="T106" fmla="*/ 0 w 361"/>
                    <a:gd name="T107" fmla="*/ 0 h 1460"/>
                    <a:gd name="T108" fmla="*/ 0 w 361"/>
                    <a:gd name="T109" fmla="*/ 0 h 1460"/>
                    <a:gd name="T110" fmla="*/ 0 w 361"/>
                    <a:gd name="T111" fmla="*/ 0 h 146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61"/>
                    <a:gd name="T169" fmla="*/ 0 h 1460"/>
                    <a:gd name="T170" fmla="*/ 361 w 361"/>
                    <a:gd name="T171" fmla="*/ 1460 h 146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61" h="1460">
                      <a:moveTo>
                        <a:pt x="355" y="262"/>
                      </a:moveTo>
                      <a:lnTo>
                        <a:pt x="361" y="316"/>
                      </a:lnTo>
                      <a:lnTo>
                        <a:pt x="361" y="605"/>
                      </a:lnTo>
                      <a:lnTo>
                        <a:pt x="335" y="994"/>
                      </a:lnTo>
                      <a:lnTo>
                        <a:pt x="337" y="1241"/>
                      </a:lnTo>
                      <a:lnTo>
                        <a:pt x="350" y="1412"/>
                      </a:lnTo>
                      <a:lnTo>
                        <a:pt x="337" y="1460"/>
                      </a:lnTo>
                      <a:lnTo>
                        <a:pt x="316" y="1449"/>
                      </a:lnTo>
                      <a:lnTo>
                        <a:pt x="194" y="1355"/>
                      </a:lnTo>
                      <a:lnTo>
                        <a:pt x="163" y="1337"/>
                      </a:lnTo>
                      <a:lnTo>
                        <a:pt x="144" y="1310"/>
                      </a:lnTo>
                      <a:lnTo>
                        <a:pt x="113" y="1274"/>
                      </a:lnTo>
                      <a:lnTo>
                        <a:pt x="71" y="1237"/>
                      </a:lnTo>
                      <a:lnTo>
                        <a:pt x="50" y="1187"/>
                      </a:lnTo>
                      <a:lnTo>
                        <a:pt x="0" y="1144"/>
                      </a:lnTo>
                      <a:lnTo>
                        <a:pt x="0" y="1118"/>
                      </a:lnTo>
                      <a:lnTo>
                        <a:pt x="26" y="1084"/>
                      </a:lnTo>
                      <a:lnTo>
                        <a:pt x="37" y="1041"/>
                      </a:lnTo>
                      <a:lnTo>
                        <a:pt x="31" y="1018"/>
                      </a:lnTo>
                      <a:lnTo>
                        <a:pt x="18" y="981"/>
                      </a:lnTo>
                      <a:lnTo>
                        <a:pt x="14" y="954"/>
                      </a:lnTo>
                      <a:lnTo>
                        <a:pt x="33" y="912"/>
                      </a:lnTo>
                      <a:lnTo>
                        <a:pt x="33" y="884"/>
                      </a:lnTo>
                      <a:lnTo>
                        <a:pt x="13" y="829"/>
                      </a:lnTo>
                      <a:lnTo>
                        <a:pt x="13" y="797"/>
                      </a:lnTo>
                      <a:lnTo>
                        <a:pt x="24" y="773"/>
                      </a:lnTo>
                      <a:lnTo>
                        <a:pt x="45" y="744"/>
                      </a:lnTo>
                      <a:lnTo>
                        <a:pt x="44" y="694"/>
                      </a:lnTo>
                      <a:lnTo>
                        <a:pt x="31" y="653"/>
                      </a:lnTo>
                      <a:lnTo>
                        <a:pt x="44" y="605"/>
                      </a:lnTo>
                      <a:lnTo>
                        <a:pt x="56" y="594"/>
                      </a:lnTo>
                      <a:lnTo>
                        <a:pt x="45" y="550"/>
                      </a:lnTo>
                      <a:lnTo>
                        <a:pt x="18" y="503"/>
                      </a:lnTo>
                      <a:lnTo>
                        <a:pt x="13" y="473"/>
                      </a:lnTo>
                      <a:lnTo>
                        <a:pt x="18" y="444"/>
                      </a:lnTo>
                      <a:lnTo>
                        <a:pt x="52" y="418"/>
                      </a:lnTo>
                      <a:lnTo>
                        <a:pt x="50" y="397"/>
                      </a:lnTo>
                      <a:lnTo>
                        <a:pt x="14" y="331"/>
                      </a:lnTo>
                      <a:lnTo>
                        <a:pt x="2" y="279"/>
                      </a:lnTo>
                      <a:lnTo>
                        <a:pt x="13" y="250"/>
                      </a:lnTo>
                      <a:lnTo>
                        <a:pt x="45" y="223"/>
                      </a:lnTo>
                      <a:lnTo>
                        <a:pt x="37" y="200"/>
                      </a:lnTo>
                      <a:lnTo>
                        <a:pt x="14" y="173"/>
                      </a:lnTo>
                      <a:lnTo>
                        <a:pt x="14" y="144"/>
                      </a:lnTo>
                      <a:lnTo>
                        <a:pt x="52" y="124"/>
                      </a:lnTo>
                      <a:lnTo>
                        <a:pt x="68" y="103"/>
                      </a:lnTo>
                      <a:lnTo>
                        <a:pt x="37" y="60"/>
                      </a:lnTo>
                      <a:lnTo>
                        <a:pt x="37" y="37"/>
                      </a:lnTo>
                      <a:lnTo>
                        <a:pt x="74" y="23"/>
                      </a:lnTo>
                      <a:lnTo>
                        <a:pt x="77" y="0"/>
                      </a:lnTo>
                      <a:lnTo>
                        <a:pt x="118" y="60"/>
                      </a:lnTo>
                      <a:lnTo>
                        <a:pt x="169" y="123"/>
                      </a:lnTo>
                      <a:lnTo>
                        <a:pt x="231" y="173"/>
                      </a:lnTo>
                      <a:lnTo>
                        <a:pt x="281" y="213"/>
                      </a:lnTo>
                      <a:lnTo>
                        <a:pt x="335" y="244"/>
                      </a:lnTo>
                      <a:lnTo>
                        <a:pt x="355" y="26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8" name="Freeform 39">
                  <a:extLst>
                    <a:ext uri="{FF2B5EF4-FFF2-40B4-BE49-F238E27FC236}">
                      <a16:creationId xmlns:a16="http://schemas.microsoft.com/office/drawing/2014/main" id="{94FA276A-527D-416D-80D4-36DD79F69754}"/>
                    </a:ext>
                  </a:extLst>
                </p:cNvPr>
                <p:cNvSpPr>
                  <a:spLocks/>
                </p:cNvSpPr>
                <p:nvPr/>
              </p:nvSpPr>
              <p:spPr bwMode="auto">
                <a:xfrm>
                  <a:off x="4024" y="1039"/>
                  <a:ext cx="35" cy="370"/>
                </a:xfrm>
                <a:custGeom>
                  <a:avLst/>
                  <a:gdLst>
                    <a:gd name="T0" fmla="*/ 0 w 105"/>
                    <a:gd name="T1" fmla="*/ 0 h 1112"/>
                    <a:gd name="T2" fmla="*/ 0 w 105"/>
                    <a:gd name="T3" fmla="*/ 0 h 1112"/>
                    <a:gd name="T4" fmla="*/ 0 w 105"/>
                    <a:gd name="T5" fmla="*/ 0 h 1112"/>
                    <a:gd name="T6" fmla="*/ 0 w 105"/>
                    <a:gd name="T7" fmla="*/ 0 h 1112"/>
                    <a:gd name="T8" fmla="*/ 0 w 105"/>
                    <a:gd name="T9" fmla="*/ 0 h 1112"/>
                    <a:gd name="T10" fmla="*/ 0 w 105"/>
                    <a:gd name="T11" fmla="*/ 0 h 1112"/>
                    <a:gd name="T12" fmla="*/ 0 w 105"/>
                    <a:gd name="T13" fmla="*/ 0 h 1112"/>
                    <a:gd name="T14" fmla="*/ 0 w 105"/>
                    <a:gd name="T15" fmla="*/ 0 h 1112"/>
                    <a:gd name="T16" fmla="*/ 0 w 105"/>
                    <a:gd name="T17" fmla="*/ 0 h 1112"/>
                    <a:gd name="T18" fmla="*/ 0 w 105"/>
                    <a:gd name="T19" fmla="*/ 0 h 1112"/>
                    <a:gd name="T20" fmla="*/ 0 w 105"/>
                    <a:gd name="T21" fmla="*/ 0 h 1112"/>
                    <a:gd name="T22" fmla="*/ 0 w 105"/>
                    <a:gd name="T23" fmla="*/ 0 h 1112"/>
                    <a:gd name="T24" fmla="*/ 0 w 105"/>
                    <a:gd name="T25" fmla="*/ 0 h 1112"/>
                    <a:gd name="T26" fmla="*/ 0 w 105"/>
                    <a:gd name="T27" fmla="*/ 0 h 1112"/>
                    <a:gd name="T28" fmla="*/ 0 w 105"/>
                    <a:gd name="T29" fmla="*/ 0 h 1112"/>
                    <a:gd name="T30" fmla="*/ 0 w 105"/>
                    <a:gd name="T31" fmla="*/ 0 h 1112"/>
                    <a:gd name="T32" fmla="*/ 0 w 105"/>
                    <a:gd name="T33" fmla="*/ 0 h 1112"/>
                    <a:gd name="T34" fmla="*/ 0 w 105"/>
                    <a:gd name="T35" fmla="*/ 0 h 1112"/>
                    <a:gd name="T36" fmla="*/ 0 w 105"/>
                    <a:gd name="T37" fmla="*/ 0 h 1112"/>
                    <a:gd name="T38" fmla="*/ 0 w 105"/>
                    <a:gd name="T39" fmla="*/ 0 h 1112"/>
                    <a:gd name="T40" fmla="*/ 0 w 105"/>
                    <a:gd name="T41" fmla="*/ 0 h 1112"/>
                    <a:gd name="T42" fmla="*/ 0 w 105"/>
                    <a:gd name="T43" fmla="*/ 0 h 1112"/>
                    <a:gd name="T44" fmla="*/ 0 w 105"/>
                    <a:gd name="T45" fmla="*/ 0 h 1112"/>
                    <a:gd name="T46" fmla="*/ 0 w 105"/>
                    <a:gd name="T47" fmla="*/ 0 h 1112"/>
                    <a:gd name="T48" fmla="*/ 0 w 105"/>
                    <a:gd name="T49" fmla="*/ 0 h 1112"/>
                    <a:gd name="T50" fmla="*/ 0 w 105"/>
                    <a:gd name="T51" fmla="*/ 0 h 1112"/>
                    <a:gd name="T52" fmla="*/ 0 w 105"/>
                    <a:gd name="T53" fmla="*/ 0 h 1112"/>
                    <a:gd name="T54" fmla="*/ 0 w 105"/>
                    <a:gd name="T55" fmla="*/ 0 h 1112"/>
                    <a:gd name="T56" fmla="*/ 0 w 105"/>
                    <a:gd name="T57" fmla="*/ 0 h 1112"/>
                    <a:gd name="T58" fmla="*/ 0 w 105"/>
                    <a:gd name="T59" fmla="*/ 0 h 1112"/>
                    <a:gd name="T60" fmla="*/ 0 w 105"/>
                    <a:gd name="T61" fmla="*/ 0 h 1112"/>
                    <a:gd name="T62" fmla="*/ 0 w 105"/>
                    <a:gd name="T63" fmla="*/ 0 h 1112"/>
                    <a:gd name="T64" fmla="*/ 0 w 105"/>
                    <a:gd name="T65" fmla="*/ 0 h 1112"/>
                    <a:gd name="T66" fmla="*/ 0 w 105"/>
                    <a:gd name="T67" fmla="*/ 0 h 1112"/>
                    <a:gd name="T68" fmla="*/ 0 w 105"/>
                    <a:gd name="T69" fmla="*/ 0 h 1112"/>
                    <a:gd name="T70" fmla="*/ 0 w 105"/>
                    <a:gd name="T71" fmla="*/ 0 h 1112"/>
                    <a:gd name="T72" fmla="*/ 0 w 105"/>
                    <a:gd name="T73" fmla="*/ 0 h 1112"/>
                    <a:gd name="T74" fmla="*/ 0 w 105"/>
                    <a:gd name="T75" fmla="*/ 0 h 1112"/>
                    <a:gd name="T76" fmla="*/ 0 w 105"/>
                    <a:gd name="T77" fmla="*/ 0 h 1112"/>
                    <a:gd name="T78" fmla="*/ 0 w 105"/>
                    <a:gd name="T79" fmla="*/ 0 h 1112"/>
                    <a:gd name="T80" fmla="*/ 0 w 105"/>
                    <a:gd name="T81" fmla="*/ 0 h 1112"/>
                    <a:gd name="T82" fmla="*/ 0 w 105"/>
                    <a:gd name="T83" fmla="*/ 0 h 1112"/>
                    <a:gd name="T84" fmla="*/ 0 w 105"/>
                    <a:gd name="T85" fmla="*/ 0 h 1112"/>
                    <a:gd name="T86" fmla="*/ 0 w 105"/>
                    <a:gd name="T87" fmla="*/ 0 h 1112"/>
                    <a:gd name="T88" fmla="*/ 0 w 105"/>
                    <a:gd name="T89" fmla="*/ 0 h 1112"/>
                    <a:gd name="T90" fmla="*/ 0 w 105"/>
                    <a:gd name="T91" fmla="*/ 0 h 1112"/>
                    <a:gd name="T92" fmla="*/ 0 w 105"/>
                    <a:gd name="T93" fmla="*/ 0 h 1112"/>
                    <a:gd name="T94" fmla="*/ 0 w 105"/>
                    <a:gd name="T95" fmla="*/ 0 h 1112"/>
                    <a:gd name="T96" fmla="*/ 0 w 105"/>
                    <a:gd name="T97" fmla="*/ 0 h 111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5"/>
                    <a:gd name="T148" fmla="*/ 0 h 1112"/>
                    <a:gd name="T149" fmla="*/ 105 w 105"/>
                    <a:gd name="T150" fmla="*/ 1112 h 111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5" h="1112">
                      <a:moveTo>
                        <a:pt x="52" y="0"/>
                      </a:moveTo>
                      <a:lnTo>
                        <a:pt x="71" y="37"/>
                      </a:lnTo>
                      <a:lnTo>
                        <a:pt x="88" y="61"/>
                      </a:lnTo>
                      <a:lnTo>
                        <a:pt x="105" y="77"/>
                      </a:lnTo>
                      <a:lnTo>
                        <a:pt x="100" y="95"/>
                      </a:lnTo>
                      <a:lnTo>
                        <a:pt x="84" y="108"/>
                      </a:lnTo>
                      <a:lnTo>
                        <a:pt x="58" y="114"/>
                      </a:lnTo>
                      <a:lnTo>
                        <a:pt x="39" y="130"/>
                      </a:lnTo>
                      <a:lnTo>
                        <a:pt x="44" y="150"/>
                      </a:lnTo>
                      <a:lnTo>
                        <a:pt x="57" y="161"/>
                      </a:lnTo>
                      <a:lnTo>
                        <a:pt x="78" y="187"/>
                      </a:lnTo>
                      <a:lnTo>
                        <a:pt x="78" y="201"/>
                      </a:lnTo>
                      <a:lnTo>
                        <a:pt x="71" y="214"/>
                      </a:lnTo>
                      <a:lnTo>
                        <a:pt x="52" y="227"/>
                      </a:lnTo>
                      <a:lnTo>
                        <a:pt x="34" y="239"/>
                      </a:lnTo>
                      <a:lnTo>
                        <a:pt x="31" y="258"/>
                      </a:lnTo>
                      <a:lnTo>
                        <a:pt x="37" y="277"/>
                      </a:lnTo>
                      <a:lnTo>
                        <a:pt x="52" y="314"/>
                      </a:lnTo>
                      <a:lnTo>
                        <a:pt x="65" y="343"/>
                      </a:lnTo>
                      <a:lnTo>
                        <a:pt x="78" y="364"/>
                      </a:lnTo>
                      <a:lnTo>
                        <a:pt x="78" y="387"/>
                      </a:lnTo>
                      <a:lnTo>
                        <a:pt x="71" y="408"/>
                      </a:lnTo>
                      <a:lnTo>
                        <a:pt x="52" y="427"/>
                      </a:lnTo>
                      <a:lnTo>
                        <a:pt x="39" y="445"/>
                      </a:lnTo>
                      <a:lnTo>
                        <a:pt x="44" y="476"/>
                      </a:lnTo>
                      <a:lnTo>
                        <a:pt x="75" y="524"/>
                      </a:lnTo>
                      <a:lnTo>
                        <a:pt x="88" y="550"/>
                      </a:lnTo>
                      <a:lnTo>
                        <a:pt x="89" y="574"/>
                      </a:lnTo>
                      <a:lnTo>
                        <a:pt x="78" y="593"/>
                      </a:lnTo>
                      <a:lnTo>
                        <a:pt x="63" y="611"/>
                      </a:lnTo>
                      <a:lnTo>
                        <a:pt x="58" y="637"/>
                      </a:lnTo>
                      <a:lnTo>
                        <a:pt x="68" y="668"/>
                      </a:lnTo>
                      <a:lnTo>
                        <a:pt x="81" y="701"/>
                      </a:lnTo>
                      <a:lnTo>
                        <a:pt x="88" y="724"/>
                      </a:lnTo>
                      <a:lnTo>
                        <a:pt x="81" y="739"/>
                      </a:lnTo>
                      <a:lnTo>
                        <a:pt x="65" y="756"/>
                      </a:lnTo>
                      <a:lnTo>
                        <a:pt x="44" y="774"/>
                      </a:lnTo>
                      <a:lnTo>
                        <a:pt x="34" y="793"/>
                      </a:lnTo>
                      <a:lnTo>
                        <a:pt x="44" y="826"/>
                      </a:lnTo>
                      <a:lnTo>
                        <a:pt x="65" y="861"/>
                      </a:lnTo>
                      <a:lnTo>
                        <a:pt x="75" y="887"/>
                      </a:lnTo>
                      <a:lnTo>
                        <a:pt x="78" y="908"/>
                      </a:lnTo>
                      <a:lnTo>
                        <a:pt x="71" y="918"/>
                      </a:lnTo>
                      <a:lnTo>
                        <a:pt x="50" y="918"/>
                      </a:lnTo>
                      <a:lnTo>
                        <a:pt x="44" y="964"/>
                      </a:lnTo>
                      <a:lnTo>
                        <a:pt x="57" y="993"/>
                      </a:lnTo>
                      <a:lnTo>
                        <a:pt x="68" y="1014"/>
                      </a:lnTo>
                      <a:lnTo>
                        <a:pt x="71" y="1032"/>
                      </a:lnTo>
                      <a:lnTo>
                        <a:pt x="71" y="1050"/>
                      </a:lnTo>
                      <a:lnTo>
                        <a:pt x="50" y="1076"/>
                      </a:lnTo>
                      <a:lnTo>
                        <a:pt x="21" y="1112"/>
                      </a:lnTo>
                      <a:lnTo>
                        <a:pt x="2" y="1100"/>
                      </a:lnTo>
                      <a:lnTo>
                        <a:pt x="8" y="1071"/>
                      </a:lnTo>
                      <a:lnTo>
                        <a:pt x="37" y="1024"/>
                      </a:lnTo>
                      <a:lnTo>
                        <a:pt x="34" y="995"/>
                      </a:lnTo>
                      <a:lnTo>
                        <a:pt x="21" y="961"/>
                      </a:lnTo>
                      <a:lnTo>
                        <a:pt x="13" y="932"/>
                      </a:lnTo>
                      <a:lnTo>
                        <a:pt x="25" y="908"/>
                      </a:lnTo>
                      <a:lnTo>
                        <a:pt x="37" y="900"/>
                      </a:lnTo>
                      <a:lnTo>
                        <a:pt x="39" y="881"/>
                      </a:lnTo>
                      <a:lnTo>
                        <a:pt x="25" y="845"/>
                      </a:lnTo>
                      <a:lnTo>
                        <a:pt x="8" y="814"/>
                      </a:lnTo>
                      <a:lnTo>
                        <a:pt x="0" y="782"/>
                      </a:lnTo>
                      <a:lnTo>
                        <a:pt x="8" y="745"/>
                      </a:lnTo>
                      <a:lnTo>
                        <a:pt x="37" y="731"/>
                      </a:lnTo>
                      <a:lnTo>
                        <a:pt x="46" y="714"/>
                      </a:lnTo>
                      <a:lnTo>
                        <a:pt x="44" y="689"/>
                      </a:lnTo>
                      <a:lnTo>
                        <a:pt x="37" y="664"/>
                      </a:lnTo>
                      <a:lnTo>
                        <a:pt x="27" y="631"/>
                      </a:lnTo>
                      <a:lnTo>
                        <a:pt x="27" y="606"/>
                      </a:lnTo>
                      <a:lnTo>
                        <a:pt x="39" y="589"/>
                      </a:lnTo>
                      <a:lnTo>
                        <a:pt x="57" y="568"/>
                      </a:lnTo>
                      <a:lnTo>
                        <a:pt x="57" y="556"/>
                      </a:lnTo>
                      <a:lnTo>
                        <a:pt x="44" y="526"/>
                      </a:lnTo>
                      <a:lnTo>
                        <a:pt x="18" y="489"/>
                      </a:lnTo>
                      <a:lnTo>
                        <a:pt x="8" y="461"/>
                      </a:lnTo>
                      <a:lnTo>
                        <a:pt x="8" y="439"/>
                      </a:lnTo>
                      <a:lnTo>
                        <a:pt x="15" y="418"/>
                      </a:lnTo>
                      <a:lnTo>
                        <a:pt x="31" y="401"/>
                      </a:lnTo>
                      <a:lnTo>
                        <a:pt x="46" y="382"/>
                      </a:lnTo>
                      <a:lnTo>
                        <a:pt x="46" y="368"/>
                      </a:lnTo>
                      <a:lnTo>
                        <a:pt x="13" y="300"/>
                      </a:lnTo>
                      <a:lnTo>
                        <a:pt x="6" y="274"/>
                      </a:lnTo>
                      <a:lnTo>
                        <a:pt x="0" y="251"/>
                      </a:lnTo>
                      <a:lnTo>
                        <a:pt x="13" y="230"/>
                      </a:lnTo>
                      <a:lnTo>
                        <a:pt x="27" y="214"/>
                      </a:lnTo>
                      <a:lnTo>
                        <a:pt x="39" y="201"/>
                      </a:lnTo>
                      <a:lnTo>
                        <a:pt x="39" y="189"/>
                      </a:lnTo>
                      <a:lnTo>
                        <a:pt x="27" y="170"/>
                      </a:lnTo>
                      <a:lnTo>
                        <a:pt x="8" y="150"/>
                      </a:lnTo>
                      <a:lnTo>
                        <a:pt x="8" y="130"/>
                      </a:lnTo>
                      <a:lnTo>
                        <a:pt x="21" y="111"/>
                      </a:lnTo>
                      <a:lnTo>
                        <a:pt x="39" y="95"/>
                      </a:lnTo>
                      <a:lnTo>
                        <a:pt x="57" y="87"/>
                      </a:lnTo>
                      <a:lnTo>
                        <a:pt x="65" y="74"/>
                      </a:lnTo>
                      <a:lnTo>
                        <a:pt x="58" y="58"/>
                      </a:lnTo>
                      <a:lnTo>
                        <a:pt x="46" y="39"/>
                      </a:lnTo>
                      <a:lnTo>
                        <a:pt x="39" y="20"/>
                      </a:ln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9" name="Freeform 40">
                  <a:extLst>
                    <a:ext uri="{FF2B5EF4-FFF2-40B4-BE49-F238E27FC236}">
                      <a16:creationId xmlns:a16="http://schemas.microsoft.com/office/drawing/2014/main" id="{968E984E-027E-4B59-A8FA-85B7815604A7}"/>
                    </a:ext>
                  </a:extLst>
                </p:cNvPr>
                <p:cNvSpPr>
                  <a:spLocks/>
                </p:cNvSpPr>
                <p:nvPr/>
              </p:nvSpPr>
              <p:spPr bwMode="auto">
                <a:xfrm>
                  <a:off x="4118" y="1129"/>
                  <a:ext cx="32" cy="300"/>
                </a:xfrm>
                <a:custGeom>
                  <a:avLst/>
                  <a:gdLst>
                    <a:gd name="T0" fmla="*/ 0 w 97"/>
                    <a:gd name="T1" fmla="*/ 0 h 900"/>
                    <a:gd name="T2" fmla="*/ 0 w 97"/>
                    <a:gd name="T3" fmla="*/ 0 h 900"/>
                    <a:gd name="T4" fmla="*/ 0 w 97"/>
                    <a:gd name="T5" fmla="*/ 0 h 900"/>
                    <a:gd name="T6" fmla="*/ 0 w 97"/>
                    <a:gd name="T7" fmla="*/ 0 h 900"/>
                    <a:gd name="T8" fmla="*/ 0 w 97"/>
                    <a:gd name="T9" fmla="*/ 0 h 900"/>
                    <a:gd name="T10" fmla="*/ 0 w 97"/>
                    <a:gd name="T11" fmla="*/ 0 h 900"/>
                    <a:gd name="T12" fmla="*/ 0 w 97"/>
                    <a:gd name="T13" fmla="*/ 0 h 900"/>
                    <a:gd name="T14" fmla="*/ 0 w 97"/>
                    <a:gd name="T15" fmla="*/ 0 h 900"/>
                    <a:gd name="T16" fmla="*/ 0 w 97"/>
                    <a:gd name="T17" fmla="*/ 0 h 900"/>
                    <a:gd name="T18" fmla="*/ 0 w 97"/>
                    <a:gd name="T19" fmla="*/ 0 h 900"/>
                    <a:gd name="T20" fmla="*/ 0 w 97"/>
                    <a:gd name="T21" fmla="*/ 0 h 900"/>
                    <a:gd name="T22" fmla="*/ 0 w 97"/>
                    <a:gd name="T23" fmla="*/ 0 h 900"/>
                    <a:gd name="T24" fmla="*/ 0 w 97"/>
                    <a:gd name="T25" fmla="*/ 0 h 900"/>
                    <a:gd name="T26" fmla="*/ 0 w 97"/>
                    <a:gd name="T27" fmla="*/ 0 h 900"/>
                    <a:gd name="T28" fmla="*/ 0 w 97"/>
                    <a:gd name="T29" fmla="*/ 0 h 900"/>
                    <a:gd name="T30" fmla="*/ 0 w 97"/>
                    <a:gd name="T31" fmla="*/ 0 h 900"/>
                    <a:gd name="T32" fmla="*/ 0 w 97"/>
                    <a:gd name="T33" fmla="*/ 0 h 900"/>
                    <a:gd name="T34" fmla="*/ 0 w 97"/>
                    <a:gd name="T35" fmla="*/ 0 h 900"/>
                    <a:gd name="T36" fmla="*/ 0 w 97"/>
                    <a:gd name="T37" fmla="*/ 0 h 900"/>
                    <a:gd name="T38" fmla="*/ 0 w 97"/>
                    <a:gd name="T39" fmla="*/ 0 h 900"/>
                    <a:gd name="T40" fmla="*/ 0 w 97"/>
                    <a:gd name="T41" fmla="*/ 0 h 900"/>
                    <a:gd name="T42" fmla="*/ 0 w 97"/>
                    <a:gd name="T43" fmla="*/ 0 h 900"/>
                    <a:gd name="T44" fmla="*/ 0 w 97"/>
                    <a:gd name="T45" fmla="*/ 0 h 900"/>
                    <a:gd name="T46" fmla="*/ 0 w 97"/>
                    <a:gd name="T47" fmla="*/ 0 h 900"/>
                    <a:gd name="T48" fmla="*/ 0 w 97"/>
                    <a:gd name="T49" fmla="*/ 0 h 900"/>
                    <a:gd name="T50" fmla="*/ 0 w 97"/>
                    <a:gd name="T51" fmla="*/ 0 h 900"/>
                    <a:gd name="T52" fmla="*/ 0 w 97"/>
                    <a:gd name="T53" fmla="*/ 0 h 900"/>
                    <a:gd name="T54" fmla="*/ 0 w 97"/>
                    <a:gd name="T55" fmla="*/ 0 h 900"/>
                    <a:gd name="T56" fmla="*/ 0 w 97"/>
                    <a:gd name="T57" fmla="*/ 0 h 900"/>
                    <a:gd name="T58" fmla="*/ 0 w 97"/>
                    <a:gd name="T59" fmla="*/ 0 h 900"/>
                    <a:gd name="T60" fmla="*/ 0 w 97"/>
                    <a:gd name="T61" fmla="*/ 0 h 900"/>
                    <a:gd name="T62" fmla="*/ 0 w 97"/>
                    <a:gd name="T63" fmla="*/ 0 h 900"/>
                    <a:gd name="T64" fmla="*/ 0 w 97"/>
                    <a:gd name="T65" fmla="*/ 0 h 900"/>
                    <a:gd name="T66" fmla="*/ 0 w 97"/>
                    <a:gd name="T67" fmla="*/ 0 h 9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7"/>
                    <a:gd name="T103" fmla="*/ 0 h 900"/>
                    <a:gd name="T104" fmla="*/ 97 w 97"/>
                    <a:gd name="T105" fmla="*/ 900 h 90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7" h="900">
                      <a:moveTo>
                        <a:pt x="74" y="0"/>
                      </a:moveTo>
                      <a:lnTo>
                        <a:pt x="87" y="24"/>
                      </a:lnTo>
                      <a:lnTo>
                        <a:pt x="97" y="68"/>
                      </a:lnTo>
                      <a:lnTo>
                        <a:pt x="92" y="87"/>
                      </a:lnTo>
                      <a:lnTo>
                        <a:pt x="66" y="100"/>
                      </a:lnTo>
                      <a:lnTo>
                        <a:pt x="50" y="112"/>
                      </a:lnTo>
                      <a:lnTo>
                        <a:pt x="50" y="147"/>
                      </a:lnTo>
                      <a:lnTo>
                        <a:pt x="62" y="181"/>
                      </a:lnTo>
                      <a:lnTo>
                        <a:pt x="79" y="204"/>
                      </a:lnTo>
                      <a:lnTo>
                        <a:pt x="81" y="247"/>
                      </a:lnTo>
                      <a:lnTo>
                        <a:pt x="72" y="262"/>
                      </a:lnTo>
                      <a:lnTo>
                        <a:pt x="56" y="281"/>
                      </a:lnTo>
                      <a:lnTo>
                        <a:pt x="53" y="310"/>
                      </a:lnTo>
                      <a:lnTo>
                        <a:pt x="62" y="337"/>
                      </a:lnTo>
                      <a:lnTo>
                        <a:pt x="74" y="360"/>
                      </a:lnTo>
                      <a:lnTo>
                        <a:pt x="81" y="397"/>
                      </a:lnTo>
                      <a:lnTo>
                        <a:pt x="81" y="418"/>
                      </a:lnTo>
                      <a:lnTo>
                        <a:pt x="68" y="442"/>
                      </a:lnTo>
                      <a:lnTo>
                        <a:pt x="47" y="462"/>
                      </a:lnTo>
                      <a:lnTo>
                        <a:pt x="47" y="481"/>
                      </a:lnTo>
                      <a:lnTo>
                        <a:pt x="53" y="537"/>
                      </a:lnTo>
                      <a:lnTo>
                        <a:pt x="74" y="560"/>
                      </a:lnTo>
                      <a:lnTo>
                        <a:pt x="87" y="584"/>
                      </a:lnTo>
                      <a:lnTo>
                        <a:pt x="81" y="612"/>
                      </a:lnTo>
                      <a:lnTo>
                        <a:pt x="50" y="631"/>
                      </a:lnTo>
                      <a:lnTo>
                        <a:pt x="35" y="650"/>
                      </a:lnTo>
                      <a:lnTo>
                        <a:pt x="31" y="684"/>
                      </a:lnTo>
                      <a:lnTo>
                        <a:pt x="47" y="729"/>
                      </a:lnTo>
                      <a:lnTo>
                        <a:pt x="60" y="773"/>
                      </a:lnTo>
                      <a:lnTo>
                        <a:pt x="60" y="797"/>
                      </a:lnTo>
                      <a:lnTo>
                        <a:pt x="53" y="831"/>
                      </a:lnTo>
                      <a:lnTo>
                        <a:pt x="35" y="837"/>
                      </a:lnTo>
                      <a:lnTo>
                        <a:pt x="23" y="862"/>
                      </a:lnTo>
                      <a:lnTo>
                        <a:pt x="23" y="891"/>
                      </a:lnTo>
                      <a:lnTo>
                        <a:pt x="0" y="900"/>
                      </a:lnTo>
                      <a:lnTo>
                        <a:pt x="10" y="868"/>
                      </a:lnTo>
                      <a:lnTo>
                        <a:pt x="29" y="831"/>
                      </a:lnTo>
                      <a:lnTo>
                        <a:pt x="35" y="805"/>
                      </a:lnTo>
                      <a:lnTo>
                        <a:pt x="35" y="755"/>
                      </a:lnTo>
                      <a:lnTo>
                        <a:pt x="23" y="712"/>
                      </a:lnTo>
                      <a:lnTo>
                        <a:pt x="18" y="679"/>
                      </a:lnTo>
                      <a:lnTo>
                        <a:pt x="16" y="644"/>
                      </a:lnTo>
                      <a:lnTo>
                        <a:pt x="37" y="616"/>
                      </a:lnTo>
                      <a:lnTo>
                        <a:pt x="50" y="597"/>
                      </a:lnTo>
                      <a:lnTo>
                        <a:pt x="42" y="560"/>
                      </a:lnTo>
                      <a:lnTo>
                        <a:pt x="23" y="531"/>
                      </a:lnTo>
                      <a:lnTo>
                        <a:pt x="18" y="505"/>
                      </a:lnTo>
                      <a:lnTo>
                        <a:pt x="16" y="468"/>
                      </a:lnTo>
                      <a:lnTo>
                        <a:pt x="24" y="444"/>
                      </a:lnTo>
                      <a:lnTo>
                        <a:pt x="42" y="418"/>
                      </a:lnTo>
                      <a:lnTo>
                        <a:pt x="53" y="400"/>
                      </a:lnTo>
                      <a:lnTo>
                        <a:pt x="53" y="381"/>
                      </a:lnTo>
                      <a:lnTo>
                        <a:pt x="42" y="360"/>
                      </a:lnTo>
                      <a:lnTo>
                        <a:pt x="29" y="318"/>
                      </a:lnTo>
                      <a:lnTo>
                        <a:pt x="29" y="292"/>
                      </a:lnTo>
                      <a:lnTo>
                        <a:pt x="35" y="266"/>
                      </a:lnTo>
                      <a:lnTo>
                        <a:pt x="47" y="247"/>
                      </a:lnTo>
                      <a:lnTo>
                        <a:pt x="50" y="229"/>
                      </a:lnTo>
                      <a:lnTo>
                        <a:pt x="47" y="205"/>
                      </a:lnTo>
                      <a:lnTo>
                        <a:pt x="31" y="173"/>
                      </a:lnTo>
                      <a:lnTo>
                        <a:pt x="23" y="150"/>
                      </a:lnTo>
                      <a:lnTo>
                        <a:pt x="24" y="110"/>
                      </a:lnTo>
                      <a:lnTo>
                        <a:pt x="37" y="94"/>
                      </a:lnTo>
                      <a:lnTo>
                        <a:pt x="53" y="68"/>
                      </a:lnTo>
                      <a:lnTo>
                        <a:pt x="62" y="47"/>
                      </a:lnTo>
                      <a:lnTo>
                        <a:pt x="56" y="29"/>
                      </a:lnTo>
                      <a:lnTo>
                        <a:pt x="60" y="10"/>
                      </a:lnTo>
                      <a:lnTo>
                        <a:pt x="7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0" name="Freeform 41">
                  <a:extLst>
                    <a:ext uri="{FF2B5EF4-FFF2-40B4-BE49-F238E27FC236}">
                      <a16:creationId xmlns:a16="http://schemas.microsoft.com/office/drawing/2014/main" id="{B51DC956-D2E8-4D2A-8E07-8E075F6AA7CA}"/>
                    </a:ext>
                  </a:extLst>
                </p:cNvPr>
                <p:cNvSpPr>
                  <a:spLocks/>
                </p:cNvSpPr>
                <p:nvPr/>
              </p:nvSpPr>
              <p:spPr bwMode="auto">
                <a:xfrm>
                  <a:off x="4065" y="1093"/>
                  <a:ext cx="75" cy="65"/>
                </a:xfrm>
                <a:custGeom>
                  <a:avLst/>
                  <a:gdLst>
                    <a:gd name="T0" fmla="*/ 0 w 225"/>
                    <a:gd name="T1" fmla="*/ 0 h 193"/>
                    <a:gd name="T2" fmla="*/ 0 w 225"/>
                    <a:gd name="T3" fmla="*/ 0 h 193"/>
                    <a:gd name="T4" fmla="*/ 0 w 225"/>
                    <a:gd name="T5" fmla="*/ 0 h 193"/>
                    <a:gd name="T6" fmla="*/ 0 w 225"/>
                    <a:gd name="T7" fmla="*/ 0 h 193"/>
                    <a:gd name="T8" fmla="*/ 0 w 225"/>
                    <a:gd name="T9" fmla="*/ 0 h 193"/>
                    <a:gd name="T10" fmla="*/ 0 w 225"/>
                    <a:gd name="T11" fmla="*/ 0 h 193"/>
                    <a:gd name="T12" fmla="*/ 0 w 225"/>
                    <a:gd name="T13" fmla="*/ 0 h 193"/>
                    <a:gd name="T14" fmla="*/ 0 w 225"/>
                    <a:gd name="T15" fmla="*/ 0 h 193"/>
                    <a:gd name="T16" fmla="*/ 0 w 225"/>
                    <a:gd name="T17" fmla="*/ 0 h 1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5"/>
                    <a:gd name="T28" fmla="*/ 0 h 193"/>
                    <a:gd name="T29" fmla="*/ 225 w 225"/>
                    <a:gd name="T30" fmla="*/ 193 h 19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5" h="193">
                      <a:moveTo>
                        <a:pt x="225" y="156"/>
                      </a:moveTo>
                      <a:lnTo>
                        <a:pt x="156" y="100"/>
                      </a:lnTo>
                      <a:lnTo>
                        <a:pt x="99" y="50"/>
                      </a:lnTo>
                      <a:lnTo>
                        <a:pt x="48" y="0"/>
                      </a:lnTo>
                      <a:lnTo>
                        <a:pt x="0" y="0"/>
                      </a:lnTo>
                      <a:lnTo>
                        <a:pt x="112" y="81"/>
                      </a:lnTo>
                      <a:lnTo>
                        <a:pt x="166" y="130"/>
                      </a:lnTo>
                      <a:lnTo>
                        <a:pt x="212" y="193"/>
                      </a:lnTo>
                      <a:lnTo>
                        <a:pt x="225"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1" name="Freeform 42">
                  <a:extLst>
                    <a:ext uri="{FF2B5EF4-FFF2-40B4-BE49-F238E27FC236}">
                      <a16:creationId xmlns:a16="http://schemas.microsoft.com/office/drawing/2014/main" id="{C629EA6D-BE09-4E3A-B973-E65E335CC674}"/>
                    </a:ext>
                  </a:extLst>
                </p:cNvPr>
                <p:cNvSpPr>
                  <a:spLocks/>
                </p:cNvSpPr>
                <p:nvPr/>
              </p:nvSpPr>
              <p:spPr bwMode="auto">
                <a:xfrm>
                  <a:off x="4065" y="1130"/>
                  <a:ext cx="65" cy="53"/>
                </a:xfrm>
                <a:custGeom>
                  <a:avLst/>
                  <a:gdLst>
                    <a:gd name="T0" fmla="*/ 0 w 195"/>
                    <a:gd name="T1" fmla="*/ 0 h 159"/>
                    <a:gd name="T2" fmla="*/ 0 w 195"/>
                    <a:gd name="T3" fmla="*/ 0 h 159"/>
                    <a:gd name="T4" fmla="*/ 0 w 195"/>
                    <a:gd name="T5" fmla="*/ 0 h 159"/>
                    <a:gd name="T6" fmla="*/ 0 w 195"/>
                    <a:gd name="T7" fmla="*/ 0 h 159"/>
                    <a:gd name="T8" fmla="*/ 0 w 195"/>
                    <a:gd name="T9" fmla="*/ 0 h 159"/>
                    <a:gd name="T10" fmla="*/ 0 w 195"/>
                    <a:gd name="T11" fmla="*/ 0 h 159"/>
                    <a:gd name="T12" fmla="*/ 0 w 195"/>
                    <a:gd name="T13" fmla="*/ 0 h 159"/>
                    <a:gd name="T14" fmla="*/ 0 w 195"/>
                    <a:gd name="T15" fmla="*/ 0 h 159"/>
                    <a:gd name="T16" fmla="*/ 0 w 195"/>
                    <a:gd name="T17" fmla="*/ 0 h 159"/>
                    <a:gd name="T18" fmla="*/ 0 w 195"/>
                    <a:gd name="T19" fmla="*/ 0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5"/>
                    <a:gd name="T31" fmla="*/ 0 h 159"/>
                    <a:gd name="T32" fmla="*/ 195 w 195"/>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5" h="159">
                      <a:moveTo>
                        <a:pt x="195" y="100"/>
                      </a:moveTo>
                      <a:lnTo>
                        <a:pt x="144" y="82"/>
                      </a:lnTo>
                      <a:lnTo>
                        <a:pt x="107" y="50"/>
                      </a:lnTo>
                      <a:lnTo>
                        <a:pt x="39" y="0"/>
                      </a:lnTo>
                      <a:lnTo>
                        <a:pt x="0" y="0"/>
                      </a:lnTo>
                      <a:lnTo>
                        <a:pt x="89" y="50"/>
                      </a:lnTo>
                      <a:lnTo>
                        <a:pt x="122" y="84"/>
                      </a:lnTo>
                      <a:lnTo>
                        <a:pt x="195" y="159"/>
                      </a:lnTo>
                      <a:lnTo>
                        <a:pt x="191" y="113"/>
                      </a:lnTo>
                      <a:lnTo>
                        <a:pt x="195"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2" name="Freeform 43">
                  <a:extLst>
                    <a:ext uri="{FF2B5EF4-FFF2-40B4-BE49-F238E27FC236}">
                      <a16:creationId xmlns:a16="http://schemas.microsoft.com/office/drawing/2014/main" id="{EC8AFE37-7E98-41FD-89C4-B8EEAD954D30}"/>
                    </a:ext>
                  </a:extLst>
                </p:cNvPr>
                <p:cNvSpPr>
                  <a:spLocks/>
                </p:cNvSpPr>
                <p:nvPr/>
              </p:nvSpPr>
              <p:spPr bwMode="auto">
                <a:xfrm>
                  <a:off x="4055" y="1161"/>
                  <a:ext cx="76" cy="83"/>
                </a:xfrm>
                <a:custGeom>
                  <a:avLst/>
                  <a:gdLst>
                    <a:gd name="T0" fmla="*/ 0 w 229"/>
                    <a:gd name="T1" fmla="*/ 0 h 247"/>
                    <a:gd name="T2" fmla="*/ 0 w 229"/>
                    <a:gd name="T3" fmla="*/ 0 h 247"/>
                    <a:gd name="T4" fmla="*/ 0 w 229"/>
                    <a:gd name="T5" fmla="*/ 0 h 247"/>
                    <a:gd name="T6" fmla="*/ 0 w 229"/>
                    <a:gd name="T7" fmla="*/ 0 h 247"/>
                    <a:gd name="T8" fmla="*/ 0 w 229"/>
                    <a:gd name="T9" fmla="*/ 0 h 247"/>
                    <a:gd name="T10" fmla="*/ 0 w 229"/>
                    <a:gd name="T11" fmla="*/ 0 h 247"/>
                    <a:gd name="T12" fmla="*/ 0 w 229"/>
                    <a:gd name="T13" fmla="*/ 0 h 247"/>
                    <a:gd name="T14" fmla="*/ 0 w 229"/>
                    <a:gd name="T15" fmla="*/ 0 h 247"/>
                    <a:gd name="T16" fmla="*/ 0 w 229"/>
                    <a:gd name="T17" fmla="*/ 0 h 247"/>
                    <a:gd name="T18" fmla="*/ 0 w 229"/>
                    <a:gd name="T19" fmla="*/ 0 h 247"/>
                    <a:gd name="T20" fmla="*/ 0 w 229"/>
                    <a:gd name="T21" fmla="*/ 0 h 247"/>
                    <a:gd name="T22" fmla="*/ 0 w 229"/>
                    <a:gd name="T23" fmla="*/ 0 h 247"/>
                    <a:gd name="T24" fmla="*/ 0 w 229"/>
                    <a:gd name="T25" fmla="*/ 0 h 247"/>
                    <a:gd name="T26" fmla="*/ 0 w 229"/>
                    <a:gd name="T27" fmla="*/ 0 h 2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9"/>
                    <a:gd name="T43" fmla="*/ 0 h 247"/>
                    <a:gd name="T44" fmla="*/ 229 w 229"/>
                    <a:gd name="T45" fmla="*/ 247 h 24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9" h="247">
                      <a:moveTo>
                        <a:pt x="225" y="184"/>
                      </a:moveTo>
                      <a:lnTo>
                        <a:pt x="162" y="128"/>
                      </a:lnTo>
                      <a:lnTo>
                        <a:pt x="137" y="90"/>
                      </a:lnTo>
                      <a:lnTo>
                        <a:pt x="87" y="53"/>
                      </a:lnTo>
                      <a:lnTo>
                        <a:pt x="43" y="19"/>
                      </a:lnTo>
                      <a:lnTo>
                        <a:pt x="12" y="0"/>
                      </a:lnTo>
                      <a:lnTo>
                        <a:pt x="0" y="0"/>
                      </a:lnTo>
                      <a:lnTo>
                        <a:pt x="0" y="19"/>
                      </a:lnTo>
                      <a:lnTo>
                        <a:pt x="37" y="45"/>
                      </a:lnTo>
                      <a:lnTo>
                        <a:pt x="106" y="88"/>
                      </a:lnTo>
                      <a:lnTo>
                        <a:pt x="156" y="139"/>
                      </a:lnTo>
                      <a:lnTo>
                        <a:pt x="191" y="195"/>
                      </a:lnTo>
                      <a:lnTo>
                        <a:pt x="229" y="247"/>
                      </a:lnTo>
                      <a:lnTo>
                        <a:pt x="225" y="1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3" name="Freeform 44">
                  <a:extLst>
                    <a:ext uri="{FF2B5EF4-FFF2-40B4-BE49-F238E27FC236}">
                      <a16:creationId xmlns:a16="http://schemas.microsoft.com/office/drawing/2014/main" id="{22A890EB-A607-4E21-A298-B09728D4B7AC}"/>
                    </a:ext>
                  </a:extLst>
                </p:cNvPr>
                <p:cNvSpPr>
                  <a:spLocks/>
                </p:cNvSpPr>
                <p:nvPr/>
              </p:nvSpPr>
              <p:spPr bwMode="auto">
                <a:xfrm>
                  <a:off x="4062" y="1229"/>
                  <a:ext cx="60" cy="48"/>
                </a:xfrm>
                <a:custGeom>
                  <a:avLst/>
                  <a:gdLst>
                    <a:gd name="T0" fmla="*/ 0 w 178"/>
                    <a:gd name="T1" fmla="*/ 0 h 144"/>
                    <a:gd name="T2" fmla="*/ 0 w 178"/>
                    <a:gd name="T3" fmla="*/ 0 h 144"/>
                    <a:gd name="T4" fmla="*/ 0 w 178"/>
                    <a:gd name="T5" fmla="*/ 0 h 144"/>
                    <a:gd name="T6" fmla="*/ 0 w 178"/>
                    <a:gd name="T7" fmla="*/ 0 h 144"/>
                    <a:gd name="T8" fmla="*/ 0 w 178"/>
                    <a:gd name="T9" fmla="*/ 0 h 144"/>
                    <a:gd name="T10" fmla="*/ 0 w 178"/>
                    <a:gd name="T11" fmla="*/ 0 h 144"/>
                    <a:gd name="T12" fmla="*/ 0 w 178"/>
                    <a:gd name="T13" fmla="*/ 0 h 144"/>
                    <a:gd name="T14" fmla="*/ 0 w 178"/>
                    <a:gd name="T15" fmla="*/ 0 h 144"/>
                    <a:gd name="T16" fmla="*/ 0 w 178"/>
                    <a:gd name="T17" fmla="*/ 0 h 144"/>
                    <a:gd name="T18" fmla="*/ 0 w 178"/>
                    <a:gd name="T19" fmla="*/ 0 h 144"/>
                    <a:gd name="T20" fmla="*/ 0 w 178"/>
                    <a:gd name="T21" fmla="*/ 0 h 144"/>
                    <a:gd name="T22" fmla="*/ 0 w 178"/>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8"/>
                    <a:gd name="T37" fmla="*/ 0 h 144"/>
                    <a:gd name="T38" fmla="*/ 178 w 178"/>
                    <a:gd name="T39" fmla="*/ 144 h 1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8" h="144">
                      <a:moveTo>
                        <a:pt x="178" y="118"/>
                      </a:moveTo>
                      <a:lnTo>
                        <a:pt x="128" y="65"/>
                      </a:lnTo>
                      <a:lnTo>
                        <a:pt x="76" y="31"/>
                      </a:lnTo>
                      <a:lnTo>
                        <a:pt x="32" y="8"/>
                      </a:lnTo>
                      <a:lnTo>
                        <a:pt x="0" y="0"/>
                      </a:lnTo>
                      <a:lnTo>
                        <a:pt x="20" y="31"/>
                      </a:lnTo>
                      <a:lnTo>
                        <a:pt x="76" y="62"/>
                      </a:lnTo>
                      <a:lnTo>
                        <a:pt x="120" y="108"/>
                      </a:lnTo>
                      <a:lnTo>
                        <a:pt x="141" y="138"/>
                      </a:lnTo>
                      <a:lnTo>
                        <a:pt x="160" y="144"/>
                      </a:lnTo>
                      <a:lnTo>
                        <a:pt x="177" y="133"/>
                      </a:lnTo>
                      <a:lnTo>
                        <a:pt x="178"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4" name="Freeform 45">
                  <a:extLst>
                    <a:ext uri="{FF2B5EF4-FFF2-40B4-BE49-F238E27FC236}">
                      <a16:creationId xmlns:a16="http://schemas.microsoft.com/office/drawing/2014/main" id="{9EEF7C69-A9C5-43AE-9145-8DC548249143}"/>
                    </a:ext>
                  </a:extLst>
                </p:cNvPr>
                <p:cNvSpPr>
                  <a:spLocks/>
                </p:cNvSpPr>
                <p:nvPr/>
              </p:nvSpPr>
              <p:spPr bwMode="auto">
                <a:xfrm>
                  <a:off x="4055" y="1262"/>
                  <a:ext cx="66" cy="60"/>
                </a:xfrm>
                <a:custGeom>
                  <a:avLst/>
                  <a:gdLst>
                    <a:gd name="T0" fmla="*/ 0 w 197"/>
                    <a:gd name="T1" fmla="*/ 0 h 179"/>
                    <a:gd name="T2" fmla="*/ 0 w 197"/>
                    <a:gd name="T3" fmla="*/ 0 h 179"/>
                    <a:gd name="T4" fmla="*/ 0 w 197"/>
                    <a:gd name="T5" fmla="*/ 0 h 179"/>
                    <a:gd name="T6" fmla="*/ 0 w 197"/>
                    <a:gd name="T7" fmla="*/ 0 h 179"/>
                    <a:gd name="T8" fmla="*/ 0 w 197"/>
                    <a:gd name="T9" fmla="*/ 0 h 179"/>
                    <a:gd name="T10" fmla="*/ 0 w 197"/>
                    <a:gd name="T11" fmla="*/ 0 h 179"/>
                    <a:gd name="T12" fmla="*/ 0 w 197"/>
                    <a:gd name="T13" fmla="*/ 0 h 179"/>
                    <a:gd name="T14" fmla="*/ 0 w 197"/>
                    <a:gd name="T15" fmla="*/ 0 h 179"/>
                    <a:gd name="T16" fmla="*/ 0 w 197"/>
                    <a:gd name="T17" fmla="*/ 0 h 179"/>
                    <a:gd name="T18" fmla="*/ 0 w 197"/>
                    <a:gd name="T19" fmla="*/ 0 h 179"/>
                    <a:gd name="T20" fmla="*/ 0 w 197"/>
                    <a:gd name="T21" fmla="*/ 0 h 179"/>
                    <a:gd name="T22" fmla="*/ 0 w 197"/>
                    <a:gd name="T23" fmla="*/ 0 h 1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7"/>
                    <a:gd name="T37" fmla="*/ 0 h 179"/>
                    <a:gd name="T38" fmla="*/ 197 w 197"/>
                    <a:gd name="T39" fmla="*/ 179 h 1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7" h="179">
                      <a:moveTo>
                        <a:pt x="197" y="166"/>
                      </a:moveTo>
                      <a:lnTo>
                        <a:pt x="146" y="112"/>
                      </a:lnTo>
                      <a:lnTo>
                        <a:pt x="83" y="47"/>
                      </a:lnTo>
                      <a:lnTo>
                        <a:pt x="46" y="16"/>
                      </a:lnTo>
                      <a:lnTo>
                        <a:pt x="17" y="0"/>
                      </a:lnTo>
                      <a:lnTo>
                        <a:pt x="0" y="10"/>
                      </a:lnTo>
                      <a:lnTo>
                        <a:pt x="33" y="37"/>
                      </a:lnTo>
                      <a:lnTo>
                        <a:pt x="90" y="94"/>
                      </a:lnTo>
                      <a:lnTo>
                        <a:pt x="142" y="150"/>
                      </a:lnTo>
                      <a:lnTo>
                        <a:pt x="177" y="179"/>
                      </a:lnTo>
                      <a:lnTo>
                        <a:pt x="186" y="179"/>
                      </a:lnTo>
                      <a:lnTo>
                        <a:pt x="197" y="1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5" name="Freeform 46">
                  <a:extLst>
                    <a:ext uri="{FF2B5EF4-FFF2-40B4-BE49-F238E27FC236}">
                      <a16:creationId xmlns:a16="http://schemas.microsoft.com/office/drawing/2014/main" id="{4E86A48E-753D-406F-9A11-C2056FC86E65}"/>
                    </a:ext>
                  </a:extLst>
                </p:cNvPr>
                <p:cNvSpPr>
                  <a:spLocks/>
                </p:cNvSpPr>
                <p:nvPr/>
              </p:nvSpPr>
              <p:spPr bwMode="auto">
                <a:xfrm>
                  <a:off x="4063" y="1312"/>
                  <a:ext cx="46" cy="47"/>
                </a:xfrm>
                <a:custGeom>
                  <a:avLst/>
                  <a:gdLst>
                    <a:gd name="T0" fmla="*/ 0 w 139"/>
                    <a:gd name="T1" fmla="*/ 0 h 141"/>
                    <a:gd name="T2" fmla="*/ 0 w 139"/>
                    <a:gd name="T3" fmla="*/ 0 h 141"/>
                    <a:gd name="T4" fmla="*/ 0 w 139"/>
                    <a:gd name="T5" fmla="*/ 0 h 141"/>
                    <a:gd name="T6" fmla="*/ 0 w 139"/>
                    <a:gd name="T7" fmla="*/ 0 h 141"/>
                    <a:gd name="T8" fmla="*/ 0 w 139"/>
                    <a:gd name="T9" fmla="*/ 0 h 141"/>
                    <a:gd name="T10" fmla="*/ 0 w 139"/>
                    <a:gd name="T11" fmla="*/ 0 h 141"/>
                    <a:gd name="T12" fmla="*/ 0 w 139"/>
                    <a:gd name="T13" fmla="*/ 0 h 141"/>
                    <a:gd name="T14" fmla="*/ 0 w 139"/>
                    <a:gd name="T15" fmla="*/ 0 h 141"/>
                    <a:gd name="T16" fmla="*/ 0 w 139"/>
                    <a:gd name="T17" fmla="*/ 0 h 1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41"/>
                    <a:gd name="T29" fmla="*/ 139 w 139"/>
                    <a:gd name="T30" fmla="*/ 141 h 1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41">
                      <a:moveTo>
                        <a:pt x="137" y="118"/>
                      </a:moveTo>
                      <a:lnTo>
                        <a:pt x="80" y="36"/>
                      </a:lnTo>
                      <a:lnTo>
                        <a:pt x="25" y="4"/>
                      </a:lnTo>
                      <a:lnTo>
                        <a:pt x="0" y="0"/>
                      </a:lnTo>
                      <a:lnTo>
                        <a:pt x="6" y="16"/>
                      </a:lnTo>
                      <a:lnTo>
                        <a:pt x="69" y="62"/>
                      </a:lnTo>
                      <a:lnTo>
                        <a:pt x="130" y="136"/>
                      </a:lnTo>
                      <a:lnTo>
                        <a:pt x="139" y="141"/>
                      </a:lnTo>
                      <a:lnTo>
                        <a:pt x="137"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6" name="Freeform 47">
                  <a:extLst>
                    <a:ext uri="{FF2B5EF4-FFF2-40B4-BE49-F238E27FC236}">
                      <a16:creationId xmlns:a16="http://schemas.microsoft.com/office/drawing/2014/main" id="{0EEE8E2A-F0BE-44D1-AE1E-A00B90F0DDC4}"/>
                    </a:ext>
                  </a:extLst>
                </p:cNvPr>
                <p:cNvSpPr>
                  <a:spLocks/>
                </p:cNvSpPr>
                <p:nvPr/>
              </p:nvSpPr>
              <p:spPr bwMode="auto">
                <a:xfrm>
                  <a:off x="4065" y="1358"/>
                  <a:ext cx="31" cy="36"/>
                </a:xfrm>
                <a:custGeom>
                  <a:avLst/>
                  <a:gdLst>
                    <a:gd name="T0" fmla="*/ 0 w 93"/>
                    <a:gd name="T1" fmla="*/ 0 h 107"/>
                    <a:gd name="T2" fmla="*/ 0 w 93"/>
                    <a:gd name="T3" fmla="*/ 0 h 107"/>
                    <a:gd name="T4" fmla="*/ 0 w 93"/>
                    <a:gd name="T5" fmla="*/ 0 h 107"/>
                    <a:gd name="T6" fmla="*/ 0 w 93"/>
                    <a:gd name="T7" fmla="*/ 0 h 107"/>
                    <a:gd name="T8" fmla="*/ 0 w 93"/>
                    <a:gd name="T9" fmla="*/ 0 h 107"/>
                    <a:gd name="T10" fmla="*/ 0 w 93"/>
                    <a:gd name="T11" fmla="*/ 0 h 107"/>
                    <a:gd name="T12" fmla="*/ 0 w 93"/>
                    <a:gd name="T13" fmla="*/ 0 h 107"/>
                    <a:gd name="T14" fmla="*/ 0 w 93"/>
                    <a:gd name="T15" fmla="*/ 0 h 107"/>
                    <a:gd name="T16" fmla="*/ 0 w 93"/>
                    <a:gd name="T17" fmla="*/ 0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3"/>
                    <a:gd name="T28" fmla="*/ 0 h 107"/>
                    <a:gd name="T29" fmla="*/ 93 w 93"/>
                    <a:gd name="T30" fmla="*/ 107 h 1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3" h="107">
                      <a:moveTo>
                        <a:pt x="89" y="81"/>
                      </a:moveTo>
                      <a:lnTo>
                        <a:pt x="43" y="19"/>
                      </a:lnTo>
                      <a:lnTo>
                        <a:pt x="3" y="0"/>
                      </a:lnTo>
                      <a:lnTo>
                        <a:pt x="0" y="19"/>
                      </a:lnTo>
                      <a:lnTo>
                        <a:pt x="19" y="50"/>
                      </a:lnTo>
                      <a:lnTo>
                        <a:pt x="69" y="92"/>
                      </a:lnTo>
                      <a:lnTo>
                        <a:pt x="83" y="107"/>
                      </a:lnTo>
                      <a:lnTo>
                        <a:pt x="93" y="100"/>
                      </a:lnTo>
                      <a:lnTo>
                        <a:pt x="89"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7" name="Freeform 48">
                  <a:extLst>
                    <a:ext uri="{FF2B5EF4-FFF2-40B4-BE49-F238E27FC236}">
                      <a16:creationId xmlns:a16="http://schemas.microsoft.com/office/drawing/2014/main" id="{39A7FB76-E927-4EB3-ADC7-B86FB2FF7B84}"/>
                    </a:ext>
                  </a:extLst>
                </p:cNvPr>
                <p:cNvSpPr>
                  <a:spLocks/>
                </p:cNvSpPr>
                <p:nvPr/>
              </p:nvSpPr>
              <p:spPr bwMode="auto">
                <a:xfrm>
                  <a:off x="4067" y="1405"/>
                  <a:ext cx="40" cy="41"/>
                </a:xfrm>
                <a:custGeom>
                  <a:avLst/>
                  <a:gdLst>
                    <a:gd name="T0" fmla="*/ 0 w 119"/>
                    <a:gd name="T1" fmla="*/ 0 h 121"/>
                    <a:gd name="T2" fmla="*/ 0 w 119"/>
                    <a:gd name="T3" fmla="*/ 0 h 121"/>
                    <a:gd name="T4" fmla="*/ 0 w 119"/>
                    <a:gd name="T5" fmla="*/ 0 h 121"/>
                    <a:gd name="T6" fmla="*/ 0 w 119"/>
                    <a:gd name="T7" fmla="*/ 0 h 121"/>
                    <a:gd name="T8" fmla="*/ 0 w 119"/>
                    <a:gd name="T9" fmla="*/ 0 h 121"/>
                    <a:gd name="T10" fmla="*/ 0 w 119"/>
                    <a:gd name="T11" fmla="*/ 0 h 121"/>
                    <a:gd name="T12" fmla="*/ 0 w 119"/>
                    <a:gd name="T13" fmla="*/ 0 h 121"/>
                    <a:gd name="T14" fmla="*/ 0 w 119"/>
                    <a:gd name="T15" fmla="*/ 0 h 121"/>
                    <a:gd name="T16" fmla="*/ 0 w 119"/>
                    <a:gd name="T17" fmla="*/ 0 h 1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9"/>
                    <a:gd name="T28" fmla="*/ 0 h 121"/>
                    <a:gd name="T29" fmla="*/ 119 w 119"/>
                    <a:gd name="T30" fmla="*/ 121 h 1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9" h="121">
                      <a:moveTo>
                        <a:pt x="119" y="121"/>
                      </a:moveTo>
                      <a:lnTo>
                        <a:pt x="103" y="102"/>
                      </a:lnTo>
                      <a:lnTo>
                        <a:pt x="69" y="52"/>
                      </a:lnTo>
                      <a:lnTo>
                        <a:pt x="21" y="0"/>
                      </a:lnTo>
                      <a:lnTo>
                        <a:pt x="0" y="0"/>
                      </a:lnTo>
                      <a:lnTo>
                        <a:pt x="8" y="18"/>
                      </a:lnTo>
                      <a:lnTo>
                        <a:pt x="46" y="68"/>
                      </a:lnTo>
                      <a:lnTo>
                        <a:pt x="83" y="118"/>
                      </a:lnTo>
                      <a:lnTo>
                        <a:pt x="119" y="1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8" name="Freeform 49">
                  <a:extLst>
                    <a:ext uri="{FF2B5EF4-FFF2-40B4-BE49-F238E27FC236}">
                      <a16:creationId xmlns:a16="http://schemas.microsoft.com/office/drawing/2014/main" id="{EEE5098A-B4BE-4E14-8B18-FD9F597E693F}"/>
                    </a:ext>
                  </a:extLst>
                </p:cNvPr>
                <p:cNvSpPr>
                  <a:spLocks/>
                </p:cNvSpPr>
                <p:nvPr/>
              </p:nvSpPr>
              <p:spPr bwMode="auto">
                <a:xfrm>
                  <a:off x="4121" y="1070"/>
                  <a:ext cx="121" cy="448"/>
                </a:xfrm>
                <a:custGeom>
                  <a:avLst/>
                  <a:gdLst>
                    <a:gd name="T0" fmla="*/ 0 w 363"/>
                    <a:gd name="T1" fmla="*/ 0 h 1345"/>
                    <a:gd name="T2" fmla="*/ 0 w 363"/>
                    <a:gd name="T3" fmla="*/ 0 h 1345"/>
                    <a:gd name="T4" fmla="*/ 0 w 363"/>
                    <a:gd name="T5" fmla="*/ 0 h 1345"/>
                    <a:gd name="T6" fmla="*/ 0 w 363"/>
                    <a:gd name="T7" fmla="*/ 0 h 1345"/>
                    <a:gd name="T8" fmla="*/ 0 w 363"/>
                    <a:gd name="T9" fmla="*/ 0 h 1345"/>
                    <a:gd name="T10" fmla="*/ 0 w 363"/>
                    <a:gd name="T11" fmla="*/ 0 h 1345"/>
                    <a:gd name="T12" fmla="*/ 0 w 363"/>
                    <a:gd name="T13" fmla="*/ 0 h 1345"/>
                    <a:gd name="T14" fmla="*/ 0 w 363"/>
                    <a:gd name="T15" fmla="*/ 0 h 1345"/>
                    <a:gd name="T16" fmla="*/ 0 w 363"/>
                    <a:gd name="T17" fmla="*/ 0 h 1345"/>
                    <a:gd name="T18" fmla="*/ 0 w 363"/>
                    <a:gd name="T19" fmla="*/ 0 h 1345"/>
                    <a:gd name="T20" fmla="*/ 0 w 363"/>
                    <a:gd name="T21" fmla="*/ 0 h 1345"/>
                    <a:gd name="T22" fmla="*/ 0 w 363"/>
                    <a:gd name="T23" fmla="*/ 0 h 1345"/>
                    <a:gd name="T24" fmla="*/ 0 w 363"/>
                    <a:gd name="T25" fmla="*/ 0 h 1345"/>
                    <a:gd name="T26" fmla="*/ 0 w 363"/>
                    <a:gd name="T27" fmla="*/ 0 h 1345"/>
                    <a:gd name="T28" fmla="*/ 0 w 363"/>
                    <a:gd name="T29" fmla="*/ 0 h 1345"/>
                    <a:gd name="T30" fmla="*/ 0 w 363"/>
                    <a:gd name="T31" fmla="*/ 0 h 1345"/>
                    <a:gd name="T32" fmla="*/ 0 w 363"/>
                    <a:gd name="T33" fmla="*/ 0 h 1345"/>
                    <a:gd name="T34" fmla="*/ 0 w 363"/>
                    <a:gd name="T35" fmla="*/ 0 h 1345"/>
                    <a:gd name="T36" fmla="*/ 0 w 363"/>
                    <a:gd name="T37" fmla="*/ 0 h 1345"/>
                    <a:gd name="T38" fmla="*/ 0 w 363"/>
                    <a:gd name="T39" fmla="*/ 0 h 1345"/>
                    <a:gd name="T40" fmla="*/ 0 w 363"/>
                    <a:gd name="T41" fmla="*/ 0 h 1345"/>
                    <a:gd name="T42" fmla="*/ 0 w 363"/>
                    <a:gd name="T43" fmla="*/ 0 h 1345"/>
                    <a:gd name="T44" fmla="*/ 0 w 363"/>
                    <a:gd name="T45" fmla="*/ 0 h 1345"/>
                    <a:gd name="T46" fmla="*/ 0 w 363"/>
                    <a:gd name="T47" fmla="*/ 0 h 1345"/>
                    <a:gd name="T48" fmla="*/ 0 w 363"/>
                    <a:gd name="T49" fmla="*/ 0 h 1345"/>
                    <a:gd name="T50" fmla="*/ 0 w 363"/>
                    <a:gd name="T51" fmla="*/ 0 h 1345"/>
                    <a:gd name="T52" fmla="*/ 0 w 363"/>
                    <a:gd name="T53" fmla="*/ 0 h 1345"/>
                    <a:gd name="T54" fmla="*/ 0 w 363"/>
                    <a:gd name="T55" fmla="*/ 0 h 1345"/>
                    <a:gd name="T56" fmla="*/ 0 w 363"/>
                    <a:gd name="T57" fmla="*/ 0 h 1345"/>
                    <a:gd name="T58" fmla="*/ 0 w 363"/>
                    <a:gd name="T59" fmla="*/ 0 h 1345"/>
                    <a:gd name="T60" fmla="*/ 0 w 363"/>
                    <a:gd name="T61" fmla="*/ 0 h 1345"/>
                    <a:gd name="T62" fmla="*/ 0 w 363"/>
                    <a:gd name="T63" fmla="*/ 0 h 1345"/>
                    <a:gd name="T64" fmla="*/ 0 w 363"/>
                    <a:gd name="T65" fmla="*/ 0 h 1345"/>
                    <a:gd name="T66" fmla="*/ 0 w 363"/>
                    <a:gd name="T67" fmla="*/ 0 h 1345"/>
                    <a:gd name="T68" fmla="*/ 0 w 363"/>
                    <a:gd name="T69" fmla="*/ 0 h 1345"/>
                    <a:gd name="T70" fmla="*/ 0 w 363"/>
                    <a:gd name="T71" fmla="*/ 0 h 1345"/>
                    <a:gd name="T72" fmla="*/ 0 w 363"/>
                    <a:gd name="T73" fmla="*/ 0 h 1345"/>
                    <a:gd name="T74" fmla="*/ 0 w 363"/>
                    <a:gd name="T75" fmla="*/ 0 h 1345"/>
                    <a:gd name="T76" fmla="*/ 0 w 363"/>
                    <a:gd name="T77" fmla="*/ 0 h 1345"/>
                    <a:gd name="T78" fmla="*/ 0 w 363"/>
                    <a:gd name="T79" fmla="*/ 0 h 1345"/>
                    <a:gd name="T80" fmla="*/ 0 w 363"/>
                    <a:gd name="T81" fmla="*/ 0 h 1345"/>
                    <a:gd name="T82" fmla="*/ 0 w 363"/>
                    <a:gd name="T83" fmla="*/ 0 h 1345"/>
                    <a:gd name="T84" fmla="*/ 0 w 363"/>
                    <a:gd name="T85" fmla="*/ 0 h 1345"/>
                    <a:gd name="T86" fmla="*/ 0 w 363"/>
                    <a:gd name="T87" fmla="*/ 0 h 1345"/>
                    <a:gd name="T88" fmla="*/ 0 w 363"/>
                    <a:gd name="T89" fmla="*/ 0 h 1345"/>
                    <a:gd name="T90" fmla="*/ 0 w 363"/>
                    <a:gd name="T91" fmla="*/ 0 h 134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3"/>
                    <a:gd name="T139" fmla="*/ 0 h 1345"/>
                    <a:gd name="T140" fmla="*/ 363 w 363"/>
                    <a:gd name="T141" fmla="*/ 1345 h 134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3" h="1345">
                      <a:moveTo>
                        <a:pt x="65" y="127"/>
                      </a:moveTo>
                      <a:lnTo>
                        <a:pt x="52" y="164"/>
                      </a:lnTo>
                      <a:lnTo>
                        <a:pt x="63" y="201"/>
                      </a:lnTo>
                      <a:lnTo>
                        <a:pt x="65" y="238"/>
                      </a:lnTo>
                      <a:lnTo>
                        <a:pt x="52" y="262"/>
                      </a:lnTo>
                      <a:lnTo>
                        <a:pt x="34" y="288"/>
                      </a:lnTo>
                      <a:lnTo>
                        <a:pt x="26" y="330"/>
                      </a:lnTo>
                      <a:lnTo>
                        <a:pt x="37" y="358"/>
                      </a:lnTo>
                      <a:lnTo>
                        <a:pt x="56" y="388"/>
                      </a:lnTo>
                      <a:lnTo>
                        <a:pt x="56" y="414"/>
                      </a:lnTo>
                      <a:lnTo>
                        <a:pt x="44" y="438"/>
                      </a:lnTo>
                      <a:lnTo>
                        <a:pt x="27" y="470"/>
                      </a:lnTo>
                      <a:lnTo>
                        <a:pt x="34" y="501"/>
                      </a:lnTo>
                      <a:lnTo>
                        <a:pt x="58" y="567"/>
                      </a:lnTo>
                      <a:lnTo>
                        <a:pt x="56" y="595"/>
                      </a:lnTo>
                      <a:lnTo>
                        <a:pt x="21" y="649"/>
                      </a:lnTo>
                      <a:lnTo>
                        <a:pt x="21" y="695"/>
                      </a:lnTo>
                      <a:lnTo>
                        <a:pt x="40" y="730"/>
                      </a:lnTo>
                      <a:lnTo>
                        <a:pt x="52" y="761"/>
                      </a:lnTo>
                      <a:lnTo>
                        <a:pt x="50" y="788"/>
                      </a:lnTo>
                      <a:lnTo>
                        <a:pt x="19" y="817"/>
                      </a:lnTo>
                      <a:lnTo>
                        <a:pt x="13" y="838"/>
                      </a:lnTo>
                      <a:lnTo>
                        <a:pt x="19" y="888"/>
                      </a:lnTo>
                      <a:lnTo>
                        <a:pt x="34" y="943"/>
                      </a:lnTo>
                      <a:lnTo>
                        <a:pt x="34" y="974"/>
                      </a:lnTo>
                      <a:lnTo>
                        <a:pt x="31" y="999"/>
                      </a:lnTo>
                      <a:lnTo>
                        <a:pt x="8" y="1036"/>
                      </a:lnTo>
                      <a:lnTo>
                        <a:pt x="0" y="1067"/>
                      </a:lnTo>
                      <a:lnTo>
                        <a:pt x="2" y="1101"/>
                      </a:lnTo>
                      <a:lnTo>
                        <a:pt x="19" y="1125"/>
                      </a:lnTo>
                      <a:lnTo>
                        <a:pt x="37" y="1149"/>
                      </a:lnTo>
                      <a:lnTo>
                        <a:pt x="21" y="1180"/>
                      </a:lnTo>
                      <a:lnTo>
                        <a:pt x="13" y="1211"/>
                      </a:lnTo>
                      <a:lnTo>
                        <a:pt x="27" y="1236"/>
                      </a:lnTo>
                      <a:lnTo>
                        <a:pt x="50" y="1254"/>
                      </a:lnTo>
                      <a:lnTo>
                        <a:pt x="52" y="1286"/>
                      </a:lnTo>
                      <a:lnTo>
                        <a:pt x="52" y="1311"/>
                      </a:lnTo>
                      <a:lnTo>
                        <a:pt x="56" y="1345"/>
                      </a:lnTo>
                      <a:lnTo>
                        <a:pt x="95" y="1317"/>
                      </a:lnTo>
                      <a:lnTo>
                        <a:pt x="137" y="1295"/>
                      </a:lnTo>
                      <a:lnTo>
                        <a:pt x="176" y="1282"/>
                      </a:lnTo>
                      <a:lnTo>
                        <a:pt x="234" y="1282"/>
                      </a:lnTo>
                      <a:lnTo>
                        <a:pt x="276" y="1275"/>
                      </a:lnTo>
                      <a:lnTo>
                        <a:pt x="300" y="1254"/>
                      </a:lnTo>
                      <a:lnTo>
                        <a:pt x="345" y="1243"/>
                      </a:lnTo>
                      <a:lnTo>
                        <a:pt x="321" y="1217"/>
                      </a:lnTo>
                      <a:lnTo>
                        <a:pt x="313" y="1182"/>
                      </a:lnTo>
                      <a:lnTo>
                        <a:pt x="328" y="1143"/>
                      </a:lnTo>
                      <a:lnTo>
                        <a:pt x="326" y="1086"/>
                      </a:lnTo>
                      <a:lnTo>
                        <a:pt x="313" y="1045"/>
                      </a:lnTo>
                      <a:lnTo>
                        <a:pt x="300" y="1024"/>
                      </a:lnTo>
                      <a:lnTo>
                        <a:pt x="297" y="993"/>
                      </a:lnTo>
                      <a:lnTo>
                        <a:pt x="313" y="956"/>
                      </a:lnTo>
                      <a:lnTo>
                        <a:pt x="307" y="930"/>
                      </a:lnTo>
                      <a:lnTo>
                        <a:pt x="276" y="886"/>
                      </a:lnTo>
                      <a:lnTo>
                        <a:pt x="277" y="861"/>
                      </a:lnTo>
                      <a:lnTo>
                        <a:pt x="290" y="838"/>
                      </a:lnTo>
                      <a:lnTo>
                        <a:pt x="319" y="807"/>
                      </a:lnTo>
                      <a:lnTo>
                        <a:pt x="308" y="782"/>
                      </a:lnTo>
                      <a:lnTo>
                        <a:pt x="287" y="730"/>
                      </a:lnTo>
                      <a:lnTo>
                        <a:pt x="271" y="695"/>
                      </a:lnTo>
                      <a:lnTo>
                        <a:pt x="271" y="657"/>
                      </a:lnTo>
                      <a:lnTo>
                        <a:pt x="328" y="637"/>
                      </a:lnTo>
                      <a:lnTo>
                        <a:pt x="334" y="601"/>
                      </a:lnTo>
                      <a:lnTo>
                        <a:pt x="328" y="580"/>
                      </a:lnTo>
                      <a:lnTo>
                        <a:pt x="313" y="562"/>
                      </a:lnTo>
                      <a:lnTo>
                        <a:pt x="315" y="530"/>
                      </a:lnTo>
                      <a:lnTo>
                        <a:pt x="313" y="493"/>
                      </a:lnTo>
                      <a:lnTo>
                        <a:pt x="297" y="474"/>
                      </a:lnTo>
                      <a:lnTo>
                        <a:pt x="284" y="449"/>
                      </a:lnTo>
                      <a:lnTo>
                        <a:pt x="294" y="424"/>
                      </a:lnTo>
                      <a:lnTo>
                        <a:pt x="307" y="395"/>
                      </a:lnTo>
                      <a:lnTo>
                        <a:pt x="307" y="377"/>
                      </a:lnTo>
                      <a:lnTo>
                        <a:pt x="287" y="351"/>
                      </a:lnTo>
                      <a:lnTo>
                        <a:pt x="282" y="330"/>
                      </a:lnTo>
                      <a:lnTo>
                        <a:pt x="287" y="314"/>
                      </a:lnTo>
                      <a:lnTo>
                        <a:pt x="307" y="301"/>
                      </a:lnTo>
                      <a:lnTo>
                        <a:pt x="308" y="280"/>
                      </a:lnTo>
                      <a:lnTo>
                        <a:pt x="303" y="269"/>
                      </a:lnTo>
                      <a:lnTo>
                        <a:pt x="282" y="237"/>
                      </a:lnTo>
                      <a:lnTo>
                        <a:pt x="276" y="201"/>
                      </a:lnTo>
                      <a:lnTo>
                        <a:pt x="277" y="174"/>
                      </a:lnTo>
                      <a:lnTo>
                        <a:pt x="297" y="149"/>
                      </a:lnTo>
                      <a:lnTo>
                        <a:pt x="347" y="95"/>
                      </a:lnTo>
                      <a:lnTo>
                        <a:pt x="363" y="49"/>
                      </a:lnTo>
                      <a:lnTo>
                        <a:pt x="363" y="12"/>
                      </a:lnTo>
                      <a:lnTo>
                        <a:pt x="347" y="0"/>
                      </a:lnTo>
                      <a:lnTo>
                        <a:pt x="321" y="12"/>
                      </a:lnTo>
                      <a:lnTo>
                        <a:pt x="258" y="51"/>
                      </a:lnTo>
                      <a:lnTo>
                        <a:pt x="200" y="77"/>
                      </a:lnTo>
                      <a:lnTo>
                        <a:pt x="140" y="101"/>
                      </a:lnTo>
                      <a:lnTo>
                        <a:pt x="100" y="114"/>
                      </a:lnTo>
                      <a:lnTo>
                        <a:pt x="65" y="12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9" name="Freeform 50">
                  <a:extLst>
                    <a:ext uri="{FF2B5EF4-FFF2-40B4-BE49-F238E27FC236}">
                      <a16:creationId xmlns:a16="http://schemas.microsoft.com/office/drawing/2014/main" id="{00E75E3D-B22D-412A-AB85-09669BE195C9}"/>
                    </a:ext>
                  </a:extLst>
                </p:cNvPr>
                <p:cNvSpPr>
                  <a:spLocks/>
                </p:cNvSpPr>
                <p:nvPr/>
              </p:nvSpPr>
              <p:spPr bwMode="auto">
                <a:xfrm>
                  <a:off x="4036" y="1066"/>
                  <a:ext cx="217" cy="459"/>
                </a:xfrm>
                <a:custGeom>
                  <a:avLst/>
                  <a:gdLst>
                    <a:gd name="T0" fmla="*/ 0 w 650"/>
                    <a:gd name="T1" fmla="*/ 0 h 1377"/>
                    <a:gd name="T2" fmla="*/ 0 w 650"/>
                    <a:gd name="T3" fmla="*/ 0 h 1377"/>
                    <a:gd name="T4" fmla="*/ 0 w 650"/>
                    <a:gd name="T5" fmla="*/ 0 h 1377"/>
                    <a:gd name="T6" fmla="*/ 0 w 650"/>
                    <a:gd name="T7" fmla="*/ 0 h 1377"/>
                    <a:gd name="T8" fmla="*/ 0 w 650"/>
                    <a:gd name="T9" fmla="*/ 0 h 1377"/>
                    <a:gd name="T10" fmla="*/ 0 w 650"/>
                    <a:gd name="T11" fmla="*/ 0 h 1377"/>
                    <a:gd name="T12" fmla="*/ 0 w 650"/>
                    <a:gd name="T13" fmla="*/ 0 h 1377"/>
                    <a:gd name="T14" fmla="*/ 0 w 650"/>
                    <a:gd name="T15" fmla="*/ 0 h 1377"/>
                    <a:gd name="T16" fmla="*/ 0 w 650"/>
                    <a:gd name="T17" fmla="*/ 0 h 1377"/>
                    <a:gd name="T18" fmla="*/ 0 w 650"/>
                    <a:gd name="T19" fmla="*/ 0 h 1377"/>
                    <a:gd name="T20" fmla="*/ 0 w 650"/>
                    <a:gd name="T21" fmla="*/ 0 h 1377"/>
                    <a:gd name="T22" fmla="*/ 0 w 650"/>
                    <a:gd name="T23" fmla="*/ 0 h 1377"/>
                    <a:gd name="T24" fmla="*/ 0 w 650"/>
                    <a:gd name="T25" fmla="*/ 0 h 1377"/>
                    <a:gd name="T26" fmla="*/ 0 w 650"/>
                    <a:gd name="T27" fmla="*/ 0 h 1377"/>
                    <a:gd name="T28" fmla="*/ 0 w 650"/>
                    <a:gd name="T29" fmla="*/ 0 h 1377"/>
                    <a:gd name="T30" fmla="*/ 0 w 650"/>
                    <a:gd name="T31" fmla="*/ 0 h 1377"/>
                    <a:gd name="T32" fmla="*/ 0 w 650"/>
                    <a:gd name="T33" fmla="*/ 0 h 1377"/>
                    <a:gd name="T34" fmla="*/ 0 w 650"/>
                    <a:gd name="T35" fmla="*/ 0 h 1377"/>
                    <a:gd name="T36" fmla="*/ 0 w 650"/>
                    <a:gd name="T37" fmla="*/ 0 h 1377"/>
                    <a:gd name="T38" fmla="*/ 0 w 650"/>
                    <a:gd name="T39" fmla="*/ 0 h 1377"/>
                    <a:gd name="T40" fmla="*/ 0 w 650"/>
                    <a:gd name="T41" fmla="*/ 0 h 1377"/>
                    <a:gd name="T42" fmla="*/ 0 w 650"/>
                    <a:gd name="T43" fmla="*/ 0 h 1377"/>
                    <a:gd name="T44" fmla="*/ 0 w 650"/>
                    <a:gd name="T45" fmla="*/ 0 h 1377"/>
                    <a:gd name="T46" fmla="*/ 0 w 650"/>
                    <a:gd name="T47" fmla="*/ 0 h 1377"/>
                    <a:gd name="T48" fmla="*/ 0 w 650"/>
                    <a:gd name="T49" fmla="*/ 0 h 1377"/>
                    <a:gd name="T50" fmla="*/ 0 w 650"/>
                    <a:gd name="T51" fmla="*/ 0 h 1377"/>
                    <a:gd name="T52" fmla="*/ 0 w 650"/>
                    <a:gd name="T53" fmla="*/ 0 h 1377"/>
                    <a:gd name="T54" fmla="*/ 0 w 650"/>
                    <a:gd name="T55" fmla="*/ 0 h 1377"/>
                    <a:gd name="T56" fmla="*/ 0 w 650"/>
                    <a:gd name="T57" fmla="*/ 0 h 1377"/>
                    <a:gd name="T58" fmla="*/ 0 w 650"/>
                    <a:gd name="T59" fmla="*/ 0 h 1377"/>
                    <a:gd name="T60" fmla="*/ 0 w 650"/>
                    <a:gd name="T61" fmla="*/ 0 h 1377"/>
                    <a:gd name="T62" fmla="*/ 0 w 650"/>
                    <a:gd name="T63" fmla="*/ 0 h 1377"/>
                    <a:gd name="T64" fmla="*/ 0 w 650"/>
                    <a:gd name="T65" fmla="*/ 0 h 1377"/>
                    <a:gd name="T66" fmla="*/ 0 w 650"/>
                    <a:gd name="T67" fmla="*/ 0 h 1377"/>
                    <a:gd name="T68" fmla="*/ 0 w 650"/>
                    <a:gd name="T69" fmla="*/ 0 h 1377"/>
                    <a:gd name="T70" fmla="*/ 0 w 650"/>
                    <a:gd name="T71" fmla="*/ 0 h 1377"/>
                    <a:gd name="T72" fmla="*/ 0 w 650"/>
                    <a:gd name="T73" fmla="*/ 0 h 1377"/>
                    <a:gd name="T74" fmla="*/ 0 w 650"/>
                    <a:gd name="T75" fmla="*/ 0 h 1377"/>
                    <a:gd name="T76" fmla="*/ 0 w 650"/>
                    <a:gd name="T77" fmla="*/ 0 h 1377"/>
                    <a:gd name="T78" fmla="*/ 0 w 650"/>
                    <a:gd name="T79" fmla="*/ 0 h 1377"/>
                    <a:gd name="T80" fmla="*/ 0 w 650"/>
                    <a:gd name="T81" fmla="*/ 0 h 1377"/>
                    <a:gd name="T82" fmla="*/ 0 w 650"/>
                    <a:gd name="T83" fmla="*/ 0 h 1377"/>
                    <a:gd name="T84" fmla="*/ 0 w 650"/>
                    <a:gd name="T85" fmla="*/ 0 h 1377"/>
                    <a:gd name="T86" fmla="*/ 0 w 650"/>
                    <a:gd name="T87" fmla="*/ 0 h 1377"/>
                    <a:gd name="T88" fmla="*/ 0 w 650"/>
                    <a:gd name="T89" fmla="*/ 0 h 1377"/>
                    <a:gd name="T90" fmla="*/ 0 w 650"/>
                    <a:gd name="T91" fmla="*/ 0 h 1377"/>
                    <a:gd name="T92" fmla="*/ 0 w 650"/>
                    <a:gd name="T93" fmla="*/ 0 h 1377"/>
                    <a:gd name="T94" fmla="*/ 0 w 650"/>
                    <a:gd name="T95" fmla="*/ 0 h 137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50"/>
                    <a:gd name="T145" fmla="*/ 0 h 1377"/>
                    <a:gd name="T146" fmla="*/ 650 w 650"/>
                    <a:gd name="T147" fmla="*/ 1377 h 137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50" h="1377">
                      <a:moveTo>
                        <a:pt x="552" y="1246"/>
                      </a:moveTo>
                      <a:lnTo>
                        <a:pt x="524" y="1277"/>
                      </a:lnTo>
                      <a:lnTo>
                        <a:pt x="481" y="1287"/>
                      </a:lnTo>
                      <a:lnTo>
                        <a:pt x="424" y="1293"/>
                      </a:lnTo>
                      <a:lnTo>
                        <a:pt x="363" y="1306"/>
                      </a:lnTo>
                      <a:lnTo>
                        <a:pt x="324" y="1330"/>
                      </a:lnTo>
                      <a:lnTo>
                        <a:pt x="311" y="1343"/>
                      </a:lnTo>
                      <a:lnTo>
                        <a:pt x="298" y="1337"/>
                      </a:lnTo>
                      <a:lnTo>
                        <a:pt x="226" y="1283"/>
                      </a:lnTo>
                      <a:lnTo>
                        <a:pt x="132" y="1208"/>
                      </a:lnTo>
                      <a:lnTo>
                        <a:pt x="100" y="1162"/>
                      </a:lnTo>
                      <a:lnTo>
                        <a:pt x="53" y="1114"/>
                      </a:lnTo>
                      <a:lnTo>
                        <a:pt x="37" y="1077"/>
                      </a:lnTo>
                      <a:lnTo>
                        <a:pt x="0" y="1071"/>
                      </a:lnTo>
                      <a:lnTo>
                        <a:pt x="19" y="1112"/>
                      </a:lnTo>
                      <a:lnTo>
                        <a:pt x="40" y="1151"/>
                      </a:lnTo>
                      <a:lnTo>
                        <a:pt x="100" y="1196"/>
                      </a:lnTo>
                      <a:lnTo>
                        <a:pt x="142" y="1250"/>
                      </a:lnTo>
                      <a:lnTo>
                        <a:pt x="245" y="1314"/>
                      </a:lnTo>
                      <a:lnTo>
                        <a:pt x="307" y="1377"/>
                      </a:lnTo>
                      <a:lnTo>
                        <a:pt x="332" y="1371"/>
                      </a:lnTo>
                      <a:lnTo>
                        <a:pt x="358" y="1340"/>
                      </a:lnTo>
                      <a:lnTo>
                        <a:pt x="392" y="1321"/>
                      </a:lnTo>
                      <a:lnTo>
                        <a:pt x="437" y="1308"/>
                      </a:lnTo>
                      <a:lnTo>
                        <a:pt x="531" y="1300"/>
                      </a:lnTo>
                      <a:lnTo>
                        <a:pt x="558" y="1283"/>
                      </a:lnTo>
                      <a:lnTo>
                        <a:pt x="606" y="1271"/>
                      </a:lnTo>
                      <a:lnTo>
                        <a:pt x="614" y="1250"/>
                      </a:lnTo>
                      <a:lnTo>
                        <a:pt x="600" y="1225"/>
                      </a:lnTo>
                      <a:lnTo>
                        <a:pt x="582" y="1200"/>
                      </a:lnTo>
                      <a:lnTo>
                        <a:pt x="593" y="1169"/>
                      </a:lnTo>
                      <a:lnTo>
                        <a:pt x="606" y="1151"/>
                      </a:lnTo>
                      <a:lnTo>
                        <a:pt x="606" y="1125"/>
                      </a:lnTo>
                      <a:lnTo>
                        <a:pt x="593" y="1083"/>
                      </a:lnTo>
                      <a:lnTo>
                        <a:pt x="587" y="1062"/>
                      </a:lnTo>
                      <a:lnTo>
                        <a:pt x="571" y="1043"/>
                      </a:lnTo>
                      <a:lnTo>
                        <a:pt x="562" y="1021"/>
                      </a:lnTo>
                      <a:lnTo>
                        <a:pt x="571" y="1000"/>
                      </a:lnTo>
                      <a:lnTo>
                        <a:pt x="589" y="983"/>
                      </a:lnTo>
                      <a:lnTo>
                        <a:pt x="587" y="956"/>
                      </a:lnTo>
                      <a:lnTo>
                        <a:pt x="576" y="937"/>
                      </a:lnTo>
                      <a:lnTo>
                        <a:pt x="555" y="908"/>
                      </a:lnTo>
                      <a:lnTo>
                        <a:pt x="543" y="893"/>
                      </a:lnTo>
                      <a:lnTo>
                        <a:pt x="550" y="871"/>
                      </a:lnTo>
                      <a:lnTo>
                        <a:pt x="581" y="853"/>
                      </a:lnTo>
                      <a:lnTo>
                        <a:pt x="593" y="827"/>
                      </a:lnTo>
                      <a:lnTo>
                        <a:pt x="589" y="806"/>
                      </a:lnTo>
                      <a:lnTo>
                        <a:pt x="568" y="771"/>
                      </a:lnTo>
                      <a:lnTo>
                        <a:pt x="545" y="727"/>
                      </a:lnTo>
                      <a:lnTo>
                        <a:pt x="537" y="696"/>
                      </a:lnTo>
                      <a:lnTo>
                        <a:pt x="550" y="683"/>
                      </a:lnTo>
                      <a:lnTo>
                        <a:pt x="582" y="671"/>
                      </a:lnTo>
                      <a:lnTo>
                        <a:pt x="602" y="658"/>
                      </a:lnTo>
                      <a:lnTo>
                        <a:pt x="606" y="619"/>
                      </a:lnTo>
                      <a:lnTo>
                        <a:pt x="582" y="575"/>
                      </a:lnTo>
                      <a:lnTo>
                        <a:pt x="587" y="546"/>
                      </a:lnTo>
                      <a:lnTo>
                        <a:pt x="595" y="519"/>
                      </a:lnTo>
                      <a:lnTo>
                        <a:pt x="574" y="488"/>
                      </a:lnTo>
                      <a:lnTo>
                        <a:pt x="555" y="458"/>
                      </a:lnTo>
                      <a:lnTo>
                        <a:pt x="562" y="440"/>
                      </a:lnTo>
                      <a:lnTo>
                        <a:pt x="574" y="421"/>
                      </a:lnTo>
                      <a:lnTo>
                        <a:pt x="574" y="390"/>
                      </a:lnTo>
                      <a:lnTo>
                        <a:pt x="562" y="371"/>
                      </a:lnTo>
                      <a:lnTo>
                        <a:pt x="550" y="356"/>
                      </a:lnTo>
                      <a:lnTo>
                        <a:pt x="552" y="333"/>
                      </a:lnTo>
                      <a:lnTo>
                        <a:pt x="574" y="321"/>
                      </a:lnTo>
                      <a:lnTo>
                        <a:pt x="587" y="308"/>
                      </a:lnTo>
                      <a:lnTo>
                        <a:pt x="581" y="284"/>
                      </a:lnTo>
                      <a:lnTo>
                        <a:pt x="555" y="253"/>
                      </a:lnTo>
                      <a:lnTo>
                        <a:pt x="545" y="225"/>
                      </a:lnTo>
                      <a:lnTo>
                        <a:pt x="543" y="193"/>
                      </a:lnTo>
                      <a:lnTo>
                        <a:pt x="564" y="163"/>
                      </a:lnTo>
                      <a:lnTo>
                        <a:pt x="608" y="114"/>
                      </a:lnTo>
                      <a:lnTo>
                        <a:pt x="631" y="77"/>
                      </a:lnTo>
                      <a:lnTo>
                        <a:pt x="650" y="46"/>
                      </a:lnTo>
                      <a:lnTo>
                        <a:pt x="644" y="14"/>
                      </a:lnTo>
                      <a:lnTo>
                        <a:pt x="626" y="0"/>
                      </a:lnTo>
                      <a:lnTo>
                        <a:pt x="614" y="3"/>
                      </a:lnTo>
                      <a:lnTo>
                        <a:pt x="593" y="27"/>
                      </a:lnTo>
                      <a:lnTo>
                        <a:pt x="608" y="46"/>
                      </a:lnTo>
                      <a:lnTo>
                        <a:pt x="606" y="77"/>
                      </a:lnTo>
                      <a:lnTo>
                        <a:pt x="576" y="132"/>
                      </a:lnTo>
                      <a:lnTo>
                        <a:pt x="539" y="163"/>
                      </a:lnTo>
                      <a:lnTo>
                        <a:pt x="526" y="182"/>
                      </a:lnTo>
                      <a:lnTo>
                        <a:pt x="518" y="206"/>
                      </a:lnTo>
                      <a:lnTo>
                        <a:pt x="514" y="221"/>
                      </a:lnTo>
                      <a:lnTo>
                        <a:pt x="458" y="264"/>
                      </a:lnTo>
                      <a:lnTo>
                        <a:pt x="408" y="293"/>
                      </a:lnTo>
                      <a:lnTo>
                        <a:pt x="401" y="314"/>
                      </a:lnTo>
                      <a:lnTo>
                        <a:pt x="418" y="319"/>
                      </a:lnTo>
                      <a:lnTo>
                        <a:pt x="493" y="264"/>
                      </a:lnTo>
                      <a:lnTo>
                        <a:pt x="531" y="253"/>
                      </a:lnTo>
                      <a:lnTo>
                        <a:pt x="550" y="288"/>
                      </a:lnTo>
                      <a:lnTo>
                        <a:pt x="555" y="303"/>
                      </a:lnTo>
                      <a:lnTo>
                        <a:pt x="537" y="319"/>
                      </a:lnTo>
                      <a:lnTo>
                        <a:pt x="521" y="332"/>
                      </a:lnTo>
                      <a:lnTo>
                        <a:pt x="518" y="353"/>
                      </a:lnTo>
                      <a:lnTo>
                        <a:pt x="524" y="375"/>
                      </a:lnTo>
                      <a:lnTo>
                        <a:pt x="508" y="393"/>
                      </a:lnTo>
                      <a:lnTo>
                        <a:pt x="461" y="414"/>
                      </a:lnTo>
                      <a:lnTo>
                        <a:pt x="392" y="443"/>
                      </a:lnTo>
                      <a:lnTo>
                        <a:pt x="418" y="453"/>
                      </a:lnTo>
                      <a:lnTo>
                        <a:pt x="489" y="425"/>
                      </a:lnTo>
                      <a:lnTo>
                        <a:pt x="545" y="396"/>
                      </a:lnTo>
                      <a:lnTo>
                        <a:pt x="555" y="403"/>
                      </a:lnTo>
                      <a:lnTo>
                        <a:pt x="550" y="421"/>
                      </a:lnTo>
                      <a:lnTo>
                        <a:pt x="531" y="440"/>
                      </a:lnTo>
                      <a:lnTo>
                        <a:pt x="524" y="458"/>
                      </a:lnTo>
                      <a:lnTo>
                        <a:pt x="532" y="483"/>
                      </a:lnTo>
                      <a:lnTo>
                        <a:pt x="555" y="503"/>
                      </a:lnTo>
                      <a:lnTo>
                        <a:pt x="555" y="519"/>
                      </a:lnTo>
                      <a:lnTo>
                        <a:pt x="518" y="527"/>
                      </a:lnTo>
                      <a:lnTo>
                        <a:pt x="487" y="569"/>
                      </a:lnTo>
                      <a:lnTo>
                        <a:pt x="450" y="593"/>
                      </a:lnTo>
                      <a:lnTo>
                        <a:pt x="399" y="606"/>
                      </a:lnTo>
                      <a:lnTo>
                        <a:pt x="395" y="619"/>
                      </a:lnTo>
                      <a:lnTo>
                        <a:pt x="426" y="614"/>
                      </a:lnTo>
                      <a:lnTo>
                        <a:pt x="493" y="593"/>
                      </a:lnTo>
                      <a:lnTo>
                        <a:pt x="518" y="575"/>
                      </a:lnTo>
                      <a:lnTo>
                        <a:pt x="532" y="556"/>
                      </a:lnTo>
                      <a:lnTo>
                        <a:pt x="555" y="553"/>
                      </a:lnTo>
                      <a:lnTo>
                        <a:pt x="555" y="575"/>
                      </a:lnTo>
                      <a:lnTo>
                        <a:pt x="571" y="596"/>
                      </a:lnTo>
                      <a:lnTo>
                        <a:pt x="582" y="619"/>
                      </a:lnTo>
                      <a:lnTo>
                        <a:pt x="574" y="637"/>
                      </a:lnTo>
                      <a:lnTo>
                        <a:pt x="545" y="650"/>
                      </a:lnTo>
                      <a:lnTo>
                        <a:pt x="518" y="658"/>
                      </a:lnTo>
                      <a:lnTo>
                        <a:pt x="500" y="677"/>
                      </a:lnTo>
                      <a:lnTo>
                        <a:pt x="413" y="703"/>
                      </a:lnTo>
                      <a:lnTo>
                        <a:pt x="351" y="725"/>
                      </a:lnTo>
                      <a:lnTo>
                        <a:pt x="326" y="737"/>
                      </a:lnTo>
                      <a:lnTo>
                        <a:pt x="345" y="753"/>
                      </a:lnTo>
                      <a:lnTo>
                        <a:pt x="382" y="743"/>
                      </a:lnTo>
                      <a:lnTo>
                        <a:pt x="458" y="714"/>
                      </a:lnTo>
                      <a:lnTo>
                        <a:pt x="508" y="700"/>
                      </a:lnTo>
                      <a:lnTo>
                        <a:pt x="521" y="721"/>
                      </a:lnTo>
                      <a:lnTo>
                        <a:pt x="532" y="758"/>
                      </a:lnTo>
                      <a:lnTo>
                        <a:pt x="555" y="790"/>
                      </a:lnTo>
                      <a:lnTo>
                        <a:pt x="558" y="814"/>
                      </a:lnTo>
                      <a:lnTo>
                        <a:pt x="555" y="837"/>
                      </a:lnTo>
                      <a:lnTo>
                        <a:pt x="531" y="846"/>
                      </a:lnTo>
                      <a:lnTo>
                        <a:pt x="487" y="856"/>
                      </a:lnTo>
                      <a:lnTo>
                        <a:pt x="431" y="882"/>
                      </a:lnTo>
                      <a:lnTo>
                        <a:pt x="349" y="893"/>
                      </a:lnTo>
                      <a:lnTo>
                        <a:pt x="318" y="908"/>
                      </a:lnTo>
                      <a:lnTo>
                        <a:pt x="339" y="919"/>
                      </a:lnTo>
                      <a:lnTo>
                        <a:pt x="411" y="908"/>
                      </a:lnTo>
                      <a:lnTo>
                        <a:pt x="461" y="890"/>
                      </a:lnTo>
                      <a:lnTo>
                        <a:pt x="495" y="877"/>
                      </a:lnTo>
                      <a:lnTo>
                        <a:pt x="524" y="871"/>
                      </a:lnTo>
                      <a:lnTo>
                        <a:pt x="521" y="893"/>
                      </a:lnTo>
                      <a:lnTo>
                        <a:pt x="532" y="925"/>
                      </a:lnTo>
                      <a:lnTo>
                        <a:pt x="552" y="943"/>
                      </a:lnTo>
                      <a:lnTo>
                        <a:pt x="555" y="964"/>
                      </a:lnTo>
                      <a:lnTo>
                        <a:pt x="555" y="983"/>
                      </a:lnTo>
                      <a:lnTo>
                        <a:pt x="531" y="993"/>
                      </a:lnTo>
                      <a:lnTo>
                        <a:pt x="482" y="996"/>
                      </a:lnTo>
                      <a:lnTo>
                        <a:pt x="450" y="1006"/>
                      </a:lnTo>
                      <a:lnTo>
                        <a:pt x="374" y="1032"/>
                      </a:lnTo>
                      <a:lnTo>
                        <a:pt x="332" y="1033"/>
                      </a:lnTo>
                      <a:lnTo>
                        <a:pt x="318" y="1051"/>
                      </a:lnTo>
                      <a:lnTo>
                        <a:pt x="337" y="1058"/>
                      </a:lnTo>
                      <a:lnTo>
                        <a:pt x="374" y="1050"/>
                      </a:lnTo>
                      <a:lnTo>
                        <a:pt x="431" y="1033"/>
                      </a:lnTo>
                      <a:lnTo>
                        <a:pt x="461" y="1021"/>
                      </a:lnTo>
                      <a:lnTo>
                        <a:pt x="502" y="1012"/>
                      </a:lnTo>
                      <a:lnTo>
                        <a:pt x="532" y="1014"/>
                      </a:lnTo>
                      <a:lnTo>
                        <a:pt x="543" y="1014"/>
                      </a:lnTo>
                      <a:lnTo>
                        <a:pt x="543" y="1043"/>
                      </a:lnTo>
                      <a:lnTo>
                        <a:pt x="552" y="1058"/>
                      </a:lnTo>
                      <a:lnTo>
                        <a:pt x="495" y="1071"/>
                      </a:lnTo>
                      <a:lnTo>
                        <a:pt x="445" y="1108"/>
                      </a:lnTo>
                      <a:lnTo>
                        <a:pt x="389" y="1127"/>
                      </a:lnTo>
                      <a:lnTo>
                        <a:pt x="351" y="1133"/>
                      </a:lnTo>
                      <a:lnTo>
                        <a:pt x="319" y="1150"/>
                      </a:lnTo>
                      <a:lnTo>
                        <a:pt x="332" y="1162"/>
                      </a:lnTo>
                      <a:lnTo>
                        <a:pt x="363" y="1151"/>
                      </a:lnTo>
                      <a:lnTo>
                        <a:pt x="399" y="1140"/>
                      </a:lnTo>
                      <a:lnTo>
                        <a:pt x="439" y="1133"/>
                      </a:lnTo>
                      <a:lnTo>
                        <a:pt x="474" y="1112"/>
                      </a:lnTo>
                      <a:lnTo>
                        <a:pt x="493" y="1093"/>
                      </a:lnTo>
                      <a:lnTo>
                        <a:pt x="518" y="1090"/>
                      </a:lnTo>
                      <a:lnTo>
                        <a:pt x="550" y="1090"/>
                      </a:lnTo>
                      <a:lnTo>
                        <a:pt x="558" y="1093"/>
                      </a:lnTo>
                      <a:lnTo>
                        <a:pt x="568" y="1114"/>
                      </a:lnTo>
                      <a:lnTo>
                        <a:pt x="574" y="1140"/>
                      </a:lnTo>
                      <a:lnTo>
                        <a:pt x="568" y="1162"/>
                      </a:lnTo>
                      <a:lnTo>
                        <a:pt x="555" y="1175"/>
                      </a:lnTo>
                      <a:lnTo>
                        <a:pt x="545" y="1206"/>
                      </a:lnTo>
                      <a:lnTo>
                        <a:pt x="555" y="1219"/>
                      </a:lnTo>
                      <a:lnTo>
                        <a:pt x="568" y="1232"/>
                      </a:lnTo>
                      <a:lnTo>
                        <a:pt x="568" y="1243"/>
                      </a:lnTo>
                      <a:lnTo>
                        <a:pt x="552" y="12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0" name="Freeform 51">
                  <a:extLst>
                    <a:ext uri="{FF2B5EF4-FFF2-40B4-BE49-F238E27FC236}">
                      <a16:creationId xmlns:a16="http://schemas.microsoft.com/office/drawing/2014/main" id="{80C65035-239D-4539-B6B5-7BD910278CA0}"/>
                    </a:ext>
                  </a:extLst>
                </p:cNvPr>
                <p:cNvSpPr>
                  <a:spLocks/>
                </p:cNvSpPr>
                <p:nvPr/>
              </p:nvSpPr>
              <p:spPr bwMode="auto">
                <a:xfrm>
                  <a:off x="4151" y="1460"/>
                  <a:ext cx="62" cy="20"/>
                </a:xfrm>
                <a:custGeom>
                  <a:avLst/>
                  <a:gdLst>
                    <a:gd name="T0" fmla="*/ 0 w 187"/>
                    <a:gd name="T1" fmla="*/ 0 h 61"/>
                    <a:gd name="T2" fmla="*/ 0 w 187"/>
                    <a:gd name="T3" fmla="*/ 0 h 61"/>
                    <a:gd name="T4" fmla="*/ 0 w 187"/>
                    <a:gd name="T5" fmla="*/ 0 h 61"/>
                    <a:gd name="T6" fmla="*/ 0 w 187"/>
                    <a:gd name="T7" fmla="*/ 0 h 61"/>
                    <a:gd name="T8" fmla="*/ 0 w 187"/>
                    <a:gd name="T9" fmla="*/ 0 h 61"/>
                    <a:gd name="T10" fmla="*/ 0 w 187"/>
                    <a:gd name="T11" fmla="*/ 0 h 61"/>
                    <a:gd name="T12" fmla="*/ 0 w 187"/>
                    <a:gd name="T13" fmla="*/ 0 h 61"/>
                    <a:gd name="T14" fmla="*/ 0 w 187"/>
                    <a:gd name="T15" fmla="*/ 0 h 61"/>
                    <a:gd name="T16" fmla="*/ 0 w 187"/>
                    <a:gd name="T17" fmla="*/ 0 h 61"/>
                    <a:gd name="T18" fmla="*/ 0 w 187"/>
                    <a:gd name="T19" fmla="*/ 0 h 61"/>
                    <a:gd name="T20" fmla="*/ 0 w 187"/>
                    <a:gd name="T21" fmla="*/ 0 h 61"/>
                    <a:gd name="T22" fmla="*/ 0 w 187"/>
                    <a:gd name="T23" fmla="*/ 0 h 61"/>
                    <a:gd name="T24" fmla="*/ 0 w 187"/>
                    <a:gd name="T25" fmla="*/ 0 h 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7"/>
                    <a:gd name="T40" fmla="*/ 0 h 61"/>
                    <a:gd name="T41" fmla="*/ 187 w 187"/>
                    <a:gd name="T42" fmla="*/ 61 h 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7" h="61">
                      <a:moveTo>
                        <a:pt x="0" y="50"/>
                      </a:moveTo>
                      <a:lnTo>
                        <a:pt x="74" y="47"/>
                      </a:lnTo>
                      <a:lnTo>
                        <a:pt x="103" y="31"/>
                      </a:lnTo>
                      <a:lnTo>
                        <a:pt x="128" y="12"/>
                      </a:lnTo>
                      <a:lnTo>
                        <a:pt x="174" y="0"/>
                      </a:lnTo>
                      <a:lnTo>
                        <a:pt x="187" y="12"/>
                      </a:lnTo>
                      <a:lnTo>
                        <a:pt x="167" y="18"/>
                      </a:lnTo>
                      <a:lnTo>
                        <a:pt x="135" y="36"/>
                      </a:lnTo>
                      <a:lnTo>
                        <a:pt x="117" y="47"/>
                      </a:lnTo>
                      <a:lnTo>
                        <a:pt x="87" y="55"/>
                      </a:lnTo>
                      <a:lnTo>
                        <a:pt x="40" y="60"/>
                      </a:lnTo>
                      <a:lnTo>
                        <a:pt x="3" y="61"/>
                      </a:lnTo>
                      <a:lnTo>
                        <a:pt x="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1" name="Freeform 52">
                  <a:extLst>
                    <a:ext uri="{FF2B5EF4-FFF2-40B4-BE49-F238E27FC236}">
                      <a16:creationId xmlns:a16="http://schemas.microsoft.com/office/drawing/2014/main" id="{AF79D5D1-948B-450C-AAFA-F4200DA20482}"/>
                    </a:ext>
                  </a:extLst>
                </p:cNvPr>
                <p:cNvSpPr>
                  <a:spLocks/>
                </p:cNvSpPr>
                <p:nvPr/>
              </p:nvSpPr>
              <p:spPr bwMode="auto">
                <a:xfrm>
                  <a:off x="4055" y="1011"/>
                  <a:ext cx="182" cy="99"/>
                </a:xfrm>
                <a:custGeom>
                  <a:avLst/>
                  <a:gdLst>
                    <a:gd name="T0" fmla="*/ 0 w 545"/>
                    <a:gd name="T1" fmla="*/ 0 h 296"/>
                    <a:gd name="T2" fmla="*/ 0 w 545"/>
                    <a:gd name="T3" fmla="*/ 0 h 296"/>
                    <a:gd name="T4" fmla="*/ 0 w 545"/>
                    <a:gd name="T5" fmla="*/ 0 h 296"/>
                    <a:gd name="T6" fmla="*/ 0 w 545"/>
                    <a:gd name="T7" fmla="*/ 0 h 296"/>
                    <a:gd name="T8" fmla="*/ 0 w 545"/>
                    <a:gd name="T9" fmla="*/ 0 h 296"/>
                    <a:gd name="T10" fmla="*/ 0 w 545"/>
                    <a:gd name="T11" fmla="*/ 0 h 296"/>
                    <a:gd name="T12" fmla="*/ 0 w 545"/>
                    <a:gd name="T13" fmla="*/ 0 h 296"/>
                    <a:gd name="T14" fmla="*/ 0 w 545"/>
                    <a:gd name="T15" fmla="*/ 0 h 296"/>
                    <a:gd name="T16" fmla="*/ 0 w 545"/>
                    <a:gd name="T17" fmla="*/ 0 h 296"/>
                    <a:gd name="T18" fmla="*/ 0 w 545"/>
                    <a:gd name="T19" fmla="*/ 0 h 296"/>
                    <a:gd name="T20" fmla="*/ 0 w 545"/>
                    <a:gd name="T21" fmla="*/ 0 h 296"/>
                    <a:gd name="T22" fmla="*/ 0 w 545"/>
                    <a:gd name="T23" fmla="*/ 0 h 296"/>
                    <a:gd name="T24" fmla="*/ 0 w 545"/>
                    <a:gd name="T25" fmla="*/ 0 h 296"/>
                    <a:gd name="T26" fmla="*/ 0 w 545"/>
                    <a:gd name="T27" fmla="*/ 0 h 296"/>
                    <a:gd name="T28" fmla="*/ 0 w 545"/>
                    <a:gd name="T29" fmla="*/ 0 h 296"/>
                    <a:gd name="T30" fmla="*/ 0 w 545"/>
                    <a:gd name="T31" fmla="*/ 0 h 296"/>
                    <a:gd name="T32" fmla="*/ 0 w 545"/>
                    <a:gd name="T33" fmla="*/ 0 h 296"/>
                    <a:gd name="T34" fmla="*/ 0 w 545"/>
                    <a:gd name="T35" fmla="*/ 0 h 296"/>
                    <a:gd name="T36" fmla="*/ 0 w 545"/>
                    <a:gd name="T37" fmla="*/ 0 h 296"/>
                    <a:gd name="T38" fmla="*/ 0 w 545"/>
                    <a:gd name="T39" fmla="*/ 0 h 296"/>
                    <a:gd name="T40" fmla="*/ 0 w 545"/>
                    <a:gd name="T41" fmla="*/ 0 h 296"/>
                    <a:gd name="T42" fmla="*/ 0 w 545"/>
                    <a:gd name="T43" fmla="*/ 0 h 296"/>
                    <a:gd name="T44" fmla="*/ 0 w 545"/>
                    <a:gd name="T45" fmla="*/ 0 h 296"/>
                    <a:gd name="T46" fmla="*/ 0 w 545"/>
                    <a:gd name="T47" fmla="*/ 0 h 296"/>
                    <a:gd name="T48" fmla="*/ 0 w 545"/>
                    <a:gd name="T49" fmla="*/ 0 h 296"/>
                    <a:gd name="T50" fmla="*/ 0 w 545"/>
                    <a:gd name="T51" fmla="*/ 0 h 2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45"/>
                    <a:gd name="T79" fmla="*/ 0 h 296"/>
                    <a:gd name="T80" fmla="*/ 545 w 545"/>
                    <a:gd name="T81" fmla="*/ 296 h 29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45" h="296">
                      <a:moveTo>
                        <a:pt x="17" y="34"/>
                      </a:moveTo>
                      <a:lnTo>
                        <a:pt x="82" y="38"/>
                      </a:lnTo>
                      <a:lnTo>
                        <a:pt x="150" y="40"/>
                      </a:lnTo>
                      <a:lnTo>
                        <a:pt x="195" y="40"/>
                      </a:lnTo>
                      <a:lnTo>
                        <a:pt x="230" y="32"/>
                      </a:lnTo>
                      <a:lnTo>
                        <a:pt x="287" y="16"/>
                      </a:lnTo>
                      <a:lnTo>
                        <a:pt x="313" y="0"/>
                      </a:lnTo>
                      <a:lnTo>
                        <a:pt x="351" y="21"/>
                      </a:lnTo>
                      <a:lnTo>
                        <a:pt x="411" y="63"/>
                      </a:lnTo>
                      <a:lnTo>
                        <a:pt x="455" y="93"/>
                      </a:lnTo>
                      <a:lnTo>
                        <a:pt x="511" y="133"/>
                      </a:lnTo>
                      <a:lnTo>
                        <a:pt x="545" y="163"/>
                      </a:lnTo>
                      <a:lnTo>
                        <a:pt x="514" y="190"/>
                      </a:lnTo>
                      <a:lnTo>
                        <a:pt x="482" y="219"/>
                      </a:lnTo>
                      <a:lnTo>
                        <a:pt x="432" y="240"/>
                      </a:lnTo>
                      <a:lnTo>
                        <a:pt x="380" y="262"/>
                      </a:lnTo>
                      <a:lnTo>
                        <a:pt x="332" y="281"/>
                      </a:lnTo>
                      <a:lnTo>
                        <a:pt x="288" y="288"/>
                      </a:lnTo>
                      <a:lnTo>
                        <a:pt x="242" y="296"/>
                      </a:lnTo>
                      <a:lnTo>
                        <a:pt x="185" y="256"/>
                      </a:lnTo>
                      <a:lnTo>
                        <a:pt x="142" y="221"/>
                      </a:lnTo>
                      <a:lnTo>
                        <a:pt x="92" y="177"/>
                      </a:lnTo>
                      <a:lnTo>
                        <a:pt x="50" y="133"/>
                      </a:lnTo>
                      <a:lnTo>
                        <a:pt x="19" y="103"/>
                      </a:lnTo>
                      <a:lnTo>
                        <a:pt x="0" y="59"/>
                      </a:lnTo>
                      <a:lnTo>
                        <a:pt x="17" y="34"/>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2" name="Freeform 53">
                  <a:extLst>
                    <a:ext uri="{FF2B5EF4-FFF2-40B4-BE49-F238E27FC236}">
                      <a16:creationId xmlns:a16="http://schemas.microsoft.com/office/drawing/2014/main" id="{9806AB54-9CAC-4C69-86B1-2F41FEF77DC4}"/>
                    </a:ext>
                  </a:extLst>
                </p:cNvPr>
                <p:cNvSpPr>
                  <a:spLocks/>
                </p:cNvSpPr>
                <p:nvPr/>
              </p:nvSpPr>
              <p:spPr bwMode="auto">
                <a:xfrm>
                  <a:off x="4051" y="1008"/>
                  <a:ext cx="196" cy="115"/>
                </a:xfrm>
                <a:custGeom>
                  <a:avLst/>
                  <a:gdLst>
                    <a:gd name="T0" fmla="*/ 0 w 588"/>
                    <a:gd name="T1" fmla="*/ 0 h 344"/>
                    <a:gd name="T2" fmla="*/ 0 w 588"/>
                    <a:gd name="T3" fmla="*/ 0 h 344"/>
                    <a:gd name="T4" fmla="*/ 0 w 588"/>
                    <a:gd name="T5" fmla="*/ 0 h 344"/>
                    <a:gd name="T6" fmla="*/ 0 w 588"/>
                    <a:gd name="T7" fmla="*/ 0 h 344"/>
                    <a:gd name="T8" fmla="*/ 0 w 588"/>
                    <a:gd name="T9" fmla="*/ 0 h 344"/>
                    <a:gd name="T10" fmla="*/ 0 w 588"/>
                    <a:gd name="T11" fmla="*/ 0 h 344"/>
                    <a:gd name="T12" fmla="*/ 0 w 588"/>
                    <a:gd name="T13" fmla="*/ 0 h 344"/>
                    <a:gd name="T14" fmla="*/ 0 w 588"/>
                    <a:gd name="T15" fmla="*/ 0 h 344"/>
                    <a:gd name="T16" fmla="*/ 0 w 588"/>
                    <a:gd name="T17" fmla="*/ 0 h 344"/>
                    <a:gd name="T18" fmla="*/ 0 w 588"/>
                    <a:gd name="T19" fmla="*/ 0 h 344"/>
                    <a:gd name="T20" fmla="*/ 0 w 588"/>
                    <a:gd name="T21" fmla="*/ 0 h 344"/>
                    <a:gd name="T22" fmla="*/ 0 w 588"/>
                    <a:gd name="T23" fmla="*/ 0 h 344"/>
                    <a:gd name="T24" fmla="*/ 0 w 588"/>
                    <a:gd name="T25" fmla="*/ 0 h 344"/>
                    <a:gd name="T26" fmla="*/ 0 w 588"/>
                    <a:gd name="T27" fmla="*/ 0 h 344"/>
                    <a:gd name="T28" fmla="*/ 0 w 588"/>
                    <a:gd name="T29" fmla="*/ 0 h 344"/>
                    <a:gd name="T30" fmla="*/ 0 w 588"/>
                    <a:gd name="T31" fmla="*/ 0 h 344"/>
                    <a:gd name="T32" fmla="*/ 0 w 588"/>
                    <a:gd name="T33" fmla="*/ 0 h 344"/>
                    <a:gd name="T34" fmla="*/ 0 w 588"/>
                    <a:gd name="T35" fmla="*/ 0 h 344"/>
                    <a:gd name="T36" fmla="*/ 0 w 588"/>
                    <a:gd name="T37" fmla="*/ 0 h 344"/>
                    <a:gd name="T38" fmla="*/ 0 w 588"/>
                    <a:gd name="T39" fmla="*/ 0 h 344"/>
                    <a:gd name="T40" fmla="*/ 0 w 588"/>
                    <a:gd name="T41" fmla="*/ 0 h 344"/>
                    <a:gd name="T42" fmla="*/ 0 w 588"/>
                    <a:gd name="T43" fmla="*/ 0 h 344"/>
                    <a:gd name="T44" fmla="*/ 0 w 588"/>
                    <a:gd name="T45" fmla="*/ 0 h 344"/>
                    <a:gd name="T46" fmla="*/ 0 w 588"/>
                    <a:gd name="T47" fmla="*/ 0 h 344"/>
                    <a:gd name="T48" fmla="*/ 0 w 588"/>
                    <a:gd name="T49" fmla="*/ 0 h 344"/>
                    <a:gd name="T50" fmla="*/ 0 w 588"/>
                    <a:gd name="T51" fmla="*/ 0 h 344"/>
                    <a:gd name="T52" fmla="*/ 0 w 588"/>
                    <a:gd name="T53" fmla="*/ 0 h 344"/>
                    <a:gd name="T54" fmla="*/ 0 w 588"/>
                    <a:gd name="T55" fmla="*/ 0 h 344"/>
                    <a:gd name="T56" fmla="*/ 0 w 588"/>
                    <a:gd name="T57" fmla="*/ 0 h 344"/>
                    <a:gd name="T58" fmla="*/ 0 w 588"/>
                    <a:gd name="T59" fmla="*/ 0 h 344"/>
                    <a:gd name="T60" fmla="*/ 0 w 588"/>
                    <a:gd name="T61" fmla="*/ 0 h 344"/>
                    <a:gd name="T62" fmla="*/ 0 w 588"/>
                    <a:gd name="T63" fmla="*/ 0 h 344"/>
                    <a:gd name="T64" fmla="*/ 0 w 588"/>
                    <a:gd name="T65" fmla="*/ 0 h 344"/>
                    <a:gd name="T66" fmla="*/ 0 w 588"/>
                    <a:gd name="T67" fmla="*/ 0 h 344"/>
                    <a:gd name="T68" fmla="*/ 0 w 588"/>
                    <a:gd name="T69" fmla="*/ 0 h 344"/>
                    <a:gd name="T70" fmla="*/ 0 w 588"/>
                    <a:gd name="T71" fmla="*/ 0 h 344"/>
                    <a:gd name="T72" fmla="*/ 0 w 588"/>
                    <a:gd name="T73" fmla="*/ 0 h 344"/>
                    <a:gd name="T74" fmla="*/ 0 w 588"/>
                    <a:gd name="T75" fmla="*/ 0 h 344"/>
                    <a:gd name="T76" fmla="*/ 0 w 588"/>
                    <a:gd name="T77" fmla="*/ 0 h 344"/>
                    <a:gd name="T78" fmla="*/ 0 w 588"/>
                    <a:gd name="T79" fmla="*/ 0 h 344"/>
                    <a:gd name="T80" fmla="*/ 0 w 588"/>
                    <a:gd name="T81" fmla="*/ 0 h 344"/>
                    <a:gd name="T82" fmla="*/ 0 w 588"/>
                    <a:gd name="T83" fmla="*/ 0 h 344"/>
                    <a:gd name="T84" fmla="*/ 0 w 588"/>
                    <a:gd name="T85" fmla="*/ 0 h 344"/>
                    <a:gd name="T86" fmla="*/ 0 w 588"/>
                    <a:gd name="T87" fmla="*/ 0 h 344"/>
                    <a:gd name="T88" fmla="*/ 0 w 588"/>
                    <a:gd name="T89" fmla="*/ 0 h 344"/>
                    <a:gd name="T90" fmla="*/ 0 w 588"/>
                    <a:gd name="T91" fmla="*/ 0 h 344"/>
                    <a:gd name="T92" fmla="*/ 0 w 588"/>
                    <a:gd name="T93" fmla="*/ 0 h 344"/>
                    <a:gd name="T94" fmla="*/ 0 w 588"/>
                    <a:gd name="T95" fmla="*/ 0 h 344"/>
                    <a:gd name="T96" fmla="*/ 0 w 588"/>
                    <a:gd name="T97" fmla="*/ 0 h 344"/>
                    <a:gd name="T98" fmla="*/ 0 w 588"/>
                    <a:gd name="T99" fmla="*/ 0 h 344"/>
                    <a:gd name="T100" fmla="*/ 0 w 588"/>
                    <a:gd name="T101" fmla="*/ 0 h 344"/>
                    <a:gd name="T102" fmla="*/ 0 w 588"/>
                    <a:gd name="T103" fmla="*/ 0 h 344"/>
                    <a:gd name="T104" fmla="*/ 0 w 588"/>
                    <a:gd name="T105" fmla="*/ 0 h 344"/>
                    <a:gd name="T106" fmla="*/ 0 w 588"/>
                    <a:gd name="T107" fmla="*/ 0 h 344"/>
                    <a:gd name="T108" fmla="*/ 0 w 588"/>
                    <a:gd name="T109" fmla="*/ 0 h 344"/>
                    <a:gd name="T110" fmla="*/ 0 w 588"/>
                    <a:gd name="T111" fmla="*/ 0 h 34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88"/>
                    <a:gd name="T169" fmla="*/ 0 h 344"/>
                    <a:gd name="T170" fmla="*/ 588 w 588"/>
                    <a:gd name="T171" fmla="*/ 344 h 34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88" h="344">
                      <a:moveTo>
                        <a:pt x="288" y="294"/>
                      </a:moveTo>
                      <a:lnTo>
                        <a:pt x="381" y="269"/>
                      </a:lnTo>
                      <a:lnTo>
                        <a:pt x="457" y="236"/>
                      </a:lnTo>
                      <a:lnTo>
                        <a:pt x="510" y="198"/>
                      </a:lnTo>
                      <a:lnTo>
                        <a:pt x="531" y="176"/>
                      </a:lnTo>
                      <a:lnTo>
                        <a:pt x="454" y="105"/>
                      </a:lnTo>
                      <a:lnTo>
                        <a:pt x="391" y="66"/>
                      </a:lnTo>
                      <a:lnTo>
                        <a:pt x="331" y="29"/>
                      </a:lnTo>
                      <a:lnTo>
                        <a:pt x="318" y="29"/>
                      </a:lnTo>
                      <a:lnTo>
                        <a:pt x="281" y="42"/>
                      </a:lnTo>
                      <a:lnTo>
                        <a:pt x="231" y="56"/>
                      </a:lnTo>
                      <a:lnTo>
                        <a:pt x="141" y="63"/>
                      </a:lnTo>
                      <a:lnTo>
                        <a:pt x="54" y="61"/>
                      </a:lnTo>
                      <a:lnTo>
                        <a:pt x="31" y="63"/>
                      </a:lnTo>
                      <a:lnTo>
                        <a:pt x="31" y="79"/>
                      </a:lnTo>
                      <a:lnTo>
                        <a:pt x="49" y="105"/>
                      </a:lnTo>
                      <a:lnTo>
                        <a:pt x="85" y="150"/>
                      </a:lnTo>
                      <a:lnTo>
                        <a:pt x="131" y="187"/>
                      </a:lnTo>
                      <a:lnTo>
                        <a:pt x="188" y="242"/>
                      </a:lnTo>
                      <a:lnTo>
                        <a:pt x="241" y="282"/>
                      </a:lnTo>
                      <a:lnTo>
                        <a:pt x="275" y="305"/>
                      </a:lnTo>
                      <a:lnTo>
                        <a:pt x="285" y="329"/>
                      </a:lnTo>
                      <a:lnTo>
                        <a:pt x="273" y="344"/>
                      </a:lnTo>
                      <a:lnTo>
                        <a:pt x="254" y="336"/>
                      </a:lnTo>
                      <a:lnTo>
                        <a:pt x="199" y="286"/>
                      </a:lnTo>
                      <a:lnTo>
                        <a:pt x="131" y="229"/>
                      </a:lnTo>
                      <a:lnTo>
                        <a:pt x="81" y="187"/>
                      </a:lnTo>
                      <a:lnTo>
                        <a:pt x="48" y="150"/>
                      </a:lnTo>
                      <a:lnTo>
                        <a:pt x="19" y="111"/>
                      </a:lnTo>
                      <a:lnTo>
                        <a:pt x="6" y="85"/>
                      </a:lnTo>
                      <a:lnTo>
                        <a:pt x="0" y="56"/>
                      </a:lnTo>
                      <a:lnTo>
                        <a:pt x="8" y="37"/>
                      </a:lnTo>
                      <a:lnTo>
                        <a:pt x="29" y="29"/>
                      </a:lnTo>
                      <a:lnTo>
                        <a:pt x="67" y="32"/>
                      </a:lnTo>
                      <a:lnTo>
                        <a:pt x="138" y="42"/>
                      </a:lnTo>
                      <a:lnTo>
                        <a:pt x="198" y="42"/>
                      </a:lnTo>
                      <a:lnTo>
                        <a:pt x="241" y="29"/>
                      </a:lnTo>
                      <a:lnTo>
                        <a:pt x="291" y="19"/>
                      </a:lnTo>
                      <a:lnTo>
                        <a:pt x="312" y="0"/>
                      </a:lnTo>
                      <a:lnTo>
                        <a:pt x="335" y="0"/>
                      </a:lnTo>
                      <a:lnTo>
                        <a:pt x="388" y="32"/>
                      </a:lnTo>
                      <a:lnTo>
                        <a:pt x="444" y="75"/>
                      </a:lnTo>
                      <a:lnTo>
                        <a:pt x="504" y="113"/>
                      </a:lnTo>
                      <a:lnTo>
                        <a:pt x="538" y="137"/>
                      </a:lnTo>
                      <a:lnTo>
                        <a:pt x="573" y="161"/>
                      </a:lnTo>
                      <a:lnTo>
                        <a:pt x="588" y="169"/>
                      </a:lnTo>
                      <a:lnTo>
                        <a:pt x="579" y="186"/>
                      </a:lnTo>
                      <a:lnTo>
                        <a:pt x="554" y="200"/>
                      </a:lnTo>
                      <a:lnTo>
                        <a:pt x="525" y="226"/>
                      </a:lnTo>
                      <a:lnTo>
                        <a:pt x="497" y="236"/>
                      </a:lnTo>
                      <a:lnTo>
                        <a:pt x="448" y="257"/>
                      </a:lnTo>
                      <a:lnTo>
                        <a:pt x="412" y="273"/>
                      </a:lnTo>
                      <a:lnTo>
                        <a:pt x="373" y="298"/>
                      </a:lnTo>
                      <a:lnTo>
                        <a:pt x="331" y="305"/>
                      </a:lnTo>
                      <a:lnTo>
                        <a:pt x="298" y="307"/>
                      </a:lnTo>
                      <a:lnTo>
                        <a:pt x="288" y="2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3" name="Freeform 54">
                  <a:extLst>
                    <a:ext uri="{FF2B5EF4-FFF2-40B4-BE49-F238E27FC236}">
                      <a16:creationId xmlns:a16="http://schemas.microsoft.com/office/drawing/2014/main" id="{829D73F5-0B9E-4C4F-B3E6-57B99F404B68}"/>
                    </a:ext>
                  </a:extLst>
                </p:cNvPr>
                <p:cNvSpPr>
                  <a:spLocks/>
                </p:cNvSpPr>
                <p:nvPr/>
              </p:nvSpPr>
              <p:spPr bwMode="auto">
                <a:xfrm>
                  <a:off x="4162" y="1095"/>
                  <a:ext cx="62" cy="40"/>
                </a:xfrm>
                <a:custGeom>
                  <a:avLst/>
                  <a:gdLst>
                    <a:gd name="T0" fmla="*/ 0 w 186"/>
                    <a:gd name="T1" fmla="*/ 0 h 118"/>
                    <a:gd name="T2" fmla="*/ 0 w 186"/>
                    <a:gd name="T3" fmla="*/ 0 h 118"/>
                    <a:gd name="T4" fmla="*/ 0 w 186"/>
                    <a:gd name="T5" fmla="*/ 0 h 118"/>
                    <a:gd name="T6" fmla="*/ 0 w 186"/>
                    <a:gd name="T7" fmla="*/ 0 h 118"/>
                    <a:gd name="T8" fmla="*/ 0 w 186"/>
                    <a:gd name="T9" fmla="*/ 0 h 118"/>
                    <a:gd name="T10" fmla="*/ 0 w 186"/>
                    <a:gd name="T11" fmla="*/ 0 h 118"/>
                    <a:gd name="T12" fmla="*/ 0 w 186"/>
                    <a:gd name="T13" fmla="*/ 0 h 118"/>
                    <a:gd name="T14" fmla="*/ 0 w 186"/>
                    <a:gd name="T15" fmla="*/ 0 h 118"/>
                    <a:gd name="T16" fmla="*/ 0 w 186"/>
                    <a:gd name="T17" fmla="*/ 0 h 118"/>
                    <a:gd name="T18" fmla="*/ 0 w 186"/>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6"/>
                    <a:gd name="T31" fmla="*/ 0 h 118"/>
                    <a:gd name="T32" fmla="*/ 186 w 186"/>
                    <a:gd name="T33" fmla="*/ 118 h 1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6" h="118">
                      <a:moveTo>
                        <a:pt x="157" y="14"/>
                      </a:moveTo>
                      <a:lnTo>
                        <a:pt x="118" y="45"/>
                      </a:lnTo>
                      <a:lnTo>
                        <a:pt x="82" y="74"/>
                      </a:lnTo>
                      <a:lnTo>
                        <a:pt x="29" y="93"/>
                      </a:lnTo>
                      <a:lnTo>
                        <a:pt x="0" y="102"/>
                      </a:lnTo>
                      <a:lnTo>
                        <a:pt x="23" y="118"/>
                      </a:lnTo>
                      <a:lnTo>
                        <a:pt x="61" y="112"/>
                      </a:lnTo>
                      <a:lnTo>
                        <a:pt x="119" y="74"/>
                      </a:lnTo>
                      <a:lnTo>
                        <a:pt x="186" y="0"/>
                      </a:lnTo>
                      <a:lnTo>
                        <a:pt x="15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7" name="Group 55">
              <a:extLst>
                <a:ext uri="{FF2B5EF4-FFF2-40B4-BE49-F238E27FC236}">
                  <a16:creationId xmlns:a16="http://schemas.microsoft.com/office/drawing/2014/main" id="{1F4B6BCD-0555-45CD-9CE6-60335C93EE74}"/>
                </a:ext>
              </a:extLst>
            </p:cNvPr>
            <p:cNvGrpSpPr>
              <a:grpSpLocks/>
            </p:cNvGrpSpPr>
            <p:nvPr/>
          </p:nvGrpSpPr>
          <p:grpSpPr bwMode="auto">
            <a:xfrm>
              <a:off x="5360988" y="3987800"/>
              <a:ext cx="1160462" cy="1220788"/>
              <a:chOff x="3888" y="2252"/>
              <a:chExt cx="826" cy="868"/>
            </a:xfrm>
          </p:grpSpPr>
          <p:grpSp>
            <p:nvGrpSpPr>
              <p:cNvPr id="345" name="Group 56">
                <a:extLst>
                  <a:ext uri="{FF2B5EF4-FFF2-40B4-BE49-F238E27FC236}">
                    <a16:creationId xmlns:a16="http://schemas.microsoft.com/office/drawing/2014/main" id="{23329AE4-2DA5-4311-97C9-896345C273A1}"/>
                  </a:ext>
                </a:extLst>
              </p:cNvPr>
              <p:cNvGrpSpPr>
                <a:grpSpLocks/>
              </p:cNvGrpSpPr>
              <p:nvPr/>
            </p:nvGrpSpPr>
            <p:grpSpPr bwMode="auto">
              <a:xfrm>
                <a:off x="4560" y="2438"/>
                <a:ext cx="154" cy="387"/>
                <a:chOff x="4024" y="1008"/>
                <a:chExt cx="229" cy="517"/>
              </a:xfrm>
            </p:grpSpPr>
            <p:sp>
              <p:nvSpPr>
                <p:cNvPr id="505" name="Freeform 57">
                  <a:extLst>
                    <a:ext uri="{FF2B5EF4-FFF2-40B4-BE49-F238E27FC236}">
                      <a16:creationId xmlns:a16="http://schemas.microsoft.com/office/drawing/2014/main" id="{E673A1C0-D22B-4E88-B1E4-A28200114382}"/>
                    </a:ext>
                  </a:extLst>
                </p:cNvPr>
                <p:cNvSpPr>
                  <a:spLocks/>
                </p:cNvSpPr>
                <p:nvPr/>
              </p:nvSpPr>
              <p:spPr bwMode="auto">
                <a:xfrm>
                  <a:off x="4028" y="1031"/>
                  <a:ext cx="121" cy="487"/>
                </a:xfrm>
                <a:custGeom>
                  <a:avLst/>
                  <a:gdLst>
                    <a:gd name="T0" fmla="*/ 0 w 361"/>
                    <a:gd name="T1" fmla="*/ 0 h 1460"/>
                    <a:gd name="T2" fmla="*/ 0 w 361"/>
                    <a:gd name="T3" fmla="*/ 0 h 1460"/>
                    <a:gd name="T4" fmla="*/ 0 w 361"/>
                    <a:gd name="T5" fmla="*/ 0 h 1460"/>
                    <a:gd name="T6" fmla="*/ 0 w 361"/>
                    <a:gd name="T7" fmla="*/ 0 h 1460"/>
                    <a:gd name="T8" fmla="*/ 0 w 361"/>
                    <a:gd name="T9" fmla="*/ 0 h 1460"/>
                    <a:gd name="T10" fmla="*/ 0 w 361"/>
                    <a:gd name="T11" fmla="*/ 0 h 1460"/>
                    <a:gd name="T12" fmla="*/ 0 w 361"/>
                    <a:gd name="T13" fmla="*/ 0 h 1460"/>
                    <a:gd name="T14" fmla="*/ 0 w 361"/>
                    <a:gd name="T15" fmla="*/ 0 h 1460"/>
                    <a:gd name="T16" fmla="*/ 0 w 361"/>
                    <a:gd name="T17" fmla="*/ 0 h 1460"/>
                    <a:gd name="T18" fmla="*/ 0 w 361"/>
                    <a:gd name="T19" fmla="*/ 0 h 1460"/>
                    <a:gd name="T20" fmla="*/ 0 w 361"/>
                    <a:gd name="T21" fmla="*/ 0 h 1460"/>
                    <a:gd name="T22" fmla="*/ 0 w 361"/>
                    <a:gd name="T23" fmla="*/ 0 h 1460"/>
                    <a:gd name="T24" fmla="*/ 0 w 361"/>
                    <a:gd name="T25" fmla="*/ 0 h 1460"/>
                    <a:gd name="T26" fmla="*/ 0 w 361"/>
                    <a:gd name="T27" fmla="*/ 0 h 1460"/>
                    <a:gd name="T28" fmla="*/ 0 w 361"/>
                    <a:gd name="T29" fmla="*/ 0 h 1460"/>
                    <a:gd name="T30" fmla="*/ 0 w 361"/>
                    <a:gd name="T31" fmla="*/ 0 h 1460"/>
                    <a:gd name="T32" fmla="*/ 0 w 361"/>
                    <a:gd name="T33" fmla="*/ 0 h 1460"/>
                    <a:gd name="T34" fmla="*/ 0 w 361"/>
                    <a:gd name="T35" fmla="*/ 0 h 1460"/>
                    <a:gd name="T36" fmla="*/ 0 w 361"/>
                    <a:gd name="T37" fmla="*/ 0 h 1460"/>
                    <a:gd name="T38" fmla="*/ 0 w 361"/>
                    <a:gd name="T39" fmla="*/ 0 h 1460"/>
                    <a:gd name="T40" fmla="*/ 0 w 361"/>
                    <a:gd name="T41" fmla="*/ 0 h 1460"/>
                    <a:gd name="T42" fmla="*/ 0 w 361"/>
                    <a:gd name="T43" fmla="*/ 0 h 1460"/>
                    <a:gd name="T44" fmla="*/ 0 w 361"/>
                    <a:gd name="T45" fmla="*/ 0 h 1460"/>
                    <a:gd name="T46" fmla="*/ 0 w 361"/>
                    <a:gd name="T47" fmla="*/ 0 h 1460"/>
                    <a:gd name="T48" fmla="*/ 0 w 361"/>
                    <a:gd name="T49" fmla="*/ 0 h 1460"/>
                    <a:gd name="T50" fmla="*/ 0 w 361"/>
                    <a:gd name="T51" fmla="*/ 0 h 1460"/>
                    <a:gd name="T52" fmla="*/ 0 w 361"/>
                    <a:gd name="T53" fmla="*/ 0 h 1460"/>
                    <a:gd name="T54" fmla="*/ 0 w 361"/>
                    <a:gd name="T55" fmla="*/ 0 h 1460"/>
                    <a:gd name="T56" fmla="*/ 0 w 361"/>
                    <a:gd name="T57" fmla="*/ 0 h 1460"/>
                    <a:gd name="T58" fmla="*/ 0 w 361"/>
                    <a:gd name="T59" fmla="*/ 0 h 1460"/>
                    <a:gd name="T60" fmla="*/ 0 w 361"/>
                    <a:gd name="T61" fmla="*/ 0 h 1460"/>
                    <a:gd name="T62" fmla="*/ 0 w 361"/>
                    <a:gd name="T63" fmla="*/ 0 h 1460"/>
                    <a:gd name="T64" fmla="*/ 0 w 361"/>
                    <a:gd name="T65" fmla="*/ 0 h 1460"/>
                    <a:gd name="T66" fmla="*/ 0 w 361"/>
                    <a:gd name="T67" fmla="*/ 0 h 1460"/>
                    <a:gd name="T68" fmla="*/ 0 w 361"/>
                    <a:gd name="T69" fmla="*/ 0 h 1460"/>
                    <a:gd name="T70" fmla="*/ 0 w 361"/>
                    <a:gd name="T71" fmla="*/ 0 h 1460"/>
                    <a:gd name="T72" fmla="*/ 0 w 361"/>
                    <a:gd name="T73" fmla="*/ 0 h 1460"/>
                    <a:gd name="T74" fmla="*/ 0 w 361"/>
                    <a:gd name="T75" fmla="*/ 0 h 1460"/>
                    <a:gd name="T76" fmla="*/ 0 w 361"/>
                    <a:gd name="T77" fmla="*/ 0 h 1460"/>
                    <a:gd name="T78" fmla="*/ 0 w 361"/>
                    <a:gd name="T79" fmla="*/ 0 h 1460"/>
                    <a:gd name="T80" fmla="*/ 0 w 361"/>
                    <a:gd name="T81" fmla="*/ 0 h 1460"/>
                    <a:gd name="T82" fmla="*/ 0 w 361"/>
                    <a:gd name="T83" fmla="*/ 0 h 1460"/>
                    <a:gd name="T84" fmla="*/ 0 w 361"/>
                    <a:gd name="T85" fmla="*/ 0 h 1460"/>
                    <a:gd name="T86" fmla="*/ 0 w 361"/>
                    <a:gd name="T87" fmla="*/ 0 h 1460"/>
                    <a:gd name="T88" fmla="*/ 0 w 361"/>
                    <a:gd name="T89" fmla="*/ 0 h 1460"/>
                    <a:gd name="T90" fmla="*/ 0 w 361"/>
                    <a:gd name="T91" fmla="*/ 0 h 1460"/>
                    <a:gd name="T92" fmla="*/ 0 w 361"/>
                    <a:gd name="T93" fmla="*/ 0 h 1460"/>
                    <a:gd name="T94" fmla="*/ 0 w 361"/>
                    <a:gd name="T95" fmla="*/ 0 h 1460"/>
                    <a:gd name="T96" fmla="*/ 0 w 361"/>
                    <a:gd name="T97" fmla="*/ 0 h 1460"/>
                    <a:gd name="T98" fmla="*/ 0 w 361"/>
                    <a:gd name="T99" fmla="*/ 0 h 1460"/>
                    <a:gd name="T100" fmla="*/ 0 w 361"/>
                    <a:gd name="T101" fmla="*/ 0 h 1460"/>
                    <a:gd name="T102" fmla="*/ 0 w 361"/>
                    <a:gd name="T103" fmla="*/ 0 h 1460"/>
                    <a:gd name="T104" fmla="*/ 0 w 361"/>
                    <a:gd name="T105" fmla="*/ 0 h 1460"/>
                    <a:gd name="T106" fmla="*/ 0 w 361"/>
                    <a:gd name="T107" fmla="*/ 0 h 1460"/>
                    <a:gd name="T108" fmla="*/ 0 w 361"/>
                    <a:gd name="T109" fmla="*/ 0 h 1460"/>
                    <a:gd name="T110" fmla="*/ 0 w 361"/>
                    <a:gd name="T111" fmla="*/ 0 h 146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61"/>
                    <a:gd name="T169" fmla="*/ 0 h 1460"/>
                    <a:gd name="T170" fmla="*/ 361 w 361"/>
                    <a:gd name="T171" fmla="*/ 1460 h 146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61" h="1460">
                      <a:moveTo>
                        <a:pt x="355" y="262"/>
                      </a:moveTo>
                      <a:lnTo>
                        <a:pt x="361" y="316"/>
                      </a:lnTo>
                      <a:lnTo>
                        <a:pt x="361" y="605"/>
                      </a:lnTo>
                      <a:lnTo>
                        <a:pt x="335" y="994"/>
                      </a:lnTo>
                      <a:lnTo>
                        <a:pt x="337" y="1241"/>
                      </a:lnTo>
                      <a:lnTo>
                        <a:pt x="350" y="1412"/>
                      </a:lnTo>
                      <a:lnTo>
                        <a:pt x="337" y="1460"/>
                      </a:lnTo>
                      <a:lnTo>
                        <a:pt x="316" y="1449"/>
                      </a:lnTo>
                      <a:lnTo>
                        <a:pt x="194" y="1355"/>
                      </a:lnTo>
                      <a:lnTo>
                        <a:pt x="163" y="1337"/>
                      </a:lnTo>
                      <a:lnTo>
                        <a:pt x="144" y="1310"/>
                      </a:lnTo>
                      <a:lnTo>
                        <a:pt x="113" y="1274"/>
                      </a:lnTo>
                      <a:lnTo>
                        <a:pt x="71" y="1237"/>
                      </a:lnTo>
                      <a:lnTo>
                        <a:pt x="50" y="1187"/>
                      </a:lnTo>
                      <a:lnTo>
                        <a:pt x="0" y="1144"/>
                      </a:lnTo>
                      <a:lnTo>
                        <a:pt x="0" y="1118"/>
                      </a:lnTo>
                      <a:lnTo>
                        <a:pt x="26" y="1084"/>
                      </a:lnTo>
                      <a:lnTo>
                        <a:pt x="37" y="1041"/>
                      </a:lnTo>
                      <a:lnTo>
                        <a:pt x="31" y="1018"/>
                      </a:lnTo>
                      <a:lnTo>
                        <a:pt x="18" y="981"/>
                      </a:lnTo>
                      <a:lnTo>
                        <a:pt x="14" y="954"/>
                      </a:lnTo>
                      <a:lnTo>
                        <a:pt x="33" y="912"/>
                      </a:lnTo>
                      <a:lnTo>
                        <a:pt x="33" y="884"/>
                      </a:lnTo>
                      <a:lnTo>
                        <a:pt x="13" y="829"/>
                      </a:lnTo>
                      <a:lnTo>
                        <a:pt x="13" y="797"/>
                      </a:lnTo>
                      <a:lnTo>
                        <a:pt x="24" y="773"/>
                      </a:lnTo>
                      <a:lnTo>
                        <a:pt x="45" y="744"/>
                      </a:lnTo>
                      <a:lnTo>
                        <a:pt x="44" y="694"/>
                      </a:lnTo>
                      <a:lnTo>
                        <a:pt x="31" y="653"/>
                      </a:lnTo>
                      <a:lnTo>
                        <a:pt x="44" y="605"/>
                      </a:lnTo>
                      <a:lnTo>
                        <a:pt x="56" y="594"/>
                      </a:lnTo>
                      <a:lnTo>
                        <a:pt x="45" y="550"/>
                      </a:lnTo>
                      <a:lnTo>
                        <a:pt x="18" y="503"/>
                      </a:lnTo>
                      <a:lnTo>
                        <a:pt x="13" y="473"/>
                      </a:lnTo>
                      <a:lnTo>
                        <a:pt x="18" y="444"/>
                      </a:lnTo>
                      <a:lnTo>
                        <a:pt x="52" y="418"/>
                      </a:lnTo>
                      <a:lnTo>
                        <a:pt x="50" y="397"/>
                      </a:lnTo>
                      <a:lnTo>
                        <a:pt x="14" y="331"/>
                      </a:lnTo>
                      <a:lnTo>
                        <a:pt x="2" y="279"/>
                      </a:lnTo>
                      <a:lnTo>
                        <a:pt x="13" y="250"/>
                      </a:lnTo>
                      <a:lnTo>
                        <a:pt x="45" y="223"/>
                      </a:lnTo>
                      <a:lnTo>
                        <a:pt x="37" y="200"/>
                      </a:lnTo>
                      <a:lnTo>
                        <a:pt x="14" y="173"/>
                      </a:lnTo>
                      <a:lnTo>
                        <a:pt x="14" y="144"/>
                      </a:lnTo>
                      <a:lnTo>
                        <a:pt x="52" y="124"/>
                      </a:lnTo>
                      <a:lnTo>
                        <a:pt x="68" y="103"/>
                      </a:lnTo>
                      <a:lnTo>
                        <a:pt x="37" y="60"/>
                      </a:lnTo>
                      <a:lnTo>
                        <a:pt x="37" y="37"/>
                      </a:lnTo>
                      <a:lnTo>
                        <a:pt x="74" y="23"/>
                      </a:lnTo>
                      <a:lnTo>
                        <a:pt x="77" y="0"/>
                      </a:lnTo>
                      <a:lnTo>
                        <a:pt x="118" y="60"/>
                      </a:lnTo>
                      <a:lnTo>
                        <a:pt x="169" y="123"/>
                      </a:lnTo>
                      <a:lnTo>
                        <a:pt x="231" y="173"/>
                      </a:lnTo>
                      <a:lnTo>
                        <a:pt x="281" y="213"/>
                      </a:lnTo>
                      <a:lnTo>
                        <a:pt x="335" y="244"/>
                      </a:lnTo>
                      <a:lnTo>
                        <a:pt x="355" y="26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6" name="Freeform 58">
                  <a:extLst>
                    <a:ext uri="{FF2B5EF4-FFF2-40B4-BE49-F238E27FC236}">
                      <a16:creationId xmlns:a16="http://schemas.microsoft.com/office/drawing/2014/main" id="{41D25C5F-25ED-49BF-8A64-7435BF123596}"/>
                    </a:ext>
                  </a:extLst>
                </p:cNvPr>
                <p:cNvSpPr>
                  <a:spLocks/>
                </p:cNvSpPr>
                <p:nvPr/>
              </p:nvSpPr>
              <p:spPr bwMode="auto">
                <a:xfrm>
                  <a:off x="4024" y="1039"/>
                  <a:ext cx="35" cy="370"/>
                </a:xfrm>
                <a:custGeom>
                  <a:avLst/>
                  <a:gdLst>
                    <a:gd name="T0" fmla="*/ 0 w 105"/>
                    <a:gd name="T1" fmla="*/ 0 h 1112"/>
                    <a:gd name="T2" fmla="*/ 0 w 105"/>
                    <a:gd name="T3" fmla="*/ 0 h 1112"/>
                    <a:gd name="T4" fmla="*/ 0 w 105"/>
                    <a:gd name="T5" fmla="*/ 0 h 1112"/>
                    <a:gd name="T6" fmla="*/ 0 w 105"/>
                    <a:gd name="T7" fmla="*/ 0 h 1112"/>
                    <a:gd name="T8" fmla="*/ 0 w 105"/>
                    <a:gd name="T9" fmla="*/ 0 h 1112"/>
                    <a:gd name="T10" fmla="*/ 0 w 105"/>
                    <a:gd name="T11" fmla="*/ 0 h 1112"/>
                    <a:gd name="T12" fmla="*/ 0 w 105"/>
                    <a:gd name="T13" fmla="*/ 0 h 1112"/>
                    <a:gd name="T14" fmla="*/ 0 w 105"/>
                    <a:gd name="T15" fmla="*/ 0 h 1112"/>
                    <a:gd name="T16" fmla="*/ 0 w 105"/>
                    <a:gd name="T17" fmla="*/ 0 h 1112"/>
                    <a:gd name="T18" fmla="*/ 0 w 105"/>
                    <a:gd name="T19" fmla="*/ 0 h 1112"/>
                    <a:gd name="T20" fmla="*/ 0 w 105"/>
                    <a:gd name="T21" fmla="*/ 0 h 1112"/>
                    <a:gd name="T22" fmla="*/ 0 w 105"/>
                    <a:gd name="T23" fmla="*/ 0 h 1112"/>
                    <a:gd name="T24" fmla="*/ 0 w 105"/>
                    <a:gd name="T25" fmla="*/ 0 h 1112"/>
                    <a:gd name="T26" fmla="*/ 0 w 105"/>
                    <a:gd name="T27" fmla="*/ 0 h 1112"/>
                    <a:gd name="T28" fmla="*/ 0 w 105"/>
                    <a:gd name="T29" fmla="*/ 0 h 1112"/>
                    <a:gd name="T30" fmla="*/ 0 w 105"/>
                    <a:gd name="T31" fmla="*/ 0 h 1112"/>
                    <a:gd name="T32" fmla="*/ 0 w 105"/>
                    <a:gd name="T33" fmla="*/ 0 h 1112"/>
                    <a:gd name="T34" fmla="*/ 0 w 105"/>
                    <a:gd name="T35" fmla="*/ 0 h 1112"/>
                    <a:gd name="T36" fmla="*/ 0 w 105"/>
                    <a:gd name="T37" fmla="*/ 0 h 1112"/>
                    <a:gd name="T38" fmla="*/ 0 w 105"/>
                    <a:gd name="T39" fmla="*/ 0 h 1112"/>
                    <a:gd name="T40" fmla="*/ 0 w 105"/>
                    <a:gd name="T41" fmla="*/ 0 h 1112"/>
                    <a:gd name="T42" fmla="*/ 0 w 105"/>
                    <a:gd name="T43" fmla="*/ 0 h 1112"/>
                    <a:gd name="T44" fmla="*/ 0 w 105"/>
                    <a:gd name="T45" fmla="*/ 0 h 1112"/>
                    <a:gd name="T46" fmla="*/ 0 w 105"/>
                    <a:gd name="T47" fmla="*/ 0 h 1112"/>
                    <a:gd name="T48" fmla="*/ 0 w 105"/>
                    <a:gd name="T49" fmla="*/ 0 h 1112"/>
                    <a:gd name="T50" fmla="*/ 0 w 105"/>
                    <a:gd name="T51" fmla="*/ 0 h 1112"/>
                    <a:gd name="T52" fmla="*/ 0 w 105"/>
                    <a:gd name="T53" fmla="*/ 0 h 1112"/>
                    <a:gd name="T54" fmla="*/ 0 w 105"/>
                    <a:gd name="T55" fmla="*/ 0 h 1112"/>
                    <a:gd name="T56" fmla="*/ 0 w 105"/>
                    <a:gd name="T57" fmla="*/ 0 h 1112"/>
                    <a:gd name="T58" fmla="*/ 0 w 105"/>
                    <a:gd name="T59" fmla="*/ 0 h 1112"/>
                    <a:gd name="T60" fmla="*/ 0 w 105"/>
                    <a:gd name="T61" fmla="*/ 0 h 1112"/>
                    <a:gd name="T62" fmla="*/ 0 w 105"/>
                    <a:gd name="T63" fmla="*/ 0 h 1112"/>
                    <a:gd name="T64" fmla="*/ 0 w 105"/>
                    <a:gd name="T65" fmla="*/ 0 h 1112"/>
                    <a:gd name="T66" fmla="*/ 0 w 105"/>
                    <a:gd name="T67" fmla="*/ 0 h 1112"/>
                    <a:gd name="T68" fmla="*/ 0 w 105"/>
                    <a:gd name="T69" fmla="*/ 0 h 1112"/>
                    <a:gd name="T70" fmla="*/ 0 w 105"/>
                    <a:gd name="T71" fmla="*/ 0 h 1112"/>
                    <a:gd name="T72" fmla="*/ 0 w 105"/>
                    <a:gd name="T73" fmla="*/ 0 h 1112"/>
                    <a:gd name="T74" fmla="*/ 0 w 105"/>
                    <a:gd name="T75" fmla="*/ 0 h 1112"/>
                    <a:gd name="T76" fmla="*/ 0 w 105"/>
                    <a:gd name="T77" fmla="*/ 0 h 1112"/>
                    <a:gd name="T78" fmla="*/ 0 w 105"/>
                    <a:gd name="T79" fmla="*/ 0 h 1112"/>
                    <a:gd name="T80" fmla="*/ 0 w 105"/>
                    <a:gd name="T81" fmla="*/ 0 h 1112"/>
                    <a:gd name="T82" fmla="*/ 0 w 105"/>
                    <a:gd name="T83" fmla="*/ 0 h 1112"/>
                    <a:gd name="T84" fmla="*/ 0 w 105"/>
                    <a:gd name="T85" fmla="*/ 0 h 1112"/>
                    <a:gd name="T86" fmla="*/ 0 w 105"/>
                    <a:gd name="T87" fmla="*/ 0 h 1112"/>
                    <a:gd name="T88" fmla="*/ 0 w 105"/>
                    <a:gd name="T89" fmla="*/ 0 h 1112"/>
                    <a:gd name="T90" fmla="*/ 0 w 105"/>
                    <a:gd name="T91" fmla="*/ 0 h 1112"/>
                    <a:gd name="T92" fmla="*/ 0 w 105"/>
                    <a:gd name="T93" fmla="*/ 0 h 1112"/>
                    <a:gd name="T94" fmla="*/ 0 w 105"/>
                    <a:gd name="T95" fmla="*/ 0 h 1112"/>
                    <a:gd name="T96" fmla="*/ 0 w 105"/>
                    <a:gd name="T97" fmla="*/ 0 h 111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5"/>
                    <a:gd name="T148" fmla="*/ 0 h 1112"/>
                    <a:gd name="T149" fmla="*/ 105 w 105"/>
                    <a:gd name="T150" fmla="*/ 1112 h 111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5" h="1112">
                      <a:moveTo>
                        <a:pt x="52" y="0"/>
                      </a:moveTo>
                      <a:lnTo>
                        <a:pt x="71" y="37"/>
                      </a:lnTo>
                      <a:lnTo>
                        <a:pt x="88" y="61"/>
                      </a:lnTo>
                      <a:lnTo>
                        <a:pt x="105" y="77"/>
                      </a:lnTo>
                      <a:lnTo>
                        <a:pt x="100" y="95"/>
                      </a:lnTo>
                      <a:lnTo>
                        <a:pt x="84" y="108"/>
                      </a:lnTo>
                      <a:lnTo>
                        <a:pt x="58" y="114"/>
                      </a:lnTo>
                      <a:lnTo>
                        <a:pt x="39" y="130"/>
                      </a:lnTo>
                      <a:lnTo>
                        <a:pt x="44" y="150"/>
                      </a:lnTo>
                      <a:lnTo>
                        <a:pt x="57" y="161"/>
                      </a:lnTo>
                      <a:lnTo>
                        <a:pt x="78" y="187"/>
                      </a:lnTo>
                      <a:lnTo>
                        <a:pt x="78" y="201"/>
                      </a:lnTo>
                      <a:lnTo>
                        <a:pt x="71" y="214"/>
                      </a:lnTo>
                      <a:lnTo>
                        <a:pt x="52" y="227"/>
                      </a:lnTo>
                      <a:lnTo>
                        <a:pt x="34" y="239"/>
                      </a:lnTo>
                      <a:lnTo>
                        <a:pt x="31" y="258"/>
                      </a:lnTo>
                      <a:lnTo>
                        <a:pt x="37" y="277"/>
                      </a:lnTo>
                      <a:lnTo>
                        <a:pt x="52" y="314"/>
                      </a:lnTo>
                      <a:lnTo>
                        <a:pt x="65" y="343"/>
                      </a:lnTo>
                      <a:lnTo>
                        <a:pt x="78" y="364"/>
                      </a:lnTo>
                      <a:lnTo>
                        <a:pt x="78" y="387"/>
                      </a:lnTo>
                      <a:lnTo>
                        <a:pt x="71" y="408"/>
                      </a:lnTo>
                      <a:lnTo>
                        <a:pt x="52" y="427"/>
                      </a:lnTo>
                      <a:lnTo>
                        <a:pt x="39" y="445"/>
                      </a:lnTo>
                      <a:lnTo>
                        <a:pt x="44" y="476"/>
                      </a:lnTo>
                      <a:lnTo>
                        <a:pt x="75" y="524"/>
                      </a:lnTo>
                      <a:lnTo>
                        <a:pt x="88" y="550"/>
                      </a:lnTo>
                      <a:lnTo>
                        <a:pt x="89" y="574"/>
                      </a:lnTo>
                      <a:lnTo>
                        <a:pt x="78" y="593"/>
                      </a:lnTo>
                      <a:lnTo>
                        <a:pt x="63" y="611"/>
                      </a:lnTo>
                      <a:lnTo>
                        <a:pt x="58" y="637"/>
                      </a:lnTo>
                      <a:lnTo>
                        <a:pt x="68" y="668"/>
                      </a:lnTo>
                      <a:lnTo>
                        <a:pt x="81" y="701"/>
                      </a:lnTo>
                      <a:lnTo>
                        <a:pt x="88" y="724"/>
                      </a:lnTo>
                      <a:lnTo>
                        <a:pt x="81" y="739"/>
                      </a:lnTo>
                      <a:lnTo>
                        <a:pt x="65" y="756"/>
                      </a:lnTo>
                      <a:lnTo>
                        <a:pt x="44" y="774"/>
                      </a:lnTo>
                      <a:lnTo>
                        <a:pt x="34" y="793"/>
                      </a:lnTo>
                      <a:lnTo>
                        <a:pt x="44" y="826"/>
                      </a:lnTo>
                      <a:lnTo>
                        <a:pt x="65" y="861"/>
                      </a:lnTo>
                      <a:lnTo>
                        <a:pt x="75" y="887"/>
                      </a:lnTo>
                      <a:lnTo>
                        <a:pt x="78" y="908"/>
                      </a:lnTo>
                      <a:lnTo>
                        <a:pt x="71" y="918"/>
                      </a:lnTo>
                      <a:lnTo>
                        <a:pt x="50" y="918"/>
                      </a:lnTo>
                      <a:lnTo>
                        <a:pt x="44" y="964"/>
                      </a:lnTo>
                      <a:lnTo>
                        <a:pt x="57" y="993"/>
                      </a:lnTo>
                      <a:lnTo>
                        <a:pt x="68" y="1014"/>
                      </a:lnTo>
                      <a:lnTo>
                        <a:pt x="71" y="1032"/>
                      </a:lnTo>
                      <a:lnTo>
                        <a:pt x="71" y="1050"/>
                      </a:lnTo>
                      <a:lnTo>
                        <a:pt x="50" y="1076"/>
                      </a:lnTo>
                      <a:lnTo>
                        <a:pt x="21" y="1112"/>
                      </a:lnTo>
                      <a:lnTo>
                        <a:pt x="2" y="1100"/>
                      </a:lnTo>
                      <a:lnTo>
                        <a:pt x="8" y="1071"/>
                      </a:lnTo>
                      <a:lnTo>
                        <a:pt x="37" y="1024"/>
                      </a:lnTo>
                      <a:lnTo>
                        <a:pt x="34" y="995"/>
                      </a:lnTo>
                      <a:lnTo>
                        <a:pt x="21" y="961"/>
                      </a:lnTo>
                      <a:lnTo>
                        <a:pt x="13" y="932"/>
                      </a:lnTo>
                      <a:lnTo>
                        <a:pt x="25" y="908"/>
                      </a:lnTo>
                      <a:lnTo>
                        <a:pt x="37" y="900"/>
                      </a:lnTo>
                      <a:lnTo>
                        <a:pt x="39" y="881"/>
                      </a:lnTo>
                      <a:lnTo>
                        <a:pt x="25" y="845"/>
                      </a:lnTo>
                      <a:lnTo>
                        <a:pt x="8" y="814"/>
                      </a:lnTo>
                      <a:lnTo>
                        <a:pt x="0" y="782"/>
                      </a:lnTo>
                      <a:lnTo>
                        <a:pt x="8" y="745"/>
                      </a:lnTo>
                      <a:lnTo>
                        <a:pt x="37" y="731"/>
                      </a:lnTo>
                      <a:lnTo>
                        <a:pt x="46" y="714"/>
                      </a:lnTo>
                      <a:lnTo>
                        <a:pt x="44" y="689"/>
                      </a:lnTo>
                      <a:lnTo>
                        <a:pt x="37" y="664"/>
                      </a:lnTo>
                      <a:lnTo>
                        <a:pt x="27" y="631"/>
                      </a:lnTo>
                      <a:lnTo>
                        <a:pt x="27" y="606"/>
                      </a:lnTo>
                      <a:lnTo>
                        <a:pt x="39" y="589"/>
                      </a:lnTo>
                      <a:lnTo>
                        <a:pt x="57" y="568"/>
                      </a:lnTo>
                      <a:lnTo>
                        <a:pt x="57" y="556"/>
                      </a:lnTo>
                      <a:lnTo>
                        <a:pt x="44" y="526"/>
                      </a:lnTo>
                      <a:lnTo>
                        <a:pt x="18" y="489"/>
                      </a:lnTo>
                      <a:lnTo>
                        <a:pt x="8" y="461"/>
                      </a:lnTo>
                      <a:lnTo>
                        <a:pt x="8" y="439"/>
                      </a:lnTo>
                      <a:lnTo>
                        <a:pt x="15" y="418"/>
                      </a:lnTo>
                      <a:lnTo>
                        <a:pt x="31" y="401"/>
                      </a:lnTo>
                      <a:lnTo>
                        <a:pt x="46" y="382"/>
                      </a:lnTo>
                      <a:lnTo>
                        <a:pt x="46" y="368"/>
                      </a:lnTo>
                      <a:lnTo>
                        <a:pt x="13" y="300"/>
                      </a:lnTo>
                      <a:lnTo>
                        <a:pt x="6" y="274"/>
                      </a:lnTo>
                      <a:lnTo>
                        <a:pt x="0" y="251"/>
                      </a:lnTo>
                      <a:lnTo>
                        <a:pt x="13" y="230"/>
                      </a:lnTo>
                      <a:lnTo>
                        <a:pt x="27" y="214"/>
                      </a:lnTo>
                      <a:lnTo>
                        <a:pt x="39" y="201"/>
                      </a:lnTo>
                      <a:lnTo>
                        <a:pt x="39" y="189"/>
                      </a:lnTo>
                      <a:lnTo>
                        <a:pt x="27" y="170"/>
                      </a:lnTo>
                      <a:lnTo>
                        <a:pt x="8" y="150"/>
                      </a:lnTo>
                      <a:lnTo>
                        <a:pt x="8" y="130"/>
                      </a:lnTo>
                      <a:lnTo>
                        <a:pt x="21" y="111"/>
                      </a:lnTo>
                      <a:lnTo>
                        <a:pt x="39" y="95"/>
                      </a:lnTo>
                      <a:lnTo>
                        <a:pt x="57" y="87"/>
                      </a:lnTo>
                      <a:lnTo>
                        <a:pt x="65" y="74"/>
                      </a:lnTo>
                      <a:lnTo>
                        <a:pt x="58" y="58"/>
                      </a:lnTo>
                      <a:lnTo>
                        <a:pt x="46" y="39"/>
                      </a:lnTo>
                      <a:lnTo>
                        <a:pt x="39" y="20"/>
                      </a:ln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7" name="Freeform 59">
                  <a:extLst>
                    <a:ext uri="{FF2B5EF4-FFF2-40B4-BE49-F238E27FC236}">
                      <a16:creationId xmlns:a16="http://schemas.microsoft.com/office/drawing/2014/main" id="{441C16CE-EF5B-45AE-A595-46E759195961}"/>
                    </a:ext>
                  </a:extLst>
                </p:cNvPr>
                <p:cNvSpPr>
                  <a:spLocks/>
                </p:cNvSpPr>
                <p:nvPr/>
              </p:nvSpPr>
              <p:spPr bwMode="auto">
                <a:xfrm>
                  <a:off x="4118" y="1129"/>
                  <a:ext cx="32" cy="300"/>
                </a:xfrm>
                <a:custGeom>
                  <a:avLst/>
                  <a:gdLst>
                    <a:gd name="T0" fmla="*/ 0 w 97"/>
                    <a:gd name="T1" fmla="*/ 0 h 900"/>
                    <a:gd name="T2" fmla="*/ 0 w 97"/>
                    <a:gd name="T3" fmla="*/ 0 h 900"/>
                    <a:gd name="T4" fmla="*/ 0 w 97"/>
                    <a:gd name="T5" fmla="*/ 0 h 900"/>
                    <a:gd name="T6" fmla="*/ 0 w 97"/>
                    <a:gd name="T7" fmla="*/ 0 h 900"/>
                    <a:gd name="T8" fmla="*/ 0 w 97"/>
                    <a:gd name="T9" fmla="*/ 0 h 900"/>
                    <a:gd name="T10" fmla="*/ 0 w 97"/>
                    <a:gd name="T11" fmla="*/ 0 h 900"/>
                    <a:gd name="T12" fmla="*/ 0 w 97"/>
                    <a:gd name="T13" fmla="*/ 0 h 900"/>
                    <a:gd name="T14" fmla="*/ 0 w 97"/>
                    <a:gd name="T15" fmla="*/ 0 h 900"/>
                    <a:gd name="T16" fmla="*/ 0 w 97"/>
                    <a:gd name="T17" fmla="*/ 0 h 900"/>
                    <a:gd name="T18" fmla="*/ 0 w 97"/>
                    <a:gd name="T19" fmla="*/ 0 h 900"/>
                    <a:gd name="T20" fmla="*/ 0 w 97"/>
                    <a:gd name="T21" fmla="*/ 0 h 900"/>
                    <a:gd name="T22" fmla="*/ 0 w 97"/>
                    <a:gd name="T23" fmla="*/ 0 h 900"/>
                    <a:gd name="T24" fmla="*/ 0 w 97"/>
                    <a:gd name="T25" fmla="*/ 0 h 900"/>
                    <a:gd name="T26" fmla="*/ 0 w 97"/>
                    <a:gd name="T27" fmla="*/ 0 h 900"/>
                    <a:gd name="T28" fmla="*/ 0 w 97"/>
                    <a:gd name="T29" fmla="*/ 0 h 900"/>
                    <a:gd name="T30" fmla="*/ 0 w 97"/>
                    <a:gd name="T31" fmla="*/ 0 h 900"/>
                    <a:gd name="T32" fmla="*/ 0 w 97"/>
                    <a:gd name="T33" fmla="*/ 0 h 900"/>
                    <a:gd name="T34" fmla="*/ 0 w 97"/>
                    <a:gd name="T35" fmla="*/ 0 h 900"/>
                    <a:gd name="T36" fmla="*/ 0 w 97"/>
                    <a:gd name="T37" fmla="*/ 0 h 900"/>
                    <a:gd name="T38" fmla="*/ 0 w 97"/>
                    <a:gd name="T39" fmla="*/ 0 h 900"/>
                    <a:gd name="T40" fmla="*/ 0 w 97"/>
                    <a:gd name="T41" fmla="*/ 0 h 900"/>
                    <a:gd name="T42" fmla="*/ 0 w 97"/>
                    <a:gd name="T43" fmla="*/ 0 h 900"/>
                    <a:gd name="T44" fmla="*/ 0 w 97"/>
                    <a:gd name="T45" fmla="*/ 0 h 900"/>
                    <a:gd name="T46" fmla="*/ 0 w 97"/>
                    <a:gd name="T47" fmla="*/ 0 h 900"/>
                    <a:gd name="T48" fmla="*/ 0 w 97"/>
                    <a:gd name="T49" fmla="*/ 0 h 900"/>
                    <a:gd name="T50" fmla="*/ 0 w 97"/>
                    <a:gd name="T51" fmla="*/ 0 h 900"/>
                    <a:gd name="T52" fmla="*/ 0 w 97"/>
                    <a:gd name="T53" fmla="*/ 0 h 900"/>
                    <a:gd name="T54" fmla="*/ 0 w 97"/>
                    <a:gd name="T55" fmla="*/ 0 h 900"/>
                    <a:gd name="T56" fmla="*/ 0 w 97"/>
                    <a:gd name="T57" fmla="*/ 0 h 900"/>
                    <a:gd name="T58" fmla="*/ 0 w 97"/>
                    <a:gd name="T59" fmla="*/ 0 h 900"/>
                    <a:gd name="T60" fmla="*/ 0 w 97"/>
                    <a:gd name="T61" fmla="*/ 0 h 900"/>
                    <a:gd name="T62" fmla="*/ 0 w 97"/>
                    <a:gd name="T63" fmla="*/ 0 h 900"/>
                    <a:gd name="T64" fmla="*/ 0 w 97"/>
                    <a:gd name="T65" fmla="*/ 0 h 900"/>
                    <a:gd name="T66" fmla="*/ 0 w 97"/>
                    <a:gd name="T67" fmla="*/ 0 h 9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7"/>
                    <a:gd name="T103" fmla="*/ 0 h 900"/>
                    <a:gd name="T104" fmla="*/ 97 w 97"/>
                    <a:gd name="T105" fmla="*/ 900 h 90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7" h="900">
                      <a:moveTo>
                        <a:pt x="74" y="0"/>
                      </a:moveTo>
                      <a:lnTo>
                        <a:pt x="87" y="24"/>
                      </a:lnTo>
                      <a:lnTo>
                        <a:pt x="97" y="68"/>
                      </a:lnTo>
                      <a:lnTo>
                        <a:pt x="92" y="87"/>
                      </a:lnTo>
                      <a:lnTo>
                        <a:pt x="66" y="100"/>
                      </a:lnTo>
                      <a:lnTo>
                        <a:pt x="50" y="112"/>
                      </a:lnTo>
                      <a:lnTo>
                        <a:pt x="50" y="147"/>
                      </a:lnTo>
                      <a:lnTo>
                        <a:pt x="62" y="181"/>
                      </a:lnTo>
                      <a:lnTo>
                        <a:pt x="79" y="204"/>
                      </a:lnTo>
                      <a:lnTo>
                        <a:pt x="81" y="247"/>
                      </a:lnTo>
                      <a:lnTo>
                        <a:pt x="72" y="262"/>
                      </a:lnTo>
                      <a:lnTo>
                        <a:pt x="56" y="281"/>
                      </a:lnTo>
                      <a:lnTo>
                        <a:pt x="53" y="310"/>
                      </a:lnTo>
                      <a:lnTo>
                        <a:pt x="62" y="337"/>
                      </a:lnTo>
                      <a:lnTo>
                        <a:pt x="74" y="360"/>
                      </a:lnTo>
                      <a:lnTo>
                        <a:pt x="81" y="397"/>
                      </a:lnTo>
                      <a:lnTo>
                        <a:pt x="81" y="418"/>
                      </a:lnTo>
                      <a:lnTo>
                        <a:pt x="68" y="442"/>
                      </a:lnTo>
                      <a:lnTo>
                        <a:pt x="47" y="462"/>
                      </a:lnTo>
                      <a:lnTo>
                        <a:pt x="47" y="481"/>
                      </a:lnTo>
                      <a:lnTo>
                        <a:pt x="53" y="537"/>
                      </a:lnTo>
                      <a:lnTo>
                        <a:pt x="74" y="560"/>
                      </a:lnTo>
                      <a:lnTo>
                        <a:pt x="87" y="584"/>
                      </a:lnTo>
                      <a:lnTo>
                        <a:pt x="81" y="612"/>
                      </a:lnTo>
                      <a:lnTo>
                        <a:pt x="50" y="631"/>
                      </a:lnTo>
                      <a:lnTo>
                        <a:pt x="35" y="650"/>
                      </a:lnTo>
                      <a:lnTo>
                        <a:pt x="31" y="684"/>
                      </a:lnTo>
                      <a:lnTo>
                        <a:pt x="47" y="729"/>
                      </a:lnTo>
                      <a:lnTo>
                        <a:pt x="60" y="773"/>
                      </a:lnTo>
                      <a:lnTo>
                        <a:pt x="60" y="797"/>
                      </a:lnTo>
                      <a:lnTo>
                        <a:pt x="53" y="831"/>
                      </a:lnTo>
                      <a:lnTo>
                        <a:pt x="35" y="837"/>
                      </a:lnTo>
                      <a:lnTo>
                        <a:pt x="23" y="862"/>
                      </a:lnTo>
                      <a:lnTo>
                        <a:pt x="23" y="891"/>
                      </a:lnTo>
                      <a:lnTo>
                        <a:pt x="0" y="900"/>
                      </a:lnTo>
                      <a:lnTo>
                        <a:pt x="10" y="868"/>
                      </a:lnTo>
                      <a:lnTo>
                        <a:pt x="29" y="831"/>
                      </a:lnTo>
                      <a:lnTo>
                        <a:pt x="35" y="805"/>
                      </a:lnTo>
                      <a:lnTo>
                        <a:pt x="35" y="755"/>
                      </a:lnTo>
                      <a:lnTo>
                        <a:pt x="23" y="712"/>
                      </a:lnTo>
                      <a:lnTo>
                        <a:pt x="18" y="679"/>
                      </a:lnTo>
                      <a:lnTo>
                        <a:pt x="16" y="644"/>
                      </a:lnTo>
                      <a:lnTo>
                        <a:pt x="37" y="616"/>
                      </a:lnTo>
                      <a:lnTo>
                        <a:pt x="50" y="597"/>
                      </a:lnTo>
                      <a:lnTo>
                        <a:pt x="42" y="560"/>
                      </a:lnTo>
                      <a:lnTo>
                        <a:pt x="23" y="531"/>
                      </a:lnTo>
                      <a:lnTo>
                        <a:pt x="18" y="505"/>
                      </a:lnTo>
                      <a:lnTo>
                        <a:pt x="16" y="468"/>
                      </a:lnTo>
                      <a:lnTo>
                        <a:pt x="24" y="444"/>
                      </a:lnTo>
                      <a:lnTo>
                        <a:pt x="42" y="418"/>
                      </a:lnTo>
                      <a:lnTo>
                        <a:pt x="53" y="400"/>
                      </a:lnTo>
                      <a:lnTo>
                        <a:pt x="53" y="381"/>
                      </a:lnTo>
                      <a:lnTo>
                        <a:pt x="42" y="360"/>
                      </a:lnTo>
                      <a:lnTo>
                        <a:pt x="29" y="318"/>
                      </a:lnTo>
                      <a:lnTo>
                        <a:pt x="29" y="292"/>
                      </a:lnTo>
                      <a:lnTo>
                        <a:pt x="35" y="266"/>
                      </a:lnTo>
                      <a:lnTo>
                        <a:pt x="47" y="247"/>
                      </a:lnTo>
                      <a:lnTo>
                        <a:pt x="50" y="229"/>
                      </a:lnTo>
                      <a:lnTo>
                        <a:pt x="47" y="205"/>
                      </a:lnTo>
                      <a:lnTo>
                        <a:pt x="31" y="173"/>
                      </a:lnTo>
                      <a:lnTo>
                        <a:pt x="23" y="150"/>
                      </a:lnTo>
                      <a:lnTo>
                        <a:pt x="24" y="110"/>
                      </a:lnTo>
                      <a:lnTo>
                        <a:pt x="37" y="94"/>
                      </a:lnTo>
                      <a:lnTo>
                        <a:pt x="53" y="68"/>
                      </a:lnTo>
                      <a:lnTo>
                        <a:pt x="62" y="47"/>
                      </a:lnTo>
                      <a:lnTo>
                        <a:pt x="56" y="29"/>
                      </a:lnTo>
                      <a:lnTo>
                        <a:pt x="60" y="10"/>
                      </a:lnTo>
                      <a:lnTo>
                        <a:pt x="7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8" name="Freeform 60">
                  <a:extLst>
                    <a:ext uri="{FF2B5EF4-FFF2-40B4-BE49-F238E27FC236}">
                      <a16:creationId xmlns:a16="http://schemas.microsoft.com/office/drawing/2014/main" id="{E0C3E8CA-7E10-47D5-9D15-7F3BAE5A84D8}"/>
                    </a:ext>
                  </a:extLst>
                </p:cNvPr>
                <p:cNvSpPr>
                  <a:spLocks/>
                </p:cNvSpPr>
                <p:nvPr/>
              </p:nvSpPr>
              <p:spPr bwMode="auto">
                <a:xfrm>
                  <a:off x="4065" y="1093"/>
                  <a:ext cx="75" cy="65"/>
                </a:xfrm>
                <a:custGeom>
                  <a:avLst/>
                  <a:gdLst>
                    <a:gd name="T0" fmla="*/ 0 w 225"/>
                    <a:gd name="T1" fmla="*/ 0 h 193"/>
                    <a:gd name="T2" fmla="*/ 0 w 225"/>
                    <a:gd name="T3" fmla="*/ 0 h 193"/>
                    <a:gd name="T4" fmla="*/ 0 w 225"/>
                    <a:gd name="T5" fmla="*/ 0 h 193"/>
                    <a:gd name="T6" fmla="*/ 0 w 225"/>
                    <a:gd name="T7" fmla="*/ 0 h 193"/>
                    <a:gd name="T8" fmla="*/ 0 w 225"/>
                    <a:gd name="T9" fmla="*/ 0 h 193"/>
                    <a:gd name="T10" fmla="*/ 0 w 225"/>
                    <a:gd name="T11" fmla="*/ 0 h 193"/>
                    <a:gd name="T12" fmla="*/ 0 w 225"/>
                    <a:gd name="T13" fmla="*/ 0 h 193"/>
                    <a:gd name="T14" fmla="*/ 0 w 225"/>
                    <a:gd name="T15" fmla="*/ 0 h 193"/>
                    <a:gd name="T16" fmla="*/ 0 w 225"/>
                    <a:gd name="T17" fmla="*/ 0 h 1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5"/>
                    <a:gd name="T28" fmla="*/ 0 h 193"/>
                    <a:gd name="T29" fmla="*/ 225 w 225"/>
                    <a:gd name="T30" fmla="*/ 193 h 19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5" h="193">
                      <a:moveTo>
                        <a:pt x="225" y="156"/>
                      </a:moveTo>
                      <a:lnTo>
                        <a:pt x="156" y="100"/>
                      </a:lnTo>
                      <a:lnTo>
                        <a:pt x="99" y="50"/>
                      </a:lnTo>
                      <a:lnTo>
                        <a:pt x="48" y="0"/>
                      </a:lnTo>
                      <a:lnTo>
                        <a:pt x="0" y="0"/>
                      </a:lnTo>
                      <a:lnTo>
                        <a:pt x="112" y="81"/>
                      </a:lnTo>
                      <a:lnTo>
                        <a:pt x="166" y="130"/>
                      </a:lnTo>
                      <a:lnTo>
                        <a:pt x="212" y="193"/>
                      </a:lnTo>
                      <a:lnTo>
                        <a:pt x="225"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9" name="Freeform 61">
                  <a:extLst>
                    <a:ext uri="{FF2B5EF4-FFF2-40B4-BE49-F238E27FC236}">
                      <a16:creationId xmlns:a16="http://schemas.microsoft.com/office/drawing/2014/main" id="{2D2EF8A2-2D8B-4C3B-880E-288B420A4712}"/>
                    </a:ext>
                  </a:extLst>
                </p:cNvPr>
                <p:cNvSpPr>
                  <a:spLocks/>
                </p:cNvSpPr>
                <p:nvPr/>
              </p:nvSpPr>
              <p:spPr bwMode="auto">
                <a:xfrm>
                  <a:off x="4065" y="1130"/>
                  <a:ext cx="65" cy="53"/>
                </a:xfrm>
                <a:custGeom>
                  <a:avLst/>
                  <a:gdLst>
                    <a:gd name="T0" fmla="*/ 0 w 195"/>
                    <a:gd name="T1" fmla="*/ 0 h 159"/>
                    <a:gd name="T2" fmla="*/ 0 w 195"/>
                    <a:gd name="T3" fmla="*/ 0 h 159"/>
                    <a:gd name="T4" fmla="*/ 0 w 195"/>
                    <a:gd name="T5" fmla="*/ 0 h 159"/>
                    <a:gd name="T6" fmla="*/ 0 w 195"/>
                    <a:gd name="T7" fmla="*/ 0 h 159"/>
                    <a:gd name="T8" fmla="*/ 0 w 195"/>
                    <a:gd name="T9" fmla="*/ 0 h 159"/>
                    <a:gd name="T10" fmla="*/ 0 w 195"/>
                    <a:gd name="T11" fmla="*/ 0 h 159"/>
                    <a:gd name="T12" fmla="*/ 0 w 195"/>
                    <a:gd name="T13" fmla="*/ 0 h 159"/>
                    <a:gd name="T14" fmla="*/ 0 w 195"/>
                    <a:gd name="T15" fmla="*/ 0 h 159"/>
                    <a:gd name="T16" fmla="*/ 0 w 195"/>
                    <a:gd name="T17" fmla="*/ 0 h 159"/>
                    <a:gd name="T18" fmla="*/ 0 w 195"/>
                    <a:gd name="T19" fmla="*/ 0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5"/>
                    <a:gd name="T31" fmla="*/ 0 h 159"/>
                    <a:gd name="T32" fmla="*/ 195 w 195"/>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5" h="159">
                      <a:moveTo>
                        <a:pt x="195" y="100"/>
                      </a:moveTo>
                      <a:lnTo>
                        <a:pt x="144" y="82"/>
                      </a:lnTo>
                      <a:lnTo>
                        <a:pt x="107" y="50"/>
                      </a:lnTo>
                      <a:lnTo>
                        <a:pt x="39" y="0"/>
                      </a:lnTo>
                      <a:lnTo>
                        <a:pt x="0" y="0"/>
                      </a:lnTo>
                      <a:lnTo>
                        <a:pt x="89" y="50"/>
                      </a:lnTo>
                      <a:lnTo>
                        <a:pt x="122" y="84"/>
                      </a:lnTo>
                      <a:lnTo>
                        <a:pt x="195" y="159"/>
                      </a:lnTo>
                      <a:lnTo>
                        <a:pt x="191" y="113"/>
                      </a:lnTo>
                      <a:lnTo>
                        <a:pt x="195"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0" name="Freeform 62">
                  <a:extLst>
                    <a:ext uri="{FF2B5EF4-FFF2-40B4-BE49-F238E27FC236}">
                      <a16:creationId xmlns:a16="http://schemas.microsoft.com/office/drawing/2014/main" id="{977636E6-7CF8-43B5-95D6-7ECA6C3B4C3E}"/>
                    </a:ext>
                  </a:extLst>
                </p:cNvPr>
                <p:cNvSpPr>
                  <a:spLocks/>
                </p:cNvSpPr>
                <p:nvPr/>
              </p:nvSpPr>
              <p:spPr bwMode="auto">
                <a:xfrm>
                  <a:off x="4055" y="1161"/>
                  <a:ext cx="76" cy="83"/>
                </a:xfrm>
                <a:custGeom>
                  <a:avLst/>
                  <a:gdLst>
                    <a:gd name="T0" fmla="*/ 0 w 229"/>
                    <a:gd name="T1" fmla="*/ 0 h 247"/>
                    <a:gd name="T2" fmla="*/ 0 w 229"/>
                    <a:gd name="T3" fmla="*/ 0 h 247"/>
                    <a:gd name="T4" fmla="*/ 0 w 229"/>
                    <a:gd name="T5" fmla="*/ 0 h 247"/>
                    <a:gd name="T6" fmla="*/ 0 w 229"/>
                    <a:gd name="T7" fmla="*/ 0 h 247"/>
                    <a:gd name="T8" fmla="*/ 0 w 229"/>
                    <a:gd name="T9" fmla="*/ 0 h 247"/>
                    <a:gd name="T10" fmla="*/ 0 w 229"/>
                    <a:gd name="T11" fmla="*/ 0 h 247"/>
                    <a:gd name="T12" fmla="*/ 0 w 229"/>
                    <a:gd name="T13" fmla="*/ 0 h 247"/>
                    <a:gd name="T14" fmla="*/ 0 w 229"/>
                    <a:gd name="T15" fmla="*/ 0 h 247"/>
                    <a:gd name="T16" fmla="*/ 0 w 229"/>
                    <a:gd name="T17" fmla="*/ 0 h 247"/>
                    <a:gd name="T18" fmla="*/ 0 w 229"/>
                    <a:gd name="T19" fmla="*/ 0 h 247"/>
                    <a:gd name="T20" fmla="*/ 0 w 229"/>
                    <a:gd name="T21" fmla="*/ 0 h 247"/>
                    <a:gd name="T22" fmla="*/ 0 w 229"/>
                    <a:gd name="T23" fmla="*/ 0 h 247"/>
                    <a:gd name="T24" fmla="*/ 0 w 229"/>
                    <a:gd name="T25" fmla="*/ 0 h 247"/>
                    <a:gd name="T26" fmla="*/ 0 w 229"/>
                    <a:gd name="T27" fmla="*/ 0 h 2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9"/>
                    <a:gd name="T43" fmla="*/ 0 h 247"/>
                    <a:gd name="T44" fmla="*/ 229 w 229"/>
                    <a:gd name="T45" fmla="*/ 247 h 24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9" h="247">
                      <a:moveTo>
                        <a:pt x="225" y="184"/>
                      </a:moveTo>
                      <a:lnTo>
                        <a:pt x="162" y="128"/>
                      </a:lnTo>
                      <a:lnTo>
                        <a:pt x="137" y="90"/>
                      </a:lnTo>
                      <a:lnTo>
                        <a:pt x="87" y="53"/>
                      </a:lnTo>
                      <a:lnTo>
                        <a:pt x="43" y="19"/>
                      </a:lnTo>
                      <a:lnTo>
                        <a:pt x="12" y="0"/>
                      </a:lnTo>
                      <a:lnTo>
                        <a:pt x="0" y="0"/>
                      </a:lnTo>
                      <a:lnTo>
                        <a:pt x="0" y="19"/>
                      </a:lnTo>
                      <a:lnTo>
                        <a:pt x="37" y="45"/>
                      </a:lnTo>
                      <a:lnTo>
                        <a:pt x="106" y="88"/>
                      </a:lnTo>
                      <a:lnTo>
                        <a:pt x="156" y="139"/>
                      </a:lnTo>
                      <a:lnTo>
                        <a:pt x="191" y="195"/>
                      </a:lnTo>
                      <a:lnTo>
                        <a:pt x="229" y="247"/>
                      </a:lnTo>
                      <a:lnTo>
                        <a:pt x="225" y="1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1" name="Freeform 63">
                  <a:extLst>
                    <a:ext uri="{FF2B5EF4-FFF2-40B4-BE49-F238E27FC236}">
                      <a16:creationId xmlns:a16="http://schemas.microsoft.com/office/drawing/2014/main" id="{906EE30A-0F59-46F0-94A0-62A4B535F3A2}"/>
                    </a:ext>
                  </a:extLst>
                </p:cNvPr>
                <p:cNvSpPr>
                  <a:spLocks/>
                </p:cNvSpPr>
                <p:nvPr/>
              </p:nvSpPr>
              <p:spPr bwMode="auto">
                <a:xfrm>
                  <a:off x="4062" y="1229"/>
                  <a:ext cx="60" cy="48"/>
                </a:xfrm>
                <a:custGeom>
                  <a:avLst/>
                  <a:gdLst>
                    <a:gd name="T0" fmla="*/ 0 w 178"/>
                    <a:gd name="T1" fmla="*/ 0 h 144"/>
                    <a:gd name="T2" fmla="*/ 0 w 178"/>
                    <a:gd name="T3" fmla="*/ 0 h 144"/>
                    <a:gd name="T4" fmla="*/ 0 w 178"/>
                    <a:gd name="T5" fmla="*/ 0 h 144"/>
                    <a:gd name="T6" fmla="*/ 0 w 178"/>
                    <a:gd name="T7" fmla="*/ 0 h 144"/>
                    <a:gd name="T8" fmla="*/ 0 w 178"/>
                    <a:gd name="T9" fmla="*/ 0 h 144"/>
                    <a:gd name="T10" fmla="*/ 0 w 178"/>
                    <a:gd name="T11" fmla="*/ 0 h 144"/>
                    <a:gd name="T12" fmla="*/ 0 w 178"/>
                    <a:gd name="T13" fmla="*/ 0 h 144"/>
                    <a:gd name="T14" fmla="*/ 0 w 178"/>
                    <a:gd name="T15" fmla="*/ 0 h 144"/>
                    <a:gd name="T16" fmla="*/ 0 w 178"/>
                    <a:gd name="T17" fmla="*/ 0 h 144"/>
                    <a:gd name="T18" fmla="*/ 0 w 178"/>
                    <a:gd name="T19" fmla="*/ 0 h 144"/>
                    <a:gd name="T20" fmla="*/ 0 w 178"/>
                    <a:gd name="T21" fmla="*/ 0 h 144"/>
                    <a:gd name="T22" fmla="*/ 0 w 178"/>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8"/>
                    <a:gd name="T37" fmla="*/ 0 h 144"/>
                    <a:gd name="T38" fmla="*/ 178 w 178"/>
                    <a:gd name="T39" fmla="*/ 144 h 1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8" h="144">
                      <a:moveTo>
                        <a:pt x="178" y="118"/>
                      </a:moveTo>
                      <a:lnTo>
                        <a:pt x="128" y="65"/>
                      </a:lnTo>
                      <a:lnTo>
                        <a:pt x="76" y="31"/>
                      </a:lnTo>
                      <a:lnTo>
                        <a:pt x="32" y="8"/>
                      </a:lnTo>
                      <a:lnTo>
                        <a:pt x="0" y="0"/>
                      </a:lnTo>
                      <a:lnTo>
                        <a:pt x="20" y="31"/>
                      </a:lnTo>
                      <a:lnTo>
                        <a:pt x="76" y="62"/>
                      </a:lnTo>
                      <a:lnTo>
                        <a:pt x="120" y="108"/>
                      </a:lnTo>
                      <a:lnTo>
                        <a:pt x="141" y="138"/>
                      </a:lnTo>
                      <a:lnTo>
                        <a:pt x="160" y="144"/>
                      </a:lnTo>
                      <a:lnTo>
                        <a:pt x="177" y="133"/>
                      </a:lnTo>
                      <a:lnTo>
                        <a:pt x="178"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 name="Freeform 64">
                  <a:extLst>
                    <a:ext uri="{FF2B5EF4-FFF2-40B4-BE49-F238E27FC236}">
                      <a16:creationId xmlns:a16="http://schemas.microsoft.com/office/drawing/2014/main" id="{A49F72BD-E1A9-47E5-ADF3-8EDFB45837DD}"/>
                    </a:ext>
                  </a:extLst>
                </p:cNvPr>
                <p:cNvSpPr>
                  <a:spLocks/>
                </p:cNvSpPr>
                <p:nvPr/>
              </p:nvSpPr>
              <p:spPr bwMode="auto">
                <a:xfrm>
                  <a:off x="4055" y="1262"/>
                  <a:ext cx="66" cy="60"/>
                </a:xfrm>
                <a:custGeom>
                  <a:avLst/>
                  <a:gdLst>
                    <a:gd name="T0" fmla="*/ 0 w 197"/>
                    <a:gd name="T1" fmla="*/ 0 h 179"/>
                    <a:gd name="T2" fmla="*/ 0 w 197"/>
                    <a:gd name="T3" fmla="*/ 0 h 179"/>
                    <a:gd name="T4" fmla="*/ 0 w 197"/>
                    <a:gd name="T5" fmla="*/ 0 h 179"/>
                    <a:gd name="T6" fmla="*/ 0 w 197"/>
                    <a:gd name="T7" fmla="*/ 0 h 179"/>
                    <a:gd name="T8" fmla="*/ 0 w 197"/>
                    <a:gd name="T9" fmla="*/ 0 h 179"/>
                    <a:gd name="T10" fmla="*/ 0 w 197"/>
                    <a:gd name="T11" fmla="*/ 0 h 179"/>
                    <a:gd name="T12" fmla="*/ 0 w 197"/>
                    <a:gd name="T13" fmla="*/ 0 h 179"/>
                    <a:gd name="T14" fmla="*/ 0 w 197"/>
                    <a:gd name="T15" fmla="*/ 0 h 179"/>
                    <a:gd name="T16" fmla="*/ 0 w 197"/>
                    <a:gd name="T17" fmla="*/ 0 h 179"/>
                    <a:gd name="T18" fmla="*/ 0 w 197"/>
                    <a:gd name="T19" fmla="*/ 0 h 179"/>
                    <a:gd name="T20" fmla="*/ 0 w 197"/>
                    <a:gd name="T21" fmla="*/ 0 h 179"/>
                    <a:gd name="T22" fmla="*/ 0 w 197"/>
                    <a:gd name="T23" fmla="*/ 0 h 1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7"/>
                    <a:gd name="T37" fmla="*/ 0 h 179"/>
                    <a:gd name="T38" fmla="*/ 197 w 197"/>
                    <a:gd name="T39" fmla="*/ 179 h 1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7" h="179">
                      <a:moveTo>
                        <a:pt x="197" y="166"/>
                      </a:moveTo>
                      <a:lnTo>
                        <a:pt x="146" y="112"/>
                      </a:lnTo>
                      <a:lnTo>
                        <a:pt x="83" y="47"/>
                      </a:lnTo>
                      <a:lnTo>
                        <a:pt x="46" y="16"/>
                      </a:lnTo>
                      <a:lnTo>
                        <a:pt x="17" y="0"/>
                      </a:lnTo>
                      <a:lnTo>
                        <a:pt x="0" y="10"/>
                      </a:lnTo>
                      <a:lnTo>
                        <a:pt x="33" y="37"/>
                      </a:lnTo>
                      <a:lnTo>
                        <a:pt x="90" y="94"/>
                      </a:lnTo>
                      <a:lnTo>
                        <a:pt x="142" y="150"/>
                      </a:lnTo>
                      <a:lnTo>
                        <a:pt x="177" y="179"/>
                      </a:lnTo>
                      <a:lnTo>
                        <a:pt x="186" y="179"/>
                      </a:lnTo>
                      <a:lnTo>
                        <a:pt x="197" y="1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 name="Freeform 65">
                  <a:extLst>
                    <a:ext uri="{FF2B5EF4-FFF2-40B4-BE49-F238E27FC236}">
                      <a16:creationId xmlns:a16="http://schemas.microsoft.com/office/drawing/2014/main" id="{B3671B8F-EC0A-4529-83B5-DC511300F868}"/>
                    </a:ext>
                  </a:extLst>
                </p:cNvPr>
                <p:cNvSpPr>
                  <a:spLocks/>
                </p:cNvSpPr>
                <p:nvPr/>
              </p:nvSpPr>
              <p:spPr bwMode="auto">
                <a:xfrm>
                  <a:off x="4063" y="1312"/>
                  <a:ext cx="46" cy="47"/>
                </a:xfrm>
                <a:custGeom>
                  <a:avLst/>
                  <a:gdLst>
                    <a:gd name="T0" fmla="*/ 0 w 139"/>
                    <a:gd name="T1" fmla="*/ 0 h 141"/>
                    <a:gd name="T2" fmla="*/ 0 w 139"/>
                    <a:gd name="T3" fmla="*/ 0 h 141"/>
                    <a:gd name="T4" fmla="*/ 0 w 139"/>
                    <a:gd name="T5" fmla="*/ 0 h 141"/>
                    <a:gd name="T6" fmla="*/ 0 w 139"/>
                    <a:gd name="T7" fmla="*/ 0 h 141"/>
                    <a:gd name="T8" fmla="*/ 0 w 139"/>
                    <a:gd name="T9" fmla="*/ 0 h 141"/>
                    <a:gd name="T10" fmla="*/ 0 w 139"/>
                    <a:gd name="T11" fmla="*/ 0 h 141"/>
                    <a:gd name="T12" fmla="*/ 0 w 139"/>
                    <a:gd name="T13" fmla="*/ 0 h 141"/>
                    <a:gd name="T14" fmla="*/ 0 w 139"/>
                    <a:gd name="T15" fmla="*/ 0 h 141"/>
                    <a:gd name="T16" fmla="*/ 0 w 139"/>
                    <a:gd name="T17" fmla="*/ 0 h 1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41"/>
                    <a:gd name="T29" fmla="*/ 139 w 139"/>
                    <a:gd name="T30" fmla="*/ 141 h 1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41">
                      <a:moveTo>
                        <a:pt x="137" y="118"/>
                      </a:moveTo>
                      <a:lnTo>
                        <a:pt x="80" y="36"/>
                      </a:lnTo>
                      <a:lnTo>
                        <a:pt x="25" y="4"/>
                      </a:lnTo>
                      <a:lnTo>
                        <a:pt x="0" y="0"/>
                      </a:lnTo>
                      <a:lnTo>
                        <a:pt x="6" y="16"/>
                      </a:lnTo>
                      <a:lnTo>
                        <a:pt x="69" y="62"/>
                      </a:lnTo>
                      <a:lnTo>
                        <a:pt x="130" y="136"/>
                      </a:lnTo>
                      <a:lnTo>
                        <a:pt x="139" y="141"/>
                      </a:lnTo>
                      <a:lnTo>
                        <a:pt x="137"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 name="Freeform 66">
                  <a:extLst>
                    <a:ext uri="{FF2B5EF4-FFF2-40B4-BE49-F238E27FC236}">
                      <a16:creationId xmlns:a16="http://schemas.microsoft.com/office/drawing/2014/main" id="{B59B7EEB-770A-4E41-B33F-3D7D48C22884}"/>
                    </a:ext>
                  </a:extLst>
                </p:cNvPr>
                <p:cNvSpPr>
                  <a:spLocks/>
                </p:cNvSpPr>
                <p:nvPr/>
              </p:nvSpPr>
              <p:spPr bwMode="auto">
                <a:xfrm>
                  <a:off x="4065" y="1358"/>
                  <a:ext cx="31" cy="36"/>
                </a:xfrm>
                <a:custGeom>
                  <a:avLst/>
                  <a:gdLst>
                    <a:gd name="T0" fmla="*/ 0 w 93"/>
                    <a:gd name="T1" fmla="*/ 0 h 107"/>
                    <a:gd name="T2" fmla="*/ 0 w 93"/>
                    <a:gd name="T3" fmla="*/ 0 h 107"/>
                    <a:gd name="T4" fmla="*/ 0 w 93"/>
                    <a:gd name="T5" fmla="*/ 0 h 107"/>
                    <a:gd name="T6" fmla="*/ 0 w 93"/>
                    <a:gd name="T7" fmla="*/ 0 h 107"/>
                    <a:gd name="T8" fmla="*/ 0 w 93"/>
                    <a:gd name="T9" fmla="*/ 0 h 107"/>
                    <a:gd name="T10" fmla="*/ 0 w 93"/>
                    <a:gd name="T11" fmla="*/ 0 h 107"/>
                    <a:gd name="T12" fmla="*/ 0 w 93"/>
                    <a:gd name="T13" fmla="*/ 0 h 107"/>
                    <a:gd name="T14" fmla="*/ 0 w 93"/>
                    <a:gd name="T15" fmla="*/ 0 h 107"/>
                    <a:gd name="T16" fmla="*/ 0 w 93"/>
                    <a:gd name="T17" fmla="*/ 0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3"/>
                    <a:gd name="T28" fmla="*/ 0 h 107"/>
                    <a:gd name="T29" fmla="*/ 93 w 93"/>
                    <a:gd name="T30" fmla="*/ 107 h 1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3" h="107">
                      <a:moveTo>
                        <a:pt x="89" y="81"/>
                      </a:moveTo>
                      <a:lnTo>
                        <a:pt x="43" y="19"/>
                      </a:lnTo>
                      <a:lnTo>
                        <a:pt x="3" y="0"/>
                      </a:lnTo>
                      <a:lnTo>
                        <a:pt x="0" y="19"/>
                      </a:lnTo>
                      <a:lnTo>
                        <a:pt x="19" y="50"/>
                      </a:lnTo>
                      <a:lnTo>
                        <a:pt x="69" y="92"/>
                      </a:lnTo>
                      <a:lnTo>
                        <a:pt x="83" y="107"/>
                      </a:lnTo>
                      <a:lnTo>
                        <a:pt x="93" y="100"/>
                      </a:lnTo>
                      <a:lnTo>
                        <a:pt x="89"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 name="Freeform 67">
                  <a:extLst>
                    <a:ext uri="{FF2B5EF4-FFF2-40B4-BE49-F238E27FC236}">
                      <a16:creationId xmlns:a16="http://schemas.microsoft.com/office/drawing/2014/main" id="{3F456174-5D83-4953-B902-CF691BCC5603}"/>
                    </a:ext>
                  </a:extLst>
                </p:cNvPr>
                <p:cNvSpPr>
                  <a:spLocks/>
                </p:cNvSpPr>
                <p:nvPr/>
              </p:nvSpPr>
              <p:spPr bwMode="auto">
                <a:xfrm>
                  <a:off x="4067" y="1405"/>
                  <a:ext cx="40" cy="41"/>
                </a:xfrm>
                <a:custGeom>
                  <a:avLst/>
                  <a:gdLst>
                    <a:gd name="T0" fmla="*/ 0 w 119"/>
                    <a:gd name="T1" fmla="*/ 0 h 121"/>
                    <a:gd name="T2" fmla="*/ 0 w 119"/>
                    <a:gd name="T3" fmla="*/ 0 h 121"/>
                    <a:gd name="T4" fmla="*/ 0 w 119"/>
                    <a:gd name="T5" fmla="*/ 0 h 121"/>
                    <a:gd name="T6" fmla="*/ 0 w 119"/>
                    <a:gd name="T7" fmla="*/ 0 h 121"/>
                    <a:gd name="T8" fmla="*/ 0 w 119"/>
                    <a:gd name="T9" fmla="*/ 0 h 121"/>
                    <a:gd name="T10" fmla="*/ 0 w 119"/>
                    <a:gd name="T11" fmla="*/ 0 h 121"/>
                    <a:gd name="T12" fmla="*/ 0 w 119"/>
                    <a:gd name="T13" fmla="*/ 0 h 121"/>
                    <a:gd name="T14" fmla="*/ 0 w 119"/>
                    <a:gd name="T15" fmla="*/ 0 h 121"/>
                    <a:gd name="T16" fmla="*/ 0 w 119"/>
                    <a:gd name="T17" fmla="*/ 0 h 1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9"/>
                    <a:gd name="T28" fmla="*/ 0 h 121"/>
                    <a:gd name="T29" fmla="*/ 119 w 119"/>
                    <a:gd name="T30" fmla="*/ 121 h 1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9" h="121">
                      <a:moveTo>
                        <a:pt x="119" y="121"/>
                      </a:moveTo>
                      <a:lnTo>
                        <a:pt x="103" y="102"/>
                      </a:lnTo>
                      <a:lnTo>
                        <a:pt x="69" y="52"/>
                      </a:lnTo>
                      <a:lnTo>
                        <a:pt x="21" y="0"/>
                      </a:lnTo>
                      <a:lnTo>
                        <a:pt x="0" y="0"/>
                      </a:lnTo>
                      <a:lnTo>
                        <a:pt x="8" y="18"/>
                      </a:lnTo>
                      <a:lnTo>
                        <a:pt x="46" y="68"/>
                      </a:lnTo>
                      <a:lnTo>
                        <a:pt x="83" y="118"/>
                      </a:lnTo>
                      <a:lnTo>
                        <a:pt x="119" y="1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6" name="Freeform 68">
                  <a:extLst>
                    <a:ext uri="{FF2B5EF4-FFF2-40B4-BE49-F238E27FC236}">
                      <a16:creationId xmlns:a16="http://schemas.microsoft.com/office/drawing/2014/main" id="{6A21A220-F9A6-40FD-BB51-B6C9C367FCF7}"/>
                    </a:ext>
                  </a:extLst>
                </p:cNvPr>
                <p:cNvSpPr>
                  <a:spLocks/>
                </p:cNvSpPr>
                <p:nvPr/>
              </p:nvSpPr>
              <p:spPr bwMode="auto">
                <a:xfrm>
                  <a:off x="4121" y="1070"/>
                  <a:ext cx="121" cy="448"/>
                </a:xfrm>
                <a:custGeom>
                  <a:avLst/>
                  <a:gdLst>
                    <a:gd name="T0" fmla="*/ 0 w 363"/>
                    <a:gd name="T1" fmla="*/ 0 h 1345"/>
                    <a:gd name="T2" fmla="*/ 0 w 363"/>
                    <a:gd name="T3" fmla="*/ 0 h 1345"/>
                    <a:gd name="T4" fmla="*/ 0 w 363"/>
                    <a:gd name="T5" fmla="*/ 0 h 1345"/>
                    <a:gd name="T6" fmla="*/ 0 w 363"/>
                    <a:gd name="T7" fmla="*/ 0 h 1345"/>
                    <a:gd name="T8" fmla="*/ 0 w 363"/>
                    <a:gd name="T9" fmla="*/ 0 h 1345"/>
                    <a:gd name="T10" fmla="*/ 0 w 363"/>
                    <a:gd name="T11" fmla="*/ 0 h 1345"/>
                    <a:gd name="T12" fmla="*/ 0 w 363"/>
                    <a:gd name="T13" fmla="*/ 0 h 1345"/>
                    <a:gd name="T14" fmla="*/ 0 w 363"/>
                    <a:gd name="T15" fmla="*/ 0 h 1345"/>
                    <a:gd name="T16" fmla="*/ 0 w 363"/>
                    <a:gd name="T17" fmla="*/ 0 h 1345"/>
                    <a:gd name="T18" fmla="*/ 0 w 363"/>
                    <a:gd name="T19" fmla="*/ 0 h 1345"/>
                    <a:gd name="T20" fmla="*/ 0 w 363"/>
                    <a:gd name="T21" fmla="*/ 0 h 1345"/>
                    <a:gd name="T22" fmla="*/ 0 w 363"/>
                    <a:gd name="T23" fmla="*/ 0 h 1345"/>
                    <a:gd name="T24" fmla="*/ 0 w 363"/>
                    <a:gd name="T25" fmla="*/ 0 h 1345"/>
                    <a:gd name="T26" fmla="*/ 0 w 363"/>
                    <a:gd name="T27" fmla="*/ 0 h 1345"/>
                    <a:gd name="T28" fmla="*/ 0 w 363"/>
                    <a:gd name="T29" fmla="*/ 0 h 1345"/>
                    <a:gd name="T30" fmla="*/ 0 w 363"/>
                    <a:gd name="T31" fmla="*/ 0 h 1345"/>
                    <a:gd name="T32" fmla="*/ 0 w 363"/>
                    <a:gd name="T33" fmla="*/ 0 h 1345"/>
                    <a:gd name="T34" fmla="*/ 0 w 363"/>
                    <a:gd name="T35" fmla="*/ 0 h 1345"/>
                    <a:gd name="T36" fmla="*/ 0 w 363"/>
                    <a:gd name="T37" fmla="*/ 0 h 1345"/>
                    <a:gd name="T38" fmla="*/ 0 w 363"/>
                    <a:gd name="T39" fmla="*/ 0 h 1345"/>
                    <a:gd name="T40" fmla="*/ 0 w 363"/>
                    <a:gd name="T41" fmla="*/ 0 h 1345"/>
                    <a:gd name="T42" fmla="*/ 0 w 363"/>
                    <a:gd name="T43" fmla="*/ 0 h 1345"/>
                    <a:gd name="T44" fmla="*/ 0 w 363"/>
                    <a:gd name="T45" fmla="*/ 0 h 1345"/>
                    <a:gd name="T46" fmla="*/ 0 w 363"/>
                    <a:gd name="T47" fmla="*/ 0 h 1345"/>
                    <a:gd name="T48" fmla="*/ 0 w 363"/>
                    <a:gd name="T49" fmla="*/ 0 h 1345"/>
                    <a:gd name="T50" fmla="*/ 0 w 363"/>
                    <a:gd name="T51" fmla="*/ 0 h 1345"/>
                    <a:gd name="T52" fmla="*/ 0 w 363"/>
                    <a:gd name="T53" fmla="*/ 0 h 1345"/>
                    <a:gd name="T54" fmla="*/ 0 w 363"/>
                    <a:gd name="T55" fmla="*/ 0 h 1345"/>
                    <a:gd name="T56" fmla="*/ 0 w 363"/>
                    <a:gd name="T57" fmla="*/ 0 h 1345"/>
                    <a:gd name="T58" fmla="*/ 0 w 363"/>
                    <a:gd name="T59" fmla="*/ 0 h 1345"/>
                    <a:gd name="T60" fmla="*/ 0 w 363"/>
                    <a:gd name="T61" fmla="*/ 0 h 1345"/>
                    <a:gd name="T62" fmla="*/ 0 w 363"/>
                    <a:gd name="T63" fmla="*/ 0 h 1345"/>
                    <a:gd name="T64" fmla="*/ 0 w 363"/>
                    <a:gd name="T65" fmla="*/ 0 h 1345"/>
                    <a:gd name="T66" fmla="*/ 0 w 363"/>
                    <a:gd name="T67" fmla="*/ 0 h 1345"/>
                    <a:gd name="T68" fmla="*/ 0 w 363"/>
                    <a:gd name="T69" fmla="*/ 0 h 1345"/>
                    <a:gd name="T70" fmla="*/ 0 w 363"/>
                    <a:gd name="T71" fmla="*/ 0 h 1345"/>
                    <a:gd name="T72" fmla="*/ 0 w 363"/>
                    <a:gd name="T73" fmla="*/ 0 h 1345"/>
                    <a:gd name="T74" fmla="*/ 0 w 363"/>
                    <a:gd name="T75" fmla="*/ 0 h 1345"/>
                    <a:gd name="T76" fmla="*/ 0 w 363"/>
                    <a:gd name="T77" fmla="*/ 0 h 1345"/>
                    <a:gd name="T78" fmla="*/ 0 w 363"/>
                    <a:gd name="T79" fmla="*/ 0 h 1345"/>
                    <a:gd name="T80" fmla="*/ 0 w 363"/>
                    <a:gd name="T81" fmla="*/ 0 h 1345"/>
                    <a:gd name="T82" fmla="*/ 0 w 363"/>
                    <a:gd name="T83" fmla="*/ 0 h 1345"/>
                    <a:gd name="T84" fmla="*/ 0 w 363"/>
                    <a:gd name="T85" fmla="*/ 0 h 1345"/>
                    <a:gd name="T86" fmla="*/ 0 w 363"/>
                    <a:gd name="T87" fmla="*/ 0 h 1345"/>
                    <a:gd name="T88" fmla="*/ 0 w 363"/>
                    <a:gd name="T89" fmla="*/ 0 h 1345"/>
                    <a:gd name="T90" fmla="*/ 0 w 363"/>
                    <a:gd name="T91" fmla="*/ 0 h 134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3"/>
                    <a:gd name="T139" fmla="*/ 0 h 1345"/>
                    <a:gd name="T140" fmla="*/ 363 w 363"/>
                    <a:gd name="T141" fmla="*/ 1345 h 134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3" h="1345">
                      <a:moveTo>
                        <a:pt x="65" y="127"/>
                      </a:moveTo>
                      <a:lnTo>
                        <a:pt x="52" y="164"/>
                      </a:lnTo>
                      <a:lnTo>
                        <a:pt x="63" y="201"/>
                      </a:lnTo>
                      <a:lnTo>
                        <a:pt x="65" y="238"/>
                      </a:lnTo>
                      <a:lnTo>
                        <a:pt x="52" y="262"/>
                      </a:lnTo>
                      <a:lnTo>
                        <a:pt x="34" y="288"/>
                      </a:lnTo>
                      <a:lnTo>
                        <a:pt x="26" y="330"/>
                      </a:lnTo>
                      <a:lnTo>
                        <a:pt x="37" y="358"/>
                      </a:lnTo>
                      <a:lnTo>
                        <a:pt x="56" y="388"/>
                      </a:lnTo>
                      <a:lnTo>
                        <a:pt x="56" y="414"/>
                      </a:lnTo>
                      <a:lnTo>
                        <a:pt x="44" y="438"/>
                      </a:lnTo>
                      <a:lnTo>
                        <a:pt x="27" y="470"/>
                      </a:lnTo>
                      <a:lnTo>
                        <a:pt x="34" y="501"/>
                      </a:lnTo>
                      <a:lnTo>
                        <a:pt x="58" y="567"/>
                      </a:lnTo>
                      <a:lnTo>
                        <a:pt x="56" y="595"/>
                      </a:lnTo>
                      <a:lnTo>
                        <a:pt x="21" y="649"/>
                      </a:lnTo>
                      <a:lnTo>
                        <a:pt x="21" y="695"/>
                      </a:lnTo>
                      <a:lnTo>
                        <a:pt x="40" y="730"/>
                      </a:lnTo>
                      <a:lnTo>
                        <a:pt x="52" y="761"/>
                      </a:lnTo>
                      <a:lnTo>
                        <a:pt x="50" y="788"/>
                      </a:lnTo>
                      <a:lnTo>
                        <a:pt x="19" y="817"/>
                      </a:lnTo>
                      <a:lnTo>
                        <a:pt x="13" y="838"/>
                      </a:lnTo>
                      <a:lnTo>
                        <a:pt x="19" y="888"/>
                      </a:lnTo>
                      <a:lnTo>
                        <a:pt x="34" y="943"/>
                      </a:lnTo>
                      <a:lnTo>
                        <a:pt x="34" y="974"/>
                      </a:lnTo>
                      <a:lnTo>
                        <a:pt x="31" y="999"/>
                      </a:lnTo>
                      <a:lnTo>
                        <a:pt x="8" y="1036"/>
                      </a:lnTo>
                      <a:lnTo>
                        <a:pt x="0" y="1067"/>
                      </a:lnTo>
                      <a:lnTo>
                        <a:pt x="2" y="1101"/>
                      </a:lnTo>
                      <a:lnTo>
                        <a:pt x="19" y="1125"/>
                      </a:lnTo>
                      <a:lnTo>
                        <a:pt x="37" y="1149"/>
                      </a:lnTo>
                      <a:lnTo>
                        <a:pt x="21" y="1180"/>
                      </a:lnTo>
                      <a:lnTo>
                        <a:pt x="13" y="1211"/>
                      </a:lnTo>
                      <a:lnTo>
                        <a:pt x="27" y="1236"/>
                      </a:lnTo>
                      <a:lnTo>
                        <a:pt x="50" y="1254"/>
                      </a:lnTo>
                      <a:lnTo>
                        <a:pt x="52" y="1286"/>
                      </a:lnTo>
                      <a:lnTo>
                        <a:pt x="52" y="1311"/>
                      </a:lnTo>
                      <a:lnTo>
                        <a:pt x="56" y="1345"/>
                      </a:lnTo>
                      <a:lnTo>
                        <a:pt x="95" y="1317"/>
                      </a:lnTo>
                      <a:lnTo>
                        <a:pt x="137" y="1295"/>
                      </a:lnTo>
                      <a:lnTo>
                        <a:pt x="176" y="1282"/>
                      </a:lnTo>
                      <a:lnTo>
                        <a:pt x="234" y="1282"/>
                      </a:lnTo>
                      <a:lnTo>
                        <a:pt x="276" y="1275"/>
                      </a:lnTo>
                      <a:lnTo>
                        <a:pt x="300" y="1254"/>
                      </a:lnTo>
                      <a:lnTo>
                        <a:pt x="345" y="1243"/>
                      </a:lnTo>
                      <a:lnTo>
                        <a:pt x="321" y="1217"/>
                      </a:lnTo>
                      <a:lnTo>
                        <a:pt x="313" y="1182"/>
                      </a:lnTo>
                      <a:lnTo>
                        <a:pt x="328" y="1143"/>
                      </a:lnTo>
                      <a:lnTo>
                        <a:pt x="326" y="1086"/>
                      </a:lnTo>
                      <a:lnTo>
                        <a:pt x="313" y="1045"/>
                      </a:lnTo>
                      <a:lnTo>
                        <a:pt x="300" y="1024"/>
                      </a:lnTo>
                      <a:lnTo>
                        <a:pt x="297" y="993"/>
                      </a:lnTo>
                      <a:lnTo>
                        <a:pt x="313" y="956"/>
                      </a:lnTo>
                      <a:lnTo>
                        <a:pt x="307" y="930"/>
                      </a:lnTo>
                      <a:lnTo>
                        <a:pt x="276" y="886"/>
                      </a:lnTo>
                      <a:lnTo>
                        <a:pt x="277" y="861"/>
                      </a:lnTo>
                      <a:lnTo>
                        <a:pt x="290" y="838"/>
                      </a:lnTo>
                      <a:lnTo>
                        <a:pt x="319" y="807"/>
                      </a:lnTo>
                      <a:lnTo>
                        <a:pt x="308" y="782"/>
                      </a:lnTo>
                      <a:lnTo>
                        <a:pt x="287" y="730"/>
                      </a:lnTo>
                      <a:lnTo>
                        <a:pt x="271" y="695"/>
                      </a:lnTo>
                      <a:lnTo>
                        <a:pt x="271" y="657"/>
                      </a:lnTo>
                      <a:lnTo>
                        <a:pt x="328" y="637"/>
                      </a:lnTo>
                      <a:lnTo>
                        <a:pt x="334" y="601"/>
                      </a:lnTo>
                      <a:lnTo>
                        <a:pt x="328" y="580"/>
                      </a:lnTo>
                      <a:lnTo>
                        <a:pt x="313" y="562"/>
                      </a:lnTo>
                      <a:lnTo>
                        <a:pt x="315" y="530"/>
                      </a:lnTo>
                      <a:lnTo>
                        <a:pt x="313" y="493"/>
                      </a:lnTo>
                      <a:lnTo>
                        <a:pt x="297" y="474"/>
                      </a:lnTo>
                      <a:lnTo>
                        <a:pt x="284" y="449"/>
                      </a:lnTo>
                      <a:lnTo>
                        <a:pt x="294" y="424"/>
                      </a:lnTo>
                      <a:lnTo>
                        <a:pt x="307" y="395"/>
                      </a:lnTo>
                      <a:lnTo>
                        <a:pt x="307" y="377"/>
                      </a:lnTo>
                      <a:lnTo>
                        <a:pt x="287" y="351"/>
                      </a:lnTo>
                      <a:lnTo>
                        <a:pt x="282" y="330"/>
                      </a:lnTo>
                      <a:lnTo>
                        <a:pt x="287" y="314"/>
                      </a:lnTo>
                      <a:lnTo>
                        <a:pt x="307" y="301"/>
                      </a:lnTo>
                      <a:lnTo>
                        <a:pt x="308" y="280"/>
                      </a:lnTo>
                      <a:lnTo>
                        <a:pt x="303" y="269"/>
                      </a:lnTo>
                      <a:lnTo>
                        <a:pt x="282" y="237"/>
                      </a:lnTo>
                      <a:lnTo>
                        <a:pt x="276" y="201"/>
                      </a:lnTo>
                      <a:lnTo>
                        <a:pt x="277" y="174"/>
                      </a:lnTo>
                      <a:lnTo>
                        <a:pt x="297" y="149"/>
                      </a:lnTo>
                      <a:lnTo>
                        <a:pt x="347" y="95"/>
                      </a:lnTo>
                      <a:lnTo>
                        <a:pt x="363" y="49"/>
                      </a:lnTo>
                      <a:lnTo>
                        <a:pt x="363" y="12"/>
                      </a:lnTo>
                      <a:lnTo>
                        <a:pt x="347" y="0"/>
                      </a:lnTo>
                      <a:lnTo>
                        <a:pt x="321" y="12"/>
                      </a:lnTo>
                      <a:lnTo>
                        <a:pt x="258" y="51"/>
                      </a:lnTo>
                      <a:lnTo>
                        <a:pt x="200" y="77"/>
                      </a:lnTo>
                      <a:lnTo>
                        <a:pt x="140" y="101"/>
                      </a:lnTo>
                      <a:lnTo>
                        <a:pt x="100" y="114"/>
                      </a:lnTo>
                      <a:lnTo>
                        <a:pt x="65" y="12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7" name="Freeform 69">
                  <a:extLst>
                    <a:ext uri="{FF2B5EF4-FFF2-40B4-BE49-F238E27FC236}">
                      <a16:creationId xmlns:a16="http://schemas.microsoft.com/office/drawing/2014/main" id="{0AEB3DCA-D761-4211-842D-047C113FD751}"/>
                    </a:ext>
                  </a:extLst>
                </p:cNvPr>
                <p:cNvSpPr>
                  <a:spLocks/>
                </p:cNvSpPr>
                <p:nvPr/>
              </p:nvSpPr>
              <p:spPr bwMode="auto">
                <a:xfrm>
                  <a:off x="4036" y="1066"/>
                  <a:ext cx="217" cy="459"/>
                </a:xfrm>
                <a:custGeom>
                  <a:avLst/>
                  <a:gdLst>
                    <a:gd name="T0" fmla="*/ 0 w 650"/>
                    <a:gd name="T1" fmla="*/ 0 h 1377"/>
                    <a:gd name="T2" fmla="*/ 0 w 650"/>
                    <a:gd name="T3" fmla="*/ 0 h 1377"/>
                    <a:gd name="T4" fmla="*/ 0 w 650"/>
                    <a:gd name="T5" fmla="*/ 0 h 1377"/>
                    <a:gd name="T6" fmla="*/ 0 w 650"/>
                    <a:gd name="T7" fmla="*/ 0 h 1377"/>
                    <a:gd name="T8" fmla="*/ 0 w 650"/>
                    <a:gd name="T9" fmla="*/ 0 h 1377"/>
                    <a:gd name="T10" fmla="*/ 0 w 650"/>
                    <a:gd name="T11" fmla="*/ 0 h 1377"/>
                    <a:gd name="T12" fmla="*/ 0 w 650"/>
                    <a:gd name="T13" fmla="*/ 0 h 1377"/>
                    <a:gd name="T14" fmla="*/ 0 w 650"/>
                    <a:gd name="T15" fmla="*/ 0 h 1377"/>
                    <a:gd name="T16" fmla="*/ 0 w 650"/>
                    <a:gd name="T17" fmla="*/ 0 h 1377"/>
                    <a:gd name="T18" fmla="*/ 0 w 650"/>
                    <a:gd name="T19" fmla="*/ 0 h 1377"/>
                    <a:gd name="T20" fmla="*/ 0 w 650"/>
                    <a:gd name="T21" fmla="*/ 0 h 1377"/>
                    <a:gd name="T22" fmla="*/ 0 w 650"/>
                    <a:gd name="T23" fmla="*/ 0 h 1377"/>
                    <a:gd name="T24" fmla="*/ 0 w 650"/>
                    <a:gd name="T25" fmla="*/ 0 h 1377"/>
                    <a:gd name="T26" fmla="*/ 0 w 650"/>
                    <a:gd name="T27" fmla="*/ 0 h 1377"/>
                    <a:gd name="T28" fmla="*/ 0 w 650"/>
                    <a:gd name="T29" fmla="*/ 0 h 1377"/>
                    <a:gd name="T30" fmla="*/ 0 w 650"/>
                    <a:gd name="T31" fmla="*/ 0 h 1377"/>
                    <a:gd name="T32" fmla="*/ 0 w 650"/>
                    <a:gd name="T33" fmla="*/ 0 h 1377"/>
                    <a:gd name="T34" fmla="*/ 0 w 650"/>
                    <a:gd name="T35" fmla="*/ 0 h 1377"/>
                    <a:gd name="T36" fmla="*/ 0 w 650"/>
                    <a:gd name="T37" fmla="*/ 0 h 1377"/>
                    <a:gd name="T38" fmla="*/ 0 w 650"/>
                    <a:gd name="T39" fmla="*/ 0 h 1377"/>
                    <a:gd name="T40" fmla="*/ 0 w 650"/>
                    <a:gd name="T41" fmla="*/ 0 h 1377"/>
                    <a:gd name="T42" fmla="*/ 0 w 650"/>
                    <a:gd name="T43" fmla="*/ 0 h 1377"/>
                    <a:gd name="T44" fmla="*/ 0 w 650"/>
                    <a:gd name="T45" fmla="*/ 0 h 1377"/>
                    <a:gd name="T46" fmla="*/ 0 w 650"/>
                    <a:gd name="T47" fmla="*/ 0 h 1377"/>
                    <a:gd name="T48" fmla="*/ 0 w 650"/>
                    <a:gd name="T49" fmla="*/ 0 h 1377"/>
                    <a:gd name="T50" fmla="*/ 0 w 650"/>
                    <a:gd name="T51" fmla="*/ 0 h 1377"/>
                    <a:gd name="T52" fmla="*/ 0 w 650"/>
                    <a:gd name="T53" fmla="*/ 0 h 1377"/>
                    <a:gd name="T54" fmla="*/ 0 w 650"/>
                    <a:gd name="T55" fmla="*/ 0 h 1377"/>
                    <a:gd name="T56" fmla="*/ 0 w 650"/>
                    <a:gd name="T57" fmla="*/ 0 h 1377"/>
                    <a:gd name="T58" fmla="*/ 0 w 650"/>
                    <a:gd name="T59" fmla="*/ 0 h 1377"/>
                    <a:gd name="T60" fmla="*/ 0 w 650"/>
                    <a:gd name="T61" fmla="*/ 0 h 1377"/>
                    <a:gd name="T62" fmla="*/ 0 w 650"/>
                    <a:gd name="T63" fmla="*/ 0 h 1377"/>
                    <a:gd name="T64" fmla="*/ 0 w 650"/>
                    <a:gd name="T65" fmla="*/ 0 h 1377"/>
                    <a:gd name="T66" fmla="*/ 0 w 650"/>
                    <a:gd name="T67" fmla="*/ 0 h 1377"/>
                    <a:gd name="T68" fmla="*/ 0 w 650"/>
                    <a:gd name="T69" fmla="*/ 0 h 1377"/>
                    <a:gd name="T70" fmla="*/ 0 w 650"/>
                    <a:gd name="T71" fmla="*/ 0 h 1377"/>
                    <a:gd name="T72" fmla="*/ 0 w 650"/>
                    <a:gd name="T73" fmla="*/ 0 h 1377"/>
                    <a:gd name="T74" fmla="*/ 0 w 650"/>
                    <a:gd name="T75" fmla="*/ 0 h 1377"/>
                    <a:gd name="T76" fmla="*/ 0 w 650"/>
                    <a:gd name="T77" fmla="*/ 0 h 1377"/>
                    <a:gd name="T78" fmla="*/ 0 w 650"/>
                    <a:gd name="T79" fmla="*/ 0 h 1377"/>
                    <a:gd name="T80" fmla="*/ 0 w 650"/>
                    <a:gd name="T81" fmla="*/ 0 h 1377"/>
                    <a:gd name="T82" fmla="*/ 0 w 650"/>
                    <a:gd name="T83" fmla="*/ 0 h 1377"/>
                    <a:gd name="T84" fmla="*/ 0 w 650"/>
                    <a:gd name="T85" fmla="*/ 0 h 1377"/>
                    <a:gd name="T86" fmla="*/ 0 w 650"/>
                    <a:gd name="T87" fmla="*/ 0 h 1377"/>
                    <a:gd name="T88" fmla="*/ 0 w 650"/>
                    <a:gd name="T89" fmla="*/ 0 h 1377"/>
                    <a:gd name="T90" fmla="*/ 0 w 650"/>
                    <a:gd name="T91" fmla="*/ 0 h 1377"/>
                    <a:gd name="T92" fmla="*/ 0 w 650"/>
                    <a:gd name="T93" fmla="*/ 0 h 1377"/>
                    <a:gd name="T94" fmla="*/ 0 w 650"/>
                    <a:gd name="T95" fmla="*/ 0 h 137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50"/>
                    <a:gd name="T145" fmla="*/ 0 h 1377"/>
                    <a:gd name="T146" fmla="*/ 650 w 650"/>
                    <a:gd name="T147" fmla="*/ 1377 h 137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50" h="1377">
                      <a:moveTo>
                        <a:pt x="552" y="1246"/>
                      </a:moveTo>
                      <a:lnTo>
                        <a:pt x="524" y="1277"/>
                      </a:lnTo>
                      <a:lnTo>
                        <a:pt x="481" y="1287"/>
                      </a:lnTo>
                      <a:lnTo>
                        <a:pt x="424" y="1293"/>
                      </a:lnTo>
                      <a:lnTo>
                        <a:pt x="363" y="1306"/>
                      </a:lnTo>
                      <a:lnTo>
                        <a:pt x="324" y="1330"/>
                      </a:lnTo>
                      <a:lnTo>
                        <a:pt x="311" y="1343"/>
                      </a:lnTo>
                      <a:lnTo>
                        <a:pt x="298" y="1337"/>
                      </a:lnTo>
                      <a:lnTo>
                        <a:pt x="226" y="1283"/>
                      </a:lnTo>
                      <a:lnTo>
                        <a:pt x="132" y="1208"/>
                      </a:lnTo>
                      <a:lnTo>
                        <a:pt x="100" y="1162"/>
                      </a:lnTo>
                      <a:lnTo>
                        <a:pt x="53" y="1114"/>
                      </a:lnTo>
                      <a:lnTo>
                        <a:pt x="37" y="1077"/>
                      </a:lnTo>
                      <a:lnTo>
                        <a:pt x="0" y="1071"/>
                      </a:lnTo>
                      <a:lnTo>
                        <a:pt x="19" y="1112"/>
                      </a:lnTo>
                      <a:lnTo>
                        <a:pt x="40" y="1151"/>
                      </a:lnTo>
                      <a:lnTo>
                        <a:pt x="100" y="1196"/>
                      </a:lnTo>
                      <a:lnTo>
                        <a:pt x="142" y="1250"/>
                      </a:lnTo>
                      <a:lnTo>
                        <a:pt x="245" y="1314"/>
                      </a:lnTo>
                      <a:lnTo>
                        <a:pt x="307" y="1377"/>
                      </a:lnTo>
                      <a:lnTo>
                        <a:pt x="332" y="1371"/>
                      </a:lnTo>
                      <a:lnTo>
                        <a:pt x="358" y="1340"/>
                      </a:lnTo>
                      <a:lnTo>
                        <a:pt x="392" y="1321"/>
                      </a:lnTo>
                      <a:lnTo>
                        <a:pt x="437" y="1308"/>
                      </a:lnTo>
                      <a:lnTo>
                        <a:pt x="531" y="1300"/>
                      </a:lnTo>
                      <a:lnTo>
                        <a:pt x="558" y="1283"/>
                      </a:lnTo>
                      <a:lnTo>
                        <a:pt x="606" y="1271"/>
                      </a:lnTo>
                      <a:lnTo>
                        <a:pt x="614" y="1250"/>
                      </a:lnTo>
                      <a:lnTo>
                        <a:pt x="600" y="1225"/>
                      </a:lnTo>
                      <a:lnTo>
                        <a:pt x="582" y="1200"/>
                      </a:lnTo>
                      <a:lnTo>
                        <a:pt x="593" y="1169"/>
                      </a:lnTo>
                      <a:lnTo>
                        <a:pt x="606" y="1151"/>
                      </a:lnTo>
                      <a:lnTo>
                        <a:pt x="606" y="1125"/>
                      </a:lnTo>
                      <a:lnTo>
                        <a:pt x="593" y="1083"/>
                      </a:lnTo>
                      <a:lnTo>
                        <a:pt x="587" y="1062"/>
                      </a:lnTo>
                      <a:lnTo>
                        <a:pt x="571" y="1043"/>
                      </a:lnTo>
                      <a:lnTo>
                        <a:pt x="562" y="1021"/>
                      </a:lnTo>
                      <a:lnTo>
                        <a:pt x="571" y="1000"/>
                      </a:lnTo>
                      <a:lnTo>
                        <a:pt x="589" y="983"/>
                      </a:lnTo>
                      <a:lnTo>
                        <a:pt x="587" y="956"/>
                      </a:lnTo>
                      <a:lnTo>
                        <a:pt x="576" y="937"/>
                      </a:lnTo>
                      <a:lnTo>
                        <a:pt x="555" y="908"/>
                      </a:lnTo>
                      <a:lnTo>
                        <a:pt x="543" y="893"/>
                      </a:lnTo>
                      <a:lnTo>
                        <a:pt x="550" y="871"/>
                      </a:lnTo>
                      <a:lnTo>
                        <a:pt x="581" y="853"/>
                      </a:lnTo>
                      <a:lnTo>
                        <a:pt x="593" y="827"/>
                      </a:lnTo>
                      <a:lnTo>
                        <a:pt x="589" y="806"/>
                      </a:lnTo>
                      <a:lnTo>
                        <a:pt x="568" y="771"/>
                      </a:lnTo>
                      <a:lnTo>
                        <a:pt x="545" y="727"/>
                      </a:lnTo>
                      <a:lnTo>
                        <a:pt x="537" y="696"/>
                      </a:lnTo>
                      <a:lnTo>
                        <a:pt x="550" y="683"/>
                      </a:lnTo>
                      <a:lnTo>
                        <a:pt x="582" y="671"/>
                      </a:lnTo>
                      <a:lnTo>
                        <a:pt x="602" y="658"/>
                      </a:lnTo>
                      <a:lnTo>
                        <a:pt x="606" y="619"/>
                      </a:lnTo>
                      <a:lnTo>
                        <a:pt x="582" y="575"/>
                      </a:lnTo>
                      <a:lnTo>
                        <a:pt x="587" y="546"/>
                      </a:lnTo>
                      <a:lnTo>
                        <a:pt x="595" y="519"/>
                      </a:lnTo>
                      <a:lnTo>
                        <a:pt x="574" y="488"/>
                      </a:lnTo>
                      <a:lnTo>
                        <a:pt x="555" y="458"/>
                      </a:lnTo>
                      <a:lnTo>
                        <a:pt x="562" y="440"/>
                      </a:lnTo>
                      <a:lnTo>
                        <a:pt x="574" y="421"/>
                      </a:lnTo>
                      <a:lnTo>
                        <a:pt x="574" y="390"/>
                      </a:lnTo>
                      <a:lnTo>
                        <a:pt x="562" y="371"/>
                      </a:lnTo>
                      <a:lnTo>
                        <a:pt x="550" y="356"/>
                      </a:lnTo>
                      <a:lnTo>
                        <a:pt x="552" y="333"/>
                      </a:lnTo>
                      <a:lnTo>
                        <a:pt x="574" y="321"/>
                      </a:lnTo>
                      <a:lnTo>
                        <a:pt x="587" y="308"/>
                      </a:lnTo>
                      <a:lnTo>
                        <a:pt x="581" y="284"/>
                      </a:lnTo>
                      <a:lnTo>
                        <a:pt x="555" y="253"/>
                      </a:lnTo>
                      <a:lnTo>
                        <a:pt x="545" y="225"/>
                      </a:lnTo>
                      <a:lnTo>
                        <a:pt x="543" y="193"/>
                      </a:lnTo>
                      <a:lnTo>
                        <a:pt x="564" y="163"/>
                      </a:lnTo>
                      <a:lnTo>
                        <a:pt x="608" y="114"/>
                      </a:lnTo>
                      <a:lnTo>
                        <a:pt x="631" y="77"/>
                      </a:lnTo>
                      <a:lnTo>
                        <a:pt x="650" y="46"/>
                      </a:lnTo>
                      <a:lnTo>
                        <a:pt x="644" y="14"/>
                      </a:lnTo>
                      <a:lnTo>
                        <a:pt x="626" y="0"/>
                      </a:lnTo>
                      <a:lnTo>
                        <a:pt x="614" y="3"/>
                      </a:lnTo>
                      <a:lnTo>
                        <a:pt x="593" y="27"/>
                      </a:lnTo>
                      <a:lnTo>
                        <a:pt x="608" y="46"/>
                      </a:lnTo>
                      <a:lnTo>
                        <a:pt x="606" y="77"/>
                      </a:lnTo>
                      <a:lnTo>
                        <a:pt x="576" y="132"/>
                      </a:lnTo>
                      <a:lnTo>
                        <a:pt x="539" y="163"/>
                      </a:lnTo>
                      <a:lnTo>
                        <a:pt x="526" y="182"/>
                      </a:lnTo>
                      <a:lnTo>
                        <a:pt x="518" y="206"/>
                      </a:lnTo>
                      <a:lnTo>
                        <a:pt x="514" y="221"/>
                      </a:lnTo>
                      <a:lnTo>
                        <a:pt x="458" y="264"/>
                      </a:lnTo>
                      <a:lnTo>
                        <a:pt x="408" y="293"/>
                      </a:lnTo>
                      <a:lnTo>
                        <a:pt x="401" y="314"/>
                      </a:lnTo>
                      <a:lnTo>
                        <a:pt x="418" y="319"/>
                      </a:lnTo>
                      <a:lnTo>
                        <a:pt x="493" y="264"/>
                      </a:lnTo>
                      <a:lnTo>
                        <a:pt x="531" y="253"/>
                      </a:lnTo>
                      <a:lnTo>
                        <a:pt x="550" y="288"/>
                      </a:lnTo>
                      <a:lnTo>
                        <a:pt x="555" y="303"/>
                      </a:lnTo>
                      <a:lnTo>
                        <a:pt x="537" y="319"/>
                      </a:lnTo>
                      <a:lnTo>
                        <a:pt x="521" y="332"/>
                      </a:lnTo>
                      <a:lnTo>
                        <a:pt x="518" y="353"/>
                      </a:lnTo>
                      <a:lnTo>
                        <a:pt x="524" y="375"/>
                      </a:lnTo>
                      <a:lnTo>
                        <a:pt x="508" y="393"/>
                      </a:lnTo>
                      <a:lnTo>
                        <a:pt x="461" y="414"/>
                      </a:lnTo>
                      <a:lnTo>
                        <a:pt x="392" y="443"/>
                      </a:lnTo>
                      <a:lnTo>
                        <a:pt x="418" y="453"/>
                      </a:lnTo>
                      <a:lnTo>
                        <a:pt x="489" y="425"/>
                      </a:lnTo>
                      <a:lnTo>
                        <a:pt x="545" y="396"/>
                      </a:lnTo>
                      <a:lnTo>
                        <a:pt x="555" y="403"/>
                      </a:lnTo>
                      <a:lnTo>
                        <a:pt x="550" y="421"/>
                      </a:lnTo>
                      <a:lnTo>
                        <a:pt x="531" y="440"/>
                      </a:lnTo>
                      <a:lnTo>
                        <a:pt x="524" y="458"/>
                      </a:lnTo>
                      <a:lnTo>
                        <a:pt x="532" y="483"/>
                      </a:lnTo>
                      <a:lnTo>
                        <a:pt x="555" y="503"/>
                      </a:lnTo>
                      <a:lnTo>
                        <a:pt x="555" y="519"/>
                      </a:lnTo>
                      <a:lnTo>
                        <a:pt x="518" y="527"/>
                      </a:lnTo>
                      <a:lnTo>
                        <a:pt x="487" y="569"/>
                      </a:lnTo>
                      <a:lnTo>
                        <a:pt x="450" y="593"/>
                      </a:lnTo>
                      <a:lnTo>
                        <a:pt x="399" y="606"/>
                      </a:lnTo>
                      <a:lnTo>
                        <a:pt x="395" y="619"/>
                      </a:lnTo>
                      <a:lnTo>
                        <a:pt x="426" y="614"/>
                      </a:lnTo>
                      <a:lnTo>
                        <a:pt x="493" y="593"/>
                      </a:lnTo>
                      <a:lnTo>
                        <a:pt x="518" y="575"/>
                      </a:lnTo>
                      <a:lnTo>
                        <a:pt x="532" y="556"/>
                      </a:lnTo>
                      <a:lnTo>
                        <a:pt x="555" y="553"/>
                      </a:lnTo>
                      <a:lnTo>
                        <a:pt x="555" y="575"/>
                      </a:lnTo>
                      <a:lnTo>
                        <a:pt x="571" y="596"/>
                      </a:lnTo>
                      <a:lnTo>
                        <a:pt x="582" y="619"/>
                      </a:lnTo>
                      <a:lnTo>
                        <a:pt x="574" y="637"/>
                      </a:lnTo>
                      <a:lnTo>
                        <a:pt x="545" y="650"/>
                      </a:lnTo>
                      <a:lnTo>
                        <a:pt x="518" y="658"/>
                      </a:lnTo>
                      <a:lnTo>
                        <a:pt x="500" y="677"/>
                      </a:lnTo>
                      <a:lnTo>
                        <a:pt x="413" y="703"/>
                      </a:lnTo>
                      <a:lnTo>
                        <a:pt x="351" y="725"/>
                      </a:lnTo>
                      <a:lnTo>
                        <a:pt x="326" y="737"/>
                      </a:lnTo>
                      <a:lnTo>
                        <a:pt x="345" y="753"/>
                      </a:lnTo>
                      <a:lnTo>
                        <a:pt x="382" y="743"/>
                      </a:lnTo>
                      <a:lnTo>
                        <a:pt x="458" y="714"/>
                      </a:lnTo>
                      <a:lnTo>
                        <a:pt x="508" y="700"/>
                      </a:lnTo>
                      <a:lnTo>
                        <a:pt x="521" y="721"/>
                      </a:lnTo>
                      <a:lnTo>
                        <a:pt x="532" y="758"/>
                      </a:lnTo>
                      <a:lnTo>
                        <a:pt x="555" y="790"/>
                      </a:lnTo>
                      <a:lnTo>
                        <a:pt x="558" y="814"/>
                      </a:lnTo>
                      <a:lnTo>
                        <a:pt x="555" y="837"/>
                      </a:lnTo>
                      <a:lnTo>
                        <a:pt x="531" y="846"/>
                      </a:lnTo>
                      <a:lnTo>
                        <a:pt x="487" y="856"/>
                      </a:lnTo>
                      <a:lnTo>
                        <a:pt x="431" y="882"/>
                      </a:lnTo>
                      <a:lnTo>
                        <a:pt x="349" y="893"/>
                      </a:lnTo>
                      <a:lnTo>
                        <a:pt x="318" y="908"/>
                      </a:lnTo>
                      <a:lnTo>
                        <a:pt x="339" y="919"/>
                      </a:lnTo>
                      <a:lnTo>
                        <a:pt x="411" y="908"/>
                      </a:lnTo>
                      <a:lnTo>
                        <a:pt x="461" y="890"/>
                      </a:lnTo>
                      <a:lnTo>
                        <a:pt x="495" y="877"/>
                      </a:lnTo>
                      <a:lnTo>
                        <a:pt x="524" y="871"/>
                      </a:lnTo>
                      <a:lnTo>
                        <a:pt x="521" y="893"/>
                      </a:lnTo>
                      <a:lnTo>
                        <a:pt x="532" y="925"/>
                      </a:lnTo>
                      <a:lnTo>
                        <a:pt x="552" y="943"/>
                      </a:lnTo>
                      <a:lnTo>
                        <a:pt x="555" y="964"/>
                      </a:lnTo>
                      <a:lnTo>
                        <a:pt x="555" y="983"/>
                      </a:lnTo>
                      <a:lnTo>
                        <a:pt x="531" y="993"/>
                      </a:lnTo>
                      <a:lnTo>
                        <a:pt x="482" y="996"/>
                      </a:lnTo>
                      <a:lnTo>
                        <a:pt x="450" y="1006"/>
                      </a:lnTo>
                      <a:lnTo>
                        <a:pt x="374" y="1032"/>
                      </a:lnTo>
                      <a:lnTo>
                        <a:pt x="332" y="1033"/>
                      </a:lnTo>
                      <a:lnTo>
                        <a:pt x="318" y="1051"/>
                      </a:lnTo>
                      <a:lnTo>
                        <a:pt x="337" y="1058"/>
                      </a:lnTo>
                      <a:lnTo>
                        <a:pt x="374" y="1050"/>
                      </a:lnTo>
                      <a:lnTo>
                        <a:pt x="431" y="1033"/>
                      </a:lnTo>
                      <a:lnTo>
                        <a:pt x="461" y="1021"/>
                      </a:lnTo>
                      <a:lnTo>
                        <a:pt x="502" y="1012"/>
                      </a:lnTo>
                      <a:lnTo>
                        <a:pt x="532" y="1014"/>
                      </a:lnTo>
                      <a:lnTo>
                        <a:pt x="543" y="1014"/>
                      </a:lnTo>
                      <a:lnTo>
                        <a:pt x="543" y="1043"/>
                      </a:lnTo>
                      <a:lnTo>
                        <a:pt x="552" y="1058"/>
                      </a:lnTo>
                      <a:lnTo>
                        <a:pt x="495" y="1071"/>
                      </a:lnTo>
                      <a:lnTo>
                        <a:pt x="445" y="1108"/>
                      </a:lnTo>
                      <a:lnTo>
                        <a:pt x="389" y="1127"/>
                      </a:lnTo>
                      <a:lnTo>
                        <a:pt x="351" y="1133"/>
                      </a:lnTo>
                      <a:lnTo>
                        <a:pt x="319" y="1150"/>
                      </a:lnTo>
                      <a:lnTo>
                        <a:pt x="332" y="1162"/>
                      </a:lnTo>
                      <a:lnTo>
                        <a:pt x="363" y="1151"/>
                      </a:lnTo>
                      <a:lnTo>
                        <a:pt x="399" y="1140"/>
                      </a:lnTo>
                      <a:lnTo>
                        <a:pt x="439" y="1133"/>
                      </a:lnTo>
                      <a:lnTo>
                        <a:pt x="474" y="1112"/>
                      </a:lnTo>
                      <a:lnTo>
                        <a:pt x="493" y="1093"/>
                      </a:lnTo>
                      <a:lnTo>
                        <a:pt x="518" y="1090"/>
                      </a:lnTo>
                      <a:lnTo>
                        <a:pt x="550" y="1090"/>
                      </a:lnTo>
                      <a:lnTo>
                        <a:pt x="558" y="1093"/>
                      </a:lnTo>
                      <a:lnTo>
                        <a:pt x="568" y="1114"/>
                      </a:lnTo>
                      <a:lnTo>
                        <a:pt x="574" y="1140"/>
                      </a:lnTo>
                      <a:lnTo>
                        <a:pt x="568" y="1162"/>
                      </a:lnTo>
                      <a:lnTo>
                        <a:pt x="555" y="1175"/>
                      </a:lnTo>
                      <a:lnTo>
                        <a:pt x="545" y="1206"/>
                      </a:lnTo>
                      <a:lnTo>
                        <a:pt x="555" y="1219"/>
                      </a:lnTo>
                      <a:lnTo>
                        <a:pt x="568" y="1232"/>
                      </a:lnTo>
                      <a:lnTo>
                        <a:pt x="568" y="1243"/>
                      </a:lnTo>
                      <a:lnTo>
                        <a:pt x="552" y="12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8" name="Freeform 70">
                  <a:extLst>
                    <a:ext uri="{FF2B5EF4-FFF2-40B4-BE49-F238E27FC236}">
                      <a16:creationId xmlns:a16="http://schemas.microsoft.com/office/drawing/2014/main" id="{455B2716-D947-4544-8BA0-CFF723B7BF4C}"/>
                    </a:ext>
                  </a:extLst>
                </p:cNvPr>
                <p:cNvSpPr>
                  <a:spLocks/>
                </p:cNvSpPr>
                <p:nvPr/>
              </p:nvSpPr>
              <p:spPr bwMode="auto">
                <a:xfrm>
                  <a:off x="4151" y="1460"/>
                  <a:ext cx="62" cy="20"/>
                </a:xfrm>
                <a:custGeom>
                  <a:avLst/>
                  <a:gdLst>
                    <a:gd name="T0" fmla="*/ 0 w 187"/>
                    <a:gd name="T1" fmla="*/ 0 h 61"/>
                    <a:gd name="T2" fmla="*/ 0 w 187"/>
                    <a:gd name="T3" fmla="*/ 0 h 61"/>
                    <a:gd name="T4" fmla="*/ 0 w 187"/>
                    <a:gd name="T5" fmla="*/ 0 h 61"/>
                    <a:gd name="T6" fmla="*/ 0 w 187"/>
                    <a:gd name="T7" fmla="*/ 0 h 61"/>
                    <a:gd name="T8" fmla="*/ 0 w 187"/>
                    <a:gd name="T9" fmla="*/ 0 h 61"/>
                    <a:gd name="T10" fmla="*/ 0 w 187"/>
                    <a:gd name="T11" fmla="*/ 0 h 61"/>
                    <a:gd name="T12" fmla="*/ 0 w 187"/>
                    <a:gd name="T13" fmla="*/ 0 h 61"/>
                    <a:gd name="T14" fmla="*/ 0 w 187"/>
                    <a:gd name="T15" fmla="*/ 0 h 61"/>
                    <a:gd name="T16" fmla="*/ 0 w 187"/>
                    <a:gd name="T17" fmla="*/ 0 h 61"/>
                    <a:gd name="T18" fmla="*/ 0 w 187"/>
                    <a:gd name="T19" fmla="*/ 0 h 61"/>
                    <a:gd name="T20" fmla="*/ 0 w 187"/>
                    <a:gd name="T21" fmla="*/ 0 h 61"/>
                    <a:gd name="T22" fmla="*/ 0 w 187"/>
                    <a:gd name="T23" fmla="*/ 0 h 61"/>
                    <a:gd name="T24" fmla="*/ 0 w 187"/>
                    <a:gd name="T25" fmla="*/ 0 h 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7"/>
                    <a:gd name="T40" fmla="*/ 0 h 61"/>
                    <a:gd name="T41" fmla="*/ 187 w 187"/>
                    <a:gd name="T42" fmla="*/ 61 h 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7" h="61">
                      <a:moveTo>
                        <a:pt x="0" y="50"/>
                      </a:moveTo>
                      <a:lnTo>
                        <a:pt x="74" y="47"/>
                      </a:lnTo>
                      <a:lnTo>
                        <a:pt x="103" y="31"/>
                      </a:lnTo>
                      <a:lnTo>
                        <a:pt x="128" y="12"/>
                      </a:lnTo>
                      <a:lnTo>
                        <a:pt x="174" y="0"/>
                      </a:lnTo>
                      <a:lnTo>
                        <a:pt x="187" y="12"/>
                      </a:lnTo>
                      <a:lnTo>
                        <a:pt x="167" y="18"/>
                      </a:lnTo>
                      <a:lnTo>
                        <a:pt x="135" y="36"/>
                      </a:lnTo>
                      <a:lnTo>
                        <a:pt x="117" y="47"/>
                      </a:lnTo>
                      <a:lnTo>
                        <a:pt x="87" y="55"/>
                      </a:lnTo>
                      <a:lnTo>
                        <a:pt x="40" y="60"/>
                      </a:lnTo>
                      <a:lnTo>
                        <a:pt x="3" y="61"/>
                      </a:lnTo>
                      <a:lnTo>
                        <a:pt x="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9" name="Freeform 71">
                  <a:extLst>
                    <a:ext uri="{FF2B5EF4-FFF2-40B4-BE49-F238E27FC236}">
                      <a16:creationId xmlns:a16="http://schemas.microsoft.com/office/drawing/2014/main" id="{3AB7CC35-AD9F-4839-BEDA-2D91308B5898}"/>
                    </a:ext>
                  </a:extLst>
                </p:cNvPr>
                <p:cNvSpPr>
                  <a:spLocks/>
                </p:cNvSpPr>
                <p:nvPr/>
              </p:nvSpPr>
              <p:spPr bwMode="auto">
                <a:xfrm>
                  <a:off x="4055" y="1011"/>
                  <a:ext cx="182" cy="99"/>
                </a:xfrm>
                <a:custGeom>
                  <a:avLst/>
                  <a:gdLst>
                    <a:gd name="T0" fmla="*/ 0 w 545"/>
                    <a:gd name="T1" fmla="*/ 0 h 296"/>
                    <a:gd name="T2" fmla="*/ 0 w 545"/>
                    <a:gd name="T3" fmla="*/ 0 h 296"/>
                    <a:gd name="T4" fmla="*/ 0 w 545"/>
                    <a:gd name="T5" fmla="*/ 0 h 296"/>
                    <a:gd name="T6" fmla="*/ 0 w 545"/>
                    <a:gd name="T7" fmla="*/ 0 h 296"/>
                    <a:gd name="T8" fmla="*/ 0 w 545"/>
                    <a:gd name="T9" fmla="*/ 0 h 296"/>
                    <a:gd name="T10" fmla="*/ 0 w 545"/>
                    <a:gd name="T11" fmla="*/ 0 h 296"/>
                    <a:gd name="T12" fmla="*/ 0 w 545"/>
                    <a:gd name="T13" fmla="*/ 0 h 296"/>
                    <a:gd name="T14" fmla="*/ 0 w 545"/>
                    <a:gd name="T15" fmla="*/ 0 h 296"/>
                    <a:gd name="T16" fmla="*/ 0 w 545"/>
                    <a:gd name="T17" fmla="*/ 0 h 296"/>
                    <a:gd name="T18" fmla="*/ 0 w 545"/>
                    <a:gd name="T19" fmla="*/ 0 h 296"/>
                    <a:gd name="T20" fmla="*/ 0 w 545"/>
                    <a:gd name="T21" fmla="*/ 0 h 296"/>
                    <a:gd name="T22" fmla="*/ 0 w 545"/>
                    <a:gd name="T23" fmla="*/ 0 h 296"/>
                    <a:gd name="T24" fmla="*/ 0 w 545"/>
                    <a:gd name="T25" fmla="*/ 0 h 296"/>
                    <a:gd name="T26" fmla="*/ 0 w 545"/>
                    <a:gd name="T27" fmla="*/ 0 h 296"/>
                    <a:gd name="T28" fmla="*/ 0 w 545"/>
                    <a:gd name="T29" fmla="*/ 0 h 296"/>
                    <a:gd name="T30" fmla="*/ 0 w 545"/>
                    <a:gd name="T31" fmla="*/ 0 h 296"/>
                    <a:gd name="T32" fmla="*/ 0 w 545"/>
                    <a:gd name="T33" fmla="*/ 0 h 296"/>
                    <a:gd name="T34" fmla="*/ 0 w 545"/>
                    <a:gd name="T35" fmla="*/ 0 h 296"/>
                    <a:gd name="T36" fmla="*/ 0 w 545"/>
                    <a:gd name="T37" fmla="*/ 0 h 296"/>
                    <a:gd name="T38" fmla="*/ 0 w 545"/>
                    <a:gd name="T39" fmla="*/ 0 h 296"/>
                    <a:gd name="T40" fmla="*/ 0 w 545"/>
                    <a:gd name="T41" fmla="*/ 0 h 296"/>
                    <a:gd name="T42" fmla="*/ 0 w 545"/>
                    <a:gd name="T43" fmla="*/ 0 h 296"/>
                    <a:gd name="T44" fmla="*/ 0 w 545"/>
                    <a:gd name="T45" fmla="*/ 0 h 296"/>
                    <a:gd name="T46" fmla="*/ 0 w 545"/>
                    <a:gd name="T47" fmla="*/ 0 h 296"/>
                    <a:gd name="T48" fmla="*/ 0 w 545"/>
                    <a:gd name="T49" fmla="*/ 0 h 296"/>
                    <a:gd name="T50" fmla="*/ 0 w 545"/>
                    <a:gd name="T51" fmla="*/ 0 h 2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45"/>
                    <a:gd name="T79" fmla="*/ 0 h 296"/>
                    <a:gd name="T80" fmla="*/ 545 w 545"/>
                    <a:gd name="T81" fmla="*/ 296 h 29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45" h="296">
                      <a:moveTo>
                        <a:pt x="17" y="34"/>
                      </a:moveTo>
                      <a:lnTo>
                        <a:pt x="82" y="38"/>
                      </a:lnTo>
                      <a:lnTo>
                        <a:pt x="150" y="40"/>
                      </a:lnTo>
                      <a:lnTo>
                        <a:pt x="195" y="40"/>
                      </a:lnTo>
                      <a:lnTo>
                        <a:pt x="230" y="32"/>
                      </a:lnTo>
                      <a:lnTo>
                        <a:pt x="287" y="16"/>
                      </a:lnTo>
                      <a:lnTo>
                        <a:pt x="313" y="0"/>
                      </a:lnTo>
                      <a:lnTo>
                        <a:pt x="351" y="21"/>
                      </a:lnTo>
                      <a:lnTo>
                        <a:pt x="411" y="63"/>
                      </a:lnTo>
                      <a:lnTo>
                        <a:pt x="455" y="93"/>
                      </a:lnTo>
                      <a:lnTo>
                        <a:pt x="511" y="133"/>
                      </a:lnTo>
                      <a:lnTo>
                        <a:pt x="545" y="163"/>
                      </a:lnTo>
                      <a:lnTo>
                        <a:pt x="514" y="190"/>
                      </a:lnTo>
                      <a:lnTo>
                        <a:pt x="482" y="219"/>
                      </a:lnTo>
                      <a:lnTo>
                        <a:pt x="432" y="240"/>
                      </a:lnTo>
                      <a:lnTo>
                        <a:pt x="380" y="262"/>
                      </a:lnTo>
                      <a:lnTo>
                        <a:pt x="332" y="281"/>
                      </a:lnTo>
                      <a:lnTo>
                        <a:pt x="288" y="288"/>
                      </a:lnTo>
                      <a:lnTo>
                        <a:pt x="242" y="296"/>
                      </a:lnTo>
                      <a:lnTo>
                        <a:pt x="185" y="256"/>
                      </a:lnTo>
                      <a:lnTo>
                        <a:pt x="142" y="221"/>
                      </a:lnTo>
                      <a:lnTo>
                        <a:pt x="92" y="177"/>
                      </a:lnTo>
                      <a:lnTo>
                        <a:pt x="50" y="133"/>
                      </a:lnTo>
                      <a:lnTo>
                        <a:pt x="19" y="103"/>
                      </a:lnTo>
                      <a:lnTo>
                        <a:pt x="0" y="59"/>
                      </a:lnTo>
                      <a:lnTo>
                        <a:pt x="17" y="34"/>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0" name="Freeform 72">
                  <a:extLst>
                    <a:ext uri="{FF2B5EF4-FFF2-40B4-BE49-F238E27FC236}">
                      <a16:creationId xmlns:a16="http://schemas.microsoft.com/office/drawing/2014/main" id="{A37E17DD-E473-45AC-A03C-62770E7E9E67}"/>
                    </a:ext>
                  </a:extLst>
                </p:cNvPr>
                <p:cNvSpPr>
                  <a:spLocks/>
                </p:cNvSpPr>
                <p:nvPr/>
              </p:nvSpPr>
              <p:spPr bwMode="auto">
                <a:xfrm>
                  <a:off x="4051" y="1008"/>
                  <a:ext cx="196" cy="115"/>
                </a:xfrm>
                <a:custGeom>
                  <a:avLst/>
                  <a:gdLst>
                    <a:gd name="T0" fmla="*/ 0 w 588"/>
                    <a:gd name="T1" fmla="*/ 0 h 344"/>
                    <a:gd name="T2" fmla="*/ 0 w 588"/>
                    <a:gd name="T3" fmla="*/ 0 h 344"/>
                    <a:gd name="T4" fmla="*/ 0 w 588"/>
                    <a:gd name="T5" fmla="*/ 0 h 344"/>
                    <a:gd name="T6" fmla="*/ 0 w 588"/>
                    <a:gd name="T7" fmla="*/ 0 h 344"/>
                    <a:gd name="T8" fmla="*/ 0 w 588"/>
                    <a:gd name="T9" fmla="*/ 0 h 344"/>
                    <a:gd name="T10" fmla="*/ 0 w 588"/>
                    <a:gd name="T11" fmla="*/ 0 h 344"/>
                    <a:gd name="T12" fmla="*/ 0 w 588"/>
                    <a:gd name="T13" fmla="*/ 0 h 344"/>
                    <a:gd name="T14" fmla="*/ 0 w 588"/>
                    <a:gd name="T15" fmla="*/ 0 h 344"/>
                    <a:gd name="T16" fmla="*/ 0 w 588"/>
                    <a:gd name="T17" fmla="*/ 0 h 344"/>
                    <a:gd name="T18" fmla="*/ 0 w 588"/>
                    <a:gd name="T19" fmla="*/ 0 h 344"/>
                    <a:gd name="T20" fmla="*/ 0 w 588"/>
                    <a:gd name="T21" fmla="*/ 0 h 344"/>
                    <a:gd name="T22" fmla="*/ 0 w 588"/>
                    <a:gd name="T23" fmla="*/ 0 h 344"/>
                    <a:gd name="T24" fmla="*/ 0 w 588"/>
                    <a:gd name="T25" fmla="*/ 0 h 344"/>
                    <a:gd name="T26" fmla="*/ 0 w 588"/>
                    <a:gd name="T27" fmla="*/ 0 h 344"/>
                    <a:gd name="T28" fmla="*/ 0 w 588"/>
                    <a:gd name="T29" fmla="*/ 0 h 344"/>
                    <a:gd name="T30" fmla="*/ 0 w 588"/>
                    <a:gd name="T31" fmla="*/ 0 h 344"/>
                    <a:gd name="T32" fmla="*/ 0 w 588"/>
                    <a:gd name="T33" fmla="*/ 0 h 344"/>
                    <a:gd name="T34" fmla="*/ 0 w 588"/>
                    <a:gd name="T35" fmla="*/ 0 h 344"/>
                    <a:gd name="T36" fmla="*/ 0 w 588"/>
                    <a:gd name="T37" fmla="*/ 0 h 344"/>
                    <a:gd name="T38" fmla="*/ 0 w 588"/>
                    <a:gd name="T39" fmla="*/ 0 h 344"/>
                    <a:gd name="T40" fmla="*/ 0 w 588"/>
                    <a:gd name="T41" fmla="*/ 0 h 344"/>
                    <a:gd name="T42" fmla="*/ 0 w 588"/>
                    <a:gd name="T43" fmla="*/ 0 h 344"/>
                    <a:gd name="T44" fmla="*/ 0 w 588"/>
                    <a:gd name="T45" fmla="*/ 0 h 344"/>
                    <a:gd name="T46" fmla="*/ 0 w 588"/>
                    <a:gd name="T47" fmla="*/ 0 h 344"/>
                    <a:gd name="T48" fmla="*/ 0 w 588"/>
                    <a:gd name="T49" fmla="*/ 0 h 344"/>
                    <a:gd name="T50" fmla="*/ 0 w 588"/>
                    <a:gd name="T51" fmla="*/ 0 h 344"/>
                    <a:gd name="T52" fmla="*/ 0 w 588"/>
                    <a:gd name="T53" fmla="*/ 0 h 344"/>
                    <a:gd name="T54" fmla="*/ 0 w 588"/>
                    <a:gd name="T55" fmla="*/ 0 h 344"/>
                    <a:gd name="T56" fmla="*/ 0 w 588"/>
                    <a:gd name="T57" fmla="*/ 0 h 344"/>
                    <a:gd name="T58" fmla="*/ 0 w 588"/>
                    <a:gd name="T59" fmla="*/ 0 h 344"/>
                    <a:gd name="T60" fmla="*/ 0 w 588"/>
                    <a:gd name="T61" fmla="*/ 0 h 344"/>
                    <a:gd name="T62" fmla="*/ 0 w 588"/>
                    <a:gd name="T63" fmla="*/ 0 h 344"/>
                    <a:gd name="T64" fmla="*/ 0 w 588"/>
                    <a:gd name="T65" fmla="*/ 0 h 344"/>
                    <a:gd name="T66" fmla="*/ 0 w 588"/>
                    <a:gd name="T67" fmla="*/ 0 h 344"/>
                    <a:gd name="T68" fmla="*/ 0 w 588"/>
                    <a:gd name="T69" fmla="*/ 0 h 344"/>
                    <a:gd name="T70" fmla="*/ 0 w 588"/>
                    <a:gd name="T71" fmla="*/ 0 h 344"/>
                    <a:gd name="T72" fmla="*/ 0 w 588"/>
                    <a:gd name="T73" fmla="*/ 0 h 344"/>
                    <a:gd name="T74" fmla="*/ 0 w 588"/>
                    <a:gd name="T75" fmla="*/ 0 h 344"/>
                    <a:gd name="T76" fmla="*/ 0 w 588"/>
                    <a:gd name="T77" fmla="*/ 0 h 344"/>
                    <a:gd name="T78" fmla="*/ 0 w 588"/>
                    <a:gd name="T79" fmla="*/ 0 h 344"/>
                    <a:gd name="T80" fmla="*/ 0 w 588"/>
                    <a:gd name="T81" fmla="*/ 0 h 344"/>
                    <a:gd name="T82" fmla="*/ 0 w 588"/>
                    <a:gd name="T83" fmla="*/ 0 h 344"/>
                    <a:gd name="T84" fmla="*/ 0 w 588"/>
                    <a:gd name="T85" fmla="*/ 0 h 344"/>
                    <a:gd name="T86" fmla="*/ 0 w 588"/>
                    <a:gd name="T87" fmla="*/ 0 h 344"/>
                    <a:gd name="T88" fmla="*/ 0 w 588"/>
                    <a:gd name="T89" fmla="*/ 0 h 344"/>
                    <a:gd name="T90" fmla="*/ 0 w 588"/>
                    <a:gd name="T91" fmla="*/ 0 h 344"/>
                    <a:gd name="T92" fmla="*/ 0 w 588"/>
                    <a:gd name="T93" fmla="*/ 0 h 344"/>
                    <a:gd name="T94" fmla="*/ 0 w 588"/>
                    <a:gd name="T95" fmla="*/ 0 h 344"/>
                    <a:gd name="T96" fmla="*/ 0 w 588"/>
                    <a:gd name="T97" fmla="*/ 0 h 344"/>
                    <a:gd name="T98" fmla="*/ 0 w 588"/>
                    <a:gd name="T99" fmla="*/ 0 h 344"/>
                    <a:gd name="T100" fmla="*/ 0 w 588"/>
                    <a:gd name="T101" fmla="*/ 0 h 344"/>
                    <a:gd name="T102" fmla="*/ 0 w 588"/>
                    <a:gd name="T103" fmla="*/ 0 h 344"/>
                    <a:gd name="T104" fmla="*/ 0 w 588"/>
                    <a:gd name="T105" fmla="*/ 0 h 344"/>
                    <a:gd name="T106" fmla="*/ 0 w 588"/>
                    <a:gd name="T107" fmla="*/ 0 h 344"/>
                    <a:gd name="T108" fmla="*/ 0 w 588"/>
                    <a:gd name="T109" fmla="*/ 0 h 344"/>
                    <a:gd name="T110" fmla="*/ 0 w 588"/>
                    <a:gd name="T111" fmla="*/ 0 h 34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88"/>
                    <a:gd name="T169" fmla="*/ 0 h 344"/>
                    <a:gd name="T170" fmla="*/ 588 w 588"/>
                    <a:gd name="T171" fmla="*/ 344 h 34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88" h="344">
                      <a:moveTo>
                        <a:pt x="288" y="294"/>
                      </a:moveTo>
                      <a:lnTo>
                        <a:pt x="381" y="269"/>
                      </a:lnTo>
                      <a:lnTo>
                        <a:pt x="457" y="236"/>
                      </a:lnTo>
                      <a:lnTo>
                        <a:pt x="510" y="198"/>
                      </a:lnTo>
                      <a:lnTo>
                        <a:pt x="531" y="176"/>
                      </a:lnTo>
                      <a:lnTo>
                        <a:pt x="454" y="105"/>
                      </a:lnTo>
                      <a:lnTo>
                        <a:pt x="391" y="66"/>
                      </a:lnTo>
                      <a:lnTo>
                        <a:pt x="331" y="29"/>
                      </a:lnTo>
                      <a:lnTo>
                        <a:pt x="318" y="29"/>
                      </a:lnTo>
                      <a:lnTo>
                        <a:pt x="281" y="42"/>
                      </a:lnTo>
                      <a:lnTo>
                        <a:pt x="231" y="56"/>
                      </a:lnTo>
                      <a:lnTo>
                        <a:pt x="141" y="63"/>
                      </a:lnTo>
                      <a:lnTo>
                        <a:pt x="54" y="61"/>
                      </a:lnTo>
                      <a:lnTo>
                        <a:pt x="31" y="63"/>
                      </a:lnTo>
                      <a:lnTo>
                        <a:pt x="31" y="79"/>
                      </a:lnTo>
                      <a:lnTo>
                        <a:pt x="49" y="105"/>
                      </a:lnTo>
                      <a:lnTo>
                        <a:pt x="85" y="150"/>
                      </a:lnTo>
                      <a:lnTo>
                        <a:pt x="131" y="187"/>
                      </a:lnTo>
                      <a:lnTo>
                        <a:pt x="188" y="242"/>
                      </a:lnTo>
                      <a:lnTo>
                        <a:pt x="241" y="282"/>
                      </a:lnTo>
                      <a:lnTo>
                        <a:pt x="275" y="305"/>
                      </a:lnTo>
                      <a:lnTo>
                        <a:pt x="285" y="329"/>
                      </a:lnTo>
                      <a:lnTo>
                        <a:pt x="273" y="344"/>
                      </a:lnTo>
                      <a:lnTo>
                        <a:pt x="254" y="336"/>
                      </a:lnTo>
                      <a:lnTo>
                        <a:pt x="199" y="286"/>
                      </a:lnTo>
                      <a:lnTo>
                        <a:pt x="131" y="229"/>
                      </a:lnTo>
                      <a:lnTo>
                        <a:pt x="81" y="187"/>
                      </a:lnTo>
                      <a:lnTo>
                        <a:pt x="48" y="150"/>
                      </a:lnTo>
                      <a:lnTo>
                        <a:pt x="19" y="111"/>
                      </a:lnTo>
                      <a:lnTo>
                        <a:pt x="6" y="85"/>
                      </a:lnTo>
                      <a:lnTo>
                        <a:pt x="0" y="56"/>
                      </a:lnTo>
                      <a:lnTo>
                        <a:pt x="8" y="37"/>
                      </a:lnTo>
                      <a:lnTo>
                        <a:pt x="29" y="29"/>
                      </a:lnTo>
                      <a:lnTo>
                        <a:pt x="67" y="32"/>
                      </a:lnTo>
                      <a:lnTo>
                        <a:pt x="138" y="42"/>
                      </a:lnTo>
                      <a:lnTo>
                        <a:pt x="198" y="42"/>
                      </a:lnTo>
                      <a:lnTo>
                        <a:pt x="241" y="29"/>
                      </a:lnTo>
                      <a:lnTo>
                        <a:pt x="291" y="19"/>
                      </a:lnTo>
                      <a:lnTo>
                        <a:pt x="312" y="0"/>
                      </a:lnTo>
                      <a:lnTo>
                        <a:pt x="335" y="0"/>
                      </a:lnTo>
                      <a:lnTo>
                        <a:pt x="388" y="32"/>
                      </a:lnTo>
                      <a:lnTo>
                        <a:pt x="444" y="75"/>
                      </a:lnTo>
                      <a:lnTo>
                        <a:pt x="504" y="113"/>
                      </a:lnTo>
                      <a:lnTo>
                        <a:pt x="538" y="137"/>
                      </a:lnTo>
                      <a:lnTo>
                        <a:pt x="573" y="161"/>
                      </a:lnTo>
                      <a:lnTo>
                        <a:pt x="588" y="169"/>
                      </a:lnTo>
                      <a:lnTo>
                        <a:pt x="579" y="186"/>
                      </a:lnTo>
                      <a:lnTo>
                        <a:pt x="554" y="200"/>
                      </a:lnTo>
                      <a:lnTo>
                        <a:pt x="525" y="226"/>
                      </a:lnTo>
                      <a:lnTo>
                        <a:pt x="497" y="236"/>
                      </a:lnTo>
                      <a:lnTo>
                        <a:pt x="448" y="257"/>
                      </a:lnTo>
                      <a:lnTo>
                        <a:pt x="412" y="273"/>
                      </a:lnTo>
                      <a:lnTo>
                        <a:pt x="373" y="298"/>
                      </a:lnTo>
                      <a:lnTo>
                        <a:pt x="331" y="305"/>
                      </a:lnTo>
                      <a:lnTo>
                        <a:pt x="298" y="307"/>
                      </a:lnTo>
                      <a:lnTo>
                        <a:pt x="288" y="2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1" name="Freeform 73">
                  <a:extLst>
                    <a:ext uri="{FF2B5EF4-FFF2-40B4-BE49-F238E27FC236}">
                      <a16:creationId xmlns:a16="http://schemas.microsoft.com/office/drawing/2014/main" id="{FAD2B975-90D5-4165-9614-AAB17A75424C}"/>
                    </a:ext>
                  </a:extLst>
                </p:cNvPr>
                <p:cNvSpPr>
                  <a:spLocks/>
                </p:cNvSpPr>
                <p:nvPr/>
              </p:nvSpPr>
              <p:spPr bwMode="auto">
                <a:xfrm>
                  <a:off x="4162" y="1095"/>
                  <a:ext cx="62" cy="40"/>
                </a:xfrm>
                <a:custGeom>
                  <a:avLst/>
                  <a:gdLst>
                    <a:gd name="T0" fmla="*/ 0 w 186"/>
                    <a:gd name="T1" fmla="*/ 0 h 118"/>
                    <a:gd name="T2" fmla="*/ 0 w 186"/>
                    <a:gd name="T3" fmla="*/ 0 h 118"/>
                    <a:gd name="T4" fmla="*/ 0 w 186"/>
                    <a:gd name="T5" fmla="*/ 0 h 118"/>
                    <a:gd name="T6" fmla="*/ 0 w 186"/>
                    <a:gd name="T7" fmla="*/ 0 h 118"/>
                    <a:gd name="T8" fmla="*/ 0 w 186"/>
                    <a:gd name="T9" fmla="*/ 0 h 118"/>
                    <a:gd name="T10" fmla="*/ 0 w 186"/>
                    <a:gd name="T11" fmla="*/ 0 h 118"/>
                    <a:gd name="T12" fmla="*/ 0 w 186"/>
                    <a:gd name="T13" fmla="*/ 0 h 118"/>
                    <a:gd name="T14" fmla="*/ 0 w 186"/>
                    <a:gd name="T15" fmla="*/ 0 h 118"/>
                    <a:gd name="T16" fmla="*/ 0 w 186"/>
                    <a:gd name="T17" fmla="*/ 0 h 118"/>
                    <a:gd name="T18" fmla="*/ 0 w 186"/>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6"/>
                    <a:gd name="T31" fmla="*/ 0 h 118"/>
                    <a:gd name="T32" fmla="*/ 186 w 186"/>
                    <a:gd name="T33" fmla="*/ 118 h 1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6" h="118">
                      <a:moveTo>
                        <a:pt x="157" y="14"/>
                      </a:moveTo>
                      <a:lnTo>
                        <a:pt x="118" y="45"/>
                      </a:lnTo>
                      <a:lnTo>
                        <a:pt x="82" y="74"/>
                      </a:lnTo>
                      <a:lnTo>
                        <a:pt x="29" y="93"/>
                      </a:lnTo>
                      <a:lnTo>
                        <a:pt x="0" y="102"/>
                      </a:lnTo>
                      <a:lnTo>
                        <a:pt x="23" y="118"/>
                      </a:lnTo>
                      <a:lnTo>
                        <a:pt x="61" y="112"/>
                      </a:lnTo>
                      <a:lnTo>
                        <a:pt x="119" y="74"/>
                      </a:lnTo>
                      <a:lnTo>
                        <a:pt x="186" y="0"/>
                      </a:lnTo>
                      <a:lnTo>
                        <a:pt x="15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46" name="AutoShape 74">
                <a:extLst>
                  <a:ext uri="{FF2B5EF4-FFF2-40B4-BE49-F238E27FC236}">
                    <a16:creationId xmlns:a16="http://schemas.microsoft.com/office/drawing/2014/main" id="{C72E88A2-9FDC-4E7F-85EA-AA02C3FD04A3}"/>
                  </a:ext>
                </a:extLst>
              </p:cNvPr>
              <p:cNvSpPr>
                <a:spLocks noChangeAspect="1" noChangeArrowheads="1" noTextEdit="1"/>
              </p:cNvSpPr>
              <p:nvPr/>
            </p:nvSpPr>
            <p:spPr bwMode="auto">
              <a:xfrm>
                <a:off x="4080" y="2252"/>
                <a:ext cx="528" cy="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347" name="Group 75">
                <a:extLst>
                  <a:ext uri="{FF2B5EF4-FFF2-40B4-BE49-F238E27FC236}">
                    <a16:creationId xmlns:a16="http://schemas.microsoft.com/office/drawing/2014/main" id="{B789FD3A-23BB-465D-A72F-E7AAC2C4A727}"/>
                  </a:ext>
                </a:extLst>
              </p:cNvPr>
              <p:cNvGrpSpPr>
                <a:grpSpLocks/>
              </p:cNvGrpSpPr>
              <p:nvPr/>
            </p:nvGrpSpPr>
            <p:grpSpPr bwMode="auto">
              <a:xfrm>
                <a:off x="4300" y="2435"/>
                <a:ext cx="102" cy="288"/>
                <a:chOff x="3825" y="1256"/>
                <a:chExt cx="152" cy="385"/>
              </a:xfrm>
            </p:grpSpPr>
            <p:sp>
              <p:nvSpPr>
                <p:cNvPr id="501" name="Freeform 76">
                  <a:extLst>
                    <a:ext uri="{FF2B5EF4-FFF2-40B4-BE49-F238E27FC236}">
                      <a16:creationId xmlns:a16="http://schemas.microsoft.com/office/drawing/2014/main" id="{D9203206-380D-4105-B87B-B794D84ECC77}"/>
                    </a:ext>
                  </a:extLst>
                </p:cNvPr>
                <p:cNvSpPr>
                  <a:spLocks/>
                </p:cNvSpPr>
                <p:nvPr/>
              </p:nvSpPr>
              <p:spPr bwMode="auto">
                <a:xfrm>
                  <a:off x="3896" y="1465"/>
                  <a:ext cx="81" cy="155"/>
                </a:xfrm>
                <a:custGeom>
                  <a:avLst/>
                  <a:gdLst>
                    <a:gd name="T0" fmla="*/ 0 w 244"/>
                    <a:gd name="T1" fmla="*/ 0 h 465"/>
                    <a:gd name="T2" fmla="*/ 0 w 244"/>
                    <a:gd name="T3" fmla="*/ 0 h 465"/>
                    <a:gd name="T4" fmla="*/ 0 w 244"/>
                    <a:gd name="T5" fmla="*/ 0 h 465"/>
                    <a:gd name="T6" fmla="*/ 0 w 244"/>
                    <a:gd name="T7" fmla="*/ 0 h 465"/>
                    <a:gd name="T8" fmla="*/ 0 w 244"/>
                    <a:gd name="T9" fmla="*/ 0 h 465"/>
                    <a:gd name="T10" fmla="*/ 0 w 244"/>
                    <a:gd name="T11" fmla="*/ 0 h 465"/>
                    <a:gd name="T12" fmla="*/ 0 w 244"/>
                    <a:gd name="T13" fmla="*/ 0 h 465"/>
                    <a:gd name="T14" fmla="*/ 0 w 244"/>
                    <a:gd name="T15" fmla="*/ 0 h 465"/>
                    <a:gd name="T16" fmla="*/ 0 w 244"/>
                    <a:gd name="T17" fmla="*/ 0 h 465"/>
                    <a:gd name="T18" fmla="*/ 0 w 244"/>
                    <a:gd name="T19" fmla="*/ 0 h 465"/>
                    <a:gd name="T20" fmla="*/ 0 w 244"/>
                    <a:gd name="T21" fmla="*/ 0 h 465"/>
                    <a:gd name="T22" fmla="*/ 0 w 244"/>
                    <a:gd name="T23" fmla="*/ 0 h 465"/>
                    <a:gd name="T24" fmla="*/ 0 w 244"/>
                    <a:gd name="T25" fmla="*/ 0 h 465"/>
                    <a:gd name="T26" fmla="*/ 0 w 244"/>
                    <a:gd name="T27" fmla="*/ 0 h 465"/>
                    <a:gd name="T28" fmla="*/ 0 w 244"/>
                    <a:gd name="T29" fmla="*/ 0 h 465"/>
                    <a:gd name="T30" fmla="*/ 0 w 244"/>
                    <a:gd name="T31" fmla="*/ 0 h 465"/>
                    <a:gd name="T32" fmla="*/ 0 w 244"/>
                    <a:gd name="T33" fmla="*/ 0 h 465"/>
                    <a:gd name="T34" fmla="*/ 0 w 244"/>
                    <a:gd name="T35" fmla="*/ 0 h 465"/>
                    <a:gd name="T36" fmla="*/ 0 w 244"/>
                    <a:gd name="T37" fmla="*/ 0 h 465"/>
                    <a:gd name="T38" fmla="*/ 0 w 244"/>
                    <a:gd name="T39" fmla="*/ 0 h 465"/>
                    <a:gd name="T40" fmla="*/ 0 w 244"/>
                    <a:gd name="T41" fmla="*/ 0 h 465"/>
                    <a:gd name="T42" fmla="*/ 0 w 244"/>
                    <a:gd name="T43" fmla="*/ 0 h 465"/>
                    <a:gd name="T44" fmla="*/ 0 w 244"/>
                    <a:gd name="T45" fmla="*/ 0 h 465"/>
                    <a:gd name="T46" fmla="*/ 0 w 244"/>
                    <a:gd name="T47" fmla="*/ 0 h 465"/>
                    <a:gd name="T48" fmla="*/ 0 w 244"/>
                    <a:gd name="T49" fmla="*/ 0 h 465"/>
                    <a:gd name="T50" fmla="*/ 0 w 244"/>
                    <a:gd name="T51" fmla="*/ 0 h 465"/>
                    <a:gd name="T52" fmla="*/ 0 w 244"/>
                    <a:gd name="T53" fmla="*/ 0 h 465"/>
                    <a:gd name="T54" fmla="*/ 0 w 244"/>
                    <a:gd name="T55" fmla="*/ 0 h 465"/>
                    <a:gd name="T56" fmla="*/ 0 w 244"/>
                    <a:gd name="T57" fmla="*/ 0 h 465"/>
                    <a:gd name="T58" fmla="*/ 0 w 244"/>
                    <a:gd name="T59" fmla="*/ 0 h 465"/>
                    <a:gd name="T60" fmla="*/ 0 w 244"/>
                    <a:gd name="T61" fmla="*/ 0 h 46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44"/>
                    <a:gd name="T94" fmla="*/ 0 h 465"/>
                    <a:gd name="T95" fmla="*/ 244 w 244"/>
                    <a:gd name="T96" fmla="*/ 465 h 46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44" h="465">
                      <a:moveTo>
                        <a:pt x="81" y="18"/>
                      </a:moveTo>
                      <a:lnTo>
                        <a:pt x="52" y="0"/>
                      </a:lnTo>
                      <a:lnTo>
                        <a:pt x="14" y="0"/>
                      </a:lnTo>
                      <a:lnTo>
                        <a:pt x="0" y="24"/>
                      </a:lnTo>
                      <a:lnTo>
                        <a:pt x="6" y="63"/>
                      </a:lnTo>
                      <a:lnTo>
                        <a:pt x="39" y="100"/>
                      </a:lnTo>
                      <a:lnTo>
                        <a:pt x="108" y="134"/>
                      </a:lnTo>
                      <a:lnTo>
                        <a:pt x="187" y="206"/>
                      </a:lnTo>
                      <a:lnTo>
                        <a:pt x="200" y="237"/>
                      </a:lnTo>
                      <a:lnTo>
                        <a:pt x="194" y="252"/>
                      </a:lnTo>
                      <a:lnTo>
                        <a:pt x="134" y="300"/>
                      </a:lnTo>
                      <a:lnTo>
                        <a:pt x="63" y="357"/>
                      </a:lnTo>
                      <a:lnTo>
                        <a:pt x="45" y="381"/>
                      </a:lnTo>
                      <a:lnTo>
                        <a:pt x="45" y="407"/>
                      </a:lnTo>
                      <a:lnTo>
                        <a:pt x="100" y="433"/>
                      </a:lnTo>
                      <a:lnTo>
                        <a:pt x="184" y="465"/>
                      </a:lnTo>
                      <a:lnTo>
                        <a:pt x="213" y="465"/>
                      </a:lnTo>
                      <a:lnTo>
                        <a:pt x="244" y="444"/>
                      </a:lnTo>
                      <a:lnTo>
                        <a:pt x="244" y="428"/>
                      </a:lnTo>
                      <a:lnTo>
                        <a:pt x="221" y="418"/>
                      </a:lnTo>
                      <a:lnTo>
                        <a:pt x="115" y="407"/>
                      </a:lnTo>
                      <a:lnTo>
                        <a:pt x="75" y="396"/>
                      </a:lnTo>
                      <a:lnTo>
                        <a:pt x="71" y="378"/>
                      </a:lnTo>
                      <a:lnTo>
                        <a:pt x="139" y="325"/>
                      </a:lnTo>
                      <a:lnTo>
                        <a:pt x="215" y="275"/>
                      </a:lnTo>
                      <a:lnTo>
                        <a:pt x="231" y="257"/>
                      </a:lnTo>
                      <a:lnTo>
                        <a:pt x="238" y="231"/>
                      </a:lnTo>
                      <a:lnTo>
                        <a:pt x="231" y="196"/>
                      </a:lnTo>
                      <a:lnTo>
                        <a:pt x="208" y="168"/>
                      </a:lnTo>
                      <a:lnTo>
                        <a:pt x="134" y="77"/>
                      </a:lnTo>
                      <a:lnTo>
                        <a:pt x="81"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2" name="Freeform 77">
                  <a:extLst>
                    <a:ext uri="{FF2B5EF4-FFF2-40B4-BE49-F238E27FC236}">
                      <a16:creationId xmlns:a16="http://schemas.microsoft.com/office/drawing/2014/main" id="{C5EEB4C5-F9E8-4308-8F05-A5A4129C4224}"/>
                    </a:ext>
                  </a:extLst>
                </p:cNvPr>
                <p:cNvSpPr>
                  <a:spLocks/>
                </p:cNvSpPr>
                <p:nvPr/>
              </p:nvSpPr>
              <p:spPr bwMode="auto">
                <a:xfrm>
                  <a:off x="3868" y="1256"/>
                  <a:ext cx="85" cy="120"/>
                </a:xfrm>
                <a:custGeom>
                  <a:avLst/>
                  <a:gdLst>
                    <a:gd name="T0" fmla="*/ 0 w 254"/>
                    <a:gd name="T1" fmla="*/ 0 h 360"/>
                    <a:gd name="T2" fmla="*/ 0 w 254"/>
                    <a:gd name="T3" fmla="*/ 0 h 360"/>
                    <a:gd name="T4" fmla="*/ 0 w 254"/>
                    <a:gd name="T5" fmla="*/ 0 h 360"/>
                    <a:gd name="T6" fmla="*/ 0 w 254"/>
                    <a:gd name="T7" fmla="*/ 0 h 360"/>
                    <a:gd name="T8" fmla="*/ 0 w 254"/>
                    <a:gd name="T9" fmla="*/ 0 h 360"/>
                    <a:gd name="T10" fmla="*/ 0 w 254"/>
                    <a:gd name="T11" fmla="*/ 0 h 360"/>
                    <a:gd name="T12" fmla="*/ 0 w 254"/>
                    <a:gd name="T13" fmla="*/ 0 h 360"/>
                    <a:gd name="T14" fmla="*/ 0 w 254"/>
                    <a:gd name="T15" fmla="*/ 0 h 360"/>
                    <a:gd name="T16" fmla="*/ 0 w 254"/>
                    <a:gd name="T17" fmla="*/ 0 h 360"/>
                    <a:gd name="T18" fmla="*/ 0 w 254"/>
                    <a:gd name="T19" fmla="*/ 0 h 360"/>
                    <a:gd name="T20" fmla="*/ 0 w 254"/>
                    <a:gd name="T21" fmla="*/ 0 h 360"/>
                    <a:gd name="T22" fmla="*/ 0 w 254"/>
                    <a:gd name="T23" fmla="*/ 0 h 360"/>
                    <a:gd name="T24" fmla="*/ 0 w 254"/>
                    <a:gd name="T25" fmla="*/ 0 h 360"/>
                    <a:gd name="T26" fmla="*/ 0 w 254"/>
                    <a:gd name="T27" fmla="*/ 0 h 360"/>
                    <a:gd name="T28" fmla="*/ 0 w 254"/>
                    <a:gd name="T29" fmla="*/ 0 h 360"/>
                    <a:gd name="T30" fmla="*/ 0 w 254"/>
                    <a:gd name="T31" fmla="*/ 0 h 360"/>
                    <a:gd name="T32" fmla="*/ 0 w 254"/>
                    <a:gd name="T33" fmla="*/ 0 h 360"/>
                    <a:gd name="T34" fmla="*/ 0 w 254"/>
                    <a:gd name="T35" fmla="*/ 0 h 360"/>
                    <a:gd name="T36" fmla="*/ 0 w 254"/>
                    <a:gd name="T37" fmla="*/ 0 h 360"/>
                    <a:gd name="T38" fmla="*/ 0 w 254"/>
                    <a:gd name="T39" fmla="*/ 0 h 360"/>
                    <a:gd name="T40" fmla="*/ 0 w 254"/>
                    <a:gd name="T41" fmla="*/ 0 h 360"/>
                    <a:gd name="T42" fmla="*/ 0 w 254"/>
                    <a:gd name="T43" fmla="*/ 0 h 360"/>
                    <a:gd name="T44" fmla="*/ 0 w 254"/>
                    <a:gd name="T45" fmla="*/ 0 h 360"/>
                    <a:gd name="T46" fmla="*/ 0 w 254"/>
                    <a:gd name="T47" fmla="*/ 0 h 360"/>
                    <a:gd name="T48" fmla="*/ 0 w 254"/>
                    <a:gd name="T49" fmla="*/ 0 h 360"/>
                    <a:gd name="T50" fmla="*/ 0 w 254"/>
                    <a:gd name="T51" fmla="*/ 0 h 360"/>
                    <a:gd name="T52" fmla="*/ 0 w 254"/>
                    <a:gd name="T53" fmla="*/ 0 h 360"/>
                    <a:gd name="T54" fmla="*/ 0 w 254"/>
                    <a:gd name="T55" fmla="*/ 0 h 36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54"/>
                    <a:gd name="T85" fmla="*/ 0 h 360"/>
                    <a:gd name="T86" fmla="*/ 254 w 254"/>
                    <a:gd name="T87" fmla="*/ 360 h 36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54" h="360">
                      <a:moveTo>
                        <a:pt x="77" y="48"/>
                      </a:moveTo>
                      <a:lnTo>
                        <a:pt x="108" y="23"/>
                      </a:lnTo>
                      <a:lnTo>
                        <a:pt x="156" y="0"/>
                      </a:lnTo>
                      <a:lnTo>
                        <a:pt x="193" y="2"/>
                      </a:lnTo>
                      <a:lnTo>
                        <a:pt x="222" y="13"/>
                      </a:lnTo>
                      <a:lnTo>
                        <a:pt x="249" y="44"/>
                      </a:lnTo>
                      <a:lnTo>
                        <a:pt x="254" y="94"/>
                      </a:lnTo>
                      <a:lnTo>
                        <a:pt x="251" y="131"/>
                      </a:lnTo>
                      <a:lnTo>
                        <a:pt x="235" y="164"/>
                      </a:lnTo>
                      <a:lnTo>
                        <a:pt x="209" y="204"/>
                      </a:lnTo>
                      <a:lnTo>
                        <a:pt x="185" y="237"/>
                      </a:lnTo>
                      <a:lnTo>
                        <a:pt x="180" y="245"/>
                      </a:lnTo>
                      <a:lnTo>
                        <a:pt x="180" y="292"/>
                      </a:lnTo>
                      <a:lnTo>
                        <a:pt x="198" y="337"/>
                      </a:lnTo>
                      <a:lnTo>
                        <a:pt x="200" y="352"/>
                      </a:lnTo>
                      <a:lnTo>
                        <a:pt x="187" y="360"/>
                      </a:lnTo>
                      <a:lnTo>
                        <a:pt x="171" y="356"/>
                      </a:lnTo>
                      <a:lnTo>
                        <a:pt x="162" y="298"/>
                      </a:lnTo>
                      <a:lnTo>
                        <a:pt x="161" y="260"/>
                      </a:lnTo>
                      <a:lnTo>
                        <a:pt x="133" y="279"/>
                      </a:lnTo>
                      <a:lnTo>
                        <a:pt x="111" y="295"/>
                      </a:lnTo>
                      <a:lnTo>
                        <a:pt x="69" y="302"/>
                      </a:lnTo>
                      <a:lnTo>
                        <a:pt x="42" y="298"/>
                      </a:lnTo>
                      <a:lnTo>
                        <a:pt x="2" y="268"/>
                      </a:lnTo>
                      <a:lnTo>
                        <a:pt x="0" y="208"/>
                      </a:lnTo>
                      <a:lnTo>
                        <a:pt x="23" y="134"/>
                      </a:lnTo>
                      <a:lnTo>
                        <a:pt x="53" y="64"/>
                      </a:lnTo>
                      <a:lnTo>
                        <a:pt x="77"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3" name="Freeform 78">
                  <a:extLst>
                    <a:ext uri="{FF2B5EF4-FFF2-40B4-BE49-F238E27FC236}">
                      <a16:creationId xmlns:a16="http://schemas.microsoft.com/office/drawing/2014/main" id="{8778FD0A-9F40-4E10-97DC-1C743D721D78}"/>
                    </a:ext>
                  </a:extLst>
                </p:cNvPr>
                <p:cNvSpPr>
                  <a:spLocks/>
                </p:cNvSpPr>
                <p:nvPr/>
              </p:nvSpPr>
              <p:spPr bwMode="auto">
                <a:xfrm>
                  <a:off x="3853" y="1486"/>
                  <a:ext cx="81" cy="155"/>
                </a:xfrm>
                <a:custGeom>
                  <a:avLst/>
                  <a:gdLst>
                    <a:gd name="T0" fmla="*/ 0 w 244"/>
                    <a:gd name="T1" fmla="*/ 0 h 465"/>
                    <a:gd name="T2" fmla="*/ 0 w 244"/>
                    <a:gd name="T3" fmla="*/ 0 h 465"/>
                    <a:gd name="T4" fmla="*/ 0 w 244"/>
                    <a:gd name="T5" fmla="*/ 0 h 465"/>
                    <a:gd name="T6" fmla="*/ 0 w 244"/>
                    <a:gd name="T7" fmla="*/ 0 h 465"/>
                    <a:gd name="T8" fmla="*/ 0 w 244"/>
                    <a:gd name="T9" fmla="*/ 0 h 465"/>
                    <a:gd name="T10" fmla="*/ 0 w 244"/>
                    <a:gd name="T11" fmla="*/ 0 h 465"/>
                    <a:gd name="T12" fmla="*/ 0 w 244"/>
                    <a:gd name="T13" fmla="*/ 0 h 465"/>
                    <a:gd name="T14" fmla="*/ 0 w 244"/>
                    <a:gd name="T15" fmla="*/ 0 h 465"/>
                    <a:gd name="T16" fmla="*/ 0 w 244"/>
                    <a:gd name="T17" fmla="*/ 0 h 465"/>
                    <a:gd name="T18" fmla="*/ 0 w 244"/>
                    <a:gd name="T19" fmla="*/ 0 h 465"/>
                    <a:gd name="T20" fmla="*/ 0 w 244"/>
                    <a:gd name="T21" fmla="*/ 0 h 465"/>
                    <a:gd name="T22" fmla="*/ 0 w 244"/>
                    <a:gd name="T23" fmla="*/ 0 h 465"/>
                    <a:gd name="T24" fmla="*/ 0 w 244"/>
                    <a:gd name="T25" fmla="*/ 0 h 465"/>
                    <a:gd name="T26" fmla="*/ 0 w 244"/>
                    <a:gd name="T27" fmla="*/ 0 h 465"/>
                    <a:gd name="T28" fmla="*/ 0 w 244"/>
                    <a:gd name="T29" fmla="*/ 0 h 465"/>
                    <a:gd name="T30" fmla="*/ 0 w 244"/>
                    <a:gd name="T31" fmla="*/ 0 h 465"/>
                    <a:gd name="T32" fmla="*/ 0 w 244"/>
                    <a:gd name="T33" fmla="*/ 0 h 465"/>
                    <a:gd name="T34" fmla="*/ 0 w 244"/>
                    <a:gd name="T35" fmla="*/ 0 h 465"/>
                    <a:gd name="T36" fmla="*/ 0 w 244"/>
                    <a:gd name="T37" fmla="*/ 0 h 465"/>
                    <a:gd name="T38" fmla="*/ 0 w 244"/>
                    <a:gd name="T39" fmla="*/ 0 h 465"/>
                    <a:gd name="T40" fmla="*/ 0 w 244"/>
                    <a:gd name="T41" fmla="*/ 0 h 465"/>
                    <a:gd name="T42" fmla="*/ 0 w 244"/>
                    <a:gd name="T43" fmla="*/ 0 h 465"/>
                    <a:gd name="T44" fmla="*/ 0 w 244"/>
                    <a:gd name="T45" fmla="*/ 0 h 465"/>
                    <a:gd name="T46" fmla="*/ 0 w 244"/>
                    <a:gd name="T47" fmla="*/ 0 h 465"/>
                    <a:gd name="T48" fmla="*/ 0 w 244"/>
                    <a:gd name="T49" fmla="*/ 0 h 465"/>
                    <a:gd name="T50" fmla="*/ 0 w 244"/>
                    <a:gd name="T51" fmla="*/ 0 h 465"/>
                    <a:gd name="T52" fmla="*/ 0 w 244"/>
                    <a:gd name="T53" fmla="*/ 0 h 465"/>
                    <a:gd name="T54" fmla="*/ 0 w 244"/>
                    <a:gd name="T55" fmla="*/ 0 h 465"/>
                    <a:gd name="T56" fmla="*/ 0 w 244"/>
                    <a:gd name="T57" fmla="*/ 0 h 465"/>
                    <a:gd name="T58" fmla="*/ 0 w 244"/>
                    <a:gd name="T59" fmla="*/ 0 h 465"/>
                    <a:gd name="T60" fmla="*/ 0 w 244"/>
                    <a:gd name="T61" fmla="*/ 0 h 46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44"/>
                    <a:gd name="T94" fmla="*/ 0 h 465"/>
                    <a:gd name="T95" fmla="*/ 244 w 244"/>
                    <a:gd name="T96" fmla="*/ 465 h 46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44" h="465">
                      <a:moveTo>
                        <a:pt x="81" y="18"/>
                      </a:moveTo>
                      <a:lnTo>
                        <a:pt x="52" y="0"/>
                      </a:lnTo>
                      <a:lnTo>
                        <a:pt x="14" y="0"/>
                      </a:lnTo>
                      <a:lnTo>
                        <a:pt x="0" y="24"/>
                      </a:lnTo>
                      <a:lnTo>
                        <a:pt x="5" y="62"/>
                      </a:lnTo>
                      <a:lnTo>
                        <a:pt x="39" y="100"/>
                      </a:lnTo>
                      <a:lnTo>
                        <a:pt x="108" y="133"/>
                      </a:lnTo>
                      <a:lnTo>
                        <a:pt x="187" y="205"/>
                      </a:lnTo>
                      <a:lnTo>
                        <a:pt x="200" y="237"/>
                      </a:lnTo>
                      <a:lnTo>
                        <a:pt x="194" y="252"/>
                      </a:lnTo>
                      <a:lnTo>
                        <a:pt x="133" y="300"/>
                      </a:lnTo>
                      <a:lnTo>
                        <a:pt x="62" y="357"/>
                      </a:lnTo>
                      <a:lnTo>
                        <a:pt x="45" y="381"/>
                      </a:lnTo>
                      <a:lnTo>
                        <a:pt x="45" y="407"/>
                      </a:lnTo>
                      <a:lnTo>
                        <a:pt x="100" y="433"/>
                      </a:lnTo>
                      <a:lnTo>
                        <a:pt x="183" y="465"/>
                      </a:lnTo>
                      <a:lnTo>
                        <a:pt x="213" y="465"/>
                      </a:lnTo>
                      <a:lnTo>
                        <a:pt x="244" y="444"/>
                      </a:lnTo>
                      <a:lnTo>
                        <a:pt x="244" y="427"/>
                      </a:lnTo>
                      <a:lnTo>
                        <a:pt x="221" y="418"/>
                      </a:lnTo>
                      <a:lnTo>
                        <a:pt x="115" y="407"/>
                      </a:lnTo>
                      <a:lnTo>
                        <a:pt x="75" y="396"/>
                      </a:lnTo>
                      <a:lnTo>
                        <a:pt x="71" y="377"/>
                      </a:lnTo>
                      <a:lnTo>
                        <a:pt x="139" y="325"/>
                      </a:lnTo>
                      <a:lnTo>
                        <a:pt x="215" y="275"/>
                      </a:lnTo>
                      <a:lnTo>
                        <a:pt x="231" y="257"/>
                      </a:lnTo>
                      <a:lnTo>
                        <a:pt x="238" y="231"/>
                      </a:lnTo>
                      <a:lnTo>
                        <a:pt x="231" y="196"/>
                      </a:lnTo>
                      <a:lnTo>
                        <a:pt x="208" y="168"/>
                      </a:lnTo>
                      <a:lnTo>
                        <a:pt x="133" y="76"/>
                      </a:lnTo>
                      <a:lnTo>
                        <a:pt x="81"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4" name="Freeform 79">
                  <a:extLst>
                    <a:ext uri="{FF2B5EF4-FFF2-40B4-BE49-F238E27FC236}">
                      <a16:creationId xmlns:a16="http://schemas.microsoft.com/office/drawing/2014/main" id="{48C15F21-35A0-45DF-81E3-898F01ECFB9A}"/>
                    </a:ext>
                  </a:extLst>
                </p:cNvPr>
                <p:cNvSpPr>
                  <a:spLocks/>
                </p:cNvSpPr>
                <p:nvPr/>
              </p:nvSpPr>
              <p:spPr bwMode="auto">
                <a:xfrm>
                  <a:off x="3825" y="1362"/>
                  <a:ext cx="93" cy="148"/>
                </a:xfrm>
                <a:custGeom>
                  <a:avLst/>
                  <a:gdLst>
                    <a:gd name="T0" fmla="*/ 0 w 281"/>
                    <a:gd name="T1" fmla="*/ 0 h 445"/>
                    <a:gd name="T2" fmla="*/ 0 w 281"/>
                    <a:gd name="T3" fmla="*/ 0 h 445"/>
                    <a:gd name="T4" fmla="*/ 0 w 281"/>
                    <a:gd name="T5" fmla="*/ 0 h 445"/>
                    <a:gd name="T6" fmla="*/ 0 w 281"/>
                    <a:gd name="T7" fmla="*/ 0 h 445"/>
                    <a:gd name="T8" fmla="*/ 0 w 281"/>
                    <a:gd name="T9" fmla="*/ 0 h 445"/>
                    <a:gd name="T10" fmla="*/ 0 w 281"/>
                    <a:gd name="T11" fmla="*/ 0 h 445"/>
                    <a:gd name="T12" fmla="*/ 0 w 281"/>
                    <a:gd name="T13" fmla="*/ 0 h 445"/>
                    <a:gd name="T14" fmla="*/ 0 w 281"/>
                    <a:gd name="T15" fmla="*/ 0 h 445"/>
                    <a:gd name="T16" fmla="*/ 0 w 281"/>
                    <a:gd name="T17" fmla="*/ 0 h 445"/>
                    <a:gd name="T18" fmla="*/ 0 w 281"/>
                    <a:gd name="T19" fmla="*/ 0 h 445"/>
                    <a:gd name="T20" fmla="*/ 0 w 281"/>
                    <a:gd name="T21" fmla="*/ 0 h 445"/>
                    <a:gd name="T22" fmla="*/ 0 w 281"/>
                    <a:gd name="T23" fmla="*/ 0 h 445"/>
                    <a:gd name="T24" fmla="*/ 0 w 281"/>
                    <a:gd name="T25" fmla="*/ 0 h 445"/>
                    <a:gd name="T26" fmla="*/ 0 w 281"/>
                    <a:gd name="T27" fmla="*/ 0 h 445"/>
                    <a:gd name="T28" fmla="*/ 0 w 281"/>
                    <a:gd name="T29" fmla="*/ 0 h 445"/>
                    <a:gd name="T30" fmla="*/ 0 w 281"/>
                    <a:gd name="T31" fmla="*/ 0 h 445"/>
                    <a:gd name="T32" fmla="*/ 0 w 281"/>
                    <a:gd name="T33" fmla="*/ 0 h 445"/>
                    <a:gd name="T34" fmla="*/ 0 w 281"/>
                    <a:gd name="T35" fmla="*/ 0 h 445"/>
                    <a:gd name="T36" fmla="*/ 0 w 281"/>
                    <a:gd name="T37" fmla="*/ 0 h 445"/>
                    <a:gd name="T38" fmla="*/ 0 w 281"/>
                    <a:gd name="T39" fmla="*/ 0 h 445"/>
                    <a:gd name="T40" fmla="*/ 0 w 281"/>
                    <a:gd name="T41" fmla="*/ 0 h 445"/>
                    <a:gd name="T42" fmla="*/ 0 w 281"/>
                    <a:gd name="T43" fmla="*/ 0 h 445"/>
                    <a:gd name="T44" fmla="*/ 0 w 281"/>
                    <a:gd name="T45" fmla="*/ 0 h 445"/>
                    <a:gd name="T46" fmla="*/ 0 w 281"/>
                    <a:gd name="T47" fmla="*/ 0 h 445"/>
                    <a:gd name="T48" fmla="*/ 0 w 281"/>
                    <a:gd name="T49" fmla="*/ 0 h 445"/>
                    <a:gd name="T50" fmla="*/ 0 w 281"/>
                    <a:gd name="T51" fmla="*/ 0 h 44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81"/>
                    <a:gd name="T79" fmla="*/ 0 h 445"/>
                    <a:gd name="T80" fmla="*/ 281 w 281"/>
                    <a:gd name="T81" fmla="*/ 445 h 44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81" h="445">
                      <a:moveTo>
                        <a:pt x="41" y="138"/>
                      </a:moveTo>
                      <a:lnTo>
                        <a:pt x="60" y="56"/>
                      </a:lnTo>
                      <a:lnTo>
                        <a:pt x="123" y="6"/>
                      </a:lnTo>
                      <a:lnTo>
                        <a:pt x="154" y="0"/>
                      </a:lnTo>
                      <a:lnTo>
                        <a:pt x="194" y="13"/>
                      </a:lnTo>
                      <a:lnTo>
                        <a:pt x="223" y="45"/>
                      </a:lnTo>
                      <a:lnTo>
                        <a:pt x="235" y="82"/>
                      </a:lnTo>
                      <a:lnTo>
                        <a:pt x="242" y="113"/>
                      </a:lnTo>
                      <a:lnTo>
                        <a:pt x="231" y="153"/>
                      </a:lnTo>
                      <a:lnTo>
                        <a:pt x="229" y="188"/>
                      </a:lnTo>
                      <a:lnTo>
                        <a:pt x="204" y="219"/>
                      </a:lnTo>
                      <a:lnTo>
                        <a:pt x="200" y="256"/>
                      </a:lnTo>
                      <a:lnTo>
                        <a:pt x="210" y="284"/>
                      </a:lnTo>
                      <a:lnTo>
                        <a:pt x="254" y="297"/>
                      </a:lnTo>
                      <a:lnTo>
                        <a:pt x="279" y="327"/>
                      </a:lnTo>
                      <a:lnTo>
                        <a:pt x="281" y="390"/>
                      </a:lnTo>
                      <a:lnTo>
                        <a:pt x="260" y="428"/>
                      </a:lnTo>
                      <a:lnTo>
                        <a:pt x="192" y="445"/>
                      </a:lnTo>
                      <a:lnTo>
                        <a:pt x="124" y="445"/>
                      </a:lnTo>
                      <a:lnTo>
                        <a:pt x="73" y="421"/>
                      </a:lnTo>
                      <a:lnTo>
                        <a:pt x="23" y="369"/>
                      </a:lnTo>
                      <a:lnTo>
                        <a:pt x="5" y="319"/>
                      </a:lnTo>
                      <a:lnTo>
                        <a:pt x="0" y="259"/>
                      </a:lnTo>
                      <a:lnTo>
                        <a:pt x="10" y="196"/>
                      </a:lnTo>
                      <a:lnTo>
                        <a:pt x="29" y="159"/>
                      </a:lnTo>
                      <a:lnTo>
                        <a:pt x="41" y="1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48" name="Group 80">
                <a:extLst>
                  <a:ext uri="{FF2B5EF4-FFF2-40B4-BE49-F238E27FC236}">
                    <a16:creationId xmlns:a16="http://schemas.microsoft.com/office/drawing/2014/main" id="{D75F176E-2FD8-443A-A16C-67042E323FA8}"/>
                  </a:ext>
                </a:extLst>
              </p:cNvPr>
              <p:cNvGrpSpPr>
                <a:grpSpLocks/>
              </p:cNvGrpSpPr>
              <p:nvPr/>
            </p:nvGrpSpPr>
            <p:grpSpPr bwMode="auto">
              <a:xfrm>
                <a:off x="4080" y="2489"/>
                <a:ext cx="528" cy="485"/>
                <a:chOff x="3504" y="1324"/>
                <a:chExt cx="785" cy="646"/>
              </a:xfrm>
            </p:grpSpPr>
            <p:grpSp>
              <p:nvGrpSpPr>
                <p:cNvPr id="496" name="Group 81">
                  <a:extLst>
                    <a:ext uri="{FF2B5EF4-FFF2-40B4-BE49-F238E27FC236}">
                      <a16:creationId xmlns:a16="http://schemas.microsoft.com/office/drawing/2014/main" id="{CBD2BCDC-E9DA-44BE-B3B2-71B4E300B998}"/>
                    </a:ext>
                  </a:extLst>
                </p:cNvPr>
                <p:cNvGrpSpPr>
                  <a:grpSpLocks/>
                </p:cNvGrpSpPr>
                <p:nvPr/>
              </p:nvGrpSpPr>
              <p:grpSpPr bwMode="auto">
                <a:xfrm>
                  <a:off x="3504" y="1324"/>
                  <a:ext cx="785" cy="646"/>
                  <a:chOff x="3504" y="1324"/>
                  <a:chExt cx="785" cy="646"/>
                </a:xfrm>
              </p:grpSpPr>
              <p:sp>
                <p:nvSpPr>
                  <p:cNvPr id="499" name="Freeform 82">
                    <a:extLst>
                      <a:ext uri="{FF2B5EF4-FFF2-40B4-BE49-F238E27FC236}">
                        <a16:creationId xmlns:a16="http://schemas.microsoft.com/office/drawing/2014/main" id="{BA390079-D00C-430F-A007-2659FE369917}"/>
                      </a:ext>
                    </a:extLst>
                  </p:cNvPr>
                  <p:cNvSpPr>
                    <a:spLocks/>
                  </p:cNvSpPr>
                  <p:nvPr/>
                </p:nvSpPr>
                <p:spPr bwMode="auto">
                  <a:xfrm>
                    <a:off x="3504" y="1324"/>
                    <a:ext cx="785" cy="646"/>
                  </a:xfrm>
                  <a:custGeom>
                    <a:avLst/>
                    <a:gdLst>
                      <a:gd name="T0" fmla="*/ 0 w 2354"/>
                      <a:gd name="T1" fmla="*/ 0 h 1938"/>
                      <a:gd name="T2" fmla="*/ 0 w 2354"/>
                      <a:gd name="T3" fmla="*/ 0 h 1938"/>
                      <a:gd name="T4" fmla="*/ 0 w 2354"/>
                      <a:gd name="T5" fmla="*/ 0 h 1938"/>
                      <a:gd name="T6" fmla="*/ 0 w 2354"/>
                      <a:gd name="T7" fmla="*/ 0 h 1938"/>
                      <a:gd name="T8" fmla="*/ 0 w 2354"/>
                      <a:gd name="T9" fmla="*/ 0 h 1938"/>
                      <a:gd name="T10" fmla="*/ 0 w 2354"/>
                      <a:gd name="T11" fmla="*/ 0 h 1938"/>
                      <a:gd name="T12" fmla="*/ 0 w 2354"/>
                      <a:gd name="T13" fmla="*/ 0 h 1938"/>
                      <a:gd name="T14" fmla="*/ 0 w 2354"/>
                      <a:gd name="T15" fmla="*/ 0 h 1938"/>
                      <a:gd name="T16" fmla="*/ 0 w 2354"/>
                      <a:gd name="T17" fmla="*/ 0 h 1938"/>
                      <a:gd name="T18" fmla="*/ 0 w 2354"/>
                      <a:gd name="T19" fmla="*/ 0 h 1938"/>
                      <a:gd name="T20" fmla="*/ 0 w 2354"/>
                      <a:gd name="T21" fmla="*/ 0 h 1938"/>
                      <a:gd name="T22" fmla="*/ 0 w 2354"/>
                      <a:gd name="T23" fmla="*/ 0 h 1938"/>
                      <a:gd name="T24" fmla="*/ 0 w 2354"/>
                      <a:gd name="T25" fmla="*/ 0 h 1938"/>
                      <a:gd name="T26" fmla="*/ 0 w 2354"/>
                      <a:gd name="T27" fmla="*/ 0 h 1938"/>
                      <a:gd name="T28" fmla="*/ 0 w 2354"/>
                      <a:gd name="T29" fmla="*/ 0 h 1938"/>
                      <a:gd name="T30" fmla="*/ 0 w 2354"/>
                      <a:gd name="T31" fmla="*/ 0 h 1938"/>
                      <a:gd name="T32" fmla="*/ 0 w 2354"/>
                      <a:gd name="T33" fmla="*/ 0 h 1938"/>
                      <a:gd name="T34" fmla="*/ 0 w 2354"/>
                      <a:gd name="T35" fmla="*/ 0 h 1938"/>
                      <a:gd name="T36" fmla="*/ 0 w 2354"/>
                      <a:gd name="T37" fmla="*/ 0 h 1938"/>
                      <a:gd name="T38" fmla="*/ 0 w 2354"/>
                      <a:gd name="T39" fmla="*/ 0 h 1938"/>
                      <a:gd name="T40" fmla="*/ 0 w 2354"/>
                      <a:gd name="T41" fmla="*/ 0 h 1938"/>
                      <a:gd name="T42" fmla="*/ 0 w 2354"/>
                      <a:gd name="T43" fmla="*/ 0 h 1938"/>
                      <a:gd name="T44" fmla="*/ 0 w 2354"/>
                      <a:gd name="T45" fmla="*/ 0 h 1938"/>
                      <a:gd name="T46" fmla="*/ 0 w 2354"/>
                      <a:gd name="T47" fmla="*/ 0 h 1938"/>
                      <a:gd name="T48" fmla="*/ 0 w 2354"/>
                      <a:gd name="T49" fmla="*/ 0 h 1938"/>
                      <a:gd name="T50" fmla="*/ 0 w 2354"/>
                      <a:gd name="T51" fmla="*/ 0 h 1938"/>
                      <a:gd name="T52" fmla="*/ 0 w 2354"/>
                      <a:gd name="T53" fmla="*/ 0 h 1938"/>
                      <a:gd name="T54" fmla="*/ 0 w 2354"/>
                      <a:gd name="T55" fmla="*/ 0 h 1938"/>
                      <a:gd name="T56" fmla="*/ 0 w 2354"/>
                      <a:gd name="T57" fmla="*/ 0 h 1938"/>
                      <a:gd name="T58" fmla="*/ 0 w 2354"/>
                      <a:gd name="T59" fmla="*/ 0 h 1938"/>
                      <a:gd name="T60" fmla="*/ 0 w 2354"/>
                      <a:gd name="T61" fmla="*/ 0 h 1938"/>
                      <a:gd name="T62" fmla="*/ 0 w 2354"/>
                      <a:gd name="T63" fmla="*/ 0 h 1938"/>
                      <a:gd name="T64" fmla="*/ 0 w 2354"/>
                      <a:gd name="T65" fmla="*/ 0 h 19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4"/>
                      <a:gd name="T100" fmla="*/ 0 h 1938"/>
                      <a:gd name="T101" fmla="*/ 2354 w 2354"/>
                      <a:gd name="T102" fmla="*/ 1938 h 19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4" h="1938">
                        <a:moveTo>
                          <a:pt x="19" y="1369"/>
                        </a:moveTo>
                        <a:lnTo>
                          <a:pt x="13" y="1232"/>
                        </a:lnTo>
                        <a:lnTo>
                          <a:pt x="31" y="1113"/>
                        </a:lnTo>
                        <a:lnTo>
                          <a:pt x="31" y="1001"/>
                        </a:lnTo>
                        <a:lnTo>
                          <a:pt x="6" y="863"/>
                        </a:lnTo>
                        <a:lnTo>
                          <a:pt x="0" y="756"/>
                        </a:lnTo>
                        <a:lnTo>
                          <a:pt x="6" y="644"/>
                        </a:lnTo>
                        <a:lnTo>
                          <a:pt x="31" y="575"/>
                        </a:lnTo>
                        <a:lnTo>
                          <a:pt x="100" y="525"/>
                        </a:lnTo>
                        <a:lnTo>
                          <a:pt x="187" y="462"/>
                        </a:lnTo>
                        <a:lnTo>
                          <a:pt x="395" y="394"/>
                        </a:lnTo>
                        <a:lnTo>
                          <a:pt x="601" y="344"/>
                        </a:lnTo>
                        <a:lnTo>
                          <a:pt x="782" y="312"/>
                        </a:lnTo>
                        <a:lnTo>
                          <a:pt x="932" y="307"/>
                        </a:lnTo>
                        <a:lnTo>
                          <a:pt x="1077" y="262"/>
                        </a:lnTo>
                        <a:lnTo>
                          <a:pt x="1203" y="231"/>
                        </a:lnTo>
                        <a:lnTo>
                          <a:pt x="1264" y="207"/>
                        </a:lnTo>
                        <a:lnTo>
                          <a:pt x="1364" y="175"/>
                        </a:lnTo>
                        <a:lnTo>
                          <a:pt x="1453" y="131"/>
                        </a:lnTo>
                        <a:lnTo>
                          <a:pt x="1534" y="57"/>
                        </a:lnTo>
                        <a:lnTo>
                          <a:pt x="1627" y="31"/>
                        </a:lnTo>
                        <a:lnTo>
                          <a:pt x="1746" y="0"/>
                        </a:lnTo>
                        <a:lnTo>
                          <a:pt x="1803" y="7"/>
                        </a:lnTo>
                        <a:lnTo>
                          <a:pt x="1853" y="51"/>
                        </a:lnTo>
                        <a:lnTo>
                          <a:pt x="2003" y="175"/>
                        </a:lnTo>
                        <a:lnTo>
                          <a:pt x="2178" y="351"/>
                        </a:lnTo>
                        <a:lnTo>
                          <a:pt x="2298" y="457"/>
                        </a:lnTo>
                        <a:lnTo>
                          <a:pt x="2354" y="532"/>
                        </a:lnTo>
                        <a:lnTo>
                          <a:pt x="2354" y="582"/>
                        </a:lnTo>
                        <a:lnTo>
                          <a:pt x="2328" y="625"/>
                        </a:lnTo>
                        <a:lnTo>
                          <a:pt x="2304" y="707"/>
                        </a:lnTo>
                        <a:lnTo>
                          <a:pt x="2304" y="913"/>
                        </a:lnTo>
                        <a:lnTo>
                          <a:pt x="2291" y="1075"/>
                        </a:lnTo>
                        <a:lnTo>
                          <a:pt x="2272" y="1195"/>
                        </a:lnTo>
                        <a:lnTo>
                          <a:pt x="2241" y="1282"/>
                        </a:lnTo>
                        <a:lnTo>
                          <a:pt x="2185" y="1301"/>
                        </a:lnTo>
                        <a:lnTo>
                          <a:pt x="2159" y="1275"/>
                        </a:lnTo>
                        <a:lnTo>
                          <a:pt x="2172" y="1232"/>
                        </a:lnTo>
                        <a:lnTo>
                          <a:pt x="2178" y="1125"/>
                        </a:lnTo>
                        <a:lnTo>
                          <a:pt x="2041" y="1188"/>
                        </a:lnTo>
                        <a:lnTo>
                          <a:pt x="1959" y="1232"/>
                        </a:lnTo>
                        <a:lnTo>
                          <a:pt x="1853" y="1256"/>
                        </a:lnTo>
                        <a:lnTo>
                          <a:pt x="1772" y="1295"/>
                        </a:lnTo>
                        <a:lnTo>
                          <a:pt x="1672" y="1363"/>
                        </a:lnTo>
                        <a:lnTo>
                          <a:pt x="1577" y="1413"/>
                        </a:lnTo>
                        <a:lnTo>
                          <a:pt x="1433" y="1482"/>
                        </a:lnTo>
                        <a:lnTo>
                          <a:pt x="1340" y="1513"/>
                        </a:lnTo>
                        <a:lnTo>
                          <a:pt x="1203" y="1576"/>
                        </a:lnTo>
                        <a:lnTo>
                          <a:pt x="1045" y="1606"/>
                        </a:lnTo>
                        <a:lnTo>
                          <a:pt x="932" y="1638"/>
                        </a:lnTo>
                        <a:lnTo>
                          <a:pt x="808" y="1669"/>
                        </a:lnTo>
                        <a:lnTo>
                          <a:pt x="745" y="1701"/>
                        </a:lnTo>
                        <a:lnTo>
                          <a:pt x="719" y="1763"/>
                        </a:lnTo>
                        <a:lnTo>
                          <a:pt x="714" y="1857"/>
                        </a:lnTo>
                        <a:lnTo>
                          <a:pt x="695" y="1907"/>
                        </a:lnTo>
                        <a:lnTo>
                          <a:pt x="639" y="1938"/>
                        </a:lnTo>
                        <a:lnTo>
                          <a:pt x="551" y="1888"/>
                        </a:lnTo>
                        <a:lnTo>
                          <a:pt x="526" y="1813"/>
                        </a:lnTo>
                        <a:lnTo>
                          <a:pt x="558" y="1751"/>
                        </a:lnTo>
                        <a:lnTo>
                          <a:pt x="538" y="1713"/>
                        </a:lnTo>
                        <a:lnTo>
                          <a:pt x="419" y="1582"/>
                        </a:lnTo>
                        <a:lnTo>
                          <a:pt x="250" y="1426"/>
                        </a:lnTo>
                        <a:lnTo>
                          <a:pt x="144" y="1326"/>
                        </a:lnTo>
                        <a:lnTo>
                          <a:pt x="100" y="1301"/>
                        </a:lnTo>
                        <a:lnTo>
                          <a:pt x="81" y="1345"/>
                        </a:lnTo>
                        <a:lnTo>
                          <a:pt x="100" y="1426"/>
                        </a:lnTo>
                        <a:lnTo>
                          <a:pt x="19" y="1369"/>
                        </a:lnTo>
                        <a:close/>
                      </a:path>
                    </a:pathLst>
                  </a:custGeom>
                  <a:solidFill>
                    <a:srgbClr val="996633"/>
                  </a:solidFill>
                  <a:ln w="4763">
                    <a:solidFill>
                      <a:srgbClr val="000000"/>
                    </a:solidFill>
                    <a:round/>
                    <a:headEnd/>
                    <a:tailEnd/>
                  </a:ln>
                </p:spPr>
                <p:txBody>
                  <a:bodyPr/>
                  <a:lstStyle/>
                  <a:p>
                    <a:endParaRPr lang="zh-CN" altLang="en-US"/>
                  </a:p>
                </p:txBody>
              </p:sp>
              <p:sp>
                <p:nvSpPr>
                  <p:cNvPr id="500" name="Freeform 83">
                    <a:extLst>
                      <a:ext uri="{FF2B5EF4-FFF2-40B4-BE49-F238E27FC236}">
                        <a16:creationId xmlns:a16="http://schemas.microsoft.com/office/drawing/2014/main" id="{5F7E2E85-5660-4416-AFE0-1963F32D03B3}"/>
                      </a:ext>
                    </a:extLst>
                  </p:cNvPr>
                  <p:cNvSpPr>
                    <a:spLocks/>
                  </p:cNvSpPr>
                  <p:nvPr/>
                </p:nvSpPr>
                <p:spPr bwMode="auto">
                  <a:xfrm>
                    <a:off x="3515" y="1513"/>
                    <a:ext cx="770" cy="456"/>
                  </a:xfrm>
                  <a:custGeom>
                    <a:avLst/>
                    <a:gdLst>
                      <a:gd name="T0" fmla="*/ 0 w 2309"/>
                      <a:gd name="T1" fmla="*/ 0 h 1369"/>
                      <a:gd name="T2" fmla="*/ 0 w 2309"/>
                      <a:gd name="T3" fmla="*/ 0 h 1369"/>
                      <a:gd name="T4" fmla="*/ 0 w 2309"/>
                      <a:gd name="T5" fmla="*/ 0 h 1369"/>
                      <a:gd name="T6" fmla="*/ 0 w 2309"/>
                      <a:gd name="T7" fmla="*/ 0 h 1369"/>
                      <a:gd name="T8" fmla="*/ 0 w 2309"/>
                      <a:gd name="T9" fmla="*/ 0 h 1369"/>
                      <a:gd name="T10" fmla="*/ 0 w 2309"/>
                      <a:gd name="T11" fmla="*/ 0 h 1369"/>
                      <a:gd name="T12" fmla="*/ 0 w 2309"/>
                      <a:gd name="T13" fmla="*/ 0 h 1369"/>
                      <a:gd name="T14" fmla="*/ 0 w 2309"/>
                      <a:gd name="T15" fmla="*/ 0 h 1369"/>
                      <a:gd name="T16" fmla="*/ 0 w 2309"/>
                      <a:gd name="T17" fmla="*/ 0 h 1369"/>
                      <a:gd name="T18" fmla="*/ 0 w 2309"/>
                      <a:gd name="T19" fmla="*/ 0 h 1369"/>
                      <a:gd name="T20" fmla="*/ 0 w 2309"/>
                      <a:gd name="T21" fmla="*/ 0 h 1369"/>
                      <a:gd name="T22" fmla="*/ 0 w 2309"/>
                      <a:gd name="T23" fmla="*/ 0 h 1369"/>
                      <a:gd name="T24" fmla="*/ 0 w 2309"/>
                      <a:gd name="T25" fmla="*/ 0 h 1369"/>
                      <a:gd name="T26" fmla="*/ 0 w 2309"/>
                      <a:gd name="T27" fmla="*/ 0 h 1369"/>
                      <a:gd name="T28" fmla="*/ 0 w 2309"/>
                      <a:gd name="T29" fmla="*/ 0 h 1369"/>
                      <a:gd name="T30" fmla="*/ 0 w 2309"/>
                      <a:gd name="T31" fmla="*/ 0 h 1369"/>
                      <a:gd name="T32" fmla="*/ 0 w 2309"/>
                      <a:gd name="T33" fmla="*/ 0 h 1369"/>
                      <a:gd name="T34" fmla="*/ 0 w 2309"/>
                      <a:gd name="T35" fmla="*/ 0 h 1369"/>
                      <a:gd name="T36" fmla="*/ 0 w 2309"/>
                      <a:gd name="T37" fmla="*/ 0 h 1369"/>
                      <a:gd name="T38" fmla="*/ 0 w 2309"/>
                      <a:gd name="T39" fmla="*/ 0 h 1369"/>
                      <a:gd name="T40" fmla="*/ 0 w 2309"/>
                      <a:gd name="T41" fmla="*/ 0 h 1369"/>
                      <a:gd name="T42" fmla="*/ 0 w 2309"/>
                      <a:gd name="T43" fmla="*/ 0 h 1369"/>
                      <a:gd name="T44" fmla="*/ 0 w 2309"/>
                      <a:gd name="T45" fmla="*/ 0 h 1369"/>
                      <a:gd name="T46" fmla="*/ 0 w 2309"/>
                      <a:gd name="T47" fmla="*/ 0 h 1369"/>
                      <a:gd name="T48" fmla="*/ 0 w 2309"/>
                      <a:gd name="T49" fmla="*/ 0 h 1369"/>
                      <a:gd name="T50" fmla="*/ 0 w 2309"/>
                      <a:gd name="T51" fmla="*/ 0 h 1369"/>
                      <a:gd name="T52" fmla="*/ 0 w 2309"/>
                      <a:gd name="T53" fmla="*/ 0 h 1369"/>
                      <a:gd name="T54" fmla="*/ 0 w 2309"/>
                      <a:gd name="T55" fmla="*/ 0 h 1369"/>
                      <a:gd name="T56" fmla="*/ 0 w 2309"/>
                      <a:gd name="T57" fmla="*/ 0 h 1369"/>
                      <a:gd name="T58" fmla="*/ 0 w 2309"/>
                      <a:gd name="T59" fmla="*/ 0 h 1369"/>
                      <a:gd name="T60" fmla="*/ 0 w 2309"/>
                      <a:gd name="T61" fmla="*/ 0 h 1369"/>
                      <a:gd name="T62" fmla="*/ 0 w 2309"/>
                      <a:gd name="T63" fmla="*/ 0 h 1369"/>
                      <a:gd name="T64" fmla="*/ 0 w 2309"/>
                      <a:gd name="T65" fmla="*/ 0 h 1369"/>
                      <a:gd name="T66" fmla="*/ 0 w 2309"/>
                      <a:gd name="T67" fmla="*/ 0 h 1369"/>
                      <a:gd name="T68" fmla="*/ 0 w 2309"/>
                      <a:gd name="T69" fmla="*/ 0 h 1369"/>
                      <a:gd name="T70" fmla="*/ 0 w 2309"/>
                      <a:gd name="T71" fmla="*/ 0 h 1369"/>
                      <a:gd name="T72" fmla="*/ 0 w 2309"/>
                      <a:gd name="T73" fmla="*/ 0 h 1369"/>
                      <a:gd name="T74" fmla="*/ 0 w 2309"/>
                      <a:gd name="T75" fmla="*/ 0 h 1369"/>
                      <a:gd name="T76" fmla="*/ 0 w 2309"/>
                      <a:gd name="T77" fmla="*/ 0 h 1369"/>
                      <a:gd name="T78" fmla="*/ 0 w 2309"/>
                      <a:gd name="T79" fmla="*/ 0 h 1369"/>
                      <a:gd name="T80" fmla="*/ 0 w 2309"/>
                      <a:gd name="T81" fmla="*/ 0 h 1369"/>
                      <a:gd name="T82" fmla="*/ 0 w 2309"/>
                      <a:gd name="T83" fmla="*/ 0 h 1369"/>
                      <a:gd name="T84" fmla="*/ 0 w 2309"/>
                      <a:gd name="T85" fmla="*/ 0 h 1369"/>
                      <a:gd name="T86" fmla="*/ 0 w 2309"/>
                      <a:gd name="T87" fmla="*/ 0 h 1369"/>
                      <a:gd name="T88" fmla="*/ 0 w 2309"/>
                      <a:gd name="T89" fmla="*/ 0 h 1369"/>
                      <a:gd name="T90" fmla="*/ 0 w 2309"/>
                      <a:gd name="T91" fmla="*/ 0 h 1369"/>
                      <a:gd name="T92" fmla="*/ 0 w 2309"/>
                      <a:gd name="T93" fmla="*/ 0 h 1369"/>
                      <a:gd name="T94" fmla="*/ 0 w 2309"/>
                      <a:gd name="T95" fmla="*/ 0 h 1369"/>
                      <a:gd name="T96" fmla="*/ 0 w 2309"/>
                      <a:gd name="T97" fmla="*/ 0 h 1369"/>
                      <a:gd name="T98" fmla="*/ 0 w 2309"/>
                      <a:gd name="T99" fmla="*/ 0 h 1369"/>
                      <a:gd name="T100" fmla="*/ 0 w 2309"/>
                      <a:gd name="T101" fmla="*/ 0 h 136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309"/>
                      <a:gd name="T154" fmla="*/ 0 h 1369"/>
                      <a:gd name="T155" fmla="*/ 2309 w 2309"/>
                      <a:gd name="T156" fmla="*/ 1369 h 136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309" h="1369">
                        <a:moveTo>
                          <a:pt x="587" y="1344"/>
                        </a:moveTo>
                        <a:lnTo>
                          <a:pt x="594" y="1212"/>
                        </a:lnTo>
                        <a:lnTo>
                          <a:pt x="587" y="925"/>
                        </a:lnTo>
                        <a:lnTo>
                          <a:pt x="587" y="712"/>
                        </a:lnTo>
                        <a:lnTo>
                          <a:pt x="556" y="657"/>
                        </a:lnTo>
                        <a:lnTo>
                          <a:pt x="324" y="412"/>
                        </a:lnTo>
                        <a:lnTo>
                          <a:pt x="174" y="262"/>
                        </a:lnTo>
                        <a:lnTo>
                          <a:pt x="50" y="155"/>
                        </a:lnTo>
                        <a:lnTo>
                          <a:pt x="0" y="100"/>
                        </a:lnTo>
                        <a:lnTo>
                          <a:pt x="12" y="68"/>
                        </a:lnTo>
                        <a:lnTo>
                          <a:pt x="31" y="68"/>
                        </a:lnTo>
                        <a:lnTo>
                          <a:pt x="118" y="162"/>
                        </a:lnTo>
                        <a:lnTo>
                          <a:pt x="237" y="255"/>
                        </a:lnTo>
                        <a:lnTo>
                          <a:pt x="350" y="407"/>
                        </a:lnTo>
                        <a:lnTo>
                          <a:pt x="456" y="518"/>
                        </a:lnTo>
                        <a:lnTo>
                          <a:pt x="556" y="594"/>
                        </a:lnTo>
                        <a:lnTo>
                          <a:pt x="619" y="650"/>
                        </a:lnTo>
                        <a:lnTo>
                          <a:pt x="663" y="638"/>
                        </a:lnTo>
                        <a:lnTo>
                          <a:pt x="706" y="607"/>
                        </a:lnTo>
                        <a:lnTo>
                          <a:pt x="845" y="575"/>
                        </a:lnTo>
                        <a:lnTo>
                          <a:pt x="1095" y="507"/>
                        </a:lnTo>
                        <a:lnTo>
                          <a:pt x="1245" y="425"/>
                        </a:lnTo>
                        <a:lnTo>
                          <a:pt x="1420" y="350"/>
                        </a:lnTo>
                        <a:lnTo>
                          <a:pt x="1601" y="281"/>
                        </a:lnTo>
                        <a:lnTo>
                          <a:pt x="1790" y="200"/>
                        </a:lnTo>
                        <a:lnTo>
                          <a:pt x="1922" y="155"/>
                        </a:lnTo>
                        <a:lnTo>
                          <a:pt x="2078" y="87"/>
                        </a:lnTo>
                        <a:lnTo>
                          <a:pt x="2202" y="55"/>
                        </a:lnTo>
                        <a:lnTo>
                          <a:pt x="2309" y="0"/>
                        </a:lnTo>
                        <a:lnTo>
                          <a:pt x="2272" y="100"/>
                        </a:lnTo>
                        <a:lnTo>
                          <a:pt x="2209" y="100"/>
                        </a:lnTo>
                        <a:lnTo>
                          <a:pt x="2128" y="118"/>
                        </a:lnTo>
                        <a:lnTo>
                          <a:pt x="1983" y="162"/>
                        </a:lnTo>
                        <a:lnTo>
                          <a:pt x="1877" y="205"/>
                        </a:lnTo>
                        <a:lnTo>
                          <a:pt x="1746" y="250"/>
                        </a:lnTo>
                        <a:lnTo>
                          <a:pt x="1658" y="294"/>
                        </a:lnTo>
                        <a:lnTo>
                          <a:pt x="1514" y="350"/>
                        </a:lnTo>
                        <a:lnTo>
                          <a:pt x="1420" y="350"/>
                        </a:lnTo>
                        <a:lnTo>
                          <a:pt x="1282" y="450"/>
                        </a:lnTo>
                        <a:lnTo>
                          <a:pt x="1188" y="494"/>
                        </a:lnTo>
                        <a:lnTo>
                          <a:pt x="1069" y="537"/>
                        </a:lnTo>
                        <a:lnTo>
                          <a:pt x="919" y="588"/>
                        </a:lnTo>
                        <a:lnTo>
                          <a:pt x="801" y="618"/>
                        </a:lnTo>
                        <a:lnTo>
                          <a:pt x="719" y="657"/>
                        </a:lnTo>
                        <a:lnTo>
                          <a:pt x="645" y="694"/>
                        </a:lnTo>
                        <a:lnTo>
                          <a:pt x="626" y="794"/>
                        </a:lnTo>
                        <a:lnTo>
                          <a:pt x="626" y="1031"/>
                        </a:lnTo>
                        <a:lnTo>
                          <a:pt x="626" y="1194"/>
                        </a:lnTo>
                        <a:lnTo>
                          <a:pt x="638" y="1332"/>
                        </a:lnTo>
                        <a:lnTo>
                          <a:pt x="600" y="1369"/>
                        </a:lnTo>
                        <a:lnTo>
                          <a:pt x="587" y="13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97" name="Freeform 84">
                  <a:extLst>
                    <a:ext uri="{FF2B5EF4-FFF2-40B4-BE49-F238E27FC236}">
                      <a16:creationId xmlns:a16="http://schemas.microsoft.com/office/drawing/2014/main" id="{6303CF2F-D856-47EA-BA66-59331C279043}"/>
                    </a:ext>
                  </a:extLst>
                </p:cNvPr>
                <p:cNvSpPr>
                  <a:spLocks/>
                </p:cNvSpPr>
                <p:nvPr/>
              </p:nvSpPr>
              <p:spPr bwMode="auto">
                <a:xfrm>
                  <a:off x="3830" y="1428"/>
                  <a:ext cx="185" cy="130"/>
                </a:xfrm>
                <a:custGeom>
                  <a:avLst/>
                  <a:gdLst>
                    <a:gd name="T0" fmla="*/ 0 w 557"/>
                    <a:gd name="T1" fmla="*/ 0 h 388"/>
                    <a:gd name="T2" fmla="*/ 0 w 557"/>
                    <a:gd name="T3" fmla="*/ 0 h 388"/>
                    <a:gd name="T4" fmla="*/ 0 w 557"/>
                    <a:gd name="T5" fmla="*/ 0 h 388"/>
                    <a:gd name="T6" fmla="*/ 0 w 557"/>
                    <a:gd name="T7" fmla="*/ 0 h 388"/>
                    <a:gd name="T8" fmla="*/ 0 w 557"/>
                    <a:gd name="T9" fmla="*/ 0 h 388"/>
                    <a:gd name="T10" fmla="*/ 0 w 557"/>
                    <a:gd name="T11" fmla="*/ 0 h 388"/>
                    <a:gd name="T12" fmla="*/ 0 w 557"/>
                    <a:gd name="T13" fmla="*/ 0 h 388"/>
                    <a:gd name="T14" fmla="*/ 0 w 557"/>
                    <a:gd name="T15" fmla="*/ 0 h 388"/>
                    <a:gd name="T16" fmla="*/ 0 w 557"/>
                    <a:gd name="T17" fmla="*/ 0 h 388"/>
                    <a:gd name="T18" fmla="*/ 0 w 557"/>
                    <a:gd name="T19" fmla="*/ 0 h 388"/>
                    <a:gd name="T20" fmla="*/ 0 w 557"/>
                    <a:gd name="T21" fmla="*/ 0 h 388"/>
                    <a:gd name="T22" fmla="*/ 0 w 557"/>
                    <a:gd name="T23" fmla="*/ 0 h 388"/>
                    <a:gd name="T24" fmla="*/ 0 w 557"/>
                    <a:gd name="T25" fmla="*/ 0 h 388"/>
                    <a:gd name="T26" fmla="*/ 0 w 557"/>
                    <a:gd name="T27" fmla="*/ 0 h 388"/>
                    <a:gd name="T28" fmla="*/ 0 w 557"/>
                    <a:gd name="T29" fmla="*/ 0 h 388"/>
                    <a:gd name="T30" fmla="*/ 0 w 557"/>
                    <a:gd name="T31" fmla="*/ 0 h 388"/>
                    <a:gd name="T32" fmla="*/ 0 w 557"/>
                    <a:gd name="T33" fmla="*/ 0 h 38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57"/>
                    <a:gd name="T52" fmla="*/ 0 h 388"/>
                    <a:gd name="T53" fmla="*/ 557 w 557"/>
                    <a:gd name="T54" fmla="*/ 388 h 38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57" h="388">
                      <a:moveTo>
                        <a:pt x="7" y="113"/>
                      </a:moveTo>
                      <a:lnTo>
                        <a:pt x="144" y="82"/>
                      </a:lnTo>
                      <a:lnTo>
                        <a:pt x="226" y="45"/>
                      </a:lnTo>
                      <a:lnTo>
                        <a:pt x="283" y="0"/>
                      </a:lnTo>
                      <a:lnTo>
                        <a:pt x="338" y="57"/>
                      </a:lnTo>
                      <a:lnTo>
                        <a:pt x="426" y="139"/>
                      </a:lnTo>
                      <a:lnTo>
                        <a:pt x="501" y="182"/>
                      </a:lnTo>
                      <a:lnTo>
                        <a:pt x="557" y="239"/>
                      </a:lnTo>
                      <a:lnTo>
                        <a:pt x="526" y="289"/>
                      </a:lnTo>
                      <a:lnTo>
                        <a:pt x="414" y="339"/>
                      </a:lnTo>
                      <a:lnTo>
                        <a:pt x="301" y="388"/>
                      </a:lnTo>
                      <a:lnTo>
                        <a:pt x="251" y="388"/>
                      </a:lnTo>
                      <a:lnTo>
                        <a:pt x="181" y="300"/>
                      </a:lnTo>
                      <a:lnTo>
                        <a:pt x="113" y="245"/>
                      </a:lnTo>
                      <a:lnTo>
                        <a:pt x="44" y="207"/>
                      </a:lnTo>
                      <a:lnTo>
                        <a:pt x="0" y="145"/>
                      </a:lnTo>
                      <a:lnTo>
                        <a:pt x="7" y="113"/>
                      </a:lnTo>
                      <a:close/>
                    </a:path>
                  </a:pathLst>
                </a:custGeom>
                <a:solidFill>
                  <a:srgbClr val="F8F8F8"/>
                </a:solidFill>
                <a:ln w="4763">
                  <a:solidFill>
                    <a:srgbClr val="000000"/>
                  </a:solidFill>
                  <a:round/>
                  <a:headEnd/>
                  <a:tailEnd/>
                </a:ln>
              </p:spPr>
              <p:txBody>
                <a:bodyPr/>
                <a:lstStyle/>
                <a:p>
                  <a:endParaRPr lang="zh-CN" altLang="en-US"/>
                </a:p>
              </p:txBody>
            </p:sp>
            <p:sp>
              <p:nvSpPr>
                <p:cNvPr id="498" name="Freeform 85">
                  <a:extLst>
                    <a:ext uri="{FF2B5EF4-FFF2-40B4-BE49-F238E27FC236}">
                      <a16:creationId xmlns:a16="http://schemas.microsoft.com/office/drawing/2014/main" id="{A22D8B83-007A-4E31-A8F0-C8D6176ADC84}"/>
                    </a:ext>
                  </a:extLst>
                </p:cNvPr>
                <p:cNvSpPr>
                  <a:spLocks/>
                </p:cNvSpPr>
                <p:nvPr/>
              </p:nvSpPr>
              <p:spPr bwMode="auto">
                <a:xfrm>
                  <a:off x="3865" y="1429"/>
                  <a:ext cx="40" cy="65"/>
                </a:xfrm>
                <a:custGeom>
                  <a:avLst/>
                  <a:gdLst>
                    <a:gd name="T0" fmla="*/ 0 w 120"/>
                    <a:gd name="T1" fmla="*/ 0 h 194"/>
                    <a:gd name="T2" fmla="*/ 0 w 120"/>
                    <a:gd name="T3" fmla="*/ 0 h 194"/>
                    <a:gd name="T4" fmla="*/ 0 w 120"/>
                    <a:gd name="T5" fmla="*/ 0 h 194"/>
                    <a:gd name="T6" fmla="*/ 0 w 120"/>
                    <a:gd name="T7" fmla="*/ 0 h 194"/>
                    <a:gd name="T8" fmla="*/ 0 w 120"/>
                    <a:gd name="T9" fmla="*/ 0 h 194"/>
                    <a:gd name="T10" fmla="*/ 0 w 120"/>
                    <a:gd name="T11" fmla="*/ 0 h 194"/>
                    <a:gd name="T12" fmla="*/ 0 w 120"/>
                    <a:gd name="T13" fmla="*/ 0 h 194"/>
                    <a:gd name="T14" fmla="*/ 0 60000 65536"/>
                    <a:gd name="T15" fmla="*/ 0 60000 65536"/>
                    <a:gd name="T16" fmla="*/ 0 60000 65536"/>
                    <a:gd name="T17" fmla="*/ 0 60000 65536"/>
                    <a:gd name="T18" fmla="*/ 0 60000 65536"/>
                    <a:gd name="T19" fmla="*/ 0 60000 65536"/>
                    <a:gd name="T20" fmla="*/ 0 60000 65536"/>
                    <a:gd name="T21" fmla="*/ 0 w 120"/>
                    <a:gd name="T22" fmla="*/ 0 h 194"/>
                    <a:gd name="T23" fmla="*/ 120 w 120"/>
                    <a:gd name="T24" fmla="*/ 194 h 1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 h="194">
                      <a:moveTo>
                        <a:pt x="114" y="162"/>
                      </a:moveTo>
                      <a:lnTo>
                        <a:pt x="19" y="0"/>
                      </a:lnTo>
                      <a:lnTo>
                        <a:pt x="0" y="12"/>
                      </a:lnTo>
                      <a:lnTo>
                        <a:pt x="7" y="31"/>
                      </a:lnTo>
                      <a:lnTo>
                        <a:pt x="95" y="188"/>
                      </a:lnTo>
                      <a:lnTo>
                        <a:pt x="120" y="194"/>
                      </a:lnTo>
                      <a:lnTo>
                        <a:pt x="114" y="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49" name="Group 86">
                <a:extLst>
                  <a:ext uri="{FF2B5EF4-FFF2-40B4-BE49-F238E27FC236}">
                    <a16:creationId xmlns:a16="http://schemas.microsoft.com/office/drawing/2014/main" id="{595709A9-A1B2-48C1-B00D-3C65AFD750D7}"/>
                  </a:ext>
                </a:extLst>
              </p:cNvPr>
              <p:cNvGrpSpPr>
                <a:grpSpLocks/>
              </p:cNvGrpSpPr>
              <p:nvPr/>
            </p:nvGrpSpPr>
            <p:grpSpPr bwMode="auto">
              <a:xfrm>
                <a:off x="4279" y="2443"/>
                <a:ext cx="155" cy="183"/>
                <a:chOff x="3775" y="1271"/>
                <a:chExt cx="229" cy="245"/>
              </a:xfrm>
            </p:grpSpPr>
            <p:sp>
              <p:nvSpPr>
                <p:cNvPr id="494" name="Freeform 87">
                  <a:extLst>
                    <a:ext uri="{FF2B5EF4-FFF2-40B4-BE49-F238E27FC236}">
                      <a16:creationId xmlns:a16="http://schemas.microsoft.com/office/drawing/2014/main" id="{C3EE9D04-995A-4FA3-9B63-97FF70650783}"/>
                    </a:ext>
                  </a:extLst>
                </p:cNvPr>
                <p:cNvSpPr>
                  <a:spLocks/>
                </p:cNvSpPr>
                <p:nvPr/>
              </p:nvSpPr>
              <p:spPr bwMode="auto">
                <a:xfrm>
                  <a:off x="3890" y="1271"/>
                  <a:ext cx="114" cy="139"/>
                </a:xfrm>
                <a:custGeom>
                  <a:avLst/>
                  <a:gdLst>
                    <a:gd name="T0" fmla="*/ 0 w 343"/>
                    <a:gd name="T1" fmla="*/ 0 h 418"/>
                    <a:gd name="T2" fmla="*/ 0 w 343"/>
                    <a:gd name="T3" fmla="*/ 0 h 418"/>
                    <a:gd name="T4" fmla="*/ 0 w 343"/>
                    <a:gd name="T5" fmla="*/ 0 h 418"/>
                    <a:gd name="T6" fmla="*/ 0 w 343"/>
                    <a:gd name="T7" fmla="*/ 0 h 418"/>
                    <a:gd name="T8" fmla="*/ 0 w 343"/>
                    <a:gd name="T9" fmla="*/ 0 h 418"/>
                    <a:gd name="T10" fmla="*/ 0 w 343"/>
                    <a:gd name="T11" fmla="*/ 0 h 418"/>
                    <a:gd name="T12" fmla="*/ 0 w 343"/>
                    <a:gd name="T13" fmla="*/ 0 h 418"/>
                    <a:gd name="T14" fmla="*/ 0 w 343"/>
                    <a:gd name="T15" fmla="*/ 0 h 418"/>
                    <a:gd name="T16" fmla="*/ 0 w 343"/>
                    <a:gd name="T17" fmla="*/ 0 h 418"/>
                    <a:gd name="T18" fmla="*/ 0 w 343"/>
                    <a:gd name="T19" fmla="*/ 0 h 418"/>
                    <a:gd name="T20" fmla="*/ 0 w 343"/>
                    <a:gd name="T21" fmla="*/ 0 h 418"/>
                    <a:gd name="T22" fmla="*/ 0 w 343"/>
                    <a:gd name="T23" fmla="*/ 0 h 418"/>
                    <a:gd name="T24" fmla="*/ 0 w 343"/>
                    <a:gd name="T25" fmla="*/ 0 h 418"/>
                    <a:gd name="T26" fmla="*/ 0 w 343"/>
                    <a:gd name="T27" fmla="*/ 0 h 418"/>
                    <a:gd name="T28" fmla="*/ 0 w 343"/>
                    <a:gd name="T29" fmla="*/ 0 h 418"/>
                    <a:gd name="T30" fmla="*/ 0 w 343"/>
                    <a:gd name="T31" fmla="*/ 0 h 418"/>
                    <a:gd name="T32" fmla="*/ 0 w 343"/>
                    <a:gd name="T33" fmla="*/ 0 h 418"/>
                    <a:gd name="T34" fmla="*/ 0 w 343"/>
                    <a:gd name="T35" fmla="*/ 0 h 418"/>
                    <a:gd name="T36" fmla="*/ 0 w 343"/>
                    <a:gd name="T37" fmla="*/ 0 h 418"/>
                    <a:gd name="T38" fmla="*/ 0 w 343"/>
                    <a:gd name="T39" fmla="*/ 0 h 418"/>
                    <a:gd name="T40" fmla="*/ 0 w 343"/>
                    <a:gd name="T41" fmla="*/ 0 h 418"/>
                    <a:gd name="T42" fmla="*/ 0 w 343"/>
                    <a:gd name="T43" fmla="*/ 0 h 418"/>
                    <a:gd name="T44" fmla="*/ 0 w 343"/>
                    <a:gd name="T45" fmla="*/ 0 h 418"/>
                    <a:gd name="T46" fmla="*/ 0 w 343"/>
                    <a:gd name="T47" fmla="*/ 0 h 418"/>
                    <a:gd name="T48" fmla="*/ 0 w 343"/>
                    <a:gd name="T49" fmla="*/ 0 h 418"/>
                    <a:gd name="T50" fmla="*/ 0 w 343"/>
                    <a:gd name="T51" fmla="*/ 0 h 418"/>
                    <a:gd name="T52" fmla="*/ 0 w 343"/>
                    <a:gd name="T53" fmla="*/ 0 h 418"/>
                    <a:gd name="T54" fmla="*/ 0 w 343"/>
                    <a:gd name="T55" fmla="*/ 0 h 418"/>
                    <a:gd name="T56" fmla="*/ 0 w 343"/>
                    <a:gd name="T57" fmla="*/ 0 h 418"/>
                    <a:gd name="T58" fmla="*/ 0 w 343"/>
                    <a:gd name="T59" fmla="*/ 0 h 418"/>
                    <a:gd name="T60" fmla="*/ 0 w 343"/>
                    <a:gd name="T61" fmla="*/ 0 h 418"/>
                    <a:gd name="T62" fmla="*/ 0 w 343"/>
                    <a:gd name="T63" fmla="*/ 0 h 418"/>
                    <a:gd name="T64" fmla="*/ 0 w 343"/>
                    <a:gd name="T65" fmla="*/ 0 h 418"/>
                    <a:gd name="T66" fmla="*/ 0 w 343"/>
                    <a:gd name="T67" fmla="*/ 0 h 418"/>
                    <a:gd name="T68" fmla="*/ 0 w 343"/>
                    <a:gd name="T69" fmla="*/ 0 h 418"/>
                    <a:gd name="T70" fmla="*/ 0 w 343"/>
                    <a:gd name="T71" fmla="*/ 0 h 418"/>
                    <a:gd name="T72" fmla="*/ 0 w 343"/>
                    <a:gd name="T73" fmla="*/ 0 h 418"/>
                    <a:gd name="T74" fmla="*/ 0 w 343"/>
                    <a:gd name="T75" fmla="*/ 0 h 418"/>
                    <a:gd name="T76" fmla="*/ 0 w 343"/>
                    <a:gd name="T77" fmla="*/ 0 h 418"/>
                    <a:gd name="T78" fmla="*/ 0 w 343"/>
                    <a:gd name="T79" fmla="*/ 0 h 41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43"/>
                    <a:gd name="T121" fmla="*/ 0 h 418"/>
                    <a:gd name="T122" fmla="*/ 343 w 343"/>
                    <a:gd name="T123" fmla="*/ 418 h 41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43" h="418">
                      <a:moveTo>
                        <a:pt x="0" y="408"/>
                      </a:moveTo>
                      <a:lnTo>
                        <a:pt x="13" y="377"/>
                      </a:lnTo>
                      <a:lnTo>
                        <a:pt x="40" y="359"/>
                      </a:lnTo>
                      <a:lnTo>
                        <a:pt x="126" y="359"/>
                      </a:lnTo>
                      <a:lnTo>
                        <a:pt x="227" y="372"/>
                      </a:lnTo>
                      <a:lnTo>
                        <a:pt x="288" y="380"/>
                      </a:lnTo>
                      <a:lnTo>
                        <a:pt x="298" y="370"/>
                      </a:lnTo>
                      <a:lnTo>
                        <a:pt x="287" y="327"/>
                      </a:lnTo>
                      <a:lnTo>
                        <a:pt x="255" y="257"/>
                      </a:lnTo>
                      <a:lnTo>
                        <a:pt x="219" y="193"/>
                      </a:lnTo>
                      <a:lnTo>
                        <a:pt x="188" y="155"/>
                      </a:lnTo>
                      <a:lnTo>
                        <a:pt x="171" y="122"/>
                      </a:lnTo>
                      <a:lnTo>
                        <a:pt x="177" y="105"/>
                      </a:lnTo>
                      <a:lnTo>
                        <a:pt x="198" y="92"/>
                      </a:lnTo>
                      <a:lnTo>
                        <a:pt x="232" y="97"/>
                      </a:lnTo>
                      <a:lnTo>
                        <a:pt x="287" y="84"/>
                      </a:lnTo>
                      <a:lnTo>
                        <a:pt x="303" y="57"/>
                      </a:lnTo>
                      <a:lnTo>
                        <a:pt x="319" y="18"/>
                      </a:lnTo>
                      <a:lnTo>
                        <a:pt x="319" y="0"/>
                      </a:lnTo>
                      <a:lnTo>
                        <a:pt x="334" y="11"/>
                      </a:lnTo>
                      <a:lnTo>
                        <a:pt x="343" y="53"/>
                      </a:lnTo>
                      <a:lnTo>
                        <a:pt x="337" y="92"/>
                      </a:lnTo>
                      <a:lnTo>
                        <a:pt x="303" y="112"/>
                      </a:lnTo>
                      <a:lnTo>
                        <a:pt x="277" y="110"/>
                      </a:lnTo>
                      <a:lnTo>
                        <a:pt x="227" y="115"/>
                      </a:lnTo>
                      <a:lnTo>
                        <a:pt x="217" y="126"/>
                      </a:lnTo>
                      <a:lnTo>
                        <a:pt x="217" y="139"/>
                      </a:lnTo>
                      <a:lnTo>
                        <a:pt x="242" y="184"/>
                      </a:lnTo>
                      <a:lnTo>
                        <a:pt x="274" y="218"/>
                      </a:lnTo>
                      <a:lnTo>
                        <a:pt x="311" y="283"/>
                      </a:lnTo>
                      <a:lnTo>
                        <a:pt x="326" y="347"/>
                      </a:lnTo>
                      <a:lnTo>
                        <a:pt x="327" y="396"/>
                      </a:lnTo>
                      <a:lnTo>
                        <a:pt x="316" y="408"/>
                      </a:lnTo>
                      <a:lnTo>
                        <a:pt x="301" y="412"/>
                      </a:lnTo>
                      <a:lnTo>
                        <a:pt x="251" y="414"/>
                      </a:lnTo>
                      <a:lnTo>
                        <a:pt x="148" y="408"/>
                      </a:lnTo>
                      <a:lnTo>
                        <a:pt x="82" y="412"/>
                      </a:lnTo>
                      <a:lnTo>
                        <a:pt x="35" y="418"/>
                      </a:lnTo>
                      <a:lnTo>
                        <a:pt x="13" y="414"/>
                      </a:lnTo>
                      <a:lnTo>
                        <a:pt x="0" y="4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5" name="Freeform 88">
                  <a:extLst>
                    <a:ext uri="{FF2B5EF4-FFF2-40B4-BE49-F238E27FC236}">
                      <a16:creationId xmlns:a16="http://schemas.microsoft.com/office/drawing/2014/main" id="{B62E00A0-82FC-425A-82BB-2AAFAD118394}"/>
                    </a:ext>
                  </a:extLst>
                </p:cNvPr>
                <p:cNvSpPr>
                  <a:spLocks/>
                </p:cNvSpPr>
                <p:nvPr/>
              </p:nvSpPr>
              <p:spPr bwMode="auto">
                <a:xfrm>
                  <a:off x="3775" y="1360"/>
                  <a:ext cx="157" cy="156"/>
                </a:xfrm>
                <a:custGeom>
                  <a:avLst/>
                  <a:gdLst>
                    <a:gd name="T0" fmla="*/ 0 w 471"/>
                    <a:gd name="T1" fmla="*/ 0 h 466"/>
                    <a:gd name="T2" fmla="*/ 0 w 471"/>
                    <a:gd name="T3" fmla="*/ 0 h 466"/>
                    <a:gd name="T4" fmla="*/ 0 w 471"/>
                    <a:gd name="T5" fmla="*/ 0 h 466"/>
                    <a:gd name="T6" fmla="*/ 0 w 471"/>
                    <a:gd name="T7" fmla="*/ 0 h 466"/>
                    <a:gd name="T8" fmla="*/ 0 w 471"/>
                    <a:gd name="T9" fmla="*/ 0 h 466"/>
                    <a:gd name="T10" fmla="*/ 0 w 471"/>
                    <a:gd name="T11" fmla="*/ 0 h 466"/>
                    <a:gd name="T12" fmla="*/ 0 w 471"/>
                    <a:gd name="T13" fmla="*/ 0 h 466"/>
                    <a:gd name="T14" fmla="*/ 0 w 471"/>
                    <a:gd name="T15" fmla="*/ 0 h 466"/>
                    <a:gd name="T16" fmla="*/ 0 w 471"/>
                    <a:gd name="T17" fmla="*/ 0 h 466"/>
                    <a:gd name="T18" fmla="*/ 0 w 471"/>
                    <a:gd name="T19" fmla="*/ 0 h 466"/>
                    <a:gd name="T20" fmla="*/ 0 w 471"/>
                    <a:gd name="T21" fmla="*/ 0 h 466"/>
                    <a:gd name="T22" fmla="*/ 0 w 471"/>
                    <a:gd name="T23" fmla="*/ 0 h 466"/>
                    <a:gd name="T24" fmla="*/ 0 w 471"/>
                    <a:gd name="T25" fmla="*/ 0 h 466"/>
                    <a:gd name="T26" fmla="*/ 0 w 471"/>
                    <a:gd name="T27" fmla="*/ 0 h 466"/>
                    <a:gd name="T28" fmla="*/ 0 w 471"/>
                    <a:gd name="T29" fmla="*/ 0 h 466"/>
                    <a:gd name="T30" fmla="*/ 0 w 471"/>
                    <a:gd name="T31" fmla="*/ 0 h 466"/>
                    <a:gd name="T32" fmla="*/ 0 w 471"/>
                    <a:gd name="T33" fmla="*/ 0 h 466"/>
                    <a:gd name="T34" fmla="*/ 0 w 471"/>
                    <a:gd name="T35" fmla="*/ 0 h 466"/>
                    <a:gd name="T36" fmla="*/ 0 w 471"/>
                    <a:gd name="T37" fmla="*/ 0 h 466"/>
                    <a:gd name="T38" fmla="*/ 0 w 471"/>
                    <a:gd name="T39" fmla="*/ 0 h 466"/>
                    <a:gd name="T40" fmla="*/ 0 w 471"/>
                    <a:gd name="T41" fmla="*/ 0 h 466"/>
                    <a:gd name="T42" fmla="*/ 0 w 471"/>
                    <a:gd name="T43" fmla="*/ 0 h 466"/>
                    <a:gd name="T44" fmla="*/ 0 w 471"/>
                    <a:gd name="T45" fmla="*/ 0 h 466"/>
                    <a:gd name="T46" fmla="*/ 0 w 471"/>
                    <a:gd name="T47" fmla="*/ 0 h 466"/>
                    <a:gd name="T48" fmla="*/ 0 w 471"/>
                    <a:gd name="T49" fmla="*/ 0 h 466"/>
                    <a:gd name="T50" fmla="*/ 0 w 471"/>
                    <a:gd name="T51" fmla="*/ 0 h 466"/>
                    <a:gd name="T52" fmla="*/ 0 w 471"/>
                    <a:gd name="T53" fmla="*/ 0 h 466"/>
                    <a:gd name="T54" fmla="*/ 0 w 471"/>
                    <a:gd name="T55" fmla="*/ 0 h 466"/>
                    <a:gd name="T56" fmla="*/ 0 w 471"/>
                    <a:gd name="T57" fmla="*/ 0 h 466"/>
                    <a:gd name="T58" fmla="*/ 0 w 471"/>
                    <a:gd name="T59" fmla="*/ 0 h 466"/>
                    <a:gd name="T60" fmla="*/ 0 w 471"/>
                    <a:gd name="T61" fmla="*/ 0 h 466"/>
                    <a:gd name="T62" fmla="*/ 0 w 471"/>
                    <a:gd name="T63" fmla="*/ 0 h 466"/>
                    <a:gd name="T64" fmla="*/ 0 w 471"/>
                    <a:gd name="T65" fmla="*/ 0 h 466"/>
                    <a:gd name="T66" fmla="*/ 0 w 471"/>
                    <a:gd name="T67" fmla="*/ 0 h 466"/>
                    <a:gd name="T68" fmla="*/ 0 w 471"/>
                    <a:gd name="T69" fmla="*/ 0 h 466"/>
                    <a:gd name="T70" fmla="*/ 0 w 471"/>
                    <a:gd name="T71" fmla="*/ 0 h 466"/>
                    <a:gd name="T72" fmla="*/ 0 w 471"/>
                    <a:gd name="T73" fmla="*/ 0 h 466"/>
                    <a:gd name="T74" fmla="*/ 0 w 471"/>
                    <a:gd name="T75" fmla="*/ 0 h 466"/>
                    <a:gd name="T76" fmla="*/ 0 w 471"/>
                    <a:gd name="T77" fmla="*/ 0 h 466"/>
                    <a:gd name="T78" fmla="*/ 0 w 471"/>
                    <a:gd name="T79" fmla="*/ 0 h 46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71"/>
                    <a:gd name="T121" fmla="*/ 0 h 466"/>
                    <a:gd name="T122" fmla="*/ 471 w 471"/>
                    <a:gd name="T123" fmla="*/ 466 h 46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71" h="466">
                      <a:moveTo>
                        <a:pt x="145" y="18"/>
                      </a:moveTo>
                      <a:lnTo>
                        <a:pt x="189" y="3"/>
                      </a:lnTo>
                      <a:lnTo>
                        <a:pt x="220" y="0"/>
                      </a:lnTo>
                      <a:lnTo>
                        <a:pt x="245" y="3"/>
                      </a:lnTo>
                      <a:lnTo>
                        <a:pt x="258" y="16"/>
                      </a:lnTo>
                      <a:lnTo>
                        <a:pt x="251" y="49"/>
                      </a:lnTo>
                      <a:lnTo>
                        <a:pt x="208" y="66"/>
                      </a:lnTo>
                      <a:lnTo>
                        <a:pt x="162" y="66"/>
                      </a:lnTo>
                      <a:lnTo>
                        <a:pt x="111" y="74"/>
                      </a:lnTo>
                      <a:lnTo>
                        <a:pt x="74" y="90"/>
                      </a:lnTo>
                      <a:lnTo>
                        <a:pt x="39" y="116"/>
                      </a:lnTo>
                      <a:lnTo>
                        <a:pt x="37" y="153"/>
                      </a:lnTo>
                      <a:lnTo>
                        <a:pt x="51" y="190"/>
                      </a:lnTo>
                      <a:lnTo>
                        <a:pt x="87" y="222"/>
                      </a:lnTo>
                      <a:lnTo>
                        <a:pt x="143" y="247"/>
                      </a:lnTo>
                      <a:lnTo>
                        <a:pt x="219" y="274"/>
                      </a:lnTo>
                      <a:lnTo>
                        <a:pt x="295" y="296"/>
                      </a:lnTo>
                      <a:lnTo>
                        <a:pt x="345" y="317"/>
                      </a:lnTo>
                      <a:lnTo>
                        <a:pt x="370" y="324"/>
                      </a:lnTo>
                      <a:lnTo>
                        <a:pt x="362" y="353"/>
                      </a:lnTo>
                      <a:lnTo>
                        <a:pt x="370" y="393"/>
                      </a:lnTo>
                      <a:lnTo>
                        <a:pt x="414" y="411"/>
                      </a:lnTo>
                      <a:lnTo>
                        <a:pt x="469" y="436"/>
                      </a:lnTo>
                      <a:lnTo>
                        <a:pt x="471" y="466"/>
                      </a:lnTo>
                      <a:lnTo>
                        <a:pt x="414" y="440"/>
                      </a:lnTo>
                      <a:lnTo>
                        <a:pt x="345" y="411"/>
                      </a:lnTo>
                      <a:lnTo>
                        <a:pt x="330" y="380"/>
                      </a:lnTo>
                      <a:lnTo>
                        <a:pt x="330" y="343"/>
                      </a:lnTo>
                      <a:lnTo>
                        <a:pt x="295" y="324"/>
                      </a:lnTo>
                      <a:lnTo>
                        <a:pt x="206" y="299"/>
                      </a:lnTo>
                      <a:lnTo>
                        <a:pt x="139" y="274"/>
                      </a:lnTo>
                      <a:lnTo>
                        <a:pt x="64" y="240"/>
                      </a:lnTo>
                      <a:lnTo>
                        <a:pt x="11" y="203"/>
                      </a:lnTo>
                      <a:lnTo>
                        <a:pt x="1" y="168"/>
                      </a:lnTo>
                      <a:lnTo>
                        <a:pt x="0" y="140"/>
                      </a:lnTo>
                      <a:lnTo>
                        <a:pt x="1" y="99"/>
                      </a:lnTo>
                      <a:lnTo>
                        <a:pt x="32" y="68"/>
                      </a:lnTo>
                      <a:lnTo>
                        <a:pt x="80" y="47"/>
                      </a:lnTo>
                      <a:lnTo>
                        <a:pt x="120" y="29"/>
                      </a:lnTo>
                      <a:lnTo>
                        <a:pt x="145"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50" name="Group 89">
                <a:extLst>
                  <a:ext uri="{FF2B5EF4-FFF2-40B4-BE49-F238E27FC236}">
                    <a16:creationId xmlns:a16="http://schemas.microsoft.com/office/drawing/2014/main" id="{188CE42A-FCF0-4E02-B489-1BCA2C0D2CF1}"/>
                  </a:ext>
                </a:extLst>
              </p:cNvPr>
              <p:cNvGrpSpPr>
                <a:grpSpLocks/>
              </p:cNvGrpSpPr>
              <p:nvPr/>
            </p:nvGrpSpPr>
            <p:grpSpPr bwMode="auto">
              <a:xfrm>
                <a:off x="4430" y="2246"/>
                <a:ext cx="154" cy="387"/>
                <a:chOff x="4024" y="1008"/>
                <a:chExt cx="229" cy="517"/>
              </a:xfrm>
            </p:grpSpPr>
            <p:sp>
              <p:nvSpPr>
                <p:cNvPr id="477" name="Freeform 90">
                  <a:extLst>
                    <a:ext uri="{FF2B5EF4-FFF2-40B4-BE49-F238E27FC236}">
                      <a16:creationId xmlns:a16="http://schemas.microsoft.com/office/drawing/2014/main" id="{642B9883-4976-4821-B173-17574CC2D45C}"/>
                    </a:ext>
                  </a:extLst>
                </p:cNvPr>
                <p:cNvSpPr>
                  <a:spLocks/>
                </p:cNvSpPr>
                <p:nvPr/>
              </p:nvSpPr>
              <p:spPr bwMode="auto">
                <a:xfrm>
                  <a:off x="4028" y="1031"/>
                  <a:ext cx="121" cy="487"/>
                </a:xfrm>
                <a:custGeom>
                  <a:avLst/>
                  <a:gdLst>
                    <a:gd name="T0" fmla="*/ 0 w 361"/>
                    <a:gd name="T1" fmla="*/ 0 h 1460"/>
                    <a:gd name="T2" fmla="*/ 0 w 361"/>
                    <a:gd name="T3" fmla="*/ 0 h 1460"/>
                    <a:gd name="T4" fmla="*/ 0 w 361"/>
                    <a:gd name="T5" fmla="*/ 0 h 1460"/>
                    <a:gd name="T6" fmla="*/ 0 w 361"/>
                    <a:gd name="T7" fmla="*/ 0 h 1460"/>
                    <a:gd name="T8" fmla="*/ 0 w 361"/>
                    <a:gd name="T9" fmla="*/ 0 h 1460"/>
                    <a:gd name="T10" fmla="*/ 0 w 361"/>
                    <a:gd name="T11" fmla="*/ 0 h 1460"/>
                    <a:gd name="T12" fmla="*/ 0 w 361"/>
                    <a:gd name="T13" fmla="*/ 0 h 1460"/>
                    <a:gd name="T14" fmla="*/ 0 w 361"/>
                    <a:gd name="T15" fmla="*/ 0 h 1460"/>
                    <a:gd name="T16" fmla="*/ 0 w 361"/>
                    <a:gd name="T17" fmla="*/ 0 h 1460"/>
                    <a:gd name="T18" fmla="*/ 0 w 361"/>
                    <a:gd name="T19" fmla="*/ 0 h 1460"/>
                    <a:gd name="T20" fmla="*/ 0 w 361"/>
                    <a:gd name="T21" fmla="*/ 0 h 1460"/>
                    <a:gd name="T22" fmla="*/ 0 w 361"/>
                    <a:gd name="T23" fmla="*/ 0 h 1460"/>
                    <a:gd name="T24" fmla="*/ 0 w 361"/>
                    <a:gd name="T25" fmla="*/ 0 h 1460"/>
                    <a:gd name="T26" fmla="*/ 0 w 361"/>
                    <a:gd name="T27" fmla="*/ 0 h 1460"/>
                    <a:gd name="T28" fmla="*/ 0 w 361"/>
                    <a:gd name="T29" fmla="*/ 0 h 1460"/>
                    <a:gd name="T30" fmla="*/ 0 w 361"/>
                    <a:gd name="T31" fmla="*/ 0 h 1460"/>
                    <a:gd name="T32" fmla="*/ 0 w 361"/>
                    <a:gd name="T33" fmla="*/ 0 h 1460"/>
                    <a:gd name="T34" fmla="*/ 0 w 361"/>
                    <a:gd name="T35" fmla="*/ 0 h 1460"/>
                    <a:gd name="T36" fmla="*/ 0 w 361"/>
                    <a:gd name="T37" fmla="*/ 0 h 1460"/>
                    <a:gd name="T38" fmla="*/ 0 w 361"/>
                    <a:gd name="T39" fmla="*/ 0 h 1460"/>
                    <a:gd name="T40" fmla="*/ 0 w 361"/>
                    <a:gd name="T41" fmla="*/ 0 h 1460"/>
                    <a:gd name="T42" fmla="*/ 0 w 361"/>
                    <a:gd name="T43" fmla="*/ 0 h 1460"/>
                    <a:gd name="T44" fmla="*/ 0 w 361"/>
                    <a:gd name="T45" fmla="*/ 0 h 1460"/>
                    <a:gd name="T46" fmla="*/ 0 w 361"/>
                    <a:gd name="T47" fmla="*/ 0 h 1460"/>
                    <a:gd name="T48" fmla="*/ 0 w 361"/>
                    <a:gd name="T49" fmla="*/ 0 h 1460"/>
                    <a:gd name="T50" fmla="*/ 0 w 361"/>
                    <a:gd name="T51" fmla="*/ 0 h 1460"/>
                    <a:gd name="T52" fmla="*/ 0 w 361"/>
                    <a:gd name="T53" fmla="*/ 0 h 1460"/>
                    <a:gd name="T54" fmla="*/ 0 w 361"/>
                    <a:gd name="T55" fmla="*/ 0 h 1460"/>
                    <a:gd name="T56" fmla="*/ 0 w 361"/>
                    <a:gd name="T57" fmla="*/ 0 h 1460"/>
                    <a:gd name="T58" fmla="*/ 0 w 361"/>
                    <a:gd name="T59" fmla="*/ 0 h 1460"/>
                    <a:gd name="T60" fmla="*/ 0 w 361"/>
                    <a:gd name="T61" fmla="*/ 0 h 1460"/>
                    <a:gd name="T62" fmla="*/ 0 w 361"/>
                    <a:gd name="T63" fmla="*/ 0 h 1460"/>
                    <a:gd name="T64" fmla="*/ 0 w 361"/>
                    <a:gd name="T65" fmla="*/ 0 h 1460"/>
                    <a:gd name="T66" fmla="*/ 0 w 361"/>
                    <a:gd name="T67" fmla="*/ 0 h 1460"/>
                    <a:gd name="T68" fmla="*/ 0 w 361"/>
                    <a:gd name="T69" fmla="*/ 0 h 1460"/>
                    <a:gd name="T70" fmla="*/ 0 w 361"/>
                    <a:gd name="T71" fmla="*/ 0 h 1460"/>
                    <a:gd name="T72" fmla="*/ 0 w 361"/>
                    <a:gd name="T73" fmla="*/ 0 h 1460"/>
                    <a:gd name="T74" fmla="*/ 0 w 361"/>
                    <a:gd name="T75" fmla="*/ 0 h 1460"/>
                    <a:gd name="T76" fmla="*/ 0 w 361"/>
                    <a:gd name="T77" fmla="*/ 0 h 1460"/>
                    <a:gd name="T78" fmla="*/ 0 w 361"/>
                    <a:gd name="T79" fmla="*/ 0 h 1460"/>
                    <a:gd name="T80" fmla="*/ 0 w 361"/>
                    <a:gd name="T81" fmla="*/ 0 h 1460"/>
                    <a:gd name="T82" fmla="*/ 0 w 361"/>
                    <a:gd name="T83" fmla="*/ 0 h 1460"/>
                    <a:gd name="T84" fmla="*/ 0 w 361"/>
                    <a:gd name="T85" fmla="*/ 0 h 1460"/>
                    <a:gd name="T86" fmla="*/ 0 w 361"/>
                    <a:gd name="T87" fmla="*/ 0 h 1460"/>
                    <a:gd name="T88" fmla="*/ 0 w 361"/>
                    <a:gd name="T89" fmla="*/ 0 h 1460"/>
                    <a:gd name="T90" fmla="*/ 0 w 361"/>
                    <a:gd name="T91" fmla="*/ 0 h 1460"/>
                    <a:gd name="T92" fmla="*/ 0 w 361"/>
                    <a:gd name="T93" fmla="*/ 0 h 1460"/>
                    <a:gd name="T94" fmla="*/ 0 w 361"/>
                    <a:gd name="T95" fmla="*/ 0 h 1460"/>
                    <a:gd name="T96" fmla="*/ 0 w 361"/>
                    <a:gd name="T97" fmla="*/ 0 h 1460"/>
                    <a:gd name="T98" fmla="*/ 0 w 361"/>
                    <a:gd name="T99" fmla="*/ 0 h 1460"/>
                    <a:gd name="T100" fmla="*/ 0 w 361"/>
                    <a:gd name="T101" fmla="*/ 0 h 1460"/>
                    <a:gd name="T102" fmla="*/ 0 w 361"/>
                    <a:gd name="T103" fmla="*/ 0 h 1460"/>
                    <a:gd name="T104" fmla="*/ 0 w 361"/>
                    <a:gd name="T105" fmla="*/ 0 h 1460"/>
                    <a:gd name="T106" fmla="*/ 0 w 361"/>
                    <a:gd name="T107" fmla="*/ 0 h 1460"/>
                    <a:gd name="T108" fmla="*/ 0 w 361"/>
                    <a:gd name="T109" fmla="*/ 0 h 1460"/>
                    <a:gd name="T110" fmla="*/ 0 w 361"/>
                    <a:gd name="T111" fmla="*/ 0 h 146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61"/>
                    <a:gd name="T169" fmla="*/ 0 h 1460"/>
                    <a:gd name="T170" fmla="*/ 361 w 361"/>
                    <a:gd name="T171" fmla="*/ 1460 h 146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61" h="1460">
                      <a:moveTo>
                        <a:pt x="355" y="262"/>
                      </a:moveTo>
                      <a:lnTo>
                        <a:pt x="361" y="316"/>
                      </a:lnTo>
                      <a:lnTo>
                        <a:pt x="361" y="605"/>
                      </a:lnTo>
                      <a:lnTo>
                        <a:pt x="335" y="994"/>
                      </a:lnTo>
                      <a:lnTo>
                        <a:pt x="337" y="1241"/>
                      </a:lnTo>
                      <a:lnTo>
                        <a:pt x="350" y="1412"/>
                      </a:lnTo>
                      <a:lnTo>
                        <a:pt x="337" y="1460"/>
                      </a:lnTo>
                      <a:lnTo>
                        <a:pt x="316" y="1449"/>
                      </a:lnTo>
                      <a:lnTo>
                        <a:pt x="194" y="1355"/>
                      </a:lnTo>
                      <a:lnTo>
                        <a:pt x="163" y="1337"/>
                      </a:lnTo>
                      <a:lnTo>
                        <a:pt x="144" y="1310"/>
                      </a:lnTo>
                      <a:lnTo>
                        <a:pt x="113" y="1274"/>
                      </a:lnTo>
                      <a:lnTo>
                        <a:pt x="71" y="1237"/>
                      </a:lnTo>
                      <a:lnTo>
                        <a:pt x="50" y="1187"/>
                      </a:lnTo>
                      <a:lnTo>
                        <a:pt x="0" y="1144"/>
                      </a:lnTo>
                      <a:lnTo>
                        <a:pt x="0" y="1118"/>
                      </a:lnTo>
                      <a:lnTo>
                        <a:pt x="26" y="1084"/>
                      </a:lnTo>
                      <a:lnTo>
                        <a:pt x="37" y="1041"/>
                      </a:lnTo>
                      <a:lnTo>
                        <a:pt x="31" y="1018"/>
                      </a:lnTo>
                      <a:lnTo>
                        <a:pt x="18" y="981"/>
                      </a:lnTo>
                      <a:lnTo>
                        <a:pt x="14" y="954"/>
                      </a:lnTo>
                      <a:lnTo>
                        <a:pt x="33" y="912"/>
                      </a:lnTo>
                      <a:lnTo>
                        <a:pt x="33" y="884"/>
                      </a:lnTo>
                      <a:lnTo>
                        <a:pt x="13" y="829"/>
                      </a:lnTo>
                      <a:lnTo>
                        <a:pt x="13" y="797"/>
                      </a:lnTo>
                      <a:lnTo>
                        <a:pt x="24" y="773"/>
                      </a:lnTo>
                      <a:lnTo>
                        <a:pt x="45" y="744"/>
                      </a:lnTo>
                      <a:lnTo>
                        <a:pt x="44" y="694"/>
                      </a:lnTo>
                      <a:lnTo>
                        <a:pt x="31" y="653"/>
                      </a:lnTo>
                      <a:lnTo>
                        <a:pt x="44" y="605"/>
                      </a:lnTo>
                      <a:lnTo>
                        <a:pt x="56" y="594"/>
                      </a:lnTo>
                      <a:lnTo>
                        <a:pt x="45" y="550"/>
                      </a:lnTo>
                      <a:lnTo>
                        <a:pt x="18" y="503"/>
                      </a:lnTo>
                      <a:lnTo>
                        <a:pt x="13" y="473"/>
                      </a:lnTo>
                      <a:lnTo>
                        <a:pt x="18" y="444"/>
                      </a:lnTo>
                      <a:lnTo>
                        <a:pt x="52" y="418"/>
                      </a:lnTo>
                      <a:lnTo>
                        <a:pt x="50" y="397"/>
                      </a:lnTo>
                      <a:lnTo>
                        <a:pt x="14" y="331"/>
                      </a:lnTo>
                      <a:lnTo>
                        <a:pt x="2" y="279"/>
                      </a:lnTo>
                      <a:lnTo>
                        <a:pt x="13" y="250"/>
                      </a:lnTo>
                      <a:lnTo>
                        <a:pt x="45" y="223"/>
                      </a:lnTo>
                      <a:lnTo>
                        <a:pt x="37" y="200"/>
                      </a:lnTo>
                      <a:lnTo>
                        <a:pt x="14" y="173"/>
                      </a:lnTo>
                      <a:lnTo>
                        <a:pt x="14" y="144"/>
                      </a:lnTo>
                      <a:lnTo>
                        <a:pt x="52" y="124"/>
                      </a:lnTo>
                      <a:lnTo>
                        <a:pt x="68" y="103"/>
                      </a:lnTo>
                      <a:lnTo>
                        <a:pt x="37" y="60"/>
                      </a:lnTo>
                      <a:lnTo>
                        <a:pt x="37" y="37"/>
                      </a:lnTo>
                      <a:lnTo>
                        <a:pt x="74" y="23"/>
                      </a:lnTo>
                      <a:lnTo>
                        <a:pt x="77" y="0"/>
                      </a:lnTo>
                      <a:lnTo>
                        <a:pt x="118" y="60"/>
                      </a:lnTo>
                      <a:lnTo>
                        <a:pt x="169" y="123"/>
                      </a:lnTo>
                      <a:lnTo>
                        <a:pt x="231" y="173"/>
                      </a:lnTo>
                      <a:lnTo>
                        <a:pt x="281" y="213"/>
                      </a:lnTo>
                      <a:lnTo>
                        <a:pt x="335" y="244"/>
                      </a:lnTo>
                      <a:lnTo>
                        <a:pt x="355" y="26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8" name="Freeform 91">
                  <a:extLst>
                    <a:ext uri="{FF2B5EF4-FFF2-40B4-BE49-F238E27FC236}">
                      <a16:creationId xmlns:a16="http://schemas.microsoft.com/office/drawing/2014/main" id="{D6E8937F-6DA2-49B2-B9C5-BF03EC4F942D}"/>
                    </a:ext>
                  </a:extLst>
                </p:cNvPr>
                <p:cNvSpPr>
                  <a:spLocks/>
                </p:cNvSpPr>
                <p:nvPr/>
              </p:nvSpPr>
              <p:spPr bwMode="auto">
                <a:xfrm>
                  <a:off x="4024" y="1039"/>
                  <a:ext cx="35" cy="370"/>
                </a:xfrm>
                <a:custGeom>
                  <a:avLst/>
                  <a:gdLst>
                    <a:gd name="T0" fmla="*/ 0 w 105"/>
                    <a:gd name="T1" fmla="*/ 0 h 1112"/>
                    <a:gd name="T2" fmla="*/ 0 w 105"/>
                    <a:gd name="T3" fmla="*/ 0 h 1112"/>
                    <a:gd name="T4" fmla="*/ 0 w 105"/>
                    <a:gd name="T5" fmla="*/ 0 h 1112"/>
                    <a:gd name="T6" fmla="*/ 0 w 105"/>
                    <a:gd name="T7" fmla="*/ 0 h 1112"/>
                    <a:gd name="T8" fmla="*/ 0 w 105"/>
                    <a:gd name="T9" fmla="*/ 0 h 1112"/>
                    <a:gd name="T10" fmla="*/ 0 w 105"/>
                    <a:gd name="T11" fmla="*/ 0 h 1112"/>
                    <a:gd name="T12" fmla="*/ 0 w 105"/>
                    <a:gd name="T13" fmla="*/ 0 h 1112"/>
                    <a:gd name="T14" fmla="*/ 0 w 105"/>
                    <a:gd name="T15" fmla="*/ 0 h 1112"/>
                    <a:gd name="T16" fmla="*/ 0 w 105"/>
                    <a:gd name="T17" fmla="*/ 0 h 1112"/>
                    <a:gd name="T18" fmla="*/ 0 w 105"/>
                    <a:gd name="T19" fmla="*/ 0 h 1112"/>
                    <a:gd name="T20" fmla="*/ 0 w 105"/>
                    <a:gd name="T21" fmla="*/ 0 h 1112"/>
                    <a:gd name="T22" fmla="*/ 0 w 105"/>
                    <a:gd name="T23" fmla="*/ 0 h 1112"/>
                    <a:gd name="T24" fmla="*/ 0 w 105"/>
                    <a:gd name="T25" fmla="*/ 0 h 1112"/>
                    <a:gd name="T26" fmla="*/ 0 w 105"/>
                    <a:gd name="T27" fmla="*/ 0 h 1112"/>
                    <a:gd name="T28" fmla="*/ 0 w 105"/>
                    <a:gd name="T29" fmla="*/ 0 h 1112"/>
                    <a:gd name="T30" fmla="*/ 0 w 105"/>
                    <a:gd name="T31" fmla="*/ 0 h 1112"/>
                    <a:gd name="T32" fmla="*/ 0 w 105"/>
                    <a:gd name="T33" fmla="*/ 0 h 1112"/>
                    <a:gd name="T34" fmla="*/ 0 w 105"/>
                    <a:gd name="T35" fmla="*/ 0 h 1112"/>
                    <a:gd name="T36" fmla="*/ 0 w 105"/>
                    <a:gd name="T37" fmla="*/ 0 h 1112"/>
                    <a:gd name="T38" fmla="*/ 0 w 105"/>
                    <a:gd name="T39" fmla="*/ 0 h 1112"/>
                    <a:gd name="T40" fmla="*/ 0 w 105"/>
                    <a:gd name="T41" fmla="*/ 0 h 1112"/>
                    <a:gd name="T42" fmla="*/ 0 w 105"/>
                    <a:gd name="T43" fmla="*/ 0 h 1112"/>
                    <a:gd name="T44" fmla="*/ 0 w 105"/>
                    <a:gd name="T45" fmla="*/ 0 h 1112"/>
                    <a:gd name="T46" fmla="*/ 0 w 105"/>
                    <a:gd name="T47" fmla="*/ 0 h 1112"/>
                    <a:gd name="T48" fmla="*/ 0 w 105"/>
                    <a:gd name="T49" fmla="*/ 0 h 1112"/>
                    <a:gd name="T50" fmla="*/ 0 w 105"/>
                    <a:gd name="T51" fmla="*/ 0 h 1112"/>
                    <a:gd name="T52" fmla="*/ 0 w 105"/>
                    <a:gd name="T53" fmla="*/ 0 h 1112"/>
                    <a:gd name="T54" fmla="*/ 0 w 105"/>
                    <a:gd name="T55" fmla="*/ 0 h 1112"/>
                    <a:gd name="T56" fmla="*/ 0 w 105"/>
                    <a:gd name="T57" fmla="*/ 0 h 1112"/>
                    <a:gd name="T58" fmla="*/ 0 w 105"/>
                    <a:gd name="T59" fmla="*/ 0 h 1112"/>
                    <a:gd name="T60" fmla="*/ 0 w 105"/>
                    <a:gd name="T61" fmla="*/ 0 h 1112"/>
                    <a:gd name="T62" fmla="*/ 0 w 105"/>
                    <a:gd name="T63" fmla="*/ 0 h 1112"/>
                    <a:gd name="T64" fmla="*/ 0 w 105"/>
                    <a:gd name="T65" fmla="*/ 0 h 1112"/>
                    <a:gd name="T66" fmla="*/ 0 w 105"/>
                    <a:gd name="T67" fmla="*/ 0 h 1112"/>
                    <a:gd name="T68" fmla="*/ 0 w 105"/>
                    <a:gd name="T69" fmla="*/ 0 h 1112"/>
                    <a:gd name="T70" fmla="*/ 0 w 105"/>
                    <a:gd name="T71" fmla="*/ 0 h 1112"/>
                    <a:gd name="T72" fmla="*/ 0 w 105"/>
                    <a:gd name="T73" fmla="*/ 0 h 1112"/>
                    <a:gd name="T74" fmla="*/ 0 w 105"/>
                    <a:gd name="T75" fmla="*/ 0 h 1112"/>
                    <a:gd name="T76" fmla="*/ 0 w 105"/>
                    <a:gd name="T77" fmla="*/ 0 h 1112"/>
                    <a:gd name="T78" fmla="*/ 0 w 105"/>
                    <a:gd name="T79" fmla="*/ 0 h 1112"/>
                    <a:gd name="T80" fmla="*/ 0 w 105"/>
                    <a:gd name="T81" fmla="*/ 0 h 1112"/>
                    <a:gd name="T82" fmla="*/ 0 w 105"/>
                    <a:gd name="T83" fmla="*/ 0 h 1112"/>
                    <a:gd name="T84" fmla="*/ 0 w 105"/>
                    <a:gd name="T85" fmla="*/ 0 h 1112"/>
                    <a:gd name="T86" fmla="*/ 0 w 105"/>
                    <a:gd name="T87" fmla="*/ 0 h 1112"/>
                    <a:gd name="T88" fmla="*/ 0 w 105"/>
                    <a:gd name="T89" fmla="*/ 0 h 1112"/>
                    <a:gd name="T90" fmla="*/ 0 w 105"/>
                    <a:gd name="T91" fmla="*/ 0 h 1112"/>
                    <a:gd name="T92" fmla="*/ 0 w 105"/>
                    <a:gd name="T93" fmla="*/ 0 h 1112"/>
                    <a:gd name="T94" fmla="*/ 0 w 105"/>
                    <a:gd name="T95" fmla="*/ 0 h 1112"/>
                    <a:gd name="T96" fmla="*/ 0 w 105"/>
                    <a:gd name="T97" fmla="*/ 0 h 111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5"/>
                    <a:gd name="T148" fmla="*/ 0 h 1112"/>
                    <a:gd name="T149" fmla="*/ 105 w 105"/>
                    <a:gd name="T150" fmla="*/ 1112 h 111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5" h="1112">
                      <a:moveTo>
                        <a:pt x="52" y="0"/>
                      </a:moveTo>
                      <a:lnTo>
                        <a:pt x="71" y="37"/>
                      </a:lnTo>
                      <a:lnTo>
                        <a:pt x="88" y="61"/>
                      </a:lnTo>
                      <a:lnTo>
                        <a:pt x="105" y="77"/>
                      </a:lnTo>
                      <a:lnTo>
                        <a:pt x="100" y="95"/>
                      </a:lnTo>
                      <a:lnTo>
                        <a:pt x="84" y="108"/>
                      </a:lnTo>
                      <a:lnTo>
                        <a:pt x="58" y="114"/>
                      </a:lnTo>
                      <a:lnTo>
                        <a:pt x="39" y="130"/>
                      </a:lnTo>
                      <a:lnTo>
                        <a:pt x="44" y="150"/>
                      </a:lnTo>
                      <a:lnTo>
                        <a:pt x="57" y="161"/>
                      </a:lnTo>
                      <a:lnTo>
                        <a:pt x="78" y="187"/>
                      </a:lnTo>
                      <a:lnTo>
                        <a:pt x="78" y="201"/>
                      </a:lnTo>
                      <a:lnTo>
                        <a:pt x="71" y="214"/>
                      </a:lnTo>
                      <a:lnTo>
                        <a:pt x="52" y="227"/>
                      </a:lnTo>
                      <a:lnTo>
                        <a:pt x="34" y="239"/>
                      </a:lnTo>
                      <a:lnTo>
                        <a:pt x="31" y="258"/>
                      </a:lnTo>
                      <a:lnTo>
                        <a:pt x="37" y="277"/>
                      </a:lnTo>
                      <a:lnTo>
                        <a:pt x="52" y="314"/>
                      </a:lnTo>
                      <a:lnTo>
                        <a:pt x="65" y="343"/>
                      </a:lnTo>
                      <a:lnTo>
                        <a:pt x="78" y="364"/>
                      </a:lnTo>
                      <a:lnTo>
                        <a:pt x="78" y="387"/>
                      </a:lnTo>
                      <a:lnTo>
                        <a:pt x="71" y="408"/>
                      </a:lnTo>
                      <a:lnTo>
                        <a:pt x="52" y="427"/>
                      </a:lnTo>
                      <a:lnTo>
                        <a:pt x="39" y="445"/>
                      </a:lnTo>
                      <a:lnTo>
                        <a:pt x="44" y="476"/>
                      </a:lnTo>
                      <a:lnTo>
                        <a:pt x="75" y="524"/>
                      </a:lnTo>
                      <a:lnTo>
                        <a:pt x="88" y="550"/>
                      </a:lnTo>
                      <a:lnTo>
                        <a:pt x="89" y="574"/>
                      </a:lnTo>
                      <a:lnTo>
                        <a:pt x="78" y="593"/>
                      </a:lnTo>
                      <a:lnTo>
                        <a:pt x="63" y="611"/>
                      </a:lnTo>
                      <a:lnTo>
                        <a:pt x="58" y="637"/>
                      </a:lnTo>
                      <a:lnTo>
                        <a:pt x="68" y="668"/>
                      </a:lnTo>
                      <a:lnTo>
                        <a:pt x="81" y="701"/>
                      </a:lnTo>
                      <a:lnTo>
                        <a:pt x="88" y="724"/>
                      </a:lnTo>
                      <a:lnTo>
                        <a:pt x="81" y="739"/>
                      </a:lnTo>
                      <a:lnTo>
                        <a:pt x="65" y="756"/>
                      </a:lnTo>
                      <a:lnTo>
                        <a:pt x="44" y="774"/>
                      </a:lnTo>
                      <a:lnTo>
                        <a:pt x="34" y="793"/>
                      </a:lnTo>
                      <a:lnTo>
                        <a:pt x="44" y="826"/>
                      </a:lnTo>
                      <a:lnTo>
                        <a:pt x="65" y="861"/>
                      </a:lnTo>
                      <a:lnTo>
                        <a:pt x="75" y="887"/>
                      </a:lnTo>
                      <a:lnTo>
                        <a:pt x="78" y="908"/>
                      </a:lnTo>
                      <a:lnTo>
                        <a:pt x="71" y="918"/>
                      </a:lnTo>
                      <a:lnTo>
                        <a:pt x="50" y="918"/>
                      </a:lnTo>
                      <a:lnTo>
                        <a:pt x="44" y="964"/>
                      </a:lnTo>
                      <a:lnTo>
                        <a:pt x="57" y="993"/>
                      </a:lnTo>
                      <a:lnTo>
                        <a:pt x="68" y="1014"/>
                      </a:lnTo>
                      <a:lnTo>
                        <a:pt x="71" y="1032"/>
                      </a:lnTo>
                      <a:lnTo>
                        <a:pt x="71" y="1050"/>
                      </a:lnTo>
                      <a:lnTo>
                        <a:pt x="50" y="1076"/>
                      </a:lnTo>
                      <a:lnTo>
                        <a:pt x="21" y="1112"/>
                      </a:lnTo>
                      <a:lnTo>
                        <a:pt x="2" y="1100"/>
                      </a:lnTo>
                      <a:lnTo>
                        <a:pt x="8" y="1071"/>
                      </a:lnTo>
                      <a:lnTo>
                        <a:pt x="37" y="1024"/>
                      </a:lnTo>
                      <a:lnTo>
                        <a:pt x="34" y="995"/>
                      </a:lnTo>
                      <a:lnTo>
                        <a:pt x="21" y="961"/>
                      </a:lnTo>
                      <a:lnTo>
                        <a:pt x="13" y="932"/>
                      </a:lnTo>
                      <a:lnTo>
                        <a:pt x="25" y="908"/>
                      </a:lnTo>
                      <a:lnTo>
                        <a:pt x="37" y="900"/>
                      </a:lnTo>
                      <a:lnTo>
                        <a:pt x="39" y="881"/>
                      </a:lnTo>
                      <a:lnTo>
                        <a:pt x="25" y="845"/>
                      </a:lnTo>
                      <a:lnTo>
                        <a:pt x="8" y="814"/>
                      </a:lnTo>
                      <a:lnTo>
                        <a:pt x="0" y="782"/>
                      </a:lnTo>
                      <a:lnTo>
                        <a:pt x="8" y="745"/>
                      </a:lnTo>
                      <a:lnTo>
                        <a:pt x="37" y="731"/>
                      </a:lnTo>
                      <a:lnTo>
                        <a:pt x="46" y="714"/>
                      </a:lnTo>
                      <a:lnTo>
                        <a:pt x="44" y="689"/>
                      </a:lnTo>
                      <a:lnTo>
                        <a:pt x="37" y="664"/>
                      </a:lnTo>
                      <a:lnTo>
                        <a:pt x="27" y="631"/>
                      </a:lnTo>
                      <a:lnTo>
                        <a:pt x="27" y="606"/>
                      </a:lnTo>
                      <a:lnTo>
                        <a:pt x="39" y="589"/>
                      </a:lnTo>
                      <a:lnTo>
                        <a:pt x="57" y="568"/>
                      </a:lnTo>
                      <a:lnTo>
                        <a:pt x="57" y="556"/>
                      </a:lnTo>
                      <a:lnTo>
                        <a:pt x="44" y="526"/>
                      </a:lnTo>
                      <a:lnTo>
                        <a:pt x="18" y="489"/>
                      </a:lnTo>
                      <a:lnTo>
                        <a:pt x="8" y="461"/>
                      </a:lnTo>
                      <a:lnTo>
                        <a:pt x="8" y="439"/>
                      </a:lnTo>
                      <a:lnTo>
                        <a:pt x="15" y="418"/>
                      </a:lnTo>
                      <a:lnTo>
                        <a:pt x="31" y="401"/>
                      </a:lnTo>
                      <a:lnTo>
                        <a:pt x="46" y="382"/>
                      </a:lnTo>
                      <a:lnTo>
                        <a:pt x="46" y="368"/>
                      </a:lnTo>
                      <a:lnTo>
                        <a:pt x="13" y="300"/>
                      </a:lnTo>
                      <a:lnTo>
                        <a:pt x="6" y="274"/>
                      </a:lnTo>
                      <a:lnTo>
                        <a:pt x="0" y="251"/>
                      </a:lnTo>
                      <a:lnTo>
                        <a:pt x="13" y="230"/>
                      </a:lnTo>
                      <a:lnTo>
                        <a:pt x="27" y="214"/>
                      </a:lnTo>
                      <a:lnTo>
                        <a:pt x="39" y="201"/>
                      </a:lnTo>
                      <a:lnTo>
                        <a:pt x="39" y="189"/>
                      </a:lnTo>
                      <a:lnTo>
                        <a:pt x="27" y="170"/>
                      </a:lnTo>
                      <a:lnTo>
                        <a:pt x="8" y="150"/>
                      </a:lnTo>
                      <a:lnTo>
                        <a:pt x="8" y="130"/>
                      </a:lnTo>
                      <a:lnTo>
                        <a:pt x="21" y="111"/>
                      </a:lnTo>
                      <a:lnTo>
                        <a:pt x="39" y="95"/>
                      </a:lnTo>
                      <a:lnTo>
                        <a:pt x="57" y="87"/>
                      </a:lnTo>
                      <a:lnTo>
                        <a:pt x="65" y="74"/>
                      </a:lnTo>
                      <a:lnTo>
                        <a:pt x="58" y="58"/>
                      </a:lnTo>
                      <a:lnTo>
                        <a:pt x="46" y="39"/>
                      </a:lnTo>
                      <a:lnTo>
                        <a:pt x="39" y="20"/>
                      </a:ln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9" name="Freeform 92">
                  <a:extLst>
                    <a:ext uri="{FF2B5EF4-FFF2-40B4-BE49-F238E27FC236}">
                      <a16:creationId xmlns:a16="http://schemas.microsoft.com/office/drawing/2014/main" id="{63FD03E9-DAF3-4706-9BD8-26C1E3ECE349}"/>
                    </a:ext>
                  </a:extLst>
                </p:cNvPr>
                <p:cNvSpPr>
                  <a:spLocks/>
                </p:cNvSpPr>
                <p:nvPr/>
              </p:nvSpPr>
              <p:spPr bwMode="auto">
                <a:xfrm>
                  <a:off x="4118" y="1129"/>
                  <a:ext cx="32" cy="300"/>
                </a:xfrm>
                <a:custGeom>
                  <a:avLst/>
                  <a:gdLst>
                    <a:gd name="T0" fmla="*/ 0 w 97"/>
                    <a:gd name="T1" fmla="*/ 0 h 900"/>
                    <a:gd name="T2" fmla="*/ 0 w 97"/>
                    <a:gd name="T3" fmla="*/ 0 h 900"/>
                    <a:gd name="T4" fmla="*/ 0 w 97"/>
                    <a:gd name="T5" fmla="*/ 0 h 900"/>
                    <a:gd name="T6" fmla="*/ 0 w 97"/>
                    <a:gd name="T7" fmla="*/ 0 h 900"/>
                    <a:gd name="T8" fmla="*/ 0 w 97"/>
                    <a:gd name="T9" fmla="*/ 0 h 900"/>
                    <a:gd name="T10" fmla="*/ 0 w 97"/>
                    <a:gd name="T11" fmla="*/ 0 h 900"/>
                    <a:gd name="T12" fmla="*/ 0 w 97"/>
                    <a:gd name="T13" fmla="*/ 0 h 900"/>
                    <a:gd name="T14" fmla="*/ 0 w 97"/>
                    <a:gd name="T15" fmla="*/ 0 h 900"/>
                    <a:gd name="T16" fmla="*/ 0 w 97"/>
                    <a:gd name="T17" fmla="*/ 0 h 900"/>
                    <a:gd name="T18" fmla="*/ 0 w 97"/>
                    <a:gd name="T19" fmla="*/ 0 h 900"/>
                    <a:gd name="T20" fmla="*/ 0 w 97"/>
                    <a:gd name="T21" fmla="*/ 0 h 900"/>
                    <a:gd name="T22" fmla="*/ 0 w 97"/>
                    <a:gd name="T23" fmla="*/ 0 h 900"/>
                    <a:gd name="T24" fmla="*/ 0 w 97"/>
                    <a:gd name="T25" fmla="*/ 0 h 900"/>
                    <a:gd name="T26" fmla="*/ 0 w 97"/>
                    <a:gd name="T27" fmla="*/ 0 h 900"/>
                    <a:gd name="T28" fmla="*/ 0 w 97"/>
                    <a:gd name="T29" fmla="*/ 0 h 900"/>
                    <a:gd name="T30" fmla="*/ 0 w 97"/>
                    <a:gd name="T31" fmla="*/ 0 h 900"/>
                    <a:gd name="T32" fmla="*/ 0 w 97"/>
                    <a:gd name="T33" fmla="*/ 0 h 900"/>
                    <a:gd name="T34" fmla="*/ 0 w 97"/>
                    <a:gd name="T35" fmla="*/ 0 h 900"/>
                    <a:gd name="T36" fmla="*/ 0 w 97"/>
                    <a:gd name="T37" fmla="*/ 0 h 900"/>
                    <a:gd name="T38" fmla="*/ 0 w 97"/>
                    <a:gd name="T39" fmla="*/ 0 h 900"/>
                    <a:gd name="T40" fmla="*/ 0 w 97"/>
                    <a:gd name="T41" fmla="*/ 0 h 900"/>
                    <a:gd name="T42" fmla="*/ 0 w 97"/>
                    <a:gd name="T43" fmla="*/ 0 h 900"/>
                    <a:gd name="T44" fmla="*/ 0 w 97"/>
                    <a:gd name="T45" fmla="*/ 0 h 900"/>
                    <a:gd name="T46" fmla="*/ 0 w 97"/>
                    <a:gd name="T47" fmla="*/ 0 h 900"/>
                    <a:gd name="T48" fmla="*/ 0 w 97"/>
                    <a:gd name="T49" fmla="*/ 0 h 900"/>
                    <a:gd name="T50" fmla="*/ 0 w 97"/>
                    <a:gd name="T51" fmla="*/ 0 h 900"/>
                    <a:gd name="T52" fmla="*/ 0 w 97"/>
                    <a:gd name="T53" fmla="*/ 0 h 900"/>
                    <a:gd name="T54" fmla="*/ 0 w 97"/>
                    <a:gd name="T55" fmla="*/ 0 h 900"/>
                    <a:gd name="T56" fmla="*/ 0 w 97"/>
                    <a:gd name="T57" fmla="*/ 0 h 900"/>
                    <a:gd name="T58" fmla="*/ 0 w 97"/>
                    <a:gd name="T59" fmla="*/ 0 h 900"/>
                    <a:gd name="T60" fmla="*/ 0 w 97"/>
                    <a:gd name="T61" fmla="*/ 0 h 900"/>
                    <a:gd name="T62" fmla="*/ 0 w 97"/>
                    <a:gd name="T63" fmla="*/ 0 h 900"/>
                    <a:gd name="T64" fmla="*/ 0 w 97"/>
                    <a:gd name="T65" fmla="*/ 0 h 900"/>
                    <a:gd name="T66" fmla="*/ 0 w 97"/>
                    <a:gd name="T67" fmla="*/ 0 h 9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7"/>
                    <a:gd name="T103" fmla="*/ 0 h 900"/>
                    <a:gd name="T104" fmla="*/ 97 w 97"/>
                    <a:gd name="T105" fmla="*/ 900 h 90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7" h="900">
                      <a:moveTo>
                        <a:pt x="74" y="0"/>
                      </a:moveTo>
                      <a:lnTo>
                        <a:pt x="87" y="24"/>
                      </a:lnTo>
                      <a:lnTo>
                        <a:pt x="97" y="68"/>
                      </a:lnTo>
                      <a:lnTo>
                        <a:pt x="92" y="87"/>
                      </a:lnTo>
                      <a:lnTo>
                        <a:pt x="66" y="100"/>
                      </a:lnTo>
                      <a:lnTo>
                        <a:pt x="50" y="112"/>
                      </a:lnTo>
                      <a:lnTo>
                        <a:pt x="50" y="147"/>
                      </a:lnTo>
                      <a:lnTo>
                        <a:pt x="62" y="181"/>
                      </a:lnTo>
                      <a:lnTo>
                        <a:pt x="79" y="204"/>
                      </a:lnTo>
                      <a:lnTo>
                        <a:pt x="81" y="247"/>
                      </a:lnTo>
                      <a:lnTo>
                        <a:pt x="72" y="262"/>
                      </a:lnTo>
                      <a:lnTo>
                        <a:pt x="56" y="281"/>
                      </a:lnTo>
                      <a:lnTo>
                        <a:pt x="53" y="310"/>
                      </a:lnTo>
                      <a:lnTo>
                        <a:pt x="62" y="337"/>
                      </a:lnTo>
                      <a:lnTo>
                        <a:pt x="74" y="360"/>
                      </a:lnTo>
                      <a:lnTo>
                        <a:pt x="81" y="397"/>
                      </a:lnTo>
                      <a:lnTo>
                        <a:pt x="81" y="418"/>
                      </a:lnTo>
                      <a:lnTo>
                        <a:pt x="68" y="442"/>
                      </a:lnTo>
                      <a:lnTo>
                        <a:pt x="47" y="462"/>
                      </a:lnTo>
                      <a:lnTo>
                        <a:pt x="47" y="481"/>
                      </a:lnTo>
                      <a:lnTo>
                        <a:pt x="53" y="537"/>
                      </a:lnTo>
                      <a:lnTo>
                        <a:pt x="74" y="560"/>
                      </a:lnTo>
                      <a:lnTo>
                        <a:pt x="87" y="584"/>
                      </a:lnTo>
                      <a:lnTo>
                        <a:pt x="81" y="612"/>
                      </a:lnTo>
                      <a:lnTo>
                        <a:pt x="50" y="631"/>
                      </a:lnTo>
                      <a:lnTo>
                        <a:pt x="35" y="650"/>
                      </a:lnTo>
                      <a:lnTo>
                        <a:pt x="31" y="684"/>
                      </a:lnTo>
                      <a:lnTo>
                        <a:pt x="47" y="729"/>
                      </a:lnTo>
                      <a:lnTo>
                        <a:pt x="60" y="773"/>
                      </a:lnTo>
                      <a:lnTo>
                        <a:pt x="60" y="797"/>
                      </a:lnTo>
                      <a:lnTo>
                        <a:pt x="53" y="831"/>
                      </a:lnTo>
                      <a:lnTo>
                        <a:pt x="35" y="837"/>
                      </a:lnTo>
                      <a:lnTo>
                        <a:pt x="23" y="862"/>
                      </a:lnTo>
                      <a:lnTo>
                        <a:pt x="23" y="891"/>
                      </a:lnTo>
                      <a:lnTo>
                        <a:pt x="0" y="900"/>
                      </a:lnTo>
                      <a:lnTo>
                        <a:pt x="10" y="868"/>
                      </a:lnTo>
                      <a:lnTo>
                        <a:pt x="29" y="831"/>
                      </a:lnTo>
                      <a:lnTo>
                        <a:pt x="35" y="805"/>
                      </a:lnTo>
                      <a:lnTo>
                        <a:pt x="35" y="755"/>
                      </a:lnTo>
                      <a:lnTo>
                        <a:pt x="23" y="712"/>
                      </a:lnTo>
                      <a:lnTo>
                        <a:pt x="18" y="679"/>
                      </a:lnTo>
                      <a:lnTo>
                        <a:pt x="16" y="644"/>
                      </a:lnTo>
                      <a:lnTo>
                        <a:pt x="37" y="616"/>
                      </a:lnTo>
                      <a:lnTo>
                        <a:pt x="50" y="597"/>
                      </a:lnTo>
                      <a:lnTo>
                        <a:pt x="42" y="560"/>
                      </a:lnTo>
                      <a:lnTo>
                        <a:pt x="23" y="531"/>
                      </a:lnTo>
                      <a:lnTo>
                        <a:pt x="18" y="505"/>
                      </a:lnTo>
                      <a:lnTo>
                        <a:pt x="16" y="468"/>
                      </a:lnTo>
                      <a:lnTo>
                        <a:pt x="24" y="444"/>
                      </a:lnTo>
                      <a:lnTo>
                        <a:pt x="42" y="418"/>
                      </a:lnTo>
                      <a:lnTo>
                        <a:pt x="53" y="400"/>
                      </a:lnTo>
                      <a:lnTo>
                        <a:pt x="53" y="381"/>
                      </a:lnTo>
                      <a:lnTo>
                        <a:pt x="42" y="360"/>
                      </a:lnTo>
                      <a:lnTo>
                        <a:pt x="29" y="318"/>
                      </a:lnTo>
                      <a:lnTo>
                        <a:pt x="29" y="292"/>
                      </a:lnTo>
                      <a:lnTo>
                        <a:pt x="35" y="266"/>
                      </a:lnTo>
                      <a:lnTo>
                        <a:pt x="47" y="247"/>
                      </a:lnTo>
                      <a:lnTo>
                        <a:pt x="50" y="229"/>
                      </a:lnTo>
                      <a:lnTo>
                        <a:pt x="47" y="205"/>
                      </a:lnTo>
                      <a:lnTo>
                        <a:pt x="31" y="173"/>
                      </a:lnTo>
                      <a:lnTo>
                        <a:pt x="23" y="150"/>
                      </a:lnTo>
                      <a:lnTo>
                        <a:pt x="24" y="110"/>
                      </a:lnTo>
                      <a:lnTo>
                        <a:pt x="37" y="94"/>
                      </a:lnTo>
                      <a:lnTo>
                        <a:pt x="53" y="68"/>
                      </a:lnTo>
                      <a:lnTo>
                        <a:pt x="62" y="47"/>
                      </a:lnTo>
                      <a:lnTo>
                        <a:pt x="56" y="29"/>
                      </a:lnTo>
                      <a:lnTo>
                        <a:pt x="60" y="10"/>
                      </a:lnTo>
                      <a:lnTo>
                        <a:pt x="7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0" name="Freeform 93">
                  <a:extLst>
                    <a:ext uri="{FF2B5EF4-FFF2-40B4-BE49-F238E27FC236}">
                      <a16:creationId xmlns:a16="http://schemas.microsoft.com/office/drawing/2014/main" id="{D46D2F13-FE02-408F-84F2-CACEAD4D8E8A}"/>
                    </a:ext>
                  </a:extLst>
                </p:cNvPr>
                <p:cNvSpPr>
                  <a:spLocks/>
                </p:cNvSpPr>
                <p:nvPr/>
              </p:nvSpPr>
              <p:spPr bwMode="auto">
                <a:xfrm>
                  <a:off x="4065" y="1093"/>
                  <a:ext cx="75" cy="65"/>
                </a:xfrm>
                <a:custGeom>
                  <a:avLst/>
                  <a:gdLst>
                    <a:gd name="T0" fmla="*/ 0 w 225"/>
                    <a:gd name="T1" fmla="*/ 0 h 193"/>
                    <a:gd name="T2" fmla="*/ 0 w 225"/>
                    <a:gd name="T3" fmla="*/ 0 h 193"/>
                    <a:gd name="T4" fmla="*/ 0 w 225"/>
                    <a:gd name="T5" fmla="*/ 0 h 193"/>
                    <a:gd name="T6" fmla="*/ 0 w 225"/>
                    <a:gd name="T7" fmla="*/ 0 h 193"/>
                    <a:gd name="T8" fmla="*/ 0 w 225"/>
                    <a:gd name="T9" fmla="*/ 0 h 193"/>
                    <a:gd name="T10" fmla="*/ 0 w 225"/>
                    <a:gd name="T11" fmla="*/ 0 h 193"/>
                    <a:gd name="T12" fmla="*/ 0 w 225"/>
                    <a:gd name="T13" fmla="*/ 0 h 193"/>
                    <a:gd name="T14" fmla="*/ 0 w 225"/>
                    <a:gd name="T15" fmla="*/ 0 h 193"/>
                    <a:gd name="T16" fmla="*/ 0 w 225"/>
                    <a:gd name="T17" fmla="*/ 0 h 1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5"/>
                    <a:gd name="T28" fmla="*/ 0 h 193"/>
                    <a:gd name="T29" fmla="*/ 225 w 225"/>
                    <a:gd name="T30" fmla="*/ 193 h 19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5" h="193">
                      <a:moveTo>
                        <a:pt x="225" y="156"/>
                      </a:moveTo>
                      <a:lnTo>
                        <a:pt x="156" y="100"/>
                      </a:lnTo>
                      <a:lnTo>
                        <a:pt x="99" y="50"/>
                      </a:lnTo>
                      <a:lnTo>
                        <a:pt x="48" y="0"/>
                      </a:lnTo>
                      <a:lnTo>
                        <a:pt x="0" y="0"/>
                      </a:lnTo>
                      <a:lnTo>
                        <a:pt x="112" y="81"/>
                      </a:lnTo>
                      <a:lnTo>
                        <a:pt x="166" y="130"/>
                      </a:lnTo>
                      <a:lnTo>
                        <a:pt x="212" y="193"/>
                      </a:lnTo>
                      <a:lnTo>
                        <a:pt x="225"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 name="Freeform 94">
                  <a:extLst>
                    <a:ext uri="{FF2B5EF4-FFF2-40B4-BE49-F238E27FC236}">
                      <a16:creationId xmlns:a16="http://schemas.microsoft.com/office/drawing/2014/main" id="{8F3871D9-27EF-40B4-AD7D-21FA715CBFCE}"/>
                    </a:ext>
                  </a:extLst>
                </p:cNvPr>
                <p:cNvSpPr>
                  <a:spLocks/>
                </p:cNvSpPr>
                <p:nvPr/>
              </p:nvSpPr>
              <p:spPr bwMode="auto">
                <a:xfrm>
                  <a:off x="4065" y="1130"/>
                  <a:ext cx="65" cy="53"/>
                </a:xfrm>
                <a:custGeom>
                  <a:avLst/>
                  <a:gdLst>
                    <a:gd name="T0" fmla="*/ 0 w 195"/>
                    <a:gd name="T1" fmla="*/ 0 h 159"/>
                    <a:gd name="T2" fmla="*/ 0 w 195"/>
                    <a:gd name="T3" fmla="*/ 0 h 159"/>
                    <a:gd name="T4" fmla="*/ 0 w 195"/>
                    <a:gd name="T5" fmla="*/ 0 h 159"/>
                    <a:gd name="T6" fmla="*/ 0 w 195"/>
                    <a:gd name="T7" fmla="*/ 0 h 159"/>
                    <a:gd name="T8" fmla="*/ 0 w 195"/>
                    <a:gd name="T9" fmla="*/ 0 h 159"/>
                    <a:gd name="T10" fmla="*/ 0 w 195"/>
                    <a:gd name="T11" fmla="*/ 0 h 159"/>
                    <a:gd name="T12" fmla="*/ 0 w 195"/>
                    <a:gd name="T13" fmla="*/ 0 h 159"/>
                    <a:gd name="T14" fmla="*/ 0 w 195"/>
                    <a:gd name="T15" fmla="*/ 0 h 159"/>
                    <a:gd name="T16" fmla="*/ 0 w 195"/>
                    <a:gd name="T17" fmla="*/ 0 h 159"/>
                    <a:gd name="T18" fmla="*/ 0 w 195"/>
                    <a:gd name="T19" fmla="*/ 0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5"/>
                    <a:gd name="T31" fmla="*/ 0 h 159"/>
                    <a:gd name="T32" fmla="*/ 195 w 195"/>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5" h="159">
                      <a:moveTo>
                        <a:pt x="195" y="100"/>
                      </a:moveTo>
                      <a:lnTo>
                        <a:pt x="144" y="82"/>
                      </a:lnTo>
                      <a:lnTo>
                        <a:pt x="107" y="50"/>
                      </a:lnTo>
                      <a:lnTo>
                        <a:pt x="39" y="0"/>
                      </a:lnTo>
                      <a:lnTo>
                        <a:pt x="0" y="0"/>
                      </a:lnTo>
                      <a:lnTo>
                        <a:pt x="89" y="50"/>
                      </a:lnTo>
                      <a:lnTo>
                        <a:pt x="122" y="84"/>
                      </a:lnTo>
                      <a:lnTo>
                        <a:pt x="195" y="159"/>
                      </a:lnTo>
                      <a:lnTo>
                        <a:pt x="191" y="113"/>
                      </a:lnTo>
                      <a:lnTo>
                        <a:pt x="195"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 name="Freeform 95">
                  <a:extLst>
                    <a:ext uri="{FF2B5EF4-FFF2-40B4-BE49-F238E27FC236}">
                      <a16:creationId xmlns:a16="http://schemas.microsoft.com/office/drawing/2014/main" id="{06AC2A2F-624A-4953-AB2C-80F5408BD03B}"/>
                    </a:ext>
                  </a:extLst>
                </p:cNvPr>
                <p:cNvSpPr>
                  <a:spLocks/>
                </p:cNvSpPr>
                <p:nvPr/>
              </p:nvSpPr>
              <p:spPr bwMode="auto">
                <a:xfrm>
                  <a:off x="4055" y="1161"/>
                  <a:ext cx="76" cy="83"/>
                </a:xfrm>
                <a:custGeom>
                  <a:avLst/>
                  <a:gdLst>
                    <a:gd name="T0" fmla="*/ 0 w 229"/>
                    <a:gd name="T1" fmla="*/ 0 h 247"/>
                    <a:gd name="T2" fmla="*/ 0 w 229"/>
                    <a:gd name="T3" fmla="*/ 0 h 247"/>
                    <a:gd name="T4" fmla="*/ 0 w 229"/>
                    <a:gd name="T5" fmla="*/ 0 h 247"/>
                    <a:gd name="T6" fmla="*/ 0 w 229"/>
                    <a:gd name="T7" fmla="*/ 0 h 247"/>
                    <a:gd name="T8" fmla="*/ 0 w 229"/>
                    <a:gd name="T9" fmla="*/ 0 h 247"/>
                    <a:gd name="T10" fmla="*/ 0 w 229"/>
                    <a:gd name="T11" fmla="*/ 0 h 247"/>
                    <a:gd name="T12" fmla="*/ 0 w 229"/>
                    <a:gd name="T13" fmla="*/ 0 h 247"/>
                    <a:gd name="T14" fmla="*/ 0 w 229"/>
                    <a:gd name="T15" fmla="*/ 0 h 247"/>
                    <a:gd name="T16" fmla="*/ 0 w 229"/>
                    <a:gd name="T17" fmla="*/ 0 h 247"/>
                    <a:gd name="T18" fmla="*/ 0 w 229"/>
                    <a:gd name="T19" fmla="*/ 0 h 247"/>
                    <a:gd name="T20" fmla="*/ 0 w 229"/>
                    <a:gd name="T21" fmla="*/ 0 h 247"/>
                    <a:gd name="T22" fmla="*/ 0 w 229"/>
                    <a:gd name="T23" fmla="*/ 0 h 247"/>
                    <a:gd name="T24" fmla="*/ 0 w 229"/>
                    <a:gd name="T25" fmla="*/ 0 h 247"/>
                    <a:gd name="T26" fmla="*/ 0 w 229"/>
                    <a:gd name="T27" fmla="*/ 0 h 2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9"/>
                    <a:gd name="T43" fmla="*/ 0 h 247"/>
                    <a:gd name="T44" fmla="*/ 229 w 229"/>
                    <a:gd name="T45" fmla="*/ 247 h 24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9" h="247">
                      <a:moveTo>
                        <a:pt x="225" y="184"/>
                      </a:moveTo>
                      <a:lnTo>
                        <a:pt x="162" y="128"/>
                      </a:lnTo>
                      <a:lnTo>
                        <a:pt x="137" y="90"/>
                      </a:lnTo>
                      <a:lnTo>
                        <a:pt x="87" y="53"/>
                      </a:lnTo>
                      <a:lnTo>
                        <a:pt x="43" y="19"/>
                      </a:lnTo>
                      <a:lnTo>
                        <a:pt x="12" y="0"/>
                      </a:lnTo>
                      <a:lnTo>
                        <a:pt x="0" y="0"/>
                      </a:lnTo>
                      <a:lnTo>
                        <a:pt x="0" y="19"/>
                      </a:lnTo>
                      <a:lnTo>
                        <a:pt x="37" y="45"/>
                      </a:lnTo>
                      <a:lnTo>
                        <a:pt x="106" y="88"/>
                      </a:lnTo>
                      <a:lnTo>
                        <a:pt x="156" y="139"/>
                      </a:lnTo>
                      <a:lnTo>
                        <a:pt x="191" y="195"/>
                      </a:lnTo>
                      <a:lnTo>
                        <a:pt x="229" y="247"/>
                      </a:lnTo>
                      <a:lnTo>
                        <a:pt x="225" y="1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 name="Freeform 96">
                  <a:extLst>
                    <a:ext uri="{FF2B5EF4-FFF2-40B4-BE49-F238E27FC236}">
                      <a16:creationId xmlns:a16="http://schemas.microsoft.com/office/drawing/2014/main" id="{6BE952DF-5F03-45BB-94C8-1DB2AF97DCDE}"/>
                    </a:ext>
                  </a:extLst>
                </p:cNvPr>
                <p:cNvSpPr>
                  <a:spLocks/>
                </p:cNvSpPr>
                <p:nvPr/>
              </p:nvSpPr>
              <p:spPr bwMode="auto">
                <a:xfrm>
                  <a:off x="4062" y="1229"/>
                  <a:ext cx="60" cy="48"/>
                </a:xfrm>
                <a:custGeom>
                  <a:avLst/>
                  <a:gdLst>
                    <a:gd name="T0" fmla="*/ 0 w 178"/>
                    <a:gd name="T1" fmla="*/ 0 h 144"/>
                    <a:gd name="T2" fmla="*/ 0 w 178"/>
                    <a:gd name="T3" fmla="*/ 0 h 144"/>
                    <a:gd name="T4" fmla="*/ 0 w 178"/>
                    <a:gd name="T5" fmla="*/ 0 h 144"/>
                    <a:gd name="T6" fmla="*/ 0 w 178"/>
                    <a:gd name="T7" fmla="*/ 0 h 144"/>
                    <a:gd name="T8" fmla="*/ 0 w 178"/>
                    <a:gd name="T9" fmla="*/ 0 h 144"/>
                    <a:gd name="T10" fmla="*/ 0 w 178"/>
                    <a:gd name="T11" fmla="*/ 0 h 144"/>
                    <a:gd name="T12" fmla="*/ 0 w 178"/>
                    <a:gd name="T13" fmla="*/ 0 h 144"/>
                    <a:gd name="T14" fmla="*/ 0 w 178"/>
                    <a:gd name="T15" fmla="*/ 0 h 144"/>
                    <a:gd name="T16" fmla="*/ 0 w 178"/>
                    <a:gd name="T17" fmla="*/ 0 h 144"/>
                    <a:gd name="T18" fmla="*/ 0 w 178"/>
                    <a:gd name="T19" fmla="*/ 0 h 144"/>
                    <a:gd name="T20" fmla="*/ 0 w 178"/>
                    <a:gd name="T21" fmla="*/ 0 h 144"/>
                    <a:gd name="T22" fmla="*/ 0 w 178"/>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8"/>
                    <a:gd name="T37" fmla="*/ 0 h 144"/>
                    <a:gd name="T38" fmla="*/ 178 w 178"/>
                    <a:gd name="T39" fmla="*/ 144 h 1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8" h="144">
                      <a:moveTo>
                        <a:pt x="178" y="118"/>
                      </a:moveTo>
                      <a:lnTo>
                        <a:pt x="128" y="65"/>
                      </a:lnTo>
                      <a:lnTo>
                        <a:pt x="76" y="31"/>
                      </a:lnTo>
                      <a:lnTo>
                        <a:pt x="32" y="8"/>
                      </a:lnTo>
                      <a:lnTo>
                        <a:pt x="0" y="0"/>
                      </a:lnTo>
                      <a:lnTo>
                        <a:pt x="20" y="31"/>
                      </a:lnTo>
                      <a:lnTo>
                        <a:pt x="76" y="62"/>
                      </a:lnTo>
                      <a:lnTo>
                        <a:pt x="120" y="108"/>
                      </a:lnTo>
                      <a:lnTo>
                        <a:pt x="141" y="138"/>
                      </a:lnTo>
                      <a:lnTo>
                        <a:pt x="160" y="144"/>
                      </a:lnTo>
                      <a:lnTo>
                        <a:pt x="177" y="133"/>
                      </a:lnTo>
                      <a:lnTo>
                        <a:pt x="178"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 name="Freeform 97">
                  <a:extLst>
                    <a:ext uri="{FF2B5EF4-FFF2-40B4-BE49-F238E27FC236}">
                      <a16:creationId xmlns:a16="http://schemas.microsoft.com/office/drawing/2014/main" id="{F3C084BC-A93B-4AC8-951E-66EBAF665DAD}"/>
                    </a:ext>
                  </a:extLst>
                </p:cNvPr>
                <p:cNvSpPr>
                  <a:spLocks/>
                </p:cNvSpPr>
                <p:nvPr/>
              </p:nvSpPr>
              <p:spPr bwMode="auto">
                <a:xfrm>
                  <a:off x="4055" y="1262"/>
                  <a:ext cx="66" cy="60"/>
                </a:xfrm>
                <a:custGeom>
                  <a:avLst/>
                  <a:gdLst>
                    <a:gd name="T0" fmla="*/ 0 w 197"/>
                    <a:gd name="T1" fmla="*/ 0 h 179"/>
                    <a:gd name="T2" fmla="*/ 0 w 197"/>
                    <a:gd name="T3" fmla="*/ 0 h 179"/>
                    <a:gd name="T4" fmla="*/ 0 w 197"/>
                    <a:gd name="T5" fmla="*/ 0 h 179"/>
                    <a:gd name="T6" fmla="*/ 0 w 197"/>
                    <a:gd name="T7" fmla="*/ 0 h 179"/>
                    <a:gd name="T8" fmla="*/ 0 w 197"/>
                    <a:gd name="T9" fmla="*/ 0 h 179"/>
                    <a:gd name="T10" fmla="*/ 0 w 197"/>
                    <a:gd name="T11" fmla="*/ 0 h 179"/>
                    <a:gd name="T12" fmla="*/ 0 w 197"/>
                    <a:gd name="T13" fmla="*/ 0 h 179"/>
                    <a:gd name="T14" fmla="*/ 0 w 197"/>
                    <a:gd name="T15" fmla="*/ 0 h 179"/>
                    <a:gd name="T16" fmla="*/ 0 w 197"/>
                    <a:gd name="T17" fmla="*/ 0 h 179"/>
                    <a:gd name="T18" fmla="*/ 0 w 197"/>
                    <a:gd name="T19" fmla="*/ 0 h 179"/>
                    <a:gd name="T20" fmla="*/ 0 w 197"/>
                    <a:gd name="T21" fmla="*/ 0 h 179"/>
                    <a:gd name="T22" fmla="*/ 0 w 197"/>
                    <a:gd name="T23" fmla="*/ 0 h 1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7"/>
                    <a:gd name="T37" fmla="*/ 0 h 179"/>
                    <a:gd name="T38" fmla="*/ 197 w 197"/>
                    <a:gd name="T39" fmla="*/ 179 h 1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7" h="179">
                      <a:moveTo>
                        <a:pt x="197" y="166"/>
                      </a:moveTo>
                      <a:lnTo>
                        <a:pt x="146" y="112"/>
                      </a:lnTo>
                      <a:lnTo>
                        <a:pt x="83" y="47"/>
                      </a:lnTo>
                      <a:lnTo>
                        <a:pt x="46" y="16"/>
                      </a:lnTo>
                      <a:lnTo>
                        <a:pt x="17" y="0"/>
                      </a:lnTo>
                      <a:lnTo>
                        <a:pt x="0" y="10"/>
                      </a:lnTo>
                      <a:lnTo>
                        <a:pt x="33" y="37"/>
                      </a:lnTo>
                      <a:lnTo>
                        <a:pt x="90" y="94"/>
                      </a:lnTo>
                      <a:lnTo>
                        <a:pt x="142" y="150"/>
                      </a:lnTo>
                      <a:lnTo>
                        <a:pt x="177" y="179"/>
                      </a:lnTo>
                      <a:lnTo>
                        <a:pt x="186" y="179"/>
                      </a:lnTo>
                      <a:lnTo>
                        <a:pt x="197" y="1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5" name="Freeform 98">
                  <a:extLst>
                    <a:ext uri="{FF2B5EF4-FFF2-40B4-BE49-F238E27FC236}">
                      <a16:creationId xmlns:a16="http://schemas.microsoft.com/office/drawing/2014/main" id="{035B0B4C-F203-4984-9B8F-17918A18C16D}"/>
                    </a:ext>
                  </a:extLst>
                </p:cNvPr>
                <p:cNvSpPr>
                  <a:spLocks/>
                </p:cNvSpPr>
                <p:nvPr/>
              </p:nvSpPr>
              <p:spPr bwMode="auto">
                <a:xfrm>
                  <a:off x="4063" y="1312"/>
                  <a:ext cx="46" cy="47"/>
                </a:xfrm>
                <a:custGeom>
                  <a:avLst/>
                  <a:gdLst>
                    <a:gd name="T0" fmla="*/ 0 w 139"/>
                    <a:gd name="T1" fmla="*/ 0 h 141"/>
                    <a:gd name="T2" fmla="*/ 0 w 139"/>
                    <a:gd name="T3" fmla="*/ 0 h 141"/>
                    <a:gd name="T4" fmla="*/ 0 w 139"/>
                    <a:gd name="T5" fmla="*/ 0 h 141"/>
                    <a:gd name="T6" fmla="*/ 0 w 139"/>
                    <a:gd name="T7" fmla="*/ 0 h 141"/>
                    <a:gd name="T8" fmla="*/ 0 w 139"/>
                    <a:gd name="T9" fmla="*/ 0 h 141"/>
                    <a:gd name="T10" fmla="*/ 0 w 139"/>
                    <a:gd name="T11" fmla="*/ 0 h 141"/>
                    <a:gd name="T12" fmla="*/ 0 w 139"/>
                    <a:gd name="T13" fmla="*/ 0 h 141"/>
                    <a:gd name="T14" fmla="*/ 0 w 139"/>
                    <a:gd name="T15" fmla="*/ 0 h 141"/>
                    <a:gd name="T16" fmla="*/ 0 w 139"/>
                    <a:gd name="T17" fmla="*/ 0 h 1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41"/>
                    <a:gd name="T29" fmla="*/ 139 w 139"/>
                    <a:gd name="T30" fmla="*/ 141 h 1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41">
                      <a:moveTo>
                        <a:pt x="137" y="118"/>
                      </a:moveTo>
                      <a:lnTo>
                        <a:pt x="80" y="36"/>
                      </a:lnTo>
                      <a:lnTo>
                        <a:pt x="25" y="4"/>
                      </a:lnTo>
                      <a:lnTo>
                        <a:pt x="0" y="0"/>
                      </a:lnTo>
                      <a:lnTo>
                        <a:pt x="6" y="16"/>
                      </a:lnTo>
                      <a:lnTo>
                        <a:pt x="69" y="62"/>
                      </a:lnTo>
                      <a:lnTo>
                        <a:pt x="130" y="136"/>
                      </a:lnTo>
                      <a:lnTo>
                        <a:pt x="139" y="141"/>
                      </a:lnTo>
                      <a:lnTo>
                        <a:pt x="137"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6" name="Freeform 99">
                  <a:extLst>
                    <a:ext uri="{FF2B5EF4-FFF2-40B4-BE49-F238E27FC236}">
                      <a16:creationId xmlns:a16="http://schemas.microsoft.com/office/drawing/2014/main" id="{23EB77EB-0746-4C9F-B592-D7DD085574AD}"/>
                    </a:ext>
                  </a:extLst>
                </p:cNvPr>
                <p:cNvSpPr>
                  <a:spLocks/>
                </p:cNvSpPr>
                <p:nvPr/>
              </p:nvSpPr>
              <p:spPr bwMode="auto">
                <a:xfrm>
                  <a:off x="4065" y="1358"/>
                  <a:ext cx="31" cy="36"/>
                </a:xfrm>
                <a:custGeom>
                  <a:avLst/>
                  <a:gdLst>
                    <a:gd name="T0" fmla="*/ 0 w 93"/>
                    <a:gd name="T1" fmla="*/ 0 h 107"/>
                    <a:gd name="T2" fmla="*/ 0 w 93"/>
                    <a:gd name="T3" fmla="*/ 0 h 107"/>
                    <a:gd name="T4" fmla="*/ 0 w 93"/>
                    <a:gd name="T5" fmla="*/ 0 h 107"/>
                    <a:gd name="T6" fmla="*/ 0 w 93"/>
                    <a:gd name="T7" fmla="*/ 0 h 107"/>
                    <a:gd name="T8" fmla="*/ 0 w 93"/>
                    <a:gd name="T9" fmla="*/ 0 h 107"/>
                    <a:gd name="T10" fmla="*/ 0 w 93"/>
                    <a:gd name="T11" fmla="*/ 0 h 107"/>
                    <a:gd name="T12" fmla="*/ 0 w 93"/>
                    <a:gd name="T13" fmla="*/ 0 h 107"/>
                    <a:gd name="T14" fmla="*/ 0 w 93"/>
                    <a:gd name="T15" fmla="*/ 0 h 107"/>
                    <a:gd name="T16" fmla="*/ 0 w 93"/>
                    <a:gd name="T17" fmla="*/ 0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3"/>
                    <a:gd name="T28" fmla="*/ 0 h 107"/>
                    <a:gd name="T29" fmla="*/ 93 w 93"/>
                    <a:gd name="T30" fmla="*/ 107 h 1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3" h="107">
                      <a:moveTo>
                        <a:pt x="89" y="81"/>
                      </a:moveTo>
                      <a:lnTo>
                        <a:pt x="43" y="19"/>
                      </a:lnTo>
                      <a:lnTo>
                        <a:pt x="3" y="0"/>
                      </a:lnTo>
                      <a:lnTo>
                        <a:pt x="0" y="19"/>
                      </a:lnTo>
                      <a:lnTo>
                        <a:pt x="19" y="50"/>
                      </a:lnTo>
                      <a:lnTo>
                        <a:pt x="69" y="92"/>
                      </a:lnTo>
                      <a:lnTo>
                        <a:pt x="83" y="107"/>
                      </a:lnTo>
                      <a:lnTo>
                        <a:pt x="93" y="100"/>
                      </a:lnTo>
                      <a:lnTo>
                        <a:pt x="89"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7" name="Freeform 100">
                  <a:extLst>
                    <a:ext uri="{FF2B5EF4-FFF2-40B4-BE49-F238E27FC236}">
                      <a16:creationId xmlns:a16="http://schemas.microsoft.com/office/drawing/2014/main" id="{7E247D48-008A-461A-A94A-B6D598412B94}"/>
                    </a:ext>
                  </a:extLst>
                </p:cNvPr>
                <p:cNvSpPr>
                  <a:spLocks/>
                </p:cNvSpPr>
                <p:nvPr/>
              </p:nvSpPr>
              <p:spPr bwMode="auto">
                <a:xfrm>
                  <a:off x="4067" y="1405"/>
                  <a:ext cx="40" cy="41"/>
                </a:xfrm>
                <a:custGeom>
                  <a:avLst/>
                  <a:gdLst>
                    <a:gd name="T0" fmla="*/ 0 w 119"/>
                    <a:gd name="T1" fmla="*/ 0 h 121"/>
                    <a:gd name="T2" fmla="*/ 0 w 119"/>
                    <a:gd name="T3" fmla="*/ 0 h 121"/>
                    <a:gd name="T4" fmla="*/ 0 w 119"/>
                    <a:gd name="T5" fmla="*/ 0 h 121"/>
                    <a:gd name="T6" fmla="*/ 0 w 119"/>
                    <a:gd name="T7" fmla="*/ 0 h 121"/>
                    <a:gd name="T8" fmla="*/ 0 w 119"/>
                    <a:gd name="T9" fmla="*/ 0 h 121"/>
                    <a:gd name="T10" fmla="*/ 0 w 119"/>
                    <a:gd name="T11" fmla="*/ 0 h 121"/>
                    <a:gd name="T12" fmla="*/ 0 w 119"/>
                    <a:gd name="T13" fmla="*/ 0 h 121"/>
                    <a:gd name="T14" fmla="*/ 0 w 119"/>
                    <a:gd name="T15" fmla="*/ 0 h 121"/>
                    <a:gd name="T16" fmla="*/ 0 w 119"/>
                    <a:gd name="T17" fmla="*/ 0 h 1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9"/>
                    <a:gd name="T28" fmla="*/ 0 h 121"/>
                    <a:gd name="T29" fmla="*/ 119 w 119"/>
                    <a:gd name="T30" fmla="*/ 121 h 1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9" h="121">
                      <a:moveTo>
                        <a:pt x="119" y="121"/>
                      </a:moveTo>
                      <a:lnTo>
                        <a:pt x="103" y="102"/>
                      </a:lnTo>
                      <a:lnTo>
                        <a:pt x="69" y="52"/>
                      </a:lnTo>
                      <a:lnTo>
                        <a:pt x="21" y="0"/>
                      </a:lnTo>
                      <a:lnTo>
                        <a:pt x="0" y="0"/>
                      </a:lnTo>
                      <a:lnTo>
                        <a:pt x="8" y="18"/>
                      </a:lnTo>
                      <a:lnTo>
                        <a:pt x="46" y="68"/>
                      </a:lnTo>
                      <a:lnTo>
                        <a:pt x="83" y="118"/>
                      </a:lnTo>
                      <a:lnTo>
                        <a:pt x="119" y="1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8" name="Freeform 101">
                  <a:extLst>
                    <a:ext uri="{FF2B5EF4-FFF2-40B4-BE49-F238E27FC236}">
                      <a16:creationId xmlns:a16="http://schemas.microsoft.com/office/drawing/2014/main" id="{1AED7626-8381-4EE4-8C74-47F5D5461824}"/>
                    </a:ext>
                  </a:extLst>
                </p:cNvPr>
                <p:cNvSpPr>
                  <a:spLocks/>
                </p:cNvSpPr>
                <p:nvPr/>
              </p:nvSpPr>
              <p:spPr bwMode="auto">
                <a:xfrm>
                  <a:off x="4121" y="1070"/>
                  <a:ext cx="121" cy="448"/>
                </a:xfrm>
                <a:custGeom>
                  <a:avLst/>
                  <a:gdLst>
                    <a:gd name="T0" fmla="*/ 0 w 363"/>
                    <a:gd name="T1" fmla="*/ 0 h 1345"/>
                    <a:gd name="T2" fmla="*/ 0 w 363"/>
                    <a:gd name="T3" fmla="*/ 0 h 1345"/>
                    <a:gd name="T4" fmla="*/ 0 w 363"/>
                    <a:gd name="T5" fmla="*/ 0 h 1345"/>
                    <a:gd name="T6" fmla="*/ 0 w 363"/>
                    <a:gd name="T7" fmla="*/ 0 h 1345"/>
                    <a:gd name="T8" fmla="*/ 0 w 363"/>
                    <a:gd name="T9" fmla="*/ 0 h 1345"/>
                    <a:gd name="T10" fmla="*/ 0 w 363"/>
                    <a:gd name="T11" fmla="*/ 0 h 1345"/>
                    <a:gd name="T12" fmla="*/ 0 w 363"/>
                    <a:gd name="T13" fmla="*/ 0 h 1345"/>
                    <a:gd name="T14" fmla="*/ 0 w 363"/>
                    <a:gd name="T15" fmla="*/ 0 h 1345"/>
                    <a:gd name="T16" fmla="*/ 0 w 363"/>
                    <a:gd name="T17" fmla="*/ 0 h 1345"/>
                    <a:gd name="T18" fmla="*/ 0 w 363"/>
                    <a:gd name="T19" fmla="*/ 0 h 1345"/>
                    <a:gd name="T20" fmla="*/ 0 w 363"/>
                    <a:gd name="T21" fmla="*/ 0 h 1345"/>
                    <a:gd name="T22" fmla="*/ 0 w 363"/>
                    <a:gd name="T23" fmla="*/ 0 h 1345"/>
                    <a:gd name="T24" fmla="*/ 0 w 363"/>
                    <a:gd name="T25" fmla="*/ 0 h 1345"/>
                    <a:gd name="T26" fmla="*/ 0 w 363"/>
                    <a:gd name="T27" fmla="*/ 0 h 1345"/>
                    <a:gd name="T28" fmla="*/ 0 w 363"/>
                    <a:gd name="T29" fmla="*/ 0 h 1345"/>
                    <a:gd name="T30" fmla="*/ 0 w 363"/>
                    <a:gd name="T31" fmla="*/ 0 h 1345"/>
                    <a:gd name="T32" fmla="*/ 0 w 363"/>
                    <a:gd name="T33" fmla="*/ 0 h 1345"/>
                    <a:gd name="T34" fmla="*/ 0 w 363"/>
                    <a:gd name="T35" fmla="*/ 0 h 1345"/>
                    <a:gd name="T36" fmla="*/ 0 w 363"/>
                    <a:gd name="T37" fmla="*/ 0 h 1345"/>
                    <a:gd name="T38" fmla="*/ 0 w 363"/>
                    <a:gd name="T39" fmla="*/ 0 h 1345"/>
                    <a:gd name="T40" fmla="*/ 0 w 363"/>
                    <a:gd name="T41" fmla="*/ 0 h 1345"/>
                    <a:gd name="T42" fmla="*/ 0 w 363"/>
                    <a:gd name="T43" fmla="*/ 0 h 1345"/>
                    <a:gd name="T44" fmla="*/ 0 w 363"/>
                    <a:gd name="T45" fmla="*/ 0 h 1345"/>
                    <a:gd name="T46" fmla="*/ 0 w 363"/>
                    <a:gd name="T47" fmla="*/ 0 h 1345"/>
                    <a:gd name="T48" fmla="*/ 0 w 363"/>
                    <a:gd name="T49" fmla="*/ 0 h 1345"/>
                    <a:gd name="T50" fmla="*/ 0 w 363"/>
                    <a:gd name="T51" fmla="*/ 0 h 1345"/>
                    <a:gd name="T52" fmla="*/ 0 w 363"/>
                    <a:gd name="T53" fmla="*/ 0 h 1345"/>
                    <a:gd name="T54" fmla="*/ 0 w 363"/>
                    <a:gd name="T55" fmla="*/ 0 h 1345"/>
                    <a:gd name="T56" fmla="*/ 0 w 363"/>
                    <a:gd name="T57" fmla="*/ 0 h 1345"/>
                    <a:gd name="T58" fmla="*/ 0 w 363"/>
                    <a:gd name="T59" fmla="*/ 0 h 1345"/>
                    <a:gd name="T60" fmla="*/ 0 w 363"/>
                    <a:gd name="T61" fmla="*/ 0 h 1345"/>
                    <a:gd name="T62" fmla="*/ 0 w 363"/>
                    <a:gd name="T63" fmla="*/ 0 h 1345"/>
                    <a:gd name="T64" fmla="*/ 0 w 363"/>
                    <a:gd name="T65" fmla="*/ 0 h 1345"/>
                    <a:gd name="T66" fmla="*/ 0 w 363"/>
                    <a:gd name="T67" fmla="*/ 0 h 1345"/>
                    <a:gd name="T68" fmla="*/ 0 w 363"/>
                    <a:gd name="T69" fmla="*/ 0 h 1345"/>
                    <a:gd name="T70" fmla="*/ 0 w 363"/>
                    <a:gd name="T71" fmla="*/ 0 h 1345"/>
                    <a:gd name="T72" fmla="*/ 0 w 363"/>
                    <a:gd name="T73" fmla="*/ 0 h 1345"/>
                    <a:gd name="T74" fmla="*/ 0 w 363"/>
                    <a:gd name="T75" fmla="*/ 0 h 1345"/>
                    <a:gd name="T76" fmla="*/ 0 w 363"/>
                    <a:gd name="T77" fmla="*/ 0 h 1345"/>
                    <a:gd name="T78" fmla="*/ 0 w 363"/>
                    <a:gd name="T79" fmla="*/ 0 h 1345"/>
                    <a:gd name="T80" fmla="*/ 0 w 363"/>
                    <a:gd name="T81" fmla="*/ 0 h 1345"/>
                    <a:gd name="T82" fmla="*/ 0 w 363"/>
                    <a:gd name="T83" fmla="*/ 0 h 1345"/>
                    <a:gd name="T84" fmla="*/ 0 w 363"/>
                    <a:gd name="T85" fmla="*/ 0 h 1345"/>
                    <a:gd name="T86" fmla="*/ 0 w 363"/>
                    <a:gd name="T87" fmla="*/ 0 h 1345"/>
                    <a:gd name="T88" fmla="*/ 0 w 363"/>
                    <a:gd name="T89" fmla="*/ 0 h 1345"/>
                    <a:gd name="T90" fmla="*/ 0 w 363"/>
                    <a:gd name="T91" fmla="*/ 0 h 134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3"/>
                    <a:gd name="T139" fmla="*/ 0 h 1345"/>
                    <a:gd name="T140" fmla="*/ 363 w 363"/>
                    <a:gd name="T141" fmla="*/ 1345 h 134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3" h="1345">
                      <a:moveTo>
                        <a:pt x="65" y="127"/>
                      </a:moveTo>
                      <a:lnTo>
                        <a:pt x="52" y="164"/>
                      </a:lnTo>
                      <a:lnTo>
                        <a:pt x="63" y="201"/>
                      </a:lnTo>
                      <a:lnTo>
                        <a:pt x="65" y="238"/>
                      </a:lnTo>
                      <a:lnTo>
                        <a:pt x="52" y="262"/>
                      </a:lnTo>
                      <a:lnTo>
                        <a:pt x="34" y="288"/>
                      </a:lnTo>
                      <a:lnTo>
                        <a:pt x="26" y="330"/>
                      </a:lnTo>
                      <a:lnTo>
                        <a:pt x="37" y="358"/>
                      </a:lnTo>
                      <a:lnTo>
                        <a:pt x="56" y="388"/>
                      </a:lnTo>
                      <a:lnTo>
                        <a:pt x="56" y="414"/>
                      </a:lnTo>
                      <a:lnTo>
                        <a:pt x="44" y="438"/>
                      </a:lnTo>
                      <a:lnTo>
                        <a:pt x="27" y="470"/>
                      </a:lnTo>
                      <a:lnTo>
                        <a:pt x="34" y="501"/>
                      </a:lnTo>
                      <a:lnTo>
                        <a:pt x="58" y="567"/>
                      </a:lnTo>
                      <a:lnTo>
                        <a:pt x="56" y="595"/>
                      </a:lnTo>
                      <a:lnTo>
                        <a:pt x="21" y="649"/>
                      </a:lnTo>
                      <a:lnTo>
                        <a:pt x="21" y="695"/>
                      </a:lnTo>
                      <a:lnTo>
                        <a:pt x="40" y="730"/>
                      </a:lnTo>
                      <a:lnTo>
                        <a:pt x="52" y="761"/>
                      </a:lnTo>
                      <a:lnTo>
                        <a:pt x="50" y="788"/>
                      </a:lnTo>
                      <a:lnTo>
                        <a:pt x="19" y="817"/>
                      </a:lnTo>
                      <a:lnTo>
                        <a:pt x="13" y="838"/>
                      </a:lnTo>
                      <a:lnTo>
                        <a:pt x="19" y="888"/>
                      </a:lnTo>
                      <a:lnTo>
                        <a:pt x="34" y="943"/>
                      </a:lnTo>
                      <a:lnTo>
                        <a:pt x="34" y="974"/>
                      </a:lnTo>
                      <a:lnTo>
                        <a:pt x="31" y="999"/>
                      </a:lnTo>
                      <a:lnTo>
                        <a:pt x="8" y="1036"/>
                      </a:lnTo>
                      <a:lnTo>
                        <a:pt x="0" y="1067"/>
                      </a:lnTo>
                      <a:lnTo>
                        <a:pt x="2" y="1101"/>
                      </a:lnTo>
                      <a:lnTo>
                        <a:pt x="19" y="1125"/>
                      </a:lnTo>
                      <a:lnTo>
                        <a:pt x="37" y="1149"/>
                      </a:lnTo>
                      <a:lnTo>
                        <a:pt x="21" y="1180"/>
                      </a:lnTo>
                      <a:lnTo>
                        <a:pt x="13" y="1211"/>
                      </a:lnTo>
                      <a:lnTo>
                        <a:pt x="27" y="1236"/>
                      </a:lnTo>
                      <a:lnTo>
                        <a:pt x="50" y="1254"/>
                      </a:lnTo>
                      <a:lnTo>
                        <a:pt x="52" y="1286"/>
                      </a:lnTo>
                      <a:lnTo>
                        <a:pt x="52" y="1311"/>
                      </a:lnTo>
                      <a:lnTo>
                        <a:pt x="56" y="1345"/>
                      </a:lnTo>
                      <a:lnTo>
                        <a:pt x="95" y="1317"/>
                      </a:lnTo>
                      <a:lnTo>
                        <a:pt x="137" y="1295"/>
                      </a:lnTo>
                      <a:lnTo>
                        <a:pt x="176" y="1282"/>
                      </a:lnTo>
                      <a:lnTo>
                        <a:pt x="234" y="1282"/>
                      </a:lnTo>
                      <a:lnTo>
                        <a:pt x="276" y="1275"/>
                      </a:lnTo>
                      <a:lnTo>
                        <a:pt x="300" y="1254"/>
                      </a:lnTo>
                      <a:lnTo>
                        <a:pt x="345" y="1243"/>
                      </a:lnTo>
                      <a:lnTo>
                        <a:pt x="321" y="1217"/>
                      </a:lnTo>
                      <a:lnTo>
                        <a:pt x="313" y="1182"/>
                      </a:lnTo>
                      <a:lnTo>
                        <a:pt x="328" y="1143"/>
                      </a:lnTo>
                      <a:lnTo>
                        <a:pt x="326" y="1086"/>
                      </a:lnTo>
                      <a:lnTo>
                        <a:pt x="313" y="1045"/>
                      </a:lnTo>
                      <a:lnTo>
                        <a:pt x="300" y="1024"/>
                      </a:lnTo>
                      <a:lnTo>
                        <a:pt x="297" y="993"/>
                      </a:lnTo>
                      <a:lnTo>
                        <a:pt x="313" y="956"/>
                      </a:lnTo>
                      <a:lnTo>
                        <a:pt x="307" y="930"/>
                      </a:lnTo>
                      <a:lnTo>
                        <a:pt x="276" y="886"/>
                      </a:lnTo>
                      <a:lnTo>
                        <a:pt x="277" y="861"/>
                      </a:lnTo>
                      <a:lnTo>
                        <a:pt x="290" y="838"/>
                      </a:lnTo>
                      <a:lnTo>
                        <a:pt x="319" y="807"/>
                      </a:lnTo>
                      <a:lnTo>
                        <a:pt x="308" y="782"/>
                      </a:lnTo>
                      <a:lnTo>
                        <a:pt x="287" y="730"/>
                      </a:lnTo>
                      <a:lnTo>
                        <a:pt x="271" y="695"/>
                      </a:lnTo>
                      <a:lnTo>
                        <a:pt x="271" y="657"/>
                      </a:lnTo>
                      <a:lnTo>
                        <a:pt x="328" y="637"/>
                      </a:lnTo>
                      <a:lnTo>
                        <a:pt x="334" y="601"/>
                      </a:lnTo>
                      <a:lnTo>
                        <a:pt x="328" y="580"/>
                      </a:lnTo>
                      <a:lnTo>
                        <a:pt x="313" y="562"/>
                      </a:lnTo>
                      <a:lnTo>
                        <a:pt x="315" y="530"/>
                      </a:lnTo>
                      <a:lnTo>
                        <a:pt x="313" y="493"/>
                      </a:lnTo>
                      <a:lnTo>
                        <a:pt x="297" y="474"/>
                      </a:lnTo>
                      <a:lnTo>
                        <a:pt x="284" y="449"/>
                      </a:lnTo>
                      <a:lnTo>
                        <a:pt x="294" y="424"/>
                      </a:lnTo>
                      <a:lnTo>
                        <a:pt x="307" y="395"/>
                      </a:lnTo>
                      <a:lnTo>
                        <a:pt x="307" y="377"/>
                      </a:lnTo>
                      <a:lnTo>
                        <a:pt x="287" y="351"/>
                      </a:lnTo>
                      <a:lnTo>
                        <a:pt x="282" y="330"/>
                      </a:lnTo>
                      <a:lnTo>
                        <a:pt x="287" y="314"/>
                      </a:lnTo>
                      <a:lnTo>
                        <a:pt x="307" y="301"/>
                      </a:lnTo>
                      <a:lnTo>
                        <a:pt x="308" y="280"/>
                      </a:lnTo>
                      <a:lnTo>
                        <a:pt x="303" y="269"/>
                      </a:lnTo>
                      <a:lnTo>
                        <a:pt x="282" y="237"/>
                      </a:lnTo>
                      <a:lnTo>
                        <a:pt x="276" y="201"/>
                      </a:lnTo>
                      <a:lnTo>
                        <a:pt x="277" y="174"/>
                      </a:lnTo>
                      <a:lnTo>
                        <a:pt x="297" y="149"/>
                      </a:lnTo>
                      <a:lnTo>
                        <a:pt x="347" y="95"/>
                      </a:lnTo>
                      <a:lnTo>
                        <a:pt x="363" y="49"/>
                      </a:lnTo>
                      <a:lnTo>
                        <a:pt x="363" y="12"/>
                      </a:lnTo>
                      <a:lnTo>
                        <a:pt x="347" y="0"/>
                      </a:lnTo>
                      <a:lnTo>
                        <a:pt x="321" y="12"/>
                      </a:lnTo>
                      <a:lnTo>
                        <a:pt x="258" y="51"/>
                      </a:lnTo>
                      <a:lnTo>
                        <a:pt x="200" y="77"/>
                      </a:lnTo>
                      <a:lnTo>
                        <a:pt x="140" y="101"/>
                      </a:lnTo>
                      <a:lnTo>
                        <a:pt x="100" y="114"/>
                      </a:lnTo>
                      <a:lnTo>
                        <a:pt x="65" y="12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9" name="Freeform 102">
                  <a:extLst>
                    <a:ext uri="{FF2B5EF4-FFF2-40B4-BE49-F238E27FC236}">
                      <a16:creationId xmlns:a16="http://schemas.microsoft.com/office/drawing/2014/main" id="{078D5964-5D9B-4A82-BECD-ED3B690159AD}"/>
                    </a:ext>
                  </a:extLst>
                </p:cNvPr>
                <p:cNvSpPr>
                  <a:spLocks/>
                </p:cNvSpPr>
                <p:nvPr/>
              </p:nvSpPr>
              <p:spPr bwMode="auto">
                <a:xfrm>
                  <a:off x="4036" y="1066"/>
                  <a:ext cx="217" cy="459"/>
                </a:xfrm>
                <a:custGeom>
                  <a:avLst/>
                  <a:gdLst>
                    <a:gd name="T0" fmla="*/ 0 w 650"/>
                    <a:gd name="T1" fmla="*/ 0 h 1377"/>
                    <a:gd name="T2" fmla="*/ 0 w 650"/>
                    <a:gd name="T3" fmla="*/ 0 h 1377"/>
                    <a:gd name="T4" fmla="*/ 0 w 650"/>
                    <a:gd name="T5" fmla="*/ 0 h 1377"/>
                    <a:gd name="T6" fmla="*/ 0 w 650"/>
                    <a:gd name="T7" fmla="*/ 0 h 1377"/>
                    <a:gd name="T8" fmla="*/ 0 w 650"/>
                    <a:gd name="T9" fmla="*/ 0 h 1377"/>
                    <a:gd name="T10" fmla="*/ 0 w 650"/>
                    <a:gd name="T11" fmla="*/ 0 h 1377"/>
                    <a:gd name="T12" fmla="*/ 0 w 650"/>
                    <a:gd name="T13" fmla="*/ 0 h 1377"/>
                    <a:gd name="T14" fmla="*/ 0 w 650"/>
                    <a:gd name="T15" fmla="*/ 0 h 1377"/>
                    <a:gd name="T16" fmla="*/ 0 w 650"/>
                    <a:gd name="T17" fmla="*/ 0 h 1377"/>
                    <a:gd name="T18" fmla="*/ 0 w 650"/>
                    <a:gd name="T19" fmla="*/ 0 h 1377"/>
                    <a:gd name="T20" fmla="*/ 0 w 650"/>
                    <a:gd name="T21" fmla="*/ 0 h 1377"/>
                    <a:gd name="T22" fmla="*/ 0 w 650"/>
                    <a:gd name="T23" fmla="*/ 0 h 1377"/>
                    <a:gd name="T24" fmla="*/ 0 w 650"/>
                    <a:gd name="T25" fmla="*/ 0 h 1377"/>
                    <a:gd name="T26" fmla="*/ 0 w 650"/>
                    <a:gd name="T27" fmla="*/ 0 h 1377"/>
                    <a:gd name="T28" fmla="*/ 0 w 650"/>
                    <a:gd name="T29" fmla="*/ 0 h 1377"/>
                    <a:gd name="T30" fmla="*/ 0 w 650"/>
                    <a:gd name="T31" fmla="*/ 0 h 1377"/>
                    <a:gd name="T32" fmla="*/ 0 w 650"/>
                    <a:gd name="T33" fmla="*/ 0 h 1377"/>
                    <a:gd name="T34" fmla="*/ 0 w 650"/>
                    <a:gd name="T35" fmla="*/ 0 h 1377"/>
                    <a:gd name="T36" fmla="*/ 0 w 650"/>
                    <a:gd name="T37" fmla="*/ 0 h 1377"/>
                    <a:gd name="T38" fmla="*/ 0 w 650"/>
                    <a:gd name="T39" fmla="*/ 0 h 1377"/>
                    <a:gd name="T40" fmla="*/ 0 w 650"/>
                    <a:gd name="T41" fmla="*/ 0 h 1377"/>
                    <a:gd name="T42" fmla="*/ 0 w 650"/>
                    <a:gd name="T43" fmla="*/ 0 h 1377"/>
                    <a:gd name="T44" fmla="*/ 0 w 650"/>
                    <a:gd name="T45" fmla="*/ 0 h 1377"/>
                    <a:gd name="T46" fmla="*/ 0 w 650"/>
                    <a:gd name="T47" fmla="*/ 0 h 1377"/>
                    <a:gd name="T48" fmla="*/ 0 w 650"/>
                    <a:gd name="T49" fmla="*/ 0 h 1377"/>
                    <a:gd name="T50" fmla="*/ 0 w 650"/>
                    <a:gd name="T51" fmla="*/ 0 h 1377"/>
                    <a:gd name="T52" fmla="*/ 0 w 650"/>
                    <a:gd name="T53" fmla="*/ 0 h 1377"/>
                    <a:gd name="T54" fmla="*/ 0 w 650"/>
                    <a:gd name="T55" fmla="*/ 0 h 1377"/>
                    <a:gd name="T56" fmla="*/ 0 w 650"/>
                    <a:gd name="T57" fmla="*/ 0 h 1377"/>
                    <a:gd name="T58" fmla="*/ 0 w 650"/>
                    <a:gd name="T59" fmla="*/ 0 h 1377"/>
                    <a:gd name="T60" fmla="*/ 0 w 650"/>
                    <a:gd name="T61" fmla="*/ 0 h 1377"/>
                    <a:gd name="T62" fmla="*/ 0 w 650"/>
                    <a:gd name="T63" fmla="*/ 0 h 1377"/>
                    <a:gd name="T64" fmla="*/ 0 w 650"/>
                    <a:gd name="T65" fmla="*/ 0 h 1377"/>
                    <a:gd name="T66" fmla="*/ 0 w 650"/>
                    <a:gd name="T67" fmla="*/ 0 h 1377"/>
                    <a:gd name="T68" fmla="*/ 0 w 650"/>
                    <a:gd name="T69" fmla="*/ 0 h 1377"/>
                    <a:gd name="T70" fmla="*/ 0 w 650"/>
                    <a:gd name="T71" fmla="*/ 0 h 1377"/>
                    <a:gd name="T72" fmla="*/ 0 w 650"/>
                    <a:gd name="T73" fmla="*/ 0 h 1377"/>
                    <a:gd name="T74" fmla="*/ 0 w 650"/>
                    <a:gd name="T75" fmla="*/ 0 h 1377"/>
                    <a:gd name="T76" fmla="*/ 0 w 650"/>
                    <a:gd name="T77" fmla="*/ 0 h 1377"/>
                    <a:gd name="T78" fmla="*/ 0 w 650"/>
                    <a:gd name="T79" fmla="*/ 0 h 1377"/>
                    <a:gd name="T80" fmla="*/ 0 w 650"/>
                    <a:gd name="T81" fmla="*/ 0 h 1377"/>
                    <a:gd name="T82" fmla="*/ 0 w 650"/>
                    <a:gd name="T83" fmla="*/ 0 h 1377"/>
                    <a:gd name="T84" fmla="*/ 0 w 650"/>
                    <a:gd name="T85" fmla="*/ 0 h 1377"/>
                    <a:gd name="T86" fmla="*/ 0 w 650"/>
                    <a:gd name="T87" fmla="*/ 0 h 1377"/>
                    <a:gd name="T88" fmla="*/ 0 w 650"/>
                    <a:gd name="T89" fmla="*/ 0 h 1377"/>
                    <a:gd name="T90" fmla="*/ 0 w 650"/>
                    <a:gd name="T91" fmla="*/ 0 h 1377"/>
                    <a:gd name="T92" fmla="*/ 0 w 650"/>
                    <a:gd name="T93" fmla="*/ 0 h 1377"/>
                    <a:gd name="T94" fmla="*/ 0 w 650"/>
                    <a:gd name="T95" fmla="*/ 0 h 137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50"/>
                    <a:gd name="T145" fmla="*/ 0 h 1377"/>
                    <a:gd name="T146" fmla="*/ 650 w 650"/>
                    <a:gd name="T147" fmla="*/ 1377 h 137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50" h="1377">
                      <a:moveTo>
                        <a:pt x="552" y="1246"/>
                      </a:moveTo>
                      <a:lnTo>
                        <a:pt x="524" y="1277"/>
                      </a:lnTo>
                      <a:lnTo>
                        <a:pt x="481" y="1287"/>
                      </a:lnTo>
                      <a:lnTo>
                        <a:pt x="424" y="1293"/>
                      </a:lnTo>
                      <a:lnTo>
                        <a:pt x="363" y="1306"/>
                      </a:lnTo>
                      <a:lnTo>
                        <a:pt x="324" y="1330"/>
                      </a:lnTo>
                      <a:lnTo>
                        <a:pt x="311" y="1343"/>
                      </a:lnTo>
                      <a:lnTo>
                        <a:pt x="298" y="1337"/>
                      </a:lnTo>
                      <a:lnTo>
                        <a:pt x="226" y="1283"/>
                      </a:lnTo>
                      <a:lnTo>
                        <a:pt x="132" y="1208"/>
                      </a:lnTo>
                      <a:lnTo>
                        <a:pt x="100" y="1162"/>
                      </a:lnTo>
                      <a:lnTo>
                        <a:pt x="53" y="1114"/>
                      </a:lnTo>
                      <a:lnTo>
                        <a:pt x="37" y="1077"/>
                      </a:lnTo>
                      <a:lnTo>
                        <a:pt x="0" y="1071"/>
                      </a:lnTo>
                      <a:lnTo>
                        <a:pt x="19" y="1112"/>
                      </a:lnTo>
                      <a:lnTo>
                        <a:pt x="40" y="1151"/>
                      </a:lnTo>
                      <a:lnTo>
                        <a:pt x="100" y="1196"/>
                      </a:lnTo>
                      <a:lnTo>
                        <a:pt x="142" y="1250"/>
                      </a:lnTo>
                      <a:lnTo>
                        <a:pt x="245" y="1314"/>
                      </a:lnTo>
                      <a:lnTo>
                        <a:pt x="307" y="1377"/>
                      </a:lnTo>
                      <a:lnTo>
                        <a:pt x="332" y="1371"/>
                      </a:lnTo>
                      <a:lnTo>
                        <a:pt x="358" y="1340"/>
                      </a:lnTo>
                      <a:lnTo>
                        <a:pt x="392" y="1321"/>
                      </a:lnTo>
                      <a:lnTo>
                        <a:pt x="437" y="1308"/>
                      </a:lnTo>
                      <a:lnTo>
                        <a:pt x="531" y="1300"/>
                      </a:lnTo>
                      <a:lnTo>
                        <a:pt x="558" y="1283"/>
                      </a:lnTo>
                      <a:lnTo>
                        <a:pt x="606" y="1271"/>
                      </a:lnTo>
                      <a:lnTo>
                        <a:pt x="614" y="1250"/>
                      </a:lnTo>
                      <a:lnTo>
                        <a:pt x="600" y="1225"/>
                      </a:lnTo>
                      <a:lnTo>
                        <a:pt x="582" y="1200"/>
                      </a:lnTo>
                      <a:lnTo>
                        <a:pt x="593" y="1169"/>
                      </a:lnTo>
                      <a:lnTo>
                        <a:pt x="606" y="1151"/>
                      </a:lnTo>
                      <a:lnTo>
                        <a:pt x="606" y="1125"/>
                      </a:lnTo>
                      <a:lnTo>
                        <a:pt x="593" y="1083"/>
                      </a:lnTo>
                      <a:lnTo>
                        <a:pt x="587" y="1062"/>
                      </a:lnTo>
                      <a:lnTo>
                        <a:pt x="571" y="1043"/>
                      </a:lnTo>
                      <a:lnTo>
                        <a:pt x="562" y="1021"/>
                      </a:lnTo>
                      <a:lnTo>
                        <a:pt x="571" y="1000"/>
                      </a:lnTo>
                      <a:lnTo>
                        <a:pt x="589" y="983"/>
                      </a:lnTo>
                      <a:lnTo>
                        <a:pt x="587" y="956"/>
                      </a:lnTo>
                      <a:lnTo>
                        <a:pt x="576" y="937"/>
                      </a:lnTo>
                      <a:lnTo>
                        <a:pt x="555" y="908"/>
                      </a:lnTo>
                      <a:lnTo>
                        <a:pt x="543" y="893"/>
                      </a:lnTo>
                      <a:lnTo>
                        <a:pt x="550" y="871"/>
                      </a:lnTo>
                      <a:lnTo>
                        <a:pt x="581" y="853"/>
                      </a:lnTo>
                      <a:lnTo>
                        <a:pt x="593" y="827"/>
                      </a:lnTo>
                      <a:lnTo>
                        <a:pt x="589" y="806"/>
                      </a:lnTo>
                      <a:lnTo>
                        <a:pt x="568" y="771"/>
                      </a:lnTo>
                      <a:lnTo>
                        <a:pt x="545" y="727"/>
                      </a:lnTo>
                      <a:lnTo>
                        <a:pt x="537" y="696"/>
                      </a:lnTo>
                      <a:lnTo>
                        <a:pt x="550" y="683"/>
                      </a:lnTo>
                      <a:lnTo>
                        <a:pt x="582" y="671"/>
                      </a:lnTo>
                      <a:lnTo>
                        <a:pt x="602" y="658"/>
                      </a:lnTo>
                      <a:lnTo>
                        <a:pt x="606" y="619"/>
                      </a:lnTo>
                      <a:lnTo>
                        <a:pt x="582" y="575"/>
                      </a:lnTo>
                      <a:lnTo>
                        <a:pt x="587" y="546"/>
                      </a:lnTo>
                      <a:lnTo>
                        <a:pt x="595" y="519"/>
                      </a:lnTo>
                      <a:lnTo>
                        <a:pt x="574" y="488"/>
                      </a:lnTo>
                      <a:lnTo>
                        <a:pt x="555" y="458"/>
                      </a:lnTo>
                      <a:lnTo>
                        <a:pt x="562" y="440"/>
                      </a:lnTo>
                      <a:lnTo>
                        <a:pt x="574" y="421"/>
                      </a:lnTo>
                      <a:lnTo>
                        <a:pt x="574" y="390"/>
                      </a:lnTo>
                      <a:lnTo>
                        <a:pt x="562" y="371"/>
                      </a:lnTo>
                      <a:lnTo>
                        <a:pt x="550" y="356"/>
                      </a:lnTo>
                      <a:lnTo>
                        <a:pt x="552" y="333"/>
                      </a:lnTo>
                      <a:lnTo>
                        <a:pt x="574" y="321"/>
                      </a:lnTo>
                      <a:lnTo>
                        <a:pt x="587" y="308"/>
                      </a:lnTo>
                      <a:lnTo>
                        <a:pt x="581" y="284"/>
                      </a:lnTo>
                      <a:lnTo>
                        <a:pt x="555" y="253"/>
                      </a:lnTo>
                      <a:lnTo>
                        <a:pt x="545" y="225"/>
                      </a:lnTo>
                      <a:lnTo>
                        <a:pt x="543" y="193"/>
                      </a:lnTo>
                      <a:lnTo>
                        <a:pt x="564" y="163"/>
                      </a:lnTo>
                      <a:lnTo>
                        <a:pt x="608" y="114"/>
                      </a:lnTo>
                      <a:lnTo>
                        <a:pt x="631" y="77"/>
                      </a:lnTo>
                      <a:lnTo>
                        <a:pt x="650" y="46"/>
                      </a:lnTo>
                      <a:lnTo>
                        <a:pt x="644" y="14"/>
                      </a:lnTo>
                      <a:lnTo>
                        <a:pt x="626" y="0"/>
                      </a:lnTo>
                      <a:lnTo>
                        <a:pt x="614" y="3"/>
                      </a:lnTo>
                      <a:lnTo>
                        <a:pt x="593" y="27"/>
                      </a:lnTo>
                      <a:lnTo>
                        <a:pt x="608" y="46"/>
                      </a:lnTo>
                      <a:lnTo>
                        <a:pt x="606" y="77"/>
                      </a:lnTo>
                      <a:lnTo>
                        <a:pt x="576" y="132"/>
                      </a:lnTo>
                      <a:lnTo>
                        <a:pt x="539" y="163"/>
                      </a:lnTo>
                      <a:lnTo>
                        <a:pt x="526" y="182"/>
                      </a:lnTo>
                      <a:lnTo>
                        <a:pt x="518" y="206"/>
                      </a:lnTo>
                      <a:lnTo>
                        <a:pt x="514" y="221"/>
                      </a:lnTo>
                      <a:lnTo>
                        <a:pt x="458" y="264"/>
                      </a:lnTo>
                      <a:lnTo>
                        <a:pt x="408" y="293"/>
                      </a:lnTo>
                      <a:lnTo>
                        <a:pt x="401" y="314"/>
                      </a:lnTo>
                      <a:lnTo>
                        <a:pt x="418" y="319"/>
                      </a:lnTo>
                      <a:lnTo>
                        <a:pt x="493" y="264"/>
                      </a:lnTo>
                      <a:lnTo>
                        <a:pt x="531" y="253"/>
                      </a:lnTo>
                      <a:lnTo>
                        <a:pt x="550" y="288"/>
                      </a:lnTo>
                      <a:lnTo>
                        <a:pt x="555" y="303"/>
                      </a:lnTo>
                      <a:lnTo>
                        <a:pt x="537" y="319"/>
                      </a:lnTo>
                      <a:lnTo>
                        <a:pt x="521" y="332"/>
                      </a:lnTo>
                      <a:lnTo>
                        <a:pt x="518" y="353"/>
                      </a:lnTo>
                      <a:lnTo>
                        <a:pt x="524" y="375"/>
                      </a:lnTo>
                      <a:lnTo>
                        <a:pt x="508" y="393"/>
                      </a:lnTo>
                      <a:lnTo>
                        <a:pt x="461" y="414"/>
                      </a:lnTo>
                      <a:lnTo>
                        <a:pt x="392" y="443"/>
                      </a:lnTo>
                      <a:lnTo>
                        <a:pt x="418" y="453"/>
                      </a:lnTo>
                      <a:lnTo>
                        <a:pt x="489" y="425"/>
                      </a:lnTo>
                      <a:lnTo>
                        <a:pt x="545" y="396"/>
                      </a:lnTo>
                      <a:lnTo>
                        <a:pt x="555" y="403"/>
                      </a:lnTo>
                      <a:lnTo>
                        <a:pt x="550" y="421"/>
                      </a:lnTo>
                      <a:lnTo>
                        <a:pt x="531" y="440"/>
                      </a:lnTo>
                      <a:lnTo>
                        <a:pt x="524" y="458"/>
                      </a:lnTo>
                      <a:lnTo>
                        <a:pt x="532" y="483"/>
                      </a:lnTo>
                      <a:lnTo>
                        <a:pt x="555" y="503"/>
                      </a:lnTo>
                      <a:lnTo>
                        <a:pt x="555" y="519"/>
                      </a:lnTo>
                      <a:lnTo>
                        <a:pt x="518" y="527"/>
                      </a:lnTo>
                      <a:lnTo>
                        <a:pt x="487" y="569"/>
                      </a:lnTo>
                      <a:lnTo>
                        <a:pt x="450" y="593"/>
                      </a:lnTo>
                      <a:lnTo>
                        <a:pt x="399" y="606"/>
                      </a:lnTo>
                      <a:lnTo>
                        <a:pt x="395" y="619"/>
                      </a:lnTo>
                      <a:lnTo>
                        <a:pt x="426" y="614"/>
                      </a:lnTo>
                      <a:lnTo>
                        <a:pt x="493" y="593"/>
                      </a:lnTo>
                      <a:lnTo>
                        <a:pt x="518" y="575"/>
                      </a:lnTo>
                      <a:lnTo>
                        <a:pt x="532" y="556"/>
                      </a:lnTo>
                      <a:lnTo>
                        <a:pt x="555" y="553"/>
                      </a:lnTo>
                      <a:lnTo>
                        <a:pt x="555" y="575"/>
                      </a:lnTo>
                      <a:lnTo>
                        <a:pt x="571" y="596"/>
                      </a:lnTo>
                      <a:lnTo>
                        <a:pt x="582" y="619"/>
                      </a:lnTo>
                      <a:lnTo>
                        <a:pt x="574" y="637"/>
                      </a:lnTo>
                      <a:lnTo>
                        <a:pt x="545" y="650"/>
                      </a:lnTo>
                      <a:lnTo>
                        <a:pt x="518" y="658"/>
                      </a:lnTo>
                      <a:lnTo>
                        <a:pt x="500" y="677"/>
                      </a:lnTo>
                      <a:lnTo>
                        <a:pt x="413" y="703"/>
                      </a:lnTo>
                      <a:lnTo>
                        <a:pt x="351" y="725"/>
                      </a:lnTo>
                      <a:lnTo>
                        <a:pt x="326" y="737"/>
                      </a:lnTo>
                      <a:lnTo>
                        <a:pt x="345" y="753"/>
                      </a:lnTo>
                      <a:lnTo>
                        <a:pt x="382" y="743"/>
                      </a:lnTo>
                      <a:lnTo>
                        <a:pt x="458" y="714"/>
                      </a:lnTo>
                      <a:lnTo>
                        <a:pt x="508" y="700"/>
                      </a:lnTo>
                      <a:lnTo>
                        <a:pt x="521" y="721"/>
                      </a:lnTo>
                      <a:lnTo>
                        <a:pt x="532" y="758"/>
                      </a:lnTo>
                      <a:lnTo>
                        <a:pt x="555" y="790"/>
                      </a:lnTo>
                      <a:lnTo>
                        <a:pt x="558" y="814"/>
                      </a:lnTo>
                      <a:lnTo>
                        <a:pt x="555" y="837"/>
                      </a:lnTo>
                      <a:lnTo>
                        <a:pt x="531" y="846"/>
                      </a:lnTo>
                      <a:lnTo>
                        <a:pt x="487" y="856"/>
                      </a:lnTo>
                      <a:lnTo>
                        <a:pt x="431" y="882"/>
                      </a:lnTo>
                      <a:lnTo>
                        <a:pt x="349" y="893"/>
                      </a:lnTo>
                      <a:lnTo>
                        <a:pt x="318" y="908"/>
                      </a:lnTo>
                      <a:lnTo>
                        <a:pt x="339" y="919"/>
                      </a:lnTo>
                      <a:lnTo>
                        <a:pt x="411" y="908"/>
                      </a:lnTo>
                      <a:lnTo>
                        <a:pt x="461" y="890"/>
                      </a:lnTo>
                      <a:lnTo>
                        <a:pt x="495" y="877"/>
                      </a:lnTo>
                      <a:lnTo>
                        <a:pt x="524" y="871"/>
                      </a:lnTo>
                      <a:lnTo>
                        <a:pt x="521" y="893"/>
                      </a:lnTo>
                      <a:lnTo>
                        <a:pt x="532" y="925"/>
                      </a:lnTo>
                      <a:lnTo>
                        <a:pt x="552" y="943"/>
                      </a:lnTo>
                      <a:lnTo>
                        <a:pt x="555" y="964"/>
                      </a:lnTo>
                      <a:lnTo>
                        <a:pt x="555" y="983"/>
                      </a:lnTo>
                      <a:lnTo>
                        <a:pt x="531" y="993"/>
                      </a:lnTo>
                      <a:lnTo>
                        <a:pt x="482" y="996"/>
                      </a:lnTo>
                      <a:lnTo>
                        <a:pt x="450" y="1006"/>
                      </a:lnTo>
                      <a:lnTo>
                        <a:pt x="374" y="1032"/>
                      </a:lnTo>
                      <a:lnTo>
                        <a:pt x="332" y="1033"/>
                      </a:lnTo>
                      <a:lnTo>
                        <a:pt x="318" y="1051"/>
                      </a:lnTo>
                      <a:lnTo>
                        <a:pt x="337" y="1058"/>
                      </a:lnTo>
                      <a:lnTo>
                        <a:pt x="374" y="1050"/>
                      </a:lnTo>
                      <a:lnTo>
                        <a:pt x="431" y="1033"/>
                      </a:lnTo>
                      <a:lnTo>
                        <a:pt x="461" y="1021"/>
                      </a:lnTo>
                      <a:lnTo>
                        <a:pt x="502" y="1012"/>
                      </a:lnTo>
                      <a:lnTo>
                        <a:pt x="532" y="1014"/>
                      </a:lnTo>
                      <a:lnTo>
                        <a:pt x="543" y="1014"/>
                      </a:lnTo>
                      <a:lnTo>
                        <a:pt x="543" y="1043"/>
                      </a:lnTo>
                      <a:lnTo>
                        <a:pt x="552" y="1058"/>
                      </a:lnTo>
                      <a:lnTo>
                        <a:pt x="495" y="1071"/>
                      </a:lnTo>
                      <a:lnTo>
                        <a:pt x="445" y="1108"/>
                      </a:lnTo>
                      <a:lnTo>
                        <a:pt x="389" y="1127"/>
                      </a:lnTo>
                      <a:lnTo>
                        <a:pt x="351" y="1133"/>
                      </a:lnTo>
                      <a:lnTo>
                        <a:pt x="319" y="1150"/>
                      </a:lnTo>
                      <a:lnTo>
                        <a:pt x="332" y="1162"/>
                      </a:lnTo>
                      <a:lnTo>
                        <a:pt x="363" y="1151"/>
                      </a:lnTo>
                      <a:lnTo>
                        <a:pt x="399" y="1140"/>
                      </a:lnTo>
                      <a:lnTo>
                        <a:pt x="439" y="1133"/>
                      </a:lnTo>
                      <a:lnTo>
                        <a:pt x="474" y="1112"/>
                      </a:lnTo>
                      <a:lnTo>
                        <a:pt x="493" y="1093"/>
                      </a:lnTo>
                      <a:lnTo>
                        <a:pt x="518" y="1090"/>
                      </a:lnTo>
                      <a:lnTo>
                        <a:pt x="550" y="1090"/>
                      </a:lnTo>
                      <a:lnTo>
                        <a:pt x="558" y="1093"/>
                      </a:lnTo>
                      <a:lnTo>
                        <a:pt x="568" y="1114"/>
                      </a:lnTo>
                      <a:lnTo>
                        <a:pt x="574" y="1140"/>
                      </a:lnTo>
                      <a:lnTo>
                        <a:pt x="568" y="1162"/>
                      </a:lnTo>
                      <a:lnTo>
                        <a:pt x="555" y="1175"/>
                      </a:lnTo>
                      <a:lnTo>
                        <a:pt x="545" y="1206"/>
                      </a:lnTo>
                      <a:lnTo>
                        <a:pt x="555" y="1219"/>
                      </a:lnTo>
                      <a:lnTo>
                        <a:pt x="568" y="1232"/>
                      </a:lnTo>
                      <a:lnTo>
                        <a:pt x="568" y="1243"/>
                      </a:lnTo>
                      <a:lnTo>
                        <a:pt x="552" y="12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0" name="Freeform 103">
                  <a:extLst>
                    <a:ext uri="{FF2B5EF4-FFF2-40B4-BE49-F238E27FC236}">
                      <a16:creationId xmlns:a16="http://schemas.microsoft.com/office/drawing/2014/main" id="{FB15C921-6BFA-4DE4-A06E-09B34EA059D4}"/>
                    </a:ext>
                  </a:extLst>
                </p:cNvPr>
                <p:cNvSpPr>
                  <a:spLocks/>
                </p:cNvSpPr>
                <p:nvPr/>
              </p:nvSpPr>
              <p:spPr bwMode="auto">
                <a:xfrm>
                  <a:off x="4151" y="1460"/>
                  <a:ext cx="62" cy="20"/>
                </a:xfrm>
                <a:custGeom>
                  <a:avLst/>
                  <a:gdLst>
                    <a:gd name="T0" fmla="*/ 0 w 187"/>
                    <a:gd name="T1" fmla="*/ 0 h 61"/>
                    <a:gd name="T2" fmla="*/ 0 w 187"/>
                    <a:gd name="T3" fmla="*/ 0 h 61"/>
                    <a:gd name="T4" fmla="*/ 0 w 187"/>
                    <a:gd name="T5" fmla="*/ 0 h 61"/>
                    <a:gd name="T6" fmla="*/ 0 w 187"/>
                    <a:gd name="T7" fmla="*/ 0 h 61"/>
                    <a:gd name="T8" fmla="*/ 0 w 187"/>
                    <a:gd name="T9" fmla="*/ 0 h 61"/>
                    <a:gd name="T10" fmla="*/ 0 w 187"/>
                    <a:gd name="T11" fmla="*/ 0 h 61"/>
                    <a:gd name="T12" fmla="*/ 0 w 187"/>
                    <a:gd name="T13" fmla="*/ 0 h 61"/>
                    <a:gd name="T14" fmla="*/ 0 w 187"/>
                    <a:gd name="T15" fmla="*/ 0 h 61"/>
                    <a:gd name="T16" fmla="*/ 0 w 187"/>
                    <a:gd name="T17" fmla="*/ 0 h 61"/>
                    <a:gd name="T18" fmla="*/ 0 w 187"/>
                    <a:gd name="T19" fmla="*/ 0 h 61"/>
                    <a:gd name="T20" fmla="*/ 0 w 187"/>
                    <a:gd name="T21" fmla="*/ 0 h 61"/>
                    <a:gd name="T22" fmla="*/ 0 w 187"/>
                    <a:gd name="T23" fmla="*/ 0 h 61"/>
                    <a:gd name="T24" fmla="*/ 0 w 187"/>
                    <a:gd name="T25" fmla="*/ 0 h 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7"/>
                    <a:gd name="T40" fmla="*/ 0 h 61"/>
                    <a:gd name="T41" fmla="*/ 187 w 187"/>
                    <a:gd name="T42" fmla="*/ 61 h 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7" h="61">
                      <a:moveTo>
                        <a:pt x="0" y="50"/>
                      </a:moveTo>
                      <a:lnTo>
                        <a:pt x="74" y="47"/>
                      </a:lnTo>
                      <a:lnTo>
                        <a:pt x="103" y="31"/>
                      </a:lnTo>
                      <a:lnTo>
                        <a:pt x="128" y="12"/>
                      </a:lnTo>
                      <a:lnTo>
                        <a:pt x="174" y="0"/>
                      </a:lnTo>
                      <a:lnTo>
                        <a:pt x="187" y="12"/>
                      </a:lnTo>
                      <a:lnTo>
                        <a:pt x="167" y="18"/>
                      </a:lnTo>
                      <a:lnTo>
                        <a:pt x="135" y="36"/>
                      </a:lnTo>
                      <a:lnTo>
                        <a:pt x="117" y="47"/>
                      </a:lnTo>
                      <a:lnTo>
                        <a:pt x="87" y="55"/>
                      </a:lnTo>
                      <a:lnTo>
                        <a:pt x="40" y="60"/>
                      </a:lnTo>
                      <a:lnTo>
                        <a:pt x="3" y="61"/>
                      </a:lnTo>
                      <a:lnTo>
                        <a:pt x="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 name="Freeform 104">
                  <a:extLst>
                    <a:ext uri="{FF2B5EF4-FFF2-40B4-BE49-F238E27FC236}">
                      <a16:creationId xmlns:a16="http://schemas.microsoft.com/office/drawing/2014/main" id="{DFB5A852-14EF-44EC-84A6-7C8D73FB65EC}"/>
                    </a:ext>
                  </a:extLst>
                </p:cNvPr>
                <p:cNvSpPr>
                  <a:spLocks/>
                </p:cNvSpPr>
                <p:nvPr/>
              </p:nvSpPr>
              <p:spPr bwMode="auto">
                <a:xfrm>
                  <a:off x="4055" y="1011"/>
                  <a:ext cx="182" cy="99"/>
                </a:xfrm>
                <a:custGeom>
                  <a:avLst/>
                  <a:gdLst>
                    <a:gd name="T0" fmla="*/ 0 w 545"/>
                    <a:gd name="T1" fmla="*/ 0 h 296"/>
                    <a:gd name="T2" fmla="*/ 0 w 545"/>
                    <a:gd name="T3" fmla="*/ 0 h 296"/>
                    <a:gd name="T4" fmla="*/ 0 w 545"/>
                    <a:gd name="T5" fmla="*/ 0 h 296"/>
                    <a:gd name="T6" fmla="*/ 0 w 545"/>
                    <a:gd name="T7" fmla="*/ 0 h 296"/>
                    <a:gd name="T8" fmla="*/ 0 w 545"/>
                    <a:gd name="T9" fmla="*/ 0 h 296"/>
                    <a:gd name="T10" fmla="*/ 0 w 545"/>
                    <a:gd name="T11" fmla="*/ 0 h 296"/>
                    <a:gd name="T12" fmla="*/ 0 w 545"/>
                    <a:gd name="T13" fmla="*/ 0 h 296"/>
                    <a:gd name="T14" fmla="*/ 0 w 545"/>
                    <a:gd name="T15" fmla="*/ 0 h 296"/>
                    <a:gd name="T16" fmla="*/ 0 w 545"/>
                    <a:gd name="T17" fmla="*/ 0 h 296"/>
                    <a:gd name="T18" fmla="*/ 0 w 545"/>
                    <a:gd name="T19" fmla="*/ 0 h 296"/>
                    <a:gd name="T20" fmla="*/ 0 w 545"/>
                    <a:gd name="T21" fmla="*/ 0 h 296"/>
                    <a:gd name="T22" fmla="*/ 0 w 545"/>
                    <a:gd name="T23" fmla="*/ 0 h 296"/>
                    <a:gd name="T24" fmla="*/ 0 w 545"/>
                    <a:gd name="T25" fmla="*/ 0 h 296"/>
                    <a:gd name="T26" fmla="*/ 0 w 545"/>
                    <a:gd name="T27" fmla="*/ 0 h 296"/>
                    <a:gd name="T28" fmla="*/ 0 w 545"/>
                    <a:gd name="T29" fmla="*/ 0 h 296"/>
                    <a:gd name="T30" fmla="*/ 0 w 545"/>
                    <a:gd name="T31" fmla="*/ 0 h 296"/>
                    <a:gd name="T32" fmla="*/ 0 w 545"/>
                    <a:gd name="T33" fmla="*/ 0 h 296"/>
                    <a:gd name="T34" fmla="*/ 0 w 545"/>
                    <a:gd name="T35" fmla="*/ 0 h 296"/>
                    <a:gd name="T36" fmla="*/ 0 w 545"/>
                    <a:gd name="T37" fmla="*/ 0 h 296"/>
                    <a:gd name="T38" fmla="*/ 0 w 545"/>
                    <a:gd name="T39" fmla="*/ 0 h 296"/>
                    <a:gd name="T40" fmla="*/ 0 w 545"/>
                    <a:gd name="T41" fmla="*/ 0 h 296"/>
                    <a:gd name="T42" fmla="*/ 0 w 545"/>
                    <a:gd name="T43" fmla="*/ 0 h 296"/>
                    <a:gd name="T44" fmla="*/ 0 w 545"/>
                    <a:gd name="T45" fmla="*/ 0 h 296"/>
                    <a:gd name="T46" fmla="*/ 0 w 545"/>
                    <a:gd name="T47" fmla="*/ 0 h 296"/>
                    <a:gd name="T48" fmla="*/ 0 w 545"/>
                    <a:gd name="T49" fmla="*/ 0 h 296"/>
                    <a:gd name="T50" fmla="*/ 0 w 545"/>
                    <a:gd name="T51" fmla="*/ 0 h 2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45"/>
                    <a:gd name="T79" fmla="*/ 0 h 296"/>
                    <a:gd name="T80" fmla="*/ 545 w 545"/>
                    <a:gd name="T81" fmla="*/ 296 h 29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45" h="296">
                      <a:moveTo>
                        <a:pt x="17" y="34"/>
                      </a:moveTo>
                      <a:lnTo>
                        <a:pt x="82" y="38"/>
                      </a:lnTo>
                      <a:lnTo>
                        <a:pt x="150" y="40"/>
                      </a:lnTo>
                      <a:lnTo>
                        <a:pt x="195" y="40"/>
                      </a:lnTo>
                      <a:lnTo>
                        <a:pt x="230" y="32"/>
                      </a:lnTo>
                      <a:lnTo>
                        <a:pt x="287" y="16"/>
                      </a:lnTo>
                      <a:lnTo>
                        <a:pt x="313" y="0"/>
                      </a:lnTo>
                      <a:lnTo>
                        <a:pt x="351" y="21"/>
                      </a:lnTo>
                      <a:lnTo>
                        <a:pt x="411" y="63"/>
                      </a:lnTo>
                      <a:lnTo>
                        <a:pt x="455" y="93"/>
                      </a:lnTo>
                      <a:lnTo>
                        <a:pt x="511" y="133"/>
                      </a:lnTo>
                      <a:lnTo>
                        <a:pt x="545" y="163"/>
                      </a:lnTo>
                      <a:lnTo>
                        <a:pt x="514" y="190"/>
                      </a:lnTo>
                      <a:lnTo>
                        <a:pt x="482" y="219"/>
                      </a:lnTo>
                      <a:lnTo>
                        <a:pt x="432" y="240"/>
                      </a:lnTo>
                      <a:lnTo>
                        <a:pt x="380" y="262"/>
                      </a:lnTo>
                      <a:lnTo>
                        <a:pt x="332" y="281"/>
                      </a:lnTo>
                      <a:lnTo>
                        <a:pt x="288" y="288"/>
                      </a:lnTo>
                      <a:lnTo>
                        <a:pt x="242" y="296"/>
                      </a:lnTo>
                      <a:lnTo>
                        <a:pt x="185" y="256"/>
                      </a:lnTo>
                      <a:lnTo>
                        <a:pt x="142" y="221"/>
                      </a:lnTo>
                      <a:lnTo>
                        <a:pt x="92" y="177"/>
                      </a:lnTo>
                      <a:lnTo>
                        <a:pt x="50" y="133"/>
                      </a:lnTo>
                      <a:lnTo>
                        <a:pt x="19" y="103"/>
                      </a:lnTo>
                      <a:lnTo>
                        <a:pt x="0" y="59"/>
                      </a:lnTo>
                      <a:lnTo>
                        <a:pt x="17" y="34"/>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2" name="Freeform 105">
                  <a:extLst>
                    <a:ext uri="{FF2B5EF4-FFF2-40B4-BE49-F238E27FC236}">
                      <a16:creationId xmlns:a16="http://schemas.microsoft.com/office/drawing/2014/main" id="{46C17024-1C51-490C-9B90-AF7B61C4750B}"/>
                    </a:ext>
                  </a:extLst>
                </p:cNvPr>
                <p:cNvSpPr>
                  <a:spLocks/>
                </p:cNvSpPr>
                <p:nvPr/>
              </p:nvSpPr>
              <p:spPr bwMode="auto">
                <a:xfrm>
                  <a:off x="4051" y="1008"/>
                  <a:ext cx="196" cy="115"/>
                </a:xfrm>
                <a:custGeom>
                  <a:avLst/>
                  <a:gdLst>
                    <a:gd name="T0" fmla="*/ 0 w 588"/>
                    <a:gd name="T1" fmla="*/ 0 h 344"/>
                    <a:gd name="T2" fmla="*/ 0 w 588"/>
                    <a:gd name="T3" fmla="*/ 0 h 344"/>
                    <a:gd name="T4" fmla="*/ 0 w 588"/>
                    <a:gd name="T5" fmla="*/ 0 h 344"/>
                    <a:gd name="T6" fmla="*/ 0 w 588"/>
                    <a:gd name="T7" fmla="*/ 0 h 344"/>
                    <a:gd name="T8" fmla="*/ 0 w 588"/>
                    <a:gd name="T9" fmla="*/ 0 h 344"/>
                    <a:gd name="T10" fmla="*/ 0 w 588"/>
                    <a:gd name="T11" fmla="*/ 0 h 344"/>
                    <a:gd name="T12" fmla="*/ 0 w 588"/>
                    <a:gd name="T13" fmla="*/ 0 h 344"/>
                    <a:gd name="T14" fmla="*/ 0 w 588"/>
                    <a:gd name="T15" fmla="*/ 0 h 344"/>
                    <a:gd name="T16" fmla="*/ 0 w 588"/>
                    <a:gd name="T17" fmla="*/ 0 h 344"/>
                    <a:gd name="T18" fmla="*/ 0 w 588"/>
                    <a:gd name="T19" fmla="*/ 0 h 344"/>
                    <a:gd name="T20" fmla="*/ 0 w 588"/>
                    <a:gd name="T21" fmla="*/ 0 h 344"/>
                    <a:gd name="T22" fmla="*/ 0 w 588"/>
                    <a:gd name="T23" fmla="*/ 0 h 344"/>
                    <a:gd name="T24" fmla="*/ 0 w 588"/>
                    <a:gd name="T25" fmla="*/ 0 h 344"/>
                    <a:gd name="T26" fmla="*/ 0 w 588"/>
                    <a:gd name="T27" fmla="*/ 0 h 344"/>
                    <a:gd name="T28" fmla="*/ 0 w 588"/>
                    <a:gd name="T29" fmla="*/ 0 h 344"/>
                    <a:gd name="T30" fmla="*/ 0 w 588"/>
                    <a:gd name="T31" fmla="*/ 0 h 344"/>
                    <a:gd name="T32" fmla="*/ 0 w 588"/>
                    <a:gd name="T33" fmla="*/ 0 h 344"/>
                    <a:gd name="T34" fmla="*/ 0 w 588"/>
                    <a:gd name="T35" fmla="*/ 0 h 344"/>
                    <a:gd name="T36" fmla="*/ 0 w 588"/>
                    <a:gd name="T37" fmla="*/ 0 h 344"/>
                    <a:gd name="T38" fmla="*/ 0 w 588"/>
                    <a:gd name="T39" fmla="*/ 0 h 344"/>
                    <a:gd name="T40" fmla="*/ 0 w 588"/>
                    <a:gd name="T41" fmla="*/ 0 h 344"/>
                    <a:gd name="T42" fmla="*/ 0 w 588"/>
                    <a:gd name="T43" fmla="*/ 0 h 344"/>
                    <a:gd name="T44" fmla="*/ 0 w 588"/>
                    <a:gd name="T45" fmla="*/ 0 h 344"/>
                    <a:gd name="T46" fmla="*/ 0 w 588"/>
                    <a:gd name="T47" fmla="*/ 0 h 344"/>
                    <a:gd name="T48" fmla="*/ 0 w 588"/>
                    <a:gd name="T49" fmla="*/ 0 h 344"/>
                    <a:gd name="T50" fmla="*/ 0 w 588"/>
                    <a:gd name="T51" fmla="*/ 0 h 344"/>
                    <a:gd name="T52" fmla="*/ 0 w 588"/>
                    <a:gd name="T53" fmla="*/ 0 h 344"/>
                    <a:gd name="T54" fmla="*/ 0 w 588"/>
                    <a:gd name="T55" fmla="*/ 0 h 344"/>
                    <a:gd name="T56" fmla="*/ 0 w 588"/>
                    <a:gd name="T57" fmla="*/ 0 h 344"/>
                    <a:gd name="T58" fmla="*/ 0 w 588"/>
                    <a:gd name="T59" fmla="*/ 0 h 344"/>
                    <a:gd name="T60" fmla="*/ 0 w 588"/>
                    <a:gd name="T61" fmla="*/ 0 h 344"/>
                    <a:gd name="T62" fmla="*/ 0 w 588"/>
                    <a:gd name="T63" fmla="*/ 0 h 344"/>
                    <a:gd name="T64" fmla="*/ 0 w 588"/>
                    <a:gd name="T65" fmla="*/ 0 h 344"/>
                    <a:gd name="T66" fmla="*/ 0 w 588"/>
                    <a:gd name="T67" fmla="*/ 0 h 344"/>
                    <a:gd name="T68" fmla="*/ 0 w 588"/>
                    <a:gd name="T69" fmla="*/ 0 h 344"/>
                    <a:gd name="T70" fmla="*/ 0 w 588"/>
                    <a:gd name="T71" fmla="*/ 0 h 344"/>
                    <a:gd name="T72" fmla="*/ 0 w 588"/>
                    <a:gd name="T73" fmla="*/ 0 h 344"/>
                    <a:gd name="T74" fmla="*/ 0 w 588"/>
                    <a:gd name="T75" fmla="*/ 0 h 344"/>
                    <a:gd name="T76" fmla="*/ 0 w 588"/>
                    <a:gd name="T77" fmla="*/ 0 h 344"/>
                    <a:gd name="T78" fmla="*/ 0 w 588"/>
                    <a:gd name="T79" fmla="*/ 0 h 344"/>
                    <a:gd name="T80" fmla="*/ 0 w 588"/>
                    <a:gd name="T81" fmla="*/ 0 h 344"/>
                    <a:gd name="T82" fmla="*/ 0 w 588"/>
                    <a:gd name="T83" fmla="*/ 0 h 344"/>
                    <a:gd name="T84" fmla="*/ 0 w 588"/>
                    <a:gd name="T85" fmla="*/ 0 h 344"/>
                    <a:gd name="T86" fmla="*/ 0 w 588"/>
                    <a:gd name="T87" fmla="*/ 0 h 344"/>
                    <a:gd name="T88" fmla="*/ 0 w 588"/>
                    <a:gd name="T89" fmla="*/ 0 h 344"/>
                    <a:gd name="T90" fmla="*/ 0 w 588"/>
                    <a:gd name="T91" fmla="*/ 0 h 344"/>
                    <a:gd name="T92" fmla="*/ 0 w 588"/>
                    <a:gd name="T93" fmla="*/ 0 h 344"/>
                    <a:gd name="T94" fmla="*/ 0 w 588"/>
                    <a:gd name="T95" fmla="*/ 0 h 344"/>
                    <a:gd name="T96" fmla="*/ 0 w 588"/>
                    <a:gd name="T97" fmla="*/ 0 h 344"/>
                    <a:gd name="T98" fmla="*/ 0 w 588"/>
                    <a:gd name="T99" fmla="*/ 0 h 344"/>
                    <a:gd name="T100" fmla="*/ 0 w 588"/>
                    <a:gd name="T101" fmla="*/ 0 h 344"/>
                    <a:gd name="T102" fmla="*/ 0 w 588"/>
                    <a:gd name="T103" fmla="*/ 0 h 344"/>
                    <a:gd name="T104" fmla="*/ 0 w 588"/>
                    <a:gd name="T105" fmla="*/ 0 h 344"/>
                    <a:gd name="T106" fmla="*/ 0 w 588"/>
                    <a:gd name="T107" fmla="*/ 0 h 344"/>
                    <a:gd name="T108" fmla="*/ 0 w 588"/>
                    <a:gd name="T109" fmla="*/ 0 h 344"/>
                    <a:gd name="T110" fmla="*/ 0 w 588"/>
                    <a:gd name="T111" fmla="*/ 0 h 34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88"/>
                    <a:gd name="T169" fmla="*/ 0 h 344"/>
                    <a:gd name="T170" fmla="*/ 588 w 588"/>
                    <a:gd name="T171" fmla="*/ 344 h 34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88" h="344">
                      <a:moveTo>
                        <a:pt x="288" y="294"/>
                      </a:moveTo>
                      <a:lnTo>
                        <a:pt x="381" y="269"/>
                      </a:lnTo>
                      <a:lnTo>
                        <a:pt x="457" y="236"/>
                      </a:lnTo>
                      <a:lnTo>
                        <a:pt x="510" y="198"/>
                      </a:lnTo>
                      <a:lnTo>
                        <a:pt x="531" y="176"/>
                      </a:lnTo>
                      <a:lnTo>
                        <a:pt x="454" y="105"/>
                      </a:lnTo>
                      <a:lnTo>
                        <a:pt x="391" y="66"/>
                      </a:lnTo>
                      <a:lnTo>
                        <a:pt x="331" y="29"/>
                      </a:lnTo>
                      <a:lnTo>
                        <a:pt x="318" y="29"/>
                      </a:lnTo>
                      <a:lnTo>
                        <a:pt x="281" y="42"/>
                      </a:lnTo>
                      <a:lnTo>
                        <a:pt x="231" y="56"/>
                      </a:lnTo>
                      <a:lnTo>
                        <a:pt x="141" y="63"/>
                      </a:lnTo>
                      <a:lnTo>
                        <a:pt x="54" y="61"/>
                      </a:lnTo>
                      <a:lnTo>
                        <a:pt x="31" y="63"/>
                      </a:lnTo>
                      <a:lnTo>
                        <a:pt x="31" y="79"/>
                      </a:lnTo>
                      <a:lnTo>
                        <a:pt x="49" y="105"/>
                      </a:lnTo>
                      <a:lnTo>
                        <a:pt x="85" y="150"/>
                      </a:lnTo>
                      <a:lnTo>
                        <a:pt x="131" y="187"/>
                      </a:lnTo>
                      <a:lnTo>
                        <a:pt x="188" y="242"/>
                      </a:lnTo>
                      <a:lnTo>
                        <a:pt x="241" y="282"/>
                      </a:lnTo>
                      <a:lnTo>
                        <a:pt x="275" y="305"/>
                      </a:lnTo>
                      <a:lnTo>
                        <a:pt x="285" y="329"/>
                      </a:lnTo>
                      <a:lnTo>
                        <a:pt x="273" y="344"/>
                      </a:lnTo>
                      <a:lnTo>
                        <a:pt x="254" y="336"/>
                      </a:lnTo>
                      <a:lnTo>
                        <a:pt x="199" y="286"/>
                      </a:lnTo>
                      <a:lnTo>
                        <a:pt x="131" y="229"/>
                      </a:lnTo>
                      <a:lnTo>
                        <a:pt x="81" y="187"/>
                      </a:lnTo>
                      <a:lnTo>
                        <a:pt x="48" y="150"/>
                      </a:lnTo>
                      <a:lnTo>
                        <a:pt x="19" y="111"/>
                      </a:lnTo>
                      <a:lnTo>
                        <a:pt x="6" y="85"/>
                      </a:lnTo>
                      <a:lnTo>
                        <a:pt x="0" y="56"/>
                      </a:lnTo>
                      <a:lnTo>
                        <a:pt x="8" y="37"/>
                      </a:lnTo>
                      <a:lnTo>
                        <a:pt x="29" y="29"/>
                      </a:lnTo>
                      <a:lnTo>
                        <a:pt x="67" y="32"/>
                      </a:lnTo>
                      <a:lnTo>
                        <a:pt x="138" y="42"/>
                      </a:lnTo>
                      <a:lnTo>
                        <a:pt x="198" y="42"/>
                      </a:lnTo>
                      <a:lnTo>
                        <a:pt x="241" y="29"/>
                      </a:lnTo>
                      <a:lnTo>
                        <a:pt x="291" y="19"/>
                      </a:lnTo>
                      <a:lnTo>
                        <a:pt x="312" y="0"/>
                      </a:lnTo>
                      <a:lnTo>
                        <a:pt x="335" y="0"/>
                      </a:lnTo>
                      <a:lnTo>
                        <a:pt x="388" y="32"/>
                      </a:lnTo>
                      <a:lnTo>
                        <a:pt x="444" y="75"/>
                      </a:lnTo>
                      <a:lnTo>
                        <a:pt x="504" y="113"/>
                      </a:lnTo>
                      <a:lnTo>
                        <a:pt x="538" y="137"/>
                      </a:lnTo>
                      <a:lnTo>
                        <a:pt x="573" y="161"/>
                      </a:lnTo>
                      <a:lnTo>
                        <a:pt x="588" y="169"/>
                      </a:lnTo>
                      <a:lnTo>
                        <a:pt x="579" y="186"/>
                      </a:lnTo>
                      <a:lnTo>
                        <a:pt x="554" y="200"/>
                      </a:lnTo>
                      <a:lnTo>
                        <a:pt x="525" y="226"/>
                      </a:lnTo>
                      <a:lnTo>
                        <a:pt x="497" y="236"/>
                      </a:lnTo>
                      <a:lnTo>
                        <a:pt x="448" y="257"/>
                      </a:lnTo>
                      <a:lnTo>
                        <a:pt x="412" y="273"/>
                      </a:lnTo>
                      <a:lnTo>
                        <a:pt x="373" y="298"/>
                      </a:lnTo>
                      <a:lnTo>
                        <a:pt x="331" y="305"/>
                      </a:lnTo>
                      <a:lnTo>
                        <a:pt x="298" y="307"/>
                      </a:lnTo>
                      <a:lnTo>
                        <a:pt x="288" y="2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3" name="Freeform 106">
                  <a:extLst>
                    <a:ext uri="{FF2B5EF4-FFF2-40B4-BE49-F238E27FC236}">
                      <a16:creationId xmlns:a16="http://schemas.microsoft.com/office/drawing/2014/main" id="{294B3723-9398-4AE6-8139-A348A5D55315}"/>
                    </a:ext>
                  </a:extLst>
                </p:cNvPr>
                <p:cNvSpPr>
                  <a:spLocks/>
                </p:cNvSpPr>
                <p:nvPr/>
              </p:nvSpPr>
              <p:spPr bwMode="auto">
                <a:xfrm>
                  <a:off x="4162" y="1095"/>
                  <a:ext cx="62" cy="40"/>
                </a:xfrm>
                <a:custGeom>
                  <a:avLst/>
                  <a:gdLst>
                    <a:gd name="T0" fmla="*/ 0 w 186"/>
                    <a:gd name="T1" fmla="*/ 0 h 118"/>
                    <a:gd name="T2" fmla="*/ 0 w 186"/>
                    <a:gd name="T3" fmla="*/ 0 h 118"/>
                    <a:gd name="T4" fmla="*/ 0 w 186"/>
                    <a:gd name="T5" fmla="*/ 0 h 118"/>
                    <a:gd name="T6" fmla="*/ 0 w 186"/>
                    <a:gd name="T7" fmla="*/ 0 h 118"/>
                    <a:gd name="T8" fmla="*/ 0 w 186"/>
                    <a:gd name="T9" fmla="*/ 0 h 118"/>
                    <a:gd name="T10" fmla="*/ 0 w 186"/>
                    <a:gd name="T11" fmla="*/ 0 h 118"/>
                    <a:gd name="T12" fmla="*/ 0 w 186"/>
                    <a:gd name="T13" fmla="*/ 0 h 118"/>
                    <a:gd name="T14" fmla="*/ 0 w 186"/>
                    <a:gd name="T15" fmla="*/ 0 h 118"/>
                    <a:gd name="T16" fmla="*/ 0 w 186"/>
                    <a:gd name="T17" fmla="*/ 0 h 118"/>
                    <a:gd name="T18" fmla="*/ 0 w 186"/>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6"/>
                    <a:gd name="T31" fmla="*/ 0 h 118"/>
                    <a:gd name="T32" fmla="*/ 186 w 186"/>
                    <a:gd name="T33" fmla="*/ 118 h 1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6" h="118">
                      <a:moveTo>
                        <a:pt x="157" y="14"/>
                      </a:moveTo>
                      <a:lnTo>
                        <a:pt x="118" y="45"/>
                      </a:lnTo>
                      <a:lnTo>
                        <a:pt x="82" y="74"/>
                      </a:lnTo>
                      <a:lnTo>
                        <a:pt x="29" y="93"/>
                      </a:lnTo>
                      <a:lnTo>
                        <a:pt x="0" y="102"/>
                      </a:lnTo>
                      <a:lnTo>
                        <a:pt x="23" y="118"/>
                      </a:lnTo>
                      <a:lnTo>
                        <a:pt x="61" y="112"/>
                      </a:lnTo>
                      <a:lnTo>
                        <a:pt x="119" y="74"/>
                      </a:lnTo>
                      <a:lnTo>
                        <a:pt x="186" y="0"/>
                      </a:lnTo>
                      <a:lnTo>
                        <a:pt x="15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51" name="Group 107">
                <a:extLst>
                  <a:ext uri="{FF2B5EF4-FFF2-40B4-BE49-F238E27FC236}">
                    <a16:creationId xmlns:a16="http://schemas.microsoft.com/office/drawing/2014/main" id="{B52198C5-5E06-45D3-8CB3-4BEDDF5CBC88}"/>
                  </a:ext>
                </a:extLst>
              </p:cNvPr>
              <p:cNvGrpSpPr>
                <a:grpSpLocks/>
              </p:cNvGrpSpPr>
              <p:nvPr/>
            </p:nvGrpSpPr>
            <p:grpSpPr bwMode="auto">
              <a:xfrm>
                <a:off x="3888" y="2534"/>
                <a:ext cx="154" cy="387"/>
                <a:chOff x="4024" y="1008"/>
                <a:chExt cx="229" cy="517"/>
              </a:xfrm>
            </p:grpSpPr>
            <p:sp>
              <p:nvSpPr>
                <p:cNvPr id="460" name="Freeform 108">
                  <a:extLst>
                    <a:ext uri="{FF2B5EF4-FFF2-40B4-BE49-F238E27FC236}">
                      <a16:creationId xmlns:a16="http://schemas.microsoft.com/office/drawing/2014/main" id="{11DF1A4D-9D60-4AB8-9167-C50DE6E62D00}"/>
                    </a:ext>
                  </a:extLst>
                </p:cNvPr>
                <p:cNvSpPr>
                  <a:spLocks/>
                </p:cNvSpPr>
                <p:nvPr/>
              </p:nvSpPr>
              <p:spPr bwMode="auto">
                <a:xfrm>
                  <a:off x="4028" y="1031"/>
                  <a:ext cx="121" cy="487"/>
                </a:xfrm>
                <a:custGeom>
                  <a:avLst/>
                  <a:gdLst>
                    <a:gd name="T0" fmla="*/ 0 w 361"/>
                    <a:gd name="T1" fmla="*/ 0 h 1460"/>
                    <a:gd name="T2" fmla="*/ 0 w 361"/>
                    <a:gd name="T3" fmla="*/ 0 h 1460"/>
                    <a:gd name="T4" fmla="*/ 0 w 361"/>
                    <a:gd name="T5" fmla="*/ 0 h 1460"/>
                    <a:gd name="T6" fmla="*/ 0 w 361"/>
                    <a:gd name="T7" fmla="*/ 0 h 1460"/>
                    <a:gd name="T8" fmla="*/ 0 w 361"/>
                    <a:gd name="T9" fmla="*/ 0 h 1460"/>
                    <a:gd name="T10" fmla="*/ 0 w 361"/>
                    <a:gd name="T11" fmla="*/ 0 h 1460"/>
                    <a:gd name="T12" fmla="*/ 0 w 361"/>
                    <a:gd name="T13" fmla="*/ 0 h 1460"/>
                    <a:gd name="T14" fmla="*/ 0 w 361"/>
                    <a:gd name="T15" fmla="*/ 0 h 1460"/>
                    <a:gd name="T16" fmla="*/ 0 w 361"/>
                    <a:gd name="T17" fmla="*/ 0 h 1460"/>
                    <a:gd name="T18" fmla="*/ 0 w 361"/>
                    <a:gd name="T19" fmla="*/ 0 h 1460"/>
                    <a:gd name="T20" fmla="*/ 0 w 361"/>
                    <a:gd name="T21" fmla="*/ 0 h 1460"/>
                    <a:gd name="T22" fmla="*/ 0 w 361"/>
                    <a:gd name="T23" fmla="*/ 0 h 1460"/>
                    <a:gd name="T24" fmla="*/ 0 w 361"/>
                    <a:gd name="T25" fmla="*/ 0 h 1460"/>
                    <a:gd name="T26" fmla="*/ 0 w 361"/>
                    <a:gd name="T27" fmla="*/ 0 h 1460"/>
                    <a:gd name="T28" fmla="*/ 0 w 361"/>
                    <a:gd name="T29" fmla="*/ 0 h 1460"/>
                    <a:gd name="T30" fmla="*/ 0 w 361"/>
                    <a:gd name="T31" fmla="*/ 0 h 1460"/>
                    <a:gd name="T32" fmla="*/ 0 w 361"/>
                    <a:gd name="T33" fmla="*/ 0 h 1460"/>
                    <a:gd name="T34" fmla="*/ 0 w 361"/>
                    <a:gd name="T35" fmla="*/ 0 h 1460"/>
                    <a:gd name="T36" fmla="*/ 0 w 361"/>
                    <a:gd name="T37" fmla="*/ 0 h 1460"/>
                    <a:gd name="T38" fmla="*/ 0 w 361"/>
                    <a:gd name="T39" fmla="*/ 0 h 1460"/>
                    <a:gd name="T40" fmla="*/ 0 w 361"/>
                    <a:gd name="T41" fmla="*/ 0 h 1460"/>
                    <a:gd name="T42" fmla="*/ 0 w 361"/>
                    <a:gd name="T43" fmla="*/ 0 h 1460"/>
                    <a:gd name="T44" fmla="*/ 0 w 361"/>
                    <a:gd name="T45" fmla="*/ 0 h 1460"/>
                    <a:gd name="T46" fmla="*/ 0 w 361"/>
                    <a:gd name="T47" fmla="*/ 0 h 1460"/>
                    <a:gd name="T48" fmla="*/ 0 w 361"/>
                    <a:gd name="T49" fmla="*/ 0 h 1460"/>
                    <a:gd name="T50" fmla="*/ 0 w 361"/>
                    <a:gd name="T51" fmla="*/ 0 h 1460"/>
                    <a:gd name="T52" fmla="*/ 0 w 361"/>
                    <a:gd name="T53" fmla="*/ 0 h 1460"/>
                    <a:gd name="T54" fmla="*/ 0 w 361"/>
                    <a:gd name="T55" fmla="*/ 0 h 1460"/>
                    <a:gd name="T56" fmla="*/ 0 w 361"/>
                    <a:gd name="T57" fmla="*/ 0 h 1460"/>
                    <a:gd name="T58" fmla="*/ 0 w 361"/>
                    <a:gd name="T59" fmla="*/ 0 h 1460"/>
                    <a:gd name="T60" fmla="*/ 0 w 361"/>
                    <a:gd name="T61" fmla="*/ 0 h 1460"/>
                    <a:gd name="T62" fmla="*/ 0 w 361"/>
                    <a:gd name="T63" fmla="*/ 0 h 1460"/>
                    <a:gd name="T64" fmla="*/ 0 w 361"/>
                    <a:gd name="T65" fmla="*/ 0 h 1460"/>
                    <a:gd name="T66" fmla="*/ 0 w 361"/>
                    <a:gd name="T67" fmla="*/ 0 h 1460"/>
                    <a:gd name="T68" fmla="*/ 0 w 361"/>
                    <a:gd name="T69" fmla="*/ 0 h 1460"/>
                    <a:gd name="T70" fmla="*/ 0 w 361"/>
                    <a:gd name="T71" fmla="*/ 0 h 1460"/>
                    <a:gd name="T72" fmla="*/ 0 w 361"/>
                    <a:gd name="T73" fmla="*/ 0 h 1460"/>
                    <a:gd name="T74" fmla="*/ 0 w 361"/>
                    <a:gd name="T75" fmla="*/ 0 h 1460"/>
                    <a:gd name="T76" fmla="*/ 0 w 361"/>
                    <a:gd name="T77" fmla="*/ 0 h 1460"/>
                    <a:gd name="T78" fmla="*/ 0 w 361"/>
                    <a:gd name="T79" fmla="*/ 0 h 1460"/>
                    <a:gd name="T80" fmla="*/ 0 w 361"/>
                    <a:gd name="T81" fmla="*/ 0 h 1460"/>
                    <a:gd name="T82" fmla="*/ 0 w 361"/>
                    <a:gd name="T83" fmla="*/ 0 h 1460"/>
                    <a:gd name="T84" fmla="*/ 0 w 361"/>
                    <a:gd name="T85" fmla="*/ 0 h 1460"/>
                    <a:gd name="T86" fmla="*/ 0 w 361"/>
                    <a:gd name="T87" fmla="*/ 0 h 1460"/>
                    <a:gd name="T88" fmla="*/ 0 w 361"/>
                    <a:gd name="T89" fmla="*/ 0 h 1460"/>
                    <a:gd name="T90" fmla="*/ 0 w 361"/>
                    <a:gd name="T91" fmla="*/ 0 h 1460"/>
                    <a:gd name="T92" fmla="*/ 0 w 361"/>
                    <a:gd name="T93" fmla="*/ 0 h 1460"/>
                    <a:gd name="T94" fmla="*/ 0 w 361"/>
                    <a:gd name="T95" fmla="*/ 0 h 1460"/>
                    <a:gd name="T96" fmla="*/ 0 w 361"/>
                    <a:gd name="T97" fmla="*/ 0 h 1460"/>
                    <a:gd name="T98" fmla="*/ 0 w 361"/>
                    <a:gd name="T99" fmla="*/ 0 h 1460"/>
                    <a:gd name="T100" fmla="*/ 0 w 361"/>
                    <a:gd name="T101" fmla="*/ 0 h 1460"/>
                    <a:gd name="T102" fmla="*/ 0 w 361"/>
                    <a:gd name="T103" fmla="*/ 0 h 1460"/>
                    <a:gd name="T104" fmla="*/ 0 w 361"/>
                    <a:gd name="T105" fmla="*/ 0 h 1460"/>
                    <a:gd name="T106" fmla="*/ 0 w 361"/>
                    <a:gd name="T107" fmla="*/ 0 h 1460"/>
                    <a:gd name="T108" fmla="*/ 0 w 361"/>
                    <a:gd name="T109" fmla="*/ 0 h 1460"/>
                    <a:gd name="T110" fmla="*/ 0 w 361"/>
                    <a:gd name="T111" fmla="*/ 0 h 146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61"/>
                    <a:gd name="T169" fmla="*/ 0 h 1460"/>
                    <a:gd name="T170" fmla="*/ 361 w 361"/>
                    <a:gd name="T171" fmla="*/ 1460 h 146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61" h="1460">
                      <a:moveTo>
                        <a:pt x="355" y="262"/>
                      </a:moveTo>
                      <a:lnTo>
                        <a:pt x="361" y="316"/>
                      </a:lnTo>
                      <a:lnTo>
                        <a:pt x="361" y="605"/>
                      </a:lnTo>
                      <a:lnTo>
                        <a:pt x="335" y="994"/>
                      </a:lnTo>
                      <a:lnTo>
                        <a:pt x="337" y="1241"/>
                      </a:lnTo>
                      <a:lnTo>
                        <a:pt x="350" y="1412"/>
                      </a:lnTo>
                      <a:lnTo>
                        <a:pt x="337" y="1460"/>
                      </a:lnTo>
                      <a:lnTo>
                        <a:pt x="316" y="1449"/>
                      </a:lnTo>
                      <a:lnTo>
                        <a:pt x="194" y="1355"/>
                      </a:lnTo>
                      <a:lnTo>
                        <a:pt x="163" y="1337"/>
                      </a:lnTo>
                      <a:lnTo>
                        <a:pt x="144" y="1310"/>
                      </a:lnTo>
                      <a:lnTo>
                        <a:pt x="113" y="1274"/>
                      </a:lnTo>
                      <a:lnTo>
                        <a:pt x="71" y="1237"/>
                      </a:lnTo>
                      <a:lnTo>
                        <a:pt x="50" y="1187"/>
                      </a:lnTo>
                      <a:lnTo>
                        <a:pt x="0" y="1144"/>
                      </a:lnTo>
                      <a:lnTo>
                        <a:pt x="0" y="1118"/>
                      </a:lnTo>
                      <a:lnTo>
                        <a:pt x="26" y="1084"/>
                      </a:lnTo>
                      <a:lnTo>
                        <a:pt x="37" y="1041"/>
                      </a:lnTo>
                      <a:lnTo>
                        <a:pt x="31" y="1018"/>
                      </a:lnTo>
                      <a:lnTo>
                        <a:pt x="18" y="981"/>
                      </a:lnTo>
                      <a:lnTo>
                        <a:pt x="14" y="954"/>
                      </a:lnTo>
                      <a:lnTo>
                        <a:pt x="33" y="912"/>
                      </a:lnTo>
                      <a:lnTo>
                        <a:pt x="33" y="884"/>
                      </a:lnTo>
                      <a:lnTo>
                        <a:pt x="13" y="829"/>
                      </a:lnTo>
                      <a:lnTo>
                        <a:pt x="13" y="797"/>
                      </a:lnTo>
                      <a:lnTo>
                        <a:pt x="24" y="773"/>
                      </a:lnTo>
                      <a:lnTo>
                        <a:pt x="45" y="744"/>
                      </a:lnTo>
                      <a:lnTo>
                        <a:pt x="44" y="694"/>
                      </a:lnTo>
                      <a:lnTo>
                        <a:pt x="31" y="653"/>
                      </a:lnTo>
                      <a:lnTo>
                        <a:pt x="44" y="605"/>
                      </a:lnTo>
                      <a:lnTo>
                        <a:pt x="56" y="594"/>
                      </a:lnTo>
                      <a:lnTo>
                        <a:pt x="45" y="550"/>
                      </a:lnTo>
                      <a:lnTo>
                        <a:pt x="18" y="503"/>
                      </a:lnTo>
                      <a:lnTo>
                        <a:pt x="13" y="473"/>
                      </a:lnTo>
                      <a:lnTo>
                        <a:pt x="18" y="444"/>
                      </a:lnTo>
                      <a:lnTo>
                        <a:pt x="52" y="418"/>
                      </a:lnTo>
                      <a:lnTo>
                        <a:pt x="50" y="397"/>
                      </a:lnTo>
                      <a:lnTo>
                        <a:pt x="14" y="331"/>
                      </a:lnTo>
                      <a:lnTo>
                        <a:pt x="2" y="279"/>
                      </a:lnTo>
                      <a:lnTo>
                        <a:pt x="13" y="250"/>
                      </a:lnTo>
                      <a:lnTo>
                        <a:pt x="45" y="223"/>
                      </a:lnTo>
                      <a:lnTo>
                        <a:pt x="37" y="200"/>
                      </a:lnTo>
                      <a:lnTo>
                        <a:pt x="14" y="173"/>
                      </a:lnTo>
                      <a:lnTo>
                        <a:pt x="14" y="144"/>
                      </a:lnTo>
                      <a:lnTo>
                        <a:pt x="52" y="124"/>
                      </a:lnTo>
                      <a:lnTo>
                        <a:pt x="68" y="103"/>
                      </a:lnTo>
                      <a:lnTo>
                        <a:pt x="37" y="60"/>
                      </a:lnTo>
                      <a:lnTo>
                        <a:pt x="37" y="37"/>
                      </a:lnTo>
                      <a:lnTo>
                        <a:pt x="74" y="23"/>
                      </a:lnTo>
                      <a:lnTo>
                        <a:pt x="77" y="0"/>
                      </a:lnTo>
                      <a:lnTo>
                        <a:pt x="118" y="60"/>
                      </a:lnTo>
                      <a:lnTo>
                        <a:pt x="169" y="123"/>
                      </a:lnTo>
                      <a:lnTo>
                        <a:pt x="231" y="173"/>
                      </a:lnTo>
                      <a:lnTo>
                        <a:pt x="281" y="213"/>
                      </a:lnTo>
                      <a:lnTo>
                        <a:pt x="335" y="244"/>
                      </a:lnTo>
                      <a:lnTo>
                        <a:pt x="355" y="26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1" name="Freeform 109">
                  <a:extLst>
                    <a:ext uri="{FF2B5EF4-FFF2-40B4-BE49-F238E27FC236}">
                      <a16:creationId xmlns:a16="http://schemas.microsoft.com/office/drawing/2014/main" id="{4EBC7883-64E0-48FB-8936-6E05B47C9635}"/>
                    </a:ext>
                  </a:extLst>
                </p:cNvPr>
                <p:cNvSpPr>
                  <a:spLocks/>
                </p:cNvSpPr>
                <p:nvPr/>
              </p:nvSpPr>
              <p:spPr bwMode="auto">
                <a:xfrm>
                  <a:off x="4024" y="1039"/>
                  <a:ext cx="35" cy="370"/>
                </a:xfrm>
                <a:custGeom>
                  <a:avLst/>
                  <a:gdLst>
                    <a:gd name="T0" fmla="*/ 0 w 105"/>
                    <a:gd name="T1" fmla="*/ 0 h 1112"/>
                    <a:gd name="T2" fmla="*/ 0 w 105"/>
                    <a:gd name="T3" fmla="*/ 0 h 1112"/>
                    <a:gd name="T4" fmla="*/ 0 w 105"/>
                    <a:gd name="T5" fmla="*/ 0 h 1112"/>
                    <a:gd name="T6" fmla="*/ 0 w 105"/>
                    <a:gd name="T7" fmla="*/ 0 h 1112"/>
                    <a:gd name="T8" fmla="*/ 0 w 105"/>
                    <a:gd name="T9" fmla="*/ 0 h 1112"/>
                    <a:gd name="T10" fmla="*/ 0 w 105"/>
                    <a:gd name="T11" fmla="*/ 0 h 1112"/>
                    <a:gd name="T12" fmla="*/ 0 w 105"/>
                    <a:gd name="T13" fmla="*/ 0 h 1112"/>
                    <a:gd name="T14" fmla="*/ 0 w 105"/>
                    <a:gd name="T15" fmla="*/ 0 h 1112"/>
                    <a:gd name="T16" fmla="*/ 0 w 105"/>
                    <a:gd name="T17" fmla="*/ 0 h 1112"/>
                    <a:gd name="T18" fmla="*/ 0 w 105"/>
                    <a:gd name="T19" fmla="*/ 0 h 1112"/>
                    <a:gd name="T20" fmla="*/ 0 w 105"/>
                    <a:gd name="T21" fmla="*/ 0 h 1112"/>
                    <a:gd name="T22" fmla="*/ 0 w 105"/>
                    <a:gd name="T23" fmla="*/ 0 h 1112"/>
                    <a:gd name="T24" fmla="*/ 0 w 105"/>
                    <a:gd name="T25" fmla="*/ 0 h 1112"/>
                    <a:gd name="T26" fmla="*/ 0 w 105"/>
                    <a:gd name="T27" fmla="*/ 0 h 1112"/>
                    <a:gd name="T28" fmla="*/ 0 w 105"/>
                    <a:gd name="T29" fmla="*/ 0 h 1112"/>
                    <a:gd name="T30" fmla="*/ 0 w 105"/>
                    <a:gd name="T31" fmla="*/ 0 h 1112"/>
                    <a:gd name="T32" fmla="*/ 0 w 105"/>
                    <a:gd name="T33" fmla="*/ 0 h 1112"/>
                    <a:gd name="T34" fmla="*/ 0 w 105"/>
                    <a:gd name="T35" fmla="*/ 0 h 1112"/>
                    <a:gd name="T36" fmla="*/ 0 w 105"/>
                    <a:gd name="T37" fmla="*/ 0 h 1112"/>
                    <a:gd name="T38" fmla="*/ 0 w 105"/>
                    <a:gd name="T39" fmla="*/ 0 h 1112"/>
                    <a:gd name="T40" fmla="*/ 0 w 105"/>
                    <a:gd name="T41" fmla="*/ 0 h 1112"/>
                    <a:gd name="T42" fmla="*/ 0 w 105"/>
                    <a:gd name="T43" fmla="*/ 0 h 1112"/>
                    <a:gd name="T44" fmla="*/ 0 w 105"/>
                    <a:gd name="T45" fmla="*/ 0 h 1112"/>
                    <a:gd name="T46" fmla="*/ 0 w 105"/>
                    <a:gd name="T47" fmla="*/ 0 h 1112"/>
                    <a:gd name="T48" fmla="*/ 0 w 105"/>
                    <a:gd name="T49" fmla="*/ 0 h 1112"/>
                    <a:gd name="T50" fmla="*/ 0 w 105"/>
                    <a:gd name="T51" fmla="*/ 0 h 1112"/>
                    <a:gd name="T52" fmla="*/ 0 w 105"/>
                    <a:gd name="T53" fmla="*/ 0 h 1112"/>
                    <a:gd name="T54" fmla="*/ 0 w 105"/>
                    <a:gd name="T55" fmla="*/ 0 h 1112"/>
                    <a:gd name="T56" fmla="*/ 0 w 105"/>
                    <a:gd name="T57" fmla="*/ 0 h 1112"/>
                    <a:gd name="T58" fmla="*/ 0 w 105"/>
                    <a:gd name="T59" fmla="*/ 0 h 1112"/>
                    <a:gd name="T60" fmla="*/ 0 w 105"/>
                    <a:gd name="T61" fmla="*/ 0 h 1112"/>
                    <a:gd name="T62" fmla="*/ 0 w 105"/>
                    <a:gd name="T63" fmla="*/ 0 h 1112"/>
                    <a:gd name="T64" fmla="*/ 0 w 105"/>
                    <a:gd name="T65" fmla="*/ 0 h 1112"/>
                    <a:gd name="T66" fmla="*/ 0 w 105"/>
                    <a:gd name="T67" fmla="*/ 0 h 1112"/>
                    <a:gd name="T68" fmla="*/ 0 w 105"/>
                    <a:gd name="T69" fmla="*/ 0 h 1112"/>
                    <a:gd name="T70" fmla="*/ 0 w 105"/>
                    <a:gd name="T71" fmla="*/ 0 h 1112"/>
                    <a:gd name="T72" fmla="*/ 0 w 105"/>
                    <a:gd name="T73" fmla="*/ 0 h 1112"/>
                    <a:gd name="T74" fmla="*/ 0 w 105"/>
                    <a:gd name="T75" fmla="*/ 0 h 1112"/>
                    <a:gd name="T76" fmla="*/ 0 w 105"/>
                    <a:gd name="T77" fmla="*/ 0 h 1112"/>
                    <a:gd name="T78" fmla="*/ 0 w 105"/>
                    <a:gd name="T79" fmla="*/ 0 h 1112"/>
                    <a:gd name="T80" fmla="*/ 0 w 105"/>
                    <a:gd name="T81" fmla="*/ 0 h 1112"/>
                    <a:gd name="T82" fmla="*/ 0 w 105"/>
                    <a:gd name="T83" fmla="*/ 0 h 1112"/>
                    <a:gd name="T84" fmla="*/ 0 w 105"/>
                    <a:gd name="T85" fmla="*/ 0 h 1112"/>
                    <a:gd name="T86" fmla="*/ 0 w 105"/>
                    <a:gd name="T87" fmla="*/ 0 h 1112"/>
                    <a:gd name="T88" fmla="*/ 0 w 105"/>
                    <a:gd name="T89" fmla="*/ 0 h 1112"/>
                    <a:gd name="T90" fmla="*/ 0 w 105"/>
                    <a:gd name="T91" fmla="*/ 0 h 1112"/>
                    <a:gd name="T92" fmla="*/ 0 w 105"/>
                    <a:gd name="T93" fmla="*/ 0 h 1112"/>
                    <a:gd name="T94" fmla="*/ 0 w 105"/>
                    <a:gd name="T95" fmla="*/ 0 h 1112"/>
                    <a:gd name="T96" fmla="*/ 0 w 105"/>
                    <a:gd name="T97" fmla="*/ 0 h 111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5"/>
                    <a:gd name="T148" fmla="*/ 0 h 1112"/>
                    <a:gd name="T149" fmla="*/ 105 w 105"/>
                    <a:gd name="T150" fmla="*/ 1112 h 111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5" h="1112">
                      <a:moveTo>
                        <a:pt x="52" y="0"/>
                      </a:moveTo>
                      <a:lnTo>
                        <a:pt x="71" y="37"/>
                      </a:lnTo>
                      <a:lnTo>
                        <a:pt x="88" y="61"/>
                      </a:lnTo>
                      <a:lnTo>
                        <a:pt x="105" y="77"/>
                      </a:lnTo>
                      <a:lnTo>
                        <a:pt x="100" y="95"/>
                      </a:lnTo>
                      <a:lnTo>
                        <a:pt x="84" y="108"/>
                      </a:lnTo>
                      <a:lnTo>
                        <a:pt x="58" y="114"/>
                      </a:lnTo>
                      <a:lnTo>
                        <a:pt x="39" y="130"/>
                      </a:lnTo>
                      <a:lnTo>
                        <a:pt x="44" y="150"/>
                      </a:lnTo>
                      <a:lnTo>
                        <a:pt x="57" y="161"/>
                      </a:lnTo>
                      <a:lnTo>
                        <a:pt x="78" y="187"/>
                      </a:lnTo>
                      <a:lnTo>
                        <a:pt x="78" y="201"/>
                      </a:lnTo>
                      <a:lnTo>
                        <a:pt x="71" y="214"/>
                      </a:lnTo>
                      <a:lnTo>
                        <a:pt x="52" y="227"/>
                      </a:lnTo>
                      <a:lnTo>
                        <a:pt x="34" y="239"/>
                      </a:lnTo>
                      <a:lnTo>
                        <a:pt x="31" y="258"/>
                      </a:lnTo>
                      <a:lnTo>
                        <a:pt x="37" y="277"/>
                      </a:lnTo>
                      <a:lnTo>
                        <a:pt x="52" y="314"/>
                      </a:lnTo>
                      <a:lnTo>
                        <a:pt x="65" y="343"/>
                      </a:lnTo>
                      <a:lnTo>
                        <a:pt x="78" y="364"/>
                      </a:lnTo>
                      <a:lnTo>
                        <a:pt x="78" y="387"/>
                      </a:lnTo>
                      <a:lnTo>
                        <a:pt x="71" y="408"/>
                      </a:lnTo>
                      <a:lnTo>
                        <a:pt x="52" y="427"/>
                      </a:lnTo>
                      <a:lnTo>
                        <a:pt x="39" y="445"/>
                      </a:lnTo>
                      <a:lnTo>
                        <a:pt x="44" y="476"/>
                      </a:lnTo>
                      <a:lnTo>
                        <a:pt x="75" y="524"/>
                      </a:lnTo>
                      <a:lnTo>
                        <a:pt x="88" y="550"/>
                      </a:lnTo>
                      <a:lnTo>
                        <a:pt x="89" y="574"/>
                      </a:lnTo>
                      <a:lnTo>
                        <a:pt x="78" y="593"/>
                      </a:lnTo>
                      <a:lnTo>
                        <a:pt x="63" y="611"/>
                      </a:lnTo>
                      <a:lnTo>
                        <a:pt x="58" y="637"/>
                      </a:lnTo>
                      <a:lnTo>
                        <a:pt x="68" y="668"/>
                      </a:lnTo>
                      <a:lnTo>
                        <a:pt x="81" y="701"/>
                      </a:lnTo>
                      <a:lnTo>
                        <a:pt x="88" y="724"/>
                      </a:lnTo>
                      <a:lnTo>
                        <a:pt x="81" y="739"/>
                      </a:lnTo>
                      <a:lnTo>
                        <a:pt x="65" y="756"/>
                      </a:lnTo>
                      <a:lnTo>
                        <a:pt x="44" y="774"/>
                      </a:lnTo>
                      <a:lnTo>
                        <a:pt x="34" y="793"/>
                      </a:lnTo>
                      <a:lnTo>
                        <a:pt x="44" y="826"/>
                      </a:lnTo>
                      <a:lnTo>
                        <a:pt x="65" y="861"/>
                      </a:lnTo>
                      <a:lnTo>
                        <a:pt x="75" y="887"/>
                      </a:lnTo>
                      <a:lnTo>
                        <a:pt x="78" y="908"/>
                      </a:lnTo>
                      <a:lnTo>
                        <a:pt x="71" y="918"/>
                      </a:lnTo>
                      <a:lnTo>
                        <a:pt x="50" y="918"/>
                      </a:lnTo>
                      <a:lnTo>
                        <a:pt x="44" y="964"/>
                      </a:lnTo>
                      <a:lnTo>
                        <a:pt x="57" y="993"/>
                      </a:lnTo>
                      <a:lnTo>
                        <a:pt x="68" y="1014"/>
                      </a:lnTo>
                      <a:lnTo>
                        <a:pt x="71" y="1032"/>
                      </a:lnTo>
                      <a:lnTo>
                        <a:pt x="71" y="1050"/>
                      </a:lnTo>
                      <a:lnTo>
                        <a:pt x="50" y="1076"/>
                      </a:lnTo>
                      <a:lnTo>
                        <a:pt x="21" y="1112"/>
                      </a:lnTo>
                      <a:lnTo>
                        <a:pt x="2" y="1100"/>
                      </a:lnTo>
                      <a:lnTo>
                        <a:pt x="8" y="1071"/>
                      </a:lnTo>
                      <a:lnTo>
                        <a:pt x="37" y="1024"/>
                      </a:lnTo>
                      <a:lnTo>
                        <a:pt x="34" y="995"/>
                      </a:lnTo>
                      <a:lnTo>
                        <a:pt x="21" y="961"/>
                      </a:lnTo>
                      <a:lnTo>
                        <a:pt x="13" y="932"/>
                      </a:lnTo>
                      <a:lnTo>
                        <a:pt x="25" y="908"/>
                      </a:lnTo>
                      <a:lnTo>
                        <a:pt x="37" y="900"/>
                      </a:lnTo>
                      <a:lnTo>
                        <a:pt x="39" y="881"/>
                      </a:lnTo>
                      <a:lnTo>
                        <a:pt x="25" y="845"/>
                      </a:lnTo>
                      <a:lnTo>
                        <a:pt x="8" y="814"/>
                      </a:lnTo>
                      <a:lnTo>
                        <a:pt x="0" y="782"/>
                      </a:lnTo>
                      <a:lnTo>
                        <a:pt x="8" y="745"/>
                      </a:lnTo>
                      <a:lnTo>
                        <a:pt x="37" y="731"/>
                      </a:lnTo>
                      <a:lnTo>
                        <a:pt x="46" y="714"/>
                      </a:lnTo>
                      <a:lnTo>
                        <a:pt x="44" y="689"/>
                      </a:lnTo>
                      <a:lnTo>
                        <a:pt x="37" y="664"/>
                      </a:lnTo>
                      <a:lnTo>
                        <a:pt x="27" y="631"/>
                      </a:lnTo>
                      <a:lnTo>
                        <a:pt x="27" y="606"/>
                      </a:lnTo>
                      <a:lnTo>
                        <a:pt x="39" y="589"/>
                      </a:lnTo>
                      <a:lnTo>
                        <a:pt x="57" y="568"/>
                      </a:lnTo>
                      <a:lnTo>
                        <a:pt x="57" y="556"/>
                      </a:lnTo>
                      <a:lnTo>
                        <a:pt x="44" y="526"/>
                      </a:lnTo>
                      <a:lnTo>
                        <a:pt x="18" y="489"/>
                      </a:lnTo>
                      <a:lnTo>
                        <a:pt x="8" y="461"/>
                      </a:lnTo>
                      <a:lnTo>
                        <a:pt x="8" y="439"/>
                      </a:lnTo>
                      <a:lnTo>
                        <a:pt x="15" y="418"/>
                      </a:lnTo>
                      <a:lnTo>
                        <a:pt x="31" y="401"/>
                      </a:lnTo>
                      <a:lnTo>
                        <a:pt x="46" y="382"/>
                      </a:lnTo>
                      <a:lnTo>
                        <a:pt x="46" y="368"/>
                      </a:lnTo>
                      <a:lnTo>
                        <a:pt x="13" y="300"/>
                      </a:lnTo>
                      <a:lnTo>
                        <a:pt x="6" y="274"/>
                      </a:lnTo>
                      <a:lnTo>
                        <a:pt x="0" y="251"/>
                      </a:lnTo>
                      <a:lnTo>
                        <a:pt x="13" y="230"/>
                      </a:lnTo>
                      <a:lnTo>
                        <a:pt x="27" y="214"/>
                      </a:lnTo>
                      <a:lnTo>
                        <a:pt x="39" y="201"/>
                      </a:lnTo>
                      <a:lnTo>
                        <a:pt x="39" y="189"/>
                      </a:lnTo>
                      <a:lnTo>
                        <a:pt x="27" y="170"/>
                      </a:lnTo>
                      <a:lnTo>
                        <a:pt x="8" y="150"/>
                      </a:lnTo>
                      <a:lnTo>
                        <a:pt x="8" y="130"/>
                      </a:lnTo>
                      <a:lnTo>
                        <a:pt x="21" y="111"/>
                      </a:lnTo>
                      <a:lnTo>
                        <a:pt x="39" y="95"/>
                      </a:lnTo>
                      <a:lnTo>
                        <a:pt x="57" y="87"/>
                      </a:lnTo>
                      <a:lnTo>
                        <a:pt x="65" y="74"/>
                      </a:lnTo>
                      <a:lnTo>
                        <a:pt x="58" y="58"/>
                      </a:lnTo>
                      <a:lnTo>
                        <a:pt x="46" y="39"/>
                      </a:lnTo>
                      <a:lnTo>
                        <a:pt x="39" y="20"/>
                      </a:ln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2" name="Freeform 110">
                  <a:extLst>
                    <a:ext uri="{FF2B5EF4-FFF2-40B4-BE49-F238E27FC236}">
                      <a16:creationId xmlns:a16="http://schemas.microsoft.com/office/drawing/2014/main" id="{6EE170DA-C502-4B63-B35A-9920FB57ED5B}"/>
                    </a:ext>
                  </a:extLst>
                </p:cNvPr>
                <p:cNvSpPr>
                  <a:spLocks/>
                </p:cNvSpPr>
                <p:nvPr/>
              </p:nvSpPr>
              <p:spPr bwMode="auto">
                <a:xfrm>
                  <a:off x="4118" y="1129"/>
                  <a:ext cx="32" cy="300"/>
                </a:xfrm>
                <a:custGeom>
                  <a:avLst/>
                  <a:gdLst>
                    <a:gd name="T0" fmla="*/ 0 w 97"/>
                    <a:gd name="T1" fmla="*/ 0 h 900"/>
                    <a:gd name="T2" fmla="*/ 0 w 97"/>
                    <a:gd name="T3" fmla="*/ 0 h 900"/>
                    <a:gd name="T4" fmla="*/ 0 w 97"/>
                    <a:gd name="T5" fmla="*/ 0 h 900"/>
                    <a:gd name="T6" fmla="*/ 0 w 97"/>
                    <a:gd name="T7" fmla="*/ 0 h 900"/>
                    <a:gd name="T8" fmla="*/ 0 w 97"/>
                    <a:gd name="T9" fmla="*/ 0 h 900"/>
                    <a:gd name="T10" fmla="*/ 0 w 97"/>
                    <a:gd name="T11" fmla="*/ 0 h 900"/>
                    <a:gd name="T12" fmla="*/ 0 w 97"/>
                    <a:gd name="T13" fmla="*/ 0 h 900"/>
                    <a:gd name="T14" fmla="*/ 0 w 97"/>
                    <a:gd name="T15" fmla="*/ 0 h 900"/>
                    <a:gd name="T16" fmla="*/ 0 w 97"/>
                    <a:gd name="T17" fmla="*/ 0 h 900"/>
                    <a:gd name="T18" fmla="*/ 0 w 97"/>
                    <a:gd name="T19" fmla="*/ 0 h 900"/>
                    <a:gd name="T20" fmla="*/ 0 w 97"/>
                    <a:gd name="T21" fmla="*/ 0 h 900"/>
                    <a:gd name="T22" fmla="*/ 0 w 97"/>
                    <a:gd name="T23" fmla="*/ 0 h 900"/>
                    <a:gd name="T24" fmla="*/ 0 w 97"/>
                    <a:gd name="T25" fmla="*/ 0 h 900"/>
                    <a:gd name="T26" fmla="*/ 0 w 97"/>
                    <a:gd name="T27" fmla="*/ 0 h 900"/>
                    <a:gd name="T28" fmla="*/ 0 w 97"/>
                    <a:gd name="T29" fmla="*/ 0 h 900"/>
                    <a:gd name="T30" fmla="*/ 0 w 97"/>
                    <a:gd name="T31" fmla="*/ 0 h 900"/>
                    <a:gd name="T32" fmla="*/ 0 w 97"/>
                    <a:gd name="T33" fmla="*/ 0 h 900"/>
                    <a:gd name="T34" fmla="*/ 0 w 97"/>
                    <a:gd name="T35" fmla="*/ 0 h 900"/>
                    <a:gd name="T36" fmla="*/ 0 w 97"/>
                    <a:gd name="T37" fmla="*/ 0 h 900"/>
                    <a:gd name="T38" fmla="*/ 0 w 97"/>
                    <a:gd name="T39" fmla="*/ 0 h 900"/>
                    <a:gd name="T40" fmla="*/ 0 w 97"/>
                    <a:gd name="T41" fmla="*/ 0 h 900"/>
                    <a:gd name="T42" fmla="*/ 0 w 97"/>
                    <a:gd name="T43" fmla="*/ 0 h 900"/>
                    <a:gd name="T44" fmla="*/ 0 w 97"/>
                    <a:gd name="T45" fmla="*/ 0 h 900"/>
                    <a:gd name="T46" fmla="*/ 0 w 97"/>
                    <a:gd name="T47" fmla="*/ 0 h 900"/>
                    <a:gd name="T48" fmla="*/ 0 w 97"/>
                    <a:gd name="T49" fmla="*/ 0 h 900"/>
                    <a:gd name="T50" fmla="*/ 0 w 97"/>
                    <a:gd name="T51" fmla="*/ 0 h 900"/>
                    <a:gd name="T52" fmla="*/ 0 w 97"/>
                    <a:gd name="T53" fmla="*/ 0 h 900"/>
                    <a:gd name="T54" fmla="*/ 0 w 97"/>
                    <a:gd name="T55" fmla="*/ 0 h 900"/>
                    <a:gd name="T56" fmla="*/ 0 w 97"/>
                    <a:gd name="T57" fmla="*/ 0 h 900"/>
                    <a:gd name="T58" fmla="*/ 0 w 97"/>
                    <a:gd name="T59" fmla="*/ 0 h 900"/>
                    <a:gd name="T60" fmla="*/ 0 w 97"/>
                    <a:gd name="T61" fmla="*/ 0 h 900"/>
                    <a:gd name="T62" fmla="*/ 0 w 97"/>
                    <a:gd name="T63" fmla="*/ 0 h 900"/>
                    <a:gd name="T64" fmla="*/ 0 w 97"/>
                    <a:gd name="T65" fmla="*/ 0 h 900"/>
                    <a:gd name="T66" fmla="*/ 0 w 97"/>
                    <a:gd name="T67" fmla="*/ 0 h 9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7"/>
                    <a:gd name="T103" fmla="*/ 0 h 900"/>
                    <a:gd name="T104" fmla="*/ 97 w 97"/>
                    <a:gd name="T105" fmla="*/ 900 h 90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7" h="900">
                      <a:moveTo>
                        <a:pt x="74" y="0"/>
                      </a:moveTo>
                      <a:lnTo>
                        <a:pt x="87" y="24"/>
                      </a:lnTo>
                      <a:lnTo>
                        <a:pt x="97" y="68"/>
                      </a:lnTo>
                      <a:lnTo>
                        <a:pt x="92" y="87"/>
                      </a:lnTo>
                      <a:lnTo>
                        <a:pt x="66" y="100"/>
                      </a:lnTo>
                      <a:lnTo>
                        <a:pt x="50" y="112"/>
                      </a:lnTo>
                      <a:lnTo>
                        <a:pt x="50" y="147"/>
                      </a:lnTo>
                      <a:lnTo>
                        <a:pt x="62" y="181"/>
                      </a:lnTo>
                      <a:lnTo>
                        <a:pt x="79" y="204"/>
                      </a:lnTo>
                      <a:lnTo>
                        <a:pt x="81" y="247"/>
                      </a:lnTo>
                      <a:lnTo>
                        <a:pt x="72" y="262"/>
                      </a:lnTo>
                      <a:lnTo>
                        <a:pt x="56" y="281"/>
                      </a:lnTo>
                      <a:lnTo>
                        <a:pt x="53" y="310"/>
                      </a:lnTo>
                      <a:lnTo>
                        <a:pt x="62" y="337"/>
                      </a:lnTo>
                      <a:lnTo>
                        <a:pt x="74" y="360"/>
                      </a:lnTo>
                      <a:lnTo>
                        <a:pt x="81" y="397"/>
                      </a:lnTo>
                      <a:lnTo>
                        <a:pt x="81" y="418"/>
                      </a:lnTo>
                      <a:lnTo>
                        <a:pt x="68" y="442"/>
                      </a:lnTo>
                      <a:lnTo>
                        <a:pt x="47" y="462"/>
                      </a:lnTo>
                      <a:lnTo>
                        <a:pt x="47" y="481"/>
                      </a:lnTo>
                      <a:lnTo>
                        <a:pt x="53" y="537"/>
                      </a:lnTo>
                      <a:lnTo>
                        <a:pt x="74" y="560"/>
                      </a:lnTo>
                      <a:lnTo>
                        <a:pt x="87" y="584"/>
                      </a:lnTo>
                      <a:lnTo>
                        <a:pt x="81" y="612"/>
                      </a:lnTo>
                      <a:lnTo>
                        <a:pt x="50" y="631"/>
                      </a:lnTo>
                      <a:lnTo>
                        <a:pt x="35" y="650"/>
                      </a:lnTo>
                      <a:lnTo>
                        <a:pt x="31" y="684"/>
                      </a:lnTo>
                      <a:lnTo>
                        <a:pt x="47" y="729"/>
                      </a:lnTo>
                      <a:lnTo>
                        <a:pt x="60" y="773"/>
                      </a:lnTo>
                      <a:lnTo>
                        <a:pt x="60" y="797"/>
                      </a:lnTo>
                      <a:lnTo>
                        <a:pt x="53" y="831"/>
                      </a:lnTo>
                      <a:lnTo>
                        <a:pt x="35" y="837"/>
                      </a:lnTo>
                      <a:lnTo>
                        <a:pt x="23" y="862"/>
                      </a:lnTo>
                      <a:lnTo>
                        <a:pt x="23" y="891"/>
                      </a:lnTo>
                      <a:lnTo>
                        <a:pt x="0" y="900"/>
                      </a:lnTo>
                      <a:lnTo>
                        <a:pt x="10" y="868"/>
                      </a:lnTo>
                      <a:lnTo>
                        <a:pt x="29" y="831"/>
                      </a:lnTo>
                      <a:lnTo>
                        <a:pt x="35" y="805"/>
                      </a:lnTo>
                      <a:lnTo>
                        <a:pt x="35" y="755"/>
                      </a:lnTo>
                      <a:lnTo>
                        <a:pt x="23" y="712"/>
                      </a:lnTo>
                      <a:lnTo>
                        <a:pt x="18" y="679"/>
                      </a:lnTo>
                      <a:lnTo>
                        <a:pt x="16" y="644"/>
                      </a:lnTo>
                      <a:lnTo>
                        <a:pt x="37" y="616"/>
                      </a:lnTo>
                      <a:lnTo>
                        <a:pt x="50" y="597"/>
                      </a:lnTo>
                      <a:lnTo>
                        <a:pt x="42" y="560"/>
                      </a:lnTo>
                      <a:lnTo>
                        <a:pt x="23" y="531"/>
                      </a:lnTo>
                      <a:lnTo>
                        <a:pt x="18" y="505"/>
                      </a:lnTo>
                      <a:lnTo>
                        <a:pt x="16" y="468"/>
                      </a:lnTo>
                      <a:lnTo>
                        <a:pt x="24" y="444"/>
                      </a:lnTo>
                      <a:lnTo>
                        <a:pt x="42" y="418"/>
                      </a:lnTo>
                      <a:lnTo>
                        <a:pt x="53" y="400"/>
                      </a:lnTo>
                      <a:lnTo>
                        <a:pt x="53" y="381"/>
                      </a:lnTo>
                      <a:lnTo>
                        <a:pt x="42" y="360"/>
                      </a:lnTo>
                      <a:lnTo>
                        <a:pt x="29" y="318"/>
                      </a:lnTo>
                      <a:lnTo>
                        <a:pt x="29" y="292"/>
                      </a:lnTo>
                      <a:lnTo>
                        <a:pt x="35" y="266"/>
                      </a:lnTo>
                      <a:lnTo>
                        <a:pt x="47" y="247"/>
                      </a:lnTo>
                      <a:lnTo>
                        <a:pt x="50" y="229"/>
                      </a:lnTo>
                      <a:lnTo>
                        <a:pt x="47" y="205"/>
                      </a:lnTo>
                      <a:lnTo>
                        <a:pt x="31" y="173"/>
                      </a:lnTo>
                      <a:lnTo>
                        <a:pt x="23" y="150"/>
                      </a:lnTo>
                      <a:lnTo>
                        <a:pt x="24" y="110"/>
                      </a:lnTo>
                      <a:lnTo>
                        <a:pt x="37" y="94"/>
                      </a:lnTo>
                      <a:lnTo>
                        <a:pt x="53" y="68"/>
                      </a:lnTo>
                      <a:lnTo>
                        <a:pt x="62" y="47"/>
                      </a:lnTo>
                      <a:lnTo>
                        <a:pt x="56" y="29"/>
                      </a:lnTo>
                      <a:lnTo>
                        <a:pt x="60" y="10"/>
                      </a:lnTo>
                      <a:lnTo>
                        <a:pt x="7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3" name="Freeform 111">
                  <a:extLst>
                    <a:ext uri="{FF2B5EF4-FFF2-40B4-BE49-F238E27FC236}">
                      <a16:creationId xmlns:a16="http://schemas.microsoft.com/office/drawing/2014/main" id="{E7CC762F-9409-44A6-9607-4C7F2241A3E1}"/>
                    </a:ext>
                  </a:extLst>
                </p:cNvPr>
                <p:cNvSpPr>
                  <a:spLocks/>
                </p:cNvSpPr>
                <p:nvPr/>
              </p:nvSpPr>
              <p:spPr bwMode="auto">
                <a:xfrm>
                  <a:off x="4065" y="1093"/>
                  <a:ext cx="75" cy="65"/>
                </a:xfrm>
                <a:custGeom>
                  <a:avLst/>
                  <a:gdLst>
                    <a:gd name="T0" fmla="*/ 0 w 225"/>
                    <a:gd name="T1" fmla="*/ 0 h 193"/>
                    <a:gd name="T2" fmla="*/ 0 w 225"/>
                    <a:gd name="T3" fmla="*/ 0 h 193"/>
                    <a:gd name="T4" fmla="*/ 0 w 225"/>
                    <a:gd name="T5" fmla="*/ 0 h 193"/>
                    <a:gd name="T6" fmla="*/ 0 w 225"/>
                    <a:gd name="T7" fmla="*/ 0 h 193"/>
                    <a:gd name="T8" fmla="*/ 0 w 225"/>
                    <a:gd name="T9" fmla="*/ 0 h 193"/>
                    <a:gd name="T10" fmla="*/ 0 w 225"/>
                    <a:gd name="T11" fmla="*/ 0 h 193"/>
                    <a:gd name="T12" fmla="*/ 0 w 225"/>
                    <a:gd name="T13" fmla="*/ 0 h 193"/>
                    <a:gd name="T14" fmla="*/ 0 w 225"/>
                    <a:gd name="T15" fmla="*/ 0 h 193"/>
                    <a:gd name="T16" fmla="*/ 0 w 225"/>
                    <a:gd name="T17" fmla="*/ 0 h 1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5"/>
                    <a:gd name="T28" fmla="*/ 0 h 193"/>
                    <a:gd name="T29" fmla="*/ 225 w 225"/>
                    <a:gd name="T30" fmla="*/ 193 h 19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5" h="193">
                      <a:moveTo>
                        <a:pt x="225" y="156"/>
                      </a:moveTo>
                      <a:lnTo>
                        <a:pt x="156" y="100"/>
                      </a:lnTo>
                      <a:lnTo>
                        <a:pt x="99" y="50"/>
                      </a:lnTo>
                      <a:lnTo>
                        <a:pt x="48" y="0"/>
                      </a:lnTo>
                      <a:lnTo>
                        <a:pt x="0" y="0"/>
                      </a:lnTo>
                      <a:lnTo>
                        <a:pt x="112" y="81"/>
                      </a:lnTo>
                      <a:lnTo>
                        <a:pt x="166" y="130"/>
                      </a:lnTo>
                      <a:lnTo>
                        <a:pt x="212" y="193"/>
                      </a:lnTo>
                      <a:lnTo>
                        <a:pt x="225"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4" name="Freeform 112">
                  <a:extLst>
                    <a:ext uri="{FF2B5EF4-FFF2-40B4-BE49-F238E27FC236}">
                      <a16:creationId xmlns:a16="http://schemas.microsoft.com/office/drawing/2014/main" id="{C0C8ABAA-2F0C-4BE9-90F8-34022EA06CF8}"/>
                    </a:ext>
                  </a:extLst>
                </p:cNvPr>
                <p:cNvSpPr>
                  <a:spLocks/>
                </p:cNvSpPr>
                <p:nvPr/>
              </p:nvSpPr>
              <p:spPr bwMode="auto">
                <a:xfrm>
                  <a:off x="4065" y="1130"/>
                  <a:ext cx="65" cy="53"/>
                </a:xfrm>
                <a:custGeom>
                  <a:avLst/>
                  <a:gdLst>
                    <a:gd name="T0" fmla="*/ 0 w 195"/>
                    <a:gd name="T1" fmla="*/ 0 h 159"/>
                    <a:gd name="T2" fmla="*/ 0 w 195"/>
                    <a:gd name="T3" fmla="*/ 0 h 159"/>
                    <a:gd name="T4" fmla="*/ 0 w 195"/>
                    <a:gd name="T5" fmla="*/ 0 h 159"/>
                    <a:gd name="T6" fmla="*/ 0 w 195"/>
                    <a:gd name="T7" fmla="*/ 0 h 159"/>
                    <a:gd name="T8" fmla="*/ 0 w 195"/>
                    <a:gd name="T9" fmla="*/ 0 h 159"/>
                    <a:gd name="T10" fmla="*/ 0 w 195"/>
                    <a:gd name="T11" fmla="*/ 0 h 159"/>
                    <a:gd name="T12" fmla="*/ 0 w 195"/>
                    <a:gd name="T13" fmla="*/ 0 h 159"/>
                    <a:gd name="T14" fmla="*/ 0 w 195"/>
                    <a:gd name="T15" fmla="*/ 0 h 159"/>
                    <a:gd name="T16" fmla="*/ 0 w 195"/>
                    <a:gd name="T17" fmla="*/ 0 h 159"/>
                    <a:gd name="T18" fmla="*/ 0 w 195"/>
                    <a:gd name="T19" fmla="*/ 0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5"/>
                    <a:gd name="T31" fmla="*/ 0 h 159"/>
                    <a:gd name="T32" fmla="*/ 195 w 195"/>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5" h="159">
                      <a:moveTo>
                        <a:pt x="195" y="100"/>
                      </a:moveTo>
                      <a:lnTo>
                        <a:pt x="144" y="82"/>
                      </a:lnTo>
                      <a:lnTo>
                        <a:pt x="107" y="50"/>
                      </a:lnTo>
                      <a:lnTo>
                        <a:pt x="39" y="0"/>
                      </a:lnTo>
                      <a:lnTo>
                        <a:pt x="0" y="0"/>
                      </a:lnTo>
                      <a:lnTo>
                        <a:pt x="89" y="50"/>
                      </a:lnTo>
                      <a:lnTo>
                        <a:pt x="122" y="84"/>
                      </a:lnTo>
                      <a:lnTo>
                        <a:pt x="195" y="159"/>
                      </a:lnTo>
                      <a:lnTo>
                        <a:pt x="191" y="113"/>
                      </a:lnTo>
                      <a:lnTo>
                        <a:pt x="195"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5" name="Freeform 113">
                  <a:extLst>
                    <a:ext uri="{FF2B5EF4-FFF2-40B4-BE49-F238E27FC236}">
                      <a16:creationId xmlns:a16="http://schemas.microsoft.com/office/drawing/2014/main" id="{F7B372ED-8B90-4082-AB0D-6FC52A9DD844}"/>
                    </a:ext>
                  </a:extLst>
                </p:cNvPr>
                <p:cNvSpPr>
                  <a:spLocks/>
                </p:cNvSpPr>
                <p:nvPr/>
              </p:nvSpPr>
              <p:spPr bwMode="auto">
                <a:xfrm>
                  <a:off x="4055" y="1161"/>
                  <a:ext cx="76" cy="83"/>
                </a:xfrm>
                <a:custGeom>
                  <a:avLst/>
                  <a:gdLst>
                    <a:gd name="T0" fmla="*/ 0 w 229"/>
                    <a:gd name="T1" fmla="*/ 0 h 247"/>
                    <a:gd name="T2" fmla="*/ 0 w 229"/>
                    <a:gd name="T3" fmla="*/ 0 h 247"/>
                    <a:gd name="T4" fmla="*/ 0 w 229"/>
                    <a:gd name="T5" fmla="*/ 0 h 247"/>
                    <a:gd name="T6" fmla="*/ 0 w 229"/>
                    <a:gd name="T7" fmla="*/ 0 h 247"/>
                    <a:gd name="T8" fmla="*/ 0 w 229"/>
                    <a:gd name="T9" fmla="*/ 0 h 247"/>
                    <a:gd name="T10" fmla="*/ 0 w 229"/>
                    <a:gd name="T11" fmla="*/ 0 h 247"/>
                    <a:gd name="T12" fmla="*/ 0 w 229"/>
                    <a:gd name="T13" fmla="*/ 0 h 247"/>
                    <a:gd name="T14" fmla="*/ 0 w 229"/>
                    <a:gd name="T15" fmla="*/ 0 h 247"/>
                    <a:gd name="T16" fmla="*/ 0 w 229"/>
                    <a:gd name="T17" fmla="*/ 0 h 247"/>
                    <a:gd name="T18" fmla="*/ 0 w 229"/>
                    <a:gd name="T19" fmla="*/ 0 h 247"/>
                    <a:gd name="T20" fmla="*/ 0 w 229"/>
                    <a:gd name="T21" fmla="*/ 0 h 247"/>
                    <a:gd name="T22" fmla="*/ 0 w 229"/>
                    <a:gd name="T23" fmla="*/ 0 h 247"/>
                    <a:gd name="T24" fmla="*/ 0 w 229"/>
                    <a:gd name="T25" fmla="*/ 0 h 247"/>
                    <a:gd name="T26" fmla="*/ 0 w 229"/>
                    <a:gd name="T27" fmla="*/ 0 h 2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9"/>
                    <a:gd name="T43" fmla="*/ 0 h 247"/>
                    <a:gd name="T44" fmla="*/ 229 w 229"/>
                    <a:gd name="T45" fmla="*/ 247 h 24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9" h="247">
                      <a:moveTo>
                        <a:pt x="225" y="184"/>
                      </a:moveTo>
                      <a:lnTo>
                        <a:pt x="162" y="128"/>
                      </a:lnTo>
                      <a:lnTo>
                        <a:pt x="137" y="90"/>
                      </a:lnTo>
                      <a:lnTo>
                        <a:pt x="87" y="53"/>
                      </a:lnTo>
                      <a:lnTo>
                        <a:pt x="43" y="19"/>
                      </a:lnTo>
                      <a:lnTo>
                        <a:pt x="12" y="0"/>
                      </a:lnTo>
                      <a:lnTo>
                        <a:pt x="0" y="0"/>
                      </a:lnTo>
                      <a:lnTo>
                        <a:pt x="0" y="19"/>
                      </a:lnTo>
                      <a:lnTo>
                        <a:pt x="37" y="45"/>
                      </a:lnTo>
                      <a:lnTo>
                        <a:pt x="106" y="88"/>
                      </a:lnTo>
                      <a:lnTo>
                        <a:pt x="156" y="139"/>
                      </a:lnTo>
                      <a:lnTo>
                        <a:pt x="191" y="195"/>
                      </a:lnTo>
                      <a:lnTo>
                        <a:pt x="229" y="247"/>
                      </a:lnTo>
                      <a:lnTo>
                        <a:pt x="225" y="1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6" name="Freeform 114">
                  <a:extLst>
                    <a:ext uri="{FF2B5EF4-FFF2-40B4-BE49-F238E27FC236}">
                      <a16:creationId xmlns:a16="http://schemas.microsoft.com/office/drawing/2014/main" id="{D3EA0A9D-D267-48EA-9194-325A1C8673F8}"/>
                    </a:ext>
                  </a:extLst>
                </p:cNvPr>
                <p:cNvSpPr>
                  <a:spLocks/>
                </p:cNvSpPr>
                <p:nvPr/>
              </p:nvSpPr>
              <p:spPr bwMode="auto">
                <a:xfrm>
                  <a:off x="4062" y="1229"/>
                  <a:ext cx="60" cy="48"/>
                </a:xfrm>
                <a:custGeom>
                  <a:avLst/>
                  <a:gdLst>
                    <a:gd name="T0" fmla="*/ 0 w 178"/>
                    <a:gd name="T1" fmla="*/ 0 h 144"/>
                    <a:gd name="T2" fmla="*/ 0 w 178"/>
                    <a:gd name="T3" fmla="*/ 0 h 144"/>
                    <a:gd name="T4" fmla="*/ 0 w 178"/>
                    <a:gd name="T5" fmla="*/ 0 h 144"/>
                    <a:gd name="T6" fmla="*/ 0 w 178"/>
                    <a:gd name="T7" fmla="*/ 0 h 144"/>
                    <a:gd name="T8" fmla="*/ 0 w 178"/>
                    <a:gd name="T9" fmla="*/ 0 h 144"/>
                    <a:gd name="T10" fmla="*/ 0 w 178"/>
                    <a:gd name="T11" fmla="*/ 0 h 144"/>
                    <a:gd name="T12" fmla="*/ 0 w 178"/>
                    <a:gd name="T13" fmla="*/ 0 h 144"/>
                    <a:gd name="T14" fmla="*/ 0 w 178"/>
                    <a:gd name="T15" fmla="*/ 0 h 144"/>
                    <a:gd name="T16" fmla="*/ 0 w 178"/>
                    <a:gd name="T17" fmla="*/ 0 h 144"/>
                    <a:gd name="T18" fmla="*/ 0 w 178"/>
                    <a:gd name="T19" fmla="*/ 0 h 144"/>
                    <a:gd name="T20" fmla="*/ 0 w 178"/>
                    <a:gd name="T21" fmla="*/ 0 h 144"/>
                    <a:gd name="T22" fmla="*/ 0 w 178"/>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8"/>
                    <a:gd name="T37" fmla="*/ 0 h 144"/>
                    <a:gd name="T38" fmla="*/ 178 w 178"/>
                    <a:gd name="T39" fmla="*/ 144 h 1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8" h="144">
                      <a:moveTo>
                        <a:pt x="178" y="118"/>
                      </a:moveTo>
                      <a:lnTo>
                        <a:pt x="128" y="65"/>
                      </a:lnTo>
                      <a:lnTo>
                        <a:pt x="76" y="31"/>
                      </a:lnTo>
                      <a:lnTo>
                        <a:pt x="32" y="8"/>
                      </a:lnTo>
                      <a:lnTo>
                        <a:pt x="0" y="0"/>
                      </a:lnTo>
                      <a:lnTo>
                        <a:pt x="20" y="31"/>
                      </a:lnTo>
                      <a:lnTo>
                        <a:pt x="76" y="62"/>
                      </a:lnTo>
                      <a:lnTo>
                        <a:pt x="120" y="108"/>
                      </a:lnTo>
                      <a:lnTo>
                        <a:pt x="141" y="138"/>
                      </a:lnTo>
                      <a:lnTo>
                        <a:pt x="160" y="144"/>
                      </a:lnTo>
                      <a:lnTo>
                        <a:pt x="177" y="133"/>
                      </a:lnTo>
                      <a:lnTo>
                        <a:pt x="178"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7" name="Freeform 115">
                  <a:extLst>
                    <a:ext uri="{FF2B5EF4-FFF2-40B4-BE49-F238E27FC236}">
                      <a16:creationId xmlns:a16="http://schemas.microsoft.com/office/drawing/2014/main" id="{98957389-E02C-468E-9F21-ADECE842D143}"/>
                    </a:ext>
                  </a:extLst>
                </p:cNvPr>
                <p:cNvSpPr>
                  <a:spLocks/>
                </p:cNvSpPr>
                <p:nvPr/>
              </p:nvSpPr>
              <p:spPr bwMode="auto">
                <a:xfrm>
                  <a:off x="4055" y="1262"/>
                  <a:ext cx="66" cy="60"/>
                </a:xfrm>
                <a:custGeom>
                  <a:avLst/>
                  <a:gdLst>
                    <a:gd name="T0" fmla="*/ 0 w 197"/>
                    <a:gd name="T1" fmla="*/ 0 h 179"/>
                    <a:gd name="T2" fmla="*/ 0 w 197"/>
                    <a:gd name="T3" fmla="*/ 0 h 179"/>
                    <a:gd name="T4" fmla="*/ 0 w 197"/>
                    <a:gd name="T5" fmla="*/ 0 h 179"/>
                    <a:gd name="T6" fmla="*/ 0 w 197"/>
                    <a:gd name="T7" fmla="*/ 0 h 179"/>
                    <a:gd name="T8" fmla="*/ 0 w 197"/>
                    <a:gd name="T9" fmla="*/ 0 h 179"/>
                    <a:gd name="T10" fmla="*/ 0 w 197"/>
                    <a:gd name="T11" fmla="*/ 0 h 179"/>
                    <a:gd name="T12" fmla="*/ 0 w 197"/>
                    <a:gd name="T13" fmla="*/ 0 h 179"/>
                    <a:gd name="T14" fmla="*/ 0 w 197"/>
                    <a:gd name="T15" fmla="*/ 0 h 179"/>
                    <a:gd name="T16" fmla="*/ 0 w 197"/>
                    <a:gd name="T17" fmla="*/ 0 h 179"/>
                    <a:gd name="T18" fmla="*/ 0 w 197"/>
                    <a:gd name="T19" fmla="*/ 0 h 179"/>
                    <a:gd name="T20" fmla="*/ 0 w 197"/>
                    <a:gd name="T21" fmla="*/ 0 h 179"/>
                    <a:gd name="T22" fmla="*/ 0 w 197"/>
                    <a:gd name="T23" fmla="*/ 0 h 1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7"/>
                    <a:gd name="T37" fmla="*/ 0 h 179"/>
                    <a:gd name="T38" fmla="*/ 197 w 197"/>
                    <a:gd name="T39" fmla="*/ 179 h 1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7" h="179">
                      <a:moveTo>
                        <a:pt x="197" y="166"/>
                      </a:moveTo>
                      <a:lnTo>
                        <a:pt x="146" y="112"/>
                      </a:lnTo>
                      <a:lnTo>
                        <a:pt x="83" y="47"/>
                      </a:lnTo>
                      <a:lnTo>
                        <a:pt x="46" y="16"/>
                      </a:lnTo>
                      <a:lnTo>
                        <a:pt x="17" y="0"/>
                      </a:lnTo>
                      <a:lnTo>
                        <a:pt x="0" y="10"/>
                      </a:lnTo>
                      <a:lnTo>
                        <a:pt x="33" y="37"/>
                      </a:lnTo>
                      <a:lnTo>
                        <a:pt x="90" y="94"/>
                      </a:lnTo>
                      <a:lnTo>
                        <a:pt x="142" y="150"/>
                      </a:lnTo>
                      <a:lnTo>
                        <a:pt x="177" y="179"/>
                      </a:lnTo>
                      <a:lnTo>
                        <a:pt x="186" y="179"/>
                      </a:lnTo>
                      <a:lnTo>
                        <a:pt x="197" y="1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8" name="Freeform 116">
                  <a:extLst>
                    <a:ext uri="{FF2B5EF4-FFF2-40B4-BE49-F238E27FC236}">
                      <a16:creationId xmlns:a16="http://schemas.microsoft.com/office/drawing/2014/main" id="{A08E223A-E609-4D53-9688-43BE98142E80}"/>
                    </a:ext>
                  </a:extLst>
                </p:cNvPr>
                <p:cNvSpPr>
                  <a:spLocks/>
                </p:cNvSpPr>
                <p:nvPr/>
              </p:nvSpPr>
              <p:spPr bwMode="auto">
                <a:xfrm>
                  <a:off x="4063" y="1312"/>
                  <a:ext cx="46" cy="47"/>
                </a:xfrm>
                <a:custGeom>
                  <a:avLst/>
                  <a:gdLst>
                    <a:gd name="T0" fmla="*/ 0 w 139"/>
                    <a:gd name="T1" fmla="*/ 0 h 141"/>
                    <a:gd name="T2" fmla="*/ 0 w 139"/>
                    <a:gd name="T3" fmla="*/ 0 h 141"/>
                    <a:gd name="T4" fmla="*/ 0 w 139"/>
                    <a:gd name="T5" fmla="*/ 0 h 141"/>
                    <a:gd name="T6" fmla="*/ 0 w 139"/>
                    <a:gd name="T7" fmla="*/ 0 h 141"/>
                    <a:gd name="T8" fmla="*/ 0 w 139"/>
                    <a:gd name="T9" fmla="*/ 0 h 141"/>
                    <a:gd name="T10" fmla="*/ 0 w 139"/>
                    <a:gd name="T11" fmla="*/ 0 h 141"/>
                    <a:gd name="T12" fmla="*/ 0 w 139"/>
                    <a:gd name="T13" fmla="*/ 0 h 141"/>
                    <a:gd name="T14" fmla="*/ 0 w 139"/>
                    <a:gd name="T15" fmla="*/ 0 h 141"/>
                    <a:gd name="T16" fmla="*/ 0 w 139"/>
                    <a:gd name="T17" fmla="*/ 0 h 1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41"/>
                    <a:gd name="T29" fmla="*/ 139 w 139"/>
                    <a:gd name="T30" fmla="*/ 141 h 1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41">
                      <a:moveTo>
                        <a:pt x="137" y="118"/>
                      </a:moveTo>
                      <a:lnTo>
                        <a:pt x="80" y="36"/>
                      </a:lnTo>
                      <a:lnTo>
                        <a:pt x="25" y="4"/>
                      </a:lnTo>
                      <a:lnTo>
                        <a:pt x="0" y="0"/>
                      </a:lnTo>
                      <a:lnTo>
                        <a:pt x="6" y="16"/>
                      </a:lnTo>
                      <a:lnTo>
                        <a:pt x="69" y="62"/>
                      </a:lnTo>
                      <a:lnTo>
                        <a:pt x="130" y="136"/>
                      </a:lnTo>
                      <a:lnTo>
                        <a:pt x="139" y="141"/>
                      </a:lnTo>
                      <a:lnTo>
                        <a:pt x="137"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9" name="Freeform 117">
                  <a:extLst>
                    <a:ext uri="{FF2B5EF4-FFF2-40B4-BE49-F238E27FC236}">
                      <a16:creationId xmlns:a16="http://schemas.microsoft.com/office/drawing/2014/main" id="{B8DDB5A9-48C4-43A3-89A1-7366B2E4B992}"/>
                    </a:ext>
                  </a:extLst>
                </p:cNvPr>
                <p:cNvSpPr>
                  <a:spLocks/>
                </p:cNvSpPr>
                <p:nvPr/>
              </p:nvSpPr>
              <p:spPr bwMode="auto">
                <a:xfrm>
                  <a:off x="4065" y="1358"/>
                  <a:ext cx="31" cy="36"/>
                </a:xfrm>
                <a:custGeom>
                  <a:avLst/>
                  <a:gdLst>
                    <a:gd name="T0" fmla="*/ 0 w 93"/>
                    <a:gd name="T1" fmla="*/ 0 h 107"/>
                    <a:gd name="T2" fmla="*/ 0 w 93"/>
                    <a:gd name="T3" fmla="*/ 0 h 107"/>
                    <a:gd name="T4" fmla="*/ 0 w 93"/>
                    <a:gd name="T5" fmla="*/ 0 h 107"/>
                    <a:gd name="T6" fmla="*/ 0 w 93"/>
                    <a:gd name="T7" fmla="*/ 0 h 107"/>
                    <a:gd name="T8" fmla="*/ 0 w 93"/>
                    <a:gd name="T9" fmla="*/ 0 h 107"/>
                    <a:gd name="T10" fmla="*/ 0 w 93"/>
                    <a:gd name="T11" fmla="*/ 0 h 107"/>
                    <a:gd name="T12" fmla="*/ 0 w 93"/>
                    <a:gd name="T13" fmla="*/ 0 h 107"/>
                    <a:gd name="T14" fmla="*/ 0 w 93"/>
                    <a:gd name="T15" fmla="*/ 0 h 107"/>
                    <a:gd name="T16" fmla="*/ 0 w 93"/>
                    <a:gd name="T17" fmla="*/ 0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3"/>
                    <a:gd name="T28" fmla="*/ 0 h 107"/>
                    <a:gd name="T29" fmla="*/ 93 w 93"/>
                    <a:gd name="T30" fmla="*/ 107 h 1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3" h="107">
                      <a:moveTo>
                        <a:pt x="89" y="81"/>
                      </a:moveTo>
                      <a:lnTo>
                        <a:pt x="43" y="19"/>
                      </a:lnTo>
                      <a:lnTo>
                        <a:pt x="3" y="0"/>
                      </a:lnTo>
                      <a:lnTo>
                        <a:pt x="0" y="19"/>
                      </a:lnTo>
                      <a:lnTo>
                        <a:pt x="19" y="50"/>
                      </a:lnTo>
                      <a:lnTo>
                        <a:pt x="69" y="92"/>
                      </a:lnTo>
                      <a:lnTo>
                        <a:pt x="83" y="107"/>
                      </a:lnTo>
                      <a:lnTo>
                        <a:pt x="93" y="100"/>
                      </a:lnTo>
                      <a:lnTo>
                        <a:pt x="89"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0" name="Freeform 118">
                  <a:extLst>
                    <a:ext uri="{FF2B5EF4-FFF2-40B4-BE49-F238E27FC236}">
                      <a16:creationId xmlns:a16="http://schemas.microsoft.com/office/drawing/2014/main" id="{29427C89-EBA2-4CDB-8B45-25603E265657}"/>
                    </a:ext>
                  </a:extLst>
                </p:cNvPr>
                <p:cNvSpPr>
                  <a:spLocks/>
                </p:cNvSpPr>
                <p:nvPr/>
              </p:nvSpPr>
              <p:spPr bwMode="auto">
                <a:xfrm>
                  <a:off x="4067" y="1405"/>
                  <a:ext cx="40" cy="41"/>
                </a:xfrm>
                <a:custGeom>
                  <a:avLst/>
                  <a:gdLst>
                    <a:gd name="T0" fmla="*/ 0 w 119"/>
                    <a:gd name="T1" fmla="*/ 0 h 121"/>
                    <a:gd name="T2" fmla="*/ 0 w 119"/>
                    <a:gd name="T3" fmla="*/ 0 h 121"/>
                    <a:gd name="T4" fmla="*/ 0 w 119"/>
                    <a:gd name="T5" fmla="*/ 0 h 121"/>
                    <a:gd name="T6" fmla="*/ 0 w 119"/>
                    <a:gd name="T7" fmla="*/ 0 h 121"/>
                    <a:gd name="T8" fmla="*/ 0 w 119"/>
                    <a:gd name="T9" fmla="*/ 0 h 121"/>
                    <a:gd name="T10" fmla="*/ 0 w 119"/>
                    <a:gd name="T11" fmla="*/ 0 h 121"/>
                    <a:gd name="T12" fmla="*/ 0 w 119"/>
                    <a:gd name="T13" fmla="*/ 0 h 121"/>
                    <a:gd name="T14" fmla="*/ 0 w 119"/>
                    <a:gd name="T15" fmla="*/ 0 h 121"/>
                    <a:gd name="T16" fmla="*/ 0 w 119"/>
                    <a:gd name="T17" fmla="*/ 0 h 1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9"/>
                    <a:gd name="T28" fmla="*/ 0 h 121"/>
                    <a:gd name="T29" fmla="*/ 119 w 119"/>
                    <a:gd name="T30" fmla="*/ 121 h 1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9" h="121">
                      <a:moveTo>
                        <a:pt x="119" y="121"/>
                      </a:moveTo>
                      <a:lnTo>
                        <a:pt x="103" y="102"/>
                      </a:lnTo>
                      <a:lnTo>
                        <a:pt x="69" y="52"/>
                      </a:lnTo>
                      <a:lnTo>
                        <a:pt x="21" y="0"/>
                      </a:lnTo>
                      <a:lnTo>
                        <a:pt x="0" y="0"/>
                      </a:lnTo>
                      <a:lnTo>
                        <a:pt x="8" y="18"/>
                      </a:lnTo>
                      <a:lnTo>
                        <a:pt x="46" y="68"/>
                      </a:lnTo>
                      <a:lnTo>
                        <a:pt x="83" y="118"/>
                      </a:lnTo>
                      <a:lnTo>
                        <a:pt x="119" y="1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 name="Freeform 119">
                  <a:extLst>
                    <a:ext uri="{FF2B5EF4-FFF2-40B4-BE49-F238E27FC236}">
                      <a16:creationId xmlns:a16="http://schemas.microsoft.com/office/drawing/2014/main" id="{BB509632-81B3-4DB5-8691-6026D999294F}"/>
                    </a:ext>
                  </a:extLst>
                </p:cNvPr>
                <p:cNvSpPr>
                  <a:spLocks/>
                </p:cNvSpPr>
                <p:nvPr/>
              </p:nvSpPr>
              <p:spPr bwMode="auto">
                <a:xfrm>
                  <a:off x="4121" y="1070"/>
                  <a:ext cx="121" cy="448"/>
                </a:xfrm>
                <a:custGeom>
                  <a:avLst/>
                  <a:gdLst>
                    <a:gd name="T0" fmla="*/ 0 w 363"/>
                    <a:gd name="T1" fmla="*/ 0 h 1345"/>
                    <a:gd name="T2" fmla="*/ 0 w 363"/>
                    <a:gd name="T3" fmla="*/ 0 h 1345"/>
                    <a:gd name="T4" fmla="*/ 0 w 363"/>
                    <a:gd name="T5" fmla="*/ 0 h 1345"/>
                    <a:gd name="T6" fmla="*/ 0 w 363"/>
                    <a:gd name="T7" fmla="*/ 0 h 1345"/>
                    <a:gd name="T8" fmla="*/ 0 w 363"/>
                    <a:gd name="T9" fmla="*/ 0 h 1345"/>
                    <a:gd name="T10" fmla="*/ 0 w 363"/>
                    <a:gd name="T11" fmla="*/ 0 h 1345"/>
                    <a:gd name="T12" fmla="*/ 0 w 363"/>
                    <a:gd name="T13" fmla="*/ 0 h 1345"/>
                    <a:gd name="T14" fmla="*/ 0 w 363"/>
                    <a:gd name="T15" fmla="*/ 0 h 1345"/>
                    <a:gd name="T16" fmla="*/ 0 w 363"/>
                    <a:gd name="T17" fmla="*/ 0 h 1345"/>
                    <a:gd name="T18" fmla="*/ 0 w 363"/>
                    <a:gd name="T19" fmla="*/ 0 h 1345"/>
                    <a:gd name="T20" fmla="*/ 0 w 363"/>
                    <a:gd name="T21" fmla="*/ 0 h 1345"/>
                    <a:gd name="T22" fmla="*/ 0 w 363"/>
                    <a:gd name="T23" fmla="*/ 0 h 1345"/>
                    <a:gd name="T24" fmla="*/ 0 w 363"/>
                    <a:gd name="T25" fmla="*/ 0 h 1345"/>
                    <a:gd name="T26" fmla="*/ 0 w 363"/>
                    <a:gd name="T27" fmla="*/ 0 h 1345"/>
                    <a:gd name="T28" fmla="*/ 0 w 363"/>
                    <a:gd name="T29" fmla="*/ 0 h 1345"/>
                    <a:gd name="T30" fmla="*/ 0 w 363"/>
                    <a:gd name="T31" fmla="*/ 0 h 1345"/>
                    <a:gd name="T32" fmla="*/ 0 w 363"/>
                    <a:gd name="T33" fmla="*/ 0 h 1345"/>
                    <a:gd name="T34" fmla="*/ 0 w 363"/>
                    <a:gd name="T35" fmla="*/ 0 h 1345"/>
                    <a:gd name="T36" fmla="*/ 0 w 363"/>
                    <a:gd name="T37" fmla="*/ 0 h 1345"/>
                    <a:gd name="T38" fmla="*/ 0 w 363"/>
                    <a:gd name="T39" fmla="*/ 0 h 1345"/>
                    <a:gd name="T40" fmla="*/ 0 w 363"/>
                    <a:gd name="T41" fmla="*/ 0 h 1345"/>
                    <a:gd name="T42" fmla="*/ 0 w 363"/>
                    <a:gd name="T43" fmla="*/ 0 h 1345"/>
                    <a:gd name="T44" fmla="*/ 0 w 363"/>
                    <a:gd name="T45" fmla="*/ 0 h 1345"/>
                    <a:gd name="T46" fmla="*/ 0 w 363"/>
                    <a:gd name="T47" fmla="*/ 0 h 1345"/>
                    <a:gd name="T48" fmla="*/ 0 w 363"/>
                    <a:gd name="T49" fmla="*/ 0 h 1345"/>
                    <a:gd name="T50" fmla="*/ 0 w 363"/>
                    <a:gd name="T51" fmla="*/ 0 h 1345"/>
                    <a:gd name="T52" fmla="*/ 0 w 363"/>
                    <a:gd name="T53" fmla="*/ 0 h 1345"/>
                    <a:gd name="T54" fmla="*/ 0 w 363"/>
                    <a:gd name="T55" fmla="*/ 0 h 1345"/>
                    <a:gd name="T56" fmla="*/ 0 w 363"/>
                    <a:gd name="T57" fmla="*/ 0 h 1345"/>
                    <a:gd name="T58" fmla="*/ 0 w 363"/>
                    <a:gd name="T59" fmla="*/ 0 h 1345"/>
                    <a:gd name="T60" fmla="*/ 0 w 363"/>
                    <a:gd name="T61" fmla="*/ 0 h 1345"/>
                    <a:gd name="T62" fmla="*/ 0 w 363"/>
                    <a:gd name="T63" fmla="*/ 0 h 1345"/>
                    <a:gd name="T64" fmla="*/ 0 w 363"/>
                    <a:gd name="T65" fmla="*/ 0 h 1345"/>
                    <a:gd name="T66" fmla="*/ 0 w 363"/>
                    <a:gd name="T67" fmla="*/ 0 h 1345"/>
                    <a:gd name="T68" fmla="*/ 0 w 363"/>
                    <a:gd name="T69" fmla="*/ 0 h 1345"/>
                    <a:gd name="T70" fmla="*/ 0 w 363"/>
                    <a:gd name="T71" fmla="*/ 0 h 1345"/>
                    <a:gd name="T72" fmla="*/ 0 w 363"/>
                    <a:gd name="T73" fmla="*/ 0 h 1345"/>
                    <a:gd name="T74" fmla="*/ 0 w 363"/>
                    <a:gd name="T75" fmla="*/ 0 h 1345"/>
                    <a:gd name="T76" fmla="*/ 0 w 363"/>
                    <a:gd name="T77" fmla="*/ 0 h 1345"/>
                    <a:gd name="T78" fmla="*/ 0 w 363"/>
                    <a:gd name="T79" fmla="*/ 0 h 1345"/>
                    <a:gd name="T80" fmla="*/ 0 w 363"/>
                    <a:gd name="T81" fmla="*/ 0 h 1345"/>
                    <a:gd name="T82" fmla="*/ 0 w 363"/>
                    <a:gd name="T83" fmla="*/ 0 h 1345"/>
                    <a:gd name="T84" fmla="*/ 0 w 363"/>
                    <a:gd name="T85" fmla="*/ 0 h 1345"/>
                    <a:gd name="T86" fmla="*/ 0 w 363"/>
                    <a:gd name="T87" fmla="*/ 0 h 1345"/>
                    <a:gd name="T88" fmla="*/ 0 w 363"/>
                    <a:gd name="T89" fmla="*/ 0 h 1345"/>
                    <a:gd name="T90" fmla="*/ 0 w 363"/>
                    <a:gd name="T91" fmla="*/ 0 h 134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3"/>
                    <a:gd name="T139" fmla="*/ 0 h 1345"/>
                    <a:gd name="T140" fmla="*/ 363 w 363"/>
                    <a:gd name="T141" fmla="*/ 1345 h 134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3" h="1345">
                      <a:moveTo>
                        <a:pt x="65" y="127"/>
                      </a:moveTo>
                      <a:lnTo>
                        <a:pt x="52" y="164"/>
                      </a:lnTo>
                      <a:lnTo>
                        <a:pt x="63" y="201"/>
                      </a:lnTo>
                      <a:lnTo>
                        <a:pt x="65" y="238"/>
                      </a:lnTo>
                      <a:lnTo>
                        <a:pt x="52" y="262"/>
                      </a:lnTo>
                      <a:lnTo>
                        <a:pt x="34" y="288"/>
                      </a:lnTo>
                      <a:lnTo>
                        <a:pt x="26" y="330"/>
                      </a:lnTo>
                      <a:lnTo>
                        <a:pt x="37" y="358"/>
                      </a:lnTo>
                      <a:lnTo>
                        <a:pt x="56" y="388"/>
                      </a:lnTo>
                      <a:lnTo>
                        <a:pt x="56" y="414"/>
                      </a:lnTo>
                      <a:lnTo>
                        <a:pt x="44" y="438"/>
                      </a:lnTo>
                      <a:lnTo>
                        <a:pt x="27" y="470"/>
                      </a:lnTo>
                      <a:lnTo>
                        <a:pt x="34" y="501"/>
                      </a:lnTo>
                      <a:lnTo>
                        <a:pt x="58" y="567"/>
                      </a:lnTo>
                      <a:lnTo>
                        <a:pt x="56" y="595"/>
                      </a:lnTo>
                      <a:lnTo>
                        <a:pt x="21" y="649"/>
                      </a:lnTo>
                      <a:lnTo>
                        <a:pt x="21" y="695"/>
                      </a:lnTo>
                      <a:lnTo>
                        <a:pt x="40" y="730"/>
                      </a:lnTo>
                      <a:lnTo>
                        <a:pt x="52" y="761"/>
                      </a:lnTo>
                      <a:lnTo>
                        <a:pt x="50" y="788"/>
                      </a:lnTo>
                      <a:lnTo>
                        <a:pt x="19" y="817"/>
                      </a:lnTo>
                      <a:lnTo>
                        <a:pt x="13" y="838"/>
                      </a:lnTo>
                      <a:lnTo>
                        <a:pt x="19" y="888"/>
                      </a:lnTo>
                      <a:lnTo>
                        <a:pt x="34" y="943"/>
                      </a:lnTo>
                      <a:lnTo>
                        <a:pt x="34" y="974"/>
                      </a:lnTo>
                      <a:lnTo>
                        <a:pt x="31" y="999"/>
                      </a:lnTo>
                      <a:lnTo>
                        <a:pt x="8" y="1036"/>
                      </a:lnTo>
                      <a:lnTo>
                        <a:pt x="0" y="1067"/>
                      </a:lnTo>
                      <a:lnTo>
                        <a:pt x="2" y="1101"/>
                      </a:lnTo>
                      <a:lnTo>
                        <a:pt x="19" y="1125"/>
                      </a:lnTo>
                      <a:lnTo>
                        <a:pt x="37" y="1149"/>
                      </a:lnTo>
                      <a:lnTo>
                        <a:pt x="21" y="1180"/>
                      </a:lnTo>
                      <a:lnTo>
                        <a:pt x="13" y="1211"/>
                      </a:lnTo>
                      <a:lnTo>
                        <a:pt x="27" y="1236"/>
                      </a:lnTo>
                      <a:lnTo>
                        <a:pt x="50" y="1254"/>
                      </a:lnTo>
                      <a:lnTo>
                        <a:pt x="52" y="1286"/>
                      </a:lnTo>
                      <a:lnTo>
                        <a:pt x="52" y="1311"/>
                      </a:lnTo>
                      <a:lnTo>
                        <a:pt x="56" y="1345"/>
                      </a:lnTo>
                      <a:lnTo>
                        <a:pt x="95" y="1317"/>
                      </a:lnTo>
                      <a:lnTo>
                        <a:pt x="137" y="1295"/>
                      </a:lnTo>
                      <a:lnTo>
                        <a:pt x="176" y="1282"/>
                      </a:lnTo>
                      <a:lnTo>
                        <a:pt x="234" y="1282"/>
                      </a:lnTo>
                      <a:lnTo>
                        <a:pt x="276" y="1275"/>
                      </a:lnTo>
                      <a:lnTo>
                        <a:pt x="300" y="1254"/>
                      </a:lnTo>
                      <a:lnTo>
                        <a:pt x="345" y="1243"/>
                      </a:lnTo>
                      <a:lnTo>
                        <a:pt x="321" y="1217"/>
                      </a:lnTo>
                      <a:lnTo>
                        <a:pt x="313" y="1182"/>
                      </a:lnTo>
                      <a:lnTo>
                        <a:pt x="328" y="1143"/>
                      </a:lnTo>
                      <a:lnTo>
                        <a:pt x="326" y="1086"/>
                      </a:lnTo>
                      <a:lnTo>
                        <a:pt x="313" y="1045"/>
                      </a:lnTo>
                      <a:lnTo>
                        <a:pt x="300" y="1024"/>
                      </a:lnTo>
                      <a:lnTo>
                        <a:pt x="297" y="993"/>
                      </a:lnTo>
                      <a:lnTo>
                        <a:pt x="313" y="956"/>
                      </a:lnTo>
                      <a:lnTo>
                        <a:pt x="307" y="930"/>
                      </a:lnTo>
                      <a:lnTo>
                        <a:pt x="276" y="886"/>
                      </a:lnTo>
                      <a:lnTo>
                        <a:pt x="277" y="861"/>
                      </a:lnTo>
                      <a:lnTo>
                        <a:pt x="290" y="838"/>
                      </a:lnTo>
                      <a:lnTo>
                        <a:pt x="319" y="807"/>
                      </a:lnTo>
                      <a:lnTo>
                        <a:pt x="308" y="782"/>
                      </a:lnTo>
                      <a:lnTo>
                        <a:pt x="287" y="730"/>
                      </a:lnTo>
                      <a:lnTo>
                        <a:pt x="271" y="695"/>
                      </a:lnTo>
                      <a:lnTo>
                        <a:pt x="271" y="657"/>
                      </a:lnTo>
                      <a:lnTo>
                        <a:pt x="328" y="637"/>
                      </a:lnTo>
                      <a:lnTo>
                        <a:pt x="334" y="601"/>
                      </a:lnTo>
                      <a:lnTo>
                        <a:pt x="328" y="580"/>
                      </a:lnTo>
                      <a:lnTo>
                        <a:pt x="313" y="562"/>
                      </a:lnTo>
                      <a:lnTo>
                        <a:pt x="315" y="530"/>
                      </a:lnTo>
                      <a:lnTo>
                        <a:pt x="313" y="493"/>
                      </a:lnTo>
                      <a:lnTo>
                        <a:pt x="297" y="474"/>
                      </a:lnTo>
                      <a:lnTo>
                        <a:pt x="284" y="449"/>
                      </a:lnTo>
                      <a:lnTo>
                        <a:pt x="294" y="424"/>
                      </a:lnTo>
                      <a:lnTo>
                        <a:pt x="307" y="395"/>
                      </a:lnTo>
                      <a:lnTo>
                        <a:pt x="307" y="377"/>
                      </a:lnTo>
                      <a:lnTo>
                        <a:pt x="287" y="351"/>
                      </a:lnTo>
                      <a:lnTo>
                        <a:pt x="282" y="330"/>
                      </a:lnTo>
                      <a:lnTo>
                        <a:pt x="287" y="314"/>
                      </a:lnTo>
                      <a:lnTo>
                        <a:pt x="307" y="301"/>
                      </a:lnTo>
                      <a:lnTo>
                        <a:pt x="308" y="280"/>
                      </a:lnTo>
                      <a:lnTo>
                        <a:pt x="303" y="269"/>
                      </a:lnTo>
                      <a:lnTo>
                        <a:pt x="282" y="237"/>
                      </a:lnTo>
                      <a:lnTo>
                        <a:pt x="276" y="201"/>
                      </a:lnTo>
                      <a:lnTo>
                        <a:pt x="277" y="174"/>
                      </a:lnTo>
                      <a:lnTo>
                        <a:pt x="297" y="149"/>
                      </a:lnTo>
                      <a:lnTo>
                        <a:pt x="347" y="95"/>
                      </a:lnTo>
                      <a:lnTo>
                        <a:pt x="363" y="49"/>
                      </a:lnTo>
                      <a:lnTo>
                        <a:pt x="363" y="12"/>
                      </a:lnTo>
                      <a:lnTo>
                        <a:pt x="347" y="0"/>
                      </a:lnTo>
                      <a:lnTo>
                        <a:pt x="321" y="12"/>
                      </a:lnTo>
                      <a:lnTo>
                        <a:pt x="258" y="51"/>
                      </a:lnTo>
                      <a:lnTo>
                        <a:pt x="200" y="77"/>
                      </a:lnTo>
                      <a:lnTo>
                        <a:pt x="140" y="101"/>
                      </a:lnTo>
                      <a:lnTo>
                        <a:pt x="100" y="114"/>
                      </a:lnTo>
                      <a:lnTo>
                        <a:pt x="65" y="12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2" name="Freeform 120">
                  <a:extLst>
                    <a:ext uri="{FF2B5EF4-FFF2-40B4-BE49-F238E27FC236}">
                      <a16:creationId xmlns:a16="http://schemas.microsoft.com/office/drawing/2014/main" id="{EE4484E3-188E-4699-8F93-AECB3127CD8B}"/>
                    </a:ext>
                  </a:extLst>
                </p:cNvPr>
                <p:cNvSpPr>
                  <a:spLocks/>
                </p:cNvSpPr>
                <p:nvPr/>
              </p:nvSpPr>
              <p:spPr bwMode="auto">
                <a:xfrm>
                  <a:off x="4036" y="1066"/>
                  <a:ext cx="217" cy="459"/>
                </a:xfrm>
                <a:custGeom>
                  <a:avLst/>
                  <a:gdLst>
                    <a:gd name="T0" fmla="*/ 0 w 650"/>
                    <a:gd name="T1" fmla="*/ 0 h 1377"/>
                    <a:gd name="T2" fmla="*/ 0 w 650"/>
                    <a:gd name="T3" fmla="*/ 0 h 1377"/>
                    <a:gd name="T4" fmla="*/ 0 w 650"/>
                    <a:gd name="T5" fmla="*/ 0 h 1377"/>
                    <a:gd name="T6" fmla="*/ 0 w 650"/>
                    <a:gd name="T7" fmla="*/ 0 h 1377"/>
                    <a:gd name="T8" fmla="*/ 0 w 650"/>
                    <a:gd name="T9" fmla="*/ 0 h 1377"/>
                    <a:gd name="T10" fmla="*/ 0 w 650"/>
                    <a:gd name="T11" fmla="*/ 0 h 1377"/>
                    <a:gd name="T12" fmla="*/ 0 w 650"/>
                    <a:gd name="T13" fmla="*/ 0 h 1377"/>
                    <a:gd name="T14" fmla="*/ 0 w 650"/>
                    <a:gd name="T15" fmla="*/ 0 h 1377"/>
                    <a:gd name="T16" fmla="*/ 0 w 650"/>
                    <a:gd name="T17" fmla="*/ 0 h 1377"/>
                    <a:gd name="T18" fmla="*/ 0 w 650"/>
                    <a:gd name="T19" fmla="*/ 0 h 1377"/>
                    <a:gd name="T20" fmla="*/ 0 w 650"/>
                    <a:gd name="T21" fmla="*/ 0 h 1377"/>
                    <a:gd name="T22" fmla="*/ 0 w 650"/>
                    <a:gd name="T23" fmla="*/ 0 h 1377"/>
                    <a:gd name="T24" fmla="*/ 0 w 650"/>
                    <a:gd name="T25" fmla="*/ 0 h 1377"/>
                    <a:gd name="T26" fmla="*/ 0 w 650"/>
                    <a:gd name="T27" fmla="*/ 0 h 1377"/>
                    <a:gd name="T28" fmla="*/ 0 w 650"/>
                    <a:gd name="T29" fmla="*/ 0 h 1377"/>
                    <a:gd name="T30" fmla="*/ 0 w 650"/>
                    <a:gd name="T31" fmla="*/ 0 h 1377"/>
                    <a:gd name="T32" fmla="*/ 0 w 650"/>
                    <a:gd name="T33" fmla="*/ 0 h 1377"/>
                    <a:gd name="T34" fmla="*/ 0 w 650"/>
                    <a:gd name="T35" fmla="*/ 0 h 1377"/>
                    <a:gd name="T36" fmla="*/ 0 w 650"/>
                    <a:gd name="T37" fmla="*/ 0 h 1377"/>
                    <a:gd name="T38" fmla="*/ 0 w 650"/>
                    <a:gd name="T39" fmla="*/ 0 h 1377"/>
                    <a:gd name="T40" fmla="*/ 0 w 650"/>
                    <a:gd name="T41" fmla="*/ 0 h 1377"/>
                    <a:gd name="T42" fmla="*/ 0 w 650"/>
                    <a:gd name="T43" fmla="*/ 0 h 1377"/>
                    <a:gd name="T44" fmla="*/ 0 w 650"/>
                    <a:gd name="T45" fmla="*/ 0 h 1377"/>
                    <a:gd name="T46" fmla="*/ 0 w 650"/>
                    <a:gd name="T47" fmla="*/ 0 h 1377"/>
                    <a:gd name="T48" fmla="*/ 0 w 650"/>
                    <a:gd name="T49" fmla="*/ 0 h 1377"/>
                    <a:gd name="T50" fmla="*/ 0 w 650"/>
                    <a:gd name="T51" fmla="*/ 0 h 1377"/>
                    <a:gd name="T52" fmla="*/ 0 w 650"/>
                    <a:gd name="T53" fmla="*/ 0 h 1377"/>
                    <a:gd name="T54" fmla="*/ 0 w 650"/>
                    <a:gd name="T55" fmla="*/ 0 h 1377"/>
                    <a:gd name="T56" fmla="*/ 0 w 650"/>
                    <a:gd name="T57" fmla="*/ 0 h 1377"/>
                    <a:gd name="T58" fmla="*/ 0 w 650"/>
                    <a:gd name="T59" fmla="*/ 0 h 1377"/>
                    <a:gd name="T60" fmla="*/ 0 w 650"/>
                    <a:gd name="T61" fmla="*/ 0 h 1377"/>
                    <a:gd name="T62" fmla="*/ 0 w 650"/>
                    <a:gd name="T63" fmla="*/ 0 h 1377"/>
                    <a:gd name="T64" fmla="*/ 0 w 650"/>
                    <a:gd name="T65" fmla="*/ 0 h 1377"/>
                    <a:gd name="T66" fmla="*/ 0 w 650"/>
                    <a:gd name="T67" fmla="*/ 0 h 1377"/>
                    <a:gd name="T68" fmla="*/ 0 w 650"/>
                    <a:gd name="T69" fmla="*/ 0 h 1377"/>
                    <a:gd name="T70" fmla="*/ 0 w 650"/>
                    <a:gd name="T71" fmla="*/ 0 h 1377"/>
                    <a:gd name="T72" fmla="*/ 0 w 650"/>
                    <a:gd name="T73" fmla="*/ 0 h 1377"/>
                    <a:gd name="T74" fmla="*/ 0 w 650"/>
                    <a:gd name="T75" fmla="*/ 0 h 1377"/>
                    <a:gd name="T76" fmla="*/ 0 w 650"/>
                    <a:gd name="T77" fmla="*/ 0 h 1377"/>
                    <a:gd name="T78" fmla="*/ 0 w 650"/>
                    <a:gd name="T79" fmla="*/ 0 h 1377"/>
                    <a:gd name="T80" fmla="*/ 0 w 650"/>
                    <a:gd name="T81" fmla="*/ 0 h 1377"/>
                    <a:gd name="T82" fmla="*/ 0 w 650"/>
                    <a:gd name="T83" fmla="*/ 0 h 1377"/>
                    <a:gd name="T84" fmla="*/ 0 w 650"/>
                    <a:gd name="T85" fmla="*/ 0 h 1377"/>
                    <a:gd name="T86" fmla="*/ 0 w 650"/>
                    <a:gd name="T87" fmla="*/ 0 h 1377"/>
                    <a:gd name="T88" fmla="*/ 0 w 650"/>
                    <a:gd name="T89" fmla="*/ 0 h 1377"/>
                    <a:gd name="T90" fmla="*/ 0 w 650"/>
                    <a:gd name="T91" fmla="*/ 0 h 1377"/>
                    <a:gd name="T92" fmla="*/ 0 w 650"/>
                    <a:gd name="T93" fmla="*/ 0 h 1377"/>
                    <a:gd name="T94" fmla="*/ 0 w 650"/>
                    <a:gd name="T95" fmla="*/ 0 h 137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50"/>
                    <a:gd name="T145" fmla="*/ 0 h 1377"/>
                    <a:gd name="T146" fmla="*/ 650 w 650"/>
                    <a:gd name="T147" fmla="*/ 1377 h 137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50" h="1377">
                      <a:moveTo>
                        <a:pt x="552" y="1246"/>
                      </a:moveTo>
                      <a:lnTo>
                        <a:pt x="524" y="1277"/>
                      </a:lnTo>
                      <a:lnTo>
                        <a:pt x="481" y="1287"/>
                      </a:lnTo>
                      <a:lnTo>
                        <a:pt x="424" y="1293"/>
                      </a:lnTo>
                      <a:lnTo>
                        <a:pt x="363" y="1306"/>
                      </a:lnTo>
                      <a:lnTo>
                        <a:pt x="324" y="1330"/>
                      </a:lnTo>
                      <a:lnTo>
                        <a:pt x="311" y="1343"/>
                      </a:lnTo>
                      <a:lnTo>
                        <a:pt x="298" y="1337"/>
                      </a:lnTo>
                      <a:lnTo>
                        <a:pt x="226" y="1283"/>
                      </a:lnTo>
                      <a:lnTo>
                        <a:pt x="132" y="1208"/>
                      </a:lnTo>
                      <a:lnTo>
                        <a:pt x="100" y="1162"/>
                      </a:lnTo>
                      <a:lnTo>
                        <a:pt x="53" y="1114"/>
                      </a:lnTo>
                      <a:lnTo>
                        <a:pt x="37" y="1077"/>
                      </a:lnTo>
                      <a:lnTo>
                        <a:pt x="0" y="1071"/>
                      </a:lnTo>
                      <a:lnTo>
                        <a:pt x="19" y="1112"/>
                      </a:lnTo>
                      <a:lnTo>
                        <a:pt x="40" y="1151"/>
                      </a:lnTo>
                      <a:lnTo>
                        <a:pt x="100" y="1196"/>
                      </a:lnTo>
                      <a:lnTo>
                        <a:pt x="142" y="1250"/>
                      </a:lnTo>
                      <a:lnTo>
                        <a:pt x="245" y="1314"/>
                      </a:lnTo>
                      <a:lnTo>
                        <a:pt x="307" y="1377"/>
                      </a:lnTo>
                      <a:lnTo>
                        <a:pt x="332" y="1371"/>
                      </a:lnTo>
                      <a:lnTo>
                        <a:pt x="358" y="1340"/>
                      </a:lnTo>
                      <a:lnTo>
                        <a:pt x="392" y="1321"/>
                      </a:lnTo>
                      <a:lnTo>
                        <a:pt x="437" y="1308"/>
                      </a:lnTo>
                      <a:lnTo>
                        <a:pt x="531" y="1300"/>
                      </a:lnTo>
                      <a:lnTo>
                        <a:pt x="558" y="1283"/>
                      </a:lnTo>
                      <a:lnTo>
                        <a:pt x="606" y="1271"/>
                      </a:lnTo>
                      <a:lnTo>
                        <a:pt x="614" y="1250"/>
                      </a:lnTo>
                      <a:lnTo>
                        <a:pt x="600" y="1225"/>
                      </a:lnTo>
                      <a:lnTo>
                        <a:pt x="582" y="1200"/>
                      </a:lnTo>
                      <a:lnTo>
                        <a:pt x="593" y="1169"/>
                      </a:lnTo>
                      <a:lnTo>
                        <a:pt x="606" y="1151"/>
                      </a:lnTo>
                      <a:lnTo>
                        <a:pt x="606" y="1125"/>
                      </a:lnTo>
                      <a:lnTo>
                        <a:pt x="593" y="1083"/>
                      </a:lnTo>
                      <a:lnTo>
                        <a:pt x="587" y="1062"/>
                      </a:lnTo>
                      <a:lnTo>
                        <a:pt x="571" y="1043"/>
                      </a:lnTo>
                      <a:lnTo>
                        <a:pt x="562" y="1021"/>
                      </a:lnTo>
                      <a:lnTo>
                        <a:pt x="571" y="1000"/>
                      </a:lnTo>
                      <a:lnTo>
                        <a:pt x="589" y="983"/>
                      </a:lnTo>
                      <a:lnTo>
                        <a:pt x="587" y="956"/>
                      </a:lnTo>
                      <a:lnTo>
                        <a:pt x="576" y="937"/>
                      </a:lnTo>
                      <a:lnTo>
                        <a:pt x="555" y="908"/>
                      </a:lnTo>
                      <a:lnTo>
                        <a:pt x="543" y="893"/>
                      </a:lnTo>
                      <a:lnTo>
                        <a:pt x="550" y="871"/>
                      </a:lnTo>
                      <a:lnTo>
                        <a:pt x="581" y="853"/>
                      </a:lnTo>
                      <a:lnTo>
                        <a:pt x="593" y="827"/>
                      </a:lnTo>
                      <a:lnTo>
                        <a:pt x="589" y="806"/>
                      </a:lnTo>
                      <a:lnTo>
                        <a:pt x="568" y="771"/>
                      </a:lnTo>
                      <a:lnTo>
                        <a:pt x="545" y="727"/>
                      </a:lnTo>
                      <a:lnTo>
                        <a:pt x="537" y="696"/>
                      </a:lnTo>
                      <a:lnTo>
                        <a:pt x="550" y="683"/>
                      </a:lnTo>
                      <a:lnTo>
                        <a:pt x="582" y="671"/>
                      </a:lnTo>
                      <a:lnTo>
                        <a:pt x="602" y="658"/>
                      </a:lnTo>
                      <a:lnTo>
                        <a:pt x="606" y="619"/>
                      </a:lnTo>
                      <a:lnTo>
                        <a:pt x="582" y="575"/>
                      </a:lnTo>
                      <a:lnTo>
                        <a:pt x="587" y="546"/>
                      </a:lnTo>
                      <a:lnTo>
                        <a:pt x="595" y="519"/>
                      </a:lnTo>
                      <a:lnTo>
                        <a:pt x="574" y="488"/>
                      </a:lnTo>
                      <a:lnTo>
                        <a:pt x="555" y="458"/>
                      </a:lnTo>
                      <a:lnTo>
                        <a:pt x="562" y="440"/>
                      </a:lnTo>
                      <a:lnTo>
                        <a:pt x="574" y="421"/>
                      </a:lnTo>
                      <a:lnTo>
                        <a:pt x="574" y="390"/>
                      </a:lnTo>
                      <a:lnTo>
                        <a:pt x="562" y="371"/>
                      </a:lnTo>
                      <a:lnTo>
                        <a:pt x="550" y="356"/>
                      </a:lnTo>
                      <a:lnTo>
                        <a:pt x="552" y="333"/>
                      </a:lnTo>
                      <a:lnTo>
                        <a:pt x="574" y="321"/>
                      </a:lnTo>
                      <a:lnTo>
                        <a:pt x="587" y="308"/>
                      </a:lnTo>
                      <a:lnTo>
                        <a:pt x="581" y="284"/>
                      </a:lnTo>
                      <a:lnTo>
                        <a:pt x="555" y="253"/>
                      </a:lnTo>
                      <a:lnTo>
                        <a:pt x="545" y="225"/>
                      </a:lnTo>
                      <a:lnTo>
                        <a:pt x="543" y="193"/>
                      </a:lnTo>
                      <a:lnTo>
                        <a:pt x="564" y="163"/>
                      </a:lnTo>
                      <a:lnTo>
                        <a:pt x="608" y="114"/>
                      </a:lnTo>
                      <a:lnTo>
                        <a:pt x="631" y="77"/>
                      </a:lnTo>
                      <a:lnTo>
                        <a:pt x="650" y="46"/>
                      </a:lnTo>
                      <a:lnTo>
                        <a:pt x="644" y="14"/>
                      </a:lnTo>
                      <a:lnTo>
                        <a:pt x="626" y="0"/>
                      </a:lnTo>
                      <a:lnTo>
                        <a:pt x="614" y="3"/>
                      </a:lnTo>
                      <a:lnTo>
                        <a:pt x="593" y="27"/>
                      </a:lnTo>
                      <a:lnTo>
                        <a:pt x="608" y="46"/>
                      </a:lnTo>
                      <a:lnTo>
                        <a:pt x="606" y="77"/>
                      </a:lnTo>
                      <a:lnTo>
                        <a:pt x="576" y="132"/>
                      </a:lnTo>
                      <a:lnTo>
                        <a:pt x="539" y="163"/>
                      </a:lnTo>
                      <a:lnTo>
                        <a:pt x="526" y="182"/>
                      </a:lnTo>
                      <a:lnTo>
                        <a:pt x="518" y="206"/>
                      </a:lnTo>
                      <a:lnTo>
                        <a:pt x="514" y="221"/>
                      </a:lnTo>
                      <a:lnTo>
                        <a:pt x="458" y="264"/>
                      </a:lnTo>
                      <a:lnTo>
                        <a:pt x="408" y="293"/>
                      </a:lnTo>
                      <a:lnTo>
                        <a:pt x="401" y="314"/>
                      </a:lnTo>
                      <a:lnTo>
                        <a:pt x="418" y="319"/>
                      </a:lnTo>
                      <a:lnTo>
                        <a:pt x="493" y="264"/>
                      </a:lnTo>
                      <a:lnTo>
                        <a:pt x="531" y="253"/>
                      </a:lnTo>
                      <a:lnTo>
                        <a:pt x="550" y="288"/>
                      </a:lnTo>
                      <a:lnTo>
                        <a:pt x="555" y="303"/>
                      </a:lnTo>
                      <a:lnTo>
                        <a:pt x="537" y="319"/>
                      </a:lnTo>
                      <a:lnTo>
                        <a:pt x="521" y="332"/>
                      </a:lnTo>
                      <a:lnTo>
                        <a:pt x="518" y="353"/>
                      </a:lnTo>
                      <a:lnTo>
                        <a:pt x="524" y="375"/>
                      </a:lnTo>
                      <a:lnTo>
                        <a:pt x="508" y="393"/>
                      </a:lnTo>
                      <a:lnTo>
                        <a:pt x="461" y="414"/>
                      </a:lnTo>
                      <a:lnTo>
                        <a:pt x="392" y="443"/>
                      </a:lnTo>
                      <a:lnTo>
                        <a:pt x="418" y="453"/>
                      </a:lnTo>
                      <a:lnTo>
                        <a:pt x="489" y="425"/>
                      </a:lnTo>
                      <a:lnTo>
                        <a:pt x="545" y="396"/>
                      </a:lnTo>
                      <a:lnTo>
                        <a:pt x="555" y="403"/>
                      </a:lnTo>
                      <a:lnTo>
                        <a:pt x="550" y="421"/>
                      </a:lnTo>
                      <a:lnTo>
                        <a:pt x="531" y="440"/>
                      </a:lnTo>
                      <a:lnTo>
                        <a:pt x="524" y="458"/>
                      </a:lnTo>
                      <a:lnTo>
                        <a:pt x="532" y="483"/>
                      </a:lnTo>
                      <a:lnTo>
                        <a:pt x="555" y="503"/>
                      </a:lnTo>
                      <a:lnTo>
                        <a:pt x="555" y="519"/>
                      </a:lnTo>
                      <a:lnTo>
                        <a:pt x="518" y="527"/>
                      </a:lnTo>
                      <a:lnTo>
                        <a:pt x="487" y="569"/>
                      </a:lnTo>
                      <a:lnTo>
                        <a:pt x="450" y="593"/>
                      </a:lnTo>
                      <a:lnTo>
                        <a:pt x="399" y="606"/>
                      </a:lnTo>
                      <a:lnTo>
                        <a:pt x="395" y="619"/>
                      </a:lnTo>
                      <a:lnTo>
                        <a:pt x="426" y="614"/>
                      </a:lnTo>
                      <a:lnTo>
                        <a:pt x="493" y="593"/>
                      </a:lnTo>
                      <a:lnTo>
                        <a:pt x="518" y="575"/>
                      </a:lnTo>
                      <a:lnTo>
                        <a:pt x="532" y="556"/>
                      </a:lnTo>
                      <a:lnTo>
                        <a:pt x="555" y="553"/>
                      </a:lnTo>
                      <a:lnTo>
                        <a:pt x="555" y="575"/>
                      </a:lnTo>
                      <a:lnTo>
                        <a:pt x="571" y="596"/>
                      </a:lnTo>
                      <a:lnTo>
                        <a:pt x="582" y="619"/>
                      </a:lnTo>
                      <a:lnTo>
                        <a:pt x="574" y="637"/>
                      </a:lnTo>
                      <a:lnTo>
                        <a:pt x="545" y="650"/>
                      </a:lnTo>
                      <a:lnTo>
                        <a:pt x="518" y="658"/>
                      </a:lnTo>
                      <a:lnTo>
                        <a:pt x="500" y="677"/>
                      </a:lnTo>
                      <a:lnTo>
                        <a:pt x="413" y="703"/>
                      </a:lnTo>
                      <a:lnTo>
                        <a:pt x="351" y="725"/>
                      </a:lnTo>
                      <a:lnTo>
                        <a:pt x="326" y="737"/>
                      </a:lnTo>
                      <a:lnTo>
                        <a:pt x="345" y="753"/>
                      </a:lnTo>
                      <a:lnTo>
                        <a:pt x="382" y="743"/>
                      </a:lnTo>
                      <a:lnTo>
                        <a:pt x="458" y="714"/>
                      </a:lnTo>
                      <a:lnTo>
                        <a:pt x="508" y="700"/>
                      </a:lnTo>
                      <a:lnTo>
                        <a:pt x="521" y="721"/>
                      </a:lnTo>
                      <a:lnTo>
                        <a:pt x="532" y="758"/>
                      </a:lnTo>
                      <a:lnTo>
                        <a:pt x="555" y="790"/>
                      </a:lnTo>
                      <a:lnTo>
                        <a:pt x="558" y="814"/>
                      </a:lnTo>
                      <a:lnTo>
                        <a:pt x="555" y="837"/>
                      </a:lnTo>
                      <a:lnTo>
                        <a:pt x="531" y="846"/>
                      </a:lnTo>
                      <a:lnTo>
                        <a:pt x="487" y="856"/>
                      </a:lnTo>
                      <a:lnTo>
                        <a:pt x="431" y="882"/>
                      </a:lnTo>
                      <a:lnTo>
                        <a:pt x="349" y="893"/>
                      </a:lnTo>
                      <a:lnTo>
                        <a:pt x="318" y="908"/>
                      </a:lnTo>
                      <a:lnTo>
                        <a:pt x="339" y="919"/>
                      </a:lnTo>
                      <a:lnTo>
                        <a:pt x="411" y="908"/>
                      </a:lnTo>
                      <a:lnTo>
                        <a:pt x="461" y="890"/>
                      </a:lnTo>
                      <a:lnTo>
                        <a:pt x="495" y="877"/>
                      </a:lnTo>
                      <a:lnTo>
                        <a:pt x="524" y="871"/>
                      </a:lnTo>
                      <a:lnTo>
                        <a:pt x="521" y="893"/>
                      </a:lnTo>
                      <a:lnTo>
                        <a:pt x="532" y="925"/>
                      </a:lnTo>
                      <a:lnTo>
                        <a:pt x="552" y="943"/>
                      </a:lnTo>
                      <a:lnTo>
                        <a:pt x="555" y="964"/>
                      </a:lnTo>
                      <a:lnTo>
                        <a:pt x="555" y="983"/>
                      </a:lnTo>
                      <a:lnTo>
                        <a:pt x="531" y="993"/>
                      </a:lnTo>
                      <a:lnTo>
                        <a:pt x="482" y="996"/>
                      </a:lnTo>
                      <a:lnTo>
                        <a:pt x="450" y="1006"/>
                      </a:lnTo>
                      <a:lnTo>
                        <a:pt x="374" y="1032"/>
                      </a:lnTo>
                      <a:lnTo>
                        <a:pt x="332" y="1033"/>
                      </a:lnTo>
                      <a:lnTo>
                        <a:pt x="318" y="1051"/>
                      </a:lnTo>
                      <a:lnTo>
                        <a:pt x="337" y="1058"/>
                      </a:lnTo>
                      <a:lnTo>
                        <a:pt x="374" y="1050"/>
                      </a:lnTo>
                      <a:lnTo>
                        <a:pt x="431" y="1033"/>
                      </a:lnTo>
                      <a:lnTo>
                        <a:pt x="461" y="1021"/>
                      </a:lnTo>
                      <a:lnTo>
                        <a:pt x="502" y="1012"/>
                      </a:lnTo>
                      <a:lnTo>
                        <a:pt x="532" y="1014"/>
                      </a:lnTo>
                      <a:lnTo>
                        <a:pt x="543" y="1014"/>
                      </a:lnTo>
                      <a:lnTo>
                        <a:pt x="543" y="1043"/>
                      </a:lnTo>
                      <a:lnTo>
                        <a:pt x="552" y="1058"/>
                      </a:lnTo>
                      <a:lnTo>
                        <a:pt x="495" y="1071"/>
                      </a:lnTo>
                      <a:lnTo>
                        <a:pt x="445" y="1108"/>
                      </a:lnTo>
                      <a:lnTo>
                        <a:pt x="389" y="1127"/>
                      </a:lnTo>
                      <a:lnTo>
                        <a:pt x="351" y="1133"/>
                      </a:lnTo>
                      <a:lnTo>
                        <a:pt x="319" y="1150"/>
                      </a:lnTo>
                      <a:lnTo>
                        <a:pt x="332" y="1162"/>
                      </a:lnTo>
                      <a:lnTo>
                        <a:pt x="363" y="1151"/>
                      </a:lnTo>
                      <a:lnTo>
                        <a:pt x="399" y="1140"/>
                      </a:lnTo>
                      <a:lnTo>
                        <a:pt x="439" y="1133"/>
                      </a:lnTo>
                      <a:lnTo>
                        <a:pt x="474" y="1112"/>
                      </a:lnTo>
                      <a:lnTo>
                        <a:pt x="493" y="1093"/>
                      </a:lnTo>
                      <a:lnTo>
                        <a:pt x="518" y="1090"/>
                      </a:lnTo>
                      <a:lnTo>
                        <a:pt x="550" y="1090"/>
                      </a:lnTo>
                      <a:lnTo>
                        <a:pt x="558" y="1093"/>
                      </a:lnTo>
                      <a:lnTo>
                        <a:pt x="568" y="1114"/>
                      </a:lnTo>
                      <a:lnTo>
                        <a:pt x="574" y="1140"/>
                      </a:lnTo>
                      <a:lnTo>
                        <a:pt x="568" y="1162"/>
                      </a:lnTo>
                      <a:lnTo>
                        <a:pt x="555" y="1175"/>
                      </a:lnTo>
                      <a:lnTo>
                        <a:pt x="545" y="1206"/>
                      </a:lnTo>
                      <a:lnTo>
                        <a:pt x="555" y="1219"/>
                      </a:lnTo>
                      <a:lnTo>
                        <a:pt x="568" y="1232"/>
                      </a:lnTo>
                      <a:lnTo>
                        <a:pt x="568" y="1243"/>
                      </a:lnTo>
                      <a:lnTo>
                        <a:pt x="552" y="12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 name="Freeform 121">
                  <a:extLst>
                    <a:ext uri="{FF2B5EF4-FFF2-40B4-BE49-F238E27FC236}">
                      <a16:creationId xmlns:a16="http://schemas.microsoft.com/office/drawing/2014/main" id="{603E272D-6241-476E-901E-AC3B13D979C6}"/>
                    </a:ext>
                  </a:extLst>
                </p:cNvPr>
                <p:cNvSpPr>
                  <a:spLocks/>
                </p:cNvSpPr>
                <p:nvPr/>
              </p:nvSpPr>
              <p:spPr bwMode="auto">
                <a:xfrm>
                  <a:off x="4151" y="1460"/>
                  <a:ext cx="62" cy="20"/>
                </a:xfrm>
                <a:custGeom>
                  <a:avLst/>
                  <a:gdLst>
                    <a:gd name="T0" fmla="*/ 0 w 187"/>
                    <a:gd name="T1" fmla="*/ 0 h 61"/>
                    <a:gd name="T2" fmla="*/ 0 w 187"/>
                    <a:gd name="T3" fmla="*/ 0 h 61"/>
                    <a:gd name="T4" fmla="*/ 0 w 187"/>
                    <a:gd name="T5" fmla="*/ 0 h 61"/>
                    <a:gd name="T6" fmla="*/ 0 w 187"/>
                    <a:gd name="T7" fmla="*/ 0 h 61"/>
                    <a:gd name="T8" fmla="*/ 0 w 187"/>
                    <a:gd name="T9" fmla="*/ 0 h 61"/>
                    <a:gd name="T10" fmla="*/ 0 w 187"/>
                    <a:gd name="T11" fmla="*/ 0 h 61"/>
                    <a:gd name="T12" fmla="*/ 0 w 187"/>
                    <a:gd name="T13" fmla="*/ 0 h 61"/>
                    <a:gd name="T14" fmla="*/ 0 w 187"/>
                    <a:gd name="T15" fmla="*/ 0 h 61"/>
                    <a:gd name="T16" fmla="*/ 0 w 187"/>
                    <a:gd name="T17" fmla="*/ 0 h 61"/>
                    <a:gd name="T18" fmla="*/ 0 w 187"/>
                    <a:gd name="T19" fmla="*/ 0 h 61"/>
                    <a:gd name="T20" fmla="*/ 0 w 187"/>
                    <a:gd name="T21" fmla="*/ 0 h 61"/>
                    <a:gd name="T22" fmla="*/ 0 w 187"/>
                    <a:gd name="T23" fmla="*/ 0 h 61"/>
                    <a:gd name="T24" fmla="*/ 0 w 187"/>
                    <a:gd name="T25" fmla="*/ 0 h 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7"/>
                    <a:gd name="T40" fmla="*/ 0 h 61"/>
                    <a:gd name="T41" fmla="*/ 187 w 187"/>
                    <a:gd name="T42" fmla="*/ 61 h 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7" h="61">
                      <a:moveTo>
                        <a:pt x="0" y="50"/>
                      </a:moveTo>
                      <a:lnTo>
                        <a:pt x="74" y="47"/>
                      </a:lnTo>
                      <a:lnTo>
                        <a:pt x="103" y="31"/>
                      </a:lnTo>
                      <a:lnTo>
                        <a:pt x="128" y="12"/>
                      </a:lnTo>
                      <a:lnTo>
                        <a:pt x="174" y="0"/>
                      </a:lnTo>
                      <a:lnTo>
                        <a:pt x="187" y="12"/>
                      </a:lnTo>
                      <a:lnTo>
                        <a:pt x="167" y="18"/>
                      </a:lnTo>
                      <a:lnTo>
                        <a:pt x="135" y="36"/>
                      </a:lnTo>
                      <a:lnTo>
                        <a:pt x="117" y="47"/>
                      </a:lnTo>
                      <a:lnTo>
                        <a:pt x="87" y="55"/>
                      </a:lnTo>
                      <a:lnTo>
                        <a:pt x="40" y="60"/>
                      </a:lnTo>
                      <a:lnTo>
                        <a:pt x="3" y="61"/>
                      </a:lnTo>
                      <a:lnTo>
                        <a:pt x="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4" name="Freeform 122">
                  <a:extLst>
                    <a:ext uri="{FF2B5EF4-FFF2-40B4-BE49-F238E27FC236}">
                      <a16:creationId xmlns:a16="http://schemas.microsoft.com/office/drawing/2014/main" id="{4CA9BA85-9953-4C89-AB96-1E81DE756316}"/>
                    </a:ext>
                  </a:extLst>
                </p:cNvPr>
                <p:cNvSpPr>
                  <a:spLocks/>
                </p:cNvSpPr>
                <p:nvPr/>
              </p:nvSpPr>
              <p:spPr bwMode="auto">
                <a:xfrm>
                  <a:off x="4055" y="1011"/>
                  <a:ext cx="182" cy="99"/>
                </a:xfrm>
                <a:custGeom>
                  <a:avLst/>
                  <a:gdLst>
                    <a:gd name="T0" fmla="*/ 0 w 545"/>
                    <a:gd name="T1" fmla="*/ 0 h 296"/>
                    <a:gd name="T2" fmla="*/ 0 w 545"/>
                    <a:gd name="T3" fmla="*/ 0 h 296"/>
                    <a:gd name="T4" fmla="*/ 0 w 545"/>
                    <a:gd name="T5" fmla="*/ 0 h 296"/>
                    <a:gd name="T6" fmla="*/ 0 w 545"/>
                    <a:gd name="T7" fmla="*/ 0 h 296"/>
                    <a:gd name="T8" fmla="*/ 0 w 545"/>
                    <a:gd name="T9" fmla="*/ 0 h 296"/>
                    <a:gd name="T10" fmla="*/ 0 w 545"/>
                    <a:gd name="T11" fmla="*/ 0 h 296"/>
                    <a:gd name="T12" fmla="*/ 0 w 545"/>
                    <a:gd name="T13" fmla="*/ 0 h 296"/>
                    <a:gd name="T14" fmla="*/ 0 w 545"/>
                    <a:gd name="T15" fmla="*/ 0 h 296"/>
                    <a:gd name="T16" fmla="*/ 0 w 545"/>
                    <a:gd name="T17" fmla="*/ 0 h 296"/>
                    <a:gd name="T18" fmla="*/ 0 w 545"/>
                    <a:gd name="T19" fmla="*/ 0 h 296"/>
                    <a:gd name="T20" fmla="*/ 0 w 545"/>
                    <a:gd name="T21" fmla="*/ 0 h 296"/>
                    <a:gd name="T22" fmla="*/ 0 w 545"/>
                    <a:gd name="T23" fmla="*/ 0 h 296"/>
                    <a:gd name="T24" fmla="*/ 0 w 545"/>
                    <a:gd name="T25" fmla="*/ 0 h 296"/>
                    <a:gd name="T26" fmla="*/ 0 w 545"/>
                    <a:gd name="T27" fmla="*/ 0 h 296"/>
                    <a:gd name="T28" fmla="*/ 0 w 545"/>
                    <a:gd name="T29" fmla="*/ 0 h 296"/>
                    <a:gd name="T30" fmla="*/ 0 w 545"/>
                    <a:gd name="T31" fmla="*/ 0 h 296"/>
                    <a:gd name="T32" fmla="*/ 0 w 545"/>
                    <a:gd name="T33" fmla="*/ 0 h 296"/>
                    <a:gd name="T34" fmla="*/ 0 w 545"/>
                    <a:gd name="T35" fmla="*/ 0 h 296"/>
                    <a:gd name="T36" fmla="*/ 0 w 545"/>
                    <a:gd name="T37" fmla="*/ 0 h 296"/>
                    <a:gd name="T38" fmla="*/ 0 w 545"/>
                    <a:gd name="T39" fmla="*/ 0 h 296"/>
                    <a:gd name="T40" fmla="*/ 0 w 545"/>
                    <a:gd name="T41" fmla="*/ 0 h 296"/>
                    <a:gd name="T42" fmla="*/ 0 w 545"/>
                    <a:gd name="T43" fmla="*/ 0 h 296"/>
                    <a:gd name="T44" fmla="*/ 0 w 545"/>
                    <a:gd name="T45" fmla="*/ 0 h 296"/>
                    <a:gd name="T46" fmla="*/ 0 w 545"/>
                    <a:gd name="T47" fmla="*/ 0 h 296"/>
                    <a:gd name="T48" fmla="*/ 0 w 545"/>
                    <a:gd name="T49" fmla="*/ 0 h 296"/>
                    <a:gd name="T50" fmla="*/ 0 w 545"/>
                    <a:gd name="T51" fmla="*/ 0 h 2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45"/>
                    <a:gd name="T79" fmla="*/ 0 h 296"/>
                    <a:gd name="T80" fmla="*/ 545 w 545"/>
                    <a:gd name="T81" fmla="*/ 296 h 29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45" h="296">
                      <a:moveTo>
                        <a:pt x="17" y="34"/>
                      </a:moveTo>
                      <a:lnTo>
                        <a:pt x="82" y="38"/>
                      </a:lnTo>
                      <a:lnTo>
                        <a:pt x="150" y="40"/>
                      </a:lnTo>
                      <a:lnTo>
                        <a:pt x="195" y="40"/>
                      </a:lnTo>
                      <a:lnTo>
                        <a:pt x="230" y="32"/>
                      </a:lnTo>
                      <a:lnTo>
                        <a:pt x="287" y="16"/>
                      </a:lnTo>
                      <a:lnTo>
                        <a:pt x="313" y="0"/>
                      </a:lnTo>
                      <a:lnTo>
                        <a:pt x="351" y="21"/>
                      </a:lnTo>
                      <a:lnTo>
                        <a:pt x="411" y="63"/>
                      </a:lnTo>
                      <a:lnTo>
                        <a:pt x="455" y="93"/>
                      </a:lnTo>
                      <a:lnTo>
                        <a:pt x="511" y="133"/>
                      </a:lnTo>
                      <a:lnTo>
                        <a:pt x="545" y="163"/>
                      </a:lnTo>
                      <a:lnTo>
                        <a:pt x="514" y="190"/>
                      </a:lnTo>
                      <a:lnTo>
                        <a:pt x="482" y="219"/>
                      </a:lnTo>
                      <a:lnTo>
                        <a:pt x="432" y="240"/>
                      </a:lnTo>
                      <a:lnTo>
                        <a:pt x="380" y="262"/>
                      </a:lnTo>
                      <a:lnTo>
                        <a:pt x="332" y="281"/>
                      </a:lnTo>
                      <a:lnTo>
                        <a:pt x="288" y="288"/>
                      </a:lnTo>
                      <a:lnTo>
                        <a:pt x="242" y="296"/>
                      </a:lnTo>
                      <a:lnTo>
                        <a:pt x="185" y="256"/>
                      </a:lnTo>
                      <a:lnTo>
                        <a:pt x="142" y="221"/>
                      </a:lnTo>
                      <a:lnTo>
                        <a:pt x="92" y="177"/>
                      </a:lnTo>
                      <a:lnTo>
                        <a:pt x="50" y="133"/>
                      </a:lnTo>
                      <a:lnTo>
                        <a:pt x="19" y="103"/>
                      </a:lnTo>
                      <a:lnTo>
                        <a:pt x="0" y="59"/>
                      </a:lnTo>
                      <a:lnTo>
                        <a:pt x="17" y="34"/>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5" name="Freeform 123">
                  <a:extLst>
                    <a:ext uri="{FF2B5EF4-FFF2-40B4-BE49-F238E27FC236}">
                      <a16:creationId xmlns:a16="http://schemas.microsoft.com/office/drawing/2014/main" id="{168DD398-B1A3-4B0A-BD4D-56BDEE05F834}"/>
                    </a:ext>
                  </a:extLst>
                </p:cNvPr>
                <p:cNvSpPr>
                  <a:spLocks/>
                </p:cNvSpPr>
                <p:nvPr/>
              </p:nvSpPr>
              <p:spPr bwMode="auto">
                <a:xfrm>
                  <a:off x="4051" y="1008"/>
                  <a:ext cx="196" cy="115"/>
                </a:xfrm>
                <a:custGeom>
                  <a:avLst/>
                  <a:gdLst>
                    <a:gd name="T0" fmla="*/ 0 w 588"/>
                    <a:gd name="T1" fmla="*/ 0 h 344"/>
                    <a:gd name="T2" fmla="*/ 0 w 588"/>
                    <a:gd name="T3" fmla="*/ 0 h 344"/>
                    <a:gd name="T4" fmla="*/ 0 w 588"/>
                    <a:gd name="T5" fmla="*/ 0 h 344"/>
                    <a:gd name="T6" fmla="*/ 0 w 588"/>
                    <a:gd name="T7" fmla="*/ 0 h 344"/>
                    <a:gd name="T8" fmla="*/ 0 w 588"/>
                    <a:gd name="T9" fmla="*/ 0 h 344"/>
                    <a:gd name="T10" fmla="*/ 0 w 588"/>
                    <a:gd name="T11" fmla="*/ 0 h 344"/>
                    <a:gd name="T12" fmla="*/ 0 w 588"/>
                    <a:gd name="T13" fmla="*/ 0 h 344"/>
                    <a:gd name="T14" fmla="*/ 0 w 588"/>
                    <a:gd name="T15" fmla="*/ 0 h 344"/>
                    <a:gd name="T16" fmla="*/ 0 w 588"/>
                    <a:gd name="T17" fmla="*/ 0 h 344"/>
                    <a:gd name="T18" fmla="*/ 0 w 588"/>
                    <a:gd name="T19" fmla="*/ 0 h 344"/>
                    <a:gd name="T20" fmla="*/ 0 w 588"/>
                    <a:gd name="T21" fmla="*/ 0 h 344"/>
                    <a:gd name="T22" fmla="*/ 0 w 588"/>
                    <a:gd name="T23" fmla="*/ 0 h 344"/>
                    <a:gd name="T24" fmla="*/ 0 w 588"/>
                    <a:gd name="T25" fmla="*/ 0 h 344"/>
                    <a:gd name="T26" fmla="*/ 0 w 588"/>
                    <a:gd name="T27" fmla="*/ 0 h 344"/>
                    <a:gd name="T28" fmla="*/ 0 w 588"/>
                    <a:gd name="T29" fmla="*/ 0 h 344"/>
                    <a:gd name="T30" fmla="*/ 0 w 588"/>
                    <a:gd name="T31" fmla="*/ 0 h 344"/>
                    <a:gd name="T32" fmla="*/ 0 w 588"/>
                    <a:gd name="T33" fmla="*/ 0 h 344"/>
                    <a:gd name="T34" fmla="*/ 0 w 588"/>
                    <a:gd name="T35" fmla="*/ 0 h 344"/>
                    <a:gd name="T36" fmla="*/ 0 w 588"/>
                    <a:gd name="T37" fmla="*/ 0 h 344"/>
                    <a:gd name="T38" fmla="*/ 0 w 588"/>
                    <a:gd name="T39" fmla="*/ 0 h 344"/>
                    <a:gd name="T40" fmla="*/ 0 w 588"/>
                    <a:gd name="T41" fmla="*/ 0 h 344"/>
                    <a:gd name="T42" fmla="*/ 0 w 588"/>
                    <a:gd name="T43" fmla="*/ 0 h 344"/>
                    <a:gd name="T44" fmla="*/ 0 w 588"/>
                    <a:gd name="T45" fmla="*/ 0 h 344"/>
                    <a:gd name="T46" fmla="*/ 0 w 588"/>
                    <a:gd name="T47" fmla="*/ 0 h 344"/>
                    <a:gd name="T48" fmla="*/ 0 w 588"/>
                    <a:gd name="T49" fmla="*/ 0 h 344"/>
                    <a:gd name="T50" fmla="*/ 0 w 588"/>
                    <a:gd name="T51" fmla="*/ 0 h 344"/>
                    <a:gd name="T52" fmla="*/ 0 w 588"/>
                    <a:gd name="T53" fmla="*/ 0 h 344"/>
                    <a:gd name="T54" fmla="*/ 0 w 588"/>
                    <a:gd name="T55" fmla="*/ 0 h 344"/>
                    <a:gd name="T56" fmla="*/ 0 w 588"/>
                    <a:gd name="T57" fmla="*/ 0 h 344"/>
                    <a:gd name="T58" fmla="*/ 0 w 588"/>
                    <a:gd name="T59" fmla="*/ 0 h 344"/>
                    <a:gd name="T60" fmla="*/ 0 w 588"/>
                    <a:gd name="T61" fmla="*/ 0 h 344"/>
                    <a:gd name="T62" fmla="*/ 0 w 588"/>
                    <a:gd name="T63" fmla="*/ 0 h 344"/>
                    <a:gd name="T64" fmla="*/ 0 w 588"/>
                    <a:gd name="T65" fmla="*/ 0 h 344"/>
                    <a:gd name="T66" fmla="*/ 0 w 588"/>
                    <a:gd name="T67" fmla="*/ 0 h 344"/>
                    <a:gd name="T68" fmla="*/ 0 w 588"/>
                    <a:gd name="T69" fmla="*/ 0 h 344"/>
                    <a:gd name="T70" fmla="*/ 0 w 588"/>
                    <a:gd name="T71" fmla="*/ 0 h 344"/>
                    <a:gd name="T72" fmla="*/ 0 w 588"/>
                    <a:gd name="T73" fmla="*/ 0 h 344"/>
                    <a:gd name="T74" fmla="*/ 0 w 588"/>
                    <a:gd name="T75" fmla="*/ 0 h 344"/>
                    <a:gd name="T76" fmla="*/ 0 w 588"/>
                    <a:gd name="T77" fmla="*/ 0 h 344"/>
                    <a:gd name="T78" fmla="*/ 0 w 588"/>
                    <a:gd name="T79" fmla="*/ 0 h 344"/>
                    <a:gd name="T80" fmla="*/ 0 w 588"/>
                    <a:gd name="T81" fmla="*/ 0 h 344"/>
                    <a:gd name="T82" fmla="*/ 0 w 588"/>
                    <a:gd name="T83" fmla="*/ 0 h 344"/>
                    <a:gd name="T84" fmla="*/ 0 w 588"/>
                    <a:gd name="T85" fmla="*/ 0 h 344"/>
                    <a:gd name="T86" fmla="*/ 0 w 588"/>
                    <a:gd name="T87" fmla="*/ 0 h 344"/>
                    <a:gd name="T88" fmla="*/ 0 w 588"/>
                    <a:gd name="T89" fmla="*/ 0 h 344"/>
                    <a:gd name="T90" fmla="*/ 0 w 588"/>
                    <a:gd name="T91" fmla="*/ 0 h 344"/>
                    <a:gd name="T92" fmla="*/ 0 w 588"/>
                    <a:gd name="T93" fmla="*/ 0 h 344"/>
                    <a:gd name="T94" fmla="*/ 0 w 588"/>
                    <a:gd name="T95" fmla="*/ 0 h 344"/>
                    <a:gd name="T96" fmla="*/ 0 w 588"/>
                    <a:gd name="T97" fmla="*/ 0 h 344"/>
                    <a:gd name="T98" fmla="*/ 0 w 588"/>
                    <a:gd name="T99" fmla="*/ 0 h 344"/>
                    <a:gd name="T100" fmla="*/ 0 w 588"/>
                    <a:gd name="T101" fmla="*/ 0 h 344"/>
                    <a:gd name="T102" fmla="*/ 0 w 588"/>
                    <a:gd name="T103" fmla="*/ 0 h 344"/>
                    <a:gd name="T104" fmla="*/ 0 w 588"/>
                    <a:gd name="T105" fmla="*/ 0 h 344"/>
                    <a:gd name="T106" fmla="*/ 0 w 588"/>
                    <a:gd name="T107" fmla="*/ 0 h 344"/>
                    <a:gd name="T108" fmla="*/ 0 w 588"/>
                    <a:gd name="T109" fmla="*/ 0 h 344"/>
                    <a:gd name="T110" fmla="*/ 0 w 588"/>
                    <a:gd name="T111" fmla="*/ 0 h 34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88"/>
                    <a:gd name="T169" fmla="*/ 0 h 344"/>
                    <a:gd name="T170" fmla="*/ 588 w 588"/>
                    <a:gd name="T171" fmla="*/ 344 h 34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88" h="344">
                      <a:moveTo>
                        <a:pt x="288" y="294"/>
                      </a:moveTo>
                      <a:lnTo>
                        <a:pt x="381" y="269"/>
                      </a:lnTo>
                      <a:lnTo>
                        <a:pt x="457" y="236"/>
                      </a:lnTo>
                      <a:lnTo>
                        <a:pt x="510" y="198"/>
                      </a:lnTo>
                      <a:lnTo>
                        <a:pt x="531" y="176"/>
                      </a:lnTo>
                      <a:lnTo>
                        <a:pt x="454" y="105"/>
                      </a:lnTo>
                      <a:lnTo>
                        <a:pt x="391" y="66"/>
                      </a:lnTo>
                      <a:lnTo>
                        <a:pt x="331" y="29"/>
                      </a:lnTo>
                      <a:lnTo>
                        <a:pt x="318" y="29"/>
                      </a:lnTo>
                      <a:lnTo>
                        <a:pt x="281" y="42"/>
                      </a:lnTo>
                      <a:lnTo>
                        <a:pt x="231" y="56"/>
                      </a:lnTo>
                      <a:lnTo>
                        <a:pt x="141" y="63"/>
                      </a:lnTo>
                      <a:lnTo>
                        <a:pt x="54" y="61"/>
                      </a:lnTo>
                      <a:lnTo>
                        <a:pt x="31" y="63"/>
                      </a:lnTo>
                      <a:lnTo>
                        <a:pt x="31" y="79"/>
                      </a:lnTo>
                      <a:lnTo>
                        <a:pt x="49" y="105"/>
                      </a:lnTo>
                      <a:lnTo>
                        <a:pt x="85" y="150"/>
                      </a:lnTo>
                      <a:lnTo>
                        <a:pt x="131" y="187"/>
                      </a:lnTo>
                      <a:lnTo>
                        <a:pt x="188" y="242"/>
                      </a:lnTo>
                      <a:lnTo>
                        <a:pt x="241" y="282"/>
                      </a:lnTo>
                      <a:lnTo>
                        <a:pt x="275" y="305"/>
                      </a:lnTo>
                      <a:lnTo>
                        <a:pt x="285" y="329"/>
                      </a:lnTo>
                      <a:lnTo>
                        <a:pt x="273" y="344"/>
                      </a:lnTo>
                      <a:lnTo>
                        <a:pt x="254" y="336"/>
                      </a:lnTo>
                      <a:lnTo>
                        <a:pt x="199" y="286"/>
                      </a:lnTo>
                      <a:lnTo>
                        <a:pt x="131" y="229"/>
                      </a:lnTo>
                      <a:lnTo>
                        <a:pt x="81" y="187"/>
                      </a:lnTo>
                      <a:lnTo>
                        <a:pt x="48" y="150"/>
                      </a:lnTo>
                      <a:lnTo>
                        <a:pt x="19" y="111"/>
                      </a:lnTo>
                      <a:lnTo>
                        <a:pt x="6" y="85"/>
                      </a:lnTo>
                      <a:lnTo>
                        <a:pt x="0" y="56"/>
                      </a:lnTo>
                      <a:lnTo>
                        <a:pt x="8" y="37"/>
                      </a:lnTo>
                      <a:lnTo>
                        <a:pt x="29" y="29"/>
                      </a:lnTo>
                      <a:lnTo>
                        <a:pt x="67" y="32"/>
                      </a:lnTo>
                      <a:lnTo>
                        <a:pt x="138" y="42"/>
                      </a:lnTo>
                      <a:lnTo>
                        <a:pt x="198" y="42"/>
                      </a:lnTo>
                      <a:lnTo>
                        <a:pt x="241" y="29"/>
                      </a:lnTo>
                      <a:lnTo>
                        <a:pt x="291" y="19"/>
                      </a:lnTo>
                      <a:lnTo>
                        <a:pt x="312" y="0"/>
                      </a:lnTo>
                      <a:lnTo>
                        <a:pt x="335" y="0"/>
                      </a:lnTo>
                      <a:lnTo>
                        <a:pt x="388" y="32"/>
                      </a:lnTo>
                      <a:lnTo>
                        <a:pt x="444" y="75"/>
                      </a:lnTo>
                      <a:lnTo>
                        <a:pt x="504" y="113"/>
                      </a:lnTo>
                      <a:lnTo>
                        <a:pt x="538" y="137"/>
                      </a:lnTo>
                      <a:lnTo>
                        <a:pt x="573" y="161"/>
                      </a:lnTo>
                      <a:lnTo>
                        <a:pt x="588" y="169"/>
                      </a:lnTo>
                      <a:lnTo>
                        <a:pt x="579" y="186"/>
                      </a:lnTo>
                      <a:lnTo>
                        <a:pt x="554" y="200"/>
                      </a:lnTo>
                      <a:lnTo>
                        <a:pt x="525" y="226"/>
                      </a:lnTo>
                      <a:lnTo>
                        <a:pt x="497" y="236"/>
                      </a:lnTo>
                      <a:lnTo>
                        <a:pt x="448" y="257"/>
                      </a:lnTo>
                      <a:lnTo>
                        <a:pt x="412" y="273"/>
                      </a:lnTo>
                      <a:lnTo>
                        <a:pt x="373" y="298"/>
                      </a:lnTo>
                      <a:lnTo>
                        <a:pt x="331" y="305"/>
                      </a:lnTo>
                      <a:lnTo>
                        <a:pt x="298" y="307"/>
                      </a:lnTo>
                      <a:lnTo>
                        <a:pt x="288" y="2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6" name="Freeform 124">
                  <a:extLst>
                    <a:ext uri="{FF2B5EF4-FFF2-40B4-BE49-F238E27FC236}">
                      <a16:creationId xmlns:a16="http://schemas.microsoft.com/office/drawing/2014/main" id="{0752731C-06EE-4014-A69F-8105CF80FF37}"/>
                    </a:ext>
                  </a:extLst>
                </p:cNvPr>
                <p:cNvSpPr>
                  <a:spLocks/>
                </p:cNvSpPr>
                <p:nvPr/>
              </p:nvSpPr>
              <p:spPr bwMode="auto">
                <a:xfrm>
                  <a:off x="4162" y="1095"/>
                  <a:ext cx="62" cy="40"/>
                </a:xfrm>
                <a:custGeom>
                  <a:avLst/>
                  <a:gdLst>
                    <a:gd name="T0" fmla="*/ 0 w 186"/>
                    <a:gd name="T1" fmla="*/ 0 h 118"/>
                    <a:gd name="T2" fmla="*/ 0 w 186"/>
                    <a:gd name="T3" fmla="*/ 0 h 118"/>
                    <a:gd name="T4" fmla="*/ 0 w 186"/>
                    <a:gd name="T5" fmla="*/ 0 h 118"/>
                    <a:gd name="T6" fmla="*/ 0 w 186"/>
                    <a:gd name="T7" fmla="*/ 0 h 118"/>
                    <a:gd name="T8" fmla="*/ 0 w 186"/>
                    <a:gd name="T9" fmla="*/ 0 h 118"/>
                    <a:gd name="T10" fmla="*/ 0 w 186"/>
                    <a:gd name="T11" fmla="*/ 0 h 118"/>
                    <a:gd name="T12" fmla="*/ 0 w 186"/>
                    <a:gd name="T13" fmla="*/ 0 h 118"/>
                    <a:gd name="T14" fmla="*/ 0 w 186"/>
                    <a:gd name="T15" fmla="*/ 0 h 118"/>
                    <a:gd name="T16" fmla="*/ 0 w 186"/>
                    <a:gd name="T17" fmla="*/ 0 h 118"/>
                    <a:gd name="T18" fmla="*/ 0 w 186"/>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6"/>
                    <a:gd name="T31" fmla="*/ 0 h 118"/>
                    <a:gd name="T32" fmla="*/ 186 w 186"/>
                    <a:gd name="T33" fmla="*/ 118 h 1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6" h="118">
                      <a:moveTo>
                        <a:pt x="157" y="14"/>
                      </a:moveTo>
                      <a:lnTo>
                        <a:pt x="118" y="45"/>
                      </a:lnTo>
                      <a:lnTo>
                        <a:pt x="82" y="74"/>
                      </a:lnTo>
                      <a:lnTo>
                        <a:pt x="29" y="93"/>
                      </a:lnTo>
                      <a:lnTo>
                        <a:pt x="0" y="102"/>
                      </a:lnTo>
                      <a:lnTo>
                        <a:pt x="23" y="118"/>
                      </a:lnTo>
                      <a:lnTo>
                        <a:pt x="61" y="112"/>
                      </a:lnTo>
                      <a:lnTo>
                        <a:pt x="119" y="74"/>
                      </a:lnTo>
                      <a:lnTo>
                        <a:pt x="186" y="0"/>
                      </a:lnTo>
                      <a:lnTo>
                        <a:pt x="15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52" name="Group 125">
                <a:extLst>
                  <a:ext uri="{FF2B5EF4-FFF2-40B4-BE49-F238E27FC236}">
                    <a16:creationId xmlns:a16="http://schemas.microsoft.com/office/drawing/2014/main" id="{10141986-D94D-4639-B68C-62889DC6DAE7}"/>
                  </a:ext>
                </a:extLst>
              </p:cNvPr>
              <p:cNvGrpSpPr>
                <a:grpSpLocks/>
              </p:cNvGrpSpPr>
              <p:nvPr/>
            </p:nvGrpSpPr>
            <p:grpSpPr bwMode="auto">
              <a:xfrm>
                <a:off x="3984" y="2630"/>
                <a:ext cx="154" cy="387"/>
                <a:chOff x="4024" y="1008"/>
                <a:chExt cx="229" cy="517"/>
              </a:xfrm>
            </p:grpSpPr>
            <p:sp>
              <p:nvSpPr>
                <p:cNvPr id="443" name="Freeform 126">
                  <a:extLst>
                    <a:ext uri="{FF2B5EF4-FFF2-40B4-BE49-F238E27FC236}">
                      <a16:creationId xmlns:a16="http://schemas.microsoft.com/office/drawing/2014/main" id="{94AB3273-96EB-4FF9-ABD4-A8D2680835CF}"/>
                    </a:ext>
                  </a:extLst>
                </p:cNvPr>
                <p:cNvSpPr>
                  <a:spLocks/>
                </p:cNvSpPr>
                <p:nvPr/>
              </p:nvSpPr>
              <p:spPr bwMode="auto">
                <a:xfrm>
                  <a:off x="4028" y="1031"/>
                  <a:ext cx="121" cy="487"/>
                </a:xfrm>
                <a:custGeom>
                  <a:avLst/>
                  <a:gdLst>
                    <a:gd name="T0" fmla="*/ 0 w 361"/>
                    <a:gd name="T1" fmla="*/ 0 h 1460"/>
                    <a:gd name="T2" fmla="*/ 0 w 361"/>
                    <a:gd name="T3" fmla="*/ 0 h 1460"/>
                    <a:gd name="T4" fmla="*/ 0 w 361"/>
                    <a:gd name="T5" fmla="*/ 0 h 1460"/>
                    <a:gd name="T6" fmla="*/ 0 w 361"/>
                    <a:gd name="T7" fmla="*/ 0 h 1460"/>
                    <a:gd name="T8" fmla="*/ 0 w 361"/>
                    <a:gd name="T9" fmla="*/ 0 h 1460"/>
                    <a:gd name="T10" fmla="*/ 0 w 361"/>
                    <a:gd name="T11" fmla="*/ 0 h 1460"/>
                    <a:gd name="T12" fmla="*/ 0 w 361"/>
                    <a:gd name="T13" fmla="*/ 0 h 1460"/>
                    <a:gd name="T14" fmla="*/ 0 w 361"/>
                    <a:gd name="T15" fmla="*/ 0 h 1460"/>
                    <a:gd name="T16" fmla="*/ 0 w 361"/>
                    <a:gd name="T17" fmla="*/ 0 h 1460"/>
                    <a:gd name="T18" fmla="*/ 0 w 361"/>
                    <a:gd name="T19" fmla="*/ 0 h 1460"/>
                    <a:gd name="T20" fmla="*/ 0 w 361"/>
                    <a:gd name="T21" fmla="*/ 0 h 1460"/>
                    <a:gd name="T22" fmla="*/ 0 w 361"/>
                    <a:gd name="T23" fmla="*/ 0 h 1460"/>
                    <a:gd name="T24" fmla="*/ 0 w 361"/>
                    <a:gd name="T25" fmla="*/ 0 h 1460"/>
                    <a:gd name="T26" fmla="*/ 0 w 361"/>
                    <a:gd name="T27" fmla="*/ 0 h 1460"/>
                    <a:gd name="T28" fmla="*/ 0 w 361"/>
                    <a:gd name="T29" fmla="*/ 0 h 1460"/>
                    <a:gd name="T30" fmla="*/ 0 w 361"/>
                    <a:gd name="T31" fmla="*/ 0 h 1460"/>
                    <a:gd name="T32" fmla="*/ 0 w 361"/>
                    <a:gd name="T33" fmla="*/ 0 h 1460"/>
                    <a:gd name="T34" fmla="*/ 0 w 361"/>
                    <a:gd name="T35" fmla="*/ 0 h 1460"/>
                    <a:gd name="T36" fmla="*/ 0 w 361"/>
                    <a:gd name="T37" fmla="*/ 0 h 1460"/>
                    <a:gd name="T38" fmla="*/ 0 w 361"/>
                    <a:gd name="T39" fmla="*/ 0 h 1460"/>
                    <a:gd name="T40" fmla="*/ 0 w 361"/>
                    <a:gd name="T41" fmla="*/ 0 h 1460"/>
                    <a:gd name="T42" fmla="*/ 0 w 361"/>
                    <a:gd name="T43" fmla="*/ 0 h 1460"/>
                    <a:gd name="T44" fmla="*/ 0 w 361"/>
                    <a:gd name="T45" fmla="*/ 0 h 1460"/>
                    <a:gd name="T46" fmla="*/ 0 w 361"/>
                    <a:gd name="T47" fmla="*/ 0 h 1460"/>
                    <a:gd name="T48" fmla="*/ 0 w 361"/>
                    <a:gd name="T49" fmla="*/ 0 h 1460"/>
                    <a:gd name="T50" fmla="*/ 0 w 361"/>
                    <a:gd name="T51" fmla="*/ 0 h 1460"/>
                    <a:gd name="T52" fmla="*/ 0 w 361"/>
                    <a:gd name="T53" fmla="*/ 0 h 1460"/>
                    <a:gd name="T54" fmla="*/ 0 w 361"/>
                    <a:gd name="T55" fmla="*/ 0 h 1460"/>
                    <a:gd name="T56" fmla="*/ 0 w 361"/>
                    <a:gd name="T57" fmla="*/ 0 h 1460"/>
                    <a:gd name="T58" fmla="*/ 0 w 361"/>
                    <a:gd name="T59" fmla="*/ 0 h 1460"/>
                    <a:gd name="T60" fmla="*/ 0 w 361"/>
                    <a:gd name="T61" fmla="*/ 0 h 1460"/>
                    <a:gd name="T62" fmla="*/ 0 w 361"/>
                    <a:gd name="T63" fmla="*/ 0 h 1460"/>
                    <a:gd name="T64" fmla="*/ 0 w 361"/>
                    <a:gd name="T65" fmla="*/ 0 h 1460"/>
                    <a:gd name="T66" fmla="*/ 0 w 361"/>
                    <a:gd name="T67" fmla="*/ 0 h 1460"/>
                    <a:gd name="T68" fmla="*/ 0 w 361"/>
                    <a:gd name="T69" fmla="*/ 0 h 1460"/>
                    <a:gd name="T70" fmla="*/ 0 w 361"/>
                    <a:gd name="T71" fmla="*/ 0 h 1460"/>
                    <a:gd name="T72" fmla="*/ 0 w 361"/>
                    <a:gd name="T73" fmla="*/ 0 h 1460"/>
                    <a:gd name="T74" fmla="*/ 0 w 361"/>
                    <a:gd name="T75" fmla="*/ 0 h 1460"/>
                    <a:gd name="T76" fmla="*/ 0 w 361"/>
                    <a:gd name="T77" fmla="*/ 0 h 1460"/>
                    <a:gd name="T78" fmla="*/ 0 w 361"/>
                    <a:gd name="T79" fmla="*/ 0 h 1460"/>
                    <a:gd name="T80" fmla="*/ 0 w 361"/>
                    <a:gd name="T81" fmla="*/ 0 h 1460"/>
                    <a:gd name="T82" fmla="*/ 0 w 361"/>
                    <a:gd name="T83" fmla="*/ 0 h 1460"/>
                    <a:gd name="T84" fmla="*/ 0 w 361"/>
                    <a:gd name="T85" fmla="*/ 0 h 1460"/>
                    <a:gd name="T86" fmla="*/ 0 w 361"/>
                    <a:gd name="T87" fmla="*/ 0 h 1460"/>
                    <a:gd name="T88" fmla="*/ 0 w 361"/>
                    <a:gd name="T89" fmla="*/ 0 h 1460"/>
                    <a:gd name="T90" fmla="*/ 0 w 361"/>
                    <a:gd name="T91" fmla="*/ 0 h 1460"/>
                    <a:gd name="T92" fmla="*/ 0 w 361"/>
                    <a:gd name="T93" fmla="*/ 0 h 1460"/>
                    <a:gd name="T94" fmla="*/ 0 w 361"/>
                    <a:gd name="T95" fmla="*/ 0 h 1460"/>
                    <a:gd name="T96" fmla="*/ 0 w 361"/>
                    <a:gd name="T97" fmla="*/ 0 h 1460"/>
                    <a:gd name="T98" fmla="*/ 0 w 361"/>
                    <a:gd name="T99" fmla="*/ 0 h 1460"/>
                    <a:gd name="T100" fmla="*/ 0 w 361"/>
                    <a:gd name="T101" fmla="*/ 0 h 1460"/>
                    <a:gd name="T102" fmla="*/ 0 w 361"/>
                    <a:gd name="T103" fmla="*/ 0 h 1460"/>
                    <a:gd name="T104" fmla="*/ 0 w 361"/>
                    <a:gd name="T105" fmla="*/ 0 h 1460"/>
                    <a:gd name="T106" fmla="*/ 0 w 361"/>
                    <a:gd name="T107" fmla="*/ 0 h 1460"/>
                    <a:gd name="T108" fmla="*/ 0 w 361"/>
                    <a:gd name="T109" fmla="*/ 0 h 1460"/>
                    <a:gd name="T110" fmla="*/ 0 w 361"/>
                    <a:gd name="T111" fmla="*/ 0 h 146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61"/>
                    <a:gd name="T169" fmla="*/ 0 h 1460"/>
                    <a:gd name="T170" fmla="*/ 361 w 361"/>
                    <a:gd name="T171" fmla="*/ 1460 h 146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61" h="1460">
                      <a:moveTo>
                        <a:pt x="355" y="262"/>
                      </a:moveTo>
                      <a:lnTo>
                        <a:pt x="361" y="316"/>
                      </a:lnTo>
                      <a:lnTo>
                        <a:pt x="361" y="605"/>
                      </a:lnTo>
                      <a:lnTo>
                        <a:pt x="335" y="994"/>
                      </a:lnTo>
                      <a:lnTo>
                        <a:pt x="337" y="1241"/>
                      </a:lnTo>
                      <a:lnTo>
                        <a:pt x="350" y="1412"/>
                      </a:lnTo>
                      <a:lnTo>
                        <a:pt x="337" y="1460"/>
                      </a:lnTo>
                      <a:lnTo>
                        <a:pt x="316" y="1449"/>
                      </a:lnTo>
                      <a:lnTo>
                        <a:pt x="194" y="1355"/>
                      </a:lnTo>
                      <a:lnTo>
                        <a:pt x="163" y="1337"/>
                      </a:lnTo>
                      <a:lnTo>
                        <a:pt x="144" y="1310"/>
                      </a:lnTo>
                      <a:lnTo>
                        <a:pt x="113" y="1274"/>
                      </a:lnTo>
                      <a:lnTo>
                        <a:pt x="71" y="1237"/>
                      </a:lnTo>
                      <a:lnTo>
                        <a:pt x="50" y="1187"/>
                      </a:lnTo>
                      <a:lnTo>
                        <a:pt x="0" y="1144"/>
                      </a:lnTo>
                      <a:lnTo>
                        <a:pt x="0" y="1118"/>
                      </a:lnTo>
                      <a:lnTo>
                        <a:pt x="26" y="1084"/>
                      </a:lnTo>
                      <a:lnTo>
                        <a:pt x="37" y="1041"/>
                      </a:lnTo>
                      <a:lnTo>
                        <a:pt x="31" y="1018"/>
                      </a:lnTo>
                      <a:lnTo>
                        <a:pt x="18" y="981"/>
                      </a:lnTo>
                      <a:lnTo>
                        <a:pt x="14" y="954"/>
                      </a:lnTo>
                      <a:lnTo>
                        <a:pt x="33" y="912"/>
                      </a:lnTo>
                      <a:lnTo>
                        <a:pt x="33" y="884"/>
                      </a:lnTo>
                      <a:lnTo>
                        <a:pt x="13" y="829"/>
                      </a:lnTo>
                      <a:lnTo>
                        <a:pt x="13" y="797"/>
                      </a:lnTo>
                      <a:lnTo>
                        <a:pt x="24" y="773"/>
                      </a:lnTo>
                      <a:lnTo>
                        <a:pt x="45" y="744"/>
                      </a:lnTo>
                      <a:lnTo>
                        <a:pt x="44" y="694"/>
                      </a:lnTo>
                      <a:lnTo>
                        <a:pt x="31" y="653"/>
                      </a:lnTo>
                      <a:lnTo>
                        <a:pt x="44" y="605"/>
                      </a:lnTo>
                      <a:lnTo>
                        <a:pt x="56" y="594"/>
                      </a:lnTo>
                      <a:lnTo>
                        <a:pt x="45" y="550"/>
                      </a:lnTo>
                      <a:lnTo>
                        <a:pt x="18" y="503"/>
                      </a:lnTo>
                      <a:lnTo>
                        <a:pt x="13" y="473"/>
                      </a:lnTo>
                      <a:lnTo>
                        <a:pt x="18" y="444"/>
                      </a:lnTo>
                      <a:lnTo>
                        <a:pt x="52" y="418"/>
                      </a:lnTo>
                      <a:lnTo>
                        <a:pt x="50" y="397"/>
                      </a:lnTo>
                      <a:lnTo>
                        <a:pt x="14" y="331"/>
                      </a:lnTo>
                      <a:lnTo>
                        <a:pt x="2" y="279"/>
                      </a:lnTo>
                      <a:lnTo>
                        <a:pt x="13" y="250"/>
                      </a:lnTo>
                      <a:lnTo>
                        <a:pt x="45" y="223"/>
                      </a:lnTo>
                      <a:lnTo>
                        <a:pt x="37" y="200"/>
                      </a:lnTo>
                      <a:lnTo>
                        <a:pt x="14" y="173"/>
                      </a:lnTo>
                      <a:lnTo>
                        <a:pt x="14" y="144"/>
                      </a:lnTo>
                      <a:lnTo>
                        <a:pt x="52" y="124"/>
                      </a:lnTo>
                      <a:lnTo>
                        <a:pt x="68" y="103"/>
                      </a:lnTo>
                      <a:lnTo>
                        <a:pt x="37" y="60"/>
                      </a:lnTo>
                      <a:lnTo>
                        <a:pt x="37" y="37"/>
                      </a:lnTo>
                      <a:lnTo>
                        <a:pt x="74" y="23"/>
                      </a:lnTo>
                      <a:lnTo>
                        <a:pt x="77" y="0"/>
                      </a:lnTo>
                      <a:lnTo>
                        <a:pt x="118" y="60"/>
                      </a:lnTo>
                      <a:lnTo>
                        <a:pt x="169" y="123"/>
                      </a:lnTo>
                      <a:lnTo>
                        <a:pt x="231" y="173"/>
                      </a:lnTo>
                      <a:lnTo>
                        <a:pt x="281" y="213"/>
                      </a:lnTo>
                      <a:lnTo>
                        <a:pt x="335" y="244"/>
                      </a:lnTo>
                      <a:lnTo>
                        <a:pt x="355" y="26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 name="Freeform 127">
                  <a:extLst>
                    <a:ext uri="{FF2B5EF4-FFF2-40B4-BE49-F238E27FC236}">
                      <a16:creationId xmlns:a16="http://schemas.microsoft.com/office/drawing/2014/main" id="{519C856C-6D7F-4E7E-9FD9-4050D237ED27}"/>
                    </a:ext>
                  </a:extLst>
                </p:cNvPr>
                <p:cNvSpPr>
                  <a:spLocks/>
                </p:cNvSpPr>
                <p:nvPr/>
              </p:nvSpPr>
              <p:spPr bwMode="auto">
                <a:xfrm>
                  <a:off x="4024" y="1039"/>
                  <a:ext cx="35" cy="370"/>
                </a:xfrm>
                <a:custGeom>
                  <a:avLst/>
                  <a:gdLst>
                    <a:gd name="T0" fmla="*/ 0 w 105"/>
                    <a:gd name="T1" fmla="*/ 0 h 1112"/>
                    <a:gd name="T2" fmla="*/ 0 w 105"/>
                    <a:gd name="T3" fmla="*/ 0 h 1112"/>
                    <a:gd name="T4" fmla="*/ 0 w 105"/>
                    <a:gd name="T5" fmla="*/ 0 h 1112"/>
                    <a:gd name="T6" fmla="*/ 0 w 105"/>
                    <a:gd name="T7" fmla="*/ 0 h 1112"/>
                    <a:gd name="T8" fmla="*/ 0 w 105"/>
                    <a:gd name="T9" fmla="*/ 0 h 1112"/>
                    <a:gd name="T10" fmla="*/ 0 w 105"/>
                    <a:gd name="T11" fmla="*/ 0 h 1112"/>
                    <a:gd name="T12" fmla="*/ 0 w 105"/>
                    <a:gd name="T13" fmla="*/ 0 h 1112"/>
                    <a:gd name="T14" fmla="*/ 0 w 105"/>
                    <a:gd name="T15" fmla="*/ 0 h 1112"/>
                    <a:gd name="T16" fmla="*/ 0 w 105"/>
                    <a:gd name="T17" fmla="*/ 0 h 1112"/>
                    <a:gd name="T18" fmla="*/ 0 w 105"/>
                    <a:gd name="T19" fmla="*/ 0 h 1112"/>
                    <a:gd name="T20" fmla="*/ 0 w 105"/>
                    <a:gd name="T21" fmla="*/ 0 h 1112"/>
                    <a:gd name="T22" fmla="*/ 0 w 105"/>
                    <a:gd name="T23" fmla="*/ 0 h 1112"/>
                    <a:gd name="T24" fmla="*/ 0 w 105"/>
                    <a:gd name="T25" fmla="*/ 0 h 1112"/>
                    <a:gd name="T26" fmla="*/ 0 w 105"/>
                    <a:gd name="T27" fmla="*/ 0 h 1112"/>
                    <a:gd name="T28" fmla="*/ 0 w 105"/>
                    <a:gd name="T29" fmla="*/ 0 h 1112"/>
                    <a:gd name="T30" fmla="*/ 0 w 105"/>
                    <a:gd name="T31" fmla="*/ 0 h 1112"/>
                    <a:gd name="T32" fmla="*/ 0 w 105"/>
                    <a:gd name="T33" fmla="*/ 0 h 1112"/>
                    <a:gd name="T34" fmla="*/ 0 w 105"/>
                    <a:gd name="T35" fmla="*/ 0 h 1112"/>
                    <a:gd name="T36" fmla="*/ 0 w 105"/>
                    <a:gd name="T37" fmla="*/ 0 h 1112"/>
                    <a:gd name="T38" fmla="*/ 0 w 105"/>
                    <a:gd name="T39" fmla="*/ 0 h 1112"/>
                    <a:gd name="T40" fmla="*/ 0 w 105"/>
                    <a:gd name="T41" fmla="*/ 0 h 1112"/>
                    <a:gd name="T42" fmla="*/ 0 w 105"/>
                    <a:gd name="T43" fmla="*/ 0 h 1112"/>
                    <a:gd name="T44" fmla="*/ 0 w 105"/>
                    <a:gd name="T45" fmla="*/ 0 h 1112"/>
                    <a:gd name="T46" fmla="*/ 0 w 105"/>
                    <a:gd name="T47" fmla="*/ 0 h 1112"/>
                    <a:gd name="T48" fmla="*/ 0 w 105"/>
                    <a:gd name="T49" fmla="*/ 0 h 1112"/>
                    <a:gd name="T50" fmla="*/ 0 w 105"/>
                    <a:gd name="T51" fmla="*/ 0 h 1112"/>
                    <a:gd name="T52" fmla="*/ 0 w 105"/>
                    <a:gd name="T53" fmla="*/ 0 h 1112"/>
                    <a:gd name="T54" fmla="*/ 0 w 105"/>
                    <a:gd name="T55" fmla="*/ 0 h 1112"/>
                    <a:gd name="T56" fmla="*/ 0 w 105"/>
                    <a:gd name="T57" fmla="*/ 0 h 1112"/>
                    <a:gd name="T58" fmla="*/ 0 w 105"/>
                    <a:gd name="T59" fmla="*/ 0 h 1112"/>
                    <a:gd name="T60" fmla="*/ 0 w 105"/>
                    <a:gd name="T61" fmla="*/ 0 h 1112"/>
                    <a:gd name="T62" fmla="*/ 0 w 105"/>
                    <a:gd name="T63" fmla="*/ 0 h 1112"/>
                    <a:gd name="T64" fmla="*/ 0 w 105"/>
                    <a:gd name="T65" fmla="*/ 0 h 1112"/>
                    <a:gd name="T66" fmla="*/ 0 w 105"/>
                    <a:gd name="T67" fmla="*/ 0 h 1112"/>
                    <a:gd name="T68" fmla="*/ 0 w 105"/>
                    <a:gd name="T69" fmla="*/ 0 h 1112"/>
                    <a:gd name="T70" fmla="*/ 0 w 105"/>
                    <a:gd name="T71" fmla="*/ 0 h 1112"/>
                    <a:gd name="T72" fmla="*/ 0 w 105"/>
                    <a:gd name="T73" fmla="*/ 0 h 1112"/>
                    <a:gd name="T74" fmla="*/ 0 w 105"/>
                    <a:gd name="T75" fmla="*/ 0 h 1112"/>
                    <a:gd name="T76" fmla="*/ 0 w 105"/>
                    <a:gd name="T77" fmla="*/ 0 h 1112"/>
                    <a:gd name="T78" fmla="*/ 0 w 105"/>
                    <a:gd name="T79" fmla="*/ 0 h 1112"/>
                    <a:gd name="T80" fmla="*/ 0 w 105"/>
                    <a:gd name="T81" fmla="*/ 0 h 1112"/>
                    <a:gd name="T82" fmla="*/ 0 w 105"/>
                    <a:gd name="T83" fmla="*/ 0 h 1112"/>
                    <a:gd name="T84" fmla="*/ 0 w 105"/>
                    <a:gd name="T85" fmla="*/ 0 h 1112"/>
                    <a:gd name="T86" fmla="*/ 0 w 105"/>
                    <a:gd name="T87" fmla="*/ 0 h 1112"/>
                    <a:gd name="T88" fmla="*/ 0 w 105"/>
                    <a:gd name="T89" fmla="*/ 0 h 1112"/>
                    <a:gd name="T90" fmla="*/ 0 w 105"/>
                    <a:gd name="T91" fmla="*/ 0 h 1112"/>
                    <a:gd name="T92" fmla="*/ 0 w 105"/>
                    <a:gd name="T93" fmla="*/ 0 h 1112"/>
                    <a:gd name="T94" fmla="*/ 0 w 105"/>
                    <a:gd name="T95" fmla="*/ 0 h 1112"/>
                    <a:gd name="T96" fmla="*/ 0 w 105"/>
                    <a:gd name="T97" fmla="*/ 0 h 111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5"/>
                    <a:gd name="T148" fmla="*/ 0 h 1112"/>
                    <a:gd name="T149" fmla="*/ 105 w 105"/>
                    <a:gd name="T150" fmla="*/ 1112 h 111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5" h="1112">
                      <a:moveTo>
                        <a:pt x="52" y="0"/>
                      </a:moveTo>
                      <a:lnTo>
                        <a:pt x="71" y="37"/>
                      </a:lnTo>
                      <a:lnTo>
                        <a:pt x="88" y="61"/>
                      </a:lnTo>
                      <a:lnTo>
                        <a:pt x="105" y="77"/>
                      </a:lnTo>
                      <a:lnTo>
                        <a:pt x="100" y="95"/>
                      </a:lnTo>
                      <a:lnTo>
                        <a:pt x="84" y="108"/>
                      </a:lnTo>
                      <a:lnTo>
                        <a:pt x="58" y="114"/>
                      </a:lnTo>
                      <a:lnTo>
                        <a:pt x="39" y="130"/>
                      </a:lnTo>
                      <a:lnTo>
                        <a:pt x="44" y="150"/>
                      </a:lnTo>
                      <a:lnTo>
                        <a:pt x="57" y="161"/>
                      </a:lnTo>
                      <a:lnTo>
                        <a:pt x="78" y="187"/>
                      </a:lnTo>
                      <a:lnTo>
                        <a:pt x="78" y="201"/>
                      </a:lnTo>
                      <a:lnTo>
                        <a:pt x="71" y="214"/>
                      </a:lnTo>
                      <a:lnTo>
                        <a:pt x="52" y="227"/>
                      </a:lnTo>
                      <a:lnTo>
                        <a:pt x="34" y="239"/>
                      </a:lnTo>
                      <a:lnTo>
                        <a:pt x="31" y="258"/>
                      </a:lnTo>
                      <a:lnTo>
                        <a:pt x="37" y="277"/>
                      </a:lnTo>
                      <a:lnTo>
                        <a:pt x="52" y="314"/>
                      </a:lnTo>
                      <a:lnTo>
                        <a:pt x="65" y="343"/>
                      </a:lnTo>
                      <a:lnTo>
                        <a:pt x="78" y="364"/>
                      </a:lnTo>
                      <a:lnTo>
                        <a:pt x="78" y="387"/>
                      </a:lnTo>
                      <a:lnTo>
                        <a:pt x="71" y="408"/>
                      </a:lnTo>
                      <a:lnTo>
                        <a:pt x="52" y="427"/>
                      </a:lnTo>
                      <a:lnTo>
                        <a:pt x="39" y="445"/>
                      </a:lnTo>
                      <a:lnTo>
                        <a:pt x="44" y="476"/>
                      </a:lnTo>
                      <a:lnTo>
                        <a:pt x="75" y="524"/>
                      </a:lnTo>
                      <a:lnTo>
                        <a:pt x="88" y="550"/>
                      </a:lnTo>
                      <a:lnTo>
                        <a:pt x="89" y="574"/>
                      </a:lnTo>
                      <a:lnTo>
                        <a:pt x="78" y="593"/>
                      </a:lnTo>
                      <a:lnTo>
                        <a:pt x="63" y="611"/>
                      </a:lnTo>
                      <a:lnTo>
                        <a:pt x="58" y="637"/>
                      </a:lnTo>
                      <a:lnTo>
                        <a:pt x="68" y="668"/>
                      </a:lnTo>
                      <a:lnTo>
                        <a:pt x="81" y="701"/>
                      </a:lnTo>
                      <a:lnTo>
                        <a:pt x="88" y="724"/>
                      </a:lnTo>
                      <a:lnTo>
                        <a:pt x="81" y="739"/>
                      </a:lnTo>
                      <a:lnTo>
                        <a:pt x="65" y="756"/>
                      </a:lnTo>
                      <a:lnTo>
                        <a:pt x="44" y="774"/>
                      </a:lnTo>
                      <a:lnTo>
                        <a:pt x="34" y="793"/>
                      </a:lnTo>
                      <a:lnTo>
                        <a:pt x="44" y="826"/>
                      </a:lnTo>
                      <a:lnTo>
                        <a:pt x="65" y="861"/>
                      </a:lnTo>
                      <a:lnTo>
                        <a:pt x="75" y="887"/>
                      </a:lnTo>
                      <a:lnTo>
                        <a:pt x="78" y="908"/>
                      </a:lnTo>
                      <a:lnTo>
                        <a:pt x="71" y="918"/>
                      </a:lnTo>
                      <a:lnTo>
                        <a:pt x="50" y="918"/>
                      </a:lnTo>
                      <a:lnTo>
                        <a:pt x="44" y="964"/>
                      </a:lnTo>
                      <a:lnTo>
                        <a:pt x="57" y="993"/>
                      </a:lnTo>
                      <a:lnTo>
                        <a:pt x="68" y="1014"/>
                      </a:lnTo>
                      <a:lnTo>
                        <a:pt x="71" y="1032"/>
                      </a:lnTo>
                      <a:lnTo>
                        <a:pt x="71" y="1050"/>
                      </a:lnTo>
                      <a:lnTo>
                        <a:pt x="50" y="1076"/>
                      </a:lnTo>
                      <a:lnTo>
                        <a:pt x="21" y="1112"/>
                      </a:lnTo>
                      <a:lnTo>
                        <a:pt x="2" y="1100"/>
                      </a:lnTo>
                      <a:lnTo>
                        <a:pt x="8" y="1071"/>
                      </a:lnTo>
                      <a:lnTo>
                        <a:pt x="37" y="1024"/>
                      </a:lnTo>
                      <a:lnTo>
                        <a:pt x="34" y="995"/>
                      </a:lnTo>
                      <a:lnTo>
                        <a:pt x="21" y="961"/>
                      </a:lnTo>
                      <a:lnTo>
                        <a:pt x="13" y="932"/>
                      </a:lnTo>
                      <a:lnTo>
                        <a:pt x="25" y="908"/>
                      </a:lnTo>
                      <a:lnTo>
                        <a:pt x="37" y="900"/>
                      </a:lnTo>
                      <a:lnTo>
                        <a:pt x="39" y="881"/>
                      </a:lnTo>
                      <a:lnTo>
                        <a:pt x="25" y="845"/>
                      </a:lnTo>
                      <a:lnTo>
                        <a:pt x="8" y="814"/>
                      </a:lnTo>
                      <a:lnTo>
                        <a:pt x="0" y="782"/>
                      </a:lnTo>
                      <a:lnTo>
                        <a:pt x="8" y="745"/>
                      </a:lnTo>
                      <a:lnTo>
                        <a:pt x="37" y="731"/>
                      </a:lnTo>
                      <a:lnTo>
                        <a:pt x="46" y="714"/>
                      </a:lnTo>
                      <a:lnTo>
                        <a:pt x="44" y="689"/>
                      </a:lnTo>
                      <a:lnTo>
                        <a:pt x="37" y="664"/>
                      </a:lnTo>
                      <a:lnTo>
                        <a:pt x="27" y="631"/>
                      </a:lnTo>
                      <a:lnTo>
                        <a:pt x="27" y="606"/>
                      </a:lnTo>
                      <a:lnTo>
                        <a:pt x="39" y="589"/>
                      </a:lnTo>
                      <a:lnTo>
                        <a:pt x="57" y="568"/>
                      </a:lnTo>
                      <a:lnTo>
                        <a:pt x="57" y="556"/>
                      </a:lnTo>
                      <a:lnTo>
                        <a:pt x="44" y="526"/>
                      </a:lnTo>
                      <a:lnTo>
                        <a:pt x="18" y="489"/>
                      </a:lnTo>
                      <a:lnTo>
                        <a:pt x="8" y="461"/>
                      </a:lnTo>
                      <a:lnTo>
                        <a:pt x="8" y="439"/>
                      </a:lnTo>
                      <a:lnTo>
                        <a:pt x="15" y="418"/>
                      </a:lnTo>
                      <a:lnTo>
                        <a:pt x="31" y="401"/>
                      </a:lnTo>
                      <a:lnTo>
                        <a:pt x="46" y="382"/>
                      </a:lnTo>
                      <a:lnTo>
                        <a:pt x="46" y="368"/>
                      </a:lnTo>
                      <a:lnTo>
                        <a:pt x="13" y="300"/>
                      </a:lnTo>
                      <a:lnTo>
                        <a:pt x="6" y="274"/>
                      </a:lnTo>
                      <a:lnTo>
                        <a:pt x="0" y="251"/>
                      </a:lnTo>
                      <a:lnTo>
                        <a:pt x="13" y="230"/>
                      </a:lnTo>
                      <a:lnTo>
                        <a:pt x="27" y="214"/>
                      </a:lnTo>
                      <a:lnTo>
                        <a:pt x="39" y="201"/>
                      </a:lnTo>
                      <a:lnTo>
                        <a:pt x="39" y="189"/>
                      </a:lnTo>
                      <a:lnTo>
                        <a:pt x="27" y="170"/>
                      </a:lnTo>
                      <a:lnTo>
                        <a:pt x="8" y="150"/>
                      </a:lnTo>
                      <a:lnTo>
                        <a:pt x="8" y="130"/>
                      </a:lnTo>
                      <a:lnTo>
                        <a:pt x="21" y="111"/>
                      </a:lnTo>
                      <a:lnTo>
                        <a:pt x="39" y="95"/>
                      </a:lnTo>
                      <a:lnTo>
                        <a:pt x="57" y="87"/>
                      </a:lnTo>
                      <a:lnTo>
                        <a:pt x="65" y="74"/>
                      </a:lnTo>
                      <a:lnTo>
                        <a:pt x="58" y="58"/>
                      </a:lnTo>
                      <a:lnTo>
                        <a:pt x="46" y="39"/>
                      </a:lnTo>
                      <a:lnTo>
                        <a:pt x="39" y="20"/>
                      </a:ln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5" name="Freeform 128">
                  <a:extLst>
                    <a:ext uri="{FF2B5EF4-FFF2-40B4-BE49-F238E27FC236}">
                      <a16:creationId xmlns:a16="http://schemas.microsoft.com/office/drawing/2014/main" id="{262C44C3-8DDF-4D70-BFDC-8755651DCDB2}"/>
                    </a:ext>
                  </a:extLst>
                </p:cNvPr>
                <p:cNvSpPr>
                  <a:spLocks/>
                </p:cNvSpPr>
                <p:nvPr/>
              </p:nvSpPr>
              <p:spPr bwMode="auto">
                <a:xfrm>
                  <a:off x="4118" y="1129"/>
                  <a:ext cx="32" cy="300"/>
                </a:xfrm>
                <a:custGeom>
                  <a:avLst/>
                  <a:gdLst>
                    <a:gd name="T0" fmla="*/ 0 w 97"/>
                    <a:gd name="T1" fmla="*/ 0 h 900"/>
                    <a:gd name="T2" fmla="*/ 0 w 97"/>
                    <a:gd name="T3" fmla="*/ 0 h 900"/>
                    <a:gd name="T4" fmla="*/ 0 w 97"/>
                    <a:gd name="T5" fmla="*/ 0 h 900"/>
                    <a:gd name="T6" fmla="*/ 0 w 97"/>
                    <a:gd name="T7" fmla="*/ 0 h 900"/>
                    <a:gd name="T8" fmla="*/ 0 w 97"/>
                    <a:gd name="T9" fmla="*/ 0 h 900"/>
                    <a:gd name="T10" fmla="*/ 0 w 97"/>
                    <a:gd name="T11" fmla="*/ 0 h 900"/>
                    <a:gd name="T12" fmla="*/ 0 w 97"/>
                    <a:gd name="T13" fmla="*/ 0 h 900"/>
                    <a:gd name="T14" fmla="*/ 0 w 97"/>
                    <a:gd name="T15" fmla="*/ 0 h 900"/>
                    <a:gd name="T16" fmla="*/ 0 w 97"/>
                    <a:gd name="T17" fmla="*/ 0 h 900"/>
                    <a:gd name="T18" fmla="*/ 0 w 97"/>
                    <a:gd name="T19" fmla="*/ 0 h 900"/>
                    <a:gd name="T20" fmla="*/ 0 w 97"/>
                    <a:gd name="T21" fmla="*/ 0 h 900"/>
                    <a:gd name="T22" fmla="*/ 0 w 97"/>
                    <a:gd name="T23" fmla="*/ 0 h 900"/>
                    <a:gd name="T24" fmla="*/ 0 w 97"/>
                    <a:gd name="T25" fmla="*/ 0 h 900"/>
                    <a:gd name="T26" fmla="*/ 0 w 97"/>
                    <a:gd name="T27" fmla="*/ 0 h 900"/>
                    <a:gd name="T28" fmla="*/ 0 w 97"/>
                    <a:gd name="T29" fmla="*/ 0 h 900"/>
                    <a:gd name="T30" fmla="*/ 0 w 97"/>
                    <a:gd name="T31" fmla="*/ 0 h 900"/>
                    <a:gd name="T32" fmla="*/ 0 w 97"/>
                    <a:gd name="T33" fmla="*/ 0 h 900"/>
                    <a:gd name="T34" fmla="*/ 0 w 97"/>
                    <a:gd name="T35" fmla="*/ 0 h 900"/>
                    <a:gd name="T36" fmla="*/ 0 w 97"/>
                    <a:gd name="T37" fmla="*/ 0 h 900"/>
                    <a:gd name="T38" fmla="*/ 0 w 97"/>
                    <a:gd name="T39" fmla="*/ 0 h 900"/>
                    <a:gd name="T40" fmla="*/ 0 w 97"/>
                    <a:gd name="T41" fmla="*/ 0 h 900"/>
                    <a:gd name="T42" fmla="*/ 0 w 97"/>
                    <a:gd name="T43" fmla="*/ 0 h 900"/>
                    <a:gd name="T44" fmla="*/ 0 w 97"/>
                    <a:gd name="T45" fmla="*/ 0 h 900"/>
                    <a:gd name="T46" fmla="*/ 0 w 97"/>
                    <a:gd name="T47" fmla="*/ 0 h 900"/>
                    <a:gd name="T48" fmla="*/ 0 w 97"/>
                    <a:gd name="T49" fmla="*/ 0 h 900"/>
                    <a:gd name="T50" fmla="*/ 0 w 97"/>
                    <a:gd name="T51" fmla="*/ 0 h 900"/>
                    <a:gd name="T52" fmla="*/ 0 w 97"/>
                    <a:gd name="T53" fmla="*/ 0 h 900"/>
                    <a:gd name="T54" fmla="*/ 0 w 97"/>
                    <a:gd name="T55" fmla="*/ 0 h 900"/>
                    <a:gd name="T56" fmla="*/ 0 w 97"/>
                    <a:gd name="T57" fmla="*/ 0 h 900"/>
                    <a:gd name="T58" fmla="*/ 0 w 97"/>
                    <a:gd name="T59" fmla="*/ 0 h 900"/>
                    <a:gd name="T60" fmla="*/ 0 w 97"/>
                    <a:gd name="T61" fmla="*/ 0 h 900"/>
                    <a:gd name="T62" fmla="*/ 0 w 97"/>
                    <a:gd name="T63" fmla="*/ 0 h 900"/>
                    <a:gd name="T64" fmla="*/ 0 w 97"/>
                    <a:gd name="T65" fmla="*/ 0 h 900"/>
                    <a:gd name="T66" fmla="*/ 0 w 97"/>
                    <a:gd name="T67" fmla="*/ 0 h 9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7"/>
                    <a:gd name="T103" fmla="*/ 0 h 900"/>
                    <a:gd name="T104" fmla="*/ 97 w 97"/>
                    <a:gd name="T105" fmla="*/ 900 h 90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7" h="900">
                      <a:moveTo>
                        <a:pt x="74" y="0"/>
                      </a:moveTo>
                      <a:lnTo>
                        <a:pt x="87" y="24"/>
                      </a:lnTo>
                      <a:lnTo>
                        <a:pt x="97" y="68"/>
                      </a:lnTo>
                      <a:lnTo>
                        <a:pt x="92" y="87"/>
                      </a:lnTo>
                      <a:lnTo>
                        <a:pt x="66" y="100"/>
                      </a:lnTo>
                      <a:lnTo>
                        <a:pt x="50" y="112"/>
                      </a:lnTo>
                      <a:lnTo>
                        <a:pt x="50" y="147"/>
                      </a:lnTo>
                      <a:lnTo>
                        <a:pt x="62" y="181"/>
                      </a:lnTo>
                      <a:lnTo>
                        <a:pt x="79" y="204"/>
                      </a:lnTo>
                      <a:lnTo>
                        <a:pt x="81" y="247"/>
                      </a:lnTo>
                      <a:lnTo>
                        <a:pt x="72" y="262"/>
                      </a:lnTo>
                      <a:lnTo>
                        <a:pt x="56" y="281"/>
                      </a:lnTo>
                      <a:lnTo>
                        <a:pt x="53" y="310"/>
                      </a:lnTo>
                      <a:lnTo>
                        <a:pt x="62" y="337"/>
                      </a:lnTo>
                      <a:lnTo>
                        <a:pt x="74" y="360"/>
                      </a:lnTo>
                      <a:lnTo>
                        <a:pt x="81" y="397"/>
                      </a:lnTo>
                      <a:lnTo>
                        <a:pt x="81" y="418"/>
                      </a:lnTo>
                      <a:lnTo>
                        <a:pt x="68" y="442"/>
                      </a:lnTo>
                      <a:lnTo>
                        <a:pt x="47" y="462"/>
                      </a:lnTo>
                      <a:lnTo>
                        <a:pt x="47" y="481"/>
                      </a:lnTo>
                      <a:lnTo>
                        <a:pt x="53" y="537"/>
                      </a:lnTo>
                      <a:lnTo>
                        <a:pt x="74" y="560"/>
                      </a:lnTo>
                      <a:lnTo>
                        <a:pt x="87" y="584"/>
                      </a:lnTo>
                      <a:lnTo>
                        <a:pt x="81" y="612"/>
                      </a:lnTo>
                      <a:lnTo>
                        <a:pt x="50" y="631"/>
                      </a:lnTo>
                      <a:lnTo>
                        <a:pt x="35" y="650"/>
                      </a:lnTo>
                      <a:lnTo>
                        <a:pt x="31" y="684"/>
                      </a:lnTo>
                      <a:lnTo>
                        <a:pt x="47" y="729"/>
                      </a:lnTo>
                      <a:lnTo>
                        <a:pt x="60" y="773"/>
                      </a:lnTo>
                      <a:lnTo>
                        <a:pt x="60" y="797"/>
                      </a:lnTo>
                      <a:lnTo>
                        <a:pt x="53" y="831"/>
                      </a:lnTo>
                      <a:lnTo>
                        <a:pt x="35" y="837"/>
                      </a:lnTo>
                      <a:lnTo>
                        <a:pt x="23" y="862"/>
                      </a:lnTo>
                      <a:lnTo>
                        <a:pt x="23" y="891"/>
                      </a:lnTo>
                      <a:lnTo>
                        <a:pt x="0" y="900"/>
                      </a:lnTo>
                      <a:lnTo>
                        <a:pt x="10" y="868"/>
                      </a:lnTo>
                      <a:lnTo>
                        <a:pt x="29" y="831"/>
                      </a:lnTo>
                      <a:lnTo>
                        <a:pt x="35" y="805"/>
                      </a:lnTo>
                      <a:lnTo>
                        <a:pt x="35" y="755"/>
                      </a:lnTo>
                      <a:lnTo>
                        <a:pt x="23" y="712"/>
                      </a:lnTo>
                      <a:lnTo>
                        <a:pt x="18" y="679"/>
                      </a:lnTo>
                      <a:lnTo>
                        <a:pt x="16" y="644"/>
                      </a:lnTo>
                      <a:lnTo>
                        <a:pt x="37" y="616"/>
                      </a:lnTo>
                      <a:lnTo>
                        <a:pt x="50" y="597"/>
                      </a:lnTo>
                      <a:lnTo>
                        <a:pt x="42" y="560"/>
                      </a:lnTo>
                      <a:lnTo>
                        <a:pt x="23" y="531"/>
                      </a:lnTo>
                      <a:lnTo>
                        <a:pt x="18" y="505"/>
                      </a:lnTo>
                      <a:lnTo>
                        <a:pt x="16" y="468"/>
                      </a:lnTo>
                      <a:lnTo>
                        <a:pt x="24" y="444"/>
                      </a:lnTo>
                      <a:lnTo>
                        <a:pt x="42" y="418"/>
                      </a:lnTo>
                      <a:lnTo>
                        <a:pt x="53" y="400"/>
                      </a:lnTo>
                      <a:lnTo>
                        <a:pt x="53" y="381"/>
                      </a:lnTo>
                      <a:lnTo>
                        <a:pt x="42" y="360"/>
                      </a:lnTo>
                      <a:lnTo>
                        <a:pt x="29" y="318"/>
                      </a:lnTo>
                      <a:lnTo>
                        <a:pt x="29" y="292"/>
                      </a:lnTo>
                      <a:lnTo>
                        <a:pt x="35" y="266"/>
                      </a:lnTo>
                      <a:lnTo>
                        <a:pt x="47" y="247"/>
                      </a:lnTo>
                      <a:lnTo>
                        <a:pt x="50" y="229"/>
                      </a:lnTo>
                      <a:lnTo>
                        <a:pt x="47" y="205"/>
                      </a:lnTo>
                      <a:lnTo>
                        <a:pt x="31" y="173"/>
                      </a:lnTo>
                      <a:lnTo>
                        <a:pt x="23" y="150"/>
                      </a:lnTo>
                      <a:lnTo>
                        <a:pt x="24" y="110"/>
                      </a:lnTo>
                      <a:lnTo>
                        <a:pt x="37" y="94"/>
                      </a:lnTo>
                      <a:lnTo>
                        <a:pt x="53" y="68"/>
                      </a:lnTo>
                      <a:lnTo>
                        <a:pt x="62" y="47"/>
                      </a:lnTo>
                      <a:lnTo>
                        <a:pt x="56" y="29"/>
                      </a:lnTo>
                      <a:lnTo>
                        <a:pt x="60" y="10"/>
                      </a:lnTo>
                      <a:lnTo>
                        <a:pt x="7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6" name="Freeform 129">
                  <a:extLst>
                    <a:ext uri="{FF2B5EF4-FFF2-40B4-BE49-F238E27FC236}">
                      <a16:creationId xmlns:a16="http://schemas.microsoft.com/office/drawing/2014/main" id="{31FA4C7A-2E15-45AE-B6BE-120DF7013971}"/>
                    </a:ext>
                  </a:extLst>
                </p:cNvPr>
                <p:cNvSpPr>
                  <a:spLocks/>
                </p:cNvSpPr>
                <p:nvPr/>
              </p:nvSpPr>
              <p:spPr bwMode="auto">
                <a:xfrm>
                  <a:off x="4065" y="1093"/>
                  <a:ext cx="75" cy="65"/>
                </a:xfrm>
                <a:custGeom>
                  <a:avLst/>
                  <a:gdLst>
                    <a:gd name="T0" fmla="*/ 0 w 225"/>
                    <a:gd name="T1" fmla="*/ 0 h 193"/>
                    <a:gd name="T2" fmla="*/ 0 w 225"/>
                    <a:gd name="T3" fmla="*/ 0 h 193"/>
                    <a:gd name="T4" fmla="*/ 0 w 225"/>
                    <a:gd name="T5" fmla="*/ 0 h 193"/>
                    <a:gd name="T6" fmla="*/ 0 w 225"/>
                    <a:gd name="T7" fmla="*/ 0 h 193"/>
                    <a:gd name="T8" fmla="*/ 0 w 225"/>
                    <a:gd name="T9" fmla="*/ 0 h 193"/>
                    <a:gd name="T10" fmla="*/ 0 w 225"/>
                    <a:gd name="T11" fmla="*/ 0 h 193"/>
                    <a:gd name="T12" fmla="*/ 0 w 225"/>
                    <a:gd name="T13" fmla="*/ 0 h 193"/>
                    <a:gd name="T14" fmla="*/ 0 w 225"/>
                    <a:gd name="T15" fmla="*/ 0 h 193"/>
                    <a:gd name="T16" fmla="*/ 0 w 225"/>
                    <a:gd name="T17" fmla="*/ 0 h 1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5"/>
                    <a:gd name="T28" fmla="*/ 0 h 193"/>
                    <a:gd name="T29" fmla="*/ 225 w 225"/>
                    <a:gd name="T30" fmla="*/ 193 h 19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5" h="193">
                      <a:moveTo>
                        <a:pt x="225" y="156"/>
                      </a:moveTo>
                      <a:lnTo>
                        <a:pt x="156" y="100"/>
                      </a:lnTo>
                      <a:lnTo>
                        <a:pt x="99" y="50"/>
                      </a:lnTo>
                      <a:lnTo>
                        <a:pt x="48" y="0"/>
                      </a:lnTo>
                      <a:lnTo>
                        <a:pt x="0" y="0"/>
                      </a:lnTo>
                      <a:lnTo>
                        <a:pt x="112" y="81"/>
                      </a:lnTo>
                      <a:lnTo>
                        <a:pt x="166" y="130"/>
                      </a:lnTo>
                      <a:lnTo>
                        <a:pt x="212" y="193"/>
                      </a:lnTo>
                      <a:lnTo>
                        <a:pt x="225"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7" name="Freeform 130">
                  <a:extLst>
                    <a:ext uri="{FF2B5EF4-FFF2-40B4-BE49-F238E27FC236}">
                      <a16:creationId xmlns:a16="http://schemas.microsoft.com/office/drawing/2014/main" id="{F78E43EB-2887-47DF-A3B5-8B3B762335FE}"/>
                    </a:ext>
                  </a:extLst>
                </p:cNvPr>
                <p:cNvSpPr>
                  <a:spLocks/>
                </p:cNvSpPr>
                <p:nvPr/>
              </p:nvSpPr>
              <p:spPr bwMode="auto">
                <a:xfrm>
                  <a:off x="4065" y="1130"/>
                  <a:ext cx="65" cy="53"/>
                </a:xfrm>
                <a:custGeom>
                  <a:avLst/>
                  <a:gdLst>
                    <a:gd name="T0" fmla="*/ 0 w 195"/>
                    <a:gd name="T1" fmla="*/ 0 h 159"/>
                    <a:gd name="T2" fmla="*/ 0 w 195"/>
                    <a:gd name="T3" fmla="*/ 0 h 159"/>
                    <a:gd name="T4" fmla="*/ 0 w 195"/>
                    <a:gd name="T5" fmla="*/ 0 h 159"/>
                    <a:gd name="T6" fmla="*/ 0 w 195"/>
                    <a:gd name="T7" fmla="*/ 0 h 159"/>
                    <a:gd name="T8" fmla="*/ 0 w 195"/>
                    <a:gd name="T9" fmla="*/ 0 h 159"/>
                    <a:gd name="T10" fmla="*/ 0 w 195"/>
                    <a:gd name="T11" fmla="*/ 0 h 159"/>
                    <a:gd name="T12" fmla="*/ 0 w 195"/>
                    <a:gd name="T13" fmla="*/ 0 h 159"/>
                    <a:gd name="T14" fmla="*/ 0 w 195"/>
                    <a:gd name="T15" fmla="*/ 0 h 159"/>
                    <a:gd name="T16" fmla="*/ 0 w 195"/>
                    <a:gd name="T17" fmla="*/ 0 h 159"/>
                    <a:gd name="T18" fmla="*/ 0 w 195"/>
                    <a:gd name="T19" fmla="*/ 0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5"/>
                    <a:gd name="T31" fmla="*/ 0 h 159"/>
                    <a:gd name="T32" fmla="*/ 195 w 195"/>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5" h="159">
                      <a:moveTo>
                        <a:pt x="195" y="100"/>
                      </a:moveTo>
                      <a:lnTo>
                        <a:pt x="144" y="82"/>
                      </a:lnTo>
                      <a:lnTo>
                        <a:pt x="107" y="50"/>
                      </a:lnTo>
                      <a:lnTo>
                        <a:pt x="39" y="0"/>
                      </a:lnTo>
                      <a:lnTo>
                        <a:pt x="0" y="0"/>
                      </a:lnTo>
                      <a:lnTo>
                        <a:pt x="89" y="50"/>
                      </a:lnTo>
                      <a:lnTo>
                        <a:pt x="122" y="84"/>
                      </a:lnTo>
                      <a:lnTo>
                        <a:pt x="195" y="159"/>
                      </a:lnTo>
                      <a:lnTo>
                        <a:pt x="191" y="113"/>
                      </a:lnTo>
                      <a:lnTo>
                        <a:pt x="195"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8" name="Freeform 131">
                  <a:extLst>
                    <a:ext uri="{FF2B5EF4-FFF2-40B4-BE49-F238E27FC236}">
                      <a16:creationId xmlns:a16="http://schemas.microsoft.com/office/drawing/2014/main" id="{0DA79621-F4A6-4071-8141-F1D2E73BE8D0}"/>
                    </a:ext>
                  </a:extLst>
                </p:cNvPr>
                <p:cNvSpPr>
                  <a:spLocks/>
                </p:cNvSpPr>
                <p:nvPr/>
              </p:nvSpPr>
              <p:spPr bwMode="auto">
                <a:xfrm>
                  <a:off x="4055" y="1161"/>
                  <a:ext cx="76" cy="83"/>
                </a:xfrm>
                <a:custGeom>
                  <a:avLst/>
                  <a:gdLst>
                    <a:gd name="T0" fmla="*/ 0 w 229"/>
                    <a:gd name="T1" fmla="*/ 0 h 247"/>
                    <a:gd name="T2" fmla="*/ 0 w 229"/>
                    <a:gd name="T3" fmla="*/ 0 h 247"/>
                    <a:gd name="T4" fmla="*/ 0 w 229"/>
                    <a:gd name="T5" fmla="*/ 0 h 247"/>
                    <a:gd name="T6" fmla="*/ 0 w 229"/>
                    <a:gd name="T7" fmla="*/ 0 h 247"/>
                    <a:gd name="T8" fmla="*/ 0 w 229"/>
                    <a:gd name="T9" fmla="*/ 0 h 247"/>
                    <a:gd name="T10" fmla="*/ 0 w 229"/>
                    <a:gd name="T11" fmla="*/ 0 h 247"/>
                    <a:gd name="T12" fmla="*/ 0 w 229"/>
                    <a:gd name="T13" fmla="*/ 0 h 247"/>
                    <a:gd name="T14" fmla="*/ 0 w 229"/>
                    <a:gd name="T15" fmla="*/ 0 h 247"/>
                    <a:gd name="T16" fmla="*/ 0 w 229"/>
                    <a:gd name="T17" fmla="*/ 0 h 247"/>
                    <a:gd name="T18" fmla="*/ 0 w 229"/>
                    <a:gd name="T19" fmla="*/ 0 h 247"/>
                    <a:gd name="T20" fmla="*/ 0 w 229"/>
                    <a:gd name="T21" fmla="*/ 0 h 247"/>
                    <a:gd name="T22" fmla="*/ 0 w 229"/>
                    <a:gd name="T23" fmla="*/ 0 h 247"/>
                    <a:gd name="T24" fmla="*/ 0 w 229"/>
                    <a:gd name="T25" fmla="*/ 0 h 247"/>
                    <a:gd name="T26" fmla="*/ 0 w 229"/>
                    <a:gd name="T27" fmla="*/ 0 h 2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9"/>
                    <a:gd name="T43" fmla="*/ 0 h 247"/>
                    <a:gd name="T44" fmla="*/ 229 w 229"/>
                    <a:gd name="T45" fmla="*/ 247 h 24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9" h="247">
                      <a:moveTo>
                        <a:pt x="225" y="184"/>
                      </a:moveTo>
                      <a:lnTo>
                        <a:pt x="162" y="128"/>
                      </a:lnTo>
                      <a:lnTo>
                        <a:pt x="137" y="90"/>
                      </a:lnTo>
                      <a:lnTo>
                        <a:pt x="87" y="53"/>
                      </a:lnTo>
                      <a:lnTo>
                        <a:pt x="43" y="19"/>
                      </a:lnTo>
                      <a:lnTo>
                        <a:pt x="12" y="0"/>
                      </a:lnTo>
                      <a:lnTo>
                        <a:pt x="0" y="0"/>
                      </a:lnTo>
                      <a:lnTo>
                        <a:pt x="0" y="19"/>
                      </a:lnTo>
                      <a:lnTo>
                        <a:pt x="37" y="45"/>
                      </a:lnTo>
                      <a:lnTo>
                        <a:pt x="106" y="88"/>
                      </a:lnTo>
                      <a:lnTo>
                        <a:pt x="156" y="139"/>
                      </a:lnTo>
                      <a:lnTo>
                        <a:pt x="191" y="195"/>
                      </a:lnTo>
                      <a:lnTo>
                        <a:pt x="229" y="247"/>
                      </a:lnTo>
                      <a:lnTo>
                        <a:pt x="225" y="1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9" name="Freeform 132">
                  <a:extLst>
                    <a:ext uri="{FF2B5EF4-FFF2-40B4-BE49-F238E27FC236}">
                      <a16:creationId xmlns:a16="http://schemas.microsoft.com/office/drawing/2014/main" id="{5F95EB53-10FD-45BA-9D81-CD4E5F10FD95}"/>
                    </a:ext>
                  </a:extLst>
                </p:cNvPr>
                <p:cNvSpPr>
                  <a:spLocks/>
                </p:cNvSpPr>
                <p:nvPr/>
              </p:nvSpPr>
              <p:spPr bwMode="auto">
                <a:xfrm>
                  <a:off x="4062" y="1229"/>
                  <a:ext cx="60" cy="48"/>
                </a:xfrm>
                <a:custGeom>
                  <a:avLst/>
                  <a:gdLst>
                    <a:gd name="T0" fmla="*/ 0 w 178"/>
                    <a:gd name="T1" fmla="*/ 0 h 144"/>
                    <a:gd name="T2" fmla="*/ 0 w 178"/>
                    <a:gd name="T3" fmla="*/ 0 h 144"/>
                    <a:gd name="T4" fmla="*/ 0 w 178"/>
                    <a:gd name="T5" fmla="*/ 0 h 144"/>
                    <a:gd name="T6" fmla="*/ 0 w 178"/>
                    <a:gd name="T7" fmla="*/ 0 h 144"/>
                    <a:gd name="T8" fmla="*/ 0 w 178"/>
                    <a:gd name="T9" fmla="*/ 0 h 144"/>
                    <a:gd name="T10" fmla="*/ 0 w 178"/>
                    <a:gd name="T11" fmla="*/ 0 h 144"/>
                    <a:gd name="T12" fmla="*/ 0 w 178"/>
                    <a:gd name="T13" fmla="*/ 0 h 144"/>
                    <a:gd name="T14" fmla="*/ 0 w 178"/>
                    <a:gd name="T15" fmla="*/ 0 h 144"/>
                    <a:gd name="T16" fmla="*/ 0 w 178"/>
                    <a:gd name="T17" fmla="*/ 0 h 144"/>
                    <a:gd name="T18" fmla="*/ 0 w 178"/>
                    <a:gd name="T19" fmla="*/ 0 h 144"/>
                    <a:gd name="T20" fmla="*/ 0 w 178"/>
                    <a:gd name="T21" fmla="*/ 0 h 144"/>
                    <a:gd name="T22" fmla="*/ 0 w 178"/>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8"/>
                    <a:gd name="T37" fmla="*/ 0 h 144"/>
                    <a:gd name="T38" fmla="*/ 178 w 178"/>
                    <a:gd name="T39" fmla="*/ 144 h 1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8" h="144">
                      <a:moveTo>
                        <a:pt x="178" y="118"/>
                      </a:moveTo>
                      <a:lnTo>
                        <a:pt x="128" y="65"/>
                      </a:lnTo>
                      <a:lnTo>
                        <a:pt x="76" y="31"/>
                      </a:lnTo>
                      <a:lnTo>
                        <a:pt x="32" y="8"/>
                      </a:lnTo>
                      <a:lnTo>
                        <a:pt x="0" y="0"/>
                      </a:lnTo>
                      <a:lnTo>
                        <a:pt x="20" y="31"/>
                      </a:lnTo>
                      <a:lnTo>
                        <a:pt x="76" y="62"/>
                      </a:lnTo>
                      <a:lnTo>
                        <a:pt x="120" y="108"/>
                      </a:lnTo>
                      <a:lnTo>
                        <a:pt x="141" y="138"/>
                      </a:lnTo>
                      <a:lnTo>
                        <a:pt x="160" y="144"/>
                      </a:lnTo>
                      <a:lnTo>
                        <a:pt x="177" y="133"/>
                      </a:lnTo>
                      <a:lnTo>
                        <a:pt x="178"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0" name="Freeform 133">
                  <a:extLst>
                    <a:ext uri="{FF2B5EF4-FFF2-40B4-BE49-F238E27FC236}">
                      <a16:creationId xmlns:a16="http://schemas.microsoft.com/office/drawing/2014/main" id="{9C32C393-7675-4A2E-8DA6-A73D55BDA2A4}"/>
                    </a:ext>
                  </a:extLst>
                </p:cNvPr>
                <p:cNvSpPr>
                  <a:spLocks/>
                </p:cNvSpPr>
                <p:nvPr/>
              </p:nvSpPr>
              <p:spPr bwMode="auto">
                <a:xfrm>
                  <a:off x="4055" y="1262"/>
                  <a:ext cx="66" cy="60"/>
                </a:xfrm>
                <a:custGeom>
                  <a:avLst/>
                  <a:gdLst>
                    <a:gd name="T0" fmla="*/ 0 w 197"/>
                    <a:gd name="T1" fmla="*/ 0 h 179"/>
                    <a:gd name="T2" fmla="*/ 0 w 197"/>
                    <a:gd name="T3" fmla="*/ 0 h 179"/>
                    <a:gd name="T4" fmla="*/ 0 w 197"/>
                    <a:gd name="T5" fmla="*/ 0 h 179"/>
                    <a:gd name="T6" fmla="*/ 0 w 197"/>
                    <a:gd name="T7" fmla="*/ 0 h 179"/>
                    <a:gd name="T8" fmla="*/ 0 w 197"/>
                    <a:gd name="T9" fmla="*/ 0 h 179"/>
                    <a:gd name="T10" fmla="*/ 0 w 197"/>
                    <a:gd name="T11" fmla="*/ 0 h 179"/>
                    <a:gd name="T12" fmla="*/ 0 w 197"/>
                    <a:gd name="T13" fmla="*/ 0 h 179"/>
                    <a:gd name="T14" fmla="*/ 0 w 197"/>
                    <a:gd name="T15" fmla="*/ 0 h 179"/>
                    <a:gd name="T16" fmla="*/ 0 w 197"/>
                    <a:gd name="T17" fmla="*/ 0 h 179"/>
                    <a:gd name="T18" fmla="*/ 0 w 197"/>
                    <a:gd name="T19" fmla="*/ 0 h 179"/>
                    <a:gd name="T20" fmla="*/ 0 w 197"/>
                    <a:gd name="T21" fmla="*/ 0 h 179"/>
                    <a:gd name="T22" fmla="*/ 0 w 197"/>
                    <a:gd name="T23" fmla="*/ 0 h 1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7"/>
                    <a:gd name="T37" fmla="*/ 0 h 179"/>
                    <a:gd name="T38" fmla="*/ 197 w 197"/>
                    <a:gd name="T39" fmla="*/ 179 h 1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7" h="179">
                      <a:moveTo>
                        <a:pt x="197" y="166"/>
                      </a:moveTo>
                      <a:lnTo>
                        <a:pt x="146" y="112"/>
                      </a:lnTo>
                      <a:lnTo>
                        <a:pt x="83" y="47"/>
                      </a:lnTo>
                      <a:lnTo>
                        <a:pt x="46" y="16"/>
                      </a:lnTo>
                      <a:lnTo>
                        <a:pt x="17" y="0"/>
                      </a:lnTo>
                      <a:lnTo>
                        <a:pt x="0" y="10"/>
                      </a:lnTo>
                      <a:lnTo>
                        <a:pt x="33" y="37"/>
                      </a:lnTo>
                      <a:lnTo>
                        <a:pt x="90" y="94"/>
                      </a:lnTo>
                      <a:lnTo>
                        <a:pt x="142" y="150"/>
                      </a:lnTo>
                      <a:lnTo>
                        <a:pt x="177" y="179"/>
                      </a:lnTo>
                      <a:lnTo>
                        <a:pt x="186" y="179"/>
                      </a:lnTo>
                      <a:lnTo>
                        <a:pt x="197" y="1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 name="Freeform 134">
                  <a:extLst>
                    <a:ext uri="{FF2B5EF4-FFF2-40B4-BE49-F238E27FC236}">
                      <a16:creationId xmlns:a16="http://schemas.microsoft.com/office/drawing/2014/main" id="{4A40C04D-247A-419D-BDD5-276F348258B7}"/>
                    </a:ext>
                  </a:extLst>
                </p:cNvPr>
                <p:cNvSpPr>
                  <a:spLocks/>
                </p:cNvSpPr>
                <p:nvPr/>
              </p:nvSpPr>
              <p:spPr bwMode="auto">
                <a:xfrm>
                  <a:off x="4063" y="1312"/>
                  <a:ext cx="46" cy="47"/>
                </a:xfrm>
                <a:custGeom>
                  <a:avLst/>
                  <a:gdLst>
                    <a:gd name="T0" fmla="*/ 0 w 139"/>
                    <a:gd name="T1" fmla="*/ 0 h 141"/>
                    <a:gd name="T2" fmla="*/ 0 w 139"/>
                    <a:gd name="T3" fmla="*/ 0 h 141"/>
                    <a:gd name="T4" fmla="*/ 0 w 139"/>
                    <a:gd name="T5" fmla="*/ 0 h 141"/>
                    <a:gd name="T6" fmla="*/ 0 w 139"/>
                    <a:gd name="T7" fmla="*/ 0 h 141"/>
                    <a:gd name="T8" fmla="*/ 0 w 139"/>
                    <a:gd name="T9" fmla="*/ 0 h 141"/>
                    <a:gd name="T10" fmla="*/ 0 w 139"/>
                    <a:gd name="T11" fmla="*/ 0 h 141"/>
                    <a:gd name="T12" fmla="*/ 0 w 139"/>
                    <a:gd name="T13" fmla="*/ 0 h 141"/>
                    <a:gd name="T14" fmla="*/ 0 w 139"/>
                    <a:gd name="T15" fmla="*/ 0 h 141"/>
                    <a:gd name="T16" fmla="*/ 0 w 139"/>
                    <a:gd name="T17" fmla="*/ 0 h 1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41"/>
                    <a:gd name="T29" fmla="*/ 139 w 139"/>
                    <a:gd name="T30" fmla="*/ 141 h 1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41">
                      <a:moveTo>
                        <a:pt x="137" y="118"/>
                      </a:moveTo>
                      <a:lnTo>
                        <a:pt x="80" y="36"/>
                      </a:lnTo>
                      <a:lnTo>
                        <a:pt x="25" y="4"/>
                      </a:lnTo>
                      <a:lnTo>
                        <a:pt x="0" y="0"/>
                      </a:lnTo>
                      <a:lnTo>
                        <a:pt x="6" y="16"/>
                      </a:lnTo>
                      <a:lnTo>
                        <a:pt x="69" y="62"/>
                      </a:lnTo>
                      <a:lnTo>
                        <a:pt x="130" y="136"/>
                      </a:lnTo>
                      <a:lnTo>
                        <a:pt x="139" y="141"/>
                      </a:lnTo>
                      <a:lnTo>
                        <a:pt x="137"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 name="Freeform 135">
                  <a:extLst>
                    <a:ext uri="{FF2B5EF4-FFF2-40B4-BE49-F238E27FC236}">
                      <a16:creationId xmlns:a16="http://schemas.microsoft.com/office/drawing/2014/main" id="{7A01E1E8-E015-4304-A07A-7165BB45240A}"/>
                    </a:ext>
                  </a:extLst>
                </p:cNvPr>
                <p:cNvSpPr>
                  <a:spLocks/>
                </p:cNvSpPr>
                <p:nvPr/>
              </p:nvSpPr>
              <p:spPr bwMode="auto">
                <a:xfrm>
                  <a:off x="4065" y="1358"/>
                  <a:ext cx="31" cy="36"/>
                </a:xfrm>
                <a:custGeom>
                  <a:avLst/>
                  <a:gdLst>
                    <a:gd name="T0" fmla="*/ 0 w 93"/>
                    <a:gd name="T1" fmla="*/ 0 h 107"/>
                    <a:gd name="T2" fmla="*/ 0 w 93"/>
                    <a:gd name="T3" fmla="*/ 0 h 107"/>
                    <a:gd name="T4" fmla="*/ 0 w 93"/>
                    <a:gd name="T5" fmla="*/ 0 h 107"/>
                    <a:gd name="T6" fmla="*/ 0 w 93"/>
                    <a:gd name="T7" fmla="*/ 0 h 107"/>
                    <a:gd name="T8" fmla="*/ 0 w 93"/>
                    <a:gd name="T9" fmla="*/ 0 h 107"/>
                    <a:gd name="T10" fmla="*/ 0 w 93"/>
                    <a:gd name="T11" fmla="*/ 0 h 107"/>
                    <a:gd name="T12" fmla="*/ 0 w 93"/>
                    <a:gd name="T13" fmla="*/ 0 h 107"/>
                    <a:gd name="T14" fmla="*/ 0 w 93"/>
                    <a:gd name="T15" fmla="*/ 0 h 107"/>
                    <a:gd name="T16" fmla="*/ 0 w 93"/>
                    <a:gd name="T17" fmla="*/ 0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3"/>
                    <a:gd name="T28" fmla="*/ 0 h 107"/>
                    <a:gd name="T29" fmla="*/ 93 w 93"/>
                    <a:gd name="T30" fmla="*/ 107 h 1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3" h="107">
                      <a:moveTo>
                        <a:pt x="89" y="81"/>
                      </a:moveTo>
                      <a:lnTo>
                        <a:pt x="43" y="19"/>
                      </a:lnTo>
                      <a:lnTo>
                        <a:pt x="3" y="0"/>
                      </a:lnTo>
                      <a:lnTo>
                        <a:pt x="0" y="19"/>
                      </a:lnTo>
                      <a:lnTo>
                        <a:pt x="19" y="50"/>
                      </a:lnTo>
                      <a:lnTo>
                        <a:pt x="69" y="92"/>
                      </a:lnTo>
                      <a:lnTo>
                        <a:pt x="83" y="107"/>
                      </a:lnTo>
                      <a:lnTo>
                        <a:pt x="93" y="100"/>
                      </a:lnTo>
                      <a:lnTo>
                        <a:pt x="89"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3" name="Freeform 136">
                  <a:extLst>
                    <a:ext uri="{FF2B5EF4-FFF2-40B4-BE49-F238E27FC236}">
                      <a16:creationId xmlns:a16="http://schemas.microsoft.com/office/drawing/2014/main" id="{E1521316-52D6-4A52-BAF0-C753C56909AF}"/>
                    </a:ext>
                  </a:extLst>
                </p:cNvPr>
                <p:cNvSpPr>
                  <a:spLocks/>
                </p:cNvSpPr>
                <p:nvPr/>
              </p:nvSpPr>
              <p:spPr bwMode="auto">
                <a:xfrm>
                  <a:off x="4067" y="1405"/>
                  <a:ext cx="40" cy="41"/>
                </a:xfrm>
                <a:custGeom>
                  <a:avLst/>
                  <a:gdLst>
                    <a:gd name="T0" fmla="*/ 0 w 119"/>
                    <a:gd name="T1" fmla="*/ 0 h 121"/>
                    <a:gd name="T2" fmla="*/ 0 w 119"/>
                    <a:gd name="T3" fmla="*/ 0 h 121"/>
                    <a:gd name="T4" fmla="*/ 0 w 119"/>
                    <a:gd name="T5" fmla="*/ 0 h 121"/>
                    <a:gd name="T6" fmla="*/ 0 w 119"/>
                    <a:gd name="T7" fmla="*/ 0 h 121"/>
                    <a:gd name="T8" fmla="*/ 0 w 119"/>
                    <a:gd name="T9" fmla="*/ 0 h 121"/>
                    <a:gd name="T10" fmla="*/ 0 w 119"/>
                    <a:gd name="T11" fmla="*/ 0 h 121"/>
                    <a:gd name="T12" fmla="*/ 0 w 119"/>
                    <a:gd name="T13" fmla="*/ 0 h 121"/>
                    <a:gd name="T14" fmla="*/ 0 w 119"/>
                    <a:gd name="T15" fmla="*/ 0 h 121"/>
                    <a:gd name="T16" fmla="*/ 0 w 119"/>
                    <a:gd name="T17" fmla="*/ 0 h 1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9"/>
                    <a:gd name="T28" fmla="*/ 0 h 121"/>
                    <a:gd name="T29" fmla="*/ 119 w 119"/>
                    <a:gd name="T30" fmla="*/ 121 h 1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9" h="121">
                      <a:moveTo>
                        <a:pt x="119" y="121"/>
                      </a:moveTo>
                      <a:lnTo>
                        <a:pt x="103" y="102"/>
                      </a:lnTo>
                      <a:lnTo>
                        <a:pt x="69" y="52"/>
                      </a:lnTo>
                      <a:lnTo>
                        <a:pt x="21" y="0"/>
                      </a:lnTo>
                      <a:lnTo>
                        <a:pt x="0" y="0"/>
                      </a:lnTo>
                      <a:lnTo>
                        <a:pt x="8" y="18"/>
                      </a:lnTo>
                      <a:lnTo>
                        <a:pt x="46" y="68"/>
                      </a:lnTo>
                      <a:lnTo>
                        <a:pt x="83" y="118"/>
                      </a:lnTo>
                      <a:lnTo>
                        <a:pt x="119" y="1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4" name="Freeform 137">
                  <a:extLst>
                    <a:ext uri="{FF2B5EF4-FFF2-40B4-BE49-F238E27FC236}">
                      <a16:creationId xmlns:a16="http://schemas.microsoft.com/office/drawing/2014/main" id="{837243FC-8FC0-4AE6-83F8-89C8C7FF516D}"/>
                    </a:ext>
                  </a:extLst>
                </p:cNvPr>
                <p:cNvSpPr>
                  <a:spLocks/>
                </p:cNvSpPr>
                <p:nvPr/>
              </p:nvSpPr>
              <p:spPr bwMode="auto">
                <a:xfrm>
                  <a:off x="4121" y="1070"/>
                  <a:ext cx="121" cy="448"/>
                </a:xfrm>
                <a:custGeom>
                  <a:avLst/>
                  <a:gdLst>
                    <a:gd name="T0" fmla="*/ 0 w 363"/>
                    <a:gd name="T1" fmla="*/ 0 h 1345"/>
                    <a:gd name="T2" fmla="*/ 0 w 363"/>
                    <a:gd name="T3" fmla="*/ 0 h 1345"/>
                    <a:gd name="T4" fmla="*/ 0 w 363"/>
                    <a:gd name="T5" fmla="*/ 0 h 1345"/>
                    <a:gd name="T6" fmla="*/ 0 w 363"/>
                    <a:gd name="T7" fmla="*/ 0 h 1345"/>
                    <a:gd name="T8" fmla="*/ 0 w 363"/>
                    <a:gd name="T9" fmla="*/ 0 h 1345"/>
                    <a:gd name="T10" fmla="*/ 0 w 363"/>
                    <a:gd name="T11" fmla="*/ 0 h 1345"/>
                    <a:gd name="T12" fmla="*/ 0 w 363"/>
                    <a:gd name="T13" fmla="*/ 0 h 1345"/>
                    <a:gd name="T14" fmla="*/ 0 w 363"/>
                    <a:gd name="T15" fmla="*/ 0 h 1345"/>
                    <a:gd name="T16" fmla="*/ 0 w 363"/>
                    <a:gd name="T17" fmla="*/ 0 h 1345"/>
                    <a:gd name="T18" fmla="*/ 0 w 363"/>
                    <a:gd name="T19" fmla="*/ 0 h 1345"/>
                    <a:gd name="T20" fmla="*/ 0 w 363"/>
                    <a:gd name="T21" fmla="*/ 0 h 1345"/>
                    <a:gd name="T22" fmla="*/ 0 w 363"/>
                    <a:gd name="T23" fmla="*/ 0 h 1345"/>
                    <a:gd name="T24" fmla="*/ 0 w 363"/>
                    <a:gd name="T25" fmla="*/ 0 h 1345"/>
                    <a:gd name="T26" fmla="*/ 0 w 363"/>
                    <a:gd name="T27" fmla="*/ 0 h 1345"/>
                    <a:gd name="T28" fmla="*/ 0 w 363"/>
                    <a:gd name="T29" fmla="*/ 0 h 1345"/>
                    <a:gd name="T30" fmla="*/ 0 w 363"/>
                    <a:gd name="T31" fmla="*/ 0 h 1345"/>
                    <a:gd name="T32" fmla="*/ 0 w 363"/>
                    <a:gd name="T33" fmla="*/ 0 h 1345"/>
                    <a:gd name="T34" fmla="*/ 0 w 363"/>
                    <a:gd name="T35" fmla="*/ 0 h 1345"/>
                    <a:gd name="T36" fmla="*/ 0 w 363"/>
                    <a:gd name="T37" fmla="*/ 0 h 1345"/>
                    <a:gd name="T38" fmla="*/ 0 w 363"/>
                    <a:gd name="T39" fmla="*/ 0 h 1345"/>
                    <a:gd name="T40" fmla="*/ 0 w 363"/>
                    <a:gd name="T41" fmla="*/ 0 h 1345"/>
                    <a:gd name="T42" fmla="*/ 0 w 363"/>
                    <a:gd name="T43" fmla="*/ 0 h 1345"/>
                    <a:gd name="T44" fmla="*/ 0 w 363"/>
                    <a:gd name="T45" fmla="*/ 0 h 1345"/>
                    <a:gd name="T46" fmla="*/ 0 w 363"/>
                    <a:gd name="T47" fmla="*/ 0 h 1345"/>
                    <a:gd name="T48" fmla="*/ 0 w 363"/>
                    <a:gd name="T49" fmla="*/ 0 h 1345"/>
                    <a:gd name="T50" fmla="*/ 0 w 363"/>
                    <a:gd name="T51" fmla="*/ 0 h 1345"/>
                    <a:gd name="T52" fmla="*/ 0 w 363"/>
                    <a:gd name="T53" fmla="*/ 0 h 1345"/>
                    <a:gd name="T54" fmla="*/ 0 w 363"/>
                    <a:gd name="T55" fmla="*/ 0 h 1345"/>
                    <a:gd name="T56" fmla="*/ 0 w 363"/>
                    <a:gd name="T57" fmla="*/ 0 h 1345"/>
                    <a:gd name="T58" fmla="*/ 0 w 363"/>
                    <a:gd name="T59" fmla="*/ 0 h 1345"/>
                    <a:gd name="T60" fmla="*/ 0 w 363"/>
                    <a:gd name="T61" fmla="*/ 0 h 1345"/>
                    <a:gd name="T62" fmla="*/ 0 w 363"/>
                    <a:gd name="T63" fmla="*/ 0 h 1345"/>
                    <a:gd name="T64" fmla="*/ 0 w 363"/>
                    <a:gd name="T65" fmla="*/ 0 h 1345"/>
                    <a:gd name="T66" fmla="*/ 0 w 363"/>
                    <a:gd name="T67" fmla="*/ 0 h 1345"/>
                    <a:gd name="T68" fmla="*/ 0 w 363"/>
                    <a:gd name="T69" fmla="*/ 0 h 1345"/>
                    <a:gd name="T70" fmla="*/ 0 w 363"/>
                    <a:gd name="T71" fmla="*/ 0 h 1345"/>
                    <a:gd name="T72" fmla="*/ 0 w 363"/>
                    <a:gd name="T73" fmla="*/ 0 h 1345"/>
                    <a:gd name="T74" fmla="*/ 0 w 363"/>
                    <a:gd name="T75" fmla="*/ 0 h 1345"/>
                    <a:gd name="T76" fmla="*/ 0 w 363"/>
                    <a:gd name="T77" fmla="*/ 0 h 1345"/>
                    <a:gd name="T78" fmla="*/ 0 w 363"/>
                    <a:gd name="T79" fmla="*/ 0 h 1345"/>
                    <a:gd name="T80" fmla="*/ 0 w 363"/>
                    <a:gd name="T81" fmla="*/ 0 h 1345"/>
                    <a:gd name="T82" fmla="*/ 0 w 363"/>
                    <a:gd name="T83" fmla="*/ 0 h 1345"/>
                    <a:gd name="T84" fmla="*/ 0 w 363"/>
                    <a:gd name="T85" fmla="*/ 0 h 1345"/>
                    <a:gd name="T86" fmla="*/ 0 w 363"/>
                    <a:gd name="T87" fmla="*/ 0 h 1345"/>
                    <a:gd name="T88" fmla="*/ 0 w 363"/>
                    <a:gd name="T89" fmla="*/ 0 h 1345"/>
                    <a:gd name="T90" fmla="*/ 0 w 363"/>
                    <a:gd name="T91" fmla="*/ 0 h 134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3"/>
                    <a:gd name="T139" fmla="*/ 0 h 1345"/>
                    <a:gd name="T140" fmla="*/ 363 w 363"/>
                    <a:gd name="T141" fmla="*/ 1345 h 134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3" h="1345">
                      <a:moveTo>
                        <a:pt x="65" y="127"/>
                      </a:moveTo>
                      <a:lnTo>
                        <a:pt x="52" y="164"/>
                      </a:lnTo>
                      <a:lnTo>
                        <a:pt x="63" y="201"/>
                      </a:lnTo>
                      <a:lnTo>
                        <a:pt x="65" y="238"/>
                      </a:lnTo>
                      <a:lnTo>
                        <a:pt x="52" y="262"/>
                      </a:lnTo>
                      <a:lnTo>
                        <a:pt x="34" y="288"/>
                      </a:lnTo>
                      <a:lnTo>
                        <a:pt x="26" y="330"/>
                      </a:lnTo>
                      <a:lnTo>
                        <a:pt x="37" y="358"/>
                      </a:lnTo>
                      <a:lnTo>
                        <a:pt x="56" y="388"/>
                      </a:lnTo>
                      <a:lnTo>
                        <a:pt x="56" y="414"/>
                      </a:lnTo>
                      <a:lnTo>
                        <a:pt x="44" y="438"/>
                      </a:lnTo>
                      <a:lnTo>
                        <a:pt x="27" y="470"/>
                      </a:lnTo>
                      <a:lnTo>
                        <a:pt x="34" y="501"/>
                      </a:lnTo>
                      <a:lnTo>
                        <a:pt x="58" y="567"/>
                      </a:lnTo>
                      <a:lnTo>
                        <a:pt x="56" y="595"/>
                      </a:lnTo>
                      <a:lnTo>
                        <a:pt x="21" y="649"/>
                      </a:lnTo>
                      <a:lnTo>
                        <a:pt x="21" y="695"/>
                      </a:lnTo>
                      <a:lnTo>
                        <a:pt x="40" y="730"/>
                      </a:lnTo>
                      <a:lnTo>
                        <a:pt x="52" y="761"/>
                      </a:lnTo>
                      <a:lnTo>
                        <a:pt x="50" y="788"/>
                      </a:lnTo>
                      <a:lnTo>
                        <a:pt x="19" y="817"/>
                      </a:lnTo>
                      <a:lnTo>
                        <a:pt x="13" y="838"/>
                      </a:lnTo>
                      <a:lnTo>
                        <a:pt x="19" y="888"/>
                      </a:lnTo>
                      <a:lnTo>
                        <a:pt x="34" y="943"/>
                      </a:lnTo>
                      <a:lnTo>
                        <a:pt x="34" y="974"/>
                      </a:lnTo>
                      <a:lnTo>
                        <a:pt x="31" y="999"/>
                      </a:lnTo>
                      <a:lnTo>
                        <a:pt x="8" y="1036"/>
                      </a:lnTo>
                      <a:lnTo>
                        <a:pt x="0" y="1067"/>
                      </a:lnTo>
                      <a:lnTo>
                        <a:pt x="2" y="1101"/>
                      </a:lnTo>
                      <a:lnTo>
                        <a:pt x="19" y="1125"/>
                      </a:lnTo>
                      <a:lnTo>
                        <a:pt x="37" y="1149"/>
                      </a:lnTo>
                      <a:lnTo>
                        <a:pt x="21" y="1180"/>
                      </a:lnTo>
                      <a:lnTo>
                        <a:pt x="13" y="1211"/>
                      </a:lnTo>
                      <a:lnTo>
                        <a:pt x="27" y="1236"/>
                      </a:lnTo>
                      <a:lnTo>
                        <a:pt x="50" y="1254"/>
                      </a:lnTo>
                      <a:lnTo>
                        <a:pt x="52" y="1286"/>
                      </a:lnTo>
                      <a:lnTo>
                        <a:pt x="52" y="1311"/>
                      </a:lnTo>
                      <a:lnTo>
                        <a:pt x="56" y="1345"/>
                      </a:lnTo>
                      <a:lnTo>
                        <a:pt x="95" y="1317"/>
                      </a:lnTo>
                      <a:lnTo>
                        <a:pt x="137" y="1295"/>
                      </a:lnTo>
                      <a:lnTo>
                        <a:pt x="176" y="1282"/>
                      </a:lnTo>
                      <a:lnTo>
                        <a:pt x="234" y="1282"/>
                      </a:lnTo>
                      <a:lnTo>
                        <a:pt x="276" y="1275"/>
                      </a:lnTo>
                      <a:lnTo>
                        <a:pt x="300" y="1254"/>
                      </a:lnTo>
                      <a:lnTo>
                        <a:pt x="345" y="1243"/>
                      </a:lnTo>
                      <a:lnTo>
                        <a:pt x="321" y="1217"/>
                      </a:lnTo>
                      <a:lnTo>
                        <a:pt x="313" y="1182"/>
                      </a:lnTo>
                      <a:lnTo>
                        <a:pt x="328" y="1143"/>
                      </a:lnTo>
                      <a:lnTo>
                        <a:pt x="326" y="1086"/>
                      </a:lnTo>
                      <a:lnTo>
                        <a:pt x="313" y="1045"/>
                      </a:lnTo>
                      <a:lnTo>
                        <a:pt x="300" y="1024"/>
                      </a:lnTo>
                      <a:lnTo>
                        <a:pt x="297" y="993"/>
                      </a:lnTo>
                      <a:lnTo>
                        <a:pt x="313" y="956"/>
                      </a:lnTo>
                      <a:lnTo>
                        <a:pt x="307" y="930"/>
                      </a:lnTo>
                      <a:lnTo>
                        <a:pt x="276" y="886"/>
                      </a:lnTo>
                      <a:lnTo>
                        <a:pt x="277" y="861"/>
                      </a:lnTo>
                      <a:lnTo>
                        <a:pt x="290" y="838"/>
                      </a:lnTo>
                      <a:lnTo>
                        <a:pt x="319" y="807"/>
                      </a:lnTo>
                      <a:lnTo>
                        <a:pt x="308" y="782"/>
                      </a:lnTo>
                      <a:lnTo>
                        <a:pt x="287" y="730"/>
                      </a:lnTo>
                      <a:lnTo>
                        <a:pt x="271" y="695"/>
                      </a:lnTo>
                      <a:lnTo>
                        <a:pt x="271" y="657"/>
                      </a:lnTo>
                      <a:lnTo>
                        <a:pt x="328" y="637"/>
                      </a:lnTo>
                      <a:lnTo>
                        <a:pt x="334" y="601"/>
                      </a:lnTo>
                      <a:lnTo>
                        <a:pt x="328" y="580"/>
                      </a:lnTo>
                      <a:lnTo>
                        <a:pt x="313" y="562"/>
                      </a:lnTo>
                      <a:lnTo>
                        <a:pt x="315" y="530"/>
                      </a:lnTo>
                      <a:lnTo>
                        <a:pt x="313" y="493"/>
                      </a:lnTo>
                      <a:lnTo>
                        <a:pt x="297" y="474"/>
                      </a:lnTo>
                      <a:lnTo>
                        <a:pt x="284" y="449"/>
                      </a:lnTo>
                      <a:lnTo>
                        <a:pt x="294" y="424"/>
                      </a:lnTo>
                      <a:lnTo>
                        <a:pt x="307" y="395"/>
                      </a:lnTo>
                      <a:lnTo>
                        <a:pt x="307" y="377"/>
                      </a:lnTo>
                      <a:lnTo>
                        <a:pt x="287" y="351"/>
                      </a:lnTo>
                      <a:lnTo>
                        <a:pt x="282" y="330"/>
                      </a:lnTo>
                      <a:lnTo>
                        <a:pt x="287" y="314"/>
                      </a:lnTo>
                      <a:lnTo>
                        <a:pt x="307" y="301"/>
                      </a:lnTo>
                      <a:lnTo>
                        <a:pt x="308" y="280"/>
                      </a:lnTo>
                      <a:lnTo>
                        <a:pt x="303" y="269"/>
                      </a:lnTo>
                      <a:lnTo>
                        <a:pt x="282" y="237"/>
                      </a:lnTo>
                      <a:lnTo>
                        <a:pt x="276" y="201"/>
                      </a:lnTo>
                      <a:lnTo>
                        <a:pt x="277" y="174"/>
                      </a:lnTo>
                      <a:lnTo>
                        <a:pt x="297" y="149"/>
                      </a:lnTo>
                      <a:lnTo>
                        <a:pt x="347" y="95"/>
                      </a:lnTo>
                      <a:lnTo>
                        <a:pt x="363" y="49"/>
                      </a:lnTo>
                      <a:lnTo>
                        <a:pt x="363" y="12"/>
                      </a:lnTo>
                      <a:lnTo>
                        <a:pt x="347" y="0"/>
                      </a:lnTo>
                      <a:lnTo>
                        <a:pt x="321" y="12"/>
                      </a:lnTo>
                      <a:lnTo>
                        <a:pt x="258" y="51"/>
                      </a:lnTo>
                      <a:lnTo>
                        <a:pt x="200" y="77"/>
                      </a:lnTo>
                      <a:lnTo>
                        <a:pt x="140" y="101"/>
                      </a:lnTo>
                      <a:lnTo>
                        <a:pt x="100" y="114"/>
                      </a:lnTo>
                      <a:lnTo>
                        <a:pt x="65" y="12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5" name="Freeform 138">
                  <a:extLst>
                    <a:ext uri="{FF2B5EF4-FFF2-40B4-BE49-F238E27FC236}">
                      <a16:creationId xmlns:a16="http://schemas.microsoft.com/office/drawing/2014/main" id="{78FCC225-C127-4949-B5E6-9136FD40015F}"/>
                    </a:ext>
                  </a:extLst>
                </p:cNvPr>
                <p:cNvSpPr>
                  <a:spLocks/>
                </p:cNvSpPr>
                <p:nvPr/>
              </p:nvSpPr>
              <p:spPr bwMode="auto">
                <a:xfrm>
                  <a:off x="4036" y="1066"/>
                  <a:ext cx="217" cy="459"/>
                </a:xfrm>
                <a:custGeom>
                  <a:avLst/>
                  <a:gdLst>
                    <a:gd name="T0" fmla="*/ 0 w 650"/>
                    <a:gd name="T1" fmla="*/ 0 h 1377"/>
                    <a:gd name="T2" fmla="*/ 0 w 650"/>
                    <a:gd name="T3" fmla="*/ 0 h 1377"/>
                    <a:gd name="T4" fmla="*/ 0 w 650"/>
                    <a:gd name="T5" fmla="*/ 0 h 1377"/>
                    <a:gd name="T6" fmla="*/ 0 w 650"/>
                    <a:gd name="T7" fmla="*/ 0 h 1377"/>
                    <a:gd name="T8" fmla="*/ 0 w 650"/>
                    <a:gd name="T9" fmla="*/ 0 h 1377"/>
                    <a:gd name="T10" fmla="*/ 0 w 650"/>
                    <a:gd name="T11" fmla="*/ 0 h 1377"/>
                    <a:gd name="T12" fmla="*/ 0 w 650"/>
                    <a:gd name="T13" fmla="*/ 0 h 1377"/>
                    <a:gd name="T14" fmla="*/ 0 w 650"/>
                    <a:gd name="T15" fmla="*/ 0 h 1377"/>
                    <a:gd name="T16" fmla="*/ 0 w 650"/>
                    <a:gd name="T17" fmla="*/ 0 h 1377"/>
                    <a:gd name="T18" fmla="*/ 0 w 650"/>
                    <a:gd name="T19" fmla="*/ 0 h 1377"/>
                    <a:gd name="T20" fmla="*/ 0 w 650"/>
                    <a:gd name="T21" fmla="*/ 0 h 1377"/>
                    <a:gd name="T22" fmla="*/ 0 w 650"/>
                    <a:gd name="T23" fmla="*/ 0 h 1377"/>
                    <a:gd name="T24" fmla="*/ 0 w 650"/>
                    <a:gd name="T25" fmla="*/ 0 h 1377"/>
                    <a:gd name="T26" fmla="*/ 0 w 650"/>
                    <a:gd name="T27" fmla="*/ 0 h 1377"/>
                    <a:gd name="T28" fmla="*/ 0 w 650"/>
                    <a:gd name="T29" fmla="*/ 0 h 1377"/>
                    <a:gd name="T30" fmla="*/ 0 w 650"/>
                    <a:gd name="T31" fmla="*/ 0 h 1377"/>
                    <a:gd name="T32" fmla="*/ 0 w 650"/>
                    <a:gd name="T33" fmla="*/ 0 h 1377"/>
                    <a:gd name="T34" fmla="*/ 0 w 650"/>
                    <a:gd name="T35" fmla="*/ 0 h 1377"/>
                    <a:gd name="T36" fmla="*/ 0 w 650"/>
                    <a:gd name="T37" fmla="*/ 0 h 1377"/>
                    <a:gd name="T38" fmla="*/ 0 w 650"/>
                    <a:gd name="T39" fmla="*/ 0 h 1377"/>
                    <a:gd name="T40" fmla="*/ 0 w 650"/>
                    <a:gd name="T41" fmla="*/ 0 h 1377"/>
                    <a:gd name="T42" fmla="*/ 0 w 650"/>
                    <a:gd name="T43" fmla="*/ 0 h 1377"/>
                    <a:gd name="T44" fmla="*/ 0 w 650"/>
                    <a:gd name="T45" fmla="*/ 0 h 1377"/>
                    <a:gd name="T46" fmla="*/ 0 w 650"/>
                    <a:gd name="T47" fmla="*/ 0 h 1377"/>
                    <a:gd name="T48" fmla="*/ 0 w 650"/>
                    <a:gd name="T49" fmla="*/ 0 h 1377"/>
                    <a:gd name="T50" fmla="*/ 0 w 650"/>
                    <a:gd name="T51" fmla="*/ 0 h 1377"/>
                    <a:gd name="T52" fmla="*/ 0 w 650"/>
                    <a:gd name="T53" fmla="*/ 0 h 1377"/>
                    <a:gd name="T54" fmla="*/ 0 w 650"/>
                    <a:gd name="T55" fmla="*/ 0 h 1377"/>
                    <a:gd name="T56" fmla="*/ 0 w 650"/>
                    <a:gd name="T57" fmla="*/ 0 h 1377"/>
                    <a:gd name="T58" fmla="*/ 0 w 650"/>
                    <a:gd name="T59" fmla="*/ 0 h 1377"/>
                    <a:gd name="T60" fmla="*/ 0 w 650"/>
                    <a:gd name="T61" fmla="*/ 0 h 1377"/>
                    <a:gd name="T62" fmla="*/ 0 w 650"/>
                    <a:gd name="T63" fmla="*/ 0 h 1377"/>
                    <a:gd name="T64" fmla="*/ 0 w 650"/>
                    <a:gd name="T65" fmla="*/ 0 h 1377"/>
                    <a:gd name="T66" fmla="*/ 0 w 650"/>
                    <a:gd name="T67" fmla="*/ 0 h 1377"/>
                    <a:gd name="T68" fmla="*/ 0 w 650"/>
                    <a:gd name="T69" fmla="*/ 0 h 1377"/>
                    <a:gd name="T70" fmla="*/ 0 w 650"/>
                    <a:gd name="T71" fmla="*/ 0 h 1377"/>
                    <a:gd name="T72" fmla="*/ 0 w 650"/>
                    <a:gd name="T73" fmla="*/ 0 h 1377"/>
                    <a:gd name="T74" fmla="*/ 0 w 650"/>
                    <a:gd name="T75" fmla="*/ 0 h 1377"/>
                    <a:gd name="T76" fmla="*/ 0 w 650"/>
                    <a:gd name="T77" fmla="*/ 0 h 1377"/>
                    <a:gd name="T78" fmla="*/ 0 w 650"/>
                    <a:gd name="T79" fmla="*/ 0 h 1377"/>
                    <a:gd name="T80" fmla="*/ 0 w 650"/>
                    <a:gd name="T81" fmla="*/ 0 h 1377"/>
                    <a:gd name="T82" fmla="*/ 0 w 650"/>
                    <a:gd name="T83" fmla="*/ 0 h 1377"/>
                    <a:gd name="T84" fmla="*/ 0 w 650"/>
                    <a:gd name="T85" fmla="*/ 0 h 1377"/>
                    <a:gd name="T86" fmla="*/ 0 w 650"/>
                    <a:gd name="T87" fmla="*/ 0 h 1377"/>
                    <a:gd name="T88" fmla="*/ 0 w 650"/>
                    <a:gd name="T89" fmla="*/ 0 h 1377"/>
                    <a:gd name="T90" fmla="*/ 0 w 650"/>
                    <a:gd name="T91" fmla="*/ 0 h 1377"/>
                    <a:gd name="T92" fmla="*/ 0 w 650"/>
                    <a:gd name="T93" fmla="*/ 0 h 1377"/>
                    <a:gd name="T94" fmla="*/ 0 w 650"/>
                    <a:gd name="T95" fmla="*/ 0 h 137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50"/>
                    <a:gd name="T145" fmla="*/ 0 h 1377"/>
                    <a:gd name="T146" fmla="*/ 650 w 650"/>
                    <a:gd name="T147" fmla="*/ 1377 h 137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50" h="1377">
                      <a:moveTo>
                        <a:pt x="552" y="1246"/>
                      </a:moveTo>
                      <a:lnTo>
                        <a:pt x="524" y="1277"/>
                      </a:lnTo>
                      <a:lnTo>
                        <a:pt x="481" y="1287"/>
                      </a:lnTo>
                      <a:lnTo>
                        <a:pt x="424" y="1293"/>
                      </a:lnTo>
                      <a:lnTo>
                        <a:pt x="363" y="1306"/>
                      </a:lnTo>
                      <a:lnTo>
                        <a:pt x="324" y="1330"/>
                      </a:lnTo>
                      <a:lnTo>
                        <a:pt x="311" y="1343"/>
                      </a:lnTo>
                      <a:lnTo>
                        <a:pt x="298" y="1337"/>
                      </a:lnTo>
                      <a:lnTo>
                        <a:pt x="226" y="1283"/>
                      </a:lnTo>
                      <a:lnTo>
                        <a:pt x="132" y="1208"/>
                      </a:lnTo>
                      <a:lnTo>
                        <a:pt x="100" y="1162"/>
                      </a:lnTo>
                      <a:lnTo>
                        <a:pt x="53" y="1114"/>
                      </a:lnTo>
                      <a:lnTo>
                        <a:pt x="37" y="1077"/>
                      </a:lnTo>
                      <a:lnTo>
                        <a:pt x="0" y="1071"/>
                      </a:lnTo>
                      <a:lnTo>
                        <a:pt x="19" y="1112"/>
                      </a:lnTo>
                      <a:lnTo>
                        <a:pt x="40" y="1151"/>
                      </a:lnTo>
                      <a:lnTo>
                        <a:pt x="100" y="1196"/>
                      </a:lnTo>
                      <a:lnTo>
                        <a:pt x="142" y="1250"/>
                      </a:lnTo>
                      <a:lnTo>
                        <a:pt x="245" y="1314"/>
                      </a:lnTo>
                      <a:lnTo>
                        <a:pt x="307" y="1377"/>
                      </a:lnTo>
                      <a:lnTo>
                        <a:pt x="332" y="1371"/>
                      </a:lnTo>
                      <a:lnTo>
                        <a:pt x="358" y="1340"/>
                      </a:lnTo>
                      <a:lnTo>
                        <a:pt x="392" y="1321"/>
                      </a:lnTo>
                      <a:lnTo>
                        <a:pt x="437" y="1308"/>
                      </a:lnTo>
                      <a:lnTo>
                        <a:pt x="531" y="1300"/>
                      </a:lnTo>
                      <a:lnTo>
                        <a:pt x="558" y="1283"/>
                      </a:lnTo>
                      <a:lnTo>
                        <a:pt x="606" y="1271"/>
                      </a:lnTo>
                      <a:lnTo>
                        <a:pt x="614" y="1250"/>
                      </a:lnTo>
                      <a:lnTo>
                        <a:pt x="600" y="1225"/>
                      </a:lnTo>
                      <a:lnTo>
                        <a:pt x="582" y="1200"/>
                      </a:lnTo>
                      <a:lnTo>
                        <a:pt x="593" y="1169"/>
                      </a:lnTo>
                      <a:lnTo>
                        <a:pt x="606" y="1151"/>
                      </a:lnTo>
                      <a:lnTo>
                        <a:pt x="606" y="1125"/>
                      </a:lnTo>
                      <a:lnTo>
                        <a:pt x="593" y="1083"/>
                      </a:lnTo>
                      <a:lnTo>
                        <a:pt x="587" y="1062"/>
                      </a:lnTo>
                      <a:lnTo>
                        <a:pt x="571" y="1043"/>
                      </a:lnTo>
                      <a:lnTo>
                        <a:pt x="562" y="1021"/>
                      </a:lnTo>
                      <a:lnTo>
                        <a:pt x="571" y="1000"/>
                      </a:lnTo>
                      <a:lnTo>
                        <a:pt x="589" y="983"/>
                      </a:lnTo>
                      <a:lnTo>
                        <a:pt x="587" y="956"/>
                      </a:lnTo>
                      <a:lnTo>
                        <a:pt x="576" y="937"/>
                      </a:lnTo>
                      <a:lnTo>
                        <a:pt x="555" y="908"/>
                      </a:lnTo>
                      <a:lnTo>
                        <a:pt x="543" y="893"/>
                      </a:lnTo>
                      <a:lnTo>
                        <a:pt x="550" y="871"/>
                      </a:lnTo>
                      <a:lnTo>
                        <a:pt x="581" y="853"/>
                      </a:lnTo>
                      <a:lnTo>
                        <a:pt x="593" y="827"/>
                      </a:lnTo>
                      <a:lnTo>
                        <a:pt x="589" y="806"/>
                      </a:lnTo>
                      <a:lnTo>
                        <a:pt x="568" y="771"/>
                      </a:lnTo>
                      <a:lnTo>
                        <a:pt x="545" y="727"/>
                      </a:lnTo>
                      <a:lnTo>
                        <a:pt x="537" y="696"/>
                      </a:lnTo>
                      <a:lnTo>
                        <a:pt x="550" y="683"/>
                      </a:lnTo>
                      <a:lnTo>
                        <a:pt x="582" y="671"/>
                      </a:lnTo>
                      <a:lnTo>
                        <a:pt x="602" y="658"/>
                      </a:lnTo>
                      <a:lnTo>
                        <a:pt x="606" y="619"/>
                      </a:lnTo>
                      <a:lnTo>
                        <a:pt x="582" y="575"/>
                      </a:lnTo>
                      <a:lnTo>
                        <a:pt x="587" y="546"/>
                      </a:lnTo>
                      <a:lnTo>
                        <a:pt x="595" y="519"/>
                      </a:lnTo>
                      <a:lnTo>
                        <a:pt x="574" y="488"/>
                      </a:lnTo>
                      <a:lnTo>
                        <a:pt x="555" y="458"/>
                      </a:lnTo>
                      <a:lnTo>
                        <a:pt x="562" y="440"/>
                      </a:lnTo>
                      <a:lnTo>
                        <a:pt x="574" y="421"/>
                      </a:lnTo>
                      <a:lnTo>
                        <a:pt x="574" y="390"/>
                      </a:lnTo>
                      <a:lnTo>
                        <a:pt x="562" y="371"/>
                      </a:lnTo>
                      <a:lnTo>
                        <a:pt x="550" y="356"/>
                      </a:lnTo>
                      <a:lnTo>
                        <a:pt x="552" y="333"/>
                      </a:lnTo>
                      <a:lnTo>
                        <a:pt x="574" y="321"/>
                      </a:lnTo>
                      <a:lnTo>
                        <a:pt x="587" y="308"/>
                      </a:lnTo>
                      <a:lnTo>
                        <a:pt x="581" y="284"/>
                      </a:lnTo>
                      <a:lnTo>
                        <a:pt x="555" y="253"/>
                      </a:lnTo>
                      <a:lnTo>
                        <a:pt x="545" y="225"/>
                      </a:lnTo>
                      <a:lnTo>
                        <a:pt x="543" y="193"/>
                      </a:lnTo>
                      <a:lnTo>
                        <a:pt x="564" y="163"/>
                      </a:lnTo>
                      <a:lnTo>
                        <a:pt x="608" y="114"/>
                      </a:lnTo>
                      <a:lnTo>
                        <a:pt x="631" y="77"/>
                      </a:lnTo>
                      <a:lnTo>
                        <a:pt x="650" y="46"/>
                      </a:lnTo>
                      <a:lnTo>
                        <a:pt x="644" y="14"/>
                      </a:lnTo>
                      <a:lnTo>
                        <a:pt x="626" y="0"/>
                      </a:lnTo>
                      <a:lnTo>
                        <a:pt x="614" y="3"/>
                      </a:lnTo>
                      <a:lnTo>
                        <a:pt x="593" y="27"/>
                      </a:lnTo>
                      <a:lnTo>
                        <a:pt x="608" y="46"/>
                      </a:lnTo>
                      <a:lnTo>
                        <a:pt x="606" y="77"/>
                      </a:lnTo>
                      <a:lnTo>
                        <a:pt x="576" y="132"/>
                      </a:lnTo>
                      <a:lnTo>
                        <a:pt x="539" y="163"/>
                      </a:lnTo>
                      <a:lnTo>
                        <a:pt x="526" y="182"/>
                      </a:lnTo>
                      <a:lnTo>
                        <a:pt x="518" y="206"/>
                      </a:lnTo>
                      <a:lnTo>
                        <a:pt x="514" y="221"/>
                      </a:lnTo>
                      <a:lnTo>
                        <a:pt x="458" y="264"/>
                      </a:lnTo>
                      <a:lnTo>
                        <a:pt x="408" y="293"/>
                      </a:lnTo>
                      <a:lnTo>
                        <a:pt x="401" y="314"/>
                      </a:lnTo>
                      <a:lnTo>
                        <a:pt x="418" y="319"/>
                      </a:lnTo>
                      <a:lnTo>
                        <a:pt x="493" y="264"/>
                      </a:lnTo>
                      <a:lnTo>
                        <a:pt x="531" y="253"/>
                      </a:lnTo>
                      <a:lnTo>
                        <a:pt x="550" y="288"/>
                      </a:lnTo>
                      <a:lnTo>
                        <a:pt x="555" y="303"/>
                      </a:lnTo>
                      <a:lnTo>
                        <a:pt x="537" y="319"/>
                      </a:lnTo>
                      <a:lnTo>
                        <a:pt x="521" y="332"/>
                      </a:lnTo>
                      <a:lnTo>
                        <a:pt x="518" y="353"/>
                      </a:lnTo>
                      <a:lnTo>
                        <a:pt x="524" y="375"/>
                      </a:lnTo>
                      <a:lnTo>
                        <a:pt x="508" y="393"/>
                      </a:lnTo>
                      <a:lnTo>
                        <a:pt x="461" y="414"/>
                      </a:lnTo>
                      <a:lnTo>
                        <a:pt x="392" y="443"/>
                      </a:lnTo>
                      <a:lnTo>
                        <a:pt x="418" y="453"/>
                      </a:lnTo>
                      <a:lnTo>
                        <a:pt x="489" y="425"/>
                      </a:lnTo>
                      <a:lnTo>
                        <a:pt x="545" y="396"/>
                      </a:lnTo>
                      <a:lnTo>
                        <a:pt x="555" y="403"/>
                      </a:lnTo>
                      <a:lnTo>
                        <a:pt x="550" y="421"/>
                      </a:lnTo>
                      <a:lnTo>
                        <a:pt x="531" y="440"/>
                      </a:lnTo>
                      <a:lnTo>
                        <a:pt x="524" y="458"/>
                      </a:lnTo>
                      <a:lnTo>
                        <a:pt x="532" y="483"/>
                      </a:lnTo>
                      <a:lnTo>
                        <a:pt x="555" y="503"/>
                      </a:lnTo>
                      <a:lnTo>
                        <a:pt x="555" y="519"/>
                      </a:lnTo>
                      <a:lnTo>
                        <a:pt x="518" y="527"/>
                      </a:lnTo>
                      <a:lnTo>
                        <a:pt x="487" y="569"/>
                      </a:lnTo>
                      <a:lnTo>
                        <a:pt x="450" y="593"/>
                      </a:lnTo>
                      <a:lnTo>
                        <a:pt x="399" y="606"/>
                      </a:lnTo>
                      <a:lnTo>
                        <a:pt x="395" y="619"/>
                      </a:lnTo>
                      <a:lnTo>
                        <a:pt x="426" y="614"/>
                      </a:lnTo>
                      <a:lnTo>
                        <a:pt x="493" y="593"/>
                      </a:lnTo>
                      <a:lnTo>
                        <a:pt x="518" y="575"/>
                      </a:lnTo>
                      <a:lnTo>
                        <a:pt x="532" y="556"/>
                      </a:lnTo>
                      <a:lnTo>
                        <a:pt x="555" y="553"/>
                      </a:lnTo>
                      <a:lnTo>
                        <a:pt x="555" y="575"/>
                      </a:lnTo>
                      <a:lnTo>
                        <a:pt x="571" y="596"/>
                      </a:lnTo>
                      <a:lnTo>
                        <a:pt x="582" y="619"/>
                      </a:lnTo>
                      <a:lnTo>
                        <a:pt x="574" y="637"/>
                      </a:lnTo>
                      <a:lnTo>
                        <a:pt x="545" y="650"/>
                      </a:lnTo>
                      <a:lnTo>
                        <a:pt x="518" y="658"/>
                      </a:lnTo>
                      <a:lnTo>
                        <a:pt x="500" y="677"/>
                      </a:lnTo>
                      <a:lnTo>
                        <a:pt x="413" y="703"/>
                      </a:lnTo>
                      <a:lnTo>
                        <a:pt x="351" y="725"/>
                      </a:lnTo>
                      <a:lnTo>
                        <a:pt x="326" y="737"/>
                      </a:lnTo>
                      <a:lnTo>
                        <a:pt x="345" y="753"/>
                      </a:lnTo>
                      <a:lnTo>
                        <a:pt x="382" y="743"/>
                      </a:lnTo>
                      <a:lnTo>
                        <a:pt x="458" y="714"/>
                      </a:lnTo>
                      <a:lnTo>
                        <a:pt x="508" y="700"/>
                      </a:lnTo>
                      <a:lnTo>
                        <a:pt x="521" y="721"/>
                      </a:lnTo>
                      <a:lnTo>
                        <a:pt x="532" y="758"/>
                      </a:lnTo>
                      <a:lnTo>
                        <a:pt x="555" y="790"/>
                      </a:lnTo>
                      <a:lnTo>
                        <a:pt x="558" y="814"/>
                      </a:lnTo>
                      <a:lnTo>
                        <a:pt x="555" y="837"/>
                      </a:lnTo>
                      <a:lnTo>
                        <a:pt x="531" y="846"/>
                      </a:lnTo>
                      <a:lnTo>
                        <a:pt x="487" y="856"/>
                      </a:lnTo>
                      <a:lnTo>
                        <a:pt x="431" y="882"/>
                      </a:lnTo>
                      <a:lnTo>
                        <a:pt x="349" y="893"/>
                      </a:lnTo>
                      <a:lnTo>
                        <a:pt x="318" y="908"/>
                      </a:lnTo>
                      <a:lnTo>
                        <a:pt x="339" y="919"/>
                      </a:lnTo>
                      <a:lnTo>
                        <a:pt x="411" y="908"/>
                      </a:lnTo>
                      <a:lnTo>
                        <a:pt x="461" y="890"/>
                      </a:lnTo>
                      <a:lnTo>
                        <a:pt x="495" y="877"/>
                      </a:lnTo>
                      <a:lnTo>
                        <a:pt x="524" y="871"/>
                      </a:lnTo>
                      <a:lnTo>
                        <a:pt x="521" y="893"/>
                      </a:lnTo>
                      <a:lnTo>
                        <a:pt x="532" y="925"/>
                      </a:lnTo>
                      <a:lnTo>
                        <a:pt x="552" y="943"/>
                      </a:lnTo>
                      <a:lnTo>
                        <a:pt x="555" y="964"/>
                      </a:lnTo>
                      <a:lnTo>
                        <a:pt x="555" y="983"/>
                      </a:lnTo>
                      <a:lnTo>
                        <a:pt x="531" y="993"/>
                      </a:lnTo>
                      <a:lnTo>
                        <a:pt x="482" y="996"/>
                      </a:lnTo>
                      <a:lnTo>
                        <a:pt x="450" y="1006"/>
                      </a:lnTo>
                      <a:lnTo>
                        <a:pt x="374" y="1032"/>
                      </a:lnTo>
                      <a:lnTo>
                        <a:pt x="332" y="1033"/>
                      </a:lnTo>
                      <a:lnTo>
                        <a:pt x="318" y="1051"/>
                      </a:lnTo>
                      <a:lnTo>
                        <a:pt x="337" y="1058"/>
                      </a:lnTo>
                      <a:lnTo>
                        <a:pt x="374" y="1050"/>
                      </a:lnTo>
                      <a:lnTo>
                        <a:pt x="431" y="1033"/>
                      </a:lnTo>
                      <a:lnTo>
                        <a:pt x="461" y="1021"/>
                      </a:lnTo>
                      <a:lnTo>
                        <a:pt x="502" y="1012"/>
                      </a:lnTo>
                      <a:lnTo>
                        <a:pt x="532" y="1014"/>
                      </a:lnTo>
                      <a:lnTo>
                        <a:pt x="543" y="1014"/>
                      </a:lnTo>
                      <a:lnTo>
                        <a:pt x="543" y="1043"/>
                      </a:lnTo>
                      <a:lnTo>
                        <a:pt x="552" y="1058"/>
                      </a:lnTo>
                      <a:lnTo>
                        <a:pt x="495" y="1071"/>
                      </a:lnTo>
                      <a:lnTo>
                        <a:pt x="445" y="1108"/>
                      </a:lnTo>
                      <a:lnTo>
                        <a:pt x="389" y="1127"/>
                      </a:lnTo>
                      <a:lnTo>
                        <a:pt x="351" y="1133"/>
                      </a:lnTo>
                      <a:lnTo>
                        <a:pt x="319" y="1150"/>
                      </a:lnTo>
                      <a:lnTo>
                        <a:pt x="332" y="1162"/>
                      </a:lnTo>
                      <a:lnTo>
                        <a:pt x="363" y="1151"/>
                      </a:lnTo>
                      <a:lnTo>
                        <a:pt x="399" y="1140"/>
                      </a:lnTo>
                      <a:lnTo>
                        <a:pt x="439" y="1133"/>
                      </a:lnTo>
                      <a:lnTo>
                        <a:pt x="474" y="1112"/>
                      </a:lnTo>
                      <a:lnTo>
                        <a:pt x="493" y="1093"/>
                      </a:lnTo>
                      <a:lnTo>
                        <a:pt x="518" y="1090"/>
                      </a:lnTo>
                      <a:lnTo>
                        <a:pt x="550" y="1090"/>
                      </a:lnTo>
                      <a:lnTo>
                        <a:pt x="558" y="1093"/>
                      </a:lnTo>
                      <a:lnTo>
                        <a:pt x="568" y="1114"/>
                      </a:lnTo>
                      <a:lnTo>
                        <a:pt x="574" y="1140"/>
                      </a:lnTo>
                      <a:lnTo>
                        <a:pt x="568" y="1162"/>
                      </a:lnTo>
                      <a:lnTo>
                        <a:pt x="555" y="1175"/>
                      </a:lnTo>
                      <a:lnTo>
                        <a:pt x="545" y="1206"/>
                      </a:lnTo>
                      <a:lnTo>
                        <a:pt x="555" y="1219"/>
                      </a:lnTo>
                      <a:lnTo>
                        <a:pt x="568" y="1232"/>
                      </a:lnTo>
                      <a:lnTo>
                        <a:pt x="568" y="1243"/>
                      </a:lnTo>
                      <a:lnTo>
                        <a:pt x="552" y="12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6" name="Freeform 139">
                  <a:extLst>
                    <a:ext uri="{FF2B5EF4-FFF2-40B4-BE49-F238E27FC236}">
                      <a16:creationId xmlns:a16="http://schemas.microsoft.com/office/drawing/2014/main" id="{5342825A-6C50-413A-B5EE-F60B890BFF3F}"/>
                    </a:ext>
                  </a:extLst>
                </p:cNvPr>
                <p:cNvSpPr>
                  <a:spLocks/>
                </p:cNvSpPr>
                <p:nvPr/>
              </p:nvSpPr>
              <p:spPr bwMode="auto">
                <a:xfrm>
                  <a:off x="4151" y="1460"/>
                  <a:ext cx="62" cy="20"/>
                </a:xfrm>
                <a:custGeom>
                  <a:avLst/>
                  <a:gdLst>
                    <a:gd name="T0" fmla="*/ 0 w 187"/>
                    <a:gd name="T1" fmla="*/ 0 h 61"/>
                    <a:gd name="T2" fmla="*/ 0 w 187"/>
                    <a:gd name="T3" fmla="*/ 0 h 61"/>
                    <a:gd name="T4" fmla="*/ 0 w 187"/>
                    <a:gd name="T5" fmla="*/ 0 h 61"/>
                    <a:gd name="T6" fmla="*/ 0 w 187"/>
                    <a:gd name="T7" fmla="*/ 0 h 61"/>
                    <a:gd name="T8" fmla="*/ 0 w 187"/>
                    <a:gd name="T9" fmla="*/ 0 h 61"/>
                    <a:gd name="T10" fmla="*/ 0 w 187"/>
                    <a:gd name="T11" fmla="*/ 0 h 61"/>
                    <a:gd name="T12" fmla="*/ 0 w 187"/>
                    <a:gd name="T13" fmla="*/ 0 h 61"/>
                    <a:gd name="T14" fmla="*/ 0 w 187"/>
                    <a:gd name="T15" fmla="*/ 0 h 61"/>
                    <a:gd name="T16" fmla="*/ 0 w 187"/>
                    <a:gd name="T17" fmla="*/ 0 h 61"/>
                    <a:gd name="T18" fmla="*/ 0 w 187"/>
                    <a:gd name="T19" fmla="*/ 0 h 61"/>
                    <a:gd name="T20" fmla="*/ 0 w 187"/>
                    <a:gd name="T21" fmla="*/ 0 h 61"/>
                    <a:gd name="T22" fmla="*/ 0 w 187"/>
                    <a:gd name="T23" fmla="*/ 0 h 61"/>
                    <a:gd name="T24" fmla="*/ 0 w 187"/>
                    <a:gd name="T25" fmla="*/ 0 h 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7"/>
                    <a:gd name="T40" fmla="*/ 0 h 61"/>
                    <a:gd name="T41" fmla="*/ 187 w 187"/>
                    <a:gd name="T42" fmla="*/ 61 h 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7" h="61">
                      <a:moveTo>
                        <a:pt x="0" y="50"/>
                      </a:moveTo>
                      <a:lnTo>
                        <a:pt x="74" y="47"/>
                      </a:lnTo>
                      <a:lnTo>
                        <a:pt x="103" y="31"/>
                      </a:lnTo>
                      <a:lnTo>
                        <a:pt x="128" y="12"/>
                      </a:lnTo>
                      <a:lnTo>
                        <a:pt x="174" y="0"/>
                      </a:lnTo>
                      <a:lnTo>
                        <a:pt x="187" y="12"/>
                      </a:lnTo>
                      <a:lnTo>
                        <a:pt x="167" y="18"/>
                      </a:lnTo>
                      <a:lnTo>
                        <a:pt x="135" y="36"/>
                      </a:lnTo>
                      <a:lnTo>
                        <a:pt x="117" y="47"/>
                      </a:lnTo>
                      <a:lnTo>
                        <a:pt x="87" y="55"/>
                      </a:lnTo>
                      <a:lnTo>
                        <a:pt x="40" y="60"/>
                      </a:lnTo>
                      <a:lnTo>
                        <a:pt x="3" y="61"/>
                      </a:lnTo>
                      <a:lnTo>
                        <a:pt x="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7" name="Freeform 140">
                  <a:extLst>
                    <a:ext uri="{FF2B5EF4-FFF2-40B4-BE49-F238E27FC236}">
                      <a16:creationId xmlns:a16="http://schemas.microsoft.com/office/drawing/2014/main" id="{2717A6CD-BFA4-4FB7-83CB-030AA28C06F7}"/>
                    </a:ext>
                  </a:extLst>
                </p:cNvPr>
                <p:cNvSpPr>
                  <a:spLocks/>
                </p:cNvSpPr>
                <p:nvPr/>
              </p:nvSpPr>
              <p:spPr bwMode="auto">
                <a:xfrm>
                  <a:off x="4055" y="1011"/>
                  <a:ext cx="182" cy="99"/>
                </a:xfrm>
                <a:custGeom>
                  <a:avLst/>
                  <a:gdLst>
                    <a:gd name="T0" fmla="*/ 0 w 545"/>
                    <a:gd name="T1" fmla="*/ 0 h 296"/>
                    <a:gd name="T2" fmla="*/ 0 w 545"/>
                    <a:gd name="T3" fmla="*/ 0 h 296"/>
                    <a:gd name="T4" fmla="*/ 0 w 545"/>
                    <a:gd name="T5" fmla="*/ 0 h 296"/>
                    <a:gd name="T6" fmla="*/ 0 w 545"/>
                    <a:gd name="T7" fmla="*/ 0 h 296"/>
                    <a:gd name="T8" fmla="*/ 0 w 545"/>
                    <a:gd name="T9" fmla="*/ 0 h 296"/>
                    <a:gd name="T10" fmla="*/ 0 w 545"/>
                    <a:gd name="T11" fmla="*/ 0 h 296"/>
                    <a:gd name="T12" fmla="*/ 0 w 545"/>
                    <a:gd name="T13" fmla="*/ 0 h 296"/>
                    <a:gd name="T14" fmla="*/ 0 w 545"/>
                    <a:gd name="T15" fmla="*/ 0 h 296"/>
                    <a:gd name="T16" fmla="*/ 0 w 545"/>
                    <a:gd name="T17" fmla="*/ 0 h 296"/>
                    <a:gd name="T18" fmla="*/ 0 w 545"/>
                    <a:gd name="T19" fmla="*/ 0 h 296"/>
                    <a:gd name="T20" fmla="*/ 0 w 545"/>
                    <a:gd name="T21" fmla="*/ 0 h 296"/>
                    <a:gd name="T22" fmla="*/ 0 w 545"/>
                    <a:gd name="T23" fmla="*/ 0 h 296"/>
                    <a:gd name="T24" fmla="*/ 0 w 545"/>
                    <a:gd name="T25" fmla="*/ 0 h 296"/>
                    <a:gd name="T26" fmla="*/ 0 w 545"/>
                    <a:gd name="T27" fmla="*/ 0 h 296"/>
                    <a:gd name="T28" fmla="*/ 0 w 545"/>
                    <a:gd name="T29" fmla="*/ 0 h 296"/>
                    <a:gd name="T30" fmla="*/ 0 w 545"/>
                    <a:gd name="T31" fmla="*/ 0 h 296"/>
                    <a:gd name="T32" fmla="*/ 0 w 545"/>
                    <a:gd name="T33" fmla="*/ 0 h 296"/>
                    <a:gd name="T34" fmla="*/ 0 w 545"/>
                    <a:gd name="T35" fmla="*/ 0 h 296"/>
                    <a:gd name="T36" fmla="*/ 0 w 545"/>
                    <a:gd name="T37" fmla="*/ 0 h 296"/>
                    <a:gd name="T38" fmla="*/ 0 w 545"/>
                    <a:gd name="T39" fmla="*/ 0 h 296"/>
                    <a:gd name="T40" fmla="*/ 0 w 545"/>
                    <a:gd name="T41" fmla="*/ 0 h 296"/>
                    <a:gd name="T42" fmla="*/ 0 w 545"/>
                    <a:gd name="T43" fmla="*/ 0 h 296"/>
                    <a:gd name="T44" fmla="*/ 0 w 545"/>
                    <a:gd name="T45" fmla="*/ 0 h 296"/>
                    <a:gd name="T46" fmla="*/ 0 w 545"/>
                    <a:gd name="T47" fmla="*/ 0 h 296"/>
                    <a:gd name="T48" fmla="*/ 0 w 545"/>
                    <a:gd name="T49" fmla="*/ 0 h 296"/>
                    <a:gd name="T50" fmla="*/ 0 w 545"/>
                    <a:gd name="T51" fmla="*/ 0 h 2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45"/>
                    <a:gd name="T79" fmla="*/ 0 h 296"/>
                    <a:gd name="T80" fmla="*/ 545 w 545"/>
                    <a:gd name="T81" fmla="*/ 296 h 29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45" h="296">
                      <a:moveTo>
                        <a:pt x="17" y="34"/>
                      </a:moveTo>
                      <a:lnTo>
                        <a:pt x="82" y="38"/>
                      </a:lnTo>
                      <a:lnTo>
                        <a:pt x="150" y="40"/>
                      </a:lnTo>
                      <a:lnTo>
                        <a:pt x="195" y="40"/>
                      </a:lnTo>
                      <a:lnTo>
                        <a:pt x="230" y="32"/>
                      </a:lnTo>
                      <a:lnTo>
                        <a:pt x="287" y="16"/>
                      </a:lnTo>
                      <a:lnTo>
                        <a:pt x="313" y="0"/>
                      </a:lnTo>
                      <a:lnTo>
                        <a:pt x="351" y="21"/>
                      </a:lnTo>
                      <a:lnTo>
                        <a:pt x="411" y="63"/>
                      </a:lnTo>
                      <a:lnTo>
                        <a:pt x="455" y="93"/>
                      </a:lnTo>
                      <a:lnTo>
                        <a:pt x="511" y="133"/>
                      </a:lnTo>
                      <a:lnTo>
                        <a:pt x="545" y="163"/>
                      </a:lnTo>
                      <a:lnTo>
                        <a:pt x="514" y="190"/>
                      </a:lnTo>
                      <a:lnTo>
                        <a:pt x="482" y="219"/>
                      </a:lnTo>
                      <a:lnTo>
                        <a:pt x="432" y="240"/>
                      </a:lnTo>
                      <a:lnTo>
                        <a:pt x="380" y="262"/>
                      </a:lnTo>
                      <a:lnTo>
                        <a:pt x="332" y="281"/>
                      </a:lnTo>
                      <a:lnTo>
                        <a:pt x="288" y="288"/>
                      </a:lnTo>
                      <a:lnTo>
                        <a:pt x="242" y="296"/>
                      </a:lnTo>
                      <a:lnTo>
                        <a:pt x="185" y="256"/>
                      </a:lnTo>
                      <a:lnTo>
                        <a:pt x="142" y="221"/>
                      </a:lnTo>
                      <a:lnTo>
                        <a:pt x="92" y="177"/>
                      </a:lnTo>
                      <a:lnTo>
                        <a:pt x="50" y="133"/>
                      </a:lnTo>
                      <a:lnTo>
                        <a:pt x="19" y="103"/>
                      </a:lnTo>
                      <a:lnTo>
                        <a:pt x="0" y="59"/>
                      </a:lnTo>
                      <a:lnTo>
                        <a:pt x="17" y="34"/>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8" name="Freeform 141">
                  <a:extLst>
                    <a:ext uri="{FF2B5EF4-FFF2-40B4-BE49-F238E27FC236}">
                      <a16:creationId xmlns:a16="http://schemas.microsoft.com/office/drawing/2014/main" id="{B65EC698-71A9-40A8-8BCB-B26BCFDABF09}"/>
                    </a:ext>
                  </a:extLst>
                </p:cNvPr>
                <p:cNvSpPr>
                  <a:spLocks/>
                </p:cNvSpPr>
                <p:nvPr/>
              </p:nvSpPr>
              <p:spPr bwMode="auto">
                <a:xfrm>
                  <a:off x="4051" y="1008"/>
                  <a:ext cx="196" cy="115"/>
                </a:xfrm>
                <a:custGeom>
                  <a:avLst/>
                  <a:gdLst>
                    <a:gd name="T0" fmla="*/ 0 w 588"/>
                    <a:gd name="T1" fmla="*/ 0 h 344"/>
                    <a:gd name="T2" fmla="*/ 0 w 588"/>
                    <a:gd name="T3" fmla="*/ 0 h 344"/>
                    <a:gd name="T4" fmla="*/ 0 w 588"/>
                    <a:gd name="T5" fmla="*/ 0 h 344"/>
                    <a:gd name="T6" fmla="*/ 0 w 588"/>
                    <a:gd name="T7" fmla="*/ 0 h 344"/>
                    <a:gd name="T8" fmla="*/ 0 w 588"/>
                    <a:gd name="T9" fmla="*/ 0 h 344"/>
                    <a:gd name="T10" fmla="*/ 0 w 588"/>
                    <a:gd name="T11" fmla="*/ 0 h 344"/>
                    <a:gd name="T12" fmla="*/ 0 w 588"/>
                    <a:gd name="T13" fmla="*/ 0 h 344"/>
                    <a:gd name="T14" fmla="*/ 0 w 588"/>
                    <a:gd name="T15" fmla="*/ 0 h 344"/>
                    <a:gd name="T16" fmla="*/ 0 w 588"/>
                    <a:gd name="T17" fmla="*/ 0 h 344"/>
                    <a:gd name="T18" fmla="*/ 0 w 588"/>
                    <a:gd name="T19" fmla="*/ 0 h 344"/>
                    <a:gd name="T20" fmla="*/ 0 w 588"/>
                    <a:gd name="T21" fmla="*/ 0 h 344"/>
                    <a:gd name="T22" fmla="*/ 0 w 588"/>
                    <a:gd name="T23" fmla="*/ 0 h 344"/>
                    <a:gd name="T24" fmla="*/ 0 w 588"/>
                    <a:gd name="T25" fmla="*/ 0 h 344"/>
                    <a:gd name="T26" fmla="*/ 0 w 588"/>
                    <a:gd name="T27" fmla="*/ 0 h 344"/>
                    <a:gd name="T28" fmla="*/ 0 w 588"/>
                    <a:gd name="T29" fmla="*/ 0 h 344"/>
                    <a:gd name="T30" fmla="*/ 0 w 588"/>
                    <a:gd name="T31" fmla="*/ 0 h 344"/>
                    <a:gd name="T32" fmla="*/ 0 w 588"/>
                    <a:gd name="T33" fmla="*/ 0 h 344"/>
                    <a:gd name="T34" fmla="*/ 0 w 588"/>
                    <a:gd name="T35" fmla="*/ 0 h 344"/>
                    <a:gd name="T36" fmla="*/ 0 w 588"/>
                    <a:gd name="T37" fmla="*/ 0 h 344"/>
                    <a:gd name="T38" fmla="*/ 0 w 588"/>
                    <a:gd name="T39" fmla="*/ 0 h 344"/>
                    <a:gd name="T40" fmla="*/ 0 w 588"/>
                    <a:gd name="T41" fmla="*/ 0 h 344"/>
                    <a:gd name="T42" fmla="*/ 0 w 588"/>
                    <a:gd name="T43" fmla="*/ 0 h 344"/>
                    <a:gd name="T44" fmla="*/ 0 w 588"/>
                    <a:gd name="T45" fmla="*/ 0 h 344"/>
                    <a:gd name="T46" fmla="*/ 0 w 588"/>
                    <a:gd name="T47" fmla="*/ 0 h 344"/>
                    <a:gd name="T48" fmla="*/ 0 w 588"/>
                    <a:gd name="T49" fmla="*/ 0 h 344"/>
                    <a:gd name="T50" fmla="*/ 0 w 588"/>
                    <a:gd name="T51" fmla="*/ 0 h 344"/>
                    <a:gd name="T52" fmla="*/ 0 w 588"/>
                    <a:gd name="T53" fmla="*/ 0 h 344"/>
                    <a:gd name="T54" fmla="*/ 0 w 588"/>
                    <a:gd name="T55" fmla="*/ 0 h 344"/>
                    <a:gd name="T56" fmla="*/ 0 w 588"/>
                    <a:gd name="T57" fmla="*/ 0 h 344"/>
                    <a:gd name="T58" fmla="*/ 0 w 588"/>
                    <a:gd name="T59" fmla="*/ 0 h 344"/>
                    <a:gd name="T60" fmla="*/ 0 w 588"/>
                    <a:gd name="T61" fmla="*/ 0 h 344"/>
                    <a:gd name="T62" fmla="*/ 0 w 588"/>
                    <a:gd name="T63" fmla="*/ 0 h 344"/>
                    <a:gd name="T64" fmla="*/ 0 w 588"/>
                    <a:gd name="T65" fmla="*/ 0 h 344"/>
                    <a:gd name="T66" fmla="*/ 0 w 588"/>
                    <a:gd name="T67" fmla="*/ 0 h 344"/>
                    <a:gd name="T68" fmla="*/ 0 w 588"/>
                    <a:gd name="T69" fmla="*/ 0 h 344"/>
                    <a:gd name="T70" fmla="*/ 0 w 588"/>
                    <a:gd name="T71" fmla="*/ 0 h 344"/>
                    <a:gd name="T72" fmla="*/ 0 w 588"/>
                    <a:gd name="T73" fmla="*/ 0 h 344"/>
                    <a:gd name="T74" fmla="*/ 0 w 588"/>
                    <a:gd name="T75" fmla="*/ 0 h 344"/>
                    <a:gd name="T76" fmla="*/ 0 w 588"/>
                    <a:gd name="T77" fmla="*/ 0 h 344"/>
                    <a:gd name="T78" fmla="*/ 0 w 588"/>
                    <a:gd name="T79" fmla="*/ 0 h 344"/>
                    <a:gd name="T80" fmla="*/ 0 w 588"/>
                    <a:gd name="T81" fmla="*/ 0 h 344"/>
                    <a:gd name="T82" fmla="*/ 0 w 588"/>
                    <a:gd name="T83" fmla="*/ 0 h 344"/>
                    <a:gd name="T84" fmla="*/ 0 w 588"/>
                    <a:gd name="T85" fmla="*/ 0 h 344"/>
                    <a:gd name="T86" fmla="*/ 0 w 588"/>
                    <a:gd name="T87" fmla="*/ 0 h 344"/>
                    <a:gd name="T88" fmla="*/ 0 w 588"/>
                    <a:gd name="T89" fmla="*/ 0 h 344"/>
                    <a:gd name="T90" fmla="*/ 0 w 588"/>
                    <a:gd name="T91" fmla="*/ 0 h 344"/>
                    <a:gd name="T92" fmla="*/ 0 w 588"/>
                    <a:gd name="T93" fmla="*/ 0 h 344"/>
                    <a:gd name="T94" fmla="*/ 0 w 588"/>
                    <a:gd name="T95" fmla="*/ 0 h 344"/>
                    <a:gd name="T96" fmla="*/ 0 w 588"/>
                    <a:gd name="T97" fmla="*/ 0 h 344"/>
                    <a:gd name="T98" fmla="*/ 0 w 588"/>
                    <a:gd name="T99" fmla="*/ 0 h 344"/>
                    <a:gd name="T100" fmla="*/ 0 w 588"/>
                    <a:gd name="T101" fmla="*/ 0 h 344"/>
                    <a:gd name="T102" fmla="*/ 0 w 588"/>
                    <a:gd name="T103" fmla="*/ 0 h 344"/>
                    <a:gd name="T104" fmla="*/ 0 w 588"/>
                    <a:gd name="T105" fmla="*/ 0 h 344"/>
                    <a:gd name="T106" fmla="*/ 0 w 588"/>
                    <a:gd name="T107" fmla="*/ 0 h 344"/>
                    <a:gd name="T108" fmla="*/ 0 w 588"/>
                    <a:gd name="T109" fmla="*/ 0 h 344"/>
                    <a:gd name="T110" fmla="*/ 0 w 588"/>
                    <a:gd name="T111" fmla="*/ 0 h 34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88"/>
                    <a:gd name="T169" fmla="*/ 0 h 344"/>
                    <a:gd name="T170" fmla="*/ 588 w 588"/>
                    <a:gd name="T171" fmla="*/ 344 h 34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88" h="344">
                      <a:moveTo>
                        <a:pt x="288" y="294"/>
                      </a:moveTo>
                      <a:lnTo>
                        <a:pt x="381" y="269"/>
                      </a:lnTo>
                      <a:lnTo>
                        <a:pt x="457" y="236"/>
                      </a:lnTo>
                      <a:lnTo>
                        <a:pt x="510" y="198"/>
                      </a:lnTo>
                      <a:lnTo>
                        <a:pt x="531" y="176"/>
                      </a:lnTo>
                      <a:lnTo>
                        <a:pt x="454" y="105"/>
                      </a:lnTo>
                      <a:lnTo>
                        <a:pt x="391" y="66"/>
                      </a:lnTo>
                      <a:lnTo>
                        <a:pt x="331" y="29"/>
                      </a:lnTo>
                      <a:lnTo>
                        <a:pt x="318" y="29"/>
                      </a:lnTo>
                      <a:lnTo>
                        <a:pt x="281" y="42"/>
                      </a:lnTo>
                      <a:lnTo>
                        <a:pt x="231" y="56"/>
                      </a:lnTo>
                      <a:lnTo>
                        <a:pt x="141" y="63"/>
                      </a:lnTo>
                      <a:lnTo>
                        <a:pt x="54" y="61"/>
                      </a:lnTo>
                      <a:lnTo>
                        <a:pt x="31" y="63"/>
                      </a:lnTo>
                      <a:lnTo>
                        <a:pt x="31" y="79"/>
                      </a:lnTo>
                      <a:lnTo>
                        <a:pt x="49" y="105"/>
                      </a:lnTo>
                      <a:lnTo>
                        <a:pt x="85" y="150"/>
                      </a:lnTo>
                      <a:lnTo>
                        <a:pt x="131" y="187"/>
                      </a:lnTo>
                      <a:lnTo>
                        <a:pt x="188" y="242"/>
                      </a:lnTo>
                      <a:lnTo>
                        <a:pt x="241" y="282"/>
                      </a:lnTo>
                      <a:lnTo>
                        <a:pt x="275" y="305"/>
                      </a:lnTo>
                      <a:lnTo>
                        <a:pt x="285" y="329"/>
                      </a:lnTo>
                      <a:lnTo>
                        <a:pt x="273" y="344"/>
                      </a:lnTo>
                      <a:lnTo>
                        <a:pt x="254" y="336"/>
                      </a:lnTo>
                      <a:lnTo>
                        <a:pt x="199" y="286"/>
                      </a:lnTo>
                      <a:lnTo>
                        <a:pt x="131" y="229"/>
                      </a:lnTo>
                      <a:lnTo>
                        <a:pt x="81" y="187"/>
                      </a:lnTo>
                      <a:lnTo>
                        <a:pt x="48" y="150"/>
                      </a:lnTo>
                      <a:lnTo>
                        <a:pt x="19" y="111"/>
                      </a:lnTo>
                      <a:lnTo>
                        <a:pt x="6" y="85"/>
                      </a:lnTo>
                      <a:lnTo>
                        <a:pt x="0" y="56"/>
                      </a:lnTo>
                      <a:lnTo>
                        <a:pt x="8" y="37"/>
                      </a:lnTo>
                      <a:lnTo>
                        <a:pt x="29" y="29"/>
                      </a:lnTo>
                      <a:lnTo>
                        <a:pt x="67" y="32"/>
                      </a:lnTo>
                      <a:lnTo>
                        <a:pt x="138" y="42"/>
                      </a:lnTo>
                      <a:lnTo>
                        <a:pt x="198" y="42"/>
                      </a:lnTo>
                      <a:lnTo>
                        <a:pt x="241" y="29"/>
                      </a:lnTo>
                      <a:lnTo>
                        <a:pt x="291" y="19"/>
                      </a:lnTo>
                      <a:lnTo>
                        <a:pt x="312" y="0"/>
                      </a:lnTo>
                      <a:lnTo>
                        <a:pt x="335" y="0"/>
                      </a:lnTo>
                      <a:lnTo>
                        <a:pt x="388" y="32"/>
                      </a:lnTo>
                      <a:lnTo>
                        <a:pt x="444" y="75"/>
                      </a:lnTo>
                      <a:lnTo>
                        <a:pt x="504" y="113"/>
                      </a:lnTo>
                      <a:lnTo>
                        <a:pt x="538" y="137"/>
                      </a:lnTo>
                      <a:lnTo>
                        <a:pt x="573" y="161"/>
                      </a:lnTo>
                      <a:lnTo>
                        <a:pt x="588" y="169"/>
                      </a:lnTo>
                      <a:lnTo>
                        <a:pt x="579" y="186"/>
                      </a:lnTo>
                      <a:lnTo>
                        <a:pt x="554" y="200"/>
                      </a:lnTo>
                      <a:lnTo>
                        <a:pt x="525" y="226"/>
                      </a:lnTo>
                      <a:lnTo>
                        <a:pt x="497" y="236"/>
                      </a:lnTo>
                      <a:lnTo>
                        <a:pt x="448" y="257"/>
                      </a:lnTo>
                      <a:lnTo>
                        <a:pt x="412" y="273"/>
                      </a:lnTo>
                      <a:lnTo>
                        <a:pt x="373" y="298"/>
                      </a:lnTo>
                      <a:lnTo>
                        <a:pt x="331" y="305"/>
                      </a:lnTo>
                      <a:lnTo>
                        <a:pt x="298" y="307"/>
                      </a:lnTo>
                      <a:lnTo>
                        <a:pt x="288" y="2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9" name="Freeform 142">
                  <a:extLst>
                    <a:ext uri="{FF2B5EF4-FFF2-40B4-BE49-F238E27FC236}">
                      <a16:creationId xmlns:a16="http://schemas.microsoft.com/office/drawing/2014/main" id="{3166A21D-C147-47F9-969F-9C2A94F2F172}"/>
                    </a:ext>
                  </a:extLst>
                </p:cNvPr>
                <p:cNvSpPr>
                  <a:spLocks/>
                </p:cNvSpPr>
                <p:nvPr/>
              </p:nvSpPr>
              <p:spPr bwMode="auto">
                <a:xfrm>
                  <a:off x="4162" y="1095"/>
                  <a:ext cx="62" cy="40"/>
                </a:xfrm>
                <a:custGeom>
                  <a:avLst/>
                  <a:gdLst>
                    <a:gd name="T0" fmla="*/ 0 w 186"/>
                    <a:gd name="T1" fmla="*/ 0 h 118"/>
                    <a:gd name="T2" fmla="*/ 0 w 186"/>
                    <a:gd name="T3" fmla="*/ 0 h 118"/>
                    <a:gd name="T4" fmla="*/ 0 w 186"/>
                    <a:gd name="T5" fmla="*/ 0 h 118"/>
                    <a:gd name="T6" fmla="*/ 0 w 186"/>
                    <a:gd name="T7" fmla="*/ 0 h 118"/>
                    <a:gd name="T8" fmla="*/ 0 w 186"/>
                    <a:gd name="T9" fmla="*/ 0 h 118"/>
                    <a:gd name="T10" fmla="*/ 0 w 186"/>
                    <a:gd name="T11" fmla="*/ 0 h 118"/>
                    <a:gd name="T12" fmla="*/ 0 w 186"/>
                    <a:gd name="T13" fmla="*/ 0 h 118"/>
                    <a:gd name="T14" fmla="*/ 0 w 186"/>
                    <a:gd name="T15" fmla="*/ 0 h 118"/>
                    <a:gd name="T16" fmla="*/ 0 w 186"/>
                    <a:gd name="T17" fmla="*/ 0 h 118"/>
                    <a:gd name="T18" fmla="*/ 0 w 186"/>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6"/>
                    <a:gd name="T31" fmla="*/ 0 h 118"/>
                    <a:gd name="T32" fmla="*/ 186 w 186"/>
                    <a:gd name="T33" fmla="*/ 118 h 1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6" h="118">
                      <a:moveTo>
                        <a:pt x="157" y="14"/>
                      </a:moveTo>
                      <a:lnTo>
                        <a:pt x="118" y="45"/>
                      </a:lnTo>
                      <a:lnTo>
                        <a:pt x="82" y="74"/>
                      </a:lnTo>
                      <a:lnTo>
                        <a:pt x="29" y="93"/>
                      </a:lnTo>
                      <a:lnTo>
                        <a:pt x="0" y="102"/>
                      </a:lnTo>
                      <a:lnTo>
                        <a:pt x="23" y="118"/>
                      </a:lnTo>
                      <a:lnTo>
                        <a:pt x="61" y="112"/>
                      </a:lnTo>
                      <a:lnTo>
                        <a:pt x="119" y="74"/>
                      </a:lnTo>
                      <a:lnTo>
                        <a:pt x="186" y="0"/>
                      </a:lnTo>
                      <a:lnTo>
                        <a:pt x="15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53" name="Group 143">
                <a:extLst>
                  <a:ext uri="{FF2B5EF4-FFF2-40B4-BE49-F238E27FC236}">
                    <a16:creationId xmlns:a16="http://schemas.microsoft.com/office/drawing/2014/main" id="{5F442D66-4988-456E-82AD-6B7016BBBA39}"/>
                  </a:ext>
                </a:extLst>
              </p:cNvPr>
              <p:cNvGrpSpPr>
                <a:grpSpLocks/>
              </p:cNvGrpSpPr>
              <p:nvPr/>
            </p:nvGrpSpPr>
            <p:grpSpPr bwMode="auto">
              <a:xfrm>
                <a:off x="4080" y="2726"/>
                <a:ext cx="154" cy="387"/>
                <a:chOff x="4024" y="1008"/>
                <a:chExt cx="229" cy="517"/>
              </a:xfrm>
            </p:grpSpPr>
            <p:sp>
              <p:nvSpPr>
                <p:cNvPr id="426" name="Freeform 144">
                  <a:extLst>
                    <a:ext uri="{FF2B5EF4-FFF2-40B4-BE49-F238E27FC236}">
                      <a16:creationId xmlns:a16="http://schemas.microsoft.com/office/drawing/2014/main" id="{32910DF1-1372-40DE-A106-D22E4935D402}"/>
                    </a:ext>
                  </a:extLst>
                </p:cNvPr>
                <p:cNvSpPr>
                  <a:spLocks/>
                </p:cNvSpPr>
                <p:nvPr/>
              </p:nvSpPr>
              <p:spPr bwMode="auto">
                <a:xfrm>
                  <a:off x="4028" y="1031"/>
                  <a:ext cx="121" cy="487"/>
                </a:xfrm>
                <a:custGeom>
                  <a:avLst/>
                  <a:gdLst>
                    <a:gd name="T0" fmla="*/ 0 w 361"/>
                    <a:gd name="T1" fmla="*/ 0 h 1460"/>
                    <a:gd name="T2" fmla="*/ 0 w 361"/>
                    <a:gd name="T3" fmla="*/ 0 h 1460"/>
                    <a:gd name="T4" fmla="*/ 0 w 361"/>
                    <a:gd name="T5" fmla="*/ 0 h 1460"/>
                    <a:gd name="T6" fmla="*/ 0 w 361"/>
                    <a:gd name="T7" fmla="*/ 0 h 1460"/>
                    <a:gd name="T8" fmla="*/ 0 w 361"/>
                    <a:gd name="T9" fmla="*/ 0 h 1460"/>
                    <a:gd name="T10" fmla="*/ 0 w 361"/>
                    <a:gd name="T11" fmla="*/ 0 h 1460"/>
                    <a:gd name="T12" fmla="*/ 0 w 361"/>
                    <a:gd name="T13" fmla="*/ 0 h 1460"/>
                    <a:gd name="T14" fmla="*/ 0 w 361"/>
                    <a:gd name="T15" fmla="*/ 0 h 1460"/>
                    <a:gd name="T16" fmla="*/ 0 w 361"/>
                    <a:gd name="T17" fmla="*/ 0 h 1460"/>
                    <a:gd name="T18" fmla="*/ 0 w 361"/>
                    <a:gd name="T19" fmla="*/ 0 h 1460"/>
                    <a:gd name="T20" fmla="*/ 0 w 361"/>
                    <a:gd name="T21" fmla="*/ 0 h 1460"/>
                    <a:gd name="T22" fmla="*/ 0 w 361"/>
                    <a:gd name="T23" fmla="*/ 0 h 1460"/>
                    <a:gd name="T24" fmla="*/ 0 w 361"/>
                    <a:gd name="T25" fmla="*/ 0 h 1460"/>
                    <a:gd name="T26" fmla="*/ 0 w 361"/>
                    <a:gd name="T27" fmla="*/ 0 h 1460"/>
                    <a:gd name="T28" fmla="*/ 0 w 361"/>
                    <a:gd name="T29" fmla="*/ 0 h 1460"/>
                    <a:gd name="T30" fmla="*/ 0 w 361"/>
                    <a:gd name="T31" fmla="*/ 0 h 1460"/>
                    <a:gd name="T32" fmla="*/ 0 w 361"/>
                    <a:gd name="T33" fmla="*/ 0 h 1460"/>
                    <a:gd name="T34" fmla="*/ 0 w 361"/>
                    <a:gd name="T35" fmla="*/ 0 h 1460"/>
                    <a:gd name="T36" fmla="*/ 0 w 361"/>
                    <a:gd name="T37" fmla="*/ 0 h 1460"/>
                    <a:gd name="T38" fmla="*/ 0 w 361"/>
                    <a:gd name="T39" fmla="*/ 0 h 1460"/>
                    <a:gd name="T40" fmla="*/ 0 w 361"/>
                    <a:gd name="T41" fmla="*/ 0 h 1460"/>
                    <a:gd name="T42" fmla="*/ 0 w 361"/>
                    <a:gd name="T43" fmla="*/ 0 h 1460"/>
                    <a:gd name="T44" fmla="*/ 0 w 361"/>
                    <a:gd name="T45" fmla="*/ 0 h 1460"/>
                    <a:gd name="T46" fmla="*/ 0 w 361"/>
                    <a:gd name="T47" fmla="*/ 0 h 1460"/>
                    <a:gd name="T48" fmla="*/ 0 w 361"/>
                    <a:gd name="T49" fmla="*/ 0 h 1460"/>
                    <a:gd name="T50" fmla="*/ 0 w 361"/>
                    <a:gd name="T51" fmla="*/ 0 h 1460"/>
                    <a:gd name="T52" fmla="*/ 0 w 361"/>
                    <a:gd name="T53" fmla="*/ 0 h 1460"/>
                    <a:gd name="T54" fmla="*/ 0 w 361"/>
                    <a:gd name="T55" fmla="*/ 0 h 1460"/>
                    <a:gd name="T56" fmla="*/ 0 w 361"/>
                    <a:gd name="T57" fmla="*/ 0 h 1460"/>
                    <a:gd name="T58" fmla="*/ 0 w 361"/>
                    <a:gd name="T59" fmla="*/ 0 h 1460"/>
                    <a:gd name="T60" fmla="*/ 0 w 361"/>
                    <a:gd name="T61" fmla="*/ 0 h 1460"/>
                    <a:gd name="T62" fmla="*/ 0 w 361"/>
                    <a:gd name="T63" fmla="*/ 0 h 1460"/>
                    <a:gd name="T64" fmla="*/ 0 w 361"/>
                    <a:gd name="T65" fmla="*/ 0 h 1460"/>
                    <a:gd name="T66" fmla="*/ 0 w 361"/>
                    <a:gd name="T67" fmla="*/ 0 h 1460"/>
                    <a:gd name="T68" fmla="*/ 0 w 361"/>
                    <a:gd name="T69" fmla="*/ 0 h 1460"/>
                    <a:gd name="T70" fmla="*/ 0 w 361"/>
                    <a:gd name="T71" fmla="*/ 0 h 1460"/>
                    <a:gd name="T72" fmla="*/ 0 w 361"/>
                    <a:gd name="T73" fmla="*/ 0 h 1460"/>
                    <a:gd name="T74" fmla="*/ 0 w 361"/>
                    <a:gd name="T75" fmla="*/ 0 h 1460"/>
                    <a:gd name="T76" fmla="*/ 0 w 361"/>
                    <a:gd name="T77" fmla="*/ 0 h 1460"/>
                    <a:gd name="T78" fmla="*/ 0 w 361"/>
                    <a:gd name="T79" fmla="*/ 0 h 1460"/>
                    <a:gd name="T80" fmla="*/ 0 w 361"/>
                    <a:gd name="T81" fmla="*/ 0 h 1460"/>
                    <a:gd name="T82" fmla="*/ 0 w 361"/>
                    <a:gd name="T83" fmla="*/ 0 h 1460"/>
                    <a:gd name="T84" fmla="*/ 0 w 361"/>
                    <a:gd name="T85" fmla="*/ 0 h 1460"/>
                    <a:gd name="T86" fmla="*/ 0 w 361"/>
                    <a:gd name="T87" fmla="*/ 0 h 1460"/>
                    <a:gd name="T88" fmla="*/ 0 w 361"/>
                    <a:gd name="T89" fmla="*/ 0 h 1460"/>
                    <a:gd name="T90" fmla="*/ 0 w 361"/>
                    <a:gd name="T91" fmla="*/ 0 h 1460"/>
                    <a:gd name="T92" fmla="*/ 0 w 361"/>
                    <a:gd name="T93" fmla="*/ 0 h 1460"/>
                    <a:gd name="T94" fmla="*/ 0 w 361"/>
                    <a:gd name="T95" fmla="*/ 0 h 1460"/>
                    <a:gd name="T96" fmla="*/ 0 w 361"/>
                    <a:gd name="T97" fmla="*/ 0 h 1460"/>
                    <a:gd name="T98" fmla="*/ 0 w 361"/>
                    <a:gd name="T99" fmla="*/ 0 h 1460"/>
                    <a:gd name="T100" fmla="*/ 0 w 361"/>
                    <a:gd name="T101" fmla="*/ 0 h 1460"/>
                    <a:gd name="T102" fmla="*/ 0 w 361"/>
                    <a:gd name="T103" fmla="*/ 0 h 1460"/>
                    <a:gd name="T104" fmla="*/ 0 w 361"/>
                    <a:gd name="T105" fmla="*/ 0 h 1460"/>
                    <a:gd name="T106" fmla="*/ 0 w 361"/>
                    <a:gd name="T107" fmla="*/ 0 h 1460"/>
                    <a:gd name="T108" fmla="*/ 0 w 361"/>
                    <a:gd name="T109" fmla="*/ 0 h 1460"/>
                    <a:gd name="T110" fmla="*/ 0 w 361"/>
                    <a:gd name="T111" fmla="*/ 0 h 146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61"/>
                    <a:gd name="T169" fmla="*/ 0 h 1460"/>
                    <a:gd name="T170" fmla="*/ 361 w 361"/>
                    <a:gd name="T171" fmla="*/ 1460 h 146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61" h="1460">
                      <a:moveTo>
                        <a:pt x="355" y="262"/>
                      </a:moveTo>
                      <a:lnTo>
                        <a:pt x="361" y="316"/>
                      </a:lnTo>
                      <a:lnTo>
                        <a:pt x="361" y="605"/>
                      </a:lnTo>
                      <a:lnTo>
                        <a:pt x="335" y="994"/>
                      </a:lnTo>
                      <a:lnTo>
                        <a:pt x="337" y="1241"/>
                      </a:lnTo>
                      <a:lnTo>
                        <a:pt x="350" y="1412"/>
                      </a:lnTo>
                      <a:lnTo>
                        <a:pt x="337" y="1460"/>
                      </a:lnTo>
                      <a:lnTo>
                        <a:pt x="316" y="1449"/>
                      </a:lnTo>
                      <a:lnTo>
                        <a:pt x="194" y="1355"/>
                      </a:lnTo>
                      <a:lnTo>
                        <a:pt x="163" y="1337"/>
                      </a:lnTo>
                      <a:lnTo>
                        <a:pt x="144" y="1310"/>
                      </a:lnTo>
                      <a:lnTo>
                        <a:pt x="113" y="1274"/>
                      </a:lnTo>
                      <a:lnTo>
                        <a:pt x="71" y="1237"/>
                      </a:lnTo>
                      <a:lnTo>
                        <a:pt x="50" y="1187"/>
                      </a:lnTo>
                      <a:lnTo>
                        <a:pt x="0" y="1144"/>
                      </a:lnTo>
                      <a:lnTo>
                        <a:pt x="0" y="1118"/>
                      </a:lnTo>
                      <a:lnTo>
                        <a:pt x="26" y="1084"/>
                      </a:lnTo>
                      <a:lnTo>
                        <a:pt x="37" y="1041"/>
                      </a:lnTo>
                      <a:lnTo>
                        <a:pt x="31" y="1018"/>
                      </a:lnTo>
                      <a:lnTo>
                        <a:pt x="18" y="981"/>
                      </a:lnTo>
                      <a:lnTo>
                        <a:pt x="14" y="954"/>
                      </a:lnTo>
                      <a:lnTo>
                        <a:pt x="33" y="912"/>
                      </a:lnTo>
                      <a:lnTo>
                        <a:pt x="33" y="884"/>
                      </a:lnTo>
                      <a:lnTo>
                        <a:pt x="13" y="829"/>
                      </a:lnTo>
                      <a:lnTo>
                        <a:pt x="13" y="797"/>
                      </a:lnTo>
                      <a:lnTo>
                        <a:pt x="24" y="773"/>
                      </a:lnTo>
                      <a:lnTo>
                        <a:pt x="45" y="744"/>
                      </a:lnTo>
                      <a:lnTo>
                        <a:pt x="44" y="694"/>
                      </a:lnTo>
                      <a:lnTo>
                        <a:pt x="31" y="653"/>
                      </a:lnTo>
                      <a:lnTo>
                        <a:pt x="44" y="605"/>
                      </a:lnTo>
                      <a:lnTo>
                        <a:pt x="56" y="594"/>
                      </a:lnTo>
                      <a:lnTo>
                        <a:pt x="45" y="550"/>
                      </a:lnTo>
                      <a:lnTo>
                        <a:pt x="18" y="503"/>
                      </a:lnTo>
                      <a:lnTo>
                        <a:pt x="13" y="473"/>
                      </a:lnTo>
                      <a:lnTo>
                        <a:pt x="18" y="444"/>
                      </a:lnTo>
                      <a:lnTo>
                        <a:pt x="52" y="418"/>
                      </a:lnTo>
                      <a:lnTo>
                        <a:pt x="50" y="397"/>
                      </a:lnTo>
                      <a:lnTo>
                        <a:pt x="14" y="331"/>
                      </a:lnTo>
                      <a:lnTo>
                        <a:pt x="2" y="279"/>
                      </a:lnTo>
                      <a:lnTo>
                        <a:pt x="13" y="250"/>
                      </a:lnTo>
                      <a:lnTo>
                        <a:pt x="45" y="223"/>
                      </a:lnTo>
                      <a:lnTo>
                        <a:pt x="37" y="200"/>
                      </a:lnTo>
                      <a:lnTo>
                        <a:pt x="14" y="173"/>
                      </a:lnTo>
                      <a:lnTo>
                        <a:pt x="14" y="144"/>
                      </a:lnTo>
                      <a:lnTo>
                        <a:pt x="52" y="124"/>
                      </a:lnTo>
                      <a:lnTo>
                        <a:pt x="68" y="103"/>
                      </a:lnTo>
                      <a:lnTo>
                        <a:pt x="37" y="60"/>
                      </a:lnTo>
                      <a:lnTo>
                        <a:pt x="37" y="37"/>
                      </a:lnTo>
                      <a:lnTo>
                        <a:pt x="74" y="23"/>
                      </a:lnTo>
                      <a:lnTo>
                        <a:pt x="77" y="0"/>
                      </a:lnTo>
                      <a:lnTo>
                        <a:pt x="118" y="60"/>
                      </a:lnTo>
                      <a:lnTo>
                        <a:pt x="169" y="123"/>
                      </a:lnTo>
                      <a:lnTo>
                        <a:pt x="231" y="173"/>
                      </a:lnTo>
                      <a:lnTo>
                        <a:pt x="281" y="213"/>
                      </a:lnTo>
                      <a:lnTo>
                        <a:pt x="335" y="244"/>
                      </a:lnTo>
                      <a:lnTo>
                        <a:pt x="355" y="26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7" name="Freeform 145">
                  <a:extLst>
                    <a:ext uri="{FF2B5EF4-FFF2-40B4-BE49-F238E27FC236}">
                      <a16:creationId xmlns:a16="http://schemas.microsoft.com/office/drawing/2014/main" id="{46D34DA7-725E-40F0-9788-39773C1F5248}"/>
                    </a:ext>
                  </a:extLst>
                </p:cNvPr>
                <p:cNvSpPr>
                  <a:spLocks/>
                </p:cNvSpPr>
                <p:nvPr/>
              </p:nvSpPr>
              <p:spPr bwMode="auto">
                <a:xfrm>
                  <a:off x="4024" y="1039"/>
                  <a:ext cx="35" cy="370"/>
                </a:xfrm>
                <a:custGeom>
                  <a:avLst/>
                  <a:gdLst>
                    <a:gd name="T0" fmla="*/ 0 w 105"/>
                    <a:gd name="T1" fmla="*/ 0 h 1112"/>
                    <a:gd name="T2" fmla="*/ 0 w 105"/>
                    <a:gd name="T3" fmla="*/ 0 h 1112"/>
                    <a:gd name="T4" fmla="*/ 0 w 105"/>
                    <a:gd name="T5" fmla="*/ 0 h 1112"/>
                    <a:gd name="T6" fmla="*/ 0 w 105"/>
                    <a:gd name="T7" fmla="*/ 0 h 1112"/>
                    <a:gd name="T8" fmla="*/ 0 w 105"/>
                    <a:gd name="T9" fmla="*/ 0 h 1112"/>
                    <a:gd name="T10" fmla="*/ 0 w 105"/>
                    <a:gd name="T11" fmla="*/ 0 h 1112"/>
                    <a:gd name="T12" fmla="*/ 0 w 105"/>
                    <a:gd name="T13" fmla="*/ 0 h 1112"/>
                    <a:gd name="T14" fmla="*/ 0 w 105"/>
                    <a:gd name="T15" fmla="*/ 0 h 1112"/>
                    <a:gd name="T16" fmla="*/ 0 w 105"/>
                    <a:gd name="T17" fmla="*/ 0 h 1112"/>
                    <a:gd name="T18" fmla="*/ 0 w 105"/>
                    <a:gd name="T19" fmla="*/ 0 h 1112"/>
                    <a:gd name="T20" fmla="*/ 0 w 105"/>
                    <a:gd name="T21" fmla="*/ 0 h 1112"/>
                    <a:gd name="T22" fmla="*/ 0 w 105"/>
                    <a:gd name="T23" fmla="*/ 0 h 1112"/>
                    <a:gd name="T24" fmla="*/ 0 w 105"/>
                    <a:gd name="T25" fmla="*/ 0 h 1112"/>
                    <a:gd name="T26" fmla="*/ 0 w 105"/>
                    <a:gd name="T27" fmla="*/ 0 h 1112"/>
                    <a:gd name="T28" fmla="*/ 0 w 105"/>
                    <a:gd name="T29" fmla="*/ 0 h 1112"/>
                    <a:gd name="T30" fmla="*/ 0 w 105"/>
                    <a:gd name="T31" fmla="*/ 0 h 1112"/>
                    <a:gd name="T32" fmla="*/ 0 w 105"/>
                    <a:gd name="T33" fmla="*/ 0 h 1112"/>
                    <a:gd name="T34" fmla="*/ 0 w 105"/>
                    <a:gd name="T35" fmla="*/ 0 h 1112"/>
                    <a:gd name="T36" fmla="*/ 0 w 105"/>
                    <a:gd name="T37" fmla="*/ 0 h 1112"/>
                    <a:gd name="T38" fmla="*/ 0 w 105"/>
                    <a:gd name="T39" fmla="*/ 0 h 1112"/>
                    <a:gd name="T40" fmla="*/ 0 w 105"/>
                    <a:gd name="T41" fmla="*/ 0 h 1112"/>
                    <a:gd name="T42" fmla="*/ 0 w 105"/>
                    <a:gd name="T43" fmla="*/ 0 h 1112"/>
                    <a:gd name="T44" fmla="*/ 0 w 105"/>
                    <a:gd name="T45" fmla="*/ 0 h 1112"/>
                    <a:gd name="T46" fmla="*/ 0 w 105"/>
                    <a:gd name="T47" fmla="*/ 0 h 1112"/>
                    <a:gd name="T48" fmla="*/ 0 w 105"/>
                    <a:gd name="T49" fmla="*/ 0 h 1112"/>
                    <a:gd name="T50" fmla="*/ 0 w 105"/>
                    <a:gd name="T51" fmla="*/ 0 h 1112"/>
                    <a:gd name="T52" fmla="*/ 0 w 105"/>
                    <a:gd name="T53" fmla="*/ 0 h 1112"/>
                    <a:gd name="T54" fmla="*/ 0 w 105"/>
                    <a:gd name="T55" fmla="*/ 0 h 1112"/>
                    <a:gd name="T56" fmla="*/ 0 w 105"/>
                    <a:gd name="T57" fmla="*/ 0 h 1112"/>
                    <a:gd name="T58" fmla="*/ 0 w 105"/>
                    <a:gd name="T59" fmla="*/ 0 h 1112"/>
                    <a:gd name="T60" fmla="*/ 0 w 105"/>
                    <a:gd name="T61" fmla="*/ 0 h 1112"/>
                    <a:gd name="T62" fmla="*/ 0 w 105"/>
                    <a:gd name="T63" fmla="*/ 0 h 1112"/>
                    <a:gd name="T64" fmla="*/ 0 w 105"/>
                    <a:gd name="T65" fmla="*/ 0 h 1112"/>
                    <a:gd name="T66" fmla="*/ 0 w 105"/>
                    <a:gd name="T67" fmla="*/ 0 h 1112"/>
                    <a:gd name="T68" fmla="*/ 0 w 105"/>
                    <a:gd name="T69" fmla="*/ 0 h 1112"/>
                    <a:gd name="T70" fmla="*/ 0 w 105"/>
                    <a:gd name="T71" fmla="*/ 0 h 1112"/>
                    <a:gd name="T72" fmla="*/ 0 w 105"/>
                    <a:gd name="T73" fmla="*/ 0 h 1112"/>
                    <a:gd name="T74" fmla="*/ 0 w 105"/>
                    <a:gd name="T75" fmla="*/ 0 h 1112"/>
                    <a:gd name="T76" fmla="*/ 0 w 105"/>
                    <a:gd name="T77" fmla="*/ 0 h 1112"/>
                    <a:gd name="T78" fmla="*/ 0 w 105"/>
                    <a:gd name="T79" fmla="*/ 0 h 1112"/>
                    <a:gd name="T80" fmla="*/ 0 w 105"/>
                    <a:gd name="T81" fmla="*/ 0 h 1112"/>
                    <a:gd name="T82" fmla="*/ 0 w 105"/>
                    <a:gd name="T83" fmla="*/ 0 h 1112"/>
                    <a:gd name="T84" fmla="*/ 0 w 105"/>
                    <a:gd name="T85" fmla="*/ 0 h 1112"/>
                    <a:gd name="T86" fmla="*/ 0 w 105"/>
                    <a:gd name="T87" fmla="*/ 0 h 1112"/>
                    <a:gd name="T88" fmla="*/ 0 w 105"/>
                    <a:gd name="T89" fmla="*/ 0 h 1112"/>
                    <a:gd name="T90" fmla="*/ 0 w 105"/>
                    <a:gd name="T91" fmla="*/ 0 h 1112"/>
                    <a:gd name="T92" fmla="*/ 0 w 105"/>
                    <a:gd name="T93" fmla="*/ 0 h 1112"/>
                    <a:gd name="T94" fmla="*/ 0 w 105"/>
                    <a:gd name="T95" fmla="*/ 0 h 1112"/>
                    <a:gd name="T96" fmla="*/ 0 w 105"/>
                    <a:gd name="T97" fmla="*/ 0 h 111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5"/>
                    <a:gd name="T148" fmla="*/ 0 h 1112"/>
                    <a:gd name="T149" fmla="*/ 105 w 105"/>
                    <a:gd name="T150" fmla="*/ 1112 h 111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5" h="1112">
                      <a:moveTo>
                        <a:pt x="52" y="0"/>
                      </a:moveTo>
                      <a:lnTo>
                        <a:pt x="71" y="37"/>
                      </a:lnTo>
                      <a:lnTo>
                        <a:pt x="88" y="61"/>
                      </a:lnTo>
                      <a:lnTo>
                        <a:pt x="105" y="77"/>
                      </a:lnTo>
                      <a:lnTo>
                        <a:pt x="100" y="95"/>
                      </a:lnTo>
                      <a:lnTo>
                        <a:pt x="84" y="108"/>
                      </a:lnTo>
                      <a:lnTo>
                        <a:pt x="58" y="114"/>
                      </a:lnTo>
                      <a:lnTo>
                        <a:pt x="39" y="130"/>
                      </a:lnTo>
                      <a:lnTo>
                        <a:pt x="44" y="150"/>
                      </a:lnTo>
                      <a:lnTo>
                        <a:pt x="57" y="161"/>
                      </a:lnTo>
                      <a:lnTo>
                        <a:pt x="78" y="187"/>
                      </a:lnTo>
                      <a:lnTo>
                        <a:pt x="78" y="201"/>
                      </a:lnTo>
                      <a:lnTo>
                        <a:pt x="71" y="214"/>
                      </a:lnTo>
                      <a:lnTo>
                        <a:pt x="52" y="227"/>
                      </a:lnTo>
                      <a:lnTo>
                        <a:pt x="34" y="239"/>
                      </a:lnTo>
                      <a:lnTo>
                        <a:pt x="31" y="258"/>
                      </a:lnTo>
                      <a:lnTo>
                        <a:pt x="37" y="277"/>
                      </a:lnTo>
                      <a:lnTo>
                        <a:pt x="52" y="314"/>
                      </a:lnTo>
                      <a:lnTo>
                        <a:pt x="65" y="343"/>
                      </a:lnTo>
                      <a:lnTo>
                        <a:pt x="78" y="364"/>
                      </a:lnTo>
                      <a:lnTo>
                        <a:pt x="78" y="387"/>
                      </a:lnTo>
                      <a:lnTo>
                        <a:pt x="71" y="408"/>
                      </a:lnTo>
                      <a:lnTo>
                        <a:pt x="52" y="427"/>
                      </a:lnTo>
                      <a:lnTo>
                        <a:pt x="39" y="445"/>
                      </a:lnTo>
                      <a:lnTo>
                        <a:pt x="44" y="476"/>
                      </a:lnTo>
                      <a:lnTo>
                        <a:pt x="75" y="524"/>
                      </a:lnTo>
                      <a:lnTo>
                        <a:pt x="88" y="550"/>
                      </a:lnTo>
                      <a:lnTo>
                        <a:pt x="89" y="574"/>
                      </a:lnTo>
                      <a:lnTo>
                        <a:pt x="78" y="593"/>
                      </a:lnTo>
                      <a:lnTo>
                        <a:pt x="63" y="611"/>
                      </a:lnTo>
                      <a:lnTo>
                        <a:pt x="58" y="637"/>
                      </a:lnTo>
                      <a:lnTo>
                        <a:pt x="68" y="668"/>
                      </a:lnTo>
                      <a:lnTo>
                        <a:pt x="81" y="701"/>
                      </a:lnTo>
                      <a:lnTo>
                        <a:pt x="88" y="724"/>
                      </a:lnTo>
                      <a:lnTo>
                        <a:pt x="81" y="739"/>
                      </a:lnTo>
                      <a:lnTo>
                        <a:pt x="65" y="756"/>
                      </a:lnTo>
                      <a:lnTo>
                        <a:pt x="44" y="774"/>
                      </a:lnTo>
                      <a:lnTo>
                        <a:pt x="34" y="793"/>
                      </a:lnTo>
                      <a:lnTo>
                        <a:pt x="44" y="826"/>
                      </a:lnTo>
                      <a:lnTo>
                        <a:pt x="65" y="861"/>
                      </a:lnTo>
                      <a:lnTo>
                        <a:pt x="75" y="887"/>
                      </a:lnTo>
                      <a:lnTo>
                        <a:pt x="78" y="908"/>
                      </a:lnTo>
                      <a:lnTo>
                        <a:pt x="71" y="918"/>
                      </a:lnTo>
                      <a:lnTo>
                        <a:pt x="50" y="918"/>
                      </a:lnTo>
                      <a:lnTo>
                        <a:pt x="44" y="964"/>
                      </a:lnTo>
                      <a:lnTo>
                        <a:pt x="57" y="993"/>
                      </a:lnTo>
                      <a:lnTo>
                        <a:pt x="68" y="1014"/>
                      </a:lnTo>
                      <a:lnTo>
                        <a:pt x="71" y="1032"/>
                      </a:lnTo>
                      <a:lnTo>
                        <a:pt x="71" y="1050"/>
                      </a:lnTo>
                      <a:lnTo>
                        <a:pt x="50" y="1076"/>
                      </a:lnTo>
                      <a:lnTo>
                        <a:pt x="21" y="1112"/>
                      </a:lnTo>
                      <a:lnTo>
                        <a:pt x="2" y="1100"/>
                      </a:lnTo>
                      <a:lnTo>
                        <a:pt x="8" y="1071"/>
                      </a:lnTo>
                      <a:lnTo>
                        <a:pt x="37" y="1024"/>
                      </a:lnTo>
                      <a:lnTo>
                        <a:pt x="34" y="995"/>
                      </a:lnTo>
                      <a:lnTo>
                        <a:pt x="21" y="961"/>
                      </a:lnTo>
                      <a:lnTo>
                        <a:pt x="13" y="932"/>
                      </a:lnTo>
                      <a:lnTo>
                        <a:pt x="25" y="908"/>
                      </a:lnTo>
                      <a:lnTo>
                        <a:pt x="37" y="900"/>
                      </a:lnTo>
                      <a:lnTo>
                        <a:pt x="39" y="881"/>
                      </a:lnTo>
                      <a:lnTo>
                        <a:pt x="25" y="845"/>
                      </a:lnTo>
                      <a:lnTo>
                        <a:pt x="8" y="814"/>
                      </a:lnTo>
                      <a:lnTo>
                        <a:pt x="0" y="782"/>
                      </a:lnTo>
                      <a:lnTo>
                        <a:pt x="8" y="745"/>
                      </a:lnTo>
                      <a:lnTo>
                        <a:pt x="37" y="731"/>
                      </a:lnTo>
                      <a:lnTo>
                        <a:pt x="46" y="714"/>
                      </a:lnTo>
                      <a:lnTo>
                        <a:pt x="44" y="689"/>
                      </a:lnTo>
                      <a:lnTo>
                        <a:pt x="37" y="664"/>
                      </a:lnTo>
                      <a:lnTo>
                        <a:pt x="27" y="631"/>
                      </a:lnTo>
                      <a:lnTo>
                        <a:pt x="27" y="606"/>
                      </a:lnTo>
                      <a:lnTo>
                        <a:pt x="39" y="589"/>
                      </a:lnTo>
                      <a:lnTo>
                        <a:pt x="57" y="568"/>
                      </a:lnTo>
                      <a:lnTo>
                        <a:pt x="57" y="556"/>
                      </a:lnTo>
                      <a:lnTo>
                        <a:pt x="44" y="526"/>
                      </a:lnTo>
                      <a:lnTo>
                        <a:pt x="18" y="489"/>
                      </a:lnTo>
                      <a:lnTo>
                        <a:pt x="8" y="461"/>
                      </a:lnTo>
                      <a:lnTo>
                        <a:pt x="8" y="439"/>
                      </a:lnTo>
                      <a:lnTo>
                        <a:pt x="15" y="418"/>
                      </a:lnTo>
                      <a:lnTo>
                        <a:pt x="31" y="401"/>
                      </a:lnTo>
                      <a:lnTo>
                        <a:pt x="46" y="382"/>
                      </a:lnTo>
                      <a:lnTo>
                        <a:pt x="46" y="368"/>
                      </a:lnTo>
                      <a:lnTo>
                        <a:pt x="13" y="300"/>
                      </a:lnTo>
                      <a:lnTo>
                        <a:pt x="6" y="274"/>
                      </a:lnTo>
                      <a:lnTo>
                        <a:pt x="0" y="251"/>
                      </a:lnTo>
                      <a:lnTo>
                        <a:pt x="13" y="230"/>
                      </a:lnTo>
                      <a:lnTo>
                        <a:pt x="27" y="214"/>
                      </a:lnTo>
                      <a:lnTo>
                        <a:pt x="39" y="201"/>
                      </a:lnTo>
                      <a:lnTo>
                        <a:pt x="39" y="189"/>
                      </a:lnTo>
                      <a:lnTo>
                        <a:pt x="27" y="170"/>
                      </a:lnTo>
                      <a:lnTo>
                        <a:pt x="8" y="150"/>
                      </a:lnTo>
                      <a:lnTo>
                        <a:pt x="8" y="130"/>
                      </a:lnTo>
                      <a:lnTo>
                        <a:pt x="21" y="111"/>
                      </a:lnTo>
                      <a:lnTo>
                        <a:pt x="39" y="95"/>
                      </a:lnTo>
                      <a:lnTo>
                        <a:pt x="57" y="87"/>
                      </a:lnTo>
                      <a:lnTo>
                        <a:pt x="65" y="74"/>
                      </a:lnTo>
                      <a:lnTo>
                        <a:pt x="58" y="58"/>
                      </a:lnTo>
                      <a:lnTo>
                        <a:pt x="46" y="39"/>
                      </a:lnTo>
                      <a:lnTo>
                        <a:pt x="39" y="20"/>
                      </a:ln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8" name="Freeform 146">
                  <a:extLst>
                    <a:ext uri="{FF2B5EF4-FFF2-40B4-BE49-F238E27FC236}">
                      <a16:creationId xmlns:a16="http://schemas.microsoft.com/office/drawing/2014/main" id="{BADFC616-F723-4EFA-92DD-476620D76059}"/>
                    </a:ext>
                  </a:extLst>
                </p:cNvPr>
                <p:cNvSpPr>
                  <a:spLocks/>
                </p:cNvSpPr>
                <p:nvPr/>
              </p:nvSpPr>
              <p:spPr bwMode="auto">
                <a:xfrm>
                  <a:off x="4118" y="1129"/>
                  <a:ext cx="32" cy="300"/>
                </a:xfrm>
                <a:custGeom>
                  <a:avLst/>
                  <a:gdLst>
                    <a:gd name="T0" fmla="*/ 0 w 97"/>
                    <a:gd name="T1" fmla="*/ 0 h 900"/>
                    <a:gd name="T2" fmla="*/ 0 w 97"/>
                    <a:gd name="T3" fmla="*/ 0 h 900"/>
                    <a:gd name="T4" fmla="*/ 0 w 97"/>
                    <a:gd name="T5" fmla="*/ 0 h 900"/>
                    <a:gd name="T6" fmla="*/ 0 w 97"/>
                    <a:gd name="T7" fmla="*/ 0 h 900"/>
                    <a:gd name="T8" fmla="*/ 0 w 97"/>
                    <a:gd name="T9" fmla="*/ 0 h 900"/>
                    <a:gd name="T10" fmla="*/ 0 w 97"/>
                    <a:gd name="T11" fmla="*/ 0 h 900"/>
                    <a:gd name="T12" fmla="*/ 0 w 97"/>
                    <a:gd name="T13" fmla="*/ 0 h 900"/>
                    <a:gd name="T14" fmla="*/ 0 w 97"/>
                    <a:gd name="T15" fmla="*/ 0 h 900"/>
                    <a:gd name="T16" fmla="*/ 0 w 97"/>
                    <a:gd name="T17" fmla="*/ 0 h 900"/>
                    <a:gd name="T18" fmla="*/ 0 w 97"/>
                    <a:gd name="T19" fmla="*/ 0 h 900"/>
                    <a:gd name="T20" fmla="*/ 0 w 97"/>
                    <a:gd name="T21" fmla="*/ 0 h 900"/>
                    <a:gd name="T22" fmla="*/ 0 w 97"/>
                    <a:gd name="T23" fmla="*/ 0 h 900"/>
                    <a:gd name="T24" fmla="*/ 0 w 97"/>
                    <a:gd name="T25" fmla="*/ 0 h 900"/>
                    <a:gd name="T26" fmla="*/ 0 w 97"/>
                    <a:gd name="T27" fmla="*/ 0 h 900"/>
                    <a:gd name="T28" fmla="*/ 0 w 97"/>
                    <a:gd name="T29" fmla="*/ 0 h 900"/>
                    <a:gd name="T30" fmla="*/ 0 w 97"/>
                    <a:gd name="T31" fmla="*/ 0 h 900"/>
                    <a:gd name="T32" fmla="*/ 0 w 97"/>
                    <a:gd name="T33" fmla="*/ 0 h 900"/>
                    <a:gd name="T34" fmla="*/ 0 w 97"/>
                    <a:gd name="T35" fmla="*/ 0 h 900"/>
                    <a:gd name="T36" fmla="*/ 0 w 97"/>
                    <a:gd name="T37" fmla="*/ 0 h 900"/>
                    <a:gd name="T38" fmla="*/ 0 w 97"/>
                    <a:gd name="T39" fmla="*/ 0 h 900"/>
                    <a:gd name="T40" fmla="*/ 0 w 97"/>
                    <a:gd name="T41" fmla="*/ 0 h 900"/>
                    <a:gd name="T42" fmla="*/ 0 w 97"/>
                    <a:gd name="T43" fmla="*/ 0 h 900"/>
                    <a:gd name="T44" fmla="*/ 0 w 97"/>
                    <a:gd name="T45" fmla="*/ 0 h 900"/>
                    <a:gd name="T46" fmla="*/ 0 w 97"/>
                    <a:gd name="T47" fmla="*/ 0 h 900"/>
                    <a:gd name="T48" fmla="*/ 0 w 97"/>
                    <a:gd name="T49" fmla="*/ 0 h 900"/>
                    <a:gd name="T50" fmla="*/ 0 w 97"/>
                    <a:gd name="T51" fmla="*/ 0 h 900"/>
                    <a:gd name="T52" fmla="*/ 0 w 97"/>
                    <a:gd name="T53" fmla="*/ 0 h 900"/>
                    <a:gd name="T54" fmla="*/ 0 w 97"/>
                    <a:gd name="T55" fmla="*/ 0 h 900"/>
                    <a:gd name="T56" fmla="*/ 0 w 97"/>
                    <a:gd name="T57" fmla="*/ 0 h 900"/>
                    <a:gd name="T58" fmla="*/ 0 w 97"/>
                    <a:gd name="T59" fmla="*/ 0 h 900"/>
                    <a:gd name="T60" fmla="*/ 0 w 97"/>
                    <a:gd name="T61" fmla="*/ 0 h 900"/>
                    <a:gd name="T62" fmla="*/ 0 w 97"/>
                    <a:gd name="T63" fmla="*/ 0 h 900"/>
                    <a:gd name="T64" fmla="*/ 0 w 97"/>
                    <a:gd name="T65" fmla="*/ 0 h 900"/>
                    <a:gd name="T66" fmla="*/ 0 w 97"/>
                    <a:gd name="T67" fmla="*/ 0 h 9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7"/>
                    <a:gd name="T103" fmla="*/ 0 h 900"/>
                    <a:gd name="T104" fmla="*/ 97 w 97"/>
                    <a:gd name="T105" fmla="*/ 900 h 90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7" h="900">
                      <a:moveTo>
                        <a:pt x="74" y="0"/>
                      </a:moveTo>
                      <a:lnTo>
                        <a:pt x="87" y="24"/>
                      </a:lnTo>
                      <a:lnTo>
                        <a:pt x="97" y="68"/>
                      </a:lnTo>
                      <a:lnTo>
                        <a:pt x="92" y="87"/>
                      </a:lnTo>
                      <a:lnTo>
                        <a:pt x="66" y="100"/>
                      </a:lnTo>
                      <a:lnTo>
                        <a:pt x="50" y="112"/>
                      </a:lnTo>
                      <a:lnTo>
                        <a:pt x="50" y="147"/>
                      </a:lnTo>
                      <a:lnTo>
                        <a:pt x="62" y="181"/>
                      </a:lnTo>
                      <a:lnTo>
                        <a:pt x="79" y="204"/>
                      </a:lnTo>
                      <a:lnTo>
                        <a:pt x="81" y="247"/>
                      </a:lnTo>
                      <a:lnTo>
                        <a:pt x="72" y="262"/>
                      </a:lnTo>
                      <a:lnTo>
                        <a:pt x="56" y="281"/>
                      </a:lnTo>
                      <a:lnTo>
                        <a:pt x="53" y="310"/>
                      </a:lnTo>
                      <a:lnTo>
                        <a:pt x="62" y="337"/>
                      </a:lnTo>
                      <a:lnTo>
                        <a:pt x="74" y="360"/>
                      </a:lnTo>
                      <a:lnTo>
                        <a:pt x="81" y="397"/>
                      </a:lnTo>
                      <a:lnTo>
                        <a:pt x="81" y="418"/>
                      </a:lnTo>
                      <a:lnTo>
                        <a:pt x="68" y="442"/>
                      </a:lnTo>
                      <a:lnTo>
                        <a:pt x="47" y="462"/>
                      </a:lnTo>
                      <a:lnTo>
                        <a:pt x="47" y="481"/>
                      </a:lnTo>
                      <a:lnTo>
                        <a:pt x="53" y="537"/>
                      </a:lnTo>
                      <a:lnTo>
                        <a:pt x="74" y="560"/>
                      </a:lnTo>
                      <a:lnTo>
                        <a:pt x="87" y="584"/>
                      </a:lnTo>
                      <a:lnTo>
                        <a:pt x="81" y="612"/>
                      </a:lnTo>
                      <a:lnTo>
                        <a:pt x="50" y="631"/>
                      </a:lnTo>
                      <a:lnTo>
                        <a:pt x="35" y="650"/>
                      </a:lnTo>
                      <a:lnTo>
                        <a:pt x="31" y="684"/>
                      </a:lnTo>
                      <a:lnTo>
                        <a:pt x="47" y="729"/>
                      </a:lnTo>
                      <a:lnTo>
                        <a:pt x="60" y="773"/>
                      </a:lnTo>
                      <a:lnTo>
                        <a:pt x="60" y="797"/>
                      </a:lnTo>
                      <a:lnTo>
                        <a:pt x="53" y="831"/>
                      </a:lnTo>
                      <a:lnTo>
                        <a:pt x="35" y="837"/>
                      </a:lnTo>
                      <a:lnTo>
                        <a:pt x="23" y="862"/>
                      </a:lnTo>
                      <a:lnTo>
                        <a:pt x="23" y="891"/>
                      </a:lnTo>
                      <a:lnTo>
                        <a:pt x="0" y="900"/>
                      </a:lnTo>
                      <a:lnTo>
                        <a:pt x="10" y="868"/>
                      </a:lnTo>
                      <a:lnTo>
                        <a:pt x="29" y="831"/>
                      </a:lnTo>
                      <a:lnTo>
                        <a:pt x="35" y="805"/>
                      </a:lnTo>
                      <a:lnTo>
                        <a:pt x="35" y="755"/>
                      </a:lnTo>
                      <a:lnTo>
                        <a:pt x="23" y="712"/>
                      </a:lnTo>
                      <a:lnTo>
                        <a:pt x="18" y="679"/>
                      </a:lnTo>
                      <a:lnTo>
                        <a:pt x="16" y="644"/>
                      </a:lnTo>
                      <a:lnTo>
                        <a:pt x="37" y="616"/>
                      </a:lnTo>
                      <a:lnTo>
                        <a:pt x="50" y="597"/>
                      </a:lnTo>
                      <a:lnTo>
                        <a:pt x="42" y="560"/>
                      </a:lnTo>
                      <a:lnTo>
                        <a:pt x="23" y="531"/>
                      </a:lnTo>
                      <a:lnTo>
                        <a:pt x="18" y="505"/>
                      </a:lnTo>
                      <a:lnTo>
                        <a:pt x="16" y="468"/>
                      </a:lnTo>
                      <a:lnTo>
                        <a:pt x="24" y="444"/>
                      </a:lnTo>
                      <a:lnTo>
                        <a:pt x="42" y="418"/>
                      </a:lnTo>
                      <a:lnTo>
                        <a:pt x="53" y="400"/>
                      </a:lnTo>
                      <a:lnTo>
                        <a:pt x="53" y="381"/>
                      </a:lnTo>
                      <a:lnTo>
                        <a:pt x="42" y="360"/>
                      </a:lnTo>
                      <a:lnTo>
                        <a:pt x="29" y="318"/>
                      </a:lnTo>
                      <a:lnTo>
                        <a:pt x="29" y="292"/>
                      </a:lnTo>
                      <a:lnTo>
                        <a:pt x="35" y="266"/>
                      </a:lnTo>
                      <a:lnTo>
                        <a:pt x="47" y="247"/>
                      </a:lnTo>
                      <a:lnTo>
                        <a:pt x="50" y="229"/>
                      </a:lnTo>
                      <a:lnTo>
                        <a:pt x="47" y="205"/>
                      </a:lnTo>
                      <a:lnTo>
                        <a:pt x="31" y="173"/>
                      </a:lnTo>
                      <a:lnTo>
                        <a:pt x="23" y="150"/>
                      </a:lnTo>
                      <a:lnTo>
                        <a:pt x="24" y="110"/>
                      </a:lnTo>
                      <a:lnTo>
                        <a:pt x="37" y="94"/>
                      </a:lnTo>
                      <a:lnTo>
                        <a:pt x="53" y="68"/>
                      </a:lnTo>
                      <a:lnTo>
                        <a:pt x="62" y="47"/>
                      </a:lnTo>
                      <a:lnTo>
                        <a:pt x="56" y="29"/>
                      </a:lnTo>
                      <a:lnTo>
                        <a:pt x="60" y="10"/>
                      </a:lnTo>
                      <a:lnTo>
                        <a:pt x="7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9" name="Freeform 147">
                  <a:extLst>
                    <a:ext uri="{FF2B5EF4-FFF2-40B4-BE49-F238E27FC236}">
                      <a16:creationId xmlns:a16="http://schemas.microsoft.com/office/drawing/2014/main" id="{684FC703-66F2-419C-8F18-7D9DD0C628C5}"/>
                    </a:ext>
                  </a:extLst>
                </p:cNvPr>
                <p:cNvSpPr>
                  <a:spLocks/>
                </p:cNvSpPr>
                <p:nvPr/>
              </p:nvSpPr>
              <p:spPr bwMode="auto">
                <a:xfrm>
                  <a:off x="4065" y="1093"/>
                  <a:ext cx="75" cy="65"/>
                </a:xfrm>
                <a:custGeom>
                  <a:avLst/>
                  <a:gdLst>
                    <a:gd name="T0" fmla="*/ 0 w 225"/>
                    <a:gd name="T1" fmla="*/ 0 h 193"/>
                    <a:gd name="T2" fmla="*/ 0 w 225"/>
                    <a:gd name="T3" fmla="*/ 0 h 193"/>
                    <a:gd name="T4" fmla="*/ 0 w 225"/>
                    <a:gd name="T5" fmla="*/ 0 h 193"/>
                    <a:gd name="T6" fmla="*/ 0 w 225"/>
                    <a:gd name="T7" fmla="*/ 0 h 193"/>
                    <a:gd name="T8" fmla="*/ 0 w 225"/>
                    <a:gd name="T9" fmla="*/ 0 h 193"/>
                    <a:gd name="T10" fmla="*/ 0 w 225"/>
                    <a:gd name="T11" fmla="*/ 0 h 193"/>
                    <a:gd name="T12" fmla="*/ 0 w 225"/>
                    <a:gd name="T13" fmla="*/ 0 h 193"/>
                    <a:gd name="T14" fmla="*/ 0 w 225"/>
                    <a:gd name="T15" fmla="*/ 0 h 193"/>
                    <a:gd name="T16" fmla="*/ 0 w 225"/>
                    <a:gd name="T17" fmla="*/ 0 h 1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5"/>
                    <a:gd name="T28" fmla="*/ 0 h 193"/>
                    <a:gd name="T29" fmla="*/ 225 w 225"/>
                    <a:gd name="T30" fmla="*/ 193 h 19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5" h="193">
                      <a:moveTo>
                        <a:pt x="225" y="156"/>
                      </a:moveTo>
                      <a:lnTo>
                        <a:pt x="156" y="100"/>
                      </a:lnTo>
                      <a:lnTo>
                        <a:pt x="99" y="50"/>
                      </a:lnTo>
                      <a:lnTo>
                        <a:pt x="48" y="0"/>
                      </a:lnTo>
                      <a:lnTo>
                        <a:pt x="0" y="0"/>
                      </a:lnTo>
                      <a:lnTo>
                        <a:pt x="112" y="81"/>
                      </a:lnTo>
                      <a:lnTo>
                        <a:pt x="166" y="130"/>
                      </a:lnTo>
                      <a:lnTo>
                        <a:pt x="212" y="193"/>
                      </a:lnTo>
                      <a:lnTo>
                        <a:pt x="225"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0" name="Freeform 148">
                  <a:extLst>
                    <a:ext uri="{FF2B5EF4-FFF2-40B4-BE49-F238E27FC236}">
                      <a16:creationId xmlns:a16="http://schemas.microsoft.com/office/drawing/2014/main" id="{B5D9055B-CFFB-4F0D-82E1-B2693C63BE82}"/>
                    </a:ext>
                  </a:extLst>
                </p:cNvPr>
                <p:cNvSpPr>
                  <a:spLocks/>
                </p:cNvSpPr>
                <p:nvPr/>
              </p:nvSpPr>
              <p:spPr bwMode="auto">
                <a:xfrm>
                  <a:off x="4065" y="1130"/>
                  <a:ext cx="65" cy="53"/>
                </a:xfrm>
                <a:custGeom>
                  <a:avLst/>
                  <a:gdLst>
                    <a:gd name="T0" fmla="*/ 0 w 195"/>
                    <a:gd name="T1" fmla="*/ 0 h 159"/>
                    <a:gd name="T2" fmla="*/ 0 w 195"/>
                    <a:gd name="T3" fmla="*/ 0 h 159"/>
                    <a:gd name="T4" fmla="*/ 0 w 195"/>
                    <a:gd name="T5" fmla="*/ 0 h 159"/>
                    <a:gd name="T6" fmla="*/ 0 w 195"/>
                    <a:gd name="T7" fmla="*/ 0 h 159"/>
                    <a:gd name="T8" fmla="*/ 0 w 195"/>
                    <a:gd name="T9" fmla="*/ 0 h 159"/>
                    <a:gd name="T10" fmla="*/ 0 w 195"/>
                    <a:gd name="T11" fmla="*/ 0 h 159"/>
                    <a:gd name="T12" fmla="*/ 0 w 195"/>
                    <a:gd name="T13" fmla="*/ 0 h 159"/>
                    <a:gd name="T14" fmla="*/ 0 w 195"/>
                    <a:gd name="T15" fmla="*/ 0 h 159"/>
                    <a:gd name="T16" fmla="*/ 0 w 195"/>
                    <a:gd name="T17" fmla="*/ 0 h 159"/>
                    <a:gd name="T18" fmla="*/ 0 w 195"/>
                    <a:gd name="T19" fmla="*/ 0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5"/>
                    <a:gd name="T31" fmla="*/ 0 h 159"/>
                    <a:gd name="T32" fmla="*/ 195 w 195"/>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5" h="159">
                      <a:moveTo>
                        <a:pt x="195" y="100"/>
                      </a:moveTo>
                      <a:lnTo>
                        <a:pt x="144" y="82"/>
                      </a:lnTo>
                      <a:lnTo>
                        <a:pt x="107" y="50"/>
                      </a:lnTo>
                      <a:lnTo>
                        <a:pt x="39" y="0"/>
                      </a:lnTo>
                      <a:lnTo>
                        <a:pt x="0" y="0"/>
                      </a:lnTo>
                      <a:lnTo>
                        <a:pt x="89" y="50"/>
                      </a:lnTo>
                      <a:lnTo>
                        <a:pt x="122" y="84"/>
                      </a:lnTo>
                      <a:lnTo>
                        <a:pt x="195" y="159"/>
                      </a:lnTo>
                      <a:lnTo>
                        <a:pt x="191" y="113"/>
                      </a:lnTo>
                      <a:lnTo>
                        <a:pt x="195"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1" name="Freeform 149">
                  <a:extLst>
                    <a:ext uri="{FF2B5EF4-FFF2-40B4-BE49-F238E27FC236}">
                      <a16:creationId xmlns:a16="http://schemas.microsoft.com/office/drawing/2014/main" id="{B2B40D37-8AE0-4DD1-9E13-463840171AB7}"/>
                    </a:ext>
                  </a:extLst>
                </p:cNvPr>
                <p:cNvSpPr>
                  <a:spLocks/>
                </p:cNvSpPr>
                <p:nvPr/>
              </p:nvSpPr>
              <p:spPr bwMode="auto">
                <a:xfrm>
                  <a:off x="4055" y="1161"/>
                  <a:ext cx="76" cy="83"/>
                </a:xfrm>
                <a:custGeom>
                  <a:avLst/>
                  <a:gdLst>
                    <a:gd name="T0" fmla="*/ 0 w 229"/>
                    <a:gd name="T1" fmla="*/ 0 h 247"/>
                    <a:gd name="T2" fmla="*/ 0 w 229"/>
                    <a:gd name="T3" fmla="*/ 0 h 247"/>
                    <a:gd name="T4" fmla="*/ 0 w 229"/>
                    <a:gd name="T5" fmla="*/ 0 h 247"/>
                    <a:gd name="T6" fmla="*/ 0 w 229"/>
                    <a:gd name="T7" fmla="*/ 0 h 247"/>
                    <a:gd name="T8" fmla="*/ 0 w 229"/>
                    <a:gd name="T9" fmla="*/ 0 h 247"/>
                    <a:gd name="T10" fmla="*/ 0 w 229"/>
                    <a:gd name="T11" fmla="*/ 0 h 247"/>
                    <a:gd name="T12" fmla="*/ 0 w 229"/>
                    <a:gd name="T13" fmla="*/ 0 h 247"/>
                    <a:gd name="T14" fmla="*/ 0 w 229"/>
                    <a:gd name="T15" fmla="*/ 0 h 247"/>
                    <a:gd name="T16" fmla="*/ 0 w 229"/>
                    <a:gd name="T17" fmla="*/ 0 h 247"/>
                    <a:gd name="T18" fmla="*/ 0 w 229"/>
                    <a:gd name="T19" fmla="*/ 0 h 247"/>
                    <a:gd name="T20" fmla="*/ 0 w 229"/>
                    <a:gd name="T21" fmla="*/ 0 h 247"/>
                    <a:gd name="T22" fmla="*/ 0 w 229"/>
                    <a:gd name="T23" fmla="*/ 0 h 247"/>
                    <a:gd name="T24" fmla="*/ 0 w 229"/>
                    <a:gd name="T25" fmla="*/ 0 h 247"/>
                    <a:gd name="T26" fmla="*/ 0 w 229"/>
                    <a:gd name="T27" fmla="*/ 0 h 2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9"/>
                    <a:gd name="T43" fmla="*/ 0 h 247"/>
                    <a:gd name="T44" fmla="*/ 229 w 229"/>
                    <a:gd name="T45" fmla="*/ 247 h 24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9" h="247">
                      <a:moveTo>
                        <a:pt x="225" y="184"/>
                      </a:moveTo>
                      <a:lnTo>
                        <a:pt x="162" y="128"/>
                      </a:lnTo>
                      <a:lnTo>
                        <a:pt x="137" y="90"/>
                      </a:lnTo>
                      <a:lnTo>
                        <a:pt x="87" y="53"/>
                      </a:lnTo>
                      <a:lnTo>
                        <a:pt x="43" y="19"/>
                      </a:lnTo>
                      <a:lnTo>
                        <a:pt x="12" y="0"/>
                      </a:lnTo>
                      <a:lnTo>
                        <a:pt x="0" y="0"/>
                      </a:lnTo>
                      <a:lnTo>
                        <a:pt x="0" y="19"/>
                      </a:lnTo>
                      <a:lnTo>
                        <a:pt x="37" y="45"/>
                      </a:lnTo>
                      <a:lnTo>
                        <a:pt x="106" y="88"/>
                      </a:lnTo>
                      <a:lnTo>
                        <a:pt x="156" y="139"/>
                      </a:lnTo>
                      <a:lnTo>
                        <a:pt x="191" y="195"/>
                      </a:lnTo>
                      <a:lnTo>
                        <a:pt x="229" y="247"/>
                      </a:lnTo>
                      <a:lnTo>
                        <a:pt x="225" y="1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2" name="Freeform 150">
                  <a:extLst>
                    <a:ext uri="{FF2B5EF4-FFF2-40B4-BE49-F238E27FC236}">
                      <a16:creationId xmlns:a16="http://schemas.microsoft.com/office/drawing/2014/main" id="{D9BDE77E-6D34-4933-BD19-11D440908284}"/>
                    </a:ext>
                  </a:extLst>
                </p:cNvPr>
                <p:cNvSpPr>
                  <a:spLocks/>
                </p:cNvSpPr>
                <p:nvPr/>
              </p:nvSpPr>
              <p:spPr bwMode="auto">
                <a:xfrm>
                  <a:off x="4062" y="1229"/>
                  <a:ext cx="60" cy="48"/>
                </a:xfrm>
                <a:custGeom>
                  <a:avLst/>
                  <a:gdLst>
                    <a:gd name="T0" fmla="*/ 0 w 178"/>
                    <a:gd name="T1" fmla="*/ 0 h 144"/>
                    <a:gd name="T2" fmla="*/ 0 w 178"/>
                    <a:gd name="T3" fmla="*/ 0 h 144"/>
                    <a:gd name="T4" fmla="*/ 0 w 178"/>
                    <a:gd name="T5" fmla="*/ 0 h 144"/>
                    <a:gd name="T6" fmla="*/ 0 w 178"/>
                    <a:gd name="T7" fmla="*/ 0 h 144"/>
                    <a:gd name="T8" fmla="*/ 0 w 178"/>
                    <a:gd name="T9" fmla="*/ 0 h 144"/>
                    <a:gd name="T10" fmla="*/ 0 w 178"/>
                    <a:gd name="T11" fmla="*/ 0 h 144"/>
                    <a:gd name="T12" fmla="*/ 0 w 178"/>
                    <a:gd name="T13" fmla="*/ 0 h 144"/>
                    <a:gd name="T14" fmla="*/ 0 w 178"/>
                    <a:gd name="T15" fmla="*/ 0 h 144"/>
                    <a:gd name="T16" fmla="*/ 0 w 178"/>
                    <a:gd name="T17" fmla="*/ 0 h 144"/>
                    <a:gd name="T18" fmla="*/ 0 w 178"/>
                    <a:gd name="T19" fmla="*/ 0 h 144"/>
                    <a:gd name="T20" fmla="*/ 0 w 178"/>
                    <a:gd name="T21" fmla="*/ 0 h 144"/>
                    <a:gd name="T22" fmla="*/ 0 w 178"/>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8"/>
                    <a:gd name="T37" fmla="*/ 0 h 144"/>
                    <a:gd name="T38" fmla="*/ 178 w 178"/>
                    <a:gd name="T39" fmla="*/ 144 h 1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8" h="144">
                      <a:moveTo>
                        <a:pt x="178" y="118"/>
                      </a:moveTo>
                      <a:lnTo>
                        <a:pt x="128" y="65"/>
                      </a:lnTo>
                      <a:lnTo>
                        <a:pt x="76" y="31"/>
                      </a:lnTo>
                      <a:lnTo>
                        <a:pt x="32" y="8"/>
                      </a:lnTo>
                      <a:lnTo>
                        <a:pt x="0" y="0"/>
                      </a:lnTo>
                      <a:lnTo>
                        <a:pt x="20" y="31"/>
                      </a:lnTo>
                      <a:lnTo>
                        <a:pt x="76" y="62"/>
                      </a:lnTo>
                      <a:lnTo>
                        <a:pt x="120" y="108"/>
                      </a:lnTo>
                      <a:lnTo>
                        <a:pt x="141" y="138"/>
                      </a:lnTo>
                      <a:lnTo>
                        <a:pt x="160" y="144"/>
                      </a:lnTo>
                      <a:lnTo>
                        <a:pt x="177" y="133"/>
                      </a:lnTo>
                      <a:lnTo>
                        <a:pt x="178"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3" name="Freeform 151">
                  <a:extLst>
                    <a:ext uri="{FF2B5EF4-FFF2-40B4-BE49-F238E27FC236}">
                      <a16:creationId xmlns:a16="http://schemas.microsoft.com/office/drawing/2014/main" id="{1CE252D3-9147-4DE0-8B11-37C3DF7EAED3}"/>
                    </a:ext>
                  </a:extLst>
                </p:cNvPr>
                <p:cNvSpPr>
                  <a:spLocks/>
                </p:cNvSpPr>
                <p:nvPr/>
              </p:nvSpPr>
              <p:spPr bwMode="auto">
                <a:xfrm>
                  <a:off x="4055" y="1262"/>
                  <a:ext cx="66" cy="60"/>
                </a:xfrm>
                <a:custGeom>
                  <a:avLst/>
                  <a:gdLst>
                    <a:gd name="T0" fmla="*/ 0 w 197"/>
                    <a:gd name="T1" fmla="*/ 0 h 179"/>
                    <a:gd name="T2" fmla="*/ 0 w 197"/>
                    <a:gd name="T3" fmla="*/ 0 h 179"/>
                    <a:gd name="T4" fmla="*/ 0 w 197"/>
                    <a:gd name="T5" fmla="*/ 0 h 179"/>
                    <a:gd name="T6" fmla="*/ 0 w 197"/>
                    <a:gd name="T7" fmla="*/ 0 h 179"/>
                    <a:gd name="T8" fmla="*/ 0 w 197"/>
                    <a:gd name="T9" fmla="*/ 0 h 179"/>
                    <a:gd name="T10" fmla="*/ 0 w 197"/>
                    <a:gd name="T11" fmla="*/ 0 h 179"/>
                    <a:gd name="T12" fmla="*/ 0 w 197"/>
                    <a:gd name="T13" fmla="*/ 0 h 179"/>
                    <a:gd name="T14" fmla="*/ 0 w 197"/>
                    <a:gd name="T15" fmla="*/ 0 h 179"/>
                    <a:gd name="T16" fmla="*/ 0 w 197"/>
                    <a:gd name="T17" fmla="*/ 0 h 179"/>
                    <a:gd name="T18" fmla="*/ 0 w 197"/>
                    <a:gd name="T19" fmla="*/ 0 h 179"/>
                    <a:gd name="T20" fmla="*/ 0 w 197"/>
                    <a:gd name="T21" fmla="*/ 0 h 179"/>
                    <a:gd name="T22" fmla="*/ 0 w 197"/>
                    <a:gd name="T23" fmla="*/ 0 h 1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7"/>
                    <a:gd name="T37" fmla="*/ 0 h 179"/>
                    <a:gd name="T38" fmla="*/ 197 w 197"/>
                    <a:gd name="T39" fmla="*/ 179 h 1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7" h="179">
                      <a:moveTo>
                        <a:pt x="197" y="166"/>
                      </a:moveTo>
                      <a:lnTo>
                        <a:pt x="146" y="112"/>
                      </a:lnTo>
                      <a:lnTo>
                        <a:pt x="83" y="47"/>
                      </a:lnTo>
                      <a:lnTo>
                        <a:pt x="46" y="16"/>
                      </a:lnTo>
                      <a:lnTo>
                        <a:pt x="17" y="0"/>
                      </a:lnTo>
                      <a:lnTo>
                        <a:pt x="0" y="10"/>
                      </a:lnTo>
                      <a:lnTo>
                        <a:pt x="33" y="37"/>
                      </a:lnTo>
                      <a:lnTo>
                        <a:pt x="90" y="94"/>
                      </a:lnTo>
                      <a:lnTo>
                        <a:pt x="142" y="150"/>
                      </a:lnTo>
                      <a:lnTo>
                        <a:pt x="177" y="179"/>
                      </a:lnTo>
                      <a:lnTo>
                        <a:pt x="186" y="179"/>
                      </a:lnTo>
                      <a:lnTo>
                        <a:pt x="197" y="1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4" name="Freeform 152">
                  <a:extLst>
                    <a:ext uri="{FF2B5EF4-FFF2-40B4-BE49-F238E27FC236}">
                      <a16:creationId xmlns:a16="http://schemas.microsoft.com/office/drawing/2014/main" id="{A1E82DB2-38EC-4F0D-B254-4087E6AF4C0D}"/>
                    </a:ext>
                  </a:extLst>
                </p:cNvPr>
                <p:cNvSpPr>
                  <a:spLocks/>
                </p:cNvSpPr>
                <p:nvPr/>
              </p:nvSpPr>
              <p:spPr bwMode="auto">
                <a:xfrm>
                  <a:off x="4063" y="1312"/>
                  <a:ext cx="46" cy="47"/>
                </a:xfrm>
                <a:custGeom>
                  <a:avLst/>
                  <a:gdLst>
                    <a:gd name="T0" fmla="*/ 0 w 139"/>
                    <a:gd name="T1" fmla="*/ 0 h 141"/>
                    <a:gd name="T2" fmla="*/ 0 w 139"/>
                    <a:gd name="T3" fmla="*/ 0 h 141"/>
                    <a:gd name="T4" fmla="*/ 0 w 139"/>
                    <a:gd name="T5" fmla="*/ 0 h 141"/>
                    <a:gd name="T6" fmla="*/ 0 w 139"/>
                    <a:gd name="T7" fmla="*/ 0 h 141"/>
                    <a:gd name="T8" fmla="*/ 0 w 139"/>
                    <a:gd name="T9" fmla="*/ 0 h 141"/>
                    <a:gd name="T10" fmla="*/ 0 w 139"/>
                    <a:gd name="T11" fmla="*/ 0 h 141"/>
                    <a:gd name="T12" fmla="*/ 0 w 139"/>
                    <a:gd name="T13" fmla="*/ 0 h 141"/>
                    <a:gd name="T14" fmla="*/ 0 w 139"/>
                    <a:gd name="T15" fmla="*/ 0 h 141"/>
                    <a:gd name="T16" fmla="*/ 0 w 139"/>
                    <a:gd name="T17" fmla="*/ 0 h 1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41"/>
                    <a:gd name="T29" fmla="*/ 139 w 139"/>
                    <a:gd name="T30" fmla="*/ 141 h 1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41">
                      <a:moveTo>
                        <a:pt x="137" y="118"/>
                      </a:moveTo>
                      <a:lnTo>
                        <a:pt x="80" y="36"/>
                      </a:lnTo>
                      <a:lnTo>
                        <a:pt x="25" y="4"/>
                      </a:lnTo>
                      <a:lnTo>
                        <a:pt x="0" y="0"/>
                      </a:lnTo>
                      <a:lnTo>
                        <a:pt x="6" y="16"/>
                      </a:lnTo>
                      <a:lnTo>
                        <a:pt x="69" y="62"/>
                      </a:lnTo>
                      <a:lnTo>
                        <a:pt x="130" y="136"/>
                      </a:lnTo>
                      <a:lnTo>
                        <a:pt x="139" y="141"/>
                      </a:lnTo>
                      <a:lnTo>
                        <a:pt x="137"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5" name="Freeform 153">
                  <a:extLst>
                    <a:ext uri="{FF2B5EF4-FFF2-40B4-BE49-F238E27FC236}">
                      <a16:creationId xmlns:a16="http://schemas.microsoft.com/office/drawing/2014/main" id="{B303BB6F-EE30-4A48-A753-34355F9F5E71}"/>
                    </a:ext>
                  </a:extLst>
                </p:cNvPr>
                <p:cNvSpPr>
                  <a:spLocks/>
                </p:cNvSpPr>
                <p:nvPr/>
              </p:nvSpPr>
              <p:spPr bwMode="auto">
                <a:xfrm>
                  <a:off x="4065" y="1358"/>
                  <a:ext cx="31" cy="36"/>
                </a:xfrm>
                <a:custGeom>
                  <a:avLst/>
                  <a:gdLst>
                    <a:gd name="T0" fmla="*/ 0 w 93"/>
                    <a:gd name="T1" fmla="*/ 0 h 107"/>
                    <a:gd name="T2" fmla="*/ 0 w 93"/>
                    <a:gd name="T3" fmla="*/ 0 h 107"/>
                    <a:gd name="T4" fmla="*/ 0 w 93"/>
                    <a:gd name="T5" fmla="*/ 0 h 107"/>
                    <a:gd name="T6" fmla="*/ 0 w 93"/>
                    <a:gd name="T7" fmla="*/ 0 h 107"/>
                    <a:gd name="T8" fmla="*/ 0 w 93"/>
                    <a:gd name="T9" fmla="*/ 0 h 107"/>
                    <a:gd name="T10" fmla="*/ 0 w 93"/>
                    <a:gd name="T11" fmla="*/ 0 h 107"/>
                    <a:gd name="T12" fmla="*/ 0 w 93"/>
                    <a:gd name="T13" fmla="*/ 0 h 107"/>
                    <a:gd name="T14" fmla="*/ 0 w 93"/>
                    <a:gd name="T15" fmla="*/ 0 h 107"/>
                    <a:gd name="T16" fmla="*/ 0 w 93"/>
                    <a:gd name="T17" fmla="*/ 0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3"/>
                    <a:gd name="T28" fmla="*/ 0 h 107"/>
                    <a:gd name="T29" fmla="*/ 93 w 93"/>
                    <a:gd name="T30" fmla="*/ 107 h 1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3" h="107">
                      <a:moveTo>
                        <a:pt x="89" y="81"/>
                      </a:moveTo>
                      <a:lnTo>
                        <a:pt x="43" y="19"/>
                      </a:lnTo>
                      <a:lnTo>
                        <a:pt x="3" y="0"/>
                      </a:lnTo>
                      <a:lnTo>
                        <a:pt x="0" y="19"/>
                      </a:lnTo>
                      <a:lnTo>
                        <a:pt x="19" y="50"/>
                      </a:lnTo>
                      <a:lnTo>
                        <a:pt x="69" y="92"/>
                      </a:lnTo>
                      <a:lnTo>
                        <a:pt x="83" y="107"/>
                      </a:lnTo>
                      <a:lnTo>
                        <a:pt x="93" y="100"/>
                      </a:lnTo>
                      <a:lnTo>
                        <a:pt x="89"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6" name="Freeform 154">
                  <a:extLst>
                    <a:ext uri="{FF2B5EF4-FFF2-40B4-BE49-F238E27FC236}">
                      <a16:creationId xmlns:a16="http://schemas.microsoft.com/office/drawing/2014/main" id="{8FAD0998-7D19-44FE-80FF-164E67F35B5C}"/>
                    </a:ext>
                  </a:extLst>
                </p:cNvPr>
                <p:cNvSpPr>
                  <a:spLocks/>
                </p:cNvSpPr>
                <p:nvPr/>
              </p:nvSpPr>
              <p:spPr bwMode="auto">
                <a:xfrm>
                  <a:off x="4067" y="1405"/>
                  <a:ext cx="40" cy="41"/>
                </a:xfrm>
                <a:custGeom>
                  <a:avLst/>
                  <a:gdLst>
                    <a:gd name="T0" fmla="*/ 0 w 119"/>
                    <a:gd name="T1" fmla="*/ 0 h 121"/>
                    <a:gd name="T2" fmla="*/ 0 w 119"/>
                    <a:gd name="T3" fmla="*/ 0 h 121"/>
                    <a:gd name="T4" fmla="*/ 0 w 119"/>
                    <a:gd name="T5" fmla="*/ 0 h 121"/>
                    <a:gd name="T6" fmla="*/ 0 w 119"/>
                    <a:gd name="T7" fmla="*/ 0 h 121"/>
                    <a:gd name="T8" fmla="*/ 0 w 119"/>
                    <a:gd name="T9" fmla="*/ 0 h 121"/>
                    <a:gd name="T10" fmla="*/ 0 w 119"/>
                    <a:gd name="T11" fmla="*/ 0 h 121"/>
                    <a:gd name="T12" fmla="*/ 0 w 119"/>
                    <a:gd name="T13" fmla="*/ 0 h 121"/>
                    <a:gd name="T14" fmla="*/ 0 w 119"/>
                    <a:gd name="T15" fmla="*/ 0 h 121"/>
                    <a:gd name="T16" fmla="*/ 0 w 119"/>
                    <a:gd name="T17" fmla="*/ 0 h 1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9"/>
                    <a:gd name="T28" fmla="*/ 0 h 121"/>
                    <a:gd name="T29" fmla="*/ 119 w 119"/>
                    <a:gd name="T30" fmla="*/ 121 h 1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9" h="121">
                      <a:moveTo>
                        <a:pt x="119" y="121"/>
                      </a:moveTo>
                      <a:lnTo>
                        <a:pt x="103" y="102"/>
                      </a:lnTo>
                      <a:lnTo>
                        <a:pt x="69" y="52"/>
                      </a:lnTo>
                      <a:lnTo>
                        <a:pt x="21" y="0"/>
                      </a:lnTo>
                      <a:lnTo>
                        <a:pt x="0" y="0"/>
                      </a:lnTo>
                      <a:lnTo>
                        <a:pt x="8" y="18"/>
                      </a:lnTo>
                      <a:lnTo>
                        <a:pt x="46" y="68"/>
                      </a:lnTo>
                      <a:lnTo>
                        <a:pt x="83" y="118"/>
                      </a:lnTo>
                      <a:lnTo>
                        <a:pt x="119" y="1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7" name="Freeform 155">
                  <a:extLst>
                    <a:ext uri="{FF2B5EF4-FFF2-40B4-BE49-F238E27FC236}">
                      <a16:creationId xmlns:a16="http://schemas.microsoft.com/office/drawing/2014/main" id="{BF0870D9-D66D-41DA-B7CE-2EBF577A0B21}"/>
                    </a:ext>
                  </a:extLst>
                </p:cNvPr>
                <p:cNvSpPr>
                  <a:spLocks/>
                </p:cNvSpPr>
                <p:nvPr/>
              </p:nvSpPr>
              <p:spPr bwMode="auto">
                <a:xfrm>
                  <a:off x="4121" y="1070"/>
                  <a:ext cx="121" cy="448"/>
                </a:xfrm>
                <a:custGeom>
                  <a:avLst/>
                  <a:gdLst>
                    <a:gd name="T0" fmla="*/ 0 w 363"/>
                    <a:gd name="T1" fmla="*/ 0 h 1345"/>
                    <a:gd name="T2" fmla="*/ 0 w 363"/>
                    <a:gd name="T3" fmla="*/ 0 h 1345"/>
                    <a:gd name="T4" fmla="*/ 0 w 363"/>
                    <a:gd name="T5" fmla="*/ 0 h 1345"/>
                    <a:gd name="T6" fmla="*/ 0 w 363"/>
                    <a:gd name="T7" fmla="*/ 0 h 1345"/>
                    <a:gd name="T8" fmla="*/ 0 w 363"/>
                    <a:gd name="T9" fmla="*/ 0 h 1345"/>
                    <a:gd name="T10" fmla="*/ 0 w 363"/>
                    <a:gd name="T11" fmla="*/ 0 h 1345"/>
                    <a:gd name="T12" fmla="*/ 0 w 363"/>
                    <a:gd name="T13" fmla="*/ 0 h 1345"/>
                    <a:gd name="T14" fmla="*/ 0 w 363"/>
                    <a:gd name="T15" fmla="*/ 0 h 1345"/>
                    <a:gd name="T16" fmla="*/ 0 w 363"/>
                    <a:gd name="T17" fmla="*/ 0 h 1345"/>
                    <a:gd name="T18" fmla="*/ 0 w 363"/>
                    <a:gd name="T19" fmla="*/ 0 h 1345"/>
                    <a:gd name="T20" fmla="*/ 0 w 363"/>
                    <a:gd name="T21" fmla="*/ 0 h 1345"/>
                    <a:gd name="T22" fmla="*/ 0 w 363"/>
                    <a:gd name="T23" fmla="*/ 0 h 1345"/>
                    <a:gd name="T24" fmla="*/ 0 w 363"/>
                    <a:gd name="T25" fmla="*/ 0 h 1345"/>
                    <a:gd name="T26" fmla="*/ 0 w 363"/>
                    <a:gd name="T27" fmla="*/ 0 h 1345"/>
                    <a:gd name="T28" fmla="*/ 0 w 363"/>
                    <a:gd name="T29" fmla="*/ 0 h 1345"/>
                    <a:gd name="T30" fmla="*/ 0 w 363"/>
                    <a:gd name="T31" fmla="*/ 0 h 1345"/>
                    <a:gd name="T32" fmla="*/ 0 w 363"/>
                    <a:gd name="T33" fmla="*/ 0 h 1345"/>
                    <a:gd name="T34" fmla="*/ 0 w 363"/>
                    <a:gd name="T35" fmla="*/ 0 h 1345"/>
                    <a:gd name="T36" fmla="*/ 0 w 363"/>
                    <a:gd name="T37" fmla="*/ 0 h 1345"/>
                    <a:gd name="T38" fmla="*/ 0 w 363"/>
                    <a:gd name="T39" fmla="*/ 0 h 1345"/>
                    <a:gd name="T40" fmla="*/ 0 w 363"/>
                    <a:gd name="T41" fmla="*/ 0 h 1345"/>
                    <a:gd name="T42" fmla="*/ 0 w 363"/>
                    <a:gd name="T43" fmla="*/ 0 h 1345"/>
                    <a:gd name="T44" fmla="*/ 0 w 363"/>
                    <a:gd name="T45" fmla="*/ 0 h 1345"/>
                    <a:gd name="T46" fmla="*/ 0 w 363"/>
                    <a:gd name="T47" fmla="*/ 0 h 1345"/>
                    <a:gd name="T48" fmla="*/ 0 w 363"/>
                    <a:gd name="T49" fmla="*/ 0 h 1345"/>
                    <a:gd name="T50" fmla="*/ 0 w 363"/>
                    <a:gd name="T51" fmla="*/ 0 h 1345"/>
                    <a:gd name="T52" fmla="*/ 0 w 363"/>
                    <a:gd name="T53" fmla="*/ 0 h 1345"/>
                    <a:gd name="T54" fmla="*/ 0 w 363"/>
                    <a:gd name="T55" fmla="*/ 0 h 1345"/>
                    <a:gd name="T56" fmla="*/ 0 w 363"/>
                    <a:gd name="T57" fmla="*/ 0 h 1345"/>
                    <a:gd name="T58" fmla="*/ 0 w 363"/>
                    <a:gd name="T59" fmla="*/ 0 h 1345"/>
                    <a:gd name="T60" fmla="*/ 0 w 363"/>
                    <a:gd name="T61" fmla="*/ 0 h 1345"/>
                    <a:gd name="T62" fmla="*/ 0 w 363"/>
                    <a:gd name="T63" fmla="*/ 0 h 1345"/>
                    <a:gd name="T64" fmla="*/ 0 w 363"/>
                    <a:gd name="T65" fmla="*/ 0 h 1345"/>
                    <a:gd name="T66" fmla="*/ 0 w 363"/>
                    <a:gd name="T67" fmla="*/ 0 h 1345"/>
                    <a:gd name="T68" fmla="*/ 0 w 363"/>
                    <a:gd name="T69" fmla="*/ 0 h 1345"/>
                    <a:gd name="T70" fmla="*/ 0 w 363"/>
                    <a:gd name="T71" fmla="*/ 0 h 1345"/>
                    <a:gd name="T72" fmla="*/ 0 w 363"/>
                    <a:gd name="T73" fmla="*/ 0 h 1345"/>
                    <a:gd name="T74" fmla="*/ 0 w 363"/>
                    <a:gd name="T75" fmla="*/ 0 h 1345"/>
                    <a:gd name="T76" fmla="*/ 0 w 363"/>
                    <a:gd name="T77" fmla="*/ 0 h 1345"/>
                    <a:gd name="T78" fmla="*/ 0 w 363"/>
                    <a:gd name="T79" fmla="*/ 0 h 1345"/>
                    <a:gd name="T80" fmla="*/ 0 w 363"/>
                    <a:gd name="T81" fmla="*/ 0 h 1345"/>
                    <a:gd name="T82" fmla="*/ 0 w 363"/>
                    <a:gd name="T83" fmla="*/ 0 h 1345"/>
                    <a:gd name="T84" fmla="*/ 0 w 363"/>
                    <a:gd name="T85" fmla="*/ 0 h 1345"/>
                    <a:gd name="T86" fmla="*/ 0 w 363"/>
                    <a:gd name="T87" fmla="*/ 0 h 1345"/>
                    <a:gd name="T88" fmla="*/ 0 w 363"/>
                    <a:gd name="T89" fmla="*/ 0 h 1345"/>
                    <a:gd name="T90" fmla="*/ 0 w 363"/>
                    <a:gd name="T91" fmla="*/ 0 h 134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3"/>
                    <a:gd name="T139" fmla="*/ 0 h 1345"/>
                    <a:gd name="T140" fmla="*/ 363 w 363"/>
                    <a:gd name="T141" fmla="*/ 1345 h 134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3" h="1345">
                      <a:moveTo>
                        <a:pt x="65" y="127"/>
                      </a:moveTo>
                      <a:lnTo>
                        <a:pt x="52" y="164"/>
                      </a:lnTo>
                      <a:lnTo>
                        <a:pt x="63" y="201"/>
                      </a:lnTo>
                      <a:lnTo>
                        <a:pt x="65" y="238"/>
                      </a:lnTo>
                      <a:lnTo>
                        <a:pt x="52" y="262"/>
                      </a:lnTo>
                      <a:lnTo>
                        <a:pt x="34" y="288"/>
                      </a:lnTo>
                      <a:lnTo>
                        <a:pt x="26" y="330"/>
                      </a:lnTo>
                      <a:lnTo>
                        <a:pt x="37" y="358"/>
                      </a:lnTo>
                      <a:lnTo>
                        <a:pt x="56" y="388"/>
                      </a:lnTo>
                      <a:lnTo>
                        <a:pt x="56" y="414"/>
                      </a:lnTo>
                      <a:lnTo>
                        <a:pt x="44" y="438"/>
                      </a:lnTo>
                      <a:lnTo>
                        <a:pt x="27" y="470"/>
                      </a:lnTo>
                      <a:lnTo>
                        <a:pt x="34" y="501"/>
                      </a:lnTo>
                      <a:lnTo>
                        <a:pt x="58" y="567"/>
                      </a:lnTo>
                      <a:lnTo>
                        <a:pt x="56" y="595"/>
                      </a:lnTo>
                      <a:lnTo>
                        <a:pt x="21" y="649"/>
                      </a:lnTo>
                      <a:lnTo>
                        <a:pt x="21" y="695"/>
                      </a:lnTo>
                      <a:lnTo>
                        <a:pt x="40" y="730"/>
                      </a:lnTo>
                      <a:lnTo>
                        <a:pt x="52" y="761"/>
                      </a:lnTo>
                      <a:lnTo>
                        <a:pt x="50" y="788"/>
                      </a:lnTo>
                      <a:lnTo>
                        <a:pt x="19" y="817"/>
                      </a:lnTo>
                      <a:lnTo>
                        <a:pt x="13" y="838"/>
                      </a:lnTo>
                      <a:lnTo>
                        <a:pt x="19" y="888"/>
                      </a:lnTo>
                      <a:lnTo>
                        <a:pt x="34" y="943"/>
                      </a:lnTo>
                      <a:lnTo>
                        <a:pt x="34" y="974"/>
                      </a:lnTo>
                      <a:lnTo>
                        <a:pt x="31" y="999"/>
                      </a:lnTo>
                      <a:lnTo>
                        <a:pt x="8" y="1036"/>
                      </a:lnTo>
                      <a:lnTo>
                        <a:pt x="0" y="1067"/>
                      </a:lnTo>
                      <a:lnTo>
                        <a:pt x="2" y="1101"/>
                      </a:lnTo>
                      <a:lnTo>
                        <a:pt x="19" y="1125"/>
                      </a:lnTo>
                      <a:lnTo>
                        <a:pt x="37" y="1149"/>
                      </a:lnTo>
                      <a:lnTo>
                        <a:pt x="21" y="1180"/>
                      </a:lnTo>
                      <a:lnTo>
                        <a:pt x="13" y="1211"/>
                      </a:lnTo>
                      <a:lnTo>
                        <a:pt x="27" y="1236"/>
                      </a:lnTo>
                      <a:lnTo>
                        <a:pt x="50" y="1254"/>
                      </a:lnTo>
                      <a:lnTo>
                        <a:pt x="52" y="1286"/>
                      </a:lnTo>
                      <a:lnTo>
                        <a:pt x="52" y="1311"/>
                      </a:lnTo>
                      <a:lnTo>
                        <a:pt x="56" y="1345"/>
                      </a:lnTo>
                      <a:lnTo>
                        <a:pt x="95" y="1317"/>
                      </a:lnTo>
                      <a:lnTo>
                        <a:pt x="137" y="1295"/>
                      </a:lnTo>
                      <a:lnTo>
                        <a:pt x="176" y="1282"/>
                      </a:lnTo>
                      <a:lnTo>
                        <a:pt x="234" y="1282"/>
                      </a:lnTo>
                      <a:lnTo>
                        <a:pt x="276" y="1275"/>
                      </a:lnTo>
                      <a:lnTo>
                        <a:pt x="300" y="1254"/>
                      </a:lnTo>
                      <a:lnTo>
                        <a:pt x="345" y="1243"/>
                      </a:lnTo>
                      <a:lnTo>
                        <a:pt x="321" y="1217"/>
                      </a:lnTo>
                      <a:lnTo>
                        <a:pt x="313" y="1182"/>
                      </a:lnTo>
                      <a:lnTo>
                        <a:pt x="328" y="1143"/>
                      </a:lnTo>
                      <a:lnTo>
                        <a:pt x="326" y="1086"/>
                      </a:lnTo>
                      <a:lnTo>
                        <a:pt x="313" y="1045"/>
                      </a:lnTo>
                      <a:lnTo>
                        <a:pt x="300" y="1024"/>
                      </a:lnTo>
                      <a:lnTo>
                        <a:pt x="297" y="993"/>
                      </a:lnTo>
                      <a:lnTo>
                        <a:pt x="313" y="956"/>
                      </a:lnTo>
                      <a:lnTo>
                        <a:pt x="307" y="930"/>
                      </a:lnTo>
                      <a:lnTo>
                        <a:pt x="276" y="886"/>
                      </a:lnTo>
                      <a:lnTo>
                        <a:pt x="277" y="861"/>
                      </a:lnTo>
                      <a:lnTo>
                        <a:pt x="290" y="838"/>
                      </a:lnTo>
                      <a:lnTo>
                        <a:pt x="319" y="807"/>
                      </a:lnTo>
                      <a:lnTo>
                        <a:pt x="308" y="782"/>
                      </a:lnTo>
                      <a:lnTo>
                        <a:pt x="287" y="730"/>
                      </a:lnTo>
                      <a:lnTo>
                        <a:pt x="271" y="695"/>
                      </a:lnTo>
                      <a:lnTo>
                        <a:pt x="271" y="657"/>
                      </a:lnTo>
                      <a:lnTo>
                        <a:pt x="328" y="637"/>
                      </a:lnTo>
                      <a:lnTo>
                        <a:pt x="334" y="601"/>
                      </a:lnTo>
                      <a:lnTo>
                        <a:pt x="328" y="580"/>
                      </a:lnTo>
                      <a:lnTo>
                        <a:pt x="313" y="562"/>
                      </a:lnTo>
                      <a:lnTo>
                        <a:pt x="315" y="530"/>
                      </a:lnTo>
                      <a:lnTo>
                        <a:pt x="313" y="493"/>
                      </a:lnTo>
                      <a:lnTo>
                        <a:pt x="297" y="474"/>
                      </a:lnTo>
                      <a:lnTo>
                        <a:pt x="284" y="449"/>
                      </a:lnTo>
                      <a:lnTo>
                        <a:pt x="294" y="424"/>
                      </a:lnTo>
                      <a:lnTo>
                        <a:pt x="307" y="395"/>
                      </a:lnTo>
                      <a:lnTo>
                        <a:pt x="307" y="377"/>
                      </a:lnTo>
                      <a:lnTo>
                        <a:pt x="287" y="351"/>
                      </a:lnTo>
                      <a:lnTo>
                        <a:pt x="282" y="330"/>
                      </a:lnTo>
                      <a:lnTo>
                        <a:pt x="287" y="314"/>
                      </a:lnTo>
                      <a:lnTo>
                        <a:pt x="307" y="301"/>
                      </a:lnTo>
                      <a:lnTo>
                        <a:pt x="308" y="280"/>
                      </a:lnTo>
                      <a:lnTo>
                        <a:pt x="303" y="269"/>
                      </a:lnTo>
                      <a:lnTo>
                        <a:pt x="282" y="237"/>
                      </a:lnTo>
                      <a:lnTo>
                        <a:pt x="276" y="201"/>
                      </a:lnTo>
                      <a:lnTo>
                        <a:pt x="277" y="174"/>
                      </a:lnTo>
                      <a:lnTo>
                        <a:pt x="297" y="149"/>
                      </a:lnTo>
                      <a:lnTo>
                        <a:pt x="347" y="95"/>
                      </a:lnTo>
                      <a:lnTo>
                        <a:pt x="363" y="49"/>
                      </a:lnTo>
                      <a:lnTo>
                        <a:pt x="363" y="12"/>
                      </a:lnTo>
                      <a:lnTo>
                        <a:pt x="347" y="0"/>
                      </a:lnTo>
                      <a:lnTo>
                        <a:pt x="321" y="12"/>
                      </a:lnTo>
                      <a:lnTo>
                        <a:pt x="258" y="51"/>
                      </a:lnTo>
                      <a:lnTo>
                        <a:pt x="200" y="77"/>
                      </a:lnTo>
                      <a:lnTo>
                        <a:pt x="140" y="101"/>
                      </a:lnTo>
                      <a:lnTo>
                        <a:pt x="100" y="114"/>
                      </a:lnTo>
                      <a:lnTo>
                        <a:pt x="65" y="12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8" name="Freeform 156">
                  <a:extLst>
                    <a:ext uri="{FF2B5EF4-FFF2-40B4-BE49-F238E27FC236}">
                      <a16:creationId xmlns:a16="http://schemas.microsoft.com/office/drawing/2014/main" id="{4C2A1002-A548-48C1-9CA3-2B9FF4F3D967}"/>
                    </a:ext>
                  </a:extLst>
                </p:cNvPr>
                <p:cNvSpPr>
                  <a:spLocks/>
                </p:cNvSpPr>
                <p:nvPr/>
              </p:nvSpPr>
              <p:spPr bwMode="auto">
                <a:xfrm>
                  <a:off x="4036" y="1066"/>
                  <a:ext cx="217" cy="459"/>
                </a:xfrm>
                <a:custGeom>
                  <a:avLst/>
                  <a:gdLst>
                    <a:gd name="T0" fmla="*/ 0 w 650"/>
                    <a:gd name="T1" fmla="*/ 0 h 1377"/>
                    <a:gd name="T2" fmla="*/ 0 w 650"/>
                    <a:gd name="T3" fmla="*/ 0 h 1377"/>
                    <a:gd name="T4" fmla="*/ 0 w 650"/>
                    <a:gd name="T5" fmla="*/ 0 h 1377"/>
                    <a:gd name="T6" fmla="*/ 0 w 650"/>
                    <a:gd name="T7" fmla="*/ 0 h 1377"/>
                    <a:gd name="T8" fmla="*/ 0 w 650"/>
                    <a:gd name="T9" fmla="*/ 0 h 1377"/>
                    <a:gd name="T10" fmla="*/ 0 w 650"/>
                    <a:gd name="T11" fmla="*/ 0 h 1377"/>
                    <a:gd name="T12" fmla="*/ 0 w 650"/>
                    <a:gd name="T13" fmla="*/ 0 h 1377"/>
                    <a:gd name="T14" fmla="*/ 0 w 650"/>
                    <a:gd name="T15" fmla="*/ 0 h 1377"/>
                    <a:gd name="T16" fmla="*/ 0 w 650"/>
                    <a:gd name="T17" fmla="*/ 0 h 1377"/>
                    <a:gd name="T18" fmla="*/ 0 w 650"/>
                    <a:gd name="T19" fmla="*/ 0 h 1377"/>
                    <a:gd name="T20" fmla="*/ 0 w 650"/>
                    <a:gd name="T21" fmla="*/ 0 h 1377"/>
                    <a:gd name="T22" fmla="*/ 0 w 650"/>
                    <a:gd name="T23" fmla="*/ 0 h 1377"/>
                    <a:gd name="T24" fmla="*/ 0 w 650"/>
                    <a:gd name="T25" fmla="*/ 0 h 1377"/>
                    <a:gd name="T26" fmla="*/ 0 w 650"/>
                    <a:gd name="T27" fmla="*/ 0 h 1377"/>
                    <a:gd name="T28" fmla="*/ 0 w 650"/>
                    <a:gd name="T29" fmla="*/ 0 h 1377"/>
                    <a:gd name="T30" fmla="*/ 0 w 650"/>
                    <a:gd name="T31" fmla="*/ 0 h 1377"/>
                    <a:gd name="T32" fmla="*/ 0 w 650"/>
                    <a:gd name="T33" fmla="*/ 0 h 1377"/>
                    <a:gd name="T34" fmla="*/ 0 w 650"/>
                    <a:gd name="T35" fmla="*/ 0 h 1377"/>
                    <a:gd name="T36" fmla="*/ 0 w 650"/>
                    <a:gd name="T37" fmla="*/ 0 h 1377"/>
                    <a:gd name="T38" fmla="*/ 0 w 650"/>
                    <a:gd name="T39" fmla="*/ 0 h 1377"/>
                    <a:gd name="T40" fmla="*/ 0 w 650"/>
                    <a:gd name="T41" fmla="*/ 0 h 1377"/>
                    <a:gd name="T42" fmla="*/ 0 w 650"/>
                    <a:gd name="T43" fmla="*/ 0 h 1377"/>
                    <a:gd name="T44" fmla="*/ 0 w 650"/>
                    <a:gd name="T45" fmla="*/ 0 h 1377"/>
                    <a:gd name="T46" fmla="*/ 0 w 650"/>
                    <a:gd name="T47" fmla="*/ 0 h 1377"/>
                    <a:gd name="T48" fmla="*/ 0 w 650"/>
                    <a:gd name="T49" fmla="*/ 0 h 1377"/>
                    <a:gd name="T50" fmla="*/ 0 w 650"/>
                    <a:gd name="T51" fmla="*/ 0 h 1377"/>
                    <a:gd name="T52" fmla="*/ 0 w 650"/>
                    <a:gd name="T53" fmla="*/ 0 h 1377"/>
                    <a:gd name="T54" fmla="*/ 0 w 650"/>
                    <a:gd name="T55" fmla="*/ 0 h 1377"/>
                    <a:gd name="T56" fmla="*/ 0 w 650"/>
                    <a:gd name="T57" fmla="*/ 0 h 1377"/>
                    <a:gd name="T58" fmla="*/ 0 w 650"/>
                    <a:gd name="T59" fmla="*/ 0 h 1377"/>
                    <a:gd name="T60" fmla="*/ 0 w 650"/>
                    <a:gd name="T61" fmla="*/ 0 h 1377"/>
                    <a:gd name="T62" fmla="*/ 0 w 650"/>
                    <a:gd name="T63" fmla="*/ 0 h 1377"/>
                    <a:gd name="T64" fmla="*/ 0 w 650"/>
                    <a:gd name="T65" fmla="*/ 0 h 1377"/>
                    <a:gd name="T66" fmla="*/ 0 w 650"/>
                    <a:gd name="T67" fmla="*/ 0 h 1377"/>
                    <a:gd name="T68" fmla="*/ 0 w 650"/>
                    <a:gd name="T69" fmla="*/ 0 h 1377"/>
                    <a:gd name="T70" fmla="*/ 0 w 650"/>
                    <a:gd name="T71" fmla="*/ 0 h 1377"/>
                    <a:gd name="T72" fmla="*/ 0 w 650"/>
                    <a:gd name="T73" fmla="*/ 0 h 1377"/>
                    <a:gd name="T74" fmla="*/ 0 w 650"/>
                    <a:gd name="T75" fmla="*/ 0 h 1377"/>
                    <a:gd name="T76" fmla="*/ 0 w 650"/>
                    <a:gd name="T77" fmla="*/ 0 h 1377"/>
                    <a:gd name="T78" fmla="*/ 0 w 650"/>
                    <a:gd name="T79" fmla="*/ 0 h 1377"/>
                    <a:gd name="T80" fmla="*/ 0 w 650"/>
                    <a:gd name="T81" fmla="*/ 0 h 1377"/>
                    <a:gd name="T82" fmla="*/ 0 w 650"/>
                    <a:gd name="T83" fmla="*/ 0 h 1377"/>
                    <a:gd name="T84" fmla="*/ 0 w 650"/>
                    <a:gd name="T85" fmla="*/ 0 h 1377"/>
                    <a:gd name="T86" fmla="*/ 0 w 650"/>
                    <a:gd name="T87" fmla="*/ 0 h 1377"/>
                    <a:gd name="T88" fmla="*/ 0 w 650"/>
                    <a:gd name="T89" fmla="*/ 0 h 1377"/>
                    <a:gd name="T90" fmla="*/ 0 w 650"/>
                    <a:gd name="T91" fmla="*/ 0 h 1377"/>
                    <a:gd name="T92" fmla="*/ 0 w 650"/>
                    <a:gd name="T93" fmla="*/ 0 h 1377"/>
                    <a:gd name="T94" fmla="*/ 0 w 650"/>
                    <a:gd name="T95" fmla="*/ 0 h 137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50"/>
                    <a:gd name="T145" fmla="*/ 0 h 1377"/>
                    <a:gd name="T146" fmla="*/ 650 w 650"/>
                    <a:gd name="T147" fmla="*/ 1377 h 137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50" h="1377">
                      <a:moveTo>
                        <a:pt x="552" y="1246"/>
                      </a:moveTo>
                      <a:lnTo>
                        <a:pt x="524" y="1277"/>
                      </a:lnTo>
                      <a:lnTo>
                        <a:pt x="481" y="1287"/>
                      </a:lnTo>
                      <a:lnTo>
                        <a:pt x="424" y="1293"/>
                      </a:lnTo>
                      <a:lnTo>
                        <a:pt x="363" y="1306"/>
                      </a:lnTo>
                      <a:lnTo>
                        <a:pt x="324" y="1330"/>
                      </a:lnTo>
                      <a:lnTo>
                        <a:pt x="311" y="1343"/>
                      </a:lnTo>
                      <a:lnTo>
                        <a:pt x="298" y="1337"/>
                      </a:lnTo>
                      <a:lnTo>
                        <a:pt x="226" y="1283"/>
                      </a:lnTo>
                      <a:lnTo>
                        <a:pt x="132" y="1208"/>
                      </a:lnTo>
                      <a:lnTo>
                        <a:pt x="100" y="1162"/>
                      </a:lnTo>
                      <a:lnTo>
                        <a:pt x="53" y="1114"/>
                      </a:lnTo>
                      <a:lnTo>
                        <a:pt x="37" y="1077"/>
                      </a:lnTo>
                      <a:lnTo>
                        <a:pt x="0" y="1071"/>
                      </a:lnTo>
                      <a:lnTo>
                        <a:pt x="19" y="1112"/>
                      </a:lnTo>
                      <a:lnTo>
                        <a:pt x="40" y="1151"/>
                      </a:lnTo>
                      <a:lnTo>
                        <a:pt x="100" y="1196"/>
                      </a:lnTo>
                      <a:lnTo>
                        <a:pt x="142" y="1250"/>
                      </a:lnTo>
                      <a:lnTo>
                        <a:pt x="245" y="1314"/>
                      </a:lnTo>
                      <a:lnTo>
                        <a:pt x="307" y="1377"/>
                      </a:lnTo>
                      <a:lnTo>
                        <a:pt x="332" y="1371"/>
                      </a:lnTo>
                      <a:lnTo>
                        <a:pt x="358" y="1340"/>
                      </a:lnTo>
                      <a:lnTo>
                        <a:pt x="392" y="1321"/>
                      </a:lnTo>
                      <a:lnTo>
                        <a:pt x="437" y="1308"/>
                      </a:lnTo>
                      <a:lnTo>
                        <a:pt x="531" y="1300"/>
                      </a:lnTo>
                      <a:lnTo>
                        <a:pt x="558" y="1283"/>
                      </a:lnTo>
                      <a:lnTo>
                        <a:pt x="606" y="1271"/>
                      </a:lnTo>
                      <a:lnTo>
                        <a:pt x="614" y="1250"/>
                      </a:lnTo>
                      <a:lnTo>
                        <a:pt x="600" y="1225"/>
                      </a:lnTo>
                      <a:lnTo>
                        <a:pt x="582" y="1200"/>
                      </a:lnTo>
                      <a:lnTo>
                        <a:pt x="593" y="1169"/>
                      </a:lnTo>
                      <a:lnTo>
                        <a:pt x="606" y="1151"/>
                      </a:lnTo>
                      <a:lnTo>
                        <a:pt x="606" y="1125"/>
                      </a:lnTo>
                      <a:lnTo>
                        <a:pt x="593" y="1083"/>
                      </a:lnTo>
                      <a:lnTo>
                        <a:pt x="587" y="1062"/>
                      </a:lnTo>
                      <a:lnTo>
                        <a:pt x="571" y="1043"/>
                      </a:lnTo>
                      <a:lnTo>
                        <a:pt x="562" y="1021"/>
                      </a:lnTo>
                      <a:lnTo>
                        <a:pt x="571" y="1000"/>
                      </a:lnTo>
                      <a:lnTo>
                        <a:pt x="589" y="983"/>
                      </a:lnTo>
                      <a:lnTo>
                        <a:pt x="587" y="956"/>
                      </a:lnTo>
                      <a:lnTo>
                        <a:pt x="576" y="937"/>
                      </a:lnTo>
                      <a:lnTo>
                        <a:pt x="555" y="908"/>
                      </a:lnTo>
                      <a:lnTo>
                        <a:pt x="543" y="893"/>
                      </a:lnTo>
                      <a:lnTo>
                        <a:pt x="550" y="871"/>
                      </a:lnTo>
                      <a:lnTo>
                        <a:pt x="581" y="853"/>
                      </a:lnTo>
                      <a:lnTo>
                        <a:pt x="593" y="827"/>
                      </a:lnTo>
                      <a:lnTo>
                        <a:pt x="589" y="806"/>
                      </a:lnTo>
                      <a:lnTo>
                        <a:pt x="568" y="771"/>
                      </a:lnTo>
                      <a:lnTo>
                        <a:pt x="545" y="727"/>
                      </a:lnTo>
                      <a:lnTo>
                        <a:pt x="537" y="696"/>
                      </a:lnTo>
                      <a:lnTo>
                        <a:pt x="550" y="683"/>
                      </a:lnTo>
                      <a:lnTo>
                        <a:pt x="582" y="671"/>
                      </a:lnTo>
                      <a:lnTo>
                        <a:pt x="602" y="658"/>
                      </a:lnTo>
                      <a:lnTo>
                        <a:pt x="606" y="619"/>
                      </a:lnTo>
                      <a:lnTo>
                        <a:pt x="582" y="575"/>
                      </a:lnTo>
                      <a:lnTo>
                        <a:pt x="587" y="546"/>
                      </a:lnTo>
                      <a:lnTo>
                        <a:pt x="595" y="519"/>
                      </a:lnTo>
                      <a:lnTo>
                        <a:pt x="574" y="488"/>
                      </a:lnTo>
                      <a:lnTo>
                        <a:pt x="555" y="458"/>
                      </a:lnTo>
                      <a:lnTo>
                        <a:pt x="562" y="440"/>
                      </a:lnTo>
                      <a:lnTo>
                        <a:pt x="574" y="421"/>
                      </a:lnTo>
                      <a:lnTo>
                        <a:pt x="574" y="390"/>
                      </a:lnTo>
                      <a:lnTo>
                        <a:pt x="562" y="371"/>
                      </a:lnTo>
                      <a:lnTo>
                        <a:pt x="550" y="356"/>
                      </a:lnTo>
                      <a:lnTo>
                        <a:pt x="552" y="333"/>
                      </a:lnTo>
                      <a:lnTo>
                        <a:pt x="574" y="321"/>
                      </a:lnTo>
                      <a:lnTo>
                        <a:pt x="587" y="308"/>
                      </a:lnTo>
                      <a:lnTo>
                        <a:pt x="581" y="284"/>
                      </a:lnTo>
                      <a:lnTo>
                        <a:pt x="555" y="253"/>
                      </a:lnTo>
                      <a:lnTo>
                        <a:pt x="545" y="225"/>
                      </a:lnTo>
                      <a:lnTo>
                        <a:pt x="543" y="193"/>
                      </a:lnTo>
                      <a:lnTo>
                        <a:pt x="564" y="163"/>
                      </a:lnTo>
                      <a:lnTo>
                        <a:pt x="608" y="114"/>
                      </a:lnTo>
                      <a:lnTo>
                        <a:pt x="631" y="77"/>
                      </a:lnTo>
                      <a:lnTo>
                        <a:pt x="650" y="46"/>
                      </a:lnTo>
                      <a:lnTo>
                        <a:pt x="644" y="14"/>
                      </a:lnTo>
                      <a:lnTo>
                        <a:pt x="626" y="0"/>
                      </a:lnTo>
                      <a:lnTo>
                        <a:pt x="614" y="3"/>
                      </a:lnTo>
                      <a:lnTo>
                        <a:pt x="593" y="27"/>
                      </a:lnTo>
                      <a:lnTo>
                        <a:pt x="608" y="46"/>
                      </a:lnTo>
                      <a:lnTo>
                        <a:pt x="606" y="77"/>
                      </a:lnTo>
                      <a:lnTo>
                        <a:pt x="576" y="132"/>
                      </a:lnTo>
                      <a:lnTo>
                        <a:pt x="539" y="163"/>
                      </a:lnTo>
                      <a:lnTo>
                        <a:pt x="526" y="182"/>
                      </a:lnTo>
                      <a:lnTo>
                        <a:pt x="518" y="206"/>
                      </a:lnTo>
                      <a:lnTo>
                        <a:pt x="514" y="221"/>
                      </a:lnTo>
                      <a:lnTo>
                        <a:pt x="458" y="264"/>
                      </a:lnTo>
                      <a:lnTo>
                        <a:pt x="408" y="293"/>
                      </a:lnTo>
                      <a:lnTo>
                        <a:pt x="401" y="314"/>
                      </a:lnTo>
                      <a:lnTo>
                        <a:pt x="418" y="319"/>
                      </a:lnTo>
                      <a:lnTo>
                        <a:pt x="493" y="264"/>
                      </a:lnTo>
                      <a:lnTo>
                        <a:pt x="531" y="253"/>
                      </a:lnTo>
                      <a:lnTo>
                        <a:pt x="550" y="288"/>
                      </a:lnTo>
                      <a:lnTo>
                        <a:pt x="555" y="303"/>
                      </a:lnTo>
                      <a:lnTo>
                        <a:pt x="537" y="319"/>
                      </a:lnTo>
                      <a:lnTo>
                        <a:pt x="521" y="332"/>
                      </a:lnTo>
                      <a:lnTo>
                        <a:pt x="518" y="353"/>
                      </a:lnTo>
                      <a:lnTo>
                        <a:pt x="524" y="375"/>
                      </a:lnTo>
                      <a:lnTo>
                        <a:pt x="508" y="393"/>
                      </a:lnTo>
                      <a:lnTo>
                        <a:pt x="461" y="414"/>
                      </a:lnTo>
                      <a:lnTo>
                        <a:pt x="392" y="443"/>
                      </a:lnTo>
                      <a:lnTo>
                        <a:pt x="418" y="453"/>
                      </a:lnTo>
                      <a:lnTo>
                        <a:pt x="489" y="425"/>
                      </a:lnTo>
                      <a:lnTo>
                        <a:pt x="545" y="396"/>
                      </a:lnTo>
                      <a:lnTo>
                        <a:pt x="555" y="403"/>
                      </a:lnTo>
                      <a:lnTo>
                        <a:pt x="550" y="421"/>
                      </a:lnTo>
                      <a:lnTo>
                        <a:pt x="531" y="440"/>
                      </a:lnTo>
                      <a:lnTo>
                        <a:pt x="524" y="458"/>
                      </a:lnTo>
                      <a:lnTo>
                        <a:pt x="532" y="483"/>
                      </a:lnTo>
                      <a:lnTo>
                        <a:pt x="555" y="503"/>
                      </a:lnTo>
                      <a:lnTo>
                        <a:pt x="555" y="519"/>
                      </a:lnTo>
                      <a:lnTo>
                        <a:pt x="518" y="527"/>
                      </a:lnTo>
                      <a:lnTo>
                        <a:pt x="487" y="569"/>
                      </a:lnTo>
                      <a:lnTo>
                        <a:pt x="450" y="593"/>
                      </a:lnTo>
                      <a:lnTo>
                        <a:pt x="399" y="606"/>
                      </a:lnTo>
                      <a:lnTo>
                        <a:pt x="395" y="619"/>
                      </a:lnTo>
                      <a:lnTo>
                        <a:pt x="426" y="614"/>
                      </a:lnTo>
                      <a:lnTo>
                        <a:pt x="493" y="593"/>
                      </a:lnTo>
                      <a:lnTo>
                        <a:pt x="518" y="575"/>
                      </a:lnTo>
                      <a:lnTo>
                        <a:pt x="532" y="556"/>
                      </a:lnTo>
                      <a:lnTo>
                        <a:pt x="555" y="553"/>
                      </a:lnTo>
                      <a:lnTo>
                        <a:pt x="555" y="575"/>
                      </a:lnTo>
                      <a:lnTo>
                        <a:pt x="571" y="596"/>
                      </a:lnTo>
                      <a:lnTo>
                        <a:pt x="582" y="619"/>
                      </a:lnTo>
                      <a:lnTo>
                        <a:pt x="574" y="637"/>
                      </a:lnTo>
                      <a:lnTo>
                        <a:pt x="545" y="650"/>
                      </a:lnTo>
                      <a:lnTo>
                        <a:pt x="518" y="658"/>
                      </a:lnTo>
                      <a:lnTo>
                        <a:pt x="500" y="677"/>
                      </a:lnTo>
                      <a:lnTo>
                        <a:pt x="413" y="703"/>
                      </a:lnTo>
                      <a:lnTo>
                        <a:pt x="351" y="725"/>
                      </a:lnTo>
                      <a:lnTo>
                        <a:pt x="326" y="737"/>
                      </a:lnTo>
                      <a:lnTo>
                        <a:pt x="345" y="753"/>
                      </a:lnTo>
                      <a:lnTo>
                        <a:pt x="382" y="743"/>
                      </a:lnTo>
                      <a:lnTo>
                        <a:pt x="458" y="714"/>
                      </a:lnTo>
                      <a:lnTo>
                        <a:pt x="508" y="700"/>
                      </a:lnTo>
                      <a:lnTo>
                        <a:pt x="521" y="721"/>
                      </a:lnTo>
                      <a:lnTo>
                        <a:pt x="532" y="758"/>
                      </a:lnTo>
                      <a:lnTo>
                        <a:pt x="555" y="790"/>
                      </a:lnTo>
                      <a:lnTo>
                        <a:pt x="558" y="814"/>
                      </a:lnTo>
                      <a:lnTo>
                        <a:pt x="555" y="837"/>
                      </a:lnTo>
                      <a:lnTo>
                        <a:pt x="531" y="846"/>
                      </a:lnTo>
                      <a:lnTo>
                        <a:pt x="487" y="856"/>
                      </a:lnTo>
                      <a:lnTo>
                        <a:pt x="431" y="882"/>
                      </a:lnTo>
                      <a:lnTo>
                        <a:pt x="349" y="893"/>
                      </a:lnTo>
                      <a:lnTo>
                        <a:pt x="318" y="908"/>
                      </a:lnTo>
                      <a:lnTo>
                        <a:pt x="339" y="919"/>
                      </a:lnTo>
                      <a:lnTo>
                        <a:pt x="411" y="908"/>
                      </a:lnTo>
                      <a:lnTo>
                        <a:pt x="461" y="890"/>
                      </a:lnTo>
                      <a:lnTo>
                        <a:pt x="495" y="877"/>
                      </a:lnTo>
                      <a:lnTo>
                        <a:pt x="524" y="871"/>
                      </a:lnTo>
                      <a:lnTo>
                        <a:pt x="521" y="893"/>
                      </a:lnTo>
                      <a:lnTo>
                        <a:pt x="532" y="925"/>
                      </a:lnTo>
                      <a:lnTo>
                        <a:pt x="552" y="943"/>
                      </a:lnTo>
                      <a:lnTo>
                        <a:pt x="555" y="964"/>
                      </a:lnTo>
                      <a:lnTo>
                        <a:pt x="555" y="983"/>
                      </a:lnTo>
                      <a:lnTo>
                        <a:pt x="531" y="993"/>
                      </a:lnTo>
                      <a:lnTo>
                        <a:pt x="482" y="996"/>
                      </a:lnTo>
                      <a:lnTo>
                        <a:pt x="450" y="1006"/>
                      </a:lnTo>
                      <a:lnTo>
                        <a:pt x="374" y="1032"/>
                      </a:lnTo>
                      <a:lnTo>
                        <a:pt x="332" y="1033"/>
                      </a:lnTo>
                      <a:lnTo>
                        <a:pt x="318" y="1051"/>
                      </a:lnTo>
                      <a:lnTo>
                        <a:pt x="337" y="1058"/>
                      </a:lnTo>
                      <a:lnTo>
                        <a:pt x="374" y="1050"/>
                      </a:lnTo>
                      <a:lnTo>
                        <a:pt x="431" y="1033"/>
                      </a:lnTo>
                      <a:lnTo>
                        <a:pt x="461" y="1021"/>
                      </a:lnTo>
                      <a:lnTo>
                        <a:pt x="502" y="1012"/>
                      </a:lnTo>
                      <a:lnTo>
                        <a:pt x="532" y="1014"/>
                      </a:lnTo>
                      <a:lnTo>
                        <a:pt x="543" y="1014"/>
                      </a:lnTo>
                      <a:lnTo>
                        <a:pt x="543" y="1043"/>
                      </a:lnTo>
                      <a:lnTo>
                        <a:pt x="552" y="1058"/>
                      </a:lnTo>
                      <a:lnTo>
                        <a:pt x="495" y="1071"/>
                      </a:lnTo>
                      <a:lnTo>
                        <a:pt x="445" y="1108"/>
                      </a:lnTo>
                      <a:lnTo>
                        <a:pt x="389" y="1127"/>
                      </a:lnTo>
                      <a:lnTo>
                        <a:pt x="351" y="1133"/>
                      </a:lnTo>
                      <a:lnTo>
                        <a:pt x="319" y="1150"/>
                      </a:lnTo>
                      <a:lnTo>
                        <a:pt x="332" y="1162"/>
                      </a:lnTo>
                      <a:lnTo>
                        <a:pt x="363" y="1151"/>
                      </a:lnTo>
                      <a:lnTo>
                        <a:pt x="399" y="1140"/>
                      </a:lnTo>
                      <a:lnTo>
                        <a:pt x="439" y="1133"/>
                      </a:lnTo>
                      <a:lnTo>
                        <a:pt x="474" y="1112"/>
                      </a:lnTo>
                      <a:lnTo>
                        <a:pt x="493" y="1093"/>
                      </a:lnTo>
                      <a:lnTo>
                        <a:pt x="518" y="1090"/>
                      </a:lnTo>
                      <a:lnTo>
                        <a:pt x="550" y="1090"/>
                      </a:lnTo>
                      <a:lnTo>
                        <a:pt x="558" y="1093"/>
                      </a:lnTo>
                      <a:lnTo>
                        <a:pt x="568" y="1114"/>
                      </a:lnTo>
                      <a:lnTo>
                        <a:pt x="574" y="1140"/>
                      </a:lnTo>
                      <a:lnTo>
                        <a:pt x="568" y="1162"/>
                      </a:lnTo>
                      <a:lnTo>
                        <a:pt x="555" y="1175"/>
                      </a:lnTo>
                      <a:lnTo>
                        <a:pt x="545" y="1206"/>
                      </a:lnTo>
                      <a:lnTo>
                        <a:pt x="555" y="1219"/>
                      </a:lnTo>
                      <a:lnTo>
                        <a:pt x="568" y="1232"/>
                      </a:lnTo>
                      <a:lnTo>
                        <a:pt x="568" y="1243"/>
                      </a:lnTo>
                      <a:lnTo>
                        <a:pt x="552" y="12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9" name="Freeform 157">
                  <a:extLst>
                    <a:ext uri="{FF2B5EF4-FFF2-40B4-BE49-F238E27FC236}">
                      <a16:creationId xmlns:a16="http://schemas.microsoft.com/office/drawing/2014/main" id="{29983E89-5620-4D78-A5E3-7881737F5E6C}"/>
                    </a:ext>
                  </a:extLst>
                </p:cNvPr>
                <p:cNvSpPr>
                  <a:spLocks/>
                </p:cNvSpPr>
                <p:nvPr/>
              </p:nvSpPr>
              <p:spPr bwMode="auto">
                <a:xfrm>
                  <a:off x="4151" y="1460"/>
                  <a:ext cx="62" cy="20"/>
                </a:xfrm>
                <a:custGeom>
                  <a:avLst/>
                  <a:gdLst>
                    <a:gd name="T0" fmla="*/ 0 w 187"/>
                    <a:gd name="T1" fmla="*/ 0 h 61"/>
                    <a:gd name="T2" fmla="*/ 0 w 187"/>
                    <a:gd name="T3" fmla="*/ 0 h 61"/>
                    <a:gd name="T4" fmla="*/ 0 w 187"/>
                    <a:gd name="T5" fmla="*/ 0 h 61"/>
                    <a:gd name="T6" fmla="*/ 0 w 187"/>
                    <a:gd name="T7" fmla="*/ 0 h 61"/>
                    <a:gd name="T8" fmla="*/ 0 w 187"/>
                    <a:gd name="T9" fmla="*/ 0 h 61"/>
                    <a:gd name="T10" fmla="*/ 0 w 187"/>
                    <a:gd name="T11" fmla="*/ 0 h 61"/>
                    <a:gd name="T12" fmla="*/ 0 w 187"/>
                    <a:gd name="T13" fmla="*/ 0 h 61"/>
                    <a:gd name="T14" fmla="*/ 0 w 187"/>
                    <a:gd name="T15" fmla="*/ 0 h 61"/>
                    <a:gd name="T16" fmla="*/ 0 w 187"/>
                    <a:gd name="T17" fmla="*/ 0 h 61"/>
                    <a:gd name="T18" fmla="*/ 0 w 187"/>
                    <a:gd name="T19" fmla="*/ 0 h 61"/>
                    <a:gd name="T20" fmla="*/ 0 w 187"/>
                    <a:gd name="T21" fmla="*/ 0 h 61"/>
                    <a:gd name="T22" fmla="*/ 0 w 187"/>
                    <a:gd name="T23" fmla="*/ 0 h 61"/>
                    <a:gd name="T24" fmla="*/ 0 w 187"/>
                    <a:gd name="T25" fmla="*/ 0 h 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7"/>
                    <a:gd name="T40" fmla="*/ 0 h 61"/>
                    <a:gd name="T41" fmla="*/ 187 w 187"/>
                    <a:gd name="T42" fmla="*/ 61 h 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7" h="61">
                      <a:moveTo>
                        <a:pt x="0" y="50"/>
                      </a:moveTo>
                      <a:lnTo>
                        <a:pt x="74" y="47"/>
                      </a:lnTo>
                      <a:lnTo>
                        <a:pt x="103" y="31"/>
                      </a:lnTo>
                      <a:lnTo>
                        <a:pt x="128" y="12"/>
                      </a:lnTo>
                      <a:lnTo>
                        <a:pt x="174" y="0"/>
                      </a:lnTo>
                      <a:lnTo>
                        <a:pt x="187" y="12"/>
                      </a:lnTo>
                      <a:lnTo>
                        <a:pt x="167" y="18"/>
                      </a:lnTo>
                      <a:lnTo>
                        <a:pt x="135" y="36"/>
                      </a:lnTo>
                      <a:lnTo>
                        <a:pt x="117" y="47"/>
                      </a:lnTo>
                      <a:lnTo>
                        <a:pt x="87" y="55"/>
                      </a:lnTo>
                      <a:lnTo>
                        <a:pt x="40" y="60"/>
                      </a:lnTo>
                      <a:lnTo>
                        <a:pt x="3" y="61"/>
                      </a:lnTo>
                      <a:lnTo>
                        <a:pt x="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0" name="Freeform 158">
                  <a:extLst>
                    <a:ext uri="{FF2B5EF4-FFF2-40B4-BE49-F238E27FC236}">
                      <a16:creationId xmlns:a16="http://schemas.microsoft.com/office/drawing/2014/main" id="{5E899786-CCCC-4651-A305-E90B45F27863}"/>
                    </a:ext>
                  </a:extLst>
                </p:cNvPr>
                <p:cNvSpPr>
                  <a:spLocks/>
                </p:cNvSpPr>
                <p:nvPr/>
              </p:nvSpPr>
              <p:spPr bwMode="auto">
                <a:xfrm>
                  <a:off x="4055" y="1011"/>
                  <a:ext cx="182" cy="99"/>
                </a:xfrm>
                <a:custGeom>
                  <a:avLst/>
                  <a:gdLst>
                    <a:gd name="T0" fmla="*/ 0 w 545"/>
                    <a:gd name="T1" fmla="*/ 0 h 296"/>
                    <a:gd name="T2" fmla="*/ 0 w 545"/>
                    <a:gd name="T3" fmla="*/ 0 h 296"/>
                    <a:gd name="T4" fmla="*/ 0 w 545"/>
                    <a:gd name="T5" fmla="*/ 0 h 296"/>
                    <a:gd name="T6" fmla="*/ 0 w 545"/>
                    <a:gd name="T7" fmla="*/ 0 h 296"/>
                    <a:gd name="T8" fmla="*/ 0 w 545"/>
                    <a:gd name="T9" fmla="*/ 0 h 296"/>
                    <a:gd name="T10" fmla="*/ 0 w 545"/>
                    <a:gd name="T11" fmla="*/ 0 h 296"/>
                    <a:gd name="T12" fmla="*/ 0 w 545"/>
                    <a:gd name="T13" fmla="*/ 0 h 296"/>
                    <a:gd name="T14" fmla="*/ 0 w 545"/>
                    <a:gd name="T15" fmla="*/ 0 h 296"/>
                    <a:gd name="T16" fmla="*/ 0 w 545"/>
                    <a:gd name="T17" fmla="*/ 0 h 296"/>
                    <a:gd name="T18" fmla="*/ 0 w 545"/>
                    <a:gd name="T19" fmla="*/ 0 h 296"/>
                    <a:gd name="T20" fmla="*/ 0 w 545"/>
                    <a:gd name="T21" fmla="*/ 0 h 296"/>
                    <a:gd name="T22" fmla="*/ 0 w 545"/>
                    <a:gd name="T23" fmla="*/ 0 h 296"/>
                    <a:gd name="T24" fmla="*/ 0 w 545"/>
                    <a:gd name="T25" fmla="*/ 0 h 296"/>
                    <a:gd name="T26" fmla="*/ 0 w 545"/>
                    <a:gd name="T27" fmla="*/ 0 h 296"/>
                    <a:gd name="T28" fmla="*/ 0 w 545"/>
                    <a:gd name="T29" fmla="*/ 0 h 296"/>
                    <a:gd name="T30" fmla="*/ 0 w 545"/>
                    <a:gd name="T31" fmla="*/ 0 h 296"/>
                    <a:gd name="T32" fmla="*/ 0 w 545"/>
                    <a:gd name="T33" fmla="*/ 0 h 296"/>
                    <a:gd name="T34" fmla="*/ 0 w 545"/>
                    <a:gd name="T35" fmla="*/ 0 h 296"/>
                    <a:gd name="T36" fmla="*/ 0 w 545"/>
                    <a:gd name="T37" fmla="*/ 0 h 296"/>
                    <a:gd name="T38" fmla="*/ 0 w 545"/>
                    <a:gd name="T39" fmla="*/ 0 h 296"/>
                    <a:gd name="T40" fmla="*/ 0 w 545"/>
                    <a:gd name="T41" fmla="*/ 0 h 296"/>
                    <a:gd name="T42" fmla="*/ 0 w 545"/>
                    <a:gd name="T43" fmla="*/ 0 h 296"/>
                    <a:gd name="T44" fmla="*/ 0 w 545"/>
                    <a:gd name="T45" fmla="*/ 0 h 296"/>
                    <a:gd name="T46" fmla="*/ 0 w 545"/>
                    <a:gd name="T47" fmla="*/ 0 h 296"/>
                    <a:gd name="T48" fmla="*/ 0 w 545"/>
                    <a:gd name="T49" fmla="*/ 0 h 296"/>
                    <a:gd name="T50" fmla="*/ 0 w 545"/>
                    <a:gd name="T51" fmla="*/ 0 h 2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45"/>
                    <a:gd name="T79" fmla="*/ 0 h 296"/>
                    <a:gd name="T80" fmla="*/ 545 w 545"/>
                    <a:gd name="T81" fmla="*/ 296 h 29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45" h="296">
                      <a:moveTo>
                        <a:pt x="17" y="34"/>
                      </a:moveTo>
                      <a:lnTo>
                        <a:pt x="82" y="38"/>
                      </a:lnTo>
                      <a:lnTo>
                        <a:pt x="150" y="40"/>
                      </a:lnTo>
                      <a:lnTo>
                        <a:pt x="195" y="40"/>
                      </a:lnTo>
                      <a:lnTo>
                        <a:pt x="230" y="32"/>
                      </a:lnTo>
                      <a:lnTo>
                        <a:pt x="287" y="16"/>
                      </a:lnTo>
                      <a:lnTo>
                        <a:pt x="313" y="0"/>
                      </a:lnTo>
                      <a:lnTo>
                        <a:pt x="351" y="21"/>
                      </a:lnTo>
                      <a:lnTo>
                        <a:pt x="411" y="63"/>
                      </a:lnTo>
                      <a:lnTo>
                        <a:pt x="455" y="93"/>
                      </a:lnTo>
                      <a:lnTo>
                        <a:pt x="511" y="133"/>
                      </a:lnTo>
                      <a:lnTo>
                        <a:pt x="545" y="163"/>
                      </a:lnTo>
                      <a:lnTo>
                        <a:pt x="514" y="190"/>
                      </a:lnTo>
                      <a:lnTo>
                        <a:pt x="482" y="219"/>
                      </a:lnTo>
                      <a:lnTo>
                        <a:pt x="432" y="240"/>
                      </a:lnTo>
                      <a:lnTo>
                        <a:pt x="380" y="262"/>
                      </a:lnTo>
                      <a:lnTo>
                        <a:pt x="332" y="281"/>
                      </a:lnTo>
                      <a:lnTo>
                        <a:pt x="288" y="288"/>
                      </a:lnTo>
                      <a:lnTo>
                        <a:pt x="242" y="296"/>
                      </a:lnTo>
                      <a:lnTo>
                        <a:pt x="185" y="256"/>
                      </a:lnTo>
                      <a:lnTo>
                        <a:pt x="142" y="221"/>
                      </a:lnTo>
                      <a:lnTo>
                        <a:pt x="92" y="177"/>
                      </a:lnTo>
                      <a:lnTo>
                        <a:pt x="50" y="133"/>
                      </a:lnTo>
                      <a:lnTo>
                        <a:pt x="19" y="103"/>
                      </a:lnTo>
                      <a:lnTo>
                        <a:pt x="0" y="59"/>
                      </a:lnTo>
                      <a:lnTo>
                        <a:pt x="17" y="34"/>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1" name="Freeform 159">
                  <a:extLst>
                    <a:ext uri="{FF2B5EF4-FFF2-40B4-BE49-F238E27FC236}">
                      <a16:creationId xmlns:a16="http://schemas.microsoft.com/office/drawing/2014/main" id="{65F4781C-F40A-449C-8891-63671FC032F8}"/>
                    </a:ext>
                  </a:extLst>
                </p:cNvPr>
                <p:cNvSpPr>
                  <a:spLocks/>
                </p:cNvSpPr>
                <p:nvPr/>
              </p:nvSpPr>
              <p:spPr bwMode="auto">
                <a:xfrm>
                  <a:off x="4051" y="1008"/>
                  <a:ext cx="196" cy="115"/>
                </a:xfrm>
                <a:custGeom>
                  <a:avLst/>
                  <a:gdLst>
                    <a:gd name="T0" fmla="*/ 0 w 588"/>
                    <a:gd name="T1" fmla="*/ 0 h 344"/>
                    <a:gd name="T2" fmla="*/ 0 w 588"/>
                    <a:gd name="T3" fmla="*/ 0 h 344"/>
                    <a:gd name="T4" fmla="*/ 0 w 588"/>
                    <a:gd name="T5" fmla="*/ 0 h 344"/>
                    <a:gd name="T6" fmla="*/ 0 w 588"/>
                    <a:gd name="T7" fmla="*/ 0 h 344"/>
                    <a:gd name="T8" fmla="*/ 0 w 588"/>
                    <a:gd name="T9" fmla="*/ 0 h 344"/>
                    <a:gd name="T10" fmla="*/ 0 w 588"/>
                    <a:gd name="T11" fmla="*/ 0 h 344"/>
                    <a:gd name="T12" fmla="*/ 0 w 588"/>
                    <a:gd name="T13" fmla="*/ 0 h 344"/>
                    <a:gd name="T14" fmla="*/ 0 w 588"/>
                    <a:gd name="T15" fmla="*/ 0 h 344"/>
                    <a:gd name="T16" fmla="*/ 0 w 588"/>
                    <a:gd name="T17" fmla="*/ 0 h 344"/>
                    <a:gd name="T18" fmla="*/ 0 w 588"/>
                    <a:gd name="T19" fmla="*/ 0 h 344"/>
                    <a:gd name="T20" fmla="*/ 0 w 588"/>
                    <a:gd name="T21" fmla="*/ 0 h 344"/>
                    <a:gd name="T22" fmla="*/ 0 w 588"/>
                    <a:gd name="T23" fmla="*/ 0 h 344"/>
                    <a:gd name="T24" fmla="*/ 0 w 588"/>
                    <a:gd name="T25" fmla="*/ 0 h 344"/>
                    <a:gd name="T26" fmla="*/ 0 w 588"/>
                    <a:gd name="T27" fmla="*/ 0 h 344"/>
                    <a:gd name="T28" fmla="*/ 0 w 588"/>
                    <a:gd name="T29" fmla="*/ 0 h 344"/>
                    <a:gd name="T30" fmla="*/ 0 w 588"/>
                    <a:gd name="T31" fmla="*/ 0 h 344"/>
                    <a:gd name="T32" fmla="*/ 0 w 588"/>
                    <a:gd name="T33" fmla="*/ 0 h 344"/>
                    <a:gd name="T34" fmla="*/ 0 w 588"/>
                    <a:gd name="T35" fmla="*/ 0 h 344"/>
                    <a:gd name="T36" fmla="*/ 0 w 588"/>
                    <a:gd name="T37" fmla="*/ 0 h 344"/>
                    <a:gd name="T38" fmla="*/ 0 w 588"/>
                    <a:gd name="T39" fmla="*/ 0 h 344"/>
                    <a:gd name="T40" fmla="*/ 0 w 588"/>
                    <a:gd name="T41" fmla="*/ 0 h 344"/>
                    <a:gd name="T42" fmla="*/ 0 w 588"/>
                    <a:gd name="T43" fmla="*/ 0 h 344"/>
                    <a:gd name="T44" fmla="*/ 0 w 588"/>
                    <a:gd name="T45" fmla="*/ 0 h 344"/>
                    <a:gd name="T46" fmla="*/ 0 w 588"/>
                    <a:gd name="T47" fmla="*/ 0 h 344"/>
                    <a:gd name="T48" fmla="*/ 0 w 588"/>
                    <a:gd name="T49" fmla="*/ 0 h 344"/>
                    <a:gd name="T50" fmla="*/ 0 w 588"/>
                    <a:gd name="T51" fmla="*/ 0 h 344"/>
                    <a:gd name="T52" fmla="*/ 0 w 588"/>
                    <a:gd name="T53" fmla="*/ 0 h 344"/>
                    <a:gd name="T54" fmla="*/ 0 w 588"/>
                    <a:gd name="T55" fmla="*/ 0 h 344"/>
                    <a:gd name="T56" fmla="*/ 0 w 588"/>
                    <a:gd name="T57" fmla="*/ 0 h 344"/>
                    <a:gd name="T58" fmla="*/ 0 w 588"/>
                    <a:gd name="T59" fmla="*/ 0 h 344"/>
                    <a:gd name="T60" fmla="*/ 0 w 588"/>
                    <a:gd name="T61" fmla="*/ 0 h 344"/>
                    <a:gd name="T62" fmla="*/ 0 w 588"/>
                    <a:gd name="T63" fmla="*/ 0 h 344"/>
                    <a:gd name="T64" fmla="*/ 0 w 588"/>
                    <a:gd name="T65" fmla="*/ 0 h 344"/>
                    <a:gd name="T66" fmla="*/ 0 w 588"/>
                    <a:gd name="T67" fmla="*/ 0 h 344"/>
                    <a:gd name="T68" fmla="*/ 0 w 588"/>
                    <a:gd name="T69" fmla="*/ 0 h 344"/>
                    <a:gd name="T70" fmla="*/ 0 w 588"/>
                    <a:gd name="T71" fmla="*/ 0 h 344"/>
                    <a:gd name="T72" fmla="*/ 0 w 588"/>
                    <a:gd name="T73" fmla="*/ 0 h 344"/>
                    <a:gd name="T74" fmla="*/ 0 w 588"/>
                    <a:gd name="T75" fmla="*/ 0 h 344"/>
                    <a:gd name="T76" fmla="*/ 0 w 588"/>
                    <a:gd name="T77" fmla="*/ 0 h 344"/>
                    <a:gd name="T78" fmla="*/ 0 w 588"/>
                    <a:gd name="T79" fmla="*/ 0 h 344"/>
                    <a:gd name="T80" fmla="*/ 0 w 588"/>
                    <a:gd name="T81" fmla="*/ 0 h 344"/>
                    <a:gd name="T82" fmla="*/ 0 w 588"/>
                    <a:gd name="T83" fmla="*/ 0 h 344"/>
                    <a:gd name="T84" fmla="*/ 0 w 588"/>
                    <a:gd name="T85" fmla="*/ 0 h 344"/>
                    <a:gd name="T86" fmla="*/ 0 w 588"/>
                    <a:gd name="T87" fmla="*/ 0 h 344"/>
                    <a:gd name="T88" fmla="*/ 0 w 588"/>
                    <a:gd name="T89" fmla="*/ 0 h 344"/>
                    <a:gd name="T90" fmla="*/ 0 w 588"/>
                    <a:gd name="T91" fmla="*/ 0 h 344"/>
                    <a:gd name="T92" fmla="*/ 0 w 588"/>
                    <a:gd name="T93" fmla="*/ 0 h 344"/>
                    <a:gd name="T94" fmla="*/ 0 w 588"/>
                    <a:gd name="T95" fmla="*/ 0 h 344"/>
                    <a:gd name="T96" fmla="*/ 0 w 588"/>
                    <a:gd name="T97" fmla="*/ 0 h 344"/>
                    <a:gd name="T98" fmla="*/ 0 w 588"/>
                    <a:gd name="T99" fmla="*/ 0 h 344"/>
                    <a:gd name="T100" fmla="*/ 0 w 588"/>
                    <a:gd name="T101" fmla="*/ 0 h 344"/>
                    <a:gd name="T102" fmla="*/ 0 w 588"/>
                    <a:gd name="T103" fmla="*/ 0 h 344"/>
                    <a:gd name="T104" fmla="*/ 0 w 588"/>
                    <a:gd name="T105" fmla="*/ 0 h 344"/>
                    <a:gd name="T106" fmla="*/ 0 w 588"/>
                    <a:gd name="T107" fmla="*/ 0 h 344"/>
                    <a:gd name="T108" fmla="*/ 0 w 588"/>
                    <a:gd name="T109" fmla="*/ 0 h 344"/>
                    <a:gd name="T110" fmla="*/ 0 w 588"/>
                    <a:gd name="T111" fmla="*/ 0 h 34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88"/>
                    <a:gd name="T169" fmla="*/ 0 h 344"/>
                    <a:gd name="T170" fmla="*/ 588 w 588"/>
                    <a:gd name="T171" fmla="*/ 344 h 34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88" h="344">
                      <a:moveTo>
                        <a:pt x="288" y="294"/>
                      </a:moveTo>
                      <a:lnTo>
                        <a:pt x="381" y="269"/>
                      </a:lnTo>
                      <a:lnTo>
                        <a:pt x="457" y="236"/>
                      </a:lnTo>
                      <a:lnTo>
                        <a:pt x="510" y="198"/>
                      </a:lnTo>
                      <a:lnTo>
                        <a:pt x="531" y="176"/>
                      </a:lnTo>
                      <a:lnTo>
                        <a:pt x="454" y="105"/>
                      </a:lnTo>
                      <a:lnTo>
                        <a:pt x="391" y="66"/>
                      </a:lnTo>
                      <a:lnTo>
                        <a:pt x="331" y="29"/>
                      </a:lnTo>
                      <a:lnTo>
                        <a:pt x="318" y="29"/>
                      </a:lnTo>
                      <a:lnTo>
                        <a:pt x="281" y="42"/>
                      </a:lnTo>
                      <a:lnTo>
                        <a:pt x="231" y="56"/>
                      </a:lnTo>
                      <a:lnTo>
                        <a:pt x="141" y="63"/>
                      </a:lnTo>
                      <a:lnTo>
                        <a:pt x="54" y="61"/>
                      </a:lnTo>
                      <a:lnTo>
                        <a:pt x="31" y="63"/>
                      </a:lnTo>
                      <a:lnTo>
                        <a:pt x="31" y="79"/>
                      </a:lnTo>
                      <a:lnTo>
                        <a:pt x="49" y="105"/>
                      </a:lnTo>
                      <a:lnTo>
                        <a:pt x="85" y="150"/>
                      </a:lnTo>
                      <a:lnTo>
                        <a:pt x="131" y="187"/>
                      </a:lnTo>
                      <a:lnTo>
                        <a:pt x="188" y="242"/>
                      </a:lnTo>
                      <a:lnTo>
                        <a:pt x="241" y="282"/>
                      </a:lnTo>
                      <a:lnTo>
                        <a:pt x="275" y="305"/>
                      </a:lnTo>
                      <a:lnTo>
                        <a:pt x="285" y="329"/>
                      </a:lnTo>
                      <a:lnTo>
                        <a:pt x="273" y="344"/>
                      </a:lnTo>
                      <a:lnTo>
                        <a:pt x="254" y="336"/>
                      </a:lnTo>
                      <a:lnTo>
                        <a:pt x="199" y="286"/>
                      </a:lnTo>
                      <a:lnTo>
                        <a:pt x="131" y="229"/>
                      </a:lnTo>
                      <a:lnTo>
                        <a:pt x="81" y="187"/>
                      </a:lnTo>
                      <a:lnTo>
                        <a:pt x="48" y="150"/>
                      </a:lnTo>
                      <a:lnTo>
                        <a:pt x="19" y="111"/>
                      </a:lnTo>
                      <a:lnTo>
                        <a:pt x="6" y="85"/>
                      </a:lnTo>
                      <a:lnTo>
                        <a:pt x="0" y="56"/>
                      </a:lnTo>
                      <a:lnTo>
                        <a:pt x="8" y="37"/>
                      </a:lnTo>
                      <a:lnTo>
                        <a:pt x="29" y="29"/>
                      </a:lnTo>
                      <a:lnTo>
                        <a:pt x="67" y="32"/>
                      </a:lnTo>
                      <a:lnTo>
                        <a:pt x="138" y="42"/>
                      </a:lnTo>
                      <a:lnTo>
                        <a:pt x="198" y="42"/>
                      </a:lnTo>
                      <a:lnTo>
                        <a:pt x="241" y="29"/>
                      </a:lnTo>
                      <a:lnTo>
                        <a:pt x="291" y="19"/>
                      </a:lnTo>
                      <a:lnTo>
                        <a:pt x="312" y="0"/>
                      </a:lnTo>
                      <a:lnTo>
                        <a:pt x="335" y="0"/>
                      </a:lnTo>
                      <a:lnTo>
                        <a:pt x="388" y="32"/>
                      </a:lnTo>
                      <a:lnTo>
                        <a:pt x="444" y="75"/>
                      </a:lnTo>
                      <a:lnTo>
                        <a:pt x="504" y="113"/>
                      </a:lnTo>
                      <a:lnTo>
                        <a:pt x="538" y="137"/>
                      </a:lnTo>
                      <a:lnTo>
                        <a:pt x="573" y="161"/>
                      </a:lnTo>
                      <a:lnTo>
                        <a:pt x="588" y="169"/>
                      </a:lnTo>
                      <a:lnTo>
                        <a:pt x="579" y="186"/>
                      </a:lnTo>
                      <a:lnTo>
                        <a:pt x="554" y="200"/>
                      </a:lnTo>
                      <a:lnTo>
                        <a:pt x="525" y="226"/>
                      </a:lnTo>
                      <a:lnTo>
                        <a:pt x="497" y="236"/>
                      </a:lnTo>
                      <a:lnTo>
                        <a:pt x="448" y="257"/>
                      </a:lnTo>
                      <a:lnTo>
                        <a:pt x="412" y="273"/>
                      </a:lnTo>
                      <a:lnTo>
                        <a:pt x="373" y="298"/>
                      </a:lnTo>
                      <a:lnTo>
                        <a:pt x="331" y="305"/>
                      </a:lnTo>
                      <a:lnTo>
                        <a:pt x="298" y="307"/>
                      </a:lnTo>
                      <a:lnTo>
                        <a:pt x="288" y="2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2" name="Freeform 160">
                  <a:extLst>
                    <a:ext uri="{FF2B5EF4-FFF2-40B4-BE49-F238E27FC236}">
                      <a16:creationId xmlns:a16="http://schemas.microsoft.com/office/drawing/2014/main" id="{DBBD8424-B843-49A3-AACE-FC737B788970}"/>
                    </a:ext>
                  </a:extLst>
                </p:cNvPr>
                <p:cNvSpPr>
                  <a:spLocks/>
                </p:cNvSpPr>
                <p:nvPr/>
              </p:nvSpPr>
              <p:spPr bwMode="auto">
                <a:xfrm>
                  <a:off x="4162" y="1095"/>
                  <a:ext cx="62" cy="40"/>
                </a:xfrm>
                <a:custGeom>
                  <a:avLst/>
                  <a:gdLst>
                    <a:gd name="T0" fmla="*/ 0 w 186"/>
                    <a:gd name="T1" fmla="*/ 0 h 118"/>
                    <a:gd name="T2" fmla="*/ 0 w 186"/>
                    <a:gd name="T3" fmla="*/ 0 h 118"/>
                    <a:gd name="T4" fmla="*/ 0 w 186"/>
                    <a:gd name="T5" fmla="*/ 0 h 118"/>
                    <a:gd name="T6" fmla="*/ 0 w 186"/>
                    <a:gd name="T7" fmla="*/ 0 h 118"/>
                    <a:gd name="T8" fmla="*/ 0 w 186"/>
                    <a:gd name="T9" fmla="*/ 0 h 118"/>
                    <a:gd name="T10" fmla="*/ 0 w 186"/>
                    <a:gd name="T11" fmla="*/ 0 h 118"/>
                    <a:gd name="T12" fmla="*/ 0 w 186"/>
                    <a:gd name="T13" fmla="*/ 0 h 118"/>
                    <a:gd name="T14" fmla="*/ 0 w 186"/>
                    <a:gd name="T15" fmla="*/ 0 h 118"/>
                    <a:gd name="T16" fmla="*/ 0 w 186"/>
                    <a:gd name="T17" fmla="*/ 0 h 118"/>
                    <a:gd name="T18" fmla="*/ 0 w 186"/>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6"/>
                    <a:gd name="T31" fmla="*/ 0 h 118"/>
                    <a:gd name="T32" fmla="*/ 186 w 186"/>
                    <a:gd name="T33" fmla="*/ 118 h 1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6" h="118">
                      <a:moveTo>
                        <a:pt x="157" y="14"/>
                      </a:moveTo>
                      <a:lnTo>
                        <a:pt x="118" y="45"/>
                      </a:lnTo>
                      <a:lnTo>
                        <a:pt x="82" y="74"/>
                      </a:lnTo>
                      <a:lnTo>
                        <a:pt x="29" y="93"/>
                      </a:lnTo>
                      <a:lnTo>
                        <a:pt x="0" y="102"/>
                      </a:lnTo>
                      <a:lnTo>
                        <a:pt x="23" y="118"/>
                      </a:lnTo>
                      <a:lnTo>
                        <a:pt x="61" y="112"/>
                      </a:lnTo>
                      <a:lnTo>
                        <a:pt x="119" y="74"/>
                      </a:lnTo>
                      <a:lnTo>
                        <a:pt x="186" y="0"/>
                      </a:lnTo>
                      <a:lnTo>
                        <a:pt x="15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54" name="Group 161">
                <a:extLst>
                  <a:ext uri="{FF2B5EF4-FFF2-40B4-BE49-F238E27FC236}">
                    <a16:creationId xmlns:a16="http://schemas.microsoft.com/office/drawing/2014/main" id="{3B88F511-CFDE-4592-AB7C-E086511F81B2}"/>
                  </a:ext>
                </a:extLst>
              </p:cNvPr>
              <p:cNvGrpSpPr>
                <a:grpSpLocks/>
              </p:cNvGrpSpPr>
              <p:nvPr/>
            </p:nvGrpSpPr>
            <p:grpSpPr bwMode="auto">
              <a:xfrm>
                <a:off x="4128" y="2342"/>
                <a:ext cx="154" cy="387"/>
                <a:chOff x="4024" y="1008"/>
                <a:chExt cx="229" cy="517"/>
              </a:xfrm>
            </p:grpSpPr>
            <p:sp>
              <p:nvSpPr>
                <p:cNvPr id="409" name="Freeform 162">
                  <a:extLst>
                    <a:ext uri="{FF2B5EF4-FFF2-40B4-BE49-F238E27FC236}">
                      <a16:creationId xmlns:a16="http://schemas.microsoft.com/office/drawing/2014/main" id="{51A0F15C-7679-436A-9DF6-F3AC70139A53}"/>
                    </a:ext>
                  </a:extLst>
                </p:cNvPr>
                <p:cNvSpPr>
                  <a:spLocks/>
                </p:cNvSpPr>
                <p:nvPr/>
              </p:nvSpPr>
              <p:spPr bwMode="auto">
                <a:xfrm>
                  <a:off x="4028" y="1031"/>
                  <a:ext cx="121" cy="487"/>
                </a:xfrm>
                <a:custGeom>
                  <a:avLst/>
                  <a:gdLst>
                    <a:gd name="T0" fmla="*/ 0 w 361"/>
                    <a:gd name="T1" fmla="*/ 0 h 1460"/>
                    <a:gd name="T2" fmla="*/ 0 w 361"/>
                    <a:gd name="T3" fmla="*/ 0 h 1460"/>
                    <a:gd name="T4" fmla="*/ 0 w 361"/>
                    <a:gd name="T5" fmla="*/ 0 h 1460"/>
                    <a:gd name="T6" fmla="*/ 0 w 361"/>
                    <a:gd name="T7" fmla="*/ 0 h 1460"/>
                    <a:gd name="T8" fmla="*/ 0 w 361"/>
                    <a:gd name="T9" fmla="*/ 0 h 1460"/>
                    <a:gd name="T10" fmla="*/ 0 w 361"/>
                    <a:gd name="T11" fmla="*/ 0 h 1460"/>
                    <a:gd name="T12" fmla="*/ 0 w 361"/>
                    <a:gd name="T13" fmla="*/ 0 h 1460"/>
                    <a:gd name="T14" fmla="*/ 0 w 361"/>
                    <a:gd name="T15" fmla="*/ 0 h 1460"/>
                    <a:gd name="T16" fmla="*/ 0 w 361"/>
                    <a:gd name="T17" fmla="*/ 0 h 1460"/>
                    <a:gd name="T18" fmla="*/ 0 w 361"/>
                    <a:gd name="T19" fmla="*/ 0 h 1460"/>
                    <a:gd name="T20" fmla="*/ 0 w 361"/>
                    <a:gd name="T21" fmla="*/ 0 h 1460"/>
                    <a:gd name="T22" fmla="*/ 0 w 361"/>
                    <a:gd name="T23" fmla="*/ 0 h 1460"/>
                    <a:gd name="T24" fmla="*/ 0 w 361"/>
                    <a:gd name="T25" fmla="*/ 0 h 1460"/>
                    <a:gd name="T26" fmla="*/ 0 w 361"/>
                    <a:gd name="T27" fmla="*/ 0 h 1460"/>
                    <a:gd name="T28" fmla="*/ 0 w 361"/>
                    <a:gd name="T29" fmla="*/ 0 h 1460"/>
                    <a:gd name="T30" fmla="*/ 0 w 361"/>
                    <a:gd name="T31" fmla="*/ 0 h 1460"/>
                    <a:gd name="T32" fmla="*/ 0 w 361"/>
                    <a:gd name="T33" fmla="*/ 0 h 1460"/>
                    <a:gd name="T34" fmla="*/ 0 w 361"/>
                    <a:gd name="T35" fmla="*/ 0 h 1460"/>
                    <a:gd name="T36" fmla="*/ 0 w 361"/>
                    <a:gd name="T37" fmla="*/ 0 h 1460"/>
                    <a:gd name="T38" fmla="*/ 0 w 361"/>
                    <a:gd name="T39" fmla="*/ 0 h 1460"/>
                    <a:gd name="T40" fmla="*/ 0 w 361"/>
                    <a:gd name="T41" fmla="*/ 0 h 1460"/>
                    <a:gd name="T42" fmla="*/ 0 w 361"/>
                    <a:gd name="T43" fmla="*/ 0 h 1460"/>
                    <a:gd name="T44" fmla="*/ 0 w 361"/>
                    <a:gd name="T45" fmla="*/ 0 h 1460"/>
                    <a:gd name="T46" fmla="*/ 0 w 361"/>
                    <a:gd name="T47" fmla="*/ 0 h 1460"/>
                    <a:gd name="T48" fmla="*/ 0 w 361"/>
                    <a:gd name="T49" fmla="*/ 0 h 1460"/>
                    <a:gd name="T50" fmla="*/ 0 w 361"/>
                    <a:gd name="T51" fmla="*/ 0 h 1460"/>
                    <a:gd name="T52" fmla="*/ 0 w 361"/>
                    <a:gd name="T53" fmla="*/ 0 h 1460"/>
                    <a:gd name="T54" fmla="*/ 0 w 361"/>
                    <a:gd name="T55" fmla="*/ 0 h 1460"/>
                    <a:gd name="T56" fmla="*/ 0 w 361"/>
                    <a:gd name="T57" fmla="*/ 0 h 1460"/>
                    <a:gd name="T58" fmla="*/ 0 w 361"/>
                    <a:gd name="T59" fmla="*/ 0 h 1460"/>
                    <a:gd name="T60" fmla="*/ 0 w 361"/>
                    <a:gd name="T61" fmla="*/ 0 h 1460"/>
                    <a:gd name="T62" fmla="*/ 0 w 361"/>
                    <a:gd name="T63" fmla="*/ 0 h 1460"/>
                    <a:gd name="T64" fmla="*/ 0 w 361"/>
                    <a:gd name="T65" fmla="*/ 0 h 1460"/>
                    <a:gd name="T66" fmla="*/ 0 w 361"/>
                    <a:gd name="T67" fmla="*/ 0 h 1460"/>
                    <a:gd name="T68" fmla="*/ 0 w 361"/>
                    <a:gd name="T69" fmla="*/ 0 h 1460"/>
                    <a:gd name="T70" fmla="*/ 0 w 361"/>
                    <a:gd name="T71" fmla="*/ 0 h 1460"/>
                    <a:gd name="T72" fmla="*/ 0 w 361"/>
                    <a:gd name="T73" fmla="*/ 0 h 1460"/>
                    <a:gd name="T74" fmla="*/ 0 w 361"/>
                    <a:gd name="T75" fmla="*/ 0 h 1460"/>
                    <a:gd name="T76" fmla="*/ 0 w 361"/>
                    <a:gd name="T77" fmla="*/ 0 h 1460"/>
                    <a:gd name="T78" fmla="*/ 0 w 361"/>
                    <a:gd name="T79" fmla="*/ 0 h 1460"/>
                    <a:gd name="T80" fmla="*/ 0 w 361"/>
                    <a:gd name="T81" fmla="*/ 0 h 1460"/>
                    <a:gd name="T82" fmla="*/ 0 w 361"/>
                    <a:gd name="T83" fmla="*/ 0 h 1460"/>
                    <a:gd name="T84" fmla="*/ 0 w 361"/>
                    <a:gd name="T85" fmla="*/ 0 h 1460"/>
                    <a:gd name="T86" fmla="*/ 0 w 361"/>
                    <a:gd name="T87" fmla="*/ 0 h 1460"/>
                    <a:gd name="T88" fmla="*/ 0 w 361"/>
                    <a:gd name="T89" fmla="*/ 0 h 1460"/>
                    <a:gd name="T90" fmla="*/ 0 w 361"/>
                    <a:gd name="T91" fmla="*/ 0 h 1460"/>
                    <a:gd name="T92" fmla="*/ 0 w 361"/>
                    <a:gd name="T93" fmla="*/ 0 h 1460"/>
                    <a:gd name="T94" fmla="*/ 0 w 361"/>
                    <a:gd name="T95" fmla="*/ 0 h 1460"/>
                    <a:gd name="T96" fmla="*/ 0 w 361"/>
                    <a:gd name="T97" fmla="*/ 0 h 1460"/>
                    <a:gd name="T98" fmla="*/ 0 w 361"/>
                    <a:gd name="T99" fmla="*/ 0 h 1460"/>
                    <a:gd name="T100" fmla="*/ 0 w 361"/>
                    <a:gd name="T101" fmla="*/ 0 h 1460"/>
                    <a:gd name="T102" fmla="*/ 0 w 361"/>
                    <a:gd name="T103" fmla="*/ 0 h 1460"/>
                    <a:gd name="T104" fmla="*/ 0 w 361"/>
                    <a:gd name="T105" fmla="*/ 0 h 1460"/>
                    <a:gd name="T106" fmla="*/ 0 w 361"/>
                    <a:gd name="T107" fmla="*/ 0 h 1460"/>
                    <a:gd name="T108" fmla="*/ 0 w 361"/>
                    <a:gd name="T109" fmla="*/ 0 h 1460"/>
                    <a:gd name="T110" fmla="*/ 0 w 361"/>
                    <a:gd name="T111" fmla="*/ 0 h 146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61"/>
                    <a:gd name="T169" fmla="*/ 0 h 1460"/>
                    <a:gd name="T170" fmla="*/ 361 w 361"/>
                    <a:gd name="T171" fmla="*/ 1460 h 146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61" h="1460">
                      <a:moveTo>
                        <a:pt x="355" y="262"/>
                      </a:moveTo>
                      <a:lnTo>
                        <a:pt x="361" y="316"/>
                      </a:lnTo>
                      <a:lnTo>
                        <a:pt x="361" y="605"/>
                      </a:lnTo>
                      <a:lnTo>
                        <a:pt x="335" y="994"/>
                      </a:lnTo>
                      <a:lnTo>
                        <a:pt x="337" y="1241"/>
                      </a:lnTo>
                      <a:lnTo>
                        <a:pt x="350" y="1412"/>
                      </a:lnTo>
                      <a:lnTo>
                        <a:pt x="337" y="1460"/>
                      </a:lnTo>
                      <a:lnTo>
                        <a:pt x="316" y="1449"/>
                      </a:lnTo>
                      <a:lnTo>
                        <a:pt x="194" y="1355"/>
                      </a:lnTo>
                      <a:lnTo>
                        <a:pt x="163" y="1337"/>
                      </a:lnTo>
                      <a:lnTo>
                        <a:pt x="144" y="1310"/>
                      </a:lnTo>
                      <a:lnTo>
                        <a:pt x="113" y="1274"/>
                      </a:lnTo>
                      <a:lnTo>
                        <a:pt x="71" y="1237"/>
                      </a:lnTo>
                      <a:lnTo>
                        <a:pt x="50" y="1187"/>
                      </a:lnTo>
                      <a:lnTo>
                        <a:pt x="0" y="1144"/>
                      </a:lnTo>
                      <a:lnTo>
                        <a:pt x="0" y="1118"/>
                      </a:lnTo>
                      <a:lnTo>
                        <a:pt x="26" y="1084"/>
                      </a:lnTo>
                      <a:lnTo>
                        <a:pt x="37" y="1041"/>
                      </a:lnTo>
                      <a:lnTo>
                        <a:pt x="31" y="1018"/>
                      </a:lnTo>
                      <a:lnTo>
                        <a:pt x="18" y="981"/>
                      </a:lnTo>
                      <a:lnTo>
                        <a:pt x="14" y="954"/>
                      </a:lnTo>
                      <a:lnTo>
                        <a:pt x="33" y="912"/>
                      </a:lnTo>
                      <a:lnTo>
                        <a:pt x="33" y="884"/>
                      </a:lnTo>
                      <a:lnTo>
                        <a:pt x="13" y="829"/>
                      </a:lnTo>
                      <a:lnTo>
                        <a:pt x="13" y="797"/>
                      </a:lnTo>
                      <a:lnTo>
                        <a:pt x="24" y="773"/>
                      </a:lnTo>
                      <a:lnTo>
                        <a:pt x="45" y="744"/>
                      </a:lnTo>
                      <a:lnTo>
                        <a:pt x="44" y="694"/>
                      </a:lnTo>
                      <a:lnTo>
                        <a:pt x="31" y="653"/>
                      </a:lnTo>
                      <a:lnTo>
                        <a:pt x="44" y="605"/>
                      </a:lnTo>
                      <a:lnTo>
                        <a:pt x="56" y="594"/>
                      </a:lnTo>
                      <a:lnTo>
                        <a:pt x="45" y="550"/>
                      </a:lnTo>
                      <a:lnTo>
                        <a:pt x="18" y="503"/>
                      </a:lnTo>
                      <a:lnTo>
                        <a:pt x="13" y="473"/>
                      </a:lnTo>
                      <a:lnTo>
                        <a:pt x="18" y="444"/>
                      </a:lnTo>
                      <a:lnTo>
                        <a:pt x="52" y="418"/>
                      </a:lnTo>
                      <a:lnTo>
                        <a:pt x="50" y="397"/>
                      </a:lnTo>
                      <a:lnTo>
                        <a:pt x="14" y="331"/>
                      </a:lnTo>
                      <a:lnTo>
                        <a:pt x="2" y="279"/>
                      </a:lnTo>
                      <a:lnTo>
                        <a:pt x="13" y="250"/>
                      </a:lnTo>
                      <a:lnTo>
                        <a:pt x="45" y="223"/>
                      </a:lnTo>
                      <a:lnTo>
                        <a:pt x="37" y="200"/>
                      </a:lnTo>
                      <a:lnTo>
                        <a:pt x="14" y="173"/>
                      </a:lnTo>
                      <a:lnTo>
                        <a:pt x="14" y="144"/>
                      </a:lnTo>
                      <a:lnTo>
                        <a:pt x="52" y="124"/>
                      </a:lnTo>
                      <a:lnTo>
                        <a:pt x="68" y="103"/>
                      </a:lnTo>
                      <a:lnTo>
                        <a:pt x="37" y="60"/>
                      </a:lnTo>
                      <a:lnTo>
                        <a:pt x="37" y="37"/>
                      </a:lnTo>
                      <a:lnTo>
                        <a:pt x="74" y="23"/>
                      </a:lnTo>
                      <a:lnTo>
                        <a:pt x="77" y="0"/>
                      </a:lnTo>
                      <a:lnTo>
                        <a:pt x="118" y="60"/>
                      </a:lnTo>
                      <a:lnTo>
                        <a:pt x="169" y="123"/>
                      </a:lnTo>
                      <a:lnTo>
                        <a:pt x="231" y="173"/>
                      </a:lnTo>
                      <a:lnTo>
                        <a:pt x="281" y="213"/>
                      </a:lnTo>
                      <a:lnTo>
                        <a:pt x="335" y="244"/>
                      </a:lnTo>
                      <a:lnTo>
                        <a:pt x="355" y="26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 name="Freeform 163">
                  <a:extLst>
                    <a:ext uri="{FF2B5EF4-FFF2-40B4-BE49-F238E27FC236}">
                      <a16:creationId xmlns:a16="http://schemas.microsoft.com/office/drawing/2014/main" id="{131765AD-E1D2-4B73-9F0E-C0244A6325B5}"/>
                    </a:ext>
                  </a:extLst>
                </p:cNvPr>
                <p:cNvSpPr>
                  <a:spLocks/>
                </p:cNvSpPr>
                <p:nvPr/>
              </p:nvSpPr>
              <p:spPr bwMode="auto">
                <a:xfrm>
                  <a:off x="4024" y="1039"/>
                  <a:ext cx="35" cy="370"/>
                </a:xfrm>
                <a:custGeom>
                  <a:avLst/>
                  <a:gdLst>
                    <a:gd name="T0" fmla="*/ 0 w 105"/>
                    <a:gd name="T1" fmla="*/ 0 h 1112"/>
                    <a:gd name="T2" fmla="*/ 0 w 105"/>
                    <a:gd name="T3" fmla="*/ 0 h 1112"/>
                    <a:gd name="T4" fmla="*/ 0 w 105"/>
                    <a:gd name="T5" fmla="*/ 0 h 1112"/>
                    <a:gd name="T6" fmla="*/ 0 w 105"/>
                    <a:gd name="T7" fmla="*/ 0 h 1112"/>
                    <a:gd name="T8" fmla="*/ 0 w 105"/>
                    <a:gd name="T9" fmla="*/ 0 h 1112"/>
                    <a:gd name="T10" fmla="*/ 0 w 105"/>
                    <a:gd name="T11" fmla="*/ 0 h 1112"/>
                    <a:gd name="T12" fmla="*/ 0 w 105"/>
                    <a:gd name="T13" fmla="*/ 0 h 1112"/>
                    <a:gd name="T14" fmla="*/ 0 w 105"/>
                    <a:gd name="T15" fmla="*/ 0 h 1112"/>
                    <a:gd name="T16" fmla="*/ 0 w 105"/>
                    <a:gd name="T17" fmla="*/ 0 h 1112"/>
                    <a:gd name="T18" fmla="*/ 0 w 105"/>
                    <a:gd name="T19" fmla="*/ 0 h 1112"/>
                    <a:gd name="T20" fmla="*/ 0 w 105"/>
                    <a:gd name="T21" fmla="*/ 0 h 1112"/>
                    <a:gd name="T22" fmla="*/ 0 w 105"/>
                    <a:gd name="T23" fmla="*/ 0 h 1112"/>
                    <a:gd name="T24" fmla="*/ 0 w 105"/>
                    <a:gd name="T25" fmla="*/ 0 h 1112"/>
                    <a:gd name="T26" fmla="*/ 0 w 105"/>
                    <a:gd name="T27" fmla="*/ 0 h 1112"/>
                    <a:gd name="T28" fmla="*/ 0 w 105"/>
                    <a:gd name="T29" fmla="*/ 0 h 1112"/>
                    <a:gd name="T30" fmla="*/ 0 w 105"/>
                    <a:gd name="T31" fmla="*/ 0 h 1112"/>
                    <a:gd name="T32" fmla="*/ 0 w 105"/>
                    <a:gd name="T33" fmla="*/ 0 h 1112"/>
                    <a:gd name="T34" fmla="*/ 0 w 105"/>
                    <a:gd name="T35" fmla="*/ 0 h 1112"/>
                    <a:gd name="T36" fmla="*/ 0 w 105"/>
                    <a:gd name="T37" fmla="*/ 0 h 1112"/>
                    <a:gd name="T38" fmla="*/ 0 w 105"/>
                    <a:gd name="T39" fmla="*/ 0 h 1112"/>
                    <a:gd name="T40" fmla="*/ 0 w 105"/>
                    <a:gd name="T41" fmla="*/ 0 h 1112"/>
                    <a:gd name="T42" fmla="*/ 0 w 105"/>
                    <a:gd name="T43" fmla="*/ 0 h 1112"/>
                    <a:gd name="T44" fmla="*/ 0 w 105"/>
                    <a:gd name="T45" fmla="*/ 0 h 1112"/>
                    <a:gd name="T46" fmla="*/ 0 w 105"/>
                    <a:gd name="T47" fmla="*/ 0 h 1112"/>
                    <a:gd name="T48" fmla="*/ 0 w 105"/>
                    <a:gd name="T49" fmla="*/ 0 h 1112"/>
                    <a:gd name="T50" fmla="*/ 0 w 105"/>
                    <a:gd name="T51" fmla="*/ 0 h 1112"/>
                    <a:gd name="T52" fmla="*/ 0 w 105"/>
                    <a:gd name="T53" fmla="*/ 0 h 1112"/>
                    <a:gd name="T54" fmla="*/ 0 w 105"/>
                    <a:gd name="T55" fmla="*/ 0 h 1112"/>
                    <a:gd name="T56" fmla="*/ 0 w 105"/>
                    <a:gd name="T57" fmla="*/ 0 h 1112"/>
                    <a:gd name="T58" fmla="*/ 0 w 105"/>
                    <a:gd name="T59" fmla="*/ 0 h 1112"/>
                    <a:gd name="T60" fmla="*/ 0 w 105"/>
                    <a:gd name="T61" fmla="*/ 0 h 1112"/>
                    <a:gd name="T62" fmla="*/ 0 w 105"/>
                    <a:gd name="T63" fmla="*/ 0 h 1112"/>
                    <a:gd name="T64" fmla="*/ 0 w 105"/>
                    <a:gd name="T65" fmla="*/ 0 h 1112"/>
                    <a:gd name="T66" fmla="*/ 0 w 105"/>
                    <a:gd name="T67" fmla="*/ 0 h 1112"/>
                    <a:gd name="T68" fmla="*/ 0 w 105"/>
                    <a:gd name="T69" fmla="*/ 0 h 1112"/>
                    <a:gd name="T70" fmla="*/ 0 w 105"/>
                    <a:gd name="T71" fmla="*/ 0 h 1112"/>
                    <a:gd name="T72" fmla="*/ 0 w 105"/>
                    <a:gd name="T73" fmla="*/ 0 h 1112"/>
                    <a:gd name="T74" fmla="*/ 0 w 105"/>
                    <a:gd name="T75" fmla="*/ 0 h 1112"/>
                    <a:gd name="T76" fmla="*/ 0 w 105"/>
                    <a:gd name="T77" fmla="*/ 0 h 1112"/>
                    <a:gd name="T78" fmla="*/ 0 w 105"/>
                    <a:gd name="T79" fmla="*/ 0 h 1112"/>
                    <a:gd name="T80" fmla="*/ 0 w 105"/>
                    <a:gd name="T81" fmla="*/ 0 h 1112"/>
                    <a:gd name="T82" fmla="*/ 0 w 105"/>
                    <a:gd name="T83" fmla="*/ 0 h 1112"/>
                    <a:gd name="T84" fmla="*/ 0 w 105"/>
                    <a:gd name="T85" fmla="*/ 0 h 1112"/>
                    <a:gd name="T86" fmla="*/ 0 w 105"/>
                    <a:gd name="T87" fmla="*/ 0 h 1112"/>
                    <a:gd name="T88" fmla="*/ 0 w 105"/>
                    <a:gd name="T89" fmla="*/ 0 h 1112"/>
                    <a:gd name="T90" fmla="*/ 0 w 105"/>
                    <a:gd name="T91" fmla="*/ 0 h 1112"/>
                    <a:gd name="T92" fmla="*/ 0 w 105"/>
                    <a:gd name="T93" fmla="*/ 0 h 1112"/>
                    <a:gd name="T94" fmla="*/ 0 w 105"/>
                    <a:gd name="T95" fmla="*/ 0 h 1112"/>
                    <a:gd name="T96" fmla="*/ 0 w 105"/>
                    <a:gd name="T97" fmla="*/ 0 h 111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5"/>
                    <a:gd name="T148" fmla="*/ 0 h 1112"/>
                    <a:gd name="T149" fmla="*/ 105 w 105"/>
                    <a:gd name="T150" fmla="*/ 1112 h 111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5" h="1112">
                      <a:moveTo>
                        <a:pt x="52" y="0"/>
                      </a:moveTo>
                      <a:lnTo>
                        <a:pt x="71" y="37"/>
                      </a:lnTo>
                      <a:lnTo>
                        <a:pt x="88" y="61"/>
                      </a:lnTo>
                      <a:lnTo>
                        <a:pt x="105" y="77"/>
                      </a:lnTo>
                      <a:lnTo>
                        <a:pt x="100" y="95"/>
                      </a:lnTo>
                      <a:lnTo>
                        <a:pt x="84" y="108"/>
                      </a:lnTo>
                      <a:lnTo>
                        <a:pt x="58" y="114"/>
                      </a:lnTo>
                      <a:lnTo>
                        <a:pt x="39" y="130"/>
                      </a:lnTo>
                      <a:lnTo>
                        <a:pt x="44" y="150"/>
                      </a:lnTo>
                      <a:lnTo>
                        <a:pt x="57" y="161"/>
                      </a:lnTo>
                      <a:lnTo>
                        <a:pt x="78" y="187"/>
                      </a:lnTo>
                      <a:lnTo>
                        <a:pt x="78" y="201"/>
                      </a:lnTo>
                      <a:lnTo>
                        <a:pt x="71" y="214"/>
                      </a:lnTo>
                      <a:lnTo>
                        <a:pt x="52" y="227"/>
                      </a:lnTo>
                      <a:lnTo>
                        <a:pt x="34" y="239"/>
                      </a:lnTo>
                      <a:lnTo>
                        <a:pt x="31" y="258"/>
                      </a:lnTo>
                      <a:lnTo>
                        <a:pt x="37" y="277"/>
                      </a:lnTo>
                      <a:lnTo>
                        <a:pt x="52" y="314"/>
                      </a:lnTo>
                      <a:lnTo>
                        <a:pt x="65" y="343"/>
                      </a:lnTo>
                      <a:lnTo>
                        <a:pt x="78" y="364"/>
                      </a:lnTo>
                      <a:lnTo>
                        <a:pt x="78" y="387"/>
                      </a:lnTo>
                      <a:lnTo>
                        <a:pt x="71" y="408"/>
                      </a:lnTo>
                      <a:lnTo>
                        <a:pt x="52" y="427"/>
                      </a:lnTo>
                      <a:lnTo>
                        <a:pt x="39" y="445"/>
                      </a:lnTo>
                      <a:lnTo>
                        <a:pt x="44" y="476"/>
                      </a:lnTo>
                      <a:lnTo>
                        <a:pt x="75" y="524"/>
                      </a:lnTo>
                      <a:lnTo>
                        <a:pt x="88" y="550"/>
                      </a:lnTo>
                      <a:lnTo>
                        <a:pt x="89" y="574"/>
                      </a:lnTo>
                      <a:lnTo>
                        <a:pt x="78" y="593"/>
                      </a:lnTo>
                      <a:lnTo>
                        <a:pt x="63" y="611"/>
                      </a:lnTo>
                      <a:lnTo>
                        <a:pt x="58" y="637"/>
                      </a:lnTo>
                      <a:lnTo>
                        <a:pt x="68" y="668"/>
                      </a:lnTo>
                      <a:lnTo>
                        <a:pt x="81" y="701"/>
                      </a:lnTo>
                      <a:lnTo>
                        <a:pt x="88" y="724"/>
                      </a:lnTo>
                      <a:lnTo>
                        <a:pt x="81" y="739"/>
                      </a:lnTo>
                      <a:lnTo>
                        <a:pt x="65" y="756"/>
                      </a:lnTo>
                      <a:lnTo>
                        <a:pt x="44" y="774"/>
                      </a:lnTo>
                      <a:lnTo>
                        <a:pt x="34" y="793"/>
                      </a:lnTo>
                      <a:lnTo>
                        <a:pt x="44" y="826"/>
                      </a:lnTo>
                      <a:lnTo>
                        <a:pt x="65" y="861"/>
                      </a:lnTo>
                      <a:lnTo>
                        <a:pt x="75" y="887"/>
                      </a:lnTo>
                      <a:lnTo>
                        <a:pt x="78" y="908"/>
                      </a:lnTo>
                      <a:lnTo>
                        <a:pt x="71" y="918"/>
                      </a:lnTo>
                      <a:lnTo>
                        <a:pt x="50" y="918"/>
                      </a:lnTo>
                      <a:lnTo>
                        <a:pt x="44" y="964"/>
                      </a:lnTo>
                      <a:lnTo>
                        <a:pt x="57" y="993"/>
                      </a:lnTo>
                      <a:lnTo>
                        <a:pt x="68" y="1014"/>
                      </a:lnTo>
                      <a:lnTo>
                        <a:pt x="71" y="1032"/>
                      </a:lnTo>
                      <a:lnTo>
                        <a:pt x="71" y="1050"/>
                      </a:lnTo>
                      <a:lnTo>
                        <a:pt x="50" y="1076"/>
                      </a:lnTo>
                      <a:lnTo>
                        <a:pt x="21" y="1112"/>
                      </a:lnTo>
                      <a:lnTo>
                        <a:pt x="2" y="1100"/>
                      </a:lnTo>
                      <a:lnTo>
                        <a:pt x="8" y="1071"/>
                      </a:lnTo>
                      <a:lnTo>
                        <a:pt x="37" y="1024"/>
                      </a:lnTo>
                      <a:lnTo>
                        <a:pt x="34" y="995"/>
                      </a:lnTo>
                      <a:lnTo>
                        <a:pt x="21" y="961"/>
                      </a:lnTo>
                      <a:lnTo>
                        <a:pt x="13" y="932"/>
                      </a:lnTo>
                      <a:lnTo>
                        <a:pt x="25" y="908"/>
                      </a:lnTo>
                      <a:lnTo>
                        <a:pt x="37" y="900"/>
                      </a:lnTo>
                      <a:lnTo>
                        <a:pt x="39" y="881"/>
                      </a:lnTo>
                      <a:lnTo>
                        <a:pt x="25" y="845"/>
                      </a:lnTo>
                      <a:lnTo>
                        <a:pt x="8" y="814"/>
                      </a:lnTo>
                      <a:lnTo>
                        <a:pt x="0" y="782"/>
                      </a:lnTo>
                      <a:lnTo>
                        <a:pt x="8" y="745"/>
                      </a:lnTo>
                      <a:lnTo>
                        <a:pt x="37" y="731"/>
                      </a:lnTo>
                      <a:lnTo>
                        <a:pt x="46" y="714"/>
                      </a:lnTo>
                      <a:lnTo>
                        <a:pt x="44" y="689"/>
                      </a:lnTo>
                      <a:lnTo>
                        <a:pt x="37" y="664"/>
                      </a:lnTo>
                      <a:lnTo>
                        <a:pt x="27" y="631"/>
                      </a:lnTo>
                      <a:lnTo>
                        <a:pt x="27" y="606"/>
                      </a:lnTo>
                      <a:lnTo>
                        <a:pt x="39" y="589"/>
                      </a:lnTo>
                      <a:lnTo>
                        <a:pt x="57" y="568"/>
                      </a:lnTo>
                      <a:lnTo>
                        <a:pt x="57" y="556"/>
                      </a:lnTo>
                      <a:lnTo>
                        <a:pt x="44" y="526"/>
                      </a:lnTo>
                      <a:lnTo>
                        <a:pt x="18" y="489"/>
                      </a:lnTo>
                      <a:lnTo>
                        <a:pt x="8" y="461"/>
                      </a:lnTo>
                      <a:lnTo>
                        <a:pt x="8" y="439"/>
                      </a:lnTo>
                      <a:lnTo>
                        <a:pt x="15" y="418"/>
                      </a:lnTo>
                      <a:lnTo>
                        <a:pt x="31" y="401"/>
                      </a:lnTo>
                      <a:lnTo>
                        <a:pt x="46" y="382"/>
                      </a:lnTo>
                      <a:lnTo>
                        <a:pt x="46" y="368"/>
                      </a:lnTo>
                      <a:lnTo>
                        <a:pt x="13" y="300"/>
                      </a:lnTo>
                      <a:lnTo>
                        <a:pt x="6" y="274"/>
                      </a:lnTo>
                      <a:lnTo>
                        <a:pt x="0" y="251"/>
                      </a:lnTo>
                      <a:lnTo>
                        <a:pt x="13" y="230"/>
                      </a:lnTo>
                      <a:lnTo>
                        <a:pt x="27" y="214"/>
                      </a:lnTo>
                      <a:lnTo>
                        <a:pt x="39" y="201"/>
                      </a:lnTo>
                      <a:lnTo>
                        <a:pt x="39" y="189"/>
                      </a:lnTo>
                      <a:lnTo>
                        <a:pt x="27" y="170"/>
                      </a:lnTo>
                      <a:lnTo>
                        <a:pt x="8" y="150"/>
                      </a:lnTo>
                      <a:lnTo>
                        <a:pt x="8" y="130"/>
                      </a:lnTo>
                      <a:lnTo>
                        <a:pt x="21" y="111"/>
                      </a:lnTo>
                      <a:lnTo>
                        <a:pt x="39" y="95"/>
                      </a:lnTo>
                      <a:lnTo>
                        <a:pt x="57" y="87"/>
                      </a:lnTo>
                      <a:lnTo>
                        <a:pt x="65" y="74"/>
                      </a:lnTo>
                      <a:lnTo>
                        <a:pt x="58" y="58"/>
                      </a:lnTo>
                      <a:lnTo>
                        <a:pt x="46" y="39"/>
                      </a:lnTo>
                      <a:lnTo>
                        <a:pt x="39" y="20"/>
                      </a:ln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 name="Freeform 164">
                  <a:extLst>
                    <a:ext uri="{FF2B5EF4-FFF2-40B4-BE49-F238E27FC236}">
                      <a16:creationId xmlns:a16="http://schemas.microsoft.com/office/drawing/2014/main" id="{3D56994A-EAD9-4809-B359-5C25873265E3}"/>
                    </a:ext>
                  </a:extLst>
                </p:cNvPr>
                <p:cNvSpPr>
                  <a:spLocks/>
                </p:cNvSpPr>
                <p:nvPr/>
              </p:nvSpPr>
              <p:spPr bwMode="auto">
                <a:xfrm>
                  <a:off x="4118" y="1129"/>
                  <a:ext cx="32" cy="300"/>
                </a:xfrm>
                <a:custGeom>
                  <a:avLst/>
                  <a:gdLst>
                    <a:gd name="T0" fmla="*/ 0 w 97"/>
                    <a:gd name="T1" fmla="*/ 0 h 900"/>
                    <a:gd name="T2" fmla="*/ 0 w 97"/>
                    <a:gd name="T3" fmla="*/ 0 h 900"/>
                    <a:gd name="T4" fmla="*/ 0 w 97"/>
                    <a:gd name="T5" fmla="*/ 0 h 900"/>
                    <a:gd name="T6" fmla="*/ 0 w 97"/>
                    <a:gd name="T7" fmla="*/ 0 h 900"/>
                    <a:gd name="T8" fmla="*/ 0 w 97"/>
                    <a:gd name="T9" fmla="*/ 0 h 900"/>
                    <a:gd name="T10" fmla="*/ 0 w 97"/>
                    <a:gd name="T11" fmla="*/ 0 h 900"/>
                    <a:gd name="T12" fmla="*/ 0 w 97"/>
                    <a:gd name="T13" fmla="*/ 0 h 900"/>
                    <a:gd name="T14" fmla="*/ 0 w 97"/>
                    <a:gd name="T15" fmla="*/ 0 h 900"/>
                    <a:gd name="T16" fmla="*/ 0 w 97"/>
                    <a:gd name="T17" fmla="*/ 0 h 900"/>
                    <a:gd name="T18" fmla="*/ 0 w 97"/>
                    <a:gd name="T19" fmla="*/ 0 h 900"/>
                    <a:gd name="T20" fmla="*/ 0 w 97"/>
                    <a:gd name="T21" fmla="*/ 0 h 900"/>
                    <a:gd name="T22" fmla="*/ 0 w 97"/>
                    <a:gd name="T23" fmla="*/ 0 h 900"/>
                    <a:gd name="T24" fmla="*/ 0 w 97"/>
                    <a:gd name="T25" fmla="*/ 0 h 900"/>
                    <a:gd name="T26" fmla="*/ 0 w 97"/>
                    <a:gd name="T27" fmla="*/ 0 h 900"/>
                    <a:gd name="T28" fmla="*/ 0 w 97"/>
                    <a:gd name="T29" fmla="*/ 0 h 900"/>
                    <a:gd name="T30" fmla="*/ 0 w 97"/>
                    <a:gd name="T31" fmla="*/ 0 h 900"/>
                    <a:gd name="T32" fmla="*/ 0 w 97"/>
                    <a:gd name="T33" fmla="*/ 0 h 900"/>
                    <a:gd name="T34" fmla="*/ 0 w 97"/>
                    <a:gd name="T35" fmla="*/ 0 h 900"/>
                    <a:gd name="T36" fmla="*/ 0 w 97"/>
                    <a:gd name="T37" fmla="*/ 0 h 900"/>
                    <a:gd name="T38" fmla="*/ 0 w 97"/>
                    <a:gd name="T39" fmla="*/ 0 h 900"/>
                    <a:gd name="T40" fmla="*/ 0 w 97"/>
                    <a:gd name="T41" fmla="*/ 0 h 900"/>
                    <a:gd name="T42" fmla="*/ 0 w 97"/>
                    <a:gd name="T43" fmla="*/ 0 h 900"/>
                    <a:gd name="T44" fmla="*/ 0 w 97"/>
                    <a:gd name="T45" fmla="*/ 0 h 900"/>
                    <a:gd name="T46" fmla="*/ 0 w 97"/>
                    <a:gd name="T47" fmla="*/ 0 h 900"/>
                    <a:gd name="T48" fmla="*/ 0 w 97"/>
                    <a:gd name="T49" fmla="*/ 0 h 900"/>
                    <a:gd name="T50" fmla="*/ 0 w 97"/>
                    <a:gd name="T51" fmla="*/ 0 h 900"/>
                    <a:gd name="T52" fmla="*/ 0 w 97"/>
                    <a:gd name="T53" fmla="*/ 0 h 900"/>
                    <a:gd name="T54" fmla="*/ 0 w 97"/>
                    <a:gd name="T55" fmla="*/ 0 h 900"/>
                    <a:gd name="T56" fmla="*/ 0 w 97"/>
                    <a:gd name="T57" fmla="*/ 0 h 900"/>
                    <a:gd name="T58" fmla="*/ 0 w 97"/>
                    <a:gd name="T59" fmla="*/ 0 h 900"/>
                    <a:gd name="T60" fmla="*/ 0 w 97"/>
                    <a:gd name="T61" fmla="*/ 0 h 900"/>
                    <a:gd name="T62" fmla="*/ 0 w 97"/>
                    <a:gd name="T63" fmla="*/ 0 h 900"/>
                    <a:gd name="T64" fmla="*/ 0 w 97"/>
                    <a:gd name="T65" fmla="*/ 0 h 900"/>
                    <a:gd name="T66" fmla="*/ 0 w 97"/>
                    <a:gd name="T67" fmla="*/ 0 h 9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7"/>
                    <a:gd name="T103" fmla="*/ 0 h 900"/>
                    <a:gd name="T104" fmla="*/ 97 w 97"/>
                    <a:gd name="T105" fmla="*/ 900 h 90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7" h="900">
                      <a:moveTo>
                        <a:pt x="74" y="0"/>
                      </a:moveTo>
                      <a:lnTo>
                        <a:pt x="87" y="24"/>
                      </a:lnTo>
                      <a:lnTo>
                        <a:pt x="97" y="68"/>
                      </a:lnTo>
                      <a:lnTo>
                        <a:pt x="92" y="87"/>
                      </a:lnTo>
                      <a:lnTo>
                        <a:pt x="66" y="100"/>
                      </a:lnTo>
                      <a:lnTo>
                        <a:pt x="50" y="112"/>
                      </a:lnTo>
                      <a:lnTo>
                        <a:pt x="50" y="147"/>
                      </a:lnTo>
                      <a:lnTo>
                        <a:pt x="62" y="181"/>
                      </a:lnTo>
                      <a:lnTo>
                        <a:pt x="79" y="204"/>
                      </a:lnTo>
                      <a:lnTo>
                        <a:pt x="81" y="247"/>
                      </a:lnTo>
                      <a:lnTo>
                        <a:pt x="72" y="262"/>
                      </a:lnTo>
                      <a:lnTo>
                        <a:pt x="56" y="281"/>
                      </a:lnTo>
                      <a:lnTo>
                        <a:pt x="53" y="310"/>
                      </a:lnTo>
                      <a:lnTo>
                        <a:pt x="62" y="337"/>
                      </a:lnTo>
                      <a:lnTo>
                        <a:pt x="74" y="360"/>
                      </a:lnTo>
                      <a:lnTo>
                        <a:pt x="81" y="397"/>
                      </a:lnTo>
                      <a:lnTo>
                        <a:pt x="81" y="418"/>
                      </a:lnTo>
                      <a:lnTo>
                        <a:pt x="68" y="442"/>
                      </a:lnTo>
                      <a:lnTo>
                        <a:pt x="47" y="462"/>
                      </a:lnTo>
                      <a:lnTo>
                        <a:pt x="47" y="481"/>
                      </a:lnTo>
                      <a:lnTo>
                        <a:pt x="53" y="537"/>
                      </a:lnTo>
                      <a:lnTo>
                        <a:pt x="74" y="560"/>
                      </a:lnTo>
                      <a:lnTo>
                        <a:pt x="87" y="584"/>
                      </a:lnTo>
                      <a:lnTo>
                        <a:pt x="81" y="612"/>
                      </a:lnTo>
                      <a:lnTo>
                        <a:pt x="50" y="631"/>
                      </a:lnTo>
                      <a:lnTo>
                        <a:pt x="35" y="650"/>
                      </a:lnTo>
                      <a:lnTo>
                        <a:pt x="31" y="684"/>
                      </a:lnTo>
                      <a:lnTo>
                        <a:pt x="47" y="729"/>
                      </a:lnTo>
                      <a:lnTo>
                        <a:pt x="60" y="773"/>
                      </a:lnTo>
                      <a:lnTo>
                        <a:pt x="60" y="797"/>
                      </a:lnTo>
                      <a:lnTo>
                        <a:pt x="53" y="831"/>
                      </a:lnTo>
                      <a:lnTo>
                        <a:pt x="35" y="837"/>
                      </a:lnTo>
                      <a:lnTo>
                        <a:pt x="23" y="862"/>
                      </a:lnTo>
                      <a:lnTo>
                        <a:pt x="23" y="891"/>
                      </a:lnTo>
                      <a:lnTo>
                        <a:pt x="0" y="900"/>
                      </a:lnTo>
                      <a:lnTo>
                        <a:pt x="10" y="868"/>
                      </a:lnTo>
                      <a:lnTo>
                        <a:pt x="29" y="831"/>
                      </a:lnTo>
                      <a:lnTo>
                        <a:pt x="35" y="805"/>
                      </a:lnTo>
                      <a:lnTo>
                        <a:pt x="35" y="755"/>
                      </a:lnTo>
                      <a:lnTo>
                        <a:pt x="23" y="712"/>
                      </a:lnTo>
                      <a:lnTo>
                        <a:pt x="18" y="679"/>
                      </a:lnTo>
                      <a:lnTo>
                        <a:pt x="16" y="644"/>
                      </a:lnTo>
                      <a:lnTo>
                        <a:pt x="37" y="616"/>
                      </a:lnTo>
                      <a:lnTo>
                        <a:pt x="50" y="597"/>
                      </a:lnTo>
                      <a:lnTo>
                        <a:pt x="42" y="560"/>
                      </a:lnTo>
                      <a:lnTo>
                        <a:pt x="23" y="531"/>
                      </a:lnTo>
                      <a:lnTo>
                        <a:pt x="18" y="505"/>
                      </a:lnTo>
                      <a:lnTo>
                        <a:pt x="16" y="468"/>
                      </a:lnTo>
                      <a:lnTo>
                        <a:pt x="24" y="444"/>
                      </a:lnTo>
                      <a:lnTo>
                        <a:pt x="42" y="418"/>
                      </a:lnTo>
                      <a:lnTo>
                        <a:pt x="53" y="400"/>
                      </a:lnTo>
                      <a:lnTo>
                        <a:pt x="53" y="381"/>
                      </a:lnTo>
                      <a:lnTo>
                        <a:pt x="42" y="360"/>
                      </a:lnTo>
                      <a:lnTo>
                        <a:pt x="29" y="318"/>
                      </a:lnTo>
                      <a:lnTo>
                        <a:pt x="29" y="292"/>
                      </a:lnTo>
                      <a:lnTo>
                        <a:pt x="35" y="266"/>
                      </a:lnTo>
                      <a:lnTo>
                        <a:pt x="47" y="247"/>
                      </a:lnTo>
                      <a:lnTo>
                        <a:pt x="50" y="229"/>
                      </a:lnTo>
                      <a:lnTo>
                        <a:pt x="47" y="205"/>
                      </a:lnTo>
                      <a:lnTo>
                        <a:pt x="31" y="173"/>
                      </a:lnTo>
                      <a:lnTo>
                        <a:pt x="23" y="150"/>
                      </a:lnTo>
                      <a:lnTo>
                        <a:pt x="24" y="110"/>
                      </a:lnTo>
                      <a:lnTo>
                        <a:pt x="37" y="94"/>
                      </a:lnTo>
                      <a:lnTo>
                        <a:pt x="53" y="68"/>
                      </a:lnTo>
                      <a:lnTo>
                        <a:pt x="62" y="47"/>
                      </a:lnTo>
                      <a:lnTo>
                        <a:pt x="56" y="29"/>
                      </a:lnTo>
                      <a:lnTo>
                        <a:pt x="60" y="10"/>
                      </a:lnTo>
                      <a:lnTo>
                        <a:pt x="7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 name="Freeform 165">
                  <a:extLst>
                    <a:ext uri="{FF2B5EF4-FFF2-40B4-BE49-F238E27FC236}">
                      <a16:creationId xmlns:a16="http://schemas.microsoft.com/office/drawing/2014/main" id="{4B8098FA-4E49-4FD7-A789-018C32D8CBA5}"/>
                    </a:ext>
                  </a:extLst>
                </p:cNvPr>
                <p:cNvSpPr>
                  <a:spLocks/>
                </p:cNvSpPr>
                <p:nvPr/>
              </p:nvSpPr>
              <p:spPr bwMode="auto">
                <a:xfrm>
                  <a:off x="4065" y="1093"/>
                  <a:ext cx="75" cy="65"/>
                </a:xfrm>
                <a:custGeom>
                  <a:avLst/>
                  <a:gdLst>
                    <a:gd name="T0" fmla="*/ 0 w 225"/>
                    <a:gd name="T1" fmla="*/ 0 h 193"/>
                    <a:gd name="T2" fmla="*/ 0 w 225"/>
                    <a:gd name="T3" fmla="*/ 0 h 193"/>
                    <a:gd name="T4" fmla="*/ 0 w 225"/>
                    <a:gd name="T5" fmla="*/ 0 h 193"/>
                    <a:gd name="T6" fmla="*/ 0 w 225"/>
                    <a:gd name="T7" fmla="*/ 0 h 193"/>
                    <a:gd name="T8" fmla="*/ 0 w 225"/>
                    <a:gd name="T9" fmla="*/ 0 h 193"/>
                    <a:gd name="T10" fmla="*/ 0 w 225"/>
                    <a:gd name="T11" fmla="*/ 0 h 193"/>
                    <a:gd name="T12" fmla="*/ 0 w 225"/>
                    <a:gd name="T13" fmla="*/ 0 h 193"/>
                    <a:gd name="T14" fmla="*/ 0 w 225"/>
                    <a:gd name="T15" fmla="*/ 0 h 193"/>
                    <a:gd name="T16" fmla="*/ 0 w 225"/>
                    <a:gd name="T17" fmla="*/ 0 h 1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5"/>
                    <a:gd name="T28" fmla="*/ 0 h 193"/>
                    <a:gd name="T29" fmla="*/ 225 w 225"/>
                    <a:gd name="T30" fmla="*/ 193 h 19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5" h="193">
                      <a:moveTo>
                        <a:pt x="225" y="156"/>
                      </a:moveTo>
                      <a:lnTo>
                        <a:pt x="156" y="100"/>
                      </a:lnTo>
                      <a:lnTo>
                        <a:pt x="99" y="50"/>
                      </a:lnTo>
                      <a:lnTo>
                        <a:pt x="48" y="0"/>
                      </a:lnTo>
                      <a:lnTo>
                        <a:pt x="0" y="0"/>
                      </a:lnTo>
                      <a:lnTo>
                        <a:pt x="112" y="81"/>
                      </a:lnTo>
                      <a:lnTo>
                        <a:pt x="166" y="130"/>
                      </a:lnTo>
                      <a:lnTo>
                        <a:pt x="212" y="193"/>
                      </a:lnTo>
                      <a:lnTo>
                        <a:pt x="225"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 name="Freeform 166">
                  <a:extLst>
                    <a:ext uri="{FF2B5EF4-FFF2-40B4-BE49-F238E27FC236}">
                      <a16:creationId xmlns:a16="http://schemas.microsoft.com/office/drawing/2014/main" id="{976BE610-4804-4FE6-BFCD-78DCF4019236}"/>
                    </a:ext>
                  </a:extLst>
                </p:cNvPr>
                <p:cNvSpPr>
                  <a:spLocks/>
                </p:cNvSpPr>
                <p:nvPr/>
              </p:nvSpPr>
              <p:spPr bwMode="auto">
                <a:xfrm>
                  <a:off x="4065" y="1130"/>
                  <a:ext cx="65" cy="53"/>
                </a:xfrm>
                <a:custGeom>
                  <a:avLst/>
                  <a:gdLst>
                    <a:gd name="T0" fmla="*/ 0 w 195"/>
                    <a:gd name="T1" fmla="*/ 0 h 159"/>
                    <a:gd name="T2" fmla="*/ 0 w 195"/>
                    <a:gd name="T3" fmla="*/ 0 h 159"/>
                    <a:gd name="T4" fmla="*/ 0 w 195"/>
                    <a:gd name="T5" fmla="*/ 0 h 159"/>
                    <a:gd name="T6" fmla="*/ 0 w 195"/>
                    <a:gd name="T7" fmla="*/ 0 h 159"/>
                    <a:gd name="T8" fmla="*/ 0 w 195"/>
                    <a:gd name="T9" fmla="*/ 0 h 159"/>
                    <a:gd name="T10" fmla="*/ 0 w 195"/>
                    <a:gd name="T11" fmla="*/ 0 h 159"/>
                    <a:gd name="T12" fmla="*/ 0 w 195"/>
                    <a:gd name="T13" fmla="*/ 0 h 159"/>
                    <a:gd name="T14" fmla="*/ 0 w 195"/>
                    <a:gd name="T15" fmla="*/ 0 h 159"/>
                    <a:gd name="T16" fmla="*/ 0 w 195"/>
                    <a:gd name="T17" fmla="*/ 0 h 159"/>
                    <a:gd name="T18" fmla="*/ 0 w 195"/>
                    <a:gd name="T19" fmla="*/ 0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5"/>
                    <a:gd name="T31" fmla="*/ 0 h 159"/>
                    <a:gd name="T32" fmla="*/ 195 w 195"/>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5" h="159">
                      <a:moveTo>
                        <a:pt x="195" y="100"/>
                      </a:moveTo>
                      <a:lnTo>
                        <a:pt x="144" y="82"/>
                      </a:lnTo>
                      <a:lnTo>
                        <a:pt x="107" y="50"/>
                      </a:lnTo>
                      <a:lnTo>
                        <a:pt x="39" y="0"/>
                      </a:lnTo>
                      <a:lnTo>
                        <a:pt x="0" y="0"/>
                      </a:lnTo>
                      <a:lnTo>
                        <a:pt x="89" y="50"/>
                      </a:lnTo>
                      <a:lnTo>
                        <a:pt x="122" y="84"/>
                      </a:lnTo>
                      <a:lnTo>
                        <a:pt x="195" y="159"/>
                      </a:lnTo>
                      <a:lnTo>
                        <a:pt x="191" y="113"/>
                      </a:lnTo>
                      <a:lnTo>
                        <a:pt x="195"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 name="Freeform 167">
                  <a:extLst>
                    <a:ext uri="{FF2B5EF4-FFF2-40B4-BE49-F238E27FC236}">
                      <a16:creationId xmlns:a16="http://schemas.microsoft.com/office/drawing/2014/main" id="{E55D36A0-4211-4D60-8E68-F3C7954FD9AC}"/>
                    </a:ext>
                  </a:extLst>
                </p:cNvPr>
                <p:cNvSpPr>
                  <a:spLocks/>
                </p:cNvSpPr>
                <p:nvPr/>
              </p:nvSpPr>
              <p:spPr bwMode="auto">
                <a:xfrm>
                  <a:off x="4055" y="1161"/>
                  <a:ext cx="76" cy="83"/>
                </a:xfrm>
                <a:custGeom>
                  <a:avLst/>
                  <a:gdLst>
                    <a:gd name="T0" fmla="*/ 0 w 229"/>
                    <a:gd name="T1" fmla="*/ 0 h 247"/>
                    <a:gd name="T2" fmla="*/ 0 w 229"/>
                    <a:gd name="T3" fmla="*/ 0 h 247"/>
                    <a:gd name="T4" fmla="*/ 0 w 229"/>
                    <a:gd name="T5" fmla="*/ 0 h 247"/>
                    <a:gd name="T6" fmla="*/ 0 w 229"/>
                    <a:gd name="T7" fmla="*/ 0 h 247"/>
                    <a:gd name="T8" fmla="*/ 0 w 229"/>
                    <a:gd name="T9" fmla="*/ 0 h 247"/>
                    <a:gd name="T10" fmla="*/ 0 w 229"/>
                    <a:gd name="T11" fmla="*/ 0 h 247"/>
                    <a:gd name="T12" fmla="*/ 0 w 229"/>
                    <a:gd name="T13" fmla="*/ 0 h 247"/>
                    <a:gd name="T14" fmla="*/ 0 w 229"/>
                    <a:gd name="T15" fmla="*/ 0 h 247"/>
                    <a:gd name="T16" fmla="*/ 0 w 229"/>
                    <a:gd name="T17" fmla="*/ 0 h 247"/>
                    <a:gd name="T18" fmla="*/ 0 w 229"/>
                    <a:gd name="T19" fmla="*/ 0 h 247"/>
                    <a:gd name="T20" fmla="*/ 0 w 229"/>
                    <a:gd name="T21" fmla="*/ 0 h 247"/>
                    <a:gd name="T22" fmla="*/ 0 w 229"/>
                    <a:gd name="T23" fmla="*/ 0 h 247"/>
                    <a:gd name="T24" fmla="*/ 0 w 229"/>
                    <a:gd name="T25" fmla="*/ 0 h 247"/>
                    <a:gd name="T26" fmla="*/ 0 w 229"/>
                    <a:gd name="T27" fmla="*/ 0 h 2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9"/>
                    <a:gd name="T43" fmla="*/ 0 h 247"/>
                    <a:gd name="T44" fmla="*/ 229 w 229"/>
                    <a:gd name="T45" fmla="*/ 247 h 24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9" h="247">
                      <a:moveTo>
                        <a:pt x="225" y="184"/>
                      </a:moveTo>
                      <a:lnTo>
                        <a:pt x="162" y="128"/>
                      </a:lnTo>
                      <a:lnTo>
                        <a:pt x="137" y="90"/>
                      </a:lnTo>
                      <a:lnTo>
                        <a:pt x="87" y="53"/>
                      </a:lnTo>
                      <a:lnTo>
                        <a:pt x="43" y="19"/>
                      </a:lnTo>
                      <a:lnTo>
                        <a:pt x="12" y="0"/>
                      </a:lnTo>
                      <a:lnTo>
                        <a:pt x="0" y="0"/>
                      </a:lnTo>
                      <a:lnTo>
                        <a:pt x="0" y="19"/>
                      </a:lnTo>
                      <a:lnTo>
                        <a:pt x="37" y="45"/>
                      </a:lnTo>
                      <a:lnTo>
                        <a:pt x="106" y="88"/>
                      </a:lnTo>
                      <a:lnTo>
                        <a:pt x="156" y="139"/>
                      </a:lnTo>
                      <a:lnTo>
                        <a:pt x="191" y="195"/>
                      </a:lnTo>
                      <a:lnTo>
                        <a:pt x="229" y="247"/>
                      </a:lnTo>
                      <a:lnTo>
                        <a:pt x="225" y="1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5" name="Freeform 168">
                  <a:extLst>
                    <a:ext uri="{FF2B5EF4-FFF2-40B4-BE49-F238E27FC236}">
                      <a16:creationId xmlns:a16="http://schemas.microsoft.com/office/drawing/2014/main" id="{8AAD2600-9340-4BEB-88C6-6F0C52E14798}"/>
                    </a:ext>
                  </a:extLst>
                </p:cNvPr>
                <p:cNvSpPr>
                  <a:spLocks/>
                </p:cNvSpPr>
                <p:nvPr/>
              </p:nvSpPr>
              <p:spPr bwMode="auto">
                <a:xfrm>
                  <a:off x="4062" y="1229"/>
                  <a:ext cx="60" cy="48"/>
                </a:xfrm>
                <a:custGeom>
                  <a:avLst/>
                  <a:gdLst>
                    <a:gd name="T0" fmla="*/ 0 w 178"/>
                    <a:gd name="T1" fmla="*/ 0 h 144"/>
                    <a:gd name="T2" fmla="*/ 0 w 178"/>
                    <a:gd name="T3" fmla="*/ 0 h 144"/>
                    <a:gd name="T4" fmla="*/ 0 w 178"/>
                    <a:gd name="T5" fmla="*/ 0 h 144"/>
                    <a:gd name="T6" fmla="*/ 0 w 178"/>
                    <a:gd name="T7" fmla="*/ 0 h 144"/>
                    <a:gd name="T8" fmla="*/ 0 w 178"/>
                    <a:gd name="T9" fmla="*/ 0 h 144"/>
                    <a:gd name="T10" fmla="*/ 0 w 178"/>
                    <a:gd name="T11" fmla="*/ 0 h 144"/>
                    <a:gd name="T12" fmla="*/ 0 w 178"/>
                    <a:gd name="T13" fmla="*/ 0 h 144"/>
                    <a:gd name="T14" fmla="*/ 0 w 178"/>
                    <a:gd name="T15" fmla="*/ 0 h 144"/>
                    <a:gd name="T16" fmla="*/ 0 w 178"/>
                    <a:gd name="T17" fmla="*/ 0 h 144"/>
                    <a:gd name="T18" fmla="*/ 0 w 178"/>
                    <a:gd name="T19" fmla="*/ 0 h 144"/>
                    <a:gd name="T20" fmla="*/ 0 w 178"/>
                    <a:gd name="T21" fmla="*/ 0 h 144"/>
                    <a:gd name="T22" fmla="*/ 0 w 178"/>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8"/>
                    <a:gd name="T37" fmla="*/ 0 h 144"/>
                    <a:gd name="T38" fmla="*/ 178 w 178"/>
                    <a:gd name="T39" fmla="*/ 144 h 1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8" h="144">
                      <a:moveTo>
                        <a:pt x="178" y="118"/>
                      </a:moveTo>
                      <a:lnTo>
                        <a:pt x="128" y="65"/>
                      </a:lnTo>
                      <a:lnTo>
                        <a:pt x="76" y="31"/>
                      </a:lnTo>
                      <a:lnTo>
                        <a:pt x="32" y="8"/>
                      </a:lnTo>
                      <a:lnTo>
                        <a:pt x="0" y="0"/>
                      </a:lnTo>
                      <a:lnTo>
                        <a:pt x="20" y="31"/>
                      </a:lnTo>
                      <a:lnTo>
                        <a:pt x="76" y="62"/>
                      </a:lnTo>
                      <a:lnTo>
                        <a:pt x="120" y="108"/>
                      </a:lnTo>
                      <a:lnTo>
                        <a:pt x="141" y="138"/>
                      </a:lnTo>
                      <a:lnTo>
                        <a:pt x="160" y="144"/>
                      </a:lnTo>
                      <a:lnTo>
                        <a:pt x="177" y="133"/>
                      </a:lnTo>
                      <a:lnTo>
                        <a:pt x="178"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6" name="Freeform 169">
                  <a:extLst>
                    <a:ext uri="{FF2B5EF4-FFF2-40B4-BE49-F238E27FC236}">
                      <a16:creationId xmlns:a16="http://schemas.microsoft.com/office/drawing/2014/main" id="{0AAE7AF4-2B70-409D-90E6-FA34B399660B}"/>
                    </a:ext>
                  </a:extLst>
                </p:cNvPr>
                <p:cNvSpPr>
                  <a:spLocks/>
                </p:cNvSpPr>
                <p:nvPr/>
              </p:nvSpPr>
              <p:spPr bwMode="auto">
                <a:xfrm>
                  <a:off x="4055" y="1262"/>
                  <a:ext cx="66" cy="60"/>
                </a:xfrm>
                <a:custGeom>
                  <a:avLst/>
                  <a:gdLst>
                    <a:gd name="T0" fmla="*/ 0 w 197"/>
                    <a:gd name="T1" fmla="*/ 0 h 179"/>
                    <a:gd name="T2" fmla="*/ 0 w 197"/>
                    <a:gd name="T3" fmla="*/ 0 h 179"/>
                    <a:gd name="T4" fmla="*/ 0 w 197"/>
                    <a:gd name="T5" fmla="*/ 0 h 179"/>
                    <a:gd name="T6" fmla="*/ 0 w 197"/>
                    <a:gd name="T7" fmla="*/ 0 h 179"/>
                    <a:gd name="T8" fmla="*/ 0 w 197"/>
                    <a:gd name="T9" fmla="*/ 0 h 179"/>
                    <a:gd name="T10" fmla="*/ 0 w 197"/>
                    <a:gd name="T11" fmla="*/ 0 h 179"/>
                    <a:gd name="T12" fmla="*/ 0 w 197"/>
                    <a:gd name="T13" fmla="*/ 0 h 179"/>
                    <a:gd name="T14" fmla="*/ 0 w 197"/>
                    <a:gd name="T15" fmla="*/ 0 h 179"/>
                    <a:gd name="T16" fmla="*/ 0 w 197"/>
                    <a:gd name="T17" fmla="*/ 0 h 179"/>
                    <a:gd name="T18" fmla="*/ 0 w 197"/>
                    <a:gd name="T19" fmla="*/ 0 h 179"/>
                    <a:gd name="T20" fmla="*/ 0 w 197"/>
                    <a:gd name="T21" fmla="*/ 0 h 179"/>
                    <a:gd name="T22" fmla="*/ 0 w 197"/>
                    <a:gd name="T23" fmla="*/ 0 h 1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7"/>
                    <a:gd name="T37" fmla="*/ 0 h 179"/>
                    <a:gd name="T38" fmla="*/ 197 w 197"/>
                    <a:gd name="T39" fmla="*/ 179 h 1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7" h="179">
                      <a:moveTo>
                        <a:pt x="197" y="166"/>
                      </a:moveTo>
                      <a:lnTo>
                        <a:pt x="146" y="112"/>
                      </a:lnTo>
                      <a:lnTo>
                        <a:pt x="83" y="47"/>
                      </a:lnTo>
                      <a:lnTo>
                        <a:pt x="46" y="16"/>
                      </a:lnTo>
                      <a:lnTo>
                        <a:pt x="17" y="0"/>
                      </a:lnTo>
                      <a:lnTo>
                        <a:pt x="0" y="10"/>
                      </a:lnTo>
                      <a:lnTo>
                        <a:pt x="33" y="37"/>
                      </a:lnTo>
                      <a:lnTo>
                        <a:pt x="90" y="94"/>
                      </a:lnTo>
                      <a:lnTo>
                        <a:pt x="142" y="150"/>
                      </a:lnTo>
                      <a:lnTo>
                        <a:pt x="177" y="179"/>
                      </a:lnTo>
                      <a:lnTo>
                        <a:pt x="186" y="179"/>
                      </a:lnTo>
                      <a:lnTo>
                        <a:pt x="197" y="1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7" name="Freeform 170">
                  <a:extLst>
                    <a:ext uri="{FF2B5EF4-FFF2-40B4-BE49-F238E27FC236}">
                      <a16:creationId xmlns:a16="http://schemas.microsoft.com/office/drawing/2014/main" id="{D6A4DE49-ED19-4793-8330-68C1EDDB0EE6}"/>
                    </a:ext>
                  </a:extLst>
                </p:cNvPr>
                <p:cNvSpPr>
                  <a:spLocks/>
                </p:cNvSpPr>
                <p:nvPr/>
              </p:nvSpPr>
              <p:spPr bwMode="auto">
                <a:xfrm>
                  <a:off x="4063" y="1312"/>
                  <a:ext cx="46" cy="47"/>
                </a:xfrm>
                <a:custGeom>
                  <a:avLst/>
                  <a:gdLst>
                    <a:gd name="T0" fmla="*/ 0 w 139"/>
                    <a:gd name="T1" fmla="*/ 0 h 141"/>
                    <a:gd name="T2" fmla="*/ 0 w 139"/>
                    <a:gd name="T3" fmla="*/ 0 h 141"/>
                    <a:gd name="T4" fmla="*/ 0 w 139"/>
                    <a:gd name="T5" fmla="*/ 0 h 141"/>
                    <a:gd name="T6" fmla="*/ 0 w 139"/>
                    <a:gd name="T7" fmla="*/ 0 h 141"/>
                    <a:gd name="T8" fmla="*/ 0 w 139"/>
                    <a:gd name="T9" fmla="*/ 0 h 141"/>
                    <a:gd name="T10" fmla="*/ 0 w 139"/>
                    <a:gd name="T11" fmla="*/ 0 h 141"/>
                    <a:gd name="T12" fmla="*/ 0 w 139"/>
                    <a:gd name="T13" fmla="*/ 0 h 141"/>
                    <a:gd name="T14" fmla="*/ 0 w 139"/>
                    <a:gd name="T15" fmla="*/ 0 h 141"/>
                    <a:gd name="T16" fmla="*/ 0 w 139"/>
                    <a:gd name="T17" fmla="*/ 0 h 1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41"/>
                    <a:gd name="T29" fmla="*/ 139 w 139"/>
                    <a:gd name="T30" fmla="*/ 141 h 1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41">
                      <a:moveTo>
                        <a:pt x="137" y="118"/>
                      </a:moveTo>
                      <a:lnTo>
                        <a:pt x="80" y="36"/>
                      </a:lnTo>
                      <a:lnTo>
                        <a:pt x="25" y="4"/>
                      </a:lnTo>
                      <a:lnTo>
                        <a:pt x="0" y="0"/>
                      </a:lnTo>
                      <a:lnTo>
                        <a:pt x="6" y="16"/>
                      </a:lnTo>
                      <a:lnTo>
                        <a:pt x="69" y="62"/>
                      </a:lnTo>
                      <a:lnTo>
                        <a:pt x="130" y="136"/>
                      </a:lnTo>
                      <a:lnTo>
                        <a:pt x="139" y="141"/>
                      </a:lnTo>
                      <a:lnTo>
                        <a:pt x="137"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8" name="Freeform 171">
                  <a:extLst>
                    <a:ext uri="{FF2B5EF4-FFF2-40B4-BE49-F238E27FC236}">
                      <a16:creationId xmlns:a16="http://schemas.microsoft.com/office/drawing/2014/main" id="{25EAA7EC-5236-4229-8B30-BB92A4FA3A9C}"/>
                    </a:ext>
                  </a:extLst>
                </p:cNvPr>
                <p:cNvSpPr>
                  <a:spLocks/>
                </p:cNvSpPr>
                <p:nvPr/>
              </p:nvSpPr>
              <p:spPr bwMode="auto">
                <a:xfrm>
                  <a:off x="4065" y="1358"/>
                  <a:ext cx="31" cy="36"/>
                </a:xfrm>
                <a:custGeom>
                  <a:avLst/>
                  <a:gdLst>
                    <a:gd name="T0" fmla="*/ 0 w 93"/>
                    <a:gd name="T1" fmla="*/ 0 h 107"/>
                    <a:gd name="T2" fmla="*/ 0 w 93"/>
                    <a:gd name="T3" fmla="*/ 0 h 107"/>
                    <a:gd name="T4" fmla="*/ 0 w 93"/>
                    <a:gd name="T5" fmla="*/ 0 h 107"/>
                    <a:gd name="T6" fmla="*/ 0 w 93"/>
                    <a:gd name="T7" fmla="*/ 0 h 107"/>
                    <a:gd name="T8" fmla="*/ 0 w 93"/>
                    <a:gd name="T9" fmla="*/ 0 h 107"/>
                    <a:gd name="T10" fmla="*/ 0 w 93"/>
                    <a:gd name="T11" fmla="*/ 0 h 107"/>
                    <a:gd name="T12" fmla="*/ 0 w 93"/>
                    <a:gd name="T13" fmla="*/ 0 h 107"/>
                    <a:gd name="T14" fmla="*/ 0 w 93"/>
                    <a:gd name="T15" fmla="*/ 0 h 107"/>
                    <a:gd name="T16" fmla="*/ 0 w 93"/>
                    <a:gd name="T17" fmla="*/ 0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3"/>
                    <a:gd name="T28" fmla="*/ 0 h 107"/>
                    <a:gd name="T29" fmla="*/ 93 w 93"/>
                    <a:gd name="T30" fmla="*/ 107 h 1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3" h="107">
                      <a:moveTo>
                        <a:pt x="89" y="81"/>
                      </a:moveTo>
                      <a:lnTo>
                        <a:pt x="43" y="19"/>
                      </a:lnTo>
                      <a:lnTo>
                        <a:pt x="3" y="0"/>
                      </a:lnTo>
                      <a:lnTo>
                        <a:pt x="0" y="19"/>
                      </a:lnTo>
                      <a:lnTo>
                        <a:pt x="19" y="50"/>
                      </a:lnTo>
                      <a:lnTo>
                        <a:pt x="69" y="92"/>
                      </a:lnTo>
                      <a:lnTo>
                        <a:pt x="83" y="107"/>
                      </a:lnTo>
                      <a:lnTo>
                        <a:pt x="93" y="100"/>
                      </a:lnTo>
                      <a:lnTo>
                        <a:pt x="89"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9" name="Freeform 172">
                  <a:extLst>
                    <a:ext uri="{FF2B5EF4-FFF2-40B4-BE49-F238E27FC236}">
                      <a16:creationId xmlns:a16="http://schemas.microsoft.com/office/drawing/2014/main" id="{2981CE51-EB64-4516-A3A8-83E17D0697B0}"/>
                    </a:ext>
                  </a:extLst>
                </p:cNvPr>
                <p:cNvSpPr>
                  <a:spLocks/>
                </p:cNvSpPr>
                <p:nvPr/>
              </p:nvSpPr>
              <p:spPr bwMode="auto">
                <a:xfrm>
                  <a:off x="4067" y="1405"/>
                  <a:ext cx="40" cy="41"/>
                </a:xfrm>
                <a:custGeom>
                  <a:avLst/>
                  <a:gdLst>
                    <a:gd name="T0" fmla="*/ 0 w 119"/>
                    <a:gd name="T1" fmla="*/ 0 h 121"/>
                    <a:gd name="T2" fmla="*/ 0 w 119"/>
                    <a:gd name="T3" fmla="*/ 0 h 121"/>
                    <a:gd name="T4" fmla="*/ 0 w 119"/>
                    <a:gd name="T5" fmla="*/ 0 h 121"/>
                    <a:gd name="T6" fmla="*/ 0 w 119"/>
                    <a:gd name="T7" fmla="*/ 0 h 121"/>
                    <a:gd name="T8" fmla="*/ 0 w 119"/>
                    <a:gd name="T9" fmla="*/ 0 h 121"/>
                    <a:gd name="T10" fmla="*/ 0 w 119"/>
                    <a:gd name="T11" fmla="*/ 0 h 121"/>
                    <a:gd name="T12" fmla="*/ 0 w 119"/>
                    <a:gd name="T13" fmla="*/ 0 h 121"/>
                    <a:gd name="T14" fmla="*/ 0 w 119"/>
                    <a:gd name="T15" fmla="*/ 0 h 121"/>
                    <a:gd name="T16" fmla="*/ 0 w 119"/>
                    <a:gd name="T17" fmla="*/ 0 h 1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9"/>
                    <a:gd name="T28" fmla="*/ 0 h 121"/>
                    <a:gd name="T29" fmla="*/ 119 w 119"/>
                    <a:gd name="T30" fmla="*/ 121 h 1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9" h="121">
                      <a:moveTo>
                        <a:pt x="119" y="121"/>
                      </a:moveTo>
                      <a:lnTo>
                        <a:pt x="103" y="102"/>
                      </a:lnTo>
                      <a:lnTo>
                        <a:pt x="69" y="52"/>
                      </a:lnTo>
                      <a:lnTo>
                        <a:pt x="21" y="0"/>
                      </a:lnTo>
                      <a:lnTo>
                        <a:pt x="0" y="0"/>
                      </a:lnTo>
                      <a:lnTo>
                        <a:pt x="8" y="18"/>
                      </a:lnTo>
                      <a:lnTo>
                        <a:pt x="46" y="68"/>
                      </a:lnTo>
                      <a:lnTo>
                        <a:pt x="83" y="118"/>
                      </a:lnTo>
                      <a:lnTo>
                        <a:pt x="119" y="1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 name="Freeform 173">
                  <a:extLst>
                    <a:ext uri="{FF2B5EF4-FFF2-40B4-BE49-F238E27FC236}">
                      <a16:creationId xmlns:a16="http://schemas.microsoft.com/office/drawing/2014/main" id="{4020D70E-AD88-4A76-8D3A-0D43900B75F4}"/>
                    </a:ext>
                  </a:extLst>
                </p:cNvPr>
                <p:cNvSpPr>
                  <a:spLocks/>
                </p:cNvSpPr>
                <p:nvPr/>
              </p:nvSpPr>
              <p:spPr bwMode="auto">
                <a:xfrm>
                  <a:off x="4121" y="1070"/>
                  <a:ext cx="121" cy="448"/>
                </a:xfrm>
                <a:custGeom>
                  <a:avLst/>
                  <a:gdLst>
                    <a:gd name="T0" fmla="*/ 0 w 363"/>
                    <a:gd name="T1" fmla="*/ 0 h 1345"/>
                    <a:gd name="T2" fmla="*/ 0 w 363"/>
                    <a:gd name="T3" fmla="*/ 0 h 1345"/>
                    <a:gd name="T4" fmla="*/ 0 w 363"/>
                    <a:gd name="T5" fmla="*/ 0 h 1345"/>
                    <a:gd name="T6" fmla="*/ 0 w 363"/>
                    <a:gd name="T7" fmla="*/ 0 h 1345"/>
                    <a:gd name="T8" fmla="*/ 0 w 363"/>
                    <a:gd name="T9" fmla="*/ 0 h 1345"/>
                    <a:gd name="T10" fmla="*/ 0 w 363"/>
                    <a:gd name="T11" fmla="*/ 0 h 1345"/>
                    <a:gd name="T12" fmla="*/ 0 w 363"/>
                    <a:gd name="T13" fmla="*/ 0 h 1345"/>
                    <a:gd name="T14" fmla="*/ 0 w 363"/>
                    <a:gd name="T15" fmla="*/ 0 h 1345"/>
                    <a:gd name="T16" fmla="*/ 0 w 363"/>
                    <a:gd name="T17" fmla="*/ 0 h 1345"/>
                    <a:gd name="T18" fmla="*/ 0 w 363"/>
                    <a:gd name="T19" fmla="*/ 0 h 1345"/>
                    <a:gd name="T20" fmla="*/ 0 w 363"/>
                    <a:gd name="T21" fmla="*/ 0 h 1345"/>
                    <a:gd name="T22" fmla="*/ 0 w 363"/>
                    <a:gd name="T23" fmla="*/ 0 h 1345"/>
                    <a:gd name="T24" fmla="*/ 0 w 363"/>
                    <a:gd name="T25" fmla="*/ 0 h 1345"/>
                    <a:gd name="T26" fmla="*/ 0 w 363"/>
                    <a:gd name="T27" fmla="*/ 0 h 1345"/>
                    <a:gd name="T28" fmla="*/ 0 w 363"/>
                    <a:gd name="T29" fmla="*/ 0 h 1345"/>
                    <a:gd name="T30" fmla="*/ 0 w 363"/>
                    <a:gd name="T31" fmla="*/ 0 h 1345"/>
                    <a:gd name="T32" fmla="*/ 0 w 363"/>
                    <a:gd name="T33" fmla="*/ 0 h 1345"/>
                    <a:gd name="T34" fmla="*/ 0 w 363"/>
                    <a:gd name="T35" fmla="*/ 0 h 1345"/>
                    <a:gd name="T36" fmla="*/ 0 w 363"/>
                    <a:gd name="T37" fmla="*/ 0 h 1345"/>
                    <a:gd name="T38" fmla="*/ 0 w 363"/>
                    <a:gd name="T39" fmla="*/ 0 h 1345"/>
                    <a:gd name="T40" fmla="*/ 0 w 363"/>
                    <a:gd name="T41" fmla="*/ 0 h 1345"/>
                    <a:gd name="T42" fmla="*/ 0 w 363"/>
                    <a:gd name="T43" fmla="*/ 0 h 1345"/>
                    <a:gd name="T44" fmla="*/ 0 w 363"/>
                    <a:gd name="T45" fmla="*/ 0 h 1345"/>
                    <a:gd name="T46" fmla="*/ 0 w 363"/>
                    <a:gd name="T47" fmla="*/ 0 h 1345"/>
                    <a:gd name="T48" fmla="*/ 0 w 363"/>
                    <a:gd name="T49" fmla="*/ 0 h 1345"/>
                    <a:gd name="T50" fmla="*/ 0 w 363"/>
                    <a:gd name="T51" fmla="*/ 0 h 1345"/>
                    <a:gd name="T52" fmla="*/ 0 w 363"/>
                    <a:gd name="T53" fmla="*/ 0 h 1345"/>
                    <a:gd name="T54" fmla="*/ 0 w 363"/>
                    <a:gd name="T55" fmla="*/ 0 h 1345"/>
                    <a:gd name="T56" fmla="*/ 0 w 363"/>
                    <a:gd name="T57" fmla="*/ 0 h 1345"/>
                    <a:gd name="T58" fmla="*/ 0 w 363"/>
                    <a:gd name="T59" fmla="*/ 0 h 1345"/>
                    <a:gd name="T60" fmla="*/ 0 w 363"/>
                    <a:gd name="T61" fmla="*/ 0 h 1345"/>
                    <a:gd name="T62" fmla="*/ 0 w 363"/>
                    <a:gd name="T63" fmla="*/ 0 h 1345"/>
                    <a:gd name="T64" fmla="*/ 0 w 363"/>
                    <a:gd name="T65" fmla="*/ 0 h 1345"/>
                    <a:gd name="T66" fmla="*/ 0 w 363"/>
                    <a:gd name="T67" fmla="*/ 0 h 1345"/>
                    <a:gd name="T68" fmla="*/ 0 w 363"/>
                    <a:gd name="T69" fmla="*/ 0 h 1345"/>
                    <a:gd name="T70" fmla="*/ 0 w 363"/>
                    <a:gd name="T71" fmla="*/ 0 h 1345"/>
                    <a:gd name="T72" fmla="*/ 0 w 363"/>
                    <a:gd name="T73" fmla="*/ 0 h 1345"/>
                    <a:gd name="T74" fmla="*/ 0 w 363"/>
                    <a:gd name="T75" fmla="*/ 0 h 1345"/>
                    <a:gd name="T76" fmla="*/ 0 w 363"/>
                    <a:gd name="T77" fmla="*/ 0 h 1345"/>
                    <a:gd name="T78" fmla="*/ 0 w 363"/>
                    <a:gd name="T79" fmla="*/ 0 h 1345"/>
                    <a:gd name="T80" fmla="*/ 0 w 363"/>
                    <a:gd name="T81" fmla="*/ 0 h 1345"/>
                    <a:gd name="T82" fmla="*/ 0 w 363"/>
                    <a:gd name="T83" fmla="*/ 0 h 1345"/>
                    <a:gd name="T84" fmla="*/ 0 w 363"/>
                    <a:gd name="T85" fmla="*/ 0 h 1345"/>
                    <a:gd name="T86" fmla="*/ 0 w 363"/>
                    <a:gd name="T87" fmla="*/ 0 h 1345"/>
                    <a:gd name="T88" fmla="*/ 0 w 363"/>
                    <a:gd name="T89" fmla="*/ 0 h 1345"/>
                    <a:gd name="T90" fmla="*/ 0 w 363"/>
                    <a:gd name="T91" fmla="*/ 0 h 134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3"/>
                    <a:gd name="T139" fmla="*/ 0 h 1345"/>
                    <a:gd name="T140" fmla="*/ 363 w 363"/>
                    <a:gd name="T141" fmla="*/ 1345 h 134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3" h="1345">
                      <a:moveTo>
                        <a:pt x="65" y="127"/>
                      </a:moveTo>
                      <a:lnTo>
                        <a:pt x="52" y="164"/>
                      </a:lnTo>
                      <a:lnTo>
                        <a:pt x="63" y="201"/>
                      </a:lnTo>
                      <a:lnTo>
                        <a:pt x="65" y="238"/>
                      </a:lnTo>
                      <a:lnTo>
                        <a:pt x="52" y="262"/>
                      </a:lnTo>
                      <a:lnTo>
                        <a:pt x="34" y="288"/>
                      </a:lnTo>
                      <a:lnTo>
                        <a:pt x="26" y="330"/>
                      </a:lnTo>
                      <a:lnTo>
                        <a:pt x="37" y="358"/>
                      </a:lnTo>
                      <a:lnTo>
                        <a:pt x="56" y="388"/>
                      </a:lnTo>
                      <a:lnTo>
                        <a:pt x="56" y="414"/>
                      </a:lnTo>
                      <a:lnTo>
                        <a:pt x="44" y="438"/>
                      </a:lnTo>
                      <a:lnTo>
                        <a:pt x="27" y="470"/>
                      </a:lnTo>
                      <a:lnTo>
                        <a:pt x="34" y="501"/>
                      </a:lnTo>
                      <a:lnTo>
                        <a:pt x="58" y="567"/>
                      </a:lnTo>
                      <a:lnTo>
                        <a:pt x="56" y="595"/>
                      </a:lnTo>
                      <a:lnTo>
                        <a:pt x="21" y="649"/>
                      </a:lnTo>
                      <a:lnTo>
                        <a:pt x="21" y="695"/>
                      </a:lnTo>
                      <a:lnTo>
                        <a:pt x="40" y="730"/>
                      </a:lnTo>
                      <a:lnTo>
                        <a:pt x="52" y="761"/>
                      </a:lnTo>
                      <a:lnTo>
                        <a:pt x="50" y="788"/>
                      </a:lnTo>
                      <a:lnTo>
                        <a:pt x="19" y="817"/>
                      </a:lnTo>
                      <a:lnTo>
                        <a:pt x="13" y="838"/>
                      </a:lnTo>
                      <a:lnTo>
                        <a:pt x="19" y="888"/>
                      </a:lnTo>
                      <a:lnTo>
                        <a:pt x="34" y="943"/>
                      </a:lnTo>
                      <a:lnTo>
                        <a:pt x="34" y="974"/>
                      </a:lnTo>
                      <a:lnTo>
                        <a:pt x="31" y="999"/>
                      </a:lnTo>
                      <a:lnTo>
                        <a:pt x="8" y="1036"/>
                      </a:lnTo>
                      <a:lnTo>
                        <a:pt x="0" y="1067"/>
                      </a:lnTo>
                      <a:lnTo>
                        <a:pt x="2" y="1101"/>
                      </a:lnTo>
                      <a:lnTo>
                        <a:pt x="19" y="1125"/>
                      </a:lnTo>
                      <a:lnTo>
                        <a:pt x="37" y="1149"/>
                      </a:lnTo>
                      <a:lnTo>
                        <a:pt x="21" y="1180"/>
                      </a:lnTo>
                      <a:lnTo>
                        <a:pt x="13" y="1211"/>
                      </a:lnTo>
                      <a:lnTo>
                        <a:pt x="27" y="1236"/>
                      </a:lnTo>
                      <a:lnTo>
                        <a:pt x="50" y="1254"/>
                      </a:lnTo>
                      <a:lnTo>
                        <a:pt x="52" y="1286"/>
                      </a:lnTo>
                      <a:lnTo>
                        <a:pt x="52" y="1311"/>
                      </a:lnTo>
                      <a:lnTo>
                        <a:pt x="56" y="1345"/>
                      </a:lnTo>
                      <a:lnTo>
                        <a:pt x="95" y="1317"/>
                      </a:lnTo>
                      <a:lnTo>
                        <a:pt x="137" y="1295"/>
                      </a:lnTo>
                      <a:lnTo>
                        <a:pt x="176" y="1282"/>
                      </a:lnTo>
                      <a:lnTo>
                        <a:pt x="234" y="1282"/>
                      </a:lnTo>
                      <a:lnTo>
                        <a:pt x="276" y="1275"/>
                      </a:lnTo>
                      <a:lnTo>
                        <a:pt x="300" y="1254"/>
                      </a:lnTo>
                      <a:lnTo>
                        <a:pt x="345" y="1243"/>
                      </a:lnTo>
                      <a:lnTo>
                        <a:pt x="321" y="1217"/>
                      </a:lnTo>
                      <a:lnTo>
                        <a:pt x="313" y="1182"/>
                      </a:lnTo>
                      <a:lnTo>
                        <a:pt x="328" y="1143"/>
                      </a:lnTo>
                      <a:lnTo>
                        <a:pt x="326" y="1086"/>
                      </a:lnTo>
                      <a:lnTo>
                        <a:pt x="313" y="1045"/>
                      </a:lnTo>
                      <a:lnTo>
                        <a:pt x="300" y="1024"/>
                      </a:lnTo>
                      <a:lnTo>
                        <a:pt x="297" y="993"/>
                      </a:lnTo>
                      <a:lnTo>
                        <a:pt x="313" y="956"/>
                      </a:lnTo>
                      <a:lnTo>
                        <a:pt x="307" y="930"/>
                      </a:lnTo>
                      <a:lnTo>
                        <a:pt x="276" y="886"/>
                      </a:lnTo>
                      <a:lnTo>
                        <a:pt x="277" y="861"/>
                      </a:lnTo>
                      <a:lnTo>
                        <a:pt x="290" y="838"/>
                      </a:lnTo>
                      <a:lnTo>
                        <a:pt x="319" y="807"/>
                      </a:lnTo>
                      <a:lnTo>
                        <a:pt x="308" y="782"/>
                      </a:lnTo>
                      <a:lnTo>
                        <a:pt x="287" y="730"/>
                      </a:lnTo>
                      <a:lnTo>
                        <a:pt x="271" y="695"/>
                      </a:lnTo>
                      <a:lnTo>
                        <a:pt x="271" y="657"/>
                      </a:lnTo>
                      <a:lnTo>
                        <a:pt x="328" y="637"/>
                      </a:lnTo>
                      <a:lnTo>
                        <a:pt x="334" y="601"/>
                      </a:lnTo>
                      <a:lnTo>
                        <a:pt x="328" y="580"/>
                      </a:lnTo>
                      <a:lnTo>
                        <a:pt x="313" y="562"/>
                      </a:lnTo>
                      <a:lnTo>
                        <a:pt x="315" y="530"/>
                      </a:lnTo>
                      <a:lnTo>
                        <a:pt x="313" y="493"/>
                      </a:lnTo>
                      <a:lnTo>
                        <a:pt x="297" y="474"/>
                      </a:lnTo>
                      <a:lnTo>
                        <a:pt x="284" y="449"/>
                      </a:lnTo>
                      <a:lnTo>
                        <a:pt x="294" y="424"/>
                      </a:lnTo>
                      <a:lnTo>
                        <a:pt x="307" y="395"/>
                      </a:lnTo>
                      <a:lnTo>
                        <a:pt x="307" y="377"/>
                      </a:lnTo>
                      <a:lnTo>
                        <a:pt x="287" y="351"/>
                      </a:lnTo>
                      <a:lnTo>
                        <a:pt x="282" y="330"/>
                      </a:lnTo>
                      <a:lnTo>
                        <a:pt x="287" y="314"/>
                      </a:lnTo>
                      <a:lnTo>
                        <a:pt x="307" y="301"/>
                      </a:lnTo>
                      <a:lnTo>
                        <a:pt x="308" y="280"/>
                      </a:lnTo>
                      <a:lnTo>
                        <a:pt x="303" y="269"/>
                      </a:lnTo>
                      <a:lnTo>
                        <a:pt x="282" y="237"/>
                      </a:lnTo>
                      <a:lnTo>
                        <a:pt x="276" y="201"/>
                      </a:lnTo>
                      <a:lnTo>
                        <a:pt x="277" y="174"/>
                      </a:lnTo>
                      <a:lnTo>
                        <a:pt x="297" y="149"/>
                      </a:lnTo>
                      <a:lnTo>
                        <a:pt x="347" y="95"/>
                      </a:lnTo>
                      <a:lnTo>
                        <a:pt x="363" y="49"/>
                      </a:lnTo>
                      <a:lnTo>
                        <a:pt x="363" y="12"/>
                      </a:lnTo>
                      <a:lnTo>
                        <a:pt x="347" y="0"/>
                      </a:lnTo>
                      <a:lnTo>
                        <a:pt x="321" y="12"/>
                      </a:lnTo>
                      <a:lnTo>
                        <a:pt x="258" y="51"/>
                      </a:lnTo>
                      <a:lnTo>
                        <a:pt x="200" y="77"/>
                      </a:lnTo>
                      <a:lnTo>
                        <a:pt x="140" y="101"/>
                      </a:lnTo>
                      <a:lnTo>
                        <a:pt x="100" y="114"/>
                      </a:lnTo>
                      <a:lnTo>
                        <a:pt x="65" y="12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 name="Freeform 174">
                  <a:extLst>
                    <a:ext uri="{FF2B5EF4-FFF2-40B4-BE49-F238E27FC236}">
                      <a16:creationId xmlns:a16="http://schemas.microsoft.com/office/drawing/2014/main" id="{D9B4A697-46EA-4EA4-807B-A15D56027363}"/>
                    </a:ext>
                  </a:extLst>
                </p:cNvPr>
                <p:cNvSpPr>
                  <a:spLocks/>
                </p:cNvSpPr>
                <p:nvPr/>
              </p:nvSpPr>
              <p:spPr bwMode="auto">
                <a:xfrm>
                  <a:off x="4036" y="1066"/>
                  <a:ext cx="217" cy="459"/>
                </a:xfrm>
                <a:custGeom>
                  <a:avLst/>
                  <a:gdLst>
                    <a:gd name="T0" fmla="*/ 0 w 650"/>
                    <a:gd name="T1" fmla="*/ 0 h 1377"/>
                    <a:gd name="T2" fmla="*/ 0 w 650"/>
                    <a:gd name="T3" fmla="*/ 0 h 1377"/>
                    <a:gd name="T4" fmla="*/ 0 w 650"/>
                    <a:gd name="T5" fmla="*/ 0 h 1377"/>
                    <a:gd name="T6" fmla="*/ 0 w 650"/>
                    <a:gd name="T7" fmla="*/ 0 h 1377"/>
                    <a:gd name="T8" fmla="*/ 0 w 650"/>
                    <a:gd name="T9" fmla="*/ 0 h 1377"/>
                    <a:gd name="T10" fmla="*/ 0 w 650"/>
                    <a:gd name="T11" fmla="*/ 0 h 1377"/>
                    <a:gd name="T12" fmla="*/ 0 w 650"/>
                    <a:gd name="T13" fmla="*/ 0 h 1377"/>
                    <a:gd name="T14" fmla="*/ 0 w 650"/>
                    <a:gd name="T15" fmla="*/ 0 h 1377"/>
                    <a:gd name="T16" fmla="*/ 0 w 650"/>
                    <a:gd name="T17" fmla="*/ 0 h 1377"/>
                    <a:gd name="T18" fmla="*/ 0 w 650"/>
                    <a:gd name="T19" fmla="*/ 0 h 1377"/>
                    <a:gd name="T20" fmla="*/ 0 w 650"/>
                    <a:gd name="T21" fmla="*/ 0 h 1377"/>
                    <a:gd name="T22" fmla="*/ 0 w 650"/>
                    <a:gd name="T23" fmla="*/ 0 h 1377"/>
                    <a:gd name="T24" fmla="*/ 0 w 650"/>
                    <a:gd name="T25" fmla="*/ 0 h 1377"/>
                    <a:gd name="T26" fmla="*/ 0 w 650"/>
                    <a:gd name="T27" fmla="*/ 0 h 1377"/>
                    <a:gd name="T28" fmla="*/ 0 w 650"/>
                    <a:gd name="T29" fmla="*/ 0 h 1377"/>
                    <a:gd name="T30" fmla="*/ 0 w 650"/>
                    <a:gd name="T31" fmla="*/ 0 h 1377"/>
                    <a:gd name="T32" fmla="*/ 0 w 650"/>
                    <a:gd name="T33" fmla="*/ 0 h 1377"/>
                    <a:gd name="T34" fmla="*/ 0 w 650"/>
                    <a:gd name="T35" fmla="*/ 0 h 1377"/>
                    <a:gd name="T36" fmla="*/ 0 w 650"/>
                    <a:gd name="T37" fmla="*/ 0 h 1377"/>
                    <a:gd name="T38" fmla="*/ 0 w 650"/>
                    <a:gd name="T39" fmla="*/ 0 h 1377"/>
                    <a:gd name="T40" fmla="*/ 0 w 650"/>
                    <a:gd name="T41" fmla="*/ 0 h 1377"/>
                    <a:gd name="T42" fmla="*/ 0 w 650"/>
                    <a:gd name="T43" fmla="*/ 0 h 1377"/>
                    <a:gd name="T44" fmla="*/ 0 w 650"/>
                    <a:gd name="T45" fmla="*/ 0 h 1377"/>
                    <a:gd name="T46" fmla="*/ 0 w 650"/>
                    <a:gd name="T47" fmla="*/ 0 h 1377"/>
                    <a:gd name="T48" fmla="*/ 0 w 650"/>
                    <a:gd name="T49" fmla="*/ 0 h 1377"/>
                    <a:gd name="T50" fmla="*/ 0 w 650"/>
                    <a:gd name="T51" fmla="*/ 0 h 1377"/>
                    <a:gd name="T52" fmla="*/ 0 w 650"/>
                    <a:gd name="T53" fmla="*/ 0 h 1377"/>
                    <a:gd name="T54" fmla="*/ 0 w 650"/>
                    <a:gd name="T55" fmla="*/ 0 h 1377"/>
                    <a:gd name="T56" fmla="*/ 0 w 650"/>
                    <a:gd name="T57" fmla="*/ 0 h 1377"/>
                    <a:gd name="T58" fmla="*/ 0 w 650"/>
                    <a:gd name="T59" fmla="*/ 0 h 1377"/>
                    <a:gd name="T60" fmla="*/ 0 w 650"/>
                    <a:gd name="T61" fmla="*/ 0 h 1377"/>
                    <a:gd name="T62" fmla="*/ 0 w 650"/>
                    <a:gd name="T63" fmla="*/ 0 h 1377"/>
                    <a:gd name="T64" fmla="*/ 0 w 650"/>
                    <a:gd name="T65" fmla="*/ 0 h 1377"/>
                    <a:gd name="T66" fmla="*/ 0 w 650"/>
                    <a:gd name="T67" fmla="*/ 0 h 1377"/>
                    <a:gd name="T68" fmla="*/ 0 w 650"/>
                    <a:gd name="T69" fmla="*/ 0 h 1377"/>
                    <a:gd name="T70" fmla="*/ 0 w 650"/>
                    <a:gd name="T71" fmla="*/ 0 h 1377"/>
                    <a:gd name="T72" fmla="*/ 0 w 650"/>
                    <a:gd name="T73" fmla="*/ 0 h 1377"/>
                    <a:gd name="T74" fmla="*/ 0 w 650"/>
                    <a:gd name="T75" fmla="*/ 0 h 1377"/>
                    <a:gd name="T76" fmla="*/ 0 w 650"/>
                    <a:gd name="T77" fmla="*/ 0 h 1377"/>
                    <a:gd name="T78" fmla="*/ 0 w 650"/>
                    <a:gd name="T79" fmla="*/ 0 h 1377"/>
                    <a:gd name="T80" fmla="*/ 0 w 650"/>
                    <a:gd name="T81" fmla="*/ 0 h 1377"/>
                    <a:gd name="T82" fmla="*/ 0 w 650"/>
                    <a:gd name="T83" fmla="*/ 0 h 1377"/>
                    <a:gd name="T84" fmla="*/ 0 w 650"/>
                    <a:gd name="T85" fmla="*/ 0 h 1377"/>
                    <a:gd name="T86" fmla="*/ 0 w 650"/>
                    <a:gd name="T87" fmla="*/ 0 h 1377"/>
                    <a:gd name="T88" fmla="*/ 0 w 650"/>
                    <a:gd name="T89" fmla="*/ 0 h 1377"/>
                    <a:gd name="T90" fmla="*/ 0 w 650"/>
                    <a:gd name="T91" fmla="*/ 0 h 1377"/>
                    <a:gd name="T92" fmla="*/ 0 w 650"/>
                    <a:gd name="T93" fmla="*/ 0 h 1377"/>
                    <a:gd name="T94" fmla="*/ 0 w 650"/>
                    <a:gd name="T95" fmla="*/ 0 h 137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50"/>
                    <a:gd name="T145" fmla="*/ 0 h 1377"/>
                    <a:gd name="T146" fmla="*/ 650 w 650"/>
                    <a:gd name="T147" fmla="*/ 1377 h 137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50" h="1377">
                      <a:moveTo>
                        <a:pt x="552" y="1246"/>
                      </a:moveTo>
                      <a:lnTo>
                        <a:pt x="524" y="1277"/>
                      </a:lnTo>
                      <a:lnTo>
                        <a:pt x="481" y="1287"/>
                      </a:lnTo>
                      <a:lnTo>
                        <a:pt x="424" y="1293"/>
                      </a:lnTo>
                      <a:lnTo>
                        <a:pt x="363" y="1306"/>
                      </a:lnTo>
                      <a:lnTo>
                        <a:pt x="324" y="1330"/>
                      </a:lnTo>
                      <a:lnTo>
                        <a:pt x="311" y="1343"/>
                      </a:lnTo>
                      <a:lnTo>
                        <a:pt x="298" y="1337"/>
                      </a:lnTo>
                      <a:lnTo>
                        <a:pt x="226" y="1283"/>
                      </a:lnTo>
                      <a:lnTo>
                        <a:pt x="132" y="1208"/>
                      </a:lnTo>
                      <a:lnTo>
                        <a:pt x="100" y="1162"/>
                      </a:lnTo>
                      <a:lnTo>
                        <a:pt x="53" y="1114"/>
                      </a:lnTo>
                      <a:lnTo>
                        <a:pt x="37" y="1077"/>
                      </a:lnTo>
                      <a:lnTo>
                        <a:pt x="0" y="1071"/>
                      </a:lnTo>
                      <a:lnTo>
                        <a:pt x="19" y="1112"/>
                      </a:lnTo>
                      <a:lnTo>
                        <a:pt x="40" y="1151"/>
                      </a:lnTo>
                      <a:lnTo>
                        <a:pt x="100" y="1196"/>
                      </a:lnTo>
                      <a:lnTo>
                        <a:pt x="142" y="1250"/>
                      </a:lnTo>
                      <a:lnTo>
                        <a:pt x="245" y="1314"/>
                      </a:lnTo>
                      <a:lnTo>
                        <a:pt x="307" y="1377"/>
                      </a:lnTo>
                      <a:lnTo>
                        <a:pt x="332" y="1371"/>
                      </a:lnTo>
                      <a:lnTo>
                        <a:pt x="358" y="1340"/>
                      </a:lnTo>
                      <a:lnTo>
                        <a:pt x="392" y="1321"/>
                      </a:lnTo>
                      <a:lnTo>
                        <a:pt x="437" y="1308"/>
                      </a:lnTo>
                      <a:lnTo>
                        <a:pt x="531" y="1300"/>
                      </a:lnTo>
                      <a:lnTo>
                        <a:pt x="558" y="1283"/>
                      </a:lnTo>
                      <a:lnTo>
                        <a:pt x="606" y="1271"/>
                      </a:lnTo>
                      <a:lnTo>
                        <a:pt x="614" y="1250"/>
                      </a:lnTo>
                      <a:lnTo>
                        <a:pt x="600" y="1225"/>
                      </a:lnTo>
                      <a:lnTo>
                        <a:pt x="582" y="1200"/>
                      </a:lnTo>
                      <a:lnTo>
                        <a:pt x="593" y="1169"/>
                      </a:lnTo>
                      <a:lnTo>
                        <a:pt x="606" y="1151"/>
                      </a:lnTo>
                      <a:lnTo>
                        <a:pt x="606" y="1125"/>
                      </a:lnTo>
                      <a:lnTo>
                        <a:pt x="593" y="1083"/>
                      </a:lnTo>
                      <a:lnTo>
                        <a:pt x="587" y="1062"/>
                      </a:lnTo>
                      <a:lnTo>
                        <a:pt x="571" y="1043"/>
                      </a:lnTo>
                      <a:lnTo>
                        <a:pt x="562" y="1021"/>
                      </a:lnTo>
                      <a:lnTo>
                        <a:pt x="571" y="1000"/>
                      </a:lnTo>
                      <a:lnTo>
                        <a:pt x="589" y="983"/>
                      </a:lnTo>
                      <a:lnTo>
                        <a:pt x="587" y="956"/>
                      </a:lnTo>
                      <a:lnTo>
                        <a:pt x="576" y="937"/>
                      </a:lnTo>
                      <a:lnTo>
                        <a:pt x="555" y="908"/>
                      </a:lnTo>
                      <a:lnTo>
                        <a:pt x="543" y="893"/>
                      </a:lnTo>
                      <a:lnTo>
                        <a:pt x="550" y="871"/>
                      </a:lnTo>
                      <a:lnTo>
                        <a:pt x="581" y="853"/>
                      </a:lnTo>
                      <a:lnTo>
                        <a:pt x="593" y="827"/>
                      </a:lnTo>
                      <a:lnTo>
                        <a:pt x="589" y="806"/>
                      </a:lnTo>
                      <a:lnTo>
                        <a:pt x="568" y="771"/>
                      </a:lnTo>
                      <a:lnTo>
                        <a:pt x="545" y="727"/>
                      </a:lnTo>
                      <a:lnTo>
                        <a:pt x="537" y="696"/>
                      </a:lnTo>
                      <a:lnTo>
                        <a:pt x="550" y="683"/>
                      </a:lnTo>
                      <a:lnTo>
                        <a:pt x="582" y="671"/>
                      </a:lnTo>
                      <a:lnTo>
                        <a:pt x="602" y="658"/>
                      </a:lnTo>
                      <a:lnTo>
                        <a:pt x="606" y="619"/>
                      </a:lnTo>
                      <a:lnTo>
                        <a:pt x="582" y="575"/>
                      </a:lnTo>
                      <a:lnTo>
                        <a:pt x="587" y="546"/>
                      </a:lnTo>
                      <a:lnTo>
                        <a:pt x="595" y="519"/>
                      </a:lnTo>
                      <a:lnTo>
                        <a:pt x="574" y="488"/>
                      </a:lnTo>
                      <a:lnTo>
                        <a:pt x="555" y="458"/>
                      </a:lnTo>
                      <a:lnTo>
                        <a:pt x="562" y="440"/>
                      </a:lnTo>
                      <a:lnTo>
                        <a:pt x="574" y="421"/>
                      </a:lnTo>
                      <a:lnTo>
                        <a:pt x="574" y="390"/>
                      </a:lnTo>
                      <a:lnTo>
                        <a:pt x="562" y="371"/>
                      </a:lnTo>
                      <a:lnTo>
                        <a:pt x="550" y="356"/>
                      </a:lnTo>
                      <a:lnTo>
                        <a:pt x="552" y="333"/>
                      </a:lnTo>
                      <a:lnTo>
                        <a:pt x="574" y="321"/>
                      </a:lnTo>
                      <a:lnTo>
                        <a:pt x="587" y="308"/>
                      </a:lnTo>
                      <a:lnTo>
                        <a:pt x="581" y="284"/>
                      </a:lnTo>
                      <a:lnTo>
                        <a:pt x="555" y="253"/>
                      </a:lnTo>
                      <a:lnTo>
                        <a:pt x="545" y="225"/>
                      </a:lnTo>
                      <a:lnTo>
                        <a:pt x="543" y="193"/>
                      </a:lnTo>
                      <a:lnTo>
                        <a:pt x="564" y="163"/>
                      </a:lnTo>
                      <a:lnTo>
                        <a:pt x="608" y="114"/>
                      </a:lnTo>
                      <a:lnTo>
                        <a:pt x="631" y="77"/>
                      </a:lnTo>
                      <a:lnTo>
                        <a:pt x="650" y="46"/>
                      </a:lnTo>
                      <a:lnTo>
                        <a:pt x="644" y="14"/>
                      </a:lnTo>
                      <a:lnTo>
                        <a:pt x="626" y="0"/>
                      </a:lnTo>
                      <a:lnTo>
                        <a:pt x="614" y="3"/>
                      </a:lnTo>
                      <a:lnTo>
                        <a:pt x="593" y="27"/>
                      </a:lnTo>
                      <a:lnTo>
                        <a:pt x="608" y="46"/>
                      </a:lnTo>
                      <a:lnTo>
                        <a:pt x="606" y="77"/>
                      </a:lnTo>
                      <a:lnTo>
                        <a:pt x="576" y="132"/>
                      </a:lnTo>
                      <a:lnTo>
                        <a:pt x="539" y="163"/>
                      </a:lnTo>
                      <a:lnTo>
                        <a:pt x="526" y="182"/>
                      </a:lnTo>
                      <a:lnTo>
                        <a:pt x="518" y="206"/>
                      </a:lnTo>
                      <a:lnTo>
                        <a:pt x="514" y="221"/>
                      </a:lnTo>
                      <a:lnTo>
                        <a:pt x="458" y="264"/>
                      </a:lnTo>
                      <a:lnTo>
                        <a:pt x="408" y="293"/>
                      </a:lnTo>
                      <a:lnTo>
                        <a:pt x="401" y="314"/>
                      </a:lnTo>
                      <a:lnTo>
                        <a:pt x="418" y="319"/>
                      </a:lnTo>
                      <a:lnTo>
                        <a:pt x="493" y="264"/>
                      </a:lnTo>
                      <a:lnTo>
                        <a:pt x="531" y="253"/>
                      </a:lnTo>
                      <a:lnTo>
                        <a:pt x="550" y="288"/>
                      </a:lnTo>
                      <a:lnTo>
                        <a:pt x="555" y="303"/>
                      </a:lnTo>
                      <a:lnTo>
                        <a:pt x="537" y="319"/>
                      </a:lnTo>
                      <a:lnTo>
                        <a:pt x="521" y="332"/>
                      </a:lnTo>
                      <a:lnTo>
                        <a:pt x="518" y="353"/>
                      </a:lnTo>
                      <a:lnTo>
                        <a:pt x="524" y="375"/>
                      </a:lnTo>
                      <a:lnTo>
                        <a:pt x="508" y="393"/>
                      </a:lnTo>
                      <a:lnTo>
                        <a:pt x="461" y="414"/>
                      </a:lnTo>
                      <a:lnTo>
                        <a:pt x="392" y="443"/>
                      </a:lnTo>
                      <a:lnTo>
                        <a:pt x="418" y="453"/>
                      </a:lnTo>
                      <a:lnTo>
                        <a:pt x="489" y="425"/>
                      </a:lnTo>
                      <a:lnTo>
                        <a:pt x="545" y="396"/>
                      </a:lnTo>
                      <a:lnTo>
                        <a:pt x="555" y="403"/>
                      </a:lnTo>
                      <a:lnTo>
                        <a:pt x="550" y="421"/>
                      </a:lnTo>
                      <a:lnTo>
                        <a:pt x="531" y="440"/>
                      </a:lnTo>
                      <a:lnTo>
                        <a:pt x="524" y="458"/>
                      </a:lnTo>
                      <a:lnTo>
                        <a:pt x="532" y="483"/>
                      </a:lnTo>
                      <a:lnTo>
                        <a:pt x="555" y="503"/>
                      </a:lnTo>
                      <a:lnTo>
                        <a:pt x="555" y="519"/>
                      </a:lnTo>
                      <a:lnTo>
                        <a:pt x="518" y="527"/>
                      </a:lnTo>
                      <a:lnTo>
                        <a:pt x="487" y="569"/>
                      </a:lnTo>
                      <a:lnTo>
                        <a:pt x="450" y="593"/>
                      </a:lnTo>
                      <a:lnTo>
                        <a:pt x="399" y="606"/>
                      </a:lnTo>
                      <a:lnTo>
                        <a:pt x="395" y="619"/>
                      </a:lnTo>
                      <a:lnTo>
                        <a:pt x="426" y="614"/>
                      </a:lnTo>
                      <a:lnTo>
                        <a:pt x="493" y="593"/>
                      </a:lnTo>
                      <a:lnTo>
                        <a:pt x="518" y="575"/>
                      </a:lnTo>
                      <a:lnTo>
                        <a:pt x="532" y="556"/>
                      </a:lnTo>
                      <a:lnTo>
                        <a:pt x="555" y="553"/>
                      </a:lnTo>
                      <a:lnTo>
                        <a:pt x="555" y="575"/>
                      </a:lnTo>
                      <a:lnTo>
                        <a:pt x="571" y="596"/>
                      </a:lnTo>
                      <a:lnTo>
                        <a:pt x="582" y="619"/>
                      </a:lnTo>
                      <a:lnTo>
                        <a:pt x="574" y="637"/>
                      </a:lnTo>
                      <a:lnTo>
                        <a:pt x="545" y="650"/>
                      </a:lnTo>
                      <a:lnTo>
                        <a:pt x="518" y="658"/>
                      </a:lnTo>
                      <a:lnTo>
                        <a:pt x="500" y="677"/>
                      </a:lnTo>
                      <a:lnTo>
                        <a:pt x="413" y="703"/>
                      </a:lnTo>
                      <a:lnTo>
                        <a:pt x="351" y="725"/>
                      </a:lnTo>
                      <a:lnTo>
                        <a:pt x="326" y="737"/>
                      </a:lnTo>
                      <a:lnTo>
                        <a:pt x="345" y="753"/>
                      </a:lnTo>
                      <a:lnTo>
                        <a:pt x="382" y="743"/>
                      </a:lnTo>
                      <a:lnTo>
                        <a:pt x="458" y="714"/>
                      </a:lnTo>
                      <a:lnTo>
                        <a:pt x="508" y="700"/>
                      </a:lnTo>
                      <a:lnTo>
                        <a:pt x="521" y="721"/>
                      </a:lnTo>
                      <a:lnTo>
                        <a:pt x="532" y="758"/>
                      </a:lnTo>
                      <a:lnTo>
                        <a:pt x="555" y="790"/>
                      </a:lnTo>
                      <a:lnTo>
                        <a:pt x="558" y="814"/>
                      </a:lnTo>
                      <a:lnTo>
                        <a:pt x="555" y="837"/>
                      </a:lnTo>
                      <a:lnTo>
                        <a:pt x="531" y="846"/>
                      </a:lnTo>
                      <a:lnTo>
                        <a:pt x="487" y="856"/>
                      </a:lnTo>
                      <a:lnTo>
                        <a:pt x="431" y="882"/>
                      </a:lnTo>
                      <a:lnTo>
                        <a:pt x="349" y="893"/>
                      </a:lnTo>
                      <a:lnTo>
                        <a:pt x="318" y="908"/>
                      </a:lnTo>
                      <a:lnTo>
                        <a:pt x="339" y="919"/>
                      </a:lnTo>
                      <a:lnTo>
                        <a:pt x="411" y="908"/>
                      </a:lnTo>
                      <a:lnTo>
                        <a:pt x="461" y="890"/>
                      </a:lnTo>
                      <a:lnTo>
                        <a:pt x="495" y="877"/>
                      </a:lnTo>
                      <a:lnTo>
                        <a:pt x="524" y="871"/>
                      </a:lnTo>
                      <a:lnTo>
                        <a:pt x="521" y="893"/>
                      </a:lnTo>
                      <a:lnTo>
                        <a:pt x="532" y="925"/>
                      </a:lnTo>
                      <a:lnTo>
                        <a:pt x="552" y="943"/>
                      </a:lnTo>
                      <a:lnTo>
                        <a:pt x="555" y="964"/>
                      </a:lnTo>
                      <a:lnTo>
                        <a:pt x="555" y="983"/>
                      </a:lnTo>
                      <a:lnTo>
                        <a:pt x="531" y="993"/>
                      </a:lnTo>
                      <a:lnTo>
                        <a:pt x="482" y="996"/>
                      </a:lnTo>
                      <a:lnTo>
                        <a:pt x="450" y="1006"/>
                      </a:lnTo>
                      <a:lnTo>
                        <a:pt x="374" y="1032"/>
                      </a:lnTo>
                      <a:lnTo>
                        <a:pt x="332" y="1033"/>
                      </a:lnTo>
                      <a:lnTo>
                        <a:pt x="318" y="1051"/>
                      </a:lnTo>
                      <a:lnTo>
                        <a:pt x="337" y="1058"/>
                      </a:lnTo>
                      <a:lnTo>
                        <a:pt x="374" y="1050"/>
                      </a:lnTo>
                      <a:lnTo>
                        <a:pt x="431" y="1033"/>
                      </a:lnTo>
                      <a:lnTo>
                        <a:pt x="461" y="1021"/>
                      </a:lnTo>
                      <a:lnTo>
                        <a:pt x="502" y="1012"/>
                      </a:lnTo>
                      <a:lnTo>
                        <a:pt x="532" y="1014"/>
                      </a:lnTo>
                      <a:lnTo>
                        <a:pt x="543" y="1014"/>
                      </a:lnTo>
                      <a:lnTo>
                        <a:pt x="543" y="1043"/>
                      </a:lnTo>
                      <a:lnTo>
                        <a:pt x="552" y="1058"/>
                      </a:lnTo>
                      <a:lnTo>
                        <a:pt x="495" y="1071"/>
                      </a:lnTo>
                      <a:lnTo>
                        <a:pt x="445" y="1108"/>
                      </a:lnTo>
                      <a:lnTo>
                        <a:pt x="389" y="1127"/>
                      </a:lnTo>
                      <a:lnTo>
                        <a:pt x="351" y="1133"/>
                      </a:lnTo>
                      <a:lnTo>
                        <a:pt x="319" y="1150"/>
                      </a:lnTo>
                      <a:lnTo>
                        <a:pt x="332" y="1162"/>
                      </a:lnTo>
                      <a:lnTo>
                        <a:pt x="363" y="1151"/>
                      </a:lnTo>
                      <a:lnTo>
                        <a:pt x="399" y="1140"/>
                      </a:lnTo>
                      <a:lnTo>
                        <a:pt x="439" y="1133"/>
                      </a:lnTo>
                      <a:lnTo>
                        <a:pt x="474" y="1112"/>
                      </a:lnTo>
                      <a:lnTo>
                        <a:pt x="493" y="1093"/>
                      </a:lnTo>
                      <a:lnTo>
                        <a:pt x="518" y="1090"/>
                      </a:lnTo>
                      <a:lnTo>
                        <a:pt x="550" y="1090"/>
                      </a:lnTo>
                      <a:lnTo>
                        <a:pt x="558" y="1093"/>
                      </a:lnTo>
                      <a:lnTo>
                        <a:pt x="568" y="1114"/>
                      </a:lnTo>
                      <a:lnTo>
                        <a:pt x="574" y="1140"/>
                      </a:lnTo>
                      <a:lnTo>
                        <a:pt x="568" y="1162"/>
                      </a:lnTo>
                      <a:lnTo>
                        <a:pt x="555" y="1175"/>
                      </a:lnTo>
                      <a:lnTo>
                        <a:pt x="545" y="1206"/>
                      </a:lnTo>
                      <a:lnTo>
                        <a:pt x="555" y="1219"/>
                      </a:lnTo>
                      <a:lnTo>
                        <a:pt x="568" y="1232"/>
                      </a:lnTo>
                      <a:lnTo>
                        <a:pt x="568" y="1243"/>
                      </a:lnTo>
                      <a:lnTo>
                        <a:pt x="552" y="12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 name="Freeform 175">
                  <a:extLst>
                    <a:ext uri="{FF2B5EF4-FFF2-40B4-BE49-F238E27FC236}">
                      <a16:creationId xmlns:a16="http://schemas.microsoft.com/office/drawing/2014/main" id="{D03DC489-01AC-4B45-A043-562B1A19FF42}"/>
                    </a:ext>
                  </a:extLst>
                </p:cNvPr>
                <p:cNvSpPr>
                  <a:spLocks/>
                </p:cNvSpPr>
                <p:nvPr/>
              </p:nvSpPr>
              <p:spPr bwMode="auto">
                <a:xfrm>
                  <a:off x="4151" y="1460"/>
                  <a:ext cx="62" cy="20"/>
                </a:xfrm>
                <a:custGeom>
                  <a:avLst/>
                  <a:gdLst>
                    <a:gd name="T0" fmla="*/ 0 w 187"/>
                    <a:gd name="T1" fmla="*/ 0 h 61"/>
                    <a:gd name="T2" fmla="*/ 0 w 187"/>
                    <a:gd name="T3" fmla="*/ 0 h 61"/>
                    <a:gd name="T4" fmla="*/ 0 w 187"/>
                    <a:gd name="T5" fmla="*/ 0 h 61"/>
                    <a:gd name="T6" fmla="*/ 0 w 187"/>
                    <a:gd name="T7" fmla="*/ 0 h 61"/>
                    <a:gd name="T8" fmla="*/ 0 w 187"/>
                    <a:gd name="T9" fmla="*/ 0 h 61"/>
                    <a:gd name="T10" fmla="*/ 0 w 187"/>
                    <a:gd name="T11" fmla="*/ 0 h 61"/>
                    <a:gd name="T12" fmla="*/ 0 w 187"/>
                    <a:gd name="T13" fmla="*/ 0 h 61"/>
                    <a:gd name="T14" fmla="*/ 0 w 187"/>
                    <a:gd name="T15" fmla="*/ 0 h 61"/>
                    <a:gd name="T16" fmla="*/ 0 w 187"/>
                    <a:gd name="T17" fmla="*/ 0 h 61"/>
                    <a:gd name="T18" fmla="*/ 0 w 187"/>
                    <a:gd name="T19" fmla="*/ 0 h 61"/>
                    <a:gd name="T20" fmla="*/ 0 w 187"/>
                    <a:gd name="T21" fmla="*/ 0 h 61"/>
                    <a:gd name="T22" fmla="*/ 0 w 187"/>
                    <a:gd name="T23" fmla="*/ 0 h 61"/>
                    <a:gd name="T24" fmla="*/ 0 w 187"/>
                    <a:gd name="T25" fmla="*/ 0 h 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7"/>
                    <a:gd name="T40" fmla="*/ 0 h 61"/>
                    <a:gd name="T41" fmla="*/ 187 w 187"/>
                    <a:gd name="T42" fmla="*/ 61 h 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7" h="61">
                      <a:moveTo>
                        <a:pt x="0" y="50"/>
                      </a:moveTo>
                      <a:lnTo>
                        <a:pt x="74" y="47"/>
                      </a:lnTo>
                      <a:lnTo>
                        <a:pt x="103" y="31"/>
                      </a:lnTo>
                      <a:lnTo>
                        <a:pt x="128" y="12"/>
                      </a:lnTo>
                      <a:lnTo>
                        <a:pt x="174" y="0"/>
                      </a:lnTo>
                      <a:lnTo>
                        <a:pt x="187" y="12"/>
                      </a:lnTo>
                      <a:lnTo>
                        <a:pt x="167" y="18"/>
                      </a:lnTo>
                      <a:lnTo>
                        <a:pt x="135" y="36"/>
                      </a:lnTo>
                      <a:lnTo>
                        <a:pt x="117" y="47"/>
                      </a:lnTo>
                      <a:lnTo>
                        <a:pt x="87" y="55"/>
                      </a:lnTo>
                      <a:lnTo>
                        <a:pt x="40" y="60"/>
                      </a:lnTo>
                      <a:lnTo>
                        <a:pt x="3" y="61"/>
                      </a:lnTo>
                      <a:lnTo>
                        <a:pt x="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 name="Freeform 176">
                  <a:extLst>
                    <a:ext uri="{FF2B5EF4-FFF2-40B4-BE49-F238E27FC236}">
                      <a16:creationId xmlns:a16="http://schemas.microsoft.com/office/drawing/2014/main" id="{43E1BA7B-2B3D-4BF1-9CDE-B501AB95F7A1}"/>
                    </a:ext>
                  </a:extLst>
                </p:cNvPr>
                <p:cNvSpPr>
                  <a:spLocks/>
                </p:cNvSpPr>
                <p:nvPr/>
              </p:nvSpPr>
              <p:spPr bwMode="auto">
                <a:xfrm>
                  <a:off x="4055" y="1011"/>
                  <a:ext cx="182" cy="99"/>
                </a:xfrm>
                <a:custGeom>
                  <a:avLst/>
                  <a:gdLst>
                    <a:gd name="T0" fmla="*/ 0 w 545"/>
                    <a:gd name="T1" fmla="*/ 0 h 296"/>
                    <a:gd name="T2" fmla="*/ 0 w 545"/>
                    <a:gd name="T3" fmla="*/ 0 h 296"/>
                    <a:gd name="T4" fmla="*/ 0 w 545"/>
                    <a:gd name="T5" fmla="*/ 0 h 296"/>
                    <a:gd name="T6" fmla="*/ 0 w 545"/>
                    <a:gd name="T7" fmla="*/ 0 h 296"/>
                    <a:gd name="T8" fmla="*/ 0 w 545"/>
                    <a:gd name="T9" fmla="*/ 0 h 296"/>
                    <a:gd name="T10" fmla="*/ 0 w 545"/>
                    <a:gd name="T11" fmla="*/ 0 h 296"/>
                    <a:gd name="T12" fmla="*/ 0 w 545"/>
                    <a:gd name="T13" fmla="*/ 0 h 296"/>
                    <a:gd name="T14" fmla="*/ 0 w 545"/>
                    <a:gd name="T15" fmla="*/ 0 h 296"/>
                    <a:gd name="T16" fmla="*/ 0 w 545"/>
                    <a:gd name="T17" fmla="*/ 0 h 296"/>
                    <a:gd name="T18" fmla="*/ 0 w 545"/>
                    <a:gd name="T19" fmla="*/ 0 h 296"/>
                    <a:gd name="T20" fmla="*/ 0 w 545"/>
                    <a:gd name="T21" fmla="*/ 0 h 296"/>
                    <a:gd name="T22" fmla="*/ 0 w 545"/>
                    <a:gd name="T23" fmla="*/ 0 h 296"/>
                    <a:gd name="T24" fmla="*/ 0 w 545"/>
                    <a:gd name="T25" fmla="*/ 0 h 296"/>
                    <a:gd name="T26" fmla="*/ 0 w 545"/>
                    <a:gd name="T27" fmla="*/ 0 h 296"/>
                    <a:gd name="T28" fmla="*/ 0 w 545"/>
                    <a:gd name="T29" fmla="*/ 0 h 296"/>
                    <a:gd name="T30" fmla="*/ 0 w 545"/>
                    <a:gd name="T31" fmla="*/ 0 h 296"/>
                    <a:gd name="T32" fmla="*/ 0 w 545"/>
                    <a:gd name="T33" fmla="*/ 0 h 296"/>
                    <a:gd name="T34" fmla="*/ 0 w 545"/>
                    <a:gd name="T35" fmla="*/ 0 h 296"/>
                    <a:gd name="T36" fmla="*/ 0 w 545"/>
                    <a:gd name="T37" fmla="*/ 0 h 296"/>
                    <a:gd name="T38" fmla="*/ 0 w 545"/>
                    <a:gd name="T39" fmla="*/ 0 h 296"/>
                    <a:gd name="T40" fmla="*/ 0 w 545"/>
                    <a:gd name="T41" fmla="*/ 0 h 296"/>
                    <a:gd name="T42" fmla="*/ 0 w 545"/>
                    <a:gd name="T43" fmla="*/ 0 h 296"/>
                    <a:gd name="T44" fmla="*/ 0 w 545"/>
                    <a:gd name="T45" fmla="*/ 0 h 296"/>
                    <a:gd name="T46" fmla="*/ 0 w 545"/>
                    <a:gd name="T47" fmla="*/ 0 h 296"/>
                    <a:gd name="T48" fmla="*/ 0 w 545"/>
                    <a:gd name="T49" fmla="*/ 0 h 296"/>
                    <a:gd name="T50" fmla="*/ 0 w 545"/>
                    <a:gd name="T51" fmla="*/ 0 h 2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45"/>
                    <a:gd name="T79" fmla="*/ 0 h 296"/>
                    <a:gd name="T80" fmla="*/ 545 w 545"/>
                    <a:gd name="T81" fmla="*/ 296 h 29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45" h="296">
                      <a:moveTo>
                        <a:pt x="17" y="34"/>
                      </a:moveTo>
                      <a:lnTo>
                        <a:pt x="82" y="38"/>
                      </a:lnTo>
                      <a:lnTo>
                        <a:pt x="150" y="40"/>
                      </a:lnTo>
                      <a:lnTo>
                        <a:pt x="195" y="40"/>
                      </a:lnTo>
                      <a:lnTo>
                        <a:pt x="230" y="32"/>
                      </a:lnTo>
                      <a:lnTo>
                        <a:pt x="287" y="16"/>
                      </a:lnTo>
                      <a:lnTo>
                        <a:pt x="313" y="0"/>
                      </a:lnTo>
                      <a:lnTo>
                        <a:pt x="351" y="21"/>
                      </a:lnTo>
                      <a:lnTo>
                        <a:pt x="411" y="63"/>
                      </a:lnTo>
                      <a:lnTo>
                        <a:pt x="455" y="93"/>
                      </a:lnTo>
                      <a:lnTo>
                        <a:pt x="511" y="133"/>
                      </a:lnTo>
                      <a:lnTo>
                        <a:pt x="545" y="163"/>
                      </a:lnTo>
                      <a:lnTo>
                        <a:pt x="514" y="190"/>
                      </a:lnTo>
                      <a:lnTo>
                        <a:pt x="482" y="219"/>
                      </a:lnTo>
                      <a:lnTo>
                        <a:pt x="432" y="240"/>
                      </a:lnTo>
                      <a:lnTo>
                        <a:pt x="380" y="262"/>
                      </a:lnTo>
                      <a:lnTo>
                        <a:pt x="332" y="281"/>
                      </a:lnTo>
                      <a:lnTo>
                        <a:pt x="288" y="288"/>
                      </a:lnTo>
                      <a:lnTo>
                        <a:pt x="242" y="296"/>
                      </a:lnTo>
                      <a:lnTo>
                        <a:pt x="185" y="256"/>
                      </a:lnTo>
                      <a:lnTo>
                        <a:pt x="142" y="221"/>
                      </a:lnTo>
                      <a:lnTo>
                        <a:pt x="92" y="177"/>
                      </a:lnTo>
                      <a:lnTo>
                        <a:pt x="50" y="133"/>
                      </a:lnTo>
                      <a:lnTo>
                        <a:pt x="19" y="103"/>
                      </a:lnTo>
                      <a:lnTo>
                        <a:pt x="0" y="59"/>
                      </a:lnTo>
                      <a:lnTo>
                        <a:pt x="17" y="34"/>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4" name="Freeform 177">
                  <a:extLst>
                    <a:ext uri="{FF2B5EF4-FFF2-40B4-BE49-F238E27FC236}">
                      <a16:creationId xmlns:a16="http://schemas.microsoft.com/office/drawing/2014/main" id="{74F0D791-3BA3-4FA2-9E5F-F6F14FD1C927}"/>
                    </a:ext>
                  </a:extLst>
                </p:cNvPr>
                <p:cNvSpPr>
                  <a:spLocks/>
                </p:cNvSpPr>
                <p:nvPr/>
              </p:nvSpPr>
              <p:spPr bwMode="auto">
                <a:xfrm>
                  <a:off x="4051" y="1008"/>
                  <a:ext cx="196" cy="115"/>
                </a:xfrm>
                <a:custGeom>
                  <a:avLst/>
                  <a:gdLst>
                    <a:gd name="T0" fmla="*/ 0 w 588"/>
                    <a:gd name="T1" fmla="*/ 0 h 344"/>
                    <a:gd name="T2" fmla="*/ 0 w 588"/>
                    <a:gd name="T3" fmla="*/ 0 h 344"/>
                    <a:gd name="T4" fmla="*/ 0 w 588"/>
                    <a:gd name="T5" fmla="*/ 0 h 344"/>
                    <a:gd name="T6" fmla="*/ 0 w 588"/>
                    <a:gd name="T7" fmla="*/ 0 h 344"/>
                    <a:gd name="T8" fmla="*/ 0 w 588"/>
                    <a:gd name="T9" fmla="*/ 0 h 344"/>
                    <a:gd name="T10" fmla="*/ 0 w 588"/>
                    <a:gd name="T11" fmla="*/ 0 h 344"/>
                    <a:gd name="T12" fmla="*/ 0 w 588"/>
                    <a:gd name="T13" fmla="*/ 0 h 344"/>
                    <a:gd name="T14" fmla="*/ 0 w 588"/>
                    <a:gd name="T15" fmla="*/ 0 h 344"/>
                    <a:gd name="T16" fmla="*/ 0 w 588"/>
                    <a:gd name="T17" fmla="*/ 0 h 344"/>
                    <a:gd name="T18" fmla="*/ 0 w 588"/>
                    <a:gd name="T19" fmla="*/ 0 h 344"/>
                    <a:gd name="T20" fmla="*/ 0 w 588"/>
                    <a:gd name="T21" fmla="*/ 0 h 344"/>
                    <a:gd name="T22" fmla="*/ 0 w 588"/>
                    <a:gd name="T23" fmla="*/ 0 h 344"/>
                    <a:gd name="T24" fmla="*/ 0 w 588"/>
                    <a:gd name="T25" fmla="*/ 0 h 344"/>
                    <a:gd name="T26" fmla="*/ 0 w 588"/>
                    <a:gd name="T27" fmla="*/ 0 h 344"/>
                    <a:gd name="T28" fmla="*/ 0 w 588"/>
                    <a:gd name="T29" fmla="*/ 0 h 344"/>
                    <a:gd name="T30" fmla="*/ 0 w 588"/>
                    <a:gd name="T31" fmla="*/ 0 h 344"/>
                    <a:gd name="T32" fmla="*/ 0 w 588"/>
                    <a:gd name="T33" fmla="*/ 0 h 344"/>
                    <a:gd name="T34" fmla="*/ 0 w 588"/>
                    <a:gd name="T35" fmla="*/ 0 h 344"/>
                    <a:gd name="T36" fmla="*/ 0 w 588"/>
                    <a:gd name="T37" fmla="*/ 0 h 344"/>
                    <a:gd name="T38" fmla="*/ 0 w 588"/>
                    <a:gd name="T39" fmla="*/ 0 h 344"/>
                    <a:gd name="T40" fmla="*/ 0 w 588"/>
                    <a:gd name="T41" fmla="*/ 0 h 344"/>
                    <a:gd name="T42" fmla="*/ 0 w 588"/>
                    <a:gd name="T43" fmla="*/ 0 h 344"/>
                    <a:gd name="T44" fmla="*/ 0 w 588"/>
                    <a:gd name="T45" fmla="*/ 0 h 344"/>
                    <a:gd name="T46" fmla="*/ 0 w 588"/>
                    <a:gd name="T47" fmla="*/ 0 h 344"/>
                    <a:gd name="T48" fmla="*/ 0 w 588"/>
                    <a:gd name="T49" fmla="*/ 0 h 344"/>
                    <a:gd name="T50" fmla="*/ 0 w 588"/>
                    <a:gd name="T51" fmla="*/ 0 h 344"/>
                    <a:gd name="T52" fmla="*/ 0 w 588"/>
                    <a:gd name="T53" fmla="*/ 0 h 344"/>
                    <a:gd name="T54" fmla="*/ 0 w 588"/>
                    <a:gd name="T55" fmla="*/ 0 h 344"/>
                    <a:gd name="T56" fmla="*/ 0 w 588"/>
                    <a:gd name="T57" fmla="*/ 0 h 344"/>
                    <a:gd name="T58" fmla="*/ 0 w 588"/>
                    <a:gd name="T59" fmla="*/ 0 h 344"/>
                    <a:gd name="T60" fmla="*/ 0 w 588"/>
                    <a:gd name="T61" fmla="*/ 0 h 344"/>
                    <a:gd name="T62" fmla="*/ 0 w 588"/>
                    <a:gd name="T63" fmla="*/ 0 h 344"/>
                    <a:gd name="T64" fmla="*/ 0 w 588"/>
                    <a:gd name="T65" fmla="*/ 0 h 344"/>
                    <a:gd name="T66" fmla="*/ 0 w 588"/>
                    <a:gd name="T67" fmla="*/ 0 h 344"/>
                    <a:gd name="T68" fmla="*/ 0 w 588"/>
                    <a:gd name="T69" fmla="*/ 0 h 344"/>
                    <a:gd name="T70" fmla="*/ 0 w 588"/>
                    <a:gd name="T71" fmla="*/ 0 h 344"/>
                    <a:gd name="T72" fmla="*/ 0 w 588"/>
                    <a:gd name="T73" fmla="*/ 0 h 344"/>
                    <a:gd name="T74" fmla="*/ 0 w 588"/>
                    <a:gd name="T75" fmla="*/ 0 h 344"/>
                    <a:gd name="T76" fmla="*/ 0 w 588"/>
                    <a:gd name="T77" fmla="*/ 0 h 344"/>
                    <a:gd name="T78" fmla="*/ 0 w 588"/>
                    <a:gd name="T79" fmla="*/ 0 h 344"/>
                    <a:gd name="T80" fmla="*/ 0 w 588"/>
                    <a:gd name="T81" fmla="*/ 0 h 344"/>
                    <a:gd name="T82" fmla="*/ 0 w 588"/>
                    <a:gd name="T83" fmla="*/ 0 h 344"/>
                    <a:gd name="T84" fmla="*/ 0 w 588"/>
                    <a:gd name="T85" fmla="*/ 0 h 344"/>
                    <a:gd name="T86" fmla="*/ 0 w 588"/>
                    <a:gd name="T87" fmla="*/ 0 h 344"/>
                    <a:gd name="T88" fmla="*/ 0 w 588"/>
                    <a:gd name="T89" fmla="*/ 0 h 344"/>
                    <a:gd name="T90" fmla="*/ 0 w 588"/>
                    <a:gd name="T91" fmla="*/ 0 h 344"/>
                    <a:gd name="T92" fmla="*/ 0 w 588"/>
                    <a:gd name="T93" fmla="*/ 0 h 344"/>
                    <a:gd name="T94" fmla="*/ 0 w 588"/>
                    <a:gd name="T95" fmla="*/ 0 h 344"/>
                    <a:gd name="T96" fmla="*/ 0 w 588"/>
                    <a:gd name="T97" fmla="*/ 0 h 344"/>
                    <a:gd name="T98" fmla="*/ 0 w 588"/>
                    <a:gd name="T99" fmla="*/ 0 h 344"/>
                    <a:gd name="T100" fmla="*/ 0 w 588"/>
                    <a:gd name="T101" fmla="*/ 0 h 344"/>
                    <a:gd name="T102" fmla="*/ 0 w 588"/>
                    <a:gd name="T103" fmla="*/ 0 h 344"/>
                    <a:gd name="T104" fmla="*/ 0 w 588"/>
                    <a:gd name="T105" fmla="*/ 0 h 344"/>
                    <a:gd name="T106" fmla="*/ 0 w 588"/>
                    <a:gd name="T107" fmla="*/ 0 h 344"/>
                    <a:gd name="T108" fmla="*/ 0 w 588"/>
                    <a:gd name="T109" fmla="*/ 0 h 344"/>
                    <a:gd name="T110" fmla="*/ 0 w 588"/>
                    <a:gd name="T111" fmla="*/ 0 h 34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88"/>
                    <a:gd name="T169" fmla="*/ 0 h 344"/>
                    <a:gd name="T170" fmla="*/ 588 w 588"/>
                    <a:gd name="T171" fmla="*/ 344 h 34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88" h="344">
                      <a:moveTo>
                        <a:pt x="288" y="294"/>
                      </a:moveTo>
                      <a:lnTo>
                        <a:pt x="381" y="269"/>
                      </a:lnTo>
                      <a:lnTo>
                        <a:pt x="457" y="236"/>
                      </a:lnTo>
                      <a:lnTo>
                        <a:pt x="510" y="198"/>
                      </a:lnTo>
                      <a:lnTo>
                        <a:pt x="531" y="176"/>
                      </a:lnTo>
                      <a:lnTo>
                        <a:pt x="454" y="105"/>
                      </a:lnTo>
                      <a:lnTo>
                        <a:pt x="391" y="66"/>
                      </a:lnTo>
                      <a:lnTo>
                        <a:pt x="331" y="29"/>
                      </a:lnTo>
                      <a:lnTo>
                        <a:pt x="318" y="29"/>
                      </a:lnTo>
                      <a:lnTo>
                        <a:pt x="281" y="42"/>
                      </a:lnTo>
                      <a:lnTo>
                        <a:pt x="231" y="56"/>
                      </a:lnTo>
                      <a:lnTo>
                        <a:pt x="141" y="63"/>
                      </a:lnTo>
                      <a:lnTo>
                        <a:pt x="54" y="61"/>
                      </a:lnTo>
                      <a:lnTo>
                        <a:pt x="31" y="63"/>
                      </a:lnTo>
                      <a:lnTo>
                        <a:pt x="31" y="79"/>
                      </a:lnTo>
                      <a:lnTo>
                        <a:pt x="49" y="105"/>
                      </a:lnTo>
                      <a:lnTo>
                        <a:pt x="85" y="150"/>
                      </a:lnTo>
                      <a:lnTo>
                        <a:pt x="131" y="187"/>
                      </a:lnTo>
                      <a:lnTo>
                        <a:pt x="188" y="242"/>
                      </a:lnTo>
                      <a:lnTo>
                        <a:pt x="241" y="282"/>
                      </a:lnTo>
                      <a:lnTo>
                        <a:pt x="275" y="305"/>
                      </a:lnTo>
                      <a:lnTo>
                        <a:pt x="285" y="329"/>
                      </a:lnTo>
                      <a:lnTo>
                        <a:pt x="273" y="344"/>
                      </a:lnTo>
                      <a:lnTo>
                        <a:pt x="254" y="336"/>
                      </a:lnTo>
                      <a:lnTo>
                        <a:pt x="199" y="286"/>
                      </a:lnTo>
                      <a:lnTo>
                        <a:pt x="131" y="229"/>
                      </a:lnTo>
                      <a:lnTo>
                        <a:pt x="81" y="187"/>
                      </a:lnTo>
                      <a:lnTo>
                        <a:pt x="48" y="150"/>
                      </a:lnTo>
                      <a:lnTo>
                        <a:pt x="19" y="111"/>
                      </a:lnTo>
                      <a:lnTo>
                        <a:pt x="6" y="85"/>
                      </a:lnTo>
                      <a:lnTo>
                        <a:pt x="0" y="56"/>
                      </a:lnTo>
                      <a:lnTo>
                        <a:pt x="8" y="37"/>
                      </a:lnTo>
                      <a:lnTo>
                        <a:pt x="29" y="29"/>
                      </a:lnTo>
                      <a:lnTo>
                        <a:pt x="67" y="32"/>
                      </a:lnTo>
                      <a:lnTo>
                        <a:pt x="138" y="42"/>
                      </a:lnTo>
                      <a:lnTo>
                        <a:pt x="198" y="42"/>
                      </a:lnTo>
                      <a:lnTo>
                        <a:pt x="241" y="29"/>
                      </a:lnTo>
                      <a:lnTo>
                        <a:pt x="291" y="19"/>
                      </a:lnTo>
                      <a:lnTo>
                        <a:pt x="312" y="0"/>
                      </a:lnTo>
                      <a:lnTo>
                        <a:pt x="335" y="0"/>
                      </a:lnTo>
                      <a:lnTo>
                        <a:pt x="388" y="32"/>
                      </a:lnTo>
                      <a:lnTo>
                        <a:pt x="444" y="75"/>
                      </a:lnTo>
                      <a:lnTo>
                        <a:pt x="504" y="113"/>
                      </a:lnTo>
                      <a:lnTo>
                        <a:pt x="538" y="137"/>
                      </a:lnTo>
                      <a:lnTo>
                        <a:pt x="573" y="161"/>
                      </a:lnTo>
                      <a:lnTo>
                        <a:pt x="588" y="169"/>
                      </a:lnTo>
                      <a:lnTo>
                        <a:pt x="579" y="186"/>
                      </a:lnTo>
                      <a:lnTo>
                        <a:pt x="554" y="200"/>
                      </a:lnTo>
                      <a:lnTo>
                        <a:pt x="525" y="226"/>
                      </a:lnTo>
                      <a:lnTo>
                        <a:pt x="497" y="236"/>
                      </a:lnTo>
                      <a:lnTo>
                        <a:pt x="448" y="257"/>
                      </a:lnTo>
                      <a:lnTo>
                        <a:pt x="412" y="273"/>
                      </a:lnTo>
                      <a:lnTo>
                        <a:pt x="373" y="298"/>
                      </a:lnTo>
                      <a:lnTo>
                        <a:pt x="331" y="305"/>
                      </a:lnTo>
                      <a:lnTo>
                        <a:pt x="298" y="307"/>
                      </a:lnTo>
                      <a:lnTo>
                        <a:pt x="288" y="2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5" name="Freeform 178">
                  <a:extLst>
                    <a:ext uri="{FF2B5EF4-FFF2-40B4-BE49-F238E27FC236}">
                      <a16:creationId xmlns:a16="http://schemas.microsoft.com/office/drawing/2014/main" id="{C5965353-6142-4FCC-9C95-48613A80E0E6}"/>
                    </a:ext>
                  </a:extLst>
                </p:cNvPr>
                <p:cNvSpPr>
                  <a:spLocks/>
                </p:cNvSpPr>
                <p:nvPr/>
              </p:nvSpPr>
              <p:spPr bwMode="auto">
                <a:xfrm>
                  <a:off x="4162" y="1095"/>
                  <a:ext cx="62" cy="40"/>
                </a:xfrm>
                <a:custGeom>
                  <a:avLst/>
                  <a:gdLst>
                    <a:gd name="T0" fmla="*/ 0 w 186"/>
                    <a:gd name="T1" fmla="*/ 0 h 118"/>
                    <a:gd name="T2" fmla="*/ 0 w 186"/>
                    <a:gd name="T3" fmla="*/ 0 h 118"/>
                    <a:gd name="T4" fmla="*/ 0 w 186"/>
                    <a:gd name="T5" fmla="*/ 0 h 118"/>
                    <a:gd name="T6" fmla="*/ 0 w 186"/>
                    <a:gd name="T7" fmla="*/ 0 h 118"/>
                    <a:gd name="T8" fmla="*/ 0 w 186"/>
                    <a:gd name="T9" fmla="*/ 0 h 118"/>
                    <a:gd name="T10" fmla="*/ 0 w 186"/>
                    <a:gd name="T11" fmla="*/ 0 h 118"/>
                    <a:gd name="T12" fmla="*/ 0 w 186"/>
                    <a:gd name="T13" fmla="*/ 0 h 118"/>
                    <a:gd name="T14" fmla="*/ 0 w 186"/>
                    <a:gd name="T15" fmla="*/ 0 h 118"/>
                    <a:gd name="T16" fmla="*/ 0 w 186"/>
                    <a:gd name="T17" fmla="*/ 0 h 118"/>
                    <a:gd name="T18" fmla="*/ 0 w 186"/>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6"/>
                    <a:gd name="T31" fmla="*/ 0 h 118"/>
                    <a:gd name="T32" fmla="*/ 186 w 186"/>
                    <a:gd name="T33" fmla="*/ 118 h 1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6" h="118">
                      <a:moveTo>
                        <a:pt x="157" y="14"/>
                      </a:moveTo>
                      <a:lnTo>
                        <a:pt x="118" y="45"/>
                      </a:lnTo>
                      <a:lnTo>
                        <a:pt x="82" y="74"/>
                      </a:lnTo>
                      <a:lnTo>
                        <a:pt x="29" y="93"/>
                      </a:lnTo>
                      <a:lnTo>
                        <a:pt x="0" y="102"/>
                      </a:lnTo>
                      <a:lnTo>
                        <a:pt x="23" y="118"/>
                      </a:lnTo>
                      <a:lnTo>
                        <a:pt x="61" y="112"/>
                      </a:lnTo>
                      <a:lnTo>
                        <a:pt x="119" y="74"/>
                      </a:lnTo>
                      <a:lnTo>
                        <a:pt x="186" y="0"/>
                      </a:lnTo>
                      <a:lnTo>
                        <a:pt x="15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55" name="Group 179">
                <a:extLst>
                  <a:ext uri="{FF2B5EF4-FFF2-40B4-BE49-F238E27FC236}">
                    <a16:creationId xmlns:a16="http://schemas.microsoft.com/office/drawing/2014/main" id="{43883127-01D8-4BE3-9417-D1B72CCA0832}"/>
                  </a:ext>
                </a:extLst>
              </p:cNvPr>
              <p:cNvGrpSpPr>
                <a:grpSpLocks/>
              </p:cNvGrpSpPr>
              <p:nvPr/>
            </p:nvGrpSpPr>
            <p:grpSpPr bwMode="auto">
              <a:xfrm>
                <a:off x="4224" y="2678"/>
                <a:ext cx="154" cy="387"/>
                <a:chOff x="4024" y="1008"/>
                <a:chExt cx="229" cy="517"/>
              </a:xfrm>
            </p:grpSpPr>
            <p:sp>
              <p:nvSpPr>
                <p:cNvPr id="392" name="Freeform 180">
                  <a:extLst>
                    <a:ext uri="{FF2B5EF4-FFF2-40B4-BE49-F238E27FC236}">
                      <a16:creationId xmlns:a16="http://schemas.microsoft.com/office/drawing/2014/main" id="{7BDE5BEA-537C-45D9-AC13-98E9287F72D4}"/>
                    </a:ext>
                  </a:extLst>
                </p:cNvPr>
                <p:cNvSpPr>
                  <a:spLocks/>
                </p:cNvSpPr>
                <p:nvPr/>
              </p:nvSpPr>
              <p:spPr bwMode="auto">
                <a:xfrm>
                  <a:off x="4028" y="1031"/>
                  <a:ext cx="121" cy="487"/>
                </a:xfrm>
                <a:custGeom>
                  <a:avLst/>
                  <a:gdLst>
                    <a:gd name="T0" fmla="*/ 0 w 361"/>
                    <a:gd name="T1" fmla="*/ 0 h 1460"/>
                    <a:gd name="T2" fmla="*/ 0 w 361"/>
                    <a:gd name="T3" fmla="*/ 0 h 1460"/>
                    <a:gd name="T4" fmla="*/ 0 w 361"/>
                    <a:gd name="T5" fmla="*/ 0 h 1460"/>
                    <a:gd name="T6" fmla="*/ 0 w 361"/>
                    <a:gd name="T7" fmla="*/ 0 h 1460"/>
                    <a:gd name="T8" fmla="*/ 0 w 361"/>
                    <a:gd name="T9" fmla="*/ 0 h 1460"/>
                    <a:gd name="T10" fmla="*/ 0 w 361"/>
                    <a:gd name="T11" fmla="*/ 0 h 1460"/>
                    <a:gd name="T12" fmla="*/ 0 w 361"/>
                    <a:gd name="T13" fmla="*/ 0 h 1460"/>
                    <a:gd name="T14" fmla="*/ 0 w 361"/>
                    <a:gd name="T15" fmla="*/ 0 h 1460"/>
                    <a:gd name="T16" fmla="*/ 0 w 361"/>
                    <a:gd name="T17" fmla="*/ 0 h 1460"/>
                    <a:gd name="T18" fmla="*/ 0 w 361"/>
                    <a:gd name="T19" fmla="*/ 0 h 1460"/>
                    <a:gd name="T20" fmla="*/ 0 w 361"/>
                    <a:gd name="T21" fmla="*/ 0 h 1460"/>
                    <a:gd name="T22" fmla="*/ 0 w 361"/>
                    <a:gd name="T23" fmla="*/ 0 h 1460"/>
                    <a:gd name="T24" fmla="*/ 0 w 361"/>
                    <a:gd name="T25" fmla="*/ 0 h 1460"/>
                    <a:gd name="T26" fmla="*/ 0 w 361"/>
                    <a:gd name="T27" fmla="*/ 0 h 1460"/>
                    <a:gd name="T28" fmla="*/ 0 w 361"/>
                    <a:gd name="T29" fmla="*/ 0 h 1460"/>
                    <a:gd name="T30" fmla="*/ 0 w 361"/>
                    <a:gd name="T31" fmla="*/ 0 h 1460"/>
                    <a:gd name="T32" fmla="*/ 0 w 361"/>
                    <a:gd name="T33" fmla="*/ 0 h 1460"/>
                    <a:gd name="T34" fmla="*/ 0 w 361"/>
                    <a:gd name="T35" fmla="*/ 0 h 1460"/>
                    <a:gd name="T36" fmla="*/ 0 w 361"/>
                    <a:gd name="T37" fmla="*/ 0 h 1460"/>
                    <a:gd name="T38" fmla="*/ 0 w 361"/>
                    <a:gd name="T39" fmla="*/ 0 h 1460"/>
                    <a:gd name="T40" fmla="*/ 0 w 361"/>
                    <a:gd name="T41" fmla="*/ 0 h 1460"/>
                    <a:gd name="T42" fmla="*/ 0 w 361"/>
                    <a:gd name="T43" fmla="*/ 0 h 1460"/>
                    <a:gd name="T44" fmla="*/ 0 w 361"/>
                    <a:gd name="T45" fmla="*/ 0 h 1460"/>
                    <a:gd name="T46" fmla="*/ 0 w 361"/>
                    <a:gd name="T47" fmla="*/ 0 h 1460"/>
                    <a:gd name="T48" fmla="*/ 0 w 361"/>
                    <a:gd name="T49" fmla="*/ 0 h 1460"/>
                    <a:gd name="T50" fmla="*/ 0 w 361"/>
                    <a:gd name="T51" fmla="*/ 0 h 1460"/>
                    <a:gd name="T52" fmla="*/ 0 w 361"/>
                    <a:gd name="T53" fmla="*/ 0 h 1460"/>
                    <a:gd name="T54" fmla="*/ 0 w 361"/>
                    <a:gd name="T55" fmla="*/ 0 h 1460"/>
                    <a:gd name="T56" fmla="*/ 0 w 361"/>
                    <a:gd name="T57" fmla="*/ 0 h 1460"/>
                    <a:gd name="T58" fmla="*/ 0 w 361"/>
                    <a:gd name="T59" fmla="*/ 0 h 1460"/>
                    <a:gd name="T60" fmla="*/ 0 w 361"/>
                    <a:gd name="T61" fmla="*/ 0 h 1460"/>
                    <a:gd name="T62" fmla="*/ 0 w 361"/>
                    <a:gd name="T63" fmla="*/ 0 h 1460"/>
                    <a:gd name="T64" fmla="*/ 0 w 361"/>
                    <a:gd name="T65" fmla="*/ 0 h 1460"/>
                    <a:gd name="T66" fmla="*/ 0 w 361"/>
                    <a:gd name="T67" fmla="*/ 0 h 1460"/>
                    <a:gd name="T68" fmla="*/ 0 w 361"/>
                    <a:gd name="T69" fmla="*/ 0 h 1460"/>
                    <a:gd name="T70" fmla="*/ 0 w 361"/>
                    <a:gd name="T71" fmla="*/ 0 h 1460"/>
                    <a:gd name="T72" fmla="*/ 0 w 361"/>
                    <a:gd name="T73" fmla="*/ 0 h 1460"/>
                    <a:gd name="T74" fmla="*/ 0 w 361"/>
                    <a:gd name="T75" fmla="*/ 0 h 1460"/>
                    <a:gd name="T76" fmla="*/ 0 w 361"/>
                    <a:gd name="T77" fmla="*/ 0 h 1460"/>
                    <a:gd name="T78" fmla="*/ 0 w 361"/>
                    <a:gd name="T79" fmla="*/ 0 h 1460"/>
                    <a:gd name="T80" fmla="*/ 0 w 361"/>
                    <a:gd name="T81" fmla="*/ 0 h 1460"/>
                    <a:gd name="T82" fmla="*/ 0 w 361"/>
                    <a:gd name="T83" fmla="*/ 0 h 1460"/>
                    <a:gd name="T84" fmla="*/ 0 w 361"/>
                    <a:gd name="T85" fmla="*/ 0 h 1460"/>
                    <a:gd name="T86" fmla="*/ 0 w 361"/>
                    <a:gd name="T87" fmla="*/ 0 h 1460"/>
                    <a:gd name="T88" fmla="*/ 0 w 361"/>
                    <a:gd name="T89" fmla="*/ 0 h 1460"/>
                    <a:gd name="T90" fmla="*/ 0 w 361"/>
                    <a:gd name="T91" fmla="*/ 0 h 1460"/>
                    <a:gd name="T92" fmla="*/ 0 w 361"/>
                    <a:gd name="T93" fmla="*/ 0 h 1460"/>
                    <a:gd name="T94" fmla="*/ 0 w 361"/>
                    <a:gd name="T95" fmla="*/ 0 h 1460"/>
                    <a:gd name="T96" fmla="*/ 0 w 361"/>
                    <a:gd name="T97" fmla="*/ 0 h 1460"/>
                    <a:gd name="T98" fmla="*/ 0 w 361"/>
                    <a:gd name="T99" fmla="*/ 0 h 1460"/>
                    <a:gd name="T100" fmla="*/ 0 w 361"/>
                    <a:gd name="T101" fmla="*/ 0 h 1460"/>
                    <a:gd name="T102" fmla="*/ 0 w 361"/>
                    <a:gd name="T103" fmla="*/ 0 h 1460"/>
                    <a:gd name="T104" fmla="*/ 0 w 361"/>
                    <a:gd name="T105" fmla="*/ 0 h 1460"/>
                    <a:gd name="T106" fmla="*/ 0 w 361"/>
                    <a:gd name="T107" fmla="*/ 0 h 1460"/>
                    <a:gd name="T108" fmla="*/ 0 w 361"/>
                    <a:gd name="T109" fmla="*/ 0 h 1460"/>
                    <a:gd name="T110" fmla="*/ 0 w 361"/>
                    <a:gd name="T111" fmla="*/ 0 h 146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61"/>
                    <a:gd name="T169" fmla="*/ 0 h 1460"/>
                    <a:gd name="T170" fmla="*/ 361 w 361"/>
                    <a:gd name="T171" fmla="*/ 1460 h 146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61" h="1460">
                      <a:moveTo>
                        <a:pt x="355" y="262"/>
                      </a:moveTo>
                      <a:lnTo>
                        <a:pt x="361" y="316"/>
                      </a:lnTo>
                      <a:lnTo>
                        <a:pt x="361" y="605"/>
                      </a:lnTo>
                      <a:lnTo>
                        <a:pt x="335" y="994"/>
                      </a:lnTo>
                      <a:lnTo>
                        <a:pt x="337" y="1241"/>
                      </a:lnTo>
                      <a:lnTo>
                        <a:pt x="350" y="1412"/>
                      </a:lnTo>
                      <a:lnTo>
                        <a:pt x="337" y="1460"/>
                      </a:lnTo>
                      <a:lnTo>
                        <a:pt x="316" y="1449"/>
                      </a:lnTo>
                      <a:lnTo>
                        <a:pt x="194" y="1355"/>
                      </a:lnTo>
                      <a:lnTo>
                        <a:pt x="163" y="1337"/>
                      </a:lnTo>
                      <a:lnTo>
                        <a:pt x="144" y="1310"/>
                      </a:lnTo>
                      <a:lnTo>
                        <a:pt x="113" y="1274"/>
                      </a:lnTo>
                      <a:lnTo>
                        <a:pt x="71" y="1237"/>
                      </a:lnTo>
                      <a:lnTo>
                        <a:pt x="50" y="1187"/>
                      </a:lnTo>
                      <a:lnTo>
                        <a:pt x="0" y="1144"/>
                      </a:lnTo>
                      <a:lnTo>
                        <a:pt x="0" y="1118"/>
                      </a:lnTo>
                      <a:lnTo>
                        <a:pt x="26" y="1084"/>
                      </a:lnTo>
                      <a:lnTo>
                        <a:pt x="37" y="1041"/>
                      </a:lnTo>
                      <a:lnTo>
                        <a:pt x="31" y="1018"/>
                      </a:lnTo>
                      <a:lnTo>
                        <a:pt x="18" y="981"/>
                      </a:lnTo>
                      <a:lnTo>
                        <a:pt x="14" y="954"/>
                      </a:lnTo>
                      <a:lnTo>
                        <a:pt x="33" y="912"/>
                      </a:lnTo>
                      <a:lnTo>
                        <a:pt x="33" y="884"/>
                      </a:lnTo>
                      <a:lnTo>
                        <a:pt x="13" y="829"/>
                      </a:lnTo>
                      <a:lnTo>
                        <a:pt x="13" y="797"/>
                      </a:lnTo>
                      <a:lnTo>
                        <a:pt x="24" y="773"/>
                      </a:lnTo>
                      <a:lnTo>
                        <a:pt x="45" y="744"/>
                      </a:lnTo>
                      <a:lnTo>
                        <a:pt x="44" y="694"/>
                      </a:lnTo>
                      <a:lnTo>
                        <a:pt x="31" y="653"/>
                      </a:lnTo>
                      <a:lnTo>
                        <a:pt x="44" y="605"/>
                      </a:lnTo>
                      <a:lnTo>
                        <a:pt x="56" y="594"/>
                      </a:lnTo>
                      <a:lnTo>
                        <a:pt x="45" y="550"/>
                      </a:lnTo>
                      <a:lnTo>
                        <a:pt x="18" y="503"/>
                      </a:lnTo>
                      <a:lnTo>
                        <a:pt x="13" y="473"/>
                      </a:lnTo>
                      <a:lnTo>
                        <a:pt x="18" y="444"/>
                      </a:lnTo>
                      <a:lnTo>
                        <a:pt x="52" y="418"/>
                      </a:lnTo>
                      <a:lnTo>
                        <a:pt x="50" y="397"/>
                      </a:lnTo>
                      <a:lnTo>
                        <a:pt x="14" y="331"/>
                      </a:lnTo>
                      <a:lnTo>
                        <a:pt x="2" y="279"/>
                      </a:lnTo>
                      <a:lnTo>
                        <a:pt x="13" y="250"/>
                      </a:lnTo>
                      <a:lnTo>
                        <a:pt x="45" y="223"/>
                      </a:lnTo>
                      <a:lnTo>
                        <a:pt x="37" y="200"/>
                      </a:lnTo>
                      <a:lnTo>
                        <a:pt x="14" y="173"/>
                      </a:lnTo>
                      <a:lnTo>
                        <a:pt x="14" y="144"/>
                      </a:lnTo>
                      <a:lnTo>
                        <a:pt x="52" y="124"/>
                      </a:lnTo>
                      <a:lnTo>
                        <a:pt x="68" y="103"/>
                      </a:lnTo>
                      <a:lnTo>
                        <a:pt x="37" y="60"/>
                      </a:lnTo>
                      <a:lnTo>
                        <a:pt x="37" y="37"/>
                      </a:lnTo>
                      <a:lnTo>
                        <a:pt x="74" y="23"/>
                      </a:lnTo>
                      <a:lnTo>
                        <a:pt x="77" y="0"/>
                      </a:lnTo>
                      <a:lnTo>
                        <a:pt x="118" y="60"/>
                      </a:lnTo>
                      <a:lnTo>
                        <a:pt x="169" y="123"/>
                      </a:lnTo>
                      <a:lnTo>
                        <a:pt x="231" y="173"/>
                      </a:lnTo>
                      <a:lnTo>
                        <a:pt x="281" y="213"/>
                      </a:lnTo>
                      <a:lnTo>
                        <a:pt x="335" y="244"/>
                      </a:lnTo>
                      <a:lnTo>
                        <a:pt x="355" y="26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3" name="Freeform 181">
                  <a:extLst>
                    <a:ext uri="{FF2B5EF4-FFF2-40B4-BE49-F238E27FC236}">
                      <a16:creationId xmlns:a16="http://schemas.microsoft.com/office/drawing/2014/main" id="{79C17040-C05B-451B-B698-BA55D7EE2CC3}"/>
                    </a:ext>
                  </a:extLst>
                </p:cNvPr>
                <p:cNvSpPr>
                  <a:spLocks/>
                </p:cNvSpPr>
                <p:nvPr/>
              </p:nvSpPr>
              <p:spPr bwMode="auto">
                <a:xfrm>
                  <a:off x="4024" y="1039"/>
                  <a:ext cx="35" cy="370"/>
                </a:xfrm>
                <a:custGeom>
                  <a:avLst/>
                  <a:gdLst>
                    <a:gd name="T0" fmla="*/ 0 w 105"/>
                    <a:gd name="T1" fmla="*/ 0 h 1112"/>
                    <a:gd name="T2" fmla="*/ 0 w 105"/>
                    <a:gd name="T3" fmla="*/ 0 h 1112"/>
                    <a:gd name="T4" fmla="*/ 0 w 105"/>
                    <a:gd name="T5" fmla="*/ 0 h 1112"/>
                    <a:gd name="T6" fmla="*/ 0 w 105"/>
                    <a:gd name="T7" fmla="*/ 0 h 1112"/>
                    <a:gd name="T8" fmla="*/ 0 w 105"/>
                    <a:gd name="T9" fmla="*/ 0 h 1112"/>
                    <a:gd name="T10" fmla="*/ 0 w 105"/>
                    <a:gd name="T11" fmla="*/ 0 h 1112"/>
                    <a:gd name="T12" fmla="*/ 0 w 105"/>
                    <a:gd name="T13" fmla="*/ 0 h 1112"/>
                    <a:gd name="T14" fmla="*/ 0 w 105"/>
                    <a:gd name="T15" fmla="*/ 0 h 1112"/>
                    <a:gd name="T16" fmla="*/ 0 w 105"/>
                    <a:gd name="T17" fmla="*/ 0 h 1112"/>
                    <a:gd name="T18" fmla="*/ 0 w 105"/>
                    <a:gd name="T19" fmla="*/ 0 h 1112"/>
                    <a:gd name="T20" fmla="*/ 0 w 105"/>
                    <a:gd name="T21" fmla="*/ 0 h 1112"/>
                    <a:gd name="T22" fmla="*/ 0 w 105"/>
                    <a:gd name="T23" fmla="*/ 0 h 1112"/>
                    <a:gd name="T24" fmla="*/ 0 w 105"/>
                    <a:gd name="T25" fmla="*/ 0 h 1112"/>
                    <a:gd name="T26" fmla="*/ 0 w 105"/>
                    <a:gd name="T27" fmla="*/ 0 h 1112"/>
                    <a:gd name="T28" fmla="*/ 0 w 105"/>
                    <a:gd name="T29" fmla="*/ 0 h 1112"/>
                    <a:gd name="T30" fmla="*/ 0 w 105"/>
                    <a:gd name="T31" fmla="*/ 0 h 1112"/>
                    <a:gd name="T32" fmla="*/ 0 w 105"/>
                    <a:gd name="T33" fmla="*/ 0 h 1112"/>
                    <a:gd name="T34" fmla="*/ 0 w 105"/>
                    <a:gd name="T35" fmla="*/ 0 h 1112"/>
                    <a:gd name="T36" fmla="*/ 0 w 105"/>
                    <a:gd name="T37" fmla="*/ 0 h 1112"/>
                    <a:gd name="T38" fmla="*/ 0 w 105"/>
                    <a:gd name="T39" fmla="*/ 0 h 1112"/>
                    <a:gd name="T40" fmla="*/ 0 w 105"/>
                    <a:gd name="T41" fmla="*/ 0 h 1112"/>
                    <a:gd name="T42" fmla="*/ 0 w 105"/>
                    <a:gd name="T43" fmla="*/ 0 h 1112"/>
                    <a:gd name="T44" fmla="*/ 0 w 105"/>
                    <a:gd name="T45" fmla="*/ 0 h 1112"/>
                    <a:gd name="T46" fmla="*/ 0 w 105"/>
                    <a:gd name="T47" fmla="*/ 0 h 1112"/>
                    <a:gd name="T48" fmla="*/ 0 w 105"/>
                    <a:gd name="T49" fmla="*/ 0 h 1112"/>
                    <a:gd name="T50" fmla="*/ 0 w 105"/>
                    <a:gd name="T51" fmla="*/ 0 h 1112"/>
                    <a:gd name="T52" fmla="*/ 0 w 105"/>
                    <a:gd name="T53" fmla="*/ 0 h 1112"/>
                    <a:gd name="T54" fmla="*/ 0 w 105"/>
                    <a:gd name="T55" fmla="*/ 0 h 1112"/>
                    <a:gd name="T56" fmla="*/ 0 w 105"/>
                    <a:gd name="T57" fmla="*/ 0 h 1112"/>
                    <a:gd name="T58" fmla="*/ 0 w 105"/>
                    <a:gd name="T59" fmla="*/ 0 h 1112"/>
                    <a:gd name="T60" fmla="*/ 0 w 105"/>
                    <a:gd name="T61" fmla="*/ 0 h 1112"/>
                    <a:gd name="T62" fmla="*/ 0 w 105"/>
                    <a:gd name="T63" fmla="*/ 0 h 1112"/>
                    <a:gd name="T64" fmla="*/ 0 w 105"/>
                    <a:gd name="T65" fmla="*/ 0 h 1112"/>
                    <a:gd name="T66" fmla="*/ 0 w 105"/>
                    <a:gd name="T67" fmla="*/ 0 h 1112"/>
                    <a:gd name="T68" fmla="*/ 0 w 105"/>
                    <a:gd name="T69" fmla="*/ 0 h 1112"/>
                    <a:gd name="T70" fmla="*/ 0 w 105"/>
                    <a:gd name="T71" fmla="*/ 0 h 1112"/>
                    <a:gd name="T72" fmla="*/ 0 w 105"/>
                    <a:gd name="T73" fmla="*/ 0 h 1112"/>
                    <a:gd name="T74" fmla="*/ 0 w 105"/>
                    <a:gd name="T75" fmla="*/ 0 h 1112"/>
                    <a:gd name="T76" fmla="*/ 0 w 105"/>
                    <a:gd name="T77" fmla="*/ 0 h 1112"/>
                    <a:gd name="T78" fmla="*/ 0 w 105"/>
                    <a:gd name="T79" fmla="*/ 0 h 1112"/>
                    <a:gd name="T80" fmla="*/ 0 w 105"/>
                    <a:gd name="T81" fmla="*/ 0 h 1112"/>
                    <a:gd name="T82" fmla="*/ 0 w 105"/>
                    <a:gd name="T83" fmla="*/ 0 h 1112"/>
                    <a:gd name="T84" fmla="*/ 0 w 105"/>
                    <a:gd name="T85" fmla="*/ 0 h 1112"/>
                    <a:gd name="T86" fmla="*/ 0 w 105"/>
                    <a:gd name="T87" fmla="*/ 0 h 1112"/>
                    <a:gd name="T88" fmla="*/ 0 w 105"/>
                    <a:gd name="T89" fmla="*/ 0 h 1112"/>
                    <a:gd name="T90" fmla="*/ 0 w 105"/>
                    <a:gd name="T91" fmla="*/ 0 h 1112"/>
                    <a:gd name="T92" fmla="*/ 0 w 105"/>
                    <a:gd name="T93" fmla="*/ 0 h 1112"/>
                    <a:gd name="T94" fmla="*/ 0 w 105"/>
                    <a:gd name="T95" fmla="*/ 0 h 1112"/>
                    <a:gd name="T96" fmla="*/ 0 w 105"/>
                    <a:gd name="T97" fmla="*/ 0 h 111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5"/>
                    <a:gd name="T148" fmla="*/ 0 h 1112"/>
                    <a:gd name="T149" fmla="*/ 105 w 105"/>
                    <a:gd name="T150" fmla="*/ 1112 h 111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5" h="1112">
                      <a:moveTo>
                        <a:pt x="52" y="0"/>
                      </a:moveTo>
                      <a:lnTo>
                        <a:pt x="71" y="37"/>
                      </a:lnTo>
                      <a:lnTo>
                        <a:pt x="88" y="61"/>
                      </a:lnTo>
                      <a:lnTo>
                        <a:pt x="105" y="77"/>
                      </a:lnTo>
                      <a:lnTo>
                        <a:pt x="100" y="95"/>
                      </a:lnTo>
                      <a:lnTo>
                        <a:pt x="84" y="108"/>
                      </a:lnTo>
                      <a:lnTo>
                        <a:pt x="58" y="114"/>
                      </a:lnTo>
                      <a:lnTo>
                        <a:pt x="39" y="130"/>
                      </a:lnTo>
                      <a:lnTo>
                        <a:pt x="44" y="150"/>
                      </a:lnTo>
                      <a:lnTo>
                        <a:pt x="57" y="161"/>
                      </a:lnTo>
                      <a:lnTo>
                        <a:pt x="78" y="187"/>
                      </a:lnTo>
                      <a:lnTo>
                        <a:pt x="78" y="201"/>
                      </a:lnTo>
                      <a:lnTo>
                        <a:pt x="71" y="214"/>
                      </a:lnTo>
                      <a:lnTo>
                        <a:pt x="52" y="227"/>
                      </a:lnTo>
                      <a:lnTo>
                        <a:pt x="34" y="239"/>
                      </a:lnTo>
                      <a:lnTo>
                        <a:pt x="31" y="258"/>
                      </a:lnTo>
                      <a:lnTo>
                        <a:pt x="37" y="277"/>
                      </a:lnTo>
                      <a:lnTo>
                        <a:pt x="52" y="314"/>
                      </a:lnTo>
                      <a:lnTo>
                        <a:pt x="65" y="343"/>
                      </a:lnTo>
                      <a:lnTo>
                        <a:pt x="78" y="364"/>
                      </a:lnTo>
                      <a:lnTo>
                        <a:pt x="78" y="387"/>
                      </a:lnTo>
                      <a:lnTo>
                        <a:pt x="71" y="408"/>
                      </a:lnTo>
                      <a:lnTo>
                        <a:pt x="52" y="427"/>
                      </a:lnTo>
                      <a:lnTo>
                        <a:pt x="39" y="445"/>
                      </a:lnTo>
                      <a:lnTo>
                        <a:pt x="44" y="476"/>
                      </a:lnTo>
                      <a:lnTo>
                        <a:pt x="75" y="524"/>
                      </a:lnTo>
                      <a:lnTo>
                        <a:pt x="88" y="550"/>
                      </a:lnTo>
                      <a:lnTo>
                        <a:pt x="89" y="574"/>
                      </a:lnTo>
                      <a:lnTo>
                        <a:pt x="78" y="593"/>
                      </a:lnTo>
                      <a:lnTo>
                        <a:pt x="63" y="611"/>
                      </a:lnTo>
                      <a:lnTo>
                        <a:pt x="58" y="637"/>
                      </a:lnTo>
                      <a:lnTo>
                        <a:pt x="68" y="668"/>
                      </a:lnTo>
                      <a:lnTo>
                        <a:pt x="81" y="701"/>
                      </a:lnTo>
                      <a:lnTo>
                        <a:pt x="88" y="724"/>
                      </a:lnTo>
                      <a:lnTo>
                        <a:pt x="81" y="739"/>
                      </a:lnTo>
                      <a:lnTo>
                        <a:pt x="65" y="756"/>
                      </a:lnTo>
                      <a:lnTo>
                        <a:pt x="44" y="774"/>
                      </a:lnTo>
                      <a:lnTo>
                        <a:pt x="34" y="793"/>
                      </a:lnTo>
                      <a:lnTo>
                        <a:pt x="44" y="826"/>
                      </a:lnTo>
                      <a:lnTo>
                        <a:pt x="65" y="861"/>
                      </a:lnTo>
                      <a:lnTo>
                        <a:pt x="75" y="887"/>
                      </a:lnTo>
                      <a:lnTo>
                        <a:pt x="78" y="908"/>
                      </a:lnTo>
                      <a:lnTo>
                        <a:pt x="71" y="918"/>
                      </a:lnTo>
                      <a:lnTo>
                        <a:pt x="50" y="918"/>
                      </a:lnTo>
                      <a:lnTo>
                        <a:pt x="44" y="964"/>
                      </a:lnTo>
                      <a:lnTo>
                        <a:pt x="57" y="993"/>
                      </a:lnTo>
                      <a:lnTo>
                        <a:pt x="68" y="1014"/>
                      </a:lnTo>
                      <a:lnTo>
                        <a:pt x="71" y="1032"/>
                      </a:lnTo>
                      <a:lnTo>
                        <a:pt x="71" y="1050"/>
                      </a:lnTo>
                      <a:lnTo>
                        <a:pt x="50" y="1076"/>
                      </a:lnTo>
                      <a:lnTo>
                        <a:pt x="21" y="1112"/>
                      </a:lnTo>
                      <a:lnTo>
                        <a:pt x="2" y="1100"/>
                      </a:lnTo>
                      <a:lnTo>
                        <a:pt x="8" y="1071"/>
                      </a:lnTo>
                      <a:lnTo>
                        <a:pt x="37" y="1024"/>
                      </a:lnTo>
                      <a:lnTo>
                        <a:pt x="34" y="995"/>
                      </a:lnTo>
                      <a:lnTo>
                        <a:pt x="21" y="961"/>
                      </a:lnTo>
                      <a:lnTo>
                        <a:pt x="13" y="932"/>
                      </a:lnTo>
                      <a:lnTo>
                        <a:pt x="25" y="908"/>
                      </a:lnTo>
                      <a:lnTo>
                        <a:pt x="37" y="900"/>
                      </a:lnTo>
                      <a:lnTo>
                        <a:pt x="39" y="881"/>
                      </a:lnTo>
                      <a:lnTo>
                        <a:pt x="25" y="845"/>
                      </a:lnTo>
                      <a:lnTo>
                        <a:pt x="8" y="814"/>
                      </a:lnTo>
                      <a:lnTo>
                        <a:pt x="0" y="782"/>
                      </a:lnTo>
                      <a:lnTo>
                        <a:pt x="8" y="745"/>
                      </a:lnTo>
                      <a:lnTo>
                        <a:pt x="37" y="731"/>
                      </a:lnTo>
                      <a:lnTo>
                        <a:pt x="46" y="714"/>
                      </a:lnTo>
                      <a:lnTo>
                        <a:pt x="44" y="689"/>
                      </a:lnTo>
                      <a:lnTo>
                        <a:pt x="37" y="664"/>
                      </a:lnTo>
                      <a:lnTo>
                        <a:pt x="27" y="631"/>
                      </a:lnTo>
                      <a:lnTo>
                        <a:pt x="27" y="606"/>
                      </a:lnTo>
                      <a:lnTo>
                        <a:pt x="39" y="589"/>
                      </a:lnTo>
                      <a:lnTo>
                        <a:pt x="57" y="568"/>
                      </a:lnTo>
                      <a:lnTo>
                        <a:pt x="57" y="556"/>
                      </a:lnTo>
                      <a:lnTo>
                        <a:pt x="44" y="526"/>
                      </a:lnTo>
                      <a:lnTo>
                        <a:pt x="18" y="489"/>
                      </a:lnTo>
                      <a:lnTo>
                        <a:pt x="8" y="461"/>
                      </a:lnTo>
                      <a:lnTo>
                        <a:pt x="8" y="439"/>
                      </a:lnTo>
                      <a:lnTo>
                        <a:pt x="15" y="418"/>
                      </a:lnTo>
                      <a:lnTo>
                        <a:pt x="31" y="401"/>
                      </a:lnTo>
                      <a:lnTo>
                        <a:pt x="46" y="382"/>
                      </a:lnTo>
                      <a:lnTo>
                        <a:pt x="46" y="368"/>
                      </a:lnTo>
                      <a:lnTo>
                        <a:pt x="13" y="300"/>
                      </a:lnTo>
                      <a:lnTo>
                        <a:pt x="6" y="274"/>
                      </a:lnTo>
                      <a:lnTo>
                        <a:pt x="0" y="251"/>
                      </a:lnTo>
                      <a:lnTo>
                        <a:pt x="13" y="230"/>
                      </a:lnTo>
                      <a:lnTo>
                        <a:pt x="27" y="214"/>
                      </a:lnTo>
                      <a:lnTo>
                        <a:pt x="39" y="201"/>
                      </a:lnTo>
                      <a:lnTo>
                        <a:pt x="39" y="189"/>
                      </a:lnTo>
                      <a:lnTo>
                        <a:pt x="27" y="170"/>
                      </a:lnTo>
                      <a:lnTo>
                        <a:pt x="8" y="150"/>
                      </a:lnTo>
                      <a:lnTo>
                        <a:pt x="8" y="130"/>
                      </a:lnTo>
                      <a:lnTo>
                        <a:pt x="21" y="111"/>
                      </a:lnTo>
                      <a:lnTo>
                        <a:pt x="39" y="95"/>
                      </a:lnTo>
                      <a:lnTo>
                        <a:pt x="57" y="87"/>
                      </a:lnTo>
                      <a:lnTo>
                        <a:pt x="65" y="74"/>
                      </a:lnTo>
                      <a:lnTo>
                        <a:pt x="58" y="58"/>
                      </a:lnTo>
                      <a:lnTo>
                        <a:pt x="46" y="39"/>
                      </a:lnTo>
                      <a:lnTo>
                        <a:pt x="39" y="20"/>
                      </a:ln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4" name="Freeform 182">
                  <a:extLst>
                    <a:ext uri="{FF2B5EF4-FFF2-40B4-BE49-F238E27FC236}">
                      <a16:creationId xmlns:a16="http://schemas.microsoft.com/office/drawing/2014/main" id="{A8D6A66F-26A3-4EA5-A584-24A7F9C0E03F}"/>
                    </a:ext>
                  </a:extLst>
                </p:cNvPr>
                <p:cNvSpPr>
                  <a:spLocks/>
                </p:cNvSpPr>
                <p:nvPr/>
              </p:nvSpPr>
              <p:spPr bwMode="auto">
                <a:xfrm>
                  <a:off x="4118" y="1129"/>
                  <a:ext cx="32" cy="300"/>
                </a:xfrm>
                <a:custGeom>
                  <a:avLst/>
                  <a:gdLst>
                    <a:gd name="T0" fmla="*/ 0 w 97"/>
                    <a:gd name="T1" fmla="*/ 0 h 900"/>
                    <a:gd name="T2" fmla="*/ 0 w 97"/>
                    <a:gd name="T3" fmla="*/ 0 h 900"/>
                    <a:gd name="T4" fmla="*/ 0 w 97"/>
                    <a:gd name="T5" fmla="*/ 0 h 900"/>
                    <a:gd name="T6" fmla="*/ 0 w 97"/>
                    <a:gd name="T7" fmla="*/ 0 h 900"/>
                    <a:gd name="T8" fmla="*/ 0 w 97"/>
                    <a:gd name="T9" fmla="*/ 0 h 900"/>
                    <a:gd name="T10" fmla="*/ 0 w 97"/>
                    <a:gd name="T11" fmla="*/ 0 h 900"/>
                    <a:gd name="T12" fmla="*/ 0 w 97"/>
                    <a:gd name="T13" fmla="*/ 0 h 900"/>
                    <a:gd name="T14" fmla="*/ 0 w 97"/>
                    <a:gd name="T15" fmla="*/ 0 h 900"/>
                    <a:gd name="T16" fmla="*/ 0 w 97"/>
                    <a:gd name="T17" fmla="*/ 0 h 900"/>
                    <a:gd name="T18" fmla="*/ 0 w 97"/>
                    <a:gd name="T19" fmla="*/ 0 h 900"/>
                    <a:gd name="T20" fmla="*/ 0 w 97"/>
                    <a:gd name="T21" fmla="*/ 0 h 900"/>
                    <a:gd name="T22" fmla="*/ 0 w 97"/>
                    <a:gd name="T23" fmla="*/ 0 h 900"/>
                    <a:gd name="T24" fmla="*/ 0 w 97"/>
                    <a:gd name="T25" fmla="*/ 0 h 900"/>
                    <a:gd name="T26" fmla="*/ 0 w 97"/>
                    <a:gd name="T27" fmla="*/ 0 h 900"/>
                    <a:gd name="T28" fmla="*/ 0 w 97"/>
                    <a:gd name="T29" fmla="*/ 0 h 900"/>
                    <a:gd name="T30" fmla="*/ 0 w 97"/>
                    <a:gd name="T31" fmla="*/ 0 h 900"/>
                    <a:gd name="T32" fmla="*/ 0 w 97"/>
                    <a:gd name="T33" fmla="*/ 0 h 900"/>
                    <a:gd name="T34" fmla="*/ 0 w 97"/>
                    <a:gd name="T35" fmla="*/ 0 h 900"/>
                    <a:gd name="T36" fmla="*/ 0 w 97"/>
                    <a:gd name="T37" fmla="*/ 0 h 900"/>
                    <a:gd name="T38" fmla="*/ 0 w 97"/>
                    <a:gd name="T39" fmla="*/ 0 h 900"/>
                    <a:gd name="T40" fmla="*/ 0 w 97"/>
                    <a:gd name="T41" fmla="*/ 0 h 900"/>
                    <a:gd name="T42" fmla="*/ 0 w 97"/>
                    <a:gd name="T43" fmla="*/ 0 h 900"/>
                    <a:gd name="T44" fmla="*/ 0 w 97"/>
                    <a:gd name="T45" fmla="*/ 0 h 900"/>
                    <a:gd name="T46" fmla="*/ 0 w 97"/>
                    <a:gd name="T47" fmla="*/ 0 h 900"/>
                    <a:gd name="T48" fmla="*/ 0 w 97"/>
                    <a:gd name="T49" fmla="*/ 0 h 900"/>
                    <a:gd name="T50" fmla="*/ 0 w 97"/>
                    <a:gd name="T51" fmla="*/ 0 h 900"/>
                    <a:gd name="T52" fmla="*/ 0 w 97"/>
                    <a:gd name="T53" fmla="*/ 0 h 900"/>
                    <a:gd name="T54" fmla="*/ 0 w 97"/>
                    <a:gd name="T55" fmla="*/ 0 h 900"/>
                    <a:gd name="T56" fmla="*/ 0 w 97"/>
                    <a:gd name="T57" fmla="*/ 0 h 900"/>
                    <a:gd name="T58" fmla="*/ 0 w 97"/>
                    <a:gd name="T59" fmla="*/ 0 h 900"/>
                    <a:gd name="T60" fmla="*/ 0 w 97"/>
                    <a:gd name="T61" fmla="*/ 0 h 900"/>
                    <a:gd name="T62" fmla="*/ 0 w 97"/>
                    <a:gd name="T63" fmla="*/ 0 h 900"/>
                    <a:gd name="T64" fmla="*/ 0 w 97"/>
                    <a:gd name="T65" fmla="*/ 0 h 900"/>
                    <a:gd name="T66" fmla="*/ 0 w 97"/>
                    <a:gd name="T67" fmla="*/ 0 h 9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7"/>
                    <a:gd name="T103" fmla="*/ 0 h 900"/>
                    <a:gd name="T104" fmla="*/ 97 w 97"/>
                    <a:gd name="T105" fmla="*/ 900 h 90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7" h="900">
                      <a:moveTo>
                        <a:pt x="74" y="0"/>
                      </a:moveTo>
                      <a:lnTo>
                        <a:pt x="87" y="24"/>
                      </a:lnTo>
                      <a:lnTo>
                        <a:pt x="97" y="68"/>
                      </a:lnTo>
                      <a:lnTo>
                        <a:pt x="92" y="87"/>
                      </a:lnTo>
                      <a:lnTo>
                        <a:pt x="66" y="100"/>
                      </a:lnTo>
                      <a:lnTo>
                        <a:pt x="50" y="112"/>
                      </a:lnTo>
                      <a:lnTo>
                        <a:pt x="50" y="147"/>
                      </a:lnTo>
                      <a:lnTo>
                        <a:pt x="62" y="181"/>
                      </a:lnTo>
                      <a:lnTo>
                        <a:pt x="79" y="204"/>
                      </a:lnTo>
                      <a:lnTo>
                        <a:pt x="81" y="247"/>
                      </a:lnTo>
                      <a:lnTo>
                        <a:pt x="72" y="262"/>
                      </a:lnTo>
                      <a:lnTo>
                        <a:pt x="56" y="281"/>
                      </a:lnTo>
                      <a:lnTo>
                        <a:pt x="53" y="310"/>
                      </a:lnTo>
                      <a:lnTo>
                        <a:pt x="62" y="337"/>
                      </a:lnTo>
                      <a:lnTo>
                        <a:pt x="74" y="360"/>
                      </a:lnTo>
                      <a:lnTo>
                        <a:pt x="81" y="397"/>
                      </a:lnTo>
                      <a:lnTo>
                        <a:pt x="81" y="418"/>
                      </a:lnTo>
                      <a:lnTo>
                        <a:pt x="68" y="442"/>
                      </a:lnTo>
                      <a:lnTo>
                        <a:pt x="47" y="462"/>
                      </a:lnTo>
                      <a:lnTo>
                        <a:pt x="47" y="481"/>
                      </a:lnTo>
                      <a:lnTo>
                        <a:pt x="53" y="537"/>
                      </a:lnTo>
                      <a:lnTo>
                        <a:pt x="74" y="560"/>
                      </a:lnTo>
                      <a:lnTo>
                        <a:pt x="87" y="584"/>
                      </a:lnTo>
                      <a:lnTo>
                        <a:pt x="81" y="612"/>
                      </a:lnTo>
                      <a:lnTo>
                        <a:pt x="50" y="631"/>
                      </a:lnTo>
                      <a:lnTo>
                        <a:pt x="35" y="650"/>
                      </a:lnTo>
                      <a:lnTo>
                        <a:pt x="31" y="684"/>
                      </a:lnTo>
                      <a:lnTo>
                        <a:pt x="47" y="729"/>
                      </a:lnTo>
                      <a:lnTo>
                        <a:pt x="60" y="773"/>
                      </a:lnTo>
                      <a:lnTo>
                        <a:pt x="60" y="797"/>
                      </a:lnTo>
                      <a:lnTo>
                        <a:pt x="53" y="831"/>
                      </a:lnTo>
                      <a:lnTo>
                        <a:pt x="35" y="837"/>
                      </a:lnTo>
                      <a:lnTo>
                        <a:pt x="23" y="862"/>
                      </a:lnTo>
                      <a:lnTo>
                        <a:pt x="23" y="891"/>
                      </a:lnTo>
                      <a:lnTo>
                        <a:pt x="0" y="900"/>
                      </a:lnTo>
                      <a:lnTo>
                        <a:pt x="10" y="868"/>
                      </a:lnTo>
                      <a:lnTo>
                        <a:pt x="29" y="831"/>
                      </a:lnTo>
                      <a:lnTo>
                        <a:pt x="35" y="805"/>
                      </a:lnTo>
                      <a:lnTo>
                        <a:pt x="35" y="755"/>
                      </a:lnTo>
                      <a:lnTo>
                        <a:pt x="23" y="712"/>
                      </a:lnTo>
                      <a:lnTo>
                        <a:pt x="18" y="679"/>
                      </a:lnTo>
                      <a:lnTo>
                        <a:pt x="16" y="644"/>
                      </a:lnTo>
                      <a:lnTo>
                        <a:pt x="37" y="616"/>
                      </a:lnTo>
                      <a:lnTo>
                        <a:pt x="50" y="597"/>
                      </a:lnTo>
                      <a:lnTo>
                        <a:pt x="42" y="560"/>
                      </a:lnTo>
                      <a:lnTo>
                        <a:pt x="23" y="531"/>
                      </a:lnTo>
                      <a:lnTo>
                        <a:pt x="18" y="505"/>
                      </a:lnTo>
                      <a:lnTo>
                        <a:pt x="16" y="468"/>
                      </a:lnTo>
                      <a:lnTo>
                        <a:pt x="24" y="444"/>
                      </a:lnTo>
                      <a:lnTo>
                        <a:pt x="42" y="418"/>
                      </a:lnTo>
                      <a:lnTo>
                        <a:pt x="53" y="400"/>
                      </a:lnTo>
                      <a:lnTo>
                        <a:pt x="53" y="381"/>
                      </a:lnTo>
                      <a:lnTo>
                        <a:pt x="42" y="360"/>
                      </a:lnTo>
                      <a:lnTo>
                        <a:pt x="29" y="318"/>
                      </a:lnTo>
                      <a:lnTo>
                        <a:pt x="29" y="292"/>
                      </a:lnTo>
                      <a:lnTo>
                        <a:pt x="35" y="266"/>
                      </a:lnTo>
                      <a:lnTo>
                        <a:pt x="47" y="247"/>
                      </a:lnTo>
                      <a:lnTo>
                        <a:pt x="50" y="229"/>
                      </a:lnTo>
                      <a:lnTo>
                        <a:pt x="47" y="205"/>
                      </a:lnTo>
                      <a:lnTo>
                        <a:pt x="31" y="173"/>
                      </a:lnTo>
                      <a:lnTo>
                        <a:pt x="23" y="150"/>
                      </a:lnTo>
                      <a:lnTo>
                        <a:pt x="24" y="110"/>
                      </a:lnTo>
                      <a:lnTo>
                        <a:pt x="37" y="94"/>
                      </a:lnTo>
                      <a:lnTo>
                        <a:pt x="53" y="68"/>
                      </a:lnTo>
                      <a:lnTo>
                        <a:pt x="62" y="47"/>
                      </a:lnTo>
                      <a:lnTo>
                        <a:pt x="56" y="29"/>
                      </a:lnTo>
                      <a:lnTo>
                        <a:pt x="60" y="10"/>
                      </a:lnTo>
                      <a:lnTo>
                        <a:pt x="7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5" name="Freeform 183">
                  <a:extLst>
                    <a:ext uri="{FF2B5EF4-FFF2-40B4-BE49-F238E27FC236}">
                      <a16:creationId xmlns:a16="http://schemas.microsoft.com/office/drawing/2014/main" id="{B4D118F6-916B-4423-9907-1F4E17396325}"/>
                    </a:ext>
                  </a:extLst>
                </p:cNvPr>
                <p:cNvSpPr>
                  <a:spLocks/>
                </p:cNvSpPr>
                <p:nvPr/>
              </p:nvSpPr>
              <p:spPr bwMode="auto">
                <a:xfrm>
                  <a:off x="4065" y="1093"/>
                  <a:ext cx="75" cy="65"/>
                </a:xfrm>
                <a:custGeom>
                  <a:avLst/>
                  <a:gdLst>
                    <a:gd name="T0" fmla="*/ 0 w 225"/>
                    <a:gd name="T1" fmla="*/ 0 h 193"/>
                    <a:gd name="T2" fmla="*/ 0 w 225"/>
                    <a:gd name="T3" fmla="*/ 0 h 193"/>
                    <a:gd name="T4" fmla="*/ 0 w 225"/>
                    <a:gd name="T5" fmla="*/ 0 h 193"/>
                    <a:gd name="T6" fmla="*/ 0 w 225"/>
                    <a:gd name="T7" fmla="*/ 0 h 193"/>
                    <a:gd name="T8" fmla="*/ 0 w 225"/>
                    <a:gd name="T9" fmla="*/ 0 h 193"/>
                    <a:gd name="T10" fmla="*/ 0 w 225"/>
                    <a:gd name="T11" fmla="*/ 0 h 193"/>
                    <a:gd name="T12" fmla="*/ 0 w 225"/>
                    <a:gd name="T13" fmla="*/ 0 h 193"/>
                    <a:gd name="T14" fmla="*/ 0 w 225"/>
                    <a:gd name="T15" fmla="*/ 0 h 193"/>
                    <a:gd name="T16" fmla="*/ 0 w 225"/>
                    <a:gd name="T17" fmla="*/ 0 h 1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5"/>
                    <a:gd name="T28" fmla="*/ 0 h 193"/>
                    <a:gd name="T29" fmla="*/ 225 w 225"/>
                    <a:gd name="T30" fmla="*/ 193 h 19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5" h="193">
                      <a:moveTo>
                        <a:pt x="225" y="156"/>
                      </a:moveTo>
                      <a:lnTo>
                        <a:pt x="156" y="100"/>
                      </a:lnTo>
                      <a:lnTo>
                        <a:pt x="99" y="50"/>
                      </a:lnTo>
                      <a:lnTo>
                        <a:pt x="48" y="0"/>
                      </a:lnTo>
                      <a:lnTo>
                        <a:pt x="0" y="0"/>
                      </a:lnTo>
                      <a:lnTo>
                        <a:pt x="112" y="81"/>
                      </a:lnTo>
                      <a:lnTo>
                        <a:pt x="166" y="130"/>
                      </a:lnTo>
                      <a:lnTo>
                        <a:pt x="212" y="193"/>
                      </a:lnTo>
                      <a:lnTo>
                        <a:pt x="225"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6" name="Freeform 184">
                  <a:extLst>
                    <a:ext uri="{FF2B5EF4-FFF2-40B4-BE49-F238E27FC236}">
                      <a16:creationId xmlns:a16="http://schemas.microsoft.com/office/drawing/2014/main" id="{6821635E-2995-4F94-9D2F-1E7523858968}"/>
                    </a:ext>
                  </a:extLst>
                </p:cNvPr>
                <p:cNvSpPr>
                  <a:spLocks/>
                </p:cNvSpPr>
                <p:nvPr/>
              </p:nvSpPr>
              <p:spPr bwMode="auto">
                <a:xfrm>
                  <a:off x="4065" y="1130"/>
                  <a:ext cx="65" cy="53"/>
                </a:xfrm>
                <a:custGeom>
                  <a:avLst/>
                  <a:gdLst>
                    <a:gd name="T0" fmla="*/ 0 w 195"/>
                    <a:gd name="T1" fmla="*/ 0 h 159"/>
                    <a:gd name="T2" fmla="*/ 0 w 195"/>
                    <a:gd name="T3" fmla="*/ 0 h 159"/>
                    <a:gd name="T4" fmla="*/ 0 w 195"/>
                    <a:gd name="T5" fmla="*/ 0 h 159"/>
                    <a:gd name="T6" fmla="*/ 0 w 195"/>
                    <a:gd name="T7" fmla="*/ 0 h 159"/>
                    <a:gd name="T8" fmla="*/ 0 w 195"/>
                    <a:gd name="T9" fmla="*/ 0 h 159"/>
                    <a:gd name="T10" fmla="*/ 0 w 195"/>
                    <a:gd name="T11" fmla="*/ 0 h 159"/>
                    <a:gd name="T12" fmla="*/ 0 w 195"/>
                    <a:gd name="T13" fmla="*/ 0 h 159"/>
                    <a:gd name="T14" fmla="*/ 0 w 195"/>
                    <a:gd name="T15" fmla="*/ 0 h 159"/>
                    <a:gd name="T16" fmla="*/ 0 w 195"/>
                    <a:gd name="T17" fmla="*/ 0 h 159"/>
                    <a:gd name="T18" fmla="*/ 0 w 195"/>
                    <a:gd name="T19" fmla="*/ 0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5"/>
                    <a:gd name="T31" fmla="*/ 0 h 159"/>
                    <a:gd name="T32" fmla="*/ 195 w 195"/>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5" h="159">
                      <a:moveTo>
                        <a:pt x="195" y="100"/>
                      </a:moveTo>
                      <a:lnTo>
                        <a:pt x="144" y="82"/>
                      </a:lnTo>
                      <a:lnTo>
                        <a:pt x="107" y="50"/>
                      </a:lnTo>
                      <a:lnTo>
                        <a:pt x="39" y="0"/>
                      </a:lnTo>
                      <a:lnTo>
                        <a:pt x="0" y="0"/>
                      </a:lnTo>
                      <a:lnTo>
                        <a:pt x="89" y="50"/>
                      </a:lnTo>
                      <a:lnTo>
                        <a:pt x="122" y="84"/>
                      </a:lnTo>
                      <a:lnTo>
                        <a:pt x="195" y="159"/>
                      </a:lnTo>
                      <a:lnTo>
                        <a:pt x="191" y="113"/>
                      </a:lnTo>
                      <a:lnTo>
                        <a:pt x="195"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7" name="Freeform 185">
                  <a:extLst>
                    <a:ext uri="{FF2B5EF4-FFF2-40B4-BE49-F238E27FC236}">
                      <a16:creationId xmlns:a16="http://schemas.microsoft.com/office/drawing/2014/main" id="{169EB274-FE4C-4D10-AF11-06F59FC2E970}"/>
                    </a:ext>
                  </a:extLst>
                </p:cNvPr>
                <p:cNvSpPr>
                  <a:spLocks/>
                </p:cNvSpPr>
                <p:nvPr/>
              </p:nvSpPr>
              <p:spPr bwMode="auto">
                <a:xfrm>
                  <a:off x="4055" y="1161"/>
                  <a:ext cx="76" cy="83"/>
                </a:xfrm>
                <a:custGeom>
                  <a:avLst/>
                  <a:gdLst>
                    <a:gd name="T0" fmla="*/ 0 w 229"/>
                    <a:gd name="T1" fmla="*/ 0 h 247"/>
                    <a:gd name="T2" fmla="*/ 0 w 229"/>
                    <a:gd name="T3" fmla="*/ 0 h 247"/>
                    <a:gd name="T4" fmla="*/ 0 w 229"/>
                    <a:gd name="T5" fmla="*/ 0 h 247"/>
                    <a:gd name="T6" fmla="*/ 0 w 229"/>
                    <a:gd name="T7" fmla="*/ 0 h 247"/>
                    <a:gd name="T8" fmla="*/ 0 w 229"/>
                    <a:gd name="T9" fmla="*/ 0 h 247"/>
                    <a:gd name="T10" fmla="*/ 0 w 229"/>
                    <a:gd name="T11" fmla="*/ 0 h 247"/>
                    <a:gd name="T12" fmla="*/ 0 w 229"/>
                    <a:gd name="T13" fmla="*/ 0 h 247"/>
                    <a:gd name="T14" fmla="*/ 0 w 229"/>
                    <a:gd name="T15" fmla="*/ 0 h 247"/>
                    <a:gd name="T16" fmla="*/ 0 w 229"/>
                    <a:gd name="T17" fmla="*/ 0 h 247"/>
                    <a:gd name="T18" fmla="*/ 0 w 229"/>
                    <a:gd name="T19" fmla="*/ 0 h 247"/>
                    <a:gd name="T20" fmla="*/ 0 w 229"/>
                    <a:gd name="T21" fmla="*/ 0 h 247"/>
                    <a:gd name="T22" fmla="*/ 0 w 229"/>
                    <a:gd name="T23" fmla="*/ 0 h 247"/>
                    <a:gd name="T24" fmla="*/ 0 w 229"/>
                    <a:gd name="T25" fmla="*/ 0 h 247"/>
                    <a:gd name="T26" fmla="*/ 0 w 229"/>
                    <a:gd name="T27" fmla="*/ 0 h 2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9"/>
                    <a:gd name="T43" fmla="*/ 0 h 247"/>
                    <a:gd name="T44" fmla="*/ 229 w 229"/>
                    <a:gd name="T45" fmla="*/ 247 h 24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9" h="247">
                      <a:moveTo>
                        <a:pt x="225" y="184"/>
                      </a:moveTo>
                      <a:lnTo>
                        <a:pt x="162" y="128"/>
                      </a:lnTo>
                      <a:lnTo>
                        <a:pt x="137" y="90"/>
                      </a:lnTo>
                      <a:lnTo>
                        <a:pt x="87" y="53"/>
                      </a:lnTo>
                      <a:lnTo>
                        <a:pt x="43" y="19"/>
                      </a:lnTo>
                      <a:lnTo>
                        <a:pt x="12" y="0"/>
                      </a:lnTo>
                      <a:lnTo>
                        <a:pt x="0" y="0"/>
                      </a:lnTo>
                      <a:lnTo>
                        <a:pt x="0" y="19"/>
                      </a:lnTo>
                      <a:lnTo>
                        <a:pt x="37" y="45"/>
                      </a:lnTo>
                      <a:lnTo>
                        <a:pt x="106" y="88"/>
                      </a:lnTo>
                      <a:lnTo>
                        <a:pt x="156" y="139"/>
                      </a:lnTo>
                      <a:lnTo>
                        <a:pt x="191" y="195"/>
                      </a:lnTo>
                      <a:lnTo>
                        <a:pt x="229" y="247"/>
                      </a:lnTo>
                      <a:lnTo>
                        <a:pt x="225" y="1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8" name="Freeform 186">
                  <a:extLst>
                    <a:ext uri="{FF2B5EF4-FFF2-40B4-BE49-F238E27FC236}">
                      <a16:creationId xmlns:a16="http://schemas.microsoft.com/office/drawing/2014/main" id="{F47605A0-6505-4C96-ADF0-268C6B72AA30}"/>
                    </a:ext>
                  </a:extLst>
                </p:cNvPr>
                <p:cNvSpPr>
                  <a:spLocks/>
                </p:cNvSpPr>
                <p:nvPr/>
              </p:nvSpPr>
              <p:spPr bwMode="auto">
                <a:xfrm>
                  <a:off x="4062" y="1229"/>
                  <a:ext cx="60" cy="48"/>
                </a:xfrm>
                <a:custGeom>
                  <a:avLst/>
                  <a:gdLst>
                    <a:gd name="T0" fmla="*/ 0 w 178"/>
                    <a:gd name="T1" fmla="*/ 0 h 144"/>
                    <a:gd name="T2" fmla="*/ 0 w 178"/>
                    <a:gd name="T3" fmla="*/ 0 h 144"/>
                    <a:gd name="T4" fmla="*/ 0 w 178"/>
                    <a:gd name="T5" fmla="*/ 0 h 144"/>
                    <a:gd name="T6" fmla="*/ 0 w 178"/>
                    <a:gd name="T7" fmla="*/ 0 h 144"/>
                    <a:gd name="T8" fmla="*/ 0 w 178"/>
                    <a:gd name="T9" fmla="*/ 0 h 144"/>
                    <a:gd name="T10" fmla="*/ 0 w 178"/>
                    <a:gd name="T11" fmla="*/ 0 h 144"/>
                    <a:gd name="T12" fmla="*/ 0 w 178"/>
                    <a:gd name="T13" fmla="*/ 0 h 144"/>
                    <a:gd name="T14" fmla="*/ 0 w 178"/>
                    <a:gd name="T15" fmla="*/ 0 h 144"/>
                    <a:gd name="T16" fmla="*/ 0 w 178"/>
                    <a:gd name="T17" fmla="*/ 0 h 144"/>
                    <a:gd name="T18" fmla="*/ 0 w 178"/>
                    <a:gd name="T19" fmla="*/ 0 h 144"/>
                    <a:gd name="T20" fmla="*/ 0 w 178"/>
                    <a:gd name="T21" fmla="*/ 0 h 144"/>
                    <a:gd name="T22" fmla="*/ 0 w 178"/>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8"/>
                    <a:gd name="T37" fmla="*/ 0 h 144"/>
                    <a:gd name="T38" fmla="*/ 178 w 178"/>
                    <a:gd name="T39" fmla="*/ 144 h 1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8" h="144">
                      <a:moveTo>
                        <a:pt x="178" y="118"/>
                      </a:moveTo>
                      <a:lnTo>
                        <a:pt x="128" y="65"/>
                      </a:lnTo>
                      <a:lnTo>
                        <a:pt x="76" y="31"/>
                      </a:lnTo>
                      <a:lnTo>
                        <a:pt x="32" y="8"/>
                      </a:lnTo>
                      <a:lnTo>
                        <a:pt x="0" y="0"/>
                      </a:lnTo>
                      <a:lnTo>
                        <a:pt x="20" y="31"/>
                      </a:lnTo>
                      <a:lnTo>
                        <a:pt x="76" y="62"/>
                      </a:lnTo>
                      <a:lnTo>
                        <a:pt x="120" y="108"/>
                      </a:lnTo>
                      <a:lnTo>
                        <a:pt x="141" y="138"/>
                      </a:lnTo>
                      <a:lnTo>
                        <a:pt x="160" y="144"/>
                      </a:lnTo>
                      <a:lnTo>
                        <a:pt x="177" y="133"/>
                      </a:lnTo>
                      <a:lnTo>
                        <a:pt x="178"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9" name="Freeform 187">
                  <a:extLst>
                    <a:ext uri="{FF2B5EF4-FFF2-40B4-BE49-F238E27FC236}">
                      <a16:creationId xmlns:a16="http://schemas.microsoft.com/office/drawing/2014/main" id="{7A6FA19F-C879-4BE4-BD09-8D38FD056803}"/>
                    </a:ext>
                  </a:extLst>
                </p:cNvPr>
                <p:cNvSpPr>
                  <a:spLocks/>
                </p:cNvSpPr>
                <p:nvPr/>
              </p:nvSpPr>
              <p:spPr bwMode="auto">
                <a:xfrm>
                  <a:off x="4055" y="1262"/>
                  <a:ext cx="66" cy="60"/>
                </a:xfrm>
                <a:custGeom>
                  <a:avLst/>
                  <a:gdLst>
                    <a:gd name="T0" fmla="*/ 0 w 197"/>
                    <a:gd name="T1" fmla="*/ 0 h 179"/>
                    <a:gd name="T2" fmla="*/ 0 w 197"/>
                    <a:gd name="T3" fmla="*/ 0 h 179"/>
                    <a:gd name="T4" fmla="*/ 0 w 197"/>
                    <a:gd name="T5" fmla="*/ 0 h 179"/>
                    <a:gd name="T6" fmla="*/ 0 w 197"/>
                    <a:gd name="T7" fmla="*/ 0 h 179"/>
                    <a:gd name="T8" fmla="*/ 0 w 197"/>
                    <a:gd name="T9" fmla="*/ 0 h 179"/>
                    <a:gd name="T10" fmla="*/ 0 w 197"/>
                    <a:gd name="T11" fmla="*/ 0 h 179"/>
                    <a:gd name="T12" fmla="*/ 0 w 197"/>
                    <a:gd name="T13" fmla="*/ 0 h 179"/>
                    <a:gd name="T14" fmla="*/ 0 w 197"/>
                    <a:gd name="T15" fmla="*/ 0 h 179"/>
                    <a:gd name="T16" fmla="*/ 0 w 197"/>
                    <a:gd name="T17" fmla="*/ 0 h 179"/>
                    <a:gd name="T18" fmla="*/ 0 w 197"/>
                    <a:gd name="T19" fmla="*/ 0 h 179"/>
                    <a:gd name="T20" fmla="*/ 0 w 197"/>
                    <a:gd name="T21" fmla="*/ 0 h 179"/>
                    <a:gd name="T22" fmla="*/ 0 w 197"/>
                    <a:gd name="T23" fmla="*/ 0 h 1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7"/>
                    <a:gd name="T37" fmla="*/ 0 h 179"/>
                    <a:gd name="T38" fmla="*/ 197 w 197"/>
                    <a:gd name="T39" fmla="*/ 179 h 1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7" h="179">
                      <a:moveTo>
                        <a:pt x="197" y="166"/>
                      </a:moveTo>
                      <a:lnTo>
                        <a:pt x="146" y="112"/>
                      </a:lnTo>
                      <a:lnTo>
                        <a:pt x="83" y="47"/>
                      </a:lnTo>
                      <a:lnTo>
                        <a:pt x="46" y="16"/>
                      </a:lnTo>
                      <a:lnTo>
                        <a:pt x="17" y="0"/>
                      </a:lnTo>
                      <a:lnTo>
                        <a:pt x="0" y="10"/>
                      </a:lnTo>
                      <a:lnTo>
                        <a:pt x="33" y="37"/>
                      </a:lnTo>
                      <a:lnTo>
                        <a:pt x="90" y="94"/>
                      </a:lnTo>
                      <a:lnTo>
                        <a:pt x="142" y="150"/>
                      </a:lnTo>
                      <a:lnTo>
                        <a:pt x="177" y="179"/>
                      </a:lnTo>
                      <a:lnTo>
                        <a:pt x="186" y="179"/>
                      </a:lnTo>
                      <a:lnTo>
                        <a:pt x="197" y="1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0" name="Freeform 188">
                  <a:extLst>
                    <a:ext uri="{FF2B5EF4-FFF2-40B4-BE49-F238E27FC236}">
                      <a16:creationId xmlns:a16="http://schemas.microsoft.com/office/drawing/2014/main" id="{5A517322-8691-4247-BB09-D5CD4ECDF674}"/>
                    </a:ext>
                  </a:extLst>
                </p:cNvPr>
                <p:cNvSpPr>
                  <a:spLocks/>
                </p:cNvSpPr>
                <p:nvPr/>
              </p:nvSpPr>
              <p:spPr bwMode="auto">
                <a:xfrm>
                  <a:off x="4063" y="1312"/>
                  <a:ext cx="46" cy="47"/>
                </a:xfrm>
                <a:custGeom>
                  <a:avLst/>
                  <a:gdLst>
                    <a:gd name="T0" fmla="*/ 0 w 139"/>
                    <a:gd name="T1" fmla="*/ 0 h 141"/>
                    <a:gd name="T2" fmla="*/ 0 w 139"/>
                    <a:gd name="T3" fmla="*/ 0 h 141"/>
                    <a:gd name="T4" fmla="*/ 0 w 139"/>
                    <a:gd name="T5" fmla="*/ 0 h 141"/>
                    <a:gd name="T6" fmla="*/ 0 w 139"/>
                    <a:gd name="T7" fmla="*/ 0 h 141"/>
                    <a:gd name="T8" fmla="*/ 0 w 139"/>
                    <a:gd name="T9" fmla="*/ 0 h 141"/>
                    <a:gd name="T10" fmla="*/ 0 w 139"/>
                    <a:gd name="T11" fmla="*/ 0 h 141"/>
                    <a:gd name="T12" fmla="*/ 0 w 139"/>
                    <a:gd name="T13" fmla="*/ 0 h 141"/>
                    <a:gd name="T14" fmla="*/ 0 w 139"/>
                    <a:gd name="T15" fmla="*/ 0 h 141"/>
                    <a:gd name="T16" fmla="*/ 0 w 139"/>
                    <a:gd name="T17" fmla="*/ 0 h 1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41"/>
                    <a:gd name="T29" fmla="*/ 139 w 139"/>
                    <a:gd name="T30" fmla="*/ 141 h 1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41">
                      <a:moveTo>
                        <a:pt x="137" y="118"/>
                      </a:moveTo>
                      <a:lnTo>
                        <a:pt x="80" y="36"/>
                      </a:lnTo>
                      <a:lnTo>
                        <a:pt x="25" y="4"/>
                      </a:lnTo>
                      <a:lnTo>
                        <a:pt x="0" y="0"/>
                      </a:lnTo>
                      <a:lnTo>
                        <a:pt x="6" y="16"/>
                      </a:lnTo>
                      <a:lnTo>
                        <a:pt x="69" y="62"/>
                      </a:lnTo>
                      <a:lnTo>
                        <a:pt x="130" y="136"/>
                      </a:lnTo>
                      <a:lnTo>
                        <a:pt x="139" y="141"/>
                      </a:lnTo>
                      <a:lnTo>
                        <a:pt x="137"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1" name="Freeform 189">
                  <a:extLst>
                    <a:ext uri="{FF2B5EF4-FFF2-40B4-BE49-F238E27FC236}">
                      <a16:creationId xmlns:a16="http://schemas.microsoft.com/office/drawing/2014/main" id="{5E419C5B-6C41-4ABC-9C37-5068CBF87AAC}"/>
                    </a:ext>
                  </a:extLst>
                </p:cNvPr>
                <p:cNvSpPr>
                  <a:spLocks/>
                </p:cNvSpPr>
                <p:nvPr/>
              </p:nvSpPr>
              <p:spPr bwMode="auto">
                <a:xfrm>
                  <a:off x="4065" y="1358"/>
                  <a:ext cx="31" cy="36"/>
                </a:xfrm>
                <a:custGeom>
                  <a:avLst/>
                  <a:gdLst>
                    <a:gd name="T0" fmla="*/ 0 w 93"/>
                    <a:gd name="T1" fmla="*/ 0 h 107"/>
                    <a:gd name="T2" fmla="*/ 0 w 93"/>
                    <a:gd name="T3" fmla="*/ 0 h 107"/>
                    <a:gd name="T4" fmla="*/ 0 w 93"/>
                    <a:gd name="T5" fmla="*/ 0 h 107"/>
                    <a:gd name="T6" fmla="*/ 0 w 93"/>
                    <a:gd name="T7" fmla="*/ 0 h 107"/>
                    <a:gd name="T8" fmla="*/ 0 w 93"/>
                    <a:gd name="T9" fmla="*/ 0 h 107"/>
                    <a:gd name="T10" fmla="*/ 0 w 93"/>
                    <a:gd name="T11" fmla="*/ 0 h 107"/>
                    <a:gd name="T12" fmla="*/ 0 w 93"/>
                    <a:gd name="T13" fmla="*/ 0 h 107"/>
                    <a:gd name="T14" fmla="*/ 0 w 93"/>
                    <a:gd name="T15" fmla="*/ 0 h 107"/>
                    <a:gd name="T16" fmla="*/ 0 w 93"/>
                    <a:gd name="T17" fmla="*/ 0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3"/>
                    <a:gd name="T28" fmla="*/ 0 h 107"/>
                    <a:gd name="T29" fmla="*/ 93 w 93"/>
                    <a:gd name="T30" fmla="*/ 107 h 1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3" h="107">
                      <a:moveTo>
                        <a:pt x="89" y="81"/>
                      </a:moveTo>
                      <a:lnTo>
                        <a:pt x="43" y="19"/>
                      </a:lnTo>
                      <a:lnTo>
                        <a:pt x="3" y="0"/>
                      </a:lnTo>
                      <a:lnTo>
                        <a:pt x="0" y="19"/>
                      </a:lnTo>
                      <a:lnTo>
                        <a:pt x="19" y="50"/>
                      </a:lnTo>
                      <a:lnTo>
                        <a:pt x="69" y="92"/>
                      </a:lnTo>
                      <a:lnTo>
                        <a:pt x="83" y="107"/>
                      </a:lnTo>
                      <a:lnTo>
                        <a:pt x="93" y="100"/>
                      </a:lnTo>
                      <a:lnTo>
                        <a:pt x="89"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2" name="Freeform 190">
                  <a:extLst>
                    <a:ext uri="{FF2B5EF4-FFF2-40B4-BE49-F238E27FC236}">
                      <a16:creationId xmlns:a16="http://schemas.microsoft.com/office/drawing/2014/main" id="{A6F9A3F0-1801-4CD7-8D38-C5F4627841AD}"/>
                    </a:ext>
                  </a:extLst>
                </p:cNvPr>
                <p:cNvSpPr>
                  <a:spLocks/>
                </p:cNvSpPr>
                <p:nvPr/>
              </p:nvSpPr>
              <p:spPr bwMode="auto">
                <a:xfrm>
                  <a:off x="4067" y="1405"/>
                  <a:ext cx="40" cy="41"/>
                </a:xfrm>
                <a:custGeom>
                  <a:avLst/>
                  <a:gdLst>
                    <a:gd name="T0" fmla="*/ 0 w 119"/>
                    <a:gd name="T1" fmla="*/ 0 h 121"/>
                    <a:gd name="T2" fmla="*/ 0 w 119"/>
                    <a:gd name="T3" fmla="*/ 0 h 121"/>
                    <a:gd name="T4" fmla="*/ 0 w 119"/>
                    <a:gd name="T5" fmla="*/ 0 h 121"/>
                    <a:gd name="T6" fmla="*/ 0 w 119"/>
                    <a:gd name="T7" fmla="*/ 0 h 121"/>
                    <a:gd name="T8" fmla="*/ 0 w 119"/>
                    <a:gd name="T9" fmla="*/ 0 h 121"/>
                    <a:gd name="T10" fmla="*/ 0 w 119"/>
                    <a:gd name="T11" fmla="*/ 0 h 121"/>
                    <a:gd name="T12" fmla="*/ 0 w 119"/>
                    <a:gd name="T13" fmla="*/ 0 h 121"/>
                    <a:gd name="T14" fmla="*/ 0 w 119"/>
                    <a:gd name="T15" fmla="*/ 0 h 121"/>
                    <a:gd name="T16" fmla="*/ 0 w 119"/>
                    <a:gd name="T17" fmla="*/ 0 h 1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9"/>
                    <a:gd name="T28" fmla="*/ 0 h 121"/>
                    <a:gd name="T29" fmla="*/ 119 w 119"/>
                    <a:gd name="T30" fmla="*/ 121 h 1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9" h="121">
                      <a:moveTo>
                        <a:pt x="119" y="121"/>
                      </a:moveTo>
                      <a:lnTo>
                        <a:pt x="103" y="102"/>
                      </a:lnTo>
                      <a:lnTo>
                        <a:pt x="69" y="52"/>
                      </a:lnTo>
                      <a:lnTo>
                        <a:pt x="21" y="0"/>
                      </a:lnTo>
                      <a:lnTo>
                        <a:pt x="0" y="0"/>
                      </a:lnTo>
                      <a:lnTo>
                        <a:pt x="8" y="18"/>
                      </a:lnTo>
                      <a:lnTo>
                        <a:pt x="46" y="68"/>
                      </a:lnTo>
                      <a:lnTo>
                        <a:pt x="83" y="118"/>
                      </a:lnTo>
                      <a:lnTo>
                        <a:pt x="119" y="1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 name="Freeform 191">
                  <a:extLst>
                    <a:ext uri="{FF2B5EF4-FFF2-40B4-BE49-F238E27FC236}">
                      <a16:creationId xmlns:a16="http://schemas.microsoft.com/office/drawing/2014/main" id="{B232E8BF-9B47-4693-AE6B-E2E88888C68E}"/>
                    </a:ext>
                  </a:extLst>
                </p:cNvPr>
                <p:cNvSpPr>
                  <a:spLocks/>
                </p:cNvSpPr>
                <p:nvPr/>
              </p:nvSpPr>
              <p:spPr bwMode="auto">
                <a:xfrm>
                  <a:off x="4121" y="1070"/>
                  <a:ext cx="121" cy="448"/>
                </a:xfrm>
                <a:custGeom>
                  <a:avLst/>
                  <a:gdLst>
                    <a:gd name="T0" fmla="*/ 0 w 363"/>
                    <a:gd name="T1" fmla="*/ 0 h 1345"/>
                    <a:gd name="T2" fmla="*/ 0 w 363"/>
                    <a:gd name="T3" fmla="*/ 0 h 1345"/>
                    <a:gd name="T4" fmla="*/ 0 w 363"/>
                    <a:gd name="T5" fmla="*/ 0 h 1345"/>
                    <a:gd name="T6" fmla="*/ 0 w 363"/>
                    <a:gd name="T7" fmla="*/ 0 h 1345"/>
                    <a:gd name="T8" fmla="*/ 0 w 363"/>
                    <a:gd name="T9" fmla="*/ 0 h 1345"/>
                    <a:gd name="T10" fmla="*/ 0 w 363"/>
                    <a:gd name="T11" fmla="*/ 0 h 1345"/>
                    <a:gd name="T12" fmla="*/ 0 w 363"/>
                    <a:gd name="T13" fmla="*/ 0 h 1345"/>
                    <a:gd name="T14" fmla="*/ 0 w 363"/>
                    <a:gd name="T15" fmla="*/ 0 h 1345"/>
                    <a:gd name="T16" fmla="*/ 0 w 363"/>
                    <a:gd name="T17" fmla="*/ 0 h 1345"/>
                    <a:gd name="T18" fmla="*/ 0 w 363"/>
                    <a:gd name="T19" fmla="*/ 0 h 1345"/>
                    <a:gd name="T20" fmla="*/ 0 w 363"/>
                    <a:gd name="T21" fmla="*/ 0 h 1345"/>
                    <a:gd name="T22" fmla="*/ 0 w 363"/>
                    <a:gd name="T23" fmla="*/ 0 h 1345"/>
                    <a:gd name="T24" fmla="*/ 0 w 363"/>
                    <a:gd name="T25" fmla="*/ 0 h 1345"/>
                    <a:gd name="T26" fmla="*/ 0 w 363"/>
                    <a:gd name="T27" fmla="*/ 0 h 1345"/>
                    <a:gd name="T28" fmla="*/ 0 w 363"/>
                    <a:gd name="T29" fmla="*/ 0 h 1345"/>
                    <a:gd name="T30" fmla="*/ 0 w 363"/>
                    <a:gd name="T31" fmla="*/ 0 h 1345"/>
                    <a:gd name="T32" fmla="*/ 0 w 363"/>
                    <a:gd name="T33" fmla="*/ 0 h 1345"/>
                    <a:gd name="T34" fmla="*/ 0 w 363"/>
                    <a:gd name="T35" fmla="*/ 0 h 1345"/>
                    <a:gd name="T36" fmla="*/ 0 w 363"/>
                    <a:gd name="T37" fmla="*/ 0 h 1345"/>
                    <a:gd name="T38" fmla="*/ 0 w 363"/>
                    <a:gd name="T39" fmla="*/ 0 h 1345"/>
                    <a:gd name="T40" fmla="*/ 0 w 363"/>
                    <a:gd name="T41" fmla="*/ 0 h 1345"/>
                    <a:gd name="T42" fmla="*/ 0 w 363"/>
                    <a:gd name="T43" fmla="*/ 0 h 1345"/>
                    <a:gd name="T44" fmla="*/ 0 w 363"/>
                    <a:gd name="T45" fmla="*/ 0 h 1345"/>
                    <a:gd name="T46" fmla="*/ 0 w 363"/>
                    <a:gd name="T47" fmla="*/ 0 h 1345"/>
                    <a:gd name="T48" fmla="*/ 0 w 363"/>
                    <a:gd name="T49" fmla="*/ 0 h 1345"/>
                    <a:gd name="T50" fmla="*/ 0 w 363"/>
                    <a:gd name="T51" fmla="*/ 0 h 1345"/>
                    <a:gd name="T52" fmla="*/ 0 w 363"/>
                    <a:gd name="T53" fmla="*/ 0 h 1345"/>
                    <a:gd name="T54" fmla="*/ 0 w 363"/>
                    <a:gd name="T55" fmla="*/ 0 h 1345"/>
                    <a:gd name="T56" fmla="*/ 0 w 363"/>
                    <a:gd name="T57" fmla="*/ 0 h 1345"/>
                    <a:gd name="T58" fmla="*/ 0 w 363"/>
                    <a:gd name="T59" fmla="*/ 0 h 1345"/>
                    <a:gd name="T60" fmla="*/ 0 w 363"/>
                    <a:gd name="T61" fmla="*/ 0 h 1345"/>
                    <a:gd name="T62" fmla="*/ 0 w 363"/>
                    <a:gd name="T63" fmla="*/ 0 h 1345"/>
                    <a:gd name="T64" fmla="*/ 0 w 363"/>
                    <a:gd name="T65" fmla="*/ 0 h 1345"/>
                    <a:gd name="T66" fmla="*/ 0 w 363"/>
                    <a:gd name="T67" fmla="*/ 0 h 1345"/>
                    <a:gd name="T68" fmla="*/ 0 w 363"/>
                    <a:gd name="T69" fmla="*/ 0 h 1345"/>
                    <a:gd name="T70" fmla="*/ 0 w 363"/>
                    <a:gd name="T71" fmla="*/ 0 h 1345"/>
                    <a:gd name="T72" fmla="*/ 0 w 363"/>
                    <a:gd name="T73" fmla="*/ 0 h 1345"/>
                    <a:gd name="T74" fmla="*/ 0 w 363"/>
                    <a:gd name="T75" fmla="*/ 0 h 1345"/>
                    <a:gd name="T76" fmla="*/ 0 w 363"/>
                    <a:gd name="T77" fmla="*/ 0 h 1345"/>
                    <a:gd name="T78" fmla="*/ 0 w 363"/>
                    <a:gd name="T79" fmla="*/ 0 h 1345"/>
                    <a:gd name="T80" fmla="*/ 0 w 363"/>
                    <a:gd name="T81" fmla="*/ 0 h 1345"/>
                    <a:gd name="T82" fmla="*/ 0 w 363"/>
                    <a:gd name="T83" fmla="*/ 0 h 1345"/>
                    <a:gd name="T84" fmla="*/ 0 w 363"/>
                    <a:gd name="T85" fmla="*/ 0 h 1345"/>
                    <a:gd name="T86" fmla="*/ 0 w 363"/>
                    <a:gd name="T87" fmla="*/ 0 h 1345"/>
                    <a:gd name="T88" fmla="*/ 0 w 363"/>
                    <a:gd name="T89" fmla="*/ 0 h 1345"/>
                    <a:gd name="T90" fmla="*/ 0 w 363"/>
                    <a:gd name="T91" fmla="*/ 0 h 134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3"/>
                    <a:gd name="T139" fmla="*/ 0 h 1345"/>
                    <a:gd name="T140" fmla="*/ 363 w 363"/>
                    <a:gd name="T141" fmla="*/ 1345 h 134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3" h="1345">
                      <a:moveTo>
                        <a:pt x="65" y="127"/>
                      </a:moveTo>
                      <a:lnTo>
                        <a:pt x="52" y="164"/>
                      </a:lnTo>
                      <a:lnTo>
                        <a:pt x="63" y="201"/>
                      </a:lnTo>
                      <a:lnTo>
                        <a:pt x="65" y="238"/>
                      </a:lnTo>
                      <a:lnTo>
                        <a:pt x="52" y="262"/>
                      </a:lnTo>
                      <a:lnTo>
                        <a:pt x="34" y="288"/>
                      </a:lnTo>
                      <a:lnTo>
                        <a:pt x="26" y="330"/>
                      </a:lnTo>
                      <a:lnTo>
                        <a:pt x="37" y="358"/>
                      </a:lnTo>
                      <a:lnTo>
                        <a:pt x="56" y="388"/>
                      </a:lnTo>
                      <a:lnTo>
                        <a:pt x="56" y="414"/>
                      </a:lnTo>
                      <a:lnTo>
                        <a:pt x="44" y="438"/>
                      </a:lnTo>
                      <a:lnTo>
                        <a:pt x="27" y="470"/>
                      </a:lnTo>
                      <a:lnTo>
                        <a:pt x="34" y="501"/>
                      </a:lnTo>
                      <a:lnTo>
                        <a:pt x="58" y="567"/>
                      </a:lnTo>
                      <a:lnTo>
                        <a:pt x="56" y="595"/>
                      </a:lnTo>
                      <a:lnTo>
                        <a:pt x="21" y="649"/>
                      </a:lnTo>
                      <a:lnTo>
                        <a:pt x="21" y="695"/>
                      </a:lnTo>
                      <a:lnTo>
                        <a:pt x="40" y="730"/>
                      </a:lnTo>
                      <a:lnTo>
                        <a:pt x="52" y="761"/>
                      </a:lnTo>
                      <a:lnTo>
                        <a:pt x="50" y="788"/>
                      </a:lnTo>
                      <a:lnTo>
                        <a:pt x="19" y="817"/>
                      </a:lnTo>
                      <a:lnTo>
                        <a:pt x="13" y="838"/>
                      </a:lnTo>
                      <a:lnTo>
                        <a:pt x="19" y="888"/>
                      </a:lnTo>
                      <a:lnTo>
                        <a:pt x="34" y="943"/>
                      </a:lnTo>
                      <a:lnTo>
                        <a:pt x="34" y="974"/>
                      </a:lnTo>
                      <a:lnTo>
                        <a:pt x="31" y="999"/>
                      </a:lnTo>
                      <a:lnTo>
                        <a:pt x="8" y="1036"/>
                      </a:lnTo>
                      <a:lnTo>
                        <a:pt x="0" y="1067"/>
                      </a:lnTo>
                      <a:lnTo>
                        <a:pt x="2" y="1101"/>
                      </a:lnTo>
                      <a:lnTo>
                        <a:pt x="19" y="1125"/>
                      </a:lnTo>
                      <a:lnTo>
                        <a:pt x="37" y="1149"/>
                      </a:lnTo>
                      <a:lnTo>
                        <a:pt x="21" y="1180"/>
                      </a:lnTo>
                      <a:lnTo>
                        <a:pt x="13" y="1211"/>
                      </a:lnTo>
                      <a:lnTo>
                        <a:pt x="27" y="1236"/>
                      </a:lnTo>
                      <a:lnTo>
                        <a:pt x="50" y="1254"/>
                      </a:lnTo>
                      <a:lnTo>
                        <a:pt x="52" y="1286"/>
                      </a:lnTo>
                      <a:lnTo>
                        <a:pt x="52" y="1311"/>
                      </a:lnTo>
                      <a:lnTo>
                        <a:pt x="56" y="1345"/>
                      </a:lnTo>
                      <a:lnTo>
                        <a:pt x="95" y="1317"/>
                      </a:lnTo>
                      <a:lnTo>
                        <a:pt x="137" y="1295"/>
                      </a:lnTo>
                      <a:lnTo>
                        <a:pt x="176" y="1282"/>
                      </a:lnTo>
                      <a:lnTo>
                        <a:pt x="234" y="1282"/>
                      </a:lnTo>
                      <a:lnTo>
                        <a:pt x="276" y="1275"/>
                      </a:lnTo>
                      <a:lnTo>
                        <a:pt x="300" y="1254"/>
                      </a:lnTo>
                      <a:lnTo>
                        <a:pt x="345" y="1243"/>
                      </a:lnTo>
                      <a:lnTo>
                        <a:pt x="321" y="1217"/>
                      </a:lnTo>
                      <a:lnTo>
                        <a:pt x="313" y="1182"/>
                      </a:lnTo>
                      <a:lnTo>
                        <a:pt x="328" y="1143"/>
                      </a:lnTo>
                      <a:lnTo>
                        <a:pt x="326" y="1086"/>
                      </a:lnTo>
                      <a:lnTo>
                        <a:pt x="313" y="1045"/>
                      </a:lnTo>
                      <a:lnTo>
                        <a:pt x="300" y="1024"/>
                      </a:lnTo>
                      <a:lnTo>
                        <a:pt x="297" y="993"/>
                      </a:lnTo>
                      <a:lnTo>
                        <a:pt x="313" y="956"/>
                      </a:lnTo>
                      <a:lnTo>
                        <a:pt x="307" y="930"/>
                      </a:lnTo>
                      <a:lnTo>
                        <a:pt x="276" y="886"/>
                      </a:lnTo>
                      <a:lnTo>
                        <a:pt x="277" y="861"/>
                      </a:lnTo>
                      <a:lnTo>
                        <a:pt x="290" y="838"/>
                      </a:lnTo>
                      <a:lnTo>
                        <a:pt x="319" y="807"/>
                      </a:lnTo>
                      <a:lnTo>
                        <a:pt x="308" y="782"/>
                      </a:lnTo>
                      <a:lnTo>
                        <a:pt x="287" y="730"/>
                      </a:lnTo>
                      <a:lnTo>
                        <a:pt x="271" y="695"/>
                      </a:lnTo>
                      <a:lnTo>
                        <a:pt x="271" y="657"/>
                      </a:lnTo>
                      <a:lnTo>
                        <a:pt x="328" y="637"/>
                      </a:lnTo>
                      <a:lnTo>
                        <a:pt x="334" y="601"/>
                      </a:lnTo>
                      <a:lnTo>
                        <a:pt x="328" y="580"/>
                      </a:lnTo>
                      <a:lnTo>
                        <a:pt x="313" y="562"/>
                      </a:lnTo>
                      <a:lnTo>
                        <a:pt x="315" y="530"/>
                      </a:lnTo>
                      <a:lnTo>
                        <a:pt x="313" y="493"/>
                      </a:lnTo>
                      <a:lnTo>
                        <a:pt x="297" y="474"/>
                      </a:lnTo>
                      <a:lnTo>
                        <a:pt x="284" y="449"/>
                      </a:lnTo>
                      <a:lnTo>
                        <a:pt x="294" y="424"/>
                      </a:lnTo>
                      <a:lnTo>
                        <a:pt x="307" y="395"/>
                      </a:lnTo>
                      <a:lnTo>
                        <a:pt x="307" y="377"/>
                      </a:lnTo>
                      <a:lnTo>
                        <a:pt x="287" y="351"/>
                      </a:lnTo>
                      <a:lnTo>
                        <a:pt x="282" y="330"/>
                      </a:lnTo>
                      <a:lnTo>
                        <a:pt x="287" y="314"/>
                      </a:lnTo>
                      <a:lnTo>
                        <a:pt x="307" y="301"/>
                      </a:lnTo>
                      <a:lnTo>
                        <a:pt x="308" y="280"/>
                      </a:lnTo>
                      <a:lnTo>
                        <a:pt x="303" y="269"/>
                      </a:lnTo>
                      <a:lnTo>
                        <a:pt x="282" y="237"/>
                      </a:lnTo>
                      <a:lnTo>
                        <a:pt x="276" y="201"/>
                      </a:lnTo>
                      <a:lnTo>
                        <a:pt x="277" y="174"/>
                      </a:lnTo>
                      <a:lnTo>
                        <a:pt x="297" y="149"/>
                      </a:lnTo>
                      <a:lnTo>
                        <a:pt x="347" y="95"/>
                      </a:lnTo>
                      <a:lnTo>
                        <a:pt x="363" y="49"/>
                      </a:lnTo>
                      <a:lnTo>
                        <a:pt x="363" y="12"/>
                      </a:lnTo>
                      <a:lnTo>
                        <a:pt x="347" y="0"/>
                      </a:lnTo>
                      <a:lnTo>
                        <a:pt x="321" y="12"/>
                      </a:lnTo>
                      <a:lnTo>
                        <a:pt x="258" y="51"/>
                      </a:lnTo>
                      <a:lnTo>
                        <a:pt x="200" y="77"/>
                      </a:lnTo>
                      <a:lnTo>
                        <a:pt x="140" y="101"/>
                      </a:lnTo>
                      <a:lnTo>
                        <a:pt x="100" y="114"/>
                      </a:lnTo>
                      <a:lnTo>
                        <a:pt x="65" y="12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 name="Freeform 192">
                  <a:extLst>
                    <a:ext uri="{FF2B5EF4-FFF2-40B4-BE49-F238E27FC236}">
                      <a16:creationId xmlns:a16="http://schemas.microsoft.com/office/drawing/2014/main" id="{1B0A625B-2004-4F98-92FA-A67F751EA382}"/>
                    </a:ext>
                  </a:extLst>
                </p:cNvPr>
                <p:cNvSpPr>
                  <a:spLocks/>
                </p:cNvSpPr>
                <p:nvPr/>
              </p:nvSpPr>
              <p:spPr bwMode="auto">
                <a:xfrm>
                  <a:off x="4036" y="1066"/>
                  <a:ext cx="217" cy="459"/>
                </a:xfrm>
                <a:custGeom>
                  <a:avLst/>
                  <a:gdLst>
                    <a:gd name="T0" fmla="*/ 0 w 650"/>
                    <a:gd name="T1" fmla="*/ 0 h 1377"/>
                    <a:gd name="T2" fmla="*/ 0 w 650"/>
                    <a:gd name="T3" fmla="*/ 0 h 1377"/>
                    <a:gd name="T4" fmla="*/ 0 w 650"/>
                    <a:gd name="T5" fmla="*/ 0 h 1377"/>
                    <a:gd name="T6" fmla="*/ 0 w 650"/>
                    <a:gd name="T7" fmla="*/ 0 h 1377"/>
                    <a:gd name="T8" fmla="*/ 0 w 650"/>
                    <a:gd name="T9" fmla="*/ 0 h 1377"/>
                    <a:gd name="T10" fmla="*/ 0 w 650"/>
                    <a:gd name="T11" fmla="*/ 0 h 1377"/>
                    <a:gd name="T12" fmla="*/ 0 w 650"/>
                    <a:gd name="T13" fmla="*/ 0 h 1377"/>
                    <a:gd name="T14" fmla="*/ 0 w 650"/>
                    <a:gd name="T15" fmla="*/ 0 h 1377"/>
                    <a:gd name="T16" fmla="*/ 0 w 650"/>
                    <a:gd name="T17" fmla="*/ 0 h 1377"/>
                    <a:gd name="T18" fmla="*/ 0 w 650"/>
                    <a:gd name="T19" fmla="*/ 0 h 1377"/>
                    <a:gd name="T20" fmla="*/ 0 w 650"/>
                    <a:gd name="T21" fmla="*/ 0 h 1377"/>
                    <a:gd name="T22" fmla="*/ 0 w 650"/>
                    <a:gd name="T23" fmla="*/ 0 h 1377"/>
                    <a:gd name="T24" fmla="*/ 0 w 650"/>
                    <a:gd name="T25" fmla="*/ 0 h 1377"/>
                    <a:gd name="T26" fmla="*/ 0 w 650"/>
                    <a:gd name="T27" fmla="*/ 0 h 1377"/>
                    <a:gd name="T28" fmla="*/ 0 w 650"/>
                    <a:gd name="T29" fmla="*/ 0 h 1377"/>
                    <a:gd name="T30" fmla="*/ 0 w 650"/>
                    <a:gd name="T31" fmla="*/ 0 h 1377"/>
                    <a:gd name="T32" fmla="*/ 0 w 650"/>
                    <a:gd name="T33" fmla="*/ 0 h 1377"/>
                    <a:gd name="T34" fmla="*/ 0 w 650"/>
                    <a:gd name="T35" fmla="*/ 0 h 1377"/>
                    <a:gd name="T36" fmla="*/ 0 w 650"/>
                    <a:gd name="T37" fmla="*/ 0 h 1377"/>
                    <a:gd name="T38" fmla="*/ 0 w 650"/>
                    <a:gd name="T39" fmla="*/ 0 h 1377"/>
                    <a:gd name="T40" fmla="*/ 0 w 650"/>
                    <a:gd name="T41" fmla="*/ 0 h 1377"/>
                    <a:gd name="T42" fmla="*/ 0 w 650"/>
                    <a:gd name="T43" fmla="*/ 0 h 1377"/>
                    <a:gd name="T44" fmla="*/ 0 w 650"/>
                    <a:gd name="T45" fmla="*/ 0 h 1377"/>
                    <a:gd name="T46" fmla="*/ 0 w 650"/>
                    <a:gd name="T47" fmla="*/ 0 h 1377"/>
                    <a:gd name="T48" fmla="*/ 0 w 650"/>
                    <a:gd name="T49" fmla="*/ 0 h 1377"/>
                    <a:gd name="T50" fmla="*/ 0 w 650"/>
                    <a:gd name="T51" fmla="*/ 0 h 1377"/>
                    <a:gd name="T52" fmla="*/ 0 w 650"/>
                    <a:gd name="T53" fmla="*/ 0 h 1377"/>
                    <a:gd name="T54" fmla="*/ 0 w 650"/>
                    <a:gd name="T55" fmla="*/ 0 h 1377"/>
                    <a:gd name="T56" fmla="*/ 0 w 650"/>
                    <a:gd name="T57" fmla="*/ 0 h 1377"/>
                    <a:gd name="T58" fmla="*/ 0 w 650"/>
                    <a:gd name="T59" fmla="*/ 0 h 1377"/>
                    <a:gd name="T60" fmla="*/ 0 w 650"/>
                    <a:gd name="T61" fmla="*/ 0 h 1377"/>
                    <a:gd name="T62" fmla="*/ 0 w 650"/>
                    <a:gd name="T63" fmla="*/ 0 h 1377"/>
                    <a:gd name="T64" fmla="*/ 0 w 650"/>
                    <a:gd name="T65" fmla="*/ 0 h 1377"/>
                    <a:gd name="T66" fmla="*/ 0 w 650"/>
                    <a:gd name="T67" fmla="*/ 0 h 1377"/>
                    <a:gd name="T68" fmla="*/ 0 w 650"/>
                    <a:gd name="T69" fmla="*/ 0 h 1377"/>
                    <a:gd name="T70" fmla="*/ 0 w 650"/>
                    <a:gd name="T71" fmla="*/ 0 h 1377"/>
                    <a:gd name="T72" fmla="*/ 0 w 650"/>
                    <a:gd name="T73" fmla="*/ 0 h 1377"/>
                    <a:gd name="T74" fmla="*/ 0 w 650"/>
                    <a:gd name="T75" fmla="*/ 0 h 1377"/>
                    <a:gd name="T76" fmla="*/ 0 w 650"/>
                    <a:gd name="T77" fmla="*/ 0 h 1377"/>
                    <a:gd name="T78" fmla="*/ 0 w 650"/>
                    <a:gd name="T79" fmla="*/ 0 h 1377"/>
                    <a:gd name="T80" fmla="*/ 0 w 650"/>
                    <a:gd name="T81" fmla="*/ 0 h 1377"/>
                    <a:gd name="T82" fmla="*/ 0 w 650"/>
                    <a:gd name="T83" fmla="*/ 0 h 1377"/>
                    <a:gd name="T84" fmla="*/ 0 w 650"/>
                    <a:gd name="T85" fmla="*/ 0 h 1377"/>
                    <a:gd name="T86" fmla="*/ 0 w 650"/>
                    <a:gd name="T87" fmla="*/ 0 h 1377"/>
                    <a:gd name="T88" fmla="*/ 0 w 650"/>
                    <a:gd name="T89" fmla="*/ 0 h 1377"/>
                    <a:gd name="T90" fmla="*/ 0 w 650"/>
                    <a:gd name="T91" fmla="*/ 0 h 1377"/>
                    <a:gd name="T92" fmla="*/ 0 w 650"/>
                    <a:gd name="T93" fmla="*/ 0 h 1377"/>
                    <a:gd name="T94" fmla="*/ 0 w 650"/>
                    <a:gd name="T95" fmla="*/ 0 h 137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50"/>
                    <a:gd name="T145" fmla="*/ 0 h 1377"/>
                    <a:gd name="T146" fmla="*/ 650 w 650"/>
                    <a:gd name="T147" fmla="*/ 1377 h 137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50" h="1377">
                      <a:moveTo>
                        <a:pt x="552" y="1246"/>
                      </a:moveTo>
                      <a:lnTo>
                        <a:pt x="524" y="1277"/>
                      </a:lnTo>
                      <a:lnTo>
                        <a:pt x="481" y="1287"/>
                      </a:lnTo>
                      <a:lnTo>
                        <a:pt x="424" y="1293"/>
                      </a:lnTo>
                      <a:lnTo>
                        <a:pt x="363" y="1306"/>
                      </a:lnTo>
                      <a:lnTo>
                        <a:pt x="324" y="1330"/>
                      </a:lnTo>
                      <a:lnTo>
                        <a:pt x="311" y="1343"/>
                      </a:lnTo>
                      <a:lnTo>
                        <a:pt x="298" y="1337"/>
                      </a:lnTo>
                      <a:lnTo>
                        <a:pt x="226" y="1283"/>
                      </a:lnTo>
                      <a:lnTo>
                        <a:pt x="132" y="1208"/>
                      </a:lnTo>
                      <a:lnTo>
                        <a:pt x="100" y="1162"/>
                      </a:lnTo>
                      <a:lnTo>
                        <a:pt x="53" y="1114"/>
                      </a:lnTo>
                      <a:lnTo>
                        <a:pt x="37" y="1077"/>
                      </a:lnTo>
                      <a:lnTo>
                        <a:pt x="0" y="1071"/>
                      </a:lnTo>
                      <a:lnTo>
                        <a:pt x="19" y="1112"/>
                      </a:lnTo>
                      <a:lnTo>
                        <a:pt x="40" y="1151"/>
                      </a:lnTo>
                      <a:lnTo>
                        <a:pt x="100" y="1196"/>
                      </a:lnTo>
                      <a:lnTo>
                        <a:pt x="142" y="1250"/>
                      </a:lnTo>
                      <a:lnTo>
                        <a:pt x="245" y="1314"/>
                      </a:lnTo>
                      <a:lnTo>
                        <a:pt x="307" y="1377"/>
                      </a:lnTo>
                      <a:lnTo>
                        <a:pt x="332" y="1371"/>
                      </a:lnTo>
                      <a:lnTo>
                        <a:pt x="358" y="1340"/>
                      </a:lnTo>
                      <a:lnTo>
                        <a:pt x="392" y="1321"/>
                      </a:lnTo>
                      <a:lnTo>
                        <a:pt x="437" y="1308"/>
                      </a:lnTo>
                      <a:lnTo>
                        <a:pt x="531" y="1300"/>
                      </a:lnTo>
                      <a:lnTo>
                        <a:pt x="558" y="1283"/>
                      </a:lnTo>
                      <a:lnTo>
                        <a:pt x="606" y="1271"/>
                      </a:lnTo>
                      <a:lnTo>
                        <a:pt x="614" y="1250"/>
                      </a:lnTo>
                      <a:lnTo>
                        <a:pt x="600" y="1225"/>
                      </a:lnTo>
                      <a:lnTo>
                        <a:pt x="582" y="1200"/>
                      </a:lnTo>
                      <a:lnTo>
                        <a:pt x="593" y="1169"/>
                      </a:lnTo>
                      <a:lnTo>
                        <a:pt x="606" y="1151"/>
                      </a:lnTo>
                      <a:lnTo>
                        <a:pt x="606" y="1125"/>
                      </a:lnTo>
                      <a:lnTo>
                        <a:pt x="593" y="1083"/>
                      </a:lnTo>
                      <a:lnTo>
                        <a:pt x="587" y="1062"/>
                      </a:lnTo>
                      <a:lnTo>
                        <a:pt x="571" y="1043"/>
                      </a:lnTo>
                      <a:lnTo>
                        <a:pt x="562" y="1021"/>
                      </a:lnTo>
                      <a:lnTo>
                        <a:pt x="571" y="1000"/>
                      </a:lnTo>
                      <a:lnTo>
                        <a:pt x="589" y="983"/>
                      </a:lnTo>
                      <a:lnTo>
                        <a:pt x="587" y="956"/>
                      </a:lnTo>
                      <a:lnTo>
                        <a:pt x="576" y="937"/>
                      </a:lnTo>
                      <a:lnTo>
                        <a:pt x="555" y="908"/>
                      </a:lnTo>
                      <a:lnTo>
                        <a:pt x="543" y="893"/>
                      </a:lnTo>
                      <a:lnTo>
                        <a:pt x="550" y="871"/>
                      </a:lnTo>
                      <a:lnTo>
                        <a:pt x="581" y="853"/>
                      </a:lnTo>
                      <a:lnTo>
                        <a:pt x="593" y="827"/>
                      </a:lnTo>
                      <a:lnTo>
                        <a:pt x="589" y="806"/>
                      </a:lnTo>
                      <a:lnTo>
                        <a:pt x="568" y="771"/>
                      </a:lnTo>
                      <a:lnTo>
                        <a:pt x="545" y="727"/>
                      </a:lnTo>
                      <a:lnTo>
                        <a:pt x="537" y="696"/>
                      </a:lnTo>
                      <a:lnTo>
                        <a:pt x="550" y="683"/>
                      </a:lnTo>
                      <a:lnTo>
                        <a:pt x="582" y="671"/>
                      </a:lnTo>
                      <a:lnTo>
                        <a:pt x="602" y="658"/>
                      </a:lnTo>
                      <a:lnTo>
                        <a:pt x="606" y="619"/>
                      </a:lnTo>
                      <a:lnTo>
                        <a:pt x="582" y="575"/>
                      </a:lnTo>
                      <a:lnTo>
                        <a:pt x="587" y="546"/>
                      </a:lnTo>
                      <a:lnTo>
                        <a:pt x="595" y="519"/>
                      </a:lnTo>
                      <a:lnTo>
                        <a:pt x="574" y="488"/>
                      </a:lnTo>
                      <a:lnTo>
                        <a:pt x="555" y="458"/>
                      </a:lnTo>
                      <a:lnTo>
                        <a:pt x="562" y="440"/>
                      </a:lnTo>
                      <a:lnTo>
                        <a:pt x="574" y="421"/>
                      </a:lnTo>
                      <a:lnTo>
                        <a:pt x="574" y="390"/>
                      </a:lnTo>
                      <a:lnTo>
                        <a:pt x="562" y="371"/>
                      </a:lnTo>
                      <a:lnTo>
                        <a:pt x="550" y="356"/>
                      </a:lnTo>
                      <a:lnTo>
                        <a:pt x="552" y="333"/>
                      </a:lnTo>
                      <a:lnTo>
                        <a:pt x="574" y="321"/>
                      </a:lnTo>
                      <a:lnTo>
                        <a:pt x="587" y="308"/>
                      </a:lnTo>
                      <a:lnTo>
                        <a:pt x="581" y="284"/>
                      </a:lnTo>
                      <a:lnTo>
                        <a:pt x="555" y="253"/>
                      </a:lnTo>
                      <a:lnTo>
                        <a:pt x="545" y="225"/>
                      </a:lnTo>
                      <a:lnTo>
                        <a:pt x="543" y="193"/>
                      </a:lnTo>
                      <a:lnTo>
                        <a:pt x="564" y="163"/>
                      </a:lnTo>
                      <a:lnTo>
                        <a:pt x="608" y="114"/>
                      </a:lnTo>
                      <a:lnTo>
                        <a:pt x="631" y="77"/>
                      </a:lnTo>
                      <a:lnTo>
                        <a:pt x="650" y="46"/>
                      </a:lnTo>
                      <a:lnTo>
                        <a:pt x="644" y="14"/>
                      </a:lnTo>
                      <a:lnTo>
                        <a:pt x="626" y="0"/>
                      </a:lnTo>
                      <a:lnTo>
                        <a:pt x="614" y="3"/>
                      </a:lnTo>
                      <a:lnTo>
                        <a:pt x="593" y="27"/>
                      </a:lnTo>
                      <a:lnTo>
                        <a:pt x="608" y="46"/>
                      </a:lnTo>
                      <a:lnTo>
                        <a:pt x="606" y="77"/>
                      </a:lnTo>
                      <a:lnTo>
                        <a:pt x="576" y="132"/>
                      </a:lnTo>
                      <a:lnTo>
                        <a:pt x="539" y="163"/>
                      </a:lnTo>
                      <a:lnTo>
                        <a:pt x="526" y="182"/>
                      </a:lnTo>
                      <a:lnTo>
                        <a:pt x="518" y="206"/>
                      </a:lnTo>
                      <a:lnTo>
                        <a:pt x="514" y="221"/>
                      </a:lnTo>
                      <a:lnTo>
                        <a:pt x="458" y="264"/>
                      </a:lnTo>
                      <a:lnTo>
                        <a:pt x="408" y="293"/>
                      </a:lnTo>
                      <a:lnTo>
                        <a:pt x="401" y="314"/>
                      </a:lnTo>
                      <a:lnTo>
                        <a:pt x="418" y="319"/>
                      </a:lnTo>
                      <a:lnTo>
                        <a:pt x="493" y="264"/>
                      </a:lnTo>
                      <a:lnTo>
                        <a:pt x="531" y="253"/>
                      </a:lnTo>
                      <a:lnTo>
                        <a:pt x="550" y="288"/>
                      </a:lnTo>
                      <a:lnTo>
                        <a:pt x="555" y="303"/>
                      </a:lnTo>
                      <a:lnTo>
                        <a:pt x="537" y="319"/>
                      </a:lnTo>
                      <a:lnTo>
                        <a:pt x="521" y="332"/>
                      </a:lnTo>
                      <a:lnTo>
                        <a:pt x="518" y="353"/>
                      </a:lnTo>
                      <a:lnTo>
                        <a:pt x="524" y="375"/>
                      </a:lnTo>
                      <a:lnTo>
                        <a:pt x="508" y="393"/>
                      </a:lnTo>
                      <a:lnTo>
                        <a:pt x="461" y="414"/>
                      </a:lnTo>
                      <a:lnTo>
                        <a:pt x="392" y="443"/>
                      </a:lnTo>
                      <a:lnTo>
                        <a:pt x="418" y="453"/>
                      </a:lnTo>
                      <a:lnTo>
                        <a:pt x="489" y="425"/>
                      </a:lnTo>
                      <a:lnTo>
                        <a:pt x="545" y="396"/>
                      </a:lnTo>
                      <a:lnTo>
                        <a:pt x="555" y="403"/>
                      </a:lnTo>
                      <a:lnTo>
                        <a:pt x="550" y="421"/>
                      </a:lnTo>
                      <a:lnTo>
                        <a:pt x="531" y="440"/>
                      </a:lnTo>
                      <a:lnTo>
                        <a:pt x="524" y="458"/>
                      </a:lnTo>
                      <a:lnTo>
                        <a:pt x="532" y="483"/>
                      </a:lnTo>
                      <a:lnTo>
                        <a:pt x="555" y="503"/>
                      </a:lnTo>
                      <a:lnTo>
                        <a:pt x="555" y="519"/>
                      </a:lnTo>
                      <a:lnTo>
                        <a:pt x="518" y="527"/>
                      </a:lnTo>
                      <a:lnTo>
                        <a:pt x="487" y="569"/>
                      </a:lnTo>
                      <a:lnTo>
                        <a:pt x="450" y="593"/>
                      </a:lnTo>
                      <a:lnTo>
                        <a:pt x="399" y="606"/>
                      </a:lnTo>
                      <a:lnTo>
                        <a:pt x="395" y="619"/>
                      </a:lnTo>
                      <a:lnTo>
                        <a:pt x="426" y="614"/>
                      </a:lnTo>
                      <a:lnTo>
                        <a:pt x="493" y="593"/>
                      </a:lnTo>
                      <a:lnTo>
                        <a:pt x="518" y="575"/>
                      </a:lnTo>
                      <a:lnTo>
                        <a:pt x="532" y="556"/>
                      </a:lnTo>
                      <a:lnTo>
                        <a:pt x="555" y="553"/>
                      </a:lnTo>
                      <a:lnTo>
                        <a:pt x="555" y="575"/>
                      </a:lnTo>
                      <a:lnTo>
                        <a:pt x="571" y="596"/>
                      </a:lnTo>
                      <a:lnTo>
                        <a:pt x="582" y="619"/>
                      </a:lnTo>
                      <a:lnTo>
                        <a:pt x="574" y="637"/>
                      </a:lnTo>
                      <a:lnTo>
                        <a:pt x="545" y="650"/>
                      </a:lnTo>
                      <a:lnTo>
                        <a:pt x="518" y="658"/>
                      </a:lnTo>
                      <a:lnTo>
                        <a:pt x="500" y="677"/>
                      </a:lnTo>
                      <a:lnTo>
                        <a:pt x="413" y="703"/>
                      </a:lnTo>
                      <a:lnTo>
                        <a:pt x="351" y="725"/>
                      </a:lnTo>
                      <a:lnTo>
                        <a:pt x="326" y="737"/>
                      </a:lnTo>
                      <a:lnTo>
                        <a:pt x="345" y="753"/>
                      </a:lnTo>
                      <a:lnTo>
                        <a:pt x="382" y="743"/>
                      </a:lnTo>
                      <a:lnTo>
                        <a:pt x="458" y="714"/>
                      </a:lnTo>
                      <a:lnTo>
                        <a:pt x="508" y="700"/>
                      </a:lnTo>
                      <a:lnTo>
                        <a:pt x="521" y="721"/>
                      </a:lnTo>
                      <a:lnTo>
                        <a:pt x="532" y="758"/>
                      </a:lnTo>
                      <a:lnTo>
                        <a:pt x="555" y="790"/>
                      </a:lnTo>
                      <a:lnTo>
                        <a:pt x="558" y="814"/>
                      </a:lnTo>
                      <a:lnTo>
                        <a:pt x="555" y="837"/>
                      </a:lnTo>
                      <a:lnTo>
                        <a:pt x="531" y="846"/>
                      </a:lnTo>
                      <a:lnTo>
                        <a:pt x="487" y="856"/>
                      </a:lnTo>
                      <a:lnTo>
                        <a:pt x="431" y="882"/>
                      </a:lnTo>
                      <a:lnTo>
                        <a:pt x="349" y="893"/>
                      </a:lnTo>
                      <a:lnTo>
                        <a:pt x="318" y="908"/>
                      </a:lnTo>
                      <a:lnTo>
                        <a:pt x="339" y="919"/>
                      </a:lnTo>
                      <a:lnTo>
                        <a:pt x="411" y="908"/>
                      </a:lnTo>
                      <a:lnTo>
                        <a:pt x="461" y="890"/>
                      </a:lnTo>
                      <a:lnTo>
                        <a:pt x="495" y="877"/>
                      </a:lnTo>
                      <a:lnTo>
                        <a:pt x="524" y="871"/>
                      </a:lnTo>
                      <a:lnTo>
                        <a:pt x="521" y="893"/>
                      </a:lnTo>
                      <a:lnTo>
                        <a:pt x="532" y="925"/>
                      </a:lnTo>
                      <a:lnTo>
                        <a:pt x="552" y="943"/>
                      </a:lnTo>
                      <a:lnTo>
                        <a:pt x="555" y="964"/>
                      </a:lnTo>
                      <a:lnTo>
                        <a:pt x="555" y="983"/>
                      </a:lnTo>
                      <a:lnTo>
                        <a:pt x="531" y="993"/>
                      </a:lnTo>
                      <a:lnTo>
                        <a:pt x="482" y="996"/>
                      </a:lnTo>
                      <a:lnTo>
                        <a:pt x="450" y="1006"/>
                      </a:lnTo>
                      <a:lnTo>
                        <a:pt x="374" y="1032"/>
                      </a:lnTo>
                      <a:lnTo>
                        <a:pt x="332" y="1033"/>
                      </a:lnTo>
                      <a:lnTo>
                        <a:pt x="318" y="1051"/>
                      </a:lnTo>
                      <a:lnTo>
                        <a:pt x="337" y="1058"/>
                      </a:lnTo>
                      <a:lnTo>
                        <a:pt x="374" y="1050"/>
                      </a:lnTo>
                      <a:lnTo>
                        <a:pt x="431" y="1033"/>
                      </a:lnTo>
                      <a:lnTo>
                        <a:pt x="461" y="1021"/>
                      </a:lnTo>
                      <a:lnTo>
                        <a:pt x="502" y="1012"/>
                      </a:lnTo>
                      <a:lnTo>
                        <a:pt x="532" y="1014"/>
                      </a:lnTo>
                      <a:lnTo>
                        <a:pt x="543" y="1014"/>
                      </a:lnTo>
                      <a:lnTo>
                        <a:pt x="543" y="1043"/>
                      </a:lnTo>
                      <a:lnTo>
                        <a:pt x="552" y="1058"/>
                      </a:lnTo>
                      <a:lnTo>
                        <a:pt x="495" y="1071"/>
                      </a:lnTo>
                      <a:lnTo>
                        <a:pt x="445" y="1108"/>
                      </a:lnTo>
                      <a:lnTo>
                        <a:pt x="389" y="1127"/>
                      </a:lnTo>
                      <a:lnTo>
                        <a:pt x="351" y="1133"/>
                      </a:lnTo>
                      <a:lnTo>
                        <a:pt x="319" y="1150"/>
                      </a:lnTo>
                      <a:lnTo>
                        <a:pt x="332" y="1162"/>
                      </a:lnTo>
                      <a:lnTo>
                        <a:pt x="363" y="1151"/>
                      </a:lnTo>
                      <a:lnTo>
                        <a:pt x="399" y="1140"/>
                      </a:lnTo>
                      <a:lnTo>
                        <a:pt x="439" y="1133"/>
                      </a:lnTo>
                      <a:lnTo>
                        <a:pt x="474" y="1112"/>
                      </a:lnTo>
                      <a:lnTo>
                        <a:pt x="493" y="1093"/>
                      </a:lnTo>
                      <a:lnTo>
                        <a:pt x="518" y="1090"/>
                      </a:lnTo>
                      <a:lnTo>
                        <a:pt x="550" y="1090"/>
                      </a:lnTo>
                      <a:lnTo>
                        <a:pt x="558" y="1093"/>
                      </a:lnTo>
                      <a:lnTo>
                        <a:pt x="568" y="1114"/>
                      </a:lnTo>
                      <a:lnTo>
                        <a:pt x="574" y="1140"/>
                      </a:lnTo>
                      <a:lnTo>
                        <a:pt x="568" y="1162"/>
                      </a:lnTo>
                      <a:lnTo>
                        <a:pt x="555" y="1175"/>
                      </a:lnTo>
                      <a:lnTo>
                        <a:pt x="545" y="1206"/>
                      </a:lnTo>
                      <a:lnTo>
                        <a:pt x="555" y="1219"/>
                      </a:lnTo>
                      <a:lnTo>
                        <a:pt x="568" y="1232"/>
                      </a:lnTo>
                      <a:lnTo>
                        <a:pt x="568" y="1243"/>
                      </a:lnTo>
                      <a:lnTo>
                        <a:pt x="552" y="12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 name="Freeform 193">
                  <a:extLst>
                    <a:ext uri="{FF2B5EF4-FFF2-40B4-BE49-F238E27FC236}">
                      <a16:creationId xmlns:a16="http://schemas.microsoft.com/office/drawing/2014/main" id="{49546285-B1E3-4B55-9C21-8A241F1D2D72}"/>
                    </a:ext>
                  </a:extLst>
                </p:cNvPr>
                <p:cNvSpPr>
                  <a:spLocks/>
                </p:cNvSpPr>
                <p:nvPr/>
              </p:nvSpPr>
              <p:spPr bwMode="auto">
                <a:xfrm>
                  <a:off x="4151" y="1460"/>
                  <a:ext cx="62" cy="20"/>
                </a:xfrm>
                <a:custGeom>
                  <a:avLst/>
                  <a:gdLst>
                    <a:gd name="T0" fmla="*/ 0 w 187"/>
                    <a:gd name="T1" fmla="*/ 0 h 61"/>
                    <a:gd name="T2" fmla="*/ 0 w 187"/>
                    <a:gd name="T3" fmla="*/ 0 h 61"/>
                    <a:gd name="T4" fmla="*/ 0 w 187"/>
                    <a:gd name="T5" fmla="*/ 0 h 61"/>
                    <a:gd name="T6" fmla="*/ 0 w 187"/>
                    <a:gd name="T7" fmla="*/ 0 h 61"/>
                    <a:gd name="T8" fmla="*/ 0 w 187"/>
                    <a:gd name="T9" fmla="*/ 0 h 61"/>
                    <a:gd name="T10" fmla="*/ 0 w 187"/>
                    <a:gd name="T11" fmla="*/ 0 h 61"/>
                    <a:gd name="T12" fmla="*/ 0 w 187"/>
                    <a:gd name="T13" fmla="*/ 0 h 61"/>
                    <a:gd name="T14" fmla="*/ 0 w 187"/>
                    <a:gd name="T15" fmla="*/ 0 h 61"/>
                    <a:gd name="T16" fmla="*/ 0 w 187"/>
                    <a:gd name="T17" fmla="*/ 0 h 61"/>
                    <a:gd name="T18" fmla="*/ 0 w 187"/>
                    <a:gd name="T19" fmla="*/ 0 h 61"/>
                    <a:gd name="T20" fmla="*/ 0 w 187"/>
                    <a:gd name="T21" fmla="*/ 0 h 61"/>
                    <a:gd name="T22" fmla="*/ 0 w 187"/>
                    <a:gd name="T23" fmla="*/ 0 h 61"/>
                    <a:gd name="T24" fmla="*/ 0 w 187"/>
                    <a:gd name="T25" fmla="*/ 0 h 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7"/>
                    <a:gd name="T40" fmla="*/ 0 h 61"/>
                    <a:gd name="T41" fmla="*/ 187 w 187"/>
                    <a:gd name="T42" fmla="*/ 61 h 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7" h="61">
                      <a:moveTo>
                        <a:pt x="0" y="50"/>
                      </a:moveTo>
                      <a:lnTo>
                        <a:pt x="74" y="47"/>
                      </a:lnTo>
                      <a:lnTo>
                        <a:pt x="103" y="31"/>
                      </a:lnTo>
                      <a:lnTo>
                        <a:pt x="128" y="12"/>
                      </a:lnTo>
                      <a:lnTo>
                        <a:pt x="174" y="0"/>
                      </a:lnTo>
                      <a:lnTo>
                        <a:pt x="187" y="12"/>
                      </a:lnTo>
                      <a:lnTo>
                        <a:pt x="167" y="18"/>
                      </a:lnTo>
                      <a:lnTo>
                        <a:pt x="135" y="36"/>
                      </a:lnTo>
                      <a:lnTo>
                        <a:pt x="117" y="47"/>
                      </a:lnTo>
                      <a:lnTo>
                        <a:pt x="87" y="55"/>
                      </a:lnTo>
                      <a:lnTo>
                        <a:pt x="40" y="60"/>
                      </a:lnTo>
                      <a:lnTo>
                        <a:pt x="3" y="61"/>
                      </a:lnTo>
                      <a:lnTo>
                        <a:pt x="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 name="Freeform 194">
                  <a:extLst>
                    <a:ext uri="{FF2B5EF4-FFF2-40B4-BE49-F238E27FC236}">
                      <a16:creationId xmlns:a16="http://schemas.microsoft.com/office/drawing/2014/main" id="{BC41C850-6F91-4B29-8E8C-F0D8966011A6}"/>
                    </a:ext>
                  </a:extLst>
                </p:cNvPr>
                <p:cNvSpPr>
                  <a:spLocks/>
                </p:cNvSpPr>
                <p:nvPr/>
              </p:nvSpPr>
              <p:spPr bwMode="auto">
                <a:xfrm>
                  <a:off x="4055" y="1011"/>
                  <a:ext cx="182" cy="99"/>
                </a:xfrm>
                <a:custGeom>
                  <a:avLst/>
                  <a:gdLst>
                    <a:gd name="T0" fmla="*/ 0 w 545"/>
                    <a:gd name="T1" fmla="*/ 0 h 296"/>
                    <a:gd name="T2" fmla="*/ 0 w 545"/>
                    <a:gd name="T3" fmla="*/ 0 h 296"/>
                    <a:gd name="T4" fmla="*/ 0 w 545"/>
                    <a:gd name="T5" fmla="*/ 0 h 296"/>
                    <a:gd name="T6" fmla="*/ 0 w 545"/>
                    <a:gd name="T7" fmla="*/ 0 h 296"/>
                    <a:gd name="T8" fmla="*/ 0 w 545"/>
                    <a:gd name="T9" fmla="*/ 0 h 296"/>
                    <a:gd name="T10" fmla="*/ 0 w 545"/>
                    <a:gd name="T11" fmla="*/ 0 h 296"/>
                    <a:gd name="T12" fmla="*/ 0 w 545"/>
                    <a:gd name="T13" fmla="*/ 0 h 296"/>
                    <a:gd name="T14" fmla="*/ 0 w 545"/>
                    <a:gd name="T15" fmla="*/ 0 h 296"/>
                    <a:gd name="T16" fmla="*/ 0 w 545"/>
                    <a:gd name="T17" fmla="*/ 0 h 296"/>
                    <a:gd name="T18" fmla="*/ 0 w 545"/>
                    <a:gd name="T19" fmla="*/ 0 h 296"/>
                    <a:gd name="T20" fmla="*/ 0 w 545"/>
                    <a:gd name="T21" fmla="*/ 0 h 296"/>
                    <a:gd name="T22" fmla="*/ 0 w 545"/>
                    <a:gd name="T23" fmla="*/ 0 h 296"/>
                    <a:gd name="T24" fmla="*/ 0 w 545"/>
                    <a:gd name="T25" fmla="*/ 0 h 296"/>
                    <a:gd name="T26" fmla="*/ 0 w 545"/>
                    <a:gd name="T27" fmla="*/ 0 h 296"/>
                    <a:gd name="T28" fmla="*/ 0 w 545"/>
                    <a:gd name="T29" fmla="*/ 0 h 296"/>
                    <a:gd name="T30" fmla="*/ 0 w 545"/>
                    <a:gd name="T31" fmla="*/ 0 h 296"/>
                    <a:gd name="T32" fmla="*/ 0 w 545"/>
                    <a:gd name="T33" fmla="*/ 0 h 296"/>
                    <a:gd name="T34" fmla="*/ 0 w 545"/>
                    <a:gd name="T35" fmla="*/ 0 h 296"/>
                    <a:gd name="T36" fmla="*/ 0 w 545"/>
                    <a:gd name="T37" fmla="*/ 0 h 296"/>
                    <a:gd name="T38" fmla="*/ 0 w 545"/>
                    <a:gd name="T39" fmla="*/ 0 h 296"/>
                    <a:gd name="T40" fmla="*/ 0 w 545"/>
                    <a:gd name="T41" fmla="*/ 0 h 296"/>
                    <a:gd name="T42" fmla="*/ 0 w 545"/>
                    <a:gd name="T43" fmla="*/ 0 h 296"/>
                    <a:gd name="T44" fmla="*/ 0 w 545"/>
                    <a:gd name="T45" fmla="*/ 0 h 296"/>
                    <a:gd name="T46" fmla="*/ 0 w 545"/>
                    <a:gd name="T47" fmla="*/ 0 h 296"/>
                    <a:gd name="T48" fmla="*/ 0 w 545"/>
                    <a:gd name="T49" fmla="*/ 0 h 296"/>
                    <a:gd name="T50" fmla="*/ 0 w 545"/>
                    <a:gd name="T51" fmla="*/ 0 h 2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45"/>
                    <a:gd name="T79" fmla="*/ 0 h 296"/>
                    <a:gd name="T80" fmla="*/ 545 w 545"/>
                    <a:gd name="T81" fmla="*/ 296 h 29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45" h="296">
                      <a:moveTo>
                        <a:pt x="17" y="34"/>
                      </a:moveTo>
                      <a:lnTo>
                        <a:pt x="82" y="38"/>
                      </a:lnTo>
                      <a:lnTo>
                        <a:pt x="150" y="40"/>
                      </a:lnTo>
                      <a:lnTo>
                        <a:pt x="195" y="40"/>
                      </a:lnTo>
                      <a:lnTo>
                        <a:pt x="230" y="32"/>
                      </a:lnTo>
                      <a:lnTo>
                        <a:pt x="287" y="16"/>
                      </a:lnTo>
                      <a:lnTo>
                        <a:pt x="313" y="0"/>
                      </a:lnTo>
                      <a:lnTo>
                        <a:pt x="351" y="21"/>
                      </a:lnTo>
                      <a:lnTo>
                        <a:pt x="411" y="63"/>
                      </a:lnTo>
                      <a:lnTo>
                        <a:pt x="455" y="93"/>
                      </a:lnTo>
                      <a:lnTo>
                        <a:pt x="511" y="133"/>
                      </a:lnTo>
                      <a:lnTo>
                        <a:pt x="545" y="163"/>
                      </a:lnTo>
                      <a:lnTo>
                        <a:pt x="514" y="190"/>
                      </a:lnTo>
                      <a:lnTo>
                        <a:pt x="482" y="219"/>
                      </a:lnTo>
                      <a:lnTo>
                        <a:pt x="432" y="240"/>
                      </a:lnTo>
                      <a:lnTo>
                        <a:pt x="380" y="262"/>
                      </a:lnTo>
                      <a:lnTo>
                        <a:pt x="332" y="281"/>
                      </a:lnTo>
                      <a:lnTo>
                        <a:pt x="288" y="288"/>
                      </a:lnTo>
                      <a:lnTo>
                        <a:pt x="242" y="296"/>
                      </a:lnTo>
                      <a:lnTo>
                        <a:pt x="185" y="256"/>
                      </a:lnTo>
                      <a:lnTo>
                        <a:pt x="142" y="221"/>
                      </a:lnTo>
                      <a:lnTo>
                        <a:pt x="92" y="177"/>
                      </a:lnTo>
                      <a:lnTo>
                        <a:pt x="50" y="133"/>
                      </a:lnTo>
                      <a:lnTo>
                        <a:pt x="19" y="103"/>
                      </a:lnTo>
                      <a:lnTo>
                        <a:pt x="0" y="59"/>
                      </a:lnTo>
                      <a:lnTo>
                        <a:pt x="17" y="34"/>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7" name="Freeform 195">
                  <a:extLst>
                    <a:ext uri="{FF2B5EF4-FFF2-40B4-BE49-F238E27FC236}">
                      <a16:creationId xmlns:a16="http://schemas.microsoft.com/office/drawing/2014/main" id="{C98CB7B3-0B02-4D7F-85FF-E761655B6FE4}"/>
                    </a:ext>
                  </a:extLst>
                </p:cNvPr>
                <p:cNvSpPr>
                  <a:spLocks/>
                </p:cNvSpPr>
                <p:nvPr/>
              </p:nvSpPr>
              <p:spPr bwMode="auto">
                <a:xfrm>
                  <a:off x="4051" y="1008"/>
                  <a:ext cx="196" cy="115"/>
                </a:xfrm>
                <a:custGeom>
                  <a:avLst/>
                  <a:gdLst>
                    <a:gd name="T0" fmla="*/ 0 w 588"/>
                    <a:gd name="T1" fmla="*/ 0 h 344"/>
                    <a:gd name="T2" fmla="*/ 0 w 588"/>
                    <a:gd name="T3" fmla="*/ 0 h 344"/>
                    <a:gd name="T4" fmla="*/ 0 w 588"/>
                    <a:gd name="T5" fmla="*/ 0 h 344"/>
                    <a:gd name="T6" fmla="*/ 0 w 588"/>
                    <a:gd name="T7" fmla="*/ 0 h 344"/>
                    <a:gd name="T8" fmla="*/ 0 w 588"/>
                    <a:gd name="T9" fmla="*/ 0 h 344"/>
                    <a:gd name="T10" fmla="*/ 0 w 588"/>
                    <a:gd name="T11" fmla="*/ 0 h 344"/>
                    <a:gd name="T12" fmla="*/ 0 w 588"/>
                    <a:gd name="T13" fmla="*/ 0 h 344"/>
                    <a:gd name="T14" fmla="*/ 0 w 588"/>
                    <a:gd name="T15" fmla="*/ 0 h 344"/>
                    <a:gd name="T16" fmla="*/ 0 w 588"/>
                    <a:gd name="T17" fmla="*/ 0 h 344"/>
                    <a:gd name="T18" fmla="*/ 0 w 588"/>
                    <a:gd name="T19" fmla="*/ 0 h 344"/>
                    <a:gd name="T20" fmla="*/ 0 w 588"/>
                    <a:gd name="T21" fmla="*/ 0 h 344"/>
                    <a:gd name="T22" fmla="*/ 0 w 588"/>
                    <a:gd name="T23" fmla="*/ 0 h 344"/>
                    <a:gd name="T24" fmla="*/ 0 w 588"/>
                    <a:gd name="T25" fmla="*/ 0 h 344"/>
                    <a:gd name="T26" fmla="*/ 0 w 588"/>
                    <a:gd name="T27" fmla="*/ 0 h 344"/>
                    <a:gd name="T28" fmla="*/ 0 w 588"/>
                    <a:gd name="T29" fmla="*/ 0 h 344"/>
                    <a:gd name="T30" fmla="*/ 0 w 588"/>
                    <a:gd name="T31" fmla="*/ 0 h 344"/>
                    <a:gd name="T32" fmla="*/ 0 w 588"/>
                    <a:gd name="T33" fmla="*/ 0 h 344"/>
                    <a:gd name="T34" fmla="*/ 0 w 588"/>
                    <a:gd name="T35" fmla="*/ 0 h 344"/>
                    <a:gd name="T36" fmla="*/ 0 w 588"/>
                    <a:gd name="T37" fmla="*/ 0 h 344"/>
                    <a:gd name="T38" fmla="*/ 0 w 588"/>
                    <a:gd name="T39" fmla="*/ 0 h 344"/>
                    <a:gd name="T40" fmla="*/ 0 w 588"/>
                    <a:gd name="T41" fmla="*/ 0 h 344"/>
                    <a:gd name="T42" fmla="*/ 0 w 588"/>
                    <a:gd name="T43" fmla="*/ 0 h 344"/>
                    <a:gd name="T44" fmla="*/ 0 w 588"/>
                    <a:gd name="T45" fmla="*/ 0 h 344"/>
                    <a:gd name="T46" fmla="*/ 0 w 588"/>
                    <a:gd name="T47" fmla="*/ 0 h 344"/>
                    <a:gd name="T48" fmla="*/ 0 w 588"/>
                    <a:gd name="T49" fmla="*/ 0 h 344"/>
                    <a:gd name="T50" fmla="*/ 0 w 588"/>
                    <a:gd name="T51" fmla="*/ 0 h 344"/>
                    <a:gd name="T52" fmla="*/ 0 w 588"/>
                    <a:gd name="T53" fmla="*/ 0 h 344"/>
                    <a:gd name="T54" fmla="*/ 0 w 588"/>
                    <a:gd name="T55" fmla="*/ 0 h 344"/>
                    <a:gd name="T56" fmla="*/ 0 w 588"/>
                    <a:gd name="T57" fmla="*/ 0 h 344"/>
                    <a:gd name="T58" fmla="*/ 0 w 588"/>
                    <a:gd name="T59" fmla="*/ 0 h 344"/>
                    <a:gd name="T60" fmla="*/ 0 w 588"/>
                    <a:gd name="T61" fmla="*/ 0 h 344"/>
                    <a:gd name="T62" fmla="*/ 0 w 588"/>
                    <a:gd name="T63" fmla="*/ 0 h 344"/>
                    <a:gd name="T64" fmla="*/ 0 w 588"/>
                    <a:gd name="T65" fmla="*/ 0 h 344"/>
                    <a:gd name="T66" fmla="*/ 0 w 588"/>
                    <a:gd name="T67" fmla="*/ 0 h 344"/>
                    <a:gd name="T68" fmla="*/ 0 w 588"/>
                    <a:gd name="T69" fmla="*/ 0 h 344"/>
                    <a:gd name="T70" fmla="*/ 0 w 588"/>
                    <a:gd name="T71" fmla="*/ 0 h 344"/>
                    <a:gd name="T72" fmla="*/ 0 w 588"/>
                    <a:gd name="T73" fmla="*/ 0 h 344"/>
                    <a:gd name="T74" fmla="*/ 0 w 588"/>
                    <a:gd name="T75" fmla="*/ 0 h 344"/>
                    <a:gd name="T76" fmla="*/ 0 w 588"/>
                    <a:gd name="T77" fmla="*/ 0 h 344"/>
                    <a:gd name="T78" fmla="*/ 0 w 588"/>
                    <a:gd name="T79" fmla="*/ 0 h 344"/>
                    <a:gd name="T80" fmla="*/ 0 w 588"/>
                    <a:gd name="T81" fmla="*/ 0 h 344"/>
                    <a:gd name="T82" fmla="*/ 0 w 588"/>
                    <a:gd name="T83" fmla="*/ 0 h 344"/>
                    <a:gd name="T84" fmla="*/ 0 w 588"/>
                    <a:gd name="T85" fmla="*/ 0 h 344"/>
                    <a:gd name="T86" fmla="*/ 0 w 588"/>
                    <a:gd name="T87" fmla="*/ 0 h 344"/>
                    <a:gd name="T88" fmla="*/ 0 w 588"/>
                    <a:gd name="T89" fmla="*/ 0 h 344"/>
                    <a:gd name="T90" fmla="*/ 0 w 588"/>
                    <a:gd name="T91" fmla="*/ 0 h 344"/>
                    <a:gd name="T92" fmla="*/ 0 w 588"/>
                    <a:gd name="T93" fmla="*/ 0 h 344"/>
                    <a:gd name="T94" fmla="*/ 0 w 588"/>
                    <a:gd name="T95" fmla="*/ 0 h 344"/>
                    <a:gd name="T96" fmla="*/ 0 w 588"/>
                    <a:gd name="T97" fmla="*/ 0 h 344"/>
                    <a:gd name="T98" fmla="*/ 0 w 588"/>
                    <a:gd name="T99" fmla="*/ 0 h 344"/>
                    <a:gd name="T100" fmla="*/ 0 w 588"/>
                    <a:gd name="T101" fmla="*/ 0 h 344"/>
                    <a:gd name="T102" fmla="*/ 0 w 588"/>
                    <a:gd name="T103" fmla="*/ 0 h 344"/>
                    <a:gd name="T104" fmla="*/ 0 w 588"/>
                    <a:gd name="T105" fmla="*/ 0 h 344"/>
                    <a:gd name="T106" fmla="*/ 0 w 588"/>
                    <a:gd name="T107" fmla="*/ 0 h 344"/>
                    <a:gd name="T108" fmla="*/ 0 w 588"/>
                    <a:gd name="T109" fmla="*/ 0 h 344"/>
                    <a:gd name="T110" fmla="*/ 0 w 588"/>
                    <a:gd name="T111" fmla="*/ 0 h 34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88"/>
                    <a:gd name="T169" fmla="*/ 0 h 344"/>
                    <a:gd name="T170" fmla="*/ 588 w 588"/>
                    <a:gd name="T171" fmla="*/ 344 h 34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88" h="344">
                      <a:moveTo>
                        <a:pt x="288" y="294"/>
                      </a:moveTo>
                      <a:lnTo>
                        <a:pt x="381" y="269"/>
                      </a:lnTo>
                      <a:lnTo>
                        <a:pt x="457" y="236"/>
                      </a:lnTo>
                      <a:lnTo>
                        <a:pt x="510" y="198"/>
                      </a:lnTo>
                      <a:lnTo>
                        <a:pt x="531" y="176"/>
                      </a:lnTo>
                      <a:lnTo>
                        <a:pt x="454" y="105"/>
                      </a:lnTo>
                      <a:lnTo>
                        <a:pt x="391" y="66"/>
                      </a:lnTo>
                      <a:lnTo>
                        <a:pt x="331" y="29"/>
                      </a:lnTo>
                      <a:lnTo>
                        <a:pt x="318" y="29"/>
                      </a:lnTo>
                      <a:lnTo>
                        <a:pt x="281" y="42"/>
                      </a:lnTo>
                      <a:lnTo>
                        <a:pt x="231" y="56"/>
                      </a:lnTo>
                      <a:lnTo>
                        <a:pt x="141" y="63"/>
                      </a:lnTo>
                      <a:lnTo>
                        <a:pt x="54" y="61"/>
                      </a:lnTo>
                      <a:lnTo>
                        <a:pt x="31" y="63"/>
                      </a:lnTo>
                      <a:lnTo>
                        <a:pt x="31" y="79"/>
                      </a:lnTo>
                      <a:lnTo>
                        <a:pt x="49" y="105"/>
                      </a:lnTo>
                      <a:lnTo>
                        <a:pt x="85" y="150"/>
                      </a:lnTo>
                      <a:lnTo>
                        <a:pt x="131" y="187"/>
                      </a:lnTo>
                      <a:lnTo>
                        <a:pt x="188" y="242"/>
                      </a:lnTo>
                      <a:lnTo>
                        <a:pt x="241" y="282"/>
                      </a:lnTo>
                      <a:lnTo>
                        <a:pt x="275" y="305"/>
                      </a:lnTo>
                      <a:lnTo>
                        <a:pt x="285" y="329"/>
                      </a:lnTo>
                      <a:lnTo>
                        <a:pt x="273" y="344"/>
                      </a:lnTo>
                      <a:lnTo>
                        <a:pt x="254" y="336"/>
                      </a:lnTo>
                      <a:lnTo>
                        <a:pt x="199" y="286"/>
                      </a:lnTo>
                      <a:lnTo>
                        <a:pt x="131" y="229"/>
                      </a:lnTo>
                      <a:lnTo>
                        <a:pt x="81" y="187"/>
                      </a:lnTo>
                      <a:lnTo>
                        <a:pt x="48" y="150"/>
                      </a:lnTo>
                      <a:lnTo>
                        <a:pt x="19" y="111"/>
                      </a:lnTo>
                      <a:lnTo>
                        <a:pt x="6" y="85"/>
                      </a:lnTo>
                      <a:lnTo>
                        <a:pt x="0" y="56"/>
                      </a:lnTo>
                      <a:lnTo>
                        <a:pt x="8" y="37"/>
                      </a:lnTo>
                      <a:lnTo>
                        <a:pt x="29" y="29"/>
                      </a:lnTo>
                      <a:lnTo>
                        <a:pt x="67" y="32"/>
                      </a:lnTo>
                      <a:lnTo>
                        <a:pt x="138" y="42"/>
                      </a:lnTo>
                      <a:lnTo>
                        <a:pt x="198" y="42"/>
                      </a:lnTo>
                      <a:lnTo>
                        <a:pt x="241" y="29"/>
                      </a:lnTo>
                      <a:lnTo>
                        <a:pt x="291" y="19"/>
                      </a:lnTo>
                      <a:lnTo>
                        <a:pt x="312" y="0"/>
                      </a:lnTo>
                      <a:lnTo>
                        <a:pt x="335" y="0"/>
                      </a:lnTo>
                      <a:lnTo>
                        <a:pt x="388" y="32"/>
                      </a:lnTo>
                      <a:lnTo>
                        <a:pt x="444" y="75"/>
                      </a:lnTo>
                      <a:lnTo>
                        <a:pt x="504" y="113"/>
                      </a:lnTo>
                      <a:lnTo>
                        <a:pt x="538" y="137"/>
                      </a:lnTo>
                      <a:lnTo>
                        <a:pt x="573" y="161"/>
                      </a:lnTo>
                      <a:lnTo>
                        <a:pt x="588" y="169"/>
                      </a:lnTo>
                      <a:lnTo>
                        <a:pt x="579" y="186"/>
                      </a:lnTo>
                      <a:lnTo>
                        <a:pt x="554" y="200"/>
                      </a:lnTo>
                      <a:lnTo>
                        <a:pt x="525" y="226"/>
                      </a:lnTo>
                      <a:lnTo>
                        <a:pt x="497" y="236"/>
                      </a:lnTo>
                      <a:lnTo>
                        <a:pt x="448" y="257"/>
                      </a:lnTo>
                      <a:lnTo>
                        <a:pt x="412" y="273"/>
                      </a:lnTo>
                      <a:lnTo>
                        <a:pt x="373" y="298"/>
                      </a:lnTo>
                      <a:lnTo>
                        <a:pt x="331" y="305"/>
                      </a:lnTo>
                      <a:lnTo>
                        <a:pt x="298" y="307"/>
                      </a:lnTo>
                      <a:lnTo>
                        <a:pt x="288" y="2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8" name="Freeform 196">
                  <a:extLst>
                    <a:ext uri="{FF2B5EF4-FFF2-40B4-BE49-F238E27FC236}">
                      <a16:creationId xmlns:a16="http://schemas.microsoft.com/office/drawing/2014/main" id="{00C0F066-EFCA-4615-9585-18FE61938171}"/>
                    </a:ext>
                  </a:extLst>
                </p:cNvPr>
                <p:cNvSpPr>
                  <a:spLocks/>
                </p:cNvSpPr>
                <p:nvPr/>
              </p:nvSpPr>
              <p:spPr bwMode="auto">
                <a:xfrm>
                  <a:off x="4162" y="1095"/>
                  <a:ext cx="62" cy="40"/>
                </a:xfrm>
                <a:custGeom>
                  <a:avLst/>
                  <a:gdLst>
                    <a:gd name="T0" fmla="*/ 0 w 186"/>
                    <a:gd name="T1" fmla="*/ 0 h 118"/>
                    <a:gd name="T2" fmla="*/ 0 w 186"/>
                    <a:gd name="T3" fmla="*/ 0 h 118"/>
                    <a:gd name="T4" fmla="*/ 0 w 186"/>
                    <a:gd name="T5" fmla="*/ 0 h 118"/>
                    <a:gd name="T6" fmla="*/ 0 w 186"/>
                    <a:gd name="T7" fmla="*/ 0 h 118"/>
                    <a:gd name="T8" fmla="*/ 0 w 186"/>
                    <a:gd name="T9" fmla="*/ 0 h 118"/>
                    <a:gd name="T10" fmla="*/ 0 w 186"/>
                    <a:gd name="T11" fmla="*/ 0 h 118"/>
                    <a:gd name="T12" fmla="*/ 0 w 186"/>
                    <a:gd name="T13" fmla="*/ 0 h 118"/>
                    <a:gd name="T14" fmla="*/ 0 w 186"/>
                    <a:gd name="T15" fmla="*/ 0 h 118"/>
                    <a:gd name="T16" fmla="*/ 0 w 186"/>
                    <a:gd name="T17" fmla="*/ 0 h 118"/>
                    <a:gd name="T18" fmla="*/ 0 w 186"/>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6"/>
                    <a:gd name="T31" fmla="*/ 0 h 118"/>
                    <a:gd name="T32" fmla="*/ 186 w 186"/>
                    <a:gd name="T33" fmla="*/ 118 h 1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6" h="118">
                      <a:moveTo>
                        <a:pt x="157" y="14"/>
                      </a:moveTo>
                      <a:lnTo>
                        <a:pt x="118" y="45"/>
                      </a:lnTo>
                      <a:lnTo>
                        <a:pt x="82" y="74"/>
                      </a:lnTo>
                      <a:lnTo>
                        <a:pt x="29" y="93"/>
                      </a:lnTo>
                      <a:lnTo>
                        <a:pt x="0" y="102"/>
                      </a:lnTo>
                      <a:lnTo>
                        <a:pt x="23" y="118"/>
                      </a:lnTo>
                      <a:lnTo>
                        <a:pt x="61" y="112"/>
                      </a:lnTo>
                      <a:lnTo>
                        <a:pt x="119" y="74"/>
                      </a:lnTo>
                      <a:lnTo>
                        <a:pt x="186" y="0"/>
                      </a:lnTo>
                      <a:lnTo>
                        <a:pt x="15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56" name="Group 197">
                <a:extLst>
                  <a:ext uri="{FF2B5EF4-FFF2-40B4-BE49-F238E27FC236}">
                    <a16:creationId xmlns:a16="http://schemas.microsoft.com/office/drawing/2014/main" id="{7A28AB1E-AD75-41D2-A25F-A0029849CAF0}"/>
                  </a:ext>
                </a:extLst>
              </p:cNvPr>
              <p:cNvGrpSpPr>
                <a:grpSpLocks/>
              </p:cNvGrpSpPr>
              <p:nvPr/>
            </p:nvGrpSpPr>
            <p:grpSpPr bwMode="auto">
              <a:xfrm>
                <a:off x="4368" y="2630"/>
                <a:ext cx="154" cy="387"/>
                <a:chOff x="4024" y="1008"/>
                <a:chExt cx="229" cy="517"/>
              </a:xfrm>
            </p:grpSpPr>
            <p:sp>
              <p:nvSpPr>
                <p:cNvPr id="375" name="Freeform 198">
                  <a:extLst>
                    <a:ext uri="{FF2B5EF4-FFF2-40B4-BE49-F238E27FC236}">
                      <a16:creationId xmlns:a16="http://schemas.microsoft.com/office/drawing/2014/main" id="{628D32C0-7BF3-4AA4-B33F-A37D10174CFB}"/>
                    </a:ext>
                  </a:extLst>
                </p:cNvPr>
                <p:cNvSpPr>
                  <a:spLocks/>
                </p:cNvSpPr>
                <p:nvPr/>
              </p:nvSpPr>
              <p:spPr bwMode="auto">
                <a:xfrm>
                  <a:off x="4028" y="1031"/>
                  <a:ext cx="121" cy="487"/>
                </a:xfrm>
                <a:custGeom>
                  <a:avLst/>
                  <a:gdLst>
                    <a:gd name="T0" fmla="*/ 0 w 361"/>
                    <a:gd name="T1" fmla="*/ 0 h 1460"/>
                    <a:gd name="T2" fmla="*/ 0 w 361"/>
                    <a:gd name="T3" fmla="*/ 0 h 1460"/>
                    <a:gd name="T4" fmla="*/ 0 w 361"/>
                    <a:gd name="T5" fmla="*/ 0 h 1460"/>
                    <a:gd name="T6" fmla="*/ 0 w 361"/>
                    <a:gd name="T7" fmla="*/ 0 h 1460"/>
                    <a:gd name="T8" fmla="*/ 0 w 361"/>
                    <a:gd name="T9" fmla="*/ 0 h 1460"/>
                    <a:gd name="T10" fmla="*/ 0 w 361"/>
                    <a:gd name="T11" fmla="*/ 0 h 1460"/>
                    <a:gd name="T12" fmla="*/ 0 w 361"/>
                    <a:gd name="T13" fmla="*/ 0 h 1460"/>
                    <a:gd name="T14" fmla="*/ 0 w 361"/>
                    <a:gd name="T15" fmla="*/ 0 h 1460"/>
                    <a:gd name="T16" fmla="*/ 0 w 361"/>
                    <a:gd name="T17" fmla="*/ 0 h 1460"/>
                    <a:gd name="T18" fmla="*/ 0 w 361"/>
                    <a:gd name="T19" fmla="*/ 0 h 1460"/>
                    <a:gd name="T20" fmla="*/ 0 w 361"/>
                    <a:gd name="T21" fmla="*/ 0 h 1460"/>
                    <a:gd name="T22" fmla="*/ 0 w 361"/>
                    <a:gd name="T23" fmla="*/ 0 h 1460"/>
                    <a:gd name="T24" fmla="*/ 0 w 361"/>
                    <a:gd name="T25" fmla="*/ 0 h 1460"/>
                    <a:gd name="T26" fmla="*/ 0 w 361"/>
                    <a:gd name="T27" fmla="*/ 0 h 1460"/>
                    <a:gd name="T28" fmla="*/ 0 w 361"/>
                    <a:gd name="T29" fmla="*/ 0 h 1460"/>
                    <a:gd name="T30" fmla="*/ 0 w 361"/>
                    <a:gd name="T31" fmla="*/ 0 h 1460"/>
                    <a:gd name="T32" fmla="*/ 0 w 361"/>
                    <a:gd name="T33" fmla="*/ 0 h 1460"/>
                    <a:gd name="T34" fmla="*/ 0 w 361"/>
                    <a:gd name="T35" fmla="*/ 0 h 1460"/>
                    <a:gd name="T36" fmla="*/ 0 w 361"/>
                    <a:gd name="T37" fmla="*/ 0 h 1460"/>
                    <a:gd name="T38" fmla="*/ 0 w 361"/>
                    <a:gd name="T39" fmla="*/ 0 h 1460"/>
                    <a:gd name="T40" fmla="*/ 0 w 361"/>
                    <a:gd name="T41" fmla="*/ 0 h 1460"/>
                    <a:gd name="T42" fmla="*/ 0 w 361"/>
                    <a:gd name="T43" fmla="*/ 0 h 1460"/>
                    <a:gd name="T44" fmla="*/ 0 w 361"/>
                    <a:gd name="T45" fmla="*/ 0 h 1460"/>
                    <a:gd name="T46" fmla="*/ 0 w 361"/>
                    <a:gd name="T47" fmla="*/ 0 h 1460"/>
                    <a:gd name="T48" fmla="*/ 0 w 361"/>
                    <a:gd name="T49" fmla="*/ 0 h 1460"/>
                    <a:gd name="T50" fmla="*/ 0 w 361"/>
                    <a:gd name="T51" fmla="*/ 0 h 1460"/>
                    <a:gd name="T52" fmla="*/ 0 w 361"/>
                    <a:gd name="T53" fmla="*/ 0 h 1460"/>
                    <a:gd name="T54" fmla="*/ 0 w 361"/>
                    <a:gd name="T55" fmla="*/ 0 h 1460"/>
                    <a:gd name="T56" fmla="*/ 0 w 361"/>
                    <a:gd name="T57" fmla="*/ 0 h 1460"/>
                    <a:gd name="T58" fmla="*/ 0 w 361"/>
                    <a:gd name="T59" fmla="*/ 0 h 1460"/>
                    <a:gd name="T60" fmla="*/ 0 w 361"/>
                    <a:gd name="T61" fmla="*/ 0 h 1460"/>
                    <a:gd name="T62" fmla="*/ 0 w 361"/>
                    <a:gd name="T63" fmla="*/ 0 h 1460"/>
                    <a:gd name="T64" fmla="*/ 0 w 361"/>
                    <a:gd name="T65" fmla="*/ 0 h 1460"/>
                    <a:gd name="T66" fmla="*/ 0 w 361"/>
                    <a:gd name="T67" fmla="*/ 0 h 1460"/>
                    <a:gd name="T68" fmla="*/ 0 w 361"/>
                    <a:gd name="T69" fmla="*/ 0 h 1460"/>
                    <a:gd name="T70" fmla="*/ 0 w 361"/>
                    <a:gd name="T71" fmla="*/ 0 h 1460"/>
                    <a:gd name="T72" fmla="*/ 0 w 361"/>
                    <a:gd name="T73" fmla="*/ 0 h 1460"/>
                    <a:gd name="T74" fmla="*/ 0 w 361"/>
                    <a:gd name="T75" fmla="*/ 0 h 1460"/>
                    <a:gd name="T76" fmla="*/ 0 w 361"/>
                    <a:gd name="T77" fmla="*/ 0 h 1460"/>
                    <a:gd name="T78" fmla="*/ 0 w 361"/>
                    <a:gd name="T79" fmla="*/ 0 h 1460"/>
                    <a:gd name="T80" fmla="*/ 0 w 361"/>
                    <a:gd name="T81" fmla="*/ 0 h 1460"/>
                    <a:gd name="T82" fmla="*/ 0 w 361"/>
                    <a:gd name="T83" fmla="*/ 0 h 1460"/>
                    <a:gd name="T84" fmla="*/ 0 w 361"/>
                    <a:gd name="T85" fmla="*/ 0 h 1460"/>
                    <a:gd name="T86" fmla="*/ 0 w 361"/>
                    <a:gd name="T87" fmla="*/ 0 h 1460"/>
                    <a:gd name="T88" fmla="*/ 0 w 361"/>
                    <a:gd name="T89" fmla="*/ 0 h 1460"/>
                    <a:gd name="T90" fmla="*/ 0 w 361"/>
                    <a:gd name="T91" fmla="*/ 0 h 1460"/>
                    <a:gd name="T92" fmla="*/ 0 w 361"/>
                    <a:gd name="T93" fmla="*/ 0 h 1460"/>
                    <a:gd name="T94" fmla="*/ 0 w 361"/>
                    <a:gd name="T95" fmla="*/ 0 h 1460"/>
                    <a:gd name="T96" fmla="*/ 0 w 361"/>
                    <a:gd name="T97" fmla="*/ 0 h 1460"/>
                    <a:gd name="T98" fmla="*/ 0 w 361"/>
                    <a:gd name="T99" fmla="*/ 0 h 1460"/>
                    <a:gd name="T100" fmla="*/ 0 w 361"/>
                    <a:gd name="T101" fmla="*/ 0 h 1460"/>
                    <a:gd name="T102" fmla="*/ 0 w 361"/>
                    <a:gd name="T103" fmla="*/ 0 h 1460"/>
                    <a:gd name="T104" fmla="*/ 0 w 361"/>
                    <a:gd name="T105" fmla="*/ 0 h 1460"/>
                    <a:gd name="T106" fmla="*/ 0 w 361"/>
                    <a:gd name="T107" fmla="*/ 0 h 1460"/>
                    <a:gd name="T108" fmla="*/ 0 w 361"/>
                    <a:gd name="T109" fmla="*/ 0 h 1460"/>
                    <a:gd name="T110" fmla="*/ 0 w 361"/>
                    <a:gd name="T111" fmla="*/ 0 h 146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61"/>
                    <a:gd name="T169" fmla="*/ 0 h 1460"/>
                    <a:gd name="T170" fmla="*/ 361 w 361"/>
                    <a:gd name="T171" fmla="*/ 1460 h 146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61" h="1460">
                      <a:moveTo>
                        <a:pt x="355" y="262"/>
                      </a:moveTo>
                      <a:lnTo>
                        <a:pt x="361" y="316"/>
                      </a:lnTo>
                      <a:lnTo>
                        <a:pt x="361" y="605"/>
                      </a:lnTo>
                      <a:lnTo>
                        <a:pt x="335" y="994"/>
                      </a:lnTo>
                      <a:lnTo>
                        <a:pt x="337" y="1241"/>
                      </a:lnTo>
                      <a:lnTo>
                        <a:pt x="350" y="1412"/>
                      </a:lnTo>
                      <a:lnTo>
                        <a:pt x="337" y="1460"/>
                      </a:lnTo>
                      <a:lnTo>
                        <a:pt x="316" y="1449"/>
                      </a:lnTo>
                      <a:lnTo>
                        <a:pt x="194" y="1355"/>
                      </a:lnTo>
                      <a:lnTo>
                        <a:pt x="163" y="1337"/>
                      </a:lnTo>
                      <a:lnTo>
                        <a:pt x="144" y="1310"/>
                      </a:lnTo>
                      <a:lnTo>
                        <a:pt x="113" y="1274"/>
                      </a:lnTo>
                      <a:lnTo>
                        <a:pt x="71" y="1237"/>
                      </a:lnTo>
                      <a:lnTo>
                        <a:pt x="50" y="1187"/>
                      </a:lnTo>
                      <a:lnTo>
                        <a:pt x="0" y="1144"/>
                      </a:lnTo>
                      <a:lnTo>
                        <a:pt x="0" y="1118"/>
                      </a:lnTo>
                      <a:lnTo>
                        <a:pt x="26" y="1084"/>
                      </a:lnTo>
                      <a:lnTo>
                        <a:pt x="37" y="1041"/>
                      </a:lnTo>
                      <a:lnTo>
                        <a:pt x="31" y="1018"/>
                      </a:lnTo>
                      <a:lnTo>
                        <a:pt x="18" y="981"/>
                      </a:lnTo>
                      <a:lnTo>
                        <a:pt x="14" y="954"/>
                      </a:lnTo>
                      <a:lnTo>
                        <a:pt x="33" y="912"/>
                      </a:lnTo>
                      <a:lnTo>
                        <a:pt x="33" y="884"/>
                      </a:lnTo>
                      <a:lnTo>
                        <a:pt x="13" y="829"/>
                      </a:lnTo>
                      <a:lnTo>
                        <a:pt x="13" y="797"/>
                      </a:lnTo>
                      <a:lnTo>
                        <a:pt x="24" y="773"/>
                      </a:lnTo>
                      <a:lnTo>
                        <a:pt x="45" y="744"/>
                      </a:lnTo>
                      <a:lnTo>
                        <a:pt x="44" y="694"/>
                      </a:lnTo>
                      <a:lnTo>
                        <a:pt x="31" y="653"/>
                      </a:lnTo>
                      <a:lnTo>
                        <a:pt x="44" y="605"/>
                      </a:lnTo>
                      <a:lnTo>
                        <a:pt x="56" y="594"/>
                      </a:lnTo>
                      <a:lnTo>
                        <a:pt x="45" y="550"/>
                      </a:lnTo>
                      <a:lnTo>
                        <a:pt x="18" y="503"/>
                      </a:lnTo>
                      <a:lnTo>
                        <a:pt x="13" y="473"/>
                      </a:lnTo>
                      <a:lnTo>
                        <a:pt x="18" y="444"/>
                      </a:lnTo>
                      <a:lnTo>
                        <a:pt x="52" y="418"/>
                      </a:lnTo>
                      <a:lnTo>
                        <a:pt x="50" y="397"/>
                      </a:lnTo>
                      <a:lnTo>
                        <a:pt x="14" y="331"/>
                      </a:lnTo>
                      <a:lnTo>
                        <a:pt x="2" y="279"/>
                      </a:lnTo>
                      <a:lnTo>
                        <a:pt x="13" y="250"/>
                      </a:lnTo>
                      <a:lnTo>
                        <a:pt x="45" y="223"/>
                      </a:lnTo>
                      <a:lnTo>
                        <a:pt x="37" y="200"/>
                      </a:lnTo>
                      <a:lnTo>
                        <a:pt x="14" y="173"/>
                      </a:lnTo>
                      <a:lnTo>
                        <a:pt x="14" y="144"/>
                      </a:lnTo>
                      <a:lnTo>
                        <a:pt x="52" y="124"/>
                      </a:lnTo>
                      <a:lnTo>
                        <a:pt x="68" y="103"/>
                      </a:lnTo>
                      <a:lnTo>
                        <a:pt x="37" y="60"/>
                      </a:lnTo>
                      <a:lnTo>
                        <a:pt x="37" y="37"/>
                      </a:lnTo>
                      <a:lnTo>
                        <a:pt x="74" y="23"/>
                      </a:lnTo>
                      <a:lnTo>
                        <a:pt x="77" y="0"/>
                      </a:lnTo>
                      <a:lnTo>
                        <a:pt x="118" y="60"/>
                      </a:lnTo>
                      <a:lnTo>
                        <a:pt x="169" y="123"/>
                      </a:lnTo>
                      <a:lnTo>
                        <a:pt x="231" y="173"/>
                      </a:lnTo>
                      <a:lnTo>
                        <a:pt x="281" y="213"/>
                      </a:lnTo>
                      <a:lnTo>
                        <a:pt x="335" y="244"/>
                      </a:lnTo>
                      <a:lnTo>
                        <a:pt x="355" y="26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6" name="Freeform 199">
                  <a:extLst>
                    <a:ext uri="{FF2B5EF4-FFF2-40B4-BE49-F238E27FC236}">
                      <a16:creationId xmlns:a16="http://schemas.microsoft.com/office/drawing/2014/main" id="{497CD7FD-486F-4219-B760-E3B194D57DBB}"/>
                    </a:ext>
                  </a:extLst>
                </p:cNvPr>
                <p:cNvSpPr>
                  <a:spLocks/>
                </p:cNvSpPr>
                <p:nvPr/>
              </p:nvSpPr>
              <p:spPr bwMode="auto">
                <a:xfrm>
                  <a:off x="4024" y="1039"/>
                  <a:ext cx="35" cy="370"/>
                </a:xfrm>
                <a:custGeom>
                  <a:avLst/>
                  <a:gdLst>
                    <a:gd name="T0" fmla="*/ 0 w 105"/>
                    <a:gd name="T1" fmla="*/ 0 h 1112"/>
                    <a:gd name="T2" fmla="*/ 0 w 105"/>
                    <a:gd name="T3" fmla="*/ 0 h 1112"/>
                    <a:gd name="T4" fmla="*/ 0 w 105"/>
                    <a:gd name="T5" fmla="*/ 0 h 1112"/>
                    <a:gd name="T6" fmla="*/ 0 w 105"/>
                    <a:gd name="T7" fmla="*/ 0 h 1112"/>
                    <a:gd name="T8" fmla="*/ 0 w 105"/>
                    <a:gd name="T9" fmla="*/ 0 h 1112"/>
                    <a:gd name="T10" fmla="*/ 0 w 105"/>
                    <a:gd name="T11" fmla="*/ 0 h 1112"/>
                    <a:gd name="T12" fmla="*/ 0 w 105"/>
                    <a:gd name="T13" fmla="*/ 0 h 1112"/>
                    <a:gd name="T14" fmla="*/ 0 w 105"/>
                    <a:gd name="T15" fmla="*/ 0 h 1112"/>
                    <a:gd name="T16" fmla="*/ 0 w 105"/>
                    <a:gd name="T17" fmla="*/ 0 h 1112"/>
                    <a:gd name="T18" fmla="*/ 0 w 105"/>
                    <a:gd name="T19" fmla="*/ 0 h 1112"/>
                    <a:gd name="T20" fmla="*/ 0 w 105"/>
                    <a:gd name="T21" fmla="*/ 0 h 1112"/>
                    <a:gd name="T22" fmla="*/ 0 w 105"/>
                    <a:gd name="T23" fmla="*/ 0 h 1112"/>
                    <a:gd name="T24" fmla="*/ 0 w 105"/>
                    <a:gd name="T25" fmla="*/ 0 h 1112"/>
                    <a:gd name="T26" fmla="*/ 0 w 105"/>
                    <a:gd name="T27" fmla="*/ 0 h 1112"/>
                    <a:gd name="T28" fmla="*/ 0 w 105"/>
                    <a:gd name="T29" fmla="*/ 0 h 1112"/>
                    <a:gd name="T30" fmla="*/ 0 w 105"/>
                    <a:gd name="T31" fmla="*/ 0 h 1112"/>
                    <a:gd name="T32" fmla="*/ 0 w 105"/>
                    <a:gd name="T33" fmla="*/ 0 h 1112"/>
                    <a:gd name="T34" fmla="*/ 0 w 105"/>
                    <a:gd name="T35" fmla="*/ 0 h 1112"/>
                    <a:gd name="T36" fmla="*/ 0 w 105"/>
                    <a:gd name="T37" fmla="*/ 0 h 1112"/>
                    <a:gd name="T38" fmla="*/ 0 w 105"/>
                    <a:gd name="T39" fmla="*/ 0 h 1112"/>
                    <a:gd name="T40" fmla="*/ 0 w 105"/>
                    <a:gd name="T41" fmla="*/ 0 h 1112"/>
                    <a:gd name="T42" fmla="*/ 0 w 105"/>
                    <a:gd name="T43" fmla="*/ 0 h 1112"/>
                    <a:gd name="T44" fmla="*/ 0 w 105"/>
                    <a:gd name="T45" fmla="*/ 0 h 1112"/>
                    <a:gd name="T46" fmla="*/ 0 w 105"/>
                    <a:gd name="T47" fmla="*/ 0 h 1112"/>
                    <a:gd name="T48" fmla="*/ 0 w 105"/>
                    <a:gd name="T49" fmla="*/ 0 h 1112"/>
                    <a:gd name="T50" fmla="*/ 0 w 105"/>
                    <a:gd name="T51" fmla="*/ 0 h 1112"/>
                    <a:gd name="T52" fmla="*/ 0 w 105"/>
                    <a:gd name="T53" fmla="*/ 0 h 1112"/>
                    <a:gd name="T54" fmla="*/ 0 w 105"/>
                    <a:gd name="T55" fmla="*/ 0 h 1112"/>
                    <a:gd name="T56" fmla="*/ 0 w 105"/>
                    <a:gd name="T57" fmla="*/ 0 h 1112"/>
                    <a:gd name="T58" fmla="*/ 0 w 105"/>
                    <a:gd name="T59" fmla="*/ 0 h 1112"/>
                    <a:gd name="T60" fmla="*/ 0 w 105"/>
                    <a:gd name="T61" fmla="*/ 0 h 1112"/>
                    <a:gd name="T62" fmla="*/ 0 w 105"/>
                    <a:gd name="T63" fmla="*/ 0 h 1112"/>
                    <a:gd name="T64" fmla="*/ 0 w 105"/>
                    <a:gd name="T65" fmla="*/ 0 h 1112"/>
                    <a:gd name="T66" fmla="*/ 0 w 105"/>
                    <a:gd name="T67" fmla="*/ 0 h 1112"/>
                    <a:gd name="T68" fmla="*/ 0 w 105"/>
                    <a:gd name="T69" fmla="*/ 0 h 1112"/>
                    <a:gd name="T70" fmla="*/ 0 w 105"/>
                    <a:gd name="T71" fmla="*/ 0 h 1112"/>
                    <a:gd name="T72" fmla="*/ 0 w 105"/>
                    <a:gd name="T73" fmla="*/ 0 h 1112"/>
                    <a:gd name="T74" fmla="*/ 0 w 105"/>
                    <a:gd name="T75" fmla="*/ 0 h 1112"/>
                    <a:gd name="T76" fmla="*/ 0 w 105"/>
                    <a:gd name="T77" fmla="*/ 0 h 1112"/>
                    <a:gd name="T78" fmla="*/ 0 w 105"/>
                    <a:gd name="T79" fmla="*/ 0 h 1112"/>
                    <a:gd name="T80" fmla="*/ 0 w 105"/>
                    <a:gd name="T81" fmla="*/ 0 h 1112"/>
                    <a:gd name="T82" fmla="*/ 0 w 105"/>
                    <a:gd name="T83" fmla="*/ 0 h 1112"/>
                    <a:gd name="T84" fmla="*/ 0 w 105"/>
                    <a:gd name="T85" fmla="*/ 0 h 1112"/>
                    <a:gd name="T86" fmla="*/ 0 w 105"/>
                    <a:gd name="T87" fmla="*/ 0 h 1112"/>
                    <a:gd name="T88" fmla="*/ 0 w 105"/>
                    <a:gd name="T89" fmla="*/ 0 h 1112"/>
                    <a:gd name="T90" fmla="*/ 0 w 105"/>
                    <a:gd name="T91" fmla="*/ 0 h 1112"/>
                    <a:gd name="T92" fmla="*/ 0 w 105"/>
                    <a:gd name="T93" fmla="*/ 0 h 1112"/>
                    <a:gd name="T94" fmla="*/ 0 w 105"/>
                    <a:gd name="T95" fmla="*/ 0 h 1112"/>
                    <a:gd name="T96" fmla="*/ 0 w 105"/>
                    <a:gd name="T97" fmla="*/ 0 h 111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5"/>
                    <a:gd name="T148" fmla="*/ 0 h 1112"/>
                    <a:gd name="T149" fmla="*/ 105 w 105"/>
                    <a:gd name="T150" fmla="*/ 1112 h 111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5" h="1112">
                      <a:moveTo>
                        <a:pt x="52" y="0"/>
                      </a:moveTo>
                      <a:lnTo>
                        <a:pt x="71" y="37"/>
                      </a:lnTo>
                      <a:lnTo>
                        <a:pt x="88" y="61"/>
                      </a:lnTo>
                      <a:lnTo>
                        <a:pt x="105" y="77"/>
                      </a:lnTo>
                      <a:lnTo>
                        <a:pt x="100" y="95"/>
                      </a:lnTo>
                      <a:lnTo>
                        <a:pt x="84" y="108"/>
                      </a:lnTo>
                      <a:lnTo>
                        <a:pt x="58" y="114"/>
                      </a:lnTo>
                      <a:lnTo>
                        <a:pt x="39" y="130"/>
                      </a:lnTo>
                      <a:lnTo>
                        <a:pt x="44" y="150"/>
                      </a:lnTo>
                      <a:lnTo>
                        <a:pt x="57" y="161"/>
                      </a:lnTo>
                      <a:lnTo>
                        <a:pt x="78" y="187"/>
                      </a:lnTo>
                      <a:lnTo>
                        <a:pt x="78" y="201"/>
                      </a:lnTo>
                      <a:lnTo>
                        <a:pt x="71" y="214"/>
                      </a:lnTo>
                      <a:lnTo>
                        <a:pt x="52" y="227"/>
                      </a:lnTo>
                      <a:lnTo>
                        <a:pt x="34" y="239"/>
                      </a:lnTo>
                      <a:lnTo>
                        <a:pt x="31" y="258"/>
                      </a:lnTo>
                      <a:lnTo>
                        <a:pt x="37" y="277"/>
                      </a:lnTo>
                      <a:lnTo>
                        <a:pt x="52" y="314"/>
                      </a:lnTo>
                      <a:lnTo>
                        <a:pt x="65" y="343"/>
                      </a:lnTo>
                      <a:lnTo>
                        <a:pt x="78" y="364"/>
                      </a:lnTo>
                      <a:lnTo>
                        <a:pt x="78" y="387"/>
                      </a:lnTo>
                      <a:lnTo>
                        <a:pt x="71" y="408"/>
                      </a:lnTo>
                      <a:lnTo>
                        <a:pt x="52" y="427"/>
                      </a:lnTo>
                      <a:lnTo>
                        <a:pt x="39" y="445"/>
                      </a:lnTo>
                      <a:lnTo>
                        <a:pt x="44" y="476"/>
                      </a:lnTo>
                      <a:lnTo>
                        <a:pt x="75" y="524"/>
                      </a:lnTo>
                      <a:lnTo>
                        <a:pt x="88" y="550"/>
                      </a:lnTo>
                      <a:lnTo>
                        <a:pt x="89" y="574"/>
                      </a:lnTo>
                      <a:lnTo>
                        <a:pt x="78" y="593"/>
                      </a:lnTo>
                      <a:lnTo>
                        <a:pt x="63" y="611"/>
                      </a:lnTo>
                      <a:lnTo>
                        <a:pt x="58" y="637"/>
                      </a:lnTo>
                      <a:lnTo>
                        <a:pt x="68" y="668"/>
                      </a:lnTo>
                      <a:lnTo>
                        <a:pt x="81" y="701"/>
                      </a:lnTo>
                      <a:lnTo>
                        <a:pt x="88" y="724"/>
                      </a:lnTo>
                      <a:lnTo>
                        <a:pt x="81" y="739"/>
                      </a:lnTo>
                      <a:lnTo>
                        <a:pt x="65" y="756"/>
                      </a:lnTo>
                      <a:lnTo>
                        <a:pt x="44" y="774"/>
                      </a:lnTo>
                      <a:lnTo>
                        <a:pt x="34" y="793"/>
                      </a:lnTo>
                      <a:lnTo>
                        <a:pt x="44" y="826"/>
                      </a:lnTo>
                      <a:lnTo>
                        <a:pt x="65" y="861"/>
                      </a:lnTo>
                      <a:lnTo>
                        <a:pt x="75" y="887"/>
                      </a:lnTo>
                      <a:lnTo>
                        <a:pt x="78" y="908"/>
                      </a:lnTo>
                      <a:lnTo>
                        <a:pt x="71" y="918"/>
                      </a:lnTo>
                      <a:lnTo>
                        <a:pt x="50" y="918"/>
                      </a:lnTo>
                      <a:lnTo>
                        <a:pt x="44" y="964"/>
                      </a:lnTo>
                      <a:lnTo>
                        <a:pt x="57" y="993"/>
                      </a:lnTo>
                      <a:lnTo>
                        <a:pt x="68" y="1014"/>
                      </a:lnTo>
                      <a:lnTo>
                        <a:pt x="71" y="1032"/>
                      </a:lnTo>
                      <a:lnTo>
                        <a:pt x="71" y="1050"/>
                      </a:lnTo>
                      <a:lnTo>
                        <a:pt x="50" y="1076"/>
                      </a:lnTo>
                      <a:lnTo>
                        <a:pt x="21" y="1112"/>
                      </a:lnTo>
                      <a:lnTo>
                        <a:pt x="2" y="1100"/>
                      </a:lnTo>
                      <a:lnTo>
                        <a:pt x="8" y="1071"/>
                      </a:lnTo>
                      <a:lnTo>
                        <a:pt x="37" y="1024"/>
                      </a:lnTo>
                      <a:lnTo>
                        <a:pt x="34" y="995"/>
                      </a:lnTo>
                      <a:lnTo>
                        <a:pt x="21" y="961"/>
                      </a:lnTo>
                      <a:lnTo>
                        <a:pt x="13" y="932"/>
                      </a:lnTo>
                      <a:lnTo>
                        <a:pt x="25" y="908"/>
                      </a:lnTo>
                      <a:lnTo>
                        <a:pt x="37" y="900"/>
                      </a:lnTo>
                      <a:lnTo>
                        <a:pt x="39" y="881"/>
                      </a:lnTo>
                      <a:lnTo>
                        <a:pt x="25" y="845"/>
                      </a:lnTo>
                      <a:lnTo>
                        <a:pt x="8" y="814"/>
                      </a:lnTo>
                      <a:lnTo>
                        <a:pt x="0" y="782"/>
                      </a:lnTo>
                      <a:lnTo>
                        <a:pt x="8" y="745"/>
                      </a:lnTo>
                      <a:lnTo>
                        <a:pt x="37" y="731"/>
                      </a:lnTo>
                      <a:lnTo>
                        <a:pt x="46" y="714"/>
                      </a:lnTo>
                      <a:lnTo>
                        <a:pt x="44" y="689"/>
                      </a:lnTo>
                      <a:lnTo>
                        <a:pt x="37" y="664"/>
                      </a:lnTo>
                      <a:lnTo>
                        <a:pt x="27" y="631"/>
                      </a:lnTo>
                      <a:lnTo>
                        <a:pt x="27" y="606"/>
                      </a:lnTo>
                      <a:lnTo>
                        <a:pt x="39" y="589"/>
                      </a:lnTo>
                      <a:lnTo>
                        <a:pt x="57" y="568"/>
                      </a:lnTo>
                      <a:lnTo>
                        <a:pt x="57" y="556"/>
                      </a:lnTo>
                      <a:lnTo>
                        <a:pt x="44" y="526"/>
                      </a:lnTo>
                      <a:lnTo>
                        <a:pt x="18" y="489"/>
                      </a:lnTo>
                      <a:lnTo>
                        <a:pt x="8" y="461"/>
                      </a:lnTo>
                      <a:lnTo>
                        <a:pt x="8" y="439"/>
                      </a:lnTo>
                      <a:lnTo>
                        <a:pt x="15" y="418"/>
                      </a:lnTo>
                      <a:lnTo>
                        <a:pt x="31" y="401"/>
                      </a:lnTo>
                      <a:lnTo>
                        <a:pt x="46" y="382"/>
                      </a:lnTo>
                      <a:lnTo>
                        <a:pt x="46" y="368"/>
                      </a:lnTo>
                      <a:lnTo>
                        <a:pt x="13" y="300"/>
                      </a:lnTo>
                      <a:lnTo>
                        <a:pt x="6" y="274"/>
                      </a:lnTo>
                      <a:lnTo>
                        <a:pt x="0" y="251"/>
                      </a:lnTo>
                      <a:lnTo>
                        <a:pt x="13" y="230"/>
                      </a:lnTo>
                      <a:lnTo>
                        <a:pt x="27" y="214"/>
                      </a:lnTo>
                      <a:lnTo>
                        <a:pt x="39" y="201"/>
                      </a:lnTo>
                      <a:lnTo>
                        <a:pt x="39" y="189"/>
                      </a:lnTo>
                      <a:lnTo>
                        <a:pt x="27" y="170"/>
                      </a:lnTo>
                      <a:lnTo>
                        <a:pt x="8" y="150"/>
                      </a:lnTo>
                      <a:lnTo>
                        <a:pt x="8" y="130"/>
                      </a:lnTo>
                      <a:lnTo>
                        <a:pt x="21" y="111"/>
                      </a:lnTo>
                      <a:lnTo>
                        <a:pt x="39" y="95"/>
                      </a:lnTo>
                      <a:lnTo>
                        <a:pt x="57" y="87"/>
                      </a:lnTo>
                      <a:lnTo>
                        <a:pt x="65" y="74"/>
                      </a:lnTo>
                      <a:lnTo>
                        <a:pt x="58" y="58"/>
                      </a:lnTo>
                      <a:lnTo>
                        <a:pt x="46" y="39"/>
                      </a:lnTo>
                      <a:lnTo>
                        <a:pt x="39" y="20"/>
                      </a:ln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7" name="Freeform 200">
                  <a:extLst>
                    <a:ext uri="{FF2B5EF4-FFF2-40B4-BE49-F238E27FC236}">
                      <a16:creationId xmlns:a16="http://schemas.microsoft.com/office/drawing/2014/main" id="{CBD45720-CD4C-48C5-83CA-FFC68B9881DD}"/>
                    </a:ext>
                  </a:extLst>
                </p:cNvPr>
                <p:cNvSpPr>
                  <a:spLocks/>
                </p:cNvSpPr>
                <p:nvPr/>
              </p:nvSpPr>
              <p:spPr bwMode="auto">
                <a:xfrm>
                  <a:off x="4118" y="1129"/>
                  <a:ext cx="32" cy="300"/>
                </a:xfrm>
                <a:custGeom>
                  <a:avLst/>
                  <a:gdLst>
                    <a:gd name="T0" fmla="*/ 0 w 97"/>
                    <a:gd name="T1" fmla="*/ 0 h 900"/>
                    <a:gd name="T2" fmla="*/ 0 w 97"/>
                    <a:gd name="T3" fmla="*/ 0 h 900"/>
                    <a:gd name="T4" fmla="*/ 0 w 97"/>
                    <a:gd name="T5" fmla="*/ 0 h 900"/>
                    <a:gd name="T6" fmla="*/ 0 w 97"/>
                    <a:gd name="T7" fmla="*/ 0 h 900"/>
                    <a:gd name="T8" fmla="*/ 0 w 97"/>
                    <a:gd name="T9" fmla="*/ 0 h 900"/>
                    <a:gd name="T10" fmla="*/ 0 w 97"/>
                    <a:gd name="T11" fmla="*/ 0 h 900"/>
                    <a:gd name="T12" fmla="*/ 0 w 97"/>
                    <a:gd name="T13" fmla="*/ 0 h 900"/>
                    <a:gd name="T14" fmla="*/ 0 w 97"/>
                    <a:gd name="T15" fmla="*/ 0 h 900"/>
                    <a:gd name="T16" fmla="*/ 0 w 97"/>
                    <a:gd name="T17" fmla="*/ 0 h 900"/>
                    <a:gd name="T18" fmla="*/ 0 w 97"/>
                    <a:gd name="T19" fmla="*/ 0 h 900"/>
                    <a:gd name="T20" fmla="*/ 0 w 97"/>
                    <a:gd name="T21" fmla="*/ 0 h 900"/>
                    <a:gd name="T22" fmla="*/ 0 w 97"/>
                    <a:gd name="T23" fmla="*/ 0 h 900"/>
                    <a:gd name="T24" fmla="*/ 0 w 97"/>
                    <a:gd name="T25" fmla="*/ 0 h 900"/>
                    <a:gd name="T26" fmla="*/ 0 w 97"/>
                    <a:gd name="T27" fmla="*/ 0 h 900"/>
                    <a:gd name="T28" fmla="*/ 0 w 97"/>
                    <a:gd name="T29" fmla="*/ 0 h 900"/>
                    <a:gd name="T30" fmla="*/ 0 w 97"/>
                    <a:gd name="T31" fmla="*/ 0 h 900"/>
                    <a:gd name="T32" fmla="*/ 0 w 97"/>
                    <a:gd name="T33" fmla="*/ 0 h 900"/>
                    <a:gd name="T34" fmla="*/ 0 w 97"/>
                    <a:gd name="T35" fmla="*/ 0 h 900"/>
                    <a:gd name="T36" fmla="*/ 0 w 97"/>
                    <a:gd name="T37" fmla="*/ 0 h 900"/>
                    <a:gd name="T38" fmla="*/ 0 w 97"/>
                    <a:gd name="T39" fmla="*/ 0 h 900"/>
                    <a:gd name="T40" fmla="*/ 0 w 97"/>
                    <a:gd name="T41" fmla="*/ 0 h 900"/>
                    <a:gd name="T42" fmla="*/ 0 w 97"/>
                    <a:gd name="T43" fmla="*/ 0 h 900"/>
                    <a:gd name="T44" fmla="*/ 0 w 97"/>
                    <a:gd name="T45" fmla="*/ 0 h 900"/>
                    <a:gd name="T46" fmla="*/ 0 w 97"/>
                    <a:gd name="T47" fmla="*/ 0 h 900"/>
                    <a:gd name="T48" fmla="*/ 0 w 97"/>
                    <a:gd name="T49" fmla="*/ 0 h 900"/>
                    <a:gd name="T50" fmla="*/ 0 w 97"/>
                    <a:gd name="T51" fmla="*/ 0 h 900"/>
                    <a:gd name="T52" fmla="*/ 0 w 97"/>
                    <a:gd name="T53" fmla="*/ 0 h 900"/>
                    <a:gd name="T54" fmla="*/ 0 w 97"/>
                    <a:gd name="T55" fmla="*/ 0 h 900"/>
                    <a:gd name="T56" fmla="*/ 0 w 97"/>
                    <a:gd name="T57" fmla="*/ 0 h 900"/>
                    <a:gd name="T58" fmla="*/ 0 w 97"/>
                    <a:gd name="T59" fmla="*/ 0 h 900"/>
                    <a:gd name="T60" fmla="*/ 0 w 97"/>
                    <a:gd name="T61" fmla="*/ 0 h 900"/>
                    <a:gd name="T62" fmla="*/ 0 w 97"/>
                    <a:gd name="T63" fmla="*/ 0 h 900"/>
                    <a:gd name="T64" fmla="*/ 0 w 97"/>
                    <a:gd name="T65" fmla="*/ 0 h 900"/>
                    <a:gd name="T66" fmla="*/ 0 w 97"/>
                    <a:gd name="T67" fmla="*/ 0 h 9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7"/>
                    <a:gd name="T103" fmla="*/ 0 h 900"/>
                    <a:gd name="T104" fmla="*/ 97 w 97"/>
                    <a:gd name="T105" fmla="*/ 900 h 90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7" h="900">
                      <a:moveTo>
                        <a:pt x="74" y="0"/>
                      </a:moveTo>
                      <a:lnTo>
                        <a:pt x="87" y="24"/>
                      </a:lnTo>
                      <a:lnTo>
                        <a:pt x="97" y="68"/>
                      </a:lnTo>
                      <a:lnTo>
                        <a:pt x="92" y="87"/>
                      </a:lnTo>
                      <a:lnTo>
                        <a:pt x="66" y="100"/>
                      </a:lnTo>
                      <a:lnTo>
                        <a:pt x="50" y="112"/>
                      </a:lnTo>
                      <a:lnTo>
                        <a:pt x="50" y="147"/>
                      </a:lnTo>
                      <a:lnTo>
                        <a:pt x="62" y="181"/>
                      </a:lnTo>
                      <a:lnTo>
                        <a:pt x="79" y="204"/>
                      </a:lnTo>
                      <a:lnTo>
                        <a:pt x="81" y="247"/>
                      </a:lnTo>
                      <a:lnTo>
                        <a:pt x="72" y="262"/>
                      </a:lnTo>
                      <a:lnTo>
                        <a:pt x="56" y="281"/>
                      </a:lnTo>
                      <a:lnTo>
                        <a:pt x="53" y="310"/>
                      </a:lnTo>
                      <a:lnTo>
                        <a:pt x="62" y="337"/>
                      </a:lnTo>
                      <a:lnTo>
                        <a:pt x="74" y="360"/>
                      </a:lnTo>
                      <a:lnTo>
                        <a:pt x="81" y="397"/>
                      </a:lnTo>
                      <a:lnTo>
                        <a:pt x="81" y="418"/>
                      </a:lnTo>
                      <a:lnTo>
                        <a:pt x="68" y="442"/>
                      </a:lnTo>
                      <a:lnTo>
                        <a:pt x="47" y="462"/>
                      </a:lnTo>
                      <a:lnTo>
                        <a:pt x="47" y="481"/>
                      </a:lnTo>
                      <a:lnTo>
                        <a:pt x="53" y="537"/>
                      </a:lnTo>
                      <a:lnTo>
                        <a:pt x="74" y="560"/>
                      </a:lnTo>
                      <a:lnTo>
                        <a:pt x="87" y="584"/>
                      </a:lnTo>
                      <a:lnTo>
                        <a:pt x="81" y="612"/>
                      </a:lnTo>
                      <a:lnTo>
                        <a:pt x="50" y="631"/>
                      </a:lnTo>
                      <a:lnTo>
                        <a:pt x="35" y="650"/>
                      </a:lnTo>
                      <a:lnTo>
                        <a:pt x="31" y="684"/>
                      </a:lnTo>
                      <a:lnTo>
                        <a:pt x="47" y="729"/>
                      </a:lnTo>
                      <a:lnTo>
                        <a:pt x="60" y="773"/>
                      </a:lnTo>
                      <a:lnTo>
                        <a:pt x="60" y="797"/>
                      </a:lnTo>
                      <a:lnTo>
                        <a:pt x="53" y="831"/>
                      </a:lnTo>
                      <a:lnTo>
                        <a:pt x="35" y="837"/>
                      </a:lnTo>
                      <a:lnTo>
                        <a:pt x="23" y="862"/>
                      </a:lnTo>
                      <a:lnTo>
                        <a:pt x="23" y="891"/>
                      </a:lnTo>
                      <a:lnTo>
                        <a:pt x="0" y="900"/>
                      </a:lnTo>
                      <a:lnTo>
                        <a:pt x="10" y="868"/>
                      </a:lnTo>
                      <a:lnTo>
                        <a:pt x="29" y="831"/>
                      </a:lnTo>
                      <a:lnTo>
                        <a:pt x="35" y="805"/>
                      </a:lnTo>
                      <a:lnTo>
                        <a:pt x="35" y="755"/>
                      </a:lnTo>
                      <a:lnTo>
                        <a:pt x="23" y="712"/>
                      </a:lnTo>
                      <a:lnTo>
                        <a:pt x="18" y="679"/>
                      </a:lnTo>
                      <a:lnTo>
                        <a:pt x="16" y="644"/>
                      </a:lnTo>
                      <a:lnTo>
                        <a:pt x="37" y="616"/>
                      </a:lnTo>
                      <a:lnTo>
                        <a:pt x="50" y="597"/>
                      </a:lnTo>
                      <a:lnTo>
                        <a:pt x="42" y="560"/>
                      </a:lnTo>
                      <a:lnTo>
                        <a:pt x="23" y="531"/>
                      </a:lnTo>
                      <a:lnTo>
                        <a:pt x="18" y="505"/>
                      </a:lnTo>
                      <a:lnTo>
                        <a:pt x="16" y="468"/>
                      </a:lnTo>
                      <a:lnTo>
                        <a:pt x="24" y="444"/>
                      </a:lnTo>
                      <a:lnTo>
                        <a:pt x="42" y="418"/>
                      </a:lnTo>
                      <a:lnTo>
                        <a:pt x="53" y="400"/>
                      </a:lnTo>
                      <a:lnTo>
                        <a:pt x="53" y="381"/>
                      </a:lnTo>
                      <a:lnTo>
                        <a:pt x="42" y="360"/>
                      </a:lnTo>
                      <a:lnTo>
                        <a:pt x="29" y="318"/>
                      </a:lnTo>
                      <a:lnTo>
                        <a:pt x="29" y="292"/>
                      </a:lnTo>
                      <a:lnTo>
                        <a:pt x="35" y="266"/>
                      </a:lnTo>
                      <a:lnTo>
                        <a:pt x="47" y="247"/>
                      </a:lnTo>
                      <a:lnTo>
                        <a:pt x="50" y="229"/>
                      </a:lnTo>
                      <a:lnTo>
                        <a:pt x="47" y="205"/>
                      </a:lnTo>
                      <a:lnTo>
                        <a:pt x="31" y="173"/>
                      </a:lnTo>
                      <a:lnTo>
                        <a:pt x="23" y="150"/>
                      </a:lnTo>
                      <a:lnTo>
                        <a:pt x="24" y="110"/>
                      </a:lnTo>
                      <a:lnTo>
                        <a:pt x="37" y="94"/>
                      </a:lnTo>
                      <a:lnTo>
                        <a:pt x="53" y="68"/>
                      </a:lnTo>
                      <a:lnTo>
                        <a:pt x="62" y="47"/>
                      </a:lnTo>
                      <a:lnTo>
                        <a:pt x="56" y="29"/>
                      </a:lnTo>
                      <a:lnTo>
                        <a:pt x="60" y="10"/>
                      </a:lnTo>
                      <a:lnTo>
                        <a:pt x="7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8" name="Freeform 201">
                  <a:extLst>
                    <a:ext uri="{FF2B5EF4-FFF2-40B4-BE49-F238E27FC236}">
                      <a16:creationId xmlns:a16="http://schemas.microsoft.com/office/drawing/2014/main" id="{87FE1C1D-468D-497F-9D6A-D2E6A8E7F194}"/>
                    </a:ext>
                  </a:extLst>
                </p:cNvPr>
                <p:cNvSpPr>
                  <a:spLocks/>
                </p:cNvSpPr>
                <p:nvPr/>
              </p:nvSpPr>
              <p:spPr bwMode="auto">
                <a:xfrm>
                  <a:off x="4065" y="1093"/>
                  <a:ext cx="75" cy="65"/>
                </a:xfrm>
                <a:custGeom>
                  <a:avLst/>
                  <a:gdLst>
                    <a:gd name="T0" fmla="*/ 0 w 225"/>
                    <a:gd name="T1" fmla="*/ 0 h 193"/>
                    <a:gd name="T2" fmla="*/ 0 w 225"/>
                    <a:gd name="T3" fmla="*/ 0 h 193"/>
                    <a:gd name="T4" fmla="*/ 0 w 225"/>
                    <a:gd name="T5" fmla="*/ 0 h 193"/>
                    <a:gd name="T6" fmla="*/ 0 w 225"/>
                    <a:gd name="T7" fmla="*/ 0 h 193"/>
                    <a:gd name="T8" fmla="*/ 0 w 225"/>
                    <a:gd name="T9" fmla="*/ 0 h 193"/>
                    <a:gd name="T10" fmla="*/ 0 w 225"/>
                    <a:gd name="T11" fmla="*/ 0 h 193"/>
                    <a:gd name="T12" fmla="*/ 0 w 225"/>
                    <a:gd name="T13" fmla="*/ 0 h 193"/>
                    <a:gd name="T14" fmla="*/ 0 w 225"/>
                    <a:gd name="T15" fmla="*/ 0 h 193"/>
                    <a:gd name="T16" fmla="*/ 0 w 225"/>
                    <a:gd name="T17" fmla="*/ 0 h 1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5"/>
                    <a:gd name="T28" fmla="*/ 0 h 193"/>
                    <a:gd name="T29" fmla="*/ 225 w 225"/>
                    <a:gd name="T30" fmla="*/ 193 h 19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5" h="193">
                      <a:moveTo>
                        <a:pt x="225" y="156"/>
                      </a:moveTo>
                      <a:lnTo>
                        <a:pt x="156" y="100"/>
                      </a:lnTo>
                      <a:lnTo>
                        <a:pt x="99" y="50"/>
                      </a:lnTo>
                      <a:lnTo>
                        <a:pt x="48" y="0"/>
                      </a:lnTo>
                      <a:lnTo>
                        <a:pt x="0" y="0"/>
                      </a:lnTo>
                      <a:lnTo>
                        <a:pt x="112" y="81"/>
                      </a:lnTo>
                      <a:lnTo>
                        <a:pt x="166" y="130"/>
                      </a:lnTo>
                      <a:lnTo>
                        <a:pt x="212" y="193"/>
                      </a:lnTo>
                      <a:lnTo>
                        <a:pt x="225"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 name="Freeform 202">
                  <a:extLst>
                    <a:ext uri="{FF2B5EF4-FFF2-40B4-BE49-F238E27FC236}">
                      <a16:creationId xmlns:a16="http://schemas.microsoft.com/office/drawing/2014/main" id="{166C2591-4E57-4B12-8D9F-33AF6AF7A6B6}"/>
                    </a:ext>
                  </a:extLst>
                </p:cNvPr>
                <p:cNvSpPr>
                  <a:spLocks/>
                </p:cNvSpPr>
                <p:nvPr/>
              </p:nvSpPr>
              <p:spPr bwMode="auto">
                <a:xfrm>
                  <a:off x="4065" y="1130"/>
                  <a:ext cx="65" cy="53"/>
                </a:xfrm>
                <a:custGeom>
                  <a:avLst/>
                  <a:gdLst>
                    <a:gd name="T0" fmla="*/ 0 w 195"/>
                    <a:gd name="T1" fmla="*/ 0 h 159"/>
                    <a:gd name="T2" fmla="*/ 0 w 195"/>
                    <a:gd name="T3" fmla="*/ 0 h 159"/>
                    <a:gd name="T4" fmla="*/ 0 w 195"/>
                    <a:gd name="T5" fmla="*/ 0 h 159"/>
                    <a:gd name="T6" fmla="*/ 0 w 195"/>
                    <a:gd name="T7" fmla="*/ 0 h 159"/>
                    <a:gd name="T8" fmla="*/ 0 w 195"/>
                    <a:gd name="T9" fmla="*/ 0 h 159"/>
                    <a:gd name="T10" fmla="*/ 0 w 195"/>
                    <a:gd name="T11" fmla="*/ 0 h 159"/>
                    <a:gd name="T12" fmla="*/ 0 w 195"/>
                    <a:gd name="T13" fmla="*/ 0 h 159"/>
                    <a:gd name="T14" fmla="*/ 0 w 195"/>
                    <a:gd name="T15" fmla="*/ 0 h 159"/>
                    <a:gd name="T16" fmla="*/ 0 w 195"/>
                    <a:gd name="T17" fmla="*/ 0 h 159"/>
                    <a:gd name="T18" fmla="*/ 0 w 195"/>
                    <a:gd name="T19" fmla="*/ 0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5"/>
                    <a:gd name="T31" fmla="*/ 0 h 159"/>
                    <a:gd name="T32" fmla="*/ 195 w 195"/>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5" h="159">
                      <a:moveTo>
                        <a:pt x="195" y="100"/>
                      </a:moveTo>
                      <a:lnTo>
                        <a:pt x="144" y="82"/>
                      </a:lnTo>
                      <a:lnTo>
                        <a:pt x="107" y="50"/>
                      </a:lnTo>
                      <a:lnTo>
                        <a:pt x="39" y="0"/>
                      </a:lnTo>
                      <a:lnTo>
                        <a:pt x="0" y="0"/>
                      </a:lnTo>
                      <a:lnTo>
                        <a:pt x="89" y="50"/>
                      </a:lnTo>
                      <a:lnTo>
                        <a:pt x="122" y="84"/>
                      </a:lnTo>
                      <a:lnTo>
                        <a:pt x="195" y="159"/>
                      </a:lnTo>
                      <a:lnTo>
                        <a:pt x="191" y="113"/>
                      </a:lnTo>
                      <a:lnTo>
                        <a:pt x="195"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 name="Freeform 203">
                  <a:extLst>
                    <a:ext uri="{FF2B5EF4-FFF2-40B4-BE49-F238E27FC236}">
                      <a16:creationId xmlns:a16="http://schemas.microsoft.com/office/drawing/2014/main" id="{3D709EAD-8945-43F5-A1BB-34953EA4E02A}"/>
                    </a:ext>
                  </a:extLst>
                </p:cNvPr>
                <p:cNvSpPr>
                  <a:spLocks/>
                </p:cNvSpPr>
                <p:nvPr/>
              </p:nvSpPr>
              <p:spPr bwMode="auto">
                <a:xfrm>
                  <a:off x="4055" y="1161"/>
                  <a:ext cx="76" cy="83"/>
                </a:xfrm>
                <a:custGeom>
                  <a:avLst/>
                  <a:gdLst>
                    <a:gd name="T0" fmla="*/ 0 w 229"/>
                    <a:gd name="T1" fmla="*/ 0 h 247"/>
                    <a:gd name="T2" fmla="*/ 0 w 229"/>
                    <a:gd name="T3" fmla="*/ 0 h 247"/>
                    <a:gd name="T4" fmla="*/ 0 w 229"/>
                    <a:gd name="T5" fmla="*/ 0 h 247"/>
                    <a:gd name="T6" fmla="*/ 0 w 229"/>
                    <a:gd name="T7" fmla="*/ 0 h 247"/>
                    <a:gd name="T8" fmla="*/ 0 w 229"/>
                    <a:gd name="T9" fmla="*/ 0 h 247"/>
                    <a:gd name="T10" fmla="*/ 0 w 229"/>
                    <a:gd name="T11" fmla="*/ 0 h 247"/>
                    <a:gd name="T12" fmla="*/ 0 w 229"/>
                    <a:gd name="T13" fmla="*/ 0 h 247"/>
                    <a:gd name="T14" fmla="*/ 0 w 229"/>
                    <a:gd name="T15" fmla="*/ 0 h 247"/>
                    <a:gd name="T16" fmla="*/ 0 w 229"/>
                    <a:gd name="T17" fmla="*/ 0 h 247"/>
                    <a:gd name="T18" fmla="*/ 0 w 229"/>
                    <a:gd name="T19" fmla="*/ 0 h 247"/>
                    <a:gd name="T20" fmla="*/ 0 w 229"/>
                    <a:gd name="T21" fmla="*/ 0 h 247"/>
                    <a:gd name="T22" fmla="*/ 0 w 229"/>
                    <a:gd name="T23" fmla="*/ 0 h 247"/>
                    <a:gd name="T24" fmla="*/ 0 w 229"/>
                    <a:gd name="T25" fmla="*/ 0 h 247"/>
                    <a:gd name="T26" fmla="*/ 0 w 229"/>
                    <a:gd name="T27" fmla="*/ 0 h 2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9"/>
                    <a:gd name="T43" fmla="*/ 0 h 247"/>
                    <a:gd name="T44" fmla="*/ 229 w 229"/>
                    <a:gd name="T45" fmla="*/ 247 h 24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9" h="247">
                      <a:moveTo>
                        <a:pt x="225" y="184"/>
                      </a:moveTo>
                      <a:lnTo>
                        <a:pt x="162" y="128"/>
                      </a:lnTo>
                      <a:lnTo>
                        <a:pt x="137" y="90"/>
                      </a:lnTo>
                      <a:lnTo>
                        <a:pt x="87" y="53"/>
                      </a:lnTo>
                      <a:lnTo>
                        <a:pt x="43" y="19"/>
                      </a:lnTo>
                      <a:lnTo>
                        <a:pt x="12" y="0"/>
                      </a:lnTo>
                      <a:lnTo>
                        <a:pt x="0" y="0"/>
                      </a:lnTo>
                      <a:lnTo>
                        <a:pt x="0" y="19"/>
                      </a:lnTo>
                      <a:lnTo>
                        <a:pt x="37" y="45"/>
                      </a:lnTo>
                      <a:lnTo>
                        <a:pt x="106" y="88"/>
                      </a:lnTo>
                      <a:lnTo>
                        <a:pt x="156" y="139"/>
                      </a:lnTo>
                      <a:lnTo>
                        <a:pt x="191" y="195"/>
                      </a:lnTo>
                      <a:lnTo>
                        <a:pt x="229" y="247"/>
                      </a:lnTo>
                      <a:lnTo>
                        <a:pt x="225" y="1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 name="Freeform 204">
                  <a:extLst>
                    <a:ext uri="{FF2B5EF4-FFF2-40B4-BE49-F238E27FC236}">
                      <a16:creationId xmlns:a16="http://schemas.microsoft.com/office/drawing/2014/main" id="{B021D8B8-D005-4278-80EC-4F7E7C0F2B74}"/>
                    </a:ext>
                  </a:extLst>
                </p:cNvPr>
                <p:cNvSpPr>
                  <a:spLocks/>
                </p:cNvSpPr>
                <p:nvPr/>
              </p:nvSpPr>
              <p:spPr bwMode="auto">
                <a:xfrm>
                  <a:off x="4062" y="1229"/>
                  <a:ext cx="60" cy="48"/>
                </a:xfrm>
                <a:custGeom>
                  <a:avLst/>
                  <a:gdLst>
                    <a:gd name="T0" fmla="*/ 0 w 178"/>
                    <a:gd name="T1" fmla="*/ 0 h 144"/>
                    <a:gd name="T2" fmla="*/ 0 w 178"/>
                    <a:gd name="T3" fmla="*/ 0 h 144"/>
                    <a:gd name="T4" fmla="*/ 0 w 178"/>
                    <a:gd name="T5" fmla="*/ 0 h 144"/>
                    <a:gd name="T6" fmla="*/ 0 w 178"/>
                    <a:gd name="T7" fmla="*/ 0 h 144"/>
                    <a:gd name="T8" fmla="*/ 0 w 178"/>
                    <a:gd name="T9" fmla="*/ 0 h 144"/>
                    <a:gd name="T10" fmla="*/ 0 w 178"/>
                    <a:gd name="T11" fmla="*/ 0 h 144"/>
                    <a:gd name="T12" fmla="*/ 0 w 178"/>
                    <a:gd name="T13" fmla="*/ 0 h 144"/>
                    <a:gd name="T14" fmla="*/ 0 w 178"/>
                    <a:gd name="T15" fmla="*/ 0 h 144"/>
                    <a:gd name="T16" fmla="*/ 0 w 178"/>
                    <a:gd name="T17" fmla="*/ 0 h 144"/>
                    <a:gd name="T18" fmla="*/ 0 w 178"/>
                    <a:gd name="T19" fmla="*/ 0 h 144"/>
                    <a:gd name="T20" fmla="*/ 0 w 178"/>
                    <a:gd name="T21" fmla="*/ 0 h 144"/>
                    <a:gd name="T22" fmla="*/ 0 w 178"/>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8"/>
                    <a:gd name="T37" fmla="*/ 0 h 144"/>
                    <a:gd name="T38" fmla="*/ 178 w 178"/>
                    <a:gd name="T39" fmla="*/ 144 h 1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8" h="144">
                      <a:moveTo>
                        <a:pt x="178" y="118"/>
                      </a:moveTo>
                      <a:lnTo>
                        <a:pt x="128" y="65"/>
                      </a:lnTo>
                      <a:lnTo>
                        <a:pt x="76" y="31"/>
                      </a:lnTo>
                      <a:lnTo>
                        <a:pt x="32" y="8"/>
                      </a:lnTo>
                      <a:lnTo>
                        <a:pt x="0" y="0"/>
                      </a:lnTo>
                      <a:lnTo>
                        <a:pt x="20" y="31"/>
                      </a:lnTo>
                      <a:lnTo>
                        <a:pt x="76" y="62"/>
                      </a:lnTo>
                      <a:lnTo>
                        <a:pt x="120" y="108"/>
                      </a:lnTo>
                      <a:lnTo>
                        <a:pt x="141" y="138"/>
                      </a:lnTo>
                      <a:lnTo>
                        <a:pt x="160" y="144"/>
                      </a:lnTo>
                      <a:lnTo>
                        <a:pt x="177" y="133"/>
                      </a:lnTo>
                      <a:lnTo>
                        <a:pt x="178"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 name="Freeform 205">
                  <a:extLst>
                    <a:ext uri="{FF2B5EF4-FFF2-40B4-BE49-F238E27FC236}">
                      <a16:creationId xmlns:a16="http://schemas.microsoft.com/office/drawing/2014/main" id="{DFCBD163-5CDB-4483-AAF7-36C1D459FBC8}"/>
                    </a:ext>
                  </a:extLst>
                </p:cNvPr>
                <p:cNvSpPr>
                  <a:spLocks/>
                </p:cNvSpPr>
                <p:nvPr/>
              </p:nvSpPr>
              <p:spPr bwMode="auto">
                <a:xfrm>
                  <a:off x="4055" y="1262"/>
                  <a:ext cx="66" cy="60"/>
                </a:xfrm>
                <a:custGeom>
                  <a:avLst/>
                  <a:gdLst>
                    <a:gd name="T0" fmla="*/ 0 w 197"/>
                    <a:gd name="T1" fmla="*/ 0 h 179"/>
                    <a:gd name="T2" fmla="*/ 0 w 197"/>
                    <a:gd name="T3" fmla="*/ 0 h 179"/>
                    <a:gd name="T4" fmla="*/ 0 w 197"/>
                    <a:gd name="T5" fmla="*/ 0 h 179"/>
                    <a:gd name="T6" fmla="*/ 0 w 197"/>
                    <a:gd name="T7" fmla="*/ 0 h 179"/>
                    <a:gd name="T8" fmla="*/ 0 w 197"/>
                    <a:gd name="T9" fmla="*/ 0 h 179"/>
                    <a:gd name="T10" fmla="*/ 0 w 197"/>
                    <a:gd name="T11" fmla="*/ 0 h 179"/>
                    <a:gd name="T12" fmla="*/ 0 w 197"/>
                    <a:gd name="T13" fmla="*/ 0 h 179"/>
                    <a:gd name="T14" fmla="*/ 0 w 197"/>
                    <a:gd name="T15" fmla="*/ 0 h 179"/>
                    <a:gd name="T16" fmla="*/ 0 w 197"/>
                    <a:gd name="T17" fmla="*/ 0 h 179"/>
                    <a:gd name="T18" fmla="*/ 0 w 197"/>
                    <a:gd name="T19" fmla="*/ 0 h 179"/>
                    <a:gd name="T20" fmla="*/ 0 w 197"/>
                    <a:gd name="T21" fmla="*/ 0 h 179"/>
                    <a:gd name="T22" fmla="*/ 0 w 197"/>
                    <a:gd name="T23" fmla="*/ 0 h 1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7"/>
                    <a:gd name="T37" fmla="*/ 0 h 179"/>
                    <a:gd name="T38" fmla="*/ 197 w 197"/>
                    <a:gd name="T39" fmla="*/ 179 h 1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7" h="179">
                      <a:moveTo>
                        <a:pt x="197" y="166"/>
                      </a:moveTo>
                      <a:lnTo>
                        <a:pt x="146" y="112"/>
                      </a:lnTo>
                      <a:lnTo>
                        <a:pt x="83" y="47"/>
                      </a:lnTo>
                      <a:lnTo>
                        <a:pt x="46" y="16"/>
                      </a:lnTo>
                      <a:lnTo>
                        <a:pt x="17" y="0"/>
                      </a:lnTo>
                      <a:lnTo>
                        <a:pt x="0" y="10"/>
                      </a:lnTo>
                      <a:lnTo>
                        <a:pt x="33" y="37"/>
                      </a:lnTo>
                      <a:lnTo>
                        <a:pt x="90" y="94"/>
                      </a:lnTo>
                      <a:lnTo>
                        <a:pt x="142" y="150"/>
                      </a:lnTo>
                      <a:lnTo>
                        <a:pt x="177" y="179"/>
                      </a:lnTo>
                      <a:lnTo>
                        <a:pt x="186" y="179"/>
                      </a:lnTo>
                      <a:lnTo>
                        <a:pt x="197" y="1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 name="Freeform 206">
                  <a:extLst>
                    <a:ext uri="{FF2B5EF4-FFF2-40B4-BE49-F238E27FC236}">
                      <a16:creationId xmlns:a16="http://schemas.microsoft.com/office/drawing/2014/main" id="{AEFA2E96-6157-4BD4-B3DF-99F0A9C2A55D}"/>
                    </a:ext>
                  </a:extLst>
                </p:cNvPr>
                <p:cNvSpPr>
                  <a:spLocks/>
                </p:cNvSpPr>
                <p:nvPr/>
              </p:nvSpPr>
              <p:spPr bwMode="auto">
                <a:xfrm>
                  <a:off x="4063" y="1312"/>
                  <a:ext cx="46" cy="47"/>
                </a:xfrm>
                <a:custGeom>
                  <a:avLst/>
                  <a:gdLst>
                    <a:gd name="T0" fmla="*/ 0 w 139"/>
                    <a:gd name="T1" fmla="*/ 0 h 141"/>
                    <a:gd name="T2" fmla="*/ 0 w 139"/>
                    <a:gd name="T3" fmla="*/ 0 h 141"/>
                    <a:gd name="T4" fmla="*/ 0 w 139"/>
                    <a:gd name="T5" fmla="*/ 0 h 141"/>
                    <a:gd name="T6" fmla="*/ 0 w 139"/>
                    <a:gd name="T7" fmla="*/ 0 h 141"/>
                    <a:gd name="T8" fmla="*/ 0 w 139"/>
                    <a:gd name="T9" fmla="*/ 0 h 141"/>
                    <a:gd name="T10" fmla="*/ 0 w 139"/>
                    <a:gd name="T11" fmla="*/ 0 h 141"/>
                    <a:gd name="T12" fmla="*/ 0 w 139"/>
                    <a:gd name="T13" fmla="*/ 0 h 141"/>
                    <a:gd name="T14" fmla="*/ 0 w 139"/>
                    <a:gd name="T15" fmla="*/ 0 h 141"/>
                    <a:gd name="T16" fmla="*/ 0 w 139"/>
                    <a:gd name="T17" fmla="*/ 0 h 1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41"/>
                    <a:gd name="T29" fmla="*/ 139 w 139"/>
                    <a:gd name="T30" fmla="*/ 141 h 1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41">
                      <a:moveTo>
                        <a:pt x="137" y="118"/>
                      </a:moveTo>
                      <a:lnTo>
                        <a:pt x="80" y="36"/>
                      </a:lnTo>
                      <a:lnTo>
                        <a:pt x="25" y="4"/>
                      </a:lnTo>
                      <a:lnTo>
                        <a:pt x="0" y="0"/>
                      </a:lnTo>
                      <a:lnTo>
                        <a:pt x="6" y="16"/>
                      </a:lnTo>
                      <a:lnTo>
                        <a:pt x="69" y="62"/>
                      </a:lnTo>
                      <a:lnTo>
                        <a:pt x="130" y="136"/>
                      </a:lnTo>
                      <a:lnTo>
                        <a:pt x="139" y="141"/>
                      </a:lnTo>
                      <a:lnTo>
                        <a:pt x="137"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4" name="Freeform 207">
                  <a:extLst>
                    <a:ext uri="{FF2B5EF4-FFF2-40B4-BE49-F238E27FC236}">
                      <a16:creationId xmlns:a16="http://schemas.microsoft.com/office/drawing/2014/main" id="{72618416-721B-4B4F-BB07-51818FC7412A}"/>
                    </a:ext>
                  </a:extLst>
                </p:cNvPr>
                <p:cNvSpPr>
                  <a:spLocks/>
                </p:cNvSpPr>
                <p:nvPr/>
              </p:nvSpPr>
              <p:spPr bwMode="auto">
                <a:xfrm>
                  <a:off x="4065" y="1358"/>
                  <a:ext cx="31" cy="36"/>
                </a:xfrm>
                <a:custGeom>
                  <a:avLst/>
                  <a:gdLst>
                    <a:gd name="T0" fmla="*/ 0 w 93"/>
                    <a:gd name="T1" fmla="*/ 0 h 107"/>
                    <a:gd name="T2" fmla="*/ 0 w 93"/>
                    <a:gd name="T3" fmla="*/ 0 h 107"/>
                    <a:gd name="T4" fmla="*/ 0 w 93"/>
                    <a:gd name="T5" fmla="*/ 0 h 107"/>
                    <a:gd name="T6" fmla="*/ 0 w 93"/>
                    <a:gd name="T7" fmla="*/ 0 h 107"/>
                    <a:gd name="T8" fmla="*/ 0 w 93"/>
                    <a:gd name="T9" fmla="*/ 0 h 107"/>
                    <a:gd name="T10" fmla="*/ 0 w 93"/>
                    <a:gd name="T11" fmla="*/ 0 h 107"/>
                    <a:gd name="T12" fmla="*/ 0 w 93"/>
                    <a:gd name="T13" fmla="*/ 0 h 107"/>
                    <a:gd name="T14" fmla="*/ 0 w 93"/>
                    <a:gd name="T15" fmla="*/ 0 h 107"/>
                    <a:gd name="T16" fmla="*/ 0 w 93"/>
                    <a:gd name="T17" fmla="*/ 0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3"/>
                    <a:gd name="T28" fmla="*/ 0 h 107"/>
                    <a:gd name="T29" fmla="*/ 93 w 93"/>
                    <a:gd name="T30" fmla="*/ 107 h 1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3" h="107">
                      <a:moveTo>
                        <a:pt x="89" y="81"/>
                      </a:moveTo>
                      <a:lnTo>
                        <a:pt x="43" y="19"/>
                      </a:lnTo>
                      <a:lnTo>
                        <a:pt x="3" y="0"/>
                      </a:lnTo>
                      <a:lnTo>
                        <a:pt x="0" y="19"/>
                      </a:lnTo>
                      <a:lnTo>
                        <a:pt x="19" y="50"/>
                      </a:lnTo>
                      <a:lnTo>
                        <a:pt x="69" y="92"/>
                      </a:lnTo>
                      <a:lnTo>
                        <a:pt x="83" y="107"/>
                      </a:lnTo>
                      <a:lnTo>
                        <a:pt x="93" y="100"/>
                      </a:lnTo>
                      <a:lnTo>
                        <a:pt x="89"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5" name="Freeform 208">
                  <a:extLst>
                    <a:ext uri="{FF2B5EF4-FFF2-40B4-BE49-F238E27FC236}">
                      <a16:creationId xmlns:a16="http://schemas.microsoft.com/office/drawing/2014/main" id="{76DAD855-C4B7-4B65-9180-3397C04D8BD5}"/>
                    </a:ext>
                  </a:extLst>
                </p:cNvPr>
                <p:cNvSpPr>
                  <a:spLocks/>
                </p:cNvSpPr>
                <p:nvPr/>
              </p:nvSpPr>
              <p:spPr bwMode="auto">
                <a:xfrm>
                  <a:off x="4067" y="1405"/>
                  <a:ext cx="40" cy="41"/>
                </a:xfrm>
                <a:custGeom>
                  <a:avLst/>
                  <a:gdLst>
                    <a:gd name="T0" fmla="*/ 0 w 119"/>
                    <a:gd name="T1" fmla="*/ 0 h 121"/>
                    <a:gd name="T2" fmla="*/ 0 w 119"/>
                    <a:gd name="T3" fmla="*/ 0 h 121"/>
                    <a:gd name="T4" fmla="*/ 0 w 119"/>
                    <a:gd name="T5" fmla="*/ 0 h 121"/>
                    <a:gd name="T6" fmla="*/ 0 w 119"/>
                    <a:gd name="T7" fmla="*/ 0 h 121"/>
                    <a:gd name="T8" fmla="*/ 0 w 119"/>
                    <a:gd name="T9" fmla="*/ 0 h 121"/>
                    <a:gd name="T10" fmla="*/ 0 w 119"/>
                    <a:gd name="T11" fmla="*/ 0 h 121"/>
                    <a:gd name="T12" fmla="*/ 0 w 119"/>
                    <a:gd name="T13" fmla="*/ 0 h 121"/>
                    <a:gd name="T14" fmla="*/ 0 w 119"/>
                    <a:gd name="T15" fmla="*/ 0 h 121"/>
                    <a:gd name="T16" fmla="*/ 0 w 119"/>
                    <a:gd name="T17" fmla="*/ 0 h 1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9"/>
                    <a:gd name="T28" fmla="*/ 0 h 121"/>
                    <a:gd name="T29" fmla="*/ 119 w 119"/>
                    <a:gd name="T30" fmla="*/ 121 h 1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9" h="121">
                      <a:moveTo>
                        <a:pt x="119" y="121"/>
                      </a:moveTo>
                      <a:lnTo>
                        <a:pt x="103" y="102"/>
                      </a:lnTo>
                      <a:lnTo>
                        <a:pt x="69" y="52"/>
                      </a:lnTo>
                      <a:lnTo>
                        <a:pt x="21" y="0"/>
                      </a:lnTo>
                      <a:lnTo>
                        <a:pt x="0" y="0"/>
                      </a:lnTo>
                      <a:lnTo>
                        <a:pt x="8" y="18"/>
                      </a:lnTo>
                      <a:lnTo>
                        <a:pt x="46" y="68"/>
                      </a:lnTo>
                      <a:lnTo>
                        <a:pt x="83" y="118"/>
                      </a:lnTo>
                      <a:lnTo>
                        <a:pt x="119" y="1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6" name="Freeform 209">
                  <a:extLst>
                    <a:ext uri="{FF2B5EF4-FFF2-40B4-BE49-F238E27FC236}">
                      <a16:creationId xmlns:a16="http://schemas.microsoft.com/office/drawing/2014/main" id="{787C62BF-BFB3-4390-BB3E-06B0B73783F5}"/>
                    </a:ext>
                  </a:extLst>
                </p:cNvPr>
                <p:cNvSpPr>
                  <a:spLocks/>
                </p:cNvSpPr>
                <p:nvPr/>
              </p:nvSpPr>
              <p:spPr bwMode="auto">
                <a:xfrm>
                  <a:off x="4121" y="1070"/>
                  <a:ext cx="121" cy="448"/>
                </a:xfrm>
                <a:custGeom>
                  <a:avLst/>
                  <a:gdLst>
                    <a:gd name="T0" fmla="*/ 0 w 363"/>
                    <a:gd name="T1" fmla="*/ 0 h 1345"/>
                    <a:gd name="T2" fmla="*/ 0 w 363"/>
                    <a:gd name="T3" fmla="*/ 0 h 1345"/>
                    <a:gd name="T4" fmla="*/ 0 w 363"/>
                    <a:gd name="T5" fmla="*/ 0 h 1345"/>
                    <a:gd name="T6" fmla="*/ 0 w 363"/>
                    <a:gd name="T7" fmla="*/ 0 h 1345"/>
                    <a:gd name="T8" fmla="*/ 0 w 363"/>
                    <a:gd name="T9" fmla="*/ 0 h 1345"/>
                    <a:gd name="T10" fmla="*/ 0 w 363"/>
                    <a:gd name="T11" fmla="*/ 0 h 1345"/>
                    <a:gd name="T12" fmla="*/ 0 w 363"/>
                    <a:gd name="T13" fmla="*/ 0 h 1345"/>
                    <a:gd name="T14" fmla="*/ 0 w 363"/>
                    <a:gd name="T15" fmla="*/ 0 h 1345"/>
                    <a:gd name="T16" fmla="*/ 0 w 363"/>
                    <a:gd name="T17" fmla="*/ 0 h 1345"/>
                    <a:gd name="T18" fmla="*/ 0 w 363"/>
                    <a:gd name="T19" fmla="*/ 0 h 1345"/>
                    <a:gd name="T20" fmla="*/ 0 w 363"/>
                    <a:gd name="T21" fmla="*/ 0 h 1345"/>
                    <a:gd name="T22" fmla="*/ 0 w 363"/>
                    <a:gd name="T23" fmla="*/ 0 h 1345"/>
                    <a:gd name="T24" fmla="*/ 0 w 363"/>
                    <a:gd name="T25" fmla="*/ 0 h 1345"/>
                    <a:gd name="T26" fmla="*/ 0 w 363"/>
                    <a:gd name="T27" fmla="*/ 0 h 1345"/>
                    <a:gd name="T28" fmla="*/ 0 w 363"/>
                    <a:gd name="T29" fmla="*/ 0 h 1345"/>
                    <a:gd name="T30" fmla="*/ 0 w 363"/>
                    <a:gd name="T31" fmla="*/ 0 h 1345"/>
                    <a:gd name="T32" fmla="*/ 0 w 363"/>
                    <a:gd name="T33" fmla="*/ 0 h 1345"/>
                    <a:gd name="T34" fmla="*/ 0 w 363"/>
                    <a:gd name="T35" fmla="*/ 0 h 1345"/>
                    <a:gd name="T36" fmla="*/ 0 w 363"/>
                    <a:gd name="T37" fmla="*/ 0 h 1345"/>
                    <a:gd name="T38" fmla="*/ 0 w 363"/>
                    <a:gd name="T39" fmla="*/ 0 h 1345"/>
                    <a:gd name="T40" fmla="*/ 0 w 363"/>
                    <a:gd name="T41" fmla="*/ 0 h 1345"/>
                    <a:gd name="T42" fmla="*/ 0 w 363"/>
                    <a:gd name="T43" fmla="*/ 0 h 1345"/>
                    <a:gd name="T44" fmla="*/ 0 w 363"/>
                    <a:gd name="T45" fmla="*/ 0 h 1345"/>
                    <a:gd name="T46" fmla="*/ 0 w 363"/>
                    <a:gd name="T47" fmla="*/ 0 h 1345"/>
                    <a:gd name="T48" fmla="*/ 0 w 363"/>
                    <a:gd name="T49" fmla="*/ 0 h 1345"/>
                    <a:gd name="T50" fmla="*/ 0 w 363"/>
                    <a:gd name="T51" fmla="*/ 0 h 1345"/>
                    <a:gd name="T52" fmla="*/ 0 w 363"/>
                    <a:gd name="T53" fmla="*/ 0 h 1345"/>
                    <a:gd name="T54" fmla="*/ 0 w 363"/>
                    <a:gd name="T55" fmla="*/ 0 h 1345"/>
                    <a:gd name="T56" fmla="*/ 0 w 363"/>
                    <a:gd name="T57" fmla="*/ 0 h 1345"/>
                    <a:gd name="T58" fmla="*/ 0 w 363"/>
                    <a:gd name="T59" fmla="*/ 0 h 1345"/>
                    <a:gd name="T60" fmla="*/ 0 w 363"/>
                    <a:gd name="T61" fmla="*/ 0 h 1345"/>
                    <a:gd name="T62" fmla="*/ 0 w 363"/>
                    <a:gd name="T63" fmla="*/ 0 h 1345"/>
                    <a:gd name="T64" fmla="*/ 0 w 363"/>
                    <a:gd name="T65" fmla="*/ 0 h 1345"/>
                    <a:gd name="T66" fmla="*/ 0 w 363"/>
                    <a:gd name="T67" fmla="*/ 0 h 1345"/>
                    <a:gd name="T68" fmla="*/ 0 w 363"/>
                    <a:gd name="T69" fmla="*/ 0 h 1345"/>
                    <a:gd name="T70" fmla="*/ 0 w 363"/>
                    <a:gd name="T71" fmla="*/ 0 h 1345"/>
                    <a:gd name="T72" fmla="*/ 0 w 363"/>
                    <a:gd name="T73" fmla="*/ 0 h 1345"/>
                    <a:gd name="T74" fmla="*/ 0 w 363"/>
                    <a:gd name="T75" fmla="*/ 0 h 1345"/>
                    <a:gd name="T76" fmla="*/ 0 w 363"/>
                    <a:gd name="T77" fmla="*/ 0 h 1345"/>
                    <a:gd name="T78" fmla="*/ 0 w 363"/>
                    <a:gd name="T79" fmla="*/ 0 h 1345"/>
                    <a:gd name="T80" fmla="*/ 0 w 363"/>
                    <a:gd name="T81" fmla="*/ 0 h 1345"/>
                    <a:gd name="T82" fmla="*/ 0 w 363"/>
                    <a:gd name="T83" fmla="*/ 0 h 1345"/>
                    <a:gd name="T84" fmla="*/ 0 w 363"/>
                    <a:gd name="T85" fmla="*/ 0 h 1345"/>
                    <a:gd name="T86" fmla="*/ 0 w 363"/>
                    <a:gd name="T87" fmla="*/ 0 h 1345"/>
                    <a:gd name="T88" fmla="*/ 0 w 363"/>
                    <a:gd name="T89" fmla="*/ 0 h 1345"/>
                    <a:gd name="T90" fmla="*/ 0 w 363"/>
                    <a:gd name="T91" fmla="*/ 0 h 134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3"/>
                    <a:gd name="T139" fmla="*/ 0 h 1345"/>
                    <a:gd name="T140" fmla="*/ 363 w 363"/>
                    <a:gd name="T141" fmla="*/ 1345 h 134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3" h="1345">
                      <a:moveTo>
                        <a:pt x="65" y="127"/>
                      </a:moveTo>
                      <a:lnTo>
                        <a:pt x="52" y="164"/>
                      </a:lnTo>
                      <a:lnTo>
                        <a:pt x="63" y="201"/>
                      </a:lnTo>
                      <a:lnTo>
                        <a:pt x="65" y="238"/>
                      </a:lnTo>
                      <a:lnTo>
                        <a:pt x="52" y="262"/>
                      </a:lnTo>
                      <a:lnTo>
                        <a:pt x="34" y="288"/>
                      </a:lnTo>
                      <a:lnTo>
                        <a:pt x="26" y="330"/>
                      </a:lnTo>
                      <a:lnTo>
                        <a:pt x="37" y="358"/>
                      </a:lnTo>
                      <a:lnTo>
                        <a:pt x="56" y="388"/>
                      </a:lnTo>
                      <a:lnTo>
                        <a:pt x="56" y="414"/>
                      </a:lnTo>
                      <a:lnTo>
                        <a:pt x="44" y="438"/>
                      </a:lnTo>
                      <a:lnTo>
                        <a:pt x="27" y="470"/>
                      </a:lnTo>
                      <a:lnTo>
                        <a:pt x="34" y="501"/>
                      </a:lnTo>
                      <a:lnTo>
                        <a:pt x="58" y="567"/>
                      </a:lnTo>
                      <a:lnTo>
                        <a:pt x="56" y="595"/>
                      </a:lnTo>
                      <a:lnTo>
                        <a:pt x="21" y="649"/>
                      </a:lnTo>
                      <a:lnTo>
                        <a:pt x="21" y="695"/>
                      </a:lnTo>
                      <a:lnTo>
                        <a:pt x="40" y="730"/>
                      </a:lnTo>
                      <a:lnTo>
                        <a:pt x="52" y="761"/>
                      </a:lnTo>
                      <a:lnTo>
                        <a:pt x="50" y="788"/>
                      </a:lnTo>
                      <a:lnTo>
                        <a:pt x="19" y="817"/>
                      </a:lnTo>
                      <a:lnTo>
                        <a:pt x="13" y="838"/>
                      </a:lnTo>
                      <a:lnTo>
                        <a:pt x="19" y="888"/>
                      </a:lnTo>
                      <a:lnTo>
                        <a:pt x="34" y="943"/>
                      </a:lnTo>
                      <a:lnTo>
                        <a:pt x="34" y="974"/>
                      </a:lnTo>
                      <a:lnTo>
                        <a:pt x="31" y="999"/>
                      </a:lnTo>
                      <a:lnTo>
                        <a:pt x="8" y="1036"/>
                      </a:lnTo>
                      <a:lnTo>
                        <a:pt x="0" y="1067"/>
                      </a:lnTo>
                      <a:lnTo>
                        <a:pt x="2" y="1101"/>
                      </a:lnTo>
                      <a:lnTo>
                        <a:pt x="19" y="1125"/>
                      </a:lnTo>
                      <a:lnTo>
                        <a:pt x="37" y="1149"/>
                      </a:lnTo>
                      <a:lnTo>
                        <a:pt x="21" y="1180"/>
                      </a:lnTo>
                      <a:lnTo>
                        <a:pt x="13" y="1211"/>
                      </a:lnTo>
                      <a:lnTo>
                        <a:pt x="27" y="1236"/>
                      </a:lnTo>
                      <a:lnTo>
                        <a:pt x="50" y="1254"/>
                      </a:lnTo>
                      <a:lnTo>
                        <a:pt x="52" y="1286"/>
                      </a:lnTo>
                      <a:lnTo>
                        <a:pt x="52" y="1311"/>
                      </a:lnTo>
                      <a:lnTo>
                        <a:pt x="56" y="1345"/>
                      </a:lnTo>
                      <a:lnTo>
                        <a:pt x="95" y="1317"/>
                      </a:lnTo>
                      <a:lnTo>
                        <a:pt x="137" y="1295"/>
                      </a:lnTo>
                      <a:lnTo>
                        <a:pt x="176" y="1282"/>
                      </a:lnTo>
                      <a:lnTo>
                        <a:pt x="234" y="1282"/>
                      </a:lnTo>
                      <a:lnTo>
                        <a:pt x="276" y="1275"/>
                      </a:lnTo>
                      <a:lnTo>
                        <a:pt x="300" y="1254"/>
                      </a:lnTo>
                      <a:lnTo>
                        <a:pt x="345" y="1243"/>
                      </a:lnTo>
                      <a:lnTo>
                        <a:pt x="321" y="1217"/>
                      </a:lnTo>
                      <a:lnTo>
                        <a:pt x="313" y="1182"/>
                      </a:lnTo>
                      <a:lnTo>
                        <a:pt x="328" y="1143"/>
                      </a:lnTo>
                      <a:lnTo>
                        <a:pt x="326" y="1086"/>
                      </a:lnTo>
                      <a:lnTo>
                        <a:pt x="313" y="1045"/>
                      </a:lnTo>
                      <a:lnTo>
                        <a:pt x="300" y="1024"/>
                      </a:lnTo>
                      <a:lnTo>
                        <a:pt x="297" y="993"/>
                      </a:lnTo>
                      <a:lnTo>
                        <a:pt x="313" y="956"/>
                      </a:lnTo>
                      <a:lnTo>
                        <a:pt x="307" y="930"/>
                      </a:lnTo>
                      <a:lnTo>
                        <a:pt x="276" y="886"/>
                      </a:lnTo>
                      <a:lnTo>
                        <a:pt x="277" y="861"/>
                      </a:lnTo>
                      <a:lnTo>
                        <a:pt x="290" y="838"/>
                      </a:lnTo>
                      <a:lnTo>
                        <a:pt x="319" y="807"/>
                      </a:lnTo>
                      <a:lnTo>
                        <a:pt x="308" y="782"/>
                      </a:lnTo>
                      <a:lnTo>
                        <a:pt x="287" y="730"/>
                      </a:lnTo>
                      <a:lnTo>
                        <a:pt x="271" y="695"/>
                      </a:lnTo>
                      <a:lnTo>
                        <a:pt x="271" y="657"/>
                      </a:lnTo>
                      <a:lnTo>
                        <a:pt x="328" y="637"/>
                      </a:lnTo>
                      <a:lnTo>
                        <a:pt x="334" y="601"/>
                      </a:lnTo>
                      <a:lnTo>
                        <a:pt x="328" y="580"/>
                      </a:lnTo>
                      <a:lnTo>
                        <a:pt x="313" y="562"/>
                      </a:lnTo>
                      <a:lnTo>
                        <a:pt x="315" y="530"/>
                      </a:lnTo>
                      <a:lnTo>
                        <a:pt x="313" y="493"/>
                      </a:lnTo>
                      <a:lnTo>
                        <a:pt x="297" y="474"/>
                      </a:lnTo>
                      <a:lnTo>
                        <a:pt x="284" y="449"/>
                      </a:lnTo>
                      <a:lnTo>
                        <a:pt x="294" y="424"/>
                      </a:lnTo>
                      <a:lnTo>
                        <a:pt x="307" y="395"/>
                      </a:lnTo>
                      <a:lnTo>
                        <a:pt x="307" y="377"/>
                      </a:lnTo>
                      <a:lnTo>
                        <a:pt x="287" y="351"/>
                      </a:lnTo>
                      <a:lnTo>
                        <a:pt x="282" y="330"/>
                      </a:lnTo>
                      <a:lnTo>
                        <a:pt x="287" y="314"/>
                      </a:lnTo>
                      <a:lnTo>
                        <a:pt x="307" y="301"/>
                      </a:lnTo>
                      <a:lnTo>
                        <a:pt x="308" y="280"/>
                      </a:lnTo>
                      <a:lnTo>
                        <a:pt x="303" y="269"/>
                      </a:lnTo>
                      <a:lnTo>
                        <a:pt x="282" y="237"/>
                      </a:lnTo>
                      <a:lnTo>
                        <a:pt x="276" y="201"/>
                      </a:lnTo>
                      <a:lnTo>
                        <a:pt x="277" y="174"/>
                      </a:lnTo>
                      <a:lnTo>
                        <a:pt x="297" y="149"/>
                      </a:lnTo>
                      <a:lnTo>
                        <a:pt x="347" y="95"/>
                      </a:lnTo>
                      <a:lnTo>
                        <a:pt x="363" y="49"/>
                      </a:lnTo>
                      <a:lnTo>
                        <a:pt x="363" y="12"/>
                      </a:lnTo>
                      <a:lnTo>
                        <a:pt x="347" y="0"/>
                      </a:lnTo>
                      <a:lnTo>
                        <a:pt x="321" y="12"/>
                      </a:lnTo>
                      <a:lnTo>
                        <a:pt x="258" y="51"/>
                      </a:lnTo>
                      <a:lnTo>
                        <a:pt x="200" y="77"/>
                      </a:lnTo>
                      <a:lnTo>
                        <a:pt x="140" y="101"/>
                      </a:lnTo>
                      <a:lnTo>
                        <a:pt x="100" y="114"/>
                      </a:lnTo>
                      <a:lnTo>
                        <a:pt x="65" y="12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7" name="Freeform 210">
                  <a:extLst>
                    <a:ext uri="{FF2B5EF4-FFF2-40B4-BE49-F238E27FC236}">
                      <a16:creationId xmlns:a16="http://schemas.microsoft.com/office/drawing/2014/main" id="{C8E473E1-62F4-4EE1-B71D-BC4DCD7DFE49}"/>
                    </a:ext>
                  </a:extLst>
                </p:cNvPr>
                <p:cNvSpPr>
                  <a:spLocks/>
                </p:cNvSpPr>
                <p:nvPr/>
              </p:nvSpPr>
              <p:spPr bwMode="auto">
                <a:xfrm>
                  <a:off x="4036" y="1066"/>
                  <a:ext cx="217" cy="459"/>
                </a:xfrm>
                <a:custGeom>
                  <a:avLst/>
                  <a:gdLst>
                    <a:gd name="T0" fmla="*/ 0 w 650"/>
                    <a:gd name="T1" fmla="*/ 0 h 1377"/>
                    <a:gd name="T2" fmla="*/ 0 w 650"/>
                    <a:gd name="T3" fmla="*/ 0 h 1377"/>
                    <a:gd name="T4" fmla="*/ 0 w 650"/>
                    <a:gd name="T5" fmla="*/ 0 h 1377"/>
                    <a:gd name="T6" fmla="*/ 0 w 650"/>
                    <a:gd name="T7" fmla="*/ 0 h 1377"/>
                    <a:gd name="T8" fmla="*/ 0 w 650"/>
                    <a:gd name="T9" fmla="*/ 0 h 1377"/>
                    <a:gd name="T10" fmla="*/ 0 w 650"/>
                    <a:gd name="T11" fmla="*/ 0 h 1377"/>
                    <a:gd name="T12" fmla="*/ 0 w 650"/>
                    <a:gd name="T13" fmla="*/ 0 h 1377"/>
                    <a:gd name="T14" fmla="*/ 0 w 650"/>
                    <a:gd name="T15" fmla="*/ 0 h 1377"/>
                    <a:gd name="T16" fmla="*/ 0 w 650"/>
                    <a:gd name="T17" fmla="*/ 0 h 1377"/>
                    <a:gd name="T18" fmla="*/ 0 w 650"/>
                    <a:gd name="T19" fmla="*/ 0 h 1377"/>
                    <a:gd name="T20" fmla="*/ 0 w 650"/>
                    <a:gd name="T21" fmla="*/ 0 h 1377"/>
                    <a:gd name="T22" fmla="*/ 0 w 650"/>
                    <a:gd name="T23" fmla="*/ 0 h 1377"/>
                    <a:gd name="T24" fmla="*/ 0 w 650"/>
                    <a:gd name="T25" fmla="*/ 0 h 1377"/>
                    <a:gd name="T26" fmla="*/ 0 w 650"/>
                    <a:gd name="T27" fmla="*/ 0 h 1377"/>
                    <a:gd name="T28" fmla="*/ 0 w 650"/>
                    <a:gd name="T29" fmla="*/ 0 h 1377"/>
                    <a:gd name="T30" fmla="*/ 0 w 650"/>
                    <a:gd name="T31" fmla="*/ 0 h 1377"/>
                    <a:gd name="T32" fmla="*/ 0 w 650"/>
                    <a:gd name="T33" fmla="*/ 0 h 1377"/>
                    <a:gd name="T34" fmla="*/ 0 w 650"/>
                    <a:gd name="T35" fmla="*/ 0 h 1377"/>
                    <a:gd name="T36" fmla="*/ 0 w 650"/>
                    <a:gd name="T37" fmla="*/ 0 h 1377"/>
                    <a:gd name="T38" fmla="*/ 0 w 650"/>
                    <a:gd name="T39" fmla="*/ 0 h 1377"/>
                    <a:gd name="T40" fmla="*/ 0 w 650"/>
                    <a:gd name="T41" fmla="*/ 0 h 1377"/>
                    <a:gd name="T42" fmla="*/ 0 w 650"/>
                    <a:gd name="T43" fmla="*/ 0 h 1377"/>
                    <a:gd name="T44" fmla="*/ 0 w 650"/>
                    <a:gd name="T45" fmla="*/ 0 h 1377"/>
                    <a:gd name="T46" fmla="*/ 0 w 650"/>
                    <a:gd name="T47" fmla="*/ 0 h 1377"/>
                    <a:gd name="T48" fmla="*/ 0 w 650"/>
                    <a:gd name="T49" fmla="*/ 0 h 1377"/>
                    <a:gd name="T50" fmla="*/ 0 w 650"/>
                    <a:gd name="T51" fmla="*/ 0 h 1377"/>
                    <a:gd name="T52" fmla="*/ 0 w 650"/>
                    <a:gd name="T53" fmla="*/ 0 h 1377"/>
                    <a:gd name="T54" fmla="*/ 0 w 650"/>
                    <a:gd name="T55" fmla="*/ 0 h 1377"/>
                    <a:gd name="T56" fmla="*/ 0 w 650"/>
                    <a:gd name="T57" fmla="*/ 0 h 1377"/>
                    <a:gd name="T58" fmla="*/ 0 w 650"/>
                    <a:gd name="T59" fmla="*/ 0 h 1377"/>
                    <a:gd name="T60" fmla="*/ 0 w 650"/>
                    <a:gd name="T61" fmla="*/ 0 h 1377"/>
                    <a:gd name="T62" fmla="*/ 0 w 650"/>
                    <a:gd name="T63" fmla="*/ 0 h 1377"/>
                    <a:gd name="T64" fmla="*/ 0 w 650"/>
                    <a:gd name="T65" fmla="*/ 0 h 1377"/>
                    <a:gd name="T66" fmla="*/ 0 w 650"/>
                    <a:gd name="T67" fmla="*/ 0 h 1377"/>
                    <a:gd name="T68" fmla="*/ 0 w 650"/>
                    <a:gd name="T69" fmla="*/ 0 h 1377"/>
                    <a:gd name="T70" fmla="*/ 0 w 650"/>
                    <a:gd name="T71" fmla="*/ 0 h 1377"/>
                    <a:gd name="T72" fmla="*/ 0 w 650"/>
                    <a:gd name="T73" fmla="*/ 0 h 1377"/>
                    <a:gd name="T74" fmla="*/ 0 w 650"/>
                    <a:gd name="T75" fmla="*/ 0 h 1377"/>
                    <a:gd name="T76" fmla="*/ 0 w 650"/>
                    <a:gd name="T77" fmla="*/ 0 h 1377"/>
                    <a:gd name="T78" fmla="*/ 0 w 650"/>
                    <a:gd name="T79" fmla="*/ 0 h 1377"/>
                    <a:gd name="T80" fmla="*/ 0 w 650"/>
                    <a:gd name="T81" fmla="*/ 0 h 1377"/>
                    <a:gd name="T82" fmla="*/ 0 w 650"/>
                    <a:gd name="T83" fmla="*/ 0 h 1377"/>
                    <a:gd name="T84" fmla="*/ 0 w 650"/>
                    <a:gd name="T85" fmla="*/ 0 h 1377"/>
                    <a:gd name="T86" fmla="*/ 0 w 650"/>
                    <a:gd name="T87" fmla="*/ 0 h 1377"/>
                    <a:gd name="T88" fmla="*/ 0 w 650"/>
                    <a:gd name="T89" fmla="*/ 0 h 1377"/>
                    <a:gd name="T90" fmla="*/ 0 w 650"/>
                    <a:gd name="T91" fmla="*/ 0 h 1377"/>
                    <a:gd name="T92" fmla="*/ 0 w 650"/>
                    <a:gd name="T93" fmla="*/ 0 h 1377"/>
                    <a:gd name="T94" fmla="*/ 0 w 650"/>
                    <a:gd name="T95" fmla="*/ 0 h 137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50"/>
                    <a:gd name="T145" fmla="*/ 0 h 1377"/>
                    <a:gd name="T146" fmla="*/ 650 w 650"/>
                    <a:gd name="T147" fmla="*/ 1377 h 137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50" h="1377">
                      <a:moveTo>
                        <a:pt x="552" y="1246"/>
                      </a:moveTo>
                      <a:lnTo>
                        <a:pt x="524" y="1277"/>
                      </a:lnTo>
                      <a:lnTo>
                        <a:pt x="481" y="1287"/>
                      </a:lnTo>
                      <a:lnTo>
                        <a:pt x="424" y="1293"/>
                      </a:lnTo>
                      <a:lnTo>
                        <a:pt x="363" y="1306"/>
                      </a:lnTo>
                      <a:lnTo>
                        <a:pt x="324" y="1330"/>
                      </a:lnTo>
                      <a:lnTo>
                        <a:pt x="311" y="1343"/>
                      </a:lnTo>
                      <a:lnTo>
                        <a:pt x="298" y="1337"/>
                      </a:lnTo>
                      <a:lnTo>
                        <a:pt x="226" y="1283"/>
                      </a:lnTo>
                      <a:lnTo>
                        <a:pt x="132" y="1208"/>
                      </a:lnTo>
                      <a:lnTo>
                        <a:pt x="100" y="1162"/>
                      </a:lnTo>
                      <a:lnTo>
                        <a:pt x="53" y="1114"/>
                      </a:lnTo>
                      <a:lnTo>
                        <a:pt x="37" y="1077"/>
                      </a:lnTo>
                      <a:lnTo>
                        <a:pt x="0" y="1071"/>
                      </a:lnTo>
                      <a:lnTo>
                        <a:pt x="19" y="1112"/>
                      </a:lnTo>
                      <a:lnTo>
                        <a:pt x="40" y="1151"/>
                      </a:lnTo>
                      <a:lnTo>
                        <a:pt x="100" y="1196"/>
                      </a:lnTo>
                      <a:lnTo>
                        <a:pt x="142" y="1250"/>
                      </a:lnTo>
                      <a:lnTo>
                        <a:pt x="245" y="1314"/>
                      </a:lnTo>
                      <a:lnTo>
                        <a:pt x="307" y="1377"/>
                      </a:lnTo>
                      <a:lnTo>
                        <a:pt x="332" y="1371"/>
                      </a:lnTo>
                      <a:lnTo>
                        <a:pt x="358" y="1340"/>
                      </a:lnTo>
                      <a:lnTo>
                        <a:pt x="392" y="1321"/>
                      </a:lnTo>
                      <a:lnTo>
                        <a:pt x="437" y="1308"/>
                      </a:lnTo>
                      <a:lnTo>
                        <a:pt x="531" y="1300"/>
                      </a:lnTo>
                      <a:lnTo>
                        <a:pt x="558" y="1283"/>
                      </a:lnTo>
                      <a:lnTo>
                        <a:pt x="606" y="1271"/>
                      </a:lnTo>
                      <a:lnTo>
                        <a:pt x="614" y="1250"/>
                      </a:lnTo>
                      <a:lnTo>
                        <a:pt x="600" y="1225"/>
                      </a:lnTo>
                      <a:lnTo>
                        <a:pt x="582" y="1200"/>
                      </a:lnTo>
                      <a:lnTo>
                        <a:pt x="593" y="1169"/>
                      </a:lnTo>
                      <a:lnTo>
                        <a:pt x="606" y="1151"/>
                      </a:lnTo>
                      <a:lnTo>
                        <a:pt x="606" y="1125"/>
                      </a:lnTo>
                      <a:lnTo>
                        <a:pt x="593" y="1083"/>
                      </a:lnTo>
                      <a:lnTo>
                        <a:pt x="587" y="1062"/>
                      </a:lnTo>
                      <a:lnTo>
                        <a:pt x="571" y="1043"/>
                      </a:lnTo>
                      <a:lnTo>
                        <a:pt x="562" y="1021"/>
                      </a:lnTo>
                      <a:lnTo>
                        <a:pt x="571" y="1000"/>
                      </a:lnTo>
                      <a:lnTo>
                        <a:pt x="589" y="983"/>
                      </a:lnTo>
                      <a:lnTo>
                        <a:pt x="587" y="956"/>
                      </a:lnTo>
                      <a:lnTo>
                        <a:pt x="576" y="937"/>
                      </a:lnTo>
                      <a:lnTo>
                        <a:pt x="555" y="908"/>
                      </a:lnTo>
                      <a:lnTo>
                        <a:pt x="543" y="893"/>
                      </a:lnTo>
                      <a:lnTo>
                        <a:pt x="550" y="871"/>
                      </a:lnTo>
                      <a:lnTo>
                        <a:pt x="581" y="853"/>
                      </a:lnTo>
                      <a:lnTo>
                        <a:pt x="593" y="827"/>
                      </a:lnTo>
                      <a:lnTo>
                        <a:pt x="589" y="806"/>
                      </a:lnTo>
                      <a:lnTo>
                        <a:pt x="568" y="771"/>
                      </a:lnTo>
                      <a:lnTo>
                        <a:pt x="545" y="727"/>
                      </a:lnTo>
                      <a:lnTo>
                        <a:pt x="537" y="696"/>
                      </a:lnTo>
                      <a:lnTo>
                        <a:pt x="550" y="683"/>
                      </a:lnTo>
                      <a:lnTo>
                        <a:pt x="582" y="671"/>
                      </a:lnTo>
                      <a:lnTo>
                        <a:pt x="602" y="658"/>
                      </a:lnTo>
                      <a:lnTo>
                        <a:pt x="606" y="619"/>
                      </a:lnTo>
                      <a:lnTo>
                        <a:pt x="582" y="575"/>
                      </a:lnTo>
                      <a:lnTo>
                        <a:pt x="587" y="546"/>
                      </a:lnTo>
                      <a:lnTo>
                        <a:pt x="595" y="519"/>
                      </a:lnTo>
                      <a:lnTo>
                        <a:pt x="574" y="488"/>
                      </a:lnTo>
                      <a:lnTo>
                        <a:pt x="555" y="458"/>
                      </a:lnTo>
                      <a:lnTo>
                        <a:pt x="562" y="440"/>
                      </a:lnTo>
                      <a:lnTo>
                        <a:pt x="574" y="421"/>
                      </a:lnTo>
                      <a:lnTo>
                        <a:pt x="574" y="390"/>
                      </a:lnTo>
                      <a:lnTo>
                        <a:pt x="562" y="371"/>
                      </a:lnTo>
                      <a:lnTo>
                        <a:pt x="550" y="356"/>
                      </a:lnTo>
                      <a:lnTo>
                        <a:pt x="552" y="333"/>
                      </a:lnTo>
                      <a:lnTo>
                        <a:pt x="574" y="321"/>
                      </a:lnTo>
                      <a:lnTo>
                        <a:pt x="587" y="308"/>
                      </a:lnTo>
                      <a:lnTo>
                        <a:pt x="581" y="284"/>
                      </a:lnTo>
                      <a:lnTo>
                        <a:pt x="555" y="253"/>
                      </a:lnTo>
                      <a:lnTo>
                        <a:pt x="545" y="225"/>
                      </a:lnTo>
                      <a:lnTo>
                        <a:pt x="543" y="193"/>
                      </a:lnTo>
                      <a:lnTo>
                        <a:pt x="564" y="163"/>
                      </a:lnTo>
                      <a:lnTo>
                        <a:pt x="608" y="114"/>
                      </a:lnTo>
                      <a:lnTo>
                        <a:pt x="631" y="77"/>
                      </a:lnTo>
                      <a:lnTo>
                        <a:pt x="650" y="46"/>
                      </a:lnTo>
                      <a:lnTo>
                        <a:pt x="644" y="14"/>
                      </a:lnTo>
                      <a:lnTo>
                        <a:pt x="626" y="0"/>
                      </a:lnTo>
                      <a:lnTo>
                        <a:pt x="614" y="3"/>
                      </a:lnTo>
                      <a:lnTo>
                        <a:pt x="593" y="27"/>
                      </a:lnTo>
                      <a:lnTo>
                        <a:pt x="608" y="46"/>
                      </a:lnTo>
                      <a:lnTo>
                        <a:pt x="606" y="77"/>
                      </a:lnTo>
                      <a:lnTo>
                        <a:pt x="576" y="132"/>
                      </a:lnTo>
                      <a:lnTo>
                        <a:pt x="539" y="163"/>
                      </a:lnTo>
                      <a:lnTo>
                        <a:pt x="526" y="182"/>
                      </a:lnTo>
                      <a:lnTo>
                        <a:pt x="518" y="206"/>
                      </a:lnTo>
                      <a:lnTo>
                        <a:pt x="514" y="221"/>
                      </a:lnTo>
                      <a:lnTo>
                        <a:pt x="458" y="264"/>
                      </a:lnTo>
                      <a:lnTo>
                        <a:pt x="408" y="293"/>
                      </a:lnTo>
                      <a:lnTo>
                        <a:pt x="401" y="314"/>
                      </a:lnTo>
                      <a:lnTo>
                        <a:pt x="418" y="319"/>
                      </a:lnTo>
                      <a:lnTo>
                        <a:pt x="493" y="264"/>
                      </a:lnTo>
                      <a:lnTo>
                        <a:pt x="531" y="253"/>
                      </a:lnTo>
                      <a:lnTo>
                        <a:pt x="550" y="288"/>
                      </a:lnTo>
                      <a:lnTo>
                        <a:pt x="555" y="303"/>
                      </a:lnTo>
                      <a:lnTo>
                        <a:pt x="537" y="319"/>
                      </a:lnTo>
                      <a:lnTo>
                        <a:pt x="521" y="332"/>
                      </a:lnTo>
                      <a:lnTo>
                        <a:pt x="518" y="353"/>
                      </a:lnTo>
                      <a:lnTo>
                        <a:pt x="524" y="375"/>
                      </a:lnTo>
                      <a:lnTo>
                        <a:pt x="508" y="393"/>
                      </a:lnTo>
                      <a:lnTo>
                        <a:pt x="461" y="414"/>
                      </a:lnTo>
                      <a:lnTo>
                        <a:pt x="392" y="443"/>
                      </a:lnTo>
                      <a:lnTo>
                        <a:pt x="418" y="453"/>
                      </a:lnTo>
                      <a:lnTo>
                        <a:pt x="489" y="425"/>
                      </a:lnTo>
                      <a:lnTo>
                        <a:pt x="545" y="396"/>
                      </a:lnTo>
                      <a:lnTo>
                        <a:pt x="555" y="403"/>
                      </a:lnTo>
                      <a:lnTo>
                        <a:pt x="550" y="421"/>
                      </a:lnTo>
                      <a:lnTo>
                        <a:pt x="531" y="440"/>
                      </a:lnTo>
                      <a:lnTo>
                        <a:pt x="524" y="458"/>
                      </a:lnTo>
                      <a:lnTo>
                        <a:pt x="532" y="483"/>
                      </a:lnTo>
                      <a:lnTo>
                        <a:pt x="555" y="503"/>
                      </a:lnTo>
                      <a:lnTo>
                        <a:pt x="555" y="519"/>
                      </a:lnTo>
                      <a:lnTo>
                        <a:pt x="518" y="527"/>
                      </a:lnTo>
                      <a:lnTo>
                        <a:pt x="487" y="569"/>
                      </a:lnTo>
                      <a:lnTo>
                        <a:pt x="450" y="593"/>
                      </a:lnTo>
                      <a:lnTo>
                        <a:pt x="399" y="606"/>
                      </a:lnTo>
                      <a:lnTo>
                        <a:pt x="395" y="619"/>
                      </a:lnTo>
                      <a:lnTo>
                        <a:pt x="426" y="614"/>
                      </a:lnTo>
                      <a:lnTo>
                        <a:pt x="493" y="593"/>
                      </a:lnTo>
                      <a:lnTo>
                        <a:pt x="518" y="575"/>
                      </a:lnTo>
                      <a:lnTo>
                        <a:pt x="532" y="556"/>
                      </a:lnTo>
                      <a:lnTo>
                        <a:pt x="555" y="553"/>
                      </a:lnTo>
                      <a:lnTo>
                        <a:pt x="555" y="575"/>
                      </a:lnTo>
                      <a:lnTo>
                        <a:pt x="571" y="596"/>
                      </a:lnTo>
                      <a:lnTo>
                        <a:pt x="582" y="619"/>
                      </a:lnTo>
                      <a:lnTo>
                        <a:pt x="574" y="637"/>
                      </a:lnTo>
                      <a:lnTo>
                        <a:pt x="545" y="650"/>
                      </a:lnTo>
                      <a:lnTo>
                        <a:pt x="518" y="658"/>
                      </a:lnTo>
                      <a:lnTo>
                        <a:pt x="500" y="677"/>
                      </a:lnTo>
                      <a:lnTo>
                        <a:pt x="413" y="703"/>
                      </a:lnTo>
                      <a:lnTo>
                        <a:pt x="351" y="725"/>
                      </a:lnTo>
                      <a:lnTo>
                        <a:pt x="326" y="737"/>
                      </a:lnTo>
                      <a:lnTo>
                        <a:pt x="345" y="753"/>
                      </a:lnTo>
                      <a:lnTo>
                        <a:pt x="382" y="743"/>
                      </a:lnTo>
                      <a:lnTo>
                        <a:pt x="458" y="714"/>
                      </a:lnTo>
                      <a:lnTo>
                        <a:pt x="508" y="700"/>
                      </a:lnTo>
                      <a:lnTo>
                        <a:pt x="521" y="721"/>
                      </a:lnTo>
                      <a:lnTo>
                        <a:pt x="532" y="758"/>
                      </a:lnTo>
                      <a:lnTo>
                        <a:pt x="555" y="790"/>
                      </a:lnTo>
                      <a:lnTo>
                        <a:pt x="558" y="814"/>
                      </a:lnTo>
                      <a:lnTo>
                        <a:pt x="555" y="837"/>
                      </a:lnTo>
                      <a:lnTo>
                        <a:pt x="531" y="846"/>
                      </a:lnTo>
                      <a:lnTo>
                        <a:pt x="487" y="856"/>
                      </a:lnTo>
                      <a:lnTo>
                        <a:pt x="431" y="882"/>
                      </a:lnTo>
                      <a:lnTo>
                        <a:pt x="349" y="893"/>
                      </a:lnTo>
                      <a:lnTo>
                        <a:pt x="318" y="908"/>
                      </a:lnTo>
                      <a:lnTo>
                        <a:pt x="339" y="919"/>
                      </a:lnTo>
                      <a:lnTo>
                        <a:pt x="411" y="908"/>
                      </a:lnTo>
                      <a:lnTo>
                        <a:pt x="461" y="890"/>
                      </a:lnTo>
                      <a:lnTo>
                        <a:pt x="495" y="877"/>
                      </a:lnTo>
                      <a:lnTo>
                        <a:pt x="524" y="871"/>
                      </a:lnTo>
                      <a:lnTo>
                        <a:pt x="521" y="893"/>
                      </a:lnTo>
                      <a:lnTo>
                        <a:pt x="532" y="925"/>
                      </a:lnTo>
                      <a:lnTo>
                        <a:pt x="552" y="943"/>
                      </a:lnTo>
                      <a:lnTo>
                        <a:pt x="555" y="964"/>
                      </a:lnTo>
                      <a:lnTo>
                        <a:pt x="555" y="983"/>
                      </a:lnTo>
                      <a:lnTo>
                        <a:pt x="531" y="993"/>
                      </a:lnTo>
                      <a:lnTo>
                        <a:pt x="482" y="996"/>
                      </a:lnTo>
                      <a:lnTo>
                        <a:pt x="450" y="1006"/>
                      </a:lnTo>
                      <a:lnTo>
                        <a:pt x="374" y="1032"/>
                      </a:lnTo>
                      <a:lnTo>
                        <a:pt x="332" y="1033"/>
                      </a:lnTo>
                      <a:lnTo>
                        <a:pt x="318" y="1051"/>
                      </a:lnTo>
                      <a:lnTo>
                        <a:pt x="337" y="1058"/>
                      </a:lnTo>
                      <a:lnTo>
                        <a:pt x="374" y="1050"/>
                      </a:lnTo>
                      <a:lnTo>
                        <a:pt x="431" y="1033"/>
                      </a:lnTo>
                      <a:lnTo>
                        <a:pt x="461" y="1021"/>
                      </a:lnTo>
                      <a:lnTo>
                        <a:pt x="502" y="1012"/>
                      </a:lnTo>
                      <a:lnTo>
                        <a:pt x="532" y="1014"/>
                      </a:lnTo>
                      <a:lnTo>
                        <a:pt x="543" y="1014"/>
                      </a:lnTo>
                      <a:lnTo>
                        <a:pt x="543" y="1043"/>
                      </a:lnTo>
                      <a:lnTo>
                        <a:pt x="552" y="1058"/>
                      </a:lnTo>
                      <a:lnTo>
                        <a:pt x="495" y="1071"/>
                      </a:lnTo>
                      <a:lnTo>
                        <a:pt x="445" y="1108"/>
                      </a:lnTo>
                      <a:lnTo>
                        <a:pt x="389" y="1127"/>
                      </a:lnTo>
                      <a:lnTo>
                        <a:pt x="351" y="1133"/>
                      </a:lnTo>
                      <a:lnTo>
                        <a:pt x="319" y="1150"/>
                      </a:lnTo>
                      <a:lnTo>
                        <a:pt x="332" y="1162"/>
                      </a:lnTo>
                      <a:lnTo>
                        <a:pt x="363" y="1151"/>
                      </a:lnTo>
                      <a:lnTo>
                        <a:pt x="399" y="1140"/>
                      </a:lnTo>
                      <a:lnTo>
                        <a:pt x="439" y="1133"/>
                      </a:lnTo>
                      <a:lnTo>
                        <a:pt x="474" y="1112"/>
                      </a:lnTo>
                      <a:lnTo>
                        <a:pt x="493" y="1093"/>
                      </a:lnTo>
                      <a:lnTo>
                        <a:pt x="518" y="1090"/>
                      </a:lnTo>
                      <a:lnTo>
                        <a:pt x="550" y="1090"/>
                      </a:lnTo>
                      <a:lnTo>
                        <a:pt x="558" y="1093"/>
                      </a:lnTo>
                      <a:lnTo>
                        <a:pt x="568" y="1114"/>
                      </a:lnTo>
                      <a:lnTo>
                        <a:pt x="574" y="1140"/>
                      </a:lnTo>
                      <a:lnTo>
                        <a:pt x="568" y="1162"/>
                      </a:lnTo>
                      <a:lnTo>
                        <a:pt x="555" y="1175"/>
                      </a:lnTo>
                      <a:lnTo>
                        <a:pt x="545" y="1206"/>
                      </a:lnTo>
                      <a:lnTo>
                        <a:pt x="555" y="1219"/>
                      </a:lnTo>
                      <a:lnTo>
                        <a:pt x="568" y="1232"/>
                      </a:lnTo>
                      <a:lnTo>
                        <a:pt x="568" y="1243"/>
                      </a:lnTo>
                      <a:lnTo>
                        <a:pt x="552" y="12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8" name="Freeform 211">
                  <a:extLst>
                    <a:ext uri="{FF2B5EF4-FFF2-40B4-BE49-F238E27FC236}">
                      <a16:creationId xmlns:a16="http://schemas.microsoft.com/office/drawing/2014/main" id="{76DEF746-EA9B-4C70-88B1-FD38C1691403}"/>
                    </a:ext>
                  </a:extLst>
                </p:cNvPr>
                <p:cNvSpPr>
                  <a:spLocks/>
                </p:cNvSpPr>
                <p:nvPr/>
              </p:nvSpPr>
              <p:spPr bwMode="auto">
                <a:xfrm>
                  <a:off x="4151" y="1460"/>
                  <a:ext cx="62" cy="20"/>
                </a:xfrm>
                <a:custGeom>
                  <a:avLst/>
                  <a:gdLst>
                    <a:gd name="T0" fmla="*/ 0 w 187"/>
                    <a:gd name="T1" fmla="*/ 0 h 61"/>
                    <a:gd name="T2" fmla="*/ 0 w 187"/>
                    <a:gd name="T3" fmla="*/ 0 h 61"/>
                    <a:gd name="T4" fmla="*/ 0 w 187"/>
                    <a:gd name="T5" fmla="*/ 0 h 61"/>
                    <a:gd name="T6" fmla="*/ 0 w 187"/>
                    <a:gd name="T7" fmla="*/ 0 h 61"/>
                    <a:gd name="T8" fmla="*/ 0 w 187"/>
                    <a:gd name="T9" fmla="*/ 0 h 61"/>
                    <a:gd name="T10" fmla="*/ 0 w 187"/>
                    <a:gd name="T11" fmla="*/ 0 h 61"/>
                    <a:gd name="T12" fmla="*/ 0 w 187"/>
                    <a:gd name="T13" fmla="*/ 0 h 61"/>
                    <a:gd name="T14" fmla="*/ 0 w 187"/>
                    <a:gd name="T15" fmla="*/ 0 h 61"/>
                    <a:gd name="T16" fmla="*/ 0 w 187"/>
                    <a:gd name="T17" fmla="*/ 0 h 61"/>
                    <a:gd name="T18" fmla="*/ 0 w 187"/>
                    <a:gd name="T19" fmla="*/ 0 h 61"/>
                    <a:gd name="T20" fmla="*/ 0 w 187"/>
                    <a:gd name="T21" fmla="*/ 0 h 61"/>
                    <a:gd name="T22" fmla="*/ 0 w 187"/>
                    <a:gd name="T23" fmla="*/ 0 h 61"/>
                    <a:gd name="T24" fmla="*/ 0 w 187"/>
                    <a:gd name="T25" fmla="*/ 0 h 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7"/>
                    <a:gd name="T40" fmla="*/ 0 h 61"/>
                    <a:gd name="T41" fmla="*/ 187 w 187"/>
                    <a:gd name="T42" fmla="*/ 61 h 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7" h="61">
                      <a:moveTo>
                        <a:pt x="0" y="50"/>
                      </a:moveTo>
                      <a:lnTo>
                        <a:pt x="74" y="47"/>
                      </a:lnTo>
                      <a:lnTo>
                        <a:pt x="103" y="31"/>
                      </a:lnTo>
                      <a:lnTo>
                        <a:pt x="128" y="12"/>
                      </a:lnTo>
                      <a:lnTo>
                        <a:pt x="174" y="0"/>
                      </a:lnTo>
                      <a:lnTo>
                        <a:pt x="187" y="12"/>
                      </a:lnTo>
                      <a:lnTo>
                        <a:pt x="167" y="18"/>
                      </a:lnTo>
                      <a:lnTo>
                        <a:pt x="135" y="36"/>
                      </a:lnTo>
                      <a:lnTo>
                        <a:pt x="117" y="47"/>
                      </a:lnTo>
                      <a:lnTo>
                        <a:pt x="87" y="55"/>
                      </a:lnTo>
                      <a:lnTo>
                        <a:pt x="40" y="60"/>
                      </a:lnTo>
                      <a:lnTo>
                        <a:pt x="3" y="61"/>
                      </a:lnTo>
                      <a:lnTo>
                        <a:pt x="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 name="Freeform 212">
                  <a:extLst>
                    <a:ext uri="{FF2B5EF4-FFF2-40B4-BE49-F238E27FC236}">
                      <a16:creationId xmlns:a16="http://schemas.microsoft.com/office/drawing/2014/main" id="{8C6946DF-D8C0-4DF6-A653-29EDF1C86617}"/>
                    </a:ext>
                  </a:extLst>
                </p:cNvPr>
                <p:cNvSpPr>
                  <a:spLocks/>
                </p:cNvSpPr>
                <p:nvPr/>
              </p:nvSpPr>
              <p:spPr bwMode="auto">
                <a:xfrm>
                  <a:off x="4055" y="1011"/>
                  <a:ext cx="182" cy="99"/>
                </a:xfrm>
                <a:custGeom>
                  <a:avLst/>
                  <a:gdLst>
                    <a:gd name="T0" fmla="*/ 0 w 545"/>
                    <a:gd name="T1" fmla="*/ 0 h 296"/>
                    <a:gd name="T2" fmla="*/ 0 w 545"/>
                    <a:gd name="T3" fmla="*/ 0 h 296"/>
                    <a:gd name="T4" fmla="*/ 0 w 545"/>
                    <a:gd name="T5" fmla="*/ 0 h 296"/>
                    <a:gd name="T6" fmla="*/ 0 w 545"/>
                    <a:gd name="T7" fmla="*/ 0 h 296"/>
                    <a:gd name="T8" fmla="*/ 0 w 545"/>
                    <a:gd name="T9" fmla="*/ 0 h 296"/>
                    <a:gd name="T10" fmla="*/ 0 w 545"/>
                    <a:gd name="T11" fmla="*/ 0 h 296"/>
                    <a:gd name="T12" fmla="*/ 0 w 545"/>
                    <a:gd name="T13" fmla="*/ 0 h 296"/>
                    <a:gd name="T14" fmla="*/ 0 w 545"/>
                    <a:gd name="T15" fmla="*/ 0 h 296"/>
                    <a:gd name="T16" fmla="*/ 0 w 545"/>
                    <a:gd name="T17" fmla="*/ 0 h 296"/>
                    <a:gd name="T18" fmla="*/ 0 w 545"/>
                    <a:gd name="T19" fmla="*/ 0 h 296"/>
                    <a:gd name="T20" fmla="*/ 0 w 545"/>
                    <a:gd name="T21" fmla="*/ 0 h 296"/>
                    <a:gd name="T22" fmla="*/ 0 w 545"/>
                    <a:gd name="T23" fmla="*/ 0 h 296"/>
                    <a:gd name="T24" fmla="*/ 0 w 545"/>
                    <a:gd name="T25" fmla="*/ 0 h 296"/>
                    <a:gd name="T26" fmla="*/ 0 w 545"/>
                    <a:gd name="T27" fmla="*/ 0 h 296"/>
                    <a:gd name="T28" fmla="*/ 0 w 545"/>
                    <a:gd name="T29" fmla="*/ 0 h 296"/>
                    <a:gd name="T30" fmla="*/ 0 w 545"/>
                    <a:gd name="T31" fmla="*/ 0 h 296"/>
                    <a:gd name="T32" fmla="*/ 0 w 545"/>
                    <a:gd name="T33" fmla="*/ 0 h 296"/>
                    <a:gd name="T34" fmla="*/ 0 w 545"/>
                    <a:gd name="T35" fmla="*/ 0 h 296"/>
                    <a:gd name="T36" fmla="*/ 0 w 545"/>
                    <a:gd name="T37" fmla="*/ 0 h 296"/>
                    <a:gd name="T38" fmla="*/ 0 w 545"/>
                    <a:gd name="T39" fmla="*/ 0 h 296"/>
                    <a:gd name="T40" fmla="*/ 0 w 545"/>
                    <a:gd name="T41" fmla="*/ 0 h 296"/>
                    <a:gd name="T42" fmla="*/ 0 w 545"/>
                    <a:gd name="T43" fmla="*/ 0 h 296"/>
                    <a:gd name="T44" fmla="*/ 0 w 545"/>
                    <a:gd name="T45" fmla="*/ 0 h 296"/>
                    <a:gd name="T46" fmla="*/ 0 w 545"/>
                    <a:gd name="T47" fmla="*/ 0 h 296"/>
                    <a:gd name="T48" fmla="*/ 0 w 545"/>
                    <a:gd name="T49" fmla="*/ 0 h 296"/>
                    <a:gd name="T50" fmla="*/ 0 w 545"/>
                    <a:gd name="T51" fmla="*/ 0 h 2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45"/>
                    <a:gd name="T79" fmla="*/ 0 h 296"/>
                    <a:gd name="T80" fmla="*/ 545 w 545"/>
                    <a:gd name="T81" fmla="*/ 296 h 29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45" h="296">
                      <a:moveTo>
                        <a:pt x="17" y="34"/>
                      </a:moveTo>
                      <a:lnTo>
                        <a:pt x="82" y="38"/>
                      </a:lnTo>
                      <a:lnTo>
                        <a:pt x="150" y="40"/>
                      </a:lnTo>
                      <a:lnTo>
                        <a:pt x="195" y="40"/>
                      </a:lnTo>
                      <a:lnTo>
                        <a:pt x="230" y="32"/>
                      </a:lnTo>
                      <a:lnTo>
                        <a:pt x="287" y="16"/>
                      </a:lnTo>
                      <a:lnTo>
                        <a:pt x="313" y="0"/>
                      </a:lnTo>
                      <a:lnTo>
                        <a:pt x="351" y="21"/>
                      </a:lnTo>
                      <a:lnTo>
                        <a:pt x="411" y="63"/>
                      </a:lnTo>
                      <a:lnTo>
                        <a:pt x="455" y="93"/>
                      </a:lnTo>
                      <a:lnTo>
                        <a:pt x="511" y="133"/>
                      </a:lnTo>
                      <a:lnTo>
                        <a:pt x="545" y="163"/>
                      </a:lnTo>
                      <a:lnTo>
                        <a:pt x="514" y="190"/>
                      </a:lnTo>
                      <a:lnTo>
                        <a:pt x="482" y="219"/>
                      </a:lnTo>
                      <a:lnTo>
                        <a:pt x="432" y="240"/>
                      </a:lnTo>
                      <a:lnTo>
                        <a:pt x="380" y="262"/>
                      </a:lnTo>
                      <a:lnTo>
                        <a:pt x="332" y="281"/>
                      </a:lnTo>
                      <a:lnTo>
                        <a:pt x="288" y="288"/>
                      </a:lnTo>
                      <a:lnTo>
                        <a:pt x="242" y="296"/>
                      </a:lnTo>
                      <a:lnTo>
                        <a:pt x="185" y="256"/>
                      </a:lnTo>
                      <a:lnTo>
                        <a:pt x="142" y="221"/>
                      </a:lnTo>
                      <a:lnTo>
                        <a:pt x="92" y="177"/>
                      </a:lnTo>
                      <a:lnTo>
                        <a:pt x="50" y="133"/>
                      </a:lnTo>
                      <a:lnTo>
                        <a:pt x="19" y="103"/>
                      </a:lnTo>
                      <a:lnTo>
                        <a:pt x="0" y="59"/>
                      </a:lnTo>
                      <a:lnTo>
                        <a:pt x="17" y="34"/>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 name="Freeform 213">
                  <a:extLst>
                    <a:ext uri="{FF2B5EF4-FFF2-40B4-BE49-F238E27FC236}">
                      <a16:creationId xmlns:a16="http://schemas.microsoft.com/office/drawing/2014/main" id="{7D79DA4D-627D-418F-BBE3-3AAF7D5A2DF2}"/>
                    </a:ext>
                  </a:extLst>
                </p:cNvPr>
                <p:cNvSpPr>
                  <a:spLocks/>
                </p:cNvSpPr>
                <p:nvPr/>
              </p:nvSpPr>
              <p:spPr bwMode="auto">
                <a:xfrm>
                  <a:off x="4051" y="1008"/>
                  <a:ext cx="196" cy="115"/>
                </a:xfrm>
                <a:custGeom>
                  <a:avLst/>
                  <a:gdLst>
                    <a:gd name="T0" fmla="*/ 0 w 588"/>
                    <a:gd name="T1" fmla="*/ 0 h 344"/>
                    <a:gd name="T2" fmla="*/ 0 w 588"/>
                    <a:gd name="T3" fmla="*/ 0 h 344"/>
                    <a:gd name="T4" fmla="*/ 0 w 588"/>
                    <a:gd name="T5" fmla="*/ 0 h 344"/>
                    <a:gd name="T6" fmla="*/ 0 w 588"/>
                    <a:gd name="T7" fmla="*/ 0 h 344"/>
                    <a:gd name="T8" fmla="*/ 0 w 588"/>
                    <a:gd name="T9" fmla="*/ 0 h 344"/>
                    <a:gd name="T10" fmla="*/ 0 w 588"/>
                    <a:gd name="T11" fmla="*/ 0 h 344"/>
                    <a:gd name="T12" fmla="*/ 0 w 588"/>
                    <a:gd name="T13" fmla="*/ 0 h 344"/>
                    <a:gd name="T14" fmla="*/ 0 w 588"/>
                    <a:gd name="T15" fmla="*/ 0 h 344"/>
                    <a:gd name="T16" fmla="*/ 0 w 588"/>
                    <a:gd name="T17" fmla="*/ 0 h 344"/>
                    <a:gd name="T18" fmla="*/ 0 w 588"/>
                    <a:gd name="T19" fmla="*/ 0 h 344"/>
                    <a:gd name="T20" fmla="*/ 0 w 588"/>
                    <a:gd name="T21" fmla="*/ 0 h 344"/>
                    <a:gd name="T22" fmla="*/ 0 w 588"/>
                    <a:gd name="T23" fmla="*/ 0 h 344"/>
                    <a:gd name="T24" fmla="*/ 0 w 588"/>
                    <a:gd name="T25" fmla="*/ 0 h 344"/>
                    <a:gd name="T26" fmla="*/ 0 w 588"/>
                    <a:gd name="T27" fmla="*/ 0 h 344"/>
                    <a:gd name="T28" fmla="*/ 0 w 588"/>
                    <a:gd name="T29" fmla="*/ 0 h 344"/>
                    <a:gd name="T30" fmla="*/ 0 w 588"/>
                    <a:gd name="T31" fmla="*/ 0 h 344"/>
                    <a:gd name="T32" fmla="*/ 0 w 588"/>
                    <a:gd name="T33" fmla="*/ 0 h 344"/>
                    <a:gd name="T34" fmla="*/ 0 w 588"/>
                    <a:gd name="T35" fmla="*/ 0 h 344"/>
                    <a:gd name="T36" fmla="*/ 0 w 588"/>
                    <a:gd name="T37" fmla="*/ 0 h 344"/>
                    <a:gd name="T38" fmla="*/ 0 w 588"/>
                    <a:gd name="T39" fmla="*/ 0 h 344"/>
                    <a:gd name="T40" fmla="*/ 0 w 588"/>
                    <a:gd name="T41" fmla="*/ 0 h 344"/>
                    <a:gd name="T42" fmla="*/ 0 w 588"/>
                    <a:gd name="T43" fmla="*/ 0 h 344"/>
                    <a:gd name="T44" fmla="*/ 0 w 588"/>
                    <a:gd name="T45" fmla="*/ 0 h 344"/>
                    <a:gd name="T46" fmla="*/ 0 w 588"/>
                    <a:gd name="T47" fmla="*/ 0 h 344"/>
                    <a:gd name="T48" fmla="*/ 0 w 588"/>
                    <a:gd name="T49" fmla="*/ 0 h 344"/>
                    <a:gd name="T50" fmla="*/ 0 w 588"/>
                    <a:gd name="T51" fmla="*/ 0 h 344"/>
                    <a:gd name="T52" fmla="*/ 0 w 588"/>
                    <a:gd name="T53" fmla="*/ 0 h 344"/>
                    <a:gd name="T54" fmla="*/ 0 w 588"/>
                    <a:gd name="T55" fmla="*/ 0 h 344"/>
                    <a:gd name="T56" fmla="*/ 0 w 588"/>
                    <a:gd name="T57" fmla="*/ 0 h 344"/>
                    <a:gd name="T58" fmla="*/ 0 w 588"/>
                    <a:gd name="T59" fmla="*/ 0 h 344"/>
                    <a:gd name="T60" fmla="*/ 0 w 588"/>
                    <a:gd name="T61" fmla="*/ 0 h 344"/>
                    <a:gd name="T62" fmla="*/ 0 w 588"/>
                    <a:gd name="T63" fmla="*/ 0 h 344"/>
                    <a:gd name="T64" fmla="*/ 0 w 588"/>
                    <a:gd name="T65" fmla="*/ 0 h 344"/>
                    <a:gd name="T66" fmla="*/ 0 w 588"/>
                    <a:gd name="T67" fmla="*/ 0 h 344"/>
                    <a:gd name="T68" fmla="*/ 0 w 588"/>
                    <a:gd name="T69" fmla="*/ 0 h 344"/>
                    <a:gd name="T70" fmla="*/ 0 w 588"/>
                    <a:gd name="T71" fmla="*/ 0 h 344"/>
                    <a:gd name="T72" fmla="*/ 0 w 588"/>
                    <a:gd name="T73" fmla="*/ 0 h 344"/>
                    <a:gd name="T74" fmla="*/ 0 w 588"/>
                    <a:gd name="T75" fmla="*/ 0 h 344"/>
                    <a:gd name="T76" fmla="*/ 0 w 588"/>
                    <a:gd name="T77" fmla="*/ 0 h 344"/>
                    <a:gd name="T78" fmla="*/ 0 w 588"/>
                    <a:gd name="T79" fmla="*/ 0 h 344"/>
                    <a:gd name="T80" fmla="*/ 0 w 588"/>
                    <a:gd name="T81" fmla="*/ 0 h 344"/>
                    <a:gd name="T82" fmla="*/ 0 w 588"/>
                    <a:gd name="T83" fmla="*/ 0 h 344"/>
                    <a:gd name="T84" fmla="*/ 0 w 588"/>
                    <a:gd name="T85" fmla="*/ 0 h 344"/>
                    <a:gd name="T86" fmla="*/ 0 w 588"/>
                    <a:gd name="T87" fmla="*/ 0 h 344"/>
                    <a:gd name="T88" fmla="*/ 0 w 588"/>
                    <a:gd name="T89" fmla="*/ 0 h 344"/>
                    <a:gd name="T90" fmla="*/ 0 w 588"/>
                    <a:gd name="T91" fmla="*/ 0 h 344"/>
                    <a:gd name="T92" fmla="*/ 0 w 588"/>
                    <a:gd name="T93" fmla="*/ 0 h 344"/>
                    <a:gd name="T94" fmla="*/ 0 w 588"/>
                    <a:gd name="T95" fmla="*/ 0 h 344"/>
                    <a:gd name="T96" fmla="*/ 0 w 588"/>
                    <a:gd name="T97" fmla="*/ 0 h 344"/>
                    <a:gd name="T98" fmla="*/ 0 w 588"/>
                    <a:gd name="T99" fmla="*/ 0 h 344"/>
                    <a:gd name="T100" fmla="*/ 0 w 588"/>
                    <a:gd name="T101" fmla="*/ 0 h 344"/>
                    <a:gd name="T102" fmla="*/ 0 w 588"/>
                    <a:gd name="T103" fmla="*/ 0 h 344"/>
                    <a:gd name="T104" fmla="*/ 0 w 588"/>
                    <a:gd name="T105" fmla="*/ 0 h 344"/>
                    <a:gd name="T106" fmla="*/ 0 w 588"/>
                    <a:gd name="T107" fmla="*/ 0 h 344"/>
                    <a:gd name="T108" fmla="*/ 0 w 588"/>
                    <a:gd name="T109" fmla="*/ 0 h 344"/>
                    <a:gd name="T110" fmla="*/ 0 w 588"/>
                    <a:gd name="T111" fmla="*/ 0 h 34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88"/>
                    <a:gd name="T169" fmla="*/ 0 h 344"/>
                    <a:gd name="T170" fmla="*/ 588 w 588"/>
                    <a:gd name="T171" fmla="*/ 344 h 34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88" h="344">
                      <a:moveTo>
                        <a:pt x="288" y="294"/>
                      </a:moveTo>
                      <a:lnTo>
                        <a:pt x="381" y="269"/>
                      </a:lnTo>
                      <a:lnTo>
                        <a:pt x="457" y="236"/>
                      </a:lnTo>
                      <a:lnTo>
                        <a:pt x="510" y="198"/>
                      </a:lnTo>
                      <a:lnTo>
                        <a:pt x="531" y="176"/>
                      </a:lnTo>
                      <a:lnTo>
                        <a:pt x="454" y="105"/>
                      </a:lnTo>
                      <a:lnTo>
                        <a:pt x="391" y="66"/>
                      </a:lnTo>
                      <a:lnTo>
                        <a:pt x="331" y="29"/>
                      </a:lnTo>
                      <a:lnTo>
                        <a:pt x="318" y="29"/>
                      </a:lnTo>
                      <a:lnTo>
                        <a:pt x="281" y="42"/>
                      </a:lnTo>
                      <a:lnTo>
                        <a:pt x="231" y="56"/>
                      </a:lnTo>
                      <a:lnTo>
                        <a:pt x="141" y="63"/>
                      </a:lnTo>
                      <a:lnTo>
                        <a:pt x="54" y="61"/>
                      </a:lnTo>
                      <a:lnTo>
                        <a:pt x="31" y="63"/>
                      </a:lnTo>
                      <a:lnTo>
                        <a:pt x="31" y="79"/>
                      </a:lnTo>
                      <a:lnTo>
                        <a:pt x="49" y="105"/>
                      </a:lnTo>
                      <a:lnTo>
                        <a:pt x="85" y="150"/>
                      </a:lnTo>
                      <a:lnTo>
                        <a:pt x="131" y="187"/>
                      </a:lnTo>
                      <a:lnTo>
                        <a:pt x="188" y="242"/>
                      </a:lnTo>
                      <a:lnTo>
                        <a:pt x="241" y="282"/>
                      </a:lnTo>
                      <a:lnTo>
                        <a:pt x="275" y="305"/>
                      </a:lnTo>
                      <a:lnTo>
                        <a:pt x="285" y="329"/>
                      </a:lnTo>
                      <a:lnTo>
                        <a:pt x="273" y="344"/>
                      </a:lnTo>
                      <a:lnTo>
                        <a:pt x="254" y="336"/>
                      </a:lnTo>
                      <a:lnTo>
                        <a:pt x="199" y="286"/>
                      </a:lnTo>
                      <a:lnTo>
                        <a:pt x="131" y="229"/>
                      </a:lnTo>
                      <a:lnTo>
                        <a:pt x="81" y="187"/>
                      </a:lnTo>
                      <a:lnTo>
                        <a:pt x="48" y="150"/>
                      </a:lnTo>
                      <a:lnTo>
                        <a:pt x="19" y="111"/>
                      </a:lnTo>
                      <a:lnTo>
                        <a:pt x="6" y="85"/>
                      </a:lnTo>
                      <a:lnTo>
                        <a:pt x="0" y="56"/>
                      </a:lnTo>
                      <a:lnTo>
                        <a:pt x="8" y="37"/>
                      </a:lnTo>
                      <a:lnTo>
                        <a:pt x="29" y="29"/>
                      </a:lnTo>
                      <a:lnTo>
                        <a:pt x="67" y="32"/>
                      </a:lnTo>
                      <a:lnTo>
                        <a:pt x="138" y="42"/>
                      </a:lnTo>
                      <a:lnTo>
                        <a:pt x="198" y="42"/>
                      </a:lnTo>
                      <a:lnTo>
                        <a:pt x="241" y="29"/>
                      </a:lnTo>
                      <a:lnTo>
                        <a:pt x="291" y="19"/>
                      </a:lnTo>
                      <a:lnTo>
                        <a:pt x="312" y="0"/>
                      </a:lnTo>
                      <a:lnTo>
                        <a:pt x="335" y="0"/>
                      </a:lnTo>
                      <a:lnTo>
                        <a:pt x="388" y="32"/>
                      </a:lnTo>
                      <a:lnTo>
                        <a:pt x="444" y="75"/>
                      </a:lnTo>
                      <a:lnTo>
                        <a:pt x="504" y="113"/>
                      </a:lnTo>
                      <a:lnTo>
                        <a:pt x="538" y="137"/>
                      </a:lnTo>
                      <a:lnTo>
                        <a:pt x="573" y="161"/>
                      </a:lnTo>
                      <a:lnTo>
                        <a:pt x="588" y="169"/>
                      </a:lnTo>
                      <a:lnTo>
                        <a:pt x="579" y="186"/>
                      </a:lnTo>
                      <a:lnTo>
                        <a:pt x="554" y="200"/>
                      </a:lnTo>
                      <a:lnTo>
                        <a:pt x="525" y="226"/>
                      </a:lnTo>
                      <a:lnTo>
                        <a:pt x="497" y="236"/>
                      </a:lnTo>
                      <a:lnTo>
                        <a:pt x="448" y="257"/>
                      </a:lnTo>
                      <a:lnTo>
                        <a:pt x="412" y="273"/>
                      </a:lnTo>
                      <a:lnTo>
                        <a:pt x="373" y="298"/>
                      </a:lnTo>
                      <a:lnTo>
                        <a:pt x="331" y="305"/>
                      </a:lnTo>
                      <a:lnTo>
                        <a:pt x="298" y="307"/>
                      </a:lnTo>
                      <a:lnTo>
                        <a:pt x="288" y="2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 name="Freeform 214">
                  <a:extLst>
                    <a:ext uri="{FF2B5EF4-FFF2-40B4-BE49-F238E27FC236}">
                      <a16:creationId xmlns:a16="http://schemas.microsoft.com/office/drawing/2014/main" id="{1334866E-001B-4278-A52C-906BC10BBA5D}"/>
                    </a:ext>
                  </a:extLst>
                </p:cNvPr>
                <p:cNvSpPr>
                  <a:spLocks/>
                </p:cNvSpPr>
                <p:nvPr/>
              </p:nvSpPr>
              <p:spPr bwMode="auto">
                <a:xfrm>
                  <a:off x="4162" y="1095"/>
                  <a:ext cx="62" cy="40"/>
                </a:xfrm>
                <a:custGeom>
                  <a:avLst/>
                  <a:gdLst>
                    <a:gd name="T0" fmla="*/ 0 w 186"/>
                    <a:gd name="T1" fmla="*/ 0 h 118"/>
                    <a:gd name="T2" fmla="*/ 0 w 186"/>
                    <a:gd name="T3" fmla="*/ 0 h 118"/>
                    <a:gd name="T4" fmla="*/ 0 w 186"/>
                    <a:gd name="T5" fmla="*/ 0 h 118"/>
                    <a:gd name="T6" fmla="*/ 0 w 186"/>
                    <a:gd name="T7" fmla="*/ 0 h 118"/>
                    <a:gd name="T8" fmla="*/ 0 w 186"/>
                    <a:gd name="T9" fmla="*/ 0 h 118"/>
                    <a:gd name="T10" fmla="*/ 0 w 186"/>
                    <a:gd name="T11" fmla="*/ 0 h 118"/>
                    <a:gd name="T12" fmla="*/ 0 w 186"/>
                    <a:gd name="T13" fmla="*/ 0 h 118"/>
                    <a:gd name="T14" fmla="*/ 0 w 186"/>
                    <a:gd name="T15" fmla="*/ 0 h 118"/>
                    <a:gd name="T16" fmla="*/ 0 w 186"/>
                    <a:gd name="T17" fmla="*/ 0 h 118"/>
                    <a:gd name="T18" fmla="*/ 0 w 186"/>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6"/>
                    <a:gd name="T31" fmla="*/ 0 h 118"/>
                    <a:gd name="T32" fmla="*/ 186 w 186"/>
                    <a:gd name="T33" fmla="*/ 118 h 1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6" h="118">
                      <a:moveTo>
                        <a:pt x="157" y="14"/>
                      </a:moveTo>
                      <a:lnTo>
                        <a:pt x="118" y="45"/>
                      </a:lnTo>
                      <a:lnTo>
                        <a:pt x="82" y="74"/>
                      </a:lnTo>
                      <a:lnTo>
                        <a:pt x="29" y="93"/>
                      </a:lnTo>
                      <a:lnTo>
                        <a:pt x="0" y="102"/>
                      </a:lnTo>
                      <a:lnTo>
                        <a:pt x="23" y="118"/>
                      </a:lnTo>
                      <a:lnTo>
                        <a:pt x="61" y="112"/>
                      </a:lnTo>
                      <a:lnTo>
                        <a:pt x="119" y="74"/>
                      </a:lnTo>
                      <a:lnTo>
                        <a:pt x="186" y="0"/>
                      </a:lnTo>
                      <a:lnTo>
                        <a:pt x="15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57" name="Group 215">
                <a:extLst>
                  <a:ext uri="{FF2B5EF4-FFF2-40B4-BE49-F238E27FC236}">
                    <a16:creationId xmlns:a16="http://schemas.microsoft.com/office/drawing/2014/main" id="{DFA00DBF-3A33-4D0F-A0B0-AAB9C7938385}"/>
                  </a:ext>
                </a:extLst>
              </p:cNvPr>
              <p:cNvGrpSpPr>
                <a:grpSpLocks/>
              </p:cNvGrpSpPr>
              <p:nvPr/>
            </p:nvGrpSpPr>
            <p:grpSpPr bwMode="auto">
              <a:xfrm>
                <a:off x="4512" y="2582"/>
                <a:ext cx="154" cy="387"/>
                <a:chOff x="4024" y="1008"/>
                <a:chExt cx="229" cy="517"/>
              </a:xfrm>
            </p:grpSpPr>
            <p:sp>
              <p:nvSpPr>
                <p:cNvPr id="358" name="Freeform 216">
                  <a:extLst>
                    <a:ext uri="{FF2B5EF4-FFF2-40B4-BE49-F238E27FC236}">
                      <a16:creationId xmlns:a16="http://schemas.microsoft.com/office/drawing/2014/main" id="{78D4B1FB-7587-4D86-A759-CF4872BA2C1E}"/>
                    </a:ext>
                  </a:extLst>
                </p:cNvPr>
                <p:cNvSpPr>
                  <a:spLocks/>
                </p:cNvSpPr>
                <p:nvPr/>
              </p:nvSpPr>
              <p:spPr bwMode="auto">
                <a:xfrm>
                  <a:off x="4028" y="1031"/>
                  <a:ext cx="121" cy="487"/>
                </a:xfrm>
                <a:custGeom>
                  <a:avLst/>
                  <a:gdLst>
                    <a:gd name="T0" fmla="*/ 0 w 361"/>
                    <a:gd name="T1" fmla="*/ 0 h 1460"/>
                    <a:gd name="T2" fmla="*/ 0 w 361"/>
                    <a:gd name="T3" fmla="*/ 0 h 1460"/>
                    <a:gd name="T4" fmla="*/ 0 w 361"/>
                    <a:gd name="T5" fmla="*/ 0 h 1460"/>
                    <a:gd name="T6" fmla="*/ 0 w 361"/>
                    <a:gd name="T7" fmla="*/ 0 h 1460"/>
                    <a:gd name="T8" fmla="*/ 0 w 361"/>
                    <a:gd name="T9" fmla="*/ 0 h 1460"/>
                    <a:gd name="T10" fmla="*/ 0 w 361"/>
                    <a:gd name="T11" fmla="*/ 0 h 1460"/>
                    <a:gd name="T12" fmla="*/ 0 w 361"/>
                    <a:gd name="T13" fmla="*/ 0 h 1460"/>
                    <a:gd name="T14" fmla="*/ 0 w 361"/>
                    <a:gd name="T15" fmla="*/ 0 h 1460"/>
                    <a:gd name="T16" fmla="*/ 0 w 361"/>
                    <a:gd name="T17" fmla="*/ 0 h 1460"/>
                    <a:gd name="T18" fmla="*/ 0 w 361"/>
                    <a:gd name="T19" fmla="*/ 0 h 1460"/>
                    <a:gd name="T20" fmla="*/ 0 w 361"/>
                    <a:gd name="T21" fmla="*/ 0 h 1460"/>
                    <a:gd name="T22" fmla="*/ 0 w 361"/>
                    <a:gd name="T23" fmla="*/ 0 h 1460"/>
                    <a:gd name="T24" fmla="*/ 0 w 361"/>
                    <a:gd name="T25" fmla="*/ 0 h 1460"/>
                    <a:gd name="T26" fmla="*/ 0 w 361"/>
                    <a:gd name="T27" fmla="*/ 0 h 1460"/>
                    <a:gd name="T28" fmla="*/ 0 w 361"/>
                    <a:gd name="T29" fmla="*/ 0 h 1460"/>
                    <a:gd name="T30" fmla="*/ 0 w 361"/>
                    <a:gd name="T31" fmla="*/ 0 h 1460"/>
                    <a:gd name="T32" fmla="*/ 0 w 361"/>
                    <a:gd name="T33" fmla="*/ 0 h 1460"/>
                    <a:gd name="T34" fmla="*/ 0 w 361"/>
                    <a:gd name="T35" fmla="*/ 0 h 1460"/>
                    <a:gd name="T36" fmla="*/ 0 w 361"/>
                    <a:gd name="T37" fmla="*/ 0 h 1460"/>
                    <a:gd name="T38" fmla="*/ 0 w 361"/>
                    <a:gd name="T39" fmla="*/ 0 h 1460"/>
                    <a:gd name="T40" fmla="*/ 0 w 361"/>
                    <a:gd name="T41" fmla="*/ 0 h 1460"/>
                    <a:gd name="T42" fmla="*/ 0 w 361"/>
                    <a:gd name="T43" fmla="*/ 0 h 1460"/>
                    <a:gd name="T44" fmla="*/ 0 w 361"/>
                    <a:gd name="T45" fmla="*/ 0 h 1460"/>
                    <a:gd name="T46" fmla="*/ 0 w 361"/>
                    <a:gd name="T47" fmla="*/ 0 h 1460"/>
                    <a:gd name="T48" fmla="*/ 0 w 361"/>
                    <a:gd name="T49" fmla="*/ 0 h 1460"/>
                    <a:gd name="T50" fmla="*/ 0 w 361"/>
                    <a:gd name="T51" fmla="*/ 0 h 1460"/>
                    <a:gd name="T52" fmla="*/ 0 w 361"/>
                    <a:gd name="T53" fmla="*/ 0 h 1460"/>
                    <a:gd name="T54" fmla="*/ 0 w 361"/>
                    <a:gd name="T55" fmla="*/ 0 h 1460"/>
                    <a:gd name="T56" fmla="*/ 0 w 361"/>
                    <a:gd name="T57" fmla="*/ 0 h 1460"/>
                    <a:gd name="T58" fmla="*/ 0 w 361"/>
                    <a:gd name="T59" fmla="*/ 0 h 1460"/>
                    <a:gd name="T60" fmla="*/ 0 w 361"/>
                    <a:gd name="T61" fmla="*/ 0 h 1460"/>
                    <a:gd name="T62" fmla="*/ 0 w 361"/>
                    <a:gd name="T63" fmla="*/ 0 h 1460"/>
                    <a:gd name="T64" fmla="*/ 0 w 361"/>
                    <a:gd name="T65" fmla="*/ 0 h 1460"/>
                    <a:gd name="T66" fmla="*/ 0 w 361"/>
                    <a:gd name="T67" fmla="*/ 0 h 1460"/>
                    <a:gd name="T68" fmla="*/ 0 w 361"/>
                    <a:gd name="T69" fmla="*/ 0 h 1460"/>
                    <a:gd name="T70" fmla="*/ 0 w 361"/>
                    <a:gd name="T71" fmla="*/ 0 h 1460"/>
                    <a:gd name="T72" fmla="*/ 0 w 361"/>
                    <a:gd name="T73" fmla="*/ 0 h 1460"/>
                    <a:gd name="T74" fmla="*/ 0 w 361"/>
                    <a:gd name="T75" fmla="*/ 0 h 1460"/>
                    <a:gd name="T76" fmla="*/ 0 w 361"/>
                    <a:gd name="T77" fmla="*/ 0 h 1460"/>
                    <a:gd name="T78" fmla="*/ 0 w 361"/>
                    <a:gd name="T79" fmla="*/ 0 h 1460"/>
                    <a:gd name="T80" fmla="*/ 0 w 361"/>
                    <a:gd name="T81" fmla="*/ 0 h 1460"/>
                    <a:gd name="T82" fmla="*/ 0 w 361"/>
                    <a:gd name="T83" fmla="*/ 0 h 1460"/>
                    <a:gd name="T84" fmla="*/ 0 w 361"/>
                    <a:gd name="T85" fmla="*/ 0 h 1460"/>
                    <a:gd name="T86" fmla="*/ 0 w 361"/>
                    <a:gd name="T87" fmla="*/ 0 h 1460"/>
                    <a:gd name="T88" fmla="*/ 0 w 361"/>
                    <a:gd name="T89" fmla="*/ 0 h 1460"/>
                    <a:gd name="T90" fmla="*/ 0 w 361"/>
                    <a:gd name="T91" fmla="*/ 0 h 1460"/>
                    <a:gd name="T92" fmla="*/ 0 w 361"/>
                    <a:gd name="T93" fmla="*/ 0 h 1460"/>
                    <a:gd name="T94" fmla="*/ 0 w 361"/>
                    <a:gd name="T95" fmla="*/ 0 h 1460"/>
                    <a:gd name="T96" fmla="*/ 0 w 361"/>
                    <a:gd name="T97" fmla="*/ 0 h 1460"/>
                    <a:gd name="T98" fmla="*/ 0 w 361"/>
                    <a:gd name="T99" fmla="*/ 0 h 1460"/>
                    <a:gd name="T100" fmla="*/ 0 w 361"/>
                    <a:gd name="T101" fmla="*/ 0 h 1460"/>
                    <a:gd name="T102" fmla="*/ 0 w 361"/>
                    <a:gd name="T103" fmla="*/ 0 h 1460"/>
                    <a:gd name="T104" fmla="*/ 0 w 361"/>
                    <a:gd name="T105" fmla="*/ 0 h 1460"/>
                    <a:gd name="T106" fmla="*/ 0 w 361"/>
                    <a:gd name="T107" fmla="*/ 0 h 1460"/>
                    <a:gd name="T108" fmla="*/ 0 w 361"/>
                    <a:gd name="T109" fmla="*/ 0 h 1460"/>
                    <a:gd name="T110" fmla="*/ 0 w 361"/>
                    <a:gd name="T111" fmla="*/ 0 h 146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61"/>
                    <a:gd name="T169" fmla="*/ 0 h 1460"/>
                    <a:gd name="T170" fmla="*/ 361 w 361"/>
                    <a:gd name="T171" fmla="*/ 1460 h 146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61" h="1460">
                      <a:moveTo>
                        <a:pt x="355" y="262"/>
                      </a:moveTo>
                      <a:lnTo>
                        <a:pt x="361" y="316"/>
                      </a:lnTo>
                      <a:lnTo>
                        <a:pt x="361" y="605"/>
                      </a:lnTo>
                      <a:lnTo>
                        <a:pt x="335" y="994"/>
                      </a:lnTo>
                      <a:lnTo>
                        <a:pt x="337" y="1241"/>
                      </a:lnTo>
                      <a:lnTo>
                        <a:pt x="350" y="1412"/>
                      </a:lnTo>
                      <a:lnTo>
                        <a:pt x="337" y="1460"/>
                      </a:lnTo>
                      <a:lnTo>
                        <a:pt x="316" y="1449"/>
                      </a:lnTo>
                      <a:lnTo>
                        <a:pt x="194" y="1355"/>
                      </a:lnTo>
                      <a:lnTo>
                        <a:pt x="163" y="1337"/>
                      </a:lnTo>
                      <a:lnTo>
                        <a:pt x="144" y="1310"/>
                      </a:lnTo>
                      <a:lnTo>
                        <a:pt x="113" y="1274"/>
                      </a:lnTo>
                      <a:lnTo>
                        <a:pt x="71" y="1237"/>
                      </a:lnTo>
                      <a:lnTo>
                        <a:pt x="50" y="1187"/>
                      </a:lnTo>
                      <a:lnTo>
                        <a:pt x="0" y="1144"/>
                      </a:lnTo>
                      <a:lnTo>
                        <a:pt x="0" y="1118"/>
                      </a:lnTo>
                      <a:lnTo>
                        <a:pt x="26" y="1084"/>
                      </a:lnTo>
                      <a:lnTo>
                        <a:pt x="37" y="1041"/>
                      </a:lnTo>
                      <a:lnTo>
                        <a:pt x="31" y="1018"/>
                      </a:lnTo>
                      <a:lnTo>
                        <a:pt x="18" y="981"/>
                      </a:lnTo>
                      <a:lnTo>
                        <a:pt x="14" y="954"/>
                      </a:lnTo>
                      <a:lnTo>
                        <a:pt x="33" y="912"/>
                      </a:lnTo>
                      <a:lnTo>
                        <a:pt x="33" y="884"/>
                      </a:lnTo>
                      <a:lnTo>
                        <a:pt x="13" y="829"/>
                      </a:lnTo>
                      <a:lnTo>
                        <a:pt x="13" y="797"/>
                      </a:lnTo>
                      <a:lnTo>
                        <a:pt x="24" y="773"/>
                      </a:lnTo>
                      <a:lnTo>
                        <a:pt x="45" y="744"/>
                      </a:lnTo>
                      <a:lnTo>
                        <a:pt x="44" y="694"/>
                      </a:lnTo>
                      <a:lnTo>
                        <a:pt x="31" y="653"/>
                      </a:lnTo>
                      <a:lnTo>
                        <a:pt x="44" y="605"/>
                      </a:lnTo>
                      <a:lnTo>
                        <a:pt x="56" y="594"/>
                      </a:lnTo>
                      <a:lnTo>
                        <a:pt x="45" y="550"/>
                      </a:lnTo>
                      <a:lnTo>
                        <a:pt x="18" y="503"/>
                      </a:lnTo>
                      <a:lnTo>
                        <a:pt x="13" y="473"/>
                      </a:lnTo>
                      <a:lnTo>
                        <a:pt x="18" y="444"/>
                      </a:lnTo>
                      <a:lnTo>
                        <a:pt x="52" y="418"/>
                      </a:lnTo>
                      <a:lnTo>
                        <a:pt x="50" y="397"/>
                      </a:lnTo>
                      <a:lnTo>
                        <a:pt x="14" y="331"/>
                      </a:lnTo>
                      <a:lnTo>
                        <a:pt x="2" y="279"/>
                      </a:lnTo>
                      <a:lnTo>
                        <a:pt x="13" y="250"/>
                      </a:lnTo>
                      <a:lnTo>
                        <a:pt x="45" y="223"/>
                      </a:lnTo>
                      <a:lnTo>
                        <a:pt x="37" y="200"/>
                      </a:lnTo>
                      <a:lnTo>
                        <a:pt x="14" y="173"/>
                      </a:lnTo>
                      <a:lnTo>
                        <a:pt x="14" y="144"/>
                      </a:lnTo>
                      <a:lnTo>
                        <a:pt x="52" y="124"/>
                      </a:lnTo>
                      <a:lnTo>
                        <a:pt x="68" y="103"/>
                      </a:lnTo>
                      <a:lnTo>
                        <a:pt x="37" y="60"/>
                      </a:lnTo>
                      <a:lnTo>
                        <a:pt x="37" y="37"/>
                      </a:lnTo>
                      <a:lnTo>
                        <a:pt x="74" y="23"/>
                      </a:lnTo>
                      <a:lnTo>
                        <a:pt x="77" y="0"/>
                      </a:lnTo>
                      <a:lnTo>
                        <a:pt x="118" y="60"/>
                      </a:lnTo>
                      <a:lnTo>
                        <a:pt x="169" y="123"/>
                      </a:lnTo>
                      <a:lnTo>
                        <a:pt x="231" y="173"/>
                      </a:lnTo>
                      <a:lnTo>
                        <a:pt x="281" y="213"/>
                      </a:lnTo>
                      <a:lnTo>
                        <a:pt x="335" y="244"/>
                      </a:lnTo>
                      <a:lnTo>
                        <a:pt x="355" y="26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9" name="Freeform 217">
                  <a:extLst>
                    <a:ext uri="{FF2B5EF4-FFF2-40B4-BE49-F238E27FC236}">
                      <a16:creationId xmlns:a16="http://schemas.microsoft.com/office/drawing/2014/main" id="{454DE3A5-021E-4CFF-92C8-E7BBD7DFB705}"/>
                    </a:ext>
                  </a:extLst>
                </p:cNvPr>
                <p:cNvSpPr>
                  <a:spLocks/>
                </p:cNvSpPr>
                <p:nvPr/>
              </p:nvSpPr>
              <p:spPr bwMode="auto">
                <a:xfrm>
                  <a:off x="4024" y="1039"/>
                  <a:ext cx="35" cy="370"/>
                </a:xfrm>
                <a:custGeom>
                  <a:avLst/>
                  <a:gdLst>
                    <a:gd name="T0" fmla="*/ 0 w 105"/>
                    <a:gd name="T1" fmla="*/ 0 h 1112"/>
                    <a:gd name="T2" fmla="*/ 0 w 105"/>
                    <a:gd name="T3" fmla="*/ 0 h 1112"/>
                    <a:gd name="T4" fmla="*/ 0 w 105"/>
                    <a:gd name="T5" fmla="*/ 0 h 1112"/>
                    <a:gd name="T6" fmla="*/ 0 w 105"/>
                    <a:gd name="T7" fmla="*/ 0 h 1112"/>
                    <a:gd name="T8" fmla="*/ 0 w 105"/>
                    <a:gd name="T9" fmla="*/ 0 h 1112"/>
                    <a:gd name="T10" fmla="*/ 0 w 105"/>
                    <a:gd name="T11" fmla="*/ 0 h 1112"/>
                    <a:gd name="T12" fmla="*/ 0 w 105"/>
                    <a:gd name="T13" fmla="*/ 0 h 1112"/>
                    <a:gd name="T14" fmla="*/ 0 w 105"/>
                    <a:gd name="T15" fmla="*/ 0 h 1112"/>
                    <a:gd name="T16" fmla="*/ 0 w 105"/>
                    <a:gd name="T17" fmla="*/ 0 h 1112"/>
                    <a:gd name="T18" fmla="*/ 0 w 105"/>
                    <a:gd name="T19" fmla="*/ 0 h 1112"/>
                    <a:gd name="T20" fmla="*/ 0 w 105"/>
                    <a:gd name="T21" fmla="*/ 0 h 1112"/>
                    <a:gd name="T22" fmla="*/ 0 w 105"/>
                    <a:gd name="T23" fmla="*/ 0 h 1112"/>
                    <a:gd name="T24" fmla="*/ 0 w 105"/>
                    <a:gd name="T25" fmla="*/ 0 h 1112"/>
                    <a:gd name="T26" fmla="*/ 0 w 105"/>
                    <a:gd name="T27" fmla="*/ 0 h 1112"/>
                    <a:gd name="T28" fmla="*/ 0 w 105"/>
                    <a:gd name="T29" fmla="*/ 0 h 1112"/>
                    <a:gd name="T30" fmla="*/ 0 w 105"/>
                    <a:gd name="T31" fmla="*/ 0 h 1112"/>
                    <a:gd name="T32" fmla="*/ 0 w 105"/>
                    <a:gd name="T33" fmla="*/ 0 h 1112"/>
                    <a:gd name="T34" fmla="*/ 0 w 105"/>
                    <a:gd name="T35" fmla="*/ 0 h 1112"/>
                    <a:gd name="T36" fmla="*/ 0 w 105"/>
                    <a:gd name="T37" fmla="*/ 0 h 1112"/>
                    <a:gd name="T38" fmla="*/ 0 w 105"/>
                    <a:gd name="T39" fmla="*/ 0 h 1112"/>
                    <a:gd name="T40" fmla="*/ 0 w 105"/>
                    <a:gd name="T41" fmla="*/ 0 h 1112"/>
                    <a:gd name="T42" fmla="*/ 0 w 105"/>
                    <a:gd name="T43" fmla="*/ 0 h 1112"/>
                    <a:gd name="T44" fmla="*/ 0 w 105"/>
                    <a:gd name="T45" fmla="*/ 0 h 1112"/>
                    <a:gd name="T46" fmla="*/ 0 w 105"/>
                    <a:gd name="T47" fmla="*/ 0 h 1112"/>
                    <a:gd name="T48" fmla="*/ 0 w 105"/>
                    <a:gd name="T49" fmla="*/ 0 h 1112"/>
                    <a:gd name="T50" fmla="*/ 0 w 105"/>
                    <a:gd name="T51" fmla="*/ 0 h 1112"/>
                    <a:gd name="T52" fmla="*/ 0 w 105"/>
                    <a:gd name="T53" fmla="*/ 0 h 1112"/>
                    <a:gd name="T54" fmla="*/ 0 w 105"/>
                    <a:gd name="T55" fmla="*/ 0 h 1112"/>
                    <a:gd name="T56" fmla="*/ 0 w 105"/>
                    <a:gd name="T57" fmla="*/ 0 h 1112"/>
                    <a:gd name="T58" fmla="*/ 0 w 105"/>
                    <a:gd name="T59" fmla="*/ 0 h 1112"/>
                    <a:gd name="T60" fmla="*/ 0 w 105"/>
                    <a:gd name="T61" fmla="*/ 0 h 1112"/>
                    <a:gd name="T62" fmla="*/ 0 w 105"/>
                    <a:gd name="T63" fmla="*/ 0 h 1112"/>
                    <a:gd name="T64" fmla="*/ 0 w 105"/>
                    <a:gd name="T65" fmla="*/ 0 h 1112"/>
                    <a:gd name="T66" fmla="*/ 0 w 105"/>
                    <a:gd name="T67" fmla="*/ 0 h 1112"/>
                    <a:gd name="T68" fmla="*/ 0 w 105"/>
                    <a:gd name="T69" fmla="*/ 0 h 1112"/>
                    <a:gd name="T70" fmla="*/ 0 w 105"/>
                    <a:gd name="T71" fmla="*/ 0 h 1112"/>
                    <a:gd name="T72" fmla="*/ 0 w 105"/>
                    <a:gd name="T73" fmla="*/ 0 h 1112"/>
                    <a:gd name="T74" fmla="*/ 0 w 105"/>
                    <a:gd name="T75" fmla="*/ 0 h 1112"/>
                    <a:gd name="T76" fmla="*/ 0 w 105"/>
                    <a:gd name="T77" fmla="*/ 0 h 1112"/>
                    <a:gd name="T78" fmla="*/ 0 w 105"/>
                    <a:gd name="T79" fmla="*/ 0 h 1112"/>
                    <a:gd name="T80" fmla="*/ 0 w 105"/>
                    <a:gd name="T81" fmla="*/ 0 h 1112"/>
                    <a:gd name="T82" fmla="*/ 0 w 105"/>
                    <a:gd name="T83" fmla="*/ 0 h 1112"/>
                    <a:gd name="T84" fmla="*/ 0 w 105"/>
                    <a:gd name="T85" fmla="*/ 0 h 1112"/>
                    <a:gd name="T86" fmla="*/ 0 w 105"/>
                    <a:gd name="T87" fmla="*/ 0 h 1112"/>
                    <a:gd name="T88" fmla="*/ 0 w 105"/>
                    <a:gd name="T89" fmla="*/ 0 h 1112"/>
                    <a:gd name="T90" fmla="*/ 0 w 105"/>
                    <a:gd name="T91" fmla="*/ 0 h 1112"/>
                    <a:gd name="T92" fmla="*/ 0 w 105"/>
                    <a:gd name="T93" fmla="*/ 0 h 1112"/>
                    <a:gd name="T94" fmla="*/ 0 w 105"/>
                    <a:gd name="T95" fmla="*/ 0 h 1112"/>
                    <a:gd name="T96" fmla="*/ 0 w 105"/>
                    <a:gd name="T97" fmla="*/ 0 h 111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5"/>
                    <a:gd name="T148" fmla="*/ 0 h 1112"/>
                    <a:gd name="T149" fmla="*/ 105 w 105"/>
                    <a:gd name="T150" fmla="*/ 1112 h 111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5" h="1112">
                      <a:moveTo>
                        <a:pt x="52" y="0"/>
                      </a:moveTo>
                      <a:lnTo>
                        <a:pt x="71" y="37"/>
                      </a:lnTo>
                      <a:lnTo>
                        <a:pt x="88" y="61"/>
                      </a:lnTo>
                      <a:lnTo>
                        <a:pt x="105" y="77"/>
                      </a:lnTo>
                      <a:lnTo>
                        <a:pt x="100" y="95"/>
                      </a:lnTo>
                      <a:lnTo>
                        <a:pt x="84" y="108"/>
                      </a:lnTo>
                      <a:lnTo>
                        <a:pt x="58" y="114"/>
                      </a:lnTo>
                      <a:lnTo>
                        <a:pt x="39" y="130"/>
                      </a:lnTo>
                      <a:lnTo>
                        <a:pt x="44" y="150"/>
                      </a:lnTo>
                      <a:lnTo>
                        <a:pt x="57" y="161"/>
                      </a:lnTo>
                      <a:lnTo>
                        <a:pt x="78" y="187"/>
                      </a:lnTo>
                      <a:lnTo>
                        <a:pt x="78" y="201"/>
                      </a:lnTo>
                      <a:lnTo>
                        <a:pt x="71" y="214"/>
                      </a:lnTo>
                      <a:lnTo>
                        <a:pt x="52" y="227"/>
                      </a:lnTo>
                      <a:lnTo>
                        <a:pt x="34" y="239"/>
                      </a:lnTo>
                      <a:lnTo>
                        <a:pt x="31" y="258"/>
                      </a:lnTo>
                      <a:lnTo>
                        <a:pt x="37" y="277"/>
                      </a:lnTo>
                      <a:lnTo>
                        <a:pt x="52" y="314"/>
                      </a:lnTo>
                      <a:lnTo>
                        <a:pt x="65" y="343"/>
                      </a:lnTo>
                      <a:lnTo>
                        <a:pt x="78" y="364"/>
                      </a:lnTo>
                      <a:lnTo>
                        <a:pt x="78" y="387"/>
                      </a:lnTo>
                      <a:lnTo>
                        <a:pt x="71" y="408"/>
                      </a:lnTo>
                      <a:lnTo>
                        <a:pt x="52" y="427"/>
                      </a:lnTo>
                      <a:lnTo>
                        <a:pt x="39" y="445"/>
                      </a:lnTo>
                      <a:lnTo>
                        <a:pt x="44" y="476"/>
                      </a:lnTo>
                      <a:lnTo>
                        <a:pt x="75" y="524"/>
                      </a:lnTo>
                      <a:lnTo>
                        <a:pt x="88" y="550"/>
                      </a:lnTo>
                      <a:lnTo>
                        <a:pt x="89" y="574"/>
                      </a:lnTo>
                      <a:lnTo>
                        <a:pt x="78" y="593"/>
                      </a:lnTo>
                      <a:lnTo>
                        <a:pt x="63" y="611"/>
                      </a:lnTo>
                      <a:lnTo>
                        <a:pt x="58" y="637"/>
                      </a:lnTo>
                      <a:lnTo>
                        <a:pt x="68" y="668"/>
                      </a:lnTo>
                      <a:lnTo>
                        <a:pt x="81" y="701"/>
                      </a:lnTo>
                      <a:lnTo>
                        <a:pt x="88" y="724"/>
                      </a:lnTo>
                      <a:lnTo>
                        <a:pt x="81" y="739"/>
                      </a:lnTo>
                      <a:lnTo>
                        <a:pt x="65" y="756"/>
                      </a:lnTo>
                      <a:lnTo>
                        <a:pt x="44" y="774"/>
                      </a:lnTo>
                      <a:lnTo>
                        <a:pt x="34" y="793"/>
                      </a:lnTo>
                      <a:lnTo>
                        <a:pt x="44" y="826"/>
                      </a:lnTo>
                      <a:lnTo>
                        <a:pt x="65" y="861"/>
                      </a:lnTo>
                      <a:lnTo>
                        <a:pt x="75" y="887"/>
                      </a:lnTo>
                      <a:lnTo>
                        <a:pt x="78" y="908"/>
                      </a:lnTo>
                      <a:lnTo>
                        <a:pt x="71" y="918"/>
                      </a:lnTo>
                      <a:lnTo>
                        <a:pt x="50" y="918"/>
                      </a:lnTo>
                      <a:lnTo>
                        <a:pt x="44" y="964"/>
                      </a:lnTo>
                      <a:lnTo>
                        <a:pt x="57" y="993"/>
                      </a:lnTo>
                      <a:lnTo>
                        <a:pt x="68" y="1014"/>
                      </a:lnTo>
                      <a:lnTo>
                        <a:pt x="71" y="1032"/>
                      </a:lnTo>
                      <a:lnTo>
                        <a:pt x="71" y="1050"/>
                      </a:lnTo>
                      <a:lnTo>
                        <a:pt x="50" y="1076"/>
                      </a:lnTo>
                      <a:lnTo>
                        <a:pt x="21" y="1112"/>
                      </a:lnTo>
                      <a:lnTo>
                        <a:pt x="2" y="1100"/>
                      </a:lnTo>
                      <a:lnTo>
                        <a:pt x="8" y="1071"/>
                      </a:lnTo>
                      <a:lnTo>
                        <a:pt x="37" y="1024"/>
                      </a:lnTo>
                      <a:lnTo>
                        <a:pt x="34" y="995"/>
                      </a:lnTo>
                      <a:lnTo>
                        <a:pt x="21" y="961"/>
                      </a:lnTo>
                      <a:lnTo>
                        <a:pt x="13" y="932"/>
                      </a:lnTo>
                      <a:lnTo>
                        <a:pt x="25" y="908"/>
                      </a:lnTo>
                      <a:lnTo>
                        <a:pt x="37" y="900"/>
                      </a:lnTo>
                      <a:lnTo>
                        <a:pt x="39" y="881"/>
                      </a:lnTo>
                      <a:lnTo>
                        <a:pt x="25" y="845"/>
                      </a:lnTo>
                      <a:lnTo>
                        <a:pt x="8" y="814"/>
                      </a:lnTo>
                      <a:lnTo>
                        <a:pt x="0" y="782"/>
                      </a:lnTo>
                      <a:lnTo>
                        <a:pt x="8" y="745"/>
                      </a:lnTo>
                      <a:lnTo>
                        <a:pt x="37" y="731"/>
                      </a:lnTo>
                      <a:lnTo>
                        <a:pt x="46" y="714"/>
                      </a:lnTo>
                      <a:lnTo>
                        <a:pt x="44" y="689"/>
                      </a:lnTo>
                      <a:lnTo>
                        <a:pt x="37" y="664"/>
                      </a:lnTo>
                      <a:lnTo>
                        <a:pt x="27" y="631"/>
                      </a:lnTo>
                      <a:lnTo>
                        <a:pt x="27" y="606"/>
                      </a:lnTo>
                      <a:lnTo>
                        <a:pt x="39" y="589"/>
                      </a:lnTo>
                      <a:lnTo>
                        <a:pt x="57" y="568"/>
                      </a:lnTo>
                      <a:lnTo>
                        <a:pt x="57" y="556"/>
                      </a:lnTo>
                      <a:lnTo>
                        <a:pt x="44" y="526"/>
                      </a:lnTo>
                      <a:lnTo>
                        <a:pt x="18" y="489"/>
                      </a:lnTo>
                      <a:lnTo>
                        <a:pt x="8" y="461"/>
                      </a:lnTo>
                      <a:lnTo>
                        <a:pt x="8" y="439"/>
                      </a:lnTo>
                      <a:lnTo>
                        <a:pt x="15" y="418"/>
                      </a:lnTo>
                      <a:lnTo>
                        <a:pt x="31" y="401"/>
                      </a:lnTo>
                      <a:lnTo>
                        <a:pt x="46" y="382"/>
                      </a:lnTo>
                      <a:lnTo>
                        <a:pt x="46" y="368"/>
                      </a:lnTo>
                      <a:lnTo>
                        <a:pt x="13" y="300"/>
                      </a:lnTo>
                      <a:lnTo>
                        <a:pt x="6" y="274"/>
                      </a:lnTo>
                      <a:lnTo>
                        <a:pt x="0" y="251"/>
                      </a:lnTo>
                      <a:lnTo>
                        <a:pt x="13" y="230"/>
                      </a:lnTo>
                      <a:lnTo>
                        <a:pt x="27" y="214"/>
                      </a:lnTo>
                      <a:lnTo>
                        <a:pt x="39" y="201"/>
                      </a:lnTo>
                      <a:lnTo>
                        <a:pt x="39" y="189"/>
                      </a:lnTo>
                      <a:lnTo>
                        <a:pt x="27" y="170"/>
                      </a:lnTo>
                      <a:lnTo>
                        <a:pt x="8" y="150"/>
                      </a:lnTo>
                      <a:lnTo>
                        <a:pt x="8" y="130"/>
                      </a:lnTo>
                      <a:lnTo>
                        <a:pt x="21" y="111"/>
                      </a:lnTo>
                      <a:lnTo>
                        <a:pt x="39" y="95"/>
                      </a:lnTo>
                      <a:lnTo>
                        <a:pt x="57" y="87"/>
                      </a:lnTo>
                      <a:lnTo>
                        <a:pt x="65" y="74"/>
                      </a:lnTo>
                      <a:lnTo>
                        <a:pt x="58" y="58"/>
                      </a:lnTo>
                      <a:lnTo>
                        <a:pt x="46" y="39"/>
                      </a:lnTo>
                      <a:lnTo>
                        <a:pt x="39" y="20"/>
                      </a:ln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0" name="Freeform 218">
                  <a:extLst>
                    <a:ext uri="{FF2B5EF4-FFF2-40B4-BE49-F238E27FC236}">
                      <a16:creationId xmlns:a16="http://schemas.microsoft.com/office/drawing/2014/main" id="{581A0834-D133-418F-B2C0-90D1B1304358}"/>
                    </a:ext>
                  </a:extLst>
                </p:cNvPr>
                <p:cNvSpPr>
                  <a:spLocks/>
                </p:cNvSpPr>
                <p:nvPr/>
              </p:nvSpPr>
              <p:spPr bwMode="auto">
                <a:xfrm>
                  <a:off x="4118" y="1129"/>
                  <a:ext cx="32" cy="300"/>
                </a:xfrm>
                <a:custGeom>
                  <a:avLst/>
                  <a:gdLst>
                    <a:gd name="T0" fmla="*/ 0 w 97"/>
                    <a:gd name="T1" fmla="*/ 0 h 900"/>
                    <a:gd name="T2" fmla="*/ 0 w 97"/>
                    <a:gd name="T3" fmla="*/ 0 h 900"/>
                    <a:gd name="T4" fmla="*/ 0 w 97"/>
                    <a:gd name="T5" fmla="*/ 0 h 900"/>
                    <a:gd name="T6" fmla="*/ 0 w 97"/>
                    <a:gd name="T7" fmla="*/ 0 h 900"/>
                    <a:gd name="T8" fmla="*/ 0 w 97"/>
                    <a:gd name="T9" fmla="*/ 0 h 900"/>
                    <a:gd name="T10" fmla="*/ 0 w 97"/>
                    <a:gd name="T11" fmla="*/ 0 h 900"/>
                    <a:gd name="T12" fmla="*/ 0 w 97"/>
                    <a:gd name="T13" fmla="*/ 0 h 900"/>
                    <a:gd name="T14" fmla="*/ 0 w 97"/>
                    <a:gd name="T15" fmla="*/ 0 h 900"/>
                    <a:gd name="T16" fmla="*/ 0 w 97"/>
                    <a:gd name="T17" fmla="*/ 0 h 900"/>
                    <a:gd name="T18" fmla="*/ 0 w 97"/>
                    <a:gd name="T19" fmla="*/ 0 h 900"/>
                    <a:gd name="T20" fmla="*/ 0 w 97"/>
                    <a:gd name="T21" fmla="*/ 0 h 900"/>
                    <a:gd name="T22" fmla="*/ 0 w 97"/>
                    <a:gd name="T23" fmla="*/ 0 h 900"/>
                    <a:gd name="T24" fmla="*/ 0 w 97"/>
                    <a:gd name="T25" fmla="*/ 0 h 900"/>
                    <a:gd name="T26" fmla="*/ 0 w 97"/>
                    <a:gd name="T27" fmla="*/ 0 h 900"/>
                    <a:gd name="T28" fmla="*/ 0 w 97"/>
                    <a:gd name="T29" fmla="*/ 0 h 900"/>
                    <a:gd name="T30" fmla="*/ 0 w 97"/>
                    <a:gd name="T31" fmla="*/ 0 h 900"/>
                    <a:gd name="T32" fmla="*/ 0 w 97"/>
                    <a:gd name="T33" fmla="*/ 0 h 900"/>
                    <a:gd name="T34" fmla="*/ 0 w 97"/>
                    <a:gd name="T35" fmla="*/ 0 h 900"/>
                    <a:gd name="T36" fmla="*/ 0 w 97"/>
                    <a:gd name="T37" fmla="*/ 0 h 900"/>
                    <a:gd name="T38" fmla="*/ 0 w 97"/>
                    <a:gd name="T39" fmla="*/ 0 h 900"/>
                    <a:gd name="T40" fmla="*/ 0 w 97"/>
                    <a:gd name="T41" fmla="*/ 0 h 900"/>
                    <a:gd name="T42" fmla="*/ 0 w 97"/>
                    <a:gd name="T43" fmla="*/ 0 h 900"/>
                    <a:gd name="T44" fmla="*/ 0 w 97"/>
                    <a:gd name="T45" fmla="*/ 0 h 900"/>
                    <a:gd name="T46" fmla="*/ 0 w 97"/>
                    <a:gd name="T47" fmla="*/ 0 h 900"/>
                    <a:gd name="T48" fmla="*/ 0 w 97"/>
                    <a:gd name="T49" fmla="*/ 0 h 900"/>
                    <a:gd name="T50" fmla="*/ 0 w 97"/>
                    <a:gd name="T51" fmla="*/ 0 h 900"/>
                    <a:gd name="T52" fmla="*/ 0 w 97"/>
                    <a:gd name="T53" fmla="*/ 0 h 900"/>
                    <a:gd name="T54" fmla="*/ 0 w 97"/>
                    <a:gd name="T55" fmla="*/ 0 h 900"/>
                    <a:gd name="T56" fmla="*/ 0 w 97"/>
                    <a:gd name="T57" fmla="*/ 0 h 900"/>
                    <a:gd name="T58" fmla="*/ 0 w 97"/>
                    <a:gd name="T59" fmla="*/ 0 h 900"/>
                    <a:gd name="T60" fmla="*/ 0 w 97"/>
                    <a:gd name="T61" fmla="*/ 0 h 900"/>
                    <a:gd name="T62" fmla="*/ 0 w 97"/>
                    <a:gd name="T63" fmla="*/ 0 h 900"/>
                    <a:gd name="T64" fmla="*/ 0 w 97"/>
                    <a:gd name="T65" fmla="*/ 0 h 900"/>
                    <a:gd name="T66" fmla="*/ 0 w 97"/>
                    <a:gd name="T67" fmla="*/ 0 h 9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7"/>
                    <a:gd name="T103" fmla="*/ 0 h 900"/>
                    <a:gd name="T104" fmla="*/ 97 w 97"/>
                    <a:gd name="T105" fmla="*/ 900 h 90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7" h="900">
                      <a:moveTo>
                        <a:pt x="74" y="0"/>
                      </a:moveTo>
                      <a:lnTo>
                        <a:pt x="87" y="24"/>
                      </a:lnTo>
                      <a:lnTo>
                        <a:pt x="97" y="68"/>
                      </a:lnTo>
                      <a:lnTo>
                        <a:pt x="92" y="87"/>
                      </a:lnTo>
                      <a:lnTo>
                        <a:pt x="66" y="100"/>
                      </a:lnTo>
                      <a:lnTo>
                        <a:pt x="50" y="112"/>
                      </a:lnTo>
                      <a:lnTo>
                        <a:pt x="50" y="147"/>
                      </a:lnTo>
                      <a:lnTo>
                        <a:pt x="62" y="181"/>
                      </a:lnTo>
                      <a:lnTo>
                        <a:pt x="79" y="204"/>
                      </a:lnTo>
                      <a:lnTo>
                        <a:pt x="81" y="247"/>
                      </a:lnTo>
                      <a:lnTo>
                        <a:pt x="72" y="262"/>
                      </a:lnTo>
                      <a:lnTo>
                        <a:pt x="56" y="281"/>
                      </a:lnTo>
                      <a:lnTo>
                        <a:pt x="53" y="310"/>
                      </a:lnTo>
                      <a:lnTo>
                        <a:pt x="62" y="337"/>
                      </a:lnTo>
                      <a:lnTo>
                        <a:pt x="74" y="360"/>
                      </a:lnTo>
                      <a:lnTo>
                        <a:pt x="81" y="397"/>
                      </a:lnTo>
                      <a:lnTo>
                        <a:pt x="81" y="418"/>
                      </a:lnTo>
                      <a:lnTo>
                        <a:pt x="68" y="442"/>
                      </a:lnTo>
                      <a:lnTo>
                        <a:pt x="47" y="462"/>
                      </a:lnTo>
                      <a:lnTo>
                        <a:pt x="47" y="481"/>
                      </a:lnTo>
                      <a:lnTo>
                        <a:pt x="53" y="537"/>
                      </a:lnTo>
                      <a:lnTo>
                        <a:pt x="74" y="560"/>
                      </a:lnTo>
                      <a:lnTo>
                        <a:pt x="87" y="584"/>
                      </a:lnTo>
                      <a:lnTo>
                        <a:pt x="81" y="612"/>
                      </a:lnTo>
                      <a:lnTo>
                        <a:pt x="50" y="631"/>
                      </a:lnTo>
                      <a:lnTo>
                        <a:pt x="35" y="650"/>
                      </a:lnTo>
                      <a:lnTo>
                        <a:pt x="31" y="684"/>
                      </a:lnTo>
                      <a:lnTo>
                        <a:pt x="47" y="729"/>
                      </a:lnTo>
                      <a:lnTo>
                        <a:pt x="60" y="773"/>
                      </a:lnTo>
                      <a:lnTo>
                        <a:pt x="60" y="797"/>
                      </a:lnTo>
                      <a:lnTo>
                        <a:pt x="53" y="831"/>
                      </a:lnTo>
                      <a:lnTo>
                        <a:pt x="35" y="837"/>
                      </a:lnTo>
                      <a:lnTo>
                        <a:pt x="23" y="862"/>
                      </a:lnTo>
                      <a:lnTo>
                        <a:pt x="23" y="891"/>
                      </a:lnTo>
                      <a:lnTo>
                        <a:pt x="0" y="900"/>
                      </a:lnTo>
                      <a:lnTo>
                        <a:pt x="10" y="868"/>
                      </a:lnTo>
                      <a:lnTo>
                        <a:pt x="29" y="831"/>
                      </a:lnTo>
                      <a:lnTo>
                        <a:pt x="35" y="805"/>
                      </a:lnTo>
                      <a:lnTo>
                        <a:pt x="35" y="755"/>
                      </a:lnTo>
                      <a:lnTo>
                        <a:pt x="23" y="712"/>
                      </a:lnTo>
                      <a:lnTo>
                        <a:pt x="18" y="679"/>
                      </a:lnTo>
                      <a:lnTo>
                        <a:pt x="16" y="644"/>
                      </a:lnTo>
                      <a:lnTo>
                        <a:pt x="37" y="616"/>
                      </a:lnTo>
                      <a:lnTo>
                        <a:pt x="50" y="597"/>
                      </a:lnTo>
                      <a:lnTo>
                        <a:pt x="42" y="560"/>
                      </a:lnTo>
                      <a:lnTo>
                        <a:pt x="23" y="531"/>
                      </a:lnTo>
                      <a:lnTo>
                        <a:pt x="18" y="505"/>
                      </a:lnTo>
                      <a:lnTo>
                        <a:pt x="16" y="468"/>
                      </a:lnTo>
                      <a:lnTo>
                        <a:pt x="24" y="444"/>
                      </a:lnTo>
                      <a:lnTo>
                        <a:pt x="42" y="418"/>
                      </a:lnTo>
                      <a:lnTo>
                        <a:pt x="53" y="400"/>
                      </a:lnTo>
                      <a:lnTo>
                        <a:pt x="53" y="381"/>
                      </a:lnTo>
                      <a:lnTo>
                        <a:pt x="42" y="360"/>
                      </a:lnTo>
                      <a:lnTo>
                        <a:pt x="29" y="318"/>
                      </a:lnTo>
                      <a:lnTo>
                        <a:pt x="29" y="292"/>
                      </a:lnTo>
                      <a:lnTo>
                        <a:pt x="35" y="266"/>
                      </a:lnTo>
                      <a:lnTo>
                        <a:pt x="47" y="247"/>
                      </a:lnTo>
                      <a:lnTo>
                        <a:pt x="50" y="229"/>
                      </a:lnTo>
                      <a:lnTo>
                        <a:pt x="47" y="205"/>
                      </a:lnTo>
                      <a:lnTo>
                        <a:pt x="31" y="173"/>
                      </a:lnTo>
                      <a:lnTo>
                        <a:pt x="23" y="150"/>
                      </a:lnTo>
                      <a:lnTo>
                        <a:pt x="24" y="110"/>
                      </a:lnTo>
                      <a:lnTo>
                        <a:pt x="37" y="94"/>
                      </a:lnTo>
                      <a:lnTo>
                        <a:pt x="53" y="68"/>
                      </a:lnTo>
                      <a:lnTo>
                        <a:pt x="62" y="47"/>
                      </a:lnTo>
                      <a:lnTo>
                        <a:pt x="56" y="29"/>
                      </a:lnTo>
                      <a:lnTo>
                        <a:pt x="60" y="10"/>
                      </a:lnTo>
                      <a:lnTo>
                        <a:pt x="7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1" name="Freeform 219">
                  <a:extLst>
                    <a:ext uri="{FF2B5EF4-FFF2-40B4-BE49-F238E27FC236}">
                      <a16:creationId xmlns:a16="http://schemas.microsoft.com/office/drawing/2014/main" id="{385B44AE-B012-4CC2-980A-54C3C4FD6FAF}"/>
                    </a:ext>
                  </a:extLst>
                </p:cNvPr>
                <p:cNvSpPr>
                  <a:spLocks/>
                </p:cNvSpPr>
                <p:nvPr/>
              </p:nvSpPr>
              <p:spPr bwMode="auto">
                <a:xfrm>
                  <a:off x="4065" y="1093"/>
                  <a:ext cx="75" cy="65"/>
                </a:xfrm>
                <a:custGeom>
                  <a:avLst/>
                  <a:gdLst>
                    <a:gd name="T0" fmla="*/ 0 w 225"/>
                    <a:gd name="T1" fmla="*/ 0 h 193"/>
                    <a:gd name="T2" fmla="*/ 0 w 225"/>
                    <a:gd name="T3" fmla="*/ 0 h 193"/>
                    <a:gd name="T4" fmla="*/ 0 w 225"/>
                    <a:gd name="T5" fmla="*/ 0 h 193"/>
                    <a:gd name="T6" fmla="*/ 0 w 225"/>
                    <a:gd name="T7" fmla="*/ 0 h 193"/>
                    <a:gd name="T8" fmla="*/ 0 w 225"/>
                    <a:gd name="T9" fmla="*/ 0 h 193"/>
                    <a:gd name="T10" fmla="*/ 0 w 225"/>
                    <a:gd name="T11" fmla="*/ 0 h 193"/>
                    <a:gd name="T12" fmla="*/ 0 w 225"/>
                    <a:gd name="T13" fmla="*/ 0 h 193"/>
                    <a:gd name="T14" fmla="*/ 0 w 225"/>
                    <a:gd name="T15" fmla="*/ 0 h 193"/>
                    <a:gd name="T16" fmla="*/ 0 w 225"/>
                    <a:gd name="T17" fmla="*/ 0 h 1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5"/>
                    <a:gd name="T28" fmla="*/ 0 h 193"/>
                    <a:gd name="T29" fmla="*/ 225 w 225"/>
                    <a:gd name="T30" fmla="*/ 193 h 19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5" h="193">
                      <a:moveTo>
                        <a:pt x="225" y="156"/>
                      </a:moveTo>
                      <a:lnTo>
                        <a:pt x="156" y="100"/>
                      </a:lnTo>
                      <a:lnTo>
                        <a:pt x="99" y="50"/>
                      </a:lnTo>
                      <a:lnTo>
                        <a:pt x="48" y="0"/>
                      </a:lnTo>
                      <a:lnTo>
                        <a:pt x="0" y="0"/>
                      </a:lnTo>
                      <a:lnTo>
                        <a:pt x="112" y="81"/>
                      </a:lnTo>
                      <a:lnTo>
                        <a:pt x="166" y="130"/>
                      </a:lnTo>
                      <a:lnTo>
                        <a:pt x="212" y="193"/>
                      </a:lnTo>
                      <a:lnTo>
                        <a:pt x="225"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2" name="Freeform 220">
                  <a:extLst>
                    <a:ext uri="{FF2B5EF4-FFF2-40B4-BE49-F238E27FC236}">
                      <a16:creationId xmlns:a16="http://schemas.microsoft.com/office/drawing/2014/main" id="{B520EB94-0E55-4D6D-BA2E-8D0A64D129E1}"/>
                    </a:ext>
                  </a:extLst>
                </p:cNvPr>
                <p:cNvSpPr>
                  <a:spLocks/>
                </p:cNvSpPr>
                <p:nvPr/>
              </p:nvSpPr>
              <p:spPr bwMode="auto">
                <a:xfrm>
                  <a:off x="4065" y="1130"/>
                  <a:ext cx="65" cy="53"/>
                </a:xfrm>
                <a:custGeom>
                  <a:avLst/>
                  <a:gdLst>
                    <a:gd name="T0" fmla="*/ 0 w 195"/>
                    <a:gd name="T1" fmla="*/ 0 h 159"/>
                    <a:gd name="T2" fmla="*/ 0 w 195"/>
                    <a:gd name="T3" fmla="*/ 0 h 159"/>
                    <a:gd name="T4" fmla="*/ 0 w 195"/>
                    <a:gd name="T5" fmla="*/ 0 h 159"/>
                    <a:gd name="T6" fmla="*/ 0 w 195"/>
                    <a:gd name="T7" fmla="*/ 0 h 159"/>
                    <a:gd name="T8" fmla="*/ 0 w 195"/>
                    <a:gd name="T9" fmla="*/ 0 h 159"/>
                    <a:gd name="T10" fmla="*/ 0 w 195"/>
                    <a:gd name="T11" fmla="*/ 0 h 159"/>
                    <a:gd name="T12" fmla="*/ 0 w 195"/>
                    <a:gd name="T13" fmla="*/ 0 h 159"/>
                    <a:gd name="T14" fmla="*/ 0 w 195"/>
                    <a:gd name="T15" fmla="*/ 0 h 159"/>
                    <a:gd name="T16" fmla="*/ 0 w 195"/>
                    <a:gd name="T17" fmla="*/ 0 h 159"/>
                    <a:gd name="T18" fmla="*/ 0 w 195"/>
                    <a:gd name="T19" fmla="*/ 0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5"/>
                    <a:gd name="T31" fmla="*/ 0 h 159"/>
                    <a:gd name="T32" fmla="*/ 195 w 195"/>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5" h="159">
                      <a:moveTo>
                        <a:pt x="195" y="100"/>
                      </a:moveTo>
                      <a:lnTo>
                        <a:pt x="144" y="82"/>
                      </a:lnTo>
                      <a:lnTo>
                        <a:pt x="107" y="50"/>
                      </a:lnTo>
                      <a:lnTo>
                        <a:pt x="39" y="0"/>
                      </a:lnTo>
                      <a:lnTo>
                        <a:pt x="0" y="0"/>
                      </a:lnTo>
                      <a:lnTo>
                        <a:pt x="89" y="50"/>
                      </a:lnTo>
                      <a:lnTo>
                        <a:pt x="122" y="84"/>
                      </a:lnTo>
                      <a:lnTo>
                        <a:pt x="195" y="159"/>
                      </a:lnTo>
                      <a:lnTo>
                        <a:pt x="191" y="113"/>
                      </a:lnTo>
                      <a:lnTo>
                        <a:pt x="195"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3" name="Freeform 221">
                  <a:extLst>
                    <a:ext uri="{FF2B5EF4-FFF2-40B4-BE49-F238E27FC236}">
                      <a16:creationId xmlns:a16="http://schemas.microsoft.com/office/drawing/2014/main" id="{11C2680B-73FC-449E-9BF7-BBD57D5B17B3}"/>
                    </a:ext>
                  </a:extLst>
                </p:cNvPr>
                <p:cNvSpPr>
                  <a:spLocks/>
                </p:cNvSpPr>
                <p:nvPr/>
              </p:nvSpPr>
              <p:spPr bwMode="auto">
                <a:xfrm>
                  <a:off x="4055" y="1161"/>
                  <a:ext cx="76" cy="83"/>
                </a:xfrm>
                <a:custGeom>
                  <a:avLst/>
                  <a:gdLst>
                    <a:gd name="T0" fmla="*/ 0 w 229"/>
                    <a:gd name="T1" fmla="*/ 0 h 247"/>
                    <a:gd name="T2" fmla="*/ 0 w 229"/>
                    <a:gd name="T3" fmla="*/ 0 h 247"/>
                    <a:gd name="T4" fmla="*/ 0 w 229"/>
                    <a:gd name="T5" fmla="*/ 0 h 247"/>
                    <a:gd name="T6" fmla="*/ 0 w 229"/>
                    <a:gd name="T7" fmla="*/ 0 h 247"/>
                    <a:gd name="T8" fmla="*/ 0 w 229"/>
                    <a:gd name="T9" fmla="*/ 0 h 247"/>
                    <a:gd name="T10" fmla="*/ 0 w 229"/>
                    <a:gd name="T11" fmla="*/ 0 h 247"/>
                    <a:gd name="T12" fmla="*/ 0 w 229"/>
                    <a:gd name="T13" fmla="*/ 0 h 247"/>
                    <a:gd name="T14" fmla="*/ 0 w 229"/>
                    <a:gd name="T15" fmla="*/ 0 h 247"/>
                    <a:gd name="T16" fmla="*/ 0 w 229"/>
                    <a:gd name="T17" fmla="*/ 0 h 247"/>
                    <a:gd name="T18" fmla="*/ 0 w 229"/>
                    <a:gd name="T19" fmla="*/ 0 h 247"/>
                    <a:gd name="T20" fmla="*/ 0 w 229"/>
                    <a:gd name="T21" fmla="*/ 0 h 247"/>
                    <a:gd name="T22" fmla="*/ 0 w 229"/>
                    <a:gd name="T23" fmla="*/ 0 h 247"/>
                    <a:gd name="T24" fmla="*/ 0 w 229"/>
                    <a:gd name="T25" fmla="*/ 0 h 247"/>
                    <a:gd name="T26" fmla="*/ 0 w 229"/>
                    <a:gd name="T27" fmla="*/ 0 h 2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9"/>
                    <a:gd name="T43" fmla="*/ 0 h 247"/>
                    <a:gd name="T44" fmla="*/ 229 w 229"/>
                    <a:gd name="T45" fmla="*/ 247 h 24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9" h="247">
                      <a:moveTo>
                        <a:pt x="225" y="184"/>
                      </a:moveTo>
                      <a:lnTo>
                        <a:pt x="162" y="128"/>
                      </a:lnTo>
                      <a:lnTo>
                        <a:pt x="137" y="90"/>
                      </a:lnTo>
                      <a:lnTo>
                        <a:pt x="87" y="53"/>
                      </a:lnTo>
                      <a:lnTo>
                        <a:pt x="43" y="19"/>
                      </a:lnTo>
                      <a:lnTo>
                        <a:pt x="12" y="0"/>
                      </a:lnTo>
                      <a:lnTo>
                        <a:pt x="0" y="0"/>
                      </a:lnTo>
                      <a:lnTo>
                        <a:pt x="0" y="19"/>
                      </a:lnTo>
                      <a:lnTo>
                        <a:pt x="37" y="45"/>
                      </a:lnTo>
                      <a:lnTo>
                        <a:pt x="106" y="88"/>
                      </a:lnTo>
                      <a:lnTo>
                        <a:pt x="156" y="139"/>
                      </a:lnTo>
                      <a:lnTo>
                        <a:pt x="191" y="195"/>
                      </a:lnTo>
                      <a:lnTo>
                        <a:pt x="229" y="247"/>
                      </a:lnTo>
                      <a:lnTo>
                        <a:pt x="225" y="1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4" name="Freeform 222">
                  <a:extLst>
                    <a:ext uri="{FF2B5EF4-FFF2-40B4-BE49-F238E27FC236}">
                      <a16:creationId xmlns:a16="http://schemas.microsoft.com/office/drawing/2014/main" id="{A1BEF55F-4B90-4C6D-995D-319ED8B705B1}"/>
                    </a:ext>
                  </a:extLst>
                </p:cNvPr>
                <p:cNvSpPr>
                  <a:spLocks/>
                </p:cNvSpPr>
                <p:nvPr/>
              </p:nvSpPr>
              <p:spPr bwMode="auto">
                <a:xfrm>
                  <a:off x="4062" y="1229"/>
                  <a:ext cx="60" cy="48"/>
                </a:xfrm>
                <a:custGeom>
                  <a:avLst/>
                  <a:gdLst>
                    <a:gd name="T0" fmla="*/ 0 w 178"/>
                    <a:gd name="T1" fmla="*/ 0 h 144"/>
                    <a:gd name="T2" fmla="*/ 0 w 178"/>
                    <a:gd name="T3" fmla="*/ 0 h 144"/>
                    <a:gd name="T4" fmla="*/ 0 w 178"/>
                    <a:gd name="T5" fmla="*/ 0 h 144"/>
                    <a:gd name="T6" fmla="*/ 0 w 178"/>
                    <a:gd name="T7" fmla="*/ 0 h 144"/>
                    <a:gd name="T8" fmla="*/ 0 w 178"/>
                    <a:gd name="T9" fmla="*/ 0 h 144"/>
                    <a:gd name="T10" fmla="*/ 0 w 178"/>
                    <a:gd name="T11" fmla="*/ 0 h 144"/>
                    <a:gd name="T12" fmla="*/ 0 w 178"/>
                    <a:gd name="T13" fmla="*/ 0 h 144"/>
                    <a:gd name="T14" fmla="*/ 0 w 178"/>
                    <a:gd name="T15" fmla="*/ 0 h 144"/>
                    <a:gd name="T16" fmla="*/ 0 w 178"/>
                    <a:gd name="T17" fmla="*/ 0 h 144"/>
                    <a:gd name="T18" fmla="*/ 0 w 178"/>
                    <a:gd name="T19" fmla="*/ 0 h 144"/>
                    <a:gd name="T20" fmla="*/ 0 w 178"/>
                    <a:gd name="T21" fmla="*/ 0 h 144"/>
                    <a:gd name="T22" fmla="*/ 0 w 178"/>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8"/>
                    <a:gd name="T37" fmla="*/ 0 h 144"/>
                    <a:gd name="T38" fmla="*/ 178 w 178"/>
                    <a:gd name="T39" fmla="*/ 144 h 1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8" h="144">
                      <a:moveTo>
                        <a:pt x="178" y="118"/>
                      </a:moveTo>
                      <a:lnTo>
                        <a:pt x="128" y="65"/>
                      </a:lnTo>
                      <a:lnTo>
                        <a:pt x="76" y="31"/>
                      </a:lnTo>
                      <a:lnTo>
                        <a:pt x="32" y="8"/>
                      </a:lnTo>
                      <a:lnTo>
                        <a:pt x="0" y="0"/>
                      </a:lnTo>
                      <a:lnTo>
                        <a:pt x="20" y="31"/>
                      </a:lnTo>
                      <a:lnTo>
                        <a:pt x="76" y="62"/>
                      </a:lnTo>
                      <a:lnTo>
                        <a:pt x="120" y="108"/>
                      </a:lnTo>
                      <a:lnTo>
                        <a:pt x="141" y="138"/>
                      </a:lnTo>
                      <a:lnTo>
                        <a:pt x="160" y="144"/>
                      </a:lnTo>
                      <a:lnTo>
                        <a:pt x="177" y="133"/>
                      </a:lnTo>
                      <a:lnTo>
                        <a:pt x="178"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5" name="Freeform 223">
                  <a:extLst>
                    <a:ext uri="{FF2B5EF4-FFF2-40B4-BE49-F238E27FC236}">
                      <a16:creationId xmlns:a16="http://schemas.microsoft.com/office/drawing/2014/main" id="{4C1E6966-4202-4F55-8856-FD7A94A983D1}"/>
                    </a:ext>
                  </a:extLst>
                </p:cNvPr>
                <p:cNvSpPr>
                  <a:spLocks/>
                </p:cNvSpPr>
                <p:nvPr/>
              </p:nvSpPr>
              <p:spPr bwMode="auto">
                <a:xfrm>
                  <a:off x="4055" y="1262"/>
                  <a:ext cx="66" cy="60"/>
                </a:xfrm>
                <a:custGeom>
                  <a:avLst/>
                  <a:gdLst>
                    <a:gd name="T0" fmla="*/ 0 w 197"/>
                    <a:gd name="T1" fmla="*/ 0 h 179"/>
                    <a:gd name="T2" fmla="*/ 0 w 197"/>
                    <a:gd name="T3" fmla="*/ 0 h 179"/>
                    <a:gd name="T4" fmla="*/ 0 w 197"/>
                    <a:gd name="T5" fmla="*/ 0 h 179"/>
                    <a:gd name="T6" fmla="*/ 0 w 197"/>
                    <a:gd name="T7" fmla="*/ 0 h 179"/>
                    <a:gd name="T8" fmla="*/ 0 w 197"/>
                    <a:gd name="T9" fmla="*/ 0 h 179"/>
                    <a:gd name="T10" fmla="*/ 0 w 197"/>
                    <a:gd name="T11" fmla="*/ 0 h 179"/>
                    <a:gd name="T12" fmla="*/ 0 w 197"/>
                    <a:gd name="T13" fmla="*/ 0 h 179"/>
                    <a:gd name="T14" fmla="*/ 0 w 197"/>
                    <a:gd name="T15" fmla="*/ 0 h 179"/>
                    <a:gd name="T16" fmla="*/ 0 w 197"/>
                    <a:gd name="T17" fmla="*/ 0 h 179"/>
                    <a:gd name="T18" fmla="*/ 0 w 197"/>
                    <a:gd name="T19" fmla="*/ 0 h 179"/>
                    <a:gd name="T20" fmla="*/ 0 w 197"/>
                    <a:gd name="T21" fmla="*/ 0 h 179"/>
                    <a:gd name="T22" fmla="*/ 0 w 197"/>
                    <a:gd name="T23" fmla="*/ 0 h 1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7"/>
                    <a:gd name="T37" fmla="*/ 0 h 179"/>
                    <a:gd name="T38" fmla="*/ 197 w 197"/>
                    <a:gd name="T39" fmla="*/ 179 h 1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7" h="179">
                      <a:moveTo>
                        <a:pt x="197" y="166"/>
                      </a:moveTo>
                      <a:lnTo>
                        <a:pt x="146" y="112"/>
                      </a:lnTo>
                      <a:lnTo>
                        <a:pt x="83" y="47"/>
                      </a:lnTo>
                      <a:lnTo>
                        <a:pt x="46" y="16"/>
                      </a:lnTo>
                      <a:lnTo>
                        <a:pt x="17" y="0"/>
                      </a:lnTo>
                      <a:lnTo>
                        <a:pt x="0" y="10"/>
                      </a:lnTo>
                      <a:lnTo>
                        <a:pt x="33" y="37"/>
                      </a:lnTo>
                      <a:lnTo>
                        <a:pt x="90" y="94"/>
                      </a:lnTo>
                      <a:lnTo>
                        <a:pt x="142" y="150"/>
                      </a:lnTo>
                      <a:lnTo>
                        <a:pt x="177" y="179"/>
                      </a:lnTo>
                      <a:lnTo>
                        <a:pt x="186" y="179"/>
                      </a:lnTo>
                      <a:lnTo>
                        <a:pt x="197" y="1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 name="Freeform 224">
                  <a:extLst>
                    <a:ext uri="{FF2B5EF4-FFF2-40B4-BE49-F238E27FC236}">
                      <a16:creationId xmlns:a16="http://schemas.microsoft.com/office/drawing/2014/main" id="{67880597-F5B6-44DD-A1EB-582A1B53D98E}"/>
                    </a:ext>
                  </a:extLst>
                </p:cNvPr>
                <p:cNvSpPr>
                  <a:spLocks/>
                </p:cNvSpPr>
                <p:nvPr/>
              </p:nvSpPr>
              <p:spPr bwMode="auto">
                <a:xfrm>
                  <a:off x="4063" y="1312"/>
                  <a:ext cx="46" cy="47"/>
                </a:xfrm>
                <a:custGeom>
                  <a:avLst/>
                  <a:gdLst>
                    <a:gd name="T0" fmla="*/ 0 w 139"/>
                    <a:gd name="T1" fmla="*/ 0 h 141"/>
                    <a:gd name="T2" fmla="*/ 0 w 139"/>
                    <a:gd name="T3" fmla="*/ 0 h 141"/>
                    <a:gd name="T4" fmla="*/ 0 w 139"/>
                    <a:gd name="T5" fmla="*/ 0 h 141"/>
                    <a:gd name="T6" fmla="*/ 0 w 139"/>
                    <a:gd name="T7" fmla="*/ 0 h 141"/>
                    <a:gd name="T8" fmla="*/ 0 w 139"/>
                    <a:gd name="T9" fmla="*/ 0 h 141"/>
                    <a:gd name="T10" fmla="*/ 0 w 139"/>
                    <a:gd name="T11" fmla="*/ 0 h 141"/>
                    <a:gd name="T12" fmla="*/ 0 w 139"/>
                    <a:gd name="T13" fmla="*/ 0 h 141"/>
                    <a:gd name="T14" fmla="*/ 0 w 139"/>
                    <a:gd name="T15" fmla="*/ 0 h 141"/>
                    <a:gd name="T16" fmla="*/ 0 w 139"/>
                    <a:gd name="T17" fmla="*/ 0 h 1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41"/>
                    <a:gd name="T29" fmla="*/ 139 w 139"/>
                    <a:gd name="T30" fmla="*/ 141 h 1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41">
                      <a:moveTo>
                        <a:pt x="137" y="118"/>
                      </a:moveTo>
                      <a:lnTo>
                        <a:pt x="80" y="36"/>
                      </a:lnTo>
                      <a:lnTo>
                        <a:pt x="25" y="4"/>
                      </a:lnTo>
                      <a:lnTo>
                        <a:pt x="0" y="0"/>
                      </a:lnTo>
                      <a:lnTo>
                        <a:pt x="6" y="16"/>
                      </a:lnTo>
                      <a:lnTo>
                        <a:pt x="69" y="62"/>
                      </a:lnTo>
                      <a:lnTo>
                        <a:pt x="130" y="136"/>
                      </a:lnTo>
                      <a:lnTo>
                        <a:pt x="139" y="141"/>
                      </a:lnTo>
                      <a:lnTo>
                        <a:pt x="137"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7" name="Freeform 225">
                  <a:extLst>
                    <a:ext uri="{FF2B5EF4-FFF2-40B4-BE49-F238E27FC236}">
                      <a16:creationId xmlns:a16="http://schemas.microsoft.com/office/drawing/2014/main" id="{E2842A7C-3166-4EAA-8D6D-C96F8C1A54CD}"/>
                    </a:ext>
                  </a:extLst>
                </p:cNvPr>
                <p:cNvSpPr>
                  <a:spLocks/>
                </p:cNvSpPr>
                <p:nvPr/>
              </p:nvSpPr>
              <p:spPr bwMode="auto">
                <a:xfrm>
                  <a:off x="4065" y="1358"/>
                  <a:ext cx="31" cy="36"/>
                </a:xfrm>
                <a:custGeom>
                  <a:avLst/>
                  <a:gdLst>
                    <a:gd name="T0" fmla="*/ 0 w 93"/>
                    <a:gd name="T1" fmla="*/ 0 h 107"/>
                    <a:gd name="T2" fmla="*/ 0 w 93"/>
                    <a:gd name="T3" fmla="*/ 0 h 107"/>
                    <a:gd name="T4" fmla="*/ 0 w 93"/>
                    <a:gd name="T5" fmla="*/ 0 h 107"/>
                    <a:gd name="T6" fmla="*/ 0 w 93"/>
                    <a:gd name="T7" fmla="*/ 0 h 107"/>
                    <a:gd name="T8" fmla="*/ 0 w 93"/>
                    <a:gd name="T9" fmla="*/ 0 h 107"/>
                    <a:gd name="T10" fmla="*/ 0 w 93"/>
                    <a:gd name="T11" fmla="*/ 0 h 107"/>
                    <a:gd name="T12" fmla="*/ 0 w 93"/>
                    <a:gd name="T13" fmla="*/ 0 h 107"/>
                    <a:gd name="T14" fmla="*/ 0 w 93"/>
                    <a:gd name="T15" fmla="*/ 0 h 107"/>
                    <a:gd name="T16" fmla="*/ 0 w 93"/>
                    <a:gd name="T17" fmla="*/ 0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3"/>
                    <a:gd name="T28" fmla="*/ 0 h 107"/>
                    <a:gd name="T29" fmla="*/ 93 w 93"/>
                    <a:gd name="T30" fmla="*/ 107 h 1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3" h="107">
                      <a:moveTo>
                        <a:pt x="89" y="81"/>
                      </a:moveTo>
                      <a:lnTo>
                        <a:pt x="43" y="19"/>
                      </a:lnTo>
                      <a:lnTo>
                        <a:pt x="3" y="0"/>
                      </a:lnTo>
                      <a:lnTo>
                        <a:pt x="0" y="19"/>
                      </a:lnTo>
                      <a:lnTo>
                        <a:pt x="19" y="50"/>
                      </a:lnTo>
                      <a:lnTo>
                        <a:pt x="69" y="92"/>
                      </a:lnTo>
                      <a:lnTo>
                        <a:pt x="83" y="107"/>
                      </a:lnTo>
                      <a:lnTo>
                        <a:pt x="93" y="100"/>
                      </a:lnTo>
                      <a:lnTo>
                        <a:pt x="89"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 name="Freeform 226">
                  <a:extLst>
                    <a:ext uri="{FF2B5EF4-FFF2-40B4-BE49-F238E27FC236}">
                      <a16:creationId xmlns:a16="http://schemas.microsoft.com/office/drawing/2014/main" id="{E7D59570-2A47-47B9-8AB9-34D36526616F}"/>
                    </a:ext>
                  </a:extLst>
                </p:cNvPr>
                <p:cNvSpPr>
                  <a:spLocks/>
                </p:cNvSpPr>
                <p:nvPr/>
              </p:nvSpPr>
              <p:spPr bwMode="auto">
                <a:xfrm>
                  <a:off x="4067" y="1405"/>
                  <a:ext cx="40" cy="41"/>
                </a:xfrm>
                <a:custGeom>
                  <a:avLst/>
                  <a:gdLst>
                    <a:gd name="T0" fmla="*/ 0 w 119"/>
                    <a:gd name="T1" fmla="*/ 0 h 121"/>
                    <a:gd name="T2" fmla="*/ 0 w 119"/>
                    <a:gd name="T3" fmla="*/ 0 h 121"/>
                    <a:gd name="T4" fmla="*/ 0 w 119"/>
                    <a:gd name="T5" fmla="*/ 0 h 121"/>
                    <a:gd name="T6" fmla="*/ 0 w 119"/>
                    <a:gd name="T7" fmla="*/ 0 h 121"/>
                    <a:gd name="T8" fmla="*/ 0 w 119"/>
                    <a:gd name="T9" fmla="*/ 0 h 121"/>
                    <a:gd name="T10" fmla="*/ 0 w 119"/>
                    <a:gd name="T11" fmla="*/ 0 h 121"/>
                    <a:gd name="T12" fmla="*/ 0 w 119"/>
                    <a:gd name="T13" fmla="*/ 0 h 121"/>
                    <a:gd name="T14" fmla="*/ 0 w 119"/>
                    <a:gd name="T15" fmla="*/ 0 h 121"/>
                    <a:gd name="T16" fmla="*/ 0 w 119"/>
                    <a:gd name="T17" fmla="*/ 0 h 1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9"/>
                    <a:gd name="T28" fmla="*/ 0 h 121"/>
                    <a:gd name="T29" fmla="*/ 119 w 119"/>
                    <a:gd name="T30" fmla="*/ 121 h 1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9" h="121">
                      <a:moveTo>
                        <a:pt x="119" y="121"/>
                      </a:moveTo>
                      <a:lnTo>
                        <a:pt x="103" y="102"/>
                      </a:lnTo>
                      <a:lnTo>
                        <a:pt x="69" y="52"/>
                      </a:lnTo>
                      <a:lnTo>
                        <a:pt x="21" y="0"/>
                      </a:lnTo>
                      <a:lnTo>
                        <a:pt x="0" y="0"/>
                      </a:lnTo>
                      <a:lnTo>
                        <a:pt x="8" y="18"/>
                      </a:lnTo>
                      <a:lnTo>
                        <a:pt x="46" y="68"/>
                      </a:lnTo>
                      <a:lnTo>
                        <a:pt x="83" y="118"/>
                      </a:lnTo>
                      <a:lnTo>
                        <a:pt x="119" y="1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9" name="Freeform 227">
                  <a:extLst>
                    <a:ext uri="{FF2B5EF4-FFF2-40B4-BE49-F238E27FC236}">
                      <a16:creationId xmlns:a16="http://schemas.microsoft.com/office/drawing/2014/main" id="{FBE733F0-4D54-44C2-9995-5A5F086C1AB5}"/>
                    </a:ext>
                  </a:extLst>
                </p:cNvPr>
                <p:cNvSpPr>
                  <a:spLocks/>
                </p:cNvSpPr>
                <p:nvPr/>
              </p:nvSpPr>
              <p:spPr bwMode="auto">
                <a:xfrm>
                  <a:off x="4121" y="1070"/>
                  <a:ext cx="121" cy="448"/>
                </a:xfrm>
                <a:custGeom>
                  <a:avLst/>
                  <a:gdLst>
                    <a:gd name="T0" fmla="*/ 0 w 363"/>
                    <a:gd name="T1" fmla="*/ 0 h 1345"/>
                    <a:gd name="T2" fmla="*/ 0 w 363"/>
                    <a:gd name="T3" fmla="*/ 0 h 1345"/>
                    <a:gd name="T4" fmla="*/ 0 w 363"/>
                    <a:gd name="T5" fmla="*/ 0 h 1345"/>
                    <a:gd name="T6" fmla="*/ 0 w 363"/>
                    <a:gd name="T7" fmla="*/ 0 h 1345"/>
                    <a:gd name="T8" fmla="*/ 0 w 363"/>
                    <a:gd name="T9" fmla="*/ 0 h 1345"/>
                    <a:gd name="T10" fmla="*/ 0 w 363"/>
                    <a:gd name="T11" fmla="*/ 0 h 1345"/>
                    <a:gd name="T12" fmla="*/ 0 w 363"/>
                    <a:gd name="T13" fmla="*/ 0 h 1345"/>
                    <a:gd name="T14" fmla="*/ 0 w 363"/>
                    <a:gd name="T15" fmla="*/ 0 h 1345"/>
                    <a:gd name="T16" fmla="*/ 0 w 363"/>
                    <a:gd name="T17" fmla="*/ 0 h 1345"/>
                    <a:gd name="T18" fmla="*/ 0 w 363"/>
                    <a:gd name="T19" fmla="*/ 0 h 1345"/>
                    <a:gd name="T20" fmla="*/ 0 w 363"/>
                    <a:gd name="T21" fmla="*/ 0 h 1345"/>
                    <a:gd name="T22" fmla="*/ 0 w 363"/>
                    <a:gd name="T23" fmla="*/ 0 h 1345"/>
                    <a:gd name="T24" fmla="*/ 0 w 363"/>
                    <a:gd name="T25" fmla="*/ 0 h 1345"/>
                    <a:gd name="T26" fmla="*/ 0 w 363"/>
                    <a:gd name="T27" fmla="*/ 0 h 1345"/>
                    <a:gd name="T28" fmla="*/ 0 w 363"/>
                    <a:gd name="T29" fmla="*/ 0 h 1345"/>
                    <a:gd name="T30" fmla="*/ 0 w 363"/>
                    <a:gd name="T31" fmla="*/ 0 h 1345"/>
                    <a:gd name="T32" fmla="*/ 0 w 363"/>
                    <a:gd name="T33" fmla="*/ 0 h 1345"/>
                    <a:gd name="T34" fmla="*/ 0 w 363"/>
                    <a:gd name="T35" fmla="*/ 0 h 1345"/>
                    <a:gd name="T36" fmla="*/ 0 w 363"/>
                    <a:gd name="T37" fmla="*/ 0 h 1345"/>
                    <a:gd name="T38" fmla="*/ 0 w 363"/>
                    <a:gd name="T39" fmla="*/ 0 h 1345"/>
                    <a:gd name="T40" fmla="*/ 0 w 363"/>
                    <a:gd name="T41" fmla="*/ 0 h 1345"/>
                    <a:gd name="T42" fmla="*/ 0 w 363"/>
                    <a:gd name="T43" fmla="*/ 0 h 1345"/>
                    <a:gd name="T44" fmla="*/ 0 w 363"/>
                    <a:gd name="T45" fmla="*/ 0 h 1345"/>
                    <a:gd name="T46" fmla="*/ 0 w 363"/>
                    <a:gd name="T47" fmla="*/ 0 h 1345"/>
                    <a:gd name="T48" fmla="*/ 0 w 363"/>
                    <a:gd name="T49" fmla="*/ 0 h 1345"/>
                    <a:gd name="T50" fmla="*/ 0 w 363"/>
                    <a:gd name="T51" fmla="*/ 0 h 1345"/>
                    <a:gd name="T52" fmla="*/ 0 w 363"/>
                    <a:gd name="T53" fmla="*/ 0 h 1345"/>
                    <a:gd name="T54" fmla="*/ 0 w 363"/>
                    <a:gd name="T55" fmla="*/ 0 h 1345"/>
                    <a:gd name="T56" fmla="*/ 0 w 363"/>
                    <a:gd name="T57" fmla="*/ 0 h 1345"/>
                    <a:gd name="T58" fmla="*/ 0 w 363"/>
                    <a:gd name="T59" fmla="*/ 0 h 1345"/>
                    <a:gd name="T60" fmla="*/ 0 w 363"/>
                    <a:gd name="T61" fmla="*/ 0 h 1345"/>
                    <a:gd name="T62" fmla="*/ 0 w 363"/>
                    <a:gd name="T63" fmla="*/ 0 h 1345"/>
                    <a:gd name="T64" fmla="*/ 0 w 363"/>
                    <a:gd name="T65" fmla="*/ 0 h 1345"/>
                    <a:gd name="T66" fmla="*/ 0 w 363"/>
                    <a:gd name="T67" fmla="*/ 0 h 1345"/>
                    <a:gd name="T68" fmla="*/ 0 w 363"/>
                    <a:gd name="T69" fmla="*/ 0 h 1345"/>
                    <a:gd name="T70" fmla="*/ 0 w 363"/>
                    <a:gd name="T71" fmla="*/ 0 h 1345"/>
                    <a:gd name="T72" fmla="*/ 0 w 363"/>
                    <a:gd name="T73" fmla="*/ 0 h 1345"/>
                    <a:gd name="T74" fmla="*/ 0 w 363"/>
                    <a:gd name="T75" fmla="*/ 0 h 1345"/>
                    <a:gd name="T76" fmla="*/ 0 w 363"/>
                    <a:gd name="T77" fmla="*/ 0 h 1345"/>
                    <a:gd name="T78" fmla="*/ 0 w 363"/>
                    <a:gd name="T79" fmla="*/ 0 h 1345"/>
                    <a:gd name="T80" fmla="*/ 0 w 363"/>
                    <a:gd name="T81" fmla="*/ 0 h 1345"/>
                    <a:gd name="T82" fmla="*/ 0 w 363"/>
                    <a:gd name="T83" fmla="*/ 0 h 1345"/>
                    <a:gd name="T84" fmla="*/ 0 w 363"/>
                    <a:gd name="T85" fmla="*/ 0 h 1345"/>
                    <a:gd name="T86" fmla="*/ 0 w 363"/>
                    <a:gd name="T87" fmla="*/ 0 h 1345"/>
                    <a:gd name="T88" fmla="*/ 0 w 363"/>
                    <a:gd name="T89" fmla="*/ 0 h 1345"/>
                    <a:gd name="T90" fmla="*/ 0 w 363"/>
                    <a:gd name="T91" fmla="*/ 0 h 134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3"/>
                    <a:gd name="T139" fmla="*/ 0 h 1345"/>
                    <a:gd name="T140" fmla="*/ 363 w 363"/>
                    <a:gd name="T141" fmla="*/ 1345 h 134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3" h="1345">
                      <a:moveTo>
                        <a:pt x="65" y="127"/>
                      </a:moveTo>
                      <a:lnTo>
                        <a:pt x="52" y="164"/>
                      </a:lnTo>
                      <a:lnTo>
                        <a:pt x="63" y="201"/>
                      </a:lnTo>
                      <a:lnTo>
                        <a:pt x="65" y="238"/>
                      </a:lnTo>
                      <a:lnTo>
                        <a:pt x="52" y="262"/>
                      </a:lnTo>
                      <a:lnTo>
                        <a:pt x="34" y="288"/>
                      </a:lnTo>
                      <a:lnTo>
                        <a:pt x="26" y="330"/>
                      </a:lnTo>
                      <a:lnTo>
                        <a:pt x="37" y="358"/>
                      </a:lnTo>
                      <a:lnTo>
                        <a:pt x="56" y="388"/>
                      </a:lnTo>
                      <a:lnTo>
                        <a:pt x="56" y="414"/>
                      </a:lnTo>
                      <a:lnTo>
                        <a:pt x="44" y="438"/>
                      </a:lnTo>
                      <a:lnTo>
                        <a:pt x="27" y="470"/>
                      </a:lnTo>
                      <a:lnTo>
                        <a:pt x="34" y="501"/>
                      </a:lnTo>
                      <a:lnTo>
                        <a:pt x="58" y="567"/>
                      </a:lnTo>
                      <a:lnTo>
                        <a:pt x="56" y="595"/>
                      </a:lnTo>
                      <a:lnTo>
                        <a:pt x="21" y="649"/>
                      </a:lnTo>
                      <a:lnTo>
                        <a:pt x="21" y="695"/>
                      </a:lnTo>
                      <a:lnTo>
                        <a:pt x="40" y="730"/>
                      </a:lnTo>
                      <a:lnTo>
                        <a:pt x="52" y="761"/>
                      </a:lnTo>
                      <a:lnTo>
                        <a:pt x="50" y="788"/>
                      </a:lnTo>
                      <a:lnTo>
                        <a:pt x="19" y="817"/>
                      </a:lnTo>
                      <a:lnTo>
                        <a:pt x="13" y="838"/>
                      </a:lnTo>
                      <a:lnTo>
                        <a:pt x="19" y="888"/>
                      </a:lnTo>
                      <a:lnTo>
                        <a:pt x="34" y="943"/>
                      </a:lnTo>
                      <a:lnTo>
                        <a:pt x="34" y="974"/>
                      </a:lnTo>
                      <a:lnTo>
                        <a:pt x="31" y="999"/>
                      </a:lnTo>
                      <a:lnTo>
                        <a:pt x="8" y="1036"/>
                      </a:lnTo>
                      <a:lnTo>
                        <a:pt x="0" y="1067"/>
                      </a:lnTo>
                      <a:lnTo>
                        <a:pt x="2" y="1101"/>
                      </a:lnTo>
                      <a:lnTo>
                        <a:pt x="19" y="1125"/>
                      </a:lnTo>
                      <a:lnTo>
                        <a:pt x="37" y="1149"/>
                      </a:lnTo>
                      <a:lnTo>
                        <a:pt x="21" y="1180"/>
                      </a:lnTo>
                      <a:lnTo>
                        <a:pt x="13" y="1211"/>
                      </a:lnTo>
                      <a:lnTo>
                        <a:pt x="27" y="1236"/>
                      </a:lnTo>
                      <a:lnTo>
                        <a:pt x="50" y="1254"/>
                      </a:lnTo>
                      <a:lnTo>
                        <a:pt x="52" y="1286"/>
                      </a:lnTo>
                      <a:lnTo>
                        <a:pt x="52" y="1311"/>
                      </a:lnTo>
                      <a:lnTo>
                        <a:pt x="56" y="1345"/>
                      </a:lnTo>
                      <a:lnTo>
                        <a:pt x="95" y="1317"/>
                      </a:lnTo>
                      <a:lnTo>
                        <a:pt x="137" y="1295"/>
                      </a:lnTo>
                      <a:lnTo>
                        <a:pt x="176" y="1282"/>
                      </a:lnTo>
                      <a:lnTo>
                        <a:pt x="234" y="1282"/>
                      </a:lnTo>
                      <a:lnTo>
                        <a:pt x="276" y="1275"/>
                      </a:lnTo>
                      <a:lnTo>
                        <a:pt x="300" y="1254"/>
                      </a:lnTo>
                      <a:lnTo>
                        <a:pt x="345" y="1243"/>
                      </a:lnTo>
                      <a:lnTo>
                        <a:pt x="321" y="1217"/>
                      </a:lnTo>
                      <a:lnTo>
                        <a:pt x="313" y="1182"/>
                      </a:lnTo>
                      <a:lnTo>
                        <a:pt x="328" y="1143"/>
                      </a:lnTo>
                      <a:lnTo>
                        <a:pt x="326" y="1086"/>
                      </a:lnTo>
                      <a:lnTo>
                        <a:pt x="313" y="1045"/>
                      </a:lnTo>
                      <a:lnTo>
                        <a:pt x="300" y="1024"/>
                      </a:lnTo>
                      <a:lnTo>
                        <a:pt x="297" y="993"/>
                      </a:lnTo>
                      <a:lnTo>
                        <a:pt x="313" y="956"/>
                      </a:lnTo>
                      <a:lnTo>
                        <a:pt x="307" y="930"/>
                      </a:lnTo>
                      <a:lnTo>
                        <a:pt x="276" y="886"/>
                      </a:lnTo>
                      <a:lnTo>
                        <a:pt x="277" y="861"/>
                      </a:lnTo>
                      <a:lnTo>
                        <a:pt x="290" y="838"/>
                      </a:lnTo>
                      <a:lnTo>
                        <a:pt x="319" y="807"/>
                      </a:lnTo>
                      <a:lnTo>
                        <a:pt x="308" y="782"/>
                      </a:lnTo>
                      <a:lnTo>
                        <a:pt x="287" y="730"/>
                      </a:lnTo>
                      <a:lnTo>
                        <a:pt x="271" y="695"/>
                      </a:lnTo>
                      <a:lnTo>
                        <a:pt x="271" y="657"/>
                      </a:lnTo>
                      <a:lnTo>
                        <a:pt x="328" y="637"/>
                      </a:lnTo>
                      <a:lnTo>
                        <a:pt x="334" y="601"/>
                      </a:lnTo>
                      <a:lnTo>
                        <a:pt x="328" y="580"/>
                      </a:lnTo>
                      <a:lnTo>
                        <a:pt x="313" y="562"/>
                      </a:lnTo>
                      <a:lnTo>
                        <a:pt x="315" y="530"/>
                      </a:lnTo>
                      <a:lnTo>
                        <a:pt x="313" y="493"/>
                      </a:lnTo>
                      <a:lnTo>
                        <a:pt x="297" y="474"/>
                      </a:lnTo>
                      <a:lnTo>
                        <a:pt x="284" y="449"/>
                      </a:lnTo>
                      <a:lnTo>
                        <a:pt x="294" y="424"/>
                      </a:lnTo>
                      <a:lnTo>
                        <a:pt x="307" y="395"/>
                      </a:lnTo>
                      <a:lnTo>
                        <a:pt x="307" y="377"/>
                      </a:lnTo>
                      <a:lnTo>
                        <a:pt x="287" y="351"/>
                      </a:lnTo>
                      <a:lnTo>
                        <a:pt x="282" y="330"/>
                      </a:lnTo>
                      <a:lnTo>
                        <a:pt x="287" y="314"/>
                      </a:lnTo>
                      <a:lnTo>
                        <a:pt x="307" y="301"/>
                      </a:lnTo>
                      <a:lnTo>
                        <a:pt x="308" y="280"/>
                      </a:lnTo>
                      <a:lnTo>
                        <a:pt x="303" y="269"/>
                      </a:lnTo>
                      <a:lnTo>
                        <a:pt x="282" y="237"/>
                      </a:lnTo>
                      <a:lnTo>
                        <a:pt x="276" y="201"/>
                      </a:lnTo>
                      <a:lnTo>
                        <a:pt x="277" y="174"/>
                      </a:lnTo>
                      <a:lnTo>
                        <a:pt x="297" y="149"/>
                      </a:lnTo>
                      <a:lnTo>
                        <a:pt x="347" y="95"/>
                      </a:lnTo>
                      <a:lnTo>
                        <a:pt x="363" y="49"/>
                      </a:lnTo>
                      <a:lnTo>
                        <a:pt x="363" y="12"/>
                      </a:lnTo>
                      <a:lnTo>
                        <a:pt x="347" y="0"/>
                      </a:lnTo>
                      <a:lnTo>
                        <a:pt x="321" y="12"/>
                      </a:lnTo>
                      <a:lnTo>
                        <a:pt x="258" y="51"/>
                      </a:lnTo>
                      <a:lnTo>
                        <a:pt x="200" y="77"/>
                      </a:lnTo>
                      <a:lnTo>
                        <a:pt x="140" y="101"/>
                      </a:lnTo>
                      <a:lnTo>
                        <a:pt x="100" y="114"/>
                      </a:lnTo>
                      <a:lnTo>
                        <a:pt x="65" y="12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0" name="Freeform 228">
                  <a:extLst>
                    <a:ext uri="{FF2B5EF4-FFF2-40B4-BE49-F238E27FC236}">
                      <a16:creationId xmlns:a16="http://schemas.microsoft.com/office/drawing/2014/main" id="{CAFE824D-8D5F-4251-966D-2976B49669C7}"/>
                    </a:ext>
                  </a:extLst>
                </p:cNvPr>
                <p:cNvSpPr>
                  <a:spLocks/>
                </p:cNvSpPr>
                <p:nvPr/>
              </p:nvSpPr>
              <p:spPr bwMode="auto">
                <a:xfrm>
                  <a:off x="4036" y="1066"/>
                  <a:ext cx="217" cy="459"/>
                </a:xfrm>
                <a:custGeom>
                  <a:avLst/>
                  <a:gdLst>
                    <a:gd name="T0" fmla="*/ 0 w 650"/>
                    <a:gd name="T1" fmla="*/ 0 h 1377"/>
                    <a:gd name="T2" fmla="*/ 0 w 650"/>
                    <a:gd name="T3" fmla="*/ 0 h 1377"/>
                    <a:gd name="T4" fmla="*/ 0 w 650"/>
                    <a:gd name="T5" fmla="*/ 0 h 1377"/>
                    <a:gd name="T6" fmla="*/ 0 w 650"/>
                    <a:gd name="T7" fmla="*/ 0 h 1377"/>
                    <a:gd name="T8" fmla="*/ 0 w 650"/>
                    <a:gd name="T9" fmla="*/ 0 h 1377"/>
                    <a:gd name="T10" fmla="*/ 0 w 650"/>
                    <a:gd name="T11" fmla="*/ 0 h 1377"/>
                    <a:gd name="T12" fmla="*/ 0 w 650"/>
                    <a:gd name="T13" fmla="*/ 0 h 1377"/>
                    <a:gd name="T14" fmla="*/ 0 w 650"/>
                    <a:gd name="T15" fmla="*/ 0 h 1377"/>
                    <a:gd name="T16" fmla="*/ 0 w 650"/>
                    <a:gd name="T17" fmla="*/ 0 h 1377"/>
                    <a:gd name="T18" fmla="*/ 0 w 650"/>
                    <a:gd name="T19" fmla="*/ 0 h 1377"/>
                    <a:gd name="T20" fmla="*/ 0 w 650"/>
                    <a:gd name="T21" fmla="*/ 0 h 1377"/>
                    <a:gd name="T22" fmla="*/ 0 w 650"/>
                    <a:gd name="T23" fmla="*/ 0 h 1377"/>
                    <a:gd name="T24" fmla="*/ 0 w 650"/>
                    <a:gd name="T25" fmla="*/ 0 h 1377"/>
                    <a:gd name="T26" fmla="*/ 0 w 650"/>
                    <a:gd name="T27" fmla="*/ 0 h 1377"/>
                    <a:gd name="T28" fmla="*/ 0 w 650"/>
                    <a:gd name="T29" fmla="*/ 0 h 1377"/>
                    <a:gd name="T30" fmla="*/ 0 w 650"/>
                    <a:gd name="T31" fmla="*/ 0 h 1377"/>
                    <a:gd name="T32" fmla="*/ 0 w 650"/>
                    <a:gd name="T33" fmla="*/ 0 h 1377"/>
                    <a:gd name="T34" fmla="*/ 0 w 650"/>
                    <a:gd name="T35" fmla="*/ 0 h 1377"/>
                    <a:gd name="T36" fmla="*/ 0 w 650"/>
                    <a:gd name="T37" fmla="*/ 0 h 1377"/>
                    <a:gd name="T38" fmla="*/ 0 w 650"/>
                    <a:gd name="T39" fmla="*/ 0 h 1377"/>
                    <a:gd name="T40" fmla="*/ 0 w 650"/>
                    <a:gd name="T41" fmla="*/ 0 h 1377"/>
                    <a:gd name="T42" fmla="*/ 0 w 650"/>
                    <a:gd name="T43" fmla="*/ 0 h 1377"/>
                    <a:gd name="T44" fmla="*/ 0 w 650"/>
                    <a:gd name="T45" fmla="*/ 0 h 1377"/>
                    <a:gd name="T46" fmla="*/ 0 w 650"/>
                    <a:gd name="T47" fmla="*/ 0 h 1377"/>
                    <a:gd name="T48" fmla="*/ 0 w 650"/>
                    <a:gd name="T49" fmla="*/ 0 h 1377"/>
                    <a:gd name="T50" fmla="*/ 0 w 650"/>
                    <a:gd name="T51" fmla="*/ 0 h 1377"/>
                    <a:gd name="T52" fmla="*/ 0 w 650"/>
                    <a:gd name="T53" fmla="*/ 0 h 1377"/>
                    <a:gd name="T54" fmla="*/ 0 w 650"/>
                    <a:gd name="T55" fmla="*/ 0 h 1377"/>
                    <a:gd name="T56" fmla="*/ 0 w 650"/>
                    <a:gd name="T57" fmla="*/ 0 h 1377"/>
                    <a:gd name="T58" fmla="*/ 0 w 650"/>
                    <a:gd name="T59" fmla="*/ 0 h 1377"/>
                    <a:gd name="T60" fmla="*/ 0 w 650"/>
                    <a:gd name="T61" fmla="*/ 0 h 1377"/>
                    <a:gd name="T62" fmla="*/ 0 w 650"/>
                    <a:gd name="T63" fmla="*/ 0 h 1377"/>
                    <a:gd name="T64" fmla="*/ 0 w 650"/>
                    <a:gd name="T65" fmla="*/ 0 h 1377"/>
                    <a:gd name="T66" fmla="*/ 0 w 650"/>
                    <a:gd name="T67" fmla="*/ 0 h 1377"/>
                    <a:gd name="T68" fmla="*/ 0 w 650"/>
                    <a:gd name="T69" fmla="*/ 0 h 1377"/>
                    <a:gd name="T70" fmla="*/ 0 w 650"/>
                    <a:gd name="T71" fmla="*/ 0 h 1377"/>
                    <a:gd name="T72" fmla="*/ 0 w 650"/>
                    <a:gd name="T73" fmla="*/ 0 h 1377"/>
                    <a:gd name="T74" fmla="*/ 0 w 650"/>
                    <a:gd name="T75" fmla="*/ 0 h 1377"/>
                    <a:gd name="T76" fmla="*/ 0 w 650"/>
                    <a:gd name="T77" fmla="*/ 0 h 1377"/>
                    <a:gd name="T78" fmla="*/ 0 w 650"/>
                    <a:gd name="T79" fmla="*/ 0 h 1377"/>
                    <a:gd name="T80" fmla="*/ 0 w 650"/>
                    <a:gd name="T81" fmla="*/ 0 h 1377"/>
                    <a:gd name="T82" fmla="*/ 0 w 650"/>
                    <a:gd name="T83" fmla="*/ 0 h 1377"/>
                    <a:gd name="T84" fmla="*/ 0 w 650"/>
                    <a:gd name="T85" fmla="*/ 0 h 1377"/>
                    <a:gd name="T86" fmla="*/ 0 w 650"/>
                    <a:gd name="T87" fmla="*/ 0 h 1377"/>
                    <a:gd name="T88" fmla="*/ 0 w 650"/>
                    <a:gd name="T89" fmla="*/ 0 h 1377"/>
                    <a:gd name="T90" fmla="*/ 0 w 650"/>
                    <a:gd name="T91" fmla="*/ 0 h 1377"/>
                    <a:gd name="T92" fmla="*/ 0 w 650"/>
                    <a:gd name="T93" fmla="*/ 0 h 1377"/>
                    <a:gd name="T94" fmla="*/ 0 w 650"/>
                    <a:gd name="T95" fmla="*/ 0 h 137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50"/>
                    <a:gd name="T145" fmla="*/ 0 h 1377"/>
                    <a:gd name="T146" fmla="*/ 650 w 650"/>
                    <a:gd name="T147" fmla="*/ 1377 h 137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50" h="1377">
                      <a:moveTo>
                        <a:pt x="552" y="1246"/>
                      </a:moveTo>
                      <a:lnTo>
                        <a:pt x="524" y="1277"/>
                      </a:lnTo>
                      <a:lnTo>
                        <a:pt x="481" y="1287"/>
                      </a:lnTo>
                      <a:lnTo>
                        <a:pt x="424" y="1293"/>
                      </a:lnTo>
                      <a:lnTo>
                        <a:pt x="363" y="1306"/>
                      </a:lnTo>
                      <a:lnTo>
                        <a:pt x="324" y="1330"/>
                      </a:lnTo>
                      <a:lnTo>
                        <a:pt x="311" y="1343"/>
                      </a:lnTo>
                      <a:lnTo>
                        <a:pt x="298" y="1337"/>
                      </a:lnTo>
                      <a:lnTo>
                        <a:pt x="226" y="1283"/>
                      </a:lnTo>
                      <a:lnTo>
                        <a:pt x="132" y="1208"/>
                      </a:lnTo>
                      <a:lnTo>
                        <a:pt x="100" y="1162"/>
                      </a:lnTo>
                      <a:lnTo>
                        <a:pt x="53" y="1114"/>
                      </a:lnTo>
                      <a:lnTo>
                        <a:pt x="37" y="1077"/>
                      </a:lnTo>
                      <a:lnTo>
                        <a:pt x="0" y="1071"/>
                      </a:lnTo>
                      <a:lnTo>
                        <a:pt x="19" y="1112"/>
                      </a:lnTo>
                      <a:lnTo>
                        <a:pt x="40" y="1151"/>
                      </a:lnTo>
                      <a:lnTo>
                        <a:pt x="100" y="1196"/>
                      </a:lnTo>
                      <a:lnTo>
                        <a:pt x="142" y="1250"/>
                      </a:lnTo>
                      <a:lnTo>
                        <a:pt x="245" y="1314"/>
                      </a:lnTo>
                      <a:lnTo>
                        <a:pt x="307" y="1377"/>
                      </a:lnTo>
                      <a:lnTo>
                        <a:pt x="332" y="1371"/>
                      </a:lnTo>
                      <a:lnTo>
                        <a:pt x="358" y="1340"/>
                      </a:lnTo>
                      <a:lnTo>
                        <a:pt x="392" y="1321"/>
                      </a:lnTo>
                      <a:lnTo>
                        <a:pt x="437" y="1308"/>
                      </a:lnTo>
                      <a:lnTo>
                        <a:pt x="531" y="1300"/>
                      </a:lnTo>
                      <a:lnTo>
                        <a:pt x="558" y="1283"/>
                      </a:lnTo>
                      <a:lnTo>
                        <a:pt x="606" y="1271"/>
                      </a:lnTo>
                      <a:lnTo>
                        <a:pt x="614" y="1250"/>
                      </a:lnTo>
                      <a:lnTo>
                        <a:pt x="600" y="1225"/>
                      </a:lnTo>
                      <a:lnTo>
                        <a:pt x="582" y="1200"/>
                      </a:lnTo>
                      <a:lnTo>
                        <a:pt x="593" y="1169"/>
                      </a:lnTo>
                      <a:lnTo>
                        <a:pt x="606" y="1151"/>
                      </a:lnTo>
                      <a:lnTo>
                        <a:pt x="606" y="1125"/>
                      </a:lnTo>
                      <a:lnTo>
                        <a:pt x="593" y="1083"/>
                      </a:lnTo>
                      <a:lnTo>
                        <a:pt x="587" y="1062"/>
                      </a:lnTo>
                      <a:lnTo>
                        <a:pt x="571" y="1043"/>
                      </a:lnTo>
                      <a:lnTo>
                        <a:pt x="562" y="1021"/>
                      </a:lnTo>
                      <a:lnTo>
                        <a:pt x="571" y="1000"/>
                      </a:lnTo>
                      <a:lnTo>
                        <a:pt x="589" y="983"/>
                      </a:lnTo>
                      <a:lnTo>
                        <a:pt x="587" y="956"/>
                      </a:lnTo>
                      <a:lnTo>
                        <a:pt x="576" y="937"/>
                      </a:lnTo>
                      <a:lnTo>
                        <a:pt x="555" y="908"/>
                      </a:lnTo>
                      <a:lnTo>
                        <a:pt x="543" y="893"/>
                      </a:lnTo>
                      <a:lnTo>
                        <a:pt x="550" y="871"/>
                      </a:lnTo>
                      <a:lnTo>
                        <a:pt x="581" y="853"/>
                      </a:lnTo>
                      <a:lnTo>
                        <a:pt x="593" y="827"/>
                      </a:lnTo>
                      <a:lnTo>
                        <a:pt x="589" y="806"/>
                      </a:lnTo>
                      <a:lnTo>
                        <a:pt x="568" y="771"/>
                      </a:lnTo>
                      <a:lnTo>
                        <a:pt x="545" y="727"/>
                      </a:lnTo>
                      <a:lnTo>
                        <a:pt x="537" y="696"/>
                      </a:lnTo>
                      <a:lnTo>
                        <a:pt x="550" y="683"/>
                      </a:lnTo>
                      <a:lnTo>
                        <a:pt x="582" y="671"/>
                      </a:lnTo>
                      <a:lnTo>
                        <a:pt x="602" y="658"/>
                      </a:lnTo>
                      <a:lnTo>
                        <a:pt x="606" y="619"/>
                      </a:lnTo>
                      <a:lnTo>
                        <a:pt x="582" y="575"/>
                      </a:lnTo>
                      <a:lnTo>
                        <a:pt x="587" y="546"/>
                      </a:lnTo>
                      <a:lnTo>
                        <a:pt x="595" y="519"/>
                      </a:lnTo>
                      <a:lnTo>
                        <a:pt x="574" y="488"/>
                      </a:lnTo>
                      <a:lnTo>
                        <a:pt x="555" y="458"/>
                      </a:lnTo>
                      <a:lnTo>
                        <a:pt x="562" y="440"/>
                      </a:lnTo>
                      <a:lnTo>
                        <a:pt x="574" y="421"/>
                      </a:lnTo>
                      <a:lnTo>
                        <a:pt x="574" y="390"/>
                      </a:lnTo>
                      <a:lnTo>
                        <a:pt x="562" y="371"/>
                      </a:lnTo>
                      <a:lnTo>
                        <a:pt x="550" y="356"/>
                      </a:lnTo>
                      <a:lnTo>
                        <a:pt x="552" y="333"/>
                      </a:lnTo>
                      <a:lnTo>
                        <a:pt x="574" y="321"/>
                      </a:lnTo>
                      <a:lnTo>
                        <a:pt x="587" y="308"/>
                      </a:lnTo>
                      <a:lnTo>
                        <a:pt x="581" y="284"/>
                      </a:lnTo>
                      <a:lnTo>
                        <a:pt x="555" y="253"/>
                      </a:lnTo>
                      <a:lnTo>
                        <a:pt x="545" y="225"/>
                      </a:lnTo>
                      <a:lnTo>
                        <a:pt x="543" y="193"/>
                      </a:lnTo>
                      <a:lnTo>
                        <a:pt x="564" y="163"/>
                      </a:lnTo>
                      <a:lnTo>
                        <a:pt x="608" y="114"/>
                      </a:lnTo>
                      <a:lnTo>
                        <a:pt x="631" y="77"/>
                      </a:lnTo>
                      <a:lnTo>
                        <a:pt x="650" y="46"/>
                      </a:lnTo>
                      <a:lnTo>
                        <a:pt x="644" y="14"/>
                      </a:lnTo>
                      <a:lnTo>
                        <a:pt x="626" y="0"/>
                      </a:lnTo>
                      <a:lnTo>
                        <a:pt x="614" y="3"/>
                      </a:lnTo>
                      <a:lnTo>
                        <a:pt x="593" y="27"/>
                      </a:lnTo>
                      <a:lnTo>
                        <a:pt x="608" y="46"/>
                      </a:lnTo>
                      <a:lnTo>
                        <a:pt x="606" y="77"/>
                      </a:lnTo>
                      <a:lnTo>
                        <a:pt x="576" y="132"/>
                      </a:lnTo>
                      <a:lnTo>
                        <a:pt x="539" y="163"/>
                      </a:lnTo>
                      <a:lnTo>
                        <a:pt x="526" y="182"/>
                      </a:lnTo>
                      <a:lnTo>
                        <a:pt x="518" y="206"/>
                      </a:lnTo>
                      <a:lnTo>
                        <a:pt x="514" y="221"/>
                      </a:lnTo>
                      <a:lnTo>
                        <a:pt x="458" y="264"/>
                      </a:lnTo>
                      <a:lnTo>
                        <a:pt x="408" y="293"/>
                      </a:lnTo>
                      <a:lnTo>
                        <a:pt x="401" y="314"/>
                      </a:lnTo>
                      <a:lnTo>
                        <a:pt x="418" y="319"/>
                      </a:lnTo>
                      <a:lnTo>
                        <a:pt x="493" y="264"/>
                      </a:lnTo>
                      <a:lnTo>
                        <a:pt x="531" y="253"/>
                      </a:lnTo>
                      <a:lnTo>
                        <a:pt x="550" y="288"/>
                      </a:lnTo>
                      <a:lnTo>
                        <a:pt x="555" y="303"/>
                      </a:lnTo>
                      <a:lnTo>
                        <a:pt x="537" y="319"/>
                      </a:lnTo>
                      <a:lnTo>
                        <a:pt x="521" y="332"/>
                      </a:lnTo>
                      <a:lnTo>
                        <a:pt x="518" y="353"/>
                      </a:lnTo>
                      <a:lnTo>
                        <a:pt x="524" y="375"/>
                      </a:lnTo>
                      <a:lnTo>
                        <a:pt x="508" y="393"/>
                      </a:lnTo>
                      <a:lnTo>
                        <a:pt x="461" y="414"/>
                      </a:lnTo>
                      <a:lnTo>
                        <a:pt x="392" y="443"/>
                      </a:lnTo>
                      <a:lnTo>
                        <a:pt x="418" y="453"/>
                      </a:lnTo>
                      <a:lnTo>
                        <a:pt x="489" y="425"/>
                      </a:lnTo>
                      <a:lnTo>
                        <a:pt x="545" y="396"/>
                      </a:lnTo>
                      <a:lnTo>
                        <a:pt x="555" y="403"/>
                      </a:lnTo>
                      <a:lnTo>
                        <a:pt x="550" y="421"/>
                      </a:lnTo>
                      <a:lnTo>
                        <a:pt x="531" y="440"/>
                      </a:lnTo>
                      <a:lnTo>
                        <a:pt x="524" y="458"/>
                      </a:lnTo>
                      <a:lnTo>
                        <a:pt x="532" y="483"/>
                      </a:lnTo>
                      <a:lnTo>
                        <a:pt x="555" y="503"/>
                      </a:lnTo>
                      <a:lnTo>
                        <a:pt x="555" y="519"/>
                      </a:lnTo>
                      <a:lnTo>
                        <a:pt x="518" y="527"/>
                      </a:lnTo>
                      <a:lnTo>
                        <a:pt x="487" y="569"/>
                      </a:lnTo>
                      <a:lnTo>
                        <a:pt x="450" y="593"/>
                      </a:lnTo>
                      <a:lnTo>
                        <a:pt x="399" y="606"/>
                      </a:lnTo>
                      <a:lnTo>
                        <a:pt x="395" y="619"/>
                      </a:lnTo>
                      <a:lnTo>
                        <a:pt x="426" y="614"/>
                      </a:lnTo>
                      <a:lnTo>
                        <a:pt x="493" y="593"/>
                      </a:lnTo>
                      <a:lnTo>
                        <a:pt x="518" y="575"/>
                      </a:lnTo>
                      <a:lnTo>
                        <a:pt x="532" y="556"/>
                      </a:lnTo>
                      <a:lnTo>
                        <a:pt x="555" y="553"/>
                      </a:lnTo>
                      <a:lnTo>
                        <a:pt x="555" y="575"/>
                      </a:lnTo>
                      <a:lnTo>
                        <a:pt x="571" y="596"/>
                      </a:lnTo>
                      <a:lnTo>
                        <a:pt x="582" y="619"/>
                      </a:lnTo>
                      <a:lnTo>
                        <a:pt x="574" y="637"/>
                      </a:lnTo>
                      <a:lnTo>
                        <a:pt x="545" y="650"/>
                      </a:lnTo>
                      <a:lnTo>
                        <a:pt x="518" y="658"/>
                      </a:lnTo>
                      <a:lnTo>
                        <a:pt x="500" y="677"/>
                      </a:lnTo>
                      <a:lnTo>
                        <a:pt x="413" y="703"/>
                      </a:lnTo>
                      <a:lnTo>
                        <a:pt x="351" y="725"/>
                      </a:lnTo>
                      <a:lnTo>
                        <a:pt x="326" y="737"/>
                      </a:lnTo>
                      <a:lnTo>
                        <a:pt x="345" y="753"/>
                      </a:lnTo>
                      <a:lnTo>
                        <a:pt x="382" y="743"/>
                      </a:lnTo>
                      <a:lnTo>
                        <a:pt x="458" y="714"/>
                      </a:lnTo>
                      <a:lnTo>
                        <a:pt x="508" y="700"/>
                      </a:lnTo>
                      <a:lnTo>
                        <a:pt x="521" y="721"/>
                      </a:lnTo>
                      <a:lnTo>
                        <a:pt x="532" y="758"/>
                      </a:lnTo>
                      <a:lnTo>
                        <a:pt x="555" y="790"/>
                      </a:lnTo>
                      <a:lnTo>
                        <a:pt x="558" y="814"/>
                      </a:lnTo>
                      <a:lnTo>
                        <a:pt x="555" y="837"/>
                      </a:lnTo>
                      <a:lnTo>
                        <a:pt x="531" y="846"/>
                      </a:lnTo>
                      <a:lnTo>
                        <a:pt x="487" y="856"/>
                      </a:lnTo>
                      <a:lnTo>
                        <a:pt x="431" y="882"/>
                      </a:lnTo>
                      <a:lnTo>
                        <a:pt x="349" y="893"/>
                      </a:lnTo>
                      <a:lnTo>
                        <a:pt x="318" y="908"/>
                      </a:lnTo>
                      <a:lnTo>
                        <a:pt x="339" y="919"/>
                      </a:lnTo>
                      <a:lnTo>
                        <a:pt x="411" y="908"/>
                      </a:lnTo>
                      <a:lnTo>
                        <a:pt x="461" y="890"/>
                      </a:lnTo>
                      <a:lnTo>
                        <a:pt x="495" y="877"/>
                      </a:lnTo>
                      <a:lnTo>
                        <a:pt x="524" y="871"/>
                      </a:lnTo>
                      <a:lnTo>
                        <a:pt x="521" y="893"/>
                      </a:lnTo>
                      <a:lnTo>
                        <a:pt x="532" y="925"/>
                      </a:lnTo>
                      <a:lnTo>
                        <a:pt x="552" y="943"/>
                      </a:lnTo>
                      <a:lnTo>
                        <a:pt x="555" y="964"/>
                      </a:lnTo>
                      <a:lnTo>
                        <a:pt x="555" y="983"/>
                      </a:lnTo>
                      <a:lnTo>
                        <a:pt x="531" y="993"/>
                      </a:lnTo>
                      <a:lnTo>
                        <a:pt x="482" y="996"/>
                      </a:lnTo>
                      <a:lnTo>
                        <a:pt x="450" y="1006"/>
                      </a:lnTo>
                      <a:lnTo>
                        <a:pt x="374" y="1032"/>
                      </a:lnTo>
                      <a:lnTo>
                        <a:pt x="332" y="1033"/>
                      </a:lnTo>
                      <a:lnTo>
                        <a:pt x="318" y="1051"/>
                      </a:lnTo>
                      <a:lnTo>
                        <a:pt x="337" y="1058"/>
                      </a:lnTo>
                      <a:lnTo>
                        <a:pt x="374" y="1050"/>
                      </a:lnTo>
                      <a:lnTo>
                        <a:pt x="431" y="1033"/>
                      </a:lnTo>
                      <a:lnTo>
                        <a:pt x="461" y="1021"/>
                      </a:lnTo>
                      <a:lnTo>
                        <a:pt x="502" y="1012"/>
                      </a:lnTo>
                      <a:lnTo>
                        <a:pt x="532" y="1014"/>
                      </a:lnTo>
                      <a:lnTo>
                        <a:pt x="543" y="1014"/>
                      </a:lnTo>
                      <a:lnTo>
                        <a:pt x="543" y="1043"/>
                      </a:lnTo>
                      <a:lnTo>
                        <a:pt x="552" y="1058"/>
                      </a:lnTo>
                      <a:lnTo>
                        <a:pt x="495" y="1071"/>
                      </a:lnTo>
                      <a:lnTo>
                        <a:pt x="445" y="1108"/>
                      </a:lnTo>
                      <a:lnTo>
                        <a:pt x="389" y="1127"/>
                      </a:lnTo>
                      <a:lnTo>
                        <a:pt x="351" y="1133"/>
                      </a:lnTo>
                      <a:lnTo>
                        <a:pt x="319" y="1150"/>
                      </a:lnTo>
                      <a:lnTo>
                        <a:pt x="332" y="1162"/>
                      </a:lnTo>
                      <a:lnTo>
                        <a:pt x="363" y="1151"/>
                      </a:lnTo>
                      <a:lnTo>
                        <a:pt x="399" y="1140"/>
                      </a:lnTo>
                      <a:lnTo>
                        <a:pt x="439" y="1133"/>
                      </a:lnTo>
                      <a:lnTo>
                        <a:pt x="474" y="1112"/>
                      </a:lnTo>
                      <a:lnTo>
                        <a:pt x="493" y="1093"/>
                      </a:lnTo>
                      <a:lnTo>
                        <a:pt x="518" y="1090"/>
                      </a:lnTo>
                      <a:lnTo>
                        <a:pt x="550" y="1090"/>
                      </a:lnTo>
                      <a:lnTo>
                        <a:pt x="558" y="1093"/>
                      </a:lnTo>
                      <a:lnTo>
                        <a:pt x="568" y="1114"/>
                      </a:lnTo>
                      <a:lnTo>
                        <a:pt x="574" y="1140"/>
                      </a:lnTo>
                      <a:lnTo>
                        <a:pt x="568" y="1162"/>
                      </a:lnTo>
                      <a:lnTo>
                        <a:pt x="555" y="1175"/>
                      </a:lnTo>
                      <a:lnTo>
                        <a:pt x="545" y="1206"/>
                      </a:lnTo>
                      <a:lnTo>
                        <a:pt x="555" y="1219"/>
                      </a:lnTo>
                      <a:lnTo>
                        <a:pt x="568" y="1232"/>
                      </a:lnTo>
                      <a:lnTo>
                        <a:pt x="568" y="1243"/>
                      </a:lnTo>
                      <a:lnTo>
                        <a:pt x="552" y="12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1" name="Freeform 229">
                  <a:extLst>
                    <a:ext uri="{FF2B5EF4-FFF2-40B4-BE49-F238E27FC236}">
                      <a16:creationId xmlns:a16="http://schemas.microsoft.com/office/drawing/2014/main" id="{9DE60D85-E014-4FF2-B939-69903089F266}"/>
                    </a:ext>
                  </a:extLst>
                </p:cNvPr>
                <p:cNvSpPr>
                  <a:spLocks/>
                </p:cNvSpPr>
                <p:nvPr/>
              </p:nvSpPr>
              <p:spPr bwMode="auto">
                <a:xfrm>
                  <a:off x="4151" y="1460"/>
                  <a:ext cx="62" cy="20"/>
                </a:xfrm>
                <a:custGeom>
                  <a:avLst/>
                  <a:gdLst>
                    <a:gd name="T0" fmla="*/ 0 w 187"/>
                    <a:gd name="T1" fmla="*/ 0 h 61"/>
                    <a:gd name="T2" fmla="*/ 0 w 187"/>
                    <a:gd name="T3" fmla="*/ 0 h 61"/>
                    <a:gd name="T4" fmla="*/ 0 w 187"/>
                    <a:gd name="T5" fmla="*/ 0 h 61"/>
                    <a:gd name="T6" fmla="*/ 0 w 187"/>
                    <a:gd name="T7" fmla="*/ 0 h 61"/>
                    <a:gd name="T8" fmla="*/ 0 w 187"/>
                    <a:gd name="T9" fmla="*/ 0 h 61"/>
                    <a:gd name="T10" fmla="*/ 0 w 187"/>
                    <a:gd name="T11" fmla="*/ 0 h 61"/>
                    <a:gd name="T12" fmla="*/ 0 w 187"/>
                    <a:gd name="T13" fmla="*/ 0 h 61"/>
                    <a:gd name="T14" fmla="*/ 0 w 187"/>
                    <a:gd name="T15" fmla="*/ 0 h 61"/>
                    <a:gd name="T16" fmla="*/ 0 w 187"/>
                    <a:gd name="T17" fmla="*/ 0 h 61"/>
                    <a:gd name="T18" fmla="*/ 0 w 187"/>
                    <a:gd name="T19" fmla="*/ 0 h 61"/>
                    <a:gd name="T20" fmla="*/ 0 w 187"/>
                    <a:gd name="T21" fmla="*/ 0 h 61"/>
                    <a:gd name="T22" fmla="*/ 0 w 187"/>
                    <a:gd name="T23" fmla="*/ 0 h 61"/>
                    <a:gd name="T24" fmla="*/ 0 w 187"/>
                    <a:gd name="T25" fmla="*/ 0 h 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7"/>
                    <a:gd name="T40" fmla="*/ 0 h 61"/>
                    <a:gd name="T41" fmla="*/ 187 w 187"/>
                    <a:gd name="T42" fmla="*/ 61 h 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7" h="61">
                      <a:moveTo>
                        <a:pt x="0" y="50"/>
                      </a:moveTo>
                      <a:lnTo>
                        <a:pt x="74" y="47"/>
                      </a:lnTo>
                      <a:lnTo>
                        <a:pt x="103" y="31"/>
                      </a:lnTo>
                      <a:lnTo>
                        <a:pt x="128" y="12"/>
                      </a:lnTo>
                      <a:lnTo>
                        <a:pt x="174" y="0"/>
                      </a:lnTo>
                      <a:lnTo>
                        <a:pt x="187" y="12"/>
                      </a:lnTo>
                      <a:lnTo>
                        <a:pt x="167" y="18"/>
                      </a:lnTo>
                      <a:lnTo>
                        <a:pt x="135" y="36"/>
                      </a:lnTo>
                      <a:lnTo>
                        <a:pt x="117" y="47"/>
                      </a:lnTo>
                      <a:lnTo>
                        <a:pt x="87" y="55"/>
                      </a:lnTo>
                      <a:lnTo>
                        <a:pt x="40" y="60"/>
                      </a:lnTo>
                      <a:lnTo>
                        <a:pt x="3" y="61"/>
                      </a:lnTo>
                      <a:lnTo>
                        <a:pt x="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2" name="Freeform 230">
                  <a:extLst>
                    <a:ext uri="{FF2B5EF4-FFF2-40B4-BE49-F238E27FC236}">
                      <a16:creationId xmlns:a16="http://schemas.microsoft.com/office/drawing/2014/main" id="{3B013D21-38D9-4AAE-9242-35C7EC2113CC}"/>
                    </a:ext>
                  </a:extLst>
                </p:cNvPr>
                <p:cNvSpPr>
                  <a:spLocks/>
                </p:cNvSpPr>
                <p:nvPr/>
              </p:nvSpPr>
              <p:spPr bwMode="auto">
                <a:xfrm>
                  <a:off x="4055" y="1011"/>
                  <a:ext cx="182" cy="99"/>
                </a:xfrm>
                <a:custGeom>
                  <a:avLst/>
                  <a:gdLst>
                    <a:gd name="T0" fmla="*/ 0 w 545"/>
                    <a:gd name="T1" fmla="*/ 0 h 296"/>
                    <a:gd name="T2" fmla="*/ 0 w 545"/>
                    <a:gd name="T3" fmla="*/ 0 h 296"/>
                    <a:gd name="T4" fmla="*/ 0 w 545"/>
                    <a:gd name="T5" fmla="*/ 0 h 296"/>
                    <a:gd name="T6" fmla="*/ 0 w 545"/>
                    <a:gd name="T7" fmla="*/ 0 h 296"/>
                    <a:gd name="T8" fmla="*/ 0 w 545"/>
                    <a:gd name="T9" fmla="*/ 0 h 296"/>
                    <a:gd name="T10" fmla="*/ 0 w 545"/>
                    <a:gd name="T11" fmla="*/ 0 h 296"/>
                    <a:gd name="T12" fmla="*/ 0 w 545"/>
                    <a:gd name="T13" fmla="*/ 0 h 296"/>
                    <a:gd name="T14" fmla="*/ 0 w 545"/>
                    <a:gd name="T15" fmla="*/ 0 h 296"/>
                    <a:gd name="T16" fmla="*/ 0 w 545"/>
                    <a:gd name="T17" fmla="*/ 0 h 296"/>
                    <a:gd name="T18" fmla="*/ 0 w 545"/>
                    <a:gd name="T19" fmla="*/ 0 h 296"/>
                    <a:gd name="T20" fmla="*/ 0 w 545"/>
                    <a:gd name="T21" fmla="*/ 0 h 296"/>
                    <a:gd name="T22" fmla="*/ 0 w 545"/>
                    <a:gd name="T23" fmla="*/ 0 h 296"/>
                    <a:gd name="T24" fmla="*/ 0 w 545"/>
                    <a:gd name="T25" fmla="*/ 0 h 296"/>
                    <a:gd name="T26" fmla="*/ 0 w 545"/>
                    <a:gd name="T27" fmla="*/ 0 h 296"/>
                    <a:gd name="T28" fmla="*/ 0 w 545"/>
                    <a:gd name="T29" fmla="*/ 0 h 296"/>
                    <a:gd name="T30" fmla="*/ 0 w 545"/>
                    <a:gd name="T31" fmla="*/ 0 h 296"/>
                    <a:gd name="T32" fmla="*/ 0 w 545"/>
                    <a:gd name="T33" fmla="*/ 0 h 296"/>
                    <a:gd name="T34" fmla="*/ 0 w 545"/>
                    <a:gd name="T35" fmla="*/ 0 h 296"/>
                    <a:gd name="T36" fmla="*/ 0 w 545"/>
                    <a:gd name="T37" fmla="*/ 0 h 296"/>
                    <a:gd name="T38" fmla="*/ 0 w 545"/>
                    <a:gd name="T39" fmla="*/ 0 h 296"/>
                    <a:gd name="T40" fmla="*/ 0 w 545"/>
                    <a:gd name="T41" fmla="*/ 0 h 296"/>
                    <a:gd name="T42" fmla="*/ 0 w 545"/>
                    <a:gd name="T43" fmla="*/ 0 h 296"/>
                    <a:gd name="T44" fmla="*/ 0 w 545"/>
                    <a:gd name="T45" fmla="*/ 0 h 296"/>
                    <a:gd name="T46" fmla="*/ 0 w 545"/>
                    <a:gd name="T47" fmla="*/ 0 h 296"/>
                    <a:gd name="T48" fmla="*/ 0 w 545"/>
                    <a:gd name="T49" fmla="*/ 0 h 296"/>
                    <a:gd name="T50" fmla="*/ 0 w 545"/>
                    <a:gd name="T51" fmla="*/ 0 h 2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45"/>
                    <a:gd name="T79" fmla="*/ 0 h 296"/>
                    <a:gd name="T80" fmla="*/ 545 w 545"/>
                    <a:gd name="T81" fmla="*/ 296 h 29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45" h="296">
                      <a:moveTo>
                        <a:pt x="17" y="34"/>
                      </a:moveTo>
                      <a:lnTo>
                        <a:pt x="82" y="38"/>
                      </a:lnTo>
                      <a:lnTo>
                        <a:pt x="150" y="40"/>
                      </a:lnTo>
                      <a:lnTo>
                        <a:pt x="195" y="40"/>
                      </a:lnTo>
                      <a:lnTo>
                        <a:pt x="230" y="32"/>
                      </a:lnTo>
                      <a:lnTo>
                        <a:pt x="287" y="16"/>
                      </a:lnTo>
                      <a:lnTo>
                        <a:pt x="313" y="0"/>
                      </a:lnTo>
                      <a:lnTo>
                        <a:pt x="351" y="21"/>
                      </a:lnTo>
                      <a:lnTo>
                        <a:pt x="411" y="63"/>
                      </a:lnTo>
                      <a:lnTo>
                        <a:pt x="455" y="93"/>
                      </a:lnTo>
                      <a:lnTo>
                        <a:pt x="511" y="133"/>
                      </a:lnTo>
                      <a:lnTo>
                        <a:pt x="545" y="163"/>
                      </a:lnTo>
                      <a:lnTo>
                        <a:pt x="514" y="190"/>
                      </a:lnTo>
                      <a:lnTo>
                        <a:pt x="482" y="219"/>
                      </a:lnTo>
                      <a:lnTo>
                        <a:pt x="432" y="240"/>
                      </a:lnTo>
                      <a:lnTo>
                        <a:pt x="380" y="262"/>
                      </a:lnTo>
                      <a:lnTo>
                        <a:pt x="332" y="281"/>
                      </a:lnTo>
                      <a:lnTo>
                        <a:pt x="288" y="288"/>
                      </a:lnTo>
                      <a:lnTo>
                        <a:pt x="242" y="296"/>
                      </a:lnTo>
                      <a:lnTo>
                        <a:pt x="185" y="256"/>
                      </a:lnTo>
                      <a:lnTo>
                        <a:pt x="142" y="221"/>
                      </a:lnTo>
                      <a:lnTo>
                        <a:pt x="92" y="177"/>
                      </a:lnTo>
                      <a:lnTo>
                        <a:pt x="50" y="133"/>
                      </a:lnTo>
                      <a:lnTo>
                        <a:pt x="19" y="103"/>
                      </a:lnTo>
                      <a:lnTo>
                        <a:pt x="0" y="59"/>
                      </a:lnTo>
                      <a:lnTo>
                        <a:pt x="17" y="34"/>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3" name="Freeform 231">
                  <a:extLst>
                    <a:ext uri="{FF2B5EF4-FFF2-40B4-BE49-F238E27FC236}">
                      <a16:creationId xmlns:a16="http://schemas.microsoft.com/office/drawing/2014/main" id="{F0963ED2-7B77-4F42-984C-14663AE3EB6D}"/>
                    </a:ext>
                  </a:extLst>
                </p:cNvPr>
                <p:cNvSpPr>
                  <a:spLocks/>
                </p:cNvSpPr>
                <p:nvPr/>
              </p:nvSpPr>
              <p:spPr bwMode="auto">
                <a:xfrm>
                  <a:off x="4051" y="1008"/>
                  <a:ext cx="196" cy="115"/>
                </a:xfrm>
                <a:custGeom>
                  <a:avLst/>
                  <a:gdLst>
                    <a:gd name="T0" fmla="*/ 0 w 588"/>
                    <a:gd name="T1" fmla="*/ 0 h 344"/>
                    <a:gd name="T2" fmla="*/ 0 w 588"/>
                    <a:gd name="T3" fmla="*/ 0 h 344"/>
                    <a:gd name="T4" fmla="*/ 0 w 588"/>
                    <a:gd name="T5" fmla="*/ 0 h 344"/>
                    <a:gd name="T6" fmla="*/ 0 w 588"/>
                    <a:gd name="T7" fmla="*/ 0 h 344"/>
                    <a:gd name="T8" fmla="*/ 0 w 588"/>
                    <a:gd name="T9" fmla="*/ 0 h 344"/>
                    <a:gd name="T10" fmla="*/ 0 w 588"/>
                    <a:gd name="T11" fmla="*/ 0 h 344"/>
                    <a:gd name="T12" fmla="*/ 0 w 588"/>
                    <a:gd name="T13" fmla="*/ 0 h 344"/>
                    <a:gd name="T14" fmla="*/ 0 w 588"/>
                    <a:gd name="T15" fmla="*/ 0 h 344"/>
                    <a:gd name="T16" fmla="*/ 0 w 588"/>
                    <a:gd name="T17" fmla="*/ 0 h 344"/>
                    <a:gd name="T18" fmla="*/ 0 w 588"/>
                    <a:gd name="T19" fmla="*/ 0 h 344"/>
                    <a:gd name="T20" fmla="*/ 0 w 588"/>
                    <a:gd name="T21" fmla="*/ 0 h 344"/>
                    <a:gd name="T22" fmla="*/ 0 w 588"/>
                    <a:gd name="T23" fmla="*/ 0 h 344"/>
                    <a:gd name="T24" fmla="*/ 0 w 588"/>
                    <a:gd name="T25" fmla="*/ 0 h 344"/>
                    <a:gd name="T26" fmla="*/ 0 w 588"/>
                    <a:gd name="T27" fmla="*/ 0 h 344"/>
                    <a:gd name="T28" fmla="*/ 0 w 588"/>
                    <a:gd name="T29" fmla="*/ 0 h 344"/>
                    <a:gd name="T30" fmla="*/ 0 w 588"/>
                    <a:gd name="T31" fmla="*/ 0 h 344"/>
                    <a:gd name="T32" fmla="*/ 0 w 588"/>
                    <a:gd name="T33" fmla="*/ 0 h 344"/>
                    <a:gd name="T34" fmla="*/ 0 w 588"/>
                    <a:gd name="T35" fmla="*/ 0 h 344"/>
                    <a:gd name="T36" fmla="*/ 0 w 588"/>
                    <a:gd name="T37" fmla="*/ 0 h 344"/>
                    <a:gd name="T38" fmla="*/ 0 w 588"/>
                    <a:gd name="T39" fmla="*/ 0 h 344"/>
                    <a:gd name="T40" fmla="*/ 0 w 588"/>
                    <a:gd name="T41" fmla="*/ 0 h 344"/>
                    <a:gd name="T42" fmla="*/ 0 w 588"/>
                    <a:gd name="T43" fmla="*/ 0 h 344"/>
                    <a:gd name="T44" fmla="*/ 0 w 588"/>
                    <a:gd name="T45" fmla="*/ 0 h 344"/>
                    <a:gd name="T46" fmla="*/ 0 w 588"/>
                    <a:gd name="T47" fmla="*/ 0 h 344"/>
                    <a:gd name="T48" fmla="*/ 0 w 588"/>
                    <a:gd name="T49" fmla="*/ 0 h 344"/>
                    <a:gd name="T50" fmla="*/ 0 w 588"/>
                    <a:gd name="T51" fmla="*/ 0 h 344"/>
                    <a:gd name="T52" fmla="*/ 0 w 588"/>
                    <a:gd name="T53" fmla="*/ 0 h 344"/>
                    <a:gd name="T54" fmla="*/ 0 w 588"/>
                    <a:gd name="T55" fmla="*/ 0 h 344"/>
                    <a:gd name="T56" fmla="*/ 0 w 588"/>
                    <a:gd name="T57" fmla="*/ 0 h 344"/>
                    <a:gd name="T58" fmla="*/ 0 w 588"/>
                    <a:gd name="T59" fmla="*/ 0 h 344"/>
                    <a:gd name="T60" fmla="*/ 0 w 588"/>
                    <a:gd name="T61" fmla="*/ 0 h 344"/>
                    <a:gd name="T62" fmla="*/ 0 w 588"/>
                    <a:gd name="T63" fmla="*/ 0 h 344"/>
                    <a:gd name="T64" fmla="*/ 0 w 588"/>
                    <a:gd name="T65" fmla="*/ 0 h 344"/>
                    <a:gd name="T66" fmla="*/ 0 w 588"/>
                    <a:gd name="T67" fmla="*/ 0 h 344"/>
                    <a:gd name="T68" fmla="*/ 0 w 588"/>
                    <a:gd name="T69" fmla="*/ 0 h 344"/>
                    <a:gd name="T70" fmla="*/ 0 w 588"/>
                    <a:gd name="T71" fmla="*/ 0 h 344"/>
                    <a:gd name="T72" fmla="*/ 0 w 588"/>
                    <a:gd name="T73" fmla="*/ 0 h 344"/>
                    <a:gd name="T74" fmla="*/ 0 w 588"/>
                    <a:gd name="T75" fmla="*/ 0 h 344"/>
                    <a:gd name="T76" fmla="*/ 0 w 588"/>
                    <a:gd name="T77" fmla="*/ 0 h 344"/>
                    <a:gd name="T78" fmla="*/ 0 w 588"/>
                    <a:gd name="T79" fmla="*/ 0 h 344"/>
                    <a:gd name="T80" fmla="*/ 0 w 588"/>
                    <a:gd name="T81" fmla="*/ 0 h 344"/>
                    <a:gd name="T82" fmla="*/ 0 w 588"/>
                    <a:gd name="T83" fmla="*/ 0 h 344"/>
                    <a:gd name="T84" fmla="*/ 0 w 588"/>
                    <a:gd name="T85" fmla="*/ 0 h 344"/>
                    <a:gd name="T86" fmla="*/ 0 w 588"/>
                    <a:gd name="T87" fmla="*/ 0 h 344"/>
                    <a:gd name="T88" fmla="*/ 0 w 588"/>
                    <a:gd name="T89" fmla="*/ 0 h 344"/>
                    <a:gd name="T90" fmla="*/ 0 w 588"/>
                    <a:gd name="T91" fmla="*/ 0 h 344"/>
                    <a:gd name="T92" fmla="*/ 0 w 588"/>
                    <a:gd name="T93" fmla="*/ 0 h 344"/>
                    <a:gd name="T94" fmla="*/ 0 w 588"/>
                    <a:gd name="T95" fmla="*/ 0 h 344"/>
                    <a:gd name="T96" fmla="*/ 0 w 588"/>
                    <a:gd name="T97" fmla="*/ 0 h 344"/>
                    <a:gd name="T98" fmla="*/ 0 w 588"/>
                    <a:gd name="T99" fmla="*/ 0 h 344"/>
                    <a:gd name="T100" fmla="*/ 0 w 588"/>
                    <a:gd name="T101" fmla="*/ 0 h 344"/>
                    <a:gd name="T102" fmla="*/ 0 w 588"/>
                    <a:gd name="T103" fmla="*/ 0 h 344"/>
                    <a:gd name="T104" fmla="*/ 0 w 588"/>
                    <a:gd name="T105" fmla="*/ 0 h 344"/>
                    <a:gd name="T106" fmla="*/ 0 w 588"/>
                    <a:gd name="T107" fmla="*/ 0 h 344"/>
                    <a:gd name="T108" fmla="*/ 0 w 588"/>
                    <a:gd name="T109" fmla="*/ 0 h 344"/>
                    <a:gd name="T110" fmla="*/ 0 w 588"/>
                    <a:gd name="T111" fmla="*/ 0 h 34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88"/>
                    <a:gd name="T169" fmla="*/ 0 h 344"/>
                    <a:gd name="T170" fmla="*/ 588 w 588"/>
                    <a:gd name="T171" fmla="*/ 344 h 34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88" h="344">
                      <a:moveTo>
                        <a:pt x="288" y="294"/>
                      </a:moveTo>
                      <a:lnTo>
                        <a:pt x="381" y="269"/>
                      </a:lnTo>
                      <a:lnTo>
                        <a:pt x="457" y="236"/>
                      </a:lnTo>
                      <a:lnTo>
                        <a:pt x="510" y="198"/>
                      </a:lnTo>
                      <a:lnTo>
                        <a:pt x="531" y="176"/>
                      </a:lnTo>
                      <a:lnTo>
                        <a:pt x="454" y="105"/>
                      </a:lnTo>
                      <a:lnTo>
                        <a:pt x="391" y="66"/>
                      </a:lnTo>
                      <a:lnTo>
                        <a:pt x="331" y="29"/>
                      </a:lnTo>
                      <a:lnTo>
                        <a:pt x="318" y="29"/>
                      </a:lnTo>
                      <a:lnTo>
                        <a:pt x="281" y="42"/>
                      </a:lnTo>
                      <a:lnTo>
                        <a:pt x="231" y="56"/>
                      </a:lnTo>
                      <a:lnTo>
                        <a:pt x="141" y="63"/>
                      </a:lnTo>
                      <a:lnTo>
                        <a:pt x="54" y="61"/>
                      </a:lnTo>
                      <a:lnTo>
                        <a:pt x="31" y="63"/>
                      </a:lnTo>
                      <a:lnTo>
                        <a:pt x="31" y="79"/>
                      </a:lnTo>
                      <a:lnTo>
                        <a:pt x="49" y="105"/>
                      </a:lnTo>
                      <a:lnTo>
                        <a:pt x="85" y="150"/>
                      </a:lnTo>
                      <a:lnTo>
                        <a:pt x="131" y="187"/>
                      </a:lnTo>
                      <a:lnTo>
                        <a:pt x="188" y="242"/>
                      </a:lnTo>
                      <a:lnTo>
                        <a:pt x="241" y="282"/>
                      </a:lnTo>
                      <a:lnTo>
                        <a:pt x="275" y="305"/>
                      </a:lnTo>
                      <a:lnTo>
                        <a:pt x="285" y="329"/>
                      </a:lnTo>
                      <a:lnTo>
                        <a:pt x="273" y="344"/>
                      </a:lnTo>
                      <a:lnTo>
                        <a:pt x="254" y="336"/>
                      </a:lnTo>
                      <a:lnTo>
                        <a:pt x="199" y="286"/>
                      </a:lnTo>
                      <a:lnTo>
                        <a:pt x="131" y="229"/>
                      </a:lnTo>
                      <a:lnTo>
                        <a:pt x="81" y="187"/>
                      </a:lnTo>
                      <a:lnTo>
                        <a:pt x="48" y="150"/>
                      </a:lnTo>
                      <a:lnTo>
                        <a:pt x="19" y="111"/>
                      </a:lnTo>
                      <a:lnTo>
                        <a:pt x="6" y="85"/>
                      </a:lnTo>
                      <a:lnTo>
                        <a:pt x="0" y="56"/>
                      </a:lnTo>
                      <a:lnTo>
                        <a:pt x="8" y="37"/>
                      </a:lnTo>
                      <a:lnTo>
                        <a:pt x="29" y="29"/>
                      </a:lnTo>
                      <a:lnTo>
                        <a:pt x="67" y="32"/>
                      </a:lnTo>
                      <a:lnTo>
                        <a:pt x="138" y="42"/>
                      </a:lnTo>
                      <a:lnTo>
                        <a:pt x="198" y="42"/>
                      </a:lnTo>
                      <a:lnTo>
                        <a:pt x="241" y="29"/>
                      </a:lnTo>
                      <a:lnTo>
                        <a:pt x="291" y="19"/>
                      </a:lnTo>
                      <a:lnTo>
                        <a:pt x="312" y="0"/>
                      </a:lnTo>
                      <a:lnTo>
                        <a:pt x="335" y="0"/>
                      </a:lnTo>
                      <a:lnTo>
                        <a:pt x="388" y="32"/>
                      </a:lnTo>
                      <a:lnTo>
                        <a:pt x="444" y="75"/>
                      </a:lnTo>
                      <a:lnTo>
                        <a:pt x="504" y="113"/>
                      </a:lnTo>
                      <a:lnTo>
                        <a:pt x="538" y="137"/>
                      </a:lnTo>
                      <a:lnTo>
                        <a:pt x="573" y="161"/>
                      </a:lnTo>
                      <a:lnTo>
                        <a:pt x="588" y="169"/>
                      </a:lnTo>
                      <a:lnTo>
                        <a:pt x="579" y="186"/>
                      </a:lnTo>
                      <a:lnTo>
                        <a:pt x="554" y="200"/>
                      </a:lnTo>
                      <a:lnTo>
                        <a:pt x="525" y="226"/>
                      </a:lnTo>
                      <a:lnTo>
                        <a:pt x="497" y="236"/>
                      </a:lnTo>
                      <a:lnTo>
                        <a:pt x="448" y="257"/>
                      </a:lnTo>
                      <a:lnTo>
                        <a:pt x="412" y="273"/>
                      </a:lnTo>
                      <a:lnTo>
                        <a:pt x="373" y="298"/>
                      </a:lnTo>
                      <a:lnTo>
                        <a:pt x="331" y="305"/>
                      </a:lnTo>
                      <a:lnTo>
                        <a:pt x="298" y="307"/>
                      </a:lnTo>
                      <a:lnTo>
                        <a:pt x="288" y="2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 name="Freeform 232">
                  <a:extLst>
                    <a:ext uri="{FF2B5EF4-FFF2-40B4-BE49-F238E27FC236}">
                      <a16:creationId xmlns:a16="http://schemas.microsoft.com/office/drawing/2014/main" id="{6D056473-5701-4F55-9BD0-8E5BFD3B4522}"/>
                    </a:ext>
                  </a:extLst>
                </p:cNvPr>
                <p:cNvSpPr>
                  <a:spLocks/>
                </p:cNvSpPr>
                <p:nvPr/>
              </p:nvSpPr>
              <p:spPr bwMode="auto">
                <a:xfrm>
                  <a:off x="4162" y="1095"/>
                  <a:ext cx="62" cy="40"/>
                </a:xfrm>
                <a:custGeom>
                  <a:avLst/>
                  <a:gdLst>
                    <a:gd name="T0" fmla="*/ 0 w 186"/>
                    <a:gd name="T1" fmla="*/ 0 h 118"/>
                    <a:gd name="T2" fmla="*/ 0 w 186"/>
                    <a:gd name="T3" fmla="*/ 0 h 118"/>
                    <a:gd name="T4" fmla="*/ 0 w 186"/>
                    <a:gd name="T5" fmla="*/ 0 h 118"/>
                    <a:gd name="T6" fmla="*/ 0 w 186"/>
                    <a:gd name="T7" fmla="*/ 0 h 118"/>
                    <a:gd name="T8" fmla="*/ 0 w 186"/>
                    <a:gd name="T9" fmla="*/ 0 h 118"/>
                    <a:gd name="T10" fmla="*/ 0 w 186"/>
                    <a:gd name="T11" fmla="*/ 0 h 118"/>
                    <a:gd name="T12" fmla="*/ 0 w 186"/>
                    <a:gd name="T13" fmla="*/ 0 h 118"/>
                    <a:gd name="T14" fmla="*/ 0 w 186"/>
                    <a:gd name="T15" fmla="*/ 0 h 118"/>
                    <a:gd name="T16" fmla="*/ 0 w 186"/>
                    <a:gd name="T17" fmla="*/ 0 h 118"/>
                    <a:gd name="T18" fmla="*/ 0 w 186"/>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6"/>
                    <a:gd name="T31" fmla="*/ 0 h 118"/>
                    <a:gd name="T32" fmla="*/ 186 w 186"/>
                    <a:gd name="T33" fmla="*/ 118 h 1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6" h="118">
                      <a:moveTo>
                        <a:pt x="157" y="14"/>
                      </a:moveTo>
                      <a:lnTo>
                        <a:pt x="118" y="45"/>
                      </a:lnTo>
                      <a:lnTo>
                        <a:pt x="82" y="74"/>
                      </a:lnTo>
                      <a:lnTo>
                        <a:pt x="29" y="93"/>
                      </a:lnTo>
                      <a:lnTo>
                        <a:pt x="0" y="102"/>
                      </a:lnTo>
                      <a:lnTo>
                        <a:pt x="23" y="118"/>
                      </a:lnTo>
                      <a:lnTo>
                        <a:pt x="61" y="112"/>
                      </a:lnTo>
                      <a:lnTo>
                        <a:pt x="119" y="74"/>
                      </a:lnTo>
                      <a:lnTo>
                        <a:pt x="186" y="0"/>
                      </a:lnTo>
                      <a:lnTo>
                        <a:pt x="15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8" name="Group 553">
              <a:extLst>
                <a:ext uri="{FF2B5EF4-FFF2-40B4-BE49-F238E27FC236}">
                  <a16:creationId xmlns:a16="http://schemas.microsoft.com/office/drawing/2014/main" id="{F3F1D74D-F5F1-4130-B2CD-F3DB1FEAA542}"/>
                </a:ext>
              </a:extLst>
            </p:cNvPr>
            <p:cNvGrpSpPr>
              <a:grpSpLocks/>
            </p:cNvGrpSpPr>
            <p:nvPr/>
          </p:nvGrpSpPr>
          <p:grpSpPr bwMode="auto">
            <a:xfrm>
              <a:off x="6415088" y="2720975"/>
              <a:ext cx="2085975" cy="2316163"/>
              <a:chOff x="6415088" y="2720975"/>
              <a:chExt cx="2085975" cy="2316163"/>
            </a:xfrm>
          </p:grpSpPr>
          <p:grpSp>
            <p:nvGrpSpPr>
              <p:cNvPr id="321" name="Group 4">
                <a:extLst>
                  <a:ext uri="{FF2B5EF4-FFF2-40B4-BE49-F238E27FC236}">
                    <a16:creationId xmlns:a16="http://schemas.microsoft.com/office/drawing/2014/main" id="{02855E75-38D9-468B-BDF6-5C49789024B4}"/>
                  </a:ext>
                </a:extLst>
              </p:cNvPr>
              <p:cNvGrpSpPr>
                <a:grpSpLocks noChangeAspect="1"/>
              </p:cNvGrpSpPr>
              <p:nvPr/>
            </p:nvGrpSpPr>
            <p:grpSpPr bwMode="auto">
              <a:xfrm>
                <a:off x="6415088" y="2720975"/>
                <a:ext cx="2085975" cy="2316163"/>
                <a:chOff x="4041" y="1714"/>
                <a:chExt cx="1314" cy="1459"/>
              </a:xfrm>
            </p:grpSpPr>
            <p:sp>
              <p:nvSpPr>
                <p:cNvPr id="326" name="AutoShape 3">
                  <a:extLst>
                    <a:ext uri="{FF2B5EF4-FFF2-40B4-BE49-F238E27FC236}">
                      <a16:creationId xmlns:a16="http://schemas.microsoft.com/office/drawing/2014/main" id="{C98D3892-BF21-4438-AA29-F07F45CA61D8}"/>
                    </a:ext>
                  </a:extLst>
                </p:cNvPr>
                <p:cNvSpPr>
                  <a:spLocks noChangeAspect="1" noChangeArrowheads="1" noTextEdit="1"/>
                </p:cNvSpPr>
                <p:nvPr/>
              </p:nvSpPr>
              <p:spPr bwMode="auto">
                <a:xfrm>
                  <a:off x="4041" y="1714"/>
                  <a:ext cx="1314" cy="1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327" name="Group 12">
                  <a:extLst>
                    <a:ext uri="{FF2B5EF4-FFF2-40B4-BE49-F238E27FC236}">
                      <a16:creationId xmlns:a16="http://schemas.microsoft.com/office/drawing/2014/main" id="{FC10CBEF-BD67-462D-9F05-64D63C76C144}"/>
                    </a:ext>
                  </a:extLst>
                </p:cNvPr>
                <p:cNvGrpSpPr>
                  <a:grpSpLocks/>
                </p:cNvGrpSpPr>
                <p:nvPr/>
              </p:nvGrpSpPr>
              <p:grpSpPr bwMode="auto">
                <a:xfrm>
                  <a:off x="4040" y="1713"/>
                  <a:ext cx="714" cy="880"/>
                  <a:chOff x="4040" y="1713"/>
                  <a:chExt cx="714" cy="880"/>
                </a:xfrm>
              </p:grpSpPr>
              <p:sp>
                <p:nvSpPr>
                  <p:cNvPr id="338" name="Freeform 5">
                    <a:extLst>
                      <a:ext uri="{FF2B5EF4-FFF2-40B4-BE49-F238E27FC236}">
                        <a16:creationId xmlns:a16="http://schemas.microsoft.com/office/drawing/2014/main" id="{422CB1D0-4F70-47CE-8DE9-0B53F05A2A89}"/>
                      </a:ext>
                    </a:extLst>
                  </p:cNvPr>
                  <p:cNvSpPr>
                    <a:spLocks/>
                  </p:cNvSpPr>
                  <p:nvPr/>
                </p:nvSpPr>
                <p:spPr bwMode="auto">
                  <a:xfrm>
                    <a:off x="4059" y="1954"/>
                    <a:ext cx="695" cy="639"/>
                  </a:xfrm>
                  <a:custGeom>
                    <a:avLst/>
                    <a:gdLst>
                      <a:gd name="T0" fmla="*/ 1 w 1388"/>
                      <a:gd name="T1" fmla="*/ 0 h 1279"/>
                      <a:gd name="T2" fmla="*/ 1 w 1388"/>
                      <a:gd name="T3" fmla="*/ 0 h 1279"/>
                      <a:gd name="T4" fmla="*/ 1 w 1388"/>
                      <a:gd name="T5" fmla="*/ 0 h 1279"/>
                      <a:gd name="T6" fmla="*/ 1 w 1388"/>
                      <a:gd name="T7" fmla="*/ 0 h 1279"/>
                      <a:gd name="T8" fmla="*/ 1 w 1388"/>
                      <a:gd name="T9" fmla="*/ 0 h 1279"/>
                      <a:gd name="T10" fmla="*/ 1 w 1388"/>
                      <a:gd name="T11" fmla="*/ 0 h 1279"/>
                      <a:gd name="T12" fmla="*/ 1 w 1388"/>
                      <a:gd name="T13" fmla="*/ 0 h 1279"/>
                      <a:gd name="T14" fmla="*/ 1 w 1388"/>
                      <a:gd name="T15" fmla="*/ 0 h 1279"/>
                      <a:gd name="T16" fmla="*/ 1 w 1388"/>
                      <a:gd name="T17" fmla="*/ 0 h 1279"/>
                      <a:gd name="T18" fmla="*/ 1 w 1388"/>
                      <a:gd name="T19" fmla="*/ 0 h 1279"/>
                      <a:gd name="T20" fmla="*/ 1 w 1388"/>
                      <a:gd name="T21" fmla="*/ 0 h 1279"/>
                      <a:gd name="T22" fmla="*/ 1 w 1388"/>
                      <a:gd name="T23" fmla="*/ 0 h 1279"/>
                      <a:gd name="T24" fmla="*/ 1 w 1388"/>
                      <a:gd name="T25" fmla="*/ 0 h 1279"/>
                      <a:gd name="T26" fmla="*/ 1 w 1388"/>
                      <a:gd name="T27" fmla="*/ 0 h 1279"/>
                      <a:gd name="T28" fmla="*/ 1 w 1388"/>
                      <a:gd name="T29" fmla="*/ 0 h 1279"/>
                      <a:gd name="T30" fmla="*/ 1 w 1388"/>
                      <a:gd name="T31" fmla="*/ 0 h 1279"/>
                      <a:gd name="T32" fmla="*/ 1 w 1388"/>
                      <a:gd name="T33" fmla="*/ 0 h 1279"/>
                      <a:gd name="T34" fmla="*/ 1 w 1388"/>
                      <a:gd name="T35" fmla="*/ 0 h 1279"/>
                      <a:gd name="T36" fmla="*/ 1 w 1388"/>
                      <a:gd name="T37" fmla="*/ 0 h 1279"/>
                      <a:gd name="T38" fmla="*/ 1 w 1388"/>
                      <a:gd name="T39" fmla="*/ 0 h 1279"/>
                      <a:gd name="T40" fmla="*/ 1 w 1388"/>
                      <a:gd name="T41" fmla="*/ 0 h 1279"/>
                      <a:gd name="T42" fmla="*/ 1 w 1388"/>
                      <a:gd name="T43" fmla="*/ 0 h 1279"/>
                      <a:gd name="T44" fmla="*/ 1 w 1388"/>
                      <a:gd name="T45" fmla="*/ 0 h 1279"/>
                      <a:gd name="T46" fmla="*/ 1 w 1388"/>
                      <a:gd name="T47" fmla="*/ 0 h 1279"/>
                      <a:gd name="T48" fmla="*/ 1 w 1388"/>
                      <a:gd name="T49" fmla="*/ 0 h 1279"/>
                      <a:gd name="T50" fmla="*/ 1 w 1388"/>
                      <a:gd name="T51" fmla="*/ 0 h 1279"/>
                      <a:gd name="T52" fmla="*/ 1 w 1388"/>
                      <a:gd name="T53" fmla="*/ 0 h 1279"/>
                      <a:gd name="T54" fmla="*/ 1 w 1388"/>
                      <a:gd name="T55" fmla="*/ 0 h 1279"/>
                      <a:gd name="T56" fmla="*/ 1 w 1388"/>
                      <a:gd name="T57" fmla="*/ 0 h 1279"/>
                      <a:gd name="T58" fmla="*/ 1 w 1388"/>
                      <a:gd name="T59" fmla="*/ 0 h 1279"/>
                      <a:gd name="T60" fmla="*/ 1 w 1388"/>
                      <a:gd name="T61" fmla="*/ 0 h 1279"/>
                      <a:gd name="T62" fmla="*/ 1 w 1388"/>
                      <a:gd name="T63" fmla="*/ 0 h 1279"/>
                      <a:gd name="T64" fmla="*/ 1 w 1388"/>
                      <a:gd name="T65" fmla="*/ 0 h 1279"/>
                      <a:gd name="T66" fmla="*/ 1 w 1388"/>
                      <a:gd name="T67" fmla="*/ 0 h 127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388"/>
                      <a:gd name="T103" fmla="*/ 0 h 1279"/>
                      <a:gd name="T104" fmla="*/ 1388 w 1388"/>
                      <a:gd name="T105" fmla="*/ 1279 h 127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388" h="1279">
                        <a:moveTo>
                          <a:pt x="1302" y="863"/>
                        </a:moveTo>
                        <a:lnTo>
                          <a:pt x="1215" y="612"/>
                        </a:lnTo>
                        <a:lnTo>
                          <a:pt x="1152" y="456"/>
                        </a:lnTo>
                        <a:lnTo>
                          <a:pt x="1028" y="243"/>
                        </a:lnTo>
                        <a:lnTo>
                          <a:pt x="1005" y="212"/>
                        </a:lnTo>
                        <a:lnTo>
                          <a:pt x="846" y="149"/>
                        </a:lnTo>
                        <a:lnTo>
                          <a:pt x="682" y="86"/>
                        </a:lnTo>
                        <a:lnTo>
                          <a:pt x="596" y="70"/>
                        </a:lnTo>
                        <a:lnTo>
                          <a:pt x="533" y="86"/>
                        </a:lnTo>
                        <a:lnTo>
                          <a:pt x="416" y="126"/>
                        </a:lnTo>
                        <a:lnTo>
                          <a:pt x="243" y="196"/>
                        </a:lnTo>
                        <a:lnTo>
                          <a:pt x="180" y="212"/>
                        </a:lnTo>
                        <a:lnTo>
                          <a:pt x="133" y="322"/>
                        </a:lnTo>
                        <a:lnTo>
                          <a:pt x="70" y="510"/>
                        </a:lnTo>
                        <a:lnTo>
                          <a:pt x="54" y="557"/>
                        </a:lnTo>
                        <a:lnTo>
                          <a:pt x="149" y="620"/>
                        </a:lnTo>
                        <a:lnTo>
                          <a:pt x="203" y="667"/>
                        </a:lnTo>
                        <a:lnTo>
                          <a:pt x="227" y="730"/>
                        </a:lnTo>
                        <a:lnTo>
                          <a:pt x="259" y="832"/>
                        </a:lnTo>
                        <a:lnTo>
                          <a:pt x="274" y="949"/>
                        </a:lnTo>
                        <a:lnTo>
                          <a:pt x="313" y="1036"/>
                        </a:lnTo>
                        <a:lnTo>
                          <a:pt x="376" y="1052"/>
                        </a:lnTo>
                        <a:lnTo>
                          <a:pt x="463" y="1059"/>
                        </a:lnTo>
                        <a:lnTo>
                          <a:pt x="627" y="1099"/>
                        </a:lnTo>
                        <a:lnTo>
                          <a:pt x="729" y="1138"/>
                        </a:lnTo>
                        <a:lnTo>
                          <a:pt x="895" y="1169"/>
                        </a:lnTo>
                        <a:lnTo>
                          <a:pt x="1075" y="1192"/>
                        </a:lnTo>
                        <a:lnTo>
                          <a:pt x="1129" y="1209"/>
                        </a:lnTo>
                        <a:lnTo>
                          <a:pt x="1129" y="1255"/>
                        </a:lnTo>
                        <a:lnTo>
                          <a:pt x="1066" y="1279"/>
                        </a:lnTo>
                        <a:lnTo>
                          <a:pt x="942" y="1239"/>
                        </a:lnTo>
                        <a:lnTo>
                          <a:pt x="776" y="1192"/>
                        </a:lnTo>
                        <a:lnTo>
                          <a:pt x="589" y="1146"/>
                        </a:lnTo>
                        <a:lnTo>
                          <a:pt x="439" y="1122"/>
                        </a:lnTo>
                        <a:lnTo>
                          <a:pt x="369" y="1106"/>
                        </a:lnTo>
                        <a:lnTo>
                          <a:pt x="266" y="1106"/>
                        </a:lnTo>
                        <a:lnTo>
                          <a:pt x="250" y="1083"/>
                        </a:lnTo>
                        <a:lnTo>
                          <a:pt x="219" y="973"/>
                        </a:lnTo>
                        <a:lnTo>
                          <a:pt x="203" y="855"/>
                        </a:lnTo>
                        <a:lnTo>
                          <a:pt x="196" y="769"/>
                        </a:lnTo>
                        <a:lnTo>
                          <a:pt x="149" y="690"/>
                        </a:lnTo>
                        <a:lnTo>
                          <a:pt x="93" y="643"/>
                        </a:lnTo>
                        <a:lnTo>
                          <a:pt x="0" y="589"/>
                        </a:lnTo>
                        <a:lnTo>
                          <a:pt x="7" y="533"/>
                        </a:lnTo>
                        <a:lnTo>
                          <a:pt x="30" y="447"/>
                        </a:lnTo>
                        <a:lnTo>
                          <a:pt x="93" y="306"/>
                        </a:lnTo>
                        <a:lnTo>
                          <a:pt x="133" y="180"/>
                        </a:lnTo>
                        <a:lnTo>
                          <a:pt x="156" y="157"/>
                        </a:lnTo>
                        <a:lnTo>
                          <a:pt x="282" y="133"/>
                        </a:lnTo>
                        <a:lnTo>
                          <a:pt x="392" y="94"/>
                        </a:lnTo>
                        <a:lnTo>
                          <a:pt x="486" y="31"/>
                        </a:lnTo>
                        <a:lnTo>
                          <a:pt x="533" y="0"/>
                        </a:lnTo>
                        <a:lnTo>
                          <a:pt x="596" y="0"/>
                        </a:lnTo>
                        <a:lnTo>
                          <a:pt x="635" y="0"/>
                        </a:lnTo>
                        <a:lnTo>
                          <a:pt x="706" y="54"/>
                        </a:lnTo>
                        <a:lnTo>
                          <a:pt x="785" y="79"/>
                        </a:lnTo>
                        <a:lnTo>
                          <a:pt x="895" y="117"/>
                        </a:lnTo>
                        <a:lnTo>
                          <a:pt x="1035" y="157"/>
                        </a:lnTo>
                        <a:lnTo>
                          <a:pt x="1075" y="180"/>
                        </a:lnTo>
                        <a:lnTo>
                          <a:pt x="1106" y="236"/>
                        </a:lnTo>
                        <a:lnTo>
                          <a:pt x="1122" y="306"/>
                        </a:lnTo>
                        <a:lnTo>
                          <a:pt x="1176" y="400"/>
                        </a:lnTo>
                        <a:lnTo>
                          <a:pt x="1239" y="533"/>
                        </a:lnTo>
                        <a:lnTo>
                          <a:pt x="1286" y="620"/>
                        </a:lnTo>
                        <a:lnTo>
                          <a:pt x="1318" y="722"/>
                        </a:lnTo>
                        <a:lnTo>
                          <a:pt x="1365" y="816"/>
                        </a:lnTo>
                        <a:lnTo>
                          <a:pt x="1388" y="870"/>
                        </a:lnTo>
                        <a:lnTo>
                          <a:pt x="1349" y="910"/>
                        </a:lnTo>
                        <a:lnTo>
                          <a:pt x="1302" y="8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9" name="Freeform 6">
                    <a:extLst>
                      <a:ext uri="{FF2B5EF4-FFF2-40B4-BE49-F238E27FC236}">
                        <a16:creationId xmlns:a16="http://schemas.microsoft.com/office/drawing/2014/main" id="{B3CAC196-60F1-4827-94FB-32F0967B85A6}"/>
                      </a:ext>
                    </a:extLst>
                  </p:cNvPr>
                  <p:cNvSpPr>
                    <a:spLocks/>
                  </p:cNvSpPr>
                  <p:nvPr/>
                </p:nvSpPr>
                <p:spPr bwMode="auto">
                  <a:xfrm>
                    <a:off x="4141" y="2039"/>
                    <a:ext cx="605" cy="530"/>
                  </a:xfrm>
                  <a:custGeom>
                    <a:avLst/>
                    <a:gdLst>
                      <a:gd name="T0" fmla="*/ 1 w 1210"/>
                      <a:gd name="T1" fmla="*/ 0 h 1061"/>
                      <a:gd name="T2" fmla="*/ 1 w 1210"/>
                      <a:gd name="T3" fmla="*/ 0 h 1061"/>
                      <a:gd name="T4" fmla="*/ 1 w 1210"/>
                      <a:gd name="T5" fmla="*/ 0 h 1061"/>
                      <a:gd name="T6" fmla="*/ 1 w 1210"/>
                      <a:gd name="T7" fmla="*/ 0 h 1061"/>
                      <a:gd name="T8" fmla="*/ 1 w 1210"/>
                      <a:gd name="T9" fmla="*/ 0 h 1061"/>
                      <a:gd name="T10" fmla="*/ 1 w 1210"/>
                      <a:gd name="T11" fmla="*/ 0 h 1061"/>
                      <a:gd name="T12" fmla="*/ 1 w 1210"/>
                      <a:gd name="T13" fmla="*/ 0 h 1061"/>
                      <a:gd name="T14" fmla="*/ 1 w 1210"/>
                      <a:gd name="T15" fmla="*/ 0 h 1061"/>
                      <a:gd name="T16" fmla="*/ 1 w 1210"/>
                      <a:gd name="T17" fmla="*/ 0 h 1061"/>
                      <a:gd name="T18" fmla="*/ 0 w 1210"/>
                      <a:gd name="T19" fmla="*/ 0 h 1061"/>
                      <a:gd name="T20" fmla="*/ 1 w 1210"/>
                      <a:gd name="T21" fmla="*/ 0 h 1061"/>
                      <a:gd name="T22" fmla="*/ 1 w 1210"/>
                      <a:gd name="T23" fmla="*/ 0 h 1061"/>
                      <a:gd name="T24" fmla="*/ 1 w 1210"/>
                      <a:gd name="T25" fmla="*/ 0 h 1061"/>
                      <a:gd name="T26" fmla="*/ 1 w 1210"/>
                      <a:gd name="T27" fmla="*/ 0 h 1061"/>
                      <a:gd name="T28" fmla="*/ 1 w 1210"/>
                      <a:gd name="T29" fmla="*/ 0 h 1061"/>
                      <a:gd name="T30" fmla="*/ 1 w 1210"/>
                      <a:gd name="T31" fmla="*/ 0 h 1061"/>
                      <a:gd name="T32" fmla="*/ 1 w 1210"/>
                      <a:gd name="T33" fmla="*/ 0 h 1061"/>
                      <a:gd name="T34" fmla="*/ 1 w 1210"/>
                      <a:gd name="T35" fmla="*/ 0 h 1061"/>
                      <a:gd name="T36" fmla="*/ 1 w 1210"/>
                      <a:gd name="T37" fmla="*/ 0 h 1061"/>
                      <a:gd name="T38" fmla="*/ 1 w 1210"/>
                      <a:gd name="T39" fmla="*/ 0 h 1061"/>
                      <a:gd name="T40" fmla="*/ 1 w 1210"/>
                      <a:gd name="T41" fmla="*/ 0 h 1061"/>
                      <a:gd name="T42" fmla="*/ 1 w 1210"/>
                      <a:gd name="T43" fmla="*/ 0 h 1061"/>
                      <a:gd name="T44" fmla="*/ 1 w 1210"/>
                      <a:gd name="T45" fmla="*/ 0 h 1061"/>
                      <a:gd name="T46" fmla="*/ 1 w 1210"/>
                      <a:gd name="T47" fmla="*/ 0 h 1061"/>
                      <a:gd name="T48" fmla="*/ 1 w 1210"/>
                      <a:gd name="T49" fmla="*/ 0 h 1061"/>
                      <a:gd name="T50" fmla="*/ 1 w 1210"/>
                      <a:gd name="T51" fmla="*/ 0 h 1061"/>
                      <a:gd name="T52" fmla="*/ 1 w 1210"/>
                      <a:gd name="T53" fmla="*/ 0 h 1061"/>
                      <a:gd name="T54" fmla="*/ 1 w 1210"/>
                      <a:gd name="T55" fmla="*/ 0 h 1061"/>
                      <a:gd name="T56" fmla="*/ 1 w 1210"/>
                      <a:gd name="T57" fmla="*/ 0 h 1061"/>
                      <a:gd name="T58" fmla="*/ 1 w 1210"/>
                      <a:gd name="T59" fmla="*/ 0 h 1061"/>
                      <a:gd name="T60" fmla="*/ 1 w 1210"/>
                      <a:gd name="T61" fmla="*/ 0 h 1061"/>
                      <a:gd name="T62" fmla="*/ 1 w 1210"/>
                      <a:gd name="T63" fmla="*/ 0 h 1061"/>
                      <a:gd name="T64" fmla="*/ 1 w 1210"/>
                      <a:gd name="T65" fmla="*/ 0 h 1061"/>
                      <a:gd name="T66" fmla="*/ 1 w 1210"/>
                      <a:gd name="T67" fmla="*/ 0 h 1061"/>
                      <a:gd name="T68" fmla="*/ 1 w 1210"/>
                      <a:gd name="T69" fmla="*/ 0 h 1061"/>
                      <a:gd name="T70" fmla="*/ 1 w 1210"/>
                      <a:gd name="T71" fmla="*/ 0 h 1061"/>
                      <a:gd name="T72" fmla="*/ 1 w 1210"/>
                      <a:gd name="T73" fmla="*/ 0 h 1061"/>
                      <a:gd name="T74" fmla="*/ 1 w 1210"/>
                      <a:gd name="T75" fmla="*/ 0 h 1061"/>
                      <a:gd name="T76" fmla="*/ 1 w 1210"/>
                      <a:gd name="T77" fmla="*/ 0 h 1061"/>
                      <a:gd name="T78" fmla="*/ 1 w 1210"/>
                      <a:gd name="T79" fmla="*/ 0 h 1061"/>
                      <a:gd name="T80" fmla="*/ 1 w 1210"/>
                      <a:gd name="T81" fmla="*/ 0 h 1061"/>
                      <a:gd name="T82" fmla="*/ 1 w 1210"/>
                      <a:gd name="T83" fmla="*/ 0 h 1061"/>
                      <a:gd name="T84" fmla="*/ 1 w 1210"/>
                      <a:gd name="T85" fmla="*/ 0 h 1061"/>
                      <a:gd name="T86" fmla="*/ 1 w 1210"/>
                      <a:gd name="T87" fmla="*/ 0 h 1061"/>
                      <a:gd name="T88" fmla="*/ 1 w 1210"/>
                      <a:gd name="T89" fmla="*/ 0 h 1061"/>
                      <a:gd name="T90" fmla="*/ 1 w 1210"/>
                      <a:gd name="T91" fmla="*/ 0 h 1061"/>
                      <a:gd name="T92" fmla="*/ 1 w 1210"/>
                      <a:gd name="T93" fmla="*/ 0 h 1061"/>
                      <a:gd name="T94" fmla="*/ 1 w 1210"/>
                      <a:gd name="T95" fmla="*/ 0 h 1061"/>
                      <a:gd name="T96" fmla="*/ 1 w 1210"/>
                      <a:gd name="T97" fmla="*/ 0 h 1061"/>
                      <a:gd name="T98" fmla="*/ 1 w 1210"/>
                      <a:gd name="T99" fmla="*/ 0 h 1061"/>
                      <a:gd name="T100" fmla="*/ 1 w 1210"/>
                      <a:gd name="T101" fmla="*/ 0 h 1061"/>
                      <a:gd name="T102" fmla="*/ 1 w 1210"/>
                      <a:gd name="T103" fmla="*/ 0 h 1061"/>
                      <a:gd name="T104" fmla="*/ 1 w 1210"/>
                      <a:gd name="T105" fmla="*/ 0 h 1061"/>
                      <a:gd name="T106" fmla="*/ 1 w 1210"/>
                      <a:gd name="T107" fmla="*/ 0 h 1061"/>
                      <a:gd name="T108" fmla="*/ 1 w 1210"/>
                      <a:gd name="T109" fmla="*/ 0 h 106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10"/>
                      <a:gd name="T166" fmla="*/ 0 h 1061"/>
                      <a:gd name="T167" fmla="*/ 1210 w 1210"/>
                      <a:gd name="T168" fmla="*/ 1061 h 106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10" h="1061">
                        <a:moveTo>
                          <a:pt x="362" y="636"/>
                        </a:moveTo>
                        <a:lnTo>
                          <a:pt x="369" y="559"/>
                        </a:lnTo>
                        <a:lnTo>
                          <a:pt x="346" y="472"/>
                        </a:lnTo>
                        <a:lnTo>
                          <a:pt x="306" y="386"/>
                        </a:lnTo>
                        <a:lnTo>
                          <a:pt x="283" y="323"/>
                        </a:lnTo>
                        <a:lnTo>
                          <a:pt x="260" y="260"/>
                        </a:lnTo>
                        <a:lnTo>
                          <a:pt x="173" y="197"/>
                        </a:lnTo>
                        <a:lnTo>
                          <a:pt x="94" y="142"/>
                        </a:lnTo>
                        <a:lnTo>
                          <a:pt x="31" y="87"/>
                        </a:lnTo>
                        <a:lnTo>
                          <a:pt x="0" y="31"/>
                        </a:lnTo>
                        <a:lnTo>
                          <a:pt x="31" y="0"/>
                        </a:lnTo>
                        <a:lnTo>
                          <a:pt x="63" y="47"/>
                        </a:lnTo>
                        <a:lnTo>
                          <a:pt x="117" y="103"/>
                        </a:lnTo>
                        <a:lnTo>
                          <a:pt x="180" y="157"/>
                        </a:lnTo>
                        <a:lnTo>
                          <a:pt x="252" y="189"/>
                        </a:lnTo>
                        <a:lnTo>
                          <a:pt x="322" y="229"/>
                        </a:lnTo>
                        <a:lnTo>
                          <a:pt x="339" y="267"/>
                        </a:lnTo>
                        <a:lnTo>
                          <a:pt x="346" y="330"/>
                        </a:lnTo>
                        <a:lnTo>
                          <a:pt x="369" y="393"/>
                        </a:lnTo>
                        <a:lnTo>
                          <a:pt x="402" y="463"/>
                        </a:lnTo>
                        <a:lnTo>
                          <a:pt x="416" y="535"/>
                        </a:lnTo>
                        <a:lnTo>
                          <a:pt x="440" y="598"/>
                        </a:lnTo>
                        <a:lnTo>
                          <a:pt x="558" y="613"/>
                        </a:lnTo>
                        <a:lnTo>
                          <a:pt x="755" y="621"/>
                        </a:lnTo>
                        <a:lnTo>
                          <a:pt x="841" y="621"/>
                        </a:lnTo>
                        <a:lnTo>
                          <a:pt x="982" y="645"/>
                        </a:lnTo>
                        <a:lnTo>
                          <a:pt x="1093" y="684"/>
                        </a:lnTo>
                        <a:lnTo>
                          <a:pt x="1210" y="708"/>
                        </a:lnTo>
                        <a:lnTo>
                          <a:pt x="1203" y="746"/>
                        </a:lnTo>
                        <a:lnTo>
                          <a:pt x="1147" y="809"/>
                        </a:lnTo>
                        <a:lnTo>
                          <a:pt x="1045" y="832"/>
                        </a:lnTo>
                        <a:lnTo>
                          <a:pt x="998" y="841"/>
                        </a:lnTo>
                        <a:lnTo>
                          <a:pt x="967" y="904"/>
                        </a:lnTo>
                        <a:lnTo>
                          <a:pt x="951" y="951"/>
                        </a:lnTo>
                        <a:lnTo>
                          <a:pt x="958" y="1054"/>
                        </a:lnTo>
                        <a:lnTo>
                          <a:pt x="911" y="1061"/>
                        </a:lnTo>
                        <a:lnTo>
                          <a:pt x="911" y="967"/>
                        </a:lnTo>
                        <a:lnTo>
                          <a:pt x="911" y="895"/>
                        </a:lnTo>
                        <a:lnTo>
                          <a:pt x="935" y="825"/>
                        </a:lnTo>
                        <a:lnTo>
                          <a:pt x="982" y="771"/>
                        </a:lnTo>
                        <a:lnTo>
                          <a:pt x="1037" y="771"/>
                        </a:lnTo>
                        <a:lnTo>
                          <a:pt x="1100" y="755"/>
                        </a:lnTo>
                        <a:lnTo>
                          <a:pt x="1037" y="715"/>
                        </a:lnTo>
                        <a:lnTo>
                          <a:pt x="895" y="676"/>
                        </a:lnTo>
                        <a:lnTo>
                          <a:pt x="771" y="676"/>
                        </a:lnTo>
                        <a:lnTo>
                          <a:pt x="621" y="668"/>
                        </a:lnTo>
                        <a:lnTo>
                          <a:pt x="503" y="652"/>
                        </a:lnTo>
                        <a:lnTo>
                          <a:pt x="440" y="668"/>
                        </a:lnTo>
                        <a:lnTo>
                          <a:pt x="346" y="762"/>
                        </a:lnTo>
                        <a:lnTo>
                          <a:pt x="267" y="857"/>
                        </a:lnTo>
                        <a:lnTo>
                          <a:pt x="220" y="912"/>
                        </a:lnTo>
                        <a:lnTo>
                          <a:pt x="126" y="904"/>
                        </a:lnTo>
                        <a:lnTo>
                          <a:pt x="197" y="841"/>
                        </a:lnTo>
                        <a:lnTo>
                          <a:pt x="267" y="778"/>
                        </a:lnTo>
                        <a:lnTo>
                          <a:pt x="362" y="6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0" name="Freeform 7">
                    <a:extLst>
                      <a:ext uri="{FF2B5EF4-FFF2-40B4-BE49-F238E27FC236}">
                        <a16:creationId xmlns:a16="http://schemas.microsoft.com/office/drawing/2014/main" id="{1CF48EB2-CE4C-4433-AC7D-819E5FE4BEFD}"/>
                      </a:ext>
                    </a:extLst>
                  </p:cNvPr>
                  <p:cNvSpPr>
                    <a:spLocks/>
                  </p:cNvSpPr>
                  <p:nvPr/>
                </p:nvSpPr>
                <p:spPr bwMode="auto">
                  <a:xfrm>
                    <a:off x="4472" y="2047"/>
                    <a:ext cx="90" cy="157"/>
                  </a:xfrm>
                  <a:custGeom>
                    <a:avLst/>
                    <a:gdLst>
                      <a:gd name="T0" fmla="*/ 0 w 182"/>
                      <a:gd name="T1" fmla="*/ 0 h 315"/>
                      <a:gd name="T2" fmla="*/ 0 w 182"/>
                      <a:gd name="T3" fmla="*/ 0 h 315"/>
                      <a:gd name="T4" fmla="*/ 0 w 182"/>
                      <a:gd name="T5" fmla="*/ 0 h 315"/>
                      <a:gd name="T6" fmla="*/ 0 w 182"/>
                      <a:gd name="T7" fmla="*/ 0 h 315"/>
                      <a:gd name="T8" fmla="*/ 0 w 182"/>
                      <a:gd name="T9" fmla="*/ 0 h 315"/>
                      <a:gd name="T10" fmla="*/ 0 w 182"/>
                      <a:gd name="T11" fmla="*/ 0 h 315"/>
                      <a:gd name="T12" fmla="*/ 0 w 182"/>
                      <a:gd name="T13" fmla="*/ 0 h 315"/>
                      <a:gd name="T14" fmla="*/ 0 w 182"/>
                      <a:gd name="T15" fmla="*/ 0 h 315"/>
                      <a:gd name="T16" fmla="*/ 0 w 182"/>
                      <a:gd name="T17" fmla="*/ 0 h 315"/>
                      <a:gd name="T18" fmla="*/ 0 w 182"/>
                      <a:gd name="T19" fmla="*/ 0 h 315"/>
                      <a:gd name="T20" fmla="*/ 0 w 182"/>
                      <a:gd name="T21" fmla="*/ 0 h 315"/>
                      <a:gd name="T22" fmla="*/ 0 w 182"/>
                      <a:gd name="T23" fmla="*/ 0 h 315"/>
                      <a:gd name="T24" fmla="*/ 0 w 182"/>
                      <a:gd name="T25" fmla="*/ 0 h 315"/>
                      <a:gd name="T26" fmla="*/ 0 w 182"/>
                      <a:gd name="T27" fmla="*/ 0 h 315"/>
                      <a:gd name="T28" fmla="*/ 0 w 182"/>
                      <a:gd name="T29" fmla="*/ 0 h 315"/>
                      <a:gd name="T30" fmla="*/ 0 w 182"/>
                      <a:gd name="T31" fmla="*/ 0 h 315"/>
                      <a:gd name="T32" fmla="*/ 0 w 182"/>
                      <a:gd name="T33" fmla="*/ 0 h 3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2"/>
                      <a:gd name="T52" fmla="*/ 0 h 315"/>
                      <a:gd name="T53" fmla="*/ 182 w 182"/>
                      <a:gd name="T54" fmla="*/ 315 h 31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2" h="315">
                        <a:moveTo>
                          <a:pt x="182" y="0"/>
                        </a:moveTo>
                        <a:lnTo>
                          <a:pt x="75" y="9"/>
                        </a:lnTo>
                        <a:lnTo>
                          <a:pt x="25" y="57"/>
                        </a:lnTo>
                        <a:lnTo>
                          <a:pt x="25" y="106"/>
                        </a:lnTo>
                        <a:lnTo>
                          <a:pt x="57" y="170"/>
                        </a:lnTo>
                        <a:lnTo>
                          <a:pt x="75" y="218"/>
                        </a:lnTo>
                        <a:lnTo>
                          <a:pt x="41" y="258"/>
                        </a:lnTo>
                        <a:lnTo>
                          <a:pt x="0" y="267"/>
                        </a:lnTo>
                        <a:lnTo>
                          <a:pt x="9" y="315"/>
                        </a:lnTo>
                        <a:lnTo>
                          <a:pt x="57" y="306"/>
                        </a:lnTo>
                        <a:lnTo>
                          <a:pt x="100" y="274"/>
                        </a:lnTo>
                        <a:lnTo>
                          <a:pt x="132" y="210"/>
                        </a:lnTo>
                        <a:lnTo>
                          <a:pt x="116" y="154"/>
                        </a:lnTo>
                        <a:lnTo>
                          <a:pt x="82" y="106"/>
                        </a:lnTo>
                        <a:lnTo>
                          <a:pt x="82" y="65"/>
                        </a:lnTo>
                        <a:lnTo>
                          <a:pt x="132" y="41"/>
                        </a:lnTo>
                        <a:lnTo>
                          <a:pt x="1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1" name="Freeform 8">
                    <a:extLst>
                      <a:ext uri="{FF2B5EF4-FFF2-40B4-BE49-F238E27FC236}">
                        <a16:creationId xmlns:a16="http://schemas.microsoft.com/office/drawing/2014/main" id="{D5483A7B-80A5-4B4C-9B3C-71D76FA05BEA}"/>
                      </a:ext>
                    </a:extLst>
                  </p:cNvPr>
                  <p:cNvSpPr>
                    <a:spLocks/>
                  </p:cNvSpPr>
                  <p:nvPr/>
                </p:nvSpPr>
                <p:spPr bwMode="auto">
                  <a:xfrm>
                    <a:off x="4105" y="2113"/>
                    <a:ext cx="170" cy="212"/>
                  </a:xfrm>
                  <a:custGeom>
                    <a:avLst/>
                    <a:gdLst>
                      <a:gd name="T0" fmla="*/ 1 w 338"/>
                      <a:gd name="T1" fmla="*/ 0 h 424"/>
                      <a:gd name="T2" fmla="*/ 1 w 338"/>
                      <a:gd name="T3" fmla="*/ 1 h 424"/>
                      <a:gd name="T4" fmla="*/ 1 w 338"/>
                      <a:gd name="T5" fmla="*/ 1 h 424"/>
                      <a:gd name="T6" fmla="*/ 1 w 338"/>
                      <a:gd name="T7" fmla="*/ 1 h 424"/>
                      <a:gd name="T8" fmla="*/ 1 w 338"/>
                      <a:gd name="T9" fmla="*/ 1 h 424"/>
                      <a:gd name="T10" fmla="*/ 1 w 338"/>
                      <a:gd name="T11" fmla="*/ 1 h 424"/>
                      <a:gd name="T12" fmla="*/ 1 w 338"/>
                      <a:gd name="T13" fmla="*/ 1 h 424"/>
                      <a:gd name="T14" fmla="*/ 1 w 338"/>
                      <a:gd name="T15" fmla="*/ 1 h 424"/>
                      <a:gd name="T16" fmla="*/ 1 w 338"/>
                      <a:gd name="T17" fmla="*/ 1 h 424"/>
                      <a:gd name="T18" fmla="*/ 1 w 338"/>
                      <a:gd name="T19" fmla="*/ 1 h 424"/>
                      <a:gd name="T20" fmla="*/ 1 w 338"/>
                      <a:gd name="T21" fmla="*/ 1 h 424"/>
                      <a:gd name="T22" fmla="*/ 1 w 338"/>
                      <a:gd name="T23" fmla="*/ 1 h 424"/>
                      <a:gd name="T24" fmla="*/ 1 w 338"/>
                      <a:gd name="T25" fmla="*/ 1 h 424"/>
                      <a:gd name="T26" fmla="*/ 1 w 338"/>
                      <a:gd name="T27" fmla="*/ 1 h 424"/>
                      <a:gd name="T28" fmla="*/ 1 w 338"/>
                      <a:gd name="T29" fmla="*/ 1 h 424"/>
                      <a:gd name="T30" fmla="*/ 1 w 338"/>
                      <a:gd name="T31" fmla="*/ 1 h 424"/>
                      <a:gd name="T32" fmla="*/ 1 w 338"/>
                      <a:gd name="T33" fmla="*/ 1 h 424"/>
                      <a:gd name="T34" fmla="*/ 1 w 338"/>
                      <a:gd name="T35" fmla="*/ 1 h 424"/>
                      <a:gd name="T36" fmla="*/ 0 w 338"/>
                      <a:gd name="T37" fmla="*/ 1 h 424"/>
                      <a:gd name="T38" fmla="*/ 1 w 338"/>
                      <a:gd name="T39" fmla="*/ 0 h 4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38"/>
                      <a:gd name="T61" fmla="*/ 0 h 424"/>
                      <a:gd name="T62" fmla="*/ 338 w 338"/>
                      <a:gd name="T63" fmla="*/ 424 h 42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38" h="424">
                        <a:moveTo>
                          <a:pt x="16" y="0"/>
                        </a:moveTo>
                        <a:lnTo>
                          <a:pt x="73" y="56"/>
                        </a:lnTo>
                        <a:lnTo>
                          <a:pt x="161" y="104"/>
                        </a:lnTo>
                        <a:lnTo>
                          <a:pt x="226" y="144"/>
                        </a:lnTo>
                        <a:lnTo>
                          <a:pt x="274" y="169"/>
                        </a:lnTo>
                        <a:lnTo>
                          <a:pt x="283" y="224"/>
                        </a:lnTo>
                        <a:lnTo>
                          <a:pt x="283" y="287"/>
                        </a:lnTo>
                        <a:lnTo>
                          <a:pt x="290" y="328"/>
                        </a:lnTo>
                        <a:lnTo>
                          <a:pt x="338" y="368"/>
                        </a:lnTo>
                        <a:lnTo>
                          <a:pt x="338" y="424"/>
                        </a:lnTo>
                        <a:lnTo>
                          <a:pt x="274" y="424"/>
                        </a:lnTo>
                        <a:lnTo>
                          <a:pt x="242" y="368"/>
                        </a:lnTo>
                        <a:lnTo>
                          <a:pt x="234" y="304"/>
                        </a:lnTo>
                        <a:lnTo>
                          <a:pt x="234" y="232"/>
                        </a:lnTo>
                        <a:lnTo>
                          <a:pt x="226" y="200"/>
                        </a:lnTo>
                        <a:lnTo>
                          <a:pt x="154" y="160"/>
                        </a:lnTo>
                        <a:lnTo>
                          <a:pt x="64" y="112"/>
                        </a:lnTo>
                        <a:lnTo>
                          <a:pt x="16" y="81"/>
                        </a:lnTo>
                        <a:lnTo>
                          <a:pt x="0" y="56"/>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2" name="Freeform 9">
                    <a:extLst>
                      <a:ext uri="{FF2B5EF4-FFF2-40B4-BE49-F238E27FC236}">
                        <a16:creationId xmlns:a16="http://schemas.microsoft.com/office/drawing/2014/main" id="{D97A93BF-19B2-47E0-A3FA-C63F9823E4FE}"/>
                      </a:ext>
                    </a:extLst>
                  </p:cNvPr>
                  <p:cNvSpPr>
                    <a:spLocks/>
                  </p:cNvSpPr>
                  <p:nvPr/>
                </p:nvSpPr>
                <p:spPr bwMode="auto">
                  <a:xfrm>
                    <a:off x="4538" y="2420"/>
                    <a:ext cx="48" cy="95"/>
                  </a:xfrm>
                  <a:custGeom>
                    <a:avLst/>
                    <a:gdLst>
                      <a:gd name="T0" fmla="*/ 0 w 97"/>
                      <a:gd name="T1" fmla="*/ 0 h 191"/>
                      <a:gd name="T2" fmla="*/ 0 w 97"/>
                      <a:gd name="T3" fmla="*/ 0 h 191"/>
                      <a:gd name="T4" fmla="*/ 0 w 97"/>
                      <a:gd name="T5" fmla="*/ 0 h 191"/>
                      <a:gd name="T6" fmla="*/ 0 w 97"/>
                      <a:gd name="T7" fmla="*/ 0 h 191"/>
                      <a:gd name="T8" fmla="*/ 0 w 97"/>
                      <a:gd name="T9" fmla="*/ 0 h 191"/>
                      <a:gd name="T10" fmla="*/ 0 w 97"/>
                      <a:gd name="T11" fmla="*/ 0 h 191"/>
                      <a:gd name="T12" fmla="*/ 0 w 97"/>
                      <a:gd name="T13" fmla="*/ 0 h 191"/>
                      <a:gd name="T14" fmla="*/ 0 60000 65536"/>
                      <a:gd name="T15" fmla="*/ 0 60000 65536"/>
                      <a:gd name="T16" fmla="*/ 0 60000 65536"/>
                      <a:gd name="T17" fmla="*/ 0 60000 65536"/>
                      <a:gd name="T18" fmla="*/ 0 60000 65536"/>
                      <a:gd name="T19" fmla="*/ 0 60000 65536"/>
                      <a:gd name="T20" fmla="*/ 0 60000 65536"/>
                      <a:gd name="T21" fmla="*/ 0 w 97"/>
                      <a:gd name="T22" fmla="*/ 0 h 191"/>
                      <a:gd name="T23" fmla="*/ 97 w 97"/>
                      <a:gd name="T24" fmla="*/ 191 h 1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7" h="191">
                        <a:moveTo>
                          <a:pt x="97" y="0"/>
                        </a:moveTo>
                        <a:lnTo>
                          <a:pt x="71" y="50"/>
                        </a:lnTo>
                        <a:lnTo>
                          <a:pt x="53" y="125"/>
                        </a:lnTo>
                        <a:lnTo>
                          <a:pt x="53" y="191"/>
                        </a:lnTo>
                        <a:lnTo>
                          <a:pt x="0" y="125"/>
                        </a:lnTo>
                        <a:lnTo>
                          <a:pt x="18" y="75"/>
                        </a:lnTo>
                        <a:lnTo>
                          <a:pt x="9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3" name="Freeform 10">
                    <a:extLst>
                      <a:ext uri="{FF2B5EF4-FFF2-40B4-BE49-F238E27FC236}">
                        <a16:creationId xmlns:a16="http://schemas.microsoft.com/office/drawing/2014/main" id="{5D9CD8C9-B89A-4A42-95DE-7389FB6CD3C6}"/>
                      </a:ext>
                    </a:extLst>
                  </p:cNvPr>
                  <p:cNvSpPr>
                    <a:spLocks/>
                  </p:cNvSpPr>
                  <p:nvPr/>
                </p:nvSpPr>
                <p:spPr bwMode="auto">
                  <a:xfrm>
                    <a:off x="4040" y="1713"/>
                    <a:ext cx="192" cy="262"/>
                  </a:xfrm>
                  <a:custGeom>
                    <a:avLst/>
                    <a:gdLst>
                      <a:gd name="T0" fmla="*/ 0 w 385"/>
                      <a:gd name="T1" fmla="*/ 1 h 524"/>
                      <a:gd name="T2" fmla="*/ 0 w 385"/>
                      <a:gd name="T3" fmla="*/ 1 h 524"/>
                      <a:gd name="T4" fmla="*/ 0 w 385"/>
                      <a:gd name="T5" fmla="*/ 1 h 524"/>
                      <a:gd name="T6" fmla="*/ 0 w 385"/>
                      <a:gd name="T7" fmla="*/ 1 h 524"/>
                      <a:gd name="T8" fmla="*/ 0 w 385"/>
                      <a:gd name="T9" fmla="*/ 1 h 524"/>
                      <a:gd name="T10" fmla="*/ 0 w 385"/>
                      <a:gd name="T11" fmla="*/ 0 h 524"/>
                      <a:gd name="T12" fmla="*/ 0 w 385"/>
                      <a:gd name="T13" fmla="*/ 1 h 524"/>
                      <a:gd name="T14" fmla="*/ 0 w 385"/>
                      <a:gd name="T15" fmla="*/ 1 h 524"/>
                      <a:gd name="T16" fmla="*/ 0 w 385"/>
                      <a:gd name="T17" fmla="*/ 1 h 524"/>
                      <a:gd name="T18" fmla="*/ 0 w 385"/>
                      <a:gd name="T19" fmla="*/ 1 h 524"/>
                      <a:gd name="T20" fmla="*/ 0 w 385"/>
                      <a:gd name="T21" fmla="*/ 1 h 524"/>
                      <a:gd name="T22" fmla="*/ 0 w 385"/>
                      <a:gd name="T23" fmla="*/ 1 h 524"/>
                      <a:gd name="T24" fmla="*/ 0 w 385"/>
                      <a:gd name="T25" fmla="*/ 1 h 524"/>
                      <a:gd name="T26" fmla="*/ 0 w 385"/>
                      <a:gd name="T27" fmla="*/ 1 h 524"/>
                      <a:gd name="T28" fmla="*/ 0 w 385"/>
                      <a:gd name="T29" fmla="*/ 1 h 524"/>
                      <a:gd name="T30" fmla="*/ 0 w 385"/>
                      <a:gd name="T31" fmla="*/ 1 h 524"/>
                      <a:gd name="T32" fmla="*/ 0 w 385"/>
                      <a:gd name="T33" fmla="*/ 1 h 524"/>
                      <a:gd name="T34" fmla="*/ 0 w 385"/>
                      <a:gd name="T35" fmla="*/ 1 h 524"/>
                      <a:gd name="T36" fmla="*/ 0 w 385"/>
                      <a:gd name="T37" fmla="*/ 1 h 524"/>
                      <a:gd name="T38" fmla="*/ 0 w 385"/>
                      <a:gd name="T39" fmla="*/ 1 h 524"/>
                      <a:gd name="T40" fmla="*/ 0 w 385"/>
                      <a:gd name="T41" fmla="*/ 1 h 524"/>
                      <a:gd name="T42" fmla="*/ 0 w 385"/>
                      <a:gd name="T43" fmla="*/ 1 h 524"/>
                      <a:gd name="T44" fmla="*/ 0 w 385"/>
                      <a:gd name="T45" fmla="*/ 1 h 524"/>
                      <a:gd name="T46" fmla="*/ 0 w 385"/>
                      <a:gd name="T47" fmla="*/ 1 h 524"/>
                      <a:gd name="T48" fmla="*/ 0 w 385"/>
                      <a:gd name="T49" fmla="*/ 1 h 524"/>
                      <a:gd name="T50" fmla="*/ 0 w 385"/>
                      <a:gd name="T51" fmla="*/ 1 h 524"/>
                      <a:gd name="T52" fmla="*/ 0 w 385"/>
                      <a:gd name="T53" fmla="*/ 1 h 524"/>
                      <a:gd name="T54" fmla="*/ 0 w 385"/>
                      <a:gd name="T55" fmla="*/ 1 h 524"/>
                      <a:gd name="T56" fmla="*/ 0 w 385"/>
                      <a:gd name="T57" fmla="*/ 1 h 524"/>
                      <a:gd name="T58" fmla="*/ 0 w 385"/>
                      <a:gd name="T59" fmla="*/ 1 h 524"/>
                      <a:gd name="T60" fmla="*/ 0 w 385"/>
                      <a:gd name="T61" fmla="*/ 1 h 524"/>
                      <a:gd name="T62" fmla="*/ 0 w 385"/>
                      <a:gd name="T63" fmla="*/ 1 h 524"/>
                      <a:gd name="T64" fmla="*/ 0 w 385"/>
                      <a:gd name="T65" fmla="*/ 1 h 524"/>
                      <a:gd name="T66" fmla="*/ 0 w 385"/>
                      <a:gd name="T67" fmla="*/ 1 h 524"/>
                      <a:gd name="T68" fmla="*/ 0 w 385"/>
                      <a:gd name="T69" fmla="*/ 1 h 524"/>
                      <a:gd name="T70" fmla="*/ 0 w 385"/>
                      <a:gd name="T71" fmla="*/ 1 h 524"/>
                      <a:gd name="T72" fmla="*/ 0 w 385"/>
                      <a:gd name="T73" fmla="*/ 1 h 524"/>
                      <a:gd name="T74" fmla="*/ 0 w 385"/>
                      <a:gd name="T75" fmla="*/ 1 h 524"/>
                      <a:gd name="T76" fmla="*/ 0 w 385"/>
                      <a:gd name="T77" fmla="*/ 1 h 524"/>
                      <a:gd name="T78" fmla="*/ 0 w 385"/>
                      <a:gd name="T79" fmla="*/ 1 h 524"/>
                      <a:gd name="T80" fmla="*/ 0 w 385"/>
                      <a:gd name="T81" fmla="*/ 1 h 524"/>
                      <a:gd name="T82" fmla="*/ 0 w 385"/>
                      <a:gd name="T83" fmla="*/ 1 h 524"/>
                      <a:gd name="T84" fmla="*/ 0 w 385"/>
                      <a:gd name="T85" fmla="*/ 1 h 524"/>
                      <a:gd name="T86" fmla="*/ 0 w 385"/>
                      <a:gd name="T87" fmla="*/ 1 h 524"/>
                      <a:gd name="T88" fmla="*/ 0 w 385"/>
                      <a:gd name="T89" fmla="*/ 1 h 524"/>
                      <a:gd name="T90" fmla="*/ 0 w 385"/>
                      <a:gd name="T91" fmla="*/ 1 h 524"/>
                      <a:gd name="T92" fmla="*/ 0 w 385"/>
                      <a:gd name="T93" fmla="*/ 1 h 524"/>
                      <a:gd name="T94" fmla="*/ 0 w 385"/>
                      <a:gd name="T95" fmla="*/ 1 h 524"/>
                      <a:gd name="T96" fmla="*/ 0 w 385"/>
                      <a:gd name="T97" fmla="*/ 1 h 524"/>
                      <a:gd name="T98" fmla="*/ 0 w 385"/>
                      <a:gd name="T99" fmla="*/ 1 h 524"/>
                      <a:gd name="T100" fmla="*/ 0 w 385"/>
                      <a:gd name="T101" fmla="*/ 1 h 524"/>
                      <a:gd name="T102" fmla="*/ 0 w 385"/>
                      <a:gd name="T103" fmla="*/ 1 h 524"/>
                      <a:gd name="T104" fmla="*/ 0 w 385"/>
                      <a:gd name="T105" fmla="*/ 1 h 524"/>
                      <a:gd name="T106" fmla="*/ 0 w 385"/>
                      <a:gd name="T107" fmla="*/ 1 h 524"/>
                      <a:gd name="T108" fmla="*/ 0 w 385"/>
                      <a:gd name="T109" fmla="*/ 1 h 524"/>
                      <a:gd name="T110" fmla="*/ 0 w 385"/>
                      <a:gd name="T111" fmla="*/ 1 h 5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85"/>
                      <a:gd name="T169" fmla="*/ 0 h 524"/>
                      <a:gd name="T170" fmla="*/ 385 w 385"/>
                      <a:gd name="T171" fmla="*/ 524 h 52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85" h="524">
                        <a:moveTo>
                          <a:pt x="65" y="183"/>
                        </a:moveTo>
                        <a:lnTo>
                          <a:pt x="40" y="183"/>
                        </a:lnTo>
                        <a:lnTo>
                          <a:pt x="16" y="183"/>
                        </a:lnTo>
                        <a:lnTo>
                          <a:pt x="7" y="158"/>
                        </a:lnTo>
                        <a:lnTo>
                          <a:pt x="0" y="135"/>
                        </a:lnTo>
                        <a:lnTo>
                          <a:pt x="0" y="111"/>
                        </a:lnTo>
                        <a:lnTo>
                          <a:pt x="0" y="88"/>
                        </a:lnTo>
                        <a:lnTo>
                          <a:pt x="0" y="63"/>
                        </a:lnTo>
                        <a:lnTo>
                          <a:pt x="0" y="40"/>
                        </a:lnTo>
                        <a:lnTo>
                          <a:pt x="24" y="24"/>
                        </a:lnTo>
                        <a:lnTo>
                          <a:pt x="32" y="0"/>
                        </a:lnTo>
                        <a:lnTo>
                          <a:pt x="56" y="0"/>
                        </a:lnTo>
                        <a:lnTo>
                          <a:pt x="81" y="7"/>
                        </a:lnTo>
                        <a:lnTo>
                          <a:pt x="72" y="32"/>
                        </a:lnTo>
                        <a:lnTo>
                          <a:pt x="48" y="40"/>
                        </a:lnTo>
                        <a:lnTo>
                          <a:pt x="32" y="63"/>
                        </a:lnTo>
                        <a:lnTo>
                          <a:pt x="32" y="88"/>
                        </a:lnTo>
                        <a:lnTo>
                          <a:pt x="32" y="111"/>
                        </a:lnTo>
                        <a:lnTo>
                          <a:pt x="48" y="135"/>
                        </a:lnTo>
                        <a:lnTo>
                          <a:pt x="72" y="144"/>
                        </a:lnTo>
                        <a:lnTo>
                          <a:pt x="97" y="144"/>
                        </a:lnTo>
                        <a:lnTo>
                          <a:pt x="120" y="144"/>
                        </a:lnTo>
                        <a:lnTo>
                          <a:pt x="145" y="135"/>
                        </a:lnTo>
                        <a:lnTo>
                          <a:pt x="169" y="119"/>
                        </a:lnTo>
                        <a:lnTo>
                          <a:pt x="185" y="95"/>
                        </a:lnTo>
                        <a:lnTo>
                          <a:pt x="161" y="88"/>
                        </a:lnTo>
                        <a:lnTo>
                          <a:pt x="136" y="88"/>
                        </a:lnTo>
                        <a:lnTo>
                          <a:pt x="113" y="239"/>
                        </a:lnTo>
                        <a:lnTo>
                          <a:pt x="113" y="270"/>
                        </a:lnTo>
                        <a:lnTo>
                          <a:pt x="129" y="295"/>
                        </a:lnTo>
                        <a:lnTo>
                          <a:pt x="152" y="311"/>
                        </a:lnTo>
                        <a:lnTo>
                          <a:pt x="177" y="325"/>
                        </a:lnTo>
                        <a:lnTo>
                          <a:pt x="208" y="318"/>
                        </a:lnTo>
                        <a:lnTo>
                          <a:pt x="233" y="311"/>
                        </a:lnTo>
                        <a:lnTo>
                          <a:pt x="249" y="286"/>
                        </a:lnTo>
                        <a:lnTo>
                          <a:pt x="224" y="278"/>
                        </a:lnTo>
                        <a:lnTo>
                          <a:pt x="201" y="295"/>
                        </a:lnTo>
                        <a:lnTo>
                          <a:pt x="201" y="318"/>
                        </a:lnTo>
                        <a:lnTo>
                          <a:pt x="208" y="341"/>
                        </a:lnTo>
                        <a:lnTo>
                          <a:pt x="208" y="366"/>
                        </a:lnTo>
                        <a:lnTo>
                          <a:pt x="208" y="390"/>
                        </a:lnTo>
                        <a:lnTo>
                          <a:pt x="224" y="413"/>
                        </a:lnTo>
                        <a:lnTo>
                          <a:pt x="249" y="429"/>
                        </a:lnTo>
                        <a:lnTo>
                          <a:pt x="273" y="445"/>
                        </a:lnTo>
                        <a:lnTo>
                          <a:pt x="297" y="462"/>
                        </a:lnTo>
                        <a:lnTo>
                          <a:pt x="321" y="476"/>
                        </a:lnTo>
                        <a:lnTo>
                          <a:pt x="346" y="476"/>
                        </a:lnTo>
                        <a:lnTo>
                          <a:pt x="369" y="485"/>
                        </a:lnTo>
                        <a:lnTo>
                          <a:pt x="385" y="508"/>
                        </a:lnTo>
                        <a:lnTo>
                          <a:pt x="362" y="524"/>
                        </a:lnTo>
                        <a:lnTo>
                          <a:pt x="337" y="524"/>
                        </a:lnTo>
                        <a:lnTo>
                          <a:pt x="314" y="524"/>
                        </a:lnTo>
                        <a:lnTo>
                          <a:pt x="289" y="524"/>
                        </a:lnTo>
                        <a:lnTo>
                          <a:pt x="256" y="508"/>
                        </a:lnTo>
                        <a:lnTo>
                          <a:pt x="233" y="501"/>
                        </a:lnTo>
                        <a:lnTo>
                          <a:pt x="224" y="476"/>
                        </a:lnTo>
                        <a:lnTo>
                          <a:pt x="201" y="469"/>
                        </a:lnTo>
                        <a:lnTo>
                          <a:pt x="193" y="445"/>
                        </a:lnTo>
                        <a:lnTo>
                          <a:pt x="161" y="437"/>
                        </a:lnTo>
                        <a:lnTo>
                          <a:pt x="161" y="413"/>
                        </a:lnTo>
                        <a:lnTo>
                          <a:pt x="145" y="390"/>
                        </a:lnTo>
                        <a:lnTo>
                          <a:pt x="145" y="366"/>
                        </a:lnTo>
                        <a:lnTo>
                          <a:pt x="145" y="341"/>
                        </a:lnTo>
                        <a:lnTo>
                          <a:pt x="145" y="318"/>
                        </a:lnTo>
                        <a:lnTo>
                          <a:pt x="152" y="295"/>
                        </a:lnTo>
                        <a:lnTo>
                          <a:pt x="177" y="270"/>
                        </a:lnTo>
                        <a:lnTo>
                          <a:pt x="193" y="246"/>
                        </a:lnTo>
                        <a:lnTo>
                          <a:pt x="217" y="246"/>
                        </a:lnTo>
                        <a:lnTo>
                          <a:pt x="240" y="246"/>
                        </a:lnTo>
                        <a:lnTo>
                          <a:pt x="265" y="246"/>
                        </a:lnTo>
                        <a:lnTo>
                          <a:pt x="289" y="255"/>
                        </a:lnTo>
                        <a:lnTo>
                          <a:pt x="297" y="278"/>
                        </a:lnTo>
                        <a:lnTo>
                          <a:pt x="297" y="302"/>
                        </a:lnTo>
                        <a:lnTo>
                          <a:pt x="289" y="325"/>
                        </a:lnTo>
                        <a:lnTo>
                          <a:pt x="265" y="334"/>
                        </a:lnTo>
                        <a:lnTo>
                          <a:pt x="240" y="334"/>
                        </a:lnTo>
                        <a:lnTo>
                          <a:pt x="217" y="334"/>
                        </a:lnTo>
                        <a:lnTo>
                          <a:pt x="193" y="334"/>
                        </a:lnTo>
                        <a:lnTo>
                          <a:pt x="169" y="334"/>
                        </a:lnTo>
                        <a:lnTo>
                          <a:pt x="145" y="334"/>
                        </a:lnTo>
                        <a:lnTo>
                          <a:pt x="120" y="318"/>
                        </a:lnTo>
                        <a:lnTo>
                          <a:pt x="97" y="311"/>
                        </a:lnTo>
                        <a:lnTo>
                          <a:pt x="88" y="286"/>
                        </a:lnTo>
                        <a:lnTo>
                          <a:pt x="65" y="262"/>
                        </a:lnTo>
                        <a:lnTo>
                          <a:pt x="65" y="239"/>
                        </a:lnTo>
                        <a:lnTo>
                          <a:pt x="65" y="214"/>
                        </a:lnTo>
                        <a:lnTo>
                          <a:pt x="65" y="191"/>
                        </a:lnTo>
                        <a:lnTo>
                          <a:pt x="65" y="167"/>
                        </a:lnTo>
                        <a:lnTo>
                          <a:pt x="88" y="151"/>
                        </a:lnTo>
                        <a:lnTo>
                          <a:pt x="88" y="128"/>
                        </a:lnTo>
                        <a:lnTo>
                          <a:pt x="104" y="104"/>
                        </a:lnTo>
                        <a:lnTo>
                          <a:pt x="120" y="79"/>
                        </a:lnTo>
                        <a:lnTo>
                          <a:pt x="145" y="63"/>
                        </a:lnTo>
                        <a:lnTo>
                          <a:pt x="169" y="56"/>
                        </a:lnTo>
                        <a:lnTo>
                          <a:pt x="193" y="56"/>
                        </a:lnTo>
                        <a:lnTo>
                          <a:pt x="217" y="56"/>
                        </a:lnTo>
                        <a:lnTo>
                          <a:pt x="240" y="63"/>
                        </a:lnTo>
                        <a:lnTo>
                          <a:pt x="240" y="88"/>
                        </a:lnTo>
                        <a:lnTo>
                          <a:pt x="240" y="111"/>
                        </a:lnTo>
                        <a:lnTo>
                          <a:pt x="240" y="135"/>
                        </a:lnTo>
                        <a:lnTo>
                          <a:pt x="224" y="158"/>
                        </a:lnTo>
                        <a:lnTo>
                          <a:pt x="201" y="167"/>
                        </a:lnTo>
                        <a:lnTo>
                          <a:pt x="177" y="174"/>
                        </a:lnTo>
                        <a:lnTo>
                          <a:pt x="152" y="174"/>
                        </a:lnTo>
                        <a:lnTo>
                          <a:pt x="129" y="174"/>
                        </a:lnTo>
                        <a:lnTo>
                          <a:pt x="104" y="174"/>
                        </a:lnTo>
                        <a:lnTo>
                          <a:pt x="81" y="174"/>
                        </a:lnTo>
                        <a:lnTo>
                          <a:pt x="56" y="191"/>
                        </a:lnTo>
                        <a:lnTo>
                          <a:pt x="32" y="191"/>
                        </a:lnTo>
                        <a:lnTo>
                          <a:pt x="7" y="167"/>
                        </a:lnTo>
                        <a:lnTo>
                          <a:pt x="7" y="135"/>
                        </a:lnTo>
                        <a:lnTo>
                          <a:pt x="65" y="1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4" name="Freeform 11">
                    <a:extLst>
                      <a:ext uri="{FF2B5EF4-FFF2-40B4-BE49-F238E27FC236}">
                        <a16:creationId xmlns:a16="http://schemas.microsoft.com/office/drawing/2014/main" id="{FE4E1FCD-C73D-4CD4-AD87-15ACA2073072}"/>
                      </a:ext>
                    </a:extLst>
                  </p:cNvPr>
                  <p:cNvSpPr>
                    <a:spLocks/>
                  </p:cNvSpPr>
                  <p:nvPr/>
                </p:nvSpPr>
                <p:spPr bwMode="auto">
                  <a:xfrm>
                    <a:off x="4401" y="1726"/>
                    <a:ext cx="131" cy="241"/>
                  </a:xfrm>
                  <a:custGeom>
                    <a:avLst/>
                    <a:gdLst>
                      <a:gd name="T0" fmla="*/ 1 w 260"/>
                      <a:gd name="T1" fmla="*/ 1 h 482"/>
                      <a:gd name="T2" fmla="*/ 1 w 260"/>
                      <a:gd name="T3" fmla="*/ 1 h 482"/>
                      <a:gd name="T4" fmla="*/ 1 w 260"/>
                      <a:gd name="T5" fmla="*/ 1 h 482"/>
                      <a:gd name="T6" fmla="*/ 1 w 260"/>
                      <a:gd name="T7" fmla="*/ 1 h 482"/>
                      <a:gd name="T8" fmla="*/ 1 w 260"/>
                      <a:gd name="T9" fmla="*/ 1 h 482"/>
                      <a:gd name="T10" fmla="*/ 1 w 260"/>
                      <a:gd name="T11" fmla="*/ 1 h 482"/>
                      <a:gd name="T12" fmla="*/ 1 w 260"/>
                      <a:gd name="T13" fmla="*/ 1 h 482"/>
                      <a:gd name="T14" fmla="*/ 1 w 260"/>
                      <a:gd name="T15" fmla="*/ 1 h 482"/>
                      <a:gd name="T16" fmla="*/ 1 w 260"/>
                      <a:gd name="T17" fmla="*/ 1 h 482"/>
                      <a:gd name="T18" fmla="*/ 1 w 260"/>
                      <a:gd name="T19" fmla="*/ 1 h 482"/>
                      <a:gd name="T20" fmla="*/ 1 w 260"/>
                      <a:gd name="T21" fmla="*/ 1 h 482"/>
                      <a:gd name="T22" fmla="*/ 1 w 260"/>
                      <a:gd name="T23" fmla="*/ 1 h 482"/>
                      <a:gd name="T24" fmla="*/ 1 w 260"/>
                      <a:gd name="T25" fmla="*/ 1 h 482"/>
                      <a:gd name="T26" fmla="*/ 1 w 260"/>
                      <a:gd name="T27" fmla="*/ 1 h 482"/>
                      <a:gd name="T28" fmla="*/ 1 w 260"/>
                      <a:gd name="T29" fmla="*/ 1 h 482"/>
                      <a:gd name="T30" fmla="*/ 1 w 260"/>
                      <a:gd name="T31" fmla="*/ 1 h 482"/>
                      <a:gd name="T32" fmla="*/ 1 w 260"/>
                      <a:gd name="T33" fmla="*/ 1 h 482"/>
                      <a:gd name="T34" fmla="*/ 1 w 260"/>
                      <a:gd name="T35" fmla="*/ 1 h 482"/>
                      <a:gd name="T36" fmla="*/ 1 w 260"/>
                      <a:gd name="T37" fmla="*/ 1 h 482"/>
                      <a:gd name="T38" fmla="*/ 1 w 260"/>
                      <a:gd name="T39" fmla="*/ 1 h 482"/>
                      <a:gd name="T40" fmla="*/ 1 w 260"/>
                      <a:gd name="T41" fmla="*/ 1 h 482"/>
                      <a:gd name="T42" fmla="*/ 1 w 260"/>
                      <a:gd name="T43" fmla="*/ 0 h 482"/>
                      <a:gd name="T44" fmla="*/ 1 w 260"/>
                      <a:gd name="T45" fmla="*/ 1 h 482"/>
                      <a:gd name="T46" fmla="*/ 1 w 260"/>
                      <a:gd name="T47" fmla="*/ 1 h 482"/>
                      <a:gd name="T48" fmla="*/ 1 w 260"/>
                      <a:gd name="T49" fmla="*/ 1 h 482"/>
                      <a:gd name="T50" fmla="*/ 1 w 260"/>
                      <a:gd name="T51" fmla="*/ 1 h 482"/>
                      <a:gd name="T52" fmla="*/ 1 w 260"/>
                      <a:gd name="T53" fmla="*/ 1 h 482"/>
                      <a:gd name="T54" fmla="*/ 1 w 260"/>
                      <a:gd name="T55" fmla="*/ 1 h 482"/>
                      <a:gd name="T56" fmla="*/ 1 w 260"/>
                      <a:gd name="T57" fmla="*/ 1 h 482"/>
                      <a:gd name="T58" fmla="*/ 1 w 260"/>
                      <a:gd name="T59" fmla="*/ 1 h 482"/>
                      <a:gd name="T60" fmla="*/ 1 w 260"/>
                      <a:gd name="T61" fmla="*/ 1 h 482"/>
                      <a:gd name="T62" fmla="*/ 1 w 260"/>
                      <a:gd name="T63" fmla="*/ 1 h 482"/>
                      <a:gd name="T64" fmla="*/ 1 w 260"/>
                      <a:gd name="T65" fmla="*/ 1 h 482"/>
                      <a:gd name="T66" fmla="*/ 1 w 260"/>
                      <a:gd name="T67" fmla="*/ 1 h 482"/>
                      <a:gd name="T68" fmla="*/ 1 w 260"/>
                      <a:gd name="T69" fmla="*/ 1 h 482"/>
                      <a:gd name="T70" fmla="*/ 1 w 260"/>
                      <a:gd name="T71" fmla="*/ 1 h 482"/>
                      <a:gd name="T72" fmla="*/ 1 w 260"/>
                      <a:gd name="T73" fmla="*/ 1 h 482"/>
                      <a:gd name="T74" fmla="*/ 1 w 260"/>
                      <a:gd name="T75" fmla="*/ 1 h 482"/>
                      <a:gd name="T76" fmla="*/ 1 w 260"/>
                      <a:gd name="T77" fmla="*/ 1 h 482"/>
                      <a:gd name="T78" fmla="*/ 1 w 260"/>
                      <a:gd name="T79" fmla="*/ 1 h 482"/>
                      <a:gd name="T80" fmla="*/ 1 w 260"/>
                      <a:gd name="T81" fmla="*/ 1 h 482"/>
                      <a:gd name="T82" fmla="*/ 1 w 260"/>
                      <a:gd name="T83" fmla="*/ 1 h 482"/>
                      <a:gd name="T84" fmla="*/ 1 w 260"/>
                      <a:gd name="T85" fmla="*/ 1 h 482"/>
                      <a:gd name="T86" fmla="*/ 1 w 260"/>
                      <a:gd name="T87" fmla="*/ 1 h 482"/>
                      <a:gd name="T88" fmla="*/ 1 w 260"/>
                      <a:gd name="T89" fmla="*/ 1 h 482"/>
                      <a:gd name="T90" fmla="*/ 1 w 260"/>
                      <a:gd name="T91" fmla="*/ 1 h 482"/>
                      <a:gd name="T92" fmla="*/ 1 w 260"/>
                      <a:gd name="T93" fmla="*/ 1 h 482"/>
                      <a:gd name="T94" fmla="*/ 1 w 260"/>
                      <a:gd name="T95" fmla="*/ 1 h 482"/>
                      <a:gd name="T96" fmla="*/ 0 w 260"/>
                      <a:gd name="T97" fmla="*/ 1 h 482"/>
                      <a:gd name="T98" fmla="*/ 1 w 260"/>
                      <a:gd name="T99" fmla="*/ 1 h 482"/>
                      <a:gd name="T100" fmla="*/ 1 w 260"/>
                      <a:gd name="T101" fmla="*/ 1 h 482"/>
                      <a:gd name="T102" fmla="*/ 1 w 260"/>
                      <a:gd name="T103" fmla="*/ 1 h 482"/>
                      <a:gd name="T104" fmla="*/ 1 w 260"/>
                      <a:gd name="T105" fmla="*/ 1 h 48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60"/>
                      <a:gd name="T160" fmla="*/ 0 h 482"/>
                      <a:gd name="T161" fmla="*/ 260 w 260"/>
                      <a:gd name="T162" fmla="*/ 482 h 48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60" h="482">
                        <a:moveTo>
                          <a:pt x="130" y="434"/>
                        </a:moveTo>
                        <a:lnTo>
                          <a:pt x="118" y="434"/>
                        </a:lnTo>
                        <a:lnTo>
                          <a:pt x="93" y="434"/>
                        </a:lnTo>
                        <a:lnTo>
                          <a:pt x="82" y="417"/>
                        </a:lnTo>
                        <a:lnTo>
                          <a:pt x="66" y="406"/>
                        </a:lnTo>
                        <a:lnTo>
                          <a:pt x="45" y="398"/>
                        </a:lnTo>
                        <a:lnTo>
                          <a:pt x="45" y="371"/>
                        </a:lnTo>
                        <a:lnTo>
                          <a:pt x="45" y="338"/>
                        </a:lnTo>
                        <a:lnTo>
                          <a:pt x="57" y="319"/>
                        </a:lnTo>
                        <a:lnTo>
                          <a:pt x="66" y="294"/>
                        </a:lnTo>
                        <a:lnTo>
                          <a:pt x="77" y="271"/>
                        </a:lnTo>
                        <a:lnTo>
                          <a:pt x="85" y="247"/>
                        </a:lnTo>
                        <a:lnTo>
                          <a:pt x="102" y="231"/>
                        </a:lnTo>
                        <a:lnTo>
                          <a:pt x="118" y="211"/>
                        </a:lnTo>
                        <a:lnTo>
                          <a:pt x="139" y="220"/>
                        </a:lnTo>
                        <a:lnTo>
                          <a:pt x="162" y="223"/>
                        </a:lnTo>
                        <a:lnTo>
                          <a:pt x="176" y="231"/>
                        </a:lnTo>
                        <a:lnTo>
                          <a:pt x="171" y="250"/>
                        </a:lnTo>
                        <a:lnTo>
                          <a:pt x="151" y="271"/>
                        </a:lnTo>
                        <a:lnTo>
                          <a:pt x="134" y="262"/>
                        </a:lnTo>
                        <a:lnTo>
                          <a:pt x="114" y="255"/>
                        </a:lnTo>
                        <a:lnTo>
                          <a:pt x="118" y="231"/>
                        </a:lnTo>
                        <a:lnTo>
                          <a:pt x="121" y="206"/>
                        </a:lnTo>
                        <a:lnTo>
                          <a:pt x="121" y="179"/>
                        </a:lnTo>
                        <a:lnTo>
                          <a:pt x="130" y="151"/>
                        </a:lnTo>
                        <a:lnTo>
                          <a:pt x="139" y="127"/>
                        </a:lnTo>
                        <a:lnTo>
                          <a:pt x="162" y="116"/>
                        </a:lnTo>
                        <a:lnTo>
                          <a:pt x="178" y="95"/>
                        </a:lnTo>
                        <a:lnTo>
                          <a:pt x="199" y="104"/>
                        </a:lnTo>
                        <a:lnTo>
                          <a:pt x="219" y="92"/>
                        </a:lnTo>
                        <a:lnTo>
                          <a:pt x="233" y="116"/>
                        </a:lnTo>
                        <a:lnTo>
                          <a:pt x="224" y="139"/>
                        </a:lnTo>
                        <a:lnTo>
                          <a:pt x="203" y="160"/>
                        </a:lnTo>
                        <a:lnTo>
                          <a:pt x="187" y="160"/>
                        </a:lnTo>
                        <a:lnTo>
                          <a:pt x="167" y="151"/>
                        </a:lnTo>
                        <a:lnTo>
                          <a:pt x="146" y="143"/>
                        </a:lnTo>
                        <a:lnTo>
                          <a:pt x="142" y="120"/>
                        </a:lnTo>
                        <a:lnTo>
                          <a:pt x="142" y="100"/>
                        </a:lnTo>
                        <a:lnTo>
                          <a:pt x="155" y="76"/>
                        </a:lnTo>
                        <a:lnTo>
                          <a:pt x="162" y="51"/>
                        </a:lnTo>
                        <a:lnTo>
                          <a:pt x="183" y="28"/>
                        </a:lnTo>
                        <a:lnTo>
                          <a:pt x="199" y="16"/>
                        </a:lnTo>
                        <a:lnTo>
                          <a:pt x="183" y="7"/>
                        </a:lnTo>
                        <a:lnTo>
                          <a:pt x="162" y="0"/>
                        </a:lnTo>
                        <a:lnTo>
                          <a:pt x="155" y="20"/>
                        </a:lnTo>
                        <a:lnTo>
                          <a:pt x="142" y="51"/>
                        </a:lnTo>
                        <a:lnTo>
                          <a:pt x="126" y="72"/>
                        </a:lnTo>
                        <a:lnTo>
                          <a:pt x="118" y="95"/>
                        </a:lnTo>
                        <a:lnTo>
                          <a:pt x="126" y="116"/>
                        </a:lnTo>
                        <a:lnTo>
                          <a:pt x="118" y="139"/>
                        </a:lnTo>
                        <a:lnTo>
                          <a:pt x="130" y="160"/>
                        </a:lnTo>
                        <a:lnTo>
                          <a:pt x="146" y="167"/>
                        </a:lnTo>
                        <a:lnTo>
                          <a:pt x="167" y="176"/>
                        </a:lnTo>
                        <a:lnTo>
                          <a:pt x="183" y="179"/>
                        </a:lnTo>
                        <a:lnTo>
                          <a:pt x="199" y="187"/>
                        </a:lnTo>
                        <a:lnTo>
                          <a:pt x="215" y="171"/>
                        </a:lnTo>
                        <a:lnTo>
                          <a:pt x="240" y="163"/>
                        </a:lnTo>
                        <a:lnTo>
                          <a:pt x="249" y="143"/>
                        </a:lnTo>
                        <a:lnTo>
                          <a:pt x="260" y="120"/>
                        </a:lnTo>
                        <a:lnTo>
                          <a:pt x="256" y="88"/>
                        </a:lnTo>
                        <a:lnTo>
                          <a:pt x="240" y="76"/>
                        </a:lnTo>
                        <a:lnTo>
                          <a:pt x="233" y="60"/>
                        </a:lnTo>
                        <a:lnTo>
                          <a:pt x="212" y="51"/>
                        </a:lnTo>
                        <a:lnTo>
                          <a:pt x="192" y="72"/>
                        </a:lnTo>
                        <a:lnTo>
                          <a:pt x="167" y="79"/>
                        </a:lnTo>
                        <a:lnTo>
                          <a:pt x="151" y="100"/>
                        </a:lnTo>
                        <a:lnTo>
                          <a:pt x="126" y="116"/>
                        </a:lnTo>
                        <a:lnTo>
                          <a:pt x="102" y="132"/>
                        </a:lnTo>
                        <a:lnTo>
                          <a:pt x="89" y="151"/>
                        </a:lnTo>
                        <a:lnTo>
                          <a:pt x="82" y="179"/>
                        </a:lnTo>
                        <a:lnTo>
                          <a:pt x="93" y="195"/>
                        </a:lnTo>
                        <a:lnTo>
                          <a:pt x="89" y="220"/>
                        </a:lnTo>
                        <a:lnTo>
                          <a:pt x="93" y="247"/>
                        </a:lnTo>
                        <a:lnTo>
                          <a:pt x="93" y="271"/>
                        </a:lnTo>
                        <a:lnTo>
                          <a:pt x="105" y="299"/>
                        </a:lnTo>
                        <a:lnTo>
                          <a:pt x="121" y="315"/>
                        </a:lnTo>
                        <a:lnTo>
                          <a:pt x="134" y="322"/>
                        </a:lnTo>
                        <a:lnTo>
                          <a:pt x="155" y="327"/>
                        </a:lnTo>
                        <a:lnTo>
                          <a:pt x="178" y="315"/>
                        </a:lnTo>
                        <a:lnTo>
                          <a:pt x="192" y="294"/>
                        </a:lnTo>
                        <a:lnTo>
                          <a:pt x="212" y="278"/>
                        </a:lnTo>
                        <a:lnTo>
                          <a:pt x="219" y="255"/>
                        </a:lnTo>
                        <a:lnTo>
                          <a:pt x="228" y="234"/>
                        </a:lnTo>
                        <a:lnTo>
                          <a:pt x="215" y="220"/>
                        </a:lnTo>
                        <a:lnTo>
                          <a:pt x="208" y="192"/>
                        </a:lnTo>
                        <a:lnTo>
                          <a:pt x="187" y="183"/>
                        </a:lnTo>
                        <a:lnTo>
                          <a:pt x="171" y="176"/>
                        </a:lnTo>
                        <a:lnTo>
                          <a:pt x="146" y="176"/>
                        </a:lnTo>
                        <a:lnTo>
                          <a:pt x="121" y="192"/>
                        </a:lnTo>
                        <a:lnTo>
                          <a:pt x="102" y="199"/>
                        </a:lnTo>
                        <a:lnTo>
                          <a:pt x="73" y="204"/>
                        </a:lnTo>
                        <a:lnTo>
                          <a:pt x="57" y="223"/>
                        </a:lnTo>
                        <a:lnTo>
                          <a:pt x="32" y="234"/>
                        </a:lnTo>
                        <a:lnTo>
                          <a:pt x="25" y="262"/>
                        </a:lnTo>
                        <a:lnTo>
                          <a:pt x="11" y="283"/>
                        </a:lnTo>
                        <a:lnTo>
                          <a:pt x="4" y="306"/>
                        </a:lnTo>
                        <a:lnTo>
                          <a:pt x="4" y="331"/>
                        </a:lnTo>
                        <a:lnTo>
                          <a:pt x="0" y="359"/>
                        </a:lnTo>
                        <a:lnTo>
                          <a:pt x="9" y="382"/>
                        </a:lnTo>
                        <a:lnTo>
                          <a:pt x="9" y="410"/>
                        </a:lnTo>
                        <a:lnTo>
                          <a:pt x="20" y="426"/>
                        </a:lnTo>
                        <a:lnTo>
                          <a:pt x="32" y="442"/>
                        </a:lnTo>
                        <a:lnTo>
                          <a:pt x="52" y="450"/>
                        </a:lnTo>
                        <a:lnTo>
                          <a:pt x="69" y="458"/>
                        </a:lnTo>
                        <a:lnTo>
                          <a:pt x="85" y="475"/>
                        </a:lnTo>
                        <a:lnTo>
                          <a:pt x="102" y="482"/>
                        </a:lnTo>
                        <a:lnTo>
                          <a:pt x="130" y="4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28" name="Group 19">
                  <a:extLst>
                    <a:ext uri="{FF2B5EF4-FFF2-40B4-BE49-F238E27FC236}">
                      <a16:creationId xmlns:a16="http://schemas.microsoft.com/office/drawing/2014/main" id="{488F8159-7F80-4E43-B59A-A70CEB2D161F}"/>
                    </a:ext>
                  </a:extLst>
                </p:cNvPr>
                <p:cNvGrpSpPr>
                  <a:grpSpLocks/>
                </p:cNvGrpSpPr>
                <p:nvPr/>
              </p:nvGrpSpPr>
              <p:grpSpPr bwMode="auto">
                <a:xfrm>
                  <a:off x="4650" y="2191"/>
                  <a:ext cx="706" cy="985"/>
                  <a:chOff x="4650" y="2191"/>
                  <a:chExt cx="706" cy="985"/>
                </a:xfrm>
              </p:grpSpPr>
              <p:sp>
                <p:nvSpPr>
                  <p:cNvPr id="332" name="Freeform 13">
                    <a:extLst>
                      <a:ext uri="{FF2B5EF4-FFF2-40B4-BE49-F238E27FC236}">
                        <a16:creationId xmlns:a16="http://schemas.microsoft.com/office/drawing/2014/main" id="{5834546A-91F2-4DB3-9E95-E67D931F215E}"/>
                      </a:ext>
                    </a:extLst>
                  </p:cNvPr>
                  <p:cNvSpPr>
                    <a:spLocks/>
                  </p:cNvSpPr>
                  <p:nvPr/>
                </p:nvSpPr>
                <p:spPr bwMode="auto">
                  <a:xfrm>
                    <a:off x="4989" y="2459"/>
                    <a:ext cx="204" cy="328"/>
                  </a:xfrm>
                  <a:custGeom>
                    <a:avLst/>
                    <a:gdLst>
                      <a:gd name="T0" fmla="*/ 1 w 408"/>
                      <a:gd name="T1" fmla="*/ 1 h 656"/>
                      <a:gd name="T2" fmla="*/ 1 w 408"/>
                      <a:gd name="T3" fmla="*/ 1 h 656"/>
                      <a:gd name="T4" fmla="*/ 1 w 408"/>
                      <a:gd name="T5" fmla="*/ 1 h 656"/>
                      <a:gd name="T6" fmla="*/ 1 w 408"/>
                      <a:gd name="T7" fmla="*/ 0 h 656"/>
                      <a:gd name="T8" fmla="*/ 1 w 408"/>
                      <a:gd name="T9" fmla="*/ 1 h 656"/>
                      <a:gd name="T10" fmla="*/ 1 w 408"/>
                      <a:gd name="T11" fmla="*/ 1 h 656"/>
                      <a:gd name="T12" fmla="*/ 1 w 408"/>
                      <a:gd name="T13" fmla="*/ 1 h 656"/>
                      <a:gd name="T14" fmla="*/ 1 w 408"/>
                      <a:gd name="T15" fmla="*/ 1 h 656"/>
                      <a:gd name="T16" fmla="*/ 1 w 408"/>
                      <a:gd name="T17" fmla="*/ 1 h 656"/>
                      <a:gd name="T18" fmla="*/ 1 w 408"/>
                      <a:gd name="T19" fmla="*/ 1 h 656"/>
                      <a:gd name="T20" fmla="*/ 1 w 408"/>
                      <a:gd name="T21" fmla="*/ 1 h 656"/>
                      <a:gd name="T22" fmla="*/ 1 w 408"/>
                      <a:gd name="T23" fmla="*/ 1 h 656"/>
                      <a:gd name="T24" fmla="*/ 1 w 408"/>
                      <a:gd name="T25" fmla="*/ 1 h 656"/>
                      <a:gd name="T26" fmla="*/ 1 w 408"/>
                      <a:gd name="T27" fmla="*/ 1 h 656"/>
                      <a:gd name="T28" fmla="*/ 1 w 408"/>
                      <a:gd name="T29" fmla="*/ 1 h 656"/>
                      <a:gd name="T30" fmla="*/ 0 w 408"/>
                      <a:gd name="T31" fmla="*/ 1 h 656"/>
                      <a:gd name="T32" fmla="*/ 1 w 408"/>
                      <a:gd name="T33" fmla="*/ 1 h 656"/>
                      <a:gd name="T34" fmla="*/ 1 w 408"/>
                      <a:gd name="T35" fmla="*/ 1 h 656"/>
                      <a:gd name="T36" fmla="*/ 1 w 408"/>
                      <a:gd name="T37" fmla="*/ 1 h 656"/>
                      <a:gd name="T38" fmla="*/ 1 w 408"/>
                      <a:gd name="T39" fmla="*/ 1 h 656"/>
                      <a:gd name="T40" fmla="*/ 1 w 408"/>
                      <a:gd name="T41" fmla="*/ 1 h 656"/>
                      <a:gd name="T42" fmla="*/ 1 w 408"/>
                      <a:gd name="T43" fmla="*/ 1 h 6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8"/>
                      <a:gd name="T67" fmla="*/ 0 h 656"/>
                      <a:gd name="T68" fmla="*/ 408 w 408"/>
                      <a:gd name="T69" fmla="*/ 656 h 65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8" h="656">
                        <a:moveTo>
                          <a:pt x="128" y="158"/>
                        </a:moveTo>
                        <a:lnTo>
                          <a:pt x="128" y="63"/>
                        </a:lnTo>
                        <a:lnTo>
                          <a:pt x="136" y="23"/>
                        </a:lnTo>
                        <a:lnTo>
                          <a:pt x="184" y="0"/>
                        </a:lnTo>
                        <a:lnTo>
                          <a:pt x="279" y="16"/>
                        </a:lnTo>
                        <a:lnTo>
                          <a:pt x="353" y="72"/>
                        </a:lnTo>
                        <a:lnTo>
                          <a:pt x="392" y="174"/>
                        </a:lnTo>
                        <a:lnTo>
                          <a:pt x="408" y="300"/>
                        </a:lnTo>
                        <a:lnTo>
                          <a:pt x="385" y="435"/>
                        </a:lnTo>
                        <a:lnTo>
                          <a:pt x="360" y="537"/>
                        </a:lnTo>
                        <a:lnTo>
                          <a:pt x="279" y="600"/>
                        </a:lnTo>
                        <a:lnTo>
                          <a:pt x="208" y="633"/>
                        </a:lnTo>
                        <a:lnTo>
                          <a:pt x="104" y="656"/>
                        </a:lnTo>
                        <a:lnTo>
                          <a:pt x="32" y="640"/>
                        </a:lnTo>
                        <a:lnTo>
                          <a:pt x="7" y="600"/>
                        </a:lnTo>
                        <a:lnTo>
                          <a:pt x="0" y="545"/>
                        </a:lnTo>
                        <a:lnTo>
                          <a:pt x="16" y="458"/>
                        </a:lnTo>
                        <a:lnTo>
                          <a:pt x="71" y="411"/>
                        </a:lnTo>
                        <a:lnTo>
                          <a:pt x="120" y="372"/>
                        </a:lnTo>
                        <a:lnTo>
                          <a:pt x="143" y="332"/>
                        </a:lnTo>
                        <a:lnTo>
                          <a:pt x="143" y="284"/>
                        </a:lnTo>
                        <a:lnTo>
                          <a:pt x="128"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3" name="Freeform 14">
                    <a:extLst>
                      <a:ext uri="{FF2B5EF4-FFF2-40B4-BE49-F238E27FC236}">
                        <a16:creationId xmlns:a16="http://schemas.microsoft.com/office/drawing/2014/main" id="{3B419100-2CD5-4A8C-BDEC-576FB810AC66}"/>
                      </a:ext>
                    </a:extLst>
                  </p:cNvPr>
                  <p:cNvSpPr>
                    <a:spLocks/>
                  </p:cNvSpPr>
                  <p:nvPr/>
                </p:nvSpPr>
                <p:spPr bwMode="auto">
                  <a:xfrm>
                    <a:off x="5125" y="2482"/>
                    <a:ext cx="231" cy="332"/>
                  </a:xfrm>
                  <a:custGeom>
                    <a:avLst/>
                    <a:gdLst>
                      <a:gd name="T0" fmla="*/ 0 w 463"/>
                      <a:gd name="T1" fmla="*/ 0 h 663"/>
                      <a:gd name="T2" fmla="*/ 0 w 463"/>
                      <a:gd name="T3" fmla="*/ 1 h 663"/>
                      <a:gd name="T4" fmla="*/ 0 w 463"/>
                      <a:gd name="T5" fmla="*/ 1 h 663"/>
                      <a:gd name="T6" fmla="*/ 0 w 463"/>
                      <a:gd name="T7" fmla="*/ 1 h 663"/>
                      <a:gd name="T8" fmla="*/ 0 w 463"/>
                      <a:gd name="T9" fmla="*/ 1 h 663"/>
                      <a:gd name="T10" fmla="*/ 0 w 463"/>
                      <a:gd name="T11" fmla="*/ 1 h 663"/>
                      <a:gd name="T12" fmla="*/ 0 w 463"/>
                      <a:gd name="T13" fmla="*/ 1 h 663"/>
                      <a:gd name="T14" fmla="*/ 0 w 463"/>
                      <a:gd name="T15" fmla="*/ 1 h 663"/>
                      <a:gd name="T16" fmla="*/ 0 w 463"/>
                      <a:gd name="T17" fmla="*/ 1 h 663"/>
                      <a:gd name="T18" fmla="*/ 0 w 463"/>
                      <a:gd name="T19" fmla="*/ 1 h 663"/>
                      <a:gd name="T20" fmla="*/ 0 w 463"/>
                      <a:gd name="T21" fmla="*/ 1 h 663"/>
                      <a:gd name="T22" fmla="*/ 0 w 463"/>
                      <a:gd name="T23" fmla="*/ 1 h 663"/>
                      <a:gd name="T24" fmla="*/ 0 w 463"/>
                      <a:gd name="T25" fmla="*/ 1 h 663"/>
                      <a:gd name="T26" fmla="*/ 0 w 463"/>
                      <a:gd name="T27" fmla="*/ 1 h 663"/>
                      <a:gd name="T28" fmla="*/ 0 w 463"/>
                      <a:gd name="T29" fmla="*/ 1 h 663"/>
                      <a:gd name="T30" fmla="*/ 0 w 463"/>
                      <a:gd name="T31" fmla="*/ 1 h 663"/>
                      <a:gd name="T32" fmla="*/ 0 w 463"/>
                      <a:gd name="T33" fmla="*/ 1 h 663"/>
                      <a:gd name="T34" fmla="*/ 0 w 463"/>
                      <a:gd name="T35" fmla="*/ 1 h 663"/>
                      <a:gd name="T36" fmla="*/ 0 w 463"/>
                      <a:gd name="T37" fmla="*/ 1 h 663"/>
                      <a:gd name="T38" fmla="*/ 0 w 463"/>
                      <a:gd name="T39" fmla="*/ 1 h 663"/>
                      <a:gd name="T40" fmla="*/ 0 w 463"/>
                      <a:gd name="T41" fmla="*/ 1 h 663"/>
                      <a:gd name="T42" fmla="*/ 0 w 463"/>
                      <a:gd name="T43" fmla="*/ 1 h 663"/>
                      <a:gd name="T44" fmla="*/ 0 w 463"/>
                      <a:gd name="T45" fmla="*/ 1 h 663"/>
                      <a:gd name="T46" fmla="*/ 0 w 463"/>
                      <a:gd name="T47" fmla="*/ 1 h 663"/>
                      <a:gd name="T48" fmla="*/ 0 w 463"/>
                      <a:gd name="T49" fmla="*/ 1 h 663"/>
                      <a:gd name="T50" fmla="*/ 0 w 463"/>
                      <a:gd name="T51" fmla="*/ 1 h 663"/>
                      <a:gd name="T52" fmla="*/ 0 w 463"/>
                      <a:gd name="T53" fmla="*/ 1 h 663"/>
                      <a:gd name="T54" fmla="*/ 0 w 463"/>
                      <a:gd name="T55" fmla="*/ 1 h 663"/>
                      <a:gd name="T56" fmla="*/ 0 w 463"/>
                      <a:gd name="T57" fmla="*/ 1 h 663"/>
                      <a:gd name="T58" fmla="*/ 0 w 463"/>
                      <a:gd name="T59" fmla="*/ 1 h 663"/>
                      <a:gd name="T60" fmla="*/ 0 w 463"/>
                      <a:gd name="T61" fmla="*/ 0 h 66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63"/>
                      <a:gd name="T94" fmla="*/ 0 h 663"/>
                      <a:gd name="T95" fmla="*/ 463 w 463"/>
                      <a:gd name="T96" fmla="*/ 663 h 66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63" h="663">
                        <a:moveTo>
                          <a:pt x="16" y="0"/>
                        </a:moveTo>
                        <a:lnTo>
                          <a:pt x="0" y="39"/>
                        </a:lnTo>
                        <a:lnTo>
                          <a:pt x="7" y="102"/>
                        </a:lnTo>
                        <a:lnTo>
                          <a:pt x="104" y="134"/>
                        </a:lnTo>
                        <a:lnTo>
                          <a:pt x="231" y="189"/>
                        </a:lnTo>
                        <a:lnTo>
                          <a:pt x="319" y="260"/>
                        </a:lnTo>
                        <a:lnTo>
                          <a:pt x="375" y="323"/>
                        </a:lnTo>
                        <a:lnTo>
                          <a:pt x="375" y="356"/>
                        </a:lnTo>
                        <a:lnTo>
                          <a:pt x="327" y="426"/>
                        </a:lnTo>
                        <a:lnTo>
                          <a:pt x="255" y="474"/>
                        </a:lnTo>
                        <a:lnTo>
                          <a:pt x="192" y="514"/>
                        </a:lnTo>
                        <a:lnTo>
                          <a:pt x="167" y="561"/>
                        </a:lnTo>
                        <a:lnTo>
                          <a:pt x="176" y="600"/>
                        </a:lnTo>
                        <a:lnTo>
                          <a:pt x="176" y="640"/>
                        </a:lnTo>
                        <a:lnTo>
                          <a:pt x="231" y="663"/>
                        </a:lnTo>
                        <a:lnTo>
                          <a:pt x="287" y="656"/>
                        </a:lnTo>
                        <a:lnTo>
                          <a:pt x="327" y="631"/>
                        </a:lnTo>
                        <a:lnTo>
                          <a:pt x="319" y="584"/>
                        </a:lnTo>
                        <a:lnTo>
                          <a:pt x="280" y="561"/>
                        </a:lnTo>
                        <a:lnTo>
                          <a:pt x="280" y="528"/>
                        </a:lnTo>
                        <a:lnTo>
                          <a:pt x="303" y="482"/>
                        </a:lnTo>
                        <a:lnTo>
                          <a:pt x="375" y="435"/>
                        </a:lnTo>
                        <a:lnTo>
                          <a:pt x="439" y="370"/>
                        </a:lnTo>
                        <a:lnTo>
                          <a:pt x="463" y="332"/>
                        </a:lnTo>
                        <a:lnTo>
                          <a:pt x="439" y="284"/>
                        </a:lnTo>
                        <a:lnTo>
                          <a:pt x="368" y="244"/>
                        </a:lnTo>
                        <a:lnTo>
                          <a:pt x="280" y="174"/>
                        </a:lnTo>
                        <a:lnTo>
                          <a:pt x="199" y="111"/>
                        </a:lnTo>
                        <a:lnTo>
                          <a:pt x="136" y="63"/>
                        </a:lnTo>
                        <a:lnTo>
                          <a:pt x="88" y="7"/>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4" name="Freeform 15">
                    <a:extLst>
                      <a:ext uri="{FF2B5EF4-FFF2-40B4-BE49-F238E27FC236}">
                        <a16:creationId xmlns:a16="http://schemas.microsoft.com/office/drawing/2014/main" id="{7A3B617A-4447-4504-967E-0A70DE3391AB}"/>
                      </a:ext>
                    </a:extLst>
                  </p:cNvPr>
                  <p:cNvSpPr>
                    <a:spLocks/>
                  </p:cNvSpPr>
                  <p:nvPr/>
                </p:nvSpPr>
                <p:spPr bwMode="auto">
                  <a:xfrm>
                    <a:off x="4794" y="2191"/>
                    <a:ext cx="305" cy="324"/>
                  </a:xfrm>
                  <a:custGeom>
                    <a:avLst/>
                    <a:gdLst>
                      <a:gd name="T0" fmla="*/ 0 w 611"/>
                      <a:gd name="T1" fmla="*/ 0 h 649"/>
                      <a:gd name="T2" fmla="*/ 0 w 611"/>
                      <a:gd name="T3" fmla="*/ 0 h 649"/>
                      <a:gd name="T4" fmla="*/ 0 w 611"/>
                      <a:gd name="T5" fmla="*/ 0 h 649"/>
                      <a:gd name="T6" fmla="*/ 0 w 611"/>
                      <a:gd name="T7" fmla="*/ 0 h 649"/>
                      <a:gd name="T8" fmla="*/ 0 w 611"/>
                      <a:gd name="T9" fmla="*/ 0 h 649"/>
                      <a:gd name="T10" fmla="*/ 0 w 611"/>
                      <a:gd name="T11" fmla="*/ 0 h 649"/>
                      <a:gd name="T12" fmla="*/ 0 w 611"/>
                      <a:gd name="T13" fmla="*/ 0 h 649"/>
                      <a:gd name="T14" fmla="*/ 0 w 611"/>
                      <a:gd name="T15" fmla="*/ 0 h 649"/>
                      <a:gd name="T16" fmla="*/ 0 w 611"/>
                      <a:gd name="T17" fmla="*/ 0 h 649"/>
                      <a:gd name="T18" fmla="*/ 0 w 611"/>
                      <a:gd name="T19" fmla="*/ 0 h 649"/>
                      <a:gd name="T20" fmla="*/ 0 w 611"/>
                      <a:gd name="T21" fmla="*/ 0 h 649"/>
                      <a:gd name="T22" fmla="*/ 0 w 611"/>
                      <a:gd name="T23" fmla="*/ 0 h 649"/>
                      <a:gd name="T24" fmla="*/ 0 w 611"/>
                      <a:gd name="T25" fmla="*/ 0 h 649"/>
                      <a:gd name="T26" fmla="*/ 0 w 611"/>
                      <a:gd name="T27" fmla="*/ 0 h 649"/>
                      <a:gd name="T28" fmla="*/ 0 w 611"/>
                      <a:gd name="T29" fmla="*/ 0 h 649"/>
                      <a:gd name="T30" fmla="*/ 0 w 611"/>
                      <a:gd name="T31" fmla="*/ 0 h 649"/>
                      <a:gd name="T32" fmla="*/ 0 w 611"/>
                      <a:gd name="T33" fmla="*/ 0 h 649"/>
                      <a:gd name="T34" fmla="*/ 0 w 611"/>
                      <a:gd name="T35" fmla="*/ 0 h 649"/>
                      <a:gd name="T36" fmla="*/ 0 w 611"/>
                      <a:gd name="T37" fmla="*/ 0 h 649"/>
                      <a:gd name="T38" fmla="*/ 0 w 611"/>
                      <a:gd name="T39" fmla="*/ 0 h 649"/>
                      <a:gd name="T40" fmla="*/ 0 w 611"/>
                      <a:gd name="T41" fmla="*/ 0 h 649"/>
                      <a:gd name="T42" fmla="*/ 0 w 611"/>
                      <a:gd name="T43" fmla="*/ 0 h 649"/>
                      <a:gd name="T44" fmla="*/ 0 w 611"/>
                      <a:gd name="T45" fmla="*/ 0 h 649"/>
                      <a:gd name="T46" fmla="*/ 0 w 611"/>
                      <a:gd name="T47" fmla="*/ 0 h 649"/>
                      <a:gd name="T48" fmla="*/ 0 w 611"/>
                      <a:gd name="T49" fmla="*/ 0 h 649"/>
                      <a:gd name="T50" fmla="*/ 0 w 611"/>
                      <a:gd name="T51" fmla="*/ 0 h 649"/>
                      <a:gd name="T52" fmla="*/ 0 w 611"/>
                      <a:gd name="T53" fmla="*/ 0 h 649"/>
                      <a:gd name="T54" fmla="*/ 0 w 611"/>
                      <a:gd name="T55" fmla="*/ 0 h 64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11"/>
                      <a:gd name="T85" fmla="*/ 0 h 649"/>
                      <a:gd name="T86" fmla="*/ 611 w 611"/>
                      <a:gd name="T87" fmla="*/ 649 h 64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11" h="649">
                        <a:moveTo>
                          <a:pt x="469" y="530"/>
                        </a:moveTo>
                        <a:lnTo>
                          <a:pt x="595" y="546"/>
                        </a:lnTo>
                        <a:lnTo>
                          <a:pt x="611" y="602"/>
                        </a:lnTo>
                        <a:lnTo>
                          <a:pt x="579" y="649"/>
                        </a:lnTo>
                        <a:lnTo>
                          <a:pt x="483" y="632"/>
                        </a:lnTo>
                        <a:lnTo>
                          <a:pt x="349" y="602"/>
                        </a:lnTo>
                        <a:lnTo>
                          <a:pt x="223" y="586"/>
                        </a:lnTo>
                        <a:lnTo>
                          <a:pt x="127" y="586"/>
                        </a:lnTo>
                        <a:lnTo>
                          <a:pt x="111" y="553"/>
                        </a:lnTo>
                        <a:lnTo>
                          <a:pt x="79" y="395"/>
                        </a:lnTo>
                        <a:lnTo>
                          <a:pt x="56" y="244"/>
                        </a:lnTo>
                        <a:lnTo>
                          <a:pt x="63" y="174"/>
                        </a:lnTo>
                        <a:lnTo>
                          <a:pt x="7" y="134"/>
                        </a:lnTo>
                        <a:lnTo>
                          <a:pt x="0" y="79"/>
                        </a:lnTo>
                        <a:lnTo>
                          <a:pt x="72" y="0"/>
                        </a:lnTo>
                        <a:lnTo>
                          <a:pt x="142" y="7"/>
                        </a:lnTo>
                        <a:lnTo>
                          <a:pt x="183" y="55"/>
                        </a:lnTo>
                        <a:lnTo>
                          <a:pt x="174" y="95"/>
                        </a:lnTo>
                        <a:lnTo>
                          <a:pt x="135" y="102"/>
                        </a:lnTo>
                        <a:lnTo>
                          <a:pt x="119" y="126"/>
                        </a:lnTo>
                        <a:lnTo>
                          <a:pt x="127" y="174"/>
                        </a:lnTo>
                        <a:lnTo>
                          <a:pt x="111" y="253"/>
                        </a:lnTo>
                        <a:lnTo>
                          <a:pt x="135" y="348"/>
                        </a:lnTo>
                        <a:lnTo>
                          <a:pt x="151" y="458"/>
                        </a:lnTo>
                        <a:lnTo>
                          <a:pt x="190" y="537"/>
                        </a:lnTo>
                        <a:lnTo>
                          <a:pt x="278" y="530"/>
                        </a:lnTo>
                        <a:lnTo>
                          <a:pt x="397" y="530"/>
                        </a:lnTo>
                        <a:lnTo>
                          <a:pt x="469" y="5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5" name="Freeform 16">
                    <a:extLst>
                      <a:ext uri="{FF2B5EF4-FFF2-40B4-BE49-F238E27FC236}">
                        <a16:creationId xmlns:a16="http://schemas.microsoft.com/office/drawing/2014/main" id="{FC67DA65-0A47-4B85-A442-40DEF42CAA2D}"/>
                      </a:ext>
                    </a:extLst>
                  </p:cNvPr>
                  <p:cNvSpPr>
                    <a:spLocks/>
                  </p:cNvSpPr>
                  <p:nvPr/>
                </p:nvSpPr>
                <p:spPr bwMode="auto">
                  <a:xfrm>
                    <a:off x="4650" y="2579"/>
                    <a:ext cx="399" cy="201"/>
                  </a:xfrm>
                  <a:custGeom>
                    <a:avLst/>
                    <a:gdLst>
                      <a:gd name="T0" fmla="*/ 1 w 797"/>
                      <a:gd name="T1" fmla="*/ 1 h 401"/>
                      <a:gd name="T2" fmla="*/ 1 w 797"/>
                      <a:gd name="T3" fmla="*/ 1 h 401"/>
                      <a:gd name="T4" fmla="*/ 1 w 797"/>
                      <a:gd name="T5" fmla="*/ 1 h 401"/>
                      <a:gd name="T6" fmla="*/ 1 w 797"/>
                      <a:gd name="T7" fmla="*/ 1 h 401"/>
                      <a:gd name="T8" fmla="*/ 1 w 797"/>
                      <a:gd name="T9" fmla="*/ 1 h 401"/>
                      <a:gd name="T10" fmla="*/ 1 w 797"/>
                      <a:gd name="T11" fmla="*/ 1 h 401"/>
                      <a:gd name="T12" fmla="*/ 1 w 797"/>
                      <a:gd name="T13" fmla="*/ 1 h 401"/>
                      <a:gd name="T14" fmla="*/ 1 w 797"/>
                      <a:gd name="T15" fmla="*/ 1 h 401"/>
                      <a:gd name="T16" fmla="*/ 1 w 797"/>
                      <a:gd name="T17" fmla="*/ 1 h 401"/>
                      <a:gd name="T18" fmla="*/ 1 w 797"/>
                      <a:gd name="T19" fmla="*/ 1 h 401"/>
                      <a:gd name="T20" fmla="*/ 1 w 797"/>
                      <a:gd name="T21" fmla="*/ 1 h 401"/>
                      <a:gd name="T22" fmla="*/ 1 w 797"/>
                      <a:gd name="T23" fmla="*/ 1 h 401"/>
                      <a:gd name="T24" fmla="*/ 1 w 797"/>
                      <a:gd name="T25" fmla="*/ 1 h 401"/>
                      <a:gd name="T26" fmla="*/ 1 w 797"/>
                      <a:gd name="T27" fmla="*/ 1 h 401"/>
                      <a:gd name="T28" fmla="*/ 1 w 797"/>
                      <a:gd name="T29" fmla="*/ 1 h 401"/>
                      <a:gd name="T30" fmla="*/ 1 w 797"/>
                      <a:gd name="T31" fmla="*/ 1 h 401"/>
                      <a:gd name="T32" fmla="*/ 1 w 797"/>
                      <a:gd name="T33" fmla="*/ 1 h 401"/>
                      <a:gd name="T34" fmla="*/ 0 w 797"/>
                      <a:gd name="T35" fmla="*/ 1 h 401"/>
                      <a:gd name="T36" fmla="*/ 1 w 797"/>
                      <a:gd name="T37" fmla="*/ 1 h 401"/>
                      <a:gd name="T38" fmla="*/ 1 w 797"/>
                      <a:gd name="T39" fmla="*/ 1 h 401"/>
                      <a:gd name="T40" fmla="*/ 1 w 797"/>
                      <a:gd name="T41" fmla="*/ 1 h 401"/>
                      <a:gd name="T42" fmla="*/ 1 w 797"/>
                      <a:gd name="T43" fmla="*/ 1 h 401"/>
                      <a:gd name="T44" fmla="*/ 1 w 797"/>
                      <a:gd name="T45" fmla="*/ 1 h 401"/>
                      <a:gd name="T46" fmla="*/ 1 w 797"/>
                      <a:gd name="T47" fmla="*/ 1 h 401"/>
                      <a:gd name="T48" fmla="*/ 1 w 797"/>
                      <a:gd name="T49" fmla="*/ 1 h 401"/>
                      <a:gd name="T50" fmla="*/ 1 w 797"/>
                      <a:gd name="T51" fmla="*/ 1 h 401"/>
                      <a:gd name="T52" fmla="*/ 1 w 797"/>
                      <a:gd name="T53" fmla="*/ 1 h 401"/>
                      <a:gd name="T54" fmla="*/ 1 w 797"/>
                      <a:gd name="T55" fmla="*/ 1 h 401"/>
                      <a:gd name="T56" fmla="*/ 1 w 797"/>
                      <a:gd name="T57" fmla="*/ 1 h 401"/>
                      <a:gd name="T58" fmla="*/ 1 w 797"/>
                      <a:gd name="T59" fmla="*/ 1 h 401"/>
                      <a:gd name="T60" fmla="*/ 1 w 797"/>
                      <a:gd name="T61" fmla="*/ 0 h 401"/>
                      <a:gd name="T62" fmla="*/ 1 w 797"/>
                      <a:gd name="T63" fmla="*/ 1 h 401"/>
                      <a:gd name="T64" fmla="*/ 1 w 797"/>
                      <a:gd name="T65" fmla="*/ 1 h 401"/>
                      <a:gd name="T66" fmla="*/ 1 w 797"/>
                      <a:gd name="T67" fmla="*/ 1 h 401"/>
                      <a:gd name="T68" fmla="*/ 1 w 797"/>
                      <a:gd name="T69" fmla="*/ 1 h 401"/>
                      <a:gd name="T70" fmla="*/ 1 w 797"/>
                      <a:gd name="T71" fmla="*/ 1 h 401"/>
                      <a:gd name="T72" fmla="*/ 1 w 797"/>
                      <a:gd name="T73" fmla="*/ 1 h 40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97"/>
                      <a:gd name="T112" fmla="*/ 0 h 401"/>
                      <a:gd name="T113" fmla="*/ 797 w 797"/>
                      <a:gd name="T114" fmla="*/ 401 h 40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97" h="401">
                        <a:moveTo>
                          <a:pt x="764" y="272"/>
                        </a:moveTo>
                        <a:lnTo>
                          <a:pt x="797" y="321"/>
                        </a:lnTo>
                        <a:lnTo>
                          <a:pt x="773" y="378"/>
                        </a:lnTo>
                        <a:lnTo>
                          <a:pt x="710" y="401"/>
                        </a:lnTo>
                        <a:lnTo>
                          <a:pt x="615" y="353"/>
                        </a:lnTo>
                        <a:lnTo>
                          <a:pt x="545" y="281"/>
                        </a:lnTo>
                        <a:lnTo>
                          <a:pt x="512" y="217"/>
                        </a:lnTo>
                        <a:lnTo>
                          <a:pt x="473" y="129"/>
                        </a:lnTo>
                        <a:lnTo>
                          <a:pt x="450" y="113"/>
                        </a:lnTo>
                        <a:lnTo>
                          <a:pt x="403" y="145"/>
                        </a:lnTo>
                        <a:lnTo>
                          <a:pt x="324" y="217"/>
                        </a:lnTo>
                        <a:lnTo>
                          <a:pt x="244" y="281"/>
                        </a:lnTo>
                        <a:lnTo>
                          <a:pt x="158" y="321"/>
                        </a:lnTo>
                        <a:lnTo>
                          <a:pt x="149" y="353"/>
                        </a:lnTo>
                        <a:lnTo>
                          <a:pt x="110" y="369"/>
                        </a:lnTo>
                        <a:lnTo>
                          <a:pt x="47" y="321"/>
                        </a:lnTo>
                        <a:lnTo>
                          <a:pt x="16" y="249"/>
                        </a:lnTo>
                        <a:lnTo>
                          <a:pt x="0" y="120"/>
                        </a:lnTo>
                        <a:lnTo>
                          <a:pt x="7" y="56"/>
                        </a:lnTo>
                        <a:lnTo>
                          <a:pt x="79" y="16"/>
                        </a:lnTo>
                        <a:lnTo>
                          <a:pt x="102" y="7"/>
                        </a:lnTo>
                        <a:lnTo>
                          <a:pt x="126" y="40"/>
                        </a:lnTo>
                        <a:lnTo>
                          <a:pt x="95" y="97"/>
                        </a:lnTo>
                        <a:lnTo>
                          <a:pt x="86" y="177"/>
                        </a:lnTo>
                        <a:lnTo>
                          <a:pt x="102" y="256"/>
                        </a:lnTo>
                        <a:lnTo>
                          <a:pt x="135" y="281"/>
                        </a:lnTo>
                        <a:lnTo>
                          <a:pt x="198" y="240"/>
                        </a:lnTo>
                        <a:lnTo>
                          <a:pt x="284" y="177"/>
                        </a:lnTo>
                        <a:lnTo>
                          <a:pt x="354" y="104"/>
                        </a:lnTo>
                        <a:lnTo>
                          <a:pt x="426" y="23"/>
                        </a:lnTo>
                        <a:lnTo>
                          <a:pt x="473" y="0"/>
                        </a:lnTo>
                        <a:lnTo>
                          <a:pt x="505" y="7"/>
                        </a:lnTo>
                        <a:lnTo>
                          <a:pt x="520" y="56"/>
                        </a:lnTo>
                        <a:lnTo>
                          <a:pt x="568" y="145"/>
                        </a:lnTo>
                        <a:lnTo>
                          <a:pt x="599" y="208"/>
                        </a:lnTo>
                        <a:lnTo>
                          <a:pt x="678" y="249"/>
                        </a:lnTo>
                        <a:lnTo>
                          <a:pt x="764" y="2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6" name="Freeform 17">
                    <a:extLst>
                      <a:ext uri="{FF2B5EF4-FFF2-40B4-BE49-F238E27FC236}">
                        <a16:creationId xmlns:a16="http://schemas.microsoft.com/office/drawing/2014/main" id="{73292747-7A22-4E6D-B967-C6CBC29234AF}"/>
                      </a:ext>
                    </a:extLst>
                  </p:cNvPr>
                  <p:cNvSpPr>
                    <a:spLocks/>
                  </p:cNvSpPr>
                  <p:nvPr/>
                </p:nvSpPr>
                <p:spPr bwMode="auto">
                  <a:xfrm>
                    <a:off x="4864" y="2735"/>
                    <a:ext cx="220" cy="441"/>
                  </a:xfrm>
                  <a:custGeom>
                    <a:avLst/>
                    <a:gdLst>
                      <a:gd name="T0" fmla="*/ 1 w 439"/>
                      <a:gd name="T1" fmla="*/ 0 h 882"/>
                      <a:gd name="T2" fmla="*/ 1 w 439"/>
                      <a:gd name="T3" fmla="*/ 0 h 882"/>
                      <a:gd name="T4" fmla="*/ 1 w 439"/>
                      <a:gd name="T5" fmla="*/ 1 h 882"/>
                      <a:gd name="T6" fmla="*/ 1 w 439"/>
                      <a:gd name="T7" fmla="*/ 1 h 882"/>
                      <a:gd name="T8" fmla="*/ 1 w 439"/>
                      <a:gd name="T9" fmla="*/ 1 h 882"/>
                      <a:gd name="T10" fmla="*/ 1 w 439"/>
                      <a:gd name="T11" fmla="*/ 1 h 882"/>
                      <a:gd name="T12" fmla="*/ 1 w 439"/>
                      <a:gd name="T13" fmla="*/ 1 h 882"/>
                      <a:gd name="T14" fmla="*/ 1 w 439"/>
                      <a:gd name="T15" fmla="*/ 1 h 882"/>
                      <a:gd name="T16" fmla="*/ 1 w 439"/>
                      <a:gd name="T17" fmla="*/ 1 h 882"/>
                      <a:gd name="T18" fmla="*/ 1 w 439"/>
                      <a:gd name="T19" fmla="*/ 1 h 882"/>
                      <a:gd name="T20" fmla="*/ 1 w 439"/>
                      <a:gd name="T21" fmla="*/ 1 h 882"/>
                      <a:gd name="T22" fmla="*/ 1 w 439"/>
                      <a:gd name="T23" fmla="*/ 1 h 882"/>
                      <a:gd name="T24" fmla="*/ 1 w 439"/>
                      <a:gd name="T25" fmla="*/ 1 h 882"/>
                      <a:gd name="T26" fmla="*/ 1 w 439"/>
                      <a:gd name="T27" fmla="*/ 1 h 882"/>
                      <a:gd name="T28" fmla="*/ 1 w 439"/>
                      <a:gd name="T29" fmla="*/ 1 h 882"/>
                      <a:gd name="T30" fmla="*/ 1 w 439"/>
                      <a:gd name="T31" fmla="*/ 1 h 882"/>
                      <a:gd name="T32" fmla="*/ 1 w 439"/>
                      <a:gd name="T33" fmla="*/ 1 h 882"/>
                      <a:gd name="T34" fmla="*/ 1 w 439"/>
                      <a:gd name="T35" fmla="*/ 1 h 882"/>
                      <a:gd name="T36" fmla="*/ 1 w 439"/>
                      <a:gd name="T37" fmla="*/ 1 h 882"/>
                      <a:gd name="T38" fmla="*/ 1 w 439"/>
                      <a:gd name="T39" fmla="*/ 1 h 882"/>
                      <a:gd name="T40" fmla="*/ 1 w 439"/>
                      <a:gd name="T41" fmla="*/ 1 h 882"/>
                      <a:gd name="T42" fmla="*/ 1 w 439"/>
                      <a:gd name="T43" fmla="*/ 1 h 882"/>
                      <a:gd name="T44" fmla="*/ 1 w 439"/>
                      <a:gd name="T45" fmla="*/ 1 h 882"/>
                      <a:gd name="T46" fmla="*/ 1 w 439"/>
                      <a:gd name="T47" fmla="*/ 1 h 882"/>
                      <a:gd name="T48" fmla="*/ 1 w 439"/>
                      <a:gd name="T49" fmla="*/ 1 h 882"/>
                      <a:gd name="T50" fmla="*/ 1 w 439"/>
                      <a:gd name="T51" fmla="*/ 1 h 882"/>
                      <a:gd name="T52" fmla="*/ 0 w 439"/>
                      <a:gd name="T53" fmla="*/ 1 h 882"/>
                      <a:gd name="T54" fmla="*/ 1 w 439"/>
                      <a:gd name="T55" fmla="*/ 1 h 882"/>
                      <a:gd name="T56" fmla="*/ 1 w 439"/>
                      <a:gd name="T57" fmla="*/ 1 h 882"/>
                      <a:gd name="T58" fmla="*/ 1 w 439"/>
                      <a:gd name="T59" fmla="*/ 1 h 882"/>
                      <a:gd name="T60" fmla="*/ 1 w 439"/>
                      <a:gd name="T61" fmla="*/ 1 h 882"/>
                      <a:gd name="T62" fmla="*/ 1 w 439"/>
                      <a:gd name="T63" fmla="*/ 0 h 88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39"/>
                      <a:gd name="T97" fmla="*/ 0 h 882"/>
                      <a:gd name="T98" fmla="*/ 439 w 439"/>
                      <a:gd name="T99" fmla="*/ 882 h 88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39" h="882">
                        <a:moveTo>
                          <a:pt x="303" y="0"/>
                        </a:moveTo>
                        <a:lnTo>
                          <a:pt x="358" y="0"/>
                        </a:lnTo>
                        <a:lnTo>
                          <a:pt x="432" y="23"/>
                        </a:lnTo>
                        <a:lnTo>
                          <a:pt x="416" y="63"/>
                        </a:lnTo>
                        <a:lnTo>
                          <a:pt x="335" y="133"/>
                        </a:lnTo>
                        <a:lnTo>
                          <a:pt x="247" y="212"/>
                        </a:lnTo>
                        <a:lnTo>
                          <a:pt x="136" y="299"/>
                        </a:lnTo>
                        <a:lnTo>
                          <a:pt x="95" y="338"/>
                        </a:lnTo>
                        <a:lnTo>
                          <a:pt x="111" y="394"/>
                        </a:lnTo>
                        <a:lnTo>
                          <a:pt x="208" y="511"/>
                        </a:lnTo>
                        <a:lnTo>
                          <a:pt x="303" y="662"/>
                        </a:lnTo>
                        <a:lnTo>
                          <a:pt x="391" y="772"/>
                        </a:lnTo>
                        <a:lnTo>
                          <a:pt x="439" y="819"/>
                        </a:lnTo>
                        <a:lnTo>
                          <a:pt x="423" y="858"/>
                        </a:lnTo>
                        <a:lnTo>
                          <a:pt x="367" y="858"/>
                        </a:lnTo>
                        <a:lnTo>
                          <a:pt x="271" y="882"/>
                        </a:lnTo>
                        <a:lnTo>
                          <a:pt x="168" y="866"/>
                        </a:lnTo>
                        <a:lnTo>
                          <a:pt x="143" y="826"/>
                        </a:lnTo>
                        <a:lnTo>
                          <a:pt x="208" y="812"/>
                        </a:lnTo>
                        <a:lnTo>
                          <a:pt x="295" y="819"/>
                        </a:lnTo>
                        <a:lnTo>
                          <a:pt x="335" y="819"/>
                        </a:lnTo>
                        <a:lnTo>
                          <a:pt x="335" y="763"/>
                        </a:lnTo>
                        <a:lnTo>
                          <a:pt x="279" y="693"/>
                        </a:lnTo>
                        <a:lnTo>
                          <a:pt x="215" y="614"/>
                        </a:lnTo>
                        <a:lnTo>
                          <a:pt x="152" y="520"/>
                        </a:lnTo>
                        <a:lnTo>
                          <a:pt x="55" y="410"/>
                        </a:lnTo>
                        <a:lnTo>
                          <a:pt x="0" y="322"/>
                        </a:lnTo>
                        <a:lnTo>
                          <a:pt x="16" y="299"/>
                        </a:lnTo>
                        <a:lnTo>
                          <a:pt x="64" y="252"/>
                        </a:lnTo>
                        <a:lnTo>
                          <a:pt x="168" y="142"/>
                        </a:lnTo>
                        <a:lnTo>
                          <a:pt x="231" y="79"/>
                        </a:lnTo>
                        <a:lnTo>
                          <a:pt x="30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7" name="Freeform 18">
                    <a:extLst>
                      <a:ext uri="{FF2B5EF4-FFF2-40B4-BE49-F238E27FC236}">
                        <a16:creationId xmlns:a16="http://schemas.microsoft.com/office/drawing/2014/main" id="{A5AA0284-8AEB-4597-BF83-D03EA82C6E4F}"/>
                      </a:ext>
                    </a:extLst>
                  </p:cNvPr>
                  <p:cNvSpPr>
                    <a:spLocks/>
                  </p:cNvSpPr>
                  <p:nvPr/>
                </p:nvSpPr>
                <p:spPr bwMode="auto">
                  <a:xfrm>
                    <a:off x="4950" y="2241"/>
                    <a:ext cx="208" cy="216"/>
                  </a:xfrm>
                  <a:custGeom>
                    <a:avLst/>
                    <a:gdLst>
                      <a:gd name="T0" fmla="*/ 1 w 416"/>
                      <a:gd name="T1" fmla="*/ 1 h 430"/>
                      <a:gd name="T2" fmla="*/ 1 w 416"/>
                      <a:gd name="T3" fmla="*/ 1 h 430"/>
                      <a:gd name="T4" fmla="*/ 1 w 416"/>
                      <a:gd name="T5" fmla="*/ 1 h 430"/>
                      <a:gd name="T6" fmla="*/ 1 w 416"/>
                      <a:gd name="T7" fmla="*/ 0 h 430"/>
                      <a:gd name="T8" fmla="*/ 1 w 416"/>
                      <a:gd name="T9" fmla="*/ 1 h 430"/>
                      <a:gd name="T10" fmla="*/ 1 w 416"/>
                      <a:gd name="T11" fmla="*/ 1 h 430"/>
                      <a:gd name="T12" fmla="*/ 1 w 416"/>
                      <a:gd name="T13" fmla="*/ 1 h 430"/>
                      <a:gd name="T14" fmla="*/ 1 w 416"/>
                      <a:gd name="T15" fmla="*/ 1 h 430"/>
                      <a:gd name="T16" fmla="*/ 1 w 416"/>
                      <a:gd name="T17" fmla="*/ 1 h 430"/>
                      <a:gd name="T18" fmla="*/ 1 w 416"/>
                      <a:gd name="T19" fmla="*/ 1 h 430"/>
                      <a:gd name="T20" fmla="*/ 1 w 416"/>
                      <a:gd name="T21" fmla="*/ 1 h 430"/>
                      <a:gd name="T22" fmla="*/ 1 w 416"/>
                      <a:gd name="T23" fmla="*/ 1 h 430"/>
                      <a:gd name="T24" fmla="*/ 1 w 416"/>
                      <a:gd name="T25" fmla="*/ 1 h 430"/>
                      <a:gd name="T26" fmla="*/ 1 w 416"/>
                      <a:gd name="T27" fmla="*/ 1 h 430"/>
                      <a:gd name="T28" fmla="*/ 1 w 416"/>
                      <a:gd name="T29" fmla="*/ 1 h 430"/>
                      <a:gd name="T30" fmla="*/ 1 w 416"/>
                      <a:gd name="T31" fmla="*/ 1 h 430"/>
                      <a:gd name="T32" fmla="*/ 1 w 416"/>
                      <a:gd name="T33" fmla="*/ 1 h 430"/>
                      <a:gd name="T34" fmla="*/ 1 w 416"/>
                      <a:gd name="T35" fmla="*/ 1 h 430"/>
                      <a:gd name="T36" fmla="*/ 1 w 416"/>
                      <a:gd name="T37" fmla="*/ 1 h 430"/>
                      <a:gd name="T38" fmla="*/ 1 w 416"/>
                      <a:gd name="T39" fmla="*/ 1 h 430"/>
                      <a:gd name="T40" fmla="*/ 0 w 416"/>
                      <a:gd name="T41" fmla="*/ 1 h 430"/>
                      <a:gd name="T42" fmla="*/ 1 w 416"/>
                      <a:gd name="T43" fmla="*/ 1 h 430"/>
                      <a:gd name="T44" fmla="*/ 1 w 416"/>
                      <a:gd name="T45" fmla="*/ 1 h 430"/>
                      <a:gd name="T46" fmla="*/ 1 w 416"/>
                      <a:gd name="T47" fmla="*/ 1 h 430"/>
                      <a:gd name="T48" fmla="*/ 1 w 416"/>
                      <a:gd name="T49" fmla="*/ 1 h 430"/>
                      <a:gd name="T50" fmla="*/ 1 w 416"/>
                      <a:gd name="T51" fmla="*/ 1 h 43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16"/>
                      <a:gd name="T79" fmla="*/ 0 h 430"/>
                      <a:gd name="T80" fmla="*/ 416 w 416"/>
                      <a:gd name="T81" fmla="*/ 430 h 43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16" h="430">
                        <a:moveTo>
                          <a:pt x="136" y="111"/>
                        </a:moveTo>
                        <a:lnTo>
                          <a:pt x="184" y="32"/>
                        </a:lnTo>
                        <a:lnTo>
                          <a:pt x="240" y="7"/>
                        </a:lnTo>
                        <a:lnTo>
                          <a:pt x="280" y="0"/>
                        </a:lnTo>
                        <a:lnTo>
                          <a:pt x="328" y="16"/>
                        </a:lnTo>
                        <a:lnTo>
                          <a:pt x="376" y="55"/>
                        </a:lnTo>
                        <a:lnTo>
                          <a:pt x="393" y="104"/>
                        </a:lnTo>
                        <a:lnTo>
                          <a:pt x="416" y="183"/>
                        </a:lnTo>
                        <a:lnTo>
                          <a:pt x="409" y="271"/>
                        </a:lnTo>
                        <a:lnTo>
                          <a:pt x="400" y="342"/>
                        </a:lnTo>
                        <a:lnTo>
                          <a:pt x="368" y="391"/>
                        </a:lnTo>
                        <a:lnTo>
                          <a:pt x="328" y="430"/>
                        </a:lnTo>
                        <a:lnTo>
                          <a:pt x="272" y="423"/>
                        </a:lnTo>
                        <a:lnTo>
                          <a:pt x="215" y="407"/>
                        </a:lnTo>
                        <a:lnTo>
                          <a:pt x="160" y="366"/>
                        </a:lnTo>
                        <a:lnTo>
                          <a:pt x="127" y="319"/>
                        </a:lnTo>
                        <a:lnTo>
                          <a:pt x="111" y="238"/>
                        </a:lnTo>
                        <a:lnTo>
                          <a:pt x="111" y="167"/>
                        </a:lnTo>
                        <a:lnTo>
                          <a:pt x="56" y="120"/>
                        </a:lnTo>
                        <a:lnTo>
                          <a:pt x="23" y="104"/>
                        </a:lnTo>
                        <a:lnTo>
                          <a:pt x="0" y="79"/>
                        </a:lnTo>
                        <a:lnTo>
                          <a:pt x="7" y="48"/>
                        </a:lnTo>
                        <a:lnTo>
                          <a:pt x="32" y="39"/>
                        </a:lnTo>
                        <a:lnTo>
                          <a:pt x="56" y="64"/>
                        </a:lnTo>
                        <a:lnTo>
                          <a:pt x="80" y="95"/>
                        </a:lnTo>
                        <a:lnTo>
                          <a:pt x="136" y="1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29" name="Freeform 20">
                  <a:extLst>
                    <a:ext uri="{FF2B5EF4-FFF2-40B4-BE49-F238E27FC236}">
                      <a16:creationId xmlns:a16="http://schemas.microsoft.com/office/drawing/2014/main" id="{415D113D-64FF-4E08-9687-B1222A789C36}"/>
                    </a:ext>
                  </a:extLst>
                </p:cNvPr>
                <p:cNvSpPr>
                  <a:spLocks/>
                </p:cNvSpPr>
                <p:nvPr/>
              </p:nvSpPr>
              <p:spPr bwMode="auto">
                <a:xfrm>
                  <a:off x="4304" y="2607"/>
                  <a:ext cx="150" cy="269"/>
                </a:xfrm>
                <a:custGeom>
                  <a:avLst/>
                  <a:gdLst>
                    <a:gd name="T0" fmla="*/ 1 w 300"/>
                    <a:gd name="T1" fmla="*/ 0 h 539"/>
                    <a:gd name="T2" fmla="*/ 1 w 300"/>
                    <a:gd name="T3" fmla="*/ 0 h 539"/>
                    <a:gd name="T4" fmla="*/ 1 w 300"/>
                    <a:gd name="T5" fmla="*/ 0 h 539"/>
                    <a:gd name="T6" fmla="*/ 1 w 300"/>
                    <a:gd name="T7" fmla="*/ 0 h 539"/>
                    <a:gd name="T8" fmla="*/ 1 w 300"/>
                    <a:gd name="T9" fmla="*/ 0 h 539"/>
                    <a:gd name="T10" fmla="*/ 0 w 300"/>
                    <a:gd name="T11" fmla="*/ 0 h 539"/>
                    <a:gd name="T12" fmla="*/ 1 w 300"/>
                    <a:gd name="T13" fmla="*/ 0 h 539"/>
                    <a:gd name="T14" fmla="*/ 1 w 300"/>
                    <a:gd name="T15" fmla="*/ 0 h 539"/>
                    <a:gd name="T16" fmla="*/ 1 w 300"/>
                    <a:gd name="T17" fmla="*/ 0 h 539"/>
                    <a:gd name="T18" fmla="*/ 1 w 300"/>
                    <a:gd name="T19" fmla="*/ 0 h 539"/>
                    <a:gd name="T20" fmla="*/ 1 w 300"/>
                    <a:gd name="T21" fmla="*/ 0 h 539"/>
                    <a:gd name="T22" fmla="*/ 1 w 300"/>
                    <a:gd name="T23" fmla="*/ 0 h 539"/>
                    <a:gd name="T24" fmla="*/ 1 w 300"/>
                    <a:gd name="T25" fmla="*/ 0 h 539"/>
                    <a:gd name="T26" fmla="*/ 1 w 300"/>
                    <a:gd name="T27" fmla="*/ 0 h 53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00"/>
                    <a:gd name="T43" fmla="*/ 0 h 539"/>
                    <a:gd name="T44" fmla="*/ 300 w 300"/>
                    <a:gd name="T45" fmla="*/ 539 h 53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00" h="539">
                      <a:moveTo>
                        <a:pt x="300" y="539"/>
                      </a:moveTo>
                      <a:lnTo>
                        <a:pt x="186" y="460"/>
                      </a:lnTo>
                      <a:lnTo>
                        <a:pt x="105" y="364"/>
                      </a:lnTo>
                      <a:lnTo>
                        <a:pt x="57" y="269"/>
                      </a:lnTo>
                      <a:lnTo>
                        <a:pt x="9" y="127"/>
                      </a:lnTo>
                      <a:lnTo>
                        <a:pt x="0" y="32"/>
                      </a:lnTo>
                      <a:lnTo>
                        <a:pt x="25" y="0"/>
                      </a:lnTo>
                      <a:lnTo>
                        <a:pt x="48" y="0"/>
                      </a:lnTo>
                      <a:lnTo>
                        <a:pt x="48" y="47"/>
                      </a:lnTo>
                      <a:lnTo>
                        <a:pt x="48" y="118"/>
                      </a:lnTo>
                      <a:lnTo>
                        <a:pt x="80" y="246"/>
                      </a:lnTo>
                      <a:lnTo>
                        <a:pt x="121" y="341"/>
                      </a:lnTo>
                      <a:lnTo>
                        <a:pt x="195" y="420"/>
                      </a:lnTo>
                      <a:lnTo>
                        <a:pt x="300" y="5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0" name="Freeform 21">
                  <a:extLst>
                    <a:ext uri="{FF2B5EF4-FFF2-40B4-BE49-F238E27FC236}">
                      <a16:creationId xmlns:a16="http://schemas.microsoft.com/office/drawing/2014/main" id="{A1DB9B72-A196-40AD-BEEB-3F667F237EF9}"/>
                    </a:ext>
                  </a:extLst>
                </p:cNvPr>
                <p:cNvSpPr>
                  <a:spLocks/>
                </p:cNvSpPr>
                <p:nvPr/>
              </p:nvSpPr>
              <p:spPr bwMode="auto">
                <a:xfrm>
                  <a:off x="4440" y="2632"/>
                  <a:ext cx="119" cy="190"/>
                </a:xfrm>
                <a:custGeom>
                  <a:avLst/>
                  <a:gdLst>
                    <a:gd name="T0" fmla="*/ 1 w 238"/>
                    <a:gd name="T1" fmla="*/ 0 h 381"/>
                    <a:gd name="T2" fmla="*/ 1 w 238"/>
                    <a:gd name="T3" fmla="*/ 0 h 381"/>
                    <a:gd name="T4" fmla="*/ 1 w 238"/>
                    <a:gd name="T5" fmla="*/ 0 h 381"/>
                    <a:gd name="T6" fmla="*/ 1 w 238"/>
                    <a:gd name="T7" fmla="*/ 0 h 381"/>
                    <a:gd name="T8" fmla="*/ 1 w 238"/>
                    <a:gd name="T9" fmla="*/ 0 h 381"/>
                    <a:gd name="T10" fmla="*/ 0 w 238"/>
                    <a:gd name="T11" fmla="*/ 0 h 381"/>
                    <a:gd name="T12" fmla="*/ 1 w 238"/>
                    <a:gd name="T13" fmla="*/ 0 h 381"/>
                    <a:gd name="T14" fmla="*/ 1 w 238"/>
                    <a:gd name="T15" fmla="*/ 0 h 381"/>
                    <a:gd name="T16" fmla="*/ 1 w 238"/>
                    <a:gd name="T17" fmla="*/ 0 h 381"/>
                    <a:gd name="T18" fmla="*/ 1 w 238"/>
                    <a:gd name="T19" fmla="*/ 0 h 381"/>
                    <a:gd name="T20" fmla="*/ 1 w 238"/>
                    <a:gd name="T21" fmla="*/ 0 h 381"/>
                    <a:gd name="T22" fmla="*/ 1 w 238"/>
                    <a:gd name="T23" fmla="*/ 0 h 381"/>
                    <a:gd name="T24" fmla="*/ 1 w 238"/>
                    <a:gd name="T25" fmla="*/ 0 h 381"/>
                    <a:gd name="T26" fmla="*/ 1 w 238"/>
                    <a:gd name="T27" fmla="*/ 0 h 38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38"/>
                    <a:gd name="T43" fmla="*/ 0 h 381"/>
                    <a:gd name="T44" fmla="*/ 238 w 238"/>
                    <a:gd name="T45" fmla="*/ 381 h 38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38" h="381">
                      <a:moveTo>
                        <a:pt x="238" y="381"/>
                      </a:moveTo>
                      <a:lnTo>
                        <a:pt x="167" y="336"/>
                      </a:lnTo>
                      <a:lnTo>
                        <a:pt x="113" y="274"/>
                      </a:lnTo>
                      <a:lnTo>
                        <a:pt x="68" y="208"/>
                      </a:lnTo>
                      <a:lnTo>
                        <a:pt x="19" y="107"/>
                      </a:lnTo>
                      <a:lnTo>
                        <a:pt x="0" y="31"/>
                      </a:lnTo>
                      <a:lnTo>
                        <a:pt x="3" y="3"/>
                      </a:lnTo>
                      <a:lnTo>
                        <a:pt x="16" y="0"/>
                      </a:lnTo>
                      <a:lnTo>
                        <a:pt x="27" y="39"/>
                      </a:lnTo>
                      <a:lnTo>
                        <a:pt x="38" y="94"/>
                      </a:lnTo>
                      <a:lnTo>
                        <a:pt x="78" y="184"/>
                      </a:lnTo>
                      <a:lnTo>
                        <a:pt x="113" y="254"/>
                      </a:lnTo>
                      <a:lnTo>
                        <a:pt x="164" y="305"/>
                      </a:lnTo>
                      <a:lnTo>
                        <a:pt x="238" y="3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1" name="Freeform 22">
                  <a:extLst>
                    <a:ext uri="{FF2B5EF4-FFF2-40B4-BE49-F238E27FC236}">
                      <a16:creationId xmlns:a16="http://schemas.microsoft.com/office/drawing/2014/main" id="{5A9C6A8B-034D-4AA6-8575-41145801A306}"/>
                    </a:ext>
                  </a:extLst>
                </p:cNvPr>
                <p:cNvSpPr>
                  <a:spLocks/>
                </p:cNvSpPr>
                <p:nvPr/>
              </p:nvSpPr>
              <p:spPr bwMode="auto">
                <a:xfrm>
                  <a:off x="4686" y="2766"/>
                  <a:ext cx="110" cy="68"/>
                </a:xfrm>
                <a:custGeom>
                  <a:avLst/>
                  <a:gdLst>
                    <a:gd name="T0" fmla="*/ 0 w 221"/>
                    <a:gd name="T1" fmla="*/ 0 h 136"/>
                    <a:gd name="T2" fmla="*/ 0 w 221"/>
                    <a:gd name="T3" fmla="*/ 1 h 136"/>
                    <a:gd name="T4" fmla="*/ 0 w 221"/>
                    <a:gd name="T5" fmla="*/ 1 h 136"/>
                    <a:gd name="T6" fmla="*/ 0 w 221"/>
                    <a:gd name="T7" fmla="*/ 1 h 136"/>
                    <a:gd name="T8" fmla="*/ 0 w 221"/>
                    <a:gd name="T9" fmla="*/ 1 h 136"/>
                    <a:gd name="T10" fmla="*/ 0 w 221"/>
                    <a:gd name="T11" fmla="*/ 1 h 136"/>
                    <a:gd name="T12" fmla="*/ 0 w 221"/>
                    <a:gd name="T13" fmla="*/ 1 h 136"/>
                    <a:gd name="T14" fmla="*/ 0 w 221"/>
                    <a:gd name="T15" fmla="*/ 0 h 136"/>
                    <a:gd name="T16" fmla="*/ 0 60000 65536"/>
                    <a:gd name="T17" fmla="*/ 0 60000 65536"/>
                    <a:gd name="T18" fmla="*/ 0 60000 65536"/>
                    <a:gd name="T19" fmla="*/ 0 60000 65536"/>
                    <a:gd name="T20" fmla="*/ 0 60000 65536"/>
                    <a:gd name="T21" fmla="*/ 0 60000 65536"/>
                    <a:gd name="T22" fmla="*/ 0 60000 65536"/>
                    <a:gd name="T23" fmla="*/ 0 60000 65536"/>
                    <a:gd name="T24" fmla="*/ 0 w 221"/>
                    <a:gd name="T25" fmla="*/ 0 h 136"/>
                    <a:gd name="T26" fmla="*/ 221 w 221"/>
                    <a:gd name="T27" fmla="*/ 136 h 1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1" h="136">
                      <a:moveTo>
                        <a:pt x="221" y="0"/>
                      </a:moveTo>
                      <a:lnTo>
                        <a:pt x="130" y="68"/>
                      </a:lnTo>
                      <a:lnTo>
                        <a:pt x="57" y="102"/>
                      </a:lnTo>
                      <a:lnTo>
                        <a:pt x="0" y="76"/>
                      </a:lnTo>
                      <a:lnTo>
                        <a:pt x="0" y="118"/>
                      </a:lnTo>
                      <a:lnTo>
                        <a:pt x="50" y="136"/>
                      </a:lnTo>
                      <a:lnTo>
                        <a:pt x="107" y="127"/>
                      </a:lnTo>
                      <a:lnTo>
                        <a:pt x="2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22" name="Group 286">
                <a:extLst>
                  <a:ext uri="{FF2B5EF4-FFF2-40B4-BE49-F238E27FC236}">
                    <a16:creationId xmlns:a16="http://schemas.microsoft.com/office/drawing/2014/main" id="{3CB40C93-1A71-4ED6-9DDC-39BB9A46E0C2}"/>
                  </a:ext>
                </a:extLst>
              </p:cNvPr>
              <p:cNvGrpSpPr>
                <a:grpSpLocks/>
              </p:cNvGrpSpPr>
              <p:nvPr/>
            </p:nvGrpSpPr>
            <p:grpSpPr bwMode="auto">
              <a:xfrm rot="834347">
                <a:off x="7862690" y="3851119"/>
                <a:ext cx="397869" cy="171362"/>
                <a:chOff x="1767840" y="3962400"/>
                <a:chExt cx="1203960" cy="518160"/>
              </a:xfrm>
            </p:grpSpPr>
            <p:sp>
              <p:nvSpPr>
                <p:cNvPr id="323" name="Isosceles Triangle 550">
                  <a:extLst>
                    <a:ext uri="{FF2B5EF4-FFF2-40B4-BE49-F238E27FC236}">
                      <a16:creationId xmlns:a16="http://schemas.microsoft.com/office/drawing/2014/main" id="{C1300D6E-2544-4869-A4D7-70A5B8FA6E74}"/>
                    </a:ext>
                  </a:extLst>
                </p:cNvPr>
                <p:cNvSpPr/>
                <p:nvPr/>
              </p:nvSpPr>
              <p:spPr bwMode="auto">
                <a:xfrm rot="16200000">
                  <a:off x="2302194" y="3851477"/>
                  <a:ext cx="542021" cy="708313"/>
                </a:xfrm>
                <a:prstGeom prst="triangle">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90000" tIns="46800" rIns="90000" bIns="4680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 hangingPunct="1">
                    <a:lnSpc>
                      <a:spcPct val="90000"/>
                    </a:lnSpc>
                    <a:spcBef>
                      <a:spcPct val="50000"/>
                    </a:spcBef>
                    <a:buClr>
                      <a:schemeClr val="accent1"/>
                    </a:buClr>
                    <a:buFont typeface="WingDings" panose="05000000000000000000" pitchFamily="2" charset="2"/>
                    <a:buNone/>
                  </a:pPr>
                  <a:endParaRPr lang="en-SG" altLang="zh-CN" sz="2000">
                    <a:cs typeface="Arial" panose="020B0604020202020204" pitchFamily="34" charset="0"/>
                  </a:endParaRPr>
                </a:p>
              </p:txBody>
            </p:sp>
            <p:sp>
              <p:nvSpPr>
                <p:cNvPr id="324" name="Isosceles Triangle 551">
                  <a:extLst>
                    <a:ext uri="{FF2B5EF4-FFF2-40B4-BE49-F238E27FC236}">
                      <a16:creationId xmlns:a16="http://schemas.microsoft.com/office/drawing/2014/main" id="{B73BAFC3-701F-4D13-AAF8-937216E083F8}"/>
                    </a:ext>
                  </a:extLst>
                </p:cNvPr>
                <p:cNvSpPr/>
                <p:nvPr/>
              </p:nvSpPr>
              <p:spPr bwMode="auto">
                <a:xfrm rot="5400000" flipH="1">
                  <a:off x="1783757" y="3859044"/>
                  <a:ext cx="542021" cy="689338"/>
                </a:xfrm>
                <a:prstGeom prst="triangle">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90000" tIns="46800" rIns="90000" bIns="4680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 hangingPunct="1">
                    <a:lnSpc>
                      <a:spcPct val="90000"/>
                    </a:lnSpc>
                    <a:spcBef>
                      <a:spcPct val="50000"/>
                    </a:spcBef>
                    <a:buClr>
                      <a:schemeClr val="accent1"/>
                    </a:buClr>
                    <a:buFont typeface="WingDings" panose="05000000000000000000" pitchFamily="2" charset="2"/>
                    <a:buNone/>
                  </a:pPr>
                  <a:endParaRPr lang="en-SG" altLang="zh-CN" sz="2000">
                    <a:cs typeface="Arial" panose="020B0604020202020204" pitchFamily="34" charset="0"/>
                  </a:endParaRPr>
                </a:p>
              </p:txBody>
            </p:sp>
            <p:sp>
              <p:nvSpPr>
                <p:cNvPr id="325" name="Rounded Rectangle 552">
                  <a:extLst>
                    <a:ext uri="{FF2B5EF4-FFF2-40B4-BE49-F238E27FC236}">
                      <a16:creationId xmlns:a16="http://schemas.microsoft.com/office/drawing/2014/main" id="{E276E146-A2E7-4FD1-ACE2-B3031184DEDD}"/>
                    </a:ext>
                  </a:extLst>
                </p:cNvPr>
                <p:cNvSpPr/>
                <p:nvPr/>
              </p:nvSpPr>
              <p:spPr bwMode="auto">
                <a:xfrm>
                  <a:off x="2146602" y="4025989"/>
                  <a:ext cx="278266" cy="249206"/>
                </a:xfrm>
                <a:prstGeom prst="roundRect">
                  <a:avLst>
                    <a:gd name="adj" fmla="val 31819"/>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90000" tIns="46800" rIns="90000" bIns="4680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 hangingPunct="1">
                    <a:lnSpc>
                      <a:spcPct val="90000"/>
                    </a:lnSpc>
                    <a:spcBef>
                      <a:spcPct val="50000"/>
                    </a:spcBef>
                    <a:buClr>
                      <a:schemeClr val="accent1"/>
                    </a:buClr>
                    <a:buFont typeface="WingDings" panose="05000000000000000000" pitchFamily="2" charset="2"/>
                    <a:buNone/>
                  </a:pPr>
                  <a:endParaRPr lang="en-SG" altLang="zh-CN" sz="2000">
                    <a:cs typeface="Arial" panose="020B0604020202020204" pitchFamily="34" charset="0"/>
                  </a:endParaRPr>
                </a:p>
              </p:txBody>
            </p:sp>
          </p:grpSp>
        </p:grpSp>
        <p:grpSp>
          <p:nvGrpSpPr>
            <p:cNvPr id="19" name="组合 556">
              <a:extLst>
                <a:ext uri="{FF2B5EF4-FFF2-40B4-BE49-F238E27FC236}">
                  <a16:creationId xmlns:a16="http://schemas.microsoft.com/office/drawing/2014/main" id="{B1C54829-6ABD-415C-B04B-C72EF85CE4B3}"/>
                </a:ext>
              </a:extLst>
            </p:cNvPr>
            <p:cNvGrpSpPr>
              <a:grpSpLocks/>
            </p:cNvGrpSpPr>
            <p:nvPr/>
          </p:nvGrpSpPr>
          <p:grpSpPr bwMode="auto">
            <a:xfrm>
              <a:off x="771525" y="1895475"/>
              <a:ext cx="5341938" cy="4184650"/>
              <a:chOff x="771525" y="1895475"/>
              <a:chExt cx="5341938" cy="4184650"/>
            </a:xfrm>
          </p:grpSpPr>
          <p:sp>
            <p:nvSpPr>
              <p:cNvPr id="312" name="Rectangle 4">
                <a:extLst>
                  <a:ext uri="{FF2B5EF4-FFF2-40B4-BE49-F238E27FC236}">
                    <a16:creationId xmlns:a16="http://schemas.microsoft.com/office/drawing/2014/main" id="{7728E361-42F5-4B9B-A969-D6CA8BEA3840}"/>
                  </a:ext>
                </a:extLst>
              </p:cNvPr>
              <p:cNvSpPr>
                <a:spLocks noChangeArrowheads="1"/>
              </p:cNvSpPr>
              <p:nvPr/>
            </p:nvSpPr>
            <p:spPr bwMode="auto">
              <a:xfrm>
                <a:off x="771525" y="1895475"/>
                <a:ext cx="1754464" cy="674688"/>
              </a:xfrm>
              <a:prstGeom prst="rect">
                <a:avLst/>
              </a:prstGeom>
              <a:solidFill>
                <a:srgbClr val="99CCFF"/>
              </a:solidFill>
              <a:ln w="12700">
                <a:solidFill>
                  <a:schemeClr val="tx1"/>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 hangingPunct="1">
                  <a:lnSpc>
                    <a:spcPct val="90000"/>
                  </a:lnSpc>
                  <a:spcBef>
                    <a:spcPct val="50000"/>
                  </a:spcBef>
                  <a:buClr>
                    <a:schemeClr val="accent1"/>
                  </a:buClr>
                  <a:buFont typeface="WingDings" panose="05000000000000000000" pitchFamily="2" charset="2"/>
                  <a:buNone/>
                </a:pPr>
                <a:r>
                  <a:rPr lang="zh-CN" altLang="en-US" sz="2000">
                    <a:cs typeface="Arial" panose="020B0604020202020204" pitchFamily="34" charset="0"/>
                  </a:rPr>
                  <a:t>需求</a:t>
                </a:r>
                <a:endParaRPr lang="sv-SE" altLang="zh-CN" sz="2000">
                  <a:cs typeface="Arial" panose="020B0604020202020204" pitchFamily="34" charset="0"/>
                </a:endParaRPr>
              </a:p>
            </p:txBody>
          </p:sp>
          <p:sp>
            <p:nvSpPr>
              <p:cNvPr id="313" name="Rectangle 7">
                <a:extLst>
                  <a:ext uri="{FF2B5EF4-FFF2-40B4-BE49-F238E27FC236}">
                    <a16:creationId xmlns:a16="http://schemas.microsoft.com/office/drawing/2014/main" id="{ECD80922-A037-4E5A-891F-D7141C04472F}"/>
                  </a:ext>
                </a:extLst>
              </p:cNvPr>
              <p:cNvSpPr>
                <a:spLocks noChangeArrowheads="1"/>
              </p:cNvSpPr>
              <p:nvPr/>
            </p:nvSpPr>
            <p:spPr bwMode="auto">
              <a:xfrm>
                <a:off x="1647825" y="2773363"/>
                <a:ext cx="1755775" cy="674687"/>
              </a:xfrm>
              <a:prstGeom prst="rect">
                <a:avLst/>
              </a:prstGeom>
              <a:solidFill>
                <a:srgbClr val="99CCFF"/>
              </a:solidFill>
              <a:ln w="12700">
                <a:solidFill>
                  <a:schemeClr val="tx1"/>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 hangingPunct="1">
                  <a:lnSpc>
                    <a:spcPct val="90000"/>
                  </a:lnSpc>
                  <a:spcBef>
                    <a:spcPct val="50000"/>
                  </a:spcBef>
                  <a:buClr>
                    <a:schemeClr val="accent1"/>
                  </a:buClr>
                  <a:buFont typeface="WingDings" panose="05000000000000000000" pitchFamily="2" charset="2"/>
                  <a:buNone/>
                </a:pPr>
                <a:r>
                  <a:rPr lang="zh-CN" altLang="en-US" sz="2000">
                    <a:cs typeface="Arial" panose="020B0604020202020204" pitchFamily="34" charset="0"/>
                  </a:rPr>
                  <a:t>分析</a:t>
                </a:r>
                <a:endParaRPr lang="sv-SE" altLang="zh-CN" sz="2000">
                  <a:cs typeface="Arial" panose="020B0604020202020204" pitchFamily="34" charset="0"/>
                </a:endParaRPr>
              </a:p>
            </p:txBody>
          </p:sp>
          <p:sp>
            <p:nvSpPr>
              <p:cNvPr id="314" name="Rectangle 10">
                <a:extLst>
                  <a:ext uri="{FF2B5EF4-FFF2-40B4-BE49-F238E27FC236}">
                    <a16:creationId xmlns:a16="http://schemas.microsoft.com/office/drawing/2014/main" id="{29C9B193-E632-4536-9CBA-0D5E8B6DEBE0}"/>
                  </a:ext>
                </a:extLst>
              </p:cNvPr>
              <p:cNvSpPr>
                <a:spLocks noChangeArrowheads="1"/>
              </p:cNvSpPr>
              <p:nvPr/>
            </p:nvSpPr>
            <p:spPr bwMode="auto">
              <a:xfrm>
                <a:off x="2536966" y="3651250"/>
                <a:ext cx="1755435" cy="674688"/>
              </a:xfrm>
              <a:prstGeom prst="rect">
                <a:avLst/>
              </a:prstGeom>
              <a:solidFill>
                <a:srgbClr val="99CCFF"/>
              </a:solidFill>
              <a:ln w="12700">
                <a:solidFill>
                  <a:schemeClr val="tx1"/>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 hangingPunct="1">
                  <a:lnSpc>
                    <a:spcPct val="90000"/>
                  </a:lnSpc>
                  <a:spcBef>
                    <a:spcPct val="50000"/>
                  </a:spcBef>
                  <a:buClr>
                    <a:schemeClr val="accent1"/>
                  </a:buClr>
                  <a:buFont typeface="WingDings" panose="05000000000000000000" pitchFamily="2" charset="2"/>
                  <a:buNone/>
                </a:pPr>
                <a:r>
                  <a:rPr lang="zh-CN" altLang="en-US" sz="2000">
                    <a:cs typeface="Arial" panose="020B0604020202020204" pitchFamily="34" charset="0"/>
                  </a:rPr>
                  <a:t>开发</a:t>
                </a:r>
                <a:endParaRPr lang="sv-SE" altLang="zh-CN" sz="2000">
                  <a:cs typeface="Arial" panose="020B0604020202020204" pitchFamily="34" charset="0"/>
                </a:endParaRPr>
              </a:p>
            </p:txBody>
          </p:sp>
          <p:sp>
            <p:nvSpPr>
              <p:cNvPr id="315" name="Rectangle 13">
                <a:extLst>
                  <a:ext uri="{FF2B5EF4-FFF2-40B4-BE49-F238E27FC236}">
                    <a16:creationId xmlns:a16="http://schemas.microsoft.com/office/drawing/2014/main" id="{34F0FE23-5D2C-4B88-B072-3711B48144CE}"/>
                  </a:ext>
                </a:extLst>
              </p:cNvPr>
              <p:cNvSpPr>
                <a:spLocks noChangeArrowheads="1"/>
              </p:cNvSpPr>
              <p:nvPr/>
            </p:nvSpPr>
            <p:spPr bwMode="auto">
              <a:xfrm>
                <a:off x="3481388" y="4527550"/>
                <a:ext cx="1755775" cy="674688"/>
              </a:xfrm>
              <a:prstGeom prst="rect">
                <a:avLst/>
              </a:prstGeom>
              <a:solidFill>
                <a:srgbClr val="99CCFF"/>
              </a:solidFill>
              <a:ln w="12700">
                <a:solidFill>
                  <a:schemeClr val="tx1"/>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 hangingPunct="1">
                  <a:lnSpc>
                    <a:spcPct val="90000"/>
                  </a:lnSpc>
                  <a:spcBef>
                    <a:spcPct val="50000"/>
                  </a:spcBef>
                  <a:buClr>
                    <a:schemeClr val="accent1"/>
                  </a:buClr>
                  <a:buFont typeface="WingDings" panose="05000000000000000000" pitchFamily="2" charset="2"/>
                  <a:buNone/>
                </a:pPr>
                <a:r>
                  <a:rPr lang="zh-CN" altLang="en-US" sz="2000">
                    <a:cs typeface="Arial" panose="020B0604020202020204" pitchFamily="34" charset="0"/>
                  </a:rPr>
                  <a:t>测试</a:t>
                </a:r>
                <a:endParaRPr lang="sv-SE" altLang="zh-CN" sz="2000">
                  <a:cs typeface="Arial" panose="020B0604020202020204" pitchFamily="34" charset="0"/>
                </a:endParaRPr>
              </a:p>
            </p:txBody>
          </p:sp>
          <p:sp>
            <p:nvSpPr>
              <p:cNvPr id="316" name="Rectangle 16">
                <a:extLst>
                  <a:ext uri="{FF2B5EF4-FFF2-40B4-BE49-F238E27FC236}">
                    <a16:creationId xmlns:a16="http://schemas.microsoft.com/office/drawing/2014/main" id="{9DE97822-011F-495D-B4DB-688C749447C3}"/>
                  </a:ext>
                </a:extLst>
              </p:cNvPr>
              <p:cNvSpPr>
                <a:spLocks noChangeArrowheads="1"/>
              </p:cNvSpPr>
              <p:nvPr/>
            </p:nvSpPr>
            <p:spPr bwMode="auto">
              <a:xfrm>
                <a:off x="4359275" y="5405438"/>
                <a:ext cx="1754188" cy="674687"/>
              </a:xfrm>
              <a:prstGeom prst="rect">
                <a:avLst/>
              </a:prstGeom>
              <a:solidFill>
                <a:srgbClr val="99CCFF"/>
              </a:solidFill>
              <a:ln w="12700">
                <a:solidFill>
                  <a:schemeClr val="tx1"/>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 hangingPunct="1">
                  <a:lnSpc>
                    <a:spcPct val="90000"/>
                  </a:lnSpc>
                  <a:spcBef>
                    <a:spcPct val="50000"/>
                  </a:spcBef>
                  <a:buClr>
                    <a:schemeClr val="accent1"/>
                  </a:buClr>
                  <a:buFont typeface="WingDings" panose="05000000000000000000" pitchFamily="2" charset="2"/>
                  <a:buNone/>
                </a:pPr>
                <a:r>
                  <a:rPr lang="zh-CN" altLang="en-US" sz="2000">
                    <a:cs typeface="Arial" panose="020B0604020202020204" pitchFamily="34" charset="0"/>
                  </a:rPr>
                  <a:t>发布</a:t>
                </a:r>
                <a:endParaRPr lang="sv-SE" altLang="zh-CN" sz="2000">
                  <a:cs typeface="Arial" panose="020B0604020202020204" pitchFamily="34" charset="0"/>
                </a:endParaRPr>
              </a:p>
            </p:txBody>
          </p:sp>
          <p:sp>
            <p:nvSpPr>
              <p:cNvPr id="317" name="AutoShape 20">
                <a:extLst>
                  <a:ext uri="{FF2B5EF4-FFF2-40B4-BE49-F238E27FC236}">
                    <a16:creationId xmlns:a16="http://schemas.microsoft.com/office/drawing/2014/main" id="{B5CC0456-7F8C-4935-BB2E-931968FD825C}"/>
                  </a:ext>
                </a:extLst>
              </p:cNvPr>
              <p:cNvSpPr>
                <a:spLocks noChangeArrowheads="1"/>
              </p:cNvSpPr>
              <p:nvPr/>
            </p:nvSpPr>
            <p:spPr bwMode="auto">
              <a:xfrm rot="10800000" flipH="1">
                <a:off x="838200" y="2705100"/>
                <a:ext cx="674688" cy="674688"/>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339966">
                  <a:alpha val="50195"/>
                </a:srgbClr>
              </a:solidFill>
              <a:ln w="12700">
                <a:solidFill>
                  <a:schemeClr val="tx1"/>
                </a:solidFill>
                <a:miter lim="800000"/>
                <a:headEnd/>
                <a:tailEnd/>
              </a:ln>
            </p:spPr>
            <p:txBody>
              <a:bodyPr wrap="none" anchor="ctr"/>
              <a:lstStyle/>
              <a:p>
                <a:endParaRPr lang="zh-CN" altLang="en-US"/>
              </a:p>
            </p:txBody>
          </p:sp>
          <p:sp>
            <p:nvSpPr>
              <p:cNvPr id="318" name="AutoShape 523">
                <a:extLst>
                  <a:ext uri="{FF2B5EF4-FFF2-40B4-BE49-F238E27FC236}">
                    <a16:creationId xmlns:a16="http://schemas.microsoft.com/office/drawing/2014/main" id="{566A640C-40BD-4960-92C5-E6525195F6E7}"/>
                  </a:ext>
                </a:extLst>
              </p:cNvPr>
              <p:cNvSpPr>
                <a:spLocks noChangeArrowheads="1"/>
              </p:cNvSpPr>
              <p:nvPr/>
            </p:nvSpPr>
            <p:spPr bwMode="auto">
              <a:xfrm rot="10800000" flipH="1">
                <a:off x="1716088" y="3582988"/>
                <a:ext cx="674687" cy="674687"/>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339966">
                  <a:alpha val="50195"/>
                </a:srgbClr>
              </a:solidFill>
              <a:ln w="12700">
                <a:solidFill>
                  <a:schemeClr val="tx1"/>
                </a:solidFill>
                <a:miter lim="800000"/>
                <a:headEnd/>
                <a:tailEnd/>
              </a:ln>
            </p:spPr>
            <p:txBody>
              <a:bodyPr wrap="none" anchor="ctr"/>
              <a:lstStyle/>
              <a:p>
                <a:endParaRPr lang="zh-CN" altLang="en-US"/>
              </a:p>
            </p:txBody>
          </p:sp>
          <p:sp>
            <p:nvSpPr>
              <p:cNvPr id="319" name="AutoShape 524">
                <a:extLst>
                  <a:ext uri="{FF2B5EF4-FFF2-40B4-BE49-F238E27FC236}">
                    <a16:creationId xmlns:a16="http://schemas.microsoft.com/office/drawing/2014/main" id="{8F3A5D9A-AAD2-4875-9930-FDEC4DF95A56}"/>
                  </a:ext>
                </a:extLst>
              </p:cNvPr>
              <p:cNvSpPr>
                <a:spLocks noChangeArrowheads="1"/>
              </p:cNvSpPr>
              <p:nvPr/>
            </p:nvSpPr>
            <p:spPr bwMode="auto">
              <a:xfrm rot="10800000" flipH="1">
                <a:off x="2593975" y="4460875"/>
                <a:ext cx="674688" cy="674688"/>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339966">
                  <a:alpha val="50195"/>
                </a:srgbClr>
              </a:solidFill>
              <a:ln w="12700">
                <a:solidFill>
                  <a:schemeClr val="tx1"/>
                </a:solidFill>
                <a:miter lim="800000"/>
                <a:headEnd/>
                <a:tailEnd/>
              </a:ln>
            </p:spPr>
            <p:txBody>
              <a:bodyPr wrap="none" anchor="ctr"/>
              <a:lstStyle/>
              <a:p>
                <a:endParaRPr lang="zh-CN" altLang="en-US"/>
              </a:p>
            </p:txBody>
          </p:sp>
          <p:sp>
            <p:nvSpPr>
              <p:cNvPr id="320" name="AutoShape 525">
                <a:extLst>
                  <a:ext uri="{FF2B5EF4-FFF2-40B4-BE49-F238E27FC236}">
                    <a16:creationId xmlns:a16="http://schemas.microsoft.com/office/drawing/2014/main" id="{CFC8D296-C4A8-4239-83AA-DBC455EE601F}"/>
                  </a:ext>
                </a:extLst>
              </p:cNvPr>
              <p:cNvSpPr>
                <a:spLocks noChangeArrowheads="1"/>
              </p:cNvSpPr>
              <p:nvPr/>
            </p:nvSpPr>
            <p:spPr bwMode="auto">
              <a:xfrm rot="10800000" flipH="1">
                <a:off x="3470275" y="5337175"/>
                <a:ext cx="674688" cy="676275"/>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339966">
                  <a:alpha val="50195"/>
                </a:srgbClr>
              </a:solidFill>
              <a:ln w="12700">
                <a:solidFill>
                  <a:schemeClr val="tx1"/>
                </a:solidFill>
                <a:miter lim="800000"/>
                <a:headEnd/>
                <a:tailEnd/>
              </a:ln>
            </p:spPr>
            <p:txBody>
              <a:bodyPr wrap="none" anchor="ctr"/>
              <a:lstStyle/>
              <a:p>
                <a:endParaRPr lang="zh-CN" altLang="en-US"/>
              </a:p>
            </p:txBody>
          </p:sp>
        </p:grpSp>
        <p:grpSp>
          <p:nvGrpSpPr>
            <p:cNvPr id="20" name="Group 557">
              <a:extLst>
                <a:ext uri="{FF2B5EF4-FFF2-40B4-BE49-F238E27FC236}">
                  <a16:creationId xmlns:a16="http://schemas.microsoft.com/office/drawing/2014/main" id="{17CF60D8-C3DB-4540-AABB-77F029A00023}"/>
                </a:ext>
              </a:extLst>
            </p:cNvPr>
            <p:cNvGrpSpPr>
              <a:grpSpLocks/>
            </p:cNvGrpSpPr>
            <p:nvPr/>
          </p:nvGrpSpPr>
          <p:grpSpPr bwMode="auto">
            <a:xfrm>
              <a:off x="6359525" y="5000584"/>
              <a:ext cx="2903725" cy="1566900"/>
              <a:chOff x="6359525" y="5000625"/>
              <a:chExt cx="2904045" cy="1566853"/>
            </a:xfrm>
          </p:grpSpPr>
          <p:grpSp>
            <p:nvGrpSpPr>
              <p:cNvPr id="21" name="Group 233">
                <a:extLst>
                  <a:ext uri="{FF2B5EF4-FFF2-40B4-BE49-F238E27FC236}">
                    <a16:creationId xmlns:a16="http://schemas.microsoft.com/office/drawing/2014/main" id="{5086CB7A-11D9-4D50-936B-56985EEAEFBF}"/>
                  </a:ext>
                </a:extLst>
              </p:cNvPr>
              <p:cNvGrpSpPr>
                <a:grpSpLocks/>
              </p:cNvGrpSpPr>
              <p:nvPr/>
            </p:nvGrpSpPr>
            <p:grpSpPr bwMode="auto">
              <a:xfrm>
                <a:off x="6359525" y="5000625"/>
                <a:ext cx="1498600" cy="1428750"/>
                <a:chOff x="4080" y="3072"/>
                <a:chExt cx="1066" cy="1016"/>
              </a:xfrm>
            </p:grpSpPr>
            <p:grpSp>
              <p:nvGrpSpPr>
                <p:cNvPr id="23" name="Group 234">
                  <a:extLst>
                    <a:ext uri="{FF2B5EF4-FFF2-40B4-BE49-F238E27FC236}">
                      <a16:creationId xmlns:a16="http://schemas.microsoft.com/office/drawing/2014/main" id="{D84062F7-FA32-40E7-83A0-0415A6787D18}"/>
                    </a:ext>
                  </a:extLst>
                </p:cNvPr>
                <p:cNvGrpSpPr>
                  <a:grpSpLocks/>
                </p:cNvGrpSpPr>
                <p:nvPr/>
              </p:nvGrpSpPr>
              <p:grpSpPr bwMode="auto">
                <a:xfrm>
                  <a:off x="4992" y="3398"/>
                  <a:ext cx="154" cy="387"/>
                  <a:chOff x="4024" y="1008"/>
                  <a:chExt cx="229" cy="517"/>
                </a:xfrm>
              </p:grpSpPr>
              <p:sp>
                <p:nvSpPr>
                  <p:cNvPr id="295" name="Freeform 235">
                    <a:extLst>
                      <a:ext uri="{FF2B5EF4-FFF2-40B4-BE49-F238E27FC236}">
                        <a16:creationId xmlns:a16="http://schemas.microsoft.com/office/drawing/2014/main" id="{D704D3A0-3033-44E0-A7E8-CD042DA6A6B6}"/>
                      </a:ext>
                    </a:extLst>
                  </p:cNvPr>
                  <p:cNvSpPr>
                    <a:spLocks/>
                  </p:cNvSpPr>
                  <p:nvPr/>
                </p:nvSpPr>
                <p:spPr bwMode="auto">
                  <a:xfrm>
                    <a:off x="4028" y="1031"/>
                    <a:ext cx="121" cy="487"/>
                  </a:xfrm>
                  <a:custGeom>
                    <a:avLst/>
                    <a:gdLst>
                      <a:gd name="T0" fmla="*/ 0 w 361"/>
                      <a:gd name="T1" fmla="*/ 0 h 1460"/>
                      <a:gd name="T2" fmla="*/ 0 w 361"/>
                      <a:gd name="T3" fmla="*/ 0 h 1460"/>
                      <a:gd name="T4" fmla="*/ 0 w 361"/>
                      <a:gd name="T5" fmla="*/ 0 h 1460"/>
                      <a:gd name="T6" fmla="*/ 0 w 361"/>
                      <a:gd name="T7" fmla="*/ 0 h 1460"/>
                      <a:gd name="T8" fmla="*/ 0 w 361"/>
                      <a:gd name="T9" fmla="*/ 0 h 1460"/>
                      <a:gd name="T10" fmla="*/ 0 w 361"/>
                      <a:gd name="T11" fmla="*/ 0 h 1460"/>
                      <a:gd name="T12" fmla="*/ 0 w 361"/>
                      <a:gd name="T13" fmla="*/ 0 h 1460"/>
                      <a:gd name="T14" fmla="*/ 0 w 361"/>
                      <a:gd name="T15" fmla="*/ 0 h 1460"/>
                      <a:gd name="T16" fmla="*/ 0 w 361"/>
                      <a:gd name="T17" fmla="*/ 0 h 1460"/>
                      <a:gd name="T18" fmla="*/ 0 w 361"/>
                      <a:gd name="T19" fmla="*/ 0 h 1460"/>
                      <a:gd name="T20" fmla="*/ 0 w 361"/>
                      <a:gd name="T21" fmla="*/ 0 h 1460"/>
                      <a:gd name="T22" fmla="*/ 0 w 361"/>
                      <a:gd name="T23" fmla="*/ 0 h 1460"/>
                      <a:gd name="T24" fmla="*/ 0 w 361"/>
                      <a:gd name="T25" fmla="*/ 0 h 1460"/>
                      <a:gd name="T26" fmla="*/ 0 w 361"/>
                      <a:gd name="T27" fmla="*/ 0 h 1460"/>
                      <a:gd name="T28" fmla="*/ 0 w 361"/>
                      <a:gd name="T29" fmla="*/ 0 h 1460"/>
                      <a:gd name="T30" fmla="*/ 0 w 361"/>
                      <a:gd name="T31" fmla="*/ 0 h 1460"/>
                      <a:gd name="T32" fmla="*/ 0 w 361"/>
                      <a:gd name="T33" fmla="*/ 0 h 1460"/>
                      <a:gd name="T34" fmla="*/ 0 w 361"/>
                      <a:gd name="T35" fmla="*/ 0 h 1460"/>
                      <a:gd name="T36" fmla="*/ 0 w 361"/>
                      <a:gd name="T37" fmla="*/ 0 h 1460"/>
                      <a:gd name="T38" fmla="*/ 0 w 361"/>
                      <a:gd name="T39" fmla="*/ 0 h 1460"/>
                      <a:gd name="T40" fmla="*/ 0 w 361"/>
                      <a:gd name="T41" fmla="*/ 0 h 1460"/>
                      <a:gd name="T42" fmla="*/ 0 w 361"/>
                      <a:gd name="T43" fmla="*/ 0 h 1460"/>
                      <a:gd name="T44" fmla="*/ 0 w 361"/>
                      <a:gd name="T45" fmla="*/ 0 h 1460"/>
                      <a:gd name="T46" fmla="*/ 0 w 361"/>
                      <a:gd name="T47" fmla="*/ 0 h 1460"/>
                      <a:gd name="T48" fmla="*/ 0 w 361"/>
                      <a:gd name="T49" fmla="*/ 0 h 1460"/>
                      <a:gd name="T50" fmla="*/ 0 w 361"/>
                      <a:gd name="T51" fmla="*/ 0 h 1460"/>
                      <a:gd name="T52" fmla="*/ 0 w 361"/>
                      <a:gd name="T53" fmla="*/ 0 h 1460"/>
                      <a:gd name="T54" fmla="*/ 0 w 361"/>
                      <a:gd name="T55" fmla="*/ 0 h 1460"/>
                      <a:gd name="T56" fmla="*/ 0 w 361"/>
                      <a:gd name="T57" fmla="*/ 0 h 1460"/>
                      <a:gd name="T58" fmla="*/ 0 w 361"/>
                      <a:gd name="T59" fmla="*/ 0 h 1460"/>
                      <a:gd name="T60" fmla="*/ 0 w 361"/>
                      <a:gd name="T61" fmla="*/ 0 h 1460"/>
                      <a:gd name="T62" fmla="*/ 0 w 361"/>
                      <a:gd name="T63" fmla="*/ 0 h 1460"/>
                      <a:gd name="T64" fmla="*/ 0 w 361"/>
                      <a:gd name="T65" fmla="*/ 0 h 1460"/>
                      <a:gd name="T66" fmla="*/ 0 w 361"/>
                      <a:gd name="T67" fmla="*/ 0 h 1460"/>
                      <a:gd name="T68" fmla="*/ 0 w 361"/>
                      <a:gd name="T69" fmla="*/ 0 h 1460"/>
                      <a:gd name="T70" fmla="*/ 0 w 361"/>
                      <a:gd name="T71" fmla="*/ 0 h 1460"/>
                      <a:gd name="T72" fmla="*/ 0 w 361"/>
                      <a:gd name="T73" fmla="*/ 0 h 1460"/>
                      <a:gd name="T74" fmla="*/ 0 w 361"/>
                      <a:gd name="T75" fmla="*/ 0 h 1460"/>
                      <a:gd name="T76" fmla="*/ 0 w 361"/>
                      <a:gd name="T77" fmla="*/ 0 h 1460"/>
                      <a:gd name="T78" fmla="*/ 0 w 361"/>
                      <a:gd name="T79" fmla="*/ 0 h 1460"/>
                      <a:gd name="T80" fmla="*/ 0 w 361"/>
                      <a:gd name="T81" fmla="*/ 0 h 1460"/>
                      <a:gd name="T82" fmla="*/ 0 w 361"/>
                      <a:gd name="T83" fmla="*/ 0 h 1460"/>
                      <a:gd name="T84" fmla="*/ 0 w 361"/>
                      <a:gd name="T85" fmla="*/ 0 h 1460"/>
                      <a:gd name="T86" fmla="*/ 0 w 361"/>
                      <a:gd name="T87" fmla="*/ 0 h 1460"/>
                      <a:gd name="T88" fmla="*/ 0 w 361"/>
                      <a:gd name="T89" fmla="*/ 0 h 1460"/>
                      <a:gd name="T90" fmla="*/ 0 w 361"/>
                      <a:gd name="T91" fmla="*/ 0 h 1460"/>
                      <a:gd name="T92" fmla="*/ 0 w 361"/>
                      <a:gd name="T93" fmla="*/ 0 h 1460"/>
                      <a:gd name="T94" fmla="*/ 0 w 361"/>
                      <a:gd name="T95" fmla="*/ 0 h 1460"/>
                      <a:gd name="T96" fmla="*/ 0 w 361"/>
                      <a:gd name="T97" fmla="*/ 0 h 1460"/>
                      <a:gd name="T98" fmla="*/ 0 w 361"/>
                      <a:gd name="T99" fmla="*/ 0 h 1460"/>
                      <a:gd name="T100" fmla="*/ 0 w 361"/>
                      <a:gd name="T101" fmla="*/ 0 h 1460"/>
                      <a:gd name="T102" fmla="*/ 0 w 361"/>
                      <a:gd name="T103" fmla="*/ 0 h 1460"/>
                      <a:gd name="T104" fmla="*/ 0 w 361"/>
                      <a:gd name="T105" fmla="*/ 0 h 1460"/>
                      <a:gd name="T106" fmla="*/ 0 w 361"/>
                      <a:gd name="T107" fmla="*/ 0 h 1460"/>
                      <a:gd name="T108" fmla="*/ 0 w 361"/>
                      <a:gd name="T109" fmla="*/ 0 h 1460"/>
                      <a:gd name="T110" fmla="*/ 0 w 361"/>
                      <a:gd name="T111" fmla="*/ 0 h 146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61"/>
                      <a:gd name="T169" fmla="*/ 0 h 1460"/>
                      <a:gd name="T170" fmla="*/ 361 w 361"/>
                      <a:gd name="T171" fmla="*/ 1460 h 146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61" h="1460">
                        <a:moveTo>
                          <a:pt x="355" y="262"/>
                        </a:moveTo>
                        <a:lnTo>
                          <a:pt x="361" y="316"/>
                        </a:lnTo>
                        <a:lnTo>
                          <a:pt x="361" y="605"/>
                        </a:lnTo>
                        <a:lnTo>
                          <a:pt x="335" y="994"/>
                        </a:lnTo>
                        <a:lnTo>
                          <a:pt x="337" y="1241"/>
                        </a:lnTo>
                        <a:lnTo>
                          <a:pt x="350" y="1412"/>
                        </a:lnTo>
                        <a:lnTo>
                          <a:pt x="337" y="1460"/>
                        </a:lnTo>
                        <a:lnTo>
                          <a:pt x="316" y="1449"/>
                        </a:lnTo>
                        <a:lnTo>
                          <a:pt x="194" y="1355"/>
                        </a:lnTo>
                        <a:lnTo>
                          <a:pt x="163" y="1337"/>
                        </a:lnTo>
                        <a:lnTo>
                          <a:pt x="144" y="1310"/>
                        </a:lnTo>
                        <a:lnTo>
                          <a:pt x="113" y="1274"/>
                        </a:lnTo>
                        <a:lnTo>
                          <a:pt x="71" y="1237"/>
                        </a:lnTo>
                        <a:lnTo>
                          <a:pt x="50" y="1187"/>
                        </a:lnTo>
                        <a:lnTo>
                          <a:pt x="0" y="1144"/>
                        </a:lnTo>
                        <a:lnTo>
                          <a:pt x="0" y="1118"/>
                        </a:lnTo>
                        <a:lnTo>
                          <a:pt x="26" y="1084"/>
                        </a:lnTo>
                        <a:lnTo>
                          <a:pt x="37" y="1041"/>
                        </a:lnTo>
                        <a:lnTo>
                          <a:pt x="31" y="1018"/>
                        </a:lnTo>
                        <a:lnTo>
                          <a:pt x="18" y="981"/>
                        </a:lnTo>
                        <a:lnTo>
                          <a:pt x="14" y="954"/>
                        </a:lnTo>
                        <a:lnTo>
                          <a:pt x="33" y="912"/>
                        </a:lnTo>
                        <a:lnTo>
                          <a:pt x="33" y="884"/>
                        </a:lnTo>
                        <a:lnTo>
                          <a:pt x="13" y="829"/>
                        </a:lnTo>
                        <a:lnTo>
                          <a:pt x="13" y="797"/>
                        </a:lnTo>
                        <a:lnTo>
                          <a:pt x="24" y="773"/>
                        </a:lnTo>
                        <a:lnTo>
                          <a:pt x="45" y="744"/>
                        </a:lnTo>
                        <a:lnTo>
                          <a:pt x="44" y="694"/>
                        </a:lnTo>
                        <a:lnTo>
                          <a:pt x="31" y="653"/>
                        </a:lnTo>
                        <a:lnTo>
                          <a:pt x="44" y="605"/>
                        </a:lnTo>
                        <a:lnTo>
                          <a:pt x="56" y="594"/>
                        </a:lnTo>
                        <a:lnTo>
                          <a:pt x="45" y="550"/>
                        </a:lnTo>
                        <a:lnTo>
                          <a:pt x="18" y="503"/>
                        </a:lnTo>
                        <a:lnTo>
                          <a:pt x="13" y="473"/>
                        </a:lnTo>
                        <a:lnTo>
                          <a:pt x="18" y="444"/>
                        </a:lnTo>
                        <a:lnTo>
                          <a:pt x="52" y="418"/>
                        </a:lnTo>
                        <a:lnTo>
                          <a:pt x="50" y="397"/>
                        </a:lnTo>
                        <a:lnTo>
                          <a:pt x="14" y="331"/>
                        </a:lnTo>
                        <a:lnTo>
                          <a:pt x="2" y="279"/>
                        </a:lnTo>
                        <a:lnTo>
                          <a:pt x="13" y="250"/>
                        </a:lnTo>
                        <a:lnTo>
                          <a:pt x="45" y="223"/>
                        </a:lnTo>
                        <a:lnTo>
                          <a:pt x="37" y="200"/>
                        </a:lnTo>
                        <a:lnTo>
                          <a:pt x="14" y="173"/>
                        </a:lnTo>
                        <a:lnTo>
                          <a:pt x="14" y="144"/>
                        </a:lnTo>
                        <a:lnTo>
                          <a:pt x="52" y="124"/>
                        </a:lnTo>
                        <a:lnTo>
                          <a:pt x="68" y="103"/>
                        </a:lnTo>
                        <a:lnTo>
                          <a:pt x="37" y="60"/>
                        </a:lnTo>
                        <a:lnTo>
                          <a:pt x="37" y="37"/>
                        </a:lnTo>
                        <a:lnTo>
                          <a:pt x="74" y="23"/>
                        </a:lnTo>
                        <a:lnTo>
                          <a:pt x="77" y="0"/>
                        </a:lnTo>
                        <a:lnTo>
                          <a:pt x="118" y="60"/>
                        </a:lnTo>
                        <a:lnTo>
                          <a:pt x="169" y="123"/>
                        </a:lnTo>
                        <a:lnTo>
                          <a:pt x="231" y="173"/>
                        </a:lnTo>
                        <a:lnTo>
                          <a:pt x="281" y="213"/>
                        </a:lnTo>
                        <a:lnTo>
                          <a:pt x="335" y="244"/>
                        </a:lnTo>
                        <a:lnTo>
                          <a:pt x="355" y="26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6" name="Freeform 236">
                    <a:extLst>
                      <a:ext uri="{FF2B5EF4-FFF2-40B4-BE49-F238E27FC236}">
                        <a16:creationId xmlns:a16="http://schemas.microsoft.com/office/drawing/2014/main" id="{369D5640-FA20-459A-B67F-7665BE76FAD4}"/>
                      </a:ext>
                    </a:extLst>
                  </p:cNvPr>
                  <p:cNvSpPr>
                    <a:spLocks/>
                  </p:cNvSpPr>
                  <p:nvPr/>
                </p:nvSpPr>
                <p:spPr bwMode="auto">
                  <a:xfrm>
                    <a:off x="4024" y="1039"/>
                    <a:ext cx="35" cy="370"/>
                  </a:xfrm>
                  <a:custGeom>
                    <a:avLst/>
                    <a:gdLst>
                      <a:gd name="T0" fmla="*/ 0 w 105"/>
                      <a:gd name="T1" fmla="*/ 0 h 1112"/>
                      <a:gd name="T2" fmla="*/ 0 w 105"/>
                      <a:gd name="T3" fmla="*/ 0 h 1112"/>
                      <a:gd name="T4" fmla="*/ 0 w 105"/>
                      <a:gd name="T5" fmla="*/ 0 h 1112"/>
                      <a:gd name="T6" fmla="*/ 0 w 105"/>
                      <a:gd name="T7" fmla="*/ 0 h 1112"/>
                      <a:gd name="T8" fmla="*/ 0 w 105"/>
                      <a:gd name="T9" fmla="*/ 0 h 1112"/>
                      <a:gd name="T10" fmla="*/ 0 w 105"/>
                      <a:gd name="T11" fmla="*/ 0 h 1112"/>
                      <a:gd name="T12" fmla="*/ 0 w 105"/>
                      <a:gd name="T13" fmla="*/ 0 h 1112"/>
                      <a:gd name="T14" fmla="*/ 0 w 105"/>
                      <a:gd name="T15" fmla="*/ 0 h 1112"/>
                      <a:gd name="T16" fmla="*/ 0 w 105"/>
                      <a:gd name="T17" fmla="*/ 0 h 1112"/>
                      <a:gd name="T18" fmla="*/ 0 w 105"/>
                      <a:gd name="T19" fmla="*/ 0 h 1112"/>
                      <a:gd name="T20" fmla="*/ 0 w 105"/>
                      <a:gd name="T21" fmla="*/ 0 h 1112"/>
                      <a:gd name="T22" fmla="*/ 0 w 105"/>
                      <a:gd name="T23" fmla="*/ 0 h 1112"/>
                      <a:gd name="T24" fmla="*/ 0 w 105"/>
                      <a:gd name="T25" fmla="*/ 0 h 1112"/>
                      <a:gd name="T26" fmla="*/ 0 w 105"/>
                      <a:gd name="T27" fmla="*/ 0 h 1112"/>
                      <a:gd name="T28" fmla="*/ 0 w 105"/>
                      <a:gd name="T29" fmla="*/ 0 h 1112"/>
                      <a:gd name="T30" fmla="*/ 0 w 105"/>
                      <a:gd name="T31" fmla="*/ 0 h 1112"/>
                      <a:gd name="T32" fmla="*/ 0 w 105"/>
                      <a:gd name="T33" fmla="*/ 0 h 1112"/>
                      <a:gd name="T34" fmla="*/ 0 w 105"/>
                      <a:gd name="T35" fmla="*/ 0 h 1112"/>
                      <a:gd name="T36" fmla="*/ 0 w 105"/>
                      <a:gd name="T37" fmla="*/ 0 h 1112"/>
                      <a:gd name="T38" fmla="*/ 0 w 105"/>
                      <a:gd name="T39" fmla="*/ 0 h 1112"/>
                      <a:gd name="T40" fmla="*/ 0 w 105"/>
                      <a:gd name="T41" fmla="*/ 0 h 1112"/>
                      <a:gd name="T42" fmla="*/ 0 w 105"/>
                      <a:gd name="T43" fmla="*/ 0 h 1112"/>
                      <a:gd name="T44" fmla="*/ 0 w 105"/>
                      <a:gd name="T45" fmla="*/ 0 h 1112"/>
                      <a:gd name="T46" fmla="*/ 0 w 105"/>
                      <a:gd name="T47" fmla="*/ 0 h 1112"/>
                      <a:gd name="T48" fmla="*/ 0 w 105"/>
                      <a:gd name="T49" fmla="*/ 0 h 1112"/>
                      <a:gd name="T50" fmla="*/ 0 w 105"/>
                      <a:gd name="T51" fmla="*/ 0 h 1112"/>
                      <a:gd name="T52" fmla="*/ 0 w 105"/>
                      <a:gd name="T53" fmla="*/ 0 h 1112"/>
                      <a:gd name="T54" fmla="*/ 0 w 105"/>
                      <a:gd name="T55" fmla="*/ 0 h 1112"/>
                      <a:gd name="T56" fmla="*/ 0 w 105"/>
                      <a:gd name="T57" fmla="*/ 0 h 1112"/>
                      <a:gd name="T58" fmla="*/ 0 w 105"/>
                      <a:gd name="T59" fmla="*/ 0 h 1112"/>
                      <a:gd name="T60" fmla="*/ 0 w 105"/>
                      <a:gd name="T61" fmla="*/ 0 h 1112"/>
                      <a:gd name="T62" fmla="*/ 0 w 105"/>
                      <a:gd name="T63" fmla="*/ 0 h 1112"/>
                      <a:gd name="T64" fmla="*/ 0 w 105"/>
                      <a:gd name="T65" fmla="*/ 0 h 1112"/>
                      <a:gd name="T66" fmla="*/ 0 w 105"/>
                      <a:gd name="T67" fmla="*/ 0 h 1112"/>
                      <a:gd name="T68" fmla="*/ 0 w 105"/>
                      <a:gd name="T69" fmla="*/ 0 h 1112"/>
                      <a:gd name="T70" fmla="*/ 0 w 105"/>
                      <a:gd name="T71" fmla="*/ 0 h 1112"/>
                      <a:gd name="T72" fmla="*/ 0 w 105"/>
                      <a:gd name="T73" fmla="*/ 0 h 1112"/>
                      <a:gd name="T74" fmla="*/ 0 w 105"/>
                      <a:gd name="T75" fmla="*/ 0 h 1112"/>
                      <a:gd name="T76" fmla="*/ 0 w 105"/>
                      <a:gd name="T77" fmla="*/ 0 h 1112"/>
                      <a:gd name="T78" fmla="*/ 0 w 105"/>
                      <a:gd name="T79" fmla="*/ 0 h 1112"/>
                      <a:gd name="T80" fmla="*/ 0 w 105"/>
                      <a:gd name="T81" fmla="*/ 0 h 1112"/>
                      <a:gd name="T82" fmla="*/ 0 w 105"/>
                      <a:gd name="T83" fmla="*/ 0 h 1112"/>
                      <a:gd name="T84" fmla="*/ 0 w 105"/>
                      <a:gd name="T85" fmla="*/ 0 h 1112"/>
                      <a:gd name="T86" fmla="*/ 0 w 105"/>
                      <a:gd name="T87" fmla="*/ 0 h 1112"/>
                      <a:gd name="T88" fmla="*/ 0 w 105"/>
                      <a:gd name="T89" fmla="*/ 0 h 1112"/>
                      <a:gd name="T90" fmla="*/ 0 w 105"/>
                      <a:gd name="T91" fmla="*/ 0 h 1112"/>
                      <a:gd name="T92" fmla="*/ 0 w 105"/>
                      <a:gd name="T93" fmla="*/ 0 h 1112"/>
                      <a:gd name="T94" fmla="*/ 0 w 105"/>
                      <a:gd name="T95" fmla="*/ 0 h 1112"/>
                      <a:gd name="T96" fmla="*/ 0 w 105"/>
                      <a:gd name="T97" fmla="*/ 0 h 111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5"/>
                      <a:gd name="T148" fmla="*/ 0 h 1112"/>
                      <a:gd name="T149" fmla="*/ 105 w 105"/>
                      <a:gd name="T150" fmla="*/ 1112 h 111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5" h="1112">
                        <a:moveTo>
                          <a:pt x="52" y="0"/>
                        </a:moveTo>
                        <a:lnTo>
                          <a:pt x="71" y="37"/>
                        </a:lnTo>
                        <a:lnTo>
                          <a:pt x="88" y="61"/>
                        </a:lnTo>
                        <a:lnTo>
                          <a:pt x="105" y="77"/>
                        </a:lnTo>
                        <a:lnTo>
                          <a:pt x="100" y="95"/>
                        </a:lnTo>
                        <a:lnTo>
                          <a:pt x="84" y="108"/>
                        </a:lnTo>
                        <a:lnTo>
                          <a:pt x="58" y="114"/>
                        </a:lnTo>
                        <a:lnTo>
                          <a:pt x="39" y="130"/>
                        </a:lnTo>
                        <a:lnTo>
                          <a:pt x="44" y="150"/>
                        </a:lnTo>
                        <a:lnTo>
                          <a:pt x="57" y="161"/>
                        </a:lnTo>
                        <a:lnTo>
                          <a:pt x="78" y="187"/>
                        </a:lnTo>
                        <a:lnTo>
                          <a:pt x="78" y="201"/>
                        </a:lnTo>
                        <a:lnTo>
                          <a:pt x="71" y="214"/>
                        </a:lnTo>
                        <a:lnTo>
                          <a:pt x="52" y="227"/>
                        </a:lnTo>
                        <a:lnTo>
                          <a:pt x="34" y="239"/>
                        </a:lnTo>
                        <a:lnTo>
                          <a:pt x="31" y="258"/>
                        </a:lnTo>
                        <a:lnTo>
                          <a:pt x="37" y="277"/>
                        </a:lnTo>
                        <a:lnTo>
                          <a:pt x="52" y="314"/>
                        </a:lnTo>
                        <a:lnTo>
                          <a:pt x="65" y="343"/>
                        </a:lnTo>
                        <a:lnTo>
                          <a:pt x="78" y="364"/>
                        </a:lnTo>
                        <a:lnTo>
                          <a:pt x="78" y="387"/>
                        </a:lnTo>
                        <a:lnTo>
                          <a:pt x="71" y="408"/>
                        </a:lnTo>
                        <a:lnTo>
                          <a:pt x="52" y="427"/>
                        </a:lnTo>
                        <a:lnTo>
                          <a:pt x="39" y="445"/>
                        </a:lnTo>
                        <a:lnTo>
                          <a:pt x="44" y="476"/>
                        </a:lnTo>
                        <a:lnTo>
                          <a:pt x="75" y="524"/>
                        </a:lnTo>
                        <a:lnTo>
                          <a:pt x="88" y="550"/>
                        </a:lnTo>
                        <a:lnTo>
                          <a:pt x="89" y="574"/>
                        </a:lnTo>
                        <a:lnTo>
                          <a:pt x="78" y="593"/>
                        </a:lnTo>
                        <a:lnTo>
                          <a:pt x="63" y="611"/>
                        </a:lnTo>
                        <a:lnTo>
                          <a:pt x="58" y="637"/>
                        </a:lnTo>
                        <a:lnTo>
                          <a:pt x="68" y="668"/>
                        </a:lnTo>
                        <a:lnTo>
                          <a:pt x="81" y="701"/>
                        </a:lnTo>
                        <a:lnTo>
                          <a:pt x="88" y="724"/>
                        </a:lnTo>
                        <a:lnTo>
                          <a:pt x="81" y="739"/>
                        </a:lnTo>
                        <a:lnTo>
                          <a:pt x="65" y="756"/>
                        </a:lnTo>
                        <a:lnTo>
                          <a:pt x="44" y="774"/>
                        </a:lnTo>
                        <a:lnTo>
                          <a:pt x="34" y="793"/>
                        </a:lnTo>
                        <a:lnTo>
                          <a:pt x="44" y="826"/>
                        </a:lnTo>
                        <a:lnTo>
                          <a:pt x="65" y="861"/>
                        </a:lnTo>
                        <a:lnTo>
                          <a:pt x="75" y="887"/>
                        </a:lnTo>
                        <a:lnTo>
                          <a:pt x="78" y="908"/>
                        </a:lnTo>
                        <a:lnTo>
                          <a:pt x="71" y="918"/>
                        </a:lnTo>
                        <a:lnTo>
                          <a:pt x="50" y="918"/>
                        </a:lnTo>
                        <a:lnTo>
                          <a:pt x="44" y="964"/>
                        </a:lnTo>
                        <a:lnTo>
                          <a:pt x="57" y="993"/>
                        </a:lnTo>
                        <a:lnTo>
                          <a:pt x="68" y="1014"/>
                        </a:lnTo>
                        <a:lnTo>
                          <a:pt x="71" y="1032"/>
                        </a:lnTo>
                        <a:lnTo>
                          <a:pt x="71" y="1050"/>
                        </a:lnTo>
                        <a:lnTo>
                          <a:pt x="50" y="1076"/>
                        </a:lnTo>
                        <a:lnTo>
                          <a:pt x="21" y="1112"/>
                        </a:lnTo>
                        <a:lnTo>
                          <a:pt x="2" y="1100"/>
                        </a:lnTo>
                        <a:lnTo>
                          <a:pt x="8" y="1071"/>
                        </a:lnTo>
                        <a:lnTo>
                          <a:pt x="37" y="1024"/>
                        </a:lnTo>
                        <a:lnTo>
                          <a:pt x="34" y="995"/>
                        </a:lnTo>
                        <a:lnTo>
                          <a:pt x="21" y="961"/>
                        </a:lnTo>
                        <a:lnTo>
                          <a:pt x="13" y="932"/>
                        </a:lnTo>
                        <a:lnTo>
                          <a:pt x="25" y="908"/>
                        </a:lnTo>
                        <a:lnTo>
                          <a:pt x="37" y="900"/>
                        </a:lnTo>
                        <a:lnTo>
                          <a:pt x="39" y="881"/>
                        </a:lnTo>
                        <a:lnTo>
                          <a:pt x="25" y="845"/>
                        </a:lnTo>
                        <a:lnTo>
                          <a:pt x="8" y="814"/>
                        </a:lnTo>
                        <a:lnTo>
                          <a:pt x="0" y="782"/>
                        </a:lnTo>
                        <a:lnTo>
                          <a:pt x="8" y="745"/>
                        </a:lnTo>
                        <a:lnTo>
                          <a:pt x="37" y="731"/>
                        </a:lnTo>
                        <a:lnTo>
                          <a:pt x="46" y="714"/>
                        </a:lnTo>
                        <a:lnTo>
                          <a:pt x="44" y="689"/>
                        </a:lnTo>
                        <a:lnTo>
                          <a:pt x="37" y="664"/>
                        </a:lnTo>
                        <a:lnTo>
                          <a:pt x="27" y="631"/>
                        </a:lnTo>
                        <a:lnTo>
                          <a:pt x="27" y="606"/>
                        </a:lnTo>
                        <a:lnTo>
                          <a:pt x="39" y="589"/>
                        </a:lnTo>
                        <a:lnTo>
                          <a:pt x="57" y="568"/>
                        </a:lnTo>
                        <a:lnTo>
                          <a:pt x="57" y="556"/>
                        </a:lnTo>
                        <a:lnTo>
                          <a:pt x="44" y="526"/>
                        </a:lnTo>
                        <a:lnTo>
                          <a:pt x="18" y="489"/>
                        </a:lnTo>
                        <a:lnTo>
                          <a:pt x="8" y="461"/>
                        </a:lnTo>
                        <a:lnTo>
                          <a:pt x="8" y="439"/>
                        </a:lnTo>
                        <a:lnTo>
                          <a:pt x="15" y="418"/>
                        </a:lnTo>
                        <a:lnTo>
                          <a:pt x="31" y="401"/>
                        </a:lnTo>
                        <a:lnTo>
                          <a:pt x="46" y="382"/>
                        </a:lnTo>
                        <a:lnTo>
                          <a:pt x="46" y="368"/>
                        </a:lnTo>
                        <a:lnTo>
                          <a:pt x="13" y="300"/>
                        </a:lnTo>
                        <a:lnTo>
                          <a:pt x="6" y="274"/>
                        </a:lnTo>
                        <a:lnTo>
                          <a:pt x="0" y="251"/>
                        </a:lnTo>
                        <a:lnTo>
                          <a:pt x="13" y="230"/>
                        </a:lnTo>
                        <a:lnTo>
                          <a:pt x="27" y="214"/>
                        </a:lnTo>
                        <a:lnTo>
                          <a:pt x="39" y="201"/>
                        </a:lnTo>
                        <a:lnTo>
                          <a:pt x="39" y="189"/>
                        </a:lnTo>
                        <a:lnTo>
                          <a:pt x="27" y="170"/>
                        </a:lnTo>
                        <a:lnTo>
                          <a:pt x="8" y="150"/>
                        </a:lnTo>
                        <a:lnTo>
                          <a:pt x="8" y="130"/>
                        </a:lnTo>
                        <a:lnTo>
                          <a:pt x="21" y="111"/>
                        </a:lnTo>
                        <a:lnTo>
                          <a:pt x="39" y="95"/>
                        </a:lnTo>
                        <a:lnTo>
                          <a:pt x="57" y="87"/>
                        </a:lnTo>
                        <a:lnTo>
                          <a:pt x="65" y="74"/>
                        </a:lnTo>
                        <a:lnTo>
                          <a:pt x="58" y="58"/>
                        </a:lnTo>
                        <a:lnTo>
                          <a:pt x="46" y="39"/>
                        </a:lnTo>
                        <a:lnTo>
                          <a:pt x="39" y="20"/>
                        </a:ln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 name="Freeform 237">
                    <a:extLst>
                      <a:ext uri="{FF2B5EF4-FFF2-40B4-BE49-F238E27FC236}">
                        <a16:creationId xmlns:a16="http://schemas.microsoft.com/office/drawing/2014/main" id="{89E1A8A0-849C-4C47-9B71-0B827DA2A0E1}"/>
                      </a:ext>
                    </a:extLst>
                  </p:cNvPr>
                  <p:cNvSpPr>
                    <a:spLocks/>
                  </p:cNvSpPr>
                  <p:nvPr/>
                </p:nvSpPr>
                <p:spPr bwMode="auto">
                  <a:xfrm>
                    <a:off x="4118" y="1129"/>
                    <a:ext cx="32" cy="300"/>
                  </a:xfrm>
                  <a:custGeom>
                    <a:avLst/>
                    <a:gdLst>
                      <a:gd name="T0" fmla="*/ 0 w 97"/>
                      <a:gd name="T1" fmla="*/ 0 h 900"/>
                      <a:gd name="T2" fmla="*/ 0 w 97"/>
                      <a:gd name="T3" fmla="*/ 0 h 900"/>
                      <a:gd name="T4" fmla="*/ 0 w 97"/>
                      <a:gd name="T5" fmla="*/ 0 h 900"/>
                      <a:gd name="T6" fmla="*/ 0 w 97"/>
                      <a:gd name="T7" fmla="*/ 0 h 900"/>
                      <a:gd name="T8" fmla="*/ 0 w 97"/>
                      <a:gd name="T9" fmla="*/ 0 h 900"/>
                      <a:gd name="T10" fmla="*/ 0 w 97"/>
                      <a:gd name="T11" fmla="*/ 0 h 900"/>
                      <a:gd name="T12" fmla="*/ 0 w 97"/>
                      <a:gd name="T13" fmla="*/ 0 h 900"/>
                      <a:gd name="T14" fmla="*/ 0 w 97"/>
                      <a:gd name="T15" fmla="*/ 0 h 900"/>
                      <a:gd name="T16" fmla="*/ 0 w 97"/>
                      <a:gd name="T17" fmla="*/ 0 h 900"/>
                      <a:gd name="T18" fmla="*/ 0 w 97"/>
                      <a:gd name="T19" fmla="*/ 0 h 900"/>
                      <a:gd name="T20" fmla="*/ 0 w 97"/>
                      <a:gd name="T21" fmla="*/ 0 h 900"/>
                      <a:gd name="T22" fmla="*/ 0 w 97"/>
                      <a:gd name="T23" fmla="*/ 0 h 900"/>
                      <a:gd name="T24" fmla="*/ 0 w 97"/>
                      <a:gd name="T25" fmla="*/ 0 h 900"/>
                      <a:gd name="T26" fmla="*/ 0 w 97"/>
                      <a:gd name="T27" fmla="*/ 0 h 900"/>
                      <a:gd name="T28" fmla="*/ 0 w 97"/>
                      <a:gd name="T29" fmla="*/ 0 h 900"/>
                      <a:gd name="T30" fmla="*/ 0 w 97"/>
                      <a:gd name="T31" fmla="*/ 0 h 900"/>
                      <a:gd name="T32" fmla="*/ 0 w 97"/>
                      <a:gd name="T33" fmla="*/ 0 h 900"/>
                      <a:gd name="T34" fmla="*/ 0 w 97"/>
                      <a:gd name="T35" fmla="*/ 0 h 900"/>
                      <a:gd name="T36" fmla="*/ 0 w 97"/>
                      <a:gd name="T37" fmla="*/ 0 h 900"/>
                      <a:gd name="T38" fmla="*/ 0 w 97"/>
                      <a:gd name="T39" fmla="*/ 0 h 900"/>
                      <a:gd name="T40" fmla="*/ 0 w 97"/>
                      <a:gd name="T41" fmla="*/ 0 h 900"/>
                      <a:gd name="T42" fmla="*/ 0 w 97"/>
                      <a:gd name="T43" fmla="*/ 0 h 900"/>
                      <a:gd name="T44" fmla="*/ 0 w 97"/>
                      <a:gd name="T45" fmla="*/ 0 h 900"/>
                      <a:gd name="T46" fmla="*/ 0 w 97"/>
                      <a:gd name="T47" fmla="*/ 0 h 900"/>
                      <a:gd name="T48" fmla="*/ 0 w 97"/>
                      <a:gd name="T49" fmla="*/ 0 h 900"/>
                      <a:gd name="T50" fmla="*/ 0 w 97"/>
                      <a:gd name="T51" fmla="*/ 0 h 900"/>
                      <a:gd name="T52" fmla="*/ 0 w 97"/>
                      <a:gd name="T53" fmla="*/ 0 h 900"/>
                      <a:gd name="T54" fmla="*/ 0 w 97"/>
                      <a:gd name="T55" fmla="*/ 0 h 900"/>
                      <a:gd name="T56" fmla="*/ 0 w 97"/>
                      <a:gd name="T57" fmla="*/ 0 h 900"/>
                      <a:gd name="T58" fmla="*/ 0 w 97"/>
                      <a:gd name="T59" fmla="*/ 0 h 900"/>
                      <a:gd name="T60" fmla="*/ 0 w 97"/>
                      <a:gd name="T61" fmla="*/ 0 h 900"/>
                      <a:gd name="T62" fmla="*/ 0 w 97"/>
                      <a:gd name="T63" fmla="*/ 0 h 900"/>
                      <a:gd name="T64" fmla="*/ 0 w 97"/>
                      <a:gd name="T65" fmla="*/ 0 h 900"/>
                      <a:gd name="T66" fmla="*/ 0 w 97"/>
                      <a:gd name="T67" fmla="*/ 0 h 9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7"/>
                      <a:gd name="T103" fmla="*/ 0 h 900"/>
                      <a:gd name="T104" fmla="*/ 97 w 97"/>
                      <a:gd name="T105" fmla="*/ 900 h 90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7" h="900">
                        <a:moveTo>
                          <a:pt x="74" y="0"/>
                        </a:moveTo>
                        <a:lnTo>
                          <a:pt x="87" y="24"/>
                        </a:lnTo>
                        <a:lnTo>
                          <a:pt x="97" y="68"/>
                        </a:lnTo>
                        <a:lnTo>
                          <a:pt x="92" y="87"/>
                        </a:lnTo>
                        <a:lnTo>
                          <a:pt x="66" y="100"/>
                        </a:lnTo>
                        <a:lnTo>
                          <a:pt x="50" y="112"/>
                        </a:lnTo>
                        <a:lnTo>
                          <a:pt x="50" y="147"/>
                        </a:lnTo>
                        <a:lnTo>
                          <a:pt x="62" y="181"/>
                        </a:lnTo>
                        <a:lnTo>
                          <a:pt x="79" y="204"/>
                        </a:lnTo>
                        <a:lnTo>
                          <a:pt x="81" y="247"/>
                        </a:lnTo>
                        <a:lnTo>
                          <a:pt x="72" y="262"/>
                        </a:lnTo>
                        <a:lnTo>
                          <a:pt x="56" y="281"/>
                        </a:lnTo>
                        <a:lnTo>
                          <a:pt x="53" y="310"/>
                        </a:lnTo>
                        <a:lnTo>
                          <a:pt x="62" y="337"/>
                        </a:lnTo>
                        <a:lnTo>
                          <a:pt x="74" y="360"/>
                        </a:lnTo>
                        <a:lnTo>
                          <a:pt x="81" y="397"/>
                        </a:lnTo>
                        <a:lnTo>
                          <a:pt x="81" y="418"/>
                        </a:lnTo>
                        <a:lnTo>
                          <a:pt x="68" y="442"/>
                        </a:lnTo>
                        <a:lnTo>
                          <a:pt x="47" y="462"/>
                        </a:lnTo>
                        <a:lnTo>
                          <a:pt x="47" y="481"/>
                        </a:lnTo>
                        <a:lnTo>
                          <a:pt x="53" y="537"/>
                        </a:lnTo>
                        <a:lnTo>
                          <a:pt x="74" y="560"/>
                        </a:lnTo>
                        <a:lnTo>
                          <a:pt x="87" y="584"/>
                        </a:lnTo>
                        <a:lnTo>
                          <a:pt x="81" y="612"/>
                        </a:lnTo>
                        <a:lnTo>
                          <a:pt x="50" y="631"/>
                        </a:lnTo>
                        <a:lnTo>
                          <a:pt x="35" y="650"/>
                        </a:lnTo>
                        <a:lnTo>
                          <a:pt x="31" y="684"/>
                        </a:lnTo>
                        <a:lnTo>
                          <a:pt x="47" y="729"/>
                        </a:lnTo>
                        <a:lnTo>
                          <a:pt x="60" y="773"/>
                        </a:lnTo>
                        <a:lnTo>
                          <a:pt x="60" y="797"/>
                        </a:lnTo>
                        <a:lnTo>
                          <a:pt x="53" y="831"/>
                        </a:lnTo>
                        <a:lnTo>
                          <a:pt x="35" y="837"/>
                        </a:lnTo>
                        <a:lnTo>
                          <a:pt x="23" y="862"/>
                        </a:lnTo>
                        <a:lnTo>
                          <a:pt x="23" y="891"/>
                        </a:lnTo>
                        <a:lnTo>
                          <a:pt x="0" y="900"/>
                        </a:lnTo>
                        <a:lnTo>
                          <a:pt x="10" y="868"/>
                        </a:lnTo>
                        <a:lnTo>
                          <a:pt x="29" y="831"/>
                        </a:lnTo>
                        <a:lnTo>
                          <a:pt x="35" y="805"/>
                        </a:lnTo>
                        <a:lnTo>
                          <a:pt x="35" y="755"/>
                        </a:lnTo>
                        <a:lnTo>
                          <a:pt x="23" y="712"/>
                        </a:lnTo>
                        <a:lnTo>
                          <a:pt x="18" y="679"/>
                        </a:lnTo>
                        <a:lnTo>
                          <a:pt x="16" y="644"/>
                        </a:lnTo>
                        <a:lnTo>
                          <a:pt x="37" y="616"/>
                        </a:lnTo>
                        <a:lnTo>
                          <a:pt x="50" y="597"/>
                        </a:lnTo>
                        <a:lnTo>
                          <a:pt x="42" y="560"/>
                        </a:lnTo>
                        <a:lnTo>
                          <a:pt x="23" y="531"/>
                        </a:lnTo>
                        <a:lnTo>
                          <a:pt x="18" y="505"/>
                        </a:lnTo>
                        <a:lnTo>
                          <a:pt x="16" y="468"/>
                        </a:lnTo>
                        <a:lnTo>
                          <a:pt x="24" y="444"/>
                        </a:lnTo>
                        <a:lnTo>
                          <a:pt x="42" y="418"/>
                        </a:lnTo>
                        <a:lnTo>
                          <a:pt x="53" y="400"/>
                        </a:lnTo>
                        <a:lnTo>
                          <a:pt x="53" y="381"/>
                        </a:lnTo>
                        <a:lnTo>
                          <a:pt x="42" y="360"/>
                        </a:lnTo>
                        <a:lnTo>
                          <a:pt x="29" y="318"/>
                        </a:lnTo>
                        <a:lnTo>
                          <a:pt x="29" y="292"/>
                        </a:lnTo>
                        <a:lnTo>
                          <a:pt x="35" y="266"/>
                        </a:lnTo>
                        <a:lnTo>
                          <a:pt x="47" y="247"/>
                        </a:lnTo>
                        <a:lnTo>
                          <a:pt x="50" y="229"/>
                        </a:lnTo>
                        <a:lnTo>
                          <a:pt x="47" y="205"/>
                        </a:lnTo>
                        <a:lnTo>
                          <a:pt x="31" y="173"/>
                        </a:lnTo>
                        <a:lnTo>
                          <a:pt x="23" y="150"/>
                        </a:lnTo>
                        <a:lnTo>
                          <a:pt x="24" y="110"/>
                        </a:lnTo>
                        <a:lnTo>
                          <a:pt x="37" y="94"/>
                        </a:lnTo>
                        <a:lnTo>
                          <a:pt x="53" y="68"/>
                        </a:lnTo>
                        <a:lnTo>
                          <a:pt x="62" y="47"/>
                        </a:lnTo>
                        <a:lnTo>
                          <a:pt x="56" y="29"/>
                        </a:lnTo>
                        <a:lnTo>
                          <a:pt x="60" y="10"/>
                        </a:lnTo>
                        <a:lnTo>
                          <a:pt x="7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8" name="Freeform 238">
                    <a:extLst>
                      <a:ext uri="{FF2B5EF4-FFF2-40B4-BE49-F238E27FC236}">
                        <a16:creationId xmlns:a16="http://schemas.microsoft.com/office/drawing/2014/main" id="{7538BFDD-A2E4-4E13-8C13-306CB2119746}"/>
                      </a:ext>
                    </a:extLst>
                  </p:cNvPr>
                  <p:cNvSpPr>
                    <a:spLocks/>
                  </p:cNvSpPr>
                  <p:nvPr/>
                </p:nvSpPr>
                <p:spPr bwMode="auto">
                  <a:xfrm>
                    <a:off x="4065" y="1093"/>
                    <a:ext cx="75" cy="65"/>
                  </a:xfrm>
                  <a:custGeom>
                    <a:avLst/>
                    <a:gdLst>
                      <a:gd name="T0" fmla="*/ 0 w 225"/>
                      <a:gd name="T1" fmla="*/ 0 h 193"/>
                      <a:gd name="T2" fmla="*/ 0 w 225"/>
                      <a:gd name="T3" fmla="*/ 0 h 193"/>
                      <a:gd name="T4" fmla="*/ 0 w 225"/>
                      <a:gd name="T5" fmla="*/ 0 h 193"/>
                      <a:gd name="T6" fmla="*/ 0 w 225"/>
                      <a:gd name="T7" fmla="*/ 0 h 193"/>
                      <a:gd name="T8" fmla="*/ 0 w 225"/>
                      <a:gd name="T9" fmla="*/ 0 h 193"/>
                      <a:gd name="T10" fmla="*/ 0 w 225"/>
                      <a:gd name="T11" fmla="*/ 0 h 193"/>
                      <a:gd name="T12" fmla="*/ 0 w 225"/>
                      <a:gd name="T13" fmla="*/ 0 h 193"/>
                      <a:gd name="T14" fmla="*/ 0 w 225"/>
                      <a:gd name="T15" fmla="*/ 0 h 193"/>
                      <a:gd name="T16" fmla="*/ 0 w 225"/>
                      <a:gd name="T17" fmla="*/ 0 h 1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5"/>
                      <a:gd name="T28" fmla="*/ 0 h 193"/>
                      <a:gd name="T29" fmla="*/ 225 w 225"/>
                      <a:gd name="T30" fmla="*/ 193 h 19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5" h="193">
                        <a:moveTo>
                          <a:pt x="225" y="156"/>
                        </a:moveTo>
                        <a:lnTo>
                          <a:pt x="156" y="100"/>
                        </a:lnTo>
                        <a:lnTo>
                          <a:pt x="99" y="50"/>
                        </a:lnTo>
                        <a:lnTo>
                          <a:pt x="48" y="0"/>
                        </a:lnTo>
                        <a:lnTo>
                          <a:pt x="0" y="0"/>
                        </a:lnTo>
                        <a:lnTo>
                          <a:pt x="112" y="81"/>
                        </a:lnTo>
                        <a:lnTo>
                          <a:pt x="166" y="130"/>
                        </a:lnTo>
                        <a:lnTo>
                          <a:pt x="212" y="193"/>
                        </a:lnTo>
                        <a:lnTo>
                          <a:pt x="225"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9" name="Freeform 239">
                    <a:extLst>
                      <a:ext uri="{FF2B5EF4-FFF2-40B4-BE49-F238E27FC236}">
                        <a16:creationId xmlns:a16="http://schemas.microsoft.com/office/drawing/2014/main" id="{75E7FB9F-8AC9-403D-A280-DF88BA52F83D}"/>
                      </a:ext>
                    </a:extLst>
                  </p:cNvPr>
                  <p:cNvSpPr>
                    <a:spLocks/>
                  </p:cNvSpPr>
                  <p:nvPr/>
                </p:nvSpPr>
                <p:spPr bwMode="auto">
                  <a:xfrm>
                    <a:off x="4065" y="1130"/>
                    <a:ext cx="65" cy="53"/>
                  </a:xfrm>
                  <a:custGeom>
                    <a:avLst/>
                    <a:gdLst>
                      <a:gd name="T0" fmla="*/ 0 w 195"/>
                      <a:gd name="T1" fmla="*/ 0 h 159"/>
                      <a:gd name="T2" fmla="*/ 0 w 195"/>
                      <a:gd name="T3" fmla="*/ 0 h 159"/>
                      <a:gd name="T4" fmla="*/ 0 w 195"/>
                      <a:gd name="T5" fmla="*/ 0 h 159"/>
                      <a:gd name="T6" fmla="*/ 0 w 195"/>
                      <a:gd name="T7" fmla="*/ 0 h 159"/>
                      <a:gd name="T8" fmla="*/ 0 w 195"/>
                      <a:gd name="T9" fmla="*/ 0 h 159"/>
                      <a:gd name="T10" fmla="*/ 0 w 195"/>
                      <a:gd name="T11" fmla="*/ 0 h 159"/>
                      <a:gd name="T12" fmla="*/ 0 w 195"/>
                      <a:gd name="T13" fmla="*/ 0 h 159"/>
                      <a:gd name="T14" fmla="*/ 0 w 195"/>
                      <a:gd name="T15" fmla="*/ 0 h 159"/>
                      <a:gd name="T16" fmla="*/ 0 w 195"/>
                      <a:gd name="T17" fmla="*/ 0 h 159"/>
                      <a:gd name="T18" fmla="*/ 0 w 195"/>
                      <a:gd name="T19" fmla="*/ 0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5"/>
                      <a:gd name="T31" fmla="*/ 0 h 159"/>
                      <a:gd name="T32" fmla="*/ 195 w 195"/>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5" h="159">
                        <a:moveTo>
                          <a:pt x="195" y="100"/>
                        </a:moveTo>
                        <a:lnTo>
                          <a:pt x="144" y="82"/>
                        </a:lnTo>
                        <a:lnTo>
                          <a:pt x="107" y="50"/>
                        </a:lnTo>
                        <a:lnTo>
                          <a:pt x="39" y="0"/>
                        </a:lnTo>
                        <a:lnTo>
                          <a:pt x="0" y="0"/>
                        </a:lnTo>
                        <a:lnTo>
                          <a:pt x="89" y="50"/>
                        </a:lnTo>
                        <a:lnTo>
                          <a:pt x="122" y="84"/>
                        </a:lnTo>
                        <a:lnTo>
                          <a:pt x="195" y="159"/>
                        </a:lnTo>
                        <a:lnTo>
                          <a:pt x="191" y="113"/>
                        </a:lnTo>
                        <a:lnTo>
                          <a:pt x="195"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0" name="Freeform 240">
                    <a:extLst>
                      <a:ext uri="{FF2B5EF4-FFF2-40B4-BE49-F238E27FC236}">
                        <a16:creationId xmlns:a16="http://schemas.microsoft.com/office/drawing/2014/main" id="{316066B3-F4F8-4D0B-BDD3-B89C577A82C3}"/>
                      </a:ext>
                    </a:extLst>
                  </p:cNvPr>
                  <p:cNvSpPr>
                    <a:spLocks/>
                  </p:cNvSpPr>
                  <p:nvPr/>
                </p:nvSpPr>
                <p:spPr bwMode="auto">
                  <a:xfrm>
                    <a:off x="4055" y="1161"/>
                    <a:ext cx="76" cy="83"/>
                  </a:xfrm>
                  <a:custGeom>
                    <a:avLst/>
                    <a:gdLst>
                      <a:gd name="T0" fmla="*/ 0 w 229"/>
                      <a:gd name="T1" fmla="*/ 0 h 247"/>
                      <a:gd name="T2" fmla="*/ 0 w 229"/>
                      <a:gd name="T3" fmla="*/ 0 h 247"/>
                      <a:gd name="T4" fmla="*/ 0 w 229"/>
                      <a:gd name="T5" fmla="*/ 0 h 247"/>
                      <a:gd name="T6" fmla="*/ 0 w 229"/>
                      <a:gd name="T7" fmla="*/ 0 h 247"/>
                      <a:gd name="T8" fmla="*/ 0 w 229"/>
                      <a:gd name="T9" fmla="*/ 0 h 247"/>
                      <a:gd name="T10" fmla="*/ 0 w 229"/>
                      <a:gd name="T11" fmla="*/ 0 h 247"/>
                      <a:gd name="T12" fmla="*/ 0 w 229"/>
                      <a:gd name="T13" fmla="*/ 0 h 247"/>
                      <a:gd name="T14" fmla="*/ 0 w 229"/>
                      <a:gd name="T15" fmla="*/ 0 h 247"/>
                      <a:gd name="T16" fmla="*/ 0 w 229"/>
                      <a:gd name="T17" fmla="*/ 0 h 247"/>
                      <a:gd name="T18" fmla="*/ 0 w 229"/>
                      <a:gd name="T19" fmla="*/ 0 h 247"/>
                      <a:gd name="T20" fmla="*/ 0 w 229"/>
                      <a:gd name="T21" fmla="*/ 0 h 247"/>
                      <a:gd name="T22" fmla="*/ 0 w 229"/>
                      <a:gd name="T23" fmla="*/ 0 h 247"/>
                      <a:gd name="T24" fmla="*/ 0 w 229"/>
                      <a:gd name="T25" fmla="*/ 0 h 247"/>
                      <a:gd name="T26" fmla="*/ 0 w 229"/>
                      <a:gd name="T27" fmla="*/ 0 h 2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9"/>
                      <a:gd name="T43" fmla="*/ 0 h 247"/>
                      <a:gd name="T44" fmla="*/ 229 w 229"/>
                      <a:gd name="T45" fmla="*/ 247 h 24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9" h="247">
                        <a:moveTo>
                          <a:pt x="225" y="184"/>
                        </a:moveTo>
                        <a:lnTo>
                          <a:pt x="162" y="128"/>
                        </a:lnTo>
                        <a:lnTo>
                          <a:pt x="137" y="90"/>
                        </a:lnTo>
                        <a:lnTo>
                          <a:pt x="87" y="53"/>
                        </a:lnTo>
                        <a:lnTo>
                          <a:pt x="43" y="19"/>
                        </a:lnTo>
                        <a:lnTo>
                          <a:pt x="12" y="0"/>
                        </a:lnTo>
                        <a:lnTo>
                          <a:pt x="0" y="0"/>
                        </a:lnTo>
                        <a:lnTo>
                          <a:pt x="0" y="19"/>
                        </a:lnTo>
                        <a:lnTo>
                          <a:pt x="37" y="45"/>
                        </a:lnTo>
                        <a:lnTo>
                          <a:pt x="106" y="88"/>
                        </a:lnTo>
                        <a:lnTo>
                          <a:pt x="156" y="139"/>
                        </a:lnTo>
                        <a:lnTo>
                          <a:pt x="191" y="195"/>
                        </a:lnTo>
                        <a:lnTo>
                          <a:pt x="229" y="247"/>
                        </a:lnTo>
                        <a:lnTo>
                          <a:pt x="225" y="1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1" name="Freeform 241">
                    <a:extLst>
                      <a:ext uri="{FF2B5EF4-FFF2-40B4-BE49-F238E27FC236}">
                        <a16:creationId xmlns:a16="http://schemas.microsoft.com/office/drawing/2014/main" id="{876747E9-8507-4159-887F-F0E1C2DB899B}"/>
                      </a:ext>
                    </a:extLst>
                  </p:cNvPr>
                  <p:cNvSpPr>
                    <a:spLocks/>
                  </p:cNvSpPr>
                  <p:nvPr/>
                </p:nvSpPr>
                <p:spPr bwMode="auto">
                  <a:xfrm>
                    <a:off x="4062" y="1229"/>
                    <a:ext cx="60" cy="48"/>
                  </a:xfrm>
                  <a:custGeom>
                    <a:avLst/>
                    <a:gdLst>
                      <a:gd name="T0" fmla="*/ 0 w 178"/>
                      <a:gd name="T1" fmla="*/ 0 h 144"/>
                      <a:gd name="T2" fmla="*/ 0 w 178"/>
                      <a:gd name="T3" fmla="*/ 0 h 144"/>
                      <a:gd name="T4" fmla="*/ 0 w 178"/>
                      <a:gd name="T5" fmla="*/ 0 h 144"/>
                      <a:gd name="T6" fmla="*/ 0 w 178"/>
                      <a:gd name="T7" fmla="*/ 0 h 144"/>
                      <a:gd name="T8" fmla="*/ 0 w 178"/>
                      <a:gd name="T9" fmla="*/ 0 h 144"/>
                      <a:gd name="T10" fmla="*/ 0 w 178"/>
                      <a:gd name="T11" fmla="*/ 0 h 144"/>
                      <a:gd name="T12" fmla="*/ 0 w 178"/>
                      <a:gd name="T13" fmla="*/ 0 h 144"/>
                      <a:gd name="T14" fmla="*/ 0 w 178"/>
                      <a:gd name="T15" fmla="*/ 0 h 144"/>
                      <a:gd name="T16" fmla="*/ 0 w 178"/>
                      <a:gd name="T17" fmla="*/ 0 h 144"/>
                      <a:gd name="T18" fmla="*/ 0 w 178"/>
                      <a:gd name="T19" fmla="*/ 0 h 144"/>
                      <a:gd name="T20" fmla="*/ 0 w 178"/>
                      <a:gd name="T21" fmla="*/ 0 h 144"/>
                      <a:gd name="T22" fmla="*/ 0 w 178"/>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8"/>
                      <a:gd name="T37" fmla="*/ 0 h 144"/>
                      <a:gd name="T38" fmla="*/ 178 w 178"/>
                      <a:gd name="T39" fmla="*/ 144 h 1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8" h="144">
                        <a:moveTo>
                          <a:pt x="178" y="118"/>
                        </a:moveTo>
                        <a:lnTo>
                          <a:pt x="128" y="65"/>
                        </a:lnTo>
                        <a:lnTo>
                          <a:pt x="76" y="31"/>
                        </a:lnTo>
                        <a:lnTo>
                          <a:pt x="32" y="8"/>
                        </a:lnTo>
                        <a:lnTo>
                          <a:pt x="0" y="0"/>
                        </a:lnTo>
                        <a:lnTo>
                          <a:pt x="20" y="31"/>
                        </a:lnTo>
                        <a:lnTo>
                          <a:pt x="76" y="62"/>
                        </a:lnTo>
                        <a:lnTo>
                          <a:pt x="120" y="108"/>
                        </a:lnTo>
                        <a:lnTo>
                          <a:pt x="141" y="138"/>
                        </a:lnTo>
                        <a:lnTo>
                          <a:pt x="160" y="144"/>
                        </a:lnTo>
                        <a:lnTo>
                          <a:pt x="177" y="133"/>
                        </a:lnTo>
                        <a:lnTo>
                          <a:pt x="178"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2" name="Freeform 242">
                    <a:extLst>
                      <a:ext uri="{FF2B5EF4-FFF2-40B4-BE49-F238E27FC236}">
                        <a16:creationId xmlns:a16="http://schemas.microsoft.com/office/drawing/2014/main" id="{1276BCFF-87D2-45DB-8471-0606156C73AF}"/>
                      </a:ext>
                    </a:extLst>
                  </p:cNvPr>
                  <p:cNvSpPr>
                    <a:spLocks/>
                  </p:cNvSpPr>
                  <p:nvPr/>
                </p:nvSpPr>
                <p:spPr bwMode="auto">
                  <a:xfrm>
                    <a:off x="4055" y="1262"/>
                    <a:ext cx="66" cy="60"/>
                  </a:xfrm>
                  <a:custGeom>
                    <a:avLst/>
                    <a:gdLst>
                      <a:gd name="T0" fmla="*/ 0 w 197"/>
                      <a:gd name="T1" fmla="*/ 0 h 179"/>
                      <a:gd name="T2" fmla="*/ 0 w 197"/>
                      <a:gd name="T3" fmla="*/ 0 h 179"/>
                      <a:gd name="T4" fmla="*/ 0 w 197"/>
                      <a:gd name="T5" fmla="*/ 0 h 179"/>
                      <a:gd name="T6" fmla="*/ 0 w 197"/>
                      <a:gd name="T7" fmla="*/ 0 h 179"/>
                      <a:gd name="T8" fmla="*/ 0 w 197"/>
                      <a:gd name="T9" fmla="*/ 0 h 179"/>
                      <a:gd name="T10" fmla="*/ 0 w 197"/>
                      <a:gd name="T11" fmla="*/ 0 h 179"/>
                      <a:gd name="T12" fmla="*/ 0 w 197"/>
                      <a:gd name="T13" fmla="*/ 0 h 179"/>
                      <a:gd name="T14" fmla="*/ 0 w 197"/>
                      <a:gd name="T15" fmla="*/ 0 h 179"/>
                      <a:gd name="T16" fmla="*/ 0 w 197"/>
                      <a:gd name="T17" fmla="*/ 0 h 179"/>
                      <a:gd name="T18" fmla="*/ 0 w 197"/>
                      <a:gd name="T19" fmla="*/ 0 h 179"/>
                      <a:gd name="T20" fmla="*/ 0 w 197"/>
                      <a:gd name="T21" fmla="*/ 0 h 179"/>
                      <a:gd name="T22" fmla="*/ 0 w 197"/>
                      <a:gd name="T23" fmla="*/ 0 h 1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7"/>
                      <a:gd name="T37" fmla="*/ 0 h 179"/>
                      <a:gd name="T38" fmla="*/ 197 w 197"/>
                      <a:gd name="T39" fmla="*/ 179 h 1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7" h="179">
                        <a:moveTo>
                          <a:pt x="197" y="166"/>
                        </a:moveTo>
                        <a:lnTo>
                          <a:pt x="146" y="112"/>
                        </a:lnTo>
                        <a:lnTo>
                          <a:pt x="83" y="47"/>
                        </a:lnTo>
                        <a:lnTo>
                          <a:pt x="46" y="16"/>
                        </a:lnTo>
                        <a:lnTo>
                          <a:pt x="17" y="0"/>
                        </a:lnTo>
                        <a:lnTo>
                          <a:pt x="0" y="10"/>
                        </a:lnTo>
                        <a:lnTo>
                          <a:pt x="33" y="37"/>
                        </a:lnTo>
                        <a:lnTo>
                          <a:pt x="90" y="94"/>
                        </a:lnTo>
                        <a:lnTo>
                          <a:pt x="142" y="150"/>
                        </a:lnTo>
                        <a:lnTo>
                          <a:pt x="177" y="179"/>
                        </a:lnTo>
                        <a:lnTo>
                          <a:pt x="186" y="179"/>
                        </a:lnTo>
                        <a:lnTo>
                          <a:pt x="197" y="1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3" name="Freeform 243">
                    <a:extLst>
                      <a:ext uri="{FF2B5EF4-FFF2-40B4-BE49-F238E27FC236}">
                        <a16:creationId xmlns:a16="http://schemas.microsoft.com/office/drawing/2014/main" id="{4C98C4DE-A990-4D67-BB6E-01E0B6159F3F}"/>
                      </a:ext>
                    </a:extLst>
                  </p:cNvPr>
                  <p:cNvSpPr>
                    <a:spLocks/>
                  </p:cNvSpPr>
                  <p:nvPr/>
                </p:nvSpPr>
                <p:spPr bwMode="auto">
                  <a:xfrm>
                    <a:off x="4063" y="1312"/>
                    <a:ext cx="46" cy="47"/>
                  </a:xfrm>
                  <a:custGeom>
                    <a:avLst/>
                    <a:gdLst>
                      <a:gd name="T0" fmla="*/ 0 w 139"/>
                      <a:gd name="T1" fmla="*/ 0 h 141"/>
                      <a:gd name="T2" fmla="*/ 0 w 139"/>
                      <a:gd name="T3" fmla="*/ 0 h 141"/>
                      <a:gd name="T4" fmla="*/ 0 w 139"/>
                      <a:gd name="T5" fmla="*/ 0 h 141"/>
                      <a:gd name="T6" fmla="*/ 0 w 139"/>
                      <a:gd name="T7" fmla="*/ 0 h 141"/>
                      <a:gd name="T8" fmla="*/ 0 w 139"/>
                      <a:gd name="T9" fmla="*/ 0 h 141"/>
                      <a:gd name="T10" fmla="*/ 0 w 139"/>
                      <a:gd name="T11" fmla="*/ 0 h 141"/>
                      <a:gd name="T12" fmla="*/ 0 w 139"/>
                      <a:gd name="T13" fmla="*/ 0 h 141"/>
                      <a:gd name="T14" fmla="*/ 0 w 139"/>
                      <a:gd name="T15" fmla="*/ 0 h 141"/>
                      <a:gd name="T16" fmla="*/ 0 w 139"/>
                      <a:gd name="T17" fmla="*/ 0 h 1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41"/>
                      <a:gd name="T29" fmla="*/ 139 w 139"/>
                      <a:gd name="T30" fmla="*/ 141 h 1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41">
                        <a:moveTo>
                          <a:pt x="137" y="118"/>
                        </a:moveTo>
                        <a:lnTo>
                          <a:pt x="80" y="36"/>
                        </a:lnTo>
                        <a:lnTo>
                          <a:pt x="25" y="4"/>
                        </a:lnTo>
                        <a:lnTo>
                          <a:pt x="0" y="0"/>
                        </a:lnTo>
                        <a:lnTo>
                          <a:pt x="6" y="16"/>
                        </a:lnTo>
                        <a:lnTo>
                          <a:pt x="69" y="62"/>
                        </a:lnTo>
                        <a:lnTo>
                          <a:pt x="130" y="136"/>
                        </a:lnTo>
                        <a:lnTo>
                          <a:pt x="139" y="141"/>
                        </a:lnTo>
                        <a:lnTo>
                          <a:pt x="137"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4" name="Freeform 244">
                    <a:extLst>
                      <a:ext uri="{FF2B5EF4-FFF2-40B4-BE49-F238E27FC236}">
                        <a16:creationId xmlns:a16="http://schemas.microsoft.com/office/drawing/2014/main" id="{8540D851-80A4-4E6E-915D-E26BC7C197F2}"/>
                      </a:ext>
                    </a:extLst>
                  </p:cNvPr>
                  <p:cNvSpPr>
                    <a:spLocks/>
                  </p:cNvSpPr>
                  <p:nvPr/>
                </p:nvSpPr>
                <p:spPr bwMode="auto">
                  <a:xfrm>
                    <a:off x="4065" y="1358"/>
                    <a:ext cx="31" cy="36"/>
                  </a:xfrm>
                  <a:custGeom>
                    <a:avLst/>
                    <a:gdLst>
                      <a:gd name="T0" fmla="*/ 0 w 93"/>
                      <a:gd name="T1" fmla="*/ 0 h 107"/>
                      <a:gd name="T2" fmla="*/ 0 w 93"/>
                      <a:gd name="T3" fmla="*/ 0 h 107"/>
                      <a:gd name="T4" fmla="*/ 0 w 93"/>
                      <a:gd name="T5" fmla="*/ 0 h 107"/>
                      <a:gd name="T6" fmla="*/ 0 w 93"/>
                      <a:gd name="T7" fmla="*/ 0 h 107"/>
                      <a:gd name="T8" fmla="*/ 0 w 93"/>
                      <a:gd name="T9" fmla="*/ 0 h 107"/>
                      <a:gd name="T10" fmla="*/ 0 w 93"/>
                      <a:gd name="T11" fmla="*/ 0 h 107"/>
                      <a:gd name="T12" fmla="*/ 0 w 93"/>
                      <a:gd name="T13" fmla="*/ 0 h 107"/>
                      <a:gd name="T14" fmla="*/ 0 w 93"/>
                      <a:gd name="T15" fmla="*/ 0 h 107"/>
                      <a:gd name="T16" fmla="*/ 0 w 93"/>
                      <a:gd name="T17" fmla="*/ 0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3"/>
                      <a:gd name="T28" fmla="*/ 0 h 107"/>
                      <a:gd name="T29" fmla="*/ 93 w 93"/>
                      <a:gd name="T30" fmla="*/ 107 h 1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3" h="107">
                        <a:moveTo>
                          <a:pt x="89" y="81"/>
                        </a:moveTo>
                        <a:lnTo>
                          <a:pt x="43" y="19"/>
                        </a:lnTo>
                        <a:lnTo>
                          <a:pt x="3" y="0"/>
                        </a:lnTo>
                        <a:lnTo>
                          <a:pt x="0" y="19"/>
                        </a:lnTo>
                        <a:lnTo>
                          <a:pt x="19" y="50"/>
                        </a:lnTo>
                        <a:lnTo>
                          <a:pt x="69" y="92"/>
                        </a:lnTo>
                        <a:lnTo>
                          <a:pt x="83" y="107"/>
                        </a:lnTo>
                        <a:lnTo>
                          <a:pt x="93" y="100"/>
                        </a:lnTo>
                        <a:lnTo>
                          <a:pt x="89"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5" name="Freeform 245">
                    <a:extLst>
                      <a:ext uri="{FF2B5EF4-FFF2-40B4-BE49-F238E27FC236}">
                        <a16:creationId xmlns:a16="http://schemas.microsoft.com/office/drawing/2014/main" id="{33888ED9-709B-42F3-BC7D-369FD6E2C014}"/>
                      </a:ext>
                    </a:extLst>
                  </p:cNvPr>
                  <p:cNvSpPr>
                    <a:spLocks/>
                  </p:cNvSpPr>
                  <p:nvPr/>
                </p:nvSpPr>
                <p:spPr bwMode="auto">
                  <a:xfrm>
                    <a:off x="4067" y="1405"/>
                    <a:ext cx="40" cy="41"/>
                  </a:xfrm>
                  <a:custGeom>
                    <a:avLst/>
                    <a:gdLst>
                      <a:gd name="T0" fmla="*/ 0 w 119"/>
                      <a:gd name="T1" fmla="*/ 0 h 121"/>
                      <a:gd name="T2" fmla="*/ 0 w 119"/>
                      <a:gd name="T3" fmla="*/ 0 h 121"/>
                      <a:gd name="T4" fmla="*/ 0 w 119"/>
                      <a:gd name="T5" fmla="*/ 0 h 121"/>
                      <a:gd name="T6" fmla="*/ 0 w 119"/>
                      <a:gd name="T7" fmla="*/ 0 h 121"/>
                      <a:gd name="T8" fmla="*/ 0 w 119"/>
                      <a:gd name="T9" fmla="*/ 0 h 121"/>
                      <a:gd name="T10" fmla="*/ 0 w 119"/>
                      <a:gd name="T11" fmla="*/ 0 h 121"/>
                      <a:gd name="T12" fmla="*/ 0 w 119"/>
                      <a:gd name="T13" fmla="*/ 0 h 121"/>
                      <a:gd name="T14" fmla="*/ 0 w 119"/>
                      <a:gd name="T15" fmla="*/ 0 h 121"/>
                      <a:gd name="T16" fmla="*/ 0 w 119"/>
                      <a:gd name="T17" fmla="*/ 0 h 1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9"/>
                      <a:gd name="T28" fmla="*/ 0 h 121"/>
                      <a:gd name="T29" fmla="*/ 119 w 119"/>
                      <a:gd name="T30" fmla="*/ 121 h 1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9" h="121">
                        <a:moveTo>
                          <a:pt x="119" y="121"/>
                        </a:moveTo>
                        <a:lnTo>
                          <a:pt x="103" y="102"/>
                        </a:lnTo>
                        <a:lnTo>
                          <a:pt x="69" y="52"/>
                        </a:lnTo>
                        <a:lnTo>
                          <a:pt x="21" y="0"/>
                        </a:lnTo>
                        <a:lnTo>
                          <a:pt x="0" y="0"/>
                        </a:lnTo>
                        <a:lnTo>
                          <a:pt x="8" y="18"/>
                        </a:lnTo>
                        <a:lnTo>
                          <a:pt x="46" y="68"/>
                        </a:lnTo>
                        <a:lnTo>
                          <a:pt x="83" y="118"/>
                        </a:lnTo>
                        <a:lnTo>
                          <a:pt x="119" y="1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6" name="Freeform 246">
                    <a:extLst>
                      <a:ext uri="{FF2B5EF4-FFF2-40B4-BE49-F238E27FC236}">
                        <a16:creationId xmlns:a16="http://schemas.microsoft.com/office/drawing/2014/main" id="{0134219A-E9A6-4B23-A9BF-7A911BBA217C}"/>
                      </a:ext>
                    </a:extLst>
                  </p:cNvPr>
                  <p:cNvSpPr>
                    <a:spLocks/>
                  </p:cNvSpPr>
                  <p:nvPr/>
                </p:nvSpPr>
                <p:spPr bwMode="auto">
                  <a:xfrm>
                    <a:off x="4121" y="1070"/>
                    <a:ext cx="121" cy="448"/>
                  </a:xfrm>
                  <a:custGeom>
                    <a:avLst/>
                    <a:gdLst>
                      <a:gd name="T0" fmla="*/ 0 w 363"/>
                      <a:gd name="T1" fmla="*/ 0 h 1345"/>
                      <a:gd name="T2" fmla="*/ 0 w 363"/>
                      <a:gd name="T3" fmla="*/ 0 h 1345"/>
                      <a:gd name="T4" fmla="*/ 0 w 363"/>
                      <a:gd name="T5" fmla="*/ 0 h 1345"/>
                      <a:gd name="T6" fmla="*/ 0 w 363"/>
                      <a:gd name="T7" fmla="*/ 0 h 1345"/>
                      <a:gd name="T8" fmla="*/ 0 w 363"/>
                      <a:gd name="T9" fmla="*/ 0 h 1345"/>
                      <a:gd name="T10" fmla="*/ 0 w 363"/>
                      <a:gd name="T11" fmla="*/ 0 h 1345"/>
                      <a:gd name="T12" fmla="*/ 0 w 363"/>
                      <a:gd name="T13" fmla="*/ 0 h 1345"/>
                      <a:gd name="T14" fmla="*/ 0 w 363"/>
                      <a:gd name="T15" fmla="*/ 0 h 1345"/>
                      <a:gd name="T16" fmla="*/ 0 w 363"/>
                      <a:gd name="T17" fmla="*/ 0 h 1345"/>
                      <a:gd name="T18" fmla="*/ 0 w 363"/>
                      <a:gd name="T19" fmla="*/ 0 h 1345"/>
                      <a:gd name="T20" fmla="*/ 0 w 363"/>
                      <a:gd name="T21" fmla="*/ 0 h 1345"/>
                      <a:gd name="T22" fmla="*/ 0 w 363"/>
                      <a:gd name="T23" fmla="*/ 0 h 1345"/>
                      <a:gd name="T24" fmla="*/ 0 w 363"/>
                      <a:gd name="T25" fmla="*/ 0 h 1345"/>
                      <a:gd name="T26" fmla="*/ 0 w 363"/>
                      <a:gd name="T27" fmla="*/ 0 h 1345"/>
                      <a:gd name="T28" fmla="*/ 0 w 363"/>
                      <a:gd name="T29" fmla="*/ 0 h 1345"/>
                      <a:gd name="T30" fmla="*/ 0 w 363"/>
                      <a:gd name="T31" fmla="*/ 0 h 1345"/>
                      <a:gd name="T32" fmla="*/ 0 w 363"/>
                      <a:gd name="T33" fmla="*/ 0 h 1345"/>
                      <a:gd name="T34" fmla="*/ 0 w 363"/>
                      <a:gd name="T35" fmla="*/ 0 h 1345"/>
                      <a:gd name="T36" fmla="*/ 0 w 363"/>
                      <a:gd name="T37" fmla="*/ 0 h 1345"/>
                      <a:gd name="T38" fmla="*/ 0 w 363"/>
                      <a:gd name="T39" fmla="*/ 0 h 1345"/>
                      <a:gd name="T40" fmla="*/ 0 w 363"/>
                      <a:gd name="T41" fmla="*/ 0 h 1345"/>
                      <a:gd name="T42" fmla="*/ 0 w 363"/>
                      <a:gd name="T43" fmla="*/ 0 h 1345"/>
                      <a:gd name="T44" fmla="*/ 0 w 363"/>
                      <a:gd name="T45" fmla="*/ 0 h 1345"/>
                      <a:gd name="T46" fmla="*/ 0 w 363"/>
                      <a:gd name="T47" fmla="*/ 0 h 1345"/>
                      <a:gd name="T48" fmla="*/ 0 w 363"/>
                      <a:gd name="T49" fmla="*/ 0 h 1345"/>
                      <a:gd name="T50" fmla="*/ 0 w 363"/>
                      <a:gd name="T51" fmla="*/ 0 h 1345"/>
                      <a:gd name="T52" fmla="*/ 0 w 363"/>
                      <a:gd name="T53" fmla="*/ 0 h 1345"/>
                      <a:gd name="T54" fmla="*/ 0 w 363"/>
                      <a:gd name="T55" fmla="*/ 0 h 1345"/>
                      <a:gd name="T56" fmla="*/ 0 w 363"/>
                      <a:gd name="T57" fmla="*/ 0 h 1345"/>
                      <a:gd name="T58" fmla="*/ 0 w 363"/>
                      <a:gd name="T59" fmla="*/ 0 h 1345"/>
                      <a:gd name="T60" fmla="*/ 0 w 363"/>
                      <a:gd name="T61" fmla="*/ 0 h 1345"/>
                      <a:gd name="T62" fmla="*/ 0 w 363"/>
                      <a:gd name="T63" fmla="*/ 0 h 1345"/>
                      <a:gd name="T64" fmla="*/ 0 w 363"/>
                      <a:gd name="T65" fmla="*/ 0 h 1345"/>
                      <a:gd name="T66" fmla="*/ 0 w 363"/>
                      <a:gd name="T67" fmla="*/ 0 h 1345"/>
                      <a:gd name="T68" fmla="*/ 0 w 363"/>
                      <a:gd name="T69" fmla="*/ 0 h 1345"/>
                      <a:gd name="T70" fmla="*/ 0 w 363"/>
                      <a:gd name="T71" fmla="*/ 0 h 1345"/>
                      <a:gd name="T72" fmla="*/ 0 w 363"/>
                      <a:gd name="T73" fmla="*/ 0 h 1345"/>
                      <a:gd name="T74" fmla="*/ 0 w 363"/>
                      <a:gd name="T75" fmla="*/ 0 h 1345"/>
                      <a:gd name="T76" fmla="*/ 0 w 363"/>
                      <a:gd name="T77" fmla="*/ 0 h 1345"/>
                      <a:gd name="T78" fmla="*/ 0 w 363"/>
                      <a:gd name="T79" fmla="*/ 0 h 1345"/>
                      <a:gd name="T80" fmla="*/ 0 w 363"/>
                      <a:gd name="T81" fmla="*/ 0 h 1345"/>
                      <a:gd name="T82" fmla="*/ 0 w 363"/>
                      <a:gd name="T83" fmla="*/ 0 h 1345"/>
                      <a:gd name="T84" fmla="*/ 0 w 363"/>
                      <a:gd name="T85" fmla="*/ 0 h 1345"/>
                      <a:gd name="T86" fmla="*/ 0 w 363"/>
                      <a:gd name="T87" fmla="*/ 0 h 1345"/>
                      <a:gd name="T88" fmla="*/ 0 w 363"/>
                      <a:gd name="T89" fmla="*/ 0 h 1345"/>
                      <a:gd name="T90" fmla="*/ 0 w 363"/>
                      <a:gd name="T91" fmla="*/ 0 h 134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3"/>
                      <a:gd name="T139" fmla="*/ 0 h 1345"/>
                      <a:gd name="T140" fmla="*/ 363 w 363"/>
                      <a:gd name="T141" fmla="*/ 1345 h 134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3" h="1345">
                        <a:moveTo>
                          <a:pt x="65" y="127"/>
                        </a:moveTo>
                        <a:lnTo>
                          <a:pt x="52" y="164"/>
                        </a:lnTo>
                        <a:lnTo>
                          <a:pt x="63" y="201"/>
                        </a:lnTo>
                        <a:lnTo>
                          <a:pt x="65" y="238"/>
                        </a:lnTo>
                        <a:lnTo>
                          <a:pt x="52" y="262"/>
                        </a:lnTo>
                        <a:lnTo>
                          <a:pt x="34" y="288"/>
                        </a:lnTo>
                        <a:lnTo>
                          <a:pt x="26" y="330"/>
                        </a:lnTo>
                        <a:lnTo>
                          <a:pt x="37" y="358"/>
                        </a:lnTo>
                        <a:lnTo>
                          <a:pt x="56" y="388"/>
                        </a:lnTo>
                        <a:lnTo>
                          <a:pt x="56" y="414"/>
                        </a:lnTo>
                        <a:lnTo>
                          <a:pt x="44" y="438"/>
                        </a:lnTo>
                        <a:lnTo>
                          <a:pt x="27" y="470"/>
                        </a:lnTo>
                        <a:lnTo>
                          <a:pt x="34" y="501"/>
                        </a:lnTo>
                        <a:lnTo>
                          <a:pt x="58" y="567"/>
                        </a:lnTo>
                        <a:lnTo>
                          <a:pt x="56" y="595"/>
                        </a:lnTo>
                        <a:lnTo>
                          <a:pt x="21" y="649"/>
                        </a:lnTo>
                        <a:lnTo>
                          <a:pt x="21" y="695"/>
                        </a:lnTo>
                        <a:lnTo>
                          <a:pt x="40" y="730"/>
                        </a:lnTo>
                        <a:lnTo>
                          <a:pt x="52" y="761"/>
                        </a:lnTo>
                        <a:lnTo>
                          <a:pt x="50" y="788"/>
                        </a:lnTo>
                        <a:lnTo>
                          <a:pt x="19" y="817"/>
                        </a:lnTo>
                        <a:lnTo>
                          <a:pt x="13" y="838"/>
                        </a:lnTo>
                        <a:lnTo>
                          <a:pt x="19" y="888"/>
                        </a:lnTo>
                        <a:lnTo>
                          <a:pt x="34" y="943"/>
                        </a:lnTo>
                        <a:lnTo>
                          <a:pt x="34" y="974"/>
                        </a:lnTo>
                        <a:lnTo>
                          <a:pt x="31" y="999"/>
                        </a:lnTo>
                        <a:lnTo>
                          <a:pt x="8" y="1036"/>
                        </a:lnTo>
                        <a:lnTo>
                          <a:pt x="0" y="1067"/>
                        </a:lnTo>
                        <a:lnTo>
                          <a:pt x="2" y="1101"/>
                        </a:lnTo>
                        <a:lnTo>
                          <a:pt x="19" y="1125"/>
                        </a:lnTo>
                        <a:lnTo>
                          <a:pt x="37" y="1149"/>
                        </a:lnTo>
                        <a:lnTo>
                          <a:pt x="21" y="1180"/>
                        </a:lnTo>
                        <a:lnTo>
                          <a:pt x="13" y="1211"/>
                        </a:lnTo>
                        <a:lnTo>
                          <a:pt x="27" y="1236"/>
                        </a:lnTo>
                        <a:lnTo>
                          <a:pt x="50" y="1254"/>
                        </a:lnTo>
                        <a:lnTo>
                          <a:pt x="52" y="1286"/>
                        </a:lnTo>
                        <a:lnTo>
                          <a:pt x="52" y="1311"/>
                        </a:lnTo>
                        <a:lnTo>
                          <a:pt x="56" y="1345"/>
                        </a:lnTo>
                        <a:lnTo>
                          <a:pt x="95" y="1317"/>
                        </a:lnTo>
                        <a:lnTo>
                          <a:pt x="137" y="1295"/>
                        </a:lnTo>
                        <a:lnTo>
                          <a:pt x="176" y="1282"/>
                        </a:lnTo>
                        <a:lnTo>
                          <a:pt x="234" y="1282"/>
                        </a:lnTo>
                        <a:lnTo>
                          <a:pt x="276" y="1275"/>
                        </a:lnTo>
                        <a:lnTo>
                          <a:pt x="300" y="1254"/>
                        </a:lnTo>
                        <a:lnTo>
                          <a:pt x="345" y="1243"/>
                        </a:lnTo>
                        <a:lnTo>
                          <a:pt x="321" y="1217"/>
                        </a:lnTo>
                        <a:lnTo>
                          <a:pt x="313" y="1182"/>
                        </a:lnTo>
                        <a:lnTo>
                          <a:pt x="328" y="1143"/>
                        </a:lnTo>
                        <a:lnTo>
                          <a:pt x="326" y="1086"/>
                        </a:lnTo>
                        <a:lnTo>
                          <a:pt x="313" y="1045"/>
                        </a:lnTo>
                        <a:lnTo>
                          <a:pt x="300" y="1024"/>
                        </a:lnTo>
                        <a:lnTo>
                          <a:pt x="297" y="993"/>
                        </a:lnTo>
                        <a:lnTo>
                          <a:pt x="313" y="956"/>
                        </a:lnTo>
                        <a:lnTo>
                          <a:pt x="307" y="930"/>
                        </a:lnTo>
                        <a:lnTo>
                          <a:pt x="276" y="886"/>
                        </a:lnTo>
                        <a:lnTo>
                          <a:pt x="277" y="861"/>
                        </a:lnTo>
                        <a:lnTo>
                          <a:pt x="290" y="838"/>
                        </a:lnTo>
                        <a:lnTo>
                          <a:pt x="319" y="807"/>
                        </a:lnTo>
                        <a:lnTo>
                          <a:pt x="308" y="782"/>
                        </a:lnTo>
                        <a:lnTo>
                          <a:pt x="287" y="730"/>
                        </a:lnTo>
                        <a:lnTo>
                          <a:pt x="271" y="695"/>
                        </a:lnTo>
                        <a:lnTo>
                          <a:pt x="271" y="657"/>
                        </a:lnTo>
                        <a:lnTo>
                          <a:pt x="328" y="637"/>
                        </a:lnTo>
                        <a:lnTo>
                          <a:pt x="334" y="601"/>
                        </a:lnTo>
                        <a:lnTo>
                          <a:pt x="328" y="580"/>
                        </a:lnTo>
                        <a:lnTo>
                          <a:pt x="313" y="562"/>
                        </a:lnTo>
                        <a:lnTo>
                          <a:pt x="315" y="530"/>
                        </a:lnTo>
                        <a:lnTo>
                          <a:pt x="313" y="493"/>
                        </a:lnTo>
                        <a:lnTo>
                          <a:pt x="297" y="474"/>
                        </a:lnTo>
                        <a:lnTo>
                          <a:pt x="284" y="449"/>
                        </a:lnTo>
                        <a:lnTo>
                          <a:pt x="294" y="424"/>
                        </a:lnTo>
                        <a:lnTo>
                          <a:pt x="307" y="395"/>
                        </a:lnTo>
                        <a:lnTo>
                          <a:pt x="307" y="377"/>
                        </a:lnTo>
                        <a:lnTo>
                          <a:pt x="287" y="351"/>
                        </a:lnTo>
                        <a:lnTo>
                          <a:pt x="282" y="330"/>
                        </a:lnTo>
                        <a:lnTo>
                          <a:pt x="287" y="314"/>
                        </a:lnTo>
                        <a:lnTo>
                          <a:pt x="307" y="301"/>
                        </a:lnTo>
                        <a:lnTo>
                          <a:pt x="308" y="280"/>
                        </a:lnTo>
                        <a:lnTo>
                          <a:pt x="303" y="269"/>
                        </a:lnTo>
                        <a:lnTo>
                          <a:pt x="282" y="237"/>
                        </a:lnTo>
                        <a:lnTo>
                          <a:pt x="276" y="201"/>
                        </a:lnTo>
                        <a:lnTo>
                          <a:pt x="277" y="174"/>
                        </a:lnTo>
                        <a:lnTo>
                          <a:pt x="297" y="149"/>
                        </a:lnTo>
                        <a:lnTo>
                          <a:pt x="347" y="95"/>
                        </a:lnTo>
                        <a:lnTo>
                          <a:pt x="363" y="49"/>
                        </a:lnTo>
                        <a:lnTo>
                          <a:pt x="363" y="12"/>
                        </a:lnTo>
                        <a:lnTo>
                          <a:pt x="347" y="0"/>
                        </a:lnTo>
                        <a:lnTo>
                          <a:pt x="321" y="12"/>
                        </a:lnTo>
                        <a:lnTo>
                          <a:pt x="258" y="51"/>
                        </a:lnTo>
                        <a:lnTo>
                          <a:pt x="200" y="77"/>
                        </a:lnTo>
                        <a:lnTo>
                          <a:pt x="140" y="101"/>
                        </a:lnTo>
                        <a:lnTo>
                          <a:pt x="100" y="114"/>
                        </a:lnTo>
                        <a:lnTo>
                          <a:pt x="65" y="12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 name="Freeform 247">
                    <a:extLst>
                      <a:ext uri="{FF2B5EF4-FFF2-40B4-BE49-F238E27FC236}">
                        <a16:creationId xmlns:a16="http://schemas.microsoft.com/office/drawing/2014/main" id="{273D12C5-DF27-4986-9B17-C8640FCD7D7B}"/>
                      </a:ext>
                    </a:extLst>
                  </p:cNvPr>
                  <p:cNvSpPr>
                    <a:spLocks/>
                  </p:cNvSpPr>
                  <p:nvPr/>
                </p:nvSpPr>
                <p:spPr bwMode="auto">
                  <a:xfrm>
                    <a:off x="4036" y="1066"/>
                    <a:ext cx="217" cy="459"/>
                  </a:xfrm>
                  <a:custGeom>
                    <a:avLst/>
                    <a:gdLst>
                      <a:gd name="T0" fmla="*/ 0 w 650"/>
                      <a:gd name="T1" fmla="*/ 0 h 1377"/>
                      <a:gd name="T2" fmla="*/ 0 w 650"/>
                      <a:gd name="T3" fmla="*/ 0 h 1377"/>
                      <a:gd name="T4" fmla="*/ 0 w 650"/>
                      <a:gd name="T5" fmla="*/ 0 h 1377"/>
                      <a:gd name="T6" fmla="*/ 0 w 650"/>
                      <a:gd name="T7" fmla="*/ 0 h 1377"/>
                      <a:gd name="T8" fmla="*/ 0 w 650"/>
                      <a:gd name="T9" fmla="*/ 0 h 1377"/>
                      <a:gd name="T10" fmla="*/ 0 w 650"/>
                      <a:gd name="T11" fmla="*/ 0 h 1377"/>
                      <a:gd name="T12" fmla="*/ 0 w 650"/>
                      <a:gd name="T13" fmla="*/ 0 h 1377"/>
                      <a:gd name="T14" fmla="*/ 0 w 650"/>
                      <a:gd name="T15" fmla="*/ 0 h 1377"/>
                      <a:gd name="T16" fmla="*/ 0 w 650"/>
                      <a:gd name="T17" fmla="*/ 0 h 1377"/>
                      <a:gd name="T18" fmla="*/ 0 w 650"/>
                      <a:gd name="T19" fmla="*/ 0 h 1377"/>
                      <a:gd name="T20" fmla="*/ 0 w 650"/>
                      <a:gd name="T21" fmla="*/ 0 h 1377"/>
                      <a:gd name="T22" fmla="*/ 0 w 650"/>
                      <a:gd name="T23" fmla="*/ 0 h 1377"/>
                      <a:gd name="T24" fmla="*/ 0 w 650"/>
                      <a:gd name="T25" fmla="*/ 0 h 1377"/>
                      <a:gd name="T26" fmla="*/ 0 w 650"/>
                      <a:gd name="T27" fmla="*/ 0 h 1377"/>
                      <a:gd name="T28" fmla="*/ 0 w 650"/>
                      <a:gd name="T29" fmla="*/ 0 h 1377"/>
                      <a:gd name="T30" fmla="*/ 0 w 650"/>
                      <a:gd name="T31" fmla="*/ 0 h 1377"/>
                      <a:gd name="T32" fmla="*/ 0 w 650"/>
                      <a:gd name="T33" fmla="*/ 0 h 1377"/>
                      <a:gd name="T34" fmla="*/ 0 w 650"/>
                      <a:gd name="T35" fmla="*/ 0 h 1377"/>
                      <a:gd name="T36" fmla="*/ 0 w 650"/>
                      <a:gd name="T37" fmla="*/ 0 h 1377"/>
                      <a:gd name="T38" fmla="*/ 0 w 650"/>
                      <a:gd name="T39" fmla="*/ 0 h 1377"/>
                      <a:gd name="T40" fmla="*/ 0 w 650"/>
                      <a:gd name="T41" fmla="*/ 0 h 1377"/>
                      <a:gd name="T42" fmla="*/ 0 w 650"/>
                      <a:gd name="T43" fmla="*/ 0 h 1377"/>
                      <a:gd name="T44" fmla="*/ 0 w 650"/>
                      <a:gd name="T45" fmla="*/ 0 h 1377"/>
                      <a:gd name="T46" fmla="*/ 0 w 650"/>
                      <a:gd name="T47" fmla="*/ 0 h 1377"/>
                      <a:gd name="T48" fmla="*/ 0 w 650"/>
                      <a:gd name="T49" fmla="*/ 0 h 1377"/>
                      <a:gd name="T50" fmla="*/ 0 w 650"/>
                      <a:gd name="T51" fmla="*/ 0 h 1377"/>
                      <a:gd name="T52" fmla="*/ 0 w 650"/>
                      <a:gd name="T53" fmla="*/ 0 h 1377"/>
                      <a:gd name="T54" fmla="*/ 0 w 650"/>
                      <a:gd name="T55" fmla="*/ 0 h 1377"/>
                      <a:gd name="T56" fmla="*/ 0 w 650"/>
                      <a:gd name="T57" fmla="*/ 0 h 1377"/>
                      <a:gd name="T58" fmla="*/ 0 w 650"/>
                      <a:gd name="T59" fmla="*/ 0 h 1377"/>
                      <a:gd name="T60" fmla="*/ 0 w 650"/>
                      <a:gd name="T61" fmla="*/ 0 h 1377"/>
                      <a:gd name="T62" fmla="*/ 0 w 650"/>
                      <a:gd name="T63" fmla="*/ 0 h 1377"/>
                      <a:gd name="T64" fmla="*/ 0 w 650"/>
                      <a:gd name="T65" fmla="*/ 0 h 1377"/>
                      <a:gd name="T66" fmla="*/ 0 w 650"/>
                      <a:gd name="T67" fmla="*/ 0 h 1377"/>
                      <a:gd name="T68" fmla="*/ 0 w 650"/>
                      <a:gd name="T69" fmla="*/ 0 h 1377"/>
                      <a:gd name="T70" fmla="*/ 0 w 650"/>
                      <a:gd name="T71" fmla="*/ 0 h 1377"/>
                      <a:gd name="T72" fmla="*/ 0 w 650"/>
                      <a:gd name="T73" fmla="*/ 0 h 1377"/>
                      <a:gd name="T74" fmla="*/ 0 w 650"/>
                      <a:gd name="T75" fmla="*/ 0 h 1377"/>
                      <a:gd name="T76" fmla="*/ 0 w 650"/>
                      <a:gd name="T77" fmla="*/ 0 h 1377"/>
                      <a:gd name="T78" fmla="*/ 0 w 650"/>
                      <a:gd name="T79" fmla="*/ 0 h 1377"/>
                      <a:gd name="T80" fmla="*/ 0 w 650"/>
                      <a:gd name="T81" fmla="*/ 0 h 1377"/>
                      <a:gd name="T82" fmla="*/ 0 w 650"/>
                      <a:gd name="T83" fmla="*/ 0 h 1377"/>
                      <a:gd name="T84" fmla="*/ 0 w 650"/>
                      <a:gd name="T85" fmla="*/ 0 h 1377"/>
                      <a:gd name="T86" fmla="*/ 0 w 650"/>
                      <a:gd name="T87" fmla="*/ 0 h 1377"/>
                      <a:gd name="T88" fmla="*/ 0 w 650"/>
                      <a:gd name="T89" fmla="*/ 0 h 1377"/>
                      <a:gd name="T90" fmla="*/ 0 w 650"/>
                      <a:gd name="T91" fmla="*/ 0 h 1377"/>
                      <a:gd name="T92" fmla="*/ 0 w 650"/>
                      <a:gd name="T93" fmla="*/ 0 h 1377"/>
                      <a:gd name="T94" fmla="*/ 0 w 650"/>
                      <a:gd name="T95" fmla="*/ 0 h 137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50"/>
                      <a:gd name="T145" fmla="*/ 0 h 1377"/>
                      <a:gd name="T146" fmla="*/ 650 w 650"/>
                      <a:gd name="T147" fmla="*/ 1377 h 137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50" h="1377">
                        <a:moveTo>
                          <a:pt x="552" y="1246"/>
                        </a:moveTo>
                        <a:lnTo>
                          <a:pt x="524" y="1277"/>
                        </a:lnTo>
                        <a:lnTo>
                          <a:pt x="481" y="1287"/>
                        </a:lnTo>
                        <a:lnTo>
                          <a:pt x="424" y="1293"/>
                        </a:lnTo>
                        <a:lnTo>
                          <a:pt x="363" y="1306"/>
                        </a:lnTo>
                        <a:lnTo>
                          <a:pt x="324" y="1330"/>
                        </a:lnTo>
                        <a:lnTo>
                          <a:pt x="311" y="1343"/>
                        </a:lnTo>
                        <a:lnTo>
                          <a:pt x="298" y="1337"/>
                        </a:lnTo>
                        <a:lnTo>
                          <a:pt x="226" y="1283"/>
                        </a:lnTo>
                        <a:lnTo>
                          <a:pt x="132" y="1208"/>
                        </a:lnTo>
                        <a:lnTo>
                          <a:pt x="100" y="1162"/>
                        </a:lnTo>
                        <a:lnTo>
                          <a:pt x="53" y="1114"/>
                        </a:lnTo>
                        <a:lnTo>
                          <a:pt x="37" y="1077"/>
                        </a:lnTo>
                        <a:lnTo>
                          <a:pt x="0" y="1071"/>
                        </a:lnTo>
                        <a:lnTo>
                          <a:pt x="19" y="1112"/>
                        </a:lnTo>
                        <a:lnTo>
                          <a:pt x="40" y="1151"/>
                        </a:lnTo>
                        <a:lnTo>
                          <a:pt x="100" y="1196"/>
                        </a:lnTo>
                        <a:lnTo>
                          <a:pt x="142" y="1250"/>
                        </a:lnTo>
                        <a:lnTo>
                          <a:pt x="245" y="1314"/>
                        </a:lnTo>
                        <a:lnTo>
                          <a:pt x="307" y="1377"/>
                        </a:lnTo>
                        <a:lnTo>
                          <a:pt x="332" y="1371"/>
                        </a:lnTo>
                        <a:lnTo>
                          <a:pt x="358" y="1340"/>
                        </a:lnTo>
                        <a:lnTo>
                          <a:pt x="392" y="1321"/>
                        </a:lnTo>
                        <a:lnTo>
                          <a:pt x="437" y="1308"/>
                        </a:lnTo>
                        <a:lnTo>
                          <a:pt x="531" y="1300"/>
                        </a:lnTo>
                        <a:lnTo>
                          <a:pt x="558" y="1283"/>
                        </a:lnTo>
                        <a:lnTo>
                          <a:pt x="606" y="1271"/>
                        </a:lnTo>
                        <a:lnTo>
                          <a:pt x="614" y="1250"/>
                        </a:lnTo>
                        <a:lnTo>
                          <a:pt x="600" y="1225"/>
                        </a:lnTo>
                        <a:lnTo>
                          <a:pt x="582" y="1200"/>
                        </a:lnTo>
                        <a:lnTo>
                          <a:pt x="593" y="1169"/>
                        </a:lnTo>
                        <a:lnTo>
                          <a:pt x="606" y="1151"/>
                        </a:lnTo>
                        <a:lnTo>
                          <a:pt x="606" y="1125"/>
                        </a:lnTo>
                        <a:lnTo>
                          <a:pt x="593" y="1083"/>
                        </a:lnTo>
                        <a:lnTo>
                          <a:pt x="587" y="1062"/>
                        </a:lnTo>
                        <a:lnTo>
                          <a:pt x="571" y="1043"/>
                        </a:lnTo>
                        <a:lnTo>
                          <a:pt x="562" y="1021"/>
                        </a:lnTo>
                        <a:lnTo>
                          <a:pt x="571" y="1000"/>
                        </a:lnTo>
                        <a:lnTo>
                          <a:pt x="589" y="983"/>
                        </a:lnTo>
                        <a:lnTo>
                          <a:pt x="587" y="956"/>
                        </a:lnTo>
                        <a:lnTo>
                          <a:pt x="576" y="937"/>
                        </a:lnTo>
                        <a:lnTo>
                          <a:pt x="555" y="908"/>
                        </a:lnTo>
                        <a:lnTo>
                          <a:pt x="543" y="893"/>
                        </a:lnTo>
                        <a:lnTo>
                          <a:pt x="550" y="871"/>
                        </a:lnTo>
                        <a:lnTo>
                          <a:pt x="581" y="853"/>
                        </a:lnTo>
                        <a:lnTo>
                          <a:pt x="593" y="827"/>
                        </a:lnTo>
                        <a:lnTo>
                          <a:pt x="589" y="806"/>
                        </a:lnTo>
                        <a:lnTo>
                          <a:pt x="568" y="771"/>
                        </a:lnTo>
                        <a:lnTo>
                          <a:pt x="545" y="727"/>
                        </a:lnTo>
                        <a:lnTo>
                          <a:pt x="537" y="696"/>
                        </a:lnTo>
                        <a:lnTo>
                          <a:pt x="550" y="683"/>
                        </a:lnTo>
                        <a:lnTo>
                          <a:pt x="582" y="671"/>
                        </a:lnTo>
                        <a:lnTo>
                          <a:pt x="602" y="658"/>
                        </a:lnTo>
                        <a:lnTo>
                          <a:pt x="606" y="619"/>
                        </a:lnTo>
                        <a:lnTo>
                          <a:pt x="582" y="575"/>
                        </a:lnTo>
                        <a:lnTo>
                          <a:pt x="587" y="546"/>
                        </a:lnTo>
                        <a:lnTo>
                          <a:pt x="595" y="519"/>
                        </a:lnTo>
                        <a:lnTo>
                          <a:pt x="574" y="488"/>
                        </a:lnTo>
                        <a:lnTo>
                          <a:pt x="555" y="458"/>
                        </a:lnTo>
                        <a:lnTo>
                          <a:pt x="562" y="440"/>
                        </a:lnTo>
                        <a:lnTo>
                          <a:pt x="574" y="421"/>
                        </a:lnTo>
                        <a:lnTo>
                          <a:pt x="574" y="390"/>
                        </a:lnTo>
                        <a:lnTo>
                          <a:pt x="562" y="371"/>
                        </a:lnTo>
                        <a:lnTo>
                          <a:pt x="550" y="356"/>
                        </a:lnTo>
                        <a:lnTo>
                          <a:pt x="552" y="333"/>
                        </a:lnTo>
                        <a:lnTo>
                          <a:pt x="574" y="321"/>
                        </a:lnTo>
                        <a:lnTo>
                          <a:pt x="587" y="308"/>
                        </a:lnTo>
                        <a:lnTo>
                          <a:pt x="581" y="284"/>
                        </a:lnTo>
                        <a:lnTo>
                          <a:pt x="555" y="253"/>
                        </a:lnTo>
                        <a:lnTo>
                          <a:pt x="545" y="225"/>
                        </a:lnTo>
                        <a:lnTo>
                          <a:pt x="543" y="193"/>
                        </a:lnTo>
                        <a:lnTo>
                          <a:pt x="564" y="163"/>
                        </a:lnTo>
                        <a:lnTo>
                          <a:pt x="608" y="114"/>
                        </a:lnTo>
                        <a:lnTo>
                          <a:pt x="631" y="77"/>
                        </a:lnTo>
                        <a:lnTo>
                          <a:pt x="650" y="46"/>
                        </a:lnTo>
                        <a:lnTo>
                          <a:pt x="644" y="14"/>
                        </a:lnTo>
                        <a:lnTo>
                          <a:pt x="626" y="0"/>
                        </a:lnTo>
                        <a:lnTo>
                          <a:pt x="614" y="3"/>
                        </a:lnTo>
                        <a:lnTo>
                          <a:pt x="593" y="27"/>
                        </a:lnTo>
                        <a:lnTo>
                          <a:pt x="608" y="46"/>
                        </a:lnTo>
                        <a:lnTo>
                          <a:pt x="606" y="77"/>
                        </a:lnTo>
                        <a:lnTo>
                          <a:pt x="576" y="132"/>
                        </a:lnTo>
                        <a:lnTo>
                          <a:pt x="539" y="163"/>
                        </a:lnTo>
                        <a:lnTo>
                          <a:pt x="526" y="182"/>
                        </a:lnTo>
                        <a:lnTo>
                          <a:pt x="518" y="206"/>
                        </a:lnTo>
                        <a:lnTo>
                          <a:pt x="514" y="221"/>
                        </a:lnTo>
                        <a:lnTo>
                          <a:pt x="458" y="264"/>
                        </a:lnTo>
                        <a:lnTo>
                          <a:pt x="408" y="293"/>
                        </a:lnTo>
                        <a:lnTo>
                          <a:pt x="401" y="314"/>
                        </a:lnTo>
                        <a:lnTo>
                          <a:pt x="418" y="319"/>
                        </a:lnTo>
                        <a:lnTo>
                          <a:pt x="493" y="264"/>
                        </a:lnTo>
                        <a:lnTo>
                          <a:pt x="531" y="253"/>
                        </a:lnTo>
                        <a:lnTo>
                          <a:pt x="550" y="288"/>
                        </a:lnTo>
                        <a:lnTo>
                          <a:pt x="555" y="303"/>
                        </a:lnTo>
                        <a:lnTo>
                          <a:pt x="537" y="319"/>
                        </a:lnTo>
                        <a:lnTo>
                          <a:pt x="521" y="332"/>
                        </a:lnTo>
                        <a:lnTo>
                          <a:pt x="518" y="353"/>
                        </a:lnTo>
                        <a:lnTo>
                          <a:pt x="524" y="375"/>
                        </a:lnTo>
                        <a:lnTo>
                          <a:pt x="508" y="393"/>
                        </a:lnTo>
                        <a:lnTo>
                          <a:pt x="461" y="414"/>
                        </a:lnTo>
                        <a:lnTo>
                          <a:pt x="392" y="443"/>
                        </a:lnTo>
                        <a:lnTo>
                          <a:pt x="418" y="453"/>
                        </a:lnTo>
                        <a:lnTo>
                          <a:pt x="489" y="425"/>
                        </a:lnTo>
                        <a:lnTo>
                          <a:pt x="545" y="396"/>
                        </a:lnTo>
                        <a:lnTo>
                          <a:pt x="555" y="403"/>
                        </a:lnTo>
                        <a:lnTo>
                          <a:pt x="550" y="421"/>
                        </a:lnTo>
                        <a:lnTo>
                          <a:pt x="531" y="440"/>
                        </a:lnTo>
                        <a:lnTo>
                          <a:pt x="524" y="458"/>
                        </a:lnTo>
                        <a:lnTo>
                          <a:pt x="532" y="483"/>
                        </a:lnTo>
                        <a:lnTo>
                          <a:pt x="555" y="503"/>
                        </a:lnTo>
                        <a:lnTo>
                          <a:pt x="555" y="519"/>
                        </a:lnTo>
                        <a:lnTo>
                          <a:pt x="518" y="527"/>
                        </a:lnTo>
                        <a:lnTo>
                          <a:pt x="487" y="569"/>
                        </a:lnTo>
                        <a:lnTo>
                          <a:pt x="450" y="593"/>
                        </a:lnTo>
                        <a:lnTo>
                          <a:pt x="399" y="606"/>
                        </a:lnTo>
                        <a:lnTo>
                          <a:pt x="395" y="619"/>
                        </a:lnTo>
                        <a:lnTo>
                          <a:pt x="426" y="614"/>
                        </a:lnTo>
                        <a:lnTo>
                          <a:pt x="493" y="593"/>
                        </a:lnTo>
                        <a:lnTo>
                          <a:pt x="518" y="575"/>
                        </a:lnTo>
                        <a:lnTo>
                          <a:pt x="532" y="556"/>
                        </a:lnTo>
                        <a:lnTo>
                          <a:pt x="555" y="553"/>
                        </a:lnTo>
                        <a:lnTo>
                          <a:pt x="555" y="575"/>
                        </a:lnTo>
                        <a:lnTo>
                          <a:pt x="571" y="596"/>
                        </a:lnTo>
                        <a:lnTo>
                          <a:pt x="582" y="619"/>
                        </a:lnTo>
                        <a:lnTo>
                          <a:pt x="574" y="637"/>
                        </a:lnTo>
                        <a:lnTo>
                          <a:pt x="545" y="650"/>
                        </a:lnTo>
                        <a:lnTo>
                          <a:pt x="518" y="658"/>
                        </a:lnTo>
                        <a:lnTo>
                          <a:pt x="500" y="677"/>
                        </a:lnTo>
                        <a:lnTo>
                          <a:pt x="413" y="703"/>
                        </a:lnTo>
                        <a:lnTo>
                          <a:pt x="351" y="725"/>
                        </a:lnTo>
                        <a:lnTo>
                          <a:pt x="326" y="737"/>
                        </a:lnTo>
                        <a:lnTo>
                          <a:pt x="345" y="753"/>
                        </a:lnTo>
                        <a:lnTo>
                          <a:pt x="382" y="743"/>
                        </a:lnTo>
                        <a:lnTo>
                          <a:pt x="458" y="714"/>
                        </a:lnTo>
                        <a:lnTo>
                          <a:pt x="508" y="700"/>
                        </a:lnTo>
                        <a:lnTo>
                          <a:pt x="521" y="721"/>
                        </a:lnTo>
                        <a:lnTo>
                          <a:pt x="532" y="758"/>
                        </a:lnTo>
                        <a:lnTo>
                          <a:pt x="555" y="790"/>
                        </a:lnTo>
                        <a:lnTo>
                          <a:pt x="558" y="814"/>
                        </a:lnTo>
                        <a:lnTo>
                          <a:pt x="555" y="837"/>
                        </a:lnTo>
                        <a:lnTo>
                          <a:pt x="531" y="846"/>
                        </a:lnTo>
                        <a:lnTo>
                          <a:pt x="487" y="856"/>
                        </a:lnTo>
                        <a:lnTo>
                          <a:pt x="431" y="882"/>
                        </a:lnTo>
                        <a:lnTo>
                          <a:pt x="349" y="893"/>
                        </a:lnTo>
                        <a:lnTo>
                          <a:pt x="318" y="908"/>
                        </a:lnTo>
                        <a:lnTo>
                          <a:pt x="339" y="919"/>
                        </a:lnTo>
                        <a:lnTo>
                          <a:pt x="411" y="908"/>
                        </a:lnTo>
                        <a:lnTo>
                          <a:pt x="461" y="890"/>
                        </a:lnTo>
                        <a:lnTo>
                          <a:pt x="495" y="877"/>
                        </a:lnTo>
                        <a:lnTo>
                          <a:pt x="524" y="871"/>
                        </a:lnTo>
                        <a:lnTo>
                          <a:pt x="521" y="893"/>
                        </a:lnTo>
                        <a:lnTo>
                          <a:pt x="532" y="925"/>
                        </a:lnTo>
                        <a:lnTo>
                          <a:pt x="552" y="943"/>
                        </a:lnTo>
                        <a:lnTo>
                          <a:pt x="555" y="964"/>
                        </a:lnTo>
                        <a:lnTo>
                          <a:pt x="555" y="983"/>
                        </a:lnTo>
                        <a:lnTo>
                          <a:pt x="531" y="993"/>
                        </a:lnTo>
                        <a:lnTo>
                          <a:pt x="482" y="996"/>
                        </a:lnTo>
                        <a:lnTo>
                          <a:pt x="450" y="1006"/>
                        </a:lnTo>
                        <a:lnTo>
                          <a:pt x="374" y="1032"/>
                        </a:lnTo>
                        <a:lnTo>
                          <a:pt x="332" y="1033"/>
                        </a:lnTo>
                        <a:lnTo>
                          <a:pt x="318" y="1051"/>
                        </a:lnTo>
                        <a:lnTo>
                          <a:pt x="337" y="1058"/>
                        </a:lnTo>
                        <a:lnTo>
                          <a:pt x="374" y="1050"/>
                        </a:lnTo>
                        <a:lnTo>
                          <a:pt x="431" y="1033"/>
                        </a:lnTo>
                        <a:lnTo>
                          <a:pt x="461" y="1021"/>
                        </a:lnTo>
                        <a:lnTo>
                          <a:pt x="502" y="1012"/>
                        </a:lnTo>
                        <a:lnTo>
                          <a:pt x="532" y="1014"/>
                        </a:lnTo>
                        <a:lnTo>
                          <a:pt x="543" y="1014"/>
                        </a:lnTo>
                        <a:lnTo>
                          <a:pt x="543" y="1043"/>
                        </a:lnTo>
                        <a:lnTo>
                          <a:pt x="552" y="1058"/>
                        </a:lnTo>
                        <a:lnTo>
                          <a:pt x="495" y="1071"/>
                        </a:lnTo>
                        <a:lnTo>
                          <a:pt x="445" y="1108"/>
                        </a:lnTo>
                        <a:lnTo>
                          <a:pt x="389" y="1127"/>
                        </a:lnTo>
                        <a:lnTo>
                          <a:pt x="351" y="1133"/>
                        </a:lnTo>
                        <a:lnTo>
                          <a:pt x="319" y="1150"/>
                        </a:lnTo>
                        <a:lnTo>
                          <a:pt x="332" y="1162"/>
                        </a:lnTo>
                        <a:lnTo>
                          <a:pt x="363" y="1151"/>
                        </a:lnTo>
                        <a:lnTo>
                          <a:pt x="399" y="1140"/>
                        </a:lnTo>
                        <a:lnTo>
                          <a:pt x="439" y="1133"/>
                        </a:lnTo>
                        <a:lnTo>
                          <a:pt x="474" y="1112"/>
                        </a:lnTo>
                        <a:lnTo>
                          <a:pt x="493" y="1093"/>
                        </a:lnTo>
                        <a:lnTo>
                          <a:pt x="518" y="1090"/>
                        </a:lnTo>
                        <a:lnTo>
                          <a:pt x="550" y="1090"/>
                        </a:lnTo>
                        <a:lnTo>
                          <a:pt x="558" y="1093"/>
                        </a:lnTo>
                        <a:lnTo>
                          <a:pt x="568" y="1114"/>
                        </a:lnTo>
                        <a:lnTo>
                          <a:pt x="574" y="1140"/>
                        </a:lnTo>
                        <a:lnTo>
                          <a:pt x="568" y="1162"/>
                        </a:lnTo>
                        <a:lnTo>
                          <a:pt x="555" y="1175"/>
                        </a:lnTo>
                        <a:lnTo>
                          <a:pt x="545" y="1206"/>
                        </a:lnTo>
                        <a:lnTo>
                          <a:pt x="555" y="1219"/>
                        </a:lnTo>
                        <a:lnTo>
                          <a:pt x="568" y="1232"/>
                        </a:lnTo>
                        <a:lnTo>
                          <a:pt x="568" y="1243"/>
                        </a:lnTo>
                        <a:lnTo>
                          <a:pt x="552" y="12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 name="Freeform 248">
                    <a:extLst>
                      <a:ext uri="{FF2B5EF4-FFF2-40B4-BE49-F238E27FC236}">
                        <a16:creationId xmlns:a16="http://schemas.microsoft.com/office/drawing/2014/main" id="{C3467E6B-AEE6-4E1F-9E1A-B007C72E8DD4}"/>
                      </a:ext>
                    </a:extLst>
                  </p:cNvPr>
                  <p:cNvSpPr>
                    <a:spLocks/>
                  </p:cNvSpPr>
                  <p:nvPr/>
                </p:nvSpPr>
                <p:spPr bwMode="auto">
                  <a:xfrm>
                    <a:off x="4151" y="1460"/>
                    <a:ext cx="62" cy="20"/>
                  </a:xfrm>
                  <a:custGeom>
                    <a:avLst/>
                    <a:gdLst>
                      <a:gd name="T0" fmla="*/ 0 w 187"/>
                      <a:gd name="T1" fmla="*/ 0 h 61"/>
                      <a:gd name="T2" fmla="*/ 0 w 187"/>
                      <a:gd name="T3" fmla="*/ 0 h 61"/>
                      <a:gd name="T4" fmla="*/ 0 w 187"/>
                      <a:gd name="T5" fmla="*/ 0 h 61"/>
                      <a:gd name="T6" fmla="*/ 0 w 187"/>
                      <a:gd name="T7" fmla="*/ 0 h 61"/>
                      <a:gd name="T8" fmla="*/ 0 w 187"/>
                      <a:gd name="T9" fmla="*/ 0 h 61"/>
                      <a:gd name="T10" fmla="*/ 0 w 187"/>
                      <a:gd name="T11" fmla="*/ 0 h 61"/>
                      <a:gd name="T12" fmla="*/ 0 w 187"/>
                      <a:gd name="T13" fmla="*/ 0 h 61"/>
                      <a:gd name="T14" fmla="*/ 0 w 187"/>
                      <a:gd name="T15" fmla="*/ 0 h 61"/>
                      <a:gd name="T16" fmla="*/ 0 w 187"/>
                      <a:gd name="T17" fmla="*/ 0 h 61"/>
                      <a:gd name="T18" fmla="*/ 0 w 187"/>
                      <a:gd name="T19" fmla="*/ 0 h 61"/>
                      <a:gd name="T20" fmla="*/ 0 w 187"/>
                      <a:gd name="T21" fmla="*/ 0 h 61"/>
                      <a:gd name="T22" fmla="*/ 0 w 187"/>
                      <a:gd name="T23" fmla="*/ 0 h 61"/>
                      <a:gd name="T24" fmla="*/ 0 w 187"/>
                      <a:gd name="T25" fmla="*/ 0 h 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7"/>
                      <a:gd name="T40" fmla="*/ 0 h 61"/>
                      <a:gd name="T41" fmla="*/ 187 w 187"/>
                      <a:gd name="T42" fmla="*/ 61 h 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7" h="61">
                        <a:moveTo>
                          <a:pt x="0" y="50"/>
                        </a:moveTo>
                        <a:lnTo>
                          <a:pt x="74" y="47"/>
                        </a:lnTo>
                        <a:lnTo>
                          <a:pt x="103" y="31"/>
                        </a:lnTo>
                        <a:lnTo>
                          <a:pt x="128" y="12"/>
                        </a:lnTo>
                        <a:lnTo>
                          <a:pt x="174" y="0"/>
                        </a:lnTo>
                        <a:lnTo>
                          <a:pt x="187" y="12"/>
                        </a:lnTo>
                        <a:lnTo>
                          <a:pt x="167" y="18"/>
                        </a:lnTo>
                        <a:lnTo>
                          <a:pt x="135" y="36"/>
                        </a:lnTo>
                        <a:lnTo>
                          <a:pt x="117" y="47"/>
                        </a:lnTo>
                        <a:lnTo>
                          <a:pt x="87" y="55"/>
                        </a:lnTo>
                        <a:lnTo>
                          <a:pt x="40" y="60"/>
                        </a:lnTo>
                        <a:lnTo>
                          <a:pt x="3" y="61"/>
                        </a:lnTo>
                        <a:lnTo>
                          <a:pt x="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 name="Freeform 249">
                    <a:extLst>
                      <a:ext uri="{FF2B5EF4-FFF2-40B4-BE49-F238E27FC236}">
                        <a16:creationId xmlns:a16="http://schemas.microsoft.com/office/drawing/2014/main" id="{42155C5B-4391-4895-9BBD-B72CF2F3D758}"/>
                      </a:ext>
                    </a:extLst>
                  </p:cNvPr>
                  <p:cNvSpPr>
                    <a:spLocks/>
                  </p:cNvSpPr>
                  <p:nvPr/>
                </p:nvSpPr>
                <p:spPr bwMode="auto">
                  <a:xfrm>
                    <a:off x="4055" y="1011"/>
                    <a:ext cx="182" cy="99"/>
                  </a:xfrm>
                  <a:custGeom>
                    <a:avLst/>
                    <a:gdLst>
                      <a:gd name="T0" fmla="*/ 0 w 545"/>
                      <a:gd name="T1" fmla="*/ 0 h 296"/>
                      <a:gd name="T2" fmla="*/ 0 w 545"/>
                      <a:gd name="T3" fmla="*/ 0 h 296"/>
                      <a:gd name="T4" fmla="*/ 0 w 545"/>
                      <a:gd name="T5" fmla="*/ 0 h 296"/>
                      <a:gd name="T6" fmla="*/ 0 w 545"/>
                      <a:gd name="T7" fmla="*/ 0 h 296"/>
                      <a:gd name="T8" fmla="*/ 0 w 545"/>
                      <a:gd name="T9" fmla="*/ 0 h 296"/>
                      <a:gd name="T10" fmla="*/ 0 w 545"/>
                      <a:gd name="T11" fmla="*/ 0 h 296"/>
                      <a:gd name="T12" fmla="*/ 0 w 545"/>
                      <a:gd name="T13" fmla="*/ 0 h 296"/>
                      <a:gd name="T14" fmla="*/ 0 w 545"/>
                      <a:gd name="T15" fmla="*/ 0 h 296"/>
                      <a:gd name="T16" fmla="*/ 0 w 545"/>
                      <a:gd name="T17" fmla="*/ 0 h 296"/>
                      <a:gd name="T18" fmla="*/ 0 w 545"/>
                      <a:gd name="T19" fmla="*/ 0 h 296"/>
                      <a:gd name="T20" fmla="*/ 0 w 545"/>
                      <a:gd name="T21" fmla="*/ 0 h 296"/>
                      <a:gd name="T22" fmla="*/ 0 w 545"/>
                      <a:gd name="T23" fmla="*/ 0 h 296"/>
                      <a:gd name="T24" fmla="*/ 0 w 545"/>
                      <a:gd name="T25" fmla="*/ 0 h 296"/>
                      <a:gd name="T26" fmla="*/ 0 w 545"/>
                      <a:gd name="T27" fmla="*/ 0 h 296"/>
                      <a:gd name="T28" fmla="*/ 0 w 545"/>
                      <a:gd name="T29" fmla="*/ 0 h 296"/>
                      <a:gd name="T30" fmla="*/ 0 w 545"/>
                      <a:gd name="T31" fmla="*/ 0 h 296"/>
                      <a:gd name="T32" fmla="*/ 0 w 545"/>
                      <a:gd name="T33" fmla="*/ 0 h 296"/>
                      <a:gd name="T34" fmla="*/ 0 w 545"/>
                      <a:gd name="T35" fmla="*/ 0 h 296"/>
                      <a:gd name="T36" fmla="*/ 0 w 545"/>
                      <a:gd name="T37" fmla="*/ 0 h 296"/>
                      <a:gd name="T38" fmla="*/ 0 w 545"/>
                      <a:gd name="T39" fmla="*/ 0 h 296"/>
                      <a:gd name="T40" fmla="*/ 0 w 545"/>
                      <a:gd name="T41" fmla="*/ 0 h 296"/>
                      <a:gd name="T42" fmla="*/ 0 w 545"/>
                      <a:gd name="T43" fmla="*/ 0 h 296"/>
                      <a:gd name="T44" fmla="*/ 0 w 545"/>
                      <a:gd name="T45" fmla="*/ 0 h 296"/>
                      <a:gd name="T46" fmla="*/ 0 w 545"/>
                      <a:gd name="T47" fmla="*/ 0 h 296"/>
                      <a:gd name="T48" fmla="*/ 0 w 545"/>
                      <a:gd name="T49" fmla="*/ 0 h 296"/>
                      <a:gd name="T50" fmla="*/ 0 w 545"/>
                      <a:gd name="T51" fmla="*/ 0 h 2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45"/>
                      <a:gd name="T79" fmla="*/ 0 h 296"/>
                      <a:gd name="T80" fmla="*/ 545 w 545"/>
                      <a:gd name="T81" fmla="*/ 296 h 29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45" h="296">
                        <a:moveTo>
                          <a:pt x="17" y="34"/>
                        </a:moveTo>
                        <a:lnTo>
                          <a:pt x="82" y="38"/>
                        </a:lnTo>
                        <a:lnTo>
                          <a:pt x="150" y="40"/>
                        </a:lnTo>
                        <a:lnTo>
                          <a:pt x="195" y="40"/>
                        </a:lnTo>
                        <a:lnTo>
                          <a:pt x="230" y="32"/>
                        </a:lnTo>
                        <a:lnTo>
                          <a:pt x="287" y="16"/>
                        </a:lnTo>
                        <a:lnTo>
                          <a:pt x="313" y="0"/>
                        </a:lnTo>
                        <a:lnTo>
                          <a:pt x="351" y="21"/>
                        </a:lnTo>
                        <a:lnTo>
                          <a:pt x="411" y="63"/>
                        </a:lnTo>
                        <a:lnTo>
                          <a:pt x="455" y="93"/>
                        </a:lnTo>
                        <a:lnTo>
                          <a:pt x="511" y="133"/>
                        </a:lnTo>
                        <a:lnTo>
                          <a:pt x="545" y="163"/>
                        </a:lnTo>
                        <a:lnTo>
                          <a:pt x="514" y="190"/>
                        </a:lnTo>
                        <a:lnTo>
                          <a:pt x="482" y="219"/>
                        </a:lnTo>
                        <a:lnTo>
                          <a:pt x="432" y="240"/>
                        </a:lnTo>
                        <a:lnTo>
                          <a:pt x="380" y="262"/>
                        </a:lnTo>
                        <a:lnTo>
                          <a:pt x="332" y="281"/>
                        </a:lnTo>
                        <a:lnTo>
                          <a:pt x="288" y="288"/>
                        </a:lnTo>
                        <a:lnTo>
                          <a:pt x="242" y="296"/>
                        </a:lnTo>
                        <a:lnTo>
                          <a:pt x="185" y="256"/>
                        </a:lnTo>
                        <a:lnTo>
                          <a:pt x="142" y="221"/>
                        </a:lnTo>
                        <a:lnTo>
                          <a:pt x="92" y="177"/>
                        </a:lnTo>
                        <a:lnTo>
                          <a:pt x="50" y="133"/>
                        </a:lnTo>
                        <a:lnTo>
                          <a:pt x="19" y="103"/>
                        </a:lnTo>
                        <a:lnTo>
                          <a:pt x="0" y="59"/>
                        </a:lnTo>
                        <a:lnTo>
                          <a:pt x="17" y="34"/>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 name="Freeform 250">
                    <a:extLst>
                      <a:ext uri="{FF2B5EF4-FFF2-40B4-BE49-F238E27FC236}">
                        <a16:creationId xmlns:a16="http://schemas.microsoft.com/office/drawing/2014/main" id="{DC3A3E56-2149-4912-BD22-85FFE2A471A9}"/>
                      </a:ext>
                    </a:extLst>
                  </p:cNvPr>
                  <p:cNvSpPr>
                    <a:spLocks/>
                  </p:cNvSpPr>
                  <p:nvPr/>
                </p:nvSpPr>
                <p:spPr bwMode="auto">
                  <a:xfrm>
                    <a:off x="4051" y="1008"/>
                    <a:ext cx="196" cy="115"/>
                  </a:xfrm>
                  <a:custGeom>
                    <a:avLst/>
                    <a:gdLst>
                      <a:gd name="T0" fmla="*/ 0 w 588"/>
                      <a:gd name="T1" fmla="*/ 0 h 344"/>
                      <a:gd name="T2" fmla="*/ 0 w 588"/>
                      <a:gd name="T3" fmla="*/ 0 h 344"/>
                      <a:gd name="T4" fmla="*/ 0 w 588"/>
                      <a:gd name="T5" fmla="*/ 0 h 344"/>
                      <a:gd name="T6" fmla="*/ 0 w 588"/>
                      <a:gd name="T7" fmla="*/ 0 h 344"/>
                      <a:gd name="T8" fmla="*/ 0 w 588"/>
                      <a:gd name="T9" fmla="*/ 0 h 344"/>
                      <a:gd name="T10" fmla="*/ 0 w 588"/>
                      <a:gd name="T11" fmla="*/ 0 h 344"/>
                      <a:gd name="T12" fmla="*/ 0 w 588"/>
                      <a:gd name="T13" fmla="*/ 0 h 344"/>
                      <a:gd name="T14" fmla="*/ 0 w 588"/>
                      <a:gd name="T15" fmla="*/ 0 h 344"/>
                      <a:gd name="T16" fmla="*/ 0 w 588"/>
                      <a:gd name="T17" fmla="*/ 0 h 344"/>
                      <a:gd name="T18" fmla="*/ 0 w 588"/>
                      <a:gd name="T19" fmla="*/ 0 h 344"/>
                      <a:gd name="T20" fmla="*/ 0 w 588"/>
                      <a:gd name="T21" fmla="*/ 0 h 344"/>
                      <a:gd name="T22" fmla="*/ 0 w 588"/>
                      <a:gd name="T23" fmla="*/ 0 h 344"/>
                      <a:gd name="T24" fmla="*/ 0 w 588"/>
                      <a:gd name="T25" fmla="*/ 0 h 344"/>
                      <a:gd name="T26" fmla="*/ 0 w 588"/>
                      <a:gd name="T27" fmla="*/ 0 h 344"/>
                      <a:gd name="T28" fmla="*/ 0 w 588"/>
                      <a:gd name="T29" fmla="*/ 0 h 344"/>
                      <a:gd name="T30" fmla="*/ 0 w 588"/>
                      <a:gd name="T31" fmla="*/ 0 h 344"/>
                      <a:gd name="T32" fmla="*/ 0 w 588"/>
                      <a:gd name="T33" fmla="*/ 0 h 344"/>
                      <a:gd name="T34" fmla="*/ 0 w 588"/>
                      <a:gd name="T35" fmla="*/ 0 h 344"/>
                      <a:gd name="T36" fmla="*/ 0 w 588"/>
                      <a:gd name="T37" fmla="*/ 0 h 344"/>
                      <a:gd name="T38" fmla="*/ 0 w 588"/>
                      <a:gd name="T39" fmla="*/ 0 h 344"/>
                      <a:gd name="T40" fmla="*/ 0 w 588"/>
                      <a:gd name="T41" fmla="*/ 0 h 344"/>
                      <a:gd name="T42" fmla="*/ 0 w 588"/>
                      <a:gd name="T43" fmla="*/ 0 h 344"/>
                      <a:gd name="T44" fmla="*/ 0 w 588"/>
                      <a:gd name="T45" fmla="*/ 0 h 344"/>
                      <a:gd name="T46" fmla="*/ 0 w 588"/>
                      <a:gd name="T47" fmla="*/ 0 h 344"/>
                      <a:gd name="T48" fmla="*/ 0 w 588"/>
                      <a:gd name="T49" fmla="*/ 0 h 344"/>
                      <a:gd name="T50" fmla="*/ 0 w 588"/>
                      <a:gd name="T51" fmla="*/ 0 h 344"/>
                      <a:gd name="T52" fmla="*/ 0 w 588"/>
                      <a:gd name="T53" fmla="*/ 0 h 344"/>
                      <a:gd name="T54" fmla="*/ 0 w 588"/>
                      <a:gd name="T55" fmla="*/ 0 h 344"/>
                      <a:gd name="T56" fmla="*/ 0 w 588"/>
                      <a:gd name="T57" fmla="*/ 0 h 344"/>
                      <a:gd name="T58" fmla="*/ 0 w 588"/>
                      <a:gd name="T59" fmla="*/ 0 h 344"/>
                      <a:gd name="T60" fmla="*/ 0 w 588"/>
                      <a:gd name="T61" fmla="*/ 0 h 344"/>
                      <a:gd name="T62" fmla="*/ 0 w 588"/>
                      <a:gd name="T63" fmla="*/ 0 h 344"/>
                      <a:gd name="T64" fmla="*/ 0 w 588"/>
                      <a:gd name="T65" fmla="*/ 0 h 344"/>
                      <a:gd name="T66" fmla="*/ 0 w 588"/>
                      <a:gd name="T67" fmla="*/ 0 h 344"/>
                      <a:gd name="T68" fmla="*/ 0 w 588"/>
                      <a:gd name="T69" fmla="*/ 0 h 344"/>
                      <a:gd name="T70" fmla="*/ 0 w 588"/>
                      <a:gd name="T71" fmla="*/ 0 h 344"/>
                      <a:gd name="T72" fmla="*/ 0 w 588"/>
                      <a:gd name="T73" fmla="*/ 0 h 344"/>
                      <a:gd name="T74" fmla="*/ 0 w 588"/>
                      <a:gd name="T75" fmla="*/ 0 h 344"/>
                      <a:gd name="T76" fmla="*/ 0 w 588"/>
                      <a:gd name="T77" fmla="*/ 0 h 344"/>
                      <a:gd name="T78" fmla="*/ 0 w 588"/>
                      <a:gd name="T79" fmla="*/ 0 h 344"/>
                      <a:gd name="T80" fmla="*/ 0 w 588"/>
                      <a:gd name="T81" fmla="*/ 0 h 344"/>
                      <a:gd name="T82" fmla="*/ 0 w 588"/>
                      <a:gd name="T83" fmla="*/ 0 h 344"/>
                      <a:gd name="T84" fmla="*/ 0 w 588"/>
                      <a:gd name="T85" fmla="*/ 0 h 344"/>
                      <a:gd name="T86" fmla="*/ 0 w 588"/>
                      <a:gd name="T87" fmla="*/ 0 h 344"/>
                      <a:gd name="T88" fmla="*/ 0 w 588"/>
                      <a:gd name="T89" fmla="*/ 0 h 344"/>
                      <a:gd name="T90" fmla="*/ 0 w 588"/>
                      <a:gd name="T91" fmla="*/ 0 h 344"/>
                      <a:gd name="T92" fmla="*/ 0 w 588"/>
                      <a:gd name="T93" fmla="*/ 0 h 344"/>
                      <a:gd name="T94" fmla="*/ 0 w 588"/>
                      <a:gd name="T95" fmla="*/ 0 h 344"/>
                      <a:gd name="T96" fmla="*/ 0 w 588"/>
                      <a:gd name="T97" fmla="*/ 0 h 344"/>
                      <a:gd name="T98" fmla="*/ 0 w 588"/>
                      <a:gd name="T99" fmla="*/ 0 h 344"/>
                      <a:gd name="T100" fmla="*/ 0 w 588"/>
                      <a:gd name="T101" fmla="*/ 0 h 344"/>
                      <a:gd name="T102" fmla="*/ 0 w 588"/>
                      <a:gd name="T103" fmla="*/ 0 h 344"/>
                      <a:gd name="T104" fmla="*/ 0 w 588"/>
                      <a:gd name="T105" fmla="*/ 0 h 344"/>
                      <a:gd name="T106" fmla="*/ 0 w 588"/>
                      <a:gd name="T107" fmla="*/ 0 h 344"/>
                      <a:gd name="T108" fmla="*/ 0 w 588"/>
                      <a:gd name="T109" fmla="*/ 0 h 344"/>
                      <a:gd name="T110" fmla="*/ 0 w 588"/>
                      <a:gd name="T111" fmla="*/ 0 h 34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88"/>
                      <a:gd name="T169" fmla="*/ 0 h 344"/>
                      <a:gd name="T170" fmla="*/ 588 w 588"/>
                      <a:gd name="T171" fmla="*/ 344 h 34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88" h="344">
                        <a:moveTo>
                          <a:pt x="288" y="294"/>
                        </a:moveTo>
                        <a:lnTo>
                          <a:pt x="381" y="269"/>
                        </a:lnTo>
                        <a:lnTo>
                          <a:pt x="457" y="236"/>
                        </a:lnTo>
                        <a:lnTo>
                          <a:pt x="510" y="198"/>
                        </a:lnTo>
                        <a:lnTo>
                          <a:pt x="531" y="176"/>
                        </a:lnTo>
                        <a:lnTo>
                          <a:pt x="454" y="105"/>
                        </a:lnTo>
                        <a:lnTo>
                          <a:pt x="391" y="66"/>
                        </a:lnTo>
                        <a:lnTo>
                          <a:pt x="331" y="29"/>
                        </a:lnTo>
                        <a:lnTo>
                          <a:pt x="318" y="29"/>
                        </a:lnTo>
                        <a:lnTo>
                          <a:pt x="281" y="42"/>
                        </a:lnTo>
                        <a:lnTo>
                          <a:pt x="231" y="56"/>
                        </a:lnTo>
                        <a:lnTo>
                          <a:pt x="141" y="63"/>
                        </a:lnTo>
                        <a:lnTo>
                          <a:pt x="54" y="61"/>
                        </a:lnTo>
                        <a:lnTo>
                          <a:pt x="31" y="63"/>
                        </a:lnTo>
                        <a:lnTo>
                          <a:pt x="31" y="79"/>
                        </a:lnTo>
                        <a:lnTo>
                          <a:pt x="49" y="105"/>
                        </a:lnTo>
                        <a:lnTo>
                          <a:pt x="85" y="150"/>
                        </a:lnTo>
                        <a:lnTo>
                          <a:pt x="131" y="187"/>
                        </a:lnTo>
                        <a:lnTo>
                          <a:pt x="188" y="242"/>
                        </a:lnTo>
                        <a:lnTo>
                          <a:pt x="241" y="282"/>
                        </a:lnTo>
                        <a:lnTo>
                          <a:pt x="275" y="305"/>
                        </a:lnTo>
                        <a:lnTo>
                          <a:pt x="285" y="329"/>
                        </a:lnTo>
                        <a:lnTo>
                          <a:pt x="273" y="344"/>
                        </a:lnTo>
                        <a:lnTo>
                          <a:pt x="254" y="336"/>
                        </a:lnTo>
                        <a:lnTo>
                          <a:pt x="199" y="286"/>
                        </a:lnTo>
                        <a:lnTo>
                          <a:pt x="131" y="229"/>
                        </a:lnTo>
                        <a:lnTo>
                          <a:pt x="81" y="187"/>
                        </a:lnTo>
                        <a:lnTo>
                          <a:pt x="48" y="150"/>
                        </a:lnTo>
                        <a:lnTo>
                          <a:pt x="19" y="111"/>
                        </a:lnTo>
                        <a:lnTo>
                          <a:pt x="6" y="85"/>
                        </a:lnTo>
                        <a:lnTo>
                          <a:pt x="0" y="56"/>
                        </a:lnTo>
                        <a:lnTo>
                          <a:pt x="8" y="37"/>
                        </a:lnTo>
                        <a:lnTo>
                          <a:pt x="29" y="29"/>
                        </a:lnTo>
                        <a:lnTo>
                          <a:pt x="67" y="32"/>
                        </a:lnTo>
                        <a:lnTo>
                          <a:pt x="138" y="42"/>
                        </a:lnTo>
                        <a:lnTo>
                          <a:pt x="198" y="42"/>
                        </a:lnTo>
                        <a:lnTo>
                          <a:pt x="241" y="29"/>
                        </a:lnTo>
                        <a:lnTo>
                          <a:pt x="291" y="19"/>
                        </a:lnTo>
                        <a:lnTo>
                          <a:pt x="312" y="0"/>
                        </a:lnTo>
                        <a:lnTo>
                          <a:pt x="335" y="0"/>
                        </a:lnTo>
                        <a:lnTo>
                          <a:pt x="388" y="32"/>
                        </a:lnTo>
                        <a:lnTo>
                          <a:pt x="444" y="75"/>
                        </a:lnTo>
                        <a:lnTo>
                          <a:pt x="504" y="113"/>
                        </a:lnTo>
                        <a:lnTo>
                          <a:pt x="538" y="137"/>
                        </a:lnTo>
                        <a:lnTo>
                          <a:pt x="573" y="161"/>
                        </a:lnTo>
                        <a:lnTo>
                          <a:pt x="588" y="169"/>
                        </a:lnTo>
                        <a:lnTo>
                          <a:pt x="579" y="186"/>
                        </a:lnTo>
                        <a:lnTo>
                          <a:pt x="554" y="200"/>
                        </a:lnTo>
                        <a:lnTo>
                          <a:pt x="525" y="226"/>
                        </a:lnTo>
                        <a:lnTo>
                          <a:pt x="497" y="236"/>
                        </a:lnTo>
                        <a:lnTo>
                          <a:pt x="448" y="257"/>
                        </a:lnTo>
                        <a:lnTo>
                          <a:pt x="412" y="273"/>
                        </a:lnTo>
                        <a:lnTo>
                          <a:pt x="373" y="298"/>
                        </a:lnTo>
                        <a:lnTo>
                          <a:pt x="331" y="305"/>
                        </a:lnTo>
                        <a:lnTo>
                          <a:pt x="298" y="307"/>
                        </a:lnTo>
                        <a:lnTo>
                          <a:pt x="288" y="2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 name="Freeform 251">
                    <a:extLst>
                      <a:ext uri="{FF2B5EF4-FFF2-40B4-BE49-F238E27FC236}">
                        <a16:creationId xmlns:a16="http://schemas.microsoft.com/office/drawing/2014/main" id="{0C246720-0F64-4BEA-8DF9-73F7605DD027}"/>
                      </a:ext>
                    </a:extLst>
                  </p:cNvPr>
                  <p:cNvSpPr>
                    <a:spLocks/>
                  </p:cNvSpPr>
                  <p:nvPr/>
                </p:nvSpPr>
                <p:spPr bwMode="auto">
                  <a:xfrm>
                    <a:off x="4162" y="1095"/>
                    <a:ext cx="62" cy="40"/>
                  </a:xfrm>
                  <a:custGeom>
                    <a:avLst/>
                    <a:gdLst>
                      <a:gd name="T0" fmla="*/ 0 w 186"/>
                      <a:gd name="T1" fmla="*/ 0 h 118"/>
                      <a:gd name="T2" fmla="*/ 0 w 186"/>
                      <a:gd name="T3" fmla="*/ 0 h 118"/>
                      <a:gd name="T4" fmla="*/ 0 w 186"/>
                      <a:gd name="T5" fmla="*/ 0 h 118"/>
                      <a:gd name="T6" fmla="*/ 0 w 186"/>
                      <a:gd name="T7" fmla="*/ 0 h 118"/>
                      <a:gd name="T8" fmla="*/ 0 w 186"/>
                      <a:gd name="T9" fmla="*/ 0 h 118"/>
                      <a:gd name="T10" fmla="*/ 0 w 186"/>
                      <a:gd name="T11" fmla="*/ 0 h 118"/>
                      <a:gd name="T12" fmla="*/ 0 w 186"/>
                      <a:gd name="T13" fmla="*/ 0 h 118"/>
                      <a:gd name="T14" fmla="*/ 0 w 186"/>
                      <a:gd name="T15" fmla="*/ 0 h 118"/>
                      <a:gd name="T16" fmla="*/ 0 w 186"/>
                      <a:gd name="T17" fmla="*/ 0 h 118"/>
                      <a:gd name="T18" fmla="*/ 0 w 186"/>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6"/>
                      <a:gd name="T31" fmla="*/ 0 h 118"/>
                      <a:gd name="T32" fmla="*/ 186 w 186"/>
                      <a:gd name="T33" fmla="*/ 118 h 1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6" h="118">
                        <a:moveTo>
                          <a:pt x="157" y="14"/>
                        </a:moveTo>
                        <a:lnTo>
                          <a:pt x="118" y="45"/>
                        </a:lnTo>
                        <a:lnTo>
                          <a:pt x="82" y="74"/>
                        </a:lnTo>
                        <a:lnTo>
                          <a:pt x="29" y="93"/>
                        </a:lnTo>
                        <a:lnTo>
                          <a:pt x="0" y="102"/>
                        </a:lnTo>
                        <a:lnTo>
                          <a:pt x="23" y="118"/>
                        </a:lnTo>
                        <a:lnTo>
                          <a:pt x="61" y="112"/>
                        </a:lnTo>
                        <a:lnTo>
                          <a:pt x="119" y="74"/>
                        </a:lnTo>
                        <a:lnTo>
                          <a:pt x="186" y="0"/>
                        </a:lnTo>
                        <a:lnTo>
                          <a:pt x="15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4" name="Group 252">
                  <a:extLst>
                    <a:ext uri="{FF2B5EF4-FFF2-40B4-BE49-F238E27FC236}">
                      <a16:creationId xmlns:a16="http://schemas.microsoft.com/office/drawing/2014/main" id="{ACF47047-4A41-4C89-B9B3-CF8FAC8F09A3}"/>
                    </a:ext>
                  </a:extLst>
                </p:cNvPr>
                <p:cNvGrpSpPr>
                  <a:grpSpLocks/>
                </p:cNvGrpSpPr>
                <p:nvPr/>
              </p:nvGrpSpPr>
              <p:grpSpPr bwMode="auto">
                <a:xfrm>
                  <a:off x="4848" y="3258"/>
                  <a:ext cx="154" cy="387"/>
                  <a:chOff x="4024" y="1008"/>
                  <a:chExt cx="229" cy="517"/>
                </a:xfrm>
              </p:grpSpPr>
              <p:sp>
                <p:nvSpPr>
                  <p:cNvPr id="278" name="Freeform 253">
                    <a:extLst>
                      <a:ext uri="{FF2B5EF4-FFF2-40B4-BE49-F238E27FC236}">
                        <a16:creationId xmlns:a16="http://schemas.microsoft.com/office/drawing/2014/main" id="{6C14459D-5F05-4C49-8EA6-ED598E81640F}"/>
                      </a:ext>
                    </a:extLst>
                  </p:cNvPr>
                  <p:cNvSpPr>
                    <a:spLocks/>
                  </p:cNvSpPr>
                  <p:nvPr/>
                </p:nvSpPr>
                <p:spPr bwMode="auto">
                  <a:xfrm>
                    <a:off x="4028" y="1031"/>
                    <a:ext cx="121" cy="487"/>
                  </a:xfrm>
                  <a:custGeom>
                    <a:avLst/>
                    <a:gdLst>
                      <a:gd name="T0" fmla="*/ 0 w 361"/>
                      <a:gd name="T1" fmla="*/ 0 h 1460"/>
                      <a:gd name="T2" fmla="*/ 0 w 361"/>
                      <a:gd name="T3" fmla="*/ 0 h 1460"/>
                      <a:gd name="T4" fmla="*/ 0 w 361"/>
                      <a:gd name="T5" fmla="*/ 0 h 1460"/>
                      <a:gd name="T6" fmla="*/ 0 w 361"/>
                      <a:gd name="T7" fmla="*/ 0 h 1460"/>
                      <a:gd name="T8" fmla="*/ 0 w 361"/>
                      <a:gd name="T9" fmla="*/ 0 h 1460"/>
                      <a:gd name="T10" fmla="*/ 0 w 361"/>
                      <a:gd name="T11" fmla="*/ 0 h 1460"/>
                      <a:gd name="T12" fmla="*/ 0 w 361"/>
                      <a:gd name="T13" fmla="*/ 0 h 1460"/>
                      <a:gd name="T14" fmla="*/ 0 w 361"/>
                      <a:gd name="T15" fmla="*/ 0 h 1460"/>
                      <a:gd name="T16" fmla="*/ 0 w 361"/>
                      <a:gd name="T17" fmla="*/ 0 h 1460"/>
                      <a:gd name="T18" fmla="*/ 0 w 361"/>
                      <a:gd name="T19" fmla="*/ 0 h 1460"/>
                      <a:gd name="T20" fmla="*/ 0 w 361"/>
                      <a:gd name="T21" fmla="*/ 0 h 1460"/>
                      <a:gd name="T22" fmla="*/ 0 w 361"/>
                      <a:gd name="T23" fmla="*/ 0 h 1460"/>
                      <a:gd name="T24" fmla="*/ 0 w 361"/>
                      <a:gd name="T25" fmla="*/ 0 h 1460"/>
                      <a:gd name="T26" fmla="*/ 0 w 361"/>
                      <a:gd name="T27" fmla="*/ 0 h 1460"/>
                      <a:gd name="T28" fmla="*/ 0 w 361"/>
                      <a:gd name="T29" fmla="*/ 0 h 1460"/>
                      <a:gd name="T30" fmla="*/ 0 w 361"/>
                      <a:gd name="T31" fmla="*/ 0 h 1460"/>
                      <a:gd name="T32" fmla="*/ 0 w 361"/>
                      <a:gd name="T33" fmla="*/ 0 h 1460"/>
                      <a:gd name="T34" fmla="*/ 0 w 361"/>
                      <a:gd name="T35" fmla="*/ 0 h 1460"/>
                      <a:gd name="T36" fmla="*/ 0 w 361"/>
                      <a:gd name="T37" fmla="*/ 0 h 1460"/>
                      <a:gd name="T38" fmla="*/ 0 w 361"/>
                      <a:gd name="T39" fmla="*/ 0 h 1460"/>
                      <a:gd name="T40" fmla="*/ 0 w 361"/>
                      <a:gd name="T41" fmla="*/ 0 h 1460"/>
                      <a:gd name="T42" fmla="*/ 0 w 361"/>
                      <a:gd name="T43" fmla="*/ 0 h 1460"/>
                      <a:gd name="T44" fmla="*/ 0 w 361"/>
                      <a:gd name="T45" fmla="*/ 0 h 1460"/>
                      <a:gd name="T46" fmla="*/ 0 w 361"/>
                      <a:gd name="T47" fmla="*/ 0 h 1460"/>
                      <a:gd name="T48" fmla="*/ 0 w 361"/>
                      <a:gd name="T49" fmla="*/ 0 h 1460"/>
                      <a:gd name="T50" fmla="*/ 0 w 361"/>
                      <a:gd name="T51" fmla="*/ 0 h 1460"/>
                      <a:gd name="T52" fmla="*/ 0 w 361"/>
                      <a:gd name="T53" fmla="*/ 0 h 1460"/>
                      <a:gd name="T54" fmla="*/ 0 w 361"/>
                      <a:gd name="T55" fmla="*/ 0 h 1460"/>
                      <a:gd name="T56" fmla="*/ 0 w 361"/>
                      <a:gd name="T57" fmla="*/ 0 h 1460"/>
                      <a:gd name="T58" fmla="*/ 0 w 361"/>
                      <a:gd name="T59" fmla="*/ 0 h 1460"/>
                      <a:gd name="T60" fmla="*/ 0 w 361"/>
                      <a:gd name="T61" fmla="*/ 0 h 1460"/>
                      <a:gd name="T62" fmla="*/ 0 w 361"/>
                      <a:gd name="T63" fmla="*/ 0 h 1460"/>
                      <a:gd name="T64" fmla="*/ 0 w 361"/>
                      <a:gd name="T65" fmla="*/ 0 h 1460"/>
                      <a:gd name="T66" fmla="*/ 0 w 361"/>
                      <a:gd name="T67" fmla="*/ 0 h 1460"/>
                      <a:gd name="T68" fmla="*/ 0 w 361"/>
                      <a:gd name="T69" fmla="*/ 0 h 1460"/>
                      <a:gd name="T70" fmla="*/ 0 w 361"/>
                      <a:gd name="T71" fmla="*/ 0 h 1460"/>
                      <a:gd name="T72" fmla="*/ 0 w 361"/>
                      <a:gd name="T73" fmla="*/ 0 h 1460"/>
                      <a:gd name="T74" fmla="*/ 0 w 361"/>
                      <a:gd name="T75" fmla="*/ 0 h 1460"/>
                      <a:gd name="T76" fmla="*/ 0 w 361"/>
                      <a:gd name="T77" fmla="*/ 0 h 1460"/>
                      <a:gd name="T78" fmla="*/ 0 w 361"/>
                      <a:gd name="T79" fmla="*/ 0 h 1460"/>
                      <a:gd name="T80" fmla="*/ 0 w 361"/>
                      <a:gd name="T81" fmla="*/ 0 h 1460"/>
                      <a:gd name="T82" fmla="*/ 0 w 361"/>
                      <a:gd name="T83" fmla="*/ 0 h 1460"/>
                      <a:gd name="T84" fmla="*/ 0 w 361"/>
                      <a:gd name="T85" fmla="*/ 0 h 1460"/>
                      <a:gd name="T86" fmla="*/ 0 w 361"/>
                      <a:gd name="T87" fmla="*/ 0 h 1460"/>
                      <a:gd name="T88" fmla="*/ 0 w 361"/>
                      <a:gd name="T89" fmla="*/ 0 h 1460"/>
                      <a:gd name="T90" fmla="*/ 0 w 361"/>
                      <a:gd name="T91" fmla="*/ 0 h 1460"/>
                      <a:gd name="T92" fmla="*/ 0 w 361"/>
                      <a:gd name="T93" fmla="*/ 0 h 1460"/>
                      <a:gd name="T94" fmla="*/ 0 w 361"/>
                      <a:gd name="T95" fmla="*/ 0 h 1460"/>
                      <a:gd name="T96" fmla="*/ 0 w 361"/>
                      <a:gd name="T97" fmla="*/ 0 h 1460"/>
                      <a:gd name="T98" fmla="*/ 0 w 361"/>
                      <a:gd name="T99" fmla="*/ 0 h 1460"/>
                      <a:gd name="T100" fmla="*/ 0 w 361"/>
                      <a:gd name="T101" fmla="*/ 0 h 1460"/>
                      <a:gd name="T102" fmla="*/ 0 w 361"/>
                      <a:gd name="T103" fmla="*/ 0 h 1460"/>
                      <a:gd name="T104" fmla="*/ 0 w 361"/>
                      <a:gd name="T105" fmla="*/ 0 h 1460"/>
                      <a:gd name="T106" fmla="*/ 0 w 361"/>
                      <a:gd name="T107" fmla="*/ 0 h 1460"/>
                      <a:gd name="T108" fmla="*/ 0 w 361"/>
                      <a:gd name="T109" fmla="*/ 0 h 1460"/>
                      <a:gd name="T110" fmla="*/ 0 w 361"/>
                      <a:gd name="T111" fmla="*/ 0 h 146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61"/>
                      <a:gd name="T169" fmla="*/ 0 h 1460"/>
                      <a:gd name="T170" fmla="*/ 361 w 361"/>
                      <a:gd name="T171" fmla="*/ 1460 h 146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61" h="1460">
                        <a:moveTo>
                          <a:pt x="355" y="262"/>
                        </a:moveTo>
                        <a:lnTo>
                          <a:pt x="361" y="316"/>
                        </a:lnTo>
                        <a:lnTo>
                          <a:pt x="361" y="605"/>
                        </a:lnTo>
                        <a:lnTo>
                          <a:pt x="335" y="994"/>
                        </a:lnTo>
                        <a:lnTo>
                          <a:pt x="337" y="1241"/>
                        </a:lnTo>
                        <a:lnTo>
                          <a:pt x="350" y="1412"/>
                        </a:lnTo>
                        <a:lnTo>
                          <a:pt x="337" y="1460"/>
                        </a:lnTo>
                        <a:lnTo>
                          <a:pt x="316" y="1449"/>
                        </a:lnTo>
                        <a:lnTo>
                          <a:pt x="194" y="1355"/>
                        </a:lnTo>
                        <a:lnTo>
                          <a:pt x="163" y="1337"/>
                        </a:lnTo>
                        <a:lnTo>
                          <a:pt x="144" y="1310"/>
                        </a:lnTo>
                        <a:lnTo>
                          <a:pt x="113" y="1274"/>
                        </a:lnTo>
                        <a:lnTo>
                          <a:pt x="71" y="1237"/>
                        </a:lnTo>
                        <a:lnTo>
                          <a:pt x="50" y="1187"/>
                        </a:lnTo>
                        <a:lnTo>
                          <a:pt x="0" y="1144"/>
                        </a:lnTo>
                        <a:lnTo>
                          <a:pt x="0" y="1118"/>
                        </a:lnTo>
                        <a:lnTo>
                          <a:pt x="26" y="1084"/>
                        </a:lnTo>
                        <a:lnTo>
                          <a:pt x="37" y="1041"/>
                        </a:lnTo>
                        <a:lnTo>
                          <a:pt x="31" y="1018"/>
                        </a:lnTo>
                        <a:lnTo>
                          <a:pt x="18" y="981"/>
                        </a:lnTo>
                        <a:lnTo>
                          <a:pt x="14" y="954"/>
                        </a:lnTo>
                        <a:lnTo>
                          <a:pt x="33" y="912"/>
                        </a:lnTo>
                        <a:lnTo>
                          <a:pt x="33" y="884"/>
                        </a:lnTo>
                        <a:lnTo>
                          <a:pt x="13" y="829"/>
                        </a:lnTo>
                        <a:lnTo>
                          <a:pt x="13" y="797"/>
                        </a:lnTo>
                        <a:lnTo>
                          <a:pt x="24" y="773"/>
                        </a:lnTo>
                        <a:lnTo>
                          <a:pt x="45" y="744"/>
                        </a:lnTo>
                        <a:lnTo>
                          <a:pt x="44" y="694"/>
                        </a:lnTo>
                        <a:lnTo>
                          <a:pt x="31" y="653"/>
                        </a:lnTo>
                        <a:lnTo>
                          <a:pt x="44" y="605"/>
                        </a:lnTo>
                        <a:lnTo>
                          <a:pt x="56" y="594"/>
                        </a:lnTo>
                        <a:lnTo>
                          <a:pt x="45" y="550"/>
                        </a:lnTo>
                        <a:lnTo>
                          <a:pt x="18" y="503"/>
                        </a:lnTo>
                        <a:lnTo>
                          <a:pt x="13" y="473"/>
                        </a:lnTo>
                        <a:lnTo>
                          <a:pt x="18" y="444"/>
                        </a:lnTo>
                        <a:lnTo>
                          <a:pt x="52" y="418"/>
                        </a:lnTo>
                        <a:lnTo>
                          <a:pt x="50" y="397"/>
                        </a:lnTo>
                        <a:lnTo>
                          <a:pt x="14" y="331"/>
                        </a:lnTo>
                        <a:lnTo>
                          <a:pt x="2" y="279"/>
                        </a:lnTo>
                        <a:lnTo>
                          <a:pt x="13" y="250"/>
                        </a:lnTo>
                        <a:lnTo>
                          <a:pt x="45" y="223"/>
                        </a:lnTo>
                        <a:lnTo>
                          <a:pt x="37" y="200"/>
                        </a:lnTo>
                        <a:lnTo>
                          <a:pt x="14" y="173"/>
                        </a:lnTo>
                        <a:lnTo>
                          <a:pt x="14" y="144"/>
                        </a:lnTo>
                        <a:lnTo>
                          <a:pt x="52" y="124"/>
                        </a:lnTo>
                        <a:lnTo>
                          <a:pt x="68" y="103"/>
                        </a:lnTo>
                        <a:lnTo>
                          <a:pt x="37" y="60"/>
                        </a:lnTo>
                        <a:lnTo>
                          <a:pt x="37" y="37"/>
                        </a:lnTo>
                        <a:lnTo>
                          <a:pt x="74" y="23"/>
                        </a:lnTo>
                        <a:lnTo>
                          <a:pt x="77" y="0"/>
                        </a:lnTo>
                        <a:lnTo>
                          <a:pt x="118" y="60"/>
                        </a:lnTo>
                        <a:lnTo>
                          <a:pt x="169" y="123"/>
                        </a:lnTo>
                        <a:lnTo>
                          <a:pt x="231" y="173"/>
                        </a:lnTo>
                        <a:lnTo>
                          <a:pt x="281" y="213"/>
                        </a:lnTo>
                        <a:lnTo>
                          <a:pt x="335" y="244"/>
                        </a:lnTo>
                        <a:lnTo>
                          <a:pt x="355" y="26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9" name="Freeform 254">
                    <a:extLst>
                      <a:ext uri="{FF2B5EF4-FFF2-40B4-BE49-F238E27FC236}">
                        <a16:creationId xmlns:a16="http://schemas.microsoft.com/office/drawing/2014/main" id="{DD20C494-4B09-4053-814E-A6D0032155DC}"/>
                      </a:ext>
                    </a:extLst>
                  </p:cNvPr>
                  <p:cNvSpPr>
                    <a:spLocks/>
                  </p:cNvSpPr>
                  <p:nvPr/>
                </p:nvSpPr>
                <p:spPr bwMode="auto">
                  <a:xfrm>
                    <a:off x="4024" y="1039"/>
                    <a:ext cx="35" cy="370"/>
                  </a:xfrm>
                  <a:custGeom>
                    <a:avLst/>
                    <a:gdLst>
                      <a:gd name="T0" fmla="*/ 0 w 105"/>
                      <a:gd name="T1" fmla="*/ 0 h 1112"/>
                      <a:gd name="T2" fmla="*/ 0 w 105"/>
                      <a:gd name="T3" fmla="*/ 0 h 1112"/>
                      <a:gd name="T4" fmla="*/ 0 w 105"/>
                      <a:gd name="T5" fmla="*/ 0 h 1112"/>
                      <a:gd name="T6" fmla="*/ 0 w 105"/>
                      <a:gd name="T7" fmla="*/ 0 h 1112"/>
                      <a:gd name="T8" fmla="*/ 0 w 105"/>
                      <a:gd name="T9" fmla="*/ 0 h 1112"/>
                      <a:gd name="T10" fmla="*/ 0 w 105"/>
                      <a:gd name="T11" fmla="*/ 0 h 1112"/>
                      <a:gd name="T12" fmla="*/ 0 w 105"/>
                      <a:gd name="T13" fmla="*/ 0 h 1112"/>
                      <a:gd name="T14" fmla="*/ 0 w 105"/>
                      <a:gd name="T15" fmla="*/ 0 h 1112"/>
                      <a:gd name="T16" fmla="*/ 0 w 105"/>
                      <a:gd name="T17" fmla="*/ 0 h 1112"/>
                      <a:gd name="T18" fmla="*/ 0 w 105"/>
                      <a:gd name="T19" fmla="*/ 0 h 1112"/>
                      <a:gd name="T20" fmla="*/ 0 w 105"/>
                      <a:gd name="T21" fmla="*/ 0 h 1112"/>
                      <a:gd name="T22" fmla="*/ 0 w 105"/>
                      <a:gd name="T23" fmla="*/ 0 h 1112"/>
                      <a:gd name="T24" fmla="*/ 0 w 105"/>
                      <a:gd name="T25" fmla="*/ 0 h 1112"/>
                      <a:gd name="T26" fmla="*/ 0 w 105"/>
                      <a:gd name="T27" fmla="*/ 0 h 1112"/>
                      <a:gd name="T28" fmla="*/ 0 w 105"/>
                      <a:gd name="T29" fmla="*/ 0 h 1112"/>
                      <a:gd name="T30" fmla="*/ 0 w 105"/>
                      <a:gd name="T31" fmla="*/ 0 h 1112"/>
                      <a:gd name="T32" fmla="*/ 0 w 105"/>
                      <a:gd name="T33" fmla="*/ 0 h 1112"/>
                      <a:gd name="T34" fmla="*/ 0 w 105"/>
                      <a:gd name="T35" fmla="*/ 0 h 1112"/>
                      <a:gd name="T36" fmla="*/ 0 w 105"/>
                      <a:gd name="T37" fmla="*/ 0 h 1112"/>
                      <a:gd name="T38" fmla="*/ 0 w 105"/>
                      <a:gd name="T39" fmla="*/ 0 h 1112"/>
                      <a:gd name="T40" fmla="*/ 0 w 105"/>
                      <a:gd name="T41" fmla="*/ 0 h 1112"/>
                      <a:gd name="T42" fmla="*/ 0 w 105"/>
                      <a:gd name="T43" fmla="*/ 0 h 1112"/>
                      <a:gd name="T44" fmla="*/ 0 w 105"/>
                      <a:gd name="T45" fmla="*/ 0 h 1112"/>
                      <a:gd name="T46" fmla="*/ 0 w 105"/>
                      <a:gd name="T47" fmla="*/ 0 h 1112"/>
                      <a:gd name="T48" fmla="*/ 0 w 105"/>
                      <a:gd name="T49" fmla="*/ 0 h 1112"/>
                      <a:gd name="T50" fmla="*/ 0 w 105"/>
                      <a:gd name="T51" fmla="*/ 0 h 1112"/>
                      <a:gd name="T52" fmla="*/ 0 w 105"/>
                      <a:gd name="T53" fmla="*/ 0 h 1112"/>
                      <a:gd name="T54" fmla="*/ 0 w 105"/>
                      <a:gd name="T55" fmla="*/ 0 h 1112"/>
                      <a:gd name="T56" fmla="*/ 0 w 105"/>
                      <a:gd name="T57" fmla="*/ 0 h 1112"/>
                      <a:gd name="T58" fmla="*/ 0 w 105"/>
                      <a:gd name="T59" fmla="*/ 0 h 1112"/>
                      <a:gd name="T60" fmla="*/ 0 w 105"/>
                      <a:gd name="T61" fmla="*/ 0 h 1112"/>
                      <a:gd name="T62" fmla="*/ 0 w 105"/>
                      <a:gd name="T63" fmla="*/ 0 h 1112"/>
                      <a:gd name="T64" fmla="*/ 0 w 105"/>
                      <a:gd name="T65" fmla="*/ 0 h 1112"/>
                      <a:gd name="T66" fmla="*/ 0 w 105"/>
                      <a:gd name="T67" fmla="*/ 0 h 1112"/>
                      <a:gd name="T68" fmla="*/ 0 w 105"/>
                      <a:gd name="T69" fmla="*/ 0 h 1112"/>
                      <a:gd name="T70" fmla="*/ 0 w 105"/>
                      <a:gd name="T71" fmla="*/ 0 h 1112"/>
                      <a:gd name="T72" fmla="*/ 0 w 105"/>
                      <a:gd name="T73" fmla="*/ 0 h 1112"/>
                      <a:gd name="T74" fmla="*/ 0 w 105"/>
                      <a:gd name="T75" fmla="*/ 0 h 1112"/>
                      <a:gd name="T76" fmla="*/ 0 w 105"/>
                      <a:gd name="T77" fmla="*/ 0 h 1112"/>
                      <a:gd name="T78" fmla="*/ 0 w 105"/>
                      <a:gd name="T79" fmla="*/ 0 h 1112"/>
                      <a:gd name="T80" fmla="*/ 0 w 105"/>
                      <a:gd name="T81" fmla="*/ 0 h 1112"/>
                      <a:gd name="T82" fmla="*/ 0 w 105"/>
                      <a:gd name="T83" fmla="*/ 0 h 1112"/>
                      <a:gd name="T84" fmla="*/ 0 w 105"/>
                      <a:gd name="T85" fmla="*/ 0 h 1112"/>
                      <a:gd name="T86" fmla="*/ 0 w 105"/>
                      <a:gd name="T87" fmla="*/ 0 h 1112"/>
                      <a:gd name="T88" fmla="*/ 0 w 105"/>
                      <a:gd name="T89" fmla="*/ 0 h 1112"/>
                      <a:gd name="T90" fmla="*/ 0 w 105"/>
                      <a:gd name="T91" fmla="*/ 0 h 1112"/>
                      <a:gd name="T92" fmla="*/ 0 w 105"/>
                      <a:gd name="T93" fmla="*/ 0 h 1112"/>
                      <a:gd name="T94" fmla="*/ 0 w 105"/>
                      <a:gd name="T95" fmla="*/ 0 h 1112"/>
                      <a:gd name="T96" fmla="*/ 0 w 105"/>
                      <a:gd name="T97" fmla="*/ 0 h 111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5"/>
                      <a:gd name="T148" fmla="*/ 0 h 1112"/>
                      <a:gd name="T149" fmla="*/ 105 w 105"/>
                      <a:gd name="T150" fmla="*/ 1112 h 111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5" h="1112">
                        <a:moveTo>
                          <a:pt x="52" y="0"/>
                        </a:moveTo>
                        <a:lnTo>
                          <a:pt x="71" y="37"/>
                        </a:lnTo>
                        <a:lnTo>
                          <a:pt x="88" y="61"/>
                        </a:lnTo>
                        <a:lnTo>
                          <a:pt x="105" y="77"/>
                        </a:lnTo>
                        <a:lnTo>
                          <a:pt x="100" y="95"/>
                        </a:lnTo>
                        <a:lnTo>
                          <a:pt x="84" y="108"/>
                        </a:lnTo>
                        <a:lnTo>
                          <a:pt x="58" y="114"/>
                        </a:lnTo>
                        <a:lnTo>
                          <a:pt x="39" y="130"/>
                        </a:lnTo>
                        <a:lnTo>
                          <a:pt x="44" y="150"/>
                        </a:lnTo>
                        <a:lnTo>
                          <a:pt x="57" y="161"/>
                        </a:lnTo>
                        <a:lnTo>
                          <a:pt x="78" y="187"/>
                        </a:lnTo>
                        <a:lnTo>
                          <a:pt x="78" y="201"/>
                        </a:lnTo>
                        <a:lnTo>
                          <a:pt x="71" y="214"/>
                        </a:lnTo>
                        <a:lnTo>
                          <a:pt x="52" y="227"/>
                        </a:lnTo>
                        <a:lnTo>
                          <a:pt x="34" y="239"/>
                        </a:lnTo>
                        <a:lnTo>
                          <a:pt x="31" y="258"/>
                        </a:lnTo>
                        <a:lnTo>
                          <a:pt x="37" y="277"/>
                        </a:lnTo>
                        <a:lnTo>
                          <a:pt x="52" y="314"/>
                        </a:lnTo>
                        <a:lnTo>
                          <a:pt x="65" y="343"/>
                        </a:lnTo>
                        <a:lnTo>
                          <a:pt x="78" y="364"/>
                        </a:lnTo>
                        <a:lnTo>
                          <a:pt x="78" y="387"/>
                        </a:lnTo>
                        <a:lnTo>
                          <a:pt x="71" y="408"/>
                        </a:lnTo>
                        <a:lnTo>
                          <a:pt x="52" y="427"/>
                        </a:lnTo>
                        <a:lnTo>
                          <a:pt x="39" y="445"/>
                        </a:lnTo>
                        <a:lnTo>
                          <a:pt x="44" y="476"/>
                        </a:lnTo>
                        <a:lnTo>
                          <a:pt x="75" y="524"/>
                        </a:lnTo>
                        <a:lnTo>
                          <a:pt x="88" y="550"/>
                        </a:lnTo>
                        <a:lnTo>
                          <a:pt x="89" y="574"/>
                        </a:lnTo>
                        <a:lnTo>
                          <a:pt x="78" y="593"/>
                        </a:lnTo>
                        <a:lnTo>
                          <a:pt x="63" y="611"/>
                        </a:lnTo>
                        <a:lnTo>
                          <a:pt x="58" y="637"/>
                        </a:lnTo>
                        <a:lnTo>
                          <a:pt x="68" y="668"/>
                        </a:lnTo>
                        <a:lnTo>
                          <a:pt x="81" y="701"/>
                        </a:lnTo>
                        <a:lnTo>
                          <a:pt x="88" y="724"/>
                        </a:lnTo>
                        <a:lnTo>
                          <a:pt x="81" y="739"/>
                        </a:lnTo>
                        <a:lnTo>
                          <a:pt x="65" y="756"/>
                        </a:lnTo>
                        <a:lnTo>
                          <a:pt x="44" y="774"/>
                        </a:lnTo>
                        <a:lnTo>
                          <a:pt x="34" y="793"/>
                        </a:lnTo>
                        <a:lnTo>
                          <a:pt x="44" y="826"/>
                        </a:lnTo>
                        <a:lnTo>
                          <a:pt x="65" y="861"/>
                        </a:lnTo>
                        <a:lnTo>
                          <a:pt x="75" y="887"/>
                        </a:lnTo>
                        <a:lnTo>
                          <a:pt x="78" y="908"/>
                        </a:lnTo>
                        <a:lnTo>
                          <a:pt x="71" y="918"/>
                        </a:lnTo>
                        <a:lnTo>
                          <a:pt x="50" y="918"/>
                        </a:lnTo>
                        <a:lnTo>
                          <a:pt x="44" y="964"/>
                        </a:lnTo>
                        <a:lnTo>
                          <a:pt x="57" y="993"/>
                        </a:lnTo>
                        <a:lnTo>
                          <a:pt x="68" y="1014"/>
                        </a:lnTo>
                        <a:lnTo>
                          <a:pt x="71" y="1032"/>
                        </a:lnTo>
                        <a:lnTo>
                          <a:pt x="71" y="1050"/>
                        </a:lnTo>
                        <a:lnTo>
                          <a:pt x="50" y="1076"/>
                        </a:lnTo>
                        <a:lnTo>
                          <a:pt x="21" y="1112"/>
                        </a:lnTo>
                        <a:lnTo>
                          <a:pt x="2" y="1100"/>
                        </a:lnTo>
                        <a:lnTo>
                          <a:pt x="8" y="1071"/>
                        </a:lnTo>
                        <a:lnTo>
                          <a:pt x="37" y="1024"/>
                        </a:lnTo>
                        <a:lnTo>
                          <a:pt x="34" y="995"/>
                        </a:lnTo>
                        <a:lnTo>
                          <a:pt x="21" y="961"/>
                        </a:lnTo>
                        <a:lnTo>
                          <a:pt x="13" y="932"/>
                        </a:lnTo>
                        <a:lnTo>
                          <a:pt x="25" y="908"/>
                        </a:lnTo>
                        <a:lnTo>
                          <a:pt x="37" y="900"/>
                        </a:lnTo>
                        <a:lnTo>
                          <a:pt x="39" y="881"/>
                        </a:lnTo>
                        <a:lnTo>
                          <a:pt x="25" y="845"/>
                        </a:lnTo>
                        <a:lnTo>
                          <a:pt x="8" y="814"/>
                        </a:lnTo>
                        <a:lnTo>
                          <a:pt x="0" y="782"/>
                        </a:lnTo>
                        <a:lnTo>
                          <a:pt x="8" y="745"/>
                        </a:lnTo>
                        <a:lnTo>
                          <a:pt x="37" y="731"/>
                        </a:lnTo>
                        <a:lnTo>
                          <a:pt x="46" y="714"/>
                        </a:lnTo>
                        <a:lnTo>
                          <a:pt x="44" y="689"/>
                        </a:lnTo>
                        <a:lnTo>
                          <a:pt x="37" y="664"/>
                        </a:lnTo>
                        <a:lnTo>
                          <a:pt x="27" y="631"/>
                        </a:lnTo>
                        <a:lnTo>
                          <a:pt x="27" y="606"/>
                        </a:lnTo>
                        <a:lnTo>
                          <a:pt x="39" y="589"/>
                        </a:lnTo>
                        <a:lnTo>
                          <a:pt x="57" y="568"/>
                        </a:lnTo>
                        <a:lnTo>
                          <a:pt x="57" y="556"/>
                        </a:lnTo>
                        <a:lnTo>
                          <a:pt x="44" y="526"/>
                        </a:lnTo>
                        <a:lnTo>
                          <a:pt x="18" y="489"/>
                        </a:lnTo>
                        <a:lnTo>
                          <a:pt x="8" y="461"/>
                        </a:lnTo>
                        <a:lnTo>
                          <a:pt x="8" y="439"/>
                        </a:lnTo>
                        <a:lnTo>
                          <a:pt x="15" y="418"/>
                        </a:lnTo>
                        <a:lnTo>
                          <a:pt x="31" y="401"/>
                        </a:lnTo>
                        <a:lnTo>
                          <a:pt x="46" y="382"/>
                        </a:lnTo>
                        <a:lnTo>
                          <a:pt x="46" y="368"/>
                        </a:lnTo>
                        <a:lnTo>
                          <a:pt x="13" y="300"/>
                        </a:lnTo>
                        <a:lnTo>
                          <a:pt x="6" y="274"/>
                        </a:lnTo>
                        <a:lnTo>
                          <a:pt x="0" y="251"/>
                        </a:lnTo>
                        <a:lnTo>
                          <a:pt x="13" y="230"/>
                        </a:lnTo>
                        <a:lnTo>
                          <a:pt x="27" y="214"/>
                        </a:lnTo>
                        <a:lnTo>
                          <a:pt x="39" y="201"/>
                        </a:lnTo>
                        <a:lnTo>
                          <a:pt x="39" y="189"/>
                        </a:lnTo>
                        <a:lnTo>
                          <a:pt x="27" y="170"/>
                        </a:lnTo>
                        <a:lnTo>
                          <a:pt x="8" y="150"/>
                        </a:lnTo>
                        <a:lnTo>
                          <a:pt x="8" y="130"/>
                        </a:lnTo>
                        <a:lnTo>
                          <a:pt x="21" y="111"/>
                        </a:lnTo>
                        <a:lnTo>
                          <a:pt x="39" y="95"/>
                        </a:lnTo>
                        <a:lnTo>
                          <a:pt x="57" y="87"/>
                        </a:lnTo>
                        <a:lnTo>
                          <a:pt x="65" y="74"/>
                        </a:lnTo>
                        <a:lnTo>
                          <a:pt x="58" y="58"/>
                        </a:lnTo>
                        <a:lnTo>
                          <a:pt x="46" y="39"/>
                        </a:lnTo>
                        <a:lnTo>
                          <a:pt x="39" y="20"/>
                        </a:ln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0" name="Freeform 255">
                    <a:extLst>
                      <a:ext uri="{FF2B5EF4-FFF2-40B4-BE49-F238E27FC236}">
                        <a16:creationId xmlns:a16="http://schemas.microsoft.com/office/drawing/2014/main" id="{0918667E-3DA0-49FC-91D1-2D91CF734B8E}"/>
                      </a:ext>
                    </a:extLst>
                  </p:cNvPr>
                  <p:cNvSpPr>
                    <a:spLocks/>
                  </p:cNvSpPr>
                  <p:nvPr/>
                </p:nvSpPr>
                <p:spPr bwMode="auto">
                  <a:xfrm>
                    <a:off x="4118" y="1129"/>
                    <a:ext cx="32" cy="300"/>
                  </a:xfrm>
                  <a:custGeom>
                    <a:avLst/>
                    <a:gdLst>
                      <a:gd name="T0" fmla="*/ 0 w 97"/>
                      <a:gd name="T1" fmla="*/ 0 h 900"/>
                      <a:gd name="T2" fmla="*/ 0 w 97"/>
                      <a:gd name="T3" fmla="*/ 0 h 900"/>
                      <a:gd name="T4" fmla="*/ 0 w 97"/>
                      <a:gd name="T5" fmla="*/ 0 h 900"/>
                      <a:gd name="T6" fmla="*/ 0 w 97"/>
                      <a:gd name="T7" fmla="*/ 0 h 900"/>
                      <a:gd name="T8" fmla="*/ 0 w 97"/>
                      <a:gd name="T9" fmla="*/ 0 h 900"/>
                      <a:gd name="T10" fmla="*/ 0 w 97"/>
                      <a:gd name="T11" fmla="*/ 0 h 900"/>
                      <a:gd name="T12" fmla="*/ 0 w 97"/>
                      <a:gd name="T13" fmla="*/ 0 h 900"/>
                      <a:gd name="T14" fmla="*/ 0 w 97"/>
                      <a:gd name="T15" fmla="*/ 0 h 900"/>
                      <a:gd name="T16" fmla="*/ 0 w 97"/>
                      <a:gd name="T17" fmla="*/ 0 h 900"/>
                      <a:gd name="T18" fmla="*/ 0 w 97"/>
                      <a:gd name="T19" fmla="*/ 0 h 900"/>
                      <a:gd name="T20" fmla="*/ 0 w 97"/>
                      <a:gd name="T21" fmla="*/ 0 h 900"/>
                      <a:gd name="T22" fmla="*/ 0 w 97"/>
                      <a:gd name="T23" fmla="*/ 0 h 900"/>
                      <a:gd name="T24" fmla="*/ 0 w 97"/>
                      <a:gd name="T25" fmla="*/ 0 h 900"/>
                      <a:gd name="T26" fmla="*/ 0 w 97"/>
                      <a:gd name="T27" fmla="*/ 0 h 900"/>
                      <a:gd name="T28" fmla="*/ 0 w 97"/>
                      <a:gd name="T29" fmla="*/ 0 h 900"/>
                      <a:gd name="T30" fmla="*/ 0 w 97"/>
                      <a:gd name="T31" fmla="*/ 0 h 900"/>
                      <a:gd name="T32" fmla="*/ 0 w 97"/>
                      <a:gd name="T33" fmla="*/ 0 h 900"/>
                      <a:gd name="T34" fmla="*/ 0 w 97"/>
                      <a:gd name="T35" fmla="*/ 0 h 900"/>
                      <a:gd name="T36" fmla="*/ 0 w 97"/>
                      <a:gd name="T37" fmla="*/ 0 h 900"/>
                      <a:gd name="T38" fmla="*/ 0 w 97"/>
                      <a:gd name="T39" fmla="*/ 0 h 900"/>
                      <a:gd name="T40" fmla="*/ 0 w 97"/>
                      <a:gd name="T41" fmla="*/ 0 h 900"/>
                      <a:gd name="T42" fmla="*/ 0 w 97"/>
                      <a:gd name="T43" fmla="*/ 0 h 900"/>
                      <a:gd name="T44" fmla="*/ 0 w 97"/>
                      <a:gd name="T45" fmla="*/ 0 h 900"/>
                      <a:gd name="T46" fmla="*/ 0 w 97"/>
                      <a:gd name="T47" fmla="*/ 0 h 900"/>
                      <a:gd name="T48" fmla="*/ 0 w 97"/>
                      <a:gd name="T49" fmla="*/ 0 h 900"/>
                      <a:gd name="T50" fmla="*/ 0 w 97"/>
                      <a:gd name="T51" fmla="*/ 0 h 900"/>
                      <a:gd name="T52" fmla="*/ 0 w 97"/>
                      <a:gd name="T53" fmla="*/ 0 h 900"/>
                      <a:gd name="T54" fmla="*/ 0 w 97"/>
                      <a:gd name="T55" fmla="*/ 0 h 900"/>
                      <a:gd name="T56" fmla="*/ 0 w 97"/>
                      <a:gd name="T57" fmla="*/ 0 h 900"/>
                      <a:gd name="T58" fmla="*/ 0 w 97"/>
                      <a:gd name="T59" fmla="*/ 0 h 900"/>
                      <a:gd name="T60" fmla="*/ 0 w 97"/>
                      <a:gd name="T61" fmla="*/ 0 h 900"/>
                      <a:gd name="T62" fmla="*/ 0 w 97"/>
                      <a:gd name="T63" fmla="*/ 0 h 900"/>
                      <a:gd name="T64" fmla="*/ 0 w 97"/>
                      <a:gd name="T65" fmla="*/ 0 h 900"/>
                      <a:gd name="T66" fmla="*/ 0 w 97"/>
                      <a:gd name="T67" fmla="*/ 0 h 9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7"/>
                      <a:gd name="T103" fmla="*/ 0 h 900"/>
                      <a:gd name="T104" fmla="*/ 97 w 97"/>
                      <a:gd name="T105" fmla="*/ 900 h 90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7" h="900">
                        <a:moveTo>
                          <a:pt x="74" y="0"/>
                        </a:moveTo>
                        <a:lnTo>
                          <a:pt x="87" y="24"/>
                        </a:lnTo>
                        <a:lnTo>
                          <a:pt x="97" y="68"/>
                        </a:lnTo>
                        <a:lnTo>
                          <a:pt x="92" y="87"/>
                        </a:lnTo>
                        <a:lnTo>
                          <a:pt x="66" y="100"/>
                        </a:lnTo>
                        <a:lnTo>
                          <a:pt x="50" y="112"/>
                        </a:lnTo>
                        <a:lnTo>
                          <a:pt x="50" y="147"/>
                        </a:lnTo>
                        <a:lnTo>
                          <a:pt x="62" y="181"/>
                        </a:lnTo>
                        <a:lnTo>
                          <a:pt x="79" y="204"/>
                        </a:lnTo>
                        <a:lnTo>
                          <a:pt x="81" y="247"/>
                        </a:lnTo>
                        <a:lnTo>
                          <a:pt x="72" y="262"/>
                        </a:lnTo>
                        <a:lnTo>
                          <a:pt x="56" y="281"/>
                        </a:lnTo>
                        <a:lnTo>
                          <a:pt x="53" y="310"/>
                        </a:lnTo>
                        <a:lnTo>
                          <a:pt x="62" y="337"/>
                        </a:lnTo>
                        <a:lnTo>
                          <a:pt x="74" y="360"/>
                        </a:lnTo>
                        <a:lnTo>
                          <a:pt x="81" y="397"/>
                        </a:lnTo>
                        <a:lnTo>
                          <a:pt x="81" y="418"/>
                        </a:lnTo>
                        <a:lnTo>
                          <a:pt x="68" y="442"/>
                        </a:lnTo>
                        <a:lnTo>
                          <a:pt x="47" y="462"/>
                        </a:lnTo>
                        <a:lnTo>
                          <a:pt x="47" y="481"/>
                        </a:lnTo>
                        <a:lnTo>
                          <a:pt x="53" y="537"/>
                        </a:lnTo>
                        <a:lnTo>
                          <a:pt x="74" y="560"/>
                        </a:lnTo>
                        <a:lnTo>
                          <a:pt x="87" y="584"/>
                        </a:lnTo>
                        <a:lnTo>
                          <a:pt x="81" y="612"/>
                        </a:lnTo>
                        <a:lnTo>
                          <a:pt x="50" y="631"/>
                        </a:lnTo>
                        <a:lnTo>
                          <a:pt x="35" y="650"/>
                        </a:lnTo>
                        <a:lnTo>
                          <a:pt x="31" y="684"/>
                        </a:lnTo>
                        <a:lnTo>
                          <a:pt x="47" y="729"/>
                        </a:lnTo>
                        <a:lnTo>
                          <a:pt x="60" y="773"/>
                        </a:lnTo>
                        <a:lnTo>
                          <a:pt x="60" y="797"/>
                        </a:lnTo>
                        <a:lnTo>
                          <a:pt x="53" y="831"/>
                        </a:lnTo>
                        <a:lnTo>
                          <a:pt x="35" y="837"/>
                        </a:lnTo>
                        <a:lnTo>
                          <a:pt x="23" y="862"/>
                        </a:lnTo>
                        <a:lnTo>
                          <a:pt x="23" y="891"/>
                        </a:lnTo>
                        <a:lnTo>
                          <a:pt x="0" y="900"/>
                        </a:lnTo>
                        <a:lnTo>
                          <a:pt x="10" y="868"/>
                        </a:lnTo>
                        <a:lnTo>
                          <a:pt x="29" y="831"/>
                        </a:lnTo>
                        <a:lnTo>
                          <a:pt x="35" y="805"/>
                        </a:lnTo>
                        <a:lnTo>
                          <a:pt x="35" y="755"/>
                        </a:lnTo>
                        <a:lnTo>
                          <a:pt x="23" y="712"/>
                        </a:lnTo>
                        <a:lnTo>
                          <a:pt x="18" y="679"/>
                        </a:lnTo>
                        <a:lnTo>
                          <a:pt x="16" y="644"/>
                        </a:lnTo>
                        <a:lnTo>
                          <a:pt x="37" y="616"/>
                        </a:lnTo>
                        <a:lnTo>
                          <a:pt x="50" y="597"/>
                        </a:lnTo>
                        <a:lnTo>
                          <a:pt x="42" y="560"/>
                        </a:lnTo>
                        <a:lnTo>
                          <a:pt x="23" y="531"/>
                        </a:lnTo>
                        <a:lnTo>
                          <a:pt x="18" y="505"/>
                        </a:lnTo>
                        <a:lnTo>
                          <a:pt x="16" y="468"/>
                        </a:lnTo>
                        <a:lnTo>
                          <a:pt x="24" y="444"/>
                        </a:lnTo>
                        <a:lnTo>
                          <a:pt x="42" y="418"/>
                        </a:lnTo>
                        <a:lnTo>
                          <a:pt x="53" y="400"/>
                        </a:lnTo>
                        <a:lnTo>
                          <a:pt x="53" y="381"/>
                        </a:lnTo>
                        <a:lnTo>
                          <a:pt x="42" y="360"/>
                        </a:lnTo>
                        <a:lnTo>
                          <a:pt x="29" y="318"/>
                        </a:lnTo>
                        <a:lnTo>
                          <a:pt x="29" y="292"/>
                        </a:lnTo>
                        <a:lnTo>
                          <a:pt x="35" y="266"/>
                        </a:lnTo>
                        <a:lnTo>
                          <a:pt x="47" y="247"/>
                        </a:lnTo>
                        <a:lnTo>
                          <a:pt x="50" y="229"/>
                        </a:lnTo>
                        <a:lnTo>
                          <a:pt x="47" y="205"/>
                        </a:lnTo>
                        <a:lnTo>
                          <a:pt x="31" y="173"/>
                        </a:lnTo>
                        <a:lnTo>
                          <a:pt x="23" y="150"/>
                        </a:lnTo>
                        <a:lnTo>
                          <a:pt x="24" y="110"/>
                        </a:lnTo>
                        <a:lnTo>
                          <a:pt x="37" y="94"/>
                        </a:lnTo>
                        <a:lnTo>
                          <a:pt x="53" y="68"/>
                        </a:lnTo>
                        <a:lnTo>
                          <a:pt x="62" y="47"/>
                        </a:lnTo>
                        <a:lnTo>
                          <a:pt x="56" y="29"/>
                        </a:lnTo>
                        <a:lnTo>
                          <a:pt x="60" y="10"/>
                        </a:lnTo>
                        <a:lnTo>
                          <a:pt x="7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1" name="Freeform 256">
                    <a:extLst>
                      <a:ext uri="{FF2B5EF4-FFF2-40B4-BE49-F238E27FC236}">
                        <a16:creationId xmlns:a16="http://schemas.microsoft.com/office/drawing/2014/main" id="{C8C92953-508C-4ADC-9309-9DCF702E0F12}"/>
                      </a:ext>
                    </a:extLst>
                  </p:cNvPr>
                  <p:cNvSpPr>
                    <a:spLocks/>
                  </p:cNvSpPr>
                  <p:nvPr/>
                </p:nvSpPr>
                <p:spPr bwMode="auto">
                  <a:xfrm>
                    <a:off x="4065" y="1093"/>
                    <a:ext cx="75" cy="65"/>
                  </a:xfrm>
                  <a:custGeom>
                    <a:avLst/>
                    <a:gdLst>
                      <a:gd name="T0" fmla="*/ 0 w 225"/>
                      <a:gd name="T1" fmla="*/ 0 h 193"/>
                      <a:gd name="T2" fmla="*/ 0 w 225"/>
                      <a:gd name="T3" fmla="*/ 0 h 193"/>
                      <a:gd name="T4" fmla="*/ 0 w 225"/>
                      <a:gd name="T5" fmla="*/ 0 h 193"/>
                      <a:gd name="T6" fmla="*/ 0 w 225"/>
                      <a:gd name="T7" fmla="*/ 0 h 193"/>
                      <a:gd name="T8" fmla="*/ 0 w 225"/>
                      <a:gd name="T9" fmla="*/ 0 h 193"/>
                      <a:gd name="T10" fmla="*/ 0 w 225"/>
                      <a:gd name="T11" fmla="*/ 0 h 193"/>
                      <a:gd name="T12" fmla="*/ 0 w 225"/>
                      <a:gd name="T13" fmla="*/ 0 h 193"/>
                      <a:gd name="T14" fmla="*/ 0 w 225"/>
                      <a:gd name="T15" fmla="*/ 0 h 193"/>
                      <a:gd name="T16" fmla="*/ 0 w 225"/>
                      <a:gd name="T17" fmla="*/ 0 h 1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5"/>
                      <a:gd name="T28" fmla="*/ 0 h 193"/>
                      <a:gd name="T29" fmla="*/ 225 w 225"/>
                      <a:gd name="T30" fmla="*/ 193 h 19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5" h="193">
                        <a:moveTo>
                          <a:pt x="225" y="156"/>
                        </a:moveTo>
                        <a:lnTo>
                          <a:pt x="156" y="100"/>
                        </a:lnTo>
                        <a:lnTo>
                          <a:pt x="99" y="50"/>
                        </a:lnTo>
                        <a:lnTo>
                          <a:pt x="48" y="0"/>
                        </a:lnTo>
                        <a:lnTo>
                          <a:pt x="0" y="0"/>
                        </a:lnTo>
                        <a:lnTo>
                          <a:pt x="112" y="81"/>
                        </a:lnTo>
                        <a:lnTo>
                          <a:pt x="166" y="130"/>
                        </a:lnTo>
                        <a:lnTo>
                          <a:pt x="212" y="193"/>
                        </a:lnTo>
                        <a:lnTo>
                          <a:pt x="225"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2" name="Freeform 257">
                    <a:extLst>
                      <a:ext uri="{FF2B5EF4-FFF2-40B4-BE49-F238E27FC236}">
                        <a16:creationId xmlns:a16="http://schemas.microsoft.com/office/drawing/2014/main" id="{23E04FD7-57F1-4DA0-9087-07B01481F28D}"/>
                      </a:ext>
                    </a:extLst>
                  </p:cNvPr>
                  <p:cNvSpPr>
                    <a:spLocks/>
                  </p:cNvSpPr>
                  <p:nvPr/>
                </p:nvSpPr>
                <p:spPr bwMode="auto">
                  <a:xfrm>
                    <a:off x="4065" y="1130"/>
                    <a:ext cx="65" cy="53"/>
                  </a:xfrm>
                  <a:custGeom>
                    <a:avLst/>
                    <a:gdLst>
                      <a:gd name="T0" fmla="*/ 0 w 195"/>
                      <a:gd name="T1" fmla="*/ 0 h 159"/>
                      <a:gd name="T2" fmla="*/ 0 w 195"/>
                      <a:gd name="T3" fmla="*/ 0 h 159"/>
                      <a:gd name="T4" fmla="*/ 0 w 195"/>
                      <a:gd name="T5" fmla="*/ 0 h 159"/>
                      <a:gd name="T6" fmla="*/ 0 w 195"/>
                      <a:gd name="T7" fmla="*/ 0 h 159"/>
                      <a:gd name="T8" fmla="*/ 0 w 195"/>
                      <a:gd name="T9" fmla="*/ 0 h 159"/>
                      <a:gd name="T10" fmla="*/ 0 w 195"/>
                      <a:gd name="T11" fmla="*/ 0 h 159"/>
                      <a:gd name="T12" fmla="*/ 0 w 195"/>
                      <a:gd name="T13" fmla="*/ 0 h 159"/>
                      <a:gd name="T14" fmla="*/ 0 w 195"/>
                      <a:gd name="T15" fmla="*/ 0 h 159"/>
                      <a:gd name="T16" fmla="*/ 0 w 195"/>
                      <a:gd name="T17" fmla="*/ 0 h 159"/>
                      <a:gd name="T18" fmla="*/ 0 w 195"/>
                      <a:gd name="T19" fmla="*/ 0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5"/>
                      <a:gd name="T31" fmla="*/ 0 h 159"/>
                      <a:gd name="T32" fmla="*/ 195 w 195"/>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5" h="159">
                        <a:moveTo>
                          <a:pt x="195" y="100"/>
                        </a:moveTo>
                        <a:lnTo>
                          <a:pt x="144" y="82"/>
                        </a:lnTo>
                        <a:lnTo>
                          <a:pt x="107" y="50"/>
                        </a:lnTo>
                        <a:lnTo>
                          <a:pt x="39" y="0"/>
                        </a:lnTo>
                        <a:lnTo>
                          <a:pt x="0" y="0"/>
                        </a:lnTo>
                        <a:lnTo>
                          <a:pt x="89" y="50"/>
                        </a:lnTo>
                        <a:lnTo>
                          <a:pt x="122" y="84"/>
                        </a:lnTo>
                        <a:lnTo>
                          <a:pt x="195" y="159"/>
                        </a:lnTo>
                        <a:lnTo>
                          <a:pt x="191" y="113"/>
                        </a:lnTo>
                        <a:lnTo>
                          <a:pt x="195"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3" name="Freeform 258">
                    <a:extLst>
                      <a:ext uri="{FF2B5EF4-FFF2-40B4-BE49-F238E27FC236}">
                        <a16:creationId xmlns:a16="http://schemas.microsoft.com/office/drawing/2014/main" id="{D1DD892F-690E-4034-9CDF-DA54D14E9774}"/>
                      </a:ext>
                    </a:extLst>
                  </p:cNvPr>
                  <p:cNvSpPr>
                    <a:spLocks/>
                  </p:cNvSpPr>
                  <p:nvPr/>
                </p:nvSpPr>
                <p:spPr bwMode="auto">
                  <a:xfrm>
                    <a:off x="4055" y="1161"/>
                    <a:ext cx="76" cy="83"/>
                  </a:xfrm>
                  <a:custGeom>
                    <a:avLst/>
                    <a:gdLst>
                      <a:gd name="T0" fmla="*/ 0 w 229"/>
                      <a:gd name="T1" fmla="*/ 0 h 247"/>
                      <a:gd name="T2" fmla="*/ 0 w 229"/>
                      <a:gd name="T3" fmla="*/ 0 h 247"/>
                      <a:gd name="T4" fmla="*/ 0 w 229"/>
                      <a:gd name="T5" fmla="*/ 0 h 247"/>
                      <a:gd name="T6" fmla="*/ 0 w 229"/>
                      <a:gd name="T7" fmla="*/ 0 h 247"/>
                      <a:gd name="T8" fmla="*/ 0 w 229"/>
                      <a:gd name="T9" fmla="*/ 0 h 247"/>
                      <a:gd name="T10" fmla="*/ 0 w 229"/>
                      <a:gd name="T11" fmla="*/ 0 h 247"/>
                      <a:gd name="T12" fmla="*/ 0 w 229"/>
                      <a:gd name="T13" fmla="*/ 0 h 247"/>
                      <a:gd name="T14" fmla="*/ 0 w 229"/>
                      <a:gd name="T15" fmla="*/ 0 h 247"/>
                      <a:gd name="T16" fmla="*/ 0 w 229"/>
                      <a:gd name="T17" fmla="*/ 0 h 247"/>
                      <a:gd name="T18" fmla="*/ 0 w 229"/>
                      <a:gd name="T19" fmla="*/ 0 h 247"/>
                      <a:gd name="T20" fmla="*/ 0 w 229"/>
                      <a:gd name="T21" fmla="*/ 0 h 247"/>
                      <a:gd name="T22" fmla="*/ 0 w 229"/>
                      <a:gd name="T23" fmla="*/ 0 h 247"/>
                      <a:gd name="T24" fmla="*/ 0 w 229"/>
                      <a:gd name="T25" fmla="*/ 0 h 247"/>
                      <a:gd name="T26" fmla="*/ 0 w 229"/>
                      <a:gd name="T27" fmla="*/ 0 h 2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9"/>
                      <a:gd name="T43" fmla="*/ 0 h 247"/>
                      <a:gd name="T44" fmla="*/ 229 w 229"/>
                      <a:gd name="T45" fmla="*/ 247 h 24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9" h="247">
                        <a:moveTo>
                          <a:pt x="225" y="184"/>
                        </a:moveTo>
                        <a:lnTo>
                          <a:pt x="162" y="128"/>
                        </a:lnTo>
                        <a:lnTo>
                          <a:pt x="137" y="90"/>
                        </a:lnTo>
                        <a:lnTo>
                          <a:pt x="87" y="53"/>
                        </a:lnTo>
                        <a:lnTo>
                          <a:pt x="43" y="19"/>
                        </a:lnTo>
                        <a:lnTo>
                          <a:pt x="12" y="0"/>
                        </a:lnTo>
                        <a:lnTo>
                          <a:pt x="0" y="0"/>
                        </a:lnTo>
                        <a:lnTo>
                          <a:pt x="0" y="19"/>
                        </a:lnTo>
                        <a:lnTo>
                          <a:pt x="37" y="45"/>
                        </a:lnTo>
                        <a:lnTo>
                          <a:pt x="106" y="88"/>
                        </a:lnTo>
                        <a:lnTo>
                          <a:pt x="156" y="139"/>
                        </a:lnTo>
                        <a:lnTo>
                          <a:pt x="191" y="195"/>
                        </a:lnTo>
                        <a:lnTo>
                          <a:pt x="229" y="247"/>
                        </a:lnTo>
                        <a:lnTo>
                          <a:pt x="225" y="1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4" name="Freeform 259">
                    <a:extLst>
                      <a:ext uri="{FF2B5EF4-FFF2-40B4-BE49-F238E27FC236}">
                        <a16:creationId xmlns:a16="http://schemas.microsoft.com/office/drawing/2014/main" id="{BA9E9680-A830-4042-B434-F388C0D41FC5}"/>
                      </a:ext>
                    </a:extLst>
                  </p:cNvPr>
                  <p:cNvSpPr>
                    <a:spLocks/>
                  </p:cNvSpPr>
                  <p:nvPr/>
                </p:nvSpPr>
                <p:spPr bwMode="auto">
                  <a:xfrm>
                    <a:off x="4062" y="1229"/>
                    <a:ext cx="60" cy="48"/>
                  </a:xfrm>
                  <a:custGeom>
                    <a:avLst/>
                    <a:gdLst>
                      <a:gd name="T0" fmla="*/ 0 w 178"/>
                      <a:gd name="T1" fmla="*/ 0 h 144"/>
                      <a:gd name="T2" fmla="*/ 0 w 178"/>
                      <a:gd name="T3" fmla="*/ 0 h 144"/>
                      <a:gd name="T4" fmla="*/ 0 w 178"/>
                      <a:gd name="T5" fmla="*/ 0 h 144"/>
                      <a:gd name="T6" fmla="*/ 0 w 178"/>
                      <a:gd name="T7" fmla="*/ 0 h 144"/>
                      <a:gd name="T8" fmla="*/ 0 w 178"/>
                      <a:gd name="T9" fmla="*/ 0 h 144"/>
                      <a:gd name="T10" fmla="*/ 0 w 178"/>
                      <a:gd name="T11" fmla="*/ 0 h 144"/>
                      <a:gd name="T12" fmla="*/ 0 w 178"/>
                      <a:gd name="T13" fmla="*/ 0 h 144"/>
                      <a:gd name="T14" fmla="*/ 0 w 178"/>
                      <a:gd name="T15" fmla="*/ 0 h 144"/>
                      <a:gd name="T16" fmla="*/ 0 w 178"/>
                      <a:gd name="T17" fmla="*/ 0 h 144"/>
                      <a:gd name="T18" fmla="*/ 0 w 178"/>
                      <a:gd name="T19" fmla="*/ 0 h 144"/>
                      <a:gd name="T20" fmla="*/ 0 w 178"/>
                      <a:gd name="T21" fmla="*/ 0 h 144"/>
                      <a:gd name="T22" fmla="*/ 0 w 178"/>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8"/>
                      <a:gd name="T37" fmla="*/ 0 h 144"/>
                      <a:gd name="T38" fmla="*/ 178 w 178"/>
                      <a:gd name="T39" fmla="*/ 144 h 1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8" h="144">
                        <a:moveTo>
                          <a:pt x="178" y="118"/>
                        </a:moveTo>
                        <a:lnTo>
                          <a:pt x="128" y="65"/>
                        </a:lnTo>
                        <a:lnTo>
                          <a:pt x="76" y="31"/>
                        </a:lnTo>
                        <a:lnTo>
                          <a:pt x="32" y="8"/>
                        </a:lnTo>
                        <a:lnTo>
                          <a:pt x="0" y="0"/>
                        </a:lnTo>
                        <a:lnTo>
                          <a:pt x="20" y="31"/>
                        </a:lnTo>
                        <a:lnTo>
                          <a:pt x="76" y="62"/>
                        </a:lnTo>
                        <a:lnTo>
                          <a:pt x="120" y="108"/>
                        </a:lnTo>
                        <a:lnTo>
                          <a:pt x="141" y="138"/>
                        </a:lnTo>
                        <a:lnTo>
                          <a:pt x="160" y="144"/>
                        </a:lnTo>
                        <a:lnTo>
                          <a:pt x="177" y="133"/>
                        </a:lnTo>
                        <a:lnTo>
                          <a:pt x="178"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5" name="Freeform 260">
                    <a:extLst>
                      <a:ext uri="{FF2B5EF4-FFF2-40B4-BE49-F238E27FC236}">
                        <a16:creationId xmlns:a16="http://schemas.microsoft.com/office/drawing/2014/main" id="{DF94B49E-2A51-455C-B9FE-5B8DF03AFF70}"/>
                      </a:ext>
                    </a:extLst>
                  </p:cNvPr>
                  <p:cNvSpPr>
                    <a:spLocks/>
                  </p:cNvSpPr>
                  <p:nvPr/>
                </p:nvSpPr>
                <p:spPr bwMode="auto">
                  <a:xfrm>
                    <a:off x="4055" y="1262"/>
                    <a:ext cx="66" cy="60"/>
                  </a:xfrm>
                  <a:custGeom>
                    <a:avLst/>
                    <a:gdLst>
                      <a:gd name="T0" fmla="*/ 0 w 197"/>
                      <a:gd name="T1" fmla="*/ 0 h 179"/>
                      <a:gd name="T2" fmla="*/ 0 w 197"/>
                      <a:gd name="T3" fmla="*/ 0 h 179"/>
                      <a:gd name="T4" fmla="*/ 0 w 197"/>
                      <a:gd name="T5" fmla="*/ 0 h 179"/>
                      <a:gd name="T6" fmla="*/ 0 w 197"/>
                      <a:gd name="T7" fmla="*/ 0 h 179"/>
                      <a:gd name="T8" fmla="*/ 0 w 197"/>
                      <a:gd name="T9" fmla="*/ 0 h 179"/>
                      <a:gd name="T10" fmla="*/ 0 w 197"/>
                      <a:gd name="T11" fmla="*/ 0 h 179"/>
                      <a:gd name="T12" fmla="*/ 0 w 197"/>
                      <a:gd name="T13" fmla="*/ 0 h 179"/>
                      <a:gd name="T14" fmla="*/ 0 w 197"/>
                      <a:gd name="T15" fmla="*/ 0 h 179"/>
                      <a:gd name="T16" fmla="*/ 0 w 197"/>
                      <a:gd name="T17" fmla="*/ 0 h 179"/>
                      <a:gd name="T18" fmla="*/ 0 w 197"/>
                      <a:gd name="T19" fmla="*/ 0 h 179"/>
                      <a:gd name="T20" fmla="*/ 0 w 197"/>
                      <a:gd name="T21" fmla="*/ 0 h 179"/>
                      <a:gd name="T22" fmla="*/ 0 w 197"/>
                      <a:gd name="T23" fmla="*/ 0 h 1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7"/>
                      <a:gd name="T37" fmla="*/ 0 h 179"/>
                      <a:gd name="T38" fmla="*/ 197 w 197"/>
                      <a:gd name="T39" fmla="*/ 179 h 1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7" h="179">
                        <a:moveTo>
                          <a:pt x="197" y="166"/>
                        </a:moveTo>
                        <a:lnTo>
                          <a:pt x="146" y="112"/>
                        </a:lnTo>
                        <a:lnTo>
                          <a:pt x="83" y="47"/>
                        </a:lnTo>
                        <a:lnTo>
                          <a:pt x="46" y="16"/>
                        </a:lnTo>
                        <a:lnTo>
                          <a:pt x="17" y="0"/>
                        </a:lnTo>
                        <a:lnTo>
                          <a:pt x="0" y="10"/>
                        </a:lnTo>
                        <a:lnTo>
                          <a:pt x="33" y="37"/>
                        </a:lnTo>
                        <a:lnTo>
                          <a:pt x="90" y="94"/>
                        </a:lnTo>
                        <a:lnTo>
                          <a:pt x="142" y="150"/>
                        </a:lnTo>
                        <a:lnTo>
                          <a:pt x="177" y="179"/>
                        </a:lnTo>
                        <a:lnTo>
                          <a:pt x="186" y="179"/>
                        </a:lnTo>
                        <a:lnTo>
                          <a:pt x="197" y="1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6" name="Freeform 261">
                    <a:extLst>
                      <a:ext uri="{FF2B5EF4-FFF2-40B4-BE49-F238E27FC236}">
                        <a16:creationId xmlns:a16="http://schemas.microsoft.com/office/drawing/2014/main" id="{2C4FACDD-2105-4329-A42E-D063F8F56874}"/>
                      </a:ext>
                    </a:extLst>
                  </p:cNvPr>
                  <p:cNvSpPr>
                    <a:spLocks/>
                  </p:cNvSpPr>
                  <p:nvPr/>
                </p:nvSpPr>
                <p:spPr bwMode="auto">
                  <a:xfrm>
                    <a:off x="4063" y="1312"/>
                    <a:ext cx="46" cy="47"/>
                  </a:xfrm>
                  <a:custGeom>
                    <a:avLst/>
                    <a:gdLst>
                      <a:gd name="T0" fmla="*/ 0 w 139"/>
                      <a:gd name="T1" fmla="*/ 0 h 141"/>
                      <a:gd name="T2" fmla="*/ 0 w 139"/>
                      <a:gd name="T3" fmla="*/ 0 h 141"/>
                      <a:gd name="T4" fmla="*/ 0 w 139"/>
                      <a:gd name="T5" fmla="*/ 0 h 141"/>
                      <a:gd name="T6" fmla="*/ 0 w 139"/>
                      <a:gd name="T7" fmla="*/ 0 h 141"/>
                      <a:gd name="T8" fmla="*/ 0 w 139"/>
                      <a:gd name="T9" fmla="*/ 0 h 141"/>
                      <a:gd name="T10" fmla="*/ 0 w 139"/>
                      <a:gd name="T11" fmla="*/ 0 h 141"/>
                      <a:gd name="T12" fmla="*/ 0 w 139"/>
                      <a:gd name="T13" fmla="*/ 0 h 141"/>
                      <a:gd name="T14" fmla="*/ 0 w 139"/>
                      <a:gd name="T15" fmla="*/ 0 h 141"/>
                      <a:gd name="T16" fmla="*/ 0 w 139"/>
                      <a:gd name="T17" fmla="*/ 0 h 1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41"/>
                      <a:gd name="T29" fmla="*/ 139 w 139"/>
                      <a:gd name="T30" fmla="*/ 141 h 1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41">
                        <a:moveTo>
                          <a:pt x="137" y="118"/>
                        </a:moveTo>
                        <a:lnTo>
                          <a:pt x="80" y="36"/>
                        </a:lnTo>
                        <a:lnTo>
                          <a:pt x="25" y="4"/>
                        </a:lnTo>
                        <a:lnTo>
                          <a:pt x="0" y="0"/>
                        </a:lnTo>
                        <a:lnTo>
                          <a:pt x="6" y="16"/>
                        </a:lnTo>
                        <a:lnTo>
                          <a:pt x="69" y="62"/>
                        </a:lnTo>
                        <a:lnTo>
                          <a:pt x="130" y="136"/>
                        </a:lnTo>
                        <a:lnTo>
                          <a:pt x="139" y="141"/>
                        </a:lnTo>
                        <a:lnTo>
                          <a:pt x="137"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7" name="Freeform 262">
                    <a:extLst>
                      <a:ext uri="{FF2B5EF4-FFF2-40B4-BE49-F238E27FC236}">
                        <a16:creationId xmlns:a16="http://schemas.microsoft.com/office/drawing/2014/main" id="{65555E86-CC53-4656-B5BD-F7EF40C8FA08}"/>
                      </a:ext>
                    </a:extLst>
                  </p:cNvPr>
                  <p:cNvSpPr>
                    <a:spLocks/>
                  </p:cNvSpPr>
                  <p:nvPr/>
                </p:nvSpPr>
                <p:spPr bwMode="auto">
                  <a:xfrm>
                    <a:off x="4065" y="1358"/>
                    <a:ext cx="31" cy="36"/>
                  </a:xfrm>
                  <a:custGeom>
                    <a:avLst/>
                    <a:gdLst>
                      <a:gd name="T0" fmla="*/ 0 w 93"/>
                      <a:gd name="T1" fmla="*/ 0 h 107"/>
                      <a:gd name="T2" fmla="*/ 0 w 93"/>
                      <a:gd name="T3" fmla="*/ 0 h 107"/>
                      <a:gd name="T4" fmla="*/ 0 w 93"/>
                      <a:gd name="T5" fmla="*/ 0 h 107"/>
                      <a:gd name="T6" fmla="*/ 0 w 93"/>
                      <a:gd name="T7" fmla="*/ 0 h 107"/>
                      <a:gd name="T8" fmla="*/ 0 w 93"/>
                      <a:gd name="T9" fmla="*/ 0 h 107"/>
                      <a:gd name="T10" fmla="*/ 0 w 93"/>
                      <a:gd name="T11" fmla="*/ 0 h 107"/>
                      <a:gd name="T12" fmla="*/ 0 w 93"/>
                      <a:gd name="T13" fmla="*/ 0 h 107"/>
                      <a:gd name="T14" fmla="*/ 0 w 93"/>
                      <a:gd name="T15" fmla="*/ 0 h 107"/>
                      <a:gd name="T16" fmla="*/ 0 w 93"/>
                      <a:gd name="T17" fmla="*/ 0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3"/>
                      <a:gd name="T28" fmla="*/ 0 h 107"/>
                      <a:gd name="T29" fmla="*/ 93 w 93"/>
                      <a:gd name="T30" fmla="*/ 107 h 1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3" h="107">
                        <a:moveTo>
                          <a:pt x="89" y="81"/>
                        </a:moveTo>
                        <a:lnTo>
                          <a:pt x="43" y="19"/>
                        </a:lnTo>
                        <a:lnTo>
                          <a:pt x="3" y="0"/>
                        </a:lnTo>
                        <a:lnTo>
                          <a:pt x="0" y="19"/>
                        </a:lnTo>
                        <a:lnTo>
                          <a:pt x="19" y="50"/>
                        </a:lnTo>
                        <a:lnTo>
                          <a:pt x="69" y="92"/>
                        </a:lnTo>
                        <a:lnTo>
                          <a:pt x="83" y="107"/>
                        </a:lnTo>
                        <a:lnTo>
                          <a:pt x="93" y="100"/>
                        </a:lnTo>
                        <a:lnTo>
                          <a:pt x="89"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8" name="Freeform 263">
                    <a:extLst>
                      <a:ext uri="{FF2B5EF4-FFF2-40B4-BE49-F238E27FC236}">
                        <a16:creationId xmlns:a16="http://schemas.microsoft.com/office/drawing/2014/main" id="{2E24006A-01BF-4C09-A0AD-4FE2B821F52B}"/>
                      </a:ext>
                    </a:extLst>
                  </p:cNvPr>
                  <p:cNvSpPr>
                    <a:spLocks/>
                  </p:cNvSpPr>
                  <p:nvPr/>
                </p:nvSpPr>
                <p:spPr bwMode="auto">
                  <a:xfrm>
                    <a:off x="4067" y="1405"/>
                    <a:ext cx="40" cy="41"/>
                  </a:xfrm>
                  <a:custGeom>
                    <a:avLst/>
                    <a:gdLst>
                      <a:gd name="T0" fmla="*/ 0 w 119"/>
                      <a:gd name="T1" fmla="*/ 0 h 121"/>
                      <a:gd name="T2" fmla="*/ 0 w 119"/>
                      <a:gd name="T3" fmla="*/ 0 h 121"/>
                      <a:gd name="T4" fmla="*/ 0 w 119"/>
                      <a:gd name="T5" fmla="*/ 0 h 121"/>
                      <a:gd name="T6" fmla="*/ 0 w 119"/>
                      <a:gd name="T7" fmla="*/ 0 h 121"/>
                      <a:gd name="T8" fmla="*/ 0 w 119"/>
                      <a:gd name="T9" fmla="*/ 0 h 121"/>
                      <a:gd name="T10" fmla="*/ 0 w 119"/>
                      <a:gd name="T11" fmla="*/ 0 h 121"/>
                      <a:gd name="T12" fmla="*/ 0 w 119"/>
                      <a:gd name="T13" fmla="*/ 0 h 121"/>
                      <a:gd name="T14" fmla="*/ 0 w 119"/>
                      <a:gd name="T15" fmla="*/ 0 h 121"/>
                      <a:gd name="T16" fmla="*/ 0 w 119"/>
                      <a:gd name="T17" fmla="*/ 0 h 1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9"/>
                      <a:gd name="T28" fmla="*/ 0 h 121"/>
                      <a:gd name="T29" fmla="*/ 119 w 119"/>
                      <a:gd name="T30" fmla="*/ 121 h 1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9" h="121">
                        <a:moveTo>
                          <a:pt x="119" y="121"/>
                        </a:moveTo>
                        <a:lnTo>
                          <a:pt x="103" y="102"/>
                        </a:lnTo>
                        <a:lnTo>
                          <a:pt x="69" y="52"/>
                        </a:lnTo>
                        <a:lnTo>
                          <a:pt x="21" y="0"/>
                        </a:lnTo>
                        <a:lnTo>
                          <a:pt x="0" y="0"/>
                        </a:lnTo>
                        <a:lnTo>
                          <a:pt x="8" y="18"/>
                        </a:lnTo>
                        <a:lnTo>
                          <a:pt x="46" y="68"/>
                        </a:lnTo>
                        <a:lnTo>
                          <a:pt x="83" y="118"/>
                        </a:lnTo>
                        <a:lnTo>
                          <a:pt x="119" y="1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9" name="Freeform 264">
                    <a:extLst>
                      <a:ext uri="{FF2B5EF4-FFF2-40B4-BE49-F238E27FC236}">
                        <a16:creationId xmlns:a16="http://schemas.microsoft.com/office/drawing/2014/main" id="{94499BAF-0873-4E91-905B-57AE03EB50C8}"/>
                      </a:ext>
                    </a:extLst>
                  </p:cNvPr>
                  <p:cNvSpPr>
                    <a:spLocks/>
                  </p:cNvSpPr>
                  <p:nvPr/>
                </p:nvSpPr>
                <p:spPr bwMode="auto">
                  <a:xfrm>
                    <a:off x="4121" y="1070"/>
                    <a:ext cx="121" cy="448"/>
                  </a:xfrm>
                  <a:custGeom>
                    <a:avLst/>
                    <a:gdLst>
                      <a:gd name="T0" fmla="*/ 0 w 363"/>
                      <a:gd name="T1" fmla="*/ 0 h 1345"/>
                      <a:gd name="T2" fmla="*/ 0 w 363"/>
                      <a:gd name="T3" fmla="*/ 0 h 1345"/>
                      <a:gd name="T4" fmla="*/ 0 w 363"/>
                      <a:gd name="T5" fmla="*/ 0 h 1345"/>
                      <a:gd name="T6" fmla="*/ 0 w 363"/>
                      <a:gd name="T7" fmla="*/ 0 h 1345"/>
                      <a:gd name="T8" fmla="*/ 0 w 363"/>
                      <a:gd name="T9" fmla="*/ 0 h 1345"/>
                      <a:gd name="T10" fmla="*/ 0 w 363"/>
                      <a:gd name="T11" fmla="*/ 0 h 1345"/>
                      <a:gd name="T12" fmla="*/ 0 w 363"/>
                      <a:gd name="T13" fmla="*/ 0 h 1345"/>
                      <a:gd name="T14" fmla="*/ 0 w 363"/>
                      <a:gd name="T15" fmla="*/ 0 h 1345"/>
                      <a:gd name="T16" fmla="*/ 0 w 363"/>
                      <a:gd name="T17" fmla="*/ 0 h 1345"/>
                      <a:gd name="T18" fmla="*/ 0 w 363"/>
                      <a:gd name="T19" fmla="*/ 0 h 1345"/>
                      <a:gd name="T20" fmla="*/ 0 w 363"/>
                      <a:gd name="T21" fmla="*/ 0 h 1345"/>
                      <a:gd name="T22" fmla="*/ 0 w 363"/>
                      <a:gd name="T23" fmla="*/ 0 h 1345"/>
                      <a:gd name="T24" fmla="*/ 0 w 363"/>
                      <a:gd name="T25" fmla="*/ 0 h 1345"/>
                      <a:gd name="T26" fmla="*/ 0 w 363"/>
                      <a:gd name="T27" fmla="*/ 0 h 1345"/>
                      <a:gd name="T28" fmla="*/ 0 w 363"/>
                      <a:gd name="T29" fmla="*/ 0 h 1345"/>
                      <a:gd name="T30" fmla="*/ 0 w 363"/>
                      <a:gd name="T31" fmla="*/ 0 h 1345"/>
                      <a:gd name="T32" fmla="*/ 0 w 363"/>
                      <a:gd name="T33" fmla="*/ 0 h 1345"/>
                      <a:gd name="T34" fmla="*/ 0 w 363"/>
                      <a:gd name="T35" fmla="*/ 0 h 1345"/>
                      <a:gd name="T36" fmla="*/ 0 w 363"/>
                      <a:gd name="T37" fmla="*/ 0 h 1345"/>
                      <a:gd name="T38" fmla="*/ 0 w 363"/>
                      <a:gd name="T39" fmla="*/ 0 h 1345"/>
                      <a:gd name="T40" fmla="*/ 0 w 363"/>
                      <a:gd name="T41" fmla="*/ 0 h 1345"/>
                      <a:gd name="T42" fmla="*/ 0 w 363"/>
                      <a:gd name="T43" fmla="*/ 0 h 1345"/>
                      <a:gd name="T44" fmla="*/ 0 w 363"/>
                      <a:gd name="T45" fmla="*/ 0 h 1345"/>
                      <a:gd name="T46" fmla="*/ 0 w 363"/>
                      <a:gd name="T47" fmla="*/ 0 h 1345"/>
                      <a:gd name="T48" fmla="*/ 0 w 363"/>
                      <a:gd name="T49" fmla="*/ 0 h 1345"/>
                      <a:gd name="T50" fmla="*/ 0 w 363"/>
                      <a:gd name="T51" fmla="*/ 0 h 1345"/>
                      <a:gd name="T52" fmla="*/ 0 w 363"/>
                      <a:gd name="T53" fmla="*/ 0 h 1345"/>
                      <a:gd name="T54" fmla="*/ 0 w 363"/>
                      <a:gd name="T55" fmla="*/ 0 h 1345"/>
                      <a:gd name="T56" fmla="*/ 0 w 363"/>
                      <a:gd name="T57" fmla="*/ 0 h 1345"/>
                      <a:gd name="T58" fmla="*/ 0 w 363"/>
                      <a:gd name="T59" fmla="*/ 0 h 1345"/>
                      <a:gd name="T60" fmla="*/ 0 w 363"/>
                      <a:gd name="T61" fmla="*/ 0 h 1345"/>
                      <a:gd name="T62" fmla="*/ 0 w 363"/>
                      <a:gd name="T63" fmla="*/ 0 h 1345"/>
                      <a:gd name="T64" fmla="*/ 0 w 363"/>
                      <a:gd name="T65" fmla="*/ 0 h 1345"/>
                      <a:gd name="T66" fmla="*/ 0 w 363"/>
                      <a:gd name="T67" fmla="*/ 0 h 1345"/>
                      <a:gd name="T68" fmla="*/ 0 w 363"/>
                      <a:gd name="T69" fmla="*/ 0 h 1345"/>
                      <a:gd name="T70" fmla="*/ 0 w 363"/>
                      <a:gd name="T71" fmla="*/ 0 h 1345"/>
                      <a:gd name="T72" fmla="*/ 0 w 363"/>
                      <a:gd name="T73" fmla="*/ 0 h 1345"/>
                      <a:gd name="T74" fmla="*/ 0 w 363"/>
                      <a:gd name="T75" fmla="*/ 0 h 1345"/>
                      <a:gd name="T76" fmla="*/ 0 w 363"/>
                      <a:gd name="T77" fmla="*/ 0 h 1345"/>
                      <a:gd name="T78" fmla="*/ 0 w 363"/>
                      <a:gd name="T79" fmla="*/ 0 h 1345"/>
                      <a:gd name="T80" fmla="*/ 0 w 363"/>
                      <a:gd name="T81" fmla="*/ 0 h 1345"/>
                      <a:gd name="T82" fmla="*/ 0 w 363"/>
                      <a:gd name="T83" fmla="*/ 0 h 1345"/>
                      <a:gd name="T84" fmla="*/ 0 w 363"/>
                      <a:gd name="T85" fmla="*/ 0 h 1345"/>
                      <a:gd name="T86" fmla="*/ 0 w 363"/>
                      <a:gd name="T87" fmla="*/ 0 h 1345"/>
                      <a:gd name="T88" fmla="*/ 0 w 363"/>
                      <a:gd name="T89" fmla="*/ 0 h 1345"/>
                      <a:gd name="T90" fmla="*/ 0 w 363"/>
                      <a:gd name="T91" fmla="*/ 0 h 134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3"/>
                      <a:gd name="T139" fmla="*/ 0 h 1345"/>
                      <a:gd name="T140" fmla="*/ 363 w 363"/>
                      <a:gd name="T141" fmla="*/ 1345 h 134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3" h="1345">
                        <a:moveTo>
                          <a:pt x="65" y="127"/>
                        </a:moveTo>
                        <a:lnTo>
                          <a:pt x="52" y="164"/>
                        </a:lnTo>
                        <a:lnTo>
                          <a:pt x="63" y="201"/>
                        </a:lnTo>
                        <a:lnTo>
                          <a:pt x="65" y="238"/>
                        </a:lnTo>
                        <a:lnTo>
                          <a:pt x="52" y="262"/>
                        </a:lnTo>
                        <a:lnTo>
                          <a:pt x="34" y="288"/>
                        </a:lnTo>
                        <a:lnTo>
                          <a:pt x="26" y="330"/>
                        </a:lnTo>
                        <a:lnTo>
                          <a:pt x="37" y="358"/>
                        </a:lnTo>
                        <a:lnTo>
                          <a:pt x="56" y="388"/>
                        </a:lnTo>
                        <a:lnTo>
                          <a:pt x="56" y="414"/>
                        </a:lnTo>
                        <a:lnTo>
                          <a:pt x="44" y="438"/>
                        </a:lnTo>
                        <a:lnTo>
                          <a:pt x="27" y="470"/>
                        </a:lnTo>
                        <a:lnTo>
                          <a:pt x="34" y="501"/>
                        </a:lnTo>
                        <a:lnTo>
                          <a:pt x="58" y="567"/>
                        </a:lnTo>
                        <a:lnTo>
                          <a:pt x="56" y="595"/>
                        </a:lnTo>
                        <a:lnTo>
                          <a:pt x="21" y="649"/>
                        </a:lnTo>
                        <a:lnTo>
                          <a:pt x="21" y="695"/>
                        </a:lnTo>
                        <a:lnTo>
                          <a:pt x="40" y="730"/>
                        </a:lnTo>
                        <a:lnTo>
                          <a:pt x="52" y="761"/>
                        </a:lnTo>
                        <a:lnTo>
                          <a:pt x="50" y="788"/>
                        </a:lnTo>
                        <a:lnTo>
                          <a:pt x="19" y="817"/>
                        </a:lnTo>
                        <a:lnTo>
                          <a:pt x="13" y="838"/>
                        </a:lnTo>
                        <a:lnTo>
                          <a:pt x="19" y="888"/>
                        </a:lnTo>
                        <a:lnTo>
                          <a:pt x="34" y="943"/>
                        </a:lnTo>
                        <a:lnTo>
                          <a:pt x="34" y="974"/>
                        </a:lnTo>
                        <a:lnTo>
                          <a:pt x="31" y="999"/>
                        </a:lnTo>
                        <a:lnTo>
                          <a:pt x="8" y="1036"/>
                        </a:lnTo>
                        <a:lnTo>
                          <a:pt x="0" y="1067"/>
                        </a:lnTo>
                        <a:lnTo>
                          <a:pt x="2" y="1101"/>
                        </a:lnTo>
                        <a:lnTo>
                          <a:pt x="19" y="1125"/>
                        </a:lnTo>
                        <a:lnTo>
                          <a:pt x="37" y="1149"/>
                        </a:lnTo>
                        <a:lnTo>
                          <a:pt x="21" y="1180"/>
                        </a:lnTo>
                        <a:lnTo>
                          <a:pt x="13" y="1211"/>
                        </a:lnTo>
                        <a:lnTo>
                          <a:pt x="27" y="1236"/>
                        </a:lnTo>
                        <a:lnTo>
                          <a:pt x="50" y="1254"/>
                        </a:lnTo>
                        <a:lnTo>
                          <a:pt x="52" y="1286"/>
                        </a:lnTo>
                        <a:lnTo>
                          <a:pt x="52" y="1311"/>
                        </a:lnTo>
                        <a:lnTo>
                          <a:pt x="56" y="1345"/>
                        </a:lnTo>
                        <a:lnTo>
                          <a:pt x="95" y="1317"/>
                        </a:lnTo>
                        <a:lnTo>
                          <a:pt x="137" y="1295"/>
                        </a:lnTo>
                        <a:lnTo>
                          <a:pt x="176" y="1282"/>
                        </a:lnTo>
                        <a:lnTo>
                          <a:pt x="234" y="1282"/>
                        </a:lnTo>
                        <a:lnTo>
                          <a:pt x="276" y="1275"/>
                        </a:lnTo>
                        <a:lnTo>
                          <a:pt x="300" y="1254"/>
                        </a:lnTo>
                        <a:lnTo>
                          <a:pt x="345" y="1243"/>
                        </a:lnTo>
                        <a:lnTo>
                          <a:pt x="321" y="1217"/>
                        </a:lnTo>
                        <a:lnTo>
                          <a:pt x="313" y="1182"/>
                        </a:lnTo>
                        <a:lnTo>
                          <a:pt x="328" y="1143"/>
                        </a:lnTo>
                        <a:lnTo>
                          <a:pt x="326" y="1086"/>
                        </a:lnTo>
                        <a:lnTo>
                          <a:pt x="313" y="1045"/>
                        </a:lnTo>
                        <a:lnTo>
                          <a:pt x="300" y="1024"/>
                        </a:lnTo>
                        <a:lnTo>
                          <a:pt x="297" y="993"/>
                        </a:lnTo>
                        <a:lnTo>
                          <a:pt x="313" y="956"/>
                        </a:lnTo>
                        <a:lnTo>
                          <a:pt x="307" y="930"/>
                        </a:lnTo>
                        <a:lnTo>
                          <a:pt x="276" y="886"/>
                        </a:lnTo>
                        <a:lnTo>
                          <a:pt x="277" y="861"/>
                        </a:lnTo>
                        <a:lnTo>
                          <a:pt x="290" y="838"/>
                        </a:lnTo>
                        <a:lnTo>
                          <a:pt x="319" y="807"/>
                        </a:lnTo>
                        <a:lnTo>
                          <a:pt x="308" y="782"/>
                        </a:lnTo>
                        <a:lnTo>
                          <a:pt x="287" y="730"/>
                        </a:lnTo>
                        <a:lnTo>
                          <a:pt x="271" y="695"/>
                        </a:lnTo>
                        <a:lnTo>
                          <a:pt x="271" y="657"/>
                        </a:lnTo>
                        <a:lnTo>
                          <a:pt x="328" y="637"/>
                        </a:lnTo>
                        <a:lnTo>
                          <a:pt x="334" y="601"/>
                        </a:lnTo>
                        <a:lnTo>
                          <a:pt x="328" y="580"/>
                        </a:lnTo>
                        <a:lnTo>
                          <a:pt x="313" y="562"/>
                        </a:lnTo>
                        <a:lnTo>
                          <a:pt x="315" y="530"/>
                        </a:lnTo>
                        <a:lnTo>
                          <a:pt x="313" y="493"/>
                        </a:lnTo>
                        <a:lnTo>
                          <a:pt x="297" y="474"/>
                        </a:lnTo>
                        <a:lnTo>
                          <a:pt x="284" y="449"/>
                        </a:lnTo>
                        <a:lnTo>
                          <a:pt x="294" y="424"/>
                        </a:lnTo>
                        <a:lnTo>
                          <a:pt x="307" y="395"/>
                        </a:lnTo>
                        <a:lnTo>
                          <a:pt x="307" y="377"/>
                        </a:lnTo>
                        <a:lnTo>
                          <a:pt x="287" y="351"/>
                        </a:lnTo>
                        <a:lnTo>
                          <a:pt x="282" y="330"/>
                        </a:lnTo>
                        <a:lnTo>
                          <a:pt x="287" y="314"/>
                        </a:lnTo>
                        <a:lnTo>
                          <a:pt x="307" y="301"/>
                        </a:lnTo>
                        <a:lnTo>
                          <a:pt x="308" y="280"/>
                        </a:lnTo>
                        <a:lnTo>
                          <a:pt x="303" y="269"/>
                        </a:lnTo>
                        <a:lnTo>
                          <a:pt x="282" y="237"/>
                        </a:lnTo>
                        <a:lnTo>
                          <a:pt x="276" y="201"/>
                        </a:lnTo>
                        <a:lnTo>
                          <a:pt x="277" y="174"/>
                        </a:lnTo>
                        <a:lnTo>
                          <a:pt x="297" y="149"/>
                        </a:lnTo>
                        <a:lnTo>
                          <a:pt x="347" y="95"/>
                        </a:lnTo>
                        <a:lnTo>
                          <a:pt x="363" y="49"/>
                        </a:lnTo>
                        <a:lnTo>
                          <a:pt x="363" y="12"/>
                        </a:lnTo>
                        <a:lnTo>
                          <a:pt x="347" y="0"/>
                        </a:lnTo>
                        <a:lnTo>
                          <a:pt x="321" y="12"/>
                        </a:lnTo>
                        <a:lnTo>
                          <a:pt x="258" y="51"/>
                        </a:lnTo>
                        <a:lnTo>
                          <a:pt x="200" y="77"/>
                        </a:lnTo>
                        <a:lnTo>
                          <a:pt x="140" y="101"/>
                        </a:lnTo>
                        <a:lnTo>
                          <a:pt x="100" y="114"/>
                        </a:lnTo>
                        <a:lnTo>
                          <a:pt x="65" y="12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0" name="Freeform 265">
                    <a:extLst>
                      <a:ext uri="{FF2B5EF4-FFF2-40B4-BE49-F238E27FC236}">
                        <a16:creationId xmlns:a16="http://schemas.microsoft.com/office/drawing/2014/main" id="{EE04CC31-DC3D-4207-8123-1258DADEBBF7}"/>
                      </a:ext>
                    </a:extLst>
                  </p:cNvPr>
                  <p:cNvSpPr>
                    <a:spLocks/>
                  </p:cNvSpPr>
                  <p:nvPr/>
                </p:nvSpPr>
                <p:spPr bwMode="auto">
                  <a:xfrm>
                    <a:off x="4036" y="1066"/>
                    <a:ext cx="217" cy="459"/>
                  </a:xfrm>
                  <a:custGeom>
                    <a:avLst/>
                    <a:gdLst>
                      <a:gd name="T0" fmla="*/ 0 w 650"/>
                      <a:gd name="T1" fmla="*/ 0 h 1377"/>
                      <a:gd name="T2" fmla="*/ 0 w 650"/>
                      <a:gd name="T3" fmla="*/ 0 h 1377"/>
                      <a:gd name="T4" fmla="*/ 0 w 650"/>
                      <a:gd name="T5" fmla="*/ 0 h 1377"/>
                      <a:gd name="T6" fmla="*/ 0 w 650"/>
                      <a:gd name="T7" fmla="*/ 0 h 1377"/>
                      <a:gd name="T8" fmla="*/ 0 w 650"/>
                      <a:gd name="T9" fmla="*/ 0 h 1377"/>
                      <a:gd name="T10" fmla="*/ 0 w 650"/>
                      <a:gd name="T11" fmla="*/ 0 h 1377"/>
                      <a:gd name="T12" fmla="*/ 0 w 650"/>
                      <a:gd name="T13" fmla="*/ 0 h 1377"/>
                      <a:gd name="T14" fmla="*/ 0 w 650"/>
                      <a:gd name="T15" fmla="*/ 0 h 1377"/>
                      <a:gd name="T16" fmla="*/ 0 w 650"/>
                      <a:gd name="T17" fmla="*/ 0 h 1377"/>
                      <a:gd name="T18" fmla="*/ 0 w 650"/>
                      <a:gd name="T19" fmla="*/ 0 h 1377"/>
                      <a:gd name="T20" fmla="*/ 0 w 650"/>
                      <a:gd name="T21" fmla="*/ 0 h 1377"/>
                      <a:gd name="T22" fmla="*/ 0 w 650"/>
                      <a:gd name="T23" fmla="*/ 0 h 1377"/>
                      <a:gd name="T24" fmla="*/ 0 w 650"/>
                      <a:gd name="T25" fmla="*/ 0 h 1377"/>
                      <a:gd name="T26" fmla="*/ 0 w 650"/>
                      <a:gd name="T27" fmla="*/ 0 h 1377"/>
                      <a:gd name="T28" fmla="*/ 0 w 650"/>
                      <a:gd name="T29" fmla="*/ 0 h 1377"/>
                      <a:gd name="T30" fmla="*/ 0 w 650"/>
                      <a:gd name="T31" fmla="*/ 0 h 1377"/>
                      <a:gd name="T32" fmla="*/ 0 w 650"/>
                      <a:gd name="T33" fmla="*/ 0 h 1377"/>
                      <a:gd name="T34" fmla="*/ 0 w 650"/>
                      <a:gd name="T35" fmla="*/ 0 h 1377"/>
                      <a:gd name="T36" fmla="*/ 0 w 650"/>
                      <a:gd name="T37" fmla="*/ 0 h 1377"/>
                      <a:gd name="T38" fmla="*/ 0 w 650"/>
                      <a:gd name="T39" fmla="*/ 0 h 1377"/>
                      <a:gd name="T40" fmla="*/ 0 w 650"/>
                      <a:gd name="T41" fmla="*/ 0 h 1377"/>
                      <a:gd name="T42" fmla="*/ 0 w 650"/>
                      <a:gd name="T43" fmla="*/ 0 h 1377"/>
                      <a:gd name="T44" fmla="*/ 0 w 650"/>
                      <a:gd name="T45" fmla="*/ 0 h 1377"/>
                      <a:gd name="T46" fmla="*/ 0 w 650"/>
                      <a:gd name="T47" fmla="*/ 0 h 1377"/>
                      <a:gd name="T48" fmla="*/ 0 w 650"/>
                      <a:gd name="T49" fmla="*/ 0 h 1377"/>
                      <a:gd name="T50" fmla="*/ 0 w 650"/>
                      <a:gd name="T51" fmla="*/ 0 h 1377"/>
                      <a:gd name="T52" fmla="*/ 0 w 650"/>
                      <a:gd name="T53" fmla="*/ 0 h 1377"/>
                      <a:gd name="T54" fmla="*/ 0 w 650"/>
                      <a:gd name="T55" fmla="*/ 0 h 1377"/>
                      <a:gd name="T56" fmla="*/ 0 w 650"/>
                      <a:gd name="T57" fmla="*/ 0 h 1377"/>
                      <a:gd name="T58" fmla="*/ 0 w 650"/>
                      <a:gd name="T59" fmla="*/ 0 h 1377"/>
                      <a:gd name="T60" fmla="*/ 0 w 650"/>
                      <a:gd name="T61" fmla="*/ 0 h 1377"/>
                      <a:gd name="T62" fmla="*/ 0 w 650"/>
                      <a:gd name="T63" fmla="*/ 0 h 1377"/>
                      <a:gd name="T64" fmla="*/ 0 w 650"/>
                      <a:gd name="T65" fmla="*/ 0 h 1377"/>
                      <a:gd name="T66" fmla="*/ 0 w 650"/>
                      <a:gd name="T67" fmla="*/ 0 h 1377"/>
                      <a:gd name="T68" fmla="*/ 0 w 650"/>
                      <a:gd name="T69" fmla="*/ 0 h 1377"/>
                      <a:gd name="T70" fmla="*/ 0 w 650"/>
                      <a:gd name="T71" fmla="*/ 0 h 1377"/>
                      <a:gd name="T72" fmla="*/ 0 w 650"/>
                      <a:gd name="T73" fmla="*/ 0 h 1377"/>
                      <a:gd name="T74" fmla="*/ 0 w 650"/>
                      <a:gd name="T75" fmla="*/ 0 h 1377"/>
                      <a:gd name="T76" fmla="*/ 0 w 650"/>
                      <a:gd name="T77" fmla="*/ 0 h 1377"/>
                      <a:gd name="T78" fmla="*/ 0 w 650"/>
                      <a:gd name="T79" fmla="*/ 0 h 1377"/>
                      <a:gd name="T80" fmla="*/ 0 w 650"/>
                      <a:gd name="T81" fmla="*/ 0 h 1377"/>
                      <a:gd name="T82" fmla="*/ 0 w 650"/>
                      <a:gd name="T83" fmla="*/ 0 h 1377"/>
                      <a:gd name="T84" fmla="*/ 0 w 650"/>
                      <a:gd name="T85" fmla="*/ 0 h 1377"/>
                      <a:gd name="T86" fmla="*/ 0 w 650"/>
                      <a:gd name="T87" fmla="*/ 0 h 1377"/>
                      <a:gd name="T88" fmla="*/ 0 w 650"/>
                      <a:gd name="T89" fmla="*/ 0 h 1377"/>
                      <a:gd name="T90" fmla="*/ 0 w 650"/>
                      <a:gd name="T91" fmla="*/ 0 h 1377"/>
                      <a:gd name="T92" fmla="*/ 0 w 650"/>
                      <a:gd name="T93" fmla="*/ 0 h 1377"/>
                      <a:gd name="T94" fmla="*/ 0 w 650"/>
                      <a:gd name="T95" fmla="*/ 0 h 137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50"/>
                      <a:gd name="T145" fmla="*/ 0 h 1377"/>
                      <a:gd name="T146" fmla="*/ 650 w 650"/>
                      <a:gd name="T147" fmla="*/ 1377 h 137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50" h="1377">
                        <a:moveTo>
                          <a:pt x="552" y="1246"/>
                        </a:moveTo>
                        <a:lnTo>
                          <a:pt x="524" y="1277"/>
                        </a:lnTo>
                        <a:lnTo>
                          <a:pt x="481" y="1287"/>
                        </a:lnTo>
                        <a:lnTo>
                          <a:pt x="424" y="1293"/>
                        </a:lnTo>
                        <a:lnTo>
                          <a:pt x="363" y="1306"/>
                        </a:lnTo>
                        <a:lnTo>
                          <a:pt x="324" y="1330"/>
                        </a:lnTo>
                        <a:lnTo>
                          <a:pt x="311" y="1343"/>
                        </a:lnTo>
                        <a:lnTo>
                          <a:pt x="298" y="1337"/>
                        </a:lnTo>
                        <a:lnTo>
                          <a:pt x="226" y="1283"/>
                        </a:lnTo>
                        <a:lnTo>
                          <a:pt x="132" y="1208"/>
                        </a:lnTo>
                        <a:lnTo>
                          <a:pt x="100" y="1162"/>
                        </a:lnTo>
                        <a:lnTo>
                          <a:pt x="53" y="1114"/>
                        </a:lnTo>
                        <a:lnTo>
                          <a:pt x="37" y="1077"/>
                        </a:lnTo>
                        <a:lnTo>
                          <a:pt x="0" y="1071"/>
                        </a:lnTo>
                        <a:lnTo>
                          <a:pt x="19" y="1112"/>
                        </a:lnTo>
                        <a:lnTo>
                          <a:pt x="40" y="1151"/>
                        </a:lnTo>
                        <a:lnTo>
                          <a:pt x="100" y="1196"/>
                        </a:lnTo>
                        <a:lnTo>
                          <a:pt x="142" y="1250"/>
                        </a:lnTo>
                        <a:lnTo>
                          <a:pt x="245" y="1314"/>
                        </a:lnTo>
                        <a:lnTo>
                          <a:pt x="307" y="1377"/>
                        </a:lnTo>
                        <a:lnTo>
                          <a:pt x="332" y="1371"/>
                        </a:lnTo>
                        <a:lnTo>
                          <a:pt x="358" y="1340"/>
                        </a:lnTo>
                        <a:lnTo>
                          <a:pt x="392" y="1321"/>
                        </a:lnTo>
                        <a:lnTo>
                          <a:pt x="437" y="1308"/>
                        </a:lnTo>
                        <a:lnTo>
                          <a:pt x="531" y="1300"/>
                        </a:lnTo>
                        <a:lnTo>
                          <a:pt x="558" y="1283"/>
                        </a:lnTo>
                        <a:lnTo>
                          <a:pt x="606" y="1271"/>
                        </a:lnTo>
                        <a:lnTo>
                          <a:pt x="614" y="1250"/>
                        </a:lnTo>
                        <a:lnTo>
                          <a:pt x="600" y="1225"/>
                        </a:lnTo>
                        <a:lnTo>
                          <a:pt x="582" y="1200"/>
                        </a:lnTo>
                        <a:lnTo>
                          <a:pt x="593" y="1169"/>
                        </a:lnTo>
                        <a:lnTo>
                          <a:pt x="606" y="1151"/>
                        </a:lnTo>
                        <a:lnTo>
                          <a:pt x="606" y="1125"/>
                        </a:lnTo>
                        <a:lnTo>
                          <a:pt x="593" y="1083"/>
                        </a:lnTo>
                        <a:lnTo>
                          <a:pt x="587" y="1062"/>
                        </a:lnTo>
                        <a:lnTo>
                          <a:pt x="571" y="1043"/>
                        </a:lnTo>
                        <a:lnTo>
                          <a:pt x="562" y="1021"/>
                        </a:lnTo>
                        <a:lnTo>
                          <a:pt x="571" y="1000"/>
                        </a:lnTo>
                        <a:lnTo>
                          <a:pt x="589" y="983"/>
                        </a:lnTo>
                        <a:lnTo>
                          <a:pt x="587" y="956"/>
                        </a:lnTo>
                        <a:lnTo>
                          <a:pt x="576" y="937"/>
                        </a:lnTo>
                        <a:lnTo>
                          <a:pt x="555" y="908"/>
                        </a:lnTo>
                        <a:lnTo>
                          <a:pt x="543" y="893"/>
                        </a:lnTo>
                        <a:lnTo>
                          <a:pt x="550" y="871"/>
                        </a:lnTo>
                        <a:lnTo>
                          <a:pt x="581" y="853"/>
                        </a:lnTo>
                        <a:lnTo>
                          <a:pt x="593" y="827"/>
                        </a:lnTo>
                        <a:lnTo>
                          <a:pt x="589" y="806"/>
                        </a:lnTo>
                        <a:lnTo>
                          <a:pt x="568" y="771"/>
                        </a:lnTo>
                        <a:lnTo>
                          <a:pt x="545" y="727"/>
                        </a:lnTo>
                        <a:lnTo>
                          <a:pt x="537" y="696"/>
                        </a:lnTo>
                        <a:lnTo>
                          <a:pt x="550" y="683"/>
                        </a:lnTo>
                        <a:lnTo>
                          <a:pt x="582" y="671"/>
                        </a:lnTo>
                        <a:lnTo>
                          <a:pt x="602" y="658"/>
                        </a:lnTo>
                        <a:lnTo>
                          <a:pt x="606" y="619"/>
                        </a:lnTo>
                        <a:lnTo>
                          <a:pt x="582" y="575"/>
                        </a:lnTo>
                        <a:lnTo>
                          <a:pt x="587" y="546"/>
                        </a:lnTo>
                        <a:lnTo>
                          <a:pt x="595" y="519"/>
                        </a:lnTo>
                        <a:lnTo>
                          <a:pt x="574" y="488"/>
                        </a:lnTo>
                        <a:lnTo>
                          <a:pt x="555" y="458"/>
                        </a:lnTo>
                        <a:lnTo>
                          <a:pt x="562" y="440"/>
                        </a:lnTo>
                        <a:lnTo>
                          <a:pt x="574" y="421"/>
                        </a:lnTo>
                        <a:lnTo>
                          <a:pt x="574" y="390"/>
                        </a:lnTo>
                        <a:lnTo>
                          <a:pt x="562" y="371"/>
                        </a:lnTo>
                        <a:lnTo>
                          <a:pt x="550" y="356"/>
                        </a:lnTo>
                        <a:lnTo>
                          <a:pt x="552" y="333"/>
                        </a:lnTo>
                        <a:lnTo>
                          <a:pt x="574" y="321"/>
                        </a:lnTo>
                        <a:lnTo>
                          <a:pt x="587" y="308"/>
                        </a:lnTo>
                        <a:lnTo>
                          <a:pt x="581" y="284"/>
                        </a:lnTo>
                        <a:lnTo>
                          <a:pt x="555" y="253"/>
                        </a:lnTo>
                        <a:lnTo>
                          <a:pt x="545" y="225"/>
                        </a:lnTo>
                        <a:lnTo>
                          <a:pt x="543" y="193"/>
                        </a:lnTo>
                        <a:lnTo>
                          <a:pt x="564" y="163"/>
                        </a:lnTo>
                        <a:lnTo>
                          <a:pt x="608" y="114"/>
                        </a:lnTo>
                        <a:lnTo>
                          <a:pt x="631" y="77"/>
                        </a:lnTo>
                        <a:lnTo>
                          <a:pt x="650" y="46"/>
                        </a:lnTo>
                        <a:lnTo>
                          <a:pt x="644" y="14"/>
                        </a:lnTo>
                        <a:lnTo>
                          <a:pt x="626" y="0"/>
                        </a:lnTo>
                        <a:lnTo>
                          <a:pt x="614" y="3"/>
                        </a:lnTo>
                        <a:lnTo>
                          <a:pt x="593" y="27"/>
                        </a:lnTo>
                        <a:lnTo>
                          <a:pt x="608" y="46"/>
                        </a:lnTo>
                        <a:lnTo>
                          <a:pt x="606" y="77"/>
                        </a:lnTo>
                        <a:lnTo>
                          <a:pt x="576" y="132"/>
                        </a:lnTo>
                        <a:lnTo>
                          <a:pt x="539" y="163"/>
                        </a:lnTo>
                        <a:lnTo>
                          <a:pt x="526" y="182"/>
                        </a:lnTo>
                        <a:lnTo>
                          <a:pt x="518" y="206"/>
                        </a:lnTo>
                        <a:lnTo>
                          <a:pt x="514" y="221"/>
                        </a:lnTo>
                        <a:lnTo>
                          <a:pt x="458" y="264"/>
                        </a:lnTo>
                        <a:lnTo>
                          <a:pt x="408" y="293"/>
                        </a:lnTo>
                        <a:lnTo>
                          <a:pt x="401" y="314"/>
                        </a:lnTo>
                        <a:lnTo>
                          <a:pt x="418" y="319"/>
                        </a:lnTo>
                        <a:lnTo>
                          <a:pt x="493" y="264"/>
                        </a:lnTo>
                        <a:lnTo>
                          <a:pt x="531" y="253"/>
                        </a:lnTo>
                        <a:lnTo>
                          <a:pt x="550" y="288"/>
                        </a:lnTo>
                        <a:lnTo>
                          <a:pt x="555" y="303"/>
                        </a:lnTo>
                        <a:lnTo>
                          <a:pt x="537" y="319"/>
                        </a:lnTo>
                        <a:lnTo>
                          <a:pt x="521" y="332"/>
                        </a:lnTo>
                        <a:lnTo>
                          <a:pt x="518" y="353"/>
                        </a:lnTo>
                        <a:lnTo>
                          <a:pt x="524" y="375"/>
                        </a:lnTo>
                        <a:lnTo>
                          <a:pt x="508" y="393"/>
                        </a:lnTo>
                        <a:lnTo>
                          <a:pt x="461" y="414"/>
                        </a:lnTo>
                        <a:lnTo>
                          <a:pt x="392" y="443"/>
                        </a:lnTo>
                        <a:lnTo>
                          <a:pt x="418" y="453"/>
                        </a:lnTo>
                        <a:lnTo>
                          <a:pt x="489" y="425"/>
                        </a:lnTo>
                        <a:lnTo>
                          <a:pt x="545" y="396"/>
                        </a:lnTo>
                        <a:lnTo>
                          <a:pt x="555" y="403"/>
                        </a:lnTo>
                        <a:lnTo>
                          <a:pt x="550" y="421"/>
                        </a:lnTo>
                        <a:lnTo>
                          <a:pt x="531" y="440"/>
                        </a:lnTo>
                        <a:lnTo>
                          <a:pt x="524" y="458"/>
                        </a:lnTo>
                        <a:lnTo>
                          <a:pt x="532" y="483"/>
                        </a:lnTo>
                        <a:lnTo>
                          <a:pt x="555" y="503"/>
                        </a:lnTo>
                        <a:lnTo>
                          <a:pt x="555" y="519"/>
                        </a:lnTo>
                        <a:lnTo>
                          <a:pt x="518" y="527"/>
                        </a:lnTo>
                        <a:lnTo>
                          <a:pt x="487" y="569"/>
                        </a:lnTo>
                        <a:lnTo>
                          <a:pt x="450" y="593"/>
                        </a:lnTo>
                        <a:lnTo>
                          <a:pt x="399" y="606"/>
                        </a:lnTo>
                        <a:lnTo>
                          <a:pt x="395" y="619"/>
                        </a:lnTo>
                        <a:lnTo>
                          <a:pt x="426" y="614"/>
                        </a:lnTo>
                        <a:lnTo>
                          <a:pt x="493" y="593"/>
                        </a:lnTo>
                        <a:lnTo>
                          <a:pt x="518" y="575"/>
                        </a:lnTo>
                        <a:lnTo>
                          <a:pt x="532" y="556"/>
                        </a:lnTo>
                        <a:lnTo>
                          <a:pt x="555" y="553"/>
                        </a:lnTo>
                        <a:lnTo>
                          <a:pt x="555" y="575"/>
                        </a:lnTo>
                        <a:lnTo>
                          <a:pt x="571" y="596"/>
                        </a:lnTo>
                        <a:lnTo>
                          <a:pt x="582" y="619"/>
                        </a:lnTo>
                        <a:lnTo>
                          <a:pt x="574" y="637"/>
                        </a:lnTo>
                        <a:lnTo>
                          <a:pt x="545" y="650"/>
                        </a:lnTo>
                        <a:lnTo>
                          <a:pt x="518" y="658"/>
                        </a:lnTo>
                        <a:lnTo>
                          <a:pt x="500" y="677"/>
                        </a:lnTo>
                        <a:lnTo>
                          <a:pt x="413" y="703"/>
                        </a:lnTo>
                        <a:lnTo>
                          <a:pt x="351" y="725"/>
                        </a:lnTo>
                        <a:lnTo>
                          <a:pt x="326" y="737"/>
                        </a:lnTo>
                        <a:lnTo>
                          <a:pt x="345" y="753"/>
                        </a:lnTo>
                        <a:lnTo>
                          <a:pt x="382" y="743"/>
                        </a:lnTo>
                        <a:lnTo>
                          <a:pt x="458" y="714"/>
                        </a:lnTo>
                        <a:lnTo>
                          <a:pt x="508" y="700"/>
                        </a:lnTo>
                        <a:lnTo>
                          <a:pt x="521" y="721"/>
                        </a:lnTo>
                        <a:lnTo>
                          <a:pt x="532" y="758"/>
                        </a:lnTo>
                        <a:lnTo>
                          <a:pt x="555" y="790"/>
                        </a:lnTo>
                        <a:lnTo>
                          <a:pt x="558" y="814"/>
                        </a:lnTo>
                        <a:lnTo>
                          <a:pt x="555" y="837"/>
                        </a:lnTo>
                        <a:lnTo>
                          <a:pt x="531" y="846"/>
                        </a:lnTo>
                        <a:lnTo>
                          <a:pt x="487" y="856"/>
                        </a:lnTo>
                        <a:lnTo>
                          <a:pt x="431" y="882"/>
                        </a:lnTo>
                        <a:lnTo>
                          <a:pt x="349" y="893"/>
                        </a:lnTo>
                        <a:lnTo>
                          <a:pt x="318" y="908"/>
                        </a:lnTo>
                        <a:lnTo>
                          <a:pt x="339" y="919"/>
                        </a:lnTo>
                        <a:lnTo>
                          <a:pt x="411" y="908"/>
                        </a:lnTo>
                        <a:lnTo>
                          <a:pt x="461" y="890"/>
                        </a:lnTo>
                        <a:lnTo>
                          <a:pt x="495" y="877"/>
                        </a:lnTo>
                        <a:lnTo>
                          <a:pt x="524" y="871"/>
                        </a:lnTo>
                        <a:lnTo>
                          <a:pt x="521" y="893"/>
                        </a:lnTo>
                        <a:lnTo>
                          <a:pt x="532" y="925"/>
                        </a:lnTo>
                        <a:lnTo>
                          <a:pt x="552" y="943"/>
                        </a:lnTo>
                        <a:lnTo>
                          <a:pt x="555" y="964"/>
                        </a:lnTo>
                        <a:lnTo>
                          <a:pt x="555" y="983"/>
                        </a:lnTo>
                        <a:lnTo>
                          <a:pt x="531" y="993"/>
                        </a:lnTo>
                        <a:lnTo>
                          <a:pt x="482" y="996"/>
                        </a:lnTo>
                        <a:lnTo>
                          <a:pt x="450" y="1006"/>
                        </a:lnTo>
                        <a:lnTo>
                          <a:pt x="374" y="1032"/>
                        </a:lnTo>
                        <a:lnTo>
                          <a:pt x="332" y="1033"/>
                        </a:lnTo>
                        <a:lnTo>
                          <a:pt x="318" y="1051"/>
                        </a:lnTo>
                        <a:lnTo>
                          <a:pt x="337" y="1058"/>
                        </a:lnTo>
                        <a:lnTo>
                          <a:pt x="374" y="1050"/>
                        </a:lnTo>
                        <a:lnTo>
                          <a:pt x="431" y="1033"/>
                        </a:lnTo>
                        <a:lnTo>
                          <a:pt x="461" y="1021"/>
                        </a:lnTo>
                        <a:lnTo>
                          <a:pt x="502" y="1012"/>
                        </a:lnTo>
                        <a:lnTo>
                          <a:pt x="532" y="1014"/>
                        </a:lnTo>
                        <a:lnTo>
                          <a:pt x="543" y="1014"/>
                        </a:lnTo>
                        <a:lnTo>
                          <a:pt x="543" y="1043"/>
                        </a:lnTo>
                        <a:lnTo>
                          <a:pt x="552" y="1058"/>
                        </a:lnTo>
                        <a:lnTo>
                          <a:pt x="495" y="1071"/>
                        </a:lnTo>
                        <a:lnTo>
                          <a:pt x="445" y="1108"/>
                        </a:lnTo>
                        <a:lnTo>
                          <a:pt x="389" y="1127"/>
                        </a:lnTo>
                        <a:lnTo>
                          <a:pt x="351" y="1133"/>
                        </a:lnTo>
                        <a:lnTo>
                          <a:pt x="319" y="1150"/>
                        </a:lnTo>
                        <a:lnTo>
                          <a:pt x="332" y="1162"/>
                        </a:lnTo>
                        <a:lnTo>
                          <a:pt x="363" y="1151"/>
                        </a:lnTo>
                        <a:lnTo>
                          <a:pt x="399" y="1140"/>
                        </a:lnTo>
                        <a:lnTo>
                          <a:pt x="439" y="1133"/>
                        </a:lnTo>
                        <a:lnTo>
                          <a:pt x="474" y="1112"/>
                        </a:lnTo>
                        <a:lnTo>
                          <a:pt x="493" y="1093"/>
                        </a:lnTo>
                        <a:lnTo>
                          <a:pt x="518" y="1090"/>
                        </a:lnTo>
                        <a:lnTo>
                          <a:pt x="550" y="1090"/>
                        </a:lnTo>
                        <a:lnTo>
                          <a:pt x="558" y="1093"/>
                        </a:lnTo>
                        <a:lnTo>
                          <a:pt x="568" y="1114"/>
                        </a:lnTo>
                        <a:lnTo>
                          <a:pt x="574" y="1140"/>
                        </a:lnTo>
                        <a:lnTo>
                          <a:pt x="568" y="1162"/>
                        </a:lnTo>
                        <a:lnTo>
                          <a:pt x="555" y="1175"/>
                        </a:lnTo>
                        <a:lnTo>
                          <a:pt x="545" y="1206"/>
                        </a:lnTo>
                        <a:lnTo>
                          <a:pt x="555" y="1219"/>
                        </a:lnTo>
                        <a:lnTo>
                          <a:pt x="568" y="1232"/>
                        </a:lnTo>
                        <a:lnTo>
                          <a:pt x="568" y="1243"/>
                        </a:lnTo>
                        <a:lnTo>
                          <a:pt x="552" y="12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1" name="Freeform 266">
                    <a:extLst>
                      <a:ext uri="{FF2B5EF4-FFF2-40B4-BE49-F238E27FC236}">
                        <a16:creationId xmlns:a16="http://schemas.microsoft.com/office/drawing/2014/main" id="{0B86950E-BB3B-4269-B1BB-62C62E1A41C3}"/>
                      </a:ext>
                    </a:extLst>
                  </p:cNvPr>
                  <p:cNvSpPr>
                    <a:spLocks/>
                  </p:cNvSpPr>
                  <p:nvPr/>
                </p:nvSpPr>
                <p:spPr bwMode="auto">
                  <a:xfrm>
                    <a:off x="4151" y="1460"/>
                    <a:ext cx="62" cy="20"/>
                  </a:xfrm>
                  <a:custGeom>
                    <a:avLst/>
                    <a:gdLst>
                      <a:gd name="T0" fmla="*/ 0 w 187"/>
                      <a:gd name="T1" fmla="*/ 0 h 61"/>
                      <a:gd name="T2" fmla="*/ 0 w 187"/>
                      <a:gd name="T3" fmla="*/ 0 h 61"/>
                      <a:gd name="T4" fmla="*/ 0 w 187"/>
                      <a:gd name="T5" fmla="*/ 0 h 61"/>
                      <a:gd name="T6" fmla="*/ 0 w 187"/>
                      <a:gd name="T7" fmla="*/ 0 h 61"/>
                      <a:gd name="T8" fmla="*/ 0 w 187"/>
                      <a:gd name="T9" fmla="*/ 0 h 61"/>
                      <a:gd name="T10" fmla="*/ 0 w 187"/>
                      <a:gd name="T11" fmla="*/ 0 h 61"/>
                      <a:gd name="T12" fmla="*/ 0 w 187"/>
                      <a:gd name="T13" fmla="*/ 0 h 61"/>
                      <a:gd name="T14" fmla="*/ 0 w 187"/>
                      <a:gd name="T15" fmla="*/ 0 h 61"/>
                      <a:gd name="T16" fmla="*/ 0 w 187"/>
                      <a:gd name="T17" fmla="*/ 0 h 61"/>
                      <a:gd name="T18" fmla="*/ 0 w 187"/>
                      <a:gd name="T19" fmla="*/ 0 h 61"/>
                      <a:gd name="T20" fmla="*/ 0 w 187"/>
                      <a:gd name="T21" fmla="*/ 0 h 61"/>
                      <a:gd name="T22" fmla="*/ 0 w 187"/>
                      <a:gd name="T23" fmla="*/ 0 h 61"/>
                      <a:gd name="T24" fmla="*/ 0 w 187"/>
                      <a:gd name="T25" fmla="*/ 0 h 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7"/>
                      <a:gd name="T40" fmla="*/ 0 h 61"/>
                      <a:gd name="T41" fmla="*/ 187 w 187"/>
                      <a:gd name="T42" fmla="*/ 61 h 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7" h="61">
                        <a:moveTo>
                          <a:pt x="0" y="50"/>
                        </a:moveTo>
                        <a:lnTo>
                          <a:pt x="74" y="47"/>
                        </a:lnTo>
                        <a:lnTo>
                          <a:pt x="103" y="31"/>
                        </a:lnTo>
                        <a:lnTo>
                          <a:pt x="128" y="12"/>
                        </a:lnTo>
                        <a:lnTo>
                          <a:pt x="174" y="0"/>
                        </a:lnTo>
                        <a:lnTo>
                          <a:pt x="187" y="12"/>
                        </a:lnTo>
                        <a:lnTo>
                          <a:pt x="167" y="18"/>
                        </a:lnTo>
                        <a:lnTo>
                          <a:pt x="135" y="36"/>
                        </a:lnTo>
                        <a:lnTo>
                          <a:pt x="117" y="47"/>
                        </a:lnTo>
                        <a:lnTo>
                          <a:pt x="87" y="55"/>
                        </a:lnTo>
                        <a:lnTo>
                          <a:pt x="40" y="60"/>
                        </a:lnTo>
                        <a:lnTo>
                          <a:pt x="3" y="61"/>
                        </a:lnTo>
                        <a:lnTo>
                          <a:pt x="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2" name="Freeform 267">
                    <a:extLst>
                      <a:ext uri="{FF2B5EF4-FFF2-40B4-BE49-F238E27FC236}">
                        <a16:creationId xmlns:a16="http://schemas.microsoft.com/office/drawing/2014/main" id="{190EB695-9199-4E8D-8101-6107B2F0A4FB}"/>
                      </a:ext>
                    </a:extLst>
                  </p:cNvPr>
                  <p:cNvSpPr>
                    <a:spLocks/>
                  </p:cNvSpPr>
                  <p:nvPr/>
                </p:nvSpPr>
                <p:spPr bwMode="auto">
                  <a:xfrm>
                    <a:off x="4055" y="1011"/>
                    <a:ext cx="182" cy="99"/>
                  </a:xfrm>
                  <a:custGeom>
                    <a:avLst/>
                    <a:gdLst>
                      <a:gd name="T0" fmla="*/ 0 w 545"/>
                      <a:gd name="T1" fmla="*/ 0 h 296"/>
                      <a:gd name="T2" fmla="*/ 0 w 545"/>
                      <a:gd name="T3" fmla="*/ 0 h 296"/>
                      <a:gd name="T4" fmla="*/ 0 w 545"/>
                      <a:gd name="T5" fmla="*/ 0 h 296"/>
                      <a:gd name="T6" fmla="*/ 0 w 545"/>
                      <a:gd name="T7" fmla="*/ 0 h 296"/>
                      <a:gd name="T8" fmla="*/ 0 w 545"/>
                      <a:gd name="T9" fmla="*/ 0 h 296"/>
                      <a:gd name="T10" fmla="*/ 0 w 545"/>
                      <a:gd name="T11" fmla="*/ 0 h 296"/>
                      <a:gd name="T12" fmla="*/ 0 w 545"/>
                      <a:gd name="T13" fmla="*/ 0 h 296"/>
                      <a:gd name="T14" fmla="*/ 0 w 545"/>
                      <a:gd name="T15" fmla="*/ 0 h 296"/>
                      <a:gd name="T16" fmla="*/ 0 w 545"/>
                      <a:gd name="T17" fmla="*/ 0 h 296"/>
                      <a:gd name="T18" fmla="*/ 0 w 545"/>
                      <a:gd name="T19" fmla="*/ 0 h 296"/>
                      <a:gd name="T20" fmla="*/ 0 w 545"/>
                      <a:gd name="T21" fmla="*/ 0 h 296"/>
                      <a:gd name="T22" fmla="*/ 0 w 545"/>
                      <a:gd name="T23" fmla="*/ 0 h 296"/>
                      <a:gd name="T24" fmla="*/ 0 w 545"/>
                      <a:gd name="T25" fmla="*/ 0 h 296"/>
                      <a:gd name="T26" fmla="*/ 0 w 545"/>
                      <a:gd name="T27" fmla="*/ 0 h 296"/>
                      <a:gd name="T28" fmla="*/ 0 w 545"/>
                      <a:gd name="T29" fmla="*/ 0 h 296"/>
                      <a:gd name="T30" fmla="*/ 0 w 545"/>
                      <a:gd name="T31" fmla="*/ 0 h 296"/>
                      <a:gd name="T32" fmla="*/ 0 w 545"/>
                      <a:gd name="T33" fmla="*/ 0 h 296"/>
                      <a:gd name="T34" fmla="*/ 0 w 545"/>
                      <a:gd name="T35" fmla="*/ 0 h 296"/>
                      <a:gd name="T36" fmla="*/ 0 w 545"/>
                      <a:gd name="T37" fmla="*/ 0 h 296"/>
                      <a:gd name="T38" fmla="*/ 0 w 545"/>
                      <a:gd name="T39" fmla="*/ 0 h 296"/>
                      <a:gd name="T40" fmla="*/ 0 w 545"/>
                      <a:gd name="T41" fmla="*/ 0 h 296"/>
                      <a:gd name="T42" fmla="*/ 0 w 545"/>
                      <a:gd name="T43" fmla="*/ 0 h 296"/>
                      <a:gd name="T44" fmla="*/ 0 w 545"/>
                      <a:gd name="T45" fmla="*/ 0 h 296"/>
                      <a:gd name="T46" fmla="*/ 0 w 545"/>
                      <a:gd name="T47" fmla="*/ 0 h 296"/>
                      <a:gd name="T48" fmla="*/ 0 w 545"/>
                      <a:gd name="T49" fmla="*/ 0 h 296"/>
                      <a:gd name="T50" fmla="*/ 0 w 545"/>
                      <a:gd name="T51" fmla="*/ 0 h 2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45"/>
                      <a:gd name="T79" fmla="*/ 0 h 296"/>
                      <a:gd name="T80" fmla="*/ 545 w 545"/>
                      <a:gd name="T81" fmla="*/ 296 h 29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45" h="296">
                        <a:moveTo>
                          <a:pt x="17" y="34"/>
                        </a:moveTo>
                        <a:lnTo>
                          <a:pt x="82" y="38"/>
                        </a:lnTo>
                        <a:lnTo>
                          <a:pt x="150" y="40"/>
                        </a:lnTo>
                        <a:lnTo>
                          <a:pt x="195" y="40"/>
                        </a:lnTo>
                        <a:lnTo>
                          <a:pt x="230" y="32"/>
                        </a:lnTo>
                        <a:lnTo>
                          <a:pt x="287" y="16"/>
                        </a:lnTo>
                        <a:lnTo>
                          <a:pt x="313" y="0"/>
                        </a:lnTo>
                        <a:lnTo>
                          <a:pt x="351" y="21"/>
                        </a:lnTo>
                        <a:lnTo>
                          <a:pt x="411" y="63"/>
                        </a:lnTo>
                        <a:lnTo>
                          <a:pt x="455" y="93"/>
                        </a:lnTo>
                        <a:lnTo>
                          <a:pt x="511" y="133"/>
                        </a:lnTo>
                        <a:lnTo>
                          <a:pt x="545" y="163"/>
                        </a:lnTo>
                        <a:lnTo>
                          <a:pt x="514" y="190"/>
                        </a:lnTo>
                        <a:lnTo>
                          <a:pt x="482" y="219"/>
                        </a:lnTo>
                        <a:lnTo>
                          <a:pt x="432" y="240"/>
                        </a:lnTo>
                        <a:lnTo>
                          <a:pt x="380" y="262"/>
                        </a:lnTo>
                        <a:lnTo>
                          <a:pt x="332" y="281"/>
                        </a:lnTo>
                        <a:lnTo>
                          <a:pt x="288" y="288"/>
                        </a:lnTo>
                        <a:lnTo>
                          <a:pt x="242" y="296"/>
                        </a:lnTo>
                        <a:lnTo>
                          <a:pt x="185" y="256"/>
                        </a:lnTo>
                        <a:lnTo>
                          <a:pt x="142" y="221"/>
                        </a:lnTo>
                        <a:lnTo>
                          <a:pt x="92" y="177"/>
                        </a:lnTo>
                        <a:lnTo>
                          <a:pt x="50" y="133"/>
                        </a:lnTo>
                        <a:lnTo>
                          <a:pt x="19" y="103"/>
                        </a:lnTo>
                        <a:lnTo>
                          <a:pt x="0" y="59"/>
                        </a:lnTo>
                        <a:lnTo>
                          <a:pt x="17" y="34"/>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3" name="Freeform 268">
                    <a:extLst>
                      <a:ext uri="{FF2B5EF4-FFF2-40B4-BE49-F238E27FC236}">
                        <a16:creationId xmlns:a16="http://schemas.microsoft.com/office/drawing/2014/main" id="{29E103F8-589B-4057-822E-E987939F824E}"/>
                      </a:ext>
                    </a:extLst>
                  </p:cNvPr>
                  <p:cNvSpPr>
                    <a:spLocks/>
                  </p:cNvSpPr>
                  <p:nvPr/>
                </p:nvSpPr>
                <p:spPr bwMode="auto">
                  <a:xfrm>
                    <a:off x="4051" y="1008"/>
                    <a:ext cx="196" cy="115"/>
                  </a:xfrm>
                  <a:custGeom>
                    <a:avLst/>
                    <a:gdLst>
                      <a:gd name="T0" fmla="*/ 0 w 588"/>
                      <a:gd name="T1" fmla="*/ 0 h 344"/>
                      <a:gd name="T2" fmla="*/ 0 w 588"/>
                      <a:gd name="T3" fmla="*/ 0 h 344"/>
                      <a:gd name="T4" fmla="*/ 0 w 588"/>
                      <a:gd name="T5" fmla="*/ 0 h 344"/>
                      <a:gd name="T6" fmla="*/ 0 w 588"/>
                      <a:gd name="T7" fmla="*/ 0 h 344"/>
                      <a:gd name="T8" fmla="*/ 0 w 588"/>
                      <a:gd name="T9" fmla="*/ 0 h 344"/>
                      <a:gd name="T10" fmla="*/ 0 w 588"/>
                      <a:gd name="T11" fmla="*/ 0 h 344"/>
                      <a:gd name="T12" fmla="*/ 0 w 588"/>
                      <a:gd name="T13" fmla="*/ 0 h 344"/>
                      <a:gd name="T14" fmla="*/ 0 w 588"/>
                      <a:gd name="T15" fmla="*/ 0 h 344"/>
                      <a:gd name="T16" fmla="*/ 0 w 588"/>
                      <a:gd name="T17" fmla="*/ 0 h 344"/>
                      <a:gd name="T18" fmla="*/ 0 w 588"/>
                      <a:gd name="T19" fmla="*/ 0 h 344"/>
                      <a:gd name="T20" fmla="*/ 0 w 588"/>
                      <a:gd name="T21" fmla="*/ 0 h 344"/>
                      <a:gd name="T22" fmla="*/ 0 w 588"/>
                      <a:gd name="T23" fmla="*/ 0 h 344"/>
                      <a:gd name="T24" fmla="*/ 0 w 588"/>
                      <a:gd name="T25" fmla="*/ 0 h 344"/>
                      <a:gd name="T26" fmla="*/ 0 w 588"/>
                      <a:gd name="T27" fmla="*/ 0 h 344"/>
                      <a:gd name="T28" fmla="*/ 0 w 588"/>
                      <a:gd name="T29" fmla="*/ 0 h 344"/>
                      <a:gd name="T30" fmla="*/ 0 w 588"/>
                      <a:gd name="T31" fmla="*/ 0 h 344"/>
                      <a:gd name="T32" fmla="*/ 0 w 588"/>
                      <a:gd name="T33" fmla="*/ 0 h 344"/>
                      <a:gd name="T34" fmla="*/ 0 w 588"/>
                      <a:gd name="T35" fmla="*/ 0 h 344"/>
                      <a:gd name="T36" fmla="*/ 0 w 588"/>
                      <a:gd name="T37" fmla="*/ 0 h 344"/>
                      <a:gd name="T38" fmla="*/ 0 w 588"/>
                      <a:gd name="T39" fmla="*/ 0 h 344"/>
                      <a:gd name="T40" fmla="*/ 0 w 588"/>
                      <a:gd name="T41" fmla="*/ 0 h 344"/>
                      <a:gd name="T42" fmla="*/ 0 w 588"/>
                      <a:gd name="T43" fmla="*/ 0 h 344"/>
                      <a:gd name="T44" fmla="*/ 0 w 588"/>
                      <a:gd name="T45" fmla="*/ 0 h 344"/>
                      <a:gd name="T46" fmla="*/ 0 w 588"/>
                      <a:gd name="T47" fmla="*/ 0 h 344"/>
                      <a:gd name="T48" fmla="*/ 0 w 588"/>
                      <a:gd name="T49" fmla="*/ 0 h 344"/>
                      <a:gd name="T50" fmla="*/ 0 w 588"/>
                      <a:gd name="T51" fmla="*/ 0 h 344"/>
                      <a:gd name="T52" fmla="*/ 0 w 588"/>
                      <a:gd name="T53" fmla="*/ 0 h 344"/>
                      <a:gd name="T54" fmla="*/ 0 w 588"/>
                      <a:gd name="T55" fmla="*/ 0 h 344"/>
                      <a:gd name="T56" fmla="*/ 0 w 588"/>
                      <a:gd name="T57" fmla="*/ 0 h 344"/>
                      <a:gd name="T58" fmla="*/ 0 w 588"/>
                      <a:gd name="T59" fmla="*/ 0 h 344"/>
                      <a:gd name="T60" fmla="*/ 0 w 588"/>
                      <a:gd name="T61" fmla="*/ 0 h 344"/>
                      <a:gd name="T62" fmla="*/ 0 w 588"/>
                      <a:gd name="T63" fmla="*/ 0 h 344"/>
                      <a:gd name="T64" fmla="*/ 0 w 588"/>
                      <a:gd name="T65" fmla="*/ 0 h 344"/>
                      <a:gd name="T66" fmla="*/ 0 w 588"/>
                      <a:gd name="T67" fmla="*/ 0 h 344"/>
                      <a:gd name="T68" fmla="*/ 0 w 588"/>
                      <a:gd name="T69" fmla="*/ 0 h 344"/>
                      <a:gd name="T70" fmla="*/ 0 w 588"/>
                      <a:gd name="T71" fmla="*/ 0 h 344"/>
                      <a:gd name="T72" fmla="*/ 0 w 588"/>
                      <a:gd name="T73" fmla="*/ 0 h 344"/>
                      <a:gd name="T74" fmla="*/ 0 w 588"/>
                      <a:gd name="T75" fmla="*/ 0 h 344"/>
                      <a:gd name="T76" fmla="*/ 0 w 588"/>
                      <a:gd name="T77" fmla="*/ 0 h 344"/>
                      <a:gd name="T78" fmla="*/ 0 w 588"/>
                      <a:gd name="T79" fmla="*/ 0 h 344"/>
                      <a:gd name="T80" fmla="*/ 0 w 588"/>
                      <a:gd name="T81" fmla="*/ 0 h 344"/>
                      <a:gd name="T82" fmla="*/ 0 w 588"/>
                      <a:gd name="T83" fmla="*/ 0 h 344"/>
                      <a:gd name="T84" fmla="*/ 0 w 588"/>
                      <a:gd name="T85" fmla="*/ 0 h 344"/>
                      <a:gd name="T86" fmla="*/ 0 w 588"/>
                      <a:gd name="T87" fmla="*/ 0 h 344"/>
                      <a:gd name="T88" fmla="*/ 0 w 588"/>
                      <a:gd name="T89" fmla="*/ 0 h 344"/>
                      <a:gd name="T90" fmla="*/ 0 w 588"/>
                      <a:gd name="T91" fmla="*/ 0 h 344"/>
                      <a:gd name="T92" fmla="*/ 0 w 588"/>
                      <a:gd name="T93" fmla="*/ 0 h 344"/>
                      <a:gd name="T94" fmla="*/ 0 w 588"/>
                      <a:gd name="T95" fmla="*/ 0 h 344"/>
                      <a:gd name="T96" fmla="*/ 0 w 588"/>
                      <a:gd name="T97" fmla="*/ 0 h 344"/>
                      <a:gd name="T98" fmla="*/ 0 w 588"/>
                      <a:gd name="T99" fmla="*/ 0 h 344"/>
                      <a:gd name="T100" fmla="*/ 0 w 588"/>
                      <a:gd name="T101" fmla="*/ 0 h 344"/>
                      <a:gd name="T102" fmla="*/ 0 w 588"/>
                      <a:gd name="T103" fmla="*/ 0 h 344"/>
                      <a:gd name="T104" fmla="*/ 0 w 588"/>
                      <a:gd name="T105" fmla="*/ 0 h 344"/>
                      <a:gd name="T106" fmla="*/ 0 w 588"/>
                      <a:gd name="T107" fmla="*/ 0 h 344"/>
                      <a:gd name="T108" fmla="*/ 0 w 588"/>
                      <a:gd name="T109" fmla="*/ 0 h 344"/>
                      <a:gd name="T110" fmla="*/ 0 w 588"/>
                      <a:gd name="T111" fmla="*/ 0 h 34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88"/>
                      <a:gd name="T169" fmla="*/ 0 h 344"/>
                      <a:gd name="T170" fmla="*/ 588 w 588"/>
                      <a:gd name="T171" fmla="*/ 344 h 34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88" h="344">
                        <a:moveTo>
                          <a:pt x="288" y="294"/>
                        </a:moveTo>
                        <a:lnTo>
                          <a:pt x="381" y="269"/>
                        </a:lnTo>
                        <a:lnTo>
                          <a:pt x="457" y="236"/>
                        </a:lnTo>
                        <a:lnTo>
                          <a:pt x="510" y="198"/>
                        </a:lnTo>
                        <a:lnTo>
                          <a:pt x="531" y="176"/>
                        </a:lnTo>
                        <a:lnTo>
                          <a:pt x="454" y="105"/>
                        </a:lnTo>
                        <a:lnTo>
                          <a:pt x="391" y="66"/>
                        </a:lnTo>
                        <a:lnTo>
                          <a:pt x="331" y="29"/>
                        </a:lnTo>
                        <a:lnTo>
                          <a:pt x="318" y="29"/>
                        </a:lnTo>
                        <a:lnTo>
                          <a:pt x="281" y="42"/>
                        </a:lnTo>
                        <a:lnTo>
                          <a:pt x="231" y="56"/>
                        </a:lnTo>
                        <a:lnTo>
                          <a:pt x="141" y="63"/>
                        </a:lnTo>
                        <a:lnTo>
                          <a:pt x="54" y="61"/>
                        </a:lnTo>
                        <a:lnTo>
                          <a:pt x="31" y="63"/>
                        </a:lnTo>
                        <a:lnTo>
                          <a:pt x="31" y="79"/>
                        </a:lnTo>
                        <a:lnTo>
                          <a:pt x="49" y="105"/>
                        </a:lnTo>
                        <a:lnTo>
                          <a:pt x="85" y="150"/>
                        </a:lnTo>
                        <a:lnTo>
                          <a:pt x="131" y="187"/>
                        </a:lnTo>
                        <a:lnTo>
                          <a:pt x="188" y="242"/>
                        </a:lnTo>
                        <a:lnTo>
                          <a:pt x="241" y="282"/>
                        </a:lnTo>
                        <a:lnTo>
                          <a:pt x="275" y="305"/>
                        </a:lnTo>
                        <a:lnTo>
                          <a:pt x="285" y="329"/>
                        </a:lnTo>
                        <a:lnTo>
                          <a:pt x="273" y="344"/>
                        </a:lnTo>
                        <a:lnTo>
                          <a:pt x="254" y="336"/>
                        </a:lnTo>
                        <a:lnTo>
                          <a:pt x="199" y="286"/>
                        </a:lnTo>
                        <a:lnTo>
                          <a:pt x="131" y="229"/>
                        </a:lnTo>
                        <a:lnTo>
                          <a:pt x="81" y="187"/>
                        </a:lnTo>
                        <a:lnTo>
                          <a:pt x="48" y="150"/>
                        </a:lnTo>
                        <a:lnTo>
                          <a:pt x="19" y="111"/>
                        </a:lnTo>
                        <a:lnTo>
                          <a:pt x="6" y="85"/>
                        </a:lnTo>
                        <a:lnTo>
                          <a:pt x="0" y="56"/>
                        </a:lnTo>
                        <a:lnTo>
                          <a:pt x="8" y="37"/>
                        </a:lnTo>
                        <a:lnTo>
                          <a:pt x="29" y="29"/>
                        </a:lnTo>
                        <a:lnTo>
                          <a:pt x="67" y="32"/>
                        </a:lnTo>
                        <a:lnTo>
                          <a:pt x="138" y="42"/>
                        </a:lnTo>
                        <a:lnTo>
                          <a:pt x="198" y="42"/>
                        </a:lnTo>
                        <a:lnTo>
                          <a:pt x="241" y="29"/>
                        </a:lnTo>
                        <a:lnTo>
                          <a:pt x="291" y="19"/>
                        </a:lnTo>
                        <a:lnTo>
                          <a:pt x="312" y="0"/>
                        </a:lnTo>
                        <a:lnTo>
                          <a:pt x="335" y="0"/>
                        </a:lnTo>
                        <a:lnTo>
                          <a:pt x="388" y="32"/>
                        </a:lnTo>
                        <a:lnTo>
                          <a:pt x="444" y="75"/>
                        </a:lnTo>
                        <a:lnTo>
                          <a:pt x="504" y="113"/>
                        </a:lnTo>
                        <a:lnTo>
                          <a:pt x="538" y="137"/>
                        </a:lnTo>
                        <a:lnTo>
                          <a:pt x="573" y="161"/>
                        </a:lnTo>
                        <a:lnTo>
                          <a:pt x="588" y="169"/>
                        </a:lnTo>
                        <a:lnTo>
                          <a:pt x="579" y="186"/>
                        </a:lnTo>
                        <a:lnTo>
                          <a:pt x="554" y="200"/>
                        </a:lnTo>
                        <a:lnTo>
                          <a:pt x="525" y="226"/>
                        </a:lnTo>
                        <a:lnTo>
                          <a:pt x="497" y="236"/>
                        </a:lnTo>
                        <a:lnTo>
                          <a:pt x="448" y="257"/>
                        </a:lnTo>
                        <a:lnTo>
                          <a:pt x="412" y="273"/>
                        </a:lnTo>
                        <a:lnTo>
                          <a:pt x="373" y="298"/>
                        </a:lnTo>
                        <a:lnTo>
                          <a:pt x="331" y="305"/>
                        </a:lnTo>
                        <a:lnTo>
                          <a:pt x="298" y="307"/>
                        </a:lnTo>
                        <a:lnTo>
                          <a:pt x="288" y="2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4" name="Freeform 269">
                    <a:extLst>
                      <a:ext uri="{FF2B5EF4-FFF2-40B4-BE49-F238E27FC236}">
                        <a16:creationId xmlns:a16="http://schemas.microsoft.com/office/drawing/2014/main" id="{0D948F7E-C2FE-4F4F-9068-E28D69CA4342}"/>
                      </a:ext>
                    </a:extLst>
                  </p:cNvPr>
                  <p:cNvSpPr>
                    <a:spLocks/>
                  </p:cNvSpPr>
                  <p:nvPr/>
                </p:nvSpPr>
                <p:spPr bwMode="auto">
                  <a:xfrm>
                    <a:off x="4162" y="1095"/>
                    <a:ext cx="62" cy="40"/>
                  </a:xfrm>
                  <a:custGeom>
                    <a:avLst/>
                    <a:gdLst>
                      <a:gd name="T0" fmla="*/ 0 w 186"/>
                      <a:gd name="T1" fmla="*/ 0 h 118"/>
                      <a:gd name="T2" fmla="*/ 0 w 186"/>
                      <a:gd name="T3" fmla="*/ 0 h 118"/>
                      <a:gd name="T4" fmla="*/ 0 w 186"/>
                      <a:gd name="T5" fmla="*/ 0 h 118"/>
                      <a:gd name="T6" fmla="*/ 0 w 186"/>
                      <a:gd name="T7" fmla="*/ 0 h 118"/>
                      <a:gd name="T8" fmla="*/ 0 w 186"/>
                      <a:gd name="T9" fmla="*/ 0 h 118"/>
                      <a:gd name="T10" fmla="*/ 0 w 186"/>
                      <a:gd name="T11" fmla="*/ 0 h 118"/>
                      <a:gd name="T12" fmla="*/ 0 w 186"/>
                      <a:gd name="T13" fmla="*/ 0 h 118"/>
                      <a:gd name="T14" fmla="*/ 0 w 186"/>
                      <a:gd name="T15" fmla="*/ 0 h 118"/>
                      <a:gd name="T16" fmla="*/ 0 w 186"/>
                      <a:gd name="T17" fmla="*/ 0 h 118"/>
                      <a:gd name="T18" fmla="*/ 0 w 186"/>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6"/>
                      <a:gd name="T31" fmla="*/ 0 h 118"/>
                      <a:gd name="T32" fmla="*/ 186 w 186"/>
                      <a:gd name="T33" fmla="*/ 118 h 1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6" h="118">
                        <a:moveTo>
                          <a:pt x="157" y="14"/>
                        </a:moveTo>
                        <a:lnTo>
                          <a:pt x="118" y="45"/>
                        </a:lnTo>
                        <a:lnTo>
                          <a:pt x="82" y="74"/>
                        </a:lnTo>
                        <a:lnTo>
                          <a:pt x="29" y="93"/>
                        </a:lnTo>
                        <a:lnTo>
                          <a:pt x="0" y="102"/>
                        </a:lnTo>
                        <a:lnTo>
                          <a:pt x="23" y="118"/>
                        </a:lnTo>
                        <a:lnTo>
                          <a:pt x="61" y="112"/>
                        </a:lnTo>
                        <a:lnTo>
                          <a:pt x="119" y="74"/>
                        </a:lnTo>
                        <a:lnTo>
                          <a:pt x="186" y="0"/>
                        </a:lnTo>
                        <a:lnTo>
                          <a:pt x="15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5" name="Group 270">
                  <a:extLst>
                    <a:ext uri="{FF2B5EF4-FFF2-40B4-BE49-F238E27FC236}">
                      <a16:creationId xmlns:a16="http://schemas.microsoft.com/office/drawing/2014/main" id="{76D3F460-8117-44D2-810F-7CD0143DAE02}"/>
                    </a:ext>
                  </a:extLst>
                </p:cNvPr>
                <p:cNvGrpSpPr>
                  <a:grpSpLocks/>
                </p:cNvGrpSpPr>
                <p:nvPr/>
              </p:nvGrpSpPr>
              <p:grpSpPr bwMode="auto">
                <a:xfrm>
                  <a:off x="4762" y="3066"/>
                  <a:ext cx="154" cy="387"/>
                  <a:chOff x="4024" y="1008"/>
                  <a:chExt cx="229" cy="517"/>
                </a:xfrm>
              </p:grpSpPr>
              <p:sp>
                <p:nvSpPr>
                  <p:cNvPr id="261" name="Freeform 271">
                    <a:extLst>
                      <a:ext uri="{FF2B5EF4-FFF2-40B4-BE49-F238E27FC236}">
                        <a16:creationId xmlns:a16="http://schemas.microsoft.com/office/drawing/2014/main" id="{71861C60-93E4-4838-AEB4-69F9B83B4B13}"/>
                      </a:ext>
                    </a:extLst>
                  </p:cNvPr>
                  <p:cNvSpPr>
                    <a:spLocks/>
                  </p:cNvSpPr>
                  <p:nvPr/>
                </p:nvSpPr>
                <p:spPr bwMode="auto">
                  <a:xfrm>
                    <a:off x="4028" y="1031"/>
                    <a:ext cx="121" cy="487"/>
                  </a:xfrm>
                  <a:custGeom>
                    <a:avLst/>
                    <a:gdLst>
                      <a:gd name="T0" fmla="*/ 0 w 361"/>
                      <a:gd name="T1" fmla="*/ 0 h 1460"/>
                      <a:gd name="T2" fmla="*/ 0 w 361"/>
                      <a:gd name="T3" fmla="*/ 0 h 1460"/>
                      <a:gd name="T4" fmla="*/ 0 w 361"/>
                      <a:gd name="T5" fmla="*/ 0 h 1460"/>
                      <a:gd name="T6" fmla="*/ 0 w 361"/>
                      <a:gd name="T7" fmla="*/ 0 h 1460"/>
                      <a:gd name="T8" fmla="*/ 0 w 361"/>
                      <a:gd name="T9" fmla="*/ 0 h 1460"/>
                      <a:gd name="T10" fmla="*/ 0 w 361"/>
                      <a:gd name="T11" fmla="*/ 0 h 1460"/>
                      <a:gd name="T12" fmla="*/ 0 w 361"/>
                      <a:gd name="T13" fmla="*/ 0 h 1460"/>
                      <a:gd name="T14" fmla="*/ 0 w 361"/>
                      <a:gd name="T15" fmla="*/ 0 h 1460"/>
                      <a:gd name="T16" fmla="*/ 0 w 361"/>
                      <a:gd name="T17" fmla="*/ 0 h 1460"/>
                      <a:gd name="T18" fmla="*/ 0 w 361"/>
                      <a:gd name="T19" fmla="*/ 0 h 1460"/>
                      <a:gd name="T20" fmla="*/ 0 w 361"/>
                      <a:gd name="T21" fmla="*/ 0 h 1460"/>
                      <a:gd name="T22" fmla="*/ 0 w 361"/>
                      <a:gd name="T23" fmla="*/ 0 h 1460"/>
                      <a:gd name="T24" fmla="*/ 0 w 361"/>
                      <a:gd name="T25" fmla="*/ 0 h 1460"/>
                      <a:gd name="T26" fmla="*/ 0 w 361"/>
                      <a:gd name="T27" fmla="*/ 0 h 1460"/>
                      <a:gd name="T28" fmla="*/ 0 w 361"/>
                      <a:gd name="T29" fmla="*/ 0 h 1460"/>
                      <a:gd name="T30" fmla="*/ 0 w 361"/>
                      <a:gd name="T31" fmla="*/ 0 h 1460"/>
                      <a:gd name="T32" fmla="*/ 0 w 361"/>
                      <a:gd name="T33" fmla="*/ 0 h 1460"/>
                      <a:gd name="T34" fmla="*/ 0 w 361"/>
                      <a:gd name="T35" fmla="*/ 0 h 1460"/>
                      <a:gd name="T36" fmla="*/ 0 w 361"/>
                      <a:gd name="T37" fmla="*/ 0 h 1460"/>
                      <a:gd name="T38" fmla="*/ 0 w 361"/>
                      <a:gd name="T39" fmla="*/ 0 h 1460"/>
                      <a:gd name="T40" fmla="*/ 0 w 361"/>
                      <a:gd name="T41" fmla="*/ 0 h 1460"/>
                      <a:gd name="T42" fmla="*/ 0 w 361"/>
                      <a:gd name="T43" fmla="*/ 0 h 1460"/>
                      <a:gd name="T44" fmla="*/ 0 w 361"/>
                      <a:gd name="T45" fmla="*/ 0 h 1460"/>
                      <a:gd name="T46" fmla="*/ 0 w 361"/>
                      <a:gd name="T47" fmla="*/ 0 h 1460"/>
                      <a:gd name="T48" fmla="*/ 0 w 361"/>
                      <a:gd name="T49" fmla="*/ 0 h 1460"/>
                      <a:gd name="T50" fmla="*/ 0 w 361"/>
                      <a:gd name="T51" fmla="*/ 0 h 1460"/>
                      <a:gd name="T52" fmla="*/ 0 w 361"/>
                      <a:gd name="T53" fmla="*/ 0 h 1460"/>
                      <a:gd name="T54" fmla="*/ 0 w 361"/>
                      <a:gd name="T55" fmla="*/ 0 h 1460"/>
                      <a:gd name="T56" fmla="*/ 0 w 361"/>
                      <a:gd name="T57" fmla="*/ 0 h 1460"/>
                      <a:gd name="T58" fmla="*/ 0 w 361"/>
                      <a:gd name="T59" fmla="*/ 0 h 1460"/>
                      <a:gd name="T60" fmla="*/ 0 w 361"/>
                      <a:gd name="T61" fmla="*/ 0 h 1460"/>
                      <a:gd name="T62" fmla="*/ 0 w 361"/>
                      <a:gd name="T63" fmla="*/ 0 h 1460"/>
                      <a:gd name="T64" fmla="*/ 0 w 361"/>
                      <a:gd name="T65" fmla="*/ 0 h 1460"/>
                      <a:gd name="T66" fmla="*/ 0 w 361"/>
                      <a:gd name="T67" fmla="*/ 0 h 1460"/>
                      <a:gd name="T68" fmla="*/ 0 w 361"/>
                      <a:gd name="T69" fmla="*/ 0 h 1460"/>
                      <a:gd name="T70" fmla="*/ 0 w 361"/>
                      <a:gd name="T71" fmla="*/ 0 h 1460"/>
                      <a:gd name="T72" fmla="*/ 0 w 361"/>
                      <a:gd name="T73" fmla="*/ 0 h 1460"/>
                      <a:gd name="T74" fmla="*/ 0 w 361"/>
                      <a:gd name="T75" fmla="*/ 0 h 1460"/>
                      <a:gd name="T76" fmla="*/ 0 w 361"/>
                      <a:gd name="T77" fmla="*/ 0 h 1460"/>
                      <a:gd name="T78" fmla="*/ 0 w 361"/>
                      <a:gd name="T79" fmla="*/ 0 h 1460"/>
                      <a:gd name="T80" fmla="*/ 0 w 361"/>
                      <a:gd name="T81" fmla="*/ 0 h 1460"/>
                      <a:gd name="T82" fmla="*/ 0 w 361"/>
                      <a:gd name="T83" fmla="*/ 0 h 1460"/>
                      <a:gd name="T84" fmla="*/ 0 w 361"/>
                      <a:gd name="T85" fmla="*/ 0 h 1460"/>
                      <a:gd name="T86" fmla="*/ 0 w 361"/>
                      <a:gd name="T87" fmla="*/ 0 h 1460"/>
                      <a:gd name="T88" fmla="*/ 0 w 361"/>
                      <a:gd name="T89" fmla="*/ 0 h 1460"/>
                      <a:gd name="T90" fmla="*/ 0 w 361"/>
                      <a:gd name="T91" fmla="*/ 0 h 1460"/>
                      <a:gd name="T92" fmla="*/ 0 w 361"/>
                      <a:gd name="T93" fmla="*/ 0 h 1460"/>
                      <a:gd name="T94" fmla="*/ 0 w 361"/>
                      <a:gd name="T95" fmla="*/ 0 h 1460"/>
                      <a:gd name="T96" fmla="*/ 0 w 361"/>
                      <a:gd name="T97" fmla="*/ 0 h 1460"/>
                      <a:gd name="T98" fmla="*/ 0 w 361"/>
                      <a:gd name="T99" fmla="*/ 0 h 1460"/>
                      <a:gd name="T100" fmla="*/ 0 w 361"/>
                      <a:gd name="T101" fmla="*/ 0 h 1460"/>
                      <a:gd name="T102" fmla="*/ 0 w 361"/>
                      <a:gd name="T103" fmla="*/ 0 h 1460"/>
                      <a:gd name="T104" fmla="*/ 0 w 361"/>
                      <a:gd name="T105" fmla="*/ 0 h 1460"/>
                      <a:gd name="T106" fmla="*/ 0 w 361"/>
                      <a:gd name="T107" fmla="*/ 0 h 1460"/>
                      <a:gd name="T108" fmla="*/ 0 w 361"/>
                      <a:gd name="T109" fmla="*/ 0 h 1460"/>
                      <a:gd name="T110" fmla="*/ 0 w 361"/>
                      <a:gd name="T111" fmla="*/ 0 h 146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61"/>
                      <a:gd name="T169" fmla="*/ 0 h 1460"/>
                      <a:gd name="T170" fmla="*/ 361 w 361"/>
                      <a:gd name="T171" fmla="*/ 1460 h 146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61" h="1460">
                        <a:moveTo>
                          <a:pt x="355" y="262"/>
                        </a:moveTo>
                        <a:lnTo>
                          <a:pt x="361" y="316"/>
                        </a:lnTo>
                        <a:lnTo>
                          <a:pt x="361" y="605"/>
                        </a:lnTo>
                        <a:lnTo>
                          <a:pt x="335" y="994"/>
                        </a:lnTo>
                        <a:lnTo>
                          <a:pt x="337" y="1241"/>
                        </a:lnTo>
                        <a:lnTo>
                          <a:pt x="350" y="1412"/>
                        </a:lnTo>
                        <a:lnTo>
                          <a:pt x="337" y="1460"/>
                        </a:lnTo>
                        <a:lnTo>
                          <a:pt x="316" y="1449"/>
                        </a:lnTo>
                        <a:lnTo>
                          <a:pt x="194" y="1355"/>
                        </a:lnTo>
                        <a:lnTo>
                          <a:pt x="163" y="1337"/>
                        </a:lnTo>
                        <a:lnTo>
                          <a:pt x="144" y="1310"/>
                        </a:lnTo>
                        <a:lnTo>
                          <a:pt x="113" y="1274"/>
                        </a:lnTo>
                        <a:lnTo>
                          <a:pt x="71" y="1237"/>
                        </a:lnTo>
                        <a:lnTo>
                          <a:pt x="50" y="1187"/>
                        </a:lnTo>
                        <a:lnTo>
                          <a:pt x="0" y="1144"/>
                        </a:lnTo>
                        <a:lnTo>
                          <a:pt x="0" y="1118"/>
                        </a:lnTo>
                        <a:lnTo>
                          <a:pt x="26" y="1084"/>
                        </a:lnTo>
                        <a:lnTo>
                          <a:pt x="37" y="1041"/>
                        </a:lnTo>
                        <a:lnTo>
                          <a:pt x="31" y="1018"/>
                        </a:lnTo>
                        <a:lnTo>
                          <a:pt x="18" y="981"/>
                        </a:lnTo>
                        <a:lnTo>
                          <a:pt x="14" y="954"/>
                        </a:lnTo>
                        <a:lnTo>
                          <a:pt x="33" y="912"/>
                        </a:lnTo>
                        <a:lnTo>
                          <a:pt x="33" y="884"/>
                        </a:lnTo>
                        <a:lnTo>
                          <a:pt x="13" y="829"/>
                        </a:lnTo>
                        <a:lnTo>
                          <a:pt x="13" y="797"/>
                        </a:lnTo>
                        <a:lnTo>
                          <a:pt x="24" y="773"/>
                        </a:lnTo>
                        <a:lnTo>
                          <a:pt x="45" y="744"/>
                        </a:lnTo>
                        <a:lnTo>
                          <a:pt x="44" y="694"/>
                        </a:lnTo>
                        <a:lnTo>
                          <a:pt x="31" y="653"/>
                        </a:lnTo>
                        <a:lnTo>
                          <a:pt x="44" y="605"/>
                        </a:lnTo>
                        <a:lnTo>
                          <a:pt x="56" y="594"/>
                        </a:lnTo>
                        <a:lnTo>
                          <a:pt x="45" y="550"/>
                        </a:lnTo>
                        <a:lnTo>
                          <a:pt x="18" y="503"/>
                        </a:lnTo>
                        <a:lnTo>
                          <a:pt x="13" y="473"/>
                        </a:lnTo>
                        <a:lnTo>
                          <a:pt x="18" y="444"/>
                        </a:lnTo>
                        <a:lnTo>
                          <a:pt x="52" y="418"/>
                        </a:lnTo>
                        <a:lnTo>
                          <a:pt x="50" y="397"/>
                        </a:lnTo>
                        <a:lnTo>
                          <a:pt x="14" y="331"/>
                        </a:lnTo>
                        <a:lnTo>
                          <a:pt x="2" y="279"/>
                        </a:lnTo>
                        <a:lnTo>
                          <a:pt x="13" y="250"/>
                        </a:lnTo>
                        <a:lnTo>
                          <a:pt x="45" y="223"/>
                        </a:lnTo>
                        <a:lnTo>
                          <a:pt x="37" y="200"/>
                        </a:lnTo>
                        <a:lnTo>
                          <a:pt x="14" y="173"/>
                        </a:lnTo>
                        <a:lnTo>
                          <a:pt x="14" y="144"/>
                        </a:lnTo>
                        <a:lnTo>
                          <a:pt x="52" y="124"/>
                        </a:lnTo>
                        <a:lnTo>
                          <a:pt x="68" y="103"/>
                        </a:lnTo>
                        <a:lnTo>
                          <a:pt x="37" y="60"/>
                        </a:lnTo>
                        <a:lnTo>
                          <a:pt x="37" y="37"/>
                        </a:lnTo>
                        <a:lnTo>
                          <a:pt x="74" y="23"/>
                        </a:lnTo>
                        <a:lnTo>
                          <a:pt x="77" y="0"/>
                        </a:lnTo>
                        <a:lnTo>
                          <a:pt x="118" y="60"/>
                        </a:lnTo>
                        <a:lnTo>
                          <a:pt x="169" y="123"/>
                        </a:lnTo>
                        <a:lnTo>
                          <a:pt x="231" y="173"/>
                        </a:lnTo>
                        <a:lnTo>
                          <a:pt x="281" y="213"/>
                        </a:lnTo>
                        <a:lnTo>
                          <a:pt x="335" y="244"/>
                        </a:lnTo>
                        <a:lnTo>
                          <a:pt x="355" y="26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2" name="Freeform 272">
                    <a:extLst>
                      <a:ext uri="{FF2B5EF4-FFF2-40B4-BE49-F238E27FC236}">
                        <a16:creationId xmlns:a16="http://schemas.microsoft.com/office/drawing/2014/main" id="{CB1966D3-AF46-4B93-A9BF-4CD6EDDE2093}"/>
                      </a:ext>
                    </a:extLst>
                  </p:cNvPr>
                  <p:cNvSpPr>
                    <a:spLocks/>
                  </p:cNvSpPr>
                  <p:nvPr/>
                </p:nvSpPr>
                <p:spPr bwMode="auto">
                  <a:xfrm>
                    <a:off x="4024" y="1039"/>
                    <a:ext cx="35" cy="370"/>
                  </a:xfrm>
                  <a:custGeom>
                    <a:avLst/>
                    <a:gdLst>
                      <a:gd name="T0" fmla="*/ 0 w 105"/>
                      <a:gd name="T1" fmla="*/ 0 h 1112"/>
                      <a:gd name="T2" fmla="*/ 0 w 105"/>
                      <a:gd name="T3" fmla="*/ 0 h 1112"/>
                      <a:gd name="T4" fmla="*/ 0 w 105"/>
                      <a:gd name="T5" fmla="*/ 0 h 1112"/>
                      <a:gd name="T6" fmla="*/ 0 w 105"/>
                      <a:gd name="T7" fmla="*/ 0 h 1112"/>
                      <a:gd name="T8" fmla="*/ 0 w 105"/>
                      <a:gd name="T9" fmla="*/ 0 h 1112"/>
                      <a:gd name="T10" fmla="*/ 0 w 105"/>
                      <a:gd name="T11" fmla="*/ 0 h 1112"/>
                      <a:gd name="T12" fmla="*/ 0 w 105"/>
                      <a:gd name="T13" fmla="*/ 0 h 1112"/>
                      <a:gd name="T14" fmla="*/ 0 w 105"/>
                      <a:gd name="T15" fmla="*/ 0 h 1112"/>
                      <a:gd name="T16" fmla="*/ 0 w 105"/>
                      <a:gd name="T17" fmla="*/ 0 h 1112"/>
                      <a:gd name="T18" fmla="*/ 0 w 105"/>
                      <a:gd name="T19" fmla="*/ 0 h 1112"/>
                      <a:gd name="T20" fmla="*/ 0 w 105"/>
                      <a:gd name="T21" fmla="*/ 0 h 1112"/>
                      <a:gd name="T22" fmla="*/ 0 w 105"/>
                      <a:gd name="T23" fmla="*/ 0 h 1112"/>
                      <a:gd name="T24" fmla="*/ 0 w 105"/>
                      <a:gd name="T25" fmla="*/ 0 h 1112"/>
                      <a:gd name="T26" fmla="*/ 0 w 105"/>
                      <a:gd name="T27" fmla="*/ 0 h 1112"/>
                      <a:gd name="T28" fmla="*/ 0 w 105"/>
                      <a:gd name="T29" fmla="*/ 0 h 1112"/>
                      <a:gd name="T30" fmla="*/ 0 w 105"/>
                      <a:gd name="T31" fmla="*/ 0 h 1112"/>
                      <a:gd name="T32" fmla="*/ 0 w 105"/>
                      <a:gd name="T33" fmla="*/ 0 h 1112"/>
                      <a:gd name="T34" fmla="*/ 0 w 105"/>
                      <a:gd name="T35" fmla="*/ 0 h 1112"/>
                      <a:gd name="T36" fmla="*/ 0 w 105"/>
                      <a:gd name="T37" fmla="*/ 0 h 1112"/>
                      <a:gd name="T38" fmla="*/ 0 w 105"/>
                      <a:gd name="T39" fmla="*/ 0 h 1112"/>
                      <a:gd name="T40" fmla="*/ 0 w 105"/>
                      <a:gd name="T41" fmla="*/ 0 h 1112"/>
                      <a:gd name="T42" fmla="*/ 0 w 105"/>
                      <a:gd name="T43" fmla="*/ 0 h 1112"/>
                      <a:gd name="T44" fmla="*/ 0 w 105"/>
                      <a:gd name="T45" fmla="*/ 0 h 1112"/>
                      <a:gd name="T46" fmla="*/ 0 w 105"/>
                      <a:gd name="T47" fmla="*/ 0 h 1112"/>
                      <a:gd name="T48" fmla="*/ 0 w 105"/>
                      <a:gd name="T49" fmla="*/ 0 h 1112"/>
                      <a:gd name="T50" fmla="*/ 0 w 105"/>
                      <a:gd name="T51" fmla="*/ 0 h 1112"/>
                      <a:gd name="T52" fmla="*/ 0 w 105"/>
                      <a:gd name="T53" fmla="*/ 0 h 1112"/>
                      <a:gd name="T54" fmla="*/ 0 w 105"/>
                      <a:gd name="T55" fmla="*/ 0 h 1112"/>
                      <a:gd name="T56" fmla="*/ 0 w 105"/>
                      <a:gd name="T57" fmla="*/ 0 h 1112"/>
                      <a:gd name="T58" fmla="*/ 0 w 105"/>
                      <a:gd name="T59" fmla="*/ 0 h 1112"/>
                      <a:gd name="T60" fmla="*/ 0 w 105"/>
                      <a:gd name="T61" fmla="*/ 0 h 1112"/>
                      <a:gd name="T62" fmla="*/ 0 w 105"/>
                      <a:gd name="T63" fmla="*/ 0 h 1112"/>
                      <a:gd name="T64" fmla="*/ 0 w 105"/>
                      <a:gd name="T65" fmla="*/ 0 h 1112"/>
                      <a:gd name="T66" fmla="*/ 0 w 105"/>
                      <a:gd name="T67" fmla="*/ 0 h 1112"/>
                      <a:gd name="T68" fmla="*/ 0 w 105"/>
                      <a:gd name="T69" fmla="*/ 0 h 1112"/>
                      <a:gd name="T70" fmla="*/ 0 w 105"/>
                      <a:gd name="T71" fmla="*/ 0 h 1112"/>
                      <a:gd name="T72" fmla="*/ 0 w 105"/>
                      <a:gd name="T73" fmla="*/ 0 h 1112"/>
                      <a:gd name="T74" fmla="*/ 0 w 105"/>
                      <a:gd name="T75" fmla="*/ 0 h 1112"/>
                      <a:gd name="T76" fmla="*/ 0 w 105"/>
                      <a:gd name="T77" fmla="*/ 0 h 1112"/>
                      <a:gd name="T78" fmla="*/ 0 w 105"/>
                      <a:gd name="T79" fmla="*/ 0 h 1112"/>
                      <a:gd name="T80" fmla="*/ 0 w 105"/>
                      <a:gd name="T81" fmla="*/ 0 h 1112"/>
                      <a:gd name="T82" fmla="*/ 0 w 105"/>
                      <a:gd name="T83" fmla="*/ 0 h 1112"/>
                      <a:gd name="T84" fmla="*/ 0 w 105"/>
                      <a:gd name="T85" fmla="*/ 0 h 1112"/>
                      <a:gd name="T86" fmla="*/ 0 w 105"/>
                      <a:gd name="T87" fmla="*/ 0 h 1112"/>
                      <a:gd name="T88" fmla="*/ 0 w 105"/>
                      <a:gd name="T89" fmla="*/ 0 h 1112"/>
                      <a:gd name="T90" fmla="*/ 0 w 105"/>
                      <a:gd name="T91" fmla="*/ 0 h 1112"/>
                      <a:gd name="T92" fmla="*/ 0 w 105"/>
                      <a:gd name="T93" fmla="*/ 0 h 1112"/>
                      <a:gd name="T94" fmla="*/ 0 w 105"/>
                      <a:gd name="T95" fmla="*/ 0 h 1112"/>
                      <a:gd name="T96" fmla="*/ 0 w 105"/>
                      <a:gd name="T97" fmla="*/ 0 h 111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5"/>
                      <a:gd name="T148" fmla="*/ 0 h 1112"/>
                      <a:gd name="T149" fmla="*/ 105 w 105"/>
                      <a:gd name="T150" fmla="*/ 1112 h 111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5" h="1112">
                        <a:moveTo>
                          <a:pt x="52" y="0"/>
                        </a:moveTo>
                        <a:lnTo>
                          <a:pt x="71" y="37"/>
                        </a:lnTo>
                        <a:lnTo>
                          <a:pt x="88" y="61"/>
                        </a:lnTo>
                        <a:lnTo>
                          <a:pt x="105" y="77"/>
                        </a:lnTo>
                        <a:lnTo>
                          <a:pt x="100" y="95"/>
                        </a:lnTo>
                        <a:lnTo>
                          <a:pt x="84" y="108"/>
                        </a:lnTo>
                        <a:lnTo>
                          <a:pt x="58" y="114"/>
                        </a:lnTo>
                        <a:lnTo>
                          <a:pt x="39" y="130"/>
                        </a:lnTo>
                        <a:lnTo>
                          <a:pt x="44" y="150"/>
                        </a:lnTo>
                        <a:lnTo>
                          <a:pt x="57" y="161"/>
                        </a:lnTo>
                        <a:lnTo>
                          <a:pt x="78" y="187"/>
                        </a:lnTo>
                        <a:lnTo>
                          <a:pt x="78" y="201"/>
                        </a:lnTo>
                        <a:lnTo>
                          <a:pt x="71" y="214"/>
                        </a:lnTo>
                        <a:lnTo>
                          <a:pt x="52" y="227"/>
                        </a:lnTo>
                        <a:lnTo>
                          <a:pt x="34" y="239"/>
                        </a:lnTo>
                        <a:lnTo>
                          <a:pt x="31" y="258"/>
                        </a:lnTo>
                        <a:lnTo>
                          <a:pt x="37" y="277"/>
                        </a:lnTo>
                        <a:lnTo>
                          <a:pt x="52" y="314"/>
                        </a:lnTo>
                        <a:lnTo>
                          <a:pt x="65" y="343"/>
                        </a:lnTo>
                        <a:lnTo>
                          <a:pt x="78" y="364"/>
                        </a:lnTo>
                        <a:lnTo>
                          <a:pt x="78" y="387"/>
                        </a:lnTo>
                        <a:lnTo>
                          <a:pt x="71" y="408"/>
                        </a:lnTo>
                        <a:lnTo>
                          <a:pt x="52" y="427"/>
                        </a:lnTo>
                        <a:lnTo>
                          <a:pt x="39" y="445"/>
                        </a:lnTo>
                        <a:lnTo>
                          <a:pt x="44" y="476"/>
                        </a:lnTo>
                        <a:lnTo>
                          <a:pt x="75" y="524"/>
                        </a:lnTo>
                        <a:lnTo>
                          <a:pt x="88" y="550"/>
                        </a:lnTo>
                        <a:lnTo>
                          <a:pt x="89" y="574"/>
                        </a:lnTo>
                        <a:lnTo>
                          <a:pt x="78" y="593"/>
                        </a:lnTo>
                        <a:lnTo>
                          <a:pt x="63" y="611"/>
                        </a:lnTo>
                        <a:lnTo>
                          <a:pt x="58" y="637"/>
                        </a:lnTo>
                        <a:lnTo>
                          <a:pt x="68" y="668"/>
                        </a:lnTo>
                        <a:lnTo>
                          <a:pt x="81" y="701"/>
                        </a:lnTo>
                        <a:lnTo>
                          <a:pt x="88" y="724"/>
                        </a:lnTo>
                        <a:lnTo>
                          <a:pt x="81" y="739"/>
                        </a:lnTo>
                        <a:lnTo>
                          <a:pt x="65" y="756"/>
                        </a:lnTo>
                        <a:lnTo>
                          <a:pt x="44" y="774"/>
                        </a:lnTo>
                        <a:lnTo>
                          <a:pt x="34" y="793"/>
                        </a:lnTo>
                        <a:lnTo>
                          <a:pt x="44" y="826"/>
                        </a:lnTo>
                        <a:lnTo>
                          <a:pt x="65" y="861"/>
                        </a:lnTo>
                        <a:lnTo>
                          <a:pt x="75" y="887"/>
                        </a:lnTo>
                        <a:lnTo>
                          <a:pt x="78" y="908"/>
                        </a:lnTo>
                        <a:lnTo>
                          <a:pt x="71" y="918"/>
                        </a:lnTo>
                        <a:lnTo>
                          <a:pt x="50" y="918"/>
                        </a:lnTo>
                        <a:lnTo>
                          <a:pt x="44" y="964"/>
                        </a:lnTo>
                        <a:lnTo>
                          <a:pt x="57" y="993"/>
                        </a:lnTo>
                        <a:lnTo>
                          <a:pt x="68" y="1014"/>
                        </a:lnTo>
                        <a:lnTo>
                          <a:pt x="71" y="1032"/>
                        </a:lnTo>
                        <a:lnTo>
                          <a:pt x="71" y="1050"/>
                        </a:lnTo>
                        <a:lnTo>
                          <a:pt x="50" y="1076"/>
                        </a:lnTo>
                        <a:lnTo>
                          <a:pt x="21" y="1112"/>
                        </a:lnTo>
                        <a:lnTo>
                          <a:pt x="2" y="1100"/>
                        </a:lnTo>
                        <a:lnTo>
                          <a:pt x="8" y="1071"/>
                        </a:lnTo>
                        <a:lnTo>
                          <a:pt x="37" y="1024"/>
                        </a:lnTo>
                        <a:lnTo>
                          <a:pt x="34" y="995"/>
                        </a:lnTo>
                        <a:lnTo>
                          <a:pt x="21" y="961"/>
                        </a:lnTo>
                        <a:lnTo>
                          <a:pt x="13" y="932"/>
                        </a:lnTo>
                        <a:lnTo>
                          <a:pt x="25" y="908"/>
                        </a:lnTo>
                        <a:lnTo>
                          <a:pt x="37" y="900"/>
                        </a:lnTo>
                        <a:lnTo>
                          <a:pt x="39" y="881"/>
                        </a:lnTo>
                        <a:lnTo>
                          <a:pt x="25" y="845"/>
                        </a:lnTo>
                        <a:lnTo>
                          <a:pt x="8" y="814"/>
                        </a:lnTo>
                        <a:lnTo>
                          <a:pt x="0" y="782"/>
                        </a:lnTo>
                        <a:lnTo>
                          <a:pt x="8" y="745"/>
                        </a:lnTo>
                        <a:lnTo>
                          <a:pt x="37" y="731"/>
                        </a:lnTo>
                        <a:lnTo>
                          <a:pt x="46" y="714"/>
                        </a:lnTo>
                        <a:lnTo>
                          <a:pt x="44" y="689"/>
                        </a:lnTo>
                        <a:lnTo>
                          <a:pt x="37" y="664"/>
                        </a:lnTo>
                        <a:lnTo>
                          <a:pt x="27" y="631"/>
                        </a:lnTo>
                        <a:lnTo>
                          <a:pt x="27" y="606"/>
                        </a:lnTo>
                        <a:lnTo>
                          <a:pt x="39" y="589"/>
                        </a:lnTo>
                        <a:lnTo>
                          <a:pt x="57" y="568"/>
                        </a:lnTo>
                        <a:lnTo>
                          <a:pt x="57" y="556"/>
                        </a:lnTo>
                        <a:lnTo>
                          <a:pt x="44" y="526"/>
                        </a:lnTo>
                        <a:lnTo>
                          <a:pt x="18" y="489"/>
                        </a:lnTo>
                        <a:lnTo>
                          <a:pt x="8" y="461"/>
                        </a:lnTo>
                        <a:lnTo>
                          <a:pt x="8" y="439"/>
                        </a:lnTo>
                        <a:lnTo>
                          <a:pt x="15" y="418"/>
                        </a:lnTo>
                        <a:lnTo>
                          <a:pt x="31" y="401"/>
                        </a:lnTo>
                        <a:lnTo>
                          <a:pt x="46" y="382"/>
                        </a:lnTo>
                        <a:lnTo>
                          <a:pt x="46" y="368"/>
                        </a:lnTo>
                        <a:lnTo>
                          <a:pt x="13" y="300"/>
                        </a:lnTo>
                        <a:lnTo>
                          <a:pt x="6" y="274"/>
                        </a:lnTo>
                        <a:lnTo>
                          <a:pt x="0" y="251"/>
                        </a:lnTo>
                        <a:lnTo>
                          <a:pt x="13" y="230"/>
                        </a:lnTo>
                        <a:lnTo>
                          <a:pt x="27" y="214"/>
                        </a:lnTo>
                        <a:lnTo>
                          <a:pt x="39" y="201"/>
                        </a:lnTo>
                        <a:lnTo>
                          <a:pt x="39" y="189"/>
                        </a:lnTo>
                        <a:lnTo>
                          <a:pt x="27" y="170"/>
                        </a:lnTo>
                        <a:lnTo>
                          <a:pt x="8" y="150"/>
                        </a:lnTo>
                        <a:lnTo>
                          <a:pt x="8" y="130"/>
                        </a:lnTo>
                        <a:lnTo>
                          <a:pt x="21" y="111"/>
                        </a:lnTo>
                        <a:lnTo>
                          <a:pt x="39" y="95"/>
                        </a:lnTo>
                        <a:lnTo>
                          <a:pt x="57" y="87"/>
                        </a:lnTo>
                        <a:lnTo>
                          <a:pt x="65" y="74"/>
                        </a:lnTo>
                        <a:lnTo>
                          <a:pt x="58" y="58"/>
                        </a:lnTo>
                        <a:lnTo>
                          <a:pt x="46" y="39"/>
                        </a:lnTo>
                        <a:lnTo>
                          <a:pt x="39" y="20"/>
                        </a:ln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3" name="Freeform 273">
                    <a:extLst>
                      <a:ext uri="{FF2B5EF4-FFF2-40B4-BE49-F238E27FC236}">
                        <a16:creationId xmlns:a16="http://schemas.microsoft.com/office/drawing/2014/main" id="{8F9C4E31-3078-41E2-904B-F0E51DC40578}"/>
                      </a:ext>
                    </a:extLst>
                  </p:cNvPr>
                  <p:cNvSpPr>
                    <a:spLocks/>
                  </p:cNvSpPr>
                  <p:nvPr/>
                </p:nvSpPr>
                <p:spPr bwMode="auto">
                  <a:xfrm>
                    <a:off x="4118" y="1129"/>
                    <a:ext cx="32" cy="300"/>
                  </a:xfrm>
                  <a:custGeom>
                    <a:avLst/>
                    <a:gdLst>
                      <a:gd name="T0" fmla="*/ 0 w 97"/>
                      <a:gd name="T1" fmla="*/ 0 h 900"/>
                      <a:gd name="T2" fmla="*/ 0 w 97"/>
                      <a:gd name="T3" fmla="*/ 0 h 900"/>
                      <a:gd name="T4" fmla="*/ 0 w 97"/>
                      <a:gd name="T5" fmla="*/ 0 h 900"/>
                      <a:gd name="T6" fmla="*/ 0 w 97"/>
                      <a:gd name="T7" fmla="*/ 0 h 900"/>
                      <a:gd name="T8" fmla="*/ 0 w 97"/>
                      <a:gd name="T9" fmla="*/ 0 h 900"/>
                      <a:gd name="T10" fmla="*/ 0 w 97"/>
                      <a:gd name="T11" fmla="*/ 0 h 900"/>
                      <a:gd name="T12" fmla="*/ 0 w 97"/>
                      <a:gd name="T13" fmla="*/ 0 h 900"/>
                      <a:gd name="T14" fmla="*/ 0 w 97"/>
                      <a:gd name="T15" fmla="*/ 0 h 900"/>
                      <a:gd name="T16" fmla="*/ 0 w 97"/>
                      <a:gd name="T17" fmla="*/ 0 h 900"/>
                      <a:gd name="T18" fmla="*/ 0 w 97"/>
                      <a:gd name="T19" fmla="*/ 0 h 900"/>
                      <a:gd name="T20" fmla="*/ 0 w 97"/>
                      <a:gd name="T21" fmla="*/ 0 h 900"/>
                      <a:gd name="T22" fmla="*/ 0 w 97"/>
                      <a:gd name="T23" fmla="*/ 0 h 900"/>
                      <a:gd name="T24" fmla="*/ 0 w 97"/>
                      <a:gd name="T25" fmla="*/ 0 h 900"/>
                      <a:gd name="T26" fmla="*/ 0 w 97"/>
                      <a:gd name="T27" fmla="*/ 0 h 900"/>
                      <a:gd name="T28" fmla="*/ 0 w 97"/>
                      <a:gd name="T29" fmla="*/ 0 h 900"/>
                      <a:gd name="T30" fmla="*/ 0 w 97"/>
                      <a:gd name="T31" fmla="*/ 0 h 900"/>
                      <a:gd name="T32" fmla="*/ 0 w 97"/>
                      <a:gd name="T33" fmla="*/ 0 h 900"/>
                      <a:gd name="T34" fmla="*/ 0 w 97"/>
                      <a:gd name="T35" fmla="*/ 0 h 900"/>
                      <a:gd name="T36" fmla="*/ 0 w 97"/>
                      <a:gd name="T37" fmla="*/ 0 h 900"/>
                      <a:gd name="T38" fmla="*/ 0 w 97"/>
                      <a:gd name="T39" fmla="*/ 0 h 900"/>
                      <a:gd name="T40" fmla="*/ 0 w 97"/>
                      <a:gd name="T41" fmla="*/ 0 h 900"/>
                      <a:gd name="T42" fmla="*/ 0 w 97"/>
                      <a:gd name="T43" fmla="*/ 0 h 900"/>
                      <a:gd name="T44" fmla="*/ 0 w 97"/>
                      <a:gd name="T45" fmla="*/ 0 h 900"/>
                      <a:gd name="T46" fmla="*/ 0 w 97"/>
                      <a:gd name="T47" fmla="*/ 0 h 900"/>
                      <a:gd name="T48" fmla="*/ 0 w 97"/>
                      <a:gd name="T49" fmla="*/ 0 h 900"/>
                      <a:gd name="T50" fmla="*/ 0 w 97"/>
                      <a:gd name="T51" fmla="*/ 0 h 900"/>
                      <a:gd name="T52" fmla="*/ 0 w 97"/>
                      <a:gd name="T53" fmla="*/ 0 h 900"/>
                      <a:gd name="T54" fmla="*/ 0 w 97"/>
                      <a:gd name="T55" fmla="*/ 0 h 900"/>
                      <a:gd name="T56" fmla="*/ 0 w 97"/>
                      <a:gd name="T57" fmla="*/ 0 h 900"/>
                      <a:gd name="T58" fmla="*/ 0 w 97"/>
                      <a:gd name="T59" fmla="*/ 0 h 900"/>
                      <a:gd name="T60" fmla="*/ 0 w 97"/>
                      <a:gd name="T61" fmla="*/ 0 h 900"/>
                      <a:gd name="T62" fmla="*/ 0 w 97"/>
                      <a:gd name="T63" fmla="*/ 0 h 900"/>
                      <a:gd name="T64" fmla="*/ 0 w 97"/>
                      <a:gd name="T65" fmla="*/ 0 h 900"/>
                      <a:gd name="T66" fmla="*/ 0 w 97"/>
                      <a:gd name="T67" fmla="*/ 0 h 9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7"/>
                      <a:gd name="T103" fmla="*/ 0 h 900"/>
                      <a:gd name="T104" fmla="*/ 97 w 97"/>
                      <a:gd name="T105" fmla="*/ 900 h 90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7" h="900">
                        <a:moveTo>
                          <a:pt x="74" y="0"/>
                        </a:moveTo>
                        <a:lnTo>
                          <a:pt x="87" y="24"/>
                        </a:lnTo>
                        <a:lnTo>
                          <a:pt x="97" y="68"/>
                        </a:lnTo>
                        <a:lnTo>
                          <a:pt x="92" y="87"/>
                        </a:lnTo>
                        <a:lnTo>
                          <a:pt x="66" y="100"/>
                        </a:lnTo>
                        <a:lnTo>
                          <a:pt x="50" y="112"/>
                        </a:lnTo>
                        <a:lnTo>
                          <a:pt x="50" y="147"/>
                        </a:lnTo>
                        <a:lnTo>
                          <a:pt x="62" y="181"/>
                        </a:lnTo>
                        <a:lnTo>
                          <a:pt x="79" y="204"/>
                        </a:lnTo>
                        <a:lnTo>
                          <a:pt x="81" y="247"/>
                        </a:lnTo>
                        <a:lnTo>
                          <a:pt x="72" y="262"/>
                        </a:lnTo>
                        <a:lnTo>
                          <a:pt x="56" y="281"/>
                        </a:lnTo>
                        <a:lnTo>
                          <a:pt x="53" y="310"/>
                        </a:lnTo>
                        <a:lnTo>
                          <a:pt x="62" y="337"/>
                        </a:lnTo>
                        <a:lnTo>
                          <a:pt x="74" y="360"/>
                        </a:lnTo>
                        <a:lnTo>
                          <a:pt x="81" y="397"/>
                        </a:lnTo>
                        <a:lnTo>
                          <a:pt x="81" y="418"/>
                        </a:lnTo>
                        <a:lnTo>
                          <a:pt x="68" y="442"/>
                        </a:lnTo>
                        <a:lnTo>
                          <a:pt x="47" y="462"/>
                        </a:lnTo>
                        <a:lnTo>
                          <a:pt x="47" y="481"/>
                        </a:lnTo>
                        <a:lnTo>
                          <a:pt x="53" y="537"/>
                        </a:lnTo>
                        <a:lnTo>
                          <a:pt x="74" y="560"/>
                        </a:lnTo>
                        <a:lnTo>
                          <a:pt x="87" y="584"/>
                        </a:lnTo>
                        <a:lnTo>
                          <a:pt x="81" y="612"/>
                        </a:lnTo>
                        <a:lnTo>
                          <a:pt x="50" y="631"/>
                        </a:lnTo>
                        <a:lnTo>
                          <a:pt x="35" y="650"/>
                        </a:lnTo>
                        <a:lnTo>
                          <a:pt x="31" y="684"/>
                        </a:lnTo>
                        <a:lnTo>
                          <a:pt x="47" y="729"/>
                        </a:lnTo>
                        <a:lnTo>
                          <a:pt x="60" y="773"/>
                        </a:lnTo>
                        <a:lnTo>
                          <a:pt x="60" y="797"/>
                        </a:lnTo>
                        <a:lnTo>
                          <a:pt x="53" y="831"/>
                        </a:lnTo>
                        <a:lnTo>
                          <a:pt x="35" y="837"/>
                        </a:lnTo>
                        <a:lnTo>
                          <a:pt x="23" y="862"/>
                        </a:lnTo>
                        <a:lnTo>
                          <a:pt x="23" y="891"/>
                        </a:lnTo>
                        <a:lnTo>
                          <a:pt x="0" y="900"/>
                        </a:lnTo>
                        <a:lnTo>
                          <a:pt x="10" y="868"/>
                        </a:lnTo>
                        <a:lnTo>
                          <a:pt x="29" y="831"/>
                        </a:lnTo>
                        <a:lnTo>
                          <a:pt x="35" y="805"/>
                        </a:lnTo>
                        <a:lnTo>
                          <a:pt x="35" y="755"/>
                        </a:lnTo>
                        <a:lnTo>
                          <a:pt x="23" y="712"/>
                        </a:lnTo>
                        <a:lnTo>
                          <a:pt x="18" y="679"/>
                        </a:lnTo>
                        <a:lnTo>
                          <a:pt x="16" y="644"/>
                        </a:lnTo>
                        <a:lnTo>
                          <a:pt x="37" y="616"/>
                        </a:lnTo>
                        <a:lnTo>
                          <a:pt x="50" y="597"/>
                        </a:lnTo>
                        <a:lnTo>
                          <a:pt x="42" y="560"/>
                        </a:lnTo>
                        <a:lnTo>
                          <a:pt x="23" y="531"/>
                        </a:lnTo>
                        <a:lnTo>
                          <a:pt x="18" y="505"/>
                        </a:lnTo>
                        <a:lnTo>
                          <a:pt x="16" y="468"/>
                        </a:lnTo>
                        <a:lnTo>
                          <a:pt x="24" y="444"/>
                        </a:lnTo>
                        <a:lnTo>
                          <a:pt x="42" y="418"/>
                        </a:lnTo>
                        <a:lnTo>
                          <a:pt x="53" y="400"/>
                        </a:lnTo>
                        <a:lnTo>
                          <a:pt x="53" y="381"/>
                        </a:lnTo>
                        <a:lnTo>
                          <a:pt x="42" y="360"/>
                        </a:lnTo>
                        <a:lnTo>
                          <a:pt x="29" y="318"/>
                        </a:lnTo>
                        <a:lnTo>
                          <a:pt x="29" y="292"/>
                        </a:lnTo>
                        <a:lnTo>
                          <a:pt x="35" y="266"/>
                        </a:lnTo>
                        <a:lnTo>
                          <a:pt x="47" y="247"/>
                        </a:lnTo>
                        <a:lnTo>
                          <a:pt x="50" y="229"/>
                        </a:lnTo>
                        <a:lnTo>
                          <a:pt x="47" y="205"/>
                        </a:lnTo>
                        <a:lnTo>
                          <a:pt x="31" y="173"/>
                        </a:lnTo>
                        <a:lnTo>
                          <a:pt x="23" y="150"/>
                        </a:lnTo>
                        <a:lnTo>
                          <a:pt x="24" y="110"/>
                        </a:lnTo>
                        <a:lnTo>
                          <a:pt x="37" y="94"/>
                        </a:lnTo>
                        <a:lnTo>
                          <a:pt x="53" y="68"/>
                        </a:lnTo>
                        <a:lnTo>
                          <a:pt x="62" y="47"/>
                        </a:lnTo>
                        <a:lnTo>
                          <a:pt x="56" y="29"/>
                        </a:lnTo>
                        <a:lnTo>
                          <a:pt x="60" y="10"/>
                        </a:lnTo>
                        <a:lnTo>
                          <a:pt x="7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4" name="Freeform 274">
                    <a:extLst>
                      <a:ext uri="{FF2B5EF4-FFF2-40B4-BE49-F238E27FC236}">
                        <a16:creationId xmlns:a16="http://schemas.microsoft.com/office/drawing/2014/main" id="{E0F35FA9-AD76-47B6-B88A-08BB0FC5CEBC}"/>
                      </a:ext>
                    </a:extLst>
                  </p:cNvPr>
                  <p:cNvSpPr>
                    <a:spLocks/>
                  </p:cNvSpPr>
                  <p:nvPr/>
                </p:nvSpPr>
                <p:spPr bwMode="auto">
                  <a:xfrm>
                    <a:off x="4065" y="1093"/>
                    <a:ext cx="75" cy="65"/>
                  </a:xfrm>
                  <a:custGeom>
                    <a:avLst/>
                    <a:gdLst>
                      <a:gd name="T0" fmla="*/ 0 w 225"/>
                      <a:gd name="T1" fmla="*/ 0 h 193"/>
                      <a:gd name="T2" fmla="*/ 0 w 225"/>
                      <a:gd name="T3" fmla="*/ 0 h 193"/>
                      <a:gd name="T4" fmla="*/ 0 w 225"/>
                      <a:gd name="T5" fmla="*/ 0 h 193"/>
                      <a:gd name="T6" fmla="*/ 0 w 225"/>
                      <a:gd name="T7" fmla="*/ 0 h 193"/>
                      <a:gd name="T8" fmla="*/ 0 w 225"/>
                      <a:gd name="T9" fmla="*/ 0 h 193"/>
                      <a:gd name="T10" fmla="*/ 0 w 225"/>
                      <a:gd name="T11" fmla="*/ 0 h 193"/>
                      <a:gd name="T12" fmla="*/ 0 w 225"/>
                      <a:gd name="T13" fmla="*/ 0 h 193"/>
                      <a:gd name="T14" fmla="*/ 0 w 225"/>
                      <a:gd name="T15" fmla="*/ 0 h 193"/>
                      <a:gd name="T16" fmla="*/ 0 w 225"/>
                      <a:gd name="T17" fmla="*/ 0 h 1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5"/>
                      <a:gd name="T28" fmla="*/ 0 h 193"/>
                      <a:gd name="T29" fmla="*/ 225 w 225"/>
                      <a:gd name="T30" fmla="*/ 193 h 19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5" h="193">
                        <a:moveTo>
                          <a:pt x="225" y="156"/>
                        </a:moveTo>
                        <a:lnTo>
                          <a:pt x="156" y="100"/>
                        </a:lnTo>
                        <a:lnTo>
                          <a:pt x="99" y="50"/>
                        </a:lnTo>
                        <a:lnTo>
                          <a:pt x="48" y="0"/>
                        </a:lnTo>
                        <a:lnTo>
                          <a:pt x="0" y="0"/>
                        </a:lnTo>
                        <a:lnTo>
                          <a:pt x="112" y="81"/>
                        </a:lnTo>
                        <a:lnTo>
                          <a:pt x="166" y="130"/>
                        </a:lnTo>
                        <a:lnTo>
                          <a:pt x="212" y="193"/>
                        </a:lnTo>
                        <a:lnTo>
                          <a:pt x="225"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5" name="Freeform 275">
                    <a:extLst>
                      <a:ext uri="{FF2B5EF4-FFF2-40B4-BE49-F238E27FC236}">
                        <a16:creationId xmlns:a16="http://schemas.microsoft.com/office/drawing/2014/main" id="{A06735EF-9D46-4EF2-87B9-C2B7FA3A4950}"/>
                      </a:ext>
                    </a:extLst>
                  </p:cNvPr>
                  <p:cNvSpPr>
                    <a:spLocks/>
                  </p:cNvSpPr>
                  <p:nvPr/>
                </p:nvSpPr>
                <p:spPr bwMode="auto">
                  <a:xfrm>
                    <a:off x="4065" y="1130"/>
                    <a:ext cx="65" cy="53"/>
                  </a:xfrm>
                  <a:custGeom>
                    <a:avLst/>
                    <a:gdLst>
                      <a:gd name="T0" fmla="*/ 0 w 195"/>
                      <a:gd name="T1" fmla="*/ 0 h 159"/>
                      <a:gd name="T2" fmla="*/ 0 w 195"/>
                      <a:gd name="T3" fmla="*/ 0 h 159"/>
                      <a:gd name="T4" fmla="*/ 0 w 195"/>
                      <a:gd name="T5" fmla="*/ 0 h 159"/>
                      <a:gd name="T6" fmla="*/ 0 w 195"/>
                      <a:gd name="T7" fmla="*/ 0 h 159"/>
                      <a:gd name="T8" fmla="*/ 0 w 195"/>
                      <a:gd name="T9" fmla="*/ 0 h 159"/>
                      <a:gd name="T10" fmla="*/ 0 w 195"/>
                      <a:gd name="T11" fmla="*/ 0 h 159"/>
                      <a:gd name="T12" fmla="*/ 0 w 195"/>
                      <a:gd name="T13" fmla="*/ 0 h 159"/>
                      <a:gd name="T14" fmla="*/ 0 w 195"/>
                      <a:gd name="T15" fmla="*/ 0 h 159"/>
                      <a:gd name="T16" fmla="*/ 0 w 195"/>
                      <a:gd name="T17" fmla="*/ 0 h 159"/>
                      <a:gd name="T18" fmla="*/ 0 w 195"/>
                      <a:gd name="T19" fmla="*/ 0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5"/>
                      <a:gd name="T31" fmla="*/ 0 h 159"/>
                      <a:gd name="T32" fmla="*/ 195 w 195"/>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5" h="159">
                        <a:moveTo>
                          <a:pt x="195" y="100"/>
                        </a:moveTo>
                        <a:lnTo>
                          <a:pt x="144" y="82"/>
                        </a:lnTo>
                        <a:lnTo>
                          <a:pt x="107" y="50"/>
                        </a:lnTo>
                        <a:lnTo>
                          <a:pt x="39" y="0"/>
                        </a:lnTo>
                        <a:lnTo>
                          <a:pt x="0" y="0"/>
                        </a:lnTo>
                        <a:lnTo>
                          <a:pt x="89" y="50"/>
                        </a:lnTo>
                        <a:lnTo>
                          <a:pt x="122" y="84"/>
                        </a:lnTo>
                        <a:lnTo>
                          <a:pt x="195" y="159"/>
                        </a:lnTo>
                        <a:lnTo>
                          <a:pt x="191" y="113"/>
                        </a:lnTo>
                        <a:lnTo>
                          <a:pt x="195"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 name="Freeform 276">
                    <a:extLst>
                      <a:ext uri="{FF2B5EF4-FFF2-40B4-BE49-F238E27FC236}">
                        <a16:creationId xmlns:a16="http://schemas.microsoft.com/office/drawing/2014/main" id="{C2A170AA-BA73-44CE-84F6-71EDC0265941}"/>
                      </a:ext>
                    </a:extLst>
                  </p:cNvPr>
                  <p:cNvSpPr>
                    <a:spLocks/>
                  </p:cNvSpPr>
                  <p:nvPr/>
                </p:nvSpPr>
                <p:spPr bwMode="auto">
                  <a:xfrm>
                    <a:off x="4055" y="1161"/>
                    <a:ext cx="76" cy="83"/>
                  </a:xfrm>
                  <a:custGeom>
                    <a:avLst/>
                    <a:gdLst>
                      <a:gd name="T0" fmla="*/ 0 w 229"/>
                      <a:gd name="T1" fmla="*/ 0 h 247"/>
                      <a:gd name="T2" fmla="*/ 0 w 229"/>
                      <a:gd name="T3" fmla="*/ 0 h 247"/>
                      <a:gd name="T4" fmla="*/ 0 w 229"/>
                      <a:gd name="T5" fmla="*/ 0 h 247"/>
                      <a:gd name="T6" fmla="*/ 0 w 229"/>
                      <a:gd name="T7" fmla="*/ 0 h 247"/>
                      <a:gd name="T8" fmla="*/ 0 w 229"/>
                      <a:gd name="T9" fmla="*/ 0 h 247"/>
                      <a:gd name="T10" fmla="*/ 0 w 229"/>
                      <a:gd name="T11" fmla="*/ 0 h 247"/>
                      <a:gd name="T12" fmla="*/ 0 w 229"/>
                      <a:gd name="T13" fmla="*/ 0 h 247"/>
                      <a:gd name="T14" fmla="*/ 0 w 229"/>
                      <a:gd name="T15" fmla="*/ 0 h 247"/>
                      <a:gd name="T16" fmla="*/ 0 w 229"/>
                      <a:gd name="T17" fmla="*/ 0 h 247"/>
                      <a:gd name="T18" fmla="*/ 0 w 229"/>
                      <a:gd name="T19" fmla="*/ 0 h 247"/>
                      <a:gd name="T20" fmla="*/ 0 w 229"/>
                      <a:gd name="T21" fmla="*/ 0 h 247"/>
                      <a:gd name="T22" fmla="*/ 0 w 229"/>
                      <a:gd name="T23" fmla="*/ 0 h 247"/>
                      <a:gd name="T24" fmla="*/ 0 w 229"/>
                      <a:gd name="T25" fmla="*/ 0 h 247"/>
                      <a:gd name="T26" fmla="*/ 0 w 229"/>
                      <a:gd name="T27" fmla="*/ 0 h 2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9"/>
                      <a:gd name="T43" fmla="*/ 0 h 247"/>
                      <a:gd name="T44" fmla="*/ 229 w 229"/>
                      <a:gd name="T45" fmla="*/ 247 h 24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9" h="247">
                        <a:moveTo>
                          <a:pt x="225" y="184"/>
                        </a:moveTo>
                        <a:lnTo>
                          <a:pt x="162" y="128"/>
                        </a:lnTo>
                        <a:lnTo>
                          <a:pt x="137" y="90"/>
                        </a:lnTo>
                        <a:lnTo>
                          <a:pt x="87" y="53"/>
                        </a:lnTo>
                        <a:lnTo>
                          <a:pt x="43" y="19"/>
                        </a:lnTo>
                        <a:lnTo>
                          <a:pt x="12" y="0"/>
                        </a:lnTo>
                        <a:lnTo>
                          <a:pt x="0" y="0"/>
                        </a:lnTo>
                        <a:lnTo>
                          <a:pt x="0" y="19"/>
                        </a:lnTo>
                        <a:lnTo>
                          <a:pt x="37" y="45"/>
                        </a:lnTo>
                        <a:lnTo>
                          <a:pt x="106" y="88"/>
                        </a:lnTo>
                        <a:lnTo>
                          <a:pt x="156" y="139"/>
                        </a:lnTo>
                        <a:lnTo>
                          <a:pt x="191" y="195"/>
                        </a:lnTo>
                        <a:lnTo>
                          <a:pt x="229" y="247"/>
                        </a:lnTo>
                        <a:lnTo>
                          <a:pt x="225" y="1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 name="Freeform 277">
                    <a:extLst>
                      <a:ext uri="{FF2B5EF4-FFF2-40B4-BE49-F238E27FC236}">
                        <a16:creationId xmlns:a16="http://schemas.microsoft.com/office/drawing/2014/main" id="{8CE9361F-2D4F-4794-91EA-43C7200BA2CA}"/>
                      </a:ext>
                    </a:extLst>
                  </p:cNvPr>
                  <p:cNvSpPr>
                    <a:spLocks/>
                  </p:cNvSpPr>
                  <p:nvPr/>
                </p:nvSpPr>
                <p:spPr bwMode="auto">
                  <a:xfrm>
                    <a:off x="4062" y="1229"/>
                    <a:ext cx="60" cy="48"/>
                  </a:xfrm>
                  <a:custGeom>
                    <a:avLst/>
                    <a:gdLst>
                      <a:gd name="T0" fmla="*/ 0 w 178"/>
                      <a:gd name="T1" fmla="*/ 0 h 144"/>
                      <a:gd name="T2" fmla="*/ 0 w 178"/>
                      <a:gd name="T3" fmla="*/ 0 h 144"/>
                      <a:gd name="T4" fmla="*/ 0 w 178"/>
                      <a:gd name="T5" fmla="*/ 0 h 144"/>
                      <a:gd name="T6" fmla="*/ 0 w 178"/>
                      <a:gd name="T7" fmla="*/ 0 h 144"/>
                      <a:gd name="T8" fmla="*/ 0 w 178"/>
                      <a:gd name="T9" fmla="*/ 0 h 144"/>
                      <a:gd name="T10" fmla="*/ 0 w 178"/>
                      <a:gd name="T11" fmla="*/ 0 h 144"/>
                      <a:gd name="T12" fmla="*/ 0 w 178"/>
                      <a:gd name="T13" fmla="*/ 0 h 144"/>
                      <a:gd name="T14" fmla="*/ 0 w 178"/>
                      <a:gd name="T15" fmla="*/ 0 h 144"/>
                      <a:gd name="T16" fmla="*/ 0 w 178"/>
                      <a:gd name="T17" fmla="*/ 0 h 144"/>
                      <a:gd name="T18" fmla="*/ 0 w 178"/>
                      <a:gd name="T19" fmla="*/ 0 h 144"/>
                      <a:gd name="T20" fmla="*/ 0 w 178"/>
                      <a:gd name="T21" fmla="*/ 0 h 144"/>
                      <a:gd name="T22" fmla="*/ 0 w 178"/>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8"/>
                      <a:gd name="T37" fmla="*/ 0 h 144"/>
                      <a:gd name="T38" fmla="*/ 178 w 178"/>
                      <a:gd name="T39" fmla="*/ 144 h 1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8" h="144">
                        <a:moveTo>
                          <a:pt x="178" y="118"/>
                        </a:moveTo>
                        <a:lnTo>
                          <a:pt x="128" y="65"/>
                        </a:lnTo>
                        <a:lnTo>
                          <a:pt x="76" y="31"/>
                        </a:lnTo>
                        <a:lnTo>
                          <a:pt x="32" y="8"/>
                        </a:lnTo>
                        <a:lnTo>
                          <a:pt x="0" y="0"/>
                        </a:lnTo>
                        <a:lnTo>
                          <a:pt x="20" y="31"/>
                        </a:lnTo>
                        <a:lnTo>
                          <a:pt x="76" y="62"/>
                        </a:lnTo>
                        <a:lnTo>
                          <a:pt x="120" y="108"/>
                        </a:lnTo>
                        <a:lnTo>
                          <a:pt x="141" y="138"/>
                        </a:lnTo>
                        <a:lnTo>
                          <a:pt x="160" y="144"/>
                        </a:lnTo>
                        <a:lnTo>
                          <a:pt x="177" y="133"/>
                        </a:lnTo>
                        <a:lnTo>
                          <a:pt x="178"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 name="Freeform 278">
                    <a:extLst>
                      <a:ext uri="{FF2B5EF4-FFF2-40B4-BE49-F238E27FC236}">
                        <a16:creationId xmlns:a16="http://schemas.microsoft.com/office/drawing/2014/main" id="{ED7EFA27-E1AF-4705-97E2-E123BC3777C1}"/>
                      </a:ext>
                    </a:extLst>
                  </p:cNvPr>
                  <p:cNvSpPr>
                    <a:spLocks/>
                  </p:cNvSpPr>
                  <p:nvPr/>
                </p:nvSpPr>
                <p:spPr bwMode="auto">
                  <a:xfrm>
                    <a:off x="4055" y="1262"/>
                    <a:ext cx="66" cy="60"/>
                  </a:xfrm>
                  <a:custGeom>
                    <a:avLst/>
                    <a:gdLst>
                      <a:gd name="T0" fmla="*/ 0 w 197"/>
                      <a:gd name="T1" fmla="*/ 0 h 179"/>
                      <a:gd name="T2" fmla="*/ 0 w 197"/>
                      <a:gd name="T3" fmla="*/ 0 h 179"/>
                      <a:gd name="T4" fmla="*/ 0 w 197"/>
                      <a:gd name="T5" fmla="*/ 0 h 179"/>
                      <a:gd name="T6" fmla="*/ 0 w 197"/>
                      <a:gd name="T7" fmla="*/ 0 h 179"/>
                      <a:gd name="T8" fmla="*/ 0 w 197"/>
                      <a:gd name="T9" fmla="*/ 0 h 179"/>
                      <a:gd name="T10" fmla="*/ 0 w 197"/>
                      <a:gd name="T11" fmla="*/ 0 h 179"/>
                      <a:gd name="T12" fmla="*/ 0 w 197"/>
                      <a:gd name="T13" fmla="*/ 0 h 179"/>
                      <a:gd name="T14" fmla="*/ 0 w 197"/>
                      <a:gd name="T15" fmla="*/ 0 h 179"/>
                      <a:gd name="T16" fmla="*/ 0 w 197"/>
                      <a:gd name="T17" fmla="*/ 0 h 179"/>
                      <a:gd name="T18" fmla="*/ 0 w 197"/>
                      <a:gd name="T19" fmla="*/ 0 h 179"/>
                      <a:gd name="T20" fmla="*/ 0 w 197"/>
                      <a:gd name="T21" fmla="*/ 0 h 179"/>
                      <a:gd name="T22" fmla="*/ 0 w 197"/>
                      <a:gd name="T23" fmla="*/ 0 h 1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7"/>
                      <a:gd name="T37" fmla="*/ 0 h 179"/>
                      <a:gd name="T38" fmla="*/ 197 w 197"/>
                      <a:gd name="T39" fmla="*/ 179 h 1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7" h="179">
                        <a:moveTo>
                          <a:pt x="197" y="166"/>
                        </a:moveTo>
                        <a:lnTo>
                          <a:pt x="146" y="112"/>
                        </a:lnTo>
                        <a:lnTo>
                          <a:pt x="83" y="47"/>
                        </a:lnTo>
                        <a:lnTo>
                          <a:pt x="46" y="16"/>
                        </a:lnTo>
                        <a:lnTo>
                          <a:pt x="17" y="0"/>
                        </a:lnTo>
                        <a:lnTo>
                          <a:pt x="0" y="10"/>
                        </a:lnTo>
                        <a:lnTo>
                          <a:pt x="33" y="37"/>
                        </a:lnTo>
                        <a:lnTo>
                          <a:pt x="90" y="94"/>
                        </a:lnTo>
                        <a:lnTo>
                          <a:pt x="142" y="150"/>
                        </a:lnTo>
                        <a:lnTo>
                          <a:pt x="177" y="179"/>
                        </a:lnTo>
                        <a:lnTo>
                          <a:pt x="186" y="179"/>
                        </a:lnTo>
                        <a:lnTo>
                          <a:pt x="197" y="1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 name="Freeform 279">
                    <a:extLst>
                      <a:ext uri="{FF2B5EF4-FFF2-40B4-BE49-F238E27FC236}">
                        <a16:creationId xmlns:a16="http://schemas.microsoft.com/office/drawing/2014/main" id="{0A3661ED-2266-443F-AAC5-0782548C64A6}"/>
                      </a:ext>
                    </a:extLst>
                  </p:cNvPr>
                  <p:cNvSpPr>
                    <a:spLocks/>
                  </p:cNvSpPr>
                  <p:nvPr/>
                </p:nvSpPr>
                <p:spPr bwMode="auto">
                  <a:xfrm>
                    <a:off x="4063" y="1312"/>
                    <a:ext cx="46" cy="47"/>
                  </a:xfrm>
                  <a:custGeom>
                    <a:avLst/>
                    <a:gdLst>
                      <a:gd name="T0" fmla="*/ 0 w 139"/>
                      <a:gd name="T1" fmla="*/ 0 h 141"/>
                      <a:gd name="T2" fmla="*/ 0 w 139"/>
                      <a:gd name="T3" fmla="*/ 0 h 141"/>
                      <a:gd name="T4" fmla="*/ 0 w 139"/>
                      <a:gd name="T5" fmla="*/ 0 h 141"/>
                      <a:gd name="T6" fmla="*/ 0 w 139"/>
                      <a:gd name="T7" fmla="*/ 0 h 141"/>
                      <a:gd name="T8" fmla="*/ 0 w 139"/>
                      <a:gd name="T9" fmla="*/ 0 h 141"/>
                      <a:gd name="T10" fmla="*/ 0 w 139"/>
                      <a:gd name="T11" fmla="*/ 0 h 141"/>
                      <a:gd name="T12" fmla="*/ 0 w 139"/>
                      <a:gd name="T13" fmla="*/ 0 h 141"/>
                      <a:gd name="T14" fmla="*/ 0 w 139"/>
                      <a:gd name="T15" fmla="*/ 0 h 141"/>
                      <a:gd name="T16" fmla="*/ 0 w 139"/>
                      <a:gd name="T17" fmla="*/ 0 h 1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41"/>
                      <a:gd name="T29" fmla="*/ 139 w 139"/>
                      <a:gd name="T30" fmla="*/ 141 h 1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41">
                        <a:moveTo>
                          <a:pt x="137" y="118"/>
                        </a:moveTo>
                        <a:lnTo>
                          <a:pt x="80" y="36"/>
                        </a:lnTo>
                        <a:lnTo>
                          <a:pt x="25" y="4"/>
                        </a:lnTo>
                        <a:lnTo>
                          <a:pt x="0" y="0"/>
                        </a:lnTo>
                        <a:lnTo>
                          <a:pt x="6" y="16"/>
                        </a:lnTo>
                        <a:lnTo>
                          <a:pt x="69" y="62"/>
                        </a:lnTo>
                        <a:lnTo>
                          <a:pt x="130" y="136"/>
                        </a:lnTo>
                        <a:lnTo>
                          <a:pt x="139" y="141"/>
                        </a:lnTo>
                        <a:lnTo>
                          <a:pt x="137"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0" name="Freeform 280">
                    <a:extLst>
                      <a:ext uri="{FF2B5EF4-FFF2-40B4-BE49-F238E27FC236}">
                        <a16:creationId xmlns:a16="http://schemas.microsoft.com/office/drawing/2014/main" id="{B860D968-9755-4C40-A7E0-3AC4589A4C81}"/>
                      </a:ext>
                    </a:extLst>
                  </p:cNvPr>
                  <p:cNvSpPr>
                    <a:spLocks/>
                  </p:cNvSpPr>
                  <p:nvPr/>
                </p:nvSpPr>
                <p:spPr bwMode="auto">
                  <a:xfrm>
                    <a:off x="4065" y="1358"/>
                    <a:ext cx="31" cy="36"/>
                  </a:xfrm>
                  <a:custGeom>
                    <a:avLst/>
                    <a:gdLst>
                      <a:gd name="T0" fmla="*/ 0 w 93"/>
                      <a:gd name="T1" fmla="*/ 0 h 107"/>
                      <a:gd name="T2" fmla="*/ 0 w 93"/>
                      <a:gd name="T3" fmla="*/ 0 h 107"/>
                      <a:gd name="T4" fmla="*/ 0 w 93"/>
                      <a:gd name="T5" fmla="*/ 0 h 107"/>
                      <a:gd name="T6" fmla="*/ 0 w 93"/>
                      <a:gd name="T7" fmla="*/ 0 h 107"/>
                      <a:gd name="T8" fmla="*/ 0 w 93"/>
                      <a:gd name="T9" fmla="*/ 0 h 107"/>
                      <a:gd name="T10" fmla="*/ 0 w 93"/>
                      <a:gd name="T11" fmla="*/ 0 h 107"/>
                      <a:gd name="T12" fmla="*/ 0 w 93"/>
                      <a:gd name="T13" fmla="*/ 0 h 107"/>
                      <a:gd name="T14" fmla="*/ 0 w 93"/>
                      <a:gd name="T15" fmla="*/ 0 h 107"/>
                      <a:gd name="T16" fmla="*/ 0 w 93"/>
                      <a:gd name="T17" fmla="*/ 0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3"/>
                      <a:gd name="T28" fmla="*/ 0 h 107"/>
                      <a:gd name="T29" fmla="*/ 93 w 93"/>
                      <a:gd name="T30" fmla="*/ 107 h 1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3" h="107">
                        <a:moveTo>
                          <a:pt x="89" y="81"/>
                        </a:moveTo>
                        <a:lnTo>
                          <a:pt x="43" y="19"/>
                        </a:lnTo>
                        <a:lnTo>
                          <a:pt x="3" y="0"/>
                        </a:lnTo>
                        <a:lnTo>
                          <a:pt x="0" y="19"/>
                        </a:lnTo>
                        <a:lnTo>
                          <a:pt x="19" y="50"/>
                        </a:lnTo>
                        <a:lnTo>
                          <a:pt x="69" y="92"/>
                        </a:lnTo>
                        <a:lnTo>
                          <a:pt x="83" y="107"/>
                        </a:lnTo>
                        <a:lnTo>
                          <a:pt x="93" y="100"/>
                        </a:lnTo>
                        <a:lnTo>
                          <a:pt x="89"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1" name="Freeform 281">
                    <a:extLst>
                      <a:ext uri="{FF2B5EF4-FFF2-40B4-BE49-F238E27FC236}">
                        <a16:creationId xmlns:a16="http://schemas.microsoft.com/office/drawing/2014/main" id="{5EA4D44A-B251-457E-A098-61093CCA7C7C}"/>
                      </a:ext>
                    </a:extLst>
                  </p:cNvPr>
                  <p:cNvSpPr>
                    <a:spLocks/>
                  </p:cNvSpPr>
                  <p:nvPr/>
                </p:nvSpPr>
                <p:spPr bwMode="auto">
                  <a:xfrm>
                    <a:off x="4067" y="1405"/>
                    <a:ext cx="40" cy="41"/>
                  </a:xfrm>
                  <a:custGeom>
                    <a:avLst/>
                    <a:gdLst>
                      <a:gd name="T0" fmla="*/ 0 w 119"/>
                      <a:gd name="T1" fmla="*/ 0 h 121"/>
                      <a:gd name="T2" fmla="*/ 0 w 119"/>
                      <a:gd name="T3" fmla="*/ 0 h 121"/>
                      <a:gd name="T4" fmla="*/ 0 w 119"/>
                      <a:gd name="T5" fmla="*/ 0 h 121"/>
                      <a:gd name="T6" fmla="*/ 0 w 119"/>
                      <a:gd name="T7" fmla="*/ 0 h 121"/>
                      <a:gd name="T8" fmla="*/ 0 w 119"/>
                      <a:gd name="T9" fmla="*/ 0 h 121"/>
                      <a:gd name="T10" fmla="*/ 0 w 119"/>
                      <a:gd name="T11" fmla="*/ 0 h 121"/>
                      <a:gd name="T12" fmla="*/ 0 w 119"/>
                      <a:gd name="T13" fmla="*/ 0 h 121"/>
                      <a:gd name="T14" fmla="*/ 0 w 119"/>
                      <a:gd name="T15" fmla="*/ 0 h 121"/>
                      <a:gd name="T16" fmla="*/ 0 w 119"/>
                      <a:gd name="T17" fmla="*/ 0 h 1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9"/>
                      <a:gd name="T28" fmla="*/ 0 h 121"/>
                      <a:gd name="T29" fmla="*/ 119 w 119"/>
                      <a:gd name="T30" fmla="*/ 121 h 1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9" h="121">
                        <a:moveTo>
                          <a:pt x="119" y="121"/>
                        </a:moveTo>
                        <a:lnTo>
                          <a:pt x="103" y="102"/>
                        </a:lnTo>
                        <a:lnTo>
                          <a:pt x="69" y="52"/>
                        </a:lnTo>
                        <a:lnTo>
                          <a:pt x="21" y="0"/>
                        </a:lnTo>
                        <a:lnTo>
                          <a:pt x="0" y="0"/>
                        </a:lnTo>
                        <a:lnTo>
                          <a:pt x="8" y="18"/>
                        </a:lnTo>
                        <a:lnTo>
                          <a:pt x="46" y="68"/>
                        </a:lnTo>
                        <a:lnTo>
                          <a:pt x="83" y="118"/>
                        </a:lnTo>
                        <a:lnTo>
                          <a:pt x="119" y="1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2" name="Freeform 282">
                    <a:extLst>
                      <a:ext uri="{FF2B5EF4-FFF2-40B4-BE49-F238E27FC236}">
                        <a16:creationId xmlns:a16="http://schemas.microsoft.com/office/drawing/2014/main" id="{1132F8C4-4816-45A7-B995-E9CFDD40E184}"/>
                      </a:ext>
                    </a:extLst>
                  </p:cNvPr>
                  <p:cNvSpPr>
                    <a:spLocks/>
                  </p:cNvSpPr>
                  <p:nvPr/>
                </p:nvSpPr>
                <p:spPr bwMode="auto">
                  <a:xfrm>
                    <a:off x="4121" y="1070"/>
                    <a:ext cx="121" cy="448"/>
                  </a:xfrm>
                  <a:custGeom>
                    <a:avLst/>
                    <a:gdLst>
                      <a:gd name="T0" fmla="*/ 0 w 363"/>
                      <a:gd name="T1" fmla="*/ 0 h 1345"/>
                      <a:gd name="T2" fmla="*/ 0 w 363"/>
                      <a:gd name="T3" fmla="*/ 0 h 1345"/>
                      <a:gd name="T4" fmla="*/ 0 w 363"/>
                      <a:gd name="T5" fmla="*/ 0 h 1345"/>
                      <a:gd name="T6" fmla="*/ 0 w 363"/>
                      <a:gd name="T7" fmla="*/ 0 h 1345"/>
                      <a:gd name="T8" fmla="*/ 0 w 363"/>
                      <a:gd name="T9" fmla="*/ 0 h 1345"/>
                      <a:gd name="T10" fmla="*/ 0 w 363"/>
                      <a:gd name="T11" fmla="*/ 0 h 1345"/>
                      <a:gd name="T12" fmla="*/ 0 w 363"/>
                      <a:gd name="T13" fmla="*/ 0 h 1345"/>
                      <a:gd name="T14" fmla="*/ 0 w 363"/>
                      <a:gd name="T15" fmla="*/ 0 h 1345"/>
                      <a:gd name="T16" fmla="*/ 0 w 363"/>
                      <a:gd name="T17" fmla="*/ 0 h 1345"/>
                      <a:gd name="T18" fmla="*/ 0 w 363"/>
                      <a:gd name="T19" fmla="*/ 0 h 1345"/>
                      <a:gd name="T20" fmla="*/ 0 w 363"/>
                      <a:gd name="T21" fmla="*/ 0 h 1345"/>
                      <a:gd name="T22" fmla="*/ 0 w 363"/>
                      <a:gd name="T23" fmla="*/ 0 h 1345"/>
                      <a:gd name="T24" fmla="*/ 0 w 363"/>
                      <a:gd name="T25" fmla="*/ 0 h 1345"/>
                      <a:gd name="T26" fmla="*/ 0 w 363"/>
                      <a:gd name="T27" fmla="*/ 0 h 1345"/>
                      <a:gd name="T28" fmla="*/ 0 w 363"/>
                      <a:gd name="T29" fmla="*/ 0 h 1345"/>
                      <a:gd name="T30" fmla="*/ 0 w 363"/>
                      <a:gd name="T31" fmla="*/ 0 h 1345"/>
                      <a:gd name="T32" fmla="*/ 0 w 363"/>
                      <a:gd name="T33" fmla="*/ 0 h 1345"/>
                      <a:gd name="T34" fmla="*/ 0 w 363"/>
                      <a:gd name="T35" fmla="*/ 0 h 1345"/>
                      <a:gd name="T36" fmla="*/ 0 w 363"/>
                      <a:gd name="T37" fmla="*/ 0 h 1345"/>
                      <a:gd name="T38" fmla="*/ 0 w 363"/>
                      <a:gd name="T39" fmla="*/ 0 h 1345"/>
                      <a:gd name="T40" fmla="*/ 0 w 363"/>
                      <a:gd name="T41" fmla="*/ 0 h 1345"/>
                      <a:gd name="T42" fmla="*/ 0 w 363"/>
                      <a:gd name="T43" fmla="*/ 0 h 1345"/>
                      <a:gd name="T44" fmla="*/ 0 w 363"/>
                      <a:gd name="T45" fmla="*/ 0 h 1345"/>
                      <a:gd name="T46" fmla="*/ 0 w 363"/>
                      <a:gd name="T47" fmla="*/ 0 h 1345"/>
                      <a:gd name="T48" fmla="*/ 0 w 363"/>
                      <a:gd name="T49" fmla="*/ 0 h 1345"/>
                      <a:gd name="T50" fmla="*/ 0 w 363"/>
                      <a:gd name="T51" fmla="*/ 0 h 1345"/>
                      <a:gd name="T52" fmla="*/ 0 w 363"/>
                      <a:gd name="T53" fmla="*/ 0 h 1345"/>
                      <a:gd name="T54" fmla="*/ 0 w 363"/>
                      <a:gd name="T55" fmla="*/ 0 h 1345"/>
                      <a:gd name="T56" fmla="*/ 0 w 363"/>
                      <a:gd name="T57" fmla="*/ 0 h 1345"/>
                      <a:gd name="T58" fmla="*/ 0 w 363"/>
                      <a:gd name="T59" fmla="*/ 0 h 1345"/>
                      <a:gd name="T60" fmla="*/ 0 w 363"/>
                      <a:gd name="T61" fmla="*/ 0 h 1345"/>
                      <a:gd name="T62" fmla="*/ 0 w 363"/>
                      <a:gd name="T63" fmla="*/ 0 h 1345"/>
                      <a:gd name="T64" fmla="*/ 0 w 363"/>
                      <a:gd name="T65" fmla="*/ 0 h 1345"/>
                      <a:gd name="T66" fmla="*/ 0 w 363"/>
                      <a:gd name="T67" fmla="*/ 0 h 1345"/>
                      <a:gd name="T68" fmla="*/ 0 w 363"/>
                      <a:gd name="T69" fmla="*/ 0 h 1345"/>
                      <a:gd name="T70" fmla="*/ 0 w 363"/>
                      <a:gd name="T71" fmla="*/ 0 h 1345"/>
                      <a:gd name="T72" fmla="*/ 0 w 363"/>
                      <a:gd name="T73" fmla="*/ 0 h 1345"/>
                      <a:gd name="T74" fmla="*/ 0 w 363"/>
                      <a:gd name="T75" fmla="*/ 0 h 1345"/>
                      <a:gd name="T76" fmla="*/ 0 w 363"/>
                      <a:gd name="T77" fmla="*/ 0 h 1345"/>
                      <a:gd name="T78" fmla="*/ 0 w 363"/>
                      <a:gd name="T79" fmla="*/ 0 h 1345"/>
                      <a:gd name="T80" fmla="*/ 0 w 363"/>
                      <a:gd name="T81" fmla="*/ 0 h 1345"/>
                      <a:gd name="T82" fmla="*/ 0 w 363"/>
                      <a:gd name="T83" fmla="*/ 0 h 1345"/>
                      <a:gd name="T84" fmla="*/ 0 w 363"/>
                      <a:gd name="T85" fmla="*/ 0 h 1345"/>
                      <a:gd name="T86" fmla="*/ 0 w 363"/>
                      <a:gd name="T87" fmla="*/ 0 h 1345"/>
                      <a:gd name="T88" fmla="*/ 0 w 363"/>
                      <a:gd name="T89" fmla="*/ 0 h 1345"/>
                      <a:gd name="T90" fmla="*/ 0 w 363"/>
                      <a:gd name="T91" fmla="*/ 0 h 134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3"/>
                      <a:gd name="T139" fmla="*/ 0 h 1345"/>
                      <a:gd name="T140" fmla="*/ 363 w 363"/>
                      <a:gd name="T141" fmla="*/ 1345 h 134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3" h="1345">
                        <a:moveTo>
                          <a:pt x="65" y="127"/>
                        </a:moveTo>
                        <a:lnTo>
                          <a:pt x="52" y="164"/>
                        </a:lnTo>
                        <a:lnTo>
                          <a:pt x="63" y="201"/>
                        </a:lnTo>
                        <a:lnTo>
                          <a:pt x="65" y="238"/>
                        </a:lnTo>
                        <a:lnTo>
                          <a:pt x="52" y="262"/>
                        </a:lnTo>
                        <a:lnTo>
                          <a:pt x="34" y="288"/>
                        </a:lnTo>
                        <a:lnTo>
                          <a:pt x="26" y="330"/>
                        </a:lnTo>
                        <a:lnTo>
                          <a:pt x="37" y="358"/>
                        </a:lnTo>
                        <a:lnTo>
                          <a:pt x="56" y="388"/>
                        </a:lnTo>
                        <a:lnTo>
                          <a:pt x="56" y="414"/>
                        </a:lnTo>
                        <a:lnTo>
                          <a:pt x="44" y="438"/>
                        </a:lnTo>
                        <a:lnTo>
                          <a:pt x="27" y="470"/>
                        </a:lnTo>
                        <a:lnTo>
                          <a:pt x="34" y="501"/>
                        </a:lnTo>
                        <a:lnTo>
                          <a:pt x="58" y="567"/>
                        </a:lnTo>
                        <a:lnTo>
                          <a:pt x="56" y="595"/>
                        </a:lnTo>
                        <a:lnTo>
                          <a:pt x="21" y="649"/>
                        </a:lnTo>
                        <a:lnTo>
                          <a:pt x="21" y="695"/>
                        </a:lnTo>
                        <a:lnTo>
                          <a:pt x="40" y="730"/>
                        </a:lnTo>
                        <a:lnTo>
                          <a:pt x="52" y="761"/>
                        </a:lnTo>
                        <a:lnTo>
                          <a:pt x="50" y="788"/>
                        </a:lnTo>
                        <a:lnTo>
                          <a:pt x="19" y="817"/>
                        </a:lnTo>
                        <a:lnTo>
                          <a:pt x="13" y="838"/>
                        </a:lnTo>
                        <a:lnTo>
                          <a:pt x="19" y="888"/>
                        </a:lnTo>
                        <a:lnTo>
                          <a:pt x="34" y="943"/>
                        </a:lnTo>
                        <a:lnTo>
                          <a:pt x="34" y="974"/>
                        </a:lnTo>
                        <a:lnTo>
                          <a:pt x="31" y="999"/>
                        </a:lnTo>
                        <a:lnTo>
                          <a:pt x="8" y="1036"/>
                        </a:lnTo>
                        <a:lnTo>
                          <a:pt x="0" y="1067"/>
                        </a:lnTo>
                        <a:lnTo>
                          <a:pt x="2" y="1101"/>
                        </a:lnTo>
                        <a:lnTo>
                          <a:pt x="19" y="1125"/>
                        </a:lnTo>
                        <a:lnTo>
                          <a:pt x="37" y="1149"/>
                        </a:lnTo>
                        <a:lnTo>
                          <a:pt x="21" y="1180"/>
                        </a:lnTo>
                        <a:lnTo>
                          <a:pt x="13" y="1211"/>
                        </a:lnTo>
                        <a:lnTo>
                          <a:pt x="27" y="1236"/>
                        </a:lnTo>
                        <a:lnTo>
                          <a:pt x="50" y="1254"/>
                        </a:lnTo>
                        <a:lnTo>
                          <a:pt x="52" y="1286"/>
                        </a:lnTo>
                        <a:lnTo>
                          <a:pt x="52" y="1311"/>
                        </a:lnTo>
                        <a:lnTo>
                          <a:pt x="56" y="1345"/>
                        </a:lnTo>
                        <a:lnTo>
                          <a:pt x="95" y="1317"/>
                        </a:lnTo>
                        <a:lnTo>
                          <a:pt x="137" y="1295"/>
                        </a:lnTo>
                        <a:lnTo>
                          <a:pt x="176" y="1282"/>
                        </a:lnTo>
                        <a:lnTo>
                          <a:pt x="234" y="1282"/>
                        </a:lnTo>
                        <a:lnTo>
                          <a:pt x="276" y="1275"/>
                        </a:lnTo>
                        <a:lnTo>
                          <a:pt x="300" y="1254"/>
                        </a:lnTo>
                        <a:lnTo>
                          <a:pt x="345" y="1243"/>
                        </a:lnTo>
                        <a:lnTo>
                          <a:pt x="321" y="1217"/>
                        </a:lnTo>
                        <a:lnTo>
                          <a:pt x="313" y="1182"/>
                        </a:lnTo>
                        <a:lnTo>
                          <a:pt x="328" y="1143"/>
                        </a:lnTo>
                        <a:lnTo>
                          <a:pt x="326" y="1086"/>
                        </a:lnTo>
                        <a:lnTo>
                          <a:pt x="313" y="1045"/>
                        </a:lnTo>
                        <a:lnTo>
                          <a:pt x="300" y="1024"/>
                        </a:lnTo>
                        <a:lnTo>
                          <a:pt x="297" y="993"/>
                        </a:lnTo>
                        <a:lnTo>
                          <a:pt x="313" y="956"/>
                        </a:lnTo>
                        <a:lnTo>
                          <a:pt x="307" y="930"/>
                        </a:lnTo>
                        <a:lnTo>
                          <a:pt x="276" y="886"/>
                        </a:lnTo>
                        <a:lnTo>
                          <a:pt x="277" y="861"/>
                        </a:lnTo>
                        <a:lnTo>
                          <a:pt x="290" y="838"/>
                        </a:lnTo>
                        <a:lnTo>
                          <a:pt x="319" y="807"/>
                        </a:lnTo>
                        <a:lnTo>
                          <a:pt x="308" y="782"/>
                        </a:lnTo>
                        <a:lnTo>
                          <a:pt x="287" y="730"/>
                        </a:lnTo>
                        <a:lnTo>
                          <a:pt x="271" y="695"/>
                        </a:lnTo>
                        <a:lnTo>
                          <a:pt x="271" y="657"/>
                        </a:lnTo>
                        <a:lnTo>
                          <a:pt x="328" y="637"/>
                        </a:lnTo>
                        <a:lnTo>
                          <a:pt x="334" y="601"/>
                        </a:lnTo>
                        <a:lnTo>
                          <a:pt x="328" y="580"/>
                        </a:lnTo>
                        <a:lnTo>
                          <a:pt x="313" y="562"/>
                        </a:lnTo>
                        <a:lnTo>
                          <a:pt x="315" y="530"/>
                        </a:lnTo>
                        <a:lnTo>
                          <a:pt x="313" y="493"/>
                        </a:lnTo>
                        <a:lnTo>
                          <a:pt x="297" y="474"/>
                        </a:lnTo>
                        <a:lnTo>
                          <a:pt x="284" y="449"/>
                        </a:lnTo>
                        <a:lnTo>
                          <a:pt x="294" y="424"/>
                        </a:lnTo>
                        <a:lnTo>
                          <a:pt x="307" y="395"/>
                        </a:lnTo>
                        <a:lnTo>
                          <a:pt x="307" y="377"/>
                        </a:lnTo>
                        <a:lnTo>
                          <a:pt x="287" y="351"/>
                        </a:lnTo>
                        <a:lnTo>
                          <a:pt x="282" y="330"/>
                        </a:lnTo>
                        <a:lnTo>
                          <a:pt x="287" y="314"/>
                        </a:lnTo>
                        <a:lnTo>
                          <a:pt x="307" y="301"/>
                        </a:lnTo>
                        <a:lnTo>
                          <a:pt x="308" y="280"/>
                        </a:lnTo>
                        <a:lnTo>
                          <a:pt x="303" y="269"/>
                        </a:lnTo>
                        <a:lnTo>
                          <a:pt x="282" y="237"/>
                        </a:lnTo>
                        <a:lnTo>
                          <a:pt x="276" y="201"/>
                        </a:lnTo>
                        <a:lnTo>
                          <a:pt x="277" y="174"/>
                        </a:lnTo>
                        <a:lnTo>
                          <a:pt x="297" y="149"/>
                        </a:lnTo>
                        <a:lnTo>
                          <a:pt x="347" y="95"/>
                        </a:lnTo>
                        <a:lnTo>
                          <a:pt x="363" y="49"/>
                        </a:lnTo>
                        <a:lnTo>
                          <a:pt x="363" y="12"/>
                        </a:lnTo>
                        <a:lnTo>
                          <a:pt x="347" y="0"/>
                        </a:lnTo>
                        <a:lnTo>
                          <a:pt x="321" y="12"/>
                        </a:lnTo>
                        <a:lnTo>
                          <a:pt x="258" y="51"/>
                        </a:lnTo>
                        <a:lnTo>
                          <a:pt x="200" y="77"/>
                        </a:lnTo>
                        <a:lnTo>
                          <a:pt x="140" y="101"/>
                        </a:lnTo>
                        <a:lnTo>
                          <a:pt x="100" y="114"/>
                        </a:lnTo>
                        <a:lnTo>
                          <a:pt x="65" y="12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3" name="Freeform 283">
                    <a:extLst>
                      <a:ext uri="{FF2B5EF4-FFF2-40B4-BE49-F238E27FC236}">
                        <a16:creationId xmlns:a16="http://schemas.microsoft.com/office/drawing/2014/main" id="{0200E11A-FF14-4168-9C4B-E03841F69332}"/>
                      </a:ext>
                    </a:extLst>
                  </p:cNvPr>
                  <p:cNvSpPr>
                    <a:spLocks/>
                  </p:cNvSpPr>
                  <p:nvPr/>
                </p:nvSpPr>
                <p:spPr bwMode="auto">
                  <a:xfrm>
                    <a:off x="4036" y="1066"/>
                    <a:ext cx="217" cy="459"/>
                  </a:xfrm>
                  <a:custGeom>
                    <a:avLst/>
                    <a:gdLst>
                      <a:gd name="T0" fmla="*/ 0 w 650"/>
                      <a:gd name="T1" fmla="*/ 0 h 1377"/>
                      <a:gd name="T2" fmla="*/ 0 w 650"/>
                      <a:gd name="T3" fmla="*/ 0 h 1377"/>
                      <a:gd name="T4" fmla="*/ 0 w 650"/>
                      <a:gd name="T5" fmla="*/ 0 h 1377"/>
                      <a:gd name="T6" fmla="*/ 0 w 650"/>
                      <a:gd name="T7" fmla="*/ 0 h 1377"/>
                      <a:gd name="T8" fmla="*/ 0 w 650"/>
                      <a:gd name="T9" fmla="*/ 0 h 1377"/>
                      <a:gd name="T10" fmla="*/ 0 w 650"/>
                      <a:gd name="T11" fmla="*/ 0 h 1377"/>
                      <a:gd name="T12" fmla="*/ 0 w 650"/>
                      <a:gd name="T13" fmla="*/ 0 h 1377"/>
                      <a:gd name="T14" fmla="*/ 0 w 650"/>
                      <a:gd name="T15" fmla="*/ 0 h 1377"/>
                      <a:gd name="T16" fmla="*/ 0 w 650"/>
                      <a:gd name="T17" fmla="*/ 0 h 1377"/>
                      <a:gd name="T18" fmla="*/ 0 w 650"/>
                      <a:gd name="T19" fmla="*/ 0 h 1377"/>
                      <a:gd name="T20" fmla="*/ 0 w 650"/>
                      <a:gd name="T21" fmla="*/ 0 h 1377"/>
                      <a:gd name="T22" fmla="*/ 0 w 650"/>
                      <a:gd name="T23" fmla="*/ 0 h 1377"/>
                      <a:gd name="T24" fmla="*/ 0 w 650"/>
                      <a:gd name="T25" fmla="*/ 0 h 1377"/>
                      <a:gd name="T26" fmla="*/ 0 w 650"/>
                      <a:gd name="T27" fmla="*/ 0 h 1377"/>
                      <a:gd name="T28" fmla="*/ 0 w 650"/>
                      <a:gd name="T29" fmla="*/ 0 h 1377"/>
                      <a:gd name="T30" fmla="*/ 0 w 650"/>
                      <a:gd name="T31" fmla="*/ 0 h 1377"/>
                      <a:gd name="T32" fmla="*/ 0 w 650"/>
                      <a:gd name="T33" fmla="*/ 0 h 1377"/>
                      <a:gd name="T34" fmla="*/ 0 w 650"/>
                      <a:gd name="T35" fmla="*/ 0 h 1377"/>
                      <a:gd name="T36" fmla="*/ 0 w 650"/>
                      <a:gd name="T37" fmla="*/ 0 h 1377"/>
                      <a:gd name="T38" fmla="*/ 0 w 650"/>
                      <a:gd name="T39" fmla="*/ 0 h 1377"/>
                      <a:gd name="T40" fmla="*/ 0 w 650"/>
                      <a:gd name="T41" fmla="*/ 0 h 1377"/>
                      <a:gd name="T42" fmla="*/ 0 w 650"/>
                      <a:gd name="T43" fmla="*/ 0 h 1377"/>
                      <a:gd name="T44" fmla="*/ 0 w 650"/>
                      <a:gd name="T45" fmla="*/ 0 h 1377"/>
                      <a:gd name="T46" fmla="*/ 0 w 650"/>
                      <a:gd name="T47" fmla="*/ 0 h 1377"/>
                      <a:gd name="T48" fmla="*/ 0 w 650"/>
                      <a:gd name="T49" fmla="*/ 0 h 1377"/>
                      <a:gd name="T50" fmla="*/ 0 w 650"/>
                      <a:gd name="T51" fmla="*/ 0 h 1377"/>
                      <a:gd name="T52" fmla="*/ 0 w 650"/>
                      <a:gd name="T53" fmla="*/ 0 h 1377"/>
                      <a:gd name="T54" fmla="*/ 0 w 650"/>
                      <a:gd name="T55" fmla="*/ 0 h 1377"/>
                      <a:gd name="T56" fmla="*/ 0 w 650"/>
                      <a:gd name="T57" fmla="*/ 0 h 1377"/>
                      <a:gd name="T58" fmla="*/ 0 w 650"/>
                      <a:gd name="T59" fmla="*/ 0 h 1377"/>
                      <a:gd name="T60" fmla="*/ 0 w 650"/>
                      <a:gd name="T61" fmla="*/ 0 h 1377"/>
                      <a:gd name="T62" fmla="*/ 0 w 650"/>
                      <a:gd name="T63" fmla="*/ 0 h 1377"/>
                      <a:gd name="T64" fmla="*/ 0 w 650"/>
                      <a:gd name="T65" fmla="*/ 0 h 1377"/>
                      <a:gd name="T66" fmla="*/ 0 w 650"/>
                      <a:gd name="T67" fmla="*/ 0 h 1377"/>
                      <a:gd name="T68" fmla="*/ 0 w 650"/>
                      <a:gd name="T69" fmla="*/ 0 h 1377"/>
                      <a:gd name="T70" fmla="*/ 0 w 650"/>
                      <a:gd name="T71" fmla="*/ 0 h 1377"/>
                      <a:gd name="T72" fmla="*/ 0 w 650"/>
                      <a:gd name="T73" fmla="*/ 0 h 1377"/>
                      <a:gd name="T74" fmla="*/ 0 w 650"/>
                      <a:gd name="T75" fmla="*/ 0 h 1377"/>
                      <a:gd name="T76" fmla="*/ 0 w 650"/>
                      <a:gd name="T77" fmla="*/ 0 h 1377"/>
                      <a:gd name="T78" fmla="*/ 0 w 650"/>
                      <a:gd name="T79" fmla="*/ 0 h 1377"/>
                      <a:gd name="T80" fmla="*/ 0 w 650"/>
                      <a:gd name="T81" fmla="*/ 0 h 1377"/>
                      <a:gd name="T82" fmla="*/ 0 w 650"/>
                      <a:gd name="T83" fmla="*/ 0 h 1377"/>
                      <a:gd name="T84" fmla="*/ 0 w 650"/>
                      <a:gd name="T85" fmla="*/ 0 h 1377"/>
                      <a:gd name="T86" fmla="*/ 0 w 650"/>
                      <a:gd name="T87" fmla="*/ 0 h 1377"/>
                      <a:gd name="T88" fmla="*/ 0 w 650"/>
                      <a:gd name="T89" fmla="*/ 0 h 1377"/>
                      <a:gd name="T90" fmla="*/ 0 w 650"/>
                      <a:gd name="T91" fmla="*/ 0 h 1377"/>
                      <a:gd name="T92" fmla="*/ 0 w 650"/>
                      <a:gd name="T93" fmla="*/ 0 h 1377"/>
                      <a:gd name="T94" fmla="*/ 0 w 650"/>
                      <a:gd name="T95" fmla="*/ 0 h 137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50"/>
                      <a:gd name="T145" fmla="*/ 0 h 1377"/>
                      <a:gd name="T146" fmla="*/ 650 w 650"/>
                      <a:gd name="T147" fmla="*/ 1377 h 137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50" h="1377">
                        <a:moveTo>
                          <a:pt x="552" y="1246"/>
                        </a:moveTo>
                        <a:lnTo>
                          <a:pt x="524" y="1277"/>
                        </a:lnTo>
                        <a:lnTo>
                          <a:pt x="481" y="1287"/>
                        </a:lnTo>
                        <a:lnTo>
                          <a:pt x="424" y="1293"/>
                        </a:lnTo>
                        <a:lnTo>
                          <a:pt x="363" y="1306"/>
                        </a:lnTo>
                        <a:lnTo>
                          <a:pt x="324" y="1330"/>
                        </a:lnTo>
                        <a:lnTo>
                          <a:pt x="311" y="1343"/>
                        </a:lnTo>
                        <a:lnTo>
                          <a:pt x="298" y="1337"/>
                        </a:lnTo>
                        <a:lnTo>
                          <a:pt x="226" y="1283"/>
                        </a:lnTo>
                        <a:lnTo>
                          <a:pt x="132" y="1208"/>
                        </a:lnTo>
                        <a:lnTo>
                          <a:pt x="100" y="1162"/>
                        </a:lnTo>
                        <a:lnTo>
                          <a:pt x="53" y="1114"/>
                        </a:lnTo>
                        <a:lnTo>
                          <a:pt x="37" y="1077"/>
                        </a:lnTo>
                        <a:lnTo>
                          <a:pt x="0" y="1071"/>
                        </a:lnTo>
                        <a:lnTo>
                          <a:pt x="19" y="1112"/>
                        </a:lnTo>
                        <a:lnTo>
                          <a:pt x="40" y="1151"/>
                        </a:lnTo>
                        <a:lnTo>
                          <a:pt x="100" y="1196"/>
                        </a:lnTo>
                        <a:lnTo>
                          <a:pt x="142" y="1250"/>
                        </a:lnTo>
                        <a:lnTo>
                          <a:pt x="245" y="1314"/>
                        </a:lnTo>
                        <a:lnTo>
                          <a:pt x="307" y="1377"/>
                        </a:lnTo>
                        <a:lnTo>
                          <a:pt x="332" y="1371"/>
                        </a:lnTo>
                        <a:lnTo>
                          <a:pt x="358" y="1340"/>
                        </a:lnTo>
                        <a:lnTo>
                          <a:pt x="392" y="1321"/>
                        </a:lnTo>
                        <a:lnTo>
                          <a:pt x="437" y="1308"/>
                        </a:lnTo>
                        <a:lnTo>
                          <a:pt x="531" y="1300"/>
                        </a:lnTo>
                        <a:lnTo>
                          <a:pt x="558" y="1283"/>
                        </a:lnTo>
                        <a:lnTo>
                          <a:pt x="606" y="1271"/>
                        </a:lnTo>
                        <a:lnTo>
                          <a:pt x="614" y="1250"/>
                        </a:lnTo>
                        <a:lnTo>
                          <a:pt x="600" y="1225"/>
                        </a:lnTo>
                        <a:lnTo>
                          <a:pt x="582" y="1200"/>
                        </a:lnTo>
                        <a:lnTo>
                          <a:pt x="593" y="1169"/>
                        </a:lnTo>
                        <a:lnTo>
                          <a:pt x="606" y="1151"/>
                        </a:lnTo>
                        <a:lnTo>
                          <a:pt x="606" y="1125"/>
                        </a:lnTo>
                        <a:lnTo>
                          <a:pt x="593" y="1083"/>
                        </a:lnTo>
                        <a:lnTo>
                          <a:pt x="587" y="1062"/>
                        </a:lnTo>
                        <a:lnTo>
                          <a:pt x="571" y="1043"/>
                        </a:lnTo>
                        <a:lnTo>
                          <a:pt x="562" y="1021"/>
                        </a:lnTo>
                        <a:lnTo>
                          <a:pt x="571" y="1000"/>
                        </a:lnTo>
                        <a:lnTo>
                          <a:pt x="589" y="983"/>
                        </a:lnTo>
                        <a:lnTo>
                          <a:pt x="587" y="956"/>
                        </a:lnTo>
                        <a:lnTo>
                          <a:pt x="576" y="937"/>
                        </a:lnTo>
                        <a:lnTo>
                          <a:pt x="555" y="908"/>
                        </a:lnTo>
                        <a:lnTo>
                          <a:pt x="543" y="893"/>
                        </a:lnTo>
                        <a:lnTo>
                          <a:pt x="550" y="871"/>
                        </a:lnTo>
                        <a:lnTo>
                          <a:pt x="581" y="853"/>
                        </a:lnTo>
                        <a:lnTo>
                          <a:pt x="593" y="827"/>
                        </a:lnTo>
                        <a:lnTo>
                          <a:pt x="589" y="806"/>
                        </a:lnTo>
                        <a:lnTo>
                          <a:pt x="568" y="771"/>
                        </a:lnTo>
                        <a:lnTo>
                          <a:pt x="545" y="727"/>
                        </a:lnTo>
                        <a:lnTo>
                          <a:pt x="537" y="696"/>
                        </a:lnTo>
                        <a:lnTo>
                          <a:pt x="550" y="683"/>
                        </a:lnTo>
                        <a:lnTo>
                          <a:pt x="582" y="671"/>
                        </a:lnTo>
                        <a:lnTo>
                          <a:pt x="602" y="658"/>
                        </a:lnTo>
                        <a:lnTo>
                          <a:pt x="606" y="619"/>
                        </a:lnTo>
                        <a:lnTo>
                          <a:pt x="582" y="575"/>
                        </a:lnTo>
                        <a:lnTo>
                          <a:pt x="587" y="546"/>
                        </a:lnTo>
                        <a:lnTo>
                          <a:pt x="595" y="519"/>
                        </a:lnTo>
                        <a:lnTo>
                          <a:pt x="574" y="488"/>
                        </a:lnTo>
                        <a:lnTo>
                          <a:pt x="555" y="458"/>
                        </a:lnTo>
                        <a:lnTo>
                          <a:pt x="562" y="440"/>
                        </a:lnTo>
                        <a:lnTo>
                          <a:pt x="574" y="421"/>
                        </a:lnTo>
                        <a:lnTo>
                          <a:pt x="574" y="390"/>
                        </a:lnTo>
                        <a:lnTo>
                          <a:pt x="562" y="371"/>
                        </a:lnTo>
                        <a:lnTo>
                          <a:pt x="550" y="356"/>
                        </a:lnTo>
                        <a:lnTo>
                          <a:pt x="552" y="333"/>
                        </a:lnTo>
                        <a:lnTo>
                          <a:pt x="574" y="321"/>
                        </a:lnTo>
                        <a:lnTo>
                          <a:pt x="587" y="308"/>
                        </a:lnTo>
                        <a:lnTo>
                          <a:pt x="581" y="284"/>
                        </a:lnTo>
                        <a:lnTo>
                          <a:pt x="555" y="253"/>
                        </a:lnTo>
                        <a:lnTo>
                          <a:pt x="545" y="225"/>
                        </a:lnTo>
                        <a:lnTo>
                          <a:pt x="543" y="193"/>
                        </a:lnTo>
                        <a:lnTo>
                          <a:pt x="564" y="163"/>
                        </a:lnTo>
                        <a:lnTo>
                          <a:pt x="608" y="114"/>
                        </a:lnTo>
                        <a:lnTo>
                          <a:pt x="631" y="77"/>
                        </a:lnTo>
                        <a:lnTo>
                          <a:pt x="650" y="46"/>
                        </a:lnTo>
                        <a:lnTo>
                          <a:pt x="644" y="14"/>
                        </a:lnTo>
                        <a:lnTo>
                          <a:pt x="626" y="0"/>
                        </a:lnTo>
                        <a:lnTo>
                          <a:pt x="614" y="3"/>
                        </a:lnTo>
                        <a:lnTo>
                          <a:pt x="593" y="27"/>
                        </a:lnTo>
                        <a:lnTo>
                          <a:pt x="608" y="46"/>
                        </a:lnTo>
                        <a:lnTo>
                          <a:pt x="606" y="77"/>
                        </a:lnTo>
                        <a:lnTo>
                          <a:pt x="576" y="132"/>
                        </a:lnTo>
                        <a:lnTo>
                          <a:pt x="539" y="163"/>
                        </a:lnTo>
                        <a:lnTo>
                          <a:pt x="526" y="182"/>
                        </a:lnTo>
                        <a:lnTo>
                          <a:pt x="518" y="206"/>
                        </a:lnTo>
                        <a:lnTo>
                          <a:pt x="514" y="221"/>
                        </a:lnTo>
                        <a:lnTo>
                          <a:pt x="458" y="264"/>
                        </a:lnTo>
                        <a:lnTo>
                          <a:pt x="408" y="293"/>
                        </a:lnTo>
                        <a:lnTo>
                          <a:pt x="401" y="314"/>
                        </a:lnTo>
                        <a:lnTo>
                          <a:pt x="418" y="319"/>
                        </a:lnTo>
                        <a:lnTo>
                          <a:pt x="493" y="264"/>
                        </a:lnTo>
                        <a:lnTo>
                          <a:pt x="531" y="253"/>
                        </a:lnTo>
                        <a:lnTo>
                          <a:pt x="550" y="288"/>
                        </a:lnTo>
                        <a:lnTo>
                          <a:pt x="555" y="303"/>
                        </a:lnTo>
                        <a:lnTo>
                          <a:pt x="537" y="319"/>
                        </a:lnTo>
                        <a:lnTo>
                          <a:pt x="521" y="332"/>
                        </a:lnTo>
                        <a:lnTo>
                          <a:pt x="518" y="353"/>
                        </a:lnTo>
                        <a:lnTo>
                          <a:pt x="524" y="375"/>
                        </a:lnTo>
                        <a:lnTo>
                          <a:pt x="508" y="393"/>
                        </a:lnTo>
                        <a:lnTo>
                          <a:pt x="461" y="414"/>
                        </a:lnTo>
                        <a:lnTo>
                          <a:pt x="392" y="443"/>
                        </a:lnTo>
                        <a:lnTo>
                          <a:pt x="418" y="453"/>
                        </a:lnTo>
                        <a:lnTo>
                          <a:pt x="489" y="425"/>
                        </a:lnTo>
                        <a:lnTo>
                          <a:pt x="545" y="396"/>
                        </a:lnTo>
                        <a:lnTo>
                          <a:pt x="555" y="403"/>
                        </a:lnTo>
                        <a:lnTo>
                          <a:pt x="550" y="421"/>
                        </a:lnTo>
                        <a:lnTo>
                          <a:pt x="531" y="440"/>
                        </a:lnTo>
                        <a:lnTo>
                          <a:pt x="524" y="458"/>
                        </a:lnTo>
                        <a:lnTo>
                          <a:pt x="532" y="483"/>
                        </a:lnTo>
                        <a:lnTo>
                          <a:pt x="555" y="503"/>
                        </a:lnTo>
                        <a:lnTo>
                          <a:pt x="555" y="519"/>
                        </a:lnTo>
                        <a:lnTo>
                          <a:pt x="518" y="527"/>
                        </a:lnTo>
                        <a:lnTo>
                          <a:pt x="487" y="569"/>
                        </a:lnTo>
                        <a:lnTo>
                          <a:pt x="450" y="593"/>
                        </a:lnTo>
                        <a:lnTo>
                          <a:pt x="399" y="606"/>
                        </a:lnTo>
                        <a:lnTo>
                          <a:pt x="395" y="619"/>
                        </a:lnTo>
                        <a:lnTo>
                          <a:pt x="426" y="614"/>
                        </a:lnTo>
                        <a:lnTo>
                          <a:pt x="493" y="593"/>
                        </a:lnTo>
                        <a:lnTo>
                          <a:pt x="518" y="575"/>
                        </a:lnTo>
                        <a:lnTo>
                          <a:pt x="532" y="556"/>
                        </a:lnTo>
                        <a:lnTo>
                          <a:pt x="555" y="553"/>
                        </a:lnTo>
                        <a:lnTo>
                          <a:pt x="555" y="575"/>
                        </a:lnTo>
                        <a:lnTo>
                          <a:pt x="571" y="596"/>
                        </a:lnTo>
                        <a:lnTo>
                          <a:pt x="582" y="619"/>
                        </a:lnTo>
                        <a:lnTo>
                          <a:pt x="574" y="637"/>
                        </a:lnTo>
                        <a:lnTo>
                          <a:pt x="545" y="650"/>
                        </a:lnTo>
                        <a:lnTo>
                          <a:pt x="518" y="658"/>
                        </a:lnTo>
                        <a:lnTo>
                          <a:pt x="500" y="677"/>
                        </a:lnTo>
                        <a:lnTo>
                          <a:pt x="413" y="703"/>
                        </a:lnTo>
                        <a:lnTo>
                          <a:pt x="351" y="725"/>
                        </a:lnTo>
                        <a:lnTo>
                          <a:pt x="326" y="737"/>
                        </a:lnTo>
                        <a:lnTo>
                          <a:pt x="345" y="753"/>
                        </a:lnTo>
                        <a:lnTo>
                          <a:pt x="382" y="743"/>
                        </a:lnTo>
                        <a:lnTo>
                          <a:pt x="458" y="714"/>
                        </a:lnTo>
                        <a:lnTo>
                          <a:pt x="508" y="700"/>
                        </a:lnTo>
                        <a:lnTo>
                          <a:pt x="521" y="721"/>
                        </a:lnTo>
                        <a:lnTo>
                          <a:pt x="532" y="758"/>
                        </a:lnTo>
                        <a:lnTo>
                          <a:pt x="555" y="790"/>
                        </a:lnTo>
                        <a:lnTo>
                          <a:pt x="558" y="814"/>
                        </a:lnTo>
                        <a:lnTo>
                          <a:pt x="555" y="837"/>
                        </a:lnTo>
                        <a:lnTo>
                          <a:pt x="531" y="846"/>
                        </a:lnTo>
                        <a:lnTo>
                          <a:pt x="487" y="856"/>
                        </a:lnTo>
                        <a:lnTo>
                          <a:pt x="431" y="882"/>
                        </a:lnTo>
                        <a:lnTo>
                          <a:pt x="349" y="893"/>
                        </a:lnTo>
                        <a:lnTo>
                          <a:pt x="318" y="908"/>
                        </a:lnTo>
                        <a:lnTo>
                          <a:pt x="339" y="919"/>
                        </a:lnTo>
                        <a:lnTo>
                          <a:pt x="411" y="908"/>
                        </a:lnTo>
                        <a:lnTo>
                          <a:pt x="461" y="890"/>
                        </a:lnTo>
                        <a:lnTo>
                          <a:pt x="495" y="877"/>
                        </a:lnTo>
                        <a:lnTo>
                          <a:pt x="524" y="871"/>
                        </a:lnTo>
                        <a:lnTo>
                          <a:pt x="521" y="893"/>
                        </a:lnTo>
                        <a:lnTo>
                          <a:pt x="532" y="925"/>
                        </a:lnTo>
                        <a:lnTo>
                          <a:pt x="552" y="943"/>
                        </a:lnTo>
                        <a:lnTo>
                          <a:pt x="555" y="964"/>
                        </a:lnTo>
                        <a:lnTo>
                          <a:pt x="555" y="983"/>
                        </a:lnTo>
                        <a:lnTo>
                          <a:pt x="531" y="993"/>
                        </a:lnTo>
                        <a:lnTo>
                          <a:pt x="482" y="996"/>
                        </a:lnTo>
                        <a:lnTo>
                          <a:pt x="450" y="1006"/>
                        </a:lnTo>
                        <a:lnTo>
                          <a:pt x="374" y="1032"/>
                        </a:lnTo>
                        <a:lnTo>
                          <a:pt x="332" y="1033"/>
                        </a:lnTo>
                        <a:lnTo>
                          <a:pt x="318" y="1051"/>
                        </a:lnTo>
                        <a:lnTo>
                          <a:pt x="337" y="1058"/>
                        </a:lnTo>
                        <a:lnTo>
                          <a:pt x="374" y="1050"/>
                        </a:lnTo>
                        <a:lnTo>
                          <a:pt x="431" y="1033"/>
                        </a:lnTo>
                        <a:lnTo>
                          <a:pt x="461" y="1021"/>
                        </a:lnTo>
                        <a:lnTo>
                          <a:pt x="502" y="1012"/>
                        </a:lnTo>
                        <a:lnTo>
                          <a:pt x="532" y="1014"/>
                        </a:lnTo>
                        <a:lnTo>
                          <a:pt x="543" y="1014"/>
                        </a:lnTo>
                        <a:lnTo>
                          <a:pt x="543" y="1043"/>
                        </a:lnTo>
                        <a:lnTo>
                          <a:pt x="552" y="1058"/>
                        </a:lnTo>
                        <a:lnTo>
                          <a:pt x="495" y="1071"/>
                        </a:lnTo>
                        <a:lnTo>
                          <a:pt x="445" y="1108"/>
                        </a:lnTo>
                        <a:lnTo>
                          <a:pt x="389" y="1127"/>
                        </a:lnTo>
                        <a:lnTo>
                          <a:pt x="351" y="1133"/>
                        </a:lnTo>
                        <a:lnTo>
                          <a:pt x="319" y="1150"/>
                        </a:lnTo>
                        <a:lnTo>
                          <a:pt x="332" y="1162"/>
                        </a:lnTo>
                        <a:lnTo>
                          <a:pt x="363" y="1151"/>
                        </a:lnTo>
                        <a:lnTo>
                          <a:pt x="399" y="1140"/>
                        </a:lnTo>
                        <a:lnTo>
                          <a:pt x="439" y="1133"/>
                        </a:lnTo>
                        <a:lnTo>
                          <a:pt x="474" y="1112"/>
                        </a:lnTo>
                        <a:lnTo>
                          <a:pt x="493" y="1093"/>
                        </a:lnTo>
                        <a:lnTo>
                          <a:pt x="518" y="1090"/>
                        </a:lnTo>
                        <a:lnTo>
                          <a:pt x="550" y="1090"/>
                        </a:lnTo>
                        <a:lnTo>
                          <a:pt x="558" y="1093"/>
                        </a:lnTo>
                        <a:lnTo>
                          <a:pt x="568" y="1114"/>
                        </a:lnTo>
                        <a:lnTo>
                          <a:pt x="574" y="1140"/>
                        </a:lnTo>
                        <a:lnTo>
                          <a:pt x="568" y="1162"/>
                        </a:lnTo>
                        <a:lnTo>
                          <a:pt x="555" y="1175"/>
                        </a:lnTo>
                        <a:lnTo>
                          <a:pt x="545" y="1206"/>
                        </a:lnTo>
                        <a:lnTo>
                          <a:pt x="555" y="1219"/>
                        </a:lnTo>
                        <a:lnTo>
                          <a:pt x="568" y="1232"/>
                        </a:lnTo>
                        <a:lnTo>
                          <a:pt x="568" y="1243"/>
                        </a:lnTo>
                        <a:lnTo>
                          <a:pt x="552" y="12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4" name="Freeform 284">
                    <a:extLst>
                      <a:ext uri="{FF2B5EF4-FFF2-40B4-BE49-F238E27FC236}">
                        <a16:creationId xmlns:a16="http://schemas.microsoft.com/office/drawing/2014/main" id="{232C880A-895D-4ABD-899B-6487EC5C189D}"/>
                      </a:ext>
                    </a:extLst>
                  </p:cNvPr>
                  <p:cNvSpPr>
                    <a:spLocks/>
                  </p:cNvSpPr>
                  <p:nvPr/>
                </p:nvSpPr>
                <p:spPr bwMode="auto">
                  <a:xfrm>
                    <a:off x="4151" y="1460"/>
                    <a:ext cx="62" cy="20"/>
                  </a:xfrm>
                  <a:custGeom>
                    <a:avLst/>
                    <a:gdLst>
                      <a:gd name="T0" fmla="*/ 0 w 187"/>
                      <a:gd name="T1" fmla="*/ 0 h 61"/>
                      <a:gd name="T2" fmla="*/ 0 w 187"/>
                      <a:gd name="T3" fmla="*/ 0 h 61"/>
                      <a:gd name="T4" fmla="*/ 0 w 187"/>
                      <a:gd name="T5" fmla="*/ 0 h 61"/>
                      <a:gd name="T6" fmla="*/ 0 w 187"/>
                      <a:gd name="T7" fmla="*/ 0 h 61"/>
                      <a:gd name="T8" fmla="*/ 0 w 187"/>
                      <a:gd name="T9" fmla="*/ 0 h 61"/>
                      <a:gd name="T10" fmla="*/ 0 w 187"/>
                      <a:gd name="T11" fmla="*/ 0 h 61"/>
                      <a:gd name="T12" fmla="*/ 0 w 187"/>
                      <a:gd name="T13" fmla="*/ 0 h 61"/>
                      <a:gd name="T14" fmla="*/ 0 w 187"/>
                      <a:gd name="T15" fmla="*/ 0 h 61"/>
                      <a:gd name="T16" fmla="*/ 0 w 187"/>
                      <a:gd name="T17" fmla="*/ 0 h 61"/>
                      <a:gd name="T18" fmla="*/ 0 w 187"/>
                      <a:gd name="T19" fmla="*/ 0 h 61"/>
                      <a:gd name="T20" fmla="*/ 0 w 187"/>
                      <a:gd name="T21" fmla="*/ 0 h 61"/>
                      <a:gd name="T22" fmla="*/ 0 w 187"/>
                      <a:gd name="T23" fmla="*/ 0 h 61"/>
                      <a:gd name="T24" fmla="*/ 0 w 187"/>
                      <a:gd name="T25" fmla="*/ 0 h 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7"/>
                      <a:gd name="T40" fmla="*/ 0 h 61"/>
                      <a:gd name="T41" fmla="*/ 187 w 187"/>
                      <a:gd name="T42" fmla="*/ 61 h 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7" h="61">
                        <a:moveTo>
                          <a:pt x="0" y="50"/>
                        </a:moveTo>
                        <a:lnTo>
                          <a:pt x="74" y="47"/>
                        </a:lnTo>
                        <a:lnTo>
                          <a:pt x="103" y="31"/>
                        </a:lnTo>
                        <a:lnTo>
                          <a:pt x="128" y="12"/>
                        </a:lnTo>
                        <a:lnTo>
                          <a:pt x="174" y="0"/>
                        </a:lnTo>
                        <a:lnTo>
                          <a:pt x="187" y="12"/>
                        </a:lnTo>
                        <a:lnTo>
                          <a:pt x="167" y="18"/>
                        </a:lnTo>
                        <a:lnTo>
                          <a:pt x="135" y="36"/>
                        </a:lnTo>
                        <a:lnTo>
                          <a:pt x="117" y="47"/>
                        </a:lnTo>
                        <a:lnTo>
                          <a:pt x="87" y="55"/>
                        </a:lnTo>
                        <a:lnTo>
                          <a:pt x="40" y="60"/>
                        </a:lnTo>
                        <a:lnTo>
                          <a:pt x="3" y="61"/>
                        </a:lnTo>
                        <a:lnTo>
                          <a:pt x="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5" name="Freeform 285">
                    <a:extLst>
                      <a:ext uri="{FF2B5EF4-FFF2-40B4-BE49-F238E27FC236}">
                        <a16:creationId xmlns:a16="http://schemas.microsoft.com/office/drawing/2014/main" id="{38C922B0-2430-405D-AD83-C8253669F20D}"/>
                      </a:ext>
                    </a:extLst>
                  </p:cNvPr>
                  <p:cNvSpPr>
                    <a:spLocks/>
                  </p:cNvSpPr>
                  <p:nvPr/>
                </p:nvSpPr>
                <p:spPr bwMode="auto">
                  <a:xfrm>
                    <a:off x="4055" y="1011"/>
                    <a:ext cx="182" cy="99"/>
                  </a:xfrm>
                  <a:custGeom>
                    <a:avLst/>
                    <a:gdLst>
                      <a:gd name="T0" fmla="*/ 0 w 545"/>
                      <a:gd name="T1" fmla="*/ 0 h 296"/>
                      <a:gd name="T2" fmla="*/ 0 w 545"/>
                      <a:gd name="T3" fmla="*/ 0 h 296"/>
                      <a:gd name="T4" fmla="*/ 0 w 545"/>
                      <a:gd name="T5" fmla="*/ 0 h 296"/>
                      <a:gd name="T6" fmla="*/ 0 w 545"/>
                      <a:gd name="T7" fmla="*/ 0 h 296"/>
                      <a:gd name="T8" fmla="*/ 0 w 545"/>
                      <a:gd name="T9" fmla="*/ 0 h 296"/>
                      <a:gd name="T10" fmla="*/ 0 w 545"/>
                      <a:gd name="T11" fmla="*/ 0 h 296"/>
                      <a:gd name="T12" fmla="*/ 0 w 545"/>
                      <a:gd name="T13" fmla="*/ 0 h 296"/>
                      <a:gd name="T14" fmla="*/ 0 w 545"/>
                      <a:gd name="T15" fmla="*/ 0 h 296"/>
                      <a:gd name="T16" fmla="*/ 0 w 545"/>
                      <a:gd name="T17" fmla="*/ 0 h 296"/>
                      <a:gd name="T18" fmla="*/ 0 w 545"/>
                      <a:gd name="T19" fmla="*/ 0 h 296"/>
                      <a:gd name="T20" fmla="*/ 0 w 545"/>
                      <a:gd name="T21" fmla="*/ 0 h 296"/>
                      <a:gd name="T22" fmla="*/ 0 w 545"/>
                      <a:gd name="T23" fmla="*/ 0 h 296"/>
                      <a:gd name="T24" fmla="*/ 0 w 545"/>
                      <a:gd name="T25" fmla="*/ 0 h 296"/>
                      <a:gd name="T26" fmla="*/ 0 w 545"/>
                      <a:gd name="T27" fmla="*/ 0 h 296"/>
                      <a:gd name="T28" fmla="*/ 0 w 545"/>
                      <a:gd name="T29" fmla="*/ 0 h 296"/>
                      <a:gd name="T30" fmla="*/ 0 w 545"/>
                      <a:gd name="T31" fmla="*/ 0 h 296"/>
                      <a:gd name="T32" fmla="*/ 0 w 545"/>
                      <a:gd name="T33" fmla="*/ 0 h 296"/>
                      <a:gd name="T34" fmla="*/ 0 w 545"/>
                      <a:gd name="T35" fmla="*/ 0 h 296"/>
                      <a:gd name="T36" fmla="*/ 0 w 545"/>
                      <a:gd name="T37" fmla="*/ 0 h 296"/>
                      <a:gd name="T38" fmla="*/ 0 w 545"/>
                      <a:gd name="T39" fmla="*/ 0 h 296"/>
                      <a:gd name="T40" fmla="*/ 0 w 545"/>
                      <a:gd name="T41" fmla="*/ 0 h 296"/>
                      <a:gd name="T42" fmla="*/ 0 w 545"/>
                      <a:gd name="T43" fmla="*/ 0 h 296"/>
                      <a:gd name="T44" fmla="*/ 0 w 545"/>
                      <a:gd name="T45" fmla="*/ 0 h 296"/>
                      <a:gd name="T46" fmla="*/ 0 w 545"/>
                      <a:gd name="T47" fmla="*/ 0 h 296"/>
                      <a:gd name="T48" fmla="*/ 0 w 545"/>
                      <a:gd name="T49" fmla="*/ 0 h 296"/>
                      <a:gd name="T50" fmla="*/ 0 w 545"/>
                      <a:gd name="T51" fmla="*/ 0 h 2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45"/>
                      <a:gd name="T79" fmla="*/ 0 h 296"/>
                      <a:gd name="T80" fmla="*/ 545 w 545"/>
                      <a:gd name="T81" fmla="*/ 296 h 29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45" h="296">
                        <a:moveTo>
                          <a:pt x="17" y="34"/>
                        </a:moveTo>
                        <a:lnTo>
                          <a:pt x="82" y="38"/>
                        </a:lnTo>
                        <a:lnTo>
                          <a:pt x="150" y="40"/>
                        </a:lnTo>
                        <a:lnTo>
                          <a:pt x="195" y="40"/>
                        </a:lnTo>
                        <a:lnTo>
                          <a:pt x="230" y="32"/>
                        </a:lnTo>
                        <a:lnTo>
                          <a:pt x="287" y="16"/>
                        </a:lnTo>
                        <a:lnTo>
                          <a:pt x="313" y="0"/>
                        </a:lnTo>
                        <a:lnTo>
                          <a:pt x="351" y="21"/>
                        </a:lnTo>
                        <a:lnTo>
                          <a:pt x="411" y="63"/>
                        </a:lnTo>
                        <a:lnTo>
                          <a:pt x="455" y="93"/>
                        </a:lnTo>
                        <a:lnTo>
                          <a:pt x="511" y="133"/>
                        </a:lnTo>
                        <a:lnTo>
                          <a:pt x="545" y="163"/>
                        </a:lnTo>
                        <a:lnTo>
                          <a:pt x="514" y="190"/>
                        </a:lnTo>
                        <a:lnTo>
                          <a:pt x="482" y="219"/>
                        </a:lnTo>
                        <a:lnTo>
                          <a:pt x="432" y="240"/>
                        </a:lnTo>
                        <a:lnTo>
                          <a:pt x="380" y="262"/>
                        </a:lnTo>
                        <a:lnTo>
                          <a:pt x="332" y="281"/>
                        </a:lnTo>
                        <a:lnTo>
                          <a:pt x="288" y="288"/>
                        </a:lnTo>
                        <a:lnTo>
                          <a:pt x="242" y="296"/>
                        </a:lnTo>
                        <a:lnTo>
                          <a:pt x="185" y="256"/>
                        </a:lnTo>
                        <a:lnTo>
                          <a:pt x="142" y="221"/>
                        </a:lnTo>
                        <a:lnTo>
                          <a:pt x="92" y="177"/>
                        </a:lnTo>
                        <a:lnTo>
                          <a:pt x="50" y="133"/>
                        </a:lnTo>
                        <a:lnTo>
                          <a:pt x="19" y="103"/>
                        </a:lnTo>
                        <a:lnTo>
                          <a:pt x="0" y="59"/>
                        </a:lnTo>
                        <a:lnTo>
                          <a:pt x="17" y="34"/>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 name="Freeform 286">
                    <a:extLst>
                      <a:ext uri="{FF2B5EF4-FFF2-40B4-BE49-F238E27FC236}">
                        <a16:creationId xmlns:a16="http://schemas.microsoft.com/office/drawing/2014/main" id="{5465D715-E03C-4BE0-BF8B-EEA55D2C247D}"/>
                      </a:ext>
                    </a:extLst>
                  </p:cNvPr>
                  <p:cNvSpPr>
                    <a:spLocks/>
                  </p:cNvSpPr>
                  <p:nvPr/>
                </p:nvSpPr>
                <p:spPr bwMode="auto">
                  <a:xfrm>
                    <a:off x="4051" y="1008"/>
                    <a:ext cx="196" cy="115"/>
                  </a:xfrm>
                  <a:custGeom>
                    <a:avLst/>
                    <a:gdLst>
                      <a:gd name="T0" fmla="*/ 0 w 588"/>
                      <a:gd name="T1" fmla="*/ 0 h 344"/>
                      <a:gd name="T2" fmla="*/ 0 w 588"/>
                      <a:gd name="T3" fmla="*/ 0 h 344"/>
                      <a:gd name="T4" fmla="*/ 0 w 588"/>
                      <a:gd name="T5" fmla="*/ 0 h 344"/>
                      <a:gd name="T6" fmla="*/ 0 w 588"/>
                      <a:gd name="T7" fmla="*/ 0 h 344"/>
                      <a:gd name="T8" fmla="*/ 0 w 588"/>
                      <a:gd name="T9" fmla="*/ 0 h 344"/>
                      <a:gd name="T10" fmla="*/ 0 w 588"/>
                      <a:gd name="T11" fmla="*/ 0 h 344"/>
                      <a:gd name="T12" fmla="*/ 0 w 588"/>
                      <a:gd name="T13" fmla="*/ 0 h 344"/>
                      <a:gd name="T14" fmla="*/ 0 w 588"/>
                      <a:gd name="T15" fmla="*/ 0 h 344"/>
                      <a:gd name="T16" fmla="*/ 0 w 588"/>
                      <a:gd name="T17" fmla="*/ 0 h 344"/>
                      <a:gd name="T18" fmla="*/ 0 w 588"/>
                      <a:gd name="T19" fmla="*/ 0 h 344"/>
                      <a:gd name="T20" fmla="*/ 0 w 588"/>
                      <a:gd name="T21" fmla="*/ 0 h 344"/>
                      <a:gd name="T22" fmla="*/ 0 w 588"/>
                      <a:gd name="T23" fmla="*/ 0 h 344"/>
                      <a:gd name="T24" fmla="*/ 0 w 588"/>
                      <a:gd name="T25" fmla="*/ 0 h 344"/>
                      <a:gd name="T26" fmla="*/ 0 w 588"/>
                      <a:gd name="T27" fmla="*/ 0 h 344"/>
                      <a:gd name="T28" fmla="*/ 0 w 588"/>
                      <a:gd name="T29" fmla="*/ 0 h 344"/>
                      <a:gd name="T30" fmla="*/ 0 w 588"/>
                      <a:gd name="T31" fmla="*/ 0 h 344"/>
                      <a:gd name="T32" fmla="*/ 0 w 588"/>
                      <a:gd name="T33" fmla="*/ 0 h 344"/>
                      <a:gd name="T34" fmla="*/ 0 w 588"/>
                      <a:gd name="T35" fmla="*/ 0 h 344"/>
                      <a:gd name="T36" fmla="*/ 0 w 588"/>
                      <a:gd name="T37" fmla="*/ 0 h 344"/>
                      <a:gd name="T38" fmla="*/ 0 w 588"/>
                      <a:gd name="T39" fmla="*/ 0 h 344"/>
                      <a:gd name="T40" fmla="*/ 0 w 588"/>
                      <a:gd name="T41" fmla="*/ 0 h 344"/>
                      <a:gd name="T42" fmla="*/ 0 w 588"/>
                      <a:gd name="T43" fmla="*/ 0 h 344"/>
                      <a:gd name="T44" fmla="*/ 0 w 588"/>
                      <a:gd name="T45" fmla="*/ 0 h 344"/>
                      <a:gd name="T46" fmla="*/ 0 w 588"/>
                      <a:gd name="T47" fmla="*/ 0 h 344"/>
                      <a:gd name="T48" fmla="*/ 0 w 588"/>
                      <a:gd name="T49" fmla="*/ 0 h 344"/>
                      <a:gd name="T50" fmla="*/ 0 w 588"/>
                      <a:gd name="T51" fmla="*/ 0 h 344"/>
                      <a:gd name="T52" fmla="*/ 0 w 588"/>
                      <a:gd name="T53" fmla="*/ 0 h 344"/>
                      <a:gd name="T54" fmla="*/ 0 w 588"/>
                      <a:gd name="T55" fmla="*/ 0 h 344"/>
                      <a:gd name="T56" fmla="*/ 0 w 588"/>
                      <a:gd name="T57" fmla="*/ 0 h 344"/>
                      <a:gd name="T58" fmla="*/ 0 w 588"/>
                      <a:gd name="T59" fmla="*/ 0 h 344"/>
                      <a:gd name="T60" fmla="*/ 0 w 588"/>
                      <a:gd name="T61" fmla="*/ 0 h 344"/>
                      <a:gd name="T62" fmla="*/ 0 w 588"/>
                      <a:gd name="T63" fmla="*/ 0 h 344"/>
                      <a:gd name="T64" fmla="*/ 0 w 588"/>
                      <a:gd name="T65" fmla="*/ 0 h 344"/>
                      <a:gd name="T66" fmla="*/ 0 w 588"/>
                      <a:gd name="T67" fmla="*/ 0 h 344"/>
                      <a:gd name="T68" fmla="*/ 0 w 588"/>
                      <a:gd name="T69" fmla="*/ 0 h 344"/>
                      <a:gd name="T70" fmla="*/ 0 w 588"/>
                      <a:gd name="T71" fmla="*/ 0 h 344"/>
                      <a:gd name="T72" fmla="*/ 0 w 588"/>
                      <a:gd name="T73" fmla="*/ 0 h 344"/>
                      <a:gd name="T74" fmla="*/ 0 w 588"/>
                      <a:gd name="T75" fmla="*/ 0 h 344"/>
                      <a:gd name="T76" fmla="*/ 0 w 588"/>
                      <a:gd name="T77" fmla="*/ 0 h 344"/>
                      <a:gd name="T78" fmla="*/ 0 w 588"/>
                      <a:gd name="T79" fmla="*/ 0 h 344"/>
                      <a:gd name="T80" fmla="*/ 0 w 588"/>
                      <a:gd name="T81" fmla="*/ 0 h 344"/>
                      <a:gd name="T82" fmla="*/ 0 w 588"/>
                      <a:gd name="T83" fmla="*/ 0 h 344"/>
                      <a:gd name="T84" fmla="*/ 0 w 588"/>
                      <a:gd name="T85" fmla="*/ 0 h 344"/>
                      <a:gd name="T86" fmla="*/ 0 w 588"/>
                      <a:gd name="T87" fmla="*/ 0 h 344"/>
                      <a:gd name="T88" fmla="*/ 0 w 588"/>
                      <a:gd name="T89" fmla="*/ 0 h 344"/>
                      <a:gd name="T90" fmla="*/ 0 w 588"/>
                      <a:gd name="T91" fmla="*/ 0 h 344"/>
                      <a:gd name="T92" fmla="*/ 0 w 588"/>
                      <a:gd name="T93" fmla="*/ 0 h 344"/>
                      <a:gd name="T94" fmla="*/ 0 w 588"/>
                      <a:gd name="T95" fmla="*/ 0 h 344"/>
                      <a:gd name="T96" fmla="*/ 0 w 588"/>
                      <a:gd name="T97" fmla="*/ 0 h 344"/>
                      <a:gd name="T98" fmla="*/ 0 w 588"/>
                      <a:gd name="T99" fmla="*/ 0 h 344"/>
                      <a:gd name="T100" fmla="*/ 0 w 588"/>
                      <a:gd name="T101" fmla="*/ 0 h 344"/>
                      <a:gd name="T102" fmla="*/ 0 w 588"/>
                      <a:gd name="T103" fmla="*/ 0 h 344"/>
                      <a:gd name="T104" fmla="*/ 0 w 588"/>
                      <a:gd name="T105" fmla="*/ 0 h 344"/>
                      <a:gd name="T106" fmla="*/ 0 w 588"/>
                      <a:gd name="T107" fmla="*/ 0 h 344"/>
                      <a:gd name="T108" fmla="*/ 0 w 588"/>
                      <a:gd name="T109" fmla="*/ 0 h 344"/>
                      <a:gd name="T110" fmla="*/ 0 w 588"/>
                      <a:gd name="T111" fmla="*/ 0 h 34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88"/>
                      <a:gd name="T169" fmla="*/ 0 h 344"/>
                      <a:gd name="T170" fmla="*/ 588 w 588"/>
                      <a:gd name="T171" fmla="*/ 344 h 34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88" h="344">
                        <a:moveTo>
                          <a:pt x="288" y="294"/>
                        </a:moveTo>
                        <a:lnTo>
                          <a:pt x="381" y="269"/>
                        </a:lnTo>
                        <a:lnTo>
                          <a:pt x="457" y="236"/>
                        </a:lnTo>
                        <a:lnTo>
                          <a:pt x="510" y="198"/>
                        </a:lnTo>
                        <a:lnTo>
                          <a:pt x="531" y="176"/>
                        </a:lnTo>
                        <a:lnTo>
                          <a:pt x="454" y="105"/>
                        </a:lnTo>
                        <a:lnTo>
                          <a:pt x="391" y="66"/>
                        </a:lnTo>
                        <a:lnTo>
                          <a:pt x="331" y="29"/>
                        </a:lnTo>
                        <a:lnTo>
                          <a:pt x="318" y="29"/>
                        </a:lnTo>
                        <a:lnTo>
                          <a:pt x="281" y="42"/>
                        </a:lnTo>
                        <a:lnTo>
                          <a:pt x="231" y="56"/>
                        </a:lnTo>
                        <a:lnTo>
                          <a:pt x="141" y="63"/>
                        </a:lnTo>
                        <a:lnTo>
                          <a:pt x="54" y="61"/>
                        </a:lnTo>
                        <a:lnTo>
                          <a:pt x="31" y="63"/>
                        </a:lnTo>
                        <a:lnTo>
                          <a:pt x="31" y="79"/>
                        </a:lnTo>
                        <a:lnTo>
                          <a:pt x="49" y="105"/>
                        </a:lnTo>
                        <a:lnTo>
                          <a:pt x="85" y="150"/>
                        </a:lnTo>
                        <a:lnTo>
                          <a:pt x="131" y="187"/>
                        </a:lnTo>
                        <a:lnTo>
                          <a:pt x="188" y="242"/>
                        </a:lnTo>
                        <a:lnTo>
                          <a:pt x="241" y="282"/>
                        </a:lnTo>
                        <a:lnTo>
                          <a:pt x="275" y="305"/>
                        </a:lnTo>
                        <a:lnTo>
                          <a:pt x="285" y="329"/>
                        </a:lnTo>
                        <a:lnTo>
                          <a:pt x="273" y="344"/>
                        </a:lnTo>
                        <a:lnTo>
                          <a:pt x="254" y="336"/>
                        </a:lnTo>
                        <a:lnTo>
                          <a:pt x="199" y="286"/>
                        </a:lnTo>
                        <a:lnTo>
                          <a:pt x="131" y="229"/>
                        </a:lnTo>
                        <a:lnTo>
                          <a:pt x="81" y="187"/>
                        </a:lnTo>
                        <a:lnTo>
                          <a:pt x="48" y="150"/>
                        </a:lnTo>
                        <a:lnTo>
                          <a:pt x="19" y="111"/>
                        </a:lnTo>
                        <a:lnTo>
                          <a:pt x="6" y="85"/>
                        </a:lnTo>
                        <a:lnTo>
                          <a:pt x="0" y="56"/>
                        </a:lnTo>
                        <a:lnTo>
                          <a:pt x="8" y="37"/>
                        </a:lnTo>
                        <a:lnTo>
                          <a:pt x="29" y="29"/>
                        </a:lnTo>
                        <a:lnTo>
                          <a:pt x="67" y="32"/>
                        </a:lnTo>
                        <a:lnTo>
                          <a:pt x="138" y="42"/>
                        </a:lnTo>
                        <a:lnTo>
                          <a:pt x="198" y="42"/>
                        </a:lnTo>
                        <a:lnTo>
                          <a:pt x="241" y="29"/>
                        </a:lnTo>
                        <a:lnTo>
                          <a:pt x="291" y="19"/>
                        </a:lnTo>
                        <a:lnTo>
                          <a:pt x="312" y="0"/>
                        </a:lnTo>
                        <a:lnTo>
                          <a:pt x="335" y="0"/>
                        </a:lnTo>
                        <a:lnTo>
                          <a:pt x="388" y="32"/>
                        </a:lnTo>
                        <a:lnTo>
                          <a:pt x="444" y="75"/>
                        </a:lnTo>
                        <a:lnTo>
                          <a:pt x="504" y="113"/>
                        </a:lnTo>
                        <a:lnTo>
                          <a:pt x="538" y="137"/>
                        </a:lnTo>
                        <a:lnTo>
                          <a:pt x="573" y="161"/>
                        </a:lnTo>
                        <a:lnTo>
                          <a:pt x="588" y="169"/>
                        </a:lnTo>
                        <a:lnTo>
                          <a:pt x="579" y="186"/>
                        </a:lnTo>
                        <a:lnTo>
                          <a:pt x="554" y="200"/>
                        </a:lnTo>
                        <a:lnTo>
                          <a:pt x="525" y="226"/>
                        </a:lnTo>
                        <a:lnTo>
                          <a:pt x="497" y="236"/>
                        </a:lnTo>
                        <a:lnTo>
                          <a:pt x="448" y="257"/>
                        </a:lnTo>
                        <a:lnTo>
                          <a:pt x="412" y="273"/>
                        </a:lnTo>
                        <a:lnTo>
                          <a:pt x="373" y="298"/>
                        </a:lnTo>
                        <a:lnTo>
                          <a:pt x="331" y="305"/>
                        </a:lnTo>
                        <a:lnTo>
                          <a:pt x="298" y="307"/>
                        </a:lnTo>
                        <a:lnTo>
                          <a:pt x="288" y="2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 name="Freeform 287">
                    <a:extLst>
                      <a:ext uri="{FF2B5EF4-FFF2-40B4-BE49-F238E27FC236}">
                        <a16:creationId xmlns:a16="http://schemas.microsoft.com/office/drawing/2014/main" id="{780677B1-6B65-4E6C-A09B-E10FE5BAD6B7}"/>
                      </a:ext>
                    </a:extLst>
                  </p:cNvPr>
                  <p:cNvSpPr>
                    <a:spLocks/>
                  </p:cNvSpPr>
                  <p:nvPr/>
                </p:nvSpPr>
                <p:spPr bwMode="auto">
                  <a:xfrm>
                    <a:off x="4162" y="1095"/>
                    <a:ext cx="62" cy="40"/>
                  </a:xfrm>
                  <a:custGeom>
                    <a:avLst/>
                    <a:gdLst>
                      <a:gd name="T0" fmla="*/ 0 w 186"/>
                      <a:gd name="T1" fmla="*/ 0 h 118"/>
                      <a:gd name="T2" fmla="*/ 0 w 186"/>
                      <a:gd name="T3" fmla="*/ 0 h 118"/>
                      <a:gd name="T4" fmla="*/ 0 w 186"/>
                      <a:gd name="T5" fmla="*/ 0 h 118"/>
                      <a:gd name="T6" fmla="*/ 0 w 186"/>
                      <a:gd name="T7" fmla="*/ 0 h 118"/>
                      <a:gd name="T8" fmla="*/ 0 w 186"/>
                      <a:gd name="T9" fmla="*/ 0 h 118"/>
                      <a:gd name="T10" fmla="*/ 0 w 186"/>
                      <a:gd name="T11" fmla="*/ 0 h 118"/>
                      <a:gd name="T12" fmla="*/ 0 w 186"/>
                      <a:gd name="T13" fmla="*/ 0 h 118"/>
                      <a:gd name="T14" fmla="*/ 0 w 186"/>
                      <a:gd name="T15" fmla="*/ 0 h 118"/>
                      <a:gd name="T16" fmla="*/ 0 w 186"/>
                      <a:gd name="T17" fmla="*/ 0 h 118"/>
                      <a:gd name="T18" fmla="*/ 0 w 186"/>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6"/>
                      <a:gd name="T31" fmla="*/ 0 h 118"/>
                      <a:gd name="T32" fmla="*/ 186 w 186"/>
                      <a:gd name="T33" fmla="*/ 118 h 1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6" h="118">
                        <a:moveTo>
                          <a:pt x="157" y="14"/>
                        </a:moveTo>
                        <a:lnTo>
                          <a:pt x="118" y="45"/>
                        </a:lnTo>
                        <a:lnTo>
                          <a:pt x="82" y="74"/>
                        </a:lnTo>
                        <a:lnTo>
                          <a:pt x="29" y="93"/>
                        </a:lnTo>
                        <a:lnTo>
                          <a:pt x="0" y="102"/>
                        </a:lnTo>
                        <a:lnTo>
                          <a:pt x="23" y="118"/>
                        </a:lnTo>
                        <a:lnTo>
                          <a:pt x="61" y="112"/>
                        </a:lnTo>
                        <a:lnTo>
                          <a:pt x="119" y="74"/>
                        </a:lnTo>
                        <a:lnTo>
                          <a:pt x="186" y="0"/>
                        </a:lnTo>
                        <a:lnTo>
                          <a:pt x="15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26" name="Picture 288" descr="j0078718[1]">
                  <a:extLst>
                    <a:ext uri="{FF2B5EF4-FFF2-40B4-BE49-F238E27FC236}">
                      <a16:creationId xmlns:a16="http://schemas.microsoft.com/office/drawing/2014/main" id="{C0028361-6828-40D2-9A72-444CCFBF622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20" y="3120"/>
                  <a:ext cx="605" cy="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 name="Group 289">
                  <a:extLst>
                    <a:ext uri="{FF2B5EF4-FFF2-40B4-BE49-F238E27FC236}">
                      <a16:creationId xmlns:a16="http://schemas.microsoft.com/office/drawing/2014/main" id="{7A4BA8EA-D477-4995-B586-7056B01E0197}"/>
                    </a:ext>
                  </a:extLst>
                </p:cNvPr>
                <p:cNvGrpSpPr>
                  <a:grpSpLocks/>
                </p:cNvGrpSpPr>
                <p:nvPr/>
              </p:nvGrpSpPr>
              <p:grpSpPr bwMode="auto">
                <a:xfrm>
                  <a:off x="4128" y="3306"/>
                  <a:ext cx="154" cy="387"/>
                  <a:chOff x="4024" y="1008"/>
                  <a:chExt cx="229" cy="517"/>
                </a:xfrm>
              </p:grpSpPr>
              <p:sp>
                <p:nvSpPr>
                  <p:cNvPr id="244" name="Freeform 290">
                    <a:extLst>
                      <a:ext uri="{FF2B5EF4-FFF2-40B4-BE49-F238E27FC236}">
                        <a16:creationId xmlns:a16="http://schemas.microsoft.com/office/drawing/2014/main" id="{2E3B6E02-12E6-48F9-B950-AF022B6D946F}"/>
                      </a:ext>
                    </a:extLst>
                  </p:cNvPr>
                  <p:cNvSpPr>
                    <a:spLocks/>
                  </p:cNvSpPr>
                  <p:nvPr/>
                </p:nvSpPr>
                <p:spPr bwMode="auto">
                  <a:xfrm>
                    <a:off x="4028" y="1031"/>
                    <a:ext cx="121" cy="487"/>
                  </a:xfrm>
                  <a:custGeom>
                    <a:avLst/>
                    <a:gdLst>
                      <a:gd name="T0" fmla="*/ 0 w 361"/>
                      <a:gd name="T1" fmla="*/ 0 h 1460"/>
                      <a:gd name="T2" fmla="*/ 0 w 361"/>
                      <a:gd name="T3" fmla="*/ 0 h 1460"/>
                      <a:gd name="T4" fmla="*/ 0 w 361"/>
                      <a:gd name="T5" fmla="*/ 0 h 1460"/>
                      <a:gd name="T6" fmla="*/ 0 w 361"/>
                      <a:gd name="T7" fmla="*/ 0 h 1460"/>
                      <a:gd name="T8" fmla="*/ 0 w 361"/>
                      <a:gd name="T9" fmla="*/ 0 h 1460"/>
                      <a:gd name="T10" fmla="*/ 0 w 361"/>
                      <a:gd name="T11" fmla="*/ 0 h 1460"/>
                      <a:gd name="T12" fmla="*/ 0 w 361"/>
                      <a:gd name="T13" fmla="*/ 0 h 1460"/>
                      <a:gd name="T14" fmla="*/ 0 w 361"/>
                      <a:gd name="T15" fmla="*/ 0 h 1460"/>
                      <a:gd name="T16" fmla="*/ 0 w 361"/>
                      <a:gd name="T17" fmla="*/ 0 h 1460"/>
                      <a:gd name="T18" fmla="*/ 0 w 361"/>
                      <a:gd name="T19" fmla="*/ 0 h 1460"/>
                      <a:gd name="T20" fmla="*/ 0 w 361"/>
                      <a:gd name="T21" fmla="*/ 0 h 1460"/>
                      <a:gd name="T22" fmla="*/ 0 w 361"/>
                      <a:gd name="T23" fmla="*/ 0 h 1460"/>
                      <a:gd name="T24" fmla="*/ 0 w 361"/>
                      <a:gd name="T25" fmla="*/ 0 h 1460"/>
                      <a:gd name="T26" fmla="*/ 0 w 361"/>
                      <a:gd name="T27" fmla="*/ 0 h 1460"/>
                      <a:gd name="T28" fmla="*/ 0 w 361"/>
                      <a:gd name="T29" fmla="*/ 0 h 1460"/>
                      <a:gd name="T30" fmla="*/ 0 w 361"/>
                      <a:gd name="T31" fmla="*/ 0 h 1460"/>
                      <a:gd name="T32" fmla="*/ 0 w 361"/>
                      <a:gd name="T33" fmla="*/ 0 h 1460"/>
                      <a:gd name="T34" fmla="*/ 0 w 361"/>
                      <a:gd name="T35" fmla="*/ 0 h 1460"/>
                      <a:gd name="T36" fmla="*/ 0 w 361"/>
                      <a:gd name="T37" fmla="*/ 0 h 1460"/>
                      <a:gd name="T38" fmla="*/ 0 w 361"/>
                      <a:gd name="T39" fmla="*/ 0 h 1460"/>
                      <a:gd name="T40" fmla="*/ 0 w 361"/>
                      <a:gd name="T41" fmla="*/ 0 h 1460"/>
                      <a:gd name="T42" fmla="*/ 0 w 361"/>
                      <a:gd name="T43" fmla="*/ 0 h 1460"/>
                      <a:gd name="T44" fmla="*/ 0 w 361"/>
                      <a:gd name="T45" fmla="*/ 0 h 1460"/>
                      <a:gd name="T46" fmla="*/ 0 w 361"/>
                      <a:gd name="T47" fmla="*/ 0 h 1460"/>
                      <a:gd name="T48" fmla="*/ 0 w 361"/>
                      <a:gd name="T49" fmla="*/ 0 h 1460"/>
                      <a:gd name="T50" fmla="*/ 0 w 361"/>
                      <a:gd name="T51" fmla="*/ 0 h 1460"/>
                      <a:gd name="T52" fmla="*/ 0 w 361"/>
                      <a:gd name="T53" fmla="*/ 0 h 1460"/>
                      <a:gd name="T54" fmla="*/ 0 w 361"/>
                      <a:gd name="T55" fmla="*/ 0 h 1460"/>
                      <a:gd name="T56" fmla="*/ 0 w 361"/>
                      <a:gd name="T57" fmla="*/ 0 h 1460"/>
                      <a:gd name="T58" fmla="*/ 0 w 361"/>
                      <a:gd name="T59" fmla="*/ 0 h 1460"/>
                      <a:gd name="T60" fmla="*/ 0 w 361"/>
                      <a:gd name="T61" fmla="*/ 0 h 1460"/>
                      <a:gd name="T62" fmla="*/ 0 w 361"/>
                      <a:gd name="T63" fmla="*/ 0 h 1460"/>
                      <a:gd name="T64" fmla="*/ 0 w 361"/>
                      <a:gd name="T65" fmla="*/ 0 h 1460"/>
                      <a:gd name="T66" fmla="*/ 0 w 361"/>
                      <a:gd name="T67" fmla="*/ 0 h 1460"/>
                      <a:gd name="T68" fmla="*/ 0 w 361"/>
                      <a:gd name="T69" fmla="*/ 0 h 1460"/>
                      <a:gd name="T70" fmla="*/ 0 w 361"/>
                      <a:gd name="T71" fmla="*/ 0 h 1460"/>
                      <a:gd name="T72" fmla="*/ 0 w 361"/>
                      <a:gd name="T73" fmla="*/ 0 h 1460"/>
                      <a:gd name="T74" fmla="*/ 0 w 361"/>
                      <a:gd name="T75" fmla="*/ 0 h 1460"/>
                      <a:gd name="T76" fmla="*/ 0 w 361"/>
                      <a:gd name="T77" fmla="*/ 0 h 1460"/>
                      <a:gd name="T78" fmla="*/ 0 w 361"/>
                      <a:gd name="T79" fmla="*/ 0 h 1460"/>
                      <a:gd name="T80" fmla="*/ 0 w 361"/>
                      <a:gd name="T81" fmla="*/ 0 h 1460"/>
                      <a:gd name="T82" fmla="*/ 0 w 361"/>
                      <a:gd name="T83" fmla="*/ 0 h 1460"/>
                      <a:gd name="T84" fmla="*/ 0 w 361"/>
                      <a:gd name="T85" fmla="*/ 0 h 1460"/>
                      <a:gd name="T86" fmla="*/ 0 w 361"/>
                      <a:gd name="T87" fmla="*/ 0 h 1460"/>
                      <a:gd name="T88" fmla="*/ 0 w 361"/>
                      <a:gd name="T89" fmla="*/ 0 h 1460"/>
                      <a:gd name="T90" fmla="*/ 0 w 361"/>
                      <a:gd name="T91" fmla="*/ 0 h 1460"/>
                      <a:gd name="T92" fmla="*/ 0 w 361"/>
                      <a:gd name="T93" fmla="*/ 0 h 1460"/>
                      <a:gd name="T94" fmla="*/ 0 w 361"/>
                      <a:gd name="T95" fmla="*/ 0 h 1460"/>
                      <a:gd name="T96" fmla="*/ 0 w 361"/>
                      <a:gd name="T97" fmla="*/ 0 h 1460"/>
                      <a:gd name="T98" fmla="*/ 0 w 361"/>
                      <a:gd name="T99" fmla="*/ 0 h 1460"/>
                      <a:gd name="T100" fmla="*/ 0 w 361"/>
                      <a:gd name="T101" fmla="*/ 0 h 1460"/>
                      <a:gd name="T102" fmla="*/ 0 w 361"/>
                      <a:gd name="T103" fmla="*/ 0 h 1460"/>
                      <a:gd name="T104" fmla="*/ 0 w 361"/>
                      <a:gd name="T105" fmla="*/ 0 h 1460"/>
                      <a:gd name="T106" fmla="*/ 0 w 361"/>
                      <a:gd name="T107" fmla="*/ 0 h 1460"/>
                      <a:gd name="T108" fmla="*/ 0 w 361"/>
                      <a:gd name="T109" fmla="*/ 0 h 1460"/>
                      <a:gd name="T110" fmla="*/ 0 w 361"/>
                      <a:gd name="T111" fmla="*/ 0 h 146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61"/>
                      <a:gd name="T169" fmla="*/ 0 h 1460"/>
                      <a:gd name="T170" fmla="*/ 361 w 361"/>
                      <a:gd name="T171" fmla="*/ 1460 h 146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61" h="1460">
                        <a:moveTo>
                          <a:pt x="355" y="262"/>
                        </a:moveTo>
                        <a:lnTo>
                          <a:pt x="361" y="316"/>
                        </a:lnTo>
                        <a:lnTo>
                          <a:pt x="361" y="605"/>
                        </a:lnTo>
                        <a:lnTo>
                          <a:pt x="335" y="994"/>
                        </a:lnTo>
                        <a:lnTo>
                          <a:pt x="337" y="1241"/>
                        </a:lnTo>
                        <a:lnTo>
                          <a:pt x="350" y="1412"/>
                        </a:lnTo>
                        <a:lnTo>
                          <a:pt x="337" y="1460"/>
                        </a:lnTo>
                        <a:lnTo>
                          <a:pt x="316" y="1449"/>
                        </a:lnTo>
                        <a:lnTo>
                          <a:pt x="194" y="1355"/>
                        </a:lnTo>
                        <a:lnTo>
                          <a:pt x="163" y="1337"/>
                        </a:lnTo>
                        <a:lnTo>
                          <a:pt x="144" y="1310"/>
                        </a:lnTo>
                        <a:lnTo>
                          <a:pt x="113" y="1274"/>
                        </a:lnTo>
                        <a:lnTo>
                          <a:pt x="71" y="1237"/>
                        </a:lnTo>
                        <a:lnTo>
                          <a:pt x="50" y="1187"/>
                        </a:lnTo>
                        <a:lnTo>
                          <a:pt x="0" y="1144"/>
                        </a:lnTo>
                        <a:lnTo>
                          <a:pt x="0" y="1118"/>
                        </a:lnTo>
                        <a:lnTo>
                          <a:pt x="26" y="1084"/>
                        </a:lnTo>
                        <a:lnTo>
                          <a:pt x="37" y="1041"/>
                        </a:lnTo>
                        <a:lnTo>
                          <a:pt x="31" y="1018"/>
                        </a:lnTo>
                        <a:lnTo>
                          <a:pt x="18" y="981"/>
                        </a:lnTo>
                        <a:lnTo>
                          <a:pt x="14" y="954"/>
                        </a:lnTo>
                        <a:lnTo>
                          <a:pt x="33" y="912"/>
                        </a:lnTo>
                        <a:lnTo>
                          <a:pt x="33" y="884"/>
                        </a:lnTo>
                        <a:lnTo>
                          <a:pt x="13" y="829"/>
                        </a:lnTo>
                        <a:lnTo>
                          <a:pt x="13" y="797"/>
                        </a:lnTo>
                        <a:lnTo>
                          <a:pt x="24" y="773"/>
                        </a:lnTo>
                        <a:lnTo>
                          <a:pt x="45" y="744"/>
                        </a:lnTo>
                        <a:lnTo>
                          <a:pt x="44" y="694"/>
                        </a:lnTo>
                        <a:lnTo>
                          <a:pt x="31" y="653"/>
                        </a:lnTo>
                        <a:lnTo>
                          <a:pt x="44" y="605"/>
                        </a:lnTo>
                        <a:lnTo>
                          <a:pt x="56" y="594"/>
                        </a:lnTo>
                        <a:lnTo>
                          <a:pt x="45" y="550"/>
                        </a:lnTo>
                        <a:lnTo>
                          <a:pt x="18" y="503"/>
                        </a:lnTo>
                        <a:lnTo>
                          <a:pt x="13" y="473"/>
                        </a:lnTo>
                        <a:lnTo>
                          <a:pt x="18" y="444"/>
                        </a:lnTo>
                        <a:lnTo>
                          <a:pt x="52" y="418"/>
                        </a:lnTo>
                        <a:lnTo>
                          <a:pt x="50" y="397"/>
                        </a:lnTo>
                        <a:lnTo>
                          <a:pt x="14" y="331"/>
                        </a:lnTo>
                        <a:lnTo>
                          <a:pt x="2" y="279"/>
                        </a:lnTo>
                        <a:lnTo>
                          <a:pt x="13" y="250"/>
                        </a:lnTo>
                        <a:lnTo>
                          <a:pt x="45" y="223"/>
                        </a:lnTo>
                        <a:lnTo>
                          <a:pt x="37" y="200"/>
                        </a:lnTo>
                        <a:lnTo>
                          <a:pt x="14" y="173"/>
                        </a:lnTo>
                        <a:lnTo>
                          <a:pt x="14" y="144"/>
                        </a:lnTo>
                        <a:lnTo>
                          <a:pt x="52" y="124"/>
                        </a:lnTo>
                        <a:lnTo>
                          <a:pt x="68" y="103"/>
                        </a:lnTo>
                        <a:lnTo>
                          <a:pt x="37" y="60"/>
                        </a:lnTo>
                        <a:lnTo>
                          <a:pt x="37" y="37"/>
                        </a:lnTo>
                        <a:lnTo>
                          <a:pt x="74" y="23"/>
                        </a:lnTo>
                        <a:lnTo>
                          <a:pt x="77" y="0"/>
                        </a:lnTo>
                        <a:lnTo>
                          <a:pt x="118" y="60"/>
                        </a:lnTo>
                        <a:lnTo>
                          <a:pt x="169" y="123"/>
                        </a:lnTo>
                        <a:lnTo>
                          <a:pt x="231" y="173"/>
                        </a:lnTo>
                        <a:lnTo>
                          <a:pt x="281" y="213"/>
                        </a:lnTo>
                        <a:lnTo>
                          <a:pt x="335" y="244"/>
                        </a:lnTo>
                        <a:lnTo>
                          <a:pt x="355" y="26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5" name="Freeform 291">
                    <a:extLst>
                      <a:ext uri="{FF2B5EF4-FFF2-40B4-BE49-F238E27FC236}">
                        <a16:creationId xmlns:a16="http://schemas.microsoft.com/office/drawing/2014/main" id="{6926C3F8-8EE5-4AE7-8A89-65BBDBE4BE65}"/>
                      </a:ext>
                    </a:extLst>
                  </p:cNvPr>
                  <p:cNvSpPr>
                    <a:spLocks/>
                  </p:cNvSpPr>
                  <p:nvPr/>
                </p:nvSpPr>
                <p:spPr bwMode="auto">
                  <a:xfrm>
                    <a:off x="4024" y="1039"/>
                    <a:ext cx="35" cy="370"/>
                  </a:xfrm>
                  <a:custGeom>
                    <a:avLst/>
                    <a:gdLst>
                      <a:gd name="T0" fmla="*/ 0 w 105"/>
                      <a:gd name="T1" fmla="*/ 0 h 1112"/>
                      <a:gd name="T2" fmla="*/ 0 w 105"/>
                      <a:gd name="T3" fmla="*/ 0 h 1112"/>
                      <a:gd name="T4" fmla="*/ 0 w 105"/>
                      <a:gd name="T5" fmla="*/ 0 h 1112"/>
                      <a:gd name="T6" fmla="*/ 0 w 105"/>
                      <a:gd name="T7" fmla="*/ 0 h 1112"/>
                      <a:gd name="T8" fmla="*/ 0 w 105"/>
                      <a:gd name="T9" fmla="*/ 0 h 1112"/>
                      <a:gd name="T10" fmla="*/ 0 w 105"/>
                      <a:gd name="T11" fmla="*/ 0 h 1112"/>
                      <a:gd name="T12" fmla="*/ 0 w 105"/>
                      <a:gd name="T13" fmla="*/ 0 h 1112"/>
                      <a:gd name="T14" fmla="*/ 0 w 105"/>
                      <a:gd name="T15" fmla="*/ 0 h 1112"/>
                      <a:gd name="T16" fmla="*/ 0 w 105"/>
                      <a:gd name="T17" fmla="*/ 0 h 1112"/>
                      <a:gd name="T18" fmla="*/ 0 w 105"/>
                      <a:gd name="T19" fmla="*/ 0 h 1112"/>
                      <a:gd name="T20" fmla="*/ 0 w 105"/>
                      <a:gd name="T21" fmla="*/ 0 h 1112"/>
                      <a:gd name="T22" fmla="*/ 0 w 105"/>
                      <a:gd name="T23" fmla="*/ 0 h 1112"/>
                      <a:gd name="T24" fmla="*/ 0 w 105"/>
                      <a:gd name="T25" fmla="*/ 0 h 1112"/>
                      <a:gd name="T26" fmla="*/ 0 w 105"/>
                      <a:gd name="T27" fmla="*/ 0 h 1112"/>
                      <a:gd name="T28" fmla="*/ 0 w 105"/>
                      <a:gd name="T29" fmla="*/ 0 h 1112"/>
                      <a:gd name="T30" fmla="*/ 0 w 105"/>
                      <a:gd name="T31" fmla="*/ 0 h 1112"/>
                      <a:gd name="T32" fmla="*/ 0 w 105"/>
                      <a:gd name="T33" fmla="*/ 0 h 1112"/>
                      <a:gd name="T34" fmla="*/ 0 w 105"/>
                      <a:gd name="T35" fmla="*/ 0 h 1112"/>
                      <a:gd name="T36" fmla="*/ 0 w 105"/>
                      <a:gd name="T37" fmla="*/ 0 h 1112"/>
                      <a:gd name="T38" fmla="*/ 0 w 105"/>
                      <a:gd name="T39" fmla="*/ 0 h 1112"/>
                      <a:gd name="T40" fmla="*/ 0 w 105"/>
                      <a:gd name="T41" fmla="*/ 0 h 1112"/>
                      <a:gd name="T42" fmla="*/ 0 w 105"/>
                      <a:gd name="T43" fmla="*/ 0 h 1112"/>
                      <a:gd name="T44" fmla="*/ 0 w 105"/>
                      <a:gd name="T45" fmla="*/ 0 h 1112"/>
                      <a:gd name="T46" fmla="*/ 0 w 105"/>
                      <a:gd name="T47" fmla="*/ 0 h 1112"/>
                      <a:gd name="T48" fmla="*/ 0 w 105"/>
                      <a:gd name="T49" fmla="*/ 0 h 1112"/>
                      <a:gd name="T50" fmla="*/ 0 w 105"/>
                      <a:gd name="T51" fmla="*/ 0 h 1112"/>
                      <a:gd name="T52" fmla="*/ 0 w 105"/>
                      <a:gd name="T53" fmla="*/ 0 h 1112"/>
                      <a:gd name="T54" fmla="*/ 0 w 105"/>
                      <a:gd name="T55" fmla="*/ 0 h 1112"/>
                      <a:gd name="T56" fmla="*/ 0 w 105"/>
                      <a:gd name="T57" fmla="*/ 0 h 1112"/>
                      <a:gd name="T58" fmla="*/ 0 w 105"/>
                      <a:gd name="T59" fmla="*/ 0 h 1112"/>
                      <a:gd name="T60" fmla="*/ 0 w 105"/>
                      <a:gd name="T61" fmla="*/ 0 h 1112"/>
                      <a:gd name="T62" fmla="*/ 0 w 105"/>
                      <a:gd name="T63" fmla="*/ 0 h 1112"/>
                      <a:gd name="T64" fmla="*/ 0 w 105"/>
                      <a:gd name="T65" fmla="*/ 0 h 1112"/>
                      <a:gd name="T66" fmla="*/ 0 w 105"/>
                      <a:gd name="T67" fmla="*/ 0 h 1112"/>
                      <a:gd name="T68" fmla="*/ 0 w 105"/>
                      <a:gd name="T69" fmla="*/ 0 h 1112"/>
                      <a:gd name="T70" fmla="*/ 0 w 105"/>
                      <a:gd name="T71" fmla="*/ 0 h 1112"/>
                      <a:gd name="T72" fmla="*/ 0 w 105"/>
                      <a:gd name="T73" fmla="*/ 0 h 1112"/>
                      <a:gd name="T74" fmla="*/ 0 w 105"/>
                      <a:gd name="T75" fmla="*/ 0 h 1112"/>
                      <a:gd name="T76" fmla="*/ 0 w 105"/>
                      <a:gd name="T77" fmla="*/ 0 h 1112"/>
                      <a:gd name="T78" fmla="*/ 0 w 105"/>
                      <a:gd name="T79" fmla="*/ 0 h 1112"/>
                      <a:gd name="T80" fmla="*/ 0 w 105"/>
                      <a:gd name="T81" fmla="*/ 0 h 1112"/>
                      <a:gd name="T82" fmla="*/ 0 w 105"/>
                      <a:gd name="T83" fmla="*/ 0 h 1112"/>
                      <a:gd name="T84" fmla="*/ 0 w 105"/>
                      <a:gd name="T85" fmla="*/ 0 h 1112"/>
                      <a:gd name="T86" fmla="*/ 0 w 105"/>
                      <a:gd name="T87" fmla="*/ 0 h 1112"/>
                      <a:gd name="T88" fmla="*/ 0 w 105"/>
                      <a:gd name="T89" fmla="*/ 0 h 1112"/>
                      <a:gd name="T90" fmla="*/ 0 w 105"/>
                      <a:gd name="T91" fmla="*/ 0 h 1112"/>
                      <a:gd name="T92" fmla="*/ 0 w 105"/>
                      <a:gd name="T93" fmla="*/ 0 h 1112"/>
                      <a:gd name="T94" fmla="*/ 0 w 105"/>
                      <a:gd name="T95" fmla="*/ 0 h 1112"/>
                      <a:gd name="T96" fmla="*/ 0 w 105"/>
                      <a:gd name="T97" fmla="*/ 0 h 111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5"/>
                      <a:gd name="T148" fmla="*/ 0 h 1112"/>
                      <a:gd name="T149" fmla="*/ 105 w 105"/>
                      <a:gd name="T150" fmla="*/ 1112 h 111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5" h="1112">
                        <a:moveTo>
                          <a:pt x="52" y="0"/>
                        </a:moveTo>
                        <a:lnTo>
                          <a:pt x="71" y="37"/>
                        </a:lnTo>
                        <a:lnTo>
                          <a:pt x="88" y="61"/>
                        </a:lnTo>
                        <a:lnTo>
                          <a:pt x="105" y="77"/>
                        </a:lnTo>
                        <a:lnTo>
                          <a:pt x="100" y="95"/>
                        </a:lnTo>
                        <a:lnTo>
                          <a:pt x="84" y="108"/>
                        </a:lnTo>
                        <a:lnTo>
                          <a:pt x="58" y="114"/>
                        </a:lnTo>
                        <a:lnTo>
                          <a:pt x="39" y="130"/>
                        </a:lnTo>
                        <a:lnTo>
                          <a:pt x="44" y="150"/>
                        </a:lnTo>
                        <a:lnTo>
                          <a:pt x="57" y="161"/>
                        </a:lnTo>
                        <a:lnTo>
                          <a:pt x="78" y="187"/>
                        </a:lnTo>
                        <a:lnTo>
                          <a:pt x="78" y="201"/>
                        </a:lnTo>
                        <a:lnTo>
                          <a:pt x="71" y="214"/>
                        </a:lnTo>
                        <a:lnTo>
                          <a:pt x="52" y="227"/>
                        </a:lnTo>
                        <a:lnTo>
                          <a:pt x="34" y="239"/>
                        </a:lnTo>
                        <a:lnTo>
                          <a:pt x="31" y="258"/>
                        </a:lnTo>
                        <a:lnTo>
                          <a:pt x="37" y="277"/>
                        </a:lnTo>
                        <a:lnTo>
                          <a:pt x="52" y="314"/>
                        </a:lnTo>
                        <a:lnTo>
                          <a:pt x="65" y="343"/>
                        </a:lnTo>
                        <a:lnTo>
                          <a:pt x="78" y="364"/>
                        </a:lnTo>
                        <a:lnTo>
                          <a:pt x="78" y="387"/>
                        </a:lnTo>
                        <a:lnTo>
                          <a:pt x="71" y="408"/>
                        </a:lnTo>
                        <a:lnTo>
                          <a:pt x="52" y="427"/>
                        </a:lnTo>
                        <a:lnTo>
                          <a:pt x="39" y="445"/>
                        </a:lnTo>
                        <a:lnTo>
                          <a:pt x="44" y="476"/>
                        </a:lnTo>
                        <a:lnTo>
                          <a:pt x="75" y="524"/>
                        </a:lnTo>
                        <a:lnTo>
                          <a:pt x="88" y="550"/>
                        </a:lnTo>
                        <a:lnTo>
                          <a:pt x="89" y="574"/>
                        </a:lnTo>
                        <a:lnTo>
                          <a:pt x="78" y="593"/>
                        </a:lnTo>
                        <a:lnTo>
                          <a:pt x="63" y="611"/>
                        </a:lnTo>
                        <a:lnTo>
                          <a:pt x="58" y="637"/>
                        </a:lnTo>
                        <a:lnTo>
                          <a:pt x="68" y="668"/>
                        </a:lnTo>
                        <a:lnTo>
                          <a:pt x="81" y="701"/>
                        </a:lnTo>
                        <a:lnTo>
                          <a:pt x="88" y="724"/>
                        </a:lnTo>
                        <a:lnTo>
                          <a:pt x="81" y="739"/>
                        </a:lnTo>
                        <a:lnTo>
                          <a:pt x="65" y="756"/>
                        </a:lnTo>
                        <a:lnTo>
                          <a:pt x="44" y="774"/>
                        </a:lnTo>
                        <a:lnTo>
                          <a:pt x="34" y="793"/>
                        </a:lnTo>
                        <a:lnTo>
                          <a:pt x="44" y="826"/>
                        </a:lnTo>
                        <a:lnTo>
                          <a:pt x="65" y="861"/>
                        </a:lnTo>
                        <a:lnTo>
                          <a:pt x="75" y="887"/>
                        </a:lnTo>
                        <a:lnTo>
                          <a:pt x="78" y="908"/>
                        </a:lnTo>
                        <a:lnTo>
                          <a:pt x="71" y="918"/>
                        </a:lnTo>
                        <a:lnTo>
                          <a:pt x="50" y="918"/>
                        </a:lnTo>
                        <a:lnTo>
                          <a:pt x="44" y="964"/>
                        </a:lnTo>
                        <a:lnTo>
                          <a:pt x="57" y="993"/>
                        </a:lnTo>
                        <a:lnTo>
                          <a:pt x="68" y="1014"/>
                        </a:lnTo>
                        <a:lnTo>
                          <a:pt x="71" y="1032"/>
                        </a:lnTo>
                        <a:lnTo>
                          <a:pt x="71" y="1050"/>
                        </a:lnTo>
                        <a:lnTo>
                          <a:pt x="50" y="1076"/>
                        </a:lnTo>
                        <a:lnTo>
                          <a:pt x="21" y="1112"/>
                        </a:lnTo>
                        <a:lnTo>
                          <a:pt x="2" y="1100"/>
                        </a:lnTo>
                        <a:lnTo>
                          <a:pt x="8" y="1071"/>
                        </a:lnTo>
                        <a:lnTo>
                          <a:pt x="37" y="1024"/>
                        </a:lnTo>
                        <a:lnTo>
                          <a:pt x="34" y="995"/>
                        </a:lnTo>
                        <a:lnTo>
                          <a:pt x="21" y="961"/>
                        </a:lnTo>
                        <a:lnTo>
                          <a:pt x="13" y="932"/>
                        </a:lnTo>
                        <a:lnTo>
                          <a:pt x="25" y="908"/>
                        </a:lnTo>
                        <a:lnTo>
                          <a:pt x="37" y="900"/>
                        </a:lnTo>
                        <a:lnTo>
                          <a:pt x="39" y="881"/>
                        </a:lnTo>
                        <a:lnTo>
                          <a:pt x="25" y="845"/>
                        </a:lnTo>
                        <a:lnTo>
                          <a:pt x="8" y="814"/>
                        </a:lnTo>
                        <a:lnTo>
                          <a:pt x="0" y="782"/>
                        </a:lnTo>
                        <a:lnTo>
                          <a:pt x="8" y="745"/>
                        </a:lnTo>
                        <a:lnTo>
                          <a:pt x="37" y="731"/>
                        </a:lnTo>
                        <a:lnTo>
                          <a:pt x="46" y="714"/>
                        </a:lnTo>
                        <a:lnTo>
                          <a:pt x="44" y="689"/>
                        </a:lnTo>
                        <a:lnTo>
                          <a:pt x="37" y="664"/>
                        </a:lnTo>
                        <a:lnTo>
                          <a:pt x="27" y="631"/>
                        </a:lnTo>
                        <a:lnTo>
                          <a:pt x="27" y="606"/>
                        </a:lnTo>
                        <a:lnTo>
                          <a:pt x="39" y="589"/>
                        </a:lnTo>
                        <a:lnTo>
                          <a:pt x="57" y="568"/>
                        </a:lnTo>
                        <a:lnTo>
                          <a:pt x="57" y="556"/>
                        </a:lnTo>
                        <a:lnTo>
                          <a:pt x="44" y="526"/>
                        </a:lnTo>
                        <a:lnTo>
                          <a:pt x="18" y="489"/>
                        </a:lnTo>
                        <a:lnTo>
                          <a:pt x="8" y="461"/>
                        </a:lnTo>
                        <a:lnTo>
                          <a:pt x="8" y="439"/>
                        </a:lnTo>
                        <a:lnTo>
                          <a:pt x="15" y="418"/>
                        </a:lnTo>
                        <a:lnTo>
                          <a:pt x="31" y="401"/>
                        </a:lnTo>
                        <a:lnTo>
                          <a:pt x="46" y="382"/>
                        </a:lnTo>
                        <a:lnTo>
                          <a:pt x="46" y="368"/>
                        </a:lnTo>
                        <a:lnTo>
                          <a:pt x="13" y="300"/>
                        </a:lnTo>
                        <a:lnTo>
                          <a:pt x="6" y="274"/>
                        </a:lnTo>
                        <a:lnTo>
                          <a:pt x="0" y="251"/>
                        </a:lnTo>
                        <a:lnTo>
                          <a:pt x="13" y="230"/>
                        </a:lnTo>
                        <a:lnTo>
                          <a:pt x="27" y="214"/>
                        </a:lnTo>
                        <a:lnTo>
                          <a:pt x="39" y="201"/>
                        </a:lnTo>
                        <a:lnTo>
                          <a:pt x="39" y="189"/>
                        </a:lnTo>
                        <a:lnTo>
                          <a:pt x="27" y="170"/>
                        </a:lnTo>
                        <a:lnTo>
                          <a:pt x="8" y="150"/>
                        </a:lnTo>
                        <a:lnTo>
                          <a:pt x="8" y="130"/>
                        </a:lnTo>
                        <a:lnTo>
                          <a:pt x="21" y="111"/>
                        </a:lnTo>
                        <a:lnTo>
                          <a:pt x="39" y="95"/>
                        </a:lnTo>
                        <a:lnTo>
                          <a:pt x="57" y="87"/>
                        </a:lnTo>
                        <a:lnTo>
                          <a:pt x="65" y="74"/>
                        </a:lnTo>
                        <a:lnTo>
                          <a:pt x="58" y="58"/>
                        </a:lnTo>
                        <a:lnTo>
                          <a:pt x="46" y="39"/>
                        </a:lnTo>
                        <a:lnTo>
                          <a:pt x="39" y="20"/>
                        </a:ln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 name="Freeform 292">
                    <a:extLst>
                      <a:ext uri="{FF2B5EF4-FFF2-40B4-BE49-F238E27FC236}">
                        <a16:creationId xmlns:a16="http://schemas.microsoft.com/office/drawing/2014/main" id="{CBAA9E8B-EC64-488A-9557-53A625E44132}"/>
                      </a:ext>
                    </a:extLst>
                  </p:cNvPr>
                  <p:cNvSpPr>
                    <a:spLocks/>
                  </p:cNvSpPr>
                  <p:nvPr/>
                </p:nvSpPr>
                <p:spPr bwMode="auto">
                  <a:xfrm>
                    <a:off x="4118" y="1129"/>
                    <a:ext cx="32" cy="300"/>
                  </a:xfrm>
                  <a:custGeom>
                    <a:avLst/>
                    <a:gdLst>
                      <a:gd name="T0" fmla="*/ 0 w 97"/>
                      <a:gd name="T1" fmla="*/ 0 h 900"/>
                      <a:gd name="T2" fmla="*/ 0 w 97"/>
                      <a:gd name="T3" fmla="*/ 0 h 900"/>
                      <a:gd name="T4" fmla="*/ 0 w 97"/>
                      <a:gd name="T5" fmla="*/ 0 h 900"/>
                      <a:gd name="T6" fmla="*/ 0 w 97"/>
                      <a:gd name="T7" fmla="*/ 0 h 900"/>
                      <a:gd name="T8" fmla="*/ 0 w 97"/>
                      <a:gd name="T9" fmla="*/ 0 h 900"/>
                      <a:gd name="T10" fmla="*/ 0 w 97"/>
                      <a:gd name="T11" fmla="*/ 0 h 900"/>
                      <a:gd name="T12" fmla="*/ 0 w 97"/>
                      <a:gd name="T13" fmla="*/ 0 h 900"/>
                      <a:gd name="T14" fmla="*/ 0 w 97"/>
                      <a:gd name="T15" fmla="*/ 0 h 900"/>
                      <a:gd name="T16" fmla="*/ 0 w 97"/>
                      <a:gd name="T17" fmla="*/ 0 h 900"/>
                      <a:gd name="T18" fmla="*/ 0 w 97"/>
                      <a:gd name="T19" fmla="*/ 0 h 900"/>
                      <a:gd name="T20" fmla="*/ 0 w 97"/>
                      <a:gd name="T21" fmla="*/ 0 h 900"/>
                      <a:gd name="T22" fmla="*/ 0 w 97"/>
                      <a:gd name="T23" fmla="*/ 0 h 900"/>
                      <a:gd name="T24" fmla="*/ 0 w 97"/>
                      <a:gd name="T25" fmla="*/ 0 h 900"/>
                      <a:gd name="T26" fmla="*/ 0 w 97"/>
                      <a:gd name="T27" fmla="*/ 0 h 900"/>
                      <a:gd name="T28" fmla="*/ 0 w 97"/>
                      <a:gd name="T29" fmla="*/ 0 h 900"/>
                      <a:gd name="T30" fmla="*/ 0 w 97"/>
                      <a:gd name="T31" fmla="*/ 0 h 900"/>
                      <a:gd name="T32" fmla="*/ 0 w 97"/>
                      <a:gd name="T33" fmla="*/ 0 h 900"/>
                      <a:gd name="T34" fmla="*/ 0 w 97"/>
                      <a:gd name="T35" fmla="*/ 0 h 900"/>
                      <a:gd name="T36" fmla="*/ 0 w 97"/>
                      <a:gd name="T37" fmla="*/ 0 h 900"/>
                      <a:gd name="T38" fmla="*/ 0 w 97"/>
                      <a:gd name="T39" fmla="*/ 0 h 900"/>
                      <a:gd name="T40" fmla="*/ 0 w 97"/>
                      <a:gd name="T41" fmla="*/ 0 h 900"/>
                      <a:gd name="T42" fmla="*/ 0 w 97"/>
                      <a:gd name="T43" fmla="*/ 0 h 900"/>
                      <a:gd name="T44" fmla="*/ 0 w 97"/>
                      <a:gd name="T45" fmla="*/ 0 h 900"/>
                      <a:gd name="T46" fmla="*/ 0 w 97"/>
                      <a:gd name="T47" fmla="*/ 0 h 900"/>
                      <a:gd name="T48" fmla="*/ 0 w 97"/>
                      <a:gd name="T49" fmla="*/ 0 h 900"/>
                      <a:gd name="T50" fmla="*/ 0 w 97"/>
                      <a:gd name="T51" fmla="*/ 0 h 900"/>
                      <a:gd name="T52" fmla="*/ 0 w 97"/>
                      <a:gd name="T53" fmla="*/ 0 h 900"/>
                      <a:gd name="T54" fmla="*/ 0 w 97"/>
                      <a:gd name="T55" fmla="*/ 0 h 900"/>
                      <a:gd name="T56" fmla="*/ 0 w 97"/>
                      <a:gd name="T57" fmla="*/ 0 h 900"/>
                      <a:gd name="T58" fmla="*/ 0 w 97"/>
                      <a:gd name="T59" fmla="*/ 0 h 900"/>
                      <a:gd name="T60" fmla="*/ 0 w 97"/>
                      <a:gd name="T61" fmla="*/ 0 h 900"/>
                      <a:gd name="T62" fmla="*/ 0 w 97"/>
                      <a:gd name="T63" fmla="*/ 0 h 900"/>
                      <a:gd name="T64" fmla="*/ 0 w 97"/>
                      <a:gd name="T65" fmla="*/ 0 h 900"/>
                      <a:gd name="T66" fmla="*/ 0 w 97"/>
                      <a:gd name="T67" fmla="*/ 0 h 9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7"/>
                      <a:gd name="T103" fmla="*/ 0 h 900"/>
                      <a:gd name="T104" fmla="*/ 97 w 97"/>
                      <a:gd name="T105" fmla="*/ 900 h 90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7" h="900">
                        <a:moveTo>
                          <a:pt x="74" y="0"/>
                        </a:moveTo>
                        <a:lnTo>
                          <a:pt x="87" y="24"/>
                        </a:lnTo>
                        <a:lnTo>
                          <a:pt x="97" y="68"/>
                        </a:lnTo>
                        <a:lnTo>
                          <a:pt x="92" y="87"/>
                        </a:lnTo>
                        <a:lnTo>
                          <a:pt x="66" y="100"/>
                        </a:lnTo>
                        <a:lnTo>
                          <a:pt x="50" y="112"/>
                        </a:lnTo>
                        <a:lnTo>
                          <a:pt x="50" y="147"/>
                        </a:lnTo>
                        <a:lnTo>
                          <a:pt x="62" y="181"/>
                        </a:lnTo>
                        <a:lnTo>
                          <a:pt x="79" y="204"/>
                        </a:lnTo>
                        <a:lnTo>
                          <a:pt x="81" y="247"/>
                        </a:lnTo>
                        <a:lnTo>
                          <a:pt x="72" y="262"/>
                        </a:lnTo>
                        <a:lnTo>
                          <a:pt x="56" y="281"/>
                        </a:lnTo>
                        <a:lnTo>
                          <a:pt x="53" y="310"/>
                        </a:lnTo>
                        <a:lnTo>
                          <a:pt x="62" y="337"/>
                        </a:lnTo>
                        <a:lnTo>
                          <a:pt x="74" y="360"/>
                        </a:lnTo>
                        <a:lnTo>
                          <a:pt x="81" y="397"/>
                        </a:lnTo>
                        <a:lnTo>
                          <a:pt x="81" y="418"/>
                        </a:lnTo>
                        <a:lnTo>
                          <a:pt x="68" y="442"/>
                        </a:lnTo>
                        <a:lnTo>
                          <a:pt x="47" y="462"/>
                        </a:lnTo>
                        <a:lnTo>
                          <a:pt x="47" y="481"/>
                        </a:lnTo>
                        <a:lnTo>
                          <a:pt x="53" y="537"/>
                        </a:lnTo>
                        <a:lnTo>
                          <a:pt x="74" y="560"/>
                        </a:lnTo>
                        <a:lnTo>
                          <a:pt x="87" y="584"/>
                        </a:lnTo>
                        <a:lnTo>
                          <a:pt x="81" y="612"/>
                        </a:lnTo>
                        <a:lnTo>
                          <a:pt x="50" y="631"/>
                        </a:lnTo>
                        <a:lnTo>
                          <a:pt x="35" y="650"/>
                        </a:lnTo>
                        <a:lnTo>
                          <a:pt x="31" y="684"/>
                        </a:lnTo>
                        <a:lnTo>
                          <a:pt x="47" y="729"/>
                        </a:lnTo>
                        <a:lnTo>
                          <a:pt x="60" y="773"/>
                        </a:lnTo>
                        <a:lnTo>
                          <a:pt x="60" y="797"/>
                        </a:lnTo>
                        <a:lnTo>
                          <a:pt x="53" y="831"/>
                        </a:lnTo>
                        <a:lnTo>
                          <a:pt x="35" y="837"/>
                        </a:lnTo>
                        <a:lnTo>
                          <a:pt x="23" y="862"/>
                        </a:lnTo>
                        <a:lnTo>
                          <a:pt x="23" y="891"/>
                        </a:lnTo>
                        <a:lnTo>
                          <a:pt x="0" y="900"/>
                        </a:lnTo>
                        <a:lnTo>
                          <a:pt x="10" y="868"/>
                        </a:lnTo>
                        <a:lnTo>
                          <a:pt x="29" y="831"/>
                        </a:lnTo>
                        <a:lnTo>
                          <a:pt x="35" y="805"/>
                        </a:lnTo>
                        <a:lnTo>
                          <a:pt x="35" y="755"/>
                        </a:lnTo>
                        <a:lnTo>
                          <a:pt x="23" y="712"/>
                        </a:lnTo>
                        <a:lnTo>
                          <a:pt x="18" y="679"/>
                        </a:lnTo>
                        <a:lnTo>
                          <a:pt x="16" y="644"/>
                        </a:lnTo>
                        <a:lnTo>
                          <a:pt x="37" y="616"/>
                        </a:lnTo>
                        <a:lnTo>
                          <a:pt x="50" y="597"/>
                        </a:lnTo>
                        <a:lnTo>
                          <a:pt x="42" y="560"/>
                        </a:lnTo>
                        <a:lnTo>
                          <a:pt x="23" y="531"/>
                        </a:lnTo>
                        <a:lnTo>
                          <a:pt x="18" y="505"/>
                        </a:lnTo>
                        <a:lnTo>
                          <a:pt x="16" y="468"/>
                        </a:lnTo>
                        <a:lnTo>
                          <a:pt x="24" y="444"/>
                        </a:lnTo>
                        <a:lnTo>
                          <a:pt x="42" y="418"/>
                        </a:lnTo>
                        <a:lnTo>
                          <a:pt x="53" y="400"/>
                        </a:lnTo>
                        <a:lnTo>
                          <a:pt x="53" y="381"/>
                        </a:lnTo>
                        <a:lnTo>
                          <a:pt x="42" y="360"/>
                        </a:lnTo>
                        <a:lnTo>
                          <a:pt x="29" y="318"/>
                        </a:lnTo>
                        <a:lnTo>
                          <a:pt x="29" y="292"/>
                        </a:lnTo>
                        <a:lnTo>
                          <a:pt x="35" y="266"/>
                        </a:lnTo>
                        <a:lnTo>
                          <a:pt x="47" y="247"/>
                        </a:lnTo>
                        <a:lnTo>
                          <a:pt x="50" y="229"/>
                        </a:lnTo>
                        <a:lnTo>
                          <a:pt x="47" y="205"/>
                        </a:lnTo>
                        <a:lnTo>
                          <a:pt x="31" y="173"/>
                        </a:lnTo>
                        <a:lnTo>
                          <a:pt x="23" y="150"/>
                        </a:lnTo>
                        <a:lnTo>
                          <a:pt x="24" y="110"/>
                        </a:lnTo>
                        <a:lnTo>
                          <a:pt x="37" y="94"/>
                        </a:lnTo>
                        <a:lnTo>
                          <a:pt x="53" y="68"/>
                        </a:lnTo>
                        <a:lnTo>
                          <a:pt x="62" y="47"/>
                        </a:lnTo>
                        <a:lnTo>
                          <a:pt x="56" y="29"/>
                        </a:lnTo>
                        <a:lnTo>
                          <a:pt x="60" y="10"/>
                        </a:lnTo>
                        <a:lnTo>
                          <a:pt x="7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 name="Freeform 293">
                    <a:extLst>
                      <a:ext uri="{FF2B5EF4-FFF2-40B4-BE49-F238E27FC236}">
                        <a16:creationId xmlns:a16="http://schemas.microsoft.com/office/drawing/2014/main" id="{609E07FB-92F4-4477-BEAF-CFF279596B31}"/>
                      </a:ext>
                    </a:extLst>
                  </p:cNvPr>
                  <p:cNvSpPr>
                    <a:spLocks/>
                  </p:cNvSpPr>
                  <p:nvPr/>
                </p:nvSpPr>
                <p:spPr bwMode="auto">
                  <a:xfrm>
                    <a:off x="4065" y="1093"/>
                    <a:ext cx="75" cy="65"/>
                  </a:xfrm>
                  <a:custGeom>
                    <a:avLst/>
                    <a:gdLst>
                      <a:gd name="T0" fmla="*/ 0 w 225"/>
                      <a:gd name="T1" fmla="*/ 0 h 193"/>
                      <a:gd name="T2" fmla="*/ 0 w 225"/>
                      <a:gd name="T3" fmla="*/ 0 h 193"/>
                      <a:gd name="T4" fmla="*/ 0 w 225"/>
                      <a:gd name="T5" fmla="*/ 0 h 193"/>
                      <a:gd name="T6" fmla="*/ 0 w 225"/>
                      <a:gd name="T7" fmla="*/ 0 h 193"/>
                      <a:gd name="T8" fmla="*/ 0 w 225"/>
                      <a:gd name="T9" fmla="*/ 0 h 193"/>
                      <a:gd name="T10" fmla="*/ 0 w 225"/>
                      <a:gd name="T11" fmla="*/ 0 h 193"/>
                      <a:gd name="T12" fmla="*/ 0 w 225"/>
                      <a:gd name="T13" fmla="*/ 0 h 193"/>
                      <a:gd name="T14" fmla="*/ 0 w 225"/>
                      <a:gd name="T15" fmla="*/ 0 h 193"/>
                      <a:gd name="T16" fmla="*/ 0 w 225"/>
                      <a:gd name="T17" fmla="*/ 0 h 1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5"/>
                      <a:gd name="T28" fmla="*/ 0 h 193"/>
                      <a:gd name="T29" fmla="*/ 225 w 225"/>
                      <a:gd name="T30" fmla="*/ 193 h 19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5" h="193">
                        <a:moveTo>
                          <a:pt x="225" y="156"/>
                        </a:moveTo>
                        <a:lnTo>
                          <a:pt x="156" y="100"/>
                        </a:lnTo>
                        <a:lnTo>
                          <a:pt x="99" y="50"/>
                        </a:lnTo>
                        <a:lnTo>
                          <a:pt x="48" y="0"/>
                        </a:lnTo>
                        <a:lnTo>
                          <a:pt x="0" y="0"/>
                        </a:lnTo>
                        <a:lnTo>
                          <a:pt x="112" y="81"/>
                        </a:lnTo>
                        <a:lnTo>
                          <a:pt x="166" y="130"/>
                        </a:lnTo>
                        <a:lnTo>
                          <a:pt x="212" y="193"/>
                        </a:lnTo>
                        <a:lnTo>
                          <a:pt x="225"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8" name="Freeform 294">
                    <a:extLst>
                      <a:ext uri="{FF2B5EF4-FFF2-40B4-BE49-F238E27FC236}">
                        <a16:creationId xmlns:a16="http://schemas.microsoft.com/office/drawing/2014/main" id="{36F2DFC3-B9C1-4446-A822-8D187DE4FB11}"/>
                      </a:ext>
                    </a:extLst>
                  </p:cNvPr>
                  <p:cNvSpPr>
                    <a:spLocks/>
                  </p:cNvSpPr>
                  <p:nvPr/>
                </p:nvSpPr>
                <p:spPr bwMode="auto">
                  <a:xfrm>
                    <a:off x="4065" y="1130"/>
                    <a:ext cx="65" cy="53"/>
                  </a:xfrm>
                  <a:custGeom>
                    <a:avLst/>
                    <a:gdLst>
                      <a:gd name="T0" fmla="*/ 0 w 195"/>
                      <a:gd name="T1" fmla="*/ 0 h 159"/>
                      <a:gd name="T2" fmla="*/ 0 w 195"/>
                      <a:gd name="T3" fmla="*/ 0 h 159"/>
                      <a:gd name="T4" fmla="*/ 0 w 195"/>
                      <a:gd name="T5" fmla="*/ 0 h 159"/>
                      <a:gd name="T6" fmla="*/ 0 w 195"/>
                      <a:gd name="T7" fmla="*/ 0 h 159"/>
                      <a:gd name="T8" fmla="*/ 0 w 195"/>
                      <a:gd name="T9" fmla="*/ 0 h 159"/>
                      <a:gd name="T10" fmla="*/ 0 w 195"/>
                      <a:gd name="T11" fmla="*/ 0 h 159"/>
                      <a:gd name="T12" fmla="*/ 0 w 195"/>
                      <a:gd name="T13" fmla="*/ 0 h 159"/>
                      <a:gd name="T14" fmla="*/ 0 w 195"/>
                      <a:gd name="T15" fmla="*/ 0 h 159"/>
                      <a:gd name="T16" fmla="*/ 0 w 195"/>
                      <a:gd name="T17" fmla="*/ 0 h 159"/>
                      <a:gd name="T18" fmla="*/ 0 w 195"/>
                      <a:gd name="T19" fmla="*/ 0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5"/>
                      <a:gd name="T31" fmla="*/ 0 h 159"/>
                      <a:gd name="T32" fmla="*/ 195 w 195"/>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5" h="159">
                        <a:moveTo>
                          <a:pt x="195" y="100"/>
                        </a:moveTo>
                        <a:lnTo>
                          <a:pt x="144" y="82"/>
                        </a:lnTo>
                        <a:lnTo>
                          <a:pt x="107" y="50"/>
                        </a:lnTo>
                        <a:lnTo>
                          <a:pt x="39" y="0"/>
                        </a:lnTo>
                        <a:lnTo>
                          <a:pt x="0" y="0"/>
                        </a:lnTo>
                        <a:lnTo>
                          <a:pt x="89" y="50"/>
                        </a:lnTo>
                        <a:lnTo>
                          <a:pt x="122" y="84"/>
                        </a:lnTo>
                        <a:lnTo>
                          <a:pt x="195" y="159"/>
                        </a:lnTo>
                        <a:lnTo>
                          <a:pt x="191" y="113"/>
                        </a:lnTo>
                        <a:lnTo>
                          <a:pt x="195"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9" name="Freeform 295">
                    <a:extLst>
                      <a:ext uri="{FF2B5EF4-FFF2-40B4-BE49-F238E27FC236}">
                        <a16:creationId xmlns:a16="http://schemas.microsoft.com/office/drawing/2014/main" id="{C8F2193A-AF56-482B-A573-846F222C50DC}"/>
                      </a:ext>
                    </a:extLst>
                  </p:cNvPr>
                  <p:cNvSpPr>
                    <a:spLocks/>
                  </p:cNvSpPr>
                  <p:nvPr/>
                </p:nvSpPr>
                <p:spPr bwMode="auto">
                  <a:xfrm>
                    <a:off x="4055" y="1161"/>
                    <a:ext cx="76" cy="83"/>
                  </a:xfrm>
                  <a:custGeom>
                    <a:avLst/>
                    <a:gdLst>
                      <a:gd name="T0" fmla="*/ 0 w 229"/>
                      <a:gd name="T1" fmla="*/ 0 h 247"/>
                      <a:gd name="T2" fmla="*/ 0 w 229"/>
                      <a:gd name="T3" fmla="*/ 0 h 247"/>
                      <a:gd name="T4" fmla="*/ 0 w 229"/>
                      <a:gd name="T5" fmla="*/ 0 h 247"/>
                      <a:gd name="T6" fmla="*/ 0 w 229"/>
                      <a:gd name="T7" fmla="*/ 0 h 247"/>
                      <a:gd name="T8" fmla="*/ 0 w 229"/>
                      <a:gd name="T9" fmla="*/ 0 h 247"/>
                      <a:gd name="T10" fmla="*/ 0 w 229"/>
                      <a:gd name="T11" fmla="*/ 0 h 247"/>
                      <a:gd name="T12" fmla="*/ 0 w 229"/>
                      <a:gd name="T13" fmla="*/ 0 h 247"/>
                      <a:gd name="T14" fmla="*/ 0 w 229"/>
                      <a:gd name="T15" fmla="*/ 0 h 247"/>
                      <a:gd name="T16" fmla="*/ 0 w 229"/>
                      <a:gd name="T17" fmla="*/ 0 h 247"/>
                      <a:gd name="T18" fmla="*/ 0 w 229"/>
                      <a:gd name="T19" fmla="*/ 0 h 247"/>
                      <a:gd name="T20" fmla="*/ 0 w 229"/>
                      <a:gd name="T21" fmla="*/ 0 h 247"/>
                      <a:gd name="T22" fmla="*/ 0 w 229"/>
                      <a:gd name="T23" fmla="*/ 0 h 247"/>
                      <a:gd name="T24" fmla="*/ 0 w 229"/>
                      <a:gd name="T25" fmla="*/ 0 h 247"/>
                      <a:gd name="T26" fmla="*/ 0 w 229"/>
                      <a:gd name="T27" fmla="*/ 0 h 2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9"/>
                      <a:gd name="T43" fmla="*/ 0 h 247"/>
                      <a:gd name="T44" fmla="*/ 229 w 229"/>
                      <a:gd name="T45" fmla="*/ 247 h 24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9" h="247">
                        <a:moveTo>
                          <a:pt x="225" y="184"/>
                        </a:moveTo>
                        <a:lnTo>
                          <a:pt x="162" y="128"/>
                        </a:lnTo>
                        <a:lnTo>
                          <a:pt x="137" y="90"/>
                        </a:lnTo>
                        <a:lnTo>
                          <a:pt x="87" y="53"/>
                        </a:lnTo>
                        <a:lnTo>
                          <a:pt x="43" y="19"/>
                        </a:lnTo>
                        <a:lnTo>
                          <a:pt x="12" y="0"/>
                        </a:lnTo>
                        <a:lnTo>
                          <a:pt x="0" y="0"/>
                        </a:lnTo>
                        <a:lnTo>
                          <a:pt x="0" y="19"/>
                        </a:lnTo>
                        <a:lnTo>
                          <a:pt x="37" y="45"/>
                        </a:lnTo>
                        <a:lnTo>
                          <a:pt x="106" y="88"/>
                        </a:lnTo>
                        <a:lnTo>
                          <a:pt x="156" y="139"/>
                        </a:lnTo>
                        <a:lnTo>
                          <a:pt x="191" y="195"/>
                        </a:lnTo>
                        <a:lnTo>
                          <a:pt x="229" y="247"/>
                        </a:lnTo>
                        <a:lnTo>
                          <a:pt x="225" y="1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0" name="Freeform 296">
                    <a:extLst>
                      <a:ext uri="{FF2B5EF4-FFF2-40B4-BE49-F238E27FC236}">
                        <a16:creationId xmlns:a16="http://schemas.microsoft.com/office/drawing/2014/main" id="{51D1F4A6-ABB7-4B04-8682-53F40E3F54E3}"/>
                      </a:ext>
                    </a:extLst>
                  </p:cNvPr>
                  <p:cNvSpPr>
                    <a:spLocks/>
                  </p:cNvSpPr>
                  <p:nvPr/>
                </p:nvSpPr>
                <p:spPr bwMode="auto">
                  <a:xfrm>
                    <a:off x="4062" y="1229"/>
                    <a:ext cx="60" cy="48"/>
                  </a:xfrm>
                  <a:custGeom>
                    <a:avLst/>
                    <a:gdLst>
                      <a:gd name="T0" fmla="*/ 0 w 178"/>
                      <a:gd name="T1" fmla="*/ 0 h 144"/>
                      <a:gd name="T2" fmla="*/ 0 w 178"/>
                      <a:gd name="T3" fmla="*/ 0 h 144"/>
                      <a:gd name="T4" fmla="*/ 0 w 178"/>
                      <a:gd name="T5" fmla="*/ 0 h 144"/>
                      <a:gd name="T6" fmla="*/ 0 w 178"/>
                      <a:gd name="T7" fmla="*/ 0 h 144"/>
                      <a:gd name="T8" fmla="*/ 0 w 178"/>
                      <a:gd name="T9" fmla="*/ 0 h 144"/>
                      <a:gd name="T10" fmla="*/ 0 w 178"/>
                      <a:gd name="T11" fmla="*/ 0 h 144"/>
                      <a:gd name="T12" fmla="*/ 0 w 178"/>
                      <a:gd name="T13" fmla="*/ 0 h 144"/>
                      <a:gd name="T14" fmla="*/ 0 w 178"/>
                      <a:gd name="T15" fmla="*/ 0 h 144"/>
                      <a:gd name="T16" fmla="*/ 0 w 178"/>
                      <a:gd name="T17" fmla="*/ 0 h 144"/>
                      <a:gd name="T18" fmla="*/ 0 w 178"/>
                      <a:gd name="T19" fmla="*/ 0 h 144"/>
                      <a:gd name="T20" fmla="*/ 0 w 178"/>
                      <a:gd name="T21" fmla="*/ 0 h 144"/>
                      <a:gd name="T22" fmla="*/ 0 w 178"/>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8"/>
                      <a:gd name="T37" fmla="*/ 0 h 144"/>
                      <a:gd name="T38" fmla="*/ 178 w 178"/>
                      <a:gd name="T39" fmla="*/ 144 h 1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8" h="144">
                        <a:moveTo>
                          <a:pt x="178" y="118"/>
                        </a:moveTo>
                        <a:lnTo>
                          <a:pt x="128" y="65"/>
                        </a:lnTo>
                        <a:lnTo>
                          <a:pt x="76" y="31"/>
                        </a:lnTo>
                        <a:lnTo>
                          <a:pt x="32" y="8"/>
                        </a:lnTo>
                        <a:lnTo>
                          <a:pt x="0" y="0"/>
                        </a:lnTo>
                        <a:lnTo>
                          <a:pt x="20" y="31"/>
                        </a:lnTo>
                        <a:lnTo>
                          <a:pt x="76" y="62"/>
                        </a:lnTo>
                        <a:lnTo>
                          <a:pt x="120" y="108"/>
                        </a:lnTo>
                        <a:lnTo>
                          <a:pt x="141" y="138"/>
                        </a:lnTo>
                        <a:lnTo>
                          <a:pt x="160" y="144"/>
                        </a:lnTo>
                        <a:lnTo>
                          <a:pt x="177" y="133"/>
                        </a:lnTo>
                        <a:lnTo>
                          <a:pt x="178"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1" name="Freeform 297">
                    <a:extLst>
                      <a:ext uri="{FF2B5EF4-FFF2-40B4-BE49-F238E27FC236}">
                        <a16:creationId xmlns:a16="http://schemas.microsoft.com/office/drawing/2014/main" id="{944D1E2D-47AE-4517-9456-9F98029B62A5}"/>
                      </a:ext>
                    </a:extLst>
                  </p:cNvPr>
                  <p:cNvSpPr>
                    <a:spLocks/>
                  </p:cNvSpPr>
                  <p:nvPr/>
                </p:nvSpPr>
                <p:spPr bwMode="auto">
                  <a:xfrm>
                    <a:off x="4055" y="1262"/>
                    <a:ext cx="66" cy="60"/>
                  </a:xfrm>
                  <a:custGeom>
                    <a:avLst/>
                    <a:gdLst>
                      <a:gd name="T0" fmla="*/ 0 w 197"/>
                      <a:gd name="T1" fmla="*/ 0 h 179"/>
                      <a:gd name="T2" fmla="*/ 0 w 197"/>
                      <a:gd name="T3" fmla="*/ 0 h 179"/>
                      <a:gd name="T4" fmla="*/ 0 w 197"/>
                      <a:gd name="T5" fmla="*/ 0 h 179"/>
                      <a:gd name="T6" fmla="*/ 0 w 197"/>
                      <a:gd name="T7" fmla="*/ 0 h 179"/>
                      <a:gd name="T8" fmla="*/ 0 w 197"/>
                      <a:gd name="T9" fmla="*/ 0 h 179"/>
                      <a:gd name="T10" fmla="*/ 0 w 197"/>
                      <a:gd name="T11" fmla="*/ 0 h 179"/>
                      <a:gd name="T12" fmla="*/ 0 w 197"/>
                      <a:gd name="T13" fmla="*/ 0 h 179"/>
                      <a:gd name="T14" fmla="*/ 0 w 197"/>
                      <a:gd name="T15" fmla="*/ 0 h 179"/>
                      <a:gd name="T16" fmla="*/ 0 w 197"/>
                      <a:gd name="T17" fmla="*/ 0 h 179"/>
                      <a:gd name="T18" fmla="*/ 0 w 197"/>
                      <a:gd name="T19" fmla="*/ 0 h 179"/>
                      <a:gd name="T20" fmla="*/ 0 w 197"/>
                      <a:gd name="T21" fmla="*/ 0 h 179"/>
                      <a:gd name="T22" fmla="*/ 0 w 197"/>
                      <a:gd name="T23" fmla="*/ 0 h 1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7"/>
                      <a:gd name="T37" fmla="*/ 0 h 179"/>
                      <a:gd name="T38" fmla="*/ 197 w 197"/>
                      <a:gd name="T39" fmla="*/ 179 h 1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7" h="179">
                        <a:moveTo>
                          <a:pt x="197" y="166"/>
                        </a:moveTo>
                        <a:lnTo>
                          <a:pt x="146" y="112"/>
                        </a:lnTo>
                        <a:lnTo>
                          <a:pt x="83" y="47"/>
                        </a:lnTo>
                        <a:lnTo>
                          <a:pt x="46" y="16"/>
                        </a:lnTo>
                        <a:lnTo>
                          <a:pt x="17" y="0"/>
                        </a:lnTo>
                        <a:lnTo>
                          <a:pt x="0" y="10"/>
                        </a:lnTo>
                        <a:lnTo>
                          <a:pt x="33" y="37"/>
                        </a:lnTo>
                        <a:lnTo>
                          <a:pt x="90" y="94"/>
                        </a:lnTo>
                        <a:lnTo>
                          <a:pt x="142" y="150"/>
                        </a:lnTo>
                        <a:lnTo>
                          <a:pt x="177" y="179"/>
                        </a:lnTo>
                        <a:lnTo>
                          <a:pt x="186" y="179"/>
                        </a:lnTo>
                        <a:lnTo>
                          <a:pt x="197" y="1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2" name="Freeform 298">
                    <a:extLst>
                      <a:ext uri="{FF2B5EF4-FFF2-40B4-BE49-F238E27FC236}">
                        <a16:creationId xmlns:a16="http://schemas.microsoft.com/office/drawing/2014/main" id="{19D795A4-EACB-43A0-AB70-FEFB0F5F04B5}"/>
                      </a:ext>
                    </a:extLst>
                  </p:cNvPr>
                  <p:cNvSpPr>
                    <a:spLocks/>
                  </p:cNvSpPr>
                  <p:nvPr/>
                </p:nvSpPr>
                <p:spPr bwMode="auto">
                  <a:xfrm>
                    <a:off x="4063" y="1312"/>
                    <a:ext cx="46" cy="47"/>
                  </a:xfrm>
                  <a:custGeom>
                    <a:avLst/>
                    <a:gdLst>
                      <a:gd name="T0" fmla="*/ 0 w 139"/>
                      <a:gd name="T1" fmla="*/ 0 h 141"/>
                      <a:gd name="T2" fmla="*/ 0 w 139"/>
                      <a:gd name="T3" fmla="*/ 0 h 141"/>
                      <a:gd name="T4" fmla="*/ 0 w 139"/>
                      <a:gd name="T5" fmla="*/ 0 h 141"/>
                      <a:gd name="T6" fmla="*/ 0 w 139"/>
                      <a:gd name="T7" fmla="*/ 0 h 141"/>
                      <a:gd name="T8" fmla="*/ 0 w 139"/>
                      <a:gd name="T9" fmla="*/ 0 h 141"/>
                      <a:gd name="T10" fmla="*/ 0 w 139"/>
                      <a:gd name="T11" fmla="*/ 0 h 141"/>
                      <a:gd name="T12" fmla="*/ 0 w 139"/>
                      <a:gd name="T13" fmla="*/ 0 h 141"/>
                      <a:gd name="T14" fmla="*/ 0 w 139"/>
                      <a:gd name="T15" fmla="*/ 0 h 141"/>
                      <a:gd name="T16" fmla="*/ 0 w 139"/>
                      <a:gd name="T17" fmla="*/ 0 h 1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41"/>
                      <a:gd name="T29" fmla="*/ 139 w 139"/>
                      <a:gd name="T30" fmla="*/ 141 h 1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41">
                        <a:moveTo>
                          <a:pt x="137" y="118"/>
                        </a:moveTo>
                        <a:lnTo>
                          <a:pt x="80" y="36"/>
                        </a:lnTo>
                        <a:lnTo>
                          <a:pt x="25" y="4"/>
                        </a:lnTo>
                        <a:lnTo>
                          <a:pt x="0" y="0"/>
                        </a:lnTo>
                        <a:lnTo>
                          <a:pt x="6" y="16"/>
                        </a:lnTo>
                        <a:lnTo>
                          <a:pt x="69" y="62"/>
                        </a:lnTo>
                        <a:lnTo>
                          <a:pt x="130" y="136"/>
                        </a:lnTo>
                        <a:lnTo>
                          <a:pt x="139" y="141"/>
                        </a:lnTo>
                        <a:lnTo>
                          <a:pt x="137"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3" name="Freeform 299">
                    <a:extLst>
                      <a:ext uri="{FF2B5EF4-FFF2-40B4-BE49-F238E27FC236}">
                        <a16:creationId xmlns:a16="http://schemas.microsoft.com/office/drawing/2014/main" id="{09AEA3FE-96BE-4C8C-95D8-B69A0C5EE0F8}"/>
                      </a:ext>
                    </a:extLst>
                  </p:cNvPr>
                  <p:cNvSpPr>
                    <a:spLocks/>
                  </p:cNvSpPr>
                  <p:nvPr/>
                </p:nvSpPr>
                <p:spPr bwMode="auto">
                  <a:xfrm>
                    <a:off x="4065" y="1358"/>
                    <a:ext cx="31" cy="36"/>
                  </a:xfrm>
                  <a:custGeom>
                    <a:avLst/>
                    <a:gdLst>
                      <a:gd name="T0" fmla="*/ 0 w 93"/>
                      <a:gd name="T1" fmla="*/ 0 h 107"/>
                      <a:gd name="T2" fmla="*/ 0 w 93"/>
                      <a:gd name="T3" fmla="*/ 0 h 107"/>
                      <a:gd name="T4" fmla="*/ 0 w 93"/>
                      <a:gd name="T5" fmla="*/ 0 h 107"/>
                      <a:gd name="T6" fmla="*/ 0 w 93"/>
                      <a:gd name="T7" fmla="*/ 0 h 107"/>
                      <a:gd name="T8" fmla="*/ 0 w 93"/>
                      <a:gd name="T9" fmla="*/ 0 h 107"/>
                      <a:gd name="T10" fmla="*/ 0 w 93"/>
                      <a:gd name="T11" fmla="*/ 0 h 107"/>
                      <a:gd name="T12" fmla="*/ 0 w 93"/>
                      <a:gd name="T13" fmla="*/ 0 h 107"/>
                      <a:gd name="T14" fmla="*/ 0 w 93"/>
                      <a:gd name="T15" fmla="*/ 0 h 107"/>
                      <a:gd name="T16" fmla="*/ 0 w 93"/>
                      <a:gd name="T17" fmla="*/ 0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3"/>
                      <a:gd name="T28" fmla="*/ 0 h 107"/>
                      <a:gd name="T29" fmla="*/ 93 w 93"/>
                      <a:gd name="T30" fmla="*/ 107 h 1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3" h="107">
                        <a:moveTo>
                          <a:pt x="89" y="81"/>
                        </a:moveTo>
                        <a:lnTo>
                          <a:pt x="43" y="19"/>
                        </a:lnTo>
                        <a:lnTo>
                          <a:pt x="3" y="0"/>
                        </a:lnTo>
                        <a:lnTo>
                          <a:pt x="0" y="19"/>
                        </a:lnTo>
                        <a:lnTo>
                          <a:pt x="19" y="50"/>
                        </a:lnTo>
                        <a:lnTo>
                          <a:pt x="69" y="92"/>
                        </a:lnTo>
                        <a:lnTo>
                          <a:pt x="83" y="107"/>
                        </a:lnTo>
                        <a:lnTo>
                          <a:pt x="93" y="100"/>
                        </a:lnTo>
                        <a:lnTo>
                          <a:pt x="89"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4" name="Freeform 300">
                    <a:extLst>
                      <a:ext uri="{FF2B5EF4-FFF2-40B4-BE49-F238E27FC236}">
                        <a16:creationId xmlns:a16="http://schemas.microsoft.com/office/drawing/2014/main" id="{498E8854-1D0B-400A-9253-90D65A3A819C}"/>
                      </a:ext>
                    </a:extLst>
                  </p:cNvPr>
                  <p:cNvSpPr>
                    <a:spLocks/>
                  </p:cNvSpPr>
                  <p:nvPr/>
                </p:nvSpPr>
                <p:spPr bwMode="auto">
                  <a:xfrm>
                    <a:off x="4067" y="1405"/>
                    <a:ext cx="40" cy="41"/>
                  </a:xfrm>
                  <a:custGeom>
                    <a:avLst/>
                    <a:gdLst>
                      <a:gd name="T0" fmla="*/ 0 w 119"/>
                      <a:gd name="T1" fmla="*/ 0 h 121"/>
                      <a:gd name="T2" fmla="*/ 0 w 119"/>
                      <a:gd name="T3" fmla="*/ 0 h 121"/>
                      <a:gd name="T4" fmla="*/ 0 w 119"/>
                      <a:gd name="T5" fmla="*/ 0 h 121"/>
                      <a:gd name="T6" fmla="*/ 0 w 119"/>
                      <a:gd name="T7" fmla="*/ 0 h 121"/>
                      <a:gd name="T8" fmla="*/ 0 w 119"/>
                      <a:gd name="T9" fmla="*/ 0 h 121"/>
                      <a:gd name="T10" fmla="*/ 0 w 119"/>
                      <a:gd name="T11" fmla="*/ 0 h 121"/>
                      <a:gd name="T12" fmla="*/ 0 w 119"/>
                      <a:gd name="T13" fmla="*/ 0 h 121"/>
                      <a:gd name="T14" fmla="*/ 0 w 119"/>
                      <a:gd name="T15" fmla="*/ 0 h 121"/>
                      <a:gd name="T16" fmla="*/ 0 w 119"/>
                      <a:gd name="T17" fmla="*/ 0 h 1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9"/>
                      <a:gd name="T28" fmla="*/ 0 h 121"/>
                      <a:gd name="T29" fmla="*/ 119 w 119"/>
                      <a:gd name="T30" fmla="*/ 121 h 1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9" h="121">
                        <a:moveTo>
                          <a:pt x="119" y="121"/>
                        </a:moveTo>
                        <a:lnTo>
                          <a:pt x="103" y="102"/>
                        </a:lnTo>
                        <a:lnTo>
                          <a:pt x="69" y="52"/>
                        </a:lnTo>
                        <a:lnTo>
                          <a:pt x="21" y="0"/>
                        </a:lnTo>
                        <a:lnTo>
                          <a:pt x="0" y="0"/>
                        </a:lnTo>
                        <a:lnTo>
                          <a:pt x="8" y="18"/>
                        </a:lnTo>
                        <a:lnTo>
                          <a:pt x="46" y="68"/>
                        </a:lnTo>
                        <a:lnTo>
                          <a:pt x="83" y="118"/>
                        </a:lnTo>
                        <a:lnTo>
                          <a:pt x="119" y="1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5" name="Freeform 301">
                    <a:extLst>
                      <a:ext uri="{FF2B5EF4-FFF2-40B4-BE49-F238E27FC236}">
                        <a16:creationId xmlns:a16="http://schemas.microsoft.com/office/drawing/2014/main" id="{A769EE88-C69B-44E8-A1D1-34827D64DAAA}"/>
                      </a:ext>
                    </a:extLst>
                  </p:cNvPr>
                  <p:cNvSpPr>
                    <a:spLocks/>
                  </p:cNvSpPr>
                  <p:nvPr/>
                </p:nvSpPr>
                <p:spPr bwMode="auto">
                  <a:xfrm>
                    <a:off x="4121" y="1070"/>
                    <a:ext cx="121" cy="448"/>
                  </a:xfrm>
                  <a:custGeom>
                    <a:avLst/>
                    <a:gdLst>
                      <a:gd name="T0" fmla="*/ 0 w 363"/>
                      <a:gd name="T1" fmla="*/ 0 h 1345"/>
                      <a:gd name="T2" fmla="*/ 0 w 363"/>
                      <a:gd name="T3" fmla="*/ 0 h 1345"/>
                      <a:gd name="T4" fmla="*/ 0 w 363"/>
                      <a:gd name="T5" fmla="*/ 0 h 1345"/>
                      <a:gd name="T6" fmla="*/ 0 w 363"/>
                      <a:gd name="T7" fmla="*/ 0 h 1345"/>
                      <a:gd name="T8" fmla="*/ 0 w 363"/>
                      <a:gd name="T9" fmla="*/ 0 h 1345"/>
                      <a:gd name="T10" fmla="*/ 0 w 363"/>
                      <a:gd name="T11" fmla="*/ 0 h 1345"/>
                      <a:gd name="T12" fmla="*/ 0 w 363"/>
                      <a:gd name="T13" fmla="*/ 0 h 1345"/>
                      <a:gd name="T14" fmla="*/ 0 w 363"/>
                      <a:gd name="T15" fmla="*/ 0 h 1345"/>
                      <a:gd name="T16" fmla="*/ 0 w 363"/>
                      <a:gd name="T17" fmla="*/ 0 h 1345"/>
                      <a:gd name="T18" fmla="*/ 0 w 363"/>
                      <a:gd name="T19" fmla="*/ 0 h 1345"/>
                      <a:gd name="T20" fmla="*/ 0 w 363"/>
                      <a:gd name="T21" fmla="*/ 0 h 1345"/>
                      <a:gd name="T22" fmla="*/ 0 w 363"/>
                      <a:gd name="T23" fmla="*/ 0 h 1345"/>
                      <a:gd name="T24" fmla="*/ 0 w 363"/>
                      <a:gd name="T25" fmla="*/ 0 h 1345"/>
                      <a:gd name="T26" fmla="*/ 0 w 363"/>
                      <a:gd name="T27" fmla="*/ 0 h 1345"/>
                      <a:gd name="T28" fmla="*/ 0 w 363"/>
                      <a:gd name="T29" fmla="*/ 0 h 1345"/>
                      <a:gd name="T30" fmla="*/ 0 w 363"/>
                      <a:gd name="T31" fmla="*/ 0 h 1345"/>
                      <a:gd name="T32" fmla="*/ 0 w 363"/>
                      <a:gd name="T33" fmla="*/ 0 h 1345"/>
                      <a:gd name="T34" fmla="*/ 0 w 363"/>
                      <a:gd name="T35" fmla="*/ 0 h 1345"/>
                      <a:gd name="T36" fmla="*/ 0 w 363"/>
                      <a:gd name="T37" fmla="*/ 0 h 1345"/>
                      <a:gd name="T38" fmla="*/ 0 w 363"/>
                      <a:gd name="T39" fmla="*/ 0 h 1345"/>
                      <a:gd name="T40" fmla="*/ 0 w 363"/>
                      <a:gd name="T41" fmla="*/ 0 h 1345"/>
                      <a:gd name="T42" fmla="*/ 0 w 363"/>
                      <a:gd name="T43" fmla="*/ 0 h 1345"/>
                      <a:gd name="T44" fmla="*/ 0 w 363"/>
                      <a:gd name="T45" fmla="*/ 0 h 1345"/>
                      <a:gd name="T46" fmla="*/ 0 w 363"/>
                      <a:gd name="T47" fmla="*/ 0 h 1345"/>
                      <a:gd name="T48" fmla="*/ 0 w 363"/>
                      <a:gd name="T49" fmla="*/ 0 h 1345"/>
                      <a:gd name="T50" fmla="*/ 0 w 363"/>
                      <a:gd name="T51" fmla="*/ 0 h 1345"/>
                      <a:gd name="T52" fmla="*/ 0 w 363"/>
                      <a:gd name="T53" fmla="*/ 0 h 1345"/>
                      <a:gd name="T54" fmla="*/ 0 w 363"/>
                      <a:gd name="T55" fmla="*/ 0 h 1345"/>
                      <a:gd name="T56" fmla="*/ 0 w 363"/>
                      <a:gd name="T57" fmla="*/ 0 h 1345"/>
                      <a:gd name="T58" fmla="*/ 0 w 363"/>
                      <a:gd name="T59" fmla="*/ 0 h 1345"/>
                      <a:gd name="T60" fmla="*/ 0 w 363"/>
                      <a:gd name="T61" fmla="*/ 0 h 1345"/>
                      <a:gd name="T62" fmla="*/ 0 w 363"/>
                      <a:gd name="T63" fmla="*/ 0 h 1345"/>
                      <a:gd name="T64" fmla="*/ 0 w 363"/>
                      <a:gd name="T65" fmla="*/ 0 h 1345"/>
                      <a:gd name="T66" fmla="*/ 0 w 363"/>
                      <a:gd name="T67" fmla="*/ 0 h 1345"/>
                      <a:gd name="T68" fmla="*/ 0 w 363"/>
                      <a:gd name="T69" fmla="*/ 0 h 1345"/>
                      <a:gd name="T70" fmla="*/ 0 w 363"/>
                      <a:gd name="T71" fmla="*/ 0 h 1345"/>
                      <a:gd name="T72" fmla="*/ 0 w 363"/>
                      <a:gd name="T73" fmla="*/ 0 h 1345"/>
                      <a:gd name="T74" fmla="*/ 0 w 363"/>
                      <a:gd name="T75" fmla="*/ 0 h 1345"/>
                      <a:gd name="T76" fmla="*/ 0 w 363"/>
                      <a:gd name="T77" fmla="*/ 0 h 1345"/>
                      <a:gd name="T78" fmla="*/ 0 w 363"/>
                      <a:gd name="T79" fmla="*/ 0 h 1345"/>
                      <a:gd name="T80" fmla="*/ 0 w 363"/>
                      <a:gd name="T81" fmla="*/ 0 h 1345"/>
                      <a:gd name="T82" fmla="*/ 0 w 363"/>
                      <a:gd name="T83" fmla="*/ 0 h 1345"/>
                      <a:gd name="T84" fmla="*/ 0 w 363"/>
                      <a:gd name="T85" fmla="*/ 0 h 1345"/>
                      <a:gd name="T86" fmla="*/ 0 w 363"/>
                      <a:gd name="T87" fmla="*/ 0 h 1345"/>
                      <a:gd name="T88" fmla="*/ 0 w 363"/>
                      <a:gd name="T89" fmla="*/ 0 h 1345"/>
                      <a:gd name="T90" fmla="*/ 0 w 363"/>
                      <a:gd name="T91" fmla="*/ 0 h 134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3"/>
                      <a:gd name="T139" fmla="*/ 0 h 1345"/>
                      <a:gd name="T140" fmla="*/ 363 w 363"/>
                      <a:gd name="T141" fmla="*/ 1345 h 134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3" h="1345">
                        <a:moveTo>
                          <a:pt x="65" y="127"/>
                        </a:moveTo>
                        <a:lnTo>
                          <a:pt x="52" y="164"/>
                        </a:lnTo>
                        <a:lnTo>
                          <a:pt x="63" y="201"/>
                        </a:lnTo>
                        <a:lnTo>
                          <a:pt x="65" y="238"/>
                        </a:lnTo>
                        <a:lnTo>
                          <a:pt x="52" y="262"/>
                        </a:lnTo>
                        <a:lnTo>
                          <a:pt x="34" y="288"/>
                        </a:lnTo>
                        <a:lnTo>
                          <a:pt x="26" y="330"/>
                        </a:lnTo>
                        <a:lnTo>
                          <a:pt x="37" y="358"/>
                        </a:lnTo>
                        <a:lnTo>
                          <a:pt x="56" y="388"/>
                        </a:lnTo>
                        <a:lnTo>
                          <a:pt x="56" y="414"/>
                        </a:lnTo>
                        <a:lnTo>
                          <a:pt x="44" y="438"/>
                        </a:lnTo>
                        <a:lnTo>
                          <a:pt x="27" y="470"/>
                        </a:lnTo>
                        <a:lnTo>
                          <a:pt x="34" y="501"/>
                        </a:lnTo>
                        <a:lnTo>
                          <a:pt x="58" y="567"/>
                        </a:lnTo>
                        <a:lnTo>
                          <a:pt x="56" y="595"/>
                        </a:lnTo>
                        <a:lnTo>
                          <a:pt x="21" y="649"/>
                        </a:lnTo>
                        <a:lnTo>
                          <a:pt x="21" y="695"/>
                        </a:lnTo>
                        <a:lnTo>
                          <a:pt x="40" y="730"/>
                        </a:lnTo>
                        <a:lnTo>
                          <a:pt x="52" y="761"/>
                        </a:lnTo>
                        <a:lnTo>
                          <a:pt x="50" y="788"/>
                        </a:lnTo>
                        <a:lnTo>
                          <a:pt x="19" y="817"/>
                        </a:lnTo>
                        <a:lnTo>
                          <a:pt x="13" y="838"/>
                        </a:lnTo>
                        <a:lnTo>
                          <a:pt x="19" y="888"/>
                        </a:lnTo>
                        <a:lnTo>
                          <a:pt x="34" y="943"/>
                        </a:lnTo>
                        <a:lnTo>
                          <a:pt x="34" y="974"/>
                        </a:lnTo>
                        <a:lnTo>
                          <a:pt x="31" y="999"/>
                        </a:lnTo>
                        <a:lnTo>
                          <a:pt x="8" y="1036"/>
                        </a:lnTo>
                        <a:lnTo>
                          <a:pt x="0" y="1067"/>
                        </a:lnTo>
                        <a:lnTo>
                          <a:pt x="2" y="1101"/>
                        </a:lnTo>
                        <a:lnTo>
                          <a:pt x="19" y="1125"/>
                        </a:lnTo>
                        <a:lnTo>
                          <a:pt x="37" y="1149"/>
                        </a:lnTo>
                        <a:lnTo>
                          <a:pt x="21" y="1180"/>
                        </a:lnTo>
                        <a:lnTo>
                          <a:pt x="13" y="1211"/>
                        </a:lnTo>
                        <a:lnTo>
                          <a:pt x="27" y="1236"/>
                        </a:lnTo>
                        <a:lnTo>
                          <a:pt x="50" y="1254"/>
                        </a:lnTo>
                        <a:lnTo>
                          <a:pt x="52" y="1286"/>
                        </a:lnTo>
                        <a:lnTo>
                          <a:pt x="52" y="1311"/>
                        </a:lnTo>
                        <a:lnTo>
                          <a:pt x="56" y="1345"/>
                        </a:lnTo>
                        <a:lnTo>
                          <a:pt x="95" y="1317"/>
                        </a:lnTo>
                        <a:lnTo>
                          <a:pt x="137" y="1295"/>
                        </a:lnTo>
                        <a:lnTo>
                          <a:pt x="176" y="1282"/>
                        </a:lnTo>
                        <a:lnTo>
                          <a:pt x="234" y="1282"/>
                        </a:lnTo>
                        <a:lnTo>
                          <a:pt x="276" y="1275"/>
                        </a:lnTo>
                        <a:lnTo>
                          <a:pt x="300" y="1254"/>
                        </a:lnTo>
                        <a:lnTo>
                          <a:pt x="345" y="1243"/>
                        </a:lnTo>
                        <a:lnTo>
                          <a:pt x="321" y="1217"/>
                        </a:lnTo>
                        <a:lnTo>
                          <a:pt x="313" y="1182"/>
                        </a:lnTo>
                        <a:lnTo>
                          <a:pt x="328" y="1143"/>
                        </a:lnTo>
                        <a:lnTo>
                          <a:pt x="326" y="1086"/>
                        </a:lnTo>
                        <a:lnTo>
                          <a:pt x="313" y="1045"/>
                        </a:lnTo>
                        <a:lnTo>
                          <a:pt x="300" y="1024"/>
                        </a:lnTo>
                        <a:lnTo>
                          <a:pt x="297" y="993"/>
                        </a:lnTo>
                        <a:lnTo>
                          <a:pt x="313" y="956"/>
                        </a:lnTo>
                        <a:lnTo>
                          <a:pt x="307" y="930"/>
                        </a:lnTo>
                        <a:lnTo>
                          <a:pt x="276" y="886"/>
                        </a:lnTo>
                        <a:lnTo>
                          <a:pt x="277" y="861"/>
                        </a:lnTo>
                        <a:lnTo>
                          <a:pt x="290" y="838"/>
                        </a:lnTo>
                        <a:lnTo>
                          <a:pt x="319" y="807"/>
                        </a:lnTo>
                        <a:lnTo>
                          <a:pt x="308" y="782"/>
                        </a:lnTo>
                        <a:lnTo>
                          <a:pt x="287" y="730"/>
                        </a:lnTo>
                        <a:lnTo>
                          <a:pt x="271" y="695"/>
                        </a:lnTo>
                        <a:lnTo>
                          <a:pt x="271" y="657"/>
                        </a:lnTo>
                        <a:lnTo>
                          <a:pt x="328" y="637"/>
                        </a:lnTo>
                        <a:lnTo>
                          <a:pt x="334" y="601"/>
                        </a:lnTo>
                        <a:lnTo>
                          <a:pt x="328" y="580"/>
                        </a:lnTo>
                        <a:lnTo>
                          <a:pt x="313" y="562"/>
                        </a:lnTo>
                        <a:lnTo>
                          <a:pt x="315" y="530"/>
                        </a:lnTo>
                        <a:lnTo>
                          <a:pt x="313" y="493"/>
                        </a:lnTo>
                        <a:lnTo>
                          <a:pt x="297" y="474"/>
                        </a:lnTo>
                        <a:lnTo>
                          <a:pt x="284" y="449"/>
                        </a:lnTo>
                        <a:lnTo>
                          <a:pt x="294" y="424"/>
                        </a:lnTo>
                        <a:lnTo>
                          <a:pt x="307" y="395"/>
                        </a:lnTo>
                        <a:lnTo>
                          <a:pt x="307" y="377"/>
                        </a:lnTo>
                        <a:lnTo>
                          <a:pt x="287" y="351"/>
                        </a:lnTo>
                        <a:lnTo>
                          <a:pt x="282" y="330"/>
                        </a:lnTo>
                        <a:lnTo>
                          <a:pt x="287" y="314"/>
                        </a:lnTo>
                        <a:lnTo>
                          <a:pt x="307" y="301"/>
                        </a:lnTo>
                        <a:lnTo>
                          <a:pt x="308" y="280"/>
                        </a:lnTo>
                        <a:lnTo>
                          <a:pt x="303" y="269"/>
                        </a:lnTo>
                        <a:lnTo>
                          <a:pt x="282" y="237"/>
                        </a:lnTo>
                        <a:lnTo>
                          <a:pt x="276" y="201"/>
                        </a:lnTo>
                        <a:lnTo>
                          <a:pt x="277" y="174"/>
                        </a:lnTo>
                        <a:lnTo>
                          <a:pt x="297" y="149"/>
                        </a:lnTo>
                        <a:lnTo>
                          <a:pt x="347" y="95"/>
                        </a:lnTo>
                        <a:lnTo>
                          <a:pt x="363" y="49"/>
                        </a:lnTo>
                        <a:lnTo>
                          <a:pt x="363" y="12"/>
                        </a:lnTo>
                        <a:lnTo>
                          <a:pt x="347" y="0"/>
                        </a:lnTo>
                        <a:lnTo>
                          <a:pt x="321" y="12"/>
                        </a:lnTo>
                        <a:lnTo>
                          <a:pt x="258" y="51"/>
                        </a:lnTo>
                        <a:lnTo>
                          <a:pt x="200" y="77"/>
                        </a:lnTo>
                        <a:lnTo>
                          <a:pt x="140" y="101"/>
                        </a:lnTo>
                        <a:lnTo>
                          <a:pt x="100" y="114"/>
                        </a:lnTo>
                        <a:lnTo>
                          <a:pt x="65" y="12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6" name="Freeform 302">
                    <a:extLst>
                      <a:ext uri="{FF2B5EF4-FFF2-40B4-BE49-F238E27FC236}">
                        <a16:creationId xmlns:a16="http://schemas.microsoft.com/office/drawing/2014/main" id="{B2482592-2231-4979-B872-0034F93204D0}"/>
                      </a:ext>
                    </a:extLst>
                  </p:cNvPr>
                  <p:cNvSpPr>
                    <a:spLocks/>
                  </p:cNvSpPr>
                  <p:nvPr/>
                </p:nvSpPr>
                <p:spPr bwMode="auto">
                  <a:xfrm>
                    <a:off x="4036" y="1066"/>
                    <a:ext cx="217" cy="459"/>
                  </a:xfrm>
                  <a:custGeom>
                    <a:avLst/>
                    <a:gdLst>
                      <a:gd name="T0" fmla="*/ 0 w 650"/>
                      <a:gd name="T1" fmla="*/ 0 h 1377"/>
                      <a:gd name="T2" fmla="*/ 0 w 650"/>
                      <a:gd name="T3" fmla="*/ 0 h 1377"/>
                      <a:gd name="T4" fmla="*/ 0 w 650"/>
                      <a:gd name="T5" fmla="*/ 0 h 1377"/>
                      <a:gd name="T6" fmla="*/ 0 w 650"/>
                      <a:gd name="T7" fmla="*/ 0 h 1377"/>
                      <a:gd name="T8" fmla="*/ 0 w 650"/>
                      <a:gd name="T9" fmla="*/ 0 h 1377"/>
                      <a:gd name="T10" fmla="*/ 0 w 650"/>
                      <a:gd name="T11" fmla="*/ 0 h 1377"/>
                      <a:gd name="T12" fmla="*/ 0 w 650"/>
                      <a:gd name="T13" fmla="*/ 0 h 1377"/>
                      <a:gd name="T14" fmla="*/ 0 w 650"/>
                      <a:gd name="T15" fmla="*/ 0 h 1377"/>
                      <a:gd name="T16" fmla="*/ 0 w 650"/>
                      <a:gd name="T17" fmla="*/ 0 h 1377"/>
                      <a:gd name="T18" fmla="*/ 0 w 650"/>
                      <a:gd name="T19" fmla="*/ 0 h 1377"/>
                      <a:gd name="T20" fmla="*/ 0 w 650"/>
                      <a:gd name="T21" fmla="*/ 0 h 1377"/>
                      <a:gd name="T22" fmla="*/ 0 w 650"/>
                      <a:gd name="T23" fmla="*/ 0 h 1377"/>
                      <a:gd name="T24" fmla="*/ 0 w 650"/>
                      <a:gd name="T25" fmla="*/ 0 h 1377"/>
                      <a:gd name="T26" fmla="*/ 0 w 650"/>
                      <a:gd name="T27" fmla="*/ 0 h 1377"/>
                      <a:gd name="T28" fmla="*/ 0 w 650"/>
                      <a:gd name="T29" fmla="*/ 0 h 1377"/>
                      <a:gd name="T30" fmla="*/ 0 w 650"/>
                      <a:gd name="T31" fmla="*/ 0 h 1377"/>
                      <a:gd name="T32" fmla="*/ 0 w 650"/>
                      <a:gd name="T33" fmla="*/ 0 h 1377"/>
                      <a:gd name="T34" fmla="*/ 0 w 650"/>
                      <a:gd name="T35" fmla="*/ 0 h 1377"/>
                      <a:gd name="T36" fmla="*/ 0 w 650"/>
                      <a:gd name="T37" fmla="*/ 0 h 1377"/>
                      <a:gd name="T38" fmla="*/ 0 w 650"/>
                      <a:gd name="T39" fmla="*/ 0 h 1377"/>
                      <a:gd name="T40" fmla="*/ 0 w 650"/>
                      <a:gd name="T41" fmla="*/ 0 h 1377"/>
                      <a:gd name="T42" fmla="*/ 0 w 650"/>
                      <a:gd name="T43" fmla="*/ 0 h 1377"/>
                      <a:gd name="T44" fmla="*/ 0 w 650"/>
                      <a:gd name="T45" fmla="*/ 0 h 1377"/>
                      <a:gd name="T46" fmla="*/ 0 w 650"/>
                      <a:gd name="T47" fmla="*/ 0 h 1377"/>
                      <a:gd name="T48" fmla="*/ 0 w 650"/>
                      <a:gd name="T49" fmla="*/ 0 h 1377"/>
                      <a:gd name="T50" fmla="*/ 0 w 650"/>
                      <a:gd name="T51" fmla="*/ 0 h 1377"/>
                      <a:gd name="T52" fmla="*/ 0 w 650"/>
                      <a:gd name="T53" fmla="*/ 0 h 1377"/>
                      <a:gd name="T54" fmla="*/ 0 w 650"/>
                      <a:gd name="T55" fmla="*/ 0 h 1377"/>
                      <a:gd name="T56" fmla="*/ 0 w 650"/>
                      <a:gd name="T57" fmla="*/ 0 h 1377"/>
                      <a:gd name="T58" fmla="*/ 0 w 650"/>
                      <a:gd name="T59" fmla="*/ 0 h 1377"/>
                      <a:gd name="T60" fmla="*/ 0 w 650"/>
                      <a:gd name="T61" fmla="*/ 0 h 1377"/>
                      <a:gd name="T62" fmla="*/ 0 w 650"/>
                      <a:gd name="T63" fmla="*/ 0 h 1377"/>
                      <a:gd name="T64" fmla="*/ 0 w 650"/>
                      <a:gd name="T65" fmla="*/ 0 h 1377"/>
                      <a:gd name="T66" fmla="*/ 0 w 650"/>
                      <a:gd name="T67" fmla="*/ 0 h 1377"/>
                      <a:gd name="T68" fmla="*/ 0 w 650"/>
                      <a:gd name="T69" fmla="*/ 0 h 1377"/>
                      <a:gd name="T70" fmla="*/ 0 w 650"/>
                      <a:gd name="T71" fmla="*/ 0 h 1377"/>
                      <a:gd name="T72" fmla="*/ 0 w 650"/>
                      <a:gd name="T73" fmla="*/ 0 h 1377"/>
                      <a:gd name="T74" fmla="*/ 0 w 650"/>
                      <a:gd name="T75" fmla="*/ 0 h 1377"/>
                      <a:gd name="T76" fmla="*/ 0 w 650"/>
                      <a:gd name="T77" fmla="*/ 0 h 1377"/>
                      <a:gd name="T78" fmla="*/ 0 w 650"/>
                      <a:gd name="T79" fmla="*/ 0 h 1377"/>
                      <a:gd name="T80" fmla="*/ 0 w 650"/>
                      <a:gd name="T81" fmla="*/ 0 h 1377"/>
                      <a:gd name="T82" fmla="*/ 0 w 650"/>
                      <a:gd name="T83" fmla="*/ 0 h 1377"/>
                      <a:gd name="T84" fmla="*/ 0 w 650"/>
                      <a:gd name="T85" fmla="*/ 0 h 1377"/>
                      <a:gd name="T86" fmla="*/ 0 w 650"/>
                      <a:gd name="T87" fmla="*/ 0 h 1377"/>
                      <a:gd name="T88" fmla="*/ 0 w 650"/>
                      <a:gd name="T89" fmla="*/ 0 h 1377"/>
                      <a:gd name="T90" fmla="*/ 0 w 650"/>
                      <a:gd name="T91" fmla="*/ 0 h 1377"/>
                      <a:gd name="T92" fmla="*/ 0 w 650"/>
                      <a:gd name="T93" fmla="*/ 0 h 1377"/>
                      <a:gd name="T94" fmla="*/ 0 w 650"/>
                      <a:gd name="T95" fmla="*/ 0 h 137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50"/>
                      <a:gd name="T145" fmla="*/ 0 h 1377"/>
                      <a:gd name="T146" fmla="*/ 650 w 650"/>
                      <a:gd name="T147" fmla="*/ 1377 h 137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50" h="1377">
                        <a:moveTo>
                          <a:pt x="552" y="1246"/>
                        </a:moveTo>
                        <a:lnTo>
                          <a:pt x="524" y="1277"/>
                        </a:lnTo>
                        <a:lnTo>
                          <a:pt x="481" y="1287"/>
                        </a:lnTo>
                        <a:lnTo>
                          <a:pt x="424" y="1293"/>
                        </a:lnTo>
                        <a:lnTo>
                          <a:pt x="363" y="1306"/>
                        </a:lnTo>
                        <a:lnTo>
                          <a:pt x="324" y="1330"/>
                        </a:lnTo>
                        <a:lnTo>
                          <a:pt x="311" y="1343"/>
                        </a:lnTo>
                        <a:lnTo>
                          <a:pt x="298" y="1337"/>
                        </a:lnTo>
                        <a:lnTo>
                          <a:pt x="226" y="1283"/>
                        </a:lnTo>
                        <a:lnTo>
                          <a:pt x="132" y="1208"/>
                        </a:lnTo>
                        <a:lnTo>
                          <a:pt x="100" y="1162"/>
                        </a:lnTo>
                        <a:lnTo>
                          <a:pt x="53" y="1114"/>
                        </a:lnTo>
                        <a:lnTo>
                          <a:pt x="37" y="1077"/>
                        </a:lnTo>
                        <a:lnTo>
                          <a:pt x="0" y="1071"/>
                        </a:lnTo>
                        <a:lnTo>
                          <a:pt x="19" y="1112"/>
                        </a:lnTo>
                        <a:lnTo>
                          <a:pt x="40" y="1151"/>
                        </a:lnTo>
                        <a:lnTo>
                          <a:pt x="100" y="1196"/>
                        </a:lnTo>
                        <a:lnTo>
                          <a:pt x="142" y="1250"/>
                        </a:lnTo>
                        <a:lnTo>
                          <a:pt x="245" y="1314"/>
                        </a:lnTo>
                        <a:lnTo>
                          <a:pt x="307" y="1377"/>
                        </a:lnTo>
                        <a:lnTo>
                          <a:pt x="332" y="1371"/>
                        </a:lnTo>
                        <a:lnTo>
                          <a:pt x="358" y="1340"/>
                        </a:lnTo>
                        <a:lnTo>
                          <a:pt x="392" y="1321"/>
                        </a:lnTo>
                        <a:lnTo>
                          <a:pt x="437" y="1308"/>
                        </a:lnTo>
                        <a:lnTo>
                          <a:pt x="531" y="1300"/>
                        </a:lnTo>
                        <a:lnTo>
                          <a:pt x="558" y="1283"/>
                        </a:lnTo>
                        <a:lnTo>
                          <a:pt x="606" y="1271"/>
                        </a:lnTo>
                        <a:lnTo>
                          <a:pt x="614" y="1250"/>
                        </a:lnTo>
                        <a:lnTo>
                          <a:pt x="600" y="1225"/>
                        </a:lnTo>
                        <a:lnTo>
                          <a:pt x="582" y="1200"/>
                        </a:lnTo>
                        <a:lnTo>
                          <a:pt x="593" y="1169"/>
                        </a:lnTo>
                        <a:lnTo>
                          <a:pt x="606" y="1151"/>
                        </a:lnTo>
                        <a:lnTo>
                          <a:pt x="606" y="1125"/>
                        </a:lnTo>
                        <a:lnTo>
                          <a:pt x="593" y="1083"/>
                        </a:lnTo>
                        <a:lnTo>
                          <a:pt x="587" y="1062"/>
                        </a:lnTo>
                        <a:lnTo>
                          <a:pt x="571" y="1043"/>
                        </a:lnTo>
                        <a:lnTo>
                          <a:pt x="562" y="1021"/>
                        </a:lnTo>
                        <a:lnTo>
                          <a:pt x="571" y="1000"/>
                        </a:lnTo>
                        <a:lnTo>
                          <a:pt x="589" y="983"/>
                        </a:lnTo>
                        <a:lnTo>
                          <a:pt x="587" y="956"/>
                        </a:lnTo>
                        <a:lnTo>
                          <a:pt x="576" y="937"/>
                        </a:lnTo>
                        <a:lnTo>
                          <a:pt x="555" y="908"/>
                        </a:lnTo>
                        <a:lnTo>
                          <a:pt x="543" y="893"/>
                        </a:lnTo>
                        <a:lnTo>
                          <a:pt x="550" y="871"/>
                        </a:lnTo>
                        <a:lnTo>
                          <a:pt x="581" y="853"/>
                        </a:lnTo>
                        <a:lnTo>
                          <a:pt x="593" y="827"/>
                        </a:lnTo>
                        <a:lnTo>
                          <a:pt x="589" y="806"/>
                        </a:lnTo>
                        <a:lnTo>
                          <a:pt x="568" y="771"/>
                        </a:lnTo>
                        <a:lnTo>
                          <a:pt x="545" y="727"/>
                        </a:lnTo>
                        <a:lnTo>
                          <a:pt x="537" y="696"/>
                        </a:lnTo>
                        <a:lnTo>
                          <a:pt x="550" y="683"/>
                        </a:lnTo>
                        <a:lnTo>
                          <a:pt x="582" y="671"/>
                        </a:lnTo>
                        <a:lnTo>
                          <a:pt x="602" y="658"/>
                        </a:lnTo>
                        <a:lnTo>
                          <a:pt x="606" y="619"/>
                        </a:lnTo>
                        <a:lnTo>
                          <a:pt x="582" y="575"/>
                        </a:lnTo>
                        <a:lnTo>
                          <a:pt x="587" y="546"/>
                        </a:lnTo>
                        <a:lnTo>
                          <a:pt x="595" y="519"/>
                        </a:lnTo>
                        <a:lnTo>
                          <a:pt x="574" y="488"/>
                        </a:lnTo>
                        <a:lnTo>
                          <a:pt x="555" y="458"/>
                        </a:lnTo>
                        <a:lnTo>
                          <a:pt x="562" y="440"/>
                        </a:lnTo>
                        <a:lnTo>
                          <a:pt x="574" y="421"/>
                        </a:lnTo>
                        <a:lnTo>
                          <a:pt x="574" y="390"/>
                        </a:lnTo>
                        <a:lnTo>
                          <a:pt x="562" y="371"/>
                        </a:lnTo>
                        <a:lnTo>
                          <a:pt x="550" y="356"/>
                        </a:lnTo>
                        <a:lnTo>
                          <a:pt x="552" y="333"/>
                        </a:lnTo>
                        <a:lnTo>
                          <a:pt x="574" y="321"/>
                        </a:lnTo>
                        <a:lnTo>
                          <a:pt x="587" y="308"/>
                        </a:lnTo>
                        <a:lnTo>
                          <a:pt x="581" y="284"/>
                        </a:lnTo>
                        <a:lnTo>
                          <a:pt x="555" y="253"/>
                        </a:lnTo>
                        <a:lnTo>
                          <a:pt x="545" y="225"/>
                        </a:lnTo>
                        <a:lnTo>
                          <a:pt x="543" y="193"/>
                        </a:lnTo>
                        <a:lnTo>
                          <a:pt x="564" y="163"/>
                        </a:lnTo>
                        <a:lnTo>
                          <a:pt x="608" y="114"/>
                        </a:lnTo>
                        <a:lnTo>
                          <a:pt x="631" y="77"/>
                        </a:lnTo>
                        <a:lnTo>
                          <a:pt x="650" y="46"/>
                        </a:lnTo>
                        <a:lnTo>
                          <a:pt x="644" y="14"/>
                        </a:lnTo>
                        <a:lnTo>
                          <a:pt x="626" y="0"/>
                        </a:lnTo>
                        <a:lnTo>
                          <a:pt x="614" y="3"/>
                        </a:lnTo>
                        <a:lnTo>
                          <a:pt x="593" y="27"/>
                        </a:lnTo>
                        <a:lnTo>
                          <a:pt x="608" y="46"/>
                        </a:lnTo>
                        <a:lnTo>
                          <a:pt x="606" y="77"/>
                        </a:lnTo>
                        <a:lnTo>
                          <a:pt x="576" y="132"/>
                        </a:lnTo>
                        <a:lnTo>
                          <a:pt x="539" y="163"/>
                        </a:lnTo>
                        <a:lnTo>
                          <a:pt x="526" y="182"/>
                        </a:lnTo>
                        <a:lnTo>
                          <a:pt x="518" y="206"/>
                        </a:lnTo>
                        <a:lnTo>
                          <a:pt x="514" y="221"/>
                        </a:lnTo>
                        <a:lnTo>
                          <a:pt x="458" y="264"/>
                        </a:lnTo>
                        <a:lnTo>
                          <a:pt x="408" y="293"/>
                        </a:lnTo>
                        <a:lnTo>
                          <a:pt x="401" y="314"/>
                        </a:lnTo>
                        <a:lnTo>
                          <a:pt x="418" y="319"/>
                        </a:lnTo>
                        <a:lnTo>
                          <a:pt x="493" y="264"/>
                        </a:lnTo>
                        <a:lnTo>
                          <a:pt x="531" y="253"/>
                        </a:lnTo>
                        <a:lnTo>
                          <a:pt x="550" y="288"/>
                        </a:lnTo>
                        <a:lnTo>
                          <a:pt x="555" y="303"/>
                        </a:lnTo>
                        <a:lnTo>
                          <a:pt x="537" y="319"/>
                        </a:lnTo>
                        <a:lnTo>
                          <a:pt x="521" y="332"/>
                        </a:lnTo>
                        <a:lnTo>
                          <a:pt x="518" y="353"/>
                        </a:lnTo>
                        <a:lnTo>
                          <a:pt x="524" y="375"/>
                        </a:lnTo>
                        <a:lnTo>
                          <a:pt x="508" y="393"/>
                        </a:lnTo>
                        <a:lnTo>
                          <a:pt x="461" y="414"/>
                        </a:lnTo>
                        <a:lnTo>
                          <a:pt x="392" y="443"/>
                        </a:lnTo>
                        <a:lnTo>
                          <a:pt x="418" y="453"/>
                        </a:lnTo>
                        <a:lnTo>
                          <a:pt x="489" y="425"/>
                        </a:lnTo>
                        <a:lnTo>
                          <a:pt x="545" y="396"/>
                        </a:lnTo>
                        <a:lnTo>
                          <a:pt x="555" y="403"/>
                        </a:lnTo>
                        <a:lnTo>
                          <a:pt x="550" y="421"/>
                        </a:lnTo>
                        <a:lnTo>
                          <a:pt x="531" y="440"/>
                        </a:lnTo>
                        <a:lnTo>
                          <a:pt x="524" y="458"/>
                        </a:lnTo>
                        <a:lnTo>
                          <a:pt x="532" y="483"/>
                        </a:lnTo>
                        <a:lnTo>
                          <a:pt x="555" y="503"/>
                        </a:lnTo>
                        <a:lnTo>
                          <a:pt x="555" y="519"/>
                        </a:lnTo>
                        <a:lnTo>
                          <a:pt x="518" y="527"/>
                        </a:lnTo>
                        <a:lnTo>
                          <a:pt x="487" y="569"/>
                        </a:lnTo>
                        <a:lnTo>
                          <a:pt x="450" y="593"/>
                        </a:lnTo>
                        <a:lnTo>
                          <a:pt x="399" y="606"/>
                        </a:lnTo>
                        <a:lnTo>
                          <a:pt x="395" y="619"/>
                        </a:lnTo>
                        <a:lnTo>
                          <a:pt x="426" y="614"/>
                        </a:lnTo>
                        <a:lnTo>
                          <a:pt x="493" y="593"/>
                        </a:lnTo>
                        <a:lnTo>
                          <a:pt x="518" y="575"/>
                        </a:lnTo>
                        <a:lnTo>
                          <a:pt x="532" y="556"/>
                        </a:lnTo>
                        <a:lnTo>
                          <a:pt x="555" y="553"/>
                        </a:lnTo>
                        <a:lnTo>
                          <a:pt x="555" y="575"/>
                        </a:lnTo>
                        <a:lnTo>
                          <a:pt x="571" y="596"/>
                        </a:lnTo>
                        <a:lnTo>
                          <a:pt x="582" y="619"/>
                        </a:lnTo>
                        <a:lnTo>
                          <a:pt x="574" y="637"/>
                        </a:lnTo>
                        <a:lnTo>
                          <a:pt x="545" y="650"/>
                        </a:lnTo>
                        <a:lnTo>
                          <a:pt x="518" y="658"/>
                        </a:lnTo>
                        <a:lnTo>
                          <a:pt x="500" y="677"/>
                        </a:lnTo>
                        <a:lnTo>
                          <a:pt x="413" y="703"/>
                        </a:lnTo>
                        <a:lnTo>
                          <a:pt x="351" y="725"/>
                        </a:lnTo>
                        <a:lnTo>
                          <a:pt x="326" y="737"/>
                        </a:lnTo>
                        <a:lnTo>
                          <a:pt x="345" y="753"/>
                        </a:lnTo>
                        <a:lnTo>
                          <a:pt x="382" y="743"/>
                        </a:lnTo>
                        <a:lnTo>
                          <a:pt x="458" y="714"/>
                        </a:lnTo>
                        <a:lnTo>
                          <a:pt x="508" y="700"/>
                        </a:lnTo>
                        <a:lnTo>
                          <a:pt x="521" y="721"/>
                        </a:lnTo>
                        <a:lnTo>
                          <a:pt x="532" y="758"/>
                        </a:lnTo>
                        <a:lnTo>
                          <a:pt x="555" y="790"/>
                        </a:lnTo>
                        <a:lnTo>
                          <a:pt x="558" y="814"/>
                        </a:lnTo>
                        <a:lnTo>
                          <a:pt x="555" y="837"/>
                        </a:lnTo>
                        <a:lnTo>
                          <a:pt x="531" y="846"/>
                        </a:lnTo>
                        <a:lnTo>
                          <a:pt x="487" y="856"/>
                        </a:lnTo>
                        <a:lnTo>
                          <a:pt x="431" y="882"/>
                        </a:lnTo>
                        <a:lnTo>
                          <a:pt x="349" y="893"/>
                        </a:lnTo>
                        <a:lnTo>
                          <a:pt x="318" y="908"/>
                        </a:lnTo>
                        <a:lnTo>
                          <a:pt x="339" y="919"/>
                        </a:lnTo>
                        <a:lnTo>
                          <a:pt x="411" y="908"/>
                        </a:lnTo>
                        <a:lnTo>
                          <a:pt x="461" y="890"/>
                        </a:lnTo>
                        <a:lnTo>
                          <a:pt x="495" y="877"/>
                        </a:lnTo>
                        <a:lnTo>
                          <a:pt x="524" y="871"/>
                        </a:lnTo>
                        <a:lnTo>
                          <a:pt x="521" y="893"/>
                        </a:lnTo>
                        <a:lnTo>
                          <a:pt x="532" y="925"/>
                        </a:lnTo>
                        <a:lnTo>
                          <a:pt x="552" y="943"/>
                        </a:lnTo>
                        <a:lnTo>
                          <a:pt x="555" y="964"/>
                        </a:lnTo>
                        <a:lnTo>
                          <a:pt x="555" y="983"/>
                        </a:lnTo>
                        <a:lnTo>
                          <a:pt x="531" y="993"/>
                        </a:lnTo>
                        <a:lnTo>
                          <a:pt x="482" y="996"/>
                        </a:lnTo>
                        <a:lnTo>
                          <a:pt x="450" y="1006"/>
                        </a:lnTo>
                        <a:lnTo>
                          <a:pt x="374" y="1032"/>
                        </a:lnTo>
                        <a:lnTo>
                          <a:pt x="332" y="1033"/>
                        </a:lnTo>
                        <a:lnTo>
                          <a:pt x="318" y="1051"/>
                        </a:lnTo>
                        <a:lnTo>
                          <a:pt x="337" y="1058"/>
                        </a:lnTo>
                        <a:lnTo>
                          <a:pt x="374" y="1050"/>
                        </a:lnTo>
                        <a:lnTo>
                          <a:pt x="431" y="1033"/>
                        </a:lnTo>
                        <a:lnTo>
                          <a:pt x="461" y="1021"/>
                        </a:lnTo>
                        <a:lnTo>
                          <a:pt x="502" y="1012"/>
                        </a:lnTo>
                        <a:lnTo>
                          <a:pt x="532" y="1014"/>
                        </a:lnTo>
                        <a:lnTo>
                          <a:pt x="543" y="1014"/>
                        </a:lnTo>
                        <a:lnTo>
                          <a:pt x="543" y="1043"/>
                        </a:lnTo>
                        <a:lnTo>
                          <a:pt x="552" y="1058"/>
                        </a:lnTo>
                        <a:lnTo>
                          <a:pt x="495" y="1071"/>
                        </a:lnTo>
                        <a:lnTo>
                          <a:pt x="445" y="1108"/>
                        </a:lnTo>
                        <a:lnTo>
                          <a:pt x="389" y="1127"/>
                        </a:lnTo>
                        <a:lnTo>
                          <a:pt x="351" y="1133"/>
                        </a:lnTo>
                        <a:lnTo>
                          <a:pt x="319" y="1150"/>
                        </a:lnTo>
                        <a:lnTo>
                          <a:pt x="332" y="1162"/>
                        </a:lnTo>
                        <a:lnTo>
                          <a:pt x="363" y="1151"/>
                        </a:lnTo>
                        <a:lnTo>
                          <a:pt x="399" y="1140"/>
                        </a:lnTo>
                        <a:lnTo>
                          <a:pt x="439" y="1133"/>
                        </a:lnTo>
                        <a:lnTo>
                          <a:pt x="474" y="1112"/>
                        </a:lnTo>
                        <a:lnTo>
                          <a:pt x="493" y="1093"/>
                        </a:lnTo>
                        <a:lnTo>
                          <a:pt x="518" y="1090"/>
                        </a:lnTo>
                        <a:lnTo>
                          <a:pt x="550" y="1090"/>
                        </a:lnTo>
                        <a:lnTo>
                          <a:pt x="558" y="1093"/>
                        </a:lnTo>
                        <a:lnTo>
                          <a:pt x="568" y="1114"/>
                        </a:lnTo>
                        <a:lnTo>
                          <a:pt x="574" y="1140"/>
                        </a:lnTo>
                        <a:lnTo>
                          <a:pt x="568" y="1162"/>
                        </a:lnTo>
                        <a:lnTo>
                          <a:pt x="555" y="1175"/>
                        </a:lnTo>
                        <a:lnTo>
                          <a:pt x="545" y="1206"/>
                        </a:lnTo>
                        <a:lnTo>
                          <a:pt x="555" y="1219"/>
                        </a:lnTo>
                        <a:lnTo>
                          <a:pt x="568" y="1232"/>
                        </a:lnTo>
                        <a:lnTo>
                          <a:pt x="568" y="1243"/>
                        </a:lnTo>
                        <a:lnTo>
                          <a:pt x="552" y="12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7" name="Freeform 303">
                    <a:extLst>
                      <a:ext uri="{FF2B5EF4-FFF2-40B4-BE49-F238E27FC236}">
                        <a16:creationId xmlns:a16="http://schemas.microsoft.com/office/drawing/2014/main" id="{4E3B5CE9-A27D-40B7-AA0D-0CD251328399}"/>
                      </a:ext>
                    </a:extLst>
                  </p:cNvPr>
                  <p:cNvSpPr>
                    <a:spLocks/>
                  </p:cNvSpPr>
                  <p:nvPr/>
                </p:nvSpPr>
                <p:spPr bwMode="auto">
                  <a:xfrm>
                    <a:off x="4151" y="1460"/>
                    <a:ext cx="62" cy="20"/>
                  </a:xfrm>
                  <a:custGeom>
                    <a:avLst/>
                    <a:gdLst>
                      <a:gd name="T0" fmla="*/ 0 w 187"/>
                      <a:gd name="T1" fmla="*/ 0 h 61"/>
                      <a:gd name="T2" fmla="*/ 0 w 187"/>
                      <a:gd name="T3" fmla="*/ 0 h 61"/>
                      <a:gd name="T4" fmla="*/ 0 w 187"/>
                      <a:gd name="T5" fmla="*/ 0 h 61"/>
                      <a:gd name="T6" fmla="*/ 0 w 187"/>
                      <a:gd name="T7" fmla="*/ 0 h 61"/>
                      <a:gd name="T8" fmla="*/ 0 w 187"/>
                      <a:gd name="T9" fmla="*/ 0 h 61"/>
                      <a:gd name="T10" fmla="*/ 0 w 187"/>
                      <a:gd name="T11" fmla="*/ 0 h 61"/>
                      <a:gd name="T12" fmla="*/ 0 w 187"/>
                      <a:gd name="T13" fmla="*/ 0 h 61"/>
                      <a:gd name="T14" fmla="*/ 0 w 187"/>
                      <a:gd name="T15" fmla="*/ 0 h 61"/>
                      <a:gd name="T16" fmla="*/ 0 w 187"/>
                      <a:gd name="T17" fmla="*/ 0 h 61"/>
                      <a:gd name="T18" fmla="*/ 0 w 187"/>
                      <a:gd name="T19" fmla="*/ 0 h 61"/>
                      <a:gd name="T20" fmla="*/ 0 w 187"/>
                      <a:gd name="T21" fmla="*/ 0 h 61"/>
                      <a:gd name="T22" fmla="*/ 0 w 187"/>
                      <a:gd name="T23" fmla="*/ 0 h 61"/>
                      <a:gd name="T24" fmla="*/ 0 w 187"/>
                      <a:gd name="T25" fmla="*/ 0 h 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7"/>
                      <a:gd name="T40" fmla="*/ 0 h 61"/>
                      <a:gd name="T41" fmla="*/ 187 w 187"/>
                      <a:gd name="T42" fmla="*/ 61 h 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7" h="61">
                        <a:moveTo>
                          <a:pt x="0" y="50"/>
                        </a:moveTo>
                        <a:lnTo>
                          <a:pt x="74" y="47"/>
                        </a:lnTo>
                        <a:lnTo>
                          <a:pt x="103" y="31"/>
                        </a:lnTo>
                        <a:lnTo>
                          <a:pt x="128" y="12"/>
                        </a:lnTo>
                        <a:lnTo>
                          <a:pt x="174" y="0"/>
                        </a:lnTo>
                        <a:lnTo>
                          <a:pt x="187" y="12"/>
                        </a:lnTo>
                        <a:lnTo>
                          <a:pt x="167" y="18"/>
                        </a:lnTo>
                        <a:lnTo>
                          <a:pt x="135" y="36"/>
                        </a:lnTo>
                        <a:lnTo>
                          <a:pt x="117" y="47"/>
                        </a:lnTo>
                        <a:lnTo>
                          <a:pt x="87" y="55"/>
                        </a:lnTo>
                        <a:lnTo>
                          <a:pt x="40" y="60"/>
                        </a:lnTo>
                        <a:lnTo>
                          <a:pt x="3" y="61"/>
                        </a:lnTo>
                        <a:lnTo>
                          <a:pt x="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8" name="Freeform 304">
                    <a:extLst>
                      <a:ext uri="{FF2B5EF4-FFF2-40B4-BE49-F238E27FC236}">
                        <a16:creationId xmlns:a16="http://schemas.microsoft.com/office/drawing/2014/main" id="{F092148E-E8DF-4507-8A62-5D2DD028457A}"/>
                      </a:ext>
                    </a:extLst>
                  </p:cNvPr>
                  <p:cNvSpPr>
                    <a:spLocks/>
                  </p:cNvSpPr>
                  <p:nvPr/>
                </p:nvSpPr>
                <p:spPr bwMode="auto">
                  <a:xfrm>
                    <a:off x="4055" y="1011"/>
                    <a:ext cx="182" cy="99"/>
                  </a:xfrm>
                  <a:custGeom>
                    <a:avLst/>
                    <a:gdLst>
                      <a:gd name="T0" fmla="*/ 0 w 545"/>
                      <a:gd name="T1" fmla="*/ 0 h 296"/>
                      <a:gd name="T2" fmla="*/ 0 w 545"/>
                      <a:gd name="T3" fmla="*/ 0 h 296"/>
                      <a:gd name="T4" fmla="*/ 0 w 545"/>
                      <a:gd name="T5" fmla="*/ 0 h 296"/>
                      <a:gd name="T6" fmla="*/ 0 w 545"/>
                      <a:gd name="T7" fmla="*/ 0 h 296"/>
                      <a:gd name="T8" fmla="*/ 0 w 545"/>
                      <a:gd name="T9" fmla="*/ 0 h 296"/>
                      <a:gd name="T10" fmla="*/ 0 w 545"/>
                      <a:gd name="T11" fmla="*/ 0 h 296"/>
                      <a:gd name="T12" fmla="*/ 0 w 545"/>
                      <a:gd name="T13" fmla="*/ 0 h 296"/>
                      <a:gd name="T14" fmla="*/ 0 w 545"/>
                      <a:gd name="T15" fmla="*/ 0 h 296"/>
                      <a:gd name="T16" fmla="*/ 0 w 545"/>
                      <a:gd name="T17" fmla="*/ 0 h 296"/>
                      <a:gd name="T18" fmla="*/ 0 w 545"/>
                      <a:gd name="T19" fmla="*/ 0 h 296"/>
                      <a:gd name="T20" fmla="*/ 0 w 545"/>
                      <a:gd name="T21" fmla="*/ 0 h 296"/>
                      <a:gd name="T22" fmla="*/ 0 w 545"/>
                      <a:gd name="T23" fmla="*/ 0 h 296"/>
                      <a:gd name="T24" fmla="*/ 0 w 545"/>
                      <a:gd name="T25" fmla="*/ 0 h 296"/>
                      <a:gd name="T26" fmla="*/ 0 w 545"/>
                      <a:gd name="T27" fmla="*/ 0 h 296"/>
                      <a:gd name="T28" fmla="*/ 0 w 545"/>
                      <a:gd name="T29" fmla="*/ 0 h 296"/>
                      <a:gd name="T30" fmla="*/ 0 w 545"/>
                      <a:gd name="T31" fmla="*/ 0 h 296"/>
                      <a:gd name="T32" fmla="*/ 0 w 545"/>
                      <a:gd name="T33" fmla="*/ 0 h 296"/>
                      <a:gd name="T34" fmla="*/ 0 w 545"/>
                      <a:gd name="T35" fmla="*/ 0 h 296"/>
                      <a:gd name="T36" fmla="*/ 0 w 545"/>
                      <a:gd name="T37" fmla="*/ 0 h 296"/>
                      <a:gd name="T38" fmla="*/ 0 w 545"/>
                      <a:gd name="T39" fmla="*/ 0 h 296"/>
                      <a:gd name="T40" fmla="*/ 0 w 545"/>
                      <a:gd name="T41" fmla="*/ 0 h 296"/>
                      <a:gd name="T42" fmla="*/ 0 w 545"/>
                      <a:gd name="T43" fmla="*/ 0 h 296"/>
                      <a:gd name="T44" fmla="*/ 0 w 545"/>
                      <a:gd name="T45" fmla="*/ 0 h 296"/>
                      <a:gd name="T46" fmla="*/ 0 w 545"/>
                      <a:gd name="T47" fmla="*/ 0 h 296"/>
                      <a:gd name="T48" fmla="*/ 0 w 545"/>
                      <a:gd name="T49" fmla="*/ 0 h 296"/>
                      <a:gd name="T50" fmla="*/ 0 w 545"/>
                      <a:gd name="T51" fmla="*/ 0 h 2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45"/>
                      <a:gd name="T79" fmla="*/ 0 h 296"/>
                      <a:gd name="T80" fmla="*/ 545 w 545"/>
                      <a:gd name="T81" fmla="*/ 296 h 29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45" h="296">
                        <a:moveTo>
                          <a:pt x="17" y="34"/>
                        </a:moveTo>
                        <a:lnTo>
                          <a:pt x="82" y="38"/>
                        </a:lnTo>
                        <a:lnTo>
                          <a:pt x="150" y="40"/>
                        </a:lnTo>
                        <a:lnTo>
                          <a:pt x="195" y="40"/>
                        </a:lnTo>
                        <a:lnTo>
                          <a:pt x="230" y="32"/>
                        </a:lnTo>
                        <a:lnTo>
                          <a:pt x="287" y="16"/>
                        </a:lnTo>
                        <a:lnTo>
                          <a:pt x="313" y="0"/>
                        </a:lnTo>
                        <a:lnTo>
                          <a:pt x="351" y="21"/>
                        </a:lnTo>
                        <a:lnTo>
                          <a:pt x="411" y="63"/>
                        </a:lnTo>
                        <a:lnTo>
                          <a:pt x="455" y="93"/>
                        </a:lnTo>
                        <a:lnTo>
                          <a:pt x="511" y="133"/>
                        </a:lnTo>
                        <a:lnTo>
                          <a:pt x="545" y="163"/>
                        </a:lnTo>
                        <a:lnTo>
                          <a:pt x="514" y="190"/>
                        </a:lnTo>
                        <a:lnTo>
                          <a:pt x="482" y="219"/>
                        </a:lnTo>
                        <a:lnTo>
                          <a:pt x="432" y="240"/>
                        </a:lnTo>
                        <a:lnTo>
                          <a:pt x="380" y="262"/>
                        </a:lnTo>
                        <a:lnTo>
                          <a:pt x="332" y="281"/>
                        </a:lnTo>
                        <a:lnTo>
                          <a:pt x="288" y="288"/>
                        </a:lnTo>
                        <a:lnTo>
                          <a:pt x="242" y="296"/>
                        </a:lnTo>
                        <a:lnTo>
                          <a:pt x="185" y="256"/>
                        </a:lnTo>
                        <a:lnTo>
                          <a:pt x="142" y="221"/>
                        </a:lnTo>
                        <a:lnTo>
                          <a:pt x="92" y="177"/>
                        </a:lnTo>
                        <a:lnTo>
                          <a:pt x="50" y="133"/>
                        </a:lnTo>
                        <a:lnTo>
                          <a:pt x="19" y="103"/>
                        </a:lnTo>
                        <a:lnTo>
                          <a:pt x="0" y="59"/>
                        </a:lnTo>
                        <a:lnTo>
                          <a:pt x="17" y="34"/>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9" name="Freeform 305">
                    <a:extLst>
                      <a:ext uri="{FF2B5EF4-FFF2-40B4-BE49-F238E27FC236}">
                        <a16:creationId xmlns:a16="http://schemas.microsoft.com/office/drawing/2014/main" id="{2A554E1E-835B-41F2-B0BA-36F302856C1B}"/>
                      </a:ext>
                    </a:extLst>
                  </p:cNvPr>
                  <p:cNvSpPr>
                    <a:spLocks/>
                  </p:cNvSpPr>
                  <p:nvPr/>
                </p:nvSpPr>
                <p:spPr bwMode="auto">
                  <a:xfrm>
                    <a:off x="4051" y="1008"/>
                    <a:ext cx="196" cy="115"/>
                  </a:xfrm>
                  <a:custGeom>
                    <a:avLst/>
                    <a:gdLst>
                      <a:gd name="T0" fmla="*/ 0 w 588"/>
                      <a:gd name="T1" fmla="*/ 0 h 344"/>
                      <a:gd name="T2" fmla="*/ 0 w 588"/>
                      <a:gd name="T3" fmla="*/ 0 h 344"/>
                      <a:gd name="T4" fmla="*/ 0 w 588"/>
                      <a:gd name="T5" fmla="*/ 0 h 344"/>
                      <a:gd name="T6" fmla="*/ 0 w 588"/>
                      <a:gd name="T7" fmla="*/ 0 h 344"/>
                      <a:gd name="T8" fmla="*/ 0 w 588"/>
                      <a:gd name="T9" fmla="*/ 0 h 344"/>
                      <a:gd name="T10" fmla="*/ 0 w 588"/>
                      <a:gd name="T11" fmla="*/ 0 h 344"/>
                      <a:gd name="T12" fmla="*/ 0 w 588"/>
                      <a:gd name="T13" fmla="*/ 0 h 344"/>
                      <a:gd name="T14" fmla="*/ 0 w 588"/>
                      <a:gd name="T15" fmla="*/ 0 h 344"/>
                      <a:gd name="T16" fmla="*/ 0 w 588"/>
                      <a:gd name="T17" fmla="*/ 0 h 344"/>
                      <a:gd name="T18" fmla="*/ 0 w 588"/>
                      <a:gd name="T19" fmla="*/ 0 h 344"/>
                      <a:gd name="T20" fmla="*/ 0 w 588"/>
                      <a:gd name="T21" fmla="*/ 0 h 344"/>
                      <a:gd name="T22" fmla="*/ 0 w 588"/>
                      <a:gd name="T23" fmla="*/ 0 h 344"/>
                      <a:gd name="T24" fmla="*/ 0 w 588"/>
                      <a:gd name="T25" fmla="*/ 0 h 344"/>
                      <a:gd name="T26" fmla="*/ 0 w 588"/>
                      <a:gd name="T27" fmla="*/ 0 h 344"/>
                      <a:gd name="T28" fmla="*/ 0 w 588"/>
                      <a:gd name="T29" fmla="*/ 0 h 344"/>
                      <a:gd name="T30" fmla="*/ 0 w 588"/>
                      <a:gd name="T31" fmla="*/ 0 h 344"/>
                      <a:gd name="T32" fmla="*/ 0 w 588"/>
                      <a:gd name="T33" fmla="*/ 0 h 344"/>
                      <a:gd name="T34" fmla="*/ 0 w 588"/>
                      <a:gd name="T35" fmla="*/ 0 h 344"/>
                      <a:gd name="T36" fmla="*/ 0 w 588"/>
                      <a:gd name="T37" fmla="*/ 0 h 344"/>
                      <a:gd name="T38" fmla="*/ 0 w 588"/>
                      <a:gd name="T39" fmla="*/ 0 h 344"/>
                      <a:gd name="T40" fmla="*/ 0 w 588"/>
                      <a:gd name="T41" fmla="*/ 0 h 344"/>
                      <a:gd name="T42" fmla="*/ 0 w 588"/>
                      <a:gd name="T43" fmla="*/ 0 h 344"/>
                      <a:gd name="T44" fmla="*/ 0 w 588"/>
                      <a:gd name="T45" fmla="*/ 0 h 344"/>
                      <a:gd name="T46" fmla="*/ 0 w 588"/>
                      <a:gd name="T47" fmla="*/ 0 h 344"/>
                      <a:gd name="T48" fmla="*/ 0 w 588"/>
                      <a:gd name="T49" fmla="*/ 0 h 344"/>
                      <a:gd name="T50" fmla="*/ 0 w 588"/>
                      <a:gd name="T51" fmla="*/ 0 h 344"/>
                      <a:gd name="T52" fmla="*/ 0 w 588"/>
                      <a:gd name="T53" fmla="*/ 0 h 344"/>
                      <a:gd name="T54" fmla="*/ 0 w 588"/>
                      <a:gd name="T55" fmla="*/ 0 h 344"/>
                      <a:gd name="T56" fmla="*/ 0 w 588"/>
                      <a:gd name="T57" fmla="*/ 0 h 344"/>
                      <a:gd name="T58" fmla="*/ 0 w 588"/>
                      <a:gd name="T59" fmla="*/ 0 h 344"/>
                      <a:gd name="T60" fmla="*/ 0 w 588"/>
                      <a:gd name="T61" fmla="*/ 0 h 344"/>
                      <a:gd name="T62" fmla="*/ 0 w 588"/>
                      <a:gd name="T63" fmla="*/ 0 h 344"/>
                      <a:gd name="T64" fmla="*/ 0 w 588"/>
                      <a:gd name="T65" fmla="*/ 0 h 344"/>
                      <a:gd name="T66" fmla="*/ 0 w 588"/>
                      <a:gd name="T67" fmla="*/ 0 h 344"/>
                      <a:gd name="T68" fmla="*/ 0 w 588"/>
                      <a:gd name="T69" fmla="*/ 0 h 344"/>
                      <a:gd name="T70" fmla="*/ 0 w 588"/>
                      <a:gd name="T71" fmla="*/ 0 h 344"/>
                      <a:gd name="T72" fmla="*/ 0 w 588"/>
                      <a:gd name="T73" fmla="*/ 0 h 344"/>
                      <a:gd name="T74" fmla="*/ 0 w 588"/>
                      <a:gd name="T75" fmla="*/ 0 h 344"/>
                      <a:gd name="T76" fmla="*/ 0 w 588"/>
                      <a:gd name="T77" fmla="*/ 0 h 344"/>
                      <a:gd name="T78" fmla="*/ 0 w 588"/>
                      <a:gd name="T79" fmla="*/ 0 h 344"/>
                      <a:gd name="T80" fmla="*/ 0 w 588"/>
                      <a:gd name="T81" fmla="*/ 0 h 344"/>
                      <a:gd name="T82" fmla="*/ 0 w 588"/>
                      <a:gd name="T83" fmla="*/ 0 h 344"/>
                      <a:gd name="T84" fmla="*/ 0 w 588"/>
                      <a:gd name="T85" fmla="*/ 0 h 344"/>
                      <a:gd name="T86" fmla="*/ 0 w 588"/>
                      <a:gd name="T87" fmla="*/ 0 h 344"/>
                      <a:gd name="T88" fmla="*/ 0 w 588"/>
                      <a:gd name="T89" fmla="*/ 0 h 344"/>
                      <a:gd name="T90" fmla="*/ 0 w 588"/>
                      <a:gd name="T91" fmla="*/ 0 h 344"/>
                      <a:gd name="T92" fmla="*/ 0 w 588"/>
                      <a:gd name="T93" fmla="*/ 0 h 344"/>
                      <a:gd name="T94" fmla="*/ 0 w 588"/>
                      <a:gd name="T95" fmla="*/ 0 h 344"/>
                      <a:gd name="T96" fmla="*/ 0 w 588"/>
                      <a:gd name="T97" fmla="*/ 0 h 344"/>
                      <a:gd name="T98" fmla="*/ 0 w 588"/>
                      <a:gd name="T99" fmla="*/ 0 h 344"/>
                      <a:gd name="T100" fmla="*/ 0 w 588"/>
                      <a:gd name="T101" fmla="*/ 0 h 344"/>
                      <a:gd name="T102" fmla="*/ 0 w 588"/>
                      <a:gd name="T103" fmla="*/ 0 h 344"/>
                      <a:gd name="T104" fmla="*/ 0 w 588"/>
                      <a:gd name="T105" fmla="*/ 0 h 344"/>
                      <a:gd name="T106" fmla="*/ 0 w 588"/>
                      <a:gd name="T107" fmla="*/ 0 h 344"/>
                      <a:gd name="T108" fmla="*/ 0 w 588"/>
                      <a:gd name="T109" fmla="*/ 0 h 344"/>
                      <a:gd name="T110" fmla="*/ 0 w 588"/>
                      <a:gd name="T111" fmla="*/ 0 h 34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88"/>
                      <a:gd name="T169" fmla="*/ 0 h 344"/>
                      <a:gd name="T170" fmla="*/ 588 w 588"/>
                      <a:gd name="T171" fmla="*/ 344 h 34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88" h="344">
                        <a:moveTo>
                          <a:pt x="288" y="294"/>
                        </a:moveTo>
                        <a:lnTo>
                          <a:pt x="381" y="269"/>
                        </a:lnTo>
                        <a:lnTo>
                          <a:pt x="457" y="236"/>
                        </a:lnTo>
                        <a:lnTo>
                          <a:pt x="510" y="198"/>
                        </a:lnTo>
                        <a:lnTo>
                          <a:pt x="531" y="176"/>
                        </a:lnTo>
                        <a:lnTo>
                          <a:pt x="454" y="105"/>
                        </a:lnTo>
                        <a:lnTo>
                          <a:pt x="391" y="66"/>
                        </a:lnTo>
                        <a:lnTo>
                          <a:pt x="331" y="29"/>
                        </a:lnTo>
                        <a:lnTo>
                          <a:pt x="318" y="29"/>
                        </a:lnTo>
                        <a:lnTo>
                          <a:pt x="281" y="42"/>
                        </a:lnTo>
                        <a:lnTo>
                          <a:pt x="231" y="56"/>
                        </a:lnTo>
                        <a:lnTo>
                          <a:pt x="141" y="63"/>
                        </a:lnTo>
                        <a:lnTo>
                          <a:pt x="54" y="61"/>
                        </a:lnTo>
                        <a:lnTo>
                          <a:pt x="31" y="63"/>
                        </a:lnTo>
                        <a:lnTo>
                          <a:pt x="31" y="79"/>
                        </a:lnTo>
                        <a:lnTo>
                          <a:pt x="49" y="105"/>
                        </a:lnTo>
                        <a:lnTo>
                          <a:pt x="85" y="150"/>
                        </a:lnTo>
                        <a:lnTo>
                          <a:pt x="131" y="187"/>
                        </a:lnTo>
                        <a:lnTo>
                          <a:pt x="188" y="242"/>
                        </a:lnTo>
                        <a:lnTo>
                          <a:pt x="241" y="282"/>
                        </a:lnTo>
                        <a:lnTo>
                          <a:pt x="275" y="305"/>
                        </a:lnTo>
                        <a:lnTo>
                          <a:pt x="285" y="329"/>
                        </a:lnTo>
                        <a:lnTo>
                          <a:pt x="273" y="344"/>
                        </a:lnTo>
                        <a:lnTo>
                          <a:pt x="254" y="336"/>
                        </a:lnTo>
                        <a:lnTo>
                          <a:pt x="199" y="286"/>
                        </a:lnTo>
                        <a:lnTo>
                          <a:pt x="131" y="229"/>
                        </a:lnTo>
                        <a:lnTo>
                          <a:pt x="81" y="187"/>
                        </a:lnTo>
                        <a:lnTo>
                          <a:pt x="48" y="150"/>
                        </a:lnTo>
                        <a:lnTo>
                          <a:pt x="19" y="111"/>
                        </a:lnTo>
                        <a:lnTo>
                          <a:pt x="6" y="85"/>
                        </a:lnTo>
                        <a:lnTo>
                          <a:pt x="0" y="56"/>
                        </a:lnTo>
                        <a:lnTo>
                          <a:pt x="8" y="37"/>
                        </a:lnTo>
                        <a:lnTo>
                          <a:pt x="29" y="29"/>
                        </a:lnTo>
                        <a:lnTo>
                          <a:pt x="67" y="32"/>
                        </a:lnTo>
                        <a:lnTo>
                          <a:pt x="138" y="42"/>
                        </a:lnTo>
                        <a:lnTo>
                          <a:pt x="198" y="42"/>
                        </a:lnTo>
                        <a:lnTo>
                          <a:pt x="241" y="29"/>
                        </a:lnTo>
                        <a:lnTo>
                          <a:pt x="291" y="19"/>
                        </a:lnTo>
                        <a:lnTo>
                          <a:pt x="312" y="0"/>
                        </a:lnTo>
                        <a:lnTo>
                          <a:pt x="335" y="0"/>
                        </a:lnTo>
                        <a:lnTo>
                          <a:pt x="388" y="32"/>
                        </a:lnTo>
                        <a:lnTo>
                          <a:pt x="444" y="75"/>
                        </a:lnTo>
                        <a:lnTo>
                          <a:pt x="504" y="113"/>
                        </a:lnTo>
                        <a:lnTo>
                          <a:pt x="538" y="137"/>
                        </a:lnTo>
                        <a:lnTo>
                          <a:pt x="573" y="161"/>
                        </a:lnTo>
                        <a:lnTo>
                          <a:pt x="588" y="169"/>
                        </a:lnTo>
                        <a:lnTo>
                          <a:pt x="579" y="186"/>
                        </a:lnTo>
                        <a:lnTo>
                          <a:pt x="554" y="200"/>
                        </a:lnTo>
                        <a:lnTo>
                          <a:pt x="525" y="226"/>
                        </a:lnTo>
                        <a:lnTo>
                          <a:pt x="497" y="236"/>
                        </a:lnTo>
                        <a:lnTo>
                          <a:pt x="448" y="257"/>
                        </a:lnTo>
                        <a:lnTo>
                          <a:pt x="412" y="273"/>
                        </a:lnTo>
                        <a:lnTo>
                          <a:pt x="373" y="298"/>
                        </a:lnTo>
                        <a:lnTo>
                          <a:pt x="331" y="305"/>
                        </a:lnTo>
                        <a:lnTo>
                          <a:pt x="298" y="307"/>
                        </a:lnTo>
                        <a:lnTo>
                          <a:pt x="288" y="2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0" name="Freeform 306">
                    <a:extLst>
                      <a:ext uri="{FF2B5EF4-FFF2-40B4-BE49-F238E27FC236}">
                        <a16:creationId xmlns:a16="http://schemas.microsoft.com/office/drawing/2014/main" id="{79E5CD9A-D47A-4640-869B-35698641A2BA}"/>
                      </a:ext>
                    </a:extLst>
                  </p:cNvPr>
                  <p:cNvSpPr>
                    <a:spLocks/>
                  </p:cNvSpPr>
                  <p:nvPr/>
                </p:nvSpPr>
                <p:spPr bwMode="auto">
                  <a:xfrm>
                    <a:off x="4162" y="1095"/>
                    <a:ext cx="62" cy="40"/>
                  </a:xfrm>
                  <a:custGeom>
                    <a:avLst/>
                    <a:gdLst>
                      <a:gd name="T0" fmla="*/ 0 w 186"/>
                      <a:gd name="T1" fmla="*/ 0 h 118"/>
                      <a:gd name="T2" fmla="*/ 0 w 186"/>
                      <a:gd name="T3" fmla="*/ 0 h 118"/>
                      <a:gd name="T4" fmla="*/ 0 w 186"/>
                      <a:gd name="T5" fmla="*/ 0 h 118"/>
                      <a:gd name="T6" fmla="*/ 0 w 186"/>
                      <a:gd name="T7" fmla="*/ 0 h 118"/>
                      <a:gd name="T8" fmla="*/ 0 w 186"/>
                      <a:gd name="T9" fmla="*/ 0 h 118"/>
                      <a:gd name="T10" fmla="*/ 0 w 186"/>
                      <a:gd name="T11" fmla="*/ 0 h 118"/>
                      <a:gd name="T12" fmla="*/ 0 w 186"/>
                      <a:gd name="T13" fmla="*/ 0 h 118"/>
                      <a:gd name="T14" fmla="*/ 0 w 186"/>
                      <a:gd name="T15" fmla="*/ 0 h 118"/>
                      <a:gd name="T16" fmla="*/ 0 w 186"/>
                      <a:gd name="T17" fmla="*/ 0 h 118"/>
                      <a:gd name="T18" fmla="*/ 0 w 186"/>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6"/>
                      <a:gd name="T31" fmla="*/ 0 h 118"/>
                      <a:gd name="T32" fmla="*/ 186 w 186"/>
                      <a:gd name="T33" fmla="*/ 118 h 1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6" h="118">
                        <a:moveTo>
                          <a:pt x="157" y="14"/>
                        </a:moveTo>
                        <a:lnTo>
                          <a:pt x="118" y="45"/>
                        </a:lnTo>
                        <a:lnTo>
                          <a:pt x="82" y="74"/>
                        </a:lnTo>
                        <a:lnTo>
                          <a:pt x="29" y="93"/>
                        </a:lnTo>
                        <a:lnTo>
                          <a:pt x="0" y="102"/>
                        </a:lnTo>
                        <a:lnTo>
                          <a:pt x="23" y="118"/>
                        </a:lnTo>
                        <a:lnTo>
                          <a:pt x="61" y="112"/>
                        </a:lnTo>
                        <a:lnTo>
                          <a:pt x="119" y="74"/>
                        </a:lnTo>
                        <a:lnTo>
                          <a:pt x="186" y="0"/>
                        </a:lnTo>
                        <a:lnTo>
                          <a:pt x="15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8" name="Group 307">
                  <a:extLst>
                    <a:ext uri="{FF2B5EF4-FFF2-40B4-BE49-F238E27FC236}">
                      <a16:creationId xmlns:a16="http://schemas.microsoft.com/office/drawing/2014/main" id="{F2A8F60F-10FE-44F1-B474-566EE59CCA4E}"/>
                    </a:ext>
                  </a:extLst>
                </p:cNvPr>
                <p:cNvGrpSpPr>
                  <a:grpSpLocks/>
                </p:cNvGrpSpPr>
                <p:nvPr/>
              </p:nvGrpSpPr>
              <p:grpSpPr bwMode="auto">
                <a:xfrm>
                  <a:off x="4224" y="3402"/>
                  <a:ext cx="154" cy="387"/>
                  <a:chOff x="4024" y="1008"/>
                  <a:chExt cx="229" cy="517"/>
                </a:xfrm>
              </p:grpSpPr>
              <p:sp>
                <p:nvSpPr>
                  <p:cNvPr id="227" name="Freeform 308">
                    <a:extLst>
                      <a:ext uri="{FF2B5EF4-FFF2-40B4-BE49-F238E27FC236}">
                        <a16:creationId xmlns:a16="http://schemas.microsoft.com/office/drawing/2014/main" id="{5173B5E8-9828-4347-88CA-67E9EF67FF30}"/>
                      </a:ext>
                    </a:extLst>
                  </p:cNvPr>
                  <p:cNvSpPr>
                    <a:spLocks/>
                  </p:cNvSpPr>
                  <p:nvPr/>
                </p:nvSpPr>
                <p:spPr bwMode="auto">
                  <a:xfrm>
                    <a:off x="4028" y="1031"/>
                    <a:ext cx="121" cy="487"/>
                  </a:xfrm>
                  <a:custGeom>
                    <a:avLst/>
                    <a:gdLst>
                      <a:gd name="T0" fmla="*/ 0 w 361"/>
                      <a:gd name="T1" fmla="*/ 0 h 1460"/>
                      <a:gd name="T2" fmla="*/ 0 w 361"/>
                      <a:gd name="T3" fmla="*/ 0 h 1460"/>
                      <a:gd name="T4" fmla="*/ 0 w 361"/>
                      <a:gd name="T5" fmla="*/ 0 h 1460"/>
                      <a:gd name="T6" fmla="*/ 0 w 361"/>
                      <a:gd name="T7" fmla="*/ 0 h 1460"/>
                      <a:gd name="T8" fmla="*/ 0 w 361"/>
                      <a:gd name="T9" fmla="*/ 0 h 1460"/>
                      <a:gd name="T10" fmla="*/ 0 w 361"/>
                      <a:gd name="T11" fmla="*/ 0 h 1460"/>
                      <a:gd name="T12" fmla="*/ 0 w 361"/>
                      <a:gd name="T13" fmla="*/ 0 h 1460"/>
                      <a:gd name="T14" fmla="*/ 0 w 361"/>
                      <a:gd name="T15" fmla="*/ 0 h 1460"/>
                      <a:gd name="T16" fmla="*/ 0 w 361"/>
                      <a:gd name="T17" fmla="*/ 0 h 1460"/>
                      <a:gd name="T18" fmla="*/ 0 w 361"/>
                      <a:gd name="T19" fmla="*/ 0 h 1460"/>
                      <a:gd name="T20" fmla="*/ 0 w 361"/>
                      <a:gd name="T21" fmla="*/ 0 h 1460"/>
                      <a:gd name="T22" fmla="*/ 0 w 361"/>
                      <a:gd name="T23" fmla="*/ 0 h 1460"/>
                      <a:gd name="T24" fmla="*/ 0 w 361"/>
                      <a:gd name="T25" fmla="*/ 0 h 1460"/>
                      <a:gd name="T26" fmla="*/ 0 w 361"/>
                      <a:gd name="T27" fmla="*/ 0 h 1460"/>
                      <a:gd name="T28" fmla="*/ 0 w 361"/>
                      <a:gd name="T29" fmla="*/ 0 h 1460"/>
                      <a:gd name="T30" fmla="*/ 0 w 361"/>
                      <a:gd name="T31" fmla="*/ 0 h 1460"/>
                      <a:gd name="T32" fmla="*/ 0 w 361"/>
                      <a:gd name="T33" fmla="*/ 0 h 1460"/>
                      <a:gd name="T34" fmla="*/ 0 w 361"/>
                      <a:gd name="T35" fmla="*/ 0 h 1460"/>
                      <a:gd name="T36" fmla="*/ 0 w 361"/>
                      <a:gd name="T37" fmla="*/ 0 h 1460"/>
                      <a:gd name="T38" fmla="*/ 0 w 361"/>
                      <a:gd name="T39" fmla="*/ 0 h 1460"/>
                      <a:gd name="T40" fmla="*/ 0 w 361"/>
                      <a:gd name="T41" fmla="*/ 0 h 1460"/>
                      <a:gd name="T42" fmla="*/ 0 w 361"/>
                      <a:gd name="T43" fmla="*/ 0 h 1460"/>
                      <a:gd name="T44" fmla="*/ 0 w 361"/>
                      <a:gd name="T45" fmla="*/ 0 h 1460"/>
                      <a:gd name="T46" fmla="*/ 0 w 361"/>
                      <a:gd name="T47" fmla="*/ 0 h 1460"/>
                      <a:gd name="T48" fmla="*/ 0 w 361"/>
                      <a:gd name="T49" fmla="*/ 0 h 1460"/>
                      <a:gd name="T50" fmla="*/ 0 w 361"/>
                      <a:gd name="T51" fmla="*/ 0 h 1460"/>
                      <a:gd name="T52" fmla="*/ 0 w 361"/>
                      <a:gd name="T53" fmla="*/ 0 h 1460"/>
                      <a:gd name="T54" fmla="*/ 0 w 361"/>
                      <a:gd name="T55" fmla="*/ 0 h 1460"/>
                      <a:gd name="T56" fmla="*/ 0 w 361"/>
                      <a:gd name="T57" fmla="*/ 0 h 1460"/>
                      <a:gd name="T58" fmla="*/ 0 w 361"/>
                      <a:gd name="T59" fmla="*/ 0 h 1460"/>
                      <a:gd name="T60" fmla="*/ 0 w 361"/>
                      <a:gd name="T61" fmla="*/ 0 h 1460"/>
                      <a:gd name="T62" fmla="*/ 0 w 361"/>
                      <a:gd name="T63" fmla="*/ 0 h 1460"/>
                      <a:gd name="T64" fmla="*/ 0 w 361"/>
                      <a:gd name="T65" fmla="*/ 0 h 1460"/>
                      <a:gd name="T66" fmla="*/ 0 w 361"/>
                      <a:gd name="T67" fmla="*/ 0 h 1460"/>
                      <a:gd name="T68" fmla="*/ 0 w 361"/>
                      <a:gd name="T69" fmla="*/ 0 h 1460"/>
                      <a:gd name="T70" fmla="*/ 0 w 361"/>
                      <a:gd name="T71" fmla="*/ 0 h 1460"/>
                      <a:gd name="T72" fmla="*/ 0 w 361"/>
                      <a:gd name="T73" fmla="*/ 0 h 1460"/>
                      <a:gd name="T74" fmla="*/ 0 w 361"/>
                      <a:gd name="T75" fmla="*/ 0 h 1460"/>
                      <a:gd name="T76" fmla="*/ 0 w 361"/>
                      <a:gd name="T77" fmla="*/ 0 h 1460"/>
                      <a:gd name="T78" fmla="*/ 0 w 361"/>
                      <a:gd name="T79" fmla="*/ 0 h 1460"/>
                      <a:gd name="T80" fmla="*/ 0 w 361"/>
                      <a:gd name="T81" fmla="*/ 0 h 1460"/>
                      <a:gd name="T82" fmla="*/ 0 w 361"/>
                      <a:gd name="T83" fmla="*/ 0 h 1460"/>
                      <a:gd name="T84" fmla="*/ 0 w 361"/>
                      <a:gd name="T85" fmla="*/ 0 h 1460"/>
                      <a:gd name="T86" fmla="*/ 0 w 361"/>
                      <a:gd name="T87" fmla="*/ 0 h 1460"/>
                      <a:gd name="T88" fmla="*/ 0 w 361"/>
                      <a:gd name="T89" fmla="*/ 0 h 1460"/>
                      <a:gd name="T90" fmla="*/ 0 w 361"/>
                      <a:gd name="T91" fmla="*/ 0 h 1460"/>
                      <a:gd name="T92" fmla="*/ 0 w 361"/>
                      <a:gd name="T93" fmla="*/ 0 h 1460"/>
                      <a:gd name="T94" fmla="*/ 0 w 361"/>
                      <a:gd name="T95" fmla="*/ 0 h 1460"/>
                      <a:gd name="T96" fmla="*/ 0 w 361"/>
                      <a:gd name="T97" fmla="*/ 0 h 1460"/>
                      <a:gd name="T98" fmla="*/ 0 w 361"/>
                      <a:gd name="T99" fmla="*/ 0 h 1460"/>
                      <a:gd name="T100" fmla="*/ 0 w 361"/>
                      <a:gd name="T101" fmla="*/ 0 h 1460"/>
                      <a:gd name="T102" fmla="*/ 0 w 361"/>
                      <a:gd name="T103" fmla="*/ 0 h 1460"/>
                      <a:gd name="T104" fmla="*/ 0 w 361"/>
                      <a:gd name="T105" fmla="*/ 0 h 1460"/>
                      <a:gd name="T106" fmla="*/ 0 w 361"/>
                      <a:gd name="T107" fmla="*/ 0 h 1460"/>
                      <a:gd name="T108" fmla="*/ 0 w 361"/>
                      <a:gd name="T109" fmla="*/ 0 h 1460"/>
                      <a:gd name="T110" fmla="*/ 0 w 361"/>
                      <a:gd name="T111" fmla="*/ 0 h 146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61"/>
                      <a:gd name="T169" fmla="*/ 0 h 1460"/>
                      <a:gd name="T170" fmla="*/ 361 w 361"/>
                      <a:gd name="T171" fmla="*/ 1460 h 146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61" h="1460">
                        <a:moveTo>
                          <a:pt x="355" y="262"/>
                        </a:moveTo>
                        <a:lnTo>
                          <a:pt x="361" y="316"/>
                        </a:lnTo>
                        <a:lnTo>
                          <a:pt x="361" y="605"/>
                        </a:lnTo>
                        <a:lnTo>
                          <a:pt x="335" y="994"/>
                        </a:lnTo>
                        <a:lnTo>
                          <a:pt x="337" y="1241"/>
                        </a:lnTo>
                        <a:lnTo>
                          <a:pt x="350" y="1412"/>
                        </a:lnTo>
                        <a:lnTo>
                          <a:pt x="337" y="1460"/>
                        </a:lnTo>
                        <a:lnTo>
                          <a:pt x="316" y="1449"/>
                        </a:lnTo>
                        <a:lnTo>
                          <a:pt x="194" y="1355"/>
                        </a:lnTo>
                        <a:lnTo>
                          <a:pt x="163" y="1337"/>
                        </a:lnTo>
                        <a:lnTo>
                          <a:pt x="144" y="1310"/>
                        </a:lnTo>
                        <a:lnTo>
                          <a:pt x="113" y="1274"/>
                        </a:lnTo>
                        <a:lnTo>
                          <a:pt x="71" y="1237"/>
                        </a:lnTo>
                        <a:lnTo>
                          <a:pt x="50" y="1187"/>
                        </a:lnTo>
                        <a:lnTo>
                          <a:pt x="0" y="1144"/>
                        </a:lnTo>
                        <a:lnTo>
                          <a:pt x="0" y="1118"/>
                        </a:lnTo>
                        <a:lnTo>
                          <a:pt x="26" y="1084"/>
                        </a:lnTo>
                        <a:lnTo>
                          <a:pt x="37" y="1041"/>
                        </a:lnTo>
                        <a:lnTo>
                          <a:pt x="31" y="1018"/>
                        </a:lnTo>
                        <a:lnTo>
                          <a:pt x="18" y="981"/>
                        </a:lnTo>
                        <a:lnTo>
                          <a:pt x="14" y="954"/>
                        </a:lnTo>
                        <a:lnTo>
                          <a:pt x="33" y="912"/>
                        </a:lnTo>
                        <a:lnTo>
                          <a:pt x="33" y="884"/>
                        </a:lnTo>
                        <a:lnTo>
                          <a:pt x="13" y="829"/>
                        </a:lnTo>
                        <a:lnTo>
                          <a:pt x="13" y="797"/>
                        </a:lnTo>
                        <a:lnTo>
                          <a:pt x="24" y="773"/>
                        </a:lnTo>
                        <a:lnTo>
                          <a:pt x="45" y="744"/>
                        </a:lnTo>
                        <a:lnTo>
                          <a:pt x="44" y="694"/>
                        </a:lnTo>
                        <a:lnTo>
                          <a:pt x="31" y="653"/>
                        </a:lnTo>
                        <a:lnTo>
                          <a:pt x="44" y="605"/>
                        </a:lnTo>
                        <a:lnTo>
                          <a:pt x="56" y="594"/>
                        </a:lnTo>
                        <a:lnTo>
                          <a:pt x="45" y="550"/>
                        </a:lnTo>
                        <a:lnTo>
                          <a:pt x="18" y="503"/>
                        </a:lnTo>
                        <a:lnTo>
                          <a:pt x="13" y="473"/>
                        </a:lnTo>
                        <a:lnTo>
                          <a:pt x="18" y="444"/>
                        </a:lnTo>
                        <a:lnTo>
                          <a:pt x="52" y="418"/>
                        </a:lnTo>
                        <a:lnTo>
                          <a:pt x="50" y="397"/>
                        </a:lnTo>
                        <a:lnTo>
                          <a:pt x="14" y="331"/>
                        </a:lnTo>
                        <a:lnTo>
                          <a:pt x="2" y="279"/>
                        </a:lnTo>
                        <a:lnTo>
                          <a:pt x="13" y="250"/>
                        </a:lnTo>
                        <a:lnTo>
                          <a:pt x="45" y="223"/>
                        </a:lnTo>
                        <a:lnTo>
                          <a:pt x="37" y="200"/>
                        </a:lnTo>
                        <a:lnTo>
                          <a:pt x="14" y="173"/>
                        </a:lnTo>
                        <a:lnTo>
                          <a:pt x="14" y="144"/>
                        </a:lnTo>
                        <a:lnTo>
                          <a:pt x="52" y="124"/>
                        </a:lnTo>
                        <a:lnTo>
                          <a:pt x="68" y="103"/>
                        </a:lnTo>
                        <a:lnTo>
                          <a:pt x="37" y="60"/>
                        </a:lnTo>
                        <a:lnTo>
                          <a:pt x="37" y="37"/>
                        </a:lnTo>
                        <a:lnTo>
                          <a:pt x="74" y="23"/>
                        </a:lnTo>
                        <a:lnTo>
                          <a:pt x="77" y="0"/>
                        </a:lnTo>
                        <a:lnTo>
                          <a:pt x="118" y="60"/>
                        </a:lnTo>
                        <a:lnTo>
                          <a:pt x="169" y="123"/>
                        </a:lnTo>
                        <a:lnTo>
                          <a:pt x="231" y="173"/>
                        </a:lnTo>
                        <a:lnTo>
                          <a:pt x="281" y="213"/>
                        </a:lnTo>
                        <a:lnTo>
                          <a:pt x="335" y="244"/>
                        </a:lnTo>
                        <a:lnTo>
                          <a:pt x="355" y="26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8" name="Freeform 309">
                    <a:extLst>
                      <a:ext uri="{FF2B5EF4-FFF2-40B4-BE49-F238E27FC236}">
                        <a16:creationId xmlns:a16="http://schemas.microsoft.com/office/drawing/2014/main" id="{B626868A-C785-40E7-8B1F-81EF902EF7B5}"/>
                      </a:ext>
                    </a:extLst>
                  </p:cNvPr>
                  <p:cNvSpPr>
                    <a:spLocks/>
                  </p:cNvSpPr>
                  <p:nvPr/>
                </p:nvSpPr>
                <p:spPr bwMode="auto">
                  <a:xfrm>
                    <a:off x="4024" y="1039"/>
                    <a:ext cx="35" cy="370"/>
                  </a:xfrm>
                  <a:custGeom>
                    <a:avLst/>
                    <a:gdLst>
                      <a:gd name="T0" fmla="*/ 0 w 105"/>
                      <a:gd name="T1" fmla="*/ 0 h 1112"/>
                      <a:gd name="T2" fmla="*/ 0 w 105"/>
                      <a:gd name="T3" fmla="*/ 0 h 1112"/>
                      <a:gd name="T4" fmla="*/ 0 w 105"/>
                      <a:gd name="T5" fmla="*/ 0 h 1112"/>
                      <a:gd name="T6" fmla="*/ 0 w 105"/>
                      <a:gd name="T7" fmla="*/ 0 h 1112"/>
                      <a:gd name="T8" fmla="*/ 0 w 105"/>
                      <a:gd name="T9" fmla="*/ 0 h 1112"/>
                      <a:gd name="T10" fmla="*/ 0 w 105"/>
                      <a:gd name="T11" fmla="*/ 0 h 1112"/>
                      <a:gd name="T12" fmla="*/ 0 w 105"/>
                      <a:gd name="T13" fmla="*/ 0 h 1112"/>
                      <a:gd name="T14" fmla="*/ 0 w 105"/>
                      <a:gd name="T15" fmla="*/ 0 h 1112"/>
                      <a:gd name="T16" fmla="*/ 0 w 105"/>
                      <a:gd name="T17" fmla="*/ 0 h 1112"/>
                      <a:gd name="T18" fmla="*/ 0 w 105"/>
                      <a:gd name="T19" fmla="*/ 0 h 1112"/>
                      <a:gd name="T20" fmla="*/ 0 w 105"/>
                      <a:gd name="T21" fmla="*/ 0 h 1112"/>
                      <a:gd name="T22" fmla="*/ 0 w 105"/>
                      <a:gd name="T23" fmla="*/ 0 h 1112"/>
                      <a:gd name="T24" fmla="*/ 0 w 105"/>
                      <a:gd name="T25" fmla="*/ 0 h 1112"/>
                      <a:gd name="T26" fmla="*/ 0 w 105"/>
                      <a:gd name="T27" fmla="*/ 0 h 1112"/>
                      <a:gd name="T28" fmla="*/ 0 w 105"/>
                      <a:gd name="T29" fmla="*/ 0 h 1112"/>
                      <a:gd name="T30" fmla="*/ 0 w 105"/>
                      <a:gd name="T31" fmla="*/ 0 h 1112"/>
                      <a:gd name="T32" fmla="*/ 0 w 105"/>
                      <a:gd name="T33" fmla="*/ 0 h 1112"/>
                      <a:gd name="T34" fmla="*/ 0 w 105"/>
                      <a:gd name="T35" fmla="*/ 0 h 1112"/>
                      <a:gd name="T36" fmla="*/ 0 w 105"/>
                      <a:gd name="T37" fmla="*/ 0 h 1112"/>
                      <a:gd name="T38" fmla="*/ 0 w 105"/>
                      <a:gd name="T39" fmla="*/ 0 h 1112"/>
                      <a:gd name="T40" fmla="*/ 0 w 105"/>
                      <a:gd name="T41" fmla="*/ 0 h 1112"/>
                      <a:gd name="T42" fmla="*/ 0 w 105"/>
                      <a:gd name="T43" fmla="*/ 0 h 1112"/>
                      <a:gd name="T44" fmla="*/ 0 w 105"/>
                      <a:gd name="T45" fmla="*/ 0 h 1112"/>
                      <a:gd name="T46" fmla="*/ 0 w 105"/>
                      <a:gd name="T47" fmla="*/ 0 h 1112"/>
                      <a:gd name="T48" fmla="*/ 0 w 105"/>
                      <a:gd name="T49" fmla="*/ 0 h 1112"/>
                      <a:gd name="T50" fmla="*/ 0 w 105"/>
                      <a:gd name="T51" fmla="*/ 0 h 1112"/>
                      <a:gd name="T52" fmla="*/ 0 w 105"/>
                      <a:gd name="T53" fmla="*/ 0 h 1112"/>
                      <a:gd name="T54" fmla="*/ 0 w 105"/>
                      <a:gd name="T55" fmla="*/ 0 h 1112"/>
                      <a:gd name="T56" fmla="*/ 0 w 105"/>
                      <a:gd name="T57" fmla="*/ 0 h 1112"/>
                      <a:gd name="T58" fmla="*/ 0 w 105"/>
                      <a:gd name="T59" fmla="*/ 0 h 1112"/>
                      <a:gd name="T60" fmla="*/ 0 w 105"/>
                      <a:gd name="T61" fmla="*/ 0 h 1112"/>
                      <a:gd name="T62" fmla="*/ 0 w 105"/>
                      <a:gd name="T63" fmla="*/ 0 h 1112"/>
                      <a:gd name="T64" fmla="*/ 0 w 105"/>
                      <a:gd name="T65" fmla="*/ 0 h 1112"/>
                      <a:gd name="T66" fmla="*/ 0 w 105"/>
                      <a:gd name="T67" fmla="*/ 0 h 1112"/>
                      <a:gd name="T68" fmla="*/ 0 w 105"/>
                      <a:gd name="T69" fmla="*/ 0 h 1112"/>
                      <a:gd name="T70" fmla="*/ 0 w 105"/>
                      <a:gd name="T71" fmla="*/ 0 h 1112"/>
                      <a:gd name="T72" fmla="*/ 0 w 105"/>
                      <a:gd name="T73" fmla="*/ 0 h 1112"/>
                      <a:gd name="T74" fmla="*/ 0 w 105"/>
                      <a:gd name="T75" fmla="*/ 0 h 1112"/>
                      <a:gd name="T76" fmla="*/ 0 w 105"/>
                      <a:gd name="T77" fmla="*/ 0 h 1112"/>
                      <a:gd name="T78" fmla="*/ 0 w 105"/>
                      <a:gd name="T79" fmla="*/ 0 h 1112"/>
                      <a:gd name="T80" fmla="*/ 0 w 105"/>
                      <a:gd name="T81" fmla="*/ 0 h 1112"/>
                      <a:gd name="T82" fmla="*/ 0 w 105"/>
                      <a:gd name="T83" fmla="*/ 0 h 1112"/>
                      <a:gd name="T84" fmla="*/ 0 w 105"/>
                      <a:gd name="T85" fmla="*/ 0 h 1112"/>
                      <a:gd name="T86" fmla="*/ 0 w 105"/>
                      <a:gd name="T87" fmla="*/ 0 h 1112"/>
                      <a:gd name="T88" fmla="*/ 0 w 105"/>
                      <a:gd name="T89" fmla="*/ 0 h 1112"/>
                      <a:gd name="T90" fmla="*/ 0 w 105"/>
                      <a:gd name="T91" fmla="*/ 0 h 1112"/>
                      <a:gd name="T92" fmla="*/ 0 w 105"/>
                      <a:gd name="T93" fmla="*/ 0 h 1112"/>
                      <a:gd name="T94" fmla="*/ 0 w 105"/>
                      <a:gd name="T95" fmla="*/ 0 h 1112"/>
                      <a:gd name="T96" fmla="*/ 0 w 105"/>
                      <a:gd name="T97" fmla="*/ 0 h 111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5"/>
                      <a:gd name="T148" fmla="*/ 0 h 1112"/>
                      <a:gd name="T149" fmla="*/ 105 w 105"/>
                      <a:gd name="T150" fmla="*/ 1112 h 111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5" h="1112">
                        <a:moveTo>
                          <a:pt x="52" y="0"/>
                        </a:moveTo>
                        <a:lnTo>
                          <a:pt x="71" y="37"/>
                        </a:lnTo>
                        <a:lnTo>
                          <a:pt x="88" y="61"/>
                        </a:lnTo>
                        <a:lnTo>
                          <a:pt x="105" y="77"/>
                        </a:lnTo>
                        <a:lnTo>
                          <a:pt x="100" y="95"/>
                        </a:lnTo>
                        <a:lnTo>
                          <a:pt x="84" y="108"/>
                        </a:lnTo>
                        <a:lnTo>
                          <a:pt x="58" y="114"/>
                        </a:lnTo>
                        <a:lnTo>
                          <a:pt x="39" y="130"/>
                        </a:lnTo>
                        <a:lnTo>
                          <a:pt x="44" y="150"/>
                        </a:lnTo>
                        <a:lnTo>
                          <a:pt x="57" y="161"/>
                        </a:lnTo>
                        <a:lnTo>
                          <a:pt x="78" y="187"/>
                        </a:lnTo>
                        <a:lnTo>
                          <a:pt x="78" y="201"/>
                        </a:lnTo>
                        <a:lnTo>
                          <a:pt x="71" y="214"/>
                        </a:lnTo>
                        <a:lnTo>
                          <a:pt x="52" y="227"/>
                        </a:lnTo>
                        <a:lnTo>
                          <a:pt x="34" y="239"/>
                        </a:lnTo>
                        <a:lnTo>
                          <a:pt x="31" y="258"/>
                        </a:lnTo>
                        <a:lnTo>
                          <a:pt x="37" y="277"/>
                        </a:lnTo>
                        <a:lnTo>
                          <a:pt x="52" y="314"/>
                        </a:lnTo>
                        <a:lnTo>
                          <a:pt x="65" y="343"/>
                        </a:lnTo>
                        <a:lnTo>
                          <a:pt x="78" y="364"/>
                        </a:lnTo>
                        <a:lnTo>
                          <a:pt x="78" y="387"/>
                        </a:lnTo>
                        <a:lnTo>
                          <a:pt x="71" y="408"/>
                        </a:lnTo>
                        <a:lnTo>
                          <a:pt x="52" y="427"/>
                        </a:lnTo>
                        <a:lnTo>
                          <a:pt x="39" y="445"/>
                        </a:lnTo>
                        <a:lnTo>
                          <a:pt x="44" y="476"/>
                        </a:lnTo>
                        <a:lnTo>
                          <a:pt x="75" y="524"/>
                        </a:lnTo>
                        <a:lnTo>
                          <a:pt x="88" y="550"/>
                        </a:lnTo>
                        <a:lnTo>
                          <a:pt x="89" y="574"/>
                        </a:lnTo>
                        <a:lnTo>
                          <a:pt x="78" y="593"/>
                        </a:lnTo>
                        <a:lnTo>
                          <a:pt x="63" y="611"/>
                        </a:lnTo>
                        <a:lnTo>
                          <a:pt x="58" y="637"/>
                        </a:lnTo>
                        <a:lnTo>
                          <a:pt x="68" y="668"/>
                        </a:lnTo>
                        <a:lnTo>
                          <a:pt x="81" y="701"/>
                        </a:lnTo>
                        <a:lnTo>
                          <a:pt x="88" y="724"/>
                        </a:lnTo>
                        <a:lnTo>
                          <a:pt x="81" y="739"/>
                        </a:lnTo>
                        <a:lnTo>
                          <a:pt x="65" y="756"/>
                        </a:lnTo>
                        <a:lnTo>
                          <a:pt x="44" y="774"/>
                        </a:lnTo>
                        <a:lnTo>
                          <a:pt x="34" y="793"/>
                        </a:lnTo>
                        <a:lnTo>
                          <a:pt x="44" y="826"/>
                        </a:lnTo>
                        <a:lnTo>
                          <a:pt x="65" y="861"/>
                        </a:lnTo>
                        <a:lnTo>
                          <a:pt x="75" y="887"/>
                        </a:lnTo>
                        <a:lnTo>
                          <a:pt x="78" y="908"/>
                        </a:lnTo>
                        <a:lnTo>
                          <a:pt x="71" y="918"/>
                        </a:lnTo>
                        <a:lnTo>
                          <a:pt x="50" y="918"/>
                        </a:lnTo>
                        <a:lnTo>
                          <a:pt x="44" y="964"/>
                        </a:lnTo>
                        <a:lnTo>
                          <a:pt x="57" y="993"/>
                        </a:lnTo>
                        <a:lnTo>
                          <a:pt x="68" y="1014"/>
                        </a:lnTo>
                        <a:lnTo>
                          <a:pt x="71" y="1032"/>
                        </a:lnTo>
                        <a:lnTo>
                          <a:pt x="71" y="1050"/>
                        </a:lnTo>
                        <a:lnTo>
                          <a:pt x="50" y="1076"/>
                        </a:lnTo>
                        <a:lnTo>
                          <a:pt x="21" y="1112"/>
                        </a:lnTo>
                        <a:lnTo>
                          <a:pt x="2" y="1100"/>
                        </a:lnTo>
                        <a:lnTo>
                          <a:pt x="8" y="1071"/>
                        </a:lnTo>
                        <a:lnTo>
                          <a:pt x="37" y="1024"/>
                        </a:lnTo>
                        <a:lnTo>
                          <a:pt x="34" y="995"/>
                        </a:lnTo>
                        <a:lnTo>
                          <a:pt x="21" y="961"/>
                        </a:lnTo>
                        <a:lnTo>
                          <a:pt x="13" y="932"/>
                        </a:lnTo>
                        <a:lnTo>
                          <a:pt x="25" y="908"/>
                        </a:lnTo>
                        <a:lnTo>
                          <a:pt x="37" y="900"/>
                        </a:lnTo>
                        <a:lnTo>
                          <a:pt x="39" y="881"/>
                        </a:lnTo>
                        <a:lnTo>
                          <a:pt x="25" y="845"/>
                        </a:lnTo>
                        <a:lnTo>
                          <a:pt x="8" y="814"/>
                        </a:lnTo>
                        <a:lnTo>
                          <a:pt x="0" y="782"/>
                        </a:lnTo>
                        <a:lnTo>
                          <a:pt x="8" y="745"/>
                        </a:lnTo>
                        <a:lnTo>
                          <a:pt x="37" y="731"/>
                        </a:lnTo>
                        <a:lnTo>
                          <a:pt x="46" y="714"/>
                        </a:lnTo>
                        <a:lnTo>
                          <a:pt x="44" y="689"/>
                        </a:lnTo>
                        <a:lnTo>
                          <a:pt x="37" y="664"/>
                        </a:lnTo>
                        <a:lnTo>
                          <a:pt x="27" y="631"/>
                        </a:lnTo>
                        <a:lnTo>
                          <a:pt x="27" y="606"/>
                        </a:lnTo>
                        <a:lnTo>
                          <a:pt x="39" y="589"/>
                        </a:lnTo>
                        <a:lnTo>
                          <a:pt x="57" y="568"/>
                        </a:lnTo>
                        <a:lnTo>
                          <a:pt x="57" y="556"/>
                        </a:lnTo>
                        <a:lnTo>
                          <a:pt x="44" y="526"/>
                        </a:lnTo>
                        <a:lnTo>
                          <a:pt x="18" y="489"/>
                        </a:lnTo>
                        <a:lnTo>
                          <a:pt x="8" y="461"/>
                        </a:lnTo>
                        <a:lnTo>
                          <a:pt x="8" y="439"/>
                        </a:lnTo>
                        <a:lnTo>
                          <a:pt x="15" y="418"/>
                        </a:lnTo>
                        <a:lnTo>
                          <a:pt x="31" y="401"/>
                        </a:lnTo>
                        <a:lnTo>
                          <a:pt x="46" y="382"/>
                        </a:lnTo>
                        <a:lnTo>
                          <a:pt x="46" y="368"/>
                        </a:lnTo>
                        <a:lnTo>
                          <a:pt x="13" y="300"/>
                        </a:lnTo>
                        <a:lnTo>
                          <a:pt x="6" y="274"/>
                        </a:lnTo>
                        <a:lnTo>
                          <a:pt x="0" y="251"/>
                        </a:lnTo>
                        <a:lnTo>
                          <a:pt x="13" y="230"/>
                        </a:lnTo>
                        <a:lnTo>
                          <a:pt x="27" y="214"/>
                        </a:lnTo>
                        <a:lnTo>
                          <a:pt x="39" y="201"/>
                        </a:lnTo>
                        <a:lnTo>
                          <a:pt x="39" y="189"/>
                        </a:lnTo>
                        <a:lnTo>
                          <a:pt x="27" y="170"/>
                        </a:lnTo>
                        <a:lnTo>
                          <a:pt x="8" y="150"/>
                        </a:lnTo>
                        <a:lnTo>
                          <a:pt x="8" y="130"/>
                        </a:lnTo>
                        <a:lnTo>
                          <a:pt x="21" y="111"/>
                        </a:lnTo>
                        <a:lnTo>
                          <a:pt x="39" y="95"/>
                        </a:lnTo>
                        <a:lnTo>
                          <a:pt x="57" y="87"/>
                        </a:lnTo>
                        <a:lnTo>
                          <a:pt x="65" y="74"/>
                        </a:lnTo>
                        <a:lnTo>
                          <a:pt x="58" y="58"/>
                        </a:lnTo>
                        <a:lnTo>
                          <a:pt x="46" y="39"/>
                        </a:lnTo>
                        <a:lnTo>
                          <a:pt x="39" y="20"/>
                        </a:ln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9" name="Freeform 310">
                    <a:extLst>
                      <a:ext uri="{FF2B5EF4-FFF2-40B4-BE49-F238E27FC236}">
                        <a16:creationId xmlns:a16="http://schemas.microsoft.com/office/drawing/2014/main" id="{87AECAFA-B178-471B-9CCF-284539790FB2}"/>
                      </a:ext>
                    </a:extLst>
                  </p:cNvPr>
                  <p:cNvSpPr>
                    <a:spLocks/>
                  </p:cNvSpPr>
                  <p:nvPr/>
                </p:nvSpPr>
                <p:spPr bwMode="auto">
                  <a:xfrm>
                    <a:off x="4118" y="1129"/>
                    <a:ext cx="32" cy="300"/>
                  </a:xfrm>
                  <a:custGeom>
                    <a:avLst/>
                    <a:gdLst>
                      <a:gd name="T0" fmla="*/ 0 w 97"/>
                      <a:gd name="T1" fmla="*/ 0 h 900"/>
                      <a:gd name="T2" fmla="*/ 0 w 97"/>
                      <a:gd name="T3" fmla="*/ 0 h 900"/>
                      <a:gd name="T4" fmla="*/ 0 w 97"/>
                      <a:gd name="T5" fmla="*/ 0 h 900"/>
                      <a:gd name="T6" fmla="*/ 0 w 97"/>
                      <a:gd name="T7" fmla="*/ 0 h 900"/>
                      <a:gd name="T8" fmla="*/ 0 w 97"/>
                      <a:gd name="T9" fmla="*/ 0 h 900"/>
                      <a:gd name="T10" fmla="*/ 0 w 97"/>
                      <a:gd name="T11" fmla="*/ 0 h 900"/>
                      <a:gd name="T12" fmla="*/ 0 w 97"/>
                      <a:gd name="T13" fmla="*/ 0 h 900"/>
                      <a:gd name="T14" fmla="*/ 0 w 97"/>
                      <a:gd name="T15" fmla="*/ 0 h 900"/>
                      <a:gd name="T16" fmla="*/ 0 w 97"/>
                      <a:gd name="T17" fmla="*/ 0 h 900"/>
                      <a:gd name="T18" fmla="*/ 0 w 97"/>
                      <a:gd name="T19" fmla="*/ 0 h 900"/>
                      <a:gd name="T20" fmla="*/ 0 w 97"/>
                      <a:gd name="T21" fmla="*/ 0 h 900"/>
                      <a:gd name="T22" fmla="*/ 0 w 97"/>
                      <a:gd name="T23" fmla="*/ 0 h 900"/>
                      <a:gd name="T24" fmla="*/ 0 w 97"/>
                      <a:gd name="T25" fmla="*/ 0 h 900"/>
                      <a:gd name="T26" fmla="*/ 0 w 97"/>
                      <a:gd name="T27" fmla="*/ 0 h 900"/>
                      <a:gd name="T28" fmla="*/ 0 w 97"/>
                      <a:gd name="T29" fmla="*/ 0 h 900"/>
                      <a:gd name="T30" fmla="*/ 0 w 97"/>
                      <a:gd name="T31" fmla="*/ 0 h 900"/>
                      <a:gd name="T32" fmla="*/ 0 w 97"/>
                      <a:gd name="T33" fmla="*/ 0 h 900"/>
                      <a:gd name="T34" fmla="*/ 0 w 97"/>
                      <a:gd name="T35" fmla="*/ 0 h 900"/>
                      <a:gd name="T36" fmla="*/ 0 w 97"/>
                      <a:gd name="T37" fmla="*/ 0 h 900"/>
                      <a:gd name="T38" fmla="*/ 0 w 97"/>
                      <a:gd name="T39" fmla="*/ 0 h 900"/>
                      <a:gd name="T40" fmla="*/ 0 w 97"/>
                      <a:gd name="T41" fmla="*/ 0 h 900"/>
                      <a:gd name="T42" fmla="*/ 0 w 97"/>
                      <a:gd name="T43" fmla="*/ 0 h 900"/>
                      <a:gd name="T44" fmla="*/ 0 w 97"/>
                      <a:gd name="T45" fmla="*/ 0 h 900"/>
                      <a:gd name="T46" fmla="*/ 0 w 97"/>
                      <a:gd name="T47" fmla="*/ 0 h 900"/>
                      <a:gd name="T48" fmla="*/ 0 w 97"/>
                      <a:gd name="T49" fmla="*/ 0 h 900"/>
                      <a:gd name="T50" fmla="*/ 0 w 97"/>
                      <a:gd name="T51" fmla="*/ 0 h 900"/>
                      <a:gd name="T52" fmla="*/ 0 w 97"/>
                      <a:gd name="T53" fmla="*/ 0 h 900"/>
                      <a:gd name="T54" fmla="*/ 0 w 97"/>
                      <a:gd name="T55" fmla="*/ 0 h 900"/>
                      <a:gd name="T56" fmla="*/ 0 w 97"/>
                      <a:gd name="T57" fmla="*/ 0 h 900"/>
                      <a:gd name="T58" fmla="*/ 0 w 97"/>
                      <a:gd name="T59" fmla="*/ 0 h 900"/>
                      <a:gd name="T60" fmla="*/ 0 w 97"/>
                      <a:gd name="T61" fmla="*/ 0 h 900"/>
                      <a:gd name="T62" fmla="*/ 0 w 97"/>
                      <a:gd name="T63" fmla="*/ 0 h 900"/>
                      <a:gd name="T64" fmla="*/ 0 w 97"/>
                      <a:gd name="T65" fmla="*/ 0 h 900"/>
                      <a:gd name="T66" fmla="*/ 0 w 97"/>
                      <a:gd name="T67" fmla="*/ 0 h 9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7"/>
                      <a:gd name="T103" fmla="*/ 0 h 900"/>
                      <a:gd name="T104" fmla="*/ 97 w 97"/>
                      <a:gd name="T105" fmla="*/ 900 h 90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7" h="900">
                        <a:moveTo>
                          <a:pt x="74" y="0"/>
                        </a:moveTo>
                        <a:lnTo>
                          <a:pt x="87" y="24"/>
                        </a:lnTo>
                        <a:lnTo>
                          <a:pt x="97" y="68"/>
                        </a:lnTo>
                        <a:lnTo>
                          <a:pt x="92" y="87"/>
                        </a:lnTo>
                        <a:lnTo>
                          <a:pt x="66" y="100"/>
                        </a:lnTo>
                        <a:lnTo>
                          <a:pt x="50" y="112"/>
                        </a:lnTo>
                        <a:lnTo>
                          <a:pt x="50" y="147"/>
                        </a:lnTo>
                        <a:lnTo>
                          <a:pt x="62" y="181"/>
                        </a:lnTo>
                        <a:lnTo>
                          <a:pt x="79" y="204"/>
                        </a:lnTo>
                        <a:lnTo>
                          <a:pt x="81" y="247"/>
                        </a:lnTo>
                        <a:lnTo>
                          <a:pt x="72" y="262"/>
                        </a:lnTo>
                        <a:lnTo>
                          <a:pt x="56" y="281"/>
                        </a:lnTo>
                        <a:lnTo>
                          <a:pt x="53" y="310"/>
                        </a:lnTo>
                        <a:lnTo>
                          <a:pt x="62" y="337"/>
                        </a:lnTo>
                        <a:lnTo>
                          <a:pt x="74" y="360"/>
                        </a:lnTo>
                        <a:lnTo>
                          <a:pt x="81" y="397"/>
                        </a:lnTo>
                        <a:lnTo>
                          <a:pt x="81" y="418"/>
                        </a:lnTo>
                        <a:lnTo>
                          <a:pt x="68" y="442"/>
                        </a:lnTo>
                        <a:lnTo>
                          <a:pt x="47" y="462"/>
                        </a:lnTo>
                        <a:lnTo>
                          <a:pt x="47" y="481"/>
                        </a:lnTo>
                        <a:lnTo>
                          <a:pt x="53" y="537"/>
                        </a:lnTo>
                        <a:lnTo>
                          <a:pt x="74" y="560"/>
                        </a:lnTo>
                        <a:lnTo>
                          <a:pt x="87" y="584"/>
                        </a:lnTo>
                        <a:lnTo>
                          <a:pt x="81" y="612"/>
                        </a:lnTo>
                        <a:lnTo>
                          <a:pt x="50" y="631"/>
                        </a:lnTo>
                        <a:lnTo>
                          <a:pt x="35" y="650"/>
                        </a:lnTo>
                        <a:lnTo>
                          <a:pt x="31" y="684"/>
                        </a:lnTo>
                        <a:lnTo>
                          <a:pt x="47" y="729"/>
                        </a:lnTo>
                        <a:lnTo>
                          <a:pt x="60" y="773"/>
                        </a:lnTo>
                        <a:lnTo>
                          <a:pt x="60" y="797"/>
                        </a:lnTo>
                        <a:lnTo>
                          <a:pt x="53" y="831"/>
                        </a:lnTo>
                        <a:lnTo>
                          <a:pt x="35" y="837"/>
                        </a:lnTo>
                        <a:lnTo>
                          <a:pt x="23" y="862"/>
                        </a:lnTo>
                        <a:lnTo>
                          <a:pt x="23" y="891"/>
                        </a:lnTo>
                        <a:lnTo>
                          <a:pt x="0" y="900"/>
                        </a:lnTo>
                        <a:lnTo>
                          <a:pt x="10" y="868"/>
                        </a:lnTo>
                        <a:lnTo>
                          <a:pt x="29" y="831"/>
                        </a:lnTo>
                        <a:lnTo>
                          <a:pt x="35" y="805"/>
                        </a:lnTo>
                        <a:lnTo>
                          <a:pt x="35" y="755"/>
                        </a:lnTo>
                        <a:lnTo>
                          <a:pt x="23" y="712"/>
                        </a:lnTo>
                        <a:lnTo>
                          <a:pt x="18" y="679"/>
                        </a:lnTo>
                        <a:lnTo>
                          <a:pt x="16" y="644"/>
                        </a:lnTo>
                        <a:lnTo>
                          <a:pt x="37" y="616"/>
                        </a:lnTo>
                        <a:lnTo>
                          <a:pt x="50" y="597"/>
                        </a:lnTo>
                        <a:lnTo>
                          <a:pt x="42" y="560"/>
                        </a:lnTo>
                        <a:lnTo>
                          <a:pt x="23" y="531"/>
                        </a:lnTo>
                        <a:lnTo>
                          <a:pt x="18" y="505"/>
                        </a:lnTo>
                        <a:lnTo>
                          <a:pt x="16" y="468"/>
                        </a:lnTo>
                        <a:lnTo>
                          <a:pt x="24" y="444"/>
                        </a:lnTo>
                        <a:lnTo>
                          <a:pt x="42" y="418"/>
                        </a:lnTo>
                        <a:lnTo>
                          <a:pt x="53" y="400"/>
                        </a:lnTo>
                        <a:lnTo>
                          <a:pt x="53" y="381"/>
                        </a:lnTo>
                        <a:lnTo>
                          <a:pt x="42" y="360"/>
                        </a:lnTo>
                        <a:lnTo>
                          <a:pt x="29" y="318"/>
                        </a:lnTo>
                        <a:lnTo>
                          <a:pt x="29" y="292"/>
                        </a:lnTo>
                        <a:lnTo>
                          <a:pt x="35" y="266"/>
                        </a:lnTo>
                        <a:lnTo>
                          <a:pt x="47" y="247"/>
                        </a:lnTo>
                        <a:lnTo>
                          <a:pt x="50" y="229"/>
                        </a:lnTo>
                        <a:lnTo>
                          <a:pt x="47" y="205"/>
                        </a:lnTo>
                        <a:lnTo>
                          <a:pt x="31" y="173"/>
                        </a:lnTo>
                        <a:lnTo>
                          <a:pt x="23" y="150"/>
                        </a:lnTo>
                        <a:lnTo>
                          <a:pt x="24" y="110"/>
                        </a:lnTo>
                        <a:lnTo>
                          <a:pt x="37" y="94"/>
                        </a:lnTo>
                        <a:lnTo>
                          <a:pt x="53" y="68"/>
                        </a:lnTo>
                        <a:lnTo>
                          <a:pt x="62" y="47"/>
                        </a:lnTo>
                        <a:lnTo>
                          <a:pt x="56" y="29"/>
                        </a:lnTo>
                        <a:lnTo>
                          <a:pt x="60" y="10"/>
                        </a:lnTo>
                        <a:lnTo>
                          <a:pt x="7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0" name="Freeform 311">
                    <a:extLst>
                      <a:ext uri="{FF2B5EF4-FFF2-40B4-BE49-F238E27FC236}">
                        <a16:creationId xmlns:a16="http://schemas.microsoft.com/office/drawing/2014/main" id="{B79E9CD3-F61B-46EF-ABC6-9E63B6A2FB26}"/>
                      </a:ext>
                    </a:extLst>
                  </p:cNvPr>
                  <p:cNvSpPr>
                    <a:spLocks/>
                  </p:cNvSpPr>
                  <p:nvPr/>
                </p:nvSpPr>
                <p:spPr bwMode="auto">
                  <a:xfrm>
                    <a:off x="4065" y="1093"/>
                    <a:ext cx="75" cy="65"/>
                  </a:xfrm>
                  <a:custGeom>
                    <a:avLst/>
                    <a:gdLst>
                      <a:gd name="T0" fmla="*/ 0 w 225"/>
                      <a:gd name="T1" fmla="*/ 0 h 193"/>
                      <a:gd name="T2" fmla="*/ 0 w 225"/>
                      <a:gd name="T3" fmla="*/ 0 h 193"/>
                      <a:gd name="T4" fmla="*/ 0 w 225"/>
                      <a:gd name="T5" fmla="*/ 0 h 193"/>
                      <a:gd name="T6" fmla="*/ 0 w 225"/>
                      <a:gd name="T7" fmla="*/ 0 h 193"/>
                      <a:gd name="T8" fmla="*/ 0 w 225"/>
                      <a:gd name="T9" fmla="*/ 0 h 193"/>
                      <a:gd name="T10" fmla="*/ 0 w 225"/>
                      <a:gd name="T11" fmla="*/ 0 h 193"/>
                      <a:gd name="T12" fmla="*/ 0 w 225"/>
                      <a:gd name="T13" fmla="*/ 0 h 193"/>
                      <a:gd name="T14" fmla="*/ 0 w 225"/>
                      <a:gd name="T15" fmla="*/ 0 h 193"/>
                      <a:gd name="T16" fmla="*/ 0 w 225"/>
                      <a:gd name="T17" fmla="*/ 0 h 1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5"/>
                      <a:gd name="T28" fmla="*/ 0 h 193"/>
                      <a:gd name="T29" fmla="*/ 225 w 225"/>
                      <a:gd name="T30" fmla="*/ 193 h 19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5" h="193">
                        <a:moveTo>
                          <a:pt x="225" y="156"/>
                        </a:moveTo>
                        <a:lnTo>
                          <a:pt x="156" y="100"/>
                        </a:lnTo>
                        <a:lnTo>
                          <a:pt x="99" y="50"/>
                        </a:lnTo>
                        <a:lnTo>
                          <a:pt x="48" y="0"/>
                        </a:lnTo>
                        <a:lnTo>
                          <a:pt x="0" y="0"/>
                        </a:lnTo>
                        <a:lnTo>
                          <a:pt x="112" y="81"/>
                        </a:lnTo>
                        <a:lnTo>
                          <a:pt x="166" y="130"/>
                        </a:lnTo>
                        <a:lnTo>
                          <a:pt x="212" y="193"/>
                        </a:lnTo>
                        <a:lnTo>
                          <a:pt x="225"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1" name="Freeform 312">
                    <a:extLst>
                      <a:ext uri="{FF2B5EF4-FFF2-40B4-BE49-F238E27FC236}">
                        <a16:creationId xmlns:a16="http://schemas.microsoft.com/office/drawing/2014/main" id="{968CC66E-930F-4195-B10E-9F28448BA36C}"/>
                      </a:ext>
                    </a:extLst>
                  </p:cNvPr>
                  <p:cNvSpPr>
                    <a:spLocks/>
                  </p:cNvSpPr>
                  <p:nvPr/>
                </p:nvSpPr>
                <p:spPr bwMode="auto">
                  <a:xfrm>
                    <a:off x="4065" y="1130"/>
                    <a:ext cx="65" cy="53"/>
                  </a:xfrm>
                  <a:custGeom>
                    <a:avLst/>
                    <a:gdLst>
                      <a:gd name="T0" fmla="*/ 0 w 195"/>
                      <a:gd name="T1" fmla="*/ 0 h 159"/>
                      <a:gd name="T2" fmla="*/ 0 w 195"/>
                      <a:gd name="T3" fmla="*/ 0 h 159"/>
                      <a:gd name="T4" fmla="*/ 0 w 195"/>
                      <a:gd name="T5" fmla="*/ 0 h 159"/>
                      <a:gd name="T6" fmla="*/ 0 w 195"/>
                      <a:gd name="T7" fmla="*/ 0 h 159"/>
                      <a:gd name="T8" fmla="*/ 0 w 195"/>
                      <a:gd name="T9" fmla="*/ 0 h 159"/>
                      <a:gd name="T10" fmla="*/ 0 w 195"/>
                      <a:gd name="T11" fmla="*/ 0 h 159"/>
                      <a:gd name="T12" fmla="*/ 0 w 195"/>
                      <a:gd name="T13" fmla="*/ 0 h 159"/>
                      <a:gd name="T14" fmla="*/ 0 w 195"/>
                      <a:gd name="T15" fmla="*/ 0 h 159"/>
                      <a:gd name="T16" fmla="*/ 0 w 195"/>
                      <a:gd name="T17" fmla="*/ 0 h 159"/>
                      <a:gd name="T18" fmla="*/ 0 w 195"/>
                      <a:gd name="T19" fmla="*/ 0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5"/>
                      <a:gd name="T31" fmla="*/ 0 h 159"/>
                      <a:gd name="T32" fmla="*/ 195 w 195"/>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5" h="159">
                        <a:moveTo>
                          <a:pt x="195" y="100"/>
                        </a:moveTo>
                        <a:lnTo>
                          <a:pt x="144" y="82"/>
                        </a:lnTo>
                        <a:lnTo>
                          <a:pt x="107" y="50"/>
                        </a:lnTo>
                        <a:lnTo>
                          <a:pt x="39" y="0"/>
                        </a:lnTo>
                        <a:lnTo>
                          <a:pt x="0" y="0"/>
                        </a:lnTo>
                        <a:lnTo>
                          <a:pt x="89" y="50"/>
                        </a:lnTo>
                        <a:lnTo>
                          <a:pt x="122" y="84"/>
                        </a:lnTo>
                        <a:lnTo>
                          <a:pt x="195" y="159"/>
                        </a:lnTo>
                        <a:lnTo>
                          <a:pt x="191" y="113"/>
                        </a:lnTo>
                        <a:lnTo>
                          <a:pt x="195"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2" name="Freeform 313">
                    <a:extLst>
                      <a:ext uri="{FF2B5EF4-FFF2-40B4-BE49-F238E27FC236}">
                        <a16:creationId xmlns:a16="http://schemas.microsoft.com/office/drawing/2014/main" id="{AA129875-2AE0-44FC-8CA2-AD8C3CCCC1C2}"/>
                      </a:ext>
                    </a:extLst>
                  </p:cNvPr>
                  <p:cNvSpPr>
                    <a:spLocks/>
                  </p:cNvSpPr>
                  <p:nvPr/>
                </p:nvSpPr>
                <p:spPr bwMode="auto">
                  <a:xfrm>
                    <a:off x="4055" y="1161"/>
                    <a:ext cx="76" cy="83"/>
                  </a:xfrm>
                  <a:custGeom>
                    <a:avLst/>
                    <a:gdLst>
                      <a:gd name="T0" fmla="*/ 0 w 229"/>
                      <a:gd name="T1" fmla="*/ 0 h 247"/>
                      <a:gd name="T2" fmla="*/ 0 w 229"/>
                      <a:gd name="T3" fmla="*/ 0 h 247"/>
                      <a:gd name="T4" fmla="*/ 0 w 229"/>
                      <a:gd name="T5" fmla="*/ 0 h 247"/>
                      <a:gd name="T6" fmla="*/ 0 w 229"/>
                      <a:gd name="T7" fmla="*/ 0 h 247"/>
                      <a:gd name="T8" fmla="*/ 0 w 229"/>
                      <a:gd name="T9" fmla="*/ 0 h 247"/>
                      <a:gd name="T10" fmla="*/ 0 w 229"/>
                      <a:gd name="T11" fmla="*/ 0 h 247"/>
                      <a:gd name="T12" fmla="*/ 0 w 229"/>
                      <a:gd name="T13" fmla="*/ 0 h 247"/>
                      <a:gd name="T14" fmla="*/ 0 w 229"/>
                      <a:gd name="T15" fmla="*/ 0 h 247"/>
                      <a:gd name="T16" fmla="*/ 0 w 229"/>
                      <a:gd name="T17" fmla="*/ 0 h 247"/>
                      <a:gd name="T18" fmla="*/ 0 w 229"/>
                      <a:gd name="T19" fmla="*/ 0 h 247"/>
                      <a:gd name="T20" fmla="*/ 0 w 229"/>
                      <a:gd name="T21" fmla="*/ 0 h 247"/>
                      <a:gd name="T22" fmla="*/ 0 w 229"/>
                      <a:gd name="T23" fmla="*/ 0 h 247"/>
                      <a:gd name="T24" fmla="*/ 0 w 229"/>
                      <a:gd name="T25" fmla="*/ 0 h 247"/>
                      <a:gd name="T26" fmla="*/ 0 w 229"/>
                      <a:gd name="T27" fmla="*/ 0 h 2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9"/>
                      <a:gd name="T43" fmla="*/ 0 h 247"/>
                      <a:gd name="T44" fmla="*/ 229 w 229"/>
                      <a:gd name="T45" fmla="*/ 247 h 24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9" h="247">
                        <a:moveTo>
                          <a:pt x="225" y="184"/>
                        </a:moveTo>
                        <a:lnTo>
                          <a:pt x="162" y="128"/>
                        </a:lnTo>
                        <a:lnTo>
                          <a:pt x="137" y="90"/>
                        </a:lnTo>
                        <a:lnTo>
                          <a:pt x="87" y="53"/>
                        </a:lnTo>
                        <a:lnTo>
                          <a:pt x="43" y="19"/>
                        </a:lnTo>
                        <a:lnTo>
                          <a:pt x="12" y="0"/>
                        </a:lnTo>
                        <a:lnTo>
                          <a:pt x="0" y="0"/>
                        </a:lnTo>
                        <a:lnTo>
                          <a:pt x="0" y="19"/>
                        </a:lnTo>
                        <a:lnTo>
                          <a:pt x="37" y="45"/>
                        </a:lnTo>
                        <a:lnTo>
                          <a:pt x="106" y="88"/>
                        </a:lnTo>
                        <a:lnTo>
                          <a:pt x="156" y="139"/>
                        </a:lnTo>
                        <a:lnTo>
                          <a:pt x="191" y="195"/>
                        </a:lnTo>
                        <a:lnTo>
                          <a:pt x="229" y="247"/>
                        </a:lnTo>
                        <a:lnTo>
                          <a:pt x="225" y="1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 name="Freeform 314">
                    <a:extLst>
                      <a:ext uri="{FF2B5EF4-FFF2-40B4-BE49-F238E27FC236}">
                        <a16:creationId xmlns:a16="http://schemas.microsoft.com/office/drawing/2014/main" id="{C55F7E0E-D6ED-4B3D-A1B2-1BCABE63AB7D}"/>
                      </a:ext>
                    </a:extLst>
                  </p:cNvPr>
                  <p:cNvSpPr>
                    <a:spLocks/>
                  </p:cNvSpPr>
                  <p:nvPr/>
                </p:nvSpPr>
                <p:spPr bwMode="auto">
                  <a:xfrm>
                    <a:off x="4062" y="1229"/>
                    <a:ext cx="60" cy="48"/>
                  </a:xfrm>
                  <a:custGeom>
                    <a:avLst/>
                    <a:gdLst>
                      <a:gd name="T0" fmla="*/ 0 w 178"/>
                      <a:gd name="T1" fmla="*/ 0 h 144"/>
                      <a:gd name="T2" fmla="*/ 0 w 178"/>
                      <a:gd name="T3" fmla="*/ 0 h 144"/>
                      <a:gd name="T4" fmla="*/ 0 w 178"/>
                      <a:gd name="T5" fmla="*/ 0 h 144"/>
                      <a:gd name="T6" fmla="*/ 0 w 178"/>
                      <a:gd name="T7" fmla="*/ 0 h 144"/>
                      <a:gd name="T8" fmla="*/ 0 w 178"/>
                      <a:gd name="T9" fmla="*/ 0 h 144"/>
                      <a:gd name="T10" fmla="*/ 0 w 178"/>
                      <a:gd name="T11" fmla="*/ 0 h 144"/>
                      <a:gd name="T12" fmla="*/ 0 w 178"/>
                      <a:gd name="T13" fmla="*/ 0 h 144"/>
                      <a:gd name="T14" fmla="*/ 0 w 178"/>
                      <a:gd name="T15" fmla="*/ 0 h 144"/>
                      <a:gd name="T16" fmla="*/ 0 w 178"/>
                      <a:gd name="T17" fmla="*/ 0 h 144"/>
                      <a:gd name="T18" fmla="*/ 0 w 178"/>
                      <a:gd name="T19" fmla="*/ 0 h 144"/>
                      <a:gd name="T20" fmla="*/ 0 w 178"/>
                      <a:gd name="T21" fmla="*/ 0 h 144"/>
                      <a:gd name="T22" fmla="*/ 0 w 178"/>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8"/>
                      <a:gd name="T37" fmla="*/ 0 h 144"/>
                      <a:gd name="T38" fmla="*/ 178 w 178"/>
                      <a:gd name="T39" fmla="*/ 144 h 1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8" h="144">
                        <a:moveTo>
                          <a:pt x="178" y="118"/>
                        </a:moveTo>
                        <a:lnTo>
                          <a:pt x="128" y="65"/>
                        </a:lnTo>
                        <a:lnTo>
                          <a:pt x="76" y="31"/>
                        </a:lnTo>
                        <a:lnTo>
                          <a:pt x="32" y="8"/>
                        </a:lnTo>
                        <a:lnTo>
                          <a:pt x="0" y="0"/>
                        </a:lnTo>
                        <a:lnTo>
                          <a:pt x="20" y="31"/>
                        </a:lnTo>
                        <a:lnTo>
                          <a:pt x="76" y="62"/>
                        </a:lnTo>
                        <a:lnTo>
                          <a:pt x="120" y="108"/>
                        </a:lnTo>
                        <a:lnTo>
                          <a:pt x="141" y="138"/>
                        </a:lnTo>
                        <a:lnTo>
                          <a:pt x="160" y="144"/>
                        </a:lnTo>
                        <a:lnTo>
                          <a:pt x="177" y="133"/>
                        </a:lnTo>
                        <a:lnTo>
                          <a:pt x="178"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 name="Freeform 315">
                    <a:extLst>
                      <a:ext uri="{FF2B5EF4-FFF2-40B4-BE49-F238E27FC236}">
                        <a16:creationId xmlns:a16="http://schemas.microsoft.com/office/drawing/2014/main" id="{19762564-A326-4EC9-8E69-C80E856E59A8}"/>
                      </a:ext>
                    </a:extLst>
                  </p:cNvPr>
                  <p:cNvSpPr>
                    <a:spLocks/>
                  </p:cNvSpPr>
                  <p:nvPr/>
                </p:nvSpPr>
                <p:spPr bwMode="auto">
                  <a:xfrm>
                    <a:off x="4055" y="1262"/>
                    <a:ext cx="66" cy="60"/>
                  </a:xfrm>
                  <a:custGeom>
                    <a:avLst/>
                    <a:gdLst>
                      <a:gd name="T0" fmla="*/ 0 w 197"/>
                      <a:gd name="T1" fmla="*/ 0 h 179"/>
                      <a:gd name="T2" fmla="*/ 0 w 197"/>
                      <a:gd name="T3" fmla="*/ 0 h 179"/>
                      <a:gd name="T4" fmla="*/ 0 w 197"/>
                      <a:gd name="T5" fmla="*/ 0 h 179"/>
                      <a:gd name="T6" fmla="*/ 0 w 197"/>
                      <a:gd name="T7" fmla="*/ 0 h 179"/>
                      <a:gd name="T8" fmla="*/ 0 w 197"/>
                      <a:gd name="T9" fmla="*/ 0 h 179"/>
                      <a:gd name="T10" fmla="*/ 0 w 197"/>
                      <a:gd name="T11" fmla="*/ 0 h 179"/>
                      <a:gd name="T12" fmla="*/ 0 w 197"/>
                      <a:gd name="T13" fmla="*/ 0 h 179"/>
                      <a:gd name="T14" fmla="*/ 0 w 197"/>
                      <a:gd name="T15" fmla="*/ 0 h 179"/>
                      <a:gd name="T16" fmla="*/ 0 w 197"/>
                      <a:gd name="T17" fmla="*/ 0 h 179"/>
                      <a:gd name="T18" fmla="*/ 0 w 197"/>
                      <a:gd name="T19" fmla="*/ 0 h 179"/>
                      <a:gd name="T20" fmla="*/ 0 w 197"/>
                      <a:gd name="T21" fmla="*/ 0 h 179"/>
                      <a:gd name="T22" fmla="*/ 0 w 197"/>
                      <a:gd name="T23" fmla="*/ 0 h 1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7"/>
                      <a:gd name="T37" fmla="*/ 0 h 179"/>
                      <a:gd name="T38" fmla="*/ 197 w 197"/>
                      <a:gd name="T39" fmla="*/ 179 h 1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7" h="179">
                        <a:moveTo>
                          <a:pt x="197" y="166"/>
                        </a:moveTo>
                        <a:lnTo>
                          <a:pt x="146" y="112"/>
                        </a:lnTo>
                        <a:lnTo>
                          <a:pt x="83" y="47"/>
                        </a:lnTo>
                        <a:lnTo>
                          <a:pt x="46" y="16"/>
                        </a:lnTo>
                        <a:lnTo>
                          <a:pt x="17" y="0"/>
                        </a:lnTo>
                        <a:lnTo>
                          <a:pt x="0" y="10"/>
                        </a:lnTo>
                        <a:lnTo>
                          <a:pt x="33" y="37"/>
                        </a:lnTo>
                        <a:lnTo>
                          <a:pt x="90" y="94"/>
                        </a:lnTo>
                        <a:lnTo>
                          <a:pt x="142" y="150"/>
                        </a:lnTo>
                        <a:lnTo>
                          <a:pt x="177" y="179"/>
                        </a:lnTo>
                        <a:lnTo>
                          <a:pt x="186" y="179"/>
                        </a:lnTo>
                        <a:lnTo>
                          <a:pt x="197" y="1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5" name="Freeform 316">
                    <a:extLst>
                      <a:ext uri="{FF2B5EF4-FFF2-40B4-BE49-F238E27FC236}">
                        <a16:creationId xmlns:a16="http://schemas.microsoft.com/office/drawing/2014/main" id="{B26C252B-43F8-4A7E-AAD1-12DFC2BA65CE}"/>
                      </a:ext>
                    </a:extLst>
                  </p:cNvPr>
                  <p:cNvSpPr>
                    <a:spLocks/>
                  </p:cNvSpPr>
                  <p:nvPr/>
                </p:nvSpPr>
                <p:spPr bwMode="auto">
                  <a:xfrm>
                    <a:off x="4063" y="1312"/>
                    <a:ext cx="46" cy="47"/>
                  </a:xfrm>
                  <a:custGeom>
                    <a:avLst/>
                    <a:gdLst>
                      <a:gd name="T0" fmla="*/ 0 w 139"/>
                      <a:gd name="T1" fmla="*/ 0 h 141"/>
                      <a:gd name="T2" fmla="*/ 0 w 139"/>
                      <a:gd name="T3" fmla="*/ 0 h 141"/>
                      <a:gd name="T4" fmla="*/ 0 w 139"/>
                      <a:gd name="T5" fmla="*/ 0 h 141"/>
                      <a:gd name="T6" fmla="*/ 0 w 139"/>
                      <a:gd name="T7" fmla="*/ 0 h 141"/>
                      <a:gd name="T8" fmla="*/ 0 w 139"/>
                      <a:gd name="T9" fmla="*/ 0 h 141"/>
                      <a:gd name="T10" fmla="*/ 0 w 139"/>
                      <a:gd name="T11" fmla="*/ 0 h 141"/>
                      <a:gd name="T12" fmla="*/ 0 w 139"/>
                      <a:gd name="T13" fmla="*/ 0 h 141"/>
                      <a:gd name="T14" fmla="*/ 0 w 139"/>
                      <a:gd name="T15" fmla="*/ 0 h 141"/>
                      <a:gd name="T16" fmla="*/ 0 w 139"/>
                      <a:gd name="T17" fmla="*/ 0 h 1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41"/>
                      <a:gd name="T29" fmla="*/ 139 w 139"/>
                      <a:gd name="T30" fmla="*/ 141 h 1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41">
                        <a:moveTo>
                          <a:pt x="137" y="118"/>
                        </a:moveTo>
                        <a:lnTo>
                          <a:pt x="80" y="36"/>
                        </a:lnTo>
                        <a:lnTo>
                          <a:pt x="25" y="4"/>
                        </a:lnTo>
                        <a:lnTo>
                          <a:pt x="0" y="0"/>
                        </a:lnTo>
                        <a:lnTo>
                          <a:pt x="6" y="16"/>
                        </a:lnTo>
                        <a:lnTo>
                          <a:pt x="69" y="62"/>
                        </a:lnTo>
                        <a:lnTo>
                          <a:pt x="130" y="136"/>
                        </a:lnTo>
                        <a:lnTo>
                          <a:pt x="139" y="141"/>
                        </a:lnTo>
                        <a:lnTo>
                          <a:pt x="137"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 name="Freeform 317">
                    <a:extLst>
                      <a:ext uri="{FF2B5EF4-FFF2-40B4-BE49-F238E27FC236}">
                        <a16:creationId xmlns:a16="http://schemas.microsoft.com/office/drawing/2014/main" id="{EA67DBAB-0ABB-4BB9-9EE7-53774F45CBEC}"/>
                      </a:ext>
                    </a:extLst>
                  </p:cNvPr>
                  <p:cNvSpPr>
                    <a:spLocks/>
                  </p:cNvSpPr>
                  <p:nvPr/>
                </p:nvSpPr>
                <p:spPr bwMode="auto">
                  <a:xfrm>
                    <a:off x="4065" y="1358"/>
                    <a:ext cx="31" cy="36"/>
                  </a:xfrm>
                  <a:custGeom>
                    <a:avLst/>
                    <a:gdLst>
                      <a:gd name="T0" fmla="*/ 0 w 93"/>
                      <a:gd name="T1" fmla="*/ 0 h 107"/>
                      <a:gd name="T2" fmla="*/ 0 w 93"/>
                      <a:gd name="T3" fmla="*/ 0 h 107"/>
                      <a:gd name="T4" fmla="*/ 0 w 93"/>
                      <a:gd name="T5" fmla="*/ 0 h 107"/>
                      <a:gd name="T6" fmla="*/ 0 w 93"/>
                      <a:gd name="T7" fmla="*/ 0 h 107"/>
                      <a:gd name="T8" fmla="*/ 0 w 93"/>
                      <a:gd name="T9" fmla="*/ 0 h 107"/>
                      <a:gd name="T10" fmla="*/ 0 w 93"/>
                      <a:gd name="T11" fmla="*/ 0 h 107"/>
                      <a:gd name="T12" fmla="*/ 0 w 93"/>
                      <a:gd name="T13" fmla="*/ 0 h 107"/>
                      <a:gd name="T14" fmla="*/ 0 w 93"/>
                      <a:gd name="T15" fmla="*/ 0 h 107"/>
                      <a:gd name="T16" fmla="*/ 0 w 93"/>
                      <a:gd name="T17" fmla="*/ 0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3"/>
                      <a:gd name="T28" fmla="*/ 0 h 107"/>
                      <a:gd name="T29" fmla="*/ 93 w 93"/>
                      <a:gd name="T30" fmla="*/ 107 h 1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3" h="107">
                        <a:moveTo>
                          <a:pt x="89" y="81"/>
                        </a:moveTo>
                        <a:lnTo>
                          <a:pt x="43" y="19"/>
                        </a:lnTo>
                        <a:lnTo>
                          <a:pt x="3" y="0"/>
                        </a:lnTo>
                        <a:lnTo>
                          <a:pt x="0" y="19"/>
                        </a:lnTo>
                        <a:lnTo>
                          <a:pt x="19" y="50"/>
                        </a:lnTo>
                        <a:lnTo>
                          <a:pt x="69" y="92"/>
                        </a:lnTo>
                        <a:lnTo>
                          <a:pt x="83" y="107"/>
                        </a:lnTo>
                        <a:lnTo>
                          <a:pt x="93" y="100"/>
                        </a:lnTo>
                        <a:lnTo>
                          <a:pt x="89"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 name="Freeform 318">
                    <a:extLst>
                      <a:ext uri="{FF2B5EF4-FFF2-40B4-BE49-F238E27FC236}">
                        <a16:creationId xmlns:a16="http://schemas.microsoft.com/office/drawing/2014/main" id="{00D2E5A3-45D8-415F-AA1E-700DFF2F8425}"/>
                      </a:ext>
                    </a:extLst>
                  </p:cNvPr>
                  <p:cNvSpPr>
                    <a:spLocks/>
                  </p:cNvSpPr>
                  <p:nvPr/>
                </p:nvSpPr>
                <p:spPr bwMode="auto">
                  <a:xfrm>
                    <a:off x="4067" y="1405"/>
                    <a:ext cx="40" cy="41"/>
                  </a:xfrm>
                  <a:custGeom>
                    <a:avLst/>
                    <a:gdLst>
                      <a:gd name="T0" fmla="*/ 0 w 119"/>
                      <a:gd name="T1" fmla="*/ 0 h 121"/>
                      <a:gd name="T2" fmla="*/ 0 w 119"/>
                      <a:gd name="T3" fmla="*/ 0 h 121"/>
                      <a:gd name="T4" fmla="*/ 0 w 119"/>
                      <a:gd name="T5" fmla="*/ 0 h 121"/>
                      <a:gd name="T6" fmla="*/ 0 w 119"/>
                      <a:gd name="T7" fmla="*/ 0 h 121"/>
                      <a:gd name="T8" fmla="*/ 0 w 119"/>
                      <a:gd name="T9" fmla="*/ 0 h 121"/>
                      <a:gd name="T10" fmla="*/ 0 w 119"/>
                      <a:gd name="T11" fmla="*/ 0 h 121"/>
                      <a:gd name="T12" fmla="*/ 0 w 119"/>
                      <a:gd name="T13" fmla="*/ 0 h 121"/>
                      <a:gd name="T14" fmla="*/ 0 w 119"/>
                      <a:gd name="T15" fmla="*/ 0 h 121"/>
                      <a:gd name="T16" fmla="*/ 0 w 119"/>
                      <a:gd name="T17" fmla="*/ 0 h 1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9"/>
                      <a:gd name="T28" fmla="*/ 0 h 121"/>
                      <a:gd name="T29" fmla="*/ 119 w 119"/>
                      <a:gd name="T30" fmla="*/ 121 h 1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9" h="121">
                        <a:moveTo>
                          <a:pt x="119" y="121"/>
                        </a:moveTo>
                        <a:lnTo>
                          <a:pt x="103" y="102"/>
                        </a:lnTo>
                        <a:lnTo>
                          <a:pt x="69" y="52"/>
                        </a:lnTo>
                        <a:lnTo>
                          <a:pt x="21" y="0"/>
                        </a:lnTo>
                        <a:lnTo>
                          <a:pt x="0" y="0"/>
                        </a:lnTo>
                        <a:lnTo>
                          <a:pt x="8" y="18"/>
                        </a:lnTo>
                        <a:lnTo>
                          <a:pt x="46" y="68"/>
                        </a:lnTo>
                        <a:lnTo>
                          <a:pt x="83" y="118"/>
                        </a:lnTo>
                        <a:lnTo>
                          <a:pt x="119" y="1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 name="Freeform 319">
                    <a:extLst>
                      <a:ext uri="{FF2B5EF4-FFF2-40B4-BE49-F238E27FC236}">
                        <a16:creationId xmlns:a16="http://schemas.microsoft.com/office/drawing/2014/main" id="{D7757F34-ECD1-4D94-82DF-7CEAF79DD12E}"/>
                      </a:ext>
                    </a:extLst>
                  </p:cNvPr>
                  <p:cNvSpPr>
                    <a:spLocks/>
                  </p:cNvSpPr>
                  <p:nvPr/>
                </p:nvSpPr>
                <p:spPr bwMode="auto">
                  <a:xfrm>
                    <a:off x="4121" y="1070"/>
                    <a:ext cx="121" cy="448"/>
                  </a:xfrm>
                  <a:custGeom>
                    <a:avLst/>
                    <a:gdLst>
                      <a:gd name="T0" fmla="*/ 0 w 363"/>
                      <a:gd name="T1" fmla="*/ 0 h 1345"/>
                      <a:gd name="T2" fmla="*/ 0 w 363"/>
                      <a:gd name="T3" fmla="*/ 0 h 1345"/>
                      <a:gd name="T4" fmla="*/ 0 w 363"/>
                      <a:gd name="T5" fmla="*/ 0 h 1345"/>
                      <a:gd name="T6" fmla="*/ 0 w 363"/>
                      <a:gd name="T7" fmla="*/ 0 h 1345"/>
                      <a:gd name="T8" fmla="*/ 0 w 363"/>
                      <a:gd name="T9" fmla="*/ 0 h 1345"/>
                      <a:gd name="T10" fmla="*/ 0 w 363"/>
                      <a:gd name="T11" fmla="*/ 0 h 1345"/>
                      <a:gd name="T12" fmla="*/ 0 w 363"/>
                      <a:gd name="T13" fmla="*/ 0 h 1345"/>
                      <a:gd name="T14" fmla="*/ 0 w 363"/>
                      <a:gd name="T15" fmla="*/ 0 h 1345"/>
                      <a:gd name="T16" fmla="*/ 0 w 363"/>
                      <a:gd name="T17" fmla="*/ 0 h 1345"/>
                      <a:gd name="T18" fmla="*/ 0 w 363"/>
                      <a:gd name="T19" fmla="*/ 0 h 1345"/>
                      <a:gd name="T20" fmla="*/ 0 w 363"/>
                      <a:gd name="T21" fmla="*/ 0 h 1345"/>
                      <a:gd name="T22" fmla="*/ 0 w 363"/>
                      <a:gd name="T23" fmla="*/ 0 h 1345"/>
                      <a:gd name="T24" fmla="*/ 0 w 363"/>
                      <a:gd name="T25" fmla="*/ 0 h 1345"/>
                      <a:gd name="T26" fmla="*/ 0 w 363"/>
                      <a:gd name="T27" fmla="*/ 0 h 1345"/>
                      <a:gd name="T28" fmla="*/ 0 w 363"/>
                      <a:gd name="T29" fmla="*/ 0 h 1345"/>
                      <a:gd name="T30" fmla="*/ 0 w 363"/>
                      <a:gd name="T31" fmla="*/ 0 h 1345"/>
                      <a:gd name="T32" fmla="*/ 0 w 363"/>
                      <a:gd name="T33" fmla="*/ 0 h 1345"/>
                      <a:gd name="T34" fmla="*/ 0 w 363"/>
                      <a:gd name="T35" fmla="*/ 0 h 1345"/>
                      <a:gd name="T36" fmla="*/ 0 w 363"/>
                      <a:gd name="T37" fmla="*/ 0 h 1345"/>
                      <a:gd name="T38" fmla="*/ 0 w 363"/>
                      <a:gd name="T39" fmla="*/ 0 h 1345"/>
                      <a:gd name="T40" fmla="*/ 0 w 363"/>
                      <a:gd name="T41" fmla="*/ 0 h 1345"/>
                      <a:gd name="T42" fmla="*/ 0 w 363"/>
                      <a:gd name="T43" fmla="*/ 0 h 1345"/>
                      <a:gd name="T44" fmla="*/ 0 w 363"/>
                      <a:gd name="T45" fmla="*/ 0 h 1345"/>
                      <a:gd name="T46" fmla="*/ 0 w 363"/>
                      <a:gd name="T47" fmla="*/ 0 h 1345"/>
                      <a:gd name="T48" fmla="*/ 0 w 363"/>
                      <a:gd name="T49" fmla="*/ 0 h 1345"/>
                      <a:gd name="T50" fmla="*/ 0 w 363"/>
                      <a:gd name="T51" fmla="*/ 0 h 1345"/>
                      <a:gd name="T52" fmla="*/ 0 w 363"/>
                      <a:gd name="T53" fmla="*/ 0 h 1345"/>
                      <a:gd name="T54" fmla="*/ 0 w 363"/>
                      <a:gd name="T55" fmla="*/ 0 h 1345"/>
                      <a:gd name="T56" fmla="*/ 0 w 363"/>
                      <a:gd name="T57" fmla="*/ 0 h 1345"/>
                      <a:gd name="T58" fmla="*/ 0 w 363"/>
                      <a:gd name="T59" fmla="*/ 0 h 1345"/>
                      <a:gd name="T60" fmla="*/ 0 w 363"/>
                      <a:gd name="T61" fmla="*/ 0 h 1345"/>
                      <a:gd name="T62" fmla="*/ 0 w 363"/>
                      <a:gd name="T63" fmla="*/ 0 h 1345"/>
                      <a:gd name="T64" fmla="*/ 0 w 363"/>
                      <a:gd name="T65" fmla="*/ 0 h 1345"/>
                      <a:gd name="T66" fmla="*/ 0 w 363"/>
                      <a:gd name="T67" fmla="*/ 0 h 1345"/>
                      <a:gd name="T68" fmla="*/ 0 w 363"/>
                      <a:gd name="T69" fmla="*/ 0 h 1345"/>
                      <a:gd name="T70" fmla="*/ 0 w 363"/>
                      <a:gd name="T71" fmla="*/ 0 h 1345"/>
                      <a:gd name="T72" fmla="*/ 0 w 363"/>
                      <a:gd name="T73" fmla="*/ 0 h 1345"/>
                      <a:gd name="T74" fmla="*/ 0 w 363"/>
                      <a:gd name="T75" fmla="*/ 0 h 1345"/>
                      <a:gd name="T76" fmla="*/ 0 w 363"/>
                      <a:gd name="T77" fmla="*/ 0 h 1345"/>
                      <a:gd name="T78" fmla="*/ 0 w 363"/>
                      <a:gd name="T79" fmla="*/ 0 h 1345"/>
                      <a:gd name="T80" fmla="*/ 0 w 363"/>
                      <a:gd name="T81" fmla="*/ 0 h 1345"/>
                      <a:gd name="T82" fmla="*/ 0 w 363"/>
                      <a:gd name="T83" fmla="*/ 0 h 1345"/>
                      <a:gd name="T84" fmla="*/ 0 w 363"/>
                      <a:gd name="T85" fmla="*/ 0 h 1345"/>
                      <a:gd name="T86" fmla="*/ 0 w 363"/>
                      <a:gd name="T87" fmla="*/ 0 h 1345"/>
                      <a:gd name="T88" fmla="*/ 0 w 363"/>
                      <a:gd name="T89" fmla="*/ 0 h 1345"/>
                      <a:gd name="T90" fmla="*/ 0 w 363"/>
                      <a:gd name="T91" fmla="*/ 0 h 134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3"/>
                      <a:gd name="T139" fmla="*/ 0 h 1345"/>
                      <a:gd name="T140" fmla="*/ 363 w 363"/>
                      <a:gd name="T141" fmla="*/ 1345 h 134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3" h="1345">
                        <a:moveTo>
                          <a:pt x="65" y="127"/>
                        </a:moveTo>
                        <a:lnTo>
                          <a:pt x="52" y="164"/>
                        </a:lnTo>
                        <a:lnTo>
                          <a:pt x="63" y="201"/>
                        </a:lnTo>
                        <a:lnTo>
                          <a:pt x="65" y="238"/>
                        </a:lnTo>
                        <a:lnTo>
                          <a:pt x="52" y="262"/>
                        </a:lnTo>
                        <a:lnTo>
                          <a:pt x="34" y="288"/>
                        </a:lnTo>
                        <a:lnTo>
                          <a:pt x="26" y="330"/>
                        </a:lnTo>
                        <a:lnTo>
                          <a:pt x="37" y="358"/>
                        </a:lnTo>
                        <a:lnTo>
                          <a:pt x="56" y="388"/>
                        </a:lnTo>
                        <a:lnTo>
                          <a:pt x="56" y="414"/>
                        </a:lnTo>
                        <a:lnTo>
                          <a:pt x="44" y="438"/>
                        </a:lnTo>
                        <a:lnTo>
                          <a:pt x="27" y="470"/>
                        </a:lnTo>
                        <a:lnTo>
                          <a:pt x="34" y="501"/>
                        </a:lnTo>
                        <a:lnTo>
                          <a:pt x="58" y="567"/>
                        </a:lnTo>
                        <a:lnTo>
                          <a:pt x="56" y="595"/>
                        </a:lnTo>
                        <a:lnTo>
                          <a:pt x="21" y="649"/>
                        </a:lnTo>
                        <a:lnTo>
                          <a:pt x="21" y="695"/>
                        </a:lnTo>
                        <a:lnTo>
                          <a:pt x="40" y="730"/>
                        </a:lnTo>
                        <a:lnTo>
                          <a:pt x="52" y="761"/>
                        </a:lnTo>
                        <a:lnTo>
                          <a:pt x="50" y="788"/>
                        </a:lnTo>
                        <a:lnTo>
                          <a:pt x="19" y="817"/>
                        </a:lnTo>
                        <a:lnTo>
                          <a:pt x="13" y="838"/>
                        </a:lnTo>
                        <a:lnTo>
                          <a:pt x="19" y="888"/>
                        </a:lnTo>
                        <a:lnTo>
                          <a:pt x="34" y="943"/>
                        </a:lnTo>
                        <a:lnTo>
                          <a:pt x="34" y="974"/>
                        </a:lnTo>
                        <a:lnTo>
                          <a:pt x="31" y="999"/>
                        </a:lnTo>
                        <a:lnTo>
                          <a:pt x="8" y="1036"/>
                        </a:lnTo>
                        <a:lnTo>
                          <a:pt x="0" y="1067"/>
                        </a:lnTo>
                        <a:lnTo>
                          <a:pt x="2" y="1101"/>
                        </a:lnTo>
                        <a:lnTo>
                          <a:pt x="19" y="1125"/>
                        </a:lnTo>
                        <a:lnTo>
                          <a:pt x="37" y="1149"/>
                        </a:lnTo>
                        <a:lnTo>
                          <a:pt x="21" y="1180"/>
                        </a:lnTo>
                        <a:lnTo>
                          <a:pt x="13" y="1211"/>
                        </a:lnTo>
                        <a:lnTo>
                          <a:pt x="27" y="1236"/>
                        </a:lnTo>
                        <a:lnTo>
                          <a:pt x="50" y="1254"/>
                        </a:lnTo>
                        <a:lnTo>
                          <a:pt x="52" y="1286"/>
                        </a:lnTo>
                        <a:lnTo>
                          <a:pt x="52" y="1311"/>
                        </a:lnTo>
                        <a:lnTo>
                          <a:pt x="56" y="1345"/>
                        </a:lnTo>
                        <a:lnTo>
                          <a:pt x="95" y="1317"/>
                        </a:lnTo>
                        <a:lnTo>
                          <a:pt x="137" y="1295"/>
                        </a:lnTo>
                        <a:lnTo>
                          <a:pt x="176" y="1282"/>
                        </a:lnTo>
                        <a:lnTo>
                          <a:pt x="234" y="1282"/>
                        </a:lnTo>
                        <a:lnTo>
                          <a:pt x="276" y="1275"/>
                        </a:lnTo>
                        <a:lnTo>
                          <a:pt x="300" y="1254"/>
                        </a:lnTo>
                        <a:lnTo>
                          <a:pt x="345" y="1243"/>
                        </a:lnTo>
                        <a:lnTo>
                          <a:pt x="321" y="1217"/>
                        </a:lnTo>
                        <a:lnTo>
                          <a:pt x="313" y="1182"/>
                        </a:lnTo>
                        <a:lnTo>
                          <a:pt x="328" y="1143"/>
                        </a:lnTo>
                        <a:lnTo>
                          <a:pt x="326" y="1086"/>
                        </a:lnTo>
                        <a:lnTo>
                          <a:pt x="313" y="1045"/>
                        </a:lnTo>
                        <a:lnTo>
                          <a:pt x="300" y="1024"/>
                        </a:lnTo>
                        <a:lnTo>
                          <a:pt x="297" y="993"/>
                        </a:lnTo>
                        <a:lnTo>
                          <a:pt x="313" y="956"/>
                        </a:lnTo>
                        <a:lnTo>
                          <a:pt x="307" y="930"/>
                        </a:lnTo>
                        <a:lnTo>
                          <a:pt x="276" y="886"/>
                        </a:lnTo>
                        <a:lnTo>
                          <a:pt x="277" y="861"/>
                        </a:lnTo>
                        <a:lnTo>
                          <a:pt x="290" y="838"/>
                        </a:lnTo>
                        <a:lnTo>
                          <a:pt x="319" y="807"/>
                        </a:lnTo>
                        <a:lnTo>
                          <a:pt x="308" y="782"/>
                        </a:lnTo>
                        <a:lnTo>
                          <a:pt x="287" y="730"/>
                        </a:lnTo>
                        <a:lnTo>
                          <a:pt x="271" y="695"/>
                        </a:lnTo>
                        <a:lnTo>
                          <a:pt x="271" y="657"/>
                        </a:lnTo>
                        <a:lnTo>
                          <a:pt x="328" y="637"/>
                        </a:lnTo>
                        <a:lnTo>
                          <a:pt x="334" y="601"/>
                        </a:lnTo>
                        <a:lnTo>
                          <a:pt x="328" y="580"/>
                        </a:lnTo>
                        <a:lnTo>
                          <a:pt x="313" y="562"/>
                        </a:lnTo>
                        <a:lnTo>
                          <a:pt x="315" y="530"/>
                        </a:lnTo>
                        <a:lnTo>
                          <a:pt x="313" y="493"/>
                        </a:lnTo>
                        <a:lnTo>
                          <a:pt x="297" y="474"/>
                        </a:lnTo>
                        <a:lnTo>
                          <a:pt x="284" y="449"/>
                        </a:lnTo>
                        <a:lnTo>
                          <a:pt x="294" y="424"/>
                        </a:lnTo>
                        <a:lnTo>
                          <a:pt x="307" y="395"/>
                        </a:lnTo>
                        <a:lnTo>
                          <a:pt x="307" y="377"/>
                        </a:lnTo>
                        <a:lnTo>
                          <a:pt x="287" y="351"/>
                        </a:lnTo>
                        <a:lnTo>
                          <a:pt x="282" y="330"/>
                        </a:lnTo>
                        <a:lnTo>
                          <a:pt x="287" y="314"/>
                        </a:lnTo>
                        <a:lnTo>
                          <a:pt x="307" y="301"/>
                        </a:lnTo>
                        <a:lnTo>
                          <a:pt x="308" y="280"/>
                        </a:lnTo>
                        <a:lnTo>
                          <a:pt x="303" y="269"/>
                        </a:lnTo>
                        <a:lnTo>
                          <a:pt x="282" y="237"/>
                        </a:lnTo>
                        <a:lnTo>
                          <a:pt x="276" y="201"/>
                        </a:lnTo>
                        <a:lnTo>
                          <a:pt x="277" y="174"/>
                        </a:lnTo>
                        <a:lnTo>
                          <a:pt x="297" y="149"/>
                        </a:lnTo>
                        <a:lnTo>
                          <a:pt x="347" y="95"/>
                        </a:lnTo>
                        <a:lnTo>
                          <a:pt x="363" y="49"/>
                        </a:lnTo>
                        <a:lnTo>
                          <a:pt x="363" y="12"/>
                        </a:lnTo>
                        <a:lnTo>
                          <a:pt x="347" y="0"/>
                        </a:lnTo>
                        <a:lnTo>
                          <a:pt x="321" y="12"/>
                        </a:lnTo>
                        <a:lnTo>
                          <a:pt x="258" y="51"/>
                        </a:lnTo>
                        <a:lnTo>
                          <a:pt x="200" y="77"/>
                        </a:lnTo>
                        <a:lnTo>
                          <a:pt x="140" y="101"/>
                        </a:lnTo>
                        <a:lnTo>
                          <a:pt x="100" y="114"/>
                        </a:lnTo>
                        <a:lnTo>
                          <a:pt x="65" y="12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9" name="Freeform 320">
                    <a:extLst>
                      <a:ext uri="{FF2B5EF4-FFF2-40B4-BE49-F238E27FC236}">
                        <a16:creationId xmlns:a16="http://schemas.microsoft.com/office/drawing/2014/main" id="{D33C71A8-70AF-417D-A70D-C06432078BC2}"/>
                      </a:ext>
                    </a:extLst>
                  </p:cNvPr>
                  <p:cNvSpPr>
                    <a:spLocks/>
                  </p:cNvSpPr>
                  <p:nvPr/>
                </p:nvSpPr>
                <p:spPr bwMode="auto">
                  <a:xfrm>
                    <a:off x="4036" y="1066"/>
                    <a:ext cx="217" cy="459"/>
                  </a:xfrm>
                  <a:custGeom>
                    <a:avLst/>
                    <a:gdLst>
                      <a:gd name="T0" fmla="*/ 0 w 650"/>
                      <a:gd name="T1" fmla="*/ 0 h 1377"/>
                      <a:gd name="T2" fmla="*/ 0 w 650"/>
                      <a:gd name="T3" fmla="*/ 0 h 1377"/>
                      <a:gd name="T4" fmla="*/ 0 w 650"/>
                      <a:gd name="T5" fmla="*/ 0 h 1377"/>
                      <a:gd name="T6" fmla="*/ 0 w 650"/>
                      <a:gd name="T7" fmla="*/ 0 h 1377"/>
                      <a:gd name="T8" fmla="*/ 0 w 650"/>
                      <a:gd name="T9" fmla="*/ 0 h 1377"/>
                      <a:gd name="T10" fmla="*/ 0 w 650"/>
                      <a:gd name="T11" fmla="*/ 0 h 1377"/>
                      <a:gd name="T12" fmla="*/ 0 w 650"/>
                      <a:gd name="T13" fmla="*/ 0 h 1377"/>
                      <a:gd name="T14" fmla="*/ 0 w 650"/>
                      <a:gd name="T15" fmla="*/ 0 h 1377"/>
                      <a:gd name="T16" fmla="*/ 0 w 650"/>
                      <a:gd name="T17" fmla="*/ 0 h 1377"/>
                      <a:gd name="T18" fmla="*/ 0 w 650"/>
                      <a:gd name="T19" fmla="*/ 0 h 1377"/>
                      <a:gd name="T20" fmla="*/ 0 w 650"/>
                      <a:gd name="T21" fmla="*/ 0 h 1377"/>
                      <a:gd name="T22" fmla="*/ 0 w 650"/>
                      <a:gd name="T23" fmla="*/ 0 h 1377"/>
                      <a:gd name="T24" fmla="*/ 0 w 650"/>
                      <a:gd name="T25" fmla="*/ 0 h 1377"/>
                      <a:gd name="T26" fmla="*/ 0 w 650"/>
                      <a:gd name="T27" fmla="*/ 0 h 1377"/>
                      <a:gd name="T28" fmla="*/ 0 w 650"/>
                      <a:gd name="T29" fmla="*/ 0 h 1377"/>
                      <a:gd name="T30" fmla="*/ 0 w 650"/>
                      <a:gd name="T31" fmla="*/ 0 h 1377"/>
                      <a:gd name="T32" fmla="*/ 0 w 650"/>
                      <a:gd name="T33" fmla="*/ 0 h 1377"/>
                      <a:gd name="T34" fmla="*/ 0 w 650"/>
                      <a:gd name="T35" fmla="*/ 0 h 1377"/>
                      <a:gd name="T36" fmla="*/ 0 w 650"/>
                      <a:gd name="T37" fmla="*/ 0 h 1377"/>
                      <a:gd name="T38" fmla="*/ 0 w 650"/>
                      <a:gd name="T39" fmla="*/ 0 h 1377"/>
                      <a:gd name="T40" fmla="*/ 0 w 650"/>
                      <a:gd name="T41" fmla="*/ 0 h 1377"/>
                      <a:gd name="T42" fmla="*/ 0 w 650"/>
                      <a:gd name="T43" fmla="*/ 0 h 1377"/>
                      <a:gd name="T44" fmla="*/ 0 w 650"/>
                      <a:gd name="T45" fmla="*/ 0 h 1377"/>
                      <a:gd name="T46" fmla="*/ 0 w 650"/>
                      <a:gd name="T47" fmla="*/ 0 h 1377"/>
                      <a:gd name="T48" fmla="*/ 0 w 650"/>
                      <a:gd name="T49" fmla="*/ 0 h 1377"/>
                      <a:gd name="T50" fmla="*/ 0 w 650"/>
                      <a:gd name="T51" fmla="*/ 0 h 1377"/>
                      <a:gd name="T52" fmla="*/ 0 w 650"/>
                      <a:gd name="T53" fmla="*/ 0 h 1377"/>
                      <a:gd name="T54" fmla="*/ 0 w 650"/>
                      <a:gd name="T55" fmla="*/ 0 h 1377"/>
                      <a:gd name="T56" fmla="*/ 0 w 650"/>
                      <a:gd name="T57" fmla="*/ 0 h 1377"/>
                      <a:gd name="T58" fmla="*/ 0 w 650"/>
                      <a:gd name="T59" fmla="*/ 0 h 1377"/>
                      <a:gd name="T60" fmla="*/ 0 w 650"/>
                      <a:gd name="T61" fmla="*/ 0 h 1377"/>
                      <a:gd name="T62" fmla="*/ 0 w 650"/>
                      <a:gd name="T63" fmla="*/ 0 h 1377"/>
                      <a:gd name="T64" fmla="*/ 0 w 650"/>
                      <a:gd name="T65" fmla="*/ 0 h 1377"/>
                      <a:gd name="T66" fmla="*/ 0 w 650"/>
                      <a:gd name="T67" fmla="*/ 0 h 1377"/>
                      <a:gd name="T68" fmla="*/ 0 w 650"/>
                      <a:gd name="T69" fmla="*/ 0 h 1377"/>
                      <a:gd name="T70" fmla="*/ 0 w 650"/>
                      <a:gd name="T71" fmla="*/ 0 h 1377"/>
                      <a:gd name="T72" fmla="*/ 0 w 650"/>
                      <a:gd name="T73" fmla="*/ 0 h 1377"/>
                      <a:gd name="T74" fmla="*/ 0 w 650"/>
                      <a:gd name="T75" fmla="*/ 0 h 1377"/>
                      <a:gd name="T76" fmla="*/ 0 w 650"/>
                      <a:gd name="T77" fmla="*/ 0 h 1377"/>
                      <a:gd name="T78" fmla="*/ 0 w 650"/>
                      <a:gd name="T79" fmla="*/ 0 h 1377"/>
                      <a:gd name="T80" fmla="*/ 0 w 650"/>
                      <a:gd name="T81" fmla="*/ 0 h 1377"/>
                      <a:gd name="T82" fmla="*/ 0 w 650"/>
                      <a:gd name="T83" fmla="*/ 0 h 1377"/>
                      <a:gd name="T84" fmla="*/ 0 w 650"/>
                      <a:gd name="T85" fmla="*/ 0 h 1377"/>
                      <a:gd name="T86" fmla="*/ 0 w 650"/>
                      <a:gd name="T87" fmla="*/ 0 h 1377"/>
                      <a:gd name="T88" fmla="*/ 0 w 650"/>
                      <a:gd name="T89" fmla="*/ 0 h 1377"/>
                      <a:gd name="T90" fmla="*/ 0 w 650"/>
                      <a:gd name="T91" fmla="*/ 0 h 1377"/>
                      <a:gd name="T92" fmla="*/ 0 w 650"/>
                      <a:gd name="T93" fmla="*/ 0 h 1377"/>
                      <a:gd name="T94" fmla="*/ 0 w 650"/>
                      <a:gd name="T95" fmla="*/ 0 h 137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50"/>
                      <a:gd name="T145" fmla="*/ 0 h 1377"/>
                      <a:gd name="T146" fmla="*/ 650 w 650"/>
                      <a:gd name="T147" fmla="*/ 1377 h 137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50" h="1377">
                        <a:moveTo>
                          <a:pt x="552" y="1246"/>
                        </a:moveTo>
                        <a:lnTo>
                          <a:pt x="524" y="1277"/>
                        </a:lnTo>
                        <a:lnTo>
                          <a:pt x="481" y="1287"/>
                        </a:lnTo>
                        <a:lnTo>
                          <a:pt x="424" y="1293"/>
                        </a:lnTo>
                        <a:lnTo>
                          <a:pt x="363" y="1306"/>
                        </a:lnTo>
                        <a:lnTo>
                          <a:pt x="324" y="1330"/>
                        </a:lnTo>
                        <a:lnTo>
                          <a:pt x="311" y="1343"/>
                        </a:lnTo>
                        <a:lnTo>
                          <a:pt x="298" y="1337"/>
                        </a:lnTo>
                        <a:lnTo>
                          <a:pt x="226" y="1283"/>
                        </a:lnTo>
                        <a:lnTo>
                          <a:pt x="132" y="1208"/>
                        </a:lnTo>
                        <a:lnTo>
                          <a:pt x="100" y="1162"/>
                        </a:lnTo>
                        <a:lnTo>
                          <a:pt x="53" y="1114"/>
                        </a:lnTo>
                        <a:lnTo>
                          <a:pt x="37" y="1077"/>
                        </a:lnTo>
                        <a:lnTo>
                          <a:pt x="0" y="1071"/>
                        </a:lnTo>
                        <a:lnTo>
                          <a:pt x="19" y="1112"/>
                        </a:lnTo>
                        <a:lnTo>
                          <a:pt x="40" y="1151"/>
                        </a:lnTo>
                        <a:lnTo>
                          <a:pt x="100" y="1196"/>
                        </a:lnTo>
                        <a:lnTo>
                          <a:pt x="142" y="1250"/>
                        </a:lnTo>
                        <a:lnTo>
                          <a:pt x="245" y="1314"/>
                        </a:lnTo>
                        <a:lnTo>
                          <a:pt x="307" y="1377"/>
                        </a:lnTo>
                        <a:lnTo>
                          <a:pt x="332" y="1371"/>
                        </a:lnTo>
                        <a:lnTo>
                          <a:pt x="358" y="1340"/>
                        </a:lnTo>
                        <a:lnTo>
                          <a:pt x="392" y="1321"/>
                        </a:lnTo>
                        <a:lnTo>
                          <a:pt x="437" y="1308"/>
                        </a:lnTo>
                        <a:lnTo>
                          <a:pt x="531" y="1300"/>
                        </a:lnTo>
                        <a:lnTo>
                          <a:pt x="558" y="1283"/>
                        </a:lnTo>
                        <a:lnTo>
                          <a:pt x="606" y="1271"/>
                        </a:lnTo>
                        <a:lnTo>
                          <a:pt x="614" y="1250"/>
                        </a:lnTo>
                        <a:lnTo>
                          <a:pt x="600" y="1225"/>
                        </a:lnTo>
                        <a:lnTo>
                          <a:pt x="582" y="1200"/>
                        </a:lnTo>
                        <a:lnTo>
                          <a:pt x="593" y="1169"/>
                        </a:lnTo>
                        <a:lnTo>
                          <a:pt x="606" y="1151"/>
                        </a:lnTo>
                        <a:lnTo>
                          <a:pt x="606" y="1125"/>
                        </a:lnTo>
                        <a:lnTo>
                          <a:pt x="593" y="1083"/>
                        </a:lnTo>
                        <a:lnTo>
                          <a:pt x="587" y="1062"/>
                        </a:lnTo>
                        <a:lnTo>
                          <a:pt x="571" y="1043"/>
                        </a:lnTo>
                        <a:lnTo>
                          <a:pt x="562" y="1021"/>
                        </a:lnTo>
                        <a:lnTo>
                          <a:pt x="571" y="1000"/>
                        </a:lnTo>
                        <a:lnTo>
                          <a:pt x="589" y="983"/>
                        </a:lnTo>
                        <a:lnTo>
                          <a:pt x="587" y="956"/>
                        </a:lnTo>
                        <a:lnTo>
                          <a:pt x="576" y="937"/>
                        </a:lnTo>
                        <a:lnTo>
                          <a:pt x="555" y="908"/>
                        </a:lnTo>
                        <a:lnTo>
                          <a:pt x="543" y="893"/>
                        </a:lnTo>
                        <a:lnTo>
                          <a:pt x="550" y="871"/>
                        </a:lnTo>
                        <a:lnTo>
                          <a:pt x="581" y="853"/>
                        </a:lnTo>
                        <a:lnTo>
                          <a:pt x="593" y="827"/>
                        </a:lnTo>
                        <a:lnTo>
                          <a:pt x="589" y="806"/>
                        </a:lnTo>
                        <a:lnTo>
                          <a:pt x="568" y="771"/>
                        </a:lnTo>
                        <a:lnTo>
                          <a:pt x="545" y="727"/>
                        </a:lnTo>
                        <a:lnTo>
                          <a:pt x="537" y="696"/>
                        </a:lnTo>
                        <a:lnTo>
                          <a:pt x="550" y="683"/>
                        </a:lnTo>
                        <a:lnTo>
                          <a:pt x="582" y="671"/>
                        </a:lnTo>
                        <a:lnTo>
                          <a:pt x="602" y="658"/>
                        </a:lnTo>
                        <a:lnTo>
                          <a:pt x="606" y="619"/>
                        </a:lnTo>
                        <a:lnTo>
                          <a:pt x="582" y="575"/>
                        </a:lnTo>
                        <a:lnTo>
                          <a:pt x="587" y="546"/>
                        </a:lnTo>
                        <a:lnTo>
                          <a:pt x="595" y="519"/>
                        </a:lnTo>
                        <a:lnTo>
                          <a:pt x="574" y="488"/>
                        </a:lnTo>
                        <a:lnTo>
                          <a:pt x="555" y="458"/>
                        </a:lnTo>
                        <a:lnTo>
                          <a:pt x="562" y="440"/>
                        </a:lnTo>
                        <a:lnTo>
                          <a:pt x="574" y="421"/>
                        </a:lnTo>
                        <a:lnTo>
                          <a:pt x="574" y="390"/>
                        </a:lnTo>
                        <a:lnTo>
                          <a:pt x="562" y="371"/>
                        </a:lnTo>
                        <a:lnTo>
                          <a:pt x="550" y="356"/>
                        </a:lnTo>
                        <a:lnTo>
                          <a:pt x="552" y="333"/>
                        </a:lnTo>
                        <a:lnTo>
                          <a:pt x="574" y="321"/>
                        </a:lnTo>
                        <a:lnTo>
                          <a:pt x="587" y="308"/>
                        </a:lnTo>
                        <a:lnTo>
                          <a:pt x="581" y="284"/>
                        </a:lnTo>
                        <a:lnTo>
                          <a:pt x="555" y="253"/>
                        </a:lnTo>
                        <a:lnTo>
                          <a:pt x="545" y="225"/>
                        </a:lnTo>
                        <a:lnTo>
                          <a:pt x="543" y="193"/>
                        </a:lnTo>
                        <a:lnTo>
                          <a:pt x="564" y="163"/>
                        </a:lnTo>
                        <a:lnTo>
                          <a:pt x="608" y="114"/>
                        </a:lnTo>
                        <a:lnTo>
                          <a:pt x="631" y="77"/>
                        </a:lnTo>
                        <a:lnTo>
                          <a:pt x="650" y="46"/>
                        </a:lnTo>
                        <a:lnTo>
                          <a:pt x="644" y="14"/>
                        </a:lnTo>
                        <a:lnTo>
                          <a:pt x="626" y="0"/>
                        </a:lnTo>
                        <a:lnTo>
                          <a:pt x="614" y="3"/>
                        </a:lnTo>
                        <a:lnTo>
                          <a:pt x="593" y="27"/>
                        </a:lnTo>
                        <a:lnTo>
                          <a:pt x="608" y="46"/>
                        </a:lnTo>
                        <a:lnTo>
                          <a:pt x="606" y="77"/>
                        </a:lnTo>
                        <a:lnTo>
                          <a:pt x="576" y="132"/>
                        </a:lnTo>
                        <a:lnTo>
                          <a:pt x="539" y="163"/>
                        </a:lnTo>
                        <a:lnTo>
                          <a:pt x="526" y="182"/>
                        </a:lnTo>
                        <a:lnTo>
                          <a:pt x="518" y="206"/>
                        </a:lnTo>
                        <a:lnTo>
                          <a:pt x="514" y="221"/>
                        </a:lnTo>
                        <a:lnTo>
                          <a:pt x="458" y="264"/>
                        </a:lnTo>
                        <a:lnTo>
                          <a:pt x="408" y="293"/>
                        </a:lnTo>
                        <a:lnTo>
                          <a:pt x="401" y="314"/>
                        </a:lnTo>
                        <a:lnTo>
                          <a:pt x="418" y="319"/>
                        </a:lnTo>
                        <a:lnTo>
                          <a:pt x="493" y="264"/>
                        </a:lnTo>
                        <a:lnTo>
                          <a:pt x="531" y="253"/>
                        </a:lnTo>
                        <a:lnTo>
                          <a:pt x="550" y="288"/>
                        </a:lnTo>
                        <a:lnTo>
                          <a:pt x="555" y="303"/>
                        </a:lnTo>
                        <a:lnTo>
                          <a:pt x="537" y="319"/>
                        </a:lnTo>
                        <a:lnTo>
                          <a:pt x="521" y="332"/>
                        </a:lnTo>
                        <a:lnTo>
                          <a:pt x="518" y="353"/>
                        </a:lnTo>
                        <a:lnTo>
                          <a:pt x="524" y="375"/>
                        </a:lnTo>
                        <a:lnTo>
                          <a:pt x="508" y="393"/>
                        </a:lnTo>
                        <a:lnTo>
                          <a:pt x="461" y="414"/>
                        </a:lnTo>
                        <a:lnTo>
                          <a:pt x="392" y="443"/>
                        </a:lnTo>
                        <a:lnTo>
                          <a:pt x="418" y="453"/>
                        </a:lnTo>
                        <a:lnTo>
                          <a:pt x="489" y="425"/>
                        </a:lnTo>
                        <a:lnTo>
                          <a:pt x="545" y="396"/>
                        </a:lnTo>
                        <a:lnTo>
                          <a:pt x="555" y="403"/>
                        </a:lnTo>
                        <a:lnTo>
                          <a:pt x="550" y="421"/>
                        </a:lnTo>
                        <a:lnTo>
                          <a:pt x="531" y="440"/>
                        </a:lnTo>
                        <a:lnTo>
                          <a:pt x="524" y="458"/>
                        </a:lnTo>
                        <a:lnTo>
                          <a:pt x="532" y="483"/>
                        </a:lnTo>
                        <a:lnTo>
                          <a:pt x="555" y="503"/>
                        </a:lnTo>
                        <a:lnTo>
                          <a:pt x="555" y="519"/>
                        </a:lnTo>
                        <a:lnTo>
                          <a:pt x="518" y="527"/>
                        </a:lnTo>
                        <a:lnTo>
                          <a:pt x="487" y="569"/>
                        </a:lnTo>
                        <a:lnTo>
                          <a:pt x="450" y="593"/>
                        </a:lnTo>
                        <a:lnTo>
                          <a:pt x="399" y="606"/>
                        </a:lnTo>
                        <a:lnTo>
                          <a:pt x="395" y="619"/>
                        </a:lnTo>
                        <a:lnTo>
                          <a:pt x="426" y="614"/>
                        </a:lnTo>
                        <a:lnTo>
                          <a:pt x="493" y="593"/>
                        </a:lnTo>
                        <a:lnTo>
                          <a:pt x="518" y="575"/>
                        </a:lnTo>
                        <a:lnTo>
                          <a:pt x="532" y="556"/>
                        </a:lnTo>
                        <a:lnTo>
                          <a:pt x="555" y="553"/>
                        </a:lnTo>
                        <a:lnTo>
                          <a:pt x="555" y="575"/>
                        </a:lnTo>
                        <a:lnTo>
                          <a:pt x="571" y="596"/>
                        </a:lnTo>
                        <a:lnTo>
                          <a:pt x="582" y="619"/>
                        </a:lnTo>
                        <a:lnTo>
                          <a:pt x="574" y="637"/>
                        </a:lnTo>
                        <a:lnTo>
                          <a:pt x="545" y="650"/>
                        </a:lnTo>
                        <a:lnTo>
                          <a:pt x="518" y="658"/>
                        </a:lnTo>
                        <a:lnTo>
                          <a:pt x="500" y="677"/>
                        </a:lnTo>
                        <a:lnTo>
                          <a:pt x="413" y="703"/>
                        </a:lnTo>
                        <a:lnTo>
                          <a:pt x="351" y="725"/>
                        </a:lnTo>
                        <a:lnTo>
                          <a:pt x="326" y="737"/>
                        </a:lnTo>
                        <a:lnTo>
                          <a:pt x="345" y="753"/>
                        </a:lnTo>
                        <a:lnTo>
                          <a:pt x="382" y="743"/>
                        </a:lnTo>
                        <a:lnTo>
                          <a:pt x="458" y="714"/>
                        </a:lnTo>
                        <a:lnTo>
                          <a:pt x="508" y="700"/>
                        </a:lnTo>
                        <a:lnTo>
                          <a:pt x="521" y="721"/>
                        </a:lnTo>
                        <a:lnTo>
                          <a:pt x="532" y="758"/>
                        </a:lnTo>
                        <a:lnTo>
                          <a:pt x="555" y="790"/>
                        </a:lnTo>
                        <a:lnTo>
                          <a:pt x="558" y="814"/>
                        </a:lnTo>
                        <a:lnTo>
                          <a:pt x="555" y="837"/>
                        </a:lnTo>
                        <a:lnTo>
                          <a:pt x="531" y="846"/>
                        </a:lnTo>
                        <a:lnTo>
                          <a:pt x="487" y="856"/>
                        </a:lnTo>
                        <a:lnTo>
                          <a:pt x="431" y="882"/>
                        </a:lnTo>
                        <a:lnTo>
                          <a:pt x="349" y="893"/>
                        </a:lnTo>
                        <a:lnTo>
                          <a:pt x="318" y="908"/>
                        </a:lnTo>
                        <a:lnTo>
                          <a:pt x="339" y="919"/>
                        </a:lnTo>
                        <a:lnTo>
                          <a:pt x="411" y="908"/>
                        </a:lnTo>
                        <a:lnTo>
                          <a:pt x="461" y="890"/>
                        </a:lnTo>
                        <a:lnTo>
                          <a:pt x="495" y="877"/>
                        </a:lnTo>
                        <a:lnTo>
                          <a:pt x="524" y="871"/>
                        </a:lnTo>
                        <a:lnTo>
                          <a:pt x="521" y="893"/>
                        </a:lnTo>
                        <a:lnTo>
                          <a:pt x="532" y="925"/>
                        </a:lnTo>
                        <a:lnTo>
                          <a:pt x="552" y="943"/>
                        </a:lnTo>
                        <a:lnTo>
                          <a:pt x="555" y="964"/>
                        </a:lnTo>
                        <a:lnTo>
                          <a:pt x="555" y="983"/>
                        </a:lnTo>
                        <a:lnTo>
                          <a:pt x="531" y="993"/>
                        </a:lnTo>
                        <a:lnTo>
                          <a:pt x="482" y="996"/>
                        </a:lnTo>
                        <a:lnTo>
                          <a:pt x="450" y="1006"/>
                        </a:lnTo>
                        <a:lnTo>
                          <a:pt x="374" y="1032"/>
                        </a:lnTo>
                        <a:lnTo>
                          <a:pt x="332" y="1033"/>
                        </a:lnTo>
                        <a:lnTo>
                          <a:pt x="318" y="1051"/>
                        </a:lnTo>
                        <a:lnTo>
                          <a:pt x="337" y="1058"/>
                        </a:lnTo>
                        <a:lnTo>
                          <a:pt x="374" y="1050"/>
                        </a:lnTo>
                        <a:lnTo>
                          <a:pt x="431" y="1033"/>
                        </a:lnTo>
                        <a:lnTo>
                          <a:pt x="461" y="1021"/>
                        </a:lnTo>
                        <a:lnTo>
                          <a:pt x="502" y="1012"/>
                        </a:lnTo>
                        <a:lnTo>
                          <a:pt x="532" y="1014"/>
                        </a:lnTo>
                        <a:lnTo>
                          <a:pt x="543" y="1014"/>
                        </a:lnTo>
                        <a:lnTo>
                          <a:pt x="543" y="1043"/>
                        </a:lnTo>
                        <a:lnTo>
                          <a:pt x="552" y="1058"/>
                        </a:lnTo>
                        <a:lnTo>
                          <a:pt x="495" y="1071"/>
                        </a:lnTo>
                        <a:lnTo>
                          <a:pt x="445" y="1108"/>
                        </a:lnTo>
                        <a:lnTo>
                          <a:pt x="389" y="1127"/>
                        </a:lnTo>
                        <a:lnTo>
                          <a:pt x="351" y="1133"/>
                        </a:lnTo>
                        <a:lnTo>
                          <a:pt x="319" y="1150"/>
                        </a:lnTo>
                        <a:lnTo>
                          <a:pt x="332" y="1162"/>
                        </a:lnTo>
                        <a:lnTo>
                          <a:pt x="363" y="1151"/>
                        </a:lnTo>
                        <a:lnTo>
                          <a:pt x="399" y="1140"/>
                        </a:lnTo>
                        <a:lnTo>
                          <a:pt x="439" y="1133"/>
                        </a:lnTo>
                        <a:lnTo>
                          <a:pt x="474" y="1112"/>
                        </a:lnTo>
                        <a:lnTo>
                          <a:pt x="493" y="1093"/>
                        </a:lnTo>
                        <a:lnTo>
                          <a:pt x="518" y="1090"/>
                        </a:lnTo>
                        <a:lnTo>
                          <a:pt x="550" y="1090"/>
                        </a:lnTo>
                        <a:lnTo>
                          <a:pt x="558" y="1093"/>
                        </a:lnTo>
                        <a:lnTo>
                          <a:pt x="568" y="1114"/>
                        </a:lnTo>
                        <a:lnTo>
                          <a:pt x="574" y="1140"/>
                        </a:lnTo>
                        <a:lnTo>
                          <a:pt x="568" y="1162"/>
                        </a:lnTo>
                        <a:lnTo>
                          <a:pt x="555" y="1175"/>
                        </a:lnTo>
                        <a:lnTo>
                          <a:pt x="545" y="1206"/>
                        </a:lnTo>
                        <a:lnTo>
                          <a:pt x="555" y="1219"/>
                        </a:lnTo>
                        <a:lnTo>
                          <a:pt x="568" y="1232"/>
                        </a:lnTo>
                        <a:lnTo>
                          <a:pt x="568" y="1243"/>
                        </a:lnTo>
                        <a:lnTo>
                          <a:pt x="552" y="12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0" name="Freeform 321">
                    <a:extLst>
                      <a:ext uri="{FF2B5EF4-FFF2-40B4-BE49-F238E27FC236}">
                        <a16:creationId xmlns:a16="http://schemas.microsoft.com/office/drawing/2014/main" id="{2E948DBF-06E9-4D85-BB9D-11BA10936CE0}"/>
                      </a:ext>
                    </a:extLst>
                  </p:cNvPr>
                  <p:cNvSpPr>
                    <a:spLocks/>
                  </p:cNvSpPr>
                  <p:nvPr/>
                </p:nvSpPr>
                <p:spPr bwMode="auto">
                  <a:xfrm>
                    <a:off x="4151" y="1460"/>
                    <a:ext cx="62" cy="20"/>
                  </a:xfrm>
                  <a:custGeom>
                    <a:avLst/>
                    <a:gdLst>
                      <a:gd name="T0" fmla="*/ 0 w 187"/>
                      <a:gd name="T1" fmla="*/ 0 h 61"/>
                      <a:gd name="T2" fmla="*/ 0 w 187"/>
                      <a:gd name="T3" fmla="*/ 0 h 61"/>
                      <a:gd name="T4" fmla="*/ 0 w 187"/>
                      <a:gd name="T5" fmla="*/ 0 h 61"/>
                      <a:gd name="T6" fmla="*/ 0 w 187"/>
                      <a:gd name="T7" fmla="*/ 0 h 61"/>
                      <a:gd name="T8" fmla="*/ 0 w 187"/>
                      <a:gd name="T9" fmla="*/ 0 h 61"/>
                      <a:gd name="T10" fmla="*/ 0 w 187"/>
                      <a:gd name="T11" fmla="*/ 0 h 61"/>
                      <a:gd name="T12" fmla="*/ 0 w 187"/>
                      <a:gd name="T13" fmla="*/ 0 h 61"/>
                      <a:gd name="T14" fmla="*/ 0 w 187"/>
                      <a:gd name="T15" fmla="*/ 0 h 61"/>
                      <a:gd name="T16" fmla="*/ 0 w 187"/>
                      <a:gd name="T17" fmla="*/ 0 h 61"/>
                      <a:gd name="T18" fmla="*/ 0 w 187"/>
                      <a:gd name="T19" fmla="*/ 0 h 61"/>
                      <a:gd name="T20" fmla="*/ 0 w 187"/>
                      <a:gd name="T21" fmla="*/ 0 h 61"/>
                      <a:gd name="T22" fmla="*/ 0 w 187"/>
                      <a:gd name="T23" fmla="*/ 0 h 61"/>
                      <a:gd name="T24" fmla="*/ 0 w 187"/>
                      <a:gd name="T25" fmla="*/ 0 h 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7"/>
                      <a:gd name="T40" fmla="*/ 0 h 61"/>
                      <a:gd name="T41" fmla="*/ 187 w 187"/>
                      <a:gd name="T42" fmla="*/ 61 h 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7" h="61">
                        <a:moveTo>
                          <a:pt x="0" y="50"/>
                        </a:moveTo>
                        <a:lnTo>
                          <a:pt x="74" y="47"/>
                        </a:lnTo>
                        <a:lnTo>
                          <a:pt x="103" y="31"/>
                        </a:lnTo>
                        <a:lnTo>
                          <a:pt x="128" y="12"/>
                        </a:lnTo>
                        <a:lnTo>
                          <a:pt x="174" y="0"/>
                        </a:lnTo>
                        <a:lnTo>
                          <a:pt x="187" y="12"/>
                        </a:lnTo>
                        <a:lnTo>
                          <a:pt x="167" y="18"/>
                        </a:lnTo>
                        <a:lnTo>
                          <a:pt x="135" y="36"/>
                        </a:lnTo>
                        <a:lnTo>
                          <a:pt x="117" y="47"/>
                        </a:lnTo>
                        <a:lnTo>
                          <a:pt x="87" y="55"/>
                        </a:lnTo>
                        <a:lnTo>
                          <a:pt x="40" y="60"/>
                        </a:lnTo>
                        <a:lnTo>
                          <a:pt x="3" y="61"/>
                        </a:lnTo>
                        <a:lnTo>
                          <a:pt x="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1" name="Freeform 322">
                    <a:extLst>
                      <a:ext uri="{FF2B5EF4-FFF2-40B4-BE49-F238E27FC236}">
                        <a16:creationId xmlns:a16="http://schemas.microsoft.com/office/drawing/2014/main" id="{4DA7A90E-E20A-4853-B10B-FE83B18B231A}"/>
                      </a:ext>
                    </a:extLst>
                  </p:cNvPr>
                  <p:cNvSpPr>
                    <a:spLocks/>
                  </p:cNvSpPr>
                  <p:nvPr/>
                </p:nvSpPr>
                <p:spPr bwMode="auto">
                  <a:xfrm>
                    <a:off x="4055" y="1011"/>
                    <a:ext cx="182" cy="99"/>
                  </a:xfrm>
                  <a:custGeom>
                    <a:avLst/>
                    <a:gdLst>
                      <a:gd name="T0" fmla="*/ 0 w 545"/>
                      <a:gd name="T1" fmla="*/ 0 h 296"/>
                      <a:gd name="T2" fmla="*/ 0 w 545"/>
                      <a:gd name="T3" fmla="*/ 0 h 296"/>
                      <a:gd name="T4" fmla="*/ 0 w 545"/>
                      <a:gd name="T5" fmla="*/ 0 h 296"/>
                      <a:gd name="T6" fmla="*/ 0 w 545"/>
                      <a:gd name="T7" fmla="*/ 0 h 296"/>
                      <a:gd name="T8" fmla="*/ 0 w 545"/>
                      <a:gd name="T9" fmla="*/ 0 h 296"/>
                      <a:gd name="T10" fmla="*/ 0 w 545"/>
                      <a:gd name="T11" fmla="*/ 0 h 296"/>
                      <a:gd name="T12" fmla="*/ 0 w 545"/>
                      <a:gd name="T13" fmla="*/ 0 h 296"/>
                      <a:gd name="T14" fmla="*/ 0 w 545"/>
                      <a:gd name="T15" fmla="*/ 0 h 296"/>
                      <a:gd name="T16" fmla="*/ 0 w 545"/>
                      <a:gd name="T17" fmla="*/ 0 h 296"/>
                      <a:gd name="T18" fmla="*/ 0 w 545"/>
                      <a:gd name="T19" fmla="*/ 0 h 296"/>
                      <a:gd name="T20" fmla="*/ 0 w 545"/>
                      <a:gd name="T21" fmla="*/ 0 h 296"/>
                      <a:gd name="T22" fmla="*/ 0 w 545"/>
                      <a:gd name="T23" fmla="*/ 0 h 296"/>
                      <a:gd name="T24" fmla="*/ 0 w 545"/>
                      <a:gd name="T25" fmla="*/ 0 h 296"/>
                      <a:gd name="T26" fmla="*/ 0 w 545"/>
                      <a:gd name="T27" fmla="*/ 0 h 296"/>
                      <a:gd name="T28" fmla="*/ 0 w 545"/>
                      <a:gd name="T29" fmla="*/ 0 h 296"/>
                      <a:gd name="T30" fmla="*/ 0 w 545"/>
                      <a:gd name="T31" fmla="*/ 0 h 296"/>
                      <a:gd name="T32" fmla="*/ 0 w 545"/>
                      <a:gd name="T33" fmla="*/ 0 h 296"/>
                      <a:gd name="T34" fmla="*/ 0 w 545"/>
                      <a:gd name="T35" fmla="*/ 0 h 296"/>
                      <a:gd name="T36" fmla="*/ 0 w 545"/>
                      <a:gd name="T37" fmla="*/ 0 h 296"/>
                      <a:gd name="T38" fmla="*/ 0 w 545"/>
                      <a:gd name="T39" fmla="*/ 0 h 296"/>
                      <a:gd name="T40" fmla="*/ 0 w 545"/>
                      <a:gd name="T41" fmla="*/ 0 h 296"/>
                      <a:gd name="T42" fmla="*/ 0 w 545"/>
                      <a:gd name="T43" fmla="*/ 0 h 296"/>
                      <a:gd name="T44" fmla="*/ 0 w 545"/>
                      <a:gd name="T45" fmla="*/ 0 h 296"/>
                      <a:gd name="T46" fmla="*/ 0 w 545"/>
                      <a:gd name="T47" fmla="*/ 0 h 296"/>
                      <a:gd name="T48" fmla="*/ 0 w 545"/>
                      <a:gd name="T49" fmla="*/ 0 h 296"/>
                      <a:gd name="T50" fmla="*/ 0 w 545"/>
                      <a:gd name="T51" fmla="*/ 0 h 2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45"/>
                      <a:gd name="T79" fmla="*/ 0 h 296"/>
                      <a:gd name="T80" fmla="*/ 545 w 545"/>
                      <a:gd name="T81" fmla="*/ 296 h 29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45" h="296">
                        <a:moveTo>
                          <a:pt x="17" y="34"/>
                        </a:moveTo>
                        <a:lnTo>
                          <a:pt x="82" y="38"/>
                        </a:lnTo>
                        <a:lnTo>
                          <a:pt x="150" y="40"/>
                        </a:lnTo>
                        <a:lnTo>
                          <a:pt x="195" y="40"/>
                        </a:lnTo>
                        <a:lnTo>
                          <a:pt x="230" y="32"/>
                        </a:lnTo>
                        <a:lnTo>
                          <a:pt x="287" y="16"/>
                        </a:lnTo>
                        <a:lnTo>
                          <a:pt x="313" y="0"/>
                        </a:lnTo>
                        <a:lnTo>
                          <a:pt x="351" y="21"/>
                        </a:lnTo>
                        <a:lnTo>
                          <a:pt x="411" y="63"/>
                        </a:lnTo>
                        <a:lnTo>
                          <a:pt x="455" y="93"/>
                        </a:lnTo>
                        <a:lnTo>
                          <a:pt x="511" y="133"/>
                        </a:lnTo>
                        <a:lnTo>
                          <a:pt x="545" y="163"/>
                        </a:lnTo>
                        <a:lnTo>
                          <a:pt x="514" y="190"/>
                        </a:lnTo>
                        <a:lnTo>
                          <a:pt x="482" y="219"/>
                        </a:lnTo>
                        <a:lnTo>
                          <a:pt x="432" y="240"/>
                        </a:lnTo>
                        <a:lnTo>
                          <a:pt x="380" y="262"/>
                        </a:lnTo>
                        <a:lnTo>
                          <a:pt x="332" y="281"/>
                        </a:lnTo>
                        <a:lnTo>
                          <a:pt x="288" y="288"/>
                        </a:lnTo>
                        <a:lnTo>
                          <a:pt x="242" y="296"/>
                        </a:lnTo>
                        <a:lnTo>
                          <a:pt x="185" y="256"/>
                        </a:lnTo>
                        <a:lnTo>
                          <a:pt x="142" y="221"/>
                        </a:lnTo>
                        <a:lnTo>
                          <a:pt x="92" y="177"/>
                        </a:lnTo>
                        <a:lnTo>
                          <a:pt x="50" y="133"/>
                        </a:lnTo>
                        <a:lnTo>
                          <a:pt x="19" y="103"/>
                        </a:lnTo>
                        <a:lnTo>
                          <a:pt x="0" y="59"/>
                        </a:lnTo>
                        <a:lnTo>
                          <a:pt x="17" y="34"/>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2" name="Freeform 323">
                    <a:extLst>
                      <a:ext uri="{FF2B5EF4-FFF2-40B4-BE49-F238E27FC236}">
                        <a16:creationId xmlns:a16="http://schemas.microsoft.com/office/drawing/2014/main" id="{D153053B-15DA-4CE1-9249-65CEDA2FF8D6}"/>
                      </a:ext>
                    </a:extLst>
                  </p:cNvPr>
                  <p:cNvSpPr>
                    <a:spLocks/>
                  </p:cNvSpPr>
                  <p:nvPr/>
                </p:nvSpPr>
                <p:spPr bwMode="auto">
                  <a:xfrm>
                    <a:off x="4051" y="1008"/>
                    <a:ext cx="196" cy="115"/>
                  </a:xfrm>
                  <a:custGeom>
                    <a:avLst/>
                    <a:gdLst>
                      <a:gd name="T0" fmla="*/ 0 w 588"/>
                      <a:gd name="T1" fmla="*/ 0 h 344"/>
                      <a:gd name="T2" fmla="*/ 0 w 588"/>
                      <a:gd name="T3" fmla="*/ 0 h 344"/>
                      <a:gd name="T4" fmla="*/ 0 w 588"/>
                      <a:gd name="T5" fmla="*/ 0 h 344"/>
                      <a:gd name="T6" fmla="*/ 0 w 588"/>
                      <a:gd name="T7" fmla="*/ 0 h 344"/>
                      <a:gd name="T8" fmla="*/ 0 w 588"/>
                      <a:gd name="T9" fmla="*/ 0 h 344"/>
                      <a:gd name="T10" fmla="*/ 0 w 588"/>
                      <a:gd name="T11" fmla="*/ 0 h 344"/>
                      <a:gd name="T12" fmla="*/ 0 w 588"/>
                      <a:gd name="T13" fmla="*/ 0 h 344"/>
                      <a:gd name="T14" fmla="*/ 0 w 588"/>
                      <a:gd name="T15" fmla="*/ 0 h 344"/>
                      <a:gd name="T16" fmla="*/ 0 w 588"/>
                      <a:gd name="T17" fmla="*/ 0 h 344"/>
                      <a:gd name="T18" fmla="*/ 0 w 588"/>
                      <a:gd name="T19" fmla="*/ 0 h 344"/>
                      <a:gd name="T20" fmla="*/ 0 w 588"/>
                      <a:gd name="T21" fmla="*/ 0 h 344"/>
                      <a:gd name="T22" fmla="*/ 0 w 588"/>
                      <a:gd name="T23" fmla="*/ 0 h 344"/>
                      <a:gd name="T24" fmla="*/ 0 w 588"/>
                      <a:gd name="T25" fmla="*/ 0 h 344"/>
                      <a:gd name="T26" fmla="*/ 0 w 588"/>
                      <a:gd name="T27" fmla="*/ 0 h 344"/>
                      <a:gd name="T28" fmla="*/ 0 w 588"/>
                      <a:gd name="T29" fmla="*/ 0 h 344"/>
                      <a:gd name="T30" fmla="*/ 0 w 588"/>
                      <a:gd name="T31" fmla="*/ 0 h 344"/>
                      <a:gd name="T32" fmla="*/ 0 w 588"/>
                      <a:gd name="T33" fmla="*/ 0 h 344"/>
                      <a:gd name="T34" fmla="*/ 0 w 588"/>
                      <a:gd name="T35" fmla="*/ 0 h 344"/>
                      <a:gd name="T36" fmla="*/ 0 w 588"/>
                      <a:gd name="T37" fmla="*/ 0 h 344"/>
                      <a:gd name="T38" fmla="*/ 0 w 588"/>
                      <a:gd name="T39" fmla="*/ 0 h 344"/>
                      <a:gd name="T40" fmla="*/ 0 w 588"/>
                      <a:gd name="T41" fmla="*/ 0 h 344"/>
                      <a:gd name="T42" fmla="*/ 0 w 588"/>
                      <a:gd name="T43" fmla="*/ 0 h 344"/>
                      <a:gd name="T44" fmla="*/ 0 w 588"/>
                      <a:gd name="T45" fmla="*/ 0 h 344"/>
                      <a:gd name="T46" fmla="*/ 0 w 588"/>
                      <a:gd name="T47" fmla="*/ 0 h 344"/>
                      <a:gd name="T48" fmla="*/ 0 w 588"/>
                      <a:gd name="T49" fmla="*/ 0 h 344"/>
                      <a:gd name="T50" fmla="*/ 0 w 588"/>
                      <a:gd name="T51" fmla="*/ 0 h 344"/>
                      <a:gd name="T52" fmla="*/ 0 w 588"/>
                      <a:gd name="T53" fmla="*/ 0 h 344"/>
                      <a:gd name="T54" fmla="*/ 0 w 588"/>
                      <a:gd name="T55" fmla="*/ 0 h 344"/>
                      <a:gd name="T56" fmla="*/ 0 w 588"/>
                      <a:gd name="T57" fmla="*/ 0 h 344"/>
                      <a:gd name="T58" fmla="*/ 0 w 588"/>
                      <a:gd name="T59" fmla="*/ 0 h 344"/>
                      <a:gd name="T60" fmla="*/ 0 w 588"/>
                      <a:gd name="T61" fmla="*/ 0 h 344"/>
                      <a:gd name="T62" fmla="*/ 0 w 588"/>
                      <a:gd name="T63" fmla="*/ 0 h 344"/>
                      <a:gd name="T64" fmla="*/ 0 w 588"/>
                      <a:gd name="T65" fmla="*/ 0 h 344"/>
                      <a:gd name="T66" fmla="*/ 0 w 588"/>
                      <a:gd name="T67" fmla="*/ 0 h 344"/>
                      <a:gd name="T68" fmla="*/ 0 w 588"/>
                      <a:gd name="T69" fmla="*/ 0 h 344"/>
                      <a:gd name="T70" fmla="*/ 0 w 588"/>
                      <a:gd name="T71" fmla="*/ 0 h 344"/>
                      <a:gd name="T72" fmla="*/ 0 w 588"/>
                      <a:gd name="T73" fmla="*/ 0 h 344"/>
                      <a:gd name="T74" fmla="*/ 0 w 588"/>
                      <a:gd name="T75" fmla="*/ 0 h 344"/>
                      <a:gd name="T76" fmla="*/ 0 w 588"/>
                      <a:gd name="T77" fmla="*/ 0 h 344"/>
                      <a:gd name="T78" fmla="*/ 0 w 588"/>
                      <a:gd name="T79" fmla="*/ 0 h 344"/>
                      <a:gd name="T80" fmla="*/ 0 w 588"/>
                      <a:gd name="T81" fmla="*/ 0 h 344"/>
                      <a:gd name="T82" fmla="*/ 0 w 588"/>
                      <a:gd name="T83" fmla="*/ 0 h 344"/>
                      <a:gd name="T84" fmla="*/ 0 w 588"/>
                      <a:gd name="T85" fmla="*/ 0 h 344"/>
                      <a:gd name="T86" fmla="*/ 0 w 588"/>
                      <a:gd name="T87" fmla="*/ 0 h 344"/>
                      <a:gd name="T88" fmla="*/ 0 w 588"/>
                      <a:gd name="T89" fmla="*/ 0 h 344"/>
                      <a:gd name="T90" fmla="*/ 0 w 588"/>
                      <a:gd name="T91" fmla="*/ 0 h 344"/>
                      <a:gd name="T92" fmla="*/ 0 w 588"/>
                      <a:gd name="T93" fmla="*/ 0 h 344"/>
                      <a:gd name="T94" fmla="*/ 0 w 588"/>
                      <a:gd name="T95" fmla="*/ 0 h 344"/>
                      <a:gd name="T96" fmla="*/ 0 w 588"/>
                      <a:gd name="T97" fmla="*/ 0 h 344"/>
                      <a:gd name="T98" fmla="*/ 0 w 588"/>
                      <a:gd name="T99" fmla="*/ 0 h 344"/>
                      <a:gd name="T100" fmla="*/ 0 w 588"/>
                      <a:gd name="T101" fmla="*/ 0 h 344"/>
                      <a:gd name="T102" fmla="*/ 0 w 588"/>
                      <a:gd name="T103" fmla="*/ 0 h 344"/>
                      <a:gd name="T104" fmla="*/ 0 w 588"/>
                      <a:gd name="T105" fmla="*/ 0 h 344"/>
                      <a:gd name="T106" fmla="*/ 0 w 588"/>
                      <a:gd name="T107" fmla="*/ 0 h 344"/>
                      <a:gd name="T108" fmla="*/ 0 w 588"/>
                      <a:gd name="T109" fmla="*/ 0 h 344"/>
                      <a:gd name="T110" fmla="*/ 0 w 588"/>
                      <a:gd name="T111" fmla="*/ 0 h 34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88"/>
                      <a:gd name="T169" fmla="*/ 0 h 344"/>
                      <a:gd name="T170" fmla="*/ 588 w 588"/>
                      <a:gd name="T171" fmla="*/ 344 h 34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88" h="344">
                        <a:moveTo>
                          <a:pt x="288" y="294"/>
                        </a:moveTo>
                        <a:lnTo>
                          <a:pt x="381" y="269"/>
                        </a:lnTo>
                        <a:lnTo>
                          <a:pt x="457" y="236"/>
                        </a:lnTo>
                        <a:lnTo>
                          <a:pt x="510" y="198"/>
                        </a:lnTo>
                        <a:lnTo>
                          <a:pt x="531" y="176"/>
                        </a:lnTo>
                        <a:lnTo>
                          <a:pt x="454" y="105"/>
                        </a:lnTo>
                        <a:lnTo>
                          <a:pt x="391" y="66"/>
                        </a:lnTo>
                        <a:lnTo>
                          <a:pt x="331" y="29"/>
                        </a:lnTo>
                        <a:lnTo>
                          <a:pt x="318" y="29"/>
                        </a:lnTo>
                        <a:lnTo>
                          <a:pt x="281" y="42"/>
                        </a:lnTo>
                        <a:lnTo>
                          <a:pt x="231" y="56"/>
                        </a:lnTo>
                        <a:lnTo>
                          <a:pt x="141" y="63"/>
                        </a:lnTo>
                        <a:lnTo>
                          <a:pt x="54" y="61"/>
                        </a:lnTo>
                        <a:lnTo>
                          <a:pt x="31" y="63"/>
                        </a:lnTo>
                        <a:lnTo>
                          <a:pt x="31" y="79"/>
                        </a:lnTo>
                        <a:lnTo>
                          <a:pt x="49" y="105"/>
                        </a:lnTo>
                        <a:lnTo>
                          <a:pt x="85" y="150"/>
                        </a:lnTo>
                        <a:lnTo>
                          <a:pt x="131" y="187"/>
                        </a:lnTo>
                        <a:lnTo>
                          <a:pt x="188" y="242"/>
                        </a:lnTo>
                        <a:lnTo>
                          <a:pt x="241" y="282"/>
                        </a:lnTo>
                        <a:lnTo>
                          <a:pt x="275" y="305"/>
                        </a:lnTo>
                        <a:lnTo>
                          <a:pt x="285" y="329"/>
                        </a:lnTo>
                        <a:lnTo>
                          <a:pt x="273" y="344"/>
                        </a:lnTo>
                        <a:lnTo>
                          <a:pt x="254" y="336"/>
                        </a:lnTo>
                        <a:lnTo>
                          <a:pt x="199" y="286"/>
                        </a:lnTo>
                        <a:lnTo>
                          <a:pt x="131" y="229"/>
                        </a:lnTo>
                        <a:lnTo>
                          <a:pt x="81" y="187"/>
                        </a:lnTo>
                        <a:lnTo>
                          <a:pt x="48" y="150"/>
                        </a:lnTo>
                        <a:lnTo>
                          <a:pt x="19" y="111"/>
                        </a:lnTo>
                        <a:lnTo>
                          <a:pt x="6" y="85"/>
                        </a:lnTo>
                        <a:lnTo>
                          <a:pt x="0" y="56"/>
                        </a:lnTo>
                        <a:lnTo>
                          <a:pt x="8" y="37"/>
                        </a:lnTo>
                        <a:lnTo>
                          <a:pt x="29" y="29"/>
                        </a:lnTo>
                        <a:lnTo>
                          <a:pt x="67" y="32"/>
                        </a:lnTo>
                        <a:lnTo>
                          <a:pt x="138" y="42"/>
                        </a:lnTo>
                        <a:lnTo>
                          <a:pt x="198" y="42"/>
                        </a:lnTo>
                        <a:lnTo>
                          <a:pt x="241" y="29"/>
                        </a:lnTo>
                        <a:lnTo>
                          <a:pt x="291" y="19"/>
                        </a:lnTo>
                        <a:lnTo>
                          <a:pt x="312" y="0"/>
                        </a:lnTo>
                        <a:lnTo>
                          <a:pt x="335" y="0"/>
                        </a:lnTo>
                        <a:lnTo>
                          <a:pt x="388" y="32"/>
                        </a:lnTo>
                        <a:lnTo>
                          <a:pt x="444" y="75"/>
                        </a:lnTo>
                        <a:lnTo>
                          <a:pt x="504" y="113"/>
                        </a:lnTo>
                        <a:lnTo>
                          <a:pt x="538" y="137"/>
                        </a:lnTo>
                        <a:lnTo>
                          <a:pt x="573" y="161"/>
                        </a:lnTo>
                        <a:lnTo>
                          <a:pt x="588" y="169"/>
                        </a:lnTo>
                        <a:lnTo>
                          <a:pt x="579" y="186"/>
                        </a:lnTo>
                        <a:lnTo>
                          <a:pt x="554" y="200"/>
                        </a:lnTo>
                        <a:lnTo>
                          <a:pt x="525" y="226"/>
                        </a:lnTo>
                        <a:lnTo>
                          <a:pt x="497" y="236"/>
                        </a:lnTo>
                        <a:lnTo>
                          <a:pt x="448" y="257"/>
                        </a:lnTo>
                        <a:lnTo>
                          <a:pt x="412" y="273"/>
                        </a:lnTo>
                        <a:lnTo>
                          <a:pt x="373" y="298"/>
                        </a:lnTo>
                        <a:lnTo>
                          <a:pt x="331" y="305"/>
                        </a:lnTo>
                        <a:lnTo>
                          <a:pt x="298" y="307"/>
                        </a:lnTo>
                        <a:lnTo>
                          <a:pt x="288" y="2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3" name="Freeform 324">
                    <a:extLst>
                      <a:ext uri="{FF2B5EF4-FFF2-40B4-BE49-F238E27FC236}">
                        <a16:creationId xmlns:a16="http://schemas.microsoft.com/office/drawing/2014/main" id="{BE021D99-646C-4EF7-9533-F0B4401D3848}"/>
                      </a:ext>
                    </a:extLst>
                  </p:cNvPr>
                  <p:cNvSpPr>
                    <a:spLocks/>
                  </p:cNvSpPr>
                  <p:nvPr/>
                </p:nvSpPr>
                <p:spPr bwMode="auto">
                  <a:xfrm>
                    <a:off x="4162" y="1095"/>
                    <a:ext cx="62" cy="40"/>
                  </a:xfrm>
                  <a:custGeom>
                    <a:avLst/>
                    <a:gdLst>
                      <a:gd name="T0" fmla="*/ 0 w 186"/>
                      <a:gd name="T1" fmla="*/ 0 h 118"/>
                      <a:gd name="T2" fmla="*/ 0 w 186"/>
                      <a:gd name="T3" fmla="*/ 0 h 118"/>
                      <a:gd name="T4" fmla="*/ 0 w 186"/>
                      <a:gd name="T5" fmla="*/ 0 h 118"/>
                      <a:gd name="T6" fmla="*/ 0 w 186"/>
                      <a:gd name="T7" fmla="*/ 0 h 118"/>
                      <a:gd name="T8" fmla="*/ 0 w 186"/>
                      <a:gd name="T9" fmla="*/ 0 h 118"/>
                      <a:gd name="T10" fmla="*/ 0 w 186"/>
                      <a:gd name="T11" fmla="*/ 0 h 118"/>
                      <a:gd name="T12" fmla="*/ 0 w 186"/>
                      <a:gd name="T13" fmla="*/ 0 h 118"/>
                      <a:gd name="T14" fmla="*/ 0 w 186"/>
                      <a:gd name="T15" fmla="*/ 0 h 118"/>
                      <a:gd name="T16" fmla="*/ 0 w 186"/>
                      <a:gd name="T17" fmla="*/ 0 h 118"/>
                      <a:gd name="T18" fmla="*/ 0 w 186"/>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6"/>
                      <a:gd name="T31" fmla="*/ 0 h 118"/>
                      <a:gd name="T32" fmla="*/ 186 w 186"/>
                      <a:gd name="T33" fmla="*/ 118 h 1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6" h="118">
                        <a:moveTo>
                          <a:pt x="157" y="14"/>
                        </a:moveTo>
                        <a:lnTo>
                          <a:pt x="118" y="45"/>
                        </a:lnTo>
                        <a:lnTo>
                          <a:pt x="82" y="74"/>
                        </a:lnTo>
                        <a:lnTo>
                          <a:pt x="29" y="93"/>
                        </a:lnTo>
                        <a:lnTo>
                          <a:pt x="0" y="102"/>
                        </a:lnTo>
                        <a:lnTo>
                          <a:pt x="23" y="118"/>
                        </a:lnTo>
                        <a:lnTo>
                          <a:pt x="61" y="112"/>
                        </a:lnTo>
                        <a:lnTo>
                          <a:pt x="119" y="74"/>
                        </a:lnTo>
                        <a:lnTo>
                          <a:pt x="186" y="0"/>
                        </a:lnTo>
                        <a:lnTo>
                          <a:pt x="15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9" name="Group 325">
                  <a:extLst>
                    <a:ext uri="{FF2B5EF4-FFF2-40B4-BE49-F238E27FC236}">
                      <a16:creationId xmlns:a16="http://schemas.microsoft.com/office/drawing/2014/main" id="{040B48A9-338F-4760-B7F0-50170F1F803F}"/>
                    </a:ext>
                  </a:extLst>
                </p:cNvPr>
                <p:cNvGrpSpPr>
                  <a:grpSpLocks/>
                </p:cNvGrpSpPr>
                <p:nvPr/>
              </p:nvGrpSpPr>
              <p:grpSpPr bwMode="auto">
                <a:xfrm>
                  <a:off x="4320" y="3498"/>
                  <a:ext cx="154" cy="387"/>
                  <a:chOff x="4024" y="1008"/>
                  <a:chExt cx="229" cy="517"/>
                </a:xfrm>
              </p:grpSpPr>
              <p:sp>
                <p:nvSpPr>
                  <p:cNvPr id="210" name="Freeform 326">
                    <a:extLst>
                      <a:ext uri="{FF2B5EF4-FFF2-40B4-BE49-F238E27FC236}">
                        <a16:creationId xmlns:a16="http://schemas.microsoft.com/office/drawing/2014/main" id="{53425F50-EFFA-4C51-9E1A-DAC61C90792A}"/>
                      </a:ext>
                    </a:extLst>
                  </p:cNvPr>
                  <p:cNvSpPr>
                    <a:spLocks/>
                  </p:cNvSpPr>
                  <p:nvPr/>
                </p:nvSpPr>
                <p:spPr bwMode="auto">
                  <a:xfrm>
                    <a:off x="4028" y="1031"/>
                    <a:ext cx="121" cy="487"/>
                  </a:xfrm>
                  <a:custGeom>
                    <a:avLst/>
                    <a:gdLst>
                      <a:gd name="T0" fmla="*/ 0 w 361"/>
                      <a:gd name="T1" fmla="*/ 0 h 1460"/>
                      <a:gd name="T2" fmla="*/ 0 w 361"/>
                      <a:gd name="T3" fmla="*/ 0 h 1460"/>
                      <a:gd name="T4" fmla="*/ 0 w 361"/>
                      <a:gd name="T5" fmla="*/ 0 h 1460"/>
                      <a:gd name="T6" fmla="*/ 0 w 361"/>
                      <a:gd name="T7" fmla="*/ 0 h 1460"/>
                      <a:gd name="T8" fmla="*/ 0 w 361"/>
                      <a:gd name="T9" fmla="*/ 0 h 1460"/>
                      <a:gd name="T10" fmla="*/ 0 w 361"/>
                      <a:gd name="T11" fmla="*/ 0 h 1460"/>
                      <a:gd name="T12" fmla="*/ 0 w 361"/>
                      <a:gd name="T13" fmla="*/ 0 h 1460"/>
                      <a:gd name="T14" fmla="*/ 0 w 361"/>
                      <a:gd name="T15" fmla="*/ 0 h 1460"/>
                      <a:gd name="T16" fmla="*/ 0 w 361"/>
                      <a:gd name="T17" fmla="*/ 0 h 1460"/>
                      <a:gd name="T18" fmla="*/ 0 w 361"/>
                      <a:gd name="T19" fmla="*/ 0 h 1460"/>
                      <a:gd name="T20" fmla="*/ 0 w 361"/>
                      <a:gd name="T21" fmla="*/ 0 h 1460"/>
                      <a:gd name="T22" fmla="*/ 0 w 361"/>
                      <a:gd name="T23" fmla="*/ 0 h 1460"/>
                      <a:gd name="T24" fmla="*/ 0 w 361"/>
                      <a:gd name="T25" fmla="*/ 0 h 1460"/>
                      <a:gd name="T26" fmla="*/ 0 w 361"/>
                      <a:gd name="T27" fmla="*/ 0 h 1460"/>
                      <a:gd name="T28" fmla="*/ 0 w 361"/>
                      <a:gd name="T29" fmla="*/ 0 h 1460"/>
                      <a:gd name="T30" fmla="*/ 0 w 361"/>
                      <a:gd name="T31" fmla="*/ 0 h 1460"/>
                      <a:gd name="T32" fmla="*/ 0 w 361"/>
                      <a:gd name="T33" fmla="*/ 0 h 1460"/>
                      <a:gd name="T34" fmla="*/ 0 w 361"/>
                      <a:gd name="T35" fmla="*/ 0 h 1460"/>
                      <a:gd name="T36" fmla="*/ 0 w 361"/>
                      <a:gd name="T37" fmla="*/ 0 h 1460"/>
                      <a:gd name="T38" fmla="*/ 0 w 361"/>
                      <a:gd name="T39" fmla="*/ 0 h 1460"/>
                      <a:gd name="T40" fmla="*/ 0 w 361"/>
                      <a:gd name="T41" fmla="*/ 0 h 1460"/>
                      <a:gd name="T42" fmla="*/ 0 w 361"/>
                      <a:gd name="T43" fmla="*/ 0 h 1460"/>
                      <a:gd name="T44" fmla="*/ 0 w 361"/>
                      <a:gd name="T45" fmla="*/ 0 h 1460"/>
                      <a:gd name="T46" fmla="*/ 0 w 361"/>
                      <a:gd name="T47" fmla="*/ 0 h 1460"/>
                      <a:gd name="T48" fmla="*/ 0 w 361"/>
                      <a:gd name="T49" fmla="*/ 0 h 1460"/>
                      <a:gd name="T50" fmla="*/ 0 w 361"/>
                      <a:gd name="T51" fmla="*/ 0 h 1460"/>
                      <a:gd name="T52" fmla="*/ 0 w 361"/>
                      <a:gd name="T53" fmla="*/ 0 h 1460"/>
                      <a:gd name="T54" fmla="*/ 0 w 361"/>
                      <a:gd name="T55" fmla="*/ 0 h 1460"/>
                      <a:gd name="T56" fmla="*/ 0 w 361"/>
                      <a:gd name="T57" fmla="*/ 0 h 1460"/>
                      <a:gd name="T58" fmla="*/ 0 w 361"/>
                      <a:gd name="T59" fmla="*/ 0 h 1460"/>
                      <a:gd name="T60" fmla="*/ 0 w 361"/>
                      <a:gd name="T61" fmla="*/ 0 h 1460"/>
                      <a:gd name="T62" fmla="*/ 0 w 361"/>
                      <a:gd name="T63" fmla="*/ 0 h 1460"/>
                      <a:gd name="T64" fmla="*/ 0 w 361"/>
                      <a:gd name="T65" fmla="*/ 0 h 1460"/>
                      <a:gd name="T66" fmla="*/ 0 w 361"/>
                      <a:gd name="T67" fmla="*/ 0 h 1460"/>
                      <a:gd name="T68" fmla="*/ 0 w 361"/>
                      <a:gd name="T69" fmla="*/ 0 h 1460"/>
                      <a:gd name="T70" fmla="*/ 0 w 361"/>
                      <a:gd name="T71" fmla="*/ 0 h 1460"/>
                      <a:gd name="T72" fmla="*/ 0 w 361"/>
                      <a:gd name="T73" fmla="*/ 0 h 1460"/>
                      <a:gd name="T74" fmla="*/ 0 w 361"/>
                      <a:gd name="T75" fmla="*/ 0 h 1460"/>
                      <a:gd name="T76" fmla="*/ 0 w 361"/>
                      <a:gd name="T77" fmla="*/ 0 h 1460"/>
                      <a:gd name="T78" fmla="*/ 0 w 361"/>
                      <a:gd name="T79" fmla="*/ 0 h 1460"/>
                      <a:gd name="T80" fmla="*/ 0 w 361"/>
                      <a:gd name="T81" fmla="*/ 0 h 1460"/>
                      <a:gd name="T82" fmla="*/ 0 w 361"/>
                      <a:gd name="T83" fmla="*/ 0 h 1460"/>
                      <a:gd name="T84" fmla="*/ 0 w 361"/>
                      <a:gd name="T85" fmla="*/ 0 h 1460"/>
                      <a:gd name="T86" fmla="*/ 0 w 361"/>
                      <a:gd name="T87" fmla="*/ 0 h 1460"/>
                      <a:gd name="T88" fmla="*/ 0 w 361"/>
                      <a:gd name="T89" fmla="*/ 0 h 1460"/>
                      <a:gd name="T90" fmla="*/ 0 w 361"/>
                      <a:gd name="T91" fmla="*/ 0 h 1460"/>
                      <a:gd name="T92" fmla="*/ 0 w 361"/>
                      <a:gd name="T93" fmla="*/ 0 h 1460"/>
                      <a:gd name="T94" fmla="*/ 0 w 361"/>
                      <a:gd name="T95" fmla="*/ 0 h 1460"/>
                      <a:gd name="T96" fmla="*/ 0 w 361"/>
                      <a:gd name="T97" fmla="*/ 0 h 1460"/>
                      <a:gd name="T98" fmla="*/ 0 w 361"/>
                      <a:gd name="T99" fmla="*/ 0 h 1460"/>
                      <a:gd name="T100" fmla="*/ 0 w 361"/>
                      <a:gd name="T101" fmla="*/ 0 h 1460"/>
                      <a:gd name="T102" fmla="*/ 0 w 361"/>
                      <a:gd name="T103" fmla="*/ 0 h 1460"/>
                      <a:gd name="T104" fmla="*/ 0 w 361"/>
                      <a:gd name="T105" fmla="*/ 0 h 1460"/>
                      <a:gd name="T106" fmla="*/ 0 w 361"/>
                      <a:gd name="T107" fmla="*/ 0 h 1460"/>
                      <a:gd name="T108" fmla="*/ 0 w 361"/>
                      <a:gd name="T109" fmla="*/ 0 h 1460"/>
                      <a:gd name="T110" fmla="*/ 0 w 361"/>
                      <a:gd name="T111" fmla="*/ 0 h 146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61"/>
                      <a:gd name="T169" fmla="*/ 0 h 1460"/>
                      <a:gd name="T170" fmla="*/ 361 w 361"/>
                      <a:gd name="T171" fmla="*/ 1460 h 146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61" h="1460">
                        <a:moveTo>
                          <a:pt x="355" y="262"/>
                        </a:moveTo>
                        <a:lnTo>
                          <a:pt x="361" y="316"/>
                        </a:lnTo>
                        <a:lnTo>
                          <a:pt x="361" y="605"/>
                        </a:lnTo>
                        <a:lnTo>
                          <a:pt x="335" y="994"/>
                        </a:lnTo>
                        <a:lnTo>
                          <a:pt x="337" y="1241"/>
                        </a:lnTo>
                        <a:lnTo>
                          <a:pt x="350" y="1412"/>
                        </a:lnTo>
                        <a:lnTo>
                          <a:pt x="337" y="1460"/>
                        </a:lnTo>
                        <a:lnTo>
                          <a:pt x="316" y="1449"/>
                        </a:lnTo>
                        <a:lnTo>
                          <a:pt x="194" y="1355"/>
                        </a:lnTo>
                        <a:lnTo>
                          <a:pt x="163" y="1337"/>
                        </a:lnTo>
                        <a:lnTo>
                          <a:pt x="144" y="1310"/>
                        </a:lnTo>
                        <a:lnTo>
                          <a:pt x="113" y="1274"/>
                        </a:lnTo>
                        <a:lnTo>
                          <a:pt x="71" y="1237"/>
                        </a:lnTo>
                        <a:lnTo>
                          <a:pt x="50" y="1187"/>
                        </a:lnTo>
                        <a:lnTo>
                          <a:pt x="0" y="1144"/>
                        </a:lnTo>
                        <a:lnTo>
                          <a:pt x="0" y="1118"/>
                        </a:lnTo>
                        <a:lnTo>
                          <a:pt x="26" y="1084"/>
                        </a:lnTo>
                        <a:lnTo>
                          <a:pt x="37" y="1041"/>
                        </a:lnTo>
                        <a:lnTo>
                          <a:pt x="31" y="1018"/>
                        </a:lnTo>
                        <a:lnTo>
                          <a:pt x="18" y="981"/>
                        </a:lnTo>
                        <a:lnTo>
                          <a:pt x="14" y="954"/>
                        </a:lnTo>
                        <a:lnTo>
                          <a:pt x="33" y="912"/>
                        </a:lnTo>
                        <a:lnTo>
                          <a:pt x="33" y="884"/>
                        </a:lnTo>
                        <a:lnTo>
                          <a:pt x="13" y="829"/>
                        </a:lnTo>
                        <a:lnTo>
                          <a:pt x="13" y="797"/>
                        </a:lnTo>
                        <a:lnTo>
                          <a:pt x="24" y="773"/>
                        </a:lnTo>
                        <a:lnTo>
                          <a:pt x="45" y="744"/>
                        </a:lnTo>
                        <a:lnTo>
                          <a:pt x="44" y="694"/>
                        </a:lnTo>
                        <a:lnTo>
                          <a:pt x="31" y="653"/>
                        </a:lnTo>
                        <a:lnTo>
                          <a:pt x="44" y="605"/>
                        </a:lnTo>
                        <a:lnTo>
                          <a:pt x="56" y="594"/>
                        </a:lnTo>
                        <a:lnTo>
                          <a:pt x="45" y="550"/>
                        </a:lnTo>
                        <a:lnTo>
                          <a:pt x="18" y="503"/>
                        </a:lnTo>
                        <a:lnTo>
                          <a:pt x="13" y="473"/>
                        </a:lnTo>
                        <a:lnTo>
                          <a:pt x="18" y="444"/>
                        </a:lnTo>
                        <a:lnTo>
                          <a:pt x="52" y="418"/>
                        </a:lnTo>
                        <a:lnTo>
                          <a:pt x="50" y="397"/>
                        </a:lnTo>
                        <a:lnTo>
                          <a:pt x="14" y="331"/>
                        </a:lnTo>
                        <a:lnTo>
                          <a:pt x="2" y="279"/>
                        </a:lnTo>
                        <a:lnTo>
                          <a:pt x="13" y="250"/>
                        </a:lnTo>
                        <a:lnTo>
                          <a:pt x="45" y="223"/>
                        </a:lnTo>
                        <a:lnTo>
                          <a:pt x="37" y="200"/>
                        </a:lnTo>
                        <a:lnTo>
                          <a:pt x="14" y="173"/>
                        </a:lnTo>
                        <a:lnTo>
                          <a:pt x="14" y="144"/>
                        </a:lnTo>
                        <a:lnTo>
                          <a:pt x="52" y="124"/>
                        </a:lnTo>
                        <a:lnTo>
                          <a:pt x="68" y="103"/>
                        </a:lnTo>
                        <a:lnTo>
                          <a:pt x="37" y="60"/>
                        </a:lnTo>
                        <a:lnTo>
                          <a:pt x="37" y="37"/>
                        </a:lnTo>
                        <a:lnTo>
                          <a:pt x="74" y="23"/>
                        </a:lnTo>
                        <a:lnTo>
                          <a:pt x="77" y="0"/>
                        </a:lnTo>
                        <a:lnTo>
                          <a:pt x="118" y="60"/>
                        </a:lnTo>
                        <a:lnTo>
                          <a:pt x="169" y="123"/>
                        </a:lnTo>
                        <a:lnTo>
                          <a:pt x="231" y="173"/>
                        </a:lnTo>
                        <a:lnTo>
                          <a:pt x="281" y="213"/>
                        </a:lnTo>
                        <a:lnTo>
                          <a:pt x="335" y="244"/>
                        </a:lnTo>
                        <a:lnTo>
                          <a:pt x="355" y="26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1" name="Freeform 327">
                    <a:extLst>
                      <a:ext uri="{FF2B5EF4-FFF2-40B4-BE49-F238E27FC236}">
                        <a16:creationId xmlns:a16="http://schemas.microsoft.com/office/drawing/2014/main" id="{6AACB318-F92E-4634-A091-5BDC5A14231B}"/>
                      </a:ext>
                    </a:extLst>
                  </p:cNvPr>
                  <p:cNvSpPr>
                    <a:spLocks/>
                  </p:cNvSpPr>
                  <p:nvPr/>
                </p:nvSpPr>
                <p:spPr bwMode="auto">
                  <a:xfrm>
                    <a:off x="4024" y="1039"/>
                    <a:ext cx="35" cy="370"/>
                  </a:xfrm>
                  <a:custGeom>
                    <a:avLst/>
                    <a:gdLst>
                      <a:gd name="T0" fmla="*/ 0 w 105"/>
                      <a:gd name="T1" fmla="*/ 0 h 1112"/>
                      <a:gd name="T2" fmla="*/ 0 w 105"/>
                      <a:gd name="T3" fmla="*/ 0 h 1112"/>
                      <a:gd name="T4" fmla="*/ 0 w 105"/>
                      <a:gd name="T5" fmla="*/ 0 h 1112"/>
                      <a:gd name="T6" fmla="*/ 0 w 105"/>
                      <a:gd name="T7" fmla="*/ 0 h 1112"/>
                      <a:gd name="T8" fmla="*/ 0 w 105"/>
                      <a:gd name="T9" fmla="*/ 0 h 1112"/>
                      <a:gd name="T10" fmla="*/ 0 w 105"/>
                      <a:gd name="T11" fmla="*/ 0 h 1112"/>
                      <a:gd name="T12" fmla="*/ 0 w 105"/>
                      <a:gd name="T13" fmla="*/ 0 h 1112"/>
                      <a:gd name="T14" fmla="*/ 0 w 105"/>
                      <a:gd name="T15" fmla="*/ 0 h 1112"/>
                      <a:gd name="T16" fmla="*/ 0 w 105"/>
                      <a:gd name="T17" fmla="*/ 0 h 1112"/>
                      <a:gd name="T18" fmla="*/ 0 w 105"/>
                      <a:gd name="T19" fmla="*/ 0 h 1112"/>
                      <a:gd name="T20" fmla="*/ 0 w 105"/>
                      <a:gd name="T21" fmla="*/ 0 h 1112"/>
                      <a:gd name="T22" fmla="*/ 0 w 105"/>
                      <a:gd name="T23" fmla="*/ 0 h 1112"/>
                      <a:gd name="T24" fmla="*/ 0 w 105"/>
                      <a:gd name="T25" fmla="*/ 0 h 1112"/>
                      <a:gd name="T26" fmla="*/ 0 w 105"/>
                      <a:gd name="T27" fmla="*/ 0 h 1112"/>
                      <a:gd name="T28" fmla="*/ 0 w 105"/>
                      <a:gd name="T29" fmla="*/ 0 h 1112"/>
                      <a:gd name="T30" fmla="*/ 0 w 105"/>
                      <a:gd name="T31" fmla="*/ 0 h 1112"/>
                      <a:gd name="T32" fmla="*/ 0 w 105"/>
                      <a:gd name="T33" fmla="*/ 0 h 1112"/>
                      <a:gd name="T34" fmla="*/ 0 w 105"/>
                      <a:gd name="T35" fmla="*/ 0 h 1112"/>
                      <a:gd name="T36" fmla="*/ 0 w 105"/>
                      <a:gd name="T37" fmla="*/ 0 h 1112"/>
                      <a:gd name="T38" fmla="*/ 0 w 105"/>
                      <a:gd name="T39" fmla="*/ 0 h 1112"/>
                      <a:gd name="T40" fmla="*/ 0 w 105"/>
                      <a:gd name="T41" fmla="*/ 0 h 1112"/>
                      <a:gd name="T42" fmla="*/ 0 w 105"/>
                      <a:gd name="T43" fmla="*/ 0 h 1112"/>
                      <a:gd name="T44" fmla="*/ 0 w 105"/>
                      <a:gd name="T45" fmla="*/ 0 h 1112"/>
                      <a:gd name="T46" fmla="*/ 0 w 105"/>
                      <a:gd name="T47" fmla="*/ 0 h 1112"/>
                      <a:gd name="T48" fmla="*/ 0 w 105"/>
                      <a:gd name="T49" fmla="*/ 0 h 1112"/>
                      <a:gd name="T50" fmla="*/ 0 w 105"/>
                      <a:gd name="T51" fmla="*/ 0 h 1112"/>
                      <a:gd name="T52" fmla="*/ 0 w 105"/>
                      <a:gd name="T53" fmla="*/ 0 h 1112"/>
                      <a:gd name="T54" fmla="*/ 0 w 105"/>
                      <a:gd name="T55" fmla="*/ 0 h 1112"/>
                      <a:gd name="T56" fmla="*/ 0 w 105"/>
                      <a:gd name="T57" fmla="*/ 0 h 1112"/>
                      <a:gd name="T58" fmla="*/ 0 w 105"/>
                      <a:gd name="T59" fmla="*/ 0 h 1112"/>
                      <a:gd name="T60" fmla="*/ 0 w 105"/>
                      <a:gd name="T61" fmla="*/ 0 h 1112"/>
                      <a:gd name="T62" fmla="*/ 0 w 105"/>
                      <a:gd name="T63" fmla="*/ 0 h 1112"/>
                      <a:gd name="T64" fmla="*/ 0 w 105"/>
                      <a:gd name="T65" fmla="*/ 0 h 1112"/>
                      <a:gd name="T66" fmla="*/ 0 w 105"/>
                      <a:gd name="T67" fmla="*/ 0 h 1112"/>
                      <a:gd name="T68" fmla="*/ 0 w 105"/>
                      <a:gd name="T69" fmla="*/ 0 h 1112"/>
                      <a:gd name="T70" fmla="*/ 0 w 105"/>
                      <a:gd name="T71" fmla="*/ 0 h 1112"/>
                      <a:gd name="T72" fmla="*/ 0 w 105"/>
                      <a:gd name="T73" fmla="*/ 0 h 1112"/>
                      <a:gd name="T74" fmla="*/ 0 w 105"/>
                      <a:gd name="T75" fmla="*/ 0 h 1112"/>
                      <a:gd name="T76" fmla="*/ 0 w 105"/>
                      <a:gd name="T77" fmla="*/ 0 h 1112"/>
                      <a:gd name="T78" fmla="*/ 0 w 105"/>
                      <a:gd name="T79" fmla="*/ 0 h 1112"/>
                      <a:gd name="T80" fmla="*/ 0 w 105"/>
                      <a:gd name="T81" fmla="*/ 0 h 1112"/>
                      <a:gd name="T82" fmla="*/ 0 w 105"/>
                      <a:gd name="T83" fmla="*/ 0 h 1112"/>
                      <a:gd name="T84" fmla="*/ 0 w 105"/>
                      <a:gd name="T85" fmla="*/ 0 h 1112"/>
                      <a:gd name="T86" fmla="*/ 0 w 105"/>
                      <a:gd name="T87" fmla="*/ 0 h 1112"/>
                      <a:gd name="T88" fmla="*/ 0 w 105"/>
                      <a:gd name="T89" fmla="*/ 0 h 1112"/>
                      <a:gd name="T90" fmla="*/ 0 w 105"/>
                      <a:gd name="T91" fmla="*/ 0 h 1112"/>
                      <a:gd name="T92" fmla="*/ 0 w 105"/>
                      <a:gd name="T93" fmla="*/ 0 h 1112"/>
                      <a:gd name="T94" fmla="*/ 0 w 105"/>
                      <a:gd name="T95" fmla="*/ 0 h 1112"/>
                      <a:gd name="T96" fmla="*/ 0 w 105"/>
                      <a:gd name="T97" fmla="*/ 0 h 111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5"/>
                      <a:gd name="T148" fmla="*/ 0 h 1112"/>
                      <a:gd name="T149" fmla="*/ 105 w 105"/>
                      <a:gd name="T150" fmla="*/ 1112 h 111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5" h="1112">
                        <a:moveTo>
                          <a:pt x="52" y="0"/>
                        </a:moveTo>
                        <a:lnTo>
                          <a:pt x="71" y="37"/>
                        </a:lnTo>
                        <a:lnTo>
                          <a:pt x="88" y="61"/>
                        </a:lnTo>
                        <a:lnTo>
                          <a:pt x="105" y="77"/>
                        </a:lnTo>
                        <a:lnTo>
                          <a:pt x="100" y="95"/>
                        </a:lnTo>
                        <a:lnTo>
                          <a:pt x="84" y="108"/>
                        </a:lnTo>
                        <a:lnTo>
                          <a:pt x="58" y="114"/>
                        </a:lnTo>
                        <a:lnTo>
                          <a:pt x="39" y="130"/>
                        </a:lnTo>
                        <a:lnTo>
                          <a:pt x="44" y="150"/>
                        </a:lnTo>
                        <a:lnTo>
                          <a:pt x="57" y="161"/>
                        </a:lnTo>
                        <a:lnTo>
                          <a:pt x="78" y="187"/>
                        </a:lnTo>
                        <a:lnTo>
                          <a:pt x="78" y="201"/>
                        </a:lnTo>
                        <a:lnTo>
                          <a:pt x="71" y="214"/>
                        </a:lnTo>
                        <a:lnTo>
                          <a:pt x="52" y="227"/>
                        </a:lnTo>
                        <a:lnTo>
                          <a:pt x="34" y="239"/>
                        </a:lnTo>
                        <a:lnTo>
                          <a:pt x="31" y="258"/>
                        </a:lnTo>
                        <a:lnTo>
                          <a:pt x="37" y="277"/>
                        </a:lnTo>
                        <a:lnTo>
                          <a:pt x="52" y="314"/>
                        </a:lnTo>
                        <a:lnTo>
                          <a:pt x="65" y="343"/>
                        </a:lnTo>
                        <a:lnTo>
                          <a:pt x="78" y="364"/>
                        </a:lnTo>
                        <a:lnTo>
                          <a:pt x="78" y="387"/>
                        </a:lnTo>
                        <a:lnTo>
                          <a:pt x="71" y="408"/>
                        </a:lnTo>
                        <a:lnTo>
                          <a:pt x="52" y="427"/>
                        </a:lnTo>
                        <a:lnTo>
                          <a:pt x="39" y="445"/>
                        </a:lnTo>
                        <a:lnTo>
                          <a:pt x="44" y="476"/>
                        </a:lnTo>
                        <a:lnTo>
                          <a:pt x="75" y="524"/>
                        </a:lnTo>
                        <a:lnTo>
                          <a:pt x="88" y="550"/>
                        </a:lnTo>
                        <a:lnTo>
                          <a:pt x="89" y="574"/>
                        </a:lnTo>
                        <a:lnTo>
                          <a:pt x="78" y="593"/>
                        </a:lnTo>
                        <a:lnTo>
                          <a:pt x="63" y="611"/>
                        </a:lnTo>
                        <a:lnTo>
                          <a:pt x="58" y="637"/>
                        </a:lnTo>
                        <a:lnTo>
                          <a:pt x="68" y="668"/>
                        </a:lnTo>
                        <a:lnTo>
                          <a:pt x="81" y="701"/>
                        </a:lnTo>
                        <a:lnTo>
                          <a:pt x="88" y="724"/>
                        </a:lnTo>
                        <a:lnTo>
                          <a:pt x="81" y="739"/>
                        </a:lnTo>
                        <a:lnTo>
                          <a:pt x="65" y="756"/>
                        </a:lnTo>
                        <a:lnTo>
                          <a:pt x="44" y="774"/>
                        </a:lnTo>
                        <a:lnTo>
                          <a:pt x="34" y="793"/>
                        </a:lnTo>
                        <a:lnTo>
                          <a:pt x="44" y="826"/>
                        </a:lnTo>
                        <a:lnTo>
                          <a:pt x="65" y="861"/>
                        </a:lnTo>
                        <a:lnTo>
                          <a:pt x="75" y="887"/>
                        </a:lnTo>
                        <a:lnTo>
                          <a:pt x="78" y="908"/>
                        </a:lnTo>
                        <a:lnTo>
                          <a:pt x="71" y="918"/>
                        </a:lnTo>
                        <a:lnTo>
                          <a:pt x="50" y="918"/>
                        </a:lnTo>
                        <a:lnTo>
                          <a:pt x="44" y="964"/>
                        </a:lnTo>
                        <a:lnTo>
                          <a:pt x="57" y="993"/>
                        </a:lnTo>
                        <a:lnTo>
                          <a:pt x="68" y="1014"/>
                        </a:lnTo>
                        <a:lnTo>
                          <a:pt x="71" y="1032"/>
                        </a:lnTo>
                        <a:lnTo>
                          <a:pt x="71" y="1050"/>
                        </a:lnTo>
                        <a:lnTo>
                          <a:pt x="50" y="1076"/>
                        </a:lnTo>
                        <a:lnTo>
                          <a:pt x="21" y="1112"/>
                        </a:lnTo>
                        <a:lnTo>
                          <a:pt x="2" y="1100"/>
                        </a:lnTo>
                        <a:lnTo>
                          <a:pt x="8" y="1071"/>
                        </a:lnTo>
                        <a:lnTo>
                          <a:pt x="37" y="1024"/>
                        </a:lnTo>
                        <a:lnTo>
                          <a:pt x="34" y="995"/>
                        </a:lnTo>
                        <a:lnTo>
                          <a:pt x="21" y="961"/>
                        </a:lnTo>
                        <a:lnTo>
                          <a:pt x="13" y="932"/>
                        </a:lnTo>
                        <a:lnTo>
                          <a:pt x="25" y="908"/>
                        </a:lnTo>
                        <a:lnTo>
                          <a:pt x="37" y="900"/>
                        </a:lnTo>
                        <a:lnTo>
                          <a:pt x="39" y="881"/>
                        </a:lnTo>
                        <a:lnTo>
                          <a:pt x="25" y="845"/>
                        </a:lnTo>
                        <a:lnTo>
                          <a:pt x="8" y="814"/>
                        </a:lnTo>
                        <a:lnTo>
                          <a:pt x="0" y="782"/>
                        </a:lnTo>
                        <a:lnTo>
                          <a:pt x="8" y="745"/>
                        </a:lnTo>
                        <a:lnTo>
                          <a:pt x="37" y="731"/>
                        </a:lnTo>
                        <a:lnTo>
                          <a:pt x="46" y="714"/>
                        </a:lnTo>
                        <a:lnTo>
                          <a:pt x="44" y="689"/>
                        </a:lnTo>
                        <a:lnTo>
                          <a:pt x="37" y="664"/>
                        </a:lnTo>
                        <a:lnTo>
                          <a:pt x="27" y="631"/>
                        </a:lnTo>
                        <a:lnTo>
                          <a:pt x="27" y="606"/>
                        </a:lnTo>
                        <a:lnTo>
                          <a:pt x="39" y="589"/>
                        </a:lnTo>
                        <a:lnTo>
                          <a:pt x="57" y="568"/>
                        </a:lnTo>
                        <a:lnTo>
                          <a:pt x="57" y="556"/>
                        </a:lnTo>
                        <a:lnTo>
                          <a:pt x="44" y="526"/>
                        </a:lnTo>
                        <a:lnTo>
                          <a:pt x="18" y="489"/>
                        </a:lnTo>
                        <a:lnTo>
                          <a:pt x="8" y="461"/>
                        </a:lnTo>
                        <a:lnTo>
                          <a:pt x="8" y="439"/>
                        </a:lnTo>
                        <a:lnTo>
                          <a:pt x="15" y="418"/>
                        </a:lnTo>
                        <a:lnTo>
                          <a:pt x="31" y="401"/>
                        </a:lnTo>
                        <a:lnTo>
                          <a:pt x="46" y="382"/>
                        </a:lnTo>
                        <a:lnTo>
                          <a:pt x="46" y="368"/>
                        </a:lnTo>
                        <a:lnTo>
                          <a:pt x="13" y="300"/>
                        </a:lnTo>
                        <a:lnTo>
                          <a:pt x="6" y="274"/>
                        </a:lnTo>
                        <a:lnTo>
                          <a:pt x="0" y="251"/>
                        </a:lnTo>
                        <a:lnTo>
                          <a:pt x="13" y="230"/>
                        </a:lnTo>
                        <a:lnTo>
                          <a:pt x="27" y="214"/>
                        </a:lnTo>
                        <a:lnTo>
                          <a:pt x="39" y="201"/>
                        </a:lnTo>
                        <a:lnTo>
                          <a:pt x="39" y="189"/>
                        </a:lnTo>
                        <a:lnTo>
                          <a:pt x="27" y="170"/>
                        </a:lnTo>
                        <a:lnTo>
                          <a:pt x="8" y="150"/>
                        </a:lnTo>
                        <a:lnTo>
                          <a:pt x="8" y="130"/>
                        </a:lnTo>
                        <a:lnTo>
                          <a:pt x="21" y="111"/>
                        </a:lnTo>
                        <a:lnTo>
                          <a:pt x="39" y="95"/>
                        </a:lnTo>
                        <a:lnTo>
                          <a:pt x="57" y="87"/>
                        </a:lnTo>
                        <a:lnTo>
                          <a:pt x="65" y="74"/>
                        </a:lnTo>
                        <a:lnTo>
                          <a:pt x="58" y="58"/>
                        </a:lnTo>
                        <a:lnTo>
                          <a:pt x="46" y="39"/>
                        </a:lnTo>
                        <a:lnTo>
                          <a:pt x="39" y="20"/>
                        </a:ln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 name="Freeform 328">
                    <a:extLst>
                      <a:ext uri="{FF2B5EF4-FFF2-40B4-BE49-F238E27FC236}">
                        <a16:creationId xmlns:a16="http://schemas.microsoft.com/office/drawing/2014/main" id="{8513AB41-FAA2-4CB8-A5F2-9DC0E1182847}"/>
                      </a:ext>
                    </a:extLst>
                  </p:cNvPr>
                  <p:cNvSpPr>
                    <a:spLocks/>
                  </p:cNvSpPr>
                  <p:nvPr/>
                </p:nvSpPr>
                <p:spPr bwMode="auto">
                  <a:xfrm>
                    <a:off x="4118" y="1129"/>
                    <a:ext cx="32" cy="300"/>
                  </a:xfrm>
                  <a:custGeom>
                    <a:avLst/>
                    <a:gdLst>
                      <a:gd name="T0" fmla="*/ 0 w 97"/>
                      <a:gd name="T1" fmla="*/ 0 h 900"/>
                      <a:gd name="T2" fmla="*/ 0 w 97"/>
                      <a:gd name="T3" fmla="*/ 0 h 900"/>
                      <a:gd name="T4" fmla="*/ 0 w 97"/>
                      <a:gd name="T5" fmla="*/ 0 h 900"/>
                      <a:gd name="T6" fmla="*/ 0 w 97"/>
                      <a:gd name="T7" fmla="*/ 0 h 900"/>
                      <a:gd name="T8" fmla="*/ 0 w 97"/>
                      <a:gd name="T9" fmla="*/ 0 h 900"/>
                      <a:gd name="T10" fmla="*/ 0 w 97"/>
                      <a:gd name="T11" fmla="*/ 0 h 900"/>
                      <a:gd name="T12" fmla="*/ 0 w 97"/>
                      <a:gd name="T13" fmla="*/ 0 h 900"/>
                      <a:gd name="T14" fmla="*/ 0 w 97"/>
                      <a:gd name="T15" fmla="*/ 0 h 900"/>
                      <a:gd name="T16" fmla="*/ 0 w 97"/>
                      <a:gd name="T17" fmla="*/ 0 h 900"/>
                      <a:gd name="T18" fmla="*/ 0 w 97"/>
                      <a:gd name="T19" fmla="*/ 0 h 900"/>
                      <a:gd name="T20" fmla="*/ 0 w 97"/>
                      <a:gd name="T21" fmla="*/ 0 h 900"/>
                      <a:gd name="T22" fmla="*/ 0 w 97"/>
                      <a:gd name="T23" fmla="*/ 0 h 900"/>
                      <a:gd name="T24" fmla="*/ 0 w 97"/>
                      <a:gd name="T25" fmla="*/ 0 h 900"/>
                      <a:gd name="T26" fmla="*/ 0 w 97"/>
                      <a:gd name="T27" fmla="*/ 0 h 900"/>
                      <a:gd name="T28" fmla="*/ 0 w 97"/>
                      <a:gd name="T29" fmla="*/ 0 h 900"/>
                      <a:gd name="T30" fmla="*/ 0 w 97"/>
                      <a:gd name="T31" fmla="*/ 0 h 900"/>
                      <a:gd name="T32" fmla="*/ 0 w 97"/>
                      <a:gd name="T33" fmla="*/ 0 h 900"/>
                      <a:gd name="T34" fmla="*/ 0 w 97"/>
                      <a:gd name="T35" fmla="*/ 0 h 900"/>
                      <a:gd name="T36" fmla="*/ 0 w 97"/>
                      <a:gd name="T37" fmla="*/ 0 h 900"/>
                      <a:gd name="T38" fmla="*/ 0 w 97"/>
                      <a:gd name="T39" fmla="*/ 0 h 900"/>
                      <a:gd name="T40" fmla="*/ 0 w 97"/>
                      <a:gd name="T41" fmla="*/ 0 h 900"/>
                      <a:gd name="T42" fmla="*/ 0 w 97"/>
                      <a:gd name="T43" fmla="*/ 0 h 900"/>
                      <a:gd name="T44" fmla="*/ 0 w 97"/>
                      <a:gd name="T45" fmla="*/ 0 h 900"/>
                      <a:gd name="T46" fmla="*/ 0 w 97"/>
                      <a:gd name="T47" fmla="*/ 0 h 900"/>
                      <a:gd name="T48" fmla="*/ 0 w 97"/>
                      <a:gd name="T49" fmla="*/ 0 h 900"/>
                      <a:gd name="T50" fmla="*/ 0 w 97"/>
                      <a:gd name="T51" fmla="*/ 0 h 900"/>
                      <a:gd name="T52" fmla="*/ 0 w 97"/>
                      <a:gd name="T53" fmla="*/ 0 h 900"/>
                      <a:gd name="T54" fmla="*/ 0 w 97"/>
                      <a:gd name="T55" fmla="*/ 0 h 900"/>
                      <a:gd name="T56" fmla="*/ 0 w 97"/>
                      <a:gd name="T57" fmla="*/ 0 h 900"/>
                      <a:gd name="T58" fmla="*/ 0 w 97"/>
                      <a:gd name="T59" fmla="*/ 0 h 900"/>
                      <a:gd name="T60" fmla="*/ 0 w 97"/>
                      <a:gd name="T61" fmla="*/ 0 h 900"/>
                      <a:gd name="T62" fmla="*/ 0 w 97"/>
                      <a:gd name="T63" fmla="*/ 0 h 900"/>
                      <a:gd name="T64" fmla="*/ 0 w 97"/>
                      <a:gd name="T65" fmla="*/ 0 h 900"/>
                      <a:gd name="T66" fmla="*/ 0 w 97"/>
                      <a:gd name="T67" fmla="*/ 0 h 9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7"/>
                      <a:gd name="T103" fmla="*/ 0 h 900"/>
                      <a:gd name="T104" fmla="*/ 97 w 97"/>
                      <a:gd name="T105" fmla="*/ 900 h 90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7" h="900">
                        <a:moveTo>
                          <a:pt x="74" y="0"/>
                        </a:moveTo>
                        <a:lnTo>
                          <a:pt x="87" y="24"/>
                        </a:lnTo>
                        <a:lnTo>
                          <a:pt x="97" y="68"/>
                        </a:lnTo>
                        <a:lnTo>
                          <a:pt x="92" y="87"/>
                        </a:lnTo>
                        <a:lnTo>
                          <a:pt x="66" y="100"/>
                        </a:lnTo>
                        <a:lnTo>
                          <a:pt x="50" y="112"/>
                        </a:lnTo>
                        <a:lnTo>
                          <a:pt x="50" y="147"/>
                        </a:lnTo>
                        <a:lnTo>
                          <a:pt x="62" y="181"/>
                        </a:lnTo>
                        <a:lnTo>
                          <a:pt x="79" y="204"/>
                        </a:lnTo>
                        <a:lnTo>
                          <a:pt x="81" y="247"/>
                        </a:lnTo>
                        <a:lnTo>
                          <a:pt x="72" y="262"/>
                        </a:lnTo>
                        <a:lnTo>
                          <a:pt x="56" y="281"/>
                        </a:lnTo>
                        <a:lnTo>
                          <a:pt x="53" y="310"/>
                        </a:lnTo>
                        <a:lnTo>
                          <a:pt x="62" y="337"/>
                        </a:lnTo>
                        <a:lnTo>
                          <a:pt x="74" y="360"/>
                        </a:lnTo>
                        <a:lnTo>
                          <a:pt x="81" y="397"/>
                        </a:lnTo>
                        <a:lnTo>
                          <a:pt x="81" y="418"/>
                        </a:lnTo>
                        <a:lnTo>
                          <a:pt x="68" y="442"/>
                        </a:lnTo>
                        <a:lnTo>
                          <a:pt x="47" y="462"/>
                        </a:lnTo>
                        <a:lnTo>
                          <a:pt x="47" y="481"/>
                        </a:lnTo>
                        <a:lnTo>
                          <a:pt x="53" y="537"/>
                        </a:lnTo>
                        <a:lnTo>
                          <a:pt x="74" y="560"/>
                        </a:lnTo>
                        <a:lnTo>
                          <a:pt x="87" y="584"/>
                        </a:lnTo>
                        <a:lnTo>
                          <a:pt x="81" y="612"/>
                        </a:lnTo>
                        <a:lnTo>
                          <a:pt x="50" y="631"/>
                        </a:lnTo>
                        <a:lnTo>
                          <a:pt x="35" y="650"/>
                        </a:lnTo>
                        <a:lnTo>
                          <a:pt x="31" y="684"/>
                        </a:lnTo>
                        <a:lnTo>
                          <a:pt x="47" y="729"/>
                        </a:lnTo>
                        <a:lnTo>
                          <a:pt x="60" y="773"/>
                        </a:lnTo>
                        <a:lnTo>
                          <a:pt x="60" y="797"/>
                        </a:lnTo>
                        <a:lnTo>
                          <a:pt x="53" y="831"/>
                        </a:lnTo>
                        <a:lnTo>
                          <a:pt x="35" y="837"/>
                        </a:lnTo>
                        <a:lnTo>
                          <a:pt x="23" y="862"/>
                        </a:lnTo>
                        <a:lnTo>
                          <a:pt x="23" y="891"/>
                        </a:lnTo>
                        <a:lnTo>
                          <a:pt x="0" y="900"/>
                        </a:lnTo>
                        <a:lnTo>
                          <a:pt x="10" y="868"/>
                        </a:lnTo>
                        <a:lnTo>
                          <a:pt x="29" y="831"/>
                        </a:lnTo>
                        <a:lnTo>
                          <a:pt x="35" y="805"/>
                        </a:lnTo>
                        <a:lnTo>
                          <a:pt x="35" y="755"/>
                        </a:lnTo>
                        <a:lnTo>
                          <a:pt x="23" y="712"/>
                        </a:lnTo>
                        <a:lnTo>
                          <a:pt x="18" y="679"/>
                        </a:lnTo>
                        <a:lnTo>
                          <a:pt x="16" y="644"/>
                        </a:lnTo>
                        <a:lnTo>
                          <a:pt x="37" y="616"/>
                        </a:lnTo>
                        <a:lnTo>
                          <a:pt x="50" y="597"/>
                        </a:lnTo>
                        <a:lnTo>
                          <a:pt x="42" y="560"/>
                        </a:lnTo>
                        <a:lnTo>
                          <a:pt x="23" y="531"/>
                        </a:lnTo>
                        <a:lnTo>
                          <a:pt x="18" y="505"/>
                        </a:lnTo>
                        <a:lnTo>
                          <a:pt x="16" y="468"/>
                        </a:lnTo>
                        <a:lnTo>
                          <a:pt x="24" y="444"/>
                        </a:lnTo>
                        <a:lnTo>
                          <a:pt x="42" y="418"/>
                        </a:lnTo>
                        <a:lnTo>
                          <a:pt x="53" y="400"/>
                        </a:lnTo>
                        <a:lnTo>
                          <a:pt x="53" y="381"/>
                        </a:lnTo>
                        <a:lnTo>
                          <a:pt x="42" y="360"/>
                        </a:lnTo>
                        <a:lnTo>
                          <a:pt x="29" y="318"/>
                        </a:lnTo>
                        <a:lnTo>
                          <a:pt x="29" y="292"/>
                        </a:lnTo>
                        <a:lnTo>
                          <a:pt x="35" y="266"/>
                        </a:lnTo>
                        <a:lnTo>
                          <a:pt x="47" y="247"/>
                        </a:lnTo>
                        <a:lnTo>
                          <a:pt x="50" y="229"/>
                        </a:lnTo>
                        <a:lnTo>
                          <a:pt x="47" y="205"/>
                        </a:lnTo>
                        <a:lnTo>
                          <a:pt x="31" y="173"/>
                        </a:lnTo>
                        <a:lnTo>
                          <a:pt x="23" y="150"/>
                        </a:lnTo>
                        <a:lnTo>
                          <a:pt x="24" y="110"/>
                        </a:lnTo>
                        <a:lnTo>
                          <a:pt x="37" y="94"/>
                        </a:lnTo>
                        <a:lnTo>
                          <a:pt x="53" y="68"/>
                        </a:lnTo>
                        <a:lnTo>
                          <a:pt x="62" y="47"/>
                        </a:lnTo>
                        <a:lnTo>
                          <a:pt x="56" y="29"/>
                        </a:lnTo>
                        <a:lnTo>
                          <a:pt x="60" y="10"/>
                        </a:lnTo>
                        <a:lnTo>
                          <a:pt x="7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3" name="Freeform 329">
                    <a:extLst>
                      <a:ext uri="{FF2B5EF4-FFF2-40B4-BE49-F238E27FC236}">
                        <a16:creationId xmlns:a16="http://schemas.microsoft.com/office/drawing/2014/main" id="{852584D3-405B-4309-BADD-58D453992956}"/>
                      </a:ext>
                    </a:extLst>
                  </p:cNvPr>
                  <p:cNvSpPr>
                    <a:spLocks/>
                  </p:cNvSpPr>
                  <p:nvPr/>
                </p:nvSpPr>
                <p:spPr bwMode="auto">
                  <a:xfrm>
                    <a:off x="4065" y="1093"/>
                    <a:ext cx="75" cy="65"/>
                  </a:xfrm>
                  <a:custGeom>
                    <a:avLst/>
                    <a:gdLst>
                      <a:gd name="T0" fmla="*/ 0 w 225"/>
                      <a:gd name="T1" fmla="*/ 0 h 193"/>
                      <a:gd name="T2" fmla="*/ 0 w 225"/>
                      <a:gd name="T3" fmla="*/ 0 h 193"/>
                      <a:gd name="T4" fmla="*/ 0 w 225"/>
                      <a:gd name="T5" fmla="*/ 0 h 193"/>
                      <a:gd name="T6" fmla="*/ 0 w 225"/>
                      <a:gd name="T7" fmla="*/ 0 h 193"/>
                      <a:gd name="T8" fmla="*/ 0 w 225"/>
                      <a:gd name="T9" fmla="*/ 0 h 193"/>
                      <a:gd name="T10" fmla="*/ 0 w 225"/>
                      <a:gd name="T11" fmla="*/ 0 h 193"/>
                      <a:gd name="T12" fmla="*/ 0 w 225"/>
                      <a:gd name="T13" fmla="*/ 0 h 193"/>
                      <a:gd name="T14" fmla="*/ 0 w 225"/>
                      <a:gd name="T15" fmla="*/ 0 h 193"/>
                      <a:gd name="T16" fmla="*/ 0 w 225"/>
                      <a:gd name="T17" fmla="*/ 0 h 1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5"/>
                      <a:gd name="T28" fmla="*/ 0 h 193"/>
                      <a:gd name="T29" fmla="*/ 225 w 225"/>
                      <a:gd name="T30" fmla="*/ 193 h 19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5" h="193">
                        <a:moveTo>
                          <a:pt x="225" y="156"/>
                        </a:moveTo>
                        <a:lnTo>
                          <a:pt x="156" y="100"/>
                        </a:lnTo>
                        <a:lnTo>
                          <a:pt x="99" y="50"/>
                        </a:lnTo>
                        <a:lnTo>
                          <a:pt x="48" y="0"/>
                        </a:lnTo>
                        <a:lnTo>
                          <a:pt x="0" y="0"/>
                        </a:lnTo>
                        <a:lnTo>
                          <a:pt x="112" y="81"/>
                        </a:lnTo>
                        <a:lnTo>
                          <a:pt x="166" y="130"/>
                        </a:lnTo>
                        <a:lnTo>
                          <a:pt x="212" y="193"/>
                        </a:lnTo>
                        <a:lnTo>
                          <a:pt x="225"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4" name="Freeform 330">
                    <a:extLst>
                      <a:ext uri="{FF2B5EF4-FFF2-40B4-BE49-F238E27FC236}">
                        <a16:creationId xmlns:a16="http://schemas.microsoft.com/office/drawing/2014/main" id="{58EC2395-43E3-4459-BC1B-884ADD1B26C1}"/>
                      </a:ext>
                    </a:extLst>
                  </p:cNvPr>
                  <p:cNvSpPr>
                    <a:spLocks/>
                  </p:cNvSpPr>
                  <p:nvPr/>
                </p:nvSpPr>
                <p:spPr bwMode="auto">
                  <a:xfrm>
                    <a:off x="4065" y="1130"/>
                    <a:ext cx="65" cy="53"/>
                  </a:xfrm>
                  <a:custGeom>
                    <a:avLst/>
                    <a:gdLst>
                      <a:gd name="T0" fmla="*/ 0 w 195"/>
                      <a:gd name="T1" fmla="*/ 0 h 159"/>
                      <a:gd name="T2" fmla="*/ 0 w 195"/>
                      <a:gd name="T3" fmla="*/ 0 h 159"/>
                      <a:gd name="T4" fmla="*/ 0 w 195"/>
                      <a:gd name="T5" fmla="*/ 0 h 159"/>
                      <a:gd name="T6" fmla="*/ 0 w 195"/>
                      <a:gd name="T7" fmla="*/ 0 h 159"/>
                      <a:gd name="T8" fmla="*/ 0 w 195"/>
                      <a:gd name="T9" fmla="*/ 0 h 159"/>
                      <a:gd name="T10" fmla="*/ 0 w 195"/>
                      <a:gd name="T11" fmla="*/ 0 h 159"/>
                      <a:gd name="T12" fmla="*/ 0 w 195"/>
                      <a:gd name="T13" fmla="*/ 0 h 159"/>
                      <a:gd name="T14" fmla="*/ 0 w 195"/>
                      <a:gd name="T15" fmla="*/ 0 h 159"/>
                      <a:gd name="T16" fmla="*/ 0 w 195"/>
                      <a:gd name="T17" fmla="*/ 0 h 159"/>
                      <a:gd name="T18" fmla="*/ 0 w 195"/>
                      <a:gd name="T19" fmla="*/ 0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5"/>
                      <a:gd name="T31" fmla="*/ 0 h 159"/>
                      <a:gd name="T32" fmla="*/ 195 w 195"/>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5" h="159">
                        <a:moveTo>
                          <a:pt x="195" y="100"/>
                        </a:moveTo>
                        <a:lnTo>
                          <a:pt x="144" y="82"/>
                        </a:lnTo>
                        <a:lnTo>
                          <a:pt x="107" y="50"/>
                        </a:lnTo>
                        <a:lnTo>
                          <a:pt x="39" y="0"/>
                        </a:lnTo>
                        <a:lnTo>
                          <a:pt x="0" y="0"/>
                        </a:lnTo>
                        <a:lnTo>
                          <a:pt x="89" y="50"/>
                        </a:lnTo>
                        <a:lnTo>
                          <a:pt x="122" y="84"/>
                        </a:lnTo>
                        <a:lnTo>
                          <a:pt x="195" y="159"/>
                        </a:lnTo>
                        <a:lnTo>
                          <a:pt x="191" y="113"/>
                        </a:lnTo>
                        <a:lnTo>
                          <a:pt x="195"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5" name="Freeform 331">
                    <a:extLst>
                      <a:ext uri="{FF2B5EF4-FFF2-40B4-BE49-F238E27FC236}">
                        <a16:creationId xmlns:a16="http://schemas.microsoft.com/office/drawing/2014/main" id="{A2990FD5-91DA-42C4-AC86-EF81217FA637}"/>
                      </a:ext>
                    </a:extLst>
                  </p:cNvPr>
                  <p:cNvSpPr>
                    <a:spLocks/>
                  </p:cNvSpPr>
                  <p:nvPr/>
                </p:nvSpPr>
                <p:spPr bwMode="auto">
                  <a:xfrm>
                    <a:off x="4055" y="1161"/>
                    <a:ext cx="76" cy="83"/>
                  </a:xfrm>
                  <a:custGeom>
                    <a:avLst/>
                    <a:gdLst>
                      <a:gd name="T0" fmla="*/ 0 w 229"/>
                      <a:gd name="T1" fmla="*/ 0 h 247"/>
                      <a:gd name="T2" fmla="*/ 0 w 229"/>
                      <a:gd name="T3" fmla="*/ 0 h 247"/>
                      <a:gd name="T4" fmla="*/ 0 w 229"/>
                      <a:gd name="T5" fmla="*/ 0 h 247"/>
                      <a:gd name="T6" fmla="*/ 0 w 229"/>
                      <a:gd name="T7" fmla="*/ 0 h 247"/>
                      <a:gd name="T8" fmla="*/ 0 w 229"/>
                      <a:gd name="T9" fmla="*/ 0 h 247"/>
                      <a:gd name="T10" fmla="*/ 0 w 229"/>
                      <a:gd name="T11" fmla="*/ 0 h 247"/>
                      <a:gd name="T12" fmla="*/ 0 w 229"/>
                      <a:gd name="T13" fmla="*/ 0 h 247"/>
                      <a:gd name="T14" fmla="*/ 0 w 229"/>
                      <a:gd name="T15" fmla="*/ 0 h 247"/>
                      <a:gd name="T16" fmla="*/ 0 w 229"/>
                      <a:gd name="T17" fmla="*/ 0 h 247"/>
                      <a:gd name="T18" fmla="*/ 0 w 229"/>
                      <a:gd name="T19" fmla="*/ 0 h 247"/>
                      <a:gd name="T20" fmla="*/ 0 w 229"/>
                      <a:gd name="T21" fmla="*/ 0 h 247"/>
                      <a:gd name="T22" fmla="*/ 0 w 229"/>
                      <a:gd name="T23" fmla="*/ 0 h 247"/>
                      <a:gd name="T24" fmla="*/ 0 w 229"/>
                      <a:gd name="T25" fmla="*/ 0 h 247"/>
                      <a:gd name="T26" fmla="*/ 0 w 229"/>
                      <a:gd name="T27" fmla="*/ 0 h 2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9"/>
                      <a:gd name="T43" fmla="*/ 0 h 247"/>
                      <a:gd name="T44" fmla="*/ 229 w 229"/>
                      <a:gd name="T45" fmla="*/ 247 h 24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9" h="247">
                        <a:moveTo>
                          <a:pt x="225" y="184"/>
                        </a:moveTo>
                        <a:lnTo>
                          <a:pt x="162" y="128"/>
                        </a:lnTo>
                        <a:lnTo>
                          <a:pt x="137" y="90"/>
                        </a:lnTo>
                        <a:lnTo>
                          <a:pt x="87" y="53"/>
                        </a:lnTo>
                        <a:lnTo>
                          <a:pt x="43" y="19"/>
                        </a:lnTo>
                        <a:lnTo>
                          <a:pt x="12" y="0"/>
                        </a:lnTo>
                        <a:lnTo>
                          <a:pt x="0" y="0"/>
                        </a:lnTo>
                        <a:lnTo>
                          <a:pt x="0" y="19"/>
                        </a:lnTo>
                        <a:lnTo>
                          <a:pt x="37" y="45"/>
                        </a:lnTo>
                        <a:lnTo>
                          <a:pt x="106" y="88"/>
                        </a:lnTo>
                        <a:lnTo>
                          <a:pt x="156" y="139"/>
                        </a:lnTo>
                        <a:lnTo>
                          <a:pt x="191" y="195"/>
                        </a:lnTo>
                        <a:lnTo>
                          <a:pt x="229" y="247"/>
                        </a:lnTo>
                        <a:lnTo>
                          <a:pt x="225" y="1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6" name="Freeform 332">
                    <a:extLst>
                      <a:ext uri="{FF2B5EF4-FFF2-40B4-BE49-F238E27FC236}">
                        <a16:creationId xmlns:a16="http://schemas.microsoft.com/office/drawing/2014/main" id="{C5447C41-887E-43AF-AA31-9C9683A82AA1}"/>
                      </a:ext>
                    </a:extLst>
                  </p:cNvPr>
                  <p:cNvSpPr>
                    <a:spLocks/>
                  </p:cNvSpPr>
                  <p:nvPr/>
                </p:nvSpPr>
                <p:spPr bwMode="auto">
                  <a:xfrm>
                    <a:off x="4062" y="1229"/>
                    <a:ext cx="60" cy="48"/>
                  </a:xfrm>
                  <a:custGeom>
                    <a:avLst/>
                    <a:gdLst>
                      <a:gd name="T0" fmla="*/ 0 w 178"/>
                      <a:gd name="T1" fmla="*/ 0 h 144"/>
                      <a:gd name="T2" fmla="*/ 0 w 178"/>
                      <a:gd name="T3" fmla="*/ 0 h 144"/>
                      <a:gd name="T4" fmla="*/ 0 w 178"/>
                      <a:gd name="T5" fmla="*/ 0 h 144"/>
                      <a:gd name="T6" fmla="*/ 0 w 178"/>
                      <a:gd name="T7" fmla="*/ 0 h 144"/>
                      <a:gd name="T8" fmla="*/ 0 w 178"/>
                      <a:gd name="T9" fmla="*/ 0 h 144"/>
                      <a:gd name="T10" fmla="*/ 0 w 178"/>
                      <a:gd name="T11" fmla="*/ 0 h 144"/>
                      <a:gd name="T12" fmla="*/ 0 w 178"/>
                      <a:gd name="T13" fmla="*/ 0 h 144"/>
                      <a:gd name="T14" fmla="*/ 0 w 178"/>
                      <a:gd name="T15" fmla="*/ 0 h 144"/>
                      <a:gd name="T16" fmla="*/ 0 w 178"/>
                      <a:gd name="T17" fmla="*/ 0 h 144"/>
                      <a:gd name="T18" fmla="*/ 0 w 178"/>
                      <a:gd name="T19" fmla="*/ 0 h 144"/>
                      <a:gd name="T20" fmla="*/ 0 w 178"/>
                      <a:gd name="T21" fmla="*/ 0 h 144"/>
                      <a:gd name="T22" fmla="*/ 0 w 178"/>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8"/>
                      <a:gd name="T37" fmla="*/ 0 h 144"/>
                      <a:gd name="T38" fmla="*/ 178 w 178"/>
                      <a:gd name="T39" fmla="*/ 144 h 1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8" h="144">
                        <a:moveTo>
                          <a:pt x="178" y="118"/>
                        </a:moveTo>
                        <a:lnTo>
                          <a:pt x="128" y="65"/>
                        </a:lnTo>
                        <a:lnTo>
                          <a:pt x="76" y="31"/>
                        </a:lnTo>
                        <a:lnTo>
                          <a:pt x="32" y="8"/>
                        </a:lnTo>
                        <a:lnTo>
                          <a:pt x="0" y="0"/>
                        </a:lnTo>
                        <a:lnTo>
                          <a:pt x="20" y="31"/>
                        </a:lnTo>
                        <a:lnTo>
                          <a:pt x="76" y="62"/>
                        </a:lnTo>
                        <a:lnTo>
                          <a:pt x="120" y="108"/>
                        </a:lnTo>
                        <a:lnTo>
                          <a:pt x="141" y="138"/>
                        </a:lnTo>
                        <a:lnTo>
                          <a:pt x="160" y="144"/>
                        </a:lnTo>
                        <a:lnTo>
                          <a:pt x="177" y="133"/>
                        </a:lnTo>
                        <a:lnTo>
                          <a:pt x="178"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 name="Freeform 333">
                    <a:extLst>
                      <a:ext uri="{FF2B5EF4-FFF2-40B4-BE49-F238E27FC236}">
                        <a16:creationId xmlns:a16="http://schemas.microsoft.com/office/drawing/2014/main" id="{5261A8DE-6BA0-4F90-B3A0-06B8607F0151}"/>
                      </a:ext>
                    </a:extLst>
                  </p:cNvPr>
                  <p:cNvSpPr>
                    <a:spLocks/>
                  </p:cNvSpPr>
                  <p:nvPr/>
                </p:nvSpPr>
                <p:spPr bwMode="auto">
                  <a:xfrm>
                    <a:off x="4055" y="1262"/>
                    <a:ext cx="66" cy="60"/>
                  </a:xfrm>
                  <a:custGeom>
                    <a:avLst/>
                    <a:gdLst>
                      <a:gd name="T0" fmla="*/ 0 w 197"/>
                      <a:gd name="T1" fmla="*/ 0 h 179"/>
                      <a:gd name="T2" fmla="*/ 0 w 197"/>
                      <a:gd name="T3" fmla="*/ 0 h 179"/>
                      <a:gd name="T4" fmla="*/ 0 w 197"/>
                      <a:gd name="T5" fmla="*/ 0 h 179"/>
                      <a:gd name="T6" fmla="*/ 0 w 197"/>
                      <a:gd name="T7" fmla="*/ 0 h 179"/>
                      <a:gd name="T8" fmla="*/ 0 w 197"/>
                      <a:gd name="T9" fmla="*/ 0 h 179"/>
                      <a:gd name="T10" fmla="*/ 0 w 197"/>
                      <a:gd name="T11" fmla="*/ 0 h 179"/>
                      <a:gd name="T12" fmla="*/ 0 w 197"/>
                      <a:gd name="T13" fmla="*/ 0 h 179"/>
                      <a:gd name="T14" fmla="*/ 0 w 197"/>
                      <a:gd name="T15" fmla="*/ 0 h 179"/>
                      <a:gd name="T16" fmla="*/ 0 w 197"/>
                      <a:gd name="T17" fmla="*/ 0 h 179"/>
                      <a:gd name="T18" fmla="*/ 0 w 197"/>
                      <a:gd name="T19" fmla="*/ 0 h 179"/>
                      <a:gd name="T20" fmla="*/ 0 w 197"/>
                      <a:gd name="T21" fmla="*/ 0 h 179"/>
                      <a:gd name="T22" fmla="*/ 0 w 197"/>
                      <a:gd name="T23" fmla="*/ 0 h 1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7"/>
                      <a:gd name="T37" fmla="*/ 0 h 179"/>
                      <a:gd name="T38" fmla="*/ 197 w 197"/>
                      <a:gd name="T39" fmla="*/ 179 h 1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7" h="179">
                        <a:moveTo>
                          <a:pt x="197" y="166"/>
                        </a:moveTo>
                        <a:lnTo>
                          <a:pt x="146" y="112"/>
                        </a:lnTo>
                        <a:lnTo>
                          <a:pt x="83" y="47"/>
                        </a:lnTo>
                        <a:lnTo>
                          <a:pt x="46" y="16"/>
                        </a:lnTo>
                        <a:lnTo>
                          <a:pt x="17" y="0"/>
                        </a:lnTo>
                        <a:lnTo>
                          <a:pt x="0" y="10"/>
                        </a:lnTo>
                        <a:lnTo>
                          <a:pt x="33" y="37"/>
                        </a:lnTo>
                        <a:lnTo>
                          <a:pt x="90" y="94"/>
                        </a:lnTo>
                        <a:lnTo>
                          <a:pt x="142" y="150"/>
                        </a:lnTo>
                        <a:lnTo>
                          <a:pt x="177" y="179"/>
                        </a:lnTo>
                        <a:lnTo>
                          <a:pt x="186" y="179"/>
                        </a:lnTo>
                        <a:lnTo>
                          <a:pt x="197" y="1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8" name="Freeform 334">
                    <a:extLst>
                      <a:ext uri="{FF2B5EF4-FFF2-40B4-BE49-F238E27FC236}">
                        <a16:creationId xmlns:a16="http://schemas.microsoft.com/office/drawing/2014/main" id="{DF11B6E1-94D6-455F-821D-A3D090E0FC91}"/>
                      </a:ext>
                    </a:extLst>
                  </p:cNvPr>
                  <p:cNvSpPr>
                    <a:spLocks/>
                  </p:cNvSpPr>
                  <p:nvPr/>
                </p:nvSpPr>
                <p:spPr bwMode="auto">
                  <a:xfrm>
                    <a:off x="4063" y="1312"/>
                    <a:ext cx="46" cy="47"/>
                  </a:xfrm>
                  <a:custGeom>
                    <a:avLst/>
                    <a:gdLst>
                      <a:gd name="T0" fmla="*/ 0 w 139"/>
                      <a:gd name="T1" fmla="*/ 0 h 141"/>
                      <a:gd name="T2" fmla="*/ 0 w 139"/>
                      <a:gd name="T3" fmla="*/ 0 h 141"/>
                      <a:gd name="T4" fmla="*/ 0 w 139"/>
                      <a:gd name="T5" fmla="*/ 0 h 141"/>
                      <a:gd name="T6" fmla="*/ 0 w 139"/>
                      <a:gd name="T7" fmla="*/ 0 h 141"/>
                      <a:gd name="T8" fmla="*/ 0 w 139"/>
                      <a:gd name="T9" fmla="*/ 0 h 141"/>
                      <a:gd name="T10" fmla="*/ 0 w 139"/>
                      <a:gd name="T11" fmla="*/ 0 h 141"/>
                      <a:gd name="T12" fmla="*/ 0 w 139"/>
                      <a:gd name="T13" fmla="*/ 0 h 141"/>
                      <a:gd name="T14" fmla="*/ 0 w 139"/>
                      <a:gd name="T15" fmla="*/ 0 h 141"/>
                      <a:gd name="T16" fmla="*/ 0 w 139"/>
                      <a:gd name="T17" fmla="*/ 0 h 1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41"/>
                      <a:gd name="T29" fmla="*/ 139 w 139"/>
                      <a:gd name="T30" fmla="*/ 141 h 1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41">
                        <a:moveTo>
                          <a:pt x="137" y="118"/>
                        </a:moveTo>
                        <a:lnTo>
                          <a:pt x="80" y="36"/>
                        </a:lnTo>
                        <a:lnTo>
                          <a:pt x="25" y="4"/>
                        </a:lnTo>
                        <a:lnTo>
                          <a:pt x="0" y="0"/>
                        </a:lnTo>
                        <a:lnTo>
                          <a:pt x="6" y="16"/>
                        </a:lnTo>
                        <a:lnTo>
                          <a:pt x="69" y="62"/>
                        </a:lnTo>
                        <a:lnTo>
                          <a:pt x="130" y="136"/>
                        </a:lnTo>
                        <a:lnTo>
                          <a:pt x="139" y="141"/>
                        </a:lnTo>
                        <a:lnTo>
                          <a:pt x="137"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9" name="Freeform 335">
                    <a:extLst>
                      <a:ext uri="{FF2B5EF4-FFF2-40B4-BE49-F238E27FC236}">
                        <a16:creationId xmlns:a16="http://schemas.microsoft.com/office/drawing/2014/main" id="{401BEF8B-C3AA-42AD-BC70-26BE56FB07FC}"/>
                      </a:ext>
                    </a:extLst>
                  </p:cNvPr>
                  <p:cNvSpPr>
                    <a:spLocks/>
                  </p:cNvSpPr>
                  <p:nvPr/>
                </p:nvSpPr>
                <p:spPr bwMode="auto">
                  <a:xfrm>
                    <a:off x="4065" y="1358"/>
                    <a:ext cx="31" cy="36"/>
                  </a:xfrm>
                  <a:custGeom>
                    <a:avLst/>
                    <a:gdLst>
                      <a:gd name="T0" fmla="*/ 0 w 93"/>
                      <a:gd name="T1" fmla="*/ 0 h 107"/>
                      <a:gd name="T2" fmla="*/ 0 w 93"/>
                      <a:gd name="T3" fmla="*/ 0 h 107"/>
                      <a:gd name="T4" fmla="*/ 0 w 93"/>
                      <a:gd name="T5" fmla="*/ 0 h 107"/>
                      <a:gd name="T6" fmla="*/ 0 w 93"/>
                      <a:gd name="T7" fmla="*/ 0 h 107"/>
                      <a:gd name="T8" fmla="*/ 0 w 93"/>
                      <a:gd name="T9" fmla="*/ 0 h 107"/>
                      <a:gd name="T10" fmla="*/ 0 w 93"/>
                      <a:gd name="T11" fmla="*/ 0 h 107"/>
                      <a:gd name="T12" fmla="*/ 0 w 93"/>
                      <a:gd name="T13" fmla="*/ 0 h 107"/>
                      <a:gd name="T14" fmla="*/ 0 w 93"/>
                      <a:gd name="T15" fmla="*/ 0 h 107"/>
                      <a:gd name="T16" fmla="*/ 0 w 93"/>
                      <a:gd name="T17" fmla="*/ 0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3"/>
                      <a:gd name="T28" fmla="*/ 0 h 107"/>
                      <a:gd name="T29" fmla="*/ 93 w 93"/>
                      <a:gd name="T30" fmla="*/ 107 h 1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3" h="107">
                        <a:moveTo>
                          <a:pt x="89" y="81"/>
                        </a:moveTo>
                        <a:lnTo>
                          <a:pt x="43" y="19"/>
                        </a:lnTo>
                        <a:lnTo>
                          <a:pt x="3" y="0"/>
                        </a:lnTo>
                        <a:lnTo>
                          <a:pt x="0" y="19"/>
                        </a:lnTo>
                        <a:lnTo>
                          <a:pt x="19" y="50"/>
                        </a:lnTo>
                        <a:lnTo>
                          <a:pt x="69" y="92"/>
                        </a:lnTo>
                        <a:lnTo>
                          <a:pt x="83" y="107"/>
                        </a:lnTo>
                        <a:lnTo>
                          <a:pt x="93" y="100"/>
                        </a:lnTo>
                        <a:lnTo>
                          <a:pt x="89"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0" name="Freeform 336">
                    <a:extLst>
                      <a:ext uri="{FF2B5EF4-FFF2-40B4-BE49-F238E27FC236}">
                        <a16:creationId xmlns:a16="http://schemas.microsoft.com/office/drawing/2014/main" id="{71E59510-79CF-4C3D-ACB8-0C5E01E9B171}"/>
                      </a:ext>
                    </a:extLst>
                  </p:cNvPr>
                  <p:cNvSpPr>
                    <a:spLocks/>
                  </p:cNvSpPr>
                  <p:nvPr/>
                </p:nvSpPr>
                <p:spPr bwMode="auto">
                  <a:xfrm>
                    <a:off x="4067" y="1405"/>
                    <a:ext cx="40" cy="41"/>
                  </a:xfrm>
                  <a:custGeom>
                    <a:avLst/>
                    <a:gdLst>
                      <a:gd name="T0" fmla="*/ 0 w 119"/>
                      <a:gd name="T1" fmla="*/ 0 h 121"/>
                      <a:gd name="T2" fmla="*/ 0 w 119"/>
                      <a:gd name="T3" fmla="*/ 0 h 121"/>
                      <a:gd name="T4" fmla="*/ 0 w 119"/>
                      <a:gd name="T5" fmla="*/ 0 h 121"/>
                      <a:gd name="T6" fmla="*/ 0 w 119"/>
                      <a:gd name="T7" fmla="*/ 0 h 121"/>
                      <a:gd name="T8" fmla="*/ 0 w 119"/>
                      <a:gd name="T9" fmla="*/ 0 h 121"/>
                      <a:gd name="T10" fmla="*/ 0 w 119"/>
                      <a:gd name="T11" fmla="*/ 0 h 121"/>
                      <a:gd name="T12" fmla="*/ 0 w 119"/>
                      <a:gd name="T13" fmla="*/ 0 h 121"/>
                      <a:gd name="T14" fmla="*/ 0 w 119"/>
                      <a:gd name="T15" fmla="*/ 0 h 121"/>
                      <a:gd name="T16" fmla="*/ 0 w 119"/>
                      <a:gd name="T17" fmla="*/ 0 h 1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9"/>
                      <a:gd name="T28" fmla="*/ 0 h 121"/>
                      <a:gd name="T29" fmla="*/ 119 w 119"/>
                      <a:gd name="T30" fmla="*/ 121 h 1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9" h="121">
                        <a:moveTo>
                          <a:pt x="119" y="121"/>
                        </a:moveTo>
                        <a:lnTo>
                          <a:pt x="103" y="102"/>
                        </a:lnTo>
                        <a:lnTo>
                          <a:pt x="69" y="52"/>
                        </a:lnTo>
                        <a:lnTo>
                          <a:pt x="21" y="0"/>
                        </a:lnTo>
                        <a:lnTo>
                          <a:pt x="0" y="0"/>
                        </a:lnTo>
                        <a:lnTo>
                          <a:pt x="8" y="18"/>
                        </a:lnTo>
                        <a:lnTo>
                          <a:pt x="46" y="68"/>
                        </a:lnTo>
                        <a:lnTo>
                          <a:pt x="83" y="118"/>
                        </a:lnTo>
                        <a:lnTo>
                          <a:pt x="119" y="1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 name="Freeform 337">
                    <a:extLst>
                      <a:ext uri="{FF2B5EF4-FFF2-40B4-BE49-F238E27FC236}">
                        <a16:creationId xmlns:a16="http://schemas.microsoft.com/office/drawing/2014/main" id="{D29E26F6-587E-4512-9549-5FB9C8CC80B4}"/>
                      </a:ext>
                    </a:extLst>
                  </p:cNvPr>
                  <p:cNvSpPr>
                    <a:spLocks/>
                  </p:cNvSpPr>
                  <p:nvPr/>
                </p:nvSpPr>
                <p:spPr bwMode="auto">
                  <a:xfrm>
                    <a:off x="4121" y="1070"/>
                    <a:ext cx="121" cy="448"/>
                  </a:xfrm>
                  <a:custGeom>
                    <a:avLst/>
                    <a:gdLst>
                      <a:gd name="T0" fmla="*/ 0 w 363"/>
                      <a:gd name="T1" fmla="*/ 0 h 1345"/>
                      <a:gd name="T2" fmla="*/ 0 w 363"/>
                      <a:gd name="T3" fmla="*/ 0 h 1345"/>
                      <a:gd name="T4" fmla="*/ 0 w 363"/>
                      <a:gd name="T5" fmla="*/ 0 h 1345"/>
                      <a:gd name="T6" fmla="*/ 0 w 363"/>
                      <a:gd name="T7" fmla="*/ 0 h 1345"/>
                      <a:gd name="T8" fmla="*/ 0 w 363"/>
                      <a:gd name="T9" fmla="*/ 0 h 1345"/>
                      <a:gd name="T10" fmla="*/ 0 w 363"/>
                      <a:gd name="T11" fmla="*/ 0 h 1345"/>
                      <a:gd name="T12" fmla="*/ 0 w 363"/>
                      <a:gd name="T13" fmla="*/ 0 h 1345"/>
                      <a:gd name="T14" fmla="*/ 0 w 363"/>
                      <a:gd name="T15" fmla="*/ 0 h 1345"/>
                      <a:gd name="T16" fmla="*/ 0 w 363"/>
                      <a:gd name="T17" fmla="*/ 0 h 1345"/>
                      <a:gd name="T18" fmla="*/ 0 w 363"/>
                      <a:gd name="T19" fmla="*/ 0 h 1345"/>
                      <a:gd name="T20" fmla="*/ 0 w 363"/>
                      <a:gd name="T21" fmla="*/ 0 h 1345"/>
                      <a:gd name="T22" fmla="*/ 0 w 363"/>
                      <a:gd name="T23" fmla="*/ 0 h 1345"/>
                      <a:gd name="T24" fmla="*/ 0 w 363"/>
                      <a:gd name="T25" fmla="*/ 0 h 1345"/>
                      <a:gd name="T26" fmla="*/ 0 w 363"/>
                      <a:gd name="T27" fmla="*/ 0 h 1345"/>
                      <a:gd name="T28" fmla="*/ 0 w 363"/>
                      <a:gd name="T29" fmla="*/ 0 h 1345"/>
                      <a:gd name="T30" fmla="*/ 0 w 363"/>
                      <a:gd name="T31" fmla="*/ 0 h 1345"/>
                      <a:gd name="T32" fmla="*/ 0 w 363"/>
                      <a:gd name="T33" fmla="*/ 0 h 1345"/>
                      <a:gd name="T34" fmla="*/ 0 w 363"/>
                      <a:gd name="T35" fmla="*/ 0 h 1345"/>
                      <a:gd name="T36" fmla="*/ 0 w 363"/>
                      <a:gd name="T37" fmla="*/ 0 h 1345"/>
                      <a:gd name="T38" fmla="*/ 0 w 363"/>
                      <a:gd name="T39" fmla="*/ 0 h 1345"/>
                      <a:gd name="T40" fmla="*/ 0 w 363"/>
                      <a:gd name="T41" fmla="*/ 0 h 1345"/>
                      <a:gd name="T42" fmla="*/ 0 w 363"/>
                      <a:gd name="T43" fmla="*/ 0 h 1345"/>
                      <a:gd name="T44" fmla="*/ 0 w 363"/>
                      <a:gd name="T45" fmla="*/ 0 h 1345"/>
                      <a:gd name="T46" fmla="*/ 0 w 363"/>
                      <a:gd name="T47" fmla="*/ 0 h 1345"/>
                      <a:gd name="T48" fmla="*/ 0 w 363"/>
                      <a:gd name="T49" fmla="*/ 0 h 1345"/>
                      <a:gd name="T50" fmla="*/ 0 w 363"/>
                      <a:gd name="T51" fmla="*/ 0 h 1345"/>
                      <a:gd name="T52" fmla="*/ 0 w 363"/>
                      <a:gd name="T53" fmla="*/ 0 h 1345"/>
                      <a:gd name="T54" fmla="*/ 0 w 363"/>
                      <a:gd name="T55" fmla="*/ 0 h 1345"/>
                      <a:gd name="T56" fmla="*/ 0 w 363"/>
                      <a:gd name="T57" fmla="*/ 0 h 1345"/>
                      <a:gd name="T58" fmla="*/ 0 w 363"/>
                      <a:gd name="T59" fmla="*/ 0 h 1345"/>
                      <a:gd name="T60" fmla="*/ 0 w 363"/>
                      <a:gd name="T61" fmla="*/ 0 h 1345"/>
                      <a:gd name="T62" fmla="*/ 0 w 363"/>
                      <a:gd name="T63" fmla="*/ 0 h 1345"/>
                      <a:gd name="T64" fmla="*/ 0 w 363"/>
                      <a:gd name="T65" fmla="*/ 0 h 1345"/>
                      <a:gd name="T66" fmla="*/ 0 w 363"/>
                      <a:gd name="T67" fmla="*/ 0 h 1345"/>
                      <a:gd name="T68" fmla="*/ 0 w 363"/>
                      <a:gd name="T69" fmla="*/ 0 h 1345"/>
                      <a:gd name="T70" fmla="*/ 0 w 363"/>
                      <a:gd name="T71" fmla="*/ 0 h 1345"/>
                      <a:gd name="T72" fmla="*/ 0 w 363"/>
                      <a:gd name="T73" fmla="*/ 0 h 1345"/>
                      <a:gd name="T74" fmla="*/ 0 w 363"/>
                      <a:gd name="T75" fmla="*/ 0 h 1345"/>
                      <a:gd name="T76" fmla="*/ 0 w 363"/>
                      <a:gd name="T77" fmla="*/ 0 h 1345"/>
                      <a:gd name="T78" fmla="*/ 0 w 363"/>
                      <a:gd name="T79" fmla="*/ 0 h 1345"/>
                      <a:gd name="T80" fmla="*/ 0 w 363"/>
                      <a:gd name="T81" fmla="*/ 0 h 1345"/>
                      <a:gd name="T82" fmla="*/ 0 w 363"/>
                      <a:gd name="T83" fmla="*/ 0 h 1345"/>
                      <a:gd name="T84" fmla="*/ 0 w 363"/>
                      <a:gd name="T85" fmla="*/ 0 h 1345"/>
                      <a:gd name="T86" fmla="*/ 0 w 363"/>
                      <a:gd name="T87" fmla="*/ 0 h 1345"/>
                      <a:gd name="T88" fmla="*/ 0 w 363"/>
                      <a:gd name="T89" fmla="*/ 0 h 1345"/>
                      <a:gd name="T90" fmla="*/ 0 w 363"/>
                      <a:gd name="T91" fmla="*/ 0 h 134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3"/>
                      <a:gd name="T139" fmla="*/ 0 h 1345"/>
                      <a:gd name="T140" fmla="*/ 363 w 363"/>
                      <a:gd name="T141" fmla="*/ 1345 h 134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3" h="1345">
                        <a:moveTo>
                          <a:pt x="65" y="127"/>
                        </a:moveTo>
                        <a:lnTo>
                          <a:pt x="52" y="164"/>
                        </a:lnTo>
                        <a:lnTo>
                          <a:pt x="63" y="201"/>
                        </a:lnTo>
                        <a:lnTo>
                          <a:pt x="65" y="238"/>
                        </a:lnTo>
                        <a:lnTo>
                          <a:pt x="52" y="262"/>
                        </a:lnTo>
                        <a:lnTo>
                          <a:pt x="34" y="288"/>
                        </a:lnTo>
                        <a:lnTo>
                          <a:pt x="26" y="330"/>
                        </a:lnTo>
                        <a:lnTo>
                          <a:pt x="37" y="358"/>
                        </a:lnTo>
                        <a:lnTo>
                          <a:pt x="56" y="388"/>
                        </a:lnTo>
                        <a:lnTo>
                          <a:pt x="56" y="414"/>
                        </a:lnTo>
                        <a:lnTo>
                          <a:pt x="44" y="438"/>
                        </a:lnTo>
                        <a:lnTo>
                          <a:pt x="27" y="470"/>
                        </a:lnTo>
                        <a:lnTo>
                          <a:pt x="34" y="501"/>
                        </a:lnTo>
                        <a:lnTo>
                          <a:pt x="58" y="567"/>
                        </a:lnTo>
                        <a:lnTo>
                          <a:pt x="56" y="595"/>
                        </a:lnTo>
                        <a:lnTo>
                          <a:pt x="21" y="649"/>
                        </a:lnTo>
                        <a:lnTo>
                          <a:pt x="21" y="695"/>
                        </a:lnTo>
                        <a:lnTo>
                          <a:pt x="40" y="730"/>
                        </a:lnTo>
                        <a:lnTo>
                          <a:pt x="52" y="761"/>
                        </a:lnTo>
                        <a:lnTo>
                          <a:pt x="50" y="788"/>
                        </a:lnTo>
                        <a:lnTo>
                          <a:pt x="19" y="817"/>
                        </a:lnTo>
                        <a:lnTo>
                          <a:pt x="13" y="838"/>
                        </a:lnTo>
                        <a:lnTo>
                          <a:pt x="19" y="888"/>
                        </a:lnTo>
                        <a:lnTo>
                          <a:pt x="34" y="943"/>
                        </a:lnTo>
                        <a:lnTo>
                          <a:pt x="34" y="974"/>
                        </a:lnTo>
                        <a:lnTo>
                          <a:pt x="31" y="999"/>
                        </a:lnTo>
                        <a:lnTo>
                          <a:pt x="8" y="1036"/>
                        </a:lnTo>
                        <a:lnTo>
                          <a:pt x="0" y="1067"/>
                        </a:lnTo>
                        <a:lnTo>
                          <a:pt x="2" y="1101"/>
                        </a:lnTo>
                        <a:lnTo>
                          <a:pt x="19" y="1125"/>
                        </a:lnTo>
                        <a:lnTo>
                          <a:pt x="37" y="1149"/>
                        </a:lnTo>
                        <a:lnTo>
                          <a:pt x="21" y="1180"/>
                        </a:lnTo>
                        <a:lnTo>
                          <a:pt x="13" y="1211"/>
                        </a:lnTo>
                        <a:lnTo>
                          <a:pt x="27" y="1236"/>
                        </a:lnTo>
                        <a:lnTo>
                          <a:pt x="50" y="1254"/>
                        </a:lnTo>
                        <a:lnTo>
                          <a:pt x="52" y="1286"/>
                        </a:lnTo>
                        <a:lnTo>
                          <a:pt x="52" y="1311"/>
                        </a:lnTo>
                        <a:lnTo>
                          <a:pt x="56" y="1345"/>
                        </a:lnTo>
                        <a:lnTo>
                          <a:pt x="95" y="1317"/>
                        </a:lnTo>
                        <a:lnTo>
                          <a:pt x="137" y="1295"/>
                        </a:lnTo>
                        <a:lnTo>
                          <a:pt x="176" y="1282"/>
                        </a:lnTo>
                        <a:lnTo>
                          <a:pt x="234" y="1282"/>
                        </a:lnTo>
                        <a:lnTo>
                          <a:pt x="276" y="1275"/>
                        </a:lnTo>
                        <a:lnTo>
                          <a:pt x="300" y="1254"/>
                        </a:lnTo>
                        <a:lnTo>
                          <a:pt x="345" y="1243"/>
                        </a:lnTo>
                        <a:lnTo>
                          <a:pt x="321" y="1217"/>
                        </a:lnTo>
                        <a:lnTo>
                          <a:pt x="313" y="1182"/>
                        </a:lnTo>
                        <a:lnTo>
                          <a:pt x="328" y="1143"/>
                        </a:lnTo>
                        <a:lnTo>
                          <a:pt x="326" y="1086"/>
                        </a:lnTo>
                        <a:lnTo>
                          <a:pt x="313" y="1045"/>
                        </a:lnTo>
                        <a:lnTo>
                          <a:pt x="300" y="1024"/>
                        </a:lnTo>
                        <a:lnTo>
                          <a:pt x="297" y="993"/>
                        </a:lnTo>
                        <a:lnTo>
                          <a:pt x="313" y="956"/>
                        </a:lnTo>
                        <a:lnTo>
                          <a:pt x="307" y="930"/>
                        </a:lnTo>
                        <a:lnTo>
                          <a:pt x="276" y="886"/>
                        </a:lnTo>
                        <a:lnTo>
                          <a:pt x="277" y="861"/>
                        </a:lnTo>
                        <a:lnTo>
                          <a:pt x="290" y="838"/>
                        </a:lnTo>
                        <a:lnTo>
                          <a:pt x="319" y="807"/>
                        </a:lnTo>
                        <a:lnTo>
                          <a:pt x="308" y="782"/>
                        </a:lnTo>
                        <a:lnTo>
                          <a:pt x="287" y="730"/>
                        </a:lnTo>
                        <a:lnTo>
                          <a:pt x="271" y="695"/>
                        </a:lnTo>
                        <a:lnTo>
                          <a:pt x="271" y="657"/>
                        </a:lnTo>
                        <a:lnTo>
                          <a:pt x="328" y="637"/>
                        </a:lnTo>
                        <a:lnTo>
                          <a:pt x="334" y="601"/>
                        </a:lnTo>
                        <a:lnTo>
                          <a:pt x="328" y="580"/>
                        </a:lnTo>
                        <a:lnTo>
                          <a:pt x="313" y="562"/>
                        </a:lnTo>
                        <a:lnTo>
                          <a:pt x="315" y="530"/>
                        </a:lnTo>
                        <a:lnTo>
                          <a:pt x="313" y="493"/>
                        </a:lnTo>
                        <a:lnTo>
                          <a:pt x="297" y="474"/>
                        </a:lnTo>
                        <a:lnTo>
                          <a:pt x="284" y="449"/>
                        </a:lnTo>
                        <a:lnTo>
                          <a:pt x="294" y="424"/>
                        </a:lnTo>
                        <a:lnTo>
                          <a:pt x="307" y="395"/>
                        </a:lnTo>
                        <a:lnTo>
                          <a:pt x="307" y="377"/>
                        </a:lnTo>
                        <a:lnTo>
                          <a:pt x="287" y="351"/>
                        </a:lnTo>
                        <a:lnTo>
                          <a:pt x="282" y="330"/>
                        </a:lnTo>
                        <a:lnTo>
                          <a:pt x="287" y="314"/>
                        </a:lnTo>
                        <a:lnTo>
                          <a:pt x="307" y="301"/>
                        </a:lnTo>
                        <a:lnTo>
                          <a:pt x="308" y="280"/>
                        </a:lnTo>
                        <a:lnTo>
                          <a:pt x="303" y="269"/>
                        </a:lnTo>
                        <a:lnTo>
                          <a:pt x="282" y="237"/>
                        </a:lnTo>
                        <a:lnTo>
                          <a:pt x="276" y="201"/>
                        </a:lnTo>
                        <a:lnTo>
                          <a:pt x="277" y="174"/>
                        </a:lnTo>
                        <a:lnTo>
                          <a:pt x="297" y="149"/>
                        </a:lnTo>
                        <a:lnTo>
                          <a:pt x="347" y="95"/>
                        </a:lnTo>
                        <a:lnTo>
                          <a:pt x="363" y="49"/>
                        </a:lnTo>
                        <a:lnTo>
                          <a:pt x="363" y="12"/>
                        </a:lnTo>
                        <a:lnTo>
                          <a:pt x="347" y="0"/>
                        </a:lnTo>
                        <a:lnTo>
                          <a:pt x="321" y="12"/>
                        </a:lnTo>
                        <a:lnTo>
                          <a:pt x="258" y="51"/>
                        </a:lnTo>
                        <a:lnTo>
                          <a:pt x="200" y="77"/>
                        </a:lnTo>
                        <a:lnTo>
                          <a:pt x="140" y="101"/>
                        </a:lnTo>
                        <a:lnTo>
                          <a:pt x="100" y="114"/>
                        </a:lnTo>
                        <a:lnTo>
                          <a:pt x="65" y="12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2" name="Freeform 338">
                    <a:extLst>
                      <a:ext uri="{FF2B5EF4-FFF2-40B4-BE49-F238E27FC236}">
                        <a16:creationId xmlns:a16="http://schemas.microsoft.com/office/drawing/2014/main" id="{A197C774-1216-4092-BD85-9670A5E36312}"/>
                      </a:ext>
                    </a:extLst>
                  </p:cNvPr>
                  <p:cNvSpPr>
                    <a:spLocks/>
                  </p:cNvSpPr>
                  <p:nvPr/>
                </p:nvSpPr>
                <p:spPr bwMode="auto">
                  <a:xfrm>
                    <a:off x="4036" y="1066"/>
                    <a:ext cx="217" cy="459"/>
                  </a:xfrm>
                  <a:custGeom>
                    <a:avLst/>
                    <a:gdLst>
                      <a:gd name="T0" fmla="*/ 0 w 650"/>
                      <a:gd name="T1" fmla="*/ 0 h 1377"/>
                      <a:gd name="T2" fmla="*/ 0 w 650"/>
                      <a:gd name="T3" fmla="*/ 0 h 1377"/>
                      <a:gd name="T4" fmla="*/ 0 w 650"/>
                      <a:gd name="T5" fmla="*/ 0 h 1377"/>
                      <a:gd name="T6" fmla="*/ 0 w 650"/>
                      <a:gd name="T7" fmla="*/ 0 h 1377"/>
                      <a:gd name="T8" fmla="*/ 0 w 650"/>
                      <a:gd name="T9" fmla="*/ 0 h 1377"/>
                      <a:gd name="T10" fmla="*/ 0 w 650"/>
                      <a:gd name="T11" fmla="*/ 0 h 1377"/>
                      <a:gd name="T12" fmla="*/ 0 w 650"/>
                      <a:gd name="T13" fmla="*/ 0 h 1377"/>
                      <a:gd name="T14" fmla="*/ 0 w 650"/>
                      <a:gd name="T15" fmla="*/ 0 h 1377"/>
                      <a:gd name="T16" fmla="*/ 0 w 650"/>
                      <a:gd name="T17" fmla="*/ 0 h 1377"/>
                      <a:gd name="T18" fmla="*/ 0 w 650"/>
                      <a:gd name="T19" fmla="*/ 0 h 1377"/>
                      <a:gd name="T20" fmla="*/ 0 w 650"/>
                      <a:gd name="T21" fmla="*/ 0 h 1377"/>
                      <a:gd name="T22" fmla="*/ 0 w 650"/>
                      <a:gd name="T23" fmla="*/ 0 h 1377"/>
                      <a:gd name="T24" fmla="*/ 0 w 650"/>
                      <a:gd name="T25" fmla="*/ 0 h 1377"/>
                      <a:gd name="T26" fmla="*/ 0 w 650"/>
                      <a:gd name="T27" fmla="*/ 0 h 1377"/>
                      <a:gd name="T28" fmla="*/ 0 w 650"/>
                      <a:gd name="T29" fmla="*/ 0 h 1377"/>
                      <a:gd name="T30" fmla="*/ 0 w 650"/>
                      <a:gd name="T31" fmla="*/ 0 h 1377"/>
                      <a:gd name="T32" fmla="*/ 0 w 650"/>
                      <a:gd name="T33" fmla="*/ 0 h 1377"/>
                      <a:gd name="T34" fmla="*/ 0 w 650"/>
                      <a:gd name="T35" fmla="*/ 0 h 1377"/>
                      <a:gd name="T36" fmla="*/ 0 w 650"/>
                      <a:gd name="T37" fmla="*/ 0 h 1377"/>
                      <a:gd name="T38" fmla="*/ 0 w 650"/>
                      <a:gd name="T39" fmla="*/ 0 h 1377"/>
                      <a:gd name="T40" fmla="*/ 0 w 650"/>
                      <a:gd name="T41" fmla="*/ 0 h 1377"/>
                      <a:gd name="T42" fmla="*/ 0 w 650"/>
                      <a:gd name="T43" fmla="*/ 0 h 1377"/>
                      <a:gd name="T44" fmla="*/ 0 w 650"/>
                      <a:gd name="T45" fmla="*/ 0 h 1377"/>
                      <a:gd name="T46" fmla="*/ 0 w 650"/>
                      <a:gd name="T47" fmla="*/ 0 h 1377"/>
                      <a:gd name="T48" fmla="*/ 0 w 650"/>
                      <a:gd name="T49" fmla="*/ 0 h 1377"/>
                      <a:gd name="T50" fmla="*/ 0 w 650"/>
                      <a:gd name="T51" fmla="*/ 0 h 1377"/>
                      <a:gd name="T52" fmla="*/ 0 w 650"/>
                      <a:gd name="T53" fmla="*/ 0 h 1377"/>
                      <a:gd name="T54" fmla="*/ 0 w 650"/>
                      <a:gd name="T55" fmla="*/ 0 h 1377"/>
                      <a:gd name="T56" fmla="*/ 0 w 650"/>
                      <a:gd name="T57" fmla="*/ 0 h 1377"/>
                      <a:gd name="T58" fmla="*/ 0 w 650"/>
                      <a:gd name="T59" fmla="*/ 0 h 1377"/>
                      <a:gd name="T60" fmla="*/ 0 w 650"/>
                      <a:gd name="T61" fmla="*/ 0 h 1377"/>
                      <a:gd name="T62" fmla="*/ 0 w 650"/>
                      <a:gd name="T63" fmla="*/ 0 h 1377"/>
                      <a:gd name="T64" fmla="*/ 0 w 650"/>
                      <a:gd name="T65" fmla="*/ 0 h 1377"/>
                      <a:gd name="T66" fmla="*/ 0 w 650"/>
                      <a:gd name="T67" fmla="*/ 0 h 1377"/>
                      <a:gd name="T68" fmla="*/ 0 w 650"/>
                      <a:gd name="T69" fmla="*/ 0 h 1377"/>
                      <a:gd name="T70" fmla="*/ 0 w 650"/>
                      <a:gd name="T71" fmla="*/ 0 h 1377"/>
                      <a:gd name="T72" fmla="*/ 0 w 650"/>
                      <a:gd name="T73" fmla="*/ 0 h 1377"/>
                      <a:gd name="T74" fmla="*/ 0 w 650"/>
                      <a:gd name="T75" fmla="*/ 0 h 1377"/>
                      <a:gd name="T76" fmla="*/ 0 w 650"/>
                      <a:gd name="T77" fmla="*/ 0 h 1377"/>
                      <a:gd name="T78" fmla="*/ 0 w 650"/>
                      <a:gd name="T79" fmla="*/ 0 h 1377"/>
                      <a:gd name="T80" fmla="*/ 0 w 650"/>
                      <a:gd name="T81" fmla="*/ 0 h 1377"/>
                      <a:gd name="T82" fmla="*/ 0 w 650"/>
                      <a:gd name="T83" fmla="*/ 0 h 1377"/>
                      <a:gd name="T84" fmla="*/ 0 w 650"/>
                      <a:gd name="T85" fmla="*/ 0 h 1377"/>
                      <a:gd name="T86" fmla="*/ 0 w 650"/>
                      <a:gd name="T87" fmla="*/ 0 h 1377"/>
                      <a:gd name="T88" fmla="*/ 0 w 650"/>
                      <a:gd name="T89" fmla="*/ 0 h 1377"/>
                      <a:gd name="T90" fmla="*/ 0 w 650"/>
                      <a:gd name="T91" fmla="*/ 0 h 1377"/>
                      <a:gd name="T92" fmla="*/ 0 w 650"/>
                      <a:gd name="T93" fmla="*/ 0 h 1377"/>
                      <a:gd name="T94" fmla="*/ 0 w 650"/>
                      <a:gd name="T95" fmla="*/ 0 h 137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50"/>
                      <a:gd name="T145" fmla="*/ 0 h 1377"/>
                      <a:gd name="T146" fmla="*/ 650 w 650"/>
                      <a:gd name="T147" fmla="*/ 1377 h 137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50" h="1377">
                        <a:moveTo>
                          <a:pt x="552" y="1246"/>
                        </a:moveTo>
                        <a:lnTo>
                          <a:pt x="524" y="1277"/>
                        </a:lnTo>
                        <a:lnTo>
                          <a:pt x="481" y="1287"/>
                        </a:lnTo>
                        <a:lnTo>
                          <a:pt x="424" y="1293"/>
                        </a:lnTo>
                        <a:lnTo>
                          <a:pt x="363" y="1306"/>
                        </a:lnTo>
                        <a:lnTo>
                          <a:pt x="324" y="1330"/>
                        </a:lnTo>
                        <a:lnTo>
                          <a:pt x="311" y="1343"/>
                        </a:lnTo>
                        <a:lnTo>
                          <a:pt x="298" y="1337"/>
                        </a:lnTo>
                        <a:lnTo>
                          <a:pt x="226" y="1283"/>
                        </a:lnTo>
                        <a:lnTo>
                          <a:pt x="132" y="1208"/>
                        </a:lnTo>
                        <a:lnTo>
                          <a:pt x="100" y="1162"/>
                        </a:lnTo>
                        <a:lnTo>
                          <a:pt x="53" y="1114"/>
                        </a:lnTo>
                        <a:lnTo>
                          <a:pt x="37" y="1077"/>
                        </a:lnTo>
                        <a:lnTo>
                          <a:pt x="0" y="1071"/>
                        </a:lnTo>
                        <a:lnTo>
                          <a:pt x="19" y="1112"/>
                        </a:lnTo>
                        <a:lnTo>
                          <a:pt x="40" y="1151"/>
                        </a:lnTo>
                        <a:lnTo>
                          <a:pt x="100" y="1196"/>
                        </a:lnTo>
                        <a:lnTo>
                          <a:pt x="142" y="1250"/>
                        </a:lnTo>
                        <a:lnTo>
                          <a:pt x="245" y="1314"/>
                        </a:lnTo>
                        <a:lnTo>
                          <a:pt x="307" y="1377"/>
                        </a:lnTo>
                        <a:lnTo>
                          <a:pt x="332" y="1371"/>
                        </a:lnTo>
                        <a:lnTo>
                          <a:pt x="358" y="1340"/>
                        </a:lnTo>
                        <a:lnTo>
                          <a:pt x="392" y="1321"/>
                        </a:lnTo>
                        <a:lnTo>
                          <a:pt x="437" y="1308"/>
                        </a:lnTo>
                        <a:lnTo>
                          <a:pt x="531" y="1300"/>
                        </a:lnTo>
                        <a:lnTo>
                          <a:pt x="558" y="1283"/>
                        </a:lnTo>
                        <a:lnTo>
                          <a:pt x="606" y="1271"/>
                        </a:lnTo>
                        <a:lnTo>
                          <a:pt x="614" y="1250"/>
                        </a:lnTo>
                        <a:lnTo>
                          <a:pt x="600" y="1225"/>
                        </a:lnTo>
                        <a:lnTo>
                          <a:pt x="582" y="1200"/>
                        </a:lnTo>
                        <a:lnTo>
                          <a:pt x="593" y="1169"/>
                        </a:lnTo>
                        <a:lnTo>
                          <a:pt x="606" y="1151"/>
                        </a:lnTo>
                        <a:lnTo>
                          <a:pt x="606" y="1125"/>
                        </a:lnTo>
                        <a:lnTo>
                          <a:pt x="593" y="1083"/>
                        </a:lnTo>
                        <a:lnTo>
                          <a:pt x="587" y="1062"/>
                        </a:lnTo>
                        <a:lnTo>
                          <a:pt x="571" y="1043"/>
                        </a:lnTo>
                        <a:lnTo>
                          <a:pt x="562" y="1021"/>
                        </a:lnTo>
                        <a:lnTo>
                          <a:pt x="571" y="1000"/>
                        </a:lnTo>
                        <a:lnTo>
                          <a:pt x="589" y="983"/>
                        </a:lnTo>
                        <a:lnTo>
                          <a:pt x="587" y="956"/>
                        </a:lnTo>
                        <a:lnTo>
                          <a:pt x="576" y="937"/>
                        </a:lnTo>
                        <a:lnTo>
                          <a:pt x="555" y="908"/>
                        </a:lnTo>
                        <a:lnTo>
                          <a:pt x="543" y="893"/>
                        </a:lnTo>
                        <a:lnTo>
                          <a:pt x="550" y="871"/>
                        </a:lnTo>
                        <a:lnTo>
                          <a:pt x="581" y="853"/>
                        </a:lnTo>
                        <a:lnTo>
                          <a:pt x="593" y="827"/>
                        </a:lnTo>
                        <a:lnTo>
                          <a:pt x="589" y="806"/>
                        </a:lnTo>
                        <a:lnTo>
                          <a:pt x="568" y="771"/>
                        </a:lnTo>
                        <a:lnTo>
                          <a:pt x="545" y="727"/>
                        </a:lnTo>
                        <a:lnTo>
                          <a:pt x="537" y="696"/>
                        </a:lnTo>
                        <a:lnTo>
                          <a:pt x="550" y="683"/>
                        </a:lnTo>
                        <a:lnTo>
                          <a:pt x="582" y="671"/>
                        </a:lnTo>
                        <a:lnTo>
                          <a:pt x="602" y="658"/>
                        </a:lnTo>
                        <a:lnTo>
                          <a:pt x="606" y="619"/>
                        </a:lnTo>
                        <a:lnTo>
                          <a:pt x="582" y="575"/>
                        </a:lnTo>
                        <a:lnTo>
                          <a:pt x="587" y="546"/>
                        </a:lnTo>
                        <a:lnTo>
                          <a:pt x="595" y="519"/>
                        </a:lnTo>
                        <a:lnTo>
                          <a:pt x="574" y="488"/>
                        </a:lnTo>
                        <a:lnTo>
                          <a:pt x="555" y="458"/>
                        </a:lnTo>
                        <a:lnTo>
                          <a:pt x="562" y="440"/>
                        </a:lnTo>
                        <a:lnTo>
                          <a:pt x="574" y="421"/>
                        </a:lnTo>
                        <a:lnTo>
                          <a:pt x="574" y="390"/>
                        </a:lnTo>
                        <a:lnTo>
                          <a:pt x="562" y="371"/>
                        </a:lnTo>
                        <a:lnTo>
                          <a:pt x="550" y="356"/>
                        </a:lnTo>
                        <a:lnTo>
                          <a:pt x="552" y="333"/>
                        </a:lnTo>
                        <a:lnTo>
                          <a:pt x="574" y="321"/>
                        </a:lnTo>
                        <a:lnTo>
                          <a:pt x="587" y="308"/>
                        </a:lnTo>
                        <a:lnTo>
                          <a:pt x="581" y="284"/>
                        </a:lnTo>
                        <a:lnTo>
                          <a:pt x="555" y="253"/>
                        </a:lnTo>
                        <a:lnTo>
                          <a:pt x="545" y="225"/>
                        </a:lnTo>
                        <a:lnTo>
                          <a:pt x="543" y="193"/>
                        </a:lnTo>
                        <a:lnTo>
                          <a:pt x="564" y="163"/>
                        </a:lnTo>
                        <a:lnTo>
                          <a:pt x="608" y="114"/>
                        </a:lnTo>
                        <a:lnTo>
                          <a:pt x="631" y="77"/>
                        </a:lnTo>
                        <a:lnTo>
                          <a:pt x="650" y="46"/>
                        </a:lnTo>
                        <a:lnTo>
                          <a:pt x="644" y="14"/>
                        </a:lnTo>
                        <a:lnTo>
                          <a:pt x="626" y="0"/>
                        </a:lnTo>
                        <a:lnTo>
                          <a:pt x="614" y="3"/>
                        </a:lnTo>
                        <a:lnTo>
                          <a:pt x="593" y="27"/>
                        </a:lnTo>
                        <a:lnTo>
                          <a:pt x="608" y="46"/>
                        </a:lnTo>
                        <a:lnTo>
                          <a:pt x="606" y="77"/>
                        </a:lnTo>
                        <a:lnTo>
                          <a:pt x="576" y="132"/>
                        </a:lnTo>
                        <a:lnTo>
                          <a:pt x="539" y="163"/>
                        </a:lnTo>
                        <a:lnTo>
                          <a:pt x="526" y="182"/>
                        </a:lnTo>
                        <a:lnTo>
                          <a:pt x="518" y="206"/>
                        </a:lnTo>
                        <a:lnTo>
                          <a:pt x="514" y="221"/>
                        </a:lnTo>
                        <a:lnTo>
                          <a:pt x="458" y="264"/>
                        </a:lnTo>
                        <a:lnTo>
                          <a:pt x="408" y="293"/>
                        </a:lnTo>
                        <a:lnTo>
                          <a:pt x="401" y="314"/>
                        </a:lnTo>
                        <a:lnTo>
                          <a:pt x="418" y="319"/>
                        </a:lnTo>
                        <a:lnTo>
                          <a:pt x="493" y="264"/>
                        </a:lnTo>
                        <a:lnTo>
                          <a:pt x="531" y="253"/>
                        </a:lnTo>
                        <a:lnTo>
                          <a:pt x="550" y="288"/>
                        </a:lnTo>
                        <a:lnTo>
                          <a:pt x="555" y="303"/>
                        </a:lnTo>
                        <a:lnTo>
                          <a:pt x="537" y="319"/>
                        </a:lnTo>
                        <a:lnTo>
                          <a:pt x="521" y="332"/>
                        </a:lnTo>
                        <a:lnTo>
                          <a:pt x="518" y="353"/>
                        </a:lnTo>
                        <a:lnTo>
                          <a:pt x="524" y="375"/>
                        </a:lnTo>
                        <a:lnTo>
                          <a:pt x="508" y="393"/>
                        </a:lnTo>
                        <a:lnTo>
                          <a:pt x="461" y="414"/>
                        </a:lnTo>
                        <a:lnTo>
                          <a:pt x="392" y="443"/>
                        </a:lnTo>
                        <a:lnTo>
                          <a:pt x="418" y="453"/>
                        </a:lnTo>
                        <a:lnTo>
                          <a:pt x="489" y="425"/>
                        </a:lnTo>
                        <a:lnTo>
                          <a:pt x="545" y="396"/>
                        </a:lnTo>
                        <a:lnTo>
                          <a:pt x="555" y="403"/>
                        </a:lnTo>
                        <a:lnTo>
                          <a:pt x="550" y="421"/>
                        </a:lnTo>
                        <a:lnTo>
                          <a:pt x="531" y="440"/>
                        </a:lnTo>
                        <a:lnTo>
                          <a:pt x="524" y="458"/>
                        </a:lnTo>
                        <a:lnTo>
                          <a:pt x="532" y="483"/>
                        </a:lnTo>
                        <a:lnTo>
                          <a:pt x="555" y="503"/>
                        </a:lnTo>
                        <a:lnTo>
                          <a:pt x="555" y="519"/>
                        </a:lnTo>
                        <a:lnTo>
                          <a:pt x="518" y="527"/>
                        </a:lnTo>
                        <a:lnTo>
                          <a:pt x="487" y="569"/>
                        </a:lnTo>
                        <a:lnTo>
                          <a:pt x="450" y="593"/>
                        </a:lnTo>
                        <a:lnTo>
                          <a:pt x="399" y="606"/>
                        </a:lnTo>
                        <a:lnTo>
                          <a:pt x="395" y="619"/>
                        </a:lnTo>
                        <a:lnTo>
                          <a:pt x="426" y="614"/>
                        </a:lnTo>
                        <a:lnTo>
                          <a:pt x="493" y="593"/>
                        </a:lnTo>
                        <a:lnTo>
                          <a:pt x="518" y="575"/>
                        </a:lnTo>
                        <a:lnTo>
                          <a:pt x="532" y="556"/>
                        </a:lnTo>
                        <a:lnTo>
                          <a:pt x="555" y="553"/>
                        </a:lnTo>
                        <a:lnTo>
                          <a:pt x="555" y="575"/>
                        </a:lnTo>
                        <a:lnTo>
                          <a:pt x="571" y="596"/>
                        </a:lnTo>
                        <a:lnTo>
                          <a:pt x="582" y="619"/>
                        </a:lnTo>
                        <a:lnTo>
                          <a:pt x="574" y="637"/>
                        </a:lnTo>
                        <a:lnTo>
                          <a:pt x="545" y="650"/>
                        </a:lnTo>
                        <a:lnTo>
                          <a:pt x="518" y="658"/>
                        </a:lnTo>
                        <a:lnTo>
                          <a:pt x="500" y="677"/>
                        </a:lnTo>
                        <a:lnTo>
                          <a:pt x="413" y="703"/>
                        </a:lnTo>
                        <a:lnTo>
                          <a:pt x="351" y="725"/>
                        </a:lnTo>
                        <a:lnTo>
                          <a:pt x="326" y="737"/>
                        </a:lnTo>
                        <a:lnTo>
                          <a:pt x="345" y="753"/>
                        </a:lnTo>
                        <a:lnTo>
                          <a:pt x="382" y="743"/>
                        </a:lnTo>
                        <a:lnTo>
                          <a:pt x="458" y="714"/>
                        </a:lnTo>
                        <a:lnTo>
                          <a:pt x="508" y="700"/>
                        </a:lnTo>
                        <a:lnTo>
                          <a:pt x="521" y="721"/>
                        </a:lnTo>
                        <a:lnTo>
                          <a:pt x="532" y="758"/>
                        </a:lnTo>
                        <a:lnTo>
                          <a:pt x="555" y="790"/>
                        </a:lnTo>
                        <a:lnTo>
                          <a:pt x="558" y="814"/>
                        </a:lnTo>
                        <a:lnTo>
                          <a:pt x="555" y="837"/>
                        </a:lnTo>
                        <a:lnTo>
                          <a:pt x="531" y="846"/>
                        </a:lnTo>
                        <a:lnTo>
                          <a:pt x="487" y="856"/>
                        </a:lnTo>
                        <a:lnTo>
                          <a:pt x="431" y="882"/>
                        </a:lnTo>
                        <a:lnTo>
                          <a:pt x="349" y="893"/>
                        </a:lnTo>
                        <a:lnTo>
                          <a:pt x="318" y="908"/>
                        </a:lnTo>
                        <a:lnTo>
                          <a:pt x="339" y="919"/>
                        </a:lnTo>
                        <a:lnTo>
                          <a:pt x="411" y="908"/>
                        </a:lnTo>
                        <a:lnTo>
                          <a:pt x="461" y="890"/>
                        </a:lnTo>
                        <a:lnTo>
                          <a:pt x="495" y="877"/>
                        </a:lnTo>
                        <a:lnTo>
                          <a:pt x="524" y="871"/>
                        </a:lnTo>
                        <a:lnTo>
                          <a:pt x="521" y="893"/>
                        </a:lnTo>
                        <a:lnTo>
                          <a:pt x="532" y="925"/>
                        </a:lnTo>
                        <a:lnTo>
                          <a:pt x="552" y="943"/>
                        </a:lnTo>
                        <a:lnTo>
                          <a:pt x="555" y="964"/>
                        </a:lnTo>
                        <a:lnTo>
                          <a:pt x="555" y="983"/>
                        </a:lnTo>
                        <a:lnTo>
                          <a:pt x="531" y="993"/>
                        </a:lnTo>
                        <a:lnTo>
                          <a:pt x="482" y="996"/>
                        </a:lnTo>
                        <a:lnTo>
                          <a:pt x="450" y="1006"/>
                        </a:lnTo>
                        <a:lnTo>
                          <a:pt x="374" y="1032"/>
                        </a:lnTo>
                        <a:lnTo>
                          <a:pt x="332" y="1033"/>
                        </a:lnTo>
                        <a:lnTo>
                          <a:pt x="318" y="1051"/>
                        </a:lnTo>
                        <a:lnTo>
                          <a:pt x="337" y="1058"/>
                        </a:lnTo>
                        <a:lnTo>
                          <a:pt x="374" y="1050"/>
                        </a:lnTo>
                        <a:lnTo>
                          <a:pt x="431" y="1033"/>
                        </a:lnTo>
                        <a:lnTo>
                          <a:pt x="461" y="1021"/>
                        </a:lnTo>
                        <a:lnTo>
                          <a:pt x="502" y="1012"/>
                        </a:lnTo>
                        <a:lnTo>
                          <a:pt x="532" y="1014"/>
                        </a:lnTo>
                        <a:lnTo>
                          <a:pt x="543" y="1014"/>
                        </a:lnTo>
                        <a:lnTo>
                          <a:pt x="543" y="1043"/>
                        </a:lnTo>
                        <a:lnTo>
                          <a:pt x="552" y="1058"/>
                        </a:lnTo>
                        <a:lnTo>
                          <a:pt x="495" y="1071"/>
                        </a:lnTo>
                        <a:lnTo>
                          <a:pt x="445" y="1108"/>
                        </a:lnTo>
                        <a:lnTo>
                          <a:pt x="389" y="1127"/>
                        </a:lnTo>
                        <a:lnTo>
                          <a:pt x="351" y="1133"/>
                        </a:lnTo>
                        <a:lnTo>
                          <a:pt x="319" y="1150"/>
                        </a:lnTo>
                        <a:lnTo>
                          <a:pt x="332" y="1162"/>
                        </a:lnTo>
                        <a:lnTo>
                          <a:pt x="363" y="1151"/>
                        </a:lnTo>
                        <a:lnTo>
                          <a:pt x="399" y="1140"/>
                        </a:lnTo>
                        <a:lnTo>
                          <a:pt x="439" y="1133"/>
                        </a:lnTo>
                        <a:lnTo>
                          <a:pt x="474" y="1112"/>
                        </a:lnTo>
                        <a:lnTo>
                          <a:pt x="493" y="1093"/>
                        </a:lnTo>
                        <a:lnTo>
                          <a:pt x="518" y="1090"/>
                        </a:lnTo>
                        <a:lnTo>
                          <a:pt x="550" y="1090"/>
                        </a:lnTo>
                        <a:lnTo>
                          <a:pt x="558" y="1093"/>
                        </a:lnTo>
                        <a:lnTo>
                          <a:pt x="568" y="1114"/>
                        </a:lnTo>
                        <a:lnTo>
                          <a:pt x="574" y="1140"/>
                        </a:lnTo>
                        <a:lnTo>
                          <a:pt x="568" y="1162"/>
                        </a:lnTo>
                        <a:lnTo>
                          <a:pt x="555" y="1175"/>
                        </a:lnTo>
                        <a:lnTo>
                          <a:pt x="545" y="1206"/>
                        </a:lnTo>
                        <a:lnTo>
                          <a:pt x="555" y="1219"/>
                        </a:lnTo>
                        <a:lnTo>
                          <a:pt x="568" y="1232"/>
                        </a:lnTo>
                        <a:lnTo>
                          <a:pt x="568" y="1243"/>
                        </a:lnTo>
                        <a:lnTo>
                          <a:pt x="552" y="12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3" name="Freeform 339">
                    <a:extLst>
                      <a:ext uri="{FF2B5EF4-FFF2-40B4-BE49-F238E27FC236}">
                        <a16:creationId xmlns:a16="http://schemas.microsoft.com/office/drawing/2014/main" id="{2399887B-603F-4F81-B9A5-C855FE7D1928}"/>
                      </a:ext>
                    </a:extLst>
                  </p:cNvPr>
                  <p:cNvSpPr>
                    <a:spLocks/>
                  </p:cNvSpPr>
                  <p:nvPr/>
                </p:nvSpPr>
                <p:spPr bwMode="auto">
                  <a:xfrm>
                    <a:off x="4151" y="1460"/>
                    <a:ext cx="62" cy="20"/>
                  </a:xfrm>
                  <a:custGeom>
                    <a:avLst/>
                    <a:gdLst>
                      <a:gd name="T0" fmla="*/ 0 w 187"/>
                      <a:gd name="T1" fmla="*/ 0 h 61"/>
                      <a:gd name="T2" fmla="*/ 0 w 187"/>
                      <a:gd name="T3" fmla="*/ 0 h 61"/>
                      <a:gd name="T4" fmla="*/ 0 w 187"/>
                      <a:gd name="T5" fmla="*/ 0 h 61"/>
                      <a:gd name="T6" fmla="*/ 0 w 187"/>
                      <a:gd name="T7" fmla="*/ 0 h 61"/>
                      <a:gd name="T8" fmla="*/ 0 w 187"/>
                      <a:gd name="T9" fmla="*/ 0 h 61"/>
                      <a:gd name="T10" fmla="*/ 0 w 187"/>
                      <a:gd name="T11" fmla="*/ 0 h 61"/>
                      <a:gd name="T12" fmla="*/ 0 w 187"/>
                      <a:gd name="T13" fmla="*/ 0 h 61"/>
                      <a:gd name="T14" fmla="*/ 0 w 187"/>
                      <a:gd name="T15" fmla="*/ 0 h 61"/>
                      <a:gd name="T16" fmla="*/ 0 w 187"/>
                      <a:gd name="T17" fmla="*/ 0 h 61"/>
                      <a:gd name="T18" fmla="*/ 0 w 187"/>
                      <a:gd name="T19" fmla="*/ 0 h 61"/>
                      <a:gd name="T20" fmla="*/ 0 w 187"/>
                      <a:gd name="T21" fmla="*/ 0 h 61"/>
                      <a:gd name="T22" fmla="*/ 0 w 187"/>
                      <a:gd name="T23" fmla="*/ 0 h 61"/>
                      <a:gd name="T24" fmla="*/ 0 w 187"/>
                      <a:gd name="T25" fmla="*/ 0 h 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7"/>
                      <a:gd name="T40" fmla="*/ 0 h 61"/>
                      <a:gd name="T41" fmla="*/ 187 w 187"/>
                      <a:gd name="T42" fmla="*/ 61 h 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7" h="61">
                        <a:moveTo>
                          <a:pt x="0" y="50"/>
                        </a:moveTo>
                        <a:lnTo>
                          <a:pt x="74" y="47"/>
                        </a:lnTo>
                        <a:lnTo>
                          <a:pt x="103" y="31"/>
                        </a:lnTo>
                        <a:lnTo>
                          <a:pt x="128" y="12"/>
                        </a:lnTo>
                        <a:lnTo>
                          <a:pt x="174" y="0"/>
                        </a:lnTo>
                        <a:lnTo>
                          <a:pt x="187" y="12"/>
                        </a:lnTo>
                        <a:lnTo>
                          <a:pt x="167" y="18"/>
                        </a:lnTo>
                        <a:lnTo>
                          <a:pt x="135" y="36"/>
                        </a:lnTo>
                        <a:lnTo>
                          <a:pt x="117" y="47"/>
                        </a:lnTo>
                        <a:lnTo>
                          <a:pt x="87" y="55"/>
                        </a:lnTo>
                        <a:lnTo>
                          <a:pt x="40" y="60"/>
                        </a:lnTo>
                        <a:lnTo>
                          <a:pt x="3" y="61"/>
                        </a:lnTo>
                        <a:lnTo>
                          <a:pt x="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4" name="Freeform 340">
                    <a:extLst>
                      <a:ext uri="{FF2B5EF4-FFF2-40B4-BE49-F238E27FC236}">
                        <a16:creationId xmlns:a16="http://schemas.microsoft.com/office/drawing/2014/main" id="{EB0924A0-C5A7-49EE-8340-F4F37E046901}"/>
                      </a:ext>
                    </a:extLst>
                  </p:cNvPr>
                  <p:cNvSpPr>
                    <a:spLocks/>
                  </p:cNvSpPr>
                  <p:nvPr/>
                </p:nvSpPr>
                <p:spPr bwMode="auto">
                  <a:xfrm>
                    <a:off x="4055" y="1011"/>
                    <a:ext cx="182" cy="99"/>
                  </a:xfrm>
                  <a:custGeom>
                    <a:avLst/>
                    <a:gdLst>
                      <a:gd name="T0" fmla="*/ 0 w 545"/>
                      <a:gd name="T1" fmla="*/ 0 h 296"/>
                      <a:gd name="T2" fmla="*/ 0 w 545"/>
                      <a:gd name="T3" fmla="*/ 0 h 296"/>
                      <a:gd name="T4" fmla="*/ 0 w 545"/>
                      <a:gd name="T5" fmla="*/ 0 h 296"/>
                      <a:gd name="T6" fmla="*/ 0 w 545"/>
                      <a:gd name="T7" fmla="*/ 0 h 296"/>
                      <a:gd name="T8" fmla="*/ 0 w 545"/>
                      <a:gd name="T9" fmla="*/ 0 h 296"/>
                      <a:gd name="T10" fmla="*/ 0 w 545"/>
                      <a:gd name="T11" fmla="*/ 0 h 296"/>
                      <a:gd name="T12" fmla="*/ 0 w 545"/>
                      <a:gd name="T13" fmla="*/ 0 h 296"/>
                      <a:gd name="T14" fmla="*/ 0 w 545"/>
                      <a:gd name="T15" fmla="*/ 0 h 296"/>
                      <a:gd name="T16" fmla="*/ 0 w 545"/>
                      <a:gd name="T17" fmla="*/ 0 h 296"/>
                      <a:gd name="T18" fmla="*/ 0 w 545"/>
                      <a:gd name="T19" fmla="*/ 0 h 296"/>
                      <a:gd name="T20" fmla="*/ 0 w 545"/>
                      <a:gd name="T21" fmla="*/ 0 h 296"/>
                      <a:gd name="T22" fmla="*/ 0 w 545"/>
                      <a:gd name="T23" fmla="*/ 0 h 296"/>
                      <a:gd name="T24" fmla="*/ 0 w 545"/>
                      <a:gd name="T25" fmla="*/ 0 h 296"/>
                      <a:gd name="T26" fmla="*/ 0 w 545"/>
                      <a:gd name="T27" fmla="*/ 0 h 296"/>
                      <a:gd name="T28" fmla="*/ 0 w 545"/>
                      <a:gd name="T29" fmla="*/ 0 h 296"/>
                      <a:gd name="T30" fmla="*/ 0 w 545"/>
                      <a:gd name="T31" fmla="*/ 0 h 296"/>
                      <a:gd name="T32" fmla="*/ 0 w 545"/>
                      <a:gd name="T33" fmla="*/ 0 h 296"/>
                      <a:gd name="T34" fmla="*/ 0 w 545"/>
                      <a:gd name="T35" fmla="*/ 0 h 296"/>
                      <a:gd name="T36" fmla="*/ 0 w 545"/>
                      <a:gd name="T37" fmla="*/ 0 h 296"/>
                      <a:gd name="T38" fmla="*/ 0 w 545"/>
                      <a:gd name="T39" fmla="*/ 0 h 296"/>
                      <a:gd name="T40" fmla="*/ 0 w 545"/>
                      <a:gd name="T41" fmla="*/ 0 h 296"/>
                      <a:gd name="T42" fmla="*/ 0 w 545"/>
                      <a:gd name="T43" fmla="*/ 0 h 296"/>
                      <a:gd name="T44" fmla="*/ 0 w 545"/>
                      <a:gd name="T45" fmla="*/ 0 h 296"/>
                      <a:gd name="T46" fmla="*/ 0 w 545"/>
                      <a:gd name="T47" fmla="*/ 0 h 296"/>
                      <a:gd name="T48" fmla="*/ 0 w 545"/>
                      <a:gd name="T49" fmla="*/ 0 h 296"/>
                      <a:gd name="T50" fmla="*/ 0 w 545"/>
                      <a:gd name="T51" fmla="*/ 0 h 2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45"/>
                      <a:gd name="T79" fmla="*/ 0 h 296"/>
                      <a:gd name="T80" fmla="*/ 545 w 545"/>
                      <a:gd name="T81" fmla="*/ 296 h 29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45" h="296">
                        <a:moveTo>
                          <a:pt x="17" y="34"/>
                        </a:moveTo>
                        <a:lnTo>
                          <a:pt x="82" y="38"/>
                        </a:lnTo>
                        <a:lnTo>
                          <a:pt x="150" y="40"/>
                        </a:lnTo>
                        <a:lnTo>
                          <a:pt x="195" y="40"/>
                        </a:lnTo>
                        <a:lnTo>
                          <a:pt x="230" y="32"/>
                        </a:lnTo>
                        <a:lnTo>
                          <a:pt x="287" y="16"/>
                        </a:lnTo>
                        <a:lnTo>
                          <a:pt x="313" y="0"/>
                        </a:lnTo>
                        <a:lnTo>
                          <a:pt x="351" y="21"/>
                        </a:lnTo>
                        <a:lnTo>
                          <a:pt x="411" y="63"/>
                        </a:lnTo>
                        <a:lnTo>
                          <a:pt x="455" y="93"/>
                        </a:lnTo>
                        <a:lnTo>
                          <a:pt x="511" y="133"/>
                        </a:lnTo>
                        <a:lnTo>
                          <a:pt x="545" y="163"/>
                        </a:lnTo>
                        <a:lnTo>
                          <a:pt x="514" y="190"/>
                        </a:lnTo>
                        <a:lnTo>
                          <a:pt x="482" y="219"/>
                        </a:lnTo>
                        <a:lnTo>
                          <a:pt x="432" y="240"/>
                        </a:lnTo>
                        <a:lnTo>
                          <a:pt x="380" y="262"/>
                        </a:lnTo>
                        <a:lnTo>
                          <a:pt x="332" y="281"/>
                        </a:lnTo>
                        <a:lnTo>
                          <a:pt x="288" y="288"/>
                        </a:lnTo>
                        <a:lnTo>
                          <a:pt x="242" y="296"/>
                        </a:lnTo>
                        <a:lnTo>
                          <a:pt x="185" y="256"/>
                        </a:lnTo>
                        <a:lnTo>
                          <a:pt x="142" y="221"/>
                        </a:lnTo>
                        <a:lnTo>
                          <a:pt x="92" y="177"/>
                        </a:lnTo>
                        <a:lnTo>
                          <a:pt x="50" y="133"/>
                        </a:lnTo>
                        <a:lnTo>
                          <a:pt x="19" y="103"/>
                        </a:lnTo>
                        <a:lnTo>
                          <a:pt x="0" y="59"/>
                        </a:lnTo>
                        <a:lnTo>
                          <a:pt x="17" y="34"/>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 name="Freeform 341">
                    <a:extLst>
                      <a:ext uri="{FF2B5EF4-FFF2-40B4-BE49-F238E27FC236}">
                        <a16:creationId xmlns:a16="http://schemas.microsoft.com/office/drawing/2014/main" id="{C895EC90-247F-46D7-97C8-93026BE264D3}"/>
                      </a:ext>
                    </a:extLst>
                  </p:cNvPr>
                  <p:cNvSpPr>
                    <a:spLocks/>
                  </p:cNvSpPr>
                  <p:nvPr/>
                </p:nvSpPr>
                <p:spPr bwMode="auto">
                  <a:xfrm>
                    <a:off x="4051" y="1008"/>
                    <a:ext cx="196" cy="115"/>
                  </a:xfrm>
                  <a:custGeom>
                    <a:avLst/>
                    <a:gdLst>
                      <a:gd name="T0" fmla="*/ 0 w 588"/>
                      <a:gd name="T1" fmla="*/ 0 h 344"/>
                      <a:gd name="T2" fmla="*/ 0 w 588"/>
                      <a:gd name="T3" fmla="*/ 0 h 344"/>
                      <a:gd name="T4" fmla="*/ 0 w 588"/>
                      <a:gd name="T5" fmla="*/ 0 h 344"/>
                      <a:gd name="T6" fmla="*/ 0 w 588"/>
                      <a:gd name="T7" fmla="*/ 0 h 344"/>
                      <a:gd name="T8" fmla="*/ 0 w 588"/>
                      <a:gd name="T9" fmla="*/ 0 h 344"/>
                      <a:gd name="T10" fmla="*/ 0 w 588"/>
                      <a:gd name="T11" fmla="*/ 0 h 344"/>
                      <a:gd name="T12" fmla="*/ 0 w 588"/>
                      <a:gd name="T13" fmla="*/ 0 h 344"/>
                      <a:gd name="T14" fmla="*/ 0 w 588"/>
                      <a:gd name="T15" fmla="*/ 0 h 344"/>
                      <a:gd name="T16" fmla="*/ 0 w 588"/>
                      <a:gd name="T17" fmla="*/ 0 h 344"/>
                      <a:gd name="T18" fmla="*/ 0 w 588"/>
                      <a:gd name="T19" fmla="*/ 0 h 344"/>
                      <a:gd name="T20" fmla="*/ 0 w 588"/>
                      <a:gd name="T21" fmla="*/ 0 h 344"/>
                      <a:gd name="T22" fmla="*/ 0 w 588"/>
                      <a:gd name="T23" fmla="*/ 0 h 344"/>
                      <a:gd name="T24" fmla="*/ 0 w 588"/>
                      <a:gd name="T25" fmla="*/ 0 h 344"/>
                      <a:gd name="T26" fmla="*/ 0 w 588"/>
                      <a:gd name="T27" fmla="*/ 0 h 344"/>
                      <a:gd name="T28" fmla="*/ 0 w 588"/>
                      <a:gd name="T29" fmla="*/ 0 h 344"/>
                      <a:gd name="T30" fmla="*/ 0 w 588"/>
                      <a:gd name="T31" fmla="*/ 0 h 344"/>
                      <a:gd name="T32" fmla="*/ 0 w 588"/>
                      <a:gd name="T33" fmla="*/ 0 h 344"/>
                      <a:gd name="T34" fmla="*/ 0 w 588"/>
                      <a:gd name="T35" fmla="*/ 0 h 344"/>
                      <a:gd name="T36" fmla="*/ 0 w 588"/>
                      <a:gd name="T37" fmla="*/ 0 h 344"/>
                      <a:gd name="T38" fmla="*/ 0 w 588"/>
                      <a:gd name="T39" fmla="*/ 0 h 344"/>
                      <a:gd name="T40" fmla="*/ 0 w 588"/>
                      <a:gd name="T41" fmla="*/ 0 h 344"/>
                      <a:gd name="T42" fmla="*/ 0 w 588"/>
                      <a:gd name="T43" fmla="*/ 0 h 344"/>
                      <a:gd name="T44" fmla="*/ 0 w 588"/>
                      <a:gd name="T45" fmla="*/ 0 h 344"/>
                      <a:gd name="T46" fmla="*/ 0 w 588"/>
                      <a:gd name="T47" fmla="*/ 0 h 344"/>
                      <a:gd name="T48" fmla="*/ 0 w 588"/>
                      <a:gd name="T49" fmla="*/ 0 h 344"/>
                      <a:gd name="T50" fmla="*/ 0 w 588"/>
                      <a:gd name="T51" fmla="*/ 0 h 344"/>
                      <a:gd name="T52" fmla="*/ 0 w 588"/>
                      <a:gd name="T53" fmla="*/ 0 h 344"/>
                      <a:gd name="T54" fmla="*/ 0 w 588"/>
                      <a:gd name="T55" fmla="*/ 0 h 344"/>
                      <a:gd name="T56" fmla="*/ 0 w 588"/>
                      <a:gd name="T57" fmla="*/ 0 h 344"/>
                      <a:gd name="T58" fmla="*/ 0 w 588"/>
                      <a:gd name="T59" fmla="*/ 0 h 344"/>
                      <a:gd name="T60" fmla="*/ 0 w 588"/>
                      <a:gd name="T61" fmla="*/ 0 h 344"/>
                      <a:gd name="T62" fmla="*/ 0 w 588"/>
                      <a:gd name="T63" fmla="*/ 0 h 344"/>
                      <a:gd name="T64" fmla="*/ 0 w 588"/>
                      <a:gd name="T65" fmla="*/ 0 h 344"/>
                      <a:gd name="T66" fmla="*/ 0 w 588"/>
                      <a:gd name="T67" fmla="*/ 0 h 344"/>
                      <a:gd name="T68" fmla="*/ 0 w 588"/>
                      <a:gd name="T69" fmla="*/ 0 h 344"/>
                      <a:gd name="T70" fmla="*/ 0 w 588"/>
                      <a:gd name="T71" fmla="*/ 0 h 344"/>
                      <a:gd name="T72" fmla="*/ 0 w 588"/>
                      <a:gd name="T73" fmla="*/ 0 h 344"/>
                      <a:gd name="T74" fmla="*/ 0 w 588"/>
                      <a:gd name="T75" fmla="*/ 0 h 344"/>
                      <a:gd name="T76" fmla="*/ 0 w 588"/>
                      <a:gd name="T77" fmla="*/ 0 h 344"/>
                      <a:gd name="T78" fmla="*/ 0 w 588"/>
                      <a:gd name="T79" fmla="*/ 0 h 344"/>
                      <a:gd name="T80" fmla="*/ 0 w 588"/>
                      <a:gd name="T81" fmla="*/ 0 h 344"/>
                      <a:gd name="T82" fmla="*/ 0 w 588"/>
                      <a:gd name="T83" fmla="*/ 0 h 344"/>
                      <a:gd name="T84" fmla="*/ 0 w 588"/>
                      <a:gd name="T85" fmla="*/ 0 h 344"/>
                      <a:gd name="T86" fmla="*/ 0 w 588"/>
                      <a:gd name="T87" fmla="*/ 0 h 344"/>
                      <a:gd name="T88" fmla="*/ 0 w 588"/>
                      <a:gd name="T89" fmla="*/ 0 h 344"/>
                      <a:gd name="T90" fmla="*/ 0 w 588"/>
                      <a:gd name="T91" fmla="*/ 0 h 344"/>
                      <a:gd name="T92" fmla="*/ 0 w 588"/>
                      <a:gd name="T93" fmla="*/ 0 h 344"/>
                      <a:gd name="T94" fmla="*/ 0 w 588"/>
                      <a:gd name="T95" fmla="*/ 0 h 344"/>
                      <a:gd name="T96" fmla="*/ 0 w 588"/>
                      <a:gd name="T97" fmla="*/ 0 h 344"/>
                      <a:gd name="T98" fmla="*/ 0 w 588"/>
                      <a:gd name="T99" fmla="*/ 0 h 344"/>
                      <a:gd name="T100" fmla="*/ 0 w 588"/>
                      <a:gd name="T101" fmla="*/ 0 h 344"/>
                      <a:gd name="T102" fmla="*/ 0 w 588"/>
                      <a:gd name="T103" fmla="*/ 0 h 344"/>
                      <a:gd name="T104" fmla="*/ 0 w 588"/>
                      <a:gd name="T105" fmla="*/ 0 h 344"/>
                      <a:gd name="T106" fmla="*/ 0 w 588"/>
                      <a:gd name="T107" fmla="*/ 0 h 344"/>
                      <a:gd name="T108" fmla="*/ 0 w 588"/>
                      <a:gd name="T109" fmla="*/ 0 h 344"/>
                      <a:gd name="T110" fmla="*/ 0 w 588"/>
                      <a:gd name="T111" fmla="*/ 0 h 34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88"/>
                      <a:gd name="T169" fmla="*/ 0 h 344"/>
                      <a:gd name="T170" fmla="*/ 588 w 588"/>
                      <a:gd name="T171" fmla="*/ 344 h 34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88" h="344">
                        <a:moveTo>
                          <a:pt x="288" y="294"/>
                        </a:moveTo>
                        <a:lnTo>
                          <a:pt x="381" y="269"/>
                        </a:lnTo>
                        <a:lnTo>
                          <a:pt x="457" y="236"/>
                        </a:lnTo>
                        <a:lnTo>
                          <a:pt x="510" y="198"/>
                        </a:lnTo>
                        <a:lnTo>
                          <a:pt x="531" y="176"/>
                        </a:lnTo>
                        <a:lnTo>
                          <a:pt x="454" y="105"/>
                        </a:lnTo>
                        <a:lnTo>
                          <a:pt x="391" y="66"/>
                        </a:lnTo>
                        <a:lnTo>
                          <a:pt x="331" y="29"/>
                        </a:lnTo>
                        <a:lnTo>
                          <a:pt x="318" y="29"/>
                        </a:lnTo>
                        <a:lnTo>
                          <a:pt x="281" y="42"/>
                        </a:lnTo>
                        <a:lnTo>
                          <a:pt x="231" y="56"/>
                        </a:lnTo>
                        <a:lnTo>
                          <a:pt x="141" y="63"/>
                        </a:lnTo>
                        <a:lnTo>
                          <a:pt x="54" y="61"/>
                        </a:lnTo>
                        <a:lnTo>
                          <a:pt x="31" y="63"/>
                        </a:lnTo>
                        <a:lnTo>
                          <a:pt x="31" y="79"/>
                        </a:lnTo>
                        <a:lnTo>
                          <a:pt x="49" y="105"/>
                        </a:lnTo>
                        <a:lnTo>
                          <a:pt x="85" y="150"/>
                        </a:lnTo>
                        <a:lnTo>
                          <a:pt x="131" y="187"/>
                        </a:lnTo>
                        <a:lnTo>
                          <a:pt x="188" y="242"/>
                        </a:lnTo>
                        <a:lnTo>
                          <a:pt x="241" y="282"/>
                        </a:lnTo>
                        <a:lnTo>
                          <a:pt x="275" y="305"/>
                        </a:lnTo>
                        <a:lnTo>
                          <a:pt x="285" y="329"/>
                        </a:lnTo>
                        <a:lnTo>
                          <a:pt x="273" y="344"/>
                        </a:lnTo>
                        <a:lnTo>
                          <a:pt x="254" y="336"/>
                        </a:lnTo>
                        <a:lnTo>
                          <a:pt x="199" y="286"/>
                        </a:lnTo>
                        <a:lnTo>
                          <a:pt x="131" y="229"/>
                        </a:lnTo>
                        <a:lnTo>
                          <a:pt x="81" y="187"/>
                        </a:lnTo>
                        <a:lnTo>
                          <a:pt x="48" y="150"/>
                        </a:lnTo>
                        <a:lnTo>
                          <a:pt x="19" y="111"/>
                        </a:lnTo>
                        <a:lnTo>
                          <a:pt x="6" y="85"/>
                        </a:lnTo>
                        <a:lnTo>
                          <a:pt x="0" y="56"/>
                        </a:lnTo>
                        <a:lnTo>
                          <a:pt x="8" y="37"/>
                        </a:lnTo>
                        <a:lnTo>
                          <a:pt x="29" y="29"/>
                        </a:lnTo>
                        <a:lnTo>
                          <a:pt x="67" y="32"/>
                        </a:lnTo>
                        <a:lnTo>
                          <a:pt x="138" y="42"/>
                        </a:lnTo>
                        <a:lnTo>
                          <a:pt x="198" y="42"/>
                        </a:lnTo>
                        <a:lnTo>
                          <a:pt x="241" y="29"/>
                        </a:lnTo>
                        <a:lnTo>
                          <a:pt x="291" y="19"/>
                        </a:lnTo>
                        <a:lnTo>
                          <a:pt x="312" y="0"/>
                        </a:lnTo>
                        <a:lnTo>
                          <a:pt x="335" y="0"/>
                        </a:lnTo>
                        <a:lnTo>
                          <a:pt x="388" y="32"/>
                        </a:lnTo>
                        <a:lnTo>
                          <a:pt x="444" y="75"/>
                        </a:lnTo>
                        <a:lnTo>
                          <a:pt x="504" y="113"/>
                        </a:lnTo>
                        <a:lnTo>
                          <a:pt x="538" y="137"/>
                        </a:lnTo>
                        <a:lnTo>
                          <a:pt x="573" y="161"/>
                        </a:lnTo>
                        <a:lnTo>
                          <a:pt x="588" y="169"/>
                        </a:lnTo>
                        <a:lnTo>
                          <a:pt x="579" y="186"/>
                        </a:lnTo>
                        <a:lnTo>
                          <a:pt x="554" y="200"/>
                        </a:lnTo>
                        <a:lnTo>
                          <a:pt x="525" y="226"/>
                        </a:lnTo>
                        <a:lnTo>
                          <a:pt x="497" y="236"/>
                        </a:lnTo>
                        <a:lnTo>
                          <a:pt x="448" y="257"/>
                        </a:lnTo>
                        <a:lnTo>
                          <a:pt x="412" y="273"/>
                        </a:lnTo>
                        <a:lnTo>
                          <a:pt x="373" y="298"/>
                        </a:lnTo>
                        <a:lnTo>
                          <a:pt x="331" y="305"/>
                        </a:lnTo>
                        <a:lnTo>
                          <a:pt x="298" y="307"/>
                        </a:lnTo>
                        <a:lnTo>
                          <a:pt x="288" y="2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6" name="Freeform 342">
                    <a:extLst>
                      <a:ext uri="{FF2B5EF4-FFF2-40B4-BE49-F238E27FC236}">
                        <a16:creationId xmlns:a16="http://schemas.microsoft.com/office/drawing/2014/main" id="{983CB463-F287-41CE-99F4-D2E6DCA2979C}"/>
                      </a:ext>
                    </a:extLst>
                  </p:cNvPr>
                  <p:cNvSpPr>
                    <a:spLocks/>
                  </p:cNvSpPr>
                  <p:nvPr/>
                </p:nvSpPr>
                <p:spPr bwMode="auto">
                  <a:xfrm>
                    <a:off x="4162" y="1095"/>
                    <a:ext cx="62" cy="40"/>
                  </a:xfrm>
                  <a:custGeom>
                    <a:avLst/>
                    <a:gdLst>
                      <a:gd name="T0" fmla="*/ 0 w 186"/>
                      <a:gd name="T1" fmla="*/ 0 h 118"/>
                      <a:gd name="T2" fmla="*/ 0 w 186"/>
                      <a:gd name="T3" fmla="*/ 0 h 118"/>
                      <a:gd name="T4" fmla="*/ 0 w 186"/>
                      <a:gd name="T5" fmla="*/ 0 h 118"/>
                      <a:gd name="T6" fmla="*/ 0 w 186"/>
                      <a:gd name="T7" fmla="*/ 0 h 118"/>
                      <a:gd name="T8" fmla="*/ 0 w 186"/>
                      <a:gd name="T9" fmla="*/ 0 h 118"/>
                      <a:gd name="T10" fmla="*/ 0 w 186"/>
                      <a:gd name="T11" fmla="*/ 0 h 118"/>
                      <a:gd name="T12" fmla="*/ 0 w 186"/>
                      <a:gd name="T13" fmla="*/ 0 h 118"/>
                      <a:gd name="T14" fmla="*/ 0 w 186"/>
                      <a:gd name="T15" fmla="*/ 0 h 118"/>
                      <a:gd name="T16" fmla="*/ 0 w 186"/>
                      <a:gd name="T17" fmla="*/ 0 h 118"/>
                      <a:gd name="T18" fmla="*/ 0 w 186"/>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6"/>
                      <a:gd name="T31" fmla="*/ 0 h 118"/>
                      <a:gd name="T32" fmla="*/ 186 w 186"/>
                      <a:gd name="T33" fmla="*/ 118 h 1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6" h="118">
                        <a:moveTo>
                          <a:pt x="157" y="14"/>
                        </a:moveTo>
                        <a:lnTo>
                          <a:pt x="118" y="45"/>
                        </a:lnTo>
                        <a:lnTo>
                          <a:pt x="82" y="74"/>
                        </a:lnTo>
                        <a:lnTo>
                          <a:pt x="29" y="93"/>
                        </a:lnTo>
                        <a:lnTo>
                          <a:pt x="0" y="102"/>
                        </a:lnTo>
                        <a:lnTo>
                          <a:pt x="23" y="118"/>
                        </a:lnTo>
                        <a:lnTo>
                          <a:pt x="61" y="112"/>
                        </a:lnTo>
                        <a:lnTo>
                          <a:pt x="119" y="74"/>
                        </a:lnTo>
                        <a:lnTo>
                          <a:pt x="186" y="0"/>
                        </a:lnTo>
                        <a:lnTo>
                          <a:pt x="15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0" name="Group 343">
                  <a:extLst>
                    <a:ext uri="{FF2B5EF4-FFF2-40B4-BE49-F238E27FC236}">
                      <a16:creationId xmlns:a16="http://schemas.microsoft.com/office/drawing/2014/main" id="{30FCFFB6-E6C5-45B9-9F57-2F69C128457E}"/>
                    </a:ext>
                  </a:extLst>
                </p:cNvPr>
                <p:cNvGrpSpPr>
                  <a:grpSpLocks/>
                </p:cNvGrpSpPr>
                <p:nvPr/>
              </p:nvGrpSpPr>
              <p:grpSpPr bwMode="auto">
                <a:xfrm>
                  <a:off x="4416" y="3594"/>
                  <a:ext cx="154" cy="387"/>
                  <a:chOff x="4024" y="1008"/>
                  <a:chExt cx="229" cy="517"/>
                </a:xfrm>
              </p:grpSpPr>
              <p:sp>
                <p:nvSpPr>
                  <p:cNvPr id="193" name="Freeform 344">
                    <a:extLst>
                      <a:ext uri="{FF2B5EF4-FFF2-40B4-BE49-F238E27FC236}">
                        <a16:creationId xmlns:a16="http://schemas.microsoft.com/office/drawing/2014/main" id="{1CC877DD-F376-4701-A074-E739C3752744}"/>
                      </a:ext>
                    </a:extLst>
                  </p:cNvPr>
                  <p:cNvSpPr>
                    <a:spLocks/>
                  </p:cNvSpPr>
                  <p:nvPr/>
                </p:nvSpPr>
                <p:spPr bwMode="auto">
                  <a:xfrm>
                    <a:off x="4028" y="1031"/>
                    <a:ext cx="121" cy="487"/>
                  </a:xfrm>
                  <a:custGeom>
                    <a:avLst/>
                    <a:gdLst>
                      <a:gd name="T0" fmla="*/ 0 w 361"/>
                      <a:gd name="T1" fmla="*/ 0 h 1460"/>
                      <a:gd name="T2" fmla="*/ 0 w 361"/>
                      <a:gd name="T3" fmla="*/ 0 h 1460"/>
                      <a:gd name="T4" fmla="*/ 0 w 361"/>
                      <a:gd name="T5" fmla="*/ 0 h 1460"/>
                      <a:gd name="T6" fmla="*/ 0 w 361"/>
                      <a:gd name="T7" fmla="*/ 0 h 1460"/>
                      <a:gd name="T8" fmla="*/ 0 w 361"/>
                      <a:gd name="T9" fmla="*/ 0 h 1460"/>
                      <a:gd name="T10" fmla="*/ 0 w 361"/>
                      <a:gd name="T11" fmla="*/ 0 h 1460"/>
                      <a:gd name="T12" fmla="*/ 0 w 361"/>
                      <a:gd name="T13" fmla="*/ 0 h 1460"/>
                      <a:gd name="T14" fmla="*/ 0 w 361"/>
                      <a:gd name="T15" fmla="*/ 0 h 1460"/>
                      <a:gd name="T16" fmla="*/ 0 w 361"/>
                      <a:gd name="T17" fmla="*/ 0 h 1460"/>
                      <a:gd name="T18" fmla="*/ 0 w 361"/>
                      <a:gd name="T19" fmla="*/ 0 h 1460"/>
                      <a:gd name="T20" fmla="*/ 0 w 361"/>
                      <a:gd name="T21" fmla="*/ 0 h 1460"/>
                      <a:gd name="T22" fmla="*/ 0 w 361"/>
                      <a:gd name="T23" fmla="*/ 0 h 1460"/>
                      <a:gd name="T24" fmla="*/ 0 w 361"/>
                      <a:gd name="T25" fmla="*/ 0 h 1460"/>
                      <a:gd name="T26" fmla="*/ 0 w 361"/>
                      <a:gd name="T27" fmla="*/ 0 h 1460"/>
                      <a:gd name="T28" fmla="*/ 0 w 361"/>
                      <a:gd name="T29" fmla="*/ 0 h 1460"/>
                      <a:gd name="T30" fmla="*/ 0 w 361"/>
                      <a:gd name="T31" fmla="*/ 0 h 1460"/>
                      <a:gd name="T32" fmla="*/ 0 w 361"/>
                      <a:gd name="T33" fmla="*/ 0 h 1460"/>
                      <a:gd name="T34" fmla="*/ 0 w 361"/>
                      <a:gd name="T35" fmla="*/ 0 h 1460"/>
                      <a:gd name="T36" fmla="*/ 0 w 361"/>
                      <a:gd name="T37" fmla="*/ 0 h 1460"/>
                      <a:gd name="T38" fmla="*/ 0 w 361"/>
                      <a:gd name="T39" fmla="*/ 0 h 1460"/>
                      <a:gd name="T40" fmla="*/ 0 w 361"/>
                      <a:gd name="T41" fmla="*/ 0 h 1460"/>
                      <a:gd name="T42" fmla="*/ 0 w 361"/>
                      <a:gd name="T43" fmla="*/ 0 h 1460"/>
                      <a:gd name="T44" fmla="*/ 0 w 361"/>
                      <a:gd name="T45" fmla="*/ 0 h 1460"/>
                      <a:gd name="T46" fmla="*/ 0 w 361"/>
                      <a:gd name="T47" fmla="*/ 0 h 1460"/>
                      <a:gd name="T48" fmla="*/ 0 w 361"/>
                      <a:gd name="T49" fmla="*/ 0 h 1460"/>
                      <a:gd name="T50" fmla="*/ 0 w 361"/>
                      <a:gd name="T51" fmla="*/ 0 h 1460"/>
                      <a:gd name="T52" fmla="*/ 0 w 361"/>
                      <a:gd name="T53" fmla="*/ 0 h 1460"/>
                      <a:gd name="T54" fmla="*/ 0 w 361"/>
                      <a:gd name="T55" fmla="*/ 0 h 1460"/>
                      <a:gd name="T56" fmla="*/ 0 w 361"/>
                      <a:gd name="T57" fmla="*/ 0 h 1460"/>
                      <a:gd name="T58" fmla="*/ 0 w 361"/>
                      <a:gd name="T59" fmla="*/ 0 h 1460"/>
                      <a:gd name="T60" fmla="*/ 0 w 361"/>
                      <a:gd name="T61" fmla="*/ 0 h 1460"/>
                      <a:gd name="T62" fmla="*/ 0 w 361"/>
                      <a:gd name="T63" fmla="*/ 0 h 1460"/>
                      <a:gd name="T64" fmla="*/ 0 w 361"/>
                      <a:gd name="T65" fmla="*/ 0 h 1460"/>
                      <a:gd name="T66" fmla="*/ 0 w 361"/>
                      <a:gd name="T67" fmla="*/ 0 h 1460"/>
                      <a:gd name="T68" fmla="*/ 0 w 361"/>
                      <a:gd name="T69" fmla="*/ 0 h 1460"/>
                      <a:gd name="T70" fmla="*/ 0 w 361"/>
                      <a:gd name="T71" fmla="*/ 0 h 1460"/>
                      <a:gd name="T72" fmla="*/ 0 w 361"/>
                      <a:gd name="T73" fmla="*/ 0 h 1460"/>
                      <a:gd name="T74" fmla="*/ 0 w 361"/>
                      <a:gd name="T75" fmla="*/ 0 h 1460"/>
                      <a:gd name="T76" fmla="*/ 0 w 361"/>
                      <a:gd name="T77" fmla="*/ 0 h 1460"/>
                      <a:gd name="T78" fmla="*/ 0 w 361"/>
                      <a:gd name="T79" fmla="*/ 0 h 1460"/>
                      <a:gd name="T80" fmla="*/ 0 w 361"/>
                      <a:gd name="T81" fmla="*/ 0 h 1460"/>
                      <a:gd name="T82" fmla="*/ 0 w 361"/>
                      <a:gd name="T83" fmla="*/ 0 h 1460"/>
                      <a:gd name="T84" fmla="*/ 0 w 361"/>
                      <a:gd name="T85" fmla="*/ 0 h 1460"/>
                      <a:gd name="T86" fmla="*/ 0 w 361"/>
                      <a:gd name="T87" fmla="*/ 0 h 1460"/>
                      <a:gd name="T88" fmla="*/ 0 w 361"/>
                      <a:gd name="T89" fmla="*/ 0 h 1460"/>
                      <a:gd name="T90" fmla="*/ 0 w 361"/>
                      <a:gd name="T91" fmla="*/ 0 h 1460"/>
                      <a:gd name="T92" fmla="*/ 0 w 361"/>
                      <a:gd name="T93" fmla="*/ 0 h 1460"/>
                      <a:gd name="T94" fmla="*/ 0 w 361"/>
                      <a:gd name="T95" fmla="*/ 0 h 1460"/>
                      <a:gd name="T96" fmla="*/ 0 w 361"/>
                      <a:gd name="T97" fmla="*/ 0 h 1460"/>
                      <a:gd name="T98" fmla="*/ 0 w 361"/>
                      <a:gd name="T99" fmla="*/ 0 h 1460"/>
                      <a:gd name="T100" fmla="*/ 0 w 361"/>
                      <a:gd name="T101" fmla="*/ 0 h 1460"/>
                      <a:gd name="T102" fmla="*/ 0 w 361"/>
                      <a:gd name="T103" fmla="*/ 0 h 1460"/>
                      <a:gd name="T104" fmla="*/ 0 w 361"/>
                      <a:gd name="T105" fmla="*/ 0 h 1460"/>
                      <a:gd name="T106" fmla="*/ 0 w 361"/>
                      <a:gd name="T107" fmla="*/ 0 h 1460"/>
                      <a:gd name="T108" fmla="*/ 0 w 361"/>
                      <a:gd name="T109" fmla="*/ 0 h 1460"/>
                      <a:gd name="T110" fmla="*/ 0 w 361"/>
                      <a:gd name="T111" fmla="*/ 0 h 146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61"/>
                      <a:gd name="T169" fmla="*/ 0 h 1460"/>
                      <a:gd name="T170" fmla="*/ 361 w 361"/>
                      <a:gd name="T171" fmla="*/ 1460 h 146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61" h="1460">
                        <a:moveTo>
                          <a:pt x="355" y="262"/>
                        </a:moveTo>
                        <a:lnTo>
                          <a:pt x="361" y="316"/>
                        </a:lnTo>
                        <a:lnTo>
                          <a:pt x="361" y="605"/>
                        </a:lnTo>
                        <a:lnTo>
                          <a:pt x="335" y="994"/>
                        </a:lnTo>
                        <a:lnTo>
                          <a:pt x="337" y="1241"/>
                        </a:lnTo>
                        <a:lnTo>
                          <a:pt x="350" y="1412"/>
                        </a:lnTo>
                        <a:lnTo>
                          <a:pt x="337" y="1460"/>
                        </a:lnTo>
                        <a:lnTo>
                          <a:pt x="316" y="1449"/>
                        </a:lnTo>
                        <a:lnTo>
                          <a:pt x="194" y="1355"/>
                        </a:lnTo>
                        <a:lnTo>
                          <a:pt x="163" y="1337"/>
                        </a:lnTo>
                        <a:lnTo>
                          <a:pt x="144" y="1310"/>
                        </a:lnTo>
                        <a:lnTo>
                          <a:pt x="113" y="1274"/>
                        </a:lnTo>
                        <a:lnTo>
                          <a:pt x="71" y="1237"/>
                        </a:lnTo>
                        <a:lnTo>
                          <a:pt x="50" y="1187"/>
                        </a:lnTo>
                        <a:lnTo>
                          <a:pt x="0" y="1144"/>
                        </a:lnTo>
                        <a:lnTo>
                          <a:pt x="0" y="1118"/>
                        </a:lnTo>
                        <a:lnTo>
                          <a:pt x="26" y="1084"/>
                        </a:lnTo>
                        <a:lnTo>
                          <a:pt x="37" y="1041"/>
                        </a:lnTo>
                        <a:lnTo>
                          <a:pt x="31" y="1018"/>
                        </a:lnTo>
                        <a:lnTo>
                          <a:pt x="18" y="981"/>
                        </a:lnTo>
                        <a:lnTo>
                          <a:pt x="14" y="954"/>
                        </a:lnTo>
                        <a:lnTo>
                          <a:pt x="33" y="912"/>
                        </a:lnTo>
                        <a:lnTo>
                          <a:pt x="33" y="884"/>
                        </a:lnTo>
                        <a:lnTo>
                          <a:pt x="13" y="829"/>
                        </a:lnTo>
                        <a:lnTo>
                          <a:pt x="13" y="797"/>
                        </a:lnTo>
                        <a:lnTo>
                          <a:pt x="24" y="773"/>
                        </a:lnTo>
                        <a:lnTo>
                          <a:pt x="45" y="744"/>
                        </a:lnTo>
                        <a:lnTo>
                          <a:pt x="44" y="694"/>
                        </a:lnTo>
                        <a:lnTo>
                          <a:pt x="31" y="653"/>
                        </a:lnTo>
                        <a:lnTo>
                          <a:pt x="44" y="605"/>
                        </a:lnTo>
                        <a:lnTo>
                          <a:pt x="56" y="594"/>
                        </a:lnTo>
                        <a:lnTo>
                          <a:pt x="45" y="550"/>
                        </a:lnTo>
                        <a:lnTo>
                          <a:pt x="18" y="503"/>
                        </a:lnTo>
                        <a:lnTo>
                          <a:pt x="13" y="473"/>
                        </a:lnTo>
                        <a:lnTo>
                          <a:pt x="18" y="444"/>
                        </a:lnTo>
                        <a:lnTo>
                          <a:pt x="52" y="418"/>
                        </a:lnTo>
                        <a:lnTo>
                          <a:pt x="50" y="397"/>
                        </a:lnTo>
                        <a:lnTo>
                          <a:pt x="14" y="331"/>
                        </a:lnTo>
                        <a:lnTo>
                          <a:pt x="2" y="279"/>
                        </a:lnTo>
                        <a:lnTo>
                          <a:pt x="13" y="250"/>
                        </a:lnTo>
                        <a:lnTo>
                          <a:pt x="45" y="223"/>
                        </a:lnTo>
                        <a:lnTo>
                          <a:pt x="37" y="200"/>
                        </a:lnTo>
                        <a:lnTo>
                          <a:pt x="14" y="173"/>
                        </a:lnTo>
                        <a:lnTo>
                          <a:pt x="14" y="144"/>
                        </a:lnTo>
                        <a:lnTo>
                          <a:pt x="52" y="124"/>
                        </a:lnTo>
                        <a:lnTo>
                          <a:pt x="68" y="103"/>
                        </a:lnTo>
                        <a:lnTo>
                          <a:pt x="37" y="60"/>
                        </a:lnTo>
                        <a:lnTo>
                          <a:pt x="37" y="37"/>
                        </a:lnTo>
                        <a:lnTo>
                          <a:pt x="74" y="23"/>
                        </a:lnTo>
                        <a:lnTo>
                          <a:pt x="77" y="0"/>
                        </a:lnTo>
                        <a:lnTo>
                          <a:pt x="118" y="60"/>
                        </a:lnTo>
                        <a:lnTo>
                          <a:pt x="169" y="123"/>
                        </a:lnTo>
                        <a:lnTo>
                          <a:pt x="231" y="173"/>
                        </a:lnTo>
                        <a:lnTo>
                          <a:pt x="281" y="213"/>
                        </a:lnTo>
                        <a:lnTo>
                          <a:pt x="335" y="244"/>
                        </a:lnTo>
                        <a:lnTo>
                          <a:pt x="355" y="26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 name="Freeform 345">
                    <a:extLst>
                      <a:ext uri="{FF2B5EF4-FFF2-40B4-BE49-F238E27FC236}">
                        <a16:creationId xmlns:a16="http://schemas.microsoft.com/office/drawing/2014/main" id="{87C6B235-D2C5-419C-8687-4DF55924001D}"/>
                      </a:ext>
                    </a:extLst>
                  </p:cNvPr>
                  <p:cNvSpPr>
                    <a:spLocks/>
                  </p:cNvSpPr>
                  <p:nvPr/>
                </p:nvSpPr>
                <p:spPr bwMode="auto">
                  <a:xfrm>
                    <a:off x="4024" y="1039"/>
                    <a:ext cx="35" cy="370"/>
                  </a:xfrm>
                  <a:custGeom>
                    <a:avLst/>
                    <a:gdLst>
                      <a:gd name="T0" fmla="*/ 0 w 105"/>
                      <a:gd name="T1" fmla="*/ 0 h 1112"/>
                      <a:gd name="T2" fmla="*/ 0 w 105"/>
                      <a:gd name="T3" fmla="*/ 0 h 1112"/>
                      <a:gd name="T4" fmla="*/ 0 w 105"/>
                      <a:gd name="T5" fmla="*/ 0 h 1112"/>
                      <a:gd name="T6" fmla="*/ 0 w 105"/>
                      <a:gd name="T7" fmla="*/ 0 h 1112"/>
                      <a:gd name="T8" fmla="*/ 0 w 105"/>
                      <a:gd name="T9" fmla="*/ 0 h 1112"/>
                      <a:gd name="T10" fmla="*/ 0 w 105"/>
                      <a:gd name="T11" fmla="*/ 0 h 1112"/>
                      <a:gd name="T12" fmla="*/ 0 w 105"/>
                      <a:gd name="T13" fmla="*/ 0 h 1112"/>
                      <a:gd name="T14" fmla="*/ 0 w 105"/>
                      <a:gd name="T15" fmla="*/ 0 h 1112"/>
                      <a:gd name="T16" fmla="*/ 0 w 105"/>
                      <a:gd name="T17" fmla="*/ 0 h 1112"/>
                      <a:gd name="T18" fmla="*/ 0 w 105"/>
                      <a:gd name="T19" fmla="*/ 0 h 1112"/>
                      <a:gd name="T20" fmla="*/ 0 w 105"/>
                      <a:gd name="T21" fmla="*/ 0 h 1112"/>
                      <a:gd name="T22" fmla="*/ 0 w 105"/>
                      <a:gd name="T23" fmla="*/ 0 h 1112"/>
                      <a:gd name="T24" fmla="*/ 0 w 105"/>
                      <a:gd name="T25" fmla="*/ 0 h 1112"/>
                      <a:gd name="T26" fmla="*/ 0 w 105"/>
                      <a:gd name="T27" fmla="*/ 0 h 1112"/>
                      <a:gd name="T28" fmla="*/ 0 w 105"/>
                      <a:gd name="T29" fmla="*/ 0 h 1112"/>
                      <a:gd name="T30" fmla="*/ 0 w 105"/>
                      <a:gd name="T31" fmla="*/ 0 h 1112"/>
                      <a:gd name="T32" fmla="*/ 0 w 105"/>
                      <a:gd name="T33" fmla="*/ 0 h 1112"/>
                      <a:gd name="T34" fmla="*/ 0 w 105"/>
                      <a:gd name="T35" fmla="*/ 0 h 1112"/>
                      <a:gd name="T36" fmla="*/ 0 w 105"/>
                      <a:gd name="T37" fmla="*/ 0 h 1112"/>
                      <a:gd name="T38" fmla="*/ 0 w 105"/>
                      <a:gd name="T39" fmla="*/ 0 h 1112"/>
                      <a:gd name="T40" fmla="*/ 0 w 105"/>
                      <a:gd name="T41" fmla="*/ 0 h 1112"/>
                      <a:gd name="T42" fmla="*/ 0 w 105"/>
                      <a:gd name="T43" fmla="*/ 0 h 1112"/>
                      <a:gd name="T44" fmla="*/ 0 w 105"/>
                      <a:gd name="T45" fmla="*/ 0 h 1112"/>
                      <a:gd name="T46" fmla="*/ 0 w 105"/>
                      <a:gd name="T47" fmla="*/ 0 h 1112"/>
                      <a:gd name="T48" fmla="*/ 0 w 105"/>
                      <a:gd name="T49" fmla="*/ 0 h 1112"/>
                      <a:gd name="T50" fmla="*/ 0 w 105"/>
                      <a:gd name="T51" fmla="*/ 0 h 1112"/>
                      <a:gd name="T52" fmla="*/ 0 w 105"/>
                      <a:gd name="T53" fmla="*/ 0 h 1112"/>
                      <a:gd name="T54" fmla="*/ 0 w 105"/>
                      <a:gd name="T55" fmla="*/ 0 h 1112"/>
                      <a:gd name="T56" fmla="*/ 0 w 105"/>
                      <a:gd name="T57" fmla="*/ 0 h 1112"/>
                      <a:gd name="T58" fmla="*/ 0 w 105"/>
                      <a:gd name="T59" fmla="*/ 0 h 1112"/>
                      <a:gd name="T60" fmla="*/ 0 w 105"/>
                      <a:gd name="T61" fmla="*/ 0 h 1112"/>
                      <a:gd name="T62" fmla="*/ 0 w 105"/>
                      <a:gd name="T63" fmla="*/ 0 h 1112"/>
                      <a:gd name="T64" fmla="*/ 0 w 105"/>
                      <a:gd name="T65" fmla="*/ 0 h 1112"/>
                      <a:gd name="T66" fmla="*/ 0 w 105"/>
                      <a:gd name="T67" fmla="*/ 0 h 1112"/>
                      <a:gd name="T68" fmla="*/ 0 w 105"/>
                      <a:gd name="T69" fmla="*/ 0 h 1112"/>
                      <a:gd name="T70" fmla="*/ 0 w 105"/>
                      <a:gd name="T71" fmla="*/ 0 h 1112"/>
                      <a:gd name="T72" fmla="*/ 0 w 105"/>
                      <a:gd name="T73" fmla="*/ 0 h 1112"/>
                      <a:gd name="T74" fmla="*/ 0 w 105"/>
                      <a:gd name="T75" fmla="*/ 0 h 1112"/>
                      <a:gd name="T76" fmla="*/ 0 w 105"/>
                      <a:gd name="T77" fmla="*/ 0 h 1112"/>
                      <a:gd name="T78" fmla="*/ 0 w 105"/>
                      <a:gd name="T79" fmla="*/ 0 h 1112"/>
                      <a:gd name="T80" fmla="*/ 0 w 105"/>
                      <a:gd name="T81" fmla="*/ 0 h 1112"/>
                      <a:gd name="T82" fmla="*/ 0 w 105"/>
                      <a:gd name="T83" fmla="*/ 0 h 1112"/>
                      <a:gd name="T84" fmla="*/ 0 w 105"/>
                      <a:gd name="T85" fmla="*/ 0 h 1112"/>
                      <a:gd name="T86" fmla="*/ 0 w 105"/>
                      <a:gd name="T87" fmla="*/ 0 h 1112"/>
                      <a:gd name="T88" fmla="*/ 0 w 105"/>
                      <a:gd name="T89" fmla="*/ 0 h 1112"/>
                      <a:gd name="T90" fmla="*/ 0 w 105"/>
                      <a:gd name="T91" fmla="*/ 0 h 1112"/>
                      <a:gd name="T92" fmla="*/ 0 w 105"/>
                      <a:gd name="T93" fmla="*/ 0 h 1112"/>
                      <a:gd name="T94" fmla="*/ 0 w 105"/>
                      <a:gd name="T95" fmla="*/ 0 h 1112"/>
                      <a:gd name="T96" fmla="*/ 0 w 105"/>
                      <a:gd name="T97" fmla="*/ 0 h 111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5"/>
                      <a:gd name="T148" fmla="*/ 0 h 1112"/>
                      <a:gd name="T149" fmla="*/ 105 w 105"/>
                      <a:gd name="T150" fmla="*/ 1112 h 111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5" h="1112">
                        <a:moveTo>
                          <a:pt x="52" y="0"/>
                        </a:moveTo>
                        <a:lnTo>
                          <a:pt x="71" y="37"/>
                        </a:lnTo>
                        <a:lnTo>
                          <a:pt x="88" y="61"/>
                        </a:lnTo>
                        <a:lnTo>
                          <a:pt x="105" y="77"/>
                        </a:lnTo>
                        <a:lnTo>
                          <a:pt x="100" y="95"/>
                        </a:lnTo>
                        <a:lnTo>
                          <a:pt x="84" y="108"/>
                        </a:lnTo>
                        <a:lnTo>
                          <a:pt x="58" y="114"/>
                        </a:lnTo>
                        <a:lnTo>
                          <a:pt x="39" y="130"/>
                        </a:lnTo>
                        <a:lnTo>
                          <a:pt x="44" y="150"/>
                        </a:lnTo>
                        <a:lnTo>
                          <a:pt x="57" y="161"/>
                        </a:lnTo>
                        <a:lnTo>
                          <a:pt x="78" y="187"/>
                        </a:lnTo>
                        <a:lnTo>
                          <a:pt x="78" y="201"/>
                        </a:lnTo>
                        <a:lnTo>
                          <a:pt x="71" y="214"/>
                        </a:lnTo>
                        <a:lnTo>
                          <a:pt x="52" y="227"/>
                        </a:lnTo>
                        <a:lnTo>
                          <a:pt x="34" y="239"/>
                        </a:lnTo>
                        <a:lnTo>
                          <a:pt x="31" y="258"/>
                        </a:lnTo>
                        <a:lnTo>
                          <a:pt x="37" y="277"/>
                        </a:lnTo>
                        <a:lnTo>
                          <a:pt x="52" y="314"/>
                        </a:lnTo>
                        <a:lnTo>
                          <a:pt x="65" y="343"/>
                        </a:lnTo>
                        <a:lnTo>
                          <a:pt x="78" y="364"/>
                        </a:lnTo>
                        <a:lnTo>
                          <a:pt x="78" y="387"/>
                        </a:lnTo>
                        <a:lnTo>
                          <a:pt x="71" y="408"/>
                        </a:lnTo>
                        <a:lnTo>
                          <a:pt x="52" y="427"/>
                        </a:lnTo>
                        <a:lnTo>
                          <a:pt x="39" y="445"/>
                        </a:lnTo>
                        <a:lnTo>
                          <a:pt x="44" y="476"/>
                        </a:lnTo>
                        <a:lnTo>
                          <a:pt x="75" y="524"/>
                        </a:lnTo>
                        <a:lnTo>
                          <a:pt x="88" y="550"/>
                        </a:lnTo>
                        <a:lnTo>
                          <a:pt x="89" y="574"/>
                        </a:lnTo>
                        <a:lnTo>
                          <a:pt x="78" y="593"/>
                        </a:lnTo>
                        <a:lnTo>
                          <a:pt x="63" y="611"/>
                        </a:lnTo>
                        <a:lnTo>
                          <a:pt x="58" y="637"/>
                        </a:lnTo>
                        <a:lnTo>
                          <a:pt x="68" y="668"/>
                        </a:lnTo>
                        <a:lnTo>
                          <a:pt x="81" y="701"/>
                        </a:lnTo>
                        <a:lnTo>
                          <a:pt x="88" y="724"/>
                        </a:lnTo>
                        <a:lnTo>
                          <a:pt x="81" y="739"/>
                        </a:lnTo>
                        <a:lnTo>
                          <a:pt x="65" y="756"/>
                        </a:lnTo>
                        <a:lnTo>
                          <a:pt x="44" y="774"/>
                        </a:lnTo>
                        <a:lnTo>
                          <a:pt x="34" y="793"/>
                        </a:lnTo>
                        <a:lnTo>
                          <a:pt x="44" y="826"/>
                        </a:lnTo>
                        <a:lnTo>
                          <a:pt x="65" y="861"/>
                        </a:lnTo>
                        <a:lnTo>
                          <a:pt x="75" y="887"/>
                        </a:lnTo>
                        <a:lnTo>
                          <a:pt x="78" y="908"/>
                        </a:lnTo>
                        <a:lnTo>
                          <a:pt x="71" y="918"/>
                        </a:lnTo>
                        <a:lnTo>
                          <a:pt x="50" y="918"/>
                        </a:lnTo>
                        <a:lnTo>
                          <a:pt x="44" y="964"/>
                        </a:lnTo>
                        <a:lnTo>
                          <a:pt x="57" y="993"/>
                        </a:lnTo>
                        <a:lnTo>
                          <a:pt x="68" y="1014"/>
                        </a:lnTo>
                        <a:lnTo>
                          <a:pt x="71" y="1032"/>
                        </a:lnTo>
                        <a:lnTo>
                          <a:pt x="71" y="1050"/>
                        </a:lnTo>
                        <a:lnTo>
                          <a:pt x="50" y="1076"/>
                        </a:lnTo>
                        <a:lnTo>
                          <a:pt x="21" y="1112"/>
                        </a:lnTo>
                        <a:lnTo>
                          <a:pt x="2" y="1100"/>
                        </a:lnTo>
                        <a:lnTo>
                          <a:pt x="8" y="1071"/>
                        </a:lnTo>
                        <a:lnTo>
                          <a:pt x="37" y="1024"/>
                        </a:lnTo>
                        <a:lnTo>
                          <a:pt x="34" y="995"/>
                        </a:lnTo>
                        <a:lnTo>
                          <a:pt x="21" y="961"/>
                        </a:lnTo>
                        <a:lnTo>
                          <a:pt x="13" y="932"/>
                        </a:lnTo>
                        <a:lnTo>
                          <a:pt x="25" y="908"/>
                        </a:lnTo>
                        <a:lnTo>
                          <a:pt x="37" y="900"/>
                        </a:lnTo>
                        <a:lnTo>
                          <a:pt x="39" y="881"/>
                        </a:lnTo>
                        <a:lnTo>
                          <a:pt x="25" y="845"/>
                        </a:lnTo>
                        <a:lnTo>
                          <a:pt x="8" y="814"/>
                        </a:lnTo>
                        <a:lnTo>
                          <a:pt x="0" y="782"/>
                        </a:lnTo>
                        <a:lnTo>
                          <a:pt x="8" y="745"/>
                        </a:lnTo>
                        <a:lnTo>
                          <a:pt x="37" y="731"/>
                        </a:lnTo>
                        <a:lnTo>
                          <a:pt x="46" y="714"/>
                        </a:lnTo>
                        <a:lnTo>
                          <a:pt x="44" y="689"/>
                        </a:lnTo>
                        <a:lnTo>
                          <a:pt x="37" y="664"/>
                        </a:lnTo>
                        <a:lnTo>
                          <a:pt x="27" y="631"/>
                        </a:lnTo>
                        <a:lnTo>
                          <a:pt x="27" y="606"/>
                        </a:lnTo>
                        <a:lnTo>
                          <a:pt x="39" y="589"/>
                        </a:lnTo>
                        <a:lnTo>
                          <a:pt x="57" y="568"/>
                        </a:lnTo>
                        <a:lnTo>
                          <a:pt x="57" y="556"/>
                        </a:lnTo>
                        <a:lnTo>
                          <a:pt x="44" y="526"/>
                        </a:lnTo>
                        <a:lnTo>
                          <a:pt x="18" y="489"/>
                        </a:lnTo>
                        <a:lnTo>
                          <a:pt x="8" y="461"/>
                        </a:lnTo>
                        <a:lnTo>
                          <a:pt x="8" y="439"/>
                        </a:lnTo>
                        <a:lnTo>
                          <a:pt x="15" y="418"/>
                        </a:lnTo>
                        <a:lnTo>
                          <a:pt x="31" y="401"/>
                        </a:lnTo>
                        <a:lnTo>
                          <a:pt x="46" y="382"/>
                        </a:lnTo>
                        <a:lnTo>
                          <a:pt x="46" y="368"/>
                        </a:lnTo>
                        <a:lnTo>
                          <a:pt x="13" y="300"/>
                        </a:lnTo>
                        <a:lnTo>
                          <a:pt x="6" y="274"/>
                        </a:lnTo>
                        <a:lnTo>
                          <a:pt x="0" y="251"/>
                        </a:lnTo>
                        <a:lnTo>
                          <a:pt x="13" y="230"/>
                        </a:lnTo>
                        <a:lnTo>
                          <a:pt x="27" y="214"/>
                        </a:lnTo>
                        <a:lnTo>
                          <a:pt x="39" y="201"/>
                        </a:lnTo>
                        <a:lnTo>
                          <a:pt x="39" y="189"/>
                        </a:lnTo>
                        <a:lnTo>
                          <a:pt x="27" y="170"/>
                        </a:lnTo>
                        <a:lnTo>
                          <a:pt x="8" y="150"/>
                        </a:lnTo>
                        <a:lnTo>
                          <a:pt x="8" y="130"/>
                        </a:lnTo>
                        <a:lnTo>
                          <a:pt x="21" y="111"/>
                        </a:lnTo>
                        <a:lnTo>
                          <a:pt x="39" y="95"/>
                        </a:lnTo>
                        <a:lnTo>
                          <a:pt x="57" y="87"/>
                        </a:lnTo>
                        <a:lnTo>
                          <a:pt x="65" y="74"/>
                        </a:lnTo>
                        <a:lnTo>
                          <a:pt x="58" y="58"/>
                        </a:lnTo>
                        <a:lnTo>
                          <a:pt x="46" y="39"/>
                        </a:lnTo>
                        <a:lnTo>
                          <a:pt x="39" y="20"/>
                        </a:ln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 name="Freeform 346">
                    <a:extLst>
                      <a:ext uri="{FF2B5EF4-FFF2-40B4-BE49-F238E27FC236}">
                        <a16:creationId xmlns:a16="http://schemas.microsoft.com/office/drawing/2014/main" id="{10F82A5A-772D-47D5-9CDD-1DB3CC25796D}"/>
                      </a:ext>
                    </a:extLst>
                  </p:cNvPr>
                  <p:cNvSpPr>
                    <a:spLocks/>
                  </p:cNvSpPr>
                  <p:nvPr/>
                </p:nvSpPr>
                <p:spPr bwMode="auto">
                  <a:xfrm>
                    <a:off x="4118" y="1129"/>
                    <a:ext cx="32" cy="300"/>
                  </a:xfrm>
                  <a:custGeom>
                    <a:avLst/>
                    <a:gdLst>
                      <a:gd name="T0" fmla="*/ 0 w 97"/>
                      <a:gd name="T1" fmla="*/ 0 h 900"/>
                      <a:gd name="T2" fmla="*/ 0 w 97"/>
                      <a:gd name="T3" fmla="*/ 0 h 900"/>
                      <a:gd name="T4" fmla="*/ 0 w 97"/>
                      <a:gd name="T5" fmla="*/ 0 h 900"/>
                      <a:gd name="T6" fmla="*/ 0 w 97"/>
                      <a:gd name="T7" fmla="*/ 0 h 900"/>
                      <a:gd name="T8" fmla="*/ 0 w 97"/>
                      <a:gd name="T9" fmla="*/ 0 h 900"/>
                      <a:gd name="T10" fmla="*/ 0 w 97"/>
                      <a:gd name="T11" fmla="*/ 0 h 900"/>
                      <a:gd name="T12" fmla="*/ 0 w 97"/>
                      <a:gd name="T13" fmla="*/ 0 h 900"/>
                      <a:gd name="T14" fmla="*/ 0 w 97"/>
                      <a:gd name="T15" fmla="*/ 0 h 900"/>
                      <a:gd name="T16" fmla="*/ 0 w 97"/>
                      <a:gd name="T17" fmla="*/ 0 h 900"/>
                      <a:gd name="T18" fmla="*/ 0 w 97"/>
                      <a:gd name="T19" fmla="*/ 0 h 900"/>
                      <a:gd name="T20" fmla="*/ 0 w 97"/>
                      <a:gd name="T21" fmla="*/ 0 h 900"/>
                      <a:gd name="T22" fmla="*/ 0 w 97"/>
                      <a:gd name="T23" fmla="*/ 0 h 900"/>
                      <a:gd name="T24" fmla="*/ 0 w 97"/>
                      <a:gd name="T25" fmla="*/ 0 h 900"/>
                      <a:gd name="T26" fmla="*/ 0 w 97"/>
                      <a:gd name="T27" fmla="*/ 0 h 900"/>
                      <a:gd name="T28" fmla="*/ 0 w 97"/>
                      <a:gd name="T29" fmla="*/ 0 h 900"/>
                      <a:gd name="T30" fmla="*/ 0 w 97"/>
                      <a:gd name="T31" fmla="*/ 0 h 900"/>
                      <a:gd name="T32" fmla="*/ 0 w 97"/>
                      <a:gd name="T33" fmla="*/ 0 h 900"/>
                      <a:gd name="T34" fmla="*/ 0 w 97"/>
                      <a:gd name="T35" fmla="*/ 0 h 900"/>
                      <a:gd name="T36" fmla="*/ 0 w 97"/>
                      <a:gd name="T37" fmla="*/ 0 h 900"/>
                      <a:gd name="T38" fmla="*/ 0 w 97"/>
                      <a:gd name="T39" fmla="*/ 0 h 900"/>
                      <a:gd name="T40" fmla="*/ 0 w 97"/>
                      <a:gd name="T41" fmla="*/ 0 h 900"/>
                      <a:gd name="T42" fmla="*/ 0 w 97"/>
                      <a:gd name="T43" fmla="*/ 0 h 900"/>
                      <a:gd name="T44" fmla="*/ 0 w 97"/>
                      <a:gd name="T45" fmla="*/ 0 h 900"/>
                      <a:gd name="T46" fmla="*/ 0 w 97"/>
                      <a:gd name="T47" fmla="*/ 0 h 900"/>
                      <a:gd name="T48" fmla="*/ 0 w 97"/>
                      <a:gd name="T49" fmla="*/ 0 h 900"/>
                      <a:gd name="T50" fmla="*/ 0 w 97"/>
                      <a:gd name="T51" fmla="*/ 0 h 900"/>
                      <a:gd name="T52" fmla="*/ 0 w 97"/>
                      <a:gd name="T53" fmla="*/ 0 h 900"/>
                      <a:gd name="T54" fmla="*/ 0 w 97"/>
                      <a:gd name="T55" fmla="*/ 0 h 900"/>
                      <a:gd name="T56" fmla="*/ 0 w 97"/>
                      <a:gd name="T57" fmla="*/ 0 h 900"/>
                      <a:gd name="T58" fmla="*/ 0 w 97"/>
                      <a:gd name="T59" fmla="*/ 0 h 900"/>
                      <a:gd name="T60" fmla="*/ 0 w 97"/>
                      <a:gd name="T61" fmla="*/ 0 h 900"/>
                      <a:gd name="T62" fmla="*/ 0 w 97"/>
                      <a:gd name="T63" fmla="*/ 0 h 900"/>
                      <a:gd name="T64" fmla="*/ 0 w 97"/>
                      <a:gd name="T65" fmla="*/ 0 h 900"/>
                      <a:gd name="T66" fmla="*/ 0 w 97"/>
                      <a:gd name="T67" fmla="*/ 0 h 9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7"/>
                      <a:gd name="T103" fmla="*/ 0 h 900"/>
                      <a:gd name="T104" fmla="*/ 97 w 97"/>
                      <a:gd name="T105" fmla="*/ 900 h 90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7" h="900">
                        <a:moveTo>
                          <a:pt x="74" y="0"/>
                        </a:moveTo>
                        <a:lnTo>
                          <a:pt x="87" y="24"/>
                        </a:lnTo>
                        <a:lnTo>
                          <a:pt x="97" y="68"/>
                        </a:lnTo>
                        <a:lnTo>
                          <a:pt x="92" y="87"/>
                        </a:lnTo>
                        <a:lnTo>
                          <a:pt x="66" y="100"/>
                        </a:lnTo>
                        <a:lnTo>
                          <a:pt x="50" y="112"/>
                        </a:lnTo>
                        <a:lnTo>
                          <a:pt x="50" y="147"/>
                        </a:lnTo>
                        <a:lnTo>
                          <a:pt x="62" y="181"/>
                        </a:lnTo>
                        <a:lnTo>
                          <a:pt x="79" y="204"/>
                        </a:lnTo>
                        <a:lnTo>
                          <a:pt x="81" y="247"/>
                        </a:lnTo>
                        <a:lnTo>
                          <a:pt x="72" y="262"/>
                        </a:lnTo>
                        <a:lnTo>
                          <a:pt x="56" y="281"/>
                        </a:lnTo>
                        <a:lnTo>
                          <a:pt x="53" y="310"/>
                        </a:lnTo>
                        <a:lnTo>
                          <a:pt x="62" y="337"/>
                        </a:lnTo>
                        <a:lnTo>
                          <a:pt x="74" y="360"/>
                        </a:lnTo>
                        <a:lnTo>
                          <a:pt x="81" y="397"/>
                        </a:lnTo>
                        <a:lnTo>
                          <a:pt x="81" y="418"/>
                        </a:lnTo>
                        <a:lnTo>
                          <a:pt x="68" y="442"/>
                        </a:lnTo>
                        <a:lnTo>
                          <a:pt x="47" y="462"/>
                        </a:lnTo>
                        <a:lnTo>
                          <a:pt x="47" y="481"/>
                        </a:lnTo>
                        <a:lnTo>
                          <a:pt x="53" y="537"/>
                        </a:lnTo>
                        <a:lnTo>
                          <a:pt x="74" y="560"/>
                        </a:lnTo>
                        <a:lnTo>
                          <a:pt x="87" y="584"/>
                        </a:lnTo>
                        <a:lnTo>
                          <a:pt x="81" y="612"/>
                        </a:lnTo>
                        <a:lnTo>
                          <a:pt x="50" y="631"/>
                        </a:lnTo>
                        <a:lnTo>
                          <a:pt x="35" y="650"/>
                        </a:lnTo>
                        <a:lnTo>
                          <a:pt x="31" y="684"/>
                        </a:lnTo>
                        <a:lnTo>
                          <a:pt x="47" y="729"/>
                        </a:lnTo>
                        <a:lnTo>
                          <a:pt x="60" y="773"/>
                        </a:lnTo>
                        <a:lnTo>
                          <a:pt x="60" y="797"/>
                        </a:lnTo>
                        <a:lnTo>
                          <a:pt x="53" y="831"/>
                        </a:lnTo>
                        <a:lnTo>
                          <a:pt x="35" y="837"/>
                        </a:lnTo>
                        <a:lnTo>
                          <a:pt x="23" y="862"/>
                        </a:lnTo>
                        <a:lnTo>
                          <a:pt x="23" y="891"/>
                        </a:lnTo>
                        <a:lnTo>
                          <a:pt x="0" y="900"/>
                        </a:lnTo>
                        <a:lnTo>
                          <a:pt x="10" y="868"/>
                        </a:lnTo>
                        <a:lnTo>
                          <a:pt x="29" y="831"/>
                        </a:lnTo>
                        <a:lnTo>
                          <a:pt x="35" y="805"/>
                        </a:lnTo>
                        <a:lnTo>
                          <a:pt x="35" y="755"/>
                        </a:lnTo>
                        <a:lnTo>
                          <a:pt x="23" y="712"/>
                        </a:lnTo>
                        <a:lnTo>
                          <a:pt x="18" y="679"/>
                        </a:lnTo>
                        <a:lnTo>
                          <a:pt x="16" y="644"/>
                        </a:lnTo>
                        <a:lnTo>
                          <a:pt x="37" y="616"/>
                        </a:lnTo>
                        <a:lnTo>
                          <a:pt x="50" y="597"/>
                        </a:lnTo>
                        <a:lnTo>
                          <a:pt x="42" y="560"/>
                        </a:lnTo>
                        <a:lnTo>
                          <a:pt x="23" y="531"/>
                        </a:lnTo>
                        <a:lnTo>
                          <a:pt x="18" y="505"/>
                        </a:lnTo>
                        <a:lnTo>
                          <a:pt x="16" y="468"/>
                        </a:lnTo>
                        <a:lnTo>
                          <a:pt x="24" y="444"/>
                        </a:lnTo>
                        <a:lnTo>
                          <a:pt x="42" y="418"/>
                        </a:lnTo>
                        <a:lnTo>
                          <a:pt x="53" y="400"/>
                        </a:lnTo>
                        <a:lnTo>
                          <a:pt x="53" y="381"/>
                        </a:lnTo>
                        <a:lnTo>
                          <a:pt x="42" y="360"/>
                        </a:lnTo>
                        <a:lnTo>
                          <a:pt x="29" y="318"/>
                        </a:lnTo>
                        <a:lnTo>
                          <a:pt x="29" y="292"/>
                        </a:lnTo>
                        <a:lnTo>
                          <a:pt x="35" y="266"/>
                        </a:lnTo>
                        <a:lnTo>
                          <a:pt x="47" y="247"/>
                        </a:lnTo>
                        <a:lnTo>
                          <a:pt x="50" y="229"/>
                        </a:lnTo>
                        <a:lnTo>
                          <a:pt x="47" y="205"/>
                        </a:lnTo>
                        <a:lnTo>
                          <a:pt x="31" y="173"/>
                        </a:lnTo>
                        <a:lnTo>
                          <a:pt x="23" y="150"/>
                        </a:lnTo>
                        <a:lnTo>
                          <a:pt x="24" y="110"/>
                        </a:lnTo>
                        <a:lnTo>
                          <a:pt x="37" y="94"/>
                        </a:lnTo>
                        <a:lnTo>
                          <a:pt x="53" y="68"/>
                        </a:lnTo>
                        <a:lnTo>
                          <a:pt x="62" y="47"/>
                        </a:lnTo>
                        <a:lnTo>
                          <a:pt x="56" y="29"/>
                        </a:lnTo>
                        <a:lnTo>
                          <a:pt x="60" y="10"/>
                        </a:lnTo>
                        <a:lnTo>
                          <a:pt x="7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 name="Freeform 347">
                    <a:extLst>
                      <a:ext uri="{FF2B5EF4-FFF2-40B4-BE49-F238E27FC236}">
                        <a16:creationId xmlns:a16="http://schemas.microsoft.com/office/drawing/2014/main" id="{26D759B3-5CC6-4E40-AF72-B613C6C9CCC2}"/>
                      </a:ext>
                    </a:extLst>
                  </p:cNvPr>
                  <p:cNvSpPr>
                    <a:spLocks/>
                  </p:cNvSpPr>
                  <p:nvPr/>
                </p:nvSpPr>
                <p:spPr bwMode="auto">
                  <a:xfrm>
                    <a:off x="4065" y="1093"/>
                    <a:ext cx="75" cy="65"/>
                  </a:xfrm>
                  <a:custGeom>
                    <a:avLst/>
                    <a:gdLst>
                      <a:gd name="T0" fmla="*/ 0 w 225"/>
                      <a:gd name="T1" fmla="*/ 0 h 193"/>
                      <a:gd name="T2" fmla="*/ 0 w 225"/>
                      <a:gd name="T3" fmla="*/ 0 h 193"/>
                      <a:gd name="T4" fmla="*/ 0 w 225"/>
                      <a:gd name="T5" fmla="*/ 0 h 193"/>
                      <a:gd name="T6" fmla="*/ 0 w 225"/>
                      <a:gd name="T7" fmla="*/ 0 h 193"/>
                      <a:gd name="T8" fmla="*/ 0 w 225"/>
                      <a:gd name="T9" fmla="*/ 0 h 193"/>
                      <a:gd name="T10" fmla="*/ 0 w 225"/>
                      <a:gd name="T11" fmla="*/ 0 h 193"/>
                      <a:gd name="T12" fmla="*/ 0 w 225"/>
                      <a:gd name="T13" fmla="*/ 0 h 193"/>
                      <a:gd name="T14" fmla="*/ 0 w 225"/>
                      <a:gd name="T15" fmla="*/ 0 h 193"/>
                      <a:gd name="T16" fmla="*/ 0 w 225"/>
                      <a:gd name="T17" fmla="*/ 0 h 1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5"/>
                      <a:gd name="T28" fmla="*/ 0 h 193"/>
                      <a:gd name="T29" fmla="*/ 225 w 225"/>
                      <a:gd name="T30" fmla="*/ 193 h 19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5" h="193">
                        <a:moveTo>
                          <a:pt x="225" y="156"/>
                        </a:moveTo>
                        <a:lnTo>
                          <a:pt x="156" y="100"/>
                        </a:lnTo>
                        <a:lnTo>
                          <a:pt x="99" y="50"/>
                        </a:lnTo>
                        <a:lnTo>
                          <a:pt x="48" y="0"/>
                        </a:lnTo>
                        <a:lnTo>
                          <a:pt x="0" y="0"/>
                        </a:lnTo>
                        <a:lnTo>
                          <a:pt x="112" y="81"/>
                        </a:lnTo>
                        <a:lnTo>
                          <a:pt x="166" y="130"/>
                        </a:lnTo>
                        <a:lnTo>
                          <a:pt x="212" y="193"/>
                        </a:lnTo>
                        <a:lnTo>
                          <a:pt x="225"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 name="Freeform 348">
                    <a:extLst>
                      <a:ext uri="{FF2B5EF4-FFF2-40B4-BE49-F238E27FC236}">
                        <a16:creationId xmlns:a16="http://schemas.microsoft.com/office/drawing/2014/main" id="{DD2F395B-E765-4AD1-BCF2-00971902A052}"/>
                      </a:ext>
                    </a:extLst>
                  </p:cNvPr>
                  <p:cNvSpPr>
                    <a:spLocks/>
                  </p:cNvSpPr>
                  <p:nvPr/>
                </p:nvSpPr>
                <p:spPr bwMode="auto">
                  <a:xfrm>
                    <a:off x="4065" y="1130"/>
                    <a:ext cx="65" cy="53"/>
                  </a:xfrm>
                  <a:custGeom>
                    <a:avLst/>
                    <a:gdLst>
                      <a:gd name="T0" fmla="*/ 0 w 195"/>
                      <a:gd name="T1" fmla="*/ 0 h 159"/>
                      <a:gd name="T2" fmla="*/ 0 w 195"/>
                      <a:gd name="T3" fmla="*/ 0 h 159"/>
                      <a:gd name="T4" fmla="*/ 0 w 195"/>
                      <a:gd name="T5" fmla="*/ 0 h 159"/>
                      <a:gd name="T6" fmla="*/ 0 w 195"/>
                      <a:gd name="T7" fmla="*/ 0 h 159"/>
                      <a:gd name="T8" fmla="*/ 0 w 195"/>
                      <a:gd name="T9" fmla="*/ 0 h 159"/>
                      <a:gd name="T10" fmla="*/ 0 w 195"/>
                      <a:gd name="T11" fmla="*/ 0 h 159"/>
                      <a:gd name="T12" fmla="*/ 0 w 195"/>
                      <a:gd name="T13" fmla="*/ 0 h 159"/>
                      <a:gd name="T14" fmla="*/ 0 w 195"/>
                      <a:gd name="T15" fmla="*/ 0 h 159"/>
                      <a:gd name="T16" fmla="*/ 0 w 195"/>
                      <a:gd name="T17" fmla="*/ 0 h 159"/>
                      <a:gd name="T18" fmla="*/ 0 w 195"/>
                      <a:gd name="T19" fmla="*/ 0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5"/>
                      <a:gd name="T31" fmla="*/ 0 h 159"/>
                      <a:gd name="T32" fmla="*/ 195 w 195"/>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5" h="159">
                        <a:moveTo>
                          <a:pt x="195" y="100"/>
                        </a:moveTo>
                        <a:lnTo>
                          <a:pt x="144" y="82"/>
                        </a:lnTo>
                        <a:lnTo>
                          <a:pt x="107" y="50"/>
                        </a:lnTo>
                        <a:lnTo>
                          <a:pt x="39" y="0"/>
                        </a:lnTo>
                        <a:lnTo>
                          <a:pt x="0" y="0"/>
                        </a:lnTo>
                        <a:lnTo>
                          <a:pt x="89" y="50"/>
                        </a:lnTo>
                        <a:lnTo>
                          <a:pt x="122" y="84"/>
                        </a:lnTo>
                        <a:lnTo>
                          <a:pt x="195" y="159"/>
                        </a:lnTo>
                        <a:lnTo>
                          <a:pt x="191" y="113"/>
                        </a:lnTo>
                        <a:lnTo>
                          <a:pt x="195"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 name="Freeform 349">
                    <a:extLst>
                      <a:ext uri="{FF2B5EF4-FFF2-40B4-BE49-F238E27FC236}">
                        <a16:creationId xmlns:a16="http://schemas.microsoft.com/office/drawing/2014/main" id="{2BD776AA-6398-4D46-9A48-9B38A9C157F9}"/>
                      </a:ext>
                    </a:extLst>
                  </p:cNvPr>
                  <p:cNvSpPr>
                    <a:spLocks/>
                  </p:cNvSpPr>
                  <p:nvPr/>
                </p:nvSpPr>
                <p:spPr bwMode="auto">
                  <a:xfrm>
                    <a:off x="4055" y="1161"/>
                    <a:ext cx="76" cy="83"/>
                  </a:xfrm>
                  <a:custGeom>
                    <a:avLst/>
                    <a:gdLst>
                      <a:gd name="T0" fmla="*/ 0 w 229"/>
                      <a:gd name="T1" fmla="*/ 0 h 247"/>
                      <a:gd name="T2" fmla="*/ 0 w 229"/>
                      <a:gd name="T3" fmla="*/ 0 h 247"/>
                      <a:gd name="T4" fmla="*/ 0 w 229"/>
                      <a:gd name="T5" fmla="*/ 0 h 247"/>
                      <a:gd name="T6" fmla="*/ 0 w 229"/>
                      <a:gd name="T7" fmla="*/ 0 h 247"/>
                      <a:gd name="T8" fmla="*/ 0 w 229"/>
                      <a:gd name="T9" fmla="*/ 0 h 247"/>
                      <a:gd name="T10" fmla="*/ 0 w 229"/>
                      <a:gd name="T11" fmla="*/ 0 h 247"/>
                      <a:gd name="T12" fmla="*/ 0 w 229"/>
                      <a:gd name="T13" fmla="*/ 0 h 247"/>
                      <a:gd name="T14" fmla="*/ 0 w 229"/>
                      <a:gd name="T15" fmla="*/ 0 h 247"/>
                      <a:gd name="T16" fmla="*/ 0 w 229"/>
                      <a:gd name="T17" fmla="*/ 0 h 247"/>
                      <a:gd name="T18" fmla="*/ 0 w 229"/>
                      <a:gd name="T19" fmla="*/ 0 h 247"/>
                      <a:gd name="T20" fmla="*/ 0 w 229"/>
                      <a:gd name="T21" fmla="*/ 0 h 247"/>
                      <a:gd name="T22" fmla="*/ 0 w 229"/>
                      <a:gd name="T23" fmla="*/ 0 h 247"/>
                      <a:gd name="T24" fmla="*/ 0 w 229"/>
                      <a:gd name="T25" fmla="*/ 0 h 247"/>
                      <a:gd name="T26" fmla="*/ 0 w 229"/>
                      <a:gd name="T27" fmla="*/ 0 h 2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9"/>
                      <a:gd name="T43" fmla="*/ 0 h 247"/>
                      <a:gd name="T44" fmla="*/ 229 w 229"/>
                      <a:gd name="T45" fmla="*/ 247 h 24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9" h="247">
                        <a:moveTo>
                          <a:pt x="225" y="184"/>
                        </a:moveTo>
                        <a:lnTo>
                          <a:pt x="162" y="128"/>
                        </a:lnTo>
                        <a:lnTo>
                          <a:pt x="137" y="90"/>
                        </a:lnTo>
                        <a:lnTo>
                          <a:pt x="87" y="53"/>
                        </a:lnTo>
                        <a:lnTo>
                          <a:pt x="43" y="19"/>
                        </a:lnTo>
                        <a:lnTo>
                          <a:pt x="12" y="0"/>
                        </a:lnTo>
                        <a:lnTo>
                          <a:pt x="0" y="0"/>
                        </a:lnTo>
                        <a:lnTo>
                          <a:pt x="0" y="19"/>
                        </a:lnTo>
                        <a:lnTo>
                          <a:pt x="37" y="45"/>
                        </a:lnTo>
                        <a:lnTo>
                          <a:pt x="106" y="88"/>
                        </a:lnTo>
                        <a:lnTo>
                          <a:pt x="156" y="139"/>
                        </a:lnTo>
                        <a:lnTo>
                          <a:pt x="191" y="195"/>
                        </a:lnTo>
                        <a:lnTo>
                          <a:pt x="229" y="247"/>
                        </a:lnTo>
                        <a:lnTo>
                          <a:pt x="225" y="1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9" name="Freeform 350">
                    <a:extLst>
                      <a:ext uri="{FF2B5EF4-FFF2-40B4-BE49-F238E27FC236}">
                        <a16:creationId xmlns:a16="http://schemas.microsoft.com/office/drawing/2014/main" id="{E5ACBB47-73FA-43AB-A3A6-920AFFDC5AF7}"/>
                      </a:ext>
                    </a:extLst>
                  </p:cNvPr>
                  <p:cNvSpPr>
                    <a:spLocks/>
                  </p:cNvSpPr>
                  <p:nvPr/>
                </p:nvSpPr>
                <p:spPr bwMode="auto">
                  <a:xfrm>
                    <a:off x="4062" y="1229"/>
                    <a:ext cx="60" cy="48"/>
                  </a:xfrm>
                  <a:custGeom>
                    <a:avLst/>
                    <a:gdLst>
                      <a:gd name="T0" fmla="*/ 0 w 178"/>
                      <a:gd name="T1" fmla="*/ 0 h 144"/>
                      <a:gd name="T2" fmla="*/ 0 w 178"/>
                      <a:gd name="T3" fmla="*/ 0 h 144"/>
                      <a:gd name="T4" fmla="*/ 0 w 178"/>
                      <a:gd name="T5" fmla="*/ 0 h 144"/>
                      <a:gd name="T6" fmla="*/ 0 w 178"/>
                      <a:gd name="T7" fmla="*/ 0 h 144"/>
                      <a:gd name="T8" fmla="*/ 0 w 178"/>
                      <a:gd name="T9" fmla="*/ 0 h 144"/>
                      <a:gd name="T10" fmla="*/ 0 w 178"/>
                      <a:gd name="T11" fmla="*/ 0 h 144"/>
                      <a:gd name="T12" fmla="*/ 0 w 178"/>
                      <a:gd name="T13" fmla="*/ 0 h 144"/>
                      <a:gd name="T14" fmla="*/ 0 w 178"/>
                      <a:gd name="T15" fmla="*/ 0 h 144"/>
                      <a:gd name="T16" fmla="*/ 0 w 178"/>
                      <a:gd name="T17" fmla="*/ 0 h 144"/>
                      <a:gd name="T18" fmla="*/ 0 w 178"/>
                      <a:gd name="T19" fmla="*/ 0 h 144"/>
                      <a:gd name="T20" fmla="*/ 0 w 178"/>
                      <a:gd name="T21" fmla="*/ 0 h 144"/>
                      <a:gd name="T22" fmla="*/ 0 w 178"/>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8"/>
                      <a:gd name="T37" fmla="*/ 0 h 144"/>
                      <a:gd name="T38" fmla="*/ 178 w 178"/>
                      <a:gd name="T39" fmla="*/ 144 h 1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8" h="144">
                        <a:moveTo>
                          <a:pt x="178" y="118"/>
                        </a:moveTo>
                        <a:lnTo>
                          <a:pt x="128" y="65"/>
                        </a:lnTo>
                        <a:lnTo>
                          <a:pt x="76" y="31"/>
                        </a:lnTo>
                        <a:lnTo>
                          <a:pt x="32" y="8"/>
                        </a:lnTo>
                        <a:lnTo>
                          <a:pt x="0" y="0"/>
                        </a:lnTo>
                        <a:lnTo>
                          <a:pt x="20" y="31"/>
                        </a:lnTo>
                        <a:lnTo>
                          <a:pt x="76" y="62"/>
                        </a:lnTo>
                        <a:lnTo>
                          <a:pt x="120" y="108"/>
                        </a:lnTo>
                        <a:lnTo>
                          <a:pt x="141" y="138"/>
                        </a:lnTo>
                        <a:lnTo>
                          <a:pt x="160" y="144"/>
                        </a:lnTo>
                        <a:lnTo>
                          <a:pt x="177" y="133"/>
                        </a:lnTo>
                        <a:lnTo>
                          <a:pt x="178"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0" name="Freeform 351">
                    <a:extLst>
                      <a:ext uri="{FF2B5EF4-FFF2-40B4-BE49-F238E27FC236}">
                        <a16:creationId xmlns:a16="http://schemas.microsoft.com/office/drawing/2014/main" id="{21F26BC9-A96B-4EF2-85A3-883277648582}"/>
                      </a:ext>
                    </a:extLst>
                  </p:cNvPr>
                  <p:cNvSpPr>
                    <a:spLocks/>
                  </p:cNvSpPr>
                  <p:nvPr/>
                </p:nvSpPr>
                <p:spPr bwMode="auto">
                  <a:xfrm>
                    <a:off x="4055" y="1262"/>
                    <a:ext cx="66" cy="60"/>
                  </a:xfrm>
                  <a:custGeom>
                    <a:avLst/>
                    <a:gdLst>
                      <a:gd name="T0" fmla="*/ 0 w 197"/>
                      <a:gd name="T1" fmla="*/ 0 h 179"/>
                      <a:gd name="T2" fmla="*/ 0 w 197"/>
                      <a:gd name="T3" fmla="*/ 0 h 179"/>
                      <a:gd name="T4" fmla="*/ 0 w 197"/>
                      <a:gd name="T5" fmla="*/ 0 h 179"/>
                      <a:gd name="T6" fmla="*/ 0 w 197"/>
                      <a:gd name="T7" fmla="*/ 0 h 179"/>
                      <a:gd name="T8" fmla="*/ 0 w 197"/>
                      <a:gd name="T9" fmla="*/ 0 h 179"/>
                      <a:gd name="T10" fmla="*/ 0 w 197"/>
                      <a:gd name="T11" fmla="*/ 0 h 179"/>
                      <a:gd name="T12" fmla="*/ 0 w 197"/>
                      <a:gd name="T13" fmla="*/ 0 h 179"/>
                      <a:gd name="T14" fmla="*/ 0 w 197"/>
                      <a:gd name="T15" fmla="*/ 0 h 179"/>
                      <a:gd name="T16" fmla="*/ 0 w 197"/>
                      <a:gd name="T17" fmla="*/ 0 h 179"/>
                      <a:gd name="T18" fmla="*/ 0 w 197"/>
                      <a:gd name="T19" fmla="*/ 0 h 179"/>
                      <a:gd name="T20" fmla="*/ 0 w 197"/>
                      <a:gd name="T21" fmla="*/ 0 h 179"/>
                      <a:gd name="T22" fmla="*/ 0 w 197"/>
                      <a:gd name="T23" fmla="*/ 0 h 1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7"/>
                      <a:gd name="T37" fmla="*/ 0 h 179"/>
                      <a:gd name="T38" fmla="*/ 197 w 197"/>
                      <a:gd name="T39" fmla="*/ 179 h 1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7" h="179">
                        <a:moveTo>
                          <a:pt x="197" y="166"/>
                        </a:moveTo>
                        <a:lnTo>
                          <a:pt x="146" y="112"/>
                        </a:lnTo>
                        <a:lnTo>
                          <a:pt x="83" y="47"/>
                        </a:lnTo>
                        <a:lnTo>
                          <a:pt x="46" y="16"/>
                        </a:lnTo>
                        <a:lnTo>
                          <a:pt x="17" y="0"/>
                        </a:lnTo>
                        <a:lnTo>
                          <a:pt x="0" y="10"/>
                        </a:lnTo>
                        <a:lnTo>
                          <a:pt x="33" y="37"/>
                        </a:lnTo>
                        <a:lnTo>
                          <a:pt x="90" y="94"/>
                        </a:lnTo>
                        <a:lnTo>
                          <a:pt x="142" y="150"/>
                        </a:lnTo>
                        <a:lnTo>
                          <a:pt x="177" y="179"/>
                        </a:lnTo>
                        <a:lnTo>
                          <a:pt x="186" y="179"/>
                        </a:lnTo>
                        <a:lnTo>
                          <a:pt x="197" y="1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1" name="Freeform 352">
                    <a:extLst>
                      <a:ext uri="{FF2B5EF4-FFF2-40B4-BE49-F238E27FC236}">
                        <a16:creationId xmlns:a16="http://schemas.microsoft.com/office/drawing/2014/main" id="{942FC380-4E41-4151-9B2D-25C0B7CDA3EB}"/>
                      </a:ext>
                    </a:extLst>
                  </p:cNvPr>
                  <p:cNvSpPr>
                    <a:spLocks/>
                  </p:cNvSpPr>
                  <p:nvPr/>
                </p:nvSpPr>
                <p:spPr bwMode="auto">
                  <a:xfrm>
                    <a:off x="4063" y="1312"/>
                    <a:ext cx="46" cy="47"/>
                  </a:xfrm>
                  <a:custGeom>
                    <a:avLst/>
                    <a:gdLst>
                      <a:gd name="T0" fmla="*/ 0 w 139"/>
                      <a:gd name="T1" fmla="*/ 0 h 141"/>
                      <a:gd name="T2" fmla="*/ 0 w 139"/>
                      <a:gd name="T3" fmla="*/ 0 h 141"/>
                      <a:gd name="T4" fmla="*/ 0 w 139"/>
                      <a:gd name="T5" fmla="*/ 0 h 141"/>
                      <a:gd name="T6" fmla="*/ 0 w 139"/>
                      <a:gd name="T7" fmla="*/ 0 h 141"/>
                      <a:gd name="T8" fmla="*/ 0 w 139"/>
                      <a:gd name="T9" fmla="*/ 0 h 141"/>
                      <a:gd name="T10" fmla="*/ 0 w 139"/>
                      <a:gd name="T11" fmla="*/ 0 h 141"/>
                      <a:gd name="T12" fmla="*/ 0 w 139"/>
                      <a:gd name="T13" fmla="*/ 0 h 141"/>
                      <a:gd name="T14" fmla="*/ 0 w 139"/>
                      <a:gd name="T15" fmla="*/ 0 h 141"/>
                      <a:gd name="T16" fmla="*/ 0 w 139"/>
                      <a:gd name="T17" fmla="*/ 0 h 1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41"/>
                      <a:gd name="T29" fmla="*/ 139 w 139"/>
                      <a:gd name="T30" fmla="*/ 141 h 1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41">
                        <a:moveTo>
                          <a:pt x="137" y="118"/>
                        </a:moveTo>
                        <a:lnTo>
                          <a:pt x="80" y="36"/>
                        </a:lnTo>
                        <a:lnTo>
                          <a:pt x="25" y="4"/>
                        </a:lnTo>
                        <a:lnTo>
                          <a:pt x="0" y="0"/>
                        </a:lnTo>
                        <a:lnTo>
                          <a:pt x="6" y="16"/>
                        </a:lnTo>
                        <a:lnTo>
                          <a:pt x="69" y="62"/>
                        </a:lnTo>
                        <a:lnTo>
                          <a:pt x="130" y="136"/>
                        </a:lnTo>
                        <a:lnTo>
                          <a:pt x="139" y="141"/>
                        </a:lnTo>
                        <a:lnTo>
                          <a:pt x="137"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2" name="Freeform 353">
                    <a:extLst>
                      <a:ext uri="{FF2B5EF4-FFF2-40B4-BE49-F238E27FC236}">
                        <a16:creationId xmlns:a16="http://schemas.microsoft.com/office/drawing/2014/main" id="{EF23535C-911F-4726-809A-F83CA7FAFC6C}"/>
                      </a:ext>
                    </a:extLst>
                  </p:cNvPr>
                  <p:cNvSpPr>
                    <a:spLocks/>
                  </p:cNvSpPr>
                  <p:nvPr/>
                </p:nvSpPr>
                <p:spPr bwMode="auto">
                  <a:xfrm>
                    <a:off x="4065" y="1358"/>
                    <a:ext cx="31" cy="36"/>
                  </a:xfrm>
                  <a:custGeom>
                    <a:avLst/>
                    <a:gdLst>
                      <a:gd name="T0" fmla="*/ 0 w 93"/>
                      <a:gd name="T1" fmla="*/ 0 h 107"/>
                      <a:gd name="T2" fmla="*/ 0 w 93"/>
                      <a:gd name="T3" fmla="*/ 0 h 107"/>
                      <a:gd name="T4" fmla="*/ 0 w 93"/>
                      <a:gd name="T5" fmla="*/ 0 h 107"/>
                      <a:gd name="T6" fmla="*/ 0 w 93"/>
                      <a:gd name="T7" fmla="*/ 0 h 107"/>
                      <a:gd name="T8" fmla="*/ 0 w 93"/>
                      <a:gd name="T9" fmla="*/ 0 h 107"/>
                      <a:gd name="T10" fmla="*/ 0 w 93"/>
                      <a:gd name="T11" fmla="*/ 0 h 107"/>
                      <a:gd name="T12" fmla="*/ 0 w 93"/>
                      <a:gd name="T13" fmla="*/ 0 h 107"/>
                      <a:gd name="T14" fmla="*/ 0 w 93"/>
                      <a:gd name="T15" fmla="*/ 0 h 107"/>
                      <a:gd name="T16" fmla="*/ 0 w 93"/>
                      <a:gd name="T17" fmla="*/ 0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3"/>
                      <a:gd name="T28" fmla="*/ 0 h 107"/>
                      <a:gd name="T29" fmla="*/ 93 w 93"/>
                      <a:gd name="T30" fmla="*/ 107 h 1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3" h="107">
                        <a:moveTo>
                          <a:pt x="89" y="81"/>
                        </a:moveTo>
                        <a:lnTo>
                          <a:pt x="43" y="19"/>
                        </a:lnTo>
                        <a:lnTo>
                          <a:pt x="3" y="0"/>
                        </a:lnTo>
                        <a:lnTo>
                          <a:pt x="0" y="19"/>
                        </a:lnTo>
                        <a:lnTo>
                          <a:pt x="19" y="50"/>
                        </a:lnTo>
                        <a:lnTo>
                          <a:pt x="69" y="92"/>
                        </a:lnTo>
                        <a:lnTo>
                          <a:pt x="83" y="107"/>
                        </a:lnTo>
                        <a:lnTo>
                          <a:pt x="93" y="100"/>
                        </a:lnTo>
                        <a:lnTo>
                          <a:pt x="89"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3" name="Freeform 354">
                    <a:extLst>
                      <a:ext uri="{FF2B5EF4-FFF2-40B4-BE49-F238E27FC236}">
                        <a16:creationId xmlns:a16="http://schemas.microsoft.com/office/drawing/2014/main" id="{A3D29F11-93EE-42F5-80B2-26616E7BEF64}"/>
                      </a:ext>
                    </a:extLst>
                  </p:cNvPr>
                  <p:cNvSpPr>
                    <a:spLocks/>
                  </p:cNvSpPr>
                  <p:nvPr/>
                </p:nvSpPr>
                <p:spPr bwMode="auto">
                  <a:xfrm>
                    <a:off x="4067" y="1405"/>
                    <a:ext cx="40" cy="41"/>
                  </a:xfrm>
                  <a:custGeom>
                    <a:avLst/>
                    <a:gdLst>
                      <a:gd name="T0" fmla="*/ 0 w 119"/>
                      <a:gd name="T1" fmla="*/ 0 h 121"/>
                      <a:gd name="T2" fmla="*/ 0 w 119"/>
                      <a:gd name="T3" fmla="*/ 0 h 121"/>
                      <a:gd name="T4" fmla="*/ 0 w 119"/>
                      <a:gd name="T5" fmla="*/ 0 h 121"/>
                      <a:gd name="T6" fmla="*/ 0 w 119"/>
                      <a:gd name="T7" fmla="*/ 0 h 121"/>
                      <a:gd name="T8" fmla="*/ 0 w 119"/>
                      <a:gd name="T9" fmla="*/ 0 h 121"/>
                      <a:gd name="T10" fmla="*/ 0 w 119"/>
                      <a:gd name="T11" fmla="*/ 0 h 121"/>
                      <a:gd name="T12" fmla="*/ 0 w 119"/>
                      <a:gd name="T13" fmla="*/ 0 h 121"/>
                      <a:gd name="T14" fmla="*/ 0 w 119"/>
                      <a:gd name="T15" fmla="*/ 0 h 121"/>
                      <a:gd name="T16" fmla="*/ 0 w 119"/>
                      <a:gd name="T17" fmla="*/ 0 h 1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9"/>
                      <a:gd name="T28" fmla="*/ 0 h 121"/>
                      <a:gd name="T29" fmla="*/ 119 w 119"/>
                      <a:gd name="T30" fmla="*/ 121 h 1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9" h="121">
                        <a:moveTo>
                          <a:pt x="119" y="121"/>
                        </a:moveTo>
                        <a:lnTo>
                          <a:pt x="103" y="102"/>
                        </a:lnTo>
                        <a:lnTo>
                          <a:pt x="69" y="52"/>
                        </a:lnTo>
                        <a:lnTo>
                          <a:pt x="21" y="0"/>
                        </a:lnTo>
                        <a:lnTo>
                          <a:pt x="0" y="0"/>
                        </a:lnTo>
                        <a:lnTo>
                          <a:pt x="8" y="18"/>
                        </a:lnTo>
                        <a:lnTo>
                          <a:pt x="46" y="68"/>
                        </a:lnTo>
                        <a:lnTo>
                          <a:pt x="83" y="118"/>
                        </a:lnTo>
                        <a:lnTo>
                          <a:pt x="119" y="1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4" name="Freeform 355">
                    <a:extLst>
                      <a:ext uri="{FF2B5EF4-FFF2-40B4-BE49-F238E27FC236}">
                        <a16:creationId xmlns:a16="http://schemas.microsoft.com/office/drawing/2014/main" id="{F58DB969-DD51-4B45-83AC-160788583E04}"/>
                      </a:ext>
                    </a:extLst>
                  </p:cNvPr>
                  <p:cNvSpPr>
                    <a:spLocks/>
                  </p:cNvSpPr>
                  <p:nvPr/>
                </p:nvSpPr>
                <p:spPr bwMode="auto">
                  <a:xfrm>
                    <a:off x="4121" y="1070"/>
                    <a:ext cx="121" cy="448"/>
                  </a:xfrm>
                  <a:custGeom>
                    <a:avLst/>
                    <a:gdLst>
                      <a:gd name="T0" fmla="*/ 0 w 363"/>
                      <a:gd name="T1" fmla="*/ 0 h 1345"/>
                      <a:gd name="T2" fmla="*/ 0 w 363"/>
                      <a:gd name="T3" fmla="*/ 0 h 1345"/>
                      <a:gd name="T4" fmla="*/ 0 w 363"/>
                      <a:gd name="T5" fmla="*/ 0 h 1345"/>
                      <a:gd name="T6" fmla="*/ 0 w 363"/>
                      <a:gd name="T7" fmla="*/ 0 h 1345"/>
                      <a:gd name="T8" fmla="*/ 0 w 363"/>
                      <a:gd name="T9" fmla="*/ 0 h 1345"/>
                      <a:gd name="T10" fmla="*/ 0 w 363"/>
                      <a:gd name="T11" fmla="*/ 0 h 1345"/>
                      <a:gd name="T12" fmla="*/ 0 w 363"/>
                      <a:gd name="T13" fmla="*/ 0 h 1345"/>
                      <a:gd name="T14" fmla="*/ 0 w 363"/>
                      <a:gd name="T15" fmla="*/ 0 h 1345"/>
                      <a:gd name="T16" fmla="*/ 0 w 363"/>
                      <a:gd name="T17" fmla="*/ 0 h 1345"/>
                      <a:gd name="T18" fmla="*/ 0 w 363"/>
                      <a:gd name="T19" fmla="*/ 0 h 1345"/>
                      <a:gd name="T20" fmla="*/ 0 w 363"/>
                      <a:gd name="T21" fmla="*/ 0 h 1345"/>
                      <a:gd name="T22" fmla="*/ 0 w 363"/>
                      <a:gd name="T23" fmla="*/ 0 h 1345"/>
                      <a:gd name="T24" fmla="*/ 0 w 363"/>
                      <a:gd name="T25" fmla="*/ 0 h 1345"/>
                      <a:gd name="T26" fmla="*/ 0 w 363"/>
                      <a:gd name="T27" fmla="*/ 0 h 1345"/>
                      <a:gd name="T28" fmla="*/ 0 w 363"/>
                      <a:gd name="T29" fmla="*/ 0 h 1345"/>
                      <a:gd name="T30" fmla="*/ 0 w 363"/>
                      <a:gd name="T31" fmla="*/ 0 h 1345"/>
                      <a:gd name="T32" fmla="*/ 0 w 363"/>
                      <a:gd name="T33" fmla="*/ 0 h 1345"/>
                      <a:gd name="T34" fmla="*/ 0 w 363"/>
                      <a:gd name="T35" fmla="*/ 0 h 1345"/>
                      <a:gd name="T36" fmla="*/ 0 w 363"/>
                      <a:gd name="T37" fmla="*/ 0 h 1345"/>
                      <a:gd name="T38" fmla="*/ 0 w 363"/>
                      <a:gd name="T39" fmla="*/ 0 h 1345"/>
                      <a:gd name="T40" fmla="*/ 0 w 363"/>
                      <a:gd name="T41" fmla="*/ 0 h 1345"/>
                      <a:gd name="T42" fmla="*/ 0 w 363"/>
                      <a:gd name="T43" fmla="*/ 0 h 1345"/>
                      <a:gd name="T44" fmla="*/ 0 w 363"/>
                      <a:gd name="T45" fmla="*/ 0 h 1345"/>
                      <a:gd name="T46" fmla="*/ 0 w 363"/>
                      <a:gd name="T47" fmla="*/ 0 h 1345"/>
                      <a:gd name="T48" fmla="*/ 0 w 363"/>
                      <a:gd name="T49" fmla="*/ 0 h 1345"/>
                      <a:gd name="T50" fmla="*/ 0 w 363"/>
                      <a:gd name="T51" fmla="*/ 0 h 1345"/>
                      <a:gd name="T52" fmla="*/ 0 w 363"/>
                      <a:gd name="T53" fmla="*/ 0 h 1345"/>
                      <a:gd name="T54" fmla="*/ 0 w 363"/>
                      <a:gd name="T55" fmla="*/ 0 h 1345"/>
                      <a:gd name="T56" fmla="*/ 0 w 363"/>
                      <a:gd name="T57" fmla="*/ 0 h 1345"/>
                      <a:gd name="T58" fmla="*/ 0 w 363"/>
                      <a:gd name="T59" fmla="*/ 0 h 1345"/>
                      <a:gd name="T60" fmla="*/ 0 w 363"/>
                      <a:gd name="T61" fmla="*/ 0 h 1345"/>
                      <a:gd name="T62" fmla="*/ 0 w 363"/>
                      <a:gd name="T63" fmla="*/ 0 h 1345"/>
                      <a:gd name="T64" fmla="*/ 0 w 363"/>
                      <a:gd name="T65" fmla="*/ 0 h 1345"/>
                      <a:gd name="T66" fmla="*/ 0 w 363"/>
                      <a:gd name="T67" fmla="*/ 0 h 1345"/>
                      <a:gd name="T68" fmla="*/ 0 w 363"/>
                      <a:gd name="T69" fmla="*/ 0 h 1345"/>
                      <a:gd name="T70" fmla="*/ 0 w 363"/>
                      <a:gd name="T71" fmla="*/ 0 h 1345"/>
                      <a:gd name="T72" fmla="*/ 0 w 363"/>
                      <a:gd name="T73" fmla="*/ 0 h 1345"/>
                      <a:gd name="T74" fmla="*/ 0 w 363"/>
                      <a:gd name="T75" fmla="*/ 0 h 1345"/>
                      <a:gd name="T76" fmla="*/ 0 w 363"/>
                      <a:gd name="T77" fmla="*/ 0 h 1345"/>
                      <a:gd name="T78" fmla="*/ 0 w 363"/>
                      <a:gd name="T79" fmla="*/ 0 h 1345"/>
                      <a:gd name="T80" fmla="*/ 0 w 363"/>
                      <a:gd name="T81" fmla="*/ 0 h 1345"/>
                      <a:gd name="T82" fmla="*/ 0 w 363"/>
                      <a:gd name="T83" fmla="*/ 0 h 1345"/>
                      <a:gd name="T84" fmla="*/ 0 w 363"/>
                      <a:gd name="T85" fmla="*/ 0 h 1345"/>
                      <a:gd name="T86" fmla="*/ 0 w 363"/>
                      <a:gd name="T87" fmla="*/ 0 h 1345"/>
                      <a:gd name="T88" fmla="*/ 0 w 363"/>
                      <a:gd name="T89" fmla="*/ 0 h 1345"/>
                      <a:gd name="T90" fmla="*/ 0 w 363"/>
                      <a:gd name="T91" fmla="*/ 0 h 134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3"/>
                      <a:gd name="T139" fmla="*/ 0 h 1345"/>
                      <a:gd name="T140" fmla="*/ 363 w 363"/>
                      <a:gd name="T141" fmla="*/ 1345 h 134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3" h="1345">
                        <a:moveTo>
                          <a:pt x="65" y="127"/>
                        </a:moveTo>
                        <a:lnTo>
                          <a:pt x="52" y="164"/>
                        </a:lnTo>
                        <a:lnTo>
                          <a:pt x="63" y="201"/>
                        </a:lnTo>
                        <a:lnTo>
                          <a:pt x="65" y="238"/>
                        </a:lnTo>
                        <a:lnTo>
                          <a:pt x="52" y="262"/>
                        </a:lnTo>
                        <a:lnTo>
                          <a:pt x="34" y="288"/>
                        </a:lnTo>
                        <a:lnTo>
                          <a:pt x="26" y="330"/>
                        </a:lnTo>
                        <a:lnTo>
                          <a:pt x="37" y="358"/>
                        </a:lnTo>
                        <a:lnTo>
                          <a:pt x="56" y="388"/>
                        </a:lnTo>
                        <a:lnTo>
                          <a:pt x="56" y="414"/>
                        </a:lnTo>
                        <a:lnTo>
                          <a:pt x="44" y="438"/>
                        </a:lnTo>
                        <a:lnTo>
                          <a:pt x="27" y="470"/>
                        </a:lnTo>
                        <a:lnTo>
                          <a:pt x="34" y="501"/>
                        </a:lnTo>
                        <a:lnTo>
                          <a:pt x="58" y="567"/>
                        </a:lnTo>
                        <a:lnTo>
                          <a:pt x="56" y="595"/>
                        </a:lnTo>
                        <a:lnTo>
                          <a:pt x="21" y="649"/>
                        </a:lnTo>
                        <a:lnTo>
                          <a:pt x="21" y="695"/>
                        </a:lnTo>
                        <a:lnTo>
                          <a:pt x="40" y="730"/>
                        </a:lnTo>
                        <a:lnTo>
                          <a:pt x="52" y="761"/>
                        </a:lnTo>
                        <a:lnTo>
                          <a:pt x="50" y="788"/>
                        </a:lnTo>
                        <a:lnTo>
                          <a:pt x="19" y="817"/>
                        </a:lnTo>
                        <a:lnTo>
                          <a:pt x="13" y="838"/>
                        </a:lnTo>
                        <a:lnTo>
                          <a:pt x="19" y="888"/>
                        </a:lnTo>
                        <a:lnTo>
                          <a:pt x="34" y="943"/>
                        </a:lnTo>
                        <a:lnTo>
                          <a:pt x="34" y="974"/>
                        </a:lnTo>
                        <a:lnTo>
                          <a:pt x="31" y="999"/>
                        </a:lnTo>
                        <a:lnTo>
                          <a:pt x="8" y="1036"/>
                        </a:lnTo>
                        <a:lnTo>
                          <a:pt x="0" y="1067"/>
                        </a:lnTo>
                        <a:lnTo>
                          <a:pt x="2" y="1101"/>
                        </a:lnTo>
                        <a:lnTo>
                          <a:pt x="19" y="1125"/>
                        </a:lnTo>
                        <a:lnTo>
                          <a:pt x="37" y="1149"/>
                        </a:lnTo>
                        <a:lnTo>
                          <a:pt x="21" y="1180"/>
                        </a:lnTo>
                        <a:lnTo>
                          <a:pt x="13" y="1211"/>
                        </a:lnTo>
                        <a:lnTo>
                          <a:pt x="27" y="1236"/>
                        </a:lnTo>
                        <a:lnTo>
                          <a:pt x="50" y="1254"/>
                        </a:lnTo>
                        <a:lnTo>
                          <a:pt x="52" y="1286"/>
                        </a:lnTo>
                        <a:lnTo>
                          <a:pt x="52" y="1311"/>
                        </a:lnTo>
                        <a:lnTo>
                          <a:pt x="56" y="1345"/>
                        </a:lnTo>
                        <a:lnTo>
                          <a:pt x="95" y="1317"/>
                        </a:lnTo>
                        <a:lnTo>
                          <a:pt x="137" y="1295"/>
                        </a:lnTo>
                        <a:lnTo>
                          <a:pt x="176" y="1282"/>
                        </a:lnTo>
                        <a:lnTo>
                          <a:pt x="234" y="1282"/>
                        </a:lnTo>
                        <a:lnTo>
                          <a:pt x="276" y="1275"/>
                        </a:lnTo>
                        <a:lnTo>
                          <a:pt x="300" y="1254"/>
                        </a:lnTo>
                        <a:lnTo>
                          <a:pt x="345" y="1243"/>
                        </a:lnTo>
                        <a:lnTo>
                          <a:pt x="321" y="1217"/>
                        </a:lnTo>
                        <a:lnTo>
                          <a:pt x="313" y="1182"/>
                        </a:lnTo>
                        <a:lnTo>
                          <a:pt x="328" y="1143"/>
                        </a:lnTo>
                        <a:lnTo>
                          <a:pt x="326" y="1086"/>
                        </a:lnTo>
                        <a:lnTo>
                          <a:pt x="313" y="1045"/>
                        </a:lnTo>
                        <a:lnTo>
                          <a:pt x="300" y="1024"/>
                        </a:lnTo>
                        <a:lnTo>
                          <a:pt x="297" y="993"/>
                        </a:lnTo>
                        <a:lnTo>
                          <a:pt x="313" y="956"/>
                        </a:lnTo>
                        <a:lnTo>
                          <a:pt x="307" y="930"/>
                        </a:lnTo>
                        <a:lnTo>
                          <a:pt x="276" y="886"/>
                        </a:lnTo>
                        <a:lnTo>
                          <a:pt x="277" y="861"/>
                        </a:lnTo>
                        <a:lnTo>
                          <a:pt x="290" y="838"/>
                        </a:lnTo>
                        <a:lnTo>
                          <a:pt x="319" y="807"/>
                        </a:lnTo>
                        <a:lnTo>
                          <a:pt x="308" y="782"/>
                        </a:lnTo>
                        <a:lnTo>
                          <a:pt x="287" y="730"/>
                        </a:lnTo>
                        <a:lnTo>
                          <a:pt x="271" y="695"/>
                        </a:lnTo>
                        <a:lnTo>
                          <a:pt x="271" y="657"/>
                        </a:lnTo>
                        <a:lnTo>
                          <a:pt x="328" y="637"/>
                        </a:lnTo>
                        <a:lnTo>
                          <a:pt x="334" y="601"/>
                        </a:lnTo>
                        <a:lnTo>
                          <a:pt x="328" y="580"/>
                        </a:lnTo>
                        <a:lnTo>
                          <a:pt x="313" y="562"/>
                        </a:lnTo>
                        <a:lnTo>
                          <a:pt x="315" y="530"/>
                        </a:lnTo>
                        <a:lnTo>
                          <a:pt x="313" y="493"/>
                        </a:lnTo>
                        <a:lnTo>
                          <a:pt x="297" y="474"/>
                        </a:lnTo>
                        <a:lnTo>
                          <a:pt x="284" y="449"/>
                        </a:lnTo>
                        <a:lnTo>
                          <a:pt x="294" y="424"/>
                        </a:lnTo>
                        <a:lnTo>
                          <a:pt x="307" y="395"/>
                        </a:lnTo>
                        <a:lnTo>
                          <a:pt x="307" y="377"/>
                        </a:lnTo>
                        <a:lnTo>
                          <a:pt x="287" y="351"/>
                        </a:lnTo>
                        <a:lnTo>
                          <a:pt x="282" y="330"/>
                        </a:lnTo>
                        <a:lnTo>
                          <a:pt x="287" y="314"/>
                        </a:lnTo>
                        <a:lnTo>
                          <a:pt x="307" y="301"/>
                        </a:lnTo>
                        <a:lnTo>
                          <a:pt x="308" y="280"/>
                        </a:lnTo>
                        <a:lnTo>
                          <a:pt x="303" y="269"/>
                        </a:lnTo>
                        <a:lnTo>
                          <a:pt x="282" y="237"/>
                        </a:lnTo>
                        <a:lnTo>
                          <a:pt x="276" y="201"/>
                        </a:lnTo>
                        <a:lnTo>
                          <a:pt x="277" y="174"/>
                        </a:lnTo>
                        <a:lnTo>
                          <a:pt x="297" y="149"/>
                        </a:lnTo>
                        <a:lnTo>
                          <a:pt x="347" y="95"/>
                        </a:lnTo>
                        <a:lnTo>
                          <a:pt x="363" y="49"/>
                        </a:lnTo>
                        <a:lnTo>
                          <a:pt x="363" y="12"/>
                        </a:lnTo>
                        <a:lnTo>
                          <a:pt x="347" y="0"/>
                        </a:lnTo>
                        <a:lnTo>
                          <a:pt x="321" y="12"/>
                        </a:lnTo>
                        <a:lnTo>
                          <a:pt x="258" y="51"/>
                        </a:lnTo>
                        <a:lnTo>
                          <a:pt x="200" y="77"/>
                        </a:lnTo>
                        <a:lnTo>
                          <a:pt x="140" y="101"/>
                        </a:lnTo>
                        <a:lnTo>
                          <a:pt x="100" y="114"/>
                        </a:lnTo>
                        <a:lnTo>
                          <a:pt x="65" y="12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5" name="Freeform 356">
                    <a:extLst>
                      <a:ext uri="{FF2B5EF4-FFF2-40B4-BE49-F238E27FC236}">
                        <a16:creationId xmlns:a16="http://schemas.microsoft.com/office/drawing/2014/main" id="{A5274D71-B49A-4B78-902B-217DD1A53503}"/>
                      </a:ext>
                    </a:extLst>
                  </p:cNvPr>
                  <p:cNvSpPr>
                    <a:spLocks/>
                  </p:cNvSpPr>
                  <p:nvPr/>
                </p:nvSpPr>
                <p:spPr bwMode="auto">
                  <a:xfrm>
                    <a:off x="4036" y="1066"/>
                    <a:ext cx="217" cy="459"/>
                  </a:xfrm>
                  <a:custGeom>
                    <a:avLst/>
                    <a:gdLst>
                      <a:gd name="T0" fmla="*/ 0 w 650"/>
                      <a:gd name="T1" fmla="*/ 0 h 1377"/>
                      <a:gd name="T2" fmla="*/ 0 w 650"/>
                      <a:gd name="T3" fmla="*/ 0 h 1377"/>
                      <a:gd name="T4" fmla="*/ 0 w 650"/>
                      <a:gd name="T5" fmla="*/ 0 h 1377"/>
                      <a:gd name="T6" fmla="*/ 0 w 650"/>
                      <a:gd name="T7" fmla="*/ 0 h 1377"/>
                      <a:gd name="T8" fmla="*/ 0 w 650"/>
                      <a:gd name="T9" fmla="*/ 0 h 1377"/>
                      <a:gd name="T10" fmla="*/ 0 w 650"/>
                      <a:gd name="T11" fmla="*/ 0 h 1377"/>
                      <a:gd name="T12" fmla="*/ 0 w 650"/>
                      <a:gd name="T13" fmla="*/ 0 h 1377"/>
                      <a:gd name="T14" fmla="*/ 0 w 650"/>
                      <a:gd name="T15" fmla="*/ 0 h 1377"/>
                      <a:gd name="T16" fmla="*/ 0 w 650"/>
                      <a:gd name="T17" fmla="*/ 0 h 1377"/>
                      <a:gd name="T18" fmla="*/ 0 w 650"/>
                      <a:gd name="T19" fmla="*/ 0 h 1377"/>
                      <a:gd name="T20" fmla="*/ 0 w 650"/>
                      <a:gd name="T21" fmla="*/ 0 h 1377"/>
                      <a:gd name="T22" fmla="*/ 0 w 650"/>
                      <a:gd name="T23" fmla="*/ 0 h 1377"/>
                      <a:gd name="T24" fmla="*/ 0 w 650"/>
                      <a:gd name="T25" fmla="*/ 0 h 1377"/>
                      <a:gd name="T26" fmla="*/ 0 w 650"/>
                      <a:gd name="T27" fmla="*/ 0 h 1377"/>
                      <a:gd name="T28" fmla="*/ 0 w 650"/>
                      <a:gd name="T29" fmla="*/ 0 h 1377"/>
                      <a:gd name="T30" fmla="*/ 0 w 650"/>
                      <a:gd name="T31" fmla="*/ 0 h 1377"/>
                      <a:gd name="T32" fmla="*/ 0 w 650"/>
                      <a:gd name="T33" fmla="*/ 0 h 1377"/>
                      <a:gd name="T34" fmla="*/ 0 w 650"/>
                      <a:gd name="T35" fmla="*/ 0 h 1377"/>
                      <a:gd name="T36" fmla="*/ 0 w 650"/>
                      <a:gd name="T37" fmla="*/ 0 h 1377"/>
                      <a:gd name="T38" fmla="*/ 0 w 650"/>
                      <a:gd name="T39" fmla="*/ 0 h 1377"/>
                      <a:gd name="T40" fmla="*/ 0 w 650"/>
                      <a:gd name="T41" fmla="*/ 0 h 1377"/>
                      <a:gd name="T42" fmla="*/ 0 w 650"/>
                      <a:gd name="T43" fmla="*/ 0 h 1377"/>
                      <a:gd name="T44" fmla="*/ 0 w 650"/>
                      <a:gd name="T45" fmla="*/ 0 h 1377"/>
                      <a:gd name="T46" fmla="*/ 0 w 650"/>
                      <a:gd name="T47" fmla="*/ 0 h 1377"/>
                      <a:gd name="T48" fmla="*/ 0 w 650"/>
                      <a:gd name="T49" fmla="*/ 0 h 1377"/>
                      <a:gd name="T50" fmla="*/ 0 w 650"/>
                      <a:gd name="T51" fmla="*/ 0 h 1377"/>
                      <a:gd name="T52" fmla="*/ 0 w 650"/>
                      <a:gd name="T53" fmla="*/ 0 h 1377"/>
                      <a:gd name="T54" fmla="*/ 0 w 650"/>
                      <a:gd name="T55" fmla="*/ 0 h 1377"/>
                      <a:gd name="T56" fmla="*/ 0 w 650"/>
                      <a:gd name="T57" fmla="*/ 0 h 1377"/>
                      <a:gd name="T58" fmla="*/ 0 w 650"/>
                      <a:gd name="T59" fmla="*/ 0 h 1377"/>
                      <a:gd name="T60" fmla="*/ 0 w 650"/>
                      <a:gd name="T61" fmla="*/ 0 h 1377"/>
                      <a:gd name="T62" fmla="*/ 0 w 650"/>
                      <a:gd name="T63" fmla="*/ 0 h 1377"/>
                      <a:gd name="T64" fmla="*/ 0 w 650"/>
                      <a:gd name="T65" fmla="*/ 0 h 1377"/>
                      <a:gd name="T66" fmla="*/ 0 w 650"/>
                      <a:gd name="T67" fmla="*/ 0 h 1377"/>
                      <a:gd name="T68" fmla="*/ 0 w 650"/>
                      <a:gd name="T69" fmla="*/ 0 h 1377"/>
                      <a:gd name="T70" fmla="*/ 0 w 650"/>
                      <a:gd name="T71" fmla="*/ 0 h 1377"/>
                      <a:gd name="T72" fmla="*/ 0 w 650"/>
                      <a:gd name="T73" fmla="*/ 0 h 1377"/>
                      <a:gd name="T74" fmla="*/ 0 w 650"/>
                      <a:gd name="T75" fmla="*/ 0 h 1377"/>
                      <a:gd name="T76" fmla="*/ 0 w 650"/>
                      <a:gd name="T77" fmla="*/ 0 h 1377"/>
                      <a:gd name="T78" fmla="*/ 0 w 650"/>
                      <a:gd name="T79" fmla="*/ 0 h 1377"/>
                      <a:gd name="T80" fmla="*/ 0 w 650"/>
                      <a:gd name="T81" fmla="*/ 0 h 1377"/>
                      <a:gd name="T82" fmla="*/ 0 w 650"/>
                      <a:gd name="T83" fmla="*/ 0 h 1377"/>
                      <a:gd name="T84" fmla="*/ 0 w 650"/>
                      <a:gd name="T85" fmla="*/ 0 h 1377"/>
                      <a:gd name="T86" fmla="*/ 0 w 650"/>
                      <a:gd name="T87" fmla="*/ 0 h 1377"/>
                      <a:gd name="T88" fmla="*/ 0 w 650"/>
                      <a:gd name="T89" fmla="*/ 0 h 1377"/>
                      <a:gd name="T90" fmla="*/ 0 w 650"/>
                      <a:gd name="T91" fmla="*/ 0 h 1377"/>
                      <a:gd name="T92" fmla="*/ 0 w 650"/>
                      <a:gd name="T93" fmla="*/ 0 h 1377"/>
                      <a:gd name="T94" fmla="*/ 0 w 650"/>
                      <a:gd name="T95" fmla="*/ 0 h 137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50"/>
                      <a:gd name="T145" fmla="*/ 0 h 1377"/>
                      <a:gd name="T146" fmla="*/ 650 w 650"/>
                      <a:gd name="T147" fmla="*/ 1377 h 137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50" h="1377">
                        <a:moveTo>
                          <a:pt x="552" y="1246"/>
                        </a:moveTo>
                        <a:lnTo>
                          <a:pt x="524" y="1277"/>
                        </a:lnTo>
                        <a:lnTo>
                          <a:pt x="481" y="1287"/>
                        </a:lnTo>
                        <a:lnTo>
                          <a:pt x="424" y="1293"/>
                        </a:lnTo>
                        <a:lnTo>
                          <a:pt x="363" y="1306"/>
                        </a:lnTo>
                        <a:lnTo>
                          <a:pt x="324" y="1330"/>
                        </a:lnTo>
                        <a:lnTo>
                          <a:pt x="311" y="1343"/>
                        </a:lnTo>
                        <a:lnTo>
                          <a:pt x="298" y="1337"/>
                        </a:lnTo>
                        <a:lnTo>
                          <a:pt x="226" y="1283"/>
                        </a:lnTo>
                        <a:lnTo>
                          <a:pt x="132" y="1208"/>
                        </a:lnTo>
                        <a:lnTo>
                          <a:pt x="100" y="1162"/>
                        </a:lnTo>
                        <a:lnTo>
                          <a:pt x="53" y="1114"/>
                        </a:lnTo>
                        <a:lnTo>
                          <a:pt x="37" y="1077"/>
                        </a:lnTo>
                        <a:lnTo>
                          <a:pt x="0" y="1071"/>
                        </a:lnTo>
                        <a:lnTo>
                          <a:pt x="19" y="1112"/>
                        </a:lnTo>
                        <a:lnTo>
                          <a:pt x="40" y="1151"/>
                        </a:lnTo>
                        <a:lnTo>
                          <a:pt x="100" y="1196"/>
                        </a:lnTo>
                        <a:lnTo>
                          <a:pt x="142" y="1250"/>
                        </a:lnTo>
                        <a:lnTo>
                          <a:pt x="245" y="1314"/>
                        </a:lnTo>
                        <a:lnTo>
                          <a:pt x="307" y="1377"/>
                        </a:lnTo>
                        <a:lnTo>
                          <a:pt x="332" y="1371"/>
                        </a:lnTo>
                        <a:lnTo>
                          <a:pt x="358" y="1340"/>
                        </a:lnTo>
                        <a:lnTo>
                          <a:pt x="392" y="1321"/>
                        </a:lnTo>
                        <a:lnTo>
                          <a:pt x="437" y="1308"/>
                        </a:lnTo>
                        <a:lnTo>
                          <a:pt x="531" y="1300"/>
                        </a:lnTo>
                        <a:lnTo>
                          <a:pt x="558" y="1283"/>
                        </a:lnTo>
                        <a:lnTo>
                          <a:pt x="606" y="1271"/>
                        </a:lnTo>
                        <a:lnTo>
                          <a:pt x="614" y="1250"/>
                        </a:lnTo>
                        <a:lnTo>
                          <a:pt x="600" y="1225"/>
                        </a:lnTo>
                        <a:lnTo>
                          <a:pt x="582" y="1200"/>
                        </a:lnTo>
                        <a:lnTo>
                          <a:pt x="593" y="1169"/>
                        </a:lnTo>
                        <a:lnTo>
                          <a:pt x="606" y="1151"/>
                        </a:lnTo>
                        <a:lnTo>
                          <a:pt x="606" y="1125"/>
                        </a:lnTo>
                        <a:lnTo>
                          <a:pt x="593" y="1083"/>
                        </a:lnTo>
                        <a:lnTo>
                          <a:pt x="587" y="1062"/>
                        </a:lnTo>
                        <a:lnTo>
                          <a:pt x="571" y="1043"/>
                        </a:lnTo>
                        <a:lnTo>
                          <a:pt x="562" y="1021"/>
                        </a:lnTo>
                        <a:lnTo>
                          <a:pt x="571" y="1000"/>
                        </a:lnTo>
                        <a:lnTo>
                          <a:pt x="589" y="983"/>
                        </a:lnTo>
                        <a:lnTo>
                          <a:pt x="587" y="956"/>
                        </a:lnTo>
                        <a:lnTo>
                          <a:pt x="576" y="937"/>
                        </a:lnTo>
                        <a:lnTo>
                          <a:pt x="555" y="908"/>
                        </a:lnTo>
                        <a:lnTo>
                          <a:pt x="543" y="893"/>
                        </a:lnTo>
                        <a:lnTo>
                          <a:pt x="550" y="871"/>
                        </a:lnTo>
                        <a:lnTo>
                          <a:pt x="581" y="853"/>
                        </a:lnTo>
                        <a:lnTo>
                          <a:pt x="593" y="827"/>
                        </a:lnTo>
                        <a:lnTo>
                          <a:pt x="589" y="806"/>
                        </a:lnTo>
                        <a:lnTo>
                          <a:pt x="568" y="771"/>
                        </a:lnTo>
                        <a:lnTo>
                          <a:pt x="545" y="727"/>
                        </a:lnTo>
                        <a:lnTo>
                          <a:pt x="537" y="696"/>
                        </a:lnTo>
                        <a:lnTo>
                          <a:pt x="550" y="683"/>
                        </a:lnTo>
                        <a:lnTo>
                          <a:pt x="582" y="671"/>
                        </a:lnTo>
                        <a:lnTo>
                          <a:pt x="602" y="658"/>
                        </a:lnTo>
                        <a:lnTo>
                          <a:pt x="606" y="619"/>
                        </a:lnTo>
                        <a:lnTo>
                          <a:pt x="582" y="575"/>
                        </a:lnTo>
                        <a:lnTo>
                          <a:pt x="587" y="546"/>
                        </a:lnTo>
                        <a:lnTo>
                          <a:pt x="595" y="519"/>
                        </a:lnTo>
                        <a:lnTo>
                          <a:pt x="574" y="488"/>
                        </a:lnTo>
                        <a:lnTo>
                          <a:pt x="555" y="458"/>
                        </a:lnTo>
                        <a:lnTo>
                          <a:pt x="562" y="440"/>
                        </a:lnTo>
                        <a:lnTo>
                          <a:pt x="574" y="421"/>
                        </a:lnTo>
                        <a:lnTo>
                          <a:pt x="574" y="390"/>
                        </a:lnTo>
                        <a:lnTo>
                          <a:pt x="562" y="371"/>
                        </a:lnTo>
                        <a:lnTo>
                          <a:pt x="550" y="356"/>
                        </a:lnTo>
                        <a:lnTo>
                          <a:pt x="552" y="333"/>
                        </a:lnTo>
                        <a:lnTo>
                          <a:pt x="574" y="321"/>
                        </a:lnTo>
                        <a:lnTo>
                          <a:pt x="587" y="308"/>
                        </a:lnTo>
                        <a:lnTo>
                          <a:pt x="581" y="284"/>
                        </a:lnTo>
                        <a:lnTo>
                          <a:pt x="555" y="253"/>
                        </a:lnTo>
                        <a:lnTo>
                          <a:pt x="545" y="225"/>
                        </a:lnTo>
                        <a:lnTo>
                          <a:pt x="543" y="193"/>
                        </a:lnTo>
                        <a:lnTo>
                          <a:pt x="564" y="163"/>
                        </a:lnTo>
                        <a:lnTo>
                          <a:pt x="608" y="114"/>
                        </a:lnTo>
                        <a:lnTo>
                          <a:pt x="631" y="77"/>
                        </a:lnTo>
                        <a:lnTo>
                          <a:pt x="650" y="46"/>
                        </a:lnTo>
                        <a:lnTo>
                          <a:pt x="644" y="14"/>
                        </a:lnTo>
                        <a:lnTo>
                          <a:pt x="626" y="0"/>
                        </a:lnTo>
                        <a:lnTo>
                          <a:pt x="614" y="3"/>
                        </a:lnTo>
                        <a:lnTo>
                          <a:pt x="593" y="27"/>
                        </a:lnTo>
                        <a:lnTo>
                          <a:pt x="608" y="46"/>
                        </a:lnTo>
                        <a:lnTo>
                          <a:pt x="606" y="77"/>
                        </a:lnTo>
                        <a:lnTo>
                          <a:pt x="576" y="132"/>
                        </a:lnTo>
                        <a:lnTo>
                          <a:pt x="539" y="163"/>
                        </a:lnTo>
                        <a:lnTo>
                          <a:pt x="526" y="182"/>
                        </a:lnTo>
                        <a:lnTo>
                          <a:pt x="518" y="206"/>
                        </a:lnTo>
                        <a:lnTo>
                          <a:pt x="514" y="221"/>
                        </a:lnTo>
                        <a:lnTo>
                          <a:pt x="458" y="264"/>
                        </a:lnTo>
                        <a:lnTo>
                          <a:pt x="408" y="293"/>
                        </a:lnTo>
                        <a:lnTo>
                          <a:pt x="401" y="314"/>
                        </a:lnTo>
                        <a:lnTo>
                          <a:pt x="418" y="319"/>
                        </a:lnTo>
                        <a:lnTo>
                          <a:pt x="493" y="264"/>
                        </a:lnTo>
                        <a:lnTo>
                          <a:pt x="531" y="253"/>
                        </a:lnTo>
                        <a:lnTo>
                          <a:pt x="550" y="288"/>
                        </a:lnTo>
                        <a:lnTo>
                          <a:pt x="555" y="303"/>
                        </a:lnTo>
                        <a:lnTo>
                          <a:pt x="537" y="319"/>
                        </a:lnTo>
                        <a:lnTo>
                          <a:pt x="521" y="332"/>
                        </a:lnTo>
                        <a:lnTo>
                          <a:pt x="518" y="353"/>
                        </a:lnTo>
                        <a:lnTo>
                          <a:pt x="524" y="375"/>
                        </a:lnTo>
                        <a:lnTo>
                          <a:pt x="508" y="393"/>
                        </a:lnTo>
                        <a:lnTo>
                          <a:pt x="461" y="414"/>
                        </a:lnTo>
                        <a:lnTo>
                          <a:pt x="392" y="443"/>
                        </a:lnTo>
                        <a:lnTo>
                          <a:pt x="418" y="453"/>
                        </a:lnTo>
                        <a:lnTo>
                          <a:pt x="489" y="425"/>
                        </a:lnTo>
                        <a:lnTo>
                          <a:pt x="545" y="396"/>
                        </a:lnTo>
                        <a:lnTo>
                          <a:pt x="555" y="403"/>
                        </a:lnTo>
                        <a:lnTo>
                          <a:pt x="550" y="421"/>
                        </a:lnTo>
                        <a:lnTo>
                          <a:pt x="531" y="440"/>
                        </a:lnTo>
                        <a:lnTo>
                          <a:pt x="524" y="458"/>
                        </a:lnTo>
                        <a:lnTo>
                          <a:pt x="532" y="483"/>
                        </a:lnTo>
                        <a:lnTo>
                          <a:pt x="555" y="503"/>
                        </a:lnTo>
                        <a:lnTo>
                          <a:pt x="555" y="519"/>
                        </a:lnTo>
                        <a:lnTo>
                          <a:pt x="518" y="527"/>
                        </a:lnTo>
                        <a:lnTo>
                          <a:pt x="487" y="569"/>
                        </a:lnTo>
                        <a:lnTo>
                          <a:pt x="450" y="593"/>
                        </a:lnTo>
                        <a:lnTo>
                          <a:pt x="399" y="606"/>
                        </a:lnTo>
                        <a:lnTo>
                          <a:pt x="395" y="619"/>
                        </a:lnTo>
                        <a:lnTo>
                          <a:pt x="426" y="614"/>
                        </a:lnTo>
                        <a:lnTo>
                          <a:pt x="493" y="593"/>
                        </a:lnTo>
                        <a:lnTo>
                          <a:pt x="518" y="575"/>
                        </a:lnTo>
                        <a:lnTo>
                          <a:pt x="532" y="556"/>
                        </a:lnTo>
                        <a:lnTo>
                          <a:pt x="555" y="553"/>
                        </a:lnTo>
                        <a:lnTo>
                          <a:pt x="555" y="575"/>
                        </a:lnTo>
                        <a:lnTo>
                          <a:pt x="571" y="596"/>
                        </a:lnTo>
                        <a:lnTo>
                          <a:pt x="582" y="619"/>
                        </a:lnTo>
                        <a:lnTo>
                          <a:pt x="574" y="637"/>
                        </a:lnTo>
                        <a:lnTo>
                          <a:pt x="545" y="650"/>
                        </a:lnTo>
                        <a:lnTo>
                          <a:pt x="518" y="658"/>
                        </a:lnTo>
                        <a:lnTo>
                          <a:pt x="500" y="677"/>
                        </a:lnTo>
                        <a:lnTo>
                          <a:pt x="413" y="703"/>
                        </a:lnTo>
                        <a:lnTo>
                          <a:pt x="351" y="725"/>
                        </a:lnTo>
                        <a:lnTo>
                          <a:pt x="326" y="737"/>
                        </a:lnTo>
                        <a:lnTo>
                          <a:pt x="345" y="753"/>
                        </a:lnTo>
                        <a:lnTo>
                          <a:pt x="382" y="743"/>
                        </a:lnTo>
                        <a:lnTo>
                          <a:pt x="458" y="714"/>
                        </a:lnTo>
                        <a:lnTo>
                          <a:pt x="508" y="700"/>
                        </a:lnTo>
                        <a:lnTo>
                          <a:pt x="521" y="721"/>
                        </a:lnTo>
                        <a:lnTo>
                          <a:pt x="532" y="758"/>
                        </a:lnTo>
                        <a:lnTo>
                          <a:pt x="555" y="790"/>
                        </a:lnTo>
                        <a:lnTo>
                          <a:pt x="558" y="814"/>
                        </a:lnTo>
                        <a:lnTo>
                          <a:pt x="555" y="837"/>
                        </a:lnTo>
                        <a:lnTo>
                          <a:pt x="531" y="846"/>
                        </a:lnTo>
                        <a:lnTo>
                          <a:pt x="487" y="856"/>
                        </a:lnTo>
                        <a:lnTo>
                          <a:pt x="431" y="882"/>
                        </a:lnTo>
                        <a:lnTo>
                          <a:pt x="349" y="893"/>
                        </a:lnTo>
                        <a:lnTo>
                          <a:pt x="318" y="908"/>
                        </a:lnTo>
                        <a:lnTo>
                          <a:pt x="339" y="919"/>
                        </a:lnTo>
                        <a:lnTo>
                          <a:pt x="411" y="908"/>
                        </a:lnTo>
                        <a:lnTo>
                          <a:pt x="461" y="890"/>
                        </a:lnTo>
                        <a:lnTo>
                          <a:pt x="495" y="877"/>
                        </a:lnTo>
                        <a:lnTo>
                          <a:pt x="524" y="871"/>
                        </a:lnTo>
                        <a:lnTo>
                          <a:pt x="521" y="893"/>
                        </a:lnTo>
                        <a:lnTo>
                          <a:pt x="532" y="925"/>
                        </a:lnTo>
                        <a:lnTo>
                          <a:pt x="552" y="943"/>
                        </a:lnTo>
                        <a:lnTo>
                          <a:pt x="555" y="964"/>
                        </a:lnTo>
                        <a:lnTo>
                          <a:pt x="555" y="983"/>
                        </a:lnTo>
                        <a:lnTo>
                          <a:pt x="531" y="993"/>
                        </a:lnTo>
                        <a:lnTo>
                          <a:pt x="482" y="996"/>
                        </a:lnTo>
                        <a:lnTo>
                          <a:pt x="450" y="1006"/>
                        </a:lnTo>
                        <a:lnTo>
                          <a:pt x="374" y="1032"/>
                        </a:lnTo>
                        <a:lnTo>
                          <a:pt x="332" y="1033"/>
                        </a:lnTo>
                        <a:lnTo>
                          <a:pt x="318" y="1051"/>
                        </a:lnTo>
                        <a:lnTo>
                          <a:pt x="337" y="1058"/>
                        </a:lnTo>
                        <a:lnTo>
                          <a:pt x="374" y="1050"/>
                        </a:lnTo>
                        <a:lnTo>
                          <a:pt x="431" y="1033"/>
                        </a:lnTo>
                        <a:lnTo>
                          <a:pt x="461" y="1021"/>
                        </a:lnTo>
                        <a:lnTo>
                          <a:pt x="502" y="1012"/>
                        </a:lnTo>
                        <a:lnTo>
                          <a:pt x="532" y="1014"/>
                        </a:lnTo>
                        <a:lnTo>
                          <a:pt x="543" y="1014"/>
                        </a:lnTo>
                        <a:lnTo>
                          <a:pt x="543" y="1043"/>
                        </a:lnTo>
                        <a:lnTo>
                          <a:pt x="552" y="1058"/>
                        </a:lnTo>
                        <a:lnTo>
                          <a:pt x="495" y="1071"/>
                        </a:lnTo>
                        <a:lnTo>
                          <a:pt x="445" y="1108"/>
                        </a:lnTo>
                        <a:lnTo>
                          <a:pt x="389" y="1127"/>
                        </a:lnTo>
                        <a:lnTo>
                          <a:pt x="351" y="1133"/>
                        </a:lnTo>
                        <a:lnTo>
                          <a:pt x="319" y="1150"/>
                        </a:lnTo>
                        <a:lnTo>
                          <a:pt x="332" y="1162"/>
                        </a:lnTo>
                        <a:lnTo>
                          <a:pt x="363" y="1151"/>
                        </a:lnTo>
                        <a:lnTo>
                          <a:pt x="399" y="1140"/>
                        </a:lnTo>
                        <a:lnTo>
                          <a:pt x="439" y="1133"/>
                        </a:lnTo>
                        <a:lnTo>
                          <a:pt x="474" y="1112"/>
                        </a:lnTo>
                        <a:lnTo>
                          <a:pt x="493" y="1093"/>
                        </a:lnTo>
                        <a:lnTo>
                          <a:pt x="518" y="1090"/>
                        </a:lnTo>
                        <a:lnTo>
                          <a:pt x="550" y="1090"/>
                        </a:lnTo>
                        <a:lnTo>
                          <a:pt x="558" y="1093"/>
                        </a:lnTo>
                        <a:lnTo>
                          <a:pt x="568" y="1114"/>
                        </a:lnTo>
                        <a:lnTo>
                          <a:pt x="574" y="1140"/>
                        </a:lnTo>
                        <a:lnTo>
                          <a:pt x="568" y="1162"/>
                        </a:lnTo>
                        <a:lnTo>
                          <a:pt x="555" y="1175"/>
                        </a:lnTo>
                        <a:lnTo>
                          <a:pt x="545" y="1206"/>
                        </a:lnTo>
                        <a:lnTo>
                          <a:pt x="555" y="1219"/>
                        </a:lnTo>
                        <a:lnTo>
                          <a:pt x="568" y="1232"/>
                        </a:lnTo>
                        <a:lnTo>
                          <a:pt x="568" y="1243"/>
                        </a:lnTo>
                        <a:lnTo>
                          <a:pt x="552" y="12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6" name="Freeform 357">
                    <a:extLst>
                      <a:ext uri="{FF2B5EF4-FFF2-40B4-BE49-F238E27FC236}">
                        <a16:creationId xmlns:a16="http://schemas.microsoft.com/office/drawing/2014/main" id="{8C8E0035-903F-44AD-B0C1-4B1F762C38FF}"/>
                      </a:ext>
                    </a:extLst>
                  </p:cNvPr>
                  <p:cNvSpPr>
                    <a:spLocks/>
                  </p:cNvSpPr>
                  <p:nvPr/>
                </p:nvSpPr>
                <p:spPr bwMode="auto">
                  <a:xfrm>
                    <a:off x="4151" y="1460"/>
                    <a:ext cx="62" cy="20"/>
                  </a:xfrm>
                  <a:custGeom>
                    <a:avLst/>
                    <a:gdLst>
                      <a:gd name="T0" fmla="*/ 0 w 187"/>
                      <a:gd name="T1" fmla="*/ 0 h 61"/>
                      <a:gd name="T2" fmla="*/ 0 w 187"/>
                      <a:gd name="T3" fmla="*/ 0 h 61"/>
                      <a:gd name="T4" fmla="*/ 0 w 187"/>
                      <a:gd name="T5" fmla="*/ 0 h 61"/>
                      <a:gd name="T6" fmla="*/ 0 w 187"/>
                      <a:gd name="T7" fmla="*/ 0 h 61"/>
                      <a:gd name="T8" fmla="*/ 0 w 187"/>
                      <a:gd name="T9" fmla="*/ 0 h 61"/>
                      <a:gd name="T10" fmla="*/ 0 w 187"/>
                      <a:gd name="T11" fmla="*/ 0 h 61"/>
                      <a:gd name="T12" fmla="*/ 0 w 187"/>
                      <a:gd name="T13" fmla="*/ 0 h 61"/>
                      <a:gd name="T14" fmla="*/ 0 w 187"/>
                      <a:gd name="T15" fmla="*/ 0 h 61"/>
                      <a:gd name="T16" fmla="*/ 0 w 187"/>
                      <a:gd name="T17" fmla="*/ 0 h 61"/>
                      <a:gd name="T18" fmla="*/ 0 w 187"/>
                      <a:gd name="T19" fmla="*/ 0 h 61"/>
                      <a:gd name="T20" fmla="*/ 0 w 187"/>
                      <a:gd name="T21" fmla="*/ 0 h 61"/>
                      <a:gd name="T22" fmla="*/ 0 w 187"/>
                      <a:gd name="T23" fmla="*/ 0 h 61"/>
                      <a:gd name="T24" fmla="*/ 0 w 187"/>
                      <a:gd name="T25" fmla="*/ 0 h 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7"/>
                      <a:gd name="T40" fmla="*/ 0 h 61"/>
                      <a:gd name="T41" fmla="*/ 187 w 187"/>
                      <a:gd name="T42" fmla="*/ 61 h 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7" h="61">
                        <a:moveTo>
                          <a:pt x="0" y="50"/>
                        </a:moveTo>
                        <a:lnTo>
                          <a:pt x="74" y="47"/>
                        </a:lnTo>
                        <a:lnTo>
                          <a:pt x="103" y="31"/>
                        </a:lnTo>
                        <a:lnTo>
                          <a:pt x="128" y="12"/>
                        </a:lnTo>
                        <a:lnTo>
                          <a:pt x="174" y="0"/>
                        </a:lnTo>
                        <a:lnTo>
                          <a:pt x="187" y="12"/>
                        </a:lnTo>
                        <a:lnTo>
                          <a:pt x="167" y="18"/>
                        </a:lnTo>
                        <a:lnTo>
                          <a:pt x="135" y="36"/>
                        </a:lnTo>
                        <a:lnTo>
                          <a:pt x="117" y="47"/>
                        </a:lnTo>
                        <a:lnTo>
                          <a:pt x="87" y="55"/>
                        </a:lnTo>
                        <a:lnTo>
                          <a:pt x="40" y="60"/>
                        </a:lnTo>
                        <a:lnTo>
                          <a:pt x="3" y="61"/>
                        </a:lnTo>
                        <a:lnTo>
                          <a:pt x="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7" name="Freeform 358">
                    <a:extLst>
                      <a:ext uri="{FF2B5EF4-FFF2-40B4-BE49-F238E27FC236}">
                        <a16:creationId xmlns:a16="http://schemas.microsoft.com/office/drawing/2014/main" id="{BA558548-9D08-44BD-88F4-81C1BA5F50A4}"/>
                      </a:ext>
                    </a:extLst>
                  </p:cNvPr>
                  <p:cNvSpPr>
                    <a:spLocks/>
                  </p:cNvSpPr>
                  <p:nvPr/>
                </p:nvSpPr>
                <p:spPr bwMode="auto">
                  <a:xfrm>
                    <a:off x="4055" y="1011"/>
                    <a:ext cx="182" cy="99"/>
                  </a:xfrm>
                  <a:custGeom>
                    <a:avLst/>
                    <a:gdLst>
                      <a:gd name="T0" fmla="*/ 0 w 545"/>
                      <a:gd name="T1" fmla="*/ 0 h 296"/>
                      <a:gd name="T2" fmla="*/ 0 w 545"/>
                      <a:gd name="T3" fmla="*/ 0 h 296"/>
                      <a:gd name="T4" fmla="*/ 0 w 545"/>
                      <a:gd name="T5" fmla="*/ 0 h 296"/>
                      <a:gd name="T6" fmla="*/ 0 w 545"/>
                      <a:gd name="T7" fmla="*/ 0 h 296"/>
                      <a:gd name="T8" fmla="*/ 0 w 545"/>
                      <a:gd name="T9" fmla="*/ 0 h 296"/>
                      <a:gd name="T10" fmla="*/ 0 w 545"/>
                      <a:gd name="T11" fmla="*/ 0 h 296"/>
                      <a:gd name="T12" fmla="*/ 0 w 545"/>
                      <a:gd name="T13" fmla="*/ 0 h 296"/>
                      <a:gd name="T14" fmla="*/ 0 w 545"/>
                      <a:gd name="T15" fmla="*/ 0 h 296"/>
                      <a:gd name="T16" fmla="*/ 0 w 545"/>
                      <a:gd name="T17" fmla="*/ 0 h 296"/>
                      <a:gd name="T18" fmla="*/ 0 w 545"/>
                      <a:gd name="T19" fmla="*/ 0 h 296"/>
                      <a:gd name="T20" fmla="*/ 0 w 545"/>
                      <a:gd name="T21" fmla="*/ 0 h 296"/>
                      <a:gd name="T22" fmla="*/ 0 w 545"/>
                      <a:gd name="T23" fmla="*/ 0 h 296"/>
                      <a:gd name="T24" fmla="*/ 0 w 545"/>
                      <a:gd name="T25" fmla="*/ 0 h 296"/>
                      <a:gd name="T26" fmla="*/ 0 w 545"/>
                      <a:gd name="T27" fmla="*/ 0 h 296"/>
                      <a:gd name="T28" fmla="*/ 0 w 545"/>
                      <a:gd name="T29" fmla="*/ 0 h 296"/>
                      <a:gd name="T30" fmla="*/ 0 w 545"/>
                      <a:gd name="T31" fmla="*/ 0 h 296"/>
                      <a:gd name="T32" fmla="*/ 0 w 545"/>
                      <a:gd name="T33" fmla="*/ 0 h 296"/>
                      <a:gd name="T34" fmla="*/ 0 w 545"/>
                      <a:gd name="T35" fmla="*/ 0 h 296"/>
                      <a:gd name="T36" fmla="*/ 0 w 545"/>
                      <a:gd name="T37" fmla="*/ 0 h 296"/>
                      <a:gd name="T38" fmla="*/ 0 w 545"/>
                      <a:gd name="T39" fmla="*/ 0 h 296"/>
                      <a:gd name="T40" fmla="*/ 0 w 545"/>
                      <a:gd name="T41" fmla="*/ 0 h 296"/>
                      <a:gd name="T42" fmla="*/ 0 w 545"/>
                      <a:gd name="T43" fmla="*/ 0 h 296"/>
                      <a:gd name="T44" fmla="*/ 0 w 545"/>
                      <a:gd name="T45" fmla="*/ 0 h 296"/>
                      <a:gd name="T46" fmla="*/ 0 w 545"/>
                      <a:gd name="T47" fmla="*/ 0 h 296"/>
                      <a:gd name="T48" fmla="*/ 0 w 545"/>
                      <a:gd name="T49" fmla="*/ 0 h 296"/>
                      <a:gd name="T50" fmla="*/ 0 w 545"/>
                      <a:gd name="T51" fmla="*/ 0 h 2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45"/>
                      <a:gd name="T79" fmla="*/ 0 h 296"/>
                      <a:gd name="T80" fmla="*/ 545 w 545"/>
                      <a:gd name="T81" fmla="*/ 296 h 29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45" h="296">
                        <a:moveTo>
                          <a:pt x="17" y="34"/>
                        </a:moveTo>
                        <a:lnTo>
                          <a:pt x="82" y="38"/>
                        </a:lnTo>
                        <a:lnTo>
                          <a:pt x="150" y="40"/>
                        </a:lnTo>
                        <a:lnTo>
                          <a:pt x="195" y="40"/>
                        </a:lnTo>
                        <a:lnTo>
                          <a:pt x="230" y="32"/>
                        </a:lnTo>
                        <a:lnTo>
                          <a:pt x="287" y="16"/>
                        </a:lnTo>
                        <a:lnTo>
                          <a:pt x="313" y="0"/>
                        </a:lnTo>
                        <a:lnTo>
                          <a:pt x="351" y="21"/>
                        </a:lnTo>
                        <a:lnTo>
                          <a:pt x="411" y="63"/>
                        </a:lnTo>
                        <a:lnTo>
                          <a:pt x="455" y="93"/>
                        </a:lnTo>
                        <a:lnTo>
                          <a:pt x="511" y="133"/>
                        </a:lnTo>
                        <a:lnTo>
                          <a:pt x="545" y="163"/>
                        </a:lnTo>
                        <a:lnTo>
                          <a:pt x="514" y="190"/>
                        </a:lnTo>
                        <a:lnTo>
                          <a:pt x="482" y="219"/>
                        </a:lnTo>
                        <a:lnTo>
                          <a:pt x="432" y="240"/>
                        </a:lnTo>
                        <a:lnTo>
                          <a:pt x="380" y="262"/>
                        </a:lnTo>
                        <a:lnTo>
                          <a:pt x="332" y="281"/>
                        </a:lnTo>
                        <a:lnTo>
                          <a:pt x="288" y="288"/>
                        </a:lnTo>
                        <a:lnTo>
                          <a:pt x="242" y="296"/>
                        </a:lnTo>
                        <a:lnTo>
                          <a:pt x="185" y="256"/>
                        </a:lnTo>
                        <a:lnTo>
                          <a:pt x="142" y="221"/>
                        </a:lnTo>
                        <a:lnTo>
                          <a:pt x="92" y="177"/>
                        </a:lnTo>
                        <a:lnTo>
                          <a:pt x="50" y="133"/>
                        </a:lnTo>
                        <a:lnTo>
                          <a:pt x="19" y="103"/>
                        </a:lnTo>
                        <a:lnTo>
                          <a:pt x="0" y="59"/>
                        </a:lnTo>
                        <a:lnTo>
                          <a:pt x="17" y="34"/>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8" name="Freeform 359">
                    <a:extLst>
                      <a:ext uri="{FF2B5EF4-FFF2-40B4-BE49-F238E27FC236}">
                        <a16:creationId xmlns:a16="http://schemas.microsoft.com/office/drawing/2014/main" id="{15563783-6DA9-44FE-88B3-51F0D1DF6202}"/>
                      </a:ext>
                    </a:extLst>
                  </p:cNvPr>
                  <p:cNvSpPr>
                    <a:spLocks/>
                  </p:cNvSpPr>
                  <p:nvPr/>
                </p:nvSpPr>
                <p:spPr bwMode="auto">
                  <a:xfrm>
                    <a:off x="4051" y="1008"/>
                    <a:ext cx="196" cy="115"/>
                  </a:xfrm>
                  <a:custGeom>
                    <a:avLst/>
                    <a:gdLst>
                      <a:gd name="T0" fmla="*/ 0 w 588"/>
                      <a:gd name="T1" fmla="*/ 0 h 344"/>
                      <a:gd name="T2" fmla="*/ 0 w 588"/>
                      <a:gd name="T3" fmla="*/ 0 h 344"/>
                      <a:gd name="T4" fmla="*/ 0 w 588"/>
                      <a:gd name="T5" fmla="*/ 0 h 344"/>
                      <a:gd name="T6" fmla="*/ 0 w 588"/>
                      <a:gd name="T7" fmla="*/ 0 h 344"/>
                      <a:gd name="T8" fmla="*/ 0 w 588"/>
                      <a:gd name="T9" fmla="*/ 0 h 344"/>
                      <a:gd name="T10" fmla="*/ 0 w 588"/>
                      <a:gd name="T11" fmla="*/ 0 h 344"/>
                      <a:gd name="T12" fmla="*/ 0 w 588"/>
                      <a:gd name="T13" fmla="*/ 0 h 344"/>
                      <a:gd name="T14" fmla="*/ 0 w 588"/>
                      <a:gd name="T15" fmla="*/ 0 h 344"/>
                      <a:gd name="T16" fmla="*/ 0 w 588"/>
                      <a:gd name="T17" fmla="*/ 0 h 344"/>
                      <a:gd name="T18" fmla="*/ 0 w 588"/>
                      <a:gd name="T19" fmla="*/ 0 h 344"/>
                      <a:gd name="T20" fmla="*/ 0 w 588"/>
                      <a:gd name="T21" fmla="*/ 0 h 344"/>
                      <a:gd name="T22" fmla="*/ 0 w 588"/>
                      <a:gd name="T23" fmla="*/ 0 h 344"/>
                      <a:gd name="T24" fmla="*/ 0 w 588"/>
                      <a:gd name="T25" fmla="*/ 0 h 344"/>
                      <a:gd name="T26" fmla="*/ 0 w 588"/>
                      <a:gd name="T27" fmla="*/ 0 h 344"/>
                      <a:gd name="T28" fmla="*/ 0 w 588"/>
                      <a:gd name="T29" fmla="*/ 0 h 344"/>
                      <a:gd name="T30" fmla="*/ 0 w 588"/>
                      <a:gd name="T31" fmla="*/ 0 h 344"/>
                      <a:gd name="T32" fmla="*/ 0 w 588"/>
                      <a:gd name="T33" fmla="*/ 0 h 344"/>
                      <a:gd name="T34" fmla="*/ 0 w 588"/>
                      <a:gd name="T35" fmla="*/ 0 h 344"/>
                      <a:gd name="T36" fmla="*/ 0 w 588"/>
                      <a:gd name="T37" fmla="*/ 0 h 344"/>
                      <a:gd name="T38" fmla="*/ 0 w 588"/>
                      <a:gd name="T39" fmla="*/ 0 h 344"/>
                      <a:gd name="T40" fmla="*/ 0 w 588"/>
                      <a:gd name="T41" fmla="*/ 0 h 344"/>
                      <a:gd name="T42" fmla="*/ 0 w 588"/>
                      <a:gd name="T43" fmla="*/ 0 h 344"/>
                      <a:gd name="T44" fmla="*/ 0 w 588"/>
                      <a:gd name="T45" fmla="*/ 0 h 344"/>
                      <a:gd name="T46" fmla="*/ 0 w 588"/>
                      <a:gd name="T47" fmla="*/ 0 h 344"/>
                      <a:gd name="T48" fmla="*/ 0 w 588"/>
                      <a:gd name="T49" fmla="*/ 0 h 344"/>
                      <a:gd name="T50" fmla="*/ 0 w 588"/>
                      <a:gd name="T51" fmla="*/ 0 h 344"/>
                      <a:gd name="T52" fmla="*/ 0 w 588"/>
                      <a:gd name="T53" fmla="*/ 0 h 344"/>
                      <a:gd name="T54" fmla="*/ 0 w 588"/>
                      <a:gd name="T55" fmla="*/ 0 h 344"/>
                      <a:gd name="T56" fmla="*/ 0 w 588"/>
                      <a:gd name="T57" fmla="*/ 0 h 344"/>
                      <a:gd name="T58" fmla="*/ 0 w 588"/>
                      <a:gd name="T59" fmla="*/ 0 h 344"/>
                      <a:gd name="T60" fmla="*/ 0 w 588"/>
                      <a:gd name="T61" fmla="*/ 0 h 344"/>
                      <a:gd name="T62" fmla="*/ 0 w 588"/>
                      <a:gd name="T63" fmla="*/ 0 h 344"/>
                      <a:gd name="T64" fmla="*/ 0 w 588"/>
                      <a:gd name="T65" fmla="*/ 0 h 344"/>
                      <a:gd name="T66" fmla="*/ 0 w 588"/>
                      <a:gd name="T67" fmla="*/ 0 h 344"/>
                      <a:gd name="T68" fmla="*/ 0 w 588"/>
                      <a:gd name="T69" fmla="*/ 0 h 344"/>
                      <a:gd name="T70" fmla="*/ 0 w 588"/>
                      <a:gd name="T71" fmla="*/ 0 h 344"/>
                      <a:gd name="T72" fmla="*/ 0 w 588"/>
                      <a:gd name="T73" fmla="*/ 0 h 344"/>
                      <a:gd name="T74" fmla="*/ 0 w 588"/>
                      <a:gd name="T75" fmla="*/ 0 h 344"/>
                      <a:gd name="T76" fmla="*/ 0 w 588"/>
                      <a:gd name="T77" fmla="*/ 0 h 344"/>
                      <a:gd name="T78" fmla="*/ 0 w 588"/>
                      <a:gd name="T79" fmla="*/ 0 h 344"/>
                      <a:gd name="T80" fmla="*/ 0 w 588"/>
                      <a:gd name="T81" fmla="*/ 0 h 344"/>
                      <a:gd name="T82" fmla="*/ 0 w 588"/>
                      <a:gd name="T83" fmla="*/ 0 h 344"/>
                      <a:gd name="T84" fmla="*/ 0 w 588"/>
                      <a:gd name="T85" fmla="*/ 0 h 344"/>
                      <a:gd name="T86" fmla="*/ 0 w 588"/>
                      <a:gd name="T87" fmla="*/ 0 h 344"/>
                      <a:gd name="T88" fmla="*/ 0 w 588"/>
                      <a:gd name="T89" fmla="*/ 0 h 344"/>
                      <a:gd name="T90" fmla="*/ 0 w 588"/>
                      <a:gd name="T91" fmla="*/ 0 h 344"/>
                      <a:gd name="T92" fmla="*/ 0 w 588"/>
                      <a:gd name="T93" fmla="*/ 0 h 344"/>
                      <a:gd name="T94" fmla="*/ 0 w 588"/>
                      <a:gd name="T95" fmla="*/ 0 h 344"/>
                      <a:gd name="T96" fmla="*/ 0 w 588"/>
                      <a:gd name="T97" fmla="*/ 0 h 344"/>
                      <a:gd name="T98" fmla="*/ 0 w 588"/>
                      <a:gd name="T99" fmla="*/ 0 h 344"/>
                      <a:gd name="T100" fmla="*/ 0 w 588"/>
                      <a:gd name="T101" fmla="*/ 0 h 344"/>
                      <a:gd name="T102" fmla="*/ 0 w 588"/>
                      <a:gd name="T103" fmla="*/ 0 h 344"/>
                      <a:gd name="T104" fmla="*/ 0 w 588"/>
                      <a:gd name="T105" fmla="*/ 0 h 344"/>
                      <a:gd name="T106" fmla="*/ 0 w 588"/>
                      <a:gd name="T107" fmla="*/ 0 h 344"/>
                      <a:gd name="T108" fmla="*/ 0 w 588"/>
                      <a:gd name="T109" fmla="*/ 0 h 344"/>
                      <a:gd name="T110" fmla="*/ 0 w 588"/>
                      <a:gd name="T111" fmla="*/ 0 h 34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88"/>
                      <a:gd name="T169" fmla="*/ 0 h 344"/>
                      <a:gd name="T170" fmla="*/ 588 w 588"/>
                      <a:gd name="T171" fmla="*/ 344 h 34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88" h="344">
                        <a:moveTo>
                          <a:pt x="288" y="294"/>
                        </a:moveTo>
                        <a:lnTo>
                          <a:pt x="381" y="269"/>
                        </a:lnTo>
                        <a:lnTo>
                          <a:pt x="457" y="236"/>
                        </a:lnTo>
                        <a:lnTo>
                          <a:pt x="510" y="198"/>
                        </a:lnTo>
                        <a:lnTo>
                          <a:pt x="531" y="176"/>
                        </a:lnTo>
                        <a:lnTo>
                          <a:pt x="454" y="105"/>
                        </a:lnTo>
                        <a:lnTo>
                          <a:pt x="391" y="66"/>
                        </a:lnTo>
                        <a:lnTo>
                          <a:pt x="331" y="29"/>
                        </a:lnTo>
                        <a:lnTo>
                          <a:pt x="318" y="29"/>
                        </a:lnTo>
                        <a:lnTo>
                          <a:pt x="281" y="42"/>
                        </a:lnTo>
                        <a:lnTo>
                          <a:pt x="231" y="56"/>
                        </a:lnTo>
                        <a:lnTo>
                          <a:pt x="141" y="63"/>
                        </a:lnTo>
                        <a:lnTo>
                          <a:pt x="54" y="61"/>
                        </a:lnTo>
                        <a:lnTo>
                          <a:pt x="31" y="63"/>
                        </a:lnTo>
                        <a:lnTo>
                          <a:pt x="31" y="79"/>
                        </a:lnTo>
                        <a:lnTo>
                          <a:pt x="49" y="105"/>
                        </a:lnTo>
                        <a:lnTo>
                          <a:pt x="85" y="150"/>
                        </a:lnTo>
                        <a:lnTo>
                          <a:pt x="131" y="187"/>
                        </a:lnTo>
                        <a:lnTo>
                          <a:pt x="188" y="242"/>
                        </a:lnTo>
                        <a:lnTo>
                          <a:pt x="241" y="282"/>
                        </a:lnTo>
                        <a:lnTo>
                          <a:pt x="275" y="305"/>
                        </a:lnTo>
                        <a:lnTo>
                          <a:pt x="285" y="329"/>
                        </a:lnTo>
                        <a:lnTo>
                          <a:pt x="273" y="344"/>
                        </a:lnTo>
                        <a:lnTo>
                          <a:pt x="254" y="336"/>
                        </a:lnTo>
                        <a:lnTo>
                          <a:pt x="199" y="286"/>
                        </a:lnTo>
                        <a:lnTo>
                          <a:pt x="131" y="229"/>
                        </a:lnTo>
                        <a:lnTo>
                          <a:pt x="81" y="187"/>
                        </a:lnTo>
                        <a:lnTo>
                          <a:pt x="48" y="150"/>
                        </a:lnTo>
                        <a:lnTo>
                          <a:pt x="19" y="111"/>
                        </a:lnTo>
                        <a:lnTo>
                          <a:pt x="6" y="85"/>
                        </a:lnTo>
                        <a:lnTo>
                          <a:pt x="0" y="56"/>
                        </a:lnTo>
                        <a:lnTo>
                          <a:pt x="8" y="37"/>
                        </a:lnTo>
                        <a:lnTo>
                          <a:pt x="29" y="29"/>
                        </a:lnTo>
                        <a:lnTo>
                          <a:pt x="67" y="32"/>
                        </a:lnTo>
                        <a:lnTo>
                          <a:pt x="138" y="42"/>
                        </a:lnTo>
                        <a:lnTo>
                          <a:pt x="198" y="42"/>
                        </a:lnTo>
                        <a:lnTo>
                          <a:pt x="241" y="29"/>
                        </a:lnTo>
                        <a:lnTo>
                          <a:pt x="291" y="19"/>
                        </a:lnTo>
                        <a:lnTo>
                          <a:pt x="312" y="0"/>
                        </a:lnTo>
                        <a:lnTo>
                          <a:pt x="335" y="0"/>
                        </a:lnTo>
                        <a:lnTo>
                          <a:pt x="388" y="32"/>
                        </a:lnTo>
                        <a:lnTo>
                          <a:pt x="444" y="75"/>
                        </a:lnTo>
                        <a:lnTo>
                          <a:pt x="504" y="113"/>
                        </a:lnTo>
                        <a:lnTo>
                          <a:pt x="538" y="137"/>
                        </a:lnTo>
                        <a:lnTo>
                          <a:pt x="573" y="161"/>
                        </a:lnTo>
                        <a:lnTo>
                          <a:pt x="588" y="169"/>
                        </a:lnTo>
                        <a:lnTo>
                          <a:pt x="579" y="186"/>
                        </a:lnTo>
                        <a:lnTo>
                          <a:pt x="554" y="200"/>
                        </a:lnTo>
                        <a:lnTo>
                          <a:pt x="525" y="226"/>
                        </a:lnTo>
                        <a:lnTo>
                          <a:pt x="497" y="236"/>
                        </a:lnTo>
                        <a:lnTo>
                          <a:pt x="448" y="257"/>
                        </a:lnTo>
                        <a:lnTo>
                          <a:pt x="412" y="273"/>
                        </a:lnTo>
                        <a:lnTo>
                          <a:pt x="373" y="298"/>
                        </a:lnTo>
                        <a:lnTo>
                          <a:pt x="331" y="305"/>
                        </a:lnTo>
                        <a:lnTo>
                          <a:pt x="298" y="307"/>
                        </a:lnTo>
                        <a:lnTo>
                          <a:pt x="288" y="2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9" name="Freeform 360">
                    <a:extLst>
                      <a:ext uri="{FF2B5EF4-FFF2-40B4-BE49-F238E27FC236}">
                        <a16:creationId xmlns:a16="http://schemas.microsoft.com/office/drawing/2014/main" id="{75F12B70-4D04-4FD0-8D9F-25142F949042}"/>
                      </a:ext>
                    </a:extLst>
                  </p:cNvPr>
                  <p:cNvSpPr>
                    <a:spLocks/>
                  </p:cNvSpPr>
                  <p:nvPr/>
                </p:nvSpPr>
                <p:spPr bwMode="auto">
                  <a:xfrm>
                    <a:off x="4162" y="1095"/>
                    <a:ext cx="62" cy="40"/>
                  </a:xfrm>
                  <a:custGeom>
                    <a:avLst/>
                    <a:gdLst>
                      <a:gd name="T0" fmla="*/ 0 w 186"/>
                      <a:gd name="T1" fmla="*/ 0 h 118"/>
                      <a:gd name="T2" fmla="*/ 0 w 186"/>
                      <a:gd name="T3" fmla="*/ 0 h 118"/>
                      <a:gd name="T4" fmla="*/ 0 w 186"/>
                      <a:gd name="T5" fmla="*/ 0 h 118"/>
                      <a:gd name="T6" fmla="*/ 0 w 186"/>
                      <a:gd name="T7" fmla="*/ 0 h 118"/>
                      <a:gd name="T8" fmla="*/ 0 w 186"/>
                      <a:gd name="T9" fmla="*/ 0 h 118"/>
                      <a:gd name="T10" fmla="*/ 0 w 186"/>
                      <a:gd name="T11" fmla="*/ 0 h 118"/>
                      <a:gd name="T12" fmla="*/ 0 w 186"/>
                      <a:gd name="T13" fmla="*/ 0 h 118"/>
                      <a:gd name="T14" fmla="*/ 0 w 186"/>
                      <a:gd name="T15" fmla="*/ 0 h 118"/>
                      <a:gd name="T16" fmla="*/ 0 w 186"/>
                      <a:gd name="T17" fmla="*/ 0 h 118"/>
                      <a:gd name="T18" fmla="*/ 0 w 186"/>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6"/>
                      <a:gd name="T31" fmla="*/ 0 h 118"/>
                      <a:gd name="T32" fmla="*/ 186 w 186"/>
                      <a:gd name="T33" fmla="*/ 118 h 1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6" h="118">
                        <a:moveTo>
                          <a:pt x="157" y="14"/>
                        </a:moveTo>
                        <a:lnTo>
                          <a:pt x="118" y="45"/>
                        </a:lnTo>
                        <a:lnTo>
                          <a:pt x="82" y="74"/>
                        </a:lnTo>
                        <a:lnTo>
                          <a:pt x="29" y="93"/>
                        </a:lnTo>
                        <a:lnTo>
                          <a:pt x="0" y="102"/>
                        </a:lnTo>
                        <a:lnTo>
                          <a:pt x="23" y="118"/>
                        </a:lnTo>
                        <a:lnTo>
                          <a:pt x="61" y="112"/>
                        </a:lnTo>
                        <a:lnTo>
                          <a:pt x="119" y="74"/>
                        </a:lnTo>
                        <a:lnTo>
                          <a:pt x="186" y="0"/>
                        </a:lnTo>
                        <a:lnTo>
                          <a:pt x="15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 name="Group 361">
                  <a:extLst>
                    <a:ext uri="{FF2B5EF4-FFF2-40B4-BE49-F238E27FC236}">
                      <a16:creationId xmlns:a16="http://schemas.microsoft.com/office/drawing/2014/main" id="{311E9226-FBF5-4580-9F8B-16D74C36BFA1}"/>
                    </a:ext>
                  </a:extLst>
                </p:cNvPr>
                <p:cNvGrpSpPr>
                  <a:grpSpLocks/>
                </p:cNvGrpSpPr>
                <p:nvPr/>
              </p:nvGrpSpPr>
              <p:grpSpPr bwMode="auto">
                <a:xfrm>
                  <a:off x="4560" y="3546"/>
                  <a:ext cx="154" cy="387"/>
                  <a:chOff x="4024" y="1008"/>
                  <a:chExt cx="229" cy="517"/>
                </a:xfrm>
              </p:grpSpPr>
              <p:sp>
                <p:nvSpPr>
                  <p:cNvPr id="176" name="Freeform 362">
                    <a:extLst>
                      <a:ext uri="{FF2B5EF4-FFF2-40B4-BE49-F238E27FC236}">
                        <a16:creationId xmlns:a16="http://schemas.microsoft.com/office/drawing/2014/main" id="{DBABF7C2-834F-41BD-89DB-5CCF58C5A455}"/>
                      </a:ext>
                    </a:extLst>
                  </p:cNvPr>
                  <p:cNvSpPr>
                    <a:spLocks/>
                  </p:cNvSpPr>
                  <p:nvPr/>
                </p:nvSpPr>
                <p:spPr bwMode="auto">
                  <a:xfrm>
                    <a:off x="4028" y="1031"/>
                    <a:ext cx="121" cy="487"/>
                  </a:xfrm>
                  <a:custGeom>
                    <a:avLst/>
                    <a:gdLst>
                      <a:gd name="T0" fmla="*/ 0 w 361"/>
                      <a:gd name="T1" fmla="*/ 0 h 1460"/>
                      <a:gd name="T2" fmla="*/ 0 w 361"/>
                      <a:gd name="T3" fmla="*/ 0 h 1460"/>
                      <a:gd name="T4" fmla="*/ 0 w 361"/>
                      <a:gd name="T5" fmla="*/ 0 h 1460"/>
                      <a:gd name="T6" fmla="*/ 0 w 361"/>
                      <a:gd name="T7" fmla="*/ 0 h 1460"/>
                      <a:gd name="T8" fmla="*/ 0 w 361"/>
                      <a:gd name="T9" fmla="*/ 0 h 1460"/>
                      <a:gd name="T10" fmla="*/ 0 w 361"/>
                      <a:gd name="T11" fmla="*/ 0 h 1460"/>
                      <a:gd name="T12" fmla="*/ 0 w 361"/>
                      <a:gd name="T13" fmla="*/ 0 h 1460"/>
                      <a:gd name="T14" fmla="*/ 0 w 361"/>
                      <a:gd name="T15" fmla="*/ 0 h 1460"/>
                      <a:gd name="T16" fmla="*/ 0 w 361"/>
                      <a:gd name="T17" fmla="*/ 0 h 1460"/>
                      <a:gd name="T18" fmla="*/ 0 w 361"/>
                      <a:gd name="T19" fmla="*/ 0 h 1460"/>
                      <a:gd name="T20" fmla="*/ 0 w 361"/>
                      <a:gd name="T21" fmla="*/ 0 h 1460"/>
                      <a:gd name="T22" fmla="*/ 0 w 361"/>
                      <a:gd name="T23" fmla="*/ 0 h 1460"/>
                      <a:gd name="T24" fmla="*/ 0 w 361"/>
                      <a:gd name="T25" fmla="*/ 0 h 1460"/>
                      <a:gd name="T26" fmla="*/ 0 w 361"/>
                      <a:gd name="T27" fmla="*/ 0 h 1460"/>
                      <a:gd name="T28" fmla="*/ 0 w 361"/>
                      <a:gd name="T29" fmla="*/ 0 h 1460"/>
                      <a:gd name="T30" fmla="*/ 0 w 361"/>
                      <a:gd name="T31" fmla="*/ 0 h 1460"/>
                      <a:gd name="T32" fmla="*/ 0 w 361"/>
                      <a:gd name="T33" fmla="*/ 0 h 1460"/>
                      <a:gd name="T34" fmla="*/ 0 w 361"/>
                      <a:gd name="T35" fmla="*/ 0 h 1460"/>
                      <a:gd name="T36" fmla="*/ 0 w 361"/>
                      <a:gd name="T37" fmla="*/ 0 h 1460"/>
                      <a:gd name="T38" fmla="*/ 0 w 361"/>
                      <a:gd name="T39" fmla="*/ 0 h 1460"/>
                      <a:gd name="T40" fmla="*/ 0 w 361"/>
                      <a:gd name="T41" fmla="*/ 0 h 1460"/>
                      <a:gd name="T42" fmla="*/ 0 w 361"/>
                      <a:gd name="T43" fmla="*/ 0 h 1460"/>
                      <a:gd name="T44" fmla="*/ 0 w 361"/>
                      <a:gd name="T45" fmla="*/ 0 h 1460"/>
                      <a:gd name="T46" fmla="*/ 0 w 361"/>
                      <a:gd name="T47" fmla="*/ 0 h 1460"/>
                      <a:gd name="T48" fmla="*/ 0 w 361"/>
                      <a:gd name="T49" fmla="*/ 0 h 1460"/>
                      <a:gd name="T50" fmla="*/ 0 w 361"/>
                      <a:gd name="T51" fmla="*/ 0 h 1460"/>
                      <a:gd name="T52" fmla="*/ 0 w 361"/>
                      <a:gd name="T53" fmla="*/ 0 h 1460"/>
                      <a:gd name="T54" fmla="*/ 0 w 361"/>
                      <a:gd name="T55" fmla="*/ 0 h 1460"/>
                      <a:gd name="T56" fmla="*/ 0 w 361"/>
                      <a:gd name="T57" fmla="*/ 0 h 1460"/>
                      <a:gd name="T58" fmla="*/ 0 w 361"/>
                      <a:gd name="T59" fmla="*/ 0 h 1460"/>
                      <a:gd name="T60" fmla="*/ 0 w 361"/>
                      <a:gd name="T61" fmla="*/ 0 h 1460"/>
                      <a:gd name="T62" fmla="*/ 0 w 361"/>
                      <a:gd name="T63" fmla="*/ 0 h 1460"/>
                      <a:gd name="T64" fmla="*/ 0 w 361"/>
                      <a:gd name="T65" fmla="*/ 0 h 1460"/>
                      <a:gd name="T66" fmla="*/ 0 w 361"/>
                      <a:gd name="T67" fmla="*/ 0 h 1460"/>
                      <a:gd name="T68" fmla="*/ 0 w 361"/>
                      <a:gd name="T69" fmla="*/ 0 h 1460"/>
                      <a:gd name="T70" fmla="*/ 0 w 361"/>
                      <a:gd name="T71" fmla="*/ 0 h 1460"/>
                      <a:gd name="T72" fmla="*/ 0 w 361"/>
                      <a:gd name="T73" fmla="*/ 0 h 1460"/>
                      <a:gd name="T74" fmla="*/ 0 w 361"/>
                      <a:gd name="T75" fmla="*/ 0 h 1460"/>
                      <a:gd name="T76" fmla="*/ 0 w 361"/>
                      <a:gd name="T77" fmla="*/ 0 h 1460"/>
                      <a:gd name="T78" fmla="*/ 0 w 361"/>
                      <a:gd name="T79" fmla="*/ 0 h 1460"/>
                      <a:gd name="T80" fmla="*/ 0 w 361"/>
                      <a:gd name="T81" fmla="*/ 0 h 1460"/>
                      <a:gd name="T82" fmla="*/ 0 w 361"/>
                      <a:gd name="T83" fmla="*/ 0 h 1460"/>
                      <a:gd name="T84" fmla="*/ 0 w 361"/>
                      <a:gd name="T85" fmla="*/ 0 h 1460"/>
                      <a:gd name="T86" fmla="*/ 0 w 361"/>
                      <a:gd name="T87" fmla="*/ 0 h 1460"/>
                      <a:gd name="T88" fmla="*/ 0 w 361"/>
                      <a:gd name="T89" fmla="*/ 0 h 1460"/>
                      <a:gd name="T90" fmla="*/ 0 w 361"/>
                      <a:gd name="T91" fmla="*/ 0 h 1460"/>
                      <a:gd name="T92" fmla="*/ 0 w 361"/>
                      <a:gd name="T93" fmla="*/ 0 h 1460"/>
                      <a:gd name="T94" fmla="*/ 0 w 361"/>
                      <a:gd name="T95" fmla="*/ 0 h 1460"/>
                      <a:gd name="T96" fmla="*/ 0 w 361"/>
                      <a:gd name="T97" fmla="*/ 0 h 1460"/>
                      <a:gd name="T98" fmla="*/ 0 w 361"/>
                      <a:gd name="T99" fmla="*/ 0 h 1460"/>
                      <a:gd name="T100" fmla="*/ 0 w 361"/>
                      <a:gd name="T101" fmla="*/ 0 h 1460"/>
                      <a:gd name="T102" fmla="*/ 0 w 361"/>
                      <a:gd name="T103" fmla="*/ 0 h 1460"/>
                      <a:gd name="T104" fmla="*/ 0 w 361"/>
                      <a:gd name="T105" fmla="*/ 0 h 1460"/>
                      <a:gd name="T106" fmla="*/ 0 w 361"/>
                      <a:gd name="T107" fmla="*/ 0 h 1460"/>
                      <a:gd name="T108" fmla="*/ 0 w 361"/>
                      <a:gd name="T109" fmla="*/ 0 h 1460"/>
                      <a:gd name="T110" fmla="*/ 0 w 361"/>
                      <a:gd name="T111" fmla="*/ 0 h 146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61"/>
                      <a:gd name="T169" fmla="*/ 0 h 1460"/>
                      <a:gd name="T170" fmla="*/ 361 w 361"/>
                      <a:gd name="T171" fmla="*/ 1460 h 146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61" h="1460">
                        <a:moveTo>
                          <a:pt x="355" y="262"/>
                        </a:moveTo>
                        <a:lnTo>
                          <a:pt x="361" y="316"/>
                        </a:lnTo>
                        <a:lnTo>
                          <a:pt x="361" y="605"/>
                        </a:lnTo>
                        <a:lnTo>
                          <a:pt x="335" y="994"/>
                        </a:lnTo>
                        <a:lnTo>
                          <a:pt x="337" y="1241"/>
                        </a:lnTo>
                        <a:lnTo>
                          <a:pt x="350" y="1412"/>
                        </a:lnTo>
                        <a:lnTo>
                          <a:pt x="337" y="1460"/>
                        </a:lnTo>
                        <a:lnTo>
                          <a:pt x="316" y="1449"/>
                        </a:lnTo>
                        <a:lnTo>
                          <a:pt x="194" y="1355"/>
                        </a:lnTo>
                        <a:lnTo>
                          <a:pt x="163" y="1337"/>
                        </a:lnTo>
                        <a:lnTo>
                          <a:pt x="144" y="1310"/>
                        </a:lnTo>
                        <a:lnTo>
                          <a:pt x="113" y="1274"/>
                        </a:lnTo>
                        <a:lnTo>
                          <a:pt x="71" y="1237"/>
                        </a:lnTo>
                        <a:lnTo>
                          <a:pt x="50" y="1187"/>
                        </a:lnTo>
                        <a:lnTo>
                          <a:pt x="0" y="1144"/>
                        </a:lnTo>
                        <a:lnTo>
                          <a:pt x="0" y="1118"/>
                        </a:lnTo>
                        <a:lnTo>
                          <a:pt x="26" y="1084"/>
                        </a:lnTo>
                        <a:lnTo>
                          <a:pt x="37" y="1041"/>
                        </a:lnTo>
                        <a:lnTo>
                          <a:pt x="31" y="1018"/>
                        </a:lnTo>
                        <a:lnTo>
                          <a:pt x="18" y="981"/>
                        </a:lnTo>
                        <a:lnTo>
                          <a:pt x="14" y="954"/>
                        </a:lnTo>
                        <a:lnTo>
                          <a:pt x="33" y="912"/>
                        </a:lnTo>
                        <a:lnTo>
                          <a:pt x="33" y="884"/>
                        </a:lnTo>
                        <a:lnTo>
                          <a:pt x="13" y="829"/>
                        </a:lnTo>
                        <a:lnTo>
                          <a:pt x="13" y="797"/>
                        </a:lnTo>
                        <a:lnTo>
                          <a:pt x="24" y="773"/>
                        </a:lnTo>
                        <a:lnTo>
                          <a:pt x="45" y="744"/>
                        </a:lnTo>
                        <a:lnTo>
                          <a:pt x="44" y="694"/>
                        </a:lnTo>
                        <a:lnTo>
                          <a:pt x="31" y="653"/>
                        </a:lnTo>
                        <a:lnTo>
                          <a:pt x="44" y="605"/>
                        </a:lnTo>
                        <a:lnTo>
                          <a:pt x="56" y="594"/>
                        </a:lnTo>
                        <a:lnTo>
                          <a:pt x="45" y="550"/>
                        </a:lnTo>
                        <a:lnTo>
                          <a:pt x="18" y="503"/>
                        </a:lnTo>
                        <a:lnTo>
                          <a:pt x="13" y="473"/>
                        </a:lnTo>
                        <a:lnTo>
                          <a:pt x="18" y="444"/>
                        </a:lnTo>
                        <a:lnTo>
                          <a:pt x="52" y="418"/>
                        </a:lnTo>
                        <a:lnTo>
                          <a:pt x="50" y="397"/>
                        </a:lnTo>
                        <a:lnTo>
                          <a:pt x="14" y="331"/>
                        </a:lnTo>
                        <a:lnTo>
                          <a:pt x="2" y="279"/>
                        </a:lnTo>
                        <a:lnTo>
                          <a:pt x="13" y="250"/>
                        </a:lnTo>
                        <a:lnTo>
                          <a:pt x="45" y="223"/>
                        </a:lnTo>
                        <a:lnTo>
                          <a:pt x="37" y="200"/>
                        </a:lnTo>
                        <a:lnTo>
                          <a:pt x="14" y="173"/>
                        </a:lnTo>
                        <a:lnTo>
                          <a:pt x="14" y="144"/>
                        </a:lnTo>
                        <a:lnTo>
                          <a:pt x="52" y="124"/>
                        </a:lnTo>
                        <a:lnTo>
                          <a:pt x="68" y="103"/>
                        </a:lnTo>
                        <a:lnTo>
                          <a:pt x="37" y="60"/>
                        </a:lnTo>
                        <a:lnTo>
                          <a:pt x="37" y="37"/>
                        </a:lnTo>
                        <a:lnTo>
                          <a:pt x="74" y="23"/>
                        </a:lnTo>
                        <a:lnTo>
                          <a:pt x="77" y="0"/>
                        </a:lnTo>
                        <a:lnTo>
                          <a:pt x="118" y="60"/>
                        </a:lnTo>
                        <a:lnTo>
                          <a:pt x="169" y="123"/>
                        </a:lnTo>
                        <a:lnTo>
                          <a:pt x="231" y="173"/>
                        </a:lnTo>
                        <a:lnTo>
                          <a:pt x="281" y="213"/>
                        </a:lnTo>
                        <a:lnTo>
                          <a:pt x="335" y="244"/>
                        </a:lnTo>
                        <a:lnTo>
                          <a:pt x="355" y="26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7" name="Freeform 363">
                    <a:extLst>
                      <a:ext uri="{FF2B5EF4-FFF2-40B4-BE49-F238E27FC236}">
                        <a16:creationId xmlns:a16="http://schemas.microsoft.com/office/drawing/2014/main" id="{6D795DBA-5981-4A1E-88BE-ACA51726288D}"/>
                      </a:ext>
                    </a:extLst>
                  </p:cNvPr>
                  <p:cNvSpPr>
                    <a:spLocks/>
                  </p:cNvSpPr>
                  <p:nvPr/>
                </p:nvSpPr>
                <p:spPr bwMode="auto">
                  <a:xfrm>
                    <a:off x="4024" y="1039"/>
                    <a:ext cx="35" cy="370"/>
                  </a:xfrm>
                  <a:custGeom>
                    <a:avLst/>
                    <a:gdLst>
                      <a:gd name="T0" fmla="*/ 0 w 105"/>
                      <a:gd name="T1" fmla="*/ 0 h 1112"/>
                      <a:gd name="T2" fmla="*/ 0 w 105"/>
                      <a:gd name="T3" fmla="*/ 0 h 1112"/>
                      <a:gd name="T4" fmla="*/ 0 w 105"/>
                      <a:gd name="T5" fmla="*/ 0 h 1112"/>
                      <a:gd name="T6" fmla="*/ 0 w 105"/>
                      <a:gd name="T7" fmla="*/ 0 h 1112"/>
                      <a:gd name="T8" fmla="*/ 0 w 105"/>
                      <a:gd name="T9" fmla="*/ 0 h 1112"/>
                      <a:gd name="T10" fmla="*/ 0 w 105"/>
                      <a:gd name="T11" fmla="*/ 0 h 1112"/>
                      <a:gd name="T12" fmla="*/ 0 w 105"/>
                      <a:gd name="T13" fmla="*/ 0 h 1112"/>
                      <a:gd name="T14" fmla="*/ 0 w 105"/>
                      <a:gd name="T15" fmla="*/ 0 h 1112"/>
                      <a:gd name="T16" fmla="*/ 0 w 105"/>
                      <a:gd name="T17" fmla="*/ 0 h 1112"/>
                      <a:gd name="T18" fmla="*/ 0 w 105"/>
                      <a:gd name="T19" fmla="*/ 0 h 1112"/>
                      <a:gd name="T20" fmla="*/ 0 w 105"/>
                      <a:gd name="T21" fmla="*/ 0 h 1112"/>
                      <a:gd name="T22" fmla="*/ 0 w 105"/>
                      <a:gd name="T23" fmla="*/ 0 h 1112"/>
                      <a:gd name="T24" fmla="*/ 0 w 105"/>
                      <a:gd name="T25" fmla="*/ 0 h 1112"/>
                      <a:gd name="T26" fmla="*/ 0 w 105"/>
                      <a:gd name="T27" fmla="*/ 0 h 1112"/>
                      <a:gd name="T28" fmla="*/ 0 w 105"/>
                      <a:gd name="T29" fmla="*/ 0 h 1112"/>
                      <a:gd name="T30" fmla="*/ 0 w 105"/>
                      <a:gd name="T31" fmla="*/ 0 h 1112"/>
                      <a:gd name="T32" fmla="*/ 0 w 105"/>
                      <a:gd name="T33" fmla="*/ 0 h 1112"/>
                      <a:gd name="T34" fmla="*/ 0 w 105"/>
                      <a:gd name="T35" fmla="*/ 0 h 1112"/>
                      <a:gd name="T36" fmla="*/ 0 w 105"/>
                      <a:gd name="T37" fmla="*/ 0 h 1112"/>
                      <a:gd name="T38" fmla="*/ 0 w 105"/>
                      <a:gd name="T39" fmla="*/ 0 h 1112"/>
                      <a:gd name="T40" fmla="*/ 0 w 105"/>
                      <a:gd name="T41" fmla="*/ 0 h 1112"/>
                      <a:gd name="T42" fmla="*/ 0 w 105"/>
                      <a:gd name="T43" fmla="*/ 0 h 1112"/>
                      <a:gd name="T44" fmla="*/ 0 w 105"/>
                      <a:gd name="T45" fmla="*/ 0 h 1112"/>
                      <a:gd name="T46" fmla="*/ 0 w 105"/>
                      <a:gd name="T47" fmla="*/ 0 h 1112"/>
                      <a:gd name="T48" fmla="*/ 0 w 105"/>
                      <a:gd name="T49" fmla="*/ 0 h 1112"/>
                      <a:gd name="T50" fmla="*/ 0 w 105"/>
                      <a:gd name="T51" fmla="*/ 0 h 1112"/>
                      <a:gd name="T52" fmla="*/ 0 w 105"/>
                      <a:gd name="T53" fmla="*/ 0 h 1112"/>
                      <a:gd name="T54" fmla="*/ 0 w 105"/>
                      <a:gd name="T55" fmla="*/ 0 h 1112"/>
                      <a:gd name="T56" fmla="*/ 0 w 105"/>
                      <a:gd name="T57" fmla="*/ 0 h 1112"/>
                      <a:gd name="T58" fmla="*/ 0 w 105"/>
                      <a:gd name="T59" fmla="*/ 0 h 1112"/>
                      <a:gd name="T60" fmla="*/ 0 w 105"/>
                      <a:gd name="T61" fmla="*/ 0 h 1112"/>
                      <a:gd name="T62" fmla="*/ 0 w 105"/>
                      <a:gd name="T63" fmla="*/ 0 h 1112"/>
                      <a:gd name="T64" fmla="*/ 0 w 105"/>
                      <a:gd name="T65" fmla="*/ 0 h 1112"/>
                      <a:gd name="T66" fmla="*/ 0 w 105"/>
                      <a:gd name="T67" fmla="*/ 0 h 1112"/>
                      <a:gd name="T68" fmla="*/ 0 w 105"/>
                      <a:gd name="T69" fmla="*/ 0 h 1112"/>
                      <a:gd name="T70" fmla="*/ 0 w 105"/>
                      <a:gd name="T71" fmla="*/ 0 h 1112"/>
                      <a:gd name="T72" fmla="*/ 0 w 105"/>
                      <a:gd name="T73" fmla="*/ 0 h 1112"/>
                      <a:gd name="T74" fmla="*/ 0 w 105"/>
                      <a:gd name="T75" fmla="*/ 0 h 1112"/>
                      <a:gd name="T76" fmla="*/ 0 w 105"/>
                      <a:gd name="T77" fmla="*/ 0 h 1112"/>
                      <a:gd name="T78" fmla="*/ 0 w 105"/>
                      <a:gd name="T79" fmla="*/ 0 h 1112"/>
                      <a:gd name="T80" fmla="*/ 0 w 105"/>
                      <a:gd name="T81" fmla="*/ 0 h 1112"/>
                      <a:gd name="T82" fmla="*/ 0 w 105"/>
                      <a:gd name="T83" fmla="*/ 0 h 1112"/>
                      <a:gd name="T84" fmla="*/ 0 w 105"/>
                      <a:gd name="T85" fmla="*/ 0 h 1112"/>
                      <a:gd name="T86" fmla="*/ 0 w 105"/>
                      <a:gd name="T87" fmla="*/ 0 h 1112"/>
                      <a:gd name="T88" fmla="*/ 0 w 105"/>
                      <a:gd name="T89" fmla="*/ 0 h 1112"/>
                      <a:gd name="T90" fmla="*/ 0 w 105"/>
                      <a:gd name="T91" fmla="*/ 0 h 1112"/>
                      <a:gd name="T92" fmla="*/ 0 w 105"/>
                      <a:gd name="T93" fmla="*/ 0 h 1112"/>
                      <a:gd name="T94" fmla="*/ 0 w 105"/>
                      <a:gd name="T95" fmla="*/ 0 h 1112"/>
                      <a:gd name="T96" fmla="*/ 0 w 105"/>
                      <a:gd name="T97" fmla="*/ 0 h 111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5"/>
                      <a:gd name="T148" fmla="*/ 0 h 1112"/>
                      <a:gd name="T149" fmla="*/ 105 w 105"/>
                      <a:gd name="T150" fmla="*/ 1112 h 111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5" h="1112">
                        <a:moveTo>
                          <a:pt x="52" y="0"/>
                        </a:moveTo>
                        <a:lnTo>
                          <a:pt x="71" y="37"/>
                        </a:lnTo>
                        <a:lnTo>
                          <a:pt x="88" y="61"/>
                        </a:lnTo>
                        <a:lnTo>
                          <a:pt x="105" y="77"/>
                        </a:lnTo>
                        <a:lnTo>
                          <a:pt x="100" y="95"/>
                        </a:lnTo>
                        <a:lnTo>
                          <a:pt x="84" y="108"/>
                        </a:lnTo>
                        <a:lnTo>
                          <a:pt x="58" y="114"/>
                        </a:lnTo>
                        <a:lnTo>
                          <a:pt x="39" y="130"/>
                        </a:lnTo>
                        <a:lnTo>
                          <a:pt x="44" y="150"/>
                        </a:lnTo>
                        <a:lnTo>
                          <a:pt x="57" y="161"/>
                        </a:lnTo>
                        <a:lnTo>
                          <a:pt x="78" y="187"/>
                        </a:lnTo>
                        <a:lnTo>
                          <a:pt x="78" y="201"/>
                        </a:lnTo>
                        <a:lnTo>
                          <a:pt x="71" y="214"/>
                        </a:lnTo>
                        <a:lnTo>
                          <a:pt x="52" y="227"/>
                        </a:lnTo>
                        <a:lnTo>
                          <a:pt x="34" y="239"/>
                        </a:lnTo>
                        <a:lnTo>
                          <a:pt x="31" y="258"/>
                        </a:lnTo>
                        <a:lnTo>
                          <a:pt x="37" y="277"/>
                        </a:lnTo>
                        <a:lnTo>
                          <a:pt x="52" y="314"/>
                        </a:lnTo>
                        <a:lnTo>
                          <a:pt x="65" y="343"/>
                        </a:lnTo>
                        <a:lnTo>
                          <a:pt x="78" y="364"/>
                        </a:lnTo>
                        <a:lnTo>
                          <a:pt x="78" y="387"/>
                        </a:lnTo>
                        <a:lnTo>
                          <a:pt x="71" y="408"/>
                        </a:lnTo>
                        <a:lnTo>
                          <a:pt x="52" y="427"/>
                        </a:lnTo>
                        <a:lnTo>
                          <a:pt x="39" y="445"/>
                        </a:lnTo>
                        <a:lnTo>
                          <a:pt x="44" y="476"/>
                        </a:lnTo>
                        <a:lnTo>
                          <a:pt x="75" y="524"/>
                        </a:lnTo>
                        <a:lnTo>
                          <a:pt x="88" y="550"/>
                        </a:lnTo>
                        <a:lnTo>
                          <a:pt x="89" y="574"/>
                        </a:lnTo>
                        <a:lnTo>
                          <a:pt x="78" y="593"/>
                        </a:lnTo>
                        <a:lnTo>
                          <a:pt x="63" y="611"/>
                        </a:lnTo>
                        <a:lnTo>
                          <a:pt x="58" y="637"/>
                        </a:lnTo>
                        <a:lnTo>
                          <a:pt x="68" y="668"/>
                        </a:lnTo>
                        <a:lnTo>
                          <a:pt x="81" y="701"/>
                        </a:lnTo>
                        <a:lnTo>
                          <a:pt x="88" y="724"/>
                        </a:lnTo>
                        <a:lnTo>
                          <a:pt x="81" y="739"/>
                        </a:lnTo>
                        <a:lnTo>
                          <a:pt x="65" y="756"/>
                        </a:lnTo>
                        <a:lnTo>
                          <a:pt x="44" y="774"/>
                        </a:lnTo>
                        <a:lnTo>
                          <a:pt x="34" y="793"/>
                        </a:lnTo>
                        <a:lnTo>
                          <a:pt x="44" y="826"/>
                        </a:lnTo>
                        <a:lnTo>
                          <a:pt x="65" y="861"/>
                        </a:lnTo>
                        <a:lnTo>
                          <a:pt x="75" y="887"/>
                        </a:lnTo>
                        <a:lnTo>
                          <a:pt x="78" y="908"/>
                        </a:lnTo>
                        <a:lnTo>
                          <a:pt x="71" y="918"/>
                        </a:lnTo>
                        <a:lnTo>
                          <a:pt x="50" y="918"/>
                        </a:lnTo>
                        <a:lnTo>
                          <a:pt x="44" y="964"/>
                        </a:lnTo>
                        <a:lnTo>
                          <a:pt x="57" y="993"/>
                        </a:lnTo>
                        <a:lnTo>
                          <a:pt x="68" y="1014"/>
                        </a:lnTo>
                        <a:lnTo>
                          <a:pt x="71" y="1032"/>
                        </a:lnTo>
                        <a:lnTo>
                          <a:pt x="71" y="1050"/>
                        </a:lnTo>
                        <a:lnTo>
                          <a:pt x="50" y="1076"/>
                        </a:lnTo>
                        <a:lnTo>
                          <a:pt x="21" y="1112"/>
                        </a:lnTo>
                        <a:lnTo>
                          <a:pt x="2" y="1100"/>
                        </a:lnTo>
                        <a:lnTo>
                          <a:pt x="8" y="1071"/>
                        </a:lnTo>
                        <a:lnTo>
                          <a:pt x="37" y="1024"/>
                        </a:lnTo>
                        <a:lnTo>
                          <a:pt x="34" y="995"/>
                        </a:lnTo>
                        <a:lnTo>
                          <a:pt x="21" y="961"/>
                        </a:lnTo>
                        <a:lnTo>
                          <a:pt x="13" y="932"/>
                        </a:lnTo>
                        <a:lnTo>
                          <a:pt x="25" y="908"/>
                        </a:lnTo>
                        <a:lnTo>
                          <a:pt x="37" y="900"/>
                        </a:lnTo>
                        <a:lnTo>
                          <a:pt x="39" y="881"/>
                        </a:lnTo>
                        <a:lnTo>
                          <a:pt x="25" y="845"/>
                        </a:lnTo>
                        <a:lnTo>
                          <a:pt x="8" y="814"/>
                        </a:lnTo>
                        <a:lnTo>
                          <a:pt x="0" y="782"/>
                        </a:lnTo>
                        <a:lnTo>
                          <a:pt x="8" y="745"/>
                        </a:lnTo>
                        <a:lnTo>
                          <a:pt x="37" y="731"/>
                        </a:lnTo>
                        <a:lnTo>
                          <a:pt x="46" y="714"/>
                        </a:lnTo>
                        <a:lnTo>
                          <a:pt x="44" y="689"/>
                        </a:lnTo>
                        <a:lnTo>
                          <a:pt x="37" y="664"/>
                        </a:lnTo>
                        <a:lnTo>
                          <a:pt x="27" y="631"/>
                        </a:lnTo>
                        <a:lnTo>
                          <a:pt x="27" y="606"/>
                        </a:lnTo>
                        <a:lnTo>
                          <a:pt x="39" y="589"/>
                        </a:lnTo>
                        <a:lnTo>
                          <a:pt x="57" y="568"/>
                        </a:lnTo>
                        <a:lnTo>
                          <a:pt x="57" y="556"/>
                        </a:lnTo>
                        <a:lnTo>
                          <a:pt x="44" y="526"/>
                        </a:lnTo>
                        <a:lnTo>
                          <a:pt x="18" y="489"/>
                        </a:lnTo>
                        <a:lnTo>
                          <a:pt x="8" y="461"/>
                        </a:lnTo>
                        <a:lnTo>
                          <a:pt x="8" y="439"/>
                        </a:lnTo>
                        <a:lnTo>
                          <a:pt x="15" y="418"/>
                        </a:lnTo>
                        <a:lnTo>
                          <a:pt x="31" y="401"/>
                        </a:lnTo>
                        <a:lnTo>
                          <a:pt x="46" y="382"/>
                        </a:lnTo>
                        <a:lnTo>
                          <a:pt x="46" y="368"/>
                        </a:lnTo>
                        <a:lnTo>
                          <a:pt x="13" y="300"/>
                        </a:lnTo>
                        <a:lnTo>
                          <a:pt x="6" y="274"/>
                        </a:lnTo>
                        <a:lnTo>
                          <a:pt x="0" y="251"/>
                        </a:lnTo>
                        <a:lnTo>
                          <a:pt x="13" y="230"/>
                        </a:lnTo>
                        <a:lnTo>
                          <a:pt x="27" y="214"/>
                        </a:lnTo>
                        <a:lnTo>
                          <a:pt x="39" y="201"/>
                        </a:lnTo>
                        <a:lnTo>
                          <a:pt x="39" y="189"/>
                        </a:lnTo>
                        <a:lnTo>
                          <a:pt x="27" y="170"/>
                        </a:lnTo>
                        <a:lnTo>
                          <a:pt x="8" y="150"/>
                        </a:lnTo>
                        <a:lnTo>
                          <a:pt x="8" y="130"/>
                        </a:lnTo>
                        <a:lnTo>
                          <a:pt x="21" y="111"/>
                        </a:lnTo>
                        <a:lnTo>
                          <a:pt x="39" y="95"/>
                        </a:lnTo>
                        <a:lnTo>
                          <a:pt x="57" y="87"/>
                        </a:lnTo>
                        <a:lnTo>
                          <a:pt x="65" y="74"/>
                        </a:lnTo>
                        <a:lnTo>
                          <a:pt x="58" y="58"/>
                        </a:lnTo>
                        <a:lnTo>
                          <a:pt x="46" y="39"/>
                        </a:lnTo>
                        <a:lnTo>
                          <a:pt x="39" y="20"/>
                        </a:ln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8" name="Freeform 364">
                    <a:extLst>
                      <a:ext uri="{FF2B5EF4-FFF2-40B4-BE49-F238E27FC236}">
                        <a16:creationId xmlns:a16="http://schemas.microsoft.com/office/drawing/2014/main" id="{ED990083-9203-4852-9523-73E69A05C881}"/>
                      </a:ext>
                    </a:extLst>
                  </p:cNvPr>
                  <p:cNvSpPr>
                    <a:spLocks/>
                  </p:cNvSpPr>
                  <p:nvPr/>
                </p:nvSpPr>
                <p:spPr bwMode="auto">
                  <a:xfrm>
                    <a:off x="4118" y="1129"/>
                    <a:ext cx="32" cy="300"/>
                  </a:xfrm>
                  <a:custGeom>
                    <a:avLst/>
                    <a:gdLst>
                      <a:gd name="T0" fmla="*/ 0 w 97"/>
                      <a:gd name="T1" fmla="*/ 0 h 900"/>
                      <a:gd name="T2" fmla="*/ 0 w 97"/>
                      <a:gd name="T3" fmla="*/ 0 h 900"/>
                      <a:gd name="T4" fmla="*/ 0 w 97"/>
                      <a:gd name="T5" fmla="*/ 0 h 900"/>
                      <a:gd name="T6" fmla="*/ 0 w 97"/>
                      <a:gd name="T7" fmla="*/ 0 h 900"/>
                      <a:gd name="T8" fmla="*/ 0 w 97"/>
                      <a:gd name="T9" fmla="*/ 0 h 900"/>
                      <a:gd name="T10" fmla="*/ 0 w 97"/>
                      <a:gd name="T11" fmla="*/ 0 h 900"/>
                      <a:gd name="T12" fmla="*/ 0 w 97"/>
                      <a:gd name="T13" fmla="*/ 0 h 900"/>
                      <a:gd name="T14" fmla="*/ 0 w 97"/>
                      <a:gd name="T15" fmla="*/ 0 h 900"/>
                      <a:gd name="T16" fmla="*/ 0 w 97"/>
                      <a:gd name="T17" fmla="*/ 0 h 900"/>
                      <a:gd name="T18" fmla="*/ 0 w 97"/>
                      <a:gd name="T19" fmla="*/ 0 h 900"/>
                      <a:gd name="T20" fmla="*/ 0 w 97"/>
                      <a:gd name="T21" fmla="*/ 0 h 900"/>
                      <a:gd name="T22" fmla="*/ 0 w 97"/>
                      <a:gd name="T23" fmla="*/ 0 h 900"/>
                      <a:gd name="T24" fmla="*/ 0 w 97"/>
                      <a:gd name="T25" fmla="*/ 0 h 900"/>
                      <a:gd name="T26" fmla="*/ 0 w 97"/>
                      <a:gd name="T27" fmla="*/ 0 h 900"/>
                      <a:gd name="T28" fmla="*/ 0 w 97"/>
                      <a:gd name="T29" fmla="*/ 0 h 900"/>
                      <a:gd name="T30" fmla="*/ 0 w 97"/>
                      <a:gd name="T31" fmla="*/ 0 h 900"/>
                      <a:gd name="T32" fmla="*/ 0 w 97"/>
                      <a:gd name="T33" fmla="*/ 0 h 900"/>
                      <a:gd name="T34" fmla="*/ 0 w 97"/>
                      <a:gd name="T35" fmla="*/ 0 h 900"/>
                      <a:gd name="T36" fmla="*/ 0 w 97"/>
                      <a:gd name="T37" fmla="*/ 0 h 900"/>
                      <a:gd name="T38" fmla="*/ 0 w 97"/>
                      <a:gd name="T39" fmla="*/ 0 h 900"/>
                      <a:gd name="T40" fmla="*/ 0 w 97"/>
                      <a:gd name="T41" fmla="*/ 0 h 900"/>
                      <a:gd name="T42" fmla="*/ 0 w 97"/>
                      <a:gd name="T43" fmla="*/ 0 h 900"/>
                      <a:gd name="T44" fmla="*/ 0 w 97"/>
                      <a:gd name="T45" fmla="*/ 0 h 900"/>
                      <a:gd name="T46" fmla="*/ 0 w 97"/>
                      <a:gd name="T47" fmla="*/ 0 h 900"/>
                      <a:gd name="T48" fmla="*/ 0 w 97"/>
                      <a:gd name="T49" fmla="*/ 0 h 900"/>
                      <a:gd name="T50" fmla="*/ 0 w 97"/>
                      <a:gd name="T51" fmla="*/ 0 h 900"/>
                      <a:gd name="T52" fmla="*/ 0 w 97"/>
                      <a:gd name="T53" fmla="*/ 0 h 900"/>
                      <a:gd name="T54" fmla="*/ 0 w 97"/>
                      <a:gd name="T55" fmla="*/ 0 h 900"/>
                      <a:gd name="T56" fmla="*/ 0 w 97"/>
                      <a:gd name="T57" fmla="*/ 0 h 900"/>
                      <a:gd name="T58" fmla="*/ 0 w 97"/>
                      <a:gd name="T59" fmla="*/ 0 h 900"/>
                      <a:gd name="T60" fmla="*/ 0 w 97"/>
                      <a:gd name="T61" fmla="*/ 0 h 900"/>
                      <a:gd name="T62" fmla="*/ 0 w 97"/>
                      <a:gd name="T63" fmla="*/ 0 h 900"/>
                      <a:gd name="T64" fmla="*/ 0 w 97"/>
                      <a:gd name="T65" fmla="*/ 0 h 900"/>
                      <a:gd name="T66" fmla="*/ 0 w 97"/>
                      <a:gd name="T67" fmla="*/ 0 h 9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7"/>
                      <a:gd name="T103" fmla="*/ 0 h 900"/>
                      <a:gd name="T104" fmla="*/ 97 w 97"/>
                      <a:gd name="T105" fmla="*/ 900 h 90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7" h="900">
                        <a:moveTo>
                          <a:pt x="74" y="0"/>
                        </a:moveTo>
                        <a:lnTo>
                          <a:pt x="87" y="24"/>
                        </a:lnTo>
                        <a:lnTo>
                          <a:pt x="97" y="68"/>
                        </a:lnTo>
                        <a:lnTo>
                          <a:pt x="92" y="87"/>
                        </a:lnTo>
                        <a:lnTo>
                          <a:pt x="66" y="100"/>
                        </a:lnTo>
                        <a:lnTo>
                          <a:pt x="50" y="112"/>
                        </a:lnTo>
                        <a:lnTo>
                          <a:pt x="50" y="147"/>
                        </a:lnTo>
                        <a:lnTo>
                          <a:pt x="62" y="181"/>
                        </a:lnTo>
                        <a:lnTo>
                          <a:pt x="79" y="204"/>
                        </a:lnTo>
                        <a:lnTo>
                          <a:pt x="81" y="247"/>
                        </a:lnTo>
                        <a:lnTo>
                          <a:pt x="72" y="262"/>
                        </a:lnTo>
                        <a:lnTo>
                          <a:pt x="56" y="281"/>
                        </a:lnTo>
                        <a:lnTo>
                          <a:pt x="53" y="310"/>
                        </a:lnTo>
                        <a:lnTo>
                          <a:pt x="62" y="337"/>
                        </a:lnTo>
                        <a:lnTo>
                          <a:pt x="74" y="360"/>
                        </a:lnTo>
                        <a:lnTo>
                          <a:pt x="81" y="397"/>
                        </a:lnTo>
                        <a:lnTo>
                          <a:pt x="81" y="418"/>
                        </a:lnTo>
                        <a:lnTo>
                          <a:pt x="68" y="442"/>
                        </a:lnTo>
                        <a:lnTo>
                          <a:pt x="47" y="462"/>
                        </a:lnTo>
                        <a:lnTo>
                          <a:pt x="47" y="481"/>
                        </a:lnTo>
                        <a:lnTo>
                          <a:pt x="53" y="537"/>
                        </a:lnTo>
                        <a:lnTo>
                          <a:pt x="74" y="560"/>
                        </a:lnTo>
                        <a:lnTo>
                          <a:pt x="87" y="584"/>
                        </a:lnTo>
                        <a:lnTo>
                          <a:pt x="81" y="612"/>
                        </a:lnTo>
                        <a:lnTo>
                          <a:pt x="50" y="631"/>
                        </a:lnTo>
                        <a:lnTo>
                          <a:pt x="35" y="650"/>
                        </a:lnTo>
                        <a:lnTo>
                          <a:pt x="31" y="684"/>
                        </a:lnTo>
                        <a:lnTo>
                          <a:pt x="47" y="729"/>
                        </a:lnTo>
                        <a:lnTo>
                          <a:pt x="60" y="773"/>
                        </a:lnTo>
                        <a:lnTo>
                          <a:pt x="60" y="797"/>
                        </a:lnTo>
                        <a:lnTo>
                          <a:pt x="53" y="831"/>
                        </a:lnTo>
                        <a:lnTo>
                          <a:pt x="35" y="837"/>
                        </a:lnTo>
                        <a:lnTo>
                          <a:pt x="23" y="862"/>
                        </a:lnTo>
                        <a:lnTo>
                          <a:pt x="23" y="891"/>
                        </a:lnTo>
                        <a:lnTo>
                          <a:pt x="0" y="900"/>
                        </a:lnTo>
                        <a:lnTo>
                          <a:pt x="10" y="868"/>
                        </a:lnTo>
                        <a:lnTo>
                          <a:pt x="29" y="831"/>
                        </a:lnTo>
                        <a:lnTo>
                          <a:pt x="35" y="805"/>
                        </a:lnTo>
                        <a:lnTo>
                          <a:pt x="35" y="755"/>
                        </a:lnTo>
                        <a:lnTo>
                          <a:pt x="23" y="712"/>
                        </a:lnTo>
                        <a:lnTo>
                          <a:pt x="18" y="679"/>
                        </a:lnTo>
                        <a:lnTo>
                          <a:pt x="16" y="644"/>
                        </a:lnTo>
                        <a:lnTo>
                          <a:pt x="37" y="616"/>
                        </a:lnTo>
                        <a:lnTo>
                          <a:pt x="50" y="597"/>
                        </a:lnTo>
                        <a:lnTo>
                          <a:pt x="42" y="560"/>
                        </a:lnTo>
                        <a:lnTo>
                          <a:pt x="23" y="531"/>
                        </a:lnTo>
                        <a:lnTo>
                          <a:pt x="18" y="505"/>
                        </a:lnTo>
                        <a:lnTo>
                          <a:pt x="16" y="468"/>
                        </a:lnTo>
                        <a:lnTo>
                          <a:pt x="24" y="444"/>
                        </a:lnTo>
                        <a:lnTo>
                          <a:pt x="42" y="418"/>
                        </a:lnTo>
                        <a:lnTo>
                          <a:pt x="53" y="400"/>
                        </a:lnTo>
                        <a:lnTo>
                          <a:pt x="53" y="381"/>
                        </a:lnTo>
                        <a:lnTo>
                          <a:pt x="42" y="360"/>
                        </a:lnTo>
                        <a:lnTo>
                          <a:pt x="29" y="318"/>
                        </a:lnTo>
                        <a:lnTo>
                          <a:pt x="29" y="292"/>
                        </a:lnTo>
                        <a:lnTo>
                          <a:pt x="35" y="266"/>
                        </a:lnTo>
                        <a:lnTo>
                          <a:pt x="47" y="247"/>
                        </a:lnTo>
                        <a:lnTo>
                          <a:pt x="50" y="229"/>
                        </a:lnTo>
                        <a:lnTo>
                          <a:pt x="47" y="205"/>
                        </a:lnTo>
                        <a:lnTo>
                          <a:pt x="31" y="173"/>
                        </a:lnTo>
                        <a:lnTo>
                          <a:pt x="23" y="150"/>
                        </a:lnTo>
                        <a:lnTo>
                          <a:pt x="24" y="110"/>
                        </a:lnTo>
                        <a:lnTo>
                          <a:pt x="37" y="94"/>
                        </a:lnTo>
                        <a:lnTo>
                          <a:pt x="53" y="68"/>
                        </a:lnTo>
                        <a:lnTo>
                          <a:pt x="62" y="47"/>
                        </a:lnTo>
                        <a:lnTo>
                          <a:pt x="56" y="29"/>
                        </a:lnTo>
                        <a:lnTo>
                          <a:pt x="60" y="10"/>
                        </a:lnTo>
                        <a:lnTo>
                          <a:pt x="7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9" name="Freeform 365">
                    <a:extLst>
                      <a:ext uri="{FF2B5EF4-FFF2-40B4-BE49-F238E27FC236}">
                        <a16:creationId xmlns:a16="http://schemas.microsoft.com/office/drawing/2014/main" id="{DF00C2DE-91ED-4B6A-82F3-363E20482565}"/>
                      </a:ext>
                    </a:extLst>
                  </p:cNvPr>
                  <p:cNvSpPr>
                    <a:spLocks/>
                  </p:cNvSpPr>
                  <p:nvPr/>
                </p:nvSpPr>
                <p:spPr bwMode="auto">
                  <a:xfrm>
                    <a:off x="4065" y="1093"/>
                    <a:ext cx="75" cy="65"/>
                  </a:xfrm>
                  <a:custGeom>
                    <a:avLst/>
                    <a:gdLst>
                      <a:gd name="T0" fmla="*/ 0 w 225"/>
                      <a:gd name="T1" fmla="*/ 0 h 193"/>
                      <a:gd name="T2" fmla="*/ 0 w 225"/>
                      <a:gd name="T3" fmla="*/ 0 h 193"/>
                      <a:gd name="T4" fmla="*/ 0 w 225"/>
                      <a:gd name="T5" fmla="*/ 0 h 193"/>
                      <a:gd name="T6" fmla="*/ 0 w 225"/>
                      <a:gd name="T7" fmla="*/ 0 h 193"/>
                      <a:gd name="T8" fmla="*/ 0 w 225"/>
                      <a:gd name="T9" fmla="*/ 0 h 193"/>
                      <a:gd name="T10" fmla="*/ 0 w 225"/>
                      <a:gd name="T11" fmla="*/ 0 h 193"/>
                      <a:gd name="T12" fmla="*/ 0 w 225"/>
                      <a:gd name="T13" fmla="*/ 0 h 193"/>
                      <a:gd name="T14" fmla="*/ 0 w 225"/>
                      <a:gd name="T15" fmla="*/ 0 h 193"/>
                      <a:gd name="T16" fmla="*/ 0 w 225"/>
                      <a:gd name="T17" fmla="*/ 0 h 1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5"/>
                      <a:gd name="T28" fmla="*/ 0 h 193"/>
                      <a:gd name="T29" fmla="*/ 225 w 225"/>
                      <a:gd name="T30" fmla="*/ 193 h 19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5" h="193">
                        <a:moveTo>
                          <a:pt x="225" y="156"/>
                        </a:moveTo>
                        <a:lnTo>
                          <a:pt x="156" y="100"/>
                        </a:lnTo>
                        <a:lnTo>
                          <a:pt x="99" y="50"/>
                        </a:lnTo>
                        <a:lnTo>
                          <a:pt x="48" y="0"/>
                        </a:lnTo>
                        <a:lnTo>
                          <a:pt x="0" y="0"/>
                        </a:lnTo>
                        <a:lnTo>
                          <a:pt x="112" y="81"/>
                        </a:lnTo>
                        <a:lnTo>
                          <a:pt x="166" y="130"/>
                        </a:lnTo>
                        <a:lnTo>
                          <a:pt x="212" y="193"/>
                        </a:lnTo>
                        <a:lnTo>
                          <a:pt x="225"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0" name="Freeform 366">
                    <a:extLst>
                      <a:ext uri="{FF2B5EF4-FFF2-40B4-BE49-F238E27FC236}">
                        <a16:creationId xmlns:a16="http://schemas.microsoft.com/office/drawing/2014/main" id="{B56A416D-390F-412D-B638-6AFDC8235101}"/>
                      </a:ext>
                    </a:extLst>
                  </p:cNvPr>
                  <p:cNvSpPr>
                    <a:spLocks/>
                  </p:cNvSpPr>
                  <p:nvPr/>
                </p:nvSpPr>
                <p:spPr bwMode="auto">
                  <a:xfrm>
                    <a:off x="4065" y="1130"/>
                    <a:ext cx="65" cy="53"/>
                  </a:xfrm>
                  <a:custGeom>
                    <a:avLst/>
                    <a:gdLst>
                      <a:gd name="T0" fmla="*/ 0 w 195"/>
                      <a:gd name="T1" fmla="*/ 0 h 159"/>
                      <a:gd name="T2" fmla="*/ 0 w 195"/>
                      <a:gd name="T3" fmla="*/ 0 h 159"/>
                      <a:gd name="T4" fmla="*/ 0 w 195"/>
                      <a:gd name="T5" fmla="*/ 0 h 159"/>
                      <a:gd name="T6" fmla="*/ 0 w 195"/>
                      <a:gd name="T7" fmla="*/ 0 h 159"/>
                      <a:gd name="T8" fmla="*/ 0 w 195"/>
                      <a:gd name="T9" fmla="*/ 0 h 159"/>
                      <a:gd name="T10" fmla="*/ 0 w 195"/>
                      <a:gd name="T11" fmla="*/ 0 h 159"/>
                      <a:gd name="T12" fmla="*/ 0 w 195"/>
                      <a:gd name="T13" fmla="*/ 0 h 159"/>
                      <a:gd name="T14" fmla="*/ 0 w 195"/>
                      <a:gd name="T15" fmla="*/ 0 h 159"/>
                      <a:gd name="T16" fmla="*/ 0 w 195"/>
                      <a:gd name="T17" fmla="*/ 0 h 159"/>
                      <a:gd name="T18" fmla="*/ 0 w 195"/>
                      <a:gd name="T19" fmla="*/ 0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5"/>
                      <a:gd name="T31" fmla="*/ 0 h 159"/>
                      <a:gd name="T32" fmla="*/ 195 w 195"/>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5" h="159">
                        <a:moveTo>
                          <a:pt x="195" y="100"/>
                        </a:moveTo>
                        <a:lnTo>
                          <a:pt x="144" y="82"/>
                        </a:lnTo>
                        <a:lnTo>
                          <a:pt x="107" y="50"/>
                        </a:lnTo>
                        <a:lnTo>
                          <a:pt x="39" y="0"/>
                        </a:lnTo>
                        <a:lnTo>
                          <a:pt x="0" y="0"/>
                        </a:lnTo>
                        <a:lnTo>
                          <a:pt x="89" y="50"/>
                        </a:lnTo>
                        <a:lnTo>
                          <a:pt x="122" y="84"/>
                        </a:lnTo>
                        <a:lnTo>
                          <a:pt x="195" y="159"/>
                        </a:lnTo>
                        <a:lnTo>
                          <a:pt x="191" y="113"/>
                        </a:lnTo>
                        <a:lnTo>
                          <a:pt x="195"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1" name="Freeform 367">
                    <a:extLst>
                      <a:ext uri="{FF2B5EF4-FFF2-40B4-BE49-F238E27FC236}">
                        <a16:creationId xmlns:a16="http://schemas.microsoft.com/office/drawing/2014/main" id="{B4755C29-FDED-4A3E-8086-D20956B456AE}"/>
                      </a:ext>
                    </a:extLst>
                  </p:cNvPr>
                  <p:cNvSpPr>
                    <a:spLocks/>
                  </p:cNvSpPr>
                  <p:nvPr/>
                </p:nvSpPr>
                <p:spPr bwMode="auto">
                  <a:xfrm>
                    <a:off x="4055" y="1161"/>
                    <a:ext cx="76" cy="83"/>
                  </a:xfrm>
                  <a:custGeom>
                    <a:avLst/>
                    <a:gdLst>
                      <a:gd name="T0" fmla="*/ 0 w 229"/>
                      <a:gd name="T1" fmla="*/ 0 h 247"/>
                      <a:gd name="T2" fmla="*/ 0 w 229"/>
                      <a:gd name="T3" fmla="*/ 0 h 247"/>
                      <a:gd name="T4" fmla="*/ 0 w 229"/>
                      <a:gd name="T5" fmla="*/ 0 h 247"/>
                      <a:gd name="T6" fmla="*/ 0 w 229"/>
                      <a:gd name="T7" fmla="*/ 0 h 247"/>
                      <a:gd name="T8" fmla="*/ 0 w 229"/>
                      <a:gd name="T9" fmla="*/ 0 h 247"/>
                      <a:gd name="T10" fmla="*/ 0 w 229"/>
                      <a:gd name="T11" fmla="*/ 0 h 247"/>
                      <a:gd name="T12" fmla="*/ 0 w 229"/>
                      <a:gd name="T13" fmla="*/ 0 h 247"/>
                      <a:gd name="T14" fmla="*/ 0 w 229"/>
                      <a:gd name="T15" fmla="*/ 0 h 247"/>
                      <a:gd name="T16" fmla="*/ 0 w 229"/>
                      <a:gd name="T17" fmla="*/ 0 h 247"/>
                      <a:gd name="T18" fmla="*/ 0 w 229"/>
                      <a:gd name="T19" fmla="*/ 0 h 247"/>
                      <a:gd name="T20" fmla="*/ 0 w 229"/>
                      <a:gd name="T21" fmla="*/ 0 h 247"/>
                      <a:gd name="T22" fmla="*/ 0 w 229"/>
                      <a:gd name="T23" fmla="*/ 0 h 247"/>
                      <a:gd name="T24" fmla="*/ 0 w 229"/>
                      <a:gd name="T25" fmla="*/ 0 h 247"/>
                      <a:gd name="T26" fmla="*/ 0 w 229"/>
                      <a:gd name="T27" fmla="*/ 0 h 2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9"/>
                      <a:gd name="T43" fmla="*/ 0 h 247"/>
                      <a:gd name="T44" fmla="*/ 229 w 229"/>
                      <a:gd name="T45" fmla="*/ 247 h 24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9" h="247">
                        <a:moveTo>
                          <a:pt x="225" y="184"/>
                        </a:moveTo>
                        <a:lnTo>
                          <a:pt x="162" y="128"/>
                        </a:lnTo>
                        <a:lnTo>
                          <a:pt x="137" y="90"/>
                        </a:lnTo>
                        <a:lnTo>
                          <a:pt x="87" y="53"/>
                        </a:lnTo>
                        <a:lnTo>
                          <a:pt x="43" y="19"/>
                        </a:lnTo>
                        <a:lnTo>
                          <a:pt x="12" y="0"/>
                        </a:lnTo>
                        <a:lnTo>
                          <a:pt x="0" y="0"/>
                        </a:lnTo>
                        <a:lnTo>
                          <a:pt x="0" y="19"/>
                        </a:lnTo>
                        <a:lnTo>
                          <a:pt x="37" y="45"/>
                        </a:lnTo>
                        <a:lnTo>
                          <a:pt x="106" y="88"/>
                        </a:lnTo>
                        <a:lnTo>
                          <a:pt x="156" y="139"/>
                        </a:lnTo>
                        <a:lnTo>
                          <a:pt x="191" y="195"/>
                        </a:lnTo>
                        <a:lnTo>
                          <a:pt x="229" y="247"/>
                        </a:lnTo>
                        <a:lnTo>
                          <a:pt x="225" y="1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2" name="Freeform 368">
                    <a:extLst>
                      <a:ext uri="{FF2B5EF4-FFF2-40B4-BE49-F238E27FC236}">
                        <a16:creationId xmlns:a16="http://schemas.microsoft.com/office/drawing/2014/main" id="{704019BA-3A87-4529-B5F9-80588F3A3675}"/>
                      </a:ext>
                    </a:extLst>
                  </p:cNvPr>
                  <p:cNvSpPr>
                    <a:spLocks/>
                  </p:cNvSpPr>
                  <p:nvPr/>
                </p:nvSpPr>
                <p:spPr bwMode="auto">
                  <a:xfrm>
                    <a:off x="4062" y="1229"/>
                    <a:ext cx="60" cy="48"/>
                  </a:xfrm>
                  <a:custGeom>
                    <a:avLst/>
                    <a:gdLst>
                      <a:gd name="T0" fmla="*/ 0 w 178"/>
                      <a:gd name="T1" fmla="*/ 0 h 144"/>
                      <a:gd name="T2" fmla="*/ 0 w 178"/>
                      <a:gd name="T3" fmla="*/ 0 h 144"/>
                      <a:gd name="T4" fmla="*/ 0 w 178"/>
                      <a:gd name="T5" fmla="*/ 0 h 144"/>
                      <a:gd name="T6" fmla="*/ 0 w 178"/>
                      <a:gd name="T7" fmla="*/ 0 h 144"/>
                      <a:gd name="T8" fmla="*/ 0 w 178"/>
                      <a:gd name="T9" fmla="*/ 0 h 144"/>
                      <a:gd name="T10" fmla="*/ 0 w 178"/>
                      <a:gd name="T11" fmla="*/ 0 h 144"/>
                      <a:gd name="T12" fmla="*/ 0 w 178"/>
                      <a:gd name="T13" fmla="*/ 0 h 144"/>
                      <a:gd name="T14" fmla="*/ 0 w 178"/>
                      <a:gd name="T15" fmla="*/ 0 h 144"/>
                      <a:gd name="T16" fmla="*/ 0 w 178"/>
                      <a:gd name="T17" fmla="*/ 0 h 144"/>
                      <a:gd name="T18" fmla="*/ 0 w 178"/>
                      <a:gd name="T19" fmla="*/ 0 h 144"/>
                      <a:gd name="T20" fmla="*/ 0 w 178"/>
                      <a:gd name="T21" fmla="*/ 0 h 144"/>
                      <a:gd name="T22" fmla="*/ 0 w 178"/>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8"/>
                      <a:gd name="T37" fmla="*/ 0 h 144"/>
                      <a:gd name="T38" fmla="*/ 178 w 178"/>
                      <a:gd name="T39" fmla="*/ 144 h 1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8" h="144">
                        <a:moveTo>
                          <a:pt x="178" y="118"/>
                        </a:moveTo>
                        <a:lnTo>
                          <a:pt x="128" y="65"/>
                        </a:lnTo>
                        <a:lnTo>
                          <a:pt x="76" y="31"/>
                        </a:lnTo>
                        <a:lnTo>
                          <a:pt x="32" y="8"/>
                        </a:lnTo>
                        <a:lnTo>
                          <a:pt x="0" y="0"/>
                        </a:lnTo>
                        <a:lnTo>
                          <a:pt x="20" y="31"/>
                        </a:lnTo>
                        <a:lnTo>
                          <a:pt x="76" y="62"/>
                        </a:lnTo>
                        <a:lnTo>
                          <a:pt x="120" y="108"/>
                        </a:lnTo>
                        <a:lnTo>
                          <a:pt x="141" y="138"/>
                        </a:lnTo>
                        <a:lnTo>
                          <a:pt x="160" y="144"/>
                        </a:lnTo>
                        <a:lnTo>
                          <a:pt x="177" y="133"/>
                        </a:lnTo>
                        <a:lnTo>
                          <a:pt x="178"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3" name="Freeform 369">
                    <a:extLst>
                      <a:ext uri="{FF2B5EF4-FFF2-40B4-BE49-F238E27FC236}">
                        <a16:creationId xmlns:a16="http://schemas.microsoft.com/office/drawing/2014/main" id="{250D6FCA-FF05-44DF-8997-65139038BC35}"/>
                      </a:ext>
                    </a:extLst>
                  </p:cNvPr>
                  <p:cNvSpPr>
                    <a:spLocks/>
                  </p:cNvSpPr>
                  <p:nvPr/>
                </p:nvSpPr>
                <p:spPr bwMode="auto">
                  <a:xfrm>
                    <a:off x="4055" y="1262"/>
                    <a:ext cx="66" cy="60"/>
                  </a:xfrm>
                  <a:custGeom>
                    <a:avLst/>
                    <a:gdLst>
                      <a:gd name="T0" fmla="*/ 0 w 197"/>
                      <a:gd name="T1" fmla="*/ 0 h 179"/>
                      <a:gd name="T2" fmla="*/ 0 w 197"/>
                      <a:gd name="T3" fmla="*/ 0 h 179"/>
                      <a:gd name="T4" fmla="*/ 0 w 197"/>
                      <a:gd name="T5" fmla="*/ 0 h 179"/>
                      <a:gd name="T6" fmla="*/ 0 w 197"/>
                      <a:gd name="T7" fmla="*/ 0 h 179"/>
                      <a:gd name="T8" fmla="*/ 0 w 197"/>
                      <a:gd name="T9" fmla="*/ 0 h 179"/>
                      <a:gd name="T10" fmla="*/ 0 w 197"/>
                      <a:gd name="T11" fmla="*/ 0 h 179"/>
                      <a:gd name="T12" fmla="*/ 0 w 197"/>
                      <a:gd name="T13" fmla="*/ 0 h 179"/>
                      <a:gd name="T14" fmla="*/ 0 w 197"/>
                      <a:gd name="T15" fmla="*/ 0 h 179"/>
                      <a:gd name="T16" fmla="*/ 0 w 197"/>
                      <a:gd name="T17" fmla="*/ 0 h 179"/>
                      <a:gd name="T18" fmla="*/ 0 w 197"/>
                      <a:gd name="T19" fmla="*/ 0 h 179"/>
                      <a:gd name="T20" fmla="*/ 0 w 197"/>
                      <a:gd name="T21" fmla="*/ 0 h 179"/>
                      <a:gd name="T22" fmla="*/ 0 w 197"/>
                      <a:gd name="T23" fmla="*/ 0 h 1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7"/>
                      <a:gd name="T37" fmla="*/ 0 h 179"/>
                      <a:gd name="T38" fmla="*/ 197 w 197"/>
                      <a:gd name="T39" fmla="*/ 179 h 1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7" h="179">
                        <a:moveTo>
                          <a:pt x="197" y="166"/>
                        </a:moveTo>
                        <a:lnTo>
                          <a:pt x="146" y="112"/>
                        </a:lnTo>
                        <a:lnTo>
                          <a:pt x="83" y="47"/>
                        </a:lnTo>
                        <a:lnTo>
                          <a:pt x="46" y="16"/>
                        </a:lnTo>
                        <a:lnTo>
                          <a:pt x="17" y="0"/>
                        </a:lnTo>
                        <a:lnTo>
                          <a:pt x="0" y="10"/>
                        </a:lnTo>
                        <a:lnTo>
                          <a:pt x="33" y="37"/>
                        </a:lnTo>
                        <a:lnTo>
                          <a:pt x="90" y="94"/>
                        </a:lnTo>
                        <a:lnTo>
                          <a:pt x="142" y="150"/>
                        </a:lnTo>
                        <a:lnTo>
                          <a:pt x="177" y="179"/>
                        </a:lnTo>
                        <a:lnTo>
                          <a:pt x="186" y="179"/>
                        </a:lnTo>
                        <a:lnTo>
                          <a:pt x="197" y="1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 name="Freeform 370">
                    <a:extLst>
                      <a:ext uri="{FF2B5EF4-FFF2-40B4-BE49-F238E27FC236}">
                        <a16:creationId xmlns:a16="http://schemas.microsoft.com/office/drawing/2014/main" id="{5548AE7B-6A33-4EE7-BBD5-95841FB39158}"/>
                      </a:ext>
                    </a:extLst>
                  </p:cNvPr>
                  <p:cNvSpPr>
                    <a:spLocks/>
                  </p:cNvSpPr>
                  <p:nvPr/>
                </p:nvSpPr>
                <p:spPr bwMode="auto">
                  <a:xfrm>
                    <a:off x="4063" y="1312"/>
                    <a:ext cx="46" cy="47"/>
                  </a:xfrm>
                  <a:custGeom>
                    <a:avLst/>
                    <a:gdLst>
                      <a:gd name="T0" fmla="*/ 0 w 139"/>
                      <a:gd name="T1" fmla="*/ 0 h 141"/>
                      <a:gd name="T2" fmla="*/ 0 w 139"/>
                      <a:gd name="T3" fmla="*/ 0 h 141"/>
                      <a:gd name="T4" fmla="*/ 0 w 139"/>
                      <a:gd name="T5" fmla="*/ 0 h 141"/>
                      <a:gd name="T6" fmla="*/ 0 w 139"/>
                      <a:gd name="T7" fmla="*/ 0 h 141"/>
                      <a:gd name="T8" fmla="*/ 0 w 139"/>
                      <a:gd name="T9" fmla="*/ 0 h 141"/>
                      <a:gd name="T10" fmla="*/ 0 w 139"/>
                      <a:gd name="T11" fmla="*/ 0 h 141"/>
                      <a:gd name="T12" fmla="*/ 0 w 139"/>
                      <a:gd name="T13" fmla="*/ 0 h 141"/>
                      <a:gd name="T14" fmla="*/ 0 w 139"/>
                      <a:gd name="T15" fmla="*/ 0 h 141"/>
                      <a:gd name="T16" fmla="*/ 0 w 139"/>
                      <a:gd name="T17" fmla="*/ 0 h 1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41"/>
                      <a:gd name="T29" fmla="*/ 139 w 139"/>
                      <a:gd name="T30" fmla="*/ 141 h 1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41">
                        <a:moveTo>
                          <a:pt x="137" y="118"/>
                        </a:moveTo>
                        <a:lnTo>
                          <a:pt x="80" y="36"/>
                        </a:lnTo>
                        <a:lnTo>
                          <a:pt x="25" y="4"/>
                        </a:lnTo>
                        <a:lnTo>
                          <a:pt x="0" y="0"/>
                        </a:lnTo>
                        <a:lnTo>
                          <a:pt x="6" y="16"/>
                        </a:lnTo>
                        <a:lnTo>
                          <a:pt x="69" y="62"/>
                        </a:lnTo>
                        <a:lnTo>
                          <a:pt x="130" y="136"/>
                        </a:lnTo>
                        <a:lnTo>
                          <a:pt x="139" y="141"/>
                        </a:lnTo>
                        <a:lnTo>
                          <a:pt x="137"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 name="Freeform 371">
                    <a:extLst>
                      <a:ext uri="{FF2B5EF4-FFF2-40B4-BE49-F238E27FC236}">
                        <a16:creationId xmlns:a16="http://schemas.microsoft.com/office/drawing/2014/main" id="{AE320EE3-5F8F-4A41-90AD-1FAAACB36DEE}"/>
                      </a:ext>
                    </a:extLst>
                  </p:cNvPr>
                  <p:cNvSpPr>
                    <a:spLocks/>
                  </p:cNvSpPr>
                  <p:nvPr/>
                </p:nvSpPr>
                <p:spPr bwMode="auto">
                  <a:xfrm>
                    <a:off x="4065" y="1358"/>
                    <a:ext cx="31" cy="36"/>
                  </a:xfrm>
                  <a:custGeom>
                    <a:avLst/>
                    <a:gdLst>
                      <a:gd name="T0" fmla="*/ 0 w 93"/>
                      <a:gd name="T1" fmla="*/ 0 h 107"/>
                      <a:gd name="T2" fmla="*/ 0 w 93"/>
                      <a:gd name="T3" fmla="*/ 0 h 107"/>
                      <a:gd name="T4" fmla="*/ 0 w 93"/>
                      <a:gd name="T5" fmla="*/ 0 h 107"/>
                      <a:gd name="T6" fmla="*/ 0 w 93"/>
                      <a:gd name="T7" fmla="*/ 0 h 107"/>
                      <a:gd name="T8" fmla="*/ 0 w 93"/>
                      <a:gd name="T9" fmla="*/ 0 h 107"/>
                      <a:gd name="T10" fmla="*/ 0 w 93"/>
                      <a:gd name="T11" fmla="*/ 0 h 107"/>
                      <a:gd name="T12" fmla="*/ 0 w 93"/>
                      <a:gd name="T13" fmla="*/ 0 h 107"/>
                      <a:gd name="T14" fmla="*/ 0 w 93"/>
                      <a:gd name="T15" fmla="*/ 0 h 107"/>
                      <a:gd name="T16" fmla="*/ 0 w 93"/>
                      <a:gd name="T17" fmla="*/ 0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3"/>
                      <a:gd name="T28" fmla="*/ 0 h 107"/>
                      <a:gd name="T29" fmla="*/ 93 w 93"/>
                      <a:gd name="T30" fmla="*/ 107 h 1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3" h="107">
                        <a:moveTo>
                          <a:pt x="89" y="81"/>
                        </a:moveTo>
                        <a:lnTo>
                          <a:pt x="43" y="19"/>
                        </a:lnTo>
                        <a:lnTo>
                          <a:pt x="3" y="0"/>
                        </a:lnTo>
                        <a:lnTo>
                          <a:pt x="0" y="19"/>
                        </a:lnTo>
                        <a:lnTo>
                          <a:pt x="19" y="50"/>
                        </a:lnTo>
                        <a:lnTo>
                          <a:pt x="69" y="92"/>
                        </a:lnTo>
                        <a:lnTo>
                          <a:pt x="83" y="107"/>
                        </a:lnTo>
                        <a:lnTo>
                          <a:pt x="93" y="100"/>
                        </a:lnTo>
                        <a:lnTo>
                          <a:pt x="89"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6" name="Freeform 372">
                    <a:extLst>
                      <a:ext uri="{FF2B5EF4-FFF2-40B4-BE49-F238E27FC236}">
                        <a16:creationId xmlns:a16="http://schemas.microsoft.com/office/drawing/2014/main" id="{2D4E790C-1E57-4662-8387-E6936FD30A7A}"/>
                      </a:ext>
                    </a:extLst>
                  </p:cNvPr>
                  <p:cNvSpPr>
                    <a:spLocks/>
                  </p:cNvSpPr>
                  <p:nvPr/>
                </p:nvSpPr>
                <p:spPr bwMode="auto">
                  <a:xfrm>
                    <a:off x="4067" y="1405"/>
                    <a:ext cx="40" cy="41"/>
                  </a:xfrm>
                  <a:custGeom>
                    <a:avLst/>
                    <a:gdLst>
                      <a:gd name="T0" fmla="*/ 0 w 119"/>
                      <a:gd name="T1" fmla="*/ 0 h 121"/>
                      <a:gd name="T2" fmla="*/ 0 w 119"/>
                      <a:gd name="T3" fmla="*/ 0 h 121"/>
                      <a:gd name="T4" fmla="*/ 0 w 119"/>
                      <a:gd name="T5" fmla="*/ 0 h 121"/>
                      <a:gd name="T6" fmla="*/ 0 w 119"/>
                      <a:gd name="T7" fmla="*/ 0 h 121"/>
                      <a:gd name="T8" fmla="*/ 0 w 119"/>
                      <a:gd name="T9" fmla="*/ 0 h 121"/>
                      <a:gd name="T10" fmla="*/ 0 w 119"/>
                      <a:gd name="T11" fmla="*/ 0 h 121"/>
                      <a:gd name="T12" fmla="*/ 0 w 119"/>
                      <a:gd name="T13" fmla="*/ 0 h 121"/>
                      <a:gd name="T14" fmla="*/ 0 w 119"/>
                      <a:gd name="T15" fmla="*/ 0 h 121"/>
                      <a:gd name="T16" fmla="*/ 0 w 119"/>
                      <a:gd name="T17" fmla="*/ 0 h 1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9"/>
                      <a:gd name="T28" fmla="*/ 0 h 121"/>
                      <a:gd name="T29" fmla="*/ 119 w 119"/>
                      <a:gd name="T30" fmla="*/ 121 h 1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9" h="121">
                        <a:moveTo>
                          <a:pt x="119" y="121"/>
                        </a:moveTo>
                        <a:lnTo>
                          <a:pt x="103" y="102"/>
                        </a:lnTo>
                        <a:lnTo>
                          <a:pt x="69" y="52"/>
                        </a:lnTo>
                        <a:lnTo>
                          <a:pt x="21" y="0"/>
                        </a:lnTo>
                        <a:lnTo>
                          <a:pt x="0" y="0"/>
                        </a:lnTo>
                        <a:lnTo>
                          <a:pt x="8" y="18"/>
                        </a:lnTo>
                        <a:lnTo>
                          <a:pt x="46" y="68"/>
                        </a:lnTo>
                        <a:lnTo>
                          <a:pt x="83" y="118"/>
                        </a:lnTo>
                        <a:lnTo>
                          <a:pt x="119" y="1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7" name="Freeform 373">
                    <a:extLst>
                      <a:ext uri="{FF2B5EF4-FFF2-40B4-BE49-F238E27FC236}">
                        <a16:creationId xmlns:a16="http://schemas.microsoft.com/office/drawing/2014/main" id="{3D2A45AB-B185-43C7-A9EC-8C70AC00B491}"/>
                      </a:ext>
                    </a:extLst>
                  </p:cNvPr>
                  <p:cNvSpPr>
                    <a:spLocks/>
                  </p:cNvSpPr>
                  <p:nvPr/>
                </p:nvSpPr>
                <p:spPr bwMode="auto">
                  <a:xfrm>
                    <a:off x="4121" y="1070"/>
                    <a:ext cx="121" cy="448"/>
                  </a:xfrm>
                  <a:custGeom>
                    <a:avLst/>
                    <a:gdLst>
                      <a:gd name="T0" fmla="*/ 0 w 363"/>
                      <a:gd name="T1" fmla="*/ 0 h 1345"/>
                      <a:gd name="T2" fmla="*/ 0 w 363"/>
                      <a:gd name="T3" fmla="*/ 0 h 1345"/>
                      <a:gd name="T4" fmla="*/ 0 w 363"/>
                      <a:gd name="T5" fmla="*/ 0 h 1345"/>
                      <a:gd name="T6" fmla="*/ 0 w 363"/>
                      <a:gd name="T7" fmla="*/ 0 h 1345"/>
                      <a:gd name="T8" fmla="*/ 0 w 363"/>
                      <a:gd name="T9" fmla="*/ 0 h 1345"/>
                      <a:gd name="T10" fmla="*/ 0 w 363"/>
                      <a:gd name="T11" fmla="*/ 0 h 1345"/>
                      <a:gd name="T12" fmla="*/ 0 w 363"/>
                      <a:gd name="T13" fmla="*/ 0 h 1345"/>
                      <a:gd name="T14" fmla="*/ 0 w 363"/>
                      <a:gd name="T15" fmla="*/ 0 h 1345"/>
                      <a:gd name="T16" fmla="*/ 0 w 363"/>
                      <a:gd name="T17" fmla="*/ 0 h 1345"/>
                      <a:gd name="T18" fmla="*/ 0 w 363"/>
                      <a:gd name="T19" fmla="*/ 0 h 1345"/>
                      <a:gd name="T20" fmla="*/ 0 w 363"/>
                      <a:gd name="T21" fmla="*/ 0 h 1345"/>
                      <a:gd name="T22" fmla="*/ 0 w 363"/>
                      <a:gd name="T23" fmla="*/ 0 h 1345"/>
                      <a:gd name="T24" fmla="*/ 0 w 363"/>
                      <a:gd name="T25" fmla="*/ 0 h 1345"/>
                      <a:gd name="T26" fmla="*/ 0 w 363"/>
                      <a:gd name="T27" fmla="*/ 0 h 1345"/>
                      <a:gd name="T28" fmla="*/ 0 w 363"/>
                      <a:gd name="T29" fmla="*/ 0 h 1345"/>
                      <a:gd name="T30" fmla="*/ 0 w 363"/>
                      <a:gd name="T31" fmla="*/ 0 h 1345"/>
                      <a:gd name="T32" fmla="*/ 0 w 363"/>
                      <a:gd name="T33" fmla="*/ 0 h 1345"/>
                      <a:gd name="T34" fmla="*/ 0 w 363"/>
                      <a:gd name="T35" fmla="*/ 0 h 1345"/>
                      <a:gd name="T36" fmla="*/ 0 w 363"/>
                      <a:gd name="T37" fmla="*/ 0 h 1345"/>
                      <a:gd name="T38" fmla="*/ 0 w 363"/>
                      <a:gd name="T39" fmla="*/ 0 h 1345"/>
                      <a:gd name="T40" fmla="*/ 0 w 363"/>
                      <a:gd name="T41" fmla="*/ 0 h 1345"/>
                      <a:gd name="T42" fmla="*/ 0 w 363"/>
                      <a:gd name="T43" fmla="*/ 0 h 1345"/>
                      <a:gd name="T44" fmla="*/ 0 w 363"/>
                      <a:gd name="T45" fmla="*/ 0 h 1345"/>
                      <a:gd name="T46" fmla="*/ 0 w 363"/>
                      <a:gd name="T47" fmla="*/ 0 h 1345"/>
                      <a:gd name="T48" fmla="*/ 0 w 363"/>
                      <a:gd name="T49" fmla="*/ 0 h 1345"/>
                      <a:gd name="T50" fmla="*/ 0 w 363"/>
                      <a:gd name="T51" fmla="*/ 0 h 1345"/>
                      <a:gd name="T52" fmla="*/ 0 w 363"/>
                      <a:gd name="T53" fmla="*/ 0 h 1345"/>
                      <a:gd name="T54" fmla="*/ 0 w 363"/>
                      <a:gd name="T55" fmla="*/ 0 h 1345"/>
                      <a:gd name="T56" fmla="*/ 0 w 363"/>
                      <a:gd name="T57" fmla="*/ 0 h 1345"/>
                      <a:gd name="T58" fmla="*/ 0 w 363"/>
                      <a:gd name="T59" fmla="*/ 0 h 1345"/>
                      <a:gd name="T60" fmla="*/ 0 w 363"/>
                      <a:gd name="T61" fmla="*/ 0 h 1345"/>
                      <a:gd name="T62" fmla="*/ 0 w 363"/>
                      <a:gd name="T63" fmla="*/ 0 h 1345"/>
                      <a:gd name="T64" fmla="*/ 0 w 363"/>
                      <a:gd name="T65" fmla="*/ 0 h 1345"/>
                      <a:gd name="T66" fmla="*/ 0 w 363"/>
                      <a:gd name="T67" fmla="*/ 0 h 1345"/>
                      <a:gd name="T68" fmla="*/ 0 w 363"/>
                      <a:gd name="T69" fmla="*/ 0 h 1345"/>
                      <a:gd name="T70" fmla="*/ 0 w 363"/>
                      <a:gd name="T71" fmla="*/ 0 h 1345"/>
                      <a:gd name="T72" fmla="*/ 0 w 363"/>
                      <a:gd name="T73" fmla="*/ 0 h 1345"/>
                      <a:gd name="T74" fmla="*/ 0 w 363"/>
                      <a:gd name="T75" fmla="*/ 0 h 1345"/>
                      <a:gd name="T76" fmla="*/ 0 w 363"/>
                      <a:gd name="T77" fmla="*/ 0 h 1345"/>
                      <a:gd name="T78" fmla="*/ 0 w 363"/>
                      <a:gd name="T79" fmla="*/ 0 h 1345"/>
                      <a:gd name="T80" fmla="*/ 0 w 363"/>
                      <a:gd name="T81" fmla="*/ 0 h 1345"/>
                      <a:gd name="T82" fmla="*/ 0 w 363"/>
                      <a:gd name="T83" fmla="*/ 0 h 1345"/>
                      <a:gd name="T84" fmla="*/ 0 w 363"/>
                      <a:gd name="T85" fmla="*/ 0 h 1345"/>
                      <a:gd name="T86" fmla="*/ 0 w 363"/>
                      <a:gd name="T87" fmla="*/ 0 h 1345"/>
                      <a:gd name="T88" fmla="*/ 0 w 363"/>
                      <a:gd name="T89" fmla="*/ 0 h 1345"/>
                      <a:gd name="T90" fmla="*/ 0 w 363"/>
                      <a:gd name="T91" fmla="*/ 0 h 134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3"/>
                      <a:gd name="T139" fmla="*/ 0 h 1345"/>
                      <a:gd name="T140" fmla="*/ 363 w 363"/>
                      <a:gd name="T141" fmla="*/ 1345 h 134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3" h="1345">
                        <a:moveTo>
                          <a:pt x="65" y="127"/>
                        </a:moveTo>
                        <a:lnTo>
                          <a:pt x="52" y="164"/>
                        </a:lnTo>
                        <a:lnTo>
                          <a:pt x="63" y="201"/>
                        </a:lnTo>
                        <a:lnTo>
                          <a:pt x="65" y="238"/>
                        </a:lnTo>
                        <a:lnTo>
                          <a:pt x="52" y="262"/>
                        </a:lnTo>
                        <a:lnTo>
                          <a:pt x="34" y="288"/>
                        </a:lnTo>
                        <a:lnTo>
                          <a:pt x="26" y="330"/>
                        </a:lnTo>
                        <a:lnTo>
                          <a:pt x="37" y="358"/>
                        </a:lnTo>
                        <a:lnTo>
                          <a:pt x="56" y="388"/>
                        </a:lnTo>
                        <a:lnTo>
                          <a:pt x="56" y="414"/>
                        </a:lnTo>
                        <a:lnTo>
                          <a:pt x="44" y="438"/>
                        </a:lnTo>
                        <a:lnTo>
                          <a:pt x="27" y="470"/>
                        </a:lnTo>
                        <a:lnTo>
                          <a:pt x="34" y="501"/>
                        </a:lnTo>
                        <a:lnTo>
                          <a:pt x="58" y="567"/>
                        </a:lnTo>
                        <a:lnTo>
                          <a:pt x="56" y="595"/>
                        </a:lnTo>
                        <a:lnTo>
                          <a:pt x="21" y="649"/>
                        </a:lnTo>
                        <a:lnTo>
                          <a:pt x="21" y="695"/>
                        </a:lnTo>
                        <a:lnTo>
                          <a:pt x="40" y="730"/>
                        </a:lnTo>
                        <a:lnTo>
                          <a:pt x="52" y="761"/>
                        </a:lnTo>
                        <a:lnTo>
                          <a:pt x="50" y="788"/>
                        </a:lnTo>
                        <a:lnTo>
                          <a:pt x="19" y="817"/>
                        </a:lnTo>
                        <a:lnTo>
                          <a:pt x="13" y="838"/>
                        </a:lnTo>
                        <a:lnTo>
                          <a:pt x="19" y="888"/>
                        </a:lnTo>
                        <a:lnTo>
                          <a:pt x="34" y="943"/>
                        </a:lnTo>
                        <a:lnTo>
                          <a:pt x="34" y="974"/>
                        </a:lnTo>
                        <a:lnTo>
                          <a:pt x="31" y="999"/>
                        </a:lnTo>
                        <a:lnTo>
                          <a:pt x="8" y="1036"/>
                        </a:lnTo>
                        <a:lnTo>
                          <a:pt x="0" y="1067"/>
                        </a:lnTo>
                        <a:lnTo>
                          <a:pt x="2" y="1101"/>
                        </a:lnTo>
                        <a:lnTo>
                          <a:pt x="19" y="1125"/>
                        </a:lnTo>
                        <a:lnTo>
                          <a:pt x="37" y="1149"/>
                        </a:lnTo>
                        <a:lnTo>
                          <a:pt x="21" y="1180"/>
                        </a:lnTo>
                        <a:lnTo>
                          <a:pt x="13" y="1211"/>
                        </a:lnTo>
                        <a:lnTo>
                          <a:pt x="27" y="1236"/>
                        </a:lnTo>
                        <a:lnTo>
                          <a:pt x="50" y="1254"/>
                        </a:lnTo>
                        <a:lnTo>
                          <a:pt x="52" y="1286"/>
                        </a:lnTo>
                        <a:lnTo>
                          <a:pt x="52" y="1311"/>
                        </a:lnTo>
                        <a:lnTo>
                          <a:pt x="56" y="1345"/>
                        </a:lnTo>
                        <a:lnTo>
                          <a:pt x="95" y="1317"/>
                        </a:lnTo>
                        <a:lnTo>
                          <a:pt x="137" y="1295"/>
                        </a:lnTo>
                        <a:lnTo>
                          <a:pt x="176" y="1282"/>
                        </a:lnTo>
                        <a:lnTo>
                          <a:pt x="234" y="1282"/>
                        </a:lnTo>
                        <a:lnTo>
                          <a:pt x="276" y="1275"/>
                        </a:lnTo>
                        <a:lnTo>
                          <a:pt x="300" y="1254"/>
                        </a:lnTo>
                        <a:lnTo>
                          <a:pt x="345" y="1243"/>
                        </a:lnTo>
                        <a:lnTo>
                          <a:pt x="321" y="1217"/>
                        </a:lnTo>
                        <a:lnTo>
                          <a:pt x="313" y="1182"/>
                        </a:lnTo>
                        <a:lnTo>
                          <a:pt x="328" y="1143"/>
                        </a:lnTo>
                        <a:lnTo>
                          <a:pt x="326" y="1086"/>
                        </a:lnTo>
                        <a:lnTo>
                          <a:pt x="313" y="1045"/>
                        </a:lnTo>
                        <a:lnTo>
                          <a:pt x="300" y="1024"/>
                        </a:lnTo>
                        <a:lnTo>
                          <a:pt x="297" y="993"/>
                        </a:lnTo>
                        <a:lnTo>
                          <a:pt x="313" y="956"/>
                        </a:lnTo>
                        <a:lnTo>
                          <a:pt x="307" y="930"/>
                        </a:lnTo>
                        <a:lnTo>
                          <a:pt x="276" y="886"/>
                        </a:lnTo>
                        <a:lnTo>
                          <a:pt x="277" y="861"/>
                        </a:lnTo>
                        <a:lnTo>
                          <a:pt x="290" y="838"/>
                        </a:lnTo>
                        <a:lnTo>
                          <a:pt x="319" y="807"/>
                        </a:lnTo>
                        <a:lnTo>
                          <a:pt x="308" y="782"/>
                        </a:lnTo>
                        <a:lnTo>
                          <a:pt x="287" y="730"/>
                        </a:lnTo>
                        <a:lnTo>
                          <a:pt x="271" y="695"/>
                        </a:lnTo>
                        <a:lnTo>
                          <a:pt x="271" y="657"/>
                        </a:lnTo>
                        <a:lnTo>
                          <a:pt x="328" y="637"/>
                        </a:lnTo>
                        <a:lnTo>
                          <a:pt x="334" y="601"/>
                        </a:lnTo>
                        <a:lnTo>
                          <a:pt x="328" y="580"/>
                        </a:lnTo>
                        <a:lnTo>
                          <a:pt x="313" y="562"/>
                        </a:lnTo>
                        <a:lnTo>
                          <a:pt x="315" y="530"/>
                        </a:lnTo>
                        <a:lnTo>
                          <a:pt x="313" y="493"/>
                        </a:lnTo>
                        <a:lnTo>
                          <a:pt x="297" y="474"/>
                        </a:lnTo>
                        <a:lnTo>
                          <a:pt x="284" y="449"/>
                        </a:lnTo>
                        <a:lnTo>
                          <a:pt x="294" y="424"/>
                        </a:lnTo>
                        <a:lnTo>
                          <a:pt x="307" y="395"/>
                        </a:lnTo>
                        <a:lnTo>
                          <a:pt x="307" y="377"/>
                        </a:lnTo>
                        <a:lnTo>
                          <a:pt x="287" y="351"/>
                        </a:lnTo>
                        <a:lnTo>
                          <a:pt x="282" y="330"/>
                        </a:lnTo>
                        <a:lnTo>
                          <a:pt x="287" y="314"/>
                        </a:lnTo>
                        <a:lnTo>
                          <a:pt x="307" y="301"/>
                        </a:lnTo>
                        <a:lnTo>
                          <a:pt x="308" y="280"/>
                        </a:lnTo>
                        <a:lnTo>
                          <a:pt x="303" y="269"/>
                        </a:lnTo>
                        <a:lnTo>
                          <a:pt x="282" y="237"/>
                        </a:lnTo>
                        <a:lnTo>
                          <a:pt x="276" y="201"/>
                        </a:lnTo>
                        <a:lnTo>
                          <a:pt x="277" y="174"/>
                        </a:lnTo>
                        <a:lnTo>
                          <a:pt x="297" y="149"/>
                        </a:lnTo>
                        <a:lnTo>
                          <a:pt x="347" y="95"/>
                        </a:lnTo>
                        <a:lnTo>
                          <a:pt x="363" y="49"/>
                        </a:lnTo>
                        <a:lnTo>
                          <a:pt x="363" y="12"/>
                        </a:lnTo>
                        <a:lnTo>
                          <a:pt x="347" y="0"/>
                        </a:lnTo>
                        <a:lnTo>
                          <a:pt x="321" y="12"/>
                        </a:lnTo>
                        <a:lnTo>
                          <a:pt x="258" y="51"/>
                        </a:lnTo>
                        <a:lnTo>
                          <a:pt x="200" y="77"/>
                        </a:lnTo>
                        <a:lnTo>
                          <a:pt x="140" y="101"/>
                        </a:lnTo>
                        <a:lnTo>
                          <a:pt x="100" y="114"/>
                        </a:lnTo>
                        <a:lnTo>
                          <a:pt x="65" y="12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8" name="Freeform 374">
                    <a:extLst>
                      <a:ext uri="{FF2B5EF4-FFF2-40B4-BE49-F238E27FC236}">
                        <a16:creationId xmlns:a16="http://schemas.microsoft.com/office/drawing/2014/main" id="{C5CED6DF-71FF-40DD-B1F7-5F976C703D19}"/>
                      </a:ext>
                    </a:extLst>
                  </p:cNvPr>
                  <p:cNvSpPr>
                    <a:spLocks/>
                  </p:cNvSpPr>
                  <p:nvPr/>
                </p:nvSpPr>
                <p:spPr bwMode="auto">
                  <a:xfrm>
                    <a:off x="4036" y="1066"/>
                    <a:ext cx="217" cy="459"/>
                  </a:xfrm>
                  <a:custGeom>
                    <a:avLst/>
                    <a:gdLst>
                      <a:gd name="T0" fmla="*/ 0 w 650"/>
                      <a:gd name="T1" fmla="*/ 0 h 1377"/>
                      <a:gd name="T2" fmla="*/ 0 w 650"/>
                      <a:gd name="T3" fmla="*/ 0 h 1377"/>
                      <a:gd name="T4" fmla="*/ 0 w 650"/>
                      <a:gd name="T5" fmla="*/ 0 h 1377"/>
                      <a:gd name="T6" fmla="*/ 0 w 650"/>
                      <a:gd name="T7" fmla="*/ 0 h 1377"/>
                      <a:gd name="T8" fmla="*/ 0 w 650"/>
                      <a:gd name="T9" fmla="*/ 0 h 1377"/>
                      <a:gd name="T10" fmla="*/ 0 w 650"/>
                      <a:gd name="T11" fmla="*/ 0 h 1377"/>
                      <a:gd name="T12" fmla="*/ 0 w 650"/>
                      <a:gd name="T13" fmla="*/ 0 h 1377"/>
                      <a:gd name="T14" fmla="*/ 0 w 650"/>
                      <a:gd name="T15" fmla="*/ 0 h 1377"/>
                      <a:gd name="T16" fmla="*/ 0 w 650"/>
                      <a:gd name="T17" fmla="*/ 0 h 1377"/>
                      <a:gd name="T18" fmla="*/ 0 w 650"/>
                      <a:gd name="T19" fmla="*/ 0 h 1377"/>
                      <a:gd name="T20" fmla="*/ 0 w 650"/>
                      <a:gd name="T21" fmla="*/ 0 h 1377"/>
                      <a:gd name="T22" fmla="*/ 0 w 650"/>
                      <a:gd name="T23" fmla="*/ 0 h 1377"/>
                      <a:gd name="T24" fmla="*/ 0 w 650"/>
                      <a:gd name="T25" fmla="*/ 0 h 1377"/>
                      <a:gd name="T26" fmla="*/ 0 w 650"/>
                      <a:gd name="T27" fmla="*/ 0 h 1377"/>
                      <a:gd name="T28" fmla="*/ 0 w 650"/>
                      <a:gd name="T29" fmla="*/ 0 h 1377"/>
                      <a:gd name="T30" fmla="*/ 0 w 650"/>
                      <a:gd name="T31" fmla="*/ 0 h 1377"/>
                      <a:gd name="T32" fmla="*/ 0 w 650"/>
                      <a:gd name="T33" fmla="*/ 0 h 1377"/>
                      <a:gd name="T34" fmla="*/ 0 w 650"/>
                      <a:gd name="T35" fmla="*/ 0 h 1377"/>
                      <a:gd name="T36" fmla="*/ 0 w 650"/>
                      <a:gd name="T37" fmla="*/ 0 h 1377"/>
                      <a:gd name="T38" fmla="*/ 0 w 650"/>
                      <a:gd name="T39" fmla="*/ 0 h 1377"/>
                      <a:gd name="T40" fmla="*/ 0 w 650"/>
                      <a:gd name="T41" fmla="*/ 0 h 1377"/>
                      <a:gd name="T42" fmla="*/ 0 w 650"/>
                      <a:gd name="T43" fmla="*/ 0 h 1377"/>
                      <a:gd name="T44" fmla="*/ 0 w 650"/>
                      <a:gd name="T45" fmla="*/ 0 h 1377"/>
                      <a:gd name="T46" fmla="*/ 0 w 650"/>
                      <a:gd name="T47" fmla="*/ 0 h 1377"/>
                      <a:gd name="T48" fmla="*/ 0 w 650"/>
                      <a:gd name="T49" fmla="*/ 0 h 1377"/>
                      <a:gd name="T50" fmla="*/ 0 w 650"/>
                      <a:gd name="T51" fmla="*/ 0 h 1377"/>
                      <a:gd name="T52" fmla="*/ 0 w 650"/>
                      <a:gd name="T53" fmla="*/ 0 h 1377"/>
                      <a:gd name="T54" fmla="*/ 0 w 650"/>
                      <a:gd name="T55" fmla="*/ 0 h 1377"/>
                      <a:gd name="T56" fmla="*/ 0 w 650"/>
                      <a:gd name="T57" fmla="*/ 0 h 1377"/>
                      <a:gd name="T58" fmla="*/ 0 w 650"/>
                      <a:gd name="T59" fmla="*/ 0 h 1377"/>
                      <a:gd name="T60" fmla="*/ 0 w 650"/>
                      <a:gd name="T61" fmla="*/ 0 h 1377"/>
                      <a:gd name="T62" fmla="*/ 0 w 650"/>
                      <a:gd name="T63" fmla="*/ 0 h 1377"/>
                      <a:gd name="T64" fmla="*/ 0 w 650"/>
                      <a:gd name="T65" fmla="*/ 0 h 1377"/>
                      <a:gd name="T66" fmla="*/ 0 w 650"/>
                      <a:gd name="T67" fmla="*/ 0 h 1377"/>
                      <a:gd name="T68" fmla="*/ 0 w 650"/>
                      <a:gd name="T69" fmla="*/ 0 h 1377"/>
                      <a:gd name="T70" fmla="*/ 0 w 650"/>
                      <a:gd name="T71" fmla="*/ 0 h 1377"/>
                      <a:gd name="T72" fmla="*/ 0 w 650"/>
                      <a:gd name="T73" fmla="*/ 0 h 1377"/>
                      <a:gd name="T74" fmla="*/ 0 w 650"/>
                      <a:gd name="T75" fmla="*/ 0 h 1377"/>
                      <a:gd name="T76" fmla="*/ 0 w 650"/>
                      <a:gd name="T77" fmla="*/ 0 h 1377"/>
                      <a:gd name="T78" fmla="*/ 0 w 650"/>
                      <a:gd name="T79" fmla="*/ 0 h 1377"/>
                      <a:gd name="T80" fmla="*/ 0 w 650"/>
                      <a:gd name="T81" fmla="*/ 0 h 1377"/>
                      <a:gd name="T82" fmla="*/ 0 w 650"/>
                      <a:gd name="T83" fmla="*/ 0 h 1377"/>
                      <a:gd name="T84" fmla="*/ 0 w 650"/>
                      <a:gd name="T85" fmla="*/ 0 h 1377"/>
                      <a:gd name="T86" fmla="*/ 0 w 650"/>
                      <a:gd name="T87" fmla="*/ 0 h 1377"/>
                      <a:gd name="T88" fmla="*/ 0 w 650"/>
                      <a:gd name="T89" fmla="*/ 0 h 1377"/>
                      <a:gd name="T90" fmla="*/ 0 w 650"/>
                      <a:gd name="T91" fmla="*/ 0 h 1377"/>
                      <a:gd name="T92" fmla="*/ 0 w 650"/>
                      <a:gd name="T93" fmla="*/ 0 h 1377"/>
                      <a:gd name="T94" fmla="*/ 0 w 650"/>
                      <a:gd name="T95" fmla="*/ 0 h 137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50"/>
                      <a:gd name="T145" fmla="*/ 0 h 1377"/>
                      <a:gd name="T146" fmla="*/ 650 w 650"/>
                      <a:gd name="T147" fmla="*/ 1377 h 137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50" h="1377">
                        <a:moveTo>
                          <a:pt x="552" y="1246"/>
                        </a:moveTo>
                        <a:lnTo>
                          <a:pt x="524" y="1277"/>
                        </a:lnTo>
                        <a:lnTo>
                          <a:pt x="481" y="1287"/>
                        </a:lnTo>
                        <a:lnTo>
                          <a:pt x="424" y="1293"/>
                        </a:lnTo>
                        <a:lnTo>
                          <a:pt x="363" y="1306"/>
                        </a:lnTo>
                        <a:lnTo>
                          <a:pt x="324" y="1330"/>
                        </a:lnTo>
                        <a:lnTo>
                          <a:pt x="311" y="1343"/>
                        </a:lnTo>
                        <a:lnTo>
                          <a:pt x="298" y="1337"/>
                        </a:lnTo>
                        <a:lnTo>
                          <a:pt x="226" y="1283"/>
                        </a:lnTo>
                        <a:lnTo>
                          <a:pt x="132" y="1208"/>
                        </a:lnTo>
                        <a:lnTo>
                          <a:pt x="100" y="1162"/>
                        </a:lnTo>
                        <a:lnTo>
                          <a:pt x="53" y="1114"/>
                        </a:lnTo>
                        <a:lnTo>
                          <a:pt x="37" y="1077"/>
                        </a:lnTo>
                        <a:lnTo>
                          <a:pt x="0" y="1071"/>
                        </a:lnTo>
                        <a:lnTo>
                          <a:pt x="19" y="1112"/>
                        </a:lnTo>
                        <a:lnTo>
                          <a:pt x="40" y="1151"/>
                        </a:lnTo>
                        <a:lnTo>
                          <a:pt x="100" y="1196"/>
                        </a:lnTo>
                        <a:lnTo>
                          <a:pt x="142" y="1250"/>
                        </a:lnTo>
                        <a:lnTo>
                          <a:pt x="245" y="1314"/>
                        </a:lnTo>
                        <a:lnTo>
                          <a:pt x="307" y="1377"/>
                        </a:lnTo>
                        <a:lnTo>
                          <a:pt x="332" y="1371"/>
                        </a:lnTo>
                        <a:lnTo>
                          <a:pt x="358" y="1340"/>
                        </a:lnTo>
                        <a:lnTo>
                          <a:pt x="392" y="1321"/>
                        </a:lnTo>
                        <a:lnTo>
                          <a:pt x="437" y="1308"/>
                        </a:lnTo>
                        <a:lnTo>
                          <a:pt x="531" y="1300"/>
                        </a:lnTo>
                        <a:lnTo>
                          <a:pt x="558" y="1283"/>
                        </a:lnTo>
                        <a:lnTo>
                          <a:pt x="606" y="1271"/>
                        </a:lnTo>
                        <a:lnTo>
                          <a:pt x="614" y="1250"/>
                        </a:lnTo>
                        <a:lnTo>
                          <a:pt x="600" y="1225"/>
                        </a:lnTo>
                        <a:lnTo>
                          <a:pt x="582" y="1200"/>
                        </a:lnTo>
                        <a:lnTo>
                          <a:pt x="593" y="1169"/>
                        </a:lnTo>
                        <a:lnTo>
                          <a:pt x="606" y="1151"/>
                        </a:lnTo>
                        <a:lnTo>
                          <a:pt x="606" y="1125"/>
                        </a:lnTo>
                        <a:lnTo>
                          <a:pt x="593" y="1083"/>
                        </a:lnTo>
                        <a:lnTo>
                          <a:pt x="587" y="1062"/>
                        </a:lnTo>
                        <a:lnTo>
                          <a:pt x="571" y="1043"/>
                        </a:lnTo>
                        <a:lnTo>
                          <a:pt x="562" y="1021"/>
                        </a:lnTo>
                        <a:lnTo>
                          <a:pt x="571" y="1000"/>
                        </a:lnTo>
                        <a:lnTo>
                          <a:pt x="589" y="983"/>
                        </a:lnTo>
                        <a:lnTo>
                          <a:pt x="587" y="956"/>
                        </a:lnTo>
                        <a:lnTo>
                          <a:pt x="576" y="937"/>
                        </a:lnTo>
                        <a:lnTo>
                          <a:pt x="555" y="908"/>
                        </a:lnTo>
                        <a:lnTo>
                          <a:pt x="543" y="893"/>
                        </a:lnTo>
                        <a:lnTo>
                          <a:pt x="550" y="871"/>
                        </a:lnTo>
                        <a:lnTo>
                          <a:pt x="581" y="853"/>
                        </a:lnTo>
                        <a:lnTo>
                          <a:pt x="593" y="827"/>
                        </a:lnTo>
                        <a:lnTo>
                          <a:pt x="589" y="806"/>
                        </a:lnTo>
                        <a:lnTo>
                          <a:pt x="568" y="771"/>
                        </a:lnTo>
                        <a:lnTo>
                          <a:pt x="545" y="727"/>
                        </a:lnTo>
                        <a:lnTo>
                          <a:pt x="537" y="696"/>
                        </a:lnTo>
                        <a:lnTo>
                          <a:pt x="550" y="683"/>
                        </a:lnTo>
                        <a:lnTo>
                          <a:pt x="582" y="671"/>
                        </a:lnTo>
                        <a:lnTo>
                          <a:pt x="602" y="658"/>
                        </a:lnTo>
                        <a:lnTo>
                          <a:pt x="606" y="619"/>
                        </a:lnTo>
                        <a:lnTo>
                          <a:pt x="582" y="575"/>
                        </a:lnTo>
                        <a:lnTo>
                          <a:pt x="587" y="546"/>
                        </a:lnTo>
                        <a:lnTo>
                          <a:pt x="595" y="519"/>
                        </a:lnTo>
                        <a:lnTo>
                          <a:pt x="574" y="488"/>
                        </a:lnTo>
                        <a:lnTo>
                          <a:pt x="555" y="458"/>
                        </a:lnTo>
                        <a:lnTo>
                          <a:pt x="562" y="440"/>
                        </a:lnTo>
                        <a:lnTo>
                          <a:pt x="574" y="421"/>
                        </a:lnTo>
                        <a:lnTo>
                          <a:pt x="574" y="390"/>
                        </a:lnTo>
                        <a:lnTo>
                          <a:pt x="562" y="371"/>
                        </a:lnTo>
                        <a:lnTo>
                          <a:pt x="550" y="356"/>
                        </a:lnTo>
                        <a:lnTo>
                          <a:pt x="552" y="333"/>
                        </a:lnTo>
                        <a:lnTo>
                          <a:pt x="574" y="321"/>
                        </a:lnTo>
                        <a:lnTo>
                          <a:pt x="587" y="308"/>
                        </a:lnTo>
                        <a:lnTo>
                          <a:pt x="581" y="284"/>
                        </a:lnTo>
                        <a:lnTo>
                          <a:pt x="555" y="253"/>
                        </a:lnTo>
                        <a:lnTo>
                          <a:pt x="545" y="225"/>
                        </a:lnTo>
                        <a:lnTo>
                          <a:pt x="543" y="193"/>
                        </a:lnTo>
                        <a:lnTo>
                          <a:pt x="564" y="163"/>
                        </a:lnTo>
                        <a:lnTo>
                          <a:pt x="608" y="114"/>
                        </a:lnTo>
                        <a:lnTo>
                          <a:pt x="631" y="77"/>
                        </a:lnTo>
                        <a:lnTo>
                          <a:pt x="650" y="46"/>
                        </a:lnTo>
                        <a:lnTo>
                          <a:pt x="644" y="14"/>
                        </a:lnTo>
                        <a:lnTo>
                          <a:pt x="626" y="0"/>
                        </a:lnTo>
                        <a:lnTo>
                          <a:pt x="614" y="3"/>
                        </a:lnTo>
                        <a:lnTo>
                          <a:pt x="593" y="27"/>
                        </a:lnTo>
                        <a:lnTo>
                          <a:pt x="608" y="46"/>
                        </a:lnTo>
                        <a:lnTo>
                          <a:pt x="606" y="77"/>
                        </a:lnTo>
                        <a:lnTo>
                          <a:pt x="576" y="132"/>
                        </a:lnTo>
                        <a:lnTo>
                          <a:pt x="539" y="163"/>
                        </a:lnTo>
                        <a:lnTo>
                          <a:pt x="526" y="182"/>
                        </a:lnTo>
                        <a:lnTo>
                          <a:pt x="518" y="206"/>
                        </a:lnTo>
                        <a:lnTo>
                          <a:pt x="514" y="221"/>
                        </a:lnTo>
                        <a:lnTo>
                          <a:pt x="458" y="264"/>
                        </a:lnTo>
                        <a:lnTo>
                          <a:pt x="408" y="293"/>
                        </a:lnTo>
                        <a:lnTo>
                          <a:pt x="401" y="314"/>
                        </a:lnTo>
                        <a:lnTo>
                          <a:pt x="418" y="319"/>
                        </a:lnTo>
                        <a:lnTo>
                          <a:pt x="493" y="264"/>
                        </a:lnTo>
                        <a:lnTo>
                          <a:pt x="531" y="253"/>
                        </a:lnTo>
                        <a:lnTo>
                          <a:pt x="550" y="288"/>
                        </a:lnTo>
                        <a:lnTo>
                          <a:pt x="555" y="303"/>
                        </a:lnTo>
                        <a:lnTo>
                          <a:pt x="537" y="319"/>
                        </a:lnTo>
                        <a:lnTo>
                          <a:pt x="521" y="332"/>
                        </a:lnTo>
                        <a:lnTo>
                          <a:pt x="518" y="353"/>
                        </a:lnTo>
                        <a:lnTo>
                          <a:pt x="524" y="375"/>
                        </a:lnTo>
                        <a:lnTo>
                          <a:pt x="508" y="393"/>
                        </a:lnTo>
                        <a:lnTo>
                          <a:pt x="461" y="414"/>
                        </a:lnTo>
                        <a:lnTo>
                          <a:pt x="392" y="443"/>
                        </a:lnTo>
                        <a:lnTo>
                          <a:pt x="418" y="453"/>
                        </a:lnTo>
                        <a:lnTo>
                          <a:pt x="489" y="425"/>
                        </a:lnTo>
                        <a:lnTo>
                          <a:pt x="545" y="396"/>
                        </a:lnTo>
                        <a:lnTo>
                          <a:pt x="555" y="403"/>
                        </a:lnTo>
                        <a:lnTo>
                          <a:pt x="550" y="421"/>
                        </a:lnTo>
                        <a:lnTo>
                          <a:pt x="531" y="440"/>
                        </a:lnTo>
                        <a:lnTo>
                          <a:pt x="524" y="458"/>
                        </a:lnTo>
                        <a:lnTo>
                          <a:pt x="532" y="483"/>
                        </a:lnTo>
                        <a:lnTo>
                          <a:pt x="555" y="503"/>
                        </a:lnTo>
                        <a:lnTo>
                          <a:pt x="555" y="519"/>
                        </a:lnTo>
                        <a:lnTo>
                          <a:pt x="518" y="527"/>
                        </a:lnTo>
                        <a:lnTo>
                          <a:pt x="487" y="569"/>
                        </a:lnTo>
                        <a:lnTo>
                          <a:pt x="450" y="593"/>
                        </a:lnTo>
                        <a:lnTo>
                          <a:pt x="399" y="606"/>
                        </a:lnTo>
                        <a:lnTo>
                          <a:pt x="395" y="619"/>
                        </a:lnTo>
                        <a:lnTo>
                          <a:pt x="426" y="614"/>
                        </a:lnTo>
                        <a:lnTo>
                          <a:pt x="493" y="593"/>
                        </a:lnTo>
                        <a:lnTo>
                          <a:pt x="518" y="575"/>
                        </a:lnTo>
                        <a:lnTo>
                          <a:pt x="532" y="556"/>
                        </a:lnTo>
                        <a:lnTo>
                          <a:pt x="555" y="553"/>
                        </a:lnTo>
                        <a:lnTo>
                          <a:pt x="555" y="575"/>
                        </a:lnTo>
                        <a:lnTo>
                          <a:pt x="571" y="596"/>
                        </a:lnTo>
                        <a:lnTo>
                          <a:pt x="582" y="619"/>
                        </a:lnTo>
                        <a:lnTo>
                          <a:pt x="574" y="637"/>
                        </a:lnTo>
                        <a:lnTo>
                          <a:pt x="545" y="650"/>
                        </a:lnTo>
                        <a:lnTo>
                          <a:pt x="518" y="658"/>
                        </a:lnTo>
                        <a:lnTo>
                          <a:pt x="500" y="677"/>
                        </a:lnTo>
                        <a:lnTo>
                          <a:pt x="413" y="703"/>
                        </a:lnTo>
                        <a:lnTo>
                          <a:pt x="351" y="725"/>
                        </a:lnTo>
                        <a:lnTo>
                          <a:pt x="326" y="737"/>
                        </a:lnTo>
                        <a:lnTo>
                          <a:pt x="345" y="753"/>
                        </a:lnTo>
                        <a:lnTo>
                          <a:pt x="382" y="743"/>
                        </a:lnTo>
                        <a:lnTo>
                          <a:pt x="458" y="714"/>
                        </a:lnTo>
                        <a:lnTo>
                          <a:pt x="508" y="700"/>
                        </a:lnTo>
                        <a:lnTo>
                          <a:pt x="521" y="721"/>
                        </a:lnTo>
                        <a:lnTo>
                          <a:pt x="532" y="758"/>
                        </a:lnTo>
                        <a:lnTo>
                          <a:pt x="555" y="790"/>
                        </a:lnTo>
                        <a:lnTo>
                          <a:pt x="558" y="814"/>
                        </a:lnTo>
                        <a:lnTo>
                          <a:pt x="555" y="837"/>
                        </a:lnTo>
                        <a:lnTo>
                          <a:pt x="531" y="846"/>
                        </a:lnTo>
                        <a:lnTo>
                          <a:pt x="487" y="856"/>
                        </a:lnTo>
                        <a:lnTo>
                          <a:pt x="431" y="882"/>
                        </a:lnTo>
                        <a:lnTo>
                          <a:pt x="349" y="893"/>
                        </a:lnTo>
                        <a:lnTo>
                          <a:pt x="318" y="908"/>
                        </a:lnTo>
                        <a:lnTo>
                          <a:pt x="339" y="919"/>
                        </a:lnTo>
                        <a:lnTo>
                          <a:pt x="411" y="908"/>
                        </a:lnTo>
                        <a:lnTo>
                          <a:pt x="461" y="890"/>
                        </a:lnTo>
                        <a:lnTo>
                          <a:pt x="495" y="877"/>
                        </a:lnTo>
                        <a:lnTo>
                          <a:pt x="524" y="871"/>
                        </a:lnTo>
                        <a:lnTo>
                          <a:pt x="521" y="893"/>
                        </a:lnTo>
                        <a:lnTo>
                          <a:pt x="532" y="925"/>
                        </a:lnTo>
                        <a:lnTo>
                          <a:pt x="552" y="943"/>
                        </a:lnTo>
                        <a:lnTo>
                          <a:pt x="555" y="964"/>
                        </a:lnTo>
                        <a:lnTo>
                          <a:pt x="555" y="983"/>
                        </a:lnTo>
                        <a:lnTo>
                          <a:pt x="531" y="993"/>
                        </a:lnTo>
                        <a:lnTo>
                          <a:pt x="482" y="996"/>
                        </a:lnTo>
                        <a:lnTo>
                          <a:pt x="450" y="1006"/>
                        </a:lnTo>
                        <a:lnTo>
                          <a:pt x="374" y="1032"/>
                        </a:lnTo>
                        <a:lnTo>
                          <a:pt x="332" y="1033"/>
                        </a:lnTo>
                        <a:lnTo>
                          <a:pt x="318" y="1051"/>
                        </a:lnTo>
                        <a:lnTo>
                          <a:pt x="337" y="1058"/>
                        </a:lnTo>
                        <a:lnTo>
                          <a:pt x="374" y="1050"/>
                        </a:lnTo>
                        <a:lnTo>
                          <a:pt x="431" y="1033"/>
                        </a:lnTo>
                        <a:lnTo>
                          <a:pt x="461" y="1021"/>
                        </a:lnTo>
                        <a:lnTo>
                          <a:pt x="502" y="1012"/>
                        </a:lnTo>
                        <a:lnTo>
                          <a:pt x="532" y="1014"/>
                        </a:lnTo>
                        <a:lnTo>
                          <a:pt x="543" y="1014"/>
                        </a:lnTo>
                        <a:lnTo>
                          <a:pt x="543" y="1043"/>
                        </a:lnTo>
                        <a:lnTo>
                          <a:pt x="552" y="1058"/>
                        </a:lnTo>
                        <a:lnTo>
                          <a:pt x="495" y="1071"/>
                        </a:lnTo>
                        <a:lnTo>
                          <a:pt x="445" y="1108"/>
                        </a:lnTo>
                        <a:lnTo>
                          <a:pt x="389" y="1127"/>
                        </a:lnTo>
                        <a:lnTo>
                          <a:pt x="351" y="1133"/>
                        </a:lnTo>
                        <a:lnTo>
                          <a:pt x="319" y="1150"/>
                        </a:lnTo>
                        <a:lnTo>
                          <a:pt x="332" y="1162"/>
                        </a:lnTo>
                        <a:lnTo>
                          <a:pt x="363" y="1151"/>
                        </a:lnTo>
                        <a:lnTo>
                          <a:pt x="399" y="1140"/>
                        </a:lnTo>
                        <a:lnTo>
                          <a:pt x="439" y="1133"/>
                        </a:lnTo>
                        <a:lnTo>
                          <a:pt x="474" y="1112"/>
                        </a:lnTo>
                        <a:lnTo>
                          <a:pt x="493" y="1093"/>
                        </a:lnTo>
                        <a:lnTo>
                          <a:pt x="518" y="1090"/>
                        </a:lnTo>
                        <a:lnTo>
                          <a:pt x="550" y="1090"/>
                        </a:lnTo>
                        <a:lnTo>
                          <a:pt x="558" y="1093"/>
                        </a:lnTo>
                        <a:lnTo>
                          <a:pt x="568" y="1114"/>
                        </a:lnTo>
                        <a:lnTo>
                          <a:pt x="574" y="1140"/>
                        </a:lnTo>
                        <a:lnTo>
                          <a:pt x="568" y="1162"/>
                        </a:lnTo>
                        <a:lnTo>
                          <a:pt x="555" y="1175"/>
                        </a:lnTo>
                        <a:lnTo>
                          <a:pt x="545" y="1206"/>
                        </a:lnTo>
                        <a:lnTo>
                          <a:pt x="555" y="1219"/>
                        </a:lnTo>
                        <a:lnTo>
                          <a:pt x="568" y="1232"/>
                        </a:lnTo>
                        <a:lnTo>
                          <a:pt x="568" y="1243"/>
                        </a:lnTo>
                        <a:lnTo>
                          <a:pt x="552" y="12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9" name="Freeform 375">
                    <a:extLst>
                      <a:ext uri="{FF2B5EF4-FFF2-40B4-BE49-F238E27FC236}">
                        <a16:creationId xmlns:a16="http://schemas.microsoft.com/office/drawing/2014/main" id="{75FD80EE-07CA-43A7-82B1-DB996BD230D3}"/>
                      </a:ext>
                    </a:extLst>
                  </p:cNvPr>
                  <p:cNvSpPr>
                    <a:spLocks/>
                  </p:cNvSpPr>
                  <p:nvPr/>
                </p:nvSpPr>
                <p:spPr bwMode="auto">
                  <a:xfrm>
                    <a:off x="4151" y="1460"/>
                    <a:ext cx="62" cy="20"/>
                  </a:xfrm>
                  <a:custGeom>
                    <a:avLst/>
                    <a:gdLst>
                      <a:gd name="T0" fmla="*/ 0 w 187"/>
                      <a:gd name="T1" fmla="*/ 0 h 61"/>
                      <a:gd name="T2" fmla="*/ 0 w 187"/>
                      <a:gd name="T3" fmla="*/ 0 h 61"/>
                      <a:gd name="T4" fmla="*/ 0 w 187"/>
                      <a:gd name="T5" fmla="*/ 0 h 61"/>
                      <a:gd name="T6" fmla="*/ 0 w 187"/>
                      <a:gd name="T7" fmla="*/ 0 h 61"/>
                      <a:gd name="T8" fmla="*/ 0 w 187"/>
                      <a:gd name="T9" fmla="*/ 0 h 61"/>
                      <a:gd name="T10" fmla="*/ 0 w 187"/>
                      <a:gd name="T11" fmla="*/ 0 h 61"/>
                      <a:gd name="T12" fmla="*/ 0 w 187"/>
                      <a:gd name="T13" fmla="*/ 0 h 61"/>
                      <a:gd name="T14" fmla="*/ 0 w 187"/>
                      <a:gd name="T15" fmla="*/ 0 h 61"/>
                      <a:gd name="T16" fmla="*/ 0 w 187"/>
                      <a:gd name="T17" fmla="*/ 0 h 61"/>
                      <a:gd name="T18" fmla="*/ 0 w 187"/>
                      <a:gd name="T19" fmla="*/ 0 h 61"/>
                      <a:gd name="T20" fmla="*/ 0 w 187"/>
                      <a:gd name="T21" fmla="*/ 0 h 61"/>
                      <a:gd name="T22" fmla="*/ 0 w 187"/>
                      <a:gd name="T23" fmla="*/ 0 h 61"/>
                      <a:gd name="T24" fmla="*/ 0 w 187"/>
                      <a:gd name="T25" fmla="*/ 0 h 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7"/>
                      <a:gd name="T40" fmla="*/ 0 h 61"/>
                      <a:gd name="T41" fmla="*/ 187 w 187"/>
                      <a:gd name="T42" fmla="*/ 61 h 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7" h="61">
                        <a:moveTo>
                          <a:pt x="0" y="50"/>
                        </a:moveTo>
                        <a:lnTo>
                          <a:pt x="74" y="47"/>
                        </a:lnTo>
                        <a:lnTo>
                          <a:pt x="103" y="31"/>
                        </a:lnTo>
                        <a:lnTo>
                          <a:pt x="128" y="12"/>
                        </a:lnTo>
                        <a:lnTo>
                          <a:pt x="174" y="0"/>
                        </a:lnTo>
                        <a:lnTo>
                          <a:pt x="187" y="12"/>
                        </a:lnTo>
                        <a:lnTo>
                          <a:pt x="167" y="18"/>
                        </a:lnTo>
                        <a:lnTo>
                          <a:pt x="135" y="36"/>
                        </a:lnTo>
                        <a:lnTo>
                          <a:pt x="117" y="47"/>
                        </a:lnTo>
                        <a:lnTo>
                          <a:pt x="87" y="55"/>
                        </a:lnTo>
                        <a:lnTo>
                          <a:pt x="40" y="60"/>
                        </a:lnTo>
                        <a:lnTo>
                          <a:pt x="3" y="61"/>
                        </a:lnTo>
                        <a:lnTo>
                          <a:pt x="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0" name="Freeform 376">
                    <a:extLst>
                      <a:ext uri="{FF2B5EF4-FFF2-40B4-BE49-F238E27FC236}">
                        <a16:creationId xmlns:a16="http://schemas.microsoft.com/office/drawing/2014/main" id="{047E5989-E14B-4CAB-BE36-AA0D3978EB04}"/>
                      </a:ext>
                    </a:extLst>
                  </p:cNvPr>
                  <p:cNvSpPr>
                    <a:spLocks/>
                  </p:cNvSpPr>
                  <p:nvPr/>
                </p:nvSpPr>
                <p:spPr bwMode="auto">
                  <a:xfrm>
                    <a:off x="4055" y="1011"/>
                    <a:ext cx="182" cy="99"/>
                  </a:xfrm>
                  <a:custGeom>
                    <a:avLst/>
                    <a:gdLst>
                      <a:gd name="T0" fmla="*/ 0 w 545"/>
                      <a:gd name="T1" fmla="*/ 0 h 296"/>
                      <a:gd name="T2" fmla="*/ 0 w 545"/>
                      <a:gd name="T3" fmla="*/ 0 h 296"/>
                      <a:gd name="T4" fmla="*/ 0 w 545"/>
                      <a:gd name="T5" fmla="*/ 0 h 296"/>
                      <a:gd name="T6" fmla="*/ 0 w 545"/>
                      <a:gd name="T7" fmla="*/ 0 h 296"/>
                      <a:gd name="T8" fmla="*/ 0 w 545"/>
                      <a:gd name="T9" fmla="*/ 0 h 296"/>
                      <a:gd name="T10" fmla="*/ 0 w 545"/>
                      <a:gd name="T11" fmla="*/ 0 h 296"/>
                      <a:gd name="T12" fmla="*/ 0 w 545"/>
                      <a:gd name="T13" fmla="*/ 0 h 296"/>
                      <a:gd name="T14" fmla="*/ 0 w 545"/>
                      <a:gd name="T15" fmla="*/ 0 h 296"/>
                      <a:gd name="T16" fmla="*/ 0 w 545"/>
                      <a:gd name="T17" fmla="*/ 0 h 296"/>
                      <a:gd name="T18" fmla="*/ 0 w 545"/>
                      <a:gd name="T19" fmla="*/ 0 h 296"/>
                      <a:gd name="T20" fmla="*/ 0 w 545"/>
                      <a:gd name="T21" fmla="*/ 0 h 296"/>
                      <a:gd name="T22" fmla="*/ 0 w 545"/>
                      <a:gd name="T23" fmla="*/ 0 h 296"/>
                      <a:gd name="T24" fmla="*/ 0 w 545"/>
                      <a:gd name="T25" fmla="*/ 0 h 296"/>
                      <a:gd name="T26" fmla="*/ 0 w 545"/>
                      <a:gd name="T27" fmla="*/ 0 h 296"/>
                      <a:gd name="T28" fmla="*/ 0 w 545"/>
                      <a:gd name="T29" fmla="*/ 0 h 296"/>
                      <a:gd name="T30" fmla="*/ 0 w 545"/>
                      <a:gd name="T31" fmla="*/ 0 h 296"/>
                      <a:gd name="T32" fmla="*/ 0 w 545"/>
                      <a:gd name="T33" fmla="*/ 0 h 296"/>
                      <a:gd name="T34" fmla="*/ 0 w 545"/>
                      <a:gd name="T35" fmla="*/ 0 h 296"/>
                      <a:gd name="T36" fmla="*/ 0 w 545"/>
                      <a:gd name="T37" fmla="*/ 0 h 296"/>
                      <a:gd name="T38" fmla="*/ 0 w 545"/>
                      <a:gd name="T39" fmla="*/ 0 h 296"/>
                      <a:gd name="T40" fmla="*/ 0 w 545"/>
                      <a:gd name="T41" fmla="*/ 0 h 296"/>
                      <a:gd name="T42" fmla="*/ 0 w 545"/>
                      <a:gd name="T43" fmla="*/ 0 h 296"/>
                      <a:gd name="T44" fmla="*/ 0 w 545"/>
                      <a:gd name="T45" fmla="*/ 0 h 296"/>
                      <a:gd name="T46" fmla="*/ 0 w 545"/>
                      <a:gd name="T47" fmla="*/ 0 h 296"/>
                      <a:gd name="T48" fmla="*/ 0 w 545"/>
                      <a:gd name="T49" fmla="*/ 0 h 296"/>
                      <a:gd name="T50" fmla="*/ 0 w 545"/>
                      <a:gd name="T51" fmla="*/ 0 h 2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45"/>
                      <a:gd name="T79" fmla="*/ 0 h 296"/>
                      <a:gd name="T80" fmla="*/ 545 w 545"/>
                      <a:gd name="T81" fmla="*/ 296 h 29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45" h="296">
                        <a:moveTo>
                          <a:pt x="17" y="34"/>
                        </a:moveTo>
                        <a:lnTo>
                          <a:pt x="82" y="38"/>
                        </a:lnTo>
                        <a:lnTo>
                          <a:pt x="150" y="40"/>
                        </a:lnTo>
                        <a:lnTo>
                          <a:pt x="195" y="40"/>
                        </a:lnTo>
                        <a:lnTo>
                          <a:pt x="230" y="32"/>
                        </a:lnTo>
                        <a:lnTo>
                          <a:pt x="287" y="16"/>
                        </a:lnTo>
                        <a:lnTo>
                          <a:pt x="313" y="0"/>
                        </a:lnTo>
                        <a:lnTo>
                          <a:pt x="351" y="21"/>
                        </a:lnTo>
                        <a:lnTo>
                          <a:pt x="411" y="63"/>
                        </a:lnTo>
                        <a:lnTo>
                          <a:pt x="455" y="93"/>
                        </a:lnTo>
                        <a:lnTo>
                          <a:pt x="511" y="133"/>
                        </a:lnTo>
                        <a:lnTo>
                          <a:pt x="545" y="163"/>
                        </a:lnTo>
                        <a:lnTo>
                          <a:pt x="514" y="190"/>
                        </a:lnTo>
                        <a:lnTo>
                          <a:pt x="482" y="219"/>
                        </a:lnTo>
                        <a:lnTo>
                          <a:pt x="432" y="240"/>
                        </a:lnTo>
                        <a:lnTo>
                          <a:pt x="380" y="262"/>
                        </a:lnTo>
                        <a:lnTo>
                          <a:pt x="332" y="281"/>
                        </a:lnTo>
                        <a:lnTo>
                          <a:pt x="288" y="288"/>
                        </a:lnTo>
                        <a:lnTo>
                          <a:pt x="242" y="296"/>
                        </a:lnTo>
                        <a:lnTo>
                          <a:pt x="185" y="256"/>
                        </a:lnTo>
                        <a:lnTo>
                          <a:pt x="142" y="221"/>
                        </a:lnTo>
                        <a:lnTo>
                          <a:pt x="92" y="177"/>
                        </a:lnTo>
                        <a:lnTo>
                          <a:pt x="50" y="133"/>
                        </a:lnTo>
                        <a:lnTo>
                          <a:pt x="19" y="103"/>
                        </a:lnTo>
                        <a:lnTo>
                          <a:pt x="0" y="59"/>
                        </a:lnTo>
                        <a:lnTo>
                          <a:pt x="17" y="34"/>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1" name="Freeform 377">
                    <a:extLst>
                      <a:ext uri="{FF2B5EF4-FFF2-40B4-BE49-F238E27FC236}">
                        <a16:creationId xmlns:a16="http://schemas.microsoft.com/office/drawing/2014/main" id="{0B0D241E-AB11-4CE6-ACF8-6E9F7EB9791B}"/>
                      </a:ext>
                    </a:extLst>
                  </p:cNvPr>
                  <p:cNvSpPr>
                    <a:spLocks/>
                  </p:cNvSpPr>
                  <p:nvPr/>
                </p:nvSpPr>
                <p:spPr bwMode="auto">
                  <a:xfrm>
                    <a:off x="4051" y="1008"/>
                    <a:ext cx="196" cy="115"/>
                  </a:xfrm>
                  <a:custGeom>
                    <a:avLst/>
                    <a:gdLst>
                      <a:gd name="T0" fmla="*/ 0 w 588"/>
                      <a:gd name="T1" fmla="*/ 0 h 344"/>
                      <a:gd name="T2" fmla="*/ 0 w 588"/>
                      <a:gd name="T3" fmla="*/ 0 h 344"/>
                      <a:gd name="T4" fmla="*/ 0 w 588"/>
                      <a:gd name="T5" fmla="*/ 0 h 344"/>
                      <a:gd name="T6" fmla="*/ 0 w 588"/>
                      <a:gd name="T7" fmla="*/ 0 h 344"/>
                      <a:gd name="T8" fmla="*/ 0 w 588"/>
                      <a:gd name="T9" fmla="*/ 0 h 344"/>
                      <a:gd name="T10" fmla="*/ 0 w 588"/>
                      <a:gd name="T11" fmla="*/ 0 h 344"/>
                      <a:gd name="T12" fmla="*/ 0 w 588"/>
                      <a:gd name="T13" fmla="*/ 0 h 344"/>
                      <a:gd name="T14" fmla="*/ 0 w 588"/>
                      <a:gd name="T15" fmla="*/ 0 h 344"/>
                      <a:gd name="T16" fmla="*/ 0 w 588"/>
                      <a:gd name="T17" fmla="*/ 0 h 344"/>
                      <a:gd name="T18" fmla="*/ 0 w 588"/>
                      <a:gd name="T19" fmla="*/ 0 h 344"/>
                      <a:gd name="T20" fmla="*/ 0 w 588"/>
                      <a:gd name="T21" fmla="*/ 0 h 344"/>
                      <a:gd name="T22" fmla="*/ 0 w 588"/>
                      <a:gd name="T23" fmla="*/ 0 h 344"/>
                      <a:gd name="T24" fmla="*/ 0 w 588"/>
                      <a:gd name="T25" fmla="*/ 0 h 344"/>
                      <a:gd name="T26" fmla="*/ 0 w 588"/>
                      <a:gd name="T27" fmla="*/ 0 h 344"/>
                      <a:gd name="T28" fmla="*/ 0 w 588"/>
                      <a:gd name="T29" fmla="*/ 0 h 344"/>
                      <a:gd name="T30" fmla="*/ 0 w 588"/>
                      <a:gd name="T31" fmla="*/ 0 h 344"/>
                      <a:gd name="T32" fmla="*/ 0 w 588"/>
                      <a:gd name="T33" fmla="*/ 0 h 344"/>
                      <a:gd name="T34" fmla="*/ 0 w 588"/>
                      <a:gd name="T35" fmla="*/ 0 h 344"/>
                      <a:gd name="T36" fmla="*/ 0 w 588"/>
                      <a:gd name="T37" fmla="*/ 0 h 344"/>
                      <a:gd name="T38" fmla="*/ 0 w 588"/>
                      <a:gd name="T39" fmla="*/ 0 h 344"/>
                      <a:gd name="T40" fmla="*/ 0 w 588"/>
                      <a:gd name="T41" fmla="*/ 0 h 344"/>
                      <a:gd name="T42" fmla="*/ 0 w 588"/>
                      <a:gd name="T43" fmla="*/ 0 h 344"/>
                      <a:gd name="T44" fmla="*/ 0 w 588"/>
                      <a:gd name="T45" fmla="*/ 0 h 344"/>
                      <a:gd name="T46" fmla="*/ 0 w 588"/>
                      <a:gd name="T47" fmla="*/ 0 h 344"/>
                      <a:gd name="T48" fmla="*/ 0 w 588"/>
                      <a:gd name="T49" fmla="*/ 0 h 344"/>
                      <a:gd name="T50" fmla="*/ 0 w 588"/>
                      <a:gd name="T51" fmla="*/ 0 h 344"/>
                      <a:gd name="T52" fmla="*/ 0 w 588"/>
                      <a:gd name="T53" fmla="*/ 0 h 344"/>
                      <a:gd name="T54" fmla="*/ 0 w 588"/>
                      <a:gd name="T55" fmla="*/ 0 h 344"/>
                      <a:gd name="T56" fmla="*/ 0 w 588"/>
                      <a:gd name="T57" fmla="*/ 0 h 344"/>
                      <a:gd name="T58" fmla="*/ 0 w 588"/>
                      <a:gd name="T59" fmla="*/ 0 h 344"/>
                      <a:gd name="T60" fmla="*/ 0 w 588"/>
                      <a:gd name="T61" fmla="*/ 0 h 344"/>
                      <a:gd name="T62" fmla="*/ 0 w 588"/>
                      <a:gd name="T63" fmla="*/ 0 h 344"/>
                      <a:gd name="T64" fmla="*/ 0 w 588"/>
                      <a:gd name="T65" fmla="*/ 0 h 344"/>
                      <a:gd name="T66" fmla="*/ 0 w 588"/>
                      <a:gd name="T67" fmla="*/ 0 h 344"/>
                      <a:gd name="T68" fmla="*/ 0 w 588"/>
                      <a:gd name="T69" fmla="*/ 0 h 344"/>
                      <a:gd name="T70" fmla="*/ 0 w 588"/>
                      <a:gd name="T71" fmla="*/ 0 h 344"/>
                      <a:gd name="T72" fmla="*/ 0 w 588"/>
                      <a:gd name="T73" fmla="*/ 0 h 344"/>
                      <a:gd name="T74" fmla="*/ 0 w 588"/>
                      <a:gd name="T75" fmla="*/ 0 h 344"/>
                      <a:gd name="T76" fmla="*/ 0 w 588"/>
                      <a:gd name="T77" fmla="*/ 0 h 344"/>
                      <a:gd name="T78" fmla="*/ 0 w 588"/>
                      <a:gd name="T79" fmla="*/ 0 h 344"/>
                      <a:gd name="T80" fmla="*/ 0 w 588"/>
                      <a:gd name="T81" fmla="*/ 0 h 344"/>
                      <a:gd name="T82" fmla="*/ 0 w 588"/>
                      <a:gd name="T83" fmla="*/ 0 h 344"/>
                      <a:gd name="T84" fmla="*/ 0 w 588"/>
                      <a:gd name="T85" fmla="*/ 0 h 344"/>
                      <a:gd name="T86" fmla="*/ 0 w 588"/>
                      <a:gd name="T87" fmla="*/ 0 h 344"/>
                      <a:gd name="T88" fmla="*/ 0 w 588"/>
                      <a:gd name="T89" fmla="*/ 0 h 344"/>
                      <a:gd name="T90" fmla="*/ 0 w 588"/>
                      <a:gd name="T91" fmla="*/ 0 h 344"/>
                      <a:gd name="T92" fmla="*/ 0 w 588"/>
                      <a:gd name="T93" fmla="*/ 0 h 344"/>
                      <a:gd name="T94" fmla="*/ 0 w 588"/>
                      <a:gd name="T95" fmla="*/ 0 h 344"/>
                      <a:gd name="T96" fmla="*/ 0 w 588"/>
                      <a:gd name="T97" fmla="*/ 0 h 344"/>
                      <a:gd name="T98" fmla="*/ 0 w 588"/>
                      <a:gd name="T99" fmla="*/ 0 h 344"/>
                      <a:gd name="T100" fmla="*/ 0 w 588"/>
                      <a:gd name="T101" fmla="*/ 0 h 344"/>
                      <a:gd name="T102" fmla="*/ 0 w 588"/>
                      <a:gd name="T103" fmla="*/ 0 h 344"/>
                      <a:gd name="T104" fmla="*/ 0 w 588"/>
                      <a:gd name="T105" fmla="*/ 0 h 344"/>
                      <a:gd name="T106" fmla="*/ 0 w 588"/>
                      <a:gd name="T107" fmla="*/ 0 h 344"/>
                      <a:gd name="T108" fmla="*/ 0 w 588"/>
                      <a:gd name="T109" fmla="*/ 0 h 344"/>
                      <a:gd name="T110" fmla="*/ 0 w 588"/>
                      <a:gd name="T111" fmla="*/ 0 h 34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88"/>
                      <a:gd name="T169" fmla="*/ 0 h 344"/>
                      <a:gd name="T170" fmla="*/ 588 w 588"/>
                      <a:gd name="T171" fmla="*/ 344 h 34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88" h="344">
                        <a:moveTo>
                          <a:pt x="288" y="294"/>
                        </a:moveTo>
                        <a:lnTo>
                          <a:pt x="381" y="269"/>
                        </a:lnTo>
                        <a:lnTo>
                          <a:pt x="457" y="236"/>
                        </a:lnTo>
                        <a:lnTo>
                          <a:pt x="510" y="198"/>
                        </a:lnTo>
                        <a:lnTo>
                          <a:pt x="531" y="176"/>
                        </a:lnTo>
                        <a:lnTo>
                          <a:pt x="454" y="105"/>
                        </a:lnTo>
                        <a:lnTo>
                          <a:pt x="391" y="66"/>
                        </a:lnTo>
                        <a:lnTo>
                          <a:pt x="331" y="29"/>
                        </a:lnTo>
                        <a:lnTo>
                          <a:pt x="318" y="29"/>
                        </a:lnTo>
                        <a:lnTo>
                          <a:pt x="281" y="42"/>
                        </a:lnTo>
                        <a:lnTo>
                          <a:pt x="231" y="56"/>
                        </a:lnTo>
                        <a:lnTo>
                          <a:pt x="141" y="63"/>
                        </a:lnTo>
                        <a:lnTo>
                          <a:pt x="54" y="61"/>
                        </a:lnTo>
                        <a:lnTo>
                          <a:pt x="31" y="63"/>
                        </a:lnTo>
                        <a:lnTo>
                          <a:pt x="31" y="79"/>
                        </a:lnTo>
                        <a:lnTo>
                          <a:pt x="49" y="105"/>
                        </a:lnTo>
                        <a:lnTo>
                          <a:pt x="85" y="150"/>
                        </a:lnTo>
                        <a:lnTo>
                          <a:pt x="131" y="187"/>
                        </a:lnTo>
                        <a:lnTo>
                          <a:pt x="188" y="242"/>
                        </a:lnTo>
                        <a:lnTo>
                          <a:pt x="241" y="282"/>
                        </a:lnTo>
                        <a:lnTo>
                          <a:pt x="275" y="305"/>
                        </a:lnTo>
                        <a:lnTo>
                          <a:pt x="285" y="329"/>
                        </a:lnTo>
                        <a:lnTo>
                          <a:pt x="273" y="344"/>
                        </a:lnTo>
                        <a:lnTo>
                          <a:pt x="254" y="336"/>
                        </a:lnTo>
                        <a:lnTo>
                          <a:pt x="199" y="286"/>
                        </a:lnTo>
                        <a:lnTo>
                          <a:pt x="131" y="229"/>
                        </a:lnTo>
                        <a:lnTo>
                          <a:pt x="81" y="187"/>
                        </a:lnTo>
                        <a:lnTo>
                          <a:pt x="48" y="150"/>
                        </a:lnTo>
                        <a:lnTo>
                          <a:pt x="19" y="111"/>
                        </a:lnTo>
                        <a:lnTo>
                          <a:pt x="6" y="85"/>
                        </a:lnTo>
                        <a:lnTo>
                          <a:pt x="0" y="56"/>
                        </a:lnTo>
                        <a:lnTo>
                          <a:pt x="8" y="37"/>
                        </a:lnTo>
                        <a:lnTo>
                          <a:pt x="29" y="29"/>
                        </a:lnTo>
                        <a:lnTo>
                          <a:pt x="67" y="32"/>
                        </a:lnTo>
                        <a:lnTo>
                          <a:pt x="138" y="42"/>
                        </a:lnTo>
                        <a:lnTo>
                          <a:pt x="198" y="42"/>
                        </a:lnTo>
                        <a:lnTo>
                          <a:pt x="241" y="29"/>
                        </a:lnTo>
                        <a:lnTo>
                          <a:pt x="291" y="19"/>
                        </a:lnTo>
                        <a:lnTo>
                          <a:pt x="312" y="0"/>
                        </a:lnTo>
                        <a:lnTo>
                          <a:pt x="335" y="0"/>
                        </a:lnTo>
                        <a:lnTo>
                          <a:pt x="388" y="32"/>
                        </a:lnTo>
                        <a:lnTo>
                          <a:pt x="444" y="75"/>
                        </a:lnTo>
                        <a:lnTo>
                          <a:pt x="504" y="113"/>
                        </a:lnTo>
                        <a:lnTo>
                          <a:pt x="538" y="137"/>
                        </a:lnTo>
                        <a:lnTo>
                          <a:pt x="573" y="161"/>
                        </a:lnTo>
                        <a:lnTo>
                          <a:pt x="588" y="169"/>
                        </a:lnTo>
                        <a:lnTo>
                          <a:pt x="579" y="186"/>
                        </a:lnTo>
                        <a:lnTo>
                          <a:pt x="554" y="200"/>
                        </a:lnTo>
                        <a:lnTo>
                          <a:pt x="525" y="226"/>
                        </a:lnTo>
                        <a:lnTo>
                          <a:pt x="497" y="236"/>
                        </a:lnTo>
                        <a:lnTo>
                          <a:pt x="448" y="257"/>
                        </a:lnTo>
                        <a:lnTo>
                          <a:pt x="412" y="273"/>
                        </a:lnTo>
                        <a:lnTo>
                          <a:pt x="373" y="298"/>
                        </a:lnTo>
                        <a:lnTo>
                          <a:pt x="331" y="305"/>
                        </a:lnTo>
                        <a:lnTo>
                          <a:pt x="298" y="307"/>
                        </a:lnTo>
                        <a:lnTo>
                          <a:pt x="288" y="2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2" name="Freeform 378">
                    <a:extLst>
                      <a:ext uri="{FF2B5EF4-FFF2-40B4-BE49-F238E27FC236}">
                        <a16:creationId xmlns:a16="http://schemas.microsoft.com/office/drawing/2014/main" id="{BF26884C-9A5B-4C7F-9629-5E18CD43A499}"/>
                      </a:ext>
                    </a:extLst>
                  </p:cNvPr>
                  <p:cNvSpPr>
                    <a:spLocks/>
                  </p:cNvSpPr>
                  <p:nvPr/>
                </p:nvSpPr>
                <p:spPr bwMode="auto">
                  <a:xfrm>
                    <a:off x="4162" y="1095"/>
                    <a:ext cx="62" cy="40"/>
                  </a:xfrm>
                  <a:custGeom>
                    <a:avLst/>
                    <a:gdLst>
                      <a:gd name="T0" fmla="*/ 0 w 186"/>
                      <a:gd name="T1" fmla="*/ 0 h 118"/>
                      <a:gd name="T2" fmla="*/ 0 w 186"/>
                      <a:gd name="T3" fmla="*/ 0 h 118"/>
                      <a:gd name="T4" fmla="*/ 0 w 186"/>
                      <a:gd name="T5" fmla="*/ 0 h 118"/>
                      <a:gd name="T6" fmla="*/ 0 w 186"/>
                      <a:gd name="T7" fmla="*/ 0 h 118"/>
                      <a:gd name="T8" fmla="*/ 0 w 186"/>
                      <a:gd name="T9" fmla="*/ 0 h 118"/>
                      <a:gd name="T10" fmla="*/ 0 w 186"/>
                      <a:gd name="T11" fmla="*/ 0 h 118"/>
                      <a:gd name="T12" fmla="*/ 0 w 186"/>
                      <a:gd name="T13" fmla="*/ 0 h 118"/>
                      <a:gd name="T14" fmla="*/ 0 w 186"/>
                      <a:gd name="T15" fmla="*/ 0 h 118"/>
                      <a:gd name="T16" fmla="*/ 0 w 186"/>
                      <a:gd name="T17" fmla="*/ 0 h 118"/>
                      <a:gd name="T18" fmla="*/ 0 w 186"/>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6"/>
                      <a:gd name="T31" fmla="*/ 0 h 118"/>
                      <a:gd name="T32" fmla="*/ 186 w 186"/>
                      <a:gd name="T33" fmla="*/ 118 h 1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6" h="118">
                        <a:moveTo>
                          <a:pt x="157" y="14"/>
                        </a:moveTo>
                        <a:lnTo>
                          <a:pt x="118" y="45"/>
                        </a:lnTo>
                        <a:lnTo>
                          <a:pt x="82" y="74"/>
                        </a:lnTo>
                        <a:lnTo>
                          <a:pt x="29" y="93"/>
                        </a:lnTo>
                        <a:lnTo>
                          <a:pt x="0" y="102"/>
                        </a:lnTo>
                        <a:lnTo>
                          <a:pt x="23" y="118"/>
                        </a:lnTo>
                        <a:lnTo>
                          <a:pt x="61" y="112"/>
                        </a:lnTo>
                        <a:lnTo>
                          <a:pt x="119" y="74"/>
                        </a:lnTo>
                        <a:lnTo>
                          <a:pt x="186" y="0"/>
                        </a:lnTo>
                        <a:lnTo>
                          <a:pt x="15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2" name="Group 379">
                  <a:extLst>
                    <a:ext uri="{FF2B5EF4-FFF2-40B4-BE49-F238E27FC236}">
                      <a16:creationId xmlns:a16="http://schemas.microsoft.com/office/drawing/2014/main" id="{ADF83EBE-51BE-4C42-A89C-EB71EDF64993}"/>
                    </a:ext>
                  </a:extLst>
                </p:cNvPr>
                <p:cNvGrpSpPr>
                  <a:grpSpLocks/>
                </p:cNvGrpSpPr>
                <p:nvPr/>
              </p:nvGrpSpPr>
              <p:grpSpPr bwMode="auto">
                <a:xfrm>
                  <a:off x="4742" y="3498"/>
                  <a:ext cx="154" cy="387"/>
                  <a:chOff x="4024" y="1008"/>
                  <a:chExt cx="229" cy="517"/>
                </a:xfrm>
              </p:grpSpPr>
              <p:sp>
                <p:nvSpPr>
                  <p:cNvPr id="159" name="Freeform 380">
                    <a:extLst>
                      <a:ext uri="{FF2B5EF4-FFF2-40B4-BE49-F238E27FC236}">
                        <a16:creationId xmlns:a16="http://schemas.microsoft.com/office/drawing/2014/main" id="{4DF1D091-256E-43B4-BBAC-39CE00D0CE33}"/>
                      </a:ext>
                    </a:extLst>
                  </p:cNvPr>
                  <p:cNvSpPr>
                    <a:spLocks/>
                  </p:cNvSpPr>
                  <p:nvPr/>
                </p:nvSpPr>
                <p:spPr bwMode="auto">
                  <a:xfrm>
                    <a:off x="4028" y="1031"/>
                    <a:ext cx="121" cy="487"/>
                  </a:xfrm>
                  <a:custGeom>
                    <a:avLst/>
                    <a:gdLst>
                      <a:gd name="T0" fmla="*/ 0 w 361"/>
                      <a:gd name="T1" fmla="*/ 0 h 1460"/>
                      <a:gd name="T2" fmla="*/ 0 w 361"/>
                      <a:gd name="T3" fmla="*/ 0 h 1460"/>
                      <a:gd name="T4" fmla="*/ 0 w 361"/>
                      <a:gd name="T5" fmla="*/ 0 h 1460"/>
                      <a:gd name="T6" fmla="*/ 0 w 361"/>
                      <a:gd name="T7" fmla="*/ 0 h 1460"/>
                      <a:gd name="T8" fmla="*/ 0 w 361"/>
                      <a:gd name="T9" fmla="*/ 0 h 1460"/>
                      <a:gd name="T10" fmla="*/ 0 w 361"/>
                      <a:gd name="T11" fmla="*/ 0 h 1460"/>
                      <a:gd name="T12" fmla="*/ 0 w 361"/>
                      <a:gd name="T13" fmla="*/ 0 h 1460"/>
                      <a:gd name="T14" fmla="*/ 0 w 361"/>
                      <a:gd name="T15" fmla="*/ 0 h 1460"/>
                      <a:gd name="T16" fmla="*/ 0 w 361"/>
                      <a:gd name="T17" fmla="*/ 0 h 1460"/>
                      <a:gd name="T18" fmla="*/ 0 w 361"/>
                      <a:gd name="T19" fmla="*/ 0 h 1460"/>
                      <a:gd name="T20" fmla="*/ 0 w 361"/>
                      <a:gd name="T21" fmla="*/ 0 h 1460"/>
                      <a:gd name="T22" fmla="*/ 0 w 361"/>
                      <a:gd name="T23" fmla="*/ 0 h 1460"/>
                      <a:gd name="T24" fmla="*/ 0 w 361"/>
                      <a:gd name="T25" fmla="*/ 0 h 1460"/>
                      <a:gd name="T26" fmla="*/ 0 w 361"/>
                      <a:gd name="T27" fmla="*/ 0 h 1460"/>
                      <a:gd name="T28" fmla="*/ 0 w 361"/>
                      <a:gd name="T29" fmla="*/ 0 h 1460"/>
                      <a:gd name="T30" fmla="*/ 0 w 361"/>
                      <a:gd name="T31" fmla="*/ 0 h 1460"/>
                      <a:gd name="T32" fmla="*/ 0 w 361"/>
                      <a:gd name="T33" fmla="*/ 0 h 1460"/>
                      <a:gd name="T34" fmla="*/ 0 w 361"/>
                      <a:gd name="T35" fmla="*/ 0 h 1460"/>
                      <a:gd name="T36" fmla="*/ 0 w 361"/>
                      <a:gd name="T37" fmla="*/ 0 h 1460"/>
                      <a:gd name="T38" fmla="*/ 0 w 361"/>
                      <a:gd name="T39" fmla="*/ 0 h 1460"/>
                      <a:gd name="T40" fmla="*/ 0 w 361"/>
                      <a:gd name="T41" fmla="*/ 0 h 1460"/>
                      <a:gd name="T42" fmla="*/ 0 w 361"/>
                      <a:gd name="T43" fmla="*/ 0 h 1460"/>
                      <a:gd name="T44" fmla="*/ 0 w 361"/>
                      <a:gd name="T45" fmla="*/ 0 h 1460"/>
                      <a:gd name="T46" fmla="*/ 0 w 361"/>
                      <a:gd name="T47" fmla="*/ 0 h 1460"/>
                      <a:gd name="T48" fmla="*/ 0 w 361"/>
                      <a:gd name="T49" fmla="*/ 0 h 1460"/>
                      <a:gd name="T50" fmla="*/ 0 w 361"/>
                      <a:gd name="T51" fmla="*/ 0 h 1460"/>
                      <a:gd name="T52" fmla="*/ 0 w 361"/>
                      <a:gd name="T53" fmla="*/ 0 h 1460"/>
                      <a:gd name="T54" fmla="*/ 0 w 361"/>
                      <a:gd name="T55" fmla="*/ 0 h 1460"/>
                      <a:gd name="T56" fmla="*/ 0 w 361"/>
                      <a:gd name="T57" fmla="*/ 0 h 1460"/>
                      <a:gd name="T58" fmla="*/ 0 w 361"/>
                      <a:gd name="T59" fmla="*/ 0 h 1460"/>
                      <a:gd name="T60" fmla="*/ 0 w 361"/>
                      <a:gd name="T61" fmla="*/ 0 h 1460"/>
                      <a:gd name="T62" fmla="*/ 0 w 361"/>
                      <a:gd name="T63" fmla="*/ 0 h 1460"/>
                      <a:gd name="T64" fmla="*/ 0 w 361"/>
                      <a:gd name="T65" fmla="*/ 0 h 1460"/>
                      <a:gd name="T66" fmla="*/ 0 w 361"/>
                      <a:gd name="T67" fmla="*/ 0 h 1460"/>
                      <a:gd name="T68" fmla="*/ 0 w 361"/>
                      <a:gd name="T69" fmla="*/ 0 h 1460"/>
                      <a:gd name="T70" fmla="*/ 0 w 361"/>
                      <a:gd name="T71" fmla="*/ 0 h 1460"/>
                      <a:gd name="T72" fmla="*/ 0 w 361"/>
                      <a:gd name="T73" fmla="*/ 0 h 1460"/>
                      <a:gd name="T74" fmla="*/ 0 w 361"/>
                      <a:gd name="T75" fmla="*/ 0 h 1460"/>
                      <a:gd name="T76" fmla="*/ 0 w 361"/>
                      <a:gd name="T77" fmla="*/ 0 h 1460"/>
                      <a:gd name="T78" fmla="*/ 0 w 361"/>
                      <a:gd name="T79" fmla="*/ 0 h 1460"/>
                      <a:gd name="T80" fmla="*/ 0 w 361"/>
                      <a:gd name="T81" fmla="*/ 0 h 1460"/>
                      <a:gd name="T82" fmla="*/ 0 w 361"/>
                      <a:gd name="T83" fmla="*/ 0 h 1460"/>
                      <a:gd name="T84" fmla="*/ 0 w 361"/>
                      <a:gd name="T85" fmla="*/ 0 h 1460"/>
                      <a:gd name="T86" fmla="*/ 0 w 361"/>
                      <a:gd name="T87" fmla="*/ 0 h 1460"/>
                      <a:gd name="T88" fmla="*/ 0 w 361"/>
                      <a:gd name="T89" fmla="*/ 0 h 1460"/>
                      <a:gd name="T90" fmla="*/ 0 w 361"/>
                      <a:gd name="T91" fmla="*/ 0 h 1460"/>
                      <a:gd name="T92" fmla="*/ 0 w 361"/>
                      <a:gd name="T93" fmla="*/ 0 h 1460"/>
                      <a:gd name="T94" fmla="*/ 0 w 361"/>
                      <a:gd name="T95" fmla="*/ 0 h 1460"/>
                      <a:gd name="T96" fmla="*/ 0 w 361"/>
                      <a:gd name="T97" fmla="*/ 0 h 1460"/>
                      <a:gd name="T98" fmla="*/ 0 w 361"/>
                      <a:gd name="T99" fmla="*/ 0 h 1460"/>
                      <a:gd name="T100" fmla="*/ 0 w 361"/>
                      <a:gd name="T101" fmla="*/ 0 h 1460"/>
                      <a:gd name="T102" fmla="*/ 0 w 361"/>
                      <a:gd name="T103" fmla="*/ 0 h 1460"/>
                      <a:gd name="T104" fmla="*/ 0 w 361"/>
                      <a:gd name="T105" fmla="*/ 0 h 1460"/>
                      <a:gd name="T106" fmla="*/ 0 w 361"/>
                      <a:gd name="T107" fmla="*/ 0 h 1460"/>
                      <a:gd name="T108" fmla="*/ 0 w 361"/>
                      <a:gd name="T109" fmla="*/ 0 h 1460"/>
                      <a:gd name="T110" fmla="*/ 0 w 361"/>
                      <a:gd name="T111" fmla="*/ 0 h 146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61"/>
                      <a:gd name="T169" fmla="*/ 0 h 1460"/>
                      <a:gd name="T170" fmla="*/ 361 w 361"/>
                      <a:gd name="T171" fmla="*/ 1460 h 146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61" h="1460">
                        <a:moveTo>
                          <a:pt x="355" y="262"/>
                        </a:moveTo>
                        <a:lnTo>
                          <a:pt x="361" y="316"/>
                        </a:lnTo>
                        <a:lnTo>
                          <a:pt x="361" y="605"/>
                        </a:lnTo>
                        <a:lnTo>
                          <a:pt x="335" y="994"/>
                        </a:lnTo>
                        <a:lnTo>
                          <a:pt x="337" y="1241"/>
                        </a:lnTo>
                        <a:lnTo>
                          <a:pt x="350" y="1412"/>
                        </a:lnTo>
                        <a:lnTo>
                          <a:pt x="337" y="1460"/>
                        </a:lnTo>
                        <a:lnTo>
                          <a:pt x="316" y="1449"/>
                        </a:lnTo>
                        <a:lnTo>
                          <a:pt x="194" y="1355"/>
                        </a:lnTo>
                        <a:lnTo>
                          <a:pt x="163" y="1337"/>
                        </a:lnTo>
                        <a:lnTo>
                          <a:pt x="144" y="1310"/>
                        </a:lnTo>
                        <a:lnTo>
                          <a:pt x="113" y="1274"/>
                        </a:lnTo>
                        <a:lnTo>
                          <a:pt x="71" y="1237"/>
                        </a:lnTo>
                        <a:lnTo>
                          <a:pt x="50" y="1187"/>
                        </a:lnTo>
                        <a:lnTo>
                          <a:pt x="0" y="1144"/>
                        </a:lnTo>
                        <a:lnTo>
                          <a:pt x="0" y="1118"/>
                        </a:lnTo>
                        <a:lnTo>
                          <a:pt x="26" y="1084"/>
                        </a:lnTo>
                        <a:lnTo>
                          <a:pt x="37" y="1041"/>
                        </a:lnTo>
                        <a:lnTo>
                          <a:pt x="31" y="1018"/>
                        </a:lnTo>
                        <a:lnTo>
                          <a:pt x="18" y="981"/>
                        </a:lnTo>
                        <a:lnTo>
                          <a:pt x="14" y="954"/>
                        </a:lnTo>
                        <a:lnTo>
                          <a:pt x="33" y="912"/>
                        </a:lnTo>
                        <a:lnTo>
                          <a:pt x="33" y="884"/>
                        </a:lnTo>
                        <a:lnTo>
                          <a:pt x="13" y="829"/>
                        </a:lnTo>
                        <a:lnTo>
                          <a:pt x="13" y="797"/>
                        </a:lnTo>
                        <a:lnTo>
                          <a:pt x="24" y="773"/>
                        </a:lnTo>
                        <a:lnTo>
                          <a:pt x="45" y="744"/>
                        </a:lnTo>
                        <a:lnTo>
                          <a:pt x="44" y="694"/>
                        </a:lnTo>
                        <a:lnTo>
                          <a:pt x="31" y="653"/>
                        </a:lnTo>
                        <a:lnTo>
                          <a:pt x="44" y="605"/>
                        </a:lnTo>
                        <a:lnTo>
                          <a:pt x="56" y="594"/>
                        </a:lnTo>
                        <a:lnTo>
                          <a:pt x="45" y="550"/>
                        </a:lnTo>
                        <a:lnTo>
                          <a:pt x="18" y="503"/>
                        </a:lnTo>
                        <a:lnTo>
                          <a:pt x="13" y="473"/>
                        </a:lnTo>
                        <a:lnTo>
                          <a:pt x="18" y="444"/>
                        </a:lnTo>
                        <a:lnTo>
                          <a:pt x="52" y="418"/>
                        </a:lnTo>
                        <a:lnTo>
                          <a:pt x="50" y="397"/>
                        </a:lnTo>
                        <a:lnTo>
                          <a:pt x="14" y="331"/>
                        </a:lnTo>
                        <a:lnTo>
                          <a:pt x="2" y="279"/>
                        </a:lnTo>
                        <a:lnTo>
                          <a:pt x="13" y="250"/>
                        </a:lnTo>
                        <a:lnTo>
                          <a:pt x="45" y="223"/>
                        </a:lnTo>
                        <a:lnTo>
                          <a:pt x="37" y="200"/>
                        </a:lnTo>
                        <a:lnTo>
                          <a:pt x="14" y="173"/>
                        </a:lnTo>
                        <a:lnTo>
                          <a:pt x="14" y="144"/>
                        </a:lnTo>
                        <a:lnTo>
                          <a:pt x="52" y="124"/>
                        </a:lnTo>
                        <a:lnTo>
                          <a:pt x="68" y="103"/>
                        </a:lnTo>
                        <a:lnTo>
                          <a:pt x="37" y="60"/>
                        </a:lnTo>
                        <a:lnTo>
                          <a:pt x="37" y="37"/>
                        </a:lnTo>
                        <a:lnTo>
                          <a:pt x="74" y="23"/>
                        </a:lnTo>
                        <a:lnTo>
                          <a:pt x="77" y="0"/>
                        </a:lnTo>
                        <a:lnTo>
                          <a:pt x="118" y="60"/>
                        </a:lnTo>
                        <a:lnTo>
                          <a:pt x="169" y="123"/>
                        </a:lnTo>
                        <a:lnTo>
                          <a:pt x="231" y="173"/>
                        </a:lnTo>
                        <a:lnTo>
                          <a:pt x="281" y="213"/>
                        </a:lnTo>
                        <a:lnTo>
                          <a:pt x="335" y="244"/>
                        </a:lnTo>
                        <a:lnTo>
                          <a:pt x="355" y="26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0" name="Freeform 381">
                    <a:extLst>
                      <a:ext uri="{FF2B5EF4-FFF2-40B4-BE49-F238E27FC236}">
                        <a16:creationId xmlns:a16="http://schemas.microsoft.com/office/drawing/2014/main" id="{776D2EBF-3EF4-4DDD-91CC-DB6523C098EA}"/>
                      </a:ext>
                    </a:extLst>
                  </p:cNvPr>
                  <p:cNvSpPr>
                    <a:spLocks/>
                  </p:cNvSpPr>
                  <p:nvPr/>
                </p:nvSpPr>
                <p:spPr bwMode="auto">
                  <a:xfrm>
                    <a:off x="4024" y="1039"/>
                    <a:ext cx="35" cy="370"/>
                  </a:xfrm>
                  <a:custGeom>
                    <a:avLst/>
                    <a:gdLst>
                      <a:gd name="T0" fmla="*/ 0 w 105"/>
                      <a:gd name="T1" fmla="*/ 0 h 1112"/>
                      <a:gd name="T2" fmla="*/ 0 w 105"/>
                      <a:gd name="T3" fmla="*/ 0 h 1112"/>
                      <a:gd name="T4" fmla="*/ 0 w 105"/>
                      <a:gd name="T5" fmla="*/ 0 h 1112"/>
                      <a:gd name="T6" fmla="*/ 0 w 105"/>
                      <a:gd name="T7" fmla="*/ 0 h 1112"/>
                      <a:gd name="T8" fmla="*/ 0 w 105"/>
                      <a:gd name="T9" fmla="*/ 0 h 1112"/>
                      <a:gd name="T10" fmla="*/ 0 w 105"/>
                      <a:gd name="T11" fmla="*/ 0 h 1112"/>
                      <a:gd name="T12" fmla="*/ 0 w 105"/>
                      <a:gd name="T13" fmla="*/ 0 h 1112"/>
                      <a:gd name="T14" fmla="*/ 0 w 105"/>
                      <a:gd name="T15" fmla="*/ 0 h 1112"/>
                      <a:gd name="T16" fmla="*/ 0 w 105"/>
                      <a:gd name="T17" fmla="*/ 0 h 1112"/>
                      <a:gd name="T18" fmla="*/ 0 w 105"/>
                      <a:gd name="T19" fmla="*/ 0 h 1112"/>
                      <a:gd name="T20" fmla="*/ 0 w 105"/>
                      <a:gd name="T21" fmla="*/ 0 h 1112"/>
                      <a:gd name="T22" fmla="*/ 0 w 105"/>
                      <a:gd name="T23" fmla="*/ 0 h 1112"/>
                      <a:gd name="T24" fmla="*/ 0 w 105"/>
                      <a:gd name="T25" fmla="*/ 0 h 1112"/>
                      <a:gd name="T26" fmla="*/ 0 w 105"/>
                      <a:gd name="T27" fmla="*/ 0 h 1112"/>
                      <a:gd name="T28" fmla="*/ 0 w 105"/>
                      <a:gd name="T29" fmla="*/ 0 h 1112"/>
                      <a:gd name="T30" fmla="*/ 0 w 105"/>
                      <a:gd name="T31" fmla="*/ 0 h 1112"/>
                      <a:gd name="T32" fmla="*/ 0 w 105"/>
                      <a:gd name="T33" fmla="*/ 0 h 1112"/>
                      <a:gd name="T34" fmla="*/ 0 w 105"/>
                      <a:gd name="T35" fmla="*/ 0 h 1112"/>
                      <a:gd name="T36" fmla="*/ 0 w 105"/>
                      <a:gd name="T37" fmla="*/ 0 h 1112"/>
                      <a:gd name="T38" fmla="*/ 0 w 105"/>
                      <a:gd name="T39" fmla="*/ 0 h 1112"/>
                      <a:gd name="T40" fmla="*/ 0 w 105"/>
                      <a:gd name="T41" fmla="*/ 0 h 1112"/>
                      <a:gd name="T42" fmla="*/ 0 w 105"/>
                      <a:gd name="T43" fmla="*/ 0 h 1112"/>
                      <a:gd name="T44" fmla="*/ 0 w 105"/>
                      <a:gd name="T45" fmla="*/ 0 h 1112"/>
                      <a:gd name="T46" fmla="*/ 0 w 105"/>
                      <a:gd name="T47" fmla="*/ 0 h 1112"/>
                      <a:gd name="T48" fmla="*/ 0 w 105"/>
                      <a:gd name="T49" fmla="*/ 0 h 1112"/>
                      <a:gd name="T50" fmla="*/ 0 w 105"/>
                      <a:gd name="T51" fmla="*/ 0 h 1112"/>
                      <a:gd name="T52" fmla="*/ 0 w 105"/>
                      <a:gd name="T53" fmla="*/ 0 h 1112"/>
                      <a:gd name="T54" fmla="*/ 0 w 105"/>
                      <a:gd name="T55" fmla="*/ 0 h 1112"/>
                      <a:gd name="T56" fmla="*/ 0 w 105"/>
                      <a:gd name="T57" fmla="*/ 0 h 1112"/>
                      <a:gd name="T58" fmla="*/ 0 w 105"/>
                      <a:gd name="T59" fmla="*/ 0 h 1112"/>
                      <a:gd name="T60" fmla="*/ 0 w 105"/>
                      <a:gd name="T61" fmla="*/ 0 h 1112"/>
                      <a:gd name="T62" fmla="*/ 0 w 105"/>
                      <a:gd name="T63" fmla="*/ 0 h 1112"/>
                      <a:gd name="T64" fmla="*/ 0 w 105"/>
                      <a:gd name="T65" fmla="*/ 0 h 1112"/>
                      <a:gd name="T66" fmla="*/ 0 w 105"/>
                      <a:gd name="T67" fmla="*/ 0 h 1112"/>
                      <a:gd name="T68" fmla="*/ 0 w 105"/>
                      <a:gd name="T69" fmla="*/ 0 h 1112"/>
                      <a:gd name="T70" fmla="*/ 0 w 105"/>
                      <a:gd name="T71" fmla="*/ 0 h 1112"/>
                      <a:gd name="T72" fmla="*/ 0 w 105"/>
                      <a:gd name="T73" fmla="*/ 0 h 1112"/>
                      <a:gd name="T74" fmla="*/ 0 w 105"/>
                      <a:gd name="T75" fmla="*/ 0 h 1112"/>
                      <a:gd name="T76" fmla="*/ 0 w 105"/>
                      <a:gd name="T77" fmla="*/ 0 h 1112"/>
                      <a:gd name="T78" fmla="*/ 0 w 105"/>
                      <a:gd name="T79" fmla="*/ 0 h 1112"/>
                      <a:gd name="T80" fmla="*/ 0 w 105"/>
                      <a:gd name="T81" fmla="*/ 0 h 1112"/>
                      <a:gd name="T82" fmla="*/ 0 w 105"/>
                      <a:gd name="T83" fmla="*/ 0 h 1112"/>
                      <a:gd name="T84" fmla="*/ 0 w 105"/>
                      <a:gd name="T85" fmla="*/ 0 h 1112"/>
                      <a:gd name="T86" fmla="*/ 0 w 105"/>
                      <a:gd name="T87" fmla="*/ 0 h 1112"/>
                      <a:gd name="T88" fmla="*/ 0 w 105"/>
                      <a:gd name="T89" fmla="*/ 0 h 1112"/>
                      <a:gd name="T90" fmla="*/ 0 w 105"/>
                      <a:gd name="T91" fmla="*/ 0 h 1112"/>
                      <a:gd name="T92" fmla="*/ 0 w 105"/>
                      <a:gd name="T93" fmla="*/ 0 h 1112"/>
                      <a:gd name="T94" fmla="*/ 0 w 105"/>
                      <a:gd name="T95" fmla="*/ 0 h 1112"/>
                      <a:gd name="T96" fmla="*/ 0 w 105"/>
                      <a:gd name="T97" fmla="*/ 0 h 111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5"/>
                      <a:gd name="T148" fmla="*/ 0 h 1112"/>
                      <a:gd name="T149" fmla="*/ 105 w 105"/>
                      <a:gd name="T150" fmla="*/ 1112 h 111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5" h="1112">
                        <a:moveTo>
                          <a:pt x="52" y="0"/>
                        </a:moveTo>
                        <a:lnTo>
                          <a:pt x="71" y="37"/>
                        </a:lnTo>
                        <a:lnTo>
                          <a:pt x="88" y="61"/>
                        </a:lnTo>
                        <a:lnTo>
                          <a:pt x="105" y="77"/>
                        </a:lnTo>
                        <a:lnTo>
                          <a:pt x="100" y="95"/>
                        </a:lnTo>
                        <a:lnTo>
                          <a:pt x="84" y="108"/>
                        </a:lnTo>
                        <a:lnTo>
                          <a:pt x="58" y="114"/>
                        </a:lnTo>
                        <a:lnTo>
                          <a:pt x="39" y="130"/>
                        </a:lnTo>
                        <a:lnTo>
                          <a:pt x="44" y="150"/>
                        </a:lnTo>
                        <a:lnTo>
                          <a:pt x="57" y="161"/>
                        </a:lnTo>
                        <a:lnTo>
                          <a:pt x="78" y="187"/>
                        </a:lnTo>
                        <a:lnTo>
                          <a:pt x="78" y="201"/>
                        </a:lnTo>
                        <a:lnTo>
                          <a:pt x="71" y="214"/>
                        </a:lnTo>
                        <a:lnTo>
                          <a:pt x="52" y="227"/>
                        </a:lnTo>
                        <a:lnTo>
                          <a:pt x="34" y="239"/>
                        </a:lnTo>
                        <a:lnTo>
                          <a:pt x="31" y="258"/>
                        </a:lnTo>
                        <a:lnTo>
                          <a:pt x="37" y="277"/>
                        </a:lnTo>
                        <a:lnTo>
                          <a:pt x="52" y="314"/>
                        </a:lnTo>
                        <a:lnTo>
                          <a:pt x="65" y="343"/>
                        </a:lnTo>
                        <a:lnTo>
                          <a:pt x="78" y="364"/>
                        </a:lnTo>
                        <a:lnTo>
                          <a:pt x="78" y="387"/>
                        </a:lnTo>
                        <a:lnTo>
                          <a:pt x="71" y="408"/>
                        </a:lnTo>
                        <a:lnTo>
                          <a:pt x="52" y="427"/>
                        </a:lnTo>
                        <a:lnTo>
                          <a:pt x="39" y="445"/>
                        </a:lnTo>
                        <a:lnTo>
                          <a:pt x="44" y="476"/>
                        </a:lnTo>
                        <a:lnTo>
                          <a:pt x="75" y="524"/>
                        </a:lnTo>
                        <a:lnTo>
                          <a:pt x="88" y="550"/>
                        </a:lnTo>
                        <a:lnTo>
                          <a:pt x="89" y="574"/>
                        </a:lnTo>
                        <a:lnTo>
                          <a:pt x="78" y="593"/>
                        </a:lnTo>
                        <a:lnTo>
                          <a:pt x="63" y="611"/>
                        </a:lnTo>
                        <a:lnTo>
                          <a:pt x="58" y="637"/>
                        </a:lnTo>
                        <a:lnTo>
                          <a:pt x="68" y="668"/>
                        </a:lnTo>
                        <a:lnTo>
                          <a:pt x="81" y="701"/>
                        </a:lnTo>
                        <a:lnTo>
                          <a:pt x="88" y="724"/>
                        </a:lnTo>
                        <a:lnTo>
                          <a:pt x="81" y="739"/>
                        </a:lnTo>
                        <a:lnTo>
                          <a:pt x="65" y="756"/>
                        </a:lnTo>
                        <a:lnTo>
                          <a:pt x="44" y="774"/>
                        </a:lnTo>
                        <a:lnTo>
                          <a:pt x="34" y="793"/>
                        </a:lnTo>
                        <a:lnTo>
                          <a:pt x="44" y="826"/>
                        </a:lnTo>
                        <a:lnTo>
                          <a:pt x="65" y="861"/>
                        </a:lnTo>
                        <a:lnTo>
                          <a:pt x="75" y="887"/>
                        </a:lnTo>
                        <a:lnTo>
                          <a:pt x="78" y="908"/>
                        </a:lnTo>
                        <a:lnTo>
                          <a:pt x="71" y="918"/>
                        </a:lnTo>
                        <a:lnTo>
                          <a:pt x="50" y="918"/>
                        </a:lnTo>
                        <a:lnTo>
                          <a:pt x="44" y="964"/>
                        </a:lnTo>
                        <a:lnTo>
                          <a:pt x="57" y="993"/>
                        </a:lnTo>
                        <a:lnTo>
                          <a:pt x="68" y="1014"/>
                        </a:lnTo>
                        <a:lnTo>
                          <a:pt x="71" y="1032"/>
                        </a:lnTo>
                        <a:lnTo>
                          <a:pt x="71" y="1050"/>
                        </a:lnTo>
                        <a:lnTo>
                          <a:pt x="50" y="1076"/>
                        </a:lnTo>
                        <a:lnTo>
                          <a:pt x="21" y="1112"/>
                        </a:lnTo>
                        <a:lnTo>
                          <a:pt x="2" y="1100"/>
                        </a:lnTo>
                        <a:lnTo>
                          <a:pt x="8" y="1071"/>
                        </a:lnTo>
                        <a:lnTo>
                          <a:pt x="37" y="1024"/>
                        </a:lnTo>
                        <a:lnTo>
                          <a:pt x="34" y="995"/>
                        </a:lnTo>
                        <a:lnTo>
                          <a:pt x="21" y="961"/>
                        </a:lnTo>
                        <a:lnTo>
                          <a:pt x="13" y="932"/>
                        </a:lnTo>
                        <a:lnTo>
                          <a:pt x="25" y="908"/>
                        </a:lnTo>
                        <a:lnTo>
                          <a:pt x="37" y="900"/>
                        </a:lnTo>
                        <a:lnTo>
                          <a:pt x="39" y="881"/>
                        </a:lnTo>
                        <a:lnTo>
                          <a:pt x="25" y="845"/>
                        </a:lnTo>
                        <a:lnTo>
                          <a:pt x="8" y="814"/>
                        </a:lnTo>
                        <a:lnTo>
                          <a:pt x="0" y="782"/>
                        </a:lnTo>
                        <a:lnTo>
                          <a:pt x="8" y="745"/>
                        </a:lnTo>
                        <a:lnTo>
                          <a:pt x="37" y="731"/>
                        </a:lnTo>
                        <a:lnTo>
                          <a:pt x="46" y="714"/>
                        </a:lnTo>
                        <a:lnTo>
                          <a:pt x="44" y="689"/>
                        </a:lnTo>
                        <a:lnTo>
                          <a:pt x="37" y="664"/>
                        </a:lnTo>
                        <a:lnTo>
                          <a:pt x="27" y="631"/>
                        </a:lnTo>
                        <a:lnTo>
                          <a:pt x="27" y="606"/>
                        </a:lnTo>
                        <a:lnTo>
                          <a:pt x="39" y="589"/>
                        </a:lnTo>
                        <a:lnTo>
                          <a:pt x="57" y="568"/>
                        </a:lnTo>
                        <a:lnTo>
                          <a:pt x="57" y="556"/>
                        </a:lnTo>
                        <a:lnTo>
                          <a:pt x="44" y="526"/>
                        </a:lnTo>
                        <a:lnTo>
                          <a:pt x="18" y="489"/>
                        </a:lnTo>
                        <a:lnTo>
                          <a:pt x="8" y="461"/>
                        </a:lnTo>
                        <a:lnTo>
                          <a:pt x="8" y="439"/>
                        </a:lnTo>
                        <a:lnTo>
                          <a:pt x="15" y="418"/>
                        </a:lnTo>
                        <a:lnTo>
                          <a:pt x="31" y="401"/>
                        </a:lnTo>
                        <a:lnTo>
                          <a:pt x="46" y="382"/>
                        </a:lnTo>
                        <a:lnTo>
                          <a:pt x="46" y="368"/>
                        </a:lnTo>
                        <a:lnTo>
                          <a:pt x="13" y="300"/>
                        </a:lnTo>
                        <a:lnTo>
                          <a:pt x="6" y="274"/>
                        </a:lnTo>
                        <a:lnTo>
                          <a:pt x="0" y="251"/>
                        </a:lnTo>
                        <a:lnTo>
                          <a:pt x="13" y="230"/>
                        </a:lnTo>
                        <a:lnTo>
                          <a:pt x="27" y="214"/>
                        </a:lnTo>
                        <a:lnTo>
                          <a:pt x="39" y="201"/>
                        </a:lnTo>
                        <a:lnTo>
                          <a:pt x="39" y="189"/>
                        </a:lnTo>
                        <a:lnTo>
                          <a:pt x="27" y="170"/>
                        </a:lnTo>
                        <a:lnTo>
                          <a:pt x="8" y="150"/>
                        </a:lnTo>
                        <a:lnTo>
                          <a:pt x="8" y="130"/>
                        </a:lnTo>
                        <a:lnTo>
                          <a:pt x="21" y="111"/>
                        </a:lnTo>
                        <a:lnTo>
                          <a:pt x="39" y="95"/>
                        </a:lnTo>
                        <a:lnTo>
                          <a:pt x="57" y="87"/>
                        </a:lnTo>
                        <a:lnTo>
                          <a:pt x="65" y="74"/>
                        </a:lnTo>
                        <a:lnTo>
                          <a:pt x="58" y="58"/>
                        </a:lnTo>
                        <a:lnTo>
                          <a:pt x="46" y="39"/>
                        </a:lnTo>
                        <a:lnTo>
                          <a:pt x="39" y="20"/>
                        </a:ln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1" name="Freeform 382">
                    <a:extLst>
                      <a:ext uri="{FF2B5EF4-FFF2-40B4-BE49-F238E27FC236}">
                        <a16:creationId xmlns:a16="http://schemas.microsoft.com/office/drawing/2014/main" id="{AB61D47E-789B-4B9D-9C2B-4439080C7647}"/>
                      </a:ext>
                    </a:extLst>
                  </p:cNvPr>
                  <p:cNvSpPr>
                    <a:spLocks/>
                  </p:cNvSpPr>
                  <p:nvPr/>
                </p:nvSpPr>
                <p:spPr bwMode="auto">
                  <a:xfrm>
                    <a:off x="4118" y="1129"/>
                    <a:ext cx="32" cy="300"/>
                  </a:xfrm>
                  <a:custGeom>
                    <a:avLst/>
                    <a:gdLst>
                      <a:gd name="T0" fmla="*/ 0 w 97"/>
                      <a:gd name="T1" fmla="*/ 0 h 900"/>
                      <a:gd name="T2" fmla="*/ 0 w 97"/>
                      <a:gd name="T3" fmla="*/ 0 h 900"/>
                      <a:gd name="T4" fmla="*/ 0 w 97"/>
                      <a:gd name="T5" fmla="*/ 0 h 900"/>
                      <a:gd name="T6" fmla="*/ 0 w 97"/>
                      <a:gd name="T7" fmla="*/ 0 h 900"/>
                      <a:gd name="T8" fmla="*/ 0 w 97"/>
                      <a:gd name="T9" fmla="*/ 0 h 900"/>
                      <a:gd name="T10" fmla="*/ 0 w 97"/>
                      <a:gd name="T11" fmla="*/ 0 h 900"/>
                      <a:gd name="T12" fmla="*/ 0 w 97"/>
                      <a:gd name="T13" fmla="*/ 0 h 900"/>
                      <a:gd name="T14" fmla="*/ 0 w 97"/>
                      <a:gd name="T15" fmla="*/ 0 h 900"/>
                      <a:gd name="T16" fmla="*/ 0 w 97"/>
                      <a:gd name="T17" fmla="*/ 0 h 900"/>
                      <a:gd name="T18" fmla="*/ 0 w 97"/>
                      <a:gd name="T19" fmla="*/ 0 h 900"/>
                      <a:gd name="T20" fmla="*/ 0 w 97"/>
                      <a:gd name="T21" fmla="*/ 0 h 900"/>
                      <a:gd name="T22" fmla="*/ 0 w 97"/>
                      <a:gd name="T23" fmla="*/ 0 h 900"/>
                      <a:gd name="T24" fmla="*/ 0 w 97"/>
                      <a:gd name="T25" fmla="*/ 0 h 900"/>
                      <a:gd name="T26" fmla="*/ 0 w 97"/>
                      <a:gd name="T27" fmla="*/ 0 h 900"/>
                      <a:gd name="T28" fmla="*/ 0 w 97"/>
                      <a:gd name="T29" fmla="*/ 0 h 900"/>
                      <a:gd name="T30" fmla="*/ 0 w 97"/>
                      <a:gd name="T31" fmla="*/ 0 h 900"/>
                      <a:gd name="T32" fmla="*/ 0 w 97"/>
                      <a:gd name="T33" fmla="*/ 0 h 900"/>
                      <a:gd name="T34" fmla="*/ 0 w 97"/>
                      <a:gd name="T35" fmla="*/ 0 h 900"/>
                      <a:gd name="T36" fmla="*/ 0 w 97"/>
                      <a:gd name="T37" fmla="*/ 0 h 900"/>
                      <a:gd name="T38" fmla="*/ 0 w 97"/>
                      <a:gd name="T39" fmla="*/ 0 h 900"/>
                      <a:gd name="T40" fmla="*/ 0 w 97"/>
                      <a:gd name="T41" fmla="*/ 0 h 900"/>
                      <a:gd name="T42" fmla="*/ 0 w 97"/>
                      <a:gd name="T43" fmla="*/ 0 h 900"/>
                      <a:gd name="T44" fmla="*/ 0 w 97"/>
                      <a:gd name="T45" fmla="*/ 0 h 900"/>
                      <a:gd name="T46" fmla="*/ 0 w 97"/>
                      <a:gd name="T47" fmla="*/ 0 h 900"/>
                      <a:gd name="T48" fmla="*/ 0 w 97"/>
                      <a:gd name="T49" fmla="*/ 0 h 900"/>
                      <a:gd name="T50" fmla="*/ 0 w 97"/>
                      <a:gd name="T51" fmla="*/ 0 h 900"/>
                      <a:gd name="T52" fmla="*/ 0 w 97"/>
                      <a:gd name="T53" fmla="*/ 0 h 900"/>
                      <a:gd name="T54" fmla="*/ 0 w 97"/>
                      <a:gd name="T55" fmla="*/ 0 h 900"/>
                      <a:gd name="T56" fmla="*/ 0 w 97"/>
                      <a:gd name="T57" fmla="*/ 0 h 900"/>
                      <a:gd name="T58" fmla="*/ 0 w 97"/>
                      <a:gd name="T59" fmla="*/ 0 h 900"/>
                      <a:gd name="T60" fmla="*/ 0 w 97"/>
                      <a:gd name="T61" fmla="*/ 0 h 900"/>
                      <a:gd name="T62" fmla="*/ 0 w 97"/>
                      <a:gd name="T63" fmla="*/ 0 h 900"/>
                      <a:gd name="T64" fmla="*/ 0 w 97"/>
                      <a:gd name="T65" fmla="*/ 0 h 900"/>
                      <a:gd name="T66" fmla="*/ 0 w 97"/>
                      <a:gd name="T67" fmla="*/ 0 h 9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7"/>
                      <a:gd name="T103" fmla="*/ 0 h 900"/>
                      <a:gd name="T104" fmla="*/ 97 w 97"/>
                      <a:gd name="T105" fmla="*/ 900 h 90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7" h="900">
                        <a:moveTo>
                          <a:pt x="74" y="0"/>
                        </a:moveTo>
                        <a:lnTo>
                          <a:pt x="87" y="24"/>
                        </a:lnTo>
                        <a:lnTo>
                          <a:pt x="97" y="68"/>
                        </a:lnTo>
                        <a:lnTo>
                          <a:pt x="92" y="87"/>
                        </a:lnTo>
                        <a:lnTo>
                          <a:pt x="66" y="100"/>
                        </a:lnTo>
                        <a:lnTo>
                          <a:pt x="50" y="112"/>
                        </a:lnTo>
                        <a:lnTo>
                          <a:pt x="50" y="147"/>
                        </a:lnTo>
                        <a:lnTo>
                          <a:pt x="62" y="181"/>
                        </a:lnTo>
                        <a:lnTo>
                          <a:pt x="79" y="204"/>
                        </a:lnTo>
                        <a:lnTo>
                          <a:pt x="81" y="247"/>
                        </a:lnTo>
                        <a:lnTo>
                          <a:pt x="72" y="262"/>
                        </a:lnTo>
                        <a:lnTo>
                          <a:pt x="56" y="281"/>
                        </a:lnTo>
                        <a:lnTo>
                          <a:pt x="53" y="310"/>
                        </a:lnTo>
                        <a:lnTo>
                          <a:pt x="62" y="337"/>
                        </a:lnTo>
                        <a:lnTo>
                          <a:pt x="74" y="360"/>
                        </a:lnTo>
                        <a:lnTo>
                          <a:pt x="81" y="397"/>
                        </a:lnTo>
                        <a:lnTo>
                          <a:pt x="81" y="418"/>
                        </a:lnTo>
                        <a:lnTo>
                          <a:pt x="68" y="442"/>
                        </a:lnTo>
                        <a:lnTo>
                          <a:pt x="47" y="462"/>
                        </a:lnTo>
                        <a:lnTo>
                          <a:pt x="47" y="481"/>
                        </a:lnTo>
                        <a:lnTo>
                          <a:pt x="53" y="537"/>
                        </a:lnTo>
                        <a:lnTo>
                          <a:pt x="74" y="560"/>
                        </a:lnTo>
                        <a:lnTo>
                          <a:pt x="87" y="584"/>
                        </a:lnTo>
                        <a:lnTo>
                          <a:pt x="81" y="612"/>
                        </a:lnTo>
                        <a:lnTo>
                          <a:pt x="50" y="631"/>
                        </a:lnTo>
                        <a:lnTo>
                          <a:pt x="35" y="650"/>
                        </a:lnTo>
                        <a:lnTo>
                          <a:pt x="31" y="684"/>
                        </a:lnTo>
                        <a:lnTo>
                          <a:pt x="47" y="729"/>
                        </a:lnTo>
                        <a:lnTo>
                          <a:pt x="60" y="773"/>
                        </a:lnTo>
                        <a:lnTo>
                          <a:pt x="60" y="797"/>
                        </a:lnTo>
                        <a:lnTo>
                          <a:pt x="53" y="831"/>
                        </a:lnTo>
                        <a:lnTo>
                          <a:pt x="35" y="837"/>
                        </a:lnTo>
                        <a:lnTo>
                          <a:pt x="23" y="862"/>
                        </a:lnTo>
                        <a:lnTo>
                          <a:pt x="23" y="891"/>
                        </a:lnTo>
                        <a:lnTo>
                          <a:pt x="0" y="900"/>
                        </a:lnTo>
                        <a:lnTo>
                          <a:pt x="10" y="868"/>
                        </a:lnTo>
                        <a:lnTo>
                          <a:pt x="29" y="831"/>
                        </a:lnTo>
                        <a:lnTo>
                          <a:pt x="35" y="805"/>
                        </a:lnTo>
                        <a:lnTo>
                          <a:pt x="35" y="755"/>
                        </a:lnTo>
                        <a:lnTo>
                          <a:pt x="23" y="712"/>
                        </a:lnTo>
                        <a:lnTo>
                          <a:pt x="18" y="679"/>
                        </a:lnTo>
                        <a:lnTo>
                          <a:pt x="16" y="644"/>
                        </a:lnTo>
                        <a:lnTo>
                          <a:pt x="37" y="616"/>
                        </a:lnTo>
                        <a:lnTo>
                          <a:pt x="50" y="597"/>
                        </a:lnTo>
                        <a:lnTo>
                          <a:pt x="42" y="560"/>
                        </a:lnTo>
                        <a:lnTo>
                          <a:pt x="23" y="531"/>
                        </a:lnTo>
                        <a:lnTo>
                          <a:pt x="18" y="505"/>
                        </a:lnTo>
                        <a:lnTo>
                          <a:pt x="16" y="468"/>
                        </a:lnTo>
                        <a:lnTo>
                          <a:pt x="24" y="444"/>
                        </a:lnTo>
                        <a:lnTo>
                          <a:pt x="42" y="418"/>
                        </a:lnTo>
                        <a:lnTo>
                          <a:pt x="53" y="400"/>
                        </a:lnTo>
                        <a:lnTo>
                          <a:pt x="53" y="381"/>
                        </a:lnTo>
                        <a:lnTo>
                          <a:pt x="42" y="360"/>
                        </a:lnTo>
                        <a:lnTo>
                          <a:pt x="29" y="318"/>
                        </a:lnTo>
                        <a:lnTo>
                          <a:pt x="29" y="292"/>
                        </a:lnTo>
                        <a:lnTo>
                          <a:pt x="35" y="266"/>
                        </a:lnTo>
                        <a:lnTo>
                          <a:pt x="47" y="247"/>
                        </a:lnTo>
                        <a:lnTo>
                          <a:pt x="50" y="229"/>
                        </a:lnTo>
                        <a:lnTo>
                          <a:pt x="47" y="205"/>
                        </a:lnTo>
                        <a:lnTo>
                          <a:pt x="31" y="173"/>
                        </a:lnTo>
                        <a:lnTo>
                          <a:pt x="23" y="150"/>
                        </a:lnTo>
                        <a:lnTo>
                          <a:pt x="24" y="110"/>
                        </a:lnTo>
                        <a:lnTo>
                          <a:pt x="37" y="94"/>
                        </a:lnTo>
                        <a:lnTo>
                          <a:pt x="53" y="68"/>
                        </a:lnTo>
                        <a:lnTo>
                          <a:pt x="62" y="47"/>
                        </a:lnTo>
                        <a:lnTo>
                          <a:pt x="56" y="29"/>
                        </a:lnTo>
                        <a:lnTo>
                          <a:pt x="60" y="10"/>
                        </a:lnTo>
                        <a:lnTo>
                          <a:pt x="7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2" name="Freeform 383">
                    <a:extLst>
                      <a:ext uri="{FF2B5EF4-FFF2-40B4-BE49-F238E27FC236}">
                        <a16:creationId xmlns:a16="http://schemas.microsoft.com/office/drawing/2014/main" id="{12CA652D-7E20-44C4-96C8-6A01E3597CB2}"/>
                      </a:ext>
                    </a:extLst>
                  </p:cNvPr>
                  <p:cNvSpPr>
                    <a:spLocks/>
                  </p:cNvSpPr>
                  <p:nvPr/>
                </p:nvSpPr>
                <p:spPr bwMode="auto">
                  <a:xfrm>
                    <a:off x="4065" y="1093"/>
                    <a:ext cx="75" cy="65"/>
                  </a:xfrm>
                  <a:custGeom>
                    <a:avLst/>
                    <a:gdLst>
                      <a:gd name="T0" fmla="*/ 0 w 225"/>
                      <a:gd name="T1" fmla="*/ 0 h 193"/>
                      <a:gd name="T2" fmla="*/ 0 w 225"/>
                      <a:gd name="T3" fmla="*/ 0 h 193"/>
                      <a:gd name="T4" fmla="*/ 0 w 225"/>
                      <a:gd name="T5" fmla="*/ 0 h 193"/>
                      <a:gd name="T6" fmla="*/ 0 w 225"/>
                      <a:gd name="T7" fmla="*/ 0 h 193"/>
                      <a:gd name="T8" fmla="*/ 0 w 225"/>
                      <a:gd name="T9" fmla="*/ 0 h 193"/>
                      <a:gd name="T10" fmla="*/ 0 w 225"/>
                      <a:gd name="T11" fmla="*/ 0 h 193"/>
                      <a:gd name="T12" fmla="*/ 0 w 225"/>
                      <a:gd name="T13" fmla="*/ 0 h 193"/>
                      <a:gd name="T14" fmla="*/ 0 w 225"/>
                      <a:gd name="T15" fmla="*/ 0 h 193"/>
                      <a:gd name="T16" fmla="*/ 0 w 225"/>
                      <a:gd name="T17" fmla="*/ 0 h 1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5"/>
                      <a:gd name="T28" fmla="*/ 0 h 193"/>
                      <a:gd name="T29" fmla="*/ 225 w 225"/>
                      <a:gd name="T30" fmla="*/ 193 h 19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5" h="193">
                        <a:moveTo>
                          <a:pt x="225" y="156"/>
                        </a:moveTo>
                        <a:lnTo>
                          <a:pt x="156" y="100"/>
                        </a:lnTo>
                        <a:lnTo>
                          <a:pt x="99" y="50"/>
                        </a:lnTo>
                        <a:lnTo>
                          <a:pt x="48" y="0"/>
                        </a:lnTo>
                        <a:lnTo>
                          <a:pt x="0" y="0"/>
                        </a:lnTo>
                        <a:lnTo>
                          <a:pt x="112" y="81"/>
                        </a:lnTo>
                        <a:lnTo>
                          <a:pt x="166" y="130"/>
                        </a:lnTo>
                        <a:lnTo>
                          <a:pt x="212" y="193"/>
                        </a:lnTo>
                        <a:lnTo>
                          <a:pt x="225"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 name="Freeform 384">
                    <a:extLst>
                      <a:ext uri="{FF2B5EF4-FFF2-40B4-BE49-F238E27FC236}">
                        <a16:creationId xmlns:a16="http://schemas.microsoft.com/office/drawing/2014/main" id="{B650E855-4436-475D-99C6-D2397AE76E34}"/>
                      </a:ext>
                    </a:extLst>
                  </p:cNvPr>
                  <p:cNvSpPr>
                    <a:spLocks/>
                  </p:cNvSpPr>
                  <p:nvPr/>
                </p:nvSpPr>
                <p:spPr bwMode="auto">
                  <a:xfrm>
                    <a:off x="4065" y="1130"/>
                    <a:ext cx="65" cy="53"/>
                  </a:xfrm>
                  <a:custGeom>
                    <a:avLst/>
                    <a:gdLst>
                      <a:gd name="T0" fmla="*/ 0 w 195"/>
                      <a:gd name="T1" fmla="*/ 0 h 159"/>
                      <a:gd name="T2" fmla="*/ 0 w 195"/>
                      <a:gd name="T3" fmla="*/ 0 h 159"/>
                      <a:gd name="T4" fmla="*/ 0 w 195"/>
                      <a:gd name="T5" fmla="*/ 0 h 159"/>
                      <a:gd name="T6" fmla="*/ 0 w 195"/>
                      <a:gd name="T7" fmla="*/ 0 h 159"/>
                      <a:gd name="T8" fmla="*/ 0 w 195"/>
                      <a:gd name="T9" fmla="*/ 0 h 159"/>
                      <a:gd name="T10" fmla="*/ 0 w 195"/>
                      <a:gd name="T11" fmla="*/ 0 h 159"/>
                      <a:gd name="T12" fmla="*/ 0 w 195"/>
                      <a:gd name="T13" fmla="*/ 0 h 159"/>
                      <a:gd name="T14" fmla="*/ 0 w 195"/>
                      <a:gd name="T15" fmla="*/ 0 h 159"/>
                      <a:gd name="T16" fmla="*/ 0 w 195"/>
                      <a:gd name="T17" fmla="*/ 0 h 159"/>
                      <a:gd name="T18" fmla="*/ 0 w 195"/>
                      <a:gd name="T19" fmla="*/ 0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5"/>
                      <a:gd name="T31" fmla="*/ 0 h 159"/>
                      <a:gd name="T32" fmla="*/ 195 w 195"/>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5" h="159">
                        <a:moveTo>
                          <a:pt x="195" y="100"/>
                        </a:moveTo>
                        <a:lnTo>
                          <a:pt x="144" y="82"/>
                        </a:lnTo>
                        <a:lnTo>
                          <a:pt x="107" y="50"/>
                        </a:lnTo>
                        <a:lnTo>
                          <a:pt x="39" y="0"/>
                        </a:lnTo>
                        <a:lnTo>
                          <a:pt x="0" y="0"/>
                        </a:lnTo>
                        <a:lnTo>
                          <a:pt x="89" y="50"/>
                        </a:lnTo>
                        <a:lnTo>
                          <a:pt x="122" y="84"/>
                        </a:lnTo>
                        <a:lnTo>
                          <a:pt x="195" y="159"/>
                        </a:lnTo>
                        <a:lnTo>
                          <a:pt x="191" y="113"/>
                        </a:lnTo>
                        <a:lnTo>
                          <a:pt x="195"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 name="Freeform 385">
                    <a:extLst>
                      <a:ext uri="{FF2B5EF4-FFF2-40B4-BE49-F238E27FC236}">
                        <a16:creationId xmlns:a16="http://schemas.microsoft.com/office/drawing/2014/main" id="{469BF631-6C84-48B4-882C-7124B4BA2B70}"/>
                      </a:ext>
                    </a:extLst>
                  </p:cNvPr>
                  <p:cNvSpPr>
                    <a:spLocks/>
                  </p:cNvSpPr>
                  <p:nvPr/>
                </p:nvSpPr>
                <p:spPr bwMode="auto">
                  <a:xfrm>
                    <a:off x="4055" y="1161"/>
                    <a:ext cx="76" cy="83"/>
                  </a:xfrm>
                  <a:custGeom>
                    <a:avLst/>
                    <a:gdLst>
                      <a:gd name="T0" fmla="*/ 0 w 229"/>
                      <a:gd name="T1" fmla="*/ 0 h 247"/>
                      <a:gd name="T2" fmla="*/ 0 w 229"/>
                      <a:gd name="T3" fmla="*/ 0 h 247"/>
                      <a:gd name="T4" fmla="*/ 0 w 229"/>
                      <a:gd name="T5" fmla="*/ 0 h 247"/>
                      <a:gd name="T6" fmla="*/ 0 w 229"/>
                      <a:gd name="T7" fmla="*/ 0 h 247"/>
                      <a:gd name="T8" fmla="*/ 0 w 229"/>
                      <a:gd name="T9" fmla="*/ 0 h 247"/>
                      <a:gd name="T10" fmla="*/ 0 w 229"/>
                      <a:gd name="T11" fmla="*/ 0 h 247"/>
                      <a:gd name="T12" fmla="*/ 0 w 229"/>
                      <a:gd name="T13" fmla="*/ 0 h 247"/>
                      <a:gd name="T14" fmla="*/ 0 w 229"/>
                      <a:gd name="T15" fmla="*/ 0 h 247"/>
                      <a:gd name="T16" fmla="*/ 0 w 229"/>
                      <a:gd name="T17" fmla="*/ 0 h 247"/>
                      <a:gd name="T18" fmla="*/ 0 w 229"/>
                      <a:gd name="T19" fmla="*/ 0 h 247"/>
                      <a:gd name="T20" fmla="*/ 0 w 229"/>
                      <a:gd name="T21" fmla="*/ 0 h 247"/>
                      <a:gd name="T22" fmla="*/ 0 w 229"/>
                      <a:gd name="T23" fmla="*/ 0 h 247"/>
                      <a:gd name="T24" fmla="*/ 0 w 229"/>
                      <a:gd name="T25" fmla="*/ 0 h 247"/>
                      <a:gd name="T26" fmla="*/ 0 w 229"/>
                      <a:gd name="T27" fmla="*/ 0 h 2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9"/>
                      <a:gd name="T43" fmla="*/ 0 h 247"/>
                      <a:gd name="T44" fmla="*/ 229 w 229"/>
                      <a:gd name="T45" fmla="*/ 247 h 24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9" h="247">
                        <a:moveTo>
                          <a:pt x="225" y="184"/>
                        </a:moveTo>
                        <a:lnTo>
                          <a:pt x="162" y="128"/>
                        </a:lnTo>
                        <a:lnTo>
                          <a:pt x="137" y="90"/>
                        </a:lnTo>
                        <a:lnTo>
                          <a:pt x="87" y="53"/>
                        </a:lnTo>
                        <a:lnTo>
                          <a:pt x="43" y="19"/>
                        </a:lnTo>
                        <a:lnTo>
                          <a:pt x="12" y="0"/>
                        </a:lnTo>
                        <a:lnTo>
                          <a:pt x="0" y="0"/>
                        </a:lnTo>
                        <a:lnTo>
                          <a:pt x="0" y="19"/>
                        </a:lnTo>
                        <a:lnTo>
                          <a:pt x="37" y="45"/>
                        </a:lnTo>
                        <a:lnTo>
                          <a:pt x="106" y="88"/>
                        </a:lnTo>
                        <a:lnTo>
                          <a:pt x="156" y="139"/>
                        </a:lnTo>
                        <a:lnTo>
                          <a:pt x="191" y="195"/>
                        </a:lnTo>
                        <a:lnTo>
                          <a:pt x="229" y="247"/>
                        </a:lnTo>
                        <a:lnTo>
                          <a:pt x="225" y="1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5" name="Freeform 386">
                    <a:extLst>
                      <a:ext uri="{FF2B5EF4-FFF2-40B4-BE49-F238E27FC236}">
                        <a16:creationId xmlns:a16="http://schemas.microsoft.com/office/drawing/2014/main" id="{52C8AB0A-AEB6-4661-9B8D-02E104A7EEE3}"/>
                      </a:ext>
                    </a:extLst>
                  </p:cNvPr>
                  <p:cNvSpPr>
                    <a:spLocks/>
                  </p:cNvSpPr>
                  <p:nvPr/>
                </p:nvSpPr>
                <p:spPr bwMode="auto">
                  <a:xfrm>
                    <a:off x="4062" y="1229"/>
                    <a:ext cx="60" cy="48"/>
                  </a:xfrm>
                  <a:custGeom>
                    <a:avLst/>
                    <a:gdLst>
                      <a:gd name="T0" fmla="*/ 0 w 178"/>
                      <a:gd name="T1" fmla="*/ 0 h 144"/>
                      <a:gd name="T2" fmla="*/ 0 w 178"/>
                      <a:gd name="T3" fmla="*/ 0 h 144"/>
                      <a:gd name="T4" fmla="*/ 0 w 178"/>
                      <a:gd name="T5" fmla="*/ 0 h 144"/>
                      <a:gd name="T6" fmla="*/ 0 w 178"/>
                      <a:gd name="T7" fmla="*/ 0 h 144"/>
                      <a:gd name="T8" fmla="*/ 0 w 178"/>
                      <a:gd name="T9" fmla="*/ 0 h 144"/>
                      <a:gd name="T10" fmla="*/ 0 w 178"/>
                      <a:gd name="T11" fmla="*/ 0 h 144"/>
                      <a:gd name="T12" fmla="*/ 0 w 178"/>
                      <a:gd name="T13" fmla="*/ 0 h 144"/>
                      <a:gd name="T14" fmla="*/ 0 w 178"/>
                      <a:gd name="T15" fmla="*/ 0 h 144"/>
                      <a:gd name="T16" fmla="*/ 0 w 178"/>
                      <a:gd name="T17" fmla="*/ 0 h 144"/>
                      <a:gd name="T18" fmla="*/ 0 w 178"/>
                      <a:gd name="T19" fmla="*/ 0 h 144"/>
                      <a:gd name="T20" fmla="*/ 0 w 178"/>
                      <a:gd name="T21" fmla="*/ 0 h 144"/>
                      <a:gd name="T22" fmla="*/ 0 w 178"/>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8"/>
                      <a:gd name="T37" fmla="*/ 0 h 144"/>
                      <a:gd name="T38" fmla="*/ 178 w 178"/>
                      <a:gd name="T39" fmla="*/ 144 h 1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8" h="144">
                        <a:moveTo>
                          <a:pt x="178" y="118"/>
                        </a:moveTo>
                        <a:lnTo>
                          <a:pt x="128" y="65"/>
                        </a:lnTo>
                        <a:lnTo>
                          <a:pt x="76" y="31"/>
                        </a:lnTo>
                        <a:lnTo>
                          <a:pt x="32" y="8"/>
                        </a:lnTo>
                        <a:lnTo>
                          <a:pt x="0" y="0"/>
                        </a:lnTo>
                        <a:lnTo>
                          <a:pt x="20" y="31"/>
                        </a:lnTo>
                        <a:lnTo>
                          <a:pt x="76" y="62"/>
                        </a:lnTo>
                        <a:lnTo>
                          <a:pt x="120" y="108"/>
                        </a:lnTo>
                        <a:lnTo>
                          <a:pt x="141" y="138"/>
                        </a:lnTo>
                        <a:lnTo>
                          <a:pt x="160" y="144"/>
                        </a:lnTo>
                        <a:lnTo>
                          <a:pt x="177" y="133"/>
                        </a:lnTo>
                        <a:lnTo>
                          <a:pt x="178"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6" name="Freeform 387">
                    <a:extLst>
                      <a:ext uri="{FF2B5EF4-FFF2-40B4-BE49-F238E27FC236}">
                        <a16:creationId xmlns:a16="http://schemas.microsoft.com/office/drawing/2014/main" id="{BBB012A9-27E5-48AD-83B1-81C9525DA66C}"/>
                      </a:ext>
                    </a:extLst>
                  </p:cNvPr>
                  <p:cNvSpPr>
                    <a:spLocks/>
                  </p:cNvSpPr>
                  <p:nvPr/>
                </p:nvSpPr>
                <p:spPr bwMode="auto">
                  <a:xfrm>
                    <a:off x="4055" y="1262"/>
                    <a:ext cx="66" cy="60"/>
                  </a:xfrm>
                  <a:custGeom>
                    <a:avLst/>
                    <a:gdLst>
                      <a:gd name="T0" fmla="*/ 0 w 197"/>
                      <a:gd name="T1" fmla="*/ 0 h 179"/>
                      <a:gd name="T2" fmla="*/ 0 w 197"/>
                      <a:gd name="T3" fmla="*/ 0 h 179"/>
                      <a:gd name="T4" fmla="*/ 0 w 197"/>
                      <a:gd name="T5" fmla="*/ 0 h 179"/>
                      <a:gd name="T6" fmla="*/ 0 w 197"/>
                      <a:gd name="T7" fmla="*/ 0 h 179"/>
                      <a:gd name="T8" fmla="*/ 0 w 197"/>
                      <a:gd name="T9" fmla="*/ 0 h 179"/>
                      <a:gd name="T10" fmla="*/ 0 w 197"/>
                      <a:gd name="T11" fmla="*/ 0 h 179"/>
                      <a:gd name="T12" fmla="*/ 0 w 197"/>
                      <a:gd name="T13" fmla="*/ 0 h 179"/>
                      <a:gd name="T14" fmla="*/ 0 w 197"/>
                      <a:gd name="T15" fmla="*/ 0 h 179"/>
                      <a:gd name="T16" fmla="*/ 0 w 197"/>
                      <a:gd name="T17" fmla="*/ 0 h 179"/>
                      <a:gd name="T18" fmla="*/ 0 w 197"/>
                      <a:gd name="T19" fmla="*/ 0 h 179"/>
                      <a:gd name="T20" fmla="*/ 0 w 197"/>
                      <a:gd name="T21" fmla="*/ 0 h 179"/>
                      <a:gd name="T22" fmla="*/ 0 w 197"/>
                      <a:gd name="T23" fmla="*/ 0 h 1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7"/>
                      <a:gd name="T37" fmla="*/ 0 h 179"/>
                      <a:gd name="T38" fmla="*/ 197 w 197"/>
                      <a:gd name="T39" fmla="*/ 179 h 1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7" h="179">
                        <a:moveTo>
                          <a:pt x="197" y="166"/>
                        </a:moveTo>
                        <a:lnTo>
                          <a:pt x="146" y="112"/>
                        </a:lnTo>
                        <a:lnTo>
                          <a:pt x="83" y="47"/>
                        </a:lnTo>
                        <a:lnTo>
                          <a:pt x="46" y="16"/>
                        </a:lnTo>
                        <a:lnTo>
                          <a:pt x="17" y="0"/>
                        </a:lnTo>
                        <a:lnTo>
                          <a:pt x="0" y="10"/>
                        </a:lnTo>
                        <a:lnTo>
                          <a:pt x="33" y="37"/>
                        </a:lnTo>
                        <a:lnTo>
                          <a:pt x="90" y="94"/>
                        </a:lnTo>
                        <a:lnTo>
                          <a:pt x="142" y="150"/>
                        </a:lnTo>
                        <a:lnTo>
                          <a:pt x="177" y="179"/>
                        </a:lnTo>
                        <a:lnTo>
                          <a:pt x="186" y="179"/>
                        </a:lnTo>
                        <a:lnTo>
                          <a:pt x="197" y="1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7" name="Freeform 388">
                    <a:extLst>
                      <a:ext uri="{FF2B5EF4-FFF2-40B4-BE49-F238E27FC236}">
                        <a16:creationId xmlns:a16="http://schemas.microsoft.com/office/drawing/2014/main" id="{2F5FCC7A-3B5C-4B45-834D-2C15B3EA3DDB}"/>
                      </a:ext>
                    </a:extLst>
                  </p:cNvPr>
                  <p:cNvSpPr>
                    <a:spLocks/>
                  </p:cNvSpPr>
                  <p:nvPr/>
                </p:nvSpPr>
                <p:spPr bwMode="auto">
                  <a:xfrm>
                    <a:off x="4063" y="1312"/>
                    <a:ext cx="46" cy="47"/>
                  </a:xfrm>
                  <a:custGeom>
                    <a:avLst/>
                    <a:gdLst>
                      <a:gd name="T0" fmla="*/ 0 w 139"/>
                      <a:gd name="T1" fmla="*/ 0 h 141"/>
                      <a:gd name="T2" fmla="*/ 0 w 139"/>
                      <a:gd name="T3" fmla="*/ 0 h 141"/>
                      <a:gd name="T4" fmla="*/ 0 w 139"/>
                      <a:gd name="T5" fmla="*/ 0 h 141"/>
                      <a:gd name="T6" fmla="*/ 0 w 139"/>
                      <a:gd name="T7" fmla="*/ 0 h 141"/>
                      <a:gd name="T8" fmla="*/ 0 w 139"/>
                      <a:gd name="T9" fmla="*/ 0 h 141"/>
                      <a:gd name="T10" fmla="*/ 0 w 139"/>
                      <a:gd name="T11" fmla="*/ 0 h 141"/>
                      <a:gd name="T12" fmla="*/ 0 w 139"/>
                      <a:gd name="T13" fmla="*/ 0 h 141"/>
                      <a:gd name="T14" fmla="*/ 0 w 139"/>
                      <a:gd name="T15" fmla="*/ 0 h 141"/>
                      <a:gd name="T16" fmla="*/ 0 w 139"/>
                      <a:gd name="T17" fmla="*/ 0 h 1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41"/>
                      <a:gd name="T29" fmla="*/ 139 w 139"/>
                      <a:gd name="T30" fmla="*/ 141 h 1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41">
                        <a:moveTo>
                          <a:pt x="137" y="118"/>
                        </a:moveTo>
                        <a:lnTo>
                          <a:pt x="80" y="36"/>
                        </a:lnTo>
                        <a:lnTo>
                          <a:pt x="25" y="4"/>
                        </a:lnTo>
                        <a:lnTo>
                          <a:pt x="0" y="0"/>
                        </a:lnTo>
                        <a:lnTo>
                          <a:pt x="6" y="16"/>
                        </a:lnTo>
                        <a:lnTo>
                          <a:pt x="69" y="62"/>
                        </a:lnTo>
                        <a:lnTo>
                          <a:pt x="130" y="136"/>
                        </a:lnTo>
                        <a:lnTo>
                          <a:pt x="139" y="141"/>
                        </a:lnTo>
                        <a:lnTo>
                          <a:pt x="137"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8" name="Freeform 389">
                    <a:extLst>
                      <a:ext uri="{FF2B5EF4-FFF2-40B4-BE49-F238E27FC236}">
                        <a16:creationId xmlns:a16="http://schemas.microsoft.com/office/drawing/2014/main" id="{4B92ACE9-09FF-43CF-89A3-8EFA10A6D8F6}"/>
                      </a:ext>
                    </a:extLst>
                  </p:cNvPr>
                  <p:cNvSpPr>
                    <a:spLocks/>
                  </p:cNvSpPr>
                  <p:nvPr/>
                </p:nvSpPr>
                <p:spPr bwMode="auto">
                  <a:xfrm>
                    <a:off x="4065" y="1358"/>
                    <a:ext cx="31" cy="36"/>
                  </a:xfrm>
                  <a:custGeom>
                    <a:avLst/>
                    <a:gdLst>
                      <a:gd name="T0" fmla="*/ 0 w 93"/>
                      <a:gd name="T1" fmla="*/ 0 h 107"/>
                      <a:gd name="T2" fmla="*/ 0 w 93"/>
                      <a:gd name="T3" fmla="*/ 0 h 107"/>
                      <a:gd name="T4" fmla="*/ 0 w 93"/>
                      <a:gd name="T5" fmla="*/ 0 h 107"/>
                      <a:gd name="T6" fmla="*/ 0 w 93"/>
                      <a:gd name="T7" fmla="*/ 0 h 107"/>
                      <a:gd name="T8" fmla="*/ 0 w 93"/>
                      <a:gd name="T9" fmla="*/ 0 h 107"/>
                      <a:gd name="T10" fmla="*/ 0 w 93"/>
                      <a:gd name="T11" fmla="*/ 0 h 107"/>
                      <a:gd name="T12" fmla="*/ 0 w 93"/>
                      <a:gd name="T13" fmla="*/ 0 h 107"/>
                      <a:gd name="T14" fmla="*/ 0 w 93"/>
                      <a:gd name="T15" fmla="*/ 0 h 107"/>
                      <a:gd name="T16" fmla="*/ 0 w 93"/>
                      <a:gd name="T17" fmla="*/ 0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3"/>
                      <a:gd name="T28" fmla="*/ 0 h 107"/>
                      <a:gd name="T29" fmla="*/ 93 w 93"/>
                      <a:gd name="T30" fmla="*/ 107 h 1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3" h="107">
                        <a:moveTo>
                          <a:pt x="89" y="81"/>
                        </a:moveTo>
                        <a:lnTo>
                          <a:pt x="43" y="19"/>
                        </a:lnTo>
                        <a:lnTo>
                          <a:pt x="3" y="0"/>
                        </a:lnTo>
                        <a:lnTo>
                          <a:pt x="0" y="19"/>
                        </a:lnTo>
                        <a:lnTo>
                          <a:pt x="19" y="50"/>
                        </a:lnTo>
                        <a:lnTo>
                          <a:pt x="69" y="92"/>
                        </a:lnTo>
                        <a:lnTo>
                          <a:pt x="83" y="107"/>
                        </a:lnTo>
                        <a:lnTo>
                          <a:pt x="93" y="100"/>
                        </a:lnTo>
                        <a:lnTo>
                          <a:pt x="89"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9" name="Freeform 390">
                    <a:extLst>
                      <a:ext uri="{FF2B5EF4-FFF2-40B4-BE49-F238E27FC236}">
                        <a16:creationId xmlns:a16="http://schemas.microsoft.com/office/drawing/2014/main" id="{9C30F030-4837-4237-9AA9-ACB45B0DD1C3}"/>
                      </a:ext>
                    </a:extLst>
                  </p:cNvPr>
                  <p:cNvSpPr>
                    <a:spLocks/>
                  </p:cNvSpPr>
                  <p:nvPr/>
                </p:nvSpPr>
                <p:spPr bwMode="auto">
                  <a:xfrm>
                    <a:off x="4067" y="1405"/>
                    <a:ext cx="40" cy="41"/>
                  </a:xfrm>
                  <a:custGeom>
                    <a:avLst/>
                    <a:gdLst>
                      <a:gd name="T0" fmla="*/ 0 w 119"/>
                      <a:gd name="T1" fmla="*/ 0 h 121"/>
                      <a:gd name="T2" fmla="*/ 0 w 119"/>
                      <a:gd name="T3" fmla="*/ 0 h 121"/>
                      <a:gd name="T4" fmla="*/ 0 w 119"/>
                      <a:gd name="T5" fmla="*/ 0 h 121"/>
                      <a:gd name="T6" fmla="*/ 0 w 119"/>
                      <a:gd name="T7" fmla="*/ 0 h 121"/>
                      <a:gd name="T8" fmla="*/ 0 w 119"/>
                      <a:gd name="T9" fmla="*/ 0 h 121"/>
                      <a:gd name="T10" fmla="*/ 0 w 119"/>
                      <a:gd name="T11" fmla="*/ 0 h 121"/>
                      <a:gd name="T12" fmla="*/ 0 w 119"/>
                      <a:gd name="T13" fmla="*/ 0 h 121"/>
                      <a:gd name="T14" fmla="*/ 0 w 119"/>
                      <a:gd name="T15" fmla="*/ 0 h 121"/>
                      <a:gd name="T16" fmla="*/ 0 w 119"/>
                      <a:gd name="T17" fmla="*/ 0 h 1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9"/>
                      <a:gd name="T28" fmla="*/ 0 h 121"/>
                      <a:gd name="T29" fmla="*/ 119 w 119"/>
                      <a:gd name="T30" fmla="*/ 121 h 1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9" h="121">
                        <a:moveTo>
                          <a:pt x="119" y="121"/>
                        </a:moveTo>
                        <a:lnTo>
                          <a:pt x="103" y="102"/>
                        </a:lnTo>
                        <a:lnTo>
                          <a:pt x="69" y="52"/>
                        </a:lnTo>
                        <a:lnTo>
                          <a:pt x="21" y="0"/>
                        </a:lnTo>
                        <a:lnTo>
                          <a:pt x="0" y="0"/>
                        </a:lnTo>
                        <a:lnTo>
                          <a:pt x="8" y="18"/>
                        </a:lnTo>
                        <a:lnTo>
                          <a:pt x="46" y="68"/>
                        </a:lnTo>
                        <a:lnTo>
                          <a:pt x="83" y="118"/>
                        </a:lnTo>
                        <a:lnTo>
                          <a:pt x="119" y="1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0" name="Freeform 391">
                    <a:extLst>
                      <a:ext uri="{FF2B5EF4-FFF2-40B4-BE49-F238E27FC236}">
                        <a16:creationId xmlns:a16="http://schemas.microsoft.com/office/drawing/2014/main" id="{2F97B7C8-A0CF-4FD7-AF52-08A40C6463ED}"/>
                      </a:ext>
                    </a:extLst>
                  </p:cNvPr>
                  <p:cNvSpPr>
                    <a:spLocks/>
                  </p:cNvSpPr>
                  <p:nvPr/>
                </p:nvSpPr>
                <p:spPr bwMode="auto">
                  <a:xfrm>
                    <a:off x="4121" y="1070"/>
                    <a:ext cx="121" cy="448"/>
                  </a:xfrm>
                  <a:custGeom>
                    <a:avLst/>
                    <a:gdLst>
                      <a:gd name="T0" fmla="*/ 0 w 363"/>
                      <a:gd name="T1" fmla="*/ 0 h 1345"/>
                      <a:gd name="T2" fmla="*/ 0 w 363"/>
                      <a:gd name="T3" fmla="*/ 0 h 1345"/>
                      <a:gd name="T4" fmla="*/ 0 w 363"/>
                      <a:gd name="T5" fmla="*/ 0 h 1345"/>
                      <a:gd name="T6" fmla="*/ 0 w 363"/>
                      <a:gd name="T7" fmla="*/ 0 h 1345"/>
                      <a:gd name="T8" fmla="*/ 0 w 363"/>
                      <a:gd name="T9" fmla="*/ 0 h 1345"/>
                      <a:gd name="T10" fmla="*/ 0 w 363"/>
                      <a:gd name="T11" fmla="*/ 0 h 1345"/>
                      <a:gd name="T12" fmla="*/ 0 w 363"/>
                      <a:gd name="T13" fmla="*/ 0 h 1345"/>
                      <a:gd name="T14" fmla="*/ 0 w 363"/>
                      <a:gd name="T15" fmla="*/ 0 h 1345"/>
                      <a:gd name="T16" fmla="*/ 0 w 363"/>
                      <a:gd name="T17" fmla="*/ 0 h 1345"/>
                      <a:gd name="T18" fmla="*/ 0 w 363"/>
                      <a:gd name="T19" fmla="*/ 0 h 1345"/>
                      <a:gd name="T20" fmla="*/ 0 w 363"/>
                      <a:gd name="T21" fmla="*/ 0 h 1345"/>
                      <a:gd name="T22" fmla="*/ 0 w 363"/>
                      <a:gd name="T23" fmla="*/ 0 h 1345"/>
                      <a:gd name="T24" fmla="*/ 0 w 363"/>
                      <a:gd name="T25" fmla="*/ 0 h 1345"/>
                      <a:gd name="T26" fmla="*/ 0 w 363"/>
                      <a:gd name="T27" fmla="*/ 0 h 1345"/>
                      <a:gd name="T28" fmla="*/ 0 w 363"/>
                      <a:gd name="T29" fmla="*/ 0 h 1345"/>
                      <a:gd name="T30" fmla="*/ 0 w 363"/>
                      <a:gd name="T31" fmla="*/ 0 h 1345"/>
                      <a:gd name="T32" fmla="*/ 0 w 363"/>
                      <a:gd name="T33" fmla="*/ 0 h 1345"/>
                      <a:gd name="T34" fmla="*/ 0 w 363"/>
                      <a:gd name="T35" fmla="*/ 0 h 1345"/>
                      <a:gd name="T36" fmla="*/ 0 w 363"/>
                      <a:gd name="T37" fmla="*/ 0 h 1345"/>
                      <a:gd name="T38" fmla="*/ 0 w 363"/>
                      <a:gd name="T39" fmla="*/ 0 h 1345"/>
                      <a:gd name="T40" fmla="*/ 0 w 363"/>
                      <a:gd name="T41" fmla="*/ 0 h 1345"/>
                      <a:gd name="T42" fmla="*/ 0 w 363"/>
                      <a:gd name="T43" fmla="*/ 0 h 1345"/>
                      <a:gd name="T44" fmla="*/ 0 w 363"/>
                      <a:gd name="T45" fmla="*/ 0 h 1345"/>
                      <a:gd name="T46" fmla="*/ 0 w 363"/>
                      <a:gd name="T47" fmla="*/ 0 h 1345"/>
                      <a:gd name="T48" fmla="*/ 0 w 363"/>
                      <a:gd name="T49" fmla="*/ 0 h 1345"/>
                      <a:gd name="T50" fmla="*/ 0 w 363"/>
                      <a:gd name="T51" fmla="*/ 0 h 1345"/>
                      <a:gd name="T52" fmla="*/ 0 w 363"/>
                      <a:gd name="T53" fmla="*/ 0 h 1345"/>
                      <a:gd name="T54" fmla="*/ 0 w 363"/>
                      <a:gd name="T55" fmla="*/ 0 h 1345"/>
                      <a:gd name="T56" fmla="*/ 0 w 363"/>
                      <a:gd name="T57" fmla="*/ 0 h 1345"/>
                      <a:gd name="T58" fmla="*/ 0 w 363"/>
                      <a:gd name="T59" fmla="*/ 0 h 1345"/>
                      <a:gd name="T60" fmla="*/ 0 w 363"/>
                      <a:gd name="T61" fmla="*/ 0 h 1345"/>
                      <a:gd name="T62" fmla="*/ 0 w 363"/>
                      <a:gd name="T63" fmla="*/ 0 h 1345"/>
                      <a:gd name="T64" fmla="*/ 0 w 363"/>
                      <a:gd name="T65" fmla="*/ 0 h 1345"/>
                      <a:gd name="T66" fmla="*/ 0 w 363"/>
                      <a:gd name="T67" fmla="*/ 0 h 1345"/>
                      <a:gd name="T68" fmla="*/ 0 w 363"/>
                      <a:gd name="T69" fmla="*/ 0 h 1345"/>
                      <a:gd name="T70" fmla="*/ 0 w 363"/>
                      <a:gd name="T71" fmla="*/ 0 h 1345"/>
                      <a:gd name="T72" fmla="*/ 0 w 363"/>
                      <a:gd name="T73" fmla="*/ 0 h 1345"/>
                      <a:gd name="T74" fmla="*/ 0 w 363"/>
                      <a:gd name="T75" fmla="*/ 0 h 1345"/>
                      <a:gd name="T76" fmla="*/ 0 w 363"/>
                      <a:gd name="T77" fmla="*/ 0 h 1345"/>
                      <a:gd name="T78" fmla="*/ 0 w 363"/>
                      <a:gd name="T79" fmla="*/ 0 h 1345"/>
                      <a:gd name="T80" fmla="*/ 0 w 363"/>
                      <a:gd name="T81" fmla="*/ 0 h 1345"/>
                      <a:gd name="T82" fmla="*/ 0 w 363"/>
                      <a:gd name="T83" fmla="*/ 0 h 1345"/>
                      <a:gd name="T84" fmla="*/ 0 w 363"/>
                      <a:gd name="T85" fmla="*/ 0 h 1345"/>
                      <a:gd name="T86" fmla="*/ 0 w 363"/>
                      <a:gd name="T87" fmla="*/ 0 h 1345"/>
                      <a:gd name="T88" fmla="*/ 0 w 363"/>
                      <a:gd name="T89" fmla="*/ 0 h 1345"/>
                      <a:gd name="T90" fmla="*/ 0 w 363"/>
                      <a:gd name="T91" fmla="*/ 0 h 134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3"/>
                      <a:gd name="T139" fmla="*/ 0 h 1345"/>
                      <a:gd name="T140" fmla="*/ 363 w 363"/>
                      <a:gd name="T141" fmla="*/ 1345 h 134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3" h="1345">
                        <a:moveTo>
                          <a:pt x="65" y="127"/>
                        </a:moveTo>
                        <a:lnTo>
                          <a:pt x="52" y="164"/>
                        </a:lnTo>
                        <a:lnTo>
                          <a:pt x="63" y="201"/>
                        </a:lnTo>
                        <a:lnTo>
                          <a:pt x="65" y="238"/>
                        </a:lnTo>
                        <a:lnTo>
                          <a:pt x="52" y="262"/>
                        </a:lnTo>
                        <a:lnTo>
                          <a:pt x="34" y="288"/>
                        </a:lnTo>
                        <a:lnTo>
                          <a:pt x="26" y="330"/>
                        </a:lnTo>
                        <a:lnTo>
                          <a:pt x="37" y="358"/>
                        </a:lnTo>
                        <a:lnTo>
                          <a:pt x="56" y="388"/>
                        </a:lnTo>
                        <a:lnTo>
                          <a:pt x="56" y="414"/>
                        </a:lnTo>
                        <a:lnTo>
                          <a:pt x="44" y="438"/>
                        </a:lnTo>
                        <a:lnTo>
                          <a:pt x="27" y="470"/>
                        </a:lnTo>
                        <a:lnTo>
                          <a:pt x="34" y="501"/>
                        </a:lnTo>
                        <a:lnTo>
                          <a:pt x="58" y="567"/>
                        </a:lnTo>
                        <a:lnTo>
                          <a:pt x="56" y="595"/>
                        </a:lnTo>
                        <a:lnTo>
                          <a:pt x="21" y="649"/>
                        </a:lnTo>
                        <a:lnTo>
                          <a:pt x="21" y="695"/>
                        </a:lnTo>
                        <a:lnTo>
                          <a:pt x="40" y="730"/>
                        </a:lnTo>
                        <a:lnTo>
                          <a:pt x="52" y="761"/>
                        </a:lnTo>
                        <a:lnTo>
                          <a:pt x="50" y="788"/>
                        </a:lnTo>
                        <a:lnTo>
                          <a:pt x="19" y="817"/>
                        </a:lnTo>
                        <a:lnTo>
                          <a:pt x="13" y="838"/>
                        </a:lnTo>
                        <a:lnTo>
                          <a:pt x="19" y="888"/>
                        </a:lnTo>
                        <a:lnTo>
                          <a:pt x="34" y="943"/>
                        </a:lnTo>
                        <a:lnTo>
                          <a:pt x="34" y="974"/>
                        </a:lnTo>
                        <a:lnTo>
                          <a:pt x="31" y="999"/>
                        </a:lnTo>
                        <a:lnTo>
                          <a:pt x="8" y="1036"/>
                        </a:lnTo>
                        <a:lnTo>
                          <a:pt x="0" y="1067"/>
                        </a:lnTo>
                        <a:lnTo>
                          <a:pt x="2" y="1101"/>
                        </a:lnTo>
                        <a:lnTo>
                          <a:pt x="19" y="1125"/>
                        </a:lnTo>
                        <a:lnTo>
                          <a:pt x="37" y="1149"/>
                        </a:lnTo>
                        <a:lnTo>
                          <a:pt x="21" y="1180"/>
                        </a:lnTo>
                        <a:lnTo>
                          <a:pt x="13" y="1211"/>
                        </a:lnTo>
                        <a:lnTo>
                          <a:pt x="27" y="1236"/>
                        </a:lnTo>
                        <a:lnTo>
                          <a:pt x="50" y="1254"/>
                        </a:lnTo>
                        <a:lnTo>
                          <a:pt x="52" y="1286"/>
                        </a:lnTo>
                        <a:lnTo>
                          <a:pt x="52" y="1311"/>
                        </a:lnTo>
                        <a:lnTo>
                          <a:pt x="56" y="1345"/>
                        </a:lnTo>
                        <a:lnTo>
                          <a:pt x="95" y="1317"/>
                        </a:lnTo>
                        <a:lnTo>
                          <a:pt x="137" y="1295"/>
                        </a:lnTo>
                        <a:lnTo>
                          <a:pt x="176" y="1282"/>
                        </a:lnTo>
                        <a:lnTo>
                          <a:pt x="234" y="1282"/>
                        </a:lnTo>
                        <a:lnTo>
                          <a:pt x="276" y="1275"/>
                        </a:lnTo>
                        <a:lnTo>
                          <a:pt x="300" y="1254"/>
                        </a:lnTo>
                        <a:lnTo>
                          <a:pt x="345" y="1243"/>
                        </a:lnTo>
                        <a:lnTo>
                          <a:pt x="321" y="1217"/>
                        </a:lnTo>
                        <a:lnTo>
                          <a:pt x="313" y="1182"/>
                        </a:lnTo>
                        <a:lnTo>
                          <a:pt x="328" y="1143"/>
                        </a:lnTo>
                        <a:lnTo>
                          <a:pt x="326" y="1086"/>
                        </a:lnTo>
                        <a:lnTo>
                          <a:pt x="313" y="1045"/>
                        </a:lnTo>
                        <a:lnTo>
                          <a:pt x="300" y="1024"/>
                        </a:lnTo>
                        <a:lnTo>
                          <a:pt x="297" y="993"/>
                        </a:lnTo>
                        <a:lnTo>
                          <a:pt x="313" y="956"/>
                        </a:lnTo>
                        <a:lnTo>
                          <a:pt x="307" y="930"/>
                        </a:lnTo>
                        <a:lnTo>
                          <a:pt x="276" y="886"/>
                        </a:lnTo>
                        <a:lnTo>
                          <a:pt x="277" y="861"/>
                        </a:lnTo>
                        <a:lnTo>
                          <a:pt x="290" y="838"/>
                        </a:lnTo>
                        <a:lnTo>
                          <a:pt x="319" y="807"/>
                        </a:lnTo>
                        <a:lnTo>
                          <a:pt x="308" y="782"/>
                        </a:lnTo>
                        <a:lnTo>
                          <a:pt x="287" y="730"/>
                        </a:lnTo>
                        <a:lnTo>
                          <a:pt x="271" y="695"/>
                        </a:lnTo>
                        <a:lnTo>
                          <a:pt x="271" y="657"/>
                        </a:lnTo>
                        <a:lnTo>
                          <a:pt x="328" y="637"/>
                        </a:lnTo>
                        <a:lnTo>
                          <a:pt x="334" y="601"/>
                        </a:lnTo>
                        <a:lnTo>
                          <a:pt x="328" y="580"/>
                        </a:lnTo>
                        <a:lnTo>
                          <a:pt x="313" y="562"/>
                        </a:lnTo>
                        <a:lnTo>
                          <a:pt x="315" y="530"/>
                        </a:lnTo>
                        <a:lnTo>
                          <a:pt x="313" y="493"/>
                        </a:lnTo>
                        <a:lnTo>
                          <a:pt x="297" y="474"/>
                        </a:lnTo>
                        <a:lnTo>
                          <a:pt x="284" y="449"/>
                        </a:lnTo>
                        <a:lnTo>
                          <a:pt x="294" y="424"/>
                        </a:lnTo>
                        <a:lnTo>
                          <a:pt x="307" y="395"/>
                        </a:lnTo>
                        <a:lnTo>
                          <a:pt x="307" y="377"/>
                        </a:lnTo>
                        <a:lnTo>
                          <a:pt x="287" y="351"/>
                        </a:lnTo>
                        <a:lnTo>
                          <a:pt x="282" y="330"/>
                        </a:lnTo>
                        <a:lnTo>
                          <a:pt x="287" y="314"/>
                        </a:lnTo>
                        <a:lnTo>
                          <a:pt x="307" y="301"/>
                        </a:lnTo>
                        <a:lnTo>
                          <a:pt x="308" y="280"/>
                        </a:lnTo>
                        <a:lnTo>
                          <a:pt x="303" y="269"/>
                        </a:lnTo>
                        <a:lnTo>
                          <a:pt x="282" y="237"/>
                        </a:lnTo>
                        <a:lnTo>
                          <a:pt x="276" y="201"/>
                        </a:lnTo>
                        <a:lnTo>
                          <a:pt x="277" y="174"/>
                        </a:lnTo>
                        <a:lnTo>
                          <a:pt x="297" y="149"/>
                        </a:lnTo>
                        <a:lnTo>
                          <a:pt x="347" y="95"/>
                        </a:lnTo>
                        <a:lnTo>
                          <a:pt x="363" y="49"/>
                        </a:lnTo>
                        <a:lnTo>
                          <a:pt x="363" y="12"/>
                        </a:lnTo>
                        <a:lnTo>
                          <a:pt x="347" y="0"/>
                        </a:lnTo>
                        <a:lnTo>
                          <a:pt x="321" y="12"/>
                        </a:lnTo>
                        <a:lnTo>
                          <a:pt x="258" y="51"/>
                        </a:lnTo>
                        <a:lnTo>
                          <a:pt x="200" y="77"/>
                        </a:lnTo>
                        <a:lnTo>
                          <a:pt x="140" y="101"/>
                        </a:lnTo>
                        <a:lnTo>
                          <a:pt x="100" y="114"/>
                        </a:lnTo>
                        <a:lnTo>
                          <a:pt x="65" y="12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1" name="Freeform 392">
                    <a:extLst>
                      <a:ext uri="{FF2B5EF4-FFF2-40B4-BE49-F238E27FC236}">
                        <a16:creationId xmlns:a16="http://schemas.microsoft.com/office/drawing/2014/main" id="{DE23C91C-42A1-481B-A4A5-794D71B350CF}"/>
                      </a:ext>
                    </a:extLst>
                  </p:cNvPr>
                  <p:cNvSpPr>
                    <a:spLocks/>
                  </p:cNvSpPr>
                  <p:nvPr/>
                </p:nvSpPr>
                <p:spPr bwMode="auto">
                  <a:xfrm>
                    <a:off x="4036" y="1066"/>
                    <a:ext cx="217" cy="459"/>
                  </a:xfrm>
                  <a:custGeom>
                    <a:avLst/>
                    <a:gdLst>
                      <a:gd name="T0" fmla="*/ 0 w 650"/>
                      <a:gd name="T1" fmla="*/ 0 h 1377"/>
                      <a:gd name="T2" fmla="*/ 0 w 650"/>
                      <a:gd name="T3" fmla="*/ 0 h 1377"/>
                      <a:gd name="T4" fmla="*/ 0 w 650"/>
                      <a:gd name="T5" fmla="*/ 0 h 1377"/>
                      <a:gd name="T6" fmla="*/ 0 w 650"/>
                      <a:gd name="T7" fmla="*/ 0 h 1377"/>
                      <a:gd name="T8" fmla="*/ 0 w 650"/>
                      <a:gd name="T9" fmla="*/ 0 h 1377"/>
                      <a:gd name="T10" fmla="*/ 0 w 650"/>
                      <a:gd name="T11" fmla="*/ 0 h 1377"/>
                      <a:gd name="T12" fmla="*/ 0 w 650"/>
                      <a:gd name="T13" fmla="*/ 0 h 1377"/>
                      <a:gd name="T14" fmla="*/ 0 w 650"/>
                      <a:gd name="T15" fmla="*/ 0 h 1377"/>
                      <a:gd name="T16" fmla="*/ 0 w 650"/>
                      <a:gd name="T17" fmla="*/ 0 h 1377"/>
                      <a:gd name="T18" fmla="*/ 0 w 650"/>
                      <a:gd name="T19" fmla="*/ 0 h 1377"/>
                      <a:gd name="T20" fmla="*/ 0 w 650"/>
                      <a:gd name="T21" fmla="*/ 0 h 1377"/>
                      <a:gd name="T22" fmla="*/ 0 w 650"/>
                      <a:gd name="T23" fmla="*/ 0 h 1377"/>
                      <a:gd name="T24" fmla="*/ 0 w 650"/>
                      <a:gd name="T25" fmla="*/ 0 h 1377"/>
                      <a:gd name="T26" fmla="*/ 0 w 650"/>
                      <a:gd name="T27" fmla="*/ 0 h 1377"/>
                      <a:gd name="T28" fmla="*/ 0 w 650"/>
                      <a:gd name="T29" fmla="*/ 0 h 1377"/>
                      <a:gd name="T30" fmla="*/ 0 w 650"/>
                      <a:gd name="T31" fmla="*/ 0 h 1377"/>
                      <a:gd name="T32" fmla="*/ 0 w 650"/>
                      <a:gd name="T33" fmla="*/ 0 h 1377"/>
                      <a:gd name="T34" fmla="*/ 0 w 650"/>
                      <a:gd name="T35" fmla="*/ 0 h 1377"/>
                      <a:gd name="T36" fmla="*/ 0 w 650"/>
                      <a:gd name="T37" fmla="*/ 0 h 1377"/>
                      <a:gd name="T38" fmla="*/ 0 w 650"/>
                      <a:gd name="T39" fmla="*/ 0 h 1377"/>
                      <a:gd name="T40" fmla="*/ 0 w 650"/>
                      <a:gd name="T41" fmla="*/ 0 h 1377"/>
                      <a:gd name="T42" fmla="*/ 0 w 650"/>
                      <a:gd name="T43" fmla="*/ 0 h 1377"/>
                      <a:gd name="T44" fmla="*/ 0 w 650"/>
                      <a:gd name="T45" fmla="*/ 0 h 1377"/>
                      <a:gd name="T46" fmla="*/ 0 w 650"/>
                      <a:gd name="T47" fmla="*/ 0 h 1377"/>
                      <a:gd name="T48" fmla="*/ 0 w 650"/>
                      <a:gd name="T49" fmla="*/ 0 h 1377"/>
                      <a:gd name="T50" fmla="*/ 0 w 650"/>
                      <a:gd name="T51" fmla="*/ 0 h 1377"/>
                      <a:gd name="T52" fmla="*/ 0 w 650"/>
                      <a:gd name="T53" fmla="*/ 0 h 1377"/>
                      <a:gd name="T54" fmla="*/ 0 w 650"/>
                      <a:gd name="T55" fmla="*/ 0 h 1377"/>
                      <a:gd name="T56" fmla="*/ 0 w 650"/>
                      <a:gd name="T57" fmla="*/ 0 h 1377"/>
                      <a:gd name="T58" fmla="*/ 0 w 650"/>
                      <a:gd name="T59" fmla="*/ 0 h 1377"/>
                      <a:gd name="T60" fmla="*/ 0 w 650"/>
                      <a:gd name="T61" fmla="*/ 0 h 1377"/>
                      <a:gd name="T62" fmla="*/ 0 w 650"/>
                      <a:gd name="T63" fmla="*/ 0 h 1377"/>
                      <a:gd name="T64" fmla="*/ 0 w 650"/>
                      <a:gd name="T65" fmla="*/ 0 h 1377"/>
                      <a:gd name="T66" fmla="*/ 0 w 650"/>
                      <a:gd name="T67" fmla="*/ 0 h 1377"/>
                      <a:gd name="T68" fmla="*/ 0 w 650"/>
                      <a:gd name="T69" fmla="*/ 0 h 1377"/>
                      <a:gd name="T70" fmla="*/ 0 w 650"/>
                      <a:gd name="T71" fmla="*/ 0 h 1377"/>
                      <a:gd name="T72" fmla="*/ 0 w 650"/>
                      <a:gd name="T73" fmla="*/ 0 h 1377"/>
                      <a:gd name="T74" fmla="*/ 0 w 650"/>
                      <a:gd name="T75" fmla="*/ 0 h 1377"/>
                      <a:gd name="T76" fmla="*/ 0 w 650"/>
                      <a:gd name="T77" fmla="*/ 0 h 1377"/>
                      <a:gd name="T78" fmla="*/ 0 w 650"/>
                      <a:gd name="T79" fmla="*/ 0 h 1377"/>
                      <a:gd name="T80" fmla="*/ 0 w 650"/>
                      <a:gd name="T81" fmla="*/ 0 h 1377"/>
                      <a:gd name="T82" fmla="*/ 0 w 650"/>
                      <a:gd name="T83" fmla="*/ 0 h 1377"/>
                      <a:gd name="T84" fmla="*/ 0 w 650"/>
                      <a:gd name="T85" fmla="*/ 0 h 1377"/>
                      <a:gd name="T86" fmla="*/ 0 w 650"/>
                      <a:gd name="T87" fmla="*/ 0 h 1377"/>
                      <a:gd name="T88" fmla="*/ 0 w 650"/>
                      <a:gd name="T89" fmla="*/ 0 h 1377"/>
                      <a:gd name="T90" fmla="*/ 0 w 650"/>
                      <a:gd name="T91" fmla="*/ 0 h 1377"/>
                      <a:gd name="T92" fmla="*/ 0 w 650"/>
                      <a:gd name="T93" fmla="*/ 0 h 1377"/>
                      <a:gd name="T94" fmla="*/ 0 w 650"/>
                      <a:gd name="T95" fmla="*/ 0 h 137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50"/>
                      <a:gd name="T145" fmla="*/ 0 h 1377"/>
                      <a:gd name="T146" fmla="*/ 650 w 650"/>
                      <a:gd name="T147" fmla="*/ 1377 h 137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50" h="1377">
                        <a:moveTo>
                          <a:pt x="552" y="1246"/>
                        </a:moveTo>
                        <a:lnTo>
                          <a:pt x="524" y="1277"/>
                        </a:lnTo>
                        <a:lnTo>
                          <a:pt x="481" y="1287"/>
                        </a:lnTo>
                        <a:lnTo>
                          <a:pt x="424" y="1293"/>
                        </a:lnTo>
                        <a:lnTo>
                          <a:pt x="363" y="1306"/>
                        </a:lnTo>
                        <a:lnTo>
                          <a:pt x="324" y="1330"/>
                        </a:lnTo>
                        <a:lnTo>
                          <a:pt x="311" y="1343"/>
                        </a:lnTo>
                        <a:lnTo>
                          <a:pt x="298" y="1337"/>
                        </a:lnTo>
                        <a:lnTo>
                          <a:pt x="226" y="1283"/>
                        </a:lnTo>
                        <a:lnTo>
                          <a:pt x="132" y="1208"/>
                        </a:lnTo>
                        <a:lnTo>
                          <a:pt x="100" y="1162"/>
                        </a:lnTo>
                        <a:lnTo>
                          <a:pt x="53" y="1114"/>
                        </a:lnTo>
                        <a:lnTo>
                          <a:pt x="37" y="1077"/>
                        </a:lnTo>
                        <a:lnTo>
                          <a:pt x="0" y="1071"/>
                        </a:lnTo>
                        <a:lnTo>
                          <a:pt x="19" y="1112"/>
                        </a:lnTo>
                        <a:lnTo>
                          <a:pt x="40" y="1151"/>
                        </a:lnTo>
                        <a:lnTo>
                          <a:pt x="100" y="1196"/>
                        </a:lnTo>
                        <a:lnTo>
                          <a:pt x="142" y="1250"/>
                        </a:lnTo>
                        <a:lnTo>
                          <a:pt x="245" y="1314"/>
                        </a:lnTo>
                        <a:lnTo>
                          <a:pt x="307" y="1377"/>
                        </a:lnTo>
                        <a:lnTo>
                          <a:pt x="332" y="1371"/>
                        </a:lnTo>
                        <a:lnTo>
                          <a:pt x="358" y="1340"/>
                        </a:lnTo>
                        <a:lnTo>
                          <a:pt x="392" y="1321"/>
                        </a:lnTo>
                        <a:lnTo>
                          <a:pt x="437" y="1308"/>
                        </a:lnTo>
                        <a:lnTo>
                          <a:pt x="531" y="1300"/>
                        </a:lnTo>
                        <a:lnTo>
                          <a:pt x="558" y="1283"/>
                        </a:lnTo>
                        <a:lnTo>
                          <a:pt x="606" y="1271"/>
                        </a:lnTo>
                        <a:lnTo>
                          <a:pt x="614" y="1250"/>
                        </a:lnTo>
                        <a:lnTo>
                          <a:pt x="600" y="1225"/>
                        </a:lnTo>
                        <a:lnTo>
                          <a:pt x="582" y="1200"/>
                        </a:lnTo>
                        <a:lnTo>
                          <a:pt x="593" y="1169"/>
                        </a:lnTo>
                        <a:lnTo>
                          <a:pt x="606" y="1151"/>
                        </a:lnTo>
                        <a:lnTo>
                          <a:pt x="606" y="1125"/>
                        </a:lnTo>
                        <a:lnTo>
                          <a:pt x="593" y="1083"/>
                        </a:lnTo>
                        <a:lnTo>
                          <a:pt x="587" y="1062"/>
                        </a:lnTo>
                        <a:lnTo>
                          <a:pt x="571" y="1043"/>
                        </a:lnTo>
                        <a:lnTo>
                          <a:pt x="562" y="1021"/>
                        </a:lnTo>
                        <a:lnTo>
                          <a:pt x="571" y="1000"/>
                        </a:lnTo>
                        <a:lnTo>
                          <a:pt x="589" y="983"/>
                        </a:lnTo>
                        <a:lnTo>
                          <a:pt x="587" y="956"/>
                        </a:lnTo>
                        <a:lnTo>
                          <a:pt x="576" y="937"/>
                        </a:lnTo>
                        <a:lnTo>
                          <a:pt x="555" y="908"/>
                        </a:lnTo>
                        <a:lnTo>
                          <a:pt x="543" y="893"/>
                        </a:lnTo>
                        <a:lnTo>
                          <a:pt x="550" y="871"/>
                        </a:lnTo>
                        <a:lnTo>
                          <a:pt x="581" y="853"/>
                        </a:lnTo>
                        <a:lnTo>
                          <a:pt x="593" y="827"/>
                        </a:lnTo>
                        <a:lnTo>
                          <a:pt x="589" y="806"/>
                        </a:lnTo>
                        <a:lnTo>
                          <a:pt x="568" y="771"/>
                        </a:lnTo>
                        <a:lnTo>
                          <a:pt x="545" y="727"/>
                        </a:lnTo>
                        <a:lnTo>
                          <a:pt x="537" y="696"/>
                        </a:lnTo>
                        <a:lnTo>
                          <a:pt x="550" y="683"/>
                        </a:lnTo>
                        <a:lnTo>
                          <a:pt x="582" y="671"/>
                        </a:lnTo>
                        <a:lnTo>
                          <a:pt x="602" y="658"/>
                        </a:lnTo>
                        <a:lnTo>
                          <a:pt x="606" y="619"/>
                        </a:lnTo>
                        <a:lnTo>
                          <a:pt x="582" y="575"/>
                        </a:lnTo>
                        <a:lnTo>
                          <a:pt x="587" y="546"/>
                        </a:lnTo>
                        <a:lnTo>
                          <a:pt x="595" y="519"/>
                        </a:lnTo>
                        <a:lnTo>
                          <a:pt x="574" y="488"/>
                        </a:lnTo>
                        <a:lnTo>
                          <a:pt x="555" y="458"/>
                        </a:lnTo>
                        <a:lnTo>
                          <a:pt x="562" y="440"/>
                        </a:lnTo>
                        <a:lnTo>
                          <a:pt x="574" y="421"/>
                        </a:lnTo>
                        <a:lnTo>
                          <a:pt x="574" y="390"/>
                        </a:lnTo>
                        <a:lnTo>
                          <a:pt x="562" y="371"/>
                        </a:lnTo>
                        <a:lnTo>
                          <a:pt x="550" y="356"/>
                        </a:lnTo>
                        <a:lnTo>
                          <a:pt x="552" y="333"/>
                        </a:lnTo>
                        <a:lnTo>
                          <a:pt x="574" y="321"/>
                        </a:lnTo>
                        <a:lnTo>
                          <a:pt x="587" y="308"/>
                        </a:lnTo>
                        <a:lnTo>
                          <a:pt x="581" y="284"/>
                        </a:lnTo>
                        <a:lnTo>
                          <a:pt x="555" y="253"/>
                        </a:lnTo>
                        <a:lnTo>
                          <a:pt x="545" y="225"/>
                        </a:lnTo>
                        <a:lnTo>
                          <a:pt x="543" y="193"/>
                        </a:lnTo>
                        <a:lnTo>
                          <a:pt x="564" y="163"/>
                        </a:lnTo>
                        <a:lnTo>
                          <a:pt x="608" y="114"/>
                        </a:lnTo>
                        <a:lnTo>
                          <a:pt x="631" y="77"/>
                        </a:lnTo>
                        <a:lnTo>
                          <a:pt x="650" y="46"/>
                        </a:lnTo>
                        <a:lnTo>
                          <a:pt x="644" y="14"/>
                        </a:lnTo>
                        <a:lnTo>
                          <a:pt x="626" y="0"/>
                        </a:lnTo>
                        <a:lnTo>
                          <a:pt x="614" y="3"/>
                        </a:lnTo>
                        <a:lnTo>
                          <a:pt x="593" y="27"/>
                        </a:lnTo>
                        <a:lnTo>
                          <a:pt x="608" y="46"/>
                        </a:lnTo>
                        <a:lnTo>
                          <a:pt x="606" y="77"/>
                        </a:lnTo>
                        <a:lnTo>
                          <a:pt x="576" y="132"/>
                        </a:lnTo>
                        <a:lnTo>
                          <a:pt x="539" y="163"/>
                        </a:lnTo>
                        <a:lnTo>
                          <a:pt x="526" y="182"/>
                        </a:lnTo>
                        <a:lnTo>
                          <a:pt x="518" y="206"/>
                        </a:lnTo>
                        <a:lnTo>
                          <a:pt x="514" y="221"/>
                        </a:lnTo>
                        <a:lnTo>
                          <a:pt x="458" y="264"/>
                        </a:lnTo>
                        <a:lnTo>
                          <a:pt x="408" y="293"/>
                        </a:lnTo>
                        <a:lnTo>
                          <a:pt x="401" y="314"/>
                        </a:lnTo>
                        <a:lnTo>
                          <a:pt x="418" y="319"/>
                        </a:lnTo>
                        <a:lnTo>
                          <a:pt x="493" y="264"/>
                        </a:lnTo>
                        <a:lnTo>
                          <a:pt x="531" y="253"/>
                        </a:lnTo>
                        <a:lnTo>
                          <a:pt x="550" y="288"/>
                        </a:lnTo>
                        <a:lnTo>
                          <a:pt x="555" y="303"/>
                        </a:lnTo>
                        <a:lnTo>
                          <a:pt x="537" y="319"/>
                        </a:lnTo>
                        <a:lnTo>
                          <a:pt x="521" y="332"/>
                        </a:lnTo>
                        <a:lnTo>
                          <a:pt x="518" y="353"/>
                        </a:lnTo>
                        <a:lnTo>
                          <a:pt x="524" y="375"/>
                        </a:lnTo>
                        <a:lnTo>
                          <a:pt x="508" y="393"/>
                        </a:lnTo>
                        <a:lnTo>
                          <a:pt x="461" y="414"/>
                        </a:lnTo>
                        <a:lnTo>
                          <a:pt x="392" y="443"/>
                        </a:lnTo>
                        <a:lnTo>
                          <a:pt x="418" y="453"/>
                        </a:lnTo>
                        <a:lnTo>
                          <a:pt x="489" y="425"/>
                        </a:lnTo>
                        <a:lnTo>
                          <a:pt x="545" y="396"/>
                        </a:lnTo>
                        <a:lnTo>
                          <a:pt x="555" y="403"/>
                        </a:lnTo>
                        <a:lnTo>
                          <a:pt x="550" y="421"/>
                        </a:lnTo>
                        <a:lnTo>
                          <a:pt x="531" y="440"/>
                        </a:lnTo>
                        <a:lnTo>
                          <a:pt x="524" y="458"/>
                        </a:lnTo>
                        <a:lnTo>
                          <a:pt x="532" y="483"/>
                        </a:lnTo>
                        <a:lnTo>
                          <a:pt x="555" y="503"/>
                        </a:lnTo>
                        <a:lnTo>
                          <a:pt x="555" y="519"/>
                        </a:lnTo>
                        <a:lnTo>
                          <a:pt x="518" y="527"/>
                        </a:lnTo>
                        <a:lnTo>
                          <a:pt x="487" y="569"/>
                        </a:lnTo>
                        <a:lnTo>
                          <a:pt x="450" y="593"/>
                        </a:lnTo>
                        <a:lnTo>
                          <a:pt x="399" y="606"/>
                        </a:lnTo>
                        <a:lnTo>
                          <a:pt x="395" y="619"/>
                        </a:lnTo>
                        <a:lnTo>
                          <a:pt x="426" y="614"/>
                        </a:lnTo>
                        <a:lnTo>
                          <a:pt x="493" y="593"/>
                        </a:lnTo>
                        <a:lnTo>
                          <a:pt x="518" y="575"/>
                        </a:lnTo>
                        <a:lnTo>
                          <a:pt x="532" y="556"/>
                        </a:lnTo>
                        <a:lnTo>
                          <a:pt x="555" y="553"/>
                        </a:lnTo>
                        <a:lnTo>
                          <a:pt x="555" y="575"/>
                        </a:lnTo>
                        <a:lnTo>
                          <a:pt x="571" y="596"/>
                        </a:lnTo>
                        <a:lnTo>
                          <a:pt x="582" y="619"/>
                        </a:lnTo>
                        <a:lnTo>
                          <a:pt x="574" y="637"/>
                        </a:lnTo>
                        <a:lnTo>
                          <a:pt x="545" y="650"/>
                        </a:lnTo>
                        <a:lnTo>
                          <a:pt x="518" y="658"/>
                        </a:lnTo>
                        <a:lnTo>
                          <a:pt x="500" y="677"/>
                        </a:lnTo>
                        <a:lnTo>
                          <a:pt x="413" y="703"/>
                        </a:lnTo>
                        <a:lnTo>
                          <a:pt x="351" y="725"/>
                        </a:lnTo>
                        <a:lnTo>
                          <a:pt x="326" y="737"/>
                        </a:lnTo>
                        <a:lnTo>
                          <a:pt x="345" y="753"/>
                        </a:lnTo>
                        <a:lnTo>
                          <a:pt x="382" y="743"/>
                        </a:lnTo>
                        <a:lnTo>
                          <a:pt x="458" y="714"/>
                        </a:lnTo>
                        <a:lnTo>
                          <a:pt x="508" y="700"/>
                        </a:lnTo>
                        <a:lnTo>
                          <a:pt x="521" y="721"/>
                        </a:lnTo>
                        <a:lnTo>
                          <a:pt x="532" y="758"/>
                        </a:lnTo>
                        <a:lnTo>
                          <a:pt x="555" y="790"/>
                        </a:lnTo>
                        <a:lnTo>
                          <a:pt x="558" y="814"/>
                        </a:lnTo>
                        <a:lnTo>
                          <a:pt x="555" y="837"/>
                        </a:lnTo>
                        <a:lnTo>
                          <a:pt x="531" y="846"/>
                        </a:lnTo>
                        <a:lnTo>
                          <a:pt x="487" y="856"/>
                        </a:lnTo>
                        <a:lnTo>
                          <a:pt x="431" y="882"/>
                        </a:lnTo>
                        <a:lnTo>
                          <a:pt x="349" y="893"/>
                        </a:lnTo>
                        <a:lnTo>
                          <a:pt x="318" y="908"/>
                        </a:lnTo>
                        <a:lnTo>
                          <a:pt x="339" y="919"/>
                        </a:lnTo>
                        <a:lnTo>
                          <a:pt x="411" y="908"/>
                        </a:lnTo>
                        <a:lnTo>
                          <a:pt x="461" y="890"/>
                        </a:lnTo>
                        <a:lnTo>
                          <a:pt x="495" y="877"/>
                        </a:lnTo>
                        <a:lnTo>
                          <a:pt x="524" y="871"/>
                        </a:lnTo>
                        <a:lnTo>
                          <a:pt x="521" y="893"/>
                        </a:lnTo>
                        <a:lnTo>
                          <a:pt x="532" y="925"/>
                        </a:lnTo>
                        <a:lnTo>
                          <a:pt x="552" y="943"/>
                        </a:lnTo>
                        <a:lnTo>
                          <a:pt x="555" y="964"/>
                        </a:lnTo>
                        <a:lnTo>
                          <a:pt x="555" y="983"/>
                        </a:lnTo>
                        <a:lnTo>
                          <a:pt x="531" y="993"/>
                        </a:lnTo>
                        <a:lnTo>
                          <a:pt x="482" y="996"/>
                        </a:lnTo>
                        <a:lnTo>
                          <a:pt x="450" y="1006"/>
                        </a:lnTo>
                        <a:lnTo>
                          <a:pt x="374" y="1032"/>
                        </a:lnTo>
                        <a:lnTo>
                          <a:pt x="332" y="1033"/>
                        </a:lnTo>
                        <a:lnTo>
                          <a:pt x="318" y="1051"/>
                        </a:lnTo>
                        <a:lnTo>
                          <a:pt x="337" y="1058"/>
                        </a:lnTo>
                        <a:lnTo>
                          <a:pt x="374" y="1050"/>
                        </a:lnTo>
                        <a:lnTo>
                          <a:pt x="431" y="1033"/>
                        </a:lnTo>
                        <a:lnTo>
                          <a:pt x="461" y="1021"/>
                        </a:lnTo>
                        <a:lnTo>
                          <a:pt x="502" y="1012"/>
                        </a:lnTo>
                        <a:lnTo>
                          <a:pt x="532" y="1014"/>
                        </a:lnTo>
                        <a:lnTo>
                          <a:pt x="543" y="1014"/>
                        </a:lnTo>
                        <a:lnTo>
                          <a:pt x="543" y="1043"/>
                        </a:lnTo>
                        <a:lnTo>
                          <a:pt x="552" y="1058"/>
                        </a:lnTo>
                        <a:lnTo>
                          <a:pt x="495" y="1071"/>
                        </a:lnTo>
                        <a:lnTo>
                          <a:pt x="445" y="1108"/>
                        </a:lnTo>
                        <a:lnTo>
                          <a:pt x="389" y="1127"/>
                        </a:lnTo>
                        <a:lnTo>
                          <a:pt x="351" y="1133"/>
                        </a:lnTo>
                        <a:lnTo>
                          <a:pt x="319" y="1150"/>
                        </a:lnTo>
                        <a:lnTo>
                          <a:pt x="332" y="1162"/>
                        </a:lnTo>
                        <a:lnTo>
                          <a:pt x="363" y="1151"/>
                        </a:lnTo>
                        <a:lnTo>
                          <a:pt x="399" y="1140"/>
                        </a:lnTo>
                        <a:lnTo>
                          <a:pt x="439" y="1133"/>
                        </a:lnTo>
                        <a:lnTo>
                          <a:pt x="474" y="1112"/>
                        </a:lnTo>
                        <a:lnTo>
                          <a:pt x="493" y="1093"/>
                        </a:lnTo>
                        <a:lnTo>
                          <a:pt x="518" y="1090"/>
                        </a:lnTo>
                        <a:lnTo>
                          <a:pt x="550" y="1090"/>
                        </a:lnTo>
                        <a:lnTo>
                          <a:pt x="558" y="1093"/>
                        </a:lnTo>
                        <a:lnTo>
                          <a:pt x="568" y="1114"/>
                        </a:lnTo>
                        <a:lnTo>
                          <a:pt x="574" y="1140"/>
                        </a:lnTo>
                        <a:lnTo>
                          <a:pt x="568" y="1162"/>
                        </a:lnTo>
                        <a:lnTo>
                          <a:pt x="555" y="1175"/>
                        </a:lnTo>
                        <a:lnTo>
                          <a:pt x="545" y="1206"/>
                        </a:lnTo>
                        <a:lnTo>
                          <a:pt x="555" y="1219"/>
                        </a:lnTo>
                        <a:lnTo>
                          <a:pt x="568" y="1232"/>
                        </a:lnTo>
                        <a:lnTo>
                          <a:pt x="568" y="1243"/>
                        </a:lnTo>
                        <a:lnTo>
                          <a:pt x="552" y="12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2" name="Freeform 393">
                    <a:extLst>
                      <a:ext uri="{FF2B5EF4-FFF2-40B4-BE49-F238E27FC236}">
                        <a16:creationId xmlns:a16="http://schemas.microsoft.com/office/drawing/2014/main" id="{BD0F385D-7A9F-46AC-B19B-E07D85870541}"/>
                      </a:ext>
                    </a:extLst>
                  </p:cNvPr>
                  <p:cNvSpPr>
                    <a:spLocks/>
                  </p:cNvSpPr>
                  <p:nvPr/>
                </p:nvSpPr>
                <p:spPr bwMode="auto">
                  <a:xfrm>
                    <a:off x="4151" y="1460"/>
                    <a:ext cx="62" cy="20"/>
                  </a:xfrm>
                  <a:custGeom>
                    <a:avLst/>
                    <a:gdLst>
                      <a:gd name="T0" fmla="*/ 0 w 187"/>
                      <a:gd name="T1" fmla="*/ 0 h 61"/>
                      <a:gd name="T2" fmla="*/ 0 w 187"/>
                      <a:gd name="T3" fmla="*/ 0 h 61"/>
                      <a:gd name="T4" fmla="*/ 0 w 187"/>
                      <a:gd name="T5" fmla="*/ 0 h 61"/>
                      <a:gd name="T6" fmla="*/ 0 w 187"/>
                      <a:gd name="T7" fmla="*/ 0 h 61"/>
                      <a:gd name="T8" fmla="*/ 0 w 187"/>
                      <a:gd name="T9" fmla="*/ 0 h 61"/>
                      <a:gd name="T10" fmla="*/ 0 w 187"/>
                      <a:gd name="T11" fmla="*/ 0 h 61"/>
                      <a:gd name="T12" fmla="*/ 0 w 187"/>
                      <a:gd name="T13" fmla="*/ 0 h 61"/>
                      <a:gd name="T14" fmla="*/ 0 w 187"/>
                      <a:gd name="T15" fmla="*/ 0 h 61"/>
                      <a:gd name="T16" fmla="*/ 0 w 187"/>
                      <a:gd name="T17" fmla="*/ 0 h 61"/>
                      <a:gd name="T18" fmla="*/ 0 w 187"/>
                      <a:gd name="T19" fmla="*/ 0 h 61"/>
                      <a:gd name="T20" fmla="*/ 0 w 187"/>
                      <a:gd name="T21" fmla="*/ 0 h 61"/>
                      <a:gd name="T22" fmla="*/ 0 w 187"/>
                      <a:gd name="T23" fmla="*/ 0 h 61"/>
                      <a:gd name="T24" fmla="*/ 0 w 187"/>
                      <a:gd name="T25" fmla="*/ 0 h 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7"/>
                      <a:gd name="T40" fmla="*/ 0 h 61"/>
                      <a:gd name="T41" fmla="*/ 187 w 187"/>
                      <a:gd name="T42" fmla="*/ 61 h 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7" h="61">
                        <a:moveTo>
                          <a:pt x="0" y="50"/>
                        </a:moveTo>
                        <a:lnTo>
                          <a:pt x="74" y="47"/>
                        </a:lnTo>
                        <a:lnTo>
                          <a:pt x="103" y="31"/>
                        </a:lnTo>
                        <a:lnTo>
                          <a:pt x="128" y="12"/>
                        </a:lnTo>
                        <a:lnTo>
                          <a:pt x="174" y="0"/>
                        </a:lnTo>
                        <a:lnTo>
                          <a:pt x="187" y="12"/>
                        </a:lnTo>
                        <a:lnTo>
                          <a:pt x="167" y="18"/>
                        </a:lnTo>
                        <a:lnTo>
                          <a:pt x="135" y="36"/>
                        </a:lnTo>
                        <a:lnTo>
                          <a:pt x="117" y="47"/>
                        </a:lnTo>
                        <a:lnTo>
                          <a:pt x="87" y="55"/>
                        </a:lnTo>
                        <a:lnTo>
                          <a:pt x="40" y="60"/>
                        </a:lnTo>
                        <a:lnTo>
                          <a:pt x="3" y="61"/>
                        </a:lnTo>
                        <a:lnTo>
                          <a:pt x="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3" name="Freeform 394">
                    <a:extLst>
                      <a:ext uri="{FF2B5EF4-FFF2-40B4-BE49-F238E27FC236}">
                        <a16:creationId xmlns:a16="http://schemas.microsoft.com/office/drawing/2014/main" id="{289B0899-3E1D-4B4F-8528-6C9EF0CDC5A4}"/>
                      </a:ext>
                    </a:extLst>
                  </p:cNvPr>
                  <p:cNvSpPr>
                    <a:spLocks/>
                  </p:cNvSpPr>
                  <p:nvPr/>
                </p:nvSpPr>
                <p:spPr bwMode="auto">
                  <a:xfrm>
                    <a:off x="4055" y="1011"/>
                    <a:ext cx="182" cy="99"/>
                  </a:xfrm>
                  <a:custGeom>
                    <a:avLst/>
                    <a:gdLst>
                      <a:gd name="T0" fmla="*/ 0 w 545"/>
                      <a:gd name="T1" fmla="*/ 0 h 296"/>
                      <a:gd name="T2" fmla="*/ 0 w 545"/>
                      <a:gd name="T3" fmla="*/ 0 h 296"/>
                      <a:gd name="T4" fmla="*/ 0 w 545"/>
                      <a:gd name="T5" fmla="*/ 0 h 296"/>
                      <a:gd name="T6" fmla="*/ 0 w 545"/>
                      <a:gd name="T7" fmla="*/ 0 h 296"/>
                      <a:gd name="T8" fmla="*/ 0 w 545"/>
                      <a:gd name="T9" fmla="*/ 0 h 296"/>
                      <a:gd name="T10" fmla="*/ 0 w 545"/>
                      <a:gd name="T11" fmla="*/ 0 h 296"/>
                      <a:gd name="T12" fmla="*/ 0 w 545"/>
                      <a:gd name="T13" fmla="*/ 0 h 296"/>
                      <a:gd name="T14" fmla="*/ 0 w 545"/>
                      <a:gd name="T15" fmla="*/ 0 h 296"/>
                      <a:gd name="T16" fmla="*/ 0 w 545"/>
                      <a:gd name="T17" fmla="*/ 0 h 296"/>
                      <a:gd name="T18" fmla="*/ 0 w 545"/>
                      <a:gd name="T19" fmla="*/ 0 h 296"/>
                      <a:gd name="T20" fmla="*/ 0 w 545"/>
                      <a:gd name="T21" fmla="*/ 0 h 296"/>
                      <a:gd name="T22" fmla="*/ 0 w 545"/>
                      <a:gd name="T23" fmla="*/ 0 h 296"/>
                      <a:gd name="T24" fmla="*/ 0 w 545"/>
                      <a:gd name="T25" fmla="*/ 0 h 296"/>
                      <a:gd name="T26" fmla="*/ 0 w 545"/>
                      <a:gd name="T27" fmla="*/ 0 h 296"/>
                      <a:gd name="T28" fmla="*/ 0 w 545"/>
                      <a:gd name="T29" fmla="*/ 0 h 296"/>
                      <a:gd name="T30" fmla="*/ 0 w 545"/>
                      <a:gd name="T31" fmla="*/ 0 h 296"/>
                      <a:gd name="T32" fmla="*/ 0 w 545"/>
                      <a:gd name="T33" fmla="*/ 0 h 296"/>
                      <a:gd name="T34" fmla="*/ 0 w 545"/>
                      <a:gd name="T35" fmla="*/ 0 h 296"/>
                      <a:gd name="T36" fmla="*/ 0 w 545"/>
                      <a:gd name="T37" fmla="*/ 0 h 296"/>
                      <a:gd name="T38" fmla="*/ 0 w 545"/>
                      <a:gd name="T39" fmla="*/ 0 h 296"/>
                      <a:gd name="T40" fmla="*/ 0 w 545"/>
                      <a:gd name="T41" fmla="*/ 0 h 296"/>
                      <a:gd name="T42" fmla="*/ 0 w 545"/>
                      <a:gd name="T43" fmla="*/ 0 h 296"/>
                      <a:gd name="T44" fmla="*/ 0 w 545"/>
                      <a:gd name="T45" fmla="*/ 0 h 296"/>
                      <a:gd name="T46" fmla="*/ 0 w 545"/>
                      <a:gd name="T47" fmla="*/ 0 h 296"/>
                      <a:gd name="T48" fmla="*/ 0 w 545"/>
                      <a:gd name="T49" fmla="*/ 0 h 296"/>
                      <a:gd name="T50" fmla="*/ 0 w 545"/>
                      <a:gd name="T51" fmla="*/ 0 h 2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45"/>
                      <a:gd name="T79" fmla="*/ 0 h 296"/>
                      <a:gd name="T80" fmla="*/ 545 w 545"/>
                      <a:gd name="T81" fmla="*/ 296 h 29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45" h="296">
                        <a:moveTo>
                          <a:pt x="17" y="34"/>
                        </a:moveTo>
                        <a:lnTo>
                          <a:pt x="82" y="38"/>
                        </a:lnTo>
                        <a:lnTo>
                          <a:pt x="150" y="40"/>
                        </a:lnTo>
                        <a:lnTo>
                          <a:pt x="195" y="40"/>
                        </a:lnTo>
                        <a:lnTo>
                          <a:pt x="230" y="32"/>
                        </a:lnTo>
                        <a:lnTo>
                          <a:pt x="287" y="16"/>
                        </a:lnTo>
                        <a:lnTo>
                          <a:pt x="313" y="0"/>
                        </a:lnTo>
                        <a:lnTo>
                          <a:pt x="351" y="21"/>
                        </a:lnTo>
                        <a:lnTo>
                          <a:pt x="411" y="63"/>
                        </a:lnTo>
                        <a:lnTo>
                          <a:pt x="455" y="93"/>
                        </a:lnTo>
                        <a:lnTo>
                          <a:pt x="511" y="133"/>
                        </a:lnTo>
                        <a:lnTo>
                          <a:pt x="545" y="163"/>
                        </a:lnTo>
                        <a:lnTo>
                          <a:pt x="514" y="190"/>
                        </a:lnTo>
                        <a:lnTo>
                          <a:pt x="482" y="219"/>
                        </a:lnTo>
                        <a:lnTo>
                          <a:pt x="432" y="240"/>
                        </a:lnTo>
                        <a:lnTo>
                          <a:pt x="380" y="262"/>
                        </a:lnTo>
                        <a:lnTo>
                          <a:pt x="332" y="281"/>
                        </a:lnTo>
                        <a:lnTo>
                          <a:pt x="288" y="288"/>
                        </a:lnTo>
                        <a:lnTo>
                          <a:pt x="242" y="296"/>
                        </a:lnTo>
                        <a:lnTo>
                          <a:pt x="185" y="256"/>
                        </a:lnTo>
                        <a:lnTo>
                          <a:pt x="142" y="221"/>
                        </a:lnTo>
                        <a:lnTo>
                          <a:pt x="92" y="177"/>
                        </a:lnTo>
                        <a:lnTo>
                          <a:pt x="50" y="133"/>
                        </a:lnTo>
                        <a:lnTo>
                          <a:pt x="19" y="103"/>
                        </a:lnTo>
                        <a:lnTo>
                          <a:pt x="0" y="59"/>
                        </a:lnTo>
                        <a:lnTo>
                          <a:pt x="17" y="34"/>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 name="Freeform 395">
                    <a:extLst>
                      <a:ext uri="{FF2B5EF4-FFF2-40B4-BE49-F238E27FC236}">
                        <a16:creationId xmlns:a16="http://schemas.microsoft.com/office/drawing/2014/main" id="{B67DE67C-1511-4C04-A64E-D3858A2CEBEC}"/>
                      </a:ext>
                    </a:extLst>
                  </p:cNvPr>
                  <p:cNvSpPr>
                    <a:spLocks/>
                  </p:cNvSpPr>
                  <p:nvPr/>
                </p:nvSpPr>
                <p:spPr bwMode="auto">
                  <a:xfrm>
                    <a:off x="4051" y="1008"/>
                    <a:ext cx="196" cy="115"/>
                  </a:xfrm>
                  <a:custGeom>
                    <a:avLst/>
                    <a:gdLst>
                      <a:gd name="T0" fmla="*/ 0 w 588"/>
                      <a:gd name="T1" fmla="*/ 0 h 344"/>
                      <a:gd name="T2" fmla="*/ 0 w 588"/>
                      <a:gd name="T3" fmla="*/ 0 h 344"/>
                      <a:gd name="T4" fmla="*/ 0 w 588"/>
                      <a:gd name="T5" fmla="*/ 0 h 344"/>
                      <a:gd name="T6" fmla="*/ 0 w 588"/>
                      <a:gd name="T7" fmla="*/ 0 h 344"/>
                      <a:gd name="T8" fmla="*/ 0 w 588"/>
                      <a:gd name="T9" fmla="*/ 0 h 344"/>
                      <a:gd name="T10" fmla="*/ 0 w 588"/>
                      <a:gd name="T11" fmla="*/ 0 h 344"/>
                      <a:gd name="T12" fmla="*/ 0 w 588"/>
                      <a:gd name="T13" fmla="*/ 0 h 344"/>
                      <a:gd name="T14" fmla="*/ 0 w 588"/>
                      <a:gd name="T15" fmla="*/ 0 h 344"/>
                      <a:gd name="T16" fmla="*/ 0 w 588"/>
                      <a:gd name="T17" fmla="*/ 0 h 344"/>
                      <a:gd name="T18" fmla="*/ 0 w 588"/>
                      <a:gd name="T19" fmla="*/ 0 h 344"/>
                      <a:gd name="T20" fmla="*/ 0 w 588"/>
                      <a:gd name="T21" fmla="*/ 0 h 344"/>
                      <a:gd name="T22" fmla="*/ 0 w 588"/>
                      <a:gd name="T23" fmla="*/ 0 h 344"/>
                      <a:gd name="T24" fmla="*/ 0 w 588"/>
                      <a:gd name="T25" fmla="*/ 0 h 344"/>
                      <a:gd name="T26" fmla="*/ 0 w 588"/>
                      <a:gd name="T27" fmla="*/ 0 h 344"/>
                      <a:gd name="T28" fmla="*/ 0 w 588"/>
                      <a:gd name="T29" fmla="*/ 0 h 344"/>
                      <a:gd name="T30" fmla="*/ 0 w 588"/>
                      <a:gd name="T31" fmla="*/ 0 h 344"/>
                      <a:gd name="T32" fmla="*/ 0 w 588"/>
                      <a:gd name="T33" fmla="*/ 0 h 344"/>
                      <a:gd name="T34" fmla="*/ 0 w 588"/>
                      <a:gd name="T35" fmla="*/ 0 h 344"/>
                      <a:gd name="T36" fmla="*/ 0 w 588"/>
                      <a:gd name="T37" fmla="*/ 0 h 344"/>
                      <a:gd name="T38" fmla="*/ 0 w 588"/>
                      <a:gd name="T39" fmla="*/ 0 h 344"/>
                      <a:gd name="T40" fmla="*/ 0 w 588"/>
                      <a:gd name="T41" fmla="*/ 0 h 344"/>
                      <a:gd name="T42" fmla="*/ 0 w 588"/>
                      <a:gd name="T43" fmla="*/ 0 h 344"/>
                      <a:gd name="T44" fmla="*/ 0 w 588"/>
                      <a:gd name="T45" fmla="*/ 0 h 344"/>
                      <a:gd name="T46" fmla="*/ 0 w 588"/>
                      <a:gd name="T47" fmla="*/ 0 h 344"/>
                      <a:gd name="T48" fmla="*/ 0 w 588"/>
                      <a:gd name="T49" fmla="*/ 0 h 344"/>
                      <a:gd name="T50" fmla="*/ 0 w 588"/>
                      <a:gd name="T51" fmla="*/ 0 h 344"/>
                      <a:gd name="T52" fmla="*/ 0 w 588"/>
                      <a:gd name="T53" fmla="*/ 0 h 344"/>
                      <a:gd name="T54" fmla="*/ 0 w 588"/>
                      <a:gd name="T55" fmla="*/ 0 h 344"/>
                      <a:gd name="T56" fmla="*/ 0 w 588"/>
                      <a:gd name="T57" fmla="*/ 0 h 344"/>
                      <a:gd name="T58" fmla="*/ 0 w 588"/>
                      <a:gd name="T59" fmla="*/ 0 h 344"/>
                      <a:gd name="T60" fmla="*/ 0 w 588"/>
                      <a:gd name="T61" fmla="*/ 0 h 344"/>
                      <a:gd name="T62" fmla="*/ 0 w 588"/>
                      <a:gd name="T63" fmla="*/ 0 h 344"/>
                      <a:gd name="T64" fmla="*/ 0 w 588"/>
                      <a:gd name="T65" fmla="*/ 0 h 344"/>
                      <a:gd name="T66" fmla="*/ 0 w 588"/>
                      <a:gd name="T67" fmla="*/ 0 h 344"/>
                      <a:gd name="T68" fmla="*/ 0 w 588"/>
                      <a:gd name="T69" fmla="*/ 0 h 344"/>
                      <a:gd name="T70" fmla="*/ 0 w 588"/>
                      <a:gd name="T71" fmla="*/ 0 h 344"/>
                      <a:gd name="T72" fmla="*/ 0 w 588"/>
                      <a:gd name="T73" fmla="*/ 0 h 344"/>
                      <a:gd name="T74" fmla="*/ 0 w 588"/>
                      <a:gd name="T75" fmla="*/ 0 h 344"/>
                      <a:gd name="T76" fmla="*/ 0 w 588"/>
                      <a:gd name="T77" fmla="*/ 0 h 344"/>
                      <a:gd name="T78" fmla="*/ 0 w 588"/>
                      <a:gd name="T79" fmla="*/ 0 h 344"/>
                      <a:gd name="T80" fmla="*/ 0 w 588"/>
                      <a:gd name="T81" fmla="*/ 0 h 344"/>
                      <a:gd name="T82" fmla="*/ 0 w 588"/>
                      <a:gd name="T83" fmla="*/ 0 h 344"/>
                      <a:gd name="T84" fmla="*/ 0 w 588"/>
                      <a:gd name="T85" fmla="*/ 0 h 344"/>
                      <a:gd name="T86" fmla="*/ 0 w 588"/>
                      <a:gd name="T87" fmla="*/ 0 h 344"/>
                      <a:gd name="T88" fmla="*/ 0 w 588"/>
                      <a:gd name="T89" fmla="*/ 0 h 344"/>
                      <a:gd name="T90" fmla="*/ 0 w 588"/>
                      <a:gd name="T91" fmla="*/ 0 h 344"/>
                      <a:gd name="T92" fmla="*/ 0 w 588"/>
                      <a:gd name="T93" fmla="*/ 0 h 344"/>
                      <a:gd name="T94" fmla="*/ 0 w 588"/>
                      <a:gd name="T95" fmla="*/ 0 h 344"/>
                      <a:gd name="T96" fmla="*/ 0 w 588"/>
                      <a:gd name="T97" fmla="*/ 0 h 344"/>
                      <a:gd name="T98" fmla="*/ 0 w 588"/>
                      <a:gd name="T99" fmla="*/ 0 h 344"/>
                      <a:gd name="T100" fmla="*/ 0 w 588"/>
                      <a:gd name="T101" fmla="*/ 0 h 344"/>
                      <a:gd name="T102" fmla="*/ 0 w 588"/>
                      <a:gd name="T103" fmla="*/ 0 h 344"/>
                      <a:gd name="T104" fmla="*/ 0 w 588"/>
                      <a:gd name="T105" fmla="*/ 0 h 344"/>
                      <a:gd name="T106" fmla="*/ 0 w 588"/>
                      <a:gd name="T107" fmla="*/ 0 h 344"/>
                      <a:gd name="T108" fmla="*/ 0 w 588"/>
                      <a:gd name="T109" fmla="*/ 0 h 344"/>
                      <a:gd name="T110" fmla="*/ 0 w 588"/>
                      <a:gd name="T111" fmla="*/ 0 h 34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88"/>
                      <a:gd name="T169" fmla="*/ 0 h 344"/>
                      <a:gd name="T170" fmla="*/ 588 w 588"/>
                      <a:gd name="T171" fmla="*/ 344 h 34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88" h="344">
                        <a:moveTo>
                          <a:pt x="288" y="294"/>
                        </a:moveTo>
                        <a:lnTo>
                          <a:pt x="381" y="269"/>
                        </a:lnTo>
                        <a:lnTo>
                          <a:pt x="457" y="236"/>
                        </a:lnTo>
                        <a:lnTo>
                          <a:pt x="510" y="198"/>
                        </a:lnTo>
                        <a:lnTo>
                          <a:pt x="531" y="176"/>
                        </a:lnTo>
                        <a:lnTo>
                          <a:pt x="454" y="105"/>
                        </a:lnTo>
                        <a:lnTo>
                          <a:pt x="391" y="66"/>
                        </a:lnTo>
                        <a:lnTo>
                          <a:pt x="331" y="29"/>
                        </a:lnTo>
                        <a:lnTo>
                          <a:pt x="318" y="29"/>
                        </a:lnTo>
                        <a:lnTo>
                          <a:pt x="281" y="42"/>
                        </a:lnTo>
                        <a:lnTo>
                          <a:pt x="231" y="56"/>
                        </a:lnTo>
                        <a:lnTo>
                          <a:pt x="141" y="63"/>
                        </a:lnTo>
                        <a:lnTo>
                          <a:pt x="54" y="61"/>
                        </a:lnTo>
                        <a:lnTo>
                          <a:pt x="31" y="63"/>
                        </a:lnTo>
                        <a:lnTo>
                          <a:pt x="31" y="79"/>
                        </a:lnTo>
                        <a:lnTo>
                          <a:pt x="49" y="105"/>
                        </a:lnTo>
                        <a:lnTo>
                          <a:pt x="85" y="150"/>
                        </a:lnTo>
                        <a:lnTo>
                          <a:pt x="131" y="187"/>
                        </a:lnTo>
                        <a:lnTo>
                          <a:pt x="188" y="242"/>
                        </a:lnTo>
                        <a:lnTo>
                          <a:pt x="241" y="282"/>
                        </a:lnTo>
                        <a:lnTo>
                          <a:pt x="275" y="305"/>
                        </a:lnTo>
                        <a:lnTo>
                          <a:pt x="285" y="329"/>
                        </a:lnTo>
                        <a:lnTo>
                          <a:pt x="273" y="344"/>
                        </a:lnTo>
                        <a:lnTo>
                          <a:pt x="254" y="336"/>
                        </a:lnTo>
                        <a:lnTo>
                          <a:pt x="199" y="286"/>
                        </a:lnTo>
                        <a:lnTo>
                          <a:pt x="131" y="229"/>
                        </a:lnTo>
                        <a:lnTo>
                          <a:pt x="81" y="187"/>
                        </a:lnTo>
                        <a:lnTo>
                          <a:pt x="48" y="150"/>
                        </a:lnTo>
                        <a:lnTo>
                          <a:pt x="19" y="111"/>
                        </a:lnTo>
                        <a:lnTo>
                          <a:pt x="6" y="85"/>
                        </a:lnTo>
                        <a:lnTo>
                          <a:pt x="0" y="56"/>
                        </a:lnTo>
                        <a:lnTo>
                          <a:pt x="8" y="37"/>
                        </a:lnTo>
                        <a:lnTo>
                          <a:pt x="29" y="29"/>
                        </a:lnTo>
                        <a:lnTo>
                          <a:pt x="67" y="32"/>
                        </a:lnTo>
                        <a:lnTo>
                          <a:pt x="138" y="42"/>
                        </a:lnTo>
                        <a:lnTo>
                          <a:pt x="198" y="42"/>
                        </a:lnTo>
                        <a:lnTo>
                          <a:pt x="241" y="29"/>
                        </a:lnTo>
                        <a:lnTo>
                          <a:pt x="291" y="19"/>
                        </a:lnTo>
                        <a:lnTo>
                          <a:pt x="312" y="0"/>
                        </a:lnTo>
                        <a:lnTo>
                          <a:pt x="335" y="0"/>
                        </a:lnTo>
                        <a:lnTo>
                          <a:pt x="388" y="32"/>
                        </a:lnTo>
                        <a:lnTo>
                          <a:pt x="444" y="75"/>
                        </a:lnTo>
                        <a:lnTo>
                          <a:pt x="504" y="113"/>
                        </a:lnTo>
                        <a:lnTo>
                          <a:pt x="538" y="137"/>
                        </a:lnTo>
                        <a:lnTo>
                          <a:pt x="573" y="161"/>
                        </a:lnTo>
                        <a:lnTo>
                          <a:pt x="588" y="169"/>
                        </a:lnTo>
                        <a:lnTo>
                          <a:pt x="579" y="186"/>
                        </a:lnTo>
                        <a:lnTo>
                          <a:pt x="554" y="200"/>
                        </a:lnTo>
                        <a:lnTo>
                          <a:pt x="525" y="226"/>
                        </a:lnTo>
                        <a:lnTo>
                          <a:pt x="497" y="236"/>
                        </a:lnTo>
                        <a:lnTo>
                          <a:pt x="448" y="257"/>
                        </a:lnTo>
                        <a:lnTo>
                          <a:pt x="412" y="273"/>
                        </a:lnTo>
                        <a:lnTo>
                          <a:pt x="373" y="298"/>
                        </a:lnTo>
                        <a:lnTo>
                          <a:pt x="331" y="305"/>
                        </a:lnTo>
                        <a:lnTo>
                          <a:pt x="298" y="307"/>
                        </a:lnTo>
                        <a:lnTo>
                          <a:pt x="288" y="2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5" name="Freeform 396">
                    <a:extLst>
                      <a:ext uri="{FF2B5EF4-FFF2-40B4-BE49-F238E27FC236}">
                        <a16:creationId xmlns:a16="http://schemas.microsoft.com/office/drawing/2014/main" id="{2204B87C-4D71-47E5-92C8-FDC488C9BB82}"/>
                      </a:ext>
                    </a:extLst>
                  </p:cNvPr>
                  <p:cNvSpPr>
                    <a:spLocks/>
                  </p:cNvSpPr>
                  <p:nvPr/>
                </p:nvSpPr>
                <p:spPr bwMode="auto">
                  <a:xfrm>
                    <a:off x="4162" y="1095"/>
                    <a:ext cx="62" cy="40"/>
                  </a:xfrm>
                  <a:custGeom>
                    <a:avLst/>
                    <a:gdLst>
                      <a:gd name="T0" fmla="*/ 0 w 186"/>
                      <a:gd name="T1" fmla="*/ 0 h 118"/>
                      <a:gd name="T2" fmla="*/ 0 w 186"/>
                      <a:gd name="T3" fmla="*/ 0 h 118"/>
                      <a:gd name="T4" fmla="*/ 0 w 186"/>
                      <a:gd name="T5" fmla="*/ 0 h 118"/>
                      <a:gd name="T6" fmla="*/ 0 w 186"/>
                      <a:gd name="T7" fmla="*/ 0 h 118"/>
                      <a:gd name="T8" fmla="*/ 0 w 186"/>
                      <a:gd name="T9" fmla="*/ 0 h 118"/>
                      <a:gd name="T10" fmla="*/ 0 w 186"/>
                      <a:gd name="T11" fmla="*/ 0 h 118"/>
                      <a:gd name="T12" fmla="*/ 0 w 186"/>
                      <a:gd name="T13" fmla="*/ 0 h 118"/>
                      <a:gd name="T14" fmla="*/ 0 w 186"/>
                      <a:gd name="T15" fmla="*/ 0 h 118"/>
                      <a:gd name="T16" fmla="*/ 0 w 186"/>
                      <a:gd name="T17" fmla="*/ 0 h 118"/>
                      <a:gd name="T18" fmla="*/ 0 w 186"/>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6"/>
                      <a:gd name="T31" fmla="*/ 0 h 118"/>
                      <a:gd name="T32" fmla="*/ 186 w 186"/>
                      <a:gd name="T33" fmla="*/ 118 h 1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6" h="118">
                        <a:moveTo>
                          <a:pt x="157" y="14"/>
                        </a:moveTo>
                        <a:lnTo>
                          <a:pt x="118" y="45"/>
                        </a:lnTo>
                        <a:lnTo>
                          <a:pt x="82" y="74"/>
                        </a:lnTo>
                        <a:lnTo>
                          <a:pt x="29" y="93"/>
                        </a:lnTo>
                        <a:lnTo>
                          <a:pt x="0" y="102"/>
                        </a:lnTo>
                        <a:lnTo>
                          <a:pt x="23" y="118"/>
                        </a:lnTo>
                        <a:lnTo>
                          <a:pt x="61" y="112"/>
                        </a:lnTo>
                        <a:lnTo>
                          <a:pt x="119" y="74"/>
                        </a:lnTo>
                        <a:lnTo>
                          <a:pt x="186" y="0"/>
                        </a:lnTo>
                        <a:lnTo>
                          <a:pt x="15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3" name="Group 397">
                  <a:extLst>
                    <a:ext uri="{FF2B5EF4-FFF2-40B4-BE49-F238E27FC236}">
                      <a16:creationId xmlns:a16="http://schemas.microsoft.com/office/drawing/2014/main" id="{4B6CC9AB-0165-493A-BE51-71288304C7E2}"/>
                    </a:ext>
                  </a:extLst>
                </p:cNvPr>
                <p:cNvGrpSpPr>
                  <a:grpSpLocks/>
                </p:cNvGrpSpPr>
                <p:nvPr/>
              </p:nvGrpSpPr>
              <p:grpSpPr bwMode="auto">
                <a:xfrm>
                  <a:off x="4934" y="3450"/>
                  <a:ext cx="154" cy="387"/>
                  <a:chOff x="4024" y="1008"/>
                  <a:chExt cx="229" cy="517"/>
                </a:xfrm>
              </p:grpSpPr>
              <p:sp>
                <p:nvSpPr>
                  <p:cNvPr id="142" name="Freeform 398">
                    <a:extLst>
                      <a:ext uri="{FF2B5EF4-FFF2-40B4-BE49-F238E27FC236}">
                        <a16:creationId xmlns:a16="http://schemas.microsoft.com/office/drawing/2014/main" id="{3C3DDC0F-8AE6-416D-AF4D-109F84061FA5}"/>
                      </a:ext>
                    </a:extLst>
                  </p:cNvPr>
                  <p:cNvSpPr>
                    <a:spLocks/>
                  </p:cNvSpPr>
                  <p:nvPr/>
                </p:nvSpPr>
                <p:spPr bwMode="auto">
                  <a:xfrm>
                    <a:off x="4028" y="1031"/>
                    <a:ext cx="121" cy="487"/>
                  </a:xfrm>
                  <a:custGeom>
                    <a:avLst/>
                    <a:gdLst>
                      <a:gd name="T0" fmla="*/ 0 w 361"/>
                      <a:gd name="T1" fmla="*/ 0 h 1460"/>
                      <a:gd name="T2" fmla="*/ 0 w 361"/>
                      <a:gd name="T3" fmla="*/ 0 h 1460"/>
                      <a:gd name="T4" fmla="*/ 0 w 361"/>
                      <a:gd name="T5" fmla="*/ 0 h 1460"/>
                      <a:gd name="T6" fmla="*/ 0 w 361"/>
                      <a:gd name="T7" fmla="*/ 0 h 1460"/>
                      <a:gd name="T8" fmla="*/ 0 w 361"/>
                      <a:gd name="T9" fmla="*/ 0 h 1460"/>
                      <a:gd name="T10" fmla="*/ 0 w 361"/>
                      <a:gd name="T11" fmla="*/ 0 h 1460"/>
                      <a:gd name="T12" fmla="*/ 0 w 361"/>
                      <a:gd name="T13" fmla="*/ 0 h 1460"/>
                      <a:gd name="T14" fmla="*/ 0 w 361"/>
                      <a:gd name="T15" fmla="*/ 0 h 1460"/>
                      <a:gd name="T16" fmla="*/ 0 w 361"/>
                      <a:gd name="T17" fmla="*/ 0 h 1460"/>
                      <a:gd name="T18" fmla="*/ 0 w 361"/>
                      <a:gd name="T19" fmla="*/ 0 h 1460"/>
                      <a:gd name="T20" fmla="*/ 0 w 361"/>
                      <a:gd name="T21" fmla="*/ 0 h 1460"/>
                      <a:gd name="T22" fmla="*/ 0 w 361"/>
                      <a:gd name="T23" fmla="*/ 0 h 1460"/>
                      <a:gd name="T24" fmla="*/ 0 w 361"/>
                      <a:gd name="T25" fmla="*/ 0 h 1460"/>
                      <a:gd name="T26" fmla="*/ 0 w 361"/>
                      <a:gd name="T27" fmla="*/ 0 h 1460"/>
                      <a:gd name="T28" fmla="*/ 0 w 361"/>
                      <a:gd name="T29" fmla="*/ 0 h 1460"/>
                      <a:gd name="T30" fmla="*/ 0 w 361"/>
                      <a:gd name="T31" fmla="*/ 0 h 1460"/>
                      <a:gd name="T32" fmla="*/ 0 w 361"/>
                      <a:gd name="T33" fmla="*/ 0 h 1460"/>
                      <a:gd name="T34" fmla="*/ 0 w 361"/>
                      <a:gd name="T35" fmla="*/ 0 h 1460"/>
                      <a:gd name="T36" fmla="*/ 0 w 361"/>
                      <a:gd name="T37" fmla="*/ 0 h 1460"/>
                      <a:gd name="T38" fmla="*/ 0 w 361"/>
                      <a:gd name="T39" fmla="*/ 0 h 1460"/>
                      <a:gd name="T40" fmla="*/ 0 w 361"/>
                      <a:gd name="T41" fmla="*/ 0 h 1460"/>
                      <a:gd name="T42" fmla="*/ 0 w 361"/>
                      <a:gd name="T43" fmla="*/ 0 h 1460"/>
                      <a:gd name="T44" fmla="*/ 0 w 361"/>
                      <a:gd name="T45" fmla="*/ 0 h 1460"/>
                      <a:gd name="T46" fmla="*/ 0 w 361"/>
                      <a:gd name="T47" fmla="*/ 0 h 1460"/>
                      <a:gd name="T48" fmla="*/ 0 w 361"/>
                      <a:gd name="T49" fmla="*/ 0 h 1460"/>
                      <a:gd name="T50" fmla="*/ 0 w 361"/>
                      <a:gd name="T51" fmla="*/ 0 h 1460"/>
                      <a:gd name="T52" fmla="*/ 0 w 361"/>
                      <a:gd name="T53" fmla="*/ 0 h 1460"/>
                      <a:gd name="T54" fmla="*/ 0 w 361"/>
                      <a:gd name="T55" fmla="*/ 0 h 1460"/>
                      <a:gd name="T56" fmla="*/ 0 w 361"/>
                      <a:gd name="T57" fmla="*/ 0 h 1460"/>
                      <a:gd name="T58" fmla="*/ 0 w 361"/>
                      <a:gd name="T59" fmla="*/ 0 h 1460"/>
                      <a:gd name="T60" fmla="*/ 0 w 361"/>
                      <a:gd name="T61" fmla="*/ 0 h 1460"/>
                      <a:gd name="T62" fmla="*/ 0 w 361"/>
                      <a:gd name="T63" fmla="*/ 0 h 1460"/>
                      <a:gd name="T64" fmla="*/ 0 w 361"/>
                      <a:gd name="T65" fmla="*/ 0 h 1460"/>
                      <a:gd name="T66" fmla="*/ 0 w 361"/>
                      <a:gd name="T67" fmla="*/ 0 h 1460"/>
                      <a:gd name="T68" fmla="*/ 0 w 361"/>
                      <a:gd name="T69" fmla="*/ 0 h 1460"/>
                      <a:gd name="T70" fmla="*/ 0 w 361"/>
                      <a:gd name="T71" fmla="*/ 0 h 1460"/>
                      <a:gd name="T72" fmla="*/ 0 w 361"/>
                      <a:gd name="T73" fmla="*/ 0 h 1460"/>
                      <a:gd name="T74" fmla="*/ 0 w 361"/>
                      <a:gd name="T75" fmla="*/ 0 h 1460"/>
                      <a:gd name="T76" fmla="*/ 0 w 361"/>
                      <a:gd name="T77" fmla="*/ 0 h 1460"/>
                      <a:gd name="T78" fmla="*/ 0 w 361"/>
                      <a:gd name="T79" fmla="*/ 0 h 1460"/>
                      <a:gd name="T80" fmla="*/ 0 w 361"/>
                      <a:gd name="T81" fmla="*/ 0 h 1460"/>
                      <a:gd name="T82" fmla="*/ 0 w 361"/>
                      <a:gd name="T83" fmla="*/ 0 h 1460"/>
                      <a:gd name="T84" fmla="*/ 0 w 361"/>
                      <a:gd name="T85" fmla="*/ 0 h 1460"/>
                      <a:gd name="T86" fmla="*/ 0 w 361"/>
                      <a:gd name="T87" fmla="*/ 0 h 1460"/>
                      <a:gd name="T88" fmla="*/ 0 w 361"/>
                      <a:gd name="T89" fmla="*/ 0 h 1460"/>
                      <a:gd name="T90" fmla="*/ 0 w 361"/>
                      <a:gd name="T91" fmla="*/ 0 h 1460"/>
                      <a:gd name="T92" fmla="*/ 0 w 361"/>
                      <a:gd name="T93" fmla="*/ 0 h 1460"/>
                      <a:gd name="T94" fmla="*/ 0 w 361"/>
                      <a:gd name="T95" fmla="*/ 0 h 1460"/>
                      <a:gd name="T96" fmla="*/ 0 w 361"/>
                      <a:gd name="T97" fmla="*/ 0 h 1460"/>
                      <a:gd name="T98" fmla="*/ 0 w 361"/>
                      <a:gd name="T99" fmla="*/ 0 h 1460"/>
                      <a:gd name="T100" fmla="*/ 0 w 361"/>
                      <a:gd name="T101" fmla="*/ 0 h 1460"/>
                      <a:gd name="T102" fmla="*/ 0 w 361"/>
                      <a:gd name="T103" fmla="*/ 0 h 1460"/>
                      <a:gd name="T104" fmla="*/ 0 w 361"/>
                      <a:gd name="T105" fmla="*/ 0 h 1460"/>
                      <a:gd name="T106" fmla="*/ 0 w 361"/>
                      <a:gd name="T107" fmla="*/ 0 h 1460"/>
                      <a:gd name="T108" fmla="*/ 0 w 361"/>
                      <a:gd name="T109" fmla="*/ 0 h 1460"/>
                      <a:gd name="T110" fmla="*/ 0 w 361"/>
                      <a:gd name="T111" fmla="*/ 0 h 146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61"/>
                      <a:gd name="T169" fmla="*/ 0 h 1460"/>
                      <a:gd name="T170" fmla="*/ 361 w 361"/>
                      <a:gd name="T171" fmla="*/ 1460 h 146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61" h="1460">
                        <a:moveTo>
                          <a:pt x="355" y="262"/>
                        </a:moveTo>
                        <a:lnTo>
                          <a:pt x="361" y="316"/>
                        </a:lnTo>
                        <a:lnTo>
                          <a:pt x="361" y="605"/>
                        </a:lnTo>
                        <a:lnTo>
                          <a:pt x="335" y="994"/>
                        </a:lnTo>
                        <a:lnTo>
                          <a:pt x="337" y="1241"/>
                        </a:lnTo>
                        <a:lnTo>
                          <a:pt x="350" y="1412"/>
                        </a:lnTo>
                        <a:lnTo>
                          <a:pt x="337" y="1460"/>
                        </a:lnTo>
                        <a:lnTo>
                          <a:pt x="316" y="1449"/>
                        </a:lnTo>
                        <a:lnTo>
                          <a:pt x="194" y="1355"/>
                        </a:lnTo>
                        <a:lnTo>
                          <a:pt x="163" y="1337"/>
                        </a:lnTo>
                        <a:lnTo>
                          <a:pt x="144" y="1310"/>
                        </a:lnTo>
                        <a:lnTo>
                          <a:pt x="113" y="1274"/>
                        </a:lnTo>
                        <a:lnTo>
                          <a:pt x="71" y="1237"/>
                        </a:lnTo>
                        <a:lnTo>
                          <a:pt x="50" y="1187"/>
                        </a:lnTo>
                        <a:lnTo>
                          <a:pt x="0" y="1144"/>
                        </a:lnTo>
                        <a:lnTo>
                          <a:pt x="0" y="1118"/>
                        </a:lnTo>
                        <a:lnTo>
                          <a:pt x="26" y="1084"/>
                        </a:lnTo>
                        <a:lnTo>
                          <a:pt x="37" y="1041"/>
                        </a:lnTo>
                        <a:lnTo>
                          <a:pt x="31" y="1018"/>
                        </a:lnTo>
                        <a:lnTo>
                          <a:pt x="18" y="981"/>
                        </a:lnTo>
                        <a:lnTo>
                          <a:pt x="14" y="954"/>
                        </a:lnTo>
                        <a:lnTo>
                          <a:pt x="33" y="912"/>
                        </a:lnTo>
                        <a:lnTo>
                          <a:pt x="33" y="884"/>
                        </a:lnTo>
                        <a:lnTo>
                          <a:pt x="13" y="829"/>
                        </a:lnTo>
                        <a:lnTo>
                          <a:pt x="13" y="797"/>
                        </a:lnTo>
                        <a:lnTo>
                          <a:pt x="24" y="773"/>
                        </a:lnTo>
                        <a:lnTo>
                          <a:pt x="45" y="744"/>
                        </a:lnTo>
                        <a:lnTo>
                          <a:pt x="44" y="694"/>
                        </a:lnTo>
                        <a:lnTo>
                          <a:pt x="31" y="653"/>
                        </a:lnTo>
                        <a:lnTo>
                          <a:pt x="44" y="605"/>
                        </a:lnTo>
                        <a:lnTo>
                          <a:pt x="56" y="594"/>
                        </a:lnTo>
                        <a:lnTo>
                          <a:pt x="45" y="550"/>
                        </a:lnTo>
                        <a:lnTo>
                          <a:pt x="18" y="503"/>
                        </a:lnTo>
                        <a:lnTo>
                          <a:pt x="13" y="473"/>
                        </a:lnTo>
                        <a:lnTo>
                          <a:pt x="18" y="444"/>
                        </a:lnTo>
                        <a:lnTo>
                          <a:pt x="52" y="418"/>
                        </a:lnTo>
                        <a:lnTo>
                          <a:pt x="50" y="397"/>
                        </a:lnTo>
                        <a:lnTo>
                          <a:pt x="14" y="331"/>
                        </a:lnTo>
                        <a:lnTo>
                          <a:pt x="2" y="279"/>
                        </a:lnTo>
                        <a:lnTo>
                          <a:pt x="13" y="250"/>
                        </a:lnTo>
                        <a:lnTo>
                          <a:pt x="45" y="223"/>
                        </a:lnTo>
                        <a:lnTo>
                          <a:pt x="37" y="200"/>
                        </a:lnTo>
                        <a:lnTo>
                          <a:pt x="14" y="173"/>
                        </a:lnTo>
                        <a:lnTo>
                          <a:pt x="14" y="144"/>
                        </a:lnTo>
                        <a:lnTo>
                          <a:pt x="52" y="124"/>
                        </a:lnTo>
                        <a:lnTo>
                          <a:pt x="68" y="103"/>
                        </a:lnTo>
                        <a:lnTo>
                          <a:pt x="37" y="60"/>
                        </a:lnTo>
                        <a:lnTo>
                          <a:pt x="37" y="37"/>
                        </a:lnTo>
                        <a:lnTo>
                          <a:pt x="74" y="23"/>
                        </a:lnTo>
                        <a:lnTo>
                          <a:pt x="77" y="0"/>
                        </a:lnTo>
                        <a:lnTo>
                          <a:pt x="118" y="60"/>
                        </a:lnTo>
                        <a:lnTo>
                          <a:pt x="169" y="123"/>
                        </a:lnTo>
                        <a:lnTo>
                          <a:pt x="231" y="173"/>
                        </a:lnTo>
                        <a:lnTo>
                          <a:pt x="281" y="213"/>
                        </a:lnTo>
                        <a:lnTo>
                          <a:pt x="335" y="244"/>
                        </a:lnTo>
                        <a:lnTo>
                          <a:pt x="355" y="26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 name="Freeform 399">
                    <a:extLst>
                      <a:ext uri="{FF2B5EF4-FFF2-40B4-BE49-F238E27FC236}">
                        <a16:creationId xmlns:a16="http://schemas.microsoft.com/office/drawing/2014/main" id="{BBCEF851-1E4E-42D8-9149-39172E3F8B08}"/>
                      </a:ext>
                    </a:extLst>
                  </p:cNvPr>
                  <p:cNvSpPr>
                    <a:spLocks/>
                  </p:cNvSpPr>
                  <p:nvPr/>
                </p:nvSpPr>
                <p:spPr bwMode="auto">
                  <a:xfrm>
                    <a:off x="4024" y="1039"/>
                    <a:ext cx="35" cy="370"/>
                  </a:xfrm>
                  <a:custGeom>
                    <a:avLst/>
                    <a:gdLst>
                      <a:gd name="T0" fmla="*/ 0 w 105"/>
                      <a:gd name="T1" fmla="*/ 0 h 1112"/>
                      <a:gd name="T2" fmla="*/ 0 w 105"/>
                      <a:gd name="T3" fmla="*/ 0 h 1112"/>
                      <a:gd name="T4" fmla="*/ 0 w 105"/>
                      <a:gd name="T5" fmla="*/ 0 h 1112"/>
                      <a:gd name="T6" fmla="*/ 0 w 105"/>
                      <a:gd name="T7" fmla="*/ 0 h 1112"/>
                      <a:gd name="T8" fmla="*/ 0 w 105"/>
                      <a:gd name="T9" fmla="*/ 0 h 1112"/>
                      <a:gd name="T10" fmla="*/ 0 w 105"/>
                      <a:gd name="T11" fmla="*/ 0 h 1112"/>
                      <a:gd name="T12" fmla="*/ 0 w 105"/>
                      <a:gd name="T13" fmla="*/ 0 h 1112"/>
                      <a:gd name="T14" fmla="*/ 0 w 105"/>
                      <a:gd name="T15" fmla="*/ 0 h 1112"/>
                      <a:gd name="T16" fmla="*/ 0 w 105"/>
                      <a:gd name="T17" fmla="*/ 0 h 1112"/>
                      <a:gd name="T18" fmla="*/ 0 w 105"/>
                      <a:gd name="T19" fmla="*/ 0 h 1112"/>
                      <a:gd name="T20" fmla="*/ 0 w 105"/>
                      <a:gd name="T21" fmla="*/ 0 h 1112"/>
                      <a:gd name="T22" fmla="*/ 0 w 105"/>
                      <a:gd name="T23" fmla="*/ 0 h 1112"/>
                      <a:gd name="T24" fmla="*/ 0 w 105"/>
                      <a:gd name="T25" fmla="*/ 0 h 1112"/>
                      <a:gd name="T26" fmla="*/ 0 w 105"/>
                      <a:gd name="T27" fmla="*/ 0 h 1112"/>
                      <a:gd name="T28" fmla="*/ 0 w 105"/>
                      <a:gd name="T29" fmla="*/ 0 h 1112"/>
                      <a:gd name="T30" fmla="*/ 0 w 105"/>
                      <a:gd name="T31" fmla="*/ 0 h 1112"/>
                      <a:gd name="T32" fmla="*/ 0 w 105"/>
                      <a:gd name="T33" fmla="*/ 0 h 1112"/>
                      <a:gd name="T34" fmla="*/ 0 w 105"/>
                      <a:gd name="T35" fmla="*/ 0 h 1112"/>
                      <a:gd name="T36" fmla="*/ 0 w 105"/>
                      <a:gd name="T37" fmla="*/ 0 h 1112"/>
                      <a:gd name="T38" fmla="*/ 0 w 105"/>
                      <a:gd name="T39" fmla="*/ 0 h 1112"/>
                      <a:gd name="T40" fmla="*/ 0 w 105"/>
                      <a:gd name="T41" fmla="*/ 0 h 1112"/>
                      <a:gd name="T42" fmla="*/ 0 w 105"/>
                      <a:gd name="T43" fmla="*/ 0 h 1112"/>
                      <a:gd name="T44" fmla="*/ 0 w 105"/>
                      <a:gd name="T45" fmla="*/ 0 h 1112"/>
                      <a:gd name="T46" fmla="*/ 0 w 105"/>
                      <a:gd name="T47" fmla="*/ 0 h 1112"/>
                      <a:gd name="T48" fmla="*/ 0 w 105"/>
                      <a:gd name="T49" fmla="*/ 0 h 1112"/>
                      <a:gd name="T50" fmla="*/ 0 w 105"/>
                      <a:gd name="T51" fmla="*/ 0 h 1112"/>
                      <a:gd name="T52" fmla="*/ 0 w 105"/>
                      <a:gd name="T53" fmla="*/ 0 h 1112"/>
                      <a:gd name="T54" fmla="*/ 0 w 105"/>
                      <a:gd name="T55" fmla="*/ 0 h 1112"/>
                      <a:gd name="T56" fmla="*/ 0 w 105"/>
                      <a:gd name="T57" fmla="*/ 0 h 1112"/>
                      <a:gd name="T58" fmla="*/ 0 w 105"/>
                      <a:gd name="T59" fmla="*/ 0 h 1112"/>
                      <a:gd name="T60" fmla="*/ 0 w 105"/>
                      <a:gd name="T61" fmla="*/ 0 h 1112"/>
                      <a:gd name="T62" fmla="*/ 0 w 105"/>
                      <a:gd name="T63" fmla="*/ 0 h 1112"/>
                      <a:gd name="T64" fmla="*/ 0 w 105"/>
                      <a:gd name="T65" fmla="*/ 0 h 1112"/>
                      <a:gd name="T66" fmla="*/ 0 w 105"/>
                      <a:gd name="T67" fmla="*/ 0 h 1112"/>
                      <a:gd name="T68" fmla="*/ 0 w 105"/>
                      <a:gd name="T69" fmla="*/ 0 h 1112"/>
                      <a:gd name="T70" fmla="*/ 0 w 105"/>
                      <a:gd name="T71" fmla="*/ 0 h 1112"/>
                      <a:gd name="T72" fmla="*/ 0 w 105"/>
                      <a:gd name="T73" fmla="*/ 0 h 1112"/>
                      <a:gd name="T74" fmla="*/ 0 w 105"/>
                      <a:gd name="T75" fmla="*/ 0 h 1112"/>
                      <a:gd name="T76" fmla="*/ 0 w 105"/>
                      <a:gd name="T77" fmla="*/ 0 h 1112"/>
                      <a:gd name="T78" fmla="*/ 0 w 105"/>
                      <a:gd name="T79" fmla="*/ 0 h 1112"/>
                      <a:gd name="T80" fmla="*/ 0 w 105"/>
                      <a:gd name="T81" fmla="*/ 0 h 1112"/>
                      <a:gd name="T82" fmla="*/ 0 w 105"/>
                      <a:gd name="T83" fmla="*/ 0 h 1112"/>
                      <a:gd name="T84" fmla="*/ 0 w 105"/>
                      <a:gd name="T85" fmla="*/ 0 h 1112"/>
                      <a:gd name="T86" fmla="*/ 0 w 105"/>
                      <a:gd name="T87" fmla="*/ 0 h 1112"/>
                      <a:gd name="T88" fmla="*/ 0 w 105"/>
                      <a:gd name="T89" fmla="*/ 0 h 1112"/>
                      <a:gd name="T90" fmla="*/ 0 w 105"/>
                      <a:gd name="T91" fmla="*/ 0 h 1112"/>
                      <a:gd name="T92" fmla="*/ 0 w 105"/>
                      <a:gd name="T93" fmla="*/ 0 h 1112"/>
                      <a:gd name="T94" fmla="*/ 0 w 105"/>
                      <a:gd name="T95" fmla="*/ 0 h 1112"/>
                      <a:gd name="T96" fmla="*/ 0 w 105"/>
                      <a:gd name="T97" fmla="*/ 0 h 111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5"/>
                      <a:gd name="T148" fmla="*/ 0 h 1112"/>
                      <a:gd name="T149" fmla="*/ 105 w 105"/>
                      <a:gd name="T150" fmla="*/ 1112 h 111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5" h="1112">
                        <a:moveTo>
                          <a:pt x="52" y="0"/>
                        </a:moveTo>
                        <a:lnTo>
                          <a:pt x="71" y="37"/>
                        </a:lnTo>
                        <a:lnTo>
                          <a:pt x="88" y="61"/>
                        </a:lnTo>
                        <a:lnTo>
                          <a:pt x="105" y="77"/>
                        </a:lnTo>
                        <a:lnTo>
                          <a:pt x="100" y="95"/>
                        </a:lnTo>
                        <a:lnTo>
                          <a:pt x="84" y="108"/>
                        </a:lnTo>
                        <a:lnTo>
                          <a:pt x="58" y="114"/>
                        </a:lnTo>
                        <a:lnTo>
                          <a:pt x="39" y="130"/>
                        </a:lnTo>
                        <a:lnTo>
                          <a:pt x="44" y="150"/>
                        </a:lnTo>
                        <a:lnTo>
                          <a:pt x="57" y="161"/>
                        </a:lnTo>
                        <a:lnTo>
                          <a:pt x="78" y="187"/>
                        </a:lnTo>
                        <a:lnTo>
                          <a:pt x="78" y="201"/>
                        </a:lnTo>
                        <a:lnTo>
                          <a:pt x="71" y="214"/>
                        </a:lnTo>
                        <a:lnTo>
                          <a:pt x="52" y="227"/>
                        </a:lnTo>
                        <a:lnTo>
                          <a:pt x="34" y="239"/>
                        </a:lnTo>
                        <a:lnTo>
                          <a:pt x="31" y="258"/>
                        </a:lnTo>
                        <a:lnTo>
                          <a:pt x="37" y="277"/>
                        </a:lnTo>
                        <a:lnTo>
                          <a:pt x="52" y="314"/>
                        </a:lnTo>
                        <a:lnTo>
                          <a:pt x="65" y="343"/>
                        </a:lnTo>
                        <a:lnTo>
                          <a:pt x="78" y="364"/>
                        </a:lnTo>
                        <a:lnTo>
                          <a:pt x="78" y="387"/>
                        </a:lnTo>
                        <a:lnTo>
                          <a:pt x="71" y="408"/>
                        </a:lnTo>
                        <a:lnTo>
                          <a:pt x="52" y="427"/>
                        </a:lnTo>
                        <a:lnTo>
                          <a:pt x="39" y="445"/>
                        </a:lnTo>
                        <a:lnTo>
                          <a:pt x="44" y="476"/>
                        </a:lnTo>
                        <a:lnTo>
                          <a:pt x="75" y="524"/>
                        </a:lnTo>
                        <a:lnTo>
                          <a:pt x="88" y="550"/>
                        </a:lnTo>
                        <a:lnTo>
                          <a:pt x="89" y="574"/>
                        </a:lnTo>
                        <a:lnTo>
                          <a:pt x="78" y="593"/>
                        </a:lnTo>
                        <a:lnTo>
                          <a:pt x="63" y="611"/>
                        </a:lnTo>
                        <a:lnTo>
                          <a:pt x="58" y="637"/>
                        </a:lnTo>
                        <a:lnTo>
                          <a:pt x="68" y="668"/>
                        </a:lnTo>
                        <a:lnTo>
                          <a:pt x="81" y="701"/>
                        </a:lnTo>
                        <a:lnTo>
                          <a:pt x="88" y="724"/>
                        </a:lnTo>
                        <a:lnTo>
                          <a:pt x="81" y="739"/>
                        </a:lnTo>
                        <a:lnTo>
                          <a:pt x="65" y="756"/>
                        </a:lnTo>
                        <a:lnTo>
                          <a:pt x="44" y="774"/>
                        </a:lnTo>
                        <a:lnTo>
                          <a:pt x="34" y="793"/>
                        </a:lnTo>
                        <a:lnTo>
                          <a:pt x="44" y="826"/>
                        </a:lnTo>
                        <a:lnTo>
                          <a:pt x="65" y="861"/>
                        </a:lnTo>
                        <a:lnTo>
                          <a:pt x="75" y="887"/>
                        </a:lnTo>
                        <a:lnTo>
                          <a:pt x="78" y="908"/>
                        </a:lnTo>
                        <a:lnTo>
                          <a:pt x="71" y="918"/>
                        </a:lnTo>
                        <a:lnTo>
                          <a:pt x="50" y="918"/>
                        </a:lnTo>
                        <a:lnTo>
                          <a:pt x="44" y="964"/>
                        </a:lnTo>
                        <a:lnTo>
                          <a:pt x="57" y="993"/>
                        </a:lnTo>
                        <a:lnTo>
                          <a:pt x="68" y="1014"/>
                        </a:lnTo>
                        <a:lnTo>
                          <a:pt x="71" y="1032"/>
                        </a:lnTo>
                        <a:lnTo>
                          <a:pt x="71" y="1050"/>
                        </a:lnTo>
                        <a:lnTo>
                          <a:pt x="50" y="1076"/>
                        </a:lnTo>
                        <a:lnTo>
                          <a:pt x="21" y="1112"/>
                        </a:lnTo>
                        <a:lnTo>
                          <a:pt x="2" y="1100"/>
                        </a:lnTo>
                        <a:lnTo>
                          <a:pt x="8" y="1071"/>
                        </a:lnTo>
                        <a:lnTo>
                          <a:pt x="37" y="1024"/>
                        </a:lnTo>
                        <a:lnTo>
                          <a:pt x="34" y="995"/>
                        </a:lnTo>
                        <a:lnTo>
                          <a:pt x="21" y="961"/>
                        </a:lnTo>
                        <a:lnTo>
                          <a:pt x="13" y="932"/>
                        </a:lnTo>
                        <a:lnTo>
                          <a:pt x="25" y="908"/>
                        </a:lnTo>
                        <a:lnTo>
                          <a:pt x="37" y="900"/>
                        </a:lnTo>
                        <a:lnTo>
                          <a:pt x="39" y="881"/>
                        </a:lnTo>
                        <a:lnTo>
                          <a:pt x="25" y="845"/>
                        </a:lnTo>
                        <a:lnTo>
                          <a:pt x="8" y="814"/>
                        </a:lnTo>
                        <a:lnTo>
                          <a:pt x="0" y="782"/>
                        </a:lnTo>
                        <a:lnTo>
                          <a:pt x="8" y="745"/>
                        </a:lnTo>
                        <a:lnTo>
                          <a:pt x="37" y="731"/>
                        </a:lnTo>
                        <a:lnTo>
                          <a:pt x="46" y="714"/>
                        </a:lnTo>
                        <a:lnTo>
                          <a:pt x="44" y="689"/>
                        </a:lnTo>
                        <a:lnTo>
                          <a:pt x="37" y="664"/>
                        </a:lnTo>
                        <a:lnTo>
                          <a:pt x="27" y="631"/>
                        </a:lnTo>
                        <a:lnTo>
                          <a:pt x="27" y="606"/>
                        </a:lnTo>
                        <a:lnTo>
                          <a:pt x="39" y="589"/>
                        </a:lnTo>
                        <a:lnTo>
                          <a:pt x="57" y="568"/>
                        </a:lnTo>
                        <a:lnTo>
                          <a:pt x="57" y="556"/>
                        </a:lnTo>
                        <a:lnTo>
                          <a:pt x="44" y="526"/>
                        </a:lnTo>
                        <a:lnTo>
                          <a:pt x="18" y="489"/>
                        </a:lnTo>
                        <a:lnTo>
                          <a:pt x="8" y="461"/>
                        </a:lnTo>
                        <a:lnTo>
                          <a:pt x="8" y="439"/>
                        </a:lnTo>
                        <a:lnTo>
                          <a:pt x="15" y="418"/>
                        </a:lnTo>
                        <a:lnTo>
                          <a:pt x="31" y="401"/>
                        </a:lnTo>
                        <a:lnTo>
                          <a:pt x="46" y="382"/>
                        </a:lnTo>
                        <a:lnTo>
                          <a:pt x="46" y="368"/>
                        </a:lnTo>
                        <a:lnTo>
                          <a:pt x="13" y="300"/>
                        </a:lnTo>
                        <a:lnTo>
                          <a:pt x="6" y="274"/>
                        </a:lnTo>
                        <a:lnTo>
                          <a:pt x="0" y="251"/>
                        </a:lnTo>
                        <a:lnTo>
                          <a:pt x="13" y="230"/>
                        </a:lnTo>
                        <a:lnTo>
                          <a:pt x="27" y="214"/>
                        </a:lnTo>
                        <a:lnTo>
                          <a:pt x="39" y="201"/>
                        </a:lnTo>
                        <a:lnTo>
                          <a:pt x="39" y="189"/>
                        </a:lnTo>
                        <a:lnTo>
                          <a:pt x="27" y="170"/>
                        </a:lnTo>
                        <a:lnTo>
                          <a:pt x="8" y="150"/>
                        </a:lnTo>
                        <a:lnTo>
                          <a:pt x="8" y="130"/>
                        </a:lnTo>
                        <a:lnTo>
                          <a:pt x="21" y="111"/>
                        </a:lnTo>
                        <a:lnTo>
                          <a:pt x="39" y="95"/>
                        </a:lnTo>
                        <a:lnTo>
                          <a:pt x="57" y="87"/>
                        </a:lnTo>
                        <a:lnTo>
                          <a:pt x="65" y="74"/>
                        </a:lnTo>
                        <a:lnTo>
                          <a:pt x="58" y="58"/>
                        </a:lnTo>
                        <a:lnTo>
                          <a:pt x="46" y="39"/>
                        </a:lnTo>
                        <a:lnTo>
                          <a:pt x="39" y="20"/>
                        </a:ln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 name="Freeform 400">
                    <a:extLst>
                      <a:ext uri="{FF2B5EF4-FFF2-40B4-BE49-F238E27FC236}">
                        <a16:creationId xmlns:a16="http://schemas.microsoft.com/office/drawing/2014/main" id="{BEFD6B61-9F51-4A14-BA44-FD6279D1DF49}"/>
                      </a:ext>
                    </a:extLst>
                  </p:cNvPr>
                  <p:cNvSpPr>
                    <a:spLocks/>
                  </p:cNvSpPr>
                  <p:nvPr/>
                </p:nvSpPr>
                <p:spPr bwMode="auto">
                  <a:xfrm>
                    <a:off x="4118" y="1129"/>
                    <a:ext cx="32" cy="300"/>
                  </a:xfrm>
                  <a:custGeom>
                    <a:avLst/>
                    <a:gdLst>
                      <a:gd name="T0" fmla="*/ 0 w 97"/>
                      <a:gd name="T1" fmla="*/ 0 h 900"/>
                      <a:gd name="T2" fmla="*/ 0 w 97"/>
                      <a:gd name="T3" fmla="*/ 0 h 900"/>
                      <a:gd name="T4" fmla="*/ 0 w 97"/>
                      <a:gd name="T5" fmla="*/ 0 h 900"/>
                      <a:gd name="T6" fmla="*/ 0 w 97"/>
                      <a:gd name="T7" fmla="*/ 0 h 900"/>
                      <a:gd name="T8" fmla="*/ 0 w 97"/>
                      <a:gd name="T9" fmla="*/ 0 h 900"/>
                      <a:gd name="T10" fmla="*/ 0 w 97"/>
                      <a:gd name="T11" fmla="*/ 0 h 900"/>
                      <a:gd name="T12" fmla="*/ 0 w 97"/>
                      <a:gd name="T13" fmla="*/ 0 h 900"/>
                      <a:gd name="T14" fmla="*/ 0 w 97"/>
                      <a:gd name="T15" fmla="*/ 0 h 900"/>
                      <a:gd name="T16" fmla="*/ 0 w 97"/>
                      <a:gd name="T17" fmla="*/ 0 h 900"/>
                      <a:gd name="T18" fmla="*/ 0 w 97"/>
                      <a:gd name="T19" fmla="*/ 0 h 900"/>
                      <a:gd name="T20" fmla="*/ 0 w 97"/>
                      <a:gd name="T21" fmla="*/ 0 h 900"/>
                      <a:gd name="T22" fmla="*/ 0 w 97"/>
                      <a:gd name="T23" fmla="*/ 0 h 900"/>
                      <a:gd name="T24" fmla="*/ 0 w 97"/>
                      <a:gd name="T25" fmla="*/ 0 h 900"/>
                      <a:gd name="T26" fmla="*/ 0 w 97"/>
                      <a:gd name="T27" fmla="*/ 0 h 900"/>
                      <a:gd name="T28" fmla="*/ 0 w 97"/>
                      <a:gd name="T29" fmla="*/ 0 h 900"/>
                      <a:gd name="T30" fmla="*/ 0 w 97"/>
                      <a:gd name="T31" fmla="*/ 0 h 900"/>
                      <a:gd name="T32" fmla="*/ 0 w 97"/>
                      <a:gd name="T33" fmla="*/ 0 h 900"/>
                      <a:gd name="T34" fmla="*/ 0 w 97"/>
                      <a:gd name="T35" fmla="*/ 0 h 900"/>
                      <a:gd name="T36" fmla="*/ 0 w 97"/>
                      <a:gd name="T37" fmla="*/ 0 h 900"/>
                      <a:gd name="T38" fmla="*/ 0 w 97"/>
                      <a:gd name="T39" fmla="*/ 0 h 900"/>
                      <a:gd name="T40" fmla="*/ 0 w 97"/>
                      <a:gd name="T41" fmla="*/ 0 h 900"/>
                      <a:gd name="T42" fmla="*/ 0 w 97"/>
                      <a:gd name="T43" fmla="*/ 0 h 900"/>
                      <a:gd name="T44" fmla="*/ 0 w 97"/>
                      <a:gd name="T45" fmla="*/ 0 h 900"/>
                      <a:gd name="T46" fmla="*/ 0 w 97"/>
                      <a:gd name="T47" fmla="*/ 0 h 900"/>
                      <a:gd name="T48" fmla="*/ 0 w 97"/>
                      <a:gd name="T49" fmla="*/ 0 h 900"/>
                      <a:gd name="T50" fmla="*/ 0 w 97"/>
                      <a:gd name="T51" fmla="*/ 0 h 900"/>
                      <a:gd name="T52" fmla="*/ 0 w 97"/>
                      <a:gd name="T53" fmla="*/ 0 h 900"/>
                      <a:gd name="T54" fmla="*/ 0 w 97"/>
                      <a:gd name="T55" fmla="*/ 0 h 900"/>
                      <a:gd name="T56" fmla="*/ 0 w 97"/>
                      <a:gd name="T57" fmla="*/ 0 h 900"/>
                      <a:gd name="T58" fmla="*/ 0 w 97"/>
                      <a:gd name="T59" fmla="*/ 0 h 900"/>
                      <a:gd name="T60" fmla="*/ 0 w 97"/>
                      <a:gd name="T61" fmla="*/ 0 h 900"/>
                      <a:gd name="T62" fmla="*/ 0 w 97"/>
                      <a:gd name="T63" fmla="*/ 0 h 900"/>
                      <a:gd name="T64" fmla="*/ 0 w 97"/>
                      <a:gd name="T65" fmla="*/ 0 h 900"/>
                      <a:gd name="T66" fmla="*/ 0 w 97"/>
                      <a:gd name="T67" fmla="*/ 0 h 9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7"/>
                      <a:gd name="T103" fmla="*/ 0 h 900"/>
                      <a:gd name="T104" fmla="*/ 97 w 97"/>
                      <a:gd name="T105" fmla="*/ 900 h 90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7" h="900">
                        <a:moveTo>
                          <a:pt x="74" y="0"/>
                        </a:moveTo>
                        <a:lnTo>
                          <a:pt x="87" y="24"/>
                        </a:lnTo>
                        <a:lnTo>
                          <a:pt x="97" y="68"/>
                        </a:lnTo>
                        <a:lnTo>
                          <a:pt x="92" y="87"/>
                        </a:lnTo>
                        <a:lnTo>
                          <a:pt x="66" y="100"/>
                        </a:lnTo>
                        <a:lnTo>
                          <a:pt x="50" y="112"/>
                        </a:lnTo>
                        <a:lnTo>
                          <a:pt x="50" y="147"/>
                        </a:lnTo>
                        <a:lnTo>
                          <a:pt x="62" y="181"/>
                        </a:lnTo>
                        <a:lnTo>
                          <a:pt x="79" y="204"/>
                        </a:lnTo>
                        <a:lnTo>
                          <a:pt x="81" y="247"/>
                        </a:lnTo>
                        <a:lnTo>
                          <a:pt x="72" y="262"/>
                        </a:lnTo>
                        <a:lnTo>
                          <a:pt x="56" y="281"/>
                        </a:lnTo>
                        <a:lnTo>
                          <a:pt x="53" y="310"/>
                        </a:lnTo>
                        <a:lnTo>
                          <a:pt x="62" y="337"/>
                        </a:lnTo>
                        <a:lnTo>
                          <a:pt x="74" y="360"/>
                        </a:lnTo>
                        <a:lnTo>
                          <a:pt x="81" y="397"/>
                        </a:lnTo>
                        <a:lnTo>
                          <a:pt x="81" y="418"/>
                        </a:lnTo>
                        <a:lnTo>
                          <a:pt x="68" y="442"/>
                        </a:lnTo>
                        <a:lnTo>
                          <a:pt x="47" y="462"/>
                        </a:lnTo>
                        <a:lnTo>
                          <a:pt x="47" y="481"/>
                        </a:lnTo>
                        <a:lnTo>
                          <a:pt x="53" y="537"/>
                        </a:lnTo>
                        <a:lnTo>
                          <a:pt x="74" y="560"/>
                        </a:lnTo>
                        <a:lnTo>
                          <a:pt x="87" y="584"/>
                        </a:lnTo>
                        <a:lnTo>
                          <a:pt x="81" y="612"/>
                        </a:lnTo>
                        <a:lnTo>
                          <a:pt x="50" y="631"/>
                        </a:lnTo>
                        <a:lnTo>
                          <a:pt x="35" y="650"/>
                        </a:lnTo>
                        <a:lnTo>
                          <a:pt x="31" y="684"/>
                        </a:lnTo>
                        <a:lnTo>
                          <a:pt x="47" y="729"/>
                        </a:lnTo>
                        <a:lnTo>
                          <a:pt x="60" y="773"/>
                        </a:lnTo>
                        <a:lnTo>
                          <a:pt x="60" y="797"/>
                        </a:lnTo>
                        <a:lnTo>
                          <a:pt x="53" y="831"/>
                        </a:lnTo>
                        <a:lnTo>
                          <a:pt x="35" y="837"/>
                        </a:lnTo>
                        <a:lnTo>
                          <a:pt x="23" y="862"/>
                        </a:lnTo>
                        <a:lnTo>
                          <a:pt x="23" y="891"/>
                        </a:lnTo>
                        <a:lnTo>
                          <a:pt x="0" y="900"/>
                        </a:lnTo>
                        <a:lnTo>
                          <a:pt x="10" y="868"/>
                        </a:lnTo>
                        <a:lnTo>
                          <a:pt x="29" y="831"/>
                        </a:lnTo>
                        <a:lnTo>
                          <a:pt x="35" y="805"/>
                        </a:lnTo>
                        <a:lnTo>
                          <a:pt x="35" y="755"/>
                        </a:lnTo>
                        <a:lnTo>
                          <a:pt x="23" y="712"/>
                        </a:lnTo>
                        <a:lnTo>
                          <a:pt x="18" y="679"/>
                        </a:lnTo>
                        <a:lnTo>
                          <a:pt x="16" y="644"/>
                        </a:lnTo>
                        <a:lnTo>
                          <a:pt x="37" y="616"/>
                        </a:lnTo>
                        <a:lnTo>
                          <a:pt x="50" y="597"/>
                        </a:lnTo>
                        <a:lnTo>
                          <a:pt x="42" y="560"/>
                        </a:lnTo>
                        <a:lnTo>
                          <a:pt x="23" y="531"/>
                        </a:lnTo>
                        <a:lnTo>
                          <a:pt x="18" y="505"/>
                        </a:lnTo>
                        <a:lnTo>
                          <a:pt x="16" y="468"/>
                        </a:lnTo>
                        <a:lnTo>
                          <a:pt x="24" y="444"/>
                        </a:lnTo>
                        <a:lnTo>
                          <a:pt x="42" y="418"/>
                        </a:lnTo>
                        <a:lnTo>
                          <a:pt x="53" y="400"/>
                        </a:lnTo>
                        <a:lnTo>
                          <a:pt x="53" y="381"/>
                        </a:lnTo>
                        <a:lnTo>
                          <a:pt x="42" y="360"/>
                        </a:lnTo>
                        <a:lnTo>
                          <a:pt x="29" y="318"/>
                        </a:lnTo>
                        <a:lnTo>
                          <a:pt x="29" y="292"/>
                        </a:lnTo>
                        <a:lnTo>
                          <a:pt x="35" y="266"/>
                        </a:lnTo>
                        <a:lnTo>
                          <a:pt x="47" y="247"/>
                        </a:lnTo>
                        <a:lnTo>
                          <a:pt x="50" y="229"/>
                        </a:lnTo>
                        <a:lnTo>
                          <a:pt x="47" y="205"/>
                        </a:lnTo>
                        <a:lnTo>
                          <a:pt x="31" y="173"/>
                        </a:lnTo>
                        <a:lnTo>
                          <a:pt x="23" y="150"/>
                        </a:lnTo>
                        <a:lnTo>
                          <a:pt x="24" y="110"/>
                        </a:lnTo>
                        <a:lnTo>
                          <a:pt x="37" y="94"/>
                        </a:lnTo>
                        <a:lnTo>
                          <a:pt x="53" y="68"/>
                        </a:lnTo>
                        <a:lnTo>
                          <a:pt x="62" y="47"/>
                        </a:lnTo>
                        <a:lnTo>
                          <a:pt x="56" y="29"/>
                        </a:lnTo>
                        <a:lnTo>
                          <a:pt x="60" y="10"/>
                        </a:lnTo>
                        <a:lnTo>
                          <a:pt x="7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 name="Freeform 401">
                    <a:extLst>
                      <a:ext uri="{FF2B5EF4-FFF2-40B4-BE49-F238E27FC236}">
                        <a16:creationId xmlns:a16="http://schemas.microsoft.com/office/drawing/2014/main" id="{FDC9C813-917E-4558-9768-E99A6DA69E09}"/>
                      </a:ext>
                    </a:extLst>
                  </p:cNvPr>
                  <p:cNvSpPr>
                    <a:spLocks/>
                  </p:cNvSpPr>
                  <p:nvPr/>
                </p:nvSpPr>
                <p:spPr bwMode="auto">
                  <a:xfrm>
                    <a:off x="4065" y="1093"/>
                    <a:ext cx="75" cy="65"/>
                  </a:xfrm>
                  <a:custGeom>
                    <a:avLst/>
                    <a:gdLst>
                      <a:gd name="T0" fmla="*/ 0 w 225"/>
                      <a:gd name="T1" fmla="*/ 0 h 193"/>
                      <a:gd name="T2" fmla="*/ 0 w 225"/>
                      <a:gd name="T3" fmla="*/ 0 h 193"/>
                      <a:gd name="T4" fmla="*/ 0 w 225"/>
                      <a:gd name="T5" fmla="*/ 0 h 193"/>
                      <a:gd name="T6" fmla="*/ 0 w 225"/>
                      <a:gd name="T7" fmla="*/ 0 h 193"/>
                      <a:gd name="T8" fmla="*/ 0 w 225"/>
                      <a:gd name="T9" fmla="*/ 0 h 193"/>
                      <a:gd name="T10" fmla="*/ 0 w 225"/>
                      <a:gd name="T11" fmla="*/ 0 h 193"/>
                      <a:gd name="T12" fmla="*/ 0 w 225"/>
                      <a:gd name="T13" fmla="*/ 0 h 193"/>
                      <a:gd name="T14" fmla="*/ 0 w 225"/>
                      <a:gd name="T15" fmla="*/ 0 h 193"/>
                      <a:gd name="T16" fmla="*/ 0 w 225"/>
                      <a:gd name="T17" fmla="*/ 0 h 1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5"/>
                      <a:gd name="T28" fmla="*/ 0 h 193"/>
                      <a:gd name="T29" fmla="*/ 225 w 225"/>
                      <a:gd name="T30" fmla="*/ 193 h 19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5" h="193">
                        <a:moveTo>
                          <a:pt x="225" y="156"/>
                        </a:moveTo>
                        <a:lnTo>
                          <a:pt x="156" y="100"/>
                        </a:lnTo>
                        <a:lnTo>
                          <a:pt x="99" y="50"/>
                        </a:lnTo>
                        <a:lnTo>
                          <a:pt x="48" y="0"/>
                        </a:lnTo>
                        <a:lnTo>
                          <a:pt x="0" y="0"/>
                        </a:lnTo>
                        <a:lnTo>
                          <a:pt x="112" y="81"/>
                        </a:lnTo>
                        <a:lnTo>
                          <a:pt x="166" y="130"/>
                        </a:lnTo>
                        <a:lnTo>
                          <a:pt x="212" y="193"/>
                        </a:lnTo>
                        <a:lnTo>
                          <a:pt x="225"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 name="Freeform 402">
                    <a:extLst>
                      <a:ext uri="{FF2B5EF4-FFF2-40B4-BE49-F238E27FC236}">
                        <a16:creationId xmlns:a16="http://schemas.microsoft.com/office/drawing/2014/main" id="{08E7057F-1CB6-485C-81D7-6EFD0FBA4BAD}"/>
                      </a:ext>
                    </a:extLst>
                  </p:cNvPr>
                  <p:cNvSpPr>
                    <a:spLocks/>
                  </p:cNvSpPr>
                  <p:nvPr/>
                </p:nvSpPr>
                <p:spPr bwMode="auto">
                  <a:xfrm>
                    <a:off x="4065" y="1130"/>
                    <a:ext cx="65" cy="53"/>
                  </a:xfrm>
                  <a:custGeom>
                    <a:avLst/>
                    <a:gdLst>
                      <a:gd name="T0" fmla="*/ 0 w 195"/>
                      <a:gd name="T1" fmla="*/ 0 h 159"/>
                      <a:gd name="T2" fmla="*/ 0 w 195"/>
                      <a:gd name="T3" fmla="*/ 0 h 159"/>
                      <a:gd name="T4" fmla="*/ 0 w 195"/>
                      <a:gd name="T5" fmla="*/ 0 h 159"/>
                      <a:gd name="T6" fmla="*/ 0 w 195"/>
                      <a:gd name="T7" fmla="*/ 0 h 159"/>
                      <a:gd name="T8" fmla="*/ 0 w 195"/>
                      <a:gd name="T9" fmla="*/ 0 h 159"/>
                      <a:gd name="T10" fmla="*/ 0 w 195"/>
                      <a:gd name="T11" fmla="*/ 0 h 159"/>
                      <a:gd name="T12" fmla="*/ 0 w 195"/>
                      <a:gd name="T13" fmla="*/ 0 h 159"/>
                      <a:gd name="T14" fmla="*/ 0 w 195"/>
                      <a:gd name="T15" fmla="*/ 0 h 159"/>
                      <a:gd name="T16" fmla="*/ 0 w 195"/>
                      <a:gd name="T17" fmla="*/ 0 h 159"/>
                      <a:gd name="T18" fmla="*/ 0 w 195"/>
                      <a:gd name="T19" fmla="*/ 0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5"/>
                      <a:gd name="T31" fmla="*/ 0 h 159"/>
                      <a:gd name="T32" fmla="*/ 195 w 195"/>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5" h="159">
                        <a:moveTo>
                          <a:pt x="195" y="100"/>
                        </a:moveTo>
                        <a:lnTo>
                          <a:pt x="144" y="82"/>
                        </a:lnTo>
                        <a:lnTo>
                          <a:pt x="107" y="50"/>
                        </a:lnTo>
                        <a:lnTo>
                          <a:pt x="39" y="0"/>
                        </a:lnTo>
                        <a:lnTo>
                          <a:pt x="0" y="0"/>
                        </a:lnTo>
                        <a:lnTo>
                          <a:pt x="89" y="50"/>
                        </a:lnTo>
                        <a:lnTo>
                          <a:pt x="122" y="84"/>
                        </a:lnTo>
                        <a:lnTo>
                          <a:pt x="195" y="159"/>
                        </a:lnTo>
                        <a:lnTo>
                          <a:pt x="191" y="113"/>
                        </a:lnTo>
                        <a:lnTo>
                          <a:pt x="195"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 name="Freeform 403">
                    <a:extLst>
                      <a:ext uri="{FF2B5EF4-FFF2-40B4-BE49-F238E27FC236}">
                        <a16:creationId xmlns:a16="http://schemas.microsoft.com/office/drawing/2014/main" id="{DF200A1B-8379-4E32-9910-F77CC98EBEFA}"/>
                      </a:ext>
                    </a:extLst>
                  </p:cNvPr>
                  <p:cNvSpPr>
                    <a:spLocks/>
                  </p:cNvSpPr>
                  <p:nvPr/>
                </p:nvSpPr>
                <p:spPr bwMode="auto">
                  <a:xfrm>
                    <a:off x="4055" y="1161"/>
                    <a:ext cx="76" cy="83"/>
                  </a:xfrm>
                  <a:custGeom>
                    <a:avLst/>
                    <a:gdLst>
                      <a:gd name="T0" fmla="*/ 0 w 229"/>
                      <a:gd name="T1" fmla="*/ 0 h 247"/>
                      <a:gd name="T2" fmla="*/ 0 w 229"/>
                      <a:gd name="T3" fmla="*/ 0 h 247"/>
                      <a:gd name="T4" fmla="*/ 0 w 229"/>
                      <a:gd name="T5" fmla="*/ 0 h 247"/>
                      <a:gd name="T6" fmla="*/ 0 w 229"/>
                      <a:gd name="T7" fmla="*/ 0 h 247"/>
                      <a:gd name="T8" fmla="*/ 0 w 229"/>
                      <a:gd name="T9" fmla="*/ 0 h 247"/>
                      <a:gd name="T10" fmla="*/ 0 w 229"/>
                      <a:gd name="T11" fmla="*/ 0 h 247"/>
                      <a:gd name="T12" fmla="*/ 0 w 229"/>
                      <a:gd name="T13" fmla="*/ 0 h 247"/>
                      <a:gd name="T14" fmla="*/ 0 w 229"/>
                      <a:gd name="T15" fmla="*/ 0 h 247"/>
                      <a:gd name="T16" fmla="*/ 0 w 229"/>
                      <a:gd name="T17" fmla="*/ 0 h 247"/>
                      <a:gd name="T18" fmla="*/ 0 w 229"/>
                      <a:gd name="T19" fmla="*/ 0 h 247"/>
                      <a:gd name="T20" fmla="*/ 0 w 229"/>
                      <a:gd name="T21" fmla="*/ 0 h 247"/>
                      <a:gd name="T22" fmla="*/ 0 w 229"/>
                      <a:gd name="T23" fmla="*/ 0 h 247"/>
                      <a:gd name="T24" fmla="*/ 0 w 229"/>
                      <a:gd name="T25" fmla="*/ 0 h 247"/>
                      <a:gd name="T26" fmla="*/ 0 w 229"/>
                      <a:gd name="T27" fmla="*/ 0 h 2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9"/>
                      <a:gd name="T43" fmla="*/ 0 h 247"/>
                      <a:gd name="T44" fmla="*/ 229 w 229"/>
                      <a:gd name="T45" fmla="*/ 247 h 24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9" h="247">
                        <a:moveTo>
                          <a:pt x="225" y="184"/>
                        </a:moveTo>
                        <a:lnTo>
                          <a:pt x="162" y="128"/>
                        </a:lnTo>
                        <a:lnTo>
                          <a:pt x="137" y="90"/>
                        </a:lnTo>
                        <a:lnTo>
                          <a:pt x="87" y="53"/>
                        </a:lnTo>
                        <a:lnTo>
                          <a:pt x="43" y="19"/>
                        </a:lnTo>
                        <a:lnTo>
                          <a:pt x="12" y="0"/>
                        </a:lnTo>
                        <a:lnTo>
                          <a:pt x="0" y="0"/>
                        </a:lnTo>
                        <a:lnTo>
                          <a:pt x="0" y="19"/>
                        </a:lnTo>
                        <a:lnTo>
                          <a:pt x="37" y="45"/>
                        </a:lnTo>
                        <a:lnTo>
                          <a:pt x="106" y="88"/>
                        </a:lnTo>
                        <a:lnTo>
                          <a:pt x="156" y="139"/>
                        </a:lnTo>
                        <a:lnTo>
                          <a:pt x="191" y="195"/>
                        </a:lnTo>
                        <a:lnTo>
                          <a:pt x="229" y="247"/>
                        </a:lnTo>
                        <a:lnTo>
                          <a:pt x="225" y="1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 name="Freeform 404">
                    <a:extLst>
                      <a:ext uri="{FF2B5EF4-FFF2-40B4-BE49-F238E27FC236}">
                        <a16:creationId xmlns:a16="http://schemas.microsoft.com/office/drawing/2014/main" id="{87B39DEF-97BA-4389-B08D-F3CC82104032}"/>
                      </a:ext>
                    </a:extLst>
                  </p:cNvPr>
                  <p:cNvSpPr>
                    <a:spLocks/>
                  </p:cNvSpPr>
                  <p:nvPr/>
                </p:nvSpPr>
                <p:spPr bwMode="auto">
                  <a:xfrm>
                    <a:off x="4062" y="1229"/>
                    <a:ext cx="60" cy="48"/>
                  </a:xfrm>
                  <a:custGeom>
                    <a:avLst/>
                    <a:gdLst>
                      <a:gd name="T0" fmla="*/ 0 w 178"/>
                      <a:gd name="T1" fmla="*/ 0 h 144"/>
                      <a:gd name="T2" fmla="*/ 0 w 178"/>
                      <a:gd name="T3" fmla="*/ 0 h 144"/>
                      <a:gd name="T4" fmla="*/ 0 w 178"/>
                      <a:gd name="T5" fmla="*/ 0 h 144"/>
                      <a:gd name="T6" fmla="*/ 0 w 178"/>
                      <a:gd name="T7" fmla="*/ 0 h 144"/>
                      <a:gd name="T8" fmla="*/ 0 w 178"/>
                      <a:gd name="T9" fmla="*/ 0 h 144"/>
                      <a:gd name="T10" fmla="*/ 0 w 178"/>
                      <a:gd name="T11" fmla="*/ 0 h 144"/>
                      <a:gd name="T12" fmla="*/ 0 w 178"/>
                      <a:gd name="T13" fmla="*/ 0 h 144"/>
                      <a:gd name="T14" fmla="*/ 0 w 178"/>
                      <a:gd name="T15" fmla="*/ 0 h 144"/>
                      <a:gd name="T16" fmla="*/ 0 w 178"/>
                      <a:gd name="T17" fmla="*/ 0 h 144"/>
                      <a:gd name="T18" fmla="*/ 0 w 178"/>
                      <a:gd name="T19" fmla="*/ 0 h 144"/>
                      <a:gd name="T20" fmla="*/ 0 w 178"/>
                      <a:gd name="T21" fmla="*/ 0 h 144"/>
                      <a:gd name="T22" fmla="*/ 0 w 178"/>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8"/>
                      <a:gd name="T37" fmla="*/ 0 h 144"/>
                      <a:gd name="T38" fmla="*/ 178 w 178"/>
                      <a:gd name="T39" fmla="*/ 144 h 1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8" h="144">
                        <a:moveTo>
                          <a:pt x="178" y="118"/>
                        </a:moveTo>
                        <a:lnTo>
                          <a:pt x="128" y="65"/>
                        </a:lnTo>
                        <a:lnTo>
                          <a:pt x="76" y="31"/>
                        </a:lnTo>
                        <a:lnTo>
                          <a:pt x="32" y="8"/>
                        </a:lnTo>
                        <a:lnTo>
                          <a:pt x="0" y="0"/>
                        </a:lnTo>
                        <a:lnTo>
                          <a:pt x="20" y="31"/>
                        </a:lnTo>
                        <a:lnTo>
                          <a:pt x="76" y="62"/>
                        </a:lnTo>
                        <a:lnTo>
                          <a:pt x="120" y="108"/>
                        </a:lnTo>
                        <a:lnTo>
                          <a:pt x="141" y="138"/>
                        </a:lnTo>
                        <a:lnTo>
                          <a:pt x="160" y="144"/>
                        </a:lnTo>
                        <a:lnTo>
                          <a:pt x="177" y="133"/>
                        </a:lnTo>
                        <a:lnTo>
                          <a:pt x="178"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9" name="Freeform 405">
                    <a:extLst>
                      <a:ext uri="{FF2B5EF4-FFF2-40B4-BE49-F238E27FC236}">
                        <a16:creationId xmlns:a16="http://schemas.microsoft.com/office/drawing/2014/main" id="{DD1949C1-B386-4195-8150-16E999900E9C}"/>
                      </a:ext>
                    </a:extLst>
                  </p:cNvPr>
                  <p:cNvSpPr>
                    <a:spLocks/>
                  </p:cNvSpPr>
                  <p:nvPr/>
                </p:nvSpPr>
                <p:spPr bwMode="auto">
                  <a:xfrm>
                    <a:off x="4055" y="1262"/>
                    <a:ext cx="66" cy="60"/>
                  </a:xfrm>
                  <a:custGeom>
                    <a:avLst/>
                    <a:gdLst>
                      <a:gd name="T0" fmla="*/ 0 w 197"/>
                      <a:gd name="T1" fmla="*/ 0 h 179"/>
                      <a:gd name="T2" fmla="*/ 0 w 197"/>
                      <a:gd name="T3" fmla="*/ 0 h 179"/>
                      <a:gd name="T4" fmla="*/ 0 w 197"/>
                      <a:gd name="T5" fmla="*/ 0 h 179"/>
                      <a:gd name="T6" fmla="*/ 0 w 197"/>
                      <a:gd name="T7" fmla="*/ 0 h 179"/>
                      <a:gd name="T8" fmla="*/ 0 w 197"/>
                      <a:gd name="T9" fmla="*/ 0 h 179"/>
                      <a:gd name="T10" fmla="*/ 0 w 197"/>
                      <a:gd name="T11" fmla="*/ 0 h 179"/>
                      <a:gd name="T12" fmla="*/ 0 w 197"/>
                      <a:gd name="T13" fmla="*/ 0 h 179"/>
                      <a:gd name="T14" fmla="*/ 0 w 197"/>
                      <a:gd name="T15" fmla="*/ 0 h 179"/>
                      <a:gd name="T16" fmla="*/ 0 w 197"/>
                      <a:gd name="T17" fmla="*/ 0 h 179"/>
                      <a:gd name="T18" fmla="*/ 0 w 197"/>
                      <a:gd name="T19" fmla="*/ 0 h 179"/>
                      <a:gd name="T20" fmla="*/ 0 w 197"/>
                      <a:gd name="T21" fmla="*/ 0 h 179"/>
                      <a:gd name="T22" fmla="*/ 0 w 197"/>
                      <a:gd name="T23" fmla="*/ 0 h 1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7"/>
                      <a:gd name="T37" fmla="*/ 0 h 179"/>
                      <a:gd name="T38" fmla="*/ 197 w 197"/>
                      <a:gd name="T39" fmla="*/ 179 h 1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7" h="179">
                        <a:moveTo>
                          <a:pt x="197" y="166"/>
                        </a:moveTo>
                        <a:lnTo>
                          <a:pt x="146" y="112"/>
                        </a:lnTo>
                        <a:lnTo>
                          <a:pt x="83" y="47"/>
                        </a:lnTo>
                        <a:lnTo>
                          <a:pt x="46" y="16"/>
                        </a:lnTo>
                        <a:lnTo>
                          <a:pt x="17" y="0"/>
                        </a:lnTo>
                        <a:lnTo>
                          <a:pt x="0" y="10"/>
                        </a:lnTo>
                        <a:lnTo>
                          <a:pt x="33" y="37"/>
                        </a:lnTo>
                        <a:lnTo>
                          <a:pt x="90" y="94"/>
                        </a:lnTo>
                        <a:lnTo>
                          <a:pt x="142" y="150"/>
                        </a:lnTo>
                        <a:lnTo>
                          <a:pt x="177" y="179"/>
                        </a:lnTo>
                        <a:lnTo>
                          <a:pt x="186" y="179"/>
                        </a:lnTo>
                        <a:lnTo>
                          <a:pt x="197" y="1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 name="Freeform 406">
                    <a:extLst>
                      <a:ext uri="{FF2B5EF4-FFF2-40B4-BE49-F238E27FC236}">
                        <a16:creationId xmlns:a16="http://schemas.microsoft.com/office/drawing/2014/main" id="{70F5F3FA-6889-47DC-9C0A-20AB49068668}"/>
                      </a:ext>
                    </a:extLst>
                  </p:cNvPr>
                  <p:cNvSpPr>
                    <a:spLocks/>
                  </p:cNvSpPr>
                  <p:nvPr/>
                </p:nvSpPr>
                <p:spPr bwMode="auto">
                  <a:xfrm>
                    <a:off x="4063" y="1312"/>
                    <a:ext cx="46" cy="47"/>
                  </a:xfrm>
                  <a:custGeom>
                    <a:avLst/>
                    <a:gdLst>
                      <a:gd name="T0" fmla="*/ 0 w 139"/>
                      <a:gd name="T1" fmla="*/ 0 h 141"/>
                      <a:gd name="T2" fmla="*/ 0 w 139"/>
                      <a:gd name="T3" fmla="*/ 0 h 141"/>
                      <a:gd name="T4" fmla="*/ 0 w 139"/>
                      <a:gd name="T5" fmla="*/ 0 h 141"/>
                      <a:gd name="T6" fmla="*/ 0 w 139"/>
                      <a:gd name="T7" fmla="*/ 0 h 141"/>
                      <a:gd name="T8" fmla="*/ 0 w 139"/>
                      <a:gd name="T9" fmla="*/ 0 h 141"/>
                      <a:gd name="T10" fmla="*/ 0 w 139"/>
                      <a:gd name="T11" fmla="*/ 0 h 141"/>
                      <a:gd name="T12" fmla="*/ 0 w 139"/>
                      <a:gd name="T13" fmla="*/ 0 h 141"/>
                      <a:gd name="T14" fmla="*/ 0 w 139"/>
                      <a:gd name="T15" fmla="*/ 0 h 141"/>
                      <a:gd name="T16" fmla="*/ 0 w 139"/>
                      <a:gd name="T17" fmla="*/ 0 h 1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41"/>
                      <a:gd name="T29" fmla="*/ 139 w 139"/>
                      <a:gd name="T30" fmla="*/ 141 h 1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41">
                        <a:moveTo>
                          <a:pt x="137" y="118"/>
                        </a:moveTo>
                        <a:lnTo>
                          <a:pt x="80" y="36"/>
                        </a:lnTo>
                        <a:lnTo>
                          <a:pt x="25" y="4"/>
                        </a:lnTo>
                        <a:lnTo>
                          <a:pt x="0" y="0"/>
                        </a:lnTo>
                        <a:lnTo>
                          <a:pt x="6" y="16"/>
                        </a:lnTo>
                        <a:lnTo>
                          <a:pt x="69" y="62"/>
                        </a:lnTo>
                        <a:lnTo>
                          <a:pt x="130" y="136"/>
                        </a:lnTo>
                        <a:lnTo>
                          <a:pt x="139" y="141"/>
                        </a:lnTo>
                        <a:lnTo>
                          <a:pt x="137"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 name="Freeform 407">
                    <a:extLst>
                      <a:ext uri="{FF2B5EF4-FFF2-40B4-BE49-F238E27FC236}">
                        <a16:creationId xmlns:a16="http://schemas.microsoft.com/office/drawing/2014/main" id="{5E557FA6-07C1-4A08-83DC-AD3DE81CCB45}"/>
                      </a:ext>
                    </a:extLst>
                  </p:cNvPr>
                  <p:cNvSpPr>
                    <a:spLocks/>
                  </p:cNvSpPr>
                  <p:nvPr/>
                </p:nvSpPr>
                <p:spPr bwMode="auto">
                  <a:xfrm>
                    <a:off x="4065" y="1358"/>
                    <a:ext cx="31" cy="36"/>
                  </a:xfrm>
                  <a:custGeom>
                    <a:avLst/>
                    <a:gdLst>
                      <a:gd name="T0" fmla="*/ 0 w 93"/>
                      <a:gd name="T1" fmla="*/ 0 h 107"/>
                      <a:gd name="T2" fmla="*/ 0 w 93"/>
                      <a:gd name="T3" fmla="*/ 0 h 107"/>
                      <a:gd name="T4" fmla="*/ 0 w 93"/>
                      <a:gd name="T5" fmla="*/ 0 h 107"/>
                      <a:gd name="T6" fmla="*/ 0 w 93"/>
                      <a:gd name="T7" fmla="*/ 0 h 107"/>
                      <a:gd name="T8" fmla="*/ 0 w 93"/>
                      <a:gd name="T9" fmla="*/ 0 h 107"/>
                      <a:gd name="T10" fmla="*/ 0 w 93"/>
                      <a:gd name="T11" fmla="*/ 0 h 107"/>
                      <a:gd name="T12" fmla="*/ 0 w 93"/>
                      <a:gd name="T13" fmla="*/ 0 h 107"/>
                      <a:gd name="T14" fmla="*/ 0 w 93"/>
                      <a:gd name="T15" fmla="*/ 0 h 107"/>
                      <a:gd name="T16" fmla="*/ 0 w 93"/>
                      <a:gd name="T17" fmla="*/ 0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3"/>
                      <a:gd name="T28" fmla="*/ 0 h 107"/>
                      <a:gd name="T29" fmla="*/ 93 w 93"/>
                      <a:gd name="T30" fmla="*/ 107 h 1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3" h="107">
                        <a:moveTo>
                          <a:pt x="89" y="81"/>
                        </a:moveTo>
                        <a:lnTo>
                          <a:pt x="43" y="19"/>
                        </a:lnTo>
                        <a:lnTo>
                          <a:pt x="3" y="0"/>
                        </a:lnTo>
                        <a:lnTo>
                          <a:pt x="0" y="19"/>
                        </a:lnTo>
                        <a:lnTo>
                          <a:pt x="19" y="50"/>
                        </a:lnTo>
                        <a:lnTo>
                          <a:pt x="69" y="92"/>
                        </a:lnTo>
                        <a:lnTo>
                          <a:pt x="83" y="107"/>
                        </a:lnTo>
                        <a:lnTo>
                          <a:pt x="93" y="100"/>
                        </a:lnTo>
                        <a:lnTo>
                          <a:pt x="89"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2" name="Freeform 408">
                    <a:extLst>
                      <a:ext uri="{FF2B5EF4-FFF2-40B4-BE49-F238E27FC236}">
                        <a16:creationId xmlns:a16="http://schemas.microsoft.com/office/drawing/2014/main" id="{41A0192A-6533-4BDB-B6D7-7F8761FC08C6}"/>
                      </a:ext>
                    </a:extLst>
                  </p:cNvPr>
                  <p:cNvSpPr>
                    <a:spLocks/>
                  </p:cNvSpPr>
                  <p:nvPr/>
                </p:nvSpPr>
                <p:spPr bwMode="auto">
                  <a:xfrm>
                    <a:off x="4067" y="1405"/>
                    <a:ext cx="40" cy="41"/>
                  </a:xfrm>
                  <a:custGeom>
                    <a:avLst/>
                    <a:gdLst>
                      <a:gd name="T0" fmla="*/ 0 w 119"/>
                      <a:gd name="T1" fmla="*/ 0 h 121"/>
                      <a:gd name="T2" fmla="*/ 0 w 119"/>
                      <a:gd name="T3" fmla="*/ 0 h 121"/>
                      <a:gd name="T4" fmla="*/ 0 w 119"/>
                      <a:gd name="T5" fmla="*/ 0 h 121"/>
                      <a:gd name="T6" fmla="*/ 0 w 119"/>
                      <a:gd name="T7" fmla="*/ 0 h 121"/>
                      <a:gd name="T8" fmla="*/ 0 w 119"/>
                      <a:gd name="T9" fmla="*/ 0 h 121"/>
                      <a:gd name="T10" fmla="*/ 0 w 119"/>
                      <a:gd name="T11" fmla="*/ 0 h 121"/>
                      <a:gd name="T12" fmla="*/ 0 w 119"/>
                      <a:gd name="T13" fmla="*/ 0 h 121"/>
                      <a:gd name="T14" fmla="*/ 0 w 119"/>
                      <a:gd name="T15" fmla="*/ 0 h 121"/>
                      <a:gd name="T16" fmla="*/ 0 w 119"/>
                      <a:gd name="T17" fmla="*/ 0 h 1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9"/>
                      <a:gd name="T28" fmla="*/ 0 h 121"/>
                      <a:gd name="T29" fmla="*/ 119 w 119"/>
                      <a:gd name="T30" fmla="*/ 121 h 1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9" h="121">
                        <a:moveTo>
                          <a:pt x="119" y="121"/>
                        </a:moveTo>
                        <a:lnTo>
                          <a:pt x="103" y="102"/>
                        </a:lnTo>
                        <a:lnTo>
                          <a:pt x="69" y="52"/>
                        </a:lnTo>
                        <a:lnTo>
                          <a:pt x="21" y="0"/>
                        </a:lnTo>
                        <a:lnTo>
                          <a:pt x="0" y="0"/>
                        </a:lnTo>
                        <a:lnTo>
                          <a:pt x="8" y="18"/>
                        </a:lnTo>
                        <a:lnTo>
                          <a:pt x="46" y="68"/>
                        </a:lnTo>
                        <a:lnTo>
                          <a:pt x="83" y="118"/>
                        </a:lnTo>
                        <a:lnTo>
                          <a:pt x="119" y="1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3" name="Freeform 409">
                    <a:extLst>
                      <a:ext uri="{FF2B5EF4-FFF2-40B4-BE49-F238E27FC236}">
                        <a16:creationId xmlns:a16="http://schemas.microsoft.com/office/drawing/2014/main" id="{CF0A0D6A-DD04-4007-98A4-B2B01D7A3D1E}"/>
                      </a:ext>
                    </a:extLst>
                  </p:cNvPr>
                  <p:cNvSpPr>
                    <a:spLocks/>
                  </p:cNvSpPr>
                  <p:nvPr/>
                </p:nvSpPr>
                <p:spPr bwMode="auto">
                  <a:xfrm>
                    <a:off x="4121" y="1070"/>
                    <a:ext cx="121" cy="448"/>
                  </a:xfrm>
                  <a:custGeom>
                    <a:avLst/>
                    <a:gdLst>
                      <a:gd name="T0" fmla="*/ 0 w 363"/>
                      <a:gd name="T1" fmla="*/ 0 h 1345"/>
                      <a:gd name="T2" fmla="*/ 0 w 363"/>
                      <a:gd name="T3" fmla="*/ 0 h 1345"/>
                      <a:gd name="T4" fmla="*/ 0 w 363"/>
                      <a:gd name="T5" fmla="*/ 0 h 1345"/>
                      <a:gd name="T6" fmla="*/ 0 w 363"/>
                      <a:gd name="T7" fmla="*/ 0 h 1345"/>
                      <a:gd name="T8" fmla="*/ 0 w 363"/>
                      <a:gd name="T9" fmla="*/ 0 h 1345"/>
                      <a:gd name="T10" fmla="*/ 0 w 363"/>
                      <a:gd name="T11" fmla="*/ 0 h 1345"/>
                      <a:gd name="T12" fmla="*/ 0 w 363"/>
                      <a:gd name="T13" fmla="*/ 0 h 1345"/>
                      <a:gd name="T14" fmla="*/ 0 w 363"/>
                      <a:gd name="T15" fmla="*/ 0 h 1345"/>
                      <a:gd name="T16" fmla="*/ 0 w 363"/>
                      <a:gd name="T17" fmla="*/ 0 h 1345"/>
                      <a:gd name="T18" fmla="*/ 0 w 363"/>
                      <a:gd name="T19" fmla="*/ 0 h 1345"/>
                      <a:gd name="T20" fmla="*/ 0 w 363"/>
                      <a:gd name="T21" fmla="*/ 0 h 1345"/>
                      <a:gd name="T22" fmla="*/ 0 w 363"/>
                      <a:gd name="T23" fmla="*/ 0 h 1345"/>
                      <a:gd name="T24" fmla="*/ 0 w 363"/>
                      <a:gd name="T25" fmla="*/ 0 h 1345"/>
                      <a:gd name="T26" fmla="*/ 0 w 363"/>
                      <a:gd name="T27" fmla="*/ 0 h 1345"/>
                      <a:gd name="T28" fmla="*/ 0 w 363"/>
                      <a:gd name="T29" fmla="*/ 0 h 1345"/>
                      <a:gd name="T30" fmla="*/ 0 w 363"/>
                      <a:gd name="T31" fmla="*/ 0 h 1345"/>
                      <a:gd name="T32" fmla="*/ 0 w 363"/>
                      <a:gd name="T33" fmla="*/ 0 h 1345"/>
                      <a:gd name="T34" fmla="*/ 0 w 363"/>
                      <a:gd name="T35" fmla="*/ 0 h 1345"/>
                      <a:gd name="T36" fmla="*/ 0 w 363"/>
                      <a:gd name="T37" fmla="*/ 0 h 1345"/>
                      <a:gd name="T38" fmla="*/ 0 w 363"/>
                      <a:gd name="T39" fmla="*/ 0 h 1345"/>
                      <a:gd name="T40" fmla="*/ 0 w 363"/>
                      <a:gd name="T41" fmla="*/ 0 h 1345"/>
                      <a:gd name="T42" fmla="*/ 0 w 363"/>
                      <a:gd name="T43" fmla="*/ 0 h 1345"/>
                      <a:gd name="T44" fmla="*/ 0 w 363"/>
                      <a:gd name="T45" fmla="*/ 0 h 1345"/>
                      <a:gd name="T46" fmla="*/ 0 w 363"/>
                      <a:gd name="T47" fmla="*/ 0 h 1345"/>
                      <a:gd name="T48" fmla="*/ 0 w 363"/>
                      <a:gd name="T49" fmla="*/ 0 h 1345"/>
                      <a:gd name="T50" fmla="*/ 0 w 363"/>
                      <a:gd name="T51" fmla="*/ 0 h 1345"/>
                      <a:gd name="T52" fmla="*/ 0 w 363"/>
                      <a:gd name="T53" fmla="*/ 0 h 1345"/>
                      <a:gd name="T54" fmla="*/ 0 w 363"/>
                      <a:gd name="T55" fmla="*/ 0 h 1345"/>
                      <a:gd name="T56" fmla="*/ 0 w 363"/>
                      <a:gd name="T57" fmla="*/ 0 h 1345"/>
                      <a:gd name="T58" fmla="*/ 0 w 363"/>
                      <a:gd name="T59" fmla="*/ 0 h 1345"/>
                      <a:gd name="T60" fmla="*/ 0 w 363"/>
                      <a:gd name="T61" fmla="*/ 0 h 1345"/>
                      <a:gd name="T62" fmla="*/ 0 w 363"/>
                      <a:gd name="T63" fmla="*/ 0 h 1345"/>
                      <a:gd name="T64" fmla="*/ 0 w 363"/>
                      <a:gd name="T65" fmla="*/ 0 h 1345"/>
                      <a:gd name="T66" fmla="*/ 0 w 363"/>
                      <a:gd name="T67" fmla="*/ 0 h 1345"/>
                      <a:gd name="T68" fmla="*/ 0 w 363"/>
                      <a:gd name="T69" fmla="*/ 0 h 1345"/>
                      <a:gd name="T70" fmla="*/ 0 w 363"/>
                      <a:gd name="T71" fmla="*/ 0 h 1345"/>
                      <a:gd name="T72" fmla="*/ 0 w 363"/>
                      <a:gd name="T73" fmla="*/ 0 h 1345"/>
                      <a:gd name="T74" fmla="*/ 0 w 363"/>
                      <a:gd name="T75" fmla="*/ 0 h 1345"/>
                      <a:gd name="T76" fmla="*/ 0 w 363"/>
                      <a:gd name="T77" fmla="*/ 0 h 1345"/>
                      <a:gd name="T78" fmla="*/ 0 w 363"/>
                      <a:gd name="T79" fmla="*/ 0 h 1345"/>
                      <a:gd name="T80" fmla="*/ 0 w 363"/>
                      <a:gd name="T81" fmla="*/ 0 h 1345"/>
                      <a:gd name="T82" fmla="*/ 0 w 363"/>
                      <a:gd name="T83" fmla="*/ 0 h 1345"/>
                      <a:gd name="T84" fmla="*/ 0 w 363"/>
                      <a:gd name="T85" fmla="*/ 0 h 1345"/>
                      <a:gd name="T86" fmla="*/ 0 w 363"/>
                      <a:gd name="T87" fmla="*/ 0 h 1345"/>
                      <a:gd name="T88" fmla="*/ 0 w 363"/>
                      <a:gd name="T89" fmla="*/ 0 h 1345"/>
                      <a:gd name="T90" fmla="*/ 0 w 363"/>
                      <a:gd name="T91" fmla="*/ 0 h 134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3"/>
                      <a:gd name="T139" fmla="*/ 0 h 1345"/>
                      <a:gd name="T140" fmla="*/ 363 w 363"/>
                      <a:gd name="T141" fmla="*/ 1345 h 134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3" h="1345">
                        <a:moveTo>
                          <a:pt x="65" y="127"/>
                        </a:moveTo>
                        <a:lnTo>
                          <a:pt x="52" y="164"/>
                        </a:lnTo>
                        <a:lnTo>
                          <a:pt x="63" y="201"/>
                        </a:lnTo>
                        <a:lnTo>
                          <a:pt x="65" y="238"/>
                        </a:lnTo>
                        <a:lnTo>
                          <a:pt x="52" y="262"/>
                        </a:lnTo>
                        <a:lnTo>
                          <a:pt x="34" y="288"/>
                        </a:lnTo>
                        <a:lnTo>
                          <a:pt x="26" y="330"/>
                        </a:lnTo>
                        <a:lnTo>
                          <a:pt x="37" y="358"/>
                        </a:lnTo>
                        <a:lnTo>
                          <a:pt x="56" y="388"/>
                        </a:lnTo>
                        <a:lnTo>
                          <a:pt x="56" y="414"/>
                        </a:lnTo>
                        <a:lnTo>
                          <a:pt x="44" y="438"/>
                        </a:lnTo>
                        <a:lnTo>
                          <a:pt x="27" y="470"/>
                        </a:lnTo>
                        <a:lnTo>
                          <a:pt x="34" y="501"/>
                        </a:lnTo>
                        <a:lnTo>
                          <a:pt x="58" y="567"/>
                        </a:lnTo>
                        <a:lnTo>
                          <a:pt x="56" y="595"/>
                        </a:lnTo>
                        <a:lnTo>
                          <a:pt x="21" y="649"/>
                        </a:lnTo>
                        <a:lnTo>
                          <a:pt x="21" y="695"/>
                        </a:lnTo>
                        <a:lnTo>
                          <a:pt x="40" y="730"/>
                        </a:lnTo>
                        <a:lnTo>
                          <a:pt x="52" y="761"/>
                        </a:lnTo>
                        <a:lnTo>
                          <a:pt x="50" y="788"/>
                        </a:lnTo>
                        <a:lnTo>
                          <a:pt x="19" y="817"/>
                        </a:lnTo>
                        <a:lnTo>
                          <a:pt x="13" y="838"/>
                        </a:lnTo>
                        <a:lnTo>
                          <a:pt x="19" y="888"/>
                        </a:lnTo>
                        <a:lnTo>
                          <a:pt x="34" y="943"/>
                        </a:lnTo>
                        <a:lnTo>
                          <a:pt x="34" y="974"/>
                        </a:lnTo>
                        <a:lnTo>
                          <a:pt x="31" y="999"/>
                        </a:lnTo>
                        <a:lnTo>
                          <a:pt x="8" y="1036"/>
                        </a:lnTo>
                        <a:lnTo>
                          <a:pt x="0" y="1067"/>
                        </a:lnTo>
                        <a:lnTo>
                          <a:pt x="2" y="1101"/>
                        </a:lnTo>
                        <a:lnTo>
                          <a:pt x="19" y="1125"/>
                        </a:lnTo>
                        <a:lnTo>
                          <a:pt x="37" y="1149"/>
                        </a:lnTo>
                        <a:lnTo>
                          <a:pt x="21" y="1180"/>
                        </a:lnTo>
                        <a:lnTo>
                          <a:pt x="13" y="1211"/>
                        </a:lnTo>
                        <a:lnTo>
                          <a:pt x="27" y="1236"/>
                        </a:lnTo>
                        <a:lnTo>
                          <a:pt x="50" y="1254"/>
                        </a:lnTo>
                        <a:lnTo>
                          <a:pt x="52" y="1286"/>
                        </a:lnTo>
                        <a:lnTo>
                          <a:pt x="52" y="1311"/>
                        </a:lnTo>
                        <a:lnTo>
                          <a:pt x="56" y="1345"/>
                        </a:lnTo>
                        <a:lnTo>
                          <a:pt x="95" y="1317"/>
                        </a:lnTo>
                        <a:lnTo>
                          <a:pt x="137" y="1295"/>
                        </a:lnTo>
                        <a:lnTo>
                          <a:pt x="176" y="1282"/>
                        </a:lnTo>
                        <a:lnTo>
                          <a:pt x="234" y="1282"/>
                        </a:lnTo>
                        <a:lnTo>
                          <a:pt x="276" y="1275"/>
                        </a:lnTo>
                        <a:lnTo>
                          <a:pt x="300" y="1254"/>
                        </a:lnTo>
                        <a:lnTo>
                          <a:pt x="345" y="1243"/>
                        </a:lnTo>
                        <a:lnTo>
                          <a:pt x="321" y="1217"/>
                        </a:lnTo>
                        <a:lnTo>
                          <a:pt x="313" y="1182"/>
                        </a:lnTo>
                        <a:lnTo>
                          <a:pt x="328" y="1143"/>
                        </a:lnTo>
                        <a:lnTo>
                          <a:pt x="326" y="1086"/>
                        </a:lnTo>
                        <a:lnTo>
                          <a:pt x="313" y="1045"/>
                        </a:lnTo>
                        <a:lnTo>
                          <a:pt x="300" y="1024"/>
                        </a:lnTo>
                        <a:lnTo>
                          <a:pt x="297" y="993"/>
                        </a:lnTo>
                        <a:lnTo>
                          <a:pt x="313" y="956"/>
                        </a:lnTo>
                        <a:lnTo>
                          <a:pt x="307" y="930"/>
                        </a:lnTo>
                        <a:lnTo>
                          <a:pt x="276" y="886"/>
                        </a:lnTo>
                        <a:lnTo>
                          <a:pt x="277" y="861"/>
                        </a:lnTo>
                        <a:lnTo>
                          <a:pt x="290" y="838"/>
                        </a:lnTo>
                        <a:lnTo>
                          <a:pt x="319" y="807"/>
                        </a:lnTo>
                        <a:lnTo>
                          <a:pt x="308" y="782"/>
                        </a:lnTo>
                        <a:lnTo>
                          <a:pt x="287" y="730"/>
                        </a:lnTo>
                        <a:lnTo>
                          <a:pt x="271" y="695"/>
                        </a:lnTo>
                        <a:lnTo>
                          <a:pt x="271" y="657"/>
                        </a:lnTo>
                        <a:lnTo>
                          <a:pt x="328" y="637"/>
                        </a:lnTo>
                        <a:lnTo>
                          <a:pt x="334" y="601"/>
                        </a:lnTo>
                        <a:lnTo>
                          <a:pt x="328" y="580"/>
                        </a:lnTo>
                        <a:lnTo>
                          <a:pt x="313" y="562"/>
                        </a:lnTo>
                        <a:lnTo>
                          <a:pt x="315" y="530"/>
                        </a:lnTo>
                        <a:lnTo>
                          <a:pt x="313" y="493"/>
                        </a:lnTo>
                        <a:lnTo>
                          <a:pt x="297" y="474"/>
                        </a:lnTo>
                        <a:lnTo>
                          <a:pt x="284" y="449"/>
                        </a:lnTo>
                        <a:lnTo>
                          <a:pt x="294" y="424"/>
                        </a:lnTo>
                        <a:lnTo>
                          <a:pt x="307" y="395"/>
                        </a:lnTo>
                        <a:lnTo>
                          <a:pt x="307" y="377"/>
                        </a:lnTo>
                        <a:lnTo>
                          <a:pt x="287" y="351"/>
                        </a:lnTo>
                        <a:lnTo>
                          <a:pt x="282" y="330"/>
                        </a:lnTo>
                        <a:lnTo>
                          <a:pt x="287" y="314"/>
                        </a:lnTo>
                        <a:lnTo>
                          <a:pt x="307" y="301"/>
                        </a:lnTo>
                        <a:lnTo>
                          <a:pt x="308" y="280"/>
                        </a:lnTo>
                        <a:lnTo>
                          <a:pt x="303" y="269"/>
                        </a:lnTo>
                        <a:lnTo>
                          <a:pt x="282" y="237"/>
                        </a:lnTo>
                        <a:lnTo>
                          <a:pt x="276" y="201"/>
                        </a:lnTo>
                        <a:lnTo>
                          <a:pt x="277" y="174"/>
                        </a:lnTo>
                        <a:lnTo>
                          <a:pt x="297" y="149"/>
                        </a:lnTo>
                        <a:lnTo>
                          <a:pt x="347" y="95"/>
                        </a:lnTo>
                        <a:lnTo>
                          <a:pt x="363" y="49"/>
                        </a:lnTo>
                        <a:lnTo>
                          <a:pt x="363" y="12"/>
                        </a:lnTo>
                        <a:lnTo>
                          <a:pt x="347" y="0"/>
                        </a:lnTo>
                        <a:lnTo>
                          <a:pt x="321" y="12"/>
                        </a:lnTo>
                        <a:lnTo>
                          <a:pt x="258" y="51"/>
                        </a:lnTo>
                        <a:lnTo>
                          <a:pt x="200" y="77"/>
                        </a:lnTo>
                        <a:lnTo>
                          <a:pt x="140" y="101"/>
                        </a:lnTo>
                        <a:lnTo>
                          <a:pt x="100" y="114"/>
                        </a:lnTo>
                        <a:lnTo>
                          <a:pt x="65" y="12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 name="Freeform 410">
                    <a:extLst>
                      <a:ext uri="{FF2B5EF4-FFF2-40B4-BE49-F238E27FC236}">
                        <a16:creationId xmlns:a16="http://schemas.microsoft.com/office/drawing/2014/main" id="{F319C4C7-21B4-49E8-93DC-93532CEBCAA5}"/>
                      </a:ext>
                    </a:extLst>
                  </p:cNvPr>
                  <p:cNvSpPr>
                    <a:spLocks/>
                  </p:cNvSpPr>
                  <p:nvPr/>
                </p:nvSpPr>
                <p:spPr bwMode="auto">
                  <a:xfrm>
                    <a:off x="4036" y="1066"/>
                    <a:ext cx="217" cy="459"/>
                  </a:xfrm>
                  <a:custGeom>
                    <a:avLst/>
                    <a:gdLst>
                      <a:gd name="T0" fmla="*/ 0 w 650"/>
                      <a:gd name="T1" fmla="*/ 0 h 1377"/>
                      <a:gd name="T2" fmla="*/ 0 w 650"/>
                      <a:gd name="T3" fmla="*/ 0 h 1377"/>
                      <a:gd name="T4" fmla="*/ 0 w 650"/>
                      <a:gd name="T5" fmla="*/ 0 h 1377"/>
                      <a:gd name="T6" fmla="*/ 0 w 650"/>
                      <a:gd name="T7" fmla="*/ 0 h 1377"/>
                      <a:gd name="T8" fmla="*/ 0 w 650"/>
                      <a:gd name="T9" fmla="*/ 0 h 1377"/>
                      <a:gd name="T10" fmla="*/ 0 w 650"/>
                      <a:gd name="T11" fmla="*/ 0 h 1377"/>
                      <a:gd name="T12" fmla="*/ 0 w 650"/>
                      <a:gd name="T13" fmla="*/ 0 h 1377"/>
                      <a:gd name="T14" fmla="*/ 0 w 650"/>
                      <a:gd name="T15" fmla="*/ 0 h 1377"/>
                      <a:gd name="T16" fmla="*/ 0 w 650"/>
                      <a:gd name="T17" fmla="*/ 0 h 1377"/>
                      <a:gd name="T18" fmla="*/ 0 w 650"/>
                      <a:gd name="T19" fmla="*/ 0 h 1377"/>
                      <a:gd name="T20" fmla="*/ 0 w 650"/>
                      <a:gd name="T21" fmla="*/ 0 h 1377"/>
                      <a:gd name="T22" fmla="*/ 0 w 650"/>
                      <a:gd name="T23" fmla="*/ 0 h 1377"/>
                      <a:gd name="T24" fmla="*/ 0 w 650"/>
                      <a:gd name="T25" fmla="*/ 0 h 1377"/>
                      <a:gd name="T26" fmla="*/ 0 w 650"/>
                      <a:gd name="T27" fmla="*/ 0 h 1377"/>
                      <a:gd name="T28" fmla="*/ 0 w 650"/>
                      <a:gd name="T29" fmla="*/ 0 h 1377"/>
                      <a:gd name="T30" fmla="*/ 0 w 650"/>
                      <a:gd name="T31" fmla="*/ 0 h 1377"/>
                      <a:gd name="T32" fmla="*/ 0 w 650"/>
                      <a:gd name="T33" fmla="*/ 0 h 1377"/>
                      <a:gd name="T34" fmla="*/ 0 w 650"/>
                      <a:gd name="T35" fmla="*/ 0 h 1377"/>
                      <a:gd name="T36" fmla="*/ 0 w 650"/>
                      <a:gd name="T37" fmla="*/ 0 h 1377"/>
                      <a:gd name="T38" fmla="*/ 0 w 650"/>
                      <a:gd name="T39" fmla="*/ 0 h 1377"/>
                      <a:gd name="T40" fmla="*/ 0 w 650"/>
                      <a:gd name="T41" fmla="*/ 0 h 1377"/>
                      <a:gd name="T42" fmla="*/ 0 w 650"/>
                      <a:gd name="T43" fmla="*/ 0 h 1377"/>
                      <a:gd name="T44" fmla="*/ 0 w 650"/>
                      <a:gd name="T45" fmla="*/ 0 h 1377"/>
                      <a:gd name="T46" fmla="*/ 0 w 650"/>
                      <a:gd name="T47" fmla="*/ 0 h 1377"/>
                      <a:gd name="T48" fmla="*/ 0 w 650"/>
                      <a:gd name="T49" fmla="*/ 0 h 1377"/>
                      <a:gd name="T50" fmla="*/ 0 w 650"/>
                      <a:gd name="T51" fmla="*/ 0 h 1377"/>
                      <a:gd name="T52" fmla="*/ 0 w 650"/>
                      <a:gd name="T53" fmla="*/ 0 h 1377"/>
                      <a:gd name="T54" fmla="*/ 0 w 650"/>
                      <a:gd name="T55" fmla="*/ 0 h 1377"/>
                      <a:gd name="T56" fmla="*/ 0 w 650"/>
                      <a:gd name="T57" fmla="*/ 0 h 1377"/>
                      <a:gd name="T58" fmla="*/ 0 w 650"/>
                      <a:gd name="T59" fmla="*/ 0 h 1377"/>
                      <a:gd name="T60" fmla="*/ 0 w 650"/>
                      <a:gd name="T61" fmla="*/ 0 h 1377"/>
                      <a:gd name="T62" fmla="*/ 0 w 650"/>
                      <a:gd name="T63" fmla="*/ 0 h 1377"/>
                      <a:gd name="T64" fmla="*/ 0 w 650"/>
                      <a:gd name="T65" fmla="*/ 0 h 1377"/>
                      <a:gd name="T66" fmla="*/ 0 w 650"/>
                      <a:gd name="T67" fmla="*/ 0 h 1377"/>
                      <a:gd name="T68" fmla="*/ 0 w 650"/>
                      <a:gd name="T69" fmla="*/ 0 h 1377"/>
                      <a:gd name="T70" fmla="*/ 0 w 650"/>
                      <a:gd name="T71" fmla="*/ 0 h 1377"/>
                      <a:gd name="T72" fmla="*/ 0 w 650"/>
                      <a:gd name="T73" fmla="*/ 0 h 1377"/>
                      <a:gd name="T74" fmla="*/ 0 w 650"/>
                      <a:gd name="T75" fmla="*/ 0 h 1377"/>
                      <a:gd name="T76" fmla="*/ 0 w 650"/>
                      <a:gd name="T77" fmla="*/ 0 h 1377"/>
                      <a:gd name="T78" fmla="*/ 0 w 650"/>
                      <a:gd name="T79" fmla="*/ 0 h 1377"/>
                      <a:gd name="T80" fmla="*/ 0 w 650"/>
                      <a:gd name="T81" fmla="*/ 0 h 1377"/>
                      <a:gd name="T82" fmla="*/ 0 w 650"/>
                      <a:gd name="T83" fmla="*/ 0 h 1377"/>
                      <a:gd name="T84" fmla="*/ 0 w 650"/>
                      <a:gd name="T85" fmla="*/ 0 h 1377"/>
                      <a:gd name="T86" fmla="*/ 0 w 650"/>
                      <a:gd name="T87" fmla="*/ 0 h 1377"/>
                      <a:gd name="T88" fmla="*/ 0 w 650"/>
                      <a:gd name="T89" fmla="*/ 0 h 1377"/>
                      <a:gd name="T90" fmla="*/ 0 w 650"/>
                      <a:gd name="T91" fmla="*/ 0 h 1377"/>
                      <a:gd name="T92" fmla="*/ 0 w 650"/>
                      <a:gd name="T93" fmla="*/ 0 h 1377"/>
                      <a:gd name="T94" fmla="*/ 0 w 650"/>
                      <a:gd name="T95" fmla="*/ 0 h 137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50"/>
                      <a:gd name="T145" fmla="*/ 0 h 1377"/>
                      <a:gd name="T146" fmla="*/ 650 w 650"/>
                      <a:gd name="T147" fmla="*/ 1377 h 137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50" h="1377">
                        <a:moveTo>
                          <a:pt x="552" y="1246"/>
                        </a:moveTo>
                        <a:lnTo>
                          <a:pt x="524" y="1277"/>
                        </a:lnTo>
                        <a:lnTo>
                          <a:pt x="481" y="1287"/>
                        </a:lnTo>
                        <a:lnTo>
                          <a:pt x="424" y="1293"/>
                        </a:lnTo>
                        <a:lnTo>
                          <a:pt x="363" y="1306"/>
                        </a:lnTo>
                        <a:lnTo>
                          <a:pt x="324" y="1330"/>
                        </a:lnTo>
                        <a:lnTo>
                          <a:pt x="311" y="1343"/>
                        </a:lnTo>
                        <a:lnTo>
                          <a:pt x="298" y="1337"/>
                        </a:lnTo>
                        <a:lnTo>
                          <a:pt x="226" y="1283"/>
                        </a:lnTo>
                        <a:lnTo>
                          <a:pt x="132" y="1208"/>
                        </a:lnTo>
                        <a:lnTo>
                          <a:pt x="100" y="1162"/>
                        </a:lnTo>
                        <a:lnTo>
                          <a:pt x="53" y="1114"/>
                        </a:lnTo>
                        <a:lnTo>
                          <a:pt x="37" y="1077"/>
                        </a:lnTo>
                        <a:lnTo>
                          <a:pt x="0" y="1071"/>
                        </a:lnTo>
                        <a:lnTo>
                          <a:pt x="19" y="1112"/>
                        </a:lnTo>
                        <a:lnTo>
                          <a:pt x="40" y="1151"/>
                        </a:lnTo>
                        <a:lnTo>
                          <a:pt x="100" y="1196"/>
                        </a:lnTo>
                        <a:lnTo>
                          <a:pt x="142" y="1250"/>
                        </a:lnTo>
                        <a:lnTo>
                          <a:pt x="245" y="1314"/>
                        </a:lnTo>
                        <a:lnTo>
                          <a:pt x="307" y="1377"/>
                        </a:lnTo>
                        <a:lnTo>
                          <a:pt x="332" y="1371"/>
                        </a:lnTo>
                        <a:lnTo>
                          <a:pt x="358" y="1340"/>
                        </a:lnTo>
                        <a:lnTo>
                          <a:pt x="392" y="1321"/>
                        </a:lnTo>
                        <a:lnTo>
                          <a:pt x="437" y="1308"/>
                        </a:lnTo>
                        <a:lnTo>
                          <a:pt x="531" y="1300"/>
                        </a:lnTo>
                        <a:lnTo>
                          <a:pt x="558" y="1283"/>
                        </a:lnTo>
                        <a:lnTo>
                          <a:pt x="606" y="1271"/>
                        </a:lnTo>
                        <a:lnTo>
                          <a:pt x="614" y="1250"/>
                        </a:lnTo>
                        <a:lnTo>
                          <a:pt x="600" y="1225"/>
                        </a:lnTo>
                        <a:lnTo>
                          <a:pt x="582" y="1200"/>
                        </a:lnTo>
                        <a:lnTo>
                          <a:pt x="593" y="1169"/>
                        </a:lnTo>
                        <a:lnTo>
                          <a:pt x="606" y="1151"/>
                        </a:lnTo>
                        <a:lnTo>
                          <a:pt x="606" y="1125"/>
                        </a:lnTo>
                        <a:lnTo>
                          <a:pt x="593" y="1083"/>
                        </a:lnTo>
                        <a:lnTo>
                          <a:pt x="587" y="1062"/>
                        </a:lnTo>
                        <a:lnTo>
                          <a:pt x="571" y="1043"/>
                        </a:lnTo>
                        <a:lnTo>
                          <a:pt x="562" y="1021"/>
                        </a:lnTo>
                        <a:lnTo>
                          <a:pt x="571" y="1000"/>
                        </a:lnTo>
                        <a:lnTo>
                          <a:pt x="589" y="983"/>
                        </a:lnTo>
                        <a:lnTo>
                          <a:pt x="587" y="956"/>
                        </a:lnTo>
                        <a:lnTo>
                          <a:pt x="576" y="937"/>
                        </a:lnTo>
                        <a:lnTo>
                          <a:pt x="555" y="908"/>
                        </a:lnTo>
                        <a:lnTo>
                          <a:pt x="543" y="893"/>
                        </a:lnTo>
                        <a:lnTo>
                          <a:pt x="550" y="871"/>
                        </a:lnTo>
                        <a:lnTo>
                          <a:pt x="581" y="853"/>
                        </a:lnTo>
                        <a:lnTo>
                          <a:pt x="593" y="827"/>
                        </a:lnTo>
                        <a:lnTo>
                          <a:pt x="589" y="806"/>
                        </a:lnTo>
                        <a:lnTo>
                          <a:pt x="568" y="771"/>
                        </a:lnTo>
                        <a:lnTo>
                          <a:pt x="545" y="727"/>
                        </a:lnTo>
                        <a:lnTo>
                          <a:pt x="537" y="696"/>
                        </a:lnTo>
                        <a:lnTo>
                          <a:pt x="550" y="683"/>
                        </a:lnTo>
                        <a:lnTo>
                          <a:pt x="582" y="671"/>
                        </a:lnTo>
                        <a:lnTo>
                          <a:pt x="602" y="658"/>
                        </a:lnTo>
                        <a:lnTo>
                          <a:pt x="606" y="619"/>
                        </a:lnTo>
                        <a:lnTo>
                          <a:pt x="582" y="575"/>
                        </a:lnTo>
                        <a:lnTo>
                          <a:pt x="587" y="546"/>
                        </a:lnTo>
                        <a:lnTo>
                          <a:pt x="595" y="519"/>
                        </a:lnTo>
                        <a:lnTo>
                          <a:pt x="574" y="488"/>
                        </a:lnTo>
                        <a:lnTo>
                          <a:pt x="555" y="458"/>
                        </a:lnTo>
                        <a:lnTo>
                          <a:pt x="562" y="440"/>
                        </a:lnTo>
                        <a:lnTo>
                          <a:pt x="574" y="421"/>
                        </a:lnTo>
                        <a:lnTo>
                          <a:pt x="574" y="390"/>
                        </a:lnTo>
                        <a:lnTo>
                          <a:pt x="562" y="371"/>
                        </a:lnTo>
                        <a:lnTo>
                          <a:pt x="550" y="356"/>
                        </a:lnTo>
                        <a:lnTo>
                          <a:pt x="552" y="333"/>
                        </a:lnTo>
                        <a:lnTo>
                          <a:pt x="574" y="321"/>
                        </a:lnTo>
                        <a:lnTo>
                          <a:pt x="587" y="308"/>
                        </a:lnTo>
                        <a:lnTo>
                          <a:pt x="581" y="284"/>
                        </a:lnTo>
                        <a:lnTo>
                          <a:pt x="555" y="253"/>
                        </a:lnTo>
                        <a:lnTo>
                          <a:pt x="545" y="225"/>
                        </a:lnTo>
                        <a:lnTo>
                          <a:pt x="543" y="193"/>
                        </a:lnTo>
                        <a:lnTo>
                          <a:pt x="564" y="163"/>
                        </a:lnTo>
                        <a:lnTo>
                          <a:pt x="608" y="114"/>
                        </a:lnTo>
                        <a:lnTo>
                          <a:pt x="631" y="77"/>
                        </a:lnTo>
                        <a:lnTo>
                          <a:pt x="650" y="46"/>
                        </a:lnTo>
                        <a:lnTo>
                          <a:pt x="644" y="14"/>
                        </a:lnTo>
                        <a:lnTo>
                          <a:pt x="626" y="0"/>
                        </a:lnTo>
                        <a:lnTo>
                          <a:pt x="614" y="3"/>
                        </a:lnTo>
                        <a:lnTo>
                          <a:pt x="593" y="27"/>
                        </a:lnTo>
                        <a:lnTo>
                          <a:pt x="608" y="46"/>
                        </a:lnTo>
                        <a:lnTo>
                          <a:pt x="606" y="77"/>
                        </a:lnTo>
                        <a:lnTo>
                          <a:pt x="576" y="132"/>
                        </a:lnTo>
                        <a:lnTo>
                          <a:pt x="539" y="163"/>
                        </a:lnTo>
                        <a:lnTo>
                          <a:pt x="526" y="182"/>
                        </a:lnTo>
                        <a:lnTo>
                          <a:pt x="518" y="206"/>
                        </a:lnTo>
                        <a:lnTo>
                          <a:pt x="514" y="221"/>
                        </a:lnTo>
                        <a:lnTo>
                          <a:pt x="458" y="264"/>
                        </a:lnTo>
                        <a:lnTo>
                          <a:pt x="408" y="293"/>
                        </a:lnTo>
                        <a:lnTo>
                          <a:pt x="401" y="314"/>
                        </a:lnTo>
                        <a:lnTo>
                          <a:pt x="418" y="319"/>
                        </a:lnTo>
                        <a:lnTo>
                          <a:pt x="493" y="264"/>
                        </a:lnTo>
                        <a:lnTo>
                          <a:pt x="531" y="253"/>
                        </a:lnTo>
                        <a:lnTo>
                          <a:pt x="550" y="288"/>
                        </a:lnTo>
                        <a:lnTo>
                          <a:pt x="555" y="303"/>
                        </a:lnTo>
                        <a:lnTo>
                          <a:pt x="537" y="319"/>
                        </a:lnTo>
                        <a:lnTo>
                          <a:pt x="521" y="332"/>
                        </a:lnTo>
                        <a:lnTo>
                          <a:pt x="518" y="353"/>
                        </a:lnTo>
                        <a:lnTo>
                          <a:pt x="524" y="375"/>
                        </a:lnTo>
                        <a:lnTo>
                          <a:pt x="508" y="393"/>
                        </a:lnTo>
                        <a:lnTo>
                          <a:pt x="461" y="414"/>
                        </a:lnTo>
                        <a:lnTo>
                          <a:pt x="392" y="443"/>
                        </a:lnTo>
                        <a:lnTo>
                          <a:pt x="418" y="453"/>
                        </a:lnTo>
                        <a:lnTo>
                          <a:pt x="489" y="425"/>
                        </a:lnTo>
                        <a:lnTo>
                          <a:pt x="545" y="396"/>
                        </a:lnTo>
                        <a:lnTo>
                          <a:pt x="555" y="403"/>
                        </a:lnTo>
                        <a:lnTo>
                          <a:pt x="550" y="421"/>
                        </a:lnTo>
                        <a:lnTo>
                          <a:pt x="531" y="440"/>
                        </a:lnTo>
                        <a:lnTo>
                          <a:pt x="524" y="458"/>
                        </a:lnTo>
                        <a:lnTo>
                          <a:pt x="532" y="483"/>
                        </a:lnTo>
                        <a:lnTo>
                          <a:pt x="555" y="503"/>
                        </a:lnTo>
                        <a:lnTo>
                          <a:pt x="555" y="519"/>
                        </a:lnTo>
                        <a:lnTo>
                          <a:pt x="518" y="527"/>
                        </a:lnTo>
                        <a:lnTo>
                          <a:pt x="487" y="569"/>
                        </a:lnTo>
                        <a:lnTo>
                          <a:pt x="450" y="593"/>
                        </a:lnTo>
                        <a:lnTo>
                          <a:pt x="399" y="606"/>
                        </a:lnTo>
                        <a:lnTo>
                          <a:pt x="395" y="619"/>
                        </a:lnTo>
                        <a:lnTo>
                          <a:pt x="426" y="614"/>
                        </a:lnTo>
                        <a:lnTo>
                          <a:pt x="493" y="593"/>
                        </a:lnTo>
                        <a:lnTo>
                          <a:pt x="518" y="575"/>
                        </a:lnTo>
                        <a:lnTo>
                          <a:pt x="532" y="556"/>
                        </a:lnTo>
                        <a:lnTo>
                          <a:pt x="555" y="553"/>
                        </a:lnTo>
                        <a:lnTo>
                          <a:pt x="555" y="575"/>
                        </a:lnTo>
                        <a:lnTo>
                          <a:pt x="571" y="596"/>
                        </a:lnTo>
                        <a:lnTo>
                          <a:pt x="582" y="619"/>
                        </a:lnTo>
                        <a:lnTo>
                          <a:pt x="574" y="637"/>
                        </a:lnTo>
                        <a:lnTo>
                          <a:pt x="545" y="650"/>
                        </a:lnTo>
                        <a:lnTo>
                          <a:pt x="518" y="658"/>
                        </a:lnTo>
                        <a:lnTo>
                          <a:pt x="500" y="677"/>
                        </a:lnTo>
                        <a:lnTo>
                          <a:pt x="413" y="703"/>
                        </a:lnTo>
                        <a:lnTo>
                          <a:pt x="351" y="725"/>
                        </a:lnTo>
                        <a:lnTo>
                          <a:pt x="326" y="737"/>
                        </a:lnTo>
                        <a:lnTo>
                          <a:pt x="345" y="753"/>
                        </a:lnTo>
                        <a:lnTo>
                          <a:pt x="382" y="743"/>
                        </a:lnTo>
                        <a:lnTo>
                          <a:pt x="458" y="714"/>
                        </a:lnTo>
                        <a:lnTo>
                          <a:pt x="508" y="700"/>
                        </a:lnTo>
                        <a:lnTo>
                          <a:pt x="521" y="721"/>
                        </a:lnTo>
                        <a:lnTo>
                          <a:pt x="532" y="758"/>
                        </a:lnTo>
                        <a:lnTo>
                          <a:pt x="555" y="790"/>
                        </a:lnTo>
                        <a:lnTo>
                          <a:pt x="558" y="814"/>
                        </a:lnTo>
                        <a:lnTo>
                          <a:pt x="555" y="837"/>
                        </a:lnTo>
                        <a:lnTo>
                          <a:pt x="531" y="846"/>
                        </a:lnTo>
                        <a:lnTo>
                          <a:pt x="487" y="856"/>
                        </a:lnTo>
                        <a:lnTo>
                          <a:pt x="431" y="882"/>
                        </a:lnTo>
                        <a:lnTo>
                          <a:pt x="349" y="893"/>
                        </a:lnTo>
                        <a:lnTo>
                          <a:pt x="318" y="908"/>
                        </a:lnTo>
                        <a:lnTo>
                          <a:pt x="339" y="919"/>
                        </a:lnTo>
                        <a:lnTo>
                          <a:pt x="411" y="908"/>
                        </a:lnTo>
                        <a:lnTo>
                          <a:pt x="461" y="890"/>
                        </a:lnTo>
                        <a:lnTo>
                          <a:pt x="495" y="877"/>
                        </a:lnTo>
                        <a:lnTo>
                          <a:pt x="524" y="871"/>
                        </a:lnTo>
                        <a:lnTo>
                          <a:pt x="521" y="893"/>
                        </a:lnTo>
                        <a:lnTo>
                          <a:pt x="532" y="925"/>
                        </a:lnTo>
                        <a:lnTo>
                          <a:pt x="552" y="943"/>
                        </a:lnTo>
                        <a:lnTo>
                          <a:pt x="555" y="964"/>
                        </a:lnTo>
                        <a:lnTo>
                          <a:pt x="555" y="983"/>
                        </a:lnTo>
                        <a:lnTo>
                          <a:pt x="531" y="993"/>
                        </a:lnTo>
                        <a:lnTo>
                          <a:pt x="482" y="996"/>
                        </a:lnTo>
                        <a:lnTo>
                          <a:pt x="450" y="1006"/>
                        </a:lnTo>
                        <a:lnTo>
                          <a:pt x="374" y="1032"/>
                        </a:lnTo>
                        <a:lnTo>
                          <a:pt x="332" y="1033"/>
                        </a:lnTo>
                        <a:lnTo>
                          <a:pt x="318" y="1051"/>
                        </a:lnTo>
                        <a:lnTo>
                          <a:pt x="337" y="1058"/>
                        </a:lnTo>
                        <a:lnTo>
                          <a:pt x="374" y="1050"/>
                        </a:lnTo>
                        <a:lnTo>
                          <a:pt x="431" y="1033"/>
                        </a:lnTo>
                        <a:lnTo>
                          <a:pt x="461" y="1021"/>
                        </a:lnTo>
                        <a:lnTo>
                          <a:pt x="502" y="1012"/>
                        </a:lnTo>
                        <a:lnTo>
                          <a:pt x="532" y="1014"/>
                        </a:lnTo>
                        <a:lnTo>
                          <a:pt x="543" y="1014"/>
                        </a:lnTo>
                        <a:lnTo>
                          <a:pt x="543" y="1043"/>
                        </a:lnTo>
                        <a:lnTo>
                          <a:pt x="552" y="1058"/>
                        </a:lnTo>
                        <a:lnTo>
                          <a:pt x="495" y="1071"/>
                        </a:lnTo>
                        <a:lnTo>
                          <a:pt x="445" y="1108"/>
                        </a:lnTo>
                        <a:lnTo>
                          <a:pt x="389" y="1127"/>
                        </a:lnTo>
                        <a:lnTo>
                          <a:pt x="351" y="1133"/>
                        </a:lnTo>
                        <a:lnTo>
                          <a:pt x="319" y="1150"/>
                        </a:lnTo>
                        <a:lnTo>
                          <a:pt x="332" y="1162"/>
                        </a:lnTo>
                        <a:lnTo>
                          <a:pt x="363" y="1151"/>
                        </a:lnTo>
                        <a:lnTo>
                          <a:pt x="399" y="1140"/>
                        </a:lnTo>
                        <a:lnTo>
                          <a:pt x="439" y="1133"/>
                        </a:lnTo>
                        <a:lnTo>
                          <a:pt x="474" y="1112"/>
                        </a:lnTo>
                        <a:lnTo>
                          <a:pt x="493" y="1093"/>
                        </a:lnTo>
                        <a:lnTo>
                          <a:pt x="518" y="1090"/>
                        </a:lnTo>
                        <a:lnTo>
                          <a:pt x="550" y="1090"/>
                        </a:lnTo>
                        <a:lnTo>
                          <a:pt x="558" y="1093"/>
                        </a:lnTo>
                        <a:lnTo>
                          <a:pt x="568" y="1114"/>
                        </a:lnTo>
                        <a:lnTo>
                          <a:pt x="574" y="1140"/>
                        </a:lnTo>
                        <a:lnTo>
                          <a:pt x="568" y="1162"/>
                        </a:lnTo>
                        <a:lnTo>
                          <a:pt x="555" y="1175"/>
                        </a:lnTo>
                        <a:lnTo>
                          <a:pt x="545" y="1206"/>
                        </a:lnTo>
                        <a:lnTo>
                          <a:pt x="555" y="1219"/>
                        </a:lnTo>
                        <a:lnTo>
                          <a:pt x="568" y="1232"/>
                        </a:lnTo>
                        <a:lnTo>
                          <a:pt x="568" y="1243"/>
                        </a:lnTo>
                        <a:lnTo>
                          <a:pt x="552" y="12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5" name="Freeform 411">
                    <a:extLst>
                      <a:ext uri="{FF2B5EF4-FFF2-40B4-BE49-F238E27FC236}">
                        <a16:creationId xmlns:a16="http://schemas.microsoft.com/office/drawing/2014/main" id="{D210C859-F36C-4A5F-A93C-A60F5B02A00A}"/>
                      </a:ext>
                    </a:extLst>
                  </p:cNvPr>
                  <p:cNvSpPr>
                    <a:spLocks/>
                  </p:cNvSpPr>
                  <p:nvPr/>
                </p:nvSpPr>
                <p:spPr bwMode="auto">
                  <a:xfrm>
                    <a:off x="4151" y="1460"/>
                    <a:ext cx="62" cy="20"/>
                  </a:xfrm>
                  <a:custGeom>
                    <a:avLst/>
                    <a:gdLst>
                      <a:gd name="T0" fmla="*/ 0 w 187"/>
                      <a:gd name="T1" fmla="*/ 0 h 61"/>
                      <a:gd name="T2" fmla="*/ 0 w 187"/>
                      <a:gd name="T3" fmla="*/ 0 h 61"/>
                      <a:gd name="T4" fmla="*/ 0 w 187"/>
                      <a:gd name="T5" fmla="*/ 0 h 61"/>
                      <a:gd name="T6" fmla="*/ 0 w 187"/>
                      <a:gd name="T7" fmla="*/ 0 h 61"/>
                      <a:gd name="T8" fmla="*/ 0 w 187"/>
                      <a:gd name="T9" fmla="*/ 0 h 61"/>
                      <a:gd name="T10" fmla="*/ 0 w 187"/>
                      <a:gd name="T11" fmla="*/ 0 h 61"/>
                      <a:gd name="T12" fmla="*/ 0 w 187"/>
                      <a:gd name="T13" fmla="*/ 0 h 61"/>
                      <a:gd name="T14" fmla="*/ 0 w 187"/>
                      <a:gd name="T15" fmla="*/ 0 h 61"/>
                      <a:gd name="T16" fmla="*/ 0 w 187"/>
                      <a:gd name="T17" fmla="*/ 0 h 61"/>
                      <a:gd name="T18" fmla="*/ 0 w 187"/>
                      <a:gd name="T19" fmla="*/ 0 h 61"/>
                      <a:gd name="T20" fmla="*/ 0 w 187"/>
                      <a:gd name="T21" fmla="*/ 0 h 61"/>
                      <a:gd name="T22" fmla="*/ 0 w 187"/>
                      <a:gd name="T23" fmla="*/ 0 h 61"/>
                      <a:gd name="T24" fmla="*/ 0 w 187"/>
                      <a:gd name="T25" fmla="*/ 0 h 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7"/>
                      <a:gd name="T40" fmla="*/ 0 h 61"/>
                      <a:gd name="T41" fmla="*/ 187 w 187"/>
                      <a:gd name="T42" fmla="*/ 61 h 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7" h="61">
                        <a:moveTo>
                          <a:pt x="0" y="50"/>
                        </a:moveTo>
                        <a:lnTo>
                          <a:pt x="74" y="47"/>
                        </a:lnTo>
                        <a:lnTo>
                          <a:pt x="103" y="31"/>
                        </a:lnTo>
                        <a:lnTo>
                          <a:pt x="128" y="12"/>
                        </a:lnTo>
                        <a:lnTo>
                          <a:pt x="174" y="0"/>
                        </a:lnTo>
                        <a:lnTo>
                          <a:pt x="187" y="12"/>
                        </a:lnTo>
                        <a:lnTo>
                          <a:pt x="167" y="18"/>
                        </a:lnTo>
                        <a:lnTo>
                          <a:pt x="135" y="36"/>
                        </a:lnTo>
                        <a:lnTo>
                          <a:pt x="117" y="47"/>
                        </a:lnTo>
                        <a:lnTo>
                          <a:pt x="87" y="55"/>
                        </a:lnTo>
                        <a:lnTo>
                          <a:pt x="40" y="60"/>
                        </a:lnTo>
                        <a:lnTo>
                          <a:pt x="3" y="61"/>
                        </a:lnTo>
                        <a:lnTo>
                          <a:pt x="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6" name="Freeform 412">
                    <a:extLst>
                      <a:ext uri="{FF2B5EF4-FFF2-40B4-BE49-F238E27FC236}">
                        <a16:creationId xmlns:a16="http://schemas.microsoft.com/office/drawing/2014/main" id="{B08AF767-82FC-43ED-B2E8-7A491CB688EB}"/>
                      </a:ext>
                    </a:extLst>
                  </p:cNvPr>
                  <p:cNvSpPr>
                    <a:spLocks/>
                  </p:cNvSpPr>
                  <p:nvPr/>
                </p:nvSpPr>
                <p:spPr bwMode="auto">
                  <a:xfrm>
                    <a:off x="4055" y="1011"/>
                    <a:ext cx="182" cy="99"/>
                  </a:xfrm>
                  <a:custGeom>
                    <a:avLst/>
                    <a:gdLst>
                      <a:gd name="T0" fmla="*/ 0 w 545"/>
                      <a:gd name="T1" fmla="*/ 0 h 296"/>
                      <a:gd name="T2" fmla="*/ 0 w 545"/>
                      <a:gd name="T3" fmla="*/ 0 h 296"/>
                      <a:gd name="T4" fmla="*/ 0 w 545"/>
                      <a:gd name="T5" fmla="*/ 0 h 296"/>
                      <a:gd name="T6" fmla="*/ 0 w 545"/>
                      <a:gd name="T7" fmla="*/ 0 h 296"/>
                      <a:gd name="T8" fmla="*/ 0 w 545"/>
                      <a:gd name="T9" fmla="*/ 0 h 296"/>
                      <a:gd name="T10" fmla="*/ 0 w 545"/>
                      <a:gd name="T11" fmla="*/ 0 h 296"/>
                      <a:gd name="T12" fmla="*/ 0 w 545"/>
                      <a:gd name="T13" fmla="*/ 0 h 296"/>
                      <a:gd name="T14" fmla="*/ 0 w 545"/>
                      <a:gd name="T15" fmla="*/ 0 h 296"/>
                      <a:gd name="T16" fmla="*/ 0 w 545"/>
                      <a:gd name="T17" fmla="*/ 0 h 296"/>
                      <a:gd name="T18" fmla="*/ 0 w 545"/>
                      <a:gd name="T19" fmla="*/ 0 h 296"/>
                      <a:gd name="T20" fmla="*/ 0 w 545"/>
                      <a:gd name="T21" fmla="*/ 0 h 296"/>
                      <a:gd name="T22" fmla="*/ 0 w 545"/>
                      <a:gd name="T23" fmla="*/ 0 h 296"/>
                      <a:gd name="T24" fmla="*/ 0 w 545"/>
                      <a:gd name="T25" fmla="*/ 0 h 296"/>
                      <a:gd name="T26" fmla="*/ 0 w 545"/>
                      <a:gd name="T27" fmla="*/ 0 h 296"/>
                      <a:gd name="T28" fmla="*/ 0 w 545"/>
                      <a:gd name="T29" fmla="*/ 0 h 296"/>
                      <a:gd name="T30" fmla="*/ 0 w 545"/>
                      <a:gd name="T31" fmla="*/ 0 h 296"/>
                      <a:gd name="T32" fmla="*/ 0 w 545"/>
                      <a:gd name="T33" fmla="*/ 0 h 296"/>
                      <a:gd name="T34" fmla="*/ 0 w 545"/>
                      <a:gd name="T35" fmla="*/ 0 h 296"/>
                      <a:gd name="T36" fmla="*/ 0 w 545"/>
                      <a:gd name="T37" fmla="*/ 0 h 296"/>
                      <a:gd name="T38" fmla="*/ 0 w 545"/>
                      <a:gd name="T39" fmla="*/ 0 h 296"/>
                      <a:gd name="T40" fmla="*/ 0 w 545"/>
                      <a:gd name="T41" fmla="*/ 0 h 296"/>
                      <a:gd name="T42" fmla="*/ 0 w 545"/>
                      <a:gd name="T43" fmla="*/ 0 h 296"/>
                      <a:gd name="T44" fmla="*/ 0 w 545"/>
                      <a:gd name="T45" fmla="*/ 0 h 296"/>
                      <a:gd name="T46" fmla="*/ 0 w 545"/>
                      <a:gd name="T47" fmla="*/ 0 h 296"/>
                      <a:gd name="T48" fmla="*/ 0 w 545"/>
                      <a:gd name="T49" fmla="*/ 0 h 296"/>
                      <a:gd name="T50" fmla="*/ 0 w 545"/>
                      <a:gd name="T51" fmla="*/ 0 h 2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45"/>
                      <a:gd name="T79" fmla="*/ 0 h 296"/>
                      <a:gd name="T80" fmla="*/ 545 w 545"/>
                      <a:gd name="T81" fmla="*/ 296 h 29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45" h="296">
                        <a:moveTo>
                          <a:pt x="17" y="34"/>
                        </a:moveTo>
                        <a:lnTo>
                          <a:pt x="82" y="38"/>
                        </a:lnTo>
                        <a:lnTo>
                          <a:pt x="150" y="40"/>
                        </a:lnTo>
                        <a:lnTo>
                          <a:pt x="195" y="40"/>
                        </a:lnTo>
                        <a:lnTo>
                          <a:pt x="230" y="32"/>
                        </a:lnTo>
                        <a:lnTo>
                          <a:pt x="287" y="16"/>
                        </a:lnTo>
                        <a:lnTo>
                          <a:pt x="313" y="0"/>
                        </a:lnTo>
                        <a:lnTo>
                          <a:pt x="351" y="21"/>
                        </a:lnTo>
                        <a:lnTo>
                          <a:pt x="411" y="63"/>
                        </a:lnTo>
                        <a:lnTo>
                          <a:pt x="455" y="93"/>
                        </a:lnTo>
                        <a:lnTo>
                          <a:pt x="511" y="133"/>
                        </a:lnTo>
                        <a:lnTo>
                          <a:pt x="545" y="163"/>
                        </a:lnTo>
                        <a:lnTo>
                          <a:pt x="514" y="190"/>
                        </a:lnTo>
                        <a:lnTo>
                          <a:pt x="482" y="219"/>
                        </a:lnTo>
                        <a:lnTo>
                          <a:pt x="432" y="240"/>
                        </a:lnTo>
                        <a:lnTo>
                          <a:pt x="380" y="262"/>
                        </a:lnTo>
                        <a:lnTo>
                          <a:pt x="332" y="281"/>
                        </a:lnTo>
                        <a:lnTo>
                          <a:pt x="288" y="288"/>
                        </a:lnTo>
                        <a:lnTo>
                          <a:pt x="242" y="296"/>
                        </a:lnTo>
                        <a:lnTo>
                          <a:pt x="185" y="256"/>
                        </a:lnTo>
                        <a:lnTo>
                          <a:pt x="142" y="221"/>
                        </a:lnTo>
                        <a:lnTo>
                          <a:pt x="92" y="177"/>
                        </a:lnTo>
                        <a:lnTo>
                          <a:pt x="50" y="133"/>
                        </a:lnTo>
                        <a:lnTo>
                          <a:pt x="19" y="103"/>
                        </a:lnTo>
                        <a:lnTo>
                          <a:pt x="0" y="59"/>
                        </a:lnTo>
                        <a:lnTo>
                          <a:pt x="17" y="34"/>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7" name="Freeform 413">
                    <a:extLst>
                      <a:ext uri="{FF2B5EF4-FFF2-40B4-BE49-F238E27FC236}">
                        <a16:creationId xmlns:a16="http://schemas.microsoft.com/office/drawing/2014/main" id="{CB11D1C0-40B3-41C4-B442-E6A84CBB1E51}"/>
                      </a:ext>
                    </a:extLst>
                  </p:cNvPr>
                  <p:cNvSpPr>
                    <a:spLocks/>
                  </p:cNvSpPr>
                  <p:nvPr/>
                </p:nvSpPr>
                <p:spPr bwMode="auto">
                  <a:xfrm>
                    <a:off x="4051" y="1008"/>
                    <a:ext cx="196" cy="115"/>
                  </a:xfrm>
                  <a:custGeom>
                    <a:avLst/>
                    <a:gdLst>
                      <a:gd name="T0" fmla="*/ 0 w 588"/>
                      <a:gd name="T1" fmla="*/ 0 h 344"/>
                      <a:gd name="T2" fmla="*/ 0 w 588"/>
                      <a:gd name="T3" fmla="*/ 0 h 344"/>
                      <a:gd name="T4" fmla="*/ 0 w 588"/>
                      <a:gd name="T5" fmla="*/ 0 h 344"/>
                      <a:gd name="T6" fmla="*/ 0 w 588"/>
                      <a:gd name="T7" fmla="*/ 0 h 344"/>
                      <a:gd name="T8" fmla="*/ 0 w 588"/>
                      <a:gd name="T9" fmla="*/ 0 h 344"/>
                      <a:gd name="T10" fmla="*/ 0 w 588"/>
                      <a:gd name="T11" fmla="*/ 0 h 344"/>
                      <a:gd name="T12" fmla="*/ 0 w 588"/>
                      <a:gd name="T13" fmla="*/ 0 h 344"/>
                      <a:gd name="T14" fmla="*/ 0 w 588"/>
                      <a:gd name="T15" fmla="*/ 0 h 344"/>
                      <a:gd name="T16" fmla="*/ 0 w 588"/>
                      <a:gd name="T17" fmla="*/ 0 h 344"/>
                      <a:gd name="T18" fmla="*/ 0 w 588"/>
                      <a:gd name="T19" fmla="*/ 0 h 344"/>
                      <a:gd name="T20" fmla="*/ 0 w 588"/>
                      <a:gd name="T21" fmla="*/ 0 h 344"/>
                      <a:gd name="T22" fmla="*/ 0 w 588"/>
                      <a:gd name="T23" fmla="*/ 0 h 344"/>
                      <a:gd name="T24" fmla="*/ 0 w 588"/>
                      <a:gd name="T25" fmla="*/ 0 h 344"/>
                      <a:gd name="T26" fmla="*/ 0 w 588"/>
                      <a:gd name="T27" fmla="*/ 0 h 344"/>
                      <a:gd name="T28" fmla="*/ 0 w 588"/>
                      <a:gd name="T29" fmla="*/ 0 h 344"/>
                      <a:gd name="T30" fmla="*/ 0 w 588"/>
                      <a:gd name="T31" fmla="*/ 0 h 344"/>
                      <a:gd name="T32" fmla="*/ 0 w 588"/>
                      <a:gd name="T33" fmla="*/ 0 h 344"/>
                      <a:gd name="T34" fmla="*/ 0 w 588"/>
                      <a:gd name="T35" fmla="*/ 0 h 344"/>
                      <a:gd name="T36" fmla="*/ 0 w 588"/>
                      <a:gd name="T37" fmla="*/ 0 h 344"/>
                      <a:gd name="T38" fmla="*/ 0 w 588"/>
                      <a:gd name="T39" fmla="*/ 0 h 344"/>
                      <a:gd name="T40" fmla="*/ 0 w 588"/>
                      <a:gd name="T41" fmla="*/ 0 h 344"/>
                      <a:gd name="T42" fmla="*/ 0 w 588"/>
                      <a:gd name="T43" fmla="*/ 0 h 344"/>
                      <a:gd name="T44" fmla="*/ 0 w 588"/>
                      <a:gd name="T45" fmla="*/ 0 h 344"/>
                      <a:gd name="T46" fmla="*/ 0 w 588"/>
                      <a:gd name="T47" fmla="*/ 0 h 344"/>
                      <a:gd name="T48" fmla="*/ 0 w 588"/>
                      <a:gd name="T49" fmla="*/ 0 h 344"/>
                      <a:gd name="T50" fmla="*/ 0 w 588"/>
                      <a:gd name="T51" fmla="*/ 0 h 344"/>
                      <a:gd name="T52" fmla="*/ 0 w 588"/>
                      <a:gd name="T53" fmla="*/ 0 h 344"/>
                      <a:gd name="T54" fmla="*/ 0 w 588"/>
                      <a:gd name="T55" fmla="*/ 0 h 344"/>
                      <a:gd name="T56" fmla="*/ 0 w 588"/>
                      <a:gd name="T57" fmla="*/ 0 h 344"/>
                      <a:gd name="T58" fmla="*/ 0 w 588"/>
                      <a:gd name="T59" fmla="*/ 0 h 344"/>
                      <a:gd name="T60" fmla="*/ 0 w 588"/>
                      <a:gd name="T61" fmla="*/ 0 h 344"/>
                      <a:gd name="T62" fmla="*/ 0 w 588"/>
                      <a:gd name="T63" fmla="*/ 0 h 344"/>
                      <a:gd name="T64" fmla="*/ 0 w 588"/>
                      <a:gd name="T65" fmla="*/ 0 h 344"/>
                      <a:gd name="T66" fmla="*/ 0 w 588"/>
                      <a:gd name="T67" fmla="*/ 0 h 344"/>
                      <a:gd name="T68" fmla="*/ 0 w 588"/>
                      <a:gd name="T69" fmla="*/ 0 h 344"/>
                      <a:gd name="T70" fmla="*/ 0 w 588"/>
                      <a:gd name="T71" fmla="*/ 0 h 344"/>
                      <a:gd name="T72" fmla="*/ 0 w 588"/>
                      <a:gd name="T73" fmla="*/ 0 h 344"/>
                      <a:gd name="T74" fmla="*/ 0 w 588"/>
                      <a:gd name="T75" fmla="*/ 0 h 344"/>
                      <a:gd name="T76" fmla="*/ 0 w 588"/>
                      <a:gd name="T77" fmla="*/ 0 h 344"/>
                      <a:gd name="T78" fmla="*/ 0 w 588"/>
                      <a:gd name="T79" fmla="*/ 0 h 344"/>
                      <a:gd name="T80" fmla="*/ 0 w 588"/>
                      <a:gd name="T81" fmla="*/ 0 h 344"/>
                      <a:gd name="T82" fmla="*/ 0 w 588"/>
                      <a:gd name="T83" fmla="*/ 0 h 344"/>
                      <a:gd name="T84" fmla="*/ 0 w 588"/>
                      <a:gd name="T85" fmla="*/ 0 h 344"/>
                      <a:gd name="T86" fmla="*/ 0 w 588"/>
                      <a:gd name="T87" fmla="*/ 0 h 344"/>
                      <a:gd name="T88" fmla="*/ 0 w 588"/>
                      <a:gd name="T89" fmla="*/ 0 h 344"/>
                      <a:gd name="T90" fmla="*/ 0 w 588"/>
                      <a:gd name="T91" fmla="*/ 0 h 344"/>
                      <a:gd name="T92" fmla="*/ 0 w 588"/>
                      <a:gd name="T93" fmla="*/ 0 h 344"/>
                      <a:gd name="T94" fmla="*/ 0 w 588"/>
                      <a:gd name="T95" fmla="*/ 0 h 344"/>
                      <a:gd name="T96" fmla="*/ 0 w 588"/>
                      <a:gd name="T97" fmla="*/ 0 h 344"/>
                      <a:gd name="T98" fmla="*/ 0 w 588"/>
                      <a:gd name="T99" fmla="*/ 0 h 344"/>
                      <a:gd name="T100" fmla="*/ 0 w 588"/>
                      <a:gd name="T101" fmla="*/ 0 h 344"/>
                      <a:gd name="T102" fmla="*/ 0 w 588"/>
                      <a:gd name="T103" fmla="*/ 0 h 344"/>
                      <a:gd name="T104" fmla="*/ 0 w 588"/>
                      <a:gd name="T105" fmla="*/ 0 h 344"/>
                      <a:gd name="T106" fmla="*/ 0 w 588"/>
                      <a:gd name="T107" fmla="*/ 0 h 344"/>
                      <a:gd name="T108" fmla="*/ 0 w 588"/>
                      <a:gd name="T109" fmla="*/ 0 h 344"/>
                      <a:gd name="T110" fmla="*/ 0 w 588"/>
                      <a:gd name="T111" fmla="*/ 0 h 34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88"/>
                      <a:gd name="T169" fmla="*/ 0 h 344"/>
                      <a:gd name="T170" fmla="*/ 588 w 588"/>
                      <a:gd name="T171" fmla="*/ 344 h 34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88" h="344">
                        <a:moveTo>
                          <a:pt x="288" y="294"/>
                        </a:moveTo>
                        <a:lnTo>
                          <a:pt x="381" y="269"/>
                        </a:lnTo>
                        <a:lnTo>
                          <a:pt x="457" y="236"/>
                        </a:lnTo>
                        <a:lnTo>
                          <a:pt x="510" y="198"/>
                        </a:lnTo>
                        <a:lnTo>
                          <a:pt x="531" y="176"/>
                        </a:lnTo>
                        <a:lnTo>
                          <a:pt x="454" y="105"/>
                        </a:lnTo>
                        <a:lnTo>
                          <a:pt x="391" y="66"/>
                        </a:lnTo>
                        <a:lnTo>
                          <a:pt x="331" y="29"/>
                        </a:lnTo>
                        <a:lnTo>
                          <a:pt x="318" y="29"/>
                        </a:lnTo>
                        <a:lnTo>
                          <a:pt x="281" y="42"/>
                        </a:lnTo>
                        <a:lnTo>
                          <a:pt x="231" y="56"/>
                        </a:lnTo>
                        <a:lnTo>
                          <a:pt x="141" y="63"/>
                        </a:lnTo>
                        <a:lnTo>
                          <a:pt x="54" y="61"/>
                        </a:lnTo>
                        <a:lnTo>
                          <a:pt x="31" y="63"/>
                        </a:lnTo>
                        <a:lnTo>
                          <a:pt x="31" y="79"/>
                        </a:lnTo>
                        <a:lnTo>
                          <a:pt x="49" y="105"/>
                        </a:lnTo>
                        <a:lnTo>
                          <a:pt x="85" y="150"/>
                        </a:lnTo>
                        <a:lnTo>
                          <a:pt x="131" y="187"/>
                        </a:lnTo>
                        <a:lnTo>
                          <a:pt x="188" y="242"/>
                        </a:lnTo>
                        <a:lnTo>
                          <a:pt x="241" y="282"/>
                        </a:lnTo>
                        <a:lnTo>
                          <a:pt x="275" y="305"/>
                        </a:lnTo>
                        <a:lnTo>
                          <a:pt x="285" y="329"/>
                        </a:lnTo>
                        <a:lnTo>
                          <a:pt x="273" y="344"/>
                        </a:lnTo>
                        <a:lnTo>
                          <a:pt x="254" y="336"/>
                        </a:lnTo>
                        <a:lnTo>
                          <a:pt x="199" y="286"/>
                        </a:lnTo>
                        <a:lnTo>
                          <a:pt x="131" y="229"/>
                        </a:lnTo>
                        <a:lnTo>
                          <a:pt x="81" y="187"/>
                        </a:lnTo>
                        <a:lnTo>
                          <a:pt x="48" y="150"/>
                        </a:lnTo>
                        <a:lnTo>
                          <a:pt x="19" y="111"/>
                        </a:lnTo>
                        <a:lnTo>
                          <a:pt x="6" y="85"/>
                        </a:lnTo>
                        <a:lnTo>
                          <a:pt x="0" y="56"/>
                        </a:lnTo>
                        <a:lnTo>
                          <a:pt x="8" y="37"/>
                        </a:lnTo>
                        <a:lnTo>
                          <a:pt x="29" y="29"/>
                        </a:lnTo>
                        <a:lnTo>
                          <a:pt x="67" y="32"/>
                        </a:lnTo>
                        <a:lnTo>
                          <a:pt x="138" y="42"/>
                        </a:lnTo>
                        <a:lnTo>
                          <a:pt x="198" y="42"/>
                        </a:lnTo>
                        <a:lnTo>
                          <a:pt x="241" y="29"/>
                        </a:lnTo>
                        <a:lnTo>
                          <a:pt x="291" y="19"/>
                        </a:lnTo>
                        <a:lnTo>
                          <a:pt x="312" y="0"/>
                        </a:lnTo>
                        <a:lnTo>
                          <a:pt x="335" y="0"/>
                        </a:lnTo>
                        <a:lnTo>
                          <a:pt x="388" y="32"/>
                        </a:lnTo>
                        <a:lnTo>
                          <a:pt x="444" y="75"/>
                        </a:lnTo>
                        <a:lnTo>
                          <a:pt x="504" y="113"/>
                        </a:lnTo>
                        <a:lnTo>
                          <a:pt x="538" y="137"/>
                        </a:lnTo>
                        <a:lnTo>
                          <a:pt x="573" y="161"/>
                        </a:lnTo>
                        <a:lnTo>
                          <a:pt x="588" y="169"/>
                        </a:lnTo>
                        <a:lnTo>
                          <a:pt x="579" y="186"/>
                        </a:lnTo>
                        <a:lnTo>
                          <a:pt x="554" y="200"/>
                        </a:lnTo>
                        <a:lnTo>
                          <a:pt x="525" y="226"/>
                        </a:lnTo>
                        <a:lnTo>
                          <a:pt x="497" y="236"/>
                        </a:lnTo>
                        <a:lnTo>
                          <a:pt x="448" y="257"/>
                        </a:lnTo>
                        <a:lnTo>
                          <a:pt x="412" y="273"/>
                        </a:lnTo>
                        <a:lnTo>
                          <a:pt x="373" y="298"/>
                        </a:lnTo>
                        <a:lnTo>
                          <a:pt x="331" y="305"/>
                        </a:lnTo>
                        <a:lnTo>
                          <a:pt x="298" y="307"/>
                        </a:lnTo>
                        <a:lnTo>
                          <a:pt x="288" y="2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 name="Freeform 414">
                    <a:extLst>
                      <a:ext uri="{FF2B5EF4-FFF2-40B4-BE49-F238E27FC236}">
                        <a16:creationId xmlns:a16="http://schemas.microsoft.com/office/drawing/2014/main" id="{96557FE3-FFC0-4DF0-AD99-7E0D2DBE2AE0}"/>
                      </a:ext>
                    </a:extLst>
                  </p:cNvPr>
                  <p:cNvSpPr>
                    <a:spLocks/>
                  </p:cNvSpPr>
                  <p:nvPr/>
                </p:nvSpPr>
                <p:spPr bwMode="auto">
                  <a:xfrm>
                    <a:off x="4162" y="1095"/>
                    <a:ext cx="62" cy="40"/>
                  </a:xfrm>
                  <a:custGeom>
                    <a:avLst/>
                    <a:gdLst>
                      <a:gd name="T0" fmla="*/ 0 w 186"/>
                      <a:gd name="T1" fmla="*/ 0 h 118"/>
                      <a:gd name="T2" fmla="*/ 0 w 186"/>
                      <a:gd name="T3" fmla="*/ 0 h 118"/>
                      <a:gd name="T4" fmla="*/ 0 w 186"/>
                      <a:gd name="T5" fmla="*/ 0 h 118"/>
                      <a:gd name="T6" fmla="*/ 0 w 186"/>
                      <a:gd name="T7" fmla="*/ 0 h 118"/>
                      <a:gd name="T8" fmla="*/ 0 w 186"/>
                      <a:gd name="T9" fmla="*/ 0 h 118"/>
                      <a:gd name="T10" fmla="*/ 0 w 186"/>
                      <a:gd name="T11" fmla="*/ 0 h 118"/>
                      <a:gd name="T12" fmla="*/ 0 w 186"/>
                      <a:gd name="T13" fmla="*/ 0 h 118"/>
                      <a:gd name="T14" fmla="*/ 0 w 186"/>
                      <a:gd name="T15" fmla="*/ 0 h 118"/>
                      <a:gd name="T16" fmla="*/ 0 w 186"/>
                      <a:gd name="T17" fmla="*/ 0 h 118"/>
                      <a:gd name="T18" fmla="*/ 0 w 186"/>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6"/>
                      <a:gd name="T31" fmla="*/ 0 h 118"/>
                      <a:gd name="T32" fmla="*/ 186 w 186"/>
                      <a:gd name="T33" fmla="*/ 118 h 1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6" h="118">
                        <a:moveTo>
                          <a:pt x="157" y="14"/>
                        </a:moveTo>
                        <a:lnTo>
                          <a:pt x="118" y="45"/>
                        </a:lnTo>
                        <a:lnTo>
                          <a:pt x="82" y="74"/>
                        </a:lnTo>
                        <a:lnTo>
                          <a:pt x="29" y="93"/>
                        </a:lnTo>
                        <a:lnTo>
                          <a:pt x="0" y="102"/>
                        </a:lnTo>
                        <a:lnTo>
                          <a:pt x="23" y="118"/>
                        </a:lnTo>
                        <a:lnTo>
                          <a:pt x="61" y="112"/>
                        </a:lnTo>
                        <a:lnTo>
                          <a:pt x="119" y="74"/>
                        </a:lnTo>
                        <a:lnTo>
                          <a:pt x="186" y="0"/>
                        </a:lnTo>
                        <a:lnTo>
                          <a:pt x="15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4" name="Group 415">
                  <a:extLst>
                    <a:ext uri="{FF2B5EF4-FFF2-40B4-BE49-F238E27FC236}">
                      <a16:creationId xmlns:a16="http://schemas.microsoft.com/office/drawing/2014/main" id="{F273329A-B9BF-404F-863E-CA400D2F182A}"/>
                    </a:ext>
                  </a:extLst>
                </p:cNvPr>
                <p:cNvGrpSpPr>
                  <a:grpSpLocks/>
                </p:cNvGrpSpPr>
                <p:nvPr/>
              </p:nvGrpSpPr>
              <p:grpSpPr bwMode="auto">
                <a:xfrm>
                  <a:off x="4080" y="3494"/>
                  <a:ext cx="154" cy="387"/>
                  <a:chOff x="4024" y="1008"/>
                  <a:chExt cx="229" cy="517"/>
                </a:xfrm>
              </p:grpSpPr>
              <p:sp>
                <p:nvSpPr>
                  <p:cNvPr id="125" name="Freeform 416">
                    <a:extLst>
                      <a:ext uri="{FF2B5EF4-FFF2-40B4-BE49-F238E27FC236}">
                        <a16:creationId xmlns:a16="http://schemas.microsoft.com/office/drawing/2014/main" id="{86D39E1D-0148-4520-B1FE-186CBF4676A2}"/>
                      </a:ext>
                    </a:extLst>
                  </p:cNvPr>
                  <p:cNvSpPr>
                    <a:spLocks/>
                  </p:cNvSpPr>
                  <p:nvPr/>
                </p:nvSpPr>
                <p:spPr bwMode="auto">
                  <a:xfrm>
                    <a:off x="4028" y="1031"/>
                    <a:ext cx="121" cy="487"/>
                  </a:xfrm>
                  <a:custGeom>
                    <a:avLst/>
                    <a:gdLst>
                      <a:gd name="T0" fmla="*/ 0 w 361"/>
                      <a:gd name="T1" fmla="*/ 0 h 1460"/>
                      <a:gd name="T2" fmla="*/ 0 w 361"/>
                      <a:gd name="T3" fmla="*/ 0 h 1460"/>
                      <a:gd name="T4" fmla="*/ 0 w 361"/>
                      <a:gd name="T5" fmla="*/ 0 h 1460"/>
                      <a:gd name="T6" fmla="*/ 0 w 361"/>
                      <a:gd name="T7" fmla="*/ 0 h 1460"/>
                      <a:gd name="T8" fmla="*/ 0 w 361"/>
                      <a:gd name="T9" fmla="*/ 0 h 1460"/>
                      <a:gd name="T10" fmla="*/ 0 w 361"/>
                      <a:gd name="T11" fmla="*/ 0 h 1460"/>
                      <a:gd name="T12" fmla="*/ 0 w 361"/>
                      <a:gd name="T13" fmla="*/ 0 h 1460"/>
                      <a:gd name="T14" fmla="*/ 0 w 361"/>
                      <a:gd name="T15" fmla="*/ 0 h 1460"/>
                      <a:gd name="T16" fmla="*/ 0 w 361"/>
                      <a:gd name="T17" fmla="*/ 0 h 1460"/>
                      <a:gd name="T18" fmla="*/ 0 w 361"/>
                      <a:gd name="T19" fmla="*/ 0 h 1460"/>
                      <a:gd name="T20" fmla="*/ 0 w 361"/>
                      <a:gd name="T21" fmla="*/ 0 h 1460"/>
                      <a:gd name="T22" fmla="*/ 0 w 361"/>
                      <a:gd name="T23" fmla="*/ 0 h 1460"/>
                      <a:gd name="T24" fmla="*/ 0 w 361"/>
                      <a:gd name="T25" fmla="*/ 0 h 1460"/>
                      <a:gd name="T26" fmla="*/ 0 w 361"/>
                      <a:gd name="T27" fmla="*/ 0 h 1460"/>
                      <a:gd name="T28" fmla="*/ 0 w 361"/>
                      <a:gd name="T29" fmla="*/ 0 h 1460"/>
                      <a:gd name="T30" fmla="*/ 0 w 361"/>
                      <a:gd name="T31" fmla="*/ 0 h 1460"/>
                      <a:gd name="T32" fmla="*/ 0 w 361"/>
                      <a:gd name="T33" fmla="*/ 0 h 1460"/>
                      <a:gd name="T34" fmla="*/ 0 w 361"/>
                      <a:gd name="T35" fmla="*/ 0 h 1460"/>
                      <a:gd name="T36" fmla="*/ 0 w 361"/>
                      <a:gd name="T37" fmla="*/ 0 h 1460"/>
                      <a:gd name="T38" fmla="*/ 0 w 361"/>
                      <a:gd name="T39" fmla="*/ 0 h 1460"/>
                      <a:gd name="T40" fmla="*/ 0 w 361"/>
                      <a:gd name="T41" fmla="*/ 0 h 1460"/>
                      <a:gd name="T42" fmla="*/ 0 w 361"/>
                      <a:gd name="T43" fmla="*/ 0 h 1460"/>
                      <a:gd name="T44" fmla="*/ 0 w 361"/>
                      <a:gd name="T45" fmla="*/ 0 h 1460"/>
                      <a:gd name="T46" fmla="*/ 0 w 361"/>
                      <a:gd name="T47" fmla="*/ 0 h 1460"/>
                      <a:gd name="T48" fmla="*/ 0 w 361"/>
                      <a:gd name="T49" fmla="*/ 0 h 1460"/>
                      <a:gd name="T50" fmla="*/ 0 w 361"/>
                      <a:gd name="T51" fmla="*/ 0 h 1460"/>
                      <a:gd name="T52" fmla="*/ 0 w 361"/>
                      <a:gd name="T53" fmla="*/ 0 h 1460"/>
                      <a:gd name="T54" fmla="*/ 0 w 361"/>
                      <a:gd name="T55" fmla="*/ 0 h 1460"/>
                      <a:gd name="T56" fmla="*/ 0 w 361"/>
                      <a:gd name="T57" fmla="*/ 0 h 1460"/>
                      <a:gd name="T58" fmla="*/ 0 w 361"/>
                      <a:gd name="T59" fmla="*/ 0 h 1460"/>
                      <a:gd name="T60" fmla="*/ 0 w 361"/>
                      <a:gd name="T61" fmla="*/ 0 h 1460"/>
                      <a:gd name="T62" fmla="*/ 0 w 361"/>
                      <a:gd name="T63" fmla="*/ 0 h 1460"/>
                      <a:gd name="T64" fmla="*/ 0 w 361"/>
                      <a:gd name="T65" fmla="*/ 0 h 1460"/>
                      <a:gd name="T66" fmla="*/ 0 w 361"/>
                      <a:gd name="T67" fmla="*/ 0 h 1460"/>
                      <a:gd name="T68" fmla="*/ 0 w 361"/>
                      <a:gd name="T69" fmla="*/ 0 h 1460"/>
                      <a:gd name="T70" fmla="*/ 0 w 361"/>
                      <a:gd name="T71" fmla="*/ 0 h 1460"/>
                      <a:gd name="T72" fmla="*/ 0 w 361"/>
                      <a:gd name="T73" fmla="*/ 0 h 1460"/>
                      <a:gd name="T74" fmla="*/ 0 w 361"/>
                      <a:gd name="T75" fmla="*/ 0 h 1460"/>
                      <a:gd name="T76" fmla="*/ 0 w 361"/>
                      <a:gd name="T77" fmla="*/ 0 h 1460"/>
                      <a:gd name="T78" fmla="*/ 0 w 361"/>
                      <a:gd name="T79" fmla="*/ 0 h 1460"/>
                      <a:gd name="T80" fmla="*/ 0 w 361"/>
                      <a:gd name="T81" fmla="*/ 0 h 1460"/>
                      <a:gd name="T82" fmla="*/ 0 w 361"/>
                      <a:gd name="T83" fmla="*/ 0 h 1460"/>
                      <a:gd name="T84" fmla="*/ 0 w 361"/>
                      <a:gd name="T85" fmla="*/ 0 h 1460"/>
                      <a:gd name="T86" fmla="*/ 0 w 361"/>
                      <a:gd name="T87" fmla="*/ 0 h 1460"/>
                      <a:gd name="T88" fmla="*/ 0 w 361"/>
                      <a:gd name="T89" fmla="*/ 0 h 1460"/>
                      <a:gd name="T90" fmla="*/ 0 w 361"/>
                      <a:gd name="T91" fmla="*/ 0 h 1460"/>
                      <a:gd name="T92" fmla="*/ 0 w 361"/>
                      <a:gd name="T93" fmla="*/ 0 h 1460"/>
                      <a:gd name="T94" fmla="*/ 0 w 361"/>
                      <a:gd name="T95" fmla="*/ 0 h 1460"/>
                      <a:gd name="T96" fmla="*/ 0 w 361"/>
                      <a:gd name="T97" fmla="*/ 0 h 1460"/>
                      <a:gd name="T98" fmla="*/ 0 w 361"/>
                      <a:gd name="T99" fmla="*/ 0 h 1460"/>
                      <a:gd name="T100" fmla="*/ 0 w 361"/>
                      <a:gd name="T101" fmla="*/ 0 h 1460"/>
                      <a:gd name="T102" fmla="*/ 0 w 361"/>
                      <a:gd name="T103" fmla="*/ 0 h 1460"/>
                      <a:gd name="T104" fmla="*/ 0 w 361"/>
                      <a:gd name="T105" fmla="*/ 0 h 1460"/>
                      <a:gd name="T106" fmla="*/ 0 w 361"/>
                      <a:gd name="T107" fmla="*/ 0 h 1460"/>
                      <a:gd name="T108" fmla="*/ 0 w 361"/>
                      <a:gd name="T109" fmla="*/ 0 h 1460"/>
                      <a:gd name="T110" fmla="*/ 0 w 361"/>
                      <a:gd name="T111" fmla="*/ 0 h 146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61"/>
                      <a:gd name="T169" fmla="*/ 0 h 1460"/>
                      <a:gd name="T170" fmla="*/ 361 w 361"/>
                      <a:gd name="T171" fmla="*/ 1460 h 146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61" h="1460">
                        <a:moveTo>
                          <a:pt x="355" y="262"/>
                        </a:moveTo>
                        <a:lnTo>
                          <a:pt x="361" y="316"/>
                        </a:lnTo>
                        <a:lnTo>
                          <a:pt x="361" y="605"/>
                        </a:lnTo>
                        <a:lnTo>
                          <a:pt x="335" y="994"/>
                        </a:lnTo>
                        <a:lnTo>
                          <a:pt x="337" y="1241"/>
                        </a:lnTo>
                        <a:lnTo>
                          <a:pt x="350" y="1412"/>
                        </a:lnTo>
                        <a:lnTo>
                          <a:pt x="337" y="1460"/>
                        </a:lnTo>
                        <a:lnTo>
                          <a:pt x="316" y="1449"/>
                        </a:lnTo>
                        <a:lnTo>
                          <a:pt x="194" y="1355"/>
                        </a:lnTo>
                        <a:lnTo>
                          <a:pt x="163" y="1337"/>
                        </a:lnTo>
                        <a:lnTo>
                          <a:pt x="144" y="1310"/>
                        </a:lnTo>
                        <a:lnTo>
                          <a:pt x="113" y="1274"/>
                        </a:lnTo>
                        <a:lnTo>
                          <a:pt x="71" y="1237"/>
                        </a:lnTo>
                        <a:lnTo>
                          <a:pt x="50" y="1187"/>
                        </a:lnTo>
                        <a:lnTo>
                          <a:pt x="0" y="1144"/>
                        </a:lnTo>
                        <a:lnTo>
                          <a:pt x="0" y="1118"/>
                        </a:lnTo>
                        <a:lnTo>
                          <a:pt x="26" y="1084"/>
                        </a:lnTo>
                        <a:lnTo>
                          <a:pt x="37" y="1041"/>
                        </a:lnTo>
                        <a:lnTo>
                          <a:pt x="31" y="1018"/>
                        </a:lnTo>
                        <a:lnTo>
                          <a:pt x="18" y="981"/>
                        </a:lnTo>
                        <a:lnTo>
                          <a:pt x="14" y="954"/>
                        </a:lnTo>
                        <a:lnTo>
                          <a:pt x="33" y="912"/>
                        </a:lnTo>
                        <a:lnTo>
                          <a:pt x="33" y="884"/>
                        </a:lnTo>
                        <a:lnTo>
                          <a:pt x="13" y="829"/>
                        </a:lnTo>
                        <a:lnTo>
                          <a:pt x="13" y="797"/>
                        </a:lnTo>
                        <a:lnTo>
                          <a:pt x="24" y="773"/>
                        </a:lnTo>
                        <a:lnTo>
                          <a:pt x="45" y="744"/>
                        </a:lnTo>
                        <a:lnTo>
                          <a:pt x="44" y="694"/>
                        </a:lnTo>
                        <a:lnTo>
                          <a:pt x="31" y="653"/>
                        </a:lnTo>
                        <a:lnTo>
                          <a:pt x="44" y="605"/>
                        </a:lnTo>
                        <a:lnTo>
                          <a:pt x="56" y="594"/>
                        </a:lnTo>
                        <a:lnTo>
                          <a:pt x="45" y="550"/>
                        </a:lnTo>
                        <a:lnTo>
                          <a:pt x="18" y="503"/>
                        </a:lnTo>
                        <a:lnTo>
                          <a:pt x="13" y="473"/>
                        </a:lnTo>
                        <a:lnTo>
                          <a:pt x="18" y="444"/>
                        </a:lnTo>
                        <a:lnTo>
                          <a:pt x="52" y="418"/>
                        </a:lnTo>
                        <a:lnTo>
                          <a:pt x="50" y="397"/>
                        </a:lnTo>
                        <a:lnTo>
                          <a:pt x="14" y="331"/>
                        </a:lnTo>
                        <a:lnTo>
                          <a:pt x="2" y="279"/>
                        </a:lnTo>
                        <a:lnTo>
                          <a:pt x="13" y="250"/>
                        </a:lnTo>
                        <a:lnTo>
                          <a:pt x="45" y="223"/>
                        </a:lnTo>
                        <a:lnTo>
                          <a:pt x="37" y="200"/>
                        </a:lnTo>
                        <a:lnTo>
                          <a:pt x="14" y="173"/>
                        </a:lnTo>
                        <a:lnTo>
                          <a:pt x="14" y="144"/>
                        </a:lnTo>
                        <a:lnTo>
                          <a:pt x="52" y="124"/>
                        </a:lnTo>
                        <a:lnTo>
                          <a:pt x="68" y="103"/>
                        </a:lnTo>
                        <a:lnTo>
                          <a:pt x="37" y="60"/>
                        </a:lnTo>
                        <a:lnTo>
                          <a:pt x="37" y="37"/>
                        </a:lnTo>
                        <a:lnTo>
                          <a:pt x="74" y="23"/>
                        </a:lnTo>
                        <a:lnTo>
                          <a:pt x="77" y="0"/>
                        </a:lnTo>
                        <a:lnTo>
                          <a:pt x="118" y="60"/>
                        </a:lnTo>
                        <a:lnTo>
                          <a:pt x="169" y="123"/>
                        </a:lnTo>
                        <a:lnTo>
                          <a:pt x="231" y="173"/>
                        </a:lnTo>
                        <a:lnTo>
                          <a:pt x="281" y="213"/>
                        </a:lnTo>
                        <a:lnTo>
                          <a:pt x="335" y="244"/>
                        </a:lnTo>
                        <a:lnTo>
                          <a:pt x="355" y="26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6" name="Freeform 417">
                    <a:extLst>
                      <a:ext uri="{FF2B5EF4-FFF2-40B4-BE49-F238E27FC236}">
                        <a16:creationId xmlns:a16="http://schemas.microsoft.com/office/drawing/2014/main" id="{9C521134-CCBA-4CCD-A1B8-C8D1919D1880}"/>
                      </a:ext>
                    </a:extLst>
                  </p:cNvPr>
                  <p:cNvSpPr>
                    <a:spLocks/>
                  </p:cNvSpPr>
                  <p:nvPr/>
                </p:nvSpPr>
                <p:spPr bwMode="auto">
                  <a:xfrm>
                    <a:off x="4024" y="1039"/>
                    <a:ext cx="35" cy="370"/>
                  </a:xfrm>
                  <a:custGeom>
                    <a:avLst/>
                    <a:gdLst>
                      <a:gd name="T0" fmla="*/ 0 w 105"/>
                      <a:gd name="T1" fmla="*/ 0 h 1112"/>
                      <a:gd name="T2" fmla="*/ 0 w 105"/>
                      <a:gd name="T3" fmla="*/ 0 h 1112"/>
                      <a:gd name="T4" fmla="*/ 0 w 105"/>
                      <a:gd name="T5" fmla="*/ 0 h 1112"/>
                      <a:gd name="T6" fmla="*/ 0 w 105"/>
                      <a:gd name="T7" fmla="*/ 0 h 1112"/>
                      <a:gd name="T8" fmla="*/ 0 w 105"/>
                      <a:gd name="T9" fmla="*/ 0 h 1112"/>
                      <a:gd name="T10" fmla="*/ 0 w 105"/>
                      <a:gd name="T11" fmla="*/ 0 h 1112"/>
                      <a:gd name="T12" fmla="*/ 0 w 105"/>
                      <a:gd name="T13" fmla="*/ 0 h 1112"/>
                      <a:gd name="T14" fmla="*/ 0 w 105"/>
                      <a:gd name="T15" fmla="*/ 0 h 1112"/>
                      <a:gd name="T16" fmla="*/ 0 w 105"/>
                      <a:gd name="T17" fmla="*/ 0 h 1112"/>
                      <a:gd name="T18" fmla="*/ 0 w 105"/>
                      <a:gd name="T19" fmla="*/ 0 h 1112"/>
                      <a:gd name="T20" fmla="*/ 0 w 105"/>
                      <a:gd name="T21" fmla="*/ 0 h 1112"/>
                      <a:gd name="T22" fmla="*/ 0 w 105"/>
                      <a:gd name="T23" fmla="*/ 0 h 1112"/>
                      <a:gd name="T24" fmla="*/ 0 w 105"/>
                      <a:gd name="T25" fmla="*/ 0 h 1112"/>
                      <a:gd name="T26" fmla="*/ 0 w 105"/>
                      <a:gd name="T27" fmla="*/ 0 h 1112"/>
                      <a:gd name="T28" fmla="*/ 0 w 105"/>
                      <a:gd name="T29" fmla="*/ 0 h 1112"/>
                      <a:gd name="T30" fmla="*/ 0 w 105"/>
                      <a:gd name="T31" fmla="*/ 0 h 1112"/>
                      <a:gd name="T32" fmla="*/ 0 w 105"/>
                      <a:gd name="T33" fmla="*/ 0 h 1112"/>
                      <a:gd name="T34" fmla="*/ 0 w 105"/>
                      <a:gd name="T35" fmla="*/ 0 h 1112"/>
                      <a:gd name="T36" fmla="*/ 0 w 105"/>
                      <a:gd name="T37" fmla="*/ 0 h 1112"/>
                      <a:gd name="T38" fmla="*/ 0 w 105"/>
                      <a:gd name="T39" fmla="*/ 0 h 1112"/>
                      <a:gd name="T40" fmla="*/ 0 w 105"/>
                      <a:gd name="T41" fmla="*/ 0 h 1112"/>
                      <a:gd name="T42" fmla="*/ 0 w 105"/>
                      <a:gd name="T43" fmla="*/ 0 h 1112"/>
                      <a:gd name="T44" fmla="*/ 0 w 105"/>
                      <a:gd name="T45" fmla="*/ 0 h 1112"/>
                      <a:gd name="T46" fmla="*/ 0 w 105"/>
                      <a:gd name="T47" fmla="*/ 0 h 1112"/>
                      <a:gd name="T48" fmla="*/ 0 w 105"/>
                      <a:gd name="T49" fmla="*/ 0 h 1112"/>
                      <a:gd name="T50" fmla="*/ 0 w 105"/>
                      <a:gd name="T51" fmla="*/ 0 h 1112"/>
                      <a:gd name="T52" fmla="*/ 0 w 105"/>
                      <a:gd name="T53" fmla="*/ 0 h 1112"/>
                      <a:gd name="T54" fmla="*/ 0 w 105"/>
                      <a:gd name="T55" fmla="*/ 0 h 1112"/>
                      <a:gd name="T56" fmla="*/ 0 w 105"/>
                      <a:gd name="T57" fmla="*/ 0 h 1112"/>
                      <a:gd name="T58" fmla="*/ 0 w 105"/>
                      <a:gd name="T59" fmla="*/ 0 h 1112"/>
                      <a:gd name="T60" fmla="*/ 0 w 105"/>
                      <a:gd name="T61" fmla="*/ 0 h 1112"/>
                      <a:gd name="T62" fmla="*/ 0 w 105"/>
                      <a:gd name="T63" fmla="*/ 0 h 1112"/>
                      <a:gd name="T64" fmla="*/ 0 w 105"/>
                      <a:gd name="T65" fmla="*/ 0 h 1112"/>
                      <a:gd name="T66" fmla="*/ 0 w 105"/>
                      <a:gd name="T67" fmla="*/ 0 h 1112"/>
                      <a:gd name="T68" fmla="*/ 0 w 105"/>
                      <a:gd name="T69" fmla="*/ 0 h 1112"/>
                      <a:gd name="T70" fmla="*/ 0 w 105"/>
                      <a:gd name="T71" fmla="*/ 0 h 1112"/>
                      <a:gd name="T72" fmla="*/ 0 w 105"/>
                      <a:gd name="T73" fmla="*/ 0 h 1112"/>
                      <a:gd name="T74" fmla="*/ 0 w 105"/>
                      <a:gd name="T75" fmla="*/ 0 h 1112"/>
                      <a:gd name="T76" fmla="*/ 0 w 105"/>
                      <a:gd name="T77" fmla="*/ 0 h 1112"/>
                      <a:gd name="T78" fmla="*/ 0 w 105"/>
                      <a:gd name="T79" fmla="*/ 0 h 1112"/>
                      <a:gd name="T80" fmla="*/ 0 w 105"/>
                      <a:gd name="T81" fmla="*/ 0 h 1112"/>
                      <a:gd name="T82" fmla="*/ 0 w 105"/>
                      <a:gd name="T83" fmla="*/ 0 h 1112"/>
                      <a:gd name="T84" fmla="*/ 0 w 105"/>
                      <a:gd name="T85" fmla="*/ 0 h 1112"/>
                      <a:gd name="T86" fmla="*/ 0 w 105"/>
                      <a:gd name="T87" fmla="*/ 0 h 1112"/>
                      <a:gd name="T88" fmla="*/ 0 w 105"/>
                      <a:gd name="T89" fmla="*/ 0 h 1112"/>
                      <a:gd name="T90" fmla="*/ 0 w 105"/>
                      <a:gd name="T91" fmla="*/ 0 h 1112"/>
                      <a:gd name="T92" fmla="*/ 0 w 105"/>
                      <a:gd name="T93" fmla="*/ 0 h 1112"/>
                      <a:gd name="T94" fmla="*/ 0 w 105"/>
                      <a:gd name="T95" fmla="*/ 0 h 1112"/>
                      <a:gd name="T96" fmla="*/ 0 w 105"/>
                      <a:gd name="T97" fmla="*/ 0 h 111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5"/>
                      <a:gd name="T148" fmla="*/ 0 h 1112"/>
                      <a:gd name="T149" fmla="*/ 105 w 105"/>
                      <a:gd name="T150" fmla="*/ 1112 h 111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5" h="1112">
                        <a:moveTo>
                          <a:pt x="52" y="0"/>
                        </a:moveTo>
                        <a:lnTo>
                          <a:pt x="71" y="37"/>
                        </a:lnTo>
                        <a:lnTo>
                          <a:pt x="88" y="61"/>
                        </a:lnTo>
                        <a:lnTo>
                          <a:pt x="105" y="77"/>
                        </a:lnTo>
                        <a:lnTo>
                          <a:pt x="100" y="95"/>
                        </a:lnTo>
                        <a:lnTo>
                          <a:pt x="84" y="108"/>
                        </a:lnTo>
                        <a:lnTo>
                          <a:pt x="58" y="114"/>
                        </a:lnTo>
                        <a:lnTo>
                          <a:pt x="39" y="130"/>
                        </a:lnTo>
                        <a:lnTo>
                          <a:pt x="44" y="150"/>
                        </a:lnTo>
                        <a:lnTo>
                          <a:pt x="57" y="161"/>
                        </a:lnTo>
                        <a:lnTo>
                          <a:pt x="78" y="187"/>
                        </a:lnTo>
                        <a:lnTo>
                          <a:pt x="78" y="201"/>
                        </a:lnTo>
                        <a:lnTo>
                          <a:pt x="71" y="214"/>
                        </a:lnTo>
                        <a:lnTo>
                          <a:pt x="52" y="227"/>
                        </a:lnTo>
                        <a:lnTo>
                          <a:pt x="34" y="239"/>
                        </a:lnTo>
                        <a:lnTo>
                          <a:pt x="31" y="258"/>
                        </a:lnTo>
                        <a:lnTo>
                          <a:pt x="37" y="277"/>
                        </a:lnTo>
                        <a:lnTo>
                          <a:pt x="52" y="314"/>
                        </a:lnTo>
                        <a:lnTo>
                          <a:pt x="65" y="343"/>
                        </a:lnTo>
                        <a:lnTo>
                          <a:pt x="78" y="364"/>
                        </a:lnTo>
                        <a:lnTo>
                          <a:pt x="78" y="387"/>
                        </a:lnTo>
                        <a:lnTo>
                          <a:pt x="71" y="408"/>
                        </a:lnTo>
                        <a:lnTo>
                          <a:pt x="52" y="427"/>
                        </a:lnTo>
                        <a:lnTo>
                          <a:pt x="39" y="445"/>
                        </a:lnTo>
                        <a:lnTo>
                          <a:pt x="44" y="476"/>
                        </a:lnTo>
                        <a:lnTo>
                          <a:pt x="75" y="524"/>
                        </a:lnTo>
                        <a:lnTo>
                          <a:pt x="88" y="550"/>
                        </a:lnTo>
                        <a:lnTo>
                          <a:pt x="89" y="574"/>
                        </a:lnTo>
                        <a:lnTo>
                          <a:pt x="78" y="593"/>
                        </a:lnTo>
                        <a:lnTo>
                          <a:pt x="63" y="611"/>
                        </a:lnTo>
                        <a:lnTo>
                          <a:pt x="58" y="637"/>
                        </a:lnTo>
                        <a:lnTo>
                          <a:pt x="68" y="668"/>
                        </a:lnTo>
                        <a:lnTo>
                          <a:pt x="81" y="701"/>
                        </a:lnTo>
                        <a:lnTo>
                          <a:pt x="88" y="724"/>
                        </a:lnTo>
                        <a:lnTo>
                          <a:pt x="81" y="739"/>
                        </a:lnTo>
                        <a:lnTo>
                          <a:pt x="65" y="756"/>
                        </a:lnTo>
                        <a:lnTo>
                          <a:pt x="44" y="774"/>
                        </a:lnTo>
                        <a:lnTo>
                          <a:pt x="34" y="793"/>
                        </a:lnTo>
                        <a:lnTo>
                          <a:pt x="44" y="826"/>
                        </a:lnTo>
                        <a:lnTo>
                          <a:pt x="65" y="861"/>
                        </a:lnTo>
                        <a:lnTo>
                          <a:pt x="75" y="887"/>
                        </a:lnTo>
                        <a:lnTo>
                          <a:pt x="78" y="908"/>
                        </a:lnTo>
                        <a:lnTo>
                          <a:pt x="71" y="918"/>
                        </a:lnTo>
                        <a:lnTo>
                          <a:pt x="50" y="918"/>
                        </a:lnTo>
                        <a:lnTo>
                          <a:pt x="44" y="964"/>
                        </a:lnTo>
                        <a:lnTo>
                          <a:pt x="57" y="993"/>
                        </a:lnTo>
                        <a:lnTo>
                          <a:pt x="68" y="1014"/>
                        </a:lnTo>
                        <a:lnTo>
                          <a:pt x="71" y="1032"/>
                        </a:lnTo>
                        <a:lnTo>
                          <a:pt x="71" y="1050"/>
                        </a:lnTo>
                        <a:lnTo>
                          <a:pt x="50" y="1076"/>
                        </a:lnTo>
                        <a:lnTo>
                          <a:pt x="21" y="1112"/>
                        </a:lnTo>
                        <a:lnTo>
                          <a:pt x="2" y="1100"/>
                        </a:lnTo>
                        <a:lnTo>
                          <a:pt x="8" y="1071"/>
                        </a:lnTo>
                        <a:lnTo>
                          <a:pt x="37" y="1024"/>
                        </a:lnTo>
                        <a:lnTo>
                          <a:pt x="34" y="995"/>
                        </a:lnTo>
                        <a:lnTo>
                          <a:pt x="21" y="961"/>
                        </a:lnTo>
                        <a:lnTo>
                          <a:pt x="13" y="932"/>
                        </a:lnTo>
                        <a:lnTo>
                          <a:pt x="25" y="908"/>
                        </a:lnTo>
                        <a:lnTo>
                          <a:pt x="37" y="900"/>
                        </a:lnTo>
                        <a:lnTo>
                          <a:pt x="39" y="881"/>
                        </a:lnTo>
                        <a:lnTo>
                          <a:pt x="25" y="845"/>
                        </a:lnTo>
                        <a:lnTo>
                          <a:pt x="8" y="814"/>
                        </a:lnTo>
                        <a:lnTo>
                          <a:pt x="0" y="782"/>
                        </a:lnTo>
                        <a:lnTo>
                          <a:pt x="8" y="745"/>
                        </a:lnTo>
                        <a:lnTo>
                          <a:pt x="37" y="731"/>
                        </a:lnTo>
                        <a:lnTo>
                          <a:pt x="46" y="714"/>
                        </a:lnTo>
                        <a:lnTo>
                          <a:pt x="44" y="689"/>
                        </a:lnTo>
                        <a:lnTo>
                          <a:pt x="37" y="664"/>
                        </a:lnTo>
                        <a:lnTo>
                          <a:pt x="27" y="631"/>
                        </a:lnTo>
                        <a:lnTo>
                          <a:pt x="27" y="606"/>
                        </a:lnTo>
                        <a:lnTo>
                          <a:pt x="39" y="589"/>
                        </a:lnTo>
                        <a:lnTo>
                          <a:pt x="57" y="568"/>
                        </a:lnTo>
                        <a:lnTo>
                          <a:pt x="57" y="556"/>
                        </a:lnTo>
                        <a:lnTo>
                          <a:pt x="44" y="526"/>
                        </a:lnTo>
                        <a:lnTo>
                          <a:pt x="18" y="489"/>
                        </a:lnTo>
                        <a:lnTo>
                          <a:pt x="8" y="461"/>
                        </a:lnTo>
                        <a:lnTo>
                          <a:pt x="8" y="439"/>
                        </a:lnTo>
                        <a:lnTo>
                          <a:pt x="15" y="418"/>
                        </a:lnTo>
                        <a:lnTo>
                          <a:pt x="31" y="401"/>
                        </a:lnTo>
                        <a:lnTo>
                          <a:pt x="46" y="382"/>
                        </a:lnTo>
                        <a:lnTo>
                          <a:pt x="46" y="368"/>
                        </a:lnTo>
                        <a:lnTo>
                          <a:pt x="13" y="300"/>
                        </a:lnTo>
                        <a:lnTo>
                          <a:pt x="6" y="274"/>
                        </a:lnTo>
                        <a:lnTo>
                          <a:pt x="0" y="251"/>
                        </a:lnTo>
                        <a:lnTo>
                          <a:pt x="13" y="230"/>
                        </a:lnTo>
                        <a:lnTo>
                          <a:pt x="27" y="214"/>
                        </a:lnTo>
                        <a:lnTo>
                          <a:pt x="39" y="201"/>
                        </a:lnTo>
                        <a:lnTo>
                          <a:pt x="39" y="189"/>
                        </a:lnTo>
                        <a:lnTo>
                          <a:pt x="27" y="170"/>
                        </a:lnTo>
                        <a:lnTo>
                          <a:pt x="8" y="150"/>
                        </a:lnTo>
                        <a:lnTo>
                          <a:pt x="8" y="130"/>
                        </a:lnTo>
                        <a:lnTo>
                          <a:pt x="21" y="111"/>
                        </a:lnTo>
                        <a:lnTo>
                          <a:pt x="39" y="95"/>
                        </a:lnTo>
                        <a:lnTo>
                          <a:pt x="57" y="87"/>
                        </a:lnTo>
                        <a:lnTo>
                          <a:pt x="65" y="74"/>
                        </a:lnTo>
                        <a:lnTo>
                          <a:pt x="58" y="58"/>
                        </a:lnTo>
                        <a:lnTo>
                          <a:pt x="46" y="39"/>
                        </a:lnTo>
                        <a:lnTo>
                          <a:pt x="39" y="20"/>
                        </a:ln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7" name="Freeform 418">
                    <a:extLst>
                      <a:ext uri="{FF2B5EF4-FFF2-40B4-BE49-F238E27FC236}">
                        <a16:creationId xmlns:a16="http://schemas.microsoft.com/office/drawing/2014/main" id="{F4DBC239-D753-492F-A8F9-8807FEC023BF}"/>
                      </a:ext>
                    </a:extLst>
                  </p:cNvPr>
                  <p:cNvSpPr>
                    <a:spLocks/>
                  </p:cNvSpPr>
                  <p:nvPr/>
                </p:nvSpPr>
                <p:spPr bwMode="auto">
                  <a:xfrm>
                    <a:off x="4118" y="1129"/>
                    <a:ext cx="32" cy="300"/>
                  </a:xfrm>
                  <a:custGeom>
                    <a:avLst/>
                    <a:gdLst>
                      <a:gd name="T0" fmla="*/ 0 w 97"/>
                      <a:gd name="T1" fmla="*/ 0 h 900"/>
                      <a:gd name="T2" fmla="*/ 0 w 97"/>
                      <a:gd name="T3" fmla="*/ 0 h 900"/>
                      <a:gd name="T4" fmla="*/ 0 w 97"/>
                      <a:gd name="T5" fmla="*/ 0 h 900"/>
                      <a:gd name="T6" fmla="*/ 0 w 97"/>
                      <a:gd name="T7" fmla="*/ 0 h 900"/>
                      <a:gd name="T8" fmla="*/ 0 w 97"/>
                      <a:gd name="T9" fmla="*/ 0 h 900"/>
                      <a:gd name="T10" fmla="*/ 0 w 97"/>
                      <a:gd name="T11" fmla="*/ 0 h 900"/>
                      <a:gd name="T12" fmla="*/ 0 w 97"/>
                      <a:gd name="T13" fmla="*/ 0 h 900"/>
                      <a:gd name="T14" fmla="*/ 0 w 97"/>
                      <a:gd name="T15" fmla="*/ 0 h 900"/>
                      <a:gd name="T16" fmla="*/ 0 w 97"/>
                      <a:gd name="T17" fmla="*/ 0 h 900"/>
                      <a:gd name="T18" fmla="*/ 0 w 97"/>
                      <a:gd name="T19" fmla="*/ 0 h 900"/>
                      <a:gd name="T20" fmla="*/ 0 w 97"/>
                      <a:gd name="T21" fmla="*/ 0 h 900"/>
                      <a:gd name="T22" fmla="*/ 0 w 97"/>
                      <a:gd name="T23" fmla="*/ 0 h 900"/>
                      <a:gd name="T24" fmla="*/ 0 w 97"/>
                      <a:gd name="T25" fmla="*/ 0 h 900"/>
                      <a:gd name="T26" fmla="*/ 0 w 97"/>
                      <a:gd name="T27" fmla="*/ 0 h 900"/>
                      <a:gd name="T28" fmla="*/ 0 w 97"/>
                      <a:gd name="T29" fmla="*/ 0 h 900"/>
                      <a:gd name="T30" fmla="*/ 0 w 97"/>
                      <a:gd name="T31" fmla="*/ 0 h 900"/>
                      <a:gd name="T32" fmla="*/ 0 w 97"/>
                      <a:gd name="T33" fmla="*/ 0 h 900"/>
                      <a:gd name="T34" fmla="*/ 0 w 97"/>
                      <a:gd name="T35" fmla="*/ 0 h 900"/>
                      <a:gd name="T36" fmla="*/ 0 w 97"/>
                      <a:gd name="T37" fmla="*/ 0 h 900"/>
                      <a:gd name="T38" fmla="*/ 0 w 97"/>
                      <a:gd name="T39" fmla="*/ 0 h 900"/>
                      <a:gd name="T40" fmla="*/ 0 w 97"/>
                      <a:gd name="T41" fmla="*/ 0 h 900"/>
                      <a:gd name="T42" fmla="*/ 0 w 97"/>
                      <a:gd name="T43" fmla="*/ 0 h 900"/>
                      <a:gd name="T44" fmla="*/ 0 w 97"/>
                      <a:gd name="T45" fmla="*/ 0 h 900"/>
                      <a:gd name="T46" fmla="*/ 0 w 97"/>
                      <a:gd name="T47" fmla="*/ 0 h 900"/>
                      <a:gd name="T48" fmla="*/ 0 w 97"/>
                      <a:gd name="T49" fmla="*/ 0 h 900"/>
                      <a:gd name="T50" fmla="*/ 0 w 97"/>
                      <a:gd name="T51" fmla="*/ 0 h 900"/>
                      <a:gd name="T52" fmla="*/ 0 w 97"/>
                      <a:gd name="T53" fmla="*/ 0 h 900"/>
                      <a:gd name="T54" fmla="*/ 0 w 97"/>
                      <a:gd name="T55" fmla="*/ 0 h 900"/>
                      <a:gd name="T56" fmla="*/ 0 w 97"/>
                      <a:gd name="T57" fmla="*/ 0 h 900"/>
                      <a:gd name="T58" fmla="*/ 0 w 97"/>
                      <a:gd name="T59" fmla="*/ 0 h 900"/>
                      <a:gd name="T60" fmla="*/ 0 w 97"/>
                      <a:gd name="T61" fmla="*/ 0 h 900"/>
                      <a:gd name="T62" fmla="*/ 0 w 97"/>
                      <a:gd name="T63" fmla="*/ 0 h 900"/>
                      <a:gd name="T64" fmla="*/ 0 w 97"/>
                      <a:gd name="T65" fmla="*/ 0 h 900"/>
                      <a:gd name="T66" fmla="*/ 0 w 97"/>
                      <a:gd name="T67" fmla="*/ 0 h 9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7"/>
                      <a:gd name="T103" fmla="*/ 0 h 900"/>
                      <a:gd name="T104" fmla="*/ 97 w 97"/>
                      <a:gd name="T105" fmla="*/ 900 h 90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7" h="900">
                        <a:moveTo>
                          <a:pt x="74" y="0"/>
                        </a:moveTo>
                        <a:lnTo>
                          <a:pt x="87" y="24"/>
                        </a:lnTo>
                        <a:lnTo>
                          <a:pt x="97" y="68"/>
                        </a:lnTo>
                        <a:lnTo>
                          <a:pt x="92" y="87"/>
                        </a:lnTo>
                        <a:lnTo>
                          <a:pt x="66" y="100"/>
                        </a:lnTo>
                        <a:lnTo>
                          <a:pt x="50" y="112"/>
                        </a:lnTo>
                        <a:lnTo>
                          <a:pt x="50" y="147"/>
                        </a:lnTo>
                        <a:lnTo>
                          <a:pt x="62" y="181"/>
                        </a:lnTo>
                        <a:lnTo>
                          <a:pt x="79" y="204"/>
                        </a:lnTo>
                        <a:lnTo>
                          <a:pt x="81" y="247"/>
                        </a:lnTo>
                        <a:lnTo>
                          <a:pt x="72" y="262"/>
                        </a:lnTo>
                        <a:lnTo>
                          <a:pt x="56" y="281"/>
                        </a:lnTo>
                        <a:lnTo>
                          <a:pt x="53" y="310"/>
                        </a:lnTo>
                        <a:lnTo>
                          <a:pt x="62" y="337"/>
                        </a:lnTo>
                        <a:lnTo>
                          <a:pt x="74" y="360"/>
                        </a:lnTo>
                        <a:lnTo>
                          <a:pt x="81" y="397"/>
                        </a:lnTo>
                        <a:lnTo>
                          <a:pt x="81" y="418"/>
                        </a:lnTo>
                        <a:lnTo>
                          <a:pt x="68" y="442"/>
                        </a:lnTo>
                        <a:lnTo>
                          <a:pt x="47" y="462"/>
                        </a:lnTo>
                        <a:lnTo>
                          <a:pt x="47" y="481"/>
                        </a:lnTo>
                        <a:lnTo>
                          <a:pt x="53" y="537"/>
                        </a:lnTo>
                        <a:lnTo>
                          <a:pt x="74" y="560"/>
                        </a:lnTo>
                        <a:lnTo>
                          <a:pt x="87" y="584"/>
                        </a:lnTo>
                        <a:lnTo>
                          <a:pt x="81" y="612"/>
                        </a:lnTo>
                        <a:lnTo>
                          <a:pt x="50" y="631"/>
                        </a:lnTo>
                        <a:lnTo>
                          <a:pt x="35" y="650"/>
                        </a:lnTo>
                        <a:lnTo>
                          <a:pt x="31" y="684"/>
                        </a:lnTo>
                        <a:lnTo>
                          <a:pt x="47" y="729"/>
                        </a:lnTo>
                        <a:lnTo>
                          <a:pt x="60" y="773"/>
                        </a:lnTo>
                        <a:lnTo>
                          <a:pt x="60" y="797"/>
                        </a:lnTo>
                        <a:lnTo>
                          <a:pt x="53" y="831"/>
                        </a:lnTo>
                        <a:lnTo>
                          <a:pt x="35" y="837"/>
                        </a:lnTo>
                        <a:lnTo>
                          <a:pt x="23" y="862"/>
                        </a:lnTo>
                        <a:lnTo>
                          <a:pt x="23" y="891"/>
                        </a:lnTo>
                        <a:lnTo>
                          <a:pt x="0" y="900"/>
                        </a:lnTo>
                        <a:lnTo>
                          <a:pt x="10" y="868"/>
                        </a:lnTo>
                        <a:lnTo>
                          <a:pt x="29" y="831"/>
                        </a:lnTo>
                        <a:lnTo>
                          <a:pt x="35" y="805"/>
                        </a:lnTo>
                        <a:lnTo>
                          <a:pt x="35" y="755"/>
                        </a:lnTo>
                        <a:lnTo>
                          <a:pt x="23" y="712"/>
                        </a:lnTo>
                        <a:lnTo>
                          <a:pt x="18" y="679"/>
                        </a:lnTo>
                        <a:lnTo>
                          <a:pt x="16" y="644"/>
                        </a:lnTo>
                        <a:lnTo>
                          <a:pt x="37" y="616"/>
                        </a:lnTo>
                        <a:lnTo>
                          <a:pt x="50" y="597"/>
                        </a:lnTo>
                        <a:lnTo>
                          <a:pt x="42" y="560"/>
                        </a:lnTo>
                        <a:lnTo>
                          <a:pt x="23" y="531"/>
                        </a:lnTo>
                        <a:lnTo>
                          <a:pt x="18" y="505"/>
                        </a:lnTo>
                        <a:lnTo>
                          <a:pt x="16" y="468"/>
                        </a:lnTo>
                        <a:lnTo>
                          <a:pt x="24" y="444"/>
                        </a:lnTo>
                        <a:lnTo>
                          <a:pt x="42" y="418"/>
                        </a:lnTo>
                        <a:lnTo>
                          <a:pt x="53" y="400"/>
                        </a:lnTo>
                        <a:lnTo>
                          <a:pt x="53" y="381"/>
                        </a:lnTo>
                        <a:lnTo>
                          <a:pt x="42" y="360"/>
                        </a:lnTo>
                        <a:lnTo>
                          <a:pt x="29" y="318"/>
                        </a:lnTo>
                        <a:lnTo>
                          <a:pt x="29" y="292"/>
                        </a:lnTo>
                        <a:lnTo>
                          <a:pt x="35" y="266"/>
                        </a:lnTo>
                        <a:lnTo>
                          <a:pt x="47" y="247"/>
                        </a:lnTo>
                        <a:lnTo>
                          <a:pt x="50" y="229"/>
                        </a:lnTo>
                        <a:lnTo>
                          <a:pt x="47" y="205"/>
                        </a:lnTo>
                        <a:lnTo>
                          <a:pt x="31" y="173"/>
                        </a:lnTo>
                        <a:lnTo>
                          <a:pt x="23" y="150"/>
                        </a:lnTo>
                        <a:lnTo>
                          <a:pt x="24" y="110"/>
                        </a:lnTo>
                        <a:lnTo>
                          <a:pt x="37" y="94"/>
                        </a:lnTo>
                        <a:lnTo>
                          <a:pt x="53" y="68"/>
                        </a:lnTo>
                        <a:lnTo>
                          <a:pt x="62" y="47"/>
                        </a:lnTo>
                        <a:lnTo>
                          <a:pt x="56" y="29"/>
                        </a:lnTo>
                        <a:lnTo>
                          <a:pt x="60" y="10"/>
                        </a:lnTo>
                        <a:lnTo>
                          <a:pt x="7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8" name="Freeform 419">
                    <a:extLst>
                      <a:ext uri="{FF2B5EF4-FFF2-40B4-BE49-F238E27FC236}">
                        <a16:creationId xmlns:a16="http://schemas.microsoft.com/office/drawing/2014/main" id="{C6E1A6D6-A99D-4428-9B83-463CC6783ACD}"/>
                      </a:ext>
                    </a:extLst>
                  </p:cNvPr>
                  <p:cNvSpPr>
                    <a:spLocks/>
                  </p:cNvSpPr>
                  <p:nvPr/>
                </p:nvSpPr>
                <p:spPr bwMode="auto">
                  <a:xfrm>
                    <a:off x="4065" y="1093"/>
                    <a:ext cx="75" cy="65"/>
                  </a:xfrm>
                  <a:custGeom>
                    <a:avLst/>
                    <a:gdLst>
                      <a:gd name="T0" fmla="*/ 0 w 225"/>
                      <a:gd name="T1" fmla="*/ 0 h 193"/>
                      <a:gd name="T2" fmla="*/ 0 w 225"/>
                      <a:gd name="T3" fmla="*/ 0 h 193"/>
                      <a:gd name="T4" fmla="*/ 0 w 225"/>
                      <a:gd name="T5" fmla="*/ 0 h 193"/>
                      <a:gd name="T6" fmla="*/ 0 w 225"/>
                      <a:gd name="T7" fmla="*/ 0 h 193"/>
                      <a:gd name="T8" fmla="*/ 0 w 225"/>
                      <a:gd name="T9" fmla="*/ 0 h 193"/>
                      <a:gd name="T10" fmla="*/ 0 w 225"/>
                      <a:gd name="T11" fmla="*/ 0 h 193"/>
                      <a:gd name="T12" fmla="*/ 0 w 225"/>
                      <a:gd name="T13" fmla="*/ 0 h 193"/>
                      <a:gd name="T14" fmla="*/ 0 w 225"/>
                      <a:gd name="T15" fmla="*/ 0 h 193"/>
                      <a:gd name="T16" fmla="*/ 0 w 225"/>
                      <a:gd name="T17" fmla="*/ 0 h 1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5"/>
                      <a:gd name="T28" fmla="*/ 0 h 193"/>
                      <a:gd name="T29" fmla="*/ 225 w 225"/>
                      <a:gd name="T30" fmla="*/ 193 h 19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5" h="193">
                        <a:moveTo>
                          <a:pt x="225" y="156"/>
                        </a:moveTo>
                        <a:lnTo>
                          <a:pt x="156" y="100"/>
                        </a:lnTo>
                        <a:lnTo>
                          <a:pt x="99" y="50"/>
                        </a:lnTo>
                        <a:lnTo>
                          <a:pt x="48" y="0"/>
                        </a:lnTo>
                        <a:lnTo>
                          <a:pt x="0" y="0"/>
                        </a:lnTo>
                        <a:lnTo>
                          <a:pt x="112" y="81"/>
                        </a:lnTo>
                        <a:lnTo>
                          <a:pt x="166" y="130"/>
                        </a:lnTo>
                        <a:lnTo>
                          <a:pt x="212" y="193"/>
                        </a:lnTo>
                        <a:lnTo>
                          <a:pt x="225"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9" name="Freeform 420">
                    <a:extLst>
                      <a:ext uri="{FF2B5EF4-FFF2-40B4-BE49-F238E27FC236}">
                        <a16:creationId xmlns:a16="http://schemas.microsoft.com/office/drawing/2014/main" id="{544D981A-DFEC-43B0-9C26-472BE4623E00}"/>
                      </a:ext>
                    </a:extLst>
                  </p:cNvPr>
                  <p:cNvSpPr>
                    <a:spLocks/>
                  </p:cNvSpPr>
                  <p:nvPr/>
                </p:nvSpPr>
                <p:spPr bwMode="auto">
                  <a:xfrm>
                    <a:off x="4065" y="1130"/>
                    <a:ext cx="65" cy="53"/>
                  </a:xfrm>
                  <a:custGeom>
                    <a:avLst/>
                    <a:gdLst>
                      <a:gd name="T0" fmla="*/ 0 w 195"/>
                      <a:gd name="T1" fmla="*/ 0 h 159"/>
                      <a:gd name="T2" fmla="*/ 0 w 195"/>
                      <a:gd name="T3" fmla="*/ 0 h 159"/>
                      <a:gd name="T4" fmla="*/ 0 w 195"/>
                      <a:gd name="T5" fmla="*/ 0 h 159"/>
                      <a:gd name="T6" fmla="*/ 0 w 195"/>
                      <a:gd name="T7" fmla="*/ 0 h 159"/>
                      <a:gd name="T8" fmla="*/ 0 w 195"/>
                      <a:gd name="T9" fmla="*/ 0 h 159"/>
                      <a:gd name="T10" fmla="*/ 0 w 195"/>
                      <a:gd name="T11" fmla="*/ 0 h 159"/>
                      <a:gd name="T12" fmla="*/ 0 w 195"/>
                      <a:gd name="T13" fmla="*/ 0 h 159"/>
                      <a:gd name="T14" fmla="*/ 0 w 195"/>
                      <a:gd name="T15" fmla="*/ 0 h 159"/>
                      <a:gd name="T16" fmla="*/ 0 w 195"/>
                      <a:gd name="T17" fmla="*/ 0 h 159"/>
                      <a:gd name="T18" fmla="*/ 0 w 195"/>
                      <a:gd name="T19" fmla="*/ 0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5"/>
                      <a:gd name="T31" fmla="*/ 0 h 159"/>
                      <a:gd name="T32" fmla="*/ 195 w 195"/>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5" h="159">
                        <a:moveTo>
                          <a:pt x="195" y="100"/>
                        </a:moveTo>
                        <a:lnTo>
                          <a:pt x="144" y="82"/>
                        </a:lnTo>
                        <a:lnTo>
                          <a:pt x="107" y="50"/>
                        </a:lnTo>
                        <a:lnTo>
                          <a:pt x="39" y="0"/>
                        </a:lnTo>
                        <a:lnTo>
                          <a:pt x="0" y="0"/>
                        </a:lnTo>
                        <a:lnTo>
                          <a:pt x="89" y="50"/>
                        </a:lnTo>
                        <a:lnTo>
                          <a:pt x="122" y="84"/>
                        </a:lnTo>
                        <a:lnTo>
                          <a:pt x="195" y="159"/>
                        </a:lnTo>
                        <a:lnTo>
                          <a:pt x="191" y="113"/>
                        </a:lnTo>
                        <a:lnTo>
                          <a:pt x="195"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0" name="Freeform 421">
                    <a:extLst>
                      <a:ext uri="{FF2B5EF4-FFF2-40B4-BE49-F238E27FC236}">
                        <a16:creationId xmlns:a16="http://schemas.microsoft.com/office/drawing/2014/main" id="{5C2AAD4F-CDA5-45C6-ACBD-8E0E1705DF45}"/>
                      </a:ext>
                    </a:extLst>
                  </p:cNvPr>
                  <p:cNvSpPr>
                    <a:spLocks/>
                  </p:cNvSpPr>
                  <p:nvPr/>
                </p:nvSpPr>
                <p:spPr bwMode="auto">
                  <a:xfrm>
                    <a:off x="4055" y="1161"/>
                    <a:ext cx="76" cy="83"/>
                  </a:xfrm>
                  <a:custGeom>
                    <a:avLst/>
                    <a:gdLst>
                      <a:gd name="T0" fmla="*/ 0 w 229"/>
                      <a:gd name="T1" fmla="*/ 0 h 247"/>
                      <a:gd name="T2" fmla="*/ 0 w 229"/>
                      <a:gd name="T3" fmla="*/ 0 h 247"/>
                      <a:gd name="T4" fmla="*/ 0 w 229"/>
                      <a:gd name="T5" fmla="*/ 0 h 247"/>
                      <a:gd name="T6" fmla="*/ 0 w 229"/>
                      <a:gd name="T7" fmla="*/ 0 h 247"/>
                      <a:gd name="T8" fmla="*/ 0 w 229"/>
                      <a:gd name="T9" fmla="*/ 0 h 247"/>
                      <a:gd name="T10" fmla="*/ 0 w 229"/>
                      <a:gd name="T11" fmla="*/ 0 h 247"/>
                      <a:gd name="T12" fmla="*/ 0 w 229"/>
                      <a:gd name="T13" fmla="*/ 0 h 247"/>
                      <a:gd name="T14" fmla="*/ 0 w 229"/>
                      <a:gd name="T15" fmla="*/ 0 h 247"/>
                      <a:gd name="T16" fmla="*/ 0 w 229"/>
                      <a:gd name="T17" fmla="*/ 0 h 247"/>
                      <a:gd name="T18" fmla="*/ 0 w 229"/>
                      <a:gd name="T19" fmla="*/ 0 h 247"/>
                      <a:gd name="T20" fmla="*/ 0 w 229"/>
                      <a:gd name="T21" fmla="*/ 0 h 247"/>
                      <a:gd name="T22" fmla="*/ 0 w 229"/>
                      <a:gd name="T23" fmla="*/ 0 h 247"/>
                      <a:gd name="T24" fmla="*/ 0 w 229"/>
                      <a:gd name="T25" fmla="*/ 0 h 247"/>
                      <a:gd name="T26" fmla="*/ 0 w 229"/>
                      <a:gd name="T27" fmla="*/ 0 h 2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9"/>
                      <a:gd name="T43" fmla="*/ 0 h 247"/>
                      <a:gd name="T44" fmla="*/ 229 w 229"/>
                      <a:gd name="T45" fmla="*/ 247 h 24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9" h="247">
                        <a:moveTo>
                          <a:pt x="225" y="184"/>
                        </a:moveTo>
                        <a:lnTo>
                          <a:pt x="162" y="128"/>
                        </a:lnTo>
                        <a:lnTo>
                          <a:pt x="137" y="90"/>
                        </a:lnTo>
                        <a:lnTo>
                          <a:pt x="87" y="53"/>
                        </a:lnTo>
                        <a:lnTo>
                          <a:pt x="43" y="19"/>
                        </a:lnTo>
                        <a:lnTo>
                          <a:pt x="12" y="0"/>
                        </a:lnTo>
                        <a:lnTo>
                          <a:pt x="0" y="0"/>
                        </a:lnTo>
                        <a:lnTo>
                          <a:pt x="0" y="19"/>
                        </a:lnTo>
                        <a:lnTo>
                          <a:pt x="37" y="45"/>
                        </a:lnTo>
                        <a:lnTo>
                          <a:pt x="106" y="88"/>
                        </a:lnTo>
                        <a:lnTo>
                          <a:pt x="156" y="139"/>
                        </a:lnTo>
                        <a:lnTo>
                          <a:pt x="191" y="195"/>
                        </a:lnTo>
                        <a:lnTo>
                          <a:pt x="229" y="247"/>
                        </a:lnTo>
                        <a:lnTo>
                          <a:pt x="225" y="1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1" name="Freeform 422">
                    <a:extLst>
                      <a:ext uri="{FF2B5EF4-FFF2-40B4-BE49-F238E27FC236}">
                        <a16:creationId xmlns:a16="http://schemas.microsoft.com/office/drawing/2014/main" id="{59829271-26A8-412E-9C53-BF4D2CADC123}"/>
                      </a:ext>
                    </a:extLst>
                  </p:cNvPr>
                  <p:cNvSpPr>
                    <a:spLocks/>
                  </p:cNvSpPr>
                  <p:nvPr/>
                </p:nvSpPr>
                <p:spPr bwMode="auto">
                  <a:xfrm>
                    <a:off x="4062" y="1229"/>
                    <a:ext cx="60" cy="48"/>
                  </a:xfrm>
                  <a:custGeom>
                    <a:avLst/>
                    <a:gdLst>
                      <a:gd name="T0" fmla="*/ 0 w 178"/>
                      <a:gd name="T1" fmla="*/ 0 h 144"/>
                      <a:gd name="T2" fmla="*/ 0 w 178"/>
                      <a:gd name="T3" fmla="*/ 0 h 144"/>
                      <a:gd name="T4" fmla="*/ 0 w 178"/>
                      <a:gd name="T5" fmla="*/ 0 h 144"/>
                      <a:gd name="T6" fmla="*/ 0 w 178"/>
                      <a:gd name="T7" fmla="*/ 0 h 144"/>
                      <a:gd name="T8" fmla="*/ 0 w 178"/>
                      <a:gd name="T9" fmla="*/ 0 h 144"/>
                      <a:gd name="T10" fmla="*/ 0 w 178"/>
                      <a:gd name="T11" fmla="*/ 0 h 144"/>
                      <a:gd name="T12" fmla="*/ 0 w 178"/>
                      <a:gd name="T13" fmla="*/ 0 h 144"/>
                      <a:gd name="T14" fmla="*/ 0 w 178"/>
                      <a:gd name="T15" fmla="*/ 0 h 144"/>
                      <a:gd name="T16" fmla="*/ 0 w 178"/>
                      <a:gd name="T17" fmla="*/ 0 h 144"/>
                      <a:gd name="T18" fmla="*/ 0 w 178"/>
                      <a:gd name="T19" fmla="*/ 0 h 144"/>
                      <a:gd name="T20" fmla="*/ 0 w 178"/>
                      <a:gd name="T21" fmla="*/ 0 h 144"/>
                      <a:gd name="T22" fmla="*/ 0 w 178"/>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8"/>
                      <a:gd name="T37" fmla="*/ 0 h 144"/>
                      <a:gd name="T38" fmla="*/ 178 w 178"/>
                      <a:gd name="T39" fmla="*/ 144 h 1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8" h="144">
                        <a:moveTo>
                          <a:pt x="178" y="118"/>
                        </a:moveTo>
                        <a:lnTo>
                          <a:pt x="128" y="65"/>
                        </a:lnTo>
                        <a:lnTo>
                          <a:pt x="76" y="31"/>
                        </a:lnTo>
                        <a:lnTo>
                          <a:pt x="32" y="8"/>
                        </a:lnTo>
                        <a:lnTo>
                          <a:pt x="0" y="0"/>
                        </a:lnTo>
                        <a:lnTo>
                          <a:pt x="20" y="31"/>
                        </a:lnTo>
                        <a:lnTo>
                          <a:pt x="76" y="62"/>
                        </a:lnTo>
                        <a:lnTo>
                          <a:pt x="120" y="108"/>
                        </a:lnTo>
                        <a:lnTo>
                          <a:pt x="141" y="138"/>
                        </a:lnTo>
                        <a:lnTo>
                          <a:pt x="160" y="144"/>
                        </a:lnTo>
                        <a:lnTo>
                          <a:pt x="177" y="133"/>
                        </a:lnTo>
                        <a:lnTo>
                          <a:pt x="178"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2" name="Freeform 423">
                    <a:extLst>
                      <a:ext uri="{FF2B5EF4-FFF2-40B4-BE49-F238E27FC236}">
                        <a16:creationId xmlns:a16="http://schemas.microsoft.com/office/drawing/2014/main" id="{49AE731A-B41F-4B90-BB36-BD2CA8437968}"/>
                      </a:ext>
                    </a:extLst>
                  </p:cNvPr>
                  <p:cNvSpPr>
                    <a:spLocks/>
                  </p:cNvSpPr>
                  <p:nvPr/>
                </p:nvSpPr>
                <p:spPr bwMode="auto">
                  <a:xfrm>
                    <a:off x="4055" y="1262"/>
                    <a:ext cx="66" cy="60"/>
                  </a:xfrm>
                  <a:custGeom>
                    <a:avLst/>
                    <a:gdLst>
                      <a:gd name="T0" fmla="*/ 0 w 197"/>
                      <a:gd name="T1" fmla="*/ 0 h 179"/>
                      <a:gd name="T2" fmla="*/ 0 w 197"/>
                      <a:gd name="T3" fmla="*/ 0 h 179"/>
                      <a:gd name="T4" fmla="*/ 0 w 197"/>
                      <a:gd name="T5" fmla="*/ 0 h 179"/>
                      <a:gd name="T6" fmla="*/ 0 w 197"/>
                      <a:gd name="T7" fmla="*/ 0 h 179"/>
                      <a:gd name="T8" fmla="*/ 0 w 197"/>
                      <a:gd name="T9" fmla="*/ 0 h 179"/>
                      <a:gd name="T10" fmla="*/ 0 w 197"/>
                      <a:gd name="T11" fmla="*/ 0 h 179"/>
                      <a:gd name="T12" fmla="*/ 0 w 197"/>
                      <a:gd name="T13" fmla="*/ 0 h 179"/>
                      <a:gd name="T14" fmla="*/ 0 w 197"/>
                      <a:gd name="T15" fmla="*/ 0 h 179"/>
                      <a:gd name="T16" fmla="*/ 0 w 197"/>
                      <a:gd name="T17" fmla="*/ 0 h 179"/>
                      <a:gd name="T18" fmla="*/ 0 w 197"/>
                      <a:gd name="T19" fmla="*/ 0 h 179"/>
                      <a:gd name="T20" fmla="*/ 0 w 197"/>
                      <a:gd name="T21" fmla="*/ 0 h 179"/>
                      <a:gd name="T22" fmla="*/ 0 w 197"/>
                      <a:gd name="T23" fmla="*/ 0 h 1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7"/>
                      <a:gd name="T37" fmla="*/ 0 h 179"/>
                      <a:gd name="T38" fmla="*/ 197 w 197"/>
                      <a:gd name="T39" fmla="*/ 179 h 1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7" h="179">
                        <a:moveTo>
                          <a:pt x="197" y="166"/>
                        </a:moveTo>
                        <a:lnTo>
                          <a:pt x="146" y="112"/>
                        </a:lnTo>
                        <a:lnTo>
                          <a:pt x="83" y="47"/>
                        </a:lnTo>
                        <a:lnTo>
                          <a:pt x="46" y="16"/>
                        </a:lnTo>
                        <a:lnTo>
                          <a:pt x="17" y="0"/>
                        </a:lnTo>
                        <a:lnTo>
                          <a:pt x="0" y="10"/>
                        </a:lnTo>
                        <a:lnTo>
                          <a:pt x="33" y="37"/>
                        </a:lnTo>
                        <a:lnTo>
                          <a:pt x="90" y="94"/>
                        </a:lnTo>
                        <a:lnTo>
                          <a:pt x="142" y="150"/>
                        </a:lnTo>
                        <a:lnTo>
                          <a:pt x="177" y="179"/>
                        </a:lnTo>
                        <a:lnTo>
                          <a:pt x="186" y="179"/>
                        </a:lnTo>
                        <a:lnTo>
                          <a:pt x="197" y="1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 name="Freeform 424">
                    <a:extLst>
                      <a:ext uri="{FF2B5EF4-FFF2-40B4-BE49-F238E27FC236}">
                        <a16:creationId xmlns:a16="http://schemas.microsoft.com/office/drawing/2014/main" id="{8AD8EFD7-D597-4695-B03B-A63C9040D5AB}"/>
                      </a:ext>
                    </a:extLst>
                  </p:cNvPr>
                  <p:cNvSpPr>
                    <a:spLocks/>
                  </p:cNvSpPr>
                  <p:nvPr/>
                </p:nvSpPr>
                <p:spPr bwMode="auto">
                  <a:xfrm>
                    <a:off x="4063" y="1312"/>
                    <a:ext cx="46" cy="47"/>
                  </a:xfrm>
                  <a:custGeom>
                    <a:avLst/>
                    <a:gdLst>
                      <a:gd name="T0" fmla="*/ 0 w 139"/>
                      <a:gd name="T1" fmla="*/ 0 h 141"/>
                      <a:gd name="T2" fmla="*/ 0 w 139"/>
                      <a:gd name="T3" fmla="*/ 0 h 141"/>
                      <a:gd name="T4" fmla="*/ 0 w 139"/>
                      <a:gd name="T5" fmla="*/ 0 h 141"/>
                      <a:gd name="T6" fmla="*/ 0 w 139"/>
                      <a:gd name="T7" fmla="*/ 0 h 141"/>
                      <a:gd name="T8" fmla="*/ 0 w 139"/>
                      <a:gd name="T9" fmla="*/ 0 h 141"/>
                      <a:gd name="T10" fmla="*/ 0 w 139"/>
                      <a:gd name="T11" fmla="*/ 0 h 141"/>
                      <a:gd name="T12" fmla="*/ 0 w 139"/>
                      <a:gd name="T13" fmla="*/ 0 h 141"/>
                      <a:gd name="T14" fmla="*/ 0 w 139"/>
                      <a:gd name="T15" fmla="*/ 0 h 141"/>
                      <a:gd name="T16" fmla="*/ 0 w 139"/>
                      <a:gd name="T17" fmla="*/ 0 h 1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41"/>
                      <a:gd name="T29" fmla="*/ 139 w 139"/>
                      <a:gd name="T30" fmla="*/ 141 h 1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41">
                        <a:moveTo>
                          <a:pt x="137" y="118"/>
                        </a:moveTo>
                        <a:lnTo>
                          <a:pt x="80" y="36"/>
                        </a:lnTo>
                        <a:lnTo>
                          <a:pt x="25" y="4"/>
                        </a:lnTo>
                        <a:lnTo>
                          <a:pt x="0" y="0"/>
                        </a:lnTo>
                        <a:lnTo>
                          <a:pt x="6" y="16"/>
                        </a:lnTo>
                        <a:lnTo>
                          <a:pt x="69" y="62"/>
                        </a:lnTo>
                        <a:lnTo>
                          <a:pt x="130" y="136"/>
                        </a:lnTo>
                        <a:lnTo>
                          <a:pt x="139" y="141"/>
                        </a:lnTo>
                        <a:lnTo>
                          <a:pt x="137"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 name="Freeform 425">
                    <a:extLst>
                      <a:ext uri="{FF2B5EF4-FFF2-40B4-BE49-F238E27FC236}">
                        <a16:creationId xmlns:a16="http://schemas.microsoft.com/office/drawing/2014/main" id="{1D524841-EE01-47A2-A837-559915584750}"/>
                      </a:ext>
                    </a:extLst>
                  </p:cNvPr>
                  <p:cNvSpPr>
                    <a:spLocks/>
                  </p:cNvSpPr>
                  <p:nvPr/>
                </p:nvSpPr>
                <p:spPr bwMode="auto">
                  <a:xfrm>
                    <a:off x="4065" y="1358"/>
                    <a:ext cx="31" cy="36"/>
                  </a:xfrm>
                  <a:custGeom>
                    <a:avLst/>
                    <a:gdLst>
                      <a:gd name="T0" fmla="*/ 0 w 93"/>
                      <a:gd name="T1" fmla="*/ 0 h 107"/>
                      <a:gd name="T2" fmla="*/ 0 w 93"/>
                      <a:gd name="T3" fmla="*/ 0 h 107"/>
                      <a:gd name="T4" fmla="*/ 0 w 93"/>
                      <a:gd name="T5" fmla="*/ 0 h 107"/>
                      <a:gd name="T6" fmla="*/ 0 w 93"/>
                      <a:gd name="T7" fmla="*/ 0 h 107"/>
                      <a:gd name="T8" fmla="*/ 0 w 93"/>
                      <a:gd name="T9" fmla="*/ 0 h 107"/>
                      <a:gd name="T10" fmla="*/ 0 w 93"/>
                      <a:gd name="T11" fmla="*/ 0 h 107"/>
                      <a:gd name="T12" fmla="*/ 0 w 93"/>
                      <a:gd name="T13" fmla="*/ 0 h 107"/>
                      <a:gd name="T14" fmla="*/ 0 w 93"/>
                      <a:gd name="T15" fmla="*/ 0 h 107"/>
                      <a:gd name="T16" fmla="*/ 0 w 93"/>
                      <a:gd name="T17" fmla="*/ 0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3"/>
                      <a:gd name="T28" fmla="*/ 0 h 107"/>
                      <a:gd name="T29" fmla="*/ 93 w 93"/>
                      <a:gd name="T30" fmla="*/ 107 h 1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3" h="107">
                        <a:moveTo>
                          <a:pt x="89" y="81"/>
                        </a:moveTo>
                        <a:lnTo>
                          <a:pt x="43" y="19"/>
                        </a:lnTo>
                        <a:lnTo>
                          <a:pt x="3" y="0"/>
                        </a:lnTo>
                        <a:lnTo>
                          <a:pt x="0" y="19"/>
                        </a:lnTo>
                        <a:lnTo>
                          <a:pt x="19" y="50"/>
                        </a:lnTo>
                        <a:lnTo>
                          <a:pt x="69" y="92"/>
                        </a:lnTo>
                        <a:lnTo>
                          <a:pt x="83" y="107"/>
                        </a:lnTo>
                        <a:lnTo>
                          <a:pt x="93" y="100"/>
                        </a:lnTo>
                        <a:lnTo>
                          <a:pt x="89"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5" name="Freeform 426">
                    <a:extLst>
                      <a:ext uri="{FF2B5EF4-FFF2-40B4-BE49-F238E27FC236}">
                        <a16:creationId xmlns:a16="http://schemas.microsoft.com/office/drawing/2014/main" id="{94F1D1F4-4CDC-4DA6-850F-2D869B05DC58}"/>
                      </a:ext>
                    </a:extLst>
                  </p:cNvPr>
                  <p:cNvSpPr>
                    <a:spLocks/>
                  </p:cNvSpPr>
                  <p:nvPr/>
                </p:nvSpPr>
                <p:spPr bwMode="auto">
                  <a:xfrm>
                    <a:off x="4067" y="1405"/>
                    <a:ext cx="40" cy="41"/>
                  </a:xfrm>
                  <a:custGeom>
                    <a:avLst/>
                    <a:gdLst>
                      <a:gd name="T0" fmla="*/ 0 w 119"/>
                      <a:gd name="T1" fmla="*/ 0 h 121"/>
                      <a:gd name="T2" fmla="*/ 0 w 119"/>
                      <a:gd name="T3" fmla="*/ 0 h 121"/>
                      <a:gd name="T4" fmla="*/ 0 w 119"/>
                      <a:gd name="T5" fmla="*/ 0 h 121"/>
                      <a:gd name="T6" fmla="*/ 0 w 119"/>
                      <a:gd name="T7" fmla="*/ 0 h 121"/>
                      <a:gd name="T8" fmla="*/ 0 w 119"/>
                      <a:gd name="T9" fmla="*/ 0 h 121"/>
                      <a:gd name="T10" fmla="*/ 0 w 119"/>
                      <a:gd name="T11" fmla="*/ 0 h 121"/>
                      <a:gd name="T12" fmla="*/ 0 w 119"/>
                      <a:gd name="T13" fmla="*/ 0 h 121"/>
                      <a:gd name="T14" fmla="*/ 0 w 119"/>
                      <a:gd name="T15" fmla="*/ 0 h 121"/>
                      <a:gd name="T16" fmla="*/ 0 w 119"/>
                      <a:gd name="T17" fmla="*/ 0 h 1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9"/>
                      <a:gd name="T28" fmla="*/ 0 h 121"/>
                      <a:gd name="T29" fmla="*/ 119 w 119"/>
                      <a:gd name="T30" fmla="*/ 121 h 1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9" h="121">
                        <a:moveTo>
                          <a:pt x="119" y="121"/>
                        </a:moveTo>
                        <a:lnTo>
                          <a:pt x="103" y="102"/>
                        </a:lnTo>
                        <a:lnTo>
                          <a:pt x="69" y="52"/>
                        </a:lnTo>
                        <a:lnTo>
                          <a:pt x="21" y="0"/>
                        </a:lnTo>
                        <a:lnTo>
                          <a:pt x="0" y="0"/>
                        </a:lnTo>
                        <a:lnTo>
                          <a:pt x="8" y="18"/>
                        </a:lnTo>
                        <a:lnTo>
                          <a:pt x="46" y="68"/>
                        </a:lnTo>
                        <a:lnTo>
                          <a:pt x="83" y="118"/>
                        </a:lnTo>
                        <a:lnTo>
                          <a:pt x="119" y="1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 name="Freeform 427">
                    <a:extLst>
                      <a:ext uri="{FF2B5EF4-FFF2-40B4-BE49-F238E27FC236}">
                        <a16:creationId xmlns:a16="http://schemas.microsoft.com/office/drawing/2014/main" id="{2C1AC517-BD7A-4959-B859-76B18EE0CEDD}"/>
                      </a:ext>
                    </a:extLst>
                  </p:cNvPr>
                  <p:cNvSpPr>
                    <a:spLocks/>
                  </p:cNvSpPr>
                  <p:nvPr/>
                </p:nvSpPr>
                <p:spPr bwMode="auto">
                  <a:xfrm>
                    <a:off x="4121" y="1070"/>
                    <a:ext cx="121" cy="448"/>
                  </a:xfrm>
                  <a:custGeom>
                    <a:avLst/>
                    <a:gdLst>
                      <a:gd name="T0" fmla="*/ 0 w 363"/>
                      <a:gd name="T1" fmla="*/ 0 h 1345"/>
                      <a:gd name="T2" fmla="*/ 0 w 363"/>
                      <a:gd name="T3" fmla="*/ 0 h 1345"/>
                      <a:gd name="T4" fmla="*/ 0 w 363"/>
                      <a:gd name="T5" fmla="*/ 0 h 1345"/>
                      <a:gd name="T6" fmla="*/ 0 w 363"/>
                      <a:gd name="T7" fmla="*/ 0 h 1345"/>
                      <a:gd name="T8" fmla="*/ 0 w 363"/>
                      <a:gd name="T9" fmla="*/ 0 h 1345"/>
                      <a:gd name="T10" fmla="*/ 0 w 363"/>
                      <a:gd name="T11" fmla="*/ 0 h 1345"/>
                      <a:gd name="T12" fmla="*/ 0 w 363"/>
                      <a:gd name="T13" fmla="*/ 0 h 1345"/>
                      <a:gd name="T14" fmla="*/ 0 w 363"/>
                      <a:gd name="T15" fmla="*/ 0 h 1345"/>
                      <a:gd name="T16" fmla="*/ 0 w 363"/>
                      <a:gd name="T17" fmla="*/ 0 h 1345"/>
                      <a:gd name="T18" fmla="*/ 0 w 363"/>
                      <a:gd name="T19" fmla="*/ 0 h 1345"/>
                      <a:gd name="T20" fmla="*/ 0 w 363"/>
                      <a:gd name="T21" fmla="*/ 0 h 1345"/>
                      <a:gd name="T22" fmla="*/ 0 w 363"/>
                      <a:gd name="T23" fmla="*/ 0 h 1345"/>
                      <a:gd name="T24" fmla="*/ 0 w 363"/>
                      <a:gd name="T25" fmla="*/ 0 h 1345"/>
                      <a:gd name="T26" fmla="*/ 0 w 363"/>
                      <a:gd name="T27" fmla="*/ 0 h 1345"/>
                      <a:gd name="T28" fmla="*/ 0 w 363"/>
                      <a:gd name="T29" fmla="*/ 0 h 1345"/>
                      <a:gd name="T30" fmla="*/ 0 w 363"/>
                      <a:gd name="T31" fmla="*/ 0 h 1345"/>
                      <a:gd name="T32" fmla="*/ 0 w 363"/>
                      <a:gd name="T33" fmla="*/ 0 h 1345"/>
                      <a:gd name="T34" fmla="*/ 0 w 363"/>
                      <a:gd name="T35" fmla="*/ 0 h 1345"/>
                      <a:gd name="T36" fmla="*/ 0 w 363"/>
                      <a:gd name="T37" fmla="*/ 0 h 1345"/>
                      <a:gd name="T38" fmla="*/ 0 w 363"/>
                      <a:gd name="T39" fmla="*/ 0 h 1345"/>
                      <a:gd name="T40" fmla="*/ 0 w 363"/>
                      <a:gd name="T41" fmla="*/ 0 h 1345"/>
                      <a:gd name="T42" fmla="*/ 0 w 363"/>
                      <a:gd name="T43" fmla="*/ 0 h 1345"/>
                      <a:gd name="T44" fmla="*/ 0 w 363"/>
                      <a:gd name="T45" fmla="*/ 0 h 1345"/>
                      <a:gd name="T46" fmla="*/ 0 w 363"/>
                      <a:gd name="T47" fmla="*/ 0 h 1345"/>
                      <a:gd name="T48" fmla="*/ 0 w 363"/>
                      <a:gd name="T49" fmla="*/ 0 h 1345"/>
                      <a:gd name="T50" fmla="*/ 0 w 363"/>
                      <a:gd name="T51" fmla="*/ 0 h 1345"/>
                      <a:gd name="T52" fmla="*/ 0 w 363"/>
                      <a:gd name="T53" fmla="*/ 0 h 1345"/>
                      <a:gd name="T54" fmla="*/ 0 w 363"/>
                      <a:gd name="T55" fmla="*/ 0 h 1345"/>
                      <a:gd name="T56" fmla="*/ 0 w 363"/>
                      <a:gd name="T57" fmla="*/ 0 h 1345"/>
                      <a:gd name="T58" fmla="*/ 0 w 363"/>
                      <a:gd name="T59" fmla="*/ 0 h 1345"/>
                      <a:gd name="T60" fmla="*/ 0 w 363"/>
                      <a:gd name="T61" fmla="*/ 0 h 1345"/>
                      <a:gd name="T62" fmla="*/ 0 w 363"/>
                      <a:gd name="T63" fmla="*/ 0 h 1345"/>
                      <a:gd name="T64" fmla="*/ 0 w 363"/>
                      <a:gd name="T65" fmla="*/ 0 h 1345"/>
                      <a:gd name="T66" fmla="*/ 0 w 363"/>
                      <a:gd name="T67" fmla="*/ 0 h 1345"/>
                      <a:gd name="T68" fmla="*/ 0 w 363"/>
                      <a:gd name="T69" fmla="*/ 0 h 1345"/>
                      <a:gd name="T70" fmla="*/ 0 w 363"/>
                      <a:gd name="T71" fmla="*/ 0 h 1345"/>
                      <a:gd name="T72" fmla="*/ 0 w 363"/>
                      <a:gd name="T73" fmla="*/ 0 h 1345"/>
                      <a:gd name="T74" fmla="*/ 0 w 363"/>
                      <a:gd name="T75" fmla="*/ 0 h 1345"/>
                      <a:gd name="T76" fmla="*/ 0 w 363"/>
                      <a:gd name="T77" fmla="*/ 0 h 1345"/>
                      <a:gd name="T78" fmla="*/ 0 w 363"/>
                      <a:gd name="T79" fmla="*/ 0 h 1345"/>
                      <a:gd name="T80" fmla="*/ 0 w 363"/>
                      <a:gd name="T81" fmla="*/ 0 h 1345"/>
                      <a:gd name="T82" fmla="*/ 0 w 363"/>
                      <a:gd name="T83" fmla="*/ 0 h 1345"/>
                      <a:gd name="T84" fmla="*/ 0 w 363"/>
                      <a:gd name="T85" fmla="*/ 0 h 1345"/>
                      <a:gd name="T86" fmla="*/ 0 w 363"/>
                      <a:gd name="T87" fmla="*/ 0 h 1345"/>
                      <a:gd name="T88" fmla="*/ 0 w 363"/>
                      <a:gd name="T89" fmla="*/ 0 h 1345"/>
                      <a:gd name="T90" fmla="*/ 0 w 363"/>
                      <a:gd name="T91" fmla="*/ 0 h 134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3"/>
                      <a:gd name="T139" fmla="*/ 0 h 1345"/>
                      <a:gd name="T140" fmla="*/ 363 w 363"/>
                      <a:gd name="T141" fmla="*/ 1345 h 134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3" h="1345">
                        <a:moveTo>
                          <a:pt x="65" y="127"/>
                        </a:moveTo>
                        <a:lnTo>
                          <a:pt x="52" y="164"/>
                        </a:lnTo>
                        <a:lnTo>
                          <a:pt x="63" y="201"/>
                        </a:lnTo>
                        <a:lnTo>
                          <a:pt x="65" y="238"/>
                        </a:lnTo>
                        <a:lnTo>
                          <a:pt x="52" y="262"/>
                        </a:lnTo>
                        <a:lnTo>
                          <a:pt x="34" y="288"/>
                        </a:lnTo>
                        <a:lnTo>
                          <a:pt x="26" y="330"/>
                        </a:lnTo>
                        <a:lnTo>
                          <a:pt x="37" y="358"/>
                        </a:lnTo>
                        <a:lnTo>
                          <a:pt x="56" y="388"/>
                        </a:lnTo>
                        <a:lnTo>
                          <a:pt x="56" y="414"/>
                        </a:lnTo>
                        <a:lnTo>
                          <a:pt x="44" y="438"/>
                        </a:lnTo>
                        <a:lnTo>
                          <a:pt x="27" y="470"/>
                        </a:lnTo>
                        <a:lnTo>
                          <a:pt x="34" y="501"/>
                        </a:lnTo>
                        <a:lnTo>
                          <a:pt x="58" y="567"/>
                        </a:lnTo>
                        <a:lnTo>
                          <a:pt x="56" y="595"/>
                        </a:lnTo>
                        <a:lnTo>
                          <a:pt x="21" y="649"/>
                        </a:lnTo>
                        <a:lnTo>
                          <a:pt x="21" y="695"/>
                        </a:lnTo>
                        <a:lnTo>
                          <a:pt x="40" y="730"/>
                        </a:lnTo>
                        <a:lnTo>
                          <a:pt x="52" y="761"/>
                        </a:lnTo>
                        <a:lnTo>
                          <a:pt x="50" y="788"/>
                        </a:lnTo>
                        <a:lnTo>
                          <a:pt x="19" y="817"/>
                        </a:lnTo>
                        <a:lnTo>
                          <a:pt x="13" y="838"/>
                        </a:lnTo>
                        <a:lnTo>
                          <a:pt x="19" y="888"/>
                        </a:lnTo>
                        <a:lnTo>
                          <a:pt x="34" y="943"/>
                        </a:lnTo>
                        <a:lnTo>
                          <a:pt x="34" y="974"/>
                        </a:lnTo>
                        <a:lnTo>
                          <a:pt x="31" y="999"/>
                        </a:lnTo>
                        <a:lnTo>
                          <a:pt x="8" y="1036"/>
                        </a:lnTo>
                        <a:lnTo>
                          <a:pt x="0" y="1067"/>
                        </a:lnTo>
                        <a:lnTo>
                          <a:pt x="2" y="1101"/>
                        </a:lnTo>
                        <a:lnTo>
                          <a:pt x="19" y="1125"/>
                        </a:lnTo>
                        <a:lnTo>
                          <a:pt x="37" y="1149"/>
                        </a:lnTo>
                        <a:lnTo>
                          <a:pt x="21" y="1180"/>
                        </a:lnTo>
                        <a:lnTo>
                          <a:pt x="13" y="1211"/>
                        </a:lnTo>
                        <a:lnTo>
                          <a:pt x="27" y="1236"/>
                        </a:lnTo>
                        <a:lnTo>
                          <a:pt x="50" y="1254"/>
                        </a:lnTo>
                        <a:lnTo>
                          <a:pt x="52" y="1286"/>
                        </a:lnTo>
                        <a:lnTo>
                          <a:pt x="52" y="1311"/>
                        </a:lnTo>
                        <a:lnTo>
                          <a:pt x="56" y="1345"/>
                        </a:lnTo>
                        <a:lnTo>
                          <a:pt x="95" y="1317"/>
                        </a:lnTo>
                        <a:lnTo>
                          <a:pt x="137" y="1295"/>
                        </a:lnTo>
                        <a:lnTo>
                          <a:pt x="176" y="1282"/>
                        </a:lnTo>
                        <a:lnTo>
                          <a:pt x="234" y="1282"/>
                        </a:lnTo>
                        <a:lnTo>
                          <a:pt x="276" y="1275"/>
                        </a:lnTo>
                        <a:lnTo>
                          <a:pt x="300" y="1254"/>
                        </a:lnTo>
                        <a:lnTo>
                          <a:pt x="345" y="1243"/>
                        </a:lnTo>
                        <a:lnTo>
                          <a:pt x="321" y="1217"/>
                        </a:lnTo>
                        <a:lnTo>
                          <a:pt x="313" y="1182"/>
                        </a:lnTo>
                        <a:lnTo>
                          <a:pt x="328" y="1143"/>
                        </a:lnTo>
                        <a:lnTo>
                          <a:pt x="326" y="1086"/>
                        </a:lnTo>
                        <a:lnTo>
                          <a:pt x="313" y="1045"/>
                        </a:lnTo>
                        <a:lnTo>
                          <a:pt x="300" y="1024"/>
                        </a:lnTo>
                        <a:lnTo>
                          <a:pt x="297" y="993"/>
                        </a:lnTo>
                        <a:lnTo>
                          <a:pt x="313" y="956"/>
                        </a:lnTo>
                        <a:lnTo>
                          <a:pt x="307" y="930"/>
                        </a:lnTo>
                        <a:lnTo>
                          <a:pt x="276" y="886"/>
                        </a:lnTo>
                        <a:lnTo>
                          <a:pt x="277" y="861"/>
                        </a:lnTo>
                        <a:lnTo>
                          <a:pt x="290" y="838"/>
                        </a:lnTo>
                        <a:lnTo>
                          <a:pt x="319" y="807"/>
                        </a:lnTo>
                        <a:lnTo>
                          <a:pt x="308" y="782"/>
                        </a:lnTo>
                        <a:lnTo>
                          <a:pt x="287" y="730"/>
                        </a:lnTo>
                        <a:lnTo>
                          <a:pt x="271" y="695"/>
                        </a:lnTo>
                        <a:lnTo>
                          <a:pt x="271" y="657"/>
                        </a:lnTo>
                        <a:lnTo>
                          <a:pt x="328" y="637"/>
                        </a:lnTo>
                        <a:lnTo>
                          <a:pt x="334" y="601"/>
                        </a:lnTo>
                        <a:lnTo>
                          <a:pt x="328" y="580"/>
                        </a:lnTo>
                        <a:lnTo>
                          <a:pt x="313" y="562"/>
                        </a:lnTo>
                        <a:lnTo>
                          <a:pt x="315" y="530"/>
                        </a:lnTo>
                        <a:lnTo>
                          <a:pt x="313" y="493"/>
                        </a:lnTo>
                        <a:lnTo>
                          <a:pt x="297" y="474"/>
                        </a:lnTo>
                        <a:lnTo>
                          <a:pt x="284" y="449"/>
                        </a:lnTo>
                        <a:lnTo>
                          <a:pt x="294" y="424"/>
                        </a:lnTo>
                        <a:lnTo>
                          <a:pt x="307" y="395"/>
                        </a:lnTo>
                        <a:lnTo>
                          <a:pt x="307" y="377"/>
                        </a:lnTo>
                        <a:lnTo>
                          <a:pt x="287" y="351"/>
                        </a:lnTo>
                        <a:lnTo>
                          <a:pt x="282" y="330"/>
                        </a:lnTo>
                        <a:lnTo>
                          <a:pt x="287" y="314"/>
                        </a:lnTo>
                        <a:lnTo>
                          <a:pt x="307" y="301"/>
                        </a:lnTo>
                        <a:lnTo>
                          <a:pt x="308" y="280"/>
                        </a:lnTo>
                        <a:lnTo>
                          <a:pt x="303" y="269"/>
                        </a:lnTo>
                        <a:lnTo>
                          <a:pt x="282" y="237"/>
                        </a:lnTo>
                        <a:lnTo>
                          <a:pt x="276" y="201"/>
                        </a:lnTo>
                        <a:lnTo>
                          <a:pt x="277" y="174"/>
                        </a:lnTo>
                        <a:lnTo>
                          <a:pt x="297" y="149"/>
                        </a:lnTo>
                        <a:lnTo>
                          <a:pt x="347" y="95"/>
                        </a:lnTo>
                        <a:lnTo>
                          <a:pt x="363" y="49"/>
                        </a:lnTo>
                        <a:lnTo>
                          <a:pt x="363" y="12"/>
                        </a:lnTo>
                        <a:lnTo>
                          <a:pt x="347" y="0"/>
                        </a:lnTo>
                        <a:lnTo>
                          <a:pt x="321" y="12"/>
                        </a:lnTo>
                        <a:lnTo>
                          <a:pt x="258" y="51"/>
                        </a:lnTo>
                        <a:lnTo>
                          <a:pt x="200" y="77"/>
                        </a:lnTo>
                        <a:lnTo>
                          <a:pt x="140" y="101"/>
                        </a:lnTo>
                        <a:lnTo>
                          <a:pt x="100" y="114"/>
                        </a:lnTo>
                        <a:lnTo>
                          <a:pt x="65" y="12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 name="Freeform 428">
                    <a:extLst>
                      <a:ext uri="{FF2B5EF4-FFF2-40B4-BE49-F238E27FC236}">
                        <a16:creationId xmlns:a16="http://schemas.microsoft.com/office/drawing/2014/main" id="{9A1132A8-6259-4312-B93F-7F4FACDA1311}"/>
                      </a:ext>
                    </a:extLst>
                  </p:cNvPr>
                  <p:cNvSpPr>
                    <a:spLocks/>
                  </p:cNvSpPr>
                  <p:nvPr/>
                </p:nvSpPr>
                <p:spPr bwMode="auto">
                  <a:xfrm>
                    <a:off x="4036" y="1066"/>
                    <a:ext cx="217" cy="459"/>
                  </a:xfrm>
                  <a:custGeom>
                    <a:avLst/>
                    <a:gdLst>
                      <a:gd name="T0" fmla="*/ 0 w 650"/>
                      <a:gd name="T1" fmla="*/ 0 h 1377"/>
                      <a:gd name="T2" fmla="*/ 0 w 650"/>
                      <a:gd name="T3" fmla="*/ 0 h 1377"/>
                      <a:gd name="T4" fmla="*/ 0 w 650"/>
                      <a:gd name="T5" fmla="*/ 0 h 1377"/>
                      <a:gd name="T6" fmla="*/ 0 w 650"/>
                      <a:gd name="T7" fmla="*/ 0 h 1377"/>
                      <a:gd name="T8" fmla="*/ 0 w 650"/>
                      <a:gd name="T9" fmla="*/ 0 h 1377"/>
                      <a:gd name="T10" fmla="*/ 0 w 650"/>
                      <a:gd name="T11" fmla="*/ 0 h 1377"/>
                      <a:gd name="T12" fmla="*/ 0 w 650"/>
                      <a:gd name="T13" fmla="*/ 0 h 1377"/>
                      <a:gd name="T14" fmla="*/ 0 w 650"/>
                      <a:gd name="T15" fmla="*/ 0 h 1377"/>
                      <a:gd name="T16" fmla="*/ 0 w 650"/>
                      <a:gd name="T17" fmla="*/ 0 h 1377"/>
                      <a:gd name="T18" fmla="*/ 0 w 650"/>
                      <a:gd name="T19" fmla="*/ 0 h 1377"/>
                      <a:gd name="T20" fmla="*/ 0 w 650"/>
                      <a:gd name="T21" fmla="*/ 0 h 1377"/>
                      <a:gd name="T22" fmla="*/ 0 w 650"/>
                      <a:gd name="T23" fmla="*/ 0 h 1377"/>
                      <a:gd name="T24" fmla="*/ 0 w 650"/>
                      <a:gd name="T25" fmla="*/ 0 h 1377"/>
                      <a:gd name="T26" fmla="*/ 0 w 650"/>
                      <a:gd name="T27" fmla="*/ 0 h 1377"/>
                      <a:gd name="T28" fmla="*/ 0 w 650"/>
                      <a:gd name="T29" fmla="*/ 0 h 1377"/>
                      <a:gd name="T30" fmla="*/ 0 w 650"/>
                      <a:gd name="T31" fmla="*/ 0 h 1377"/>
                      <a:gd name="T32" fmla="*/ 0 w 650"/>
                      <a:gd name="T33" fmla="*/ 0 h 1377"/>
                      <a:gd name="T34" fmla="*/ 0 w 650"/>
                      <a:gd name="T35" fmla="*/ 0 h 1377"/>
                      <a:gd name="T36" fmla="*/ 0 w 650"/>
                      <a:gd name="T37" fmla="*/ 0 h 1377"/>
                      <a:gd name="T38" fmla="*/ 0 w 650"/>
                      <a:gd name="T39" fmla="*/ 0 h 1377"/>
                      <a:gd name="T40" fmla="*/ 0 w 650"/>
                      <a:gd name="T41" fmla="*/ 0 h 1377"/>
                      <a:gd name="T42" fmla="*/ 0 w 650"/>
                      <a:gd name="T43" fmla="*/ 0 h 1377"/>
                      <a:gd name="T44" fmla="*/ 0 w 650"/>
                      <a:gd name="T45" fmla="*/ 0 h 1377"/>
                      <a:gd name="T46" fmla="*/ 0 w 650"/>
                      <a:gd name="T47" fmla="*/ 0 h 1377"/>
                      <a:gd name="T48" fmla="*/ 0 w 650"/>
                      <a:gd name="T49" fmla="*/ 0 h 1377"/>
                      <a:gd name="T50" fmla="*/ 0 w 650"/>
                      <a:gd name="T51" fmla="*/ 0 h 1377"/>
                      <a:gd name="T52" fmla="*/ 0 w 650"/>
                      <a:gd name="T53" fmla="*/ 0 h 1377"/>
                      <a:gd name="T54" fmla="*/ 0 w 650"/>
                      <a:gd name="T55" fmla="*/ 0 h 1377"/>
                      <a:gd name="T56" fmla="*/ 0 w 650"/>
                      <a:gd name="T57" fmla="*/ 0 h 1377"/>
                      <a:gd name="T58" fmla="*/ 0 w 650"/>
                      <a:gd name="T59" fmla="*/ 0 h 1377"/>
                      <a:gd name="T60" fmla="*/ 0 w 650"/>
                      <a:gd name="T61" fmla="*/ 0 h 1377"/>
                      <a:gd name="T62" fmla="*/ 0 w 650"/>
                      <a:gd name="T63" fmla="*/ 0 h 1377"/>
                      <a:gd name="T64" fmla="*/ 0 w 650"/>
                      <a:gd name="T65" fmla="*/ 0 h 1377"/>
                      <a:gd name="T66" fmla="*/ 0 w 650"/>
                      <a:gd name="T67" fmla="*/ 0 h 1377"/>
                      <a:gd name="T68" fmla="*/ 0 w 650"/>
                      <a:gd name="T69" fmla="*/ 0 h 1377"/>
                      <a:gd name="T70" fmla="*/ 0 w 650"/>
                      <a:gd name="T71" fmla="*/ 0 h 1377"/>
                      <a:gd name="T72" fmla="*/ 0 w 650"/>
                      <a:gd name="T73" fmla="*/ 0 h 1377"/>
                      <a:gd name="T74" fmla="*/ 0 w 650"/>
                      <a:gd name="T75" fmla="*/ 0 h 1377"/>
                      <a:gd name="T76" fmla="*/ 0 w 650"/>
                      <a:gd name="T77" fmla="*/ 0 h 1377"/>
                      <a:gd name="T78" fmla="*/ 0 w 650"/>
                      <a:gd name="T79" fmla="*/ 0 h 1377"/>
                      <a:gd name="T80" fmla="*/ 0 w 650"/>
                      <a:gd name="T81" fmla="*/ 0 h 1377"/>
                      <a:gd name="T82" fmla="*/ 0 w 650"/>
                      <a:gd name="T83" fmla="*/ 0 h 1377"/>
                      <a:gd name="T84" fmla="*/ 0 w 650"/>
                      <a:gd name="T85" fmla="*/ 0 h 1377"/>
                      <a:gd name="T86" fmla="*/ 0 w 650"/>
                      <a:gd name="T87" fmla="*/ 0 h 1377"/>
                      <a:gd name="T88" fmla="*/ 0 w 650"/>
                      <a:gd name="T89" fmla="*/ 0 h 1377"/>
                      <a:gd name="T90" fmla="*/ 0 w 650"/>
                      <a:gd name="T91" fmla="*/ 0 h 1377"/>
                      <a:gd name="T92" fmla="*/ 0 w 650"/>
                      <a:gd name="T93" fmla="*/ 0 h 1377"/>
                      <a:gd name="T94" fmla="*/ 0 w 650"/>
                      <a:gd name="T95" fmla="*/ 0 h 137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50"/>
                      <a:gd name="T145" fmla="*/ 0 h 1377"/>
                      <a:gd name="T146" fmla="*/ 650 w 650"/>
                      <a:gd name="T147" fmla="*/ 1377 h 137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50" h="1377">
                        <a:moveTo>
                          <a:pt x="552" y="1246"/>
                        </a:moveTo>
                        <a:lnTo>
                          <a:pt x="524" y="1277"/>
                        </a:lnTo>
                        <a:lnTo>
                          <a:pt x="481" y="1287"/>
                        </a:lnTo>
                        <a:lnTo>
                          <a:pt x="424" y="1293"/>
                        </a:lnTo>
                        <a:lnTo>
                          <a:pt x="363" y="1306"/>
                        </a:lnTo>
                        <a:lnTo>
                          <a:pt x="324" y="1330"/>
                        </a:lnTo>
                        <a:lnTo>
                          <a:pt x="311" y="1343"/>
                        </a:lnTo>
                        <a:lnTo>
                          <a:pt x="298" y="1337"/>
                        </a:lnTo>
                        <a:lnTo>
                          <a:pt x="226" y="1283"/>
                        </a:lnTo>
                        <a:lnTo>
                          <a:pt x="132" y="1208"/>
                        </a:lnTo>
                        <a:lnTo>
                          <a:pt x="100" y="1162"/>
                        </a:lnTo>
                        <a:lnTo>
                          <a:pt x="53" y="1114"/>
                        </a:lnTo>
                        <a:lnTo>
                          <a:pt x="37" y="1077"/>
                        </a:lnTo>
                        <a:lnTo>
                          <a:pt x="0" y="1071"/>
                        </a:lnTo>
                        <a:lnTo>
                          <a:pt x="19" y="1112"/>
                        </a:lnTo>
                        <a:lnTo>
                          <a:pt x="40" y="1151"/>
                        </a:lnTo>
                        <a:lnTo>
                          <a:pt x="100" y="1196"/>
                        </a:lnTo>
                        <a:lnTo>
                          <a:pt x="142" y="1250"/>
                        </a:lnTo>
                        <a:lnTo>
                          <a:pt x="245" y="1314"/>
                        </a:lnTo>
                        <a:lnTo>
                          <a:pt x="307" y="1377"/>
                        </a:lnTo>
                        <a:lnTo>
                          <a:pt x="332" y="1371"/>
                        </a:lnTo>
                        <a:lnTo>
                          <a:pt x="358" y="1340"/>
                        </a:lnTo>
                        <a:lnTo>
                          <a:pt x="392" y="1321"/>
                        </a:lnTo>
                        <a:lnTo>
                          <a:pt x="437" y="1308"/>
                        </a:lnTo>
                        <a:lnTo>
                          <a:pt x="531" y="1300"/>
                        </a:lnTo>
                        <a:lnTo>
                          <a:pt x="558" y="1283"/>
                        </a:lnTo>
                        <a:lnTo>
                          <a:pt x="606" y="1271"/>
                        </a:lnTo>
                        <a:lnTo>
                          <a:pt x="614" y="1250"/>
                        </a:lnTo>
                        <a:lnTo>
                          <a:pt x="600" y="1225"/>
                        </a:lnTo>
                        <a:lnTo>
                          <a:pt x="582" y="1200"/>
                        </a:lnTo>
                        <a:lnTo>
                          <a:pt x="593" y="1169"/>
                        </a:lnTo>
                        <a:lnTo>
                          <a:pt x="606" y="1151"/>
                        </a:lnTo>
                        <a:lnTo>
                          <a:pt x="606" y="1125"/>
                        </a:lnTo>
                        <a:lnTo>
                          <a:pt x="593" y="1083"/>
                        </a:lnTo>
                        <a:lnTo>
                          <a:pt x="587" y="1062"/>
                        </a:lnTo>
                        <a:lnTo>
                          <a:pt x="571" y="1043"/>
                        </a:lnTo>
                        <a:lnTo>
                          <a:pt x="562" y="1021"/>
                        </a:lnTo>
                        <a:lnTo>
                          <a:pt x="571" y="1000"/>
                        </a:lnTo>
                        <a:lnTo>
                          <a:pt x="589" y="983"/>
                        </a:lnTo>
                        <a:lnTo>
                          <a:pt x="587" y="956"/>
                        </a:lnTo>
                        <a:lnTo>
                          <a:pt x="576" y="937"/>
                        </a:lnTo>
                        <a:lnTo>
                          <a:pt x="555" y="908"/>
                        </a:lnTo>
                        <a:lnTo>
                          <a:pt x="543" y="893"/>
                        </a:lnTo>
                        <a:lnTo>
                          <a:pt x="550" y="871"/>
                        </a:lnTo>
                        <a:lnTo>
                          <a:pt x="581" y="853"/>
                        </a:lnTo>
                        <a:lnTo>
                          <a:pt x="593" y="827"/>
                        </a:lnTo>
                        <a:lnTo>
                          <a:pt x="589" y="806"/>
                        </a:lnTo>
                        <a:lnTo>
                          <a:pt x="568" y="771"/>
                        </a:lnTo>
                        <a:lnTo>
                          <a:pt x="545" y="727"/>
                        </a:lnTo>
                        <a:lnTo>
                          <a:pt x="537" y="696"/>
                        </a:lnTo>
                        <a:lnTo>
                          <a:pt x="550" y="683"/>
                        </a:lnTo>
                        <a:lnTo>
                          <a:pt x="582" y="671"/>
                        </a:lnTo>
                        <a:lnTo>
                          <a:pt x="602" y="658"/>
                        </a:lnTo>
                        <a:lnTo>
                          <a:pt x="606" y="619"/>
                        </a:lnTo>
                        <a:lnTo>
                          <a:pt x="582" y="575"/>
                        </a:lnTo>
                        <a:lnTo>
                          <a:pt x="587" y="546"/>
                        </a:lnTo>
                        <a:lnTo>
                          <a:pt x="595" y="519"/>
                        </a:lnTo>
                        <a:lnTo>
                          <a:pt x="574" y="488"/>
                        </a:lnTo>
                        <a:lnTo>
                          <a:pt x="555" y="458"/>
                        </a:lnTo>
                        <a:lnTo>
                          <a:pt x="562" y="440"/>
                        </a:lnTo>
                        <a:lnTo>
                          <a:pt x="574" y="421"/>
                        </a:lnTo>
                        <a:lnTo>
                          <a:pt x="574" y="390"/>
                        </a:lnTo>
                        <a:lnTo>
                          <a:pt x="562" y="371"/>
                        </a:lnTo>
                        <a:lnTo>
                          <a:pt x="550" y="356"/>
                        </a:lnTo>
                        <a:lnTo>
                          <a:pt x="552" y="333"/>
                        </a:lnTo>
                        <a:lnTo>
                          <a:pt x="574" y="321"/>
                        </a:lnTo>
                        <a:lnTo>
                          <a:pt x="587" y="308"/>
                        </a:lnTo>
                        <a:lnTo>
                          <a:pt x="581" y="284"/>
                        </a:lnTo>
                        <a:lnTo>
                          <a:pt x="555" y="253"/>
                        </a:lnTo>
                        <a:lnTo>
                          <a:pt x="545" y="225"/>
                        </a:lnTo>
                        <a:lnTo>
                          <a:pt x="543" y="193"/>
                        </a:lnTo>
                        <a:lnTo>
                          <a:pt x="564" y="163"/>
                        </a:lnTo>
                        <a:lnTo>
                          <a:pt x="608" y="114"/>
                        </a:lnTo>
                        <a:lnTo>
                          <a:pt x="631" y="77"/>
                        </a:lnTo>
                        <a:lnTo>
                          <a:pt x="650" y="46"/>
                        </a:lnTo>
                        <a:lnTo>
                          <a:pt x="644" y="14"/>
                        </a:lnTo>
                        <a:lnTo>
                          <a:pt x="626" y="0"/>
                        </a:lnTo>
                        <a:lnTo>
                          <a:pt x="614" y="3"/>
                        </a:lnTo>
                        <a:lnTo>
                          <a:pt x="593" y="27"/>
                        </a:lnTo>
                        <a:lnTo>
                          <a:pt x="608" y="46"/>
                        </a:lnTo>
                        <a:lnTo>
                          <a:pt x="606" y="77"/>
                        </a:lnTo>
                        <a:lnTo>
                          <a:pt x="576" y="132"/>
                        </a:lnTo>
                        <a:lnTo>
                          <a:pt x="539" y="163"/>
                        </a:lnTo>
                        <a:lnTo>
                          <a:pt x="526" y="182"/>
                        </a:lnTo>
                        <a:lnTo>
                          <a:pt x="518" y="206"/>
                        </a:lnTo>
                        <a:lnTo>
                          <a:pt x="514" y="221"/>
                        </a:lnTo>
                        <a:lnTo>
                          <a:pt x="458" y="264"/>
                        </a:lnTo>
                        <a:lnTo>
                          <a:pt x="408" y="293"/>
                        </a:lnTo>
                        <a:lnTo>
                          <a:pt x="401" y="314"/>
                        </a:lnTo>
                        <a:lnTo>
                          <a:pt x="418" y="319"/>
                        </a:lnTo>
                        <a:lnTo>
                          <a:pt x="493" y="264"/>
                        </a:lnTo>
                        <a:lnTo>
                          <a:pt x="531" y="253"/>
                        </a:lnTo>
                        <a:lnTo>
                          <a:pt x="550" y="288"/>
                        </a:lnTo>
                        <a:lnTo>
                          <a:pt x="555" y="303"/>
                        </a:lnTo>
                        <a:lnTo>
                          <a:pt x="537" y="319"/>
                        </a:lnTo>
                        <a:lnTo>
                          <a:pt x="521" y="332"/>
                        </a:lnTo>
                        <a:lnTo>
                          <a:pt x="518" y="353"/>
                        </a:lnTo>
                        <a:lnTo>
                          <a:pt x="524" y="375"/>
                        </a:lnTo>
                        <a:lnTo>
                          <a:pt x="508" y="393"/>
                        </a:lnTo>
                        <a:lnTo>
                          <a:pt x="461" y="414"/>
                        </a:lnTo>
                        <a:lnTo>
                          <a:pt x="392" y="443"/>
                        </a:lnTo>
                        <a:lnTo>
                          <a:pt x="418" y="453"/>
                        </a:lnTo>
                        <a:lnTo>
                          <a:pt x="489" y="425"/>
                        </a:lnTo>
                        <a:lnTo>
                          <a:pt x="545" y="396"/>
                        </a:lnTo>
                        <a:lnTo>
                          <a:pt x="555" y="403"/>
                        </a:lnTo>
                        <a:lnTo>
                          <a:pt x="550" y="421"/>
                        </a:lnTo>
                        <a:lnTo>
                          <a:pt x="531" y="440"/>
                        </a:lnTo>
                        <a:lnTo>
                          <a:pt x="524" y="458"/>
                        </a:lnTo>
                        <a:lnTo>
                          <a:pt x="532" y="483"/>
                        </a:lnTo>
                        <a:lnTo>
                          <a:pt x="555" y="503"/>
                        </a:lnTo>
                        <a:lnTo>
                          <a:pt x="555" y="519"/>
                        </a:lnTo>
                        <a:lnTo>
                          <a:pt x="518" y="527"/>
                        </a:lnTo>
                        <a:lnTo>
                          <a:pt x="487" y="569"/>
                        </a:lnTo>
                        <a:lnTo>
                          <a:pt x="450" y="593"/>
                        </a:lnTo>
                        <a:lnTo>
                          <a:pt x="399" y="606"/>
                        </a:lnTo>
                        <a:lnTo>
                          <a:pt x="395" y="619"/>
                        </a:lnTo>
                        <a:lnTo>
                          <a:pt x="426" y="614"/>
                        </a:lnTo>
                        <a:lnTo>
                          <a:pt x="493" y="593"/>
                        </a:lnTo>
                        <a:lnTo>
                          <a:pt x="518" y="575"/>
                        </a:lnTo>
                        <a:lnTo>
                          <a:pt x="532" y="556"/>
                        </a:lnTo>
                        <a:lnTo>
                          <a:pt x="555" y="553"/>
                        </a:lnTo>
                        <a:lnTo>
                          <a:pt x="555" y="575"/>
                        </a:lnTo>
                        <a:lnTo>
                          <a:pt x="571" y="596"/>
                        </a:lnTo>
                        <a:lnTo>
                          <a:pt x="582" y="619"/>
                        </a:lnTo>
                        <a:lnTo>
                          <a:pt x="574" y="637"/>
                        </a:lnTo>
                        <a:lnTo>
                          <a:pt x="545" y="650"/>
                        </a:lnTo>
                        <a:lnTo>
                          <a:pt x="518" y="658"/>
                        </a:lnTo>
                        <a:lnTo>
                          <a:pt x="500" y="677"/>
                        </a:lnTo>
                        <a:lnTo>
                          <a:pt x="413" y="703"/>
                        </a:lnTo>
                        <a:lnTo>
                          <a:pt x="351" y="725"/>
                        </a:lnTo>
                        <a:lnTo>
                          <a:pt x="326" y="737"/>
                        </a:lnTo>
                        <a:lnTo>
                          <a:pt x="345" y="753"/>
                        </a:lnTo>
                        <a:lnTo>
                          <a:pt x="382" y="743"/>
                        </a:lnTo>
                        <a:lnTo>
                          <a:pt x="458" y="714"/>
                        </a:lnTo>
                        <a:lnTo>
                          <a:pt x="508" y="700"/>
                        </a:lnTo>
                        <a:lnTo>
                          <a:pt x="521" y="721"/>
                        </a:lnTo>
                        <a:lnTo>
                          <a:pt x="532" y="758"/>
                        </a:lnTo>
                        <a:lnTo>
                          <a:pt x="555" y="790"/>
                        </a:lnTo>
                        <a:lnTo>
                          <a:pt x="558" y="814"/>
                        </a:lnTo>
                        <a:lnTo>
                          <a:pt x="555" y="837"/>
                        </a:lnTo>
                        <a:lnTo>
                          <a:pt x="531" y="846"/>
                        </a:lnTo>
                        <a:lnTo>
                          <a:pt x="487" y="856"/>
                        </a:lnTo>
                        <a:lnTo>
                          <a:pt x="431" y="882"/>
                        </a:lnTo>
                        <a:lnTo>
                          <a:pt x="349" y="893"/>
                        </a:lnTo>
                        <a:lnTo>
                          <a:pt x="318" y="908"/>
                        </a:lnTo>
                        <a:lnTo>
                          <a:pt x="339" y="919"/>
                        </a:lnTo>
                        <a:lnTo>
                          <a:pt x="411" y="908"/>
                        </a:lnTo>
                        <a:lnTo>
                          <a:pt x="461" y="890"/>
                        </a:lnTo>
                        <a:lnTo>
                          <a:pt x="495" y="877"/>
                        </a:lnTo>
                        <a:lnTo>
                          <a:pt x="524" y="871"/>
                        </a:lnTo>
                        <a:lnTo>
                          <a:pt x="521" y="893"/>
                        </a:lnTo>
                        <a:lnTo>
                          <a:pt x="532" y="925"/>
                        </a:lnTo>
                        <a:lnTo>
                          <a:pt x="552" y="943"/>
                        </a:lnTo>
                        <a:lnTo>
                          <a:pt x="555" y="964"/>
                        </a:lnTo>
                        <a:lnTo>
                          <a:pt x="555" y="983"/>
                        </a:lnTo>
                        <a:lnTo>
                          <a:pt x="531" y="993"/>
                        </a:lnTo>
                        <a:lnTo>
                          <a:pt x="482" y="996"/>
                        </a:lnTo>
                        <a:lnTo>
                          <a:pt x="450" y="1006"/>
                        </a:lnTo>
                        <a:lnTo>
                          <a:pt x="374" y="1032"/>
                        </a:lnTo>
                        <a:lnTo>
                          <a:pt x="332" y="1033"/>
                        </a:lnTo>
                        <a:lnTo>
                          <a:pt x="318" y="1051"/>
                        </a:lnTo>
                        <a:lnTo>
                          <a:pt x="337" y="1058"/>
                        </a:lnTo>
                        <a:lnTo>
                          <a:pt x="374" y="1050"/>
                        </a:lnTo>
                        <a:lnTo>
                          <a:pt x="431" y="1033"/>
                        </a:lnTo>
                        <a:lnTo>
                          <a:pt x="461" y="1021"/>
                        </a:lnTo>
                        <a:lnTo>
                          <a:pt x="502" y="1012"/>
                        </a:lnTo>
                        <a:lnTo>
                          <a:pt x="532" y="1014"/>
                        </a:lnTo>
                        <a:lnTo>
                          <a:pt x="543" y="1014"/>
                        </a:lnTo>
                        <a:lnTo>
                          <a:pt x="543" y="1043"/>
                        </a:lnTo>
                        <a:lnTo>
                          <a:pt x="552" y="1058"/>
                        </a:lnTo>
                        <a:lnTo>
                          <a:pt x="495" y="1071"/>
                        </a:lnTo>
                        <a:lnTo>
                          <a:pt x="445" y="1108"/>
                        </a:lnTo>
                        <a:lnTo>
                          <a:pt x="389" y="1127"/>
                        </a:lnTo>
                        <a:lnTo>
                          <a:pt x="351" y="1133"/>
                        </a:lnTo>
                        <a:lnTo>
                          <a:pt x="319" y="1150"/>
                        </a:lnTo>
                        <a:lnTo>
                          <a:pt x="332" y="1162"/>
                        </a:lnTo>
                        <a:lnTo>
                          <a:pt x="363" y="1151"/>
                        </a:lnTo>
                        <a:lnTo>
                          <a:pt x="399" y="1140"/>
                        </a:lnTo>
                        <a:lnTo>
                          <a:pt x="439" y="1133"/>
                        </a:lnTo>
                        <a:lnTo>
                          <a:pt x="474" y="1112"/>
                        </a:lnTo>
                        <a:lnTo>
                          <a:pt x="493" y="1093"/>
                        </a:lnTo>
                        <a:lnTo>
                          <a:pt x="518" y="1090"/>
                        </a:lnTo>
                        <a:lnTo>
                          <a:pt x="550" y="1090"/>
                        </a:lnTo>
                        <a:lnTo>
                          <a:pt x="558" y="1093"/>
                        </a:lnTo>
                        <a:lnTo>
                          <a:pt x="568" y="1114"/>
                        </a:lnTo>
                        <a:lnTo>
                          <a:pt x="574" y="1140"/>
                        </a:lnTo>
                        <a:lnTo>
                          <a:pt x="568" y="1162"/>
                        </a:lnTo>
                        <a:lnTo>
                          <a:pt x="555" y="1175"/>
                        </a:lnTo>
                        <a:lnTo>
                          <a:pt x="545" y="1206"/>
                        </a:lnTo>
                        <a:lnTo>
                          <a:pt x="555" y="1219"/>
                        </a:lnTo>
                        <a:lnTo>
                          <a:pt x="568" y="1232"/>
                        </a:lnTo>
                        <a:lnTo>
                          <a:pt x="568" y="1243"/>
                        </a:lnTo>
                        <a:lnTo>
                          <a:pt x="552" y="12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 name="Freeform 429">
                    <a:extLst>
                      <a:ext uri="{FF2B5EF4-FFF2-40B4-BE49-F238E27FC236}">
                        <a16:creationId xmlns:a16="http://schemas.microsoft.com/office/drawing/2014/main" id="{E203EA81-89E1-47B5-9A49-25C519DAE045}"/>
                      </a:ext>
                    </a:extLst>
                  </p:cNvPr>
                  <p:cNvSpPr>
                    <a:spLocks/>
                  </p:cNvSpPr>
                  <p:nvPr/>
                </p:nvSpPr>
                <p:spPr bwMode="auto">
                  <a:xfrm>
                    <a:off x="4151" y="1460"/>
                    <a:ext cx="62" cy="20"/>
                  </a:xfrm>
                  <a:custGeom>
                    <a:avLst/>
                    <a:gdLst>
                      <a:gd name="T0" fmla="*/ 0 w 187"/>
                      <a:gd name="T1" fmla="*/ 0 h 61"/>
                      <a:gd name="T2" fmla="*/ 0 w 187"/>
                      <a:gd name="T3" fmla="*/ 0 h 61"/>
                      <a:gd name="T4" fmla="*/ 0 w 187"/>
                      <a:gd name="T5" fmla="*/ 0 h 61"/>
                      <a:gd name="T6" fmla="*/ 0 w 187"/>
                      <a:gd name="T7" fmla="*/ 0 h 61"/>
                      <a:gd name="T8" fmla="*/ 0 w 187"/>
                      <a:gd name="T9" fmla="*/ 0 h 61"/>
                      <a:gd name="T10" fmla="*/ 0 w 187"/>
                      <a:gd name="T11" fmla="*/ 0 h 61"/>
                      <a:gd name="T12" fmla="*/ 0 w 187"/>
                      <a:gd name="T13" fmla="*/ 0 h 61"/>
                      <a:gd name="T14" fmla="*/ 0 w 187"/>
                      <a:gd name="T15" fmla="*/ 0 h 61"/>
                      <a:gd name="T16" fmla="*/ 0 w 187"/>
                      <a:gd name="T17" fmla="*/ 0 h 61"/>
                      <a:gd name="T18" fmla="*/ 0 w 187"/>
                      <a:gd name="T19" fmla="*/ 0 h 61"/>
                      <a:gd name="T20" fmla="*/ 0 w 187"/>
                      <a:gd name="T21" fmla="*/ 0 h 61"/>
                      <a:gd name="T22" fmla="*/ 0 w 187"/>
                      <a:gd name="T23" fmla="*/ 0 h 61"/>
                      <a:gd name="T24" fmla="*/ 0 w 187"/>
                      <a:gd name="T25" fmla="*/ 0 h 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7"/>
                      <a:gd name="T40" fmla="*/ 0 h 61"/>
                      <a:gd name="T41" fmla="*/ 187 w 187"/>
                      <a:gd name="T42" fmla="*/ 61 h 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7" h="61">
                        <a:moveTo>
                          <a:pt x="0" y="50"/>
                        </a:moveTo>
                        <a:lnTo>
                          <a:pt x="74" y="47"/>
                        </a:lnTo>
                        <a:lnTo>
                          <a:pt x="103" y="31"/>
                        </a:lnTo>
                        <a:lnTo>
                          <a:pt x="128" y="12"/>
                        </a:lnTo>
                        <a:lnTo>
                          <a:pt x="174" y="0"/>
                        </a:lnTo>
                        <a:lnTo>
                          <a:pt x="187" y="12"/>
                        </a:lnTo>
                        <a:lnTo>
                          <a:pt x="167" y="18"/>
                        </a:lnTo>
                        <a:lnTo>
                          <a:pt x="135" y="36"/>
                        </a:lnTo>
                        <a:lnTo>
                          <a:pt x="117" y="47"/>
                        </a:lnTo>
                        <a:lnTo>
                          <a:pt x="87" y="55"/>
                        </a:lnTo>
                        <a:lnTo>
                          <a:pt x="40" y="60"/>
                        </a:lnTo>
                        <a:lnTo>
                          <a:pt x="3" y="61"/>
                        </a:lnTo>
                        <a:lnTo>
                          <a:pt x="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9" name="Freeform 430">
                    <a:extLst>
                      <a:ext uri="{FF2B5EF4-FFF2-40B4-BE49-F238E27FC236}">
                        <a16:creationId xmlns:a16="http://schemas.microsoft.com/office/drawing/2014/main" id="{0FAD25DC-8D8B-4793-9596-C4A3869BDE8E}"/>
                      </a:ext>
                    </a:extLst>
                  </p:cNvPr>
                  <p:cNvSpPr>
                    <a:spLocks/>
                  </p:cNvSpPr>
                  <p:nvPr/>
                </p:nvSpPr>
                <p:spPr bwMode="auto">
                  <a:xfrm>
                    <a:off x="4055" y="1011"/>
                    <a:ext cx="182" cy="99"/>
                  </a:xfrm>
                  <a:custGeom>
                    <a:avLst/>
                    <a:gdLst>
                      <a:gd name="T0" fmla="*/ 0 w 545"/>
                      <a:gd name="T1" fmla="*/ 0 h 296"/>
                      <a:gd name="T2" fmla="*/ 0 w 545"/>
                      <a:gd name="T3" fmla="*/ 0 h 296"/>
                      <a:gd name="T4" fmla="*/ 0 w 545"/>
                      <a:gd name="T5" fmla="*/ 0 h 296"/>
                      <a:gd name="T6" fmla="*/ 0 w 545"/>
                      <a:gd name="T7" fmla="*/ 0 h 296"/>
                      <a:gd name="T8" fmla="*/ 0 w 545"/>
                      <a:gd name="T9" fmla="*/ 0 h 296"/>
                      <a:gd name="T10" fmla="*/ 0 w 545"/>
                      <a:gd name="T11" fmla="*/ 0 h 296"/>
                      <a:gd name="T12" fmla="*/ 0 w 545"/>
                      <a:gd name="T13" fmla="*/ 0 h 296"/>
                      <a:gd name="T14" fmla="*/ 0 w 545"/>
                      <a:gd name="T15" fmla="*/ 0 h 296"/>
                      <a:gd name="T16" fmla="*/ 0 w 545"/>
                      <a:gd name="T17" fmla="*/ 0 h 296"/>
                      <a:gd name="T18" fmla="*/ 0 w 545"/>
                      <a:gd name="T19" fmla="*/ 0 h 296"/>
                      <a:gd name="T20" fmla="*/ 0 w 545"/>
                      <a:gd name="T21" fmla="*/ 0 h 296"/>
                      <a:gd name="T22" fmla="*/ 0 w 545"/>
                      <a:gd name="T23" fmla="*/ 0 h 296"/>
                      <a:gd name="T24" fmla="*/ 0 w 545"/>
                      <a:gd name="T25" fmla="*/ 0 h 296"/>
                      <a:gd name="T26" fmla="*/ 0 w 545"/>
                      <a:gd name="T27" fmla="*/ 0 h 296"/>
                      <a:gd name="T28" fmla="*/ 0 w 545"/>
                      <a:gd name="T29" fmla="*/ 0 h 296"/>
                      <a:gd name="T30" fmla="*/ 0 w 545"/>
                      <a:gd name="T31" fmla="*/ 0 h 296"/>
                      <a:gd name="T32" fmla="*/ 0 w 545"/>
                      <a:gd name="T33" fmla="*/ 0 h 296"/>
                      <a:gd name="T34" fmla="*/ 0 w 545"/>
                      <a:gd name="T35" fmla="*/ 0 h 296"/>
                      <a:gd name="T36" fmla="*/ 0 w 545"/>
                      <a:gd name="T37" fmla="*/ 0 h 296"/>
                      <a:gd name="T38" fmla="*/ 0 w 545"/>
                      <a:gd name="T39" fmla="*/ 0 h 296"/>
                      <a:gd name="T40" fmla="*/ 0 w 545"/>
                      <a:gd name="T41" fmla="*/ 0 h 296"/>
                      <a:gd name="T42" fmla="*/ 0 w 545"/>
                      <a:gd name="T43" fmla="*/ 0 h 296"/>
                      <a:gd name="T44" fmla="*/ 0 w 545"/>
                      <a:gd name="T45" fmla="*/ 0 h 296"/>
                      <a:gd name="T46" fmla="*/ 0 w 545"/>
                      <a:gd name="T47" fmla="*/ 0 h 296"/>
                      <a:gd name="T48" fmla="*/ 0 w 545"/>
                      <a:gd name="T49" fmla="*/ 0 h 296"/>
                      <a:gd name="T50" fmla="*/ 0 w 545"/>
                      <a:gd name="T51" fmla="*/ 0 h 2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45"/>
                      <a:gd name="T79" fmla="*/ 0 h 296"/>
                      <a:gd name="T80" fmla="*/ 545 w 545"/>
                      <a:gd name="T81" fmla="*/ 296 h 29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45" h="296">
                        <a:moveTo>
                          <a:pt x="17" y="34"/>
                        </a:moveTo>
                        <a:lnTo>
                          <a:pt x="82" y="38"/>
                        </a:lnTo>
                        <a:lnTo>
                          <a:pt x="150" y="40"/>
                        </a:lnTo>
                        <a:lnTo>
                          <a:pt x="195" y="40"/>
                        </a:lnTo>
                        <a:lnTo>
                          <a:pt x="230" y="32"/>
                        </a:lnTo>
                        <a:lnTo>
                          <a:pt x="287" y="16"/>
                        </a:lnTo>
                        <a:lnTo>
                          <a:pt x="313" y="0"/>
                        </a:lnTo>
                        <a:lnTo>
                          <a:pt x="351" y="21"/>
                        </a:lnTo>
                        <a:lnTo>
                          <a:pt x="411" y="63"/>
                        </a:lnTo>
                        <a:lnTo>
                          <a:pt x="455" y="93"/>
                        </a:lnTo>
                        <a:lnTo>
                          <a:pt x="511" y="133"/>
                        </a:lnTo>
                        <a:lnTo>
                          <a:pt x="545" y="163"/>
                        </a:lnTo>
                        <a:lnTo>
                          <a:pt x="514" y="190"/>
                        </a:lnTo>
                        <a:lnTo>
                          <a:pt x="482" y="219"/>
                        </a:lnTo>
                        <a:lnTo>
                          <a:pt x="432" y="240"/>
                        </a:lnTo>
                        <a:lnTo>
                          <a:pt x="380" y="262"/>
                        </a:lnTo>
                        <a:lnTo>
                          <a:pt x="332" y="281"/>
                        </a:lnTo>
                        <a:lnTo>
                          <a:pt x="288" y="288"/>
                        </a:lnTo>
                        <a:lnTo>
                          <a:pt x="242" y="296"/>
                        </a:lnTo>
                        <a:lnTo>
                          <a:pt x="185" y="256"/>
                        </a:lnTo>
                        <a:lnTo>
                          <a:pt x="142" y="221"/>
                        </a:lnTo>
                        <a:lnTo>
                          <a:pt x="92" y="177"/>
                        </a:lnTo>
                        <a:lnTo>
                          <a:pt x="50" y="133"/>
                        </a:lnTo>
                        <a:lnTo>
                          <a:pt x="19" y="103"/>
                        </a:lnTo>
                        <a:lnTo>
                          <a:pt x="0" y="59"/>
                        </a:lnTo>
                        <a:lnTo>
                          <a:pt x="17" y="34"/>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0" name="Freeform 431">
                    <a:extLst>
                      <a:ext uri="{FF2B5EF4-FFF2-40B4-BE49-F238E27FC236}">
                        <a16:creationId xmlns:a16="http://schemas.microsoft.com/office/drawing/2014/main" id="{0765AAE1-1734-4649-A4B1-6BFB0C3F4951}"/>
                      </a:ext>
                    </a:extLst>
                  </p:cNvPr>
                  <p:cNvSpPr>
                    <a:spLocks/>
                  </p:cNvSpPr>
                  <p:nvPr/>
                </p:nvSpPr>
                <p:spPr bwMode="auto">
                  <a:xfrm>
                    <a:off x="4051" y="1008"/>
                    <a:ext cx="196" cy="115"/>
                  </a:xfrm>
                  <a:custGeom>
                    <a:avLst/>
                    <a:gdLst>
                      <a:gd name="T0" fmla="*/ 0 w 588"/>
                      <a:gd name="T1" fmla="*/ 0 h 344"/>
                      <a:gd name="T2" fmla="*/ 0 w 588"/>
                      <a:gd name="T3" fmla="*/ 0 h 344"/>
                      <a:gd name="T4" fmla="*/ 0 w 588"/>
                      <a:gd name="T5" fmla="*/ 0 h 344"/>
                      <a:gd name="T6" fmla="*/ 0 w 588"/>
                      <a:gd name="T7" fmla="*/ 0 h 344"/>
                      <a:gd name="T8" fmla="*/ 0 w 588"/>
                      <a:gd name="T9" fmla="*/ 0 h 344"/>
                      <a:gd name="T10" fmla="*/ 0 w 588"/>
                      <a:gd name="T11" fmla="*/ 0 h 344"/>
                      <a:gd name="T12" fmla="*/ 0 w 588"/>
                      <a:gd name="T13" fmla="*/ 0 h 344"/>
                      <a:gd name="T14" fmla="*/ 0 w 588"/>
                      <a:gd name="T15" fmla="*/ 0 h 344"/>
                      <a:gd name="T16" fmla="*/ 0 w 588"/>
                      <a:gd name="T17" fmla="*/ 0 h 344"/>
                      <a:gd name="T18" fmla="*/ 0 w 588"/>
                      <a:gd name="T19" fmla="*/ 0 h 344"/>
                      <a:gd name="T20" fmla="*/ 0 w 588"/>
                      <a:gd name="T21" fmla="*/ 0 h 344"/>
                      <a:gd name="T22" fmla="*/ 0 w 588"/>
                      <a:gd name="T23" fmla="*/ 0 h 344"/>
                      <a:gd name="T24" fmla="*/ 0 w 588"/>
                      <a:gd name="T25" fmla="*/ 0 h 344"/>
                      <a:gd name="T26" fmla="*/ 0 w 588"/>
                      <a:gd name="T27" fmla="*/ 0 h 344"/>
                      <a:gd name="T28" fmla="*/ 0 w 588"/>
                      <a:gd name="T29" fmla="*/ 0 h 344"/>
                      <a:gd name="T30" fmla="*/ 0 w 588"/>
                      <a:gd name="T31" fmla="*/ 0 h 344"/>
                      <a:gd name="T32" fmla="*/ 0 w 588"/>
                      <a:gd name="T33" fmla="*/ 0 h 344"/>
                      <a:gd name="T34" fmla="*/ 0 w 588"/>
                      <a:gd name="T35" fmla="*/ 0 h 344"/>
                      <a:gd name="T36" fmla="*/ 0 w 588"/>
                      <a:gd name="T37" fmla="*/ 0 h 344"/>
                      <a:gd name="T38" fmla="*/ 0 w 588"/>
                      <a:gd name="T39" fmla="*/ 0 h 344"/>
                      <a:gd name="T40" fmla="*/ 0 w 588"/>
                      <a:gd name="T41" fmla="*/ 0 h 344"/>
                      <a:gd name="T42" fmla="*/ 0 w 588"/>
                      <a:gd name="T43" fmla="*/ 0 h 344"/>
                      <a:gd name="T44" fmla="*/ 0 w 588"/>
                      <a:gd name="T45" fmla="*/ 0 h 344"/>
                      <a:gd name="T46" fmla="*/ 0 w 588"/>
                      <a:gd name="T47" fmla="*/ 0 h 344"/>
                      <a:gd name="T48" fmla="*/ 0 w 588"/>
                      <a:gd name="T49" fmla="*/ 0 h 344"/>
                      <a:gd name="T50" fmla="*/ 0 w 588"/>
                      <a:gd name="T51" fmla="*/ 0 h 344"/>
                      <a:gd name="T52" fmla="*/ 0 w 588"/>
                      <a:gd name="T53" fmla="*/ 0 h 344"/>
                      <a:gd name="T54" fmla="*/ 0 w 588"/>
                      <a:gd name="T55" fmla="*/ 0 h 344"/>
                      <a:gd name="T56" fmla="*/ 0 w 588"/>
                      <a:gd name="T57" fmla="*/ 0 h 344"/>
                      <a:gd name="T58" fmla="*/ 0 w 588"/>
                      <a:gd name="T59" fmla="*/ 0 h 344"/>
                      <a:gd name="T60" fmla="*/ 0 w 588"/>
                      <a:gd name="T61" fmla="*/ 0 h 344"/>
                      <a:gd name="T62" fmla="*/ 0 w 588"/>
                      <a:gd name="T63" fmla="*/ 0 h 344"/>
                      <a:gd name="T64" fmla="*/ 0 w 588"/>
                      <a:gd name="T65" fmla="*/ 0 h 344"/>
                      <a:gd name="T66" fmla="*/ 0 w 588"/>
                      <a:gd name="T67" fmla="*/ 0 h 344"/>
                      <a:gd name="T68" fmla="*/ 0 w 588"/>
                      <a:gd name="T69" fmla="*/ 0 h 344"/>
                      <a:gd name="T70" fmla="*/ 0 w 588"/>
                      <a:gd name="T71" fmla="*/ 0 h 344"/>
                      <a:gd name="T72" fmla="*/ 0 w 588"/>
                      <a:gd name="T73" fmla="*/ 0 h 344"/>
                      <a:gd name="T74" fmla="*/ 0 w 588"/>
                      <a:gd name="T75" fmla="*/ 0 h 344"/>
                      <a:gd name="T76" fmla="*/ 0 w 588"/>
                      <a:gd name="T77" fmla="*/ 0 h 344"/>
                      <a:gd name="T78" fmla="*/ 0 w 588"/>
                      <a:gd name="T79" fmla="*/ 0 h 344"/>
                      <a:gd name="T80" fmla="*/ 0 w 588"/>
                      <a:gd name="T81" fmla="*/ 0 h 344"/>
                      <a:gd name="T82" fmla="*/ 0 w 588"/>
                      <a:gd name="T83" fmla="*/ 0 h 344"/>
                      <a:gd name="T84" fmla="*/ 0 w 588"/>
                      <a:gd name="T85" fmla="*/ 0 h 344"/>
                      <a:gd name="T86" fmla="*/ 0 w 588"/>
                      <a:gd name="T87" fmla="*/ 0 h 344"/>
                      <a:gd name="T88" fmla="*/ 0 w 588"/>
                      <a:gd name="T89" fmla="*/ 0 h 344"/>
                      <a:gd name="T90" fmla="*/ 0 w 588"/>
                      <a:gd name="T91" fmla="*/ 0 h 344"/>
                      <a:gd name="T92" fmla="*/ 0 w 588"/>
                      <a:gd name="T93" fmla="*/ 0 h 344"/>
                      <a:gd name="T94" fmla="*/ 0 w 588"/>
                      <a:gd name="T95" fmla="*/ 0 h 344"/>
                      <a:gd name="T96" fmla="*/ 0 w 588"/>
                      <a:gd name="T97" fmla="*/ 0 h 344"/>
                      <a:gd name="T98" fmla="*/ 0 w 588"/>
                      <a:gd name="T99" fmla="*/ 0 h 344"/>
                      <a:gd name="T100" fmla="*/ 0 w 588"/>
                      <a:gd name="T101" fmla="*/ 0 h 344"/>
                      <a:gd name="T102" fmla="*/ 0 w 588"/>
                      <a:gd name="T103" fmla="*/ 0 h 344"/>
                      <a:gd name="T104" fmla="*/ 0 w 588"/>
                      <a:gd name="T105" fmla="*/ 0 h 344"/>
                      <a:gd name="T106" fmla="*/ 0 w 588"/>
                      <a:gd name="T107" fmla="*/ 0 h 344"/>
                      <a:gd name="T108" fmla="*/ 0 w 588"/>
                      <a:gd name="T109" fmla="*/ 0 h 344"/>
                      <a:gd name="T110" fmla="*/ 0 w 588"/>
                      <a:gd name="T111" fmla="*/ 0 h 34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88"/>
                      <a:gd name="T169" fmla="*/ 0 h 344"/>
                      <a:gd name="T170" fmla="*/ 588 w 588"/>
                      <a:gd name="T171" fmla="*/ 344 h 34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88" h="344">
                        <a:moveTo>
                          <a:pt x="288" y="294"/>
                        </a:moveTo>
                        <a:lnTo>
                          <a:pt x="381" y="269"/>
                        </a:lnTo>
                        <a:lnTo>
                          <a:pt x="457" y="236"/>
                        </a:lnTo>
                        <a:lnTo>
                          <a:pt x="510" y="198"/>
                        </a:lnTo>
                        <a:lnTo>
                          <a:pt x="531" y="176"/>
                        </a:lnTo>
                        <a:lnTo>
                          <a:pt x="454" y="105"/>
                        </a:lnTo>
                        <a:lnTo>
                          <a:pt x="391" y="66"/>
                        </a:lnTo>
                        <a:lnTo>
                          <a:pt x="331" y="29"/>
                        </a:lnTo>
                        <a:lnTo>
                          <a:pt x="318" y="29"/>
                        </a:lnTo>
                        <a:lnTo>
                          <a:pt x="281" y="42"/>
                        </a:lnTo>
                        <a:lnTo>
                          <a:pt x="231" y="56"/>
                        </a:lnTo>
                        <a:lnTo>
                          <a:pt x="141" y="63"/>
                        </a:lnTo>
                        <a:lnTo>
                          <a:pt x="54" y="61"/>
                        </a:lnTo>
                        <a:lnTo>
                          <a:pt x="31" y="63"/>
                        </a:lnTo>
                        <a:lnTo>
                          <a:pt x="31" y="79"/>
                        </a:lnTo>
                        <a:lnTo>
                          <a:pt x="49" y="105"/>
                        </a:lnTo>
                        <a:lnTo>
                          <a:pt x="85" y="150"/>
                        </a:lnTo>
                        <a:lnTo>
                          <a:pt x="131" y="187"/>
                        </a:lnTo>
                        <a:lnTo>
                          <a:pt x="188" y="242"/>
                        </a:lnTo>
                        <a:lnTo>
                          <a:pt x="241" y="282"/>
                        </a:lnTo>
                        <a:lnTo>
                          <a:pt x="275" y="305"/>
                        </a:lnTo>
                        <a:lnTo>
                          <a:pt x="285" y="329"/>
                        </a:lnTo>
                        <a:lnTo>
                          <a:pt x="273" y="344"/>
                        </a:lnTo>
                        <a:lnTo>
                          <a:pt x="254" y="336"/>
                        </a:lnTo>
                        <a:lnTo>
                          <a:pt x="199" y="286"/>
                        </a:lnTo>
                        <a:lnTo>
                          <a:pt x="131" y="229"/>
                        </a:lnTo>
                        <a:lnTo>
                          <a:pt x="81" y="187"/>
                        </a:lnTo>
                        <a:lnTo>
                          <a:pt x="48" y="150"/>
                        </a:lnTo>
                        <a:lnTo>
                          <a:pt x="19" y="111"/>
                        </a:lnTo>
                        <a:lnTo>
                          <a:pt x="6" y="85"/>
                        </a:lnTo>
                        <a:lnTo>
                          <a:pt x="0" y="56"/>
                        </a:lnTo>
                        <a:lnTo>
                          <a:pt x="8" y="37"/>
                        </a:lnTo>
                        <a:lnTo>
                          <a:pt x="29" y="29"/>
                        </a:lnTo>
                        <a:lnTo>
                          <a:pt x="67" y="32"/>
                        </a:lnTo>
                        <a:lnTo>
                          <a:pt x="138" y="42"/>
                        </a:lnTo>
                        <a:lnTo>
                          <a:pt x="198" y="42"/>
                        </a:lnTo>
                        <a:lnTo>
                          <a:pt x="241" y="29"/>
                        </a:lnTo>
                        <a:lnTo>
                          <a:pt x="291" y="19"/>
                        </a:lnTo>
                        <a:lnTo>
                          <a:pt x="312" y="0"/>
                        </a:lnTo>
                        <a:lnTo>
                          <a:pt x="335" y="0"/>
                        </a:lnTo>
                        <a:lnTo>
                          <a:pt x="388" y="32"/>
                        </a:lnTo>
                        <a:lnTo>
                          <a:pt x="444" y="75"/>
                        </a:lnTo>
                        <a:lnTo>
                          <a:pt x="504" y="113"/>
                        </a:lnTo>
                        <a:lnTo>
                          <a:pt x="538" y="137"/>
                        </a:lnTo>
                        <a:lnTo>
                          <a:pt x="573" y="161"/>
                        </a:lnTo>
                        <a:lnTo>
                          <a:pt x="588" y="169"/>
                        </a:lnTo>
                        <a:lnTo>
                          <a:pt x="579" y="186"/>
                        </a:lnTo>
                        <a:lnTo>
                          <a:pt x="554" y="200"/>
                        </a:lnTo>
                        <a:lnTo>
                          <a:pt x="525" y="226"/>
                        </a:lnTo>
                        <a:lnTo>
                          <a:pt x="497" y="236"/>
                        </a:lnTo>
                        <a:lnTo>
                          <a:pt x="448" y="257"/>
                        </a:lnTo>
                        <a:lnTo>
                          <a:pt x="412" y="273"/>
                        </a:lnTo>
                        <a:lnTo>
                          <a:pt x="373" y="298"/>
                        </a:lnTo>
                        <a:lnTo>
                          <a:pt x="331" y="305"/>
                        </a:lnTo>
                        <a:lnTo>
                          <a:pt x="298" y="307"/>
                        </a:lnTo>
                        <a:lnTo>
                          <a:pt x="288" y="2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1" name="Freeform 432">
                    <a:extLst>
                      <a:ext uri="{FF2B5EF4-FFF2-40B4-BE49-F238E27FC236}">
                        <a16:creationId xmlns:a16="http://schemas.microsoft.com/office/drawing/2014/main" id="{45064EB8-502B-4487-ACFD-AE997FFF15D1}"/>
                      </a:ext>
                    </a:extLst>
                  </p:cNvPr>
                  <p:cNvSpPr>
                    <a:spLocks/>
                  </p:cNvSpPr>
                  <p:nvPr/>
                </p:nvSpPr>
                <p:spPr bwMode="auto">
                  <a:xfrm>
                    <a:off x="4162" y="1095"/>
                    <a:ext cx="62" cy="40"/>
                  </a:xfrm>
                  <a:custGeom>
                    <a:avLst/>
                    <a:gdLst>
                      <a:gd name="T0" fmla="*/ 0 w 186"/>
                      <a:gd name="T1" fmla="*/ 0 h 118"/>
                      <a:gd name="T2" fmla="*/ 0 w 186"/>
                      <a:gd name="T3" fmla="*/ 0 h 118"/>
                      <a:gd name="T4" fmla="*/ 0 w 186"/>
                      <a:gd name="T5" fmla="*/ 0 h 118"/>
                      <a:gd name="T6" fmla="*/ 0 w 186"/>
                      <a:gd name="T7" fmla="*/ 0 h 118"/>
                      <a:gd name="T8" fmla="*/ 0 w 186"/>
                      <a:gd name="T9" fmla="*/ 0 h 118"/>
                      <a:gd name="T10" fmla="*/ 0 w 186"/>
                      <a:gd name="T11" fmla="*/ 0 h 118"/>
                      <a:gd name="T12" fmla="*/ 0 w 186"/>
                      <a:gd name="T13" fmla="*/ 0 h 118"/>
                      <a:gd name="T14" fmla="*/ 0 w 186"/>
                      <a:gd name="T15" fmla="*/ 0 h 118"/>
                      <a:gd name="T16" fmla="*/ 0 w 186"/>
                      <a:gd name="T17" fmla="*/ 0 h 118"/>
                      <a:gd name="T18" fmla="*/ 0 w 186"/>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6"/>
                      <a:gd name="T31" fmla="*/ 0 h 118"/>
                      <a:gd name="T32" fmla="*/ 186 w 186"/>
                      <a:gd name="T33" fmla="*/ 118 h 1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6" h="118">
                        <a:moveTo>
                          <a:pt x="157" y="14"/>
                        </a:moveTo>
                        <a:lnTo>
                          <a:pt x="118" y="45"/>
                        </a:lnTo>
                        <a:lnTo>
                          <a:pt x="82" y="74"/>
                        </a:lnTo>
                        <a:lnTo>
                          <a:pt x="29" y="93"/>
                        </a:lnTo>
                        <a:lnTo>
                          <a:pt x="0" y="102"/>
                        </a:lnTo>
                        <a:lnTo>
                          <a:pt x="23" y="118"/>
                        </a:lnTo>
                        <a:lnTo>
                          <a:pt x="61" y="112"/>
                        </a:lnTo>
                        <a:lnTo>
                          <a:pt x="119" y="74"/>
                        </a:lnTo>
                        <a:lnTo>
                          <a:pt x="186" y="0"/>
                        </a:lnTo>
                        <a:lnTo>
                          <a:pt x="15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5" name="Group 433">
                  <a:extLst>
                    <a:ext uri="{FF2B5EF4-FFF2-40B4-BE49-F238E27FC236}">
                      <a16:creationId xmlns:a16="http://schemas.microsoft.com/office/drawing/2014/main" id="{9B441C96-027E-463B-9987-3371D3A4786A}"/>
                    </a:ext>
                  </a:extLst>
                </p:cNvPr>
                <p:cNvGrpSpPr>
                  <a:grpSpLocks/>
                </p:cNvGrpSpPr>
                <p:nvPr/>
              </p:nvGrpSpPr>
              <p:grpSpPr bwMode="auto">
                <a:xfrm>
                  <a:off x="4214" y="3594"/>
                  <a:ext cx="154" cy="387"/>
                  <a:chOff x="4024" y="1008"/>
                  <a:chExt cx="229" cy="517"/>
                </a:xfrm>
              </p:grpSpPr>
              <p:sp>
                <p:nvSpPr>
                  <p:cNvPr id="108" name="Freeform 434">
                    <a:extLst>
                      <a:ext uri="{FF2B5EF4-FFF2-40B4-BE49-F238E27FC236}">
                        <a16:creationId xmlns:a16="http://schemas.microsoft.com/office/drawing/2014/main" id="{EC3CD7E0-F400-4FC5-912D-1E516206F61C}"/>
                      </a:ext>
                    </a:extLst>
                  </p:cNvPr>
                  <p:cNvSpPr>
                    <a:spLocks/>
                  </p:cNvSpPr>
                  <p:nvPr/>
                </p:nvSpPr>
                <p:spPr bwMode="auto">
                  <a:xfrm>
                    <a:off x="4028" y="1031"/>
                    <a:ext cx="121" cy="487"/>
                  </a:xfrm>
                  <a:custGeom>
                    <a:avLst/>
                    <a:gdLst>
                      <a:gd name="T0" fmla="*/ 0 w 361"/>
                      <a:gd name="T1" fmla="*/ 0 h 1460"/>
                      <a:gd name="T2" fmla="*/ 0 w 361"/>
                      <a:gd name="T3" fmla="*/ 0 h 1460"/>
                      <a:gd name="T4" fmla="*/ 0 w 361"/>
                      <a:gd name="T5" fmla="*/ 0 h 1460"/>
                      <a:gd name="T6" fmla="*/ 0 w 361"/>
                      <a:gd name="T7" fmla="*/ 0 h 1460"/>
                      <a:gd name="T8" fmla="*/ 0 w 361"/>
                      <a:gd name="T9" fmla="*/ 0 h 1460"/>
                      <a:gd name="T10" fmla="*/ 0 w 361"/>
                      <a:gd name="T11" fmla="*/ 0 h 1460"/>
                      <a:gd name="T12" fmla="*/ 0 w 361"/>
                      <a:gd name="T13" fmla="*/ 0 h 1460"/>
                      <a:gd name="T14" fmla="*/ 0 w 361"/>
                      <a:gd name="T15" fmla="*/ 0 h 1460"/>
                      <a:gd name="T16" fmla="*/ 0 w 361"/>
                      <a:gd name="T17" fmla="*/ 0 h 1460"/>
                      <a:gd name="T18" fmla="*/ 0 w 361"/>
                      <a:gd name="T19" fmla="*/ 0 h 1460"/>
                      <a:gd name="T20" fmla="*/ 0 w 361"/>
                      <a:gd name="T21" fmla="*/ 0 h 1460"/>
                      <a:gd name="T22" fmla="*/ 0 w 361"/>
                      <a:gd name="T23" fmla="*/ 0 h 1460"/>
                      <a:gd name="T24" fmla="*/ 0 w 361"/>
                      <a:gd name="T25" fmla="*/ 0 h 1460"/>
                      <a:gd name="T26" fmla="*/ 0 w 361"/>
                      <a:gd name="T27" fmla="*/ 0 h 1460"/>
                      <a:gd name="T28" fmla="*/ 0 w 361"/>
                      <a:gd name="T29" fmla="*/ 0 h 1460"/>
                      <a:gd name="T30" fmla="*/ 0 w 361"/>
                      <a:gd name="T31" fmla="*/ 0 h 1460"/>
                      <a:gd name="T32" fmla="*/ 0 w 361"/>
                      <a:gd name="T33" fmla="*/ 0 h 1460"/>
                      <a:gd name="T34" fmla="*/ 0 w 361"/>
                      <a:gd name="T35" fmla="*/ 0 h 1460"/>
                      <a:gd name="T36" fmla="*/ 0 w 361"/>
                      <a:gd name="T37" fmla="*/ 0 h 1460"/>
                      <a:gd name="T38" fmla="*/ 0 w 361"/>
                      <a:gd name="T39" fmla="*/ 0 h 1460"/>
                      <a:gd name="T40" fmla="*/ 0 w 361"/>
                      <a:gd name="T41" fmla="*/ 0 h 1460"/>
                      <a:gd name="T42" fmla="*/ 0 w 361"/>
                      <a:gd name="T43" fmla="*/ 0 h 1460"/>
                      <a:gd name="T44" fmla="*/ 0 w 361"/>
                      <a:gd name="T45" fmla="*/ 0 h 1460"/>
                      <a:gd name="T46" fmla="*/ 0 w 361"/>
                      <a:gd name="T47" fmla="*/ 0 h 1460"/>
                      <a:gd name="T48" fmla="*/ 0 w 361"/>
                      <a:gd name="T49" fmla="*/ 0 h 1460"/>
                      <a:gd name="T50" fmla="*/ 0 w 361"/>
                      <a:gd name="T51" fmla="*/ 0 h 1460"/>
                      <a:gd name="T52" fmla="*/ 0 w 361"/>
                      <a:gd name="T53" fmla="*/ 0 h 1460"/>
                      <a:gd name="T54" fmla="*/ 0 w 361"/>
                      <a:gd name="T55" fmla="*/ 0 h 1460"/>
                      <a:gd name="T56" fmla="*/ 0 w 361"/>
                      <a:gd name="T57" fmla="*/ 0 h 1460"/>
                      <a:gd name="T58" fmla="*/ 0 w 361"/>
                      <a:gd name="T59" fmla="*/ 0 h 1460"/>
                      <a:gd name="T60" fmla="*/ 0 w 361"/>
                      <a:gd name="T61" fmla="*/ 0 h 1460"/>
                      <a:gd name="T62" fmla="*/ 0 w 361"/>
                      <a:gd name="T63" fmla="*/ 0 h 1460"/>
                      <a:gd name="T64" fmla="*/ 0 w 361"/>
                      <a:gd name="T65" fmla="*/ 0 h 1460"/>
                      <a:gd name="T66" fmla="*/ 0 w 361"/>
                      <a:gd name="T67" fmla="*/ 0 h 1460"/>
                      <a:gd name="T68" fmla="*/ 0 w 361"/>
                      <a:gd name="T69" fmla="*/ 0 h 1460"/>
                      <a:gd name="T70" fmla="*/ 0 w 361"/>
                      <a:gd name="T71" fmla="*/ 0 h 1460"/>
                      <a:gd name="T72" fmla="*/ 0 w 361"/>
                      <a:gd name="T73" fmla="*/ 0 h 1460"/>
                      <a:gd name="T74" fmla="*/ 0 w 361"/>
                      <a:gd name="T75" fmla="*/ 0 h 1460"/>
                      <a:gd name="T76" fmla="*/ 0 w 361"/>
                      <a:gd name="T77" fmla="*/ 0 h 1460"/>
                      <a:gd name="T78" fmla="*/ 0 w 361"/>
                      <a:gd name="T79" fmla="*/ 0 h 1460"/>
                      <a:gd name="T80" fmla="*/ 0 w 361"/>
                      <a:gd name="T81" fmla="*/ 0 h 1460"/>
                      <a:gd name="T82" fmla="*/ 0 w 361"/>
                      <a:gd name="T83" fmla="*/ 0 h 1460"/>
                      <a:gd name="T84" fmla="*/ 0 w 361"/>
                      <a:gd name="T85" fmla="*/ 0 h 1460"/>
                      <a:gd name="T86" fmla="*/ 0 w 361"/>
                      <a:gd name="T87" fmla="*/ 0 h 1460"/>
                      <a:gd name="T88" fmla="*/ 0 w 361"/>
                      <a:gd name="T89" fmla="*/ 0 h 1460"/>
                      <a:gd name="T90" fmla="*/ 0 w 361"/>
                      <a:gd name="T91" fmla="*/ 0 h 1460"/>
                      <a:gd name="T92" fmla="*/ 0 w 361"/>
                      <a:gd name="T93" fmla="*/ 0 h 1460"/>
                      <a:gd name="T94" fmla="*/ 0 w 361"/>
                      <a:gd name="T95" fmla="*/ 0 h 1460"/>
                      <a:gd name="T96" fmla="*/ 0 w 361"/>
                      <a:gd name="T97" fmla="*/ 0 h 1460"/>
                      <a:gd name="T98" fmla="*/ 0 w 361"/>
                      <a:gd name="T99" fmla="*/ 0 h 1460"/>
                      <a:gd name="T100" fmla="*/ 0 w 361"/>
                      <a:gd name="T101" fmla="*/ 0 h 1460"/>
                      <a:gd name="T102" fmla="*/ 0 w 361"/>
                      <a:gd name="T103" fmla="*/ 0 h 1460"/>
                      <a:gd name="T104" fmla="*/ 0 w 361"/>
                      <a:gd name="T105" fmla="*/ 0 h 1460"/>
                      <a:gd name="T106" fmla="*/ 0 w 361"/>
                      <a:gd name="T107" fmla="*/ 0 h 1460"/>
                      <a:gd name="T108" fmla="*/ 0 w 361"/>
                      <a:gd name="T109" fmla="*/ 0 h 1460"/>
                      <a:gd name="T110" fmla="*/ 0 w 361"/>
                      <a:gd name="T111" fmla="*/ 0 h 146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61"/>
                      <a:gd name="T169" fmla="*/ 0 h 1460"/>
                      <a:gd name="T170" fmla="*/ 361 w 361"/>
                      <a:gd name="T171" fmla="*/ 1460 h 146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61" h="1460">
                        <a:moveTo>
                          <a:pt x="355" y="262"/>
                        </a:moveTo>
                        <a:lnTo>
                          <a:pt x="361" y="316"/>
                        </a:lnTo>
                        <a:lnTo>
                          <a:pt x="361" y="605"/>
                        </a:lnTo>
                        <a:lnTo>
                          <a:pt x="335" y="994"/>
                        </a:lnTo>
                        <a:lnTo>
                          <a:pt x="337" y="1241"/>
                        </a:lnTo>
                        <a:lnTo>
                          <a:pt x="350" y="1412"/>
                        </a:lnTo>
                        <a:lnTo>
                          <a:pt x="337" y="1460"/>
                        </a:lnTo>
                        <a:lnTo>
                          <a:pt x="316" y="1449"/>
                        </a:lnTo>
                        <a:lnTo>
                          <a:pt x="194" y="1355"/>
                        </a:lnTo>
                        <a:lnTo>
                          <a:pt x="163" y="1337"/>
                        </a:lnTo>
                        <a:lnTo>
                          <a:pt x="144" y="1310"/>
                        </a:lnTo>
                        <a:lnTo>
                          <a:pt x="113" y="1274"/>
                        </a:lnTo>
                        <a:lnTo>
                          <a:pt x="71" y="1237"/>
                        </a:lnTo>
                        <a:lnTo>
                          <a:pt x="50" y="1187"/>
                        </a:lnTo>
                        <a:lnTo>
                          <a:pt x="0" y="1144"/>
                        </a:lnTo>
                        <a:lnTo>
                          <a:pt x="0" y="1118"/>
                        </a:lnTo>
                        <a:lnTo>
                          <a:pt x="26" y="1084"/>
                        </a:lnTo>
                        <a:lnTo>
                          <a:pt x="37" y="1041"/>
                        </a:lnTo>
                        <a:lnTo>
                          <a:pt x="31" y="1018"/>
                        </a:lnTo>
                        <a:lnTo>
                          <a:pt x="18" y="981"/>
                        </a:lnTo>
                        <a:lnTo>
                          <a:pt x="14" y="954"/>
                        </a:lnTo>
                        <a:lnTo>
                          <a:pt x="33" y="912"/>
                        </a:lnTo>
                        <a:lnTo>
                          <a:pt x="33" y="884"/>
                        </a:lnTo>
                        <a:lnTo>
                          <a:pt x="13" y="829"/>
                        </a:lnTo>
                        <a:lnTo>
                          <a:pt x="13" y="797"/>
                        </a:lnTo>
                        <a:lnTo>
                          <a:pt x="24" y="773"/>
                        </a:lnTo>
                        <a:lnTo>
                          <a:pt x="45" y="744"/>
                        </a:lnTo>
                        <a:lnTo>
                          <a:pt x="44" y="694"/>
                        </a:lnTo>
                        <a:lnTo>
                          <a:pt x="31" y="653"/>
                        </a:lnTo>
                        <a:lnTo>
                          <a:pt x="44" y="605"/>
                        </a:lnTo>
                        <a:lnTo>
                          <a:pt x="56" y="594"/>
                        </a:lnTo>
                        <a:lnTo>
                          <a:pt x="45" y="550"/>
                        </a:lnTo>
                        <a:lnTo>
                          <a:pt x="18" y="503"/>
                        </a:lnTo>
                        <a:lnTo>
                          <a:pt x="13" y="473"/>
                        </a:lnTo>
                        <a:lnTo>
                          <a:pt x="18" y="444"/>
                        </a:lnTo>
                        <a:lnTo>
                          <a:pt x="52" y="418"/>
                        </a:lnTo>
                        <a:lnTo>
                          <a:pt x="50" y="397"/>
                        </a:lnTo>
                        <a:lnTo>
                          <a:pt x="14" y="331"/>
                        </a:lnTo>
                        <a:lnTo>
                          <a:pt x="2" y="279"/>
                        </a:lnTo>
                        <a:lnTo>
                          <a:pt x="13" y="250"/>
                        </a:lnTo>
                        <a:lnTo>
                          <a:pt x="45" y="223"/>
                        </a:lnTo>
                        <a:lnTo>
                          <a:pt x="37" y="200"/>
                        </a:lnTo>
                        <a:lnTo>
                          <a:pt x="14" y="173"/>
                        </a:lnTo>
                        <a:lnTo>
                          <a:pt x="14" y="144"/>
                        </a:lnTo>
                        <a:lnTo>
                          <a:pt x="52" y="124"/>
                        </a:lnTo>
                        <a:lnTo>
                          <a:pt x="68" y="103"/>
                        </a:lnTo>
                        <a:lnTo>
                          <a:pt x="37" y="60"/>
                        </a:lnTo>
                        <a:lnTo>
                          <a:pt x="37" y="37"/>
                        </a:lnTo>
                        <a:lnTo>
                          <a:pt x="74" y="23"/>
                        </a:lnTo>
                        <a:lnTo>
                          <a:pt x="77" y="0"/>
                        </a:lnTo>
                        <a:lnTo>
                          <a:pt x="118" y="60"/>
                        </a:lnTo>
                        <a:lnTo>
                          <a:pt x="169" y="123"/>
                        </a:lnTo>
                        <a:lnTo>
                          <a:pt x="231" y="173"/>
                        </a:lnTo>
                        <a:lnTo>
                          <a:pt x="281" y="213"/>
                        </a:lnTo>
                        <a:lnTo>
                          <a:pt x="335" y="244"/>
                        </a:lnTo>
                        <a:lnTo>
                          <a:pt x="355" y="26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 name="Freeform 435">
                    <a:extLst>
                      <a:ext uri="{FF2B5EF4-FFF2-40B4-BE49-F238E27FC236}">
                        <a16:creationId xmlns:a16="http://schemas.microsoft.com/office/drawing/2014/main" id="{84EF9736-C810-46F3-BF46-1F9D767AC8F9}"/>
                      </a:ext>
                    </a:extLst>
                  </p:cNvPr>
                  <p:cNvSpPr>
                    <a:spLocks/>
                  </p:cNvSpPr>
                  <p:nvPr/>
                </p:nvSpPr>
                <p:spPr bwMode="auto">
                  <a:xfrm>
                    <a:off x="4024" y="1039"/>
                    <a:ext cx="35" cy="370"/>
                  </a:xfrm>
                  <a:custGeom>
                    <a:avLst/>
                    <a:gdLst>
                      <a:gd name="T0" fmla="*/ 0 w 105"/>
                      <a:gd name="T1" fmla="*/ 0 h 1112"/>
                      <a:gd name="T2" fmla="*/ 0 w 105"/>
                      <a:gd name="T3" fmla="*/ 0 h 1112"/>
                      <a:gd name="T4" fmla="*/ 0 w 105"/>
                      <a:gd name="T5" fmla="*/ 0 h 1112"/>
                      <a:gd name="T6" fmla="*/ 0 w 105"/>
                      <a:gd name="T7" fmla="*/ 0 h 1112"/>
                      <a:gd name="T8" fmla="*/ 0 w 105"/>
                      <a:gd name="T9" fmla="*/ 0 h 1112"/>
                      <a:gd name="T10" fmla="*/ 0 w 105"/>
                      <a:gd name="T11" fmla="*/ 0 h 1112"/>
                      <a:gd name="T12" fmla="*/ 0 w 105"/>
                      <a:gd name="T13" fmla="*/ 0 h 1112"/>
                      <a:gd name="T14" fmla="*/ 0 w 105"/>
                      <a:gd name="T15" fmla="*/ 0 h 1112"/>
                      <a:gd name="T16" fmla="*/ 0 w 105"/>
                      <a:gd name="T17" fmla="*/ 0 h 1112"/>
                      <a:gd name="T18" fmla="*/ 0 w 105"/>
                      <a:gd name="T19" fmla="*/ 0 h 1112"/>
                      <a:gd name="T20" fmla="*/ 0 w 105"/>
                      <a:gd name="T21" fmla="*/ 0 h 1112"/>
                      <a:gd name="T22" fmla="*/ 0 w 105"/>
                      <a:gd name="T23" fmla="*/ 0 h 1112"/>
                      <a:gd name="T24" fmla="*/ 0 w 105"/>
                      <a:gd name="T25" fmla="*/ 0 h 1112"/>
                      <a:gd name="T26" fmla="*/ 0 w 105"/>
                      <a:gd name="T27" fmla="*/ 0 h 1112"/>
                      <a:gd name="T28" fmla="*/ 0 w 105"/>
                      <a:gd name="T29" fmla="*/ 0 h 1112"/>
                      <a:gd name="T30" fmla="*/ 0 w 105"/>
                      <a:gd name="T31" fmla="*/ 0 h 1112"/>
                      <a:gd name="T32" fmla="*/ 0 w 105"/>
                      <a:gd name="T33" fmla="*/ 0 h 1112"/>
                      <a:gd name="T34" fmla="*/ 0 w 105"/>
                      <a:gd name="T35" fmla="*/ 0 h 1112"/>
                      <a:gd name="T36" fmla="*/ 0 w 105"/>
                      <a:gd name="T37" fmla="*/ 0 h 1112"/>
                      <a:gd name="T38" fmla="*/ 0 w 105"/>
                      <a:gd name="T39" fmla="*/ 0 h 1112"/>
                      <a:gd name="T40" fmla="*/ 0 w 105"/>
                      <a:gd name="T41" fmla="*/ 0 h 1112"/>
                      <a:gd name="T42" fmla="*/ 0 w 105"/>
                      <a:gd name="T43" fmla="*/ 0 h 1112"/>
                      <a:gd name="T44" fmla="*/ 0 w 105"/>
                      <a:gd name="T45" fmla="*/ 0 h 1112"/>
                      <a:gd name="T46" fmla="*/ 0 w 105"/>
                      <a:gd name="T47" fmla="*/ 0 h 1112"/>
                      <a:gd name="T48" fmla="*/ 0 w 105"/>
                      <a:gd name="T49" fmla="*/ 0 h 1112"/>
                      <a:gd name="T50" fmla="*/ 0 w 105"/>
                      <a:gd name="T51" fmla="*/ 0 h 1112"/>
                      <a:gd name="T52" fmla="*/ 0 w 105"/>
                      <a:gd name="T53" fmla="*/ 0 h 1112"/>
                      <a:gd name="T54" fmla="*/ 0 w 105"/>
                      <a:gd name="T55" fmla="*/ 0 h 1112"/>
                      <a:gd name="T56" fmla="*/ 0 w 105"/>
                      <a:gd name="T57" fmla="*/ 0 h 1112"/>
                      <a:gd name="T58" fmla="*/ 0 w 105"/>
                      <a:gd name="T59" fmla="*/ 0 h 1112"/>
                      <a:gd name="T60" fmla="*/ 0 w 105"/>
                      <a:gd name="T61" fmla="*/ 0 h 1112"/>
                      <a:gd name="T62" fmla="*/ 0 w 105"/>
                      <a:gd name="T63" fmla="*/ 0 h 1112"/>
                      <a:gd name="T64" fmla="*/ 0 w 105"/>
                      <a:gd name="T65" fmla="*/ 0 h 1112"/>
                      <a:gd name="T66" fmla="*/ 0 w 105"/>
                      <a:gd name="T67" fmla="*/ 0 h 1112"/>
                      <a:gd name="T68" fmla="*/ 0 w 105"/>
                      <a:gd name="T69" fmla="*/ 0 h 1112"/>
                      <a:gd name="T70" fmla="*/ 0 w 105"/>
                      <a:gd name="T71" fmla="*/ 0 h 1112"/>
                      <a:gd name="T72" fmla="*/ 0 w 105"/>
                      <a:gd name="T73" fmla="*/ 0 h 1112"/>
                      <a:gd name="T74" fmla="*/ 0 w 105"/>
                      <a:gd name="T75" fmla="*/ 0 h 1112"/>
                      <a:gd name="T76" fmla="*/ 0 w 105"/>
                      <a:gd name="T77" fmla="*/ 0 h 1112"/>
                      <a:gd name="T78" fmla="*/ 0 w 105"/>
                      <a:gd name="T79" fmla="*/ 0 h 1112"/>
                      <a:gd name="T80" fmla="*/ 0 w 105"/>
                      <a:gd name="T81" fmla="*/ 0 h 1112"/>
                      <a:gd name="T82" fmla="*/ 0 w 105"/>
                      <a:gd name="T83" fmla="*/ 0 h 1112"/>
                      <a:gd name="T84" fmla="*/ 0 w 105"/>
                      <a:gd name="T85" fmla="*/ 0 h 1112"/>
                      <a:gd name="T86" fmla="*/ 0 w 105"/>
                      <a:gd name="T87" fmla="*/ 0 h 1112"/>
                      <a:gd name="T88" fmla="*/ 0 w 105"/>
                      <a:gd name="T89" fmla="*/ 0 h 1112"/>
                      <a:gd name="T90" fmla="*/ 0 w 105"/>
                      <a:gd name="T91" fmla="*/ 0 h 1112"/>
                      <a:gd name="T92" fmla="*/ 0 w 105"/>
                      <a:gd name="T93" fmla="*/ 0 h 1112"/>
                      <a:gd name="T94" fmla="*/ 0 w 105"/>
                      <a:gd name="T95" fmla="*/ 0 h 1112"/>
                      <a:gd name="T96" fmla="*/ 0 w 105"/>
                      <a:gd name="T97" fmla="*/ 0 h 111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5"/>
                      <a:gd name="T148" fmla="*/ 0 h 1112"/>
                      <a:gd name="T149" fmla="*/ 105 w 105"/>
                      <a:gd name="T150" fmla="*/ 1112 h 111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5" h="1112">
                        <a:moveTo>
                          <a:pt x="52" y="0"/>
                        </a:moveTo>
                        <a:lnTo>
                          <a:pt x="71" y="37"/>
                        </a:lnTo>
                        <a:lnTo>
                          <a:pt x="88" y="61"/>
                        </a:lnTo>
                        <a:lnTo>
                          <a:pt x="105" y="77"/>
                        </a:lnTo>
                        <a:lnTo>
                          <a:pt x="100" y="95"/>
                        </a:lnTo>
                        <a:lnTo>
                          <a:pt x="84" y="108"/>
                        </a:lnTo>
                        <a:lnTo>
                          <a:pt x="58" y="114"/>
                        </a:lnTo>
                        <a:lnTo>
                          <a:pt x="39" y="130"/>
                        </a:lnTo>
                        <a:lnTo>
                          <a:pt x="44" y="150"/>
                        </a:lnTo>
                        <a:lnTo>
                          <a:pt x="57" y="161"/>
                        </a:lnTo>
                        <a:lnTo>
                          <a:pt x="78" y="187"/>
                        </a:lnTo>
                        <a:lnTo>
                          <a:pt x="78" y="201"/>
                        </a:lnTo>
                        <a:lnTo>
                          <a:pt x="71" y="214"/>
                        </a:lnTo>
                        <a:lnTo>
                          <a:pt x="52" y="227"/>
                        </a:lnTo>
                        <a:lnTo>
                          <a:pt x="34" y="239"/>
                        </a:lnTo>
                        <a:lnTo>
                          <a:pt x="31" y="258"/>
                        </a:lnTo>
                        <a:lnTo>
                          <a:pt x="37" y="277"/>
                        </a:lnTo>
                        <a:lnTo>
                          <a:pt x="52" y="314"/>
                        </a:lnTo>
                        <a:lnTo>
                          <a:pt x="65" y="343"/>
                        </a:lnTo>
                        <a:lnTo>
                          <a:pt x="78" y="364"/>
                        </a:lnTo>
                        <a:lnTo>
                          <a:pt x="78" y="387"/>
                        </a:lnTo>
                        <a:lnTo>
                          <a:pt x="71" y="408"/>
                        </a:lnTo>
                        <a:lnTo>
                          <a:pt x="52" y="427"/>
                        </a:lnTo>
                        <a:lnTo>
                          <a:pt x="39" y="445"/>
                        </a:lnTo>
                        <a:lnTo>
                          <a:pt x="44" y="476"/>
                        </a:lnTo>
                        <a:lnTo>
                          <a:pt x="75" y="524"/>
                        </a:lnTo>
                        <a:lnTo>
                          <a:pt x="88" y="550"/>
                        </a:lnTo>
                        <a:lnTo>
                          <a:pt x="89" y="574"/>
                        </a:lnTo>
                        <a:lnTo>
                          <a:pt x="78" y="593"/>
                        </a:lnTo>
                        <a:lnTo>
                          <a:pt x="63" y="611"/>
                        </a:lnTo>
                        <a:lnTo>
                          <a:pt x="58" y="637"/>
                        </a:lnTo>
                        <a:lnTo>
                          <a:pt x="68" y="668"/>
                        </a:lnTo>
                        <a:lnTo>
                          <a:pt x="81" y="701"/>
                        </a:lnTo>
                        <a:lnTo>
                          <a:pt x="88" y="724"/>
                        </a:lnTo>
                        <a:lnTo>
                          <a:pt x="81" y="739"/>
                        </a:lnTo>
                        <a:lnTo>
                          <a:pt x="65" y="756"/>
                        </a:lnTo>
                        <a:lnTo>
                          <a:pt x="44" y="774"/>
                        </a:lnTo>
                        <a:lnTo>
                          <a:pt x="34" y="793"/>
                        </a:lnTo>
                        <a:lnTo>
                          <a:pt x="44" y="826"/>
                        </a:lnTo>
                        <a:lnTo>
                          <a:pt x="65" y="861"/>
                        </a:lnTo>
                        <a:lnTo>
                          <a:pt x="75" y="887"/>
                        </a:lnTo>
                        <a:lnTo>
                          <a:pt x="78" y="908"/>
                        </a:lnTo>
                        <a:lnTo>
                          <a:pt x="71" y="918"/>
                        </a:lnTo>
                        <a:lnTo>
                          <a:pt x="50" y="918"/>
                        </a:lnTo>
                        <a:lnTo>
                          <a:pt x="44" y="964"/>
                        </a:lnTo>
                        <a:lnTo>
                          <a:pt x="57" y="993"/>
                        </a:lnTo>
                        <a:lnTo>
                          <a:pt x="68" y="1014"/>
                        </a:lnTo>
                        <a:lnTo>
                          <a:pt x="71" y="1032"/>
                        </a:lnTo>
                        <a:lnTo>
                          <a:pt x="71" y="1050"/>
                        </a:lnTo>
                        <a:lnTo>
                          <a:pt x="50" y="1076"/>
                        </a:lnTo>
                        <a:lnTo>
                          <a:pt x="21" y="1112"/>
                        </a:lnTo>
                        <a:lnTo>
                          <a:pt x="2" y="1100"/>
                        </a:lnTo>
                        <a:lnTo>
                          <a:pt x="8" y="1071"/>
                        </a:lnTo>
                        <a:lnTo>
                          <a:pt x="37" y="1024"/>
                        </a:lnTo>
                        <a:lnTo>
                          <a:pt x="34" y="995"/>
                        </a:lnTo>
                        <a:lnTo>
                          <a:pt x="21" y="961"/>
                        </a:lnTo>
                        <a:lnTo>
                          <a:pt x="13" y="932"/>
                        </a:lnTo>
                        <a:lnTo>
                          <a:pt x="25" y="908"/>
                        </a:lnTo>
                        <a:lnTo>
                          <a:pt x="37" y="900"/>
                        </a:lnTo>
                        <a:lnTo>
                          <a:pt x="39" y="881"/>
                        </a:lnTo>
                        <a:lnTo>
                          <a:pt x="25" y="845"/>
                        </a:lnTo>
                        <a:lnTo>
                          <a:pt x="8" y="814"/>
                        </a:lnTo>
                        <a:lnTo>
                          <a:pt x="0" y="782"/>
                        </a:lnTo>
                        <a:lnTo>
                          <a:pt x="8" y="745"/>
                        </a:lnTo>
                        <a:lnTo>
                          <a:pt x="37" y="731"/>
                        </a:lnTo>
                        <a:lnTo>
                          <a:pt x="46" y="714"/>
                        </a:lnTo>
                        <a:lnTo>
                          <a:pt x="44" y="689"/>
                        </a:lnTo>
                        <a:lnTo>
                          <a:pt x="37" y="664"/>
                        </a:lnTo>
                        <a:lnTo>
                          <a:pt x="27" y="631"/>
                        </a:lnTo>
                        <a:lnTo>
                          <a:pt x="27" y="606"/>
                        </a:lnTo>
                        <a:lnTo>
                          <a:pt x="39" y="589"/>
                        </a:lnTo>
                        <a:lnTo>
                          <a:pt x="57" y="568"/>
                        </a:lnTo>
                        <a:lnTo>
                          <a:pt x="57" y="556"/>
                        </a:lnTo>
                        <a:lnTo>
                          <a:pt x="44" y="526"/>
                        </a:lnTo>
                        <a:lnTo>
                          <a:pt x="18" y="489"/>
                        </a:lnTo>
                        <a:lnTo>
                          <a:pt x="8" y="461"/>
                        </a:lnTo>
                        <a:lnTo>
                          <a:pt x="8" y="439"/>
                        </a:lnTo>
                        <a:lnTo>
                          <a:pt x="15" y="418"/>
                        </a:lnTo>
                        <a:lnTo>
                          <a:pt x="31" y="401"/>
                        </a:lnTo>
                        <a:lnTo>
                          <a:pt x="46" y="382"/>
                        </a:lnTo>
                        <a:lnTo>
                          <a:pt x="46" y="368"/>
                        </a:lnTo>
                        <a:lnTo>
                          <a:pt x="13" y="300"/>
                        </a:lnTo>
                        <a:lnTo>
                          <a:pt x="6" y="274"/>
                        </a:lnTo>
                        <a:lnTo>
                          <a:pt x="0" y="251"/>
                        </a:lnTo>
                        <a:lnTo>
                          <a:pt x="13" y="230"/>
                        </a:lnTo>
                        <a:lnTo>
                          <a:pt x="27" y="214"/>
                        </a:lnTo>
                        <a:lnTo>
                          <a:pt x="39" y="201"/>
                        </a:lnTo>
                        <a:lnTo>
                          <a:pt x="39" y="189"/>
                        </a:lnTo>
                        <a:lnTo>
                          <a:pt x="27" y="170"/>
                        </a:lnTo>
                        <a:lnTo>
                          <a:pt x="8" y="150"/>
                        </a:lnTo>
                        <a:lnTo>
                          <a:pt x="8" y="130"/>
                        </a:lnTo>
                        <a:lnTo>
                          <a:pt x="21" y="111"/>
                        </a:lnTo>
                        <a:lnTo>
                          <a:pt x="39" y="95"/>
                        </a:lnTo>
                        <a:lnTo>
                          <a:pt x="57" y="87"/>
                        </a:lnTo>
                        <a:lnTo>
                          <a:pt x="65" y="74"/>
                        </a:lnTo>
                        <a:lnTo>
                          <a:pt x="58" y="58"/>
                        </a:lnTo>
                        <a:lnTo>
                          <a:pt x="46" y="39"/>
                        </a:lnTo>
                        <a:lnTo>
                          <a:pt x="39" y="20"/>
                        </a:ln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 name="Freeform 436">
                    <a:extLst>
                      <a:ext uri="{FF2B5EF4-FFF2-40B4-BE49-F238E27FC236}">
                        <a16:creationId xmlns:a16="http://schemas.microsoft.com/office/drawing/2014/main" id="{4C4468E4-2821-4738-BBB8-559E85C2D780}"/>
                      </a:ext>
                    </a:extLst>
                  </p:cNvPr>
                  <p:cNvSpPr>
                    <a:spLocks/>
                  </p:cNvSpPr>
                  <p:nvPr/>
                </p:nvSpPr>
                <p:spPr bwMode="auto">
                  <a:xfrm>
                    <a:off x="4118" y="1129"/>
                    <a:ext cx="32" cy="300"/>
                  </a:xfrm>
                  <a:custGeom>
                    <a:avLst/>
                    <a:gdLst>
                      <a:gd name="T0" fmla="*/ 0 w 97"/>
                      <a:gd name="T1" fmla="*/ 0 h 900"/>
                      <a:gd name="T2" fmla="*/ 0 w 97"/>
                      <a:gd name="T3" fmla="*/ 0 h 900"/>
                      <a:gd name="T4" fmla="*/ 0 w 97"/>
                      <a:gd name="T5" fmla="*/ 0 h 900"/>
                      <a:gd name="T6" fmla="*/ 0 w 97"/>
                      <a:gd name="T7" fmla="*/ 0 h 900"/>
                      <a:gd name="T8" fmla="*/ 0 w 97"/>
                      <a:gd name="T9" fmla="*/ 0 h 900"/>
                      <a:gd name="T10" fmla="*/ 0 w 97"/>
                      <a:gd name="T11" fmla="*/ 0 h 900"/>
                      <a:gd name="T12" fmla="*/ 0 w 97"/>
                      <a:gd name="T13" fmla="*/ 0 h 900"/>
                      <a:gd name="T14" fmla="*/ 0 w 97"/>
                      <a:gd name="T15" fmla="*/ 0 h 900"/>
                      <a:gd name="T16" fmla="*/ 0 w 97"/>
                      <a:gd name="T17" fmla="*/ 0 h 900"/>
                      <a:gd name="T18" fmla="*/ 0 w 97"/>
                      <a:gd name="T19" fmla="*/ 0 h 900"/>
                      <a:gd name="T20" fmla="*/ 0 w 97"/>
                      <a:gd name="T21" fmla="*/ 0 h 900"/>
                      <a:gd name="T22" fmla="*/ 0 w 97"/>
                      <a:gd name="T23" fmla="*/ 0 h 900"/>
                      <a:gd name="T24" fmla="*/ 0 w 97"/>
                      <a:gd name="T25" fmla="*/ 0 h 900"/>
                      <a:gd name="T26" fmla="*/ 0 w 97"/>
                      <a:gd name="T27" fmla="*/ 0 h 900"/>
                      <a:gd name="T28" fmla="*/ 0 w 97"/>
                      <a:gd name="T29" fmla="*/ 0 h 900"/>
                      <a:gd name="T30" fmla="*/ 0 w 97"/>
                      <a:gd name="T31" fmla="*/ 0 h 900"/>
                      <a:gd name="T32" fmla="*/ 0 w 97"/>
                      <a:gd name="T33" fmla="*/ 0 h 900"/>
                      <a:gd name="T34" fmla="*/ 0 w 97"/>
                      <a:gd name="T35" fmla="*/ 0 h 900"/>
                      <a:gd name="T36" fmla="*/ 0 w 97"/>
                      <a:gd name="T37" fmla="*/ 0 h 900"/>
                      <a:gd name="T38" fmla="*/ 0 w 97"/>
                      <a:gd name="T39" fmla="*/ 0 h 900"/>
                      <a:gd name="T40" fmla="*/ 0 w 97"/>
                      <a:gd name="T41" fmla="*/ 0 h 900"/>
                      <a:gd name="T42" fmla="*/ 0 w 97"/>
                      <a:gd name="T43" fmla="*/ 0 h 900"/>
                      <a:gd name="T44" fmla="*/ 0 w 97"/>
                      <a:gd name="T45" fmla="*/ 0 h 900"/>
                      <a:gd name="T46" fmla="*/ 0 w 97"/>
                      <a:gd name="T47" fmla="*/ 0 h 900"/>
                      <a:gd name="T48" fmla="*/ 0 w 97"/>
                      <a:gd name="T49" fmla="*/ 0 h 900"/>
                      <a:gd name="T50" fmla="*/ 0 w 97"/>
                      <a:gd name="T51" fmla="*/ 0 h 900"/>
                      <a:gd name="T52" fmla="*/ 0 w 97"/>
                      <a:gd name="T53" fmla="*/ 0 h 900"/>
                      <a:gd name="T54" fmla="*/ 0 w 97"/>
                      <a:gd name="T55" fmla="*/ 0 h 900"/>
                      <a:gd name="T56" fmla="*/ 0 w 97"/>
                      <a:gd name="T57" fmla="*/ 0 h 900"/>
                      <a:gd name="T58" fmla="*/ 0 w 97"/>
                      <a:gd name="T59" fmla="*/ 0 h 900"/>
                      <a:gd name="T60" fmla="*/ 0 w 97"/>
                      <a:gd name="T61" fmla="*/ 0 h 900"/>
                      <a:gd name="T62" fmla="*/ 0 w 97"/>
                      <a:gd name="T63" fmla="*/ 0 h 900"/>
                      <a:gd name="T64" fmla="*/ 0 w 97"/>
                      <a:gd name="T65" fmla="*/ 0 h 900"/>
                      <a:gd name="T66" fmla="*/ 0 w 97"/>
                      <a:gd name="T67" fmla="*/ 0 h 9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7"/>
                      <a:gd name="T103" fmla="*/ 0 h 900"/>
                      <a:gd name="T104" fmla="*/ 97 w 97"/>
                      <a:gd name="T105" fmla="*/ 900 h 90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7" h="900">
                        <a:moveTo>
                          <a:pt x="74" y="0"/>
                        </a:moveTo>
                        <a:lnTo>
                          <a:pt x="87" y="24"/>
                        </a:lnTo>
                        <a:lnTo>
                          <a:pt x="97" y="68"/>
                        </a:lnTo>
                        <a:lnTo>
                          <a:pt x="92" y="87"/>
                        </a:lnTo>
                        <a:lnTo>
                          <a:pt x="66" y="100"/>
                        </a:lnTo>
                        <a:lnTo>
                          <a:pt x="50" y="112"/>
                        </a:lnTo>
                        <a:lnTo>
                          <a:pt x="50" y="147"/>
                        </a:lnTo>
                        <a:lnTo>
                          <a:pt x="62" y="181"/>
                        </a:lnTo>
                        <a:lnTo>
                          <a:pt x="79" y="204"/>
                        </a:lnTo>
                        <a:lnTo>
                          <a:pt x="81" y="247"/>
                        </a:lnTo>
                        <a:lnTo>
                          <a:pt x="72" y="262"/>
                        </a:lnTo>
                        <a:lnTo>
                          <a:pt x="56" y="281"/>
                        </a:lnTo>
                        <a:lnTo>
                          <a:pt x="53" y="310"/>
                        </a:lnTo>
                        <a:lnTo>
                          <a:pt x="62" y="337"/>
                        </a:lnTo>
                        <a:lnTo>
                          <a:pt x="74" y="360"/>
                        </a:lnTo>
                        <a:lnTo>
                          <a:pt x="81" y="397"/>
                        </a:lnTo>
                        <a:lnTo>
                          <a:pt x="81" y="418"/>
                        </a:lnTo>
                        <a:lnTo>
                          <a:pt x="68" y="442"/>
                        </a:lnTo>
                        <a:lnTo>
                          <a:pt x="47" y="462"/>
                        </a:lnTo>
                        <a:lnTo>
                          <a:pt x="47" y="481"/>
                        </a:lnTo>
                        <a:lnTo>
                          <a:pt x="53" y="537"/>
                        </a:lnTo>
                        <a:lnTo>
                          <a:pt x="74" y="560"/>
                        </a:lnTo>
                        <a:lnTo>
                          <a:pt x="87" y="584"/>
                        </a:lnTo>
                        <a:lnTo>
                          <a:pt x="81" y="612"/>
                        </a:lnTo>
                        <a:lnTo>
                          <a:pt x="50" y="631"/>
                        </a:lnTo>
                        <a:lnTo>
                          <a:pt x="35" y="650"/>
                        </a:lnTo>
                        <a:lnTo>
                          <a:pt x="31" y="684"/>
                        </a:lnTo>
                        <a:lnTo>
                          <a:pt x="47" y="729"/>
                        </a:lnTo>
                        <a:lnTo>
                          <a:pt x="60" y="773"/>
                        </a:lnTo>
                        <a:lnTo>
                          <a:pt x="60" y="797"/>
                        </a:lnTo>
                        <a:lnTo>
                          <a:pt x="53" y="831"/>
                        </a:lnTo>
                        <a:lnTo>
                          <a:pt x="35" y="837"/>
                        </a:lnTo>
                        <a:lnTo>
                          <a:pt x="23" y="862"/>
                        </a:lnTo>
                        <a:lnTo>
                          <a:pt x="23" y="891"/>
                        </a:lnTo>
                        <a:lnTo>
                          <a:pt x="0" y="900"/>
                        </a:lnTo>
                        <a:lnTo>
                          <a:pt x="10" y="868"/>
                        </a:lnTo>
                        <a:lnTo>
                          <a:pt x="29" y="831"/>
                        </a:lnTo>
                        <a:lnTo>
                          <a:pt x="35" y="805"/>
                        </a:lnTo>
                        <a:lnTo>
                          <a:pt x="35" y="755"/>
                        </a:lnTo>
                        <a:lnTo>
                          <a:pt x="23" y="712"/>
                        </a:lnTo>
                        <a:lnTo>
                          <a:pt x="18" y="679"/>
                        </a:lnTo>
                        <a:lnTo>
                          <a:pt x="16" y="644"/>
                        </a:lnTo>
                        <a:lnTo>
                          <a:pt x="37" y="616"/>
                        </a:lnTo>
                        <a:lnTo>
                          <a:pt x="50" y="597"/>
                        </a:lnTo>
                        <a:lnTo>
                          <a:pt x="42" y="560"/>
                        </a:lnTo>
                        <a:lnTo>
                          <a:pt x="23" y="531"/>
                        </a:lnTo>
                        <a:lnTo>
                          <a:pt x="18" y="505"/>
                        </a:lnTo>
                        <a:lnTo>
                          <a:pt x="16" y="468"/>
                        </a:lnTo>
                        <a:lnTo>
                          <a:pt x="24" y="444"/>
                        </a:lnTo>
                        <a:lnTo>
                          <a:pt x="42" y="418"/>
                        </a:lnTo>
                        <a:lnTo>
                          <a:pt x="53" y="400"/>
                        </a:lnTo>
                        <a:lnTo>
                          <a:pt x="53" y="381"/>
                        </a:lnTo>
                        <a:lnTo>
                          <a:pt x="42" y="360"/>
                        </a:lnTo>
                        <a:lnTo>
                          <a:pt x="29" y="318"/>
                        </a:lnTo>
                        <a:lnTo>
                          <a:pt x="29" y="292"/>
                        </a:lnTo>
                        <a:lnTo>
                          <a:pt x="35" y="266"/>
                        </a:lnTo>
                        <a:lnTo>
                          <a:pt x="47" y="247"/>
                        </a:lnTo>
                        <a:lnTo>
                          <a:pt x="50" y="229"/>
                        </a:lnTo>
                        <a:lnTo>
                          <a:pt x="47" y="205"/>
                        </a:lnTo>
                        <a:lnTo>
                          <a:pt x="31" y="173"/>
                        </a:lnTo>
                        <a:lnTo>
                          <a:pt x="23" y="150"/>
                        </a:lnTo>
                        <a:lnTo>
                          <a:pt x="24" y="110"/>
                        </a:lnTo>
                        <a:lnTo>
                          <a:pt x="37" y="94"/>
                        </a:lnTo>
                        <a:lnTo>
                          <a:pt x="53" y="68"/>
                        </a:lnTo>
                        <a:lnTo>
                          <a:pt x="62" y="47"/>
                        </a:lnTo>
                        <a:lnTo>
                          <a:pt x="56" y="29"/>
                        </a:lnTo>
                        <a:lnTo>
                          <a:pt x="60" y="10"/>
                        </a:lnTo>
                        <a:lnTo>
                          <a:pt x="7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 name="Freeform 437">
                    <a:extLst>
                      <a:ext uri="{FF2B5EF4-FFF2-40B4-BE49-F238E27FC236}">
                        <a16:creationId xmlns:a16="http://schemas.microsoft.com/office/drawing/2014/main" id="{10DCB7A9-F685-4A79-A4BB-35EB99107E10}"/>
                      </a:ext>
                    </a:extLst>
                  </p:cNvPr>
                  <p:cNvSpPr>
                    <a:spLocks/>
                  </p:cNvSpPr>
                  <p:nvPr/>
                </p:nvSpPr>
                <p:spPr bwMode="auto">
                  <a:xfrm>
                    <a:off x="4065" y="1093"/>
                    <a:ext cx="75" cy="65"/>
                  </a:xfrm>
                  <a:custGeom>
                    <a:avLst/>
                    <a:gdLst>
                      <a:gd name="T0" fmla="*/ 0 w 225"/>
                      <a:gd name="T1" fmla="*/ 0 h 193"/>
                      <a:gd name="T2" fmla="*/ 0 w 225"/>
                      <a:gd name="T3" fmla="*/ 0 h 193"/>
                      <a:gd name="T4" fmla="*/ 0 w 225"/>
                      <a:gd name="T5" fmla="*/ 0 h 193"/>
                      <a:gd name="T6" fmla="*/ 0 w 225"/>
                      <a:gd name="T7" fmla="*/ 0 h 193"/>
                      <a:gd name="T8" fmla="*/ 0 w 225"/>
                      <a:gd name="T9" fmla="*/ 0 h 193"/>
                      <a:gd name="T10" fmla="*/ 0 w 225"/>
                      <a:gd name="T11" fmla="*/ 0 h 193"/>
                      <a:gd name="T12" fmla="*/ 0 w 225"/>
                      <a:gd name="T13" fmla="*/ 0 h 193"/>
                      <a:gd name="T14" fmla="*/ 0 w 225"/>
                      <a:gd name="T15" fmla="*/ 0 h 193"/>
                      <a:gd name="T16" fmla="*/ 0 w 225"/>
                      <a:gd name="T17" fmla="*/ 0 h 1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5"/>
                      <a:gd name="T28" fmla="*/ 0 h 193"/>
                      <a:gd name="T29" fmla="*/ 225 w 225"/>
                      <a:gd name="T30" fmla="*/ 193 h 19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5" h="193">
                        <a:moveTo>
                          <a:pt x="225" y="156"/>
                        </a:moveTo>
                        <a:lnTo>
                          <a:pt x="156" y="100"/>
                        </a:lnTo>
                        <a:lnTo>
                          <a:pt x="99" y="50"/>
                        </a:lnTo>
                        <a:lnTo>
                          <a:pt x="48" y="0"/>
                        </a:lnTo>
                        <a:lnTo>
                          <a:pt x="0" y="0"/>
                        </a:lnTo>
                        <a:lnTo>
                          <a:pt x="112" y="81"/>
                        </a:lnTo>
                        <a:lnTo>
                          <a:pt x="166" y="130"/>
                        </a:lnTo>
                        <a:lnTo>
                          <a:pt x="212" y="193"/>
                        </a:lnTo>
                        <a:lnTo>
                          <a:pt x="225"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 name="Freeform 438">
                    <a:extLst>
                      <a:ext uri="{FF2B5EF4-FFF2-40B4-BE49-F238E27FC236}">
                        <a16:creationId xmlns:a16="http://schemas.microsoft.com/office/drawing/2014/main" id="{7CFDA249-A106-49B4-8257-3213A34071BE}"/>
                      </a:ext>
                    </a:extLst>
                  </p:cNvPr>
                  <p:cNvSpPr>
                    <a:spLocks/>
                  </p:cNvSpPr>
                  <p:nvPr/>
                </p:nvSpPr>
                <p:spPr bwMode="auto">
                  <a:xfrm>
                    <a:off x="4065" y="1130"/>
                    <a:ext cx="65" cy="53"/>
                  </a:xfrm>
                  <a:custGeom>
                    <a:avLst/>
                    <a:gdLst>
                      <a:gd name="T0" fmla="*/ 0 w 195"/>
                      <a:gd name="T1" fmla="*/ 0 h 159"/>
                      <a:gd name="T2" fmla="*/ 0 w 195"/>
                      <a:gd name="T3" fmla="*/ 0 h 159"/>
                      <a:gd name="T4" fmla="*/ 0 w 195"/>
                      <a:gd name="T5" fmla="*/ 0 h 159"/>
                      <a:gd name="T6" fmla="*/ 0 w 195"/>
                      <a:gd name="T7" fmla="*/ 0 h 159"/>
                      <a:gd name="T8" fmla="*/ 0 w 195"/>
                      <a:gd name="T9" fmla="*/ 0 h 159"/>
                      <a:gd name="T10" fmla="*/ 0 w 195"/>
                      <a:gd name="T11" fmla="*/ 0 h 159"/>
                      <a:gd name="T12" fmla="*/ 0 w 195"/>
                      <a:gd name="T13" fmla="*/ 0 h 159"/>
                      <a:gd name="T14" fmla="*/ 0 w 195"/>
                      <a:gd name="T15" fmla="*/ 0 h 159"/>
                      <a:gd name="T16" fmla="*/ 0 w 195"/>
                      <a:gd name="T17" fmla="*/ 0 h 159"/>
                      <a:gd name="T18" fmla="*/ 0 w 195"/>
                      <a:gd name="T19" fmla="*/ 0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5"/>
                      <a:gd name="T31" fmla="*/ 0 h 159"/>
                      <a:gd name="T32" fmla="*/ 195 w 195"/>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5" h="159">
                        <a:moveTo>
                          <a:pt x="195" y="100"/>
                        </a:moveTo>
                        <a:lnTo>
                          <a:pt x="144" y="82"/>
                        </a:lnTo>
                        <a:lnTo>
                          <a:pt x="107" y="50"/>
                        </a:lnTo>
                        <a:lnTo>
                          <a:pt x="39" y="0"/>
                        </a:lnTo>
                        <a:lnTo>
                          <a:pt x="0" y="0"/>
                        </a:lnTo>
                        <a:lnTo>
                          <a:pt x="89" y="50"/>
                        </a:lnTo>
                        <a:lnTo>
                          <a:pt x="122" y="84"/>
                        </a:lnTo>
                        <a:lnTo>
                          <a:pt x="195" y="159"/>
                        </a:lnTo>
                        <a:lnTo>
                          <a:pt x="191" y="113"/>
                        </a:lnTo>
                        <a:lnTo>
                          <a:pt x="195"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 name="Freeform 439">
                    <a:extLst>
                      <a:ext uri="{FF2B5EF4-FFF2-40B4-BE49-F238E27FC236}">
                        <a16:creationId xmlns:a16="http://schemas.microsoft.com/office/drawing/2014/main" id="{EE17A905-4F5B-4720-8AEE-85BA9AD1F097}"/>
                      </a:ext>
                    </a:extLst>
                  </p:cNvPr>
                  <p:cNvSpPr>
                    <a:spLocks/>
                  </p:cNvSpPr>
                  <p:nvPr/>
                </p:nvSpPr>
                <p:spPr bwMode="auto">
                  <a:xfrm>
                    <a:off x="4055" y="1161"/>
                    <a:ext cx="76" cy="83"/>
                  </a:xfrm>
                  <a:custGeom>
                    <a:avLst/>
                    <a:gdLst>
                      <a:gd name="T0" fmla="*/ 0 w 229"/>
                      <a:gd name="T1" fmla="*/ 0 h 247"/>
                      <a:gd name="T2" fmla="*/ 0 w 229"/>
                      <a:gd name="T3" fmla="*/ 0 h 247"/>
                      <a:gd name="T4" fmla="*/ 0 w 229"/>
                      <a:gd name="T5" fmla="*/ 0 h 247"/>
                      <a:gd name="T6" fmla="*/ 0 w 229"/>
                      <a:gd name="T7" fmla="*/ 0 h 247"/>
                      <a:gd name="T8" fmla="*/ 0 w 229"/>
                      <a:gd name="T9" fmla="*/ 0 h 247"/>
                      <a:gd name="T10" fmla="*/ 0 w 229"/>
                      <a:gd name="T11" fmla="*/ 0 h 247"/>
                      <a:gd name="T12" fmla="*/ 0 w 229"/>
                      <a:gd name="T13" fmla="*/ 0 h 247"/>
                      <a:gd name="T14" fmla="*/ 0 w 229"/>
                      <a:gd name="T15" fmla="*/ 0 h 247"/>
                      <a:gd name="T16" fmla="*/ 0 w 229"/>
                      <a:gd name="T17" fmla="*/ 0 h 247"/>
                      <a:gd name="T18" fmla="*/ 0 w 229"/>
                      <a:gd name="T19" fmla="*/ 0 h 247"/>
                      <a:gd name="T20" fmla="*/ 0 w 229"/>
                      <a:gd name="T21" fmla="*/ 0 h 247"/>
                      <a:gd name="T22" fmla="*/ 0 w 229"/>
                      <a:gd name="T23" fmla="*/ 0 h 247"/>
                      <a:gd name="T24" fmla="*/ 0 w 229"/>
                      <a:gd name="T25" fmla="*/ 0 h 247"/>
                      <a:gd name="T26" fmla="*/ 0 w 229"/>
                      <a:gd name="T27" fmla="*/ 0 h 2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9"/>
                      <a:gd name="T43" fmla="*/ 0 h 247"/>
                      <a:gd name="T44" fmla="*/ 229 w 229"/>
                      <a:gd name="T45" fmla="*/ 247 h 24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9" h="247">
                        <a:moveTo>
                          <a:pt x="225" y="184"/>
                        </a:moveTo>
                        <a:lnTo>
                          <a:pt x="162" y="128"/>
                        </a:lnTo>
                        <a:lnTo>
                          <a:pt x="137" y="90"/>
                        </a:lnTo>
                        <a:lnTo>
                          <a:pt x="87" y="53"/>
                        </a:lnTo>
                        <a:lnTo>
                          <a:pt x="43" y="19"/>
                        </a:lnTo>
                        <a:lnTo>
                          <a:pt x="12" y="0"/>
                        </a:lnTo>
                        <a:lnTo>
                          <a:pt x="0" y="0"/>
                        </a:lnTo>
                        <a:lnTo>
                          <a:pt x="0" y="19"/>
                        </a:lnTo>
                        <a:lnTo>
                          <a:pt x="37" y="45"/>
                        </a:lnTo>
                        <a:lnTo>
                          <a:pt x="106" y="88"/>
                        </a:lnTo>
                        <a:lnTo>
                          <a:pt x="156" y="139"/>
                        </a:lnTo>
                        <a:lnTo>
                          <a:pt x="191" y="195"/>
                        </a:lnTo>
                        <a:lnTo>
                          <a:pt x="229" y="247"/>
                        </a:lnTo>
                        <a:lnTo>
                          <a:pt x="225" y="1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 name="Freeform 440">
                    <a:extLst>
                      <a:ext uri="{FF2B5EF4-FFF2-40B4-BE49-F238E27FC236}">
                        <a16:creationId xmlns:a16="http://schemas.microsoft.com/office/drawing/2014/main" id="{8B9F6FA8-A03B-4F9F-9595-4B58EE900151}"/>
                      </a:ext>
                    </a:extLst>
                  </p:cNvPr>
                  <p:cNvSpPr>
                    <a:spLocks/>
                  </p:cNvSpPr>
                  <p:nvPr/>
                </p:nvSpPr>
                <p:spPr bwMode="auto">
                  <a:xfrm>
                    <a:off x="4062" y="1229"/>
                    <a:ext cx="60" cy="48"/>
                  </a:xfrm>
                  <a:custGeom>
                    <a:avLst/>
                    <a:gdLst>
                      <a:gd name="T0" fmla="*/ 0 w 178"/>
                      <a:gd name="T1" fmla="*/ 0 h 144"/>
                      <a:gd name="T2" fmla="*/ 0 w 178"/>
                      <a:gd name="T3" fmla="*/ 0 h 144"/>
                      <a:gd name="T4" fmla="*/ 0 w 178"/>
                      <a:gd name="T5" fmla="*/ 0 h 144"/>
                      <a:gd name="T6" fmla="*/ 0 w 178"/>
                      <a:gd name="T7" fmla="*/ 0 h 144"/>
                      <a:gd name="T8" fmla="*/ 0 w 178"/>
                      <a:gd name="T9" fmla="*/ 0 h 144"/>
                      <a:gd name="T10" fmla="*/ 0 w 178"/>
                      <a:gd name="T11" fmla="*/ 0 h 144"/>
                      <a:gd name="T12" fmla="*/ 0 w 178"/>
                      <a:gd name="T13" fmla="*/ 0 h 144"/>
                      <a:gd name="T14" fmla="*/ 0 w 178"/>
                      <a:gd name="T15" fmla="*/ 0 h 144"/>
                      <a:gd name="T16" fmla="*/ 0 w 178"/>
                      <a:gd name="T17" fmla="*/ 0 h 144"/>
                      <a:gd name="T18" fmla="*/ 0 w 178"/>
                      <a:gd name="T19" fmla="*/ 0 h 144"/>
                      <a:gd name="T20" fmla="*/ 0 w 178"/>
                      <a:gd name="T21" fmla="*/ 0 h 144"/>
                      <a:gd name="T22" fmla="*/ 0 w 178"/>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8"/>
                      <a:gd name="T37" fmla="*/ 0 h 144"/>
                      <a:gd name="T38" fmla="*/ 178 w 178"/>
                      <a:gd name="T39" fmla="*/ 144 h 1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8" h="144">
                        <a:moveTo>
                          <a:pt x="178" y="118"/>
                        </a:moveTo>
                        <a:lnTo>
                          <a:pt x="128" y="65"/>
                        </a:lnTo>
                        <a:lnTo>
                          <a:pt x="76" y="31"/>
                        </a:lnTo>
                        <a:lnTo>
                          <a:pt x="32" y="8"/>
                        </a:lnTo>
                        <a:lnTo>
                          <a:pt x="0" y="0"/>
                        </a:lnTo>
                        <a:lnTo>
                          <a:pt x="20" y="31"/>
                        </a:lnTo>
                        <a:lnTo>
                          <a:pt x="76" y="62"/>
                        </a:lnTo>
                        <a:lnTo>
                          <a:pt x="120" y="108"/>
                        </a:lnTo>
                        <a:lnTo>
                          <a:pt x="141" y="138"/>
                        </a:lnTo>
                        <a:lnTo>
                          <a:pt x="160" y="144"/>
                        </a:lnTo>
                        <a:lnTo>
                          <a:pt x="177" y="133"/>
                        </a:lnTo>
                        <a:lnTo>
                          <a:pt x="178"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5" name="Freeform 441">
                    <a:extLst>
                      <a:ext uri="{FF2B5EF4-FFF2-40B4-BE49-F238E27FC236}">
                        <a16:creationId xmlns:a16="http://schemas.microsoft.com/office/drawing/2014/main" id="{25A45A57-9298-4AEE-B6B1-03DA4BD352F1}"/>
                      </a:ext>
                    </a:extLst>
                  </p:cNvPr>
                  <p:cNvSpPr>
                    <a:spLocks/>
                  </p:cNvSpPr>
                  <p:nvPr/>
                </p:nvSpPr>
                <p:spPr bwMode="auto">
                  <a:xfrm>
                    <a:off x="4055" y="1262"/>
                    <a:ext cx="66" cy="60"/>
                  </a:xfrm>
                  <a:custGeom>
                    <a:avLst/>
                    <a:gdLst>
                      <a:gd name="T0" fmla="*/ 0 w 197"/>
                      <a:gd name="T1" fmla="*/ 0 h 179"/>
                      <a:gd name="T2" fmla="*/ 0 w 197"/>
                      <a:gd name="T3" fmla="*/ 0 h 179"/>
                      <a:gd name="T4" fmla="*/ 0 w 197"/>
                      <a:gd name="T5" fmla="*/ 0 h 179"/>
                      <a:gd name="T6" fmla="*/ 0 w 197"/>
                      <a:gd name="T7" fmla="*/ 0 h 179"/>
                      <a:gd name="T8" fmla="*/ 0 w 197"/>
                      <a:gd name="T9" fmla="*/ 0 h 179"/>
                      <a:gd name="T10" fmla="*/ 0 w 197"/>
                      <a:gd name="T11" fmla="*/ 0 h 179"/>
                      <a:gd name="T12" fmla="*/ 0 w 197"/>
                      <a:gd name="T13" fmla="*/ 0 h 179"/>
                      <a:gd name="T14" fmla="*/ 0 w 197"/>
                      <a:gd name="T15" fmla="*/ 0 h 179"/>
                      <a:gd name="T16" fmla="*/ 0 w 197"/>
                      <a:gd name="T17" fmla="*/ 0 h 179"/>
                      <a:gd name="T18" fmla="*/ 0 w 197"/>
                      <a:gd name="T19" fmla="*/ 0 h 179"/>
                      <a:gd name="T20" fmla="*/ 0 w 197"/>
                      <a:gd name="T21" fmla="*/ 0 h 179"/>
                      <a:gd name="T22" fmla="*/ 0 w 197"/>
                      <a:gd name="T23" fmla="*/ 0 h 1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7"/>
                      <a:gd name="T37" fmla="*/ 0 h 179"/>
                      <a:gd name="T38" fmla="*/ 197 w 197"/>
                      <a:gd name="T39" fmla="*/ 179 h 1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7" h="179">
                        <a:moveTo>
                          <a:pt x="197" y="166"/>
                        </a:moveTo>
                        <a:lnTo>
                          <a:pt x="146" y="112"/>
                        </a:lnTo>
                        <a:lnTo>
                          <a:pt x="83" y="47"/>
                        </a:lnTo>
                        <a:lnTo>
                          <a:pt x="46" y="16"/>
                        </a:lnTo>
                        <a:lnTo>
                          <a:pt x="17" y="0"/>
                        </a:lnTo>
                        <a:lnTo>
                          <a:pt x="0" y="10"/>
                        </a:lnTo>
                        <a:lnTo>
                          <a:pt x="33" y="37"/>
                        </a:lnTo>
                        <a:lnTo>
                          <a:pt x="90" y="94"/>
                        </a:lnTo>
                        <a:lnTo>
                          <a:pt x="142" y="150"/>
                        </a:lnTo>
                        <a:lnTo>
                          <a:pt x="177" y="179"/>
                        </a:lnTo>
                        <a:lnTo>
                          <a:pt x="186" y="179"/>
                        </a:lnTo>
                        <a:lnTo>
                          <a:pt x="197" y="1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 name="Freeform 442">
                    <a:extLst>
                      <a:ext uri="{FF2B5EF4-FFF2-40B4-BE49-F238E27FC236}">
                        <a16:creationId xmlns:a16="http://schemas.microsoft.com/office/drawing/2014/main" id="{5EEE6E1D-9DB2-456D-9200-BEC6E9ED7077}"/>
                      </a:ext>
                    </a:extLst>
                  </p:cNvPr>
                  <p:cNvSpPr>
                    <a:spLocks/>
                  </p:cNvSpPr>
                  <p:nvPr/>
                </p:nvSpPr>
                <p:spPr bwMode="auto">
                  <a:xfrm>
                    <a:off x="4063" y="1312"/>
                    <a:ext cx="46" cy="47"/>
                  </a:xfrm>
                  <a:custGeom>
                    <a:avLst/>
                    <a:gdLst>
                      <a:gd name="T0" fmla="*/ 0 w 139"/>
                      <a:gd name="T1" fmla="*/ 0 h 141"/>
                      <a:gd name="T2" fmla="*/ 0 w 139"/>
                      <a:gd name="T3" fmla="*/ 0 h 141"/>
                      <a:gd name="T4" fmla="*/ 0 w 139"/>
                      <a:gd name="T5" fmla="*/ 0 h 141"/>
                      <a:gd name="T6" fmla="*/ 0 w 139"/>
                      <a:gd name="T7" fmla="*/ 0 h 141"/>
                      <a:gd name="T8" fmla="*/ 0 w 139"/>
                      <a:gd name="T9" fmla="*/ 0 h 141"/>
                      <a:gd name="T10" fmla="*/ 0 w 139"/>
                      <a:gd name="T11" fmla="*/ 0 h 141"/>
                      <a:gd name="T12" fmla="*/ 0 w 139"/>
                      <a:gd name="T13" fmla="*/ 0 h 141"/>
                      <a:gd name="T14" fmla="*/ 0 w 139"/>
                      <a:gd name="T15" fmla="*/ 0 h 141"/>
                      <a:gd name="T16" fmla="*/ 0 w 139"/>
                      <a:gd name="T17" fmla="*/ 0 h 1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41"/>
                      <a:gd name="T29" fmla="*/ 139 w 139"/>
                      <a:gd name="T30" fmla="*/ 141 h 1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41">
                        <a:moveTo>
                          <a:pt x="137" y="118"/>
                        </a:moveTo>
                        <a:lnTo>
                          <a:pt x="80" y="36"/>
                        </a:lnTo>
                        <a:lnTo>
                          <a:pt x="25" y="4"/>
                        </a:lnTo>
                        <a:lnTo>
                          <a:pt x="0" y="0"/>
                        </a:lnTo>
                        <a:lnTo>
                          <a:pt x="6" y="16"/>
                        </a:lnTo>
                        <a:lnTo>
                          <a:pt x="69" y="62"/>
                        </a:lnTo>
                        <a:lnTo>
                          <a:pt x="130" y="136"/>
                        </a:lnTo>
                        <a:lnTo>
                          <a:pt x="139" y="141"/>
                        </a:lnTo>
                        <a:lnTo>
                          <a:pt x="137"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7" name="Freeform 443">
                    <a:extLst>
                      <a:ext uri="{FF2B5EF4-FFF2-40B4-BE49-F238E27FC236}">
                        <a16:creationId xmlns:a16="http://schemas.microsoft.com/office/drawing/2014/main" id="{2CCFC83B-B71B-4B59-8341-E577D7F98615}"/>
                      </a:ext>
                    </a:extLst>
                  </p:cNvPr>
                  <p:cNvSpPr>
                    <a:spLocks/>
                  </p:cNvSpPr>
                  <p:nvPr/>
                </p:nvSpPr>
                <p:spPr bwMode="auto">
                  <a:xfrm>
                    <a:off x="4065" y="1358"/>
                    <a:ext cx="31" cy="36"/>
                  </a:xfrm>
                  <a:custGeom>
                    <a:avLst/>
                    <a:gdLst>
                      <a:gd name="T0" fmla="*/ 0 w 93"/>
                      <a:gd name="T1" fmla="*/ 0 h 107"/>
                      <a:gd name="T2" fmla="*/ 0 w 93"/>
                      <a:gd name="T3" fmla="*/ 0 h 107"/>
                      <a:gd name="T4" fmla="*/ 0 w 93"/>
                      <a:gd name="T5" fmla="*/ 0 h 107"/>
                      <a:gd name="T6" fmla="*/ 0 w 93"/>
                      <a:gd name="T7" fmla="*/ 0 h 107"/>
                      <a:gd name="T8" fmla="*/ 0 w 93"/>
                      <a:gd name="T9" fmla="*/ 0 h 107"/>
                      <a:gd name="T10" fmla="*/ 0 w 93"/>
                      <a:gd name="T11" fmla="*/ 0 h 107"/>
                      <a:gd name="T12" fmla="*/ 0 w 93"/>
                      <a:gd name="T13" fmla="*/ 0 h 107"/>
                      <a:gd name="T14" fmla="*/ 0 w 93"/>
                      <a:gd name="T15" fmla="*/ 0 h 107"/>
                      <a:gd name="T16" fmla="*/ 0 w 93"/>
                      <a:gd name="T17" fmla="*/ 0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3"/>
                      <a:gd name="T28" fmla="*/ 0 h 107"/>
                      <a:gd name="T29" fmla="*/ 93 w 93"/>
                      <a:gd name="T30" fmla="*/ 107 h 1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3" h="107">
                        <a:moveTo>
                          <a:pt x="89" y="81"/>
                        </a:moveTo>
                        <a:lnTo>
                          <a:pt x="43" y="19"/>
                        </a:lnTo>
                        <a:lnTo>
                          <a:pt x="3" y="0"/>
                        </a:lnTo>
                        <a:lnTo>
                          <a:pt x="0" y="19"/>
                        </a:lnTo>
                        <a:lnTo>
                          <a:pt x="19" y="50"/>
                        </a:lnTo>
                        <a:lnTo>
                          <a:pt x="69" y="92"/>
                        </a:lnTo>
                        <a:lnTo>
                          <a:pt x="83" y="107"/>
                        </a:lnTo>
                        <a:lnTo>
                          <a:pt x="93" y="100"/>
                        </a:lnTo>
                        <a:lnTo>
                          <a:pt x="89"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8" name="Freeform 444">
                    <a:extLst>
                      <a:ext uri="{FF2B5EF4-FFF2-40B4-BE49-F238E27FC236}">
                        <a16:creationId xmlns:a16="http://schemas.microsoft.com/office/drawing/2014/main" id="{38FBA326-9222-46A3-9CED-7E06197FA29C}"/>
                      </a:ext>
                    </a:extLst>
                  </p:cNvPr>
                  <p:cNvSpPr>
                    <a:spLocks/>
                  </p:cNvSpPr>
                  <p:nvPr/>
                </p:nvSpPr>
                <p:spPr bwMode="auto">
                  <a:xfrm>
                    <a:off x="4067" y="1405"/>
                    <a:ext cx="40" cy="41"/>
                  </a:xfrm>
                  <a:custGeom>
                    <a:avLst/>
                    <a:gdLst>
                      <a:gd name="T0" fmla="*/ 0 w 119"/>
                      <a:gd name="T1" fmla="*/ 0 h 121"/>
                      <a:gd name="T2" fmla="*/ 0 w 119"/>
                      <a:gd name="T3" fmla="*/ 0 h 121"/>
                      <a:gd name="T4" fmla="*/ 0 w 119"/>
                      <a:gd name="T5" fmla="*/ 0 h 121"/>
                      <a:gd name="T6" fmla="*/ 0 w 119"/>
                      <a:gd name="T7" fmla="*/ 0 h 121"/>
                      <a:gd name="T8" fmla="*/ 0 w 119"/>
                      <a:gd name="T9" fmla="*/ 0 h 121"/>
                      <a:gd name="T10" fmla="*/ 0 w 119"/>
                      <a:gd name="T11" fmla="*/ 0 h 121"/>
                      <a:gd name="T12" fmla="*/ 0 w 119"/>
                      <a:gd name="T13" fmla="*/ 0 h 121"/>
                      <a:gd name="T14" fmla="*/ 0 w 119"/>
                      <a:gd name="T15" fmla="*/ 0 h 121"/>
                      <a:gd name="T16" fmla="*/ 0 w 119"/>
                      <a:gd name="T17" fmla="*/ 0 h 1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9"/>
                      <a:gd name="T28" fmla="*/ 0 h 121"/>
                      <a:gd name="T29" fmla="*/ 119 w 119"/>
                      <a:gd name="T30" fmla="*/ 121 h 1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9" h="121">
                        <a:moveTo>
                          <a:pt x="119" y="121"/>
                        </a:moveTo>
                        <a:lnTo>
                          <a:pt x="103" y="102"/>
                        </a:lnTo>
                        <a:lnTo>
                          <a:pt x="69" y="52"/>
                        </a:lnTo>
                        <a:lnTo>
                          <a:pt x="21" y="0"/>
                        </a:lnTo>
                        <a:lnTo>
                          <a:pt x="0" y="0"/>
                        </a:lnTo>
                        <a:lnTo>
                          <a:pt x="8" y="18"/>
                        </a:lnTo>
                        <a:lnTo>
                          <a:pt x="46" y="68"/>
                        </a:lnTo>
                        <a:lnTo>
                          <a:pt x="83" y="118"/>
                        </a:lnTo>
                        <a:lnTo>
                          <a:pt x="119" y="1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9" name="Freeform 445">
                    <a:extLst>
                      <a:ext uri="{FF2B5EF4-FFF2-40B4-BE49-F238E27FC236}">
                        <a16:creationId xmlns:a16="http://schemas.microsoft.com/office/drawing/2014/main" id="{116B4818-0FA3-4A3B-8612-31FFBF4B0FDD}"/>
                      </a:ext>
                    </a:extLst>
                  </p:cNvPr>
                  <p:cNvSpPr>
                    <a:spLocks/>
                  </p:cNvSpPr>
                  <p:nvPr/>
                </p:nvSpPr>
                <p:spPr bwMode="auto">
                  <a:xfrm>
                    <a:off x="4121" y="1070"/>
                    <a:ext cx="121" cy="448"/>
                  </a:xfrm>
                  <a:custGeom>
                    <a:avLst/>
                    <a:gdLst>
                      <a:gd name="T0" fmla="*/ 0 w 363"/>
                      <a:gd name="T1" fmla="*/ 0 h 1345"/>
                      <a:gd name="T2" fmla="*/ 0 w 363"/>
                      <a:gd name="T3" fmla="*/ 0 h 1345"/>
                      <a:gd name="T4" fmla="*/ 0 w 363"/>
                      <a:gd name="T5" fmla="*/ 0 h 1345"/>
                      <a:gd name="T6" fmla="*/ 0 w 363"/>
                      <a:gd name="T7" fmla="*/ 0 h 1345"/>
                      <a:gd name="T8" fmla="*/ 0 w 363"/>
                      <a:gd name="T9" fmla="*/ 0 h 1345"/>
                      <a:gd name="T10" fmla="*/ 0 w 363"/>
                      <a:gd name="T11" fmla="*/ 0 h 1345"/>
                      <a:gd name="T12" fmla="*/ 0 w 363"/>
                      <a:gd name="T13" fmla="*/ 0 h 1345"/>
                      <a:gd name="T14" fmla="*/ 0 w 363"/>
                      <a:gd name="T15" fmla="*/ 0 h 1345"/>
                      <a:gd name="T16" fmla="*/ 0 w 363"/>
                      <a:gd name="T17" fmla="*/ 0 h 1345"/>
                      <a:gd name="T18" fmla="*/ 0 w 363"/>
                      <a:gd name="T19" fmla="*/ 0 h 1345"/>
                      <a:gd name="T20" fmla="*/ 0 w 363"/>
                      <a:gd name="T21" fmla="*/ 0 h 1345"/>
                      <a:gd name="T22" fmla="*/ 0 w 363"/>
                      <a:gd name="T23" fmla="*/ 0 h 1345"/>
                      <a:gd name="T24" fmla="*/ 0 w 363"/>
                      <a:gd name="T25" fmla="*/ 0 h 1345"/>
                      <a:gd name="T26" fmla="*/ 0 w 363"/>
                      <a:gd name="T27" fmla="*/ 0 h 1345"/>
                      <a:gd name="T28" fmla="*/ 0 w 363"/>
                      <a:gd name="T29" fmla="*/ 0 h 1345"/>
                      <a:gd name="T30" fmla="*/ 0 w 363"/>
                      <a:gd name="T31" fmla="*/ 0 h 1345"/>
                      <a:gd name="T32" fmla="*/ 0 w 363"/>
                      <a:gd name="T33" fmla="*/ 0 h 1345"/>
                      <a:gd name="T34" fmla="*/ 0 w 363"/>
                      <a:gd name="T35" fmla="*/ 0 h 1345"/>
                      <a:gd name="T36" fmla="*/ 0 w 363"/>
                      <a:gd name="T37" fmla="*/ 0 h 1345"/>
                      <a:gd name="T38" fmla="*/ 0 w 363"/>
                      <a:gd name="T39" fmla="*/ 0 h 1345"/>
                      <a:gd name="T40" fmla="*/ 0 w 363"/>
                      <a:gd name="T41" fmla="*/ 0 h 1345"/>
                      <a:gd name="T42" fmla="*/ 0 w 363"/>
                      <a:gd name="T43" fmla="*/ 0 h 1345"/>
                      <a:gd name="T44" fmla="*/ 0 w 363"/>
                      <a:gd name="T45" fmla="*/ 0 h 1345"/>
                      <a:gd name="T46" fmla="*/ 0 w 363"/>
                      <a:gd name="T47" fmla="*/ 0 h 1345"/>
                      <a:gd name="T48" fmla="*/ 0 w 363"/>
                      <a:gd name="T49" fmla="*/ 0 h 1345"/>
                      <a:gd name="T50" fmla="*/ 0 w 363"/>
                      <a:gd name="T51" fmla="*/ 0 h 1345"/>
                      <a:gd name="T52" fmla="*/ 0 w 363"/>
                      <a:gd name="T53" fmla="*/ 0 h 1345"/>
                      <a:gd name="T54" fmla="*/ 0 w 363"/>
                      <a:gd name="T55" fmla="*/ 0 h 1345"/>
                      <a:gd name="T56" fmla="*/ 0 w 363"/>
                      <a:gd name="T57" fmla="*/ 0 h 1345"/>
                      <a:gd name="T58" fmla="*/ 0 w 363"/>
                      <a:gd name="T59" fmla="*/ 0 h 1345"/>
                      <a:gd name="T60" fmla="*/ 0 w 363"/>
                      <a:gd name="T61" fmla="*/ 0 h 1345"/>
                      <a:gd name="T62" fmla="*/ 0 w 363"/>
                      <a:gd name="T63" fmla="*/ 0 h 1345"/>
                      <a:gd name="T64" fmla="*/ 0 w 363"/>
                      <a:gd name="T65" fmla="*/ 0 h 1345"/>
                      <a:gd name="T66" fmla="*/ 0 w 363"/>
                      <a:gd name="T67" fmla="*/ 0 h 1345"/>
                      <a:gd name="T68" fmla="*/ 0 w 363"/>
                      <a:gd name="T69" fmla="*/ 0 h 1345"/>
                      <a:gd name="T70" fmla="*/ 0 w 363"/>
                      <a:gd name="T71" fmla="*/ 0 h 1345"/>
                      <a:gd name="T72" fmla="*/ 0 w 363"/>
                      <a:gd name="T73" fmla="*/ 0 h 1345"/>
                      <a:gd name="T74" fmla="*/ 0 w 363"/>
                      <a:gd name="T75" fmla="*/ 0 h 1345"/>
                      <a:gd name="T76" fmla="*/ 0 w 363"/>
                      <a:gd name="T77" fmla="*/ 0 h 1345"/>
                      <a:gd name="T78" fmla="*/ 0 w 363"/>
                      <a:gd name="T79" fmla="*/ 0 h 1345"/>
                      <a:gd name="T80" fmla="*/ 0 w 363"/>
                      <a:gd name="T81" fmla="*/ 0 h 1345"/>
                      <a:gd name="T82" fmla="*/ 0 w 363"/>
                      <a:gd name="T83" fmla="*/ 0 h 1345"/>
                      <a:gd name="T84" fmla="*/ 0 w 363"/>
                      <a:gd name="T85" fmla="*/ 0 h 1345"/>
                      <a:gd name="T86" fmla="*/ 0 w 363"/>
                      <a:gd name="T87" fmla="*/ 0 h 1345"/>
                      <a:gd name="T88" fmla="*/ 0 w 363"/>
                      <a:gd name="T89" fmla="*/ 0 h 1345"/>
                      <a:gd name="T90" fmla="*/ 0 w 363"/>
                      <a:gd name="T91" fmla="*/ 0 h 134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3"/>
                      <a:gd name="T139" fmla="*/ 0 h 1345"/>
                      <a:gd name="T140" fmla="*/ 363 w 363"/>
                      <a:gd name="T141" fmla="*/ 1345 h 134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3" h="1345">
                        <a:moveTo>
                          <a:pt x="65" y="127"/>
                        </a:moveTo>
                        <a:lnTo>
                          <a:pt x="52" y="164"/>
                        </a:lnTo>
                        <a:lnTo>
                          <a:pt x="63" y="201"/>
                        </a:lnTo>
                        <a:lnTo>
                          <a:pt x="65" y="238"/>
                        </a:lnTo>
                        <a:lnTo>
                          <a:pt x="52" y="262"/>
                        </a:lnTo>
                        <a:lnTo>
                          <a:pt x="34" y="288"/>
                        </a:lnTo>
                        <a:lnTo>
                          <a:pt x="26" y="330"/>
                        </a:lnTo>
                        <a:lnTo>
                          <a:pt x="37" y="358"/>
                        </a:lnTo>
                        <a:lnTo>
                          <a:pt x="56" y="388"/>
                        </a:lnTo>
                        <a:lnTo>
                          <a:pt x="56" y="414"/>
                        </a:lnTo>
                        <a:lnTo>
                          <a:pt x="44" y="438"/>
                        </a:lnTo>
                        <a:lnTo>
                          <a:pt x="27" y="470"/>
                        </a:lnTo>
                        <a:lnTo>
                          <a:pt x="34" y="501"/>
                        </a:lnTo>
                        <a:lnTo>
                          <a:pt x="58" y="567"/>
                        </a:lnTo>
                        <a:lnTo>
                          <a:pt x="56" y="595"/>
                        </a:lnTo>
                        <a:lnTo>
                          <a:pt x="21" y="649"/>
                        </a:lnTo>
                        <a:lnTo>
                          <a:pt x="21" y="695"/>
                        </a:lnTo>
                        <a:lnTo>
                          <a:pt x="40" y="730"/>
                        </a:lnTo>
                        <a:lnTo>
                          <a:pt x="52" y="761"/>
                        </a:lnTo>
                        <a:lnTo>
                          <a:pt x="50" y="788"/>
                        </a:lnTo>
                        <a:lnTo>
                          <a:pt x="19" y="817"/>
                        </a:lnTo>
                        <a:lnTo>
                          <a:pt x="13" y="838"/>
                        </a:lnTo>
                        <a:lnTo>
                          <a:pt x="19" y="888"/>
                        </a:lnTo>
                        <a:lnTo>
                          <a:pt x="34" y="943"/>
                        </a:lnTo>
                        <a:lnTo>
                          <a:pt x="34" y="974"/>
                        </a:lnTo>
                        <a:lnTo>
                          <a:pt x="31" y="999"/>
                        </a:lnTo>
                        <a:lnTo>
                          <a:pt x="8" y="1036"/>
                        </a:lnTo>
                        <a:lnTo>
                          <a:pt x="0" y="1067"/>
                        </a:lnTo>
                        <a:lnTo>
                          <a:pt x="2" y="1101"/>
                        </a:lnTo>
                        <a:lnTo>
                          <a:pt x="19" y="1125"/>
                        </a:lnTo>
                        <a:lnTo>
                          <a:pt x="37" y="1149"/>
                        </a:lnTo>
                        <a:lnTo>
                          <a:pt x="21" y="1180"/>
                        </a:lnTo>
                        <a:lnTo>
                          <a:pt x="13" y="1211"/>
                        </a:lnTo>
                        <a:lnTo>
                          <a:pt x="27" y="1236"/>
                        </a:lnTo>
                        <a:lnTo>
                          <a:pt x="50" y="1254"/>
                        </a:lnTo>
                        <a:lnTo>
                          <a:pt x="52" y="1286"/>
                        </a:lnTo>
                        <a:lnTo>
                          <a:pt x="52" y="1311"/>
                        </a:lnTo>
                        <a:lnTo>
                          <a:pt x="56" y="1345"/>
                        </a:lnTo>
                        <a:lnTo>
                          <a:pt x="95" y="1317"/>
                        </a:lnTo>
                        <a:lnTo>
                          <a:pt x="137" y="1295"/>
                        </a:lnTo>
                        <a:lnTo>
                          <a:pt x="176" y="1282"/>
                        </a:lnTo>
                        <a:lnTo>
                          <a:pt x="234" y="1282"/>
                        </a:lnTo>
                        <a:lnTo>
                          <a:pt x="276" y="1275"/>
                        </a:lnTo>
                        <a:lnTo>
                          <a:pt x="300" y="1254"/>
                        </a:lnTo>
                        <a:lnTo>
                          <a:pt x="345" y="1243"/>
                        </a:lnTo>
                        <a:lnTo>
                          <a:pt x="321" y="1217"/>
                        </a:lnTo>
                        <a:lnTo>
                          <a:pt x="313" y="1182"/>
                        </a:lnTo>
                        <a:lnTo>
                          <a:pt x="328" y="1143"/>
                        </a:lnTo>
                        <a:lnTo>
                          <a:pt x="326" y="1086"/>
                        </a:lnTo>
                        <a:lnTo>
                          <a:pt x="313" y="1045"/>
                        </a:lnTo>
                        <a:lnTo>
                          <a:pt x="300" y="1024"/>
                        </a:lnTo>
                        <a:lnTo>
                          <a:pt x="297" y="993"/>
                        </a:lnTo>
                        <a:lnTo>
                          <a:pt x="313" y="956"/>
                        </a:lnTo>
                        <a:lnTo>
                          <a:pt x="307" y="930"/>
                        </a:lnTo>
                        <a:lnTo>
                          <a:pt x="276" y="886"/>
                        </a:lnTo>
                        <a:lnTo>
                          <a:pt x="277" y="861"/>
                        </a:lnTo>
                        <a:lnTo>
                          <a:pt x="290" y="838"/>
                        </a:lnTo>
                        <a:lnTo>
                          <a:pt x="319" y="807"/>
                        </a:lnTo>
                        <a:lnTo>
                          <a:pt x="308" y="782"/>
                        </a:lnTo>
                        <a:lnTo>
                          <a:pt x="287" y="730"/>
                        </a:lnTo>
                        <a:lnTo>
                          <a:pt x="271" y="695"/>
                        </a:lnTo>
                        <a:lnTo>
                          <a:pt x="271" y="657"/>
                        </a:lnTo>
                        <a:lnTo>
                          <a:pt x="328" y="637"/>
                        </a:lnTo>
                        <a:lnTo>
                          <a:pt x="334" y="601"/>
                        </a:lnTo>
                        <a:lnTo>
                          <a:pt x="328" y="580"/>
                        </a:lnTo>
                        <a:lnTo>
                          <a:pt x="313" y="562"/>
                        </a:lnTo>
                        <a:lnTo>
                          <a:pt x="315" y="530"/>
                        </a:lnTo>
                        <a:lnTo>
                          <a:pt x="313" y="493"/>
                        </a:lnTo>
                        <a:lnTo>
                          <a:pt x="297" y="474"/>
                        </a:lnTo>
                        <a:lnTo>
                          <a:pt x="284" y="449"/>
                        </a:lnTo>
                        <a:lnTo>
                          <a:pt x="294" y="424"/>
                        </a:lnTo>
                        <a:lnTo>
                          <a:pt x="307" y="395"/>
                        </a:lnTo>
                        <a:lnTo>
                          <a:pt x="307" y="377"/>
                        </a:lnTo>
                        <a:lnTo>
                          <a:pt x="287" y="351"/>
                        </a:lnTo>
                        <a:lnTo>
                          <a:pt x="282" y="330"/>
                        </a:lnTo>
                        <a:lnTo>
                          <a:pt x="287" y="314"/>
                        </a:lnTo>
                        <a:lnTo>
                          <a:pt x="307" y="301"/>
                        </a:lnTo>
                        <a:lnTo>
                          <a:pt x="308" y="280"/>
                        </a:lnTo>
                        <a:lnTo>
                          <a:pt x="303" y="269"/>
                        </a:lnTo>
                        <a:lnTo>
                          <a:pt x="282" y="237"/>
                        </a:lnTo>
                        <a:lnTo>
                          <a:pt x="276" y="201"/>
                        </a:lnTo>
                        <a:lnTo>
                          <a:pt x="277" y="174"/>
                        </a:lnTo>
                        <a:lnTo>
                          <a:pt x="297" y="149"/>
                        </a:lnTo>
                        <a:lnTo>
                          <a:pt x="347" y="95"/>
                        </a:lnTo>
                        <a:lnTo>
                          <a:pt x="363" y="49"/>
                        </a:lnTo>
                        <a:lnTo>
                          <a:pt x="363" y="12"/>
                        </a:lnTo>
                        <a:lnTo>
                          <a:pt x="347" y="0"/>
                        </a:lnTo>
                        <a:lnTo>
                          <a:pt x="321" y="12"/>
                        </a:lnTo>
                        <a:lnTo>
                          <a:pt x="258" y="51"/>
                        </a:lnTo>
                        <a:lnTo>
                          <a:pt x="200" y="77"/>
                        </a:lnTo>
                        <a:lnTo>
                          <a:pt x="140" y="101"/>
                        </a:lnTo>
                        <a:lnTo>
                          <a:pt x="100" y="114"/>
                        </a:lnTo>
                        <a:lnTo>
                          <a:pt x="65" y="12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0" name="Freeform 446">
                    <a:extLst>
                      <a:ext uri="{FF2B5EF4-FFF2-40B4-BE49-F238E27FC236}">
                        <a16:creationId xmlns:a16="http://schemas.microsoft.com/office/drawing/2014/main" id="{51457F08-A64F-450C-A9E5-0F6A428CCF5E}"/>
                      </a:ext>
                    </a:extLst>
                  </p:cNvPr>
                  <p:cNvSpPr>
                    <a:spLocks/>
                  </p:cNvSpPr>
                  <p:nvPr/>
                </p:nvSpPr>
                <p:spPr bwMode="auto">
                  <a:xfrm>
                    <a:off x="4036" y="1066"/>
                    <a:ext cx="217" cy="459"/>
                  </a:xfrm>
                  <a:custGeom>
                    <a:avLst/>
                    <a:gdLst>
                      <a:gd name="T0" fmla="*/ 0 w 650"/>
                      <a:gd name="T1" fmla="*/ 0 h 1377"/>
                      <a:gd name="T2" fmla="*/ 0 w 650"/>
                      <a:gd name="T3" fmla="*/ 0 h 1377"/>
                      <a:gd name="T4" fmla="*/ 0 w 650"/>
                      <a:gd name="T5" fmla="*/ 0 h 1377"/>
                      <a:gd name="T6" fmla="*/ 0 w 650"/>
                      <a:gd name="T7" fmla="*/ 0 h 1377"/>
                      <a:gd name="T8" fmla="*/ 0 w 650"/>
                      <a:gd name="T9" fmla="*/ 0 h 1377"/>
                      <a:gd name="T10" fmla="*/ 0 w 650"/>
                      <a:gd name="T11" fmla="*/ 0 h 1377"/>
                      <a:gd name="T12" fmla="*/ 0 w 650"/>
                      <a:gd name="T13" fmla="*/ 0 h 1377"/>
                      <a:gd name="T14" fmla="*/ 0 w 650"/>
                      <a:gd name="T15" fmla="*/ 0 h 1377"/>
                      <a:gd name="T16" fmla="*/ 0 w 650"/>
                      <a:gd name="T17" fmla="*/ 0 h 1377"/>
                      <a:gd name="T18" fmla="*/ 0 w 650"/>
                      <a:gd name="T19" fmla="*/ 0 h 1377"/>
                      <a:gd name="T20" fmla="*/ 0 w 650"/>
                      <a:gd name="T21" fmla="*/ 0 h 1377"/>
                      <a:gd name="T22" fmla="*/ 0 w 650"/>
                      <a:gd name="T23" fmla="*/ 0 h 1377"/>
                      <a:gd name="T24" fmla="*/ 0 w 650"/>
                      <a:gd name="T25" fmla="*/ 0 h 1377"/>
                      <a:gd name="T26" fmla="*/ 0 w 650"/>
                      <a:gd name="T27" fmla="*/ 0 h 1377"/>
                      <a:gd name="T28" fmla="*/ 0 w 650"/>
                      <a:gd name="T29" fmla="*/ 0 h 1377"/>
                      <a:gd name="T30" fmla="*/ 0 w 650"/>
                      <a:gd name="T31" fmla="*/ 0 h 1377"/>
                      <a:gd name="T32" fmla="*/ 0 w 650"/>
                      <a:gd name="T33" fmla="*/ 0 h 1377"/>
                      <a:gd name="T34" fmla="*/ 0 w 650"/>
                      <a:gd name="T35" fmla="*/ 0 h 1377"/>
                      <a:gd name="T36" fmla="*/ 0 w 650"/>
                      <a:gd name="T37" fmla="*/ 0 h 1377"/>
                      <a:gd name="T38" fmla="*/ 0 w 650"/>
                      <a:gd name="T39" fmla="*/ 0 h 1377"/>
                      <a:gd name="T40" fmla="*/ 0 w 650"/>
                      <a:gd name="T41" fmla="*/ 0 h 1377"/>
                      <a:gd name="T42" fmla="*/ 0 w 650"/>
                      <a:gd name="T43" fmla="*/ 0 h 1377"/>
                      <a:gd name="T44" fmla="*/ 0 w 650"/>
                      <a:gd name="T45" fmla="*/ 0 h 1377"/>
                      <a:gd name="T46" fmla="*/ 0 w 650"/>
                      <a:gd name="T47" fmla="*/ 0 h 1377"/>
                      <a:gd name="T48" fmla="*/ 0 w 650"/>
                      <a:gd name="T49" fmla="*/ 0 h 1377"/>
                      <a:gd name="T50" fmla="*/ 0 w 650"/>
                      <a:gd name="T51" fmla="*/ 0 h 1377"/>
                      <a:gd name="T52" fmla="*/ 0 w 650"/>
                      <a:gd name="T53" fmla="*/ 0 h 1377"/>
                      <a:gd name="T54" fmla="*/ 0 w 650"/>
                      <a:gd name="T55" fmla="*/ 0 h 1377"/>
                      <a:gd name="T56" fmla="*/ 0 w 650"/>
                      <a:gd name="T57" fmla="*/ 0 h 1377"/>
                      <a:gd name="T58" fmla="*/ 0 w 650"/>
                      <a:gd name="T59" fmla="*/ 0 h 1377"/>
                      <a:gd name="T60" fmla="*/ 0 w 650"/>
                      <a:gd name="T61" fmla="*/ 0 h 1377"/>
                      <a:gd name="T62" fmla="*/ 0 w 650"/>
                      <a:gd name="T63" fmla="*/ 0 h 1377"/>
                      <a:gd name="T64" fmla="*/ 0 w 650"/>
                      <a:gd name="T65" fmla="*/ 0 h 1377"/>
                      <a:gd name="T66" fmla="*/ 0 w 650"/>
                      <a:gd name="T67" fmla="*/ 0 h 1377"/>
                      <a:gd name="T68" fmla="*/ 0 w 650"/>
                      <a:gd name="T69" fmla="*/ 0 h 1377"/>
                      <a:gd name="T70" fmla="*/ 0 w 650"/>
                      <a:gd name="T71" fmla="*/ 0 h 1377"/>
                      <a:gd name="T72" fmla="*/ 0 w 650"/>
                      <a:gd name="T73" fmla="*/ 0 h 1377"/>
                      <a:gd name="T74" fmla="*/ 0 w 650"/>
                      <a:gd name="T75" fmla="*/ 0 h 1377"/>
                      <a:gd name="T76" fmla="*/ 0 w 650"/>
                      <a:gd name="T77" fmla="*/ 0 h 1377"/>
                      <a:gd name="T78" fmla="*/ 0 w 650"/>
                      <a:gd name="T79" fmla="*/ 0 h 1377"/>
                      <a:gd name="T80" fmla="*/ 0 w 650"/>
                      <a:gd name="T81" fmla="*/ 0 h 1377"/>
                      <a:gd name="T82" fmla="*/ 0 w 650"/>
                      <a:gd name="T83" fmla="*/ 0 h 1377"/>
                      <a:gd name="T84" fmla="*/ 0 w 650"/>
                      <a:gd name="T85" fmla="*/ 0 h 1377"/>
                      <a:gd name="T86" fmla="*/ 0 w 650"/>
                      <a:gd name="T87" fmla="*/ 0 h 1377"/>
                      <a:gd name="T88" fmla="*/ 0 w 650"/>
                      <a:gd name="T89" fmla="*/ 0 h 1377"/>
                      <a:gd name="T90" fmla="*/ 0 w 650"/>
                      <a:gd name="T91" fmla="*/ 0 h 1377"/>
                      <a:gd name="T92" fmla="*/ 0 w 650"/>
                      <a:gd name="T93" fmla="*/ 0 h 1377"/>
                      <a:gd name="T94" fmla="*/ 0 w 650"/>
                      <a:gd name="T95" fmla="*/ 0 h 137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50"/>
                      <a:gd name="T145" fmla="*/ 0 h 1377"/>
                      <a:gd name="T146" fmla="*/ 650 w 650"/>
                      <a:gd name="T147" fmla="*/ 1377 h 137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50" h="1377">
                        <a:moveTo>
                          <a:pt x="552" y="1246"/>
                        </a:moveTo>
                        <a:lnTo>
                          <a:pt x="524" y="1277"/>
                        </a:lnTo>
                        <a:lnTo>
                          <a:pt x="481" y="1287"/>
                        </a:lnTo>
                        <a:lnTo>
                          <a:pt x="424" y="1293"/>
                        </a:lnTo>
                        <a:lnTo>
                          <a:pt x="363" y="1306"/>
                        </a:lnTo>
                        <a:lnTo>
                          <a:pt x="324" y="1330"/>
                        </a:lnTo>
                        <a:lnTo>
                          <a:pt x="311" y="1343"/>
                        </a:lnTo>
                        <a:lnTo>
                          <a:pt x="298" y="1337"/>
                        </a:lnTo>
                        <a:lnTo>
                          <a:pt x="226" y="1283"/>
                        </a:lnTo>
                        <a:lnTo>
                          <a:pt x="132" y="1208"/>
                        </a:lnTo>
                        <a:lnTo>
                          <a:pt x="100" y="1162"/>
                        </a:lnTo>
                        <a:lnTo>
                          <a:pt x="53" y="1114"/>
                        </a:lnTo>
                        <a:lnTo>
                          <a:pt x="37" y="1077"/>
                        </a:lnTo>
                        <a:lnTo>
                          <a:pt x="0" y="1071"/>
                        </a:lnTo>
                        <a:lnTo>
                          <a:pt x="19" y="1112"/>
                        </a:lnTo>
                        <a:lnTo>
                          <a:pt x="40" y="1151"/>
                        </a:lnTo>
                        <a:lnTo>
                          <a:pt x="100" y="1196"/>
                        </a:lnTo>
                        <a:lnTo>
                          <a:pt x="142" y="1250"/>
                        </a:lnTo>
                        <a:lnTo>
                          <a:pt x="245" y="1314"/>
                        </a:lnTo>
                        <a:lnTo>
                          <a:pt x="307" y="1377"/>
                        </a:lnTo>
                        <a:lnTo>
                          <a:pt x="332" y="1371"/>
                        </a:lnTo>
                        <a:lnTo>
                          <a:pt x="358" y="1340"/>
                        </a:lnTo>
                        <a:lnTo>
                          <a:pt x="392" y="1321"/>
                        </a:lnTo>
                        <a:lnTo>
                          <a:pt x="437" y="1308"/>
                        </a:lnTo>
                        <a:lnTo>
                          <a:pt x="531" y="1300"/>
                        </a:lnTo>
                        <a:lnTo>
                          <a:pt x="558" y="1283"/>
                        </a:lnTo>
                        <a:lnTo>
                          <a:pt x="606" y="1271"/>
                        </a:lnTo>
                        <a:lnTo>
                          <a:pt x="614" y="1250"/>
                        </a:lnTo>
                        <a:lnTo>
                          <a:pt x="600" y="1225"/>
                        </a:lnTo>
                        <a:lnTo>
                          <a:pt x="582" y="1200"/>
                        </a:lnTo>
                        <a:lnTo>
                          <a:pt x="593" y="1169"/>
                        </a:lnTo>
                        <a:lnTo>
                          <a:pt x="606" y="1151"/>
                        </a:lnTo>
                        <a:lnTo>
                          <a:pt x="606" y="1125"/>
                        </a:lnTo>
                        <a:lnTo>
                          <a:pt x="593" y="1083"/>
                        </a:lnTo>
                        <a:lnTo>
                          <a:pt x="587" y="1062"/>
                        </a:lnTo>
                        <a:lnTo>
                          <a:pt x="571" y="1043"/>
                        </a:lnTo>
                        <a:lnTo>
                          <a:pt x="562" y="1021"/>
                        </a:lnTo>
                        <a:lnTo>
                          <a:pt x="571" y="1000"/>
                        </a:lnTo>
                        <a:lnTo>
                          <a:pt x="589" y="983"/>
                        </a:lnTo>
                        <a:lnTo>
                          <a:pt x="587" y="956"/>
                        </a:lnTo>
                        <a:lnTo>
                          <a:pt x="576" y="937"/>
                        </a:lnTo>
                        <a:lnTo>
                          <a:pt x="555" y="908"/>
                        </a:lnTo>
                        <a:lnTo>
                          <a:pt x="543" y="893"/>
                        </a:lnTo>
                        <a:lnTo>
                          <a:pt x="550" y="871"/>
                        </a:lnTo>
                        <a:lnTo>
                          <a:pt x="581" y="853"/>
                        </a:lnTo>
                        <a:lnTo>
                          <a:pt x="593" y="827"/>
                        </a:lnTo>
                        <a:lnTo>
                          <a:pt x="589" y="806"/>
                        </a:lnTo>
                        <a:lnTo>
                          <a:pt x="568" y="771"/>
                        </a:lnTo>
                        <a:lnTo>
                          <a:pt x="545" y="727"/>
                        </a:lnTo>
                        <a:lnTo>
                          <a:pt x="537" y="696"/>
                        </a:lnTo>
                        <a:lnTo>
                          <a:pt x="550" y="683"/>
                        </a:lnTo>
                        <a:lnTo>
                          <a:pt x="582" y="671"/>
                        </a:lnTo>
                        <a:lnTo>
                          <a:pt x="602" y="658"/>
                        </a:lnTo>
                        <a:lnTo>
                          <a:pt x="606" y="619"/>
                        </a:lnTo>
                        <a:lnTo>
                          <a:pt x="582" y="575"/>
                        </a:lnTo>
                        <a:lnTo>
                          <a:pt x="587" y="546"/>
                        </a:lnTo>
                        <a:lnTo>
                          <a:pt x="595" y="519"/>
                        </a:lnTo>
                        <a:lnTo>
                          <a:pt x="574" y="488"/>
                        </a:lnTo>
                        <a:lnTo>
                          <a:pt x="555" y="458"/>
                        </a:lnTo>
                        <a:lnTo>
                          <a:pt x="562" y="440"/>
                        </a:lnTo>
                        <a:lnTo>
                          <a:pt x="574" y="421"/>
                        </a:lnTo>
                        <a:lnTo>
                          <a:pt x="574" y="390"/>
                        </a:lnTo>
                        <a:lnTo>
                          <a:pt x="562" y="371"/>
                        </a:lnTo>
                        <a:lnTo>
                          <a:pt x="550" y="356"/>
                        </a:lnTo>
                        <a:lnTo>
                          <a:pt x="552" y="333"/>
                        </a:lnTo>
                        <a:lnTo>
                          <a:pt x="574" y="321"/>
                        </a:lnTo>
                        <a:lnTo>
                          <a:pt x="587" y="308"/>
                        </a:lnTo>
                        <a:lnTo>
                          <a:pt x="581" y="284"/>
                        </a:lnTo>
                        <a:lnTo>
                          <a:pt x="555" y="253"/>
                        </a:lnTo>
                        <a:lnTo>
                          <a:pt x="545" y="225"/>
                        </a:lnTo>
                        <a:lnTo>
                          <a:pt x="543" y="193"/>
                        </a:lnTo>
                        <a:lnTo>
                          <a:pt x="564" y="163"/>
                        </a:lnTo>
                        <a:lnTo>
                          <a:pt x="608" y="114"/>
                        </a:lnTo>
                        <a:lnTo>
                          <a:pt x="631" y="77"/>
                        </a:lnTo>
                        <a:lnTo>
                          <a:pt x="650" y="46"/>
                        </a:lnTo>
                        <a:lnTo>
                          <a:pt x="644" y="14"/>
                        </a:lnTo>
                        <a:lnTo>
                          <a:pt x="626" y="0"/>
                        </a:lnTo>
                        <a:lnTo>
                          <a:pt x="614" y="3"/>
                        </a:lnTo>
                        <a:lnTo>
                          <a:pt x="593" y="27"/>
                        </a:lnTo>
                        <a:lnTo>
                          <a:pt x="608" y="46"/>
                        </a:lnTo>
                        <a:lnTo>
                          <a:pt x="606" y="77"/>
                        </a:lnTo>
                        <a:lnTo>
                          <a:pt x="576" y="132"/>
                        </a:lnTo>
                        <a:lnTo>
                          <a:pt x="539" y="163"/>
                        </a:lnTo>
                        <a:lnTo>
                          <a:pt x="526" y="182"/>
                        </a:lnTo>
                        <a:lnTo>
                          <a:pt x="518" y="206"/>
                        </a:lnTo>
                        <a:lnTo>
                          <a:pt x="514" y="221"/>
                        </a:lnTo>
                        <a:lnTo>
                          <a:pt x="458" y="264"/>
                        </a:lnTo>
                        <a:lnTo>
                          <a:pt x="408" y="293"/>
                        </a:lnTo>
                        <a:lnTo>
                          <a:pt x="401" y="314"/>
                        </a:lnTo>
                        <a:lnTo>
                          <a:pt x="418" y="319"/>
                        </a:lnTo>
                        <a:lnTo>
                          <a:pt x="493" y="264"/>
                        </a:lnTo>
                        <a:lnTo>
                          <a:pt x="531" y="253"/>
                        </a:lnTo>
                        <a:lnTo>
                          <a:pt x="550" y="288"/>
                        </a:lnTo>
                        <a:lnTo>
                          <a:pt x="555" y="303"/>
                        </a:lnTo>
                        <a:lnTo>
                          <a:pt x="537" y="319"/>
                        </a:lnTo>
                        <a:lnTo>
                          <a:pt x="521" y="332"/>
                        </a:lnTo>
                        <a:lnTo>
                          <a:pt x="518" y="353"/>
                        </a:lnTo>
                        <a:lnTo>
                          <a:pt x="524" y="375"/>
                        </a:lnTo>
                        <a:lnTo>
                          <a:pt x="508" y="393"/>
                        </a:lnTo>
                        <a:lnTo>
                          <a:pt x="461" y="414"/>
                        </a:lnTo>
                        <a:lnTo>
                          <a:pt x="392" y="443"/>
                        </a:lnTo>
                        <a:lnTo>
                          <a:pt x="418" y="453"/>
                        </a:lnTo>
                        <a:lnTo>
                          <a:pt x="489" y="425"/>
                        </a:lnTo>
                        <a:lnTo>
                          <a:pt x="545" y="396"/>
                        </a:lnTo>
                        <a:lnTo>
                          <a:pt x="555" y="403"/>
                        </a:lnTo>
                        <a:lnTo>
                          <a:pt x="550" y="421"/>
                        </a:lnTo>
                        <a:lnTo>
                          <a:pt x="531" y="440"/>
                        </a:lnTo>
                        <a:lnTo>
                          <a:pt x="524" y="458"/>
                        </a:lnTo>
                        <a:lnTo>
                          <a:pt x="532" y="483"/>
                        </a:lnTo>
                        <a:lnTo>
                          <a:pt x="555" y="503"/>
                        </a:lnTo>
                        <a:lnTo>
                          <a:pt x="555" y="519"/>
                        </a:lnTo>
                        <a:lnTo>
                          <a:pt x="518" y="527"/>
                        </a:lnTo>
                        <a:lnTo>
                          <a:pt x="487" y="569"/>
                        </a:lnTo>
                        <a:lnTo>
                          <a:pt x="450" y="593"/>
                        </a:lnTo>
                        <a:lnTo>
                          <a:pt x="399" y="606"/>
                        </a:lnTo>
                        <a:lnTo>
                          <a:pt x="395" y="619"/>
                        </a:lnTo>
                        <a:lnTo>
                          <a:pt x="426" y="614"/>
                        </a:lnTo>
                        <a:lnTo>
                          <a:pt x="493" y="593"/>
                        </a:lnTo>
                        <a:lnTo>
                          <a:pt x="518" y="575"/>
                        </a:lnTo>
                        <a:lnTo>
                          <a:pt x="532" y="556"/>
                        </a:lnTo>
                        <a:lnTo>
                          <a:pt x="555" y="553"/>
                        </a:lnTo>
                        <a:lnTo>
                          <a:pt x="555" y="575"/>
                        </a:lnTo>
                        <a:lnTo>
                          <a:pt x="571" y="596"/>
                        </a:lnTo>
                        <a:lnTo>
                          <a:pt x="582" y="619"/>
                        </a:lnTo>
                        <a:lnTo>
                          <a:pt x="574" y="637"/>
                        </a:lnTo>
                        <a:lnTo>
                          <a:pt x="545" y="650"/>
                        </a:lnTo>
                        <a:lnTo>
                          <a:pt x="518" y="658"/>
                        </a:lnTo>
                        <a:lnTo>
                          <a:pt x="500" y="677"/>
                        </a:lnTo>
                        <a:lnTo>
                          <a:pt x="413" y="703"/>
                        </a:lnTo>
                        <a:lnTo>
                          <a:pt x="351" y="725"/>
                        </a:lnTo>
                        <a:lnTo>
                          <a:pt x="326" y="737"/>
                        </a:lnTo>
                        <a:lnTo>
                          <a:pt x="345" y="753"/>
                        </a:lnTo>
                        <a:lnTo>
                          <a:pt x="382" y="743"/>
                        </a:lnTo>
                        <a:lnTo>
                          <a:pt x="458" y="714"/>
                        </a:lnTo>
                        <a:lnTo>
                          <a:pt x="508" y="700"/>
                        </a:lnTo>
                        <a:lnTo>
                          <a:pt x="521" y="721"/>
                        </a:lnTo>
                        <a:lnTo>
                          <a:pt x="532" y="758"/>
                        </a:lnTo>
                        <a:lnTo>
                          <a:pt x="555" y="790"/>
                        </a:lnTo>
                        <a:lnTo>
                          <a:pt x="558" y="814"/>
                        </a:lnTo>
                        <a:lnTo>
                          <a:pt x="555" y="837"/>
                        </a:lnTo>
                        <a:lnTo>
                          <a:pt x="531" y="846"/>
                        </a:lnTo>
                        <a:lnTo>
                          <a:pt x="487" y="856"/>
                        </a:lnTo>
                        <a:lnTo>
                          <a:pt x="431" y="882"/>
                        </a:lnTo>
                        <a:lnTo>
                          <a:pt x="349" y="893"/>
                        </a:lnTo>
                        <a:lnTo>
                          <a:pt x="318" y="908"/>
                        </a:lnTo>
                        <a:lnTo>
                          <a:pt x="339" y="919"/>
                        </a:lnTo>
                        <a:lnTo>
                          <a:pt x="411" y="908"/>
                        </a:lnTo>
                        <a:lnTo>
                          <a:pt x="461" y="890"/>
                        </a:lnTo>
                        <a:lnTo>
                          <a:pt x="495" y="877"/>
                        </a:lnTo>
                        <a:lnTo>
                          <a:pt x="524" y="871"/>
                        </a:lnTo>
                        <a:lnTo>
                          <a:pt x="521" y="893"/>
                        </a:lnTo>
                        <a:lnTo>
                          <a:pt x="532" y="925"/>
                        </a:lnTo>
                        <a:lnTo>
                          <a:pt x="552" y="943"/>
                        </a:lnTo>
                        <a:lnTo>
                          <a:pt x="555" y="964"/>
                        </a:lnTo>
                        <a:lnTo>
                          <a:pt x="555" y="983"/>
                        </a:lnTo>
                        <a:lnTo>
                          <a:pt x="531" y="993"/>
                        </a:lnTo>
                        <a:lnTo>
                          <a:pt x="482" y="996"/>
                        </a:lnTo>
                        <a:lnTo>
                          <a:pt x="450" y="1006"/>
                        </a:lnTo>
                        <a:lnTo>
                          <a:pt x="374" y="1032"/>
                        </a:lnTo>
                        <a:lnTo>
                          <a:pt x="332" y="1033"/>
                        </a:lnTo>
                        <a:lnTo>
                          <a:pt x="318" y="1051"/>
                        </a:lnTo>
                        <a:lnTo>
                          <a:pt x="337" y="1058"/>
                        </a:lnTo>
                        <a:lnTo>
                          <a:pt x="374" y="1050"/>
                        </a:lnTo>
                        <a:lnTo>
                          <a:pt x="431" y="1033"/>
                        </a:lnTo>
                        <a:lnTo>
                          <a:pt x="461" y="1021"/>
                        </a:lnTo>
                        <a:lnTo>
                          <a:pt x="502" y="1012"/>
                        </a:lnTo>
                        <a:lnTo>
                          <a:pt x="532" y="1014"/>
                        </a:lnTo>
                        <a:lnTo>
                          <a:pt x="543" y="1014"/>
                        </a:lnTo>
                        <a:lnTo>
                          <a:pt x="543" y="1043"/>
                        </a:lnTo>
                        <a:lnTo>
                          <a:pt x="552" y="1058"/>
                        </a:lnTo>
                        <a:lnTo>
                          <a:pt x="495" y="1071"/>
                        </a:lnTo>
                        <a:lnTo>
                          <a:pt x="445" y="1108"/>
                        </a:lnTo>
                        <a:lnTo>
                          <a:pt x="389" y="1127"/>
                        </a:lnTo>
                        <a:lnTo>
                          <a:pt x="351" y="1133"/>
                        </a:lnTo>
                        <a:lnTo>
                          <a:pt x="319" y="1150"/>
                        </a:lnTo>
                        <a:lnTo>
                          <a:pt x="332" y="1162"/>
                        </a:lnTo>
                        <a:lnTo>
                          <a:pt x="363" y="1151"/>
                        </a:lnTo>
                        <a:lnTo>
                          <a:pt x="399" y="1140"/>
                        </a:lnTo>
                        <a:lnTo>
                          <a:pt x="439" y="1133"/>
                        </a:lnTo>
                        <a:lnTo>
                          <a:pt x="474" y="1112"/>
                        </a:lnTo>
                        <a:lnTo>
                          <a:pt x="493" y="1093"/>
                        </a:lnTo>
                        <a:lnTo>
                          <a:pt x="518" y="1090"/>
                        </a:lnTo>
                        <a:lnTo>
                          <a:pt x="550" y="1090"/>
                        </a:lnTo>
                        <a:lnTo>
                          <a:pt x="558" y="1093"/>
                        </a:lnTo>
                        <a:lnTo>
                          <a:pt x="568" y="1114"/>
                        </a:lnTo>
                        <a:lnTo>
                          <a:pt x="574" y="1140"/>
                        </a:lnTo>
                        <a:lnTo>
                          <a:pt x="568" y="1162"/>
                        </a:lnTo>
                        <a:lnTo>
                          <a:pt x="555" y="1175"/>
                        </a:lnTo>
                        <a:lnTo>
                          <a:pt x="545" y="1206"/>
                        </a:lnTo>
                        <a:lnTo>
                          <a:pt x="555" y="1219"/>
                        </a:lnTo>
                        <a:lnTo>
                          <a:pt x="568" y="1232"/>
                        </a:lnTo>
                        <a:lnTo>
                          <a:pt x="568" y="1243"/>
                        </a:lnTo>
                        <a:lnTo>
                          <a:pt x="552" y="12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1" name="Freeform 447">
                    <a:extLst>
                      <a:ext uri="{FF2B5EF4-FFF2-40B4-BE49-F238E27FC236}">
                        <a16:creationId xmlns:a16="http://schemas.microsoft.com/office/drawing/2014/main" id="{783AAF0E-32A8-41AB-AC52-913D17ADB161}"/>
                      </a:ext>
                    </a:extLst>
                  </p:cNvPr>
                  <p:cNvSpPr>
                    <a:spLocks/>
                  </p:cNvSpPr>
                  <p:nvPr/>
                </p:nvSpPr>
                <p:spPr bwMode="auto">
                  <a:xfrm>
                    <a:off x="4151" y="1460"/>
                    <a:ext cx="62" cy="20"/>
                  </a:xfrm>
                  <a:custGeom>
                    <a:avLst/>
                    <a:gdLst>
                      <a:gd name="T0" fmla="*/ 0 w 187"/>
                      <a:gd name="T1" fmla="*/ 0 h 61"/>
                      <a:gd name="T2" fmla="*/ 0 w 187"/>
                      <a:gd name="T3" fmla="*/ 0 h 61"/>
                      <a:gd name="T4" fmla="*/ 0 w 187"/>
                      <a:gd name="T5" fmla="*/ 0 h 61"/>
                      <a:gd name="T6" fmla="*/ 0 w 187"/>
                      <a:gd name="T7" fmla="*/ 0 h 61"/>
                      <a:gd name="T8" fmla="*/ 0 w 187"/>
                      <a:gd name="T9" fmla="*/ 0 h 61"/>
                      <a:gd name="T10" fmla="*/ 0 w 187"/>
                      <a:gd name="T11" fmla="*/ 0 h 61"/>
                      <a:gd name="T12" fmla="*/ 0 w 187"/>
                      <a:gd name="T13" fmla="*/ 0 h 61"/>
                      <a:gd name="T14" fmla="*/ 0 w 187"/>
                      <a:gd name="T15" fmla="*/ 0 h 61"/>
                      <a:gd name="T16" fmla="*/ 0 w 187"/>
                      <a:gd name="T17" fmla="*/ 0 h 61"/>
                      <a:gd name="T18" fmla="*/ 0 w 187"/>
                      <a:gd name="T19" fmla="*/ 0 h 61"/>
                      <a:gd name="T20" fmla="*/ 0 w 187"/>
                      <a:gd name="T21" fmla="*/ 0 h 61"/>
                      <a:gd name="T22" fmla="*/ 0 w 187"/>
                      <a:gd name="T23" fmla="*/ 0 h 61"/>
                      <a:gd name="T24" fmla="*/ 0 w 187"/>
                      <a:gd name="T25" fmla="*/ 0 h 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7"/>
                      <a:gd name="T40" fmla="*/ 0 h 61"/>
                      <a:gd name="T41" fmla="*/ 187 w 187"/>
                      <a:gd name="T42" fmla="*/ 61 h 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7" h="61">
                        <a:moveTo>
                          <a:pt x="0" y="50"/>
                        </a:moveTo>
                        <a:lnTo>
                          <a:pt x="74" y="47"/>
                        </a:lnTo>
                        <a:lnTo>
                          <a:pt x="103" y="31"/>
                        </a:lnTo>
                        <a:lnTo>
                          <a:pt x="128" y="12"/>
                        </a:lnTo>
                        <a:lnTo>
                          <a:pt x="174" y="0"/>
                        </a:lnTo>
                        <a:lnTo>
                          <a:pt x="187" y="12"/>
                        </a:lnTo>
                        <a:lnTo>
                          <a:pt x="167" y="18"/>
                        </a:lnTo>
                        <a:lnTo>
                          <a:pt x="135" y="36"/>
                        </a:lnTo>
                        <a:lnTo>
                          <a:pt x="117" y="47"/>
                        </a:lnTo>
                        <a:lnTo>
                          <a:pt x="87" y="55"/>
                        </a:lnTo>
                        <a:lnTo>
                          <a:pt x="40" y="60"/>
                        </a:lnTo>
                        <a:lnTo>
                          <a:pt x="3" y="61"/>
                        </a:lnTo>
                        <a:lnTo>
                          <a:pt x="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2" name="Freeform 448">
                    <a:extLst>
                      <a:ext uri="{FF2B5EF4-FFF2-40B4-BE49-F238E27FC236}">
                        <a16:creationId xmlns:a16="http://schemas.microsoft.com/office/drawing/2014/main" id="{64C3CCC2-CBAC-4678-B136-4B61DAB076E3}"/>
                      </a:ext>
                    </a:extLst>
                  </p:cNvPr>
                  <p:cNvSpPr>
                    <a:spLocks/>
                  </p:cNvSpPr>
                  <p:nvPr/>
                </p:nvSpPr>
                <p:spPr bwMode="auto">
                  <a:xfrm>
                    <a:off x="4055" y="1011"/>
                    <a:ext cx="182" cy="99"/>
                  </a:xfrm>
                  <a:custGeom>
                    <a:avLst/>
                    <a:gdLst>
                      <a:gd name="T0" fmla="*/ 0 w 545"/>
                      <a:gd name="T1" fmla="*/ 0 h 296"/>
                      <a:gd name="T2" fmla="*/ 0 w 545"/>
                      <a:gd name="T3" fmla="*/ 0 h 296"/>
                      <a:gd name="T4" fmla="*/ 0 w 545"/>
                      <a:gd name="T5" fmla="*/ 0 h 296"/>
                      <a:gd name="T6" fmla="*/ 0 w 545"/>
                      <a:gd name="T7" fmla="*/ 0 h 296"/>
                      <a:gd name="T8" fmla="*/ 0 w 545"/>
                      <a:gd name="T9" fmla="*/ 0 h 296"/>
                      <a:gd name="T10" fmla="*/ 0 w 545"/>
                      <a:gd name="T11" fmla="*/ 0 h 296"/>
                      <a:gd name="T12" fmla="*/ 0 w 545"/>
                      <a:gd name="T13" fmla="*/ 0 h 296"/>
                      <a:gd name="T14" fmla="*/ 0 w 545"/>
                      <a:gd name="T15" fmla="*/ 0 h 296"/>
                      <a:gd name="T16" fmla="*/ 0 w 545"/>
                      <a:gd name="T17" fmla="*/ 0 h 296"/>
                      <a:gd name="T18" fmla="*/ 0 w 545"/>
                      <a:gd name="T19" fmla="*/ 0 h 296"/>
                      <a:gd name="T20" fmla="*/ 0 w 545"/>
                      <a:gd name="T21" fmla="*/ 0 h 296"/>
                      <a:gd name="T22" fmla="*/ 0 w 545"/>
                      <a:gd name="T23" fmla="*/ 0 h 296"/>
                      <a:gd name="T24" fmla="*/ 0 w 545"/>
                      <a:gd name="T25" fmla="*/ 0 h 296"/>
                      <a:gd name="T26" fmla="*/ 0 w 545"/>
                      <a:gd name="T27" fmla="*/ 0 h 296"/>
                      <a:gd name="T28" fmla="*/ 0 w 545"/>
                      <a:gd name="T29" fmla="*/ 0 h 296"/>
                      <a:gd name="T30" fmla="*/ 0 w 545"/>
                      <a:gd name="T31" fmla="*/ 0 h 296"/>
                      <a:gd name="T32" fmla="*/ 0 w 545"/>
                      <a:gd name="T33" fmla="*/ 0 h 296"/>
                      <a:gd name="T34" fmla="*/ 0 w 545"/>
                      <a:gd name="T35" fmla="*/ 0 h 296"/>
                      <a:gd name="T36" fmla="*/ 0 w 545"/>
                      <a:gd name="T37" fmla="*/ 0 h 296"/>
                      <a:gd name="T38" fmla="*/ 0 w 545"/>
                      <a:gd name="T39" fmla="*/ 0 h 296"/>
                      <a:gd name="T40" fmla="*/ 0 w 545"/>
                      <a:gd name="T41" fmla="*/ 0 h 296"/>
                      <a:gd name="T42" fmla="*/ 0 w 545"/>
                      <a:gd name="T43" fmla="*/ 0 h 296"/>
                      <a:gd name="T44" fmla="*/ 0 w 545"/>
                      <a:gd name="T45" fmla="*/ 0 h 296"/>
                      <a:gd name="T46" fmla="*/ 0 w 545"/>
                      <a:gd name="T47" fmla="*/ 0 h 296"/>
                      <a:gd name="T48" fmla="*/ 0 w 545"/>
                      <a:gd name="T49" fmla="*/ 0 h 296"/>
                      <a:gd name="T50" fmla="*/ 0 w 545"/>
                      <a:gd name="T51" fmla="*/ 0 h 2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45"/>
                      <a:gd name="T79" fmla="*/ 0 h 296"/>
                      <a:gd name="T80" fmla="*/ 545 w 545"/>
                      <a:gd name="T81" fmla="*/ 296 h 29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45" h="296">
                        <a:moveTo>
                          <a:pt x="17" y="34"/>
                        </a:moveTo>
                        <a:lnTo>
                          <a:pt x="82" y="38"/>
                        </a:lnTo>
                        <a:lnTo>
                          <a:pt x="150" y="40"/>
                        </a:lnTo>
                        <a:lnTo>
                          <a:pt x="195" y="40"/>
                        </a:lnTo>
                        <a:lnTo>
                          <a:pt x="230" y="32"/>
                        </a:lnTo>
                        <a:lnTo>
                          <a:pt x="287" y="16"/>
                        </a:lnTo>
                        <a:lnTo>
                          <a:pt x="313" y="0"/>
                        </a:lnTo>
                        <a:lnTo>
                          <a:pt x="351" y="21"/>
                        </a:lnTo>
                        <a:lnTo>
                          <a:pt x="411" y="63"/>
                        </a:lnTo>
                        <a:lnTo>
                          <a:pt x="455" y="93"/>
                        </a:lnTo>
                        <a:lnTo>
                          <a:pt x="511" y="133"/>
                        </a:lnTo>
                        <a:lnTo>
                          <a:pt x="545" y="163"/>
                        </a:lnTo>
                        <a:lnTo>
                          <a:pt x="514" y="190"/>
                        </a:lnTo>
                        <a:lnTo>
                          <a:pt x="482" y="219"/>
                        </a:lnTo>
                        <a:lnTo>
                          <a:pt x="432" y="240"/>
                        </a:lnTo>
                        <a:lnTo>
                          <a:pt x="380" y="262"/>
                        </a:lnTo>
                        <a:lnTo>
                          <a:pt x="332" y="281"/>
                        </a:lnTo>
                        <a:lnTo>
                          <a:pt x="288" y="288"/>
                        </a:lnTo>
                        <a:lnTo>
                          <a:pt x="242" y="296"/>
                        </a:lnTo>
                        <a:lnTo>
                          <a:pt x="185" y="256"/>
                        </a:lnTo>
                        <a:lnTo>
                          <a:pt x="142" y="221"/>
                        </a:lnTo>
                        <a:lnTo>
                          <a:pt x="92" y="177"/>
                        </a:lnTo>
                        <a:lnTo>
                          <a:pt x="50" y="133"/>
                        </a:lnTo>
                        <a:lnTo>
                          <a:pt x="19" y="103"/>
                        </a:lnTo>
                        <a:lnTo>
                          <a:pt x="0" y="59"/>
                        </a:lnTo>
                        <a:lnTo>
                          <a:pt x="17" y="34"/>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3" name="Freeform 449">
                    <a:extLst>
                      <a:ext uri="{FF2B5EF4-FFF2-40B4-BE49-F238E27FC236}">
                        <a16:creationId xmlns:a16="http://schemas.microsoft.com/office/drawing/2014/main" id="{55EA8651-77BB-4E18-893E-AC55FCE9686B}"/>
                      </a:ext>
                    </a:extLst>
                  </p:cNvPr>
                  <p:cNvSpPr>
                    <a:spLocks/>
                  </p:cNvSpPr>
                  <p:nvPr/>
                </p:nvSpPr>
                <p:spPr bwMode="auto">
                  <a:xfrm>
                    <a:off x="4051" y="1008"/>
                    <a:ext cx="196" cy="115"/>
                  </a:xfrm>
                  <a:custGeom>
                    <a:avLst/>
                    <a:gdLst>
                      <a:gd name="T0" fmla="*/ 0 w 588"/>
                      <a:gd name="T1" fmla="*/ 0 h 344"/>
                      <a:gd name="T2" fmla="*/ 0 w 588"/>
                      <a:gd name="T3" fmla="*/ 0 h 344"/>
                      <a:gd name="T4" fmla="*/ 0 w 588"/>
                      <a:gd name="T5" fmla="*/ 0 h 344"/>
                      <a:gd name="T6" fmla="*/ 0 w 588"/>
                      <a:gd name="T7" fmla="*/ 0 h 344"/>
                      <a:gd name="T8" fmla="*/ 0 w 588"/>
                      <a:gd name="T9" fmla="*/ 0 h 344"/>
                      <a:gd name="T10" fmla="*/ 0 w 588"/>
                      <a:gd name="T11" fmla="*/ 0 h 344"/>
                      <a:gd name="T12" fmla="*/ 0 w 588"/>
                      <a:gd name="T13" fmla="*/ 0 h 344"/>
                      <a:gd name="T14" fmla="*/ 0 w 588"/>
                      <a:gd name="T15" fmla="*/ 0 h 344"/>
                      <a:gd name="T16" fmla="*/ 0 w 588"/>
                      <a:gd name="T17" fmla="*/ 0 h 344"/>
                      <a:gd name="T18" fmla="*/ 0 w 588"/>
                      <a:gd name="T19" fmla="*/ 0 h 344"/>
                      <a:gd name="T20" fmla="*/ 0 w 588"/>
                      <a:gd name="T21" fmla="*/ 0 h 344"/>
                      <a:gd name="T22" fmla="*/ 0 w 588"/>
                      <a:gd name="T23" fmla="*/ 0 h 344"/>
                      <a:gd name="T24" fmla="*/ 0 w 588"/>
                      <a:gd name="T25" fmla="*/ 0 h 344"/>
                      <a:gd name="T26" fmla="*/ 0 w 588"/>
                      <a:gd name="T27" fmla="*/ 0 h 344"/>
                      <a:gd name="T28" fmla="*/ 0 w 588"/>
                      <a:gd name="T29" fmla="*/ 0 h 344"/>
                      <a:gd name="T30" fmla="*/ 0 w 588"/>
                      <a:gd name="T31" fmla="*/ 0 h 344"/>
                      <a:gd name="T32" fmla="*/ 0 w 588"/>
                      <a:gd name="T33" fmla="*/ 0 h 344"/>
                      <a:gd name="T34" fmla="*/ 0 w 588"/>
                      <a:gd name="T35" fmla="*/ 0 h 344"/>
                      <a:gd name="T36" fmla="*/ 0 w 588"/>
                      <a:gd name="T37" fmla="*/ 0 h 344"/>
                      <a:gd name="T38" fmla="*/ 0 w 588"/>
                      <a:gd name="T39" fmla="*/ 0 h 344"/>
                      <a:gd name="T40" fmla="*/ 0 w 588"/>
                      <a:gd name="T41" fmla="*/ 0 h 344"/>
                      <a:gd name="T42" fmla="*/ 0 w 588"/>
                      <a:gd name="T43" fmla="*/ 0 h 344"/>
                      <a:gd name="T44" fmla="*/ 0 w 588"/>
                      <a:gd name="T45" fmla="*/ 0 h 344"/>
                      <a:gd name="T46" fmla="*/ 0 w 588"/>
                      <a:gd name="T47" fmla="*/ 0 h 344"/>
                      <a:gd name="T48" fmla="*/ 0 w 588"/>
                      <a:gd name="T49" fmla="*/ 0 h 344"/>
                      <a:gd name="T50" fmla="*/ 0 w 588"/>
                      <a:gd name="T51" fmla="*/ 0 h 344"/>
                      <a:gd name="T52" fmla="*/ 0 w 588"/>
                      <a:gd name="T53" fmla="*/ 0 h 344"/>
                      <a:gd name="T54" fmla="*/ 0 w 588"/>
                      <a:gd name="T55" fmla="*/ 0 h 344"/>
                      <a:gd name="T56" fmla="*/ 0 w 588"/>
                      <a:gd name="T57" fmla="*/ 0 h 344"/>
                      <a:gd name="T58" fmla="*/ 0 w 588"/>
                      <a:gd name="T59" fmla="*/ 0 h 344"/>
                      <a:gd name="T60" fmla="*/ 0 w 588"/>
                      <a:gd name="T61" fmla="*/ 0 h 344"/>
                      <a:gd name="T62" fmla="*/ 0 w 588"/>
                      <a:gd name="T63" fmla="*/ 0 h 344"/>
                      <a:gd name="T64" fmla="*/ 0 w 588"/>
                      <a:gd name="T65" fmla="*/ 0 h 344"/>
                      <a:gd name="T66" fmla="*/ 0 w 588"/>
                      <a:gd name="T67" fmla="*/ 0 h 344"/>
                      <a:gd name="T68" fmla="*/ 0 w 588"/>
                      <a:gd name="T69" fmla="*/ 0 h 344"/>
                      <a:gd name="T70" fmla="*/ 0 w 588"/>
                      <a:gd name="T71" fmla="*/ 0 h 344"/>
                      <a:gd name="T72" fmla="*/ 0 w 588"/>
                      <a:gd name="T73" fmla="*/ 0 h 344"/>
                      <a:gd name="T74" fmla="*/ 0 w 588"/>
                      <a:gd name="T75" fmla="*/ 0 h 344"/>
                      <a:gd name="T76" fmla="*/ 0 w 588"/>
                      <a:gd name="T77" fmla="*/ 0 h 344"/>
                      <a:gd name="T78" fmla="*/ 0 w 588"/>
                      <a:gd name="T79" fmla="*/ 0 h 344"/>
                      <a:gd name="T80" fmla="*/ 0 w 588"/>
                      <a:gd name="T81" fmla="*/ 0 h 344"/>
                      <a:gd name="T82" fmla="*/ 0 w 588"/>
                      <a:gd name="T83" fmla="*/ 0 h 344"/>
                      <a:gd name="T84" fmla="*/ 0 w 588"/>
                      <a:gd name="T85" fmla="*/ 0 h 344"/>
                      <a:gd name="T86" fmla="*/ 0 w 588"/>
                      <a:gd name="T87" fmla="*/ 0 h 344"/>
                      <a:gd name="T88" fmla="*/ 0 w 588"/>
                      <a:gd name="T89" fmla="*/ 0 h 344"/>
                      <a:gd name="T90" fmla="*/ 0 w 588"/>
                      <a:gd name="T91" fmla="*/ 0 h 344"/>
                      <a:gd name="T92" fmla="*/ 0 w 588"/>
                      <a:gd name="T93" fmla="*/ 0 h 344"/>
                      <a:gd name="T94" fmla="*/ 0 w 588"/>
                      <a:gd name="T95" fmla="*/ 0 h 344"/>
                      <a:gd name="T96" fmla="*/ 0 w 588"/>
                      <a:gd name="T97" fmla="*/ 0 h 344"/>
                      <a:gd name="T98" fmla="*/ 0 w 588"/>
                      <a:gd name="T99" fmla="*/ 0 h 344"/>
                      <a:gd name="T100" fmla="*/ 0 w 588"/>
                      <a:gd name="T101" fmla="*/ 0 h 344"/>
                      <a:gd name="T102" fmla="*/ 0 w 588"/>
                      <a:gd name="T103" fmla="*/ 0 h 344"/>
                      <a:gd name="T104" fmla="*/ 0 w 588"/>
                      <a:gd name="T105" fmla="*/ 0 h 344"/>
                      <a:gd name="T106" fmla="*/ 0 w 588"/>
                      <a:gd name="T107" fmla="*/ 0 h 344"/>
                      <a:gd name="T108" fmla="*/ 0 w 588"/>
                      <a:gd name="T109" fmla="*/ 0 h 344"/>
                      <a:gd name="T110" fmla="*/ 0 w 588"/>
                      <a:gd name="T111" fmla="*/ 0 h 34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88"/>
                      <a:gd name="T169" fmla="*/ 0 h 344"/>
                      <a:gd name="T170" fmla="*/ 588 w 588"/>
                      <a:gd name="T171" fmla="*/ 344 h 34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88" h="344">
                        <a:moveTo>
                          <a:pt x="288" y="294"/>
                        </a:moveTo>
                        <a:lnTo>
                          <a:pt x="381" y="269"/>
                        </a:lnTo>
                        <a:lnTo>
                          <a:pt x="457" y="236"/>
                        </a:lnTo>
                        <a:lnTo>
                          <a:pt x="510" y="198"/>
                        </a:lnTo>
                        <a:lnTo>
                          <a:pt x="531" y="176"/>
                        </a:lnTo>
                        <a:lnTo>
                          <a:pt x="454" y="105"/>
                        </a:lnTo>
                        <a:lnTo>
                          <a:pt x="391" y="66"/>
                        </a:lnTo>
                        <a:lnTo>
                          <a:pt x="331" y="29"/>
                        </a:lnTo>
                        <a:lnTo>
                          <a:pt x="318" y="29"/>
                        </a:lnTo>
                        <a:lnTo>
                          <a:pt x="281" y="42"/>
                        </a:lnTo>
                        <a:lnTo>
                          <a:pt x="231" y="56"/>
                        </a:lnTo>
                        <a:lnTo>
                          <a:pt x="141" y="63"/>
                        </a:lnTo>
                        <a:lnTo>
                          <a:pt x="54" y="61"/>
                        </a:lnTo>
                        <a:lnTo>
                          <a:pt x="31" y="63"/>
                        </a:lnTo>
                        <a:lnTo>
                          <a:pt x="31" y="79"/>
                        </a:lnTo>
                        <a:lnTo>
                          <a:pt x="49" y="105"/>
                        </a:lnTo>
                        <a:lnTo>
                          <a:pt x="85" y="150"/>
                        </a:lnTo>
                        <a:lnTo>
                          <a:pt x="131" y="187"/>
                        </a:lnTo>
                        <a:lnTo>
                          <a:pt x="188" y="242"/>
                        </a:lnTo>
                        <a:lnTo>
                          <a:pt x="241" y="282"/>
                        </a:lnTo>
                        <a:lnTo>
                          <a:pt x="275" y="305"/>
                        </a:lnTo>
                        <a:lnTo>
                          <a:pt x="285" y="329"/>
                        </a:lnTo>
                        <a:lnTo>
                          <a:pt x="273" y="344"/>
                        </a:lnTo>
                        <a:lnTo>
                          <a:pt x="254" y="336"/>
                        </a:lnTo>
                        <a:lnTo>
                          <a:pt x="199" y="286"/>
                        </a:lnTo>
                        <a:lnTo>
                          <a:pt x="131" y="229"/>
                        </a:lnTo>
                        <a:lnTo>
                          <a:pt x="81" y="187"/>
                        </a:lnTo>
                        <a:lnTo>
                          <a:pt x="48" y="150"/>
                        </a:lnTo>
                        <a:lnTo>
                          <a:pt x="19" y="111"/>
                        </a:lnTo>
                        <a:lnTo>
                          <a:pt x="6" y="85"/>
                        </a:lnTo>
                        <a:lnTo>
                          <a:pt x="0" y="56"/>
                        </a:lnTo>
                        <a:lnTo>
                          <a:pt x="8" y="37"/>
                        </a:lnTo>
                        <a:lnTo>
                          <a:pt x="29" y="29"/>
                        </a:lnTo>
                        <a:lnTo>
                          <a:pt x="67" y="32"/>
                        </a:lnTo>
                        <a:lnTo>
                          <a:pt x="138" y="42"/>
                        </a:lnTo>
                        <a:lnTo>
                          <a:pt x="198" y="42"/>
                        </a:lnTo>
                        <a:lnTo>
                          <a:pt x="241" y="29"/>
                        </a:lnTo>
                        <a:lnTo>
                          <a:pt x="291" y="19"/>
                        </a:lnTo>
                        <a:lnTo>
                          <a:pt x="312" y="0"/>
                        </a:lnTo>
                        <a:lnTo>
                          <a:pt x="335" y="0"/>
                        </a:lnTo>
                        <a:lnTo>
                          <a:pt x="388" y="32"/>
                        </a:lnTo>
                        <a:lnTo>
                          <a:pt x="444" y="75"/>
                        </a:lnTo>
                        <a:lnTo>
                          <a:pt x="504" y="113"/>
                        </a:lnTo>
                        <a:lnTo>
                          <a:pt x="538" y="137"/>
                        </a:lnTo>
                        <a:lnTo>
                          <a:pt x="573" y="161"/>
                        </a:lnTo>
                        <a:lnTo>
                          <a:pt x="588" y="169"/>
                        </a:lnTo>
                        <a:lnTo>
                          <a:pt x="579" y="186"/>
                        </a:lnTo>
                        <a:lnTo>
                          <a:pt x="554" y="200"/>
                        </a:lnTo>
                        <a:lnTo>
                          <a:pt x="525" y="226"/>
                        </a:lnTo>
                        <a:lnTo>
                          <a:pt x="497" y="236"/>
                        </a:lnTo>
                        <a:lnTo>
                          <a:pt x="448" y="257"/>
                        </a:lnTo>
                        <a:lnTo>
                          <a:pt x="412" y="273"/>
                        </a:lnTo>
                        <a:lnTo>
                          <a:pt x="373" y="298"/>
                        </a:lnTo>
                        <a:lnTo>
                          <a:pt x="331" y="305"/>
                        </a:lnTo>
                        <a:lnTo>
                          <a:pt x="298" y="307"/>
                        </a:lnTo>
                        <a:lnTo>
                          <a:pt x="288" y="2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4" name="Freeform 450">
                    <a:extLst>
                      <a:ext uri="{FF2B5EF4-FFF2-40B4-BE49-F238E27FC236}">
                        <a16:creationId xmlns:a16="http://schemas.microsoft.com/office/drawing/2014/main" id="{33BF79FD-9A64-48A9-AE5A-455093ECBADF}"/>
                      </a:ext>
                    </a:extLst>
                  </p:cNvPr>
                  <p:cNvSpPr>
                    <a:spLocks/>
                  </p:cNvSpPr>
                  <p:nvPr/>
                </p:nvSpPr>
                <p:spPr bwMode="auto">
                  <a:xfrm>
                    <a:off x="4162" y="1095"/>
                    <a:ext cx="62" cy="40"/>
                  </a:xfrm>
                  <a:custGeom>
                    <a:avLst/>
                    <a:gdLst>
                      <a:gd name="T0" fmla="*/ 0 w 186"/>
                      <a:gd name="T1" fmla="*/ 0 h 118"/>
                      <a:gd name="T2" fmla="*/ 0 w 186"/>
                      <a:gd name="T3" fmla="*/ 0 h 118"/>
                      <a:gd name="T4" fmla="*/ 0 w 186"/>
                      <a:gd name="T5" fmla="*/ 0 h 118"/>
                      <a:gd name="T6" fmla="*/ 0 w 186"/>
                      <a:gd name="T7" fmla="*/ 0 h 118"/>
                      <a:gd name="T8" fmla="*/ 0 w 186"/>
                      <a:gd name="T9" fmla="*/ 0 h 118"/>
                      <a:gd name="T10" fmla="*/ 0 w 186"/>
                      <a:gd name="T11" fmla="*/ 0 h 118"/>
                      <a:gd name="T12" fmla="*/ 0 w 186"/>
                      <a:gd name="T13" fmla="*/ 0 h 118"/>
                      <a:gd name="T14" fmla="*/ 0 w 186"/>
                      <a:gd name="T15" fmla="*/ 0 h 118"/>
                      <a:gd name="T16" fmla="*/ 0 w 186"/>
                      <a:gd name="T17" fmla="*/ 0 h 118"/>
                      <a:gd name="T18" fmla="*/ 0 w 186"/>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6"/>
                      <a:gd name="T31" fmla="*/ 0 h 118"/>
                      <a:gd name="T32" fmla="*/ 186 w 186"/>
                      <a:gd name="T33" fmla="*/ 118 h 1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6" h="118">
                        <a:moveTo>
                          <a:pt x="157" y="14"/>
                        </a:moveTo>
                        <a:lnTo>
                          <a:pt x="118" y="45"/>
                        </a:lnTo>
                        <a:lnTo>
                          <a:pt x="82" y="74"/>
                        </a:lnTo>
                        <a:lnTo>
                          <a:pt x="29" y="93"/>
                        </a:lnTo>
                        <a:lnTo>
                          <a:pt x="0" y="102"/>
                        </a:lnTo>
                        <a:lnTo>
                          <a:pt x="23" y="118"/>
                        </a:lnTo>
                        <a:lnTo>
                          <a:pt x="61" y="112"/>
                        </a:lnTo>
                        <a:lnTo>
                          <a:pt x="119" y="74"/>
                        </a:lnTo>
                        <a:lnTo>
                          <a:pt x="186" y="0"/>
                        </a:lnTo>
                        <a:lnTo>
                          <a:pt x="15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6" name="Group 451">
                  <a:extLst>
                    <a:ext uri="{FF2B5EF4-FFF2-40B4-BE49-F238E27FC236}">
                      <a16:creationId xmlns:a16="http://schemas.microsoft.com/office/drawing/2014/main" id="{64EFC39B-EAF4-4DA5-99DC-4ED2B01371F2}"/>
                    </a:ext>
                  </a:extLst>
                </p:cNvPr>
                <p:cNvGrpSpPr>
                  <a:grpSpLocks/>
                </p:cNvGrpSpPr>
                <p:nvPr/>
              </p:nvGrpSpPr>
              <p:grpSpPr bwMode="auto">
                <a:xfrm>
                  <a:off x="4348" y="3694"/>
                  <a:ext cx="154" cy="387"/>
                  <a:chOff x="4024" y="1008"/>
                  <a:chExt cx="229" cy="517"/>
                </a:xfrm>
              </p:grpSpPr>
              <p:sp>
                <p:nvSpPr>
                  <p:cNvPr id="91" name="Freeform 452">
                    <a:extLst>
                      <a:ext uri="{FF2B5EF4-FFF2-40B4-BE49-F238E27FC236}">
                        <a16:creationId xmlns:a16="http://schemas.microsoft.com/office/drawing/2014/main" id="{A36D210A-B7E6-4857-9C7E-0D64A2BAD7A3}"/>
                      </a:ext>
                    </a:extLst>
                  </p:cNvPr>
                  <p:cNvSpPr>
                    <a:spLocks/>
                  </p:cNvSpPr>
                  <p:nvPr/>
                </p:nvSpPr>
                <p:spPr bwMode="auto">
                  <a:xfrm>
                    <a:off x="4028" y="1031"/>
                    <a:ext cx="121" cy="487"/>
                  </a:xfrm>
                  <a:custGeom>
                    <a:avLst/>
                    <a:gdLst>
                      <a:gd name="T0" fmla="*/ 0 w 361"/>
                      <a:gd name="T1" fmla="*/ 0 h 1460"/>
                      <a:gd name="T2" fmla="*/ 0 w 361"/>
                      <a:gd name="T3" fmla="*/ 0 h 1460"/>
                      <a:gd name="T4" fmla="*/ 0 w 361"/>
                      <a:gd name="T5" fmla="*/ 0 h 1460"/>
                      <a:gd name="T6" fmla="*/ 0 w 361"/>
                      <a:gd name="T7" fmla="*/ 0 h 1460"/>
                      <a:gd name="T8" fmla="*/ 0 w 361"/>
                      <a:gd name="T9" fmla="*/ 0 h 1460"/>
                      <a:gd name="T10" fmla="*/ 0 w 361"/>
                      <a:gd name="T11" fmla="*/ 0 h 1460"/>
                      <a:gd name="T12" fmla="*/ 0 w 361"/>
                      <a:gd name="T13" fmla="*/ 0 h 1460"/>
                      <a:gd name="T14" fmla="*/ 0 w 361"/>
                      <a:gd name="T15" fmla="*/ 0 h 1460"/>
                      <a:gd name="T16" fmla="*/ 0 w 361"/>
                      <a:gd name="T17" fmla="*/ 0 h 1460"/>
                      <a:gd name="T18" fmla="*/ 0 w 361"/>
                      <a:gd name="T19" fmla="*/ 0 h 1460"/>
                      <a:gd name="T20" fmla="*/ 0 w 361"/>
                      <a:gd name="T21" fmla="*/ 0 h 1460"/>
                      <a:gd name="T22" fmla="*/ 0 w 361"/>
                      <a:gd name="T23" fmla="*/ 0 h 1460"/>
                      <a:gd name="T24" fmla="*/ 0 w 361"/>
                      <a:gd name="T25" fmla="*/ 0 h 1460"/>
                      <a:gd name="T26" fmla="*/ 0 w 361"/>
                      <a:gd name="T27" fmla="*/ 0 h 1460"/>
                      <a:gd name="T28" fmla="*/ 0 w 361"/>
                      <a:gd name="T29" fmla="*/ 0 h 1460"/>
                      <a:gd name="T30" fmla="*/ 0 w 361"/>
                      <a:gd name="T31" fmla="*/ 0 h 1460"/>
                      <a:gd name="T32" fmla="*/ 0 w 361"/>
                      <a:gd name="T33" fmla="*/ 0 h 1460"/>
                      <a:gd name="T34" fmla="*/ 0 w 361"/>
                      <a:gd name="T35" fmla="*/ 0 h 1460"/>
                      <a:gd name="T36" fmla="*/ 0 w 361"/>
                      <a:gd name="T37" fmla="*/ 0 h 1460"/>
                      <a:gd name="T38" fmla="*/ 0 w 361"/>
                      <a:gd name="T39" fmla="*/ 0 h 1460"/>
                      <a:gd name="T40" fmla="*/ 0 w 361"/>
                      <a:gd name="T41" fmla="*/ 0 h 1460"/>
                      <a:gd name="T42" fmla="*/ 0 w 361"/>
                      <a:gd name="T43" fmla="*/ 0 h 1460"/>
                      <a:gd name="T44" fmla="*/ 0 w 361"/>
                      <a:gd name="T45" fmla="*/ 0 h 1460"/>
                      <a:gd name="T46" fmla="*/ 0 w 361"/>
                      <a:gd name="T47" fmla="*/ 0 h 1460"/>
                      <a:gd name="T48" fmla="*/ 0 w 361"/>
                      <a:gd name="T49" fmla="*/ 0 h 1460"/>
                      <a:gd name="T50" fmla="*/ 0 w 361"/>
                      <a:gd name="T51" fmla="*/ 0 h 1460"/>
                      <a:gd name="T52" fmla="*/ 0 w 361"/>
                      <a:gd name="T53" fmla="*/ 0 h 1460"/>
                      <a:gd name="T54" fmla="*/ 0 w 361"/>
                      <a:gd name="T55" fmla="*/ 0 h 1460"/>
                      <a:gd name="T56" fmla="*/ 0 w 361"/>
                      <a:gd name="T57" fmla="*/ 0 h 1460"/>
                      <a:gd name="T58" fmla="*/ 0 w 361"/>
                      <a:gd name="T59" fmla="*/ 0 h 1460"/>
                      <a:gd name="T60" fmla="*/ 0 w 361"/>
                      <a:gd name="T61" fmla="*/ 0 h 1460"/>
                      <a:gd name="T62" fmla="*/ 0 w 361"/>
                      <a:gd name="T63" fmla="*/ 0 h 1460"/>
                      <a:gd name="T64" fmla="*/ 0 w 361"/>
                      <a:gd name="T65" fmla="*/ 0 h 1460"/>
                      <a:gd name="T66" fmla="*/ 0 w 361"/>
                      <a:gd name="T67" fmla="*/ 0 h 1460"/>
                      <a:gd name="T68" fmla="*/ 0 w 361"/>
                      <a:gd name="T69" fmla="*/ 0 h 1460"/>
                      <a:gd name="T70" fmla="*/ 0 w 361"/>
                      <a:gd name="T71" fmla="*/ 0 h 1460"/>
                      <a:gd name="T72" fmla="*/ 0 w 361"/>
                      <a:gd name="T73" fmla="*/ 0 h 1460"/>
                      <a:gd name="T74" fmla="*/ 0 w 361"/>
                      <a:gd name="T75" fmla="*/ 0 h 1460"/>
                      <a:gd name="T76" fmla="*/ 0 w 361"/>
                      <a:gd name="T77" fmla="*/ 0 h 1460"/>
                      <a:gd name="T78" fmla="*/ 0 w 361"/>
                      <a:gd name="T79" fmla="*/ 0 h 1460"/>
                      <a:gd name="T80" fmla="*/ 0 w 361"/>
                      <a:gd name="T81" fmla="*/ 0 h 1460"/>
                      <a:gd name="T82" fmla="*/ 0 w 361"/>
                      <a:gd name="T83" fmla="*/ 0 h 1460"/>
                      <a:gd name="T84" fmla="*/ 0 w 361"/>
                      <a:gd name="T85" fmla="*/ 0 h 1460"/>
                      <a:gd name="T86" fmla="*/ 0 w 361"/>
                      <a:gd name="T87" fmla="*/ 0 h 1460"/>
                      <a:gd name="T88" fmla="*/ 0 w 361"/>
                      <a:gd name="T89" fmla="*/ 0 h 1460"/>
                      <a:gd name="T90" fmla="*/ 0 w 361"/>
                      <a:gd name="T91" fmla="*/ 0 h 1460"/>
                      <a:gd name="T92" fmla="*/ 0 w 361"/>
                      <a:gd name="T93" fmla="*/ 0 h 1460"/>
                      <a:gd name="T94" fmla="*/ 0 w 361"/>
                      <a:gd name="T95" fmla="*/ 0 h 1460"/>
                      <a:gd name="T96" fmla="*/ 0 w 361"/>
                      <a:gd name="T97" fmla="*/ 0 h 1460"/>
                      <a:gd name="T98" fmla="*/ 0 w 361"/>
                      <a:gd name="T99" fmla="*/ 0 h 1460"/>
                      <a:gd name="T100" fmla="*/ 0 w 361"/>
                      <a:gd name="T101" fmla="*/ 0 h 1460"/>
                      <a:gd name="T102" fmla="*/ 0 w 361"/>
                      <a:gd name="T103" fmla="*/ 0 h 1460"/>
                      <a:gd name="T104" fmla="*/ 0 w 361"/>
                      <a:gd name="T105" fmla="*/ 0 h 1460"/>
                      <a:gd name="T106" fmla="*/ 0 w 361"/>
                      <a:gd name="T107" fmla="*/ 0 h 1460"/>
                      <a:gd name="T108" fmla="*/ 0 w 361"/>
                      <a:gd name="T109" fmla="*/ 0 h 1460"/>
                      <a:gd name="T110" fmla="*/ 0 w 361"/>
                      <a:gd name="T111" fmla="*/ 0 h 146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61"/>
                      <a:gd name="T169" fmla="*/ 0 h 1460"/>
                      <a:gd name="T170" fmla="*/ 361 w 361"/>
                      <a:gd name="T171" fmla="*/ 1460 h 146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61" h="1460">
                        <a:moveTo>
                          <a:pt x="355" y="262"/>
                        </a:moveTo>
                        <a:lnTo>
                          <a:pt x="361" y="316"/>
                        </a:lnTo>
                        <a:lnTo>
                          <a:pt x="361" y="605"/>
                        </a:lnTo>
                        <a:lnTo>
                          <a:pt x="335" y="994"/>
                        </a:lnTo>
                        <a:lnTo>
                          <a:pt x="337" y="1241"/>
                        </a:lnTo>
                        <a:lnTo>
                          <a:pt x="350" y="1412"/>
                        </a:lnTo>
                        <a:lnTo>
                          <a:pt x="337" y="1460"/>
                        </a:lnTo>
                        <a:lnTo>
                          <a:pt x="316" y="1449"/>
                        </a:lnTo>
                        <a:lnTo>
                          <a:pt x="194" y="1355"/>
                        </a:lnTo>
                        <a:lnTo>
                          <a:pt x="163" y="1337"/>
                        </a:lnTo>
                        <a:lnTo>
                          <a:pt x="144" y="1310"/>
                        </a:lnTo>
                        <a:lnTo>
                          <a:pt x="113" y="1274"/>
                        </a:lnTo>
                        <a:lnTo>
                          <a:pt x="71" y="1237"/>
                        </a:lnTo>
                        <a:lnTo>
                          <a:pt x="50" y="1187"/>
                        </a:lnTo>
                        <a:lnTo>
                          <a:pt x="0" y="1144"/>
                        </a:lnTo>
                        <a:lnTo>
                          <a:pt x="0" y="1118"/>
                        </a:lnTo>
                        <a:lnTo>
                          <a:pt x="26" y="1084"/>
                        </a:lnTo>
                        <a:lnTo>
                          <a:pt x="37" y="1041"/>
                        </a:lnTo>
                        <a:lnTo>
                          <a:pt x="31" y="1018"/>
                        </a:lnTo>
                        <a:lnTo>
                          <a:pt x="18" y="981"/>
                        </a:lnTo>
                        <a:lnTo>
                          <a:pt x="14" y="954"/>
                        </a:lnTo>
                        <a:lnTo>
                          <a:pt x="33" y="912"/>
                        </a:lnTo>
                        <a:lnTo>
                          <a:pt x="33" y="884"/>
                        </a:lnTo>
                        <a:lnTo>
                          <a:pt x="13" y="829"/>
                        </a:lnTo>
                        <a:lnTo>
                          <a:pt x="13" y="797"/>
                        </a:lnTo>
                        <a:lnTo>
                          <a:pt x="24" y="773"/>
                        </a:lnTo>
                        <a:lnTo>
                          <a:pt x="45" y="744"/>
                        </a:lnTo>
                        <a:lnTo>
                          <a:pt x="44" y="694"/>
                        </a:lnTo>
                        <a:lnTo>
                          <a:pt x="31" y="653"/>
                        </a:lnTo>
                        <a:lnTo>
                          <a:pt x="44" y="605"/>
                        </a:lnTo>
                        <a:lnTo>
                          <a:pt x="56" y="594"/>
                        </a:lnTo>
                        <a:lnTo>
                          <a:pt x="45" y="550"/>
                        </a:lnTo>
                        <a:lnTo>
                          <a:pt x="18" y="503"/>
                        </a:lnTo>
                        <a:lnTo>
                          <a:pt x="13" y="473"/>
                        </a:lnTo>
                        <a:lnTo>
                          <a:pt x="18" y="444"/>
                        </a:lnTo>
                        <a:lnTo>
                          <a:pt x="52" y="418"/>
                        </a:lnTo>
                        <a:lnTo>
                          <a:pt x="50" y="397"/>
                        </a:lnTo>
                        <a:lnTo>
                          <a:pt x="14" y="331"/>
                        </a:lnTo>
                        <a:lnTo>
                          <a:pt x="2" y="279"/>
                        </a:lnTo>
                        <a:lnTo>
                          <a:pt x="13" y="250"/>
                        </a:lnTo>
                        <a:lnTo>
                          <a:pt x="45" y="223"/>
                        </a:lnTo>
                        <a:lnTo>
                          <a:pt x="37" y="200"/>
                        </a:lnTo>
                        <a:lnTo>
                          <a:pt x="14" y="173"/>
                        </a:lnTo>
                        <a:lnTo>
                          <a:pt x="14" y="144"/>
                        </a:lnTo>
                        <a:lnTo>
                          <a:pt x="52" y="124"/>
                        </a:lnTo>
                        <a:lnTo>
                          <a:pt x="68" y="103"/>
                        </a:lnTo>
                        <a:lnTo>
                          <a:pt x="37" y="60"/>
                        </a:lnTo>
                        <a:lnTo>
                          <a:pt x="37" y="37"/>
                        </a:lnTo>
                        <a:lnTo>
                          <a:pt x="74" y="23"/>
                        </a:lnTo>
                        <a:lnTo>
                          <a:pt x="77" y="0"/>
                        </a:lnTo>
                        <a:lnTo>
                          <a:pt x="118" y="60"/>
                        </a:lnTo>
                        <a:lnTo>
                          <a:pt x="169" y="123"/>
                        </a:lnTo>
                        <a:lnTo>
                          <a:pt x="231" y="173"/>
                        </a:lnTo>
                        <a:lnTo>
                          <a:pt x="281" y="213"/>
                        </a:lnTo>
                        <a:lnTo>
                          <a:pt x="335" y="244"/>
                        </a:lnTo>
                        <a:lnTo>
                          <a:pt x="355" y="26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 name="Freeform 453">
                    <a:extLst>
                      <a:ext uri="{FF2B5EF4-FFF2-40B4-BE49-F238E27FC236}">
                        <a16:creationId xmlns:a16="http://schemas.microsoft.com/office/drawing/2014/main" id="{8C6D5CD6-DA66-44B6-A951-461B64C157BA}"/>
                      </a:ext>
                    </a:extLst>
                  </p:cNvPr>
                  <p:cNvSpPr>
                    <a:spLocks/>
                  </p:cNvSpPr>
                  <p:nvPr/>
                </p:nvSpPr>
                <p:spPr bwMode="auto">
                  <a:xfrm>
                    <a:off x="4024" y="1039"/>
                    <a:ext cx="35" cy="370"/>
                  </a:xfrm>
                  <a:custGeom>
                    <a:avLst/>
                    <a:gdLst>
                      <a:gd name="T0" fmla="*/ 0 w 105"/>
                      <a:gd name="T1" fmla="*/ 0 h 1112"/>
                      <a:gd name="T2" fmla="*/ 0 w 105"/>
                      <a:gd name="T3" fmla="*/ 0 h 1112"/>
                      <a:gd name="T4" fmla="*/ 0 w 105"/>
                      <a:gd name="T5" fmla="*/ 0 h 1112"/>
                      <a:gd name="T6" fmla="*/ 0 w 105"/>
                      <a:gd name="T7" fmla="*/ 0 h 1112"/>
                      <a:gd name="T8" fmla="*/ 0 w 105"/>
                      <a:gd name="T9" fmla="*/ 0 h 1112"/>
                      <a:gd name="T10" fmla="*/ 0 w 105"/>
                      <a:gd name="T11" fmla="*/ 0 h 1112"/>
                      <a:gd name="T12" fmla="*/ 0 w 105"/>
                      <a:gd name="T13" fmla="*/ 0 h 1112"/>
                      <a:gd name="T14" fmla="*/ 0 w 105"/>
                      <a:gd name="T15" fmla="*/ 0 h 1112"/>
                      <a:gd name="T16" fmla="*/ 0 w 105"/>
                      <a:gd name="T17" fmla="*/ 0 h 1112"/>
                      <a:gd name="T18" fmla="*/ 0 w 105"/>
                      <a:gd name="T19" fmla="*/ 0 h 1112"/>
                      <a:gd name="T20" fmla="*/ 0 w 105"/>
                      <a:gd name="T21" fmla="*/ 0 h 1112"/>
                      <a:gd name="T22" fmla="*/ 0 w 105"/>
                      <a:gd name="T23" fmla="*/ 0 h 1112"/>
                      <a:gd name="T24" fmla="*/ 0 w 105"/>
                      <a:gd name="T25" fmla="*/ 0 h 1112"/>
                      <a:gd name="T26" fmla="*/ 0 w 105"/>
                      <a:gd name="T27" fmla="*/ 0 h 1112"/>
                      <a:gd name="T28" fmla="*/ 0 w 105"/>
                      <a:gd name="T29" fmla="*/ 0 h 1112"/>
                      <a:gd name="T30" fmla="*/ 0 w 105"/>
                      <a:gd name="T31" fmla="*/ 0 h 1112"/>
                      <a:gd name="T32" fmla="*/ 0 w 105"/>
                      <a:gd name="T33" fmla="*/ 0 h 1112"/>
                      <a:gd name="T34" fmla="*/ 0 w 105"/>
                      <a:gd name="T35" fmla="*/ 0 h 1112"/>
                      <a:gd name="T36" fmla="*/ 0 w 105"/>
                      <a:gd name="T37" fmla="*/ 0 h 1112"/>
                      <a:gd name="T38" fmla="*/ 0 w 105"/>
                      <a:gd name="T39" fmla="*/ 0 h 1112"/>
                      <a:gd name="T40" fmla="*/ 0 w 105"/>
                      <a:gd name="T41" fmla="*/ 0 h 1112"/>
                      <a:gd name="T42" fmla="*/ 0 w 105"/>
                      <a:gd name="T43" fmla="*/ 0 h 1112"/>
                      <a:gd name="T44" fmla="*/ 0 w 105"/>
                      <a:gd name="T45" fmla="*/ 0 h 1112"/>
                      <a:gd name="T46" fmla="*/ 0 w 105"/>
                      <a:gd name="T47" fmla="*/ 0 h 1112"/>
                      <a:gd name="T48" fmla="*/ 0 w 105"/>
                      <a:gd name="T49" fmla="*/ 0 h 1112"/>
                      <a:gd name="T50" fmla="*/ 0 w 105"/>
                      <a:gd name="T51" fmla="*/ 0 h 1112"/>
                      <a:gd name="T52" fmla="*/ 0 w 105"/>
                      <a:gd name="T53" fmla="*/ 0 h 1112"/>
                      <a:gd name="T54" fmla="*/ 0 w 105"/>
                      <a:gd name="T55" fmla="*/ 0 h 1112"/>
                      <a:gd name="T56" fmla="*/ 0 w 105"/>
                      <a:gd name="T57" fmla="*/ 0 h 1112"/>
                      <a:gd name="T58" fmla="*/ 0 w 105"/>
                      <a:gd name="T59" fmla="*/ 0 h 1112"/>
                      <a:gd name="T60" fmla="*/ 0 w 105"/>
                      <a:gd name="T61" fmla="*/ 0 h 1112"/>
                      <a:gd name="T62" fmla="*/ 0 w 105"/>
                      <a:gd name="T63" fmla="*/ 0 h 1112"/>
                      <a:gd name="T64" fmla="*/ 0 w 105"/>
                      <a:gd name="T65" fmla="*/ 0 h 1112"/>
                      <a:gd name="T66" fmla="*/ 0 w 105"/>
                      <a:gd name="T67" fmla="*/ 0 h 1112"/>
                      <a:gd name="T68" fmla="*/ 0 w 105"/>
                      <a:gd name="T69" fmla="*/ 0 h 1112"/>
                      <a:gd name="T70" fmla="*/ 0 w 105"/>
                      <a:gd name="T71" fmla="*/ 0 h 1112"/>
                      <a:gd name="T72" fmla="*/ 0 w 105"/>
                      <a:gd name="T73" fmla="*/ 0 h 1112"/>
                      <a:gd name="T74" fmla="*/ 0 w 105"/>
                      <a:gd name="T75" fmla="*/ 0 h 1112"/>
                      <a:gd name="T76" fmla="*/ 0 w 105"/>
                      <a:gd name="T77" fmla="*/ 0 h 1112"/>
                      <a:gd name="T78" fmla="*/ 0 w 105"/>
                      <a:gd name="T79" fmla="*/ 0 h 1112"/>
                      <a:gd name="T80" fmla="*/ 0 w 105"/>
                      <a:gd name="T81" fmla="*/ 0 h 1112"/>
                      <a:gd name="T82" fmla="*/ 0 w 105"/>
                      <a:gd name="T83" fmla="*/ 0 h 1112"/>
                      <a:gd name="T84" fmla="*/ 0 w 105"/>
                      <a:gd name="T85" fmla="*/ 0 h 1112"/>
                      <a:gd name="T86" fmla="*/ 0 w 105"/>
                      <a:gd name="T87" fmla="*/ 0 h 1112"/>
                      <a:gd name="T88" fmla="*/ 0 w 105"/>
                      <a:gd name="T89" fmla="*/ 0 h 1112"/>
                      <a:gd name="T90" fmla="*/ 0 w 105"/>
                      <a:gd name="T91" fmla="*/ 0 h 1112"/>
                      <a:gd name="T92" fmla="*/ 0 w 105"/>
                      <a:gd name="T93" fmla="*/ 0 h 1112"/>
                      <a:gd name="T94" fmla="*/ 0 w 105"/>
                      <a:gd name="T95" fmla="*/ 0 h 1112"/>
                      <a:gd name="T96" fmla="*/ 0 w 105"/>
                      <a:gd name="T97" fmla="*/ 0 h 111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5"/>
                      <a:gd name="T148" fmla="*/ 0 h 1112"/>
                      <a:gd name="T149" fmla="*/ 105 w 105"/>
                      <a:gd name="T150" fmla="*/ 1112 h 111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5" h="1112">
                        <a:moveTo>
                          <a:pt x="52" y="0"/>
                        </a:moveTo>
                        <a:lnTo>
                          <a:pt x="71" y="37"/>
                        </a:lnTo>
                        <a:lnTo>
                          <a:pt x="88" y="61"/>
                        </a:lnTo>
                        <a:lnTo>
                          <a:pt x="105" y="77"/>
                        </a:lnTo>
                        <a:lnTo>
                          <a:pt x="100" y="95"/>
                        </a:lnTo>
                        <a:lnTo>
                          <a:pt x="84" y="108"/>
                        </a:lnTo>
                        <a:lnTo>
                          <a:pt x="58" y="114"/>
                        </a:lnTo>
                        <a:lnTo>
                          <a:pt x="39" y="130"/>
                        </a:lnTo>
                        <a:lnTo>
                          <a:pt x="44" y="150"/>
                        </a:lnTo>
                        <a:lnTo>
                          <a:pt x="57" y="161"/>
                        </a:lnTo>
                        <a:lnTo>
                          <a:pt x="78" y="187"/>
                        </a:lnTo>
                        <a:lnTo>
                          <a:pt x="78" y="201"/>
                        </a:lnTo>
                        <a:lnTo>
                          <a:pt x="71" y="214"/>
                        </a:lnTo>
                        <a:lnTo>
                          <a:pt x="52" y="227"/>
                        </a:lnTo>
                        <a:lnTo>
                          <a:pt x="34" y="239"/>
                        </a:lnTo>
                        <a:lnTo>
                          <a:pt x="31" y="258"/>
                        </a:lnTo>
                        <a:lnTo>
                          <a:pt x="37" y="277"/>
                        </a:lnTo>
                        <a:lnTo>
                          <a:pt x="52" y="314"/>
                        </a:lnTo>
                        <a:lnTo>
                          <a:pt x="65" y="343"/>
                        </a:lnTo>
                        <a:lnTo>
                          <a:pt x="78" y="364"/>
                        </a:lnTo>
                        <a:lnTo>
                          <a:pt x="78" y="387"/>
                        </a:lnTo>
                        <a:lnTo>
                          <a:pt x="71" y="408"/>
                        </a:lnTo>
                        <a:lnTo>
                          <a:pt x="52" y="427"/>
                        </a:lnTo>
                        <a:lnTo>
                          <a:pt x="39" y="445"/>
                        </a:lnTo>
                        <a:lnTo>
                          <a:pt x="44" y="476"/>
                        </a:lnTo>
                        <a:lnTo>
                          <a:pt x="75" y="524"/>
                        </a:lnTo>
                        <a:lnTo>
                          <a:pt x="88" y="550"/>
                        </a:lnTo>
                        <a:lnTo>
                          <a:pt x="89" y="574"/>
                        </a:lnTo>
                        <a:lnTo>
                          <a:pt x="78" y="593"/>
                        </a:lnTo>
                        <a:lnTo>
                          <a:pt x="63" y="611"/>
                        </a:lnTo>
                        <a:lnTo>
                          <a:pt x="58" y="637"/>
                        </a:lnTo>
                        <a:lnTo>
                          <a:pt x="68" y="668"/>
                        </a:lnTo>
                        <a:lnTo>
                          <a:pt x="81" y="701"/>
                        </a:lnTo>
                        <a:lnTo>
                          <a:pt x="88" y="724"/>
                        </a:lnTo>
                        <a:lnTo>
                          <a:pt x="81" y="739"/>
                        </a:lnTo>
                        <a:lnTo>
                          <a:pt x="65" y="756"/>
                        </a:lnTo>
                        <a:lnTo>
                          <a:pt x="44" y="774"/>
                        </a:lnTo>
                        <a:lnTo>
                          <a:pt x="34" y="793"/>
                        </a:lnTo>
                        <a:lnTo>
                          <a:pt x="44" y="826"/>
                        </a:lnTo>
                        <a:lnTo>
                          <a:pt x="65" y="861"/>
                        </a:lnTo>
                        <a:lnTo>
                          <a:pt x="75" y="887"/>
                        </a:lnTo>
                        <a:lnTo>
                          <a:pt x="78" y="908"/>
                        </a:lnTo>
                        <a:lnTo>
                          <a:pt x="71" y="918"/>
                        </a:lnTo>
                        <a:lnTo>
                          <a:pt x="50" y="918"/>
                        </a:lnTo>
                        <a:lnTo>
                          <a:pt x="44" y="964"/>
                        </a:lnTo>
                        <a:lnTo>
                          <a:pt x="57" y="993"/>
                        </a:lnTo>
                        <a:lnTo>
                          <a:pt x="68" y="1014"/>
                        </a:lnTo>
                        <a:lnTo>
                          <a:pt x="71" y="1032"/>
                        </a:lnTo>
                        <a:lnTo>
                          <a:pt x="71" y="1050"/>
                        </a:lnTo>
                        <a:lnTo>
                          <a:pt x="50" y="1076"/>
                        </a:lnTo>
                        <a:lnTo>
                          <a:pt x="21" y="1112"/>
                        </a:lnTo>
                        <a:lnTo>
                          <a:pt x="2" y="1100"/>
                        </a:lnTo>
                        <a:lnTo>
                          <a:pt x="8" y="1071"/>
                        </a:lnTo>
                        <a:lnTo>
                          <a:pt x="37" y="1024"/>
                        </a:lnTo>
                        <a:lnTo>
                          <a:pt x="34" y="995"/>
                        </a:lnTo>
                        <a:lnTo>
                          <a:pt x="21" y="961"/>
                        </a:lnTo>
                        <a:lnTo>
                          <a:pt x="13" y="932"/>
                        </a:lnTo>
                        <a:lnTo>
                          <a:pt x="25" y="908"/>
                        </a:lnTo>
                        <a:lnTo>
                          <a:pt x="37" y="900"/>
                        </a:lnTo>
                        <a:lnTo>
                          <a:pt x="39" y="881"/>
                        </a:lnTo>
                        <a:lnTo>
                          <a:pt x="25" y="845"/>
                        </a:lnTo>
                        <a:lnTo>
                          <a:pt x="8" y="814"/>
                        </a:lnTo>
                        <a:lnTo>
                          <a:pt x="0" y="782"/>
                        </a:lnTo>
                        <a:lnTo>
                          <a:pt x="8" y="745"/>
                        </a:lnTo>
                        <a:lnTo>
                          <a:pt x="37" y="731"/>
                        </a:lnTo>
                        <a:lnTo>
                          <a:pt x="46" y="714"/>
                        </a:lnTo>
                        <a:lnTo>
                          <a:pt x="44" y="689"/>
                        </a:lnTo>
                        <a:lnTo>
                          <a:pt x="37" y="664"/>
                        </a:lnTo>
                        <a:lnTo>
                          <a:pt x="27" y="631"/>
                        </a:lnTo>
                        <a:lnTo>
                          <a:pt x="27" y="606"/>
                        </a:lnTo>
                        <a:lnTo>
                          <a:pt x="39" y="589"/>
                        </a:lnTo>
                        <a:lnTo>
                          <a:pt x="57" y="568"/>
                        </a:lnTo>
                        <a:lnTo>
                          <a:pt x="57" y="556"/>
                        </a:lnTo>
                        <a:lnTo>
                          <a:pt x="44" y="526"/>
                        </a:lnTo>
                        <a:lnTo>
                          <a:pt x="18" y="489"/>
                        </a:lnTo>
                        <a:lnTo>
                          <a:pt x="8" y="461"/>
                        </a:lnTo>
                        <a:lnTo>
                          <a:pt x="8" y="439"/>
                        </a:lnTo>
                        <a:lnTo>
                          <a:pt x="15" y="418"/>
                        </a:lnTo>
                        <a:lnTo>
                          <a:pt x="31" y="401"/>
                        </a:lnTo>
                        <a:lnTo>
                          <a:pt x="46" y="382"/>
                        </a:lnTo>
                        <a:lnTo>
                          <a:pt x="46" y="368"/>
                        </a:lnTo>
                        <a:lnTo>
                          <a:pt x="13" y="300"/>
                        </a:lnTo>
                        <a:lnTo>
                          <a:pt x="6" y="274"/>
                        </a:lnTo>
                        <a:lnTo>
                          <a:pt x="0" y="251"/>
                        </a:lnTo>
                        <a:lnTo>
                          <a:pt x="13" y="230"/>
                        </a:lnTo>
                        <a:lnTo>
                          <a:pt x="27" y="214"/>
                        </a:lnTo>
                        <a:lnTo>
                          <a:pt x="39" y="201"/>
                        </a:lnTo>
                        <a:lnTo>
                          <a:pt x="39" y="189"/>
                        </a:lnTo>
                        <a:lnTo>
                          <a:pt x="27" y="170"/>
                        </a:lnTo>
                        <a:lnTo>
                          <a:pt x="8" y="150"/>
                        </a:lnTo>
                        <a:lnTo>
                          <a:pt x="8" y="130"/>
                        </a:lnTo>
                        <a:lnTo>
                          <a:pt x="21" y="111"/>
                        </a:lnTo>
                        <a:lnTo>
                          <a:pt x="39" y="95"/>
                        </a:lnTo>
                        <a:lnTo>
                          <a:pt x="57" y="87"/>
                        </a:lnTo>
                        <a:lnTo>
                          <a:pt x="65" y="74"/>
                        </a:lnTo>
                        <a:lnTo>
                          <a:pt x="58" y="58"/>
                        </a:lnTo>
                        <a:lnTo>
                          <a:pt x="46" y="39"/>
                        </a:lnTo>
                        <a:lnTo>
                          <a:pt x="39" y="20"/>
                        </a:ln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 name="Freeform 454">
                    <a:extLst>
                      <a:ext uri="{FF2B5EF4-FFF2-40B4-BE49-F238E27FC236}">
                        <a16:creationId xmlns:a16="http://schemas.microsoft.com/office/drawing/2014/main" id="{254641B4-BED9-4B3B-B810-59F41DD240D9}"/>
                      </a:ext>
                    </a:extLst>
                  </p:cNvPr>
                  <p:cNvSpPr>
                    <a:spLocks/>
                  </p:cNvSpPr>
                  <p:nvPr/>
                </p:nvSpPr>
                <p:spPr bwMode="auto">
                  <a:xfrm>
                    <a:off x="4118" y="1129"/>
                    <a:ext cx="32" cy="300"/>
                  </a:xfrm>
                  <a:custGeom>
                    <a:avLst/>
                    <a:gdLst>
                      <a:gd name="T0" fmla="*/ 0 w 97"/>
                      <a:gd name="T1" fmla="*/ 0 h 900"/>
                      <a:gd name="T2" fmla="*/ 0 w 97"/>
                      <a:gd name="T3" fmla="*/ 0 h 900"/>
                      <a:gd name="T4" fmla="*/ 0 w 97"/>
                      <a:gd name="T5" fmla="*/ 0 h 900"/>
                      <a:gd name="T6" fmla="*/ 0 w 97"/>
                      <a:gd name="T7" fmla="*/ 0 h 900"/>
                      <a:gd name="T8" fmla="*/ 0 w 97"/>
                      <a:gd name="T9" fmla="*/ 0 h 900"/>
                      <a:gd name="T10" fmla="*/ 0 w 97"/>
                      <a:gd name="T11" fmla="*/ 0 h 900"/>
                      <a:gd name="T12" fmla="*/ 0 w 97"/>
                      <a:gd name="T13" fmla="*/ 0 h 900"/>
                      <a:gd name="T14" fmla="*/ 0 w 97"/>
                      <a:gd name="T15" fmla="*/ 0 h 900"/>
                      <a:gd name="T16" fmla="*/ 0 w 97"/>
                      <a:gd name="T17" fmla="*/ 0 h 900"/>
                      <a:gd name="T18" fmla="*/ 0 w 97"/>
                      <a:gd name="T19" fmla="*/ 0 h 900"/>
                      <a:gd name="T20" fmla="*/ 0 w 97"/>
                      <a:gd name="T21" fmla="*/ 0 h 900"/>
                      <a:gd name="T22" fmla="*/ 0 w 97"/>
                      <a:gd name="T23" fmla="*/ 0 h 900"/>
                      <a:gd name="T24" fmla="*/ 0 w 97"/>
                      <a:gd name="T25" fmla="*/ 0 h 900"/>
                      <a:gd name="T26" fmla="*/ 0 w 97"/>
                      <a:gd name="T27" fmla="*/ 0 h 900"/>
                      <a:gd name="T28" fmla="*/ 0 w 97"/>
                      <a:gd name="T29" fmla="*/ 0 h 900"/>
                      <a:gd name="T30" fmla="*/ 0 w 97"/>
                      <a:gd name="T31" fmla="*/ 0 h 900"/>
                      <a:gd name="T32" fmla="*/ 0 w 97"/>
                      <a:gd name="T33" fmla="*/ 0 h 900"/>
                      <a:gd name="T34" fmla="*/ 0 w 97"/>
                      <a:gd name="T35" fmla="*/ 0 h 900"/>
                      <a:gd name="T36" fmla="*/ 0 w 97"/>
                      <a:gd name="T37" fmla="*/ 0 h 900"/>
                      <a:gd name="T38" fmla="*/ 0 w 97"/>
                      <a:gd name="T39" fmla="*/ 0 h 900"/>
                      <a:gd name="T40" fmla="*/ 0 w 97"/>
                      <a:gd name="T41" fmla="*/ 0 h 900"/>
                      <a:gd name="T42" fmla="*/ 0 w 97"/>
                      <a:gd name="T43" fmla="*/ 0 h 900"/>
                      <a:gd name="T44" fmla="*/ 0 w 97"/>
                      <a:gd name="T45" fmla="*/ 0 h 900"/>
                      <a:gd name="T46" fmla="*/ 0 w 97"/>
                      <a:gd name="T47" fmla="*/ 0 h 900"/>
                      <a:gd name="T48" fmla="*/ 0 w 97"/>
                      <a:gd name="T49" fmla="*/ 0 h 900"/>
                      <a:gd name="T50" fmla="*/ 0 w 97"/>
                      <a:gd name="T51" fmla="*/ 0 h 900"/>
                      <a:gd name="T52" fmla="*/ 0 w 97"/>
                      <a:gd name="T53" fmla="*/ 0 h 900"/>
                      <a:gd name="T54" fmla="*/ 0 w 97"/>
                      <a:gd name="T55" fmla="*/ 0 h 900"/>
                      <a:gd name="T56" fmla="*/ 0 w 97"/>
                      <a:gd name="T57" fmla="*/ 0 h 900"/>
                      <a:gd name="T58" fmla="*/ 0 w 97"/>
                      <a:gd name="T59" fmla="*/ 0 h 900"/>
                      <a:gd name="T60" fmla="*/ 0 w 97"/>
                      <a:gd name="T61" fmla="*/ 0 h 900"/>
                      <a:gd name="T62" fmla="*/ 0 w 97"/>
                      <a:gd name="T63" fmla="*/ 0 h 900"/>
                      <a:gd name="T64" fmla="*/ 0 w 97"/>
                      <a:gd name="T65" fmla="*/ 0 h 900"/>
                      <a:gd name="T66" fmla="*/ 0 w 97"/>
                      <a:gd name="T67" fmla="*/ 0 h 9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7"/>
                      <a:gd name="T103" fmla="*/ 0 h 900"/>
                      <a:gd name="T104" fmla="*/ 97 w 97"/>
                      <a:gd name="T105" fmla="*/ 900 h 90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7" h="900">
                        <a:moveTo>
                          <a:pt x="74" y="0"/>
                        </a:moveTo>
                        <a:lnTo>
                          <a:pt x="87" y="24"/>
                        </a:lnTo>
                        <a:lnTo>
                          <a:pt x="97" y="68"/>
                        </a:lnTo>
                        <a:lnTo>
                          <a:pt x="92" y="87"/>
                        </a:lnTo>
                        <a:lnTo>
                          <a:pt x="66" y="100"/>
                        </a:lnTo>
                        <a:lnTo>
                          <a:pt x="50" y="112"/>
                        </a:lnTo>
                        <a:lnTo>
                          <a:pt x="50" y="147"/>
                        </a:lnTo>
                        <a:lnTo>
                          <a:pt x="62" y="181"/>
                        </a:lnTo>
                        <a:lnTo>
                          <a:pt x="79" y="204"/>
                        </a:lnTo>
                        <a:lnTo>
                          <a:pt x="81" y="247"/>
                        </a:lnTo>
                        <a:lnTo>
                          <a:pt x="72" y="262"/>
                        </a:lnTo>
                        <a:lnTo>
                          <a:pt x="56" y="281"/>
                        </a:lnTo>
                        <a:lnTo>
                          <a:pt x="53" y="310"/>
                        </a:lnTo>
                        <a:lnTo>
                          <a:pt x="62" y="337"/>
                        </a:lnTo>
                        <a:lnTo>
                          <a:pt x="74" y="360"/>
                        </a:lnTo>
                        <a:lnTo>
                          <a:pt x="81" y="397"/>
                        </a:lnTo>
                        <a:lnTo>
                          <a:pt x="81" y="418"/>
                        </a:lnTo>
                        <a:lnTo>
                          <a:pt x="68" y="442"/>
                        </a:lnTo>
                        <a:lnTo>
                          <a:pt x="47" y="462"/>
                        </a:lnTo>
                        <a:lnTo>
                          <a:pt x="47" y="481"/>
                        </a:lnTo>
                        <a:lnTo>
                          <a:pt x="53" y="537"/>
                        </a:lnTo>
                        <a:lnTo>
                          <a:pt x="74" y="560"/>
                        </a:lnTo>
                        <a:lnTo>
                          <a:pt x="87" y="584"/>
                        </a:lnTo>
                        <a:lnTo>
                          <a:pt x="81" y="612"/>
                        </a:lnTo>
                        <a:lnTo>
                          <a:pt x="50" y="631"/>
                        </a:lnTo>
                        <a:lnTo>
                          <a:pt x="35" y="650"/>
                        </a:lnTo>
                        <a:lnTo>
                          <a:pt x="31" y="684"/>
                        </a:lnTo>
                        <a:lnTo>
                          <a:pt x="47" y="729"/>
                        </a:lnTo>
                        <a:lnTo>
                          <a:pt x="60" y="773"/>
                        </a:lnTo>
                        <a:lnTo>
                          <a:pt x="60" y="797"/>
                        </a:lnTo>
                        <a:lnTo>
                          <a:pt x="53" y="831"/>
                        </a:lnTo>
                        <a:lnTo>
                          <a:pt x="35" y="837"/>
                        </a:lnTo>
                        <a:lnTo>
                          <a:pt x="23" y="862"/>
                        </a:lnTo>
                        <a:lnTo>
                          <a:pt x="23" y="891"/>
                        </a:lnTo>
                        <a:lnTo>
                          <a:pt x="0" y="900"/>
                        </a:lnTo>
                        <a:lnTo>
                          <a:pt x="10" y="868"/>
                        </a:lnTo>
                        <a:lnTo>
                          <a:pt x="29" y="831"/>
                        </a:lnTo>
                        <a:lnTo>
                          <a:pt x="35" y="805"/>
                        </a:lnTo>
                        <a:lnTo>
                          <a:pt x="35" y="755"/>
                        </a:lnTo>
                        <a:lnTo>
                          <a:pt x="23" y="712"/>
                        </a:lnTo>
                        <a:lnTo>
                          <a:pt x="18" y="679"/>
                        </a:lnTo>
                        <a:lnTo>
                          <a:pt x="16" y="644"/>
                        </a:lnTo>
                        <a:lnTo>
                          <a:pt x="37" y="616"/>
                        </a:lnTo>
                        <a:lnTo>
                          <a:pt x="50" y="597"/>
                        </a:lnTo>
                        <a:lnTo>
                          <a:pt x="42" y="560"/>
                        </a:lnTo>
                        <a:lnTo>
                          <a:pt x="23" y="531"/>
                        </a:lnTo>
                        <a:lnTo>
                          <a:pt x="18" y="505"/>
                        </a:lnTo>
                        <a:lnTo>
                          <a:pt x="16" y="468"/>
                        </a:lnTo>
                        <a:lnTo>
                          <a:pt x="24" y="444"/>
                        </a:lnTo>
                        <a:lnTo>
                          <a:pt x="42" y="418"/>
                        </a:lnTo>
                        <a:lnTo>
                          <a:pt x="53" y="400"/>
                        </a:lnTo>
                        <a:lnTo>
                          <a:pt x="53" y="381"/>
                        </a:lnTo>
                        <a:lnTo>
                          <a:pt x="42" y="360"/>
                        </a:lnTo>
                        <a:lnTo>
                          <a:pt x="29" y="318"/>
                        </a:lnTo>
                        <a:lnTo>
                          <a:pt x="29" y="292"/>
                        </a:lnTo>
                        <a:lnTo>
                          <a:pt x="35" y="266"/>
                        </a:lnTo>
                        <a:lnTo>
                          <a:pt x="47" y="247"/>
                        </a:lnTo>
                        <a:lnTo>
                          <a:pt x="50" y="229"/>
                        </a:lnTo>
                        <a:lnTo>
                          <a:pt x="47" y="205"/>
                        </a:lnTo>
                        <a:lnTo>
                          <a:pt x="31" y="173"/>
                        </a:lnTo>
                        <a:lnTo>
                          <a:pt x="23" y="150"/>
                        </a:lnTo>
                        <a:lnTo>
                          <a:pt x="24" y="110"/>
                        </a:lnTo>
                        <a:lnTo>
                          <a:pt x="37" y="94"/>
                        </a:lnTo>
                        <a:lnTo>
                          <a:pt x="53" y="68"/>
                        </a:lnTo>
                        <a:lnTo>
                          <a:pt x="62" y="47"/>
                        </a:lnTo>
                        <a:lnTo>
                          <a:pt x="56" y="29"/>
                        </a:lnTo>
                        <a:lnTo>
                          <a:pt x="60" y="10"/>
                        </a:lnTo>
                        <a:lnTo>
                          <a:pt x="7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 name="Freeform 455">
                    <a:extLst>
                      <a:ext uri="{FF2B5EF4-FFF2-40B4-BE49-F238E27FC236}">
                        <a16:creationId xmlns:a16="http://schemas.microsoft.com/office/drawing/2014/main" id="{38DBDE82-3971-41D5-A93C-0E265DFCBF68}"/>
                      </a:ext>
                    </a:extLst>
                  </p:cNvPr>
                  <p:cNvSpPr>
                    <a:spLocks/>
                  </p:cNvSpPr>
                  <p:nvPr/>
                </p:nvSpPr>
                <p:spPr bwMode="auto">
                  <a:xfrm>
                    <a:off x="4065" y="1093"/>
                    <a:ext cx="75" cy="65"/>
                  </a:xfrm>
                  <a:custGeom>
                    <a:avLst/>
                    <a:gdLst>
                      <a:gd name="T0" fmla="*/ 0 w 225"/>
                      <a:gd name="T1" fmla="*/ 0 h 193"/>
                      <a:gd name="T2" fmla="*/ 0 w 225"/>
                      <a:gd name="T3" fmla="*/ 0 h 193"/>
                      <a:gd name="T4" fmla="*/ 0 w 225"/>
                      <a:gd name="T5" fmla="*/ 0 h 193"/>
                      <a:gd name="T6" fmla="*/ 0 w 225"/>
                      <a:gd name="T7" fmla="*/ 0 h 193"/>
                      <a:gd name="T8" fmla="*/ 0 w 225"/>
                      <a:gd name="T9" fmla="*/ 0 h 193"/>
                      <a:gd name="T10" fmla="*/ 0 w 225"/>
                      <a:gd name="T11" fmla="*/ 0 h 193"/>
                      <a:gd name="T12" fmla="*/ 0 w 225"/>
                      <a:gd name="T13" fmla="*/ 0 h 193"/>
                      <a:gd name="T14" fmla="*/ 0 w 225"/>
                      <a:gd name="T15" fmla="*/ 0 h 193"/>
                      <a:gd name="T16" fmla="*/ 0 w 225"/>
                      <a:gd name="T17" fmla="*/ 0 h 1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5"/>
                      <a:gd name="T28" fmla="*/ 0 h 193"/>
                      <a:gd name="T29" fmla="*/ 225 w 225"/>
                      <a:gd name="T30" fmla="*/ 193 h 19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5" h="193">
                        <a:moveTo>
                          <a:pt x="225" y="156"/>
                        </a:moveTo>
                        <a:lnTo>
                          <a:pt x="156" y="100"/>
                        </a:lnTo>
                        <a:lnTo>
                          <a:pt x="99" y="50"/>
                        </a:lnTo>
                        <a:lnTo>
                          <a:pt x="48" y="0"/>
                        </a:lnTo>
                        <a:lnTo>
                          <a:pt x="0" y="0"/>
                        </a:lnTo>
                        <a:lnTo>
                          <a:pt x="112" y="81"/>
                        </a:lnTo>
                        <a:lnTo>
                          <a:pt x="166" y="130"/>
                        </a:lnTo>
                        <a:lnTo>
                          <a:pt x="212" y="193"/>
                        </a:lnTo>
                        <a:lnTo>
                          <a:pt x="225"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 name="Freeform 456">
                    <a:extLst>
                      <a:ext uri="{FF2B5EF4-FFF2-40B4-BE49-F238E27FC236}">
                        <a16:creationId xmlns:a16="http://schemas.microsoft.com/office/drawing/2014/main" id="{13B24432-E7E3-438B-9471-D85F50E45C13}"/>
                      </a:ext>
                    </a:extLst>
                  </p:cNvPr>
                  <p:cNvSpPr>
                    <a:spLocks/>
                  </p:cNvSpPr>
                  <p:nvPr/>
                </p:nvSpPr>
                <p:spPr bwMode="auto">
                  <a:xfrm>
                    <a:off x="4065" y="1130"/>
                    <a:ext cx="65" cy="53"/>
                  </a:xfrm>
                  <a:custGeom>
                    <a:avLst/>
                    <a:gdLst>
                      <a:gd name="T0" fmla="*/ 0 w 195"/>
                      <a:gd name="T1" fmla="*/ 0 h 159"/>
                      <a:gd name="T2" fmla="*/ 0 w 195"/>
                      <a:gd name="T3" fmla="*/ 0 h 159"/>
                      <a:gd name="T4" fmla="*/ 0 w 195"/>
                      <a:gd name="T5" fmla="*/ 0 h 159"/>
                      <a:gd name="T6" fmla="*/ 0 w 195"/>
                      <a:gd name="T7" fmla="*/ 0 h 159"/>
                      <a:gd name="T8" fmla="*/ 0 w 195"/>
                      <a:gd name="T9" fmla="*/ 0 h 159"/>
                      <a:gd name="T10" fmla="*/ 0 w 195"/>
                      <a:gd name="T11" fmla="*/ 0 h 159"/>
                      <a:gd name="T12" fmla="*/ 0 w 195"/>
                      <a:gd name="T13" fmla="*/ 0 h 159"/>
                      <a:gd name="T14" fmla="*/ 0 w 195"/>
                      <a:gd name="T15" fmla="*/ 0 h 159"/>
                      <a:gd name="T16" fmla="*/ 0 w 195"/>
                      <a:gd name="T17" fmla="*/ 0 h 159"/>
                      <a:gd name="T18" fmla="*/ 0 w 195"/>
                      <a:gd name="T19" fmla="*/ 0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5"/>
                      <a:gd name="T31" fmla="*/ 0 h 159"/>
                      <a:gd name="T32" fmla="*/ 195 w 195"/>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5" h="159">
                        <a:moveTo>
                          <a:pt x="195" y="100"/>
                        </a:moveTo>
                        <a:lnTo>
                          <a:pt x="144" y="82"/>
                        </a:lnTo>
                        <a:lnTo>
                          <a:pt x="107" y="50"/>
                        </a:lnTo>
                        <a:lnTo>
                          <a:pt x="39" y="0"/>
                        </a:lnTo>
                        <a:lnTo>
                          <a:pt x="0" y="0"/>
                        </a:lnTo>
                        <a:lnTo>
                          <a:pt x="89" y="50"/>
                        </a:lnTo>
                        <a:lnTo>
                          <a:pt x="122" y="84"/>
                        </a:lnTo>
                        <a:lnTo>
                          <a:pt x="195" y="159"/>
                        </a:lnTo>
                        <a:lnTo>
                          <a:pt x="191" y="113"/>
                        </a:lnTo>
                        <a:lnTo>
                          <a:pt x="195"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 name="Freeform 457">
                    <a:extLst>
                      <a:ext uri="{FF2B5EF4-FFF2-40B4-BE49-F238E27FC236}">
                        <a16:creationId xmlns:a16="http://schemas.microsoft.com/office/drawing/2014/main" id="{2AC1785E-EC45-45C4-9702-2EEF14F7E432}"/>
                      </a:ext>
                    </a:extLst>
                  </p:cNvPr>
                  <p:cNvSpPr>
                    <a:spLocks/>
                  </p:cNvSpPr>
                  <p:nvPr/>
                </p:nvSpPr>
                <p:spPr bwMode="auto">
                  <a:xfrm>
                    <a:off x="4055" y="1161"/>
                    <a:ext cx="76" cy="83"/>
                  </a:xfrm>
                  <a:custGeom>
                    <a:avLst/>
                    <a:gdLst>
                      <a:gd name="T0" fmla="*/ 0 w 229"/>
                      <a:gd name="T1" fmla="*/ 0 h 247"/>
                      <a:gd name="T2" fmla="*/ 0 w 229"/>
                      <a:gd name="T3" fmla="*/ 0 h 247"/>
                      <a:gd name="T4" fmla="*/ 0 w 229"/>
                      <a:gd name="T5" fmla="*/ 0 h 247"/>
                      <a:gd name="T6" fmla="*/ 0 w 229"/>
                      <a:gd name="T7" fmla="*/ 0 h 247"/>
                      <a:gd name="T8" fmla="*/ 0 w 229"/>
                      <a:gd name="T9" fmla="*/ 0 h 247"/>
                      <a:gd name="T10" fmla="*/ 0 w 229"/>
                      <a:gd name="T11" fmla="*/ 0 h 247"/>
                      <a:gd name="T12" fmla="*/ 0 w 229"/>
                      <a:gd name="T13" fmla="*/ 0 h 247"/>
                      <a:gd name="T14" fmla="*/ 0 w 229"/>
                      <a:gd name="T15" fmla="*/ 0 h 247"/>
                      <a:gd name="T16" fmla="*/ 0 w 229"/>
                      <a:gd name="T17" fmla="*/ 0 h 247"/>
                      <a:gd name="T18" fmla="*/ 0 w 229"/>
                      <a:gd name="T19" fmla="*/ 0 h 247"/>
                      <a:gd name="T20" fmla="*/ 0 w 229"/>
                      <a:gd name="T21" fmla="*/ 0 h 247"/>
                      <a:gd name="T22" fmla="*/ 0 w 229"/>
                      <a:gd name="T23" fmla="*/ 0 h 247"/>
                      <a:gd name="T24" fmla="*/ 0 w 229"/>
                      <a:gd name="T25" fmla="*/ 0 h 247"/>
                      <a:gd name="T26" fmla="*/ 0 w 229"/>
                      <a:gd name="T27" fmla="*/ 0 h 2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9"/>
                      <a:gd name="T43" fmla="*/ 0 h 247"/>
                      <a:gd name="T44" fmla="*/ 229 w 229"/>
                      <a:gd name="T45" fmla="*/ 247 h 24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9" h="247">
                        <a:moveTo>
                          <a:pt x="225" y="184"/>
                        </a:moveTo>
                        <a:lnTo>
                          <a:pt x="162" y="128"/>
                        </a:lnTo>
                        <a:lnTo>
                          <a:pt x="137" y="90"/>
                        </a:lnTo>
                        <a:lnTo>
                          <a:pt x="87" y="53"/>
                        </a:lnTo>
                        <a:lnTo>
                          <a:pt x="43" y="19"/>
                        </a:lnTo>
                        <a:lnTo>
                          <a:pt x="12" y="0"/>
                        </a:lnTo>
                        <a:lnTo>
                          <a:pt x="0" y="0"/>
                        </a:lnTo>
                        <a:lnTo>
                          <a:pt x="0" y="19"/>
                        </a:lnTo>
                        <a:lnTo>
                          <a:pt x="37" y="45"/>
                        </a:lnTo>
                        <a:lnTo>
                          <a:pt x="106" y="88"/>
                        </a:lnTo>
                        <a:lnTo>
                          <a:pt x="156" y="139"/>
                        </a:lnTo>
                        <a:lnTo>
                          <a:pt x="191" y="195"/>
                        </a:lnTo>
                        <a:lnTo>
                          <a:pt x="229" y="247"/>
                        </a:lnTo>
                        <a:lnTo>
                          <a:pt x="225" y="1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 name="Freeform 458">
                    <a:extLst>
                      <a:ext uri="{FF2B5EF4-FFF2-40B4-BE49-F238E27FC236}">
                        <a16:creationId xmlns:a16="http://schemas.microsoft.com/office/drawing/2014/main" id="{D4635BCE-C789-4A6A-A9BC-0824DC88E639}"/>
                      </a:ext>
                    </a:extLst>
                  </p:cNvPr>
                  <p:cNvSpPr>
                    <a:spLocks/>
                  </p:cNvSpPr>
                  <p:nvPr/>
                </p:nvSpPr>
                <p:spPr bwMode="auto">
                  <a:xfrm>
                    <a:off x="4062" y="1229"/>
                    <a:ext cx="60" cy="48"/>
                  </a:xfrm>
                  <a:custGeom>
                    <a:avLst/>
                    <a:gdLst>
                      <a:gd name="T0" fmla="*/ 0 w 178"/>
                      <a:gd name="T1" fmla="*/ 0 h 144"/>
                      <a:gd name="T2" fmla="*/ 0 w 178"/>
                      <a:gd name="T3" fmla="*/ 0 h 144"/>
                      <a:gd name="T4" fmla="*/ 0 w 178"/>
                      <a:gd name="T5" fmla="*/ 0 h 144"/>
                      <a:gd name="T6" fmla="*/ 0 w 178"/>
                      <a:gd name="T7" fmla="*/ 0 h 144"/>
                      <a:gd name="T8" fmla="*/ 0 w 178"/>
                      <a:gd name="T9" fmla="*/ 0 h 144"/>
                      <a:gd name="T10" fmla="*/ 0 w 178"/>
                      <a:gd name="T11" fmla="*/ 0 h 144"/>
                      <a:gd name="T12" fmla="*/ 0 w 178"/>
                      <a:gd name="T13" fmla="*/ 0 h 144"/>
                      <a:gd name="T14" fmla="*/ 0 w 178"/>
                      <a:gd name="T15" fmla="*/ 0 h 144"/>
                      <a:gd name="T16" fmla="*/ 0 w 178"/>
                      <a:gd name="T17" fmla="*/ 0 h 144"/>
                      <a:gd name="T18" fmla="*/ 0 w 178"/>
                      <a:gd name="T19" fmla="*/ 0 h 144"/>
                      <a:gd name="T20" fmla="*/ 0 w 178"/>
                      <a:gd name="T21" fmla="*/ 0 h 144"/>
                      <a:gd name="T22" fmla="*/ 0 w 178"/>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8"/>
                      <a:gd name="T37" fmla="*/ 0 h 144"/>
                      <a:gd name="T38" fmla="*/ 178 w 178"/>
                      <a:gd name="T39" fmla="*/ 144 h 1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8" h="144">
                        <a:moveTo>
                          <a:pt x="178" y="118"/>
                        </a:moveTo>
                        <a:lnTo>
                          <a:pt x="128" y="65"/>
                        </a:lnTo>
                        <a:lnTo>
                          <a:pt x="76" y="31"/>
                        </a:lnTo>
                        <a:lnTo>
                          <a:pt x="32" y="8"/>
                        </a:lnTo>
                        <a:lnTo>
                          <a:pt x="0" y="0"/>
                        </a:lnTo>
                        <a:lnTo>
                          <a:pt x="20" y="31"/>
                        </a:lnTo>
                        <a:lnTo>
                          <a:pt x="76" y="62"/>
                        </a:lnTo>
                        <a:lnTo>
                          <a:pt x="120" y="108"/>
                        </a:lnTo>
                        <a:lnTo>
                          <a:pt x="141" y="138"/>
                        </a:lnTo>
                        <a:lnTo>
                          <a:pt x="160" y="144"/>
                        </a:lnTo>
                        <a:lnTo>
                          <a:pt x="177" y="133"/>
                        </a:lnTo>
                        <a:lnTo>
                          <a:pt x="178"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 name="Freeform 459">
                    <a:extLst>
                      <a:ext uri="{FF2B5EF4-FFF2-40B4-BE49-F238E27FC236}">
                        <a16:creationId xmlns:a16="http://schemas.microsoft.com/office/drawing/2014/main" id="{AD10BAB3-14D3-44D4-8C8C-A084F8281178}"/>
                      </a:ext>
                    </a:extLst>
                  </p:cNvPr>
                  <p:cNvSpPr>
                    <a:spLocks/>
                  </p:cNvSpPr>
                  <p:nvPr/>
                </p:nvSpPr>
                <p:spPr bwMode="auto">
                  <a:xfrm>
                    <a:off x="4055" y="1262"/>
                    <a:ext cx="66" cy="60"/>
                  </a:xfrm>
                  <a:custGeom>
                    <a:avLst/>
                    <a:gdLst>
                      <a:gd name="T0" fmla="*/ 0 w 197"/>
                      <a:gd name="T1" fmla="*/ 0 h 179"/>
                      <a:gd name="T2" fmla="*/ 0 w 197"/>
                      <a:gd name="T3" fmla="*/ 0 h 179"/>
                      <a:gd name="T4" fmla="*/ 0 w 197"/>
                      <a:gd name="T5" fmla="*/ 0 h 179"/>
                      <a:gd name="T6" fmla="*/ 0 w 197"/>
                      <a:gd name="T7" fmla="*/ 0 h 179"/>
                      <a:gd name="T8" fmla="*/ 0 w 197"/>
                      <a:gd name="T9" fmla="*/ 0 h 179"/>
                      <a:gd name="T10" fmla="*/ 0 w 197"/>
                      <a:gd name="T11" fmla="*/ 0 h 179"/>
                      <a:gd name="T12" fmla="*/ 0 w 197"/>
                      <a:gd name="T13" fmla="*/ 0 h 179"/>
                      <a:gd name="T14" fmla="*/ 0 w 197"/>
                      <a:gd name="T15" fmla="*/ 0 h 179"/>
                      <a:gd name="T16" fmla="*/ 0 w 197"/>
                      <a:gd name="T17" fmla="*/ 0 h 179"/>
                      <a:gd name="T18" fmla="*/ 0 w 197"/>
                      <a:gd name="T19" fmla="*/ 0 h 179"/>
                      <a:gd name="T20" fmla="*/ 0 w 197"/>
                      <a:gd name="T21" fmla="*/ 0 h 179"/>
                      <a:gd name="T22" fmla="*/ 0 w 197"/>
                      <a:gd name="T23" fmla="*/ 0 h 1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7"/>
                      <a:gd name="T37" fmla="*/ 0 h 179"/>
                      <a:gd name="T38" fmla="*/ 197 w 197"/>
                      <a:gd name="T39" fmla="*/ 179 h 1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7" h="179">
                        <a:moveTo>
                          <a:pt x="197" y="166"/>
                        </a:moveTo>
                        <a:lnTo>
                          <a:pt x="146" y="112"/>
                        </a:lnTo>
                        <a:lnTo>
                          <a:pt x="83" y="47"/>
                        </a:lnTo>
                        <a:lnTo>
                          <a:pt x="46" y="16"/>
                        </a:lnTo>
                        <a:lnTo>
                          <a:pt x="17" y="0"/>
                        </a:lnTo>
                        <a:lnTo>
                          <a:pt x="0" y="10"/>
                        </a:lnTo>
                        <a:lnTo>
                          <a:pt x="33" y="37"/>
                        </a:lnTo>
                        <a:lnTo>
                          <a:pt x="90" y="94"/>
                        </a:lnTo>
                        <a:lnTo>
                          <a:pt x="142" y="150"/>
                        </a:lnTo>
                        <a:lnTo>
                          <a:pt x="177" y="179"/>
                        </a:lnTo>
                        <a:lnTo>
                          <a:pt x="186" y="179"/>
                        </a:lnTo>
                        <a:lnTo>
                          <a:pt x="197" y="1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 name="Freeform 460">
                    <a:extLst>
                      <a:ext uri="{FF2B5EF4-FFF2-40B4-BE49-F238E27FC236}">
                        <a16:creationId xmlns:a16="http://schemas.microsoft.com/office/drawing/2014/main" id="{9CC3C6B8-8A35-4480-B06F-4FEFBA24DB18}"/>
                      </a:ext>
                    </a:extLst>
                  </p:cNvPr>
                  <p:cNvSpPr>
                    <a:spLocks/>
                  </p:cNvSpPr>
                  <p:nvPr/>
                </p:nvSpPr>
                <p:spPr bwMode="auto">
                  <a:xfrm>
                    <a:off x="4063" y="1312"/>
                    <a:ext cx="46" cy="47"/>
                  </a:xfrm>
                  <a:custGeom>
                    <a:avLst/>
                    <a:gdLst>
                      <a:gd name="T0" fmla="*/ 0 w 139"/>
                      <a:gd name="T1" fmla="*/ 0 h 141"/>
                      <a:gd name="T2" fmla="*/ 0 w 139"/>
                      <a:gd name="T3" fmla="*/ 0 h 141"/>
                      <a:gd name="T4" fmla="*/ 0 w 139"/>
                      <a:gd name="T5" fmla="*/ 0 h 141"/>
                      <a:gd name="T6" fmla="*/ 0 w 139"/>
                      <a:gd name="T7" fmla="*/ 0 h 141"/>
                      <a:gd name="T8" fmla="*/ 0 w 139"/>
                      <a:gd name="T9" fmla="*/ 0 h 141"/>
                      <a:gd name="T10" fmla="*/ 0 w 139"/>
                      <a:gd name="T11" fmla="*/ 0 h 141"/>
                      <a:gd name="T12" fmla="*/ 0 w 139"/>
                      <a:gd name="T13" fmla="*/ 0 h 141"/>
                      <a:gd name="T14" fmla="*/ 0 w 139"/>
                      <a:gd name="T15" fmla="*/ 0 h 141"/>
                      <a:gd name="T16" fmla="*/ 0 w 139"/>
                      <a:gd name="T17" fmla="*/ 0 h 1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41"/>
                      <a:gd name="T29" fmla="*/ 139 w 139"/>
                      <a:gd name="T30" fmla="*/ 141 h 1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41">
                        <a:moveTo>
                          <a:pt x="137" y="118"/>
                        </a:moveTo>
                        <a:lnTo>
                          <a:pt x="80" y="36"/>
                        </a:lnTo>
                        <a:lnTo>
                          <a:pt x="25" y="4"/>
                        </a:lnTo>
                        <a:lnTo>
                          <a:pt x="0" y="0"/>
                        </a:lnTo>
                        <a:lnTo>
                          <a:pt x="6" y="16"/>
                        </a:lnTo>
                        <a:lnTo>
                          <a:pt x="69" y="62"/>
                        </a:lnTo>
                        <a:lnTo>
                          <a:pt x="130" y="136"/>
                        </a:lnTo>
                        <a:lnTo>
                          <a:pt x="139" y="141"/>
                        </a:lnTo>
                        <a:lnTo>
                          <a:pt x="137"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 name="Freeform 461">
                    <a:extLst>
                      <a:ext uri="{FF2B5EF4-FFF2-40B4-BE49-F238E27FC236}">
                        <a16:creationId xmlns:a16="http://schemas.microsoft.com/office/drawing/2014/main" id="{F33F8CCA-7E5E-4830-A899-F708A2FCB447}"/>
                      </a:ext>
                    </a:extLst>
                  </p:cNvPr>
                  <p:cNvSpPr>
                    <a:spLocks/>
                  </p:cNvSpPr>
                  <p:nvPr/>
                </p:nvSpPr>
                <p:spPr bwMode="auto">
                  <a:xfrm>
                    <a:off x="4065" y="1358"/>
                    <a:ext cx="31" cy="36"/>
                  </a:xfrm>
                  <a:custGeom>
                    <a:avLst/>
                    <a:gdLst>
                      <a:gd name="T0" fmla="*/ 0 w 93"/>
                      <a:gd name="T1" fmla="*/ 0 h 107"/>
                      <a:gd name="T2" fmla="*/ 0 w 93"/>
                      <a:gd name="T3" fmla="*/ 0 h 107"/>
                      <a:gd name="T4" fmla="*/ 0 w 93"/>
                      <a:gd name="T5" fmla="*/ 0 h 107"/>
                      <a:gd name="T6" fmla="*/ 0 w 93"/>
                      <a:gd name="T7" fmla="*/ 0 h 107"/>
                      <a:gd name="T8" fmla="*/ 0 w 93"/>
                      <a:gd name="T9" fmla="*/ 0 h 107"/>
                      <a:gd name="T10" fmla="*/ 0 w 93"/>
                      <a:gd name="T11" fmla="*/ 0 h 107"/>
                      <a:gd name="T12" fmla="*/ 0 w 93"/>
                      <a:gd name="T13" fmla="*/ 0 h 107"/>
                      <a:gd name="T14" fmla="*/ 0 w 93"/>
                      <a:gd name="T15" fmla="*/ 0 h 107"/>
                      <a:gd name="T16" fmla="*/ 0 w 93"/>
                      <a:gd name="T17" fmla="*/ 0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3"/>
                      <a:gd name="T28" fmla="*/ 0 h 107"/>
                      <a:gd name="T29" fmla="*/ 93 w 93"/>
                      <a:gd name="T30" fmla="*/ 107 h 1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3" h="107">
                        <a:moveTo>
                          <a:pt x="89" y="81"/>
                        </a:moveTo>
                        <a:lnTo>
                          <a:pt x="43" y="19"/>
                        </a:lnTo>
                        <a:lnTo>
                          <a:pt x="3" y="0"/>
                        </a:lnTo>
                        <a:lnTo>
                          <a:pt x="0" y="19"/>
                        </a:lnTo>
                        <a:lnTo>
                          <a:pt x="19" y="50"/>
                        </a:lnTo>
                        <a:lnTo>
                          <a:pt x="69" y="92"/>
                        </a:lnTo>
                        <a:lnTo>
                          <a:pt x="83" y="107"/>
                        </a:lnTo>
                        <a:lnTo>
                          <a:pt x="93" y="100"/>
                        </a:lnTo>
                        <a:lnTo>
                          <a:pt x="89"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 name="Freeform 462">
                    <a:extLst>
                      <a:ext uri="{FF2B5EF4-FFF2-40B4-BE49-F238E27FC236}">
                        <a16:creationId xmlns:a16="http://schemas.microsoft.com/office/drawing/2014/main" id="{7B8C2B76-D7E4-4199-AFF4-88C171ACFD5A}"/>
                      </a:ext>
                    </a:extLst>
                  </p:cNvPr>
                  <p:cNvSpPr>
                    <a:spLocks/>
                  </p:cNvSpPr>
                  <p:nvPr/>
                </p:nvSpPr>
                <p:spPr bwMode="auto">
                  <a:xfrm>
                    <a:off x="4067" y="1405"/>
                    <a:ext cx="40" cy="41"/>
                  </a:xfrm>
                  <a:custGeom>
                    <a:avLst/>
                    <a:gdLst>
                      <a:gd name="T0" fmla="*/ 0 w 119"/>
                      <a:gd name="T1" fmla="*/ 0 h 121"/>
                      <a:gd name="T2" fmla="*/ 0 w 119"/>
                      <a:gd name="T3" fmla="*/ 0 h 121"/>
                      <a:gd name="T4" fmla="*/ 0 w 119"/>
                      <a:gd name="T5" fmla="*/ 0 h 121"/>
                      <a:gd name="T6" fmla="*/ 0 w 119"/>
                      <a:gd name="T7" fmla="*/ 0 h 121"/>
                      <a:gd name="T8" fmla="*/ 0 w 119"/>
                      <a:gd name="T9" fmla="*/ 0 h 121"/>
                      <a:gd name="T10" fmla="*/ 0 w 119"/>
                      <a:gd name="T11" fmla="*/ 0 h 121"/>
                      <a:gd name="T12" fmla="*/ 0 w 119"/>
                      <a:gd name="T13" fmla="*/ 0 h 121"/>
                      <a:gd name="T14" fmla="*/ 0 w 119"/>
                      <a:gd name="T15" fmla="*/ 0 h 121"/>
                      <a:gd name="T16" fmla="*/ 0 w 119"/>
                      <a:gd name="T17" fmla="*/ 0 h 1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9"/>
                      <a:gd name="T28" fmla="*/ 0 h 121"/>
                      <a:gd name="T29" fmla="*/ 119 w 119"/>
                      <a:gd name="T30" fmla="*/ 121 h 1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9" h="121">
                        <a:moveTo>
                          <a:pt x="119" y="121"/>
                        </a:moveTo>
                        <a:lnTo>
                          <a:pt x="103" y="102"/>
                        </a:lnTo>
                        <a:lnTo>
                          <a:pt x="69" y="52"/>
                        </a:lnTo>
                        <a:lnTo>
                          <a:pt x="21" y="0"/>
                        </a:lnTo>
                        <a:lnTo>
                          <a:pt x="0" y="0"/>
                        </a:lnTo>
                        <a:lnTo>
                          <a:pt x="8" y="18"/>
                        </a:lnTo>
                        <a:lnTo>
                          <a:pt x="46" y="68"/>
                        </a:lnTo>
                        <a:lnTo>
                          <a:pt x="83" y="118"/>
                        </a:lnTo>
                        <a:lnTo>
                          <a:pt x="119" y="1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 name="Freeform 463">
                    <a:extLst>
                      <a:ext uri="{FF2B5EF4-FFF2-40B4-BE49-F238E27FC236}">
                        <a16:creationId xmlns:a16="http://schemas.microsoft.com/office/drawing/2014/main" id="{1B2B68D3-0BEC-4F84-81EF-A654678D106F}"/>
                      </a:ext>
                    </a:extLst>
                  </p:cNvPr>
                  <p:cNvSpPr>
                    <a:spLocks/>
                  </p:cNvSpPr>
                  <p:nvPr/>
                </p:nvSpPr>
                <p:spPr bwMode="auto">
                  <a:xfrm>
                    <a:off x="4121" y="1070"/>
                    <a:ext cx="121" cy="448"/>
                  </a:xfrm>
                  <a:custGeom>
                    <a:avLst/>
                    <a:gdLst>
                      <a:gd name="T0" fmla="*/ 0 w 363"/>
                      <a:gd name="T1" fmla="*/ 0 h 1345"/>
                      <a:gd name="T2" fmla="*/ 0 w 363"/>
                      <a:gd name="T3" fmla="*/ 0 h 1345"/>
                      <a:gd name="T4" fmla="*/ 0 w 363"/>
                      <a:gd name="T5" fmla="*/ 0 h 1345"/>
                      <a:gd name="T6" fmla="*/ 0 w 363"/>
                      <a:gd name="T7" fmla="*/ 0 h 1345"/>
                      <a:gd name="T8" fmla="*/ 0 w 363"/>
                      <a:gd name="T9" fmla="*/ 0 h 1345"/>
                      <a:gd name="T10" fmla="*/ 0 w 363"/>
                      <a:gd name="T11" fmla="*/ 0 h 1345"/>
                      <a:gd name="T12" fmla="*/ 0 w 363"/>
                      <a:gd name="T13" fmla="*/ 0 h 1345"/>
                      <a:gd name="T14" fmla="*/ 0 w 363"/>
                      <a:gd name="T15" fmla="*/ 0 h 1345"/>
                      <a:gd name="T16" fmla="*/ 0 w 363"/>
                      <a:gd name="T17" fmla="*/ 0 h 1345"/>
                      <a:gd name="T18" fmla="*/ 0 w 363"/>
                      <a:gd name="T19" fmla="*/ 0 h 1345"/>
                      <a:gd name="T20" fmla="*/ 0 w 363"/>
                      <a:gd name="T21" fmla="*/ 0 h 1345"/>
                      <a:gd name="T22" fmla="*/ 0 w 363"/>
                      <a:gd name="T23" fmla="*/ 0 h 1345"/>
                      <a:gd name="T24" fmla="*/ 0 w 363"/>
                      <a:gd name="T25" fmla="*/ 0 h 1345"/>
                      <a:gd name="T26" fmla="*/ 0 w 363"/>
                      <a:gd name="T27" fmla="*/ 0 h 1345"/>
                      <a:gd name="T28" fmla="*/ 0 w 363"/>
                      <a:gd name="T29" fmla="*/ 0 h 1345"/>
                      <a:gd name="T30" fmla="*/ 0 w 363"/>
                      <a:gd name="T31" fmla="*/ 0 h 1345"/>
                      <a:gd name="T32" fmla="*/ 0 w 363"/>
                      <a:gd name="T33" fmla="*/ 0 h 1345"/>
                      <a:gd name="T34" fmla="*/ 0 w 363"/>
                      <a:gd name="T35" fmla="*/ 0 h 1345"/>
                      <a:gd name="T36" fmla="*/ 0 w 363"/>
                      <a:gd name="T37" fmla="*/ 0 h 1345"/>
                      <a:gd name="T38" fmla="*/ 0 w 363"/>
                      <a:gd name="T39" fmla="*/ 0 h 1345"/>
                      <a:gd name="T40" fmla="*/ 0 w 363"/>
                      <a:gd name="T41" fmla="*/ 0 h 1345"/>
                      <a:gd name="T42" fmla="*/ 0 w 363"/>
                      <a:gd name="T43" fmla="*/ 0 h 1345"/>
                      <a:gd name="T44" fmla="*/ 0 w 363"/>
                      <a:gd name="T45" fmla="*/ 0 h 1345"/>
                      <a:gd name="T46" fmla="*/ 0 w 363"/>
                      <a:gd name="T47" fmla="*/ 0 h 1345"/>
                      <a:gd name="T48" fmla="*/ 0 w 363"/>
                      <a:gd name="T49" fmla="*/ 0 h 1345"/>
                      <a:gd name="T50" fmla="*/ 0 w 363"/>
                      <a:gd name="T51" fmla="*/ 0 h 1345"/>
                      <a:gd name="T52" fmla="*/ 0 w 363"/>
                      <a:gd name="T53" fmla="*/ 0 h 1345"/>
                      <a:gd name="T54" fmla="*/ 0 w 363"/>
                      <a:gd name="T55" fmla="*/ 0 h 1345"/>
                      <a:gd name="T56" fmla="*/ 0 w 363"/>
                      <a:gd name="T57" fmla="*/ 0 h 1345"/>
                      <a:gd name="T58" fmla="*/ 0 w 363"/>
                      <a:gd name="T59" fmla="*/ 0 h 1345"/>
                      <a:gd name="T60" fmla="*/ 0 w 363"/>
                      <a:gd name="T61" fmla="*/ 0 h 1345"/>
                      <a:gd name="T62" fmla="*/ 0 w 363"/>
                      <a:gd name="T63" fmla="*/ 0 h 1345"/>
                      <a:gd name="T64" fmla="*/ 0 w 363"/>
                      <a:gd name="T65" fmla="*/ 0 h 1345"/>
                      <a:gd name="T66" fmla="*/ 0 w 363"/>
                      <a:gd name="T67" fmla="*/ 0 h 1345"/>
                      <a:gd name="T68" fmla="*/ 0 w 363"/>
                      <a:gd name="T69" fmla="*/ 0 h 1345"/>
                      <a:gd name="T70" fmla="*/ 0 w 363"/>
                      <a:gd name="T71" fmla="*/ 0 h 1345"/>
                      <a:gd name="T72" fmla="*/ 0 w 363"/>
                      <a:gd name="T73" fmla="*/ 0 h 1345"/>
                      <a:gd name="T74" fmla="*/ 0 w 363"/>
                      <a:gd name="T75" fmla="*/ 0 h 1345"/>
                      <a:gd name="T76" fmla="*/ 0 w 363"/>
                      <a:gd name="T77" fmla="*/ 0 h 1345"/>
                      <a:gd name="T78" fmla="*/ 0 w 363"/>
                      <a:gd name="T79" fmla="*/ 0 h 1345"/>
                      <a:gd name="T80" fmla="*/ 0 w 363"/>
                      <a:gd name="T81" fmla="*/ 0 h 1345"/>
                      <a:gd name="T82" fmla="*/ 0 w 363"/>
                      <a:gd name="T83" fmla="*/ 0 h 1345"/>
                      <a:gd name="T84" fmla="*/ 0 w 363"/>
                      <a:gd name="T85" fmla="*/ 0 h 1345"/>
                      <a:gd name="T86" fmla="*/ 0 w 363"/>
                      <a:gd name="T87" fmla="*/ 0 h 1345"/>
                      <a:gd name="T88" fmla="*/ 0 w 363"/>
                      <a:gd name="T89" fmla="*/ 0 h 1345"/>
                      <a:gd name="T90" fmla="*/ 0 w 363"/>
                      <a:gd name="T91" fmla="*/ 0 h 134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3"/>
                      <a:gd name="T139" fmla="*/ 0 h 1345"/>
                      <a:gd name="T140" fmla="*/ 363 w 363"/>
                      <a:gd name="T141" fmla="*/ 1345 h 134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3" h="1345">
                        <a:moveTo>
                          <a:pt x="65" y="127"/>
                        </a:moveTo>
                        <a:lnTo>
                          <a:pt x="52" y="164"/>
                        </a:lnTo>
                        <a:lnTo>
                          <a:pt x="63" y="201"/>
                        </a:lnTo>
                        <a:lnTo>
                          <a:pt x="65" y="238"/>
                        </a:lnTo>
                        <a:lnTo>
                          <a:pt x="52" y="262"/>
                        </a:lnTo>
                        <a:lnTo>
                          <a:pt x="34" y="288"/>
                        </a:lnTo>
                        <a:lnTo>
                          <a:pt x="26" y="330"/>
                        </a:lnTo>
                        <a:lnTo>
                          <a:pt x="37" y="358"/>
                        </a:lnTo>
                        <a:lnTo>
                          <a:pt x="56" y="388"/>
                        </a:lnTo>
                        <a:lnTo>
                          <a:pt x="56" y="414"/>
                        </a:lnTo>
                        <a:lnTo>
                          <a:pt x="44" y="438"/>
                        </a:lnTo>
                        <a:lnTo>
                          <a:pt x="27" y="470"/>
                        </a:lnTo>
                        <a:lnTo>
                          <a:pt x="34" y="501"/>
                        </a:lnTo>
                        <a:lnTo>
                          <a:pt x="58" y="567"/>
                        </a:lnTo>
                        <a:lnTo>
                          <a:pt x="56" y="595"/>
                        </a:lnTo>
                        <a:lnTo>
                          <a:pt x="21" y="649"/>
                        </a:lnTo>
                        <a:lnTo>
                          <a:pt x="21" y="695"/>
                        </a:lnTo>
                        <a:lnTo>
                          <a:pt x="40" y="730"/>
                        </a:lnTo>
                        <a:lnTo>
                          <a:pt x="52" y="761"/>
                        </a:lnTo>
                        <a:lnTo>
                          <a:pt x="50" y="788"/>
                        </a:lnTo>
                        <a:lnTo>
                          <a:pt x="19" y="817"/>
                        </a:lnTo>
                        <a:lnTo>
                          <a:pt x="13" y="838"/>
                        </a:lnTo>
                        <a:lnTo>
                          <a:pt x="19" y="888"/>
                        </a:lnTo>
                        <a:lnTo>
                          <a:pt x="34" y="943"/>
                        </a:lnTo>
                        <a:lnTo>
                          <a:pt x="34" y="974"/>
                        </a:lnTo>
                        <a:lnTo>
                          <a:pt x="31" y="999"/>
                        </a:lnTo>
                        <a:lnTo>
                          <a:pt x="8" y="1036"/>
                        </a:lnTo>
                        <a:lnTo>
                          <a:pt x="0" y="1067"/>
                        </a:lnTo>
                        <a:lnTo>
                          <a:pt x="2" y="1101"/>
                        </a:lnTo>
                        <a:lnTo>
                          <a:pt x="19" y="1125"/>
                        </a:lnTo>
                        <a:lnTo>
                          <a:pt x="37" y="1149"/>
                        </a:lnTo>
                        <a:lnTo>
                          <a:pt x="21" y="1180"/>
                        </a:lnTo>
                        <a:lnTo>
                          <a:pt x="13" y="1211"/>
                        </a:lnTo>
                        <a:lnTo>
                          <a:pt x="27" y="1236"/>
                        </a:lnTo>
                        <a:lnTo>
                          <a:pt x="50" y="1254"/>
                        </a:lnTo>
                        <a:lnTo>
                          <a:pt x="52" y="1286"/>
                        </a:lnTo>
                        <a:lnTo>
                          <a:pt x="52" y="1311"/>
                        </a:lnTo>
                        <a:lnTo>
                          <a:pt x="56" y="1345"/>
                        </a:lnTo>
                        <a:lnTo>
                          <a:pt x="95" y="1317"/>
                        </a:lnTo>
                        <a:lnTo>
                          <a:pt x="137" y="1295"/>
                        </a:lnTo>
                        <a:lnTo>
                          <a:pt x="176" y="1282"/>
                        </a:lnTo>
                        <a:lnTo>
                          <a:pt x="234" y="1282"/>
                        </a:lnTo>
                        <a:lnTo>
                          <a:pt x="276" y="1275"/>
                        </a:lnTo>
                        <a:lnTo>
                          <a:pt x="300" y="1254"/>
                        </a:lnTo>
                        <a:lnTo>
                          <a:pt x="345" y="1243"/>
                        </a:lnTo>
                        <a:lnTo>
                          <a:pt x="321" y="1217"/>
                        </a:lnTo>
                        <a:lnTo>
                          <a:pt x="313" y="1182"/>
                        </a:lnTo>
                        <a:lnTo>
                          <a:pt x="328" y="1143"/>
                        </a:lnTo>
                        <a:lnTo>
                          <a:pt x="326" y="1086"/>
                        </a:lnTo>
                        <a:lnTo>
                          <a:pt x="313" y="1045"/>
                        </a:lnTo>
                        <a:lnTo>
                          <a:pt x="300" y="1024"/>
                        </a:lnTo>
                        <a:lnTo>
                          <a:pt x="297" y="993"/>
                        </a:lnTo>
                        <a:lnTo>
                          <a:pt x="313" y="956"/>
                        </a:lnTo>
                        <a:lnTo>
                          <a:pt x="307" y="930"/>
                        </a:lnTo>
                        <a:lnTo>
                          <a:pt x="276" y="886"/>
                        </a:lnTo>
                        <a:lnTo>
                          <a:pt x="277" y="861"/>
                        </a:lnTo>
                        <a:lnTo>
                          <a:pt x="290" y="838"/>
                        </a:lnTo>
                        <a:lnTo>
                          <a:pt x="319" y="807"/>
                        </a:lnTo>
                        <a:lnTo>
                          <a:pt x="308" y="782"/>
                        </a:lnTo>
                        <a:lnTo>
                          <a:pt x="287" y="730"/>
                        </a:lnTo>
                        <a:lnTo>
                          <a:pt x="271" y="695"/>
                        </a:lnTo>
                        <a:lnTo>
                          <a:pt x="271" y="657"/>
                        </a:lnTo>
                        <a:lnTo>
                          <a:pt x="328" y="637"/>
                        </a:lnTo>
                        <a:lnTo>
                          <a:pt x="334" y="601"/>
                        </a:lnTo>
                        <a:lnTo>
                          <a:pt x="328" y="580"/>
                        </a:lnTo>
                        <a:lnTo>
                          <a:pt x="313" y="562"/>
                        </a:lnTo>
                        <a:lnTo>
                          <a:pt x="315" y="530"/>
                        </a:lnTo>
                        <a:lnTo>
                          <a:pt x="313" y="493"/>
                        </a:lnTo>
                        <a:lnTo>
                          <a:pt x="297" y="474"/>
                        </a:lnTo>
                        <a:lnTo>
                          <a:pt x="284" y="449"/>
                        </a:lnTo>
                        <a:lnTo>
                          <a:pt x="294" y="424"/>
                        </a:lnTo>
                        <a:lnTo>
                          <a:pt x="307" y="395"/>
                        </a:lnTo>
                        <a:lnTo>
                          <a:pt x="307" y="377"/>
                        </a:lnTo>
                        <a:lnTo>
                          <a:pt x="287" y="351"/>
                        </a:lnTo>
                        <a:lnTo>
                          <a:pt x="282" y="330"/>
                        </a:lnTo>
                        <a:lnTo>
                          <a:pt x="287" y="314"/>
                        </a:lnTo>
                        <a:lnTo>
                          <a:pt x="307" y="301"/>
                        </a:lnTo>
                        <a:lnTo>
                          <a:pt x="308" y="280"/>
                        </a:lnTo>
                        <a:lnTo>
                          <a:pt x="303" y="269"/>
                        </a:lnTo>
                        <a:lnTo>
                          <a:pt x="282" y="237"/>
                        </a:lnTo>
                        <a:lnTo>
                          <a:pt x="276" y="201"/>
                        </a:lnTo>
                        <a:lnTo>
                          <a:pt x="277" y="174"/>
                        </a:lnTo>
                        <a:lnTo>
                          <a:pt x="297" y="149"/>
                        </a:lnTo>
                        <a:lnTo>
                          <a:pt x="347" y="95"/>
                        </a:lnTo>
                        <a:lnTo>
                          <a:pt x="363" y="49"/>
                        </a:lnTo>
                        <a:lnTo>
                          <a:pt x="363" y="12"/>
                        </a:lnTo>
                        <a:lnTo>
                          <a:pt x="347" y="0"/>
                        </a:lnTo>
                        <a:lnTo>
                          <a:pt x="321" y="12"/>
                        </a:lnTo>
                        <a:lnTo>
                          <a:pt x="258" y="51"/>
                        </a:lnTo>
                        <a:lnTo>
                          <a:pt x="200" y="77"/>
                        </a:lnTo>
                        <a:lnTo>
                          <a:pt x="140" y="101"/>
                        </a:lnTo>
                        <a:lnTo>
                          <a:pt x="100" y="114"/>
                        </a:lnTo>
                        <a:lnTo>
                          <a:pt x="65" y="12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 name="Freeform 464">
                    <a:extLst>
                      <a:ext uri="{FF2B5EF4-FFF2-40B4-BE49-F238E27FC236}">
                        <a16:creationId xmlns:a16="http://schemas.microsoft.com/office/drawing/2014/main" id="{F261169D-E3F2-4FA2-AC78-B0783415EC08}"/>
                      </a:ext>
                    </a:extLst>
                  </p:cNvPr>
                  <p:cNvSpPr>
                    <a:spLocks/>
                  </p:cNvSpPr>
                  <p:nvPr/>
                </p:nvSpPr>
                <p:spPr bwMode="auto">
                  <a:xfrm>
                    <a:off x="4036" y="1066"/>
                    <a:ext cx="217" cy="459"/>
                  </a:xfrm>
                  <a:custGeom>
                    <a:avLst/>
                    <a:gdLst>
                      <a:gd name="T0" fmla="*/ 0 w 650"/>
                      <a:gd name="T1" fmla="*/ 0 h 1377"/>
                      <a:gd name="T2" fmla="*/ 0 w 650"/>
                      <a:gd name="T3" fmla="*/ 0 h 1377"/>
                      <a:gd name="T4" fmla="*/ 0 w 650"/>
                      <a:gd name="T5" fmla="*/ 0 h 1377"/>
                      <a:gd name="T6" fmla="*/ 0 w 650"/>
                      <a:gd name="T7" fmla="*/ 0 h 1377"/>
                      <a:gd name="T8" fmla="*/ 0 w 650"/>
                      <a:gd name="T9" fmla="*/ 0 h 1377"/>
                      <a:gd name="T10" fmla="*/ 0 w 650"/>
                      <a:gd name="T11" fmla="*/ 0 h 1377"/>
                      <a:gd name="T12" fmla="*/ 0 w 650"/>
                      <a:gd name="T13" fmla="*/ 0 h 1377"/>
                      <a:gd name="T14" fmla="*/ 0 w 650"/>
                      <a:gd name="T15" fmla="*/ 0 h 1377"/>
                      <a:gd name="T16" fmla="*/ 0 w 650"/>
                      <a:gd name="T17" fmla="*/ 0 h 1377"/>
                      <a:gd name="T18" fmla="*/ 0 w 650"/>
                      <a:gd name="T19" fmla="*/ 0 h 1377"/>
                      <a:gd name="T20" fmla="*/ 0 w 650"/>
                      <a:gd name="T21" fmla="*/ 0 h 1377"/>
                      <a:gd name="T22" fmla="*/ 0 w 650"/>
                      <a:gd name="T23" fmla="*/ 0 h 1377"/>
                      <a:gd name="T24" fmla="*/ 0 w 650"/>
                      <a:gd name="T25" fmla="*/ 0 h 1377"/>
                      <a:gd name="T26" fmla="*/ 0 w 650"/>
                      <a:gd name="T27" fmla="*/ 0 h 1377"/>
                      <a:gd name="T28" fmla="*/ 0 w 650"/>
                      <a:gd name="T29" fmla="*/ 0 h 1377"/>
                      <a:gd name="T30" fmla="*/ 0 w 650"/>
                      <a:gd name="T31" fmla="*/ 0 h 1377"/>
                      <a:gd name="T32" fmla="*/ 0 w 650"/>
                      <a:gd name="T33" fmla="*/ 0 h 1377"/>
                      <a:gd name="T34" fmla="*/ 0 w 650"/>
                      <a:gd name="T35" fmla="*/ 0 h 1377"/>
                      <a:gd name="T36" fmla="*/ 0 w 650"/>
                      <a:gd name="T37" fmla="*/ 0 h 1377"/>
                      <a:gd name="T38" fmla="*/ 0 w 650"/>
                      <a:gd name="T39" fmla="*/ 0 h 1377"/>
                      <a:gd name="T40" fmla="*/ 0 w 650"/>
                      <a:gd name="T41" fmla="*/ 0 h 1377"/>
                      <a:gd name="T42" fmla="*/ 0 w 650"/>
                      <a:gd name="T43" fmla="*/ 0 h 1377"/>
                      <a:gd name="T44" fmla="*/ 0 w 650"/>
                      <a:gd name="T45" fmla="*/ 0 h 1377"/>
                      <a:gd name="T46" fmla="*/ 0 w 650"/>
                      <a:gd name="T47" fmla="*/ 0 h 1377"/>
                      <a:gd name="T48" fmla="*/ 0 w 650"/>
                      <a:gd name="T49" fmla="*/ 0 h 1377"/>
                      <a:gd name="T50" fmla="*/ 0 w 650"/>
                      <a:gd name="T51" fmla="*/ 0 h 1377"/>
                      <a:gd name="T52" fmla="*/ 0 w 650"/>
                      <a:gd name="T53" fmla="*/ 0 h 1377"/>
                      <a:gd name="T54" fmla="*/ 0 w 650"/>
                      <a:gd name="T55" fmla="*/ 0 h 1377"/>
                      <a:gd name="T56" fmla="*/ 0 w 650"/>
                      <a:gd name="T57" fmla="*/ 0 h 1377"/>
                      <a:gd name="T58" fmla="*/ 0 w 650"/>
                      <a:gd name="T59" fmla="*/ 0 h 1377"/>
                      <a:gd name="T60" fmla="*/ 0 w 650"/>
                      <a:gd name="T61" fmla="*/ 0 h 1377"/>
                      <a:gd name="T62" fmla="*/ 0 w 650"/>
                      <a:gd name="T63" fmla="*/ 0 h 1377"/>
                      <a:gd name="T64" fmla="*/ 0 w 650"/>
                      <a:gd name="T65" fmla="*/ 0 h 1377"/>
                      <a:gd name="T66" fmla="*/ 0 w 650"/>
                      <a:gd name="T67" fmla="*/ 0 h 1377"/>
                      <a:gd name="T68" fmla="*/ 0 w 650"/>
                      <a:gd name="T69" fmla="*/ 0 h 1377"/>
                      <a:gd name="T70" fmla="*/ 0 w 650"/>
                      <a:gd name="T71" fmla="*/ 0 h 1377"/>
                      <a:gd name="T72" fmla="*/ 0 w 650"/>
                      <a:gd name="T73" fmla="*/ 0 h 1377"/>
                      <a:gd name="T74" fmla="*/ 0 w 650"/>
                      <a:gd name="T75" fmla="*/ 0 h 1377"/>
                      <a:gd name="T76" fmla="*/ 0 w 650"/>
                      <a:gd name="T77" fmla="*/ 0 h 1377"/>
                      <a:gd name="T78" fmla="*/ 0 w 650"/>
                      <a:gd name="T79" fmla="*/ 0 h 1377"/>
                      <a:gd name="T80" fmla="*/ 0 w 650"/>
                      <a:gd name="T81" fmla="*/ 0 h 1377"/>
                      <a:gd name="T82" fmla="*/ 0 w 650"/>
                      <a:gd name="T83" fmla="*/ 0 h 1377"/>
                      <a:gd name="T84" fmla="*/ 0 w 650"/>
                      <a:gd name="T85" fmla="*/ 0 h 1377"/>
                      <a:gd name="T86" fmla="*/ 0 w 650"/>
                      <a:gd name="T87" fmla="*/ 0 h 1377"/>
                      <a:gd name="T88" fmla="*/ 0 w 650"/>
                      <a:gd name="T89" fmla="*/ 0 h 1377"/>
                      <a:gd name="T90" fmla="*/ 0 w 650"/>
                      <a:gd name="T91" fmla="*/ 0 h 1377"/>
                      <a:gd name="T92" fmla="*/ 0 w 650"/>
                      <a:gd name="T93" fmla="*/ 0 h 1377"/>
                      <a:gd name="T94" fmla="*/ 0 w 650"/>
                      <a:gd name="T95" fmla="*/ 0 h 137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50"/>
                      <a:gd name="T145" fmla="*/ 0 h 1377"/>
                      <a:gd name="T146" fmla="*/ 650 w 650"/>
                      <a:gd name="T147" fmla="*/ 1377 h 137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50" h="1377">
                        <a:moveTo>
                          <a:pt x="552" y="1246"/>
                        </a:moveTo>
                        <a:lnTo>
                          <a:pt x="524" y="1277"/>
                        </a:lnTo>
                        <a:lnTo>
                          <a:pt x="481" y="1287"/>
                        </a:lnTo>
                        <a:lnTo>
                          <a:pt x="424" y="1293"/>
                        </a:lnTo>
                        <a:lnTo>
                          <a:pt x="363" y="1306"/>
                        </a:lnTo>
                        <a:lnTo>
                          <a:pt x="324" y="1330"/>
                        </a:lnTo>
                        <a:lnTo>
                          <a:pt x="311" y="1343"/>
                        </a:lnTo>
                        <a:lnTo>
                          <a:pt x="298" y="1337"/>
                        </a:lnTo>
                        <a:lnTo>
                          <a:pt x="226" y="1283"/>
                        </a:lnTo>
                        <a:lnTo>
                          <a:pt x="132" y="1208"/>
                        </a:lnTo>
                        <a:lnTo>
                          <a:pt x="100" y="1162"/>
                        </a:lnTo>
                        <a:lnTo>
                          <a:pt x="53" y="1114"/>
                        </a:lnTo>
                        <a:lnTo>
                          <a:pt x="37" y="1077"/>
                        </a:lnTo>
                        <a:lnTo>
                          <a:pt x="0" y="1071"/>
                        </a:lnTo>
                        <a:lnTo>
                          <a:pt x="19" y="1112"/>
                        </a:lnTo>
                        <a:lnTo>
                          <a:pt x="40" y="1151"/>
                        </a:lnTo>
                        <a:lnTo>
                          <a:pt x="100" y="1196"/>
                        </a:lnTo>
                        <a:lnTo>
                          <a:pt x="142" y="1250"/>
                        </a:lnTo>
                        <a:lnTo>
                          <a:pt x="245" y="1314"/>
                        </a:lnTo>
                        <a:lnTo>
                          <a:pt x="307" y="1377"/>
                        </a:lnTo>
                        <a:lnTo>
                          <a:pt x="332" y="1371"/>
                        </a:lnTo>
                        <a:lnTo>
                          <a:pt x="358" y="1340"/>
                        </a:lnTo>
                        <a:lnTo>
                          <a:pt x="392" y="1321"/>
                        </a:lnTo>
                        <a:lnTo>
                          <a:pt x="437" y="1308"/>
                        </a:lnTo>
                        <a:lnTo>
                          <a:pt x="531" y="1300"/>
                        </a:lnTo>
                        <a:lnTo>
                          <a:pt x="558" y="1283"/>
                        </a:lnTo>
                        <a:lnTo>
                          <a:pt x="606" y="1271"/>
                        </a:lnTo>
                        <a:lnTo>
                          <a:pt x="614" y="1250"/>
                        </a:lnTo>
                        <a:lnTo>
                          <a:pt x="600" y="1225"/>
                        </a:lnTo>
                        <a:lnTo>
                          <a:pt x="582" y="1200"/>
                        </a:lnTo>
                        <a:lnTo>
                          <a:pt x="593" y="1169"/>
                        </a:lnTo>
                        <a:lnTo>
                          <a:pt x="606" y="1151"/>
                        </a:lnTo>
                        <a:lnTo>
                          <a:pt x="606" y="1125"/>
                        </a:lnTo>
                        <a:lnTo>
                          <a:pt x="593" y="1083"/>
                        </a:lnTo>
                        <a:lnTo>
                          <a:pt x="587" y="1062"/>
                        </a:lnTo>
                        <a:lnTo>
                          <a:pt x="571" y="1043"/>
                        </a:lnTo>
                        <a:lnTo>
                          <a:pt x="562" y="1021"/>
                        </a:lnTo>
                        <a:lnTo>
                          <a:pt x="571" y="1000"/>
                        </a:lnTo>
                        <a:lnTo>
                          <a:pt x="589" y="983"/>
                        </a:lnTo>
                        <a:lnTo>
                          <a:pt x="587" y="956"/>
                        </a:lnTo>
                        <a:lnTo>
                          <a:pt x="576" y="937"/>
                        </a:lnTo>
                        <a:lnTo>
                          <a:pt x="555" y="908"/>
                        </a:lnTo>
                        <a:lnTo>
                          <a:pt x="543" y="893"/>
                        </a:lnTo>
                        <a:lnTo>
                          <a:pt x="550" y="871"/>
                        </a:lnTo>
                        <a:lnTo>
                          <a:pt x="581" y="853"/>
                        </a:lnTo>
                        <a:lnTo>
                          <a:pt x="593" y="827"/>
                        </a:lnTo>
                        <a:lnTo>
                          <a:pt x="589" y="806"/>
                        </a:lnTo>
                        <a:lnTo>
                          <a:pt x="568" y="771"/>
                        </a:lnTo>
                        <a:lnTo>
                          <a:pt x="545" y="727"/>
                        </a:lnTo>
                        <a:lnTo>
                          <a:pt x="537" y="696"/>
                        </a:lnTo>
                        <a:lnTo>
                          <a:pt x="550" y="683"/>
                        </a:lnTo>
                        <a:lnTo>
                          <a:pt x="582" y="671"/>
                        </a:lnTo>
                        <a:lnTo>
                          <a:pt x="602" y="658"/>
                        </a:lnTo>
                        <a:lnTo>
                          <a:pt x="606" y="619"/>
                        </a:lnTo>
                        <a:lnTo>
                          <a:pt x="582" y="575"/>
                        </a:lnTo>
                        <a:lnTo>
                          <a:pt x="587" y="546"/>
                        </a:lnTo>
                        <a:lnTo>
                          <a:pt x="595" y="519"/>
                        </a:lnTo>
                        <a:lnTo>
                          <a:pt x="574" y="488"/>
                        </a:lnTo>
                        <a:lnTo>
                          <a:pt x="555" y="458"/>
                        </a:lnTo>
                        <a:lnTo>
                          <a:pt x="562" y="440"/>
                        </a:lnTo>
                        <a:lnTo>
                          <a:pt x="574" y="421"/>
                        </a:lnTo>
                        <a:lnTo>
                          <a:pt x="574" y="390"/>
                        </a:lnTo>
                        <a:lnTo>
                          <a:pt x="562" y="371"/>
                        </a:lnTo>
                        <a:lnTo>
                          <a:pt x="550" y="356"/>
                        </a:lnTo>
                        <a:lnTo>
                          <a:pt x="552" y="333"/>
                        </a:lnTo>
                        <a:lnTo>
                          <a:pt x="574" y="321"/>
                        </a:lnTo>
                        <a:lnTo>
                          <a:pt x="587" y="308"/>
                        </a:lnTo>
                        <a:lnTo>
                          <a:pt x="581" y="284"/>
                        </a:lnTo>
                        <a:lnTo>
                          <a:pt x="555" y="253"/>
                        </a:lnTo>
                        <a:lnTo>
                          <a:pt x="545" y="225"/>
                        </a:lnTo>
                        <a:lnTo>
                          <a:pt x="543" y="193"/>
                        </a:lnTo>
                        <a:lnTo>
                          <a:pt x="564" y="163"/>
                        </a:lnTo>
                        <a:lnTo>
                          <a:pt x="608" y="114"/>
                        </a:lnTo>
                        <a:lnTo>
                          <a:pt x="631" y="77"/>
                        </a:lnTo>
                        <a:lnTo>
                          <a:pt x="650" y="46"/>
                        </a:lnTo>
                        <a:lnTo>
                          <a:pt x="644" y="14"/>
                        </a:lnTo>
                        <a:lnTo>
                          <a:pt x="626" y="0"/>
                        </a:lnTo>
                        <a:lnTo>
                          <a:pt x="614" y="3"/>
                        </a:lnTo>
                        <a:lnTo>
                          <a:pt x="593" y="27"/>
                        </a:lnTo>
                        <a:lnTo>
                          <a:pt x="608" y="46"/>
                        </a:lnTo>
                        <a:lnTo>
                          <a:pt x="606" y="77"/>
                        </a:lnTo>
                        <a:lnTo>
                          <a:pt x="576" y="132"/>
                        </a:lnTo>
                        <a:lnTo>
                          <a:pt x="539" y="163"/>
                        </a:lnTo>
                        <a:lnTo>
                          <a:pt x="526" y="182"/>
                        </a:lnTo>
                        <a:lnTo>
                          <a:pt x="518" y="206"/>
                        </a:lnTo>
                        <a:lnTo>
                          <a:pt x="514" y="221"/>
                        </a:lnTo>
                        <a:lnTo>
                          <a:pt x="458" y="264"/>
                        </a:lnTo>
                        <a:lnTo>
                          <a:pt x="408" y="293"/>
                        </a:lnTo>
                        <a:lnTo>
                          <a:pt x="401" y="314"/>
                        </a:lnTo>
                        <a:lnTo>
                          <a:pt x="418" y="319"/>
                        </a:lnTo>
                        <a:lnTo>
                          <a:pt x="493" y="264"/>
                        </a:lnTo>
                        <a:lnTo>
                          <a:pt x="531" y="253"/>
                        </a:lnTo>
                        <a:lnTo>
                          <a:pt x="550" y="288"/>
                        </a:lnTo>
                        <a:lnTo>
                          <a:pt x="555" y="303"/>
                        </a:lnTo>
                        <a:lnTo>
                          <a:pt x="537" y="319"/>
                        </a:lnTo>
                        <a:lnTo>
                          <a:pt x="521" y="332"/>
                        </a:lnTo>
                        <a:lnTo>
                          <a:pt x="518" y="353"/>
                        </a:lnTo>
                        <a:lnTo>
                          <a:pt x="524" y="375"/>
                        </a:lnTo>
                        <a:lnTo>
                          <a:pt x="508" y="393"/>
                        </a:lnTo>
                        <a:lnTo>
                          <a:pt x="461" y="414"/>
                        </a:lnTo>
                        <a:lnTo>
                          <a:pt x="392" y="443"/>
                        </a:lnTo>
                        <a:lnTo>
                          <a:pt x="418" y="453"/>
                        </a:lnTo>
                        <a:lnTo>
                          <a:pt x="489" y="425"/>
                        </a:lnTo>
                        <a:lnTo>
                          <a:pt x="545" y="396"/>
                        </a:lnTo>
                        <a:lnTo>
                          <a:pt x="555" y="403"/>
                        </a:lnTo>
                        <a:lnTo>
                          <a:pt x="550" y="421"/>
                        </a:lnTo>
                        <a:lnTo>
                          <a:pt x="531" y="440"/>
                        </a:lnTo>
                        <a:lnTo>
                          <a:pt x="524" y="458"/>
                        </a:lnTo>
                        <a:lnTo>
                          <a:pt x="532" y="483"/>
                        </a:lnTo>
                        <a:lnTo>
                          <a:pt x="555" y="503"/>
                        </a:lnTo>
                        <a:lnTo>
                          <a:pt x="555" y="519"/>
                        </a:lnTo>
                        <a:lnTo>
                          <a:pt x="518" y="527"/>
                        </a:lnTo>
                        <a:lnTo>
                          <a:pt x="487" y="569"/>
                        </a:lnTo>
                        <a:lnTo>
                          <a:pt x="450" y="593"/>
                        </a:lnTo>
                        <a:lnTo>
                          <a:pt x="399" y="606"/>
                        </a:lnTo>
                        <a:lnTo>
                          <a:pt x="395" y="619"/>
                        </a:lnTo>
                        <a:lnTo>
                          <a:pt x="426" y="614"/>
                        </a:lnTo>
                        <a:lnTo>
                          <a:pt x="493" y="593"/>
                        </a:lnTo>
                        <a:lnTo>
                          <a:pt x="518" y="575"/>
                        </a:lnTo>
                        <a:lnTo>
                          <a:pt x="532" y="556"/>
                        </a:lnTo>
                        <a:lnTo>
                          <a:pt x="555" y="553"/>
                        </a:lnTo>
                        <a:lnTo>
                          <a:pt x="555" y="575"/>
                        </a:lnTo>
                        <a:lnTo>
                          <a:pt x="571" y="596"/>
                        </a:lnTo>
                        <a:lnTo>
                          <a:pt x="582" y="619"/>
                        </a:lnTo>
                        <a:lnTo>
                          <a:pt x="574" y="637"/>
                        </a:lnTo>
                        <a:lnTo>
                          <a:pt x="545" y="650"/>
                        </a:lnTo>
                        <a:lnTo>
                          <a:pt x="518" y="658"/>
                        </a:lnTo>
                        <a:lnTo>
                          <a:pt x="500" y="677"/>
                        </a:lnTo>
                        <a:lnTo>
                          <a:pt x="413" y="703"/>
                        </a:lnTo>
                        <a:lnTo>
                          <a:pt x="351" y="725"/>
                        </a:lnTo>
                        <a:lnTo>
                          <a:pt x="326" y="737"/>
                        </a:lnTo>
                        <a:lnTo>
                          <a:pt x="345" y="753"/>
                        </a:lnTo>
                        <a:lnTo>
                          <a:pt x="382" y="743"/>
                        </a:lnTo>
                        <a:lnTo>
                          <a:pt x="458" y="714"/>
                        </a:lnTo>
                        <a:lnTo>
                          <a:pt x="508" y="700"/>
                        </a:lnTo>
                        <a:lnTo>
                          <a:pt x="521" y="721"/>
                        </a:lnTo>
                        <a:lnTo>
                          <a:pt x="532" y="758"/>
                        </a:lnTo>
                        <a:lnTo>
                          <a:pt x="555" y="790"/>
                        </a:lnTo>
                        <a:lnTo>
                          <a:pt x="558" y="814"/>
                        </a:lnTo>
                        <a:lnTo>
                          <a:pt x="555" y="837"/>
                        </a:lnTo>
                        <a:lnTo>
                          <a:pt x="531" y="846"/>
                        </a:lnTo>
                        <a:lnTo>
                          <a:pt x="487" y="856"/>
                        </a:lnTo>
                        <a:lnTo>
                          <a:pt x="431" y="882"/>
                        </a:lnTo>
                        <a:lnTo>
                          <a:pt x="349" y="893"/>
                        </a:lnTo>
                        <a:lnTo>
                          <a:pt x="318" y="908"/>
                        </a:lnTo>
                        <a:lnTo>
                          <a:pt x="339" y="919"/>
                        </a:lnTo>
                        <a:lnTo>
                          <a:pt x="411" y="908"/>
                        </a:lnTo>
                        <a:lnTo>
                          <a:pt x="461" y="890"/>
                        </a:lnTo>
                        <a:lnTo>
                          <a:pt x="495" y="877"/>
                        </a:lnTo>
                        <a:lnTo>
                          <a:pt x="524" y="871"/>
                        </a:lnTo>
                        <a:lnTo>
                          <a:pt x="521" y="893"/>
                        </a:lnTo>
                        <a:lnTo>
                          <a:pt x="532" y="925"/>
                        </a:lnTo>
                        <a:lnTo>
                          <a:pt x="552" y="943"/>
                        </a:lnTo>
                        <a:lnTo>
                          <a:pt x="555" y="964"/>
                        </a:lnTo>
                        <a:lnTo>
                          <a:pt x="555" y="983"/>
                        </a:lnTo>
                        <a:lnTo>
                          <a:pt x="531" y="993"/>
                        </a:lnTo>
                        <a:lnTo>
                          <a:pt x="482" y="996"/>
                        </a:lnTo>
                        <a:lnTo>
                          <a:pt x="450" y="1006"/>
                        </a:lnTo>
                        <a:lnTo>
                          <a:pt x="374" y="1032"/>
                        </a:lnTo>
                        <a:lnTo>
                          <a:pt x="332" y="1033"/>
                        </a:lnTo>
                        <a:lnTo>
                          <a:pt x="318" y="1051"/>
                        </a:lnTo>
                        <a:lnTo>
                          <a:pt x="337" y="1058"/>
                        </a:lnTo>
                        <a:lnTo>
                          <a:pt x="374" y="1050"/>
                        </a:lnTo>
                        <a:lnTo>
                          <a:pt x="431" y="1033"/>
                        </a:lnTo>
                        <a:lnTo>
                          <a:pt x="461" y="1021"/>
                        </a:lnTo>
                        <a:lnTo>
                          <a:pt x="502" y="1012"/>
                        </a:lnTo>
                        <a:lnTo>
                          <a:pt x="532" y="1014"/>
                        </a:lnTo>
                        <a:lnTo>
                          <a:pt x="543" y="1014"/>
                        </a:lnTo>
                        <a:lnTo>
                          <a:pt x="543" y="1043"/>
                        </a:lnTo>
                        <a:lnTo>
                          <a:pt x="552" y="1058"/>
                        </a:lnTo>
                        <a:lnTo>
                          <a:pt x="495" y="1071"/>
                        </a:lnTo>
                        <a:lnTo>
                          <a:pt x="445" y="1108"/>
                        </a:lnTo>
                        <a:lnTo>
                          <a:pt x="389" y="1127"/>
                        </a:lnTo>
                        <a:lnTo>
                          <a:pt x="351" y="1133"/>
                        </a:lnTo>
                        <a:lnTo>
                          <a:pt x="319" y="1150"/>
                        </a:lnTo>
                        <a:lnTo>
                          <a:pt x="332" y="1162"/>
                        </a:lnTo>
                        <a:lnTo>
                          <a:pt x="363" y="1151"/>
                        </a:lnTo>
                        <a:lnTo>
                          <a:pt x="399" y="1140"/>
                        </a:lnTo>
                        <a:lnTo>
                          <a:pt x="439" y="1133"/>
                        </a:lnTo>
                        <a:lnTo>
                          <a:pt x="474" y="1112"/>
                        </a:lnTo>
                        <a:lnTo>
                          <a:pt x="493" y="1093"/>
                        </a:lnTo>
                        <a:lnTo>
                          <a:pt x="518" y="1090"/>
                        </a:lnTo>
                        <a:lnTo>
                          <a:pt x="550" y="1090"/>
                        </a:lnTo>
                        <a:lnTo>
                          <a:pt x="558" y="1093"/>
                        </a:lnTo>
                        <a:lnTo>
                          <a:pt x="568" y="1114"/>
                        </a:lnTo>
                        <a:lnTo>
                          <a:pt x="574" y="1140"/>
                        </a:lnTo>
                        <a:lnTo>
                          <a:pt x="568" y="1162"/>
                        </a:lnTo>
                        <a:lnTo>
                          <a:pt x="555" y="1175"/>
                        </a:lnTo>
                        <a:lnTo>
                          <a:pt x="545" y="1206"/>
                        </a:lnTo>
                        <a:lnTo>
                          <a:pt x="555" y="1219"/>
                        </a:lnTo>
                        <a:lnTo>
                          <a:pt x="568" y="1232"/>
                        </a:lnTo>
                        <a:lnTo>
                          <a:pt x="568" y="1243"/>
                        </a:lnTo>
                        <a:lnTo>
                          <a:pt x="552" y="12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 name="Freeform 465">
                    <a:extLst>
                      <a:ext uri="{FF2B5EF4-FFF2-40B4-BE49-F238E27FC236}">
                        <a16:creationId xmlns:a16="http://schemas.microsoft.com/office/drawing/2014/main" id="{1ABF11B0-0455-47CD-96AF-3D623F68005E}"/>
                      </a:ext>
                    </a:extLst>
                  </p:cNvPr>
                  <p:cNvSpPr>
                    <a:spLocks/>
                  </p:cNvSpPr>
                  <p:nvPr/>
                </p:nvSpPr>
                <p:spPr bwMode="auto">
                  <a:xfrm>
                    <a:off x="4151" y="1460"/>
                    <a:ext cx="62" cy="20"/>
                  </a:xfrm>
                  <a:custGeom>
                    <a:avLst/>
                    <a:gdLst>
                      <a:gd name="T0" fmla="*/ 0 w 187"/>
                      <a:gd name="T1" fmla="*/ 0 h 61"/>
                      <a:gd name="T2" fmla="*/ 0 w 187"/>
                      <a:gd name="T3" fmla="*/ 0 h 61"/>
                      <a:gd name="T4" fmla="*/ 0 w 187"/>
                      <a:gd name="T5" fmla="*/ 0 h 61"/>
                      <a:gd name="T6" fmla="*/ 0 w 187"/>
                      <a:gd name="T7" fmla="*/ 0 h 61"/>
                      <a:gd name="T8" fmla="*/ 0 w 187"/>
                      <a:gd name="T9" fmla="*/ 0 h 61"/>
                      <a:gd name="T10" fmla="*/ 0 w 187"/>
                      <a:gd name="T11" fmla="*/ 0 h 61"/>
                      <a:gd name="T12" fmla="*/ 0 w 187"/>
                      <a:gd name="T13" fmla="*/ 0 h 61"/>
                      <a:gd name="T14" fmla="*/ 0 w 187"/>
                      <a:gd name="T15" fmla="*/ 0 h 61"/>
                      <a:gd name="T16" fmla="*/ 0 w 187"/>
                      <a:gd name="T17" fmla="*/ 0 h 61"/>
                      <a:gd name="T18" fmla="*/ 0 w 187"/>
                      <a:gd name="T19" fmla="*/ 0 h 61"/>
                      <a:gd name="T20" fmla="*/ 0 w 187"/>
                      <a:gd name="T21" fmla="*/ 0 h 61"/>
                      <a:gd name="T22" fmla="*/ 0 w 187"/>
                      <a:gd name="T23" fmla="*/ 0 h 61"/>
                      <a:gd name="T24" fmla="*/ 0 w 187"/>
                      <a:gd name="T25" fmla="*/ 0 h 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7"/>
                      <a:gd name="T40" fmla="*/ 0 h 61"/>
                      <a:gd name="T41" fmla="*/ 187 w 187"/>
                      <a:gd name="T42" fmla="*/ 61 h 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7" h="61">
                        <a:moveTo>
                          <a:pt x="0" y="50"/>
                        </a:moveTo>
                        <a:lnTo>
                          <a:pt x="74" y="47"/>
                        </a:lnTo>
                        <a:lnTo>
                          <a:pt x="103" y="31"/>
                        </a:lnTo>
                        <a:lnTo>
                          <a:pt x="128" y="12"/>
                        </a:lnTo>
                        <a:lnTo>
                          <a:pt x="174" y="0"/>
                        </a:lnTo>
                        <a:lnTo>
                          <a:pt x="187" y="12"/>
                        </a:lnTo>
                        <a:lnTo>
                          <a:pt x="167" y="18"/>
                        </a:lnTo>
                        <a:lnTo>
                          <a:pt x="135" y="36"/>
                        </a:lnTo>
                        <a:lnTo>
                          <a:pt x="117" y="47"/>
                        </a:lnTo>
                        <a:lnTo>
                          <a:pt x="87" y="55"/>
                        </a:lnTo>
                        <a:lnTo>
                          <a:pt x="40" y="60"/>
                        </a:lnTo>
                        <a:lnTo>
                          <a:pt x="3" y="61"/>
                        </a:lnTo>
                        <a:lnTo>
                          <a:pt x="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 name="Freeform 466">
                    <a:extLst>
                      <a:ext uri="{FF2B5EF4-FFF2-40B4-BE49-F238E27FC236}">
                        <a16:creationId xmlns:a16="http://schemas.microsoft.com/office/drawing/2014/main" id="{E014BE0D-FA4D-47E5-BE76-7772F70E9234}"/>
                      </a:ext>
                    </a:extLst>
                  </p:cNvPr>
                  <p:cNvSpPr>
                    <a:spLocks/>
                  </p:cNvSpPr>
                  <p:nvPr/>
                </p:nvSpPr>
                <p:spPr bwMode="auto">
                  <a:xfrm>
                    <a:off x="4055" y="1011"/>
                    <a:ext cx="182" cy="99"/>
                  </a:xfrm>
                  <a:custGeom>
                    <a:avLst/>
                    <a:gdLst>
                      <a:gd name="T0" fmla="*/ 0 w 545"/>
                      <a:gd name="T1" fmla="*/ 0 h 296"/>
                      <a:gd name="T2" fmla="*/ 0 w 545"/>
                      <a:gd name="T3" fmla="*/ 0 h 296"/>
                      <a:gd name="T4" fmla="*/ 0 w 545"/>
                      <a:gd name="T5" fmla="*/ 0 h 296"/>
                      <a:gd name="T6" fmla="*/ 0 w 545"/>
                      <a:gd name="T7" fmla="*/ 0 h 296"/>
                      <a:gd name="T8" fmla="*/ 0 w 545"/>
                      <a:gd name="T9" fmla="*/ 0 h 296"/>
                      <a:gd name="T10" fmla="*/ 0 w 545"/>
                      <a:gd name="T11" fmla="*/ 0 h 296"/>
                      <a:gd name="T12" fmla="*/ 0 w 545"/>
                      <a:gd name="T13" fmla="*/ 0 h 296"/>
                      <a:gd name="T14" fmla="*/ 0 w 545"/>
                      <a:gd name="T15" fmla="*/ 0 h 296"/>
                      <a:gd name="T16" fmla="*/ 0 w 545"/>
                      <a:gd name="T17" fmla="*/ 0 h 296"/>
                      <a:gd name="T18" fmla="*/ 0 w 545"/>
                      <a:gd name="T19" fmla="*/ 0 h 296"/>
                      <a:gd name="T20" fmla="*/ 0 w 545"/>
                      <a:gd name="T21" fmla="*/ 0 h 296"/>
                      <a:gd name="T22" fmla="*/ 0 w 545"/>
                      <a:gd name="T23" fmla="*/ 0 h 296"/>
                      <a:gd name="T24" fmla="*/ 0 w 545"/>
                      <a:gd name="T25" fmla="*/ 0 h 296"/>
                      <a:gd name="T26" fmla="*/ 0 w 545"/>
                      <a:gd name="T27" fmla="*/ 0 h 296"/>
                      <a:gd name="T28" fmla="*/ 0 w 545"/>
                      <a:gd name="T29" fmla="*/ 0 h 296"/>
                      <a:gd name="T30" fmla="*/ 0 w 545"/>
                      <a:gd name="T31" fmla="*/ 0 h 296"/>
                      <a:gd name="T32" fmla="*/ 0 w 545"/>
                      <a:gd name="T33" fmla="*/ 0 h 296"/>
                      <a:gd name="T34" fmla="*/ 0 w 545"/>
                      <a:gd name="T35" fmla="*/ 0 h 296"/>
                      <a:gd name="T36" fmla="*/ 0 w 545"/>
                      <a:gd name="T37" fmla="*/ 0 h 296"/>
                      <a:gd name="T38" fmla="*/ 0 w 545"/>
                      <a:gd name="T39" fmla="*/ 0 h 296"/>
                      <a:gd name="T40" fmla="*/ 0 w 545"/>
                      <a:gd name="T41" fmla="*/ 0 h 296"/>
                      <a:gd name="T42" fmla="*/ 0 w 545"/>
                      <a:gd name="T43" fmla="*/ 0 h 296"/>
                      <a:gd name="T44" fmla="*/ 0 w 545"/>
                      <a:gd name="T45" fmla="*/ 0 h 296"/>
                      <a:gd name="T46" fmla="*/ 0 w 545"/>
                      <a:gd name="T47" fmla="*/ 0 h 296"/>
                      <a:gd name="T48" fmla="*/ 0 w 545"/>
                      <a:gd name="T49" fmla="*/ 0 h 296"/>
                      <a:gd name="T50" fmla="*/ 0 w 545"/>
                      <a:gd name="T51" fmla="*/ 0 h 2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45"/>
                      <a:gd name="T79" fmla="*/ 0 h 296"/>
                      <a:gd name="T80" fmla="*/ 545 w 545"/>
                      <a:gd name="T81" fmla="*/ 296 h 29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45" h="296">
                        <a:moveTo>
                          <a:pt x="17" y="34"/>
                        </a:moveTo>
                        <a:lnTo>
                          <a:pt x="82" y="38"/>
                        </a:lnTo>
                        <a:lnTo>
                          <a:pt x="150" y="40"/>
                        </a:lnTo>
                        <a:lnTo>
                          <a:pt x="195" y="40"/>
                        </a:lnTo>
                        <a:lnTo>
                          <a:pt x="230" y="32"/>
                        </a:lnTo>
                        <a:lnTo>
                          <a:pt x="287" y="16"/>
                        </a:lnTo>
                        <a:lnTo>
                          <a:pt x="313" y="0"/>
                        </a:lnTo>
                        <a:lnTo>
                          <a:pt x="351" y="21"/>
                        </a:lnTo>
                        <a:lnTo>
                          <a:pt x="411" y="63"/>
                        </a:lnTo>
                        <a:lnTo>
                          <a:pt x="455" y="93"/>
                        </a:lnTo>
                        <a:lnTo>
                          <a:pt x="511" y="133"/>
                        </a:lnTo>
                        <a:lnTo>
                          <a:pt x="545" y="163"/>
                        </a:lnTo>
                        <a:lnTo>
                          <a:pt x="514" y="190"/>
                        </a:lnTo>
                        <a:lnTo>
                          <a:pt x="482" y="219"/>
                        </a:lnTo>
                        <a:lnTo>
                          <a:pt x="432" y="240"/>
                        </a:lnTo>
                        <a:lnTo>
                          <a:pt x="380" y="262"/>
                        </a:lnTo>
                        <a:lnTo>
                          <a:pt x="332" y="281"/>
                        </a:lnTo>
                        <a:lnTo>
                          <a:pt x="288" y="288"/>
                        </a:lnTo>
                        <a:lnTo>
                          <a:pt x="242" y="296"/>
                        </a:lnTo>
                        <a:lnTo>
                          <a:pt x="185" y="256"/>
                        </a:lnTo>
                        <a:lnTo>
                          <a:pt x="142" y="221"/>
                        </a:lnTo>
                        <a:lnTo>
                          <a:pt x="92" y="177"/>
                        </a:lnTo>
                        <a:lnTo>
                          <a:pt x="50" y="133"/>
                        </a:lnTo>
                        <a:lnTo>
                          <a:pt x="19" y="103"/>
                        </a:lnTo>
                        <a:lnTo>
                          <a:pt x="0" y="59"/>
                        </a:lnTo>
                        <a:lnTo>
                          <a:pt x="17" y="34"/>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 name="Freeform 467">
                    <a:extLst>
                      <a:ext uri="{FF2B5EF4-FFF2-40B4-BE49-F238E27FC236}">
                        <a16:creationId xmlns:a16="http://schemas.microsoft.com/office/drawing/2014/main" id="{34408AFC-5762-4B7F-A95F-465A6869B80A}"/>
                      </a:ext>
                    </a:extLst>
                  </p:cNvPr>
                  <p:cNvSpPr>
                    <a:spLocks/>
                  </p:cNvSpPr>
                  <p:nvPr/>
                </p:nvSpPr>
                <p:spPr bwMode="auto">
                  <a:xfrm>
                    <a:off x="4051" y="1008"/>
                    <a:ext cx="196" cy="115"/>
                  </a:xfrm>
                  <a:custGeom>
                    <a:avLst/>
                    <a:gdLst>
                      <a:gd name="T0" fmla="*/ 0 w 588"/>
                      <a:gd name="T1" fmla="*/ 0 h 344"/>
                      <a:gd name="T2" fmla="*/ 0 w 588"/>
                      <a:gd name="T3" fmla="*/ 0 h 344"/>
                      <a:gd name="T4" fmla="*/ 0 w 588"/>
                      <a:gd name="T5" fmla="*/ 0 h 344"/>
                      <a:gd name="T6" fmla="*/ 0 w 588"/>
                      <a:gd name="T7" fmla="*/ 0 h 344"/>
                      <a:gd name="T8" fmla="*/ 0 w 588"/>
                      <a:gd name="T9" fmla="*/ 0 h 344"/>
                      <a:gd name="T10" fmla="*/ 0 w 588"/>
                      <a:gd name="T11" fmla="*/ 0 h 344"/>
                      <a:gd name="T12" fmla="*/ 0 w 588"/>
                      <a:gd name="T13" fmla="*/ 0 h 344"/>
                      <a:gd name="T14" fmla="*/ 0 w 588"/>
                      <a:gd name="T15" fmla="*/ 0 h 344"/>
                      <a:gd name="T16" fmla="*/ 0 w 588"/>
                      <a:gd name="T17" fmla="*/ 0 h 344"/>
                      <a:gd name="T18" fmla="*/ 0 w 588"/>
                      <a:gd name="T19" fmla="*/ 0 h 344"/>
                      <a:gd name="T20" fmla="*/ 0 w 588"/>
                      <a:gd name="T21" fmla="*/ 0 h 344"/>
                      <a:gd name="T22" fmla="*/ 0 w 588"/>
                      <a:gd name="T23" fmla="*/ 0 h 344"/>
                      <a:gd name="T24" fmla="*/ 0 w 588"/>
                      <a:gd name="T25" fmla="*/ 0 h 344"/>
                      <a:gd name="T26" fmla="*/ 0 w 588"/>
                      <a:gd name="T27" fmla="*/ 0 h 344"/>
                      <a:gd name="T28" fmla="*/ 0 w 588"/>
                      <a:gd name="T29" fmla="*/ 0 h 344"/>
                      <a:gd name="T30" fmla="*/ 0 w 588"/>
                      <a:gd name="T31" fmla="*/ 0 h 344"/>
                      <a:gd name="T32" fmla="*/ 0 w 588"/>
                      <a:gd name="T33" fmla="*/ 0 h 344"/>
                      <a:gd name="T34" fmla="*/ 0 w 588"/>
                      <a:gd name="T35" fmla="*/ 0 h 344"/>
                      <a:gd name="T36" fmla="*/ 0 w 588"/>
                      <a:gd name="T37" fmla="*/ 0 h 344"/>
                      <a:gd name="T38" fmla="*/ 0 w 588"/>
                      <a:gd name="T39" fmla="*/ 0 h 344"/>
                      <a:gd name="T40" fmla="*/ 0 w 588"/>
                      <a:gd name="T41" fmla="*/ 0 h 344"/>
                      <a:gd name="T42" fmla="*/ 0 w 588"/>
                      <a:gd name="T43" fmla="*/ 0 h 344"/>
                      <a:gd name="T44" fmla="*/ 0 w 588"/>
                      <a:gd name="T45" fmla="*/ 0 h 344"/>
                      <a:gd name="T46" fmla="*/ 0 w 588"/>
                      <a:gd name="T47" fmla="*/ 0 h 344"/>
                      <a:gd name="T48" fmla="*/ 0 w 588"/>
                      <a:gd name="T49" fmla="*/ 0 h 344"/>
                      <a:gd name="T50" fmla="*/ 0 w 588"/>
                      <a:gd name="T51" fmla="*/ 0 h 344"/>
                      <a:gd name="T52" fmla="*/ 0 w 588"/>
                      <a:gd name="T53" fmla="*/ 0 h 344"/>
                      <a:gd name="T54" fmla="*/ 0 w 588"/>
                      <a:gd name="T55" fmla="*/ 0 h 344"/>
                      <a:gd name="T56" fmla="*/ 0 w 588"/>
                      <a:gd name="T57" fmla="*/ 0 h 344"/>
                      <a:gd name="T58" fmla="*/ 0 w 588"/>
                      <a:gd name="T59" fmla="*/ 0 h 344"/>
                      <a:gd name="T60" fmla="*/ 0 w 588"/>
                      <a:gd name="T61" fmla="*/ 0 h 344"/>
                      <a:gd name="T62" fmla="*/ 0 w 588"/>
                      <a:gd name="T63" fmla="*/ 0 h 344"/>
                      <a:gd name="T64" fmla="*/ 0 w 588"/>
                      <a:gd name="T65" fmla="*/ 0 h 344"/>
                      <a:gd name="T66" fmla="*/ 0 w 588"/>
                      <a:gd name="T67" fmla="*/ 0 h 344"/>
                      <a:gd name="T68" fmla="*/ 0 w 588"/>
                      <a:gd name="T69" fmla="*/ 0 h 344"/>
                      <a:gd name="T70" fmla="*/ 0 w 588"/>
                      <a:gd name="T71" fmla="*/ 0 h 344"/>
                      <a:gd name="T72" fmla="*/ 0 w 588"/>
                      <a:gd name="T73" fmla="*/ 0 h 344"/>
                      <a:gd name="T74" fmla="*/ 0 w 588"/>
                      <a:gd name="T75" fmla="*/ 0 h 344"/>
                      <a:gd name="T76" fmla="*/ 0 w 588"/>
                      <a:gd name="T77" fmla="*/ 0 h 344"/>
                      <a:gd name="T78" fmla="*/ 0 w 588"/>
                      <a:gd name="T79" fmla="*/ 0 h 344"/>
                      <a:gd name="T80" fmla="*/ 0 w 588"/>
                      <a:gd name="T81" fmla="*/ 0 h 344"/>
                      <a:gd name="T82" fmla="*/ 0 w 588"/>
                      <a:gd name="T83" fmla="*/ 0 h 344"/>
                      <a:gd name="T84" fmla="*/ 0 w 588"/>
                      <a:gd name="T85" fmla="*/ 0 h 344"/>
                      <a:gd name="T86" fmla="*/ 0 w 588"/>
                      <a:gd name="T87" fmla="*/ 0 h 344"/>
                      <a:gd name="T88" fmla="*/ 0 w 588"/>
                      <a:gd name="T89" fmla="*/ 0 h 344"/>
                      <a:gd name="T90" fmla="*/ 0 w 588"/>
                      <a:gd name="T91" fmla="*/ 0 h 344"/>
                      <a:gd name="T92" fmla="*/ 0 w 588"/>
                      <a:gd name="T93" fmla="*/ 0 h 344"/>
                      <a:gd name="T94" fmla="*/ 0 w 588"/>
                      <a:gd name="T95" fmla="*/ 0 h 344"/>
                      <a:gd name="T96" fmla="*/ 0 w 588"/>
                      <a:gd name="T97" fmla="*/ 0 h 344"/>
                      <a:gd name="T98" fmla="*/ 0 w 588"/>
                      <a:gd name="T99" fmla="*/ 0 h 344"/>
                      <a:gd name="T100" fmla="*/ 0 w 588"/>
                      <a:gd name="T101" fmla="*/ 0 h 344"/>
                      <a:gd name="T102" fmla="*/ 0 w 588"/>
                      <a:gd name="T103" fmla="*/ 0 h 344"/>
                      <a:gd name="T104" fmla="*/ 0 w 588"/>
                      <a:gd name="T105" fmla="*/ 0 h 344"/>
                      <a:gd name="T106" fmla="*/ 0 w 588"/>
                      <a:gd name="T107" fmla="*/ 0 h 344"/>
                      <a:gd name="T108" fmla="*/ 0 w 588"/>
                      <a:gd name="T109" fmla="*/ 0 h 344"/>
                      <a:gd name="T110" fmla="*/ 0 w 588"/>
                      <a:gd name="T111" fmla="*/ 0 h 34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88"/>
                      <a:gd name="T169" fmla="*/ 0 h 344"/>
                      <a:gd name="T170" fmla="*/ 588 w 588"/>
                      <a:gd name="T171" fmla="*/ 344 h 34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88" h="344">
                        <a:moveTo>
                          <a:pt x="288" y="294"/>
                        </a:moveTo>
                        <a:lnTo>
                          <a:pt x="381" y="269"/>
                        </a:lnTo>
                        <a:lnTo>
                          <a:pt x="457" y="236"/>
                        </a:lnTo>
                        <a:lnTo>
                          <a:pt x="510" y="198"/>
                        </a:lnTo>
                        <a:lnTo>
                          <a:pt x="531" y="176"/>
                        </a:lnTo>
                        <a:lnTo>
                          <a:pt x="454" y="105"/>
                        </a:lnTo>
                        <a:lnTo>
                          <a:pt x="391" y="66"/>
                        </a:lnTo>
                        <a:lnTo>
                          <a:pt x="331" y="29"/>
                        </a:lnTo>
                        <a:lnTo>
                          <a:pt x="318" y="29"/>
                        </a:lnTo>
                        <a:lnTo>
                          <a:pt x="281" y="42"/>
                        </a:lnTo>
                        <a:lnTo>
                          <a:pt x="231" y="56"/>
                        </a:lnTo>
                        <a:lnTo>
                          <a:pt x="141" y="63"/>
                        </a:lnTo>
                        <a:lnTo>
                          <a:pt x="54" y="61"/>
                        </a:lnTo>
                        <a:lnTo>
                          <a:pt x="31" y="63"/>
                        </a:lnTo>
                        <a:lnTo>
                          <a:pt x="31" y="79"/>
                        </a:lnTo>
                        <a:lnTo>
                          <a:pt x="49" y="105"/>
                        </a:lnTo>
                        <a:lnTo>
                          <a:pt x="85" y="150"/>
                        </a:lnTo>
                        <a:lnTo>
                          <a:pt x="131" y="187"/>
                        </a:lnTo>
                        <a:lnTo>
                          <a:pt x="188" y="242"/>
                        </a:lnTo>
                        <a:lnTo>
                          <a:pt x="241" y="282"/>
                        </a:lnTo>
                        <a:lnTo>
                          <a:pt x="275" y="305"/>
                        </a:lnTo>
                        <a:lnTo>
                          <a:pt x="285" y="329"/>
                        </a:lnTo>
                        <a:lnTo>
                          <a:pt x="273" y="344"/>
                        </a:lnTo>
                        <a:lnTo>
                          <a:pt x="254" y="336"/>
                        </a:lnTo>
                        <a:lnTo>
                          <a:pt x="199" y="286"/>
                        </a:lnTo>
                        <a:lnTo>
                          <a:pt x="131" y="229"/>
                        </a:lnTo>
                        <a:lnTo>
                          <a:pt x="81" y="187"/>
                        </a:lnTo>
                        <a:lnTo>
                          <a:pt x="48" y="150"/>
                        </a:lnTo>
                        <a:lnTo>
                          <a:pt x="19" y="111"/>
                        </a:lnTo>
                        <a:lnTo>
                          <a:pt x="6" y="85"/>
                        </a:lnTo>
                        <a:lnTo>
                          <a:pt x="0" y="56"/>
                        </a:lnTo>
                        <a:lnTo>
                          <a:pt x="8" y="37"/>
                        </a:lnTo>
                        <a:lnTo>
                          <a:pt x="29" y="29"/>
                        </a:lnTo>
                        <a:lnTo>
                          <a:pt x="67" y="32"/>
                        </a:lnTo>
                        <a:lnTo>
                          <a:pt x="138" y="42"/>
                        </a:lnTo>
                        <a:lnTo>
                          <a:pt x="198" y="42"/>
                        </a:lnTo>
                        <a:lnTo>
                          <a:pt x="241" y="29"/>
                        </a:lnTo>
                        <a:lnTo>
                          <a:pt x="291" y="19"/>
                        </a:lnTo>
                        <a:lnTo>
                          <a:pt x="312" y="0"/>
                        </a:lnTo>
                        <a:lnTo>
                          <a:pt x="335" y="0"/>
                        </a:lnTo>
                        <a:lnTo>
                          <a:pt x="388" y="32"/>
                        </a:lnTo>
                        <a:lnTo>
                          <a:pt x="444" y="75"/>
                        </a:lnTo>
                        <a:lnTo>
                          <a:pt x="504" y="113"/>
                        </a:lnTo>
                        <a:lnTo>
                          <a:pt x="538" y="137"/>
                        </a:lnTo>
                        <a:lnTo>
                          <a:pt x="573" y="161"/>
                        </a:lnTo>
                        <a:lnTo>
                          <a:pt x="588" y="169"/>
                        </a:lnTo>
                        <a:lnTo>
                          <a:pt x="579" y="186"/>
                        </a:lnTo>
                        <a:lnTo>
                          <a:pt x="554" y="200"/>
                        </a:lnTo>
                        <a:lnTo>
                          <a:pt x="525" y="226"/>
                        </a:lnTo>
                        <a:lnTo>
                          <a:pt x="497" y="236"/>
                        </a:lnTo>
                        <a:lnTo>
                          <a:pt x="448" y="257"/>
                        </a:lnTo>
                        <a:lnTo>
                          <a:pt x="412" y="273"/>
                        </a:lnTo>
                        <a:lnTo>
                          <a:pt x="373" y="298"/>
                        </a:lnTo>
                        <a:lnTo>
                          <a:pt x="331" y="305"/>
                        </a:lnTo>
                        <a:lnTo>
                          <a:pt x="298" y="307"/>
                        </a:lnTo>
                        <a:lnTo>
                          <a:pt x="288" y="2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 name="Freeform 468">
                    <a:extLst>
                      <a:ext uri="{FF2B5EF4-FFF2-40B4-BE49-F238E27FC236}">
                        <a16:creationId xmlns:a16="http://schemas.microsoft.com/office/drawing/2014/main" id="{D13321DF-B333-4876-B330-4222D93AFA05}"/>
                      </a:ext>
                    </a:extLst>
                  </p:cNvPr>
                  <p:cNvSpPr>
                    <a:spLocks/>
                  </p:cNvSpPr>
                  <p:nvPr/>
                </p:nvSpPr>
                <p:spPr bwMode="auto">
                  <a:xfrm>
                    <a:off x="4162" y="1095"/>
                    <a:ext cx="62" cy="40"/>
                  </a:xfrm>
                  <a:custGeom>
                    <a:avLst/>
                    <a:gdLst>
                      <a:gd name="T0" fmla="*/ 0 w 186"/>
                      <a:gd name="T1" fmla="*/ 0 h 118"/>
                      <a:gd name="T2" fmla="*/ 0 w 186"/>
                      <a:gd name="T3" fmla="*/ 0 h 118"/>
                      <a:gd name="T4" fmla="*/ 0 w 186"/>
                      <a:gd name="T5" fmla="*/ 0 h 118"/>
                      <a:gd name="T6" fmla="*/ 0 w 186"/>
                      <a:gd name="T7" fmla="*/ 0 h 118"/>
                      <a:gd name="T8" fmla="*/ 0 w 186"/>
                      <a:gd name="T9" fmla="*/ 0 h 118"/>
                      <a:gd name="T10" fmla="*/ 0 w 186"/>
                      <a:gd name="T11" fmla="*/ 0 h 118"/>
                      <a:gd name="T12" fmla="*/ 0 w 186"/>
                      <a:gd name="T13" fmla="*/ 0 h 118"/>
                      <a:gd name="T14" fmla="*/ 0 w 186"/>
                      <a:gd name="T15" fmla="*/ 0 h 118"/>
                      <a:gd name="T16" fmla="*/ 0 w 186"/>
                      <a:gd name="T17" fmla="*/ 0 h 118"/>
                      <a:gd name="T18" fmla="*/ 0 w 186"/>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6"/>
                      <a:gd name="T31" fmla="*/ 0 h 118"/>
                      <a:gd name="T32" fmla="*/ 186 w 186"/>
                      <a:gd name="T33" fmla="*/ 118 h 1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6" h="118">
                        <a:moveTo>
                          <a:pt x="157" y="14"/>
                        </a:moveTo>
                        <a:lnTo>
                          <a:pt x="118" y="45"/>
                        </a:lnTo>
                        <a:lnTo>
                          <a:pt x="82" y="74"/>
                        </a:lnTo>
                        <a:lnTo>
                          <a:pt x="29" y="93"/>
                        </a:lnTo>
                        <a:lnTo>
                          <a:pt x="0" y="102"/>
                        </a:lnTo>
                        <a:lnTo>
                          <a:pt x="23" y="118"/>
                        </a:lnTo>
                        <a:lnTo>
                          <a:pt x="61" y="112"/>
                        </a:lnTo>
                        <a:lnTo>
                          <a:pt x="119" y="74"/>
                        </a:lnTo>
                        <a:lnTo>
                          <a:pt x="186" y="0"/>
                        </a:lnTo>
                        <a:lnTo>
                          <a:pt x="15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7" name="Group 469">
                  <a:extLst>
                    <a:ext uri="{FF2B5EF4-FFF2-40B4-BE49-F238E27FC236}">
                      <a16:creationId xmlns:a16="http://schemas.microsoft.com/office/drawing/2014/main" id="{9C29BEC1-B0AB-421A-BE1B-1D9ABEF09349}"/>
                    </a:ext>
                  </a:extLst>
                </p:cNvPr>
                <p:cNvGrpSpPr>
                  <a:grpSpLocks/>
                </p:cNvGrpSpPr>
                <p:nvPr/>
              </p:nvGrpSpPr>
              <p:grpSpPr bwMode="auto">
                <a:xfrm>
                  <a:off x="4550" y="3690"/>
                  <a:ext cx="154" cy="387"/>
                  <a:chOff x="4024" y="1008"/>
                  <a:chExt cx="229" cy="517"/>
                </a:xfrm>
              </p:grpSpPr>
              <p:sp>
                <p:nvSpPr>
                  <p:cNvPr id="74" name="Freeform 470">
                    <a:extLst>
                      <a:ext uri="{FF2B5EF4-FFF2-40B4-BE49-F238E27FC236}">
                        <a16:creationId xmlns:a16="http://schemas.microsoft.com/office/drawing/2014/main" id="{BD80D974-08D3-47EB-90B7-4358476A5AD1}"/>
                      </a:ext>
                    </a:extLst>
                  </p:cNvPr>
                  <p:cNvSpPr>
                    <a:spLocks/>
                  </p:cNvSpPr>
                  <p:nvPr/>
                </p:nvSpPr>
                <p:spPr bwMode="auto">
                  <a:xfrm>
                    <a:off x="4028" y="1031"/>
                    <a:ext cx="121" cy="487"/>
                  </a:xfrm>
                  <a:custGeom>
                    <a:avLst/>
                    <a:gdLst>
                      <a:gd name="T0" fmla="*/ 0 w 361"/>
                      <a:gd name="T1" fmla="*/ 0 h 1460"/>
                      <a:gd name="T2" fmla="*/ 0 w 361"/>
                      <a:gd name="T3" fmla="*/ 0 h 1460"/>
                      <a:gd name="T4" fmla="*/ 0 w 361"/>
                      <a:gd name="T5" fmla="*/ 0 h 1460"/>
                      <a:gd name="T6" fmla="*/ 0 w 361"/>
                      <a:gd name="T7" fmla="*/ 0 h 1460"/>
                      <a:gd name="T8" fmla="*/ 0 w 361"/>
                      <a:gd name="T9" fmla="*/ 0 h 1460"/>
                      <a:gd name="T10" fmla="*/ 0 w 361"/>
                      <a:gd name="T11" fmla="*/ 0 h 1460"/>
                      <a:gd name="T12" fmla="*/ 0 w 361"/>
                      <a:gd name="T13" fmla="*/ 0 h 1460"/>
                      <a:gd name="T14" fmla="*/ 0 w 361"/>
                      <a:gd name="T15" fmla="*/ 0 h 1460"/>
                      <a:gd name="T16" fmla="*/ 0 w 361"/>
                      <a:gd name="T17" fmla="*/ 0 h 1460"/>
                      <a:gd name="T18" fmla="*/ 0 w 361"/>
                      <a:gd name="T19" fmla="*/ 0 h 1460"/>
                      <a:gd name="T20" fmla="*/ 0 w 361"/>
                      <a:gd name="T21" fmla="*/ 0 h 1460"/>
                      <a:gd name="T22" fmla="*/ 0 w 361"/>
                      <a:gd name="T23" fmla="*/ 0 h 1460"/>
                      <a:gd name="T24" fmla="*/ 0 w 361"/>
                      <a:gd name="T25" fmla="*/ 0 h 1460"/>
                      <a:gd name="T26" fmla="*/ 0 w 361"/>
                      <a:gd name="T27" fmla="*/ 0 h 1460"/>
                      <a:gd name="T28" fmla="*/ 0 w 361"/>
                      <a:gd name="T29" fmla="*/ 0 h 1460"/>
                      <a:gd name="T30" fmla="*/ 0 w 361"/>
                      <a:gd name="T31" fmla="*/ 0 h 1460"/>
                      <a:gd name="T32" fmla="*/ 0 w 361"/>
                      <a:gd name="T33" fmla="*/ 0 h 1460"/>
                      <a:gd name="T34" fmla="*/ 0 w 361"/>
                      <a:gd name="T35" fmla="*/ 0 h 1460"/>
                      <a:gd name="T36" fmla="*/ 0 w 361"/>
                      <a:gd name="T37" fmla="*/ 0 h 1460"/>
                      <a:gd name="T38" fmla="*/ 0 w 361"/>
                      <a:gd name="T39" fmla="*/ 0 h 1460"/>
                      <a:gd name="T40" fmla="*/ 0 w 361"/>
                      <a:gd name="T41" fmla="*/ 0 h 1460"/>
                      <a:gd name="T42" fmla="*/ 0 w 361"/>
                      <a:gd name="T43" fmla="*/ 0 h 1460"/>
                      <a:gd name="T44" fmla="*/ 0 w 361"/>
                      <a:gd name="T45" fmla="*/ 0 h 1460"/>
                      <a:gd name="T46" fmla="*/ 0 w 361"/>
                      <a:gd name="T47" fmla="*/ 0 h 1460"/>
                      <a:gd name="T48" fmla="*/ 0 w 361"/>
                      <a:gd name="T49" fmla="*/ 0 h 1460"/>
                      <a:gd name="T50" fmla="*/ 0 w 361"/>
                      <a:gd name="T51" fmla="*/ 0 h 1460"/>
                      <a:gd name="T52" fmla="*/ 0 w 361"/>
                      <a:gd name="T53" fmla="*/ 0 h 1460"/>
                      <a:gd name="T54" fmla="*/ 0 w 361"/>
                      <a:gd name="T55" fmla="*/ 0 h 1460"/>
                      <a:gd name="T56" fmla="*/ 0 w 361"/>
                      <a:gd name="T57" fmla="*/ 0 h 1460"/>
                      <a:gd name="T58" fmla="*/ 0 w 361"/>
                      <a:gd name="T59" fmla="*/ 0 h 1460"/>
                      <a:gd name="T60" fmla="*/ 0 w 361"/>
                      <a:gd name="T61" fmla="*/ 0 h 1460"/>
                      <a:gd name="T62" fmla="*/ 0 w 361"/>
                      <a:gd name="T63" fmla="*/ 0 h 1460"/>
                      <a:gd name="T64" fmla="*/ 0 w 361"/>
                      <a:gd name="T65" fmla="*/ 0 h 1460"/>
                      <a:gd name="T66" fmla="*/ 0 w 361"/>
                      <a:gd name="T67" fmla="*/ 0 h 1460"/>
                      <a:gd name="T68" fmla="*/ 0 w 361"/>
                      <a:gd name="T69" fmla="*/ 0 h 1460"/>
                      <a:gd name="T70" fmla="*/ 0 w 361"/>
                      <a:gd name="T71" fmla="*/ 0 h 1460"/>
                      <a:gd name="T72" fmla="*/ 0 w 361"/>
                      <a:gd name="T73" fmla="*/ 0 h 1460"/>
                      <a:gd name="T74" fmla="*/ 0 w 361"/>
                      <a:gd name="T75" fmla="*/ 0 h 1460"/>
                      <a:gd name="T76" fmla="*/ 0 w 361"/>
                      <a:gd name="T77" fmla="*/ 0 h 1460"/>
                      <a:gd name="T78" fmla="*/ 0 w 361"/>
                      <a:gd name="T79" fmla="*/ 0 h 1460"/>
                      <a:gd name="T80" fmla="*/ 0 w 361"/>
                      <a:gd name="T81" fmla="*/ 0 h 1460"/>
                      <a:gd name="T82" fmla="*/ 0 w 361"/>
                      <a:gd name="T83" fmla="*/ 0 h 1460"/>
                      <a:gd name="T84" fmla="*/ 0 w 361"/>
                      <a:gd name="T85" fmla="*/ 0 h 1460"/>
                      <a:gd name="T86" fmla="*/ 0 w 361"/>
                      <a:gd name="T87" fmla="*/ 0 h 1460"/>
                      <a:gd name="T88" fmla="*/ 0 w 361"/>
                      <a:gd name="T89" fmla="*/ 0 h 1460"/>
                      <a:gd name="T90" fmla="*/ 0 w 361"/>
                      <a:gd name="T91" fmla="*/ 0 h 1460"/>
                      <a:gd name="T92" fmla="*/ 0 w 361"/>
                      <a:gd name="T93" fmla="*/ 0 h 1460"/>
                      <a:gd name="T94" fmla="*/ 0 w 361"/>
                      <a:gd name="T95" fmla="*/ 0 h 1460"/>
                      <a:gd name="T96" fmla="*/ 0 w 361"/>
                      <a:gd name="T97" fmla="*/ 0 h 1460"/>
                      <a:gd name="T98" fmla="*/ 0 w 361"/>
                      <a:gd name="T99" fmla="*/ 0 h 1460"/>
                      <a:gd name="T100" fmla="*/ 0 w 361"/>
                      <a:gd name="T101" fmla="*/ 0 h 1460"/>
                      <a:gd name="T102" fmla="*/ 0 w 361"/>
                      <a:gd name="T103" fmla="*/ 0 h 1460"/>
                      <a:gd name="T104" fmla="*/ 0 w 361"/>
                      <a:gd name="T105" fmla="*/ 0 h 1460"/>
                      <a:gd name="T106" fmla="*/ 0 w 361"/>
                      <a:gd name="T107" fmla="*/ 0 h 1460"/>
                      <a:gd name="T108" fmla="*/ 0 w 361"/>
                      <a:gd name="T109" fmla="*/ 0 h 1460"/>
                      <a:gd name="T110" fmla="*/ 0 w 361"/>
                      <a:gd name="T111" fmla="*/ 0 h 146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61"/>
                      <a:gd name="T169" fmla="*/ 0 h 1460"/>
                      <a:gd name="T170" fmla="*/ 361 w 361"/>
                      <a:gd name="T171" fmla="*/ 1460 h 146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61" h="1460">
                        <a:moveTo>
                          <a:pt x="355" y="262"/>
                        </a:moveTo>
                        <a:lnTo>
                          <a:pt x="361" y="316"/>
                        </a:lnTo>
                        <a:lnTo>
                          <a:pt x="361" y="605"/>
                        </a:lnTo>
                        <a:lnTo>
                          <a:pt x="335" y="994"/>
                        </a:lnTo>
                        <a:lnTo>
                          <a:pt x="337" y="1241"/>
                        </a:lnTo>
                        <a:lnTo>
                          <a:pt x="350" y="1412"/>
                        </a:lnTo>
                        <a:lnTo>
                          <a:pt x="337" y="1460"/>
                        </a:lnTo>
                        <a:lnTo>
                          <a:pt x="316" y="1449"/>
                        </a:lnTo>
                        <a:lnTo>
                          <a:pt x="194" y="1355"/>
                        </a:lnTo>
                        <a:lnTo>
                          <a:pt x="163" y="1337"/>
                        </a:lnTo>
                        <a:lnTo>
                          <a:pt x="144" y="1310"/>
                        </a:lnTo>
                        <a:lnTo>
                          <a:pt x="113" y="1274"/>
                        </a:lnTo>
                        <a:lnTo>
                          <a:pt x="71" y="1237"/>
                        </a:lnTo>
                        <a:lnTo>
                          <a:pt x="50" y="1187"/>
                        </a:lnTo>
                        <a:lnTo>
                          <a:pt x="0" y="1144"/>
                        </a:lnTo>
                        <a:lnTo>
                          <a:pt x="0" y="1118"/>
                        </a:lnTo>
                        <a:lnTo>
                          <a:pt x="26" y="1084"/>
                        </a:lnTo>
                        <a:lnTo>
                          <a:pt x="37" y="1041"/>
                        </a:lnTo>
                        <a:lnTo>
                          <a:pt x="31" y="1018"/>
                        </a:lnTo>
                        <a:lnTo>
                          <a:pt x="18" y="981"/>
                        </a:lnTo>
                        <a:lnTo>
                          <a:pt x="14" y="954"/>
                        </a:lnTo>
                        <a:lnTo>
                          <a:pt x="33" y="912"/>
                        </a:lnTo>
                        <a:lnTo>
                          <a:pt x="33" y="884"/>
                        </a:lnTo>
                        <a:lnTo>
                          <a:pt x="13" y="829"/>
                        </a:lnTo>
                        <a:lnTo>
                          <a:pt x="13" y="797"/>
                        </a:lnTo>
                        <a:lnTo>
                          <a:pt x="24" y="773"/>
                        </a:lnTo>
                        <a:lnTo>
                          <a:pt x="45" y="744"/>
                        </a:lnTo>
                        <a:lnTo>
                          <a:pt x="44" y="694"/>
                        </a:lnTo>
                        <a:lnTo>
                          <a:pt x="31" y="653"/>
                        </a:lnTo>
                        <a:lnTo>
                          <a:pt x="44" y="605"/>
                        </a:lnTo>
                        <a:lnTo>
                          <a:pt x="56" y="594"/>
                        </a:lnTo>
                        <a:lnTo>
                          <a:pt x="45" y="550"/>
                        </a:lnTo>
                        <a:lnTo>
                          <a:pt x="18" y="503"/>
                        </a:lnTo>
                        <a:lnTo>
                          <a:pt x="13" y="473"/>
                        </a:lnTo>
                        <a:lnTo>
                          <a:pt x="18" y="444"/>
                        </a:lnTo>
                        <a:lnTo>
                          <a:pt x="52" y="418"/>
                        </a:lnTo>
                        <a:lnTo>
                          <a:pt x="50" y="397"/>
                        </a:lnTo>
                        <a:lnTo>
                          <a:pt x="14" y="331"/>
                        </a:lnTo>
                        <a:lnTo>
                          <a:pt x="2" y="279"/>
                        </a:lnTo>
                        <a:lnTo>
                          <a:pt x="13" y="250"/>
                        </a:lnTo>
                        <a:lnTo>
                          <a:pt x="45" y="223"/>
                        </a:lnTo>
                        <a:lnTo>
                          <a:pt x="37" y="200"/>
                        </a:lnTo>
                        <a:lnTo>
                          <a:pt x="14" y="173"/>
                        </a:lnTo>
                        <a:lnTo>
                          <a:pt x="14" y="144"/>
                        </a:lnTo>
                        <a:lnTo>
                          <a:pt x="52" y="124"/>
                        </a:lnTo>
                        <a:lnTo>
                          <a:pt x="68" y="103"/>
                        </a:lnTo>
                        <a:lnTo>
                          <a:pt x="37" y="60"/>
                        </a:lnTo>
                        <a:lnTo>
                          <a:pt x="37" y="37"/>
                        </a:lnTo>
                        <a:lnTo>
                          <a:pt x="74" y="23"/>
                        </a:lnTo>
                        <a:lnTo>
                          <a:pt x="77" y="0"/>
                        </a:lnTo>
                        <a:lnTo>
                          <a:pt x="118" y="60"/>
                        </a:lnTo>
                        <a:lnTo>
                          <a:pt x="169" y="123"/>
                        </a:lnTo>
                        <a:lnTo>
                          <a:pt x="231" y="173"/>
                        </a:lnTo>
                        <a:lnTo>
                          <a:pt x="281" y="213"/>
                        </a:lnTo>
                        <a:lnTo>
                          <a:pt x="335" y="244"/>
                        </a:lnTo>
                        <a:lnTo>
                          <a:pt x="355" y="26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471">
                    <a:extLst>
                      <a:ext uri="{FF2B5EF4-FFF2-40B4-BE49-F238E27FC236}">
                        <a16:creationId xmlns:a16="http://schemas.microsoft.com/office/drawing/2014/main" id="{E6FD14FC-14DC-44CC-9671-CE40610DF2F7}"/>
                      </a:ext>
                    </a:extLst>
                  </p:cNvPr>
                  <p:cNvSpPr>
                    <a:spLocks/>
                  </p:cNvSpPr>
                  <p:nvPr/>
                </p:nvSpPr>
                <p:spPr bwMode="auto">
                  <a:xfrm>
                    <a:off x="4024" y="1039"/>
                    <a:ext cx="35" cy="370"/>
                  </a:xfrm>
                  <a:custGeom>
                    <a:avLst/>
                    <a:gdLst>
                      <a:gd name="T0" fmla="*/ 0 w 105"/>
                      <a:gd name="T1" fmla="*/ 0 h 1112"/>
                      <a:gd name="T2" fmla="*/ 0 w 105"/>
                      <a:gd name="T3" fmla="*/ 0 h 1112"/>
                      <a:gd name="T4" fmla="*/ 0 w 105"/>
                      <a:gd name="T5" fmla="*/ 0 h 1112"/>
                      <a:gd name="T6" fmla="*/ 0 w 105"/>
                      <a:gd name="T7" fmla="*/ 0 h 1112"/>
                      <a:gd name="T8" fmla="*/ 0 w 105"/>
                      <a:gd name="T9" fmla="*/ 0 h 1112"/>
                      <a:gd name="T10" fmla="*/ 0 w 105"/>
                      <a:gd name="T11" fmla="*/ 0 h 1112"/>
                      <a:gd name="T12" fmla="*/ 0 w 105"/>
                      <a:gd name="T13" fmla="*/ 0 h 1112"/>
                      <a:gd name="T14" fmla="*/ 0 w 105"/>
                      <a:gd name="T15" fmla="*/ 0 h 1112"/>
                      <a:gd name="T16" fmla="*/ 0 w 105"/>
                      <a:gd name="T17" fmla="*/ 0 h 1112"/>
                      <a:gd name="T18" fmla="*/ 0 w 105"/>
                      <a:gd name="T19" fmla="*/ 0 h 1112"/>
                      <a:gd name="T20" fmla="*/ 0 w 105"/>
                      <a:gd name="T21" fmla="*/ 0 h 1112"/>
                      <a:gd name="T22" fmla="*/ 0 w 105"/>
                      <a:gd name="T23" fmla="*/ 0 h 1112"/>
                      <a:gd name="T24" fmla="*/ 0 w 105"/>
                      <a:gd name="T25" fmla="*/ 0 h 1112"/>
                      <a:gd name="T26" fmla="*/ 0 w 105"/>
                      <a:gd name="T27" fmla="*/ 0 h 1112"/>
                      <a:gd name="T28" fmla="*/ 0 w 105"/>
                      <a:gd name="T29" fmla="*/ 0 h 1112"/>
                      <a:gd name="T30" fmla="*/ 0 w 105"/>
                      <a:gd name="T31" fmla="*/ 0 h 1112"/>
                      <a:gd name="T32" fmla="*/ 0 w 105"/>
                      <a:gd name="T33" fmla="*/ 0 h 1112"/>
                      <a:gd name="T34" fmla="*/ 0 w 105"/>
                      <a:gd name="T35" fmla="*/ 0 h 1112"/>
                      <a:gd name="T36" fmla="*/ 0 w 105"/>
                      <a:gd name="T37" fmla="*/ 0 h 1112"/>
                      <a:gd name="T38" fmla="*/ 0 w 105"/>
                      <a:gd name="T39" fmla="*/ 0 h 1112"/>
                      <a:gd name="T40" fmla="*/ 0 w 105"/>
                      <a:gd name="T41" fmla="*/ 0 h 1112"/>
                      <a:gd name="T42" fmla="*/ 0 w 105"/>
                      <a:gd name="T43" fmla="*/ 0 h 1112"/>
                      <a:gd name="T44" fmla="*/ 0 w 105"/>
                      <a:gd name="T45" fmla="*/ 0 h 1112"/>
                      <a:gd name="T46" fmla="*/ 0 w 105"/>
                      <a:gd name="T47" fmla="*/ 0 h 1112"/>
                      <a:gd name="T48" fmla="*/ 0 w 105"/>
                      <a:gd name="T49" fmla="*/ 0 h 1112"/>
                      <a:gd name="T50" fmla="*/ 0 w 105"/>
                      <a:gd name="T51" fmla="*/ 0 h 1112"/>
                      <a:gd name="T52" fmla="*/ 0 w 105"/>
                      <a:gd name="T53" fmla="*/ 0 h 1112"/>
                      <a:gd name="T54" fmla="*/ 0 w 105"/>
                      <a:gd name="T55" fmla="*/ 0 h 1112"/>
                      <a:gd name="T56" fmla="*/ 0 w 105"/>
                      <a:gd name="T57" fmla="*/ 0 h 1112"/>
                      <a:gd name="T58" fmla="*/ 0 w 105"/>
                      <a:gd name="T59" fmla="*/ 0 h 1112"/>
                      <a:gd name="T60" fmla="*/ 0 w 105"/>
                      <a:gd name="T61" fmla="*/ 0 h 1112"/>
                      <a:gd name="T62" fmla="*/ 0 w 105"/>
                      <a:gd name="T63" fmla="*/ 0 h 1112"/>
                      <a:gd name="T64" fmla="*/ 0 w 105"/>
                      <a:gd name="T65" fmla="*/ 0 h 1112"/>
                      <a:gd name="T66" fmla="*/ 0 w 105"/>
                      <a:gd name="T67" fmla="*/ 0 h 1112"/>
                      <a:gd name="T68" fmla="*/ 0 w 105"/>
                      <a:gd name="T69" fmla="*/ 0 h 1112"/>
                      <a:gd name="T70" fmla="*/ 0 w 105"/>
                      <a:gd name="T71" fmla="*/ 0 h 1112"/>
                      <a:gd name="T72" fmla="*/ 0 w 105"/>
                      <a:gd name="T73" fmla="*/ 0 h 1112"/>
                      <a:gd name="T74" fmla="*/ 0 w 105"/>
                      <a:gd name="T75" fmla="*/ 0 h 1112"/>
                      <a:gd name="T76" fmla="*/ 0 w 105"/>
                      <a:gd name="T77" fmla="*/ 0 h 1112"/>
                      <a:gd name="T78" fmla="*/ 0 w 105"/>
                      <a:gd name="T79" fmla="*/ 0 h 1112"/>
                      <a:gd name="T80" fmla="*/ 0 w 105"/>
                      <a:gd name="T81" fmla="*/ 0 h 1112"/>
                      <a:gd name="T82" fmla="*/ 0 w 105"/>
                      <a:gd name="T83" fmla="*/ 0 h 1112"/>
                      <a:gd name="T84" fmla="*/ 0 w 105"/>
                      <a:gd name="T85" fmla="*/ 0 h 1112"/>
                      <a:gd name="T86" fmla="*/ 0 w 105"/>
                      <a:gd name="T87" fmla="*/ 0 h 1112"/>
                      <a:gd name="T88" fmla="*/ 0 w 105"/>
                      <a:gd name="T89" fmla="*/ 0 h 1112"/>
                      <a:gd name="T90" fmla="*/ 0 w 105"/>
                      <a:gd name="T91" fmla="*/ 0 h 1112"/>
                      <a:gd name="T92" fmla="*/ 0 w 105"/>
                      <a:gd name="T93" fmla="*/ 0 h 1112"/>
                      <a:gd name="T94" fmla="*/ 0 w 105"/>
                      <a:gd name="T95" fmla="*/ 0 h 1112"/>
                      <a:gd name="T96" fmla="*/ 0 w 105"/>
                      <a:gd name="T97" fmla="*/ 0 h 111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5"/>
                      <a:gd name="T148" fmla="*/ 0 h 1112"/>
                      <a:gd name="T149" fmla="*/ 105 w 105"/>
                      <a:gd name="T150" fmla="*/ 1112 h 111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5" h="1112">
                        <a:moveTo>
                          <a:pt x="52" y="0"/>
                        </a:moveTo>
                        <a:lnTo>
                          <a:pt x="71" y="37"/>
                        </a:lnTo>
                        <a:lnTo>
                          <a:pt x="88" y="61"/>
                        </a:lnTo>
                        <a:lnTo>
                          <a:pt x="105" y="77"/>
                        </a:lnTo>
                        <a:lnTo>
                          <a:pt x="100" y="95"/>
                        </a:lnTo>
                        <a:lnTo>
                          <a:pt x="84" y="108"/>
                        </a:lnTo>
                        <a:lnTo>
                          <a:pt x="58" y="114"/>
                        </a:lnTo>
                        <a:lnTo>
                          <a:pt x="39" y="130"/>
                        </a:lnTo>
                        <a:lnTo>
                          <a:pt x="44" y="150"/>
                        </a:lnTo>
                        <a:lnTo>
                          <a:pt x="57" y="161"/>
                        </a:lnTo>
                        <a:lnTo>
                          <a:pt x="78" y="187"/>
                        </a:lnTo>
                        <a:lnTo>
                          <a:pt x="78" y="201"/>
                        </a:lnTo>
                        <a:lnTo>
                          <a:pt x="71" y="214"/>
                        </a:lnTo>
                        <a:lnTo>
                          <a:pt x="52" y="227"/>
                        </a:lnTo>
                        <a:lnTo>
                          <a:pt x="34" y="239"/>
                        </a:lnTo>
                        <a:lnTo>
                          <a:pt x="31" y="258"/>
                        </a:lnTo>
                        <a:lnTo>
                          <a:pt x="37" y="277"/>
                        </a:lnTo>
                        <a:lnTo>
                          <a:pt x="52" y="314"/>
                        </a:lnTo>
                        <a:lnTo>
                          <a:pt x="65" y="343"/>
                        </a:lnTo>
                        <a:lnTo>
                          <a:pt x="78" y="364"/>
                        </a:lnTo>
                        <a:lnTo>
                          <a:pt x="78" y="387"/>
                        </a:lnTo>
                        <a:lnTo>
                          <a:pt x="71" y="408"/>
                        </a:lnTo>
                        <a:lnTo>
                          <a:pt x="52" y="427"/>
                        </a:lnTo>
                        <a:lnTo>
                          <a:pt x="39" y="445"/>
                        </a:lnTo>
                        <a:lnTo>
                          <a:pt x="44" y="476"/>
                        </a:lnTo>
                        <a:lnTo>
                          <a:pt x="75" y="524"/>
                        </a:lnTo>
                        <a:lnTo>
                          <a:pt x="88" y="550"/>
                        </a:lnTo>
                        <a:lnTo>
                          <a:pt x="89" y="574"/>
                        </a:lnTo>
                        <a:lnTo>
                          <a:pt x="78" y="593"/>
                        </a:lnTo>
                        <a:lnTo>
                          <a:pt x="63" y="611"/>
                        </a:lnTo>
                        <a:lnTo>
                          <a:pt x="58" y="637"/>
                        </a:lnTo>
                        <a:lnTo>
                          <a:pt x="68" y="668"/>
                        </a:lnTo>
                        <a:lnTo>
                          <a:pt x="81" y="701"/>
                        </a:lnTo>
                        <a:lnTo>
                          <a:pt x="88" y="724"/>
                        </a:lnTo>
                        <a:lnTo>
                          <a:pt x="81" y="739"/>
                        </a:lnTo>
                        <a:lnTo>
                          <a:pt x="65" y="756"/>
                        </a:lnTo>
                        <a:lnTo>
                          <a:pt x="44" y="774"/>
                        </a:lnTo>
                        <a:lnTo>
                          <a:pt x="34" y="793"/>
                        </a:lnTo>
                        <a:lnTo>
                          <a:pt x="44" y="826"/>
                        </a:lnTo>
                        <a:lnTo>
                          <a:pt x="65" y="861"/>
                        </a:lnTo>
                        <a:lnTo>
                          <a:pt x="75" y="887"/>
                        </a:lnTo>
                        <a:lnTo>
                          <a:pt x="78" y="908"/>
                        </a:lnTo>
                        <a:lnTo>
                          <a:pt x="71" y="918"/>
                        </a:lnTo>
                        <a:lnTo>
                          <a:pt x="50" y="918"/>
                        </a:lnTo>
                        <a:lnTo>
                          <a:pt x="44" y="964"/>
                        </a:lnTo>
                        <a:lnTo>
                          <a:pt x="57" y="993"/>
                        </a:lnTo>
                        <a:lnTo>
                          <a:pt x="68" y="1014"/>
                        </a:lnTo>
                        <a:lnTo>
                          <a:pt x="71" y="1032"/>
                        </a:lnTo>
                        <a:lnTo>
                          <a:pt x="71" y="1050"/>
                        </a:lnTo>
                        <a:lnTo>
                          <a:pt x="50" y="1076"/>
                        </a:lnTo>
                        <a:lnTo>
                          <a:pt x="21" y="1112"/>
                        </a:lnTo>
                        <a:lnTo>
                          <a:pt x="2" y="1100"/>
                        </a:lnTo>
                        <a:lnTo>
                          <a:pt x="8" y="1071"/>
                        </a:lnTo>
                        <a:lnTo>
                          <a:pt x="37" y="1024"/>
                        </a:lnTo>
                        <a:lnTo>
                          <a:pt x="34" y="995"/>
                        </a:lnTo>
                        <a:lnTo>
                          <a:pt x="21" y="961"/>
                        </a:lnTo>
                        <a:lnTo>
                          <a:pt x="13" y="932"/>
                        </a:lnTo>
                        <a:lnTo>
                          <a:pt x="25" y="908"/>
                        </a:lnTo>
                        <a:lnTo>
                          <a:pt x="37" y="900"/>
                        </a:lnTo>
                        <a:lnTo>
                          <a:pt x="39" y="881"/>
                        </a:lnTo>
                        <a:lnTo>
                          <a:pt x="25" y="845"/>
                        </a:lnTo>
                        <a:lnTo>
                          <a:pt x="8" y="814"/>
                        </a:lnTo>
                        <a:lnTo>
                          <a:pt x="0" y="782"/>
                        </a:lnTo>
                        <a:lnTo>
                          <a:pt x="8" y="745"/>
                        </a:lnTo>
                        <a:lnTo>
                          <a:pt x="37" y="731"/>
                        </a:lnTo>
                        <a:lnTo>
                          <a:pt x="46" y="714"/>
                        </a:lnTo>
                        <a:lnTo>
                          <a:pt x="44" y="689"/>
                        </a:lnTo>
                        <a:lnTo>
                          <a:pt x="37" y="664"/>
                        </a:lnTo>
                        <a:lnTo>
                          <a:pt x="27" y="631"/>
                        </a:lnTo>
                        <a:lnTo>
                          <a:pt x="27" y="606"/>
                        </a:lnTo>
                        <a:lnTo>
                          <a:pt x="39" y="589"/>
                        </a:lnTo>
                        <a:lnTo>
                          <a:pt x="57" y="568"/>
                        </a:lnTo>
                        <a:lnTo>
                          <a:pt x="57" y="556"/>
                        </a:lnTo>
                        <a:lnTo>
                          <a:pt x="44" y="526"/>
                        </a:lnTo>
                        <a:lnTo>
                          <a:pt x="18" y="489"/>
                        </a:lnTo>
                        <a:lnTo>
                          <a:pt x="8" y="461"/>
                        </a:lnTo>
                        <a:lnTo>
                          <a:pt x="8" y="439"/>
                        </a:lnTo>
                        <a:lnTo>
                          <a:pt x="15" y="418"/>
                        </a:lnTo>
                        <a:lnTo>
                          <a:pt x="31" y="401"/>
                        </a:lnTo>
                        <a:lnTo>
                          <a:pt x="46" y="382"/>
                        </a:lnTo>
                        <a:lnTo>
                          <a:pt x="46" y="368"/>
                        </a:lnTo>
                        <a:lnTo>
                          <a:pt x="13" y="300"/>
                        </a:lnTo>
                        <a:lnTo>
                          <a:pt x="6" y="274"/>
                        </a:lnTo>
                        <a:lnTo>
                          <a:pt x="0" y="251"/>
                        </a:lnTo>
                        <a:lnTo>
                          <a:pt x="13" y="230"/>
                        </a:lnTo>
                        <a:lnTo>
                          <a:pt x="27" y="214"/>
                        </a:lnTo>
                        <a:lnTo>
                          <a:pt x="39" y="201"/>
                        </a:lnTo>
                        <a:lnTo>
                          <a:pt x="39" y="189"/>
                        </a:lnTo>
                        <a:lnTo>
                          <a:pt x="27" y="170"/>
                        </a:lnTo>
                        <a:lnTo>
                          <a:pt x="8" y="150"/>
                        </a:lnTo>
                        <a:lnTo>
                          <a:pt x="8" y="130"/>
                        </a:lnTo>
                        <a:lnTo>
                          <a:pt x="21" y="111"/>
                        </a:lnTo>
                        <a:lnTo>
                          <a:pt x="39" y="95"/>
                        </a:lnTo>
                        <a:lnTo>
                          <a:pt x="57" y="87"/>
                        </a:lnTo>
                        <a:lnTo>
                          <a:pt x="65" y="74"/>
                        </a:lnTo>
                        <a:lnTo>
                          <a:pt x="58" y="58"/>
                        </a:lnTo>
                        <a:lnTo>
                          <a:pt x="46" y="39"/>
                        </a:lnTo>
                        <a:lnTo>
                          <a:pt x="39" y="20"/>
                        </a:ln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472">
                    <a:extLst>
                      <a:ext uri="{FF2B5EF4-FFF2-40B4-BE49-F238E27FC236}">
                        <a16:creationId xmlns:a16="http://schemas.microsoft.com/office/drawing/2014/main" id="{5AAC211B-9981-4A28-A44C-FA660FD94BE8}"/>
                      </a:ext>
                    </a:extLst>
                  </p:cNvPr>
                  <p:cNvSpPr>
                    <a:spLocks/>
                  </p:cNvSpPr>
                  <p:nvPr/>
                </p:nvSpPr>
                <p:spPr bwMode="auto">
                  <a:xfrm>
                    <a:off x="4118" y="1129"/>
                    <a:ext cx="32" cy="300"/>
                  </a:xfrm>
                  <a:custGeom>
                    <a:avLst/>
                    <a:gdLst>
                      <a:gd name="T0" fmla="*/ 0 w 97"/>
                      <a:gd name="T1" fmla="*/ 0 h 900"/>
                      <a:gd name="T2" fmla="*/ 0 w 97"/>
                      <a:gd name="T3" fmla="*/ 0 h 900"/>
                      <a:gd name="T4" fmla="*/ 0 w 97"/>
                      <a:gd name="T5" fmla="*/ 0 h 900"/>
                      <a:gd name="T6" fmla="*/ 0 w 97"/>
                      <a:gd name="T7" fmla="*/ 0 h 900"/>
                      <a:gd name="T8" fmla="*/ 0 w 97"/>
                      <a:gd name="T9" fmla="*/ 0 h 900"/>
                      <a:gd name="T10" fmla="*/ 0 w 97"/>
                      <a:gd name="T11" fmla="*/ 0 h 900"/>
                      <a:gd name="T12" fmla="*/ 0 w 97"/>
                      <a:gd name="T13" fmla="*/ 0 h 900"/>
                      <a:gd name="T14" fmla="*/ 0 w 97"/>
                      <a:gd name="T15" fmla="*/ 0 h 900"/>
                      <a:gd name="T16" fmla="*/ 0 w 97"/>
                      <a:gd name="T17" fmla="*/ 0 h 900"/>
                      <a:gd name="T18" fmla="*/ 0 w 97"/>
                      <a:gd name="T19" fmla="*/ 0 h 900"/>
                      <a:gd name="T20" fmla="*/ 0 w 97"/>
                      <a:gd name="T21" fmla="*/ 0 h 900"/>
                      <a:gd name="T22" fmla="*/ 0 w 97"/>
                      <a:gd name="T23" fmla="*/ 0 h 900"/>
                      <a:gd name="T24" fmla="*/ 0 w 97"/>
                      <a:gd name="T25" fmla="*/ 0 h 900"/>
                      <a:gd name="T26" fmla="*/ 0 w 97"/>
                      <a:gd name="T27" fmla="*/ 0 h 900"/>
                      <a:gd name="T28" fmla="*/ 0 w 97"/>
                      <a:gd name="T29" fmla="*/ 0 h 900"/>
                      <a:gd name="T30" fmla="*/ 0 w 97"/>
                      <a:gd name="T31" fmla="*/ 0 h 900"/>
                      <a:gd name="T32" fmla="*/ 0 w 97"/>
                      <a:gd name="T33" fmla="*/ 0 h 900"/>
                      <a:gd name="T34" fmla="*/ 0 w 97"/>
                      <a:gd name="T35" fmla="*/ 0 h 900"/>
                      <a:gd name="T36" fmla="*/ 0 w 97"/>
                      <a:gd name="T37" fmla="*/ 0 h 900"/>
                      <a:gd name="T38" fmla="*/ 0 w 97"/>
                      <a:gd name="T39" fmla="*/ 0 h 900"/>
                      <a:gd name="T40" fmla="*/ 0 w 97"/>
                      <a:gd name="T41" fmla="*/ 0 h 900"/>
                      <a:gd name="T42" fmla="*/ 0 w 97"/>
                      <a:gd name="T43" fmla="*/ 0 h 900"/>
                      <a:gd name="T44" fmla="*/ 0 w 97"/>
                      <a:gd name="T45" fmla="*/ 0 h 900"/>
                      <a:gd name="T46" fmla="*/ 0 w 97"/>
                      <a:gd name="T47" fmla="*/ 0 h 900"/>
                      <a:gd name="T48" fmla="*/ 0 w 97"/>
                      <a:gd name="T49" fmla="*/ 0 h 900"/>
                      <a:gd name="T50" fmla="*/ 0 w 97"/>
                      <a:gd name="T51" fmla="*/ 0 h 900"/>
                      <a:gd name="T52" fmla="*/ 0 w 97"/>
                      <a:gd name="T53" fmla="*/ 0 h 900"/>
                      <a:gd name="T54" fmla="*/ 0 w 97"/>
                      <a:gd name="T55" fmla="*/ 0 h 900"/>
                      <a:gd name="T56" fmla="*/ 0 w 97"/>
                      <a:gd name="T57" fmla="*/ 0 h 900"/>
                      <a:gd name="T58" fmla="*/ 0 w 97"/>
                      <a:gd name="T59" fmla="*/ 0 h 900"/>
                      <a:gd name="T60" fmla="*/ 0 w 97"/>
                      <a:gd name="T61" fmla="*/ 0 h 900"/>
                      <a:gd name="T62" fmla="*/ 0 w 97"/>
                      <a:gd name="T63" fmla="*/ 0 h 900"/>
                      <a:gd name="T64" fmla="*/ 0 w 97"/>
                      <a:gd name="T65" fmla="*/ 0 h 900"/>
                      <a:gd name="T66" fmla="*/ 0 w 97"/>
                      <a:gd name="T67" fmla="*/ 0 h 9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7"/>
                      <a:gd name="T103" fmla="*/ 0 h 900"/>
                      <a:gd name="T104" fmla="*/ 97 w 97"/>
                      <a:gd name="T105" fmla="*/ 900 h 90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7" h="900">
                        <a:moveTo>
                          <a:pt x="74" y="0"/>
                        </a:moveTo>
                        <a:lnTo>
                          <a:pt x="87" y="24"/>
                        </a:lnTo>
                        <a:lnTo>
                          <a:pt x="97" y="68"/>
                        </a:lnTo>
                        <a:lnTo>
                          <a:pt x="92" y="87"/>
                        </a:lnTo>
                        <a:lnTo>
                          <a:pt x="66" y="100"/>
                        </a:lnTo>
                        <a:lnTo>
                          <a:pt x="50" y="112"/>
                        </a:lnTo>
                        <a:lnTo>
                          <a:pt x="50" y="147"/>
                        </a:lnTo>
                        <a:lnTo>
                          <a:pt x="62" y="181"/>
                        </a:lnTo>
                        <a:lnTo>
                          <a:pt x="79" y="204"/>
                        </a:lnTo>
                        <a:lnTo>
                          <a:pt x="81" y="247"/>
                        </a:lnTo>
                        <a:lnTo>
                          <a:pt x="72" y="262"/>
                        </a:lnTo>
                        <a:lnTo>
                          <a:pt x="56" y="281"/>
                        </a:lnTo>
                        <a:lnTo>
                          <a:pt x="53" y="310"/>
                        </a:lnTo>
                        <a:lnTo>
                          <a:pt x="62" y="337"/>
                        </a:lnTo>
                        <a:lnTo>
                          <a:pt x="74" y="360"/>
                        </a:lnTo>
                        <a:lnTo>
                          <a:pt x="81" y="397"/>
                        </a:lnTo>
                        <a:lnTo>
                          <a:pt x="81" y="418"/>
                        </a:lnTo>
                        <a:lnTo>
                          <a:pt x="68" y="442"/>
                        </a:lnTo>
                        <a:lnTo>
                          <a:pt x="47" y="462"/>
                        </a:lnTo>
                        <a:lnTo>
                          <a:pt x="47" y="481"/>
                        </a:lnTo>
                        <a:lnTo>
                          <a:pt x="53" y="537"/>
                        </a:lnTo>
                        <a:lnTo>
                          <a:pt x="74" y="560"/>
                        </a:lnTo>
                        <a:lnTo>
                          <a:pt x="87" y="584"/>
                        </a:lnTo>
                        <a:lnTo>
                          <a:pt x="81" y="612"/>
                        </a:lnTo>
                        <a:lnTo>
                          <a:pt x="50" y="631"/>
                        </a:lnTo>
                        <a:lnTo>
                          <a:pt x="35" y="650"/>
                        </a:lnTo>
                        <a:lnTo>
                          <a:pt x="31" y="684"/>
                        </a:lnTo>
                        <a:lnTo>
                          <a:pt x="47" y="729"/>
                        </a:lnTo>
                        <a:lnTo>
                          <a:pt x="60" y="773"/>
                        </a:lnTo>
                        <a:lnTo>
                          <a:pt x="60" y="797"/>
                        </a:lnTo>
                        <a:lnTo>
                          <a:pt x="53" y="831"/>
                        </a:lnTo>
                        <a:lnTo>
                          <a:pt x="35" y="837"/>
                        </a:lnTo>
                        <a:lnTo>
                          <a:pt x="23" y="862"/>
                        </a:lnTo>
                        <a:lnTo>
                          <a:pt x="23" y="891"/>
                        </a:lnTo>
                        <a:lnTo>
                          <a:pt x="0" y="900"/>
                        </a:lnTo>
                        <a:lnTo>
                          <a:pt x="10" y="868"/>
                        </a:lnTo>
                        <a:lnTo>
                          <a:pt x="29" y="831"/>
                        </a:lnTo>
                        <a:lnTo>
                          <a:pt x="35" y="805"/>
                        </a:lnTo>
                        <a:lnTo>
                          <a:pt x="35" y="755"/>
                        </a:lnTo>
                        <a:lnTo>
                          <a:pt x="23" y="712"/>
                        </a:lnTo>
                        <a:lnTo>
                          <a:pt x="18" y="679"/>
                        </a:lnTo>
                        <a:lnTo>
                          <a:pt x="16" y="644"/>
                        </a:lnTo>
                        <a:lnTo>
                          <a:pt x="37" y="616"/>
                        </a:lnTo>
                        <a:lnTo>
                          <a:pt x="50" y="597"/>
                        </a:lnTo>
                        <a:lnTo>
                          <a:pt x="42" y="560"/>
                        </a:lnTo>
                        <a:lnTo>
                          <a:pt x="23" y="531"/>
                        </a:lnTo>
                        <a:lnTo>
                          <a:pt x="18" y="505"/>
                        </a:lnTo>
                        <a:lnTo>
                          <a:pt x="16" y="468"/>
                        </a:lnTo>
                        <a:lnTo>
                          <a:pt x="24" y="444"/>
                        </a:lnTo>
                        <a:lnTo>
                          <a:pt x="42" y="418"/>
                        </a:lnTo>
                        <a:lnTo>
                          <a:pt x="53" y="400"/>
                        </a:lnTo>
                        <a:lnTo>
                          <a:pt x="53" y="381"/>
                        </a:lnTo>
                        <a:lnTo>
                          <a:pt x="42" y="360"/>
                        </a:lnTo>
                        <a:lnTo>
                          <a:pt x="29" y="318"/>
                        </a:lnTo>
                        <a:lnTo>
                          <a:pt x="29" y="292"/>
                        </a:lnTo>
                        <a:lnTo>
                          <a:pt x="35" y="266"/>
                        </a:lnTo>
                        <a:lnTo>
                          <a:pt x="47" y="247"/>
                        </a:lnTo>
                        <a:lnTo>
                          <a:pt x="50" y="229"/>
                        </a:lnTo>
                        <a:lnTo>
                          <a:pt x="47" y="205"/>
                        </a:lnTo>
                        <a:lnTo>
                          <a:pt x="31" y="173"/>
                        </a:lnTo>
                        <a:lnTo>
                          <a:pt x="23" y="150"/>
                        </a:lnTo>
                        <a:lnTo>
                          <a:pt x="24" y="110"/>
                        </a:lnTo>
                        <a:lnTo>
                          <a:pt x="37" y="94"/>
                        </a:lnTo>
                        <a:lnTo>
                          <a:pt x="53" y="68"/>
                        </a:lnTo>
                        <a:lnTo>
                          <a:pt x="62" y="47"/>
                        </a:lnTo>
                        <a:lnTo>
                          <a:pt x="56" y="29"/>
                        </a:lnTo>
                        <a:lnTo>
                          <a:pt x="60" y="10"/>
                        </a:lnTo>
                        <a:lnTo>
                          <a:pt x="7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473">
                    <a:extLst>
                      <a:ext uri="{FF2B5EF4-FFF2-40B4-BE49-F238E27FC236}">
                        <a16:creationId xmlns:a16="http://schemas.microsoft.com/office/drawing/2014/main" id="{25ACD124-A987-413F-ADC8-31CA9F5BB0AB}"/>
                      </a:ext>
                    </a:extLst>
                  </p:cNvPr>
                  <p:cNvSpPr>
                    <a:spLocks/>
                  </p:cNvSpPr>
                  <p:nvPr/>
                </p:nvSpPr>
                <p:spPr bwMode="auto">
                  <a:xfrm>
                    <a:off x="4065" y="1093"/>
                    <a:ext cx="75" cy="65"/>
                  </a:xfrm>
                  <a:custGeom>
                    <a:avLst/>
                    <a:gdLst>
                      <a:gd name="T0" fmla="*/ 0 w 225"/>
                      <a:gd name="T1" fmla="*/ 0 h 193"/>
                      <a:gd name="T2" fmla="*/ 0 w 225"/>
                      <a:gd name="T3" fmla="*/ 0 h 193"/>
                      <a:gd name="T4" fmla="*/ 0 w 225"/>
                      <a:gd name="T5" fmla="*/ 0 h 193"/>
                      <a:gd name="T6" fmla="*/ 0 w 225"/>
                      <a:gd name="T7" fmla="*/ 0 h 193"/>
                      <a:gd name="T8" fmla="*/ 0 w 225"/>
                      <a:gd name="T9" fmla="*/ 0 h 193"/>
                      <a:gd name="T10" fmla="*/ 0 w 225"/>
                      <a:gd name="T11" fmla="*/ 0 h 193"/>
                      <a:gd name="T12" fmla="*/ 0 w 225"/>
                      <a:gd name="T13" fmla="*/ 0 h 193"/>
                      <a:gd name="T14" fmla="*/ 0 w 225"/>
                      <a:gd name="T15" fmla="*/ 0 h 193"/>
                      <a:gd name="T16" fmla="*/ 0 w 225"/>
                      <a:gd name="T17" fmla="*/ 0 h 1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5"/>
                      <a:gd name="T28" fmla="*/ 0 h 193"/>
                      <a:gd name="T29" fmla="*/ 225 w 225"/>
                      <a:gd name="T30" fmla="*/ 193 h 19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5" h="193">
                        <a:moveTo>
                          <a:pt x="225" y="156"/>
                        </a:moveTo>
                        <a:lnTo>
                          <a:pt x="156" y="100"/>
                        </a:lnTo>
                        <a:lnTo>
                          <a:pt x="99" y="50"/>
                        </a:lnTo>
                        <a:lnTo>
                          <a:pt x="48" y="0"/>
                        </a:lnTo>
                        <a:lnTo>
                          <a:pt x="0" y="0"/>
                        </a:lnTo>
                        <a:lnTo>
                          <a:pt x="112" y="81"/>
                        </a:lnTo>
                        <a:lnTo>
                          <a:pt x="166" y="130"/>
                        </a:lnTo>
                        <a:lnTo>
                          <a:pt x="212" y="193"/>
                        </a:lnTo>
                        <a:lnTo>
                          <a:pt x="225"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474">
                    <a:extLst>
                      <a:ext uri="{FF2B5EF4-FFF2-40B4-BE49-F238E27FC236}">
                        <a16:creationId xmlns:a16="http://schemas.microsoft.com/office/drawing/2014/main" id="{A0A72DE1-4C53-44CB-8FF4-C60BDF91D2CD}"/>
                      </a:ext>
                    </a:extLst>
                  </p:cNvPr>
                  <p:cNvSpPr>
                    <a:spLocks/>
                  </p:cNvSpPr>
                  <p:nvPr/>
                </p:nvSpPr>
                <p:spPr bwMode="auto">
                  <a:xfrm>
                    <a:off x="4065" y="1130"/>
                    <a:ext cx="65" cy="53"/>
                  </a:xfrm>
                  <a:custGeom>
                    <a:avLst/>
                    <a:gdLst>
                      <a:gd name="T0" fmla="*/ 0 w 195"/>
                      <a:gd name="T1" fmla="*/ 0 h 159"/>
                      <a:gd name="T2" fmla="*/ 0 w 195"/>
                      <a:gd name="T3" fmla="*/ 0 h 159"/>
                      <a:gd name="T4" fmla="*/ 0 w 195"/>
                      <a:gd name="T5" fmla="*/ 0 h 159"/>
                      <a:gd name="T6" fmla="*/ 0 w 195"/>
                      <a:gd name="T7" fmla="*/ 0 h 159"/>
                      <a:gd name="T8" fmla="*/ 0 w 195"/>
                      <a:gd name="T9" fmla="*/ 0 h 159"/>
                      <a:gd name="T10" fmla="*/ 0 w 195"/>
                      <a:gd name="T11" fmla="*/ 0 h 159"/>
                      <a:gd name="T12" fmla="*/ 0 w 195"/>
                      <a:gd name="T13" fmla="*/ 0 h 159"/>
                      <a:gd name="T14" fmla="*/ 0 w 195"/>
                      <a:gd name="T15" fmla="*/ 0 h 159"/>
                      <a:gd name="T16" fmla="*/ 0 w 195"/>
                      <a:gd name="T17" fmla="*/ 0 h 159"/>
                      <a:gd name="T18" fmla="*/ 0 w 195"/>
                      <a:gd name="T19" fmla="*/ 0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5"/>
                      <a:gd name="T31" fmla="*/ 0 h 159"/>
                      <a:gd name="T32" fmla="*/ 195 w 195"/>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5" h="159">
                        <a:moveTo>
                          <a:pt x="195" y="100"/>
                        </a:moveTo>
                        <a:lnTo>
                          <a:pt x="144" y="82"/>
                        </a:lnTo>
                        <a:lnTo>
                          <a:pt x="107" y="50"/>
                        </a:lnTo>
                        <a:lnTo>
                          <a:pt x="39" y="0"/>
                        </a:lnTo>
                        <a:lnTo>
                          <a:pt x="0" y="0"/>
                        </a:lnTo>
                        <a:lnTo>
                          <a:pt x="89" y="50"/>
                        </a:lnTo>
                        <a:lnTo>
                          <a:pt x="122" y="84"/>
                        </a:lnTo>
                        <a:lnTo>
                          <a:pt x="195" y="159"/>
                        </a:lnTo>
                        <a:lnTo>
                          <a:pt x="191" y="113"/>
                        </a:lnTo>
                        <a:lnTo>
                          <a:pt x="195"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475">
                    <a:extLst>
                      <a:ext uri="{FF2B5EF4-FFF2-40B4-BE49-F238E27FC236}">
                        <a16:creationId xmlns:a16="http://schemas.microsoft.com/office/drawing/2014/main" id="{2D0EB34A-BACB-4B65-906C-0E180F9A618F}"/>
                      </a:ext>
                    </a:extLst>
                  </p:cNvPr>
                  <p:cNvSpPr>
                    <a:spLocks/>
                  </p:cNvSpPr>
                  <p:nvPr/>
                </p:nvSpPr>
                <p:spPr bwMode="auto">
                  <a:xfrm>
                    <a:off x="4055" y="1161"/>
                    <a:ext cx="76" cy="83"/>
                  </a:xfrm>
                  <a:custGeom>
                    <a:avLst/>
                    <a:gdLst>
                      <a:gd name="T0" fmla="*/ 0 w 229"/>
                      <a:gd name="T1" fmla="*/ 0 h 247"/>
                      <a:gd name="T2" fmla="*/ 0 w 229"/>
                      <a:gd name="T3" fmla="*/ 0 h 247"/>
                      <a:gd name="T4" fmla="*/ 0 w 229"/>
                      <a:gd name="T5" fmla="*/ 0 h 247"/>
                      <a:gd name="T6" fmla="*/ 0 w 229"/>
                      <a:gd name="T7" fmla="*/ 0 h 247"/>
                      <a:gd name="T8" fmla="*/ 0 w 229"/>
                      <a:gd name="T9" fmla="*/ 0 h 247"/>
                      <a:gd name="T10" fmla="*/ 0 w 229"/>
                      <a:gd name="T11" fmla="*/ 0 h 247"/>
                      <a:gd name="T12" fmla="*/ 0 w 229"/>
                      <a:gd name="T13" fmla="*/ 0 h 247"/>
                      <a:gd name="T14" fmla="*/ 0 w 229"/>
                      <a:gd name="T15" fmla="*/ 0 h 247"/>
                      <a:gd name="T16" fmla="*/ 0 w 229"/>
                      <a:gd name="T17" fmla="*/ 0 h 247"/>
                      <a:gd name="T18" fmla="*/ 0 w 229"/>
                      <a:gd name="T19" fmla="*/ 0 h 247"/>
                      <a:gd name="T20" fmla="*/ 0 w 229"/>
                      <a:gd name="T21" fmla="*/ 0 h 247"/>
                      <a:gd name="T22" fmla="*/ 0 w 229"/>
                      <a:gd name="T23" fmla="*/ 0 h 247"/>
                      <a:gd name="T24" fmla="*/ 0 w 229"/>
                      <a:gd name="T25" fmla="*/ 0 h 247"/>
                      <a:gd name="T26" fmla="*/ 0 w 229"/>
                      <a:gd name="T27" fmla="*/ 0 h 2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9"/>
                      <a:gd name="T43" fmla="*/ 0 h 247"/>
                      <a:gd name="T44" fmla="*/ 229 w 229"/>
                      <a:gd name="T45" fmla="*/ 247 h 24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9" h="247">
                        <a:moveTo>
                          <a:pt x="225" y="184"/>
                        </a:moveTo>
                        <a:lnTo>
                          <a:pt x="162" y="128"/>
                        </a:lnTo>
                        <a:lnTo>
                          <a:pt x="137" y="90"/>
                        </a:lnTo>
                        <a:lnTo>
                          <a:pt x="87" y="53"/>
                        </a:lnTo>
                        <a:lnTo>
                          <a:pt x="43" y="19"/>
                        </a:lnTo>
                        <a:lnTo>
                          <a:pt x="12" y="0"/>
                        </a:lnTo>
                        <a:lnTo>
                          <a:pt x="0" y="0"/>
                        </a:lnTo>
                        <a:lnTo>
                          <a:pt x="0" y="19"/>
                        </a:lnTo>
                        <a:lnTo>
                          <a:pt x="37" y="45"/>
                        </a:lnTo>
                        <a:lnTo>
                          <a:pt x="106" y="88"/>
                        </a:lnTo>
                        <a:lnTo>
                          <a:pt x="156" y="139"/>
                        </a:lnTo>
                        <a:lnTo>
                          <a:pt x="191" y="195"/>
                        </a:lnTo>
                        <a:lnTo>
                          <a:pt x="229" y="247"/>
                        </a:lnTo>
                        <a:lnTo>
                          <a:pt x="225" y="1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476">
                    <a:extLst>
                      <a:ext uri="{FF2B5EF4-FFF2-40B4-BE49-F238E27FC236}">
                        <a16:creationId xmlns:a16="http://schemas.microsoft.com/office/drawing/2014/main" id="{B46C2A72-EA36-43FA-BF41-D0526091709D}"/>
                      </a:ext>
                    </a:extLst>
                  </p:cNvPr>
                  <p:cNvSpPr>
                    <a:spLocks/>
                  </p:cNvSpPr>
                  <p:nvPr/>
                </p:nvSpPr>
                <p:spPr bwMode="auto">
                  <a:xfrm>
                    <a:off x="4062" y="1229"/>
                    <a:ext cx="60" cy="48"/>
                  </a:xfrm>
                  <a:custGeom>
                    <a:avLst/>
                    <a:gdLst>
                      <a:gd name="T0" fmla="*/ 0 w 178"/>
                      <a:gd name="T1" fmla="*/ 0 h 144"/>
                      <a:gd name="T2" fmla="*/ 0 w 178"/>
                      <a:gd name="T3" fmla="*/ 0 h 144"/>
                      <a:gd name="T4" fmla="*/ 0 w 178"/>
                      <a:gd name="T5" fmla="*/ 0 h 144"/>
                      <a:gd name="T6" fmla="*/ 0 w 178"/>
                      <a:gd name="T7" fmla="*/ 0 h 144"/>
                      <a:gd name="T8" fmla="*/ 0 w 178"/>
                      <a:gd name="T9" fmla="*/ 0 h 144"/>
                      <a:gd name="T10" fmla="*/ 0 w 178"/>
                      <a:gd name="T11" fmla="*/ 0 h 144"/>
                      <a:gd name="T12" fmla="*/ 0 w 178"/>
                      <a:gd name="T13" fmla="*/ 0 h 144"/>
                      <a:gd name="T14" fmla="*/ 0 w 178"/>
                      <a:gd name="T15" fmla="*/ 0 h 144"/>
                      <a:gd name="T16" fmla="*/ 0 w 178"/>
                      <a:gd name="T17" fmla="*/ 0 h 144"/>
                      <a:gd name="T18" fmla="*/ 0 w 178"/>
                      <a:gd name="T19" fmla="*/ 0 h 144"/>
                      <a:gd name="T20" fmla="*/ 0 w 178"/>
                      <a:gd name="T21" fmla="*/ 0 h 144"/>
                      <a:gd name="T22" fmla="*/ 0 w 178"/>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8"/>
                      <a:gd name="T37" fmla="*/ 0 h 144"/>
                      <a:gd name="T38" fmla="*/ 178 w 178"/>
                      <a:gd name="T39" fmla="*/ 144 h 1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8" h="144">
                        <a:moveTo>
                          <a:pt x="178" y="118"/>
                        </a:moveTo>
                        <a:lnTo>
                          <a:pt x="128" y="65"/>
                        </a:lnTo>
                        <a:lnTo>
                          <a:pt x="76" y="31"/>
                        </a:lnTo>
                        <a:lnTo>
                          <a:pt x="32" y="8"/>
                        </a:lnTo>
                        <a:lnTo>
                          <a:pt x="0" y="0"/>
                        </a:lnTo>
                        <a:lnTo>
                          <a:pt x="20" y="31"/>
                        </a:lnTo>
                        <a:lnTo>
                          <a:pt x="76" y="62"/>
                        </a:lnTo>
                        <a:lnTo>
                          <a:pt x="120" y="108"/>
                        </a:lnTo>
                        <a:lnTo>
                          <a:pt x="141" y="138"/>
                        </a:lnTo>
                        <a:lnTo>
                          <a:pt x="160" y="144"/>
                        </a:lnTo>
                        <a:lnTo>
                          <a:pt x="177" y="133"/>
                        </a:lnTo>
                        <a:lnTo>
                          <a:pt x="178"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477">
                    <a:extLst>
                      <a:ext uri="{FF2B5EF4-FFF2-40B4-BE49-F238E27FC236}">
                        <a16:creationId xmlns:a16="http://schemas.microsoft.com/office/drawing/2014/main" id="{9A1E9B70-A979-48E8-8DE4-956DD82873EC}"/>
                      </a:ext>
                    </a:extLst>
                  </p:cNvPr>
                  <p:cNvSpPr>
                    <a:spLocks/>
                  </p:cNvSpPr>
                  <p:nvPr/>
                </p:nvSpPr>
                <p:spPr bwMode="auto">
                  <a:xfrm>
                    <a:off x="4055" y="1262"/>
                    <a:ext cx="66" cy="60"/>
                  </a:xfrm>
                  <a:custGeom>
                    <a:avLst/>
                    <a:gdLst>
                      <a:gd name="T0" fmla="*/ 0 w 197"/>
                      <a:gd name="T1" fmla="*/ 0 h 179"/>
                      <a:gd name="T2" fmla="*/ 0 w 197"/>
                      <a:gd name="T3" fmla="*/ 0 h 179"/>
                      <a:gd name="T4" fmla="*/ 0 w 197"/>
                      <a:gd name="T5" fmla="*/ 0 h 179"/>
                      <a:gd name="T6" fmla="*/ 0 w 197"/>
                      <a:gd name="T7" fmla="*/ 0 h 179"/>
                      <a:gd name="T8" fmla="*/ 0 w 197"/>
                      <a:gd name="T9" fmla="*/ 0 h 179"/>
                      <a:gd name="T10" fmla="*/ 0 w 197"/>
                      <a:gd name="T11" fmla="*/ 0 h 179"/>
                      <a:gd name="T12" fmla="*/ 0 w 197"/>
                      <a:gd name="T13" fmla="*/ 0 h 179"/>
                      <a:gd name="T14" fmla="*/ 0 w 197"/>
                      <a:gd name="T15" fmla="*/ 0 h 179"/>
                      <a:gd name="T16" fmla="*/ 0 w 197"/>
                      <a:gd name="T17" fmla="*/ 0 h 179"/>
                      <a:gd name="T18" fmla="*/ 0 w 197"/>
                      <a:gd name="T19" fmla="*/ 0 h 179"/>
                      <a:gd name="T20" fmla="*/ 0 w 197"/>
                      <a:gd name="T21" fmla="*/ 0 h 179"/>
                      <a:gd name="T22" fmla="*/ 0 w 197"/>
                      <a:gd name="T23" fmla="*/ 0 h 1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7"/>
                      <a:gd name="T37" fmla="*/ 0 h 179"/>
                      <a:gd name="T38" fmla="*/ 197 w 197"/>
                      <a:gd name="T39" fmla="*/ 179 h 1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7" h="179">
                        <a:moveTo>
                          <a:pt x="197" y="166"/>
                        </a:moveTo>
                        <a:lnTo>
                          <a:pt x="146" y="112"/>
                        </a:lnTo>
                        <a:lnTo>
                          <a:pt x="83" y="47"/>
                        </a:lnTo>
                        <a:lnTo>
                          <a:pt x="46" y="16"/>
                        </a:lnTo>
                        <a:lnTo>
                          <a:pt x="17" y="0"/>
                        </a:lnTo>
                        <a:lnTo>
                          <a:pt x="0" y="10"/>
                        </a:lnTo>
                        <a:lnTo>
                          <a:pt x="33" y="37"/>
                        </a:lnTo>
                        <a:lnTo>
                          <a:pt x="90" y="94"/>
                        </a:lnTo>
                        <a:lnTo>
                          <a:pt x="142" y="150"/>
                        </a:lnTo>
                        <a:lnTo>
                          <a:pt x="177" y="179"/>
                        </a:lnTo>
                        <a:lnTo>
                          <a:pt x="186" y="179"/>
                        </a:lnTo>
                        <a:lnTo>
                          <a:pt x="197" y="1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478">
                    <a:extLst>
                      <a:ext uri="{FF2B5EF4-FFF2-40B4-BE49-F238E27FC236}">
                        <a16:creationId xmlns:a16="http://schemas.microsoft.com/office/drawing/2014/main" id="{2AFA715B-06AB-437E-8556-8648F5B0231B}"/>
                      </a:ext>
                    </a:extLst>
                  </p:cNvPr>
                  <p:cNvSpPr>
                    <a:spLocks/>
                  </p:cNvSpPr>
                  <p:nvPr/>
                </p:nvSpPr>
                <p:spPr bwMode="auto">
                  <a:xfrm>
                    <a:off x="4063" y="1312"/>
                    <a:ext cx="46" cy="47"/>
                  </a:xfrm>
                  <a:custGeom>
                    <a:avLst/>
                    <a:gdLst>
                      <a:gd name="T0" fmla="*/ 0 w 139"/>
                      <a:gd name="T1" fmla="*/ 0 h 141"/>
                      <a:gd name="T2" fmla="*/ 0 w 139"/>
                      <a:gd name="T3" fmla="*/ 0 h 141"/>
                      <a:gd name="T4" fmla="*/ 0 w 139"/>
                      <a:gd name="T5" fmla="*/ 0 h 141"/>
                      <a:gd name="T6" fmla="*/ 0 w 139"/>
                      <a:gd name="T7" fmla="*/ 0 h 141"/>
                      <a:gd name="T8" fmla="*/ 0 w 139"/>
                      <a:gd name="T9" fmla="*/ 0 h 141"/>
                      <a:gd name="T10" fmla="*/ 0 w 139"/>
                      <a:gd name="T11" fmla="*/ 0 h 141"/>
                      <a:gd name="T12" fmla="*/ 0 w 139"/>
                      <a:gd name="T13" fmla="*/ 0 h 141"/>
                      <a:gd name="T14" fmla="*/ 0 w 139"/>
                      <a:gd name="T15" fmla="*/ 0 h 141"/>
                      <a:gd name="T16" fmla="*/ 0 w 139"/>
                      <a:gd name="T17" fmla="*/ 0 h 1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41"/>
                      <a:gd name="T29" fmla="*/ 139 w 139"/>
                      <a:gd name="T30" fmla="*/ 141 h 1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41">
                        <a:moveTo>
                          <a:pt x="137" y="118"/>
                        </a:moveTo>
                        <a:lnTo>
                          <a:pt x="80" y="36"/>
                        </a:lnTo>
                        <a:lnTo>
                          <a:pt x="25" y="4"/>
                        </a:lnTo>
                        <a:lnTo>
                          <a:pt x="0" y="0"/>
                        </a:lnTo>
                        <a:lnTo>
                          <a:pt x="6" y="16"/>
                        </a:lnTo>
                        <a:lnTo>
                          <a:pt x="69" y="62"/>
                        </a:lnTo>
                        <a:lnTo>
                          <a:pt x="130" y="136"/>
                        </a:lnTo>
                        <a:lnTo>
                          <a:pt x="139" y="141"/>
                        </a:lnTo>
                        <a:lnTo>
                          <a:pt x="137"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479">
                    <a:extLst>
                      <a:ext uri="{FF2B5EF4-FFF2-40B4-BE49-F238E27FC236}">
                        <a16:creationId xmlns:a16="http://schemas.microsoft.com/office/drawing/2014/main" id="{20DC054F-203F-4D43-8CC3-88FAB8F788BE}"/>
                      </a:ext>
                    </a:extLst>
                  </p:cNvPr>
                  <p:cNvSpPr>
                    <a:spLocks/>
                  </p:cNvSpPr>
                  <p:nvPr/>
                </p:nvSpPr>
                <p:spPr bwMode="auto">
                  <a:xfrm>
                    <a:off x="4065" y="1358"/>
                    <a:ext cx="31" cy="36"/>
                  </a:xfrm>
                  <a:custGeom>
                    <a:avLst/>
                    <a:gdLst>
                      <a:gd name="T0" fmla="*/ 0 w 93"/>
                      <a:gd name="T1" fmla="*/ 0 h 107"/>
                      <a:gd name="T2" fmla="*/ 0 w 93"/>
                      <a:gd name="T3" fmla="*/ 0 h 107"/>
                      <a:gd name="T4" fmla="*/ 0 w 93"/>
                      <a:gd name="T5" fmla="*/ 0 h 107"/>
                      <a:gd name="T6" fmla="*/ 0 w 93"/>
                      <a:gd name="T7" fmla="*/ 0 h 107"/>
                      <a:gd name="T8" fmla="*/ 0 w 93"/>
                      <a:gd name="T9" fmla="*/ 0 h 107"/>
                      <a:gd name="T10" fmla="*/ 0 w 93"/>
                      <a:gd name="T11" fmla="*/ 0 h 107"/>
                      <a:gd name="T12" fmla="*/ 0 w 93"/>
                      <a:gd name="T13" fmla="*/ 0 h 107"/>
                      <a:gd name="T14" fmla="*/ 0 w 93"/>
                      <a:gd name="T15" fmla="*/ 0 h 107"/>
                      <a:gd name="T16" fmla="*/ 0 w 93"/>
                      <a:gd name="T17" fmla="*/ 0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3"/>
                      <a:gd name="T28" fmla="*/ 0 h 107"/>
                      <a:gd name="T29" fmla="*/ 93 w 93"/>
                      <a:gd name="T30" fmla="*/ 107 h 1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3" h="107">
                        <a:moveTo>
                          <a:pt x="89" y="81"/>
                        </a:moveTo>
                        <a:lnTo>
                          <a:pt x="43" y="19"/>
                        </a:lnTo>
                        <a:lnTo>
                          <a:pt x="3" y="0"/>
                        </a:lnTo>
                        <a:lnTo>
                          <a:pt x="0" y="19"/>
                        </a:lnTo>
                        <a:lnTo>
                          <a:pt x="19" y="50"/>
                        </a:lnTo>
                        <a:lnTo>
                          <a:pt x="69" y="92"/>
                        </a:lnTo>
                        <a:lnTo>
                          <a:pt x="83" y="107"/>
                        </a:lnTo>
                        <a:lnTo>
                          <a:pt x="93" y="100"/>
                        </a:lnTo>
                        <a:lnTo>
                          <a:pt x="89"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480">
                    <a:extLst>
                      <a:ext uri="{FF2B5EF4-FFF2-40B4-BE49-F238E27FC236}">
                        <a16:creationId xmlns:a16="http://schemas.microsoft.com/office/drawing/2014/main" id="{A431861C-E88E-43C1-BF6E-AFA3C03A9CCB}"/>
                      </a:ext>
                    </a:extLst>
                  </p:cNvPr>
                  <p:cNvSpPr>
                    <a:spLocks/>
                  </p:cNvSpPr>
                  <p:nvPr/>
                </p:nvSpPr>
                <p:spPr bwMode="auto">
                  <a:xfrm>
                    <a:off x="4067" y="1405"/>
                    <a:ext cx="40" cy="41"/>
                  </a:xfrm>
                  <a:custGeom>
                    <a:avLst/>
                    <a:gdLst>
                      <a:gd name="T0" fmla="*/ 0 w 119"/>
                      <a:gd name="T1" fmla="*/ 0 h 121"/>
                      <a:gd name="T2" fmla="*/ 0 w 119"/>
                      <a:gd name="T3" fmla="*/ 0 h 121"/>
                      <a:gd name="T4" fmla="*/ 0 w 119"/>
                      <a:gd name="T5" fmla="*/ 0 h 121"/>
                      <a:gd name="T6" fmla="*/ 0 w 119"/>
                      <a:gd name="T7" fmla="*/ 0 h 121"/>
                      <a:gd name="T8" fmla="*/ 0 w 119"/>
                      <a:gd name="T9" fmla="*/ 0 h 121"/>
                      <a:gd name="T10" fmla="*/ 0 w 119"/>
                      <a:gd name="T11" fmla="*/ 0 h 121"/>
                      <a:gd name="T12" fmla="*/ 0 w 119"/>
                      <a:gd name="T13" fmla="*/ 0 h 121"/>
                      <a:gd name="T14" fmla="*/ 0 w 119"/>
                      <a:gd name="T15" fmla="*/ 0 h 121"/>
                      <a:gd name="T16" fmla="*/ 0 w 119"/>
                      <a:gd name="T17" fmla="*/ 0 h 1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9"/>
                      <a:gd name="T28" fmla="*/ 0 h 121"/>
                      <a:gd name="T29" fmla="*/ 119 w 119"/>
                      <a:gd name="T30" fmla="*/ 121 h 1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9" h="121">
                        <a:moveTo>
                          <a:pt x="119" y="121"/>
                        </a:moveTo>
                        <a:lnTo>
                          <a:pt x="103" y="102"/>
                        </a:lnTo>
                        <a:lnTo>
                          <a:pt x="69" y="52"/>
                        </a:lnTo>
                        <a:lnTo>
                          <a:pt x="21" y="0"/>
                        </a:lnTo>
                        <a:lnTo>
                          <a:pt x="0" y="0"/>
                        </a:lnTo>
                        <a:lnTo>
                          <a:pt x="8" y="18"/>
                        </a:lnTo>
                        <a:lnTo>
                          <a:pt x="46" y="68"/>
                        </a:lnTo>
                        <a:lnTo>
                          <a:pt x="83" y="118"/>
                        </a:lnTo>
                        <a:lnTo>
                          <a:pt x="119" y="1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481">
                    <a:extLst>
                      <a:ext uri="{FF2B5EF4-FFF2-40B4-BE49-F238E27FC236}">
                        <a16:creationId xmlns:a16="http://schemas.microsoft.com/office/drawing/2014/main" id="{123B7D18-CB26-4104-B19B-CB19279D7AC1}"/>
                      </a:ext>
                    </a:extLst>
                  </p:cNvPr>
                  <p:cNvSpPr>
                    <a:spLocks/>
                  </p:cNvSpPr>
                  <p:nvPr/>
                </p:nvSpPr>
                <p:spPr bwMode="auto">
                  <a:xfrm>
                    <a:off x="4121" y="1070"/>
                    <a:ext cx="121" cy="448"/>
                  </a:xfrm>
                  <a:custGeom>
                    <a:avLst/>
                    <a:gdLst>
                      <a:gd name="T0" fmla="*/ 0 w 363"/>
                      <a:gd name="T1" fmla="*/ 0 h 1345"/>
                      <a:gd name="T2" fmla="*/ 0 w 363"/>
                      <a:gd name="T3" fmla="*/ 0 h 1345"/>
                      <a:gd name="T4" fmla="*/ 0 w 363"/>
                      <a:gd name="T5" fmla="*/ 0 h 1345"/>
                      <a:gd name="T6" fmla="*/ 0 w 363"/>
                      <a:gd name="T7" fmla="*/ 0 h 1345"/>
                      <a:gd name="T8" fmla="*/ 0 w 363"/>
                      <a:gd name="T9" fmla="*/ 0 h 1345"/>
                      <a:gd name="T10" fmla="*/ 0 w 363"/>
                      <a:gd name="T11" fmla="*/ 0 h 1345"/>
                      <a:gd name="T12" fmla="*/ 0 w 363"/>
                      <a:gd name="T13" fmla="*/ 0 h 1345"/>
                      <a:gd name="T14" fmla="*/ 0 w 363"/>
                      <a:gd name="T15" fmla="*/ 0 h 1345"/>
                      <a:gd name="T16" fmla="*/ 0 w 363"/>
                      <a:gd name="T17" fmla="*/ 0 h 1345"/>
                      <a:gd name="T18" fmla="*/ 0 w 363"/>
                      <a:gd name="T19" fmla="*/ 0 h 1345"/>
                      <a:gd name="T20" fmla="*/ 0 w 363"/>
                      <a:gd name="T21" fmla="*/ 0 h 1345"/>
                      <a:gd name="T22" fmla="*/ 0 w 363"/>
                      <a:gd name="T23" fmla="*/ 0 h 1345"/>
                      <a:gd name="T24" fmla="*/ 0 w 363"/>
                      <a:gd name="T25" fmla="*/ 0 h 1345"/>
                      <a:gd name="T26" fmla="*/ 0 w 363"/>
                      <a:gd name="T27" fmla="*/ 0 h 1345"/>
                      <a:gd name="T28" fmla="*/ 0 w 363"/>
                      <a:gd name="T29" fmla="*/ 0 h 1345"/>
                      <a:gd name="T30" fmla="*/ 0 w 363"/>
                      <a:gd name="T31" fmla="*/ 0 h 1345"/>
                      <a:gd name="T32" fmla="*/ 0 w 363"/>
                      <a:gd name="T33" fmla="*/ 0 h 1345"/>
                      <a:gd name="T34" fmla="*/ 0 w 363"/>
                      <a:gd name="T35" fmla="*/ 0 h 1345"/>
                      <a:gd name="T36" fmla="*/ 0 w 363"/>
                      <a:gd name="T37" fmla="*/ 0 h 1345"/>
                      <a:gd name="T38" fmla="*/ 0 w 363"/>
                      <a:gd name="T39" fmla="*/ 0 h 1345"/>
                      <a:gd name="T40" fmla="*/ 0 w 363"/>
                      <a:gd name="T41" fmla="*/ 0 h 1345"/>
                      <a:gd name="T42" fmla="*/ 0 w 363"/>
                      <a:gd name="T43" fmla="*/ 0 h 1345"/>
                      <a:gd name="T44" fmla="*/ 0 w 363"/>
                      <a:gd name="T45" fmla="*/ 0 h 1345"/>
                      <a:gd name="T46" fmla="*/ 0 w 363"/>
                      <a:gd name="T47" fmla="*/ 0 h 1345"/>
                      <a:gd name="T48" fmla="*/ 0 w 363"/>
                      <a:gd name="T49" fmla="*/ 0 h 1345"/>
                      <a:gd name="T50" fmla="*/ 0 w 363"/>
                      <a:gd name="T51" fmla="*/ 0 h 1345"/>
                      <a:gd name="T52" fmla="*/ 0 w 363"/>
                      <a:gd name="T53" fmla="*/ 0 h 1345"/>
                      <a:gd name="T54" fmla="*/ 0 w 363"/>
                      <a:gd name="T55" fmla="*/ 0 h 1345"/>
                      <a:gd name="T56" fmla="*/ 0 w 363"/>
                      <a:gd name="T57" fmla="*/ 0 h 1345"/>
                      <a:gd name="T58" fmla="*/ 0 w 363"/>
                      <a:gd name="T59" fmla="*/ 0 h 1345"/>
                      <a:gd name="T60" fmla="*/ 0 w 363"/>
                      <a:gd name="T61" fmla="*/ 0 h 1345"/>
                      <a:gd name="T62" fmla="*/ 0 w 363"/>
                      <a:gd name="T63" fmla="*/ 0 h 1345"/>
                      <a:gd name="T64" fmla="*/ 0 w 363"/>
                      <a:gd name="T65" fmla="*/ 0 h 1345"/>
                      <a:gd name="T66" fmla="*/ 0 w 363"/>
                      <a:gd name="T67" fmla="*/ 0 h 1345"/>
                      <a:gd name="T68" fmla="*/ 0 w 363"/>
                      <a:gd name="T69" fmla="*/ 0 h 1345"/>
                      <a:gd name="T70" fmla="*/ 0 w 363"/>
                      <a:gd name="T71" fmla="*/ 0 h 1345"/>
                      <a:gd name="T72" fmla="*/ 0 w 363"/>
                      <a:gd name="T73" fmla="*/ 0 h 1345"/>
                      <a:gd name="T74" fmla="*/ 0 w 363"/>
                      <a:gd name="T75" fmla="*/ 0 h 1345"/>
                      <a:gd name="T76" fmla="*/ 0 w 363"/>
                      <a:gd name="T77" fmla="*/ 0 h 1345"/>
                      <a:gd name="T78" fmla="*/ 0 w 363"/>
                      <a:gd name="T79" fmla="*/ 0 h 1345"/>
                      <a:gd name="T80" fmla="*/ 0 w 363"/>
                      <a:gd name="T81" fmla="*/ 0 h 1345"/>
                      <a:gd name="T82" fmla="*/ 0 w 363"/>
                      <a:gd name="T83" fmla="*/ 0 h 1345"/>
                      <a:gd name="T84" fmla="*/ 0 w 363"/>
                      <a:gd name="T85" fmla="*/ 0 h 1345"/>
                      <a:gd name="T86" fmla="*/ 0 w 363"/>
                      <a:gd name="T87" fmla="*/ 0 h 1345"/>
                      <a:gd name="T88" fmla="*/ 0 w 363"/>
                      <a:gd name="T89" fmla="*/ 0 h 1345"/>
                      <a:gd name="T90" fmla="*/ 0 w 363"/>
                      <a:gd name="T91" fmla="*/ 0 h 134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3"/>
                      <a:gd name="T139" fmla="*/ 0 h 1345"/>
                      <a:gd name="T140" fmla="*/ 363 w 363"/>
                      <a:gd name="T141" fmla="*/ 1345 h 134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3" h="1345">
                        <a:moveTo>
                          <a:pt x="65" y="127"/>
                        </a:moveTo>
                        <a:lnTo>
                          <a:pt x="52" y="164"/>
                        </a:lnTo>
                        <a:lnTo>
                          <a:pt x="63" y="201"/>
                        </a:lnTo>
                        <a:lnTo>
                          <a:pt x="65" y="238"/>
                        </a:lnTo>
                        <a:lnTo>
                          <a:pt x="52" y="262"/>
                        </a:lnTo>
                        <a:lnTo>
                          <a:pt x="34" y="288"/>
                        </a:lnTo>
                        <a:lnTo>
                          <a:pt x="26" y="330"/>
                        </a:lnTo>
                        <a:lnTo>
                          <a:pt x="37" y="358"/>
                        </a:lnTo>
                        <a:lnTo>
                          <a:pt x="56" y="388"/>
                        </a:lnTo>
                        <a:lnTo>
                          <a:pt x="56" y="414"/>
                        </a:lnTo>
                        <a:lnTo>
                          <a:pt x="44" y="438"/>
                        </a:lnTo>
                        <a:lnTo>
                          <a:pt x="27" y="470"/>
                        </a:lnTo>
                        <a:lnTo>
                          <a:pt x="34" y="501"/>
                        </a:lnTo>
                        <a:lnTo>
                          <a:pt x="58" y="567"/>
                        </a:lnTo>
                        <a:lnTo>
                          <a:pt x="56" y="595"/>
                        </a:lnTo>
                        <a:lnTo>
                          <a:pt x="21" y="649"/>
                        </a:lnTo>
                        <a:lnTo>
                          <a:pt x="21" y="695"/>
                        </a:lnTo>
                        <a:lnTo>
                          <a:pt x="40" y="730"/>
                        </a:lnTo>
                        <a:lnTo>
                          <a:pt x="52" y="761"/>
                        </a:lnTo>
                        <a:lnTo>
                          <a:pt x="50" y="788"/>
                        </a:lnTo>
                        <a:lnTo>
                          <a:pt x="19" y="817"/>
                        </a:lnTo>
                        <a:lnTo>
                          <a:pt x="13" y="838"/>
                        </a:lnTo>
                        <a:lnTo>
                          <a:pt x="19" y="888"/>
                        </a:lnTo>
                        <a:lnTo>
                          <a:pt x="34" y="943"/>
                        </a:lnTo>
                        <a:lnTo>
                          <a:pt x="34" y="974"/>
                        </a:lnTo>
                        <a:lnTo>
                          <a:pt x="31" y="999"/>
                        </a:lnTo>
                        <a:lnTo>
                          <a:pt x="8" y="1036"/>
                        </a:lnTo>
                        <a:lnTo>
                          <a:pt x="0" y="1067"/>
                        </a:lnTo>
                        <a:lnTo>
                          <a:pt x="2" y="1101"/>
                        </a:lnTo>
                        <a:lnTo>
                          <a:pt x="19" y="1125"/>
                        </a:lnTo>
                        <a:lnTo>
                          <a:pt x="37" y="1149"/>
                        </a:lnTo>
                        <a:lnTo>
                          <a:pt x="21" y="1180"/>
                        </a:lnTo>
                        <a:lnTo>
                          <a:pt x="13" y="1211"/>
                        </a:lnTo>
                        <a:lnTo>
                          <a:pt x="27" y="1236"/>
                        </a:lnTo>
                        <a:lnTo>
                          <a:pt x="50" y="1254"/>
                        </a:lnTo>
                        <a:lnTo>
                          <a:pt x="52" y="1286"/>
                        </a:lnTo>
                        <a:lnTo>
                          <a:pt x="52" y="1311"/>
                        </a:lnTo>
                        <a:lnTo>
                          <a:pt x="56" y="1345"/>
                        </a:lnTo>
                        <a:lnTo>
                          <a:pt x="95" y="1317"/>
                        </a:lnTo>
                        <a:lnTo>
                          <a:pt x="137" y="1295"/>
                        </a:lnTo>
                        <a:lnTo>
                          <a:pt x="176" y="1282"/>
                        </a:lnTo>
                        <a:lnTo>
                          <a:pt x="234" y="1282"/>
                        </a:lnTo>
                        <a:lnTo>
                          <a:pt x="276" y="1275"/>
                        </a:lnTo>
                        <a:lnTo>
                          <a:pt x="300" y="1254"/>
                        </a:lnTo>
                        <a:lnTo>
                          <a:pt x="345" y="1243"/>
                        </a:lnTo>
                        <a:lnTo>
                          <a:pt x="321" y="1217"/>
                        </a:lnTo>
                        <a:lnTo>
                          <a:pt x="313" y="1182"/>
                        </a:lnTo>
                        <a:lnTo>
                          <a:pt x="328" y="1143"/>
                        </a:lnTo>
                        <a:lnTo>
                          <a:pt x="326" y="1086"/>
                        </a:lnTo>
                        <a:lnTo>
                          <a:pt x="313" y="1045"/>
                        </a:lnTo>
                        <a:lnTo>
                          <a:pt x="300" y="1024"/>
                        </a:lnTo>
                        <a:lnTo>
                          <a:pt x="297" y="993"/>
                        </a:lnTo>
                        <a:lnTo>
                          <a:pt x="313" y="956"/>
                        </a:lnTo>
                        <a:lnTo>
                          <a:pt x="307" y="930"/>
                        </a:lnTo>
                        <a:lnTo>
                          <a:pt x="276" y="886"/>
                        </a:lnTo>
                        <a:lnTo>
                          <a:pt x="277" y="861"/>
                        </a:lnTo>
                        <a:lnTo>
                          <a:pt x="290" y="838"/>
                        </a:lnTo>
                        <a:lnTo>
                          <a:pt x="319" y="807"/>
                        </a:lnTo>
                        <a:lnTo>
                          <a:pt x="308" y="782"/>
                        </a:lnTo>
                        <a:lnTo>
                          <a:pt x="287" y="730"/>
                        </a:lnTo>
                        <a:lnTo>
                          <a:pt x="271" y="695"/>
                        </a:lnTo>
                        <a:lnTo>
                          <a:pt x="271" y="657"/>
                        </a:lnTo>
                        <a:lnTo>
                          <a:pt x="328" y="637"/>
                        </a:lnTo>
                        <a:lnTo>
                          <a:pt x="334" y="601"/>
                        </a:lnTo>
                        <a:lnTo>
                          <a:pt x="328" y="580"/>
                        </a:lnTo>
                        <a:lnTo>
                          <a:pt x="313" y="562"/>
                        </a:lnTo>
                        <a:lnTo>
                          <a:pt x="315" y="530"/>
                        </a:lnTo>
                        <a:lnTo>
                          <a:pt x="313" y="493"/>
                        </a:lnTo>
                        <a:lnTo>
                          <a:pt x="297" y="474"/>
                        </a:lnTo>
                        <a:lnTo>
                          <a:pt x="284" y="449"/>
                        </a:lnTo>
                        <a:lnTo>
                          <a:pt x="294" y="424"/>
                        </a:lnTo>
                        <a:lnTo>
                          <a:pt x="307" y="395"/>
                        </a:lnTo>
                        <a:lnTo>
                          <a:pt x="307" y="377"/>
                        </a:lnTo>
                        <a:lnTo>
                          <a:pt x="287" y="351"/>
                        </a:lnTo>
                        <a:lnTo>
                          <a:pt x="282" y="330"/>
                        </a:lnTo>
                        <a:lnTo>
                          <a:pt x="287" y="314"/>
                        </a:lnTo>
                        <a:lnTo>
                          <a:pt x="307" y="301"/>
                        </a:lnTo>
                        <a:lnTo>
                          <a:pt x="308" y="280"/>
                        </a:lnTo>
                        <a:lnTo>
                          <a:pt x="303" y="269"/>
                        </a:lnTo>
                        <a:lnTo>
                          <a:pt x="282" y="237"/>
                        </a:lnTo>
                        <a:lnTo>
                          <a:pt x="276" y="201"/>
                        </a:lnTo>
                        <a:lnTo>
                          <a:pt x="277" y="174"/>
                        </a:lnTo>
                        <a:lnTo>
                          <a:pt x="297" y="149"/>
                        </a:lnTo>
                        <a:lnTo>
                          <a:pt x="347" y="95"/>
                        </a:lnTo>
                        <a:lnTo>
                          <a:pt x="363" y="49"/>
                        </a:lnTo>
                        <a:lnTo>
                          <a:pt x="363" y="12"/>
                        </a:lnTo>
                        <a:lnTo>
                          <a:pt x="347" y="0"/>
                        </a:lnTo>
                        <a:lnTo>
                          <a:pt x="321" y="12"/>
                        </a:lnTo>
                        <a:lnTo>
                          <a:pt x="258" y="51"/>
                        </a:lnTo>
                        <a:lnTo>
                          <a:pt x="200" y="77"/>
                        </a:lnTo>
                        <a:lnTo>
                          <a:pt x="140" y="101"/>
                        </a:lnTo>
                        <a:lnTo>
                          <a:pt x="100" y="114"/>
                        </a:lnTo>
                        <a:lnTo>
                          <a:pt x="65" y="12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482">
                    <a:extLst>
                      <a:ext uri="{FF2B5EF4-FFF2-40B4-BE49-F238E27FC236}">
                        <a16:creationId xmlns:a16="http://schemas.microsoft.com/office/drawing/2014/main" id="{97AB7F71-A310-42AC-8C50-3BBE7F1CBFCE}"/>
                      </a:ext>
                    </a:extLst>
                  </p:cNvPr>
                  <p:cNvSpPr>
                    <a:spLocks/>
                  </p:cNvSpPr>
                  <p:nvPr/>
                </p:nvSpPr>
                <p:spPr bwMode="auto">
                  <a:xfrm>
                    <a:off x="4036" y="1066"/>
                    <a:ext cx="217" cy="459"/>
                  </a:xfrm>
                  <a:custGeom>
                    <a:avLst/>
                    <a:gdLst>
                      <a:gd name="T0" fmla="*/ 0 w 650"/>
                      <a:gd name="T1" fmla="*/ 0 h 1377"/>
                      <a:gd name="T2" fmla="*/ 0 w 650"/>
                      <a:gd name="T3" fmla="*/ 0 h 1377"/>
                      <a:gd name="T4" fmla="*/ 0 w 650"/>
                      <a:gd name="T5" fmla="*/ 0 h 1377"/>
                      <a:gd name="T6" fmla="*/ 0 w 650"/>
                      <a:gd name="T7" fmla="*/ 0 h 1377"/>
                      <a:gd name="T8" fmla="*/ 0 w 650"/>
                      <a:gd name="T9" fmla="*/ 0 h 1377"/>
                      <a:gd name="T10" fmla="*/ 0 w 650"/>
                      <a:gd name="T11" fmla="*/ 0 h 1377"/>
                      <a:gd name="T12" fmla="*/ 0 w 650"/>
                      <a:gd name="T13" fmla="*/ 0 h 1377"/>
                      <a:gd name="T14" fmla="*/ 0 w 650"/>
                      <a:gd name="T15" fmla="*/ 0 h 1377"/>
                      <a:gd name="T16" fmla="*/ 0 w 650"/>
                      <a:gd name="T17" fmla="*/ 0 h 1377"/>
                      <a:gd name="T18" fmla="*/ 0 w 650"/>
                      <a:gd name="T19" fmla="*/ 0 h 1377"/>
                      <a:gd name="T20" fmla="*/ 0 w 650"/>
                      <a:gd name="T21" fmla="*/ 0 h 1377"/>
                      <a:gd name="T22" fmla="*/ 0 w 650"/>
                      <a:gd name="T23" fmla="*/ 0 h 1377"/>
                      <a:gd name="T24" fmla="*/ 0 w 650"/>
                      <a:gd name="T25" fmla="*/ 0 h 1377"/>
                      <a:gd name="T26" fmla="*/ 0 w 650"/>
                      <a:gd name="T27" fmla="*/ 0 h 1377"/>
                      <a:gd name="T28" fmla="*/ 0 w 650"/>
                      <a:gd name="T29" fmla="*/ 0 h 1377"/>
                      <a:gd name="T30" fmla="*/ 0 w 650"/>
                      <a:gd name="T31" fmla="*/ 0 h 1377"/>
                      <a:gd name="T32" fmla="*/ 0 w 650"/>
                      <a:gd name="T33" fmla="*/ 0 h 1377"/>
                      <a:gd name="T34" fmla="*/ 0 w 650"/>
                      <a:gd name="T35" fmla="*/ 0 h 1377"/>
                      <a:gd name="T36" fmla="*/ 0 w 650"/>
                      <a:gd name="T37" fmla="*/ 0 h 1377"/>
                      <a:gd name="T38" fmla="*/ 0 w 650"/>
                      <a:gd name="T39" fmla="*/ 0 h 1377"/>
                      <a:gd name="T40" fmla="*/ 0 w 650"/>
                      <a:gd name="T41" fmla="*/ 0 h 1377"/>
                      <a:gd name="T42" fmla="*/ 0 w 650"/>
                      <a:gd name="T43" fmla="*/ 0 h 1377"/>
                      <a:gd name="T44" fmla="*/ 0 w 650"/>
                      <a:gd name="T45" fmla="*/ 0 h 1377"/>
                      <a:gd name="T46" fmla="*/ 0 w 650"/>
                      <a:gd name="T47" fmla="*/ 0 h 1377"/>
                      <a:gd name="T48" fmla="*/ 0 w 650"/>
                      <a:gd name="T49" fmla="*/ 0 h 1377"/>
                      <a:gd name="T50" fmla="*/ 0 w 650"/>
                      <a:gd name="T51" fmla="*/ 0 h 1377"/>
                      <a:gd name="T52" fmla="*/ 0 w 650"/>
                      <a:gd name="T53" fmla="*/ 0 h 1377"/>
                      <a:gd name="T54" fmla="*/ 0 w 650"/>
                      <a:gd name="T55" fmla="*/ 0 h 1377"/>
                      <a:gd name="T56" fmla="*/ 0 w 650"/>
                      <a:gd name="T57" fmla="*/ 0 h 1377"/>
                      <a:gd name="T58" fmla="*/ 0 w 650"/>
                      <a:gd name="T59" fmla="*/ 0 h 1377"/>
                      <a:gd name="T60" fmla="*/ 0 w 650"/>
                      <a:gd name="T61" fmla="*/ 0 h 1377"/>
                      <a:gd name="T62" fmla="*/ 0 w 650"/>
                      <a:gd name="T63" fmla="*/ 0 h 1377"/>
                      <a:gd name="T64" fmla="*/ 0 w 650"/>
                      <a:gd name="T65" fmla="*/ 0 h 1377"/>
                      <a:gd name="T66" fmla="*/ 0 w 650"/>
                      <a:gd name="T67" fmla="*/ 0 h 1377"/>
                      <a:gd name="T68" fmla="*/ 0 w 650"/>
                      <a:gd name="T69" fmla="*/ 0 h 1377"/>
                      <a:gd name="T70" fmla="*/ 0 w 650"/>
                      <a:gd name="T71" fmla="*/ 0 h 1377"/>
                      <a:gd name="T72" fmla="*/ 0 w 650"/>
                      <a:gd name="T73" fmla="*/ 0 h 1377"/>
                      <a:gd name="T74" fmla="*/ 0 w 650"/>
                      <a:gd name="T75" fmla="*/ 0 h 1377"/>
                      <a:gd name="T76" fmla="*/ 0 w 650"/>
                      <a:gd name="T77" fmla="*/ 0 h 1377"/>
                      <a:gd name="T78" fmla="*/ 0 w 650"/>
                      <a:gd name="T79" fmla="*/ 0 h 1377"/>
                      <a:gd name="T80" fmla="*/ 0 w 650"/>
                      <a:gd name="T81" fmla="*/ 0 h 1377"/>
                      <a:gd name="T82" fmla="*/ 0 w 650"/>
                      <a:gd name="T83" fmla="*/ 0 h 1377"/>
                      <a:gd name="T84" fmla="*/ 0 w 650"/>
                      <a:gd name="T85" fmla="*/ 0 h 1377"/>
                      <a:gd name="T86" fmla="*/ 0 w 650"/>
                      <a:gd name="T87" fmla="*/ 0 h 1377"/>
                      <a:gd name="T88" fmla="*/ 0 w 650"/>
                      <a:gd name="T89" fmla="*/ 0 h 1377"/>
                      <a:gd name="T90" fmla="*/ 0 w 650"/>
                      <a:gd name="T91" fmla="*/ 0 h 1377"/>
                      <a:gd name="T92" fmla="*/ 0 w 650"/>
                      <a:gd name="T93" fmla="*/ 0 h 1377"/>
                      <a:gd name="T94" fmla="*/ 0 w 650"/>
                      <a:gd name="T95" fmla="*/ 0 h 137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50"/>
                      <a:gd name="T145" fmla="*/ 0 h 1377"/>
                      <a:gd name="T146" fmla="*/ 650 w 650"/>
                      <a:gd name="T147" fmla="*/ 1377 h 137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50" h="1377">
                        <a:moveTo>
                          <a:pt x="552" y="1246"/>
                        </a:moveTo>
                        <a:lnTo>
                          <a:pt x="524" y="1277"/>
                        </a:lnTo>
                        <a:lnTo>
                          <a:pt x="481" y="1287"/>
                        </a:lnTo>
                        <a:lnTo>
                          <a:pt x="424" y="1293"/>
                        </a:lnTo>
                        <a:lnTo>
                          <a:pt x="363" y="1306"/>
                        </a:lnTo>
                        <a:lnTo>
                          <a:pt x="324" y="1330"/>
                        </a:lnTo>
                        <a:lnTo>
                          <a:pt x="311" y="1343"/>
                        </a:lnTo>
                        <a:lnTo>
                          <a:pt x="298" y="1337"/>
                        </a:lnTo>
                        <a:lnTo>
                          <a:pt x="226" y="1283"/>
                        </a:lnTo>
                        <a:lnTo>
                          <a:pt x="132" y="1208"/>
                        </a:lnTo>
                        <a:lnTo>
                          <a:pt x="100" y="1162"/>
                        </a:lnTo>
                        <a:lnTo>
                          <a:pt x="53" y="1114"/>
                        </a:lnTo>
                        <a:lnTo>
                          <a:pt x="37" y="1077"/>
                        </a:lnTo>
                        <a:lnTo>
                          <a:pt x="0" y="1071"/>
                        </a:lnTo>
                        <a:lnTo>
                          <a:pt x="19" y="1112"/>
                        </a:lnTo>
                        <a:lnTo>
                          <a:pt x="40" y="1151"/>
                        </a:lnTo>
                        <a:lnTo>
                          <a:pt x="100" y="1196"/>
                        </a:lnTo>
                        <a:lnTo>
                          <a:pt x="142" y="1250"/>
                        </a:lnTo>
                        <a:lnTo>
                          <a:pt x="245" y="1314"/>
                        </a:lnTo>
                        <a:lnTo>
                          <a:pt x="307" y="1377"/>
                        </a:lnTo>
                        <a:lnTo>
                          <a:pt x="332" y="1371"/>
                        </a:lnTo>
                        <a:lnTo>
                          <a:pt x="358" y="1340"/>
                        </a:lnTo>
                        <a:lnTo>
                          <a:pt x="392" y="1321"/>
                        </a:lnTo>
                        <a:lnTo>
                          <a:pt x="437" y="1308"/>
                        </a:lnTo>
                        <a:lnTo>
                          <a:pt x="531" y="1300"/>
                        </a:lnTo>
                        <a:lnTo>
                          <a:pt x="558" y="1283"/>
                        </a:lnTo>
                        <a:lnTo>
                          <a:pt x="606" y="1271"/>
                        </a:lnTo>
                        <a:lnTo>
                          <a:pt x="614" y="1250"/>
                        </a:lnTo>
                        <a:lnTo>
                          <a:pt x="600" y="1225"/>
                        </a:lnTo>
                        <a:lnTo>
                          <a:pt x="582" y="1200"/>
                        </a:lnTo>
                        <a:lnTo>
                          <a:pt x="593" y="1169"/>
                        </a:lnTo>
                        <a:lnTo>
                          <a:pt x="606" y="1151"/>
                        </a:lnTo>
                        <a:lnTo>
                          <a:pt x="606" y="1125"/>
                        </a:lnTo>
                        <a:lnTo>
                          <a:pt x="593" y="1083"/>
                        </a:lnTo>
                        <a:lnTo>
                          <a:pt x="587" y="1062"/>
                        </a:lnTo>
                        <a:lnTo>
                          <a:pt x="571" y="1043"/>
                        </a:lnTo>
                        <a:lnTo>
                          <a:pt x="562" y="1021"/>
                        </a:lnTo>
                        <a:lnTo>
                          <a:pt x="571" y="1000"/>
                        </a:lnTo>
                        <a:lnTo>
                          <a:pt x="589" y="983"/>
                        </a:lnTo>
                        <a:lnTo>
                          <a:pt x="587" y="956"/>
                        </a:lnTo>
                        <a:lnTo>
                          <a:pt x="576" y="937"/>
                        </a:lnTo>
                        <a:lnTo>
                          <a:pt x="555" y="908"/>
                        </a:lnTo>
                        <a:lnTo>
                          <a:pt x="543" y="893"/>
                        </a:lnTo>
                        <a:lnTo>
                          <a:pt x="550" y="871"/>
                        </a:lnTo>
                        <a:lnTo>
                          <a:pt x="581" y="853"/>
                        </a:lnTo>
                        <a:lnTo>
                          <a:pt x="593" y="827"/>
                        </a:lnTo>
                        <a:lnTo>
                          <a:pt x="589" y="806"/>
                        </a:lnTo>
                        <a:lnTo>
                          <a:pt x="568" y="771"/>
                        </a:lnTo>
                        <a:lnTo>
                          <a:pt x="545" y="727"/>
                        </a:lnTo>
                        <a:lnTo>
                          <a:pt x="537" y="696"/>
                        </a:lnTo>
                        <a:lnTo>
                          <a:pt x="550" y="683"/>
                        </a:lnTo>
                        <a:lnTo>
                          <a:pt x="582" y="671"/>
                        </a:lnTo>
                        <a:lnTo>
                          <a:pt x="602" y="658"/>
                        </a:lnTo>
                        <a:lnTo>
                          <a:pt x="606" y="619"/>
                        </a:lnTo>
                        <a:lnTo>
                          <a:pt x="582" y="575"/>
                        </a:lnTo>
                        <a:lnTo>
                          <a:pt x="587" y="546"/>
                        </a:lnTo>
                        <a:lnTo>
                          <a:pt x="595" y="519"/>
                        </a:lnTo>
                        <a:lnTo>
                          <a:pt x="574" y="488"/>
                        </a:lnTo>
                        <a:lnTo>
                          <a:pt x="555" y="458"/>
                        </a:lnTo>
                        <a:lnTo>
                          <a:pt x="562" y="440"/>
                        </a:lnTo>
                        <a:lnTo>
                          <a:pt x="574" y="421"/>
                        </a:lnTo>
                        <a:lnTo>
                          <a:pt x="574" y="390"/>
                        </a:lnTo>
                        <a:lnTo>
                          <a:pt x="562" y="371"/>
                        </a:lnTo>
                        <a:lnTo>
                          <a:pt x="550" y="356"/>
                        </a:lnTo>
                        <a:lnTo>
                          <a:pt x="552" y="333"/>
                        </a:lnTo>
                        <a:lnTo>
                          <a:pt x="574" y="321"/>
                        </a:lnTo>
                        <a:lnTo>
                          <a:pt x="587" y="308"/>
                        </a:lnTo>
                        <a:lnTo>
                          <a:pt x="581" y="284"/>
                        </a:lnTo>
                        <a:lnTo>
                          <a:pt x="555" y="253"/>
                        </a:lnTo>
                        <a:lnTo>
                          <a:pt x="545" y="225"/>
                        </a:lnTo>
                        <a:lnTo>
                          <a:pt x="543" y="193"/>
                        </a:lnTo>
                        <a:lnTo>
                          <a:pt x="564" y="163"/>
                        </a:lnTo>
                        <a:lnTo>
                          <a:pt x="608" y="114"/>
                        </a:lnTo>
                        <a:lnTo>
                          <a:pt x="631" y="77"/>
                        </a:lnTo>
                        <a:lnTo>
                          <a:pt x="650" y="46"/>
                        </a:lnTo>
                        <a:lnTo>
                          <a:pt x="644" y="14"/>
                        </a:lnTo>
                        <a:lnTo>
                          <a:pt x="626" y="0"/>
                        </a:lnTo>
                        <a:lnTo>
                          <a:pt x="614" y="3"/>
                        </a:lnTo>
                        <a:lnTo>
                          <a:pt x="593" y="27"/>
                        </a:lnTo>
                        <a:lnTo>
                          <a:pt x="608" y="46"/>
                        </a:lnTo>
                        <a:lnTo>
                          <a:pt x="606" y="77"/>
                        </a:lnTo>
                        <a:lnTo>
                          <a:pt x="576" y="132"/>
                        </a:lnTo>
                        <a:lnTo>
                          <a:pt x="539" y="163"/>
                        </a:lnTo>
                        <a:lnTo>
                          <a:pt x="526" y="182"/>
                        </a:lnTo>
                        <a:lnTo>
                          <a:pt x="518" y="206"/>
                        </a:lnTo>
                        <a:lnTo>
                          <a:pt x="514" y="221"/>
                        </a:lnTo>
                        <a:lnTo>
                          <a:pt x="458" y="264"/>
                        </a:lnTo>
                        <a:lnTo>
                          <a:pt x="408" y="293"/>
                        </a:lnTo>
                        <a:lnTo>
                          <a:pt x="401" y="314"/>
                        </a:lnTo>
                        <a:lnTo>
                          <a:pt x="418" y="319"/>
                        </a:lnTo>
                        <a:lnTo>
                          <a:pt x="493" y="264"/>
                        </a:lnTo>
                        <a:lnTo>
                          <a:pt x="531" y="253"/>
                        </a:lnTo>
                        <a:lnTo>
                          <a:pt x="550" y="288"/>
                        </a:lnTo>
                        <a:lnTo>
                          <a:pt x="555" y="303"/>
                        </a:lnTo>
                        <a:lnTo>
                          <a:pt x="537" y="319"/>
                        </a:lnTo>
                        <a:lnTo>
                          <a:pt x="521" y="332"/>
                        </a:lnTo>
                        <a:lnTo>
                          <a:pt x="518" y="353"/>
                        </a:lnTo>
                        <a:lnTo>
                          <a:pt x="524" y="375"/>
                        </a:lnTo>
                        <a:lnTo>
                          <a:pt x="508" y="393"/>
                        </a:lnTo>
                        <a:lnTo>
                          <a:pt x="461" y="414"/>
                        </a:lnTo>
                        <a:lnTo>
                          <a:pt x="392" y="443"/>
                        </a:lnTo>
                        <a:lnTo>
                          <a:pt x="418" y="453"/>
                        </a:lnTo>
                        <a:lnTo>
                          <a:pt x="489" y="425"/>
                        </a:lnTo>
                        <a:lnTo>
                          <a:pt x="545" y="396"/>
                        </a:lnTo>
                        <a:lnTo>
                          <a:pt x="555" y="403"/>
                        </a:lnTo>
                        <a:lnTo>
                          <a:pt x="550" y="421"/>
                        </a:lnTo>
                        <a:lnTo>
                          <a:pt x="531" y="440"/>
                        </a:lnTo>
                        <a:lnTo>
                          <a:pt x="524" y="458"/>
                        </a:lnTo>
                        <a:lnTo>
                          <a:pt x="532" y="483"/>
                        </a:lnTo>
                        <a:lnTo>
                          <a:pt x="555" y="503"/>
                        </a:lnTo>
                        <a:lnTo>
                          <a:pt x="555" y="519"/>
                        </a:lnTo>
                        <a:lnTo>
                          <a:pt x="518" y="527"/>
                        </a:lnTo>
                        <a:lnTo>
                          <a:pt x="487" y="569"/>
                        </a:lnTo>
                        <a:lnTo>
                          <a:pt x="450" y="593"/>
                        </a:lnTo>
                        <a:lnTo>
                          <a:pt x="399" y="606"/>
                        </a:lnTo>
                        <a:lnTo>
                          <a:pt x="395" y="619"/>
                        </a:lnTo>
                        <a:lnTo>
                          <a:pt x="426" y="614"/>
                        </a:lnTo>
                        <a:lnTo>
                          <a:pt x="493" y="593"/>
                        </a:lnTo>
                        <a:lnTo>
                          <a:pt x="518" y="575"/>
                        </a:lnTo>
                        <a:lnTo>
                          <a:pt x="532" y="556"/>
                        </a:lnTo>
                        <a:lnTo>
                          <a:pt x="555" y="553"/>
                        </a:lnTo>
                        <a:lnTo>
                          <a:pt x="555" y="575"/>
                        </a:lnTo>
                        <a:lnTo>
                          <a:pt x="571" y="596"/>
                        </a:lnTo>
                        <a:lnTo>
                          <a:pt x="582" y="619"/>
                        </a:lnTo>
                        <a:lnTo>
                          <a:pt x="574" y="637"/>
                        </a:lnTo>
                        <a:lnTo>
                          <a:pt x="545" y="650"/>
                        </a:lnTo>
                        <a:lnTo>
                          <a:pt x="518" y="658"/>
                        </a:lnTo>
                        <a:lnTo>
                          <a:pt x="500" y="677"/>
                        </a:lnTo>
                        <a:lnTo>
                          <a:pt x="413" y="703"/>
                        </a:lnTo>
                        <a:lnTo>
                          <a:pt x="351" y="725"/>
                        </a:lnTo>
                        <a:lnTo>
                          <a:pt x="326" y="737"/>
                        </a:lnTo>
                        <a:lnTo>
                          <a:pt x="345" y="753"/>
                        </a:lnTo>
                        <a:lnTo>
                          <a:pt x="382" y="743"/>
                        </a:lnTo>
                        <a:lnTo>
                          <a:pt x="458" y="714"/>
                        </a:lnTo>
                        <a:lnTo>
                          <a:pt x="508" y="700"/>
                        </a:lnTo>
                        <a:lnTo>
                          <a:pt x="521" y="721"/>
                        </a:lnTo>
                        <a:lnTo>
                          <a:pt x="532" y="758"/>
                        </a:lnTo>
                        <a:lnTo>
                          <a:pt x="555" y="790"/>
                        </a:lnTo>
                        <a:lnTo>
                          <a:pt x="558" y="814"/>
                        </a:lnTo>
                        <a:lnTo>
                          <a:pt x="555" y="837"/>
                        </a:lnTo>
                        <a:lnTo>
                          <a:pt x="531" y="846"/>
                        </a:lnTo>
                        <a:lnTo>
                          <a:pt x="487" y="856"/>
                        </a:lnTo>
                        <a:lnTo>
                          <a:pt x="431" y="882"/>
                        </a:lnTo>
                        <a:lnTo>
                          <a:pt x="349" y="893"/>
                        </a:lnTo>
                        <a:lnTo>
                          <a:pt x="318" y="908"/>
                        </a:lnTo>
                        <a:lnTo>
                          <a:pt x="339" y="919"/>
                        </a:lnTo>
                        <a:lnTo>
                          <a:pt x="411" y="908"/>
                        </a:lnTo>
                        <a:lnTo>
                          <a:pt x="461" y="890"/>
                        </a:lnTo>
                        <a:lnTo>
                          <a:pt x="495" y="877"/>
                        </a:lnTo>
                        <a:lnTo>
                          <a:pt x="524" y="871"/>
                        </a:lnTo>
                        <a:lnTo>
                          <a:pt x="521" y="893"/>
                        </a:lnTo>
                        <a:lnTo>
                          <a:pt x="532" y="925"/>
                        </a:lnTo>
                        <a:lnTo>
                          <a:pt x="552" y="943"/>
                        </a:lnTo>
                        <a:lnTo>
                          <a:pt x="555" y="964"/>
                        </a:lnTo>
                        <a:lnTo>
                          <a:pt x="555" y="983"/>
                        </a:lnTo>
                        <a:lnTo>
                          <a:pt x="531" y="993"/>
                        </a:lnTo>
                        <a:lnTo>
                          <a:pt x="482" y="996"/>
                        </a:lnTo>
                        <a:lnTo>
                          <a:pt x="450" y="1006"/>
                        </a:lnTo>
                        <a:lnTo>
                          <a:pt x="374" y="1032"/>
                        </a:lnTo>
                        <a:lnTo>
                          <a:pt x="332" y="1033"/>
                        </a:lnTo>
                        <a:lnTo>
                          <a:pt x="318" y="1051"/>
                        </a:lnTo>
                        <a:lnTo>
                          <a:pt x="337" y="1058"/>
                        </a:lnTo>
                        <a:lnTo>
                          <a:pt x="374" y="1050"/>
                        </a:lnTo>
                        <a:lnTo>
                          <a:pt x="431" y="1033"/>
                        </a:lnTo>
                        <a:lnTo>
                          <a:pt x="461" y="1021"/>
                        </a:lnTo>
                        <a:lnTo>
                          <a:pt x="502" y="1012"/>
                        </a:lnTo>
                        <a:lnTo>
                          <a:pt x="532" y="1014"/>
                        </a:lnTo>
                        <a:lnTo>
                          <a:pt x="543" y="1014"/>
                        </a:lnTo>
                        <a:lnTo>
                          <a:pt x="543" y="1043"/>
                        </a:lnTo>
                        <a:lnTo>
                          <a:pt x="552" y="1058"/>
                        </a:lnTo>
                        <a:lnTo>
                          <a:pt x="495" y="1071"/>
                        </a:lnTo>
                        <a:lnTo>
                          <a:pt x="445" y="1108"/>
                        </a:lnTo>
                        <a:lnTo>
                          <a:pt x="389" y="1127"/>
                        </a:lnTo>
                        <a:lnTo>
                          <a:pt x="351" y="1133"/>
                        </a:lnTo>
                        <a:lnTo>
                          <a:pt x="319" y="1150"/>
                        </a:lnTo>
                        <a:lnTo>
                          <a:pt x="332" y="1162"/>
                        </a:lnTo>
                        <a:lnTo>
                          <a:pt x="363" y="1151"/>
                        </a:lnTo>
                        <a:lnTo>
                          <a:pt x="399" y="1140"/>
                        </a:lnTo>
                        <a:lnTo>
                          <a:pt x="439" y="1133"/>
                        </a:lnTo>
                        <a:lnTo>
                          <a:pt x="474" y="1112"/>
                        </a:lnTo>
                        <a:lnTo>
                          <a:pt x="493" y="1093"/>
                        </a:lnTo>
                        <a:lnTo>
                          <a:pt x="518" y="1090"/>
                        </a:lnTo>
                        <a:lnTo>
                          <a:pt x="550" y="1090"/>
                        </a:lnTo>
                        <a:lnTo>
                          <a:pt x="558" y="1093"/>
                        </a:lnTo>
                        <a:lnTo>
                          <a:pt x="568" y="1114"/>
                        </a:lnTo>
                        <a:lnTo>
                          <a:pt x="574" y="1140"/>
                        </a:lnTo>
                        <a:lnTo>
                          <a:pt x="568" y="1162"/>
                        </a:lnTo>
                        <a:lnTo>
                          <a:pt x="555" y="1175"/>
                        </a:lnTo>
                        <a:lnTo>
                          <a:pt x="545" y="1206"/>
                        </a:lnTo>
                        <a:lnTo>
                          <a:pt x="555" y="1219"/>
                        </a:lnTo>
                        <a:lnTo>
                          <a:pt x="568" y="1232"/>
                        </a:lnTo>
                        <a:lnTo>
                          <a:pt x="568" y="1243"/>
                        </a:lnTo>
                        <a:lnTo>
                          <a:pt x="552" y="12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483">
                    <a:extLst>
                      <a:ext uri="{FF2B5EF4-FFF2-40B4-BE49-F238E27FC236}">
                        <a16:creationId xmlns:a16="http://schemas.microsoft.com/office/drawing/2014/main" id="{00264BCC-5D58-4C9B-A2BA-90D9FFDE06AF}"/>
                      </a:ext>
                    </a:extLst>
                  </p:cNvPr>
                  <p:cNvSpPr>
                    <a:spLocks/>
                  </p:cNvSpPr>
                  <p:nvPr/>
                </p:nvSpPr>
                <p:spPr bwMode="auto">
                  <a:xfrm>
                    <a:off x="4151" y="1460"/>
                    <a:ext cx="62" cy="20"/>
                  </a:xfrm>
                  <a:custGeom>
                    <a:avLst/>
                    <a:gdLst>
                      <a:gd name="T0" fmla="*/ 0 w 187"/>
                      <a:gd name="T1" fmla="*/ 0 h 61"/>
                      <a:gd name="T2" fmla="*/ 0 w 187"/>
                      <a:gd name="T3" fmla="*/ 0 h 61"/>
                      <a:gd name="T4" fmla="*/ 0 w 187"/>
                      <a:gd name="T5" fmla="*/ 0 h 61"/>
                      <a:gd name="T6" fmla="*/ 0 w 187"/>
                      <a:gd name="T7" fmla="*/ 0 h 61"/>
                      <a:gd name="T8" fmla="*/ 0 w 187"/>
                      <a:gd name="T9" fmla="*/ 0 h 61"/>
                      <a:gd name="T10" fmla="*/ 0 w 187"/>
                      <a:gd name="T11" fmla="*/ 0 h 61"/>
                      <a:gd name="T12" fmla="*/ 0 w 187"/>
                      <a:gd name="T13" fmla="*/ 0 h 61"/>
                      <a:gd name="T14" fmla="*/ 0 w 187"/>
                      <a:gd name="T15" fmla="*/ 0 h 61"/>
                      <a:gd name="T16" fmla="*/ 0 w 187"/>
                      <a:gd name="T17" fmla="*/ 0 h 61"/>
                      <a:gd name="T18" fmla="*/ 0 w 187"/>
                      <a:gd name="T19" fmla="*/ 0 h 61"/>
                      <a:gd name="T20" fmla="*/ 0 w 187"/>
                      <a:gd name="T21" fmla="*/ 0 h 61"/>
                      <a:gd name="T22" fmla="*/ 0 w 187"/>
                      <a:gd name="T23" fmla="*/ 0 h 61"/>
                      <a:gd name="T24" fmla="*/ 0 w 187"/>
                      <a:gd name="T25" fmla="*/ 0 h 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7"/>
                      <a:gd name="T40" fmla="*/ 0 h 61"/>
                      <a:gd name="T41" fmla="*/ 187 w 187"/>
                      <a:gd name="T42" fmla="*/ 61 h 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7" h="61">
                        <a:moveTo>
                          <a:pt x="0" y="50"/>
                        </a:moveTo>
                        <a:lnTo>
                          <a:pt x="74" y="47"/>
                        </a:lnTo>
                        <a:lnTo>
                          <a:pt x="103" y="31"/>
                        </a:lnTo>
                        <a:lnTo>
                          <a:pt x="128" y="12"/>
                        </a:lnTo>
                        <a:lnTo>
                          <a:pt x="174" y="0"/>
                        </a:lnTo>
                        <a:lnTo>
                          <a:pt x="187" y="12"/>
                        </a:lnTo>
                        <a:lnTo>
                          <a:pt x="167" y="18"/>
                        </a:lnTo>
                        <a:lnTo>
                          <a:pt x="135" y="36"/>
                        </a:lnTo>
                        <a:lnTo>
                          <a:pt x="117" y="47"/>
                        </a:lnTo>
                        <a:lnTo>
                          <a:pt x="87" y="55"/>
                        </a:lnTo>
                        <a:lnTo>
                          <a:pt x="40" y="60"/>
                        </a:lnTo>
                        <a:lnTo>
                          <a:pt x="3" y="61"/>
                        </a:lnTo>
                        <a:lnTo>
                          <a:pt x="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Freeform 484">
                    <a:extLst>
                      <a:ext uri="{FF2B5EF4-FFF2-40B4-BE49-F238E27FC236}">
                        <a16:creationId xmlns:a16="http://schemas.microsoft.com/office/drawing/2014/main" id="{7C7AA69A-27B3-4D07-B4B6-435B695D48CE}"/>
                      </a:ext>
                    </a:extLst>
                  </p:cNvPr>
                  <p:cNvSpPr>
                    <a:spLocks/>
                  </p:cNvSpPr>
                  <p:nvPr/>
                </p:nvSpPr>
                <p:spPr bwMode="auto">
                  <a:xfrm>
                    <a:off x="4055" y="1011"/>
                    <a:ext cx="182" cy="99"/>
                  </a:xfrm>
                  <a:custGeom>
                    <a:avLst/>
                    <a:gdLst>
                      <a:gd name="T0" fmla="*/ 0 w 545"/>
                      <a:gd name="T1" fmla="*/ 0 h 296"/>
                      <a:gd name="T2" fmla="*/ 0 w 545"/>
                      <a:gd name="T3" fmla="*/ 0 h 296"/>
                      <a:gd name="T4" fmla="*/ 0 w 545"/>
                      <a:gd name="T5" fmla="*/ 0 h 296"/>
                      <a:gd name="T6" fmla="*/ 0 w 545"/>
                      <a:gd name="T7" fmla="*/ 0 h 296"/>
                      <a:gd name="T8" fmla="*/ 0 w 545"/>
                      <a:gd name="T9" fmla="*/ 0 h 296"/>
                      <a:gd name="T10" fmla="*/ 0 w 545"/>
                      <a:gd name="T11" fmla="*/ 0 h 296"/>
                      <a:gd name="T12" fmla="*/ 0 w 545"/>
                      <a:gd name="T13" fmla="*/ 0 h 296"/>
                      <a:gd name="T14" fmla="*/ 0 w 545"/>
                      <a:gd name="T15" fmla="*/ 0 h 296"/>
                      <a:gd name="T16" fmla="*/ 0 w 545"/>
                      <a:gd name="T17" fmla="*/ 0 h 296"/>
                      <a:gd name="T18" fmla="*/ 0 w 545"/>
                      <a:gd name="T19" fmla="*/ 0 h 296"/>
                      <a:gd name="T20" fmla="*/ 0 w 545"/>
                      <a:gd name="T21" fmla="*/ 0 h 296"/>
                      <a:gd name="T22" fmla="*/ 0 w 545"/>
                      <a:gd name="T23" fmla="*/ 0 h 296"/>
                      <a:gd name="T24" fmla="*/ 0 w 545"/>
                      <a:gd name="T25" fmla="*/ 0 h 296"/>
                      <a:gd name="T26" fmla="*/ 0 w 545"/>
                      <a:gd name="T27" fmla="*/ 0 h 296"/>
                      <a:gd name="T28" fmla="*/ 0 w 545"/>
                      <a:gd name="T29" fmla="*/ 0 h 296"/>
                      <a:gd name="T30" fmla="*/ 0 w 545"/>
                      <a:gd name="T31" fmla="*/ 0 h 296"/>
                      <a:gd name="T32" fmla="*/ 0 w 545"/>
                      <a:gd name="T33" fmla="*/ 0 h 296"/>
                      <a:gd name="T34" fmla="*/ 0 w 545"/>
                      <a:gd name="T35" fmla="*/ 0 h 296"/>
                      <a:gd name="T36" fmla="*/ 0 w 545"/>
                      <a:gd name="T37" fmla="*/ 0 h 296"/>
                      <a:gd name="T38" fmla="*/ 0 w 545"/>
                      <a:gd name="T39" fmla="*/ 0 h 296"/>
                      <a:gd name="T40" fmla="*/ 0 w 545"/>
                      <a:gd name="T41" fmla="*/ 0 h 296"/>
                      <a:gd name="T42" fmla="*/ 0 w 545"/>
                      <a:gd name="T43" fmla="*/ 0 h 296"/>
                      <a:gd name="T44" fmla="*/ 0 w 545"/>
                      <a:gd name="T45" fmla="*/ 0 h 296"/>
                      <a:gd name="T46" fmla="*/ 0 w 545"/>
                      <a:gd name="T47" fmla="*/ 0 h 296"/>
                      <a:gd name="T48" fmla="*/ 0 w 545"/>
                      <a:gd name="T49" fmla="*/ 0 h 296"/>
                      <a:gd name="T50" fmla="*/ 0 w 545"/>
                      <a:gd name="T51" fmla="*/ 0 h 2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45"/>
                      <a:gd name="T79" fmla="*/ 0 h 296"/>
                      <a:gd name="T80" fmla="*/ 545 w 545"/>
                      <a:gd name="T81" fmla="*/ 296 h 29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45" h="296">
                        <a:moveTo>
                          <a:pt x="17" y="34"/>
                        </a:moveTo>
                        <a:lnTo>
                          <a:pt x="82" y="38"/>
                        </a:lnTo>
                        <a:lnTo>
                          <a:pt x="150" y="40"/>
                        </a:lnTo>
                        <a:lnTo>
                          <a:pt x="195" y="40"/>
                        </a:lnTo>
                        <a:lnTo>
                          <a:pt x="230" y="32"/>
                        </a:lnTo>
                        <a:lnTo>
                          <a:pt x="287" y="16"/>
                        </a:lnTo>
                        <a:lnTo>
                          <a:pt x="313" y="0"/>
                        </a:lnTo>
                        <a:lnTo>
                          <a:pt x="351" y="21"/>
                        </a:lnTo>
                        <a:lnTo>
                          <a:pt x="411" y="63"/>
                        </a:lnTo>
                        <a:lnTo>
                          <a:pt x="455" y="93"/>
                        </a:lnTo>
                        <a:lnTo>
                          <a:pt x="511" y="133"/>
                        </a:lnTo>
                        <a:lnTo>
                          <a:pt x="545" y="163"/>
                        </a:lnTo>
                        <a:lnTo>
                          <a:pt x="514" y="190"/>
                        </a:lnTo>
                        <a:lnTo>
                          <a:pt x="482" y="219"/>
                        </a:lnTo>
                        <a:lnTo>
                          <a:pt x="432" y="240"/>
                        </a:lnTo>
                        <a:lnTo>
                          <a:pt x="380" y="262"/>
                        </a:lnTo>
                        <a:lnTo>
                          <a:pt x="332" y="281"/>
                        </a:lnTo>
                        <a:lnTo>
                          <a:pt x="288" y="288"/>
                        </a:lnTo>
                        <a:lnTo>
                          <a:pt x="242" y="296"/>
                        </a:lnTo>
                        <a:lnTo>
                          <a:pt x="185" y="256"/>
                        </a:lnTo>
                        <a:lnTo>
                          <a:pt x="142" y="221"/>
                        </a:lnTo>
                        <a:lnTo>
                          <a:pt x="92" y="177"/>
                        </a:lnTo>
                        <a:lnTo>
                          <a:pt x="50" y="133"/>
                        </a:lnTo>
                        <a:lnTo>
                          <a:pt x="19" y="103"/>
                        </a:lnTo>
                        <a:lnTo>
                          <a:pt x="0" y="59"/>
                        </a:lnTo>
                        <a:lnTo>
                          <a:pt x="17" y="34"/>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 name="Freeform 485">
                    <a:extLst>
                      <a:ext uri="{FF2B5EF4-FFF2-40B4-BE49-F238E27FC236}">
                        <a16:creationId xmlns:a16="http://schemas.microsoft.com/office/drawing/2014/main" id="{FB507240-563B-46AF-878B-7ADF531975D4}"/>
                      </a:ext>
                    </a:extLst>
                  </p:cNvPr>
                  <p:cNvSpPr>
                    <a:spLocks/>
                  </p:cNvSpPr>
                  <p:nvPr/>
                </p:nvSpPr>
                <p:spPr bwMode="auto">
                  <a:xfrm>
                    <a:off x="4051" y="1008"/>
                    <a:ext cx="196" cy="115"/>
                  </a:xfrm>
                  <a:custGeom>
                    <a:avLst/>
                    <a:gdLst>
                      <a:gd name="T0" fmla="*/ 0 w 588"/>
                      <a:gd name="T1" fmla="*/ 0 h 344"/>
                      <a:gd name="T2" fmla="*/ 0 w 588"/>
                      <a:gd name="T3" fmla="*/ 0 h 344"/>
                      <a:gd name="T4" fmla="*/ 0 w 588"/>
                      <a:gd name="T5" fmla="*/ 0 h 344"/>
                      <a:gd name="T6" fmla="*/ 0 w 588"/>
                      <a:gd name="T7" fmla="*/ 0 h 344"/>
                      <a:gd name="T8" fmla="*/ 0 w 588"/>
                      <a:gd name="T9" fmla="*/ 0 h 344"/>
                      <a:gd name="T10" fmla="*/ 0 w 588"/>
                      <a:gd name="T11" fmla="*/ 0 h 344"/>
                      <a:gd name="T12" fmla="*/ 0 w 588"/>
                      <a:gd name="T13" fmla="*/ 0 h 344"/>
                      <a:gd name="T14" fmla="*/ 0 w 588"/>
                      <a:gd name="T15" fmla="*/ 0 h 344"/>
                      <a:gd name="T16" fmla="*/ 0 w 588"/>
                      <a:gd name="T17" fmla="*/ 0 h 344"/>
                      <a:gd name="T18" fmla="*/ 0 w 588"/>
                      <a:gd name="T19" fmla="*/ 0 h 344"/>
                      <a:gd name="T20" fmla="*/ 0 w 588"/>
                      <a:gd name="T21" fmla="*/ 0 h 344"/>
                      <a:gd name="T22" fmla="*/ 0 w 588"/>
                      <a:gd name="T23" fmla="*/ 0 h 344"/>
                      <a:gd name="T24" fmla="*/ 0 w 588"/>
                      <a:gd name="T25" fmla="*/ 0 h 344"/>
                      <a:gd name="T26" fmla="*/ 0 w 588"/>
                      <a:gd name="T27" fmla="*/ 0 h 344"/>
                      <a:gd name="T28" fmla="*/ 0 w 588"/>
                      <a:gd name="T29" fmla="*/ 0 h 344"/>
                      <a:gd name="T30" fmla="*/ 0 w 588"/>
                      <a:gd name="T31" fmla="*/ 0 h 344"/>
                      <a:gd name="T32" fmla="*/ 0 w 588"/>
                      <a:gd name="T33" fmla="*/ 0 h 344"/>
                      <a:gd name="T34" fmla="*/ 0 w 588"/>
                      <a:gd name="T35" fmla="*/ 0 h 344"/>
                      <a:gd name="T36" fmla="*/ 0 w 588"/>
                      <a:gd name="T37" fmla="*/ 0 h 344"/>
                      <a:gd name="T38" fmla="*/ 0 w 588"/>
                      <a:gd name="T39" fmla="*/ 0 h 344"/>
                      <a:gd name="T40" fmla="*/ 0 w 588"/>
                      <a:gd name="T41" fmla="*/ 0 h 344"/>
                      <a:gd name="T42" fmla="*/ 0 w 588"/>
                      <a:gd name="T43" fmla="*/ 0 h 344"/>
                      <a:gd name="T44" fmla="*/ 0 w 588"/>
                      <a:gd name="T45" fmla="*/ 0 h 344"/>
                      <a:gd name="T46" fmla="*/ 0 w 588"/>
                      <a:gd name="T47" fmla="*/ 0 h 344"/>
                      <a:gd name="T48" fmla="*/ 0 w 588"/>
                      <a:gd name="T49" fmla="*/ 0 h 344"/>
                      <a:gd name="T50" fmla="*/ 0 w 588"/>
                      <a:gd name="T51" fmla="*/ 0 h 344"/>
                      <a:gd name="T52" fmla="*/ 0 w 588"/>
                      <a:gd name="T53" fmla="*/ 0 h 344"/>
                      <a:gd name="T54" fmla="*/ 0 w 588"/>
                      <a:gd name="T55" fmla="*/ 0 h 344"/>
                      <a:gd name="T56" fmla="*/ 0 w 588"/>
                      <a:gd name="T57" fmla="*/ 0 h 344"/>
                      <a:gd name="T58" fmla="*/ 0 w 588"/>
                      <a:gd name="T59" fmla="*/ 0 h 344"/>
                      <a:gd name="T60" fmla="*/ 0 w 588"/>
                      <a:gd name="T61" fmla="*/ 0 h 344"/>
                      <a:gd name="T62" fmla="*/ 0 w 588"/>
                      <a:gd name="T63" fmla="*/ 0 h 344"/>
                      <a:gd name="T64" fmla="*/ 0 w 588"/>
                      <a:gd name="T65" fmla="*/ 0 h 344"/>
                      <a:gd name="T66" fmla="*/ 0 w 588"/>
                      <a:gd name="T67" fmla="*/ 0 h 344"/>
                      <a:gd name="T68" fmla="*/ 0 w 588"/>
                      <a:gd name="T69" fmla="*/ 0 h 344"/>
                      <a:gd name="T70" fmla="*/ 0 w 588"/>
                      <a:gd name="T71" fmla="*/ 0 h 344"/>
                      <a:gd name="T72" fmla="*/ 0 w 588"/>
                      <a:gd name="T73" fmla="*/ 0 h 344"/>
                      <a:gd name="T74" fmla="*/ 0 w 588"/>
                      <a:gd name="T75" fmla="*/ 0 h 344"/>
                      <a:gd name="T76" fmla="*/ 0 w 588"/>
                      <a:gd name="T77" fmla="*/ 0 h 344"/>
                      <a:gd name="T78" fmla="*/ 0 w 588"/>
                      <a:gd name="T79" fmla="*/ 0 h 344"/>
                      <a:gd name="T80" fmla="*/ 0 w 588"/>
                      <a:gd name="T81" fmla="*/ 0 h 344"/>
                      <a:gd name="T82" fmla="*/ 0 w 588"/>
                      <a:gd name="T83" fmla="*/ 0 h 344"/>
                      <a:gd name="T84" fmla="*/ 0 w 588"/>
                      <a:gd name="T85" fmla="*/ 0 h 344"/>
                      <a:gd name="T86" fmla="*/ 0 w 588"/>
                      <a:gd name="T87" fmla="*/ 0 h 344"/>
                      <a:gd name="T88" fmla="*/ 0 w 588"/>
                      <a:gd name="T89" fmla="*/ 0 h 344"/>
                      <a:gd name="T90" fmla="*/ 0 w 588"/>
                      <a:gd name="T91" fmla="*/ 0 h 344"/>
                      <a:gd name="T92" fmla="*/ 0 w 588"/>
                      <a:gd name="T93" fmla="*/ 0 h 344"/>
                      <a:gd name="T94" fmla="*/ 0 w 588"/>
                      <a:gd name="T95" fmla="*/ 0 h 344"/>
                      <a:gd name="T96" fmla="*/ 0 w 588"/>
                      <a:gd name="T97" fmla="*/ 0 h 344"/>
                      <a:gd name="T98" fmla="*/ 0 w 588"/>
                      <a:gd name="T99" fmla="*/ 0 h 344"/>
                      <a:gd name="T100" fmla="*/ 0 w 588"/>
                      <a:gd name="T101" fmla="*/ 0 h 344"/>
                      <a:gd name="T102" fmla="*/ 0 w 588"/>
                      <a:gd name="T103" fmla="*/ 0 h 344"/>
                      <a:gd name="T104" fmla="*/ 0 w 588"/>
                      <a:gd name="T105" fmla="*/ 0 h 344"/>
                      <a:gd name="T106" fmla="*/ 0 w 588"/>
                      <a:gd name="T107" fmla="*/ 0 h 344"/>
                      <a:gd name="T108" fmla="*/ 0 w 588"/>
                      <a:gd name="T109" fmla="*/ 0 h 344"/>
                      <a:gd name="T110" fmla="*/ 0 w 588"/>
                      <a:gd name="T111" fmla="*/ 0 h 34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88"/>
                      <a:gd name="T169" fmla="*/ 0 h 344"/>
                      <a:gd name="T170" fmla="*/ 588 w 588"/>
                      <a:gd name="T171" fmla="*/ 344 h 34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88" h="344">
                        <a:moveTo>
                          <a:pt x="288" y="294"/>
                        </a:moveTo>
                        <a:lnTo>
                          <a:pt x="381" y="269"/>
                        </a:lnTo>
                        <a:lnTo>
                          <a:pt x="457" y="236"/>
                        </a:lnTo>
                        <a:lnTo>
                          <a:pt x="510" y="198"/>
                        </a:lnTo>
                        <a:lnTo>
                          <a:pt x="531" y="176"/>
                        </a:lnTo>
                        <a:lnTo>
                          <a:pt x="454" y="105"/>
                        </a:lnTo>
                        <a:lnTo>
                          <a:pt x="391" y="66"/>
                        </a:lnTo>
                        <a:lnTo>
                          <a:pt x="331" y="29"/>
                        </a:lnTo>
                        <a:lnTo>
                          <a:pt x="318" y="29"/>
                        </a:lnTo>
                        <a:lnTo>
                          <a:pt x="281" y="42"/>
                        </a:lnTo>
                        <a:lnTo>
                          <a:pt x="231" y="56"/>
                        </a:lnTo>
                        <a:lnTo>
                          <a:pt x="141" y="63"/>
                        </a:lnTo>
                        <a:lnTo>
                          <a:pt x="54" y="61"/>
                        </a:lnTo>
                        <a:lnTo>
                          <a:pt x="31" y="63"/>
                        </a:lnTo>
                        <a:lnTo>
                          <a:pt x="31" y="79"/>
                        </a:lnTo>
                        <a:lnTo>
                          <a:pt x="49" y="105"/>
                        </a:lnTo>
                        <a:lnTo>
                          <a:pt x="85" y="150"/>
                        </a:lnTo>
                        <a:lnTo>
                          <a:pt x="131" y="187"/>
                        </a:lnTo>
                        <a:lnTo>
                          <a:pt x="188" y="242"/>
                        </a:lnTo>
                        <a:lnTo>
                          <a:pt x="241" y="282"/>
                        </a:lnTo>
                        <a:lnTo>
                          <a:pt x="275" y="305"/>
                        </a:lnTo>
                        <a:lnTo>
                          <a:pt x="285" y="329"/>
                        </a:lnTo>
                        <a:lnTo>
                          <a:pt x="273" y="344"/>
                        </a:lnTo>
                        <a:lnTo>
                          <a:pt x="254" y="336"/>
                        </a:lnTo>
                        <a:lnTo>
                          <a:pt x="199" y="286"/>
                        </a:lnTo>
                        <a:lnTo>
                          <a:pt x="131" y="229"/>
                        </a:lnTo>
                        <a:lnTo>
                          <a:pt x="81" y="187"/>
                        </a:lnTo>
                        <a:lnTo>
                          <a:pt x="48" y="150"/>
                        </a:lnTo>
                        <a:lnTo>
                          <a:pt x="19" y="111"/>
                        </a:lnTo>
                        <a:lnTo>
                          <a:pt x="6" y="85"/>
                        </a:lnTo>
                        <a:lnTo>
                          <a:pt x="0" y="56"/>
                        </a:lnTo>
                        <a:lnTo>
                          <a:pt x="8" y="37"/>
                        </a:lnTo>
                        <a:lnTo>
                          <a:pt x="29" y="29"/>
                        </a:lnTo>
                        <a:lnTo>
                          <a:pt x="67" y="32"/>
                        </a:lnTo>
                        <a:lnTo>
                          <a:pt x="138" y="42"/>
                        </a:lnTo>
                        <a:lnTo>
                          <a:pt x="198" y="42"/>
                        </a:lnTo>
                        <a:lnTo>
                          <a:pt x="241" y="29"/>
                        </a:lnTo>
                        <a:lnTo>
                          <a:pt x="291" y="19"/>
                        </a:lnTo>
                        <a:lnTo>
                          <a:pt x="312" y="0"/>
                        </a:lnTo>
                        <a:lnTo>
                          <a:pt x="335" y="0"/>
                        </a:lnTo>
                        <a:lnTo>
                          <a:pt x="388" y="32"/>
                        </a:lnTo>
                        <a:lnTo>
                          <a:pt x="444" y="75"/>
                        </a:lnTo>
                        <a:lnTo>
                          <a:pt x="504" y="113"/>
                        </a:lnTo>
                        <a:lnTo>
                          <a:pt x="538" y="137"/>
                        </a:lnTo>
                        <a:lnTo>
                          <a:pt x="573" y="161"/>
                        </a:lnTo>
                        <a:lnTo>
                          <a:pt x="588" y="169"/>
                        </a:lnTo>
                        <a:lnTo>
                          <a:pt x="579" y="186"/>
                        </a:lnTo>
                        <a:lnTo>
                          <a:pt x="554" y="200"/>
                        </a:lnTo>
                        <a:lnTo>
                          <a:pt x="525" y="226"/>
                        </a:lnTo>
                        <a:lnTo>
                          <a:pt x="497" y="236"/>
                        </a:lnTo>
                        <a:lnTo>
                          <a:pt x="448" y="257"/>
                        </a:lnTo>
                        <a:lnTo>
                          <a:pt x="412" y="273"/>
                        </a:lnTo>
                        <a:lnTo>
                          <a:pt x="373" y="298"/>
                        </a:lnTo>
                        <a:lnTo>
                          <a:pt x="331" y="305"/>
                        </a:lnTo>
                        <a:lnTo>
                          <a:pt x="298" y="307"/>
                        </a:lnTo>
                        <a:lnTo>
                          <a:pt x="288" y="2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 name="Freeform 486">
                    <a:extLst>
                      <a:ext uri="{FF2B5EF4-FFF2-40B4-BE49-F238E27FC236}">
                        <a16:creationId xmlns:a16="http://schemas.microsoft.com/office/drawing/2014/main" id="{B34390CB-CF61-4376-9C06-8CF8906A5B0B}"/>
                      </a:ext>
                    </a:extLst>
                  </p:cNvPr>
                  <p:cNvSpPr>
                    <a:spLocks/>
                  </p:cNvSpPr>
                  <p:nvPr/>
                </p:nvSpPr>
                <p:spPr bwMode="auto">
                  <a:xfrm>
                    <a:off x="4162" y="1095"/>
                    <a:ext cx="62" cy="40"/>
                  </a:xfrm>
                  <a:custGeom>
                    <a:avLst/>
                    <a:gdLst>
                      <a:gd name="T0" fmla="*/ 0 w 186"/>
                      <a:gd name="T1" fmla="*/ 0 h 118"/>
                      <a:gd name="T2" fmla="*/ 0 w 186"/>
                      <a:gd name="T3" fmla="*/ 0 h 118"/>
                      <a:gd name="T4" fmla="*/ 0 w 186"/>
                      <a:gd name="T5" fmla="*/ 0 h 118"/>
                      <a:gd name="T6" fmla="*/ 0 w 186"/>
                      <a:gd name="T7" fmla="*/ 0 h 118"/>
                      <a:gd name="T8" fmla="*/ 0 w 186"/>
                      <a:gd name="T9" fmla="*/ 0 h 118"/>
                      <a:gd name="T10" fmla="*/ 0 w 186"/>
                      <a:gd name="T11" fmla="*/ 0 h 118"/>
                      <a:gd name="T12" fmla="*/ 0 w 186"/>
                      <a:gd name="T13" fmla="*/ 0 h 118"/>
                      <a:gd name="T14" fmla="*/ 0 w 186"/>
                      <a:gd name="T15" fmla="*/ 0 h 118"/>
                      <a:gd name="T16" fmla="*/ 0 w 186"/>
                      <a:gd name="T17" fmla="*/ 0 h 118"/>
                      <a:gd name="T18" fmla="*/ 0 w 186"/>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6"/>
                      <a:gd name="T31" fmla="*/ 0 h 118"/>
                      <a:gd name="T32" fmla="*/ 186 w 186"/>
                      <a:gd name="T33" fmla="*/ 118 h 1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6" h="118">
                        <a:moveTo>
                          <a:pt x="157" y="14"/>
                        </a:moveTo>
                        <a:lnTo>
                          <a:pt x="118" y="45"/>
                        </a:lnTo>
                        <a:lnTo>
                          <a:pt x="82" y="74"/>
                        </a:lnTo>
                        <a:lnTo>
                          <a:pt x="29" y="93"/>
                        </a:lnTo>
                        <a:lnTo>
                          <a:pt x="0" y="102"/>
                        </a:lnTo>
                        <a:lnTo>
                          <a:pt x="23" y="118"/>
                        </a:lnTo>
                        <a:lnTo>
                          <a:pt x="61" y="112"/>
                        </a:lnTo>
                        <a:lnTo>
                          <a:pt x="119" y="74"/>
                        </a:lnTo>
                        <a:lnTo>
                          <a:pt x="186" y="0"/>
                        </a:lnTo>
                        <a:lnTo>
                          <a:pt x="15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8" name="Group 487">
                  <a:extLst>
                    <a:ext uri="{FF2B5EF4-FFF2-40B4-BE49-F238E27FC236}">
                      <a16:creationId xmlns:a16="http://schemas.microsoft.com/office/drawing/2014/main" id="{9CE1A562-58D0-4067-9E69-B77E43771B01}"/>
                    </a:ext>
                  </a:extLst>
                </p:cNvPr>
                <p:cNvGrpSpPr>
                  <a:grpSpLocks/>
                </p:cNvGrpSpPr>
                <p:nvPr/>
              </p:nvGrpSpPr>
              <p:grpSpPr bwMode="auto">
                <a:xfrm>
                  <a:off x="4704" y="3638"/>
                  <a:ext cx="154" cy="387"/>
                  <a:chOff x="4024" y="1008"/>
                  <a:chExt cx="229" cy="517"/>
                </a:xfrm>
              </p:grpSpPr>
              <p:sp>
                <p:nvSpPr>
                  <p:cNvPr id="57" name="Freeform 488">
                    <a:extLst>
                      <a:ext uri="{FF2B5EF4-FFF2-40B4-BE49-F238E27FC236}">
                        <a16:creationId xmlns:a16="http://schemas.microsoft.com/office/drawing/2014/main" id="{06B6515C-E397-4768-A606-27D241EE0268}"/>
                      </a:ext>
                    </a:extLst>
                  </p:cNvPr>
                  <p:cNvSpPr>
                    <a:spLocks/>
                  </p:cNvSpPr>
                  <p:nvPr/>
                </p:nvSpPr>
                <p:spPr bwMode="auto">
                  <a:xfrm>
                    <a:off x="4028" y="1031"/>
                    <a:ext cx="121" cy="487"/>
                  </a:xfrm>
                  <a:custGeom>
                    <a:avLst/>
                    <a:gdLst>
                      <a:gd name="T0" fmla="*/ 0 w 361"/>
                      <a:gd name="T1" fmla="*/ 0 h 1460"/>
                      <a:gd name="T2" fmla="*/ 0 w 361"/>
                      <a:gd name="T3" fmla="*/ 0 h 1460"/>
                      <a:gd name="T4" fmla="*/ 0 w 361"/>
                      <a:gd name="T5" fmla="*/ 0 h 1460"/>
                      <a:gd name="T6" fmla="*/ 0 w 361"/>
                      <a:gd name="T7" fmla="*/ 0 h 1460"/>
                      <a:gd name="T8" fmla="*/ 0 w 361"/>
                      <a:gd name="T9" fmla="*/ 0 h 1460"/>
                      <a:gd name="T10" fmla="*/ 0 w 361"/>
                      <a:gd name="T11" fmla="*/ 0 h 1460"/>
                      <a:gd name="T12" fmla="*/ 0 w 361"/>
                      <a:gd name="T13" fmla="*/ 0 h 1460"/>
                      <a:gd name="T14" fmla="*/ 0 w 361"/>
                      <a:gd name="T15" fmla="*/ 0 h 1460"/>
                      <a:gd name="T16" fmla="*/ 0 w 361"/>
                      <a:gd name="T17" fmla="*/ 0 h 1460"/>
                      <a:gd name="T18" fmla="*/ 0 w 361"/>
                      <a:gd name="T19" fmla="*/ 0 h 1460"/>
                      <a:gd name="T20" fmla="*/ 0 w 361"/>
                      <a:gd name="T21" fmla="*/ 0 h 1460"/>
                      <a:gd name="T22" fmla="*/ 0 w 361"/>
                      <a:gd name="T23" fmla="*/ 0 h 1460"/>
                      <a:gd name="T24" fmla="*/ 0 w 361"/>
                      <a:gd name="T25" fmla="*/ 0 h 1460"/>
                      <a:gd name="T26" fmla="*/ 0 w 361"/>
                      <a:gd name="T27" fmla="*/ 0 h 1460"/>
                      <a:gd name="T28" fmla="*/ 0 w 361"/>
                      <a:gd name="T29" fmla="*/ 0 h 1460"/>
                      <a:gd name="T30" fmla="*/ 0 w 361"/>
                      <a:gd name="T31" fmla="*/ 0 h 1460"/>
                      <a:gd name="T32" fmla="*/ 0 w 361"/>
                      <a:gd name="T33" fmla="*/ 0 h 1460"/>
                      <a:gd name="T34" fmla="*/ 0 w 361"/>
                      <a:gd name="T35" fmla="*/ 0 h 1460"/>
                      <a:gd name="T36" fmla="*/ 0 w 361"/>
                      <a:gd name="T37" fmla="*/ 0 h 1460"/>
                      <a:gd name="T38" fmla="*/ 0 w 361"/>
                      <a:gd name="T39" fmla="*/ 0 h 1460"/>
                      <a:gd name="T40" fmla="*/ 0 w 361"/>
                      <a:gd name="T41" fmla="*/ 0 h 1460"/>
                      <a:gd name="T42" fmla="*/ 0 w 361"/>
                      <a:gd name="T43" fmla="*/ 0 h 1460"/>
                      <a:gd name="T44" fmla="*/ 0 w 361"/>
                      <a:gd name="T45" fmla="*/ 0 h 1460"/>
                      <a:gd name="T46" fmla="*/ 0 w 361"/>
                      <a:gd name="T47" fmla="*/ 0 h 1460"/>
                      <a:gd name="T48" fmla="*/ 0 w 361"/>
                      <a:gd name="T49" fmla="*/ 0 h 1460"/>
                      <a:gd name="T50" fmla="*/ 0 w 361"/>
                      <a:gd name="T51" fmla="*/ 0 h 1460"/>
                      <a:gd name="T52" fmla="*/ 0 w 361"/>
                      <a:gd name="T53" fmla="*/ 0 h 1460"/>
                      <a:gd name="T54" fmla="*/ 0 w 361"/>
                      <a:gd name="T55" fmla="*/ 0 h 1460"/>
                      <a:gd name="T56" fmla="*/ 0 w 361"/>
                      <a:gd name="T57" fmla="*/ 0 h 1460"/>
                      <a:gd name="T58" fmla="*/ 0 w 361"/>
                      <a:gd name="T59" fmla="*/ 0 h 1460"/>
                      <a:gd name="T60" fmla="*/ 0 w 361"/>
                      <a:gd name="T61" fmla="*/ 0 h 1460"/>
                      <a:gd name="T62" fmla="*/ 0 w 361"/>
                      <a:gd name="T63" fmla="*/ 0 h 1460"/>
                      <a:gd name="T64" fmla="*/ 0 w 361"/>
                      <a:gd name="T65" fmla="*/ 0 h 1460"/>
                      <a:gd name="T66" fmla="*/ 0 w 361"/>
                      <a:gd name="T67" fmla="*/ 0 h 1460"/>
                      <a:gd name="T68" fmla="*/ 0 w 361"/>
                      <a:gd name="T69" fmla="*/ 0 h 1460"/>
                      <a:gd name="T70" fmla="*/ 0 w 361"/>
                      <a:gd name="T71" fmla="*/ 0 h 1460"/>
                      <a:gd name="T72" fmla="*/ 0 w 361"/>
                      <a:gd name="T73" fmla="*/ 0 h 1460"/>
                      <a:gd name="T74" fmla="*/ 0 w 361"/>
                      <a:gd name="T75" fmla="*/ 0 h 1460"/>
                      <a:gd name="T76" fmla="*/ 0 w 361"/>
                      <a:gd name="T77" fmla="*/ 0 h 1460"/>
                      <a:gd name="T78" fmla="*/ 0 w 361"/>
                      <a:gd name="T79" fmla="*/ 0 h 1460"/>
                      <a:gd name="T80" fmla="*/ 0 w 361"/>
                      <a:gd name="T81" fmla="*/ 0 h 1460"/>
                      <a:gd name="T82" fmla="*/ 0 w 361"/>
                      <a:gd name="T83" fmla="*/ 0 h 1460"/>
                      <a:gd name="T84" fmla="*/ 0 w 361"/>
                      <a:gd name="T85" fmla="*/ 0 h 1460"/>
                      <a:gd name="T86" fmla="*/ 0 w 361"/>
                      <a:gd name="T87" fmla="*/ 0 h 1460"/>
                      <a:gd name="T88" fmla="*/ 0 w 361"/>
                      <a:gd name="T89" fmla="*/ 0 h 1460"/>
                      <a:gd name="T90" fmla="*/ 0 w 361"/>
                      <a:gd name="T91" fmla="*/ 0 h 1460"/>
                      <a:gd name="T92" fmla="*/ 0 w 361"/>
                      <a:gd name="T93" fmla="*/ 0 h 1460"/>
                      <a:gd name="T94" fmla="*/ 0 w 361"/>
                      <a:gd name="T95" fmla="*/ 0 h 1460"/>
                      <a:gd name="T96" fmla="*/ 0 w 361"/>
                      <a:gd name="T97" fmla="*/ 0 h 1460"/>
                      <a:gd name="T98" fmla="*/ 0 w 361"/>
                      <a:gd name="T99" fmla="*/ 0 h 1460"/>
                      <a:gd name="T100" fmla="*/ 0 w 361"/>
                      <a:gd name="T101" fmla="*/ 0 h 1460"/>
                      <a:gd name="T102" fmla="*/ 0 w 361"/>
                      <a:gd name="T103" fmla="*/ 0 h 1460"/>
                      <a:gd name="T104" fmla="*/ 0 w 361"/>
                      <a:gd name="T105" fmla="*/ 0 h 1460"/>
                      <a:gd name="T106" fmla="*/ 0 w 361"/>
                      <a:gd name="T107" fmla="*/ 0 h 1460"/>
                      <a:gd name="T108" fmla="*/ 0 w 361"/>
                      <a:gd name="T109" fmla="*/ 0 h 1460"/>
                      <a:gd name="T110" fmla="*/ 0 w 361"/>
                      <a:gd name="T111" fmla="*/ 0 h 146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61"/>
                      <a:gd name="T169" fmla="*/ 0 h 1460"/>
                      <a:gd name="T170" fmla="*/ 361 w 361"/>
                      <a:gd name="T171" fmla="*/ 1460 h 146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61" h="1460">
                        <a:moveTo>
                          <a:pt x="355" y="262"/>
                        </a:moveTo>
                        <a:lnTo>
                          <a:pt x="361" y="316"/>
                        </a:lnTo>
                        <a:lnTo>
                          <a:pt x="361" y="605"/>
                        </a:lnTo>
                        <a:lnTo>
                          <a:pt x="335" y="994"/>
                        </a:lnTo>
                        <a:lnTo>
                          <a:pt x="337" y="1241"/>
                        </a:lnTo>
                        <a:lnTo>
                          <a:pt x="350" y="1412"/>
                        </a:lnTo>
                        <a:lnTo>
                          <a:pt x="337" y="1460"/>
                        </a:lnTo>
                        <a:lnTo>
                          <a:pt x="316" y="1449"/>
                        </a:lnTo>
                        <a:lnTo>
                          <a:pt x="194" y="1355"/>
                        </a:lnTo>
                        <a:lnTo>
                          <a:pt x="163" y="1337"/>
                        </a:lnTo>
                        <a:lnTo>
                          <a:pt x="144" y="1310"/>
                        </a:lnTo>
                        <a:lnTo>
                          <a:pt x="113" y="1274"/>
                        </a:lnTo>
                        <a:lnTo>
                          <a:pt x="71" y="1237"/>
                        </a:lnTo>
                        <a:lnTo>
                          <a:pt x="50" y="1187"/>
                        </a:lnTo>
                        <a:lnTo>
                          <a:pt x="0" y="1144"/>
                        </a:lnTo>
                        <a:lnTo>
                          <a:pt x="0" y="1118"/>
                        </a:lnTo>
                        <a:lnTo>
                          <a:pt x="26" y="1084"/>
                        </a:lnTo>
                        <a:lnTo>
                          <a:pt x="37" y="1041"/>
                        </a:lnTo>
                        <a:lnTo>
                          <a:pt x="31" y="1018"/>
                        </a:lnTo>
                        <a:lnTo>
                          <a:pt x="18" y="981"/>
                        </a:lnTo>
                        <a:lnTo>
                          <a:pt x="14" y="954"/>
                        </a:lnTo>
                        <a:lnTo>
                          <a:pt x="33" y="912"/>
                        </a:lnTo>
                        <a:lnTo>
                          <a:pt x="33" y="884"/>
                        </a:lnTo>
                        <a:lnTo>
                          <a:pt x="13" y="829"/>
                        </a:lnTo>
                        <a:lnTo>
                          <a:pt x="13" y="797"/>
                        </a:lnTo>
                        <a:lnTo>
                          <a:pt x="24" y="773"/>
                        </a:lnTo>
                        <a:lnTo>
                          <a:pt x="45" y="744"/>
                        </a:lnTo>
                        <a:lnTo>
                          <a:pt x="44" y="694"/>
                        </a:lnTo>
                        <a:lnTo>
                          <a:pt x="31" y="653"/>
                        </a:lnTo>
                        <a:lnTo>
                          <a:pt x="44" y="605"/>
                        </a:lnTo>
                        <a:lnTo>
                          <a:pt x="56" y="594"/>
                        </a:lnTo>
                        <a:lnTo>
                          <a:pt x="45" y="550"/>
                        </a:lnTo>
                        <a:lnTo>
                          <a:pt x="18" y="503"/>
                        </a:lnTo>
                        <a:lnTo>
                          <a:pt x="13" y="473"/>
                        </a:lnTo>
                        <a:lnTo>
                          <a:pt x="18" y="444"/>
                        </a:lnTo>
                        <a:lnTo>
                          <a:pt x="52" y="418"/>
                        </a:lnTo>
                        <a:lnTo>
                          <a:pt x="50" y="397"/>
                        </a:lnTo>
                        <a:lnTo>
                          <a:pt x="14" y="331"/>
                        </a:lnTo>
                        <a:lnTo>
                          <a:pt x="2" y="279"/>
                        </a:lnTo>
                        <a:lnTo>
                          <a:pt x="13" y="250"/>
                        </a:lnTo>
                        <a:lnTo>
                          <a:pt x="45" y="223"/>
                        </a:lnTo>
                        <a:lnTo>
                          <a:pt x="37" y="200"/>
                        </a:lnTo>
                        <a:lnTo>
                          <a:pt x="14" y="173"/>
                        </a:lnTo>
                        <a:lnTo>
                          <a:pt x="14" y="144"/>
                        </a:lnTo>
                        <a:lnTo>
                          <a:pt x="52" y="124"/>
                        </a:lnTo>
                        <a:lnTo>
                          <a:pt x="68" y="103"/>
                        </a:lnTo>
                        <a:lnTo>
                          <a:pt x="37" y="60"/>
                        </a:lnTo>
                        <a:lnTo>
                          <a:pt x="37" y="37"/>
                        </a:lnTo>
                        <a:lnTo>
                          <a:pt x="74" y="23"/>
                        </a:lnTo>
                        <a:lnTo>
                          <a:pt x="77" y="0"/>
                        </a:lnTo>
                        <a:lnTo>
                          <a:pt x="118" y="60"/>
                        </a:lnTo>
                        <a:lnTo>
                          <a:pt x="169" y="123"/>
                        </a:lnTo>
                        <a:lnTo>
                          <a:pt x="231" y="173"/>
                        </a:lnTo>
                        <a:lnTo>
                          <a:pt x="281" y="213"/>
                        </a:lnTo>
                        <a:lnTo>
                          <a:pt x="335" y="244"/>
                        </a:lnTo>
                        <a:lnTo>
                          <a:pt x="355" y="26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489">
                    <a:extLst>
                      <a:ext uri="{FF2B5EF4-FFF2-40B4-BE49-F238E27FC236}">
                        <a16:creationId xmlns:a16="http://schemas.microsoft.com/office/drawing/2014/main" id="{9748AED9-C383-41FA-84E4-A124EDD0159F}"/>
                      </a:ext>
                    </a:extLst>
                  </p:cNvPr>
                  <p:cNvSpPr>
                    <a:spLocks/>
                  </p:cNvSpPr>
                  <p:nvPr/>
                </p:nvSpPr>
                <p:spPr bwMode="auto">
                  <a:xfrm>
                    <a:off x="4024" y="1039"/>
                    <a:ext cx="35" cy="370"/>
                  </a:xfrm>
                  <a:custGeom>
                    <a:avLst/>
                    <a:gdLst>
                      <a:gd name="T0" fmla="*/ 0 w 105"/>
                      <a:gd name="T1" fmla="*/ 0 h 1112"/>
                      <a:gd name="T2" fmla="*/ 0 w 105"/>
                      <a:gd name="T3" fmla="*/ 0 h 1112"/>
                      <a:gd name="T4" fmla="*/ 0 w 105"/>
                      <a:gd name="T5" fmla="*/ 0 h 1112"/>
                      <a:gd name="T6" fmla="*/ 0 w 105"/>
                      <a:gd name="T7" fmla="*/ 0 h 1112"/>
                      <a:gd name="T8" fmla="*/ 0 w 105"/>
                      <a:gd name="T9" fmla="*/ 0 h 1112"/>
                      <a:gd name="T10" fmla="*/ 0 w 105"/>
                      <a:gd name="T11" fmla="*/ 0 h 1112"/>
                      <a:gd name="T12" fmla="*/ 0 w 105"/>
                      <a:gd name="T13" fmla="*/ 0 h 1112"/>
                      <a:gd name="T14" fmla="*/ 0 w 105"/>
                      <a:gd name="T15" fmla="*/ 0 h 1112"/>
                      <a:gd name="T16" fmla="*/ 0 w 105"/>
                      <a:gd name="T17" fmla="*/ 0 h 1112"/>
                      <a:gd name="T18" fmla="*/ 0 w 105"/>
                      <a:gd name="T19" fmla="*/ 0 h 1112"/>
                      <a:gd name="T20" fmla="*/ 0 w 105"/>
                      <a:gd name="T21" fmla="*/ 0 h 1112"/>
                      <a:gd name="T22" fmla="*/ 0 w 105"/>
                      <a:gd name="T23" fmla="*/ 0 h 1112"/>
                      <a:gd name="T24" fmla="*/ 0 w 105"/>
                      <a:gd name="T25" fmla="*/ 0 h 1112"/>
                      <a:gd name="T26" fmla="*/ 0 w 105"/>
                      <a:gd name="T27" fmla="*/ 0 h 1112"/>
                      <a:gd name="T28" fmla="*/ 0 w 105"/>
                      <a:gd name="T29" fmla="*/ 0 h 1112"/>
                      <a:gd name="T30" fmla="*/ 0 w 105"/>
                      <a:gd name="T31" fmla="*/ 0 h 1112"/>
                      <a:gd name="T32" fmla="*/ 0 w 105"/>
                      <a:gd name="T33" fmla="*/ 0 h 1112"/>
                      <a:gd name="T34" fmla="*/ 0 w 105"/>
                      <a:gd name="T35" fmla="*/ 0 h 1112"/>
                      <a:gd name="T36" fmla="*/ 0 w 105"/>
                      <a:gd name="T37" fmla="*/ 0 h 1112"/>
                      <a:gd name="T38" fmla="*/ 0 w 105"/>
                      <a:gd name="T39" fmla="*/ 0 h 1112"/>
                      <a:gd name="T40" fmla="*/ 0 w 105"/>
                      <a:gd name="T41" fmla="*/ 0 h 1112"/>
                      <a:gd name="T42" fmla="*/ 0 w 105"/>
                      <a:gd name="T43" fmla="*/ 0 h 1112"/>
                      <a:gd name="T44" fmla="*/ 0 w 105"/>
                      <a:gd name="T45" fmla="*/ 0 h 1112"/>
                      <a:gd name="T46" fmla="*/ 0 w 105"/>
                      <a:gd name="T47" fmla="*/ 0 h 1112"/>
                      <a:gd name="T48" fmla="*/ 0 w 105"/>
                      <a:gd name="T49" fmla="*/ 0 h 1112"/>
                      <a:gd name="T50" fmla="*/ 0 w 105"/>
                      <a:gd name="T51" fmla="*/ 0 h 1112"/>
                      <a:gd name="T52" fmla="*/ 0 w 105"/>
                      <a:gd name="T53" fmla="*/ 0 h 1112"/>
                      <a:gd name="T54" fmla="*/ 0 w 105"/>
                      <a:gd name="T55" fmla="*/ 0 h 1112"/>
                      <a:gd name="T56" fmla="*/ 0 w 105"/>
                      <a:gd name="T57" fmla="*/ 0 h 1112"/>
                      <a:gd name="T58" fmla="*/ 0 w 105"/>
                      <a:gd name="T59" fmla="*/ 0 h 1112"/>
                      <a:gd name="T60" fmla="*/ 0 w 105"/>
                      <a:gd name="T61" fmla="*/ 0 h 1112"/>
                      <a:gd name="T62" fmla="*/ 0 w 105"/>
                      <a:gd name="T63" fmla="*/ 0 h 1112"/>
                      <a:gd name="T64" fmla="*/ 0 w 105"/>
                      <a:gd name="T65" fmla="*/ 0 h 1112"/>
                      <a:gd name="T66" fmla="*/ 0 w 105"/>
                      <a:gd name="T67" fmla="*/ 0 h 1112"/>
                      <a:gd name="T68" fmla="*/ 0 w 105"/>
                      <a:gd name="T69" fmla="*/ 0 h 1112"/>
                      <a:gd name="T70" fmla="*/ 0 w 105"/>
                      <a:gd name="T71" fmla="*/ 0 h 1112"/>
                      <a:gd name="T72" fmla="*/ 0 w 105"/>
                      <a:gd name="T73" fmla="*/ 0 h 1112"/>
                      <a:gd name="T74" fmla="*/ 0 w 105"/>
                      <a:gd name="T75" fmla="*/ 0 h 1112"/>
                      <a:gd name="T76" fmla="*/ 0 w 105"/>
                      <a:gd name="T77" fmla="*/ 0 h 1112"/>
                      <a:gd name="T78" fmla="*/ 0 w 105"/>
                      <a:gd name="T79" fmla="*/ 0 h 1112"/>
                      <a:gd name="T80" fmla="*/ 0 w 105"/>
                      <a:gd name="T81" fmla="*/ 0 h 1112"/>
                      <a:gd name="T82" fmla="*/ 0 w 105"/>
                      <a:gd name="T83" fmla="*/ 0 h 1112"/>
                      <a:gd name="T84" fmla="*/ 0 w 105"/>
                      <a:gd name="T85" fmla="*/ 0 h 1112"/>
                      <a:gd name="T86" fmla="*/ 0 w 105"/>
                      <a:gd name="T87" fmla="*/ 0 h 1112"/>
                      <a:gd name="T88" fmla="*/ 0 w 105"/>
                      <a:gd name="T89" fmla="*/ 0 h 1112"/>
                      <a:gd name="T90" fmla="*/ 0 w 105"/>
                      <a:gd name="T91" fmla="*/ 0 h 1112"/>
                      <a:gd name="T92" fmla="*/ 0 w 105"/>
                      <a:gd name="T93" fmla="*/ 0 h 1112"/>
                      <a:gd name="T94" fmla="*/ 0 w 105"/>
                      <a:gd name="T95" fmla="*/ 0 h 1112"/>
                      <a:gd name="T96" fmla="*/ 0 w 105"/>
                      <a:gd name="T97" fmla="*/ 0 h 111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5"/>
                      <a:gd name="T148" fmla="*/ 0 h 1112"/>
                      <a:gd name="T149" fmla="*/ 105 w 105"/>
                      <a:gd name="T150" fmla="*/ 1112 h 111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5" h="1112">
                        <a:moveTo>
                          <a:pt x="52" y="0"/>
                        </a:moveTo>
                        <a:lnTo>
                          <a:pt x="71" y="37"/>
                        </a:lnTo>
                        <a:lnTo>
                          <a:pt x="88" y="61"/>
                        </a:lnTo>
                        <a:lnTo>
                          <a:pt x="105" y="77"/>
                        </a:lnTo>
                        <a:lnTo>
                          <a:pt x="100" y="95"/>
                        </a:lnTo>
                        <a:lnTo>
                          <a:pt x="84" y="108"/>
                        </a:lnTo>
                        <a:lnTo>
                          <a:pt x="58" y="114"/>
                        </a:lnTo>
                        <a:lnTo>
                          <a:pt x="39" y="130"/>
                        </a:lnTo>
                        <a:lnTo>
                          <a:pt x="44" y="150"/>
                        </a:lnTo>
                        <a:lnTo>
                          <a:pt x="57" y="161"/>
                        </a:lnTo>
                        <a:lnTo>
                          <a:pt x="78" y="187"/>
                        </a:lnTo>
                        <a:lnTo>
                          <a:pt x="78" y="201"/>
                        </a:lnTo>
                        <a:lnTo>
                          <a:pt x="71" y="214"/>
                        </a:lnTo>
                        <a:lnTo>
                          <a:pt x="52" y="227"/>
                        </a:lnTo>
                        <a:lnTo>
                          <a:pt x="34" y="239"/>
                        </a:lnTo>
                        <a:lnTo>
                          <a:pt x="31" y="258"/>
                        </a:lnTo>
                        <a:lnTo>
                          <a:pt x="37" y="277"/>
                        </a:lnTo>
                        <a:lnTo>
                          <a:pt x="52" y="314"/>
                        </a:lnTo>
                        <a:lnTo>
                          <a:pt x="65" y="343"/>
                        </a:lnTo>
                        <a:lnTo>
                          <a:pt x="78" y="364"/>
                        </a:lnTo>
                        <a:lnTo>
                          <a:pt x="78" y="387"/>
                        </a:lnTo>
                        <a:lnTo>
                          <a:pt x="71" y="408"/>
                        </a:lnTo>
                        <a:lnTo>
                          <a:pt x="52" y="427"/>
                        </a:lnTo>
                        <a:lnTo>
                          <a:pt x="39" y="445"/>
                        </a:lnTo>
                        <a:lnTo>
                          <a:pt x="44" y="476"/>
                        </a:lnTo>
                        <a:lnTo>
                          <a:pt x="75" y="524"/>
                        </a:lnTo>
                        <a:lnTo>
                          <a:pt x="88" y="550"/>
                        </a:lnTo>
                        <a:lnTo>
                          <a:pt x="89" y="574"/>
                        </a:lnTo>
                        <a:lnTo>
                          <a:pt x="78" y="593"/>
                        </a:lnTo>
                        <a:lnTo>
                          <a:pt x="63" y="611"/>
                        </a:lnTo>
                        <a:lnTo>
                          <a:pt x="58" y="637"/>
                        </a:lnTo>
                        <a:lnTo>
                          <a:pt x="68" y="668"/>
                        </a:lnTo>
                        <a:lnTo>
                          <a:pt x="81" y="701"/>
                        </a:lnTo>
                        <a:lnTo>
                          <a:pt x="88" y="724"/>
                        </a:lnTo>
                        <a:lnTo>
                          <a:pt x="81" y="739"/>
                        </a:lnTo>
                        <a:lnTo>
                          <a:pt x="65" y="756"/>
                        </a:lnTo>
                        <a:lnTo>
                          <a:pt x="44" y="774"/>
                        </a:lnTo>
                        <a:lnTo>
                          <a:pt x="34" y="793"/>
                        </a:lnTo>
                        <a:lnTo>
                          <a:pt x="44" y="826"/>
                        </a:lnTo>
                        <a:lnTo>
                          <a:pt x="65" y="861"/>
                        </a:lnTo>
                        <a:lnTo>
                          <a:pt x="75" y="887"/>
                        </a:lnTo>
                        <a:lnTo>
                          <a:pt x="78" y="908"/>
                        </a:lnTo>
                        <a:lnTo>
                          <a:pt x="71" y="918"/>
                        </a:lnTo>
                        <a:lnTo>
                          <a:pt x="50" y="918"/>
                        </a:lnTo>
                        <a:lnTo>
                          <a:pt x="44" y="964"/>
                        </a:lnTo>
                        <a:lnTo>
                          <a:pt x="57" y="993"/>
                        </a:lnTo>
                        <a:lnTo>
                          <a:pt x="68" y="1014"/>
                        </a:lnTo>
                        <a:lnTo>
                          <a:pt x="71" y="1032"/>
                        </a:lnTo>
                        <a:lnTo>
                          <a:pt x="71" y="1050"/>
                        </a:lnTo>
                        <a:lnTo>
                          <a:pt x="50" y="1076"/>
                        </a:lnTo>
                        <a:lnTo>
                          <a:pt x="21" y="1112"/>
                        </a:lnTo>
                        <a:lnTo>
                          <a:pt x="2" y="1100"/>
                        </a:lnTo>
                        <a:lnTo>
                          <a:pt x="8" y="1071"/>
                        </a:lnTo>
                        <a:lnTo>
                          <a:pt x="37" y="1024"/>
                        </a:lnTo>
                        <a:lnTo>
                          <a:pt x="34" y="995"/>
                        </a:lnTo>
                        <a:lnTo>
                          <a:pt x="21" y="961"/>
                        </a:lnTo>
                        <a:lnTo>
                          <a:pt x="13" y="932"/>
                        </a:lnTo>
                        <a:lnTo>
                          <a:pt x="25" y="908"/>
                        </a:lnTo>
                        <a:lnTo>
                          <a:pt x="37" y="900"/>
                        </a:lnTo>
                        <a:lnTo>
                          <a:pt x="39" y="881"/>
                        </a:lnTo>
                        <a:lnTo>
                          <a:pt x="25" y="845"/>
                        </a:lnTo>
                        <a:lnTo>
                          <a:pt x="8" y="814"/>
                        </a:lnTo>
                        <a:lnTo>
                          <a:pt x="0" y="782"/>
                        </a:lnTo>
                        <a:lnTo>
                          <a:pt x="8" y="745"/>
                        </a:lnTo>
                        <a:lnTo>
                          <a:pt x="37" y="731"/>
                        </a:lnTo>
                        <a:lnTo>
                          <a:pt x="46" y="714"/>
                        </a:lnTo>
                        <a:lnTo>
                          <a:pt x="44" y="689"/>
                        </a:lnTo>
                        <a:lnTo>
                          <a:pt x="37" y="664"/>
                        </a:lnTo>
                        <a:lnTo>
                          <a:pt x="27" y="631"/>
                        </a:lnTo>
                        <a:lnTo>
                          <a:pt x="27" y="606"/>
                        </a:lnTo>
                        <a:lnTo>
                          <a:pt x="39" y="589"/>
                        </a:lnTo>
                        <a:lnTo>
                          <a:pt x="57" y="568"/>
                        </a:lnTo>
                        <a:lnTo>
                          <a:pt x="57" y="556"/>
                        </a:lnTo>
                        <a:lnTo>
                          <a:pt x="44" y="526"/>
                        </a:lnTo>
                        <a:lnTo>
                          <a:pt x="18" y="489"/>
                        </a:lnTo>
                        <a:lnTo>
                          <a:pt x="8" y="461"/>
                        </a:lnTo>
                        <a:lnTo>
                          <a:pt x="8" y="439"/>
                        </a:lnTo>
                        <a:lnTo>
                          <a:pt x="15" y="418"/>
                        </a:lnTo>
                        <a:lnTo>
                          <a:pt x="31" y="401"/>
                        </a:lnTo>
                        <a:lnTo>
                          <a:pt x="46" y="382"/>
                        </a:lnTo>
                        <a:lnTo>
                          <a:pt x="46" y="368"/>
                        </a:lnTo>
                        <a:lnTo>
                          <a:pt x="13" y="300"/>
                        </a:lnTo>
                        <a:lnTo>
                          <a:pt x="6" y="274"/>
                        </a:lnTo>
                        <a:lnTo>
                          <a:pt x="0" y="251"/>
                        </a:lnTo>
                        <a:lnTo>
                          <a:pt x="13" y="230"/>
                        </a:lnTo>
                        <a:lnTo>
                          <a:pt x="27" y="214"/>
                        </a:lnTo>
                        <a:lnTo>
                          <a:pt x="39" y="201"/>
                        </a:lnTo>
                        <a:lnTo>
                          <a:pt x="39" y="189"/>
                        </a:lnTo>
                        <a:lnTo>
                          <a:pt x="27" y="170"/>
                        </a:lnTo>
                        <a:lnTo>
                          <a:pt x="8" y="150"/>
                        </a:lnTo>
                        <a:lnTo>
                          <a:pt x="8" y="130"/>
                        </a:lnTo>
                        <a:lnTo>
                          <a:pt x="21" y="111"/>
                        </a:lnTo>
                        <a:lnTo>
                          <a:pt x="39" y="95"/>
                        </a:lnTo>
                        <a:lnTo>
                          <a:pt x="57" y="87"/>
                        </a:lnTo>
                        <a:lnTo>
                          <a:pt x="65" y="74"/>
                        </a:lnTo>
                        <a:lnTo>
                          <a:pt x="58" y="58"/>
                        </a:lnTo>
                        <a:lnTo>
                          <a:pt x="46" y="39"/>
                        </a:lnTo>
                        <a:lnTo>
                          <a:pt x="39" y="20"/>
                        </a:ln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490">
                    <a:extLst>
                      <a:ext uri="{FF2B5EF4-FFF2-40B4-BE49-F238E27FC236}">
                        <a16:creationId xmlns:a16="http://schemas.microsoft.com/office/drawing/2014/main" id="{0C4BB3B4-C10C-41D8-BEF9-13CE19055F8F}"/>
                      </a:ext>
                    </a:extLst>
                  </p:cNvPr>
                  <p:cNvSpPr>
                    <a:spLocks/>
                  </p:cNvSpPr>
                  <p:nvPr/>
                </p:nvSpPr>
                <p:spPr bwMode="auto">
                  <a:xfrm>
                    <a:off x="4118" y="1129"/>
                    <a:ext cx="32" cy="300"/>
                  </a:xfrm>
                  <a:custGeom>
                    <a:avLst/>
                    <a:gdLst>
                      <a:gd name="T0" fmla="*/ 0 w 97"/>
                      <a:gd name="T1" fmla="*/ 0 h 900"/>
                      <a:gd name="T2" fmla="*/ 0 w 97"/>
                      <a:gd name="T3" fmla="*/ 0 h 900"/>
                      <a:gd name="T4" fmla="*/ 0 w 97"/>
                      <a:gd name="T5" fmla="*/ 0 h 900"/>
                      <a:gd name="T6" fmla="*/ 0 w 97"/>
                      <a:gd name="T7" fmla="*/ 0 h 900"/>
                      <a:gd name="T8" fmla="*/ 0 w 97"/>
                      <a:gd name="T9" fmla="*/ 0 h 900"/>
                      <a:gd name="T10" fmla="*/ 0 w 97"/>
                      <a:gd name="T11" fmla="*/ 0 h 900"/>
                      <a:gd name="T12" fmla="*/ 0 w 97"/>
                      <a:gd name="T13" fmla="*/ 0 h 900"/>
                      <a:gd name="T14" fmla="*/ 0 w 97"/>
                      <a:gd name="T15" fmla="*/ 0 h 900"/>
                      <a:gd name="T16" fmla="*/ 0 w 97"/>
                      <a:gd name="T17" fmla="*/ 0 h 900"/>
                      <a:gd name="T18" fmla="*/ 0 w 97"/>
                      <a:gd name="T19" fmla="*/ 0 h 900"/>
                      <a:gd name="T20" fmla="*/ 0 w 97"/>
                      <a:gd name="T21" fmla="*/ 0 h 900"/>
                      <a:gd name="T22" fmla="*/ 0 w 97"/>
                      <a:gd name="T23" fmla="*/ 0 h 900"/>
                      <a:gd name="T24" fmla="*/ 0 w 97"/>
                      <a:gd name="T25" fmla="*/ 0 h 900"/>
                      <a:gd name="T26" fmla="*/ 0 w 97"/>
                      <a:gd name="T27" fmla="*/ 0 h 900"/>
                      <a:gd name="T28" fmla="*/ 0 w 97"/>
                      <a:gd name="T29" fmla="*/ 0 h 900"/>
                      <a:gd name="T30" fmla="*/ 0 w 97"/>
                      <a:gd name="T31" fmla="*/ 0 h 900"/>
                      <a:gd name="T32" fmla="*/ 0 w 97"/>
                      <a:gd name="T33" fmla="*/ 0 h 900"/>
                      <a:gd name="T34" fmla="*/ 0 w 97"/>
                      <a:gd name="T35" fmla="*/ 0 h 900"/>
                      <a:gd name="T36" fmla="*/ 0 w 97"/>
                      <a:gd name="T37" fmla="*/ 0 h 900"/>
                      <a:gd name="T38" fmla="*/ 0 w 97"/>
                      <a:gd name="T39" fmla="*/ 0 h 900"/>
                      <a:gd name="T40" fmla="*/ 0 w 97"/>
                      <a:gd name="T41" fmla="*/ 0 h 900"/>
                      <a:gd name="T42" fmla="*/ 0 w 97"/>
                      <a:gd name="T43" fmla="*/ 0 h 900"/>
                      <a:gd name="T44" fmla="*/ 0 w 97"/>
                      <a:gd name="T45" fmla="*/ 0 h 900"/>
                      <a:gd name="T46" fmla="*/ 0 w 97"/>
                      <a:gd name="T47" fmla="*/ 0 h 900"/>
                      <a:gd name="T48" fmla="*/ 0 w 97"/>
                      <a:gd name="T49" fmla="*/ 0 h 900"/>
                      <a:gd name="T50" fmla="*/ 0 w 97"/>
                      <a:gd name="T51" fmla="*/ 0 h 900"/>
                      <a:gd name="T52" fmla="*/ 0 w 97"/>
                      <a:gd name="T53" fmla="*/ 0 h 900"/>
                      <a:gd name="T54" fmla="*/ 0 w 97"/>
                      <a:gd name="T55" fmla="*/ 0 h 900"/>
                      <a:gd name="T56" fmla="*/ 0 w 97"/>
                      <a:gd name="T57" fmla="*/ 0 h 900"/>
                      <a:gd name="T58" fmla="*/ 0 w 97"/>
                      <a:gd name="T59" fmla="*/ 0 h 900"/>
                      <a:gd name="T60" fmla="*/ 0 w 97"/>
                      <a:gd name="T61" fmla="*/ 0 h 900"/>
                      <a:gd name="T62" fmla="*/ 0 w 97"/>
                      <a:gd name="T63" fmla="*/ 0 h 900"/>
                      <a:gd name="T64" fmla="*/ 0 w 97"/>
                      <a:gd name="T65" fmla="*/ 0 h 900"/>
                      <a:gd name="T66" fmla="*/ 0 w 97"/>
                      <a:gd name="T67" fmla="*/ 0 h 9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7"/>
                      <a:gd name="T103" fmla="*/ 0 h 900"/>
                      <a:gd name="T104" fmla="*/ 97 w 97"/>
                      <a:gd name="T105" fmla="*/ 900 h 90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7" h="900">
                        <a:moveTo>
                          <a:pt x="74" y="0"/>
                        </a:moveTo>
                        <a:lnTo>
                          <a:pt x="87" y="24"/>
                        </a:lnTo>
                        <a:lnTo>
                          <a:pt x="97" y="68"/>
                        </a:lnTo>
                        <a:lnTo>
                          <a:pt x="92" y="87"/>
                        </a:lnTo>
                        <a:lnTo>
                          <a:pt x="66" y="100"/>
                        </a:lnTo>
                        <a:lnTo>
                          <a:pt x="50" y="112"/>
                        </a:lnTo>
                        <a:lnTo>
                          <a:pt x="50" y="147"/>
                        </a:lnTo>
                        <a:lnTo>
                          <a:pt x="62" y="181"/>
                        </a:lnTo>
                        <a:lnTo>
                          <a:pt x="79" y="204"/>
                        </a:lnTo>
                        <a:lnTo>
                          <a:pt x="81" y="247"/>
                        </a:lnTo>
                        <a:lnTo>
                          <a:pt x="72" y="262"/>
                        </a:lnTo>
                        <a:lnTo>
                          <a:pt x="56" y="281"/>
                        </a:lnTo>
                        <a:lnTo>
                          <a:pt x="53" y="310"/>
                        </a:lnTo>
                        <a:lnTo>
                          <a:pt x="62" y="337"/>
                        </a:lnTo>
                        <a:lnTo>
                          <a:pt x="74" y="360"/>
                        </a:lnTo>
                        <a:lnTo>
                          <a:pt x="81" y="397"/>
                        </a:lnTo>
                        <a:lnTo>
                          <a:pt x="81" y="418"/>
                        </a:lnTo>
                        <a:lnTo>
                          <a:pt x="68" y="442"/>
                        </a:lnTo>
                        <a:lnTo>
                          <a:pt x="47" y="462"/>
                        </a:lnTo>
                        <a:lnTo>
                          <a:pt x="47" y="481"/>
                        </a:lnTo>
                        <a:lnTo>
                          <a:pt x="53" y="537"/>
                        </a:lnTo>
                        <a:lnTo>
                          <a:pt x="74" y="560"/>
                        </a:lnTo>
                        <a:lnTo>
                          <a:pt x="87" y="584"/>
                        </a:lnTo>
                        <a:lnTo>
                          <a:pt x="81" y="612"/>
                        </a:lnTo>
                        <a:lnTo>
                          <a:pt x="50" y="631"/>
                        </a:lnTo>
                        <a:lnTo>
                          <a:pt x="35" y="650"/>
                        </a:lnTo>
                        <a:lnTo>
                          <a:pt x="31" y="684"/>
                        </a:lnTo>
                        <a:lnTo>
                          <a:pt x="47" y="729"/>
                        </a:lnTo>
                        <a:lnTo>
                          <a:pt x="60" y="773"/>
                        </a:lnTo>
                        <a:lnTo>
                          <a:pt x="60" y="797"/>
                        </a:lnTo>
                        <a:lnTo>
                          <a:pt x="53" y="831"/>
                        </a:lnTo>
                        <a:lnTo>
                          <a:pt x="35" y="837"/>
                        </a:lnTo>
                        <a:lnTo>
                          <a:pt x="23" y="862"/>
                        </a:lnTo>
                        <a:lnTo>
                          <a:pt x="23" y="891"/>
                        </a:lnTo>
                        <a:lnTo>
                          <a:pt x="0" y="900"/>
                        </a:lnTo>
                        <a:lnTo>
                          <a:pt x="10" y="868"/>
                        </a:lnTo>
                        <a:lnTo>
                          <a:pt x="29" y="831"/>
                        </a:lnTo>
                        <a:lnTo>
                          <a:pt x="35" y="805"/>
                        </a:lnTo>
                        <a:lnTo>
                          <a:pt x="35" y="755"/>
                        </a:lnTo>
                        <a:lnTo>
                          <a:pt x="23" y="712"/>
                        </a:lnTo>
                        <a:lnTo>
                          <a:pt x="18" y="679"/>
                        </a:lnTo>
                        <a:lnTo>
                          <a:pt x="16" y="644"/>
                        </a:lnTo>
                        <a:lnTo>
                          <a:pt x="37" y="616"/>
                        </a:lnTo>
                        <a:lnTo>
                          <a:pt x="50" y="597"/>
                        </a:lnTo>
                        <a:lnTo>
                          <a:pt x="42" y="560"/>
                        </a:lnTo>
                        <a:lnTo>
                          <a:pt x="23" y="531"/>
                        </a:lnTo>
                        <a:lnTo>
                          <a:pt x="18" y="505"/>
                        </a:lnTo>
                        <a:lnTo>
                          <a:pt x="16" y="468"/>
                        </a:lnTo>
                        <a:lnTo>
                          <a:pt x="24" y="444"/>
                        </a:lnTo>
                        <a:lnTo>
                          <a:pt x="42" y="418"/>
                        </a:lnTo>
                        <a:lnTo>
                          <a:pt x="53" y="400"/>
                        </a:lnTo>
                        <a:lnTo>
                          <a:pt x="53" y="381"/>
                        </a:lnTo>
                        <a:lnTo>
                          <a:pt x="42" y="360"/>
                        </a:lnTo>
                        <a:lnTo>
                          <a:pt x="29" y="318"/>
                        </a:lnTo>
                        <a:lnTo>
                          <a:pt x="29" y="292"/>
                        </a:lnTo>
                        <a:lnTo>
                          <a:pt x="35" y="266"/>
                        </a:lnTo>
                        <a:lnTo>
                          <a:pt x="47" y="247"/>
                        </a:lnTo>
                        <a:lnTo>
                          <a:pt x="50" y="229"/>
                        </a:lnTo>
                        <a:lnTo>
                          <a:pt x="47" y="205"/>
                        </a:lnTo>
                        <a:lnTo>
                          <a:pt x="31" y="173"/>
                        </a:lnTo>
                        <a:lnTo>
                          <a:pt x="23" y="150"/>
                        </a:lnTo>
                        <a:lnTo>
                          <a:pt x="24" y="110"/>
                        </a:lnTo>
                        <a:lnTo>
                          <a:pt x="37" y="94"/>
                        </a:lnTo>
                        <a:lnTo>
                          <a:pt x="53" y="68"/>
                        </a:lnTo>
                        <a:lnTo>
                          <a:pt x="62" y="47"/>
                        </a:lnTo>
                        <a:lnTo>
                          <a:pt x="56" y="29"/>
                        </a:lnTo>
                        <a:lnTo>
                          <a:pt x="60" y="10"/>
                        </a:lnTo>
                        <a:lnTo>
                          <a:pt x="7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491">
                    <a:extLst>
                      <a:ext uri="{FF2B5EF4-FFF2-40B4-BE49-F238E27FC236}">
                        <a16:creationId xmlns:a16="http://schemas.microsoft.com/office/drawing/2014/main" id="{BF15F498-6F72-423E-849F-97CFABF551A8}"/>
                      </a:ext>
                    </a:extLst>
                  </p:cNvPr>
                  <p:cNvSpPr>
                    <a:spLocks/>
                  </p:cNvSpPr>
                  <p:nvPr/>
                </p:nvSpPr>
                <p:spPr bwMode="auto">
                  <a:xfrm>
                    <a:off x="4065" y="1093"/>
                    <a:ext cx="75" cy="65"/>
                  </a:xfrm>
                  <a:custGeom>
                    <a:avLst/>
                    <a:gdLst>
                      <a:gd name="T0" fmla="*/ 0 w 225"/>
                      <a:gd name="T1" fmla="*/ 0 h 193"/>
                      <a:gd name="T2" fmla="*/ 0 w 225"/>
                      <a:gd name="T3" fmla="*/ 0 h 193"/>
                      <a:gd name="T4" fmla="*/ 0 w 225"/>
                      <a:gd name="T5" fmla="*/ 0 h 193"/>
                      <a:gd name="T6" fmla="*/ 0 w 225"/>
                      <a:gd name="T7" fmla="*/ 0 h 193"/>
                      <a:gd name="T8" fmla="*/ 0 w 225"/>
                      <a:gd name="T9" fmla="*/ 0 h 193"/>
                      <a:gd name="T10" fmla="*/ 0 w 225"/>
                      <a:gd name="T11" fmla="*/ 0 h 193"/>
                      <a:gd name="T12" fmla="*/ 0 w 225"/>
                      <a:gd name="T13" fmla="*/ 0 h 193"/>
                      <a:gd name="T14" fmla="*/ 0 w 225"/>
                      <a:gd name="T15" fmla="*/ 0 h 193"/>
                      <a:gd name="T16" fmla="*/ 0 w 225"/>
                      <a:gd name="T17" fmla="*/ 0 h 1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5"/>
                      <a:gd name="T28" fmla="*/ 0 h 193"/>
                      <a:gd name="T29" fmla="*/ 225 w 225"/>
                      <a:gd name="T30" fmla="*/ 193 h 19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5" h="193">
                        <a:moveTo>
                          <a:pt x="225" y="156"/>
                        </a:moveTo>
                        <a:lnTo>
                          <a:pt x="156" y="100"/>
                        </a:lnTo>
                        <a:lnTo>
                          <a:pt x="99" y="50"/>
                        </a:lnTo>
                        <a:lnTo>
                          <a:pt x="48" y="0"/>
                        </a:lnTo>
                        <a:lnTo>
                          <a:pt x="0" y="0"/>
                        </a:lnTo>
                        <a:lnTo>
                          <a:pt x="112" y="81"/>
                        </a:lnTo>
                        <a:lnTo>
                          <a:pt x="166" y="130"/>
                        </a:lnTo>
                        <a:lnTo>
                          <a:pt x="212" y="193"/>
                        </a:lnTo>
                        <a:lnTo>
                          <a:pt x="225"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492">
                    <a:extLst>
                      <a:ext uri="{FF2B5EF4-FFF2-40B4-BE49-F238E27FC236}">
                        <a16:creationId xmlns:a16="http://schemas.microsoft.com/office/drawing/2014/main" id="{EF130BF8-2781-433F-8972-0F9786641B79}"/>
                      </a:ext>
                    </a:extLst>
                  </p:cNvPr>
                  <p:cNvSpPr>
                    <a:spLocks/>
                  </p:cNvSpPr>
                  <p:nvPr/>
                </p:nvSpPr>
                <p:spPr bwMode="auto">
                  <a:xfrm>
                    <a:off x="4065" y="1130"/>
                    <a:ext cx="65" cy="53"/>
                  </a:xfrm>
                  <a:custGeom>
                    <a:avLst/>
                    <a:gdLst>
                      <a:gd name="T0" fmla="*/ 0 w 195"/>
                      <a:gd name="T1" fmla="*/ 0 h 159"/>
                      <a:gd name="T2" fmla="*/ 0 w 195"/>
                      <a:gd name="T3" fmla="*/ 0 h 159"/>
                      <a:gd name="T4" fmla="*/ 0 w 195"/>
                      <a:gd name="T5" fmla="*/ 0 h 159"/>
                      <a:gd name="T6" fmla="*/ 0 w 195"/>
                      <a:gd name="T7" fmla="*/ 0 h 159"/>
                      <a:gd name="T8" fmla="*/ 0 w 195"/>
                      <a:gd name="T9" fmla="*/ 0 h 159"/>
                      <a:gd name="T10" fmla="*/ 0 w 195"/>
                      <a:gd name="T11" fmla="*/ 0 h 159"/>
                      <a:gd name="T12" fmla="*/ 0 w 195"/>
                      <a:gd name="T13" fmla="*/ 0 h 159"/>
                      <a:gd name="T14" fmla="*/ 0 w 195"/>
                      <a:gd name="T15" fmla="*/ 0 h 159"/>
                      <a:gd name="T16" fmla="*/ 0 w 195"/>
                      <a:gd name="T17" fmla="*/ 0 h 159"/>
                      <a:gd name="T18" fmla="*/ 0 w 195"/>
                      <a:gd name="T19" fmla="*/ 0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5"/>
                      <a:gd name="T31" fmla="*/ 0 h 159"/>
                      <a:gd name="T32" fmla="*/ 195 w 195"/>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5" h="159">
                        <a:moveTo>
                          <a:pt x="195" y="100"/>
                        </a:moveTo>
                        <a:lnTo>
                          <a:pt x="144" y="82"/>
                        </a:lnTo>
                        <a:lnTo>
                          <a:pt x="107" y="50"/>
                        </a:lnTo>
                        <a:lnTo>
                          <a:pt x="39" y="0"/>
                        </a:lnTo>
                        <a:lnTo>
                          <a:pt x="0" y="0"/>
                        </a:lnTo>
                        <a:lnTo>
                          <a:pt x="89" y="50"/>
                        </a:lnTo>
                        <a:lnTo>
                          <a:pt x="122" y="84"/>
                        </a:lnTo>
                        <a:lnTo>
                          <a:pt x="195" y="159"/>
                        </a:lnTo>
                        <a:lnTo>
                          <a:pt x="191" y="113"/>
                        </a:lnTo>
                        <a:lnTo>
                          <a:pt x="195"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493">
                    <a:extLst>
                      <a:ext uri="{FF2B5EF4-FFF2-40B4-BE49-F238E27FC236}">
                        <a16:creationId xmlns:a16="http://schemas.microsoft.com/office/drawing/2014/main" id="{8B39C074-ACAF-42B2-9019-F68CF1006260}"/>
                      </a:ext>
                    </a:extLst>
                  </p:cNvPr>
                  <p:cNvSpPr>
                    <a:spLocks/>
                  </p:cNvSpPr>
                  <p:nvPr/>
                </p:nvSpPr>
                <p:spPr bwMode="auto">
                  <a:xfrm>
                    <a:off x="4055" y="1161"/>
                    <a:ext cx="76" cy="83"/>
                  </a:xfrm>
                  <a:custGeom>
                    <a:avLst/>
                    <a:gdLst>
                      <a:gd name="T0" fmla="*/ 0 w 229"/>
                      <a:gd name="T1" fmla="*/ 0 h 247"/>
                      <a:gd name="T2" fmla="*/ 0 w 229"/>
                      <a:gd name="T3" fmla="*/ 0 h 247"/>
                      <a:gd name="T4" fmla="*/ 0 w 229"/>
                      <a:gd name="T5" fmla="*/ 0 h 247"/>
                      <a:gd name="T6" fmla="*/ 0 w 229"/>
                      <a:gd name="T7" fmla="*/ 0 h 247"/>
                      <a:gd name="T8" fmla="*/ 0 w 229"/>
                      <a:gd name="T9" fmla="*/ 0 h 247"/>
                      <a:gd name="T10" fmla="*/ 0 w 229"/>
                      <a:gd name="T11" fmla="*/ 0 h 247"/>
                      <a:gd name="T12" fmla="*/ 0 w 229"/>
                      <a:gd name="T13" fmla="*/ 0 h 247"/>
                      <a:gd name="T14" fmla="*/ 0 w 229"/>
                      <a:gd name="T15" fmla="*/ 0 h 247"/>
                      <a:gd name="T16" fmla="*/ 0 w 229"/>
                      <a:gd name="T17" fmla="*/ 0 h 247"/>
                      <a:gd name="T18" fmla="*/ 0 w 229"/>
                      <a:gd name="T19" fmla="*/ 0 h 247"/>
                      <a:gd name="T20" fmla="*/ 0 w 229"/>
                      <a:gd name="T21" fmla="*/ 0 h 247"/>
                      <a:gd name="T22" fmla="*/ 0 w 229"/>
                      <a:gd name="T23" fmla="*/ 0 h 247"/>
                      <a:gd name="T24" fmla="*/ 0 w 229"/>
                      <a:gd name="T25" fmla="*/ 0 h 247"/>
                      <a:gd name="T26" fmla="*/ 0 w 229"/>
                      <a:gd name="T27" fmla="*/ 0 h 2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9"/>
                      <a:gd name="T43" fmla="*/ 0 h 247"/>
                      <a:gd name="T44" fmla="*/ 229 w 229"/>
                      <a:gd name="T45" fmla="*/ 247 h 24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9" h="247">
                        <a:moveTo>
                          <a:pt x="225" y="184"/>
                        </a:moveTo>
                        <a:lnTo>
                          <a:pt x="162" y="128"/>
                        </a:lnTo>
                        <a:lnTo>
                          <a:pt x="137" y="90"/>
                        </a:lnTo>
                        <a:lnTo>
                          <a:pt x="87" y="53"/>
                        </a:lnTo>
                        <a:lnTo>
                          <a:pt x="43" y="19"/>
                        </a:lnTo>
                        <a:lnTo>
                          <a:pt x="12" y="0"/>
                        </a:lnTo>
                        <a:lnTo>
                          <a:pt x="0" y="0"/>
                        </a:lnTo>
                        <a:lnTo>
                          <a:pt x="0" y="19"/>
                        </a:lnTo>
                        <a:lnTo>
                          <a:pt x="37" y="45"/>
                        </a:lnTo>
                        <a:lnTo>
                          <a:pt x="106" y="88"/>
                        </a:lnTo>
                        <a:lnTo>
                          <a:pt x="156" y="139"/>
                        </a:lnTo>
                        <a:lnTo>
                          <a:pt x="191" y="195"/>
                        </a:lnTo>
                        <a:lnTo>
                          <a:pt x="229" y="247"/>
                        </a:lnTo>
                        <a:lnTo>
                          <a:pt x="225" y="1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494">
                    <a:extLst>
                      <a:ext uri="{FF2B5EF4-FFF2-40B4-BE49-F238E27FC236}">
                        <a16:creationId xmlns:a16="http://schemas.microsoft.com/office/drawing/2014/main" id="{F0899199-708C-4CCC-8621-817DA8C2492C}"/>
                      </a:ext>
                    </a:extLst>
                  </p:cNvPr>
                  <p:cNvSpPr>
                    <a:spLocks/>
                  </p:cNvSpPr>
                  <p:nvPr/>
                </p:nvSpPr>
                <p:spPr bwMode="auto">
                  <a:xfrm>
                    <a:off x="4062" y="1229"/>
                    <a:ext cx="60" cy="48"/>
                  </a:xfrm>
                  <a:custGeom>
                    <a:avLst/>
                    <a:gdLst>
                      <a:gd name="T0" fmla="*/ 0 w 178"/>
                      <a:gd name="T1" fmla="*/ 0 h 144"/>
                      <a:gd name="T2" fmla="*/ 0 w 178"/>
                      <a:gd name="T3" fmla="*/ 0 h 144"/>
                      <a:gd name="T4" fmla="*/ 0 w 178"/>
                      <a:gd name="T5" fmla="*/ 0 h 144"/>
                      <a:gd name="T6" fmla="*/ 0 w 178"/>
                      <a:gd name="T7" fmla="*/ 0 h 144"/>
                      <a:gd name="T8" fmla="*/ 0 w 178"/>
                      <a:gd name="T9" fmla="*/ 0 h 144"/>
                      <a:gd name="T10" fmla="*/ 0 w 178"/>
                      <a:gd name="T11" fmla="*/ 0 h 144"/>
                      <a:gd name="T12" fmla="*/ 0 w 178"/>
                      <a:gd name="T13" fmla="*/ 0 h 144"/>
                      <a:gd name="T14" fmla="*/ 0 w 178"/>
                      <a:gd name="T15" fmla="*/ 0 h 144"/>
                      <a:gd name="T16" fmla="*/ 0 w 178"/>
                      <a:gd name="T17" fmla="*/ 0 h 144"/>
                      <a:gd name="T18" fmla="*/ 0 w 178"/>
                      <a:gd name="T19" fmla="*/ 0 h 144"/>
                      <a:gd name="T20" fmla="*/ 0 w 178"/>
                      <a:gd name="T21" fmla="*/ 0 h 144"/>
                      <a:gd name="T22" fmla="*/ 0 w 178"/>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8"/>
                      <a:gd name="T37" fmla="*/ 0 h 144"/>
                      <a:gd name="T38" fmla="*/ 178 w 178"/>
                      <a:gd name="T39" fmla="*/ 144 h 1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8" h="144">
                        <a:moveTo>
                          <a:pt x="178" y="118"/>
                        </a:moveTo>
                        <a:lnTo>
                          <a:pt x="128" y="65"/>
                        </a:lnTo>
                        <a:lnTo>
                          <a:pt x="76" y="31"/>
                        </a:lnTo>
                        <a:lnTo>
                          <a:pt x="32" y="8"/>
                        </a:lnTo>
                        <a:lnTo>
                          <a:pt x="0" y="0"/>
                        </a:lnTo>
                        <a:lnTo>
                          <a:pt x="20" y="31"/>
                        </a:lnTo>
                        <a:lnTo>
                          <a:pt x="76" y="62"/>
                        </a:lnTo>
                        <a:lnTo>
                          <a:pt x="120" y="108"/>
                        </a:lnTo>
                        <a:lnTo>
                          <a:pt x="141" y="138"/>
                        </a:lnTo>
                        <a:lnTo>
                          <a:pt x="160" y="144"/>
                        </a:lnTo>
                        <a:lnTo>
                          <a:pt x="177" y="133"/>
                        </a:lnTo>
                        <a:lnTo>
                          <a:pt x="178"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495">
                    <a:extLst>
                      <a:ext uri="{FF2B5EF4-FFF2-40B4-BE49-F238E27FC236}">
                        <a16:creationId xmlns:a16="http://schemas.microsoft.com/office/drawing/2014/main" id="{BF8E4BE9-372E-4D6A-B11F-BA5D60163619}"/>
                      </a:ext>
                    </a:extLst>
                  </p:cNvPr>
                  <p:cNvSpPr>
                    <a:spLocks/>
                  </p:cNvSpPr>
                  <p:nvPr/>
                </p:nvSpPr>
                <p:spPr bwMode="auto">
                  <a:xfrm>
                    <a:off x="4055" y="1262"/>
                    <a:ext cx="66" cy="60"/>
                  </a:xfrm>
                  <a:custGeom>
                    <a:avLst/>
                    <a:gdLst>
                      <a:gd name="T0" fmla="*/ 0 w 197"/>
                      <a:gd name="T1" fmla="*/ 0 h 179"/>
                      <a:gd name="T2" fmla="*/ 0 w 197"/>
                      <a:gd name="T3" fmla="*/ 0 h 179"/>
                      <a:gd name="T4" fmla="*/ 0 w 197"/>
                      <a:gd name="T5" fmla="*/ 0 h 179"/>
                      <a:gd name="T6" fmla="*/ 0 w 197"/>
                      <a:gd name="T7" fmla="*/ 0 h 179"/>
                      <a:gd name="T8" fmla="*/ 0 w 197"/>
                      <a:gd name="T9" fmla="*/ 0 h 179"/>
                      <a:gd name="T10" fmla="*/ 0 w 197"/>
                      <a:gd name="T11" fmla="*/ 0 h 179"/>
                      <a:gd name="T12" fmla="*/ 0 w 197"/>
                      <a:gd name="T13" fmla="*/ 0 h 179"/>
                      <a:gd name="T14" fmla="*/ 0 w 197"/>
                      <a:gd name="T15" fmla="*/ 0 h 179"/>
                      <a:gd name="T16" fmla="*/ 0 w 197"/>
                      <a:gd name="T17" fmla="*/ 0 h 179"/>
                      <a:gd name="T18" fmla="*/ 0 w 197"/>
                      <a:gd name="T19" fmla="*/ 0 h 179"/>
                      <a:gd name="T20" fmla="*/ 0 w 197"/>
                      <a:gd name="T21" fmla="*/ 0 h 179"/>
                      <a:gd name="T22" fmla="*/ 0 w 197"/>
                      <a:gd name="T23" fmla="*/ 0 h 1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7"/>
                      <a:gd name="T37" fmla="*/ 0 h 179"/>
                      <a:gd name="T38" fmla="*/ 197 w 197"/>
                      <a:gd name="T39" fmla="*/ 179 h 1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7" h="179">
                        <a:moveTo>
                          <a:pt x="197" y="166"/>
                        </a:moveTo>
                        <a:lnTo>
                          <a:pt x="146" y="112"/>
                        </a:lnTo>
                        <a:lnTo>
                          <a:pt x="83" y="47"/>
                        </a:lnTo>
                        <a:lnTo>
                          <a:pt x="46" y="16"/>
                        </a:lnTo>
                        <a:lnTo>
                          <a:pt x="17" y="0"/>
                        </a:lnTo>
                        <a:lnTo>
                          <a:pt x="0" y="10"/>
                        </a:lnTo>
                        <a:lnTo>
                          <a:pt x="33" y="37"/>
                        </a:lnTo>
                        <a:lnTo>
                          <a:pt x="90" y="94"/>
                        </a:lnTo>
                        <a:lnTo>
                          <a:pt x="142" y="150"/>
                        </a:lnTo>
                        <a:lnTo>
                          <a:pt x="177" y="179"/>
                        </a:lnTo>
                        <a:lnTo>
                          <a:pt x="186" y="179"/>
                        </a:lnTo>
                        <a:lnTo>
                          <a:pt x="197" y="1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496">
                    <a:extLst>
                      <a:ext uri="{FF2B5EF4-FFF2-40B4-BE49-F238E27FC236}">
                        <a16:creationId xmlns:a16="http://schemas.microsoft.com/office/drawing/2014/main" id="{8D19C321-7A96-4BDB-AD36-EA4564279B7C}"/>
                      </a:ext>
                    </a:extLst>
                  </p:cNvPr>
                  <p:cNvSpPr>
                    <a:spLocks/>
                  </p:cNvSpPr>
                  <p:nvPr/>
                </p:nvSpPr>
                <p:spPr bwMode="auto">
                  <a:xfrm>
                    <a:off x="4063" y="1312"/>
                    <a:ext cx="46" cy="47"/>
                  </a:xfrm>
                  <a:custGeom>
                    <a:avLst/>
                    <a:gdLst>
                      <a:gd name="T0" fmla="*/ 0 w 139"/>
                      <a:gd name="T1" fmla="*/ 0 h 141"/>
                      <a:gd name="T2" fmla="*/ 0 w 139"/>
                      <a:gd name="T3" fmla="*/ 0 h 141"/>
                      <a:gd name="T4" fmla="*/ 0 w 139"/>
                      <a:gd name="T5" fmla="*/ 0 h 141"/>
                      <a:gd name="T6" fmla="*/ 0 w 139"/>
                      <a:gd name="T7" fmla="*/ 0 h 141"/>
                      <a:gd name="T8" fmla="*/ 0 w 139"/>
                      <a:gd name="T9" fmla="*/ 0 h 141"/>
                      <a:gd name="T10" fmla="*/ 0 w 139"/>
                      <a:gd name="T11" fmla="*/ 0 h 141"/>
                      <a:gd name="T12" fmla="*/ 0 w 139"/>
                      <a:gd name="T13" fmla="*/ 0 h 141"/>
                      <a:gd name="T14" fmla="*/ 0 w 139"/>
                      <a:gd name="T15" fmla="*/ 0 h 141"/>
                      <a:gd name="T16" fmla="*/ 0 w 139"/>
                      <a:gd name="T17" fmla="*/ 0 h 1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41"/>
                      <a:gd name="T29" fmla="*/ 139 w 139"/>
                      <a:gd name="T30" fmla="*/ 141 h 1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41">
                        <a:moveTo>
                          <a:pt x="137" y="118"/>
                        </a:moveTo>
                        <a:lnTo>
                          <a:pt x="80" y="36"/>
                        </a:lnTo>
                        <a:lnTo>
                          <a:pt x="25" y="4"/>
                        </a:lnTo>
                        <a:lnTo>
                          <a:pt x="0" y="0"/>
                        </a:lnTo>
                        <a:lnTo>
                          <a:pt x="6" y="16"/>
                        </a:lnTo>
                        <a:lnTo>
                          <a:pt x="69" y="62"/>
                        </a:lnTo>
                        <a:lnTo>
                          <a:pt x="130" y="136"/>
                        </a:lnTo>
                        <a:lnTo>
                          <a:pt x="139" y="141"/>
                        </a:lnTo>
                        <a:lnTo>
                          <a:pt x="137"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497">
                    <a:extLst>
                      <a:ext uri="{FF2B5EF4-FFF2-40B4-BE49-F238E27FC236}">
                        <a16:creationId xmlns:a16="http://schemas.microsoft.com/office/drawing/2014/main" id="{BE88CB4C-BCD8-4CD1-B67D-9E7D9FF2C030}"/>
                      </a:ext>
                    </a:extLst>
                  </p:cNvPr>
                  <p:cNvSpPr>
                    <a:spLocks/>
                  </p:cNvSpPr>
                  <p:nvPr/>
                </p:nvSpPr>
                <p:spPr bwMode="auto">
                  <a:xfrm>
                    <a:off x="4065" y="1358"/>
                    <a:ext cx="31" cy="36"/>
                  </a:xfrm>
                  <a:custGeom>
                    <a:avLst/>
                    <a:gdLst>
                      <a:gd name="T0" fmla="*/ 0 w 93"/>
                      <a:gd name="T1" fmla="*/ 0 h 107"/>
                      <a:gd name="T2" fmla="*/ 0 w 93"/>
                      <a:gd name="T3" fmla="*/ 0 h 107"/>
                      <a:gd name="T4" fmla="*/ 0 w 93"/>
                      <a:gd name="T5" fmla="*/ 0 h 107"/>
                      <a:gd name="T6" fmla="*/ 0 w 93"/>
                      <a:gd name="T7" fmla="*/ 0 h 107"/>
                      <a:gd name="T8" fmla="*/ 0 w 93"/>
                      <a:gd name="T9" fmla="*/ 0 h 107"/>
                      <a:gd name="T10" fmla="*/ 0 w 93"/>
                      <a:gd name="T11" fmla="*/ 0 h 107"/>
                      <a:gd name="T12" fmla="*/ 0 w 93"/>
                      <a:gd name="T13" fmla="*/ 0 h 107"/>
                      <a:gd name="T14" fmla="*/ 0 w 93"/>
                      <a:gd name="T15" fmla="*/ 0 h 107"/>
                      <a:gd name="T16" fmla="*/ 0 w 93"/>
                      <a:gd name="T17" fmla="*/ 0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3"/>
                      <a:gd name="T28" fmla="*/ 0 h 107"/>
                      <a:gd name="T29" fmla="*/ 93 w 93"/>
                      <a:gd name="T30" fmla="*/ 107 h 1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3" h="107">
                        <a:moveTo>
                          <a:pt x="89" y="81"/>
                        </a:moveTo>
                        <a:lnTo>
                          <a:pt x="43" y="19"/>
                        </a:lnTo>
                        <a:lnTo>
                          <a:pt x="3" y="0"/>
                        </a:lnTo>
                        <a:lnTo>
                          <a:pt x="0" y="19"/>
                        </a:lnTo>
                        <a:lnTo>
                          <a:pt x="19" y="50"/>
                        </a:lnTo>
                        <a:lnTo>
                          <a:pt x="69" y="92"/>
                        </a:lnTo>
                        <a:lnTo>
                          <a:pt x="83" y="107"/>
                        </a:lnTo>
                        <a:lnTo>
                          <a:pt x="93" y="100"/>
                        </a:lnTo>
                        <a:lnTo>
                          <a:pt x="89"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498">
                    <a:extLst>
                      <a:ext uri="{FF2B5EF4-FFF2-40B4-BE49-F238E27FC236}">
                        <a16:creationId xmlns:a16="http://schemas.microsoft.com/office/drawing/2014/main" id="{1E69F80F-799F-49B4-A0E1-0D525541ED2C}"/>
                      </a:ext>
                    </a:extLst>
                  </p:cNvPr>
                  <p:cNvSpPr>
                    <a:spLocks/>
                  </p:cNvSpPr>
                  <p:nvPr/>
                </p:nvSpPr>
                <p:spPr bwMode="auto">
                  <a:xfrm>
                    <a:off x="4067" y="1405"/>
                    <a:ext cx="40" cy="41"/>
                  </a:xfrm>
                  <a:custGeom>
                    <a:avLst/>
                    <a:gdLst>
                      <a:gd name="T0" fmla="*/ 0 w 119"/>
                      <a:gd name="T1" fmla="*/ 0 h 121"/>
                      <a:gd name="T2" fmla="*/ 0 w 119"/>
                      <a:gd name="T3" fmla="*/ 0 h 121"/>
                      <a:gd name="T4" fmla="*/ 0 w 119"/>
                      <a:gd name="T5" fmla="*/ 0 h 121"/>
                      <a:gd name="T6" fmla="*/ 0 w 119"/>
                      <a:gd name="T7" fmla="*/ 0 h 121"/>
                      <a:gd name="T8" fmla="*/ 0 w 119"/>
                      <a:gd name="T9" fmla="*/ 0 h 121"/>
                      <a:gd name="T10" fmla="*/ 0 w 119"/>
                      <a:gd name="T11" fmla="*/ 0 h 121"/>
                      <a:gd name="T12" fmla="*/ 0 w 119"/>
                      <a:gd name="T13" fmla="*/ 0 h 121"/>
                      <a:gd name="T14" fmla="*/ 0 w 119"/>
                      <a:gd name="T15" fmla="*/ 0 h 121"/>
                      <a:gd name="T16" fmla="*/ 0 w 119"/>
                      <a:gd name="T17" fmla="*/ 0 h 1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9"/>
                      <a:gd name="T28" fmla="*/ 0 h 121"/>
                      <a:gd name="T29" fmla="*/ 119 w 119"/>
                      <a:gd name="T30" fmla="*/ 121 h 1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9" h="121">
                        <a:moveTo>
                          <a:pt x="119" y="121"/>
                        </a:moveTo>
                        <a:lnTo>
                          <a:pt x="103" y="102"/>
                        </a:lnTo>
                        <a:lnTo>
                          <a:pt x="69" y="52"/>
                        </a:lnTo>
                        <a:lnTo>
                          <a:pt x="21" y="0"/>
                        </a:lnTo>
                        <a:lnTo>
                          <a:pt x="0" y="0"/>
                        </a:lnTo>
                        <a:lnTo>
                          <a:pt x="8" y="18"/>
                        </a:lnTo>
                        <a:lnTo>
                          <a:pt x="46" y="68"/>
                        </a:lnTo>
                        <a:lnTo>
                          <a:pt x="83" y="118"/>
                        </a:lnTo>
                        <a:lnTo>
                          <a:pt x="119" y="1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499">
                    <a:extLst>
                      <a:ext uri="{FF2B5EF4-FFF2-40B4-BE49-F238E27FC236}">
                        <a16:creationId xmlns:a16="http://schemas.microsoft.com/office/drawing/2014/main" id="{206602FA-80C8-4D64-AB10-823A79AE2F17}"/>
                      </a:ext>
                    </a:extLst>
                  </p:cNvPr>
                  <p:cNvSpPr>
                    <a:spLocks/>
                  </p:cNvSpPr>
                  <p:nvPr/>
                </p:nvSpPr>
                <p:spPr bwMode="auto">
                  <a:xfrm>
                    <a:off x="4121" y="1070"/>
                    <a:ext cx="121" cy="448"/>
                  </a:xfrm>
                  <a:custGeom>
                    <a:avLst/>
                    <a:gdLst>
                      <a:gd name="T0" fmla="*/ 0 w 363"/>
                      <a:gd name="T1" fmla="*/ 0 h 1345"/>
                      <a:gd name="T2" fmla="*/ 0 w 363"/>
                      <a:gd name="T3" fmla="*/ 0 h 1345"/>
                      <a:gd name="T4" fmla="*/ 0 w 363"/>
                      <a:gd name="T5" fmla="*/ 0 h 1345"/>
                      <a:gd name="T6" fmla="*/ 0 w 363"/>
                      <a:gd name="T7" fmla="*/ 0 h 1345"/>
                      <a:gd name="T8" fmla="*/ 0 w 363"/>
                      <a:gd name="T9" fmla="*/ 0 h 1345"/>
                      <a:gd name="T10" fmla="*/ 0 w 363"/>
                      <a:gd name="T11" fmla="*/ 0 h 1345"/>
                      <a:gd name="T12" fmla="*/ 0 w 363"/>
                      <a:gd name="T13" fmla="*/ 0 h 1345"/>
                      <a:gd name="T14" fmla="*/ 0 w 363"/>
                      <a:gd name="T15" fmla="*/ 0 h 1345"/>
                      <a:gd name="T16" fmla="*/ 0 w 363"/>
                      <a:gd name="T17" fmla="*/ 0 h 1345"/>
                      <a:gd name="T18" fmla="*/ 0 w 363"/>
                      <a:gd name="T19" fmla="*/ 0 h 1345"/>
                      <a:gd name="T20" fmla="*/ 0 w 363"/>
                      <a:gd name="T21" fmla="*/ 0 h 1345"/>
                      <a:gd name="T22" fmla="*/ 0 w 363"/>
                      <a:gd name="T23" fmla="*/ 0 h 1345"/>
                      <a:gd name="T24" fmla="*/ 0 w 363"/>
                      <a:gd name="T25" fmla="*/ 0 h 1345"/>
                      <a:gd name="T26" fmla="*/ 0 w 363"/>
                      <a:gd name="T27" fmla="*/ 0 h 1345"/>
                      <a:gd name="T28" fmla="*/ 0 w 363"/>
                      <a:gd name="T29" fmla="*/ 0 h 1345"/>
                      <a:gd name="T30" fmla="*/ 0 w 363"/>
                      <a:gd name="T31" fmla="*/ 0 h 1345"/>
                      <a:gd name="T32" fmla="*/ 0 w 363"/>
                      <a:gd name="T33" fmla="*/ 0 h 1345"/>
                      <a:gd name="T34" fmla="*/ 0 w 363"/>
                      <a:gd name="T35" fmla="*/ 0 h 1345"/>
                      <a:gd name="T36" fmla="*/ 0 w 363"/>
                      <a:gd name="T37" fmla="*/ 0 h 1345"/>
                      <a:gd name="T38" fmla="*/ 0 w 363"/>
                      <a:gd name="T39" fmla="*/ 0 h 1345"/>
                      <a:gd name="T40" fmla="*/ 0 w 363"/>
                      <a:gd name="T41" fmla="*/ 0 h 1345"/>
                      <a:gd name="T42" fmla="*/ 0 w 363"/>
                      <a:gd name="T43" fmla="*/ 0 h 1345"/>
                      <a:gd name="T44" fmla="*/ 0 w 363"/>
                      <a:gd name="T45" fmla="*/ 0 h 1345"/>
                      <a:gd name="T46" fmla="*/ 0 w 363"/>
                      <a:gd name="T47" fmla="*/ 0 h 1345"/>
                      <a:gd name="T48" fmla="*/ 0 w 363"/>
                      <a:gd name="T49" fmla="*/ 0 h 1345"/>
                      <a:gd name="T50" fmla="*/ 0 w 363"/>
                      <a:gd name="T51" fmla="*/ 0 h 1345"/>
                      <a:gd name="T52" fmla="*/ 0 w 363"/>
                      <a:gd name="T53" fmla="*/ 0 h 1345"/>
                      <a:gd name="T54" fmla="*/ 0 w 363"/>
                      <a:gd name="T55" fmla="*/ 0 h 1345"/>
                      <a:gd name="T56" fmla="*/ 0 w 363"/>
                      <a:gd name="T57" fmla="*/ 0 h 1345"/>
                      <a:gd name="T58" fmla="*/ 0 w 363"/>
                      <a:gd name="T59" fmla="*/ 0 h 1345"/>
                      <a:gd name="T60" fmla="*/ 0 w 363"/>
                      <a:gd name="T61" fmla="*/ 0 h 1345"/>
                      <a:gd name="T62" fmla="*/ 0 w 363"/>
                      <a:gd name="T63" fmla="*/ 0 h 1345"/>
                      <a:gd name="T64" fmla="*/ 0 w 363"/>
                      <a:gd name="T65" fmla="*/ 0 h 1345"/>
                      <a:gd name="T66" fmla="*/ 0 w 363"/>
                      <a:gd name="T67" fmla="*/ 0 h 1345"/>
                      <a:gd name="T68" fmla="*/ 0 w 363"/>
                      <a:gd name="T69" fmla="*/ 0 h 1345"/>
                      <a:gd name="T70" fmla="*/ 0 w 363"/>
                      <a:gd name="T71" fmla="*/ 0 h 1345"/>
                      <a:gd name="T72" fmla="*/ 0 w 363"/>
                      <a:gd name="T73" fmla="*/ 0 h 1345"/>
                      <a:gd name="T74" fmla="*/ 0 w 363"/>
                      <a:gd name="T75" fmla="*/ 0 h 1345"/>
                      <a:gd name="T76" fmla="*/ 0 w 363"/>
                      <a:gd name="T77" fmla="*/ 0 h 1345"/>
                      <a:gd name="T78" fmla="*/ 0 w 363"/>
                      <a:gd name="T79" fmla="*/ 0 h 1345"/>
                      <a:gd name="T80" fmla="*/ 0 w 363"/>
                      <a:gd name="T81" fmla="*/ 0 h 1345"/>
                      <a:gd name="T82" fmla="*/ 0 w 363"/>
                      <a:gd name="T83" fmla="*/ 0 h 1345"/>
                      <a:gd name="T84" fmla="*/ 0 w 363"/>
                      <a:gd name="T85" fmla="*/ 0 h 1345"/>
                      <a:gd name="T86" fmla="*/ 0 w 363"/>
                      <a:gd name="T87" fmla="*/ 0 h 1345"/>
                      <a:gd name="T88" fmla="*/ 0 w 363"/>
                      <a:gd name="T89" fmla="*/ 0 h 1345"/>
                      <a:gd name="T90" fmla="*/ 0 w 363"/>
                      <a:gd name="T91" fmla="*/ 0 h 134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3"/>
                      <a:gd name="T139" fmla="*/ 0 h 1345"/>
                      <a:gd name="T140" fmla="*/ 363 w 363"/>
                      <a:gd name="T141" fmla="*/ 1345 h 134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3" h="1345">
                        <a:moveTo>
                          <a:pt x="65" y="127"/>
                        </a:moveTo>
                        <a:lnTo>
                          <a:pt x="52" y="164"/>
                        </a:lnTo>
                        <a:lnTo>
                          <a:pt x="63" y="201"/>
                        </a:lnTo>
                        <a:lnTo>
                          <a:pt x="65" y="238"/>
                        </a:lnTo>
                        <a:lnTo>
                          <a:pt x="52" y="262"/>
                        </a:lnTo>
                        <a:lnTo>
                          <a:pt x="34" y="288"/>
                        </a:lnTo>
                        <a:lnTo>
                          <a:pt x="26" y="330"/>
                        </a:lnTo>
                        <a:lnTo>
                          <a:pt x="37" y="358"/>
                        </a:lnTo>
                        <a:lnTo>
                          <a:pt x="56" y="388"/>
                        </a:lnTo>
                        <a:lnTo>
                          <a:pt x="56" y="414"/>
                        </a:lnTo>
                        <a:lnTo>
                          <a:pt x="44" y="438"/>
                        </a:lnTo>
                        <a:lnTo>
                          <a:pt x="27" y="470"/>
                        </a:lnTo>
                        <a:lnTo>
                          <a:pt x="34" y="501"/>
                        </a:lnTo>
                        <a:lnTo>
                          <a:pt x="58" y="567"/>
                        </a:lnTo>
                        <a:lnTo>
                          <a:pt x="56" y="595"/>
                        </a:lnTo>
                        <a:lnTo>
                          <a:pt x="21" y="649"/>
                        </a:lnTo>
                        <a:lnTo>
                          <a:pt x="21" y="695"/>
                        </a:lnTo>
                        <a:lnTo>
                          <a:pt x="40" y="730"/>
                        </a:lnTo>
                        <a:lnTo>
                          <a:pt x="52" y="761"/>
                        </a:lnTo>
                        <a:lnTo>
                          <a:pt x="50" y="788"/>
                        </a:lnTo>
                        <a:lnTo>
                          <a:pt x="19" y="817"/>
                        </a:lnTo>
                        <a:lnTo>
                          <a:pt x="13" y="838"/>
                        </a:lnTo>
                        <a:lnTo>
                          <a:pt x="19" y="888"/>
                        </a:lnTo>
                        <a:lnTo>
                          <a:pt x="34" y="943"/>
                        </a:lnTo>
                        <a:lnTo>
                          <a:pt x="34" y="974"/>
                        </a:lnTo>
                        <a:lnTo>
                          <a:pt x="31" y="999"/>
                        </a:lnTo>
                        <a:lnTo>
                          <a:pt x="8" y="1036"/>
                        </a:lnTo>
                        <a:lnTo>
                          <a:pt x="0" y="1067"/>
                        </a:lnTo>
                        <a:lnTo>
                          <a:pt x="2" y="1101"/>
                        </a:lnTo>
                        <a:lnTo>
                          <a:pt x="19" y="1125"/>
                        </a:lnTo>
                        <a:lnTo>
                          <a:pt x="37" y="1149"/>
                        </a:lnTo>
                        <a:lnTo>
                          <a:pt x="21" y="1180"/>
                        </a:lnTo>
                        <a:lnTo>
                          <a:pt x="13" y="1211"/>
                        </a:lnTo>
                        <a:lnTo>
                          <a:pt x="27" y="1236"/>
                        </a:lnTo>
                        <a:lnTo>
                          <a:pt x="50" y="1254"/>
                        </a:lnTo>
                        <a:lnTo>
                          <a:pt x="52" y="1286"/>
                        </a:lnTo>
                        <a:lnTo>
                          <a:pt x="52" y="1311"/>
                        </a:lnTo>
                        <a:lnTo>
                          <a:pt x="56" y="1345"/>
                        </a:lnTo>
                        <a:lnTo>
                          <a:pt x="95" y="1317"/>
                        </a:lnTo>
                        <a:lnTo>
                          <a:pt x="137" y="1295"/>
                        </a:lnTo>
                        <a:lnTo>
                          <a:pt x="176" y="1282"/>
                        </a:lnTo>
                        <a:lnTo>
                          <a:pt x="234" y="1282"/>
                        </a:lnTo>
                        <a:lnTo>
                          <a:pt x="276" y="1275"/>
                        </a:lnTo>
                        <a:lnTo>
                          <a:pt x="300" y="1254"/>
                        </a:lnTo>
                        <a:lnTo>
                          <a:pt x="345" y="1243"/>
                        </a:lnTo>
                        <a:lnTo>
                          <a:pt x="321" y="1217"/>
                        </a:lnTo>
                        <a:lnTo>
                          <a:pt x="313" y="1182"/>
                        </a:lnTo>
                        <a:lnTo>
                          <a:pt x="328" y="1143"/>
                        </a:lnTo>
                        <a:lnTo>
                          <a:pt x="326" y="1086"/>
                        </a:lnTo>
                        <a:lnTo>
                          <a:pt x="313" y="1045"/>
                        </a:lnTo>
                        <a:lnTo>
                          <a:pt x="300" y="1024"/>
                        </a:lnTo>
                        <a:lnTo>
                          <a:pt x="297" y="993"/>
                        </a:lnTo>
                        <a:lnTo>
                          <a:pt x="313" y="956"/>
                        </a:lnTo>
                        <a:lnTo>
                          <a:pt x="307" y="930"/>
                        </a:lnTo>
                        <a:lnTo>
                          <a:pt x="276" y="886"/>
                        </a:lnTo>
                        <a:lnTo>
                          <a:pt x="277" y="861"/>
                        </a:lnTo>
                        <a:lnTo>
                          <a:pt x="290" y="838"/>
                        </a:lnTo>
                        <a:lnTo>
                          <a:pt x="319" y="807"/>
                        </a:lnTo>
                        <a:lnTo>
                          <a:pt x="308" y="782"/>
                        </a:lnTo>
                        <a:lnTo>
                          <a:pt x="287" y="730"/>
                        </a:lnTo>
                        <a:lnTo>
                          <a:pt x="271" y="695"/>
                        </a:lnTo>
                        <a:lnTo>
                          <a:pt x="271" y="657"/>
                        </a:lnTo>
                        <a:lnTo>
                          <a:pt x="328" y="637"/>
                        </a:lnTo>
                        <a:lnTo>
                          <a:pt x="334" y="601"/>
                        </a:lnTo>
                        <a:lnTo>
                          <a:pt x="328" y="580"/>
                        </a:lnTo>
                        <a:lnTo>
                          <a:pt x="313" y="562"/>
                        </a:lnTo>
                        <a:lnTo>
                          <a:pt x="315" y="530"/>
                        </a:lnTo>
                        <a:lnTo>
                          <a:pt x="313" y="493"/>
                        </a:lnTo>
                        <a:lnTo>
                          <a:pt x="297" y="474"/>
                        </a:lnTo>
                        <a:lnTo>
                          <a:pt x="284" y="449"/>
                        </a:lnTo>
                        <a:lnTo>
                          <a:pt x="294" y="424"/>
                        </a:lnTo>
                        <a:lnTo>
                          <a:pt x="307" y="395"/>
                        </a:lnTo>
                        <a:lnTo>
                          <a:pt x="307" y="377"/>
                        </a:lnTo>
                        <a:lnTo>
                          <a:pt x="287" y="351"/>
                        </a:lnTo>
                        <a:lnTo>
                          <a:pt x="282" y="330"/>
                        </a:lnTo>
                        <a:lnTo>
                          <a:pt x="287" y="314"/>
                        </a:lnTo>
                        <a:lnTo>
                          <a:pt x="307" y="301"/>
                        </a:lnTo>
                        <a:lnTo>
                          <a:pt x="308" y="280"/>
                        </a:lnTo>
                        <a:lnTo>
                          <a:pt x="303" y="269"/>
                        </a:lnTo>
                        <a:lnTo>
                          <a:pt x="282" y="237"/>
                        </a:lnTo>
                        <a:lnTo>
                          <a:pt x="276" y="201"/>
                        </a:lnTo>
                        <a:lnTo>
                          <a:pt x="277" y="174"/>
                        </a:lnTo>
                        <a:lnTo>
                          <a:pt x="297" y="149"/>
                        </a:lnTo>
                        <a:lnTo>
                          <a:pt x="347" y="95"/>
                        </a:lnTo>
                        <a:lnTo>
                          <a:pt x="363" y="49"/>
                        </a:lnTo>
                        <a:lnTo>
                          <a:pt x="363" y="12"/>
                        </a:lnTo>
                        <a:lnTo>
                          <a:pt x="347" y="0"/>
                        </a:lnTo>
                        <a:lnTo>
                          <a:pt x="321" y="12"/>
                        </a:lnTo>
                        <a:lnTo>
                          <a:pt x="258" y="51"/>
                        </a:lnTo>
                        <a:lnTo>
                          <a:pt x="200" y="77"/>
                        </a:lnTo>
                        <a:lnTo>
                          <a:pt x="140" y="101"/>
                        </a:lnTo>
                        <a:lnTo>
                          <a:pt x="100" y="114"/>
                        </a:lnTo>
                        <a:lnTo>
                          <a:pt x="65" y="12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500">
                    <a:extLst>
                      <a:ext uri="{FF2B5EF4-FFF2-40B4-BE49-F238E27FC236}">
                        <a16:creationId xmlns:a16="http://schemas.microsoft.com/office/drawing/2014/main" id="{EB3BFCF3-81E7-4692-AF54-2A7B2397329E}"/>
                      </a:ext>
                    </a:extLst>
                  </p:cNvPr>
                  <p:cNvSpPr>
                    <a:spLocks/>
                  </p:cNvSpPr>
                  <p:nvPr/>
                </p:nvSpPr>
                <p:spPr bwMode="auto">
                  <a:xfrm>
                    <a:off x="4036" y="1066"/>
                    <a:ext cx="217" cy="459"/>
                  </a:xfrm>
                  <a:custGeom>
                    <a:avLst/>
                    <a:gdLst>
                      <a:gd name="T0" fmla="*/ 0 w 650"/>
                      <a:gd name="T1" fmla="*/ 0 h 1377"/>
                      <a:gd name="T2" fmla="*/ 0 w 650"/>
                      <a:gd name="T3" fmla="*/ 0 h 1377"/>
                      <a:gd name="T4" fmla="*/ 0 w 650"/>
                      <a:gd name="T5" fmla="*/ 0 h 1377"/>
                      <a:gd name="T6" fmla="*/ 0 w 650"/>
                      <a:gd name="T7" fmla="*/ 0 h 1377"/>
                      <a:gd name="T8" fmla="*/ 0 w 650"/>
                      <a:gd name="T9" fmla="*/ 0 h 1377"/>
                      <a:gd name="T10" fmla="*/ 0 w 650"/>
                      <a:gd name="T11" fmla="*/ 0 h 1377"/>
                      <a:gd name="T12" fmla="*/ 0 w 650"/>
                      <a:gd name="T13" fmla="*/ 0 h 1377"/>
                      <a:gd name="T14" fmla="*/ 0 w 650"/>
                      <a:gd name="T15" fmla="*/ 0 h 1377"/>
                      <a:gd name="T16" fmla="*/ 0 w 650"/>
                      <a:gd name="T17" fmla="*/ 0 h 1377"/>
                      <a:gd name="T18" fmla="*/ 0 w 650"/>
                      <a:gd name="T19" fmla="*/ 0 h 1377"/>
                      <a:gd name="T20" fmla="*/ 0 w 650"/>
                      <a:gd name="T21" fmla="*/ 0 h 1377"/>
                      <a:gd name="T22" fmla="*/ 0 w 650"/>
                      <a:gd name="T23" fmla="*/ 0 h 1377"/>
                      <a:gd name="T24" fmla="*/ 0 w 650"/>
                      <a:gd name="T25" fmla="*/ 0 h 1377"/>
                      <a:gd name="T26" fmla="*/ 0 w 650"/>
                      <a:gd name="T27" fmla="*/ 0 h 1377"/>
                      <a:gd name="T28" fmla="*/ 0 w 650"/>
                      <a:gd name="T29" fmla="*/ 0 h 1377"/>
                      <a:gd name="T30" fmla="*/ 0 w 650"/>
                      <a:gd name="T31" fmla="*/ 0 h 1377"/>
                      <a:gd name="T32" fmla="*/ 0 w 650"/>
                      <a:gd name="T33" fmla="*/ 0 h 1377"/>
                      <a:gd name="T34" fmla="*/ 0 w 650"/>
                      <a:gd name="T35" fmla="*/ 0 h 1377"/>
                      <a:gd name="T36" fmla="*/ 0 w 650"/>
                      <a:gd name="T37" fmla="*/ 0 h 1377"/>
                      <a:gd name="T38" fmla="*/ 0 w 650"/>
                      <a:gd name="T39" fmla="*/ 0 h 1377"/>
                      <a:gd name="T40" fmla="*/ 0 w 650"/>
                      <a:gd name="T41" fmla="*/ 0 h 1377"/>
                      <a:gd name="T42" fmla="*/ 0 w 650"/>
                      <a:gd name="T43" fmla="*/ 0 h 1377"/>
                      <a:gd name="T44" fmla="*/ 0 w 650"/>
                      <a:gd name="T45" fmla="*/ 0 h 1377"/>
                      <a:gd name="T46" fmla="*/ 0 w 650"/>
                      <a:gd name="T47" fmla="*/ 0 h 1377"/>
                      <a:gd name="T48" fmla="*/ 0 w 650"/>
                      <a:gd name="T49" fmla="*/ 0 h 1377"/>
                      <a:gd name="T50" fmla="*/ 0 w 650"/>
                      <a:gd name="T51" fmla="*/ 0 h 1377"/>
                      <a:gd name="T52" fmla="*/ 0 w 650"/>
                      <a:gd name="T53" fmla="*/ 0 h 1377"/>
                      <a:gd name="T54" fmla="*/ 0 w 650"/>
                      <a:gd name="T55" fmla="*/ 0 h 1377"/>
                      <a:gd name="T56" fmla="*/ 0 w 650"/>
                      <a:gd name="T57" fmla="*/ 0 h 1377"/>
                      <a:gd name="T58" fmla="*/ 0 w 650"/>
                      <a:gd name="T59" fmla="*/ 0 h 1377"/>
                      <a:gd name="T60" fmla="*/ 0 w 650"/>
                      <a:gd name="T61" fmla="*/ 0 h 1377"/>
                      <a:gd name="T62" fmla="*/ 0 w 650"/>
                      <a:gd name="T63" fmla="*/ 0 h 1377"/>
                      <a:gd name="T64" fmla="*/ 0 w 650"/>
                      <a:gd name="T65" fmla="*/ 0 h 1377"/>
                      <a:gd name="T66" fmla="*/ 0 w 650"/>
                      <a:gd name="T67" fmla="*/ 0 h 1377"/>
                      <a:gd name="T68" fmla="*/ 0 w 650"/>
                      <a:gd name="T69" fmla="*/ 0 h 1377"/>
                      <a:gd name="T70" fmla="*/ 0 w 650"/>
                      <a:gd name="T71" fmla="*/ 0 h 1377"/>
                      <a:gd name="T72" fmla="*/ 0 w 650"/>
                      <a:gd name="T73" fmla="*/ 0 h 1377"/>
                      <a:gd name="T74" fmla="*/ 0 w 650"/>
                      <a:gd name="T75" fmla="*/ 0 h 1377"/>
                      <a:gd name="T76" fmla="*/ 0 w 650"/>
                      <a:gd name="T77" fmla="*/ 0 h 1377"/>
                      <a:gd name="T78" fmla="*/ 0 w 650"/>
                      <a:gd name="T79" fmla="*/ 0 h 1377"/>
                      <a:gd name="T80" fmla="*/ 0 w 650"/>
                      <a:gd name="T81" fmla="*/ 0 h 1377"/>
                      <a:gd name="T82" fmla="*/ 0 w 650"/>
                      <a:gd name="T83" fmla="*/ 0 h 1377"/>
                      <a:gd name="T84" fmla="*/ 0 w 650"/>
                      <a:gd name="T85" fmla="*/ 0 h 1377"/>
                      <a:gd name="T86" fmla="*/ 0 w 650"/>
                      <a:gd name="T87" fmla="*/ 0 h 1377"/>
                      <a:gd name="T88" fmla="*/ 0 w 650"/>
                      <a:gd name="T89" fmla="*/ 0 h 1377"/>
                      <a:gd name="T90" fmla="*/ 0 w 650"/>
                      <a:gd name="T91" fmla="*/ 0 h 1377"/>
                      <a:gd name="T92" fmla="*/ 0 w 650"/>
                      <a:gd name="T93" fmla="*/ 0 h 1377"/>
                      <a:gd name="T94" fmla="*/ 0 w 650"/>
                      <a:gd name="T95" fmla="*/ 0 h 137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50"/>
                      <a:gd name="T145" fmla="*/ 0 h 1377"/>
                      <a:gd name="T146" fmla="*/ 650 w 650"/>
                      <a:gd name="T147" fmla="*/ 1377 h 137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50" h="1377">
                        <a:moveTo>
                          <a:pt x="552" y="1246"/>
                        </a:moveTo>
                        <a:lnTo>
                          <a:pt x="524" y="1277"/>
                        </a:lnTo>
                        <a:lnTo>
                          <a:pt x="481" y="1287"/>
                        </a:lnTo>
                        <a:lnTo>
                          <a:pt x="424" y="1293"/>
                        </a:lnTo>
                        <a:lnTo>
                          <a:pt x="363" y="1306"/>
                        </a:lnTo>
                        <a:lnTo>
                          <a:pt x="324" y="1330"/>
                        </a:lnTo>
                        <a:lnTo>
                          <a:pt x="311" y="1343"/>
                        </a:lnTo>
                        <a:lnTo>
                          <a:pt x="298" y="1337"/>
                        </a:lnTo>
                        <a:lnTo>
                          <a:pt x="226" y="1283"/>
                        </a:lnTo>
                        <a:lnTo>
                          <a:pt x="132" y="1208"/>
                        </a:lnTo>
                        <a:lnTo>
                          <a:pt x="100" y="1162"/>
                        </a:lnTo>
                        <a:lnTo>
                          <a:pt x="53" y="1114"/>
                        </a:lnTo>
                        <a:lnTo>
                          <a:pt x="37" y="1077"/>
                        </a:lnTo>
                        <a:lnTo>
                          <a:pt x="0" y="1071"/>
                        </a:lnTo>
                        <a:lnTo>
                          <a:pt x="19" y="1112"/>
                        </a:lnTo>
                        <a:lnTo>
                          <a:pt x="40" y="1151"/>
                        </a:lnTo>
                        <a:lnTo>
                          <a:pt x="100" y="1196"/>
                        </a:lnTo>
                        <a:lnTo>
                          <a:pt x="142" y="1250"/>
                        </a:lnTo>
                        <a:lnTo>
                          <a:pt x="245" y="1314"/>
                        </a:lnTo>
                        <a:lnTo>
                          <a:pt x="307" y="1377"/>
                        </a:lnTo>
                        <a:lnTo>
                          <a:pt x="332" y="1371"/>
                        </a:lnTo>
                        <a:lnTo>
                          <a:pt x="358" y="1340"/>
                        </a:lnTo>
                        <a:lnTo>
                          <a:pt x="392" y="1321"/>
                        </a:lnTo>
                        <a:lnTo>
                          <a:pt x="437" y="1308"/>
                        </a:lnTo>
                        <a:lnTo>
                          <a:pt x="531" y="1300"/>
                        </a:lnTo>
                        <a:lnTo>
                          <a:pt x="558" y="1283"/>
                        </a:lnTo>
                        <a:lnTo>
                          <a:pt x="606" y="1271"/>
                        </a:lnTo>
                        <a:lnTo>
                          <a:pt x="614" y="1250"/>
                        </a:lnTo>
                        <a:lnTo>
                          <a:pt x="600" y="1225"/>
                        </a:lnTo>
                        <a:lnTo>
                          <a:pt x="582" y="1200"/>
                        </a:lnTo>
                        <a:lnTo>
                          <a:pt x="593" y="1169"/>
                        </a:lnTo>
                        <a:lnTo>
                          <a:pt x="606" y="1151"/>
                        </a:lnTo>
                        <a:lnTo>
                          <a:pt x="606" y="1125"/>
                        </a:lnTo>
                        <a:lnTo>
                          <a:pt x="593" y="1083"/>
                        </a:lnTo>
                        <a:lnTo>
                          <a:pt x="587" y="1062"/>
                        </a:lnTo>
                        <a:lnTo>
                          <a:pt x="571" y="1043"/>
                        </a:lnTo>
                        <a:lnTo>
                          <a:pt x="562" y="1021"/>
                        </a:lnTo>
                        <a:lnTo>
                          <a:pt x="571" y="1000"/>
                        </a:lnTo>
                        <a:lnTo>
                          <a:pt x="589" y="983"/>
                        </a:lnTo>
                        <a:lnTo>
                          <a:pt x="587" y="956"/>
                        </a:lnTo>
                        <a:lnTo>
                          <a:pt x="576" y="937"/>
                        </a:lnTo>
                        <a:lnTo>
                          <a:pt x="555" y="908"/>
                        </a:lnTo>
                        <a:lnTo>
                          <a:pt x="543" y="893"/>
                        </a:lnTo>
                        <a:lnTo>
                          <a:pt x="550" y="871"/>
                        </a:lnTo>
                        <a:lnTo>
                          <a:pt x="581" y="853"/>
                        </a:lnTo>
                        <a:lnTo>
                          <a:pt x="593" y="827"/>
                        </a:lnTo>
                        <a:lnTo>
                          <a:pt x="589" y="806"/>
                        </a:lnTo>
                        <a:lnTo>
                          <a:pt x="568" y="771"/>
                        </a:lnTo>
                        <a:lnTo>
                          <a:pt x="545" y="727"/>
                        </a:lnTo>
                        <a:lnTo>
                          <a:pt x="537" y="696"/>
                        </a:lnTo>
                        <a:lnTo>
                          <a:pt x="550" y="683"/>
                        </a:lnTo>
                        <a:lnTo>
                          <a:pt x="582" y="671"/>
                        </a:lnTo>
                        <a:lnTo>
                          <a:pt x="602" y="658"/>
                        </a:lnTo>
                        <a:lnTo>
                          <a:pt x="606" y="619"/>
                        </a:lnTo>
                        <a:lnTo>
                          <a:pt x="582" y="575"/>
                        </a:lnTo>
                        <a:lnTo>
                          <a:pt x="587" y="546"/>
                        </a:lnTo>
                        <a:lnTo>
                          <a:pt x="595" y="519"/>
                        </a:lnTo>
                        <a:lnTo>
                          <a:pt x="574" y="488"/>
                        </a:lnTo>
                        <a:lnTo>
                          <a:pt x="555" y="458"/>
                        </a:lnTo>
                        <a:lnTo>
                          <a:pt x="562" y="440"/>
                        </a:lnTo>
                        <a:lnTo>
                          <a:pt x="574" y="421"/>
                        </a:lnTo>
                        <a:lnTo>
                          <a:pt x="574" y="390"/>
                        </a:lnTo>
                        <a:lnTo>
                          <a:pt x="562" y="371"/>
                        </a:lnTo>
                        <a:lnTo>
                          <a:pt x="550" y="356"/>
                        </a:lnTo>
                        <a:lnTo>
                          <a:pt x="552" y="333"/>
                        </a:lnTo>
                        <a:lnTo>
                          <a:pt x="574" y="321"/>
                        </a:lnTo>
                        <a:lnTo>
                          <a:pt x="587" y="308"/>
                        </a:lnTo>
                        <a:lnTo>
                          <a:pt x="581" y="284"/>
                        </a:lnTo>
                        <a:lnTo>
                          <a:pt x="555" y="253"/>
                        </a:lnTo>
                        <a:lnTo>
                          <a:pt x="545" y="225"/>
                        </a:lnTo>
                        <a:lnTo>
                          <a:pt x="543" y="193"/>
                        </a:lnTo>
                        <a:lnTo>
                          <a:pt x="564" y="163"/>
                        </a:lnTo>
                        <a:lnTo>
                          <a:pt x="608" y="114"/>
                        </a:lnTo>
                        <a:lnTo>
                          <a:pt x="631" y="77"/>
                        </a:lnTo>
                        <a:lnTo>
                          <a:pt x="650" y="46"/>
                        </a:lnTo>
                        <a:lnTo>
                          <a:pt x="644" y="14"/>
                        </a:lnTo>
                        <a:lnTo>
                          <a:pt x="626" y="0"/>
                        </a:lnTo>
                        <a:lnTo>
                          <a:pt x="614" y="3"/>
                        </a:lnTo>
                        <a:lnTo>
                          <a:pt x="593" y="27"/>
                        </a:lnTo>
                        <a:lnTo>
                          <a:pt x="608" y="46"/>
                        </a:lnTo>
                        <a:lnTo>
                          <a:pt x="606" y="77"/>
                        </a:lnTo>
                        <a:lnTo>
                          <a:pt x="576" y="132"/>
                        </a:lnTo>
                        <a:lnTo>
                          <a:pt x="539" y="163"/>
                        </a:lnTo>
                        <a:lnTo>
                          <a:pt x="526" y="182"/>
                        </a:lnTo>
                        <a:lnTo>
                          <a:pt x="518" y="206"/>
                        </a:lnTo>
                        <a:lnTo>
                          <a:pt x="514" y="221"/>
                        </a:lnTo>
                        <a:lnTo>
                          <a:pt x="458" y="264"/>
                        </a:lnTo>
                        <a:lnTo>
                          <a:pt x="408" y="293"/>
                        </a:lnTo>
                        <a:lnTo>
                          <a:pt x="401" y="314"/>
                        </a:lnTo>
                        <a:lnTo>
                          <a:pt x="418" y="319"/>
                        </a:lnTo>
                        <a:lnTo>
                          <a:pt x="493" y="264"/>
                        </a:lnTo>
                        <a:lnTo>
                          <a:pt x="531" y="253"/>
                        </a:lnTo>
                        <a:lnTo>
                          <a:pt x="550" y="288"/>
                        </a:lnTo>
                        <a:lnTo>
                          <a:pt x="555" y="303"/>
                        </a:lnTo>
                        <a:lnTo>
                          <a:pt x="537" y="319"/>
                        </a:lnTo>
                        <a:lnTo>
                          <a:pt x="521" y="332"/>
                        </a:lnTo>
                        <a:lnTo>
                          <a:pt x="518" y="353"/>
                        </a:lnTo>
                        <a:lnTo>
                          <a:pt x="524" y="375"/>
                        </a:lnTo>
                        <a:lnTo>
                          <a:pt x="508" y="393"/>
                        </a:lnTo>
                        <a:lnTo>
                          <a:pt x="461" y="414"/>
                        </a:lnTo>
                        <a:lnTo>
                          <a:pt x="392" y="443"/>
                        </a:lnTo>
                        <a:lnTo>
                          <a:pt x="418" y="453"/>
                        </a:lnTo>
                        <a:lnTo>
                          <a:pt x="489" y="425"/>
                        </a:lnTo>
                        <a:lnTo>
                          <a:pt x="545" y="396"/>
                        </a:lnTo>
                        <a:lnTo>
                          <a:pt x="555" y="403"/>
                        </a:lnTo>
                        <a:lnTo>
                          <a:pt x="550" y="421"/>
                        </a:lnTo>
                        <a:lnTo>
                          <a:pt x="531" y="440"/>
                        </a:lnTo>
                        <a:lnTo>
                          <a:pt x="524" y="458"/>
                        </a:lnTo>
                        <a:lnTo>
                          <a:pt x="532" y="483"/>
                        </a:lnTo>
                        <a:lnTo>
                          <a:pt x="555" y="503"/>
                        </a:lnTo>
                        <a:lnTo>
                          <a:pt x="555" y="519"/>
                        </a:lnTo>
                        <a:lnTo>
                          <a:pt x="518" y="527"/>
                        </a:lnTo>
                        <a:lnTo>
                          <a:pt x="487" y="569"/>
                        </a:lnTo>
                        <a:lnTo>
                          <a:pt x="450" y="593"/>
                        </a:lnTo>
                        <a:lnTo>
                          <a:pt x="399" y="606"/>
                        </a:lnTo>
                        <a:lnTo>
                          <a:pt x="395" y="619"/>
                        </a:lnTo>
                        <a:lnTo>
                          <a:pt x="426" y="614"/>
                        </a:lnTo>
                        <a:lnTo>
                          <a:pt x="493" y="593"/>
                        </a:lnTo>
                        <a:lnTo>
                          <a:pt x="518" y="575"/>
                        </a:lnTo>
                        <a:lnTo>
                          <a:pt x="532" y="556"/>
                        </a:lnTo>
                        <a:lnTo>
                          <a:pt x="555" y="553"/>
                        </a:lnTo>
                        <a:lnTo>
                          <a:pt x="555" y="575"/>
                        </a:lnTo>
                        <a:lnTo>
                          <a:pt x="571" y="596"/>
                        </a:lnTo>
                        <a:lnTo>
                          <a:pt x="582" y="619"/>
                        </a:lnTo>
                        <a:lnTo>
                          <a:pt x="574" y="637"/>
                        </a:lnTo>
                        <a:lnTo>
                          <a:pt x="545" y="650"/>
                        </a:lnTo>
                        <a:lnTo>
                          <a:pt x="518" y="658"/>
                        </a:lnTo>
                        <a:lnTo>
                          <a:pt x="500" y="677"/>
                        </a:lnTo>
                        <a:lnTo>
                          <a:pt x="413" y="703"/>
                        </a:lnTo>
                        <a:lnTo>
                          <a:pt x="351" y="725"/>
                        </a:lnTo>
                        <a:lnTo>
                          <a:pt x="326" y="737"/>
                        </a:lnTo>
                        <a:lnTo>
                          <a:pt x="345" y="753"/>
                        </a:lnTo>
                        <a:lnTo>
                          <a:pt x="382" y="743"/>
                        </a:lnTo>
                        <a:lnTo>
                          <a:pt x="458" y="714"/>
                        </a:lnTo>
                        <a:lnTo>
                          <a:pt x="508" y="700"/>
                        </a:lnTo>
                        <a:lnTo>
                          <a:pt x="521" y="721"/>
                        </a:lnTo>
                        <a:lnTo>
                          <a:pt x="532" y="758"/>
                        </a:lnTo>
                        <a:lnTo>
                          <a:pt x="555" y="790"/>
                        </a:lnTo>
                        <a:lnTo>
                          <a:pt x="558" y="814"/>
                        </a:lnTo>
                        <a:lnTo>
                          <a:pt x="555" y="837"/>
                        </a:lnTo>
                        <a:lnTo>
                          <a:pt x="531" y="846"/>
                        </a:lnTo>
                        <a:lnTo>
                          <a:pt x="487" y="856"/>
                        </a:lnTo>
                        <a:lnTo>
                          <a:pt x="431" y="882"/>
                        </a:lnTo>
                        <a:lnTo>
                          <a:pt x="349" y="893"/>
                        </a:lnTo>
                        <a:lnTo>
                          <a:pt x="318" y="908"/>
                        </a:lnTo>
                        <a:lnTo>
                          <a:pt x="339" y="919"/>
                        </a:lnTo>
                        <a:lnTo>
                          <a:pt x="411" y="908"/>
                        </a:lnTo>
                        <a:lnTo>
                          <a:pt x="461" y="890"/>
                        </a:lnTo>
                        <a:lnTo>
                          <a:pt x="495" y="877"/>
                        </a:lnTo>
                        <a:lnTo>
                          <a:pt x="524" y="871"/>
                        </a:lnTo>
                        <a:lnTo>
                          <a:pt x="521" y="893"/>
                        </a:lnTo>
                        <a:lnTo>
                          <a:pt x="532" y="925"/>
                        </a:lnTo>
                        <a:lnTo>
                          <a:pt x="552" y="943"/>
                        </a:lnTo>
                        <a:lnTo>
                          <a:pt x="555" y="964"/>
                        </a:lnTo>
                        <a:lnTo>
                          <a:pt x="555" y="983"/>
                        </a:lnTo>
                        <a:lnTo>
                          <a:pt x="531" y="993"/>
                        </a:lnTo>
                        <a:lnTo>
                          <a:pt x="482" y="996"/>
                        </a:lnTo>
                        <a:lnTo>
                          <a:pt x="450" y="1006"/>
                        </a:lnTo>
                        <a:lnTo>
                          <a:pt x="374" y="1032"/>
                        </a:lnTo>
                        <a:lnTo>
                          <a:pt x="332" y="1033"/>
                        </a:lnTo>
                        <a:lnTo>
                          <a:pt x="318" y="1051"/>
                        </a:lnTo>
                        <a:lnTo>
                          <a:pt x="337" y="1058"/>
                        </a:lnTo>
                        <a:lnTo>
                          <a:pt x="374" y="1050"/>
                        </a:lnTo>
                        <a:lnTo>
                          <a:pt x="431" y="1033"/>
                        </a:lnTo>
                        <a:lnTo>
                          <a:pt x="461" y="1021"/>
                        </a:lnTo>
                        <a:lnTo>
                          <a:pt x="502" y="1012"/>
                        </a:lnTo>
                        <a:lnTo>
                          <a:pt x="532" y="1014"/>
                        </a:lnTo>
                        <a:lnTo>
                          <a:pt x="543" y="1014"/>
                        </a:lnTo>
                        <a:lnTo>
                          <a:pt x="543" y="1043"/>
                        </a:lnTo>
                        <a:lnTo>
                          <a:pt x="552" y="1058"/>
                        </a:lnTo>
                        <a:lnTo>
                          <a:pt x="495" y="1071"/>
                        </a:lnTo>
                        <a:lnTo>
                          <a:pt x="445" y="1108"/>
                        </a:lnTo>
                        <a:lnTo>
                          <a:pt x="389" y="1127"/>
                        </a:lnTo>
                        <a:lnTo>
                          <a:pt x="351" y="1133"/>
                        </a:lnTo>
                        <a:lnTo>
                          <a:pt x="319" y="1150"/>
                        </a:lnTo>
                        <a:lnTo>
                          <a:pt x="332" y="1162"/>
                        </a:lnTo>
                        <a:lnTo>
                          <a:pt x="363" y="1151"/>
                        </a:lnTo>
                        <a:lnTo>
                          <a:pt x="399" y="1140"/>
                        </a:lnTo>
                        <a:lnTo>
                          <a:pt x="439" y="1133"/>
                        </a:lnTo>
                        <a:lnTo>
                          <a:pt x="474" y="1112"/>
                        </a:lnTo>
                        <a:lnTo>
                          <a:pt x="493" y="1093"/>
                        </a:lnTo>
                        <a:lnTo>
                          <a:pt x="518" y="1090"/>
                        </a:lnTo>
                        <a:lnTo>
                          <a:pt x="550" y="1090"/>
                        </a:lnTo>
                        <a:lnTo>
                          <a:pt x="558" y="1093"/>
                        </a:lnTo>
                        <a:lnTo>
                          <a:pt x="568" y="1114"/>
                        </a:lnTo>
                        <a:lnTo>
                          <a:pt x="574" y="1140"/>
                        </a:lnTo>
                        <a:lnTo>
                          <a:pt x="568" y="1162"/>
                        </a:lnTo>
                        <a:lnTo>
                          <a:pt x="555" y="1175"/>
                        </a:lnTo>
                        <a:lnTo>
                          <a:pt x="545" y="1206"/>
                        </a:lnTo>
                        <a:lnTo>
                          <a:pt x="555" y="1219"/>
                        </a:lnTo>
                        <a:lnTo>
                          <a:pt x="568" y="1232"/>
                        </a:lnTo>
                        <a:lnTo>
                          <a:pt x="568" y="1243"/>
                        </a:lnTo>
                        <a:lnTo>
                          <a:pt x="552" y="12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501">
                    <a:extLst>
                      <a:ext uri="{FF2B5EF4-FFF2-40B4-BE49-F238E27FC236}">
                        <a16:creationId xmlns:a16="http://schemas.microsoft.com/office/drawing/2014/main" id="{A6F1F660-EADE-4567-A8E7-F728CCF0CA8B}"/>
                      </a:ext>
                    </a:extLst>
                  </p:cNvPr>
                  <p:cNvSpPr>
                    <a:spLocks/>
                  </p:cNvSpPr>
                  <p:nvPr/>
                </p:nvSpPr>
                <p:spPr bwMode="auto">
                  <a:xfrm>
                    <a:off x="4151" y="1460"/>
                    <a:ext cx="62" cy="20"/>
                  </a:xfrm>
                  <a:custGeom>
                    <a:avLst/>
                    <a:gdLst>
                      <a:gd name="T0" fmla="*/ 0 w 187"/>
                      <a:gd name="T1" fmla="*/ 0 h 61"/>
                      <a:gd name="T2" fmla="*/ 0 w 187"/>
                      <a:gd name="T3" fmla="*/ 0 h 61"/>
                      <a:gd name="T4" fmla="*/ 0 w 187"/>
                      <a:gd name="T5" fmla="*/ 0 h 61"/>
                      <a:gd name="T6" fmla="*/ 0 w 187"/>
                      <a:gd name="T7" fmla="*/ 0 h 61"/>
                      <a:gd name="T8" fmla="*/ 0 w 187"/>
                      <a:gd name="T9" fmla="*/ 0 h 61"/>
                      <a:gd name="T10" fmla="*/ 0 w 187"/>
                      <a:gd name="T11" fmla="*/ 0 h 61"/>
                      <a:gd name="T12" fmla="*/ 0 w 187"/>
                      <a:gd name="T13" fmla="*/ 0 h 61"/>
                      <a:gd name="T14" fmla="*/ 0 w 187"/>
                      <a:gd name="T15" fmla="*/ 0 h 61"/>
                      <a:gd name="T16" fmla="*/ 0 w 187"/>
                      <a:gd name="T17" fmla="*/ 0 h 61"/>
                      <a:gd name="T18" fmla="*/ 0 w 187"/>
                      <a:gd name="T19" fmla="*/ 0 h 61"/>
                      <a:gd name="T20" fmla="*/ 0 w 187"/>
                      <a:gd name="T21" fmla="*/ 0 h 61"/>
                      <a:gd name="T22" fmla="*/ 0 w 187"/>
                      <a:gd name="T23" fmla="*/ 0 h 61"/>
                      <a:gd name="T24" fmla="*/ 0 w 187"/>
                      <a:gd name="T25" fmla="*/ 0 h 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7"/>
                      <a:gd name="T40" fmla="*/ 0 h 61"/>
                      <a:gd name="T41" fmla="*/ 187 w 187"/>
                      <a:gd name="T42" fmla="*/ 61 h 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7" h="61">
                        <a:moveTo>
                          <a:pt x="0" y="50"/>
                        </a:moveTo>
                        <a:lnTo>
                          <a:pt x="74" y="47"/>
                        </a:lnTo>
                        <a:lnTo>
                          <a:pt x="103" y="31"/>
                        </a:lnTo>
                        <a:lnTo>
                          <a:pt x="128" y="12"/>
                        </a:lnTo>
                        <a:lnTo>
                          <a:pt x="174" y="0"/>
                        </a:lnTo>
                        <a:lnTo>
                          <a:pt x="187" y="12"/>
                        </a:lnTo>
                        <a:lnTo>
                          <a:pt x="167" y="18"/>
                        </a:lnTo>
                        <a:lnTo>
                          <a:pt x="135" y="36"/>
                        </a:lnTo>
                        <a:lnTo>
                          <a:pt x="117" y="47"/>
                        </a:lnTo>
                        <a:lnTo>
                          <a:pt x="87" y="55"/>
                        </a:lnTo>
                        <a:lnTo>
                          <a:pt x="40" y="60"/>
                        </a:lnTo>
                        <a:lnTo>
                          <a:pt x="3" y="61"/>
                        </a:lnTo>
                        <a:lnTo>
                          <a:pt x="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502">
                    <a:extLst>
                      <a:ext uri="{FF2B5EF4-FFF2-40B4-BE49-F238E27FC236}">
                        <a16:creationId xmlns:a16="http://schemas.microsoft.com/office/drawing/2014/main" id="{50A4FC0B-C4E7-4C4D-A86F-A0985B4AAB15}"/>
                      </a:ext>
                    </a:extLst>
                  </p:cNvPr>
                  <p:cNvSpPr>
                    <a:spLocks/>
                  </p:cNvSpPr>
                  <p:nvPr/>
                </p:nvSpPr>
                <p:spPr bwMode="auto">
                  <a:xfrm>
                    <a:off x="4055" y="1011"/>
                    <a:ext cx="182" cy="99"/>
                  </a:xfrm>
                  <a:custGeom>
                    <a:avLst/>
                    <a:gdLst>
                      <a:gd name="T0" fmla="*/ 0 w 545"/>
                      <a:gd name="T1" fmla="*/ 0 h 296"/>
                      <a:gd name="T2" fmla="*/ 0 w 545"/>
                      <a:gd name="T3" fmla="*/ 0 h 296"/>
                      <a:gd name="T4" fmla="*/ 0 w 545"/>
                      <a:gd name="T5" fmla="*/ 0 h 296"/>
                      <a:gd name="T6" fmla="*/ 0 w 545"/>
                      <a:gd name="T7" fmla="*/ 0 h 296"/>
                      <a:gd name="T8" fmla="*/ 0 w 545"/>
                      <a:gd name="T9" fmla="*/ 0 h 296"/>
                      <a:gd name="T10" fmla="*/ 0 w 545"/>
                      <a:gd name="T11" fmla="*/ 0 h 296"/>
                      <a:gd name="T12" fmla="*/ 0 w 545"/>
                      <a:gd name="T13" fmla="*/ 0 h 296"/>
                      <a:gd name="T14" fmla="*/ 0 w 545"/>
                      <a:gd name="T15" fmla="*/ 0 h 296"/>
                      <a:gd name="T16" fmla="*/ 0 w 545"/>
                      <a:gd name="T17" fmla="*/ 0 h 296"/>
                      <a:gd name="T18" fmla="*/ 0 w 545"/>
                      <a:gd name="T19" fmla="*/ 0 h 296"/>
                      <a:gd name="T20" fmla="*/ 0 w 545"/>
                      <a:gd name="T21" fmla="*/ 0 h 296"/>
                      <a:gd name="T22" fmla="*/ 0 w 545"/>
                      <a:gd name="T23" fmla="*/ 0 h 296"/>
                      <a:gd name="T24" fmla="*/ 0 w 545"/>
                      <a:gd name="T25" fmla="*/ 0 h 296"/>
                      <a:gd name="T26" fmla="*/ 0 w 545"/>
                      <a:gd name="T27" fmla="*/ 0 h 296"/>
                      <a:gd name="T28" fmla="*/ 0 w 545"/>
                      <a:gd name="T29" fmla="*/ 0 h 296"/>
                      <a:gd name="T30" fmla="*/ 0 w 545"/>
                      <a:gd name="T31" fmla="*/ 0 h 296"/>
                      <a:gd name="T32" fmla="*/ 0 w 545"/>
                      <a:gd name="T33" fmla="*/ 0 h 296"/>
                      <a:gd name="T34" fmla="*/ 0 w 545"/>
                      <a:gd name="T35" fmla="*/ 0 h 296"/>
                      <a:gd name="T36" fmla="*/ 0 w 545"/>
                      <a:gd name="T37" fmla="*/ 0 h 296"/>
                      <a:gd name="T38" fmla="*/ 0 w 545"/>
                      <a:gd name="T39" fmla="*/ 0 h 296"/>
                      <a:gd name="T40" fmla="*/ 0 w 545"/>
                      <a:gd name="T41" fmla="*/ 0 h 296"/>
                      <a:gd name="T42" fmla="*/ 0 w 545"/>
                      <a:gd name="T43" fmla="*/ 0 h 296"/>
                      <a:gd name="T44" fmla="*/ 0 w 545"/>
                      <a:gd name="T45" fmla="*/ 0 h 296"/>
                      <a:gd name="T46" fmla="*/ 0 w 545"/>
                      <a:gd name="T47" fmla="*/ 0 h 296"/>
                      <a:gd name="T48" fmla="*/ 0 w 545"/>
                      <a:gd name="T49" fmla="*/ 0 h 296"/>
                      <a:gd name="T50" fmla="*/ 0 w 545"/>
                      <a:gd name="T51" fmla="*/ 0 h 2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45"/>
                      <a:gd name="T79" fmla="*/ 0 h 296"/>
                      <a:gd name="T80" fmla="*/ 545 w 545"/>
                      <a:gd name="T81" fmla="*/ 296 h 29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45" h="296">
                        <a:moveTo>
                          <a:pt x="17" y="34"/>
                        </a:moveTo>
                        <a:lnTo>
                          <a:pt x="82" y="38"/>
                        </a:lnTo>
                        <a:lnTo>
                          <a:pt x="150" y="40"/>
                        </a:lnTo>
                        <a:lnTo>
                          <a:pt x="195" y="40"/>
                        </a:lnTo>
                        <a:lnTo>
                          <a:pt x="230" y="32"/>
                        </a:lnTo>
                        <a:lnTo>
                          <a:pt x="287" y="16"/>
                        </a:lnTo>
                        <a:lnTo>
                          <a:pt x="313" y="0"/>
                        </a:lnTo>
                        <a:lnTo>
                          <a:pt x="351" y="21"/>
                        </a:lnTo>
                        <a:lnTo>
                          <a:pt x="411" y="63"/>
                        </a:lnTo>
                        <a:lnTo>
                          <a:pt x="455" y="93"/>
                        </a:lnTo>
                        <a:lnTo>
                          <a:pt x="511" y="133"/>
                        </a:lnTo>
                        <a:lnTo>
                          <a:pt x="545" y="163"/>
                        </a:lnTo>
                        <a:lnTo>
                          <a:pt x="514" y="190"/>
                        </a:lnTo>
                        <a:lnTo>
                          <a:pt x="482" y="219"/>
                        </a:lnTo>
                        <a:lnTo>
                          <a:pt x="432" y="240"/>
                        </a:lnTo>
                        <a:lnTo>
                          <a:pt x="380" y="262"/>
                        </a:lnTo>
                        <a:lnTo>
                          <a:pt x="332" y="281"/>
                        </a:lnTo>
                        <a:lnTo>
                          <a:pt x="288" y="288"/>
                        </a:lnTo>
                        <a:lnTo>
                          <a:pt x="242" y="296"/>
                        </a:lnTo>
                        <a:lnTo>
                          <a:pt x="185" y="256"/>
                        </a:lnTo>
                        <a:lnTo>
                          <a:pt x="142" y="221"/>
                        </a:lnTo>
                        <a:lnTo>
                          <a:pt x="92" y="177"/>
                        </a:lnTo>
                        <a:lnTo>
                          <a:pt x="50" y="133"/>
                        </a:lnTo>
                        <a:lnTo>
                          <a:pt x="19" y="103"/>
                        </a:lnTo>
                        <a:lnTo>
                          <a:pt x="0" y="59"/>
                        </a:lnTo>
                        <a:lnTo>
                          <a:pt x="17" y="34"/>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503">
                    <a:extLst>
                      <a:ext uri="{FF2B5EF4-FFF2-40B4-BE49-F238E27FC236}">
                        <a16:creationId xmlns:a16="http://schemas.microsoft.com/office/drawing/2014/main" id="{4056C64E-A676-4E99-9C91-11E44E6501E7}"/>
                      </a:ext>
                    </a:extLst>
                  </p:cNvPr>
                  <p:cNvSpPr>
                    <a:spLocks/>
                  </p:cNvSpPr>
                  <p:nvPr/>
                </p:nvSpPr>
                <p:spPr bwMode="auto">
                  <a:xfrm>
                    <a:off x="4051" y="1008"/>
                    <a:ext cx="196" cy="115"/>
                  </a:xfrm>
                  <a:custGeom>
                    <a:avLst/>
                    <a:gdLst>
                      <a:gd name="T0" fmla="*/ 0 w 588"/>
                      <a:gd name="T1" fmla="*/ 0 h 344"/>
                      <a:gd name="T2" fmla="*/ 0 w 588"/>
                      <a:gd name="T3" fmla="*/ 0 h 344"/>
                      <a:gd name="T4" fmla="*/ 0 w 588"/>
                      <a:gd name="T5" fmla="*/ 0 h 344"/>
                      <a:gd name="T6" fmla="*/ 0 w 588"/>
                      <a:gd name="T7" fmla="*/ 0 h 344"/>
                      <a:gd name="T8" fmla="*/ 0 w 588"/>
                      <a:gd name="T9" fmla="*/ 0 h 344"/>
                      <a:gd name="T10" fmla="*/ 0 w 588"/>
                      <a:gd name="T11" fmla="*/ 0 h 344"/>
                      <a:gd name="T12" fmla="*/ 0 w 588"/>
                      <a:gd name="T13" fmla="*/ 0 h 344"/>
                      <a:gd name="T14" fmla="*/ 0 w 588"/>
                      <a:gd name="T15" fmla="*/ 0 h 344"/>
                      <a:gd name="T16" fmla="*/ 0 w 588"/>
                      <a:gd name="T17" fmla="*/ 0 h 344"/>
                      <a:gd name="T18" fmla="*/ 0 w 588"/>
                      <a:gd name="T19" fmla="*/ 0 h 344"/>
                      <a:gd name="T20" fmla="*/ 0 w 588"/>
                      <a:gd name="T21" fmla="*/ 0 h 344"/>
                      <a:gd name="T22" fmla="*/ 0 w 588"/>
                      <a:gd name="T23" fmla="*/ 0 h 344"/>
                      <a:gd name="T24" fmla="*/ 0 w 588"/>
                      <a:gd name="T25" fmla="*/ 0 h 344"/>
                      <a:gd name="T26" fmla="*/ 0 w 588"/>
                      <a:gd name="T27" fmla="*/ 0 h 344"/>
                      <a:gd name="T28" fmla="*/ 0 w 588"/>
                      <a:gd name="T29" fmla="*/ 0 h 344"/>
                      <a:gd name="T30" fmla="*/ 0 w 588"/>
                      <a:gd name="T31" fmla="*/ 0 h 344"/>
                      <a:gd name="T32" fmla="*/ 0 w 588"/>
                      <a:gd name="T33" fmla="*/ 0 h 344"/>
                      <a:gd name="T34" fmla="*/ 0 w 588"/>
                      <a:gd name="T35" fmla="*/ 0 h 344"/>
                      <a:gd name="T36" fmla="*/ 0 w 588"/>
                      <a:gd name="T37" fmla="*/ 0 h 344"/>
                      <a:gd name="T38" fmla="*/ 0 w 588"/>
                      <a:gd name="T39" fmla="*/ 0 h 344"/>
                      <a:gd name="T40" fmla="*/ 0 w 588"/>
                      <a:gd name="T41" fmla="*/ 0 h 344"/>
                      <a:gd name="T42" fmla="*/ 0 w 588"/>
                      <a:gd name="T43" fmla="*/ 0 h 344"/>
                      <a:gd name="T44" fmla="*/ 0 w 588"/>
                      <a:gd name="T45" fmla="*/ 0 h 344"/>
                      <a:gd name="T46" fmla="*/ 0 w 588"/>
                      <a:gd name="T47" fmla="*/ 0 h 344"/>
                      <a:gd name="T48" fmla="*/ 0 w 588"/>
                      <a:gd name="T49" fmla="*/ 0 h 344"/>
                      <a:gd name="T50" fmla="*/ 0 w 588"/>
                      <a:gd name="T51" fmla="*/ 0 h 344"/>
                      <a:gd name="T52" fmla="*/ 0 w 588"/>
                      <a:gd name="T53" fmla="*/ 0 h 344"/>
                      <a:gd name="T54" fmla="*/ 0 w 588"/>
                      <a:gd name="T55" fmla="*/ 0 h 344"/>
                      <a:gd name="T56" fmla="*/ 0 w 588"/>
                      <a:gd name="T57" fmla="*/ 0 h 344"/>
                      <a:gd name="T58" fmla="*/ 0 w 588"/>
                      <a:gd name="T59" fmla="*/ 0 h 344"/>
                      <a:gd name="T60" fmla="*/ 0 w 588"/>
                      <a:gd name="T61" fmla="*/ 0 h 344"/>
                      <a:gd name="T62" fmla="*/ 0 w 588"/>
                      <a:gd name="T63" fmla="*/ 0 h 344"/>
                      <a:gd name="T64" fmla="*/ 0 w 588"/>
                      <a:gd name="T65" fmla="*/ 0 h 344"/>
                      <a:gd name="T66" fmla="*/ 0 w 588"/>
                      <a:gd name="T67" fmla="*/ 0 h 344"/>
                      <a:gd name="T68" fmla="*/ 0 w 588"/>
                      <a:gd name="T69" fmla="*/ 0 h 344"/>
                      <a:gd name="T70" fmla="*/ 0 w 588"/>
                      <a:gd name="T71" fmla="*/ 0 h 344"/>
                      <a:gd name="T72" fmla="*/ 0 w 588"/>
                      <a:gd name="T73" fmla="*/ 0 h 344"/>
                      <a:gd name="T74" fmla="*/ 0 w 588"/>
                      <a:gd name="T75" fmla="*/ 0 h 344"/>
                      <a:gd name="T76" fmla="*/ 0 w 588"/>
                      <a:gd name="T77" fmla="*/ 0 h 344"/>
                      <a:gd name="T78" fmla="*/ 0 w 588"/>
                      <a:gd name="T79" fmla="*/ 0 h 344"/>
                      <a:gd name="T80" fmla="*/ 0 w 588"/>
                      <a:gd name="T81" fmla="*/ 0 h 344"/>
                      <a:gd name="T82" fmla="*/ 0 w 588"/>
                      <a:gd name="T83" fmla="*/ 0 h 344"/>
                      <a:gd name="T84" fmla="*/ 0 w 588"/>
                      <a:gd name="T85" fmla="*/ 0 h 344"/>
                      <a:gd name="T86" fmla="*/ 0 w 588"/>
                      <a:gd name="T87" fmla="*/ 0 h 344"/>
                      <a:gd name="T88" fmla="*/ 0 w 588"/>
                      <a:gd name="T89" fmla="*/ 0 h 344"/>
                      <a:gd name="T90" fmla="*/ 0 w 588"/>
                      <a:gd name="T91" fmla="*/ 0 h 344"/>
                      <a:gd name="T92" fmla="*/ 0 w 588"/>
                      <a:gd name="T93" fmla="*/ 0 h 344"/>
                      <a:gd name="T94" fmla="*/ 0 w 588"/>
                      <a:gd name="T95" fmla="*/ 0 h 344"/>
                      <a:gd name="T96" fmla="*/ 0 w 588"/>
                      <a:gd name="T97" fmla="*/ 0 h 344"/>
                      <a:gd name="T98" fmla="*/ 0 w 588"/>
                      <a:gd name="T99" fmla="*/ 0 h 344"/>
                      <a:gd name="T100" fmla="*/ 0 w 588"/>
                      <a:gd name="T101" fmla="*/ 0 h 344"/>
                      <a:gd name="T102" fmla="*/ 0 w 588"/>
                      <a:gd name="T103" fmla="*/ 0 h 344"/>
                      <a:gd name="T104" fmla="*/ 0 w 588"/>
                      <a:gd name="T105" fmla="*/ 0 h 344"/>
                      <a:gd name="T106" fmla="*/ 0 w 588"/>
                      <a:gd name="T107" fmla="*/ 0 h 344"/>
                      <a:gd name="T108" fmla="*/ 0 w 588"/>
                      <a:gd name="T109" fmla="*/ 0 h 344"/>
                      <a:gd name="T110" fmla="*/ 0 w 588"/>
                      <a:gd name="T111" fmla="*/ 0 h 34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88"/>
                      <a:gd name="T169" fmla="*/ 0 h 344"/>
                      <a:gd name="T170" fmla="*/ 588 w 588"/>
                      <a:gd name="T171" fmla="*/ 344 h 34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88" h="344">
                        <a:moveTo>
                          <a:pt x="288" y="294"/>
                        </a:moveTo>
                        <a:lnTo>
                          <a:pt x="381" y="269"/>
                        </a:lnTo>
                        <a:lnTo>
                          <a:pt x="457" y="236"/>
                        </a:lnTo>
                        <a:lnTo>
                          <a:pt x="510" y="198"/>
                        </a:lnTo>
                        <a:lnTo>
                          <a:pt x="531" y="176"/>
                        </a:lnTo>
                        <a:lnTo>
                          <a:pt x="454" y="105"/>
                        </a:lnTo>
                        <a:lnTo>
                          <a:pt x="391" y="66"/>
                        </a:lnTo>
                        <a:lnTo>
                          <a:pt x="331" y="29"/>
                        </a:lnTo>
                        <a:lnTo>
                          <a:pt x="318" y="29"/>
                        </a:lnTo>
                        <a:lnTo>
                          <a:pt x="281" y="42"/>
                        </a:lnTo>
                        <a:lnTo>
                          <a:pt x="231" y="56"/>
                        </a:lnTo>
                        <a:lnTo>
                          <a:pt x="141" y="63"/>
                        </a:lnTo>
                        <a:lnTo>
                          <a:pt x="54" y="61"/>
                        </a:lnTo>
                        <a:lnTo>
                          <a:pt x="31" y="63"/>
                        </a:lnTo>
                        <a:lnTo>
                          <a:pt x="31" y="79"/>
                        </a:lnTo>
                        <a:lnTo>
                          <a:pt x="49" y="105"/>
                        </a:lnTo>
                        <a:lnTo>
                          <a:pt x="85" y="150"/>
                        </a:lnTo>
                        <a:lnTo>
                          <a:pt x="131" y="187"/>
                        </a:lnTo>
                        <a:lnTo>
                          <a:pt x="188" y="242"/>
                        </a:lnTo>
                        <a:lnTo>
                          <a:pt x="241" y="282"/>
                        </a:lnTo>
                        <a:lnTo>
                          <a:pt x="275" y="305"/>
                        </a:lnTo>
                        <a:lnTo>
                          <a:pt x="285" y="329"/>
                        </a:lnTo>
                        <a:lnTo>
                          <a:pt x="273" y="344"/>
                        </a:lnTo>
                        <a:lnTo>
                          <a:pt x="254" y="336"/>
                        </a:lnTo>
                        <a:lnTo>
                          <a:pt x="199" y="286"/>
                        </a:lnTo>
                        <a:lnTo>
                          <a:pt x="131" y="229"/>
                        </a:lnTo>
                        <a:lnTo>
                          <a:pt x="81" y="187"/>
                        </a:lnTo>
                        <a:lnTo>
                          <a:pt x="48" y="150"/>
                        </a:lnTo>
                        <a:lnTo>
                          <a:pt x="19" y="111"/>
                        </a:lnTo>
                        <a:lnTo>
                          <a:pt x="6" y="85"/>
                        </a:lnTo>
                        <a:lnTo>
                          <a:pt x="0" y="56"/>
                        </a:lnTo>
                        <a:lnTo>
                          <a:pt x="8" y="37"/>
                        </a:lnTo>
                        <a:lnTo>
                          <a:pt x="29" y="29"/>
                        </a:lnTo>
                        <a:lnTo>
                          <a:pt x="67" y="32"/>
                        </a:lnTo>
                        <a:lnTo>
                          <a:pt x="138" y="42"/>
                        </a:lnTo>
                        <a:lnTo>
                          <a:pt x="198" y="42"/>
                        </a:lnTo>
                        <a:lnTo>
                          <a:pt x="241" y="29"/>
                        </a:lnTo>
                        <a:lnTo>
                          <a:pt x="291" y="19"/>
                        </a:lnTo>
                        <a:lnTo>
                          <a:pt x="312" y="0"/>
                        </a:lnTo>
                        <a:lnTo>
                          <a:pt x="335" y="0"/>
                        </a:lnTo>
                        <a:lnTo>
                          <a:pt x="388" y="32"/>
                        </a:lnTo>
                        <a:lnTo>
                          <a:pt x="444" y="75"/>
                        </a:lnTo>
                        <a:lnTo>
                          <a:pt x="504" y="113"/>
                        </a:lnTo>
                        <a:lnTo>
                          <a:pt x="538" y="137"/>
                        </a:lnTo>
                        <a:lnTo>
                          <a:pt x="573" y="161"/>
                        </a:lnTo>
                        <a:lnTo>
                          <a:pt x="588" y="169"/>
                        </a:lnTo>
                        <a:lnTo>
                          <a:pt x="579" y="186"/>
                        </a:lnTo>
                        <a:lnTo>
                          <a:pt x="554" y="200"/>
                        </a:lnTo>
                        <a:lnTo>
                          <a:pt x="525" y="226"/>
                        </a:lnTo>
                        <a:lnTo>
                          <a:pt x="497" y="236"/>
                        </a:lnTo>
                        <a:lnTo>
                          <a:pt x="448" y="257"/>
                        </a:lnTo>
                        <a:lnTo>
                          <a:pt x="412" y="273"/>
                        </a:lnTo>
                        <a:lnTo>
                          <a:pt x="373" y="298"/>
                        </a:lnTo>
                        <a:lnTo>
                          <a:pt x="331" y="305"/>
                        </a:lnTo>
                        <a:lnTo>
                          <a:pt x="298" y="307"/>
                        </a:lnTo>
                        <a:lnTo>
                          <a:pt x="288" y="2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504">
                    <a:extLst>
                      <a:ext uri="{FF2B5EF4-FFF2-40B4-BE49-F238E27FC236}">
                        <a16:creationId xmlns:a16="http://schemas.microsoft.com/office/drawing/2014/main" id="{412B81A6-C869-41B3-93EF-1379D953D3F8}"/>
                      </a:ext>
                    </a:extLst>
                  </p:cNvPr>
                  <p:cNvSpPr>
                    <a:spLocks/>
                  </p:cNvSpPr>
                  <p:nvPr/>
                </p:nvSpPr>
                <p:spPr bwMode="auto">
                  <a:xfrm>
                    <a:off x="4162" y="1095"/>
                    <a:ext cx="62" cy="40"/>
                  </a:xfrm>
                  <a:custGeom>
                    <a:avLst/>
                    <a:gdLst>
                      <a:gd name="T0" fmla="*/ 0 w 186"/>
                      <a:gd name="T1" fmla="*/ 0 h 118"/>
                      <a:gd name="T2" fmla="*/ 0 w 186"/>
                      <a:gd name="T3" fmla="*/ 0 h 118"/>
                      <a:gd name="T4" fmla="*/ 0 w 186"/>
                      <a:gd name="T5" fmla="*/ 0 h 118"/>
                      <a:gd name="T6" fmla="*/ 0 w 186"/>
                      <a:gd name="T7" fmla="*/ 0 h 118"/>
                      <a:gd name="T8" fmla="*/ 0 w 186"/>
                      <a:gd name="T9" fmla="*/ 0 h 118"/>
                      <a:gd name="T10" fmla="*/ 0 w 186"/>
                      <a:gd name="T11" fmla="*/ 0 h 118"/>
                      <a:gd name="T12" fmla="*/ 0 w 186"/>
                      <a:gd name="T13" fmla="*/ 0 h 118"/>
                      <a:gd name="T14" fmla="*/ 0 w 186"/>
                      <a:gd name="T15" fmla="*/ 0 h 118"/>
                      <a:gd name="T16" fmla="*/ 0 w 186"/>
                      <a:gd name="T17" fmla="*/ 0 h 118"/>
                      <a:gd name="T18" fmla="*/ 0 w 186"/>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6"/>
                      <a:gd name="T31" fmla="*/ 0 h 118"/>
                      <a:gd name="T32" fmla="*/ 186 w 186"/>
                      <a:gd name="T33" fmla="*/ 118 h 1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6" h="118">
                        <a:moveTo>
                          <a:pt x="157" y="14"/>
                        </a:moveTo>
                        <a:lnTo>
                          <a:pt x="118" y="45"/>
                        </a:lnTo>
                        <a:lnTo>
                          <a:pt x="82" y="74"/>
                        </a:lnTo>
                        <a:lnTo>
                          <a:pt x="29" y="93"/>
                        </a:lnTo>
                        <a:lnTo>
                          <a:pt x="0" y="102"/>
                        </a:lnTo>
                        <a:lnTo>
                          <a:pt x="23" y="118"/>
                        </a:lnTo>
                        <a:lnTo>
                          <a:pt x="61" y="112"/>
                        </a:lnTo>
                        <a:lnTo>
                          <a:pt x="119" y="74"/>
                        </a:lnTo>
                        <a:lnTo>
                          <a:pt x="186" y="0"/>
                        </a:lnTo>
                        <a:lnTo>
                          <a:pt x="15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9" name="Group 505">
                  <a:extLst>
                    <a:ext uri="{FF2B5EF4-FFF2-40B4-BE49-F238E27FC236}">
                      <a16:creationId xmlns:a16="http://schemas.microsoft.com/office/drawing/2014/main" id="{5787C8C9-311D-444D-862D-2D2333B4C8C7}"/>
                    </a:ext>
                  </a:extLst>
                </p:cNvPr>
                <p:cNvGrpSpPr>
                  <a:grpSpLocks/>
                </p:cNvGrpSpPr>
                <p:nvPr/>
              </p:nvGrpSpPr>
              <p:grpSpPr bwMode="auto">
                <a:xfrm>
                  <a:off x="4858" y="3546"/>
                  <a:ext cx="154" cy="387"/>
                  <a:chOff x="4024" y="1008"/>
                  <a:chExt cx="229" cy="517"/>
                </a:xfrm>
              </p:grpSpPr>
              <p:sp>
                <p:nvSpPr>
                  <p:cNvPr id="40" name="Freeform 506">
                    <a:extLst>
                      <a:ext uri="{FF2B5EF4-FFF2-40B4-BE49-F238E27FC236}">
                        <a16:creationId xmlns:a16="http://schemas.microsoft.com/office/drawing/2014/main" id="{5A1D9B75-3AE9-4D07-AE9E-82A7972FFC99}"/>
                      </a:ext>
                    </a:extLst>
                  </p:cNvPr>
                  <p:cNvSpPr>
                    <a:spLocks/>
                  </p:cNvSpPr>
                  <p:nvPr/>
                </p:nvSpPr>
                <p:spPr bwMode="auto">
                  <a:xfrm>
                    <a:off x="4028" y="1031"/>
                    <a:ext cx="121" cy="487"/>
                  </a:xfrm>
                  <a:custGeom>
                    <a:avLst/>
                    <a:gdLst>
                      <a:gd name="T0" fmla="*/ 0 w 361"/>
                      <a:gd name="T1" fmla="*/ 0 h 1460"/>
                      <a:gd name="T2" fmla="*/ 0 w 361"/>
                      <a:gd name="T3" fmla="*/ 0 h 1460"/>
                      <a:gd name="T4" fmla="*/ 0 w 361"/>
                      <a:gd name="T5" fmla="*/ 0 h 1460"/>
                      <a:gd name="T6" fmla="*/ 0 w 361"/>
                      <a:gd name="T7" fmla="*/ 0 h 1460"/>
                      <a:gd name="T8" fmla="*/ 0 w 361"/>
                      <a:gd name="T9" fmla="*/ 0 h 1460"/>
                      <a:gd name="T10" fmla="*/ 0 w 361"/>
                      <a:gd name="T11" fmla="*/ 0 h 1460"/>
                      <a:gd name="T12" fmla="*/ 0 w 361"/>
                      <a:gd name="T13" fmla="*/ 0 h 1460"/>
                      <a:gd name="T14" fmla="*/ 0 w 361"/>
                      <a:gd name="T15" fmla="*/ 0 h 1460"/>
                      <a:gd name="T16" fmla="*/ 0 w 361"/>
                      <a:gd name="T17" fmla="*/ 0 h 1460"/>
                      <a:gd name="T18" fmla="*/ 0 w 361"/>
                      <a:gd name="T19" fmla="*/ 0 h 1460"/>
                      <a:gd name="T20" fmla="*/ 0 w 361"/>
                      <a:gd name="T21" fmla="*/ 0 h 1460"/>
                      <a:gd name="T22" fmla="*/ 0 w 361"/>
                      <a:gd name="T23" fmla="*/ 0 h 1460"/>
                      <a:gd name="T24" fmla="*/ 0 w 361"/>
                      <a:gd name="T25" fmla="*/ 0 h 1460"/>
                      <a:gd name="T26" fmla="*/ 0 w 361"/>
                      <a:gd name="T27" fmla="*/ 0 h 1460"/>
                      <a:gd name="T28" fmla="*/ 0 w 361"/>
                      <a:gd name="T29" fmla="*/ 0 h 1460"/>
                      <a:gd name="T30" fmla="*/ 0 w 361"/>
                      <a:gd name="T31" fmla="*/ 0 h 1460"/>
                      <a:gd name="T32" fmla="*/ 0 w 361"/>
                      <a:gd name="T33" fmla="*/ 0 h 1460"/>
                      <a:gd name="T34" fmla="*/ 0 w 361"/>
                      <a:gd name="T35" fmla="*/ 0 h 1460"/>
                      <a:gd name="T36" fmla="*/ 0 w 361"/>
                      <a:gd name="T37" fmla="*/ 0 h 1460"/>
                      <a:gd name="T38" fmla="*/ 0 w 361"/>
                      <a:gd name="T39" fmla="*/ 0 h 1460"/>
                      <a:gd name="T40" fmla="*/ 0 w 361"/>
                      <a:gd name="T41" fmla="*/ 0 h 1460"/>
                      <a:gd name="T42" fmla="*/ 0 w 361"/>
                      <a:gd name="T43" fmla="*/ 0 h 1460"/>
                      <a:gd name="T44" fmla="*/ 0 w 361"/>
                      <a:gd name="T45" fmla="*/ 0 h 1460"/>
                      <a:gd name="T46" fmla="*/ 0 w 361"/>
                      <a:gd name="T47" fmla="*/ 0 h 1460"/>
                      <a:gd name="T48" fmla="*/ 0 w 361"/>
                      <a:gd name="T49" fmla="*/ 0 h 1460"/>
                      <a:gd name="T50" fmla="*/ 0 w 361"/>
                      <a:gd name="T51" fmla="*/ 0 h 1460"/>
                      <a:gd name="T52" fmla="*/ 0 w 361"/>
                      <a:gd name="T53" fmla="*/ 0 h 1460"/>
                      <a:gd name="T54" fmla="*/ 0 w 361"/>
                      <a:gd name="T55" fmla="*/ 0 h 1460"/>
                      <a:gd name="T56" fmla="*/ 0 w 361"/>
                      <a:gd name="T57" fmla="*/ 0 h 1460"/>
                      <a:gd name="T58" fmla="*/ 0 w 361"/>
                      <a:gd name="T59" fmla="*/ 0 h 1460"/>
                      <a:gd name="T60" fmla="*/ 0 w 361"/>
                      <a:gd name="T61" fmla="*/ 0 h 1460"/>
                      <a:gd name="T62" fmla="*/ 0 w 361"/>
                      <a:gd name="T63" fmla="*/ 0 h 1460"/>
                      <a:gd name="T64" fmla="*/ 0 w 361"/>
                      <a:gd name="T65" fmla="*/ 0 h 1460"/>
                      <a:gd name="T66" fmla="*/ 0 w 361"/>
                      <a:gd name="T67" fmla="*/ 0 h 1460"/>
                      <a:gd name="T68" fmla="*/ 0 w 361"/>
                      <a:gd name="T69" fmla="*/ 0 h 1460"/>
                      <a:gd name="T70" fmla="*/ 0 w 361"/>
                      <a:gd name="T71" fmla="*/ 0 h 1460"/>
                      <a:gd name="T72" fmla="*/ 0 w 361"/>
                      <a:gd name="T73" fmla="*/ 0 h 1460"/>
                      <a:gd name="T74" fmla="*/ 0 w 361"/>
                      <a:gd name="T75" fmla="*/ 0 h 1460"/>
                      <a:gd name="T76" fmla="*/ 0 w 361"/>
                      <a:gd name="T77" fmla="*/ 0 h 1460"/>
                      <a:gd name="T78" fmla="*/ 0 w 361"/>
                      <a:gd name="T79" fmla="*/ 0 h 1460"/>
                      <a:gd name="T80" fmla="*/ 0 w 361"/>
                      <a:gd name="T81" fmla="*/ 0 h 1460"/>
                      <a:gd name="T82" fmla="*/ 0 w 361"/>
                      <a:gd name="T83" fmla="*/ 0 h 1460"/>
                      <a:gd name="T84" fmla="*/ 0 w 361"/>
                      <a:gd name="T85" fmla="*/ 0 h 1460"/>
                      <a:gd name="T86" fmla="*/ 0 w 361"/>
                      <a:gd name="T87" fmla="*/ 0 h 1460"/>
                      <a:gd name="T88" fmla="*/ 0 w 361"/>
                      <a:gd name="T89" fmla="*/ 0 h 1460"/>
                      <a:gd name="T90" fmla="*/ 0 w 361"/>
                      <a:gd name="T91" fmla="*/ 0 h 1460"/>
                      <a:gd name="T92" fmla="*/ 0 w 361"/>
                      <a:gd name="T93" fmla="*/ 0 h 1460"/>
                      <a:gd name="T94" fmla="*/ 0 w 361"/>
                      <a:gd name="T95" fmla="*/ 0 h 1460"/>
                      <a:gd name="T96" fmla="*/ 0 w 361"/>
                      <a:gd name="T97" fmla="*/ 0 h 1460"/>
                      <a:gd name="T98" fmla="*/ 0 w 361"/>
                      <a:gd name="T99" fmla="*/ 0 h 1460"/>
                      <a:gd name="T100" fmla="*/ 0 w 361"/>
                      <a:gd name="T101" fmla="*/ 0 h 1460"/>
                      <a:gd name="T102" fmla="*/ 0 w 361"/>
                      <a:gd name="T103" fmla="*/ 0 h 1460"/>
                      <a:gd name="T104" fmla="*/ 0 w 361"/>
                      <a:gd name="T105" fmla="*/ 0 h 1460"/>
                      <a:gd name="T106" fmla="*/ 0 w 361"/>
                      <a:gd name="T107" fmla="*/ 0 h 1460"/>
                      <a:gd name="T108" fmla="*/ 0 w 361"/>
                      <a:gd name="T109" fmla="*/ 0 h 1460"/>
                      <a:gd name="T110" fmla="*/ 0 w 361"/>
                      <a:gd name="T111" fmla="*/ 0 h 146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61"/>
                      <a:gd name="T169" fmla="*/ 0 h 1460"/>
                      <a:gd name="T170" fmla="*/ 361 w 361"/>
                      <a:gd name="T171" fmla="*/ 1460 h 146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61" h="1460">
                        <a:moveTo>
                          <a:pt x="355" y="262"/>
                        </a:moveTo>
                        <a:lnTo>
                          <a:pt x="361" y="316"/>
                        </a:lnTo>
                        <a:lnTo>
                          <a:pt x="361" y="605"/>
                        </a:lnTo>
                        <a:lnTo>
                          <a:pt x="335" y="994"/>
                        </a:lnTo>
                        <a:lnTo>
                          <a:pt x="337" y="1241"/>
                        </a:lnTo>
                        <a:lnTo>
                          <a:pt x="350" y="1412"/>
                        </a:lnTo>
                        <a:lnTo>
                          <a:pt x="337" y="1460"/>
                        </a:lnTo>
                        <a:lnTo>
                          <a:pt x="316" y="1449"/>
                        </a:lnTo>
                        <a:lnTo>
                          <a:pt x="194" y="1355"/>
                        </a:lnTo>
                        <a:lnTo>
                          <a:pt x="163" y="1337"/>
                        </a:lnTo>
                        <a:lnTo>
                          <a:pt x="144" y="1310"/>
                        </a:lnTo>
                        <a:lnTo>
                          <a:pt x="113" y="1274"/>
                        </a:lnTo>
                        <a:lnTo>
                          <a:pt x="71" y="1237"/>
                        </a:lnTo>
                        <a:lnTo>
                          <a:pt x="50" y="1187"/>
                        </a:lnTo>
                        <a:lnTo>
                          <a:pt x="0" y="1144"/>
                        </a:lnTo>
                        <a:lnTo>
                          <a:pt x="0" y="1118"/>
                        </a:lnTo>
                        <a:lnTo>
                          <a:pt x="26" y="1084"/>
                        </a:lnTo>
                        <a:lnTo>
                          <a:pt x="37" y="1041"/>
                        </a:lnTo>
                        <a:lnTo>
                          <a:pt x="31" y="1018"/>
                        </a:lnTo>
                        <a:lnTo>
                          <a:pt x="18" y="981"/>
                        </a:lnTo>
                        <a:lnTo>
                          <a:pt x="14" y="954"/>
                        </a:lnTo>
                        <a:lnTo>
                          <a:pt x="33" y="912"/>
                        </a:lnTo>
                        <a:lnTo>
                          <a:pt x="33" y="884"/>
                        </a:lnTo>
                        <a:lnTo>
                          <a:pt x="13" y="829"/>
                        </a:lnTo>
                        <a:lnTo>
                          <a:pt x="13" y="797"/>
                        </a:lnTo>
                        <a:lnTo>
                          <a:pt x="24" y="773"/>
                        </a:lnTo>
                        <a:lnTo>
                          <a:pt x="45" y="744"/>
                        </a:lnTo>
                        <a:lnTo>
                          <a:pt x="44" y="694"/>
                        </a:lnTo>
                        <a:lnTo>
                          <a:pt x="31" y="653"/>
                        </a:lnTo>
                        <a:lnTo>
                          <a:pt x="44" y="605"/>
                        </a:lnTo>
                        <a:lnTo>
                          <a:pt x="56" y="594"/>
                        </a:lnTo>
                        <a:lnTo>
                          <a:pt x="45" y="550"/>
                        </a:lnTo>
                        <a:lnTo>
                          <a:pt x="18" y="503"/>
                        </a:lnTo>
                        <a:lnTo>
                          <a:pt x="13" y="473"/>
                        </a:lnTo>
                        <a:lnTo>
                          <a:pt x="18" y="444"/>
                        </a:lnTo>
                        <a:lnTo>
                          <a:pt x="52" y="418"/>
                        </a:lnTo>
                        <a:lnTo>
                          <a:pt x="50" y="397"/>
                        </a:lnTo>
                        <a:lnTo>
                          <a:pt x="14" y="331"/>
                        </a:lnTo>
                        <a:lnTo>
                          <a:pt x="2" y="279"/>
                        </a:lnTo>
                        <a:lnTo>
                          <a:pt x="13" y="250"/>
                        </a:lnTo>
                        <a:lnTo>
                          <a:pt x="45" y="223"/>
                        </a:lnTo>
                        <a:lnTo>
                          <a:pt x="37" y="200"/>
                        </a:lnTo>
                        <a:lnTo>
                          <a:pt x="14" y="173"/>
                        </a:lnTo>
                        <a:lnTo>
                          <a:pt x="14" y="144"/>
                        </a:lnTo>
                        <a:lnTo>
                          <a:pt x="52" y="124"/>
                        </a:lnTo>
                        <a:lnTo>
                          <a:pt x="68" y="103"/>
                        </a:lnTo>
                        <a:lnTo>
                          <a:pt x="37" y="60"/>
                        </a:lnTo>
                        <a:lnTo>
                          <a:pt x="37" y="37"/>
                        </a:lnTo>
                        <a:lnTo>
                          <a:pt x="74" y="23"/>
                        </a:lnTo>
                        <a:lnTo>
                          <a:pt x="77" y="0"/>
                        </a:lnTo>
                        <a:lnTo>
                          <a:pt x="118" y="60"/>
                        </a:lnTo>
                        <a:lnTo>
                          <a:pt x="169" y="123"/>
                        </a:lnTo>
                        <a:lnTo>
                          <a:pt x="231" y="173"/>
                        </a:lnTo>
                        <a:lnTo>
                          <a:pt x="281" y="213"/>
                        </a:lnTo>
                        <a:lnTo>
                          <a:pt x="335" y="244"/>
                        </a:lnTo>
                        <a:lnTo>
                          <a:pt x="355" y="26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507">
                    <a:extLst>
                      <a:ext uri="{FF2B5EF4-FFF2-40B4-BE49-F238E27FC236}">
                        <a16:creationId xmlns:a16="http://schemas.microsoft.com/office/drawing/2014/main" id="{B982C108-12C3-44FE-BCC4-A27011CDFAA3}"/>
                      </a:ext>
                    </a:extLst>
                  </p:cNvPr>
                  <p:cNvSpPr>
                    <a:spLocks/>
                  </p:cNvSpPr>
                  <p:nvPr/>
                </p:nvSpPr>
                <p:spPr bwMode="auto">
                  <a:xfrm>
                    <a:off x="4024" y="1039"/>
                    <a:ext cx="35" cy="370"/>
                  </a:xfrm>
                  <a:custGeom>
                    <a:avLst/>
                    <a:gdLst>
                      <a:gd name="T0" fmla="*/ 0 w 105"/>
                      <a:gd name="T1" fmla="*/ 0 h 1112"/>
                      <a:gd name="T2" fmla="*/ 0 w 105"/>
                      <a:gd name="T3" fmla="*/ 0 h 1112"/>
                      <a:gd name="T4" fmla="*/ 0 w 105"/>
                      <a:gd name="T5" fmla="*/ 0 h 1112"/>
                      <a:gd name="T6" fmla="*/ 0 w 105"/>
                      <a:gd name="T7" fmla="*/ 0 h 1112"/>
                      <a:gd name="T8" fmla="*/ 0 w 105"/>
                      <a:gd name="T9" fmla="*/ 0 h 1112"/>
                      <a:gd name="T10" fmla="*/ 0 w 105"/>
                      <a:gd name="T11" fmla="*/ 0 h 1112"/>
                      <a:gd name="T12" fmla="*/ 0 w 105"/>
                      <a:gd name="T13" fmla="*/ 0 h 1112"/>
                      <a:gd name="T14" fmla="*/ 0 w 105"/>
                      <a:gd name="T15" fmla="*/ 0 h 1112"/>
                      <a:gd name="T16" fmla="*/ 0 w 105"/>
                      <a:gd name="T17" fmla="*/ 0 h 1112"/>
                      <a:gd name="T18" fmla="*/ 0 w 105"/>
                      <a:gd name="T19" fmla="*/ 0 h 1112"/>
                      <a:gd name="T20" fmla="*/ 0 w 105"/>
                      <a:gd name="T21" fmla="*/ 0 h 1112"/>
                      <a:gd name="T22" fmla="*/ 0 w 105"/>
                      <a:gd name="T23" fmla="*/ 0 h 1112"/>
                      <a:gd name="T24" fmla="*/ 0 w 105"/>
                      <a:gd name="T25" fmla="*/ 0 h 1112"/>
                      <a:gd name="T26" fmla="*/ 0 w 105"/>
                      <a:gd name="T27" fmla="*/ 0 h 1112"/>
                      <a:gd name="T28" fmla="*/ 0 w 105"/>
                      <a:gd name="T29" fmla="*/ 0 h 1112"/>
                      <a:gd name="T30" fmla="*/ 0 w 105"/>
                      <a:gd name="T31" fmla="*/ 0 h 1112"/>
                      <a:gd name="T32" fmla="*/ 0 w 105"/>
                      <a:gd name="T33" fmla="*/ 0 h 1112"/>
                      <a:gd name="T34" fmla="*/ 0 w 105"/>
                      <a:gd name="T35" fmla="*/ 0 h 1112"/>
                      <a:gd name="T36" fmla="*/ 0 w 105"/>
                      <a:gd name="T37" fmla="*/ 0 h 1112"/>
                      <a:gd name="T38" fmla="*/ 0 w 105"/>
                      <a:gd name="T39" fmla="*/ 0 h 1112"/>
                      <a:gd name="T40" fmla="*/ 0 w 105"/>
                      <a:gd name="T41" fmla="*/ 0 h 1112"/>
                      <a:gd name="T42" fmla="*/ 0 w 105"/>
                      <a:gd name="T43" fmla="*/ 0 h 1112"/>
                      <a:gd name="T44" fmla="*/ 0 w 105"/>
                      <a:gd name="T45" fmla="*/ 0 h 1112"/>
                      <a:gd name="T46" fmla="*/ 0 w 105"/>
                      <a:gd name="T47" fmla="*/ 0 h 1112"/>
                      <a:gd name="T48" fmla="*/ 0 w 105"/>
                      <a:gd name="T49" fmla="*/ 0 h 1112"/>
                      <a:gd name="T50" fmla="*/ 0 w 105"/>
                      <a:gd name="T51" fmla="*/ 0 h 1112"/>
                      <a:gd name="T52" fmla="*/ 0 w 105"/>
                      <a:gd name="T53" fmla="*/ 0 h 1112"/>
                      <a:gd name="T54" fmla="*/ 0 w 105"/>
                      <a:gd name="T55" fmla="*/ 0 h 1112"/>
                      <a:gd name="T56" fmla="*/ 0 w 105"/>
                      <a:gd name="T57" fmla="*/ 0 h 1112"/>
                      <a:gd name="T58" fmla="*/ 0 w 105"/>
                      <a:gd name="T59" fmla="*/ 0 h 1112"/>
                      <a:gd name="T60" fmla="*/ 0 w 105"/>
                      <a:gd name="T61" fmla="*/ 0 h 1112"/>
                      <a:gd name="T62" fmla="*/ 0 w 105"/>
                      <a:gd name="T63" fmla="*/ 0 h 1112"/>
                      <a:gd name="T64" fmla="*/ 0 w 105"/>
                      <a:gd name="T65" fmla="*/ 0 h 1112"/>
                      <a:gd name="T66" fmla="*/ 0 w 105"/>
                      <a:gd name="T67" fmla="*/ 0 h 1112"/>
                      <a:gd name="T68" fmla="*/ 0 w 105"/>
                      <a:gd name="T69" fmla="*/ 0 h 1112"/>
                      <a:gd name="T70" fmla="*/ 0 w 105"/>
                      <a:gd name="T71" fmla="*/ 0 h 1112"/>
                      <a:gd name="T72" fmla="*/ 0 w 105"/>
                      <a:gd name="T73" fmla="*/ 0 h 1112"/>
                      <a:gd name="T74" fmla="*/ 0 w 105"/>
                      <a:gd name="T75" fmla="*/ 0 h 1112"/>
                      <a:gd name="T76" fmla="*/ 0 w 105"/>
                      <a:gd name="T77" fmla="*/ 0 h 1112"/>
                      <a:gd name="T78" fmla="*/ 0 w 105"/>
                      <a:gd name="T79" fmla="*/ 0 h 1112"/>
                      <a:gd name="T80" fmla="*/ 0 w 105"/>
                      <a:gd name="T81" fmla="*/ 0 h 1112"/>
                      <a:gd name="T82" fmla="*/ 0 w 105"/>
                      <a:gd name="T83" fmla="*/ 0 h 1112"/>
                      <a:gd name="T84" fmla="*/ 0 w 105"/>
                      <a:gd name="T85" fmla="*/ 0 h 1112"/>
                      <a:gd name="T86" fmla="*/ 0 w 105"/>
                      <a:gd name="T87" fmla="*/ 0 h 1112"/>
                      <a:gd name="T88" fmla="*/ 0 w 105"/>
                      <a:gd name="T89" fmla="*/ 0 h 1112"/>
                      <a:gd name="T90" fmla="*/ 0 w 105"/>
                      <a:gd name="T91" fmla="*/ 0 h 1112"/>
                      <a:gd name="T92" fmla="*/ 0 w 105"/>
                      <a:gd name="T93" fmla="*/ 0 h 1112"/>
                      <a:gd name="T94" fmla="*/ 0 w 105"/>
                      <a:gd name="T95" fmla="*/ 0 h 1112"/>
                      <a:gd name="T96" fmla="*/ 0 w 105"/>
                      <a:gd name="T97" fmla="*/ 0 h 111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5"/>
                      <a:gd name="T148" fmla="*/ 0 h 1112"/>
                      <a:gd name="T149" fmla="*/ 105 w 105"/>
                      <a:gd name="T150" fmla="*/ 1112 h 111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5" h="1112">
                        <a:moveTo>
                          <a:pt x="52" y="0"/>
                        </a:moveTo>
                        <a:lnTo>
                          <a:pt x="71" y="37"/>
                        </a:lnTo>
                        <a:lnTo>
                          <a:pt x="88" y="61"/>
                        </a:lnTo>
                        <a:lnTo>
                          <a:pt x="105" y="77"/>
                        </a:lnTo>
                        <a:lnTo>
                          <a:pt x="100" y="95"/>
                        </a:lnTo>
                        <a:lnTo>
                          <a:pt x="84" y="108"/>
                        </a:lnTo>
                        <a:lnTo>
                          <a:pt x="58" y="114"/>
                        </a:lnTo>
                        <a:lnTo>
                          <a:pt x="39" y="130"/>
                        </a:lnTo>
                        <a:lnTo>
                          <a:pt x="44" y="150"/>
                        </a:lnTo>
                        <a:lnTo>
                          <a:pt x="57" y="161"/>
                        </a:lnTo>
                        <a:lnTo>
                          <a:pt x="78" y="187"/>
                        </a:lnTo>
                        <a:lnTo>
                          <a:pt x="78" y="201"/>
                        </a:lnTo>
                        <a:lnTo>
                          <a:pt x="71" y="214"/>
                        </a:lnTo>
                        <a:lnTo>
                          <a:pt x="52" y="227"/>
                        </a:lnTo>
                        <a:lnTo>
                          <a:pt x="34" y="239"/>
                        </a:lnTo>
                        <a:lnTo>
                          <a:pt x="31" y="258"/>
                        </a:lnTo>
                        <a:lnTo>
                          <a:pt x="37" y="277"/>
                        </a:lnTo>
                        <a:lnTo>
                          <a:pt x="52" y="314"/>
                        </a:lnTo>
                        <a:lnTo>
                          <a:pt x="65" y="343"/>
                        </a:lnTo>
                        <a:lnTo>
                          <a:pt x="78" y="364"/>
                        </a:lnTo>
                        <a:lnTo>
                          <a:pt x="78" y="387"/>
                        </a:lnTo>
                        <a:lnTo>
                          <a:pt x="71" y="408"/>
                        </a:lnTo>
                        <a:lnTo>
                          <a:pt x="52" y="427"/>
                        </a:lnTo>
                        <a:lnTo>
                          <a:pt x="39" y="445"/>
                        </a:lnTo>
                        <a:lnTo>
                          <a:pt x="44" y="476"/>
                        </a:lnTo>
                        <a:lnTo>
                          <a:pt x="75" y="524"/>
                        </a:lnTo>
                        <a:lnTo>
                          <a:pt x="88" y="550"/>
                        </a:lnTo>
                        <a:lnTo>
                          <a:pt x="89" y="574"/>
                        </a:lnTo>
                        <a:lnTo>
                          <a:pt x="78" y="593"/>
                        </a:lnTo>
                        <a:lnTo>
                          <a:pt x="63" y="611"/>
                        </a:lnTo>
                        <a:lnTo>
                          <a:pt x="58" y="637"/>
                        </a:lnTo>
                        <a:lnTo>
                          <a:pt x="68" y="668"/>
                        </a:lnTo>
                        <a:lnTo>
                          <a:pt x="81" y="701"/>
                        </a:lnTo>
                        <a:lnTo>
                          <a:pt x="88" y="724"/>
                        </a:lnTo>
                        <a:lnTo>
                          <a:pt x="81" y="739"/>
                        </a:lnTo>
                        <a:lnTo>
                          <a:pt x="65" y="756"/>
                        </a:lnTo>
                        <a:lnTo>
                          <a:pt x="44" y="774"/>
                        </a:lnTo>
                        <a:lnTo>
                          <a:pt x="34" y="793"/>
                        </a:lnTo>
                        <a:lnTo>
                          <a:pt x="44" y="826"/>
                        </a:lnTo>
                        <a:lnTo>
                          <a:pt x="65" y="861"/>
                        </a:lnTo>
                        <a:lnTo>
                          <a:pt x="75" y="887"/>
                        </a:lnTo>
                        <a:lnTo>
                          <a:pt x="78" y="908"/>
                        </a:lnTo>
                        <a:lnTo>
                          <a:pt x="71" y="918"/>
                        </a:lnTo>
                        <a:lnTo>
                          <a:pt x="50" y="918"/>
                        </a:lnTo>
                        <a:lnTo>
                          <a:pt x="44" y="964"/>
                        </a:lnTo>
                        <a:lnTo>
                          <a:pt x="57" y="993"/>
                        </a:lnTo>
                        <a:lnTo>
                          <a:pt x="68" y="1014"/>
                        </a:lnTo>
                        <a:lnTo>
                          <a:pt x="71" y="1032"/>
                        </a:lnTo>
                        <a:lnTo>
                          <a:pt x="71" y="1050"/>
                        </a:lnTo>
                        <a:lnTo>
                          <a:pt x="50" y="1076"/>
                        </a:lnTo>
                        <a:lnTo>
                          <a:pt x="21" y="1112"/>
                        </a:lnTo>
                        <a:lnTo>
                          <a:pt x="2" y="1100"/>
                        </a:lnTo>
                        <a:lnTo>
                          <a:pt x="8" y="1071"/>
                        </a:lnTo>
                        <a:lnTo>
                          <a:pt x="37" y="1024"/>
                        </a:lnTo>
                        <a:lnTo>
                          <a:pt x="34" y="995"/>
                        </a:lnTo>
                        <a:lnTo>
                          <a:pt x="21" y="961"/>
                        </a:lnTo>
                        <a:lnTo>
                          <a:pt x="13" y="932"/>
                        </a:lnTo>
                        <a:lnTo>
                          <a:pt x="25" y="908"/>
                        </a:lnTo>
                        <a:lnTo>
                          <a:pt x="37" y="900"/>
                        </a:lnTo>
                        <a:lnTo>
                          <a:pt x="39" y="881"/>
                        </a:lnTo>
                        <a:lnTo>
                          <a:pt x="25" y="845"/>
                        </a:lnTo>
                        <a:lnTo>
                          <a:pt x="8" y="814"/>
                        </a:lnTo>
                        <a:lnTo>
                          <a:pt x="0" y="782"/>
                        </a:lnTo>
                        <a:lnTo>
                          <a:pt x="8" y="745"/>
                        </a:lnTo>
                        <a:lnTo>
                          <a:pt x="37" y="731"/>
                        </a:lnTo>
                        <a:lnTo>
                          <a:pt x="46" y="714"/>
                        </a:lnTo>
                        <a:lnTo>
                          <a:pt x="44" y="689"/>
                        </a:lnTo>
                        <a:lnTo>
                          <a:pt x="37" y="664"/>
                        </a:lnTo>
                        <a:lnTo>
                          <a:pt x="27" y="631"/>
                        </a:lnTo>
                        <a:lnTo>
                          <a:pt x="27" y="606"/>
                        </a:lnTo>
                        <a:lnTo>
                          <a:pt x="39" y="589"/>
                        </a:lnTo>
                        <a:lnTo>
                          <a:pt x="57" y="568"/>
                        </a:lnTo>
                        <a:lnTo>
                          <a:pt x="57" y="556"/>
                        </a:lnTo>
                        <a:lnTo>
                          <a:pt x="44" y="526"/>
                        </a:lnTo>
                        <a:lnTo>
                          <a:pt x="18" y="489"/>
                        </a:lnTo>
                        <a:lnTo>
                          <a:pt x="8" y="461"/>
                        </a:lnTo>
                        <a:lnTo>
                          <a:pt x="8" y="439"/>
                        </a:lnTo>
                        <a:lnTo>
                          <a:pt x="15" y="418"/>
                        </a:lnTo>
                        <a:lnTo>
                          <a:pt x="31" y="401"/>
                        </a:lnTo>
                        <a:lnTo>
                          <a:pt x="46" y="382"/>
                        </a:lnTo>
                        <a:lnTo>
                          <a:pt x="46" y="368"/>
                        </a:lnTo>
                        <a:lnTo>
                          <a:pt x="13" y="300"/>
                        </a:lnTo>
                        <a:lnTo>
                          <a:pt x="6" y="274"/>
                        </a:lnTo>
                        <a:lnTo>
                          <a:pt x="0" y="251"/>
                        </a:lnTo>
                        <a:lnTo>
                          <a:pt x="13" y="230"/>
                        </a:lnTo>
                        <a:lnTo>
                          <a:pt x="27" y="214"/>
                        </a:lnTo>
                        <a:lnTo>
                          <a:pt x="39" y="201"/>
                        </a:lnTo>
                        <a:lnTo>
                          <a:pt x="39" y="189"/>
                        </a:lnTo>
                        <a:lnTo>
                          <a:pt x="27" y="170"/>
                        </a:lnTo>
                        <a:lnTo>
                          <a:pt x="8" y="150"/>
                        </a:lnTo>
                        <a:lnTo>
                          <a:pt x="8" y="130"/>
                        </a:lnTo>
                        <a:lnTo>
                          <a:pt x="21" y="111"/>
                        </a:lnTo>
                        <a:lnTo>
                          <a:pt x="39" y="95"/>
                        </a:lnTo>
                        <a:lnTo>
                          <a:pt x="57" y="87"/>
                        </a:lnTo>
                        <a:lnTo>
                          <a:pt x="65" y="74"/>
                        </a:lnTo>
                        <a:lnTo>
                          <a:pt x="58" y="58"/>
                        </a:lnTo>
                        <a:lnTo>
                          <a:pt x="46" y="39"/>
                        </a:lnTo>
                        <a:lnTo>
                          <a:pt x="39" y="20"/>
                        </a:ln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508">
                    <a:extLst>
                      <a:ext uri="{FF2B5EF4-FFF2-40B4-BE49-F238E27FC236}">
                        <a16:creationId xmlns:a16="http://schemas.microsoft.com/office/drawing/2014/main" id="{384E3F39-8984-4038-A7A0-E805BE0F4EA2}"/>
                      </a:ext>
                    </a:extLst>
                  </p:cNvPr>
                  <p:cNvSpPr>
                    <a:spLocks/>
                  </p:cNvSpPr>
                  <p:nvPr/>
                </p:nvSpPr>
                <p:spPr bwMode="auto">
                  <a:xfrm>
                    <a:off x="4118" y="1129"/>
                    <a:ext cx="32" cy="300"/>
                  </a:xfrm>
                  <a:custGeom>
                    <a:avLst/>
                    <a:gdLst>
                      <a:gd name="T0" fmla="*/ 0 w 97"/>
                      <a:gd name="T1" fmla="*/ 0 h 900"/>
                      <a:gd name="T2" fmla="*/ 0 w 97"/>
                      <a:gd name="T3" fmla="*/ 0 h 900"/>
                      <a:gd name="T4" fmla="*/ 0 w 97"/>
                      <a:gd name="T5" fmla="*/ 0 h 900"/>
                      <a:gd name="T6" fmla="*/ 0 w 97"/>
                      <a:gd name="T7" fmla="*/ 0 h 900"/>
                      <a:gd name="T8" fmla="*/ 0 w 97"/>
                      <a:gd name="T9" fmla="*/ 0 h 900"/>
                      <a:gd name="T10" fmla="*/ 0 w 97"/>
                      <a:gd name="T11" fmla="*/ 0 h 900"/>
                      <a:gd name="T12" fmla="*/ 0 w 97"/>
                      <a:gd name="T13" fmla="*/ 0 h 900"/>
                      <a:gd name="T14" fmla="*/ 0 w 97"/>
                      <a:gd name="T15" fmla="*/ 0 h 900"/>
                      <a:gd name="T16" fmla="*/ 0 w 97"/>
                      <a:gd name="T17" fmla="*/ 0 h 900"/>
                      <a:gd name="T18" fmla="*/ 0 w 97"/>
                      <a:gd name="T19" fmla="*/ 0 h 900"/>
                      <a:gd name="T20" fmla="*/ 0 w 97"/>
                      <a:gd name="T21" fmla="*/ 0 h 900"/>
                      <a:gd name="T22" fmla="*/ 0 w 97"/>
                      <a:gd name="T23" fmla="*/ 0 h 900"/>
                      <a:gd name="T24" fmla="*/ 0 w 97"/>
                      <a:gd name="T25" fmla="*/ 0 h 900"/>
                      <a:gd name="T26" fmla="*/ 0 w 97"/>
                      <a:gd name="T27" fmla="*/ 0 h 900"/>
                      <a:gd name="T28" fmla="*/ 0 w 97"/>
                      <a:gd name="T29" fmla="*/ 0 h 900"/>
                      <a:gd name="T30" fmla="*/ 0 w 97"/>
                      <a:gd name="T31" fmla="*/ 0 h 900"/>
                      <a:gd name="T32" fmla="*/ 0 w 97"/>
                      <a:gd name="T33" fmla="*/ 0 h 900"/>
                      <a:gd name="T34" fmla="*/ 0 w 97"/>
                      <a:gd name="T35" fmla="*/ 0 h 900"/>
                      <a:gd name="T36" fmla="*/ 0 w 97"/>
                      <a:gd name="T37" fmla="*/ 0 h 900"/>
                      <a:gd name="T38" fmla="*/ 0 w 97"/>
                      <a:gd name="T39" fmla="*/ 0 h 900"/>
                      <a:gd name="T40" fmla="*/ 0 w 97"/>
                      <a:gd name="T41" fmla="*/ 0 h 900"/>
                      <a:gd name="T42" fmla="*/ 0 w 97"/>
                      <a:gd name="T43" fmla="*/ 0 h 900"/>
                      <a:gd name="T44" fmla="*/ 0 w 97"/>
                      <a:gd name="T45" fmla="*/ 0 h 900"/>
                      <a:gd name="T46" fmla="*/ 0 w 97"/>
                      <a:gd name="T47" fmla="*/ 0 h 900"/>
                      <a:gd name="T48" fmla="*/ 0 w 97"/>
                      <a:gd name="T49" fmla="*/ 0 h 900"/>
                      <a:gd name="T50" fmla="*/ 0 w 97"/>
                      <a:gd name="T51" fmla="*/ 0 h 900"/>
                      <a:gd name="T52" fmla="*/ 0 w 97"/>
                      <a:gd name="T53" fmla="*/ 0 h 900"/>
                      <a:gd name="T54" fmla="*/ 0 w 97"/>
                      <a:gd name="T55" fmla="*/ 0 h 900"/>
                      <a:gd name="T56" fmla="*/ 0 w 97"/>
                      <a:gd name="T57" fmla="*/ 0 h 900"/>
                      <a:gd name="T58" fmla="*/ 0 w 97"/>
                      <a:gd name="T59" fmla="*/ 0 h 900"/>
                      <a:gd name="T60" fmla="*/ 0 w 97"/>
                      <a:gd name="T61" fmla="*/ 0 h 900"/>
                      <a:gd name="T62" fmla="*/ 0 w 97"/>
                      <a:gd name="T63" fmla="*/ 0 h 900"/>
                      <a:gd name="T64" fmla="*/ 0 w 97"/>
                      <a:gd name="T65" fmla="*/ 0 h 900"/>
                      <a:gd name="T66" fmla="*/ 0 w 97"/>
                      <a:gd name="T67" fmla="*/ 0 h 9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7"/>
                      <a:gd name="T103" fmla="*/ 0 h 900"/>
                      <a:gd name="T104" fmla="*/ 97 w 97"/>
                      <a:gd name="T105" fmla="*/ 900 h 90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7" h="900">
                        <a:moveTo>
                          <a:pt x="74" y="0"/>
                        </a:moveTo>
                        <a:lnTo>
                          <a:pt x="87" y="24"/>
                        </a:lnTo>
                        <a:lnTo>
                          <a:pt x="97" y="68"/>
                        </a:lnTo>
                        <a:lnTo>
                          <a:pt x="92" y="87"/>
                        </a:lnTo>
                        <a:lnTo>
                          <a:pt x="66" y="100"/>
                        </a:lnTo>
                        <a:lnTo>
                          <a:pt x="50" y="112"/>
                        </a:lnTo>
                        <a:lnTo>
                          <a:pt x="50" y="147"/>
                        </a:lnTo>
                        <a:lnTo>
                          <a:pt x="62" y="181"/>
                        </a:lnTo>
                        <a:lnTo>
                          <a:pt x="79" y="204"/>
                        </a:lnTo>
                        <a:lnTo>
                          <a:pt x="81" y="247"/>
                        </a:lnTo>
                        <a:lnTo>
                          <a:pt x="72" y="262"/>
                        </a:lnTo>
                        <a:lnTo>
                          <a:pt x="56" y="281"/>
                        </a:lnTo>
                        <a:lnTo>
                          <a:pt x="53" y="310"/>
                        </a:lnTo>
                        <a:lnTo>
                          <a:pt x="62" y="337"/>
                        </a:lnTo>
                        <a:lnTo>
                          <a:pt x="74" y="360"/>
                        </a:lnTo>
                        <a:lnTo>
                          <a:pt x="81" y="397"/>
                        </a:lnTo>
                        <a:lnTo>
                          <a:pt x="81" y="418"/>
                        </a:lnTo>
                        <a:lnTo>
                          <a:pt x="68" y="442"/>
                        </a:lnTo>
                        <a:lnTo>
                          <a:pt x="47" y="462"/>
                        </a:lnTo>
                        <a:lnTo>
                          <a:pt x="47" y="481"/>
                        </a:lnTo>
                        <a:lnTo>
                          <a:pt x="53" y="537"/>
                        </a:lnTo>
                        <a:lnTo>
                          <a:pt x="74" y="560"/>
                        </a:lnTo>
                        <a:lnTo>
                          <a:pt x="87" y="584"/>
                        </a:lnTo>
                        <a:lnTo>
                          <a:pt x="81" y="612"/>
                        </a:lnTo>
                        <a:lnTo>
                          <a:pt x="50" y="631"/>
                        </a:lnTo>
                        <a:lnTo>
                          <a:pt x="35" y="650"/>
                        </a:lnTo>
                        <a:lnTo>
                          <a:pt x="31" y="684"/>
                        </a:lnTo>
                        <a:lnTo>
                          <a:pt x="47" y="729"/>
                        </a:lnTo>
                        <a:lnTo>
                          <a:pt x="60" y="773"/>
                        </a:lnTo>
                        <a:lnTo>
                          <a:pt x="60" y="797"/>
                        </a:lnTo>
                        <a:lnTo>
                          <a:pt x="53" y="831"/>
                        </a:lnTo>
                        <a:lnTo>
                          <a:pt x="35" y="837"/>
                        </a:lnTo>
                        <a:lnTo>
                          <a:pt x="23" y="862"/>
                        </a:lnTo>
                        <a:lnTo>
                          <a:pt x="23" y="891"/>
                        </a:lnTo>
                        <a:lnTo>
                          <a:pt x="0" y="900"/>
                        </a:lnTo>
                        <a:lnTo>
                          <a:pt x="10" y="868"/>
                        </a:lnTo>
                        <a:lnTo>
                          <a:pt x="29" y="831"/>
                        </a:lnTo>
                        <a:lnTo>
                          <a:pt x="35" y="805"/>
                        </a:lnTo>
                        <a:lnTo>
                          <a:pt x="35" y="755"/>
                        </a:lnTo>
                        <a:lnTo>
                          <a:pt x="23" y="712"/>
                        </a:lnTo>
                        <a:lnTo>
                          <a:pt x="18" y="679"/>
                        </a:lnTo>
                        <a:lnTo>
                          <a:pt x="16" y="644"/>
                        </a:lnTo>
                        <a:lnTo>
                          <a:pt x="37" y="616"/>
                        </a:lnTo>
                        <a:lnTo>
                          <a:pt x="50" y="597"/>
                        </a:lnTo>
                        <a:lnTo>
                          <a:pt x="42" y="560"/>
                        </a:lnTo>
                        <a:lnTo>
                          <a:pt x="23" y="531"/>
                        </a:lnTo>
                        <a:lnTo>
                          <a:pt x="18" y="505"/>
                        </a:lnTo>
                        <a:lnTo>
                          <a:pt x="16" y="468"/>
                        </a:lnTo>
                        <a:lnTo>
                          <a:pt x="24" y="444"/>
                        </a:lnTo>
                        <a:lnTo>
                          <a:pt x="42" y="418"/>
                        </a:lnTo>
                        <a:lnTo>
                          <a:pt x="53" y="400"/>
                        </a:lnTo>
                        <a:lnTo>
                          <a:pt x="53" y="381"/>
                        </a:lnTo>
                        <a:lnTo>
                          <a:pt x="42" y="360"/>
                        </a:lnTo>
                        <a:lnTo>
                          <a:pt x="29" y="318"/>
                        </a:lnTo>
                        <a:lnTo>
                          <a:pt x="29" y="292"/>
                        </a:lnTo>
                        <a:lnTo>
                          <a:pt x="35" y="266"/>
                        </a:lnTo>
                        <a:lnTo>
                          <a:pt x="47" y="247"/>
                        </a:lnTo>
                        <a:lnTo>
                          <a:pt x="50" y="229"/>
                        </a:lnTo>
                        <a:lnTo>
                          <a:pt x="47" y="205"/>
                        </a:lnTo>
                        <a:lnTo>
                          <a:pt x="31" y="173"/>
                        </a:lnTo>
                        <a:lnTo>
                          <a:pt x="23" y="150"/>
                        </a:lnTo>
                        <a:lnTo>
                          <a:pt x="24" y="110"/>
                        </a:lnTo>
                        <a:lnTo>
                          <a:pt x="37" y="94"/>
                        </a:lnTo>
                        <a:lnTo>
                          <a:pt x="53" y="68"/>
                        </a:lnTo>
                        <a:lnTo>
                          <a:pt x="62" y="47"/>
                        </a:lnTo>
                        <a:lnTo>
                          <a:pt x="56" y="29"/>
                        </a:lnTo>
                        <a:lnTo>
                          <a:pt x="60" y="10"/>
                        </a:lnTo>
                        <a:lnTo>
                          <a:pt x="7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509">
                    <a:extLst>
                      <a:ext uri="{FF2B5EF4-FFF2-40B4-BE49-F238E27FC236}">
                        <a16:creationId xmlns:a16="http://schemas.microsoft.com/office/drawing/2014/main" id="{6C891278-F99C-4CC3-9BC7-2E644C25A371}"/>
                      </a:ext>
                    </a:extLst>
                  </p:cNvPr>
                  <p:cNvSpPr>
                    <a:spLocks/>
                  </p:cNvSpPr>
                  <p:nvPr/>
                </p:nvSpPr>
                <p:spPr bwMode="auto">
                  <a:xfrm>
                    <a:off x="4065" y="1093"/>
                    <a:ext cx="75" cy="65"/>
                  </a:xfrm>
                  <a:custGeom>
                    <a:avLst/>
                    <a:gdLst>
                      <a:gd name="T0" fmla="*/ 0 w 225"/>
                      <a:gd name="T1" fmla="*/ 0 h 193"/>
                      <a:gd name="T2" fmla="*/ 0 w 225"/>
                      <a:gd name="T3" fmla="*/ 0 h 193"/>
                      <a:gd name="T4" fmla="*/ 0 w 225"/>
                      <a:gd name="T5" fmla="*/ 0 h 193"/>
                      <a:gd name="T6" fmla="*/ 0 w 225"/>
                      <a:gd name="T7" fmla="*/ 0 h 193"/>
                      <a:gd name="T8" fmla="*/ 0 w 225"/>
                      <a:gd name="T9" fmla="*/ 0 h 193"/>
                      <a:gd name="T10" fmla="*/ 0 w 225"/>
                      <a:gd name="T11" fmla="*/ 0 h 193"/>
                      <a:gd name="T12" fmla="*/ 0 w 225"/>
                      <a:gd name="T13" fmla="*/ 0 h 193"/>
                      <a:gd name="T14" fmla="*/ 0 w 225"/>
                      <a:gd name="T15" fmla="*/ 0 h 193"/>
                      <a:gd name="T16" fmla="*/ 0 w 225"/>
                      <a:gd name="T17" fmla="*/ 0 h 1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5"/>
                      <a:gd name="T28" fmla="*/ 0 h 193"/>
                      <a:gd name="T29" fmla="*/ 225 w 225"/>
                      <a:gd name="T30" fmla="*/ 193 h 19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5" h="193">
                        <a:moveTo>
                          <a:pt x="225" y="156"/>
                        </a:moveTo>
                        <a:lnTo>
                          <a:pt x="156" y="100"/>
                        </a:lnTo>
                        <a:lnTo>
                          <a:pt x="99" y="50"/>
                        </a:lnTo>
                        <a:lnTo>
                          <a:pt x="48" y="0"/>
                        </a:lnTo>
                        <a:lnTo>
                          <a:pt x="0" y="0"/>
                        </a:lnTo>
                        <a:lnTo>
                          <a:pt x="112" y="81"/>
                        </a:lnTo>
                        <a:lnTo>
                          <a:pt x="166" y="130"/>
                        </a:lnTo>
                        <a:lnTo>
                          <a:pt x="212" y="193"/>
                        </a:lnTo>
                        <a:lnTo>
                          <a:pt x="225"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510">
                    <a:extLst>
                      <a:ext uri="{FF2B5EF4-FFF2-40B4-BE49-F238E27FC236}">
                        <a16:creationId xmlns:a16="http://schemas.microsoft.com/office/drawing/2014/main" id="{3B08FA55-1A17-4049-9171-E6FF53B01A39}"/>
                      </a:ext>
                    </a:extLst>
                  </p:cNvPr>
                  <p:cNvSpPr>
                    <a:spLocks/>
                  </p:cNvSpPr>
                  <p:nvPr/>
                </p:nvSpPr>
                <p:spPr bwMode="auto">
                  <a:xfrm>
                    <a:off x="4065" y="1130"/>
                    <a:ext cx="65" cy="53"/>
                  </a:xfrm>
                  <a:custGeom>
                    <a:avLst/>
                    <a:gdLst>
                      <a:gd name="T0" fmla="*/ 0 w 195"/>
                      <a:gd name="T1" fmla="*/ 0 h 159"/>
                      <a:gd name="T2" fmla="*/ 0 w 195"/>
                      <a:gd name="T3" fmla="*/ 0 h 159"/>
                      <a:gd name="T4" fmla="*/ 0 w 195"/>
                      <a:gd name="T5" fmla="*/ 0 h 159"/>
                      <a:gd name="T6" fmla="*/ 0 w 195"/>
                      <a:gd name="T7" fmla="*/ 0 h 159"/>
                      <a:gd name="T8" fmla="*/ 0 w 195"/>
                      <a:gd name="T9" fmla="*/ 0 h 159"/>
                      <a:gd name="T10" fmla="*/ 0 w 195"/>
                      <a:gd name="T11" fmla="*/ 0 h 159"/>
                      <a:gd name="T12" fmla="*/ 0 w 195"/>
                      <a:gd name="T13" fmla="*/ 0 h 159"/>
                      <a:gd name="T14" fmla="*/ 0 w 195"/>
                      <a:gd name="T15" fmla="*/ 0 h 159"/>
                      <a:gd name="T16" fmla="*/ 0 w 195"/>
                      <a:gd name="T17" fmla="*/ 0 h 159"/>
                      <a:gd name="T18" fmla="*/ 0 w 195"/>
                      <a:gd name="T19" fmla="*/ 0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5"/>
                      <a:gd name="T31" fmla="*/ 0 h 159"/>
                      <a:gd name="T32" fmla="*/ 195 w 195"/>
                      <a:gd name="T33" fmla="*/ 159 h 1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5" h="159">
                        <a:moveTo>
                          <a:pt x="195" y="100"/>
                        </a:moveTo>
                        <a:lnTo>
                          <a:pt x="144" y="82"/>
                        </a:lnTo>
                        <a:lnTo>
                          <a:pt x="107" y="50"/>
                        </a:lnTo>
                        <a:lnTo>
                          <a:pt x="39" y="0"/>
                        </a:lnTo>
                        <a:lnTo>
                          <a:pt x="0" y="0"/>
                        </a:lnTo>
                        <a:lnTo>
                          <a:pt x="89" y="50"/>
                        </a:lnTo>
                        <a:lnTo>
                          <a:pt x="122" y="84"/>
                        </a:lnTo>
                        <a:lnTo>
                          <a:pt x="195" y="159"/>
                        </a:lnTo>
                        <a:lnTo>
                          <a:pt x="191" y="113"/>
                        </a:lnTo>
                        <a:lnTo>
                          <a:pt x="195"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511">
                    <a:extLst>
                      <a:ext uri="{FF2B5EF4-FFF2-40B4-BE49-F238E27FC236}">
                        <a16:creationId xmlns:a16="http://schemas.microsoft.com/office/drawing/2014/main" id="{1CC77ED4-6ED9-4A58-B5B5-77AA19BD80EE}"/>
                      </a:ext>
                    </a:extLst>
                  </p:cNvPr>
                  <p:cNvSpPr>
                    <a:spLocks/>
                  </p:cNvSpPr>
                  <p:nvPr/>
                </p:nvSpPr>
                <p:spPr bwMode="auto">
                  <a:xfrm>
                    <a:off x="4055" y="1161"/>
                    <a:ext cx="76" cy="83"/>
                  </a:xfrm>
                  <a:custGeom>
                    <a:avLst/>
                    <a:gdLst>
                      <a:gd name="T0" fmla="*/ 0 w 229"/>
                      <a:gd name="T1" fmla="*/ 0 h 247"/>
                      <a:gd name="T2" fmla="*/ 0 w 229"/>
                      <a:gd name="T3" fmla="*/ 0 h 247"/>
                      <a:gd name="T4" fmla="*/ 0 w 229"/>
                      <a:gd name="T5" fmla="*/ 0 h 247"/>
                      <a:gd name="T6" fmla="*/ 0 w 229"/>
                      <a:gd name="T7" fmla="*/ 0 h 247"/>
                      <a:gd name="T8" fmla="*/ 0 w 229"/>
                      <a:gd name="T9" fmla="*/ 0 h 247"/>
                      <a:gd name="T10" fmla="*/ 0 w 229"/>
                      <a:gd name="T11" fmla="*/ 0 h 247"/>
                      <a:gd name="T12" fmla="*/ 0 w 229"/>
                      <a:gd name="T13" fmla="*/ 0 h 247"/>
                      <a:gd name="T14" fmla="*/ 0 w 229"/>
                      <a:gd name="T15" fmla="*/ 0 h 247"/>
                      <a:gd name="T16" fmla="*/ 0 w 229"/>
                      <a:gd name="T17" fmla="*/ 0 h 247"/>
                      <a:gd name="T18" fmla="*/ 0 w 229"/>
                      <a:gd name="T19" fmla="*/ 0 h 247"/>
                      <a:gd name="T20" fmla="*/ 0 w 229"/>
                      <a:gd name="T21" fmla="*/ 0 h 247"/>
                      <a:gd name="T22" fmla="*/ 0 w 229"/>
                      <a:gd name="T23" fmla="*/ 0 h 247"/>
                      <a:gd name="T24" fmla="*/ 0 w 229"/>
                      <a:gd name="T25" fmla="*/ 0 h 247"/>
                      <a:gd name="T26" fmla="*/ 0 w 229"/>
                      <a:gd name="T27" fmla="*/ 0 h 2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9"/>
                      <a:gd name="T43" fmla="*/ 0 h 247"/>
                      <a:gd name="T44" fmla="*/ 229 w 229"/>
                      <a:gd name="T45" fmla="*/ 247 h 24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9" h="247">
                        <a:moveTo>
                          <a:pt x="225" y="184"/>
                        </a:moveTo>
                        <a:lnTo>
                          <a:pt x="162" y="128"/>
                        </a:lnTo>
                        <a:lnTo>
                          <a:pt x="137" y="90"/>
                        </a:lnTo>
                        <a:lnTo>
                          <a:pt x="87" y="53"/>
                        </a:lnTo>
                        <a:lnTo>
                          <a:pt x="43" y="19"/>
                        </a:lnTo>
                        <a:lnTo>
                          <a:pt x="12" y="0"/>
                        </a:lnTo>
                        <a:lnTo>
                          <a:pt x="0" y="0"/>
                        </a:lnTo>
                        <a:lnTo>
                          <a:pt x="0" y="19"/>
                        </a:lnTo>
                        <a:lnTo>
                          <a:pt x="37" y="45"/>
                        </a:lnTo>
                        <a:lnTo>
                          <a:pt x="106" y="88"/>
                        </a:lnTo>
                        <a:lnTo>
                          <a:pt x="156" y="139"/>
                        </a:lnTo>
                        <a:lnTo>
                          <a:pt x="191" y="195"/>
                        </a:lnTo>
                        <a:lnTo>
                          <a:pt x="229" y="247"/>
                        </a:lnTo>
                        <a:lnTo>
                          <a:pt x="225" y="1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 name="Freeform 512">
                    <a:extLst>
                      <a:ext uri="{FF2B5EF4-FFF2-40B4-BE49-F238E27FC236}">
                        <a16:creationId xmlns:a16="http://schemas.microsoft.com/office/drawing/2014/main" id="{9BA098FB-C8B4-46EC-A60F-C9BA6406600A}"/>
                      </a:ext>
                    </a:extLst>
                  </p:cNvPr>
                  <p:cNvSpPr>
                    <a:spLocks/>
                  </p:cNvSpPr>
                  <p:nvPr/>
                </p:nvSpPr>
                <p:spPr bwMode="auto">
                  <a:xfrm>
                    <a:off x="4062" y="1229"/>
                    <a:ext cx="60" cy="48"/>
                  </a:xfrm>
                  <a:custGeom>
                    <a:avLst/>
                    <a:gdLst>
                      <a:gd name="T0" fmla="*/ 0 w 178"/>
                      <a:gd name="T1" fmla="*/ 0 h 144"/>
                      <a:gd name="T2" fmla="*/ 0 w 178"/>
                      <a:gd name="T3" fmla="*/ 0 h 144"/>
                      <a:gd name="T4" fmla="*/ 0 w 178"/>
                      <a:gd name="T5" fmla="*/ 0 h 144"/>
                      <a:gd name="T6" fmla="*/ 0 w 178"/>
                      <a:gd name="T7" fmla="*/ 0 h 144"/>
                      <a:gd name="T8" fmla="*/ 0 w 178"/>
                      <a:gd name="T9" fmla="*/ 0 h 144"/>
                      <a:gd name="T10" fmla="*/ 0 w 178"/>
                      <a:gd name="T11" fmla="*/ 0 h 144"/>
                      <a:gd name="T12" fmla="*/ 0 w 178"/>
                      <a:gd name="T13" fmla="*/ 0 h 144"/>
                      <a:gd name="T14" fmla="*/ 0 w 178"/>
                      <a:gd name="T15" fmla="*/ 0 h 144"/>
                      <a:gd name="T16" fmla="*/ 0 w 178"/>
                      <a:gd name="T17" fmla="*/ 0 h 144"/>
                      <a:gd name="T18" fmla="*/ 0 w 178"/>
                      <a:gd name="T19" fmla="*/ 0 h 144"/>
                      <a:gd name="T20" fmla="*/ 0 w 178"/>
                      <a:gd name="T21" fmla="*/ 0 h 144"/>
                      <a:gd name="T22" fmla="*/ 0 w 178"/>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8"/>
                      <a:gd name="T37" fmla="*/ 0 h 144"/>
                      <a:gd name="T38" fmla="*/ 178 w 178"/>
                      <a:gd name="T39" fmla="*/ 144 h 1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8" h="144">
                        <a:moveTo>
                          <a:pt x="178" y="118"/>
                        </a:moveTo>
                        <a:lnTo>
                          <a:pt x="128" y="65"/>
                        </a:lnTo>
                        <a:lnTo>
                          <a:pt x="76" y="31"/>
                        </a:lnTo>
                        <a:lnTo>
                          <a:pt x="32" y="8"/>
                        </a:lnTo>
                        <a:lnTo>
                          <a:pt x="0" y="0"/>
                        </a:lnTo>
                        <a:lnTo>
                          <a:pt x="20" y="31"/>
                        </a:lnTo>
                        <a:lnTo>
                          <a:pt x="76" y="62"/>
                        </a:lnTo>
                        <a:lnTo>
                          <a:pt x="120" y="108"/>
                        </a:lnTo>
                        <a:lnTo>
                          <a:pt x="141" y="138"/>
                        </a:lnTo>
                        <a:lnTo>
                          <a:pt x="160" y="144"/>
                        </a:lnTo>
                        <a:lnTo>
                          <a:pt x="177" y="133"/>
                        </a:lnTo>
                        <a:lnTo>
                          <a:pt x="178"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513">
                    <a:extLst>
                      <a:ext uri="{FF2B5EF4-FFF2-40B4-BE49-F238E27FC236}">
                        <a16:creationId xmlns:a16="http://schemas.microsoft.com/office/drawing/2014/main" id="{CCBEFB5C-70B7-42F1-96F0-70BCFBDFB89A}"/>
                      </a:ext>
                    </a:extLst>
                  </p:cNvPr>
                  <p:cNvSpPr>
                    <a:spLocks/>
                  </p:cNvSpPr>
                  <p:nvPr/>
                </p:nvSpPr>
                <p:spPr bwMode="auto">
                  <a:xfrm>
                    <a:off x="4055" y="1262"/>
                    <a:ext cx="66" cy="60"/>
                  </a:xfrm>
                  <a:custGeom>
                    <a:avLst/>
                    <a:gdLst>
                      <a:gd name="T0" fmla="*/ 0 w 197"/>
                      <a:gd name="T1" fmla="*/ 0 h 179"/>
                      <a:gd name="T2" fmla="*/ 0 w 197"/>
                      <a:gd name="T3" fmla="*/ 0 h 179"/>
                      <a:gd name="T4" fmla="*/ 0 w 197"/>
                      <a:gd name="T5" fmla="*/ 0 h 179"/>
                      <a:gd name="T6" fmla="*/ 0 w 197"/>
                      <a:gd name="T7" fmla="*/ 0 h 179"/>
                      <a:gd name="T8" fmla="*/ 0 w 197"/>
                      <a:gd name="T9" fmla="*/ 0 h 179"/>
                      <a:gd name="T10" fmla="*/ 0 w 197"/>
                      <a:gd name="T11" fmla="*/ 0 h 179"/>
                      <a:gd name="T12" fmla="*/ 0 w 197"/>
                      <a:gd name="T13" fmla="*/ 0 h 179"/>
                      <a:gd name="T14" fmla="*/ 0 w 197"/>
                      <a:gd name="T15" fmla="*/ 0 h 179"/>
                      <a:gd name="T16" fmla="*/ 0 w 197"/>
                      <a:gd name="T17" fmla="*/ 0 h 179"/>
                      <a:gd name="T18" fmla="*/ 0 w 197"/>
                      <a:gd name="T19" fmla="*/ 0 h 179"/>
                      <a:gd name="T20" fmla="*/ 0 w 197"/>
                      <a:gd name="T21" fmla="*/ 0 h 179"/>
                      <a:gd name="T22" fmla="*/ 0 w 197"/>
                      <a:gd name="T23" fmla="*/ 0 h 1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7"/>
                      <a:gd name="T37" fmla="*/ 0 h 179"/>
                      <a:gd name="T38" fmla="*/ 197 w 197"/>
                      <a:gd name="T39" fmla="*/ 179 h 1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7" h="179">
                        <a:moveTo>
                          <a:pt x="197" y="166"/>
                        </a:moveTo>
                        <a:lnTo>
                          <a:pt x="146" y="112"/>
                        </a:lnTo>
                        <a:lnTo>
                          <a:pt x="83" y="47"/>
                        </a:lnTo>
                        <a:lnTo>
                          <a:pt x="46" y="16"/>
                        </a:lnTo>
                        <a:lnTo>
                          <a:pt x="17" y="0"/>
                        </a:lnTo>
                        <a:lnTo>
                          <a:pt x="0" y="10"/>
                        </a:lnTo>
                        <a:lnTo>
                          <a:pt x="33" y="37"/>
                        </a:lnTo>
                        <a:lnTo>
                          <a:pt x="90" y="94"/>
                        </a:lnTo>
                        <a:lnTo>
                          <a:pt x="142" y="150"/>
                        </a:lnTo>
                        <a:lnTo>
                          <a:pt x="177" y="179"/>
                        </a:lnTo>
                        <a:lnTo>
                          <a:pt x="186" y="179"/>
                        </a:lnTo>
                        <a:lnTo>
                          <a:pt x="197" y="1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514">
                    <a:extLst>
                      <a:ext uri="{FF2B5EF4-FFF2-40B4-BE49-F238E27FC236}">
                        <a16:creationId xmlns:a16="http://schemas.microsoft.com/office/drawing/2014/main" id="{D374C086-82DF-40F8-9A62-DC0854E619DE}"/>
                      </a:ext>
                    </a:extLst>
                  </p:cNvPr>
                  <p:cNvSpPr>
                    <a:spLocks/>
                  </p:cNvSpPr>
                  <p:nvPr/>
                </p:nvSpPr>
                <p:spPr bwMode="auto">
                  <a:xfrm>
                    <a:off x="4063" y="1312"/>
                    <a:ext cx="46" cy="47"/>
                  </a:xfrm>
                  <a:custGeom>
                    <a:avLst/>
                    <a:gdLst>
                      <a:gd name="T0" fmla="*/ 0 w 139"/>
                      <a:gd name="T1" fmla="*/ 0 h 141"/>
                      <a:gd name="T2" fmla="*/ 0 w 139"/>
                      <a:gd name="T3" fmla="*/ 0 h 141"/>
                      <a:gd name="T4" fmla="*/ 0 w 139"/>
                      <a:gd name="T5" fmla="*/ 0 h 141"/>
                      <a:gd name="T6" fmla="*/ 0 w 139"/>
                      <a:gd name="T7" fmla="*/ 0 h 141"/>
                      <a:gd name="T8" fmla="*/ 0 w 139"/>
                      <a:gd name="T9" fmla="*/ 0 h 141"/>
                      <a:gd name="T10" fmla="*/ 0 w 139"/>
                      <a:gd name="T11" fmla="*/ 0 h 141"/>
                      <a:gd name="T12" fmla="*/ 0 w 139"/>
                      <a:gd name="T13" fmla="*/ 0 h 141"/>
                      <a:gd name="T14" fmla="*/ 0 w 139"/>
                      <a:gd name="T15" fmla="*/ 0 h 141"/>
                      <a:gd name="T16" fmla="*/ 0 w 139"/>
                      <a:gd name="T17" fmla="*/ 0 h 1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41"/>
                      <a:gd name="T29" fmla="*/ 139 w 139"/>
                      <a:gd name="T30" fmla="*/ 141 h 1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41">
                        <a:moveTo>
                          <a:pt x="137" y="118"/>
                        </a:moveTo>
                        <a:lnTo>
                          <a:pt x="80" y="36"/>
                        </a:lnTo>
                        <a:lnTo>
                          <a:pt x="25" y="4"/>
                        </a:lnTo>
                        <a:lnTo>
                          <a:pt x="0" y="0"/>
                        </a:lnTo>
                        <a:lnTo>
                          <a:pt x="6" y="16"/>
                        </a:lnTo>
                        <a:lnTo>
                          <a:pt x="69" y="62"/>
                        </a:lnTo>
                        <a:lnTo>
                          <a:pt x="130" y="136"/>
                        </a:lnTo>
                        <a:lnTo>
                          <a:pt x="139" y="141"/>
                        </a:lnTo>
                        <a:lnTo>
                          <a:pt x="137"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515">
                    <a:extLst>
                      <a:ext uri="{FF2B5EF4-FFF2-40B4-BE49-F238E27FC236}">
                        <a16:creationId xmlns:a16="http://schemas.microsoft.com/office/drawing/2014/main" id="{24921C88-4489-4D4E-B606-74E3DEC1D11F}"/>
                      </a:ext>
                    </a:extLst>
                  </p:cNvPr>
                  <p:cNvSpPr>
                    <a:spLocks/>
                  </p:cNvSpPr>
                  <p:nvPr/>
                </p:nvSpPr>
                <p:spPr bwMode="auto">
                  <a:xfrm>
                    <a:off x="4065" y="1358"/>
                    <a:ext cx="31" cy="36"/>
                  </a:xfrm>
                  <a:custGeom>
                    <a:avLst/>
                    <a:gdLst>
                      <a:gd name="T0" fmla="*/ 0 w 93"/>
                      <a:gd name="T1" fmla="*/ 0 h 107"/>
                      <a:gd name="T2" fmla="*/ 0 w 93"/>
                      <a:gd name="T3" fmla="*/ 0 h 107"/>
                      <a:gd name="T4" fmla="*/ 0 w 93"/>
                      <a:gd name="T5" fmla="*/ 0 h 107"/>
                      <a:gd name="T6" fmla="*/ 0 w 93"/>
                      <a:gd name="T7" fmla="*/ 0 h 107"/>
                      <a:gd name="T8" fmla="*/ 0 w 93"/>
                      <a:gd name="T9" fmla="*/ 0 h 107"/>
                      <a:gd name="T10" fmla="*/ 0 w 93"/>
                      <a:gd name="T11" fmla="*/ 0 h 107"/>
                      <a:gd name="T12" fmla="*/ 0 w 93"/>
                      <a:gd name="T13" fmla="*/ 0 h 107"/>
                      <a:gd name="T14" fmla="*/ 0 w 93"/>
                      <a:gd name="T15" fmla="*/ 0 h 107"/>
                      <a:gd name="T16" fmla="*/ 0 w 93"/>
                      <a:gd name="T17" fmla="*/ 0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3"/>
                      <a:gd name="T28" fmla="*/ 0 h 107"/>
                      <a:gd name="T29" fmla="*/ 93 w 93"/>
                      <a:gd name="T30" fmla="*/ 107 h 1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3" h="107">
                        <a:moveTo>
                          <a:pt x="89" y="81"/>
                        </a:moveTo>
                        <a:lnTo>
                          <a:pt x="43" y="19"/>
                        </a:lnTo>
                        <a:lnTo>
                          <a:pt x="3" y="0"/>
                        </a:lnTo>
                        <a:lnTo>
                          <a:pt x="0" y="19"/>
                        </a:lnTo>
                        <a:lnTo>
                          <a:pt x="19" y="50"/>
                        </a:lnTo>
                        <a:lnTo>
                          <a:pt x="69" y="92"/>
                        </a:lnTo>
                        <a:lnTo>
                          <a:pt x="83" y="107"/>
                        </a:lnTo>
                        <a:lnTo>
                          <a:pt x="93" y="100"/>
                        </a:lnTo>
                        <a:lnTo>
                          <a:pt x="89"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516">
                    <a:extLst>
                      <a:ext uri="{FF2B5EF4-FFF2-40B4-BE49-F238E27FC236}">
                        <a16:creationId xmlns:a16="http://schemas.microsoft.com/office/drawing/2014/main" id="{8AADCD2B-790C-40B9-A692-0F2700D3E0F0}"/>
                      </a:ext>
                    </a:extLst>
                  </p:cNvPr>
                  <p:cNvSpPr>
                    <a:spLocks/>
                  </p:cNvSpPr>
                  <p:nvPr/>
                </p:nvSpPr>
                <p:spPr bwMode="auto">
                  <a:xfrm>
                    <a:off x="4067" y="1405"/>
                    <a:ext cx="40" cy="41"/>
                  </a:xfrm>
                  <a:custGeom>
                    <a:avLst/>
                    <a:gdLst>
                      <a:gd name="T0" fmla="*/ 0 w 119"/>
                      <a:gd name="T1" fmla="*/ 0 h 121"/>
                      <a:gd name="T2" fmla="*/ 0 w 119"/>
                      <a:gd name="T3" fmla="*/ 0 h 121"/>
                      <a:gd name="T4" fmla="*/ 0 w 119"/>
                      <a:gd name="T5" fmla="*/ 0 h 121"/>
                      <a:gd name="T6" fmla="*/ 0 w 119"/>
                      <a:gd name="T7" fmla="*/ 0 h 121"/>
                      <a:gd name="T8" fmla="*/ 0 w 119"/>
                      <a:gd name="T9" fmla="*/ 0 h 121"/>
                      <a:gd name="T10" fmla="*/ 0 w 119"/>
                      <a:gd name="T11" fmla="*/ 0 h 121"/>
                      <a:gd name="T12" fmla="*/ 0 w 119"/>
                      <a:gd name="T13" fmla="*/ 0 h 121"/>
                      <a:gd name="T14" fmla="*/ 0 w 119"/>
                      <a:gd name="T15" fmla="*/ 0 h 121"/>
                      <a:gd name="T16" fmla="*/ 0 w 119"/>
                      <a:gd name="T17" fmla="*/ 0 h 1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9"/>
                      <a:gd name="T28" fmla="*/ 0 h 121"/>
                      <a:gd name="T29" fmla="*/ 119 w 119"/>
                      <a:gd name="T30" fmla="*/ 121 h 1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9" h="121">
                        <a:moveTo>
                          <a:pt x="119" y="121"/>
                        </a:moveTo>
                        <a:lnTo>
                          <a:pt x="103" y="102"/>
                        </a:lnTo>
                        <a:lnTo>
                          <a:pt x="69" y="52"/>
                        </a:lnTo>
                        <a:lnTo>
                          <a:pt x="21" y="0"/>
                        </a:lnTo>
                        <a:lnTo>
                          <a:pt x="0" y="0"/>
                        </a:lnTo>
                        <a:lnTo>
                          <a:pt x="8" y="18"/>
                        </a:lnTo>
                        <a:lnTo>
                          <a:pt x="46" y="68"/>
                        </a:lnTo>
                        <a:lnTo>
                          <a:pt x="83" y="118"/>
                        </a:lnTo>
                        <a:lnTo>
                          <a:pt x="119" y="1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517">
                    <a:extLst>
                      <a:ext uri="{FF2B5EF4-FFF2-40B4-BE49-F238E27FC236}">
                        <a16:creationId xmlns:a16="http://schemas.microsoft.com/office/drawing/2014/main" id="{925074B3-AE4E-4483-B9FC-D97C9C4A2EBE}"/>
                      </a:ext>
                    </a:extLst>
                  </p:cNvPr>
                  <p:cNvSpPr>
                    <a:spLocks/>
                  </p:cNvSpPr>
                  <p:nvPr/>
                </p:nvSpPr>
                <p:spPr bwMode="auto">
                  <a:xfrm>
                    <a:off x="4121" y="1070"/>
                    <a:ext cx="121" cy="448"/>
                  </a:xfrm>
                  <a:custGeom>
                    <a:avLst/>
                    <a:gdLst>
                      <a:gd name="T0" fmla="*/ 0 w 363"/>
                      <a:gd name="T1" fmla="*/ 0 h 1345"/>
                      <a:gd name="T2" fmla="*/ 0 w 363"/>
                      <a:gd name="T3" fmla="*/ 0 h 1345"/>
                      <a:gd name="T4" fmla="*/ 0 w 363"/>
                      <a:gd name="T5" fmla="*/ 0 h 1345"/>
                      <a:gd name="T6" fmla="*/ 0 w 363"/>
                      <a:gd name="T7" fmla="*/ 0 h 1345"/>
                      <a:gd name="T8" fmla="*/ 0 w 363"/>
                      <a:gd name="T9" fmla="*/ 0 h 1345"/>
                      <a:gd name="T10" fmla="*/ 0 w 363"/>
                      <a:gd name="T11" fmla="*/ 0 h 1345"/>
                      <a:gd name="T12" fmla="*/ 0 w 363"/>
                      <a:gd name="T13" fmla="*/ 0 h 1345"/>
                      <a:gd name="T14" fmla="*/ 0 w 363"/>
                      <a:gd name="T15" fmla="*/ 0 h 1345"/>
                      <a:gd name="T16" fmla="*/ 0 w 363"/>
                      <a:gd name="T17" fmla="*/ 0 h 1345"/>
                      <a:gd name="T18" fmla="*/ 0 w 363"/>
                      <a:gd name="T19" fmla="*/ 0 h 1345"/>
                      <a:gd name="T20" fmla="*/ 0 w 363"/>
                      <a:gd name="T21" fmla="*/ 0 h 1345"/>
                      <a:gd name="T22" fmla="*/ 0 w 363"/>
                      <a:gd name="T23" fmla="*/ 0 h 1345"/>
                      <a:gd name="T24" fmla="*/ 0 w 363"/>
                      <a:gd name="T25" fmla="*/ 0 h 1345"/>
                      <a:gd name="T26" fmla="*/ 0 w 363"/>
                      <a:gd name="T27" fmla="*/ 0 h 1345"/>
                      <a:gd name="T28" fmla="*/ 0 w 363"/>
                      <a:gd name="T29" fmla="*/ 0 h 1345"/>
                      <a:gd name="T30" fmla="*/ 0 w 363"/>
                      <a:gd name="T31" fmla="*/ 0 h 1345"/>
                      <a:gd name="T32" fmla="*/ 0 w 363"/>
                      <a:gd name="T33" fmla="*/ 0 h 1345"/>
                      <a:gd name="T34" fmla="*/ 0 w 363"/>
                      <a:gd name="T35" fmla="*/ 0 h 1345"/>
                      <a:gd name="T36" fmla="*/ 0 w 363"/>
                      <a:gd name="T37" fmla="*/ 0 h 1345"/>
                      <a:gd name="T38" fmla="*/ 0 w 363"/>
                      <a:gd name="T39" fmla="*/ 0 h 1345"/>
                      <a:gd name="T40" fmla="*/ 0 w 363"/>
                      <a:gd name="T41" fmla="*/ 0 h 1345"/>
                      <a:gd name="T42" fmla="*/ 0 w 363"/>
                      <a:gd name="T43" fmla="*/ 0 h 1345"/>
                      <a:gd name="T44" fmla="*/ 0 w 363"/>
                      <a:gd name="T45" fmla="*/ 0 h 1345"/>
                      <a:gd name="T46" fmla="*/ 0 w 363"/>
                      <a:gd name="T47" fmla="*/ 0 h 1345"/>
                      <a:gd name="T48" fmla="*/ 0 w 363"/>
                      <a:gd name="T49" fmla="*/ 0 h 1345"/>
                      <a:gd name="T50" fmla="*/ 0 w 363"/>
                      <a:gd name="T51" fmla="*/ 0 h 1345"/>
                      <a:gd name="T52" fmla="*/ 0 w 363"/>
                      <a:gd name="T53" fmla="*/ 0 h 1345"/>
                      <a:gd name="T54" fmla="*/ 0 w 363"/>
                      <a:gd name="T55" fmla="*/ 0 h 1345"/>
                      <a:gd name="T56" fmla="*/ 0 w 363"/>
                      <a:gd name="T57" fmla="*/ 0 h 1345"/>
                      <a:gd name="T58" fmla="*/ 0 w 363"/>
                      <a:gd name="T59" fmla="*/ 0 h 1345"/>
                      <a:gd name="T60" fmla="*/ 0 w 363"/>
                      <a:gd name="T61" fmla="*/ 0 h 1345"/>
                      <a:gd name="T62" fmla="*/ 0 w 363"/>
                      <a:gd name="T63" fmla="*/ 0 h 1345"/>
                      <a:gd name="T64" fmla="*/ 0 w 363"/>
                      <a:gd name="T65" fmla="*/ 0 h 1345"/>
                      <a:gd name="T66" fmla="*/ 0 w 363"/>
                      <a:gd name="T67" fmla="*/ 0 h 1345"/>
                      <a:gd name="T68" fmla="*/ 0 w 363"/>
                      <a:gd name="T69" fmla="*/ 0 h 1345"/>
                      <a:gd name="T70" fmla="*/ 0 w 363"/>
                      <a:gd name="T71" fmla="*/ 0 h 1345"/>
                      <a:gd name="T72" fmla="*/ 0 w 363"/>
                      <a:gd name="T73" fmla="*/ 0 h 1345"/>
                      <a:gd name="T74" fmla="*/ 0 w 363"/>
                      <a:gd name="T75" fmla="*/ 0 h 1345"/>
                      <a:gd name="T76" fmla="*/ 0 w 363"/>
                      <a:gd name="T77" fmla="*/ 0 h 1345"/>
                      <a:gd name="T78" fmla="*/ 0 w 363"/>
                      <a:gd name="T79" fmla="*/ 0 h 1345"/>
                      <a:gd name="T80" fmla="*/ 0 w 363"/>
                      <a:gd name="T81" fmla="*/ 0 h 1345"/>
                      <a:gd name="T82" fmla="*/ 0 w 363"/>
                      <a:gd name="T83" fmla="*/ 0 h 1345"/>
                      <a:gd name="T84" fmla="*/ 0 w 363"/>
                      <a:gd name="T85" fmla="*/ 0 h 1345"/>
                      <a:gd name="T86" fmla="*/ 0 w 363"/>
                      <a:gd name="T87" fmla="*/ 0 h 1345"/>
                      <a:gd name="T88" fmla="*/ 0 w 363"/>
                      <a:gd name="T89" fmla="*/ 0 h 1345"/>
                      <a:gd name="T90" fmla="*/ 0 w 363"/>
                      <a:gd name="T91" fmla="*/ 0 h 134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3"/>
                      <a:gd name="T139" fmla="*/ 0 h 1345"/>
                      <a:gd name="T140" fmla="*/ 363 w 363"/>
                      <a:gd name="T141" fmla="*/ 1345 h 134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3" h="1345">
                        <a:moveTo>
                          <a:pt x="65" y="127"/>
                        </a:moveTo>
                        <a:lnTo>
                          <a:pt x="52" y="164"/>
                        </a:lnTo>
                        <a:lnTo>
                          <a:pt x="63" y="201"/>
                        </a:lnTo>
                        <a:lnTo>
                          <a:pt x="65" y="238"/>
                        </a:lnTo>
                        <a:lnTo>
                          <a:pt x="52" y="262"/>
                        </a:lnTo>
                        <a:lnTo>
                          <a:pt x="34" y="288"/>
                        </a:lnTo>
                        <a:lnTo>
                          <a:pt x="26" y="330"/>
                        </a:lnTo>
                        <a:lnTo>
                          <a:pt x="37" y="358"/>
                        </a:lnTo>
                        <a:lnTo>
                          <a:pt x="56" y="388"/>
                        </a:lnTo>
                        <a:lnTo>
                          <a:pt x="56" y="414"/>
                        </a:lnTo>
                        <a:lnTo>
                          <a:pt x="44" y="438"/>
                        </a:lnTo>
                        <a:lnTo>
                          <a:pt x="27" y="470"/>
                        </a:lnTo>
                        <a:lnTo>
                          <a:pt x="34" y="501"/>
                        </a:lnTo>
                        <a:lnTo>
                          <a:pt x="58" y="567"/>
                        </a:lnTo>
                        <a:lnTo>
                          <a:pt x="56" y="595"/>
                        </a:lnTo>
                        <a:lnTo>
                          <a:pt x="21" y="649"/>
                        </a:lnTo>
                        <a:lnTo>
                          <a:pt x="21" y="695"/>
                        </a:lnTo>
                        <a:lnTo>
                          <a:pt x="40" y="730"/>
                        </a:lnTo>
                        <a:lnTo>
                          <a:pt x="52" y="761"/>
                        </a:lnTo>
                        <a:lnTo>
                          <a:pt x="50" y="788"/>
                        </a:lnTo>
                        <a:lnTo>
                          <a:pt x="19" y="817"/>
                        </a:lnTo>
                        <a:lnTo>
                          <a:pt x="13" y="838"/>
                        </a:lnTo>
                        <a:lnTo>
                          <a:pt x="19" y="888"/>
                        </a:lnTo>
                        <a:lnTo>
                          <a:pt x="34" y="943"/>
                        </a:lnTo>
                        <a:lnTo>
                          <a:pt x="34" y="974"/>
                        </a:lnTo>
                        <a:lnTo>
                          <a:pt x="31" y="999"/>
                        </a:lnTo>
                        <a:lnTo>
                          <a:pt x="8" y="1036"/>
                        </a:lnTo>
                        <a:lnTo>
                          <a:pt x="0" y="1067"/>
                        </a:lnTo>
                        <a:lnTo>
                          <a:pt x="2" y="1101"/>
                        </a:lnTo>
                        <a:lnTo>
                          <a:pt x="19" y="1125"/>
                        </a:lnTo>
                        <a:lnTo>
                          <a:pt x="37" y="1149"/>
                        </a:lnTo>
                        <a:lnTo>
                          <a:pt x="21" y="1180"/>
                        </a:lnTo>
                        <a:lnTo>
                          <a:pt x="13" y="1211"/>
                        </a:lnTo>
                        <a:lnTo>
                          <a:pt x="27" y="1236"/>
                        </a:lnTo>
                        <a:lnTo>
                          <a:pt x="50" y="1254"/>
                        </a:lnTo>
                        <a:lnTo>
                          <a:pt x="52" y="1286"/>
                        </a:lnTo>
                        <a:lnTo>
                          <a:pt x="52" y="1311"/>
                        </a:lnTo>
                        <a:lnTo>
                          <a:pt x="56" y="1345"/>
                        </a:lnTo>
                        <a:lnTo>
                          <a:pt x="95" y="1317"/>
                        </a:lnTo>
                        <a:lnTo>
                          <a:pt x="137" y="1295"/>
                        </a:lnTo>
                        <a:lnTo>
                          <a:pt x="176" y="1282"/>
                        </a:lnTo>
                        <a:lnTo>
                          <a:pt x="234" y="1282"/>
                        </a:lnTo>
                        <a:lnTo>
                          <a:pt x="276" y="1275"/>
                        </a:lnTo>
                        <a:lnTo>
                          <a:pt x="300" y="1254"/>
                        </a:lnTo>
                        <a:lnTo>
                          <a:pt x="345" y="1243"/>
                        </a:lnTo>
                        <a:lnTo>
                          <a:pt x="321" y="1217"/>
                        </a:lnTo>
                        <a:lnTo>
                          <a:pt x="313" y="1182"/>
                        </a:lnTo>
                        <a:lnTo>
                          <a:pt x="328" y="1143"/>
                        </a:lnTo>
                        <a:lnTo>
                          <a:pt x="326" y="1086"/>
                        </a:lnTo>
                        <a:lnTo>
                          <a:pt x="313" y="1045"/>
                        </a:lnTo>
                        <a:lnTo>
                          <a:pt x="300" y="1024"/>
                        </a:lnTo>
                        <a:lnTo>
                          <a:pt x="297" y="993"/>
                        </a:lnTo>
                        <a:lnTo>
                          <a:pt x="313" y="956"/>
                        </a:lnTo>
                        <a:lnTo>
                          <a:pt x="307" y="930"/>
                        </a:lnTo>
                        <a:lnTo>
                          <a:pt x="276" y="886"/>
                        </a:lnTo>
                        <a:lnTo>
                          <a:pt x="277" y="861"/>
                        </a:lnTo>
                        <a:lnTo>
                          <a:pt x="290" y="838"/>
                        </a:lnTo>
                        <a:lnTo>
                          <a:pt x="319" y="807"/>
                        </a:lnTo>
                        <a:lnTo>
                          <a:pt x="308" y="782"/>
                        </a:lnTo>
                        <a:lnTo>
                          <a:pt x="287" y="730"/>
                        </a:lnTo>
                        <a:lnTo>
                          <a:pt x="271" y="695"/>
                        </a:lnTo>
                        <a:lnTo>
                          <a:pt x="271" y="657"/>
                        </a:lnTo>
                        <a:lnTo>
                          <a:pt x="328" y="637"/>
                        </a:lnTo>
                        <a:lnTo>
                          <a:pt x="334" y="601"/>
                        </a:lnTo>
                        <a:lnTo>
                          <a:pt x="328" y="580"/>
                        </a:lnTo>
                        <a:lnTo>
                          <a:pt x="313" y="562"/>
                        </a:lnTo>
                        <a:lnTo>
                          <a:pt x="315" y="530"/>
                        </a:lnTo>
                        <a:lnTo>
                          <a:pt x="313" y="493"/>
                        </a:lnTo>
                        <a:lnTo>
                          <a:pt x="297" y="474"/>
                        </a:lnTo>
                        <a:lnTo>
                          <a:pt x="284" y="449"/>
                        </a:lnTo>
                        <a:lnTo>
                          <a:pt x="294" y="424"/>
                        </a:lnTo>
                        <a:lnTo>
                          <a:pt x="307" y="395"/>
                        </a:lnTo>
                        <a:lnTo>
                          <a:pt x="307" y="377"/>
                        </a:lnTo>
                        <a:lnTo>
                          <a:pt x="287" y="351"/>
                        </a:lnTo>
                        <a:lnTo>
                          <a:pt x="282" y="330"/>
                        </a:lnTo>
                        <a:lnTo>
                          <a:pt x="287" y="314"/>
                        </a:lnTo>
                        <a:lnTo>
                          <a:pt x="307" y="301"/>
                        </a:lnTo>
                        <a:lnTo>
                          <a:pt x="308" y="280"/>
                        </a:lnTo>
                        <a:lnTo>
                          <a:pt x="303" y="269"/>
                        </a:lnTo>
                        <a:lnTo>
                          <a:pt x="282" y="237"/>
                        </a:lnTo>
                        <a:lnTo>
                          <a:pt x="276" y="201"/>
                        </a:lnTo>
                        <a:lnTo>
                          <a:pt x="277" y="174"/>
                        </a:lnTo>
                        <a:lnTo>
                          <a:pt x="297" y="149"/>
                        </a:lnTo>
                        <a:lnTo>
                          <a:pt x="347" y="95"/>
                        </a:lnTo>
                        <a:lnTo>
                          <a:pt x="363" y="49"/>
                        </a:lnTo>
                        <a:lnTo>
                          <a:pt x="363" y="12"/>
                        </a:lnTo>
                        <a:lnTo>
                          <a:pt x="347" y="0"/>
                        </a:lnTo>
                        <a:lnTo>
                          <a:pt x="321" y="12"/>
                        </a:lnTo>
                        <a:lnTo>
                          <a:pt x="258" y="51"/>
                        </a:lnTo>
                        <a:lnTo>
                          <a:pt x="200" y="77"/>
                        </a:lnTo>
                        <a:lnTo>
                          <a:pt x="140" y="101"/>
                        </a:lnTo>
                        <a:lnTo>
                          <a:pt x="100" y="114"/>
                        </a:lnTo>
                        <a:lnTo>
                          <a:pt x="65" y="12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518">
                    <a:extLst>
                      <a:ext uri="{FF2B5EF4-FFF2-40B4-BE49-F238E27FC236}">
                        <a16:creationId xmlns:a16="http://schemas.microsoft.com/office/drawing/2014/main" id="{897CFC39-F59E-4E43-B0C4-5815F134C8F7}"/>
                      </a:ext>
                    </a:extLst>
                  </p:cNvPr>
                  <p:cNvSpPr>
                    <a:spLocks/>
                  </p:cNvSpPr>
                  <p:nvPr/>
                </p:nvSpPr>
                <p:spPr bwMode="auto">
                  <a:xfrm>
                    <a:off x="4036" y="1066"/>
                    <a:ext cx="217" cy="459"/>
                  </a:xfrm>
                  <a:custGeom>
                    <a:avLst/>
                    <a:gdLst>
                      <a:gd name="T0" fmla="*/ 0 w 650"/>
                      <a:gd name="T1" fmla="*/ 0 h 1377"/>
                      <a:gd name="T2" fmla="*/ 0 w 650"/>
                      <a:gd name="T3" fmla="*/ 0 h 1377"/>
                      <a:gd name="T4" fmla="*/ 0 w 650"/>
                      <a:gd name="T5" fmla="*/ 0 h 1377"/>
                      <a:gd name="T6" fmla="*/ 0 w 650"/>
                      <a:gd name="T7" fmla="*/ 0 h 1377"/>
                      <a:gd name="T8" fmla="*/ 0 w 650"/>
                      <a:gd name="T9" fmla="*/ 0 h 1377"/>
                      <a:gd name="T10" fmla="*/ 0 w 650"/>
                      <a:gd name="T11" fmla="*/ 0 h 1377"/>
                      <a:gd name="T12" fmla="*/ 0 w 650"/>
                      <a:gd name="T13" fmla="*/ 0 h 1377"/>
                      <a:gd name="T14" fmla="*/ 0 w 650"/>
                      <a:gd name="T15" fmla="*/ 0 h 1377"/>
                      <a:gd name="T16" fmla="*/ 0 w 650"/>
                      <a:gd name="T17" fmla="*/ 0 h 1377"/>
                      <a:gd name="T18" fmla="*/ 0 w 650"/>
                      <a:gd name="T19" fmla="*/ 0 h 1377"/>
                      <a:gd name="T20" fmla="*/ 0 w 650"/>
                      <a:gd name="T21" fmla="*/ 0 h 1377"/>
                      <a:gd name="T22" fmla="*/ 0 w 650"/>
                      <a:gd name="T23" fmla="*/ 0 h 1377"/>
                      <a:gd name="T24" fmla="*/ 0 w 650"/>
                      <a:gd name="T25" fmla="*/ 0 h 1377"/>
                      <a:gd name="T26" fmla="*/ 0 w 650"/>
                      <a:gd name="T27" fmla="*/ 0 h 1377"/>
                      <a:gd name="T28" fmla="*/ 0 w 650"/>
                      <a:gd name="T29" fmla="*/ 0 h 1377"/>
                      <a:gd name="T30" fmla="*/ 0 w 650"/>
                      <a:gd name="T31" fmla="*/ 0 h 1377"/>
                      <a:gd name="T32" fmla="*/ 0 w 650"/>
                      <a:gd name="T33" fmla="*/ 0 h 1377"/>
                      <a:gd name="T34" fmla="*/ 0 w 650"/>
                      <a:gd name="T35" fmla="*/ 0 h 1377"/>
                      <a:gd name="T36" fmla="*/ 0 w 650"/>
                      <a:gd name="T37" fmla="*/ 0 h 1377"/>
                      <a:gd name="T38" fmla="*/ 0 w 650"/>
                      <a:gd name="T39" fmla="*/ 0 h 1377"/>
                      <a:gd name="T40" fmla="*/ 0 w 650"/>
                      <a:gd name="T41" fmla="*/ 0 h 1377"/>
                      <a:gd name="T42" fmla="*/ 0 w 650"/>
                      <a:gd name="T43" fmla="*/ 0 h 1377"/>
                      <a:gd name="T44" fmla="*/ 0 w 650"/>
                      <a:gd name="T45" fmla="*/ 0 h 1377"/>
                      <a:gd name="T46" fmla="*/ 0 w 650"/>
                      <a:gd name="T47" fmla="*/ 0 h 1377"/>
                      <a:gd name="T48" fmla="*/ 0 w 650"/>
                      <a:gd name="T49" fmla="*/ 0 h 1377"/>
                      <a:gd name="T50" fmla="*/ 0 w 650"/>
                      <a:gd name="T51" fmla="*/ 0 h 1377"/>
                      <a:gd name="T52" fmla="*/ 0 w 650"/>
                      <a:gd name="T53" fmla="*/ 0 h 1377"/>
                      <a:gd name="T54" fmla="*/ 0 w 650"/>
                      <a:gd name="T55" fmla="*/ 0 h 1377"/>
                      <a:gd name="T56" fmla="*/ 0 w 650"/>
                      <a:gd name="T57" fmla="*/ 0 h 1377"/>
                      <a:gd name="T58" fmla="*/ 0 w 650"/>
                      <a:gd name="T59" fmla="*/ 0 h 1377"/>
                      <a:gd name="T60" fmla="*/ 0 w 650"/>
                      <a:gd name="T61" fmla="*/ 0 h 1377"/>
                      <a:gd name="T62" fmla="*/ 0 w 650"/>
                      <a:gd name="T63" fmla="*/ 0 h 1377"/>
                      <a:gd name="T64" fmla="*/ 0 w 650"/>
                      <a:gd name="T65" fmla="*/ 0 h 1377"/>
                      <a:gd name="T66" fmla="*/ 0 w 650"/>
                      <a:gd name="T67" fmla="*/ 0 h 1377"/>
                      <a:gd name="T68" fmla="*/ 0 w 650"/>
                      <a:gd name="T69" fmla="*/ 0 h 1377"/>
                      <a:gd name="T70" fmla="*/ 0 w 650"/>
                      <a:gd name="T71" fmla="*/ 0 h 1377"/>
                      <a:gd name="T72" fmla="*/ 0 w 650"/>
                      <a:gd name="T73" fmla="*/ 0 h 1377"/>
                      <a:gd name="T74" fmla="*/ 0 w 650"/>
                      <a:gd name="T75" fmla="*/ 0 h 1377"/>
                      <a:gd name="T76" fmla="*/ 0 w 650"/>
                      <a:gd name="T77" fmla="*/ 0 h 1377"/>
                      <a:gd name="T78" fmla="*/ 0 w 650"/>
                      <a:gd name="T79" fmla="*/ 0 h 1377"/>
                      <a:gd name="T80" fmla="*/ 0 w 650"/>
                      <a:gd name="T81" fmla="*/ 0 h 1377"/>
                      <a:gd name="T82" fmla="*/ 0 w 650"/>
                      <a:gd name="T83" fmla="*/ 0 h 1377"/>
                      <a:gd name="T84" fmla="*/ 0 w 650"/>
                      <a:gd name="T85" fmla="*/ 0 h 1377"/>
                      <a:gd name="T86" fmla="*/ 0 w 650"/>
                      <a:gd name="T87" fmla="*/ 0 h 1377"/>
                      <a:gd name="T88" fmla="*/ 0 w 650"/>
                      <a:gd name="T89" fmla="*/ 0 h 1377"/>
                      <a:gd name="T90" fmla="*/ 0 w 650"/>
                      <a:gd name="T91" fmla="*/ 0 h 1377"/>
                      <a:gd name="T92" fmla="*/ 0 w 650"/>
                      <a:gd name="T93" fmla="*/ 0 h 1377"/>
                      <a:gd name="T94" fmla="*/ 0 w 650"/>
                      <a:gd name="T95" fmla="*/ 0 h 137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50"/>
                      <a:gd name="T145" fmla="*/ 0 h 1377"/>
                      <a:gd name="T146" fmla="*/ 650 w 650"/>
                      <a:gd name="T147" fmla="*/ 1377 h 137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50" h="1377">
                        <a:moveTo>
                          <a:pt x="552" y="1246"/>
                        </a:moveTo>
                        <a:lnTo>
                          <a:pt x="524" y="1277"/>
                        </a:lnTo>
                        <a:lnTo>
                          <a:pt x="481" y="1287"/>
                        </a:lnTo>
                        <a:lnTo>
                          <a:pt x="424" y="1293"/>
                        </a:lnTo>
                        <a:lnTo>
                          <a:pt x="363" y="1306"/>
                        </a:lnTo>
                        <a:lnTo>
                          <a:pt x="324" y="1330"/>
                        </a:lnTo>
                        <a:lnTo>
                          <a:pt x="311" y="1343"/>
                        </a:lnTo>
                        <a:lnTo>
                          <a:pt x="298" y="1337"/>
                        </a:lnTo>
                        <a:lnTo>
                          <a:pt x="226" y="1283"/>
                        </a:lnTo>
                        <a:lnTo>
                          <a:pt x="132" y="1208"/>
                        </a:lnTo>
                        <a:lnTo>
                          <a:pt x="100" y="1162"/>
                        </a:lnTo>
                        <a:lnTo>
                          <a:pt x="53" y="1114"/>
                        </a:lnTo>
                        <a:lnTo>
                          <a:pt x="37" y="1077"/>
                        </a:lnTo>
                        <a:lnTo>
                          <a:pt x="0" y="1071"/>
                        </a:lnTo>
                        <a:lnTo>
                          <a:pt x="19" y="1112"/>
                        </a:lnTo>
                        <a:lnTo>
                          <a:pt x="40" y="1151"/>
                        </a:lnTo>
                        <a:lnTo>
                          <a:pt x="100" y="1196"/>
                        </a:lnTo>
                        <a:lnTo>
                          <a:pt x="142" y="1250"/>
                        </a:lnTo>
                        <a:lnTo>
                          <a:pt x="245" y="1314"/>
                        </a:lnTo>
                        <a:lnTo>
                          <a:pt x="307" y="1377"/>
                        </a:lnTo>
                        <a:lnTo>
                          <a:pt x="332" y="1371"/>
                        </a:lnTo>
                        <a:lnTo>
                          <a:pt x="358" y="1340"/>
                        </a:lnTo>
                        <a:lnTo>
                          <a:pt x="392" y="1321"/>
                        </a:lnTo>
                        <a:lnTo>
                          <a:pt x="437" y="1308"/>
                        </a:lnTo>
                        <a:lnTo>
                          <a:pt x="531" y="1300"/>
                        </a:lnTo>
                        <a:lnTo>
                          <a:pt x="558" y="1283"/>
                        </a:lnTo>
                        <a:lnTo>
                          <a:pt x="606" y="1271"/>
                        </a:lnTo>
                        <a:lnTo>
                          <a:pt x="614" y="1250"/>
                        </a:lnTo>
                        <a:lnTo>
                          <a:pt x="600" y="1225"/>
                        </a:lnTo>
                        <a:lnTo>
                          <a:pt x="582" y="1200"/>
                        </a:lnTo>
                        <a:lnTo>
                          <a:pt x="593" y="1169"/>
                        </a:lnTo>
                        <a:lnTo>
                          <a:pt x="606" y="1151"/>
                        </a:lnTo>
                        <a:lnTo>
                          <a:pt x="606" y="1125"/>
                        </a:lnTo>
                        <a:lnTo>
                          <a:pt x="593" y="1083"/>
                        </a:lnTo>
                        <a:lnTo>
                          <a:pt x="587" y="1062"/>
                        </a:lnTo>
                        <a:lnTo>
                          <a:pt x="571" y="1043"/>
                        </a:lnTo>
                        <a:lnTo>
                          <a:pt x="562" y="1021"/>
                        </a:lnTo>
                        <a:lnTo>
                          <a:pt x="571" y="1000"/>
                        </a:lnTo>
                        <a:lnTo>
                          <a:pt x="589" y="983"/>
                        </a:lnTo>
                        <a:lnTo>
                          <a:pt x="587" y="956"/>
                        </a:lnTo>
                        <a:lnTo>
                          <a:pt x="576" y="937"/>
                        </a:lnTo>
                        <a:lnTo>
                          <a:pt x="555" y="908"/>
                        </a:lnTo>
                        <a:lnTo>
                          <a:pt x="543" y="893"/>
                        </a:lnTo>
                        <a:lnTo>
                          <a:pt x="550" y="871"/>
                        </a:lnTo>
                        <a:lnTo>
                          <a:pt x="581" y="853"/>
                        </a:lnTo>
                        <a:lnTo>
                          <a:pt x="593" y="827"/>
                        </a:lnTo>
                        <a:lnTo>
                          <a:pt x="589" y="806"/>
                        </a:lnTo>
                        <a:lnTo>
                          <a:pt x="568" y="771"/>
                        </a:lnTo>
                        <a:lnTo>
                          <a:pt x="545" y="727"/>
                        </a:lnTo>
                        <a:lnTo>
                          <a:pt x="537" y="696"/>
                        </a:lnTo>
                        <a:lnTo>
                          <a:pt x="550" y="683"/>
                        </a:lnTo>
                        <a:lnTo>
                          <a:pt x="582" y="671"/>
                        </a:lnTo>
                        <a:lnTo>
                          <a:pt x="602" y="658"/>
                        </a:lnTo>
                        <a:lnTo>
                          <a:pt x="606" y="619"/>
                        </a:lnTo>
                        <a:lnTo>
                          <a:pt x="582" y="575"/>
                        </a:lnTo>
                        <a:lnTo>
                          <a:pt x="587" y="546"/>
                        </a:lnTo>
                        <a:lnTo>
                          <a:pt x="595" y="519"/>
                        </a:lnTo>
                        <a:lnTo>
                          <a:pt x="574" y="488"/>
                        </a:lnTo>
                        <a:lnTo>
                          <a:pt x="555" y="458"/>
                        </a:lnTo>
                        <a:lnTo>
                          <a:pt x="562" y="440"/>
                        </a:lnTo>
                        <a:lnTo>
                          <a:pt x="574" y="421"/>
                        </a:lnTo>
                        <a:lnTo>
                          <a:pt x="574" y="390"/>
                        </a:lnTo>
                        <a:lnTo>
                          <a:pt x="562" y="371"/>
                        </a:lnTo>
                        <a:lnTo>
                          <a:pt x="550" y="356"/>
                        </a:lnTo>
                        <a:lnTo>
                          <a:pt x="552" y="333"/>
                        </a:lnTo>
                        <a:lnTo>
                          <a:pt x="574" y="321"/>
                        </a:lnTo>
                        <a:lnTo>
                          <a:pt x="587" y="308"/>
                        </a:lnTo>
                        <a:lnTo>
                          <a:pt x="581" y="284"/>
                        </a:lnTo>
                        <a:lnTo>
                          <a:pt x="555" y="253"/>
                        </a:lnTo>
                        <a:lnTo>
                          <a:pt x="545" y="225"/>
                        </a:lnTo>
                        <a:lnTo>
                          <a:pt x="543" y="193"/>
                        </a:lnTo>
                        <a:lnTo>
                          <a:pt x="564" y="163"/>
                        </a:lnTo>
                        <a:lnTo>
                          <a:pt x="608" y="114"/>
                        </a:lnTo>
                        <a:lnTo>
                          <a:pt x="631" y="77"/>
                        </a:lnTo>
                        <a:lnTo>
                          <a:pt x="650" y="46"/>
                        </a:lnTo>
                        <a:lnTo>
                          <a:pt x="644" y="14"/>
                        </a:lnTo>
                        <a:lnTo>
                          <a:pt x="626" y="0"/>
                        </a:lnTo>
                        <a:lnTo>
                          <a:pt x="614" y="3"/>
                        </a:lnTo>
                        <a:lnTo>
                          <a:pt x="593" y="27"/>
                        </a:lnTo>
                        <a:lnTo>
                          <a:pt x="608" y="46"/>
                        </a:lnTo>
                        <a:lnTo>
                          <a:pt x="606" y="77"/>
                        </a:lnTo>
                        <a:lnTo>
                          <a:pt x="576" y="132"/>
                        </a:lnTo>
                        <a:lnTo>
                          <a:pt x="539" y="163"/>
                        </a:lnTo>
                        <a:lnTo>
                          <a:pt x="526" y="182"/>
                        </a:lnTo>
                        <a:lnTo>
                          <a:pt x="518" y="206"/>
                        </a:lnTo>
                        <a:lnTo>
                          <a:pt x="514" y="221"/>
                        </a:lnTo>
                        <a:lnTo>
                          <a:pt x="458" y="264"/>
                        </a:lnTo>
                        <a:lnTo>
                          <a:pt x="408" y="293"/>
                        </a:lnTo>
                        <a:lnTo>
                          <a:pt x="401" y="314"/>
                        </a:lnTo>
                        <a:lnTo>
                          <a:pt x="418" y="319"/>
                        </a:lnTo>
                        <a:lnTo>
                          <a:pt x="493" y="264"/>
                        </a:lnTo>
                        <a:lnTo>
                          <a:pt x="531" y="253"/>
                        </a:lnTo>
                        <a:lnTo>
                          <a:pt x="550" y="288"/>
                        </a:lnTo>
                        <a:lnTo>
                          <a:pt x="555" y="303"/>
                        </a:lnTo>
                        <a:lnTo>
                          <a:pt x="537" y="319"/>
                        </a:lnTo>
                        <a:lnTo>
                          <a:pt x="521" y="332"/>
                        </a:lnTo>
                        <a:lnTo>
                          <a:pt x="518" y="353"/>
                        </a:lnTo>
                        <a:lnTo>
                          <a:pt x="524" y="375"/>
                        </a:lnTo>
                        <a:lnTo>
                          <a:pt x="508" y="393"/>
                        </a:lnTo>
                        <a:lnTo>
                          <a:pt x="461" y="414"/>
                        </a:lnTo>
                        <a:lnTo>
                          <a:pt x="392" y="443"/>
                        </a:lnTo>
                        <a:lnTo>
                          <a:pt x="418" y="453"/>
                        </a:lnTo>
                        <a:lnTo>
                          <a:pt x="489" y="425"/>
                        </a:lnTo>
                        <a:lnTo>
                          <a:pt x="545" y="396"/>
                        </a:lnTo>
                        <a:lnTo>
                          <a:pt x="555" y="403"/>
                        </a:lnTo>
                        <a:lnTo>
                          <a:pt x="550" y="421"/>
                        </a:lnTo>
                        <a:lnTo>
                          <a:pt x="531" y="440"/>
                        </a:lnTo>
                        <a:lnTo>
                          <a:pt x="524" y="458"/>
                        </a:lnTo>
                        <a:lnTo>
                          <a:pt x="532" y="483"/>
                        </a:lnTo>
                        <a:lnTo>
                          <a:pt x="555" y="503"/>
                        </a:lnTo>
                        <a:lnTo>
                          <a:pt x="555" y="519"/>
                        </a:lnTo>
                        <a:lnTo>
                          <a:pt x="518" y="527"/>
                        </a:lnTo>
                        <a:lnTo>
                          <a:pt x="487" y="569"/>
                        </a:lnTo>
                        <a:lnTo>
                          <a:pt x="450" y="593"/>
                        </a:lnTo>
                        <a:lnTo>
                          <a:pt x="399" y="606"/>
                        </a:lnTo>
                        <a:lnTo>
                          <a:pt x="395" y="619"/>
                        </a:lnTo>
                        <a:lnTo>
                          <a:pt x="426" y="614"/>
                        </a:lnTo>
                        <a:lnTo>
                          <a:pt x="493" y="593"/>
                        </a:lnTo>
                        <a:lnTo>
                          <a:pt x="518" y="575"/>
                        </a:lnTo>
                        <a:lnTo>
                          <a:pt x="532" y="556"/>
                        </a:lnTo>
                        <a:lnTo>
                          <a:pt x="555" y="553"/>
                        </a:lnTo>
                        <a:lnTo>
                          <a:pt x="555" y="575"/>
                        </a:lnTo>
                        <a:lnTo>
                          <a:pt x="571" y="596"/>
                        </a:lnTo>
                        <a:lnTo>
                          <a:pt x="582" y="619"/>
                        </a:lnTo>
                        <a:lnTo>
                          <a:pt x="574" y="637"/>
                        </a:lnTo>
                        <a:lnTo>
                          <a:pt x="545" y="650"/>
                        </a:lnTo>
                        <a:lnTo>
                          <a:pt x="518" y="658"/>
                        </a:lnTo>
                        <a:lnTo>
                          <a:pt x="500" y="677"/>
                        </a:lnTo>
                        <a:lnTo>
                          <a:pt x="413" y="703"/>
                        </a:lnTo>
                        <a:lnTo>
                          <a:pt x="351" y="725"/>
                        </a:lnTo>
                        <a:lnTo>
                          <a:pt x="326" y="737"/>
                        </a:lnTo>
                        <a:lnTo>
                          <a:pt x="345" y="753"/>
                        </a:lnTo>
                        <a:lnTo>
                          <a:pt x="382" y="743"/>
                        </a:lnTo>
                        <a:lnTo>
                          <a:pt x="458" y="714"/>
                        </a:lnTo>
                        <a:lnTo>
                          <a:pt x="508" y="700"/>
                        </a:lnTo>
                        <a:lnTo>
                          <a:pt x="521" y="721"/>
                        </a:lnTo>
                        <a:lnTo>
                          <a:pt x="532" y="758"/>
                        </a:lnTo>
                        <a:lnTo>
                          <a:pt x="555" y="790"/>
                        </a:lnTo>
                        <a:lnTo>
                          <a:pt x="558" y="814"/>
                        </a:lnTo>
                        <a:lnTo>
                          <a:pt x="555" y="837"/>
                        </a:lnTo>
                        <a:lnTo>
                          <a:pt x="531" y="846"/>
                        </a:lnTo>
                        <a:lnTo>
                          <a:pt x="487" y="856"/>
                        </a:lnTo>
                        <a:lnTo>
                          <a:pt x="431" y="882"/>
                        </a:lnTo>
                        <a:lnTo>
                          <a:pt x="349" y="893"/>
                        </a:lnTo>
                        <a:lnTo>
                          <a:pt x="318" y="908"/>
                        </a:lnTo>
                        <a:lnTo>
                          <a:pt x="339" y="919"/>
                        </a:lnTo>
                        <a:lnTo>
                          <a:pt x="411" y="908"/>
                        </a:lnTo>
                        <a:lnTo>
                          <a:pt x="461" y="890"/>
                        </a:lnTo>
                        <a:lnTo>
                          <a:pt x="495" y="877"/>
                        </a:lnTo>
                        <a:lnTo>
                          <a:pt x="524" y="871"/>
                        </a:lnTo>
                        <a:lnTo>
                          <a:pt x="521" y="893"/>
                        </a:lnTo>
                        <a:lnTo>
                          <a:pt x="532" y="925"/>
                        </a:lnTo>
                        <a:lnTo>
                          <a:pt x="552" y="943"/>
                        </a:lnTo>
                        <a:lnTo>
                          <a:pt x="555" y="964"/>
                        </a:lnTo>
                        <a:lnTo>
                          <a:pt x="555" y="983"/>
                        </a:lnTo>
                        <a:lnTo>
                          <a:pt x="531" y="993"/>
                        </a:lnTo>
                        <a:lnTo>
                          <a:pt x="482" y="996"/>
                        </a:lnTo>
                        <a:lnTo>
                          <a:pt x="450" y="1006"/>
                        </a:lnTo>
                        <a:lnTo>
                          <a:pt x="374" y="1032"/>
                        </a:lnTo>
                        <a:lnTo>
                          <a:pt x="332" y="1033"/>
                        </a:lnTo>
                        <a:lnTo>
                          <a:pt x="318" y="1051"/>
                        </a:lnTo>
                        <a:lnTo>
                          <a:pt x="337" y="1058"/>
                        </a:lnTo>
                        <a:lnTo>
                          <a:pt x="374" y="1050"/>
                        </a:lnTo>
                        <a:lnTo>
                          <a:pt x="431" y="1033"/>
                        </a:lnTo>
                        <a:lnTo>
                          <a:pt x="461" y="1021"/>
                        </a:lnTo>
                        <a:lnTo>
                          <a:pt x="502" y="1012"/>
                        </a:lnTo>
                        <a:lnTo>
                          <a:pt x="532" y="1014"/>
                        </a:lnTo>
                        <a:lnTo>
                          <a:pt x="543" y="1014"/>
                        </a:lnTo>
                        <a:lnTo>
                          <a:pt x="543" y="1043"/>
                        </a:lnTo>
                        <a:lnTo>
                          <a:pt x="552" y="1058"/>
                        </a:lnTo>
                        <a:lnTo>
                          <a:pt x="495" y="1071"/>
                        </a:lnTo>
                        <a:lnTo>
                          <a:pt x="445" y="1108"/>
                        </a:lnTo>
                        <a:lnTo>
                          <a:pt x="389" y="1127"/>
                        </a:lnTo>
                        <a:lnTo>
                          <a:pt x="351" y="1133"/>
                        </a:lnTo>
                        <a:lnTo>
                          <a:pt x="319" y="1150"/>
                        </a:lnTo>
                        <a:lnTo>
                          <a:pt x="332" y="1162"/>
                        </a:lnTo>
                        <a:lnTo>
                          <a:pt x="363" y="1151"/>
                        </a:lnTo>
                        <a:lnTo>
                          <a:pt x="399" y="1140"/>
                        </a:lnTo>
                        <a:lnTo>
                          <a:pt x="439" y="1133"/>
                        </a:lnTo>
                        <a:lnTo>
                          <a:pt x="474" y="1112"/>
                        </a:lnTo>
                        <a:lnTo>
                          <a:pt x="493" y="1093"/>
                        </a:lnTo>
                        <a:lnTo>
                          <a:pt x="518" y="1090"/>
                        </a:lnTo>
                        <a:lnTo>
                          <a:pt x="550" y="1090"/>
                        </a:lnTo>
                        <a:lnTo>
                          <a:pt x="558" y="1093"/>
                        </a:lnTo>
                        <a:lnTo>
                          <a:pt x="568" y="1114"/>
                        </a:lnTo>
                        <a:lnTo>
                          <a:pt x="574" y="1140"/>
                        </a:lnTo>
                        <a:lnTo>
                          <a:pt x="568" y="1162"/>
                        </a:lnTo>
                        <a:lnTo>
                          <a:pt x="555" y="1175"/>
                        </a:lnTo>
                        <a:lnTo>
                          <a:pt x="545" y="1206"/>
                        </a:lnTo>
                        <a:lnTo>
                          <a:pt x="555" y="1219"/>
                        </a:lnTo>
                        <a:lnTo>
                          <a:pt x="568" y="1232"/>
                        </a:lnTo>
                        <a:lnTo>
                          <a:pt x="568" y="1243"/>
                        </a:lnTo>
                        <a:lnTo>
                          <a:pt x="552" y="12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519">
                    <a:extLst>
                      <a:ext uri="{FF2B5EF4-FFF2-40B4-BE49-F238E27FC236}">
                        <a16:creationId xmlns:a16="http://schemas.microsoft.com/office/drawing/2014/main" id="{4E0CDC27-C7A4-4B28-9A72-6B87159871E3}"/>
                      </a:ext>
                    </a:extLst>
                  </p:cNvPr>
                  <p:cNvSpPr>
                    <a:spLocks/>
                  </p:cNvSpPr>
                  <p:nvPr/>
                </p:nvSpPr>
                <p:spPr bwMode="auto">
                  <a:xfrm>
                    <a:off x="4151" y="1460"/>
                    <a:ext cx="62" cy="20"/>
                  </a:xfrm>
                  <a:custGeom>
                    <a:avLst/>
                    <a:gdLst>
                      <a:gd name="T0" fmla="*/ 0 w 187"/>
                      <a:gd name="T1" fmla="*/ 0 h 61"/>
                      <a:gd name="T2" fmla="*/ 0 w 187"/>
                      <a:gd name="T3" fmla="*/ 0 h 61"/>
                      <a:gd name="T4" fmla="*/ 0 w 187"/>
                      <a:gd name="T5" fmla="*/ 0 h 61"/>
                      <a:gd name="T6" fmla="*/ 0 w 187"/>
                      <a:gd name="T7" fmla="*/ 0 h 61"/>
                      <a:gd name="T8" fmla="*/ 0 w 187"/>
                      <a:gd name="T9" fmla="*/ 0 h 61"/>
                      <a:gd name="T10" fmla="*/ 0 w 187"/>
                      <a:gd name="T11" fmla="*/ 0 h 61"/>
                      <a:gd name="T12" fmla="*/ 0 w 187"/>
                      <a:gd name="T13" fmla="*/ 0 h 61"/>
                      <a:gd name="T14" fmla="*/ 0 w 187"/>
                      <a:gd name="T15" fmla="*/ 0 h 61"/>
                      <a:gd name="T16" fmla="*/ 0 w 187"/>
                      <a:gd name="T17" fmla="*/ 0 h 61"/>
                      <a:gd name="T18" fmla="*/ 0 w 187"/>
                      <a:gd name="T19" fmla="*/ 0 h 61"/>
                      <a:gd name="T20" fmla="*/ 0 w 187"/>
                      <a:gd name="T21" fmla="*/ 0 h 61"/>
                      <a:gd name="T22" fmla="*/ 0 w 187"/>
                      <a:gd name="T23" fmla="*/ 0 h 61"/>
                      <a:gd name="T24" fmla="*/ 0 w 187"/>
                      <a:gd name="T25" fmla="*/ 0 h 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7"/>
                      <a:gd name="T40" fmla="*/ 0 h 61"/>
                      <a:gd name="T41" fmla="*/ 187 w 187"/>
                      <a:gd name="T42" fmla="*/ 61 h 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7" h="61">
                        <a:moveTo>
                          <a:pt x="0" y="50"/>
                        </a:moveTo>
                        <a:lnTo>
                          <a:pt x="74" y="47"/>
                        </a:lnTo>
                        <a:lnTo>
                          <a:pt x="103" y="31"/>
                        </a:lnTo>
                        <a:lnTo>
                          <a:pt x="128" y="12"/>
                        </a:lnTo>
                        <a:lnTo>
                          <a:pt x="174" y="0"/>
                        </a:lnTo>
                        <a:lnTo>
                          <a:pt x="187" y="12"/>
                        </a:lnTo>
                        <a:lnTo>
                          <a:pt x="167" y="18"/>
                        </a:lnTo>
                        <a:lnTo>
                          <a:pt x="135" y="36"/>
                        </a:lnTo>
                        <a:lnTo>
                          <a:pt x="117" y="47"/>
                        </a:lnTo>
                        <a:lnTo>
                          <a:pt x="87" y="55"/>
                        </a:lnTo>
                        <a:lnTo>
                          <a:pt x="40" y="60"/>
                        </a:lnTo>
                        <a:lnTo>
                          <a:pt x="3" y="61"/>
                        </a:lnTo>
                        <a:lnTo>
                          <a:pt x="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520">
                    <a:extLst>
                      <a:ext uri="{FF2B5EF4-FFF2-40B4-BE49-F238E27FC236}">
                        <a16:creationId xmlns:a16="http://schemas.microsoft.com/office/drawing/2014/main" id="{2CC0FAF8-DA3E-4ABC-AEBD-0A0E0498603A}"/>
                      </a:ext>
                    </a:extLst>
                  </p:cNvPr>
                  <p:cNvSpPr>
                    <a:spLocks/>
                  </p:cNvSpPr>
                  <p:nvPr/>
                </p:nvSpPr>
                <p:spPr bwMode="auto">
                  <a:xfrm>
                    <a:off x="4055" y="1011"/>
                    <a:ext cx="182" cy="99"/>
                  </a:xfrm>
                  <a:custGeom>
                    <a:avLst/>
                    <a:gdLst>
                      <a:gd name="T0" fmla="*/ 0 w 545"/>
                      <a:gd name="T1" fmla="*/ 0 h 296"/>
                      <a:gd name="T2" fmla="*/ 0 w 545"/>
                      <a:gd name="T3" fmla="*/ 0 h 296"/>
                      <a:gd name="T4" fmla="*/ 0 w 545"/>
                      <a:gd name="T5" fmla="*/ 0 h 296"/>
                      <a:gd name="T6" fmla="*/ 0 w 545"/>
                      <a:gd name="T7" fmla="*/ 0 h 296"/>
                      <a:gd name="T8" fmla="*/ 0 w 545"/>
                      <a:gd name="T9" fmla="*/ 0 h 296"/>
                      <a:gd name="T10" fmla="*/ 0 w 545"/>
                      <a:gd name="T11" fmla="*/ 0 h 296"/>
                      <a:gd name="T12" fmla="*/ 0 w 545"/>
                      <a:gd name="T13" fmla="*/ 0 h 296"/>
                      <a:gd name="T14" fmla="*/ 0 w 545"/>
                      <a:gd name="T15" fmla="*/ 0 h 296"/>
                      <a:gd name="T16" fmla="*/ 0 w 545"/>
                      <a:gd name="T17" fmla="*/ 0 h 296"/>
                      <a:gd name="T18" fmla="*/ 0 w 545"/>
                      <a:gd name="T19" fmla="*/ 0 h 296"/>
                      <a:gd name="T20" fmla="*/ 0 w 545"/>
                      <a:gd name="T21" fmla="*/ 0 h 296"/>
                      <a:gd name="T22" fmla="*/ 0 w 545"/>
                      <a:gd name="T23" fmla="*/ 0 h 296"/>
                      <a:gd name="T24" fmla="*/ 0 w 545"/>
                      <a:gd name="T25" fmla="*/ 0 h 296"/>
                      <a:gd name="T26" fmla="*/ 0 w 545"/>
                      <a:gd name="T27" fmla="*/ 0 h 296"/>
                      <a:gd name="T28" fmla="*/ 0 w 545"/>
                      <a:gd name="T29" fmla="*/ 0 h 296"/>
                      <a:gd name="T30" fmla="*/ 0 w 545"/>
                      <a:gd name="T31" fmla="*/ 0 h 296"/>
                      <a:gd name="T32" fmla="*/ 0 w 545"/>
                      <a:gd name="T33" fmla="*/ 0 h 296"/>
                      <a:gd name="T34" fmla="*/ 0 w 545"/>
                      <a:gd name="T35" fmla="*/ 0 h 296"/>
                      <a:gd name="T36" fmla="*/ 0 w 545"/>
                      <a:gd name="T37" fmla="*/ 0 h 296"/>
                      <a:gd name="T38" fmla="*/ 0 w 545"/>
                      <a:gd name="T39" fmla="*/ 0 h 296"/>
                      <a:gd name="T40" fmla="*/ 0 w 545"/>
                      <a:gd name="T41" fmla="*/ 0 h 296"/>
                      <a:gd name="T42" fmla="*/ 0 w 545"/>
                      <a:gd name="T43" fmla="*/ 0 h 296"/>
                      <a:gd name="T44" fmla="*/ 0 w 545"/>
                      <a:gd name="T45" fmla="*/ 0 h 296"/>
                      <a:gd name="T46" fmla="*/ 0 w 545"/>
                      <a:gd name="T47" fmla="*/ 0 h 296"/>
                      <a:gd name="T48" fmla="*/ 0 w 545"/>
                      <a:gd name="T49" fmla="*/ 0 h 296"/>
                      <a:gd name="T50" fmla="*/ 0 w 545"/>
                      <a:gd name="T51" fmla="*/ 0 h 2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45"/>
                      <a:gd name="T79" fmla="*/ 0 h 296"/>
                      <a:gd name="T80" fmla="*/ 545 w 545"/>
                      <a:gd name="T81" fmla="*/ 296 h 29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45" h="296">
                        <a:moveTo>
                          <a:pt x="17" y="34"/>
                        </a:moveTo>
                        <a:lnTo>
                          <a:pt x="82" y="38"/>
                        </a:lnTo>
                        <a:lnTo>
                          <a:pt x="150" y="40"/>
                        </a:lnTo>
                        <a:lnTo>
                          <a:pt x="195" y="40"/>
                        </a:lnTo>
                        <a:lnTo>
                          <a:pt x="230" y="32"/>
                        </a:lnTo>
                        <a:lnTo>
                          <a:pt x="287" y="16"/>
                        </a:lnTo>
                        <a:lnTo>
                          <a:pt x="313" y="0"/>
                        </a:lnTo>
                        <a:lnTo>
                          <a:pt x="351" y="21"/>
                        </a:lnTo>
                        <a:lnTo>
                          <a:pt x="411" y="63"/>
                        </a:lnTo>
                        <a:lnTo>
                          <a:pt x="455" y="93"/>
                        </a:lnTo>
                        <a:lnTo>
                          <a:pt x="511" y="133"/>
                        </a:lnTo>
                        <a:lnTo>
                          <a:pt x="545" y="163"/>
                        </a:lnTo>
                        <a:lnTo>
                          <a:pt x="514" y="190"/>
                        </a:lnTo>
                        <a:lnTo>
                          <a:pt x="482" y="219"/>
                        </a:lnTo>
                        <a:lnTo>
                          <a:pt x="432" y="240"/>
                        </a:lnTo>
                        <a:lnTo>
                          <a:pt x="380" y="262"/>
                        </a:lnTo>
                        <a:lnTo>
                          <a:pt x="332" y="281"/>
                        </a:lnTo>
                        <a:lnTo>
                          <a:pt x="288" y="288"/>
                        </a:lnTo>
                        <a:lnTo>
                          <a:pt x="242" y="296"/>
                        </a:lnTo>
                        <a:lnTo>
                          <a:pt x="185" y="256"/>
                        </a:lnTo>
                        <a:lnTo>
                          <a:pt x="142" y="221"/>
                        </a:lnTo>
                        <a:lnTo>
                          <a:pt x="92" y="177"/>
                        </a:lnTo>
                        <a:lnTo>
                          <a:pt x="50" y="133"/>
                        </a:lnTo>
                        <a:lnTo>
                          <a:pt x="19" y="103"/>
                        </a:lnTo>
                        <a:lnTo>
                          <a:pt x="0" y="59"/>
                        </a:lnTo>
                        <a:lnTo>
                          <a:pt x="17" y="34"/>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521">
                    <a:extLst>
                      <a:ext uri="{FF2B5EF4-FFF2-40B4-BE49-F238E27FC236}">
                        <a16:creationId xmlns:a16="http://schemas.microsoft.com/office/drawing/2014/main" id="{133A3DF4-D542-417C-864B-1FE8AFA1AD5E}"/>
                      </a:ext>
                    </a:extLst>
                  </p:cNvPr>
                  <p:cNvSpPr>
                    <a:spLocks/>
                  </p:cNvSpPr>
                  <p:nvPr/>
                </p:nvSpPr>
                <p:spPr bwMode="auto">
                  <a:xfrm>
                    <a:off x="4051" y="1008"/>
                    <a:ext cx="196" cy="115"/>
                  </a:xfrm>
                  <a:custGeom>
                    <a:avLst/>
                    <a:gdLst>
                      <a:gd name="T0" fmla="*/ 0 w 588"/>
                      <a:gd name="T1" fmla="*/ 0 h 344"/>
                      <a:gd name="T2" fmla="*/ 0 w 588"/>
                      <a:gd name="T3" fmla="*/ 0 h 344"/>
                      <a:gd name="T4" fmla="*/ 0 w 588"/>
                      <a:gd name="T5" fmla="*/ 0 h 344"/>
                      <a:gd name="T6" fmla="*/ 0 w 588"/>
                      <a:gd name="T7" fmla="*/ 0 h 344"/>
                      <a:gd name="T8" fmla="*/ 0 w 588"/>
                      <a:gd name="T9" fmla="*/ 0 h 344"/>
                      <a:gd name="T10" fmla="*/ 0 w 588"/>
                      <a:gd name="T11" fmla="*/ 0 h 344"/>
                      <a:gd name="T12" fmla="*/ 0 w 588"/>
                      <a:gd name="T13" fmla="*/ 0 h 344"/>
                      <a:gd name="T14" fmla="*/ 0 w 588"/>
                      <a:gd name="T15" fmla="*/ 0 h 344"/>
                      <a:gd name="T16" fmla="*/ 0 w 588"/>
                      <a:gd name="T17" fmla="*/ 0 h 344"/>
                      <a:gd name="T18" fmla="*/ 0 w 588"/>
                      <a:gd name="T19" fmla="*/ 0 h 344"/>
                      <a:gd name="T20" fmla="*/ 0 w 588"/>
                      <a:gd name="T21" fmla="*/ 0 h 344"/>
                      <a:gd name="T22" fmla="*/ 0 w 588"/>
                      <a:gd name="T23" fmla="*/ 0 h 344"/>
                      <a:gd name="T24" fmla="*/ 0 w 588"/>
                      <a:gd name="T25" fmla="*/ 0 h 344"/>
                      <a:gd name="T26" fmla="*/ 0 w 588"/>
                      <a:gd name="T27" fmla="*/ 0 h 344"/>
                      <a:gd name="T28" fmla="*/ 0 w 588"/>
                      <a:gd name="T29" fmla="*/ 0 h 344"/>
                      <a:gd name="T30" fmla="*/ 0 w 588"/>
                      <a:gd name="T31" fmla="*/ 0 h 344"/>
                      <a:gd name="T32" fmla="*/ 0 w 588"/>
                      <a:gd name="T33" fmla="*/ 0 h 344"/>
                      <a:gd name="T34" fmla="*/ 0 w 588"/>
                      <a:gd name="T35" fmla="*/ 0 h 344"/>
                      <a:gd name="T36" fmla="*/ 0 w 588"/>
                      <a:gd name="T37" fmla="*/ 0 h 344"/>
                      <a:gd name="T38" fmla="*/ 0 w 588"/>
                      <a:gd name="T39" fmla="*/ 0 h 344"/>
                      <a:gd name="T40" fmla="*/ 0 w 588"/>
                      <a:gd name="T41" fmla="*/ 0 h 344"/>
                      <a:gd name="T42" fmla="*/ 0 w 588"/>
                      <a:gd name="T43" fmla="*/ 0 h 344"/>
                      <a:gd name="T44" fmla="*/ 0 w 588"/>
                      <a:gd name="T45" fmla="*/ 0 h 344"/>
                      <a:gd name="T46" fmla="*/ 0 w 588"/>
                      <a:gd name="T47" fmla="*/ 0 h 344"/>
                      <a:gd name="T48" fmla="*/ 0 w 588"/>
                      <a:gd name="T49" fmla="*/ 0 h 344"/>
                      <a:gd name="T50" fmla="*/ 0 w 588"/>
                      <a:gd name="T51" fmla="*/ 0 h 344"/>
                      <a:gd name="T52" fmla="*/ 0 w 588"/>
                      <a:gd name="T53" fmla="*/ 0 h 344"/>
                      <a:gd name="T54" fmla="*/ 0 w 588"/>
                      <a:gd name="T55" fmla="*/ 0 h 344"/>
                      <a:gd name="T56" fmla="*/ 0 w 588"/>
                      <a:gd name="T57" fmla="*/ 0 h 344"/>
                      <a:gd name="T58" fmla="*/ 0 w 588"/>
                      <a:gd name="T59" fmla="*/ 0 h 344"/>
                      <a:gd name="T60" fmla="*/ 0 w 588"/>
                      <a:gd name="T61" fmla="*/ 0 h 344"/>
                      <a:gd name="T62" fmla="*/ 0 w 588"/>
                      <a:gd name="T63" fmla="*/ 0 h 344"/>
                      <a:gd name="T64" fmla="*/ 0 w 588"/>
                      <a:gd name="T65" fmla="*/ 0 h 344"/>
                      <a:gd name="T66" fmla="*/ 0 w 588"/>
                      <a:gd name="T67" fmla="*/ 0 h 344"/>
                      <a:gd name="T68" fmla="*/ 0 w 588"/>
                      <a:gd name="T69" fmla="*/ 0 h 344"/>
                      <a:gd name="T70" fmla="*/ 0 w 588"/>
                      <a:gd name="T71" fmla="*/ 0 h 344"/>
                      <a:gd name="T72" fmla="*/ 0 w 588"/>
                      <a:gd name="T73" fmla="*/ 0 h 344"/>
                      <a:gd name="T74" fmla="*/ 0 w 588"/>
                      <a:gd name="T75" fmla="*/ 0 h 344"/>
                      <a:gd name="T76" fmla="*/ 0 w 588"/>
                      <a:gd name="T77" fmla="*/ 0 h 344"/>
                      <a:gd name="T78" fmla="*/ 0 w 588"/>
                      <a:gd name="T79" fmla="*/ 0 h 344"/>
                      <a:gd name="T80" fmla="*/ 0 w 588"/>
                      <a:gd name="T81" fmla="*/ 0 h 344"/>
                      <a:gd name="T82" fmla="*/ 0 w 588"/>
                      <a:gd name="T83" fmla="*/ 0 h 344"/>
                      <a:gd name="T84" fmla="*/ 0 w 588"/>
                      <a:gd name="T85" fmla="*/ 0 h 344"/>
                      <a:gd name="T86" fmla="*/ 0 w 588"/>
                      <a:gd name="T87" fmla="*/ 0 h 344"/>
                      <a:gd name="T88" fmla="*/ 0 w 588"/>
                      <a:gd name="T89" fmla="*/ 0 h 344"/>
                      <a:gd name="T90" fmla="*/ 0 w 588"/>
                      <a:gd name="T91" fmla="*/ 0 h 344"/>
                      <a:gd name="T92" fmla="*/ 0 w 588"/>
                      <a:gd name="T93" fmla="*/ 0 h 344"/>
                      <a:gd name="T94" fmla="*/ 0 w 588"/>
                      <a:gd name="T95" fmla="*/ 0 h 344"/>
                      <a:gd name="T96" fmla="*/ 0 w 588"/>
                      <a:gd name="T97" fmla="*/ 0 h 344"/>
                      <a:gd name="T98" fmla="*/ 0 w 588"/>
                      <a:gd name="T99" fmla="*/ 0 h 344"/>
                      <a:gd name="T100" fmla="*/ 0 w 588"/>
                      <a:gd name="T101" fmla="*/ 0 h 344"/>
                      <a:gd name="T102" fmla="*/ 0 w 588"/>
                      <a:gd name="T103" fmla="*/ 0 h 344"/>
                      <a:gd name="T104" fmla="*/ 0 w 588"/>
                      <a:gd name="T105" fmla="*/ 0 h 344"/>
                      <a:gd name="T106" fmla="*/ 0 w 588"/>
                      <a:gd name="T107" fmla="*/ 0 h 344"/>
                      <a:gd name="T108" fmla="*/ 0 w 588"/>
                      <a:gd name="T109" fmla="*/ 0 h 344"/>
                      <a:gd name="T110" fmla="*/ 0 w 588"/>
                      <a:gd name="T111" fmla="*/ 0 h 34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88"/>
                      <a:gd name="T169" fmla="*/ 0 h 344"/>
                      <a:gd name="T170" fmla="*/ 588 w 588"/>
                      <a:gd name="T171" fmla="*/ 344 h 34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88" h="344">
                        <a:moveTo>
                          <a:pt x="288" y="294"/>
                        </a:moveTo>
                        <a:lnTo>
                          <a:pt x="381" y="269"/>
                        </a:lnTo>
                        <a:lnTo>
                          <a:pt x="457" y="236"/>
                        </a:lnTo>
                        <a:lnTo>
                          <a:pt x="510" y="198"/>
                        </a:lnTo>
                        <a:lnTo>
                          <a:pt x="531" y="176"/>
                        </a:lnTo>
                        <a:lnTo>
                          <a:pt x="454" y="105"/>
                        </a:lnTo>
                        <a:lnTo>
                          <a:pt x="391" y="66"/>
                        </a:lnTo>
                        <a:lnTo>
                          <a:pt x="331" y="29"/>
                        </a:lnTo>
                        <a:lnTo>
                          <a:pt x="318" y="29"/>
                        </a:lnTo>
                        <a:lnTo>
                          <a:pt x="281" y="42"/>
                        </a:lnTo>
                        <a:lnTo>
                          <a:pt x="231" y="56"/>
                        </a:lnTo>
                        <a:lnTo>
                          <a:pt x="141" y="63"/>
                        </a:lnTo>
                        <a:lnTo>
                          <a:pt x="54" y="61"/>
                        </a:lnTo>
                        <a:lnTo>
                          <a:pt x="31" y="63"/>
                        </a:lnTo>
                        <a:lnTo>
                          <a:pt x="31" y="79"/>
                        </a:lnTo>
                        <a:lnTo>
                          <a:pt x="49" y="105"/>
                        </a:lnTo>
                        <a:lnTo>
                          <a:pt x="85" y="150"/>
                        </a:lnTo>
                        <a:lnTo>
                          <a:pt x="131" y="187"/>
                        </a:lnTo>
                        <a:lnTo>
                          <a:pt x="188" y="242"/>
                        </a:lnTo>
                        <a:lnTo>
                          <a:pt x="241" y="282"/>
                        </a:lnTo>
                        <a:lnTo>
                          <a:pt x="275" y="305"/>
                        </a:lnTo>
                        <a:lnTo>
                          <a:pt x="285" y="329"/>
                        </a:lnTo>
                        <a:lnTo>
                          <a:pt x="273" y="344"/>
                        </a:lnTo>
                        <a:lnTo>
                          <a:pt x="254" y="336"/>
                        </a:lnTo>
                        <a:lnTo>
                          <a:pt x="199" y="286"/>
                        </a:lnTo>
                        <a:lnTo>
                          <a:pt x="131" y="229"/>
                        </a:lnTo>
                        <a:lnTo>
                          <a:pt x="81" y="187"/>
                        </a:lnTo>
                        <a:lnTo>
                          <a:pt x="48" y="150"/>
                        </a:lnTo>
                        <a:lnTo>
                          <a:pt x="19" y="111"/>
                        </a:lnTo>
                        <a:lnTo>
                          <a:pt x="6" y="85"/>
                        </a:lnTo>
                        <a:lnTo>
                          <a:pt x="0" y="56"/>
                        </a:lnTo>
                        <a:lnTo>
                          <a:pt x="8" y="37"/>
                        </a:lnTo>
                        <a:lnTo>
                          <a:pt x="29" y="29"/>
                        </a:lnTo>
                        <a:lnTo>
                          <a:pt x="67" y="32"/>
                        </a:lnTo>
                        <a:lnTo>
                          <a:pt x="138" y="42"/>
                        </a:lnTo>
                        <a:lnTo>
                          <a:pt x="198" y="42"/>
                        </a:lnTo>
                        <a:lnTo>
                          <a:pt x="241" y="29"/>
                        </a:lnTo>
                        <a:lnTo>
                          <a:pt x="291" y="19"/>
                        </a:lnTo>
                        <a:lnTo>
                          <a:pt x="312" y="0"/>
                        </a:lnTo>
                        <a:lnTo>
                          <a:pt x="335" y="0"/>
                        </a:lnTo>
                        <a:lnTo>
                          <a:pt x="388" y="32"/>
                        </a:lnTo>
                        <a:lnTo>
                          <a:pt x="444" y="75"/>
                        </a:lnTo>
                        <a:lnTo>
                          <a:pt x="504" y="113"/>
                        </a:lnTo>
                        <a:lnTo>
                          <a:pt x="538" y="137"/>
                        </a:lnTo>
                        <a:lnTo>
                          <a:pt x="573" y="161"/>
                        </a:lnTo>
                        <a:lnTo>
                          <a:pt x="588" y="169"/>
                        </a:lnTo>
                        <a:lnTo>
                          <a:pt x="579" y="186"/>
                        </a:lnTo>
                        <a:lnTo>
                          <a:pt x="554" y="200"/>
                        </a:lnTo>
                        <a:lnTo>
                          <a:pt x="525" y="226"/>
                        </a:lnTo>
                        <a:lnTo>
                          <a:pt x="497" y="236"/>
                        </a:lnTo>
                        <a:lnTo>
                          <a:pt x="448" y="257"/>
                        </a:lnTo>
                        <a:lnTo>
                          <a:pt x="412" y="273"/>
                        </a:lnTo>
                        <a:lnTo>
                          <a:pt x="373" y="298"/>
                        </a:lnTo>
                        <a:lnTo>
                          <a:pt x="331" y="305"/>
                        </a:lnTo>
                        <a:lnTo>
                          <a:pt x="298" y="307"/>
                        </a:lnTo>
                        <a:lnTo>
                          <a:pt x="288" y="2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522">
                    <a:extLst>
                      <a:ext uri="{FF2B5EF4-FFF2-40B4-BE49-F238E27FC236}">
                        <a16:creationId xmlns:a16="http://schemas.microsoft.com/office/drawing/2014/main" id="{06BC307C-CE48-4F00-86E4-D97A1A806534}"/>
                      </a:ext>
                    </a:extLst>
                  </p:cNvPr>
                  <p:cNvSpPr>
                    <a:spLocks/>
                  </p:cNvSpPr>
                  <p:nvPr/>
                </p:nvSpPr>
                <p:spPr bwMode="auto">
                  <a:xfrm>
                    <a:off x="4162" y="1095"/>
                    <a:ext cx="62" cy="40"/>
                  </a:xfrm>
                  <a:custGeom>
                    <a:avLst/>
                    <a:gdLst>
                      <a:gd name="T0" fmla="*/ 0 w 186"/>
                      <a:gd name="T1" fmla="*/ 0 h 118"/>
                      <a:gd name="T2" fmla="*/ 0 w 186"/>
                      <a:gd name="T3" fmla="*/ 0 h 118"/>
                      <a:gd name="T4" fmla="*/ 0 w 186"/>
                      <a:gd name="T5" fmla="*/ 0 h 118"/>
                      <a:gd name="T6" fmla="*/ 0 w 186"/>
                      <a:gd name="T7" fmla="*/ 0 h 118"/>
                      <a:gd name="T8" fmla="*/ 0 w 186"/>
                      <a:gd name="T9" fmla="*/ 0 h 118"/>
                      <a:gd name="T10" fmla="*/ 0 w 186"/>
                      <a:gd name="T11" fmla="*/ 0 h 118"/>
                      <a:gd name="T12" fmla="*/ 0 w 186"/>
                      <a:gd name="T13" fmla="*/ 0 h 118"/>
                      <a:gd name="T14" fmla="*/ 0 w 186"/>
                      <a:gd name="T15" fmla="*/ 0 h 118"/>
                      <a:gd name="T16" fmla="*/ 0 w 186"/>
                      <a:gd name="T17" fmla="*/ 0 h 118"/>
                      <a:gd name="T18" fmla="*/ 0 w 186"/>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6"/>
                      <a:gd name="T31" fmla="*/ 0 h 118"/>
                      <a:gd name="T32" fmla="*/ 186 w 186"/>
                      <a:gd name="T33" fmla="*/ 118 h 1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6" h="118">
                        <a:moveTo>
                          <a:pt x="157" y="14"/>
                        </a:moveTo>
                        <a:lnTo>
                          <a:pt x="118" y="45"/>
                        </a:lnTo>
                        <a:lnTo>
                          <a:pt x="82" y="74"/>
                        </a:lnTo>
                        <a:lnTo>
                          <a:pt x="29" y="93"/>
                        </a:lnTo>
                        <a:lnTo>
                          <a:pt x="0" y="102"/>
                        </a:lnTo>
                        <a:lnTo>
                          <a:pt x="23" y="118"/>
                        </a:lnTo>
                        <a:lnTo>
                          <a:pt x="61" y="112"/>
                        </a:lnTo>
                        <a:lnTo>
                          <a:pt x="119" y="74"/>
                        </a:lnTo>
                        <a:lnTo>
                          <a:pt x="186" y="0"/>
                        </a:lnTo>
                        <a:lnTo>
                          <a:pt x="15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22" name="AutoShape 25">
                <a:extLst>
                  <a:ext uri="{FF2B5EF4-FFF2-40B4-BE49-F238E27FC236}">
                    <a16:creationId xmlns:a16="http://schemas.microsoft.com/office/drawing/2014/main" id="{BF83D353-F7ED-4D49-977D-620075475D3D}"/>
                  </a:ext>
                </a:extLst>
              </p:cNvPr>
              <p:cNvSpPr>
                <a:spLocks noChangeArrowheads="1"/>
              </p:cNvSpPr>
              <p:nvPr/>
            </p:nvSpPr>
            <p:spPr bwMode="auto">
              <a:xfrm>
                <a:off x="6961614" y="5649270"/>
                <a:ext cx="2301956" cy="918208"/>
              </a:xfrm>
              <a:prstGeom prst="irregularSeal1">
                <a:avLst/>
              </a:prstGeom>
              <a:solidFill>
                <a:schemeClr val="tx1"/>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 hangingPunct="1">
                  <a:lnSpc>
                    <a:spcPct val="90000"/>
                  </a:lnSpc>
                  <a:spcBef>
                    <a:spcPct val="50000"/>
                  </a:spcBef>
                  <a:buClr>
                    <a:schemeClr val="accent1"/>
                  </a:buClr>
                  <a:buFont typeface="WingDings" panose="05000000000000000000" pitchFamily="2" charset="2"/>
                  <a:buNone/>
                </a:pPr>
                <a:r>
                  <a:rPr lang="en-US" altLang="zh-CN" sz="2000" dirty="0">
                    <a:solidFill>
                      <a:schemeClr val="bg1"/>
                    </a:solidFill>
                    <a:latin typeface="Segoe Print" panose="02000600000000000000" pitchFamily="2" charset="0"/>
                    <a:ea typeface="微软雅黑" panose="020B0503020204020204" pitchFamily="34" charset="-122"/>
                    <a:cs typeface="Arial" panose="020B0604020202020204" pitchFamily="34" charset="0"/>
                  </a:rPr>
                  <a:t>Crash</a:t>
                </a:r>
                <a:r>
                  <a:rPr lang="en-US" altLang="zh-CN" sz="2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t>
                </a:r>
              </a:p>
            </p:txBody>
          </p:sp>
        </p:grpSp>
      </p:grpSp>
      <p:sp>
        <p:nvSpPr>
          <p:cNvPr id="555" name="矩形 554">
            <a:extLst>
              <a:ext uri="{FF2B5EF4-FFF2-40B4-BE49-F238E27FC236}">
                <a16:creationId xmlns:a16="http://schemas.microsoft.com/office/drawing/2014/main" id="{07828440-0200-4576-A20D-3FF6B298BBBA}"/>
              </a:ext>
            </a:extLst>
          </p:cNvPr>
          <p:cNvSpPr/>
          <p:nvPr/>
        </p:nvSpPr>
        <p:spPr>
          <a:xfrm>
            <a:off x="8341261" y="2159990"/>
            <a:ext cx="2428636" cy="954107"/>
          </a:xfrm>
          <a:prstGeom prst="rect">
            <a:avLst/>
          </a:prstGeom>
          <a:noFill/>
        </p:spPr>
        <p:txBody>
          <a:bodyPr wrap="square">
            <a:spAutoFit/>
          </a:bodyPr>
          <a:lstStyle/>
          <a:p>
            <a:pPr algn="ctr">
              <a:defRPr/>
            </a:pPr>
            <a:r>
              <a:rPr lang="en-US" altLang="zh-CN" sz="2800" b="1" spc="300" dirty="0">
                <a:ln w="11430" cmpd="sng">
                  <a:solidFill>
                    <a:schemeClr val="accent1">
                      <a:tint val="10000"/>
                    </a:schemeClr>
                  </a:solidFill>
                  <a:prstDash val="solid"/>
                  <a:miter lim="800000"/>
                </a:ln>
                <a:solidFill>
                  <a:srgbClr val="FF0000"/>
                </a:solidFill>
                <a:effectLst>
                  <a:glow rad="45500">
                    <a:schemeClr val="accent1">
                      <a:satMod val="220000"/>
                      <a:alpha val="35000"/>
                    </a:schemeClr>
                  </a:glow>
                </a:effectLst>
                <a:latin typeface="Segoe Print" panose="02000600000000000000" pitchFamily="2" charset="0"/>
              </a:rPr>
              <a:t>It is </a:t>
            </a:r>
            <a:r>
              <a:rPr lang="en-US" altLang="zh-CN" sz="2800" b="1" spc="300" dirty="0" err="1">
                <a:ln w="11430" cmpd="sng">
                  <a:solidFill>
                    <a:schemeClr val="accent1">
                      <a:tint val="10000"/>
                    </a:schemeClr>
                  </a:solidFill>
                  <a:prstDash val="solid"/>
                  <a:miter lim="800000"/>
                </a:ln>
                <a:solidFill>
                  <a:srgbClr val="FF0000"/>
                </a:solidFill>
                <a:effectLst>
                  <a:glow rad="45500">
                    <a:schemeClr val="accent1">
                      <a:satMod val="220000"/>
                      <a:alpha val="35000"/>
                    </a:schemeClr>
                  </a:glow>
                </a:effectLst>
                <a:latin typeface="Segoe Print" panose="02000600000000000000" pitchFamily="2" charset="0"/>
              </a:rPr>
              <a:t>unSmart</a:t>
            </a:r>
            <a:endParaRPr lang="zh-CN" altLang="en-US" sz="2800" b="1" spc="300" dirty="0">
              <a:ln w="11430" cmpd="sng">
                <a:solidFill>
                  <a:schemeClr val="accent1">
                    <a:tint val="10000"/>
                  </a:schemeClr>
                </a:solidFill>
                <a:prstDash val="solid"/>
                <a:miter lim="800000"/>
              </a:ln>
              <a:solidFill>
                <a:srgbClr val="FF0000"/>
              </a:solidFill>
              <a:effectLst>
                <a:glow rad="45500">
                  <a:schemeClr val="accent1">
                    <a:satMod val="220000"/>
                    <a:alpha val="35000"/>
                  </a:schemeClr>
                </a:glow>
              </a:effectLst>
              <a:latin typeface="Segoe Print" panose="02000600000000000000" pitchFamily="2" charset="0"/>
            </a:endParaRPr>
          </a:p>
        </p:txBody>
      </p:sp>
    </p:spTree>
    <p:extLst>
      <p:ext uri="{BB962C8B-B14F-4D97-AF65-F5344CB8AC3E}">
        <p14:creationId xmlns:p14="http://schemas.microsoft.com/office/powerpoint/2010/main" val="3367127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55"/>
                                        </p:tgtEl>
                                        <p:attrNameLst>
                                          <p:attrName>style.visibility</p:attrName>
                                        </p:attrNameLst>
                                      </p:cBhvr>
                                      <p:to>
                                        <p:strVal val="visible"/>
                                      </p:to>
                                    </p:set>
                                    <p:animEffect transition="in" filter="blinds(horizontal)">
                                      <p:cBhvr>
                                        <p:cTn id="7" dur="500"/>
                                        <p:tgtEl>
                                          <p:spTgt spid="5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 </a:t>
            </a:r>
            <a:r>
              <a:rPr lang="zh-CN" altLang="en-US" dirty="0"/>
              <a:t>敏捷的核心思想</a:t>
            </a:r>
          </a:p>
        </p:txBody>
      </p:sp>
      <p:sp>
        <p:nvSpPr>
          <p:cNvPr id="4" name="内容占位符 3"/>
          <p:cNvSpPr>
            <a:spLocks noGrp="1"/>
          </p:cNvSpPr>
          <p:nvPr>
            <p:ph idx="1"/>
          </p:nvPr>
        </p:nvSpPr>
        <p:spPr>
          <a:xfrm>
            <a:off x="673100" y="1200210"/>
            <a:ext cx="10864850" cy="5047544"/>
          </a:xfrm>
        </p:spPr>
        <p:txBody>
          <a:bodyPr>
            <a:normAutofit/>
          </a:bodyPr>
          <a:lstStyle/>
          <a:p>
            <a:pPr marL="0" indent="0">
              <a:buNone/>
            </a:pPr>
            <a:r>
              <a:rPr lang="zh-CN" altLang="en-US" dirty="0"/>
              <a:t>（</a:t>
            </a:r>
            <a:r>
              <a:rPr lang="en-US" altLang="zh-CN" dirty="0"/>
              <a:t>1</a:t>
            </a:r>
            <a:r>
              <a:rPr lang="zh-CN" altLang="en-US" dirty="0"/>
              <a:t>）迭代开发</a:t>
            </a:r>
          </a:p>
          <a:p>
            <a:pPr lvl="1"/>
            <a:r>
              <a:rPr lang="zh-CN" altLang="en-US" dirty="0"/>
              <a:t>迭代方法 </a:t>
            </a:r>
            <a:r>
              <a:rPr lang="en-US" altLang="zh-CN" dirty="0"/>
              <a:t>is Smart</a:t>
            </a:r>
            <a:endParaRPr lang="sv-SE" altLang="zh-CN" dirty="0"/>
          </a:p>
          <a:p>
            <a:pPr lvl="2"/>
            <a:r>
              <a:rPr lang="zh-CN" altLang="en-US" dirty="0"/>
              <a:t>复杂变简单</a:t>
            </a:r>
            <a:endParaRPr lang="en-US" altLang="zh-CN" dirty="0"/>
          </a:p>
          <a:p>
            <a:pPr lvl="2"/>
            <a:r>
              <a:rPr lang="zh-CN" altLang="en-US" dirty="0"/>
              <a:t>可工作软件</a:t>
            </a:r>
            <a:endParaRPr lang="en-US" altLang="zh-CN" dirty="0"/>
          </a:p>
          <a:p>
            <a:pPr lvl="2"/>
            <a:r>
              <a:rPr lang="zh-CN" altLang="en-US" dirty="0"/>
              <a:t>降低风险</a:t>
            </a:r>
          </a:p>
          <a:p>
            <a:pPr lvl="2"/>
            <a:r>
              <a:rPr lang="zh-CN" altLang="en-US" dirty="0"/>
              <a:t>客户协作</a:t>
            </a:r>
          </a:p>
          <a:p>
            <a:pPr lvl="2"/>
            <a:r>
              <a:rPr lang="zh-CN" altLang="en-US" dirty="0"/>
              <a:t>响应变更</a:t>
            </a:r>
          </a:p>
        </p:txBody>
      </p:sp>
      <p:sp>
        <p:nvSpPr>
          <p:cNvPr id="2" name="灯片编号占位符 1"/>
          <p:cNvSpPr>
            <a:spLocks noGrp="1"/>
          </p:cNvSpPr>
          <p:nvPr>
            <p:ph type="sldNum" sz="quarter" idx="12"/>
          </p:nvPr>
        </p:nvSpPr>
        <p:spPr/>
        <p:txBody>
          <a:bodyPr/>
          <a:lstStyle/>
          <a:p>
            <a:fld id="{7C7A768F-11B9-42D0-9C95-648B5DA5A568}" type="slidenum">
              <a:rPr lang="en-US" altLang="en-US" smtClean="0"/>
              <a:pPr/>
              <a:t>67</a:t>
            </a:fld>
            <a:endParaRPr lang="en-US" altLang="en-US"/>
          </a:p>
        </p:txBody>
      </p:sp>
      <p:sp>
        <p:nvSpPr>
          <p:cNvPr id="555" name="矩形 554">
            <a:extLst>
              <a:ext uri="{FF2B5EF4-FFF2-40B4-BE49-F238E27FC236}">
                <a16:creationId xmlns:a16="http://schemas.microsoft.com/office/drawing/2014/main" id="{07828440-0200-4576-A20D-3FF6B298BBBA}"/>
              </a:ext>
            </a:extLst>
          </p:cNvPr>
          <p:cNvSpPr/>
          <p:nvPr/>
        </p:nvSpPr>
        <p:spPr>
          <a:xfrm>
            <a:off x="8341261" y="2159990"/>
            <a:ext cx="2428636" cy="954107"/>
          </a:xfrm>
          <a:prstGeom prst="rect">
            <a:avLst/>
          </a:prstGeom>
          <a:noFill/>
        </p:spPr>
        <p:txBody>
          <a:bodyPr wrap="square">
            <a:spAutoFit/>
          </a:bodyPr>
          <a:lstStyle/>
          <a:p>
            <a:pPr algn="ctr">
              <a:defRPr/>
            </a:pPr>
            <a:r>
              <a:rPr lang="en-US" altLang="zh-CN" sz="2800" b="1" spc="300" dirty="0">
                <a:ln w="11430" cmpd="sng">
                  <a:solidFill>
                    <a:schemeClr val="accent1">
                      <a:tint val="10000"/>
                    </a:schemeClr>
                  </a:solidFill>
                  <a:prstDash val="solid"/>
                  <a:miter lim="800000"/>
                </a:ln>
                <a:solidFill>
                  <a:srgbClr val="FF0000"/>
                </a:solidFill>
                <a:effectLst>
                  <a:glow rad="45500">
                    <a:schemeClr val="accent1">
                      <a:satMod val="220000"/>
                      <a:alpha val="35000"/>
                    </a:schemeClr>
                  </a:glow>
                </a:effectLst>
                <a:latin typeface="Segoe Print" panose="02000600000000000000" pitchFamily="2" charset="0"/>
              </a:rPr>
              <a:t>It is Smart</a:t>
            </a:r>
            <a:endParaRPr lang="zh-CN" altLang="en-US" sz="2800" b="1" spc="300" dirty="0">
              <a:ln w="11430" cmpd="sng">
                <a:solidFill>
                  <a:schemeClr val="accent1">
                    <a:tint val="10000"/>
                  </a:schemeClr>
                </a:solidFill>
                <a:prstDash val="solid"/>
                <a:miter lim="800000"/>
              </a:ln>
              <a:solidFill>
                <a:srgbClr val="FF0000"/>
              </a:solidFill>
              <a:effectLst>
                <a:glow rad="45500">
                  <a:schemeClr val="accent1">
                    <a:satMod val="220000"/>
                    <a:alpha val="35000"/>
                  </a:schemeClr>
                </a:glow>
              </a:effectLst>
              <a:latin typeface="Segoe Print" panose="02000600000000000000" pitchFamily="2" charset="0"/>
            </a:endParaRPr>
          </a:p>
        </p:txBody>
      </p:sp>
      <p:sp>
        <p:nvSpPr>
          <p:cNvPr id="556" name="Line 9">
            <a:extLst>
              <a:ext uri="{FF2B5EF4-FFF2-40B4-BE49-F238E27FC236}">
                <a16:creationId xmlns:a16="http://schemas.microsoft.com/office/drawing/2014/main" id="{DF00AE17-D8D4-471D-B07F-5CCA9B0742E4}"/>
              </a:ext>
            </a:extLst>
          </p:cNvPr>
          <p:cNvSpPr>
            <a:spLocks noChangeShapeType="1"/>
          </p:cNvSpPr>
          <p:nvPr/>
        </p:nvSpPr>
        <p:spPr bwMode="auto">
          <a:xfrm flipH="1">
            <a:off x="6970398" y="2945668"/>
            <a:ext cx="20638" cy="272732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3200">
              <a:ea typeface="微软雅黑" panose="020B0503020204020204" pitchFamily="34" charset="-122"/>
            </a:endParaRPr>
          </a:p>
        </p:txBody>
      </p:sp>
      <p:sp>
        <p:nvSpPr>
          <p:cNvPr id="557" name="Line 11">
            <a:extLst>
              <a:ext uri="{FF2B5EF4-FFF2-40B4-BE49-F238E27FC236}">
                <a16:creationId xmlns:a16="http://schemas.microsoft.com/office/drawing/2014/main" id="{6F7570B3-96A3-4D1E-999A-51A46809598E}"/>
              </a:ext>
            </a:extLst>
          </p:cNvPr>
          <p:cNvSpPr>
            <a:spLocks noChangeShapeType="1"/>
          </p:cNvSpPr>
          <p:nvPr/>
        </p:nvSpPr>
        <p:spPr bwMode="auto">
          <a:xfrm>
            <a:off x="11238392" y="5746697"/>
            <a:ext cx="188913" cy="4763"/>
          </a:xfrm>
          <a:prstGeom prst="line">
            <a:avLst/>
          </a:prstGeom>
          <a:noFill/>
          <a:ln w="6350">
            <a:solidFill>
              <a:srgbClr val="000000"/>
            </a:solidFill>
            <a:round/>
            <a:headEnd/>
            <a:tailEnd type="triangle" w="lg" len="med"/>
          </a:ln>
          <a:extLst>
            <a:ext uri="{909E8E84-426E-40DD-AFC4-6F175D3DCCD1}">
              <a14:hiddenFill xmlns:a14="http://schemas.microsoft.com/office/drawing/2010/main">
                <a:noFill/>
              </a14:hiddenFill>
            </a:ext>
          </a:extLst>
        </p:spPr>
        <p:txBody>
          <a:bodyPr lIns="0" tIns="0" rIns="0" bIns="0"/>
          <a:lstStyle/>
          <a:p>
            <a:endParaRPr lang="zh-CN" altLang="en-US" sz="3200">
              <a:ea typeface="微软雅黑" panose="020B0503020204020204" pitchFamily="34" charset="-122"/>
            </a:endParaRPr>
          </a:p>
        </p:txBody>
      </p:sp>
      <p:sp>
        <p:nvSpPr>
          <p:cNvPr id="558" name="Text Box 12">
            <a:extLst>
              <a:ext uri="{FF2B5EF4-FFF2-40B4-BE49-F238E27FC236}">
                <a16:creationId xmlns:a16="http://schemas.microsoft.com/office/drawing/2014/main" id="{ED2C344E-0D9F-4853-8B3C-0D1146491E93}"/>
              </a:ext>
            </a:extLst>
          </p:cNvPr>
          <p:cNvSpPr txBox="1">
            <a:spLocks noChangeArrowheads="1"/>
          </p:cNvSpPr>
          <p:nvPr/>
        </p:nvSpPr>
        <p:spPr bwMode="auto">
          <a:xfrm>
            <a:off x="6077430" y="5880047"/>
            <a:ext cx="193181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defTabSz="481013" eaLnBrk="0" hangingPunct="0">
              <a:defRPr>
                <a:solidFill>
                  <a:schemeClr val="tx1"/>
                </a:solidFill>
                <a:latin typeface="Arial" panose="020B0604020202020204" pitchFamily="34" charset="0"/>
                <a:ea typeface="宋体" panose="02010600030101010101" pitchFamily="2" charset="-122"/>
              </a:defRPr>
            </a:lvl1pPr>
            <a:lvl2pPr marL="742950" indent="-285750" defTabSz="481013" eaLnBrk="0" hangingPunct="0">
              <a:defRPr>
                <a:solidFill>
                  <a:schemeClr val="tx1"/>
                </a:solidFill>
                <a:latin typeface="Arial" panose="020B0604020202020204" pitchFamily="34" charset="0"/>
                <a:ea typeface="宋体" panose="02010600030101010101" pitchFamily="2" charset="-122"/>
              </a:defRPr>
            </a:lvl2pPr>
            <a:lvl3pPr marL="1143000" indent="-228600" defTabSz="481013" eaLnBrk="0" hangingPunct="0">
              <a:defRPr>
                <a:solidFill>
                  <a:schemeClr val="tx1"/>
                </a:solidFill>
                <a:latin typeface="Arial" panose="020B0604020202020204" pitchFamily="34" charset="0"/>
                <a:ea typeface="宋体" panose="02010600030101010101" pitchFamily="2" charset="-122"/>
              </a:defRPr>
            </a:lvl3pPr>
            <a:lvl4pPr marL="1600200" indent="-228600" defTabSz="481013" eaLnBrk="0" hangingPunct="0">
              <a:defRPr>
                <a:solidFill>
                  <a:schemeClr val="tx1"/>
                </a:solidFill>
                <a:latin typeface="Arial" panose="020B0604020202020204" pitchFamily="34" charset="0"/>
                <a:ea typeface="宋体" panose="02010600030101010101" pitchFamily="2" charset="-122"/>
              </a:defRPr>
            </a:lvl4pPr>
            <a:lvl5pPr marL="2057400" indent="-228600" defTabSz="481013" eaLnBrk="0" hangingPunct="0">
              <a:defRPr>
                <a:solidFill>
                  <a:schemeClr val="tx1"/>
                </a:solidFill>
                <a:latin typeface="Arial" panose="020B0604020202020204" pitchFamily="34" charset="0"/>
                <a:ea typeface="宋体" panose="02010600030101010101" pitchFamily="2" charset="-122"/>
              </a:defRPr>
            </a:lvl5pPr>
            <a:lvl6pPr marL="2514600" indent="-228600" defTabSz="4810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810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810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810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Clr>
                <a:srgbClr val="C0C0C0"/>
              </a:buClr>
              <a:buSzPct val="90000"/>
              <a:buFont typeface="Monotype Sorts" pitchFamily="2" charset="2"/>
              <a:buNone/>
            </a:pPr>
            <a:r>
              <a:rPr lang="en-US" altLang="zh-CN" sz="2000" b="1" dirty="0">
                <a:solidFill>
                  <a:schemeClr val="accent5">
                    <a:lumMod val="75000"/>
                  </a:schemeClr>
                </a:solidFill>
                <a:ea typeface="微软雅黑" panose="020B0503020204020204" pitchFamily="34" charset="-122"/>
                <a:cs typeface="Arial" panose="020B0604020202020204" pitchFamily="34" charset="0"/>
              </a:rPr>
              <a:t>Weeks / Months</a:t>
            </a:r>
          </a:p>
        </p:txBody>
      </p:sp>
      <p:sp>
        <p:nvSpPr>
          <p:cNvPr id="559" name="Text Box 13">
            <a:extLst>
              <a:ext uri="{FF2B5EF4-FFF2-40B4-BE49-F238E27FC236}">
                <a16:creationId xmlns:a16="http://schemas.microsoft.com/office/drawing/2014/main" id="{E80F5FDE-767D-40A7-AD51-478886470D2A}"/>
              </a:ext>
            </a:extLst>
          </p:cNvPr>
          <p:cNvSpPr txBox="1">
            <a:spLocks noChangeArrowheads="1"/>
          </p:cNvSpPr>
          <p:nvPr/>
        </p:nvSpPr>
        <p:spPr bwMode="auto">
          <a:xfrm>
            <a:off x="9517543" y="5860997"/>
            <a:ext cx="19002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defTabSz="481013" eaLnBrk="0" hangingPunct="0">
              <a:defRPr>
                <a:solidFill>
                  <a:schemeClr val="tx1"/>
                </a:solidFill>
                <a:latin typeface="Arial" panose="020B0604020202020204" pitchFamily="34" charset="0"/>
                <a:ea typeface="宋体" panose="02010600030101010101" pitchFamily="2" charset="-122"/>
              </a:defRPr>
            </a:lvl1pPr>
            <a:lvl2pPr marL="742950" indent="-285750" defTabSz="481013" eaLnBrk="0" hangingPunct="0">
              <a:defRPr>
                <a:solidFill>
                  <a:schemeClr val="tx1"/>
                </a:solidFill>
                <a:latin typeface="Arial" panose="020B0604020202020204" pitchFamily="34" charset="0"/>
                <a:ea typeface="宋体" panose="02010600030101010101" pitchFamily="2" charset="-122"/>
              </a:defRPr>
            </a:lvl2pPr>
            <a:lvl3pPr marL="1143000" indent="-228600" defTabSz="481013" eaLnBrk="0" hangingPunct="0">
              <a:defRPr>
                <a:solidFill>
                  <a:schemeClr val="tx1"/>
                </a:solidFill>
                <a:latin typeface="Arial" panose="020B0604020202020204" pitchFamily="34" charset="0"/>
                <a:ea typeface="宋体" panose="02010600030101010101" pitchFamily="2" charset="-122"/>
              </a:defRPr>
            </a:lvl3pPr>
            <a:lvl4pPr marL="1600200" indent="-228600" defTabSz="481013" eaLnBrk="0" hangingPunct="0">
              <a:defRPr>
                <a:solidFill>
                  <a:schemeClr val="tx1"/>
                </a:solidFill>
                <a:latin typeface="Arial" panose="020B0604020202020204" pitchFamily="34" charset="0"/>
                <a:ea typeface="宋体" panose="02010600030101010101" pitchFamily="2" charset="-122"/>
              </a:defRPr>
            </a:lvl4pPr>
            <a:lvl5pPr marL="2057400" indent="-228600" defTabSz="481013" eaLnBrk="0" hangingPunct="0">
              <a:defRPr>
                <a:solidFill>
                  <a:schemeClr val="tx1"/>
                </a:solidFill>
                <a:latin typeface="Arial" panose="020B0604020202020204" pitchFamily="34" charset="0"/>
                <a:ea typeface="宋体" panose="02010600030101010101" pitchFamily="2" charset="-122"/>
              </a:defRPr>
            </a:lvl5pPr>
            <a:lvl6pPr marL="2514600" indent="-228600" defTabSz="4810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810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810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810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Clr>
                <a:srgbClr val="C0C0C0"/>
              </a:buClr>
              <a:buSzPct val="90000"/>
              <a:buFont typeface="Monotype Sorts" pitchFamily="2" charset="2"/>
              <a:buNone/>
            </a:pPr>
            <a:r>
              <a:rPr lang="en-US" altLang="zh-CN" sz="2000" b="1" dirty="0">
                <a:solidFill>
                  <a:schemeClr val="accent5">
                    <a:lumMod val="75000"/>
                  </a:schemeClr>
                </a:solidFill>
                <a:ea typeface="微软雅黑" panose="020B0503020204020204" pitchFamily="34" charset="-122"/>
                <a:cs typeface="Arial" panose="020B0604020202020204" pitchFamily="34" charset="0"/>
              </a:rPr>
              <a:t>Months / Years</a:t>
            </a:r>
          </a:p>
        </p:txBody>
      </p:sp>
      <p:sp>
        <p:nvSpPr>
          <p:cNvPr id="560" name="Freeform 14">
            <a:extLst>
              <a:ext uri="{FF2B5EF4-FFF2-40B4-BE49-F238E27FC236}">
                <a16:creationId xmlns:a16="http://schemas.microsoft.com/office/drawing/2014/main" id="{00335242-9241-4726-A880-B27861E41541}"/>
              </a:ext>
            </a:extLst>
          </p:cNvPr>
          <p:cNvSpPr>
            <a:spLocks/>
          </p:cNvSpPr>
          <p:nvPr/>
        </p:nvSpPr>
        <p:spPr bwMode="auto">
          <a:xfrm>
            <a:off x="3196117" y="2339512"/>
            <a:ext cx="8186738" cy="3415123"/>
          </a:xfrm>
          <a:custGeom>
            <a:avLst/>
            <a:gdLst>
              <a:gd name="T0" fmla="*/ 0 w 4325"/>
              <a:gd name="T1" fmla="*/ 0 h 2835"/>
              <a:gd name="T2" fmla="*/ 0 w 4325"/>
              <a:gd name="T3" fmla="*/ 2147483647 h 2835"/>
              <a:gd name="T4" fmla="*/ 2147483647 w 4325"/>
              <a:gd name="T5" fmla="*/ 2147483647 h 2835"/>
              <a:gd name="T6" fmla="*/ 0 60000 65536"/>
              <a:gd name="T7" fmla="*/ 0 60000 65536"/>
              <a:gd name="T8" fmla="*/ 0 60000 65536"/>
              <a:gd name="T9" fmla="*/ 0 w 4325"/>
              <a:gd name="T10" fmla="*/ 0 h 2835"/>
              <a:gd name="T11" fmla="*/ 4325 w 4325"/>
              <a:gd name="T12" fmla="*/ 2835 h 2835"/>
            </a:gdLst>
            <a:ahLst/>
            <a:cxnLst>
              <a:cxn ang="T6">
                <a:pos x="T0" y="T1"/>
              </a:cxn>
              <a:cxn ang="T7">
                <a:pos x="T2" y="T3"/>
              </a:cxn>
              <a:cxn ang="T8">
                <a:pos x="T4" y="T5"/>
              </a:cxn>
            </a:cxnLst>
            <a:rect l="T9" t="T10" r="T11" b="T12"/>
            <a:pathLst>
              <a:path w="4325" h="2835">
                <a:moveTo>
                  <a:pt x="0" y="0"/>
                </a:moveTo>
                <a:lnTo>
                  <a:pt x="0" y="2835"/>
                </a:lnTo>
                <a:lnTo>
                  <a:pt x="4325" y="2835"/>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3200">
              <a:ea typeface="微软雅黑" panose="020B0503020204020204" pitchFamily="34" charset="-122"/>
            </a:endParaRPr>
          </a:p>
        </p:txBody>
      </p:sp>
      <p:sp>
        <p:nvSpPr>
          <p:cNvPr id="561" name="Line 15">
            <a:extLst>
              <a:ext uri="{FF2B5EF4-FFF2-40B4-BE49-F238E27FC236}">
                <a16:creationId xmlns:a16="http://schemas.microsoft.com/office/drawing/2014/main" id="{B68065DD-9796-4B5C-B5D5-935C7161B4E6}"/>
              </a:ext>
            </a:extLst>
          </p:cNvPr>
          <p:cNvSpPr>
            <a:spLocks noChangeShapeType="1"/>
          </p:cNvSpPr>
          <p:nvPr/>
        </p:nvSpPr>
        <p:spPr bwMode="auto">
          <a:xfrm flipV="1">
            <a:off x="10878030" y="3735335"/>
            <a:ext cx="0" cy="1939925"/>
          </a:xfrm>
          <a:prstGeom prst="line">
            <a:avLst/>
          </a:prstGeom>
          <a:noFill/>
          <a:ln w="6350">
            <a:solidFill>
              <a:srgbClr val="FF0000"/>
            </a:solidFill>
            <a:prstDash val="dash"/>
            <a:round/>
            <a:headEnd/>
            <a:tailEnd/>
          </a:ln>
          <a:extLst>
            <a:ext uri="{909E8E84-426E-40DD-AFC4-6F175D3DCCD1}">
              <a14:hiddenFill xmlns:a14="http://schemas.microsoft.com/office/drawing/2010/main">
                <a:noFill/>
              </a14:hiddenFill>
            </a:ext>
          </a:extLst>
        </p:spPr>
        <p:txBody>
          <a:bodyPr lIns="0" tIns="0" rIns="0" bIns="0"/>
          <a:lstStyle/>
          <a:p>
            <a:endParaRPr lang="zh-CN" altLang="en-US" sz="3200">
              <a:ea typeface="微软雅黑" panose="020B0503020204020204" pitchFamily="34" charset="-122"/>
            </a:endParaRPr>
          </a:p>
        </p:txBody>
      </p:sp>
      <p:sp>
        <p:nvSpPr>
          <p:cNvPr id="562" name="AutoShape 16">
            <a:extLst>
              <a:ext uri="{FF2B5EF4-FFF2-40B4-BE49-F238E27FC236}">
                <a16:creationId xmlns:a16="http://schemas.microsoft.com/office/drawing/2014/main" id="{3AA9200B-A18A-46ED-81C8-98554B9CB16B}"/>
              </a:ext>
            </a:extLst>
          </p:cNvPr>
          <p:cNvSpPr>
            <a:spLocks noChangeArrowheads="1"/>
          </p:cNvSpPr>
          <p:nvPr/>
        </p:nvSpPr>
        <p:spPr bwMode="auto">
          <a:xfrm>
            <a:off x="10787542" y="5664147"/>
            <a:ext cx="182563" cy="182563"/>
          </a:xfrm>
          <a:prstGeom prst="diamond">
            <a:avLst/>
          </a:prstGeom>
          <a:solidFill>
            <a:srgbClr val="0000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200">
              <a:ea typeface="微软雅黑" panose="020B0503020204020204" pitchFamily="34" charset="-122"/>
            </a:endParaRPr>
          </a:p>
        </p:txBody>
      </p:sp>
      <p:sp>
        <p:nvSpPr>
          <p:cNvPr id="563" name="AutoShape 17">
            <a:extLst>
              <a:ext uri="{FF2B5EF4-FFF2-40B4-BE49-F238E27FC236}">
                <a16:creationId xmlns:a16="http://schemas.microsoft.com/office/drawing/2014/main" id="{72BD8B75-4261-4BBD-8729-7B63D27468DC}"/>
              </a:ext>
            </a:extLst>
          </p:cNvPr>
          <p:cNvSpPr>
            <a:spLocks noChangeArrowheads="1"/>
          </p:cNvSpPr>
          <p:nvPr/>
        </p:nvSpPr>
        <p:spPr bwMode="auto">
          <a:xfrm>
            <a:off x="6894018" y="5664147"/>
            <a:ext cx="182562" cy="182563"/>
          </a:xfrm>
          <a:prstGeom prst="diamond">
            <a:avLst/>
          </a:prstGeom>
          <a:solidFill>
            <a:srgbClr val="0000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200">
              <a:ea typeface="微软雅黑" panose="020B0503020204020204" pitchFamily="34" charset="-122"/>
            </a:endParaRPr>
          </a:p>
        </p:txBody>
      </p:sp>
      <p:sp>
        <p:nvSpPr>
          <p:cNvPr id="565" name="Text Box 20">
            <a:extLst>
              <a:ext uri="{FF2B5EF4-FFF2-40B4-BE49-F238E27FC236}">
                <a16:creationId xmlns:a16="http://schemas.microsoft.com/office/drawing/2014/main" id="{B6279EA9-F5BC-4E28-BE6C-4A52C5104714}"/>
              </a:ext>
            </a:extLst>
          </p:cNvPr>
          <p:cNvSpPr txBox="1">
            <a:spLocks noChangeArrowheads="1"/>
          </p:cNvSpPr>
          <p:nvPr/>
        </p:nvSpPr>
        <p:spPr bwMode="auto">
          <a:xfrm>
            <a:off x="3278318" y="5398735"/>
            <a:ext cx="205184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defTabSz="481013" eaLnBrk="0" hangingPunct="0">
              <a:defRPr>
                <a:solidFill>
                  <a:schemeClr val="tx1"/>
                </a:solidFill>
                <a:latin typeface="Arial" panose="020B0604020202020204" pitchFamily="34" charset="0"/>
                <a:ea typeface="宋体" panose="02010600030101010101" pitchFamily="2" charset="-122"/>
              </a:defRPr>
            </a:lvl1pPr>
            <a:lvl2pPr marL="742950" indent="-285750" defTabSz="481013" eaLnBrk="0" hangingPunct="0">
              <a:defRPr>
                <a:solidFill>
                  <a:schemeClr val="tx1"/>
                </a:solidFill>
                <a:latin typeface="Arial" panose="020B0604020202020204" pitchFamily="34" charset="0"/>
                <a:ea typeface="宋体" panose="02010600030101010101" pitchFamily="2" charset="-122"/>
              </a:defRPr>
            </a:lvl2pPr>
            <a:lvl3pPr marL="1143000" indent="-228600" defTabSz="481013" eaLnBrk="0" hangingPunct="0">
              <a:defRPr>
                <a:solidFill>
                  <a:schemeClr val="tx1"/>
                </a:solidFill>
                <a:latin typeface="Arial" panose="020B0604020202020204" pitchFamily="34" charset="0"/>
                <a:ea typeface="宋体" panose="02010600030101010101" pitchFamily="2" charset="-122"/>
              </a:defRPr>
            </a:lvl3pPr>
            <a:lvl4pPr marL="1600200" indent="-228600" defTabSz="481013" eaLnBrk="0" hangingPunct="0">
              <a:defRPr>
                <a:solidFill>
                  <a:schemeClr val="tx1"/>
                </a:solidFill>
                <a:latin typeface="Arial" panose="020B0604020202020204" pitchFamily="34" charset="0"/>
                <a:ea typeface="宋体" panose="02010600030101010101" pitchFamily="2" charset="-122"/>
              </a:defRPr>
            </a:lvl4pPr>
            <a:lvl5pPr marL="2057400" indent="-228600" defTabSz="481013" eaLnBrk="0" hangingPunct="0">
              <a:defRPr>
                <a:solidFill>
                  <a:schemeClr val="tx1"/>
                </a:solidFill>
                <a:latin typeface="Arial" panose="020B0604020202020204" pitchFamily="34" charset="0"/>
                <a:ea typeface="宋体" panose="02010600030101010101" pitchFamily="2" charset="-122"/>
              </a:defRPr>
            </a:lvl5pPr>
            <a:lvl6pPr marL="2514600" indent="-228600" defTabSz="4810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810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810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810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Clr>
                <a:srgbClr val="C0C0C0"/>
              </a:buClr>
              <a:buSzPct val="90000"/>
              <a:buFont typeface="Monotype Sorts" pitchFamily="2" charset="2"/>
              <a:buNone/>
            </a:pPr>
            <a:r>
              <a:rPr lang="zh-CN" altLang="en-US" sz="2000" b="1" dirty="0">
                <a:ea typeface="微软雅黑" panose="020B0503020204020204" pitchFamily="34" charset="-122"/>
                <a:cs typeface="Arial" panose="020B0604020202020204" pitchFamily="34" charset="0"/>
              </a:rPr>
              <a:t>敏捷项目生命周期</a:t>
            </a:r>
          </a:p>
        </p:txBody>
      </p:sp>
      <p:grpSp>
        <p:nvGrpSpPr>
          <p:cNvPr id="566" name="Group 24">
            <a:extLst>
              <a:ext uri="{FF2B5EF4-FFF2-40B4-BE49-F238E27FC236}">
                <a16:creationId xmlns:a16="http://schemas.microsoft.com/office/drawing/2014/main" id="{E323904C-3918-471F-8CB9-C4B9715D1003}"/>
              </a:ext>
            </a:extLst>
          </p:cNvPr>
          <p:cNvGrpSpPr>
            <a:grpSpLocks/>
          </p:cNvGrpSpPr>
          <p:nvPr/>
        </p:nvGrpSpPr>
        <p:grpSpPr bwMode="auto">
          <a:xfrm>
            <a:off x="3205750" y="4035373"/>
            <a:ext cx="3737292" cy="1624013"/>
            <a:chOff x="456" y="2050"/>
            <a:chExt cx="2160" cy="1023"/>
          </a:xfrm>
        </p:grpSpPr>
        <p:sp>
          <p:nvSpPr>
            <p:cNvPr id="567" name="Rectangle 25">
              <a:extLst>
                <a:ext uri="{FF2B5EF4-FFF2-40B4-BE49-F238E27FC236}">
                  <a16:creationId xmlns:a16="http://schemas.microsoft.com/office/drawing/2014/main" id="{1E413F5A-F794-4A8B-B13C-200750EA57DE}"/>
                </a:ext>
              </a:extLst>
            </p:cNvPr>
            <p:cNvSpPr>
              <a:spLocks noChangeArrowheads="1"/>
            </p:cNvSpPr>
            <p:nvPr/>
          </p:nvSpPr>
          <p:spPr bwMode="auto">
            <a:xfrm>
              <a:off x="1887" y="2288"/>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WingDings" panose="05000000000000000000" pitchFamily="2" charset="2"/>
                <a:buNone/>
              </a:pPr>
              <a:endParaRPr lang="en-GB" altLang="zh-CN" b="1">
                <a:solidFill>
                  <a:srgbClr val="400097"/>
                </a:solidFill>
                <a:ea typeface="微软雅黑" panose="020B0503020204020204" pitchFamily="34" charset="-122"/>
                <a:cs typeface="Arial" panose="020B0604020202020204" pitchFamily="34" charset="0"/>
              </a:endParaRPr>
            </a:p>
          </p:txBody>
        </p:sp>
        <p:sp>
          <p:nvSpPr>
            <p:cNvPr id="568" name="Rectangle 26">
              <a:extLst>
                <a:ext uri="{FF2B5EF4-FFF2-40B4-BE49-F238E27FC236}">
                  <a16:creationId xmlns:a16="http://schemas.microsoft.com/office/drawing/2014/main" id="{A2764C53-0383-4E69-860B-5716AF7FF245}"/>
                </a:ext>
              </a:extLst>
            </p:cNvPr>
            <p:cNvSpPr>
              <a:spLocks noChangeArrowheads="1"/>
            </p:cNvSpPr>
            <p:nvPr/>
          </p:nvSpPr>
          <p:spPr bwMode="auto">
            <a:xfrm>
              <a:off x="518" y="2341"/>
              <a:ext cx="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WingDings" panose="05000000000000000000" pitchFamily="2" charset="2"/>
                <a:buNone/>
              </a:pPr>
              <a:endParaRPr lang="en-GB" altLang="zh-CN" sz="3200">
                <a:ea typeface="微软雅黑" panose="020B0503020204020204" pitchFamily="34" charset="-122"/>
                <a:cs typeface="Arial" panose="020B0604020202020204" pitchFamily="34" charset="0"/>
              </a:endParaRPr>
            </a:p>
          </p:txBody>
        </p:sp>
        <p:sp>
          <p:nvSpPr>
            <p:cNvPr id="569" name="Rectangle 27">
              <a:extLst>
                <a:ext uri="{FF2B5EF4-FFF2-40B4-BE49-F238E27FC236}">
                  <a16:creationId xmlns:a16="http://schemas.microsoft.com/office/drawing/2014/main" id="{2433456B-22C0-438A-806F-CF8C83CFB381}"/>
                </a:ext>
              </a:extLst>
            </p:cNvPr>
            <p:cNvSpPr>
              <a:spLocks noChangeArrowheads="1"/>
            </p:cNvSpPr>
            <p:nvPr/>
          </p:nvSpPr>
          <p:spPr bwMode="blackGray">
            <a:xfrm>
              <a:off x="460" y="2062"/>
              <a:ext cx="462" cy="161"/>
            </a:xfrm>
            <a:prstGeom prst="rect">
              <a:avLst/>
            </a:prstGeom>
            <a:solidFill>
              <a:srgbClr val="7889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200">
                <a:ea typeface="微软雅黑" panose="020B0503020204020204" pitchFamily="34" charset="-122"/>
              </a:endParaRPr>
            </a:p>
          </p:txBody>
        </p:sp>
        <p:sp>
          <p:nvSpPr>
            <p:cNvPr id="570" name="Rectangle 28">
              <a:extLst>
                <a:ext uri="{FF2B5EF4-FFF2-40B4-BE49-F238E27FC236}">
                  <a16:creationId xmlns:a16="http://schemas.microsoft.com/office/drawing/2014/main" id="{2FBFF784-ADCA-4801-A047-89964DC5FD71}"/>
                </a:ext>
              </a:extLst>
            </p:cNvPr>
            <p:cNvSpPr>
              <a:spLocks noChangeArrowheads="1"/>
            </p:cNvSpPr>
            <p:nvPr/>
          </p:nvSpPr>
          <p:spPr bwMode="auto">
            <a:xfrm>
              <a:off x="461" y="2050"/>
              <a:ext cx="43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a:solidFill>
                    <a:srgbClr val="FFFFFF"/>
                  </a:solidFill>
                  <a:ea typeface="微软雅黑" panose="020B0503020204020204" pitchFamily="34" charset="-122"/>
                  <a:cs typeface="Arial" panose="020B0604020202020204" pitchFamily="34" charset="0"/>
                </a:rPr>
                <a:t>启动</a:t>
              </a:r>
            </a:p>
          </p:txBody>
        </p:sp>
        <p:sp>
          <p:nvSpPr>
            <p:cNvPr id="571" name="Rectangle 29">
              <a:extLst>
                <a:ext uri="{FF2B5EF4-FFF2-40B4-BE49-F238E27FC236}">
                  <a16:creationId xmlns:a16="http://schemas.microsoft.com/office/drawing/2014/main" id="{BE6F63AB-C74F-4D56-8236-4CC52872B36D}"/>
                </a:ext>
              </a:extLst>
            </p:cNvPr>
            <p:cNvSpPr>
              <a:spLocks noChangeArrowheads="1"/>
            </p:cNvSpPr>
            <p:nvPr/>
          </p:nvSpPr>
          <p:spPr bwMode="blackGray">
            <a:xfrm>
              <a:off x="1090" y="2226"/>
              <a:ext cx="345" cy="161"/>
            </a:xfrm>
            <a:prstGeom prst="rect">
              <a:avLst/>
            </a:prstGeom>
            <a:solidFill>
              <a:srgbClr val="7889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200">
                <a:ea typeface="微软雅黑" panose="020B0503020204020204" pitchFamily="34" charset="-122"/>
              </a:endParaRPr>
            </a:p>
          </p:txBody>
        </p:sp>
        <p:sp>
          <p:nvSpPr>
            <p:cNvPr id="572" name="Rectangle 30">
              <a:extLst>
                <a:ext uri="{FF2B5EF4-FFF2-40B4-BE49-F238E27FC236}">
                  <a16:creationId xmlns:a16="http://schemas.microsoft.com/office/drawing/2014/main" id="{6A881C7F-30A4-438D-9297-9388899BA02C}"/>
                </a:ext>
              </a:extLst>
            </p:cNvPr>
            <p:cNvSpPr>
              <a:spLocks noChangeArrowheads="1"/>
            </p:cNvSpPr>
            <p:nvPr/>
          </p:nvSpPr>
          <p:spPr bwMode="auto">
            <a:xfrm>
              <a:off x="1047" y="2214"/>
              <a:ext cx="47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400" dirty="0">
                  <a:solidFill>
                    <a:srgbClr val="FFFFFF"/>
                  </a:solidFill>
                  <a:ea typeface="微软雅黑" panose="020B0503020204020204" pitchFamily="34" charset="-122"/>
                  <a:cs typeface="Arial" panose="020B0604020202020204" pitchFamily="34" charset="0"/>
                </a:rPr>
                <a:t>分析</a:t>
              </a:r>
            </a:p>
          </p:txBody>
        </p:sp>
        <p:sp>
          <p:nvSpPr>
            <p:cNvPr id="573" name="Rectangle 31">
              <a:extLst>
                <a:ext uri="{FF2B5EF4-FFF2-40B4-BE49-F238E27FC236}">
                  <a16:creationId xmlns:a16="http://schemas.microsoft.com/office/drawing/2014/main" id="{ED352A3F-9FDE-4B17-AB33-2F4A04493AB9}"/>
                </a:ext>
              </a:extLst>
            </p:cNvPr>
            <p:cNvSpPr>
              <a:spLocks noChangeArrowheads="1"/>
            </p:cNvSpPr>
            <p:nvPr/>
          </p:nvSpPr>
          <p:spPr bwMode="blackGray">
            <a:xfrm>
              <a:off x="1089" y="2401"/>
              <a:ext cx="345" cy="161"/>
            </a:xfrm>
            <a:prstGeom prst="rect">
              <a:avLst/>
            </a:prstGeom>
            <a:solidFill>
              <a:srgbClr val="7889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3200">
                <a:ea typeface="微软雅黑" panose="020B0503020204020204" pitchFamily="34" charset="-122"/>
              </a:endParaRPr>
            </a:p>
          </p:txBody>
        </p:sp>
        <p:sp>
          <p:nvSpPr>
            <p:cNvPr id="574" name="Rectangle 32">
              <a:extLst>
                <a:ext uri="{FF2B5EF4-FFF2-40B4-BE49-F238E27FC236}">
                  <a16:creationId xmlns:a16="http://schemas.microsoft.com/office/drawing/2014/main" id="{18505023-1D77-4EA4-8250-9C2DF1467DBF}"/>
                </a:ext>
              </a:extLst>
            </p:cNvPr>
            <p:cNvSpPr>
              <a:spLocks noChangeArrowheads="1"/>
            </p:cNvSpPr>
            <p:nvPr/>
          </p:nvSpPr>
          <p:spPr bwMode="blackGray">
            <a:xfrm>
              <a:off x="1089" y="2574"/>
              <a:ext cx="345" cy="161"/>
            </a:xfrm>
            <a:prstGeom prst="rect">
              <a:avLst/>
            </a:prstGeom>
            <a:solidFill>
              <a:srgbClr val="7889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200">
                <a:ea typeface="微软雅黑" panose="020B0503020204020204" pitchFamily="34" charset="-122"/>
              </a:endParaRPr>
            </a:p>
          </p:txBody>
        </p:sp>
        <p:sp>
          <p:nvSpPr>
            <p:cNvPr id="575" name="Rectangle 33">
              <a:extLst>
                <a:ext uri="{FF2B5EF4-FFF2-40B4-BE49-F238E27FC236}">
                  <a16:creationId xmlns:a16="http://schemas.microsoft.com/office/drawing/2014/main" id="{62846B24-571C-4805-801F-C1CFED61512F}"/>
                </a:ext>
              </a:extLst>
            </p:cNvPr>
            <p:cNvSpPr>
              <a:spLocks noChangeArrowheads="1"/>
            </p:cNvSpPr>
            <p:nvPr/>
          </p:nvSpPr>
          <p:spPr bwMode="auto">
            <a:xfrm>
              <a:off x="1052" y="2389"/>
              <a:ext cx="34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400" dirty="0">
                  <a:solidFill>
                    <a:srgbClr val="FFFFFF"/>
                  </a:solidFill>
                  <a:ea typeface="微软雅黑" panose="020B0503020204020204" pitchFamily="34" charset="-122"/>
                  <a:cs typeface="Arial" panose="020B0604020202020204" pitchFamily="34" charset="0"/>
                </a:rPr>
                <a:t> 设计</a:t>
              </a:r>
            </a:p>
          </p:txBody>
        </p:sp>
        <p:sp>
          <p:nvSpPr>
            <p:cNvPr id="576" name="Rectangle 34">
              <a:extLst>
                <a:ext uri="{FF2B5EF4-FFF2-40B4-BE49-F238E27FC236}">
                  <a16:creationId xmlns:a16="http://schemas.microsoft.com/office/drawing/2014/main" id="{AF6AA334-3883-42E2-9A69-AF4873242657}"/>
                </a:ext>
              </a:extLst>
            </p:cNvPr>
            <p:cNvSpPr>
              <a:spLocks noChangeArrowheads="1"/>
            </p:cNvSpPr>
            <p:nvPr/>
          </p:nvSpPr>
          <p:spPr bwMode="auto">
            <a:xfrm>
              <a:off x="1127" y="2562"/>
              <a:ext cx="31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400" dirty="0">
                  <a:solidFill>
                    <a:srgbClr val="FFFFFF"/>
                  </a:solidFill>
                  <a:ea typeface="微软雅黑" panose="020B0503020204020204" pitchFamily="34" charset="-122"/>
                  <a:cs typeface="Arial" panose="020B0604020202020204" pitchFamily="34" charset="0"/>
                </a:rPr>
                <a:t>构建</a:t>
              </a:r>
            </a:p>
          </p:txBody>
        </p:sp>
        <p:sp>
          <p:nvSpPr>
            <p:cNvPr id="577" name="Rectangle 35">
              <a:extLst>
                <a:ext uri="{FF2B5EF4-FFF2-40B4-BE49-F238E27FC236}">
                  <a16:creationId xmlns:a16="http://schemas.microsoft.com/office/drawing/2014/main" id="{989CDAF5-0122-4ADF-872D-B7B1F3496553}"/>
                </a:ext>
              </a:extLst>
            </p:cNvPr>
            <p:cNvSpPr>
              <a:spLocks noChangeArrowheads="1"/>
            </p:cNvSpPr>
            <p:nvPr/>
          </p:nvSpPr>
          <p:spPr bwMode="blackGray">
            <a:xfrm>
              <a:off x="1490" y="2295"/>
              <a:ext cx="345" cy="161"/>
            </a:xfrm>
            <a:prstGeom prst="rect">
              <a:avLst/>
            </a:prstGeom>
            <a:solidFill>
              <a:srgbClr val="7889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200">
                <a:ea typeface="微软雅黑" panose="020B0503020204020204" pitchFamily="34" charset="-122"/>
              </a:endParaRPr>
            </a:p>
          </p:txBody>
        </p:sp>
        <p:sp>
          <p:nvSpPr>
            <p:cNvPr id="578" name="Rectangle 36">
              <a:extLst>
                <a:ext uri="{FF2B5EF4-FFF2-40B4-BE49-F238E27FC236}">
                  <a16:creationId xmlns:a16="http://schemas.microsoft.com/office/drawing/2014/main" id="{491E8F84-5C0F-40F0-836E-FC636B597DC4}"/>
                </a:ext>
              </a:extLst>
            </p:cNvPr>
            <p:cNvSpPr>
              <a:spLocks noChangeArrowheads="1"/>
            </p:cNvSpPr>
            <p:nvPr/>
          </p:nvSpPr>
          <p:spPr bwMode="auto">
            <a:xfrm>
              <a:off x="1447" y="2283"/>
              <a:ext cx="47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400">
                  <a:solidFill>
                    <a:srgbClr val="FFFFFF"/>
                  </a:solidFill>
                  <a:ea typeface="微软雅黑" panose="020B0503020204020204" pitchFamily="34" charset="-122"/>
                  <a:cs typeface="Arial" panose="020B0604020202020204" pitchFamily="34" charset="0"/>
                </a:rPr>
                <a:t>分析</a:t>
              </a:r>
            </a:p>
          </p:txBody>
        </p:sp>
        <p:sp>
          <p:nvSpPr>
            <p:cNvPr id="579" name="Rectangle 37">
              <a:extLst>
                <a:ext uri="{FF2B5EF4-FFF2-40B4-BE49-F238E27FC236}">
                  <a16:creationId xmlns:a16="http://schemas.microsoft.com/office/drawing/2014/main" id="{CEF9DD7D-F0BA-4D71-A0B6-61053900E6EF}"/>
                </a:ext>
              </a:extLst>
            </p:cNvPr>
            <p:cNvSpPr>
              <a:spLocks noChangeArrowheads="1"/>
            </p:cNvSpPr>
            <p:nvPr/>
          </p:nvSpPr>
          <p:spPr bwMode="blackGray">
            <a:xfrm>
              <a:off x="1489" y="2470"/>
              <a:ext cx="345" cy="161"/>
            </a:xfrm>
            <a:prstGeom prst="rect">
              <a:avLst/>
            </a:prstGeom>
            <a:solidFill>
              <a:srgbClr val="7889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200">
                <a:ea typeface="微软雅黑" panose="020B0503020204020204" pitchFamily="34" charset="-122"/>
              </a:endParaRPr>
            </a:p>
          </p:txBody>
        </p:sp>
        <p:sp>
          <p:nvSpPr>
            <p:cNvPr id="580" name="Rectangle 38">
              <a:extLst>
                <a:ext uri="{FF2B5EF4-FFF2-40B4-BE49-F238E27FC236}">
                  <a16:creationId xmlns:a16="http://schemas.microsoft.com/office/drawing/2014/main" id="{A47BB64E-4D74-4875-92D6-7FECC307684C}"/>
                </a:ext>
              </a:extLst>
            </p:cNvPr>
            <p:cNvSpPr>
              <a:spLocks noChangeArrowheads="1"/>
            </p:cNvSpPr>
            <p:nvPr/>
          </p:nvSpPr>
          <p:spPr bwMode="blackGray">
            <a:xfrm>
              <a:off x="1489" y="2643"/>
              <a:ext cx="345" cy="161"/>
            </a:xfrm>
            <a:prstGeom prst="rect">
              <a:avLst/>
            </a:prstGeom>
            <a:solidFill>
              <a:srgbClr val="7889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200">
                <a:ea typeface="微软雅黑" panose="020B0503020204020204" pitchFamily="34" charset="-122"/>
              </a:endParaRPr>
            </a:p>
          </p:txBody>
        </p:sp>
        <p:sp>
          <p:nvSpPr>
            <p:cNvPr id="581" name="Rectangle 39">
              <a:extLst>
                <a:ext uri="{FF2B5EF4-FFF2-40B4-BE49-F238E27FC236}">
                  <a16:creationId xmlns:a16="http://schemas.microsoft.com/office/drawing/2014/main" id="{6A4952DA-6ECF-4DC2-8DD1-C40E3BB7FFE3}"/>
                </a:ext>
              </a:extLst>
            </p:cNvPr>
            <p:cNvSpPr>
              <a:spLocks noChangeArrowheads="1"/>
            </p:cNvSpPr>
            <p:nvPr/>
          </p:nvSpPr>
          <p:spPr bwMode="auto">
            <a:xfrm>
              <a:off x="1485" y="2458"/>
              <a:ext cx="31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400">
                  <a:solidFill>
                    <a:srgbClr val="FFFFFF"/>
                  </a:solidFill>
                  <a:ea typeface="微软雅黑" panose="020B0503020204020204" pitchFamily="34" charset="-122"/>
                  <a:cs typeface="Arial" panose="020B0604020202020204" pitchFamily="34" charset="0"/>
                </a:rPr>
                <a:t>设计</a:t>
              </a:r>
            </a:p>
          </p:txBody>
        </p:sp>
        <p:sp>
          <p:nvSpPr>
            <p:cNvPr id="582" name="Rectangle 40">
              <a:extLst>
                <a:ext uri="{FF2B5EF4-FFF2-40B4-BE49-F238E27FC236}">
                  <a16:creationId xmlns:a16="http://schemas.microsoft.com/office/drawing/2014/main" id="{946DDED1-0AD4-40DA-B3B9-1513A96E6BCD}"/>
                </a:ext>
              </a:extLst>
            </p:cNvPr>
            <p:cNvSpPr>
              <a:spLocks noChangeArrowheads="1"/>
            </p:cNvSpPr>
            <p:nvPr/>
          </p:nvSpPr>
          <p:spPr bwMode="auto">
            <a:xfrm>
              <a:off x="1527" y="2631"/>
              <a:ext cx="31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400">
                  <a:solidFill>
                    <a:srgbClr val="FFFFFF"/>
                  </a:solidFill>
                  <a:ea typeface="微软雅黑" panose="020B0503020204020204" pitchFamily="34" charset="-122"/>
                  <a:cs typeface="Arial" panose="020B0604020202020204" pitchFamily="34" charset="0"/>
                </a:rPr>
                <a:t>构建</a:t>
              </a:r>
            </a:p>
          </p:txBody>
        </p:sp>
        <p:sp>
          <p:nvSpPr>
            <p:cNvPr id="583" name="Rectangle 41">
              <a:extLst>
                <a:ext uri="{FF2B5EF4-FFF2-40B4-BE49-F238E27FC236}">
                  <a16:creationId xmlns:a16="http://schemas.microsoft.com/office/drawing/2014/main" id="{4B9FA62F-0D88-4CA5-8A58-7442CBF9A2C1}"/>
                </a:ext>
              </a:extLst>
            </p:cNvPr>
            <p:cNvSpPr>
              <a:spLocks noChangeArrowheads="1"/>
            </p:cNvSpPr>
            <p:nvPr/>
          </p:nvSpPr>
          <p:spPr bwMode="blackGray">
            <a:xfrm>
              <a:off x="1884" y="2380"/>
              <a:ext cx="345" cy="161"/>
            </a:xfrm>
            <a:prstGeom prst="rect">
              <a:avLst/>
            </a:prstGeom>
            <a:solidFill>
              <a:srgbClr val="7889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200">
                <a:ea typeface="微软雅黑" panose="020B0503020204020204" pitchFamily="34" charset="-122"/>
              </a:endParaRPr>
            </a:p>
          </p:txBody>
        </p:sp>
        <p:sp>
          <p:nvSpPr>
            <p:cNvPr id="584" name="Rectangle 42">
              <a:extLst>
                <a:ext uri="{FF2B5EF4-FFF2-40B4-BE49-F238E27FC236}">
                  <a16:creationId xmlns:a16="http://schemas.microsoft.com/office/drawing/2014/main" id="{B5FA76E3-8847-4111-A340-D9C6673476E2}"/>
                </a:ext>
              </a:extLst>
            </p:cNvPr>
            <p:cNvSpPr>
              <a:spLocks noChangeArrowheads="1"/>
            </p:cNvSpPr>
            <p:nvPr/>
          </p:nvSpPr>
          <p:spPr bwMode="auto">
            <a:xfrm>
              <a:off x="1841" y="2368"/>
              <a:ext cx="47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400">
                  <a:solidFill>
                    <a:srgbClr val="FFFFFF"/>
                  </a:solidFill>
                  <a:ea typeface="微软雅黑" panose="020B0503020204020204" pitchFamily="34" charset="-122"/>
                  <a:cs typeface="Arial" panose="020B0604020202020204" pitchFamily="34" charset="0"/>
                </a:rPr>
                <a:t>分析</a:t>
              </a:r>
            </a:p>
          </p:txBody>
        </p:sp>
        <p:sp>
          <p:nvSpPr>
            <p:cNvPr id="585" name="Rectangle 43">
              <a:extLst>
                <a:ext uri="{FF2B5EF4-FFF2-40B4-BE49-F238E27FC236}">
                  <a16:creationId xmlns:a16="http://schemas.microsoft.com/office/drawing/2014/main" id="{1D97F5E4-DE02-4C14-9FB5-2AC8B18A7098}"/>
                </a:ext>
              </a:extLst>
            </p:cNvPr>
            <p:cNvSpPr>
              <a:spLocks noChangeArrowheads="1"/>
            </p:cNvSpPr>
            <p:nvPr/>
          </p:nvSpPr>
          <p:spPr bwMode="blackGray">
            <a:xfrm>
              <a:off x="1883" y="2555"/>
              <a:ext cx="345" cy="161"/>
            </a:xfrm>
            <a:prstGeom prst="rect">
              <a:avLst/>
            </a:prstGeom>
            <a:solidFill>
              <a:srgbClr val="7889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200">
                <a:ea typeface="微软雅黑" panose="020B0503020204020204" pitchFamily="34" charset="-122"/>
              </a:endParaRPr>
            </a:p>
          </p:txBody>
        </p:sp>
        <p:sp>
          <p:nvSpPr>
            <p:cNvPr id="586" name="Rectangle 44">
              <a:extLst>
                <a:ext uri="{FF2B5EF4-FFF2-40B4-BE49-F238E27FC236}">
                  <a16:creationId xmlns:a16="http://schemas.microsoft.com/office/drawing/2014/main" id="{F2F9FC8B-5927-4BEE-910E-199E6930E133}"/>
                </a:ext>
              </a:extLst>
            </p:cNvPr>
            <p:cNvSpPr>
              <a:spLocks noChangeArrowheads="1"/>
            </p:cNvSpPr>
            <p:nvPr/>
          </p:nvSpPr>
          <p:spPr bwMode="auto">
            <a:xfrm>
              <a:off x="1879" y="2543"/>
              <a:ext cx="31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400">
                  <a:solidFill>
                    <a:srgbClr val="FFFFFF"/>
                  </a:solidFill>
                  <a:ea typeface="微软雅黑" panose="020B0503020204020204" pitchFamily="34" charset="-122"/>
                  <a:cs typeface="Arial" panose="020B0604020202020204" pitchFamily="34" charset="0"/>
                </a:rPr>
                <a:t>设计</a:t>
              </a:r>
            </a:p>
          </p:txBody>
        </p:sp>
        <p:sp>
          <p:nvSpPr>
            <p:cNvPr id="587" name="Rectangle 45">
              <a:extLst>
                <a:ext uri="{FF2B5EF4-FFF2-40B4-BE49-F238E27FC236}">
                  <a16:creationId xmlns:a16="http://schemas.microsoft.com/office/drawing/2014/main" id="{15060F7D-2142-4017-888B-2981D0434FF6}"/>
                </a:ext>
              </a:extLst>
            </p:cNvPr>
            <p:cNvSpPr>
              <a:spLocks noChangeArrowheads="1"/>
            </p:cNvSpPr>
            <p:nvPr/>
          </p:nvSpPr>
          <p:spPr bwMode="blackGray">
            <a:xfrm>
              <a:off x="2247" y="2903"/>
              <a:ext cx="345" cy="161"/>
            </a:xfrm>
            <a:prstGeom prst="rect">
              <a:avLst/>
            </a:prstGeom>
            <a:solidFill>
              <a:srgbClr val="7889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200">
                <a:ea typeface="微软雅黑" panose="020B0503020204020204" pitchFamily="34" charset="-122"/>
              </a:endParaRPr>
            </a:p>
          </p:txBody>
        </p:sp>
        <p:sp>
          <p:nvSpPr>
            <p:cNvPr id="588" name="Rectangle 46">
              <a:extLst>
                <a:ext uri="{FF2B5EF4-FFF2-40B4-BE49-F238E27FC236}">
                  <a16:creationId xmlns:a16="http://schemas.microsoft.com/office/drawing/2014/main" id="{99CB90FB-A73D-4642-8BA8-77DC869E6F71}"/>
                </a:ext>
              </a:extLst>
            </p:cNvPr>
            <p:cNvSpPr>
              <a:spLocks noChangeArrowheads="1"/>
            </p:cNvSpPr>
            <p:nvPr/>
          </p:nvSpPr>
          <p:spPr bwMode="auto">
            <a:xfrm>
              <a:off x="2233" y="2898"/>
              <a:ext cx="383"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dirty="0">
                  <a:solidFill>
                    <a:srgbClr val="FFFFFF"/>
                  </a:solidFill>
                  <a:ea typeface="微软雅黑" panose="020B0503020204020204" pitchFamily="34" charset="-122"/>
                  <a:cs typeface="Arial" panose="020B0604020202020204" pitchFamily="34" charset="0"/>
                </a:rPr>
                <a:t>Deploy</a:t>
              </a:r>
            </a:p>
          </p:txBody>
        </p:sp>
        <p:sp>
          <p:nvSpPr>
            <p:cNvPr id="589" name="Text Box 47">
              <a:extLst>
                <a:ext uri="{FF2B5EF4-FFF2-40B4-BE49-F238E27FC236}">
                  <a16:creationId xmlns:a16="http://schemas.microsoft.com/office/drawing/2014/main" id="{D94D311B-7443-41D0-98A3-A6A8643FFAF2}"/>
                </a:ext>
              </a:extLst>
            </p:cNvPr>
            <p:cNvSpPr txBox="1">
              <a:spLocks noChangeArrowheads="1"/>
            </p:cNvSpPr>
            <p:nvPr/>
          </p:nvSpPr>
          <p:spPr bwMode="auto">
            <a:xfrm>
              <a:off x="1090" y="2098"/>
              <a:ext cx="26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defTabSz="481013" eaLnBrk="0" hangingPunct="0">
                <a:defRPr>
                  <a:solidFill>
                    <a:schemeClr val="tx1"/>
                  </a:solidFill>
                  <a:latin typeface="Arial" panose="020B0604020202020204" pitchFamily="34" charset="0"/>
                  <a:ea typeface="宋体" panose="02010600030101010101" pitchFamily="2" charset="-122"/>
                </a:defRPr>
              </a:lvl1pPr>
              <a:lvl2pPr marL="742950" indent="-285750" defTabSz="481013" eaLnBrk="0" hangingPunct="0">
                <a:defRPr>
                  <a:solidFill>
                    <a:schemeClr val="tx1"/>
                  </a:solidFill>
                  <a:latin typeface="Arial" panose="020B0604020202020204" pitchFamily="34" charset="0"/>
                  <a:ea typeface="宋体" panose="02010600030101010101" pitchFamily="2" charset="-122"/>
                </a:defRPr>
              </a:lvl2pPr>
              <a:lvl3pPr marL="1143000" indent="-228600" defTabSz="481013" eaLnBrk="0" hangingPunct="0">
                <a:defRPr>
                  <a:solidFill>
                    <a:schemeClr val="tx1"/>
                  </a:solidFill>
                  <a:latin typeface="Arial" panose="020B0604020202020204" pitchFamily="34" charset="0"/>
                  <a:ea typeface="宋体" panose="02010600030101010101" pitchFamily="2" charset="-122"/>
                </a:defRPr>
              </a:lvl3pPr>
              <a:lvl4pPr marL="1600200" indent="-228600" defTabSz="481013" eaLnBrk="0" hangingPunct="0">
                <a:defRPr>
                  <a:solidFill>
                    <a:schemeClr val="tx1"/>
                  </a:solidFill>
                  <a:latin typeface="Arial" panose="020B0604020202020204" pitchFamily="34" charset="0"/>
                  <a:ea typeface="宋体" panose="02010600030101010101" pitchFamily="2" charset="-122"/>
                </a:defRPr>
              </a:lvl4pPr>
              <a:lvl5pPr marL="2057400" indent="-228600" defTabSz="481013" eaLnBrk="0" hangingPunct="0">
                <a:defRPr>
                  <a:solidFill>
                    <a:schemeClr val="tx1"/>
                  </a:solidFill>
                  <a:latin typeface="Arial" panose="020B0604020202020204" pitchFamily="34" charset="0"/>
                  <a:ea typeface="宋体" panose="02010600030101010101" pitchFamily="2" charset="-122"/>
                </a:defRPr>
              </a:lvl5pPr>
              <a:lvl6pPr marL="2514600" indent="-228600" defTabSz="4810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810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810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810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Clr>
                  <a:srgbClr val="C0C0C0"/>
                </a:buClr>
                <a:buSzPct val="90000"/>
                <a:buFont typeface="Monotype Sorts" pitchFamily="2" charset="2"/>
                <a:buNone/>
              </a:pPr>
              <a:r>
                <a:rPr lang="zh-CN" altLang="en-US" sz="1400" dirty="0">
                  <a:solidFill>
                    <a:srgbClr val="000000"/>
                  </a:solidFill>
                  <a:ea typeface="微软雅黑" panose="020B0503020204020204" pitchFamily="34" charset="-122"/>
                  <a:cs typeface="Arial" panose="020B0604020202020204" pitchFamily="34" charset="0"/>
                </a:rPr>
                <a:t>迭代</a:t>
              </a:r>
              <a:r>
                <a:rPr lang="en-US" altLang="zh-CN" sz="1400" dirty="0">
                  <a:solidFill>
                    <a:srgbClr val="000000"/>
                  </a:solidFill>
                  <a:ea typeface="微软雅黑" panose="020B0503020204020204" pitchFamily="34" charset="-122"/>
                  <a:cs typeface="Arial" panose="020B0604020202020204" pitchFamily="34" charset="0"/>
                </a:rPr>
                <a:t>1</a:t>
              </a:r>
            </a:p>
          </p:txBody>
        </p:sp>
        <p:sp>
          <p:nvSpPr>
            <p:cNvPr id="590" name="Text Box 48">
              <a:extLst>
                <a:ext uri="{FF2B5EF4-FFF2-40B4-BE49-F238E27FC236}">
                  <a16:creationId xmlns:a16="http://schemas.microsoft.com/office/drawing/2014/main" id="{4568E477-CAD2-4412-83FA-D75388B3395E}"/>
                </a:ext>
              </a:extLst>
            </p:cNvPr>
            <p:cNvSpPr txBox="1">
              <a:spLocks noChangeArrowheads="1"/>
            </p:cNvSpPr>
            <p:nvPr/>
          </p:nvSpPr>
          <p:spPr bwMode="auto">
            <a:xfrm>
              <a:off x="1491" y="2132"/>
              <a:ext cx="26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defTabSz="481013" eaLnBrk="0" hangingPunct="0">
                <a:defRPr>
                  <a:solidFill>
                    <a:schemeClr val="tx1"/>
                  </a:solidFill>
                  <a:latin typeface="Arial" panose="020B0604020202020204" pitchFamily="34" charset="0"/>
                  <a:ea typeface="宋体" panose="02010600030101010101" pitchFamily="2" charset="-122"/>
                </a:defRPr>
              </a:lvl1pPr>
              <a:lvl2pPr marL="742950" indent="-285750" defTabSz="481013" eaLnBrk="0" hangingPunct="0">
                <a:defRPr>
                  <a:solidFill>
                    <a:schemeClr val="tx1"/>
                  </a:solidFill>
                  <a:latin typeface="Arial" panose="020B0604020202020204" pitchFamily="34" charset="0"/>
                  <a:ea typeface="宋体" panose="02010600030101010101" pitchFamily="2" charset="-122"/>
                </a:defRPr>
              </a:lvl2pPr>
              <a:lvl3pPr marL="1143000" indent="-228600" defTabSz="481013" eaLnBrk="0" hangingPunct="0">
                <a:defRPr>
                  <a:solidFill>
                    <a:schemeClr val="tx1"/>
                  </a:solidFill>
                  <a:latin typeface="Arial" panose="020B0604020202020204" pitchFamily="34" charset="0"/>
                  <a:ea typeface="宋体" panose="02010600030101010101" pitchFamily="2" charset="-122"/>
                </a:defRPr>
              </a:lvl3pPr>
              <a:lvl4pPr marL="1600200" indent="-228600" defTabSz="481013" eaLnBrk="0" hangingPunct="0">
                <a:defRPr>
                  <a:solidFill>
                    <a:schemeClr val="tx1"/>
                  </a:solidFill>
                  <a:latin typeface="Arial" panose="020B0604020202020204" pitchFamily="34" charset="0"/>
                  <a:ea typeface="宋体" panose="02010600030101010101" pitchFamily="2" charset="-122"/>
                </a:defRPr>
              </a:lvl4pPr>
              <a:lvl5pPr marL="2057400" indent="-228600" defTabSz="481013" eaLnBrk="0" hangingPunct="0">
                <a:defRPr>
                  <a:solidFill>
                    <a:schemeClr val="tx1"/>
                  </a:solidFill>
                  <a:latin typeface="Arial" panose="020B0604020202020204" pitchFamily="34" charset="0"/>
                  <a:ea typeface="宋体" panose="02010600030101010101" pitchFamily="2" charset="-122"/>
                </a:defRPr>
              </a:lvl5pPr>
              <a:lvl6pPr marL="2514600" indent="-228600" defTabSz="4810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810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810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810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Clr>
                  <a:srgbClr val="C0C0C0"/>
                </a:buClr>
                <a:buSzPct val="90000"/>
                <a:buFont typeface="Monotype Sorts" pitchFamily="2" charset="2"/>
                <a:buNone/>
              </a:pPr>
              <a:r>
                <a:rPr lang="zh-CN" altLang="en-US" sz="1400" dirty="0">
                  <a:solidFill>
                    <a:srgbClr val="000000"/>
                  </a:solidFill>
                  <a:ea typeface="微软雅黑" panose="020B0503020204020204" pitchFamily="34" charset="-122"/>
                  <a:cs typeface="Arial" panose="020B0604020202020204" pitchFamily="34" charset="0"/>
                </a:rPr>
                <a:t>迭代</a:t>
              </a:r>
              <a:r>
                <a:rPr lang="en-US" altLang="zh-CN" sz="1400" dirty="0">
                  <a:solidFill>
                    <a:srgbClr val="000000"/>
                  </a:solidFill>
                  <a:ea typeface="微软雅黑" panose="020B0503020204020204" pitchFamily="34" charset="-122"/>
                  <a:cs typeface="Arial" panose="020B0604020202020204" pitchFamily="34" charset="0"/>
                </a:rPr>
                <a:t>2</a:t>
              </a:r>
            </a:p>
          </p:txBody>
        </p:sp>
        <p:sp>
          <p:nvSpPr>
            <p:cNvPr id="591" name="Text Box 49">
              <a:extLst>
                <a:ext uri="{FF2B5EF4-FFF2-40B4-BE49-F238E27FC236}">
                  <a16:creationId xmlns:a16="http://schemas.microsoft.com/office/drawing/2014/main" id="{CA25A7B5-33FB-4149-96B6-1E1A03B0D6D9}"/>
                </a:ext>
              </a:extLst>
            </p:cNvPr>
            <p:cNvSpPr txBox="1">
              <a:spLocks noChangeArrowheads="1"/>
            </p:cNvSpPr>
            <p:nvPr/>
          </p:nvSpPr>
          <p:spPr bwMode="auto">
            <a:xfrm>
              <a:off x="1909" y="2221"/>
              <a:ext cx="29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defTabSz="481013" eaLnBrk="0" hangingPunct="0">
                <a:defRPr>
                  <a:solidFill>
                    <a:schemeClr val="tx1"/>
                  </a:solidFill>
                  <a:latin typeface="Arial" panose="020B0604020202020204" pitchFamily="34" charset="0"/>
                  <a:ea typeface="宋体" panose="02010600030101010101" pitchFamily="2" charset="-122"/>
                </a:defRPr>
              </a:lvl1pPr>
              <a:lvl2pPr marL="742950" indent="-285750" defTabSz="481013" eaLnBrk="0" hangingPunct="0">
                <a:defRPr>
                  <a:solidFill>
                    <a:schemeClr val="tx1"/>
                  </a:solidFill>
                  <a:latin typeface="Arial" panose="020B0604020202020204" pitchFamily="34" charset="0"/>
                  <a:ea typeface="宋体" panose="02010600030101010101" pitchFamily="2" charset="-122"/>
                </a:defRPr>
              </a:lvl2pPr>
              <a:lvl3pPr marL="1143000" indent="-228600" defTabSz="481013" eaLnBrk="0" hangingPunct="0">
                <a:defRPr>
                  <a:solidFill>
                    <a:schemeClr val="tx1"/>
                  </a:solidFill>
                  <a:latin typeface="Arial" panose="020B0604020202020204" pitchFamily="34" charset="0"/>
                  <a:ea typeface="宋体" panose="02010600030101010101" pitchFamily="2" charset="-122"/>
                </a:defRPr>
              </a:lvl3pPr>
              <a:lvl4pPr marL="1600200" indent="-228600" defTabSz="481013" eaLnBrk="0" hangingPunct="0">
                <a:defRPr>
                  <a:solidFill>
                    <a:schemeClr val="tx1"/>
                  </a:solidFill>
                  <a:latin typeface="Arial" panose="020B0604020202020204" pitchFamily="34" charset="0"/>
                  <a:ea typeface="宋体" panose="02010600030101010101" pitchFamily="2" charset="-122"/>
                </a:defRPr>
              </a:lvl4pPr>
              <a:lvl5pPr marL="2057400" indent="-228600" defTabSz="481013" eaLnBrk="0" hangingPunct="0">
                <a:defRPr>
                  <a:solidFill>
                    <a:schemeClr val="tx1"/>
                  </a:solidFill>
                  <a:latin typeface="Arial" panose="020B0604020202020204" pitchFamily="34" charset="0"/>
                  <a:ea typeface="宋体" panose="02010600030101010101" pitchFamily="2" charset="-122"/>
                </a:defRPr>
              </a:lvl5pPr>
              <a:lvl6pPr marL="2514600" indent="-228600" defTabSz="4810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810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810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810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Clr>
                  <a:srgbClr val="C0C0C0"/>
                </a:buClr>
                <a:buSzPct val="90000"/>
                <a:buFont typeface="Monotype Sorts" pitchFamily="2" charset="2"/>
                <a:buNone/>
              </a:pPr>
              <a:r>
                <a:rPr lang="zh-CN" altLang="en-US" sz="1400" dirty="0">
                  <a:solidFill>
                    <a:srgbClr val="000000"/>
                  </a:solidFill>
                  <a:ea typeface="微软雅黑" panose="020B0503020204020204" pitchFamily="34" charset="-122"/>
                  <a:cs typeface="Arial" panose="020B0604020202020204" pitchFamily="34" charset="0"/>
                </a:rPr>
                <a:t>迭代</a:t>
              </a:r>
              <a:r>
                <a:rPr lang="en-US" altLang="zh-CN" sz="1400" dirty="0">
                  <a:solidFill>
                    <a:srgbClr val="000000"/>
                  </a:solidFill>
                  <a:ea typeface="微软雅黑" panose="020B0503020204020204" pitchFamily="34" charset="-122"/>
                  <a:cs typeface="Arial" panose="020B0604020202020204" pitchFamily="34" charset="0"/>
                </a:rPr>
                <a:t>-n</a:t>
              </a:r>
            </a:p>
          </p:txBody>
        </p:sp>
        <p:sp>
          <p:nvSpPr>
            <p:cNvPr id="592" name="AutoShape 50">
              <a:extLst>
                <a:ext uri="{FF2B5EF4-FFF2-40B4-BE49-F238E27FC236}">
                  <a16:creationId xmlns:a16="http://schemas.microsoft.com/office/drawing/2014/main" id="{7B482BCF-2738-41B3-B50E-EBDEA2677E12}"/>
                </a:ext>
              </a:extLst>
            </p:cNvPr>
            <p:cNvSpPr>
              <a:spLocks/>
            </p:cNvSpPr>
            <p:nvPr/>
          </p:nvSpPr>
          <p:spPr bwMode="auto">
            <a:xfrm>
              <a:off x="954" y="2248"/>
              <a:ext cx="93" cy="468"/>
            </a:xfrm>
            <a:prstGeom prst="leftBrace">
              <a:avLst>
                <a:gd name="adj1" fmla="val 41935"/>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200">
                <a:ea typeface="微软雅黑" panose="020B0503020204020204" pitchFamily="34" charset="-122"/>
              </a:endParaRPr>
            </a:p>
          </p:txBody>
        </p:sp>
        <p:sp>
          <p:nvSpPr>
            <p:cNvPr id="593" name="Text Box 51">
              <a:extLst>
                <a:ext uri="{FF2B5EF4-FFF2-40B4-BE49-F238E27FC236}">
                  <a16:creationId xmlns:a16="http://schemas.microsoft.com/office/drawing/2014/main" id="{B88BD14D-D701-4574-982D-6B11003755B7}"/>
                </a:ext>
              </a:extLst>
            </p:cNvPr>
            <p:cNvSpPr txBox="1">
              <a:spLocks noChangeArrowheads="1"/>
            </p:cNvSpPr>
            <p:nvPr/>
          </p:nvSpPr>
          <p:spPr bwMode="auto">
            <a:xfrm>
              <a:off x="456" y="2409"/>
              <a:ext cx="51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defTabSz="481013" eaLnBrk="0" hangingPunct="0">
                <a:defRPr>
                  <a:solidFill>
                    <a:schemeClr val="tx1"/>
                  </a:solidFill>
                  <a:latin typeface="Arial" panose="020B0604020202020204" pitchFamily="34" charset="0"/>
                  <a:ea typeface="宋体" panose="02010600030101010101" pitchFamily="2" charset="-122"/>
                </a:defRPr>
              </a:lvl1pPr>
              <a:lvl2pPr marL="742950" indent="-285750" defTabSz="481013" eaLnBrk="0" hangingPunct="0">
                <a:defRPr>
                  <a:solidFill>
                    <a:schemeClr val="tx1"/>
                  </a:solidFill>
                  <a:latin typeface="Arial" panose="020B0604020202020204" pitchFamily="34" charset="0"/>
                  <a:ea typeface="宋体" panose="02010600030101010101" pitchFamily="2" charset="-122"/>
                </a:defRPr>
              </a:lvl2pPr>
              <a:lvl3pPr marL="1143000" indent="-228600" defTabSz="481013" eaLnBrk="0" hangingPunct="0">
                <a:defRPr>
                  <a:solidFill>
                    <a:schemeClr val="tx1"/>
                  </a:solidFill>
                  <a:latin typeface="Arial" panose="020B0604020202020204" pitchFamily="34" charset="0"/>
                  <a:ea typeface="宋体" panose="02010600030101010101" pitchFamily="2" charset="-122"/>
                </a:defRPr>
              </a:lvl3pPr>
              <a:lvl4pPr marL="1600200" indent="-228600" defTabSz="481013" eaLnBrk="0" hangingPunct="0">
                <a:defRPr>
                  <a:solidFill>
                    <a:schemeClr val="tx1"/>
                  </a:solidFill>
                  <a:latin typeface="Arial" panose="020B0604020202020204" pitchFamily="34" charset="0"/>
                  <a:ea typeface="宋体" panose="02010600030101010101" pitchFamily="2" charset="-122"/>
                </a:defRPr>
              </a:lvl4pPr>
              <a:lvl5pPr marL="2057400" indent="-228600" defTabSz="481013" eaLnBrk="0" hangingPunct="0">
                <a:defRPr>
                  <a:solidFill>
                    <a:schemeClr val="tx1"/>
                  </a:solidFill>
                  <a:latin typeface="Arial" panose="020B0604020202020204" pitchFamily="34" charset="0"/>
                  <a:ea typeface="宋体" panose="02010600030101010101" pitchFamily="2" charset="-122"/>
                </a:defRPr>
              </a:lvl5pPr>
              <a:lvl6pPr marL="2514600" indent="-228600" defTabSz="4810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810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810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810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Clr>
                  <a:srgbClr val="C0C0C0"/>
                </a:buClr>
                <a:buSzPct val="90000"/>
                <a:buFont typeface="Monotype Sorts" pitchFamily="2" charset="2"/>
                <a:buNone/>
              </a:pPr>
              <a:r>
                <a:rPr lang="zh-CN" altLang="en-US" sz="1400" dirty="0">
                  <a:solidFill>
                    <a:srgbClr val="000000"/>
                  </a:solidFill>
                  <a:ea typeface="微软雅黑" panose="020B0503020204020204" pitchFamily="34" charset="-122"/>
                  <a:cs typeface="Arial" panose="020B0604020202020204" pitchFamily="34" charset="0"/>
                </a:rPr>
                <a:t>并行的活动</a:t>
              </a:r>
            </a:p>
          </p:txBody>
        </p:sp>
        <p:grpSp>
          <p:nvGrpSpPr>
            <p:cNvPr id="594" name="Group 52">
              <a:extLst>
                <a:ext uri="{FF2B5EF4-FFF2-40B4-BE49-F238E27FC236}">
                  <a16:creationId xmlns:a16="http://schemas.microsoft.com/office/drawing/2014/main" id="{3D7C7707-4279-4682-88C1-E073981A6682}"/>
                </a:ext>
              </a:extLst>
            </p:cNvPr>
            <p:cNvGrpSpPr>
              <a:grpSpLocks/>
            </p:cNvGrpSpPr>
            <p:nvPr/>
          </p:nvGrpSpPr>
          <p:grpSpPr bwMode="auto">
            <a:xfrm>
              <a:off x="1429" y="2380"/>
              <a:ext cx="62" cy="288"/>
              <a:chOff x="2484" y="2651"/>
              <a:chExt cx="62" cy="391"/>
            </a:xfrm>
          </p:grpSpPr>
          <p:sp>
            <p:nvSpPr>
              <p:cNvPr id="605" name="Line 53">
                <a:extLst>
                  <a:ext uri="{FF2B5EF4-FFF2-40B4-BE49-F238E27FC236}">
                    <a16:creationId xmlns:a16="http://schemas.microsoft.com/office/drawing/2014/main" id="{C000F04D-0DEB-4E9A-B4F6-4491F4754949}"/>
                  </a:ext>
                </a:extLst>
              </p:cNvPr>
              <p:cNvSpPr>
                <a:spLocks noChangeShapeType="1"/>
              </p:cNvSpPr>
              <p:nvPr/>
            </p:nvSpPr>
            <p:spPr bwMode="auto">
              <a:xfrm>
                <a:off x="2517" y="2651"/>
                <a:ext cx="29" cy="2"/>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lIns="0" tIns="0" rIns="0" bIns="0"/>
              <a:lstStyle/>
              <a:p>
                <a:endParaRPr lang="zh-CN" altLang="en-US" sz="3200">
                  <a:ea typeface="微软雅黑" panose="020B0503020204020204" pitchFamily="34" charset="-122"/>
                </a:endParaRPr>
              </a:p>
            </p:txBody>
          </p:sp>
          <p:sp>
            <p:nvSpPr>
              <p:cNvPr id="606" name="Line 54">
                <a:extLst>
                  <a:ext uri="{FF2B5EF4-FFF2-40B4-BE49-F238E27FC236}">
                    <a16:creationId xmlns:a16="http://schemas.microsoft.com/office/drawing/2014/main" id="{E9451068-CD8C-4815-B1E6-6A739AF0E632}"/>
                  </a:ext>
                </a:extLst>
              </p:cNvPr>
              <p:cNvSpPr>
                <a:spLocks noChangeShapeType="1"/>
              </p:cNvSpPr>
              <p:nvPr/>
            </p:nvSpPr>
            <p:spPr bwMode="auto">
              <a:xfrm>
                <a:off x="2514" y="2651"/>
                <a:ext cx="0" cy="3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sz="3200">
                  <a:ea typeface="微软雅黑" panose="020B0503020204020204" pitchFamily="34" charset="-122"/>
                </a:endParaRPr>
              </a:p>
            </p:txBody>
          </p:sp>
          <p:sp>
            <p:nvSpPr>
              <p:cNvPr id="607" name="Line 55">
                <a:extLst>
                  <a:ext uri="{FF2B5EF4-FFF2-40B4-BE49-F238E27FC236}">
                    <a16:creationId xmlns:a16="http://schemas.microsoft.com/office/drawing/2014/main" id="{A9672BAF-855B-4065-8E3F-84978014FD3F}"/>
                  </a:ext>
                </a:extLst>
              </p:cNvPr>
              <p:cNvSpPr>
                <a:spLocks noChangeShapeType="1"/>
              </p:cNvSpPr>
              <p:nvPr/>
            </p:nvSpPr>
            <p:spPr bwMode="auto">
              <a:xfrm flipV="1">
                <a:off x="2484" y="3041"/>
                <a:ext cx="2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sz="3200">
                  <a:ea typeface="微软雅黑" panose="020B0503020204020204" pitchFamily="34" charset="-122"/>
                </a:endParaRPr>
              </a:p>
            </p:txBody>
          </p:sp>
        </p:grpSp>
        <p:grpSp>
          <p:nvGrpSpPr>
            <p:cNvPr id="595" name="Group 56">
              <a:extLst>
                <a:ext uri="{FF2B5EF4-FFF2-40B4-BE49-F238E27FC236}">
                  <a16:creationId xmlns:a16="http://schemas.microsoft.com/office/drawing/2014/main" id="{C1503E0D-D6F6-4CC4-82B5-B246BF49009B}"/>
                </a:ext>
              </a:extLst>
            </p:cNvPr>
            <p:cNvGrpSpPr>
              <a:grpSpLocks/>
            </p:cNvGrpSpPr>
            <p:nvPr/>
          </p:nvGrpSpPr>
          <p:grpSpPr bwMode="auto">
            <a:xfrm>
              <a:off x="1821" y="2456"/>
              <a:ext cx="62" cy="288"/>
              <a:chOff x="2484" y="2651"/>
              <a:chExt cx="62" cy="391"/>
            </a:xfrm>
          </p:grpSpPr>
          <p:sp>
            <p:nvSpPr>
              <p:cNvPr id="602" name="Line 57">
                <a:extLst>
                  <a:ext uri="{FF2B5EF4-FFF2-40B4-BE49-F238E27FC236}">
                    <a16:creationId xmlns:a16="http://schemas.microsoft.com/office/drawing/2014/main" id="{05E5C26A-089B-4664-9073-F1516ED524D4}"/>
                  </a:ext>
                </a:extLst>
              </p:cNvPr>
              <p:cNvSpPr>
                <a:spLocks noChangeShapeType="1"/>
              </p:cNvSpPr>
              <p:nvPr/>
            </p:nvSpPr>
            <p:spPr bwMode="auto">
              <a:xfrm>
                <a:off x="2517" y="2651"/>
                <a:ext cx="29" cy="2"/>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lIns="0" tIns="0" rIns="0" bIns="0"/>
              <a:lstStyle/>
              <a:p>
                <a:endParaRPr lang="zh-CN" altLang="en-US" sz="3200">
                  <a:ea typeface="微软雅黑" panose="020B0503020204020204" pitchFamily="34" charset="-122"/>
                </a:endParaRPr>
              </a:p>
            </p:txBody>
          </p:sp>
          <p:sp>
            <p:nvSpPr>
              <p:cNvPr id="603" name="Line 58">
                <a:extLst>
                  <a:ext uri="{FF2B5EF4-FFF2-40B4-BE49-F238E27FC236}">
                    <a16:creationId xmlns:a16="http://schemas.microsoft.com/office/drawing/2014/main" id="{B3AB7647-F3AE-4E7B-A740-69FAF8C077E0}"/>
                  </a:ext>
                </a:extLst>
              </p:cNvPr>
              <p:cNvSpPr>
                <a:spLocks noChangeShapeType="1"/>
              </p:cNvSpPr>
              <p:nvPr/>
            </p:nvSpPr>
            <p:spPr bwMode="auto">
              <a:xfrm>
                <a:off x="2514" y="2651"/>
                <a:ext cx="0" cy="3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sz="3200">
                  <a:ea typeface="微软雅黑" panose="020B0503020204020204" pitchFamily="34" charset="-122"/>
                </a:endParaRPr>
              </a:p>
            </p:txBody>
          </p:sp>
          <p:sp>
            <p:nvSpPr>
              <p:cNvPr id="604" name="Line 59">
                <a:extLst>
                  <a:ext uri="{FF2B5EF4-FFF2-40B4-BE49-F238E27FC236}">
                    <a16:creationId xmlns:a16="http://schemas.microsoft.com/office/drawing/2014/main" id="{13570C97-471F-4355-B8A2-A39DE37C7434}"/>
                  </a:ext>
                </a:extLst>
              </p:cNvPr>
              <p:cNvSpPr>
                <a:spLocks noChangeShapeType="1"/>
              </p:cNvSpPr>
              <p:nvPr/>
            </p:nvSpPr>
            <p:spPr bwMode="auto">
              <a:xfrm flipV="1">
                <a:off x="2484" y="3041"/>
                <a:ext cx="2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sz="3200">
                  <a:ea typeface="微软雅黑" panose="020B0503020204020204" pitchFamily="34" charset="-122"/>
                </a:endParaRPr>
              </a:p>
            </p:txBody>
          </p:sp>
        </p:grpSp>
        <p:grpSp>
          <p:nvGrpSpPr>
            <p:cNvPr id="596" name="Group 60">
              <a:extLst>
                <a:ext uri="{FF2B5EF4-FFF2-40B4-BE49-F238E27FC236}">
                  <a16:creationId xmlns:a16="http://schemas.microsoft.com/office/drawing/2014/main" id="{19D9058A-C9A4-47FD-8B1C-6A68690C6A65}"/>
                </a:ext>
              </a:extLst>
            </p:cNvPr>
            <p:cNvGrpSpPr>
              <a:grpSpLocks/>
            </p:cNvGrpSpPr>
            <p:nvPr/>
          </p:nvGrpSpPr>
          <p:grpSpPr bwMode="auto">
            <a:xfrm flipV="1">
              <a:off x="2093" y="2877"/>
              <a:ext cx="153" cy="90"/>
              <a:chOff x="2484" y="2651"/>
              <a:chExt cx="62" cy="391"/>
            </a:xfrm>
          </p:grpSpPr>
          <p:sp>
            <p:nvSpPr>
              <p:cNvPr id="599" name="Line 61">
                <a:extLst>
                  <a:ext uri="{FF2B5EF4-FFF2-40B4-BE49-F238E27FC236}">
                    <a16:creationId xmlns:a16="http://schemas.microsoft.com/office/drawing/2014/main" id="{22412CA8-11BA-41BF-9DAB-210EC518C4DF}"/>
                  </a:ext>
                </a:extLst>
              </p:cNvPr>
              <p:cNvSpPr>
                <a:spLocks noChangeShapeType="1"/>
              </p:cNvSpPr>
              <p:nvPr/>
            </p:nvSpPr>
            <p:spPr bwMode="auto">
              <a:xfrm>
                <a:off x="2517" y="2651"/>
                <a:ext cx="29" cy="2"/>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lIns="0" tIns="0" rIns="0" bIns="0"/>
              <a:lstStyle/>
              <a:p>
                <a:endParaRPr lang="zh-CN" altLang="en-US" sz="3200">
                  <a:ea typeface="微软雅黑" panose="020B0503020204020204" pitchFamily="34" charset="-122"/>
                </a:endParaRPr>
              </a:p>
            </p:txBody>
          </p:sp>
          <p:sp>
            <p:nvSpPr>
              <p:cNvPr id="600" name="Line 62">
                <a:extLst>
                  <a:ext uri="{FF2B5EF4-FFF2-40B4-BE49-F238E27FC236}">
                    <a16:creationId xmlns:a16="http://schemas.microsoft.com/office/drawing/2014/main" id="{D1E81141-6F9F-40EB-AB8A-1579918E2DF5}"/>
                  </a:ext>
                </a:extLst>
              </p:cNvPr>
              <p:cNvSpPr>
                <a:spLocks noChangeShapeType="1"/>
              </p:cNvSpPr>
              <p:nvPr/>
            </p:nvSpPr>
            <p:spPr bwMode="auto">
              <a:xfrm>
                <a:off x="2514" y="2651"/>
                <a:ext cx="0" cy="3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sz="3200">
                  <a:ea typeface="微软雅黑" panose="020B0503020204020204" pitchFamily="34" charset="-122"/>
                </a:endParaRPr>
              </a:p>
            </p:txBody>
          </p:sp>
          <p:sp>
            <p:nvSpPr>
              <p:cNvPr id="601" name="Line 63">
                <a:extLst>
                  <a:ext uri="{FF2B5EF4-FFF2-40B4-BE49-F238E27FC236}">
                    <a16:creationId xmlns:a16="http://schemas.microsoft.com/office/drawing/2014/main" id="{6FF43C42-B7FA-4FA7-A40E-7D08C3A82183}"/>
                  </a:ext>
                </a:extLst>
              </p:cNvPr>
              <p:cNvSpPr>
                <a:spLocks noChangeShapeType="1"/>
              </p:cNvSpPr>
              <p:nvPr/>
            </p:nvSpPr>
            <p:spPr bwMode="auto">
              <a:xfrm flipV="1">
                <a:off x="2484" y="3041"/>
                <a:ext cx="2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sz="3200">
                  <a:ea typeface="微软雅黑" panose="020B0503020204020204" pitchFamily="34" charset="-122"/>
                </a:endParaRPr>
              </a:p>
            </p:txBody>
          </p:sp>
        </p:grpSp>
        <p:sp>
          <p:nvSpPr>
            <p:cNvPr id="597" name="Rectangle 64">
              <a:extLst>
                <a:ext uri="{FF2B5EF4-FFF2-40B4-BE49-F238E27FC236}">
                  <a16:creationId xmlns:a16="http://schemas.microsoft.com/office/drawing/2014/main" id="{1C7EB943-2FCC-4425-A7C6-A34F79BD0485}"/>
                </a:ext>
              </a:extLst>
            </p:cNvPr>
            <p:cNvSpPr>
              <a:spLocks noChangeArrowheads="1"/>
            </p:cNvSpPr>
            <p:nvPr/>
          </p:nvSpPr>
          <p:spPr bwMode="blackGray">
            <a:xfrm>
              <a:off x="1883" y="2728"/>
              <a:ext cx="345" cy="161"/>
            </a:xfrm>
            <a:prstGeom prst="rect">
              <a:avLst/>
            </a:prstGeom>
            <a:solidFill>
              <a:srgbClr val="7889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200">
                <a:ea typeface="微软雅黑" panose="020B0503020204020204" pitchFamily="34" charset="-122"/>
              </a:endParaRPr>
            </a:p>
          </p:txBody>
        </p:sp>
        <p:sp>
          <p:nvSpPr>
            <p:cNvPr id="598" name="Rectangle 65">
              <a:extLst>
                <a:ext uri="{FF2B5EF4-FFF2-40B4-BE49-F238E27FC236}">
                  <a16:creationId xmlns:a16="http://schemas.microsoft.com/office/drawing/2014/main" id="{8B590FC4-D2C4-479D-978B-5E129CE22841}"/>
                </a:ext>
              </a:extLst>
            </p:cNvPr>
            <p:cNvSpPr>
              <a:spLocks noChangeArrowheads="1"/>
            </p:cNvSpPr>
            <p:nvPr/>
          </p:nvSpPr>
          <p:spPr bwMode="auto">
            <a:xfrm>
              <a:off x="1921" y="2716"/>
              <a:ext cx="31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400">
                  <a:solidFill>
                    <a:srgbClr val="FFFFFF"/>
                  </a:solidFill>
                  <a:ea typeface="微软雅黑" panose="020B0503020204020204" pitchFamily="34" charset="-122"/>
                  <a:cs typeface="Arial" panose="020B0604020202020204" pitchFamily="34" charset="0"/>
                </a:rPr>
                <a:t>构建</a:t>
              </a:r>
            </a:p>
          </p:txBody>
        </p:sp>
      </p:grpSp>
      <p:sp>
        <p:nvSpPr>
          <p:cNvPr id="608" name="Rectangle 66" descr="Wide upward diagonal">
            <a:extLst>
              <a:ext uri="{FF2B5EF4-FFF2-40B4-BE49-F238E27FC236}">
                <a16:creationId xmlns:a16="http://schemas.microsoft.com/office/drawing/2014/main" id="{901A5B0A-FDDC-4A96-B7FE-892757C02AAE}"/>
              </a:ext>
            </a:extLst>
          </p:cNvPr>
          <p:cNvSpPr>
            <a:spLocks noChangeArrowheads="1"/>
          </p:cNvSpPr>
          <p:nvPr/>
        </p:nvSpPr>
        <p:spPr bwMode="blackGray">
          <a:xfrm>
            <a:off x="9509605" y="3916310"/>
            <a:ext cx="1362075" cy="685800"/>
          </a:xfrm>
          <a:prstGeom prst="rect">
            <a:avLst/>
          </a:prstGeom>
          <a:pattFill prst="wdUpDiag">
            <a:fgClr>
              <a:srgbClr val="FF0000"/>
            </a:fgClr>
            <a:bgClr>
              <a:srgbClr val="FFFFFF"/>
            </a:bgClr>
          </a:pattFill>
          <a:ln w="9525">
            <a:solidFill>
              <a:srgbClr val="CCCCFF"/>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200">
              <a:ea typeface="微软雅黑" panose="020B0503020204020204" pitchFamily="34" charset="-122"/>
            </a:endParaRPr>
          </a:p>
        </p:txBody>
      </p:sp>
      <p:sp>
        <p:nvSpPr>
          <p:cNvPr id="609" name="Rectangle 67" descr="Wide upward diagonal">
            <a:extLst>
              <a:ext uri="{FF2B5EF4-FFF2-40B4-BE49-F238E27FC236}">
                <a16:creationId xmlns:a16="http://schemas.microsoft.com/office/drawing/2014/main" id="{22B1F39B-5D14-4847-B7D3-92F4C95F1F2F}"/>
              </a:ext>
            </a:extLst>
          </p:cNvPr>
          <p:cNvSpPr>
            <a:spLocks noChangeArrowheads="1"/>
          </p:cNvSpPr>
          <p:nvPr/>
        </p:nvSpPr>
        <p:spPr bwMode="blackGray">
          <a:xfrm>
            <a:off x="7925280" y="3543247"/>
            <a:ext cx="1362075" cy="685800"/>
          </a:xfrm>
          <a:prstGeom prst="rect">
            <a:avLst/>
          </a:prstGeom>
          <a:pattFill prst="wdUpDiag">
            <a:fgClr>
              <a:srgbClr val="FF0000"/>
            </a:fgClr>
            <a:bgClr>
              <a:srgbClr val="FFFFFF"/>
            </a:bgClr>
          </a:pattFill>
          <a:ln w="9525">
            <a:solidFill>
              <a:srgbClr val="CCCCFF"/>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200">
              <a:ea typeface="微软雅黑" panose="020B0503020204020204" pitchFamily="34" charset="-122"/>
            </a:endParaRPr>
          </a:p>
        </p:txBody>
      </p:sp>
      <p:sp>
        <p:nvSpPr>
          <p:cNvPr id="610" name="Rectangle 68" descr="Wide upward diagonal">
            <a:extLst>
              <a:ext uri="{FF2B5EF4-FFF2-40B4-BE49-F238E27FC236}">
                <a16:creationId xmlns:a16="http://schemas.microsoft.com/office/drawing/2014/main" id="{0936295A-B86C-4668-A987-F446F6F7E497}"/>
              </a:ext>
            </a:extLst>
          </p:cNvPr>
          <p:cNvSpPr>
            <a:spLocks noChangeArrowheads="1"/>
          </p:cNvSpPr>
          <p:nvPr/>
        </p:nvSpPr>
        <p:spPr bwMode="blackGray">
          <a:xfrm>
            <a:off x="6344130" y="3192410"/>
            <a:ext cx="1362075" cy="685800"/>
          </a:xfrm>
          <a:prstGeom prst="rect">
            <a:avLst/>
          </a:prstGeom>
          <a:pattFill prst="wdUpDiag">
            <a:fgClr>
              <a:srgbClr val="FF0000"/>
            </a:fgClr>
            <a:bgClr>
              <a:srgbClr val="FFFFFF"/>
            </a:bgClr>
          </a:pattFill>
          <a:ln w="9525">
            <a:solidFill>
              <a:srgbClr val="CCCCFF"/>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200">
              <a:ea typeface="微软雅黑" panose="020B0503020204020204" pitchFamily="34" charset="-122"/>
            </a:endParaRPr>
          </a:p>
        </p:txBody>
      </p:sp>
      <p:sp>
        <p:nvSpPr>
          <p:cNvPr id="611" name="Rectangle 69" descr="Wide upward diagonal">
            <a:extLst>
              <a:ext uri="{FF2B5EF4-FFF2-40B4-BE49-F238E27FC236}">
                <a16:creationId xmlns:a16="http://schemas.microsoft.com/office/drawing/2014/main" id="{672803D5-4BAF-4CFD-839D-F994E430C409}"/>
              </a:ext>
            </a:extLst>
          </p:cNvPr>
          <p:cNvSpPr>
            <a:spLocks noChangeArrowheads="1"/>
          </p:cNvSpPr>
          <p:nvPr/>
        </p:nvSpPr>
        <p:spPr bwMode="blackGray">
          <a:xfrm>
            <a:off x="4774092" y="2832047"/>
            <a:ext cx="1362075" cy="685800"/>
          </a:xfrm>
          <a:prstGeom prst="rect">
            <a:avLst/>
          </a:prstGeom>
          <a:pattFill prst="wdUpDiag">
            <a:fgClr>
              <a:srgbClr val="FF0000"/>
            </a:fgClr>
            <a:bgClr>
              <a:srgbClr val="FFFFFF"/>
            </a:bgClr>
          </a:pattFill>
          <a:ln w="9525">
            <a:solidFill>
              <a:srgbClr val="CCCCFF"/>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200">
              <a:ea typeface="微软雅黑" panose="020B0503020204020204" pitchFamily="34" charset="-122"/>
            </a:endParaRPr>
          </a:p>
        </p:txBody>
      </p:sp>
      <p:sp>
        <p:nvSpPr>
          <p:cNvPr id="612" name="Rectangle 70">
            <a:extLst>
              <a:ext uri="{FF2B5EF4-FFF2-40B4-BE49-F238E27FC236}">
                <a16:creationId xmlns:a16="http://schemas.microsoft.com/office/drawing/2014/main" id="{FDECB016-3D48-4D54-A0AB-A5C251D16941}"/>
              </a:ext>
            </a:extLst>
          </p:cNvPr>
          <p:cNvSpPr>
            <a:spLocks noChangeArrowheads="1"/>
          </p:cNvSpPr>
          <p:nvPr/>
        </p:nvSpPr>
        <p:spPr bwMode="blackGray">
          <a:xfrm>
            <a:off x="3196117" y="2449460"/>
            <a:ext cx="1362075" cy="685800"/>
          </a:xfrm>
          <a:prstGeom prst="rect">
            <a:avLst/>
          </a:prstGeom>
          <a:pattFill prst="wdUpDiag">
            <a:fgClr>
              <a:srgbClr val="FF0000"/>
            </a:fgClr>
            <a:bgClr>
              <a:srgbClr val="FFFFFF"/>
            </a:bgClr>
          </a:pattFill>
          <a:ln w="9525">
            <a:solidFill>
              <a:srgbClr val="CCCCFF"/>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200">
              <a:ea typeface="微软雅黑" panose="020B0503020204020204" pitchFamily="34" charset="-122"/>
            </a:endParaRPr>
          </a:p>
        </p:txBody>
      </p:sp>
      <p:sp>
        <p:nvSpPr>
          <p:cNvPr id="613" name="Rectangle 71">
            <a:extLst>
              <a:ext uri="{FF2B5EF4-FFF2-40B4-BE49-F238E27FC236}">
                <a16:creationId xmlns:a16="http://schemas.microsoft.com/office/drawing/2014/main" id="{7F7C3AAC-5805-44EB-A781-10088F1145E1}"/>
              </a:ext>
            </a:extLst>
          </p:cNvPr>
          <p:cNvSpPr>
            <a:spLocks noChangeArrowheads="1"/>
          </p:cNvSpPr>
          <p:nvPr/>
        </p:nvSpPr>
        <p:spPr bwMode="blackGray">
          <a:xfrm>
            <a:off x="4556605" y="2822522"/>
            <a:ext cx="228600" cy="695325"/>
          </a:xfrm>
          <a:prstGeom prst="rect">
            <a:avLst/>
          </a:prstGeom>
          <a:pattFill prst="wdUpDiag">
            <a:fgClr>
              <a:srgbClr val="FF0000"/>
            </a:fgClr>
            <a:bgClr>
              <a:srgbClr val="FFFFFF"/>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200">
              <a:ea typeface="微软雅黑" panose="020B0503020204020204" pitchFamily="34" charset="-122"/>
            </a:endParaRPr>
          </a:p>
        </p:txBody>
      </p:sp>
      <p:sp>
        <p:nvSpPr>
          <p:cNvPr id="614" name="Rectangle 72" descr="Wide upward diagonal">
            <a:extLst>
              <a:ext uri="{FF2B5EF4-FFF2-40B4-BE49-F238E27FC236}">
                <a16:creationId xmlns:a16="http://schemas.microsoft.com/office/drawing/2014/main" id="{5E885FBA-40C3-49D2-9F10-7D0A721AA936}"/>
              </a:ext>
            </a:extLst>
          </p:cNvPr>
          <p:cNvSpPr>
            <a:spLocks noChangeArrowheads="1"/>
          </p:cNvSpPr>
          <p:nvPr/>
        </p:nvSpPr>
        <p:spPr bwMode="blackGray">
          <a:xfrm>
            <a:off x="6126642" y="3193997"/>
            <a:ext cx="228600" cy="695325"/>
          </a:xfrm>
          <a:prstGeom prst="rect">
            <a:avLst/>
          </a:prstGeom>
          <a:pattFill prst="wdUpDiag">
            <a:fgClr>
              <a:srgbClr val="FF0000"/>
            </a:fgClr>
            <a:bgClr>
              <a:srgbClr val="FFFFFF"/>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200">
              <a:ea typeface="微软雅黑" panose="020B0503020204020204" pitchFamily="34" charset="-122"/>
            </a:endParaRPr>
          </a:p>
        </p:txBody>
      </p:sp>
      <p:sp>
        <p:nvSpPr>
          <p:cNvPr id="615" name="Rectangle 73" descr="Wide upward diagonal">
            <a:extLst>
              <a:ext uri="{FF2B5EF4-FFF2-40B4-BE49-F238E27FC236}">
                <a16:creationId xmlns:a16="http://schemas.microsoft.com/office/drawing/2014/main" id="{6EC0EE05-9FAE-4018-92BE-3E1493DC2162}"/>
              </a:ext>
            </a:extLst>
          </p:cNvPr>
          <p:cNvSpPr>
            <a:spLocks noChangeArrowheads="1"/>
          </p:cNvSpPr>
          <p:nvPr/>
        </p:nvSpPr>
        <p:spPr bwMode="blackGray">
          <a:xfrm>
            <a:off x="7706205" y="3535310"/>
            <a:ext cx="228600" cy="693737"/>
          </a:xfrm>
          <a:prstGeom prst="rect">
            <a:avLst/>
          </a:prstGeom>
          <a:pattFill prst="wdUpDiag">
            <a:fgClr>
              <a:srgbClr val="FF0000"/>
            </a:fgClr>
            <a:bgClr>
              <a:srgbClr val="FFFFFF"/>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200">
              <a:ea typeface="微软雅黑" panose="020B0503020204020204" pitchFamily="34" charset="-122"/>
            </a:endParaRPr>
          </a:p>
        </p:txBody>
      </p:sp>
      <p:sp>
        <p:nvSpPr>
          <p:cNvPr id="616" name="Rectangle 74" descr="Wide upward diagonal">
            <a:extLst>
              <a:ext uri="{FF2B5EF4-FFF2-40B4-BE49-F238E27FC236}">
                <a16:creationId xmlns:a16="http://schemas.microsoft.com/office/drawing/2014/main" id="{E4DA87E8-C905-430B-A334-E123E096901F}"/>
              </a:ext>
            </a:extLst>
          </p:cNvPr>
          <p:cNvSpPr>
            <a:spLocks noChangeArrowheads="1"/>
          </p:cNvSpPr>
          <p:nvPr/>
        </p:nvSpPr>
        <p:spPr bwMode="blackGray">
          <a:xfrm>
            <a:off x="9287355" y="3927422"/>
            <a:ext cx="230187" cy="676275"/>
          </a:xfrm>
          <a:prstGeom prst="rect">
            <a:avLst/>
          </a:prstGeom>
          <a:pattFill prst="wdUpDiag">
            <a:fgClr>
              <a:srgbClr val="FF0000"/>
            </a:fgClr>
            <a:bgClr>
              <a:srgbClr val="FFFFFF"/>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200">
              <a:ea typeface="微软雅黑" panose="020B0503020204020204" pitchFamily="34" charset="-122"/>
            </a:endParaRPr>
          </a:p>
        </p:txBody>
      </p:sp>
      <p:sp>
        <p:nvSpPr>
          <p:cNvPr id="617" name="Rectangle 75">
            <a:extLst>
              <a:ext uri="{FF2B5EF4-FFF2-40B4-BE49-F238E27FC236}">
                <a16:creationId xmlns:a16="http://schemas.microsoft.com/office/drawing/2014/main" id="{AFF5379C-E5CD-449A-A31A-B785F0808A90}"/>
              </a:ext>
            </a:extLst>
          </p:cNvPr>
          <p:cNvSpPr>
            <a:spLocks noChangeArrowheads="1"/>
          </p:cNvSpPr>
          <p:nvPr/>
        </p:nvSpPr>
        <p:spPr bwMode="blackGray">
          <a:xfrm>
            <a:off x="4782030" y="2838397"/>
            <a:ext cx="1362075" cy="568325"/>
          </a:xfrm>
          <a:prstGeom prst="rect">
            <a:avLst/>
          </a:prstGeom>
          <a:solidFill>
            <a:srgbClr val="7889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200">
              <a:ea typeface="微软雅黑" panose="020B0503020204020204" pitchFamily="34" charset="-122"/>
            </a:endParaRPr>
          </a:p>
        </p:txBody>
      </p:sp>
      <p:sp>
        <p:nvSpPr>
          <p:cNvPr id="618" name="Rectangle 76">
            <a:extLst>
              <a:ext uri="{FF2B5EF4-FFF2-40B4-BE49-F238E27FC236}">
                <a16:creationId xmlns:a16="http://schemas.microsoft.com/office/drawing/2014/main" id="{4997F98F-F655-4498-B9B6-34B0C4870924}"/>
              </a:ext>
            </a:extLst>
          </p:cNvPr>
          <p:cNvSpPr>
            <a:spLocks noChangeArrowheads="1"/>
          </p:cNvSpPr>
          <p:nvPr/>
        </p:nvSpPr>
        <p:spPr bwMode="auto">
          <a:xfrm>
            <a:off x="5042380" y="2973335"/>
            <a:ext cx="820737"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a:solidFill>
                  <a:srgbClr val="FFFFFF"/>
                </a:solidFill>
                <a:ea typeface="微软雅黑" panose="020B0503020204020204" pitchFamily="34" charset="-122"/>
                <a:cs typeface="Arial" panose="020B0604020202020204" pitchFamily="34" charset="0"/>
              </a:rPr>
              <a:t>分析</a:t>
            </a:r>
          </a:p>
        </p:txBody>
      </p:sp>
      <p:sp>
        <p:nvSpPr>
          <p:cNvPr id="619" name="Rectangle 77">
            <a:extLst>
              <a:ext uri="{FF2B5EF4-FFF2-40B4-BE49-F238E27FC236}">
                <a16:creationId xmlns:a16="http://schemas.microsoft.com/office/drawing/2014/main" id="{5D90D862-9242-4EC4-8303-D7DE60D9DAFE}"/>
              </a:ext>
            </a:extLst>
          </p:cNvPr>
          <p:cNvSpPr>
            <a:spLocks noChangeArrowheads="1"/>
          </p:cNvSpPr>
          <p:nvPr/>
        </p:nvSpPr>
        <p:spPr bwMode="blackGray">
          <a:xfrm>
            <a:off x="3196117" y="2449460"/>
            <a:ext cx="1362075" cy="568325"/>
          </a:xfrm>
          <a:prstGeom prst="rect">
            <a:avLst/>
          </a:prstGeom>
          <a:solidFill>
            <a:srgbClr val="7889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200">
              <a:ea typeface="微软雅黑" panose="020B0503020204020204" pitchFamily="34" charset="-122"/>
            </a:endParaRPr>
          </a:p>
        </p:txBody>
      </p:sp>
      <p:sp>
        <p:nvSpPr>
          <p:cNvPr id="620" name="Rectangle 78">
            <a:extLst>
              <a:ext uri="{FF2B5EF4-FFF2-40B4-BE49-F238E27FC236}">
                <a16:creationId xmlns:a16="http://schemas.microsoft.com/office/drawing/2014/main" id="{5A55167E-AC68-4D9F-9653-2BDB2A915202}"/>
              </a:ext>
            </a:extLst>
          </p:cNvPr>
          <p:cNvSpPr>
            <a:spLocks noChangeArrowheads="1"/>
          </p:cNvSpPr>
          <p:nvPr/>
        </p:nvSpPr>
        <p:spPr bwMode="auto">
          <a:xfrm>
            <a:off x="3467580" y="2592335"/>
            <a:ext cx="952500"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a:solidFill>
                  <a:srgbClr val="FFFFFF"/>
                </a:solidFill>
                <a:ea typeface="微软雅黑" panose="020B0503020204020204" pitchFamily="34" charset="-122"/>
                <a:cs typeface="Arial" panose="020B0604020202020204" pitchFamily="34" charset="0"/>
              </a:rPr>
              <a:t>启动</a:t>
            </a:r>
          </a:p>
        </p:txBody>
      </p:sp>
      <p:sp>
        <p:nvSpPr>
          <p:cNvPr id="621" name="Rectangle 79">
            <a:extLst>
              <a:ext uri="{FF2B5EF4-FFF2-40B4-BE49-F238E27FC236}">
                <a16:creationId xmlns:a16="http://schemas.microsoft.com/office/drawing/2014/main" id="{CDCFAFB1-0847-40B0-A0CE-4E9C41B2BB07}"/>
              </a:ext>
            </a:extLst>
          </p:cNvPr>
          <p:cNvSpPr>
            <a:spLocks noChangeArrowheads="1"/>
          </p:cNvSpPr>
          <p:nvPr/>
        </p:nvSpPr>
        <p:spPr bwMode="blackGray">
          <a:xfrm>
            <a:off x="6352067" y="3182885"/>
            <a:ext cx="1362075" cy="568325"/>
          </a:xfrm>
          <a:prstGeom prst="rect">
            <a:avLst/>
          </a:prstGeom>
          <a:solidFill>
            <a:srgbClr val="7889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200">
              <a:ea typeface="微软雅黑" panose="020B0503020204020204" pitchFamily="34" charset="-122"/>
            </a:endParaRPr>
          </a:p>
        </p:txBody>
      </p:sp>
      <p:sp>
        <p:nvSpPr>
          <p:cNvPr id="622" name="Rectangle 80">
            <a:extLst>
              <a:ext uri="{FF2B5EF4-FFF2-40B4-BE49-F238E27FC236}">
                <a16:creationId xmlns:a16="http://schemas.microsoft.com/office/drawing/2014/main" id="{37948BA8-CFBE-41C9-85D0-93B02415BBC8}"/>
              </a:ext>
            </a:extLst>
          </p:cNvPr>
          <p:cNvSpPr>
            <a:spLocks noChangeArrowheads="1"/>
          </p:cNvSpPr>
          <p:nvPr/>
        </p:nvSpPr>
        <p:spPr bwMode="auto">
          <a:xfrm>
            <a:off x="6685442" y="3316235"/>
            <a:ext cx="698909"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a:solidFill>
                  <a:srgbClr val="FFFFFF"/>
                </a:solidFill>
                <a:ea typeface="微软雅黑" panose="020B0503020204020204" pitchFamily="34" charset="-122"/>
                <a:cs typeface="Arial" panose="020B0604020202020204" pitchFamily="34" charset="0"/>
              </a:rPr>
              <a:t>设计</a:t>
            </a:r>
          </a:p>
        </p:txBody>
      </p:sp>
      <p:sp>
        <p:nvSpPr>
          <p:cNvPr id="623" name="Rectangle 81">
            <a:extLst>
              <a:ext uri="{FF2B5EF4-FFF2-40B4-BE49-F238E27FC236}">
                <a16:creationId xmlns:a16="http://schemas.microsoft.com/office/drawing/2014/main" id="{ABAEC970-40EE-49DC-9400-8875AB4A1227}"/>
              </a:ext>
            </a:extLst>
          </p:cNvPr>
          <p:cNvSpPr>
            <a:spLocks noChangeArrowheads="1"/>
          </p:cNvSpPr>
          <p:nvPr/>
        </p:nvSpPr>
        <p:spPr bwMode="blackGray">
          <a:xfrm>
            <a:off x="7933217" y="3549597"/>
            <a:ext cx="1362075" cy="568325"/>
          </a:xfrm>
          <a:prstGeom prst="rect">
            <a:avLst/>
          </a:prstGeom>
          <a:solidFill>
            <a:srgbClr val="7889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200">
              <a:ea typeface="微软雅黑" panose="020B0503020204020204" pitchFamily="34" charset="-122"/>
            </a:endParaRPr>
          </a:p>
        </p:txBody>
      </p:sp>
      <p:sp>
        <p:nvSpPr>
          <p:cNvPr id="624" name="Rectangle 82">
            <a:extLst>
              <a:ext uri="{FF2B5EF4-FFF2-40B4-BE49-F238E27FC236}">
                <a16:creationId xmlns:a16="http://schemas.microsoft.com/office/drawing/2014/main" id="{9314AA93-7E43-4649-ABAA-B4815AE44569}"/>
              </a:ext>
            </a:extLst>
          </p:cNvPr>
          <p:cNvSpPr>
            <a:spLocks noChangeArrowheads="1"/>
          </p:cNvSpPr>
          <p:nvPr/>
        </p:nvSpPr>
        <p:spPr bwMode="auto">
          <a:xfrm>
            <a:off x="8331680" y="3697235"/>
            <a:ext cx="698909"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a:solidFill>
                  <a:srgbClr val="FFFFFF"/>
                </a:solidFill>
                <a:ea typeface="微软雅黑" panose="020B0503020204020204" pitchFamily="34" charset="-122"/>
                <a:cs typeface="Arial" panose="020B0604020202020204" pitchFamily="34" charset="0"/>
              </a:rPr>
              <a:t>构建</a:t>
            </a:r>
          </a:p>
        </p:txBody>
      </p:sp>
      <p:sp>
        <p:nvSpPr>
          <p:cNvPr id="625" name="Rectangle 83">
            <a:extLst>
              <a:ext uri="{FF2B5EF4-FFF2-40B4-BE49-F238E27FC236}">
                <a16:creationId xmlns:a16="http://schemas.microsoft.com/office/drawing/2014/main" id="{546D7C32-7939-46B1-9389-687A3029EF16}"/>
              </a:ext>
            </a:extLst>
          </p:cNvPr>
          <p:cNvSpPr>
            <a:spLocks noChangeArrowheads="1"/>
          </p:cNvSpPr>
          <p:nvPr/>
        </p:nvSpPr>
        <p:spPr bwMode="blackGray">
          <a:xfrm>
            <a:off x="9517542" y="3916310"/>
            <a:ext cx="1362075" cy="568325"/>
          </a:xfrm>
          <a:prstGeom prst="rect">
            <a:avLst/>
          </a:prstGeom>
          <a:solidFill>
            <a:srgbClr val="7889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200">
              <a:ea typeface="微软雅黑" panose="020B0503020204020204" pitchFamily="34" charset="-122"/>
            </a:endParaRPr>
          </a:p>
        </p:txBody>
      </p:sp>
      <p:sp>
        <p:nvSpPr>
          <p:cNvPr id="626" name="Rectangle 84">
            <a:extLst>
              <a:ext uri="{FF2B5EF4-FFF2-40B4-BE49-F238E27FC236}">
                <a16:creationId xmlns:a16="http://schemas.microsoft.com/office/drawing/2014/main" id="{34DD2041-080E-435D-B479-0801E6FEF8FF}"/>
              </a:ext>
            </a:extLst>
          </p:cNvPr>
          <p:cNvSpPr>
            <a:spLocks noChangeArrowheads="1"/>
          </p:cNvSpPr>
          <p:nvPr/>
        </p:nvSpPr>
        <p:spPr bwMode="auto">
          <a:xfrm>
            <a:off x="9873142" y="4060772"/>
            <a:ext cx="698909"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a:solidFill>
                  <a:srgbClr val="FFFFFF"/>
                </a:solidFill>
                <a:ea typeface="微软雅黑" panose="020B0503020204020204" pitchFamily="34" charset="-122"/>
                <a:cs typeface="Arial" panose="020B0604020202020204" pitchFamily="34" charset="0"/>
              </a:rPr>
              <a:t>部署</a:t>
            </a:r>
          </a:p>
        </p:txBody>
      </p:sp>
      <p:grpSp>
        <p:nvGrpSpPr>
          <p:cNvPr id="627" name="Group 85">
            <a:extLst>
              <a:ext uri="{FF2B5EF4-FFF2-40B4-BE49-F238E27FC236}">
                <a16:creationId xmlns:a16="http://schemas.microsoft.com/office/drawing/2014/main" id="{E92FFE91-4C7A-4B01-84D0-8D61B857F1F7}"/>
              </a:ext>
            </a:extLst>
          </p:cNvPr>
          <p:cNvGrpSpPr>
            <a:grpSpLocks/>
          </p:cNvGrpSpPr>
          <p:nvPr/>
        </p:nvGrpSpPr>
        <p:grpSpPr bwMode="auto">
          <a:xfrm>
            <a:off x="6058380" y="3430535"/>
            <a:ext cx="263525" cy="487362"/>
            <a:chOff x="5300" y="288"/>
            <a:chExt cx="166" cy="307"/>
          </a:xfrm>
        </p:grpSpPr>
        <p:sp>
          <p:nvSpPr>
            <p:cNvPr id="628" name="Freeform 86">
              <a:extLst>
                <a:ext uri="{FF2B5EF4-FFF2-40B4-BE49-F238E27FC236}">
                  <a16:creationId xmlns:a16="http://schemas.microsoft.com/office/drawing/2014/main" id="{2C81007D-5D77-4E96-8730-5C5DD6BAA89C}"/>
                </a:ext>
              </a:extLst>
            </p:cNvPr>
            <p:cNvSpPr>
              <a:spLocks/>
            </p:cNvSpPr>
            <p:nvPr/>
          </p:nvSpPr>
          <p:spPr bwMode="auto">
            <a:xfrm>
              <a:off x="5306" y="288"/>
              <a:ext cx="160" cy="301"/>
            </a:xfrm>
            <a:custGeom>
              <a:avLst/>
              <a:gdLst>
                <a:gd name="T0" fmla="*/ 0 w 802"/>
                <a:gd name="T1" fmla="*/ 0 h 1507"/>
                <a:gd name="T2" fmla="*/ 0 w 802"/>
                <a:gd name="T3" fmla="*/ 0 h 1507"/>
                <a:gd name="T4" fmla="*/ 0 w 802"/>
                <a:gd name="T5" fmla="*/ 0 h 1507"/>
                <a:gd name="T6" fmla="*/ 0 w 802"/>
                <a:gd name="T7" fmla="*/ 0 h 1507"/>
                <a:gd name="T8" fmla="*/ 0 w 802"/>
                <a:gd name="T9" fmla="*/ 0 h 1507"/>
                <a:gd name="T10" fmla="*/ 0 w 802"/>
                <a:gd name="T11" fmla="*/ 0 h 1507"/>
                <a:gd name="T12" fmla="*/ 0 w 802"/>
                <a:gd name="T13" fmla="*/ 0 h 1507"/>
                <a:gd name="T14" fmla="*/ 0 w 802"/>
                <a:gd name="T15" fmla="*/ 0 h 1507"/>
                <a:gd name="T16" fmla="*/ 0 w 802"/>
                <a:gd name="T17" fmla="*/ 0 h 1507"/>
                <a:gd name="T18" fmla="*/ 0 w 802"/>
                <a:gd name="T19" fmla="*/ 0 h 1507"/>
                <a:gd name="T20" fmla="*/ 0 w 802"/>
                <a:gd name="T21" fmla="*/ 0 h 1507"/>
                <a:gd name="T22" fmla="*/ 0 w 802"/>
                <a:gd name="T23" fmla="*/ 0 h 1507"/>
                <a:gd name="T24" fmla="*/ 0 w 802"/>
                <a:gd name="T25" fmla="*/ 0 h 1507"/>
                <a:gd name="T26" fmla="*/ 0 w 802"/>
                <a:gd name="T27" fmla="*/ 0 h 1507"/>
                <a:gd name="T28" fmla="*/ 0 w 802"/>
                <a:gd name="T29" fmla="*/ 0 h 1507"/>
                <a:gd name="T30" fmla="*/ 0 w 802"/>
                <a:gd name="T31" fmla="*/ 0 h 1507"/>
                <a:gd name="T32" fmla="*/ 0 w 802"/>
                <a:gd name="T33" fmla="*/ 0 h 1507"/>
                <a:gd name="T34" fmla="*/ 0 w 802"/>
                <a:gd name="T35" fmla="*/ 0 h 1507"/>
                <a:gd name="T36" fmla="*/ 0 w 802"/>
                <a:gd name="T37" fmla="*/ 0 h 1507"/>
                <a:gd name="T38" fmla="*/ 0 w 802"/>
                <a:gd name="T39" fmla="*/ 0 h 1507"/>
                <a:gd name="T40" fmla="*/ 0 w 802"/>
                <a:gd name="T41" fmla="*/ 0 h 1507"/>
                <a:gd name="T42" fmla="*/ 0 w 802"/>
                <a:gd name="T43" fmla="*/ 0 h 1507"/>
                <a:gd name="T44" fmla="*/ 0 w 802"/>
                <a:gd name="T45" fmla="*/ 0 h 1507"/>
                <a:gd name="T46" fmla="*/ 0 w 802"/>
                <a:gd name="T47" fmla="*/ 0 h 1507"/>
                <a:gd name="T48" fmla="*/ 0 w 802"/>
                <a:gd name="T49" fmla="*/ 0 h 1507"/>
                <a:gd name="T50" fmla="*/ 0 w 802"/>
                <a:gd name="T51" fmla="*/ 0 h 1507"/>
                <a:gd name="T52" fmla="*/ 0 w 802"/>
                <a:gd name="T53" fmla="*/ 0 h 1507"/>
                <a:gd name="T54" fmla="*/ 0 w 802"/>
                <a:gd name="T55" fmla="*/ 0 h 1507"/>
                <a:gd name="T56" fmla="*/ 0 w 802"/>
                <a:gd name="T57" fmla="*/ 0 h 1507"/>
                <a:gd name="T58" fmla="*/ 0 w 802"/>
                <a:gd name="T59" fmla="*/ 0 h 1507"/>
                <a:gd name="T60" fmla="*/ 0 w 802"/>
                <a:gd name="T61" fmla="*/ 0 h 1507"/>
                <a:gd name="T62" fmla="*/ 0 w 802"/>
                <a:gd name="T63" fmla="*/ 0 h 1507"/>
                <a:gd name="T64" fmla="*/ 0 w 802"/>
                <a:gd name="T65" fmla="*/ 0 h 1507"/>
                <a:gd name="T66" fmla="*/ 0 w 802"/>
                <a:gd name="T67" fmla="*/ 0 h 1507"/>
                <a:gd name="T68" fmla="*/ 0 w 802"/>
                <a:gd name="T69" fmla="*/ 0 h 1507"/>
                <a:gd name="T70" fmla="*/ 0 w 802"/>
                <a:gd name="T71" fmla="*/ 0 h 1507"/>
                <a:gd name="T72" fmla="*/ 0 w 802"/>
                <a:gd name="T73" fmla="*/ 0 h 1507"/>
                <a:gd name="T74" fmla="*/ 0 w 802"/>
                <a:gd name="T75" fmla="*/ 0 h 1507"/>
                <a:gd name="T76" fmla="*/ 0 w 802"/>
                <a:gd name="T77" fmla="*/ 0 h 1507"/>
                <a:gd name="T78" fmla="*/ 0 w 802"/>
                <a:gd name="T79" fmla="*/ 0 h 1507"/>
                <a:gd name="T80" fmla="*/ 0 w 802"/>
                <a:gd name="T81" fmla="*/ 0 h 1507"/>
                <a:gd name="T82" fmla="*/ 0 w 802"/>
                <a:gd name="T83" fmla="*/ 0 h 1507"/>
                <a:gd name="T84" fmla="*/ 0 w 802"/>
                <a:gd name="T85" fmla="*/ 0 h 1507"/>
                <a:gd name="T86" fmla="*/ 0 w 802"/>
                <a:gd name="T87" fmla="*/ 0 h 1507"/>
                <a:gd name="T88" fmla="*/ 0 w 802"/>
                <a:gd name="T89" fmla="*/ 0 h 1507"/>
                <a:gd name="T90" fmla="*/ 0 w 802"/>
                <a:gd name="T91" fmla="*/ 0 h 1507"/>
                <a:gd name="T92" fmla="*/ 0 w 802"/>
                <a:gd name="T93" fmla="*/ 0 h 1507"/>
                <a:gd name="T94" fmla="*/ 0 w 802"/>
                <a:gd name="T95" fmla="*/ 0 h 1507"/>
                <a:gd name="T96" fmla="*/ 0 w 802"/>
                <a:gd name="T97" fmla="*/ 0 h 1507"/>
                <a:gd name="T98" fmla="*/ 0 w 802"/>
                <a:gd name="T99" fmla="*/ 0 h 1507"/>
                <a:gd name="T100" fmla="*/ 0 w 802"/>
                <a:gd name="T101" fmla="*/ 0 h 150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02"/>
                <a:gd name="T154" fmla="*/ 0 h 1507"/>
                <a:gd name="T155" fmla="*/ 802 w 802"/>
                <a:gd name="T156" fmla="*/ 1507 h 150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02" h="1507">
                  <a:moveTo>
                    <a:pt x="802" y="91"/>
                  </a:moveTo>
                  <a:lnTo>
                    <a:pt x="785" y="221"/>
                  </a:lnTo>
                  <a:lnTo>
                    <a:pt x="771" y="406"/>
                  </a:lnTo>
                  <a:lnTo>
                    <a:pt x="762" y="623"/>
                  </a:lnTo>
                  <a:lnTo>
                    <a:pt x="753" y="849"/>
                  </a:lnTo>
                  <a:lnTo>
                    <a:pt x="749" y="1065"/>
                  </a:lnTo>
                  <a:lnTo>
                    <a:pt x="745" y="1246"/>
                  </a:lnTo>
                  <a:lnTo>
                    <a:pt x="743" y="1371"/>
                  </a:lnTo>
                  <a:lnTo>
                    <a:pt x="743" y="1417"/>
                  </a:lnTo>
                  <a:lnTo>
                    <a:pt x="286" y="1507"/>
                  </a:lnTo>
                  <a:lnTo>
                    <a:pt x="277" y="1494"/>
                  </a:lnTo>
                  <a:lnTo>
                    <a:pt x="266" y="1478"/>
                  </a:lnTo>
                  <a:lnTo>
                    <a:pt x="250" y="1460"/>
                  </a:lnTo>
                  <a:lnTo>
                    <a:pt x="230" y="1440"/>
                  </a:lnTo>
                  <a:lnTo>
                    <a:pt x="209" y="1421"/>
                  </a:lnTo>
                  <a:lnTo>
                    <a:pt x="185" y="1400"/>
                  </a:lnTo>
                  <a:lnTo>
                    <a:pt x="160" y="1379"/>
                  </a:lnTo>
                  <a:lnTo>
                    <a:pt x="135" y="1358"/>
                  </a:lnTo>
                  <a:lnTo>
                    <a:pt x="110" y="1338"/>
                  </a:lnTo>
                  <a:lnTo>
                    <a:pt x="87" y="1319"/>
                  </a:lnTo>
                  <a:lnTo>
                    <a:pt x="64" y="1303"/>
                  </a:lnTo>
                  <a:lnTo>
                    <a:pt x="45" y="1288"/>
                  </a:lnTo>
                  <a:lnTo>
                    <a:pt x="28" y="1275"/>
                  </a:lnTo>
                  <a:lnTo>
                    <a:pt x="15" y="1266"/>
                  </a:lnTo>
                  <a:lnTo>
                    <a:pt x="7" y="1260"/>
                  </a:lnTo>
                  <a:lnTo>
                    <a:pt x="5" y="1258"/>
                  </a:lnTo>
                  <a:lnTo>
                    <a:pt x="6" y="1215"/>
                  </a:lnTo>
                  <a:lnTo>
                    <a:pt x="9" y="1097"/>
                  </a:lnTo>
                  <a:lnTo>
                    <a:pt x="13" y="930"/>
                  </a:lnTo>
                  <a:lnTo>
                    <a:pt x="16" y="730"/>
                  </a:lnTo>
                  <a:lnTo>
                    <a:pt x="18" y="521"/>
                  </a:lnTo>
                  <a:lnTo>
                    <a:pt x="17" y="325"/>
                  </a:lnTo>
                  <a:lnTo>
                    <a:pt x="11" y="162"/>
                  </a:lnTo>
                  <a:lnTo>
                    <a:pt x="0" y="53"/>
                  </a:lnTo>
                  <a:lnTo>
                    <a:pt x="5" y="53"/>
                  </a:lnTo>
                  <a:lnTo>
                    <a:pt x="17" y="51"/>
                  </a:lnTo>
                  <a:lnTo>
                    <a:pt x="38" y="50"/>
                  </a:lnTo>
                  <a:lnTo>
                    <a:pt x="65" y="49"/>
                  </a:lnTo>
                  <a:lnTo>
                    <a:pt x="97" y="47"/>
                  </a:lnTo>
                  <a:lnTo>
                    <a:pt x="133" y="44"/>
                  </a:lnTo>
                  <a:lnTo>
                    <a:pt x="173" y="41"/>
                  </a:lnTo>
                  <a:lnTo>
                    <a:pt x="214" y="39"/>
                  </a:lnTo>
                  <a:lnTo>
                    <a:pt x="255" y="35"/>
                  </a:lnTo>
                  <a:lnTo>
                    <a:pt x="297" y="30"/>
                  </a:lnTo>
                  <a:lnTo>
                    <a:pt x="338" y="26"/>
                  </a:lnTo>
                  <a:lnTo>
                    <a:pt x="375" y="21"/>
                  </a:lnTo>
                  <a:lnTo>
                    <a:pt x="409" y="16"/>
                  </a:lnTo>
                  <a:lnTo>
                    <a:pt x="438" y="12"/>
                  </a:lnTo>
                  <a:lnTo>
                    <a:pt x="460" y="6"/>
                  </a:lnTo>
                  <a:lnTo>
                    <a:pt x="476" y="0"/>
                  </a:lnTo>
                  <a:lnTo>
                    <a:pt x="802" y="91"/>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29" name="Freeform 87">
              <a:extLst>
                <a:ext uri="{FF2B5EF4-FFF2-40B4-BE49-F238E27FC236}">
                  <a16:creationId xmlns:a16="http://schemas.microsoft.com/office/drawing/2014/main" id="{66C02227-53ED-4CA0-B99D-B2736581309B}"/>
                </a:ext>
              </a:extLst>
            </p:cNvPr>
            <p:cNvSpPr>
              <a:spLocks/>
            </p:cNvSpPr>
            <p:nvPr/>
          </p:nvSpPr>
          <p:spPr bwMode="auto">
            <a:xfrm>
              <a:off x="5307" y="288"/>
              <a:ext cx="154" cy="27"/>
            </a:xfrm>
            <a:custGeom>
              <a:avLst/>
              <a:gdLst>
                <a:gd name="T0" fmla="*/ 0 w 769"/>
                <a:gd name="T1" fmla="*/ 0 h 137"/>
                <a:gd name="T2" fmla="*/ 0 w 769"/>
                <a:gd name="T3" fmla="*/ 0 h 137"/>
                <a:gd name="T4" fmla="*/ 0 w 769"/>
                <a:gd name="T5" fmla="*/ 0 h 137"/>
                <a:gd name="T6" fmla="*/ 0 w 769"/>
                <a:gd name="T7" fmla="*/ 0 h 137"/>
                <a:gd name="T8" fmla="*/ 0 w 769"/>
                <a:gd name="T9" fmla="*/ 0 h 137"/>
                <a:gd name="T10" fmla="*/ 0 60000 65536"/>
                <a:gd name="T11" fmla="*/ 0 60000 65536"/>
                <a:gd name="T12" fmla="*/ 0 60000 65536"/>
                <a:gd name="T13" fmla="*/ 0 60000 65536"/>
                <a:gd name="T14" fmla="*/ 0 60000 65536"/>
                <a:gd name="T15" fmla="*/ 0 w 769"/>
                <a:gd name="T16" fmla="*/ 0 h 137"/>
                <a:gd name="T17" fmla="*/ 769 w 769"/>
                <a:gd name="T18" fmla="*/ 137 h 137"/>
              </a:gdLst>
              <a:ahLst/>
              <a:cxnLst>
                <a:cxn ang="T10">
                  <a:pos x="T0" y="T1"/>
                </a:cxn>
                <a:cxn ang="T11">
                  <a:pos x="T2" y="T3"/>
                </a:cxn>
                <a:cxn ang="T12">
                  <a:pos x="T4" y="T5"/>
                </a:cxn>
                <a:cxn ang="T13">
                  <a:pos x="T6" y="T7"/>
                </a:cxn>
                <a:cxn ang="T14">
                  <a:pos x="T8" y="T9"/>
                </a:cxn>
              </a:cxnLst>
              <a:rect l="T15" t="T16" r="T17" b="T18"/>
              <a:pathLst>
                <a:path w="769" h="137">
                  <a:moveTo>
                    <a:pt x="0" y="53"/>
                  </a:moveTo>
                  <a:lnTo>
                    <a:pt x="274" y="137"/>
                  </a:lnTo>
                  <a:lnTo>
                    <a:pt x="769" y="83"/>
                  </a:lnTo>
                  <a:lnTo>
                    <a:pt x="463" y="0"/>
                  </a:lnTo>
                  <a:lnTo>
                    <a:pt x="0" y="53"/>
                  </a:lnTo>
                  <a:close/>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30" name="Freeform 88">
              <a:extLst>
                <a:ext uri="{FF2B5EF4-FFF2-40B4-BE49-F238E27FC236}">
                  <a16:creationId xmlns:a16="http://schemas.microsoft.com/office/drawing/2014/main" id="{B1D5C61C-3BED-4666-AD43-85EC1CC958B7}"/>
                </a:ext>
              </a:extLst>
            </p:cNvPr>
            <p:cNvSpPr>
              <a:spLocks/>
            </p:cNvSpPr>
            <p:nvPr/>
          </p:nvSpPr>
          <p:spPr bwMode="auto">
            <a:xfrm>
              <a:off x="5455" y="306"/>
              <a:ext cx="11" cy="260"/>
            </a:xfrm>
            <a:custGeom>
              <a:avLst/>
              <a:gdLst>
                <a:gd name="T0" fmla="*/ 0 w 57"/>
                <a:gd name="T1" fmla="*/ 0 h 1302"/>
                <a:gd name="T2" fmla="*/ 0 w 57"/>
                <a:gd name="T3" fmla="*/ 0 h 1302"/>
                <a:gd name="T4" fmla="*/ 0 w 57"/>
                <a:gd name="T5" fmla="*/ 0 h 1302"/>
                <a:gd name="T6" fmla="*/ 0 w 57"/>
                <a:gd name="T7" fmla="*/ 0 h 1302"/>
                <a:gd name="T8" fmla="*/ 0 w 57"/>
                <a:gd name="T9" fmla="*/ 0 h 1302"/>
                <a:gd name="T10" fmla="*/ 0 w 57"/>
                <a:gd name="T11" fmla="*/ 0 h 1302"/>
                <a:gd name="T12" fmla="*/ 0 w 57"/>
                <a:gd name="T13" fmla="*/ 0 h 1302"/>
                <a:gd name="T14" fmla="*/ 0 w 57"/>
                <a:gd name="T15" fmla="*/ 0 h 1302"/>
                <a:gd name="T16" fmla="*/ 0 w 57"/>
                <a:gd name="T17" fmla="*/ 0 h 1302"/>
                <a:gd name="T18" fmla="*/ 0 w 57"/>
                <a:gd name="T19" fmla="*/ 0 h 1302"/>
                <a:gd name="T20" fmla="*/ 0 w 57"/>
                <a:gd name="T21" fmla="*/ 0 h 1302"/>
                <a:gd name="T22" fmla="*/ 0 w 57"/>
                <a:gd name="T23" fmla="*/ 0 h 1302"/>
                <a:gd name="T24" fmla="*/ 0 w 57"/>
                <a:gd name="T25" fmla="*/ 0 h 1302"/>
                <a:gd name="T26" fmla="*/ 0 w 57"/>
                <a:gd name="T27" fmla="*/ 0 h 1302"/>
                <a:gd name="T28" fmla="*/ 0 w 57"/>
                <a:gd name="T29" fmla="*/ 0 h 1302"/>
                <a:gd name="T30" fmla="*/ 0 w 57"/>
                <a:gd name="T31" fmla="*/ 0 h 1302"/>
                <a:gd name="T32" fmla="*/ 0 w 57"/>
                <a:gd name="T33" fmla="*/ 0 h 13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7"/>
                <a:gd name="T52" fmla="*/ 0 h 1302"/>
                <a:gd name="T53" fmla="*/ 57 w 57"/>
                <a:gd name="T54" fmla="*/ 1302 h 130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7" h="1302">
                  <a:moveTo>
                    <a:pt x="57" y="0"/>
                  </a:moveTo>
                  <a:lnTo>
                    <a:pt x="54" y="39"/>
                  </a:lnTo>
                  <a:lnTo>
                    <a:pt x="46" y="148"/>
                  </a:lnTo>
                  <a:lnTo>
                    <a:pt x="34" y="307"/>
                  </a:lnTo>
                  <a:lnTo>
                    <a:pt x="21" y="502"/>
                  </a:lnTo>
                  <a:lnTo>
                    <a:pt x="10" y="717"/>
                  </a:lnTo>
                  <a:lnTo>
                    <a:pt x="3" y="932"/>
                  </a:lnTo>
                  <a:lnTo>
                    <a:pt x="0" y="1132"/>
                  </a:lnTo>
                  <a:lnTo>
                    <a:pt x="6" y="1302"/>
                  </a:lnTo>
                  <a:lnTo>
                    <a:pt x="7" y="1253"/>
                  </a:lnTo>
                  <a:lnTo>
                    <a:pt x="12" y="1123"/>
                  </a:lnTo>
                  <a:lnTo>
                    <a:pt x="18" y="936"/>
                  </a:lnTo>
                  <a:lnTo>
                    <a:pt x="25" y="717"/>
                  </a:lnTo>
                  <a:lnTo>
                    <a:pt x="33" y="489"/>
                  </a:lnTo>
                  <a:lnTo>
                    <a:pt x="42" y="278"/>
                  </a:lnTo>
                  <a:lnTo>
                    <a:pt x="50" y="106"/>
                  </a:lnTo>
                  <a:lnTo>
                    <a:pt x="5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31" name="Freeform 89">
              <a:extLst>
                <a:ext uri="{FF2B5EF4-FFF2-40B4-BE49-F238E27FC236}">
                  <a16:creationId xmlns:a16="http://schemas.microsoft.com/office/drawing/2014/main" id="{B205C54F-8E84-4E2E-9FF2-DB4F31298016}"/>
                </a:ext>
              </a:extLst>
            </p:cNvPr>
            <p:cNvSpPr>
              <a:spLocks/>
            </p:cNvSpPr>
            <p:nvPr/>
          </p:nvSpPr>
          <p:spPr bwMode="auto">
            <a:xfrm>
              <a:off x="5417" y="406"/>
              <a:ext cx="47" cy="25"/>
            </a:xfrm>
            <a:custGeom>
              <a:avLst/>
              <a:gdLst>
                <a:gd name="T0" fmla="*/ 0 w 234"/>
                <a:gd name="T1" fmla="*/ 0 h 126"/>
                <a:gd name="T2" fmla="*/ 0 w 234"/>
                <a:gd name="T3" fmla="*/ 0 h 126"/>
                <a:gd name="T4" fmla="*/ 0 w 234"/>
                <a:gd name="T5" fmla="*/ 0 h 126"/>
                <a:gd name="T6" fmla="*/ 0 w 234"/>
                <a:gd name="T7" fmla="*/ 0 h 126"/>
                <a:gd name="T8" fmla="*/ 0 w 234"/>
                <a:gd name="T9" fmla="*/ 0 h 126"/>
                <a:gd name="T10" fmla="*/ 0 w 234"/>
                <a:gd name="T11" fmla="*/ 0 h 126"/>
                <a:gd name="T12" fmla="*/ 0 w 234"/>
                <a:gd name="T13" fmla="*/ 0 h 126"/>
                <a:gd name="T14" fmla="*/ 0 w 234"/>
                <a:gd name="T15" fmla="*/ 0 h 126"/>
                <a:gd name="T16" fmla="*/ 0 w 234"/>
                <a:gd name="T17" fmla="*/ 0 h 126"/>
                <a:gd name="T18" fmla="*/ 0 w 234"/>
                <a:gd name="T19" fmla="*/ 0 h 126"/>
                <a:gd name="T20" fmla="*/ 0 w 234"/>
                <a:gd name="T21" fmla="*/ 0 h 126"/>
                <a:gd name="T22" fmla="*/ 0 w 234"/>
                <a:gd name="T23" fmla="*/ 0 h 126"/>
                <a:gd name="T24" fmla="*/ 0 w 234"/>
                <a:gd name="T25" fmla="*/ 0 h 126"/>
                <a:gd name="T26" fmla="*/ 0 w 234"/>
                <a:gd name="T27" fmla="*/ 0 h 126"/>
                <a:gd name="T28" fmla="*/ 0 w 234"/>
                <a:gd name="T29" fmla="*/ 0 h 126"/>
                <a:gd name="T30" fmla="*/ 0 w 234"/>
                <a:gd name="T31" fmla="*/ 0 h 126"/>
                <a:gd name="T32" fmla="*/ 0 w 234"/>
                <a:gd name="T33" fmla="*/ 0 h 126"/>
                <a:gd name="T34" fmla="*/ 0 w 234"/>
                <a:gd name="T35" fmla="*/ 0 h 126"/>
                <a:gd name="T36" fmla="*/ 0 w 234"/>
                <a:gd name="T37" fmla="*/ 0 h 126"/>
                <a:gd name="T38" fmla="*/ 0 w 234"/>
                <a:gd name="T39" fmla="*/ 0 h 126"/>
                <a:gd name="T40" fmla="*/ 0 w 234"/>
                <a:gd name="T41" fmla="*/ 0 h 126"/>
                <a:gd name="T42" fmla="*/ 0 w 234"/>
                <a:gd name="T43" fmla="*/ 0 h 126"/>
                <a:gd name="T44" fmla="*/ 0 w 234"/>
                <a:gd name="T45" fmla="*/ 0 h 126"/>
                <a:gd name="T46" fmla="*/ 0 w 234"/>
                <a:gd name="T47" fmla="*/ 0 h 126"/>
                <a:gd name="T48" fmla="*/ 0 w 234"/>
                <a:gd name="T49" fmla="*/ 0 h 126"/>
                <a:gd name="T50" fmla="*/ 0 w 234"/>
                <a:gd name="T51" fmla="*/ 0 h 126"/>
                <a:gd name="T52" fmla="*/ 0 w 234"/>
                <a:gd name="T53" fmla="*/ 0 h 126"/>
                <a:gd name="T54" fmla="*/ 0 w 234"/>
                <a:gd name="T55" fmla="*/ 0 h 126"/>
                <a:gd name="T56" fmla="*/ 0 w 234"/>
                <a:gd name="T57" fmla="*/ 0 h 126"/>
                <a:gd name="T58" fmla="*/ 0 w 234"/>
                <a:gd name="T59" fmla="*/ 0 h 126"/>
                <a:gd name="T60" fmla="*/ 0 w 234"/>
                <a:gd name="T61" fmla="*/ 0 h 126"/>
                <a:gd name="T62" fmla="*/ 0 w 234"/>
                <a:gd name="T63" fmla="*/ 0 h 126"/>
                <a:gd name="T64" fmla="*/ 0 w 234"/>
                <a:gd name="T65" fmla="*/ 0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126"/>
                <a:gd name="T101" fmla="*/ 234 w 234"/>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126">
                  <a:moveTo>
                    <a:pt x="0" y="100"/>
                  </a:moveTo>
                  <a:lnTo>
                    <a:pt x="3" y="102"/>
                  </a:lnTo>
                  <a:lnTo>
                    <a:pt x="13" y="104"/>
                  </a:lnTo>
                  <a:lnTo>
                    <a:pt x="27" y="107"/>
                  </a:lnTo>
                  <a:lnTo>
                    <a:pt x="45" y="112"/>
                  </a:lnTo>
                  <a:lnTo>
                    <a:pt x="67" y="115"/>
                  </a:lnTo>
                  <a:lnTo>
                    <a:pt x="90" y="120"/>
                  </a:lnTo>
                  <a:lnTo>
                    <a:pt x="115" y="124"/>
                  </a:lnTo>
                  <a:lnTo>
                    <a:pt x="139" y="125"/>
                  </a:lnTo>
                  <a:lnTo>
                    <a:pt x="164" y="126"/>
                  </a:lnTo>
                  <a:lnTo>
                    <a:pt x="186" y="124"/>
                  </a:lnTo>
                  <a:lnTo>
                    <a:pt x="204" y="119"/>
                  </a:lnTo>
                  <a:lnTo>
                    <a:pt x="219" y="111"/>
                  </a:lnTo>
                  <a:lnTo>
                    <a:pt x="230" y="99"/>
                  </a:lnTo>
                  <a:lnTo>
                    <a:pt x="234" y="83"/>
                  </a:lnTo>
                  <a:lnTo>
                    <a:pt x="232" y="63"/>
                  </a:lnTo>
                  <a:lnTo>
                    <a:pt x="222" y="38"/>
                  </a:lnTo>
                  <a:lnTo>
                    <a:pt x="221" y="36"/>
                  </a:lnTo>
                  <a:lnTo>
                    <a:pt x="216" y="33"/>
                  </a:lnTo>
                  <a:lnTo>
                    <a:pt x="209" y="28"/>
                  </a:lnTo>
                  <a:lnTo>
                    <a:pt x="201" y="22"/>
                  </a:lnTo>
                  <a:lnTo>
                    <a:pt x="189" y="17"/>
                  </a:lnTo>
                  <a:lnTo>
                    <a:pt x="176" y="11"/>
                  </a:lnTo>
                  <a:lnTo>
                    <a:pt x="161" y="6"/>
                  </a:lnTo>
                  <a:lnTo>
                    <a:pt x="146" y="3"/>
                  </a:lnTo>
                  <a:lnTo>
                    <a:pt x="129" y="0"/>
                  </a:lnTo>
                  <a:lnTo>
                    <a:pt x="111" y="3"/>
                  </a:lnTo>
                  <a:lnTo>
                    <a:pt x="93" y="7"/>
                  </a:lnTo>
                  <a:lnTo>
                    <a:pt x="74" y="15"/>
                  </a:lnTo>
                  <a:lnTo>
                    <a:pt x="56" y="28"/>
                  </a:lnTo>
                  <a:lnTo>
                    <a:pt x="36" y="47"/>
                  </a:lnTo>
                  <a:lnTo>
                    <a:pt x="17" y="70"/>
                  </a:lnTo>
                  <a:lnTo>
                    <a:pt x="0" y="10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32" name="Freeform 90">
              <a:extLst>
                <a:ext uri="{FF2B5EF4-FFF2-40B4-BE49-F238E27FC236}">
                  <a16:creationId xmlns:a16="http://schemas.microsoft.com/office/drawing/2014/main" id="{C8231899-4364-4397-B3D2-04D8130F30A0}"/>
                </a:ext>
              </a:extLst>
            </p:cNvPr>
            <p:cNvSpPr>
              <a:spLocks/>
            </p:cNvSpPr>
            <p:nvPr/>
          </p:nvSpPr>
          <p:spPr bwMode="auto">
            <a:xfrm>
              <a:off x="5412" y="491"/>
              <a:ext cx="48" cy="24"/>
            </a:xfrm>
            <a:custGeom>
              <a:avLst/>
              <a:gdLst>
                <a:gd name="T0" fmla="*/ 0 w 236"/>
                <a:gd name="T1" fmla="*/ 0 h 123"/>
                <a:gd name="T2" fmla="*/ 0 w 236"/>
                <a:gd name="T3" fmla="*/ 0 h 123"/>
                <a:gd name="T4" fmla="*/ 0 w 236"/>
                <a:gd name="T5" fmla="*/ 0 h 123"/>
                <a:gd name="T6" fmla="*/ 0 w 236"/>
                <a:gd name="T7" fmla="*/ 0 h 123"/>
                <a:gd name="T8" fmla="*/ 0 w 236"/>
                <a:gd name="T9" fmla="*/ 0 h 123"/>
                <a:gd name="T10" fmla="*/ 0 w 236"/>
                <a:gd name="T11" fmla="*/ 0 h 123"/>
                <a:gd name="T12" fmla="*/ 0 w 236"/>
                <a:gd name="T13" fmla="*/ 0 h 123"/>
                <a:gd name="T14" fmla="*/ 0 w 236"/>
                <a:gd name="T15" fmla="*/ 0 h 123"/>
                <a:gd name="T16" fmla="*/ 0 w 236"/>
                <a:gd name="T17" fmla="*/ 0 h 123"/>
                <a:gd name="T18" fmla="*/ 0 w 236"/>
                <a:gd name="T19" fmla="*/ 0 h 123"/>
                <a:gd name="T20" fmla="*/ 0 w 236"/>
                <a:gd name="T21" fmla="*/ 0 h 123"/>
                <a:gd name="T22" fmla="*/ 0 w 236"/>
                <a:gd name="T23" fmla="*/ 0 h 123"/>
                <a:gd name="T24" fmla="*/ 0 w 236"/>
                <a:gd name="T25" fmla="*/ 0 h 123"/>
                <a:gd name="T26" fmla="*/ 0 w 236"/>
                <a:gd name="T27" fmla="*/ 0 h 123"/>
                <a:gd name="T28" fmla="*/ 0 w 236"/>
                <a:gd name="T29" fmla="*/ 0 h 123"/>
                <a:gd name="T30" fmla="*/ 0 w 236"/>
                <a:gd name="T31" fmla="*/ 0 h 123"/>
                <a:gd name="T32" fmla="*/ 0 w 236"/>
                <a:gd name="T33" fmla="*/ 0 h 123"/>
                <a:gd name="T34" fmla="*/ 0 w 236"/>
                <a:gd name="T35" fmla="*/ 0 h 123"/>
                <a:gd name="T36" fmla="*/ 0 w 236"/>
                <a:gd name="T37" fmla="*/ 0 h 123"/>
                <a:gd name="T38" fmla="*/ 0 w 236"/>
                <a:gd name="T39" fmla="*/ 0 h 123"/>
                <a:gd name="T40" fmla="*/ 0 w 236"/>
                <a:gd name="T41" fmla="*/ 0 h 123"/>
                <a:gd name="T42" fmla="*/ 0 w 236"/>
                <a:gd name="T43" fmla="*/ 0 h 123"/>
                <a:gd name="T44" fmla="*/ 0 w 236"/>
                <a:gd name="T45" fmla="*/ 0 h 123"/>
                <a:gd name="T46" fmla="*/ 0 w 236"/>
                <a:gd name="T47" fmla="*/ 0 h 123"/>
                <a:gd name="T48" fmla="*/ 0 w 236"/>
                <a:gd name="T49" fmla="*/ 0 h 123"/>
                <a:gd name="T50" fmla="*/ 0 w 236"/>
                <a:gd name="T51" fmla="*/ 0 h 123"/>
                <a:gd name="T52" fmla="*/ 0 w 236"/>
                <a:gd name="T53" fmla="*/ 0 h 123"/>
                <a:gd name="T54" fmla="*/ 0 w 236"/>
                <a:gd name="T55" fmla="*/ 0 h 123"/>
                <a:gd name="T56" fmla="*/ 0 w 236"/>
                <a:gd name="T57" fmla="*/ 0 h 123"/>
                <a:gd name="T58" fmla="*/ 0 w 236"/>
                <a:gd name="T59" fmla="*/ 0 h 123"/>
                <a:gd name="T60" fmla="*/ 0 w 236"/>
                <a:gd name="T61" fmla="*/ 0 h 123"/>
                <a:gd name="T62" fmla="*/ 0 w 236"/>
                <a:gd name="T63" fmla="*/ 0 h 123"/>
                <a:gd name="T64" fmla="*/ 0 w 236"/>
                <a:gd name="T65" fmla="*/ 0 h 12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6"/>
                <a:gd name="T100" fmla="*/ 0 h 123"/>
                <a:gd name="T101" fmla="*/ 236 w 236"/>
                <a:gd name="T102" fmla="*/ 123 h 12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6" h="123">
                  <a:moveTo>
                    <a:pt x="0" y="101"/>
                  </a:moveTo>
                  <a:lnTo>
                    <a:pt x="3" y="102"/>
                  </a:lnTo>
                  <a:lnTo>
                    <a:pt x="13" y="104"/>
                  </a:lnTo>
                  <a:lnTo>
                    <a:pt x="27" y="108"/>
                  </a:lnTo>
                  <a:lnTo>
                    <a:pt x="45" y="111"/>
                  </a:lnTo>
                  <a:lnTo>
                    <a:pt x="67" y="115"/>
                  </a:lnTo>
                  <a:lnTo>
                    <a:pt x="90" y="119"/>
                  </a:lnTo>
                  <a:lnTo>
                    <a:pt x="115" y="122"/>
                  </a:lnTo>
                  <a:lnTo>
                    <a:pt x="140" y="123"/>
                  </a:lnTo>
                  <a:lnTo>
                    <a:pt x="164" y="123"/>
                  </a:lnTo>
                  <a:lnTo>
                    <a:pt x="186" y="121"/>
                  </a:lnTo>
                  <a:lnTo>
                    <a:pt x="205" y="116"/>
                  </a:lnTo>
                  <a:lnTo>
                    <a:pt x="220" y="108"/>
                  </a:lnTo>
                  <a:lnTo>
                    <a:pt x="231" y="96"/>
                  </a:lnTo>
                  <a:lnTo>
                    <a:pt x="236" y="81"/>
                  </a:lnTo>
                  <a:lnTo>
                    <a:pt x="233" y="60"/>
                  </a:lnTo>
                  <a:lnTo>
                    <a:pt x="223" y="36"/>
                  </a:lnTo>
                  <a:lnTo>
                    <a:pt x="222" y="35"/>
                  </a:lnTo>
                  <a:lnTo>
                    <a:pt x="217" y="31"/>
                  </a:lnTo>
                  <a:lnTo>
                    <a:pt x="210" y="26"/>
                  </a:lnTo>
                  <a:lnTo>
                    <a:pt x="201" y="21"/>
                  </a:lnTo>
                  <a:lnTo>
                    <a:pt x="190" y="15"/>
                  </a:lnTo>
                  <a:lnTo>
                    <a:pt x="177" y="9"/>
                  </a:lnTo>
                  <a:lnTo>
                    <a:pt x="162" y="4"/>
                  </a:lnTo>
                  <a:lnTo>
                    <a:pt x="146" y="1"/>
                  </a:lnTo>
                  <a:lnTo>
                    <a:pt x="130" y="0"/>
                  </a:lnTo>
                  <a:lnTo>
                    <a:pt x="111" y="2"/>
                  </a:lnTo>
                  <a:lnTo>
                    <a:pt x="93" y="7"/>
                  </a:lnTo>
                  <a:lnTo>
                    <a:pt x="74" y="15"/>
                  </a:lnTo>
                  <a:lnTo>
                    <a:pt x="56" y="29"/>
                  </a:lnTo>
                  <a:lnTo>
                    <a:pt x="37" y="46"/>
                  </a:lnTo>
                  <a:lnTo>
                    <a:pt x="18" y="71"/>
                  </a:lnTo>
                  <a:lnTo>
                    <a:pt x="0" y="101"/>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33" name="Freeform 91">
              <a:extLst>
                <a:ext uri="{FF2B5EF4-FFF2-40B4-BE49-F238E27FC236}">
                  <a16:creationId xmlns:a16="http://schemas.microsoft.com/office/drawing/2014/main" id="{59EBE332-4160-4AB8-B12F-6F6D3BE45006}"/>
                </a:ext>
              </a:extLst>
            </p:cNvPr>
            <p:cNvSpPr>
              <a:spLocks/>
            </p:cNvSpPr>
            <p:nvPr/>
          </p:nvSpPr>
          <p:spPr bwMode="auto">
            <a:xfrm>
              <a:off x="5413" y="316"/>
              <a:ext cx="47" cy="25"/>
            </a:xfrm>
            <a:custGeom>
              <a:avLst/>
              <a:gdLst>
                <a:gd name="T0" fmla="*/ 0 w 235"/>
                <a:gd name="T1" fmla="*/ 0 h 125"/>
                <a:gd name="T2" fmla="*/ 0 w 235"/>
                <a:gd name="T3" fmla="*/ 0 h 125"/>
                <a:gd name="T4" fmla="*/ 0 w 235"/>
                <a:gd name="T5" fmla="*/ 0 h 125"/>
                <a:gd name="T6" fmla="*/ 0 w 235"/>
                <a:gd name="T7" fmla="*/ 0 h 125"/>
                <a:gd name="T8" fmla="*/ 0 w 235"/>
                <a:gd name="T9" fmla="*/ 0 h 125"/>
                <a:gd name="T10" fmla="*/ 0 w 235"/>
                <a:gd name="T11" fmla="*/ 0 h 125"/>
                <a:gd name="T12" fmla="*/ 0 w 235"/>
                <a:gd name="T13" fmla="*/ 0 h 125"/>
                <a:gd name="T14" fmla="*/ 0 w 235"/>
                <a:gd name="T15" fmla="*/ 0 h 125"/>
                <a:gd name="T16" fmla="*/ 0 w 235"/>
                <a:gd name="T17" fmla="*/ 0 h 125"/>
                <a:gd name="T18" fmla="*/ 0 w 235"/>
                <a:gd name="T19" fmla="*/ 0 h 125"/>
                <a:gd name="T20" fmla="*/ 0 w 235"/>
                <a:gd name="T21" fmla="*/ 0 h 125"/>
                <a:gd name="T22" fmla="*/ 0 w 235"/>
                <a:gd name="T23" fmla="*/ 0 h 125"/>
                <a:gd name="T24" fmla="*/ 0 w 235"/>
                <a:gd name="T25" fmla="*/ 0 h 125"/>
                <a:gd name="T26" fmla="*/ 0 w 235"/>
                <a:gd name="T27" fmla="*/ 0 h 125"/>
                <a:gd name="T28" fmla="*/ 0 w 235"/>
                <a:gd name="T29" fmla="*/ 0 h 125"/>
                <a:gd name="T30" fmla="*/ 0 w 235"/>
                <a:gd name="T31" fmla="*/ 0 h 125"/>
                <a:gd name="T32" fmla="*/ 0 w 235"/>
                <a:gd name="T33" fmla="*/ 0 h 125"/>
                <a:gd name="T34" fmla="*/ 0 w 235"/>
                <a:gd name="T35" fmla="*/ 0 h 125"/>
                <a:gd name="T36" fmla="*/ 0 w 235"/>
                <a:gd name="T37" fmla="*/ 0 h 125"/>
                <a:gd name="T38" fmla="*/ 0 w 235"/>
                <a:gd name="T39" fmla="*/ 0 h 125"/>
                <a:gd name="T40" fmla="*/ 0 w 235"/>
                <a:gd name="T41" fmla="*/ 0 h 125"/>
                <a:gd name="T42" fmla="*/ 0 w 235"/>
                <a:gd name="T43" fmla="*/ 0 h 125"/>
                <a:gd name="T44" fmla="*/ 0 w 235"/>
                <a:gd name="T45" fmla="*/ 0 h 125"/>
                <a:gd name="T46" fmla="*/ 0 w 235"/>
                <a:gd name="T47" fmla="*/ 0 h 125"/>
                <a:gd name="T48" fmla="*/ 0 w 235"/>
                <a:gd name="T49" fmla="*/ 0 h 125"/>
                <a:gd name="T50" fmla="*/ 0 w 235"/>
                <a:gd name="T51" fmla="*/ 0 h 125"/>
                <a:gd name="T52" fmla="*/ 0 w 235"/>
                <a:gd name="T53" fmla="*/ 0 h 125"/>
                <a:gd name="T54" fmla="*/ 0 w 235"/>
                <a:gd name="T55" fmla="*/ 0 h 125"/>
                <a:gd name="T56" fmla="*/ 0 w 235"/>
                <a:gd name="T57" fmla="*/ 0 h 125"/>
                <a:gd name="T58" fmla="*/ 0 w 235"/>
                <a:gd name="T59" fmla="*/ 0 h 125"/>
                <a:gd name="T60" fmla="*/ 0 w 235"/>
                <a:gd name="T61" fmla="*/ 0 h 125"/>
                <a:gd name="T62" fmla="*/ 0 w 235"/>
                <a:gd name="T63" fmla="*/ 0 h 125"/>
                <a:gd name="T64" fmla="*/ 0 w 235"/>
                <a:gd name="T65" fmla="*/ 0 h 12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125"/>
                <a:gd name="T101" fmla="*/ 235 w 235"/>
                <a:gd name="T102" fmla="*/ 125 h 12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125">
                  <a:moveTo>
                    <a:pt x="0" y="100"/>
                  </a:moveTo>
                  <a:lnTo>
                    <a:pt x="4" y="102"/>
                  </a:lnTo>
                  <a:lnTo>
                    <a:pt x="13" y="104"/>
                  </a:lnTo>
                  <a:lnTo>
                    <a:pt x="27" y="107"/>
                  </a:lnTo>
                  <a:lnTo>
                    <a:pt x="46" y="112"/>
                  </a:lnTo>
                  <a:lnTo>
                    <a:pt x="68" y="116"/>
                  </a:lnTo>
                  <a:lnTo>
                    <a:pt x="91" y="120"/>
                  </a:lnTo>
                  <a:lnTo>
                    <a:pt x="115" y="123"/>
                  </a:lnTo>
                  <a:lnTo>
                    <a:pt x="140" y="125"/>
                  </a:lnTo>
                  <a:lnTo>
                    <a:pt x="164" y="125"/>
                  </a:lnTo>
                  <a:lnTo>
                    <a:pt x="186" y="123"/>
                  </a:lnTo>
                  <a:lnTo>
                    <a:pt x="205" y="118"/>
                  </a:lnTo>
                  <a:lnTo>
                    <a:pt x="220" y="110"/>
                  </a:lnTo>
                  <a:lnTo>
                    <a:pt x="230" y="98"/>
                  </a:lnTo>
                  <a:lnTo>
                    <a:pt x="235" y="82"/>
                  </a:lnTo>
                  <a:lnTo>
                    <a:pt x="233" y="62"/>
                  </a:lnTo>
                  <a:lnTo>
                    <a:pt x="222" y="36"/>
                  </a:lnTo>
                  <a:lnTo>
                    <a:pt x="221" y="35"/>
                  </a:lnTo>
                  <a:lnTo>
                    <a:pt x="216" y="32"/>
                  </a:lnTo>
                  <a:lnTo>
                    <a:pt x="209" y="27"/>
                  </a:lnTo>
                  <a:lnTo>
                    <a:pt x="201" y="21"/>
                  </a:lnTo>
                  <a:lnTo>
                    <a:pt x="190" y="16"/>
                  </a:lnTo>
                  <a:lnTo>
                    <a:pt x="177" y="10"/>
                  </a:lnTo>
                  <a:lnTo>
                    <a:pt x="163" y="5"/>
                  </a:lnTo>
                  <a:lnTo>
                    <a:pt x="147" y="2"/>
                  </a:lnTo>
                  <a:lnTo>
                    <a:pt x="131" y="0"/>
                  </a:lnTo>
                  <a:lnTo>
                    <a:pt x="112" y="2"/>
                  </a:lnTo>
                  <a:lnTo>
                    <a:pt x="95" y="6"/>
                  </a:lnTo>
                  <a:lnTo>
                    <a:pt x="75" y="14"/>
                  </a:lnTo>
                  <a:lnTo>
                    <a:pt x="56" y="28"/>
                  </a:lnTo>
                  <a:lnTo>
                    <a:pt x="38" y="46"/>
                  </a:lnTo>
                  <a:lnTo>
                    <a:pt x="19" y="70"/>
                  </a:lnTo>
                  <a:lnTo>
                    <a:pt x="0" y="10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34" name="Freeform 92">
              <a:extLst>
                <a:ext uri="{FF2B5EF4-FFF2-40B4-BE49-F238E27FC236}">
                  <a16:creationId xmlns:a16="http://schemas.microsoft.com/office/drawing/2014/main" id="{F92D8FED-27E6-4797-8BA2-66E9F48548D7}"/>
                </a:ext>
              </a:extLst>
            </p:cNvPr>
            <p:cNvSpPr>
              <a:spLocks/>
            </p:cNvSpPr>
            <p:nvPr/>
          </p:nvSpPr>
          <p:spPr bwMode="auto">
            <a:xfrm>
              <a:off x="5377" y="323"/>
              <a:ext cx="75" cy="69"/>
            </a:xfrm>
            <a:custGeom>
              <a:avLst/>
              <a:gdLst>
                <a:gd name="T0" fmla="*/ 0 w 376"/>
                <a:gd name="T1" fmla="*/ 0 h 348"/>
                <a:gd name="T2" fmla="*/ 0 w 376"/>
                <a:gd name="T3" fmla="*/ 0 h 348"/>
                <a:gd name="T4" fmla="*/ 0 w 376"/>
                <a:gd name="T5" fmla="*/ 0 h 348"/>
                <a:gd name="T6" fmla="*/ 0 w 376"/>
                <a:gd name="T7" fmla="*/ 0 h 348"/>
                <a:gd name="T8" fmla="*/ 0 w 376"/>
                <a:gd name="T9" fmla="*/ 0 h 348"/>
                <a:gd name="T10" fmla="*/ 0 w 376"/>
                <a:gd name="T11" fmla="*/ 0 h 348"/>
                <a:gd name="T12" fmla="*/ 0 w 376"/>
                <a:gd name="T13" fmla="*/ 0 h 348"/>
                <a:gd name="T14" fmla="*/ 0 w 376"/>
                <a:gd name="T15" fmla="*/ 0 h 348"/>
                <a:gd name="T16" fmla="*/ 0 w 376"/>
                <a:gd name="T17" fmla="*/ 0 h 348"/>
                <a:gd name="T18" fmla="*/ 0 w 376"/>
                <a:gd name="T19" fmla="*/ 0 h 348"/>
                <a:gd name="T20" fmla="*/ 0 w 376"/>
                <a:gd name="T21" fmla="*/ 0 h 348"/>
                <a:gd name="T22" fmla="*/ 0 w 376"/>
                <a:gd name="T23" fmla="*/ 0 h 348"/>
                <a:gd name="T24" fmla="*/ 0 w 376"/>
                <a:gd name="T25" fmla="*/ 0 h 348"/>
                <a:gd name="T26" fmla="*/ 0 w 376"/>
                <a:gd name="T27" fmla="*/ 0 h 348"/>
                <a:gd name="T28" fmla="*/ 0 w 376"/>
                <a:gd name="T29" fmla="*/ 0 h 348"/>
                <a:gd name="T30" fmla="*/ 0 w 376"/>
                <a:gd name="T31" fmla="*/ 0 h 348"/>
                <a:gd name="T32" fmla="*/ 0 w 376"/>
                <a:gd name="T33" fmla="*/ 0 h 348"/>
                <a:gd name="T34" fmla="*/ 0 w 376"/>
                <a:gd name="T35" fmla="*/ 0 h 348"/>
                <a:gd name="T36" fmla="*/ 0 w 376"/>
                <a:gd name="T37" fmla="*/ 0 h 348"/>
                <a:gd name="T38" fmla="*/ 0 w 376"/>
                <a:gd name="T39" fmla="*/ 0 h 348"/>
                <a:gd name="T40" fmla="*/ 0 w 376"/>
                <a:gd name="T41" fmla="*/ 0 h 348"/>
                <a:gd name="T42" fmla="*/ 0 w 376"/>
                <a:gd name="T43" fmla="*/ 0 h 348"/>
                <a:gd name="T44" fmla="*/ 0 w 376"/>
                <a:gd name="T45" fmla="*/ 0 h 348"/>
                <a:gd name="T46" fmla="*/ 0 w 376"/>
                <a:gd name="T47" fmla="*/ 0 h 348"/>
                <a:gd name="T48" fmla="*/ 0 w 376"/>
                <a:gd name="T49" fmla="*/ 0 h 348"/>
                <a:gd name="T50" fmla="*/ 0 w 376"/>
                <a:gd name="T51" fmla="*/ 0 h 348"/>
                <a:gd name="T52" fmla="*/ 0 w 376"/>
                <a:gd name="T53" fmla="*/ 0 h 348"/>
                <a:gd name="T54" fmla="*/ 0 w 376"/>
                <a:gd name="T55" fmla="*/ 0 h 348"/>
                <a:gd name="T56" fmla="*/ 0 w 376"/>
                <a:gd name="T57" fmla="*/ 0 h 348"/>
                <a:gd name="T58" fmla="*/ 0 w 376"/>
                <a:gd name="T59" fmla="*/ 0 h 348"/>
                <a:gd name="T60" fmla="*/ 0 w 376"/>
                <a:gd name="T61" fmla="*/ 0 h 348"/>
                <a:gd name="T62" fmla="*/ 0 w 376"/>
                <a:gd name="T63" fmla="*/ 0 h 3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6"/>
                <a:gd name="T97" fmla="*/ 0 h 348"/>
                <a:gd name="T98" fmla="*/ 376 w 376"/>
                <a:gd name="T99" fmla="*/ 348 h 3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6" h="348">
                  <a:moveTo>
                    <a:pt x="186" y="348"/>
                  </a:moveTo>
                  <a:lnTo>
                    <a:pt x="206" y="347"/>
                  </a:lnTo>
                  <a:lnTo>
                    <a:pt x="224" y="344"/>
                  </a:lnTo>
                  <a:lnTo>
                    <a:pt x="243" y="340"/>
                  </a:lnTo>
                  <a:lnTo>
                    <a:pt x="260" y="334"/>
                  </a:lnTo>
                  <a:lnTo>
                    <a:pt x="277" y="327"/>
                  </a:lnTo>
                  <a:lnTo>
                    <a:pt x="293" y="317"/>
                  </a:lnTo>
                  <a:lnTo>
                    <a:pt x="307" y="307"/>
                  </a:lnTo>
                  <a:lnTo>
                    <a:pt x="321" y="296"/>
                  </a:lnTo>
                  <a:lnTo>
                    <a:pt x="333" y="284"/>
                  </a:lnTo>
                  <a:lnTo>
                    <a:pt x="344" y="270"/>
                  </a:lnTo>
                  <a:lnTo>
                    <a:pt x="353" y="256"/>
                  </a:lnTo>
                  <a:lnTo>
                    <a:pt x="361" y="241"/>
                  </a:lnTo>
                  <a:lnTo>
                    <a:pt x="368" y="224"/>
                  </a:lnTo>
                  <a:lnTo>
                    <a:pt x="373" y="207"/>
                  </a:lnTo>
                  <a:lnTo>
                    <a:pt x="375" y="189"/>
                  </a:lnTo>
                  <a:lnTo>
                    <a:pt x="376" y="172"/>
                  </a:lnTo>
                  <a:lnTo>
                    <a:pt x="375" y="155"/>
                  </a:lnTo>
                  <a:lnTo>
                    <a:pt x="373" y="137"/>
                  </a:lnTo>
                  <a:lnTo>
                    <a:pt x="368" y="121"/>
                  </a:lnTo>
                  <a:lnTo>
                    <a:pt x="361" y="106"/>
                  </a:lnTo>
                  <a:lnTo>
                    <a:pt x="353" y="91"/>
                  </a:lnTo>
                  <a:lnTo>
                    <a:pt x="344" y="77"/>
                  </a:lnTo>
                  <a:lnTo>
                    <a:pt x="333" y="63"/>
                  </a:lnTo>
                  <a:lnTo>
                    <a:pt x="321" y="51"/>
                  </a:lnTo>
                  <a:lnTo>
                    <a:pt x="307" y="39"/>
                  </a:lnTo>
                  <a:lnTo>
                    <a:pt x="293" y="29"/>
                  </a:lnTo>
                  <a:lnTo>
                    <a:pt x="277" y="21"/>
                  </a:lnTo>
                  <a:lnTo>
                    <a:pt x="260" y="14"/>
                  </a:lnTo>
                  <a:lnTo>
                    <a:pt x="243" y="8"/>
                  </a:lnTo>
                  <a:lnTo>
                    <a:pt x="224" y="3"/>
                  </a:lnTo>
                  <a:lnTo>
                    <a:pt x="206" y="1"/>
                  </a:lnTo>
                  <a:lnTo>
                    <a:pt x="186" y="0"/>
                  </a:lnTo>
                  <a:lnTo>
                    <a:pt x="167" y="1"/>
                  </a:lnTo>
                  <a:lnTo>
                    <a:pt x="149" y="3"/>
                  </a:lnTo>
                  <a:lnTo>
                    <a:pt x="131" y="8"/>
                  </a:lnTo>
                  <a:lnTo>
                    <a:pt x="115" y="14"/>
                  </a:lnTo>
                  <a:lnTo>
                    <a:pt x="99" y="21"/>
                  </a:lnTo>
                  <a:lnTo>
                    <a:pt x="84" y="29"/>
                  </a:lnTo>
                  <a:lnTo>
                    <a:pt x="69" y="39"/>
                  </a:lnTo>
                  <a:lnTo>
                    <a:pt x="56" y="51"/>
                  </a:lnTo>
                  <a:lnTo>
                    <a:pt x="43" y="63"/>
                  </a:lnTo>
                  <a:lnTo>
                    <a:pt x="33" y="77"/>
                  </a:lnTo>
                  <a:lnTo>
                    <a:pt x="23" y="91"/>
                  </a:lnTo>
                  <a:lnTo>
                    <a:pt x="15" y="106"/>
                  </a:lnTo>
                  <a:lnTo>
                    <a:pt x="8" y="121"/>
                  </a:lnTo>
                  <a:lnTo>
                    <a:pt x="4" y="137"/>
                  </a:lnTo>
                  <a:lnTo>
                    <a:pt x="1" y="155"/>
                  </a:lnTo>
                  <a:lnTo>
                    <a:pt x="0" y="172"/>
                  </a:lnTo>
                  <a:lnTo>
                    <a:pt x="1" y="189"/>
                  </a:lnTo>
                  <a:lnTo>
                    <a:pt x="4" y="207"/>
                  </a:lnTo>
                  <a:lnTo>
                    <a:pt x="8" y="224"/>
                  </a:lnTo>
                  <a:lnTo>
                    <a:pt x="15" y="241"/>
                  </a:lnTo>
                  <a:lnTo>
                    <a:pt x="23" y="256"/>
                  </a:lnTo>
                  <a:lnTo>
                    <a:pt x="33" y="270"/>
                  </a:lnTo>
                  <a:lnTo>
                    <a:pt x="43" y="284"/>
                  </a:lnTo>
                  <a:lnTo>
                    <a:pt x="56" y="296"/>
                  </a:lnTo>
                  <a:lnTo>
                    <a:pt x="69" y="307"/>
                  </a:lnTo>
                  <a:lnTo>
                    <a:pt x="84" y="317"/>
                  </a:lnTo>
                  <a:lnTo>
                    <a:pt x="99" y="327"/>
                  </a:lnTo>
                  <a:lnTo>
                    <a:pt x="115" y="334"/>
                  </a:lnTo>
                  <a:lnTo>
                    <a:pt x="131" y="340"/>
                  </a:lnTo>
                  <a:lnTo>
                    <a:pt x="149" y="344"/>
                  </a:lnTo>
                  <a:lnTo>
                    <a:pt x="167" y="347"/>
                  </a:lnTo>
                  <a:lnTo>
                    <a:pt x="186" y="348"/>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35" name="Freeform 93">
              <a:extLst>
                <a:ext uri="{FF2B5EF4-FFF2-40B4-BE49-F238E27FC236}">
                  <a16:creationId xmlns:a16="http://schemas.microsoft.com/office/drawing/2014/main" id="{D7C8B516-442D-4923-A563-8C4D255CDDA7}"/>
                </a:ext>
              </a:extLst>
            </p:cNvPr>
            <p:cNvSpPr>
              <a:spLocks/>
            </p:cNvSpPr>
            <p:nvPr/>
          </p:nvSpPr>
          <p:spPr bwMode="auto">
            <a:xfrm>
              <a:off x="5378" y="498"/>
              <a:ext cx="76" cy="68"/>
            </a:xfrm>
            <a:custGeom>
              <a:avLst/>
              <a:gdLst>
                <a:gd name="T0" fmla="*/ 0 w 377"/>
                <a:gd name="T1" fmla="*/ 0 h 340"/>
                <a:gd name="T2" fmla="*/ 0 w 377"/>
                <a:gd name="T3" fmla="*/ 0 h 340"/>
                <a:gd name="T4" fmla="*/ 0 w 377"/>
                <a:gd name="T5" fmla="*/ 0 h 340"/>
                <a:gd name="T6" fmla="*/ 0 w 377"/>
                <a:gd name="T7" fmla="*/ 0 h 340"/>
                <a:gd name="T8" fmla="*/ 0 w 377"/>
                <a:gd name="T9" fmla="*/ 0 h 340"/>
                <a:gd name="T10" fmla="*/ 0 w 377"/>
                <a:gd name="T11" fmla="*/ 0 h 340"/>
                <a:gd name="T12" fmla="*/ 0 w 377"/>
                <a:gd name="T13" fmla="*/ 0 h 340"/>
                <a:gd name="T14" fmla="*/ 0 w 377"/>
                <a:gd name="T15" fmla="*/ 0 h 340"/>
                <a:gd name="T16" fmla="*/ 0 w 377"/>
                <a:gd name="T17" fmla="*/ 0 h 340"/>
                <a:gd name="T18" fmla="*/ 0 w 377"/>
                <a:gd name="T19" fmla="*/ 0 h 340"/>
                <a:gd name="T20" fmla="*/ 0 w 377"/>
                <a:gd name="T21" fmla="*/ 0 h 340"/>
                <a:gd name="T22" fmla="*/ 0 w 377"/>
                <a:gd name="T23" fmla="*/ 0 h 340"/>
                <a:gd name="T24" fmla="*/ 0 w 377"/>
                <a:gd name="T25" fmla="*/ 0 h 340"/>
                <a:gd name="T26" fmla="*/ 0 w 377"/>
                <a:gd name="T27" fmla="*/ 0 h 340"/>
                <a:gd name="T28" fmla="*/ 0 w 377"/>
                <a:gd name="T29" fmla="*/ 0 h 340"/>
                <a:gd name="T30" fmla="*/ 0 w 377"/>
                <a:gd name="T31" fmla="*/ 0 h 340"/>
                <a:gd name="T32" fmla="*/ 0 w 377"/>
                <a:gd name="T33" fmla="*/ 0 h 340"/>
                <a:gd name="T34" fmla="*/ 0 w 377"/>
                <a:gd name="T35" fmla="*/ 0 h 340"/>
                <a:gd name="T36" fmla="*/ 0 w 377"/>
                <a:gd name="T37" fmla="*/ 0 h 340"/>
                <a:gd name="T38" fmla="*/ 0 w 377"/>
                <a:gd name="T39" fmla="*/ 0 h 340"/>
                <a:gd name="T40" fmla="*/ 0 w 377"/>
                <a:gd name="T41" fmla="*/ 0 h 340"/>
                <a:gd name="T42" fmla="*/ 0 w 377"/>
                <a:gd name="T43" fmla="*/ 0 h 340"/>
                <a:gd name="T44" fmla="*/ 0 w 377"/>
                <a:gd name="T45" fmla="*/ 0 h 340"/>
                <a:gd name="T46" fmla="*/ 0 w 377"/>
                <a:gd name="T47" fmla="*/ 0 h 340"/>
                <a:gd name="T48" fmla="*/ 0 w 377"/>
                <a:gd name="T49" fmla="*/ 0 h 340"/>
                <a:gd name="T50" fmla="*/ 0 w 377"/>
                <a:gd name="T51" fmla="*/ 0 h 340"/>
                <a:gd name="T52" fmla="*/ 0 w 377"/>
                <a:gd name="T53" fmla="*/ 0 h 340"/>
                <a:gd name="T54" fmla="*/ 0 w 377"/>
                <a:gd name="T55" fmla="*/ 0 h 340"/>
                <a:gd name="T56" fmla="*/ 0 w 377"/>
                <a:gd name="T57" fmla="*/ 0 h 340"/>
                <a:gd name="T58" fmla="*/ 0 w 377"/>
                <a:gd name="T59" fmla="*/ 0 h 340"/>
                <a:gd name="T60" fmla="*/ 0 w 377"/>
                <a:gd name="T61" fmla="*/ 0 h 340"/>
                <a:gd name="T62" fmla="*/ 0 w 377"/>
                <a:gd name="T63" fmla="*/ 0 h 34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7"/>
                <a:gd name="T97" fmla="*/ 0 h 340"/>
                <a:gd name="T98" fmla="*/ 377 w 377"/>
                <a:gd name="T99" fmla="*/ 340 h 34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7" h="340">
                  <a:moveTo>
                    <a:pt x="186" y="340"/>
                  </a:moveTo>
                  <a:lnTo>
                    <a:pt x="206" y="339"/>
                  </a:lnTo>
                  <a:lnTo>
                    <a:pt x="224" y="337"/>
                  </a:lnTo>
                  <a:lnTo>
                    <a:pt x="243" y="332"/>
                  </a:lnTo>
                  <a:lnTo>
                    <a:pt x="260" y="328"/>
                  </a:lnTo>
                  <a:lnTo>
                    <a:pt x="277" y="319"/>
                  </a:lnTo>
                  <a:lnTo>
                    <a:pt x="292" y="311"/>
                  </a:lnTo>
                  <a:lnTo>
                    <a:pt x="307" y="302"/>
                  </a:lnTo>
                  <a:lnTo>
                    <a:pt x="321" y="290"/>
                  </a:lnTo>
                  <a:lnTo>
                    <a:pt x="332" y="279"/>
                  </a:lnTo>
                  <a:lnTo>
                    <a:pt x="344" y="265"/>
                  </a:lnTo>
                  <a:lnTo>
                    <a:pt x="353" y="251"/>
                  </a:lnTo>
                  <a:lnTo>
                    <a:pt x="361" y="236"/>
                  </a:lnTo>
                  <a:lnTo>
                    <a:pt x="368" y="219"/>
                  </a:lnTo>
                  <a:lnTo>
                    <a:pt x="373" y="203"/>
                  </a:lnTo>
                  <a:lnTo>
                    <a:pt x="375" y="186"/>
                  </a:lnTo>
                  <a:lnTo>
                    <a:pt x="377" y="168"/>
                  </a:lnTo>
                  <a:lnTo>
                    <a:pt x="375" y="151"/>
                  </a:lnTo>
                  <a:lnTo>
                    <a:pt x="373" y="134"/>
                  </a:lnTo>
                  <a:lnTo>
                    <a:pt x="368" y="118"/>
                  </a:lnTo>
                  <a:lnTo>
                    <a:pt x="361" y="102"/>
                  </a:lnTo>
                  <a:lnTo>
                    <a:pt x="353" y="87"/>
                  </a:lnTo>
                  <a:lnTo>
                    <a:pt x="344" y="74"/>
                  </a:lnTo>
                  <a:lnTo>
                    <a:pt x="332" y="60"/>
                  </a:lnTo>
                  <a:lnTo>
                    <a:pt x="321" y="48"/>
                  </a:lnTo>
                  <a:lnTo>
                    <a:pt x="307" y="38"/>
                  </a:lnTo>
                  <a:lnTo>
                    <a:pt x="292" y="29"/>
                  </a:lnTo>
                  <a:lnTo>
                    <a:pt x="277" y="19"/>
                  </a:lnTo>
                  <a:lnTo>
                    <a:pt x="260" y="12"/>
                  </a:lnTo>
                  <a:lnTo>
                    <a:pt x="243" y="7"/>
                  </a:lnTo>
                  <a:lnTo>
                    <a:pt x="224" y="3"/>
                  </a:lnTo>
                  <a:lnTo>
                    <a:pt x="206" y="1"/>
                  </a:lnTo>
                  <a:lnTo>
                    <a:pt x="186" y="0"/>
                  </a:lnTo>
                  <a:lnTo>
                    <a:pt x="168" y="1"/>
                  </a:lnTo>
                  <a:lnTo>
                    <a:pt x="149" y="3"/>
                  </a:lnTo>
                  <a:lnTo>
                    <a:pt x="132" y="7"/>
                  </a:lnTo>
                  <a:lnTo>
                    <a:pt x="114" y="12"/>
                  </a:lnTo>
                  <a:lnTo>
                    <a:pt x="98" y="19"/>
                  </a:lnTo>
                  <a:lnTo>
                    <a:pt x="83" y="29"/>
                  </a:lnTo>
                  <a:lnTo>
                    <a:pt x="68" y="38"/>
                  </a:lnTo>
                  <a:lnTo>
                    <a:pt x="55" y="48"/>
                  </a:lnTo>
                  <a:lnTo>
                    <a:pt x="43" y="60"/>
                  </a:lnTo>
                  <a:lnTo>
                    <a:pt x="32" y="74"/>
                  </a:lnTo>
                  <a:lnTo>
                    <a:pt x="22" y="87"/>
                  </a:lnTo>
                  <a:lnTo>
                    <a:pt x="15" y="102"/>
                  </a:lnTo>
                  <a:lnTo>
                    <a:pt x="8" y="118"/>
                  </a:lnTo>
                  <a:lnTo>
                    <a:pt x="4" y="134"/>
                  </a:lnTo>
                  <a:lnTo>
                    <a:pt x="1" y="151"/>
                  </a:lnTo>
                  <a:lnTo>
                    <a:pt x="0" y="168"/>
                  </a:lnTo>
                  <a:lnTo>
                    <a:pt x="1" y="186"/>
                  </a:lnTo>
                  <a:lnTo>
                    <a:pt x="4" y="203"/>
                  </a:lnTo>
                  <a:lnTo>
                    <a:pt x="8" y="219"/>
                  </a:lnTo>
                  <a:lnTo>
                    <a:pt x="15" y="236"/>
                  </a:lnTo>
                  <a:lnTo>
                    <a:pt x="22" y="251"/>
                  </a:lnTo>
                  <a:lnTo>
                    <a:pt x="32" y="265"/>
                  </a:lnTo>
                  <a:lnTo>
                    <a:pt x="43" y="279"/>
                  </a:lnTo>
                  <a:lnTo>
                    <a:pt x="55" y="290"/>
                  </a:lnTo>
                  <a:lnTo>
                    <a:pt x="68" y="302"/>
                  </a:lnTo>
                  <a:lnTo>
                    <a:pt x="83" y="311"/>
                  </a:lnTo>
                  <a:lnTo>
                    <a:pt x="98" y="319"/>
                  </a:lnTo>
                  <a:lnTo>
                    <a:pt x="114" y="328"/>
                  </a:lnTo>
                  <a:lnTo>
                    <a:pt x="132" y="332"/>
                  </a:lnTo>
                  <a:lnTo>
                    <a:pt x="149" y="337"/>
                  </a:lnTo>
                  <a:lnTo>
                    <a:pt x="168" y="339"/>
                  </a:lnTo>
                  <a:lnTo>
                    <a:pt x="186" y="340"/>
                  </a:lnTo>
                  <a:close/>
                </a:path>
              </a:pathLst>
            </a:custGeom>
            <a:solidFill>
              <a:srgbClr val="42FC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36" name="Freeform 94">
              <a:extLst>
                <a:ext uri="{FF2B5EF4-FFF2-40B4-BE49-F238E27FC236}">
                  <a16:creationId xmlns:a16="http://schemas.microsoft.com/office/drawing/2014/main" id="{9A9787BC-9A7F-465C-8885-F32468FE3F29}"/>
                </a:ext>
              </a:extLst>
            </p:cNvPr>
            <p:cNvSpPr>
              <a:spLocks/>
            </p:cNvSpPr>
            <p:nvPr/>
          </p:nvSpPr>
          <p:spPr bwMode="auto">
            <a:xfrm>
              <a:off x="5378" y="411"/>
              <a:ext cx="76" cy="69"/>
            </a:xfrm>
            <a:custGeom>
              <a:avLst/>
              <a:gdLst>
                <a:gd name="T0" fmla="*/ 0 w 377"/>
                <a:gd name="T1" fmla="*/ 0 h 347"/>
                <a:gd name="T2" fmla="*/ 0 w 377"/>
                <a:gd name="T3" fmla="*/ 0 h 347"/>
                <a:gd name="T4" fmla="*/ 0 w 377"/>
                <a:gd name="T5" fmla="*/ 0 h 347"/>
                <a:gd name="T6" fmla="*/ 0 w 377"/>
                <a:gd name="T7" fmla="*/ 0 h 347"/>
                <a:gd name="T8" fmla="*/ 0 w 377"/>
                <a:gd name="T9" fmla="*/ 0 h 347"/>
                <a:gd name="T10" fmla="*/ 0 w 377"/>
                <a:gd name="T11" fmla="*/ 0 h 347"/>
                <a:gd name="T12" fmla="*/ 0 w 377"/>
                <a:gd name="T13" fmla="*/ 0 h 347"/>
                <a:gd name="T14" fmla="*/ 0 w 377"/>
                <a:gd name="T15" fmla="*/ 0 h 347"/>
                <a:gd name="T16" fmla="*/ 0 w 377"/>
                <a:gd name="T17" fmla="*/ 0 h 347"/>
                <a:gd name="T18" fmla="*/ 0 w 377"/>
                <a:gd name="T19" fmla="*/ 0 h 347"/>
                <a:gd name="T20" fmla="*/ 0 w 377"/>
                <a:gd name="T21" fmla="*/ 0 h 347"/>
                <a:gd name="T22" fmla="*/ 0 w 377"/>
                <a:gd name="T23" fmla="*/ 0 h 347"/>
                <a:gd name="T24" fmla="*/ 0 w 377"/>
                <a:gd name="T25" fmla="*/ 0 h 347"/>
                <a:gd name="T26" fmla="*/ 0 w 377"/>
                <a:gd name="T27" fmla="*/ 0 h 347"/>
                <a:gd name="T28" fmla="*/ 0 w 377"/>
                <a:gd name="T29" fmla="*/ 0 h 347"/>
                <a:gd name="T30" fmla="*/ 0 w 377"/>
                <a:gd name="T31" fmla="*/ 0 h 347"/>
                <a:gd name="T32" fmla="*/ 0 w 377"/>
                <a:gd name="T33" fmla="*/ 0 h 347"/>
                <a:gd name="T34" fmla="*/ 0 w 377"/>
                <a:gd name="T35" fmla="*/ 0 h 347"/>
                <a:gd name="T36" fmla="*/ 0 w 377"/>
                <a:gd name="T37" fmla="*/ 0 h 347"/>
                <a:gd name="T38" fmla="*/ 0 w 377"/>
                <a:gd name="T39" fmla="*/ 0 h 347"/>
                <a:gd name="T40" fmla="*/ 0 w 377"/>
                <a:gd name="T41" fmla="*/ 0 h 347"/>
                <a:gd name="T42" fmla="*/ 0 w 377"/>
                <a:gd name="T43" fmla="*/ 0 h 347"/>
                <a:gd name="T44" fmla="*/ 0 w 377"/>
                <a:gd name="T45" fmla="*/ 0 h 347"/>
                <a:gd name="T46" fmla="*/ 0 w 377"/>
                <a:gd name="T47" fmla="*/ 0 h 347"/>
                <a:gd name="T48" fmla="*/ 0 w 377"/>
                <a:gd name="T49" fmla="*/ 0 h 347"/>
                <a:gd name="T50" fmla="*/ 0 w 377"/>
                <a:gd name="T51" fmla="*/ 0 h 347"/>
                <a:gd name="T52" fmla="*/ 0 w 377"/>
                <a:gd name="T53" fmla="*/ 0 h 347"/>
                <a:gd name="T54" fmla="*/ 0 w 377"/>
                <a:gd name="T55" fmla="*/ 0 h 347"/>
                <a:gd name="T56" fmla="*/ 0 w 377"/>
                <a:gd name="T57" fmla="*/ 0 h 347"/>
                <a:gd name="T58" fmla="*/ 0 w 377"/>
                <a:gd name="T59" fmla="*/ 0 h 347"/>
                <a:gd name="T60" fmla="*/ 0 w 377"/>
                <a:gd name="T61" fmla="*/ 0 h 347"/>
                <a:gd name="T62" fmla="*/ 0 w 377"/>
                <a:gd name="T63" fmla="*/ 0 h 34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7"/>
                <a:gd name="T97" fmla="*/ 0 h 347"/>
                <a:gd name="T98" fmla="*/ 377 w 377"/>
                <a:gd name="T99" fmla="*/ 347 h 34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7" h="347">
                  <a:moveTo>
                    <a:pt x="186" y="347"/>
                  </a:moveTo>
                  <a:lnTo>
                    <a:pt x="206" y="346"/>
                  </a:lnTo>
                  <a:lnTo>
                    <a:pt x="224" y="344"/>
                  </a:lnTo>
                  <a:lnTo>
                    <a:pt x="243" y="339"/>
                  </a:lnTo>
                  <a:lnTo>
                    <a:pt x="260" y="333"/>
                  </a:lnTo>
                  <a:lnTo>
                    <a:pt x="277" y="327"/>
                  </a:lnTo>
                  <a:lnTo>
                    <a:pt x="293" y="317"/>
                  </a:lnTo>
                  <a:lnTo>
                    <a:pt x="307" y="308"/>
                  </a:lnTo>
                  <a:lnTo>
                    <a:pt x="321" y="296"/>
                  </a:lnTo>
                  <a:lnTo>
                    <a:pt x="334" y="283"/>
                  </a:lnTo>
                  <a:lnTo>
                    <a:pt x="344" y="271"/>
                  </a:lnTo>
                  <a:lnTo>
                    <a:pt x="353" y="257"/>
                  </a:lnTo>
                  <a:lnTo>
                    <a:pt x="361" y="240"/>
                  </a:lnTo>
                  <a:lnTo>
                    <a:pt x="368" y="225"/>
                  </a:lnTo>
                  <a:lnTo>
                    <a:pt x="373" y="208"/>
                  </a:lnTo>
                  <a:lnTo>
                    <a:pt x="375" y="190"/>
                  </a:lnTo>
                  <a:lnTo>
                    <a:pt x="377" y="173"/>
                  </a:lnTo>
                  <a:lnTo>
                    <a:pt x="375" y="155"/>
                  </a:lnTo>
                  <a:lnTo>
                    <a:pt x="373" y="138"/>
                  </a:lnTo>
                  <a:lnTo>
                    <a:pt x="368" y="122"/>
                  </a:lnTo>
                  <a:lnTo>
                    <a:pt x="361" y="105"/>
                  </a:lnTo>
                  <a:lnTo>
                    <a:pt x="353" y="90"/>
                  </a:lnTo>
                  <a:lnTo>
                    <a:pt x="344" y="76"/>
                  </a:lnTo>
                  <a:lnTo>
                    <a:pt x="334" y="62"/>
                  </a:lnTo>
                  <a:lnTo>
                    <a:pt x="321" y="51"/>
                  </a:lnTo>
                  <a:lnTo>
                    <a:pt x="307" y="39"/>
                  </a:lnTo>
                  <a:lnTo>
                    <a:pt x="293" y="30"/>
                  </a:lnTo>
                  <a:lnTo>
                    <a:pt x="277" y="21"/>
                  </a:lnTo>
                  <a:lnTo>
                    <a:pt x="260" y="14"/>
                  </a:lnTo>
                  <a:lnTo>
                    <a:pt x="243" y="8"/>
                  </a:lnTo>
                  <a:lnTo>
                    <a:pt x="224" y="3"/>
                  </a:lnTo>
                  <a:lnTo>
                    <a:pt x="206" y="1"/>
                  </a:lnTo>
                  <a:lnTo>
                    <a:pt x="186" y="0"/>
                  </a:lnTo>
                  <a:lnTo>
                    <a:pt x="168" y="1"/>
                  </a:lnTo>
                  <a:lnTo>
                    <a:pt x="149" y="3"/>
                  </a:lnTo>
                  <a:lnTo>
                    <a:pt x="132" y="8"/>
                  </a:lnTo>
                  <a:lnTo>
                    <a:pt x="114" y="14"/>
                  </a:lnTo>
                  <a:lnTo>
                    <a:pt x="98" y="21"/>
                  </a:lnTo>
                  <a:lnTo>
                    <a:pt x="83" y="30"/>
                  </a:lnTo>
                  <a:lnTo>
                    <a:pt x="68" y="39"/>
                  </a:lnTo>
                  <a:lnTo>
                    <a:pt x="55" y="51"/>
                  </a:lnTo>
                  <a:lnTo>
                    <a:pt x="43" y="62"/>
                  </a:lnTo>
                  <a:lnTo>
                    <a:pt x="32" y="76"/>
                  </a:lnTo>
                  <a:lnTo>
                    <a:pt x="22" y="90"/>
                  </a:lnTo>
                  <a:lnTo>
                    <a:pt x="15" y="105"/>
                  </a:lnTo>
                  <a:lnTo>
                    <a:pt x="8" y="122"/>
                  </a:lnTo>
                  <a:lnTo>
                    <a:pt x="4" y="138"/>
                  </a:lnTo>
                  <a:lnTo>
                    <a:pt x="1" y="155"/>
                  </a:lnTo>
                  <a:lnTo>
                    <a:pt x="0" y="173"/>
                  </a:lnTo>
                  <a:lnTo>
                    <a:pt x="1" y="190"/>
                  </a:lnTo>
                  <a:lnTo>
                    <a:pt x="4" y="208"/>
                  </a:lnTo>
                  <a:lnTo>
                    <a:pt x="8" y="225"/>
                  </a:lnTo>
                  <a:lnTo>
                    <a:pt x="15" y="240"/>
                  </a:lnTo>
                  <a:lnTo>
                    <a:pt x="22" y="257"/>
                  </a:lnTo>
                  <a:lnTo>
                    <a:pt x="32" y="271"/>
                  </a:lnTo>
                  <a:lnTo>
                    <a:pt x="43" y="283"/>
                  </a:lnTo>
                  <a:lnTo>
                    <a:pt x="55" y="296"/>
                  </a:lnTo>
                  <a:lnTo>
                    <a:pt x="68" y="308"/>
                  </a:lnTo>
                  <a:lnTo>
                    <a:pt x="83" y="317"/>
                  </a:lnTo>
                  <a:lnTo>
                    <a:pt x="98" y="327"/>
                  </a:lnTo>
                  <a:lnTo>
                    <a:pt x="114" y="333"/>
                  </a:lnTo>
                  <a:lnTo>
                    <a:pt x="132" y="339"/>
                  </a:lnTo>
                  <a:lnTo>
                    <a:pt x="149" y="344"/>
                  </a:lnTo>
                  <a:lnTo>
                    <a:pt x="168" y="346"/>
                  </a:lnTo>
                  <a:lnTo>
                    <a:pt x="186" y="347"/>
                  </a:lnTo>
                  <a:close/>
                </a:path>
              </a:pathLst>
            </a:custGeom>
            <a:solidFill>
              <a:srgbClr val="FFEF4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37" name="Freeform 95">
              <a:extLst>
                <a:ext uri="{FF2B5EF4-FFF2-40B4-BE49-F238E27FC236}">
                  <a16:creationId xmlns:a16="http://schemas.microsoft.com/office/drawing/2014/main" id="{71D067D8-48D1-44E0-95F3-C369C4F27C13}"/>
                </a:ext>
              </a:extLst>
            </p:cNvPr>
            <p:cNvSpPr>
              <a:spLocks/>
            </p:cNvSpPr>
            <p:nvPr/>
          </p:nvSpPr>
          <p:spPr bwMode="auto">
            <a:xfrm>
              <a:off x="5415" y="505"/>
              <a:ext cx="28" cy="34"/>
            </a:xfrm>
            <a:custGeom>
              <a:avLst/>
              <a:gdLst>
                <a:gd name="T0" fmla="*/ 0 w 138"/>
                <a:gd name="T1" fmla="*/ 0 h 167"/>
                <a:gd name="T2" fmla="*/ 0 w 138"/>
                <a:gd name="T3" fmla="*/ 0 h 167"/>
                <a:gd name="T4" fmla="*/ 0 w 138"/>
                <a:gd name="T5" fmla="*/ 0 h 167"/>
                <a:gd name="T6" fmla="*/ 0 w 138"/>
                <a:gd name="T7" fmla="*/ 0 h 167"/>
                <a:gd name="T8" fmla="*/ 0 w 138"/>
                <a:gd name="T9" fmla="*/ 0 h 167"/>
                <a:gd name="T10" fmla="*/ 0 w 138"/>
                <a:gd name="T11" fmla="*/ 0 h 167"/>
                <a:gd name="T12" fmla="*/ 0 w 138"/>
                <a:gd name="T13" fmla="*/ 0 h 167"/>
                <a:gd name="T14" fmla="*/ 0 w 138"/>
                <a:gd name="T15" fmla="*/ 0 h 167"/>
                <a:gd name="T16" fmla="*/ 0 w 138"/>
                <a:gd name="T17" fmla="*/ 0 h 167"/>
                <a:gd name="T18" fmla="*/ 0 w 138"/>
                <a:gd name="T19" fmla="*/ 0 h 167"/>
                <a:gd name="T20" fmla="*/ 0 w 138"/>
                <a:gd name="T21" fmla="*/ 0 h 167"/>
                <a:gd name="T22" fmla="*/ 0 w 138"/>
                <a:gd name="T23" fmla="*/ 0 h 167"/>
                <a:gd name="T24" fmla="*/ 0 w 138"/>
                <a:gd name="T25" fmla="*/ 0 h 167"/>
                <a:gd name="T26" fmla="*/ 0 w 138"/>
                <a:gd name="T27" fmla="*/ 0 h 167"/>
                <a:gd name="T28" fmla="*/ 0 w 138"/>
                <a:gd name="T29" fmla="*/ 0 h 167"/>
                <a:gd name="T30" fmla="*/ 0 w 138"/>
                <a:gd name="T31" fmla="*/ 0 h 167"/>
                <a:gd name="T32" fmla="*/ 0 w 138"/>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8"/>
                <a:gd name="T52" fmla="*/ 0 h 167"/>
                <a:gd name="T53" fmla="*/ 138 w 138"/>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8" h="167">
                  <a:moveTo>
                    <a:pt x="0" y="0"/>
                  </a:moveTo>
                  <a:lnTo>
                    <a:pt x="7" y="1"/>
                  </a:lnTo>
                  <a:lnTo>
                    <a:pt x="25" y="3"/>
                  </a:lnTo>
                  <a:lnTo>
                    <a:pt x="50" y="10"/>
                  </a:lnTo>
                  <a:lnTo>
                    <a:pt x="79" y="24"/>
                  </a:lnTo>
                  <a:lnTo>
                    <a:pt x="106" y="44"/>
                  </a:lnTo>
                  <a:lnTo>
                    <a:pt x="126" y="74"/>
                  </a:lnTo>
                  <a:lnTo>
                    <a:pt x="138" y="114"/>
                  </a:lnTo>
                  <a:lnTo>
                    <a:pt x="136" y="167"/>
                  </a:lnTo>
                  <a:lnTo>
                    <a:pt x="133" y="160"/>
                  </a:lnTo>
                  <a:lnTo>
                    <a:pt x="124" y="143"/>
                  </a:lnTo>
                  <a:lnTo>
                    <a:pt x="111" y="117"/>
                  </a:lnTo>
                  <a:lnTo>
                    <a:pt x="95" y="88"/>
                  </a:lnTo>
                  <a:lnTo>
                    <a:pt x="74" y="58"/>
                  </a:lnTo>
                  <a:lnTo>
                    <a:pt x="51" y="31"/>
                  </a:lnTo>
                  <a:lnTo>
                    <a:pt x="27" y="10"/>
                  </a:lnTo>
                  <a:lnTo>
                    <a:pt x="0" y="0"/>
                  </a:lnTo>
                  <a:close/>
                </a:path>
              </a:pathLst>
            </a:custGeom>
            <a:solidFill>
              <a:srgbClr val="A5FF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38" name="Freeform 96">
              <a:extLst>
                <a:ext uri="{FF2B5EF4-FFF2-40B4-BE49-F238E27FC236}">
                  <a16:creationId xmlns:a16="http://schemas.microsoft.com/office/drawing/2014/main" id="{F2325A76-1106-4192-B1F5-4283AD3C09E9}"/>
                </a:ext>
              </a:extLst>
            </p:cNvPr>
            <p:cNvSpPr>
              <a:spLocks/>
            </p:cNvSpPr>
            <p:nvPr/>
          </p:nvSpPr>
          <p:spPr bwMode="auto">
            <a:xfrm>
              <a:off x="5415" y="418"/>
              <a:ext cx="28" cy="34"/>
            </a:xfrm>
            <a:custGeom>
              <a:avLst/>
              <a:gdLst>
                <a:gd name="T0" fmla="*/ 0 w 138"/>
                <a:gd name="T1" fmla="*/ 0 h 170"/>
                <a:gd name="T2" fmla="*/ 0 w 138"/>
                <a:gd name="T3" fmla="*/ 0 h 170"/>
                <a:gd name="T4" fmla="*/ 0 w 138"/>
                <a:gd name="T5" fmla="*/ 0 h 170"/>
                <a:gd name="T6" fmla="*/ 0 w 138"/>
                <a:gd name="T7" fmla="*/ 0 h 170"/>
                <a:gd name="T8" fmla="*/ 0 w 138"/>
                <a:gd name="T9" fmla="*/ 0 h 170"/>
                <a:gd name="T10" fmla="*/ 0 w 138"/>
                <a:gd name="T11" fmla="*/ 0 h 170"/>
                <a:gd name="T12" fmla="*/ 0 w 138"/>
                <a:gd name="T13" fmla="*/ 0 h 170"/>
                <a:gd name="T14" fmla="*/ 0 w 138"/>
                <a:gd name="T15" fmla="*/ 0 h 170"/>
                <a:gd name="T16" fmla="*/ 0 w 138"/>
                <a:gd name="T17" fmla="*/ 0 h 170"/>
                <a:gd name="T18" fmla="*/ 0 w 138"/>
                <a:gd name="T19" fmla="*/ 0 h 170"/>
                <a:gd name="T20" fmla="*/ 0 w 138"/>
                <a:gd name="T21" fmla="*/ 0 h 170"/>
                <a:gd name="T22" fmla="*/ 0 w 138"/>
                <a:gd name="T23" fmla="*/ 0 h 170"/>
                <a:gd name="T24" fmla="*/ 0 w 138"/>
                <a:gd name="T25" fmla="*/ 0 h 170"/>
                <a:gd name="T26" fmla="*/ 0 w 138"/>
                <a:gd name="T27" fmla="*/ 0 h 170"/>
                <a:gd name="T28" fmla="*/ 0 w 138"/>
                <a:gd name="T29" fmla="*/ 0 h 170"/>
                <a:gd name="T30" fmla="*/ 0 w 138"/>
                <a:gd name="T31" fmla="*/ 0 h 170"/>
                <a:gd name="T32" fmla="*/ 0 w 138"/>
                <a:gd name="T33" fmla="*/ 0 h 17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8"/>
                <a:gd name="T52" fmla="*/ 0 h 170"/>
                <a:gd name="T53" fmla="*/ 138 w 138"/>
                <a:gd name="T54" fmla="*/ 170 h 17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8" h="170">
                  <a:moveTo>
                    <a:pt x="0" y="0"/>
                  </a:moveTo>
                  <a:lnTo>
                    <a:pt x="7" y="1"/>
                  </a:lnTo>
                  <a:lnTo>
                    <a:pt x="25" y="3"/>
                  </a:lnTo>
                  <a:lnTo>
                    <a:pt x="50" y="12"/>
                  </a:lnTo>
                  <a:lnTo>
                    <a:pt x="79" y="24"/>
                  </a:lnTo>
                  <a:lnTo>
                    <a:pt x="106" y="45"/>
                  </a:lnTo>
                  <a:lnTo>
                    <a:pt x="126" y="76"/>
                  </a:lnTo>
                  <a:lnTo>
                    <a:pt x="138" y="116"/>
                  </a:lnTo>
                  <a:lnTo>
                    <a:pt x="136" y="170"/>
                  </a:lnTo>
                  <a:lnTo>
                    <a:pt x="133" y="163"/>
                  </a:lnTo>
                  <a:lnTo>
                    <a:pt x="124" y="145"/>
                  </a:lnTo>
                  <a:lnTo>
                    <a:pt x="111" y="119"/>
                  </a:lnTo>
                  <a:lnTo>
                    <a:pt x="95" y="90"/>
                  </a:lnTo>
                  <a:lnTo>
                    <a:pt x="74" y="59"/>
                  </a:lnTo>
                  <a:lnTo>
                    <a:pt x="51" y="31"/>
                  </a:lnTo>
                  <a:lnTo>
                    <a:pt x="27" y="10"/>
                  </a:lnTo>
                  <a:lnTo>
                    <a:pt x="0" y="0"/>
                  </a:lnTo>
                  <a:close/>
                </a:path>
              </a:pathLst>
            </a:custGeom>
            <a:solidFill>
              <a:srgbClr val="FFFF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39" name="Freeform 97">
              <a:extLst>
                <a:ext uri="{FF2B5EF4-FFF2-40B4-BE49-F238E27FC236}">
                  <a16:creationId xmlns:a16="http://schemas.microsoft.com/office/drawing/2014/main" id="{F32C7CE6-1FB7-4BA6-A0AD-7E5D742C33F4}"/>
                </a:ext>
              </a:extLst>
            </p:cNvPr>
            <p:cNvSpPr>
              <a:spLocks/>
            </p:cNvSpPr>
            <p:nvPr/>
          </p:nvSpPr>
          <p:spPr bwMode="auto">
            <a:xfrm>
              <a:off x="5416" y="333"/>
              <a:ext cx="28" cy="33"/>
            </a:xfrm>
            <a:custGeom>
              <a:avLst/>
              <a:gdLst>
                <a:gd name="T0" fmla="*/ 0 w 142"/>
                <a:gd name="T1" fmla="*/ 0 h 168"/>
                <a:gd name="T2" fmla="*/ 0 w 142"/>
                <a:gd name="T3" fmla="*/ 0 h 168"/>
                <a:gd name="T4" fmla="*/ 0 w 142"/>
                <a:gd name="T5" fmla="*/ 0 h 168"/>
                <a:gd name="T6" fmla="*/ 0 w 142"/>
                <a:gd name="T7" fmla="*/ 0 h 168"/>
                <a:gd name="T8" fmla="*/ 0 w 142"/>
                <a:gd name="T9" fmla="*/ 0 h 168"/>
                <a:gd name="T10" fmla="*/ 0 w 142"/>
                <a:gd name="T11" fmla="*/ 0 h 168"/>
                <a:gd name="T12" fmla="*/ 0 w 142"/>
                <a:gd name="T13" fmla="*/ 0 h 168"/>
                <a:gd name="T14" fmla="*/ 0 w 142"/>
                <a:gd name="T15" fmla="*/ 0 h 168"/>
                <a:gd name="T16" fmla="*/ 0 w 142"/>
                <a:gd name="T17" fmla="*/ 0 h 168"/>
                <a:gd name="T18" fmla="*/ 0 w 142"/>
                <a:gd name="T19" fmla="*/ 0 h 168"/>
                <a:gd name="T20" fmla="*/ 0 w 142"/>
                <a:gd name="T21" fmla="*/ 0 h 168"/>
                <a:gd name="T22" fmla="*/ 0 w 142"/>
                <a:gd name="T23" fmla="*/ 0 h 168"/>
                <a:gd name="T24" fmla="*/ 0 w 142"/>
                <a:gd name="T25" fmla="*/ 0 h 168"/>
                <a:gd name="T26" fmla="*/ 0 w 142"/>
                <a:gd name="T27" fmla="*/ 0 h 168"/>
                <a:gd name="T28" fmla="*/ 0 w 142"/>
                <a:gd name="T29" fmla="*/ 0 h 168"/>
                <a:gd name="T30" fmla="*/ 0 w 142"/>
                <a:gd name="T31" fmla="*/ 0 h 168"/>
                <a:gd name="T32" fmla="*/ 0 w 142"/>
                <a:gd name="T33" fmla="*/ 0 h 1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2"/>
                <a:gd name="T52" fmla="*/ 0 h 168"/>
                <a:gd name="T53" fmla="*/ 142 w 142"/>
                <a:gd name="T54" fmla="*/ 168 h 16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2" h="168">
                  <a:moveTo>
                    <a:pt x="0" y="0"/>
                  </a:moveTo>
                  <a:lnTo>
                    <a:pt x="7" y="1"/>
                  </a:lnTo>
                  <a:lnTo>
                    <a:pt x="26" y="3"/>
                  </a:lnTo>
                  <a:lnTo>
                    <a:pt x="51" y="10"/>
                  </a:lnTo>
                  <a:lnTo>
                    <a:pt x="80" y="24"/>
                  </a:lnTo>
                  <a:lnTo>
                    <a:pt x="107" y="44"/>
                  </a:lnTo>
                  <a:lnTo>
                    <a:pt x="129" y="74"/>
                  </a:lnTo>
                  <a:lnTo>
                    <a:pt x="142" y="115"/>
                  </a:lnTo>
                  <a:lnTo>
                    <a:pt x="141" y="168"/>
                  </a:lnTo>
                  <a:lnTo>
                    <a:pt x="138" y="161"/>
                  </a:lnTo>
                  <a:lnTo>
                    <a:pt x="130" y="144"/>
                  </a:lnTo>
                  <a:lnTo>
                    <a:pt x="116" y="118"/>
                  </a:lnTo>
                  <a:lnTo>
                    <a:pt x="100" y="88"/>
                  </a:lnTo>
                  <a:lnTo>
                    <a:pt x="79" y="58"/>
                  </a:lnTo>
                  <a:lnTo>
                    <a:pt x="55" y="31"/>
                  </a:lnTo>
                  <a:lnTo>
                    <a:pt x="28" y="10"/>
                  </a:lnTo>
                  <a:lnTo>
                    <a:pt x="0" y="0"/>
                  </a:lnTo>
                  <a:close/>
                </a:path>
              </a:pathLst>
            </a:custGeom>
            <a:solidFill>
              <a:srgbClr val="FF543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40" name="Freeform 98">
              <a:extLst>
                <a:ext uri="{FF2B5EF4-FFF2-40B4-BE49-F238E27FC236}">
                  <a16:creationId xmlns:a16="http://schemas.microsoft.com/office/drawing/2014/main" id="{61A2A9A9-9651-4813-B576-AA2BB97CF886}"/>
                </a:ext>
              </a:extLst>
            </p:cNvPr>
            <p:cNvSpPr>
              <a:spLocks/>
            </p:cNvSpPr>
            <p:nvPr/>
          </p:nvSpPr>
          <p:spPr bwMode="auto">
            <a:xfrm>
              <a:off x="5375" y="401"/>
              <a:ext cx="80" cy="33"/>
            </a:xfrm>
            <a:custGeom>
              <a:avLst/>
              <a:gdLst>
                <a:gd name="T0" fmla="*/ 0 w 402"/>
                <a:gd name="T1" fmla="*/ 0 h 165"/>
                <a:gd name="T2" fmla="*/ 0 w 402"/>
                <a:gd name="T3" fmla="*/ 0 h 165"/>
                <a:gd name="T4" fmla="*/ 0 w 402"/>
                <a:gd name="T5" fmla="*/ 0 h 165"/>
                <a:gd name="T6" fmla="*/ 0 w 402"/>
                <a:gd name="T7" fmla="*/ 0 h 165"/>
                <a:gd name="T8" fmla="*/ 0 w 402"/>
                <a:gd name="T9" fmla="*/ 0 h 165"/>
                <a:gd name="T10" fmla="*/ 0 w 402"/>
                <a:gd name="T11" fmla="*/ 0 h 165"/>
                <a:gd name="T12" fmla="*/ 0 w 402"/>
                <a:gd name="T13" fmla="*/ 0 h 165"/>
                <a:gd name="T14" fmla="*/ 0 w 402"/>
                <a:gd name="T15" fmla="*/ 0 h 165"/>
                <a:gd name="T16" fmla="*/ 0 w 402"/>
                <a:gd name="T17" fmla="*/ 0 h 165"/>
                <a:gd name="T18" fmla="*/ 0 w 402"/>
                <a:gd name="T19" fmla="*/ 0 h 165"/>
                <a:gd name="T20" fmla="*/ 0 w 402"/>
                <a:gd name="T21" fmla="*/ 0 h 165"/>
                <a:gd name="T22" fmla="*/ 0 w 402"/>
                <a:gd name="T23" fmla="*/ 0 h 165"/>
                <a:gd name="T24" fmla="*/ 0 w 402"/>
                <a:gd name="T25" fmla="*/ 0 h 165"/>
                <a:gd name="T26" fmla="*/ 0 w 402"/>
                <a:gd name="T27" fmla="*/ 0 h 165"/>
                <a:gd name="T28" fmla="*/ 0 w 402"/>
                <a:gd name="T29" fmla="*/ 0 h 165"/>
                <a:gd name="T30" fmla="*/ 0 w 402"/>
                <a:gd name="T31" fmla="*/ 0 h 165"/>
                <a:gd name="T32" fmla="*/ 0 w 402"/>
                <a:gd name="T33" fmla="*/ 0 h 165"/>
                <a:gd name="T34" fmla="*/ 0 w 402"/>
                <a:gd name="T35" fmla="*/ 0 h 165"/>
                <a:gd name="T36" fmla="*/ 0 w 402"/>
                <a:gd name="T37" fmla="*/ 0 h 165"/>
                <a:gd name="T38" fmla="*/ 0 w 402"/>
                <a:gd name="T39" fmla="*/ 0 h 165"/>
                <a:gd name="T40" fmla="*/ 0 w 402"/>
                <a:gd name="T41" fmla="*/ 0 h 165"/>
                <a:gd name="T42" fmla="*/ 0 w 402"/>
                <a:gd name="T43" fmla="*/ 0 h 165"/>
                <a:gd name="T44" fmla="*/ 0 w 402"/>
                <a:gd name="T45" fmla="*/ 0 h 165"/>
                <a:gd name="T46" fmla="*/ 0 w 402"/>
                <a:gd name="T47" fmla="*/ 0 h 165"/>
                <a:gd name="T48" fmla="*/ 0 w 402"/>
                <a:gd name="T49" fmla="*/ 0 h 165"/>
                <a:gd name="T50" fmla="*/ 0 w 402"/>
                <a:gd name="T51" fmla="*/ 0 h 165"/>
                <a:gd name="T52" fmla="*/ 0 w 402"/>
                <a:gd name="T53" fmla="*/ 0 h 165"/>
                <a:gd name="T54" fmla="*/ 0 w 402"/>
                <a:gd name="T55" fmla="*/ 0 h 165"/>
                <a:gd name="T56" fmla="*/ 0 w 402"/>
                <a:gd name="T57" fmla="*/ 0 h 165"/>
                <a:gd name="T58" fmla="*/ 0 w 402"/>
                <a:gd name="T59" fmla="*/ 0 h 165"/>
                <a:gd name="T60" fmla="*/ 0 w 402"/>
                <a:gd name="T61" fmla="*/ 0 h 165"/>
                <a:gd name="T62" fmla="*/ 0 w 402"/>
                <a:gd name="T63" fmla="*/ 0 h 165"/>
                <a:gd name="T64" fmla="*/ 0 w 402"/>
                <a:gd name="T65" fmla="*/ 0 h 165"/>
                <a:gd name="T66" fmla="*/ 0 w 402"/>
                <a:gd name="T67" fmla="*/ 0 h 165"/>
                <a:gd name="T68" fmla="*/ 0 w 402"/>
                <a:gd name="T69" fmla="*/ 0 h 165"/>
                <a:gd name="T70" fmla="*/ 0 w 402"/>
                <a:gd name="T71" fmla="*/ 0 h 165"/>
                <a:gd name="T72" fmla="*/ 0 w 402"/>
                <a:gd name="T73" fmla="*/ 0 h 165"/>
                <a:gd name="T74" fmla="*/ 0 w 402"/>
                <a:gd name="T75" fmla="*/ 0 h 165"/>
                <a:gd name="T76" fmla="*/ 0 w 402"/>
                <a:gd name="T77" fmla="*/ 0 h 165"/>
                <a:gd name="T78" fmla="*/ 0 w 402"/>
                <a:gd name="T79" fmla="*/ 0 h 165"/>
                <a:gd name="T80" fmla="*/ 0 w 402"/>
                <a:gd name="T81" fmla="*/ 0 h 165"/>
                <a:gd name="T82" fmla="*/ 0 w 402"/>
                <a:gd name="T83" fmla="*/ 0 h 165"/>
                <a:gd name="T84" fmla="*/ 0 w 402"/>
                <a:gd name="T85" fmla="*/ 0 h 165"/>
                <a:gd name="T86" fmla="*/ 0 w 402"/>
                <a:gd name="T87" fmla="*/ 0 h 165"/>
                <a:gd name="T88" fmla="*/ 0 w 402"/>
                <a:gd name="T89" fmla="*/ 0 h 165"/>
                <a:gd name="T90" fmla="*/ 0 w 402"/>
                <a:gd name="T91" fmla="*/ 0 h 165"/>
                <a:gd name="T92" fmla="*/ 0 w 402"/>
                <a:gd name="T93" fmla="*/ 0 h 165"/>
                <a:gd name="T94" fmla="*/ 0 w 402"/>
                <a:gd name="T95" fmla="*/ 0 h 165"/>
                <a:gd name="T96" fmla="*/ 0 w 402"/>
                <a:gd name="T97" fmla="*/ 0 h 1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02"/>
                <a:gd name="T148" fmla="*/ 0 h 165"/>
                <a:gd name="T149" fmla="*/ 402 w 402"/>
                <a:gd name="T150" fmla="*/ 165 h 16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02" h="165">
                  <a:moveTo>
                    <a:pt x="0" y="164"/>
                  </a:moveTo>
                  <a:lnTo>
                    <a:pt x="5" y="164"/>
                  </a:lnTo>
                  <a:lnTo>
                    <a:pt x="17" y="165"/>
                  </a:lnTo>
                  <a:lnTo>
                    <a:pt x="37" y="165"/>
                  </a:lnTo>
                  <a:lnTo>
                    <a:pt x="61" y="163"/>
                  </a:lnTo>
                  <a:lnTo>
                    <a:pt x="88" y="158"/>
                  </a:lnTo>
                  <a:lnTo>
                    <a:pt x="117" y="148"/>
                  </a:lnTo>
                  <a:lnTo>
                    <a:pt x="146" y="133"/>
                  </a:lnTo>
                  <a:lnTo>
                    <a:pt x="173" y="109"/>
                  </a:lnTo>
                  <a:lnTo>
                    <a:pt x="174" y="108"/>
                  </a:lnTo>
                  <a:lnTo>
                    <a:pt x="179" y="103"/>
                  </a:lnTo>
                  <a:lnTo>
                    <a:pt x="186" y="96"/>
                  </a:lnTo>
                  <a:lnTo>
                    <a:pt x="194" y="88"/>
                  </a:lnTo>
                  <a:lnTo>
                    <a:pt x="205" y="78"/>
                  </a:lnTo>
                  <a:lnTo>
                    <a:pt x="218" y="67"/>
                  </a:lnTo>
                  <a:lnTo>
                    <a:pt x="233" y="56"/>
                  </a:lnTo>
                  <a:lnTo>
                    <a:pt x="250" y="45"/>
                  </a:lnTo>
                  <a:lnTo>
                    <a:pt x="266" y="36"/>
                  </a:lnTo>
                  <a:lnTo>
                    <a:pt x="284" y="27"/>
                  </a:lnTo>
                  <a:lnTo>
                    <a:pt x="303" y="20"/>
                  </a:lnTo>
                  <a:lnTo>
                    <a:pt x="323" y="15"/>
                  </a:lnTo>
                  <a:lnTo>
                    <a:pt x="342" y="13"/>
                  </a:lnTo>
                  <a:lnTo>
                    <a:pt x="362" y="14"/>
                  </a:lnTo>
                  <a:lnTo>
                    <a:pt x="382" y="20"/>
                  </a:lnTo>
                  <a:lnTo>
                    <a:pt x="402" y="29"/>
                  </a:lnTo>
                  <a:lnTo>
                    <a:pt x="399" y="29"/>
                  </a:lnTo>
                  <a:lnTo>
                    <a:pt x="395" y="27"/>
                  </a:lnTo>
                  <a:lnTo>
                    <a:pt x="387" y="25"/>
                  </a:lnTo>
                  <a:lnTo>
                    <a:pt x="375" y="22"/>
                  </a:lnTo>
                  <a:lnTo>
                    <a:pt x="362" y="20"/>
                  </a:lnTo>
                  <a:lnTo>
                    <a:pt x="346" y="16"/>
                  </a:lnTo>
                  <a:lnTo>
                    <a:pt x="328" y="13"/>
                  </a:lnTo>
                  <a:lnTo>
                    <a:pt x="310" y="9"/>
                  </a:lnTo>
                  <a:lnTo>
                    <a:pt x="291" y="6"/>
                  </a:lnTo>
                  <a:lnTo>
                    <a:pt x="270" y="3"/>
                  </a:lnTo>
                  <a:lnTo>
                    <a:pt x="251" y="1"/>
                  </a:lnTo>
                  <a:lnTo>
                    <a:pt x="230" y="0"/>
                  </a:lnTo>
                  <a:lnTo>
                    <a:pt x="210" y="0"/>
                  </a:lnTo>
                  <a:lnTo>
                    <a:pt x="190" y="0"/>
                  </a:lnTo>
                  <a:lnTo>
                    <a:pt x="172" y="2"/>
                  </a:lnTo>
                  <a:lnTo>
                    <a:pt x="155" y="6"/>
                  </a:lnTo>
                  <a:lnTo>
                    <a:pt x="149" y="6"/>
                  </a:lnTo>
                  <a:lnTo>
                    <a:pt x="131" y="9"/>
                  </a:lnTo>
                  <a:lnTo>
                    <a:pt x="106" y="15"/>
                  </a:lnTo>
                  <a:lnTo>
                    <a:pt x="77" y="28"/>
                  </a:lnTo>
                  <a:lnTo>
                    <a:pt x="49" y="46"/>
                  </a:lnTo>
                  <a:lnTo>
                    <a:pt x="23" y="74"/>
                  </a:lnTo>
                  <a:lnTo>
                    <a:pt x="6" y="114"/>
                  </a:lnTo>
                  <a:lnTo>
                    <a:pt x="0" y="16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41" name="Freeform 99">
              <a:extLst>
                <a:ext uri="{FF2B5EF4-FFF2-40B4-BE49-F238E27FC236}">
                  <a16:creationId xmlns:a16="http://schemas.microsoft.com/office/drawing/2014/main" id="{FB6A63ED-C6C8-42FB-B99F-21360267DB2A}"/>
                </a:ext>
              </a:extLst>
            </p:cNvPr>
            <p:cNvSpPr>
              <a:spLocks/>
            </p:cNvSpPr>
            <p:nvPr/>
          </p:nvSpPr>
          <p:spPr bwMode="auto">
            <a:xfrm>
              <a:off x="5381" y="405"/>
              <a:ext cx="53" cy="15"/>
            </a:xfrm>
            <a:custGeom>
              <a:avLst/>
              <a:gdLst>
                <a:gd name="T0" fmla="*/ 0 w 266"/>
                <a:gd name="T1" fmla="*/ 0 h 76"/>
                <a:gd name="T2" fmla="*/ 0 w 266"/>
                <a:gd name="T3" fmla="*/ 0 h 76"/>
                <a:gd name="T4" fmla="*/ 0 w 266"/>
                <a:gd name="T5" fmla="*/ 0 h 76"/>
                <a:gd name="T6" fmla="*/ 0 w 266"/>
                <a:gd name="T7" fmla="*/ 0 h 76"/>
                <a:gd name="T8" fmla="*/ 0 w 266"/>
                <a:gd name="T9" fmla="*/ 0 h 76"/>
                <a:gd name="T10" fmla="*/ 0 w 266"/>
                <a:gd name="T11" fmla="*/ 0 h 76"/>
                <a:gd name="T12" fmla="*/ 0 w 266"/>
                <a:gd name="T13" fmla="*/ 0 h 76"/>
                <a:gd name="T14" fmla="*/ 0 w 266"/>
                <a:gd name="T15" fmla="*/ 0 h 76"/>
                <a:gd name="T16" fmla="*/ 0 w 266"/>
                <a:gd name="T17" fmla="*/ 0 h 76"/>
                <a:gd name="T18" fmla="*/ 0 w 266"/>
                <a:gd name="T19" fmla="*/ 0 h 76"/>
                <a:gd name="T20" fmla="*/ 0 w 266"/>
                <a:gd name="T21" fmla="*/ 0 h 76"/>
                <a:gd name="T22" fmla="*/ 0 w 266"/>
                <a:gd name="T23" fmla="*/ 0 h 76"/>
                <a:gd name="T24" fmla="*/ 0 w 266"/>
                <a:gd name="T25" fmla="*/ 0 h 76"/>
                <a:gd name="T26" fmla="*/ 0 w 266"/>
                <a:gd name="T27" fmla="*/ 0 h 76"/>
                <a:gd name="T28" fmla="*/ 0 w 266"/>
                <a:gd name="T29" fmla="*/ 0 h 76"/>
                <a:gd name="T30" fmla="*/ 0 w 266"/>
                <a:gd name="T31" fmla="*/ 0 h 76"/>
                <a:gd name="T32" fmla="*/ 0 w 266"/>
                <a:gd name="T33" fmla="*/ 0 h 76"/>
                <a:gd name="T34" fmla="*/ 0 w 266"/>
                <a:gd name="T35" fmla="*/ 0 h 76"/>
                <a:gd name="T36" fmla="*/ 0 w 266"/>
                <a:gd name="T37" fmla="*/ 0 h 7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66"/>
                <a:gd name="T58" fmla="*/ 0 h 76"/>
                <a:gd name="T59" fmla="*/ 266 w 266"/>
                <a:gd name="T60" fmla="*/ 76 h 7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66" h="76">
                  <a:moveTo>
                    <a:pt x="0" y="48"/>
                  </a:moveTo>
                  <a:lnTo>
                    <a:pt x="147" y="76"/>
                  </a:lnTo>
                  <a:lnTo>
                    <a:pt x="266" y="3"/>
                  </a:lnTo>
                  <a:lnTo>
                    <a:pt x="263" y="3"/>
                  </a:lnTo>
                  <a:lnTo>
                    <a:pt x="255" y="2"/>
                  </a:lnTo>
                  <a:lnTo>
                    <a:pt x="244" y="2"/>
                  </a:lnTo>
                  <a:lnTo>
                    <a:pt x="229" y="0"/>
                  </a:lnTo>
                  <a:lnTo>
                    <a:pt x="210" y="0"/>
                  </a:lnTo>
                  <a:lnTo>
                    <a:pt x="189" y="0"/>
                  </a:lnTo>
                  <a:lnTo>
                    <a:pt x="167" y="0"/>
                  </a:lnTo>
                  <a:lnTo>
                    <a:pt x="144" y="2"/>
                  </a:lnTo>
                  <a:lnTo>
                    <a:pt x="120" y="3"/>
                  </a:lnTo>
                  <a:lnTo>
                    <a:pt x="96" y="5"/>
                  </a:lnTo>
                  <a:lnTo>
                    <a:pt x="74" y="10"/>
                  </a:lnTo>
                  <a:lnTo>
                    <a:pt x="53" y="14"/>
                  </a:lnTo>
                  <a:lnTo>
                    <a:pt x="35" y="20"/>
                  </a:lnTo>
                  <a:lnTo>
                    <a:pt x="20" y="28"/>
                  </a:lnTo>
                  <a:lnTo>
                    <a:pt x="8" y="36"/>
                  </a:lnTo>
                  <a:lnTo>
                    <a:pt x="0" y="48"/>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42" name="Freeform 100">
              <a:extLst>
                <a:ext uri="{FF2B5EF4-FFF2-40B4-BE49-F238E27FC236}">
                  <a16:creationId xmlns:a16="http://schemas.microsoft.com/office/drawing/2014/main" id="{DC4166D9-961D-4625-A03C-DDFAF38FCCDB}"/>
                </a:ext>
              </a:extLst>
            </p:cNvPr>
            <p:cNvSpPr>
              <a:spLocks/>
            </p:cNvSpPr>
            <p:nvPr/>
          </p:nvSpPr>
          <p:spPr bwMode="auto">
            <a:xfrm>
              <a:off x="5375" y="403"/>
              <a:ext cx="88" cy="34"/>
            </a:xfrm>
            <a:custGeom>
              <a:avLst/>
              <a:gdLst>
                <a:gd name="T0" fmla="*/ 0 w 443"/>
                <a:gd name="T1" fmla="*/ 0 h 170"/>
                <a:gd name="T2" fmla="*/ 0 w 443"/>
                <a:gd name="T3" fmla="*/ 0 h 170"/>
                <a:gd name="T4" fmla="*/ 0 w 443"/>
                <a:gd name="T5" fmla="*/ 0 h 170"/>
                <a:gd name="T6" fmla="*/ 0 w 443"/>
                <a:gd name="T7" fmla="*/ 0 h 170"/>
                <a:gd name="T8" fmla="*/ 0 w 443"/>
                <a:gd name="T9" fmla="*/ 0 h 170"/>
                <a:gd name="T10" fmla="*/ 0 w 443"/>
                <a:gd name="T11" fmla="*/ 0 h 170"/>
                <a:gd name="T12" fmla="*/ 0 w 443"/>
                <a:gd name="T13" fmla="*/ 0 h 170"/>
                <a:gd name="T14" fmla="*/ 0 w 443"/>
                <a:gd name="T15" fmla="*/ 0 h 170"/>
                <a:gd name="T16" fmla="*/ 0 w 443"/>
                <a:gd name="T17" fmla="*/ 0 h 170"/>
                <a:gd name="T18" fmla="*/ 0 w 443"/>
                <a:gd name="T19" fmla="*/ 0 h 170"/>
                <a:gd name="T20" fmla="*/ 0 w 443"/>
                <a:gd name="T21" fmla="*/ 0 h 170"/>
                <a:gd name="T22" fmla="*/ 0 w 443"/>
                <a:gd name="T23" fmla="*/ 0 h 170"/>
                <a:gd name="T24" fmla="*/ 0 w 443"/>
                <a:gd name="T25" fmla="*/ 0 h 170"/>
                <a:gd name="T26" fmla="*/ 0 w 443"/>
                <a:gd name="T27" fmla="*/ 0 h 170"/>
                <a:gd name="T28" fmla="*/ 0 w 443"/>
                <a:gd name="T29" fmla="*/ 0 h 170"/>
                <a:gd name="T30" fmla="*/ 0 w 443"/>
                <a:gd name="T31" fmla="*/ 0 h 170"/>
                <a:gd name="T32" fmla="*/ 0 w 443"/>
                <a:gd name="T33" fmla="*/ 0 h 170"/>
                <a:gd name="T34" fmla="*/ 0 w 443"/>
                <a:gd name="T35" fmla="*/ 0 h 170"/>
                <a:gd name="T36" fmla="*/ 0 w 443"/>
                <a:gd name="T37" fmla="*/ 0 h 170"/>
                <a:gd name="T38" fmla="*/ 0 w 443"/>
                <a:gd name="T39" fmla="*/ 0 h 170"/>
                <a:gd name="T40" fmla="*/ 0 w 443"/>
                <a:gd name="T41" fmla="*/ 0 h 170"/>
                <a:gd name="T42" fmla="*/ 0 w 443"/>
                <a:gd name="T43" fmla="*/ 0 h 170"/>
                <a:gd name="T44" fmla="*/ 0 w 443"/>
                <a:gd name="T45" fmla="*/ 0 h 170"/>
                <a:gd name="T46" fmla="*/ 0 w 443"/>
                <a:gd name="T47" fmla="*/ 0 h 170"/>
                <a:gd name="T48" fmla="*/ 0 w 443"/>
                <a:gd name="T49" fmla="*/ 0 h 170"/>
                <a:gd name="T50" fmla="*/ 0 w 443"/>
                <a:gd name="T51" fmla="*/ 0 h 170"/>
                <a:gd name="T52" fmla="*/ 0 w 443"/>
                <a:gd name="T53" fmla="*/ 0 h 170"/>
                <a:gd name="T54" fmla="*/ 0 w 443"/>
                <a:gd name="T55" fmla="*/ 0 h 170"/>
                <a:gd name="T56" fmla="*/ 0 w 443"/>
                <a:gd name="T57" fmla="*/ 0 h 170"/>
                <a:gd name="T58" fmla="*/ 0 w 443"/>
                <a:gd name="T59" fmla="*/ 0 h 170"/>
                <a:gd name="T60" fmla="*/ 0 w 443"/>
                <a:gd name="T61" fmla="*/ 0 h 170"/>
                <a:gd name="T62" fmla="*/ 0 w 443"/>
                <a:gd name="T63" fmla="*/ 0 h 170"/>
                <a:gd name="T64" fmla="*/ 0 w 443"/>
                <a:gd name="T65" fmla="*/ 0 h 170"/>
                <a:gd name="T66" fmla="*/ 0 w 443"/>
                <a:gd name="T67" fmla="*/ 0 h 170"/>
                <a:gd name="T68" fmla="*/ 0 w 443"/>
                <a:gd name="T69" fmla="*/ 0 h 170"/>
                <a:gd name="T70" fmla="*/ 0 w 443"/>
                <a:gd name="T71" fmla="*/ 0 h 170"/>
                <a:gd name="T72" fmla="*/ 0 w 443"/>
                <a:gd name="T73" fmla="*/ 0 h 170"/>
                <a:gd name="T74" fmla="*/ 0 w 443"/>
                <a:gd name="T75" fmla="*/ 0 h 170"/>
                <a:gd name="T76" fmla="*/ 0 w 443"/>
                <a:gd name="T77" fmla="*/ 0 h 170"/>
                <a:gd name="T78" fmla="*/ 0 w 443"/>
                <a:gd name="T79" fmla="*/ 0 h 170"/>
                <a:gd name="T80" fmla="*/ 0 w 443"/>
                <a:gd name="T81" fmla="*/ 0 h 170"/>
                <a:gd name="T82" fmla="*/ 0 w 443"/>
                <a:gd name="T83" fmla="*/ 0 h 170"/>
                <a:gd name="T84" fmla="*/ 0 w 443"/>
                <a:gd name="T85" fmla="*/ 0 h 170"/>
                <a:gd name="T86" fmla="*/ 0 w 443"/>
                <a:gd name="T87" fmla="*/ 0 h 170"/>
                <a:gd name="T88" fmla="*/ 0 w 443"/>
                <a:gd name="T89" fmla="*/ 0 h 170"/>
                <a:gd name="T90" fmla="*/ 0 w 443"/>
                <a:gd name="T91" fmla="*/ 0 h 170"/>
                <a:gd name="T92" fmla="*/ 0 w 443"/>
                <a:gd name="T93" fmla="*/ 0 h 170"/>
                <a:gd name="T94" fmla="*/ 0 w 443"/>
                <a:gd name="T95" fmla="*/ 0 h 170"/>
                <a:gd name="T96" fmla="*/ 0 w 443"/>
                <a:gd name="T97" fmla="*/ 0 h 170"/>
                <a:gd name="T98" fmla="*/ 0 w 443"/>
                <a:gd name="T99" fmla="*/ 0 h 170"/>
                <a:gd name="T100" fmla="*/ 0 w 443"/>
                <a:gd name="T101" fmla="*/ 0 h 170"/>
                <a:gd name="T102" fmla="*/ 0 w 443"/>
                <a:gd name="T103" fmla="*/ 0 h 170"/>
                <a:gd name="T104" fmla="*/ 0 w 443"/>
                <a:gd name="T105" fmla="*/ 0 h 170"/>
                <a:gd name="T106" fmla="*/ 0 w 443"/>
                <a:gd name="T107" fmla="*/ 0 h 170"/>
                <a:gd name="T108" fmla="*/ 0 w 443"/>
                <a:gd name="T109" fmla="*/ 0 h 170"/>
                <a:gd name="T110" fmla="*/ 0 w 443"/>
                <a:gd name="T111" fmla="*/ 0 h 170"/>
                <a:gd name="T112" fmla="*/ 0 w 443"/>
                <a:gd name="T113" fmla="*/ 0 h 17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43"/>
                <a:gd name="T172" fmla="*/ 0 h 170"/>
                <a:gd name="T173" fmla="*/ 443 w 443"/>
                <a:gd name="T174" fmla="*/ 170 h 17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43" h="170">
                  <a:moveTo>
                    <a:pt x="0" y="160"/>
                  </a:moveTo>
                  <a:lnTo>
                    <a:pt x="1" y="160"/>
                  </a:lnTo>
                  <a:lnTo>
                    <a:pt x="4" y="162"/>
                  </a:lnTo>
                  <a:lnTo>
                    <a:pt x="10" y="163"/>
                  </a:lnTo>
                  <a:lnTo>
                    <a:pt x="18" y="165"/>
                  </a:lnTo>
                  <a:lnTo>
                    <a:pt x="27" y="168"/>
                  </a:lnTo>
                  <a:lnTo>
                    <a:pt x="39" y="169"/>
                  </a:lnTo>
                  <a:lnTo>
                    <a:pt x="52" y="170"/>
                  </a:lnTo>
                  <a:lnTo>
                    <a:pt x="66" y="169"/>
                  </a:lnTo>
                  <a:lnTo>
                    <a:pt x="81" y="168"/>
                  </a:lnTo>
                  <a:lnTo>
                    <a:pt x="97" y="164"/>
                  </a:lnTo>
                  <a:lnTo>
                    <a:pt x="113" y="158"/>
                  </a:lnTo>
                  <a:lnTo>
                    <a:pt x="131" y="150"/>
                  </a:lnTo>
                  <a:lnTo>
                    <a:pt x="149" y="139"/>
                  </a:lnTo>
                  <a:lnTo>
                    <a:pt x="168" y="125"/>
                  </a:lnTo>
                  <a:lnTo>
                    <a:pt x="187" y="107"/>
                  </a:lnTo>
                  <a:lnTo>
                    <a:pt x="205" y="85"/>
                  </a:lnTo>
                  <a:lnTo>
                    <a:pt x="207" y="84"/>
                  </a:lnTo>
                  <a:lnTo>
                    <a:pt x="212" y="78"/>
                  </a:lnTo>
                  <a:lnTo>
                    <a:pt x="221" y="71"/>
                  </a:lnTo>
                  <a:lnTo>
                    <a:pt x="233" y="63"/>
                  </a:lnTo>
                  <a:lnTo>
                    <a:pt x="247" y="54"/>
                  </a:lnTo>
                  <a:lnTo>
                    <a:pt x="263" y="43"/>
                  </a:lnTo>
                  <a:lnTo>
                    <a:pt x="281" y="34"/>
                  </a:lnTo>
                  <a:lnTo>
                    <a:pt x="299" y="26"/>
                  </a:lnTo>
                  <a:lnTo>
                    <a:pt x="319" y="20"/>
                  </a:lnTo>
                  <a:lnTo>
                    <a:pt x="339" y="15"/>
                  </a:lnTo>
                  <a:lnTo>
                    <a:pt x="358" y="15"/>
                  </a:lnTo>
                  <a:lnTo>
                    <a:pt x="378" y="19"/>
                  </a:lnTo>
                  <a:lnTo>
                    <a:pt x="397" y="26"/>
                  </a:lnTo>
                  <a:lnTo>
                    <a:pt x="414" y="40"/>
                  </a:lnTo>
                  <a:lnTo>
                    <a:pt x="429" y="60"/>
                  </a:lnTo>
                  <a:lnTo>
                    <a:pt x="443" y="85"/>
                  </a:lnTo>
                  <a:lnTo>
                    <a:pt x="443" y="83"/>
                  </a:lnTo>
                  <a:lnTo>
                    <a:pt x="441" y="77"/>
                  </a:lnTo>
                  <a:lnTo>
                    <a:pt x="437" y="69"/>
                  </a:lnTo>
                  <a:lnTo>
                    <a:pt x="433" y="58"/>
                  </a:lnTo>
                  <a:lnTo>
                    <a:pt x="427" y="47"/>
                  </a:lnTo>
                  <a:lnTo>
                    <a:pt x="418" y="35"/>
                  </a:lnTo>
                  <a:lnTo>
                    <a:pt x="407" y="23"/>
                  </a:lnTo>
                  <a:lnTo>
                    <a:pt x="394" y="14"/>
                  </a:lnTo>
                  <a:lnTo>
                    <a:pt x="378" y="6"/>
                  </a:lnTo>
                  <a:lnTo>
                    <a:pt x="360" y="1"/>
                  </a:lnTo>
                  <a:lnTo>
                    <a:pt x="339" y="0"/>
                  </a:lnTo>
                  <a:lnTo>
                    <a:pt x="313" y="5"/>
                  </a:lnTo>
                  <a:lnTo>
                    <a:pt x="285" y="14"/>
                  </a:lnTo>
                  <a:lnTo>
                    <a:pt x="254" y="30"/>
                  </a:lnTo>
                  <a:lnTo>
                    <a:pt x="218" y="53"/>
                  </a:lnTo>
                  <a:lnTo>
                    <a:pt x="178" y="84"/>
                  </a:lnTo>
                  <a:lnTo>
                    <a:pt x="174" y="89"/>
                  </a:lnTo>
                  <a:lnTo>
                    <a:pt x="161" y="100"/>
                  </a:lnTo>
                  <a:lnTo>
                    <a:pt x="142" y="117"/>
                  </a:lnTo>
                  <a:lnTo>
                    <a:pt x="118" y="135"/>
                  </a:lnTo>
                  <a:lnTo>
                    <a:pt x="90" y="151"/>
                  </a:lnTo>
                  <a:lnTo>
                    <a:pt x="60" y="162"/>
                  </a:lnTo>
                  <a:lnTo>
                    <a:pt x="30" y="167"/>
                  </a:lnTo>
                  <a:lnTo>
                    <a:pt x="0"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43" name="Freeform 101">
              <a:extLst>
                <a:ext uri="{FF2B5EF4-FFF2-40B4-BE49-F238E27FC236}">
                  <a16:creationId xmlns:a16="http://schemas.microsoft.com/office/drawing/2014/main" id="{D6190CA1-2DEA-4B28-A838-77CC5B93E8F7}"/>
                </a:ext>
              </a:extLst>
            </p:cNvPr>
            <p:cNvSpPr>
              <a:spLocks/>
            </p:cNvSpPr>
            <p:nvPr/>
          </p:nvSpPr>
          <p:spPr bwMode="auto">
            <a:xfrm>
              <a:off x="5412" y="400"/>
              <a:ext cx="34" cy="2"/>
            </a:xfrm>
            <a:custGeom>
              <a:avLst/>
              <a:gdLst>
                <a:gd name="T0" fmla="*/ 0 w 167"/>
                <a:gd name="T1" fmla="*/ 0 h 13"/>
                <a:gd name="T2" fmla="*/ 0 w 167"/>
                <a:gd name="T3" fmla="*/ 0 h 13"/>
                <a:gd name="T4" fmla="*/ 0 w 167"/>
                <a:gd name="T5" fmla="*/ 0 h 13"/>
                <a:gd name="T6" fmla="*/ 0 w 167"/>
                <a:gd name="T7" fmla="*/ 0 h 13"/>
                <a:gd name="T8" fmla="*/ 0 w 167"/>
                <a:gd name="T9" fmla="*/ 0 h 13"/>
                <a:gd name="T10" fmla="*/ 0 w 167"/>
                <a:gd name="T11" fmla="*/ 0 h 13"/>
                <a:gd name="T12" fmla="*/ 0 w 167"/>
                <a:gd name="T13" fmla="*/ 0 h 13"/>
                <a:gd name="T14" fmla="*/ 0 w 167"/>
                <a:gd name="T15" fmla="*/ 0 h 13"/>
                <a:gd name="T16" fmla="*/ 0 w 167"/>
                <a:gd name="T17" fmla="*/ 0 h 13"/>
                <a:gd name="T18" fmla="*/ 0 w 167"/>
                <a:gd name="T19" fmla="*/ 0 h 13"/>
                <a:gd name="T20" fmla="*/ 0 w 167"/>
                <a:gd name="T21" fmla="*/ 0 h 13"/>
                <a:gd name="T22" fmla="*/ 0 w 167"/>
                <a:gd name="T23" fmla="*/ 0 h 13"/>
                <a:gd name="T24" fmla="*/ 0 w 167"/>
                <a:gd name="T25" fmla="*/ 0 h 13"/>
                <a:gd name="T26" fmla="*/ 0 w 167"/>
                <a:gd name="T27" fmla="*/ 0 h 13"/>
                <a:gd name="T28" fmla="*/ 0 w 167"/>
                <a:gd name="T29" fmla="*/ 0 h 13"/>
                <a:gd name="T30" fmla="*/ 0 w 167"/>
                <a:gd name="T31" fmla="*/ 0 h 13"/>
                <a:gd name="T32" fmla="*/ 0 w 167"/>
                <a:gd name="T33" fmla="*/ 0 h 1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7"/>
                <a:gd name="T52" fmla="*/ 0 h 13"/>
                <a:gd name="T53" fmla="*/ 167 w 167"/>
                <a:gd name="T54" fmla="*/ 13 h 1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7" h="13">
                  <a:moveTo>
                    <a:pt x="167" y="13"/>
                  </a:moveTo>
                  <a:lnTo>
                    <a:pt x="162" y="12"/>
                  </a:lnTo>
                  <a:lnTo>
                    <a:pt x="147" y="9"/>
                  </a:lnTo>
                  <a:lnTo>
                    <a:pt x="128" y="7"/>
                  </a:lnTo>
                  <a:lnTo>
                    <a:pt x="102" y="5"/>
                  </a:lnTo>
                  <a:lnTo>
                    <a:pt x="74" y="2"/>
                  </a:lnTo>
                  <a:lnTo>
                    <a:pt x="46" y="0"/>
                  </a:lnTo>
                  <a:lnTo>
                    <a:pt x="21" y="1"/>
                  </a:lnTo>
                  <a:lnTo>
                    <a:pt x="0" y="3"/>
                  </a:lnTo>
                  <a:lnTo>
                    <a:pt x="7" y="3"/>
                  </a:lnTo>
                  <a:lnTo>
                    <a:pt x="25" y="5"/>
                  </a:lnTo>
                  <a:lnTo>
                    <a:pt x="51" y="7"/>
                  </a:lnTo>
                  <a:lnTo>
                    <a:pt x="80" y="8"/>
                  </a:lnTo>
                  <a:lnTo>
                    <a:pt x="110" y="10"/>
                  </a:lnTo>
                  <a:lnTo>
                    <a:pt x="138" y="12"/>
                  </a:lnTo>
                  <a:lnTo>
                    <a:pt x="158" y="13"/>
                  </a:lnTo>
                  <a:lnTo>
                    <a:pt x="167"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44" name="Freeform 102">
              <a:extLst>
                <a:ext uri="{FF2B5EF4-FFF2-40B4-BE49-F238E27FC236}">
                  <a16:creationId xmlns:a16="http://schemas.microsoft.com/office/drawing/2014/main" id="{30B8B3C7-E9E8-48C8-938E-CD962D34C985}"/>
                </a:ext>
              </a:extLst>
            </p:cNvPr>
            <p:cNvSpPr>
              <a:spLocks/>
            </p:cNvSpPr>
            <p:nvPr/>
          </p:nvSpPr>
          <p:spPr bwMode="auto">
            <a:xfrm>
              <a:off x="5375" y="400"/>
              <a:ext cx="32" cy="34"/>
            </a:xfrm>
            <a:custGeom>
              <a:avLst/>
              <a:gdLst>
                <a:gd name="T0" fmla="*/ 0 w 160"/>
                <a:gd name="T1" fmla="*/ 0 h 172"/>
                <a:gd name="T2" fmla="*/ 0 w 160"/>
                <a:gd name="T3" fmla="*/ 0 h 172"/>
                <a:gd name="T4" fmla="*/ 0 w 160"/>
                <a:gd name="T5" fmla="*/ 0 h 172"/>
                <a:gd name="T6" fmla="*/ 0 w 160"/>
                <a:gd name="T7" fmla="*/ 0 h 172"/>
                <a:gd name="T8" fmla="*/ 0 w 160"/>
                <a:gd name="T9" fmla="*/ 0 h 172"/>
                <a:gd name="T10" fmla="*/ 0 w 160"/>
                <a:gd name="T11" fmla="*/ 0 h 172"/>
                <a:gd name="T12" fmla="*/ 0 w 160"/>
                <a:gd name="T13" fmla="*/ 0 h 172"/>
                <a:gd name="T14" fmla="*/ 0 w 160"/>
                <a:gd name="T15" fmla="*/ 0 h 172"/>
                <a:gd name="T16" fmla="*/ 0 w 160"/>
                <a:gd name="T17" fmla="*/ 0 h 172"/>
                <a:gd name="T18" fmla="*/ 0 w 160"/>
                <a:gd name="T19" fmla="*/ 0 h 172"/>
                <a:gd name="T20" fmla="*/ 0 w 160"/>
                <a:gd name="T21" fmla="*/ 0 h 172"/>
                <a:gd name="T22" fmla="*/ 0 w 160"/>
                <a:gd name="T23" fmla="*/ 0 h 172"/>
                <a:gd name="T24" fmla="*/ 0 w 160"/>
                <a:gd name="T25" fmla="*/ 0 h 172"/>
                <a:gd name="T26" fmla="*/ 0 w 160"/>
                <a:gd name="T27" fmla="*/ 0 h 172"/>
                <a:gd name="T28" fmla="*/ 0 w 160"/>
                <a:gd name="T29" fmla="*/ 0 h 172"/>
                <a:gd name="T30" fmla="*/ 0 w 160"/>
                <a:gd name="T31" fmla="*/ 0 h 172"/>
                <a:gd name="T32" fmla="*/ 0 w 160"/>
                <a:gd name="T33" fmla="*/ 0 h 1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0"/>
                <a:gd name="T52" fmla="*/ 0 h 172"/>
                <a:gd name="T53" fmla="*/ 160 w 160"/>
                <a:gd name="T54" fmla="*/ 172 h 17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0" h="172">
                  <a:moveTo>
                    <a:pt x="160" y="0"/>
                  </a:moveTo>
                  <a:lnTo>
                    <a:pt x="152" y="0"/>
                  </a:lnTo>
                  <a:lnTo>
                    <a:pt x="132" y="3"/>
                  </a:lnTo>
                  <a:lnTo>
                    <a:pt x="104" y="10"/>
                  </a:lnTo>
                  <a:lnTo>
                    <a:pt x="73" y="23"/>
                  </a:lnTo>
                  <a:lnTo>
                    <a:pt x="43" y="43"/>
                  </a:lnTo>
                  <a:lnTo>
                    <a:pt x="17" y="74"/>
                  </a:lnTo>
                  <a:lnTo>
                    <a:pt x="1" y="116"/>
                  </a:lnTo>
                  <a:lnTo>
                    <a:pt x="0" y="172"/>
                  </a:lnTo>
                  <a:lnTo>
                    <a:pt x="0" y="165"/>
                  </a:lnTo>
                  <a:lnTo>
                    <a:pt x="1" y="147"/>
                  </a:lnTo>
                  <a:lnTo>
                    <a:pt x="6" y="123"/>
                  </a:lnTo>
                  <a:lnTo>
                    <a:pt x="16" y="93"/>
                  </a:lnTo>
                  <a:lnTo>
                    <a:pt x="35" y="63"/>
                  </a:lnTo>
                  <a:lnTo>
                    <a:pt x="64" y="35"/>
                  </a:lnTo>
                  <a:lnTo>
                    <a:pt x="104" y="13"/>
                  </a:lnTo>
                  <a:lnTo>
                    <a:pt x="16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45" name="Freeform 103">
              <a:extLst>
                <a:ext uri="{FF2B5EF4-FFF2-40B4-BE49-F238E27FC236}">
                  <a16:creationId xmlns:a16="http://schemas.microsoft.com/office/drawing/2014/main" id="{5767DD14-B303-4EE5-A3C1-A909013DC54D}"/>
                </a:ext>
              </a:extLst>
            </p:cNvPr>
            <p:cNvSpPr>
              <a:spLocks/>
            </p:cNvSpPr>
            <p:nvPr/>
          </p:nvSpPr>
          <p:spPr bwMode="auto">
            <a:xfrm>
              <a:off x="5373" y="488"/>
              <a:ext cx="81" cy="32"/>
            </a:xfrm>
            <a:custGeom>
              <a:avLst/>
              <a:gdLst>
                <a:gd name="T0" fmla="*/ 0 w 403"/>
                <a:gd name="T1" fmla="*/ 0 h 162"/>
                <a:gd name="T2" fmla="*/ 0 w 403"/>
                <a:gd name="T3" fmla="*/ 0 h 162"/>
                <a:gd name="T4" fmla="*/ 0 w 403"/>
                <a:gd name="T5" fmla="*/ 0 h 162"/>
                <a:gd name="T6" fmla="*/ 0 w 403"/>
                <a:gd name="T7" fmla="*/ 0 h 162"/>
                <a:gd name="T8" fmla="*/ 0 w 403"/>
                <a:gd name="T9" fmla="*/ 0 h 162"/>
                <a:gd name="T10" fmla="*/ 0 w 403"/>
                <a:gd name="T11" fmla="*/ 0 h 162"/>
                <a:gd name="T12" fmla="*/ 0 w 403"/>
                <a:gd name="T13" fmla="*/ 0 h 162"/>
                <a:gd name="T14" fmla="*/ 0 w 403"/>
                <a:gd name="T15" fmla="*/ 0 h 162"/>
                <a:gd name="T16" fmla="*/ 0 w 403"/>
                <a:gd name="T17" fmla="*/ 0 h 162"/>
                <a:gd name="T18" fmla="*/ 0 w 403"/>
                <a:gd name="T19" fmla="*/ 0 h 162"/>
                <a:gd name="T20" fmla="*/ 0 w 403"/>
                <a:gd name="T21" fmla="*/ 0 h 162"/>
                <a:gd name="T22" fmla="*/ 0 w 403"/>
                <a:gd name="T23" fmla="*/ 0 h 162"/>
                <a:gd name="T24" fmla="*/ 0 w 403"/>
                <a:gd name="T25" fmla="*/ 0 h 162"/>
                <a:gd name="T26" fmla="*/ 0 w 403"/>
                <a:gd name="T27" fmla="*/ 0 h 162"/>
                <a:gd name="T28" fmla="*/ 0 w 403"/>
                <a:gd name="T29" fmla="*/ 0 h 162"/>
                <a:gd name="T30" fmla="*/ 0 w 403"/>
                <a:gd name="T31" fmla="*/ 0 h 162"/>
                <a:gd name="T32" fmla="*/ 0 w 403"/>
                <a:gd name="T33" fmla="*/ 0 h 162"/>
                <a:gd name="T34" fmla="*/ 0 w 403"/>
                <a:gd name="T35" fmla="*/ 0 h 162"/>
                <a:gd name="T36" fmla="*/ 0 w 403"/>
                <a:gd name="T37" fmla="*/ 0 h 162"/>
                <a:gd name="T38" fmla="*/ 0 w 403"/>
                <a:gd name="T39" fmla="*/ 0 h 162"/>
                <a:gd name="T40" fmla="*/ 0 w 403"/>
                <a:gd name="T41" fmla="*/ 0 h 162"/>
                <a:gd name="T42" fmla="*/ 0 w 403"/>
                <a:gd name="T43" fmla="*/ 0 h 162"/>
                <a:gd name="T44" fmla="*/ 0 w 403"/>
                <a:gd name="T45" fmla="*/ 0 h 162"/>
                <a:gd name="T46" fmla="*/ 0 w 403"/>
                <a:gd name="T47" fmla="*/ 0 h 162"/>
                <a:gd name="T48" fmla="*/ 0 w 403"/>
                <a:gd name="T49" fmla="*/ 0 h 162"/>
                <a:gd name="T50" fmla="*/ 0 w 403"/>
                <a:gd name="T51" fmla="*/ 0 h 162"/>
                <a:gd name="T52" fmla="*/ 0 w 403"/>
                <a:gd name="T53" fmla="*/ 0 h 162"/>
                <a:gd name="T54" fmla="*/ 0 w 403"/>
                <a:gd name="T55" fmla="*/ 0 h 162"/>
                <a:gd name="T56" fmla="*/ 0 w 403"/>
                <a:gd name="T57" fmla="*/ 0 h 162"/>
                <a:gd name="T58" fmla="*/ 0 w 403"/>
                <a:gd name="T59" fmla="*/ 0 h 162"/>
                <a:gd name="T60" fmla="*/ 0 w 403"/>
                <a:gd name="T61" fmla="*/ 0 h 162"/>
                <a:gd name="T62" fmla="*/ 0 w 403"/>
                <a:gd name="T63" fmla="*/ 0 h 162"/>
                <a:gd name="T64" fmla="*/ 0 w 403"/>
                <a:gd name="T65" fmla="*/ 0 h 162"/>
                <a:gd name="T66" fmla="*/ 0 w 403"/>
                <a:gd name="T67" fmla="*/ 0 h 162"/>
                <a:gd name="T68" fmla="*/ 0 w 403"/>
                <a:gd name="T69" fmla="*/ 0 h 162"/>
                <a:gd name="T70" fmla="*/ 0 w 403"/>
                <a:gd name="T71" fmla="*/ 0 h 162"/>
                <a:gd name="T72" fmla="*/ 0 w 403"/>
                <a:gd name="T73" fmla="*/ 0 h 162"/>
                <a:gd name="T74" fmla="*/ 0 w 403"/>
                <a:gd name="T75" fmla="*/ 0 h 162"/>
                <a:gd name="T76" fmla="*/ 0 w 403"/>
                <a:gd name="T77" fmla="*/ 0 h 162"/>
                <a:gd name="T78" fmla="*/ 0 w 403"/>
                <a:gd name="T79" fmla="*/ 0 h 162"/>
                <a:gd name="T80" fmla="*/ 0 w 403"/>
                <a:gd name="T81" fmla="*/ 0 h 162"/>
                <a:gd name="T82" fmla="*/ 0 w 403"/>
                <a:gd name="T83" fmla="*/ 0 h 162"/>
                <a:gd name="T84" fmla="*/ 0 w 403"/>
                <a:gd name="T85" fmla="*/ 0 h 162"/>
                <a:gd name="T86" fmla="*/ 0 w 403"/>
                <a:gd name="T87" fmla="*/ 0 h 162"/>
                <a:gd name="T88" fmla="*/ 0 w 403"/>
                <a:gd name="T89" fmla="*/ 0 h 162"/>
                <a:gd name="T90" fmla="*/ 0 w 403"/>
                <a:gd name="T91" fmla="*/ 0 h 162"/>
                <a:gd name="T92" fmla="*/ 0 w 403"/>
                <a:gd name="T93" fmla="*/ 0 h 162"/>
                <a:gd name="T94" fmla="*/ 0 w 403"/>
                <a:gd name="T95" fmla="*/ 0 h 162"/>
                <a:gd name="T96" fmla="*/ 0 w 403"/>
                <a:gd name="T97" fmla="*/ 0 h 16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03"/>
                <a:gd name="T148" fmla="*/ 0 h 162"/>
                <a:gd name="T149" fmla="*/ 403 w 403"/>
                <a:gd name="T150" fmla="*/ 162 h 16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03" h="162">
                  <a:moveTo>
                    <a:pt x="0" y="161"/>
                  </a:moveTo>
                  <a:lnTo>
                    <a:pt x="4" y="161"/>
                  </a:lnTo>
                  <a:lnTo>
                    <a:pt x="17" y="162"/>
                  </a:lnTo>
                  <a:lnTo>
                    <a:pt x="37" y="162"/>
                  </a:lnTo>
                  <a:lnTo>
                    <a:pt x="61" y="161"/>
                  </a:lnTo>
                  <a:lnTo>
                    <a:pt x="89" y="155"/>
                  </a:lnTo>
                  <a:lnTo>
                    <a:pt x="118" y="146"/>
                  </a:lnTo>
                  <a:lnTo>
                    <a:pt x="147" y="131"/>
                  </a:lnTo>
                  <a:lnTo>
                    <a:pt x="174" y="109"/>
                  </a:lnTo>
                  <a:lnTo>
                    <a:pt x="175" y="108"/>
                  </a:lnTo>
                  <a:lnTo>
                    <a:pt x="180" y="103"/>
                  </a:lnTo>
                  <a:lnTo>
                    <a:pt x="187" y="96"/>
                  </a:lnTo>
                  <a:lnTo>
                    <a:pt x="195" y="87"/>
                  </a:lnTo>
                  <a:lnTo>
                    <a:pt x="206" y="77"/>
                  </a:lnTo>
                  <a:lnTo>
                    <a:pt x="219" y="67"/>
                  </a:lnTo>
                  <a:lnTo>
                    <a:pt x="234" y="55"/>
                  </a:lnTo>
                  <a:lnTo>
                    <a:pt x="250" y="45"/>
                  </a:lnTo>
                  <a:lnTo>
                    <a:pt x="267" y="34"/>
                  </a:lnTo>
                  <a:lnTo>
                    <a:pt x="285" y="26"/>
                  </a:lnTo>
                  <a:lnTo>
                    <a:pt x="304" y="19"/>
                  </a:lnTo>
                  <a:lnTo>
                    <a:pt x="324" y="15"/>
                  </a:lnTo>
                  <a:lnTo>
                    <a:pt x="343" y="12"/>
                  </a:lnTo>
                  <a:lnTo>
                    <a:pt x="363" y="13"/>
                  </a:lnTo>
                  <a:lnTo>
                    <a:pt x="383" y="19"/>
                  </a:lnTo>
                  <a:lnTo>
                    <a:pt x="403" y="29"/>
                  </a:lnTo>
                  <a:lnTo>
                    <a:pt x="400" y="29"/>
                  </a:lnTo>
                  <a:lnTo>
                    <a:pt x="396" y="26"/>
                  </a:lnTo>
                  <a:lnTo>
                    <a:pt x="387" y="25"/>
                  </a:lnTo>
                  <a:lnTo>
                    <a:pt x="376" y="22"/>
                  </a:lnTo>
                  <a:lnTo>
                    <a:pt x="363" y="19"/>
                  </a:lnTo>
                  <a:lnTo>
                    <a:pt x="347" y="16"/>
                  </a:lnTo>
                  <a:lnTo>
                    <a:pt x="329" y="12"/>
                  </a:lnTo>
                  <a:lnTo>
                    <a:pt x="311" y="9"/>
                  </a:lnTo>
                  <a:lnTo>
                    <a:pt x="291" y="5"/>
                  </a:lnTo>
                  <a:lnTo>
                    <a:pt x="271" y="3"/>
                  </a:lnTo>
                  <a:lnTo>
                    <a:pt x="250" y="1"/>
                  </a:lnTo>
                  <a:lnTo>
                    <a:pt x="231" y="0"/>
                  </a:lnTo>
                  <a:lnTo>
                    <a:pt x="210" y="0"/>
                  </a:lnTo>
                  <a:lnTo>
                    <a:pt x="190" y="0"/>
                  </a:lnTo>
                  <a:lnTo>
                    <a:pt x="173" y="2"/>
                  </a:lnTo>
                  <a:lnTo>
                    <a:pt x="155" y="5"/>
                  </a:lnTo>
                  <a:lnTo>
                    <a:pt x="148" y="5"/>
                  </a:lnTo>
                  <a:lnTo>
                    <a:pt x="131" y="9"/>
                  </a:lnTo>
                  <a:lnTo>
                    <a:pt x="105" y="15"/>
                  </a:lnTo>
                  <a:lnTo>
                    <a:pt x="76" y="26"/>
                  </a:lnTo>
                  <a:lnTo>
                    <a:pt x="48" y="45"/>
                  </a:lnTo>
                  <a:lnTo>
                    <a:pt x="23" y="73"/>
                  </a:lnTo>
                  <a:lnTo>
                    <a:pt x="5" y="111"/>
                  </a:lnTo>
                  <a:lnTo>
                    <a:pt x="0" y="161"/>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46" name="Freeform 104">
              <a:extLst>
                <a:ext uri="{FF2B5EF4-FFF2-40B4-BE49-F238E27FC236}">
                  <a16:creationId xmlns:a16="http://schemas.microsoft.com/office/drawing/2014/main" id="{43B7C7BE-6291-4C59-AB68-39084B76EA63}"/>
                </a:ext>
              </a:extLst>
            </p:cNvPr>
            <p:cNvSpPr>
              <a:spLocks/>
            </p:cNvSpPr>
            <p:nvPr/>
          </p:nvSpPr>
          <p:spPr bwMode="auto">
            <a:xfrm>
              <a:off x="5379" y="491"/>
              <a:ext cx="53" cy="15"/>
            </a:xfrm>
            <a:custGeom>
              <a:avLst/>
              <a:gdLst>
                <a:gd name="T0" fmla="*/ 0 w 266"/>
                <a:gd name="T1" fmla="*/ 0 h 74"/>
                <a:gd name="T2" fmla="*/ 0 w 266"/>
                <a:gd name="T3" fmla="*/ 0 h 74"/>
                <a:gd name="T4" fmla="*/ 0 w 266"/>
                <a:gd name="T5" fmla="*/ 0 h 74"/>
                <a:gd name="T6" fmla="*/ 0 w 266"/>
                <a:gd name="T7" fmla="*/ 0 h 74"/>
                <a:gd name="T8" fmla="*/ 0 w 266"/>
                <a:gd name="T9" fmla="*/ 0 h 74"/>
                <a:gd name="T10" fmla="*/ 0 w 266"/>
                <a:gd name="T11" fmla="*/ 0 h 74"/>
                <a:gd name="T12" fmla="*/ 0 w 266"/>
                <a:gd name="T13" fmla="*/ 0 h 74"/>
                <a:gd name="T14" fmla="*/ 0 w 266"/>
                <a:gd name="T15" fmla="*/ 0 h 74"/>
                <a:gd name="T16" fmla="*/ 0 w 266"/>
                <a:gd name="T17" fmla="*/ 0 h 74"/>
                <a:gd name="T18" fmla="*/ 0 w 266"/>
                <a:gd name="T19" fmla="*/ 0 h 74"/>
                <a:gd name="T20" fmla="*/ 0 w 266"/>
                <a:gd name="T21" fmla="*/ 0 h 74"/>
                <a:gd name="T22" fmla="*/ 0 w 266"/>
                <a:gd name="T23" fmla="*/ 0 h 74"/>
                <a:gd name="T24" fmla="*/ 0 w 266"/>
                <a:gd name="T25" fmla="*/ 0 h 74"/>
                <a:gd name="T26" fmla="*/ 0 w 266"/>
                <a:gd name="T27" fmla="*/ 0 h 74"/>
                <a:gd name="T28" fmla="*/ 0 w 266"/>
                <a:gd name="T29" fmla="*/ 0 h 74"/>
                <a:gd name="T30" fmla="*/ 0 w 266"/>
                <a:gd name="T31" fmla="*/ 0 h 74"/>
                <a:gd name="T32" fmla="*/ 0 w 266"/>
                <a:gd name="T33" fmla="*/ 0 h 74"/>
                <a:gd name="T34" fmla="*/ 0 w 266"/>
                <a:gd name="T35" fmla="*/ 0 h 74"/>
                <a:gd name="T36" fmla="*/ 0 w 266"/>
                <a:gd name="T37" fmla="*/ 0 h 7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66"/>
                <a:gd name="T58" fmla="*/ 0 h 74"/>
                <a:gd name="T59" fmla="*/ 266 w 266"/>
                <a:gd name="T60" fmla="*/ 74 h 7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66" h="74">
                  <a:moveTo>
                    <a:pt x="0" y="45"/>
                  </a:moveTo>
                  <a:lnTo>
                    <a:pt x="147" y="74"/>
                  </a:lnTo>
                  <a:lnTo>
                    <a:pt x="266" y="2"/>
                  </a:lnTo>
                  <a:lnTo>
                    <a:pt x="263" y="2"/>
                  </a:lnTo>
                  <a:lnTo>
                    <a:pt x="255" y="1"/>
                  </a:lnTo>
                  <a:lnTo>
                    <a:pt x="244" y="1"/>
                  </a:lnTo>
                  <a:lnTo>
                    <a:pt x="227" y="0"/>
                  </a:lnTo>
                  <a:lnTo>
                    <a:pt x="210" y="0"/>
                  </a:lnTo>
                  <a:lnTo>
                    <a:pt x="189" y="0"/>
                  </a:lnTo>
                  <a:lnTo>
                    <a:pt x="166" y="0"/>
                  </a:lnTo>
                  <a:lnTo>
                    <a:pt x="143" y="1"/>
                  </a:lnTo>
                  <a:lnTo>
                    <a:pt x="119" y="2"/>
                  </a:lnTo>
                  <a:lnTo>
                    <a:pt x="96" y="5"/>
                  </a:lnTo>
                  <a:lnTo>
                    <a:pt x="73" y="8"/>
                  </a:lnTo>
                  <a:lnTo>
                    <a:pt x="52" y="13"/>
                  </a:lnTo>
                  <a:lnTo>
                    <a:pt x="35" y="19"/>
                  </a:lnTo>
                  <a:lnTo>
                    <a:pt x="18" y="26"/>
                  </a:lnTo>
                  <a:lnTo>
                    <a:pt x="7" y="35"/>
                  </a:lnTo>
                  <a:lnTo>
                    <a:pt x="0" y="45"/>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47" name="Freeform 105">
              <a:extLst>
                <a:ext uri="{FF2B5EF4-FFF2-40B4-BE49-F238E27FC236}">
                  <a16:creationId xmlns:a16="http://schemas.microsoft.com/office/drawing/2014/main" id="{CBE259BA-F9D9-4DB1-ACD4-DC3F50C9597F}"/>
                </a:ext>
              </a:extLst>
            </p:cNvPr>
            <p:cNvSpPr>
              <a:spLocks/>
            </p:cNvSpPr>
            <p:nvPr/>
          </p:nvSpPr>
          <p:spPr bwMode="auto">
            <a:xfrm>
              <a:off x="5373" y="489"/>
              <a:ext cx="89" cy="34"/>
            </a:xfrm>
            <a:custGeom>
              <a:avLst/>
              <a:gdLst>
                <a:gd name="T0" fmla="*/ 0 w 445"/>
                <a:gd name="T1" fmla="*/ 0 h 168"/>
                <a:gd name="T2" fmla="*/ 0 w 445"/>
                <a:gd name="T3" fmla="*/ 0 h 168"/>
                <a:gd name="T4" fmla="*/ 0 w 445"/>
                <a:gd name="T5" fmla="*/ 0 h 168"/>
                <a:gd name="T6" fmla="*/ 0 w 445"/>
                <a:gd name="T7" fmla="*/ 0 h 168"/>
                <a:gd name="T8" fmla="*/ 0 w 445"/>
                <a:gd name="T9" fmla="*/ 0 h 168"/>
                <a:gd name="T10" fmla="*/ 0 w 445"/>
                <a:gd name="T11" fmla="*/ 0 h 168"/>
                <a:gd name="T12" fmla="*/ 0 w 445"/>
                <a:gd name="T13" fmla="*/ 0 h 168"/>
                <a:gd name="T14" fmla="*/ 0 w 445"/>
                <a:gd name="T15" fmla="*/ 0 h 168"/>
                <a:gd name="T16" fmla="*/ 0 w 445"/>
                <a:gd name="T17" fmla="*/ 0 h 168"/>
                <a:gd name="T18" fmla="*/ 0 w 445"/>
                <a:gd name="T19" fmla="*/ 0 h 168"/>
                <a:gd name="T20" fmla="*/ 0 w 445"/>
                <a:gd name="T21" fmla="*/ 0 h 168"/>
                <a:gd name="T22" fmla="*/ 0 w 445"/>
                <a:gd name="T23" fmla="*/ 0 h 168"/>
                <a:gd name="T24" fmla="*/ 0 w 445"/>
                <a:gd name="T25" fmla="*/ 0 h 168"/>
                <a:gd name="T26" fmla="*/ 0 w 445"/>
                <a:gd name="T27" fmla="*/ 0 h 168"/>
                <a:gd name="T28" fmla="*/ 0 w 445"/>
                <a:gd name="T29" fmla="*/ 0 h 168"/>
                <a:gd name="T30" fmla="*/ 0 w 445"/>
                <a:gd name="T31" fmla="*/ 0 h 168"/>
                <a:gd name="T32" fmla="*/ 0 w 445"/>
                <a:gd name="T33" fmla="*/ 0 h 168"/>
                <a:gd name="T34" fmla="*/ 0 w 445"/>
                <a:gd name="T35" fmla="*/ 0 h 168"/>
                <a:gd name="T36" fmla="*/ 0 w 445"/>
                <a:gd name="T37" fmla="*/ 0 h 168"/>
                <a:gd name="T38" fmla="*/ 0 w 445"/>
                <a:gd name="T39" fmla="*/ 0 h 168"/>
                <a:gd name="T40" fmla="*/ 0 w 445"/>
                <a:gd name="T41" fmla="*/ 0 h 168"/>
                <a:gd name="T42" fmla="*/ 0 w 445"/>
                <a:gd name="T43" fmla="*/ 0 h 168"/>
                <a:gd name="T44" fmla="*/ 0 w 445"/>
                <a:gd name="T45" fmla="*/ 0 h 168"/>
                <a:gd name="T46" fmla="*/ 0 w 445"/>
                <a:gd name="T47" fmla="*/ 0 h 168"/>
                <a:gd name="T48" fmla="*/ 0 w 445"/>
                <a:gd name="T49" fmla="*/ 0 h 168"/>
                <a:gd name="T50" fmla="*/ 0 w 445"/>
                <a:gd name="T51" fmla="*/ 0 h 168"/>
                <a:gd name="T52" fmla="*/ 0 w 445"/>
                <a:gd name="T53" fmla="*/ 0 h 168"/>
                <a:gd name="T54" fmla="*/ 0 w 445"/>
                <a:gd name="T55" fmla="*/ 0 h 168"/>
                <a:gd name="T56" fmla="*/ 0 w 445"/>
                <a:gd name="T57" fmla="*/ 0 h 168"/>
                <a:gd name="T58" fmla="*/ 0 w 445"/>
                <a:gd name="T59" fmla="*/ 0 h 168"/>
                <a:gd name="T60" fmla="*/ 0 w 445"/>
                <a:gd name="T61" fmla="*/ 0 h 168"/>
                <a:gd name="T62" fmla="*/ 0 w 445"/>
                <a:gd name="T63" fmla="*/ 0 h 168"/>
                <a:gd name="T64" fmla="*/ 0 w 445"/>
                <a:gd name="T65" fmla="*/ 0 h 168"/>
                <a:gd name="T66" fmla="*/ 0 w 445"/>
                <a:gd name="T67" fmla="*/ 0 h 168"/>
                <a:gd name="T68" fmla="*/ 0 w 445"/>
                <a:gd name="T69" fmla="*/ 0 h 168"/>
                <a:gd name="T70" fmla="*/ 0 w 445"/>
                <a:gd name="T71" fmla="*/ 0 h 168"/>
                <a:gd name="T72" fmla="*/ 0 w 445"/>
                <a:gd name="T73" fmla="*/ 0 h 168"/>
                <a:gd name="T74" fmla="*/ 0 w 445"/>
                <a:gd name="T75" fmla="*/ 0 h 168"/>
                <a:gd name="T76" fmla="*/ 0 w 445"/>
                <a:gd name="T77" fmla="*/ 0 h 168"/>
                <a:gd name="T78" fmla="*/ 0 w 445"/>
                <a:gd name="T79" fmla="*/ 0 h 168"/>
                <a:gd name="T80" fmla="*/ 0 w 445"/>
                <a:gd name="T81" fmla="*/ 0 h 168"/>
                <a:gd name="T82" fmla="*/ 0 w 445"/>
                <a:gd name="T83" fmla="*/ 0 h 168"/>
                <a:gd name="T84" fmla="*/ 0 w 445"/>
                <a:gd name="T85" fmla="*/ 0 h 168"/>
                <a:gd name="T86" fmla="*/ 0 w 445"/>
                <a:gd name="T87" fmla="*/ 0 h 168"/>
                <a:gd name="T88" fmla="*/ 0 w 445"/>
                <a:gd name="T89" fmla="*/ 0 h 168"/>
                <a:gd name="T90" fmla="*/ 0 w 445"/>
                <a:gd name="T91" fmla="*/ 0 h 168"/>
                <a:gd name="T92" fmla="*/ 0 w 445"/>
                <a:gd name="T93" fmla="*/ 0 h 168"/>
                <a:gd name="T94" fmla="*/ 0 w 445"/>
                <a:gd name="T95" fmla="*/ 0 h 168"/>
                <a:gd name="T96" fmla="*/ 0 w 445"/>
                <a:gd name="T97" fmla="*/ 0 h 168"/>
                <a:gd name="T98" fmla="*/ 0 w 445"/>
                <a:gd name="T99" fmla="*/ 0 h 168"/>
                <a:gd name="T100" fmla="*/ 0 w 445"/>
                <a:gd name="T101" fmla="*/ 0 h 168"/>
                <a:gd name="T102" fmla="*/ 0 w 445"/>
                <a:gd name="T103" fmla="*/ 0 h 168"/>
                <a:gd name="T104" fmla="*/ 0 w 445"/>
                <a:gd name="T105" fmla="*/ 0 h 168"/>
                <a:gd name="T106" fmla="*/ 0 w 445"/>
                <a:gd name="T107" fmla="*/ 0 h 168"/>
                <a:gd name="T108" fmla="*/ 0 w 445"/>
                <a:gd name="T109" fmla="*/ 0 h 168"/>
                <a:gd name="T110" fmla="*/ 0 w 445"/>
                <a:gd name="T111" fmla="*/ 0 h 168"/>
                <a:gd name="T112" fmla="*/ 0 w 445"/>
                <a:gd name="T113" fmla="*/ 0 h 16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45"/>
                <a:gd name="T172" fmla="*/ 0 h 168"/>
                <a:gd name="T173" fmla="*/ 445 w 445"/>
                <a:gd name="T174" fmla="*/ 168 h 16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45" h="168">
                  <a:moveTo>
                    <a:pt x="0" y="159"/>
                  </a:moveTo>
                  <a:lnTo>
                    <a:pt x="1" y="159"/>
                  </a:lnTo>
                  <a:lnTo>
                    <a:pt x="5" y="161"/>
                  </a:lnTo>
                  <a:lnTo>
                    <a:pt x="11" y="163"/>
                  </a:lnTo>
                  <a:lnTo>
                    <a:pt x="19" y="165"/>
                  </a:lnTo>
                  <a:lnTo>
                    <a:pt x="28" y="166"/>
                  </a:lnTo>
                  <a:lnTo>
                    <a:pt x="40" y="167"/>
                  </a:lnTo>
                  <a:lnTo>
                    <a:pt x="53" y="168"/>
                  </a:lnTo>
                  <a:lnTo>
                    <a:pt x="66" y="167"/>
                  </a:lnTo>
                  <a:lnTo>
                    <a:pt x="82" y="165"/>
                  </a:lnTo>
                  <a:lnTo>
                    <a:pt x="98" y="161"/>
                  </a:lnTo>
                  <a:lnTo>
                    <a:pt x="115" y="156"/>
                  </a:lnTo>
                  <a:lnTo>
                    <a:pt x="133" y="147"/>
                  </a:lnTo>
                  <a:lnTo>
                    <a:pt x="151" y="136"/>
                  </a:lnTo>
                  <a:lnTo>
                    <a:pt x="170" y="122"/>
                  </a:lnTo>
                  <a:lnTo>
                    <a:pt x="188" y="104"/>
                  </a:lnTo>
                  <a:lnTo>
                    <a:pt x="207" y="83"/>
                  </a:lnTo>
                  <a:lnTo>
                    <a:pt x="209" y="82"/>
                  </a:lnTo>
                  <a:lnTo>
                    <a:pt x="214" y="78"/>
                  </a:lnTo>
                  <a:lnTo>
                    <a:pt x="223" y="71"/>
                  </a:lnTo>
                  <a:lnTo>
                    <a:pt x="235" y="61"/>
                  </a:lnTo>
                  <a:lnTo>
                    <a:pt x="249" y="52"/>
                  </a:lnTo>
                  <a:lnTo>
                    <a:pt x="265" y="43"/>
                  </a:lnTo>
                  <a:lnTo>
                    <a:pt x="282" y="33"/>
                  </a:lnTo>
                  <a:lnTo>
                    <a:pt x="301" y="25"/>
                  </a:lnTo>
                  <a:lnTo>
                    <a:pt x="321" y="18"/>
                  </a:lnTo>
                  <a:lnTo>
                    <a:pt x="340" y="15"/>
                  </a:lnTo>
                  <a:lnTo>
                    <a:pt x="360" y="15"/>
                  </a:lnTo>
                  <a:lnTo>
                    <a:pt x="380" y="17"/>
                  </a:lnTo>
                  <a:lnTo>
                    <a:pt x="399" y="25"/>
                  </a:lnTo>
                  <a:lnTo>
                    <a:pt x="416" y="39"/>
                  </a:lnTo>
                  <a:lnTo>
                    <a:pt x="431" y="58"/>
                  </a:lnTo>
                  <a:lnTo>
                    <a:pt x="445" y="83"/>
                  </a:lnTo>
                  <a:lnTo>
                    <a:pt x="445" y="81"/>
                  </a:lnTo>
                  <a:lnTo>
                    <a:pt x="443" y="75"/>
                  </a:lnTo>
                  <a:lnTo>
                    <a:pt x="439" y="67"/>
                  </a:lnTo>
                  <a:lnTo>
                    <a:pt x="435" y="57"/>
                  </a:lnTo>
                  <a:lnTo>
                    <a:pt x="429" y="45"/>
                  </a:lnTo>
                  <a:lnTo>
                    <a:pt x="419" y="33"/>
                  </a:lnTo>
                  <a:lnTo>
                    <a:pt x="409" y="22"/>
                  </a:lnTo>
                  <a:lnTo>
                    <a:pt x="396" y="12"/>
                  </a:lnTo>
                  <a:lnTo>
                    <a:pt x="380" y="4"/>
                  </a:lnTo>
                  <a:lnTo>
                    <a:pt x="361" y="0"/>
                  </a:lnTo>
                  <a:lnTo>
                    <a:pt x="340" y="0"/>
                  </a:lnTo>
                  <a:lnTo>
                    <a:pt x="315" y="3"/>
                  </a:lnTo>
                  <a:lnTo>
                    <a:pt x="287" y="12"/>
                  </a:lnTo>
                  <a:lnTo>
                    <a:pt x="256" y="29"/>
                  </a:lnTo>
                  <a:lnTo>
                    <a:pt x="220" y="52"/>
                  </a:lnTo>
                  <a:lnTo>
                    <a:pt x="180" y="83"/>
                  </a:lnTo>
                  <a:lnTo>
                    <a:pt x="176" y="88"/>
                  </a:lnTo>
                  <a:lnTo>
                    <a:pt x="163" y="100"/>
                  </a:lnTo>
                  <a:lnTo>
                    <a:pt x="144" y="116"/>
                  </a:lnTo>
                  <a:lnTo>
                    <a:pt x="120" y="133"/>
                  </a:lnTo>
                  <a:lnTo>
                    <a:pt x="91" y="149"/>
                  </a:lnTo>
                  <a:lnTo>
                    <a:pt x="61" y="160"/>
                  </a:lnTo>
                  <a:lnTo>
                    <a:pt x="30" y="165"/>
                  </a:lnTo>
                  <a:lnTo>
                    <a:pt x="0" y="1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48" name="Freeform 106">
              <a:extLst>
                <a:ext uri="{FF2B5EF4-FFF2-40B4-BE49-F238E27FC236}">
                  <a16:creationId xmlns:a16="http://schemas.microsoft.com/office/drawing/2014/main" id="{F2A6D028-3158-4425-9D74-0C9BABDCF313}"/>
                </a:ext>
              </a:extLst>
            </p:cNvPr>
            <p:cNvSpPr>
              <a:spLocks/>
            </p:cNvSpPr>
            <p:nvPr/>
          </p:nvSpPr>
          <p:spPr bwMode="auto">
            <a:xfrm>
              <a:off x="5411" y="486"/>
              <a:ext cx="33" cy="3"/>
            </a:xfrm>
            <a:custGeom>
              <a:avLst/>
              <a:gdLst>
                <a:gd name="T0" fmla="*/ 0 w 165"/>
                <a:gd name="T1" fmla="*/ 0 h 12"/>
                <a:gd name="T2" fmla="*/ 0 w 165"/>
                <a:gd name="T3" fmla="*/ 0 h 12"/>
                <a:gd name="T4" fmla="*/ 0 w 165"/>
                <a:gd name="T5" fmla="*/ 0 h 12"/>
                <a:gd name="T6" fmla="*/ 0 w 165"/>
                <a:gd name="T7" fmla="*/ 0 h 12"/>
                <a:gd name="T8" fmla="*/ 0 w 165"/>
                <a:gd name="T9" fmla="*/ 0 h 12"/>
                <a:gd name="T10" fmla="*/ 0 w 165"/>
                <a:gd name="T11" fmla="*/ 0 h 12"/>
                <a:gd name="T12" fmla="*/ 0 w 165"/>
                <a:gd name="T13" fmla="*/ 0 h 12"/>
                <a:gd name="T14" fmla="*/ 0 w 165"/>
                <a:gd name="T15" fmla="*/ 0 h 12"/>
                <a:gd name="T16" fmla="*/ 0 w 165"/>
                <a:gd name="T17" fmla="*/ 0 h 12"/>
                <a:gd name="T18" fmla="*/ 0 w 165"/>
                <a:gd name="T19" fmla="*/ 0 h 12"/>
                <a:gd name="T20" fmla="*/ 0 w 165"/>
                <a:gd name="T21" fmla="*/ 0 h 12"/>
                <a:gd name="T22" fmla="*/ 0 w 165"/>
                <a:gd name="T23" fmla="*/ 0 h 12"/>
                <a:gd name="T24" fmla="*/ 0 w 165"/>
                <a:gd name="T25" fmla="*/ 0 h 12"/>
                <a:gd name="T26" fmla="*/ 0 w 165"/>
                <a:gd name="T27" fmla="*/ 0 h 12"/>
                <a:gd name="T28" fmla="*/ 0 w 165"/>
                <a:gd name="T29" fmla="*/ 0 h 12"/>
                <a:gd name="T30" fmla="*/ 0 w 165"/>
                <a:gd name="T31" fmla="*/ 0 h 12"/>
                <a:gd name="T32" fmla="*/ 0 w 165"/>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5"/>
                <a:gd name="T52" fmla="*/ 0 h 12"/>
                <a:gd name="T53" fmla="*/ 165 w 165"/>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5" h="12">
                  <a:moveTo>
                    <a:pt x="165" y="12"/>
                  </a:moveTo>
                  <a:lnTo>
                    <a:pt x="160" y="11"/>
                  </a:lnTo>
                  <a:lnTo>
                    <a:pt x="146" y="9"/>
                  </a:lnTo>
                  <a:lnTo>
                    <a:pt x="125" y="7"/>
                  </a:lnTo>
                  <a:lnTo>
                    <a:pt x="101" y="4"/>
                  </a:lnTo>
                  <a:lnTo>
                    <a:pt x="73" y="2"/>
                  </a:lnTo>
                  <a:lnTo>
                    <a:pt x="46" y="0"/>
                  </a:lnTo>
                  <a:lnTo>
                    <a:pt x="21" y="1"/>
                  </a:lnTo>
                  <a:lnTo>
                    <a:pt x="0" y="3"/>
                  </a:lnTo>
                  <a:lnTo>
                    <a:pt x="7" y="3"/>
                  </a:lnTo>
                  <a:lnTo>
                    <a:pt x="24" y="4"/>
                  </a:lnTo>
                  <a:lnTo>
                    <a:pt x="51" y="7"/>
                  </a:lnTo>
                  <a:lnTo>
                    <a:pt x="80" y="8"/>
                  </a:lnTo>
                  <a:lnTo>
                    <a:pt x="110" y="10"/>
                  </a:lnTo>
                  <a:lnTo>
                    <a:pt x="137" y="11"/>
                  </a:lnTo>
                  <a:lnTo>
                    <a:pt x="155" y="12"/>
                  </a:lnTo>
                  <a:lnTo>
                    <a:pt x="165"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49" name="Freeform 107">
              <a:extLst>
                <a:ext uri="{FF2B5EF4-FFF2-40B4-BE49-F238E27FC236}">
                  <a16:creationId xmlns:a16="http://schemas.microsoft.com/office/drawing/2014/main" id="{56EBD26D-510C-43CE-9103-2CAC1A638221}"/>
                </a:ext>
              </a:extLst>
            </p:cNvPr>
            <p:cNvSpPr>
              <a:spLocks/>
            </p:cNvSpPr>
            <p:nvPr/>
          </p:nvSpPr>
          <p:spPr bwMode="auto">
            <a:xfrm>
              <a:off x="5373" y="486"/>
              <a:ext cx="32" cy="34"/>
            </a:xfrm>
            <a:custGeom>
              <a:avLst/>
              <a:gdLst>
                <a:gd name="T0" fmla="*/ 0 w 160"/>
                <a:gd name="T1" fmla="*/ 0 h 171"/>
                <a:gd name="T2" fmla="*/ 0 w 160"/>
                <a:gd name="T3" fmla="*/ 0 h 171"/>
                <a:gd name="T4" fmla="*/ 0 w 160"/>
                <a:gd name="T5" fmla="*/ 0 h 171"/>
                <a:gd name="T6" fmla="*/ 0 w 160"/>
                <a:gd name="T7" fmla="*/ 0 h 171"/>
                <a:gd name="T8" fmla="*/ 0 w 160"/>
                <a:gd name="T9" fmla="*/ 0 h 171"/>
                <a:gd name="T10" fmla="*/ 0 w 160"/>
                <a:gd name="T11" fmla="*/ 0 h 171"/>
                <a:gd name="T12" fmla="*/ 0 w 160"/>
                <a:gd name="T13" fmla="*/ 0 h 171"/>
                <a:gd name="T14" fmla="*/ 0 w 160"/>
                <a:gd name="T15" fmla="*/ 0 h 171"/>
                <a:gd name="T16" fmla="*/ 0 w 160"/>
                <a:gd name="T17" fmla="*/ 0 h 171"/>
                <a:gd name="T18" fmla="*/ 0 w 160"/>
                <a:gd name="T19" fmla="*/ 0 h 171"/>
                <a:gd name="T20" fmla="*/ 0 w 160"/>
                <a:gd name="T21" fmla="*/ 0 h 171"/>
                <a:gd name="T22" fmla="*/ 0 w 160"/>
                <a:gd name="T23" fmla="*/ 0 h 171"/>
                <a:gd name="T24" fmla="*/ 0 w 160"/>
                <a:gd name="T25" fmla="*/ 0 h 171"/>
                <a:gd name="T26" fmla="*/ 0 w 160"/>
                <a:gd name="T27" fmla="*/ 0 h 171"/>
                <a:gd name="T28" fmla="*/ 0 w 160"/>
                <a:gd name="T29" fmla="*/ 0 h 171"/>
                <a:gd name="T30" fmla="*/ 0 w 160"/>
                <a:gd name="T31" fmla="*/ 0 h 171"/>
                <a:gd name="T32" fmla="*/ 0 w 160"/>
                <a:gd name="T33" fmla="*/ 0 h 17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0"/>
                <a:gd name="T52" fmla="*/ 0 h 171"/>
                <a:gd name="T53" fmla="*/ 160 w 160"/>
                <a:gd name="T54" fmla="*/ 171 h 17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0" h="171">
                  <a:moveTo>
                    <a:pt x="160" y="0"/>
                  </a:moveTo>
                  <a:lnTo>
                    <a:pt x="152" y="0"/>
                  </a:lnTo>
                  <a:lnTo>
                    <a:pt x="132" y="4"/>
                  </a:lnTo>
                  <a:lnTo>
                    <a:pt x="104" y="11"/>
                  </a:lnTo>
                  <a:lnTo>
                    <a:pt x="73" y="22"/>
                  </a:lnTo>
                  <a:lnTo>
                    <a:pt x="43" y="43"/>
                  </a:lnTo>
                  <a:lnTo>
                    <a:pt x="17" y="73"/>
                  </a:lnTo>
                  <a:lnTo>
                    <a:pt x="2" y="115"/>
                  </a:lnTo>
                  <a:lnTo>
                    <a:pt x="0" y="171"/>
                  </a:lnTo>
                  <a:lnTo>
                    <a:pt x="0" y="164"/>
                  </a:lnTo>
                  <a:lnTo>
                    <a:pt x="1" y="148"/>
                  </a:lnTo>
                  <a:lnTo>
                    <a:pt x="5" y="122"/>
                  </a:lnTo>
                  <a:lnTo>
                    <a:pt x="17" y="93"/>
                  </a:lnTo>
                  <a:lnTo>
                    <a:pt x="36" y="63"/>
                  </a:lnTo>
                  <a:lnTo>
                    <a:pt x="63" y="36"/>
                  </a:lnTo>
                  <a:lnTo>
                    <a:pt x="104" y="13"/>
                  </a:lnTo>
                  <a:lnTo>
                    <a:pt x="16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50" name="Freeform 108">
              <a:extLst>
                <a:ext uri="{FF2B5EF4-FFF2-40B4-BE49-F238E27FC236}">
                  <a16:creationId xmlns:a16="http://schemas.microsoft.com/office/drawing/2014/main" id="{D3B71BAA-78B3-4BF1-944C-4FC223DEC5BF}"/>
                </a:ext>
              </a:extLst>
            </p:cNvPr>
            <p:cNvSpPr>
              <a:spLocks/>
            </p:cNvSpPr>
            <p:nvPr/>
          </p:nvSpPr>
          <p:spPr bwMode="auto">
            <a:xfrm>
              <a:off x="5372" y="315"/>
              <a:ext cx="81" cy="33"/>
            </a:xfrm>
            <a:custGeom>
              <a:avLst/>
              <a:gdLst>
                <a:gd name="T0" fmla="*/ 0 w 403"/>
                <a:gd name="T1" fmla="*/ 0 h 165"/>
                <a:gd name="T2" fmla="*/ 0 w 403"/>
                <a:gd name="T3" fmla="*/ 0 h 165"/>
                <a:gd name="T4" fmla="*/ 0 w 403"/>
                <a:gd name="T5" fmla="*/ 0 h 165"/>
                <a:gd name="T6" fmla="*/ 0 w 403"/>
                <a:gd name="T7" fmla="*/ 0 h 165"/>
                <a:gd name="T8" fmla="*/ 0 w 403"/>
                <a:gd name="T9" fmla="*/ 0 h 165"/>
                <a:gd name="T10" fmla="*/ 0 w 403"/>
                <a:gd name="T11" fmla="*/ 0 h 165"/>
                <a:gd name="T12" fmla="*/ 0 w 403"/>
                <a:gd name="T13" fmla="*/ 0 h 165"/>
                <a:gd name="T14" fmla="*/ 0 w 403"/>
                <a:gd name="T15" fmla="*/ 0 h 165"/>
                <a:gd name="T16" fmla="*/ 0 w 403"/>
                <a:gd name="T17" fmla="*/ 0 h 165"/>
                <a:gd name="T18" fmla="*/ 0 w 403"/>
                <a:gd name="T19" fmla="*/ 0 h 165"/>
                <a:gd name="T20" fmla="*/ 0 w 403"/>
                <a:gd name="T21" fmla="*/ 0 h 165"/>
                <a:gd name="T22" fmla="*/ 0 w 403"/>
                <a:gd name="T23" fmla="*/ 0 h 165"/>
                <a:gd name="T24" fmla="*/ 0 w 403"/>
                <a:gd name="T25" fmla="*/ 0 h 165"/>
                <a:gd name="T26" fmla="*/ 0 w 403"/>
                <a:gd name="T27" fmla="*/ 0 h 165"/>
                <a:gd name="T28" fmla="*/ 0 w 403"/>
                <a:gd name="T29" fmla="*/ 0 h 165"/>
                <a:gd name="T30" fmla="*/ 0 w 403"/>
                <a:gd name="T31" fmla="*/ 0 h 165"/>
                <a:gd name="T32" fmla="*/ 0 w 403"/>
                <a:gd name="T33" fmla="*/ 0 h 165"/>
                <a:gd name="T34" fmla="*/ 0 w 403"/>
                <a:gd name="T35" fmla="*/ 0 h 165"/>
                <a:gd name="T36" fmla="*/ 0 w 403"/>
                <a:gd name="T37" fmla="*/ 0 h 165"/>
                <a:gd name="T38" fmla="*/ 0 w 403"/>
                <a:gd name="T39" fmla="*/ 0 h 165"/>
                <a:gd name="T40" fmla="*/ 0 w 403"/>
                <a:gd name="T41" fmla="*/ 0 h 165"/>
                <a:gd name="T42" fmla="*/ 0 w 403"/>
                <a:gd name="T43" fmla="*/ 0 h 165"/>
                <a:gd name="T44" fmla="*/ 0 w 403"/>
                <a:gd name="T45" fmla="*/ 0 h 165"/>
                <a:gd name="T46" fmla="*/ 0 w 403"/>
                <a:gd name="T47" fmla="*/ 0 h 165"/>
                <a:gd name="T48" fmla="*/ 0 w 403"/>
                <a:gd name="T49" fmla="*/ 0 h 165"/>
                <a:gd name="T50" fmla="*/ 0 w 403"/>
                <a:gd name="T51" fmla="*/ 0 h 165"/>
                <a:gd name="T52" fmla="*/ 0 w 403"/>
                <a:gd name="T53" fmla="*/ 0 h 165"/>
                <a:gd name="T54" fmla="*/ 0 w 403"/>
                <a:gd name="T55" fmla="*/ 0 h 165"/>
                <a:gd name="T56" fmla="*/ 0 w 403"/>
                <a:gd name="T57" fmla="*/ 0 h 165"/>
                <a:gd name="T58" fmla="*/ 0 w 403"/>
                <a:gd name="T59" fmla="*/ 0 h 165"/>
                <a:gd name="T60" fmla="*/ 0 w 403"/>
                <a:gd name="T61" fmla="*/ 0 h 165"/>
                <a:gd name="T62" fmla="*/ 0 w 403"/>
                <a:gd name="T63" fmla="*/ 0 h 165"/>
                <a:gd name="T64" fmla="*/ 0 w 403"/>
                <a:gd name="T65" fmla="*/ 0 h 165"/>
                <a:gd name="T66" fmla="*/ 0 w 403"/>
                <a:gd name="T67" fmla="*/ 0 h 165"/>
                <a:gd name="T68" fmla="*/ 0 w 403"/>
                <a:gd name="T69" fmla="*/ 0 h 165"/>
                <a:gd name="T70" fmla="*/ 0 w 403"/>
                <a:gd name="T71" fmla="*/ 0 h 165"/>
                <a:gd name="T72" fmla="*/ 0 w 403"/>
                <a:gd name="T73" fmla="*/ 0 h 165"/>
                <a:gd name="T74" fmla="*/ 0 w 403"/>
                <a:gd name="T75" fmla="*/ 0 h 165"/>
                <a:gd name="T76" fmla="*/ 0 w 403"/>
                <a:gd name="T77" fmla="*/ 0 h 165"/>
                <a:gd name="T78" fmla="*/ 0 w 403"/>
                <a:gd name="T79" fmla="*/ 0 h 165"/>
                <a:gd name="T80" fmla="*/ 0 w 403"/>
                <a:gd name="T81" fmla="*/ 0 h 165"/>
                <a:gd name="T82" fmla="*/ 0 w 403"/>
                <a:gd name="T83" fmla="*/ 0 h 165"/>
                <a:gd name="T84" fmla="*/ 0 w 403"/>
                <a:gd name="T85" fmla="*/ 0 h 165"/>
                <a:gd name="T86" fmla="*/ 0 w 403"/>
                <a:gd name="T87" fmla="*/ 0 h 165"/>
                <a:gd name="T88" fmla="*/ 0 w 403"/>
                <a:gd name="T89" fmla="*/ 0 h 165"/>
                <a:gd name="T90" fmla="*/ 0 w 403"/>
                <a:gd name="T91" fmla="*/ 0 h 165"/>
                <a:gd name="T92" fmla="*/ 0 w 403"/>
                <a:gd name="T93" fmla="*/ 0 h 165"/>
                <a:gd name="T94" fmla="*/ 0 w 403"/>
                <a:gd name="T95" fmla="*/ 0 h 165"/>
                <a:gd name="T96" fmla="*/ 0 w 403"/>
                <a:gd name="T97" fmla="*/ 0 h 1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03"/>
                <a:gd name="T148" fmla="*/ 0 h 165"/>
                <a:gd name="T149" fmla="*/ 403 w 403"/>
                <a:gd name="T150" fmla="*/ 165 h 16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03" h="165">
                  <a:moveTo>
                    <a:pt x="0" y="162"/>
                  </a:moveTo>
                  <a:lnTo>
                    <a:pt x="5" y="164"/>
                  </a:lnTo>
                  <a:lnTo>
                    <a:pt x="18" y="164"/>
                  </a:lnTo>
                  <a:lnTo>
                    <a:pt x="37" y="165"/>
                  </a:lnTo>
                  <a:lnTo>
                    <a:pt x="62" y="162"/>
                  </a:lnTo>
                  <a:lnTo>
                    <a:pt x="90" y="157"/>
                  </a:lnTo>
                  <a:lnTo>
                    <a:pt x="119" y="147"/>
                  </a:lnTo>
                  <a:lnTo>
                    <a:pt x="148" y="131"/>
                  </a:lnTo>
                  <a:lnTo>
                    <a:pt x="175" y="109"/>
                  </a:lnTo>
                  <a:lnTo>
                    <a:pt x="177" y="108"/>
                  </a:lnTo>
                  <a:lnTo>
                    <a:pt x="181" y="103"/>
                  </a:lnTo>
                  <a:lnTo>
                    <a:pt x="187" y="96"/>
                  </a:lnTo>
                  <a:lnTo>
                    <a:pt x="196" y="88"/>
                  </a:lnTo>
                  <a:lnTo>
                    <a:pt x="208" y="78"/>
                  </a:lnTo>
                  <a:lnTo>
                    <a:pt x="221" y="67"/>
                  </a:lnTo>
                  <a:lnTo>
                    <a:pt x="235" y="55"/>
                  </a:lnTo>
                  <a:lnTo>
                    <a:pt x="251" y="45"/>
                  </a:lnTo>
                  <a:lnTo>
                    <a:pt x="267" y="35"/>
                  </a:lnTo>
                  <a:lnTo>
                    <a:pt x="286" y="26"/>
                  </a:lnTo>
                  <a:lnTo>
                    <a:pt x="304" y="19"/>
                  </a:lnTo>
                  <a:lnTo>
                    <a:pt x="324" y="15"/>
                  </a:lnTo>
                  <a:lnTo>
                    <a:pt x="344" y="12"/>
                  </a:lnTo>
                  <a:lnTo>
                    <a:pt x="364" y="14"/>
                  </a:lnTo>
                  <a:lnTo>
                    <a:pt x="383" y="18"/>
                  </a:lnTo>
                  <a:lnTo>
                    <a:pt x="403" y="28"/>
                  </a:lnTo>
                  <a:lnTo>
                    <a:pt x="401" y="28"/>
                  </a:lnTo>
                  <a:lnTo>
                    <a:pt x="396" y="25"/>
                  </a:lnTo>
                  <a:lnTo>
                    <a:pt x="388" y="24"/>
                  </a:lnTo>
                  <a:lnTo>
                    <a:pt x="376" y="21"/>
                  </a:lnTo>
                  <a:lnTo>
                    <a:pt x="362" y="18"/>
                  </a:lnTo>
                  <a:lnTo>
                    <a:pt x="347" y="15"/>
                  </a:lnTo>
                  <a:lnTo>
                    <a:pt x="330" y="11"/>
                  </a:lnTo>
                  <a:lnTo>
                    <a:pt x="311" y="8"/>
                  </a:lnTo>
                  <a:lnTo>
                    <a:pt x="292" y="5"/>
                  </a:lnTo>
                  <a:lnTo>
                    <a:pt x="272" y="3"/>
                  </a:lnTo>
                  <a:lnTo>
                    <a:pt x="251" y="1"/>
                  </a:lnTo>
                  <a:lnTo>
                    <a:pt x="231" y="0"/>
                  </a:lnTo>
                  <a:lnTo>
                    <a:pt x="210" y="0"/>
                  </a:lnTo>
                  <a:lnTo>
                    <a:pt x="192" y="0"/>
                  </a:lnTo>
                  <a:lnTo>
                    <a:pt x="173" y="2"/>
                  </a:lnTo>
                  <a:lnTo>
                    <a:pt x="157" y="5"/>
                  </a:lnTo>
                  <a:lnTo>
                    <a:pt x="150" y="5"/>
                  </a:lnTo>
                  <a:lnTo>
                    <a:pt x="132" y="9"/>
                  </a:lnTo>
                  <a:lnTo>
                    <a:pt x="107" y="15"/>
                  </a:lnTo>
                  <a:lnTo>
                    <a:pt x="78" y="28"/>
                  </a:lnTo>
                  <a:lnTo>
                    <a:pt x="49" y="46"/>
                  </a:lnTo>
                  <a:lnTo>
                    <a:pt x="23" y="74"/>
                  </a:lnTo>
                  <a:lnTo>
                    <a:pt x="6" y="112"/>
                  </a:lnTo>
                  <a:lnTo>
                    <a:pt x="0" y="162"/>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51" name="Freeform 109">
              <a:extLst>
                <a:ext uri="{FF2B5EF4-FFF2-40B4-BE49-F238E27FC236}">
                  <a16:creationId xmlns:a16="http://schemas.microsoft.com/office/drawing/2014/main" id="{F27B6BC9-552C-4B8E-8054-B2848BDE4E43}"/>
                </a:ext>
              </a:extLst>
            </p:cNvPr>
            <p:cNvSpPr>
              <a:spLocks/>
            </p:cNvSpPr>
            <p:nvPr/>
          </p:nvSpPr>
          <p:spPr bwMode="auto">
            <a:xfrm>
              <a:off x="5378" y="319"/>
              <a:ext cx="53" cy="15"/>
            </a:xfrm>
            <a:custGeom>
              <a:avLst/>
              <a:gdLst>
                <a:gd name="T0" fmla="*/ 0 w 265"/>
                <a:gd name="T1" fmla="*/ 0 h 77"/>
                <a:gd name="T2" fmla="*/ 0 w 265"/>
                <a:gd name="T3" fmla="*/ 0 h 77"/>
                <a:gd name="T4" fmla="*/ 0 w 265"/>
                <a:gd name="T5" fmla="*/ 0 h 77"/>
                <a:gd name="T6" fmla="*/ 0 w 265"/>
                <a:gd name="T7" fmla="*/ 0 h 77"/>
                <a:gd name="T8" fmla="*/ 0 w 265"/>
                <a:gd name="T9" fmla="*/ 0 h 77"/>
                <a:gd name="T10" fmla="*/ 0 w 265"/>
                <a:gd name="T11" fmla="*/ 0 h 77"/>
                <a:gd name="T12" fmla="*/ 0 w 265"/>
                <a:gd name="T13" fmla="*/ 0 h 77"/>
                <a:gd name="T14" fmla="*/ 0 w 265"/>
                <a:gd name="T15" fmla="*/ 0 h 77"/>
                <a:gd name="T16" fmla="*/ 0 w 265"/>
                <a:gd name="T17" fmla="*/ 0 h 77"/>
                <a:gd name="T18" fmla="*/ 0 w 265"/>
                <a:gd name="T19" fmla="*/ 0 h 77"/>
                <a:gd name="T20" fmla="*/ 0 w 265"/>
                <a:gd name="T21" fmla="*/ 0 h 77"/>
                <a:gd name="T22" fmla="*/ 0 w 265"/>
                <a:gd name="T23" fmla="*/ 0 h 77"/>
                <a:gd name="T24" fmla="*/ 0 w 265"/>
                <a:gd name="T25" fmla="*/ 0 h 77"/>
                <a:gd name="T26" fmla="*/ 0 w 265"/>
                <a:gd name="T27" fmla="*/ 0 h 77"/>
                <a:gd name="T28" fmla="*/ 0 w 265"/>
                <a:gd name="T29" fmla="*/ 0 h 77"/>
                <a:gd name="T30" fmla="*/ 0 w 265"/>
                <a:gd name="T31" fmla="*/ 0 h 77"/>
                <a:gd name="T32" fmla="*/ 0 w 265"/>
                <a:gd name="T33" fmla="*/ 0 h 77"/>
                <a:gd name="T34" fmla="*/ 0 w 265"/>
                <a:gd name="T35" fmla="*/ 0 h 77"/>
                <a:gd name="T36" fmla="*/ 0 w 265"/>
                <a:gd name="T37" fmla="*/ 0 h 7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65"/>
                <a:gd name="T58" fmla="*/ 0 h 77"/>
                <a:gd name="T59" fmla="*/ 265 w 265"/>
                <a:gd name="T60" fmla="*/ 77 h 7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65" h="77">
                  <a:moveTo>
                    <a:pt x="0" y="49"/>
                  </a:moveTo>
                  <a:lnTo>
                    <a:pt x="147" y="77"/>
                  </a:lnTo>
                  <a:lnTo>
                    <a:pt x="265" y="2"/>
                  </a:lnTo>
                  <a:lnTo>
                    <a:pt x="263" y="2"/>
                  </a:lnTo>
                  <a:lnTo>
                    <a:pt x="255" y="1"/>
                  </a:lnTo>
                  <a:lnTo>
                    <a:pt x="243" y="1"/>
                  </a:lnTo>
                  <a:lnTo>
                    <a:pt x="228" y="1"/>
                  </a:lnTo>
                  <a:lnTo>
                    <a:pt x="209" y="0"/>
                  </a:lnTo>
                  <a:lnTo>
                    <a:pt x="188" y="0"/>
                  </a:lnTo>
                  <a:lnTo>
                    <a:pt x="166" y="1"/>
                  </a:lnTo>
                  <a:lnTo>
                    <a:pt x="143" y="1"/>
                  </a:lnTo>
                  <a:lnTo>
                    <a:pt x="119" y="3"/>
                  </a:lnTo>
                  <a:lnTo>
                    <a:pt x="96" y="6"/>
                  </a:lnTo>
                  <a:lnTo>
                    <a:pt x="73" y="9"/>
                  </a:lnTo>
                  <a:lnTo>
                    <a:pt x="53" y="15"/>
                  </a:lnTo>
                  <a:lnTo>
                    <a:pt x="35" y="21"/>
                  </a:lnTo>
                  <a:lnTo>
                    <a:pt x="19" y="28"/>
                  </a:lnTo>
                  <a:lnTo>
                    <a:pt x="7" y="37"/>
                  </a:lnTo>
                  <a:lnTo>
                    <a:pt x="0" y="49"/>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52" name="Freeform 110">
              <a:extLst>
                <a:ext uri="{FF2B5EF4-FFF2-40B4-BE49-F238E27FC236}">
                  <a16:creationId xmlns:a16="http://schemas.microsoft.com/office/drawing/2014/main" id="{A52F148B-FB4C-462E-8098-EA1F72B27FC2}"/>
                </a:ext>
              </a:extLst>
            </p:cNvPr>
            <p:cNvSpPr>
              <a:spLocks/>
            </p:cNvSpPr>
            <p:nvPr/>
          </p:nvSpPr>
          <p:spPr bwMode="auto">
            <a:xfrm>
              <a:off x="5372" y="317"/>
              <a:ext cx="89" cy="34"/>
            </a:xfrm>
            <a:custGeom>
              <a:avLst/>
              <a:gdLst>
                <a:gd name="T0" fmla="*/ 0 w 445"/>
                <a:gd name="T1" fmla="*/ 0 h 169"/>
                <a:gd name="T2" fmla="*/ 0 w 445"/>
                <a:gd name="T3" fmla="*/ 0 h 169"/>
                <a:gd name="T4" fmla="*/ 0 w 445"/>
                <a:gd name="T5" fmla="*/ 0 h 169"/>
                <a:gd name="T6" fmla="*/ 0 w 445"/>
                <a:gd name="T7" fmla="*/ 0 h 169"/>
                <a:gd name="T8" fmla="*/ 0 w 445"/>
                <a:gd name="T9" fmla="*/ 0 h 169"/>
                <a:gd name="T10" fmla="*/ 0 w 445"/>
                <a:gd name="T11" fmla="*/ 0 h 169"/>
                <a:gd name="T12" fmla="*/ 0 w 445"/>
                <a:gd name="T13" fmla="*/ 0 h 169"/>
                <a:gd name="T14" fmla="*/ 0 w 445"/>
                <a:gd name="T15" fmla="*/ 0 h 169"/>
                <a:gd name="T16" fmla="*/ 0 w 445"/>
                <a:gd name="T17" fmla="*/ 0 h 169"/>
                <a:gd name="T18" fmla="*/ 0 w 445"/>
                <a:gd name="T19" fmla="*/ 0 h 169"/>
                <a:gd name="T20" fmla="*/ 0 w 445"/>
                <a:gd name="T21" fmla="*/ 0 h 169"/>
                <a:gd name="T22" fmla="*/ 0 w 445"/>
                <a:gd name="T23" fmla="*/ 0 h 169"/>
                <a:gd name="T24" fmla="*/ 0 w 445"/>
                <a:gd name="T25" fmla="*/ 0 h 169"/>
                <a:gd name="T26" fmla="*/ 0 w 445"/>
                <a:gd name="T27" fmla="*/ 0 h 169"/>
                <a:gd name="T28" fmla="*/ 0 w 445"/>
                <a:gd name="T29" fmla="*/ 0 h 169"/>
                <a:gd name="T30" fmla="*/ 0 w 445"/>
                <a:gd name="T31" fmla="*/ 0 h 169"/>
                <a:gd name="T32" fmla="*/ 0 w 445"/>
                <a:gd name="T33" fmla="*/ 0 h 169"/>
                <a:gd name="T34" fmla="*/ 0 w 445"/>
                <a:gd name="T35" fmla="*/ 0 h 169"/>
                <a:gd name="T36" fmla="*/ 0 w 445"/>
                <a:gd name="T37" fmla="*/ 0 h 169"/>
                <a:gd name="T38" fmla="*/ 0 w 445"/>
                <a:gd name="T39" fmla="*/ 0 h 169"/>
                <a:gd name="T40" fmla="*/ 0 w 445"/>
                <a:gd name="T41" fmla="*/ 0 h 169"/>
                <a:gd name="T42" fmla="*/ 0 w 445"/>
                <a:gd name="T43" fmla="*/ 0 h 169"/>
                <a:gd name="T44" fmla="*/ 0 w 445"/>
                <a:gd name="T45" fmla="*/ 0 h 169"/>
                <a:gd name="T46" fmla="*/ 0 w 445"/>
                <a:gd name="T47" fmla="*/ 0 h 169"/>
                <a:gd name="T48" fmla="*/ 0 w 445"/>
                <a:gd name="T49" fmla="*/ 0 h 169"/>
                <a:gd name="T50" fmla="*/ 0 w 445"/>
                <a:gd name="T51" fmla="*/ 0 h 169"/>
                <a:gd name="T52" fmla="*/ 0 w 445"/>
                <a:gd name="T53" fmla="*/ 0 h 169"/>
                <a:gd name="T54" fmla="*/ 0 w 445"/>
                <a:gd name="T55" fmla="*/ 0 h 169"/>
                <a:gd name="T56" fmla="*/ 0 w 445"/>
                <a:gd name="T57" fmla="*/ 0 h 169"/>
                <a:gd name="T58" fmla="*/ 0 w 445"/>
                <a:gd name="T59" fmla="*/ 0 h 169"/>
                <a:gd name="T60" fmla="*/ 0 w 445"/>
                <a:gd name="T61" fmla="*/ 0 h 169"/>
                <a:gd name="T62" fmla="*/ 0 w 445"/>
                <a:gd name="T63" fmla="*/ 0 h 169"/>
                <a:gd name="T64" fmla="*/ 0 w 445"/>
                <a:gd name="T65" fmla="*/ 0 h 169"/>
                <a:gd name="T66" fmla="*/ 0 w 445"/>
                <a:gd name="T67" fmla="*/ 0 h 169"/>
                <a:gd name="T68" fmla="*/ 0 w 445"/>
                <a:gd name="T69" fmla="*/ 0 h 169"/>
                <a:gd name="T70" fmla="*/ 0 w 445"/>
                <a:gd name="T71" fmla="*/ 0 h 169"/>
                <a:gd name="T72" fmla="*/ 0 w 445"/>
                <a:gd name="T73" fmla="*/ 0 h 169"/>
                <a:gd name="T74" fmla="*/ 0 w 445"/>
                <a:gd name="T75" fmla="*/ 0 h 169"/>
                <a:gd name="T76" fmla="*/ 0 w 445"/>
                <a:gd name="T77" fmla="*/ 0 h 169"/>
                <a:gd name="T78" fmla="*/ 0 w 445"/>
                <a:gd name="T79" fmla="*/ 0 h 169"/>
                <a:gd name="T80" fmla="*/ 0 w 445"/>
                <a:gd name="T81" fmla="*/ 0 h 169"/>
                <a:gd name="T82" fmla="*/ 0 w 445"/>
                <a:gd name="T83" fmla="*/ 0 h 169"/>
                <a:gd name="T84" fmla="*/ 0 w 445"/>
                <a:gd name="T85" fmla="*/ 0 h 169"/>
                <a:gd name="T86" fmla="*/ 0 w 445"/>
                <a:gd name="T87" fmla="*/ 0 h 169"/>
                <a:gd name="T88" fmla="*/ 0 w 445"/>
                <a:gd name="T89" fmla="*/ 0 h 169"/>
                <a:gd name="T90" fmla="*/ 0 w 445"/>
                <a:gd name="T91" fmla="*/ 0 h 169"/>
                <a:gd name="T92" fmla="*/ 0 w 445"/>
                <a:gd name="T93" fmla="*/ 0 h 169"/>
                <a:gd name="T94" fmla="*/ 0 w 445"/>
                <a:gd name="T95" fmla="*/ 0 h 169"/>
                <a:gd name="T96" fmla="*/ 0 w 445"/>
                <a:gd name="T97" fmla="*/ 0 h 169"/>
                <a:gd name="T98" fmla="*/ 0 w 445"/>
                <a:gd name="T99" fmla="*/ 0 h 169"/>
                <a:gd name="T100" fmla="*/ 0 w 445"/>
                <a:gd name="T101" fmla="*/ 0 h 169"/>
                <a:gd name="T102" fmla="*/ 0 w 445"/>
                <a:gd name="T103" fmla="*/ 0 h 169"/>
                <a:gd name="T104" fmla="*/ 0 w 445"/>
                <a:gd name="T105" fmla="*/ 0 h 169"/>
                <a:gd name="T106" fmla="*/ 0 w 445"/>
                <a:gd name="T107" fmla="*/ 0 h 169"/>
                <a:gd name="T108" fmla="*/ 0 w 445"/>
                <a:gd name="T109" fmla="*/ 0 h 169"/>
                <a:gd name="T110" fmla="*/ 0 w 445"/>
                <a:gd name="T111" fmla="*/ 0 h 169"/>
                <a:gd name="T112" fmla="*/ 0 w 445"/>
                <a:gd name="T113" fmla="*/ 0 h 16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45"/>
                <a:gd name="T172" fmla="*/ 0 h 169"/>
                <a:gd name="T173" fmla="*/ 445 w 445"/>
                <a:gd name="T174" fmla="*/ 169 h 169"/>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45" h="169">
                  <a:moveTo>
                    <a:pt x="0" y="158"/>
                  </a:moveTo>
                  <a:lnTo>
                    <a:pt x="1" y="158"/>
                  </a:lnTo>
                  <a:lnTo>
                    <a:pt x="4" y="160"/>
                  </a:lnTo>
                  <a:lnTo>
                    <a:pt x="10" y="162"/>
                  </a:lnTo>
                  <a:lnTo>
                    <a:pt x="18" y="164"/>
                  </a:lnTo>
                  <a:lnTo>
                    <a:pt x="28" y="166"/>
                  </a:lnTo>
                  <a:lnTo>
                    <a:pt x="39" y="167"/>
                  </a:lnTo>
                  <a:lnTo>
                    <a:pt x="52" y="169"/>
                  </a:lnTo>
                  <a:lnTo>
                    <a:pt x="66" y="167"/>
                  </a:lnTo>
                  <a:lnTo>
                    <a:pt x="81" y="166"/>
                  </a:lnTo>
                  <a:lnTo>
                    <a:pt x="97" y="163"/>
                  </a:lnTo>
                  <a:lnTo>
                    <a:pt x="115" y="157"/>
                  </a:lnTo>
                  <a:lnTo>
                    <a:pt x="132" y="149"/>
                  </a:lnTo>
                  <a:lnTo>
                    <a:pt x="151" y="137"/>
                  </a:lnTo>
                  <a:lnTo>
                    <a:pt x="169" y="123"/>
                  </a:lnTo>
                  <a:lnTo>
                    <a:pt x="189" y="106"/>
                  </a:lnTo>
                  <a:lnTo>
                    <a:pt x="208" y="85"/>
                  </a:lnTo>
                  <a:lnTo>
                    <a:pt x="210" y="84"/>
                  </a:lnTo>
                  <a:lnTo>
                    <a:pt x="215" y="78"/>
                  </a:lnTo>
                  <a:lnTo>
                    <a:pt x="224" y="71"/>
                  </a:lnTo>
                  <a:lnTo>
                    <a:pt x="236" y="63"/>
                  </a:lnTo>
                  <a:lnTo>
                    <a:pt x="248" y="53"/>
                  </a:lnTo>
                  <a:lnTo>
                    <a:pt x="265" y="43"/>
                  </a:lnTo>
                  <a:lnTo>
                    <a:pt x="282" y="34"/>
                  </a:lnTo>
                  <a:lnTo>
                    <a:pt x="301" y="26"/>
                  </a:lnTo>
                  <a:lnTo>
                    <a:pt x="320" y="20"/>
                  </a:lnTo>
                  <a:lnTo>
                    <a:pt x="340" y="15"/>
                  </a:lnTo>
                  <a:lnTo>
                    <a:pt x="360" y="15"/>
                  </a:lnTo>
                  <a:lnTo>
                    <a:pt x="378" y="19"/>
                  </a:lnTo>
                  <a:lnTo>
                    <a:pt x="397" y="26"/>
                  </a:lnTo>
                  <a:lnTo>
                    <a:pt x="414" y="39"/>
                  </a:lnTo>
                  <a:lnTo>
                    <a:pt x="431" y="59"/>
                  </a:lnTo>
                  <a:lnTo>
                    <a:pt x="445" y="85"/>
                  </a:lnTo>
                  <a:lnTo>
                    <a:pt x="445" y="83"/>
                  </a:lnTo>
                  <a:lnTo>
                    <a:pt x="442" y="77"/>
                  </a:lnTo>
                  <a:lnTo>
                    <a:pt x="439" y="69"/>
                  </a:lnTo>
                  <a:lnTo>
                    <a:pt x="434" y="58"/>
                  </a:lnTo>
                  <a:lnTo>
                    <a:pt x="427" y="46"/>
                  </a:lnTo>
                  <a:lnTo>
                    <a:pt x="419" y="34"/>
                  </a:lnTo>
                  <a:lnTo>
                    <a:pt x="409" y="23"/>
                  </a:lnTo>
                  <a:lnTo>
                    <a:pt x="395" y="13"/>
                  </a:lnTo>
                  <a:lnTo>
                    <a:pt x="378" y="5"/>
                  </a:lnTo>
                  <a:lnTo>
                    <a:pt x="360" y="0"/>
                  </a:lnTo>
                  <a:lnTo>
                    <a:pt x="339" y="0"/>
                  </a:lnTo>
                  <a:lnTo>
                    <a:pt x="313" y="3"/>
                  </a:lnTo>
                  <a:lnTo>
                    <a:pt x="285" y="13"/>
                  </a:lnTo>
                  <a:lnTo>
                    <a:pt x="254" y="29"/>
                  </a:lnTo>
                  <a:lnTo>
                    <a:pt x="218" y="52"/>
                  </a:lnTo>
                  <a:lnTo>
                    <a:pt x="179" y="84"/>
                  </a:lnTo>
                  <a:lnTo>
                    <a:pt x="174" y="88"/>
                  </a:lnTo>
                  <a:lnTo>
                    <a:pt x="162" y="100"/>
                  </a:lnTo>
                  <a:lnTo>
                    <a:pt x="143" y="116"/>
                  </a:lnTo>
                  <a:lnTo>
                    <a:pt x="119" y="135"/>
                  </a:lnTo>
                  <a:lnTo>
                    <a:pt x="92" y="150"/>
                  </a:lnTo>
                  <a:lnTo>
                    <a:pt x="61" y="162"/>
                  </a:lnTo>
                  <a:lnTo>
                    <a:pt x="30" y="165"/>
                  </a:lnTo>
                  <a:lnTo>
                    <a:pt x="0"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53" name="Freeform 111">
              <a:extLst>
                <a:ext uri="{FF2B5EF4-FFF2-40B4-BE49-F238E27FC236}">
                  <a16:creationId xmlns:a16="http://schemas.microsoft.com/office/drawing/2014/main" id="{D9F4F28B-B162-409D-806F-5247C93C82B8}"/>
                </a:ext>
              </a:extLst>
            </p:cNvPr>
            <p:cNvSpPr>
              <a:spLocks/>
            </p:cNvSpPr>
            <p:nvPr/>
          </p:nvSpPr>
          <p:spPr bwMode="auto">
            <a:xfrm>
              <a:off x="5410" y="314"/>
              <a:ext cx="33" cy="2"/>
            </a:xfrm>
            <a:custGeom>
              <a:avLst/>
              <a:gdLst>
                <a:gd name="T0" fmla="*/ 0 w 165"/>
                <a:gd name="T1" fmla="*/ 0 h 11"/>
                <a:gd name="T2" fmla="*/ 0 w 165"/>
                <a:gd name="T3" fmla="*/ 0 h 11"/>
                <a:gd name="T4" fmla="*/ 0 w 165"/>
                <a:gd name="T5" fmla="*/ 0 h 11"/>
                <a:gd name="T6" fmla="*/ 0 w 165"/>
                <a:gd name="T7" fmla="*/ 0 h 11"/>
                <a:gd name="T8" fmla="*/ 0 w 165"/>
                <a:gd name="T9" fmla="*/ 0 h 11"/>
                <a:gd name="T10" fmla="*/ 0 w 165"/>
                <a:gd name="T11" fmla="*/ 0 h 11"/>
                <a:gd name="T12" fmla="*/ 0 w 165"/>
                <a:gd name="T13" fmla="*/ 0 h 11"/>
                <a:gd name="T14" fmla="*/ 0 w 165"/>
                <a:gd name="T15" fmla="*/ 0 h 11"/>
                <a:gd name="T16" fmla="*/ 0 w 165"/>
                <a:gd name="T17" fmla="*/ 0 h 11"/>
                <a:gd name="T18" fmla="*/ 0 w 165"/>
                <a:gd name="T19" fmla="*/ 0 h 11"/>
                <a:gd name="T20" fmla="*/ 0 w 165"/>
                <a:gd name="T21" fmla="*/ 0 h 11"/>
                <a:gd name="T22" fmla="*/ 0 w 165"/>
                <a:gd name="T23" fmla="*/ 0 h 11"/>
                <a:gd name="T24" fmla="*/ 0 w 165"/>
                <a:gd name="T25" fmla="*/ 0 h 11"/>
                <a:gd name="T26" fmla="*/ 0 w 165"/>
                <a:gd name="T27" fmla="*/ 0 h 11"/>
                <a:gd name="T28" fmla="*/ 0 w 165"/>
                <a:gd name="T29" fmla="*/ 0 h 11"/>
                <a:gd name="T30" fmla="*/ 0 w 165"/>
                <a:gd name="T31" fmla="*/ 0 h 11"/>
                <a:gd name="T32" fmla="*/ 0 w 165"/>
                <a:gd name="T33" fmla="*/ 0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5"/>
                <a:gd name="T52" fmla="*/ 0 h 11"/>
                <a:gd name="T53" fmla="*/ 165 w 165"/>
                <a:gd name="T54" fmla="*/ 11 h 1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5" h="11">
                  <a:moveTo>
                    <a:pt x="165" y="11"/>
                  </a:moveTo>
                  <a:lnTo>
                    <a:pt x="161" y="10"/>
                  </a:lnTo>
                  <a:lnTo>
                    <a:pt x="147" y="9"/>
                  </a:lnTo>
                  <a:lnTo>
                    <a:pt x="126" y="6"/>
                  </a:lnTo>
                  <a:lnTo>
                    <a:pt x="101" y="3"/>
                  </a:lnTo>
                  <a:lnTo>
                    <a:pt x="74" y="1"/>
                  </a:lnTo>
                  <a:lnTo>
                    <a:pt x="47" y="0"/>
                  </a:lnTo>
                  <a:lnTo>
                    <a:pt x="21" y="0"/>
                  </a:lnTo>
                  <a:lnTo>
                    <a:pt x="0" y="2"/>
                  </a:lnTo>
                  <a:lnTo>
                    <a:pt x="7" y="2"/>
                  </a:lnTo>
                  <a:lnTo>
                    <a:pt x="26" y="4"/>
                  </a:lnTo>
                  <a:lnTo>
                    <a:pt x="51" y="6"/>
                  </a:lnTo>
                  <a:lnTo>
                    <a:pt x="82" y="8"/>
                  </a:lnTo>
                  <a:lnTo>
                    <a:pt x="111" y="9"/>
                  </a:lnTo>
                  <a:lnTo>
                    <a:pt x="137" y="11"/>
                  </a:lnTo>
                  <a:lnTo>
                    <a:pt x="157" y="11"/>
                  </a:lnTo>
                  <a:lnTo>
                    <a:pt x="165"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54" name="Freeform 112">
              <a:extLst>
                <a:ext uri="{FF2B5EF4-FFF2-40B4-BE49-F238E27FC236}">
                  <a16:creationId xmlns:a16="http://schemas.microsoft.com/office/drawing/2014/main" id="{470D080F-E513-4B46-88F3-C07F387D833C}"/>
                </a:ext>
              </a:extLst>
            </p:cNvPr>
            <p:cNvSpPr>
              <a:spLocks/>
            </p:cNvSpPr>
            <p:nvPr/>
          </p:nvSpPr>
          <p:spPr bwMode="auto">
            <a:xfrm>
              <a:off x="5372" y="314"/>
              <a:ext cx="32" cy="34"/>
            </a:xfrm>
            <a:custGeom>
              <a:avLst/>
              <a:gdLst>
                <a:gd name="T0" fmla="*/ 0 w 159"/>
                <a:gd name="T1" fmla="*/ 0 h 171"/>
                <a:gd name="T2" fmla="*/ 0 w 159"/>
                <a:gd name="T3" fmla="*/ 0 h 171"/>
                <a:gd name="T4" fmla="*/ 0 w 159"/>
                <a:gd name="T5" fmla="*/ 0 h 171"/>
                <a:gd name="T6" fmla="*/ 0 w 159"/>
                <a:gd name="T7" fmla="*/ 0 h 171"/>
                <a:gd name="T8" fmla="*/ 0 w 159"/>
                <a:gd name="T9" fmla="*/ 0 h 171"/>
                <a:gd name="T10" fmla="*/ 0 w 159"/>
                <a:gd name="T11" fmla="*/ 0 h 171"/>
                <a:gd name="T12" fmla="*/ 0 w 159"/>
                <a:gd name="T13" fmla="*/ 0 h 171"/>
                <a:gd name="T14" fmla="*/ 0 w 159"/>
                <a:gd name="T15" fmla="*/ 0 h 171"/>
                <a:gd name="T16" fmla="*/ 0 w 159"/>
                <a:gd name="T17" fmla="*/ 0 h 171"/>
                <a:gd name="T18" fmla="*/ 0 w 159"/>
                <a:gd name="T19" fmla="*/ 0 h 171"/>
                <a:gd name="T20" fmla="*/ 0 w 159"/>
                <a:gd name="T21" fmla="*/ 0 h 171"/>
                <a:gd name="T22" fmla="*/ 0 w 159"/>
                <a:gd name="T23" fmla="*/ 0 h 171"/>
                <a:gd name="T24" fmla="*/ 0 w 159"/>
                <a:gd name="T25" fmla="*/ 0 h 171"/>
                <a:gd name="T26" fmla="*/ 0 w 159"/>
                <a:gd name="T27" fmla="*/ 0 h 171"/>
                <a:gd name="T28" fmla="*/ 0 w 159"/>
                <a:gd name="T29" fmla="*/ 0 h 171"/>
                <a:gd name="T30" fmla="*/ 0 w 159"/>
                <a:gd name="T31" fmla="*/ 0 h 171"/>
                <a:gd name="T32" fmla="*/ 0 w 159"/>
                <a:gd name="T33" fmla="*/ 0 h 17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59"/>
                <a:gd name="T52" fmla="*/ 0 h 171"/>
                <a:gd name="T53" fmla="*/ 159 w 159"/>
                <a:gd name="T54" fmla="*/ 171 h 17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59" h="171">
                  <a:moveTo>
                    <a:pt x="159" y="0"/>
                  </a:moveTo>
                  <a:lnTo>
                    <a:pt x="151" y="0"/>
                  </a:lnTo>
                  <a:lnTo>
                    <a:pt x="131" y="4"/>
                  </a:lnTo>
                  <a:lnTo>
                    <a:pt x="103" y="11"/>
                  </a:lnTo>
                  <a:lnTo>
                    <a:pt x="73" y="23"/>
                  </a:lnTo>
                  <a:lnTo>
                    <a:pt x="42" y="44"/>
                  </a:lnTo>
                  <a:lnTo>
                    <a:pt x="18" y="74"/>
                  </a:lnTo>
                  <a:lnTo>
                    <a:pt x="1" y="116"/>
                  </a:lnTo>
                  <a:lnTo>
                    <a:pt x="0" y="171"/>
                  </a:lnTo>
                  <a:lnTo>
                    <a:pt x="0" y="164"/>
                  </a:lnTo>
                  <a:lnTo>
                    <a:pt x="1" y="147"/>
                  </a:lnTo>
                  <a:lnTo>
                    <a:pt x="7" y="123"/>
                  </a:lnTo>
                  <a:lnTo>
                    <a:pt x="18" y="94"/>
                  </a:lnTo>
                  <a:lnTo>
                    <a:pt x="36" y="63"/>
                  </a:lnTo>
                  <a:lnTo>
                    <a:pt x="64" y="35"/>
                  </a:lnTo>
                  <a:lnTo>
                    <a:pt x="105" y="13"/>
                  </a:lnTo>
                  <a:lnTo>
                    <a:pt x="1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55" name="Freeform 113">
              <a:extLst>
                <a:ext uri="{FF2B5EF4-FFF2-40B4-BE49-F238E27FC236}">
                  <a16:creationId xmlns:a16="http://schemas.microsoft.com/office/drawing/2014/main" id="{E607F707-E947-433B-B74C-66D32E2DA131}"/>
                </a:ext>
              </a:extLst>
            </p:cNvPr>
            <p:cNvSpPr>
              <a:spLocks/>
            </p:cNvSpPr>
            <p:nvPr/>
          </p:nvSpPr>
          <p:spPr bwMode="auto">
            <a:xfrm>
              <a:off x="5305" y="297"/>
              <a:ext cx="62" cy="289"/>
            </a:xfrm>
            <a:custGeom>
              <a:avLst/>
              <a:gdLst>
                <a:gd name="T0" fmla="*/ 0 w 310"/>
                <a:gd name="T1" fmla="*/ 0 h 1446"/>
                <a:gd name="T2" fmla="*/ 0 w 310"/>
                <a:gd name="T3" fmla="*/ 0 h 1446"/>
                <a:gd name="T4" fmla="*/ 0 w 310"/>
                <a:gd name="T5" fmla="*/ 0 h 1446"/>
                <a:gd name="T6" fmla="*/ 0 w 310"/>
                <a:gd name="T7" fmla="*/ 0 h 1446"/>
                <a:gd name="T8" fmla="*/ 0 w 310"/>
                <a:gd name="T9" fmla="*/ 0 h 1446"/>
                <a:gd name="T10" fmla="*/ 0 w 310"/>
                <a:gd name="T11" fmla="*/ 0 h 1446"/>
                <a:gd name="T12" fmla="*/ 0 w 310"/>
                <a:gd name="T13" fmla="*/ 0 h 1446"/>
                <a:gd name="T14" fmla="*/ 0 w 310"/>
                <a:gd name="T15" fmla="*/ 0 h 1446"/>
                <a:gd name="T16" fmla="*/ 0 w 310"/>
                <a:gd name="T17" fmla="*/ 0 h 1446"/>
                <a:gd name="T18" fmla="*/ 0 w 310"/>
                <a:gd name="T19" fmla="*/ 0 h 1446"/>
                <a:gd name="T20" fmla="*/ 0 w 310"/>
                <a:gd name="T21" fmla="*/ 0 h 1446"/>
                <a:gd name="T22" fmla="*/ 0 w 310"/>
                <a:gd name="T23" fmla="*/ 0 h 1446"/>
                <a:gd name="T24" fmla="*/ 0 w 310"/>
                <a:gd name="T25" fmla="*/ 0 h 1446"/>
                <a:gd name="T26" fmla="*/ 0 w 310"/>
                <a:gd name="T27" fmla="*/ 0 h 1446"/>
                <a:gd name="T28" fmla="*/ 0 w 310"/>
                <a:gd name="T29" fmla="*/ 0 h 1446"/>
                <a:gd name="T30" fmla="*/ 0 w 310"/>
                <a:gd name="T31" fmla="*/ 0 h 1446"/>
                <a:gd name="T32" fmla="*/ 0 w 310"/>
                <a:gd name="T33" fmla="*/ 0 h 1446"/>
                <a:gd name="T34" fmla="*/ 0 w 310"/>
                <a:gd name="T35" fmla="*/ 0 h 1446"/>
                <a:gd name="T36" fmla="*/ 0 w 310"/>
                <a:gd name="T37" fmla="*/ 0 h 1446"/>
                <a:gd name="T38" fmla="*/ 0 w 310"/>
                <a:gd name="T39" fmla="*/ 0 h 1446"/>
                <a:gd name="T40" fmla="*/ 0 w 310"/>
                <a:gd name="T41" fmla="*/ 0 h 1446"/>
                <a:gd name="T42" fmla="*/ 0 w 310"/>
                <a:gd name="T43" fmla="*/ 0 h 1446"/>
                <a:gd name="T44" fmla="*/ 0 w 310"/>
                <a:gd name="T45" fmla="*/ 0 h 1446"/>
                <a:gd name="T46" fmla="*/ 0 w 310"/>
                <a:gd name="T47" fmla="*/ 0 h 1446"/>
                <a:gd name="T48" fmla="*/ 0 w 310"/>
                <a:gd name="T49" fmla="*/ 0 h 1446"/>
                <a:gd name="T50" fmla="*/ 0 w 310"/>
                <a:gd name="T51" fmla="*/ 0 h 1446"/>
                <a:gd name="T52" fmla="*/ 0 w 310"/>
                <a:gd name="T53" fmla="*/ 0 h 1446"/>
                <a:gd name="T54" fmla="*/ 0 w 310"/>
                <a:gd name="T55" fmla="*/ 0 h 1446"/>
                <a:gd name="T56" fmla="*/ 0 w 310"/>
                <a:gd name="T57" fmla="*/ 0 h 1446"/>
                <a:gd name="T58" fmla="*/ 0 w 310"/>
                <a:gd name="T59" fmla="*/ 0 h 144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10"/>
                <a:gd name="T91" fmla="*/ 0 h 1446"/>
                <a:gd name="T92" fmla="*/ 310 w 310"/>
                <a:gd name="T93" fmla="*/ 1446 h 144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10" h="1446">
                  <a:moveTo>
                    <a:pt x="0" y="0"/>
                  </a:moveTo>
                  <a:lnTo>
                    <a:pt x="310" y="99"/>
                  </a:lnTo>
                  <a:lnTo>
                    <a:pt x="309" y="302"/>
                  </a:lnTo>
                  <a:lnTo>
                    <a:pt x="306" y="753"/>
                  </a:lnTo>
                  <a:lnTo>
                    <a:pt x="298" y="1213"/>
                  </a:lnTo>
                  <a:lnTo>
                    <a:pt x="284" y="1446"/>
                  </a:lnTo>
                  <a:lnTo>
                    <a:pt x="281" y="1444"/>
                  </a:lnTo>
                  <a:lnTo>
                    <a:pt x="277" y="1439"/>
                  </a:lnTo>
                  <a:lnTo>
                    <a:pt x="267" y="1430"/>
                  </a:lnTo>
                  <a:lnTo>
                    <a:pt x="256" y="1418"/>
                  </a:lnTo>
                  <a:lnTo>
                    <a:pt x="242" y="1404"/>
                  </a:lnTo>
                  <a:lnTo>
                    <a:pt x="226" y="1389"/>
                  </a:lnTo>
                  <a:lnTo>
                    <a:pt x="207" y="1371"/>
                  </a:lnTo>
                  <a:lnTo>
                    <a:pt x="187" y="1354"/>
                  </a:lnTo>
                  <a:lnTo>
                    <a:pt x="168" y="1335"/>
                  </a:lnTo>
                  <a:lnTo>
                    <a:pt x="146" y="1317"/>
                  </a:lnTo>
                  <a:lnTo>
                    <a:pt x="125" y="1298"/>
                  </a:lnTo>
                  <a:lnTo>
                    <a:pt x="103" y="1281"/>
                  </a:lnTo>
                  <a:lnTo>
                    <a:pt x="82" y="1264"/>
                  </a:lnTo>
                  <a:lnTo>
                    <a:pt x="62" y="1251"/>
                  </a:lnTo>
                  <a:lnTo>
                    <a:pt x="42" y="1238"/>
                  </a:lnTo>
                  <a:lnTo>
                    <a:pt x="25" y="1227"/>
                  </a:lnTo>
                  <a:lnTo>
                    <a:pt x="25" y="1177"/>
                  </a:lnTo>
                  <a:lnTo>
                    <a:pt x="26" y="1043"/>
                  </a:lnTo>
                  <a:lnTo>
                    <a:pt x="27" y="855"/>
                  </a:lnTo>
                  <a:lnTo>
                    <a:pt x="27" y="636"/>
                  </a:lnTo>
                  <a:lnTo>
                    <a:pt x="25" y="415"/>
                  </a:lnTo>
                  <a:lnTo>
                    <a:pt x="20" y="217"/>
                  </a:lnTo>
                  <a:lnTo>
                    <a:pt x="12" y="70"/>
                  </a:lnTo>
                  <a:lnTo>
                    <a:pt x="0" y="0"/>
                  </a:lnTo>
                  <a:close/>
                </a:path>
              </a:pathLst>
            </a:custGeom>
            <a:solidFill>
              <a:srgbClr val="54545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56" name="Freeform 114">
              <a:extLst>
                <a:ext uri="{FF2B5EF4-FFF2-40B4-BE49-F238E27FC236}">
                  <a16:creationId xmlns:a16="http://schemas.microsoft.com/office/drawing/2014/main" id="{42E36B66-8B1D-473B-87AB-438A7A65E55C}"/>
                </a:ext>
              </a:extLst>
            </p:cNvPr>
            <p:cNvSpPr>
              <a:spLocks/>
            </p:cNvSpPr>
            <p:nvPr/>
          </p:nvSpPr>
          <p:spPr bwMode="auto">
            <a:xfrm>
              <a:off x="5424" y="324"/>
              <a:ext cx="32" cy="72"/>
            </a:xfrm>
            <a:custGeom>
              <a:avLst/>
              <a:gdLst>
                <a:gd name="T0" fmla="*/ 0 w 161"/>
                <a:gd name="T1" fmla="*/ 0 h 356"/>
                <a:gd name="T2" fmla="*/ 0 w 161"/>
                <a:gd name="T3" fmla="*/ 0 h 356"/>
                <a:gd name="T4" fmla="*/ 0 w 161"/>
                <a:gd name="T5" fmla="*/ 0 h 356"/>
                <a:gd name="T6" fmla="*/ 0 w 161"/>
                <a:gd name="T7" fmla="*/ 0 h 356"/>
                <a:gd name="T8" fmla="*/ 0 w 161"/>
                <a:gd name="T9" fmla="*/ 0 h 356"/>
                <a:gd name="T10" fmla="*/ 0 w 161"/>
                <a:gd name="T11" fmla="*/ 0 h 356"/>
                <a:gd name="T12" fmla="*/ 0 w 161"/>
                <a:gd name="T13" fmla="*/ 0 h 356"/>
                <a:gd name="T14" fmla="*/ 0 w 161"/>
                <a:gd name="T15" fmla="*/ 0 h 356"/>
                <a:gd name="T16" fmla="*/ 0 w 161"/>
                <a:gd name="T17" fmla="*/ 0 h 356"/>
                <a:gd name="T18" fmla="*/ 0 w 161"/>
                <a:gd name="T19" fmla="*/ 0 h 356"/>
                <a:gd name="T20" fmla="*/ 0 w 161"/>
                <a:gd name="T21" fmla="*/ 0 h 356"/>
                <a:gd name="T22" fmla="*/ 0 w 161"/>
                <a:gd name="T23" fmla="*/ 0 h 356"/>
                <a:gd name="T24" fmla="*/ 0 w 161"/>
                <a:gd name="T25" fmla="*/ 0 h 356"/>
                <a:gd name="T26" fmla="*/ 0 w 161"/>
                <a:gd name="T27" fmla="*/ 0 h 356"/>
                <a:gd name="T28" fmla="*/ 0 w 161"/>
                <a:gd name="T29" fmla="*/ 0 h 356"/>
                <a:gd name="T30" fmla="*/ 0 w 161"/>
                <a:gd name="T31" fmla="*/ 0 h 356"/>
                <a:gd name="T32" fmla="*/ 0 w 161"/>
                <a:gd name="T33" fmla="*/ 0 h 356"/>
                <a:gd name="T34" fmla="*/ 0 w 161"/>
                <a:gd name="T35" fmla="*/ 0 h 356"/>
                <a:gd name="T36" fmla="*/ 0 w 161"/>
                <a:gd name="T37" fmla="*/ 0 h 356"/>
                <a:gd name="T38" fmla="*/ 0 w 161"/>
                <a:gd name="T39" fmla="*/ 0 h 356"/>
                <a:gd name="T40" fmla="*/ 0 w 161"/>
                <a:gd name="T41" fmla="*/ 0 h 356"/>
                <a:gd name="T42" fmla="*/ 0 w 161"/>
                <a:gd name="T43" fmla="*/ 0 h 356"/>
                <a:gd name="T44" fmla="*/ 0 w 161"/>
                <a:gd name="T45" fmla="*/ 0 h 356"/>
                <a:gd name="T46" fmla="*/ 0 w 161"/>
                <a:gd name="T47" fmla="*/ 0 h 356"/>
                <a:gd name="T48" fmla="*/ 0 w 161"/>
                <a:gd name="T49" fmla="*/ 0 h 356"/>
                <a:gd name="T50" fmla="*/ 0 w 161"/>
                <a:gd name="T51" fmla="*/ 0 h 356"/>
                <a:gd name="T52" fmla="*/ 0 w 161"/>
                <a:gd name="T53" fmla="*/ 0 h 356"/>
                <a:gd name="T54" fmla="*/ 0 w 161"/>
                <a:gd name="T55" fmla="*/ 0 h 356"/>
                <a:gd name="T56" fmla="*/ 0 w 161"/>
                <a:gd name="T57" fmla="*/ 0 h 356"/>
                <a:gd name="T58" fmla="*/ 0 w 161"/>
                <a:gd name="T59" fmla="*/ 0 h 356"/>
                <a:gd name="T60" fmla="*/ 0 w 161"/>
                <a:gd name="T61" fmla="*/ 0 h 356"/>
                <a:gd name="T62" fmla="*/ 0 w 161"/>
                <a:gd name="T63" fmla="*/ 0 h 356"/>
                <a:gd name="T64" fmla="*/ 0 w 161"/>
                <a:gd name="T65" fmla="*/ 0 h 3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1"/>
                <a:gd name="T100" fmla="*/ 0 h 356"/>
                <a:gd name="T101" fmla="*/ 161 w 161"/>
                <a:gd name="T102" fmla="*/ 356 h 35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1" h="356">
                  <a:moveTo>
                    <a:pt x="60" y="0"/>
                  </a:moveTo>
                  <a:lnTo>
                    <a:pt x="62" y="2"/>
                  </a:lnTo>
                  <a:lnTo>
                    <a:pt x="70" y="9"/>
                  </a:lnTo>
                  <a:lnTo>
                    <a:pt x="82" y="21"/>
                  </a:lnTo>
                  <a:lnTo>
                    <a:pt x="96" y="36"/>
                  </a:lnTo>
                  <a:lnTo>
                    <a:pt x="111" y="55"/>
                  </a:lnTo>
                  <a:lnTo>
                    <a:pt x="126" y="76"/>
                  </a:lnTo>
                  <a:lnTo>
                    <a:pt x="140" y="99"/>
                  </a:lnTo>
                  <a:lnTo>
                    <a:pt x="152" y="126"/>
                  </a:lnTo>
                  <a:lnTo>
                    <a:pt x="159" y="152"/>
                  </a:lnTo>
                  <a:lnTo>
                    <a:pt x="161" y="181"/>
                  </a:lnTo>
                  <a:lnTo>
                    <a:pt x="157" y="211"/>
                  </a:lnTo>
                  <a:lnTo>
                    <a:pt x="146" y="241"/>
                  </a:lnTo>
                  <a:lnTo>
                    <a:pt x="125" y="271"/>
                  </a:lnTo>
                  <a:lnTo>
                    <a:pt x="95" y="300"/>
                  </a:lnTo>
                  <a:lnTo>
                    <a:pt x="54" y="329"/>
                  </a:lnTo>
                  <a:lnTo>
                    <a:pt x="0" y="356"/>
                  </a:lnTo>
                  <a:lnTo>
                    <a:pt x="3" y="355"/>
                  </a:lnTo>
                  <a:lnTo>
                    <a:pt x="10" y="351"/>
                  </a:lnTo>
                  <a:lnTo>
                    <a:pt x="23" y="344"/>
                  </a:lnTo>
                  <a:lnTo>
                    <a:pt x="38" y="335"/>
                  </a:lnTo>
                  <a:lnTo>
                    <a:pt x="55" y="323"/>
                  </a:lnTo>
                  <a:lnTo>
                    <a:pt x="73" y="309"/>
                  </a:lnTo>
                  <a:lnTo>
                    <a:pt x="90" y="292"/>
                  </a:lnTo>
                  <a:lnTo>
                    <a:pt x="106" y="271"/>
                  </a:lnTo>
                  <a:lnTo>
                    <a:pt x="120" y="248"/>
                  </a:lnTo>
                  <a:lnTo>
                    <a:pt x="131" y="222"/>
                  </a:lnTo>
                  <a:lnTo>
                    <a:pt x="137" y="193"/>
                  </a:lnTo>
                  <a:lnTo>
                    <a:pt x="137" y="161"/>
                  </a:lnTo>
                  <a:lnTo>
                    <a:pt x="131" y="126"/>
                  </a:lnTo>
                  <a:lnTo>
                    <a:pt x="116" y="87"/>
                  </a:lnTo>
                  <a:lnTo>
                    <a:pt x="92" y="45"/>
                  </a:lnTo>
                  <a:lnTo>
                    <a:pt x="6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57" name="Freeform 115">
              <a:extLst>
                <a:ext uri="{FF2B5EF4-FFF2-40B4-BE49-F238E27FC236}">
                  <a16:creationId xmlns:a16="http://schemas.microsoft.com/office/drawing/2014/main" id="{C9AE8146-0C09-4FC6-8DCB-6CEE10315CFB}"/>
                </a:ext>
              </a:extLst>
            </p:cNvPr>
            <p:cNvSpPr>
              <a:spLocks/>
            </p:cNvSpPr>
            <p:nvPr/>
          </p:nvSpPr>
          <p:spPr bwMode="auto">
            <a:xfrm>
              <a:off x="5424" y="412"/>
              <a:ext cx="33" cy="72"/>
            </a:xfrm>
            <a:custGeom>
              <a:avLst/>
              <a:gdLst>
                <a:gd name="T0" fmla="*/ 0 w 162"/>
                <a:gd name="T1" fmla="*/ 0 h 356"/>
                <a:gd name="T2" fmla="*/ 0 w 162"/>
                <a:gd name="T3" fmla="*/ 0 h 356"/>
                <a:gd name="T4" fmla="*/ 0 w 162"/>
                <a:gd name="T5" fmla="*/ 0 h 356"/>
                <a:gd name="T6" fmla="*/ 0 w 162"/>
                <a:gd name="T7" fmla="*/ 0 h 356"/>
                <a:gd name="T8" fmla="*/ 0 w 162"/>
                <a:gd name="T9" fmla="*/ 0 h 356"/>
                <a:gd name="T10" fmla="*/ 0 w 162"/>
                <a:gd name="T11" fmla="*/ 0 h 356"/>
                <a:gd name="T12" fmla="*/ 0 w 162"/>
                <a:gd name="T13" fmla="*/ 0 h 356"/>
                <a:gd name="T14" fmla="*/ 0 w 162"/>
                <a:gd name="T15" fmla="*/ 0 h 356"/>
                <a:gd name="T16" fmla="*/ 0 w 162"/>
                <a:gd name="T17" fmla="*/ 0 h 356"/>
                <a:gd name="T18" fmla="*/ 0 w 162"/>
                <a:gd name="T19" fmla="*/ 0 h 356"/>
                <a:gd name="T20" fmla="*/ 0 w 162"/>
                <a:gd name="T21" fmla="*/ 0 h 356"/>
                <a:gd name="T22" fmla="*/ 0 w 162"/>
                <a:gd name="T23" fmla="*/ 0 h 356"/>
                <a:gd name="T24" fmla="*/ 0 w 162"/>
                <a:gd name="T25" fmla="*/ 0 h 356"/>
                <a:gd name="T26" fmla="*/ 0 w 162"/>
                <a:gd name="T27" fmla="*/ 0 h 356"/>
                <a:gd name="T28" fmla="*/ 0 w 162"/>
                <a:gd name="T29" fmla="*/ 0 h 356"/>
                <a:gd name="T30" fmla="*/ 0 w 162"/>
                <a:gd name="T31" fmla="*/ 0 h 356"/>
                <a:gd name="T32" fmla="*/ 0 w 162"/>
                <a:gd name="T33" fmla="*/ 0 h 356"/>
                <a:gd name="T34" fmla="*/ 0 w 162"/>
                <a:gd name="T35" fmla="*/ 0 h 356"/>
                <a:gd name="T36" fmla="*/ 0 w 162"/>
                <a:gd name="T37" fmla="*/ 0 h 356"/>
                <a:gd name="T38" fmla="*/ 0 w 162"/>
                <a:gd name="T39" fmla="*/ 0 h 356"/>
                <a:gd name="T40" fmla="*/ 0 w 162"/>
                <a:gd name="T41" fmla="*/ 0 h 356"/>
                <a:gd name="T42" fmla="*/ 0 w 162"/>
                <a:gd name="T43" fmla="*/ 0 h 356"/>
                <a:gd name="T44" fmla="*/ 0 w 162"/>
                <a:gd name="T45" fmla="*/ 0 h 356"/>
                <a:gd name="T46" fmla="*/ 0 w 162"/>
                <a:gd name="T47" fmla="*/ 0 h 356"/>
                <a:gd name="T48" fmla="*/ 0 w 162"/>
                <a:gd name="T49" fmla="*/ 0 h 356"/>
                <a:gd name="T50" fmla="*/ 0 w 162"/>
                <a:gd name="T51" fmla="*/ 0 h 356"/>
                <a:gd name="T52" fmla="*/ 0 w 162"/>
                <a:gd name="T53" fmla="*/ 0 h 356"/>
                <a:gd name="T54" fmla="*/ 0 w 162"/>
                <a:gd name="T55" fmla="*/ 0 h 356"/>
                <a:gd name="T56" fmla="*/ 0 w 162"/>
                <a:gd name="T57" fmla="*/ 0 h 356"/>
                <a:gd name="T58" fmla="*/ 0 w 162"/>
                <a:gd name="T59" fmla="*/ 0 h 356"/>
                <a:gd name="T60" fmla="*/ 0 w 162"/>
                <a:gd name="T61" fmla="*/ 0 h 356"/>
                <a:gd name="T62" fmla="*/ 0 w 162"/>
                <a:gd name="T63" fmla="*/ 0 h 356"/>
                <a:gd name="T64" fmla="*/ 0 w 162"/>
                <a:gd name="T65" fmla="*/ 0 h 3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2"/>
                <a:gd name="T100" fmla="*/ 0 h 356"/>
                <a:gd name="T101" fmla="*/ 162 w 162"/>
                <a:gd name="T102" fmla="*/ 356 h 35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2" h="356">
                  <a:moveTo>
                    <a:pt x="61" y="0"/>
                  </a:moveTo>
                  <a:lnTo>
                    <a:pt x="63" y="2"/>
                  </a:lnTo>
                  <a:lnTo>
                    <a:pt x="71" y="9"/>
                  </a:lnTo>
                  <a:lnTo>
                    <a:pt x="83" y="21"/>
                  </a:lnTo>
                  <a:lnTo>
                    <a:pt x="97" y="36"/>
                  </a:lnTo>
                  <a:lnTo>
                    <a:pt x="112" y="54"/>
                  </a:lnTo>
                  <a:lnTo>
                    <a:pt x="127" y="75"/>
                  </a:lnTo>
                  <a:lnTo>
                    <a:pt x="141" y="99"/>
                  </a:lnTo>
                  <a:lnTo>
                    <a:pt x="151" y="125"/>
                  </a:lnTo>
                  <a:lnTo>
                    <a:pt x="159" y="152"/>
                  </a:lnTo>
                  <a:lnTo>
                    <a:pt x="162" y="181"/>
                  </a:lnTo>
                  <a:lnTo>
                    <a:pt x="157" y="210"/>
                  </a:lnTo>
                  <a:lnTo>
                    <a:pt x="145" y="241"/>
                  </a:lnTo>
                  <a:lnTo>
                    <a:pt x="126" y="271"/>
                  </a:lnTo>
                  <a:lnTo>
                    <a:pt x="95" y="300"/>
                  </a:lnTo>
                  <a:lnTo>
                    <a:pt x="54" y="329"/>
                  </a:lnTo>
                  <a:lnTo>
                    <a:pt x="0" y="356"/>
                  </a:lnTo>
                  <a:lnTo>
                    <a:pt x="4" y="355"/>
                  </a:lnTo>
                  <a:lnTo>
                    <a:pt x="11" y="351"/>
                  </a:lnTo>
                  <a:lnTo>
                    <a:pt x="23" y="344"/>
                  </a:lnTo>
                  <a:lnTo>
                    <a:pt x="39" y="335"/>
                  </a:lnTo>
                  <a:lnTo>
                    <a:pt x="55" y="323"/>
                  </a:lnTo>
                  <a:lnTo>
                    <a:pt x="73" y="309"/>
                  </a:lnTo>
                  <a:lnTo>
                    <a:pt x="91" y="292"/>
                  </a:lnTo>
                  <a:lnTo>
                    <a:pt x="107" y="271"/>
                  </a:lnTo>
                  <a:lnTo>
                    <a:pt x="121" y="248"/>
                  </a:lnTo>
                  <a:lnTo>
                    <a:pt x="130" y="222"/>
                  </a:lnTo>
                  <a:lnTo>
                    <a:pt x="136" y="193"/>
                  </a:lnTo>
                  <a:lnTo>
                    <a:pt x="137" y="160"/>
                  </a:lnTo>
                  <a:lnTo>
                    <a:pt x="130" y="125"/>
                  </a:lnTo>
                  <a:lnTo>
                    <a:pt x="116" y="87"/>
                  </a:lnTo>
                  <a:lnTo>
                    <a:pt x="93" y="45"/>
                  </a:lnTo>
                  <a:lnTo>
                    <a:pt x="6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58" name="Freeform 116">
              <a:extLst>
                <a:ext uri="{FF2B5EF4-FFF2-40B4-BE49-F238E27FC236}">
                  <a16:creationId xmlns:a16="http://schemas.microsoft.com/office/drawing/2014/main" id="{6F3CE18C-E3A8-412A-8120-10E14783420D}"/>
                </a:ext>
              </a:extLst>
            </p:cNvPr>
            <p:cNvSpPr>
              <a:spLocks/>
            </p:cNvSpPr>
            <p:nvPr/>
          </p:nvSpPr>
          <p:spPr bwMode="auto">
            <a:xfrm>
              <a:off x="5424" y="498"/>
              <a:ext cx="33" cy="70"/>
            </a:xfrm>
            <a:custGeom>
              <a:avLst/>
              <a:gdLst>
                <a:gd name="T0" fmla="*/ 0 w 162"/>
                <a:gd name="T1" fmla="*/ 0 h 350"/>
                <a:gd name="T2" fmla="*/ 0 w 162"/>
                <a:gd name="T3" fmla="*/ 0 h 350"/>
                <a:gd name="T4" fmla="*/ 0 w 162"/>
                <a:gd name="T5" fmla="*/ 0 h 350"/>
                <a:gd name="T6" fmla="*/ 0 w 162"/>
                <a:gd name="T7" fmla="*/ 0 h 350"/>
                <a:gd name="T8" fmla="*/ 0 w 162"/>
                <a:gd name="T9" fmla="*/ 0 h 350"/>
                <a:gd name="T10" fmla="*/ 0 w 162"/>
                <a:gd name="T11" fmla="*/ 0 h 350"/>
                <a:gd name="T12" fmla="*/ 0 w 162"/>
                <a:gd name="T13" fmla="*/ 0 h 350"/>
                <a:gd name="T14" fmla="*/ 0 w 162"/>
                <a:gd name="T15" fmla="*/ 0 h 350"/>
                <a:gd name="T16" fmla="*/ 0 w 162"/>
                <a:gd name="T17" fmla="*/ 0 h 350"/>
                <a:gd name="T18" fmla="*/ 0 w 162"/>
                <a:gd name="T19" fmla="*/ 0 h 350"/>
                <a:gd name="T20" fmla="*/ 0 w 162"/>
                <a:gd name="T21" fmla="*/ 0 h 350"/>
                <a:gd name="T22" fmla="*/ 0 w 162"/>
                <a:gd name="T23" fmla="*/ 0 h 350"/>
                <a:gd name="T24" fmla="*/ 0 w 162"/>
                <a:gd name="T25" fmla="*/ 0 h 350"/>
                <a:gd name="T26" fmla="*/ 0 w 162"/>
                <a:gd name="T27" fmla="*/ 0 h 350"/>
                <a:gd name="T28" fmla="*/ 0 w 162"/>
                <a:gd name="T29" fmla="*/ 0 h 350"/>
                <a:gd name="T30" fmla="*/ 0 w 162"/>
                <a:gd name="T31" fmla="*/ 0 h 350"/>
                <a:gd name="T32" fmla="*/ 0 w 162"/>
                <a:gd name="T33" fmla="*/ 0 h 350"/>
                <a:gd name="T34" fmla="*/ 0 w 162"/>
                <a:gd name="T35" fmla="*/ 0 h 350"/>
                <a:gd name="T36" fmla="*/ 0 w 162"/>
                <a:gd name="T37" fmla="*/ 0 h 350"/>
                <a:gd name="T38" fmla="*/ 0 w 162"/>
                <a:gd name="T39" fmla="*/ 0 h 350"/>
                <a:gd name="T40" fmla="*/ 0 w 162"/>
                <a:gd name="T41" fmla="*/ 0 h 350"/>
                <a:gd name="T42" fmla="*/ 0 w 162"/>
                <a:gd name="T43" fmla="*/ 0 h 350"/>
                <a:gd name="T44" fmla="*/ 0 w 162"/>
                <a:gd name="T45" fmla="*/ 0 h 350"/>
                <a:gd name="T46" fmla="*/ 0 w 162"/>
                <a:gd name="T47" fmla="*/ 0 h 350"/>
                <a:gd name="T48" fmla="*/ 0 w 162"/>
                <a:gd name="T49" fmla="*/ 0 h 350"/>
                <a:gd name="T50" fmla="*/ 0 w 162"/>
                <a:gd name="T51" fmla="*/ 0 h 350"/>
                <a:gd name="T52" fmla="*/ 0 w 162"/>
                <a:gd name="T53" fmla="*/ 0 h 350"/>
                <a:gd name="T54" fmla="*/ 0 w 162"/>
                <a:gd name="T55" fmla="*/ 0 h 350"/>
                <a:gd name="T56" fmla="*/ 0 w 162"/>
                <a:gd name="T57" fmla="*/ 0 h 350"/>
                <a:gd name="T58" fmla="*/ 0 w 162"/>
                <a:gd name="T59" fmla="*/ 0 h 350"/>
                <a:gd name="T60" fmla="*/ 0 w 162"/>
                <a:gd name="T61" fmla="*/ 0 h 350"/>
                <a:gd name="T62" fmla="*/ 0 w 162"/>
                <a:gd name="T63" fmla="*/ 0 h 350"/>
                <a:gd name="T64" fmla="*/ 0 w 162"/>
                <a:gd name="T65" fmla="*/ 0 h 3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2"/>
                <a:gd name="T100" fmla="*/ 0 h 350"/>
                <a:gd name="T101" fmla="*/ 162 w 162"/>
                <a:gd name="T102" fmla="*/ 350 h 3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2" h="350">
                  <a:moveTo>
                    <a:pt x="61" y="0"/>
                  </a:moveTo>
                  <a:lnTo>
                    <a:pt x="63" y="2"/>
                  </a:lnTo>
                  <a:lnTo>
                    <a:pt x="71" y="9"/>
                  </a:lnTo>
                  <a:lnTo>
                    <a:pt x="83" y="21"/>
                  </a:lnTo>
                  <a:lnTo>
                    <a:pt x="97" y="35"/>
                  </a:lnTo>
                  <a:lnTo>
                    <a:pt x="112" y="53"/>
                  </a:lnTo>
                  <a:lnTo>
                    <a:pt x="127" y="74"/>
                  </a:lnTo>
                  <a:lnTo>
                    <a:pt x="141" y="97"/>
                  </a:lnTo>
                  <a:lnTo>
                    <a:pt x="151" y="123"/>
                  </a:lnTo>
                  <a:lnTo>
                    <a:pt x="159" y="150"/>
                  </a:lnTo>
                  <a:lnTo>
                    <a:pt x="162" y="178"/>
                  </a:lnTo>
                  <a:lnTo>
                    <a:pt x="157" y="207"/>
                  </a:lnTo>
                  <a:lnTo>
                    <a:pt x="145" y="237"/>
                  </a:lnTo>
                  <a:lnTo>
                    <a:pt x="126" y="266"/>
                  </a:lnTo>
                  <a:lnTo>
                    <a:pt x="95" y="295"/>
                  </a:lnTo>
                  <a:lnTo>
                    <a:pt x="54" y="323"/>
                  </a:lnTo>
                  <a:lnTo>
                    <a:pt x="0" y="350"/>
                  </a:lnTo>
                  <a:lnTo>
                    <a:pt x="4" y="349"/>
                  </a:lnTo>
                  <a:lnTo>
                    <a:pt x="11" y="345"/>
                  </a:lnTo>
                  <a:lnTo>
                    <a:pt x="23" y="338"/>
                  </a:lnTo>
                  <a:lnTo>
                    <a:pt x="39" y="329"/>
                  </a:lnTo>
                  <a:lnTo>
                    <a:pt x="55" y="317"/>
                  </a:lnTo>
                  <a:lnTo>
                    <a:pt x="73" y="303"/>
                  </a:lnTo>
                  <a:lnTo>
                    <a:pt x="91" y="286"/>
                  </a:lnTo>
                  <a:lnTo>
                    <a:pt x="107" y="266"/>
                  </a:lnTo>
                  <a:lnTo>
                    <a:pt x="121" y="244"/>
                  </a:lnTo>
                  <a:lnTo>
                    <a:pt x="130" y="218"/>
                  </a:lnTo>
                  <a:lnTo>
                    <a:pt x="136" y="189"/>
                  </a:lnTo>
                  <a:lnTo>
                    <a:pt x="137" y="158"/>
                  </a:lnTo>
                  <a:lnTo>
                    <a:pt x="130" y="123"/>
                  </a:lnTo>
                  <a:lnTo>
                    <a:pt x="116" y="85"/>
                  </a:lnTo>
                  <a:lnTo>
                    <a:pt x="93" y="44"/>
                  </a:lnTo>
                  <a:lnTo>
                    <a:pt x="6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59" name="Freeform 117">
              <a:extLst>
                <a:ext uri="{FF2B5EF4-FFF2-40B4-BE49-F238E27FC236}">
                  <a16:creationId xmlns:a16="http://schemas.microsoft.com/office/drawing/2014/main" id="{64902127-0F19-421C-A421-E4E27D151639}"/>
                </a:ext>
              </a:extLst>
            </p:cNvPr>
            <p:cNvSpPr>
              <a:spLocks/>
            </p:cNvSpPr>
            <p:nvPr/>
          </p:nvSpPr>
          <p:spPr bwMode="auto">
            <a:xfrm>
              <a:off x="5378" y="442"/>
              <a:ext cx="37" cy="41"/>
            </a:xfrm>
            <a:custGeom>
              <a:avLst/>
              <a:gdLst>
                <a:gd name="T0" fmla="*/ 0 w 186"/>
                <a:gd name="T1" fmla="*/ 0 h 203"/>
                <a:gd name="T2" fmla="*/ 0 w 186"/>
                <a:gd name="T3" fmla="*/ 0 h 203"/>
                <a:gd name="T4" fmla="*/ 0 w 186"/>
                <a:gd name="T5" fmla="*/ 0 h 203"/>
                <a:gd name="T6" fmla="*/ 0 w 186"/>
                <a:gd name="T7" fmla="*/ 0 h 203"/>
                <a:gd name="T8" fmla="*/ 0 w 186"/>
                <a:gd name="T9" fmla="*/ 0 h 203"/>
                <a:gd name="T10" fmla="*/ 0 w 186"/>
                <a:gd name="T11" fmla="*/ 0 h 203"/>
                <a:gd name="T12" fmla="*/ 0 w 186"/>
                <a:gd name="T13" fmla="*/ 0 h 203"/>
                <a:gd name="T14" fmla="*/ 0 w 186"/>
                <a:gd name="T15" fmla="*/ 0 h 203"/>
                <a:gd name="T16" fmla="*/ 0 w 186"/>
                <a:gd name="T17" fmla="*/ 0 h 203"/>
                <a:gd name="T18" fmla="*/ 0 w 186"/>
                <a:gd name="T19" fmla="*/ 0 h 203"/>
                <a:gd name="T20" fmla="*/ 0 w 186"/>
                <a:gd name="T21" fmla="*/ 0 h 203"/>
                <a:gd name="T22" fmla="*/ 0 w 186"/>
                <a:gd name="T23" fmla="*/ 0 h 203"/>
                <a:gd name="T24" fmla="*/ 0 w 186"/>
                <a:gd name="T25" fmla="*/ 0 h 203"/>
                <a:gd name="T26" fmla="*/ 0 w 186"/>
                <a:gd name="T27" fmla="*/ 0 h 203"/>
                <a:gd name="T28" fmla="*/ 0 w 186"/>
                <a:gd name="T29" fmla="*/ 0 h 203"/>
                <a:gd name="T30" fmla="*/ 0 w 186"/>
                <a:gd name="T31" fmla="*/ 0 h 203"/>
                <a:gd name="T32" fmla="*/ 0 w 186"/>
                <a:gd name="T33" fmla="*/ 0 h 203"/>
                <a:gd name="T34" fmla="*/ 0 w 186"/>
                <a:gd name="T35" fmla="*/ 0 h 203"/>
                <a:gd name="T36" fmla="*/ 0 w 186"/>
                <a:gd name="T37" fmla="*/ 0 h 203"/>
                <a:gd name="T38" fmla="*/ 0 w 186"/>
                <a:gd name="T39" fmla="*/ 0 h 203"/>
                <a:gd name="T40" fmla="*/ 0 w 186"/>
                <a:gd name="T41" fmla="*/ 0 h 203"/>
                <a:gd name="T42" fmla="*/ 0 w 186"/>
                <a:gd name="T43" fmla="*/ 0 h 203"/>
                <a:gd name="T44" fmla="*/ 0 w 186"/>
                <a:gd name="T45" fmla="*/ 0 h 203"/>
                <a:gd name="T46" fmla="*/ 0 w 186"/>
                <a:gd name="T47" fmla="*/ 0 h 203"/>
                <a:gd name="T48" fmla="*/ 0 w 186"/>
                <a:gd name="T49" fmla="*/ 0 h 203"/>
                <a:gd name="T50" fmla="*/ 0 w 186"/>
                <a:gd name="T51" fmla="*/ 0 h 203"/>
                <a:gd name="T52" fmla="*/ 0 w 186"/>
                <a:gd name="T53" fmla="*/ 0 h 203"/>
                <a:gd name="T54" fmla="*/ 0 w 186"/>
                <a:gd name="T55" fmla="*/ 0 h 203"/>
                <a:gd name="T56" fmla="*/ 0 w 186"/>
                <a:gd name="T57" fmla="*/ 0 h 203"/>
                <a:gd name="T58" fmla="*/ 0 w 186"/>
                <a:gd name="T59" fmla="*/ 0 h 203"/>
                <a:gd name="T60" fmla="*/ 0 w 186"/>
                <a:gd name="T61" fmla="*/ 0 h 203"/>
                <a:gd name="T62" fmla="*/ 0 w 186"/>
                <a:gd name="T63" fmla="*/ 0 h 203"/>
                <a:gd name="T64" fmla="*/ 0 w 186"/>
                <a:gd name="T65" fmla="*/ 0 h 20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6"/>
                <a:gd name="T100" fmla="*/ 0 h 203"/>
                <a:gd name="T101" fmla="*/ 186 w 186"/>
                <a:gd name="T102" fmla="*/ 203 h 20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6" h="203">
                  <a:moveTo>
                    <a:pt x="3" y="0"/>
                  </a:moveTo>
                  <a:lnTo>
                    <a:pt x="3" y="2"/>
                  </a:lnTo>
                  <a:lnTo>
                    <a:pt x="2" y="7"/>
                  </a:lnTo>
                  <a:lnTo>
                    <a:pt x="1" y="15"/>
                  </a:lnTo>
                  <a:lnTo>
                    <a:pt x="1" y="26"/>
                  </a:lnTo>
                  <a:lnTo>
                    <a:pt x="2" y="39"/>
                  </a:lnTo>
                  <a:lnTo>
                    <a:pt x="3" y="54"/>
                  </a:lnTo>
                  <a:lnTo>
                    <a:pt x="7" y="71"/>
                  </a:lnTo>
                  <a:lnTo>
                    <a:pt x="13" y="87"/>
                  </a:lnTo>
                  <a:lnTo>
                    <a:pt x="21" y="106"/>
                  </a:lnTo>
                  <a:lnTo>
                    <a:pt x="32" y="123"/>
                  </a:lnTo>
                  <a:lnTo>
                    <a:pt x="47" y="139"/>
                  </a:lnTo>
                  <a:lnTo>
                    <a:pt x="66" y="156"/>
                  </a:lnTo>
                  <a:lnTo>
                    <a:pt x="88" y="171"/>
                  </a:lnTo>
                  <a:lnTo>
                    <a:pt x="116" y="183"/>
                  </a:lnTo>
                  <a:lnTo>
                    <a:pt x="147" y="195"/>
                  </a:lnTo>
                  <a:lnTo>
                    <a:pt x="186" y="203"/>
                  </a:lnTo>
                  <a:lnTo>
                    <a:pt x="183" y="203"/>
                  </a:lnTo>
                  <a:lnTo>
                    <a:pt x="176" y="202"/>
                  </a:lnTo>
                  <a:lnTo>
                    <a:pt x="166" y="201"/>
                  </a:lnTo>
                  <a:lnTo>
                    <a:pt x="153" y="199"/>
                  </a:lnTo>
                  <a:lnTo>
                    <a:pt x="137" y="195"/>
                  </a:lnTo>
                  <a:lnTo>
                    <a:pt x="119" y="190"/>
                  </a:lnTo>
                  <a:lnTo>
                    <a:pt x="101" y="183"/>
                  </a:lnTo>
                  <a:lnTo>
                    <a:pt x="82" y="174"/>
                  </a:lnTo>
                  <a:lnTo>
                    <a:pt x="65" y="164"/>
                  </a:lnTo>
                  <a:lnTo>
                    <a:pt x="47" y="150"/>
                  </a:lnTo>
                  <a:lnTo>
                    <a:pt x="31" y="133"/>
                  </a:lnTo>
                  <a:lnTo>
                    <a:pt x="18" y="114"/>
                  </a:lnTo>
                  <a:lnTo>
                    <a:pt x="8" y="90"/>
                  </a:lnTo>
                  <a:lnTo>
                    <a:pt x="2" y="64"/>
                  </a:lnTo>
                  <a:lnTo>
                    <a:pt x="0" y="33"/>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60" name="Freeform 118">
              <a:extLst>
                <a:ext uri="{FF2B5EF4-FFF2-40B4-BE49-F238E27FC236}">
                  <a16:creationId xmlns:a16="http://schemas.microsoft.com/office/drawing/2014/main" id="{516F0BFA-E3A8-418A-92C9-4D13A5FBCEC3}"/>
                </a:ext>
              </a:extLst>
            </p:cNvPr>
            <p:cNvSpPr>
              <a:spLocks/>
            </p:cNvSpPr>
            <p:nvPr/>
          </p:nvSpPr>
          <p:spPr bwMode="auto">
            <a:xfrm>
              <a:off x="5380" y="530"/>
              <a:ext cx="37" cy="40"/>
            </a:xfrm>
            <a:custGeom>
              <a:avLst/>
              <a:gdLst>
                <a:gd name="T0" fmla="*/ 0 w 185"/>
                <a:gd name="T1" fmla="*/ 0 h 200"/>
                <a:gd name="T2" fmla="*/ 0 w 185"/>
                <a:gd name="T3" fmla="*/ 0 h 200"/>
                <a:gd name="T4" fmla="*/ 0 w 185"/>
                <a:gd name="T5" fmla="*/ 0 h 200"/>
                <a:gd name="T6" fmla="*/ 0 w 185"/>
                <a:gd name="T7" fmla="*/ 0 h 200"/>
                <a:gd name="T8" fmla="*/ 0 w 185"/>
                <a:gd name="T9" fmla="*/ 0 h 200"/>
                <a:gd name="T10" fmla="*/ 0 w 185"/>
                <a:gd name="T11" fmla="*/ 0 h 200"/>
                <a:gd name="T12" fmla="*/ 0 w 185"/>
                <a:gd name="T13" fmla="*/ 0 h 200"/>
                <a:gd name="T14" fmla="*/ 0 w 185"/>
                <a:gd name="T15" fmla="*/ 0 h 200"/>
                <a:gd name="T16" fmla="*/ 0 w 185"/>
                <a:gd name="T17" fmla="*/ 0 h 200"/>
                <a:gd name="T18" fmla="*/ 0 w 185"/>
                <a:gd name="T19" fmla="*/ 0 h 200"/>
                <a:gd name="T20" fmla="*/ 0 w 185"/>
                <a:gd name="T21" fmla="*/ 0 h 200"/>
                <a:gd name="T22" fmla="*/ 0 w 185"/>
                <a:gd name="T23" fmla="*/ 0 h 200"/>
                <a:gd name="T24" fmla="*/ 0 w 185"/>
                <a:gd name="T25" fmla="*/ 0 h 200"/>
                <a:gd name="T26" fmla="*/ 0 w 185"/>
                <a:gd name="T27" fmla="*/ 0 h 200"/>
                <a:gd name="T28" fmla="*/ 0 w 185"/>
                <a:gd name="T29" fmla="*/ 0 h 200"/>
                <a:gd name="T30" fmla="*/ 0 w 185"/>
                <a:gd name="T31" fmla="*/ 0 h 200"/>
                <a:gd name="T32" fmla="*/ 0 w 185"/>
                <a:gd name="T33" fmla="*/ 0 h 200"/>
                <a:gd name="T34" fmla="*/ 0 w 185"/>
                <a:gd name="T35" fmla="*/ 0 h 200"/>
                <a:gd name="T36" fmla="*/ 0 w 185"/>
                <a:gd name="T37" fmla="*/ 0 h 200"/>
                <a:gd name="T38" fmla="*/ 0 w 185"/>
                <a:gd name="T39" fmla="*/ 0 h 200"/>
                <a:gd name="T40" fmla="*/ 0 w 185"/>
                <a:gd name="T41" fmla="*/ 0 h 200"/>
                <a:gd name="T42" fmla="*/ 0 w 185"/>
                <a:gd name="T43" fmla="*/ 0 h 200"/>
                <a:gd name="T44" fmla="*/ 0 w 185"/>
                <a:gd name="T45" fmla="*/ 0 h 200"/>
                <a:gd name="T46" fmla="*/ 0 w 185"/>
                <a:gd name="T47" fmla="*/ 0 h 200"/>
                <a:gd name="T48" fmla="*/ 0 w 185"/>
                <a:gd name="T49" fmla="*/ 0 h 200"/>
                <a:gd name="T50" fmla="*/ 0 w 185"/>
                <a:gd name="T51" fmla="*/ 0 h 200"/>
                <a:gd name="T52" fmla="*/ 0 w 185"/>
                <a:gd name="T53" fmla="*/ 0 h 200"/>
                <a:gd name="T54" fmla="*/ 0 w 185"/>
                <a:gd name="T55" fmla="*/ 0 h 200"/>
                <a:gd name="T56" fmla="*/ 0 w 185"/>
                <a:gd name="T57" fmla="*/ 0 h 200"/>
                <a:gd name="T58" fmla="*/ 0 w 185"/>
                <a:gd name="T59" fmla="*/ 0 h 200"/>
                <a:gd name="T60" fmla="*/ 0 w 185"/>
                <a:gd name="T61" fmla="*/ 0 h 200"/>
                <a:gd name="T62" fmla="*/ 0 w 185"/>
                <a:gd name="T63" fmla="*/ 0 h 200"/>
                <a:gd name="T64" fmla="*/ 0 w 185"/>
                <a:gd name="T65" fmla="*/ 0 h 20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5"/>
                <a:gd name="T100" fmla="*/ 0 h 200"/>
                <a:gd name="T101" fmla="*/ 185 w 185"/>
                <a:gd name="T102" fmla="*/ 200 h 20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5" h="200">
                  <a:moveTo>
                    <a:pt x="2" y="0"/>
                  </a:moveTo>
                  <a:lnTo>
                    <a:pt x="2" y="2"/>
                  </a:lnTo>
                  <a:lnTo>
                    <a:pt x="1" y="7"/>
                  </a:lnTo>
                  <a:lnTo>
                    <a:pt x="0" y="15"/>
                  </a:lnTo>
                  <a:lnTo>
                    <a:pt x="0" y="26"/>
                  </a:lnTo>
                  <a:lnTo>
                    <a:pt x="1" y="38"/>
                  </a:lnTo>
                  <a:lnTo>
                    <a:pt x="2" y="54"/>
                  </a:lnTo>
                  <a:lnTo>
                    <a:pt x="7" y="70"/>
                  </a:lnTo>
                  <a:lnTo>
                    <a:pt x="12" y="86"/>
                  </a:lnTo>
                  <a:lnTo>
                    <a:pt x="21" y="104"/>
                  </a:lnTo>
                  <a:lnTo>
                    <a:pt x="31" y="121"/>
                  </a:lnTo>
                  <a:lnTo>
                    <a:pt x="46" y="137"/>
                  </a:lnTo>
                  <a:lnTo>
                    <a:pt x="65" y="154"/>
                  </a:lnTo>
                  <a:lnTo>
                    <a:pt x="88" y="168"/>
                  </a:lnTo>
                  <a:lnTo>
                    <a:pt x="115" y="180"/>
                  </a:lnTo>
                  <a:lnTo>
                    <a:pt x="147" y="192"/>
                  </a:lnTo>
                  <a:lnTo>
                    <a:pt x="185" y="200"/>
                  </a:lnTo>
                  <a:lnTo>
                    <a:pt x="183" y="200"/>
                  </a:lnTo>
                  <a:lnTo>
                    <a:pt x="176" y="199"/>
                  </a:lnTo>
                  <a:lnTo>
                    <a:pt x="166" y="198"/>
                  </a:lnTo>
                  <a:lnTo>
                    <a:pt x="153" y="196"/>
                  </a:lnTo>
                  <a:lnTo>
                    <a:pt x="137" y="192"/>
                  </a:lnTo>
                  <a:lnTo>
                    <a:pt x="119" y="187"/>
                  </a:lnTo>
                  <a:lnTo>
                    <a:pt x="102" y="180"/>
                  </a:lnTo>
                  <a:lnTo>
                    <a:pt x="83" y="171"/>
                  </a:lnTo>
                  <a:lnTo>
                    <a:pt x="65" y="161"/>
                  </a:lnTo>
                  <a:lnTo>
                    <a:pt x="47" y="147"/>
                  </a:lnTo>
                  <a:lnTo>
                    <a:pt x="32" y="132"/>
                  </a:lnTo>
                  <a:lnTo>
                    <a:pt x="18" y="112"/>
                  </a:lnTo>
                  <a:lnTo>
                    <a:pt x="8" y="90"/>
                  </a:lnTo>
                  <a:lnTo>
                    <a:pt x="2" y="63"/>
                  </a:lnTo>
                  <a:lnTo>
                    <a:pt x="0" y="34"/>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61" name="Freeform 119">
              <a:extLst>
                <a:ext uri="{FF2B5EF4-FFF2-40B4-BE49-F238E27FC236}">
                  <a16:creationId xmlns:a16="http://schemas.microsoft.com/office/drawing/2014/main" id="{89987AED-3C22-4C19-A565-40BC8E183764}"/>
                </a:ext>
              </a:extLst>
            </p:cNvPr>
            <p:cNvSpPr>
              <a:spLocks/>
            </p:cNvSpPr>
            <p:nvPr/>
          </p:nvSpPr>
          <p:spPr bwMode="auto">
            <a:xfrm>
              <a:off x="5376" y="354"/>
              <a:ext cx="37" cy="40"/>
            </a:xfrm>
            <a:custGeom>
              <a:avLst/>
              <a:gdLst>
                <a:gd name="T0" fmla="*/ 0 w 186"/>
                <a:gd name="T1" fmla="*/ 0 h 201"/>
                <a:gd name="T2" fmla="*/ 0 w 186"/>
                <a:gd name="T3" fmla="*/ 0 h 201"/>
                <a:gd name="T4" fmla="*/ 0 w 186"/>
                <a:gd name="T5" fmla="*/ 0 h 201"/>
                <a:gd name="T6" fmla="*/ 0 w 186"/>
                <a:gd name="T7" fmla="*/ 0 h 201"/>
                <a:gd name="T8" fmla="*/ 0 w 186"/>
                <a:gd name="T9" fmla="*/ 0 h 201"/>
                <a:gd name="T10" fmla="*/ 0 w 186"/>
                <a:gd name="T11" fmla="*/ 0 h 201"/>
                <a:gd name="T12" fmla="*/ 0 w 186"/>
                <a:gd name="T13" fmla="*/ 0 h 201"/>
                <a:gd name="T14" fmla="*/ 0 w 186"/>
                <a:gd name="T15" fmla="*/ 0 h 201"/>
                <a:gd name="T16" fmla="*/ 0 w 186"/>
                <a:gd name="T17" fmla="*/ 0 h 201"/>
                <a:gd name="T18" fmla="*/ 0 w 186"/>
                <a:gd name="T19" fmla="*/ 0 h 201"/>
                <a:gd name="T20" fmla="*/ 0 w 186"/>
                <a:gd name="T21" fmla="*/ 0 h 201"/>
                <a:gd name="T22" fmla="*/ 0 w 186"/>
                <a:gd name="T23" fmla="*/ 0 h 201"/>
                <a:gd name="T24" fmla="*/ 0 w 186"/>
                <a:gd name="T25" fmla="*/ 0 h 201"/>
                <a:gd name="T26" fmla="*/ 0 w 186"/>
                <a:gd name="T27" fmla="*/ 0 h 201"/>
                <a:gd name="T28" fmla="*/ 0 w 186"/>
                <a:gd name="T29" fmla="*/ 0 h 201"/>
                <a:gd name="T30" fmla="*/ 0 w 186"/>
                <a:gd name="T31" fmla="*/ 0 h 201"/>
                <a:gd name="T32" fmla="*/ 0 w 186"/>
                <a:gd name="T33" fmla="*/ 0 h 201"/>
                <a:gd name="T34" fmla="*/ 0 w 186"/>
                <a:gd name="T35" fmla="*/ 0 h 201"/>
                <a:gd name="T36" fmla="*/ 0 w 186"/>
                <a:gd name="T37" fmla="*/ 0 h 201"/>
                <a:gd name="T38" fmla="*/ 0 w 186"/>
                <a:gd name="T39" fmla="*/ 0 h 201"/>
                <a:gd name="T40" fmla="*/ 0 w 186"/>
                <a:gd name="T41" fmla="*/ 0 h 201"/>
                <a:gd name="T42" fmla="*/ 0 w 186"/>
                <a:gd name="T43" fmla="*/ 0 h 201"/>
                <a:gd name="T44" fmla="*/ 0 w 186"/>
                <a:gd name="T45" fmla="*/ 0 h 201"/>
                <a:gd name="T46" fmla="*/ 0 w 186"/>
                <a:gd name="T47" fmla="*/ 0 h 201"/>
                <a:gd name="T48" fmla="*/ 0 w 186"/>
                <a:gd name="T49" fmla="*/ 0 h 201"/>
                <a:gd name="T50" fmla="*/ 0 w 186"/>
                <a:gd name="T51" fmla="*/ 0 h 201"/>
                <a:gd name="T52" fmla="*/ 0 w 186"/>
                <a:gd name="T53" fmla="*/ 0 h 201"/>
                <a:gd name="T54" fmla="*/ 0 w 186"/>
                <a:gd name="T55" fmla="*/ 0 h 201"/>
                <a:gd name="T56" fmla="*/ 0 w 186"/>
                <a:gd name="T57" fmla="*/ 0 h 201"/>
                <a:gd name="T58" fmla="*/ 0 w 186"/>
                <a:gd name="T59" fmla="*/ 0 h 201"/>
                <a:gd name="T60" fmla="*/ 0 w 186"/>
                <a:gd name="T61" fmla="*/ 0 h 201"/>
                <a:gd name="T62" fmla="*/ 0 w 186"/>
                <a:gd name="T63" fmla="*/ 0 h 201"/>
                <a:gd name="T64" fmla="*/ 0 w 186"/>
                <a:gd name="T65" fmla="*/ 0 h 20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6"/>
                <a:gd name="T100" fmla="*/ 0 h 201"/>
                <a:gd name="T101" fmla="*/ 186 w 186"/>
                <a:gd name="T102" fmla="*/ 201 h 20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6" h="201">
                  <a:moveTo>
                    <a:pt x="3" y="0"/>
                  </a:moveTo>
                  <a:lnTo>
                    <a:pt x="3" y="2"/>
                  </a:lnTo>
                  <a:lnTo>
                    <a:pt x="2" y="7"/>
                  </a:lnTo>
                  <a:lnTo>
                    <a:pt x="1" y="15"/>
                  </a:lnTo>
                  <a:lnTo>
                    <a:pt x="1" y="26"/>
                  </a:lnTo>
                  <a:lnTo>
                    <a:pt x="2" y="39"/>
                  </a:lnTo>
                  <a:lnTo>
                    <a:pt x="3" y="53"/>
                  </a:lnTo>
                  <a:lnTo>
                    <a:pt x="8" y="69"/>
                  </a:lnTo>
                  <a:lnTo>
                    <a:pt x="13" y="86"/>
                  </a:lnTo>
                  <a:lnTo>
                    <a:pt x="22" y="103"/>
                  </a:lnTo>
                  <a:lnTo>
                    <a:pt x="32" y="121"/>
                  </a:lnTo>
                  <a:lnTo>
                    <a:pt x="47" y="138"/>
                  </a:lnTo>
                  <a:lnTo>
                    <a:pt x="66" y="153"/>
                  </a:lnTo>
                  <a:lnTo>
                    <a:pt x="89" y="168"/>
                  </a:lnTo>
                  <a:lnTo>
                    <a:pt x="116" y="181"/>
                  </a:lnTo>
                  <a:lnTo>
                    <a:pt x="148" y="193"/>
                  </a:lnTo>
                  <a:lnTo>
                    <a:pt x="186" y="201"/>
                  </a:lnTo>
                  <a:lnTo>
                    <a:pt x="184" y="201"/>
                  </a:lnTo>
                  <a:lnTo>
                    <a:pt x="177" y="200"/>
                  </a:lnTo>
                  <a:lnTo>
                    <a:pt x="167" y="199"/>
                  </a:lnTo>
                  <a:lnTo>
                    <a:pt x="154" y="196"/>
                  </a:lnTo>
                  <a:lnTo>
                    <a:pt x="138" y="193"/>
                  </a:lnTo>
                  <a:lnTo>
                    <a:pt x="120" y="188"/>
                  </a:lnTo>
                  <a:lnTo>
                    <a:pt x="102" y="181"/>
                  </a:lnTo>
                  <a:lnTo>
                    <a:pt x="83" y="172"/>
                  </a:lnTo>
                  <a:lnTo>
                    <a:pt x="65" y="161"/>
                  </a:lnTo>
                  <a:lnTo>
                    <a:pt x="48" y="147"/>
                  </a:lnTo>
                  <a:lnTo>
                    <a:pt x="32" y="131"/>
                  </a:lnTo>
                  <a:lnTo>
                    <a:pt x="19" y="112"/>
                  </a:lnTo>
                  <a:lnTo>
                    <a:pt x="9" y="89"/>
                  </a:lnTo>
                  <a:lnTo>
                    <a:pt x="2" y="64"/>
                  </a:lnTo>
                  <a:lnTo>
                    <a:pt x="0" y="33"/>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62" name="Freeform 120">
              <a:extLst>
                <a:ext uri="{FF2B5EF4-FFF2-40B4-BE49-F238E27FC236}">
                  <a16:creationId xmlns:a16="http://schemas.microsoft.com/office/drawing/2014/main" id="{DB97A5A0-9E55-4ADA-81CB-E0C9B809FA41}"/>
                </a:ext>
              </a:extLst>
            </p:cNvPr>
            <p:cNvSpPr>
              <a:spLocks/>
            </p:cNvSpPr>
            <p:nvPr/>
          </p:nvSpPr>
          <p:spPr bwMode="auto">
            <a:xfrm>
              <a:off x="5302" y="299"/>
              <a:ext cx="7" cy="239"/>
            </a:xfrm>
            <a:custGeom>
              <a:avLst/>
              <a:gdLst>
                <a:gd name="T0" fmla="*/ 0 w 36"/>
                <a:gd name="T1" fmla="*/ 0 h 1193"/>
                <a:gd name="T2" fmla="*/ 0 w 36"/>
                <a:gd name="T3" fmla="*/ 0 h 1193"/>
                <a:gd name="T4" fmla="*/ 0 w 36"/>
                <a:gd name="T5" fmla="*/ 0 h 1193"/>
                <a:gd name="T6" fmla="*/ 0 w 36"/>
                <a:gd name="T7" fmla="*/ 0 h 1193"/>
                <a:gd name="T8" fmla="*/ 0 w 36"/>
                <a:gd name="T9" fmla="*/ 0 h 1193"/>
                <a:gd name="T10" fmla="*/ 0 w 36"/>
                <a:gd name="T11" fmla="*/ 0 h 1193"/>
                <a:gd name="T12" fmla="*/ 0 w 36"/>
                <a:gd name="T13" fmla="*/ 0 h 1193"/>
                <a:gd name="T14" fmla="*/ 0 w 36"/>
                <a:gd name="T15" fmla="*/ 0 h 1193"/>
                <a:gd name="T16" fmla="*/ 0 w 36"/>
                <a:gd name="T17" fmla="*/ 0 h 1193"/>
                <a:gd name="T18" fmla="*/ 0 w 36"/>
                <a:gd name="T19" fmla="*/ 0 h 1193"/>
                <a:gd name="T20" fmla="*/ 0 w 36"/>
                <a:gd name="T21" fmla="*/ 0 h 1193"/>
                <a:gd name="T22" fmla="*/ 0 w 36"/>
                <a:gd name="T23" fmla="*/ 0 h 1193"/>
                <a:gd name="T24" fmla="*/ 0 w 36"/>
                <a:gd name="T25" fmla="*/ 0 h 119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6"/>
                <a:gd name="T40" fmla="*/ 0 h 1193"/>
                <a:gd name="T41" fmla="*/ 36 w 36"/>
                <a:gd name="T42" fmla="*/ 1193 h 119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6" h="1193">
                  <a:moveTo>
                    <a:pt x="0" y="0"/>
                  </a:moveTo>
                  <a:lnTo>
                    <a:pt x="0" y="135"/>
                  </a:lnTo>
                  <a:lnTo>
                    <a:pt x="0" y="459"/>
                  </a:lnTo>
                  <a:lnTo>
                    <a:pt x="0" y="851"/>
                  </a:lnTo>
                  <a:lnTo>
                    <a:pt x="0" y="1193"/>
                  </a:lnTo>
                  <a:lnTo>
                    <a:pt x="4" y="1168"/>
                  </a:lnTo>
                  <a:lnTo>
                    <a:pt x="12" y="1100"/>
                  </a:lnTo>
                  <a:lnTo>
                    <a:pt x="22" y="990"/>
                  </a:lnTo>
                  <a:lnTo>
                    <a:pt x="32" y="845"/>
                  </a:lnTo>
                  <a:lnTo>
                    <a:pt x="36" y="668"/>
                  </a:lnTo>
                  <a:lnTo>
                    <a:pt x="35" y="466"/>
                  </a:lnTo>
                  <a:lnTo>
                    <a:pt x="24" y="24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63" name="Freeform 121">
              <a:extLst>
                <a:ext uri="{FF2B5EF4-FFF2-40B4-BE49-F238E27FC236}">
                  <a16:creationId xmlns:a16="http://schemas.microsoft.com/office/drawing/2014/main" id="{1B375549-639D-49FA-B61D-CCFE93A7966D}"/>
                </a:ext>
              </a:extLst>
            </p:cNvPr>
            <p:cNvSpPr>
              <a:spLocks/>
            </p:cNvSpPr>
            <p:nvPr/>
          </p:nvSpPr>
          <p:spPr bwMode="auto">
            <a:xfrm>
              <a:off x="5360" y="319"/>
              <a:ext cx="7" cy="267"/>
            </a:xfrm>
            <a:custGeom>
              <a:avLst/>
              <a:gdLst>
                <a:gd name="T0" fmla="*/ 0 w 34"/>
                <a:gd name="T1" fmla="*/ 0 h 1339"/>
                <a:gd name="T2" fmla="*/ 0 w 34"/>
                <a:gd name="T3" fmla="*/ 0 h 1339"/>
                <a:gd name="T4" fmla="*/ 0 w 34"/>
                <a:gd name="T5" fmla="*/ 0 h 1339"/>
                <a:gd name="T6" fmla="*/ 0 w 34"/>
                <a:gd name="T7" fmla="*/ 0 h 1339"/>
                <a:gd name="T8" fmla="*/ 0 w 34"/>
                <a:gd name="T9" fmla="*/ 0 h 1339"/>
                <a:gd name="T10" fmla="*/ 0 w 34"/>
                <a:gd name="T11" fmla="*/ 0 h 1339"/>
                <a:gd name="T12" fmla="*/ 0 w 34"/>
                <a:gd name="T13" fmla="*/ 0 h 1339"/>
                <a:gd name="T14" fmla="*/ 0 w 34"/>
                <a:gd name="T15" fmla="*/ 0 h 1339"/>
                <a:gd name="T16" fmla="*/ 0 w 34"/>
                <a:gd name="T17" fmla="*/ 0 h 1339"/>
                <a:gd name="T18" fmla="*/ 0 w 34"/>
                <a:gd name="T19" fmla="*/ 0 h 1339"/>
                <a:gd name="T20" fmla="*/ 0 w 34"/>
                <a:gd name="T21" fmla="*/ 0 h 1339"/>
                <a:gd name="T22" fmla="*/ 0 w 34"/>
                <a:gd name="T23" fmla="*/ 0 h 1339"/>
                <a:gd name="T24" fmla="*/ 0 w 34"/>
                <a:gd name="T25" fmla="*/ 0 h 1339"/>
                <a:gd name="T26" fmla="*/ 0 w 34"/>
                <a:gd name="T27" fmla="*/ 0 h 1339"/>
                <a:gd name="T28" fmla="*/ 0 w 34"/>
                <a:gd name="T29" fmla="*/ 0 h 1339"/>
                <a:gd name="T30" fmla="*/ 0 w 34"/>
                <a:gd name="T31" fmla="*/ 0 h 1339"/>
                <a:gd name="T32" fmla="*/ 0 w 34"/>
                <a:gd name="T33" fmla="*/ 0 h 133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4"/>
                <a:gd name="T52" fmla="*/ 0 h 1339"/>
                <a:gd name="T53" fmla="*/ 34 w 34"/>
                <a:gd name="T54" fmla="*/ 1339 h 133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4" h="1339">
                  <a:moveTo>
                    <a:pt x="26" y="0"/>
                  </a:moveTo>
                  <a:lnTo>
                    <a:pt x="24" y="51"/>
                  </a:lnTo>
                  <a:lnTo>
                    <a:pt x="19" y="187"/>
                  </a:lnTo>
                  <a:lnTo>
                    <a:pt x="14" y="383"/>
                  </a:lnTo>
                  <a:lnTo>
                    <a:pt x="8" y="612"/>
                  </a:lnTo>
                  <a:lnTo>
                    <a:pt x="2" y="848"/>
                  </a:lnTo>
                  <a:lnTo>
                    <a:pt x="0" y="1064"/>
                  </a:lnTo>
                  <a:lnTo>
                    <a:pt x="1" y="1238"/>
                  </a:lnTo>
                  <a:lnTo>
                    <a:pt x="8" y="1339"/>
                  </a:lnTo>
                  <a:lnTo>
                    <a:pt x="10" y="1283"/>
                  </a:lnTo>
                  <a:lnTo>
                    <a:pt x="15" y="1135"/>
                  </a:lnTo>
                  <a:lnTo>
                    <a:pt x="20" y="925"/>
                  </a:lnTo>
                  <a:lnTo>
                    <a:pt x="26" y="683"/>
                  </a:lnTo>
                  <a:lnTo>
                    <a:pt x="32" y="440"/>
                  </a:lnTo>
                  <a:lnTo>
                    <a:pt x="34" y="224"/>
                  </a:lnTo>
                  <a:lnTo>
                    <a:pt x="33" y="69"/>
                  </a:lnTo>
                  <a:lnTo>
                    <a:pt x="2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64" name="Freeform 122">
              <a:extLst>
                <a:ext uri="{FF2B5EF4-FFF2-40B4-BE49-F238E27FC236}">
                  <a16:creationId xmlns:a16="http://schemas.microsoft.com/office/drawing/2014/main" id="{E6D0BA44-417E-420E-BF32-9A32E481DBB6}"/>
                </a:ext>
              </a:extLst>
            </p:cNvPr>
            <p:cNvSpPr>
              <a:spLocks/>
            </p:cNvSpPr>
            <p:nvPr/>
          </p:nvSpPr>
          <p:spPr bwMode="auto">
            <a:xfrm>
              <a:off x="5367" y="306"/>
              <a:ext cx="96" cy="11"/>
            </a:xfrm>
            <a:custGeom>
              <a:avLst/>
              <a:gdLst>
                <a:gd name="T0" fmla="*/ 0 w 479"/>
                <a:gd name="T1" fmla="*/ 0 h 57"/>
                <a:gd name="T2" fmla="*/ 0 w 479"/>
                <a:gd name="T3" fmla="*/ 0 h 57"/>
                <a:gd name="T4" fmla="*/ 0 w 479"/>
                <a:gd name="T5" fmla="*/ 0 h 57"/>
                <a:gd name="T6" fmla="*/ 0 w 479"/>
                <a:gd name="T7" fmla="*/ 0 h 57"/>
                <a:gd name="T8" fmla="*/ 0 w 479"/>
                <a:gd name="T9" fmla="*/ 0 h 57"/>
                <a:gd name="T10" fmla="*/ 0 w 479"/>
                <a:gd name="T11" fmla="*/ 0 h 57"/>
                <a:gd name="T12" fmla="*/ 0 w 479"/>
                <a:gd name="T13" fmla="*/ 0 h 57"/>
                <a:gd name="T14" fmla="*/ 0 w 479"/>
                <a:gd name="T15" fmla="*/ 0 h 57"/>
                <a:gd name="T16" fmla="*/ 0 w 479"/>
                <a:gd name="T17" fmla="*/ 0 h 57"/>
                <a:gd name="T18" fmla="*/ 0 w 479"/>
                <a:gd name="T19" fmla="*/ 0 h 57"/>
                <a:gd name="T20" fmla="*/ 0 w 479"/>
                <a:gd name="T21" fmla="*/ 0 h 57"/>
                <a:gd name="T22" fmla="*/ 0 w 479"/>
                <a:gd name="T23" fmla="*/ 0 h 57"/>
                <a:gd name="T24" fmla="*/ 0 w 479"/>
                <a:gd name="T25" fmla="*/ 0 h 57"/>
                <a:gd name="T26" fmla="*/ 0 w 479"/>
                <a:gd name="T27" fmla="*/ 0 h 57"/>
                <a:gd name="T28" fmla="*/ 0 w 479"/>
                <a:gd name="T29" fmla="*/ 0 h 57"/>
                <a:gd name="T30" fmla="*/ 0 w 479"/>
                <a:gd name="T31" fmla="*/ 0 h 57"/>
                <a:gd name="T32" fmla="*/ 0 w 479"/>
                <a:gd name="T33" fmla="*/ 0 h 57"/>
                <a:gd name="T34" fmla="*/ 0 w 479"/>
                <a:gd name="T35" fmla="*/ 0 h 57"/>
                <a:gd name="T36" fmla="*/ 0 w 479"/>
                <a:gd name="T37" fmla="*/ 0 h 57"/>
                <a:gd name="T38" fmla="*/ 0 w 479"/>
                <a:gd name="T39" fmla="*/ 0 h 57"/>
                <a:gd name="T40" fmla="*/ 0 w 479"/>
                <a:gd name="T41" fmla="*/ 0 h 57"/>
                <a:gd name="T42" fmla="*/ 0 w 479"/>
                <a:gd name="T43" fmla="*/ 0 h 57"/>
                <a:gd name="T44" fmla="*/ 0 w 479"/>
                <a:gd name="T45" fmla="*/ 0 h 57"/>
                <a:gd name="T46" fmla="*/ 0 w 479"/>
                <a:gd name="T47" fmla="*/ 0 h 57"/>
                <a:gd name="T48" fmla="*/ 0 w 479"/>
                <a:gd name="T49" fmla="*/ 0 h 57"/>
                <a:gd name="T50" fmla="*/ 0 w 479"/>
                <a:gd name="T51" fmla="*/ 0 h 57"/>
                <a:gd name="T52" fmla="*/ 0 w 479"/>
                <a:gd name="T53" fmla="*/ 0 h 57"/>
                <a:gd name="T54" fmla="*/ 0 w 479"/>
                <a:gd name="T55" fmla="*/ 0 h 57"/>
                <a:gd name="T56" fmla="*/ 0 w 479"/>
                <a:gd name="T57" fmla="*/ 0 h 57"/>
                <a:gd name="T58" fmla="*/ 0 w 479"/>
                <a:gd name="T59" fmla="*/ 0 h 57"/>
                <a:gd name="T60" fmla="*/ 0 w 479"/>
                <a:gd name="T61" fmla="*/ 0 h 57"/>
                <a:gd name="T62" fmla="*/ 0 w 479"/>
                <a:gd name="T63" fmla="*/ 0 h 57"/>
                <a:gd name="T64" fmla="*/ 0 w 479"/>
                <a:gd name="T65" fmla="*/ 0 h 5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79"/>
                <a:gd name="T100" fmla="*/ 0 h 57"/>
                <a:gd name="T101" fmla="*/ 479 w 479"/>
                <a:gd name="T102" fmla="*/ 57 h 5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79" h="57">
                  <a:moveTo>
                    <a:pt x="0" y="57"/>
                  </a:moveTo>
                  <a:lnTo>
                    <a:pt x="5" y="57"/>
                  </a:lnTo>
                  <a:lnTo>
                    <a:pt x="18" y="54"/>
                  </a:lnTo>
                  <a:lnTo>
                    <a:pt x="39" y="52"/>
                  </a:lnTo>
                  <a:lnTo>
                    <a:pt x="65" y="50"/>
                  </a:lnTo>
                  <a:lnTo>
                    <a:pt x="97" y="45"/>
                  </a:lnTo>
                  <a:lnTo>
                    <a:pt x="134" y="42"/>
                  </a:lnTo>
                  <a:lnTo>
                    <a:pt x="172" y="37"/>
                  </a:lnTo>
                  <a:lnTo>
                    <a:pt x="214" y="32"/>
                  </a:lnTo>
                  <a:lnTo>
                    <a:pt x="256" y="28"/>
                  </a:lnTo>
                  <a:lnTo>
                    <a:pt x="297" y="23"/>
                  </a:lnTo>
                  <a:lnTo>
                    <a:pt x="337" y="18"/>
                  </a:lnTo>
                  <a:lnTo>
                    <a:pt x="374" y="14"/>
                  </a:lnTo>
                  <a:lnTo>
                    <a:pt x="409" y="9"/>
                  </a:lnTo>
                  <a:lnTo>
                    <a:pt x="438" y="6"/>
                  </a:lnTo>
                  <a:lnTo>
                    <a:pt x="461" y="3"/>
                  </a:lnTo>
                  <a:lnTo>
                    <a:pt x="479" y="1"/>
                  </a:lnTo>
                  <a:lnTo>
                    <a:pt x="476" y="1"/>
                  </a:lnTo>
                  <a:lnTo>
                    <a:pt x="471" y="1"/>
                  </a:lnTo>
                  <a:lnTo>
                    <a:pt x="459" y="0"/>
                  </a:lnTo>
                  <a:lnTo>
                    <a:pt x="445" y="0"/>
                  </a:lnTo>
                  <a:lnTo>
                    <a:pt x="427" y="0"/>
                  </a:lnTo>
                  <a:lnTo>
                    <a:pt x="404" y="1"/>
                  </a:lnTo>
                  <a:lnTo>
                    <a:pt x="378" y="1"/>
                  </a:lnTo>
                  <a:lnTo>
                    <a:pt x="349" y="3"/>
                  </a:lnTo>
                  <a:lnTo>
                    <a:pt x="316" y="6"/>
                  </a:lnTo>
                  <a:lnTo>
                    <a:pt x="280" y="9"/>
                  </a:lnTo>
                  <a:lnTo>
                    <a:pt x="241" y="14"/>
                  </a:lnTo>
                  <a:lnTo>
                    <a:pt x="198" y="20"/>
                  </a:lnTo>
                  <a:lnTo>
                    <a:pt x="153" y="26"/>
                  </a:lnTo>
                  <a:lnTo>
                    <a:pt x="105" y="35"/>
                  </a:lnTo>
                  <a:lnTo>
                    <a:pt x="54" y="45"/>
                  </a:lnTo>
                  <a:lnTo>
                    <a:pt x="0"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65" name="Freeform 123">
              <a:extLst>
                <a:ext uri="{FF2B5EF4-FFF2-40B4-BE49-F238E27FC236}">
                  <a16:creationId xmlns:a16="http://schemas.microsoft.com/office/drawing/2014/main" id="{E668310B-DD8D-4290-9F75-2FA8F0001827}"/>
                </a:ext>
              </a:extLst>
            </p:cNvPr>
            <p:cNvSpPr>
              <a:spLocks/>
            </p:cNvSpPr>
            <p:nvPr/>
          </p:nvSpPr>
          <p:spPr bwMode="auto">
            <a:xfrm>
              <a:off x="5300" y="289"/>
              <a:ext cx="99" cy="25"/>
            </a:xfrm>
            <a:custGeom>
              <a:avLst/>
              <a:gdLst>
                <a:gd name="T0" fmla="*/ 0 w 493"/>
                <a:gd name="T1" fmla="*/ 0 h 126"/>
                <a:gd name="T2" fmla="*/ 0 w 493"/>
                <a:gd name="T3" fmla="*/ 0 h 126"/>
                <a:gd name="T4" fmla="*/ 0 w 493"/>
                <a:gd name="T5" fmla="*/ 0 h 126"/>
                <a:gd name="T6" fmla="*/ 0 w 493"/>
                <a:gd name="T7" fmla="*/ 0 h 126"/>
                <a:gd name="T8" fmla="*/ 0 w 493"/>
                <a:gd name="T9" fmla="*/ 0 h 126"/>
                <a:gd name="T10" fmla="*/ 0 w 493"/>
                <a:gd name="T11" fmla="*/ 0 h 126"/>
                <a:gd name="T12" fmla="*/ 0 w 493"/>
                <a:gd name="T13" fmla="*/ 0 h 126"/>
                <a:gd name="T14" fmla="*/ 0 w 493"/>
                <a:gd name="T15" fmla="*/ 0 h 126"/>
                <a:gd name="T16" fmla="*/ 0 w 493"/>
                <a:gd name="T17" fmla="*/ 0 h 126"/>
                <a:gd name="T18" fmla="*/ 0 w 493"/>
                <a:gd name="T19" fmla="*/ 0 h 126"/>
                <a:gd name="T20" fmla="*/ 0 w 493"/>
                <a:gd name="T21" fmla="*/ 0 h 126"/>
                <a:gd name="T22" fmla="*/ 0 w 493"/>
                <a:gd name="T23" fmla="*/ 0 h 126"/>
                <a:gd name="T24" fmla="*/ 0 w 493"/>
                <a:gd name="T25" fmla="*/ 0 h 126"/>
                <a:gd name="T26" fmla="*/ 0 w 493"/>
                <a:gd name="T27" fmla="*/ 0 h 126"/>
                <a:gd name="T28" fmla="*/ 0 w 493"/>
                <a:gd name="T29" fmla="*/ 0 h 126"/>
                <a:gd name="T30" fmla="*/ 0 w 493"/>
                <a:gd name="T31" fmla="*/ 0 h 126"/>
                <a:gd name="T32" fmla="*/ 0 w 493"/>
                <a:gd name="T33" fmla="*/ 0 h 126"/>
                <a:gd name="T34" fmla="*/ 0 w 493"/>
                <a:gd name="T35" fmla="*/ 0 h 126"/>
                <a:gd name="T36" fmla="*/ 0 w 493"/>
                <a:gd name="T37" fmla="*/ 0 h 126"/>
                <a:gd name="T38" fmla="*/ 0 w 493"/>
                <a:gd name="T39" fmla="*/ 0 h 126"/>
                <a:gd name="T40" fmla="*/ 0 w 493"/>
                <a:gd name="T41" fmla="*/ 0 h 126"/>
                <a:gd name="T42" fmla="*/ 0 w 493"/>
                <a:gd name="T43" fmla="*/ 0 h 126"/>
                <a:gd name="T44" fmla="*/ 0 w 493"/>
                <a:gd name="T45" fmla="*/ 0 h 126"/>
                <a:gd name="T46" fmla="*/ 0 w 493"/>
                <a:gd name="T47" fmla="*/ 0 h 126"/>
                <a:gd name="T48" fmla="*/ 0 w 493"/>
                <a:gd name="T49" fmla="*/ 0 h 126"/>
                <a:gd name="T50" fmla="*/ 0 w 493"/>
                <a:gd name="T51" fmla="*/ 0 h 126"/>
                <a:gd name="T52" fmla="*/ 0 w 493"/>
                <a:gd name="T53" fmla="*/ 0 h 126"/>
                <a:gd name="T54" fmla="*/ 0 w 493"/>
                <a:gd name="T55" fmla="*/ 0 h 126"/>
                <a:gd name="T56" fmla="*/ 0 w 493"/>
                <a:gd name="T57" fmla="*/ 0 h 126"/>
                <a:gd name="T58" fmla="*/ 0 w 493"/>
                <a:gd name="T59" fmla="*/ 0 h 126"/>
                <a:gd name="T60" fmla="*/ 0 w 493"/>
                <a:gd name="T61" fmla="*/ 0 h 126"/>
                <a:gd name="T62" fmla="*/ 0 w 493"/>
                <a:gd name="T63" fmla="*/ 0 h 126"/>
                <a:gd name="T64" fmla="*/ 0 w 493"/>
                <a:gd name="T65" fmla="*/ 0 h 126"/>
                <a:gd name="T66" fmla="*/ 0 w 493"/>
                <a:gd name="T67" fmla="*/ 0 h 126"/>
                <a:gd name="T68" fmla="*/ 0 w 493"/>
                <a:gd name="T69" fmla="*/ 0 h 126"/>
                <a:gd name="T70" fmla="*/ 0 w 493"/>
                <a:gd name="T71" fmla="*/ 0 h 126"/>
                <a:gd name="T72" fmla="*/ 0 w 493"/>
                <a:gd name="T73" fmla="*/ 0 h 126"/>
                <a:gd name="T74" fmla="*/ 0 w 493"/>
                <a:gd name="T75" fmla="*/ 0 h 126"/>
                <a:gd name="T76" fmla="*/ 0 w 493"/>
                <a:gd name="T77" fmla="*/ 0 h 126"/>
                <a:gd name="T78" fmla="*/ 0 w 493"/>
                <a:gd name="T79" fmla="*/ 0 h 126"/>
                <a:gd name="T80" fmla="*/ 0 w 493"/>
                <a:gd name="T81" fmla="*/ 0 h 126"/>
                <a:gd name="T82" fmla="*/ 0 w 493"/>
                <a:gd name="T83" fmla="*/ 0 h 126"/>
                <a:gd name="T84" fmla="*/ 0 w 493"/>
                <a:gd name="T85" fmla="*/ 0 h 126"/>
                <a:gd name="T86" fmla="*/ 0 w 493"/>
                <a:gd name="T87" fmla="*/ 0 h 126"/>
                <a:gd name="T88" fmla="*/ 0 w 493"/>
                <a:gd name="T89" fmla="*/ 0 h 126"/>
                <a:gd name="T90" fmla="*/ 0 w 493"/>
                <a:gd name="T91" fmla="*/ 0 h 126"/>
                <a:gd name="T92" fmla="*/ 0 w 493"/>
                <a:gd name="T93" fmla="*/ 0 h 126"/>
                <a:gd name="T94" fmla="*/ 0 w 493"/>
                <a:gd name="T95" fmla="*/ 0 h 126"/>
                <a:gd name="T96" fmla="*/ 0 w 493"/>
                <a:gd name="T97" fmla="*/ 0 h 126"/>
                <a:gd name="T98" fmla="*/ 0 w 493"/>
                <a:gd name="T99" fmla="*/ 0 h 12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93"/>
                <a:gd name="T151" fmla="*/ 0 h 126"/>
                <a:gd name="T152" fmla="*/ 493 w 493"/>
                <a:gd name="T153" fmla="*/ 126 h 12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93" h="126">
                  <a:moveTo>
                    <a:pt x="493" y="0"/>
                  </a:moveTo>
                  <a:lnTo>
                    <a:pt x="489" y="0"/>
                  </a:lnTo>
                  <a:lnTo>
                    <a:pt x="477" y="1"/>
                  </a:lnTo>
                  <a:lnTo>
                    <a:pt x="458" y="4"/>
                  </a:lnTo>
                  <a:lnTo>
                    <a:pt x="434" y="6"/>
                  </a:lnTo>
                  <a:lnTo>
                    <a:pt x="405" y="10"/>
                  </a:lnTo>
                  <a:lnTo>
                    <a:pt x="373" y="13"/>
                  </a:lnTo>
                  <a:lnTo>
                    <a:pt x="338" y="17"/>
                  </a:lnTo>
                  <a:lnTo>
                    <a:pt x="301" y="20"/>
                  </a:lnTo>
                  <a:lnTo>
                    <a:pt x="263" y="24"/>
                  </a:lnTo>
                  <a:lnTo>
                    <a:pt x="226" y="27"/>
                  </a:lnTo>
                  <a:lnTo>
                    <a:pt x="190" y="31"/>
                  </a:lnTo>
                  <a:lnTo>
                    <a:pt x="158" y="34"/>
                  </a:lnTo>
                  <a:lnTo>
                    <a:pt x="129" y="36"/>
                  </a:lnTo>
                  <a:lnTo>
                    <a:pt x="103" y="39"/>
                  </a:lnTo>
                  <a:lnTo>
                    <a:pt x="85" y="40"/>
                  </a:lnTo>
                  <a:lnTo>
                    <a:pt x="72" y="40"/>
                  </a:lnTo>
                  <a:lnTo>
                    <a:pt x="328" y="126"/>
                  </a:lnTo>
                  <a:lnTo>
                    <a:pt x="325" y="125"/>
                  </a:lnTo>
                  <a:lnTo>
                    <a:pt x="315" y="122"/>
                  </a:lnTo>
                  <a:lnTo>
                    <a:pt x="299" y="118"/>
                  </a:lnTo>
                  <a:lnTo>
                    <a:pt x="280" y="111"/>
                  </a:lnTo>
                  <a:lnTo>
                    <a:pt x="255" y="104"/>
                  </a:lnTo>
                  <a:lnTo>
                    <a:pt x="229" y="97"/>
                  </a:lnTo>
                  <a:lnTo>
                    <a:pt x="200" y="88"/>
                  </a:lnTo>
                  <a:lnTo>
                    <a:pt x="171" y="79"/>
                  </a:lnTo>
                  <a:lnTo>
                    <a:pt x="140" y="71"/>
                  </a:lnTo>
                  <a:lnTo>
                    <a:pt x="111" y="63"/>
                  </a:lnTo>
                  <a:lnTo>
                    <a:pt x="83" y="55"/>
                  </a:lnTo>
                  <a:lnTo>
                    <a:pt x="58" y="48"/>
                  </a:lnTo>
                  <a:lnTo>
                    <a:pt x="36" y="43"/>
                  </a:lnTo>
                  <a:lnTo>
                    <a:pt x="18" y="39"/>
                  </a:lnTo>
                  <a:lnTo>
                    <a:pt x="6" y="36"/>
                  </a:lnTo>
                  <a:lnTo>
                    <a:pt x="0" y="36"/>
                  </a:lnTo>
                  <a:lnTo>
                    <a:pt x="3" y="36"/>
                  </a:lnTo>
                  <a:lnTo>
                    <a:pt x="14" y="35"/>
                  </a:lnTo>
                  <a:lnTo>
                    <a:pt x="29" y="33"/>
                  </a:lnTo>
                  <a:lnTo>
                    <a:pt x="50" y="31"/>
                  </a:lnTo>
                  <a:lnTo>
                    <a:pt x="76" y="28"/>
                  </a:lnTo>
                  <a:lnTo>
                    <a:pt x="106" y="25"/>
                  </a:lnTo>
                  <a:lnTo>
                    <a:pt x="139" y="21"/>
                  </a:lnTo>
                  <a:lnTo>
                    <a:pt x="175" y="18"/>
                  </a:lnTo>
                  <a:lnTo>
                    <a:pt x="214" y="15"/>
                  </a:lnTo>
                  <a:lnTo>
                    <a:pt x="253" y="12"/>
                  </a:lnTo>
                  <a:lnTo>
                    <a:pt x="295" y="8"/>
                  </a:lnTo>
                  <a:lnTo>
                    <a:pt x="335" y="6"/>
                  </a:lnTo>
                  <a:lnTo>
                    <a:pt x="377" y="4"/>
                  </a:lnTo>
                  <a:lnTo>
                    <a:pt x="418" y="1"/>
                  </a:lnTo>
                  <a:lnTo>
                    <a:pt x="456" y="0"/>
                  </a:lnTo>
                  <a:lnTo>
                    <a:pt x="49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66" name="Freeform 124">
              <a:extLst>
                <a:ext uri="{FF2B5EF4-FFF2-40B4-BE49-F238E27FC236}">
                  <a16:creationId xmlns:a16="http://schemas.microsoft.com/office/drawing/2014/main" id="{22C5A5FA-FAA5-4AA2-89AB-4E8D31127738}"/>
                </a:ext>
              </a:extLst>
            </p:cNvPr>
            <p:cNvSpPr>
              <a:spLocks/>
            </p:cNvSpPr>
            <p:nvPr/>
          </p:nvSpPr>
          <p:spPr bwMode="auto">
            <a:xfrm>
              <a:off x="5405" y="288"/>
              <a:ext cx="60" cy="16"/>
            </a:xfrm>
            <a:custGeom>
              <a:avLst/>
              <a:gdLst>
                <a:gd name="T0" fmla="*/ 0 w 303"/>
                <a:gd name="T1" fmla="*/ 0 h 78"/>
                <a:gd name="T2" fmla="*/ 0 w 303"/>
                <a:gd name="T3" fmla="*/ 0 h 78"/>
                <a:gd name="T4" fmla="*/ 0 w 303"/>
                <a:gd name="T5" fmla="*/ 0 h 78"/>
                <a:gd name="T6" fmla="*/ 0 w 303"/>
                <a:gd name="T7" fmla="*/ 0 h 78"/>
                <a:gd name="T8" fmla="*/ 0 w 303"/>
                <a:gd name="T9" fmla="*/ 0 h 78"/>
                <a:gd name="T10" fmla="*/ 0 w 303"/>
                <a:gd name="T11" fmla="*/ 0 h 78"/>
                <a:gd name="T12" fmla="*/ 0 w 303"/>
                <a:gd name="T13" fmla="*/ 0 h 78"/>
                <a:gd name="T14" fmla="*/ 0 w 303"/>
                <a:gd name="T15" fmla="*/ 0 h 78"/>
                <a:gd name="T16" fmla="*/ 0 w 303"/>
                <a:gd name="T17" fmla="*/ 0 h 78"/>
                <a:gd name="T18" fmla="*/ 0 w 303"/>
                <a:gd name="T19" fmla="*/ 0 h 78"/>
                <a:gd name="T20" fmla="*/ 0 w 303"/>
                <a:gd name="T21" fmla="*/ 0 h 78"/>
                <a:gd name="T22" fmla="*/ 0 w 303"/>
                <a:gd name="T23" fmla="*/ 0 h 78"/>
                <a:gd name="T24" fmla="*/ 0 w 303"/>
                <a:gd name="T25" fmla="*/ 0 h 78"/>
                <a:gd name="T26" fmla="*/ 0 w 303"/>
                <a:gd name="T27" fmla="*/ 0 h 78"/>
                <a:gd name="T28" fmla="*/ 0 w 303"/>
                <a:gd name="T29" fmla="*/ 0 h 78"/>
                <a:gd name="T30" fmla="*/ 0 w 303"/>
                <a:gd name="T31" fmla="*/ 0 h 78"/>
                <a:gd name="T32" fmla="*/ 0 w 303"/>
                <a:gd name="T33" fmla="*/ 0 h 78"/>
                <a:gd name="T34" fmla="*/ 0 w 303"/>
                <a:gd name="T35" fmla="*/ 0 h 78"/>
                <a:gd name="T36" fmla="*/ 0 w 303"/>
                <a:gd name="T37" fmla="*/ 0 h 78"/>
                <a:gd name="T38" fmla="*/ 0 w 303"/>
                <a:gd name="T39" fmla="*/ 0 h 78"/>
                <a:gd name="T40" fmla="*/ 0 w 303"/>
                <a:gd name="T41" fmla="*/ 0 h 78"/>
                <a:gd name="T42" fmla="*/ 0 w 303"/>
                <a:gd name="T43" fmla="*/ 0 h 78"/>
                <a:gd name="T44" fmla="*/ 0 w 303"/>
                <a:gd name="T45" fmla="*/ 0 h 78"/>
                <a:gd name="T46" fmla="*/ 0 w 303"/>
                <a:gd name="T47" fmla="*/ 0 h 78"/>
                <a:gd name="T48" fmla="*/ 0 w 303"/>
                <a:gd name="T49" fmla="*/ 0 h 78"/>
                <a:gd name="T50" fmla="*/ 0 w 303"/>
                <a:gd name="T51" fmla="*/ 0 h 78"/>
                <a:gd name="T52" fmla="*/ 0 w 303"/>
                <a:gd name="T53" fmla="*/ 0 h 78"/>
                <a:gd name="T54" fmla="*/ 0 w 303"/>
                <a:gd name="T55" fmla="*/ 0 h 78"/>
                <a:gd name="T56" fmla="*/ 0 w 303"/>
                <a:gd name="T57" fmla="*/ 0 h 78"/>
                <a:gd name="T58" fmla="*/ 0 w 303"/>
                <a:gd name="T59" fmla="*/ 0 h 78"/>
                <a:gd name="T60" fmla="*/ 0 w 303"/>
                <a:gd name="T61" fmla="*/ 0 h 78"/>
                <a:gd name="T62" fmla="*/ 0 w 303"/>
                <a:gd name="T63" fmla="*/ 0 h 78"/>
                <a:gd name="T64" fmla="*/ 0 w 303"/>
                <a:gd name="T65" fmla="*/ 0 h 7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03"/>
                <a:gd name="T100" fmla="*/ 0 h 78"/>
                <a:gd name="T101" fmla="*/ 303 w 303"/>
                <a:gd name="T102" fmla="*/ 78 h 7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03" h="78">
                  <a:moveTo>
                    <a:pt x="0" y="0"/>
                  </a:moveTo>
                  <a:lnTo>
                    <a:pt x="2" y="2"/>
                  </a:lnTo>
                  <a:lnTo>
                    <a:pt x="9" y="4"/>
                  </a:lnTo>
                  <a:lnTo>
                    <a:pt x="20" y="7"/>
                  </a:lnTo>
                  <a:lnTo>
                    <a:pt x="36" y="12"/>
                  </a:lnTo>
                  <a:lnTo>
                    <a:pt x="53" y="17"/>
                  </a:lnTo>
                  <a:lnTo>
                    <a:pt x="74" y="24"/>
                  </a:lnTo>
                  <a:lnTo>
                    <a:pt x="96" y="30"/>
                  </a:lnTo>
                  <a:lnTo>
                    <a:pt x="120" y="37"/>
                  </a:lnTo>
                  <a:lnTo>
                    <a:pt x="145" y="44"/>
                  </a:lnTo>
                  <a:lnTo>
                    <a:pt x="170" y="51"/>
                  </a:lnTo>
                  <a:lnTo>
                    <a:pt x="196" y="57"/>
                  </a:lnTo>
                  <a:lnTo>
                    <a:pt x="220" y="63"/>
                  </a:lnTo>
                  <a:lnTo>
                    <a:pt x="245" y="69"/>
                  </a:lnTo>
                  <a:lnTo>
                    <a:pt x="265" y="73"/>
                  </a:lnTo>
                  <a:lnTo>
                    <a:pt x="285" y="76"/>
                  </a:lnTo>
                  <a:lnTo>
                    <a:pt x="303" y="78"/>
                  </a:lnTo>
                  <a:lnTo>
                    <a:pt x="299" y="77"/>
                  </a:lnTo>
                  <a:lnTo>
                    <a:pt x="290" y="75"/>
                  </a:lnTo>
                  <a:lnTo>
                    <a:pt x="276" y="71"/>
                  </a:lnTo>
                  <a:lnTo>
                    <a:pt x="258" y="66"/>
                  </a:lnTo>
                  <a:lnTo>
                    <a:pt x="236" y="60"/>
                  </a:lnTo>
                  <a:lnTo>
                    <a:pt x="212" y="53"/>
                  </a:lnTo>
                  <a:lnTo>
                    <a:pt x="185" y="46"/>
                  </a:lnTo>
                  <a:lnTo>
                    <a:pt x="159" y="38"/>
                  </a:lnTo>
                  <a:lnTo>
                    <a:pt x="131" y="31"/>
                  </a:lnTo>
                  <a:lnTo>
                    <a:pt x="104" y="24"/>
                  </a:lnTo>
                  <a:lnTo>
                    <a:pt x="78" y="17"/>
                  </a:lnTo>
                  <a:lnTo>
                    <a:pt x="55" y="11"/>
                  </a:lnTo>
                  <a:lnTo>
                    <a:pt x="34" y="6"/>
                  </a:lnTo>
                  <a:lnTo>
                    <a:pt x="18" y="3"/>
                  </a:lnTo>
                  <a:lnTo>
                    <a:pt x="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67" name="Freeform 125">
              <a:extLst>
                <a:ext uri="{FF2B5EF4-FFF2-40B4-BE49-F238E27FC236}">
                  <a16:creationId xmlns:a16="http://schemas.microsoft.com/office/drawing/2014/main" id="{720EE6EB-1B82-41FB-84EB-830F2526E2E0}"/>
                </a:ext>
              </a:extLst>
            </p:cNvPr>
            <p:cNvSpPr>
              <a:spLocks/>
            </p:cNvSpPr>
            <p:nvPr/>
          </p:nvSpPr>
          <p:spPr bwMode="auto">
            <a:xfrm>
              <a:off x="5307" y="542"/>
              <a:ext cx="52" cy="46"/>
            </a:xfrm>
            <a:custGeom>
              <a:avLst/>
              <a:gdLst>
                <a:gd name="T0" fmla="*/ 0 w 257"/>
                <a:gd name="T1" fmla="*/ 0 h 232"/>
                <a:gd name="T2" fmla="*/ 0 w 257"/>
                <a:gd name="T3" fmla="*/ 0 h 232"/>
                <a:gd name="T4" fmla="*/ 0 w 257"/>
                <a:gd name="T5" fmla="*/ 0 h 232"/>
                <a:gd name="T6" fmla="*/ 0 w 257"/>
                <a:gd name="T7" fmla="*/ 0 h 232"/>
                <a:gd name="T8" fmla="*/ 0 w 257"/>
                <a:gd name="T9" fmla="*/ 0 h 232"/>
                <a:gd name="T10" fmla="*/ 0 w 257"/>
                <a:gd name="T11" fmla="*/ 0 h 232"/>
                <a:gd name="T12" fmla="*/ 0 w 257"/>
                <a:gd name="T13" fmla="*/ 0 h 232"/>
                <a:gd name="T14" fmla="*/ 0 w 257"/>
                <a:gd name="T15" fmla="*/ 0 h 232"/>
                <a:gd name="T16" fmla="*/ 0 w 257"/>
                <a:gd name="T17" fmla="*/ 0 h 232"/>
                <a:gd name="T18" fmla="*/ 0 w 257"/>
                <a:gd name="T19" fmla="*/ 0 h 232"/>
                <a:gd name="T20" fmla="*/ 0 w 257"/>
                <a:gd name="T21" fmla="*/ 0 h 232"/>
                <a:gd name="T22" fmla="*/ 0 w 257"/>
                <a:gd name="T23" fmla="*/ 0 h 232"/>
                <a:gd name="T24" fmla="*/ 0 w 257"/>
                <a:gd name="T25" fmla="*/ 0 h 232"/>
                <a:gd name="T26" fmla="*/ 0 w 257"/>
                <a:gd name="T27" fmla="*/ 0 h 232"/>
                <a:gd name="T28" fmla="*/ 0 w 257"/>
                <a:gd name="T29" fmla="*/ 0 h 232"/>
                <a:gd name="T30" fmla="*/ 0 w 257"/>
                <a:gd name="T31" fmla="*/ 0 h 232"/>
                <a:gd name="T32" fmla="*/ 0 w 257"/>
                <a:gd name="T33" fmla="*/ 0 h 232"/>
                <a:gd name="T34" fmla="*/ 0 w 257"/>
                <a:gd name="T35" fmla="*/ 0 h 232"/>
                <a:gd name="T36" fmla="*/ 0 w 257"/>
                <a:gd name="T37" fmla="*/ 0 h 232"/>
                <a:gd name="T38" fmla="*/ 0 w 257"/>
                <a:gd name="T39" fmla="*/ 0 h 232"/>
                <a:gd name="T40" fmla="*/ 0 w 257"/>
                <a:gd name="T41" fmla="*/ 0 h 232"/>
                <a:gd name="T42" fmla="*/ 0 w 257"/>
                <a:gd name="T43" fmla="*/ 0 h 232"/>
                <a:gd name="T44" fmla="*/ 0 w 257"/>
                <a:gd name="T45" fmla="*/ 0 h 232"/>
                <a:gd name="T46" fmla="*/ 0 w 257"/>
                <a:gd name="T47" fmla="*/ 0 h 232"/>
                <a:gd name="T48" fmla="*/ 0 w 257"/>
                <a:gd name="T49" fmla="*/ 0 h 232"/>
                <a:gd name="T50" fmla="*/ 0 w 257"/>
                <a:gd name="T51" fmla="*/ 0 h 232"/>
                <a:gd name="T52" fmla="*/ 0 w 257"/>
                <a:gd name="T53" fmla="*/ 0 h 232"/>
                <a:gd name="T54" fmla="*/ 0 w 257"/>
                <a:gd name="T55" fmla="*/ 0 h 232"/>
                <a:gd name="T56" fmla="*/ 0 w 257"/>
                <a:gd name="T57" fmla="*/ 0 h 232"/>
                <a:gd name="T58" fmla="*/ 0 w 257"/>
                <a:gd name="T59" fmla="*/ 0 h 232"/>
                <a:gd name="T60" fmla="*/ 0 w 257"/>
                <a:gd name="T61" fmla="*/ 0 h 232"/>
                <a:gd name="T62" fmla="*/ 0 w 257"/>
                <a:gd name="T63" fmla="*/ 0 h 232"/>
                <a:gd name="T64" fmla="*/ 0 w 257"/>
                <a:gd name="T65" fmla="*/ 0 h 23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7"/>
                <a:gd name="T100" fmla="*/ 0 h 232"/>
                <a:gd name="T101" fmla="*/ 257 w 257"/>
                <a:gd name="T102" fmla="*/ 232 h 23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7" h="232">
                  <a:moveTo>
                    <a:pt x="0" y="0"/>
                  </a:moveTo>
                  <a:lnTo>
                    <a:pt x="2" y="1"/>
                  </a:lnTo>
                  <a:lnTo>
                    <a:pt x="8" y="3"/>
                  </a:lnTo>
                  <a:lnTo>
                    <a:pt x="19" y="7"/>
                  </a:lnTo>
                  <a:lnTo>
                    <a:pt x="31" y="12"/>
                  </a:lnTo>
                  <a:lnTo>
                    <a:pt x="46" y="19"/>
                  </a:lnTo>
                  <a:lnTo>
                    <a:pt x="64" y="29"/>
                  </a:lnTo>
                  <a:lnTo>
                    <a:pt x="84" y="39"/>
                  </a:lnTo>
                  <a:lnTo>
                    <a:pt x="105" y="52"/>
                  </a:lnTo>
                  <a:lnTo>
                    <a:pt x="125" y="67"/>
                  </a:lnTo>
                  <a:lnTo>
                    <a:pt x="146" y="85"/>
                  </a:lnTo>
                  <a:lnTo>
                    <a:pt x="168" y="103"/>
                  </a:lnTo>
                  <a:lnTo>
                    <a:pt x="189" y="124"/>
                  </a:lnTo>
                  <a:lnTo>
                    <a:pt x="209" y="147"/>
                  </a:lnTo>
                  <a:lnTo>
                    <a:pt x="226" y="173"/>
                  </a:lnTo>
                  <a:lnTo>
                    <a:pt x="243" y="202"/>
                  </a:lnTo>
                  <a:lnTo>
                    <a:pt x="257" y="232"/>
                  </a:lnTo>
                  <a:lnTo>
                    <a:pt x="254" y="230"/>
                  </a:lnTo>
                  <a:lnTo>
                    <a:pt x="248" y="222"/>
                  </a:lnTo>
                  <a:lnTo>
                    <a:pt x="239" y="211"/>
                  </a:lnTo>
                  <a:lnTo>
                    <a:pt x="226" y="196"/>
                  </a:lnTo>
                  <a:lnTo>
                    <a:pt x="211" y="179"/>
                  </a:lnTo>
                  <a:lnTo>
                    <a:pt x="194" y="159"/>
                  </a:lnTo>
                  <a:lnTo>
                    <a:pt x="174" y="138"/>
                  </a:lnTo>
                  <a:lnTo>
                    <a:pt x="154" y="116"/>
                  </a:lnTo>
                  <a:lnTo>
                    <a:pt x="132" y="94"/>
                  </a:lnTo>
                  <a:lnTo>
                    <a:pt x="111" y="73"/>
                  </a:lnTo>
                  <a:lnTo>
                    <a:pt x="89" y="53"/>
                  </a:lnTo>
                  <a:lnTo>
                    <a:pt x="69" y="36"/>
                  </a:lnTo>
                  <a:lnTo>
                    <a:pt x="49" y="21"/>
                  </a:lnTo>
                  <a:lnTo>
                    <a:pt x="30" y="10"/>
                  </a:lnTo>
                  <a:lnTo>
                    <a:pt x="14"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68" name="Freeform 126">
              <a:extLst>
                <a:ext uri="{FF2B5EF4-FFF2-40B4-BE49-F238E27FC236}">
                  <a16:creationId xmlns:a16="http://schemas.microsoft.com/office/drawing/2014/main" id="{5922C5D8-D78A-4796-B1B8-21D45497E3EC}"/>
                </a:ext>
              </a:extLst>
            </p:cNvPr>
            <p:cNvSpPr>
              <a:spLocks/>
            </p:cNvSpPr>
            <p:nvPr/>
          </p:nvSpPr>
          <p:spPr bwMode="auto">
            <a:xfrm>
              <a:off x="5365" y="574"/>
              <a:ext cx="86" cy="21"/>
            </a:xfrm>
            <a:custGeom>
              <a:avLst/>
              <a:gdLst>
                <a:gd name="T0" fmla="*/ 0 w 426"/>
                <a:gd name="T1" fmla="*/ 0 h 104"/>
                <a:gd name="T2" fmla="*/ 0 w 426"/>
                <a:gd name="T3" fmla="*/ 0 h 104"/>
                <a:gd name="T4" fmla="*/ 0 w 426"/>
                <a:gd name="T5" fmla="*/ 0 h 104"/>
                <a:gd name="T6" fmla="*/ 0 w 426"/>
                <a:gd name="T7" fmla="*/ 0 h 104"/>
                <a:gd name="T8" fmla="*/ 0 w 426"/>
                <a:gd name="T9" fmla="*/ 0 h 104"/>
                <a:gd name="T10" fmla="*/ 0 w 426"/>
                <a:gd name="T11" fmla="*/ 0 h 104"/>
                <a:gd name="T12" fmla="*/ 0 w 426"/>
                <a:gd name="T13" fmla="*/ 0 h 104"/>
                <a:gd name="T14" fmla="*/ 0 w 426"/>
                <a:gd name="T15" fmla="*/ 0 h 104"/>
                <a:gd name="T16" fmla="*/ 0 w 426"/>
                <a:gd name="T17" fmla="*/ 0 h 104"/>
                <a:gd name="T18" fmla="*/ 0 w 426"/>
                <a:gd name="T19" fmla="*/ 0 h 104"/>
                <a:gd name="T20" fmla="*/ 0 w 426"/>
                <a:gd name="T21" fmla="*/ 0 h 104"/>
                <a:gd name="T22" fmla="*/ 0 w 426"/>
                <a:gd name="T23" fmla="*/ 0 h 104"/>
                <a:gd name="T24" fmla="*/ 0 w 426"/>
                <a:gd name="T25" fmla="*/ 0 h 104"/>
                <a:gd name="T26" fmla="*/ 0 w 426"/>
                <a:gd name="T27" fmla="*/ 0 h 104"/>
                <a:gd name="T28" fmla="*/ 0 w 426"/>
                <a:gd name="T29" fmla="*/ 0 h 104"/>
                <a:gd name="T30" fmla="*/ 0 w 426"/>
                <a:gd name="T31" fmla="*/ 0 h 104"/>
                <a:gd name="T32" fmla="*/ 0 w 426"/>
                <a:gd name="T33" fmla="*/ 0 h 104"/>
                <a:gd name="T34" fmla="*/ 0 w 426"/>
                <a:gd name="T35" fmla="*/ 0 h 104"/>
                <a:gd name="T36" fmla="*/ 0 w 426"/>
                <a:gd name="T37" fmla="*/ 0 h 104"/>
                <a:gd name="T38" fmla="*/ 0 w 426"/>
                <a:gd name="T39" fmla="*/ 0 h 104"/>
                <a:gd name="T40" fmla="*/ 0 w 426"/>
                <a:gd name="T41" fmla="*/ 0 h 104"/>
                <a:gd name="T42" fmla="*/ 0 w 426"/>
                <a:gd name="T43" fmla="*/ 0 h 104"/>
                <a:gd name="T44" fmla="*/ 0 w 426"/>
                <a:gd name="T45" fmla="*/ 0 h 104"/>
                <a:gd name="T46" fmla="*/ 0 w 426"/>
                <a:gd name="T47" fmla="*/ 0 h 104"/>
                <a:gd name="T48" fmla="*/ 0 w 426"/>
                <a:gd name="T49" fmla="*/ 0 h 104"/>
                <a:gd name="T50" fmla="*/ 0 w 426"/>
                <a:gd name="T51" fmla="*/ 0 h 104"/>
                <a:gd name="T52" fmla="*/ 0 w 426"/>
                <a:gd name="T53" fmla="*/ 0 h 104"/>
                <a:gd name="T54" fmla="*/ 0 w 426"/>
                <a:gd name="T55" fmla="*/ 0 h 104"/>
                <a:gd name="T56" fmla="*/ 0 w 426"/>
                <a:gd name="T57" fmla="*/ 0 h 104"/>
                <a:gd name="T58" fmla="*/ 0 w 426"/>
                <a:gd name="T59" fmla="*/ 0 h 104"/>
                <a:gd name="T60" fmla="*/ 0 w 426"/>
                <a:gd name="T61" fmla="*/ 0 h 104"/>
                <a:gd name="T62" fmla="*/ 0 w 426"/>
                <a:gd name="T63" fmla="*/ 0 h 104"/>
                <a:gd name="T64" fmla="*/ 0 w 426"/>
                <a:gd name="T65" fmla="*/ 0 h 1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26"/>
                <a:gd name="T100" fmla="*/ 0 h 104"/>
                <a:gd name="T101" fmla="*/ 426 w 426"/>
                <a:gd name="T102" fmla="*/ 104 h 1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26" h="104">
                  <a:moveTo>
                    <a:pt x="0" y="104"/>
                  </a:moveTo>
                  <a:lnTo>
                    <a:pt x="4" y="103"/>
                  </a:lnTo>
                  <a:lnTo>
                    <a:pt x="14" y="98"/>
                  </a:lnTo>
                  <a:lnTo>
                    <a:pt x="30" y="92"/>
                  </a:lnTo>
                  <a:lnTo>
                    <a:pt x="51" y="84"/>
                  </a:lnTo>
                  <a:lnTo>
                    <a:pt x="77" y="74"/>
                  </a:lnTo>
                  <a:lnTo>
                    <a:pt x="106" y="64"/>
                  </a:lnTo>
                  <a:lnTo>
                    <a:pt x="138" y="53"/>
                  </a:lnTo>
                  <a:lnTo>
                    <a:pt x="172" y="42"/>
                  </a:lnTo>
                  <a:lnTo>
                    <a:pt x="207" y="32"/>
                  </a:lnTo>
                  <a:lnTo>
                    <a:pt x="243" y="21"/>
                  </a:lnTo>
                  <a:lnTo>
                    <a:pt x="279" y="13"/>
                  </a:lnTo>
                  <a:lnTo>
                    <a:pt x="314" y="6"/>
                  </a:lnTo>
                  <a:lnTo>
                    <a:pt x="346" y="3"/>
                  </a:lnTo>
                  <a:lnTo>
                    <a:pt x="376" y="0"/>
                  </a:lnTo>
                  <a:lnTo>
                    <a:pt x="403" y="2"/>
                  </a:lnTo>
                  <a:lnTo>
                    <a:pt x="426" y="6"/>
                  </a:lnTo>
                  <a:lnTo>
                    <a:pt x="423" y="7"/>
                  </a:lnTo>
                  <a:lnTo>
                    <a:pt x="411" y="9"/>
                  </a:lnTo>
                  <a:lnTo>
                    <a:pt x="394" y="11"/>
                  </a:lnTo>
                  <a:lnTo>
                    <a:pt x="371" y="14"/>
                  </a:lnTo>
                  <a:lnTo>
                    <a:pt x="343" y="19"/>
                  </a:lnTo>
                  <a:lnTo>
                    <a:pt x="311" y="25"/>
                  </a:lnTo>
                  <a:lnTo>
                    <a:pt x="278" y="31"/>
                  </a:lnTo>
                  <a:lnTo>
                    <a:pt x="242" y="38"/>
                  </a:lnTo>
                  <a:lnTo>
                    <a:pt x="206" y="45"/>
                  </a:lnTo>
                  <a:lnTo>
                    <a:pt x="169" y="53"/>
                  </a:lnTo>
                  <a:lnTo>
                    <a:pt x="133" y="61"/>
                  </a:lnTo>
                  <a:lnTo>
                    <a:pt x="99" y="69"/>
                  </a:lnTo>
                  <a:lnTo>
                    <a:pt x="68" y="77"/>
                  </a:lnTo>
                  <a:lnTo>
                    <a:pt x="41" y="87"/>
                  </a:lnTo>
                  <a:lnTo>
                    <a:pt x="18" y="95"/>
                  </a:lnTo>
                  <a:lnTo>
                    <a:pt x="0" y="1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69" name="Freeform 127">
              <a:extLst>
                <a:ext uri="{FF2B5EF4-FFF2-40B4-BE49-F238E27FC236}">
                  <a16:creationId xmlns:a16="http://schemas.microsoft.com/office/drawing/2014/main" id="{861D7670-3553-4C28-831C-508EC9D85755}"/>
                </a:ext>
              </a:extLst>
            </p:cNvPr>
            <p:cNvSpPr>
              <a:spLocks/>
            </p:cNvSpPr>
            <p:nvPr/>
          </p:nvSpPr>
          <p:spPr bwMode="auto">
            <a:xfrm>
              <a:off x="5373" y="297"/>
              <a:ext cx="29" cy="6"/>
            </a:xfrm>
            <a:custGeom>
              <a:avLst/>
              <a:gdLst>
                <a:gd name="T0" fmla="*/ 0 w 145"/>
                <a:gd name="T1" fmla="*/ 0 h 28"/>
                <a:gd name="T2" fmla="*/ 0 w 145"/>
                <a:gd name="T3" fmla="*/ 0 h 28"/>
                <a:gd name="T4" fmla="*/ 0 w 145"/>
                <a:gd name="T5" fmla="*/ 0 h 28"/>
                <a:gd name="T6" fmla="*/ 0 w 145"/>
                <a:gd name="T7" fmla="*/ 0 h 28"/>
                <a:gd name="T8" fmla="*/ 0 w 145"/>
                <a:gd name="T9" fmla="*/ 0 h 28"/>
                <a:gd name="T10" fmla="*/ 0 w 145"/>
                <a:gd name="T11" fmla="*/ 0 h 28"/>
                <a:gd name="T12" fmla="*/ 0 w 145"/>
                <a:gd name="T13" fmla="*/ 0 h 28"/>
                <a:gd name="T14" fmla="*/ 0 w 145"/>
                <a:gd name="T15" fmla="*/ 0 h 28"/>
                <a:gd name="T16" fmla="*/ 0 w 145"/>
                <a:gd name="T17" fmla="*/ 0 h 28"/>
                <a:gd name="T18" fmla="*/ 0 w 145"/>
                <a:gd name="T19" fmla="*/ 0 h 28"/>
                <a:gd name="T20" fmla="*/ 0 w 145"/>
                <a:gd name="T21" fmla="*/ 0 h 28"/>
                <a:gd name="T22" fmla="*/ 0 w 145"/>
                <a:gd name="T23" fmla="*/ 0 h 28"/>
                <a:gd name="T24" fmla="*/ 0 w 145"/>
                <a:gd name="T25" fmla="*/ 0 h 28"/>
                <a:gd name="T26" fmla="*/ 0 w 145"/>
                <a:gd name="T27" fmla="*/ 0 h 28"/>
                <a:gd name="T28" fmla="*/ 0 w 145"/>
                <a:gd name="T29" fmla="*/ 0 h 28"/>
                <a:gd name="T30" fmla="*/ 0 w 145"/>
                <a:gd name="T31" fmla="*/ 0 h 28"/>
                <a:gd name="T32" fmla="*/ 0 w 145"/>
                <a:gd name="T33" fmla="*/ 0 h 2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5"/>
                <a:gd name="T52" fmla="*/ 0 h 28"/>
                <a:gd name="T53" fmla="*/ 145 w 145"/>
                <a:gd name="T54" fmla="*/ 28 h 2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5" h="28">
                  <a:moveTo>
                    <a:pt x="0" y="0"/>
                  </a:moveTo>
                  <a:lnTo>
                    <a:pt x="2" y="2"/>
                  </a:lnTo>
                  <a:lnTo>
                    <a:pt x="9" y="8"/>
                  </a:lnTo>
                  <a:lnTo>
                    <a:pt x="19" y="16"/>
                  </a:lnTo>
                  <a:lnTo>
                    <a:pt x="36" y="23"/>
                  </a:lnTo>
                  <a:lnTo>
                    <a:pt x="55" y="28"/>
                  </a:lnTo>
                  <a:lnTo>
                    <a:pt x="81" y="28"/>
                  </a:lnTo>
                  <a:lnTo>
                    <a:pt x="110" y="21"/>
                  </a:lnTo>
                  <a:lnTo>
                    <a:pt x="145" y="5"/>
                  </a:lnTo>
                  <a:lnTo>
                    <a:pt x="140" y="6"/>
                  </a:lnTo>
                  <a:lnTo>
                    <a:pt x="128" y="8"/>
                  </a:lnTo>
                  <a:lnTo>
                    <a:pt x="111" y="10"/>
                  </a:lnTo>
                  <a:lnTo>
                    <a:pt x="90" y="13"/>
                  </a:lnTo>
                  <a:lnTo>
                    <a:pt x="66" y="13"/>
                  </a:lnTo>
                  <a:lnTo>
                    <a:pt x="41" y="11"/>
                  </a:lnTo>
                  <a:lnTo>
                    <a:pt x="19" y="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grpSp>
      <p:grpSp>
        <p:nvGrpSpPr>
          <p:cNvPr id="670" name="Group 128">
            <a:extLst>
              <a:ext uri="{FF2B5EF4-FFF2-40B4-BE49-F238E27FC236}">
                <a16:creationId xmlns:a16="http://schemas.microsoft.com/office/drawing/2014/main" id="{AF9A400A-35A1-4CAC-8A88-A63064BD0391}"/>
              </a:ext>
            </a:extLst>
          </p:cNvPr>
          <p:cNvGrpSpPr>
            <a:grpSpLocks/>
          </p:cNvGrpSpPr>
          <p:nvPr/>
        </p:nvGrpSpPr>
        <p:grpSpPr bwMode="auto">
          <a:xfrm>
            <a:off x="7637942" y="3779785"/>
            <a:ext cx="263525" cy="487362"/>
            <a:chOff x="5300" y="288"/>
            <a:chExt cx="166" cy="307"/>
          </a:xfrm>
        </p:grpSpPr>
        <p:sp>
          <p:nvSpPr>
            <p:cNvPr id="671" name="Freeform 129">
              <a:extLst>
                <a:ext uri="{FF2B5EF4-FFF2-40B4-BE49-F238E27FC236}">
                  <a16:creationId xmlns:a16="http://schemas.microsoft.com/office/drawing/2014/main" id="{51A08DB5-A6A3-4E57-9C30-AACBC6A8AD49}"/>
                </a:ext>
              </a:extLst>
            </p:cNvPr>
            <p:cNvSpPr>
              <a:spLocks/>
            </p:cNvSpPr>
            <p:nvPr/>
          </p:nvSpPr>
          <p:spPr bwMode="auto">
            <a:xfrm>
              <a:off x="5306" y="288"/>
              <a:ext cx="160" cy="301"/>
            </a:xfrm>
            <a:custGeom>
              <a:avLst/>
              <a:gdLst>
                <a:gd name="T0" fmla="*/ 0 w 802"/>
                <a:gd name="T1" fmla="*/ 0 h 1507"/>
                <a:gd name="T2" fmla="*/ 0 w 802"/>
                <a:gd name="T3" fmla="*/ 0 h 1507"/>
                <a:gd name="T4" fmla="*/ 0 w 802"/>
                <a:gd name="T5" fmla="*/ 0 h 1507"/>
                <a:gd name="T6" fmla="*/ 0 w 802"/>
                <a:gd name="T7" fmla="*/ 0 h 1507"/>
                <a:gd name="T8" fmla="*/ 0 w 802"/>
                <a:gd name="T9" fmla="*/ 0 h 1507"/>
                <a:gd name="T10" fmla="*/ 0 w 802"/>
                <a:gd name="T11" fmla="*/ 0 h 1507"/>
                <a:gd name="T12" fmla="*/ 0 w 802"/>
                <a:gd name="T13" fmla="*/ 0 h 1507"/>
                <a:gd name="T14" fmla="*/ 0 w 802"/>
                <a:gd name="T15" fmla="*/ 0 h 1507"/>
                <a:gd name="T16" fmla="*/ 0 w 802"/>
                <a:gd name="T17" fmla="*/ 0 h 1507"/>
                <a:gd name="T18" fmla="*/ 0 w 802"/>
                <a:gd name="T19" fmla="*/ 0 h 1507"/>
                <a:gd name="T20" fmla="*/ 0 w 802"/>
                <a:gd name="T21" fmla="*/ 0 h 1507"/>
                <a:gd name="T22" fmla="*/ 0 w 802"/>
                <a:gd name="T23" fmla="*/ 0 h 1507"/>
                <a:gd name="T24" fmla="*/ 0 w 802"/>
                <a:gd name="T25" fmla="*/ 0 h 1507"/>
                <a:gd name="T26" fmla="*/ 0 w 802"/>
                <a:gd name="T27" fmla="*/ 0 h 1507"/>
                <a:gd name="T28" fmla="*/ 0 w 802"/>
                <a:gd name="T29" fmla="*/ 0 h 1507"/>
                <a:gd name="T30" fmla="*/ 0 w 802"/>
                <a:gd name="T31" fmla="*/ 0 h 1507"/>
                <a:gd name="T32" fmla="*/ 0 w 802"/>
                <a:gd name="T33" fmla="*/ 0 h 1507"/>
                <a:gd name="T34" fmla="*/ 0 w 802"/>
                <a:gd name="T35" fmla="*/ 0 h 1507"/>
                <a:gd name="T36" fmla="*/ 0 w 802"/>
                <a:gd name="T37" fmla="*/ 0 h 1507"/>
                <a:gd name="T38" fmla="*/ 0 w 802"/>
                <a:gd name="T39" fmla="*/ 0 h 1507"/>
                <a:gd name="T40" fmla="*/ 0 w 802"/>
                <a:gd name="T41" fmla="*/ 0 h 1507"/>
                <a:gd name="T42" fmla="*/ 0 w 802"/>
                <a:gd name="T43" fmla="*/ 0 h 1507"/>
                <a:gd name="T44" fmla="*/ 0 w 802"/>
                <a:gd name="T45" fmla="*/ 0 h 1507"/>
                <a:gd name="T46" fmla="*/ 0 w 802"/>
                <a:gd name="T47" fmla="*/ 0 h 1507"/>
                <a:gd name="T48" fmla="*/ 0 w 802"/>
                <a:gd name="T49" fmla="*/ 0 h 1507"/>
                <a:gd name="T50" fmla="*/ 0 w 802"/>
                <a:gd name="T51" fmla="*/ 0 h 1507"/>
                <a:gd name="T52" fmla="*/ 0 w 802"/>
                <a:gd name="T53" fmla="*/ 0 h 1507"/>
                <a:gd name="T54" fmla="*/ 0 w 802"/>
                <a:gd name="T55" fmla="*/ 0 h 1507"/>
                <a:gd name="T56" fmla="*/ 0 w 802"/>
                <a:gd name="T57" fmla="*/ 0 h 1507"/>
                <a:gd name="T58" fmla="*/ 0 w 802"/>
                <a:gd name="T59" fmla="*/ 0 h 1507"/>
                <a:gd name="T60" fmla="*/ 0 w 802"/>
                <a:gd name="T61" fmla="*/ 0 h 1507"/>
                <a:gd name="T62" fmla="*/ 0 w 802"/>
                <a:gd name="T63" fmla="*/ 0 h 1507"/>
                <a:gd name="T64" fmla="*/ 0 w 802"/>
                <a:gd name="T65" fmla="*/ 0 h 1507"/>
                <a:gd name="T66" fmla="*/ 0 w 802"/>
                <a:gd name="T67" fmla="*/ 0 h 1507"/>
                <a:gd name="T68" fmla="*/ 0 w 802"/>
                <a:gd name="T69" fmla="*/ 0 h 1507"/>
                <a:gd name="T70" fmla="*/ 0 w 802"/>
                <a:gd name="T71" fmla="*/ 0 h 1507"/>
                <a:gd name="T72" fmla="*/ 0 w 802"/>
                <a:gd name="T73" fmla="*/ 0 h 1507"/>
                <a:gd name="T74" fmla="*/ 0 w 802"/>
                <a:gd name="T75" fmla="*/ 0 h 1507"/>
                <a:gd name="T76" fmla="*/ 0 w 802"/>
                <a:gd name="T77" fmla="*/ 0 h 1507"/>
                <a:gd name="T78" fmla="*/ 0 w 802"/>
                <a:gd name="T79" fmla="*/ 0 h 1507"/>
                <a:gd name="T80" fmla="*/ 0 w 802"/>
                <a:gd name="T81" fmla="*/ 0 h 1507"/>
                <a:gd name="T82" fmla="*/ 0 w 802"/>
                <a:gd name="T83" fmla="*/ 0 h 1507"/>
                <a:gd name="T84" fmla="*/ 0 w 802"/>
                <a:gd name="T85" fmla="*/ 0 h 1507"/>
                <a:gd name="T86" fmla="*/ 0 w 802"/>
                <a:gd name="T87" fmla="*/ 0 h 1507"/>
                <a:gd name="T88" fmla="*/ 0 w 802"/>
                <a:gd name="T89" fmla="*/ 0 h 1507"/>
                <a:gd name="T90" fmla="*/ 0 w 802"/>
                <a:gd name="T91" fmla="*/ 0 h 1507"/>
                <a:gd name="T92" fmla="*/ 0 w 802"/>
                <a:gd name="T93" fmla="*/ 0 h 1507"/>
                <a:gd name="T94" fmla="*/ 0 w 802"/>
                <a:gd name="T95" fmla="*/ 0 h 1507"/>
                <a:gd name="T96" fmla="*/ 0 w 802"/>
                <a:gd name="T97" fmla="*/ 0 h 1507"/>
                <a:gd name="T98" fmla="*/ 0 w 802"/>
                <a:gd name="T99" fmla="*/ 0 h 1507"/>
                <a:gd name="T100" fmla="*/ 0 w 802"/>
                <a:gd name="T101" fmla="*/ 0 h 150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02"/>
                <a:gd name="T154" fmla="*/ 0 h 1507"/>
                <a:gd name="T155" fmla="*/ 802 w 802"/>
                <a:gd name="T156" fmla="*/ 1507 h 150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02" h="1507">
                  <a:moveTo>
                    <a:pt x="802" y="91"/>
                  </a:moveTo>
                  <a:lnTo>
                    <a:pt x="785" y="221"/>
                  </a:lnTo>
                  <a:lnTo>
                    <a:pt x="771" y="406"/>
                  </a:lnTo>
                  <a:lnTo>
                    <a:pt x="762" y="623"/>
                  </a:lnTo>
                  <a:lnTo>
                    <a:pt x="753" y="849"/>
                  </a:lnTo>
                  <a:lnTo>
                    <a:pt x="749" y="1065"/>
                  </a:lnTo>
                  <a:lnTo>
                    <a:pt x="745" y="1246"/>
                  </a:lnTo>
                  <a:lnTo>
                    <a:pt x="743" y="1371"/>
                  </a:lnTo>
                  <a:lnTo>
                    <a:pt x="743" y="1417"/>
                  </a:lnTo>
                  <a:lnTo>
                    <a:pt x="286" y="1507"/>
                  </a:lnTo>
                  <a:lnTo>
                    <a:pt x="277" y="1494"/>
                  </a:lnTo>
                  <a:lnTo>
                    <a:pt x="266" y="1478"/>
                  </a:lnTo>
                  <a:lnTo>
                    <a:pt x="250" y="1460"/>
                  </a:lnTo>
                  <a:lnTo>
                    <a:pt x="230" y="1440"/>
                  </a:lnTo>
                  <a:lnTo>
                    <a:pt x="209" y="1421"/>
                  </a:lnTo>
                  <a:lnTo>
                    <a:pt x="185" y="1400"/>
                  </a:lnTo>
                  <a:lnTo>
                    <a:pt x="160" y="1379"/>
                  </a:lnTo>
                  <a:lnTo>
                    <a:pt x="135" y="1358"/>
                  </a:lnTo>
                  <a:lnTo>
                    <a:pt x="110" y="1338"/>
                  </a:lnTo>
                  <a:lnTo>
                    <a:pt x="87" y="1319"/>
                  </a:lnTo>
                  <a:lnTo>
                    <a:pt x="64" y="1303"/>
                  </a:lnTo>
                  <a:lnTo>
                    <a:pt x="45" y="1288"/>
                  </a:lnTo>
                  <a:lnTo>
                    <a:pt x="28" y="1275"/>
                  </a:lnTo>
                  <a:lnTo>
                    <a:pt x="15" y="1266"/>
                  </a:lnTo>
                  <a:lnTo>
                    <a:pt x="7" y="1260"/>
                  </a:lnTo>
                  <a:lnTo>
                    <a:pt x="5" y="1258"/>
                  </a:lnTo>
                  <a:lnTo>
                    <a:pt x="6" y="1215"/>
                  </a:lnTo>
                  <a:lnTo>
                    <a:pt x="9" y="1097"/>
                  </a:lnTo>
                  <a:lnTo>
                    <a:pt x="13" y="930"/>
                  </a:lnTo>
                  <a:lnTo>
                    <a:pt x="16" y="730"/>
                  </a:lnTo>
                  <a:lnTo>
                    <a:pt x="18" y="521"/>
                  </a:lnTo>
                  <a:lnTo>
                    <a:pt x="17" y="325"/>
                  </a:lnTo>
                  <a:lnTo>
                    <a:pt x="11" y="162"/>
                  </a:lnTo>
                  <a:lnTo>
                    <a:pt x="0" y="53"/>
                  </a:lnTo>
                  <a:lnTo>
                    <a:pt x="5" y="53"/>
                  </a:lnTo>
                  <a:lnTo>
                    <a:pt x="17" y="51"/>
                  </a:lnTo>
                  <a:lnTo>
                    <a:pt x="38" y="50"/>
                  </a:lnTo>
                  <a:lnTo>
                    <a:pt x="65" y="49"/>
                  </a:lnTo>
                  <a:lnTo>
                    <a:pt x="97" y="47"/>
                  </a:lnTo>
                  <a:lnTo>
                    <a:pt x="133" y="44"/>
                  </a:lnTo>
                  <a:lnTo>
                    <a:pt x="173" y="41"/>
                  </a:lnTo>
                  <a:lnTo>
                    <a:pt x="214" y="39"/>
                  </a:lnTo>
                  <a:lnTo>
                    <a:pt x="255" y="35"/>
                  </a:lnTo>
                  <a:lnTo>
                    <a:pt x="297" y="30"/>
                  </a:lnTo>
                  <a:lnTo>
                    <a:pt x="338" y="26"/>
                  </a:lnTo>
                  <a:lnTo>
                    <a:pt x="375" y="21"/>
                  </a:lnTo>
                  <a:lnTo>
                    <a:pt x="409" y="16"/>
                  </a:lnTo>
                  <a:lnTo>
                    <a:pt x="438" y="12"/>
                  </a:lnTo>
                  <a:lnTo>
                    <a:pt x="460" y="6"/>
                  </a:lnTo>
                  <a:lnTo>
                    <a:pt x="476" y="0"/>
                  </a:lnTo>
                  <a:lnTo>
                    <a:pt x="802" y="91"/>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72" name="Freeform 130">
              <a:extLst>
                <a:ext uri="{FF2B5EF4-FFF2-40B4-BE49-F238E27FC236}">
                  <a16:creationId xmlns:a16="http://schemas.microsoft.com/office/drawing/2014/main" id="{B9CDAB71-9B5C-46AE-ADC1-44C248E2C612}"/>
                </a:ext>
              </a:extLst>
            </p:cNvPr>
            <p:cNvSpPr>
              <a:spLocks/>
            </p:cNvSpPr>
            <p:nvPr/>
          </p:nvSpPr>
          <p:spPr bwMode="auto">
            <a:xfrm>
              <a:off x="5307" y="288"/>
              <a:ext cx="154" cy="27"/>
            </a:xfrm>
            <a:custGeom>
              <a:avLst/>
              <a:gdLst>
                <a:gd name="T0" fmla="*/ 0 w 769"/>
                <a:gd name="T1" fmla="*/ 0 h 137"/>
                <a:gd name="T2" fmla="*/ 0 w 769"/>
                <a:gd name="T3" fmla="*/ 0 h 137"/>
                <a:gd name="T4" fmla="*/ 0 w 769"/>
                <a:gd name="T5" fmla="*/ 0 h 137"/>
                <a:gd name="T6" fmla="*/ 0 w 769"/>
                <a:gd name="T7" fmla="*/ 0 h 137"/>
                <a:gd name="T8" fmla="*/ 0 w 769"/>
                <a:gd name="T9" fmla="*/ 0 h 137"/>
                <a:gd name="T10" fmla="*/ 0 60000 65536"/>
                <a:gd name="T11" fmla="*/ 0 60000 65536"/>
                <a:gd name="T12" fmla="*/ 0 60000 65536"/>
                <a:gd name="T13" fmla="*/ 0 60000 65536"/>
                <a:gd name="T14" fmla="*/ 0 60000 65536"/>
                <a:gd name="T15" fmla="*/ 0 w 769"/>
                <a:gd name="T16" fmla="*/ 0 h 137"/>
                <a:gd name="T17" fmla="*/ 769 w 769"/>
                <a:gd name="T18" fmla="*/ 137 h 137"/>
              </a:gdLst>
              <a:ahLst/>
              <a:cxnLst>
                <a:cxn ang="T10">
                  <a:pos x="T0" y="T1"/>
                </a:cxn>
                <a:cxn ang="T11">
                  <a:pos x="T2" y="T3"/>
                </a:cxn>
                <a:cxn ang="T12">
                  <a:pos x="T4" y="T5"/>
                </a:cxn>
                <a:cxn ang="T13">
                  <a:pos x="T6" y="T7"/>
                </a:cxn>
                <a:cxn ang="T14">
                  <a:pos x="T8" y="T9"/>
                </a:cxn>
              </a:cxnLst>
              <a:rect l="T15" t="T16" r="T17" b="T18"/>
              <a:pathLst>
                <a:path w="769" h="137">
                  <a:moveTo>
                    <a:pt x="0" y="53"/>
                  </a:moveTo>
                  <a:lnTo>
                    <a:pt x="274" y="137"/>
                  </a:lnTo>
                  <a:lnTo>
                    <a:pt x="769" y="83"/>
                  </a:lnTo>
                  <a:lnTo>
                    <a:pt x="463" y="0"/>
                  </a:lnTo>
                  <a:lnTo>
                    <a:pt x="0" y="53"/>
                  </a:lnTo>
                  <a:close/>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73" name="Freeform 131">
              <a:extLst>
                <a:ext uri="{FF2B5EF4-FFF2-40B4-BE49-F238E27FC236}">
                  <a16:creationId xmlns:a16="http://schemas.microsoft.com/office/drawing/2014/main" id="{15FF5BBA-9F6C-4079-A0CD-EF297E7EC153}"/>
                </a:ext>
              </a:extLst>
            </p:cNvPr>
            <p:cNvSpPr>
              <a:spLocks/>
            </p:cNvSpPr>
            <p:nvPr/>
          </p:nvSpPr>
          <p:spPr bwMode="auto">
            <a:xfrm>
              <a:off x="5455" y="306"/>
              <a:ext cx="11" cy="260"/>
            </a:xfrm>
            <a:custGeom>
              <a:avLst/>
              <a:gdLst>
                <a:gd name="T0" fmla="*/ 0 w 57"/>
                <a:gd name="T1" fmla="*/ 0 h 1302"/>
                <a:gd name="T2" fmla="*/ 0 w 57"/>
                <a:gd name="T3" fmla="*/ 0 h 1302"/>
                <a:gd name="T4" fmla="*/ 0 w 57"/>
                <a:gd name="T5" fmla="*/ 0 h 1302"/>
                <a:gd name="T6" fmla="*/ 0 w 57"/>
                <a:gd name="T7" fmla="*/ 0 h 1302"/>
                <a:gd name="T8" fmla="*/ 0 w 57"/>
                <a:gd name="T9" fmla="*/ 0 h 1302"/>
                <a:gd name="T10" fmla="*/ 0 w 57"/>
                <a:gd name="T11" fmla="*/ 0 h 1302"/>
                <a:gd name="T12" fmla="*/ 0 w 57"/>
                <a:gd name="T13" fmla="*/ 0 h 1302"/>
                <a:gd name="T14" fmla="*/ 0 w 57"/>
                <a:gd name="T15" fmla="*/ 0 h 1302"/>
                <a:gd name="T16" fmla="*/ 0 w 57"/>
                <a:gd name="T17" fmla="*/ 0 h 1302"/>
                <a:gd name="T18" fmla="*/ 0 w 57"/>
                <a:gd name="T19" fmla="*/ 0 h 1302"/>
                <a:gd name="T20" fmla="*/ 0 w 57"/>
                <a:gd name="T21" fmla="*/ 0 h 1302"/>
                <a:gd name="T22" fmla="*/ 0 w 57"/>
                <a:gd name="T23" fmla="*/ 0 h 1302"/>
                <a:gd name="T24" fmla="*/ 0 w 57"/>
                <a:gd name="T25" fmla="*/ 0 h 1302"/>
                <a:gd name="T26" fmla="*/ 0 w 57"/>
                <a:gd name="T27" fmla="*/ 0 h 1302"/>
                <a:gd name="T28" fmla="*/ 0 w 57"/>
                <a:gd name="T29" fmla="*/ 0 h 1302"/>
                <a:gd name="T30" fmla="*/ 0 w 57"/>
                <a:gd name="T31" fmla="*/ 0 h 1302"/>
                <a:gd name="T32" fmla="*/ 0 w 57"/>
                <a:gd name="T33" fmla="*/ 0 h 13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7"/>
                <a:gd name="T52" fmla="*/ 0 h 1302"/>
                <a:gd name="T53" fmla="*/ 57 w 57"/>
                <a:gd name="T54" fmla="*/ 1302 h 130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7" h="1302">
                  <a:moveTo>
                    <a:pt x="57" y="0"/>
                  </a:moveTo>
                  <a:lnTo>
                    <a:pt x="54" y="39"/>
                  </a:lnTo>
                  <a:lnTo>
                    <a:pt x="46" y="148"/>
                  </a:lnTo>
                  <a:lnTo>
                    <a:pt x="34" y="307"/>
                  </a:lnTo>
                  <a:lnTo>
                    <a:pt x="21" y="502"/>
                  </a:lnTo>
                  <a:lnTo>
                    <a:pt x="10" y="717"/>
                  </a:lnTo>
                  <a:lnTo>
                    <a:pt x="3" y="932"/>
                  </a:lnTo>
                  <a:lnTo>
                    <a:pt x="0" y="1132"/>
                  </a:lnTo>
                  <a:lnTo>
                    <a:pt x="6" y="1302"/>
                  </a:lnTo>
                  <a:lnTo>
                    <a:pt x="7" y="1253"/>
                  </a:lnTo>
                  <a:lnTo>
                    <a:pt x="12" y="1123"/>
                  </a:lnTo>
                  <a:lnTo>
                    <a:pt x="18" y="936"/>
                  </a:lnTo>
                  <a:lnTo>
                    <a:pt x="25" y="717"/>
                  </a:lnTo>
                  <a:lnTo>
                    <a:pt x="33" y="489"/>
                  </a:lnTo>
                  <a:lnTo>
                    <a:pt x="42" y="278"/>
                  </a:lnTo>
                  <a:lnTo>
                    <a:pt x="50" y="106"/>
                  </a:lnTo>
                  <a:lnTo>
                    <a:pt x="5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74" name="Freeform 132">
              <a:extLst>
                <a:ext uri="{FF2B5EF4-FFF2-40B4-BE49-F238E27FC236}">
                  <a16:creationId xmlns:a16="http://schemas.microsoft.com/office/drawing/2014/main" id="{2E15FD6D-3F9E-4B9E-8B91-4C832E694437}"/>
                </a:ext>
              </a:extLst>
            </p:cNvPr>
            <p:cNvSpPr>
              <a:spLocks/>
            </p:cNvSpPr>
            <p:nvPr/>
          </p:nvSpPr>
          <p:spPr bwMode="auto">
            <a:xfrm>
              <a:off x="5417" y="406"/>
              <a:ext cx="47" cy="25"/>
            </a:xfrm>
            <a:custGeom>
              <a:avLst/>
              <a:gdLst>
                <a:gd name="T0" fmla="*/ 0 w 234"/>
                <a:gd name="T1" fmla="*/ 0 h 126"/>
                <a:gd name="T2" fmla="*/ 0 w 234"/>
                <a:gd name="T3" fmla="*/ 0 h 126"/>
                <a:gd name="T4" fmla="*/ 0 w 234"/>
                <a:gd name="T5" fmla="*/ 0 h 126"/>
                <a:gd name="T6" fmla="*/ 0 w 234"/>
                <a:gd name="T7" fmla="*/ 0 h 126"/>
                <a:gd name="T8" fmla="*/ 0 w 234"/>
                <a:gd name="T9" fmla="*/ 0 h 126"/>
                <a:gd name="T10" fmla="*/ 0 w 234"/>
                <a:gd name="T11" fmla="*/ 0 h 126"/>
                <a:gd name="T12" fmla="*/ 0 w 234"/>
                <a:gd name="T13" fmla="*/ 0 h 126"/>
                <a:gd name="T14" fmla="*/ 0 w 234"/>
                <a:gd name="T15" fmla="*/ 0 h 126"/>
                <a:gd name="T16" fmla="*/ 0 w 234"/>
                <a:gd name="T17" fmla="*/ 0 h 126"/>
                <a:gd name="T18" fmla="*/ 0 w 234"/>
                <a:gd name="T19" fmla="*/ 0 h 126"/>
                <a:gd name="T20" fmla="*/ 0 w 234"/>
                <a:gd name="T21" fmla="*/ 0 h 126"/>
                <a:gd name="T22" fmla="*/ 0 w 234"/>
                <a:gd name="T23" fmla="*/ 0 h 126"/>
                <a:gd name="T24" fmla="*/ 0 w 234"/>
                <a:gd name="T25" fmla="*/ 0 h 126"/>
                <a:gd name="T26" fmla="*/ 0 w 234"/>
                <a:gd name="T27" fmla="*/ 0 h 126"/>
                <a:gd name="T28" fmla="*/ 0 w 234"/>
                <a:gd name="T29" fmla="*/ 0 h 126"/>
                <a:gd name="T30" fmla="*/ 0 w 234"/>
                <a:gd name="T31" fmla="*/ 0 h 126"/>
                <a:gd name="T32" fmla="*/ 0 w 234"/>
                <a:gd name="T33" fmla="*/ 0 h 126"/>
                <a:gd name="T34" fmla="*/ 0 w 234"/>
                <a:gd name="T35" fmla="*/ 0 h 126"/>
                <a:gd name="T36" fmla="*/ 0 w 234"/>
                <a:gd name="T37" fmla="*/ 0 h 126"/>
                <a:gd name="T38" fmla="*/ 0 w 234"/>
                <a:gd name="T39" fmla="*/ 0 h 126"/>
                <a:gd name="T40" fmla="*/ 0 w 234"/>
                <a:gd name="T41" fmla="*/ 0 h 126"/>
                <a:gd name="T42" fmla="*/ 0 w 234"/>
                <a:gd name="T43" fmla="*/ 0 h 126"/>
                <a:gd name="T44" fmla="*/ 0 w 234"/>
                <a:gd name="T45" fmla="*/ 0 h 126"/>
                <a:gd name="T46" fmla="*/ 0 w 234"/>
                <a:gd name="T47" fmla="*/ 0 h 126"/>
                <a:gd name="T48" fmla="*/ 0 w 234"/>
                <a:gd name="T49" fmla="*/ 0 h 126"/>
                <a:gd name="T50" fmla="*/ 0 w 234"/>
                <a:gd name="T51" fmla="*/ 0 h 126"/>
                <a:gd name="T52" fmla="*/ 0 w 234"/>
                <a:gd name="T53" fmla="*/ 0 h 126"/>
                <a:gd name="T54" fmla="*/ 0 w 234"/>
                <a:gd name="T55" fmla="*/ 0 h 126"/>
                <a:gd name="T56" fmla="*/ 0 w 234"/>
                <a:gd name="T57" fmla="*/ 0 h 126"/>
                <a:gd name="T58" fmla="*/ 0 w 234"/>
                <a:gd name="T59" fmla="*/ 0 h 126"/>
                <a:gd name="T60" fmla="*/ 0 w 234"/>
                <a:gd name="T61" fmla="*/ 0 h 126"/>
                <a:gd name="T62" fmla="*/ 0 w 234"/>
                <a:gd name="T63" fmla="*/ 0 h 126"/>
                <a:gd name="T64" fmla="*/ 0 w 234"/>
                <a:gd name="T65" fmla="*/ 0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126"/>
                <a:gd name="T101" fmla="*/ 234 w 234"/>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126">
                  <a:moveTo>
                    <a:pt x="0" y="100"/>
                  </a:moveTo>
                  <a:lnTo>
                    <a:pt x="3" y="102"/>
                  </a:lnTo>
                  <a:lnTo>
                    <a:pt x="13" y="104"/>
                  </a:lnTo>
                  <a:lnTo>
                    <a:pt x="27" y="107"/>
                  </a:lnTo>
                  <a:lnTo>
                    <a:pt x="45" y="112"/>
                  </a:lnTo>
                  <a:lnTo>
                    <a:pt x="67" y="115"/>
                  </a:lnTo>
                  <a:lnTo>
                    <a:pt x="90" y="120"/>
                  </a:lnTo>
                  <a:lnTo>
                    <a:pt x="115" y="124"/>
                  </a:lnTo>
                  <a:lnTo>
                    <a:pt x="139" y="125"/>
                  </a:lnTo>
                  <a:lnTo>
                    <a:pt x="164" y="126"/>
                  </a:lnTo>
                  <a:lnTo>
                    <a:pt x="186" y="124"/>
                  </a:lnTo>
                  <a:lnTo>
                    <a:pt x="204" y="119"/>
                  </a:lnTo>
                  <a:lnTo>
                    <a:pt x="219" y="111"/>
                  </a:lnTo>
                  <a:lnTo>
                    <a:pt x="230" y="99"/>
                  </a:lnTo>
                  <a:lnTo>
                    <a:pt x="234" y="83"/>
                  </a:lnTo>
                  <a:lnTo>
                    <a:pt x="232" y="63"/>
                  </a:lnTo>
                  <a:lnTo>
                    <a:pt x="222" y="38"/>
                  </a:lnTo>
                  <a:lnTo>
                    <a:pt x="221" y="36"/>
                  </a:lnTo>
                  <a:lnTo>
                    <a:pt x="216" y="33"/>
                  </a:lnTo>
                  <a:lnTo>
                    <a:pt x="209" y="28"/>
                  </a:lnTo>
                  <a:lnTo>
                    <a:pt x="201" y="22"/>
                  </a:lnTo>
                  <a:lnTo>
                    <a:pt x="189" y="17"/>
                  </a:lnTo>
                  <a:lnTo>
                    <a:pt x="176" y="11"/>
                  </a:lnTo>
                  <a:lnTo>
                    <a:pt x="161" y="6"/>
                  </a:lnTo>
                  <a:lnTo>
                    <a:pt x="146" y="3"/>
                  </a:lnTo>
                  <a:lnTo>
                    <a:pt x="129" y="0"/>
                  </a:lnTo>
                  <a:lnTo>
                    <a:pt x="111" y="3"/>
                  </a:lnTo>
                  <a:lnTo>
                    <a:pt x="93" y="7"/>
                  </a:lnTo>
                  <a:lnTo>
                    <a:pt x="74" y="15"/>
                  </a:lnTo>
                  <a:lnTo>
                    <a:pt x="56" y="28"/>
                  </a:lnTo>
                  <a:lnTo>
                    <a:pt x="36" y="47"/>
                  </a:lnTo>
                  <a:lnTo>
                    <a:pt x="17" y="70"/>
                  </a:lnTo>
                  <a:lnTo>
                    <a:pt x="0" y="10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75" name="Freeform 133">
              <a:extLst>
                <a:ext uri="{FF2B5EF4-FFF2-40B4-BE49-F238E27FC236}">
                  <a16:creationId xmlns:a16="http://schemas.microsoft.com/office/drawing/2014/main" id="{D85815C2-DE82-4CFF-8A08-BC0A5833C62A}"/>
                </a:ext>
              </a:extLst>
            </p:cNvPr>
            <p:cNvSpPr>
              <a:spLocks/>
            </p:cNvSpPr>
            <p:nvPr/>
          </p:nvSpPr>
          <p:spPr bwMode="auto">
            <a:xfrm>
              <a:off x="5412" y="491"/>
              <a:ext cx="48" cy="24"/>
            </a:xfrm>
            <a:custGeom>
              <a:avLst/>
              <a:gdLst>
                <a:gd name="T0" fmla="*/ 0 w 236"/>
                <a:gd name="T1" fmla="*/ 0 h 123"/>
                <a:gd name="T2" fmla="*/ 0 w 236"/>
                <a:gd name="T3" fmla="*/ 0 h 123"/>
                <a:gd name="T4" fmla="*/ 0 w 236"/>
                <a:gd name="T5" fmla="*/ 0 h 123"/>
                <a:gd name="T6" fmla="*/ 0 w 236"/>
                <a:gd name="T7" fmla="*/ 0 h 123"/>
                <a:gd name="T8" fmla="*/ 0 w 236"/>
                <a:gd name="T9" fmla="*/ 0 h 123"/>
                <a:gd name="T10" fmla="*/ 0 w 236"/>
                <a:gd name="T11" fmla="*/ 0 h 123"/>
                <a:gd name="T12" fmla="*/ 0 w 236"/>
                <a:gd name="T13" fmla="*/ 0 h 123"/>
                <a:gd name="T14" fmla="*/ 0 w 236"/>
                <a:gd name="T15" fmla="*/ 0 h 123"/>
                <a:gd name="T16" fmla="*/ 0 w 236"/>
                <a:gd name="T17" fmla="*/ 0 h 123"/>
                <a:gd name="T18" fmla="*/ 0 w 236"/>
                <a:gd name="T19" fmla="*/ 0 h 123"/>
                <a:gd name="T20" fmla="*/ 0 w 236"/>
                <a:gd name="T21" fmla="*/ 0 h 123"/>
                <a:gd name="T22" fmla="*/ 0 w 236"/>
                <a:gd name="T23" fmla="*/ 0 h 123"/>
                <a:gd name="T24" fmla="*/ 0 w 236"/>
                <a:gd name="T25" fmla="*/ 0 h 123"/>
                <a:gd name="T26" fmla="*/ 0 w 236"/>
                <a:gd name="T27" fmla="*/ 0 h 123"/>
                <a:gd name="T28" fmla="*/ 0 w 236"/>
                <a:gd name="T29" fmla="*/ 0 h 123"/>
                <a:gd name="T30" fmla="*/ 0 w 236"/>
                <a:gd name="T31" fmla="*/ 0 h 123"/>
                <a:gd name="T32" fmla="*/ 0 w 236"/>
                <a:gd name="T33" fmla="*/ 0 h 123"/>
                <a:gd name="T34" fmla="*/ 0 w 236"/>
                <a:gd name="T35" fmla="*/ 0 h 123"/>
                <a:gd name="T36" fmla="*/ 0 w 236"/>
                <a:gd name="T37" fmla="*/ 0 h 123"/>
                <a:gd name="T38" fmla="*/ 0 w 236"/>
                <a:gd name="T39" fmla="*/ 0 h 123"/>
                <a:gd name="T40" fmla="*/ 0 w 236"/>
                <a:gd name="T41" fmla="*/ 0 h 123"/>
                <a:gd name="T42" fmla="*/ 0 w 236"/>
                <a:gd name="T43" fmla="*/ 0 h 123"/>
                <a:gd name="T44" fmla="*/ 0 w 236"/>
                <a:gd name="T45" fmla="*/ 0 h 123"/>
                <a:gd name="T46" fmla="*/ 0 w 236"/>
                <a:gd name="T47" fmla="*/ 0 h 123"/>
                <a:gd name="T48" fmla="*/ 0 w 236"/>
                <a:gd name="T49" fmla="*/ 0 h 123"/>
                <a:gd name="T50" fmla="*/ 0 w 236"/>
                <a:gd name="T51" fmla="*/ 0 h 123"/>
                <a:gd name="T52" fmla="*/ 0 w 236"/>
                <a:gd name="T53" fmla="*/ 0 h 123"/>
                <a:gd name="T54" fmla="*/ 0 w 236"/>
                <a:gd name="T55" fmla="*/ 0 h 123"/>
                <a:gd name="T56" fmla="*/ 0 w 236"/>
                <a:gd name="T57" fmla="*/ 0 h 123"/>
                <a:gd name="T58" fmla="*/ 0 w 236"/>
                <a:gd name="T59" fmla="*/ 0 h 123"/>
                <a:gd name="T60" fmla="*/ 0 w 236"/>
                <a:gd name="T61" fmla="*/ 0 h 123"/>
                <a:gd name="T62" fmla="*/ 0 w 236"/>
                <a:gd name="T63" fmla="*/ 0 h 123"/>
                <a:gd name="T64" fmla="*/ 0 w 236"/>
                <a:gd name="T65" fmla="*/ 0 h 12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6"/>
                <a:gd name="T100" fmla="*/ 0 h 123"/>
                <a:gd name="T101" fmla="*/ 236 w 236"/>
                <a:gd name="T102" fmla="*/ 123 h 12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6" h="123">
                  <a:moveTo>
                    <a:pt x="0" y="101"/>
                  </a:moveTo>
                  <a:lnTo>
                    <a:pt x="3" y="102"/>
                  </a:lnTo>
                  <a:lnTo>
                    <a:pt x="13" y="104"/>
                  </a:lnTo>
                  <a:lnTo>
                    <a:pt x="27" y="108"/>
                  </a:lnTo>
                  <a:lnTo>
                    <a:pt x="45" y="111"/>
                  </a:lnTo>
                  <a:lnTo>
                    <a:pt x="67" y="115"/>
                  </a:lnTo>
                  <a:lnTo>
                    <a:pt x="90" y="119"/>
                  </a:lnTo>
                  <a:lnTo>
                    <a:pt x="115" y="122"/>
                  </a:lnTo>
                  <a:lnTo>
                    <a:pt x="140" y="123"/>
                  </a:lnTo>
                  <a:lnTo>
                    <a:pt x="164" y="123"/>
                  </a:lnTo>
                  <a:lnTo>
                    <a:pt x="186" y="121"/>
                  </a:lnTo>
                  <a:lnTo>
                    <a:pt x="205" y="116"/>
                  </a:lnTo>
                  <a:lnTo>
                    <a:pt x="220" y="108"/>
                  </a:lnTo>
                  <a:lnTo>
                    <a:pt x="231" y="96"/>
                  </a:lnTo>
                  <a:lnTo>
                    <a:pt x="236" y="81"/>
                  </a:lnTo>
                  <a:lnTo>
                    <a:pt x="233" y="60"/>
                  </a:lnTo>
                  <a:lnTo>
                    <a:pt x="223" y="36"/>
                  </a:lnTo>
                  <a:lnTo>
                    <a:pt x="222" y="35"/>
                  </a:lnTo>
                  <a:lnTo>
                    <a:pt x="217" y="31"/>
                  </a:lnTo>
                  <a:lnTo>
                    <a:pt x="210" y="26"/>
                  </a:lnTo>
                  <a:lnTo>
                    <a:pt x="201" y="21"/>
                  </a:lnTo>
                  <a:lnTo>
                    <a:pt x="190" y="15"/>
                  </a:lnTo>
                  <a:lnTo>
                    <a:pt x="177" y="9"/>
                  </a:lnTo>
                  <a:lnTo>
                    <a:pt x="162" y="4"/>
                  </a:lnTo>
                  <a:lnTo>
                    <a:pt x="146" y="1"/>
                  </a:lnTo>
                  <a:lnTo>
                    <a:pt x="130" y="0"/>
                  </a:lnTo>
                  <a:lnTo>
                    <a:pt x="111" y="2"/>
                  </a:lnTo>
                  <a:lnTo>
                    <a:pt x="93" y="7"/>
                  </a:lnTo>
                  <a:lnTo>
                    <a:pt x="74" y="15"/>
                  </a:lnTo>
                  <a:lnTo>
                    <a:pt x="56" y="29"/>
                  </a:lnTo>
                  <a:lnTo>
                    <a:pt x="37" y="46"/>
                  </a:lnTo>
                  <a:lnTo>
                    <a:pt x="18" y="71"/>
                  </a:lnTo>
                  <a:lnTo>
                    <a:pt x="0" y="101"/>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76" name="Freeform 134">
              <a:extLst>
                <a:ext uri="{FF2B5EF4-FFF2-40B4-BE49-F238E27FC236}">
                  <a16:creationId xmlns:a16="http://schemas.microsoft.com/office/drawing/2014/main" id="{080E8D61-F686-41B2-8F4D-82985289BF58}"/>
                </a:ext>
              </a:extLst>
            </p:cNvPr>
            <p:cNvSpPr>
              <a:spLocks/>
            </p:cNvSpPr>
            <p:nvPr/>
          </p:nvSpPr>
          <p:spPr bwMode="auto">
            <a:xfrm>
              <a:off x="5413" y="316"/>
              <a:ext cx="47" cy="25"/>
            </a:xfrm>
            <a:custGeom>
              <a:avLst/>
              <a:gdLst>
                <a:gd name="T0" fmla="*/ 0 w 235"/>
                <a:gd name="T1" fmla="*/ 0 h 125"/>
                <a:gd name="T2" fmla="*/ 0 w 235"/>
                <a:gd name="T3" fmla="*/ 0 h 125"/>
                <a:gd name="T4" fmla="*/ 0 w 235"/>
                <a:gd name="T5" fmla="*/ 0 h 125"/>
                <a:gd name="T6" fmla="*/ 0 w 235"/>
                <a:gd name="T7" fmla="*/ 0 h 125"/>
                <a:gd name="T8" fmla="*/ 0 w 235"/>
                <a:gd name="T9" fmla="*/ 0 h 125"/>
                <a:gd name="T10" fmla="*/ 0 w 235"/>
                <a:gd name="T11" fmla="*/ 0 h 125"/>
                <a:gd name="T12" fmla="*/ 0 w 235"/>
                <a:gd name="T13" fmla="*/ 0 h 125"/>
                <a:gd name="T14" fmla="*/ 0 w 235"/>
                <a:gd name="T15" fmla="*/ 0 h 125"/>
                <a:gd name="T16" fmla="*/ 0 w 235"/>
                <a:gd name="T17" fmla="*/ 0 h 125"/>
                <a:gd name="T18" fmla="*/ 0 w 235"/>
                <a:gd name="T19" fmla="*/ 0 h 125"/>
                <a:gd name="T20" fmla="*/ 0 w 235"/>
                <a:gd name="T21" fmla="*/ 0 h 125"/>
                <a:gd name="T22" fmla="*/ 0 w 235"/>
                <a:gd name="T23" fmla="*/ 0 h 125"/>
                <a:gd name="T24" fmla="*/ 0 w 235"/>
                <a:gd name="T25" fmla="*/ 0 h 125"/>
                <a:gd name="T26" fmla="*/ 0 w 235"/>
                <a:gd name="T27" fmla="*/ 0 h 125"/>
                <a:gd name="T28" fmla="*/ 0 w 235"/>
                <a:gd name="T29" fmla="*/ 0 h 125"/>
                <a:gd name="T30" fmla="*/ 0 w 235"/>
                <a:gd name="T31" fmla="*/ 0 h 125"/>
                <a:gd name="T32" fmla="*/ 0 w 235"/>
                <a:gd name="T33" fmla="*/ 0 h 125"/>
                <a:gd name="T34" fmla="*/ 0 w 235"/>
                <a:gd name="T35" fmla="*/ 0 h 125"/>
                <a:gd name="T36" fmla="*/ 0 w 235"/>
                <a:gd name="T37" fmla="*/ 0 h 125"/>
                <a:gd name="T38" fmla="*/ 0 w 235"/>
                <a:gd name="T39" fmla="*/ 0 h 125"/>
                <a:gd name="T40" fmla="*/ 0 w 235"/>
                <a:gd name="T41" fmla="*/ 0 h 125"/>
                <a:gd name="T42" fmla="*/ 0 w 235"/>
                <a:gd name="T43" fmla="*/ 0 h 125"/>
                <a:gd name="T44" fmla="*/ 0 w 235"/>
                <a:gd name="T45" fmla="*/ 0 h 125"/>
                <a:gd name="T46" fmla="*/ 0 w 235"/>
                <a:gd name="T47" fmla="*/ 0 h 125"/>
                <a:gd name="T48" fmla="*/ 0 w 235"/>
                <a:gd name="T49" fmla="*/ 0 h 125"/>
                <a:gd name="T50" fmla="*/ 0 w 235"/>
                <a:gd name="T51" fmla="*/ 0 h 125"/>
                <a:gd name="T52" fmla="*/ 0 w 235"/>
                <a:gd name="T53" fmla="*/ 0 h 125"/>
                <a:gd name="T54" fmla="*/ 0 w 235"/>
                <a:gd name="T55" fmla="*/ 0 h 125"/>
                <a:gd name="T56" fmla="*/ 0 w 235"/>
                <a:gd name="T57" fmla="*/ 0 h 125"/>
                <a:gd name="T58" fmla="*/ 0 w 235"/>
                <a:gd name="T59" fmla="*/ 0 h 125"/>
                <a:gd name="T60" fmla="*/ 0 w 235"/>
                <a:gd name="T61" fmla="*/ 0 h 125"/>
                <a:gd name="T62" fmla="*/ 0 w 235"/>
                <a:gd name="T63" fmla="*/ 0 h 125"/>
                <a:gd name="T64" fmla="*/ 0 w 235"/>
                <a:gd name="T65" fmla="*/ 0 h 12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125"/>
                <a:gd name="T101" fmla="*/ 235 w 235"/>
                <a:gd name="T102" fmla="*/ 125 h 12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125">
                  <a:moveTo>
                    <a:pt x="0" y="100"/>
                  </a:moveTo>
                  <a:lnTo>
                    <a:pt x="4" y="102"/>
                  </a:lnTo>
                  <a:lnTo>
                    <a:pt x="13" y="104"/>
                  </a:lnTo>
                  <a:lnTo>
                    <a:pt x="27" y="107"/>
                  </a:lnTo>
                  <a:lnTo>
                    <a:pt x="46" y="112"/>
                  </a:lnTo>
                  <a:lnTo>
                    <a:pt x="68" y="116"/>
                  </a:lnTo>
                  <a:lnTo>
                    <a:pt x="91" y="120"/>
                  </a:lnTo>
                  <a:lnTo>
                    <a:pt x="115" y="123"/>
                  </a:lnTo>
                  <a:lnTo>
                    <a:pt x="140" y="125"/>
                  </a:lnTo>
                  <a:lnTo>
                    <a:pt x="164" y="125"/>
                  </a:lnTo>
                  <a:lnTo>
                    <a:pt x="186" y="123"/>
                  </a:lnTo>
                  <a:lnTo>
                    <a:pt x="205" y="118"/>
                  </a:lnTo>
                  <a:lnTo>
                    <a:pt x="220" y="110"/>
                  </a:lnTo>
                  <a:lnTo>
                    <a:pt x="230" y="98"/>
                  </a:lnTo>
                  <a:lnTo>
                    <a:pt x="235" y="82"/>
                  </a:lnTo>
                  <a:lnTo>
                    <a:pt x="233" y="62"/>
                  </a:lnTo>
                  <a:lnTo>
                    <a:pt x="222" y="36"/>
                  </a:lnTo>
                  <a:lnTo>
                    <a:pt x="221" y="35"/>
                  </a:lnTo>
                  <a:lnTo>
                    <a:pt x="216" y="32"/>
                  </a:lnTo>
                  <a:lnTo>
                    <a:pt x="209" y="27"/>
                  </a:lnTo>
                  <a:lnTo>
                    <a:pt x="201" y="21"/>
                  </a:lnTo>
                  <a:lnTo>
                    <a:pt x="190" y="16"/>
                  </a:lnTo>
                  <a:lnTo>
                    <a:pt x="177" y="10"/>
                  </a:lnTo>
                  <a:lnTo>
                    <a:pt x="163" y="5"/>
                  </a:lnTo>
                  <a:lnTo>
                    <a:pt x="147" y="2"/>
                  </a:lnTo>
                  <a:lnTo>
                    <a:pt x="131" y="0"/>
                  </a:lnTo>
                  <a:lnTo>
                    <a:pt x="112" y="2"/>
                  </a:lnTo>
                  <a:lnTo>
                    <a:pt x="95" y="6"/>
                  </a:lnTo>
                  <a:lnTo>
                    <a:pt x="75" y="14"/>
                  </a:lnTo>
                  <a:lnTo>
                    <a:pt x="56" y="28"/>
                  </a:lnTo>
                  <a:lnTo>
                    <a:pt x="38" y="46"/>
                  </a:lnTo>
                  <a:lnTo>
                    <a:pt x="19" y="70"/>
                  </a:lnTo>
                  <a:lnTo>
                    <a:pt x="0" y="10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77" name="Freeform 135">
              <a:extLst>
                <a:ext uri="{FF2B5EF4-FFF2-40B4-BE49-F238E27FC236}">
                  <a16:creationId xmlns:a16="http://schemas.microsoft.com/office/drawing/2014/main" id="{D9E9DF08-9AE0-4FCC-83EA-16036DDEEE79}"/>
                </a:ext>
              </a:extLst>
            </p:cNvPr>
            <p:cNvSpPr>
              <a:spLocks/>
            </p:cNvSpPr>
            <p:nvPr/>
          </p:nvSpPr>
          <p:spPr bwMode="auto">
            <a:xfrm>
              <a:off x="5377" y="323"/>
              <a:ext cx="75" cy="69"/>
            </a:xfrm>
            <a:custGeom>
              <a:avLst/>
              <a:gdLst>
                <a:gd name="T0" fmla="*/ 0 w 376"/>
                <a:gd name="T1" fmla="*/ 0 h 348"/>
                <a:gd name="T2" fmla="*/ 0 w 376"/>
                <a:gd name="T3" fmla="*/ 0 h 348"/>
                <a:gd name="T4" fmla="*/ 0 w 376"/>
                <a:gd name="T5" fmla="*/ 0 h 348"/>
                <a:gd name="T6" fmla="*/ 0 w 376"/>
                <a:gd name="T7" fmla="*/ 0 h 348"/>
                <a:gd name="T8" fmla="*/ 0 w 376"/>
                <a:gd name="T9" fmla="*/ 0 h 348"/>
                <a:gd name="T10" fmla="*/ 0 w 376"/>
                <a:gd name="T11" fmla="*/ 0 h 348"/>
                <a:gd name="T12" fmla="*/ 0 w 376"/>
                <a:gd name="T13" fmla="*/ 0 h 348"/>
                <a:gd name="T14" fmla="*/ 0 w 376"/>
                <a:gd name="T15" fmla="*/ 0 h 348"/>
                <a:gd name="T16" fmla="*/ 0 w 376"/>
                <a:gd name="T17" fmla="*/ 0 h 348"/>
                <a:gd name="T18" fmla="*/ 0 w 376"/>
                <a:gd name="T19" fmla="*/ 0 h 348"/>
                <a:gd name="T20" fmla="*/ 0 w 376"/>
                <a:gd name="T21" fmla="*/ 0 h 348"/>
                <a:gd name="T22" fmla="*/ 0 w 376"/>
                <a:gd name="T23" fmla="*/ 0 h 348"/>
                <a:gd name="T24" fmla="*/ 0 w 376"/>
                <a:gd name="T25" fmla="*/ 0 h 348"/>
                <a:gd name="T26" fmla="*/ 0 w 376"/>
                <a:gd name="T27" fmla="*/ 0 h 348"/>
                <a:gd name="T28" fmla="*/ 0 w 376"/>
                <a:gd name="T29" fmla="*/ 0 h 348"/>
                <a:gd name="T30" fmla="*/ 0 w 376"/>
                <a:gd name="T31" fmla="*/ 0 h 348"/>
                <a:gd name="T32" fmla="*/ 0 w 376"/>
                <a:gd name="T33" fmla="*/ 0 h 348"/>
                <a:gd name="T34" fmla="*/ 0 w 376"/>
                <a:gd name="T35" fmla="*/ 0 h 348"/>
                <a:gd name="T36" fmla="*/ 0 w 376"/>
                <a:gd name="T37" fmla="*/ 0 h 348"/>
                <a:gd name="T38" fmla="*/ 0 w 376"/>
                <a:gd name="T39" fmla="*/ 0 h 348"/>
                <a:gd name="T40" fmla="*/ 0 w 376"/>
                <a:gd name="T41" fmla="*/ 0 h 348"/>
                <a:gd name="T42" fmla="*/ 0 w 376"/>
                <a:gd name="T43" fmla="*/ 0 h 348"/>
                <a:gd name="T44" fmla="*/ 0 w 376"/>
                <a:gd name="T45" fmla="*/ 0 h 348"/>
                <a:gd name="T46" fmla="*/ 0 w 376"/>
                <a:gd name="T47" fmla="*/ 0 h 348"/>
                <a:gd name="T48" fmla="*/ 0 w 376"/>
                <a:gd name="T49" fmla="*/ 0 h 348"/>
                <a:gd name="T50" fmla="*/ 0 w 376"/>
                <a:gd name="T51" fmla="*/ 0 h 348"/>
                <a:gd name="T52" fmla="*/ 0 w 376"/>
                <a:gd name="T53" fmla="*/ 0 h 348"/>
                <a:gd name="T54" fmla="*/ 0 w 376"/>
                <a:gd name="T55" fmla="*/ 0 h 348"/>
                <a:gd name="T56" fmla="*/ 0 w 376"/>
                <a:gd name="T57" fmla="*/ 0 h 348"/>
                <a:gd name="T58" fmla="*/ 0 w 376"/>
                <a:gd name="T59" fmla="*/ 0 h 348"/>
                <a:gd name="T60" fmla="*/ 0 w 376"/>
                <a:gd name="T61" fmla="*/ 0 h 348"/>
                <a:gd name="T62" fmla="*/ 0 w 376"/>
                <a:gd name="T63" fmla="*/ 0 h 3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6"/>
                <a:gd name="T97" fmla="*/ 0 h 348"/>
                <a:gd name="T98" fmla="*/ 376 w 376"/>
                <a:gd name="T99" fmla="*/ 348 h 3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6" h="348">
                  <a:moveTo>
                    <a:pt x="186" y="348"/>
                  </a:moveTo>
                  <a:lnTo>
                    <a:pt x="206" y="347"/>
                  </a:lnTo>
                  <a:lnTo>
                    <a:pt x="224" y="344"/>
                  </a:lnTo>
                  <a:lnTo>
                    <a:pt x="243" y="340"/>
                  </a:lnTo>
                  <a:lnTo>
                    <a:pt x="260" y="334"/>
                  </a:lnTo>
                  <a:lnTo>
                    <a:pt x="277" y="327"/>
                  </a:lnTo>
                  <a:lnTo>
                    <a:pt x="293" y="317"/>
                  </a:lnTo>
                  <a:lnTo>
                    <a:pt x="307" y="307"/>
                  </a:lnTo>
                  <a:lnTo>
                    <a:pt x="321" y="296"/>
                  </a:lnTo>
                  <a:lnTo>
                    <a:pt x="333" y="284"/>
                  </a:lnTo>
                  <a:lnTo>
                    <a:pt x="344" y="270"/>
                  </a:lnTo>
                  <a:lnTo>
                    <a:pt x="353" y="256"/>
                  </a:lnTo>
                  <a:lnTo>
                    <a:pt x="361" y="241"/>
                  </a:lnTo>
                  <a:lnTo>
                    <a:pt x="368" y="224"/>
                  </a:lnTo>
                  <a:lnTo>
                    <a:pt x="373" y="207"/>
                  </a:lnTo>
                  <a:lnTo>
                    <a:pt x="375" y="189"/>
                  </a:lnTo>
                  <a:lnTo>
                    <a:pt x="376" y="172"/>
                  </a:lnTo>
                  <a:lnTo>
                    <a:pt x="375" y="155"/>
                  </a:lnTo>
                  <a:lnTo>
                    <a:pt x="373" y="137"/>
                  </a:lnTo>
                  <a:lnTo>
                    <a:pt x="368" y="121"/>
                  </a:lnTo>
                  <a:lnTo>
                    <a:pt x="361" y="106"/>
                  </a:lnTo>
                  <a:lnTo>
                    <a:pt x="353" y="91"/>
                  </a:lnTo>
                  <a:lnTo>
                    <a:pt x="344" y="77"/>
                  </a:lnTo>
                  <a:lnTo>
                    <a:pt x="333" y="63"/>
                  </a:lnTo>
                  <a:lnTo>
                    <a:pt x="321" y="51"/>
                  </a:lnTo>
                  <a:lnTo>
                    <a:pt x="307" y="39"/>
                  </a:lnTo>
                  <a:lnTo>
                    <a:pt x="293" y="29"/>
                  </a:lnTo>
                  <a:lnTo>
                    <a:pt x="277" y="21"/>
                  </a:lnTo>
                  <a:lnTo>
                    <a:pt x="260" y="14"/>
                  </a:lnTo>
                  <a:lnTo>
                    <a:pt x="243" y="8"/>
                  </a:lnTo>
                  <a:lnTo>
                    <a:pt x="224" y="3"/>
                  </a:lnTo>
                  <a:lnTo>
                    <a:pt x="206" y="1"/>
                  </a:lnTo>
                  <a:lnTo>
                    <a:pt x="186" y="0"/>
                  </a:lnTo>
                  <a:lnTo>
                    <a:pt x="167" y="1"/>
                  </a:lnTo>
                  <a:lnTo>
                    <a:pt x="149" y="3"/>
                  </a:lnTo>
                  <a:lnTo>
                    <a:pt x="131" y="8"/>
                  </a:lnTo>
                  <a:lnTo>
                    <a:pt x="115" y="14"/>
                  </a:lnTo>
                  <a:lnTo>
                    <a:pt x="99" y="21"/>
                  </a:lnTo>
                  <a:lnTo>
                    <a:pt x="84" y="29"/>
                  </a:lnTo>
                  <a:lnTo>
                    <a:pt x="69" y="39"/>
                  </a:lnTo>
                  <a:lnTo>
                    <a:pt x="56" y="51"/>
                  </a:lnTo>
                  <a:lnTo>
                    <a:pt x="43" y="63"/>
                  </a:lnTo>
                  <a:lnTo>
                    <a:pt x="33" y="77"/>
                  </a:lnTo>
                  <a:lnTo>
                    <a:pt x="23" y="91"/>
                  </a:lnTo>
                  <a:lnTo>
                    <a:pt x="15" y="106"/>
                  </a:lnTo>
                  <a:lnTo>
                    <a:pt x="8" y="121"/>
                  </a:lnTo>
                  <a:lnTo>
                    <a:pt x="4" y="137"/>
                  </a:lnTo>
                  <a:lnTo>
                    <a:pt x="1" y="155"/>
                  </a:lnTo>
                  <a:lnTo>
                    <a:pt x="0" y="172"/>
                  </a:lnTo>
                  <a:lnTo>
                    <a:pt x="1" y="189"/>
                  </a:lnTo>
                  <a:lnTo>
                    <a:pt x="4" y="207"/>
                  </a:lnTo>
                  <a:lnTo>
                    <a:pt x="8" y="224"/>
                  </a:lnTo>
                  <a:lnTo>
                    <a:pt x="15" y="241"/>
                  </a:lnTo>
                  <a:lnTo>
                    <a:pt x="23" y="256"/>
                  </a:lnTo>
                  <a:lnTo>
                    <a:pt x="33" y="270"/>
                  </a:lnTo>
                  <a:lnTo>
                    <a:pt x="43" y="284"/>
                  </a:lnTo>
                  <a:lnTo>
                    <a:pt x="56" y="296"/>
                  </a:lnTo>
                  <a:lnTo>
                    <a:pt x="69" y="307"/>
                  </a:lnTo>
                  <a:lnTo>
                    <a:pt x="84" y="317"/>
                  </a:lnTo>
                  <a:lnTo>
                    <a:pt x="99" y="327"/>
                  </a:lnTo>
                  <a:lnTo>
                    <a:pt x="115" y="334"/>
                  </a:lnTo>
                  <a:lnTo>
                    <a:pt x="131" y="340"/>
                  </a:lnTo>
                  <a:lnTo>
                    <a:pt x="149" y="344"/>
                  </a:lnTo>
                  <a:lnTo>
                    <a:pt x="167" y="347"/>
                  </a:lnTo>
                  <a:lnTo>
                    <a:pt x="186" y="348"/>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78" name="Freeform 136">
              <a:extLst>
                <a:ext uri="{FF2B5EF4-FFF2-40B4-BE49-F238E27FC236}">
                  <a16:creationId xmlns:a16="http://schemas.microsoft.com/office/drawing/2014/main" id="{5D48E3A8-491C-4408-B528-91131E58B399}"/>
                </a:ext>
              </a:extLst>
            </p:cNvPr>
            <p:cNvSpPr>
              <a:spLocks/>
            </p:cNvSpPr>
            <p:nvPr/>
          </p:nvSpPr>
          <p:spPr bwMode="auto">
            <a:xfrm>
              <a:off x="5378" y="498"/>
              <a:ext cx="76" cy="68"/>
            </a:xfrm>
            <a:custGeom>
              <a:avLst/>
              <a:gdLst>
                <a:gd name="T0" fmla="*/ 0 w 377"/>
                <a:gd name="T1" fmla="*/ 0 h 340"/>
                <a:gd name="T2" fmla="*/ 0 w 377"/>
                <a:gd name="T3" fmla="*/ 0 h 340"/>
                <a:gd name="T4" fmla="*/ 0 w 377"/>
                <a:gd name="T5" fmla="*/ 0 h 340"/>
                <a:gd name="T6" fmla="*/ 0 w 377"/>
                <a:gd name="T7" fmla="*/ 0 h 340"/>
                <a:gd name="T8" fmla="*/ 0 w 377"/>
                <a:gd name="T9" fmla="*/ 0 h 340"/>
                <a:gd name="T10" fmla="*/ 0 w 377"/>
                <a:gd name="T11" fmla="*/ 0 h 340"/>
                <a:gd name="T12" fmla="*/ 0 w 377"/>
                <a:gd name="T13" fmla="*/ 0 h 340"/>
                <a:gd name="T14" fmla="*/ 0 w 377"/>
                <a:gd name="T15" fmla="*/ 0 h 340"/>
                <a:gd name="T16" fmla="*/ 0 w 377"/>
                <a:gd name="T17" fmla="*/ 0 h 340"/>
                <a:gd name="T18" fmla="*/ 0 w 377"/>
                <a:gd name="T19" fmla="*/ 0 h 340"/>
                <a:gd name="T20" fmla="*/ 0 w 377"/>
                <a:gd name="T21" fmla="*/ 0 h 340"/>
                <a:gd name="T22" fmla="*/ 0 w 377"/>
                <a:gd name="T23" fmla="*/ 0 h 340"/>
                <a:gd name="T24" fmla="*/ 0 w 377"/>
                <a:gd name="T25" fmla="*/ 0 h 340"/>
                <a:gd name="T26" fmla="*/ 0 w 377"/>
                <a:gd name="T27" fmla="*/ 0 h 340"/>
                <a:gd name="T28" fmla="*/ 0 w 377"/>
                <a:gd name="T29" fmla="*/ 0 h 340"/>
                <a:gd name="T30" fmla="*/ 0 w 377"/>
                <a:gd name="T31" fmla="*/ 0 h 340"/>
                <a:gd name="T32" fmla="*/ 0 w 377"/>
                <a:gd name="T33" fmla="*/ 0 h 340"/>
                <a:gd name="T34" fmla="*/ 0 w 377"/>
                <a:gd name="T35" fmla="*/ 0 h 340"/>
                <a:gd name="T36" fmla="*/ 0 w 377"/>
                <a:gd name="T37" fmla="*/ 0 h 340"/>
                <a:gd name="T38" fmla="*/ 0 w 377"/>
                <a:gd name="T39" fmla="*/ 0 h 340"/>
                <a:gd name="T40" fmla="*/ 0 w 377"/>
                <a:gd name="T41" fmla="*/ 0 h 340"/>
                <a:gd name="T42" fmla="*/ 0 w 377"/>
                <a:gd name="T43" fmla="*/ 0 h 340"/>
                <a:gd name="T44" fmla="*/ 0 w 377"/>
                <a:gd name="T45" fmla="*/ 0 h 340"/>
                <a:gd name="T46" fmla="*/ 0 w 377"/>
                <a:gd name="T47" fmla="*/ 0 h 340"/>
                <a:gd name="T48" fmla="*/ 0 w 377"/>
                <a:gd name="T49" fmla="*/ 0 h 340"/>
                <a:gd name="T50" fmla="*/ 0 w 377"/>
                <a:gd name="T51" fmla="*/ 0 h 340"/>
                <a:gd name="T52" fmla="*/ 0 w 377"/>
                <a:gd name="T53" fmla="*/ 0 h 340"/>
                <a:gd name="T54" fmla="*/ 0 w 377"/>
                <a:gd name="T55" fmla="*/ 0 h 340"/>
                <a:gd name="T56" fmla="*/ 0 w 377"/>
                <a:gd name="T57" fmla="*/ 0 h 340"/>
                <a:gd name="T58" fmla="*/ 0 w 377"/>
                <a:gd name="T59" fmla="*/ 0 h 340"/>
                <a:gd name="T60" fmla="*/ 0 w 377"/>
                <a:gd name="T61" fmla="*/ 0 h 340"/>
                <a:gd name="T62" fmla="*/ 0 w 377"/>
                <a:gd name="T63" fmla="*/ 0 h 34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7"/>
                <a:gd name="T97" fmla="*/ 0 h 340"/>
                <a:gd name="T98" fmla="*/ 377 w 377"/>
                <a:gd name="T99" fmla="*/ 340 h 34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7" h="340">
                  <a:moveTo>
                    <a:pt x="186" y="340"/>
                  </a:moveTo>
                  <a:lnTo>
                    <a:pt x="206" y="339"/>
                  </a:lnTo>
                  <a:lnTo>
                    <a:pt x="224" y="337"/>
                  </a:lnTo>
                  <a:lnTo>
                    <a:pt x="243" y="332"/>
                  </a:lnTo>
                  <a:lnTo>
                    <a:pt x="260" y="328"/>
                  </a:lnTo>
                  <a:lnTo>
                    <a:pt x="277" y="319"/>
                  </a:lnTo>
                  <a:lnTo>
                    <a:pt x="292" y="311"/>
                  </a:lnTo>
                  <a:lnTo>
                    <a:pt x="307" y="302"/>
                  </a:lnTo>
                  <a:lnTo>
                    <a:pt x="321" y="290"/>
                  </a:lnTo>
                  <a:lnTo>
                    <a:pt x="332" y="279"/>
                  </a:lnTo>
                  <a:lnTo>
                    <a:pt x="344" y="265"/>
                  </a:lnTo>
                  <a:lnTo>
                    <a:pt x="353" y="251"/>
                  </a:lnTo>
                  <a:lnTo>
                    <a:pt x="361" y="236"/>
                  </a:lnTo>
                  <a:lnTo>
                    <a:pt x="368" y="219"/>
                  </a:lnTo>
                  <a:lnTo>
                    <a:pt x="373" y="203"/>
                  </a:lnTo>
                  <a:lnTo>
                    <a:pt x="375" y="186"/>
                  </a:lnTo>
                  <a:lnTo>
                    <a:pt x="377" y="168"/>
                  </a:lnTo>
                  <a:lnTo>
                    <a:pt x="375" y="151"/>
                  </a:lnTo>
                  <a:lnTo>
                    <a:pt x="373" y="134"/>
                  </a:lnTo>
                  <a:lnTo>
                    <a:pt x="368" y="118"/>
                  </a:lnTo>
                  <a:lnTo>
                    <a:pt x="361" y="102"/>
                  </a:lnTo>
                  <a:lnTo>
                    <a:pt x="353" y="87"/>
                  </a:lnTo>
                  <a:lnTo>
                    <a:pt x="344" y="74"/>
                  </a:lnTo>
                  <a:lnTo>
                    <a:pt x="332" y="60"/>
                  </a:lnTo>
                  <a:lnTo>
                    <a:pt x="321" y="48"/>
                  </a:lnTo>
                  <a:lnTo>
                    <a:pt x="307" y="38"/>
                  </a:lnTo>
                  <a:lnTo>
                    <a:pt x="292" y="29"/>
                  </a:lnTo>
                  <a:lnTo>
                    <a:pt x="277" y="19"/>
                  </a:lnTo>
                  <a:lnTo>
                    <a:pt x="260" y="12"/>
                  </a:lnTo>
                  <a:lnTo>
                    <a:pt x="243" y="7"/>
                  </a:lnTo>
                  <a:lnTo>
                    <a:pt x="224" y="3"/>
                  </a:lnTo>
                  <a:lnTo>
                    <a:pt x="206" y="1"/>
                  </a:lnTo>
                  <a:lnTo>
                    <a:pt x="186" y="0"/>
                  </a:lnTo>
                  <a:lnTo>
                    <a:pt x="168" y="1"/>
                  </a:lnTo>
                  <a:lnTo>
                    <a:pt x="149" y="3"/>
                  </a:lnTo>
                  <a:lnTo>
                    <a:pt x="132" y="7"/>
                  </a:lnTo>
                  <a:lnTo>
                    <a:pt x="114" y="12"/>
                  </a:lnTo>
                  <a:lnTo>
                    <a:pt x="98" y="19"/>
                  </a:lnTo>
                  <a:lnTo>
                    <a:pt x="83" y="29"/>
                  </a:lnTo>
                  <a:lnTo>
                    <a:pt x="68" y="38"/>
                  </a:lnTo>
                  <a:lnTo>
                    <a:pt x="55" y="48"/>
                  </a:lnTo>
                  <a:lnTo>
                    <a:pt x="43" y="60"/>
                  </a:lnTo>
                  <a:lnTo>
                    <a:pt x="32" y="74"/>
                  </a:lnTo>
                  <a:lnTo>
                    <a:pt x="22" y="87"/>
                  </a:lnTo>
                  <a:lnTo>
                    <a:pt x="15" y="102"/>
                  </a:lnTo>
                  <a:lnTo>
                    <a:pt x="8" y="118"/>
                  </a:lnTo>
                  <a:lnTo>
                    <a:pt x="4" y="134"/>
                  </a:lnTo>
                  <a:lnTo>
                    <a:pt x="1" y="151"/>
                  </a:lnTo>
                  <a:lnTo>
                    <a:pt x="0" y="168"/>
                  </a:lnTo>
                  <a:lnTo>
                    <a:pt x="1" y="186"/>
                  </a:lnTo>
                  <a:lnTo>
                    <a:pt x="4" y="203"/>
                  </a:lnTo>
                  <a:lnTo>
                    <a:pt x="8" y="219"/>
                  </a:lnTo>
                  <a:lnTo>
                    <a:pt x="15" y="236"/>
                  </a:lnTo>
                  <a:lnTo>
                    <a:pt x="22" y="251"/>
                  </a:lnTo>
                  <a:lnTo>
                    <a:pt x="32" y="265"/>
                  </a:lnTo>
                  <a:lnTo>
                    <a:pt x="43" y="279"/>
                  </a:lnTo>
                  <a:lnTo>
                    <a:pt x="55" y="290"/>
                  </a:lnTo>
                  <a:lnTo>
                    <a:pt x="68" y="302"/>
                  </a:lnTo>
                  <a:lnTo>
                    <a:pt x="83" y="311"/>
                  </a:lnTo>
                  <a:lnTo>
                    <a:pt x="98" y="319"/>
                  </a:lnTo>
                  <a:lnTo>
                    <a:pt x="114" y="328"/>
                  </a:lnTo>
                  <a:lnTo>
                    <a:pt x="132" y="332"/>
                  </a:lnTo>
                  <a:lnTo>
                    <a:pt x="149" y="337"/>
                  </a:lnTo>
                  <a:lnTo>
                    <a:pt x="168" y="339"/>
                  </a:lnTo>
                  <a:lnTo>
                    <a:pt x="186" y="340"/>
                  </a:lnTo>
                  <a:close/>
                </a:path>
              </a:pathLst>
            </a:custGeom>
            <a:solidFill>
              <a:srgbClr val="42FC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79" name="Freeform 137">
              <a:extLst>
                <a:ext uri="{FF2B5EF4-FFF2-40B4-BE49-F238E27FC236}">
                  <a16:creationId xmlns:a16="http://schemas.microsoft.com/office/drawing/2014/main" id="{5070BA93-C9B9-4ECF-9511-38CA4CD00AC4}"/>
                </a:ext>
              </a:extLst>
            </p:cNvPr>
            <p:cNvSpPr>
              <a:spLocks/>
            </p:cNvSpPr>
            <p:nvPr/>
          </p:nvSpPr>
          <p:spPr bwMode="auto">
            <a:xfrm>
              <a:off x="5378" y="411"/>
              <a:ext cx="76" cy="69"/>
            </a:xfrm>
            <a:custGeom>
              <a:avLst/>
              <a:gdLst>
                <a:gd name="T0" fmla="*/ 0 w 377"/>
                <a:gd name="T1" fmla="*/ 0 h 347"/>
                <a:gd name="T2" fmla="*/ 0 w 377"/>
                <a:gd name="T3" fmla="*/ 0 h 347"/>
                <a:gd name="T4" fmla="*/ 0 w 377"/>
                <a:gd name="T5" fmla="*/ 0 h 347"/>
                <a:gd name="T6" fmla="*/ 0 w 377"/>
                <a:gd name="T7" fmla="*/ 0 h 347"/>
                <a:gd name="T8" fmla="*/ 0 w 377"/>
                <a:gd name="T9" fmla="*/ 0 h 347"/>
                <a:gd name="T10" fmla="*/ 0 w 377"/>
                <a:gd name="T11" fmla="*/ 0 h 347"/>
                <a:gd name="T12" fmla="*/ 0 w 377"/>
                <a:gd name="T13" fmla="*/ 0 h 347"/>
                <a:gd name="T14" fmla="*/ 0 w 377"/>
                <a:gd name="T15" fmla="*/ 0 h 347"/>
                <a:gd name="T16" fmla="*/ 0 w 377"/>
                <a:gd name="T17" fmla="*/ 0 h 347"/>
                <a:gd name="T18" fmla="*/ 0 w 377"/>
                <a:gd name="T19" fmla="*/ 0 h 347"/>
                <a:gd name="T20" fmla="*/ 0 w 377"/>
                <a:gd name="T21" fmla="*/ 0 h 347"/>
                <a:gd name="T22" fmla="*/ 0 w 377"/>
                <a:gd name="T23" fmla="*/ 0 h 347"/>
                <a:gd name="T24" fmla="*/ 0 w 377"/>
                <a:gd name="T25" fmla="*/ 0 h 347"/>
                <a:gd name="T26" fmla="*/ 0 w 377"/>
                <a:gd name="T27" fmla="*/ 0 h 347"/>
                <a:gd name="T28" fmla="*/ 0 w 377"/>
                <a:gd name="T29" fmla="*/ 0 h 347"/>
                <a:gd name="T30" fmla="*/ 0 w 377"/>
                <a:gd name="T31" fmla="*/ 0 h 347"/>
                <a:gd name="T32" fmla="*/ 0 w 377"/>
                <a:gd name="T33" fmla="*/ 0 h 347"/>
                <a:gd name="T34" fmla="*/ 0 w 377"/>
                <a:gd name="T35" fmla="*/ 0 h 347"/>
                <a:gd name="T36" fmla="*/ 0 w 377"/>
                <a:gd name="T37" fmla="*/ 0 h 347"/>
                <a:gd name="T38" fmla="*/ 0 w 377"/>
                <a:gd name="T39" fmla="*/ 0 h 347"/>
                <a:gd name="T40" fmla="*/ 0 w 377"/>
                <a:gd name="T41" fmla="*/ 0 h 347"/>
                <a:gd name="T42" fmla="*/ 0 w 377"/>
                <a:gd name="T43" fmla="*/ 0 h 347"/>
                <a:gd name="T44" fmla="*/ 0 w 377"/>
                <a:gd name="T45" fmla="*/ 0 h 347"/>
                <a:gd name="T46" fmla="*/ 0 w 377"/>
                <a:gd name="T47" fmla="*/ 0 h 347"/>
                <a:gd name="T48" fmla="*/ 0 w 377"/>
                <a:gd name="T49" fmla="*/ 0 h 347"/>
                <a:gd name="T50" fmla="*/ 0 w 377"/>
                <a:gd name="T51" fmla="*/ 0 h 347"/>
                <a:gd name="T52" fmla="*/ 0 w 377"/>
                <a:gd name="T53" fmla="*/ 0 h 347"/>
                <a:gd name="T54" fmla="*/ 0 w 377"/>
                <a:gd name="T55" fmla="*/ 0 h 347"/>
                <a:gd name="T56" fmla="*/ 0 w 377"/>
                <a:gd name="T57" fmla="*/ 0 h 347"/>
                <a:gd name="T58" fmla="*/ 0 w 377"/>
                <a:gd name="T59" fmla="*/ 0 h 347"/>
                <a:gd name="T60" fmla="*/ 0 w 377"/>
                <a:gd name="T61" fmla="*/ 0 h 347"/>
                <a:gd name="T62" fmla="*/ 0 w 377"/>
                <a:gd name="T63" fmla="*/ 0 h 34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7"/>
                <a:gd name="T97" fmla="*/ 0 h 347"/>
                <a:gd name="T98" fmla="*/ 377 w 377"/>
                <a:gd name="T99" fmla="*/ 347 h 34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7" h="347">
                  <a:moveTo>
                    <a:pt x="186" y="347"/>
                  </a:moveTo>
                  <a:lnTo>
                    <a:pt x="206" y="346"/>
                  </a:lnTo>
                  <a:lnTo>
                    <a:pt x="224" y="344"/>
                  </a:lnTo>
                  <a:lnTo>
                    <a:pt x="243" y="339"/>
                  </a:lnTo>
                  <a:lnTo>
                    <a:pt x="260" y="333"/>
                  </a:lnTo>
                  <a:lnTo>
                    <a:pt x="277" y="327"/>
                  </a:lnTo>
                  <a:lnTo>
                    <a:pt x="293" y="317"/>
                  </a:lnTo>
                  <a:lnTo>
                    <a:pt x="307" y="308"/>
                  </a:lnTo>
                  <a:lnTo>
                    <a:pt x="321" y="296"/>
                  </a:lnTo>
                  <a:lnTo>
                    <a:pt x="334" y="283"/>
                  </a:lnTo>
                  <a:lnTo>
                    <a:pt x="344" y="271"/>
                  </a:lnTo>
                  <a:lnTo>
                    <a:pt x="353" y="257"/>
                  </a:lnTo>
                  <a:lnTo>
                    <a:pt x="361" y="240"/>
                  </a:lnTo>
                  <a:lnTo>
                    <a:pt x="368" y="225"/>
                  </a:lnTo>
                  <a:lnTo>
                    <a:pt x="373" y="208"/>
                  </a:lnTo>
                  <a:lnTo>
                    <a:pt x="375" y="190"/>
                  </a:lnTo>
                  <a:lnTo>
                    <a:pt x="377" y="173"/>
                  </a:lnTo>
                  <a:lnTo>
                    <a:pt x="375" y="155"/>
                  </a:lnTo>
                  <a:lnTo>
                    <a:pt x="373" y="138"/>
                  </a:lnTo>
                  <a:lnTo>
                    <a:pt x="368" y="122"/>
                  </a:lnTo>
                  <a:lnTo>
                    <a:pt x="361" y="105"/>
                  </a:lnTo>
                  <a:lnTo>
                    <a:pt x="353" y="90"/>
                  </a:lnTo>
                  <a:lnTo>
                    <a:pt x="344" y="76"/>
                  </a:lnTo>
                  <a:lnTo>
                    <a:pt x="334" y="62"/>
                  </a:lnTo>
                  <a:lnTo>
                    <a:pt x="321" y="51"/>
                  </a:lnTo>
                  <a:lnTo>
                    <a:pt x="307" y="39"/>
                  </a:lnTo>
                  <a:lnTo>
                    <a:pt x="293" y="30"/>
                  </a:lnTo>
                  <a:lnTo>
                    <a:pt x="277" y="21"/>
                  </a:lnTo>
                  <a:lnTo>
                    <a:pt x="260" y="14"/>
                  </a:lnTo>
                  <a:lnTo>
                    <a:pt x="243" y="8"/>
                  </a:lnTo>
                  <a:lnTo>
                    <a:pt x="224" y="3"/>
                  </a:lnTo>
                  <a:lnTo>
                    <a:pt x="206" y="1"/>
                  </a:lnTo>
                  <a:lnTo>
                    <a:pt x="186" y="0"/>
                  </a:lnTo>
                  <a:lnTo>
                    <a:pt x="168" y="1"/>
                  </a:lnTo>
                  <a:lnTo>
                    <a:pt x="149" y="3"/>
                  </a:lnTo>
                  <a:lnTo>
                    <a:pt x="132" y="8"/>
                  </a:lnTo>
                  <a:lnTo>
                    <a:pt x="114" y="14"/>
                  </a:lnTo>
                  <a:lnTo>
                    <a:pt x="98" y="21"/>
                  </a:lnTo>
                  <a:lnTo>
                    <a:pt x="83" y="30"/>
                  </a:lnTo>
                  <a:lnTo>
                    <a:pt x="68" y="39"/>
                  </a:lnTo>
                  <a:lnTo>
                    <a:pt x="55" y="51"/>
                  </a:lnTo>
                  <a:lnTo>
                    <a:pt x="43" y="62"/>
                  </a:lnTo>
                  <a:lnTo>
                    <a:pt x="32" y="76"/>
                  </a:lnTo>
                  <a:lnTo>
                    <a:pt x="22" y="90"/>
                  </a:lnTo>
                  <a:lnTo>
                    <a:pt x="15" y="105"/>
                  </a:lnTo>
                  <a:lnTo>
                    <a:pt x="8" y="122"/>
                  </a:lnTo>
                  <a:lnTo>
                    <a:pt x="4" y="138"/>
                  </a:lnTo>
                  <a:lnTo>
                    <a:pt x="1" y="155"/>
                  </a:lnTo>
                  <a:lnTo>
                    <a:pt x="0" y="173"/>
                  </a:lnTo>
                  <a:lnTo>
                    <a:pt x="1" y="190"/>
                  </a:lnTo>
                  <a:lnTo>
                    <a:pt x="4" y="208"/>
                  </a:lnTo>
                  <a:lnTo>
                    <a:pt x="8" y="225"/>
                  </a:lnTo>
                  <a:lnTo>
                    <a:pt x="15" y="240"/>
                  </a:lnTo>
                  <a:lnTo>
                    <a:pt x="22" y="257"/>
                  </a:lnTo>
                  <a:lnTo>
                    <a:pt x="32" y="271"/>
                  </a:lnTo>
                  <a:lnTo>
                    <a:pt x="43" y="283"/>
                  </a:lnTo>
                  <a:lnTo>
                    <a:pt x="55" y="296"/>
                  </a:lnTo>
                  <a:lnTo>
                    <a:pt x="68" y="308"/>
                  </a:lnTo>
                  <a:lnTo>
                    <a:pt x="83" y="317"/>
                  </a:lnTo>
                  <a:lnTo>
                    <a:pt x="98" y="327"/>
                  </a:lnTo>
                  <a:lnTo>
                    <a:pt x="114" y="333"/>
                  </a:lnTo>
                  <a:lnTo>
                    <a:pt x="132" y="339"/>
                  </a:lnTo>
                  <a:lnTo>
                    <a:pt x="149" y="344"/>
                  </a:lnTo>
                  <a:lnTo>
                    <a:pt x="168" y="346"/>
                  </a:lnTo>
                  <a:lnTo>
                    <a:pt x="186" y="347"/>
                  </a:lnTo>
                  <a:close/>
                </a:path>
              </a:pathLst>
            </a:custGeom>
            <a:solidFill>
              <a:srgbClr val="FFEF4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80" name="Freeform 138">
              <a:extLst>
                <a:ext uri="{FF2B5EF4-FFF2-40B4-BE49-F238E27FC236}">
                  <a16:creationId xmlns:a16="http://schemas.microsoft.com/office/drawing/2014/main" id="{CE67D4B6-7980-4A95-9C3E-BC78270472CC}"/>
                </a:ext>
              </a:extLst>
            </p:cNvPr>
            <p:cNvSpPr>
              <a:spLocks/>
            </p:cNvSpPr>
            <p:nvPr/>
          </p:nvSpPr>
          <p:spPr bwMode="auto">
            <a:xfrm>
              <a:off x="5415" y="505"/>
              <a:ext cx="28" cy="34"/>
            </a:xfrm>
            <a:custGeom>
              <a:avLst/>
              <a:gdLst>
                <a:gd name="T0" fmla="*/ 0 w 138"/>
                <a:gd name="T1" fmla="*/ 0 h 167"/>
                <a:gd name="T2" fmla="*/ 0 w 138"/>
                <a:gd name="T3" fmla="*/ 0 h 167"/>
                <a:gd name="T4" fmla="*/ 0 w 138"/>
                <a:gd name="T5" fmla="*/ 0 h 167"/>
                <a:gd name="T6" fmla="*/ 0 w 138"/>
                <a:gd name="T7" fmla="*/ 0 h 167"/>
                <a:gd name="T8" fmla="*/ 0 w 138"/>
                <a:gd name="T9" fmla="*/ 0 h 167"/>
                <a:gd name="T10" fmla="*/ 0 w 138"/>
                <a:gd name="T11" fmla="*/ 0 h 167"/>
                <a:gd name="T12" fmla="*/ 0 w 138"/>
                <a:gd name="T13" fmla="*/ 0 h 167"/>
                <a:gd name="T14" fmla="*/ 0 w 138"/>
                <a:gd name="T15" fmla="*/ 0 h 167"/>
                <a:gd name="T16" fmla="*/ 0 w 138"/>
                <a:gd name="T17" fmla="*/ 0 h 167"/>
                <a:gd name="T18" fmla="*/ 0 w 138"/>
                <a:gd name="T19" fmla="*/ 0 h 167"/>
                <a:gd name="T20" fmla="*/ 0 w 138"/>
                <a:gd name="T21" fmla="*/ 0 h 167"/>
                <a:gd name="T22" fmla="*/ 0 w 138"/>
                <a:gd name="T23" fmla="*/ 0 h 167"/>
                <a:gd name="T24" fmla="*/ 0 w 138"/>
                <a:gd name="T25" fmla="*/ 0 h 167"/>
                <a:gd name="T26" fmla="*/ 0 w 138"/>
                <a:gd name="T27" fmla="*/ 0 h 167"/>
                <a:gd name="T28" fmla="*/ 0 w 138"/>
                <a:gd name="T29" fmla="*/ 0 h 167"/>
                <a:gd name="T30" fmla="*/ 0 w 138"/>
                <a:gd name="T31" fmla="*/ 0 h 167"/>
                <a:gd name="T32" fmla="*/ 0 w 138"/>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8"/>
                <a:gd name="T52" fmla="*/ 0 h 167"/>
                <a:gd name="T53" fmla="*/ 138 w 138"/>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8" h="167">
                  <a:moveTo>
                    <a:pt x="0" y="0"/>
                  </a:moveTo>
                  <a:lnTo>
                    <a:pt x="7" y="1"/>
                  </a:lnTo>
                  <a:lnTo>
                    <a:pt x="25" y="3"/>
                  </a:lnTo>
                  <a:lnTo>
                    <a:pt x="50" y="10"/>
                  </a:lnTo>
                  <a:lnTo>
                    <a:pt x="79" y="24"/>
                  </a:lnTo>
                  <a:lnTo>
                    <a:pt x="106" y="44"/>
                  </a:lnTo>
                  <a:lnTo>
                    <a:pt x="126" y="74"/>
                  </a:lnTo>
                  <a:lnTo>
                    <a:pt x="138" y="114"/>
                  </a:lnTo>
                  <a:lnTo>
                    <a:pt x="136" y="167"/>
                  </a:lnTo>
                  <a:lnTo>
                    <a:pt x="133" y="160"/>
                  </a:lnTo>
                  <a:lnTo>
                    <a:pt x="124" y="143"/>
                  </a:lnTo>
                  <a:lnTo>
                    <a:pt x="111" y="117"/>
                  </a:lnTo>
                  <a:lnTo>
                    <a:pt x="95" y="88"/>
                  </a:lnTo>
                  <a:lnTo>
                    <a:pt x="74" y="58"/>
                  </a:lnTo>
                  <a:lnTo>
                    <a:pt x="51" y="31"/>
                  </a:lnTo>
                  <a:lnTo>
                    <a:pt x="27" y="10"/>
                  </a:lnTo>
                  <a:lnTo>
                    <a:pt x="0" y="0"/>
                  </a:lnTo>
                  <a:close/>
                </a:path>
              </a:pathLst>
            </a:custGeom>
            <a:solidFill>
              <a:srgbClr val="A5FF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81" name="Freeform 139">
              <a:extLst>
                <a:ext uri="{FF2B5EF4-FFF2-40B4-BE49-F238E27FC236}">
                  <a16:creationId xmlns:a16="http://schemas.microsoft.com/office/drawing/2014/main" id="{64066AA8-31ED-4725-92B7-C91920C983D7}"/>
                </a:ext>
              </a:extLst>
            </p:cNvPr>
            <p:cNvSpPr>
              <a:spLocks/>
            </p:cNvSpPr>
            <p:nvPr/>
          </p:nvSpPr>
          <p:spPr bwMode="auto">
            <a:xfrm>
              <a:off x="5415" y="418"/>
              <a:ext cx="28" cy="34"/>
            </a:xfrm>
            <a:custGeom>
              <a:avLst/>
              <a:gdLst>
                <a:gd name="T0" fmla="*/ 0 w 138"/>
                <a:gd name="T1" fmla="*/ 0 h 170"/>
                <a:gd name="T2" fmla="*/ 0 w 138"/>
                <a:gd name="T3" fmla="*/ 0 h 170"/>
                <a:gd name="T4" fmla="*/ 0 w 138"/>
                <a:gd name="T5" fmla="*/ 0 h 170"/>
                <a:gd name="T6" fmla="*/ 0 w 138"/>
                <a:gd name="T7" fmla="*/ 0 h 170"/>
                <a:gd name="T8" fmla="*/ 0 w 138"/>
                <a:gd name="T9" fmla="*/ 0 h 170"/>
                <a:gd name="T10" fmla="*/ 0 w 138"/>
                <a:gd name="T11" fmla="*/ 0 h 170"/>
                <a:gd name="T12" fmla="*/ 0 w 138"/>
                <a:gd name="T13" fmla="*/ 0 h 170"/>
                <a:gd name="T14" fmla="*/ 0 w 138"/>
                <a:gd name="T15" fmla="*/ 0 h 170"/>
                <a:gd name="T16" fmla="*/ 0 w 138"/>
                <a:gd name="T17" fmla="*/ 0 h 170"/>
                <a:gd name="T18" fmla="*/ 0 w 138"/>
                <a:gd name="T19" fmla="*/ 0 h 170"/>
                <a:gd name="T20" fmla="*/ 0 w 138"/>
                <a:gd name="T21" fmla="*/ 0 h 170"/>
                <a:gd name="T22" fmla="*/ 0 w 138"/>
                <a:gd name="T23" fmla="*/ 0 h 170"/>
                <a:gd name="T24" fmla="*/ 0 w 138"/>
                <a:gd name="T25" fmla="*/ 0 h 170"/>
                <a:gd name="T26" fmla="*/ 0 w 138"/>
                <a:gd name="T27" fmla="*/ 0 h 170"/>
                <a:gd name="T28" fmla="*/ 0 w 138"/>
                <a:gd name="T29" fmla="*/ 0 h 170"/>
                <a:gd name="T30" fmla="*/ 0 w 138"/>
                <a:gd name="T31" fmla="*/ 0 h 170"/>
                <a:gd name="T32" fmla="*/ 0 w 138"/>
                <a:gd name="T33" fmla="*/ 0 h 17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8"/>
                <a:gd name="T52" fmla="*/ 0 h 170"/>
                <a:gd name="T53" fmla="*/ 138 w 138"/>
                <a:gd name="T54" fmla="*/ 170 h 17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8" h="170">
                  <a:moveTo>
                    <a:pt x="0" y="0"/>
                  </a:moveTo>
                  <a:lnTo>
                    <a:pt x="7" y="1"/>
                  </a:lnTo>
                  <a:lnTo>
                    <a:pt x="25" y="3"/>
                  </a:lnTo>
                  <a:lnTo>
                    <a:pt x="50" y="12"/>
                  </a:lnTo>
                  <a:lnTo>
                    <a:pt x="79" y="24"/>
                  </a:lnTo>
                  <a:lnTo>
                    <a:pt x="106" y="45"/>
                  </a:lnTo>
                  <a:lnTo>
                    <a:pt x="126" y="76"/>
                  </a:lnTo>
                  <a:lnTo>
                    <a:pt x="138" y="116"/>
                  </a:lnTo>
                  <a:lnTo>
                    <a:pt x="136" y="170"/>
                  </a:lnTo>
                  <a:lnTo>
                    <a:pt x="133" y="163"/>
                  </a:lnTo>
                  <a:lnTo>
                    <a:pt x="124" y="145"/>
                  </a:lnTo>
                  <a:lnTo>
                    <a:pt x="111" y="119"/>
                  </a:lnTo>
                  <a:lnTo>
                    <a:pt x="95" y="90"/>
                  </a:lnTo>
                  <a:lnTo>
                    <a:pt x="74" y="59"/>
                  </a:lnTo>
                  <a:lnTo>
                    <a:pt x="51" y="31"/>
                  </a:lnTo>
                  <a:lnTo>
                    <a:pt x="27" y="10"/>
                  </a:lnTo>
                  <a:lnTo>
                    <a:pt x="0" y="0"/>
                  </a:lnTo>
                  <a:close/>
                </a:path>
              </a:pathLst>
            </a:custGeom>
            <a:solidFill>
              <a:srgbClr val="FFFF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82" name="Freeform 140">
              <a:extLst>
                <a:ext uri="{FF2B5EF4-FFF2-40B4-BE49-F238E27FC236}">
                  <a16:creationId xmlns:a16="http://schemas.microsoft.com/office/drawing/2014/main" id="{D3D786AC-C476-45BA-AEF1-C5CB21131E64}"/>
                </a:ext>
              </a:extLst>
            </p:cNvPr>
            <p:cNvSpPr>
              <a:spLocks/>
            </p:cNvSpPr>
            <p:nvPr/>
          </p:nvSpPr>
          <p:spPr bwMode="auto">
            <a:xfrm>
              <a:off x="5416" y="333"/>
              <a:ext cx="28" cy="33"/>
            </a:xfrm>
            <a:custGeom>
              <a:avLst/>
              <a:gdLst>
                <a:gd name="T0" fmla="*/ 0 w 142"/>
                <a:gd name="T1" fmla="*/ 0 h 168"/>
                <a:gd name="T2" fmla="*/ 0 w 142"/>
                <a:gd name="T3" fmla="*/ 0 h 168"/>
                <a:gd name="T4" fmla="*/ 0 w 142"/>
                <a:gd name="T5" fmla="*/ 0 h 168"/>
                <a:gd name="T6" fmla="*/ 0 w 142"/>
                <a:gd name="T7" fmla="*/ 0 h 168"/>
                <a:gd name="T8" fmla="*/ 0 w 142"/>
                <a:gd name="T9" fmla="*/ 0 h 168"/>
                <a:gd name="T10" fmla="*/ 0 w 142"/>
                <a:gd name="T11" fmla="*/ 0 h 168"/>
                <a:gd name="T12" fmla="*/ 0 w 142"/>
                <a:gd name="T13" fmla="*/ 0 h 168"/>
                <a:gd name="T14" fmla="*/ 0 w 142"/>
                <a:gd name="T15" fmla="*/ 0 h 168"/>
                <a:gd name="T16" fmla="*/ 0 w 142"/>
                <a:gd name="T17" fmla="*/ 0 h 168"/>
                <a:gd name="T18" fmla="*/ 0 w 142"/>
                <a:gd name="T19" fmla="*/ 0 h 168"/>
                <a:gd name="T20" fmla="*/ 0 w 142"/>
                <a:gd name="T21" fmla="*/ 0 h 168"/>
                <a:gd name="T22" fmla="*/ 0 w 142"/>
                <a:gd name="T23" fmla="*/ 0 h 168"/>
                <a:gd name="T24" fmla="*/ 0 w 142"/>
                <a:gd name="T25" fmla="*/ 0 h 168"/>
                <a:gd name="T26" fmla="*/ 0 w 142"/>
                <a:gd name="T27" fmla="*/ 0 h 168"/>
                <a:gd name="T28" fmla="*/ 0 w 142"/>
                <a:gd name="T29" fmla="*/ 0 h 168"/>
                <a:gd name="T30" fmla="*/ 0 w 142"/>
                <a:gd name="T31" fmla="*/ 0 h 168"/>
                <a:gd name="T32" fmla="*/ 0 w 142"/>
                <a:gd name="T33" fmla="*/ 0 h 1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2"/>
                <a:gd name="T52" fmla="*/ 0 h 168"/>
                <a:gd name="T53" fmla="*/ 142 w 142"/>
                <a:gd name="T54" fmla="*/ 168 h 16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2" h="168">
                  <a:moveTo>
                    <a:pt x="0" y="0"/>
                  </a:moveTo>
                  <a:lnTo>
                    <a:pt x="7" y="1"/>
                  </a:lnTo>
                  <a:lnTo>
                    <a:pt x="26" y="3"/>
                  </a:lnTo>
                  <a:lnTo>
                    <a:pt x="51" y="10"/>
                  </a:lnTo>
                  <a:lnTo>
                    <a:pt x="80" y="24"/>
                  </a:lnTo>
                  <a:lnTo>
                    <a:pt x="107" y="44"/>
                  </a:lnTo>
                  <a:lnTo>
                    <a:pt x="129" y="74"/>
                  </a:lnTo>
                  <a:lnTo>
                    <a:pt x="142" y="115"/>
                  </a:lnTo>
                  <a:lnTo>
                    <a:pt x="141" y="168"/>
                  </a:lnTo>
                  <a:lnTo>
                    <a:pt x="138" y="161"/>
                  </a:lnTo>
                  <a:lnTo>
                    <a:pt x="130" y="144"/>
                  </a:lnTo>
                  <a:lnTo>
                    <a:pt x="116" y="118"/>
                  </a:lnTo>
                  <a:lnTo>
                    <a:pt x="100" y="88"/>
                  </a:lnTo>
                  <a:lnTo>
                    <a:pt x="79" y="58"/>
                  </a:lnTo>
                  <a:lnTo>
                    <a:pt x="55" y="31"/>
                  </a:lnTo>
                  <a:lnTo>
                    <a:pt x="28" y="10"/>
                  </a:lnTo>
                  <a:lnTo>
                    <a:pt x="0" y="0"/>
                  </a:lnTo>
                  <a:close/>
                </a:path>
              </a:pathLst>
            </a:custGeom>
            <a:solidFill>
              <a:srgbClr val="FF543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83" name="Freeform 141">
              <a:extLst>
                <a:ext uri="{FF2B5EF4-FFF2-40B4-BE49-F238E27FC236}">
                  <a16:creationId xmlns:a16="http://schemas.microsoft.com/office/drawing/2014/main" id="{4D2EDB87-DEA4-4866-9890-8A11E8A4F1CA}"/>
                </a:ext>
              </a:extLst>
            </p:cNvPr>
            <p:cNvSpPr>
              <a:spLocks/>
            </p:cNvSpPr>
            <p:nvPr/>
          </p:nvSpPr>
          <p:spPr bwMode="auto">
            <a:xfrm>
              <a:off x="5375" y="401"/>
              <a:ext cx="80" cy="33"/>
            </a:xfrm>
            <a:custGeom>
              <a:avLst/>
              <a:gdLst>
                <a:gd name="T0" fmla="*/ 0 w 402"/>
                <a:gd name="T1" fmla="*/ 0 h 165"/>
                <a:gd name="T2" fmla="*/ 0 w 402"/>
                <a:gd name="T3" fmla="*/ 0 h 165"/>
                <a:gd name="T4" fmla="*/ 0 w 402"/>
                <a:gd name="T5" fmla="*/ 0 h 165"/>
                <a:gd name="T6" fmla="*/ 0 w 402"/>
                <a:gd name="T7" fmla="*/ 0 h 165"/>
                <a:gd name="T8" fmla="*/ 0 w 402"/>
                <a:gd name="T9" fmla="*/ 0 h 165"/>
                <a:gd name="T10" fmla="*/ 0 w 402"/>
                <a:gd name="T11" fmla="*/ 0 h 165"/>
                <a:gd name="T12" fmla="*/ 0 w 402"/>
                <a:gd name="T13" fmla="*/ 0 h 165"/>
                <a:gd name="T14" fmla="*/ 0 w 402"/>
                <a:gd name="T15" fmla="*/ 0 h 165"/>
                <a:gd name="T16" fmla="*/ 0 w 402"/>
                <a:gd name="T17" fmla="*/ 0 h 165"/>
                <a:gd name="T18" fmla="*/ 0 w 402"/>
                <a:gd name="T19" fmla="*/ 0 h 165"/>
                <a:gd name="T20" fmla="*/ 0 w 402"/>
                <a:gd name="T21" fmla="*/ 0 h 165"/>
                <a:gd name="T22" fmla="*/ 0 w 402"/>
                <a:gd name="T23" fmla="*/ 0 h 165"/>
                <a:gd name="T24" fmla="*/ 0 w 402"/>
                <a:gd name="T25" fmla="*/ 0 h 165"/>
                <a:gd name="T26" fmla="*/ 0 w 402"/>
                <a:gd name="T27" fmla="*/ 0 h 165"/>
                <a:gd name="T28" fmla="*/ 0 w 402"/>
                <a:gd name="T29" fmla="*/ 0 h 165"/>
                <a:gd name="T30" fmla="*/ 0 w 402"/>
                <a:gd name="T31" fmla="*/ 0 h 165"/>
                <a:gd name="T32" fmla="*/ 0 w 402"/>
                <a:gd name="T33" fmla="*/ 0 h 165"/>
                <a:gd name="T34" fmla="*/ 0 w 402"/>
                <a:gd name="T35" fmla="*/ 0 h 165"/>
                <a:gd name="T36" fmla="*/ 0 w 402"/>
                <a:gd name="T37" fmla="*/ 0 h 165"/>
                <a:gd name="T38" fmla="*/ 0 w 402"/>
                <a:gd name="T39" fmla="*/ 0 h 165"/>
                <a:gd name="T40" fmla="*/ 0 w 402"/>
                <a:gd name="T41" fmla="*/ 0 h 165"/>
                <a:gd name="T42" fmla="*/ 0 w 402"/>
                <a:gd name="T43" fmla="*/ 0 h 165"/>
                <a:gd name="T44" fmla="*/ 0 w 402"/>
                <a:gd name="T45" fmla="*/ 0 h 165"/>
                <a:gd name="T46" fmla="*/ 0 w 402"/>
                <a:gd name="T47" fmla="*/ 0 h 165"/>
                <a:gd name="T48" fmla="*/ 0 w 402"/>
                <a:gd name="T49" fmla="*/ 0 h 165"/>
                <a:gd name="T50" fmla="*/ 0 w 402"/>
                <a:gd name="T51" fmla="*/ 0 h 165"/>
                <a:gd name="T52" fmla="*/ 0 w 402"/>
                <a:gd name="T53" fmla="*/ 0 h 165"/>
                <a:gd name="T54" fmla="*/ 0 w 402"/>
                <a:gd name="T55" fmla="*/ 0 h 165"/>
                <a:gd name="T56" fmla="*/ 0 w 402"/>
                <a:gd name="T57" fmla="*/ 0 h 165"/>
                <a:gd name="T58" fmla="*/ 0 w 402"/>
                <a:gd name="T59" fmla="*/ 0 h 165"/>
                <a:gd name="T60" fmla="*/ 0 w 402"/>
                <a:gd name="T61" fmla="*/ 0 h 165"/>
                <a:gd name="T62" fmla="*/ 0 w 402"/>
                <a:gd name="T63" fmla="*/ 0 h 165"/>
                <a:gd name="T64" fmla="*/ 0 w 402"/>
                <a:gd name="T65" fmla="*/ 0 h 165"/>
                <a:gd name="T66" fmla="*/ 0 w 402"/>
                <a:gd name="T67" fmla="*/ 0 h 165"/>
                <a:gd name="T68" fmla="*/ 0 w 402"/>
                <a:gd name="T69" fmla="*/ 0 h 165"/>
                <a:gd name="T70" fmla="*/ 0 w 402"/>
                <a:gd name="T71" fmla="*/ 0 h 165"/>
                <a:gd name="T72" fmla="*/ 0 w 402"/>
                <a:gd name="T73" fmla="*/ 0 h 165"/>
                <a:gd name="T74" fmla="*/ 0 w 402"/>
                <a:gd name="T75" fmla="*/ 0 h 165"/>
                <a:gd name="T76" fmla="*/ 0 w 402"/>
                <a:gd name="T77" fmla="*/ 0 h 165"/>
                <a:gd name="T78" fmla="*/ 0 w 402"/>
                <a:gd name="T79" fmla="*/ 0 h 165"/>
                <a:gd name="T80" fmla="*/ 0 w 402"/>
                <a:gd name="T81" fmla="*/ 0 h 165"/>
                <a:gd name="T82" fmla="*/ 0 w 402"/>
                <a:gd name="T83" fmla="*/ 0 h 165"/>
                <a:gd name="T84" fmla="*/ 0 w 402"/>
                <a:gd name="T85" fmla="*/ 0 h 165"/>
                <a:gd name="T86" fmla="*/ 0 w 402"/>
                <a:gd name="T87" fmla="*/ 0 h 165"/>
                <a:gd name="T88" fmla="*/ 0 w 402"/>
                <a:gd name="T89" fmla="*/ 0 h 165"/>
                <a:gd name="T90" fmla="*/ 0 w 402"/>
                <a:gd name="T91" fmla="*/ 0 h 165"/>
                <a:gd name="T92" fmla="*/ 0 w 402"/>
                <a:gd name="T93" fmla="*/ 0 h 165"/>
                <a:gd name="T94" fmla="*/ 0 w 402"/>
                <a:gd name="T95" fmla="*/ 0 h 165"/>
                <a:gd name="T96" fmla="*/ 0 w 402"/>
                <a:gd name="T97" fmla="*/ 0 h 1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02"/>
                <a:gd name="T148" fmla="*/ 0 h 165"/>
                <a:gd name="T149" fmla="*/ 402 w 402"/>
                <a:gd name="T150" fmla="*/ 165 h 16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02" h="165">
                  <a:moveTo>
                    <a:pt x="0" y="164"/>
                  </a:moveTo>
                  <a:lnTo>
                    <a:pt x="5" y="164"/>
                  </a:lnTo>
                  <a:lnTo>
                    <a:pt x="17" y="165"/>
                  </a:lnTo>
                  <a:lnTo>
                    <a:pt x="37" y="165"/>
                  </a:lnTo>
                  <a:lnTo>
                    <a:pt x="61" y="163"/>
                  </a:lnTo>
                  <a:lnTo>
                    <a:pt x="88" y="158"/>
                  </a:lnTo>
                  <a:lnTo>
                    <a:pt x="117" y="148"/>
                  </a:lnTo>
                  <a:lnTo>
                    <a:pt x="146" y="133"/>
                  </a:lnTo>
                  <a:lnTo>
                    <a:pt x="173" y="109"/>
                  </a:lnTo>
                  <a:lnTo>
                    <a:pt x="174" y="108"/>
                  </a:lnTo>
                  <a:lnTo>
                    <a:pt x="179" y="103"/>
                  </a:lnTo>
                  <a:lnTo>
                    <a:pt x="186" y="96"/>
                  </a:lnTo>
                  <a:lnTo>
                    <a:pt x="194" y="88"/>
                  </a:lnTo>
                  <a:lnTo>
                    <a:pt x="205" y="78"/>
                  </a:lnTo>
                  <a:lnTo>
                    <a:pt x="218" y="67"/>
                  </a:lnTo>
                  <a:lnTo>
                    <a:pt x="233" y="56"/>
                  </a:lnTo>
                  <a:lnTo>
                    <a:pt x="250" y="45"/>
                  </a:lnTo>
                  <a:lnTo>
                    <a:pt x="266" y="36"/>
                  </a:lnTo>
                  <a:lnTo>
                    <a:pt x="284" y="27"/>
                  </a:lnTo>
                  <a:lnTo>
                    <a:pt x="303" y="20"/>
                  </a:lnTo>
                  <a:lnTo>
                    <a:pt x="323" y="15"/>
                  </a:lnTo>
                  <a:lnTo>
                    <a:pt x="342" y="13"/>
                  </a:lnTo>
                  <a:lnTo>
                    <a:pt x="362" y="14"/>
                  </a:lnTo>
                  <a:lnTo>
                    <a:pt x="382" y="20"/>
                  </a:lnTo>
                  <a:lnTo>
                    <a:pt x="402" y="29"/>
                  </a:lnTo>
                  <a:lnTo>
                    <a:pt x="399" y="29"/>
                  </a:lnTo>
                  <a:lnTo>
                    <a:pt x="395" y="27"/>
                  </a:lnTo>
                  <a:lnTo>
                    <a:pt x="387" y="25"/>
                  </a:lnTo>
                  <a:lnTo>
                    <a:pt x="375" y="22"/>
                  </a:lnTo>
                  <a:lnTo>
                    <a:pt x="362" y="20"/>
                  </a:lnTo>
                  <a:lnTo>
                    <a:pt x="346" y="16"/>
                  </a:lnTo>
                  <a:lnTo>
                    <a:pt x="328" y="13"/>
                  </a:lnTo>
                  <a:lnTo>
                    <a:pt x="310" y="9"/>
                  </a:lnTo>
                  <a:lnTo>
                    <a:pt x="291" y="6"/>
                  </a:lnTo>
                  <a:lnTo>
                    <a:pt x="270" y="3"/>
                  </a:lnTo>
                  <a:lnTo>
                    <a:pt x="251" y="1"/>
                  </a:lnTo>
                  <a:lnTo>
                    <a:pt x="230" y="0"/>
                  </a:lnTo>
                  <a:lnTo>
                    <a:pt x="210" y="0"/>
                  </a:lnTo>
                  <a:lnTo>
                    <a:pt x="190" y="0"/>
                  </a:lnTo>
                  <a:lnTo>
                    <a:pt x="172" y="2"/>
                  </a:lnTo>
                  <a:lnTo>
                    <a:pt x="155" y="6"/>
                  </a:lnTo>
                  <a:lnTo>
                    <a:pt x="149" y="6"/>
                  </a:lnTo>
                  <a:lnTo>
                    <a:pt x="131" y="9"/>
                  </a:lnTo>
                  <a:lnTo>
                    <a:pt x="106" y="15"/>
                  </a:lnTo>
                  <a:lnTo>
                    <a:pt x="77" y="28"/>
                  </a:lnTo>
                  <a:lnTo>
                    <a:pt x="49" y="46"/>
                  </a:lnTo>
                  <a:lnTo>
                    <a:pt x="23" y="74"/>
                  </a:lnTo>
                  <a:lnTo>
                    <a:pt x="6" y="114"/>
                  </a:lnTo>
                  <a:lnTo>
                    <a:pt x="0" y="16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84" name="Freeform 142">
              <a:extLst>
                <a:ext uri="{FF2B5EF4-FFF2-40B4-BE49-F238E27FC236}">
                  <a16:creationId xmlns:a16="http://schemas.microsoft.com/office/drawing/2014/main" id="{1E4DAEC4-A4E1-47EB-8506-3D9E9F0867D1}"/>
                </a:ext>
              </a:extLst>
            </p:cNvPr>
            <p:cNvSpPr>
              <a:spLocks/>
            </p:cNvSpPr>
            <p:nvPr/>
          </p:nvSpPr>
          <p:spPr bwMode="auto">
            <a:xfrm>
              <a:off x="5381" y="405"/>
              <a:ext cx="53" cy="15"/>
            </a:xfrm>
            <a:custGeom>
              <a:avLst/>
              <a:gdLst>
                <a:gd name="T0" fmla="*/ 0 w 266"/>
                <a:gd name="T1" fmla="*/ 0 h 76"/>
                <a:gd name="T2" fmla="*/ 0 w 266"/>
                <a:gd name="T3" fmla="*/ 0 h 76"/>
                <a:gd name="T4" fmla="*/ 0 w 266"/>
                <a:gd name="T5" fmla="*/ 0 h 76"/>
                <a:gd name="T6" fmla="*/ 0 w 266"/>
                <a:gd name="T7" fmla="*/ 0 h 76"/>
                <a:gd name="T8" fmla="*/ 0 w 266"/>
                <a:gd name="T9" fmla="*/ 0 h 76"/>
                <a:gd name="T10" fmla="*/ 0 w 266"/>
                <a:gd name="T11" fmla="*/ 0 h 76"/>
                <a:gd name="T12" fmla="*/ 0 w 266"/>
                <a:gd name="T13" fmla="*/ 0 h 76"/>
                <a:gd name="T14" fmla="*/ 0 w 266"/>
                <a:gd name="T15" fmla="*/ 0 h 76"/>
                <a:gd name="T16" fmla="*/ 0 w 266"/>
                <a:gd name="T17" fmla="*/ 0 h 76"/>
                <a:gd name="T18" fmla="*/ 0 w 266"/>
                <a:gd name="T19" fmla="*/ 0 h 76"/>
                <a:gd name="T20" fmla="*/ 0 w 266"/>
                <a:gd name="T21" fmla="*/ 0 h 76"/>
                <a:gd name="T22" fmla="*/ 0 w 266"/>
                <a:gd name="T23" fmla="*/ 0 h 76"/>
                <a:gd name="T24" fmla="*/ 0 w 266"/>
                <a:gd name="T25" fmla="*/ 0 h 76"/>
                <a:gd name="T26" fmla="*/ 0 w 266"/>
                <a:gd name="T27" fmla="*/ 0 h 76"/>
                <a:gd name="T28" fmla="*/ 0 w 266"/>
                <a:gd name="T29" fmla="*/ 0 h 76"/>
                <a:gd name="T30" fmla="*/ 0 w 266"/>
                <a:gd name="T31" fmla="*/ 0 h 76"/>
                <a:gd name="T32" fmla="*/ 0 w 266"/>
                <a:gd name="T33" fmla="*/ 0 h 76"/>
                <a:gd name="T34" fmla="*/ 0 w 266"/>
                <a:gd name="T35" fmla="*/ 0 h 76"/>
                <a:gd name="T36" fmla="*/ 0 w 266"/>
                <a:gd name="T37" fmla="*/ 0 h 7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66"/>
                <a:gd name="T58" fmla="*/ 0 h 76"/>
                <a:gd name="T59" fmla="*/ 266 w 266"/>
                <a:gd name="T60" fmla="*/ 76 h 7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66" h="76">
                  <a:moveTo>
                    <a:pt x="0" y="48"/>
                  </a:moveTo>
                  <a:lnTo>
                    <a:pt x="147" y="76"/>
                  </a:lnTo>
                  <a:lnTo>
                    <a:pt x="266" y="3"/>
                  </a:lnTo>
                  <a:lnTo>
                    <a:pt x="263" y="3"/>
                  </a:lnTo>
                  <a:lnTo>
                    <a:pt x="255" y="2"/>
                  </a:lnTo>
                  <a:lnTo>
                    <a:pt x="244" y="2"/>
                  </a:lnTo>
                  <a:lnTo>
                    <a:pt x="229" y="0"/>
                  </a:lnTo>
                  <a:lnTo>
                    <a:pt x="210" y="0"/>
                  </a:lnTo>
                  <a:lnTo>
                    <a:pt x="189" y="0"/>
                  </a:lnTo>
                  <a:lnTo>
                    <a:pt x="167" y="0"/>
                  </a:lnTo>
                  <a:lnTo>
                    <a:pt x="144" y="2"/>
                  </a:lnTo>
                  <a:lnTo>
                    <a:pt x="120" y="3"/>
                  </a:lnTo>
                  <a:lnTo>
                    <a:pt x="96" y="5"/>
                  </a:lnTo>
                  <a:lnTo>
                    <a:pt x="74" y="10"/>
                  </a:lnTo>
                  <a:lnTo>
                    <a:pt x="53" y="14"/>
                  </a:lnTo>
                  <a:lnTo>
                    <a:pt x="35" y="20"/>
                  </a:lnTo>
                  <a:lnTo>
                    <a:pt x="20" y="28"/>
                  </a:lnTo>
                  <a:lnTo>
                    <a:pt x="8" y="36"/>
                  </a:lnTo>
                  <a:lnTo>
                    <a:pt x="0" y="48"/>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85" name="Freeform 143">
              <a:extLst>
                <a:ext uri="{FF2B5EF4-FFF2-40B4-BE49-F238E27FC236}">
                  <a16:creationId xmlns:a16="http://schemas.microsoft.com/office/drawing/2014/main" id="{835EC8EE-17EB-427F-A486-E6CB1264D7DE}"/>
                </a:ext>
              </a:extLst>
            </p:cNvPr>
            <p:cNvSpPr>
              <a:spLocks/>
            </p:cNvSpPr>
            <p:nvPr/>
          </p:nvSpPr>
          <p:spPr bwMode="auto">
            <a:xfrm>
              <a:off x="5375" y="403"/>
              <a:ext cx="88" cy="34"/>
            </a:xfrm>
            <a:custGeom>
              <a:avLst/>
              <a:gdLst>
                <a:gd name="T0" fmla="*/ 0 w 443"/>
                <a:gd name="T1" fmla="*/ 0 h 170"/>
                <a:gd name="T2" fmla="*/ 0 w 443"/>
                <a:gd name="T3" fmla="*/ 0 h 170"/>
                <a:gd name="T4" fmla="*/ 0 w 443"/>
                <a:gd name="T5" fmla="*/ 0 h 170"/>
                <a:gd name="T6" fmla="*/ 0 w 443"/>
                <a:gd name="T7" fmla="*/ 0 h 170"/>
                <a:gd name="T8" fmla="*/ 0 w 443"/>
                <a:gd name="T9" fmla="*/ 0 h 170"/>
                <a:gd name="T10" fmla="*/ 0 w 443"/>
                <a:gd name="T11" fmla="*/ 0 h 170"/>
                <a:gd name="T12" fmla="*/ 0 w 443"/>
                <a:gd name="T13" fmla="*/ 0 h 170"/>
                <a:gd name="T14" fmla="*/ 0 w 443"/>
                <a:gd name="T15" fmla="*/ 0 h 170"/>
                <a:gd name="T16" fmla="*/ 0 w 443"/>
                <a:gd name="T17" fmla="*/ 0 h 170"/>
                <a:gd name="T18" fmla="*/ 0 w 443"/>
                <a:gd name="T19" fmla="*/ 0 h 170"/>
                <a:gd name="T20" fmla="*/ 0 w 443"/>
                <a:gd name="T21" fmla="*/ 0 h 170"/>
                <a:gd name="T22" fmla="*/ 0 w 443"/>
                <a:gd name="T23" fmla="*/ 0 h 170"/>
                <a:gd name="T24" fmla="*/ 0 w 443"/>
                <a:gd name="T25" fmla="*/ 0 h 170"/>
                <a:gd name="T26" fmla="*/ 0 w 443"/>
                <a:gd name="T27" fmla="*/ 0 h 170"/>
                <a:gd name="T28" fmla="*/ 0 w 443"/>
                <a:gd name="T29" fmla="*/ 0 h 170"/>
                <a:gd name="T30" fmla="*/ 0 w 443"/>
                <a:gd name="T31" fmla="*/ 0 h 170"/>
                <a:gd name="T32" fmla="*/ 0 w 443"/>
                <a:gd name="T33" fmla="*/ 0 h 170"/>
                <a:gd name="T34" fmla="*/ 0 w 443"/>
                <a:gd name="T35" fmla="*/ 0 h 170"/>
                <a:gd name="T36" fmla="*/ 0 w 443"/>
                <a:gd name="T37" fmla="*/ 0 h 170"/>
                <a:gd name="T38" fmla="*/ 0 w 443"/>
                <a:gd name="T39" fmla="*/ 0 h 170"/>
                <a:gd name="T40" fmla="*/ 0 w 443"/>
                <a:gd name="T41" fmla="*/ 0 h 170"/>
                <a:gd name="T42" fmla="*/ 0 w 443"/>
                <a:gd name="T43" fmla="*/ 0 h 170"/>
                <a:gd name="T44" fmla="*/ 0 w 443"/>
                <a:gd name="T45" fmla="*/ 0 h 170"/>
                <a:gd name="T46" fmla="*/ 0 w 443"/>
                <a:gd name="T47" fmla="*/ 0 h 170"/>
                <a:gd name="T48" fmla="*/ 0 w 443"/>
                <a:gd name="T49" fmla="*/ 0 h 170"/>
                <a:gd name="T50" fmla="*/ 0 w 443"/>
                <a:gd name="T51" fmla="*/ 0 h 170"/>
                <a:gd name="T52" fmla="*/ 0 w 443"/>
                <a:gd name="T53" fmla="*/ 0 h 170"/>
                <a:gd name="T54" fmla="*/ 0 w 443"/>
                <a:gd name="T55" fmla="*/ 0 h 170"/>
                <a:gd name="T56" fmla="*/ 0 w 443"/>
                <a:gd name="T57" fmla="*/ 0 h 170"/>
                <a:gd name="T58" fmla="*/ 0 w 443"/>
                <a:gd name="T59" fmla="*/ 0 h 170"/>
                <a:gd name="T60" fmla="*/ 0 w 443"/>
                <a:gd name="T61" fmla="*/ 0 h 170"/>
                <a:gd name="T62" fmla="*/ 0 w 443"/>
                <a:gd name="T63" fmla="*/ 0 h 170"/>
                <a:gd name="T64" fmla="*/ 0 w 443"/>
                <a:gd name="T65" fmla="*/ 0 h 170"/>
                <a:gd name="T66" fmla="*/ 0 w 443"/>
                <a:gd name="T67" fmla="*/ 0 h 170"/>
                <a:gd name="T68" fmla="*/ 0 w 443"/>
                <a:gd name="T69" fmla="*/ 0 h 170"/>
                <a:gd name="T70" fmla="*/ 0 w 443"/>
                <a:gd name="T71" fmla="*/ 0 h 170"/>
                <a:gd name="T72" fmla="*/ 0 w 443"/>
                <a:gd name="T73" fmla="*/ 0 h 170"/>
                <a:gd name="T74" fmla="*/ 0 w 443"/>
                <a:gd name="T75" fmla="*/ 0 h 170"/>
                <a:gd name="T76" fmla="*/ 0 w 443"/>
                <a:gd name="T77" fmla="*/ 0 h 170"/>
                <a:gd name="T78" fmla="*/ 0 w 443"/>
                <a:gd name="T79" fmla="*/ 0 h 170"/>
                <a:gd name="T80" fmla="*/ 0 w 443"/>
                <a:gd name="T81" fmla="*/ 0 h 170"/>
                <a:gd name="T82" fmla="*/ 0 w 443"/>
                <a:gd name="T83" fmla="*/ 0 h 170"/>
                <a:gd name="T84" fmla="*/ 0 w 443"/>
                <a:gd name="T85" fmla="*/ 0 h 170"/>
                <a:gd name="T86" fmla="*/ 0 w 443"/>
                <a:gd name="T87" fmla="*/ 0 h 170"/>
                <a:gd name="T88" fmla="*/ 0 w 443"/>
                <a:gd name="T89" fmla="*/ 0 h 170"/>
                <a:gd name="T90" fmla="*/ 0 w 443"/>
                <a:gd name="T91" fmla="*/ 0 h 170"/>
                <a:gd name="T92" fmla="*/ 0 w 443"/>
                <a:gd name="T93" fmla="*/ 0 h 170"/>
                <a:gd name="T94" fmla="*/ 0 w 443"/>
                <a:gd name="T95" fmla="*/ 0 h 170"/>
                <a:gd name="T96" fmla="*/ 0 w 443"/>
                <a:gd name="T97" fmla="*/ 0 h 170"/>
                <a:gd name="T98" fmla="*/ 0 w 443"/>
                <a:gd name="T99" fmla="*/ 0 h 170"/>
                <a:gd name="T100" fmla="*/ 0 w 443"/>
                <a:gd name="T101" fmla="*/ 0 h 170"/>
                <a:gd name="T102" fmla="*/ 0 w 443"/>
                <a:gd name="T103" fmla="*/ 0 h 170"/>
                <a:gd name="T104" fmla="*/ 0 w 443"/>
                <a:gd name="T105" fmla="*/ 0 h 170"/>
                <a:gd name="T106" fmla="*/ 0 w 443"/>
                <a:gd name="T107" fmla="*/ 0 h 170"/>
                <a:gd name="T108" fmla="*/ 0 w 443"/>
                <a:gd name="T109" fmla="*/ 0 h 170"/>
                <a:gd name="T110" fmla="*/ 0 w 443"/>
                <a:gd name="T111" fmla="*/ 0 h 170"/>
                <a:gd name="T112" fmla="*/ 0 w 443"/>
                <a:gd name="T113" fmla="*/ 0 h 17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43"/>
                <a:gd name="T172" fmla="*/ 0 h 170"/>
                <a:gd name="T173" fmla="*/ 443 w 443"/>
                <a:gd name="T174" fmla="*/ 170 h 17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43" h="170">
                  <a:moveTo>
                    <a:pt x="0" y="160"/>
                  </a:moveTo>
                  <a:lnTo>
                    <a:pt x="1" y="160"/>
                  </a:lnTo>
                  <a:lnTo>
                    <a:pt x="4" y="162"/>
                  </a:lnTo>
                  <a:lnTo>
                    <a:pt x="10" y="163"/>
                  </a:lnTo>
                  <a:lnTo>
                    <a:pt x="18" y="165"/>
                  </a:lnTo>
                  <a:lnTo>
                    <a:pt x="27" y="168"/>
                  </a:lnTo>
                  <a:lnTo>
                    <a:pt x="39" y="169"/>
                  </a:lnTo>
                  <a:lnTo>
                    <a:pt x="52" y="170"/>
                  </a:lnTo>
                  <a:lnTo>
                    <a:pt x="66" y="169"/>
                  </a:lnTo>
                  <a:lnTo>
                    <a:pt x="81" y="168"/>
                  </a:lnTo>
                  <a:lnTo>
                    <a:pt x="97" y="164"/>
                  </a:lnTo>
                  <a:lnTo>
                    <a:pt x="113" y="158"/>
                  </a:lnTo>
                  <a:lnTo>
                    <a:pt x="131" y="150"/>
                  </a:lnTo>
                  <a:lnTo>
                    <a:pt x="149" y="139"/>
                  </a:lnTo>
                  <a:lnTo>
                    <a:pt x="168" y="125"/>
                  </a:lnTo>
                  <a:lnTo>
                    <a:pt x="187" y="107"/>
                  </a:lnTo>
                  <a:lnTo>
                    <a:pt x="205" y="85"/>
                  </a:lnTo>
                  <a:lnTo>
                    <a:pt x="207" y="84"/>
                  </a:lnTo>
                  <a:lnTo>
                    <a:pt x="212" y="78"/>
                  </a:lnTo>
                  <a:lnTo>
                    <a:pt x="221" y="71"/>
                  </a:lnTo>
                  <a:lnTo>
                    <a:pt x="233" y="63"/>
                  </a:lnTo>
                  <a:lnTo>
                    <a:pt x="247" y="54"/>
                  </a:lnTo>
                  <a:lnTo>
                    <a:pt x="263" y="43"/>
                  </a:lnTo>
                  <a:lnTo>
                    <a:pt x="281" y="34"/>
                  </a:lnTo>
                  <a:lnTo>
                    <a:pt x="299" y="26"/>
                  </a:lnTo>
                  <a:lnTo>
                    <a:pt x="319" y="20"/>
                  </a:lnTo>
                  <a:lnTo>
                    <a:pt x="339" y="15"/>
                  </a:lnTo>
                  <a:lnTo>
                    <a:pt x="358" y="15"/>
                  </a:lnTo>
                  <a:lnTo>
                    <a:pt x="378" y="19"/>
                  </a:lnTo>
                  <a:lnTo>
                    <a:pt x="397" y="26"/>
                  </a:lnTo>
                  <a:lnTo>
                    <a:pt x="414" y="40"/>
                  </a:lnTo>
                  <a:lnTo>
                    <a:pt x="429" y="60"/>
                  </a:lnTo>
                  <a:lnTo>
                    <a:pt x="443" y="85"/>
                  </a:lnTo>
                  <a:lnTo>
                    <a:pt x="443" y="83"/>
                  </a:lnTo>
                  <a:lnTo>
                    <a:pt x="441" y="77"/>
                  </a:lnTo>
                  <a:lnTo>
                    <a:pt x="437" y="69"/>
                  </a:lnTo>
                  <a:lnTo>
                    <a:pt x="433" y="58"/>
                  </a:lnTo>
                  <a:lnTo>
                    <a:pt x="427" y="47"/>
                  </a:lnTo>
                  <a:lnTo>
                    <a:pt x="418" y="35"/>
                  </a:lnTo>
                  <a:lnTo>
                    <a:pt x="407" y="23"/>
                  </a:lnTo>
                  <a:lnTo>
                    <a:pt x="394" y="14"/>
                  </a:lnTo>
                  <a:lnTo>
                    <a:pt x="378" y="6"/>
                  </a:lnTo>
                  <a:lnTo>
                    <a:pt x="360" y="1"/>
                  </a:lnTo>
                  <a:lnTo>
                    <a:pt x="339" y="0"/>
                  </a:lnTo>
                  <a:lnTo>
                    <a:pt x="313" y="5"/>
                  </a:lnTo>
                  <a:lnTo>
                    <a:pt x="285" y="14"/>
                  </a:lnTo>
                  <a:lnTo>
                    <a:pt x="254" y="30"/>
                  </a:lnTo>
                  <a:lnTo>
                    <a:pt x="218" y="53"/>
                  </a:lnTo>
                  <a:lnTo>
                    <a:pt x="178" y="84"/>
                  </a:lnTo>
                  <a:lnTo>
                    <a:pt x="174" y="89"/>
                  </a:lnTo>
                  <a:lnTo>
                    <a:pt x="161" y="100"/>
                  </a:lnTo>
                  <a:lnTo>
                    <a:pt x="142" y="117"/>
                  </a:lnTo>
                  <a:lnTo>
                    <a:pt x="118" y="135"/>
                  </a:lnTo>
                  <a:lnTo>
                    <a:pt x="90" y="151"/>
                  </a:lnTo>
                  <a:lnTo>
                    <a:pt x="60" y="162"/>
                  </a:lnTo>
                  <a:lnTo>
                    <a:pt x="30" y="167"/>
                  </a:lnTo>
                  <a:lnTo>
                    <a:pt x="0"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86" name="Freeform 144">
              <a:extLst>
                <a:ext uri="{FF2B5EF4-FFF2-40B4-BE49-F238E27FC236}">
                  <a16:creationId xmlns:a16="http://schemas.microsoft.com/office/drawing/2014/main" id="{36DFC591-9A1B-45E5-9B87-B81ACADBDB29}"/>
                </a:ext>
              </a:extLst>
            </p:cNvPr>
            <p:cNvSpPr>
              <a:spLocks/>
            </p:cNvSpPr>
            <p:nvPr/>
          </p:nvSpPr>
          <p:spPr bwMode="auto">
            <a:xfrm>
              <a:off x="5412" y="400"/>
              <a:ext cx="34" cy="2"/>
            </a:xfrm>
            <a:custGeom>
              <a:avLst/>
              <a:gdLst>
                <a:gd name="T0" fmla="*/ 0 w 167"/>
                <a:gd name="T1" fmla="*/ 0 h 13"/>
                <a:gd name="T2" fmla="*/ 0 w 167"/>
                <a:gd name="T3" fmla="*/ 0 h 13"/>
                <a:gd name="T4" fmla="*/ 0 w 167"/>
                <a:gd name="T5" fmla="*/ 0 h 13"/>
                <a:gd name="T6" fmla="*/ 0 w 167"/>
                <a:gd name="T7" fmla="*/ 0 h 13"/>
                <a:gd name="T8" fmla="*/ 0 w 167"/>
                <a:gd name="T9" fmla="*/ 0 h 13"/>
                <a:gd name="T10" fmla="*/ 0 w 167"/>
                <a:gd name="T11" fmla="*/ 0 h 13"/>
                <a:gd name="T12" fmla="*/ 0 w 167"/>
                <a:gd name="T13" fmla="*/ 0 h 13"/>
                <a:gd name="T14" fmla="*/ 0 w 167"/>
                <a:gd name="T15" fmla="*/ 0 h 13"/>
                <a:gd name="T16" fmla="*/ 0 w 167"/>
                <a:gd name="T17" fmla="*/ 0 h 13"/>
                <a:gd name="T18" fmla="*/ 0 w 167"/>
                <a:gd name="T19" fmla="*/ 0 h 13"/>
                <a:gd name="T20" fmla="*/ 0 w 167"/>
                <a:gd name="T21" fmla="*/ 0 h 13"/>
                <a:gd name="T22" fmla="*/ 0 w 167"/>
                <a:gd name="T23" fmla="*/ 0 h 13"/>
                <a:gd name="T24" fmla="*/ 0 w 167"/>
                <a:gd name="T25" fmla="*/ 0 h 13"/>
                <a:gd name="T26" fmla="*/ 0 w 167"/>
                <a:gd name="T27" fmla="*/ 0 h 13"/>
                <a:gd name="T28" fmla="*/ 0 w 167"/>
                <a:gd name="T29" fmla="*/ 0 h 13"/>
                <a:gd name="T30" fmla="*/ 0 w 167"/>
                <a:gd name="T31" fmla="*/ 0 h 13"/>
                <a:gd name="T32" fmla="*/ 0 w 167"/>
                <a:gd name="T33" fmla="*/ 0 h 1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7"/>
                <a:gd name="T52" fmla="*/ 0 h 13"/>
                <a:gd name="T53" fmla="*/ 167 w 167"/>
                <a:gd name="T54" fmla="*/ 13 h 1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7" h="13">
                  <a:moveTo>
                    <a:pt x="167" y="13"/>
                  </a:moveTo>
                  <a:lnTo>
                    <a:pt x="162" y="12"/>
                  </a:lnTo>
                  <a:lnTo>
                    <a:pt x="147" y="9"/>
                  </a:lnTo>
                  <a:lnTo>
                    <a:pt x="128" y="7"/>
                  </a:lnTo>
                  <a:lnTo>
                    <a:pt x="102" y="5"/>
                  </a:lnTo>
                  <a:lnTo>
                    <a:pt x="74" y="2"/>
                  </a:lnTo>
                  <a:lnTo>
                    <a:pt x="46" y="0"/>
                  </a:lnTo>
                  <a:lnTo>
                    <a:pt x="21" y="1"/>
                  </a:lnTo>
                  <a:lnTo>
                    <a:pt x="0" y="3"/>
                  </a:lnTo>
                  <a:lnTo>
                    <a:pt x="7" y="3"/>
                  </a:lnTo>
                  <a:lnTo>
                    <a:pt x="25" y="5"/>
                  </a:lnTo>
                  <a:lnTo>
                    <a:pt x="51" y="7"/>
                  </a:lnTo>
                  <a:lnTo>
                    <a:pt x="80" y="8"/>
                  </a:lnTo>
                  <a:lnTo>
                    <a:pt x="110" y="10"/>
                  </a:lnTo>
                  <a:lnTo>
                    <a:pt x="138" y="12"/>
                  </a:lnTo>
                  <a:lnTo>
                    <a:pt x="158" y="13"/>
                  </a:lnTo>
                  <a:lnTo>
                    <a:pt x="167"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87" name="Freeform 145">
              <a:extLst>
                <a:ext uri="{FF2B5EF4-FFF2-40B4-BE49-F238E27FC236}">
                  <a16:creationId xmlns:a16="http://schemas.microsoft.com/office/drawing/2014/main" id="{90D34C0C-72F1-4974-ABC8-2CB67F10F2DB}"/>
                </a:ext>
              </a:extLst>
            </p:cNvPr>
            <p:cNvSpPr>
              <a:spLocks/>
            </p:cNvSpPr>
            <p:nvPr/>
          </p:nvSpPr>
          <p:spPr bwMode="auto">
            <a:xfrm>
              <a:off x="5375" y="400"/>
              <a:ext cx="32" cy="34"/>
            </a:xfrm>
            <a:custGeom>
              <a:avLst/>
              <a:gdLst>
                <a:gd name="T0" fmla="*/ 0 w 160"/>
                <a:gd name="T1" fmla="*/ 0 h 172"/>
                <a:gd name="T2" fmla="*/ 0 w 160"/>
                <a:gd name="T3" fmla="*/ 0 h 172"/>
                <a:gd name="T4" fmla="*/ 0 w 160"/>
                <a:gd name="T5" fmla="*/ 0 h 172"/>
                <a:gd name="T6" fmla="*/ 0 w 160"/>
                <a:gd name="T7" fmla="*/ 0 h 172"/>
                <a:gd name="T8" fmla="*/ 0 w 160"/>
                <a:gd name="T9" fmla="*/ 0 h 172"/>
                <a:gd name="T10" fmla="*/ 0 w 160"/>
                <a:gd name="T11" fmla="*/ 0 h 172"/>
                <a:gd name="T12" fmla="*/ 0 w 160"/>
                <a:gd name="T13" fmla="*/ 0 h 172"/>
                <a:gd name="T14" fmla="*/ 0 w 160"/>
                <a:gd name="T15" fmla="*/ 0 h 172"/>
                <a:gd name="T16" fmla="*/ 0 w 160"/>
                <a:gd name="T17" fmla="*/ 0 h 172"/>
                <a:gd name="T18" fmla="*/ 0 w 160"/>
                <a:gd name="T19" fmla="*/ 0 h 172"/>
                <a:gd name="T20" fmla="*/ 0 w 160"/>
                <a:gd name="T21" fmla="*/ 0 h 172"/>
                <a:gd name="T22" fmla="*/ 0 w 160"/>
                <a:gd name="T23" fmla="*/ 0 h 172"/>
                <a:gd name="T24" fmla="*/ 0 w 160"/>
                <a:gd name="T25" fmla="*/ 0 h 172"/>
                <a:gd name="T26" fmla="*/ 0 w 160"/>
                <a:gd name="T27" fmla="*/ 0 h 172"/>
                <a:gd name="T28" fmla="*/ 0 w 160"/>
                <a:gd name="T29" fmla="*/ 0 h 172"/>
                <a:gd name="T30" fmla="*/ 0 w 160"/>
                <a:gd name="T31" fmla="*/ 0 h 172"/>
                <a:gd name="T32" fmla="*/ 0 w 160"/>
                <a:gd name="T33" fmla="*/ 0 h 1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0"/>
                <a:gd name="T52" fmla="*/ 0 h 172"/>
                <a:gd name="T53" fmla="*/ 160 w 160"/>
                <a:gd name="T54" fmla="*/ 172 h 17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0" h="172">
                  <a:moveTo>
                    <a:pt x="160" y="0"/>
                  </a:moveTo>
                  <a:lnTo>
                    <a:pt x="152" y="0"/>
                  </a:lnTo>
                  <a:lnTo>
                    <a:pt x="132" y="3"/>
                  </a:lnTo>
                  <a:lnTo>
                    <a:pt x="104" y="10"/>
                  </a:lnTo>
                  <a:lnTo>
                    <a:pt x="73" y="23"/>
                  </a:lnTo>
                  <a:lnTo>
                    <a:pt x="43" y="43"/>
                  </a:lnTo>
                  <a:lnTo>
                    <a:pt x="17" y="74"/>
                  </a:lnTo>
                  <a:lnTo>
                    <a:pt x="1" y="116"/>
                  </a:lnTo>
                  <a:lnTo>
                    <a:pt x="0" y="172"/>
                  </a:lnTo>
                  <a:lnTo>
                    <a:pt x="0" y="165"/>
                  </a:lnTo>
                  <a:lnTo>
                    <a:pt x="1" y="147"/>
                  </a:lnTo>
                  <a:lnTo>
                    <a:pt x="6" y="123"/>
                  </a:lnTo>
                  <a:lnTo>
                    <a:pt x="16" y="93"/>
                  </a:lnTo>
                  <a:lnTo>
                    <a:pt x="35" y="63"/>
                  </a:lnTo>
                  <a:lnTo>
                    <a:pt x="64" y="35"/>
                  </a:lnTo>
                  <a:lnTo>
                    <a:pt x="104" y="13"/>
                  </a:lnTo>
                  <a:lnTo>
                    <a:pt x="16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88" name="Freeform 146">
              <a:extLst>
                <a:ext uri="{FF2B5EF4-FFF2-40B4-BE49-F238E27FC236}">
                  <a16:creationId xmlns:a16="http://schemas.microsoft.com/office/drawing/2014/main" id="{27C2D3BE-FA79-41AA-82E8-97217BE71DF5}"/>
                </a:ext>
              </a:extLst>
            </p:cNvPr>
            <p:cNvSpPr>
              <a:spLocks/>
            </p:cNvSpPr>
            <p:nvPr/>
          </p:nvSpPr>
          <p:spPr bwMode="auto">
            <a:xfrm>
              <a:off x="5373" y="488"/>
              <a:ext cx="81" cy="32"/>
            </a:xfrm>
            <a:custGeom>
              <a:avLst/>
              <a:gdLst>
                <a:gd name="T0" fmla="*/ 0 w 403"/>
                <a:gd name="T1" fmla="*/ 0 h 162"/>
                <a:gd name="T2" fmla="*/ 0 w 403"/>
                <a:gd name="T3" fmla="*/ 0 h 162"/>
                <a:gd name="T4" fmla="*/ 0 w 403"/>
                <a:gd name="T5" fmla="*/ 0 h 162"/>
                <a:gd name="T6" fmla="*/ 0 w 403"/>
                <a:gd name="T7" fmla="*/ 0 h 162"/>
                <a:gd name="T8" fmla="*/ 0 w 403"/>
                <a:gd name="T9" fmla="*/ 0 h 162"/>
                <a:gd name="T10" fmla="*/ 0 w 403"/>
                <a:gd name="T11" fmla="*/ 0 h 162"/>
                <a:gd name="T12" fmla="*/ 0 w 403"/>
                <a:gd name="T13" fmla="*/ 0 h 162"/>
                <a:gd name="T14" fmla="*/ 0 w 403"/>
                <a:gd name="T15" fmla="*/ 0 h 162"/>
                <a:gd name="T16" fmla="*/ 0 w 403"/>
                <a:gd name="T17" fmla="*/ 0 h 162"/>
                <a:gd name="T18" fmla="*/ 0 w 403"/>
                <a:gd name="T19" fmla="*/ 0 h 162"/>
                <a:gd name="T20" fmla="*/ 0 w 403"/>
                <a:gd name="T21" fmla="*/ 0 h 162"/>
                <a:gd name="T22" fmla="*/ 0 w 403"/>
                <a:gd name="T23" fmla="*/ 0 h 162"/>
                <a:gd name="T24" fmla="*/ 0 w 403"/>
                <a:gd name="T25" fmla="*/ 0 h 162"/>
                <a:gd name="T26" fmla="*/ 0 w 403"/>
                <a:gd name="T27" fmla="*/ 0 h 162"/>
                <a:gd name="T28" fmla="*/ 0 w 403"/>
                <a:gd name="T29" fmla="*/ 0 h 162"/>
                <a:gd name="T30" fmla="*/ 0 w 403"/>
                <a:gd name="T31" fmla="*/ 0 h 162"/>
                <a:gd name="T32" fmla="*/ 0 w 403"/>
                <a:gd name="T33" fmla="*/ 0 h 162"/>
                <a:gd name="T34" fmla="*/ 0 w 403"/>
                <a:gd name="T35" fmla="*/ 0 h 162"/>
                <a:gd name="T36" fmla="*/ 0 w 403"/>
                <a:gd name="T37" fmla="*/ 0 h 162"/>
                <a:gd name="T38" fmla="*/ 0 w 403"/>
                <a:gd name="T39" fmla="*/ 0 h 162"/>
                <a:gd name="T40" fmla="*/ 0 w 403"/>
                <a:gd name="T41" fmla="*/ 0 h 162"/>
                <a:gd name="T42" fmla="*/ 0 w 403"/>
                <a:gd name="T43" fmla="*/ 0 h 162"/>
                <a:gd name="T44" fmla="*/ 0 w 403"/>
                <a:gd name="T45" fmla="*/ 0 h 162"/>
                <a:gd name="T46" fmla="*/ 0 w 403"/>
                <a:gd name="T47" fmla="*/ 0 h 162"/>
                <a:gd name="T48" fmla="*/ 0 w 403"/>
                <a:gd name="T49" fmla="*/ 0 h 162"/>
                <a:gd name="T50" fmla="*/ 0 w 403"/>
                <a:gd name="T51" fmla="*/ 0 h 162"/>
                <a:gd name="T52" fmla="*/ 0 w 403"/>
                <a:gd name="T53" fmla="*/ 0 h 162"/>
                <a:gd name="T54" fmla="*/ 0 w 403"/>
                <a:gd name="T55" fmla="*/ 0 h 162"/>
                <a:gd name="T56" fmla="*/ 0 w 403"/>
                <a:gd name="T57" fmla="*/ 0 h 162"/>
                <a:gd name="T58" fmla="*/ 0 w 403"/>
                <a:gd name="T59" fmla="*/ 0 h 162"/>
                <a:gd name="T60" fmla="*/ 0 w 403"/>
                <a:gd name="T61" fmla="*/ 0 h 162"/>
                <a:gd name="T62" fmla="*/ 0 w 403"/>
                <a:gd name="T63" fmla="*/ 0 h 162"/>
                <a:gd name="T64" fmla="*/ 0 w 403"/>
                <a:gd name="T65" fmla="*/ 0 h 162"/>
                <a:gd name="T66" fmla="*/ 0 w 403"/>
                <a:gd name="T67" fmla="*/ 0 h 162"/>
                <a:gd name="T68" fmla="*/ 0 w 403"/>
                <a:gd name="T69" fmla="*/ 0 h 162"/>
                <a:gd name="T70" fmla="*/ 0 w 403"/>
                <a:gd name="T71" fmla="*/ 0 h 162"/>
                <a:gd name="T72" fmla="*/ 0 w 403"/>
                <a:gd name="T73" fmla="*/ 0 h 162"/>
                <a:gd name="T74" fmla="*/ 0 w 403"/>
                <a:gd name="T75" fmla="*/ 0 h 162"/>
                <a:gd name="T76" fmla="*/ 0 w 403"/>
                <a:gd name="T77" fmla="*/ 0 h 162"/>
                <a:gd name="T78" fmla="*/ 0 w 403"/>
                <a:gd name="T79" fmla="*/ 0 h 162"/>
                <a:gd name="T80" fmla="*/ 0 w 403"/>
                <a:gd name="T81" fmla="*/ 0 h 162"/>
                <a:gd name="T82" fmla="*/ 0 w 403"/>
                <a:gd name="T83" fmla="*/ 0 h 162"/>
                <a:gd name="T84" fmla="*/ 0 w 403"/>
                <a:gd name="T85" fmla="*/ 0 h 162"/>
                <a:gd name="T86" fmla="*/ 0 w 403"/>
                <a:gd name="T87" fmla="*/ 0 h 162"/>
                <a:gd name="T88" fmla="*/ 0 w 403"/>
                <a:gd name="T89" fmla="*/ 0 h 162"/>
                <a:gd name="T90" fmla="*/ 0 w 403"/>
                <a:gd name="T91" fmla="*/ 0 h 162"/>
                <a:gd name="T92" fmla="*/ 0 w 403"/>
                <a:gd name="T93" fmla="*/ 0 h 162"/>
                <a:gd name="T94" fmla="*/ 0 w 403"/>
                <a:gd name="T95" fmla="*/ 0 h 162"/>
                <a:gd name="T96" fmla="*/ 0 w 403"/>
                <a:gd name="T97" fmla="*/ 0 h 16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03"/>
                <a:gd name="T148" fmla="*/ 0 h 162"/>
                <a:gd name="T149" fmla="*/ 403 w 403"/>
                <a:gd name="T150" fmla="*/ 162 h 16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03" h="162">
                  <a:moveTo>
                    <a:pt x="0" y="161"/>
                  </a:moveTo>
                  <a:lnTo>
                    <a:pt x="4" y="161"/>
                  </a:lnTo>
                  <a:lnTo>
                    <a:pt x="17" y="162"/>
                  </a:lnTo>
                  <a:lnTo>
                    <a:pt x="37" y="162"/>
                  </a:lnTo>
                  <a:lnTo>
                    <a:pt x="61" y="161"/>
                  </a:lnTo>
                  <a:lnTo>
                    <a:pt x="89" y="155"/>
                  </a:lnTo>
                  <a:lnTo>
                    <a:pt x="118" y="146"/>
                  </a:lnTo>
                  <a:lnTo>
                    <a:pt x="147" y="131"/>
                  </a:lnTo>
                  <a:lnTo>
                    <a:pt x="174" y="109"/>
                  </a:lnTo>
                  <a:lnTo>
                    <a:pt x="175" y="108"/>
                  </a:lnTo>
                  <a:lnTo>
                    <a:pt x="180" y="103"/>
                  </a:lnTo>
                  <a:lnTo>
                    <a:pt x="187" y="96"/>
                  </a:lnTo>
                  <a:lnTo>
                    <a:pt x="195" y="87"/>
                  </a:lnTo>
                  <a:lnTo>
                    <a:pt x="206" y="77"/>
                  </a:lnTo>
                  <a:lnTo>
                    <a:pt x="219" y="67"/>
                  </a:lnTo>
                  <a:lnTo>
                    <a:pt x="234" y="55"/>
                  </a:lnTo>
                  <a:lnTo>
                    <a:pt x="250" y="45"/>
                  </a:lnTo>
                  <a:lnTo>
                    <a:pt x="267" y="34"/>
                  </a:lnTo>
                  <a:lnTo>
                    <a:pt x="285" y="26"/>
                  </a:lnTo>
                  <a:lnTo>
                    <a:pt x="304" y="19"/>
                  </a:lnTo>
                  <a:lnTo>
                    <a:pt x="324" y="15"/>
                  </a:lnTo>
                  <a:lnTo>
                    <a:pt x="343" y="12"/>
                  </a:lnTo>
                  <a:lnTo>
                    <a:pt x="363" y="13"/>
                  </a:lnTo>
                  <a:lnTo>
                    <a:pt x="383" y="19"/>
                  </a:lnTo>
                  <a:lnTo>
                    <a:pt x="403" y="29"/>
                  </a:lnTo>
                  <a:lnTo>
                    <a:pt x="400" y="29"/>
                  </a:lnTo>
                  <a:lnTo>
                    <a:pt x="396" y="26"/>
                  </a:lnTo>
                  <a:lnTo>
                    <a:pt x="387" y="25"/>
                  </a:lnTo>
                  <a:lnTo>
                    <a:pt x="376" y="22"/>
                  </a:lnTo>
                  <a:lnTo>
                    <a:pt x="363" y="19"/>
                  </a:lnTo>
                  <a:lnTo>
                    <a:pt x="347" y="16"/>
                  </a:lnTo>
                  <a:lnTo>
                    <a:pt x="329" y="12"/>
                  </a:lnTo>
                  <a:lnTo>
                    <a:pt x="311" y="9"/>
                  </a:lnTo>
                  <a:lnTo>
                    <a:pt x="291" y="5"/>
                  </a:lnTo>
                  <a:lnTo>
                    <a:pt x="271" y="3"/>
                  </a:lnTo>
                  <a:lnTo>
                    <a:pt x="250" y="1"/>
                  </a:lnTo>
                  <a:lnTo>
                    <a:pt x="231" y="0"/>
                  </a:lnTo>
                  <a:lnTo>
                    <a:pt x="210" y="0"/>
                  </a:lnTo>
                  <a:lnTo>
                    <a:pt x="190" y="0"/>
                  </a:lnTo>
                  <a:lnTo>
                    <a:pt x="173" y="2"/>
                  </a:lnTo>
                  <a:lnTo>
                    <a:pt x="155" y="5"/>
                  </a:lnTo>
                  <a:lnTo>
                    <a:pt x="148" y="5"/>
                  </a:lnTo>
                  <a:lnTo>
                    <a:pt x="131" y="9"/>
                  </a:lnTo>
                  <a:lnTo>
                    <a:pt x="105" y="15"/>
                  </a:lnTo>
                  <a:lnTo>
                    <a:pt x="76" y="26"/>
                  </a:lnTo>
                  <a:lnTo>
                    <a:pt x="48" y="45"/>
                  </a:lnTo>
                  <a:lnTo>
                    <a:pt x="23" y="73"/>
                  </a:lnTo>
                  <a:lnTo>
                    <a:pt x="5" y="111"/>
                  </a:lnTo>
                  <a:lnTo>
                    <a:pt x="0" y="161"/>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89" name="Freeform 147">
              <a:extLst>
                <a:ext uri="{FF2B5EF4-FFF2-40B4-BE49-F238E27FC236}">
                  <a16:creationId xmlns:a16="http://schemas.microsoft.com/office/drawing/2014/main" id="{75B73EF5-FEE8-470A-82D1-038D419C39F7}"/>
                </a:ext>
              </a:extLst>
            </p:cNvPr>
            <p:cNvSpPr>
              <a:spLocks/>
            </p:cNvSpPr>
            <p:nvPr/>
          </p:nvSpPr>
          <p:spPr bwMode="auto">
            <a:xfrm>
              <a:off x="5379" y="491"/>
              <a:ext cx="53" cy="15"/>
            </a:xfrm>
            <a:custGeom>
              <a:avLst/>
              <a:gdLst>
                <a:gd name="T0" fmla="*/ 0 w 266"/>
                <a:gd name="T1" fmla="*/ 0 h 74"/>
                <a:gd name="T2" fmla="*/ 0 w 266"/>
                <a:gd name="T3" fmla="*/ 0 h 74"/>
                <a:gd name="T4" fmla="*/ 0 w 266"/>
                <a:gd name="T5" fmla="*/ 0 h 74"/>
                <a:gd name="T6" fmla="*/ 0 w 266"/>
                <a:gd name="T7" fmla="*/ 0 h 74"/>
                <a:gd name="T8" fmla="*/ 0 w 266"/>
                <a:gd name="T9" fmla="*/ 0 h 74"/>
                <a:gd name="T10" fmla="*/ 0 w 266"/>
                <a:gd name="T11" fmla="*/ 0 h 74"/>
                <a:gd name="T12" fmla="*/ 0 w 266"/>
                <a:gd name="T13" fmla="*/ 0 h 74"/>
                <a:gd name="T14" fmla="*/ 0 w 266"/>
                <a:gd name="T15" fmla="*/ 0 h 74"/>
                <a:gd name="T16" fmla="*/ 0 w 266"/>
                <a:gd name="T17" fmla="*/ 0 h 74"/>
                <a:gd name="T18" fmla="*/ 0 w 266"/>
                <a:gd name="T19" fmla="*/ 0 h 74"/>
                <a:gd name="T20" fmla="*/ 0 w 266"/>
                <a:gd name="T21" fmla="*/ 0 h 74"/>
                <a:gd name="T22" fmla="*/ 0 w 266"/>
                <a:gd name="T23" fmla="*/ 0 h 74"/>
                <a:gd name="T24" fmla="*/ 0 w 266"/>
                <a:gd name="T25" fmla="*/ 0 h 74"/>
                <a:gd name="T26" fmla="*/ 0 w 266"/>
                <a:gd name="T27" fmla="*/ 0 h 74"/>
                <a:gd name="T28" fmla="*/ 0 w 266"/>
                <a:gd name="T29" fmla="*/ 0 h 74"/>
                <a:gd name="T30" fmla="*/ 0 w 266"/>
                <a:gd name="T31" fmla="*/ 0 h 74"/>
                <a:gd name="T32" fmla="*/ 0 w 266"/>
                <a:gd name="T33" fmla="*/ 0 h 74"/>
                <a:gd name="T34" fmla="*/ 0 w 266"/>
                <a:gd name="T35" fmla="*/ 0 h 74"/>
                <a:gd name="T36" fmla="*/ 0 w 266"/>
                <a:gd name="T37" fmla="*/ 0 h 7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66"/>
                <a:gd name="T58" fmla="*/ 0 h 74"/>
                <a:gd name="T59" fmla="*/ 266 w 266"/>
                <a:gd name="T60" fmla="*/ 74 h 7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66" h="74">
                  <a:moveTo>
                    <a:pt x="0" y="45"/>
                  </a:moveTo>
                  <a:lnTo>
                    <a:pt x="147" y="74"/>
                  </a:lnTo>
                  <a:lnTo>
                    <a:pt x="266" y="2"/>
                  </a:lnTo>
                  <a:lnTo>
                    <a:pt x="263" y="2"/>
                  </a:lnTo>
                  <a:lnTo>
                    <a:pt x="255" y="1"/>
                  </a:lnTo>
                  <a:lnTo>
                    <a:pt x="244" y="1"/>
                  </a:lnTo>
                  <a:lnTo>
                    <a:pt x="227" y="0"/>
                  </a:lnTo>
                  <a:lnTo>
                    <a:pt x="210" y="0"/>
                  </a:lnTo>
                  <a:lnTo>
                    <a:pt x="189" y="0"/>
                  </a:lnTo>
                  <a:lnTo>
                    <a:pt x="166" y="0"/>
                  </a:lnTo>
                  <a:lnTo>
                    <a:pt x="143" y="1"/>
                  </a:lnTo>
                  <a:lnTo>
                    <a:pt x="119" y="2"/>
                  </a:lnTo>
                  <a:lnTo>
                    <a:pt x="96" y="5"/>
                  </a:lnTo>
                  <a:lnTo>
                    <a:pt x="73" y="8"/>
                  </a:lnTo>
                  <a:lnTo>
                    <a:pt x="52" y="13"/>
                  </a:lnTo>
                  <a:lnTo>
                    <a:pt x="35" y="19"/>
                  </a:lnTo>
                  <a:lnTo>
                    <a:pt x="18" y="26"/>
                  </a:lnTo>
                  <a:lnTo>
                    <a:pt x="7" y="35"/>
                  </a:lnTo>
                  <a:lnTo>
                    <a:pt x="0" y="45"/>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90" name="Freeform 148">
              <a:extLst>
                <a:ext uri="{FF2B5EF4-FFF2-40B4-BE49-F238E27FC236}">
                  <a16:creationId xmlns:a16="http://schemas.microsoft.com/office/drawing/2014/main" id="{575438DA-1C64-49EA-A281-07F17601D055}"/>
                </a:ext>
              </a:extLst>
            </p:cNvPr>
            <p:cNvSpPr>
              <a:spLocks/>
            </p:cNvSpPr>
            <p:nvPr/>
          </p:nvSpPr>
          <p:spPr bwMode="auto">
            <a:xfrm>
              <a:off x="5373" y="489"/>
              <a:ext cx="89" cy="34"/>
            </a:xfrm>
            <a:custGeom>
              <a:avLst/>
              <a:gdLst>
                <a:gd name="T0" fmla="*/ 0 w 445"/>
                <a:gd name="T1" fmla="*/ 0 h 168"/>
                <a:gd name="T2" fmla="*/ 0 w 445"/>
                <a:gd name="T3" fmla="*/ 0 h 168"/>
                <a:gd name="T4" fmla="*/ 0 w 445"/>
                <a:gd name="T5" fmla="*/ 0 h 168"/>
                <a:gd name="T6" fmla="*/ 0 w 445"/>
                <a:gd name="T7" fmla="*/ 0 h 168"/>
                <a:gd name="T8" fmla="*/ 0 w 445"/>
                <a:gd name="T9" fmla="*/ 0 h 168"/>
                <a:gd name="T10" fmla="*/ 0 w 445"/>
                <a:gd name="T11" fmla="*/ 0 h 168"/>
                <a:gd name="T12" fmla="*/ 0 w 445"/>
                <a:gd name="T13" fmla="*/ 0 h 168"/>
                <a:gd name="T14" fmla="*/ 0 w 445"/>
                <a:gd name="T15" fmla="*/ 0 h 168"/>
                <a:gd name="T16" fmla="*/ 0 w 445"/>
                <a:gd name="T17" fmla="*/ 0 h 168"/>
                <a:gd name="T18" fmla="*/ 0 w 445"/>
                <a:gd name="T19" fmla="*/ 0 h 168"/>
                <a:gd name="T20" fmla="*/ 0 w 445"/>
                <a:gd name="T21" fmla="*/ 0 h 168"/>
                <a:gd name="T22" fmla="*/ 0 w 445"/>
                <a:gd name="T23" fmla="*/ 0 h 168"/>
                <a:gd name="T24" fmla="*/ 0 w 445"/>
                <a:gd name="T25" fmla="*/ 0 h 168"/>
                <a:gd name="T26" fmla="*/ 0 w 445"/>
                <a:gd name="T27" fmla="*/ 0 h 168"/>
                <a:gd name="T28" fmla="*/ 0 w 445"/>
                <a:gd name="T29" fmla="*/ 0 h 168"/>
                <a:gd name="T30" fmla="*/ 0 w 445"/>
                <a:gd name="T31" fmla="*/ 0 h 168"/>
                <a:gd name="T32" fmla="*/ 0 w 445"/>
                <a:gd name="T33" fmla="*/ 0 h 168"/>
                <a:gd name="T34" fmla="*/ 0 w 445"/>
                <a:gd name="T35" fmla="*/ 0 h 168"/>
                <a:gd name="T36" fmla="*/ 0 w 445"/>
                <a:gd name="T37" fmla="*/ 0 h 168"/>
                <a:gd name="T38" fmla="*/ 0 w 445"/>
                <a:gd name="T39" fmla="*/ 0 h 168"/>
                <a:gd name="T40" fmla="*/ 0 w 445"/>
                <a:gd name="T41" fmla="*/ 0 h 168"/>
                <a:gd name="T42" fmla="*/ 0 w 445"/>
                <a:gd name="T43" fmla="*/ 0 h 168"/>
                <a:gd name="T44" fmla="*/ 0 w 445"/>
                <a:gd name="T45" fmla="*/ 0 h 168"/>
                <a:gd name="T46" fmla="*/ 0 w 445"/>
                <a:gd name="T47" fmla="*/ 0 h 168"/>
                <a:gd name="T48" fmla="*/ 0 w 445"/>
                <a:gd name="T49" fmla="*/ 0 h 168"/>
                <a:gd name="T50" fmla="*/ 0 w 445"/>
                <a:gd name="T51" fmla="*/ 0 h 168"/>
                <a:gd name="T52" fmla="*/ 0 w 445"/>
                <a:gd name="T53" fmla="*/ 0 h 168"/>
                <a:gd name="T54" fmla="*/ 0 w 445"/>
                <a:gd name="T55" fmla="*/ 0 h 168"/>
                <a:gd name="T56" fmla="*/ 0 w 445"/>
                <a:gd name="T57" fmla="*/ 0 h 168"/>
                <a:gd name="T58" fmla="*/ 0 w 445"/>
                <a:gd name="T59" fmla="*/ 0 h 168"/>
                <a:gd name="T60" fmla="*/ 0 w 445"/>
                <a:gd name="T61" fmla="*/ 0 h 168"/>
                <a:gd name="T62" fmla="*/ 0 w 445"/>
                <a:gd name="T63" fmla="*/ 0 h 168"/>
                <a:gd name="T64" fmla="*/ 0 w 445"/>
                <a:gd name="T65" fmla="*/ 0 h 168"/>
                <a:gd name="T66" fmla="*/ 0 w 445"/>
                <a:gd name="T67" fmla="*/ 0 h 168"/>
                <a:gd name="T68" fmla="*/ 0 w 445"/>
                <a:gd name="T69" fmla="*/ 0 h 168"/>
                <a:gd name="T70" fmla="*/ 0 w 445"/>
                <a:gd name="T71" fmla="*/ 0 h 168"/>
                <a:gd name="T72" fmla="*/ 0 w 445"/>
                <a:gd name="T73" fmla="*/ 0 h 168"/>
                <a:gd name="T74" fmla="*/ 0 w 445"/>
                <a:gd name="T75" fmla="*/ 0 h 168"/>
                <a:gd name="T76" fmla="*/ 0 w 445"/>
                <a:gd name="T77" fmla="*/ 0 h 168"/>
                <a:gd name="T78" fmla="*/ 0 w 445"/>
                <a:gd name="T79" fmla="*/ 0 h 168"/>
                <a:gd name="T80" fmla="*/ 0 w 445"/>
                <a:gd name="T81" fmla="*/ 0 h 168"/>
                <a:gd name="T82" fmla="*/ 0 w 445"/>
                <a:gd name="T83" fmla="*/ 0 h 168"/>
                <a:gd name="T84" fmla="*/ 0 w 445"/>
                <a:gd name="T85" fmla="*/ 0 h 168"/>
                <a:gd name="T86" fmla="*/ 0 w 445"/>
                <a:gd name="T87" fmla="*/ 0 h 168"/>
                <a:gd name="T88" fmla="*/ 0 w 445"/>
                <a:gd name="T89" fmla="*/ 0 h 168"/>
                <a:gd name="T90" fmla="*/ 0 w 445"/>
                <a:gd name="T91" fmla="*/ 0 h 168"/>
                <a:gd name="T92" fmla="*/ 0 w 445"/>
                <a:gd name="T93" fmla="*/ 0 h 168"/>
                <a:gd name="T94" fmla="*/ 0 w 445"/>
                <a:gd name="T95" fmla="*/ 0 h 168"/>
                <a:gd name="T96" fmla="*/ 0 w 445"/>
                <a:gd name="T97" fmla="*/ 0 h 168"/>
                <a:gd name="T98" fmla="*/ 0 w 445"/>
                <a:gd name="T99" fmla="*/ 0 h 168"/>
                <a:gd name="T100" fmla="*/ 0 w 445"/>
                <a:gd name="T101" fmla="*/ 0 h 168"/>
                <a:gd name="T102" fmla="*/ 0 w 445"/>
                <a:gd name="T103" fmla="*/ 0 h 168"/>
                <a:gd name="T104" fmla="*/ 0 w 445"/>
                <a:gd name="T105" fmla="*/ 0 h 168"/>
                <a:gd name="T106" fmla="*/ 0 w 445"/>
                <a:gd name="T107" fmla="*/ 0 h 168"/>
                <a:gd name="T108" fmla="*/ 0 w 445"/>
                <a:gd name="T109" fmla="*/ 0 h 168"/>
                <a:gd name="T110" fmla="*/ 0 w 445"/>
                <a:gd name="T111" fmla="*/ 0 h 168"/>
                <a:gd name="T112" fmla="*/ 0 w 445"/>
                <a:gd name="T113" fmla="*/ 0 h 16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45"/>
                <a:gd name="T172" fmla="*/ 0 h 168"/>
                <a:gd name="T173" fmla="*/ 445 w 445"/>
                <a:gd name="T174" fmla="*/ 168 h 16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45" h="168">
                  <a:moveTo>
                    <a:pt x="0" y="159"/>
                  </a:moveTo>
                  <a:lnTo>
                    <a:pt x="1" y="159"/>
                  </a:lnTo>
                  <a:lnTo>
                    <a:pt x="5" y="161"/>
                  </a:lnTo>
                  <a:lnTo>
                    <a:pt x="11" y="163"/>
                  </a:lnTo>
                  <a:lnTo>
                    <a:pt x="19" y="165"/>
                  </a:lnTo>
                  <a:lnTo>
                    <a:pt x="28" y="166"/>
                  </a:lnTo>
                  <a:lnTo>
                    <a:pt x="40" y="167"/>
                  </a:lnTo>
                  <a:lnTo>
                    <a:pt x="53" y="168"/>
                  </a:lnTo>
                  <a:lnTo>
                    <a:pt x="66" y="167"/>
                  </a:lnTo>
                  <a:lnTo>
                    <a:pt x="82" y="165"/>
                  </a:lnTo>
                  <a:lnTo>
                    <a:pt x="98" y="161"/>
                  </a:lnTo>
                  <a:lnTo>
                    <a:pt x="115" y="156"/>
                  </a:lnTo>
                  <a:lnTo>
                    <a:pt x="133" y="147"/>
                  </a:lnTo>
                  <a:lnTo>
                    <a:pt x="151" y="136"/>
                  </a:lnTo>
                  <a:lnTo>
                    <a:pt x="170" y="122"/>
                  </a:lnTo>
                  <a:lnTo>
                    <a:pt x="188" y="104"/>
                  </a:lnTo>
                  <a:lnTo>
                    <a:pt x="207" y="83"/>
                  </a:lnTo>
                  <a:lnTo>
                    <a:pt x="209" y="82"/>
                  </a:lnTo>
                  <a:lnTo>
                    <a:pt x="214" y="78"/>
                  </a:lnTo>
                  <a:lnTo>
                    <a:pt x="223" y="71"/>
                  </a:lnTo>
                  <a:lnTo>
                    <a:pt x="235" y="61"/>
                  </a:lnTo>
                  <a:lnTo>
                    <a:pt x="249" y="52"/>
                  </a:lnTo>
                  <a:lnTo>
                    <a:pt x="265" y="43"/>
                  </a:lnTo>
                  <a:lnTo>
                    <a:pt x="282" y="33"/>
                  </a:lnTo>
                  <a:lnTo>
                    <a:pt x="301" y="25"/>
                  </a:lnTo>
                  <a:lnTo>
                    <a:pt x="321" y="18"/>
                  </a:lnTo>
                  <a:lnTo>
                    <a:pt x="340" y="15"/>
                  </a:lnTo>
                  <a:lnTo>
                    <a:pt x="360" y="15"/>
                  </a:lnTo>
                  <a:lnTo>
                    <a:pt x="380" y="17"/>
                  </a:lnTo>
                  <a:lnTo>
                    <a:pt x="399" y="25"/>
                  </a:lnTo>
                  <a:lnTo>
                    <a:pt x="416" y="39"/>
                  </a:lnTo>
                  <a:lnTo>
                    <a:pt x="431" y="58"/>
                  </a:lnTo>
                  <a:lnTo>
                    <a:pt x="445" y="83"/>
                  </a:lnTo>
                  <a:lnTo>
                    <a:pt x="445" y="81"/>
                  </a:lnTo>
                  <a:lnTo>
                    <a:pt x="443" y="75"/>
                  </a:lnTo>
                  <a:lnTo>
                    <a:pt x="439" y="67"/>
                  </a:lnTo>
                  <a:lnTo>
                    <a:pt x="435" y="57"/>
                  </a:lnTo>
                  <a:lnTo>
                    <a:pt x="429" y="45"/>
                  </a:lnTo>
                  <a:lnTo>
                    <a:pt x="419" y="33"/>
                  </a:lnTo>
                  <a:lnTo>
                    <a:pt x="409" y="22"/>
                  </a:lnTo>
                  <a:lnTo>
                    <a:pt x="396" y="12"/>
                  </a:lnTo>
                  <a:lnTo>
                    <a:pt x="380" y="4"/>
                  </a:lnTo>
                  <a:lnTo>
                    <a:pt x="361" y="0"/>
                  </a:lnTo>
                  <a:lnTo>
                    <a:pt x="340" y="0"/>
                  </a:lnTo>
                  <a:lnTo>
                    <a:pt x="315" y="3"/>
                  </a:lnTo>
                  <a:lnTo>
                    <a:pt x="287" y="12"/>
                  </a:lnTo>
                  <a:lnTo>
                    <a:pt x="256" y="29"/>
                  </a:lnTo>
                  <a:lnTo>
                    <a:pt x="220" y="52"/>
                  </a:lnTo>
                  <a:lnTo>
                    <a:pt x="180" y="83"/>
                  </a:lnTo>
                  <a:lnTo>
                    <a:pt x="176" y="88"/>
                  </a:lnTo>
                  <a:lnTo>
                    <a:pt x="163" y="100"/>
                  </a:lnTo>
                  <a:lnTo>
                    <a:pt x="144" y="116"/>
                  </a:lnTo>
                  <a:lnTo>
                    <a:pt x="120" y="133"/>
                  </a:lnTo>
                  <a:lnTo>
                    <a:pt x="91" y="149"/>
                  </a:lnTo>
                  <a:lnTo>
                    <a:pt x="61" y="160"/>
                  </a:lnTo>
                  <a:lnTo>
                    <a:pt x="30" y="165"/>
                  </a:lnTo>
                  <a:lnTo>
                    <a:pt x="0" y="1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91" name="Freeform 149">
              <a:extLst>
                <a:ext uri="{FF2B5EF4-FFF2-40B4-BE49-F238E27FC236}">
                  <a16:creationId xmlns:a16="http://schemas.microsoft.com/office/drawing/2014/main" id="{EDDF0106-DD41-45E1-AC85-0C90F7033492}"/>
                </a:ext>
              </a:extLst>
            </p:cNvPr>
            <p:cNvSpPr>
              <a:spLocks/>
            </p:cNvSpPr>
            <p:nvPr/>
          </p:nvSpPr>
          <p:spPr bwMode="auto">
            <a:xfrm>
              <a:off x="5411" y="486"/>
              <a:ext cx="33" cy="3"/>
            </a:xfrm>
            <a:custGeom>
              <a:avLst/>
              <a:gdLst>
                <a:gd name="T0" fmla="*/ 0 w 165"/>
                <a:gd name="T1" fmla="*/ 0 h 12"/>
                <a:gd name="T2" fmla="*/ 0 w 165"/>
                <a:gd name="T3" fmla="*/ 0 h 12"/>
                <a:gd name="T4" fmla="*/ 0 w 165"/>
                <a:gd name="T5" fmla="*/ 0 h 12"/>
                <a:gd name="T6" fmla="*/ 0 w 165"/>
                <a:gd name="T7" fmla="*/ 0 h 12"/>
                <a:gd name="T8" fmla="*/ 0 w 165"/>
                <a:gd name="T9" fmla="*/ 0 h 12"/>
                <a:gd name="T10" fmla="*/ 0 w 165"/>
                <a:gd name="T11" fmla="*/ 0 h 12"/>
                <a:gd name="T12" fmla="*/ 0 w 165"/>
                <a:gd name="T13" fmla="*/ 0 h 12"/>
                <a:gd name="T14" fmla="*/ 0 w 165"/>
                <a:gd name="T15" fmla="*/ 0 h 12"/>
                <a:gd name="T16" fmla="*/ 0 w 165"/>
                <a:gd name="T17" fmla="*/ 0 h 12"/>
                <a:gd name="T18" fmla="*/ 0 w 165"/>
                <a:gd name="T19" fmla="*/ 0 h 12"/>
                <a:gd name="T20" fmla="*/ 0 w 165"/>
                <a:gd name="T21" fmla="*/ 0 h 12"/>
                <a:gd name="T22" fmla="*/ 0 w 165"/>
                <a:gd name="T23" fmla="*/ 0 h 12"/>
                <a:gd name="T24" fmla="*/ 0 w 165"/>
                <a:gd name="T25" fmla="*/ 0 h 12"/>
                <a:gd name="T26" fmla="*/ 0 w 165"/>
                <a:gd name="T27" fmla="*/ 0 h 12"/>
                <a:gd name="T28" fmla="*/ 0 w 165"/>
                <a:gd name="T29" fmla="*/ 0 h 12"/>
                <a:gd name="T30" fmla="*/ 0 w 165"/>
                <a:gd name="T31" fmla="*/ 0 h 12"/>
                <a:gd name="T32" fmla="*/ 0 w 165"/>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5"/>
                <a:gd name="T52" fmla="*/ 0 h 12"/>
                <a:gd name="T53" fmla="*/ 165 w 165"/>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5" h="12">
                  <a:moveTo>
                    <a:pt x="165" y="12"/>
                  </a:moveTo>
                  <a:lnTo>
                    <a:pt x="160" y="11"/>
                  </a:lnTo>
                  <a:lnTo>
                    <a:pt x="146" y="9"/>
                  </a:lnTo>
                  <a:lnTo>
                    <a:pt x="125" y="7"/>
                  </a:lnTo>
                  <a:lnTo>
                    <a:pt x="101" y="4"/>
                  </a:lnTo>
                  <a:lnTo>
                    <a:pt x="73" y="2"/>
                  </a:lnTo>
                  <a:lnTo>
                    <a:pt x="46" y="0"/>
                  </a:lnTo>
                  <a:lnTo>
                    <a:pt x="21" y="1"/>
                  </a:lnTo>
                  <a:lnTo>
                    <a:pt x="0" y="3"/>
                  </a:lnTo>
                  <a:lnTo>
                    <a:pt x="7" y="3"/>
                  </a:lnTo>
                  <a:lnTo>
                    <a:pt x="24" y="4"/>
                  </a:lnTo>
                  <a:lnTo>
                    <a:pt x="51" y="7"/>
                  </a:lnTo>
                  <a:lnTo>
                    <a:pt x="80" y="8"/>
                  </a:lnTo>
                  <a:lnTo>
                    <a:pt x="110" y="10"/>
                  </a:lnTo>
                  <a:lnTo>
                    <a:pt x="137" y="11"/>
                  </a:lnTo>
                  <a:lnTo>
                    <a:pt x="155" y="12"/>
                  </a:lnTo>
                  <a:lnTo>
                    <a:pt x="165"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92" name="Freeform 150">
              <a:extLst>
                <a:ext uri="{FF2B5EF4-FFF2-40B4-BE49-F238E27FC236}">
                  <a16:creationId xmlns:a16="http://schemas.microsoft.com/office/drawing/2014/main" id="{614884B3-E435-4811-A727-4E9CEB94CC7E}"/>
                </a:ext>
              </a:extLst>
            </p:cNvPr>
            <p:cNvSpPr>
              <a:spLocks/>
            </p:cNvSpPr>
            <p:nvPr/>
          </p:nvSpPr>
          <p:spPr bwMode="auto">
            <a:xfrm>
              <a:off x="5373" y="486"/>
              <a:ext cx="32" cy="34"/>
            </a:xfrm>
            <a:custGeom>
              <a:avLst/>
              <a:gdLst>
                <a:gd name="T0" fmla="*/ 0 w 160"/>
                <a:gd name="T1" fmla="*/ 0 h 171"/>
                <a:gd name="T2" fmla="*/ 0 w 160"/>
                <a:gd name="T3" fmla="*/ 0 h 171"/>
                <a:gd name="T4" fmla="*/ 0 w 160"/>
                <a:gd name="T5" fmla="*/ 0 h 171"/>
                <a:gd name="T6" fmla="*/ 0 w 160"/>
                <a:gd name="T7" fmla="*/ 0 h 171"/>
                <a:gd name="T8" fmla="*/ 0 w 160"/>
                <a:gd name="T9" fmla="*/ 0 h 171"/>
                <a:gd name="T10" fmla="*/ 0 w 160"/>
                <a:gd name="T11" fmla="*/ 0 h 171"/>
                <a:gd name="T12" fmla="*/ 0 w 160"/>
                <a:gd name="T13" fmla="*/ 0 h 171"/>
                <a:gd name="T14" fmla="*/ 0 w 160"/>
                <a:gd name="T15" fmla="*/ 0 h 171"/>
                <a:gd name="T16" fmla="*/ 0 w 160"/>
                <a:gd name="T17" fmla="*/ 0 h 171"/>
                <a:gd name="T18" fmla="*/ 0 w 160"/>
                <a:gd name="T19" fmla="*/ 0 h 171"/>
                <a:gd name="T20" fmla="*/ 0 w 160"/>
                <a:gd name="T21" fmla="*/ 0 h 171"/>
                <a:gd name="T22" fmla="*/ 0 w 160"/>
                <a:gd name="T23" fmla="*/ 0 h 171"/>
                <a:gd name="T24" fmla="*/ 0 w 160"/>
                <a:gd name="T25" fmla="*/ 0 h 171"/>
                <a:gd name="T26" fmla="*/ 0 w 160"/>
                <a:gd name="T27" fmla="*/ 0 h 171"/>
                <a:gd name="T28" fmla="*/ 0 w 160"/>
                <a:gd name="T29" fmla="*/ 0 h 171"/>
                <a:gd name="T30" fmla="*/ 0 w 160"/>
                <a:gd name="T31" fmla="*/ 0 h 171"/>
                <a:gd name="T32" fmla="*/ 0 w 160"/>
                <a:gd name="T33" fmla="*/ 0 h 17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0"/>
                <a:gd name="T52" fmla="*/ 0 h 171"/>
                <a:gd name="T53" fmla="*/ 160 w 160"/>
                <a:gd name="T54" fmla="*/ 171 h 17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0" h="171">
                  <a:moveTo>
                    <a:pt x="160" y="0"/>
                  </a:moveTo>
                  <a:lnTo>
                    <a:pt x="152" y="0"/>
                  </a:lnTo>
                  <a:lnTo>
                    <a:pt x="132" y="4"/>
                  </a:lnTo>
                  <a:lnTo>
                    <a:pt x="104" y="11"/>
                  </a:lnTo>
                  <a:lnTo>
                    <a:pt x="73" y="22"/>
                  </a:lnTo>
                  <a:lnTo>
                    <a:pt x="43" y="43"/>
                  </a:lnTo>
                  <a:lnTo>
                    <a:pt x="17" y="73"/>
                  </a:lnTo>
                  <a:lnTo>
                    <a:pt x="2" y="115"/>
                  </a:lnTo>
                  <a:lnTo>
                    <a:pt x="0" y="171"/>
                  </a:lnTo>
                  <a:lnTo>
                    <a:pt x="0" y="164"/>
                  </a:lnTo>
                  <a:lnTo>
                    <a:pt x="1" y="148"/>
                  </a:lnTo>
                  <a:lnTo>
                    <a:pt x="5" y="122"/>
                  </a:lnTo>
                  <a:lnTo>
                    <a:pt x="17" y="93"/>
                  </a:lnTo>
                  <a:lnTo>
                    <a:pt x="36" y="63"/>
                  </a:lnTo>
                  <a:lnTo>
                    <a:pt x="63" y="36"/>
                  </a:lnTo>
                  <a:lnTo>
                    <a:pt x="104" y="13"/>
                  </a:lnTo>
                  <a:lnTo>
                    <a:pt x="16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93" name="Freeform 151">
              <a:extLst>
                <a:ext uri="{FF2B5EF4-FFF2-40B4-BE49-F238E27FC236}">
                  <a16:creationId xmlns:a16="http://schemas.microsoft.com/office/drawing/2014/main" id="{22E9B7D5-6FCA-4E24-BDE8-1DA7E207B5A8}"/>
                </a:ext>
              </a:extLst>
            </p:cNvPr>
            <p:cNvSpPr>
              <a:spLocks/>
            </p:cNvSpPr>
            <p:nvPr/>
          </p:nvSpPr>
          <p:spPr bwMode="auto">
            <a:xfrm>
              <a:off x="5372" y="315"/>
              <a:ext cx="81" cy="33"/>
            </a:xfrm>
            <a:custGeom>
              <a:avLst/>
              <a:gdLst>
                <a:gd name="T0" fmla="*/ 0 w 403"/>
                <a:gd name="T1" fmla="*/ 0 h 165"/>
                <a:gd name="T2" fmla="*/ 0 w 403"/>
                <a:gd name="T3" fmla="*/ 0 h 165"/>
                <a:gd name="T4" fmla="*/ 0 w 403"/>
                <a:gd name="T5" fmla="*/ 0 h 165"/>
                <a:gd name="T6" fmla="*/ 0 w 403"/>
                <a:gd name="T7" fmla="*/ 0 h 165"/>
                <a:gd name="T8" fmla="*/ 0 w 403"/>
                <a:gd name="T9" fmla="*/ 0 h 165"/>
                <a:gd name="T10" fmla="*/ 0 w 403"/>
                <a:gd name="T11" fmla="*/ 0 h 165"/>
                <a:gd name="T12" fmla="*/ 0 w 403"/>
                <a:gd name="T13" fmla="*/ 0 h 165"/>
                <a:gd name="T14" fmla="*/ 0 w 403"/>
                <a:gd name="T15" fmla="*/ 0 h 165"/>
                <a:gd name="T16" fmla="*/ 0 w 403"/>
                <a:gd name="T17" fmla="*/ 0 h 165"/>
                <a:gd name="T18" fmla="*/ 0 w 403"/>
                <a:gd name="T19" fmla="*/ 0 h 165"/>
                <a:gd name="T20" fmla="*/ 0 w 403"/>
                <a:gd name="T21" fmla="*/ 0 h 165"/>
                <a:gd name="T22" fmla="*/ 0 w 403"/>
                <a:gd name="T23" fmla="*/ 0 h 165"/>
                <a:gd name="T24" fmla="*/ 0 w 403"/>
                <a:gd name="T25" fmla="*/ 0 h 165"/>
                <a:gd name="T26" fmla="*/ 0 w 403"/>
                <a:gd name="T27" fmla="*/ 0 h 165"/>
                <a:gd name="T28" fmla="*/ 0 w 403"/>
                <a:gd name="T29" fmla="*/ 0 h 165"/>
                <a:gd name="T30" fmla="*/ 0 w 403"/>
                <a:gd name="T31" fmla="*/ 0 h 165"/>
                <a:gd name="T32" fmla="*/ 0 w 403"/>
                <a:gd name="T33" fmla="*/ 0 h 165"/>
                <a:gd name="T34" fmla="*/ 0 w 403"/>
                <a:gd name="T35" fmla="*/ 0 h 165"/>
                <a:gd name="T36" fmla="*/ 0 w 403"/>
                <a:gd name="T37" fmla="*/ 0 h 165"/>
                <a:gd name="T38" fmla="*/ 0 w 403"/>
                <a:gd name="T39" fmla="*/ 0 h 165"/>
                <a:gd name="T40" fmla="*/ 0 w 403"/>
                <a:gd name="T41" fmla="*/ 0 h 165"/>
                <a:gd name="T42" fmla="*/ 0 w 403"/>
                <a:gd name="T43" fmla="*/ 0 h 165"/>
                <a:gd name="T44" fmla="*/ 0 w 403"/>
                <a:gd name="T45" fmla="*/ 0 h 165"/>
                <a:gd name="T46" fmla="*/ 0 w 403"/>
                <a:gd name="T47" fmla="*/ 0 h 165"/>
                <a:gd name="T48" fmla="*/ 0 w 403"/>
                <a:gd name="T49" fmla="*/ 0 h 165"/>
                <a:gd name="T50" fmla="*/ 0 w 403"/>
                <a:gd name="T51" fmla="*/ 0 h 165"/>
                <a:gd name="T52" fmla="*/ 0 w 403"/>
                <a:gd name="T53" fmla="*/ 0 h 165"/>
                <a:gd name="T54" fmla="*/ 0 w 403"/>
                <a:gd name="T55" fmla="*/ 0 h 165"/>
                <a:gd name="T56" fmla="*/ 0 w 403"/>
                <a:gd name="T57" fmla="*/ 0 h 165"/>
                <a:gd name="T58" fmla="*/ 0 w 403"/>
                <a:gd name="T59" fmla="*/ 0 h 165"/>
                <a:gd name="T60" fmla="*/ 0 w 403"/>
                <a:gd name="T61" fmla="*/ 0 h 165"/>
                <a:gd name="T62" fmla="*/ 0 w 403"/>
                <a:gd name="T63" fmla="*/ 0 h 165"/>
                <a:gd name="T64" fmla="*/ 0 w 403"/>
                <a:gd name="T65" fmla="*/ 0 h 165"/>
                <a:gd name="T66" fmla="*/ 0 w 403"/>
                <a:gd name="T67" fmla="*/ 0 h 165"/>
                <a:gd name="T68" fmla="*/ 0 w 403"/>
                <a:gd name="T69" fmla="*/ 0 h 165"/>
                <a:gd name="T70" fmla="*/ 0 w 403"/>
                <a:gd name="T71" fmla="*/ 0 h 165"/>
                <a:gd name="T72" fmla="*/ 0 w 403"/>
                <a:gd name="T73" fmla="*/ 0 h 165"/>
                <a:gd name="T74" fmla="*/ 0 w 403"/>
                <a:gd name="T75" fmla="*/ 0 h 165"/>
                <a:gd name="T76" fmla="*/ 0 w 403"/>
                <a:gd name="T77" fmla="*/ 0 h 165"/>
                <a:gd name="T78" fmla="*/ 0 w 403"/>
                <a:gd name="T79" fmla="*/ 0 h 165"/>
                <a:gd name="T80" fmla="*/ 0 w 403"/>
                <a:gd name="T81" fmla="*/ 0 h 165"/>
                <a:gd name="T82" fmla="*/ 0 w 403"/>
                <a:gd name="T83" fmla="*/ 0 h 165"/>
                <a:gd name="T84" fmla="*/ 0 w 403"/>
                <a:gd name="T85" fmla="*/ 0 h 165"/>
                <a:gd name="T86" fmla="*/ 0 w 403"/>
                <a:gd name="T87" fmla="*/ 0 h 165"/>
                <a:gd name="T88" fmla="*/ 0 w 403"/>
                <a:gd name="T89" fmla="*/ 0 h 165"/>
                <a:gd name="T90" fmla="*/ 0 w 403"/>
                <a:gd name="T91" fmla="*/ 0 h 165"/>
                <a:gd name="T92" fmla="*/ 0 w 403"/>
                <a:gd name="T93" fmla="*/ 0 h 165"/>
                <a:gd name="T94" fmla="*/ 0 w 403"/>
                <a:gd name="T95" fmla="*/ 0 h 165"/>
                <a:gd name="T96" fmla="*/ 0 w 403"/>
                <a:gd name="T97" fmla="*/ 0 h 1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03"/>
                <a:gd name="T148" fmla="*/ 0 h 165"/>
                <a:gd name="T149" fmla="*/ 403 w 403"/>
                <a:gd name="T150" fmla="*/ 165 h 16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03" h="165">
                  <a:moveTo>
                    <a:pt x="0" y="162"/>
                  </a:moveTo>
                  <a:lnTo>
                    <a:pt x="5" y="164"/>
                  </a:lnTo>
                  <a:lnTo>
                    <a:pt x="18" y="164"/>
                  </a:lnTo>
                  <a:lnTo>
                    <a:pt x="37" y="165"/>
                  </a:lnTo>
                  <a:lnTo>
                    <a:pt x="62" y="162"/>
                  </a:lnTo>
                  <a:lnTo>
                    <a:pt x="90" y="157"/>
                  </a:lnTo>
                  <a:lnTo>
                    <a:pt x="119" y="147"/>
                  </a:lnTo>
                  <a:lnTo>
                    <a:pt x="148" y="131"/>
                  </a:lnTo>
                  <a:lnTo>
                    <a:pt x="175" y="109"/>
                  </a:lnTo>
                  <a:lnTo>
                    <a:pt x="177" y="108"/>
                  </a:lnTo>
                  <a:lnTo>
                    <a:pt x="181" y="103"/>
                  </a:lnTo>
                  <a:lnTo>
                    <a:pt x="187" y="96"/>
                  </a:lnTo>
                  <a:lnTo>
                    <a:pt x="196" y="88"/>
                  </a:lnTo>
                  <a:lnTo>
                    <a:pt x="208" y="78"/>
                  </a:lnTo>
                  <a:lnTo>
                    <a:pt x="221" y="67"/>
                  </a:lnTo>
                  <a:lnTo>
                    <a:pt x="235" y="55"/>
                  </a:lnTo>
                  <a:lnTo>
                    <a:pt x="251" y="45"/>
                  </a:lnTo>
                  <a:lnTo>
                    <a:pt x="267" y="35"/>
                  </a:lnTo>
                  <a:lnTo>
                    <a:pt x="286" y="26"/>
                  </a:lnTo>
                  <a:lnTo>
                    <a:pt x="304" y="19"/>
                  </a:lnTo>
                  <a:lnTo>
                    <a:pt x="324" y="15"/>
                  </a:lnTo>
                  <a:lnTo>
                    <a:pt x="344" y="12"/>
                  </a:lnTo>
                  <a:lnTo>
                    <a:pt x="364" y="14"/>
                  </a:lnTo>
                  <a:lnTo>
                    <a:pt x="383" y="18"/>
                  </a:lnTo>
                  <a:lnTo>
                    <a:pt x="403" y="28"/>
                  </a:lnTo>
                  <a:lnTo>
                    <a:pt x="401" y="28"/>
                  </a:lnTo>
                  <a:lnTo>
                    <a:pt x="396" y="25"/>
                  </a:lnTo>
                  <a:lnTo>
                    <a:pt x="388" y="24"/>
                  </a:lnTo>
                  <a:lnTo>
                    <a:pt x="376" y="21"/>
                  </a:lnTo>
                  <a:lnTo>
                    <a:pt x="362" y="18"/>
                  </a:lnTo>
                  <a:lnTo>
                    <a:pt x="347" y="15"/>
                  </a:lnTo>
                  <a:lnTo>
                    <a:pt x="330" y="11"/>
                  </a:lnTo>
                  <a:lnTo>
                    <a:pt x="311" y="8"/>
                  </a:lnTo>
                  <a:lnTo>
                    <a:pt x="292" y="5"/>
                  </a:lnTo>
                  <a:lnTo>
                    <a:pt x="272" y="3"/>
                  </a:lnTo>
                  <a:lnTo>
                    <a:pt x="251" y="1"/>
                  </a:lnTo>
                  <a:lnTo>
                    <a:pt x="231" y="0"/>
                  </a:lnTo>
                  <a:lnTo>
                    <a:pt x="210" y="0"/>
                  </a:lnTo>
                  <a:lnTo>
                    <a:pt x="192" y="0"/>
                  </a:lnTo>
                  <a:lnTo>
                    <a:pt x="173" y="2"/>
                  </a:lnTo>
                  <a:lnTo>
                    <a:pt x="157" y="5"/>
                  </a:lnTo>
                  <a:lnTo>
                    <a:pt x="150" y="5"/>
                  </a:lnTo>
                  <a:lnTo>
                    <a:pt x="132" y="9"/>
                  </a:lnTo>
                  <a:lnTo>
                    <a:pt x="107" y="15"/>
                  </a:lnTo>
                  <a:lnTo>
                    <a:pt x="78" y="28"/>
                  </a:lnTo>
                  <a:lnTo>
                    <a:pt x="49" y="46"/>
                  </a:lnTo>
                  <a:lnTo>
                    <a:pt x="23" y="74"/>
                  </a:lnTo>
                  <a:lnTo>
                    <a:pt x="6" y="112"/>
                  </a:lnTo>
                  <a:lnTo>
                    <a:pt x="0" y="162"/>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94" name="Freeform 152">
              <a:extLst>
                <a:ext uri="{FF2B5EF4-FFF2-40B4-BE49-F238E27FC236}">
                  <a16:creationId xmlns:a16="http://schemas.microsoft.com/office/drawing/2014/main" id="{FDDAC26E-8B79-4C32-9661-AFBFDB0CB761}"/>
                </a:ext>
              </a:extLst>
            </p:cNvPr>
            <p:cNvSpPr>
              <a:spLocks/>
            </p:cNvSpPr>
            <p:nvPr/>
          </p:nvSpPr>
          <p:spPr bwMode="auto">
            <a:xfrm>
              <a:off x="5378" y="319"/>
              <a:ext cx="53" cy="15"/>
            </a:xfrm>
            <a:custGeom>
              <a:avLst/>
              <a:gdLst>
                <a:gd name="T0" fmla="*/ 0 w 265"/>
                <a:gd name="T1" fmla="*/ 0 h 77"/>
                <a:gd name="T2" fmla="*/ 0 w 265"/>
                <a:gd name="T3" fmla="*/ 0 h 77"/>
                <a:gd name="T4" fmla="*/ 0 w 265"/>
                <a:gd name="T5" fmla="*/ 0 h 77"/>
                <a:gd name="T6" fmla="*/ 0 w 265"/>
                <a:gd name="T7" fmla="*/ 0 h 77"/>
                <a:gd name="T8" fmla="*/ 0 w 265"/>
                <a:gd name="T9" fmla="*/ 0 h 77"/>
                <a:gd name="T10" fmla="*/ 0 w 265"/>
                <a:gd name="T11" fmla="*/ 0 h 77"/>
                <a:gd name="T12" fmla="*/ 0 w 265"/>
                <a:gd name="T13" fmla="*/ 0 h 77"/>
                <a:gd name="T14" fmla="*/ 0 w 265"/>
                <a:gd name="T15" fmla="*/ 0 h 77"/>
                <a:gd name="T16" fmla="*/ 0 w 265"/>
                <a:gd name="T17" fmla="*/ 0 h 77"/>
                <a:gd name="T18" fmla="*/ 0 w 265"/>
                <a:gd name="T19" fmla="*/ 0 h 77"/>
                <a:gd name="T20" fmla="*/ 0 w 265"/>
                <a:gd name="T21" fmla="*/ 0 h 77"/>
                <a:gd name="T22" fmla="*/ 0 w 265"/>
                <a:gd name="T23" fmla="*/ 0 h 77"/>
                <a:gd name="T24" fmla="*/ 0 w 265"/>
                <a:gd name="T25" fmla="*/ 0 h 77"/>
                <a:gd name="T26" fmla="*/ 0 w 265"/>
                <a:gd name="T27" fmla="*/ 0 h 77"/>
                <a:gd name="T28" fmla="*/ 0 w 265"/>
                <a:gd name="T29" fmla="*/ 0 h 77"/>
                <a:gd name="T30" fmla="*/ 0 w 265"/>
                <a:gd name="T31" fmla="*/ 0 h 77"/>
                <a:gd name="T32" fmla="*/ 0 w 265"/>
                <a:gd name="T33" fmla="*/ 0 h 77"/>
                <a:gd name="T34" fmla="*/ 0 w 265"/>
                <a:gd name="T35" fmla="*/ 0 h 77"/>
                <a:gd name="T36" fmla="*/ 0 w 265"/>
                <a:gd name="T37" fmla="*/ 0 h 7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65"/>
                <a:gd name="T58" fmla="*/ 0 h 77"/>
                <a:gd name="T59" fmla="*/ 265 w 265"/>
                <a:gd name="T60" fmla="*/ 77 h 7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65" h="77">
                  <a:moveTo>
                    <a:pt x="0" y="49"/>
                  </a:moveTo>
                  <a:lnTo>
                    <a:pt x="147" y="77"/>
                  </a:lnTo>
                  <a:lnTo>
                    <a:pt x="265" y="2"/>
                  </a:lnTo>
                  <a:lnTo>
                    <a:pt x="263" y="2"/>
                  </a:lnTo>
                  <a:lnTo>
                    <a:pt x="255" y="1"/>
                  </a:lnTo>
                  <a:lnTo>
                    <a:pt x="243" y="1"/>
                  </a:lnTo>
                  <a:lnTo>
                    <a:pt x="228" y="1"/>
                  </a:lnTo>
                  <a:lnTo>
                    <a:pt x="209" y="0"/>
                  </a:lnTo>
                  <a:lnTo>
                    <a:pt x="188" y="0"/>
                  </a:lnTo>
                  <a:lnTo>
                    <a:pt x="166" y="1"/>
                  </a:lnTo>
                  <a:lnTo>
                    <a:pt x="143" y="1"/>
                  </a:lnTo>
                  <a:lnTo>
                    <a:pt x="119" y="3"/>
                  </a:lnTo>
                  <a:lnTo>
                    <a:pt x="96" y="6"/>
                  </a:lnTo>
                  <a:lnTo>
                    <a:pt x="73" y="9"/>
                  </a:lnTo>
                  <a:lnTo>
                    <a:pt x="53" y="15"/>
                  </a:lnTo>
                  <a:lnTo>
                    <a:pt x="35" y="21"/>
                  </a:lnTo>
                  <a:lnTo>
                    <a:pt x="19" y="28"/>
                  </a:lnTo>
                  <a:lnTo>
                    <a:pt x="7" y="37"/>
                  </a:lnTo>
                  <a:lnTo>
                    <a:pt x="0" y="49"/>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95" name="Freeform 153">
              <a:extLst>
                <a:ext uri="{FF2B5EF4-FFF2-40B4-BE49-F238E27FC236}">
                  <a16:creationId xmlns:a16="http://schemas.microsoft.com/office/drawing/2014/main" id="{BA2DD0C8-B666-4190-B581-49635606F682}"/>
                </a:ext>
              </a:extLst>
            </p:cNvPr>
            <p:cNvSpPr>
              <a:spLocks/>
            </p:cNvSpPr>
            <p:nvPr/>
          </p:nvSpPr>
          <p:spPr bwMode="auto">
            <a:xfrm>
              <a:off x="5372" y="317"/>
              <a:ext cx="89" cy="34"/>
            </a:xfrm>
            <a:custGeom>
              <a:avLst/>
              <a:gdLst>
                <a:gd name="T0" fmla="*/ 0 w 445"/>
                <a:gd name="T1" fmla="*/ 0 h 169"/>
                <a:gd name="T2" fmla="*/ 0 w 445"/>
                <a:gd name="T3" fmla="*/ 0 h 169"/>
                <a:gd name="T4" fmla="*/ 0 w 445"/>
                <a:gd name="T5" fmla="*/ 0 h 169"/>
                <a:gd name="T6" fmla="*/ 0 w 445"/>
                <a:gd name="T7" fmla="*/ 0 h 169"/>
                <a:gd name="T8" fmla="*/ 0 w 445"/>
                <a:gd name="T9" fmla="*/ 0 h 169"/>
                <a:gd name="T10" fmla="*/ 0 w 445"/>
                <a:gd name="T11" fmla="*/ 0 h 169"/>
                <a:gd name="T12" fmla="*/ 0 w 445"/>
                <a:gd name="T13" fmla="*/ 0 h 169"/>
                <a:gd name="T14" fmla="*/ 0 w 445"/>
                <a:gd name="T15" fmla="*/ 0 h 169"/>
                <a:gd name="T16" fmla="*/ 0 w 445"/>
                <a:gd name="T17" fmla="*/ 0 h 169"/>
                <a:gd name="T18" fmla="*/ 0 w 445"/>
                <a:gd name="T19" fmla="*/ 0 h 169"/>
                <a:gd name="T20" fmla="*/ 0 w 445"/>
                <a:gd name="T21" fmla="*/ 0 h 169"/>
                <a:gd name="T22" fmla="*/ 0 w 445"/>
                <a:gd name="T23" fmla="*/ 0 h 169"/>
                <a:gd name="T24" fmla="*/ 0 w 445"/>
                <a:gd name="T25" fmla="*/ 0 h 169"/>
                <a:gd name="T26" fmla="*/ 0 w 445"/>
                <a:gd name="T27" fmla="*/ 0 h 169"/>
                <a:gd name="T28" fmla="*/ 0 w 445"/>
                <a:gd name="T29" fmla="*/ 0 h 169"/>
                <a:gd name="T30" fmla="*/ 0 w 445"/>
                <a:gd name="T31" fmla="*/ 0 h 169"/>
                <a:gd name="T32" fmla="*/ 0 w 445"/>
                <a:gd name="T33" fmla="*/ 0 h 169"/>
                <a:gd name="T34" fmla="*/ 0 w 445"/>
                <a:gd name="T35" fmla="*/ 0 h 169"/>
                <a:gd name="T36" fmla="*/ 0 w 445"/>
                <a:gd name="T37" fmla="*/ 0 h 169"/>
                <a:gd name="T38" fmla="*/ 0 w 445"/>
                <a:gd name="T39" fmla="*/ 0 h 169"/>
                <a:gd name="T40" fmla="*/ 0 w 445"/>
                <a:gd name="T41" fmla="*/ 0 h 169"/>
                <a:gd name="T42" fmla="*/ 0 w 445"/>
                <a:gd name="T43" fmla="*/ 0 h 169"/>
                <a:gd name="T44" fmla="*/ 0 w 445"/>
                <a:gd name="T45" fmla="*/ 0 h 169"/>
                <a:gd name="T46" fmla="*/ 0 w 445"/>
                <a:gd name="T47" fmla="*/ 0 h 169"/>
                <a:gd name="T48" fmla="*/ 0 w 445"/>
                <a:gd name="T49" fmla="*/ 0 h 169"/>
                <a:gd name="T50" fmla="*/ 0 w 445"/>
                <a:gd name="T51" fmla="*/ 0 h 169"/>
                <a:gd name="T52" fmla="*/ 0 w 445"/>
                <a:gd name="T53" fmla="*/ 0 h 169"/>
                <a:gd name="T54" fmla="*/ 0 w 445"/>
                <a:gd name="T55" fmla="*/ 0 h 169"/>
                <a:gd name="T56" fmla="*/ 0 w 445"/>
                <a:gd name="T57" fmla="*/ 0 h 169"/>
                <a:gd name="T58" fmla="*/ 0 w 445"/>
                <a:gd name="T59" fmla="*/ 0 h 169"/>
                <a:gd name="T60" fmla="*/ 0 w 445"/>
                <a:gd name="T61" fmla="*/ 0 h 169"/>
                <a:gd name="T62" fmla="*/ 0 w 445"/>
                <a:gd name="T63" fmla="*/ 0 h 169"/>
                <a:gd name="T64" fmla="*/ 0 w 445"/>
                <a:gd name="T65" fmla="*/ 0 h 169"/>
                <a:gd name="T66" fmla="*/ 0 w 445"/>
                <a:gd name="T67" fmla="*/ 0 h 169"/>
                <a:gd name="T68" fmla="*/ 0 w 445"/>
                <a:gd name="T69" fmla="*/ 0 h 169"/>
                <a:gd name="T70" fmla="*/ 0 w 445"/>
                <a:gd name="T71" fmla="*/ 0 h 169"/>
                <a:gd name="T72" fmla="*/ 0 w 445"/>
                <a:gd name="T73" fmla="*/ 0 h 169"/>
                <a:gd name="T74" fmla="*/ 0 w 445"/>
                <a:gd name="T75" fmla="*/ 0 h 169"/>
                <a:gd name="T76" fmla="*/ 0 w 445"/>
                <a:gd name="T77" fmla="*/ 0 h 169"/>
                <a:gd name="T78" fmla="*/ 0 w 445"/>
                <a:gd name="T79" fmla="*/ 0 h 169"/>
                <a:gd name="T80" fmla="*/ 0 w 445"/>
                <a:gd name="T81" fmla="*/ 0 h 169"/>
                <a:gd name="T82" fmla="*/ 0 w 445"/>
                <a:gd name="T83" fmla="*/ 0 h 169"/>
                <a:gd name="T84" fmla="*/ 0 w 445"/>
                <a:gd name="T85" fmla="*/ 0 h 169"/>
                <a:gd name="T86" fmla="*/ 0 w 445"/>
                <a:gd name="T87" fmla="*/ 0 h 169"/>
                <a:gd name="T88" fmla="*/ 0 w 445"/>
                <a:gd name="T89" fmla="*/ 0 h 169"/>
                <a:gd name="T90" fmla="*/ 0 w 445"/>
                <a:gd name="T91" fmla="*/ 0 h 169"/>
                <a:gd name="T92" fmla="*/ 0 w 445"/>
                <a:gd name="T93" fmla="*/ 0 h 169"/>
                <a:gd name="T94" fmla="*/ 0 w 445"/>
                <a:gd name="T95" fmla="*/ 0 h 169"/>
                <a:gd name="T96" fmla="*/ 0 w 445"/>
                <a:gd name="T97" fmla="*/ 0 h 169"/>
                <a:gd name="T98" fmla="*/ 0 w 445"/>
                <a:gd name="T99" fmla="*/ 0 h 169"/>
                <a:gd name="T100" fmla="*/ 0 w 445"/>
                <a:gd name="T101" fmla="*/ 0 h 169"/>
                <a:gd name="T102" fmla="*/ 0 w 445"/>
                <a:gd name="T103" fmla="*/ 0 h 169"/>
                <a:gd name="T104" fmla="*/ 0 w 445"/>
                <a:gd name="T105" fmla="*/ 0 h 169"/>
                <a:gd name="T106" fmla="*/ 0 w 445"/>
                <a:gd name="T107" fmla="*/ 0 h 169"/>
                <a:gd name="T108" fmla="*/ 0 w 445"/>
                <a:gd name="T109" fmla="*/ 0 h 169"/>
                <a:gd name="T110" fmla="*/ 0 w 445"/>
                <a:gd name="T111" fmla="*/ 0 h 169"/>
                <a:gd name="T112" fmla="*/ 0 w 445"/>
                <a:gd name="T113" fmla="*/ 0 h 16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45"/>
                <a:gd name="T172" fmla="*/ 0 h 169"/>
                <a:gd name="T173" fmla="*/ 445 w 445"/>
                <a:gd name="T174" fmla="*/ 169 h 169"/>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45" h="169">
                  <a:moveTo>
                    <a:pt x="0" y="158"/>
                  </a:moveTo>
                  <a:lnTo>
                    <a:pt x="1" y="158"/>
                  </a:lnTo>
                  <a:lnTo>
                    <a:pt x="4" y="160"/>
                  </a:lnTo>
                  <a:lnTo>
                    <a:pt x="10" y="162"/>
                  </a:lnTo>
                  <a:lnTo>
                    <a:pt x="18" y="164"/>
                  </a:lnTo>
                  <a:lnTo>
                    <a:pt x="28" y="166"/>
                  </a:lnTo>
                  <a:lnTo>
                    <a:pt x="39" y="167"/>
                  </a:lnTo>
                  <a:lnTo>
                    <a:pt x="52" y="169"/>
                  </a:lnTo>
                  <a:lnTo>
                    <a:pt x="66" y="167"/>
                  </a:lnTo>
                  <a:lnTo>
                    <a:pt x="81" y="166"/>
                  </a:lnTo>
                  <a:lnTo>
                    <a:pt x="97" y="163"/>
                  </a:lnTo>
                  <a:lnTo>
                    <a:pt x="115" y="157"/>
                  </a:lnTo>
                  <a:lnTo>
                    <a:pt x="132" y="149"/>
                  </a:lnTo>
                  <a:lnTo>
                    <a:pt x="151" y="137"/>
                  </a:lnTo>
                  <a:lnTo>
                    <a:pt x="169" y="123"/>
                  </a:lnTo>
                  <a:lnTo>
                    <a:pt x="189" y="106"/>
                  </a:lnTo>
                  <a:lnTo>
                    <a:pt x="208" y="85"/>
                  </a:lnTo>
                  <a:lnTo>
                    <a:pt x="210" y="84"/>
                  </a:lnTo>
                  <a:lnTo>
                    <a:pt x="215" y="78"/>
                  </a:lnTo>
                  <a:lnTo>
                    <a:pt x="224" y="71"/>
                  </a:lnTo>
                  <a:lnTo>
                    <a:pt x="236" y="63"/>
                  </a:lnTo>
                  <a:lnTo>
                    <a:pt x="248" y="53"/>
                  </a:lnTo>
                  <a:lnTo>
                    <a:pt x="265" y="43"/>
                  </a:lnTo>
                  <a:lnTo>
                    <a:pt x="282" y="34"/>
                  </a:lnTo>
                  <a:lnTo>
                    <a:pt x="301" y="26"/>
                  </a:lnTo>
                  <a:lnTo>
                    <a:pt x="320" y="20"/>
                  </a:lnTo>
                  <a:lnTo>
                    <a:pt x="340" y="15"/>
                  </a:lnTo>
                  <a:lnTo>
                    <a:pt x="360" y="15"/>
                  </a:lnTo>
                  <a:lnTo>
                    <a:pt x="378" y="19"/>
                  </a:lnTo>
                  <a:lnTo>
                    <a:pt x="397" y="26"/>
                  </a:lnTo>
                  <a:lnTo>
                    <a:pt x="414" y="39"/>
                  </a:lnTo>
                  <a:lnTo>
                    <a:pt x="431" y="59"/>
                  </a:lnTo>
                  <a:lnTo>
                    <a:pt x="445" y="85"/>
                  </a:lnTo>
                  <a:lnTo>
                    <a:pt x="445" y="83"/>
                  </a:lnTo>
                  <a:lnTo>
                    <a:pt x="442" y="77"/>
                  </a:lnTo>
                  <a:lnTo>
                    <a:pt x="439" y="69"/>
                  </a:lnTo>
                  <a:lnTo>
                    <a:pt x="434" y="58"/>
                  </a:lnTo>
                  <a:lnTo>
                    <a:pt x="427" y="46"/>
                  </a:lnTo>
                  <a:lnTo>
                    <a:pt x="419" y="34"/>
                  </a:lnTo>
                  <a:lnTo>
                    <a:pt x="409" y="23"/>
                  </a:lnTo>
                  <a:lnTo>
                    <a:pt x="395" y="13"/>
                  </a:lnTo>
                  <a:lnTo>
                    <a:pt x="378" y="5"/>
                  </a:lnTo>
                  <a:lnTo>
                    <a:pt x="360" y="0"/>
                  </a:lnTo>
                  <a:lnTo>
                    <a:pt x="339" y="0"/>
                  </a:lnTo>
                  <a:lnTo>
                    <a:pt x="313" y="3"/>
                  </a:lnTo>
                  <a:lnTo>
                    <a:pt x="285" y="13"/>
                  </a:lnTo>
                  <a:lnTo>
                    <a:pt x="254" y="29"/>
                  </a:lnTo>
                  <a:lnTo>
                    <a:pt x="218" y="52"/>
                  </a:lnTo>
                  <a:lnTo>
                    <a:pt x="179" y="84"/>
                  </a:lnTo>
                  <a:lnTo>
                    <a:pt x="174" y="88"/>
                  </a:lnTo>
                  <a:lnTo>
                    <a:pt x="162" y="100"/>
                  </a:lnTo>
                  <a:lnTo>
                    <a:pt x="143" y="116"/>
                  </a:lnTo>
                  <a:lnTo>
                    <a:pt x="119" y="135"/>
                  </a:lnTo>
                  <a:lnTo>
                    <a:pt x="92" y="150"/>
                  </a:lnTo>
                  <a:lnTo>
                    <a:pt x="61" y="162"/>
                  </a:lnTo>
                  <a:lnTo>
                    <a:pt x="30" y="165"/>
                  </a:lnTo>
                  <a:lnTo>
                    <a:pt x="0"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96" name="Freeform 154">
              <a:extLst>
                <a:ext uri="{FF2B5EF4-FFF2-40B4-BE49-F238E27FC236}">
                  <a16:creationId xmlns:a16="http://schemas.microsoft.com/office/drawing/2014/main" id="{A22922F1-B38A-4A15-B33D-8D20D1F91D7F}"/>
                </a:ext>
              </a:extLst>
            </p:cNvPr>
            <p:cNvSpPr>
              <a:spLocks/>
            </p:cNvSpPr>
            <p:nvPr/>
          </p:nvSpPr>
          <p:spPr bwMode="auto">
            <a:xfrm>
              <a:off x="5410" y="314"/>
              <a:ext cx="33" cy="2"/>
            </a:xfrm>
            <a:custGeom>
              <a:avLst/>
              <a:gdLst>
                <a:gd name="T0" fmla="*/ 0 w 165"/>
                <a:gd name="T1" fmla="*/ 0 h 11"/>
                <a:gd name="T2" fmla="*/ 0 w 165"/>
                <a:gd name="T3" fmla="*/ 0 h 11"/>
                <a:gd name="T4" fmla="*/ 0 w 165"/>
                <a:gd name="T5" fmla="*/ 0 h 11"/>
                <a:gd name="T6" fmla="*/ 0 w 165"/>
                <a:gd name="T7" fmla="*/ 0 h 11"/>
                <a:gd name="T8" fmla="*/ 0 w 165"/>
                <a:gd name="T9" fmla="*/ 0 h 11"/>
                <a:gd name="T10" fmla="*/ 0 w 165"/>
                <a:gd name="T11" fmla="*/ 0 h 11"/>
                <a:gd name="T12" fmla="*/ 0 w 165"/>
                <a:gd name="T13" fmla="*/ 0 h 11"/>
                <a:gd name="T14" fmla="*/ 0 w 165"/>
                <a:gd name="T15" fmla="*/ 0 h 11"/>
                <a:gd name="T16" fmla="*/ 0 w 165"/>
                <a:gd name="T17" fmla="*/ 0 h 11"/>
                <a:gd name="T18" fmla="*/ 0 w 165"/>
                <a:gd name="T19" fmla="*/ 0 h 11"/>
                <a:gd name="T20" fmla="*/ 0 w 165"/>
                <a:gd name="T21" fmla="*/ 0 h 11"/>
                <a:gd name="T22" fmla="*/ 0 w 165"/>
                <a:gd name="T23" fmla="*/ 0 h 11"/>
                <a:gd name="T24" fmla="*/ 0 w 165"/>
                <a:gd name="T25" fmla="*/ 0 h 11"/>
                <a:gd name="T26" fmla="*/ 0 w 165"/>
                <a:gd name="T27" fmla="*/ 0 h 11"/>
                <a:gd name="T28" fmla="*/ 0 w 165"/>
                <a:gd name="T29" fmla="*/ 0 h 11"/>
                <a:gd name="T30" fmla="*/ 0 w 165"/>
                <a:gd name="T31" fmla="*/ 0 h 11"/>
                <a:gd name="T32" fmla="*/ 0 w 165"/>
                <a:gd name="T33" fmla="*/ 0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5"/>
                <a:gd name="T52" fmla="*/ 0 h 11"/>
                <a:gd name="T53" fmla="*/ 165 w 165"/>
                <a:gd name="T54" fmla="*/ 11 h 1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5" h="11">
                  <a:moveTo>
                    <a:pt x="165" y="11"/>
                  </a:moveTo>
                  <a:lnTo>
                    <a:pt x="161" y="10"/>
                  </a:lnTo>
                  <a:lnTo>
                    <a:pt x="147" y="9"/>
                  </a:lnTo>
                  <a:lnTo>
                    <a:pt x="126" y="6"/>
                  </a:lnTo>
                  <a:lnTo>
                    <a:pt x="101" y="3"/>
                  </a:lnTo>
                  <a:lnTo>
                    <a:pt x="74" y="1"/>
                  </a:lnTo>
                  <a:lnTo>
                    <a:pt x="47" y="0"/>
                  </a:lnTo>
                  <a:lnTo>
                    <a:pt x="21" y="0"/>
                  </a:lnTo>
                  <a:lnTo>
                    <a:pt x="0" y="2"/>
                  </a:lnTo>
                  <a:lnTo>
                    <a:pt x="7" y="2"/>
                  </a:lnTo>
                  <a:lnTo>
                    <a:pt x="26" y="4"/>
                  </a:lnTo>
                  <a:lnTo>
                    <a:pt x="51" y="6"/>
                  </a:lnTo>
                  <a:lnTo>
                    <a:pt x="82" y="8"/>
                  </a:lnTo>
                  <a:lnTo>
                    <a:pt x="111" y="9"/>
                  </a:lnTo>
                  <a:lnTo>
                    <a:pt x="137" y="11"/>
                  </a:lnTo>
                  <a:lnTo>
                    <a:pt x="157" y="11"/>
                  </a:lnTo>
                  <a:lnTo>
                    <a:pt x="165"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97" name="Freeform 155">
              <a:extLst>
                <a:ext uri="{FF2B5EF4-FFF2-40B4-BE49-F238E27FC236}">
                  <a16:creationId xmlns:a16="http://schemas.microsoft.com/office/drawing/2014/main" id="{C7FF2972-8A2E-4D42-BA39-B7EEAA685419}"/>
                </a:ext>
              </a:extLst>
            </p:cNvPr>
            <p:cNvSpPr>
              <a:spLocks/>
            </p:cNvSpPr>
            <p:nvPr/>
          </p:nvSpPr>
          <p:spPr bwMode="auto">
            <a:xfrm>
              <a:off x="5372" y="314"/>
              <a:ext cx="32" cy="34"/>
            </a:xfrm>
            <a:custGeom>
              <a:avLst/>
              <a:gdLst>
                <a:gd name="T0" fmla="*/ 0 w 159"/>
                <a:gd name="T1" fmla="*/ 0 h 171"/>
                <a:gd name="T2" fmla="*/ 0 w 159"/>
                <a:gd name="T3" fmla="*/ 0 h 171"/>
                <a:gd name="T4" fmla="*/ 0 w 159"/>
                <a:gd name="T5" fmla="*/ 0 h 171"/>
                <a:gd name="T6" fmla="*/ 0 w 159"/>
                <a:gd name="T7" fmla="*/ 0 h 171"/>
                <a:gd name="T8" fmla="*/ 0 w 159"/>
                <a:gd name="T9" fmla="*/ 0 h 171"/>
                <a:gd name="T10" fmla="*/ 0 w 159"/>
                <a:gd name="T11" fmla="*/ 0 h 171"/>
                <a:gd name="T12" fmla="*/ 0 w 159"/>
                <a:gd name="T13" fmla="*/ 0 h 171"/>
                <a:gd name="T14" fmla="*/ 0 w 159"/>
                <a:gd name="T15" fmla="*/ 0 h 171"/>
                <a:gd name="T16" fmla="*/ 0 w 159"/>
                <a:gd name="T17" fmla="*/ 0 h 171"/>
                <a:gd name="T18" fmla="*/ 0 w 159"/>
                <a:gd name="T19" fmla="*/ 0 h 171"/>
                <a:gd name="T20" fmla="*/ 0 w 159"/>
                <a:gd name="T21" fmla="*/ 0 h 171"/>
                <a:gd name="T22" fmla="*/ 0 w 159"/>
                <a:gd name="T23" fmla="*/ 0 h 171"/>
                <a:gd name="T24" fmla="*/ 0 w 159"/>
                <a:gd name="T25" fmla="*/ 0 h 171"/>
                <a:gd name="T26" fmla="*/ 0 w 159"/>
                <a:gd name="T27" fmla="*/ 0 h 171"/>
                <a:gd name="T28" fmla="*/ 0 w 159"/>
                <a:gd name="T29" fmla="*/ 0 h 171"/>
                <a:gd name="T30" fmla="*/ 0 w 159"/>
                <a:gd name="T31" fmla="*/ 0 h 171"/>
                <a:gd name="T32" fmla="*/ 0 w 159"/>
                <a:gd name="T33" fmla="*/ 0 h 17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59"/>
                <a:gd name="T52" fmla="*/ 0 h 171"/>
                <a:gd name="T53" fmla="*/ 159 w 159"/>
                <a:gd name="T54" fmla="*/ 171 h 17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59" h="171">
                  <a:moveTo>
                    <a:pt x="159" y="0"/>
                  </a:moveTo>
                  <a:lnTo>
                    <a:pt x="151" y="0"/>
                  </a:lnTo>
                  <a:lnTo>
                    <a:pt x="131" y="4"/>
                  </a:lnTo>
                  <a:lnTo>
                    <a:pt x="103" y="11"/>
                  </a:lnTo>
                  <a:lnTo>
                    <a:pt x="73" y="23"/>
                  </a:lnTo>
                  <a:lnTo>
                    <a:pt x="42" y="44"/>
                  </a:lnTo>
                  <a:lnTo>
                    <a:pt x="18" y="74"/>
                  </a:lnTo>
                  <a:lnTo>
                    <a:pt x="1" y="116"/>
                  </a:lnTo>
                  <a:lnTo>
                    <a:pt x="0" y="171"/>
                  </a:lnTo>
                  <a:lnTo>
                    <a:pt x="0" y="164"/>
                  </a:lnTo>
                  <a:lnTo>
                    <a:pt x="1" y="147"/>
                  </a:lnTo>
                  <a:lnTo>
                    <a:pt x="7" y="123"/>
                  </a:lnTo>
                  <a:lnTo>
                    <a:pt x="18" y="94"/>
                  </a:lnTo>
                  <a:lnTo>
                    <a:pt x="36" y="63"/>
                  </a:lnTo>
                  <a:lnTo>
                    <a:pt x="64" y="35"/>
                  </a:lnTo>
                  <a:lnTo>
                    <a:pt x="105" y="13"/>
                  </a:lnTo>
                  <a:lnTo>
                    <a:pt x="1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98" name="Freeform 156">
              <a:extLst>
                <a:ext uri="{FF2B5EF4-FFF2-40B4-BE49-F238E27FC236}">
                  <a16:creationId xmlns:a16="http://schemas.microsoft.com/office/drawing/2014/main" id="{7E2FDB6B-840C-4D36-974A-FD047546D96C}"/>
                </a:ext>
              </a:extLst>
            </p:cNvPr>
            <p:cNvSpPr>
              <a:spLocks/>
            </p:cNvSpPr>
            <p:nvPr/>
          </p:nvSpPr>
          <p:spPr bwMode="auto">
            <a:xfrm>
              <a:off x="5305" y="297"/>
              <a:ext cx="62" cy="289"/>
            </a:xfrm>
            <a:custGeom>
              <a:avLst/>
              <a:gdLst>
                <a:gd name="T0" fmla="*/ 0 w 310"/>
                <a:gd name="T1" fmla="*/ 0 h 1446"/>
                <a:gd name="T2" fmla="*/ 0 w 310"/>
                <a:gd name="T3" fmla="*/ 0 h 1446"/>
                <a:gd name="T4" fmla="*/ 0 w 310"/>
                <a:gd name="T5" fmla="*/ 0 h 1446"/>
                <a:gd name="T6" fmla="*/ 0 w 310"/>
                <a:gd name="T7" fmla="*/ 0 h 1446"/>
                <a:gd name="T8" fmla="*/ 0 w 310"/>
                <a:gd name="T9" fmla="*/ 0 h 1446"/>
                <a:gd name="T10" fmla="*/ 0 w 310"/>
                <a:gd name="T11" fmla="*/ 0 h 1446"/>
                <a:gd name="T12" fmla="*/ 0 w 310"/>
                <a:gd name="T13" fmla="*/ 0 h 1446"/>
                <a:gd name="T14" fmla="*/ 0 w 310"/>
                <a:gd name="T15" fmla="*/ 0 h 1446"/>
                <a:gd name="T16" fmla="*/ 0 w 310"/>
                <a:gd name="T17" fmla="*/ 0 h 1446"/>
                <a:gd name="T18" fmla="*/ 0 w 310"/>
                <a:gd name="T19" fmla="*/ 0 h 1446"/>
                <a:gd name="T20" fmla="*/ 0 w 310"/>
                <a:gd name="T21" fmla="*/ 0 h 1446"/>
                <a:gd name="T22" fmla="*/ 0 w 310"/>
                <a:gd name="T23" fmla="*/ 0 h 1446"/>
                <a:gd name="T24" fmla="*/ 0 w 310"/>
                <a:gd name="T25" fmla="*/ 0 h 1446"/>
                <a:gd name="T26" fmla="*/ 0 w 310"/>
                <a:gd name="T27" fmla="*/ 0 h 1446"/>
                <a:gd name="T28" fmla="*/ 0 w 310"/>
                <a:gd name="T29" fmla="*/ 0 h 1446"/>
                <a:gd name="T30" fmla="*/ 0 w 310"/>
                <a:gd name="T31" fmla="*/ 0 h 1446"/>
                <a:gd name="T32" fmla="*/ 0 w 310"/>
                <a:gd name="T33" fmla="*/ 0 h 1446"/>
                <a:gd name="T34" fmla="*/ 0 w 310"/>
                <a:gd name="T35" fmla="*/ 0 h 1446"/>
                <a:gd name="T36" fmla="*/ 0 w 310"/>
                <a:gd name="T37" fmla="*/ 0 h 1446"/>
                <a:gd name="T38" fmla="*/ 0 w 310"/>
                <a:gd name="T39" fmla="*/ 0 h 1446"/>
                <a:gd name="T40" fmla="*/ 0 w 310"/>
                <a:gd name="T41" fmla="*/ 0 h 1446"/>
                <a:gd name="T42" fmla="*/ 0 w 310"/>
                <a:gd name="T43" fmla="*/ 0 h 1446"/>
                <a:gd name="T44" fmla="*/ 0 w 310"/>
                <a:gd name="T45" fmla="*/ 0 h 1446"/>
                <a:gd name="T46" fmla="*/ 0 w 310"/>
                <a:gd name="T47" fmla="*/ 0 h 1446"/>
                <a:gd name="T48" fmla="*/ 0 w 310"/>
                <a:gd name="T49" fmla="*/ 0 h 1446"/>
                <a:gd name="T50" fmla="*/ 0 w 310"/>
                <a:gd name="T51" fmla="*/ 0 h 1446"/>
                <a:gd name="T52" fmla="*/ 0 w 310"/>
                <a:gd name="T53" fmla="*/ 0 h 1446"/>
                <a:gd name="T54" fmla="*/ 0 w 310"/>
                <a:gd name="T55" fmla="*/ 0 h 1446"/>
                <a:gd name="T56" fmla="*/ 0 w 310"/>
                <a:gd name="T57" fmla="*/ 0 h 1446"/>
                <a:gd name="T58" fmla="*/ 0 w 310"/>
                <a:gd name="T59" fmla="*/ 0 h 144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10"/>
                <a:gd name="T91" fmla="*/ 0 h 1446"/>
                <a:gd name="T92" fmla="*/ 310 w 310"/>
                <a:gd name="T93" fmla="*/ 1446 h 144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10" h="1446">
                  <a:moveTo>
                    <a:pt x="0" y="0"/>
                  </a:moveTo>
                  <a:lnTo>
                    <a:pt x="310" y="99"/>
                  </a:lnTo>
                  <a:lnTo>
                    <a:pt x="309" y="302"/>
                  </a:lnTo>
                  <a:lnTo>
                    <a:pt x="306" y="753"/>
                  </a:lnTo>
                  <a:lnTo>
                    <a:pt x="298" y="1213"/>
                  </a:lnTo>
                  <a:lnTo>
                    <a:pt x="284" y="1446"/>
                  </a:lnTo>
                  <a:lnTo>
                    <a:pt x="281" y="1444"/>
                  </a:lnTo>
                  <a:lnTo>
                    <a:pt x="277" y="1439"/>
                  </a:lnTo>
                  <a:lnTo>
                    <a:pt x="267" y="1430"/>
                  </a:lnTo>
                  <a:lnTo>
                    <a:pt x="256" y="1418"/>
                  </a:lnTo>
                  <a:lnTo>
                    <a:pt x="242" y="1404"/>
                  </a:lnTo>
                  <a:lnTo>
                    <a:pt x="226" y="1389"/>
                  </a:lnTo>
                  <a:lnTo>
                    <a:pt x="207" y="1371"/>
                  </a:lnTo>
                  <a:lnTo>
                    <a:pt x="187" y="1354"/>
                  </a:lnTo>
                  <a:lnTo>
                    <a:pt x="168" y="1335"/>
                  </a:lnTo>
                  <a:lnTo>
                    <a:pt x="146" y="1317"/>
                  </a:lnTo>
                  <a:lnTo>
                    <a:pt x="125" y="1298"/>
                  </a:lnTo>
                  <a:lnTo>
                    <a:pt x="103" y="1281"/>
                  </a:lnTo>
                  <a:lnTo>
                    <a:pt x="82" y="1264"/>
                  </a:lnTo>
                  <a:lnTo>
                    <a:pt x="62" y="1251"/>
                  </a:lnTo>
                  <a:lnTo>
                    <a:pt x="42" y="1238"/>
                  </a:lnTo>
                  <a:lnTo>
                    <a:pt x="25" y="1227"/>
                  </a:lnTo>
                  <a:lnTo>
                    <a:pt x="25" y="1177"/>
                  </a:lnTo>
                  <a:lnTo>
                    <a:pt x="26" y="1043"/>
                  </a:lnTo>
                  <a:lnTo>
                    <a:pt x="27" y="855"/>
                  </a:lnTo>
                  <a:lnTo>
                    <a:pt x="27" y="636"/>
                  </a:lnTo>
                  <a:lnTo>
                    <a:pt x="25" y="415"/>
                  </a:lnTo>
                  <a:lnTo>
                    <a:pt x="20" y="217"/>
                  </a:lnTo>
                  <a:lnTo>
                    <a:pt x="12" y="70"/>
                  </a:lnTo>
                  <a:lnTo>
                    <a:pt x="0" y="0"/>
                  </a:lnTo>
                  <a:close/>
                </a:path>
              </a:pathLst>
            </a:custGeom>
            <a:solidFill>
              <a:srgbClr val="54545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699" name="Freeform 157">
              <a:extLst>
                <a:ext uri="{FF2B5EF4-FFF2-40B4-BE49-F238E27FC236}">
                  <a16:creationId xmlns:a16="http://schemas.microsoft.com/office/drawing/2014/main" id="{AC8C0CCE-1BEF-432A-AA32-68B9509FEA4A}"/>
                </a:ext>
              </a:extLst>
            </p:cNvPr>
            <p:cNvSpPr>
              <a:spLocks/>
            </p:cNvSpPr>
            <p:nvPr/>
          </p:nvSpPr>
          <p:spPr bwMode="auto">
            <a:xfrm>
              <a:off x="5424" y="324"/>
              <a:ext cx="32" cy="72"/>
            </a:xfrm>
            <a:custGeom>
              <a:avLst/>
              <a:gdLst>
                <a:gd name="T0" fmla="*/ 0 w 161"/>
                <a:gd name="T1" fmla="*/ 0 h 356"/>
                <a:gd name="T2" fmla="*/ 0 w 161"/>
                <a:gd name="T3" fmla="*/ 0 h 356"/>
                <a:gd name="T4" fmla="*/ 0 w 161"/>
                <a:gd name="T5" fmla="*/ 0 h 356"/>
                <a:gd name="T6" fmla="*/ 0 w 161"/>
                <a:gd name="T7" fmla="*/ 0 h 356"/>
                <a:gd name="T8" fmla="*/ 0 w 161"/>
                <a:gd name="T9" fmla="*/ 0 h 356"/>
                <a:gd name="T10" fmla="*/ 0 w 161"/>
                <a:gd name="T11" fmla="*/ 0 h 356"/>
                <a:gd name="T12" fmla="*/ 0 w 161"/>
                <a:gd name="T13" fmla="*/ 0 h 356"/>
                <a:gd name="T14" fmla="*/ 0 w 161"/>
                <a:gd name="T15" fmla="*/ 0 h 356"/>
                <a:gd name="T16" fmla="*/ 0 w 161"/>
                <a:gd name="T17" fmla="*/ 0 h 356"/>
                <a:gd name="T18" fmla="*/ 0 w 161"/>
                <a:gd name="T19" fmla="*/ 0 h 356"/>
                <a:gd name="T20" fmla="*/ 0 w 161"/>
                <a:gd name="T21" fmla="*/ 0 h 356"/>
                <a:gd name="T22" fmla="*/ 0 w 161"/>
                <a:gd name="T23" fmla="*/ 0 h 356"/>
                <a:gd name="T24" fmla="*/ 0 w 161"/>
                <a:gd name="T25" fmla="*/ 0 h 356"/>
                <a:gd name="T26" fmla="*/ 0 w 161"/>
                <a:gd name="T27" fmla="*/ 0 h 356"/>
                <a:gd name="T28" fmla="*/ 0 w 161"/>
                <a:gd name="T29" fmla="*/ 0 h 356"/>
                <a:gd name="T30" fmla="*/ 0 w 161"/>
                <a:gd name="T31" fmla="*/ 0 h 356"/>
                <a:gd name="T32" fmla="*/ 0 w 161"/>
                <a:gd name="T33" fmla="*/ 0 h 356"/>
                <a:gd name="T34" fmla="*/ 0 w 161"/>
                <a:gd name="T35" fmla="*/ 0 h 356"/>
                <a:gd name="T36" fmla="*/ 0 w 161"/>
                <a:gd name="T37" fmla="*/ 0 h 356"/>
                <a:gd name="T38" fmla="*/ 0 w 161"/>
                <a:gd name="T39" fmla="*/ 0 h 356"/>
                <a:gd name="T40" fmla="*/ 0 w 161"/>
                <a:gd name="T41" fmla="*/ 0 h 356"/>
                <a:gd name="T42" fmla="*/ 0 w 161"/>
                <a:gd name="T43" fmla="*/ 0 h 356"/>
                <a:gd name="T44" fmla="*/ 0 w 161"/>
                <a:gd name="T45" fmla="*/ 0 h 356"/>
                <a:gd name="T46" fmla="*/ 0 w 161"/>
                <a:gd name="T47" fmla="*/ 0 h 356"/>
                <a:gd name="T48" fmla="*/ 0 w 161"/>
                <a:gd name="T49" fmla="*/ 0 h 356"/>
                <a:gd name="T50" fmla="*/ 0 w 161"/>
                <a:gd name="T51" fmla="*/ 0 h 356"/>
                <a:gd name="T52" fmla="*/ 0 w 161"/>
                <a:gd name="T53" fmla="*/ 0 h 356"/>
                <a:gd name="T54" fmla="*/ 0 w 161"/>
                <a:gd name="T55" fmla="*/ 0 h 356"/>
                <a:gd name="T56" fmla="*/ 0 w 161"/>
                <a:gd name="T57" fmla="*/ 0 h 356"/>
                <a:gd name="T58" fmla="*/ 0 w 161"/>
                <a:gd name="T59" fmla="*/ 0 h 356"/>
                <a:gd name="T60" fmla="*/ 0 w 161"/>
                <a:gd name="T61" fmla="*/ 0 h 356"/>
                <a:gd name="T62" fmla="*/ 0 w 161"/>
                <a:gd name="T63" fmla="*/ 0 h 356"/>
                <a:gd name="T64" fmla="*/ 0 w 161"/>
                <a:gd name="T65" fmla="*/ 0 h 3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1"/>
                <a:gd name="T100" fmla="*/ 0 h 356"/>
                <a:gd name="T101" fmla="*/ 161 w 161"/>
                <a:gd name="T102" fmla="*/ 356 h 35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1" h="356">
                  <a:moveTo>
                    <a:pt x="60" y="0"/>
                  </a:moveTo>
                  <a:lnTo>
                    <a:pt x="62" y="2"/>
                  </a:lnTo>
                  <a:lnTo>
                    <a:pt x="70" y="9"/>
                  </a:lnTo>
                  <a:lnTo>
                    <a:pt x="82" y="21"/>
                  </a:lnTo>
                  <a:lnTo>
                    <a:pt x="96" y="36"/>
                  </a:lnTo>
                  <a:lnTo>
                    <a:pt x="111" y="55"/>
                  </a:lnTo>
                  <a:lnTo>
                    <a:pt x="126" y="76"/>
                  </a:lnTo>
                  <a:lnTo>
                    <a:pt x="140" y="99"/>
                  </a:lnTo>
                  <a:lnTo>
                    <a:pt x="152" y="126"/>
                  </a:lnTo>
                  <a:lnTo>
                    <a:pt x="159" y="152"/>
                  </a:lnTo>
                  <a:lnTo>
                    <a:pt x="161" y="181"/>
                  </a:lnTo>
                  <a:lnTo>
                    <a:pt x="157" y="211"/>
                  </a:lnTo>
                  <a:lnTo>
                    <a:pt x="146" y="241"/>
                  </a:lnTo>
                  <a:lnTo>
                    <a:pt x="125" y="271"/>
                  </a:lnTo>
                  <a:lnTo>
                    <a:pt x="95" y="300"/>
                  </a:lnTo>
                  <a:lnTo>
                    <a:pt x="54" y="329"/>
                  </a:lnTo>
                  <a:lnTo>
                    <a:pt x="0" y="356"/>
                  </a:lnTo>
                  <a:lnTo>
                    <a:pt x="3" y="355"/>
                  </a:lnTo>
                  <a:lnTo>
                    <a:pt x="10" y="351"/>
                  </a:lnTo>
                  <a:lnTo>
                    <a:pt x="23" y="344"/>
                  </a:lnTo>
                  <a:lnTo>
                    <a:pt x="38" y="335"/>
                  </a:lnTo>
                  <a:lnTo>
                    <a:pt x="55" y="323"/>
                  </a:lnTo>
                  <a:lnTo>
                    <a:pt x="73" y="309"/>
                  </a:lnTo>
                  <a:lnTo>
                    <a:pt x="90" y="292"/>
                  </a:lnTo>
                  <a:lnTo>
                    <a:pt x="106" y="271"/>
                  </a:lnTo>
                  <a:lnTo>
                    <a:pt x="120" y="248"/>
                  </a:lnTo>
                  <a:lnTo>
                    <a:pt x="131" y="222"/>
                  </a:lnTo>
                  <a:lnTo>
                    <a:pt x="137" y="193"/>
                  </a:lnTo>
                  <a:lnTo>
                    <a:pt x="137" y="161"/>
                  </a:lnTo>
                  <a:lnTo>
                    <a:pt x="131" y="126"/>
                  </a:lnTo>
                  <a:lnTo>
                    <a:pt x="116" y="87"/>
                  </a:lnTo>
                  <a:lnTo>
                    <a:pt x="92" y="45"/>
                  </a:lnTo>
                  <a:lnTo>
                    <a:pt x="6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00" name="Freeform 158">
              <a:extLst>
                <a:ext uri="{FF2B5EF4-FFF2-40B4-BE49-F238E27FC236}">
                  <a16:creationId xmlns:a16="http://schemas.microsoft.com/office/drawing/2014/main" id="{E2298945-2E30-45CF-8170-BC9F084F408E}"/>
                </a:ext>
              </a:extLst>
            </p:cNvPr>
            <p:cNvSpPr>
              <a:spLocks/>
            </p:cNvSpPr>
            <p:nvPr/>
          </p:nvSpPr>
          <p:spPr bwMode="auto">
            <a:xfrm>
              <a:off x="5424" y="412"/>
              <a:ext cx="33" cy="72"/>
            </a:xfrm>
            <a:custGeom>
              <a:avLst/>
              <a:gdLst>
                <a:gd name="T0" fmla="*/ 0 w 162"/>
                <a:gd name="T1" fmla="*/ 0 h 356"/>
                <a:gd name="T2" fmla="*/ 0 w 162"/>
                <a:gd name="T3" fmla="*/ 0 h 356"/>
                <a:gd name="T4" fmla="*/ 0 w 162"/>
                <a:gd name="T5" fmla="*/ 0 h 356"/>
                <a:gd name="T6" fmla="*/ 0 w 162"/>
                <a:gd name="T7" fmla="*/ 0 h 356"/>
                <a:gd name="T8" fmla="*/ 0 w 162"/>
                <a:gd name="T9" fmla="*/ 0 h 356"/>
                <a:gd name="T10" fmla="*/ 0 w 162"/>
                <a:gd name="T11" fmla="*/ 0 h 356"/>
                <a:gd name="T12" fmla="*/ 0 w 162"/>
                <a:gd name="T13" fmla="*/ 0 h 356"/>
                <a:gd name="T14" fmla="*/ 0 w 162"/>
                <a:gd name="T15" fmla="*/ 0 h 356"/>
                <a:gd name="T16" fmla="*/ 0 w 162"/>
                <a:gd name="T17" fmla="*/ 0 h 356"/>
                <a:gd name="T18" fmla="*/ 0 w 162"/>
                <a:gd name="T19" fmla="*/ 0 h 356"/>
                <a:gd name="T20" fmla="*/ 0 w 162"/>
                <a:gd name="T21" fmla="*/ 0 h 356"/>
                <a:gd name="T22" fmla="*/ 0 w 162"/>
                <a:gd name="T23" fmla="*/ 0 h 356"/>
                <a:gd name="T24" fmla="*/ 0 w 162"/>
                <a:gd name="T25" fmla="*/ 0 h 356"/>
                <a:gd name="T26" fmla="*/ 0 w 162"/>
                <a:gd name="T27" fmla="*/ 0 h 356"/>
                <a:gd name="T28" fmla="*/ 0 w 162"/>
                <a:gd name="T29" fmla="*/ 0 h 356"/>
                <a:gd name="T30" fmla="*/ 0 w 162"/>
                <a:gd name="T31" fmla="*/ 0 h 356"/>
                <a:gd name="T32" fmla="*/ 0 w 162"/>
                <a:gd name="T33" fmla="*/ 0 h 356"/>
                <a:gd name="T34" fmla="*/ 0 w 162"/>
                <a:gd name="T35" fmla="*/ 0 h 356"/>
                <a:gd name="T36" fmla="*/ 0 w 162"/>
                <a:gd name="T37" fmla="*/ 0 h 356"/>
                <a:gd name="T38" fmla="*/ 0 w 162"/>
                <a:gd name="T39" fmla="*/ 0 h 356"/>
                <a:gd name="T40" fmla="*/ 0 w 162"/>
                <a:gd name="T41" fmla="*/ 0 h 356"/>
                <a:gd name="T42" fmla="*/ 0 w 162"/>
                <a:gd name="T43" fmla="*/ 0 h 356"/>
                <a:gd name="T44" fmla="*/ 0 w 162"/>
                <a:gd name="T45" fmla="*/ 0 h 356"/>
                <a:gd name="T46" fmla="*/ 0 w 162"/>
                <a:gd name="T47" fmla="*/ 0 h 356"/>
                <a:gd name="T48" fmla="*/ 0 w 162"/>
                <a:gd name="T49" fmla="*/ 0 h 356"/>
                <a:gd name="T50" fmla="*/ 0 w 162"/>
                <a:gd name="T51" fmla="*/ 0 h 356"/>
                <a:gd name="T52" fmla="*/ 0 w 162"/>
                <a:gd name="T53" fmla="*/ 0 h 356"/>
                <a:gd name="T54" fmla="*/ 0 w 162"/>
                <a:gd name="T55" fmla="*/ 0 h 356"/>
                <a:gd name="T56" fmla="*/ 0 w 162"/>
                <a:gd name="T57" fmla="*/ 0 h 356"/>
                <a:gd name="T58" fmla="*/ 0 w 162"/>
                <a:gd name="T59" fmla="*/ 0 h 356"/>
                <a:gd name="T60" fmla="*/ 0 w 162"/>
                <a:gd name="T61" fmla="*/ 0 h 356"/>
                <a:gd name="T62" fmla="*/ 0 w 162"/>
                <a:gd name="T63" fmla="*/ 0 h 356"/>
                <a:gd name="T64" fmla="*/ 0 w 162"/>
                <a:gd name="T65" fmla="*/ 0 h 3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2"/>
                <a:gd name="T100" fmla="*/ 0 h 356"/>
                <a:gd name="T101" fmla="*/ 162 w 162"/>
                <a:gd name="T102" fmla="*/ 356 h 35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2" h="356">
                  <a:moveTo>
                    <a:pt x="61" y="0"/>
                  </a:moveTo>
                  <a:lnTo>
                    <a:pt x="63" y="2"/>
                  </a:lnTo>
                  <a:lnTo>
                    <a:pt x="71" y="9"/>
                  </a:lnTo>
                  <a:lnTo>
                    <a:pt x="83" y="21"/>
                  </a:lnTo>
                  <a:lnTo>
                    <a:pt x="97" y="36"/>
                  </a:lnTo>
                  <a:lnTo>
                    <a:pt x="112" y="54"/>
                  </a:lnTo>
                  <a:lnTo>
                    <a:pt x="127" y="75"/>
                  </a:lnTo>
                  <a:lnTo>
                    <a:pt x="141" y="99"/>
                  </a:lnTo>
                  <a:lnTo>
                    <a:pt x="151" y="125"/>
                  </a:lnTo>
                  <a:lnTo>
                    <a:pt x="159" y="152"/>
                  </a:lnTo>
                  <a:lnTo>
                    <a:pt x="162" y="181"/>
                  </a:lnTo>
                  <a:lnTo>
                    <a:pt x="157" y="210"/>
                  </a:lnTo>
                  <a:lnTo>
                    <a:pt x="145" y="241"/>
                  </a:lnTo>
                  <a:lnTo>
                    <a:pt x="126" y="271"/>
                  </a:lnTo>
                  <a:lnTo>
                    <a:pt x="95" y="300"/>
                  </a:lnTo>
                  <a:lnTo>
                    <a:pt x="54" y="329"/>
                  </a:lnTo>
                  <a:lnTo>
                    <a:pt x="0" y="356"/>
                  </a:lnTo>
                  <a:lnTo>
                    <a:pt x="4" y="355"/>
                  </a:lnTo>
                  <a:lnTo>
                    <a:pt x="11" y="351"/>
                  </a:lnTo>
                  <a:lnTo>
                    <a:pt x="23" y="344"/>
                  </a:lnTo>
                  <a:lnTo>
                    <a:pt x="39" y="335"/>
                  </a:lnTo>
                  <a:lnTo>
                    <a:pt x="55" y="323"/>
                  </a:lnTo>
                  <a:lnTo>
                    <a:pt x="73" y="309"/>
                  </a:lnTo>
                  <a:lnTo>
                    <a:pt x="91" y="292"/>
                  </a:lnTo>
                  <a:lnTo>
                    <a:pt x="107" y="271"/>
                  </a:lnTo>
                  <a:lnTo>
                    <a:pt x="121" y="248"/>
                  </a:lnTo>
                  <a:lnTo>
                    <a:pt x="130" y="222"/>
                  </a:lnTo>
                  <a:lnTo>
                    <a:pt x="136" y="193"/>
                  </a:lnTo>
                  <a:lnTo>
                    <a:pt x="137" y="160"/>
                  </a:lnTo>
                  <a:lnTo>
                    <a:pt x="130" y="125"/>
                  </a:lnTo>
                  <a:lnTo>
                    <a:pt x="116" y="87"/>
                  </a:lnTo>
                  <a:lnTo>
                    <a:pt x="93" y="45"/>
                  </a:lnTo>
                  <a:lnTo>
                    <a:pt x="6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01" name="Freeform 159">
              <a:extLst>
                <a:ext uri="{FF2B5EF4-FFF2-40B4-BE49-F238E27FC236}">
                  <a16:creationId xmlns:a16="http://schemas.microsoft.com/office/drawing/2014/main" id="{B5BF6CAE-833C-475F-9338-7688692E2FC6}"/>
                </a:ext>
              </a:extLst>
            </p:cNvPr>
            <p:cNvSpPr>
              <a:spLocks/>
            </p:cNvSpPr>
            <p:nvPr/>
          </p:nvSpPr>
          <p:spPr bwMode="auto">
            <a:xfrm>
              <a:off x="5424" y="498"/>
              <a:ext cx="33" cy="70"/>
            </a:xfrm>
            <a:custGeom>
              <a:avLst/>
              <a:gdLst>
                <a:gd name="T0" fmla="*/ 0 w 162"/>
                <a:gd name="T1" fmla="*/ 0 h 350"/>
                <a:gd name="T2" fmla="*/ 0 w 162"/>
                <a:gd name="T3" fmla="*/ 0 h 350"/>
                <a:gd name="T4" fmla="*/ 0 w 162"/>
                <a:gd name="T5" fmla="*/ 0 h 350"/>
                <a:gd name="T6" fmla="*/ 0 w 162"/>
                <a:gd name="T7" fmla="*/ 0 h 350"/>
                <a:gd name="T8" fmla="*/ 0 w 162"/>
                <a:gd name="T9" fmla="*/ 0 h 350"/>
                <a:gd name="T10" fmla="*/ 0 w 162"/>
                <a:gd name="T11" fmla="*/ 0 h 350"/>
                <a:gd name="T12" fmla="*/ 0 w 162"/>
                <a:gd name="T13" fmla="*/ 0 h 350"/>
                <a:gd name="T14" fmla="*/ 0 w 162"/>
                <a:gd name="T15" fmla="*/ 0 h 350"/>
                <a:gd name="T16" fmla="*/ 0 w 162"/>
                <a:gd name="T17" fmla="*/ 0 h 350"/>
                <a:gd name="T18" fmla="*/ 0 w 162"/>
                <a:gd name="T19" fmla="*/ 0 h 350"/>
                <a:gd name="T20" fmla="*/ 0 w 162"/>
                <a:gd name="T21" fmla="*/ 0 h 350"/>
                <a:gd name="T22" fmla="*/ 0 w 162"/>
                <a:gd name="T23" fmla="*/ 0 h 350"/>
                <a:gd name="T24" fmla="*/ 0 w 162"/>
                <a:gd name="T25" fmla="*/ 0 h 350"/>
                <a:gd name="T26" fmla="*/ 0 w 162"/>
                <a:gd name="T27" fmla="*/ 0 h 350"/>
                <a:gd name="T28" fmla="*/ 0 w 162"/>
                <a:gd name="T29" fmla="*/ 0 h 350"/>
                <a:gd name="T30" fmla="*/ 0 w 162"/>
                <a:gd name="T31" fmla="*/ 0 h 350"/>
                <a:gd name="T32" fmla="*/ 0 w 162"/>
                <a:gd name="T33" fmla="*/ 0 h 350"/>
                <a:gd name="T34" fmla="*/ 0 w 162"/>
                <a:gd name="T35" fmla="*/ 0 h 350"/>
                <a:gd name="T36" fmla="*/ 0 w 162"/>
                <a:gd name="T37" fmla="*/ 0 h 350"/>
                <a:gd name="T38" fmla="*/ 0 w 162"/>
                <a:gd name="T39" fmla="*/ 0 h 350"/>
                <a:gd name="T40" fmla="*/ 0 w 162"/>
                <a:gd name="T41" fmla="*/ 0 h 350"/>
                <a:gd name="T42" fmla="*/ 0 w 162"/>
                <a:gd name="T43" fmla="*/ 0 h 350"/>
                <a:gd name="T44" fmla="*/ 0 w 162"/>
                <a:gd name="T45" fmla="*/ 0 h 350"/>
                <a:gd name="T46" fmla="*/ 0 w 162"/>
                <a:gd name="T47" fmla="*/ 0 h 350"/>
                <a:gd name="T48" fmla="*/ 0 w 162"/>
                <a:gd name="T49" fmla="*/ 0 h 350"/>
                <a:gd name="T50" fmla="*/ 0 w 162"/>
                <a:gd name="T51" fmla="*/ 0 h 350"/>
                <a:gd name="T52" fmla="*/ 0 w 162"/>
                <a:gd name="T53" fmla="*/ 0 h 350"/>
                <a:gd name="T54" fmla="*/ 0 w 162"/>
                <a:gd name="T55" fmla="*/ 0 h 350"/>
                <a:gd name="T56" fmla="*/ 0 w 162"/>
                <a:gd name="T57" fmla="*/ 0 h 350"/>
                <a:gd name="T58" fmla="*/ 0 w 162"/>
                <a:gd name="T59" fmla="*/ 0 h 350"/>
                <a:gd name="T60" fmla="*/ 0 w 162"/>
                <a:gd name="T61" fmla="*/ 0 h 350"/>
                <a:gd name="T62" fmla="*/ 0 w 162"/>
                <a:gd name="T63" fmla="*/ 0 h 350"/>
                <a:gd name="T64" fmla="*/ 0 w 162"/>
                <a:gd name="T65" fmla="*/ 0 h 3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2"/>
                <a:gd name="T100" fmla="*/ 0 h 350"/>
                <a:gd name="T101" fmla="*/ 162 w 162"/>
                <a:gd name="T102" fmla="*/ 350 h 3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2" h="350">
                  <a:moveTo>
                    <a:pt x="61" y="0"/>
                  </a:moveTo>
                  <a:lnTo>
                    <a:pt x="63" y="2"/>
                  </a:lnTo>
                  <a:lnTo>
                    <a:pt x="71" y="9"/>
                  </a:lnTo>
                  <a:lnTo>
                    <a:pt x="83" y="21"/>
                  </a:lnTo>
                  <a:lnTo>
                    <a:pt x="97" y="35"/>
                  </a:lnTo>
                  <a:lnTo>
                    <a:pt x="112" y="53"/>
                  </a:lnTo>
                  <a:lnTo>
                    <a:pt x="127" y="74"/>
                  </a:lnTo>
                  <a:lnTo>
                    <a:pt x="141" y="97"/>
                  </a:lnTo>
                  <a:lnTo>
                    <a:pt x="151" y="123"/>
                  </a:lnTo>
                  <a:lnTo>
                    <a:pt x="159" y="150"/>
                  </a:lnTo>
                  <a:lnTo>
                    <a:pt x="162" y="178"/>
                  </a:lnTo>
                  <a:lnTo>
                    <a:pt x="157" y="207"/>
                  </a:lnTo>
                  <a:lnTo>
                    <a:pt x="145" y="237"/>
                  </a:lnTo>
                  <a:lnTo>
                    <a:pt x="126" y="266"/>
                  </a:lnTo>
                  <a:lnTo>
                    <a:pt x="95" y="295"/>
                  </a:lnTo>
                  <a:lnTo>
                    <a:pt x="54" y="323"/>
                  </a:lnTo>
                  <a:lnTo>
                    <a:pt x="0" y="350"/>
                  </a:lnTo>
                  <a:lnTo>
                    <a:pt x="4" y="349"/>
                  </a:lnTo>
                  <a:lnTo>
                    <a:pt x="11" y="345"/>
                  </a:lnTo>
                  <a:lnTo>
                    <a:pt x="23" y="338"/>
                  </a:lnTo>
                  <a:lnTo>
                    <a:pt x="39" y="329"/>
                  </a:lnTo>
                  <a:lnTo>
                    <a:pt x="55" y="317"/>
                  </a:lnTo>
                  <a:lnTo>
                    <a:pt x="73" y="303"/>
                  </a:lnTo>
                  <a:lnTo>
                    <a:pt x="91" y="286"/>
                  </a:lnTo>
                  <a:lnTo>
                    <a:pt x="107" y="266"/>
                  </a:lnTo>
                  <a:lnTo>
                    <a:pt x="121" y="244"/>
                  </a:lnTo>
                  <a:lnTo>
                    <a:pt x="130" y="218"/>
                  </a:lnTo>
                  <a:lnTo>
                    <a:pt x="136" y="189"/>
                  </a:lnTo>
                  <a:lnTo>
                    <a:pt x="137" y="158"/>
                  </a:lnTo>
                  <a:lnTo>
                    <a:pt x="130" y="123"/>
                  </a:lnTo>
                  <a:lnTo>
                    <a:pt x="116" y="85"/>
                  </a:lnTo>
                  <a:lnTo>
                    <a:pt x="93" y="44"/>
                  </a:lnTo>
                  <a:lnTo>
                    <a:pt x="6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02" name="Freeform 160">
              <a:extLst>
                <a:ext uri="{FF2B5EF4-FFF2-40B4-BE49-F238E27FC236}">
                  <a16:creationId xmlns:a16="http://schemas.microsoft.com/office/drawing/2014/main" id="{082634C5-63B4-44E1-A9A1-3EB1070741BE}"/>
                </a:ext>
              </a:extLst>
            </p:cNvPr>
            <p:cNvSpPr>
              <a:spLocks/>
            </p:cNvSpPr>
            <p:nvPr/>
          </p:nvSpPr>
          <p:spPr bwMode="auto">
            <a:xfrm>
              <a:off x="5378" y="442"/>
              <a:ext cx="37" cy="41"/>
            </a:xfrm>
            <a:custGeom>
              <a:avLst/>
              <a:gdLst>
                <a:gd name="T0" fmla="*/ 0 w 186"/>
                <a:gd name="T1" fmla="*/ 0 h 203"/>
                <a:gd name="T2" fmla="*/ 0 w 186"/>
                <a:gd name="T3" fmla="*/ 0 h 203"/>
                <a:gd name="T4" fmla="*/ 0 w 186"/>
                <a:gd name="T5" fmla="*/ 0 h 203"/>
                <a:gd name="T6" fmla="*/ 0 w 186"/>
                <a:gd name="T7" fmla="*/ 0 h 203"/>
                <a:gd name="T8" fmla="*/ 0 w 186"/>
                <a:gd name="T9" fmla="*/ 0 h 203"/>
                <a:gd name="T10" fmla="*/ 0 w 186"/>
                <a:gd name="T11" fmla="*/ 0 h 203"/>
                <a:gd name="T12" fmla="*/ 0 w 186"/>
                <a:gd name="T13" fmla="*/ 0 h 203"/>
                <a:gd name="T14" fmla="*/ 0 w 186"/>
                <a:gd name="T15" fmla="*/ 0 h 203"/>
                <a:gd name="T16" fmla="*/ 0 w 186"/>
                <a:gd name="T17" fmla="*/ 0 h 203"/>
                <a:gd name="T18" fmla="*/ 0 w 186"/>
                <a:gd name="T19" fmla="*/ 0 h 203"/>
                <a:gd name="T20" fmla="*/ 0 w 186"/>
                <a:gd name="T21" fmla="*/ 0 h 203"/>
                <a:gd name="T22" fmla="*/ 0 w 186"/>
                <a:gd name="T23" fmla="*/ 0 h 203"/>
                <a:gd name="T24" fmla="*/ 0 w 186"/>
                <a:gd name="T25" fmla="*/ 0 h 203"/>
                <a:gd name="T26" fmla="*/ 0 w 186"/>
                <a:gd name="T27" fmla="*/ 0 h 203"/>
                <a:gd name="T28" fmla="*/ 0 w 186"/>
                <a:gd name="T29" fmla="*/ 0 h 203"/>
                <a:gd name="T30" fmla="*/ 0 w 186"/>
                <a:gd name="T31" fmla="*/ 0 h 203"/>
                <a:gd name="T32" fmla="*/ 0 w 186"/>
                <a:gd name="T33" fmla="*/ 0 h 203"/>
                <a:gd name="T34" fmla="*/ 0 w 186"/>
                <a:gd name="T35" fmla="*/ 0 h 203"/>
                <a:gd name="T36" fmla="*/ 0 w 186"/>
                <a:gd name="T37" fmla="*/ 0 h 203"/>
                <a:gd name="T38" fmla="*/ 0 w 186"/>
                <a:gd name="T39" fmla="*/ 0 h 203"/>
                <a:gd name="T40" fmla="*/ 0 w 186"/>
                <a:gd name="T41" fmla="*/ 0 h 203"/>
                <a:gd name="T42" fmla="*/ 0 w 186"/>
                <a:gd name="T43" fmla="*/ 0 h 203"/>
                <a:gd name="T44" fmla="*/ 0 w 186"/>
                <a:gd name="T45" fmla="*/ 0 h 203"/>
                <a:gd name="T46" fmla="*/ 0 w 186"/>
                <a:gd name="T47" fmla="*/ 0 h 203"/>
                <a:gd name="T48" fmla="*/ 0 w 186"/>
                <a:gd name="T49" fmla="*/ 0 h 203"/>
                <a:gd name="T50" fmla="*/ 0 w 186"/>
                <a:gd name="T51" fmla="*/ 0 h 203"/>
                <a:gd name="T52" fmla="*/ 0 w 186"/>
                <a:gd name="T53" fmla="*/ 0 h 203"/>
                <a:gd name="T54" fmla="*/ 0 w 186"/>
                <a:gd name="T55" fmla="*/ 0 h 203"/>
                <a:gd name="T56" fmla="*/ 0 w 186"/>
                <a:gd name="T57" fmla="*/ 0 h 203"/>
                <a:gd name="T58" fmla="*/ 0 w 186"/>
                <a:gd name="T59" fmla="*/ 0 h 203"/>
                <a:gd name="T60" fmla="*/ 0 w 186"/>
                <a:gd name="T61" fmla="*/ 0 h 203"/>
                <a:gd name="T62" fmla="*/ 0 w 186"/>
                <a:gd name="T63" fmla="*/ 0 h 203"/>
                <a:gd name="T64" fmla="*/ 0 w 186"/>
                <a:gd name="T65" fmla="*/ 0 h 20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6"/>
                <a:gd name="T100" fmla="*/ 0 h 203"/>
                <a:gd name="T101" fmla="*/ 186 w 186"/>
                <a:gd name="T102" fmla="*/ 203 h 20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6" h="203">
                  <a:moveTo>
                    <a:pt x="3" y="0"/>
                  </a:moveTo>
                  <a:lnTo>
                    <a:pt x="3" y="2"/>
                  </a:lnTo>
                  <a:lnTo>
                    <a:pt x="2" y="7"/>
                  </a:lnTo>
                  <a:lnTo>
                    <a:pt x="1" y="15"/>
                  </a:lnTo>
                  <a:lnTo>
                    <a:pt x="1" y="26"/>
                  </a:lnTo>
                  <a:lnTo>
                    <a:pt x="2" y="39"/>
                  </a:lnTo>
                  <a:lnTo>
                    <a:pt x="3" y="54"/>
                  </a:lnTo>
                  <a:lnTo>
                    <a:pt x="7" y="71"/>
                  </a:lnTo>
                  <a:lnTo>
                    <a:pt x="13" y="87"/>
                  </a:lnTo>
                  <a:lnTo>
                    <a:pt x="21" y="106"/>
                  </a:lnTo>
                  <a:lnTo>
                    <a:pt x="32" y="123"/>
                  </a:lnTo>
                  <a:lnTo>
                    <a:pt x="47" y="139"/>
                  </a:lnTo>
                  <a:lnTo>
                    <a:pt x="66" y="156"/>
                  </a:lnTo>
                  <a:lnTo>
                    <a:pt x="88" y="171"/>
                  </a:lnTo>
                  <a:lnTo>
                    <a:pt x="116" y="183"/>
                  </a:lnTo>
                  <a:lnTo>
                    <a:pt x="147" y="195"/>
                  </a:lnTo>
                  <a:lnTo>
                    <a:pt x="186" y="203"/>
                  </a:lnTo>
                  <a:lnTo>
                    <a:pt x="183" y="203"/>
                  </a:lnTo>
                  <a:lnTo>
                    <a:pt x="176" y="202"/>
                  </a:lnTo>
                  <a:lnTo>
                    <a:pt x="166" y="201"/>
                  </a:lnTo>
                  <a:lnTo>
                    <a:pt x="153" y="199"/>
                  </a:lnTo>
                  <a:lnTo>
                    <a:pt x="137" y="195"/>
                  </a:lnTo>
                  <a:lnTo>
                    <a:pt x="119" y="190"/>
                  </a:lnTo>
                  <a:lnTo>
                    <a:pt x="101" y="183"/>
                  </a:lnTo>
                  <a:lnTo>
                    <a:pt x="82" y="174"/>
                  </a:lnTo>
                  <a:lnTo>
                    <a:pt x="65" y="164"/>
                  </a:lnTo>
                  <a:lnTo>
                    <a:pt x="47" y="150"/>
                  </a:lnTo>
                  <a:lnTo>
                    <a:pt x="31" y="133"/>
                  </a:lnTo>
                  <a:lnTo>
                    <a:pt x="18" y="114"/>
                  </a:lnTo>
                  <a:lnTo>
                    <a:pt x="8" y="90"/>
                  </a:lnTo>
                  <a:lnTo>
                    <a:pt x="2" y="64"/>
                  </a:lnTo>
                  <a:lnTo>
                    <a:pt x="0" y="33"/>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03" name="Freeform 161">
              <a:extLst>
                <a:ext uri="{FF2B5EF4-FFF2-40B4-BE49-F238E27FC236}">
                  <a16:creationId xmlns:a16="http://schemas.microsoft.com/office/drawing/2014/main" id="{E967BA78-B773-4A59-9FC3-CE31B80370C7}"/>
                </a:ext>
              </a:extLst>
            </p:cNvPr>
            <p:cNvSpPr>
              <a:spLocks/>
            </p:cNvSpPr>
            <p:nvPr/>
          </p:nvSpPr>
          <p:spPr bwMode="auto">
            <a:xfrm>
              <a:off x="5380" y="530"/>
              <a:ext cx="37" cy="40"/>
            </a:xfrm>
            <a:custGeom>
              <a:avLst/>
              <a:gdLst>
                <a:gd name="T0" fmla="*/ 0 w 185"/>
                <a:gd name="T1" fmla="*/ 0 h 200"/>
                <a:gd name="T2" fmla="*/ 0 w 185"/>
                <a:gd name="T3" fmla="*/ 0 h 200"/>
                <a:gd name="T4" fmla="*/ 0 w 185"/>
                <a:gd name="T5" fmla="*/ 0 h 200"/>
                <a:gd name="T6" fmla="*/ 0 w 185"/>
                <a:gd name="T7" fmla="*/ 0 h 200"/>
                <a:gd name="T8" fmla="*/ 0 w 185"/>
                <a:gd name="T9" fmla="*/ 0 h 200"/>
                <a:gd name="T10" fmla="*/ 0 w 185"/>
                <a:gd name="T11" fmla="*/ 0 h 200"/>
                <a:gd name="T12" fmla="*/ 0 w 185"/>
                <a:gd name="T13" fmla="*/ 0 h 200"/>
                <a:gd name="T14" fmla="*/ 0 w 185"/>
                <a:gd name="T15" fmla="*/ 0 h 200"/>
                <a:gd name="T16" fmla="*/ 0 w 185"/>
                <a:gd name="T17" fmla="*/ 0 h 200"/>
                <a:gd name="T18" fmla="*/ 0 w 185"/>
                <a:gd name="T19" fmla="*/ 0 h 200"/>
                <a:gd name="T20" fmla="*/ 0 w 185"/>
                <a:gd name="T21" fmla="*/ 0 h 200"/>
                <a:gd name="T22" fmla="*/ 0 w 185"/>
                <a:gd name="T23" fmla="*/ 0 h 200"/>
                <a:gd name="T24" fmla="*/ 0 w 185"/>
                <a:gd name="T25" fmla="*/ 0 h 200"/>
                <a:gd name="T26" fmla="*/ 0 w 185"/>
                <a:gd name="T27" fmla="*/ 0 h 200"/>
                <a:gd name="T28" fmla="*/ 0 w 185"/>
                <a:gd name="T29" fmla="*/ 0 h 200"/>
                <a:gd name="T30" fmla="*/ 0 w 185"/>
                <a:gd name="T31" fmla="*/ 0 h 200"/>
                <a:gd name="T32" fmla="*/ 0 w 185"/>
                <a:gd name="T33" fmla="*/ 0 h 200"/>
                <a:gd name="T34" fmla="*/ 0 w 185"/>
                <a:gd name="T35" fmla="*/ 0 h 200"/>
                <a:gd name="T36" fmla="*/ 0 w 185"/>
                <a:gd name="T37" fmla="*/ 0 h 200"/>
                <a:gd name="T38" fmla="*/ 0 w 185"/>
                <a:gd name="T39" fmla="*/ 0 h 200"/>
                <a:gd name="T40" fmla="*/ 0 w 185"/>
                <a:gd name="T41" fmla="*/ 0 h 200"/>
                <a:gd name="T42" fmla="*/ 0 w 185"/>
                <a:gd name="T43" fmla="*/ 0 h 200"/>
                <a:gd name="T44" fmla="*/ 0 w 185"/>
                <a:gd name="T45" fmla="*/ 0 h 200"/>
                <a:gd name="T46" fmla="*/ 0 w 185"/>
                <a:gd name="T47" fmla="*/ 0 h 200"/>
                <a:gd name="T48" fmla="*/ 0 w 185"/>
                <a:gd name="T49" fmla="*/ 0 h 200"/>
                <a:gd name="T50" fmla="*/ 0 w 185"/>
                <a:gd name="T51" fmla="*/ 0 h 200"/>
                <a:gd name="T52" fmla="*/ 0 w 185"/>
                <a:gd name="T53" fmla="*/ 0 h 200"/>
                <a:gd name="T54" fmla="*/ 0 w 185"/>
                <a:gd name="T55" fmla="*/ 0 h 200"/>
                <a:gd name="T56" fmla="*/ 0 w 185"/>
                <a:gd name="T57" fmla="*/ 0 h 200"/>
                <a:gd name="T58" fmla="*/ 0 w 185"/>
                <a:gd name="T59" fmla="*/ 0 h 200"/>
                <a:gd name="T60" fmla="*/ 0 w 185"/>
                <a:gd name="T61" fmla="*/ 0 h 200"/>
                <a:gd name="T62" fmla="*/ 0 w 185"/>
                <a:gd name="T63" fmla="*/ 0 h 200"/>
                <a:gd name="T64" fmla="*/ 0 w 185"/>
                <a:gd name="T65" fmla="*/ 0 h 20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5"/>
                <a:gd name="T100" fmla="*/ 0 h 200"/>
                <a:gd name="T101" fmla="*/ 185 w 185"/>
                <a:gd name="T102" fmla="*/ 200 h 20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5" h="200">
                  <a:moveTo>
                    <a:pt x="2" y="0"/>
                  </a:moveTo>
                  <a:lnTo>
                    <a:pt x="2" y="2"/>
                  </a:lnTo>
                  <a:lnTo>
                    <a:pt x="1" y="7"/>
                  </a:lnTo>
                  <a:lnTo>
                    <a:pt x="0" y="15"/>
                  </a:lnTo>
                  <a:lnTo>
                    <a:pt x="0" y="26"/>
                  </a:lnTo>
                  <a:lnTo>
                    <a:pt x="1" y="38"/>
                  </a:lnTo>
                  <a:lnTo>
                    <a:pt x="2" y="54"/>
                  </a:lnTo>
                  <a:lnTo>
                    <a:pt x="7" y="70"/>
                  </a:lnTo>
                  <a:lnTo>
                    <a:pt x="12" y="86"/>
                  </a:lnTo>
                  <a:lnTo>
                    <a:pt x="21" y="104"/>
                  </a:lnTo>
                  <a:lnTo>
                    <a:pt x="31" y="121"/>
                  </a:lnTo>
                  <a:lnTo>
                    <a:pt x="46" y="137"/>
                  </a:lnTo>
                  <a:lnTo>
                    <a:pt x="65" y="154"/>
                  </a:lnTo>
                  <a:lnTo>
                    <a:pt x="88" y="168"/>
                  </a:lnTo>
                  <a:lnTo>
                    <a:pt x="115" y="180"/>
                  </a:lnTo>
                  <a:lnTo>
                    <a:pt x="147" y="192"/>
                  </a:lnTo>
                  <a:lnTo>
                    <a:pt x="185" y="200"/>
                  </a:lnTo>
                  <a:lnTo>
                    <a:pt x="183" y="200"/>
                  </a:lnTo>
                  <a:lnTo>
                    <a:pt x="176" y="199"/>
                  </a:lnTo>
                  <a:lnTo>
                    <a:pt x="166" y="198"/>
                  </a:lnTo>
                  <a:lnTo>
                    <a:pt x="153" y="196"/>
                  </a:lnTo>
                  <a:lnTo>
                    <a:pt x="137" y="192"/>
                  </a:lnTo>
                  <a:lnTo>
                    <a:pt x="119" y="187"/>
                  </a:lnTo>
                  <a:lnTo>
                    <a:pt x="102" y="180"/>
                  </a:lnTo>
                  <a:lnTo>
                    <a:pt x="83" y="171"/>
                  </a:lnTo>
                  <a:lnTo>
                    <a:pt x="65" y="161"/>
                  </a:lnTo>
                  <a:lnTo>
                    <a:pt x="47" y="147"/>
                  </a:lnTo>
                  <a:lnTo>
                    <a:pt x="32" y="132"/>
                  </a:lnTo>
                  <a:lnTo>
                    <a:pt x="18" y="112"/>
                  </a:lnTo>
                  <a:lnTo>
                    <a:pt x="8" y="90"/>
                  </a:lnTo>
                  <a:lnTo>
                    <a:pt x="2" y="63"/>
                  </a:lnTo>
                  <a:lnTo>
                    <a:pt x="0" y="34"/>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04" name="Freeform 162">
              <a:extLst>
                <a:ext uri="{FF2B5EF4-FFF2-40B4-BE49-F238E27FC236}">
                  <a16:creationId xmlns:a16="http://schemas.microsoft.com/office/drawing/2014/main" id="{4CC1AB6D-7726-44F4-A568-0D732ECB5997}"/>
                </a:ext>
              </a:extLst>
            </p:cNvPr>
            <p:cNvSpPr>
              <a:spLocks/>
            </p:cNvSpPr>
            <p:nvPr/>
          </p:nvSpPr>
          <p:spPr bwMode="auto">
            <a:xfrm>
              <a:off x="5376" y="354"/>
              <a:ext cx="37" cy="40"/>
            </a:xfrm>
            <a:custGeom>
              <a:avLst/>
              <a:gdLst>
                <a:gd name="T0" fmla="*/ 0 w 186"/>
                <a:gd name="T1" fmla="*/ 0 h 201"/>
                <a:gd name="T2" fmla="*/ 0 w 186"/>
                <a:gd name="T3" fmla="*/ 0 h 201"/>
                <a:gd name="T4" fmla="*/ 0 w 186"/>
                <a:gd name="T5" fmla="*/ 0 h 201"/>
                <a:gd name="T6" fmla="*/ 0 w 186"/>
                <a:gd name="T7" fmla="*/ 0 h 201"/>
                <a:gd name="T8" fmla="*/ 0 w 186"/>
                <a:gd name="T9" fmla="*/ 0 h 201"/>
                <a:gd name="T10" fmla="*/ 0 w 186"/>
                <a:gd name="T11" fmla="*/ 0 h 201"/>
                <a:gd name="T12" fmla="*/ 0 w 186"/>
                <a:gd name="T13" fmla="*/ 0 h 201"/>
                <a:gd name="T14" fmla="*/ 0 w 186"/>
                <a:gd name="T15" fmla="*/ 0 h 201"/>
                <a:gd name="T16" fmla="*/ 0 w 186"/>
                <a:gd name="T17" fmla="*/ 0 h 201"/>
                <a:gd name="T18" fmla="*/ 0 w 186"/>
                <a:gd name="T19" fmla="*/ 0 h 201"/>
                <a:gd name="T20" fmla="*/ 0 w 186"/>
                <a:gd name="T21" fmla="*/ 0 h 201"/>
                <a:gd name="T22" fmla="*/ 0 w 186"/>
                <a:gd name="T23" fmla="*/ 0 h 201"/>
                <a:gd name="T24" fmla="*/ 0 w 186"/>
                <a:gd name="T25" fmla="*/ 0 h 201"/>
                <a:gd name="T26" fmla="*/ 0 w 186"/>
                <a:gd name="T27" fmla="*/ 0 h 201"/>
                <a:gd name="T28" fmla="*/ 0 w 186"/>
                <a:gd name="T29" fmla="*/ 0 h 201"/>
                <a:gd name="T30" fmla="*/ 0 w 186"/>
                <a:gd name="T31" fmla="*/ 0 h 201"/>
                <a:gd name="T32" fmla="*/ 0 w 186"/>
                <a:gd name="T33" fmla="*/ 0 h 201"/>
                <a:gd name="T34" fmla="*/ 0 w 186"/>
                <a:gd name="T35" fmla="*/ 0 h 201"/>
                <a:gd name="T36" fmla="*/ 0 w 186"/>
                <a:gd name="T37" fmla="*/ 0 h 201"/>
                <a:gd name="T38" fmla="*/ 0 w 186"/>
                <a:gd name="T39" fmla="*/ 0 h 201"/>
                <a:gd name="T40" fmla="*/ 0 w 186"/>
                <a:gd name="T41" fmla="*/ 0 h 201"/>
                <a:gd name="T42" fmla="*/ 0 w 186"/>
                <a:gd name="T43" fmla="*/ 0 h 201"/>
                <a:gd name="T44" fmla="*/ 0 w 186"/>
                <a:gd name="T45" fmla="*/ 0 h 201"/>
                <a:gd name="T46" fmla="*/ 0 w 186"/>
                <a:gd name="T47" fmla="*/ 0 h 201"/>
                <a:gd name="T48" fmla="*/ 0 w 186"/>
                <a:gd name="T49" fmla="*/ 0 h 201"/>
                <a:gd name="T50" fmla="*/ 0 w 186"/>
                <a:gd name="T51" fmla="*/ 0 h 201"/>
                <a:gd name="T52" fmla="*/ 0 w 186"/>
                <a:gd name="T53" fmla="*/ 0 h 201"/>
                <a:gd name="T54" fmla="*/ 0 w 186"/>
                <a:gd name="T55" fmla="*/ 0 h 201"/>
                <a:gd name="T56" fmla="*/ 0 w 186"/>
                <a:gd name="T57" fmla="*/ 0 h 201"/>
                <a:gd name="T58" fmla="*/ 0 w 186"/>
                <a:gd name="T59" fmla="*/ 0 h 201"/>
                <a:gd name="T60" fmla="*/ 0 w 186"/>
                <a:gd name="T61" fmla="*/ 0 h 201"/>
                <a:gd name="T62" fmla="*/ 0 w 186"/>
                <a:gd name="T63" fmla="*/ 0 h 201"/>
                <a:gd name="T64" fmla="*/ 0 w 186"/>
                <a:gd name="T65" fmla="*/ 0 h 20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6"/>
                <a:gd name="T100" fmla="*/ 0 h 201"/>
                <a:gd name="T101" fmla="*/ 186 w 186"/>
                <a:gd name="T102" fmla="*/ 201 h 20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6" h="201">
                  <a:moveTo>
                    <a:pt x="3" y="0"/>
                  </a:moveTo>
                  <a:lnTo>
                    <a:pt x="3" y="2"/>
                  </a:lnTo>
                  <a:lnTo>
                    <a:pt x="2" y="7"/>
                  </a:lnTo>
                  <a:lnTo>
                    <a:pt x="1" y="15"/>
                  </a:lnTo>
                  <a:lnTo>
                    <a:pt x="1" y="26"/>
                  </a:lnTo>
                  <a:lnTo>
                    <a:pt x="2" y="39"/>
                  </a:lnTo>
                  <a:lnTo>
                    <a:pt x="3" y="53"/>
                  </a:lnTo>
                  <a:lnTo>
                    <a:pt x="8" y="69"/>
                  </a:lnTo>
                  <a:lnTo>
                    <a:pt x="13" y="86"/>
                  </a:lnTo>
                  <a:lnTo>
                    <a:pt x="22" y="103"/>
                  </a:lnTo>
                  <a:lnTo>
                    <a:pt x="32" y="121"/>
                  </a:lnTo>
                  <a:lnTo>
                    <a:pt x="47" y="138"/>
                  </a:lnTo>
                  <a:lnTo>
                    <a:pt x="66" y="153"/>
                  </a:lnTo>
                  <a:lnTo>
                    <a:pt x="89" y="168"/>
                  </a:lnTo>
                  <a:lnTo>
                    <a:pt x="116" y="181"/>
                  </a:lnTo>
                  <a:lnTo>
                    <a:pt x="148" y="193"/>
                  </a:lnTo>
                  <a:lnTo>
                    <a:pt x="186" y="201"/>
                  </a:lnTo>
                  <a:lnTo>
                    <a:pt x="184" y="201"/>
                  </a:lnTo>
                  <a:lnTo>
                    <a:pt x="177" y="200"/>
                  </a:lnTo>
                  <a:lnTo>
                    <a:pt x="167" y="199"/>
                  </a:lnTo>
                  <a:lnTo>
                    <a:pt x="154" y="196"/>
                  </a:lnTo>
                  <a:lnTo>
                    <a:pt x="138" y="193"/>
                  </a:lnTo>
                  <a:lnTo>
                    <a:pt x="120" y="188"/>
                  </a:lnTo>
                  <a:lnTo>
                    <a:pt x="102" y="181"/>
                  </a:lnTo>
                  <a:lnTo>
                    <a:pt x="83" y="172"/>
                  </a:lnTo>
                  <a:lnTo>
                    <a:pt x="65" y="161"/>
                  </a:lnTo>
                  <a:lnTo>
                    <a:pt x="48" y="147"/>
                  </a:lnTo>
                  <a:lnTo>
                    <a:pt x="32" y="131"/>
                  </a:lnTo>
                  <a:lnTo>
                    <a:pt x="19" y="112"/>
                  </a:lnTo>
                  <a:lnTo>
                    <a:pt x="9" y="89"/>
                  </a:lnTo>
                  <a:lnTo>
                    <a:pt x="2" y="64"/>
                  </a:lnTo>
                  <a:lnTo>
                    <a:pt x="0" y="33"/>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05" name="Freeform 163">
              <a:extLst>
                <a:ext uri="{FF2B5EF4-FFF2-40B4-BE49-F238E27FC236}">
                  <a16:creationId xmlns:a16="http://schemas.microsoft.com/office/drawing/2014/main" id="{78D8894B-66D4-4AFE-9458-178692EF6886}"/>
                </a:ext>
              </a:extLst>
            </p:cNvPr>
            <p:cNvSpPr>
              <a:spLocks/>
            </p:cNvSpPr>
            <p:nvPr/>
          </p:nvSpPr>
          <p:spPr bwMode="auto">
            <a:xfrm>
              <a:off x="5302" y="299"/>
              <a:ext cx="7" cy="239"/>
            </a:xfrm>
            <a:custGeom>
              <a:avLst/>
              <a:gdLst>
                <a:gd name="T0" fmla="*/ 0 w 36"/>
                <a:gd name="T1" fmla="*/ 0 h 1193"/>
                <a:gd name="T2" fmla="*/ 0 w 36"/>
                <a:gd name="T3" fmla="*/ 0 h 1193"/>
                <a:gd name="T4" fmla="*/ 0 w 36"/>
                <a:gd name="T5" fmla="*/ 0 h 1193"/>
                <a:gd name="T6" fmla="*/ 0 w 36"/>
                <a:gd name="T7" fmla="*/ 0 h 1193"/>
                <a:gd name="T8" fmla="*/ 0 w 36"/>
                <a:gd name="T9" fmla="*/ 0 h 1193"/>
                <a:gd name="T10" fmla="*/ 0 w 36"/>
                <a:gd name="T11" fmla="*/ 0 h 1193"/>
                <a:gd name="T12" fmla="*/ 0 w 36"/>
                <a:gd name="T13" fmla="*/ 0 h 1193"/>
                <a:gd name="T14" fmla="*/ 0 w 36"/>
                <a:gd name="T15" fmla="*/ 0 h 1193"/>
                <a:gd name="T16" fmla="*/ 0 w 36"/>
                <a:gd name="T17" fmla="*/ 0 h 1193"/>
                <a:gd name="T18" fmla="*/ 0 w 36"/>
                <a:gd name="T19" fmla="*/ 0 h 1193"/>
                <a:gd name="T20" fmla="*/ 0 w 36"/>
                <a:gd name="T21" fmla="*/ 0 h 1193"/>
                <a:gd name="T22" fmla="*/ 0 w 36"/>
                <a:gd name="T23" fmla="*/ 0 h 1193"/>
                <a:gd name="T24" fmla="*/ 0 w 36"/>
                <a:gd name="T25" fmla="*/ 0 h 119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6"/>
                <a:gd name="T40" fmla="*/ 0 h 1193"/>
                <a:gd name="T41" fmla="*/ 36 w 36"/>
                <a:gd name="T42" fmla="*/ 1193 h 119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6" h="1193">
                  <a:moveTo>
                    <a:pt x="0" y="0"/>
                  </a:moveTo>
                  <a:lnTo>
                    <a:pt x="0" y="135"/>
                  </a:lnTo>
                  <a:lnTo>
                    <a:pt x="0" y="459"/>
                  </a:lnTo>
                  <a:lnTo>
                    <a:pt x="0" y="851"/>
                  </a:lnTo>
                  <a:lnTo>
                    <a:pt x="0" y="1193"/>
                  </a:lnTo>
                  <a:lnTo>
                    <a:pt x="4" y="1168"/>
                  </a:lnTo>
                  <a:lnTo>
                    <a:pt x="12" y="1100"/>
                  </a:lnTo>
                  <a:lnTo>
                    <a:pt x="22" y="990"/>
                  </a:lnTo>
                  <a:lnTo>
                    <a:pt x="32" y="845"/>
                  </a:lnTo>
                  <a:lnTo>
                    <a:pt x="36" y="668"/>
                  </a:lnTo>
                  <a:lnTo>
                    <a:pt x="35" y="466"/>
                  </a:lnTo>
                  <a:lnTo>
                    <a:pt x="24" y="24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06" name="Freeform 164">
              <a:extLst>
                <a:ext uri="{FF2B5EF4-FFF2-40B4-BE49-F238E27FC236}">
                  <a16:creationId xmlns:a16="http://schemas.microsoft.com/office/drawing/2014/main" id="{B834087A-A11E-4E2E-A4BF-417BC98AFEA7}"/>
                </a:ext>
              </a:extLst>
            </p:cNvPr>
            <p:cNvSpPr>
              <a:spLocks/>
            </p:cNvSpPr>
            <p:nvPr/>
          </p:nvSpPr>
          <p:spPr bwMode="auto">
            <a:xfrm>
              <a:off x="5360" y="319"/>
              <a:ext cx="7" cy="267"/>
            </a:xfrm>
            <a:custGeom>
              <a:avLst/>
              <a:gdLst>
                <a:gd name="T0" fmla="*/ 0 w 34"/>
                <a:gd name="T1" fmla="*/ 0 h 1339"/>
                <a:gd name="T2" fmla="*/ 0 w 34"/>
                <a:gd name="T3" fmla="*/ 0 h 1339"/>
                <a:gd name="T4" fmla="*/ 0 w 34"/>
                <a:gd name="T5" fmla="*/ 0 h 1339"/>
                <a:gd name="T6" fmla="*/ 0 w 34"/>
                <a:gd name="T7" fmla="*/ 0 h 1339"/>
                <a:gd name="T8" fmla="*/ 0 w 34"/>
                <a:gd name="T9" fmla="*/ 0 h 1339"/>
                <a:gd name="T10" fmla="*/ 0 w 34"/>
                <a:gd name="T11" fmla="*/ 0 h 1339"/>
                <a:gd name="T12" fmla="*/ 0 w 34"/>
                <a:gd name="T13" fmla="*/ 0 h 1339"/>
                <a:gd name="T14" fmla="*/ 0 w 34"/>
                <a:gd name="T15" fmla="*/ 0 h 1339"/>
                <a:gd name="T16" fmla="*/ 0 w 34"/>
                <a:gd name="T17" fmla="*/ 0 h 1339"/>
                <a:gd name="T18" fmla="*/ 0 w 34"/>
                <a:gd name="T19" fmla="*/ 0 h 1339"/>
                <a:gd name="T20" fmla="*/ 0 w 34"/>
                <a:gd name="T21" fmla="*/ 0 h 1339"/>
                <a:gd name="T22" fmla="*/ 0 w 34"/>
                <a:gd name="T23" fmla="*/ 0 h 1339"/>
                <a:gd name="T24" fmla="*/ 0 w 34"/>
                <a:gd name="T25" fmla="*/ 0 h 1339"/>
                <a:gd name="T26" fmla="*/ 0 w 34"/>
                <a:gd name="T27" fmla="*/ 0 h 1339"/>
                <a:gd name="T28" fmla="*/ 0 w 34"/>
                <a:gd name="T29" fmla="*/ 0 h 1339"/>
                <a:gd name="T30" fmla="*/ 0 w 34"/>
                <a:gd name="T31" fmla="*/ 0 h 1339"/>
                <a:gd name="T32" fmla="*/ 0 w 34"/>
                <a:gd name="T33" fmla="*/ 0 h 133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4"/>
                <a:gd name="T52" fmla="*/ 0 h 1339"/>
                <a:gd name="T53" fmla="*/ 34 w 34"/>
                <a:gd name="T54" fmla="*/ 1339 h 133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4" h="1339">
                  <a:moveTo>
                    <a:pt x="26" y="0"/>
                  </a:moveTo>
                  <a:lnTo>
                    <a:pt x="24" y="51"/>
                  </a:lnTo>
                  <a:lnTo>
                    <a:pt x="19" y="187"/>
                  </a:lnTo>
                  <a:lnTo>
                    <a:pt x="14" y="383"/>
                  </a:lnTo>
                  <a:lnTo>
                    <a:pt x="8" y="612"/>
                  </a:lnTo>
                  <a:lnTo>
                    <a:pt x="2" y="848"/>
                  </a:lnTo>
                  <a:lnTo>
                    <a:pt x="0" y="1064"/>
                  </a:lnTo>
                  <a:lnTo>
                    <a:pt x="1" y="1238"/>
                  </a:lnTo>
                  <a:lnTo>
                    <a:pt x="8" y="1339"/>
                  </a:lnTo>
                  <a:lnTo>
                    <a:pt x="10" y="1283"/>
                  </a:lnTo>
                  <a:lnTo>
                    <a:pt x="15" y="1135"/>
                  </a:lnTo>
                  <a:lnTo>
                    <a:pt x="20" y="925"/>
                  </a:lnTo>
                  <a:lnTo>
                    <a:pt x="26" y="683"/>
                  </a:lnTo>
                  <a:lnTo>
                    <a:pt x="32" y="440"/>
                  </a:lnTo>
                  <a:lnTo>
                    <a:pt x="34" y="224"/>
                  </a:lnTo>
                  <a:lnTo>
                    <a:pt x="33" y="69"/>
                  </a:lnTo>
                  <a:lnTo>
                    <a:pt x="2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07" name="Freeform 165">
              <a:extLst>
                <a:ext uri="{FF2B5EF4-FFF2-40B4-BE49-F238E27FC236}">
                  <a16:creationId xmlns:a16="http://schemas.microsoft.com/office/drawing/2014/main" id="{9399DDFA-8115-4AAC-A8E5-A5EDFD837427}"/>
                </a:ext>
              </a:extLst>
            </p:cNvPr>
            <p:cNvSpPr>
              <a:spLocks/>
            </p:cNvSpPr>
            <p:nvPr/>
          </p:nvSpPr>
          <p:spPr bwMode="auto">
            <a:xfrm>
              <a:off x="5367" y="306"/>
              <a:ext cx="96" cy="11"/>
            </a:xfrm>
            <a:custGeom>
              <a:avLst/>
              <a:gdLst>
                <a:gd name="T0" fmla="*/ 0 w 479"/>
                <a:gd name="T1" fmla="*/ 0 h 57"/>
                <a:gd name="T2" fmla="*/ 0 w 479"/>
                <a:gd name="T3" fmla="*/ 0 h 57"/>
                <a:gd name="T4" fmla="*/ 0 w 479"/>
                <a:gd name="T5" fmla="*/ 0 h 57"/>
                <a:gd name="T6" fmla="*/ 0 w 479"/>
                <a:gd name="T7" fmla="*/ 0 h 57"/>
                <a:gd name="T8" fmla="*/ 0 w 479"/>
                <a:gd name="T9" fmla="*/ 0 h 57"/>
                <a:gd name="T10" fmla="*/ 0 w 479"/>
                <a:gd name="T11" fmla="*/ 0 h 57"/>
                <a:gd name="T12" fmla="*/ 0 w 479"/>
                <a:gd name="T13" fmla="*/ 0 h 57"/>
                <a:gd name="T14" fmla="*/ 0 w 479"/>
                <a:gd name="T15" fmla="*/ 0 h 57"/>
                <a:gd name="T16" fmla="*/ 0 w 479"/>
                <a:gd name="T17" fmla="*/ 0 h 57"/>
                <a:gd name="T18" fmla="*/ 0 w 479"/>
                <a:gd name="T19" fmla="*/ 0 h 57"/>
                <a:gd name="T20" fmla="*/ 0 w 479"/>
                <a:gd name="T21" fmla="*/ 0 h 57"/>
                <a:gd name="T22" fmla="*/ 0 w 479"/>
                <a:gd name="T23" fmla="*/ 0 h 57"/>
                <a:gd name="T24" fmla="*/ 0 w 479"/>
                <a:gd name="T25" fmla="*/ 0 h 57"/>
                <a:gd name="T26" fmla="*/ 0 w 479"/>
                <a:gd name="T27" fmla="*/ 0 h 57"/>
                <a:gd name="T28" fmla="*/ 0 w 479"/>
                <a:gd name="T29" fmla="*/ 0 h 57"/>
                <a:gd name="T30" fmla="*/ 0 w 479"/>
                <a:gd name="T31" fmla="*/ 0 h 57"/>
                <a:gd name="T32" fmla="*/ 0 w 479"/>
                <a:gd name="T33" fmla="*/ 0 h 57"/>
                <a:gd name="T34" fmla="*/ 0 w 479"/>
                <a:gd name="T35" fmla="*/ 0 h 57"/>
                <a:gd name="T36" fmla="*/ 0 w 479"/>
                <a:gd name="T37" fmla="*/ 0 h 57"/>
                <a:gd name="T38" fmla="*/ 0 w 479"/>
                <a:gd name="T39" fmla="*/ 0 h 57"/>
                <a:gd name="T40" fmla="*/ 0 w 479"/>
                <a:gd name="T41" fmla="*/ 0 h 57"/>
                <a:gd name="T42" fmla="*/ 0 w 479"/>
                <a:gd name="T43" fmla="*/ 0 h 57"/>
                <a:gd name="T44" fmla="*/ 0 w 479"/>
                <a:gd name="T45" fmla="*/ 0 h 57"/>
                <a:gd name="T46" fmla="*/ 0 w 479"/>
                <a:gd name="T47" fmla="*/ 0 h 57"/>
                <a:gd name="T48" fmla="*/ 0 w 479"/>
                <a:gd name="T49" fmla="*/ 0 h 57"/>
                <a:gd name="T50" fmla="*/ 0 w 479"/>
                <a:gd name="T51" fmla="*/ 0 h 57"/>
                <a:gd name="T52" fmla="*/ 0 w 479"/>
                <a:gd name="T53" fmla="*/ 0 h 57"/>
                <a:gd name="T54" fmla="*/ 0 w 479"/>
                <a:gd name="T55" fmla="*/ 0 h 57"/>
                <a:gd name="T56" fmla="*/ 0 w 479"/>
                <a:gd name="T57" fmla="*/ 0 h 57"/>
                <a:gd name="T58" fmla="*/ 0 w 479"/>
                <a:gd name="T59" fmla="*/ 0 h 57"/>
                <a:gd name="T60" fmla="*/ 0 w 479"/>
                <a:gd name="T61" fmla="*/ 0 h 57"/>
                <a:gd name="T62" fmla="*/ 0 w 479"/>
                <a:gd name="T63" fmla="*/ 0 h 57"/>
                <a:gd name="T64" fmla="*/ 0 w 479"/>
                <a:gd name="T65" fmla="*/ 0 h 5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79"/>
                <a:gd name="T100" fmla="*/ 0 h 57"/>
                <a:gd name="T101" fmla="*/ 479 w 479"/>
                <a:gd name="T102" fmla="*/ 57 h 5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79" h="57">
                  <a:moveTo>
                    <a:pt x="0" y="57"/>
                  </a:moveTo>
                  <a:lnTo>
                    <a:pt x="5" y="57"/>
                  </a:lnTo>
                  <a:lnTo>
                    <a:pt x="18" y="54"/>
                  </a:lnTo>
                  <a:lnTo>
                    <a:pt x="39" y="52"/>
                  </a:lnTo>
                  <a:lnTo>
                    <a:pt x="65" y="50"/>
                  </a:lnTo>
                  <a:lnTo>
                    <a:pt x="97" y="45"/>
                  </a:lnTo>
                  <a:lnTo>
                    <a:pt x="134" y="42"/>
                  </a:lnTo>
                  <a:lnTo>
                    <a:pt x="172" y="37"/>
                  </a:lnTo>
                  <a:lnTo>
                    <a:pt x="214" y="32"/>
                  </a:lnTo>
                  <a:lnTo>
                    <a:pt x="256" y="28"/>
                  </a:lnTo>
                  <a:lnTo>
                    <a:pt x="297" y="23"/>
                  </a:lnTo>
                  <a:lnTo>
                    <a:pt x="337" y="18"/>
                  </a:lnTo>
                  <a:lnTo>
                    <a:pt x="374" y="14"/>
                  </a:lnTo>
                  <a:lnTo>
                    <a:pt x="409" y="9"/>
                  </a:lnTo>
                  <a:lnTo>
                    <a:pt x="438" y="6"/>
                  </a:lnTo>
                  <a:lnTo>
                    <a:pt x="461" y="3"/>
                  </a:lnTo>
                  <a:lnTo>
                    <a:pt x="479" y="1"/>
                  </a:lnTo>
                  <a:lnTo>
                    <a:pt x="476" y="1"/>
                  </a:lnTo>
                  <a:lnTo>
                    <a:pt x="471" y="1"/>
                  </a:lnTo>
                  <a:lnTo>
                    <a:pt x="459" y="0"/>
                  </a:lnTo>
                  <a:lnTo>
                    <a:pt x="445" y="0"/>
                  </a:lnTo>
                  <a:lnTo>
                    <a:pt x="427" y="0"/>
                  </a:lnTo>
                  <a:lnTo>
                    <a:pt x="404" y="1"/>
                  </a:lnTo>
                  <a:lnTo>
                    <a:pt x="378" y="1"/>
                  </a:lnTo>
                  <a:lnTo>
                    <a:pt x="349" y="3"/>
                  </a:lnTo>
                  <a:lnTo>
                    <a:pt x="316" y="6"/>
                  </a:lnTo>
                  <a:lnTo>
                    <a:pt x="280" y="9"/>
                  </a:lnTo>
                  <a:lnTo>
                    <a:pt x="241" y="14"/>
                  </a:lnTo>
                  <a:lnTo>
                    <a:pt x="198" y="20"/>
                  </a:lnTo>
                  <a:lnTo>
                    <a:pt x="153" y="26"/>
                  </a:lnTo>
                  <a:lnTo>
                    <a:pt x="105" y="35"/>
                  </a:lnTo>
                  <a:lnTo>
                    <a:pt x="54" y="45"/>
                  </a:lnTo>
                  <a:lnTo>
                    <a:pt x="0"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08" name="Freeform 166">
              <a:extLst>
                <a:ext uri="{FF2B5EF4-FFF2-40B4-BE49-F238E27FC236}">
                  <a16:creationId xmlns:a16="http://schemas.microsoft.com/office/drawing/2014/main" id="{129FB8FC-E40B-475B-BB35-64ED4359AD73}"/>
                </a:ext>
              </a:extLst>
            </p:cNvPr>
            <p:cNvSpPr>
              <a:spLocks/>
            </p:cNvSpPr>
            <p:nvPr/>
          </p:nvSpPr>
          <p:spPr bwMode="auto">
            <a:xfrm>
              <a:off x="5300" y="289"/>
              <a:ext cx="99" cy="25"/>
            </a:xfrm>
            <a:custGeom>
              <a:avLst/>
              <a:gdLst>
                <a:gd name="T0" fmla="*/ 0 w 493"/>
                <a:gd name="T1" fmla="*/ 0 h 126"/>
                <a:gd name="T2" fmla="*/ 0 w 493"/>
                <a:gd name="T3" fmla="*/ 0 h 126"/>
                <a:gd name="T4" fmla="*/ 0 w 493"/>
                <a:gd name="T5" fmla="*/ 0 h 126"/>
                <a:gd name="T6" fmla="*/ 0 w 493"/>
                <a:gd name="T7" fmla="*/ 0 h 126"/>
                <a:gd name="T8" fmla="*/ 0 w 493"/>
                <a:gd name="T9" fmla="*/ 0 h 126"/>
                <a:gd name="T10" fmla="*/ 0 w 493"/>
                <a:gd name="T11" fmla="*/ 0 h 126"/>
                <a:gd name="T12" fmla="*/ 0 w 493"/>
                <a:gd name="T13" fmla="*/ 0 h 126"/>
                <a:gd name="T14" fmla="*/ 0 w 493"/>
                <a:gd name="T15" fmla="*/ 0 h 126"/>
                <a:gd name="T16" fmla="*/ 0 w 493"/>
                <a:gd name="T17" fmla="*/ 0 h 126"/>
                <a:gd name="T18" fmla="*/ 0 w 493"/>
                <a:gd name="T19" fmla="*/ 0 h 126"/>
                <a:gd name="T20" fmla="*/ 0 w 493"/>
                <a:gd name="T21" fmla="*/ 0 h 126"/>
                <a:gd name="T22" fmla="*/ 0 w 493"/>
                <a:gd name="T23" fmla="*/ 0 h 126"/>
                <a:gd name="T24" fmla="*/ 0 w 493"/>
                <a:gd name="T25" fmla="*/ 0 h 126"/>
                <a:gd name="T26" fmla="*/ 0 w 493"/>
                <a:gd name="T27" fmla="*/ 0 h 126"/>
                <a:gd name="T28" fmla="*/ 0 w 493"/>
                <a:gd name="T29" fmla="*/ 0 h 126"/>
                <a:gd name="T30" fmla="*/ 0 w 493"/>
                <a:gd name="T31" fmla="*/ 0 h 126"/>
                <a:gd name="T32" fmla="*/ 0 w 493"/>
                <a:gd name="T33" fmla="*/ 0 h 126"/>
                <a:gd name="T34" fmla="*/ 0 w 493"/>
                <a:gd name="T35" fmla="*/ 0 h 126"/>
                <a:gd name="T36" fmla="*/ 0 w 493"/>
                <a:gd name="T37" fmla="*/ 0 h 126"/>
                <a:gd name="T38" fmla="*/ 0 w 493"/>
                <a:gd name="T39" fmla="*/ 0 h 126"/>
                <a:gd name="T40" fmla="*/ 0 w 493"/>
                <a:gd name="T41" fmla="*/ 0 h 126"/>
                <a:gd name="T42" fmla="*/ 0 w 493"/>
                <a:gd name="T43" fmla="*/ 0 h 126"/>
                <a:gd name="T44" fmla="*/ 0 w 493"/>
                <a:gd name="T45" fmla="*/ 0 h 126"/>
                <a:gd name="T46" fmla="*/ 0 w 493"/>
                <a:gd name="T47" fmla="*/ 0 h 126"/>
                <a:gd name="T48" fmla="*/ 0 w 493"/>
                <a:gd name="T49" fmla="*/ 0 h 126"/>
                <a:gd name="T50" fmla="*/ 0 w 493"/>
                <a:gd name="T51" fmla="*/ 0 h 126"/>
                <a:gd name="T52" fmla="*/ 0 w 493"/>
                <a:gd name="T53" fmla="*/ 0 h 126"/>
                <a:gd name="T54" fmla="*/ 0 w 493"/>
                <a:gd name="T55" fmla="*/ 0 h 126"/>
                <a:gd name="T56" fmla="*/ 0 w 493"/>
                <a:gd name="T57" fmla="*/ 0 h 126"/>
                <a:gd name="T58" fmla="*/ 0 w 493"/>
                <a:gd name="T59" fmla="*/ 0 h 126"/>
                <a:gd name="T60" fmla="*/ 0 w 493"/>
                <a:gd name="T61" fmla="*/ 0 h 126"/>
                <a:gd name="T62" fmla="*/ 0 w 493"/>
                <a:gd name="T63" fmla="*/ 0 h 126"/>
                <a:gd name="T64" fmla="*/ 0 w 493"/>
                <a:gd name="T65" fmla="*/ 0 h 126"/>
                <a:gd name="T66" fmla="*/ 0 w 493"/>
                <a:gd name="T67" fmla="*/ 0 h 126"/>
                <a:gd name="T68" fmla="*/ 0 w 493"/>
                <a:gd name="T69" fmla="*/ 0 h 126"/>
                <a:gd name="T70" fmla="*/ 0 w 493"/>
                <a:gd name="T71" fmla="*/ 0 h 126"/>
                <a:gd name="T72" fmla="*/ 0 w 493"/>
                <a:gd name="T73" fmla="*/ 0 h 126"/>
                <a:gd name="T74" fmla="*/ 0 w 493"/>
                <a:gd name="T75" fmla="*/ 0 h 126"/>
                <a:gd name="T76" fmla="*/ 0 w 493"/>
                <a:gd name="T77" fmla="*/ 0 h 126"/>
                <a:gd name="T78" fmla="*/ 0 w 493"/>
                <a:gd name="T79" fmla="*/ 0 h 126"/>
                <a:gd name="T80" fmla="*/ 0 w 493"/>
                <a:gd name="T81" fmla="*/ 0 h 126"/>
                <a:gd name="T82" fmla="*/ 0 w 493"/>
                <a:gd name="T83" fmla="*/ 0 h 126"/>
                <a:gd name="T84" fmla="*/ 0 w 493"/>
                <a:gd name="T85" fmla="*/ 0 h 126"/>
                <a:gd name="T86" fmla="*/ 0 w 493"/>
                <a:gd name="T87" fmla="*/ 0 h 126"/>
                <a:gd name="T88" fmla="*/ 0 w 493"/>
                <a:gd name="T89" fmla="*/ 0 h 126"/>
                <a:gd name="T90" fmla="*/ 0 w 493"/>
                <a:gd name="T91" fmla="*/ 0 h 126"/>
                <a:gd name="T92" fmla="*/ 0 w 493"/>
                <a:gd name="T93" fmla="*/ 0 h 126"/>
                <a:gd name="T94" fmla="*/ 0 w 493"/>
                <a:gd name="T95" fmla="*/ 0 h 126"/>
                <a:gd name="T96" fmla="*/ 0 w 493"/>
                <a:gd name="T97" fmla="*/ 0 h 126"/>
                <a:gd name="T98" fmla="*/ 0 w 493"/>
                <a:gd name="T99" fmla="*/ 0 h 12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93"/>
                <a:gd name="T151" fmla="*/ 0 h 126"/>
                <a:gd name="T152" fmla="*/ 493 w 493"/>
                <a:gd name="T153" fmla="*/ 126 h 12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93" h="126">
                  <a:moveTo>
                    <a:pt x="493" y="0"/>
                  </a:moveTo>
                  <a:lnTo>
                    <a:pt x="489" y="0"/>
                  </a:lnTo>
                  <a:lnTo>
                    <a:pt x="477" y="1"/>
                  </a:lnTo>
                  <a:lnTo>
                    <a:pt x="458" y="4"/>
                  </a:lnTo>
                  <a:lnTo>
                    <a:pt x="434" y="6"/>
                  </a:lnTo>
                  <a:lnTo>
                    <a:pt x="405" y="10"/>
                  </a:lnTo>
                  <a:lnTo>
                    <a:pt x="373" y="13"/>
                  </a:lnTo>
                  <a:lnTo>
                    <a:pt x="338" y="17"/>
                  </a:lnTo>
                  <a:lnTo>
                    <a:pt x="301" y="20"/>
                  </a:lnTo>
                  <a:lnTo>
                    <a:pt x="263" y="24"/>
                  </a:lnTo>
                  <a:lnTo>
                    <a:pt x="226" y="27"/>
                  </a:lnTo>
                  <a:lnTo>
                    <a:pt x="190" y="31"/>
                  </a:lnTo>
                  <a:lnTo>
                    <a:pt x="158" y="34"/>
                  </a:lnTo>
                  <a:lnTo>
                    <a:pt x="129" y="36"/>
                  </a:lnTo>
                  <a:lnTo>
                    <a:pt x="103" y="39"/>
                  </a:lnTo>
                  <a:lnTo>
                    <a:pt x="85" y="40"/>
                  </a:lnTo>
                  <a:lnTo>
                    <a:pt x="72" y="40"/>
                  </a:lnTo>
                  <a:lnTo>
                    <a:pt x="328" y="126"/>
                  </a:lnTo>
                  <a:lnTo>
                    <a:pt x="325" y="125"/>
                  </a:lnTo>
                  <a:lnTo>
                    <a:pt x="315" y="122"/>
                  </a:lnTo>
                  <a:lnTo>
                    <a:pt x="299" y="118"/>
                  </a:lnTo>
                  <a:lnTo>
                    <a:pt x="280" y="111"/>
                  </a:lnTo>
                  <a:lnTo>
                    <a:pt x="255" y="104"/>
                  </a:lnTo>
                  <a:lnTo>
                    <a:pt x="229" y="97"/>
                  </a:lnTo>
                  <a:lnTo>
                    <a:pt x="200" y="88"/>
                  </a:lnTo>
                  <a:lnTo>
                    <a:pt x="171" y="79"/>
                  </a:lnTo>
                  <a:lnTo>
                    <a:pt x="140" y="71"/>
                  </a:lnTo>
                  <a:lnTo>
                    <a:pt x="111" y="63"/>
                  </a:lnTo>
                  <a:lnTo>
                    <a:pt x="83" y="55"/>
                  </a:lnTo>
                  <a:lnTo>
                    <a:pt x="58" y="48"/>
                  </a:lnTo>
                  <a:lnTo>
                    <a:pt x="36" y="43"/>
                  </a:lnTo>
                  <a:lnTo>
                    <a:pt x="18" y="39"/>
                  </a:lnTo>
                  <a:lnTo>
                    <a:pt x="6" y="36"/>
                  </a:lnTo>
                  <a:lnTo>
                    <a:pt x="0" y="36"/>
                  </a:lnTo>
                  <a:lnTo>
                    <a:pt x="3" y="36"/>
                  </a:lnTo>
                  <a:lnTo>
                    <a:pt x="14" y="35"/>
                  </a:lnTo>
                  <a:lnTo>
                    <a:pt x="29" y="33"/>
                  </a:lnTo>
                  <a:lnTo>
                    <a:pt x="50" y="31"/>
                  </a:lnTo>
                  <a:lnTo>
                    <a:pt x="76" y="28"/>
                  </a:lnTo>
                  <a:lnTo>
                    <a:pt x="106" y="25"/>
                  </a:lnTo>
                  <a:lnTo>
                    <a:pt x="139" y="21"/>
                  </a:lnTo>
                  <a:lnTo>
                    <a:pt x="175" y="18"/>
                  </a:lnTo>
                  <a:lnTo>
                    <a:pt x="214" y="15"/>
                  </a:lnTo>
                  <a:lnTo>
                    <a:pt x="253" y="12"/>
                  </a:lnTo>
                  <a:lnTo>
                    <a:pt x="295" y="8"/>
                  </a:lnTo>
                  <a:lnTo>
                    <a:pt x="335" y="6"/>
                  </a:lnTo>
                  <a:lnTo>
                    <a:pt x="377" y="4"/>
                  </a:lnTo>
                  <a:lnTo>
                    <a:pt x="418" y="1"/>
                  </a:lnTo>
                  <a:lnTo>
                    <a:pt x="456" y="0"/>
                  </a:lnTo>
                  <a:lnTo>
                    <a:pt x="49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09" name="Freeform 167">
              <a:extLst>
                <a:ext uri="{FF2B5EF4-FFF2-40B4-BE49-F238E27FC236}">
                  <a16:creationId xmlns:a16="http://schemas.microsoft.com/office/drawing/2014/main" id="{2A4F4408-15DC-4152-93A1-B31ED50E9126}"/>
                </a:ext>
              </a:extLst>
            </p:cNvPr>
            <p:cNvSpPr>
              <a:spLocks/>
            </p:cNvSpPr>
            <p:nvPr/>
          </p:nvSpPr>
          <p:spPr bwMode="auto">
            <a:xfrm>
              <a:off x="5405" y="288"/>
              <a:ext cx="60" cy="16"/>
            </a:xfrm>
            <a:custGeom>
              <a:avLst/>
              <a:gdLst>
                <a:gd name="T0" fmla="*/ 0 w 303"/>
                <a:gd name="T1" fmla="*/ 0 h 78"/>
                <a:gd name="T2" fmla="*/ 0 w 303"/>
                <a:gd name="T3" fmla="*/ 0 h 78"/>
                <a:gd name="T4" fmla="*/ 0 w 303"/>
                <a:gd name="T5" fmla="*/ 0 h 78"/>
                <a:gd name="T6" fmla="*/ 0 w 303"/>
                <a:gd name="T7" fmla="*/ 0 h 78"/>
                <a:gd name="T8" fmla="*/ 0 w 303"/>
                <a:gd name="T9" fmla="*/ 0 h 78"/>
                <a:gd name="T10" fmla="*/ 0 w 303"/>
                <a:gd name="T11" fmla="*/ 0 h 78"/>
                <a:gd name="T12" fmla="*/ 0 w 303"/>
                <a:gd name="T13" fmla="*/ 0 h 78"/>
                <a:gd name="T14" fmla="*/ 0 w 303"/>
                <a:gd name="T15" fmla="*/ 0 h 78"/>
                <a:gd name="T16" fmla="*/ 0 w 303"/>
                <a:gd name="T17" fmla="*/ 0 h 78"/>
                <a:gd name="T18" fmla="*/ 0 w 303"/>
                <a:gd name="T19" fmla="*/ 0 h 78"/>
                <a:gd name="T20" fmla="*/ 0 w 303"/>
                <a:gd name="T21" fmla="*/ 0 h 78"/>
                <a:gd name="T22" fmla="*/ 0 w 303"/>
                <a:gd name="T23" fmla="*/ 0 h 78"/>
                <a:gd name="T24" fmla="*/ 0 w 303"/>
                <a:gd name="T25" fmla="*/ 0 h 78"/>
                <a:gd name="T26" fmla="*/ 0 w 303"/>
                <a:gd name="T27" fmla="*/ 0 h 78"/>
                <a:gd name="T28" fmla="*/ 0 w 303"/>
                <a:gd name="T29" fmla="*/ 0 h 78"/>
                <a:gd name="T30" fmla="*/ 0 w 303"/>
                <a:gd name="T31" fmla="*/ 0 h 78"/>
                <a:gd name="T32" fmla="*/ 0 w 303"/>
                <a:gd name="T33" fmla="*/ 0 h 78"/>
                <a:gd name="T34" fmla="*/ 0 w 303"/>
                <a:gd name="T35" fmla="*/ 0 h 78"/>
                <a:gd name="T36" fmla="*/ 0 w 303"/>
                <a:gd name="T37" fmla="*/ 0 h 78"/>
                <a:gd name="T38" fmla="*/ 0 w 303"/>
                <a:gd name="T39" fmla="*/ 0 h 78"/>
                <a:gd name="T40" fmla="*/ 0 w 303"/>
                <a:gd name="T41" fmla="*/ 0 h 78"/>
                <a:gd name="T42" fmla="*/ 0 w 303"/>
                <a:gd name="T43" fmla="*/ 0 h 78"/>
                <a:gd name="T44" fmla="*/ 0 w 303"/>
                <a:gd name="T45" fmla="*/ 0 h 78"/>
                <a:gd name="T46" fmla="*/ 0 w 303"/>
                <a:gd name="T47" fmla="*/ 0 h 78"/>
                <a:gd name="T48" fmla="*/ 0 w 303"/>
                <a:gd name="T49" fmla="*/ 0 h 78"/>
                <a:gd name="T50" fmla="*/ 0 w 303"/>
                <a:gd name="T51" fmla="*/ 0 h 78"/>
                <a:gd name="T52" fmla="*/ 0 w 303"/>
                <a:gd name="T53" fmla="*/ 0 h 78"/>
                <a:gd name="T54" fmla="*/ 0 w 303"/>
                <a:gd name="T55" fmla="*/ 0 h 78"/>
                <a:gd name="T56" fmla="*/ 0 w 303"/>
                <a:gd name="T57" fmla="*/ 0 h 78"/>
                <a:gd name="T58" fmla="*/ 0 w 303"/>
                <a:gd name="T59" fmla="*/ 0 h 78"/>
                <a:gd name="T60" fmla="*/ 0 w 303"/>
                <a:gd name="T61" fmla="*/ 0 h 78"/>
                <a:gd name="T62" fmla="*/ 0 w 303"/>
                <a:gd name="T63" fmla="*/ 0 h 78"/>
                <a:gd name="T64" fmla="*/ 0 w 303"/>
                <a:gd name="T65" fmla="*/ 0 h 7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03"/>
                <a:gd name="T100" fmla="*/ 0 h 78"/>
                <a:gd name="T101" fmla="*/ 303 w 303"/>
                <a:gd name="T102" fmla="*/ 78 h 7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03" h="78">
                  <a:moveTo>
                    <a:pt x="0" y="0"/>
                  </a:moveTo>
                  <a:lnTo>
                    <a:pt x="2" y="2"/>
                  </a:lnTo>
                  <a:lnTo>
                    <a:pt x="9" y="4"/>
                  </a:lnTo>
                  <a:lnTo>
                    <a:pt x="20" y="7"/>
                  </a:lnTo>
                  <a:lnTo>
                    <a:pt x="36" y="12"/>
                  </a:lnTo>
                  <a:lnTo>
                    <a:pt x="53" y="17"/>
                  </a:lnTo>
                  <a:lnTo>
                    <a:pt x="74" y="24"/>
                  </a:lnTo>
                  <a:lnTo>
                    <a:pt x="96" y="30"/>
                  </a:lnTo>
                  <a:lnTo>
                    <a:pt x="120" y="37"/>
                  </a:lnTo>
                  <a:lnTo>
                    <a:pt x="145" y="44"/>
                  </a:lnTo>
                  <a:lnTo>
                    <a:pt x="170" y="51"/>
                  </a:lnTo>
                  <a:lnTo>
                    <a:pt x="196" y="57"/>
                  </a:lnTo>
                  <a:lnTo>
                    <a:pt x="220" y="63"/>
                  </a:lnTo>
                  <a:lnTo>
                    <a:pt x="245" y="69"/>
                  </a:lnTo>
                  <a:lnTo>
                    <a:pt x="265" y="73"/>
                  </a:lnTo>
                  <a:lnTo>
                    <a:pt x="285" y="76"/>
                  </a:lnTo>
                  <a:lnTo>
                    <a:pt x="303" y="78"/>
                  </a:lnTo>
                  <a:lnTo>
                    <a:pt x="299" y="77"/>
                  </a:lnTo>
                  <a:lnTo>
                    <a:pt x="290" y="75"/>
                  </a:lnTo>
                  <a:lnTo>
                    <a:pt x="276" y="71"/>
                  </a:lnTo>
                  <a:lnTo>
                    <a:pt x="258" y="66"/>
                  </a:lnTo>
                  <a:lnTo>
                    <a:pt x="236" y="60"/>
                  </a:lnTo>
                  <a:lnTo>
                    <a:pt x="212" y="53"/>
                  </a:lnTo>
                  <a:lnTo>
                    <a:pt x="185" y="46"/>
                  </a:lnTo>
                  <a:lnTo>
                    <a:pt x="159" y="38"/>
                  </a:lnTo>
                  <a:lnTo>
                    <a:pt x="131" y="31"/>
                  </a:lnTo>
                  <a:lnTo>
                    <a:pt x="104" y="24"/>
                  </a:lnTo>
                  <a:lnTo>
                    <a:pt x="78" y="17"/>
                  </a:lnTo>
                  <a:lnTo>
                    <a:pt x="55" y="11"/>
                  </a:lnTo>
                  <a:lnTo>
                    <a:pt x="34" y="6"/>
                  </a:lnTo>
                  <a:lnTo>
                    <a:pt x="18" y="3"/>
                  </a:lnTo>
                  <a:lnTo>
                    <a:pt x="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10" name="Freeform 168">
              <a:extLst>
                <a:ext uri="{FF2B5EF4-FFF2-40B4-BE49-F238E27FC236}">
                  <a16:creationId xmlns:a16="http://schemas.microsoft.com/office/drawing/2014/main" id="{7BDB218A-0353-44D4-8A85-3A3210C94C6E}"/>
                </a:ext>
              </a:extLst>
            </p:cNvPr>
            <p:cNvSpPr>
              <a:spLocks/>
            </p:cNvSpPr>
            <p:nvPr/>
          </p:nvSpPr>
          <p:spPr bwMode="auto">
            <a:xfrm>
              <a:off x="5307" y="542"/>
              <a:ext cx="52" cy="46"/>
            </a:xfrm>
            <a:custGeom>
              <a:avLst/>
              <a:gdLst>
                <a:gd name="T0" fmla="*/ 0 w 257"/>
                <a:gd name="T1" fmla="*/ 0 h 232"/>
                <a:gd name="T2" fmla="*/ 0 w 257"/>
                <a:gd name="T3" fmla="*/ 0 h 232"/>
                <a:gd name="T4" fmla="*/ 0 w 257"/>
                <a:gd name="T5" fmla="*/ 0 h 232"/>
                <a:gd name="T6" fmla="*/ 0 w 257"/>
                <a:gd name="T7" fmla="*/ 0 h 232"/>
                <a:gd name="T8" fmla="*/ 0 w 257"/>
                <a:gd name="T9" fmla="*/ 0 h 232"/>
                <a:gd name="T10" fmla="*/ 0 w 257"/>
                <a:gd name="T11" fmla="*/ 0 h 232"/>
                <a:gd name="T12" fmla="*/ 0 w 257"/>
                <a:gd name="T13" fmla="*/ 0 h 232"/>
                <a:gd name="T14" fmla="*/ 0 w 257"/>
                <a:gd name="T15" fmla="*/ 0 h 232"/>
                <a:gd name="T16" fmla="*/ 0 w 257"/>
                <a:gd name="T17" fmla="*/ 0 h 232"/>
                <a:gd name="T18" fmla="*/ 0 w 257"/>
                <a:gd name="T19" fmla="*/ 0 h 232"/>
                <a:gd name="T20" fmla="*/ 0 w 257"/>
                <a:gd name="T21" fmla="*/ 0 h 232"/>
                <a:gd name="T22" fmla="*/ 0 w 257"/>
                <a:gd name="T23" fmla="*/ 0 h 232"/>
                <a:gd name="T24" fmla="*/ 0 w 257"/>
                <a:gd name="T25" fmla="*/ 0 h 232"/>
                <a:gd name="T26" fmla="*/ 0 w 257"/>
                <a:gd name="T27" fmla="*/ 0 h 232"/>
                <a:gd name="T28" fmla="*/ 0 w 257"/>
                <a:gd name="T29" fmla="*/ 0 h 232"/>
                <a:gd name="T30" fmla="*/ 0 w 257"/>
                <a:gd name="T31" fmla="*/ 0 h 232"/>
                <a:gd name="T32" fmla="*/ 0 w 257"/>
                <a:gd name="T33" fmla="*/ 0 h 232"/>
                <a:gd name="T34" fmla="*/ 0 w 257"/>
                <a:gd name="T35" fmla="*/ 0 h 232"/>
                <a:gd name="T36" fmla="*/ 0 w 257"/>
                <a:gd name="T37" fmla="*/ 0 h 232"/>
                <a:gd name="T38" fmla="*/ 0 w 257"/>
                <a:gd name="T39" fmla="*/ 0 h 232"/>
                <a:gd name="T40" fmla="*/ 0 w 257"/>
                <a:gd name="T41" fmla="*/ 0 h 232"/>
                <a:gd name="T42" fmla="*/ 0 w 257"/>
                <a:gd name="T43" fmla="*/ 0 h 232"/>
                <a:gd name="T44" fmla="*/ 0 w 257"/>
                <a:gd name="T45" fmla="*/ 0 h 232"/>
                <a:gd name="T46" fmla="*/ 0 w 257"/>
                <a:gd name="T47" fmla="*/ 0 h 232"/>
                <a:gd name="T48" fmla="*/ 0 w 257"/>
                <a:gd name="T49" fmla="*/ 0 h 232"/>
                <a:gd name="T50" fmla="*/ 0 w 257"/>
                <a:gd name="T51" fmla="*/ 0 h 232"/>
                <a:gd name="T52" fmla="*/ 0 w 257"/>
                <a:gd name="T53" fmla="*/ 0 h 232"/>
                <a:gd name="T54" fmla="*/ 0 w 257"/>
                <a:gd name="T55" fmla="*/ 0 h 232"/>
                <a:gd name="T56" fmla="*/ 0 w 257"/>
                <a:gd name="T57" fmla="*/ 0 h 232"/>
                <a:gd name="T58" fmla="*/ 0 w 257"/>
                <a:gd name="T59" fmla="*/ 0 h 232"/>
                <a:gd name="T60" fmla="*/ 0 w 257"/>
                <a:gd name="T61" fmla="*/ 0 h 232"/>
                <a:gd name="T62" fmla="*/ 0 w 257"/>
                <a:gd name="T63" fmla="*/ 0 h 232"/>
                <a:gd name="T64" fmla="*/ 0 w 257"/>
                <a:gd name="T65" fmla="*/ 0 h 23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7"/>
                <a:gd name="T100" fmla="*/ 0 h 232"/>
                <a:gd name="T101" fmla="*/ 257 w 257"/>
                <a:gd name="T102" fmla="*/ 232 h 23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7" h="232">
                  <a:moveTo>
                    <a:pt x="0" y="0"/>
                  </a:moveTo>
                  <a:lnTo>
                    <a:pt x="2" y="1"/>
                  </a:lnTo>
                  <a:lnTo>
                    <a:pt x="8" y="3"/>
                  </a:lnTo>
                  <a:lnTo>
                    <a:pt x="19" y="7"/>
                  </a:lnTo>
                  <a:lnTo>
                    <a:pt x="31" y="12"/>
                  </a:lnTo>
                  <a:lnTo>
                    <a:pt x="46" y="19"/>
                  </a:lnTo>
                  <a:lnTo>
                    <a:pt x="64" y="29"/>
                  </a:lnTo>
                  <a:lnTo>
                    <a:pt x="84" y="39"/>
                  </a:lnTo>
                  <a:lnTo>
                    <a:pt x="105" y="52"/>
                  </a:lnTo>
                  <a:lnTo>
                    <a:pt x="125" y="67"/>
                  </a:lnTo>
                  <a:lnTo>
                    <a:pt x="146" y="85"/>
                  </a:lnTo>
                  <a:lnTo>
                    <a:pt x="168" y="103"/>
                  </a:lnTo>
                  <a:lnTo>
                    <a:pt x="189" y="124"/>
                  </a:lnTo>
                  <a:lnTo>
                    <a:pt x="209" y="147"/>
                  </a:lnTo>
                  <a:lnTo>
                    <a:pt x="226" y="173"/>
                  </a:lnTo>
                  <a:lnTo>
                    <a:pt x="243" y="202"/>
                  </a:lnTo>
                  <a:lnTo>
                    <a:pt x="257" y="232"/>
                  </a:lnTo>
                  <a:lnTo>
                    <a:pt x="254" y="230"/>
                  </a:lnTo>
                  <a:lnTo>
                    <a:pt x="248" y="222"/>
                  </a:lnTo>
                  <a:lnTo>
                    <a:pt x="239" y="211"/>
                  </a:lnTo>
                  <a:lnTo>
                    <a:pt x="226" y="196"/>
                  </a:lnTo>
                  <a:lnTo>
                    <a:pt x="211" y="179"/>
                  </a:lnTo>
                  <a:lnTo>
                    <a:pt x="194" y="159"/>
                  </a:lnTo>
                  <a:lnTo>
                    <a:pt x="174" y="138"/>
                  </a:lnTo>
                  <a:lnTo>
                    <a:pt x="154" y="116"/>
                  </a:lnTo>
                  <a:lnTo>
                    <a:pt x="132" y="94"/>
                  </a:lnTo>
                  <a:lnTo>
                    <a:pt x="111" y="73"/>
                  </a:lnTo>
                  <a:lnTo>
                    <a:pt x="89" y="53"/>
                  </a:lnTo>
                  <a:lnTo>
                    <a:pt x="69" y="36"/>
                  </a:lnTo>
                  <a:lnTo>
                    <a:pt x="49" y="21"/>
                  </a:lnTo>
                  <a:lnTo>
                    <a:pt x="30" y="10"/>
                  </a:lnTo>
                  <a:lnTo>
                    <a:pt x="14"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11" name="Freeform 169">
              <a:extLst>
                <a:ext uri="{FF2B5EF4-FFF2-40B4-BE49-F238E27FC236}">
                  <a16:creationId xmlns:a16="http://schemas.microsoft.com/office/drawing/2014/main" id="{D19A3B85-70C2-481D-897D-C88A42B310C4}"/>
                </a:ext>
              </a:extLst>
            </p:cNvPr>
            <p:cNvSpPr>
              <a:spLocks/>
            </p:cNvSpPr>
            <p:nvPr/>
          </p:nvSpPr>
          <p:spPr bwMode="auto">
            <a:xfrm>
              <a:off x="5365" y="574"/>
              <a:ext cx="86" cy="21"/>
            </a:xfrm>
            <a:custGeom>
              <a:avLst/>
              <a:gdLst>
                <a:gd name="T0" fmla="*/ 0 w 426"/>
                <a:gd name="T1" fmla="*/ 0 h 104"/>
                <a:gd name="T2" fmla="*/ 0 w 426"/>
                <a:gd name="T3" fmla="*/ 0 h 104"/>
                <a:gd name="T4" fmla="*/ 0 w 426"/>
                <a:gd name="T5" fmla="*/ 0 h 104"/>
                <a:gd name="T6" fmla="*/ 0 w 426"/>
                <a:gd name="T7" fmla="*/ 0 h 104"/>
                <a:gd name="T8" fmla="*/ 0 w 426"/>
                <a:gd name="T9" fmla="*/ 0 h 104"/>
                <a:gd name="T10" fmla="*/ 0 w 426"/>
                <a:gd name="T11" fmla="*/ 0 h 104"/>
                <a:gd name="T12" fmla="*/ 0 w 426"/>
                <a:gd name="T13" fmla="*/ 0 h 104"/>
                <a:gd name="T14" fmla="*/ 0 w 426"/>
                <a:gd name="T15" fmla="*/ 0 h 104"/>
                <a:gd name="T16" fmla="*/ 0 w 426"/>
                <a:gd name="T17" fmla="*/ 0 h 104"/>
                <a:gd name="T18" fmla="*/ 0 w 426"/>
                <a:gd name="T19" fmla="*/ 0 h 104"/>
                <a:gd name="T20" fmla="*/ 0 w 426"/>
                <a:gd name="T21" fmla="*/ 0 h 104"/>
                <a:gd name="T22" fmla="*/ 0 w 426"/>
                <a:gd name="T23" fmla="*/ 0 h 104"/>
                <a:gd name="T24" fmla="*/ 0 w 426"/>
                <a:gd name="T25" fmla="*/ 0 h 104"/>
                <a:gd name="T26" fmla="*/ 0 w 426"/>
                <a:gd name="T27" fmla="*/ 0 h 104"/>
                <a:gd name="T28" fmla="*/ 0 w 426"/>
                <a:gd name="T29" fmla="*/ 0 h 104"/>
                <a:gd name="T30" fmla="*/ 0 w 426"/>
                <a:gd name="T31" fmla="*/ 0 h 104"/>
                <a:gd name="T32" fmla="*/ 0 w 426"/>
                <a:gd name="T33" fmla="*/ 0 h 104"/>
                <a:gd name="T34" fmla="*/ 0 w 426"/>
                <a:gd name="T35" fmla="*/ 0 h 104"/>
                <a:gd name="T36" fmla="*/ 0 w 426"/>
                <a:gd name="T37" fmla="*/ 0 h 104"/>
                <a:gd name="T38" fmla="*/ 0 w 426"/>
                <a:gd name="T39" fmla="*/ 0 h 104"/>
                <a:gd name="T40" fmla="*/ 0 w 426"/>
                <a:gd name="T41" fmla="*/ 0 h 104"/>
                <a:gd name="T42" fmla="*/ 0 w 426"/>
                <a:gd name="T43" fmla="*/ 0 h 104"/>
                <a:gd name="T44" fmla="*/ 0 w 426"/>
                <a:gd name="T45" fmla="*/ 0 h 104"/>
                <a:gd name="T46" fmla="*/ 0 w 426"/>
                <a:gd name="T47" fmla="*/ 0 h 104"/>
                <a:gd name="T48" fmla="*/ 0 w 426"/>
                <a:gd name="T49" fmla="*/ 0 h 104"/>
                <a:gd name="T50" fmla="*/ 0 w 426"/>
                <a:gd name="T51" fmla="*/ 0 h 104"/>
                <a:gd name="T52" fmla="*/ 0 w 426"/>
                <a:gd name="T53" fmla="*/ 0 h 104"/>
                <a:gd name="T54" fmla="*/ 0 w 426"/>
                <a:gd name="T55" fmla="*/ 0 h 104"/>
                <a:gd name="T56" fmla="*/ 0 w 426"/>
                <a:gd name="T57" fmla="*/ 0 h 104"/>
                <a:gd name="T58" fmla="*/ 0 w 426"/>
                <a:gd name="T59" fmla="*/ 0 h 104"/>
                <a:gd name="T60" fmla="*/ 0 w 426"/>
                <a:gd name="T61" fmla="*/ 0 h 104"/>
                <a:gd name="T62" fmla="*/ 0 w 426"/>
                <a:gd name="T63" fmla="*/ 0 h 104"/>
                <a:gd name="T64" fmla="*/ 0 w 426"/>
                <a:gd name="T65" fmla="*/ 0 h 1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26"/>
                <a:gd name="T100" fmla="*/ 0 h 104"/>
                <a:gd name="T101" fmla="*/ 426 w 426"/>
                <a:gd name="T102" fmla="*/ 104 h 1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26" h="104">
                  <a:moveTo>
                    <a:pt x="0" y="104"/>
                  </a:moveTo>
                  <a:lnTo>
                    <a:pt x="4" y="103"/>
                  </a:lnTo>
                  <a:lnTo>
                    <a:pt x="14" y="98"/>
                  </a:lnTo>
                  <a:lnTo>
                    <a:pt x="30" y="92"/>
                  </a:lnTo>
                  <a:lnTo>
                    <a:pt x="51" y="84"/>
                  </a:lnTo>
                  <a:lnTo>
                    <a:pt x="77" y="74"/>
                  </a:lnTo>
                  <a:lnTo>
                    <a:pt x="106" y="64"/>
                  </a:lnTo>
                  <a:lnTo>
                    <a:pt x="138" y="53"/>
                  </a:lnTo>
                  <a:lnTo>
                    <a:pt x="172" y="42"/>
                  </a:lnTo>
                  <a:lnTo>
                    <a:pt x="207" y="32"/>
                  </a:lnTo>
                  <a:lnTo>
                    <a:pt x="243" y="21"/>
                  </a:lnTo>
                  <a:lnTo>
                    <a:pt x="279" y="13"/>
                  </a:lnTo>
                  <a:lnTo>
                    <a:pt x="314" y="6"/>
                  </a:lnTo>
                  <a:lnTo>
                    <a:pt x="346" y="3"/>
                  </a:lnTo>
                  <a:lnTo>
                    <a:pt x="376" y="0"/>
                  </a:lnTo>
                  <a:lnTo>
                    <a:pt x="403" y="2"/>
                  </a:lnTo>
                  <a:lnTo>
                    <a:pt x="426" y="6"/>
                  </a:lnTo>
                  <a:lnTo>
                    <a:pt x="423" y="7"/>
                  </a:lnTo>
                  <a:lnTo>
                    <a:pt x="411" y="9"/>
                  </a:lnTo>
                  <a:lnTo>
                    <a:pt x="394" y="11"/>
                  </a:lnTo>
                  <a:lnTo>
                    <a:pt x="371" y="14"/>
                  </a:lnTo>
                  <a:lnTo>
                    <a:pt x="343" y="19"/>
                  </a:lnTo>
                  <a:lnTo>
                    <a:pt x="311" y="25"/>
                  </a:lnTo>
                  <a:lnTo>
                    <a:pt x="278" y="31"/>
                  </a:lnTo>
                  <a:lnTo>
                    <a:pt x="242" y="38"/>
                  </a:lnTo>
                  <a:lnTo>
                    <a:pt x="206" y="45"/>
                  </a:lnTo>
                  <a:lnTo>
                    <a:pt x="169" y="53"/>
                  </a:lnTo>
                  <a:lnTo>
                    <a:pt x="133" y="61"/>
                  </a:lnTo>
                  <a:lnTo>
                    <a:pt x="99" y="69"/>
                  </a:lnTo>
                  <a:lnTo>
                    <a:pt x="68" y="77"/>
                  </a:lnTo>
                  <a:lnTo>
                    <a:pt x="41" y="87"/>
                  </a:lnTo>
                  <a:lnTo>
                    <a:pt x="18" y="95"/>
                  </a:lnTo>
                  <a:lnTo>
                    <a:pt x="0" y="1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12" name="Freeform 170">
              <a:extLst>
                <a:ext uri="{FF2B5EF4-FFF2-40B4-BE49-F238E27FC236}">
                  <a16:creationId xmlns:a16="http://schemas.microsoft.com/office/drawing/2014/main" id="{AA2CF997-5BF1-40C9-89E7-630E858A05D8}"/>
                </a:ext>
              </a:extLst>
            </p:cNvPr>
            <p:cNvSpPr>
              <a:spLocks/>
            </p:cNvSpPr>
            <p:nvPr/>
          </p:nvSpPr>
          <p:spPr bwMode="auto">
            <a:xfrm>
              <a:off x="5373" y="297"/>
              <a:ext cx="29" cy="6"/>
            </a:xfrm>
            <a:custGeom>
              <a:avLst/>
              <a:gdLst>
                <a:gd name="T0" fmla="*/ 0 w 145"/>
                <a:gd name="T1" fmla="*/ 0 h 28"/>
                <a:gd name="T2" fmla="*/ 0 w 145"/>
                <a:gd name="T3" fmla="*/ 0 h 28"/>
                <a:gd name="T4" fmla="*/ 0 w 145"/>
                <a:gd name="T5" fmla="*/ 0 h 28"/>
                <a:gd name="T6" fmla="*/ 0 w 145"/>
                <a:gd name="T7" fmla="*/ 0 h 28"/>
                <a:gd name="T8" fmla="*/ 0 w 145"/>
                <a:gd name="T9" fmla="*/ 0 h 28"/>
                <a:gd name="T10" fmla="*/ 0 w 145"/>
                <a:gd name="T11" fmla="*/ 0 h 28"/>
                <a:gd name="T12" fmla="*/ 0 w 145"/>
                <a:gd name="T13" fmla="*/ 0 h 28"/>
                <a:gd name="T14" fmla="*/ 0 w 145"/>
                <a:gd name="T15" fmla="*/ 0 h 28"/>
                <a:gd name="T16" fmla="*/ 0 w 145"/>
                <a:gd name="T17" fmla="*/ 0 h 28"/>
                <a:gd name="T18" fmla="*/ 0 w 145"/>
                <a:gd name="T19" fmla="*/ 0 h 28"/>
                <a:gd name="T20" fmla="*/ 0 w 145"/>
                <a:gd name="T21" fmla="*/ 0 h 28"/>
                <a:gd name="T22" fmla="*/ 0 w 145"/>
                <a:gd name="T23" fmla="*/ 0 h 28"/>
                <a:gd name="T24" fmla="*/ 0 w 145"/>
                <a:gd name="T25" fmla="*/ 0 h 28"/>
                <a:gd name="T26" fmla="*/ 0 w 145"/>
                <a:gd name="T27" fmla="*/ 0 h 28"/>
                <a:gd name="T28" fmla="*/ 0 w 145"/>
                <a:gd name="T29" fmla="*/ 0 h 28"/>
                <a:gd name="T30" fmla="*/ 0 w 145"/>
                <a:gd name="T31" fmla="*/ 0 h 28"/>
                <a:gd name="T32" fmla="*/ 0 w 145"/>
                <a:gd name="T33" fmla="*/ 0 h 2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5"/>
                <a:gd name="T52" fmla="*/ 0 h 28"/>
                <a:gd name="T53" fmla="*/ 145 w 145"/>
                <a:gd name="T54" fmla="*/ 28 h 2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5" h="28">
                  <a:moveTo>
                    <a:pt x="0" y="0"/>
                  </a:moveTo>
                  <a:lnTo>
                    <a:pt x="2" y="2"/>
                  </a:lnTo>
                  <a:lnTo>
                    <a:pt x="9" y="8"/>
                  </a:lnTo>
                  <a:lnTo>
                    <a:pt x="19" y="16"/>
                  </a:lnTo>
                  <a:lnTo>
                    <a:pt x="36" y="23"/>
                  </a:lnTo>
                  <a:lnTo>
                    <a:pt x="55" y="28"/>
                  </a:lnTo>
                  <a:lnTo>
                    <a:pt x="81" y="28"/>
                  </a:lnTo>
                  <a:lnTo>
                    <a:pt x="110" y="21"/>
                  </a:lnTo>
                  <a:lnTo>
                    <a:pt x="145" y="5"/>
                  </a:lnTo>
                  <a:lnTo>
                    <a:pt x="140" y="6"/>
                  </a:lnTo>
                  <a:lnTo>
                    <a:pt x="128" y="8"/>
                  </a:lnTo>
                  <a:lnTo>
                    <a:pt x="111" y="10"/>
                  </a:lnTo>
                  <a:lnTo>
                    <a:pt x="90" y="13"/>
                  </a:lnTo>
                  <a:lnTo>
                    <a:pt x="66" y="13"/>
                  </a:lnTo>
                  <a:lnTo>
                    <a:pt x="41" y="11"/>
                  </a:lnTo>
                  <a:lnTo>
                    <a:pt x="19" y="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grpSp>
      <p:grpSp>
        <p:nvGrpSpPr>
          <p:cNvPr id="713" name="Group 171">
            <a:extLst>
              <a:ext uri="{FF2B5EF4-FFF2-40B4-BE49-F238E27FC236}">
                <a16:creationId xmlns:a16="http://schemas.microsoft.com/office/drawing/2014/main" id="{8187ED98-B2C2-4251-A264-16F0AEBE778C}"/>
              </a:ext>
            </a:extLst>
          </p:cNvPr>
          <p:cNvGrpSpPr>
            <a:grpSpLocks/>
          </p:cNvGrpSpPr>
          <p:nvPr/>
        </p:nvGrpSpPr>
        <p:grpSpPr bwMode="auto">
          <a:xfrm>
            <a:off x="4478817" y="3046360"/>
            <a:ext cx="263525" cy="487362"/>
            <a:chOff x="5300" y="288"/>
            <a:chExt cx="166" cy="307"/>
          </a:xfrm>
        </p:grpSpPr>
        <p:sp>
          <p:nvSpPr>
            <p:cNvPr id="714" name="Freeform 172">
              <a:extLst>
                <a:ext uri="{FF2B5EF4-FFF2-40B4-BE49-F238E27FC236}">
                  <a16:creationId xmlns:a16="http://schemas.microsoft.com/office/drawing/2014/main" id="{47C7E2C6-17FF-447A-A50E-E2DB7BD1E5C1}"/>
                </a:ext>
              </a:extLst>
            </p:cNvPr>
            <p:cNvSpPr>
              <a:spLocks/>
            </p:cNvSpPr>
            <p:nvPr/>
          </p:nvSpPr>
          <p:spPr bwMode="auto">
            <a:xfrm>
              <a:off x="5306" y="288"/>
              <a:ext cx="160" cy="301"/>
            </a:xfrm>
            <a:custGeom>
              <a:avLst/>
              <a:gdLst>
                <a:gd name="T0" fmla="*/ 0 w 802"/>
                <a:gd name="T1" fmla="*/ 0 h 1507"/>
                <a:gd name="T2" fmla="*/ 0 w 802"/>
                <a:gd name="T3" fmla="*/ 0 h 1507"/>
                <a:gd name="T4" fmla="*/ 0 w 802"/>
                <a:gd name="T5" fmla="*/ 0 h 1507"/>
                <a:gd name="T6" fmla="*/ 0 w 802"/>
                <a:gd name="T7" fmla="*/ 0 h 1507"/>
                <a:gd name="T8" fmla="*/ 0 w 802"/>
                <a:gd name="T9" fmla="*/ 0 h 1507"/>
                <a:gd name="T10" fmla="*/ 0 w 802"/>
                <a:gd name="T11" fmla="*/ 0 h 1507"/>
                <a:gd name="T12" fmla="*/ 0 w 802"/>
                <a:gd name="T13" fmla="*/ 0 h 1507"/>
                <a:gd name="T14" fmla="*/ 0 w 802"/>
                <a:gd name="T15" fmla="*/ 0 h 1507"/>
                <a:gd name="T16" fmla="*/ 0 w 802"/>
                <a:gd name="T17" fmla="*/ 0 h 1507"/>
                <a:gd name="T18" fmla="*/ 0 w 802"/>
                <a:gd name="T19" fmla="*/ 0 h 1507"/>
                <a:gd name="T20" fmla="*/ 0 w 802"/>
                <a:gd name="T21" fmla="*/ 0 h 1507"/>
                <a:gd name="T22" fmla="*/ 0 w 802"/>
                <a:gd name="T23" fmla="*/ 0 h 1507"/>
                <a:gd name="T24" fmla="*/ 0 w 802"/>
                <a:gd name="T25" fmla="*/ 0 h 1507"/>
                <a:gd name="T26" fmla="*/ 0 w 802"/>
                <a:gd name="T27" fmla="*/ 0 h 1507"/>
                <a:gd name="T28" fmla="*/ 0 w 802"/>
                <a:gd name="T29" fmla="*/ 0 h 1507"/>
                <a:gd name="T30" fmla="*/ 0 w 802"/>
                <a:gd name="T31" fmla="*/ 0 h 1507"/>
                <a:gd name="T32" fmla="*/ 0 w 802"/>
                <a:gd name="T33" fmla="*/ 0 h 1507"/>
                <a:gd name="T34" fmla="*/ 0 w 802"/>
                <a:gd name="T35" fmla="*/ 0 h 1507"/>
                <a:gd name="T36" fmla="*/ 0 w 802"/>
                <a:gd name="T37" fmla="*/ 0 h 1507"/>
                <a:gd name="T38" fmla="*/ 0 w 802"/>
                <a:gd name="T39" fmla="*/ 0 h 1507"/>
                <a:gd name="T40" fmla="*/ 0 w 802"/>
                <a:gd name="T41" fmla="*/ 0 h 1507"/>
                <a:gd name="T42" fmla="*/ 0 w 802"/>
                <a:gd name="T43" fmla="*/ 0 h 1507"/>
                <a:gd name="T44" fmla="*/ 0 w 802"/>
                <a:gd name="T45" fmla="*/ 0 h 1507"/>
                <a:gd name="T46" fmla="*/ 0 w 802"/>
                <a:gd name="T47" fmla="*/ 0 h 1507"/>
                <a:gd name="T48" fmla="*/ 0 w 802"/>
                <a:gd name="T49" fmla="*/ 0 h 1507"/>
                <a:gd name="T50" fmla="*/ 0 w 802"/>
                <a:gd name="T51" fmla="*/ 0 h 1507"/>
                <a:gd name="T52" fmla="*/ 0 w 802"/>
                <a:gd name="T53" fmla="*/ 0 h 1507"/>
                <a:gd name="T54" fmla="*/ 0 w 802"/>
                <a:gd name="T55" fmla="*/ 0 h 1507"/>
                <a:gd name="T56" fmla="*/ 0 w 802"/>
                <a:gd name="T57" fmla="*/ 0 h 1507"/>
                <a:gd name="T58" fmla="*/ 0 w 802"/>
                <a:gd name="T59" fmla="*/ 0 h 1507"/>
                <a:gd name="T60" fmla="*/ 0 w 802"/>
                <a:gd name="T61" fmla="*/ 0 h 1507"/>
                <a:gd name="T62" fmla="*/ 0 w 802"/>
                <a:gd name="T63" fmla="*/ 0 h 1507"/>
                <a:gd name="T64" fmla="*/ 0 w 802"/>
                <a:gd name="T65" fmla="*/ 0 h 1507"/>
                <a:gd name="T66" fmla="*/ 0 w 802"/>
                <a:gd name="T67" fmla="*/ 0 h 1507"/>
                <a:gd name="T68" fmla="*/ 0 w 802"/>
                <a:gd name="T69" fmla="*/ 0 h 1507"/>
                <a:gd name="T70" fmla="*/ 0 w 802"/>
                <a:gd name="T71" fmla="*/ 0 h 1507"/>
                <a:gd name="T72" fmla="*/ 0 w 802"/>
                <a:gd name="T73" fmla="*/ 0 h 1507"/>
                <a:gd name="T74" fmla="*/ 0 w 802"/>
                <a:gd name="T75" fmla="*/ 0 h 1507"/>
                <a:gd name="T76" fmla="*/ 0 w 802"/>
                <a:gd name="T77" fmla="*/ 0 h 1507"/>
                <a:gd name="T78" fmla="*/ 0 w 802"/>
                <a:gd name="T79" fmla="*/ 0 h 1507"/>
                <a:gd name="T80" fmla="*/ 0 w 802"/>
                <a:gd name="T81" fmla="*/ 0 h 1507"/>
                <a:gd name="T82" fmla="*/ 0 w 802"/>
                <a:gd name="T83" fmla="*/ 0 h 1507"/>
                <a:gd name="T84" fmla="*/ 0 w 802"/>
                <a:gd name="T85" fmla="*/ 0 h 1507"/>
                <a:gd name="T86" fmla="*/ 0 w 802"/>
                <a:gd name="T87" fmla="*/ 0 h 1507"/>
                <a:gd name="T88" fmla="*/ 0 w 802"/>
                <a:gd name="T89" fmla="*/ 0 h 1507"/>
                <a:gd name="T90" fmla="*/ 0 w 802"/>
                <a:gd name="T91" fmla="*/ 0 h 1507"/>
                <a:gd name="T92" fmla="*/ 0 w 802"/>
                <a:gd name="T93" fmla="*/ 0 h 1507"/>
                <a:gd name="T94" fmla="*/ 0 w 802"/>
                <a:gd name="T95" fmla="*/ 0 h 1507"/>
                <a:gd name="T96" fmla="*/ 0 w 802"/>
                <a:gd name="T97" fmla="*/ 0 h 1507"/>
                <a:gd name="T98" fmla="*/ 0 w 802"/>
                <a:gd name="T99" fmla="*/ 0 h 1507"/>
                <a:gd name="T100" fmla="*/ 0 w 802"/>
                <a:gd name="T101" fmla="*/ 0 h 150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02"/>
                <a:gd name="T154" fmla="*/ 0 h 1507"/>
                <a:gd name="T155" fmla="*/ 802 w 802"/>
                <a:gd name="T156" fmla="*/ 1507 h 150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02" h="1507">
                  <a:moveTo>
                    <a:pt x="802" y="91"/>
                  </a:moveTo>
                  <a:lnTo>
                    <a:pt x="785" y="221"/>
                  </a:lnTo>
                  <a:lnTo>
                    <a:pt x="771" y="406"/>
                  </a:lnTo>
                  <a:lnTo>
                    <a:pt x="762" y="623"/>
                  </a:lnTo>
                  <a:lnTo>
                    <a:pt x="753" y="849"/>
                  </a:lnTo>
                  <a:lnTo>
                    <a:pt x="749" y="1065"/>
                  </a:lnTo>
                  <a:lnTo>
                    <a:pt x="745" y="1246"/>
                  </a:lnTo>
                  <a:lnTo>
                    <a:pt x="743" y="1371"/>
                  </a:lnTo>
                  <a:lnTo>
                    <a:pt x="743" y="1417"/>
                  </a:lnTo>
                  <a:lnTo>
                    <a:pt x="286" y="1507"/>
                  </a:lnTo>
                  <a:lnTo>
                    <a:pt x="277" y="1494"/>
                  </a:lnTo>
                  <a:lnTo>
                    <a:pt x="266" y="1478"/>
                  </a:lnTo>
                  <a:lnTo>
                    <a:pt x="250" y="1460"/>
                  </a:lnTo>
                  <a:lnTo>
                    <a:pt x="230" y="1440"/>
                  </a:lnTo>
                  <a:lnTo>
                    <a:pt x="209" y="1421"/>
                  </a:lnTo>
                  <a:lnTo>
                    <a:pt x="185" y="1400"/>
                  </a:lnTo>
                  <a:lnTo>
                    <a:pt x="160" y="1379"/>
                  </a:lnTo>
                  <a:lnTo>
                    <a:pt x="135" y="1358"/>
                  </a:lnTo>
                  <a:lnTo>
                    <a:pt x="110" y="1338"/>
                  </a:lnTo>
                  <a:lnTo>
                    <a:pt x="87" y="1319"/>
                  </a:lnTo>
                  <a:lnTo>
                    <a:pt x="64" y="1303"/>
                  </a:lnTo>
                  <a:lnTo>
                    <a:pt x="45" y="1288"/>
                  </a:lnTo>
                  <a:lnTo>
                    <a:pt x="28" y="1275"/>
                  </a:lnTo>
                  <a:lnTo>
                    <a:pt x="15" y="1266"/>
                  </a:lnTo>
                  <a:lnTo>
                    <a:pt x="7" y="1260"/>
                  </a:lnTo>
                  <a:lnTo>
                    <a:pt x="5" y="1258"/>
                  </a:lnTo>
                  <a:lnTo>
                    <a:pt x="6" y="1215"/>
                  </a:lnTo>
                  <a:lnTo>
                    <a:pt x="9" y="1097"/>
                  </a:lnTo>
                  <a:lnTo>
                    <a:pt x="13" y="930"/>
                  </a:lnTo>
                  <a:lnTo>
                    <a:pt x="16" y="730"/>
                  </a:lnTo>
                  <a:lnTo>
                    <a:pt x="18" y="521"/>
                  </a:lnTo>
                  <a:lnTo>
                    <a:pt x="17" y="325"/>
                  </a:lnTo>
                  <a:lnTo>
                    <a:pt x="11" y="162"/>
                  </a:lnTo>
                  <a:lnTo>
                    <a:pt x="0" y="53"/>
                  </a:lnTo>
                  <a:lnTo>
                    <a:pt x="5" y="53"/>
                  </a:lnTo>
                  <a:lnTo>
                    <a:pt x="17" y="51"/>
                  </a:lnTo>
                  <a:lnTo>
                    <a:pt x="38" y="50"/>
                  </a:lnTo>
                  <a:lnTo>
                    <a:pt x="65" y="49"/>
                  </a:lnTo>
                  <a:lnTo>
                    <a:pt x="97" y="47"/>
                  </a:lnTo>
                  <a:lnTo>
                    <a:pt x="133" y="44"/>
                  </a:lnTo>
                  <a:lnTo>
                    <a:pt x="173" y="41"/>
                  </a:lnTo>
                  <a:lnTo>
                    <a:pt x="214" y="39"/>
                  </a:lnTo>
                  <a:lnTo>
                    <a:pt x="255" y="35"/>
                  </a:lnTo>
                  <a:lnTo>
                    <a:pt x="297" y="30"/>
                  </a:lnTo>
                  <a:lnTo>
                    <a:pt x="338" y="26"/>
                  </a:lnTo>
                  <a:lnTo>
                    <a:pt x="375" y="21"/>
                  </a:lnTo>
                  <a:lnTo>
                    <a:pt x="409" y="16"/>
                  </a:lnTo>
                  <a:lnTo>
                    <a:pt x="438" y="12"/>
                  </a:lnTo>
                  <a:lnTo>
                    <a:pt x="460" y="6"/>
                  </a:lnTo>
                  <a:lnTo>
                    <a:pt x="476" y="0"/>
                  </a:lnTo>
                  <a:lnTo>
                    <a:pt x="802" y="91"/>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15" name="Freeform 173">
              <a:extLst>
                <a:ext uri="{FF2B5EF4-FFF2-40B4-BE49-F238E27FC236}">
                  <a16:creationId xmlns:a16="http://schemas.microsoft.com/office/drawing/2014/main" id="{B5A526EA-808A-4953-83F3-F0A81DFB40F9}"/>
                </a:ext>
              </a:extLst>
            </p:cNvPr>
            <p:cNvSpPr>
              <a:spLocks/>
            </p:cNvSpPr>
            <p:nvPr/>
          </p:nvSpPr>
          <p:spPr bwMode="auto">
            <a:xfrm>
              <a:off x="5307" y="288"/>
              <a:ext cx="154" cy="27"/>
            </a:xfrm>
            <a:custGeom>
              <a:avLst/>
              <a:gdLst>
                <a:gd name="T0" fmla="*/ 0 w 769"/>
                <a:gd name="T1" fmla="*/ 0 h 137"/>
                <a:gd name="T2" fmla="*/ 0 w 769"/>
                <a:gd name="T3" fmla="*/ 0 h 137"/>
                <a:gd name="T4" fmla="*/ 0 w 769"/>
                <a:gd name="T5" fmla="*/ 0 h 137"/>
                <a:gd name="T6" fmla="*/ 0 w 769"/>
                <a:gd name="T7" fmla="*/ 0 h 137"/>
                <a:gd name="T8" fmla="*/ 0 w 769"/>
                <a:gd name="T9" fmla="*/ 0 h 137"/>
                <a:gd name="T10" fmla="*/ 0 60000 65536"/>
                <a:gd name="T11" fmla="*/ 0 60000 65536"/>
                <a:gd name="T12" fmla="*/ 0 60000 65536"/>
                <a:gd name="T13" fmla="*/ 0 60000 65536"/>
                <a:gd name="T14" fmla="*/ 0 60000 65536"/>
                <a:gd name="T15" fmla="*/ 0 w 769"/>
                <a:gd name="T16" fmla="*/ 0 h 137"/>
                <a:gd name="T17" fmla="*/ 769 w 769"/>
                <a:gd name="T18" fmla="*/ 137 h 137"/>
              </a:gdLst>
              <a:ahLst/>
              <a:cxnLst>
                <a:cxn ang="T10">
                  <a:pos x="T0" y="T1"/>
                </a:cxn>
                <a:cxn ang="T11">
                  <a:pos x="T2" y="T3"/>
                </a:cxn>
                <a:cxn ang="T12">
                  <a:pos x="T4" y="T5"/>
                </a:cxn>
                <a:cxn ang="T13">
                  <a:pos x="T6" y="T7"/>
                </a:cxn>
                <a:cxn ang="T14">
                  <a:pos x="T8" y="T9"/>
                </a:cxn>
              </a:cxnLst>
              <a:rect l="T15" t="T16" r="T17" b="T18"/>
              <a:pathLst>
                <a:path w="769" h="137">
                  <a:moveTo>
                    <a:pt x="0" y="53"/>
                  </a:moveTo>
                  <a:lnTo>
                    <a:pt x="274" y="137"/>
                  </a:lnTo>
                  <a:lnTo>
                    <a:pt x="769" y="83"/>
                  </a:lnTo>
                  <a:lnTo>
                    <a:pt x="463" y="0"/>
                  </a:lnTo>
                  <a:lnTo>
                    <a:pt x="0" y="53"/>
                  </a:lnTo>
                  <a:close/>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16" name="Freeform 174">
              <a:extLst>
                <a:ext uri="{FF2B5EF4-FFF2-40B4-BE49-F238E27FC236}">
                  <a16:creationId xmlns:a16="http://schemas.microsoft.com/office/drawing/2014/main" id="{38401176-AA98-437B-BBE1-4B7825A40060}"/>
                </a:ext>
              </a:extLst>
            </p:cNvPr>
            <p:cNvSpPr>
              <a:spLocks/>
            </p:cNvSpPr>
            <p:nvPr/>
          </p:nvSpPr>
          <p:spPr bwMode="auto">
            <a:xfrm>
              <a:off x="5455" y="306"/>
              <a:ext cx="11" cy="260"/>
            </a:xfrm>
            <a:custGeom>
              <a:avLst/>
              <a:gdLst>
                <a:gd name="T0" fmla="*/ 0 w 57"/>
                <a:gd name="T1" fmla="*/ 0 h 1302"/>
                <a:gd name="T2" fmla="*/ 0 w 57"/>
                <a:gd name="T3" fmla="*/ 0 h 1302"/>
                <a:gd name="T4" fmla="*/ 0 w 57"/>
                <a:gd name="T5" fmla="*/ 0 h 1302"/>
                <a:gd name="T6" fmla="*/ 0 w 57"/>
                <a:gd name="T7" fmla="*/ 0 h 1302"/>
                <a:gd name="T8" fmla="*/ 0 w 57"/>
                <a:gd name="T9" fmla="*/ 0 h 1302"/>
                <a:gd name="T10" fmla="*/ 0 w 57"/>
                <a:gd name="T11" fmla="*/ 0 h 1302"/>
                <a:gd name="T12" fmla="*/ 0 w 57"/>
                <a:gd name="T13" fmla="*/ 0 h 1302"/>
                <a:gd name="T14" fmla="*/ 0 w 57"/>
                <a:gd name="T15" fmla="*/ 0 h 1302"/>
                <a:gd name="T16" fmla="*/ 0 w 57"/>
                <a:gd name="T17" fmla="*/ 0 h 1302"/>
                <a:gd name="T18" fmla="*/ 0 w 57"/>
                <a:gd name="T19" fmla="*/ 0 h 1302"/>
                <a:gd name="T20" fmla="*/ 0 w 57"/>
                <a:gd name="T21" fmla="*/ 0 h 1302"/>
                <a:gd name="T22" fmla="*/ 0 w 57"/>
                <a:gd name="T23" fmla="*/ 0 h 1302"/>
                <a:gd name="T24" fmla="*/ 0 w 57"/>
                <a:gd name="T25" fmla="*/ 0 h 1302"/>
                <a:gd name="T26" fmla="*/ 0 w 57"/>
                <a:gd name="T27" fmla="*/ 0 h 1302"/>
                <a:gd name="T28" fmla="*/ 0 w 57"/>
                <a:gd name="T29" fmla="*/ 0 h 1302"/>
                <a:gd name="T30" fmla="*/ 0 w 57"/>
                <a:gd name="T31" fmla="*/ 0 h 1302"/>
                <a:gd name="T32" fmla="*/ 0 w 57"/>
                <a:gd name="T33" fmla="*/ 0 h 13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7"/>
                <a:gd name="T52" fmla="*/ 0 h 1302"/>
                <a:gd name="T53" fmla="*/ 57 w 57"/>
                <a:gd name="T54" fmla="*/ 1302 h 130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7" h="1302">
                  <a:moveTo>
                    <a:pt x="57" y="0"/>
                  </a:moveTo>
                  <a:lnTo>
                    <a:pt x="54" y="39"/>
                  </a:lnTo>
                  <a:lnTo>
                    <a:pt x="46" y="148"/>
                  </a:lnTo>
                  <a:lnTo>
                    <a:pt x="34" y="307"/>
                  </a:lnTo>
                  <a:lnTo>
                    <a:pt x="21" y="502"/>
                  </a:lnTo>
                  <a:lnTo>
                    <a:pt x="10" y="717"/>
                  </a:lnTo>
                  <a:lnTo>
                    <a:pt x="3" y="932"/>
                  </a:lnTo>
                  <a:lnTo>
                    <a:pt x="0" y="1132"/>
                  </a:lnTo>
                  <a:lnTo>
                    <a:pt x="6" y="1302"/>
                  </a:lnTo>
                  <a:lnTo>
                    <a:pt x="7" y="1253"/>
                  </a:lnTo>
                  <a:lnTo>
                    <a:pt x="12" y="1123"/>
                  </a:lnTo>
                  <a:lnTo>
                    <a:pt x="18" y="936"/>
                  </a:lnTo>
                  <a:lnTo>
                    <a:pt x="25" y="717"/>
                  </a:lnTo>
                  <a:lnTo>
                    <a:pt x="33" y="489"/>
                  </a:lnTo>
                  <a:lnTo>
                    <a:pt x="42" y="278"/>
                  </a:lnTo>
                  <a:lnTo>
                    <a:pt x="50" y="106"/>
                  </a:lnTo>
                  <a:lnTo>
                    <a:pt x="5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17" name="Freeform 175">
              <a:extLst>
                <a:ext uri="{FF2B5EF4-FFF2-40B4-BE49-F238E27FC236}">
                  <a16:creationId xmlns:a16="http://schemas.microsoft.com/office/drawing/2014/main" id="{1309AF4B-236D-46C2-8431-A5E33EB3D89C}"/>
                </a:ext>
              </a:extLst>
            </p:cNvPr>
            <p:cNvSpPr>
              <a:spLocks/>
            </p:cNvSpPr>
            <p:nvPr/>
          </p:nvSpPr>
          <p:spPr bwMode="auto">
            <a:xfrm>
              <a:off x="5417" y="406"/>
              <a:ext cx="47" cy="25"/>
            </a:xfrm>
            <a:custGeom>
              <a:avLst/>
              <a:gdLst>
                <a:gd name="T0" fmla="*/ 0 w 234"/>
                <a:gd name="T1" fmla="*/ 0 h 126"/>
                <a:gd name="T2" fmla="*/ 0 w 234"/>
                <a:gd name="T3" fmla="*/ 0 h 126"/>
                <a:gd name="T4" fmla="*/ 0 w 234"/>
                <a:gd name="T5" fmla="*/ 0 h 126"/>
                <a:gd name="T6" fmla="*/ 0 w 234"/>
                <a:gd name="T7" fmla="*/ 0 h 126"/>
                <a:gd name="T8" fmla="*/ 0 w 234"/>
                <a:gd name="T9" fmla="*/ 0 h 126"/>
                <a:gd name="T10" fmla="*/ 0 w 234"/>
                <a:gd name="T11" fmla="*/ 0 h 126"/>
                <a:gd name="T12" fmla="*/ 0 w 234"/>
                <a:gd name="T13" fmla="*/ 0 h 126"/>
                <a:gd name="T14" fmla="*/ 0 w 234"/>
                <a:gd name="T15" fmla="*/ 0 h 126"/>
                <a:gd name="T16" fmla="*/ 0 w 234"/>
                <a:gd name="T17" fmla="*/ 0 h 126"/>
                <a:gd name="T18" fmla="*/ 0 w 234"/>
                <a:gd name="T19" fmla="*/ 0 h 126"/>
                <a:gd name="T20" fmla="*/ 0 w 234"/>
                <a:gd name="T21" fmla="*/ 0 h 126"/>
                <a:gd name="T22" fmla="*/ 0 w 234"/>
                <a:gd name="T23" fmla="*/ 0 h 126"/>
                <a:gd name="T24" fmla="*/ 0 w 234"/>
                <a:gd name="T25" fmla="*/ 0 h 126"/>
                <a:gd name="T26" fmla="*/ 0 w 234"/>
                <a:gd name="T27" fmla="*/ 0 h 126"/>
                <a:gd name="T28" fmla="*/ 0 w 234"/>
                <a:gd name="T29" fmla="*/ 0 h 126"/>
                <a:gd name="T30" fmla="*/ 0 w 234"/>
                <a:gd name="T31" fmla="*/ 0 h 126"/>
                <a:gd name="T32" fmla="*/ 0 w 234"/>
                <a:gd name="T33" fmla="*/ 0 h 126"/>
                <a:gd name="T34" fmla="*/ 0 w 234"/>
                <a:gd name="T35" fmla="*/ 0 h 126"/>
                <a:gd name="T36" fmla="*/ 0 w 234"/>
                <a:gd name="T37" fmla="*/ 0 h 126"/>
                <a:gd name="T38" fmla="*/ 0 w 234"/>
                <a:gd name="T39" fmla="*/ 0 h 126"/>
                <a:gd name="T40" fmla="*/ 0 w 234"/>
                <a:gd name="T41" fmla="*/ 0 h 126"/>
                <a:gd name="T42" fmla="*/ 0 w 234"/>
                <a:gd name="T43" fmla="*/ 0 h 126"/>
                <a:gd name="T44" fmla="*/ 0 w 234"/>
                <a:gd name="T45" fmla="*/ 0 h 126"/>
                <a:gd name="T46" fmla="*/ 0 w 234"/>
                <a:gd name="T47" fmla="*/ 0 h 126"/>
                <a:gd name="T48" fmla="*/ 0 w 234"/>
                <a:gd name="T49" fmla="*/ 0 h 126"/>
                <a:gd name="T50" fmla="*/ 0 w 234"/>
                <a:gd name="T51" fmla="*/ 0 h 126"/>
                <a:gd name="T52" fmla="*/ 0 w 234"/>
                <a:gd name="T53" fmla="*/ 0 h 126"/>
                <a:gd name="T54" fmla="*/ 0 w 234"/>
                <a:gd name="T55" fmla="*/ 0 h 126"/>
                <a:gd name="T56" fmla="*/ 0 w 234"/>
                <a:gd name="T57" fmla="*/ 0 h 126"/>
                <a:gd name="T58" fmla="*/ 0 w 234"/>
                <a:gd name="T59" fmla="*/ 0 h 126"/>
                <a:gd name="T60" fmla="*/ 0 w 234"/>
                <a:gd name="T61" fmla="*/ 0 h 126"/>
                <a:gd name="T62" fmla="*/ 0 w 234"/>
                <a:gd name="T63" fmla="*/ 0 h 126"/>
                <a:gd name="T64" fmla="*/ 0 w 234"/>
                <a:gd name="T65" fmla="*/ 0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126"/>
                <a:gd name="T101" fmla="*/ 234 w 234"/>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126">
                  <a:moveTo>
                    <a:pt x="0" y="100"/>
                  </a:moveTo>
                  <a:lnTo>
                    <a:pt x="3" y="102"/>
                  </a:lnTo>
                  <a:lnTo>
                    <a:pt x="13" y="104"/>
                  </a:lnTo>
                  <a:lnTo>
                    <a:pt x="27" y="107"/>
                  </a:lnTo>
                  <a:lnTo>
                    <a:pt x="45" y="112"/>
                  </a:lnTo>
                  <a:lnTo>
                    <a:pt x="67" y="115"/>
                  </a:lnTo>
                  <a:lnTo>
                    <a:pt x="90" y="120"/>
                  </a:lnTo>
                  <a:lnTo>
                    <a:pt x="115" y="124"/>
                  </a:lnTo>
                  <a:lnTo>
                    <a:pt x="139" y="125"/>
                  </a:lnTo>
                  <a:lnTo>
                    <a:pt x="164" y="126"/>
                  </a:lnTo>
                  <a:lnTo>
                    <a:pt x="186" y="124"/>
                  </a:lnTo>
                  <a:lnTo>
                    <a:pt x="204" y="119"/>
                  </a:lnTo>
                  <a:lnTo>
                    <a:pt x="219" y="111"/>
                  </a:lnTo>
                  <a:lnTo>
                    <a:pt x="230" y="99"/>
                  </a:lnTo>
                  <a:lnTo>
                    <a:pt x="234" y="83"/>
                  </a:lnTo>
                  <a:lnTo>
                    <a:pt x="232" y="63"/>
                  </a:lnTo>
                  <a:lnTo>
                    <a:pt x="222" y="38"/>
                  </a:lnTo>
                  <a:lnTo>
                    <a:pt x="221" y="36"/>
                  </a:lnTo>
                  <a:lnTo>
                    <a:pt x="216" y="33"/>
                  </a:lnTo>
                  <a:lnTo>
                    <a:pt x="209" y="28"/>
                  </a:lnTo>
                  <a:lnTo>
                    <a:pt x="201" y="22"/>
                  </a:lnTo>
                  <a:lnTo>
                    <a:pt x="189" y="17"/>
                  </a:lnTo>
                  <a:lnTo>
                    <a:pt x="176" y="11"/>
                  </a:lnTo>
                  <a:lnTo>
                    <a:pt x="161" y="6"/>
                  </a:lnTo>
                  <a:lnTo>
                    <a:pt x="146" y="3"/>
                  </a:lnTo>
                  <a:lnTo>
                    <a:pt x="129" y="0"/>
                  </a:lnTo>
                  <a:lnTo>
                    <a:pt x="111" y="3"/>
                  </a:lnTo>
                  <a:lnTo>
                    <a:pt x="93" y="7"/>
                  </a:lnTo>
                  <a:lnTo>
                    <a:pt x="74" y="15"/>
                  </a:lnTo>
                  <a:lnTo>
                    <a:pt x="56" y="28"/>
                  </a:lnTo>
                  <a:lnTo>
                    <a:pt x="36" y="47"/>
                  </a:lnTo>
                  <a:lnTo>
                    <a:pt x="17" y="70"/>
                  </a:lnTo>
                  <a:lnTo>
                    <a:pt x="0" y="10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18" name="Freeform 176">
              <a:extLst>
                <a:ext uri="{FF2B5EF4-FFF2-40B4-BE49-F238E27FC236}">
                  <a16:creationId xmlns:a16="http://schemas.microsoft.com/office/drawing/2014/main" id="{FB6FFB80-2D56-42DF-A91A-BF6EA28FD87D}"/>
                </a:ext>
              </a:extLst>
            </p:cNvPr>
            <p:cNvSpPr>
              <a:spLocks/>
            </p:cNvSpPr>
            <p:nvPr/>
          </p:nvSpPr>
          <p:spPr bwMode="auto">
            <a:xfrm>
              <a:off x="5412" y="491"/>
              <a:ext cx="48" cy="24"/>
            </a:xfrm>
            <a:custGeom>
              <a:avLst/>
              <a:gdLst>
                <a:gd name="T0" fmla="*/ 0 w 236"/>
                <a:gd name="T1" fmla="*/ 0 h 123"/>
                <a:gd name="T2" fmla="*/ 0 w 236"/>
                <a:gd name="T3" fmla="*/ 0 h 123"/>
                <a:gd name="T4" fmla="*/ 0 w 236"/>
                <a:gd name="T5" fmla="*/ 0 h 123"/>
                <a:gd name="T6" fmla="*/ 0 w 236"/>
                <a:gd name="T7" fmla="*/ 0 h 123"/>
                <a:gd name="T8" fmla="*/ 0 w 236"/>
                <a:gd name="T9" fmla="*/ 0 h 123"/>
                <a:gd name="T10" fmla="*/ 0 w 236"/>
                <a:gd name="T11" fmla="*/ 0 h 123"/>
                <a:gd name="T12" fmla="*/ 0 w 236"/>
                <a:gd name="T13" fmla="*/ 0 h 123"/>
                <a:gd name="T14" fmla="*/ 0 w 236"/>
                <a:gd name="T15" fmla="*/ 0 h 123"/>
                <a:gd name="T16" fmla="*/ 0 w 236"/>
                <a:gd name="T17" fmla="*/ 0 h 123"/>
                <a:gd name="T18" fmla="*/ 0 w 236"/>
                <a:gd name="T19" fmla="*/ 0 h 123"/>
                <a:gd name="T20" fmla="*/ 0 w 236"/>
                <a:gd name="T21" fmla="*/ 0 h 123"/>
                <a:gd name="T22" fmla="*/ 0 w 236"/>
                <a:gd name="T23" fmla="*/ 0 h 123"/>
                <a:gd name="T24" fmla="*/ 0 w 236"/>
                <a:gd name="T25" fmla="*/ 0 h 123"/>
                <a:gd name="T26" fmla="*/ 0 w 236"/>
                <a:gd name="T27" fmla="*/ 0 h 123"/>
                <a:gd name="T28" fmla="*/ 0 w 236"/>
                <a:gd name="T29" fmla="*/ 0 h 123"/>
                <a:gd name="T30" fmla="*/ 0 w 236"/>
                <a:gd name="T31" fmla="*/ 0 h 123"/>
                <a:gd name="T32" fmla="*/ 0 w 236"/>
                <a:gd name="T33" fmla="*/ 0 h 123"/>
                <a:gd name="T34" fmla="*/ 0 w 236"/>
                <a:gd name="T35" fmla="*/ 0 h 123"/>
                <a:gd name="T36" fmla="*/ 0 w 236"/>
                <a:gd name="T37" fmla="*/ 0 h 123"/>
                <a:gd name="T38" fmla="*/ 0 w 236"/>
                <a:gd name="T39" fmla="*/ 0 h 123"/>
                <a:gd name="T40" fmla="*/ 0 w 236"/>
                <a:gd name="T41" fmla="*/ 0 h 123"/>
                <a:gd name="T42" fmla="*/ 0 w 236"/>
                <a:gd name="T43" fmla="*/ 0 h 123"/>
                <a:gd name="T44" fmla="*/ 0 w 236"/>
                <a:gd name="T45" fmla="*/ 0 h 123"/>
                <a:gd name="T46" fmla="*/ 0 w 236"/>
                <a:gd name="T47" fmla="*/ 0 h 123"/>
                <a:gd name="T48" fmla="*/ 0 w 236"/>
                <a:gd name="T49" fmla="*/ 0 h 123"/>
                <a:gd name="T50" fmla="*/ 0 w 236"/>
                <a:gd name="T51" fmla="*/ 0 h 123"/>
                <a:gd name="T52" fmla="*/ 0 w 236"/>
                <a:gd name="T53" fmla="*/ 0 h 123"/>
                <a:gd name="T54" fmla="*/ 0 w 236"/>
                <a:gd name="T55" fmla="*/ 0 h 123"/>
                <a:gd name="T56" fmla="*/ 0 w 236"/>
                <a:gd name="T57" fmla="*/ 0 h 123"/>
                <a:gd name="T58" fmla="*/ 0 w 236"/>
                <a:gd name="T59" fmla="*/ 0 h 123"/>
                <a:gd name="T60" fmla="*/ 0 w 236"/>
                <a:gd name="T61" fmla="*/ 0 h 123"/>
                <a:gd name="T62" fmla="*/ 0 w 236"/>
                <a:gd name="T63" fmla="*/ 0 h 123"/>
                <a:gd name="T64" fmla="*/ 0 w 236"/>
                <a:gd name="T65" fmla="*/ 0 h 12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6"/>
                <a:gd name="T100" fmla="*/ 0 h 123"/>
                <a:gd name="T101" fmla="*/ 236 w 236"/>
                <a:gd name="T102" fmla="*/ 123 h 12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6" h="123">
                  <a:moveTo>
                    <a:pt x="0" y="101"/>
                  </a:moveTo>
                  <a:lnTo>
                    <a:pt x="3" y="102"/>
                  </a:lnTo>
                  <a:lnTo>
                    <a:pt x="13" y="104"/>
                  </a:lnTo>
                  <a:lnTo>
                    <a:pt x="27" y="108"/>
                  </a:lnTo>
                  <a:lnTo>
                    <a:pt x="45" y="111"/>
                  </a:lnTo>
                  <a:lnTo>
                    <a:pt x="67" y="115"/>
                  </a:lnTo>
                  <a:lnTo>
                    <a:pt x="90" y="119"/>
                  </a:lnTo>
                  <a:lnTo>
                    <a:pt x="115" y="122"/>
                  </a:lnTo>
                  <a:lnTo>
                    <a:pt x="140" y="123"/>
                  </a:lnTo>
                  <a:lnTo>
                    <a:pt x="164" y="123"/>
                  </a:lnTo>
                  <a:lnTo>
                    <a:pt x="186" y="121"/>
                  </a:lnTo>
                  <a:lnTo>
                    <a:pt x="205" y="116"/>
                  </a:lnTo>
                  <a:lnTo>
                    <a:pt x="220" y="108"/>
                  </a:lnTo>
                  <a:lnTo>
                    <a:pt x="231" y="96"/>
                  </a:lnTo>
                  <a:lnTo>
                    <a:pt x="236" y="81"/>
                  </a:lnTo>
                  <a:lnTo>
                    <a:pt x="233" y="60"/>
                  </a:lnTo>
                  <a:lnTo>
                    <a:pt x="223" y="36"/>
                  </a:lnTo>
                  <a:lnTo>
                    <a:pt x="222" y="35"/>
                  </a:lnTo>
                  <a:lnTo>
                    <a:pt x="217" y="31"/>
                  </a:lnTo>
                  <a:lnTo>
                    <a:pt x="210" y="26"/>
                  </a:lnTo>
                  <a:lnTo>
                    <a:pt x="201" y="21"/>
                  </a:lnTo>
                  <a:lnTo>
                    <a:pt x="190" y="15"/>
                  </a:lnTo>
                  <a:lnTo>
                    <a:pt x="177" y="9"/>
                  </a:lnTo>
                  <a:lnTo>
                    <a:pt x="162" y="4"/>
                  </a:lnTo>
                  <a:lnTo>
                    <a:pt x="146" y="1"/>
                  </a:lnTo>
                  <a:lnTo>
                    <a:pt x="130" y="0"/>
                  </a:lnTo>
                  <a:lnTo>
                    <a:pt x="111" y="2"/>
                  </a:lnTo>
                  <a:lnTo>
                    <a:pt x="93" y="7"/>
                  </a:lnTo>
                  <a:lnTo>
                    <a:pt x="74" y="15"/>
                  </a:lnTo>
                  <a:lnTo>
                    <a:pt x="56" y="29"/>
                  </a:lnTo>
                  <a:lnTo>
                    <a:pt x="37" y="46"/>
                  </a:lnTo>
                  <a:lnTo>
                    <a:pt x="18" y="71"/>
                  </a:lnTo>
                  <a:lnTo>
                    <a:pt x="0" y="101"/>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19" name="Freeform 177">
              <a:extLst>
                <a:ext uri="{FF2B5EF4-FFF2-40B4-BE49-F238E27FC236}">
                  <a16:creationId xmlns:a16="http://schemas.microsoft.com/office/drawing/2014/main" id="{285B8919-B616-4B59-940B-347ED8530928}"/>
                </a:ext>
              </a:extLst>
            </p:cNvPr>
            <p:cNvSpPr>
              <a:spLocks/>
            </p:cNvSpPr>
            <p:nvPr/>
          </p:nvSpPr>
          <p:spPr bwMode="auto">
            <a:xfrm>
              <a:off x="5413" y="316"/>
              <a:ext cx="47" cy="25"/>
            </a:xfrm>
            <a:custGeom>
              <a:avLst/>
              <a:gdLst>
                <a:gd name="T0" fmla="*/ 0 w 235"/>
                <a:gd name="T1" fmla="*/ 0 h 125"/>
                <a:gd name="T2" fmla="*/ 0 w 235"/>
                <a:gd name="T3" fmla="*/ 0 h 125"/>
                <a:gd name="T4" fmla="*/ 0 w 235"/>
                <a:gd name="T5" fmla="*/ 0 h 125"/>
                <a:gd name="T6" fmla="*/ 0 w 235"/>
                <a:gd name="T7" fmla="*/ 0 h 125"/>
                <a:gd name="T8" fmla="*/ 0 w 235"/>
                <a:gd name="T9" fmla="*/ 0 h 125"/>
                <a:gd name="T10" fmla="*/ 0 w 235"/>
                <a:gd name="T11" fmla="*/ 0 h 125"/>
                <a:gd name="T12" fmla="*/ 0 w 235"/>
                <a:gd name="T13" fmla="*/ 0 h 125"/>
                <a:gd name="T14" fmla="*/ 0 w 235"/>
                <a:gd name="T15" fmla="*/ 0 h 125"/>
                <a:gd name="T16" fmla="*/ 0 w 235"/>
                <a:gd name="T17" fmla="*/ 0 h 125"/>
                <a:gd name="T18" fmla="*/ 0 w 235"/>
                <a:gd name="T19" fmla="*/ 0 h 125"/>
                <a:gd name="T20" fmla="*/ 0 w 235"/>
                <a:gd name="T21" fmla="*/ 0 h 125"/>
                <a:gd name="T22" fmla="*/ 0 w 235"/>
                <a:gd name="T23" fmla="*/ 0 h 125"/>
                <a:gd name="T24" fmla="*/ 0 w 235"/>
                <a:gd name="T25" fmla="*/ 0 h 125"/>
                <a:gd name="T26" fmla="*/ 0 w 235"/>
                <a:gd name="T27" fmla="*/ 0 h 125"/>
                <a:gd name="T28" fmla="*/ 0 w 235"/>
                <a:gd name="T29" fmla="*/ 0 h 125"/>
                <a:gd name="T30" fmla="*/ 0 w 235"/>
                <a:gd name="T31" fmla="*/ 0 h 125"/>
                <a:gd name="T32" fmla="*/ 0 w 235"/>
                <a:gd name="T33" fmla="*/ 0 h 125"/>
                <a:gd name="T34" fmla="*/ 0 w 235"/>
                <a:gd name="T35" fmla="*/ 0 h 125"/>
                <a:gd name="T36" fmla="*/ 0 w 235"/>
                <a:gd name="T37" fmla="*/ 0 h 125"/>
                <a:gd name="T38" fmla="*/ 0 w 235"/>
                <a:gd name="T39" fmla="*/ 0 h 125"/>
                <a:gd name="T40" fmla="*/ 0 w 235"/>
                <a:gd name="T41" fmla="*/ 0 h 125"/>
                <a:gd name="T42" fmla="*/ 0 w 235"/>
                <a:gd name="T43" fmla="*/ 0 h 125"/>
                <a:gd name="T44" fmla="*/ 0 w 235"/>
                <a:gd name="T45" fmla="*/ 0 h 125"/>
                <a:gd name="T46" fmla="*/ 0 w 235"/>
                <a:gd name="T47" fmla="*/ 0 h 125"/>
                <a:gd name="T48" fmla="*/ 0 w 235"/>
                <a:gd name="T49" fmla="*/ 0 h 125"/>
                <a:gd name="T50" fmla="*/ 0 w 235"/>
                <a:gd name="T51" fmla="*/ 0 h 125"/>
                <a:gd name="T52" fmla="*/ 0 w 235"/>
                <a:gd name="T53" fmla="*/ 0 h 125"/>
                <a:gd name="T54" fmla="*/ 0 w 235"/>
                <a:gd name="T55" fmla="*/ 0 h 125"/>
                <a:gd name="T56" fmla="*/ 0 w 235"/>
                <a:gd name="T57" fmla="*/ 0 h 125"/>
                <a:gd name="T58" fmla="*/ 0 w 235"/>
                <a:gd name="T59" fmla="*/ 0 h 125"/>
                <a:gd name="T60" fmla="*/ 0 w 235"/>
                <a:gd name="T61" fmla="*/ 0 h 125"/>
                <a:gd name="T62" fmla="*/ 0 w 235"/>
                <a:gd name="T63" fmla="*/ 0 h 125"/>
                <a:gd name="T64" fmla="*/ 0 w 235"/>
                <a:gd name="T65" fmla="*/ 0 h 12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125"/>
                <a:gd name="T101" fmla="*/ 235 w 235"/>
                <a:gd name="T102" fmla="*/ 125 h 12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125">
                  <a:moveTo>
                    <a:pt x="0" y="100"/>
                  </a:moveTo>
                  <a:lnTo>
                    <a:pt x="4" y="102"/>
                  </a:lnTo>
                  <a:lnTo>
                    <a:pt x="13" y="104"/>
                  </a:lnTo>
                  <a:lnTo>
                    <a:pt x="27" y="107"/>
                  </a:lnTo>
                  <a:lnTo>
                    <a:pt x="46" y="112"/>
                  </a:lnTo>
                  <a:lnTo>
                    <a:pt x="68" y="116"/>
                  </a:lnTo>
                  <a:lnTo>
                    <a:pt x="91" y="120"/>
                  </a:lnTo>
                  <a:lnTo>
                    <a:pt x="115" y="123"/>
                  </a:lnTo>
                  <a:lnTo>
                    <a:pt x="140" y="125"/>
                  </a:lnTo>
                  <a:lnTo>
                    <a:pt x="164" y="125"/>
                  </a:lnTo>
                  <a:lnTo>
                    <a:pt x="186" y="123"/>
                  </a:lnTo>
                  <a:lnTo>
                    <a:pt x="205" y="118"/>
                  </a:lnTo>
                  <a:lnTo>
                    <a:pt x="220" y="110"/>
                  </a:lnTo>
                  <a:lnTo>
                    <a:pt x="230" y="98"/>
                  </a:lnTo>
                  <a:lnTo>
                    <a:pt x="235" y="82"/>
                  </a:lnTo>
                  <a:lnTo>
                    <a:pt x="233" y="62"/>
                  </a:lnTo>
                  <a:lnTo>
                    <a:pt x="222" y="36"/>
                  </a:lnTo>
                  <a:lnTo>
                    <a:pt x="221" y="35"/>
                  </a:lnTo>
                  <a:lnTo>
                    <a:pt x="216" y="32"/>
                  </a:lnTo>
                  <a:lnTo>
                    <a:pt x="209" y="27"/>
                  </a:lnTo>
                  <a:lnTo>
                    <a:pt x="201" y="21"/>
                  </a:lnTo>
                  <a:lnTo>
                    <a:pt x="190" y="16"/>
                  </a:lnTo>
                  <a:lnTo>
                    <a:pt x="177" y="10"/>
                  </a:lnTo>
                  <a:lnTo>
                    <a:pt x="163" y="5"/>
                  </a:lnTo>
                  <a:lnTo>
                    <a:pt x="147" y="2"/>
                  </a:lnTo>
                  <a:lnTo>
                    <a:pt x="131" y="0"/>
                  </a:lnTo>
                  <a:lnTo>
                    <a:pt x="112" y="2"/>
                  </a:lnTo>
                  <a:lnTo>
                    <a:pt x="95" y="6"/>
                  </a:lnTo>
                  <a:lnTo>
                    <a:pt x="75" y="14"/>
                  </a:lnTo>
                  <a:lnTo>
                    <a:pt x="56" y="28"/>
                  </a:lnTo>
                  <a:lnTo>
                    <a:pt x="38" y="46"/>
                  </a:lnTo>
                  <a:lnTo>
                    <a:pt x="19" y="70"/>
                  </a:lnTo>
                  <a:lnTo>
                    <a:pt x="0" y="10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20" name="Freeform 178">
              <a:extLst>
                <a:ext uri="{FF2B5EF4-FFF2-40B4-BE49-F238E27FC236}">
                  <a16:creationId xmlns:a16="http://schemas.microsoft.com/office/drawing/2014/main" id="{CD9F84DB-7BFA-4C7B-95CB-6F19A62611F8}"/>
                </a:ext>
              </a:extLst>
            </p:cNvPr>
            <p:cNvSpPr>
              <a:spLocks/>
            </p:cNvSpPr>
            <p:nvPr/>
          </p:nvSpPr>
          <p:spPr bwMode="auto">
            <a:xfrm>
              <a:off x="5377" y="323"/>
              <a:ext cx="75" cy="69"/>
            </a:xfrm>
            <a:custGeom>
              <a:avLst/>
              <a:gdLst>
                <a:gd name="T0" fmla="*/ 0 w 376"/>
                <a:gd name="T1" fmla="*/ 0 h 348"/>
                <a:gd name="T2" fmla="*/ 0 w 376"/>
                <a:gd name="T3" fmla="*/ 0 h 348"/>
                <a:gd name="T4" fmla="*/ 0 w 376"/>
                <a:gd name="T5" fmla="*/ 0 h 348"/>
                <a:gd name="T6" fmla="*/ 0 w 376"/>
                <a:gd name="T7" fmla="*/ 0 h 348"/>
                <a:gd name="T8" fmla="*/ 0 w 376"/>
                <a:gd name="T9" fmla="*/ 0 h 348"/>
                <a:gd name="T10" fmla="*/ 0 w 376"/>
                <a:gd name="T11" fmla="*/ 0 h 348"/>
                <a:gd name="T12" fmla="*/ 0 w 376"/>
                <a:gd name="T13" fmla="*/ 0 h 348"/>
                <a:gd name="T14" fmla="*/ 0 w 376"/>
                <a:gd name="T15" fmla="*/ 0 h 348"/>
                <a:gd name="T16" fmla="*/ 0 w 376"/>
                <a:gd name="T17" fmla="*/ 0 h 348"/>
                <a:gd name="T18" fmla="*/ 0 w 376"/>
                <a:gd name="T19" fmla="*/ 0 h 348"/>
                <a:gd name="T20" fmla="*/ 0 w 376"/>
                <a:gd name="T21" fmla="*/ 0 h 348"/>
                <a:gd name="T22" fmla="*/ 0 w 376"/>
                <a:gd name="T23" fmla="*/ 0 h 348"/>
                <a:gd name="T24" fmla="*/ 0 w 376"/>
                <a:gd name="T25" fmla="*/ 0 h 348"/>
                <a:gd name="T26" fmla="*/ 0 w 376"/>
                <a:gd name="T27" fmla="*/ 0 h 348"/>
                <a:gd name="T28" fmla="*/ 0 w 376"/>
                <a:gd name="T29" fmla="*/ 0 h 348"/>
                <a:gd name="T30" fmla="*/ 0 w 376"/>
                <a:gd name="T31" fmla="*/ 0 h 348"/>
                <a:gd name="T32" fmla="*/ 0 w 376"/>
                <a:gd name="T33" fmla="*/ 0 h 348"/>
                <a:gd name="T34" fmla="*/ 0 w 376"/>
                <a:gd name="T35" fmla="*/ 0 h 348"/>
                <a:gd name="T36" fmla="*/ 0 w 376"/>
                <a:gd name="T37" fmla="*/ 0 h 348"/>
                <a:gd name="T38" fmla="*/ 0 w 376"/>
                <a:gd name="T39" fmla="*/ 0 h 348"/>
                <a:gd name="T40" fmla="*/ 0 w 376"/>
                <a:gd name="T41" fmla="*/ 0 h 348"/>
                <a:gd name="T42" fmla="*/ 0 w 376"/>
                <a:gd name="T43" fmla="*/ 0 h 348"/>
                <a:gd name="T44" fmla="*/ 0 w 376"/>
                <a:gd name="T45" fmla="*/ 0 h 348"/>
                <a:gd name="T46" fmla="*/ 0 w 376"/>
                <a:gd name="T47" fmla="*/ 0 h 348"/>
                <a:gd name="T48" fmla="*/ 0 w 376"/>
                <a:gd name="T49" fmla="*/ 0 h 348"/>
                <a:gd name="T50" fmla="*/ 0 w 376"/>
                <a:gd name="T51" fmla="*/ 0 h 348"/>
                <a:gd name="T52" fmla="*/ 0 w 376"/>
                <a:gd name="T53" fmla="*/ 0 h 348"/>
                <a:gd name="T54" fmla="*/ 0 w 376"/>
                <a:gd name="T55" fmla="*/ 0 h 348"/>
                <a:gd name="T56" fmla="*/ 0 w 376"/>
                <a:gd name="T57" fmla="*/ 0 h 348"/>
                <a:gd name="T58" fmla="*/ 0 w 376"/>
                <a:gd name="T59" fmla="*/ 0 h 348"/>
                <a:gd name="T60" fmla="*/ 0 w 376"/>
                <a:gd name="T61" fmla="*/ 0 h 348"/>
                <a:gd name="T62" fmla="*/ 0 w 376"/>
                <a:gd name="T63" fmla="*/ 0 h 3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6"/>
                <a:gd name="T97" fmla="*/ 0 h 348"/>
                <a:gd name="T98" fmla="*/ 376 w 376"/>
                <a:gd name="T99" fmla="*/ 348 h 3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6" h="348">
                  <a:moveTo>
                    <a:pt x="186" y="348"/>
                  </a:moveTo>
                  <a:lnTo>
                    <a:pt x="206" y="347"/>
                  </a:lnTo>
                  <a:lnTo>
                    <a:pt x="224" y="344"/>
                  </a:lnTo>
                  <a:lnTo>
                    <a:pt x="243" y="340"/>
                  </a:lnTo>
                  <a:lnTo>
                    <a:pt x="260" y="334"/>
                  </a:lnTo>
                  <a:lnTo>
                    <a:pt x="277" y="327"/>
                  </a:lnTo>
                  <a:lnTo>
                    <a:pt x="293" y="317"/>
                  </a:lnTo>
                  <a:lnTo>
                    <a:pt x="307" y="307"/>
                  </a:lnTo>
                  <a:lnTo>
                    <a:pt x="321" y="296"/>
                  </a:lnTo>
                  <a:lnTo>
                    <a:pt x="333" y="284"/>
                  </a:lnTo>
                  <a:lnTo>
                    <a:pt x="344" y="270"/>
                  </a:lnTo>
                  <a:lnTo>
                    <a:pt x="353" y="256"/>
                  </a:lnTo>
                  <a:lnTo>
                    <a:pt x="361" y="241"/>
                  </a:lnTo>
                  <a:lnTo>
                    <a:pt x="368" y="224"/>
                  </a:lnTo>
                  <a:lnTo>
                    <a:pt x="373" y="207"/>
                  </a:lnTo>
                  <a:lnTo>
                    <a:pt x="375" y="189"/>
                  </a:lnTo>
                  <a:lnTo>
                    <a:pt x="376" y="172"/>
                  </a:lnTo>
                  <a:lnTo>
                    <a:pt x="375" y="155"/>
                  </a:lnTo>
                  <a:lnTo>
                    <a:pt x="373" y="137"/>
                  </a:lnTo>
                  <a:lnTo>
                    <a:pt x="368" y="121"/>
                  </a:lnTo>
                  <a:lnTo>
                    <a:pt x="361" y="106"/>
                  </a:lnTo>
                  <a:lnTo>
                    <a:pt x="353" y="91"/>
                  </a:lnTo>
                  <a:lnTo>
                    <a:pt x="344" y="77"/>
                  </a:lnTo>
                  <a:lnTo>
                    <a:pt x="333" y="63"/>
                  </a:lnTo>
                  <a:lnTo>
                    <a:pt x="321" y="51"/>
                  </a:lnTo>
                  <a:lnTo>
                    <a:pt x="307" y="39"/>
                  </a:lnTo>
                  <a:lnTo>
                    <a:pt x="293" y="29"/>
                  </a:lnTo>
                  <a:lnTo>
                    <a:pt x="277" y="21"/>
                  </a:lnTo>
                  <a:lnTo>
                    <a:pt x="260" y="14"/>
                  </a:lnTo>
                  <a:lnTo>
                    <a:pt x="243" y="8"/>
                  </a:lnTo>
                  <a:lnTo>
                    <a:pt x="224" y="3"/>
                  </a:lnTo>
                  <a:lnTo>
                    <a:pt x="206" y="1"/>
                  </a:lnTo>
                  <a:lnTo>
                    <a:pt x="186" y="0"/>
                  </a:lnTo>
                  <a:lnTo>
                    <a:pt x="167" y="1"/>
                  </a:lnTo>
                  <a:lnTo>
                    <a:pt x="149" y="3"/>
                  </a:lnTo>
                  <a:lnTo>
                    <a:pt x="131" y="8"/>
                  </a:lnTo>
                  <a:lnTo>
                    <a:pt x="115" y="14"/>
                  </a:lnTo>
                  <a:lnTo>
                    <a:pt x="99" y="21"/>
                  </a:lnTo>
                  <a:lnTo>
                    <a:pt x="84" y="29"/>
                  </a:lnTo>
                  <a:lnTo>
                    <a:pt x="69" y="39"/>
                  </a:lnTo>
                  <a:lnTo>
                    <a:pt x="56" y="51"/>
                  </a:lnTo>
                  <a:lnTo>
                    <a:pt x="43" y="63"/>
                  </a:lnTo>
                  <a:lnTo>
                    <a:pt x="33" y="77"/>
                  </a:lnTo>
                  <a:lnTo>
                    <a:pt x="23" y="91"/>
                  </a:lnTo>
                  <a:lnTo>
                    <a:pt x="15" y="106"/>
                  </a:lnTo>
                  <a:lnTo>
                    <a:pt x="8" y="121"/>
                  </a:lnTo>
                  <a:lnTo>
                    <a:pt x="4" y="137"/>
                  </a:lnTo>
                  <a:lnTo>
                    <a:pt x="1" y="155"/>
                  </a:lnTo>
                  <a:lnTo>
                    <a:pt x="0" y="172"/>
                  </a:lnTo>
                  <a:lnTo>
                    <a:pt x="1" y="189"/>
                  </a:lnTo>
                  <a:lnTo>
                    <a:pt x="4" y="207"/>
                  </a:lnTo>
                  <a:lnTo>
                    <a:pt x="8" y="224"/>
                  </a:lnTo>
                  <a:lnTo>
                    <a:pt x="15" y="241"/>
                  </a:lnTo>
                  <a:lnTo>
                    <a:pt x="23" y="256"/>
                  </a:lnTo>
                  <a:lnTo>
                    <a:pt x="33" y="270"/>
                  </a:lnTo>
                  <a:lnTo>
                    <a:pt x="43" y="284"/>
                  </a:lnTo>
                  <a:lnTo>
                    <a:pt x="56" y="296"/>
                  </a:lnTo>
                  <a:lnTo>
                    <a:pt x="69" y="307"/>
                  </a:lnTo>
                  <a:lnTo>
                    <a:pt x="84" y="317"/>
                  </a:lnTo>
                  <a:lnTo>
                    <a:pt x="99" y="327"/>
                  </a:lnTo>
                  <a:lnTo>
                    <a:pt x="115" y="334"/>
                  </a:lnTo>
                  <a:lnTo>
                    <a:pt x="131" y="340"/>
                  </a:lnTo>
                  <a:lnTo>
                    <a:pt x="149" y="344"/>
                  </a:lnTo>
                  <a:lnTo>
                    <a:pt x="167" y="347"/>
                  </a:lnTo>
                  <a:lnTo>
                    <a:pt x="186" y="348"/>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21" name="Freeform 179">
              <a:extLst>
                <a:ext uri="{FF2B5EF4-FFF2-40B4-BE49-F238E27FC236}">
                  <a16:creationId xmlns:a16="http://schemas.microsoft.com/office/drawing/2014/main" id="{E288452A-69F8-4940-9E33-57BF0CF1AF78}"/>
                </a:ext>
              </a:extLst>
            </p:cNvPr>
            <p:cNvSpPr>
              <a:spLocks/>
            </p:cNvSpPr>
            <p:nvPr/>
          </p:nvSpPr>
          <p:spPr bwMode="auto">
            <a:xfrm>
              <a:off x="5378" y="498"/>
              <a:ext cx="76" cy="68"/>
            </a:xfrm>
            <a:custGeom>
              <a:avLst/>
              <a:gdLst>
                <a:gd name="T0" fmla="*/ 0 w 377"/>
                <a:gd name="T1" fmla="*/ 0 h 340"/>
                <a:gd name="T2" fmla="*/ 0 w 377"/>
                <a:gd name="T3" fmla="*/ 0 h 340"/>
                <a:gd name="T4" fmla="*/ 0 w 377"/>
                <a:gd name="T5" fmla="*/ 0 h 340"/>
                <a:gd name="T6" fmla="*/ 0 w 377"/>
                <a:gd name="T7" fmla="*/ 0 h 340"/>
                <a:gd name="T8" fmla="*/ 0 w 377"/>
                <a:gd name="T9" fmla="*/ 0 h 340"/>
                <a:gd name="T10" fmla="*/ 0 w 377"/>
                <a:gd name="T11" fmla="*/ 0 h 340"/>
                <a:gd name="T12" fmla="*/ 0 w 377"/>
                <a:gd name="T13" fmla="*/ 0 h 340"/>
                <a:gd name="T14" fmla="*/ 0 w 377"/>
                <a:gd name="T15" fmla="*/ 0 h 340"/>
                <a:gd name="T16" fmla="*/ 0 w 377"/>
                <a:gd name="T17" fmla="*/ 0 h 340"/>
                <a:gd name="T18" fmla="*/ 0 w 377"/>
                <a:gd name="T19" fmla="*/ 0 h 340"/>
                <a:gd name="T20" fmla="*/ 0 w 377"/>
                <a:gd name="T21" fmla="*/ 0 h 340"/>
                <a:gd name="T22" fmla="*/ 0 w 377"/>
                <a:gd name="T23" fmla="*/ 0 h 340"/>
                <a:gd name="T24" fmla="*/ 0 w 377"/>
                <a:gd name="T25" fmla="*/ 0 h 340"/>
                <a:gd name="T26" fmla="*/ 0 w 377"/>
                <a:gd name="T27" fmla="*/ 0 h 340"/>
                <a:gd name="T28" fmla="*/ 0 w 377"/>
                <a:gd name="T29" fmla="*/ 0 h 340"/>
                <a:gd name="T30" fmla="*/ 0 w 377"/>
                <a:gd name="T31" fmla="*/ 0 h 340"/>
                <a:gd name="T32" fmla="*/ 0 w 377"/>
                <a:gd name="T33" fmla="*/ 0 h 340"/>
                <a:gd name="T34" fmla="*/ 0 w 377"/>
                <a:gd name="T35" fmla="*/ 0 h 340"/>
                <a:gd name="T36" fmla="*/ 0 w 377"/>
                <a:gd name="T37" fmla="*/ 0 h 340"/>
                <a:gd name="T38" fmla="*/ 0 w 377"/>
                <a:gd name="T39" fmla="*/ 0 h 340"/>
                <a:gd name="T40" fmla="*/ 0 w 377"/>
                <a:gd name="T41" fmla="*/ 0 h 340"/>
                <a:gd name="T42" fmla="*/ 0 w 377"/>
                <a:gd name="T43" fmla="*/ 0 h 340"/>
                <a:gd name="T44" fmla="*/ 0 w 377"/>
                <a:gd name="T45" fmla="*/ 0 h 340"/>
                <a:gd name="T46" fmla="*/ 0 w 377"/>
                <a:gd name="T47" fmla="*/ 0 h 340"/>
                <a:gd name="T48" fmla="*/ 0 w 377"/>
                <a:gd name="T49" fmla="*/ 0 h 340"/>
                <a:gd name="T50" fmla="*/ 0 w 377"/>
                <a:gd name="T51" fmla="*/ 0 h 340"/>
                <a:gd name="T52" fmla="*/ 0 w 377"/>
                <a:gd name="T53" fmla="*/ 0 h 340"/>
                <a:gd name="T54" fmla="*/ 0 w 377"/>
                <a:gd name="T55" fmla="*/ 0 h 340"/>
                <a:gd name="T56" fmla="*/ 0 w 377"/>
                <a:gd name="T57" fmla="*/ 0 h 340"/>
                <a:gd name="T58" fmla="*/ 0 w 377"/>
                <a:gd name="T59" fmla="*/ 0 h 340"/>
                <a:gd name="T60" fmla="*/ 0 w 377"/>
                <a:gd name="T61" fmla="*/ 0 h 340"/>
                <a:gd name="T62" fmla="*/ 0 w 377"/>
                <a:gd name="T63" fmla="*/ 0 h 34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7"/>
                <a:gd name="T97" fmla="*/ 0 h 340"/>
                <a:gd name="T98" fmla="*/ 377 w 377"/>
                <a:gd name="T99" fmla="*/ 340 h 34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7" h="340">
                  <a:moveTo>
                    <a:pt x="186" y="340"/>
                  </a:moveTo>
                  <a:lnTo>
                    <a:pt x="206" y="339"/>
                  </a:lnTo>
                  <a:lnTo>
                    <a:pt x="224" y="337"/>
                  </a:lnTo>
                  <a:lnTo>
                    <a:pt x="243" y="332"/>
                  </a:lnTo>
                  <a:lnTo>
                    <a:pt x="260" y="328"/>
                  </a:lnTo>
                  <a:lnTo>
                    <a:pt x="277" y="319"/>
                  </a:lnTo>
                  <a:lnTo>
                    <a:pt x="292" y="311"/>
                  </a:lnTo>
                  <a:lnTo>
                    <a:pt x="307" y="302"/>
                  </a:lnTo>
                  <a:lnTo>
                    <a:pt x="321" y="290"/>
                  </a:lnTo>
                  <a:lnTo>
                    <a:pt x="332" y="279"/>
                  </a:lnTo>
                  <a:lnTo>
                    <a:pt x="344" y="265"/>
                  </a:lnTo>
                  <a:lnTo>
                    <a:pt x="353" y="251"/>
                  </a:lnTo>
                  <a:lnTo>
                    <a:pt x="361" y="236"/>
                  </a:lnTo>
                  <a:lnTo>
                    <a:pt x="368" y="219"/>
                  </a:lnTo>
                  <a:lnTo>
                    <a:pt x="373" y="203"/>
                  </a:lnTo>
                  <a:lnTo>
                    <a:pt x="375" y="186"/>
                  </a:lnTo>
                  <a:lnTo>
                    <a:pt x="377" y="168"/>
                  </a:lnTo>
                  <a:lnTo>
                    <a:pt x="375" y="151"/>
                  </a:lnTo>
                  <a:lnTo>
                    <a:pt x="373" y="134"/>
                  </a:lnTo>
                  <a:lnTo>
                    <a:pt x="368" y="118"/>
                  </a:lnTo>
                  <a:lnTo>
                    <a:pt x="361" y="102"/>
                  </a:lnTo>
                  <a:lnTo>
                    <a:pt x="353" y="87"/>
                  </a:lnTo>
                  <a:lnTo>
                    <a:pt x="344" y="74"/>
                  </a:lnTo>
                  <a:lnTo>
                    <a:pt x="332" y="60"/>
                  </a:lnTo>
                  <a:lnTo>
                    <a:pt x="321" y="48"/>
                  </a:lnTo>
                  <a:lnTo>
                    <a:pt x="307" y="38"/>
                  </a:lnTo>
                  <a:lnTo>
                    <a:pt x="292" y="29"/>
                  </a:lnTo>
                  <a:lnTo>
                    <a:pt x="277" y="19"/>
                  </a:lnTo>
                  <a:lnTo>
                    <a:pt x="260" y="12"/>
                  </a:lnTo>
                  <a:lnTo>
                    <a:pt x="243" y="7"/>
                  </a:lnTo>
                  <a:lnTo>
                    <a:pt x="224" y="3"/>
                  </a:lnTo>
                  <a:lnTo>
                    <a:pt x="206" y="1"/>
                  </a:lnTo>
                  <a:lnTo>
                    <a:pt x="186" y="0"/>
                  </a:lnTo>
                  <a:lnTo>
                    <a:pt x="168" y="1"/>
                  </a:lnTo>
                  <a:lnTo>
                    <a:pt x="149" y="3"/>
                  </a:lnTo>
                  <a:lnTo>
                    <a:pt x="132" y="7"/>
                  </a:lnTo>
                  <a:lnTo>
                    <a:pt x="114" y="12"/>
                  </a:lnTo>
                  <a:lnTo>
                    <a:pt x="98" y="19"/>
                  </a:lnTo>
                  <a:lnTo>
                    <a:pt x="83" y="29"/>
                  </a:lnTo>
                  <a:lnTo>
                    <a:pt x="68" y="38"/>
                  </a:lnTo>
                  <a:lnTo>
                    <a:pt x="55" y="48"/>
                  </a:lnTo>
                  <a:lnTo>
                    <a:pt x="43" y="60"/>
                  </a:lnTo>
                  <a:lnTo>
                    <a:pt x="32" y="74"/>
                  </a:lnTo>
                  <a:lnTo>
                    <a:pt x="22" y="87"/>
                  </a:lnTo>
                  <a:lnTo>
                    <a:pt x="15" y="102"/>
                  </a:lnTo>
                  <a:lnTo>
                    <a:pt x="8" y="118"/>
                  </a:lnTo>
                  <a:lnTo>
                    <a:pt x="4" y="134"/>
                  </a:lnTo>
                  <a:lnTo>
                    <a:pt x="1" y="151"/>
                  </a:lnTo>
                  <a:lnTo>
                    <a:pt x="0" y="168"/>
                  </a:lnTo>
                  <a:lnTo>
                    <a:pt x="1" y="186"/>
                  </a:lnTo>
                  <a:lnTo>
                    <a:pt x="4" y="203"/>
                  </a:lnTo>
                  <a:lnTo>
                    <a:pt x="8" y="219"/>
                  </a:lnTo>
                  <a:lnTo>
                    <a:pt x="15" y="236"/>
                  </a:lnTo>
                  <a:lnTo>
                    <a:pt x="22" y="251"/>
                  </a:lnTo>
                  <a:lnTo>
                    <a:pt x="32" y="265"/>
                  </a:lnTo>
                  <a:lnTo>
                    <a:pt x="43" y="279"/>
                  </a:lnTo>
                  <a:lnTo>
                    <a:pt x="55" y="290"/>
                  </a:lnTo>
                  <a:lnTo>
                    <a:pt x="68" y="302"/>
                  </a:lnTo>
                  <a:lnTo>
                    <a:pt x="83" y="311"/>
                  </a:lnTo>
                  <a:lnTo>
                    <a:pt x="98" y="319"/>
                  </a:lnTo>
                  <a:lnTo>
                    <a:pt x="114" y="328"/>
                  </a:lnTo>
                  <a:lnTo>
                    <a:pt x="132" y="332"/>
                  </a:lnTo>
                  <a:lnTo>
                    <a:pt x="149" y="337"/>
                  </a:lnTo>
                  <a:lnTo>
                    <a:pt x="168" y="339"/>
                  </a:lnTo>
                  <a:lnTo>
                    <a:pt x="186" y="340"/>
                  </a:lnTo>
                  <a:close/>
                </a:path>
              </a:pathLst>
            </a:custGeom>
            <a:solidFill>
              <a:srgbClr val="42FC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22" name="Freeform 180">
              <a:extLst>
                <a:ext uri="{FF2B5EF4-FFF2-40B4-BE49-F238E27FC236}">
                  <a16:creationId xmlns:a16="http://schemas.microsoft.com/office/drawing/2014/main" id="{38AEB8A9-346B-4D4D-B477-97D3D32C75C1}"/>
                </a:ext>
              </a:extLst>
            </p:cNvPr>
            <p:cNvSpPr>
              <a:spLocks/>
            </p:cNvSpPr>
            <p:nvPr/>
          </p:nvSpPr>
          <p:spPr bwMode="auto">
            <a:xfrm>
              <a:off x="5378" y="411"/>
              <a:ext cx="76" cy="69"/>
            </a:xfrm>
            <a:custGeom>
              <a:avLst/>
              <a:gdLst>
                <a:gd name="T0" fmla="*/ 0 w 377"/>
                <a:gd name="T1" fmla="*/ 0 h 347"/>
                <a:gd name="T2" fmla="*/ 0 w 377"/>
                <a:gd name="T3" fmla="*/ 0 h 347"/>
                <a:gd name="T4" fmla="*/ 0 w 377"/>
                <a:gd name="T5" fmla="*/ 0 h 347"/>
                <a:gd name="T6" fmla="*/ 0 w 377"/>
                <a:gd name="T7" fmla="*/ 0 h 347"/>
                <a:gd name="T8" fmla="*/ 0 w 377"/>
                <a:gd name="T9" fmla="*/ 0 h 347"/>
                <a:gd name="T10" fmla="*/ 0 w 377"/>
                <a:gd name="T11" fmla="*/ 0 h 347"/>
                <a:gd name="T12" fmla="*/ 0 w 377"/>
                <a:gd name="T13" fmla="*/ 0 h 347"/>
                <a:gd name="T14" fmla="*/ 0 w 377"/>
                <a:gd name="T15" fmla="*/ 0 h 347"/>
                <a:gd name="T16" fmla="*/ 0 w 377"/>
                <a:gd name="T17" fmla="*/ 0 h 347"/>
                <a:gd name="T18" fmla="*/ 0 w 377"/>
                <a:gd name="T19" fmla="*/ 0 h 347"/>
                <a:gd name="T20" fmla="*/ 0 w 377"/>
                <a:gd name="T21" fmla="*/ 0 h 347"/>
                <a:gd name="T22" fmla="*/ 0 w 377"/>
                <a:gd name="T23" fmla="*/ 0 h 347"/>
                <a:gd name="T24" fmla="*/ 0 w 377"/>
                <a:gd name="T25" fmla="*/ 0 h 347"/>
                <a:gd name="T26" fmla="*/ 0 w 377"/>
                <a:gd name="T27" fmla="*/ 0 h 347"/>
                <a:gd name="T28" fmla="*/ 0 w 377"/>
                <a:gd name="T29" fmla="*/ 0 h 347"/>
                <a:gd name="T30" fmla="*/ 0 w 377"/>
                <a:gd name="T31" fmla="*/ 0 h 347"/>
                <a:gd name="T32" fmla="*/ 0 w 377"/>
                <a:gd name="T33" fmla="*/ 0 h 347"/>
                <a:gd name="T34" fmla="*/ 0 w 377"/>
                <a:gd name="T35" fmla="*/ 0 h 347"/>
                <a:gd name="T36" fmla="*/ 0 w 377"/>
                <a:gd name="T37" fmla="*/ 0 h 347"/>
                <a:gd name="T38" fmla="*/ 0 w 377"/>
                <a:gd name="T39" fmla="*/ 0 h 347"/>
                <a:gd name="T40" fmla="*/ 0 w 377"/>
                <a:gd name="T41" fmla="*/ 0 h 347"/>
                <a:gd name="T42" fmla="*/ 0 w 377"/>
                <a:gd name="T43" fmla="*/ 0 h 347"/>
                <a:gd name="T44" fmla="*/ 0 w 377"/>
                <a:gd name="T45" fmla="*/ 0 h 347"/>
                <a:gd name="T46" fmla="*/ 0 w 377"/>
                <a:gd name="T47" fmla="*/ 0 h 347"/>
                <a:gd name="T48" fmla="*/ 0 w 377"/>
                <a:gd name="T49" fmla="*/ 0 h 347"/>
                <a:gd name="T50" fmla="*/ 0 w 377"/>
                <a:gd name="T51" fmla="*/ 0 h 347"/>
                <a:gd name="T52" fmla="*/ 0 w 377"/>
                <a:gd name="T53" fmla="*/ 0 h 347"/>
                <a:gd name="T54" fmla="*/ 0 w 377"/>
                <a:gd name="T55" fmla="*/ 0 h 347"/>
                <a:gd name="T56" fmla="*/ 0 w 377"/>
                <a:gd name="T57" fmla="*/ 0 h 347"/>
                <a:gd name="T58" fmla="*/ 0 w 377"/>
                <a:gd name="T59" fmla="*/ 0 h 347"/>
                <a:gd name="T60" fmla="*/ 0 w 377"/>
                <a:gd name="T61" fmla="*/ 0 h 347"/>
                <a:gd name="T62" fmla="*/ 0 w 377"/>
                <a:gd name="T63" fmla="*/ 0 h 34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7"/>
                <a:gd name="T97" fmla="*/ 0 h 347"/>
                <a:gd name="T98" fmla="*/ 377 w 377"/>
                <a:gd name="T99" fmla="*/ 347 h 34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7" h="347">
                  <a:moveTo>
                    <a:pt x="186" y="347"/>
                  </a:moveTo>
                  <a:lnTo>
                    <a:pt x="206" y="346"/>
                  </a:lnTo>
                  <a:lnTo>
                    <a:pt x="224" y="344"/>
                  </a:lnTo>
                  <a:lnTo>
                    <a:pt x="243" y="339"/>
                  </a:lnTo>
                  <a:lnTo>
                    <a:pt x="260" y="333"/>
                  </a:lnTo>
                  <a:lnTo>
                    <a:pt x="277" y="327"/>
                  </a:lnTo>
                  <a:lnTo>
                    <a:pt x="293" y="317"/>
                  </a:lnTo>
                  <a:lnTo>
                    <a:pt x="307" y="308"/>
                  </a:lnTo>
                  <a:lnTo>
                    <a:pt x="321" y="296"/>
                  </a:lnTo>
                  <a:lnTo>
                    <a:pt x="334" y="283"/>
                  </a:lnTo>
                  <a:lnTo>
                    <a:pt x="344" y="271"/>
                  </a:lnTo>
                  <a:lnTo>
                    <a:pt x="353" y="257"/>
                  </a:lnTo>
                  <a:lnTo>
                    <a:pt x="361" y="240"/>
                  </a:lnTo>
                  <a:lnTo>
                    <a:pt x="368" y="225"/>
                  </a:lnTo>
                  <a:lnTo>
                    <a:pt x="373" y="208"/>
                  </a:lnTo>
                  <a:lnTo>
                    <a:pt x="375" y="190"/>
                  </a:lnTo>
                  <a:lnTo>
                    <a:pt x="377" y="173"/>
                  </a:lnTo>
                  <a:lnTo>
                    <a:pt x="375" y="155"/>
                  </a:lnTo>
                  <a:lnTo>
                    <a:pt x="373" y="138"/>
                  </a:lnTo>
                  <a:lnTo>
                    <a:pt x="368" y="122"/>
                  </a:lnTo>
                  <a:lnTo>
                    <a:pt x="361" y="105"/>
                  </a:lnTo>
                  <a:lnTo>
                    <a:pt x="353" y="90"/>
                  </a:lnTo>
                  <a:lnTo>
                    <a:pt x="344" y="76"/>
                  </a:lnTo>
                  <a:lnTo>
                    <a:pt x="334" y="62"/>
                  </a:lnTo>
                  <a:lnTo>
                    <a:pt x="321" y="51"/>
                  </a:lnTo>
                  <a:lnTo>
                    <a:pt x="307" y="39"/>
                  </a:lnTo>
                  <a:lnTo>
                    <a:pt x="293" y="30"/>
                  </a:lnTo>
                  <a:lnTo>
                    <a:pt x="277" y="21"/>
                  </a:lnTo>
                  <a:lnTo>
                    <a:pt x="260" y="14"/>
                  </a:lnTo>
                  <a:lnTo>
                    <a:pt x="243" y="8"/>
                  </a:lnTo>
                  <a:lnTo>
                    <a:pt x="224" y="3"/>
                  </a:lnTo>
                  <a:lnTo>
                    <a:pt x="206" y="1"/>
                  </a:lnTo>
                  <a:lnTo>
                    <a:pt x="186" y="0"/>
                  </a:lnTo>
                  <a:lnTo>
                    <a:pt x="168" y="1"/>
                  </a:lnTo>
                  <a:lnTo>
                    <a:pt x="149" y="3"/>
                  </a:lnTo>
                  <a:lnTo>
                    <a:pt x="132" y="8"/>
                  </a:lnTo>
                  <a:lnTo>
                    <a:pt x="114" y="14"/>
                  </a:lnTo>
                  <a:lnTo>
                    <a:pt x="98" y="21"/>
                  </a:lnTo>
                  <a:lnTo>
                    <a:pt x="83" y="30"/>
                  </a:lnTo>
                  <a:lnTo>
                    <a:pt x="68" y="39"/>
                  </a:lnTo>
                  <a:lnTo>
                    <a:pt x="55" y="51"/>
                  </a:lnTo>
                  <a:lnTo>
                    <a:pt x="43" y="62"/>
                  </a:lnTo>
                  <a:lnTo>
                    <a:pt x="32" y="76"/>
                  </a:lnTo>
                  <a:lnTo>
                    <a:pt x="22" y="90"/>
                  </a:lnTo>
                  <a:lnTo>
                    <a:pt x="15" y="105"/>
                  </a:lnTo>
                  <a:lnTo>
                    <a:pt x="8" y="122"/>
                  </a:lnTo>
                  <a:lnTo>
                    <a:pt x="4" y="138"/>
                  </a:lnTo>
                  <a:lnTo>
                    <a:pt x="1" y="155"/>
                  </a:lnTo>
                  <a:lnTo>
                    <a:pt x="0" y="173"/>
                  </a:lnTo>
                  <a:lnTo>
                    <a:pt x="1" y="190"/>
                  </a:lnTo>
                  <a:lnTo>
                    <a:pt x="4" y="208"/>
                  </a:lnTo>
                  <a:lnTo>
                    <a:pt x="8" y="225"/>
                  </a:lnTo>
                  <a:lnTo>
                    <a:pt x="15" y="240"/>
                  </a:lnTo>
                  <a:lnTo>
                    <a:pt x="22" y="257"/>
                  </a:lnTo>
                  <a:lnTo>
                    <a:pt x="32" y="271"/>
                  </a:lnTo>
                  <a:lnTo>
                    <a:pt x="43" y="283"/>
                  </a:lnTo>
                  <a:lnTo>
                    <a:pt x="55" y="296"/>
                  </a:lnTo>
                  <a:lnTo>
                    <a:pt x="68" y="308"/>
                  </a:lnTo>
                  <a:lnTo>
                    <a:pt x="83" y="317"/>
                  </a:lnTo>
                  <a:lnTo>
                    <a:pt x="98" y="327"/>
                  </a:lnTo>
                  <a:lnTo>
                    <a:pt x="114" y="333"/>
                  </a:lnTo>
                  <a:lnTo>
                    <a:pt x="132" y="339"/>
                  </a:lnTo>
                  <a:lnTo>
                    <a:pt x="149" y="344"/>
                  </a:lnTo>
                  <a:lnTo>
                    <a:pt x="168" y="346"/>
                  </a:lnTo>
                  <a:lnTo>
                    <a:pt x="186" y="347"/>
                  </a:lnTo>
                  <a:close/>
                </a:path>
              </a:pathLst>
            </a:custGeom>
            <a:solidFill>
              <a:srgbClr val="FFEF4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23" name="Freeform 181">
              <a:extLst>
                <a:ext uri="{FF2B5EF4-FFF2-40B4-BE49-F238E27FC236}">
                  <a16:creationId xmlns:a16="http://schemas.microsoft.com/office/drawing/2014/main" id="{3ACD164F-A239-4897-B999-6D0194A7744C}"/>
                </a:ext>
              </a:extLst>
            </p:cNvPr>
            <p:cNvSpPr>
              <a:spLocks/>
            </p:cNvSpPr>
            <p:nvPr/>
          </p:nvSpPr>
          <p:spPr bwMode="auto">
            <a:xfrm>
              <a:off x="5415" y="505"/>
              <a:ext cx="28" cy="34"/>
            </a:xfrm>
            <a:custGeom>
              <a:avLst/>
              <a:gdLst>
                <a:gd name="T0" fmla="*/ 0 w 138"/>
                <a:gd name="T1" fmla="*/ 0 h 167"/>
                <a:gd name="T2" fmla="*/ 0 w 138"/>
                <a:gd name="T3" fmla="*/ 0 h 167"/>
                <a:gd name="T4" fmla="*/ 0 w 138"/>
                <a:gd name="T5" fmla="*/ 0 h 167"/>
                <a:gd name="T6" fmla="*/ 0 w 138"/>
                <a:gd name="T7" fmla="*/ 0 h 167"/>
                <a:gd name="T8" fmla="*/ 0 w 138"/>
                <a:gd name="T9" fmla="*/ 0 h 167"/>
                <a:gd name="T10" fmla="*/ 0 w 138"/>
                <a:gd name="T11" fmla="*/ 0 h 167"/>
                <a:gd name="T12" fmla="*/ 0 w 138"/>
                <a:gd name="T13" fmla="*/ 0 h 167"/>
                <a:gd name="T14" fmla="*/ 0 w 138"/>
                <a:gd name="T15" fmla="*/ 0 h 167"/>
                <a:gd name="T16" fmla="*/ 0 w 138"/>
                <a:gd name="T17" fmla="*/ 0 h 167"/>
                <a:gd name="T18" fmla="*/ 0 w 138"/>
                <a:gd name="T19" fmla="*/ 0 h 167"/>
                <a:gd name="T20" fmla="*/ 0 w 138"/>
                <a:gd name="T21" fmla="*/ 0 h 167"/>
                <a:gd name="T22" fmla="*/ 0 w 138"/>
                <a:gd name="T23" fmla="*/ 0 h 167"/>
                <a:gd name="T24" fmla="*/ 0 w 138"/>
                <a:gd name="T25" fmla="*/ 0 h 167"/>
                <a:gd name="T26" fmla="*/ 0 w 138"/>
                <a:gd name="T27" fmla="*/ 0 h 167"/>
                <a:gd name="T28" fmla="*/ 0 w 138"/>
                <a:gd name="T29" fmla="*/ 0 h 167"/>
                <a:gd name="T30" fmla="*/ 0 w 138"/>
                <a:gd name="T31" fmla="*/ 0 h 167"/>
                <a:gd name="T32" fmla="*/ 0 w 138"/>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8"/>
                <a:gd name="T52" fmla="*/ 0 h 167"/>
                <a:gd name="T53" fmla="*/ 138 w 138"/>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8" h="167">
                  <a:moveTo>
                    <a:pt x="0" y="0"/>
                  </a:moveTo>
                  <a:lnTo>
                    <a:pt x="7" y="1"/>
                  </a:lnTo>
                  <a:lnTo>
                    <a:pt x="25" y="3"/>
                  </a:lnTo>
                  <a:lnTo>
                    <a:pt x="50" y="10"/>
                  </a:lnTo>
                  <a:lnTo>
                    <a:pt x="79" y="24"/>
                  </a:lnTo>
                  <a:lnTo>
                    <a:pt x="106" y="44"/>
                  </a:lnTo>
                  <a:lnTo>
                    <a:pt x="126" y="74"/>
                  </a:lnTo>
                  <a:lnTo>
                    <a:pt x="138" y="114"/>
                  </a:lnTo>
                  <a:lnTo>
                    <a:pt x="136" y="167"/>
                  </a:lnTo>
                  <a:lnTo>
                    <a:pt x="133" y="160"/>
                  </a:lnTo>
                  <a:lnTo>
                    <a:pt x="124" y="143"/>
                  </a:lnTo>
                  <a:lnTo>
                    <a:pt x="111" y="117"/>
                  </a:lnTo>
                  <a:lnTo>
                    <a:pt x="95" y="88"/>
                  </a:lnTo>
                  <a:lnTo>
                    <a:pt x="74" y="58"/>
                  </a:lnTo>
                  <a:lnTo>
                    <a:pt x="51" y="31"/>
                  </a:lnTo>
                  <a:lnTo>
                    <a:pt x="27" y="10"/>
                  </a:lnTo>
                  <a:lnTo>
                    <a:pt x="0" y="0"/>
                  </a:lnTo>
                  <a:close/>
                </a:path>
              </a:pathLst>
            </a:custGeom>
            <a:solidFill>
              <a:srgbClr val="A5FF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24" name="Freeform 182">
              <a:extLst>
                <a:ext uri="{FF2B5EF4-FFF2-40B4-BE49-F238E27FC236}">
                  <a16:creationId xmlns:a16="http://schemas.microsoft.com/office/drawing/2014/main" id="{ABDC09E0-3FA0-4405-AC84-B78E4DA00668}"/>
                </a:ext>
              </a:extLst>
            </p:cNvPr>
            <p:cNvSpPr>
              <a:spLocks/>
            </p:cNvSpPr>
            <p:nvPr/>
          </p:nvSpPr>
          <p:spPr bwMode="auto">
            <a:xfrm>
              <a:off x="5415" y="418"/>
              <a:ext cx="28" cy="34"/>
            </a:xfrm>
            <a:custGeom>
              <a:avLst/>
              <a:gdLst>
                <a:gd name="T0" fmla="*/ 0 w 138"/>
                <a:gd name="T1" fmla="*/ 0 h 170"/>
                <a:gd name="T2" fmla="*/ 0 w 138"/>
                <a:gd name="T3" fmla="*/ 0 h 170"/>
                <a:gd name="T4" fmla="*/ 0 w 138"/>
                <a:gd name="T5" fmla="*/ 0 h 170"/>
                <a:gd name="T6" fmla="*/ 0 w 138"/>
                <a:gd name="T7" fmla="*/ 0 h 170"/>
                <a:gd name="T8" fmla="*/ 0 w 138"/>
                <a:gd name="T9" fmla="*/ 0 h 170"/>
                <a:gd name="T10" fmla="*/ 0 w 138"/>
                <a:gd name="T11" fmla="*/ 0 h 170"/>
                <a:gd name="T12" fmla="*/ 0 w 138"/>
                <a:gd name="T13" fmla="*/ 0 h 170"/>
                <a:gd name="T14" fmla="*/ 0 w 138"/>
                <a:gd name="T15" fmla="*/ 0 h 170"/>
                <a:gd name="T16" fmla="*/ 0 w 138"/>
                <a:gd name="T17" fmla="*/ 0 h 170"/>
                <a:gd name="T18" fmla="*/ 0 w 138"/>
                <a:gd name="T19" fmla="*/ 0 h 170"/>
                <a:gd name="T20" fmla="*/ 0 w 138"/>
                <a:gd name="T21" fmla="*/ 0 h 170"/>
                <a:gd name="T22" fmla="*/ 0 w 138"/>
                <a:gd name="T23" fmla="*/ 0 h 170"/>
                <a:gd name="T24" fmla="*/ 0 w 138"/>
                <a:gd name="T25" fmla="*/ 0 h 170"/>
                <a:gd name="T26" fmla="*/ 0 w 138"/>
                <a:gd name="T27" fmla="*/ 0 h 170"/>
                <a:gd name="T28" fmla="*/ 0 w 138"/>
                <a:gd name="T29" fmla="*/ 0 h 170"/>
                <a:gd name="T30" fmla="*/ 0 w 138"/>
                <a:gd name="T31" fmla="*/ 0 h 170"/>
                <a:gd name="T32" fmla="*/ 0 w 138"/>
                <a:gd name="T33" fmla="*/ 0 h 17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8"/>
                <a:gd name="T52" fmla="*/ 0 h 170"/>
                <a:gd name="T53" fmla="*/ 138 w 138"/>
                <a:gd name="T54" fmla="*/ 170 h 17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8" h="170">
                  <a:moveTo>
                    <a:pt x="0" y="0"/>
                  </a:moveTo>
                  <a:lnTo>
                    <a:pt x="7" y="1"/>
                  </a:lnTo>
                  <a:lnTo>
                    <a:pt x="25" y="3"/>
                  </a:lnTo>
                  <a:lnTo>
                    <a:pt x="50" y="12"/>
                  </a:lnTo>
                  <a:lnTo>
                    <a:pt x="79" y="24"/>
                  </a:lnTo>
                  <a:lnTo>
                    <a:pt x="106" y="45"/>
                  </a:lnTo>
                  <a:lnTo>
                    <a:pt x="126" y="76"/>
                  </a:lnTo>
                  <a:lnTo>
                    <a:pt x="138" y="116"/>
                  </a:lnTo>
                  <a:lnTo>
                    <a:pt x="136" y="170"/>
                  </a:lnTo>
                  <a:lnTo>
                    <a:pt x="133" y="163"/>
                  </a:lnTo>
                  <a:lnTo>
                    <a:pt x="124" y="145"/>
                  </a:lnTo>
                  <a:lnTo>
                    <a:pt x="111" y="119"/>
                  </a:lnTo>
                  <a:lnTo>
                    <a:pt x="95" y="90"/>
                  </a:lnTo>
                  <a:lnTo>
                    <a:pt x="74" y="59"/>
                  </a:lnTo>
                  <a:lnTo>
                    <a:pt x="51" y="31"/>
                  </a:lnTo>
                  <a:lnTo>
                    <a:pt x="27" y="10"/>
                  </a:lnTo>
                  <a:lnTo>
                    <a:pt x="0" y="0"/>
                  </a:lnTo>
                  <a:close/>
                </a:path>
              </a:pathLst>
            </a:custGeom>
            <a:solidFill>
              <a:srgbClr val="FFFF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25" name="Freeform 183">
              <a:extLst>
                <a:ext uri="{FF2B5EF4-FFF2-40B4-BE49-F238E27FC236}">
                  <a16:creationId xmlns:a16="http://schemas.microsoft.com/office/drawing/2014/main" id="{61D81EF1-C761-4784-AAC0-0B51C9467210}"/>
                </a:ext>
              </a:extLst>
            </p:cNvPr>
            <p:cNvSpPr>
              <a:spLocks/>
            </p:cNvSpPr>
            <p:nvPr/>
          </p:nvSpPr>
          <p:spPr bwMode="auto">
            <a:xfrm>
              <a:off x="5416" y="333"/>
              <a:ext cx="28" cy="33"/>
            </a:xfrm>
            <a:custGeom>
              <a:avLst/>
              <a:gdLst>
                <a:gd name="T0" fmla="*/ 0 w 142"/>
                <a:gd name="T1" fmla="*/ 0 h 168"/>
                <a:gd name="T2" fmla="*/ 0 w 142"/>
                <a:gd name="T3" fmla="*/ 0 h 168"/>
                <a:gd name="T4" fmla="*/ 0 w 142"/>
                <a:gd name="T5" fmla="*/ 0 h 168"/>
                <a:gd name="T6" fmla="*/ 0 w 142"/>
                <a:gd name="T7" fmla="*/ 0 h 168"/>
                <a:gd name="T8" fmla="*/ 0 w 142"/>
                <a:gd name="T9" fmla="*/ 0 h 168"/>
                <a:gd name="T10" fmla="*/ 0 w 142"/>
                <a:gd name="T11" fmla="*/ 0 h 168"/>
                <a:gd name="T12" fmla="*/ 0 w 142"/>
                <a:gd name="T13" fmla="*/ 0 h 168"/>
                <a:gd name="T14" fmla="*/ 0 w 142"/>
                <a:gd name="T15" fmla="*/ 0 h 168"/>
                <a:gd name="T16" fmla="*/ 0 w 142"/>
                <a:gd name="T17" fmla="*/ 0 h 168"/>
                <a:gd name="T18" fmla="*/ 0 w 142"/>
                <a:gd name="T19" fmla="*/ 0 h 168"/>
                <a:gd name="T20" fmla="*/ 0 w 142"/>
                <a:gd name="T21" fmla="*/ 0 h 168"/>
                <a:gd name="T22" fmla="*/ 0 w 142"/>
                <a:gd name="T23" fmla="*/ 0 h 168"/>
                <a:gd name="T24" fmla="*/ 0 w 142"/>
                <a:gd name="T25" fmla="*/ 0 h 168"/>
                <a:gd name="T26" fmla="*/ 0 w 142"/>
                <a:gd name="T27" fmla="*/ 0 h 168"/>
                <a:gd name="T28" fmla="*/ 0 w 142"/>
                <a:gd name="T29" fmla="*/ 0 h 168"/>
                <a:gd name="T30" fmla="*/ 0 w 142"/>
                <a:gd name="T31" fmla="*/ 0 h 168"/>
                <a:gd name="T32" fmla="*/ 0 w 142"/>
                <a:gd name="T33" fmla="*/ 0 h 1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2"/>
                <a:gd name="T52" fmla="*/ 0 h 168"/>
                <a:gd name="T53" fmla="*/ 142 w 142"/>
                <a:gd name="T54" fmla="*/ 168 h 16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2" h="168">
                  <a:moveTo>
                    <a:pt x="0" y="0"/>
                  </a:moveTo>
                  <a:lnTo>
                    <a:pt x="7" y="1"/>
                  </a:lnTo>
                  <a:lnTo>
                    <a:pt x="26" y="3"/>
                  </a:lnTo>
                  <a:lnTo>
                    <a:pt x="51" y="10"/>
                  </a:lnTo>
                  <a:lnTo>
                    <a:pt x="80" y="24"/>
                  </a:lnTo>
                  <a:lnTo>
                    <a:pt x="107" y="44"/>
                  </a:lnTo>
                  <a:lnTo>
                    <a:pt x="129" y="74"/>
                  </a:lnTo>
                  <a:lnTo>
                    <a:pt x="142" y="115"/>
                  </a:lnTo>
                  <a:lnTo>
                    <a:pt x="141" y="168"/>
                  </a:lnTo>
                  <a:lnTo>
                    <a:pt x="138" y="161"/>
                  </a:lnTo>
                  <a:lnTo>
                    <a:pt x="130" y="144"/>
                  </a:lnTo>
                  <a:lnTo>
                    <a:pt x="116" y="118"/>
                  </a:lnTo>
                  <a:lnTo>
                    <a:pt x="100" y="88"/>
                  </a:lnTo>
                  <a:lnTo>
                    <a:pt x="79" y="58"/>
                  </a:lnTo>
                  <a:lnTo>
                    <a:pt x="55" y="31"/>
                  </a:lnTo>
                  <a:lnTo>
                    <a:pt x="28" y="10"/>
                  </a:lnTo>
                  <a:lnTo>
                    <a:pt x="0" y="0"/>
                  </a:lnTo>
                  <a:close/>
                </a:path>
              </a:pathLst>
            </a:custGeom>
            <a:solidFill>
              <a:srgbClr val="FF543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26" name="Freeform 184">
              <a:extLst>
                <a:ext uri="{FF2B5EF4-FFF2-40B4-BE49-F238E27FC236}">
                  <a16:creationId xmlns:a16="http://schemas.microsoft.com/office/drawing/2014/main" id="{43BCE0AE-F3E9-4173-B086-DE9275210BEC}"/>
                </a:ext>
              </a:extLst>
            </p:cNvPr>
            <p:cNvSpPr>
              <a:spLocks/>
            </p:cNvSpPr>
            <p:nvPr/>
          </p:nvSpPr>
          <p:spPr bwMode="auto">
            <a:xfrm>
              <a:off x="5375" y="401"/>
              <a:ext cx="80" cy="33"/>
            </a:xfrm>
            <a:custGeom>
              <a:avLst/>
              <a:gdLst>
                <a:gd name="T0" fmla="*/ 0 w 402"/>
                <a:gd name="T1" fmla="*/ 0 h 165"/>
                <a:gd name="T2" fmla="*/ 0 w 402"/>
                <a:gd name="T3" fmla="*/ 0 h 165"/>
                <a:gd name="T4" fmla="*/ 0 w 402"/>
                <a:gd name="T5" fmla="*/ 0 h 165"/>
                <a:gd name="T6" fmla="*/ 0 w 402"/>
                <a:gd name="T7" fmla="*/ 0 h 165"/>
                <a:gd name="T8" fmla="*/ 0 w 402"/>
                <a:gd name="T9" fmla="*/ 0 h 165"/>
                <a:gd name="T10" fmla="*/ 0 w 402"/>
                <a:gd name="T11" fmla="*/ 0 h 165"/>
                <a:gd name="T12" fmla="*/ 0 w 402"/>
                <a:gd name="T13" fmla="*/ 0 h 165"/>
                <a:gd name="T14" fmla="*/ 0 w 402"/>
                <a:gd name="T15" fmla="*/ 0 h 165"/>
                <a:gd name="T16" fmla="*/ 0 w 402"/>
                <a:gd name="T17" fmla="*/ 0 h 165"/>
                <a:gd name="T18" fmla="*/ 0 w 402"/>
                <a:gd name="T19" fmla="*/ 0 h 165"/>
                <a:gd name="T20" fmla="*/ 0 w 402"/>
                <a:gd name="T21" fmla="*/ 0 h 165"/>
                <a:gd name="T22" fmla="*/ 0 w 402"/>
                <a:gd name="T23" fmla="*/ 0 h 165"/>
                <a:gd name="T24" fmla="*/ 0 w 402"/>
                <a:gd name="T25" fmla="*/ 0 h 165"/>
                <a:gd name="T26" fmla="*/ 0 w 402"/>
                <a:gd name="T27" fmla="*/ 0 h 165"/>
                <a:gd name="T28" fmla="*/ 0 w 402"/>
                <a:gd name="T29" fmla="*/ 0 h 165"/>
                <a:gd name="T30" fmla="*/ 0 w 402"/>
                <a:gd name="T31" fmla="*/ 0 h 165"/>
                <a:gd name="T32" fmla="*/ 0 w 402"/>
                <a:gd name="T33" fmla="*/ 0 h 165"/>
                <a:gd name="T34" fmla="*/ 0 w 402"/>
                <a:gd name="T35" fmla="*/ 0 h 165"/>
                <a:gd name="T36" fmla="*/ 0 w 402"/>
                <a:gd name="T37" fmla="*/ 0 h 165"/>
                <a:gd name="T38" fmla="*/ 0 w 402"/>
                <a:gd name="T39" fmla="*/ 0 h 165"/>
                <a:gd name="T40" fmla="*/ 0 w 402"/>
                <a:gd name="T41" fmla="*/ 0 h 165"/>
                <a:gd name="T42" fmla="*/ 0 w 402"/>
                <a:gd name="T43" fmla="*/ 0 h 165"/>
                <a:gd name="T44" fmla="*/ 0 w 402"/>
                <a:gd name="T45" fmla="*/ 0 h 165"/>
                <a:gd name="T46" fmla="*/ 0 w 402"/>
                <a:gd name="T47" fmla="*/ 0 h 165"/>
                <a:gd name="T48" fmla="*/ 0 w 402"/>
                <a:gd name="T49" fmla="*/ 0 h 165"/>
                <a:gd name="T50" fmla="*/ 0 w 402"/>
                <a:gd name="T51" fmla="*/ 0 h 165"/>
                <a:gd name="T52" fmla="*/ 0 w 402"/>
                <a:gd name="T53" fmla="*/ 0 h 165"/>
                <a:gd name="T54" fmla="*/ 0 w 402"/>
                <a:gd name="T55" fmla="*/ 0 h 165"/>
                <a:gd name="T56" fmla="*/ 0 w 402"/>
                <a:gd name="T57" fmla="*/ 0 h 165"/>
                <a:gd name="T58" fmla="*/ 0 w 402"/>
                <a:gd name="T59" fmla="*/ 0 h 165"/>
                <a:gd name="T60" fmla="*/ 0 w 402"/>
                <a:gd name="T61" fmla="*/ 0 h 165"/>
                <a:gd name="T62" fmla="*/ 0 w 402"/>
                <a:gd name="T63" fmla="*/ 0 h 165"/>
                <a:gd name="T64" fmla="*/ 0 w 402"/>
                <a:gd name="T65" fmla="*/ 0 h 165"/>
                <a:gd name="T66" fmla="*/ 0 w 402"/>
                <a:gd name="T67" fmla="*/ 0 h 165"/>
                <a:gd name="T68" fmla="*/ 0 w 402"/>
                <a:gd name="T69" fmla="*/ 0 h 165"/>
                <a:gd name="T70" fmla="*/ 0 w 402"/>
                <a:gd name="T71" fmla="*/ 0 h 165"/>
                <a:gd name="T72" fmla="*/ 0 w 402"/>
                <a:gd name="T73" fmla="*/ 0 h 165"/>
                <a:gd name="T74" fmla="*/ 0 w 402"/>
                <a:gd name="T75" fmla="*/ 0 h 165"/>
                <a:gd name="T76" fmla="*/ 0 w 402"/>
                <a:gd name="T77" fmla="*/ 0 h 165"/>
                <a:gd name="T78" fmla="*/ 0 w 402"/>
                <a:gd name="T79" fmla="*/ 0 h 165"/>
                <a:gd name="T80" fmla="*/ 0 w 402"/>
                <a:gd name="T81" fmla="*/ 0 h 165"/>
                <a:gd name="T82" fmla="*/ 0 w 402"/>
                <a:gd name="T83" fmla="*/ 0 h 165"/>
                <a:gd name="T84" fmla="*/ 0 w 402"/>
                <a:gd name="T85" fmla="*/ 0 h 165"/>
                <a:gd name="T86" fmla="*/ 0 w 402"/>
                <a:gd name="T87" fmla="*/ 0 h 165"/>
                <a:gd name="T88" fmla="*/ 0 w 402"/>
                <a:gd name="T89" fmla="*/ 0 h 165"/>
                <a:gd name="T90" fmla="*/ 0 w 402"/>
                <a:gd name="T91" fmla="*/ 0 h 165"/>
                <a:gd name="T92" fmla="*/ 0 w 402"/>
                <a:gd name="T93" fmla="*/ 0 h 165"/>
                <a:gd name="T94" fmla="*/ 0 w 402"/>
                <a:gd name="T95" fmla="*/ 0 h 165"/>
                <a:gd name="T96" fmla="*/ 0 w 402"/>
                <a:gd name="T97" fmla="*/ 0 h 1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02"/>
                <a:gd name="T148" fmla="*/ 0 h 165"/>
                <a:gd name="T149" fmla="*/ 402 w 402"/>
                <a:gd name="T150" fmla="*/ 165 h 16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02" h="165">
                  <a:moveTo>
                    <a:pt x="0" y="164"/>
                  </a:moveTo>
                  <a:lnTo>
                    <a:pt x="5" y="164"/>
                  </a:lnTo>
                  <a:lnTo>
                    <a:pt x="17" y="165"/>
                  </a:lnTo>
                  <a:lnTo>
                    <a:pt x="37" y="165"/>
                  </a:lnTo>
                  <a:lnTo>
                    <a:pt x="61" y="163"/>
                  </a:lnTo>
                  <a:lnTo>
                    <a:pt x="88" y="158"/>
                  </a:lnTo>
                  <a:lnTo>
                    <a:pt x="117" y="148"/>
                  </a:lnTo>
                  <a:lnTo>
                    <a:pt x="146" y="133"/>
                  </a:lnTo>
                  <a:lnTo>
                    <a:pt x="173" y="109"/>
                  </a:lnTo>
                  <a:lnTo>
                    <a:pt x="174" y="108"/>
                  </a:lnTo>
                  <a:lnTo>
                    <a:pt x="179" y="103"/>
                  </a:lnTo>
                  <a:lnTo>
                    <a:pt x="186" y="96"/>
                  </a:lnTo>
                  <a:lnTo>
                    <a:pt x="194" y="88"/>
                  </a:lnTo>
                  <a:lnTo>
                    <a:pt x="205" y="78"/>
                  </a:lnTo>
                  <a:lnTo>
                    <a:pt x="218" y="67"/>
                  </a:lnTo>
                  <a:lnTo>
                    <a:pt x="233" y="56"/>
                  </a:lnTo>
                  <a:lnTo>
                    <a:pt x="250" y="45"/>
                  </a:lnTo>
                  <a:lnTo>
                    <a:pt x="266" y="36"/>
                  </a:lnTo>
                  <a:lnTo>
                    <a:pt x="284" y="27"/>
                  </a:lnTo>
                  <a:lnTo>
                    <a:pt x="303" y="20"/>
                  </a:lnTo>
                  <a:lnTo>
                    <a:pt x="323" y="15"/>
                  </a:lnTo>
                  <a:lnTo>
                    <a:pt x="342" y="13"/>
                  </a:lnTo>
                  <a:lnTo>
                    <a:pt x="362" y="14"/>
                  </a:lnTo>
                  <a:lnTo>
                    <a:pt x="382" y="20"/>
                  </a:lnTo>
                  <a:lnTo>
                    <a:pt x="402" y="29"/>
                  </a:lnTo>
                  <a:lnTo>
                    <a:pt x="399" y="29"/>
                  </a:lnTo>
                  <a:lnTo>
                    <a:pt x="395" y="27"/>
                  </a:lnTo>
                  <a:lnTo>
                    <a:pt x="387" y="25"/>
                  </a:lnTo>
                  <a:lnTo>
                    <a:pt x="375" y="22"/>
                  </a:lnTo>
                  <a:lnTo>
                    <a:pt x="362" y="20"/>
                  </a:lnTo>
                  <a:lnTo>
                    <a:pt x="346" y="16"/>
                  </a:lnTo>
                  <a:lnTo>
                    <a:pt x="328" y="13"/>
                  </a:lnTo>
                  <a:lnTo>
                    <a:pt x="310" y="9"/>
                  </a:lnTo>
                  <a:lnTo>
                    <a:pt x="291" y="6"/>
                  </a:lnTo>
                  <a:lnTo>
                    <a:pt x="270" y="3"/>
                  </a:lnTo>
                  <a:lnTo>
                    <a:pt x="251" y="1"/>
                  </a:lnTo>
                  <a:lnTo>
                    <a:pt x="230" y="0"/>
                  </a:lnTo>
                  <a:lnTo>
                    <a:pt x="210" y="0"/>
                  </a:lnTo>
                  <a:lnTo>
                    <a:pt x="190" y="0"/>
                  </a:lnTo>
                  <a:lnTo>
                    <a:pt x="172" y="2"/>
                  </a:lnTo>
                  <a:lnTo>
                    <a:pt x="155" y="6"/>
                  </a:lnTo>
                  <a:lnTo>
                    <a:pt x="149" y="6"/>
                  </a:lnTo>
                  <a:lnTo>
                    <a:pt x="131" y="9"/>
                  </a:lnTo>
                  <a:lnTo>
                    <a:pt x="106" y="15"/>
                  </a:lnTo>
                  <a:lnTo>
                    <a:pt x="77" y="28"/>
                  </a:lnTo>
                  <a:lnTo>
                    <a:pt x="49" y="46"/>
                  </a:lnTo>
                  <a:lnTo>
                    <a:pt x="23" y="74"/>
                  </a:lnTo>
                  <a:lnTo>
                    <a:pt x="6" y="114"/>
                  </a:lnTo>
                  <a:lnTo>
                    <a:pt x="0" y="16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27" name="Freeform 185">
              <a:extLst>
                <a:ext uri="{FF2B5EF4-FFF2-40B4-BE49-F238E27FC236}">
                  <a16:creationId xmlns:a16="http://schemas.microsoft.com/office/drawing/2014/main" id="{475607D0-17DD-4932-B340-AFEA1F024FA4}"/>
                </a:ext>
              </a:extLst>
            </p:cNvPr>
            <p:cNvSpPr>
              <a:spLocks/>
            </p:cNvSpPr>
            <p:nvPr/>
          </p:nvSpPr>
          <p:spPr bwMode="auto">
            <a:xfrm>
              <a:off x="5381" y="405"/>
              <a:ext cx="53" cy="15"/>
            </a:xfrm>
            <a:custGeom>
              <a:avLst/>
              <a:gdLst>
                <a:gd name="T0" fmla="*/ 0 w 266"/>
                <a:gd name="T1" fmla="*/ 0 h 76"/>
                <a:gd name="T2" fmla="*/ 0 w 266"/>
                <a:gd name="T3" fmla="*/ 0 h 76"/>
                <a:gd name="T4" fmla="*/ 0 w 266"/>
                <a:gd name="T5" fmla="*/ 0 h 76"/>
                <a:gd name="T6" fmla="*/ 0 w 266"/>
                <a:gd name="T7" fmla="*/ 0 h 76"/>
                <a:gd name="T8" fmla="*/ 0 w 266"/>
                <a:gd name="T9" fmla="*/ 0 h 76"/>
                <a:gd name="T10" fmla="*/ 0 w 266"/>
                <a:gd name="T11" fmla="*/ 0 h 76"/>
                <a:gd name="T12" fmla="*/ 0 w 266"/>
                <a:gd name="T13" fmla="*/ 0 h 76"/>
                <a:gd name="T14" fmla="*/ 0 w 266"/>
                <a:gd name="T15" fmla="*/ 0 h 76"/>
                <a:gd name="T16" fmla="*/ 0 w 266"/>
                <a:gd name="T17" fmla="*/ 0 h 76"/>
                <a:gd name="T18" fmla="*/ 0 w 266"/>
                <a:gd name="T19" fmla="*/ 0 h 76"/>
                <a:gd name="T20" fmla="*/ 0 w 266"/>
                <a:gd name="T21" fmla="*/ 0 h 76"/>
                <a:gd name="T22" fmla="*/ 0 w 266"/>
                <a:gd name="T23" fmla="*/ 0 h 76"/>
                <a:gd name="T24" fmla="*/ 0 w 266"/>
                <a:gd name="T25" fmla="*/ 0 h 76"/>
                <a:gd name="T26" fmla="*/ 0 w 266"/>
                <a:gd name="T27" fmla="*/ 0 h 76"/>
                <a:gd name="T28" fmla="*/ 0 w 266"/>
                <a:gd name="T29" fmla="*/ 0 h 76"/>
                <a:gd name="T30" fmla="*/ 0 w 266"/>
                <a:gd name="T31" fmla="*/ 0 h 76"/>
                <a:gd name="T32" fmla="*/ 0 w 266"/>
                <a:gd name="T33" fmla="*/ 0 h 76"/>
                <a:gd name="T34" fmla="*/ 0 w 266"/>
                <a:gd name="T35" fmla="*/ 0 h 76"/>
                <a:gd name="T36" fmla="*/ 0 w 266"/>
                <a:gd name="T37" fmla="*/ 0 h 7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66"/>
                <a:gd name="T58" fmla="*/ 0 h 76"/>
                <a:gd name="T59" fmla="*/ 266 w 266"/>
                <a:gd name="T60" fmla="*/ 76 h 7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66" h="76">
                  <a:moveTo>
                    <a:pt x="0" y="48"/>
                  </a:moveTo>
                  <a:lnTo>
                    <a:pt x="147" y="76"/>
                  </a:lnTo>
                  <a:lnTo>
                    <a:pt x="266" y="3"/>
                  </a:lnTo>
                  <a:lnTo>
                    <a:pt x="263" y="3"/>
                  </a:lnTo>
                  <a:lnTo>
                    <a:pt x="255" y="2"/>
                  </a:lnTo>
                  <a:lnTo>
                    <a:pt x="244" y="2"/>
                  </a:lnTo>
                  <a:lnTo>
                    <a:pt x="229" y="0"/>
                  </a:lnTo>
                  <a:lnTo>
                    <a:pt x="210" y="0"/>
                  </a:lnTo>
                  <a:lnTo>
                    <a:pt x="189" y="0"/>
                  </a:lnTo>
                  <a:lnTo>
                    <a:pt x="167" y="0"/>
                  </a:lnTo>
                  <a:lnTo>
                    <a:pt x="144" y="2"/>
                  </a:lnTo>
                  <a:lnTo>
                    <a:pt x="120" y="3"/>
                  </a:lnTo>
                  <a:lnTo>
                    <a:pt x="96" y="5"/>
                  </a:lnTo>
                  <a:lnTo>
                    <a:pt x="74" y="10"/>
                  </a:lnTo>
                  <a:lnTo>
                    <a:pt x="53" y="14"/>
                  </a:lnTo>
                  <a:lnTo>
                    <a:pt x="35" y="20"/>
                  </a:lnTo>
                  <a:lnTo>
                    <a:pt x="20" y="28"/>
                  </a:lnTo>
                  <a:lnTo>
                    <a:pt x="8" y="36"/>
                  </a:lnTo>
                  <a:lnTo>
                    <a:pt x="0" y="48"/>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28" name="Freeform 186">
              <a:extLst>
                <a:ext uri="{FF2B5EF4-FFF2-40B4-BE49-F238E27FC236}">
                  <a16:creationId xmlns:a16="http://schemas.microsoft.com/office/drawing/2014/main" id="{A9C1A3FC-0B2B-48CC-BDBC-D750023429B9}"/>
                </a:ext>
              </a:extLst>
            </p:cNvPr>
            <p:cNvSpPr>
              <a:spLocks/>
            </p:cNvSpPr>
            <p:nvPr/>
          </p:nvSpPr>
          <p:spPr bwMode="auto">
            <a:xfrm>
              <a:off x="5375" y="403"/>
              <a:ext cx="88" cy="34"/>
            </a:xfrm>
            <a:custGeom>
              <a:avLst/>
              <a:gdLst>
                <a:gd name="T0" fmla="*/ 0 w 443"/>
                <a:gd name="T1" fmla="*/ 0 h 170"/>
                <a:gd name="T2" fmla="*/ 0 w 443"/>
                <a:gd name="T3" fmla="*/ 0 h 170"/>
                <a:gd name="T4" fmla="*/ 0 w 443"/>
                <a:gd name="T5" fmla="*/ 0 h 170"/>
                <a:gd name="T6" fmla="*/ 0 w 443"/>
                <a:gd name="T7" fmla="*/ 0 h 170"/>
                <a:gd name="T8" fmla="*/ 0 w 443"/>
                <a:gd name="T9" fmla="*/ 0 h 170"/>
                <a:gd name="T10" fmla="*/ 0 w 443"/>
                <a:gd name="T11" fmla="*/ 0 h 170"/>
                <a:gd name="T12" fmla="*/ 0 w 443"/>
                <a:gd name="T13" fmla="*/ 0 h 170"/>
                <a:gd name="T14" fmla="*/ 0 w 443"/>
                <a:gd name="T15" fmla="*/ 0 h 170"/>
                <a:gd name="T16" fmla="*/ 0 w 443"/>
                <a:gd name="T17" fmla="*/ 0 h 170"/>
                <a:gd name="T18" fmla="*/ 0 w 443"/>
                <a:gd name="T19" fmla="*/ 0 h 170"/>
                <a:gd name="T20" fmla="*/ 0 w 443"/>
                <a:gd name="T21" fmla="*/ 0 h 170"/>
                <a:gd name="T22" fmla="*/ 0 w 443"/>
                <a:gd name="T23" fmla="*/ 0 h 170"/>
                <a:gd name="T24" fmla="*/ 0 w 443"/>
                <a:gd name="T25" fmla="*/ 0 h 170"/>
                <a:gd name="T26" fmla="*/ 0 w 443"/>
                <a:gd name="T27" fmla="*/ 0 h 170"/>
                <a:gd name="T28" fmla="*/ 0 w 443"/>
                <a:gd name="T29" fmla="*/ 0 h 170"/>
                <a:gd name="T30" fmla="*/ 0 w 443"/>
                <a:gd name="T31" fmla="*/ 0 h 170"/>
                <a:gd name="T32" fmla="*/ 0 w 443"/>
                <a:gd name="T33" fmla="*/ 0 h 170"/>
                <a:gd name="T34" fmla="*/ 0 w 443"/>
                <a:gd name="T35" fmla="*/ 0 h 170"/>
                <a:gd name="T36" fmla="*/ 0 w 443"/>
                <a:gd name="T37" fmla="*/ 0 h 170"/>
                <a:gd name="T38" fmla="*/ 0 w 443"/>
                <a:gd name="T39" fmla="*/ 0 h 170"/>
                <a:gd name="T40" fmla="*/ 0 w 443"/>
                <a:gd name="T41" fmla="*/ 0 h 170"/>
                <a:gd name="T42" fmla="*/ 0 w 443"/>
                <a:gd name="T43" fmla="*/ 0 h 170"/>
                <a:gd name="T44" fmla="*/ 0 w 443"/>
                <a:gd name="T45" fmla="*/ 0 h 170"/>
                <a:gd name="T46" fmla="*/ 0 w 443"/>
                <a:gd name="T47" fmla="*/ 0 h 170"/>
                <a:gd name="T48" fmla="*/ 0 w 443"/>
                <a:gd name="T49" fmla="*/ 0 h 170"/>
                <a:gd name="T50" fmla="*/ 0 w 443"/>
                <a:gd name="T51" fmla="*/ 0 h 170"/>
                <a:gd name="T52" fmla="*/ 0 w 443"/>
                <a:gd name="T53" fmla="*/ 0 h 170"/>
                <a:gd name="T54" fmla="*/ 0 w 443"/>
                <a:gd name="T55" fmla="*/ 0 h 170"/>
                <a:gd name="T56" fmla="*/ 0 w 443"/>
                <a:gd name="T57" fmla="*/ 0 h 170"/>
                <a:gd name="T58" fmla="*/ 0 w 443"/>
                <a:gd name="T59" fmla="*/ 0 h 170"/>
                <a:gd name="T60" fmla="*/ 0 w 443"/>
                <a:gd name="T61" fmla="*/ 0 h 170"/>
                <a:gd name="T62" fmla="*/ 0 w 443"/>
                <a:gd name="T63" fmla="*/ 0 h 170"/>
                <a:gd name="T64" fmla="*/ 0 w 443"/>
                <a:gd name="T65" fmla="*/ 0 h 170"/>
                <a:gd name="T66" fmla="*/ 0 w 443"/>
                <a:gd name="T67" fmla="*/ 0 h 170"/>
                <a:gd name="T68" fmla="*/ 0 w 443"/>
                <a:gd name="T69" fmla="*/ 0 h 170"/>
                <a:gd name="T70" fmla="*/ 0 w 443"/>
                <a:gd name="T71" fmla="*/ 0 h 170"/>
                <a:gd name="T72" fmla="*/ 0 w 443"/>
                <a:gd name="T73" fmla="*/ 0 h 170"/>
                <a:gd name="T74" fmla="*/ 0 w 443"/>
                <a:gd name="T75" fmla="*/ 0 h 170"/>
                <a:gd name="T76" fmla="*/ 0 w 443"/>
                <a:gd name="T77" fmla="*/ 0 h 170"/>
                <a:gd name="T78" fmla="*/ 0 w 443"/>
                <a:gd name="T79" fmla="*/ 0 h 170"/>
                <a:gd name="T80" fmla="*/ 0 w 443"/>
                <a:gd name="T81" fmla="*/ 0 h 170"/>
                <a:gd name="T82" fmla="*/ 0 w 443"/>
                <a:gd name="T83" fmla="*/ 0 h 170"/>
                <a:gd name="T84" fmla="*/ 0 w 443"/>
                <a:gd name="T85" fmla="*/ 0 h 170"/>
                <a:gd name="T86" fmla="*/ 0 w 443"/>
                <a:gd name="T87" fmla="*/ 0 h 170"/>
                <a:gd name="T88" fmla="*/ 0 w 443"/>
                <a:gd name="T89" fmla="*/ 0 h 170"/>
                <a:gd name="T90" fmla="*/ 0 w 443"/>
                <a:gd name="T91" fmla="*/ 0 h 170"/>
                <a:gd name="T92" fmla="*/ 0 w 443"/>
                <a:gd name="T93" fmla="*/ 0 h 170"/>
                <a:gd name="T94" fmla="*/ 0 w 443"/>
                <a:gd name="T95" fmla="*/ 0 h 170"/>
                <a:gd name="T96" fmla="*/ 0 w 443"/>
                <a:gd name="T97" fmla="*/ 0 h 170"/>
                <a:gd name="T98" fmla="*/ 0 w 443"/>
                <a:gd name="T99" fmla="*/ 0 h 170"/>
                <a:gd name="T100" fmla="*/ 0 w 443"/>
                <a:gd name="T101" fmla="*/ 0 h 170"/>
                <a:gd name="T102" fmla="*/ 0 w 443"/>
                <a:gd name="T103" fmla="*/ 0 h 170"/>
                <a:gd name="T104" fmla="*/ 0 w 443"/>
                <a:gd name="T105" fmla="*/ 0 h 170"/>
                <a:gd name="T106" fmla="*/ 0 w 443"/>
                <a:gd name="T107" fmla="*/ 0 h 170"/>
                <a:gd name="T108" fmla="*/ 0 w 443"/>
                <a:gd name="T109" fmla="*/ 0 h 170"/>
                <a:gd name="T110" fmla="*/ 0 w 443"/>
                <a:gd name="T111" fmla="*/ 0 h 170"/>
                <a:gd name="T112" fmla="*/ 0 w 443"/>
                <a:gd name="T113" fmla="*/ 0 h 17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43"/>
                <a:gd name="T172" fmla="*/ 0 h 170"/>
                <a:gd name="T173" fmla="*/ 443 w 443"/>
                <a:gd name="T174" fmla="*/ 170 h 17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43" h="170">
                  <a:moveTo>
                    <a:pt x="0" y="160"/>
                  </a:moveTo>
                  <a:lnTo>
                    <a:pt x="1" y="160"/>
                  </a:lnTo>
                  <a:lnTo>
                    <a:pt x="4" y="162"/>
                  </a:lnTo>
                  <a:lnTo>
                    <a:pt x="10" y="163"/>
                  </a:lnTo>
                  <a:lnTo>
                    <a:pt x="18" y="165"/>
                  </a:lnTo>
                  <a:lnTo>
                    <a:pt x="27" y="168"/>
                  </a:lnTo>
                  <a:lnTo>
                    <a:pt x="39" y="169"/>
                  </a:lnTo>
                  <a:lnTo>
                    <a:pt x="52" y="170"/>
                  </a:lnTo>
                  <a:lnTo>
                    <a:pt x="66" y="169"/>
                  </a:lnTo>
                  <a:lnTo>
                    <a:pt x="81" y="168"/>
                  </a:lnTo>
                  <a:lnTo>
                    <a:pt x="97" y="164"/>
                  </a:lnTo>
                  <a:lnTo>
                    <a:pt x="113" y="158"/>
                  </a:lnTo>
                  <a:lnTo>
                    <a:pt x="131" y="150"/>
                  </a:lnTo>
                  <a:lnTo>
                    <a:pt x="149" y="139"/>
                  </a:lnTo>
                  <a:lnTo>
                    <a:pt x="168" y="125"/>
                  </a:lnTo>
                  <a:lnTo>
                    <a:pt x="187" y="107"/>
                  </a:lnTo>
                  <a:lnTo>
                    <a:pt x="205" y="85"/>
                  </a:lnTo>
                  <a:lnTo>
                    <a:pt x="207" y="84"/>
                  </a:lnTo>
                  <a:lnTo>
                    <a:pt x="212" y="78"/>
                  </a:lnTo>
                  <a:lnTo>
                    <a:pt x="221" y="71"/>
                  </a:lnTo>
                  <a:lnTo>
                    <a:pt x="233" y="63"/>
                  </a:lnTo>
                  <a:lnTo>
                    <a:pt x="247" y="54"/>
                  </a:lnTo>
                  <a:lnTo>
                    <a:pt x="263" y="43"/>
                  </a:lnTo>
                  <a:lnTo>
                    <a:pt x="281" y="34"/>
                  </a:lnTo>
                  <a:lnTo>
                    <a:pt x="299" y="26"/>
                  </a:lnTo>
                  <a:lnTo>
                    <a:pt x="319" y="20"/>
                  </a:lnTo>
                  <a:lnTo>
                    <a:pt x="339" y="15"/>
                  </a:lnTo>
                  <a:lnTo>
                    <a:pt x="358" y="15"/>
                  </a:lnTo>
                  <a:lnTo>
                    <a:pt x="378" y="19"/>
                  </a:lnTo>
                  <a:lnTo>
                    <a:pt x="397" y="26"/>
                  </a:lnTo>
                  <a:lnTo>
                    <a:pt x="414" y="40"/>
                  </a:lnTo>
                  <a:lnTo>
                    <a:pt x="429" y="60"/>
                  </a:lnTo>
                  <a:lnTo>
                    <a:pt x="443" y="85"/>
                  </a:lnTo>
                  <a:lnTo>
                    <a:pt x="443" y="83"/>
                  </a:lnTo>
                  <a:lnTo>
                    <a:pt x="441" y="77"/>
                  </a:lnTo>
                  <a:lnTo>
                    <a:pt x="437" y="69"/>
                  </a:lnTo>
                  <a:lnTo>
                    <a:pt x="433" y="58"/>
                  </a:lnTo>
                  <a:lnTo>
                    <a:pt x="427" y="47"/>
                  </a:lnTo>
                  <a:lnTo>
                    <a:pt x="418" y="35"/>
                  </a:lnTo>
                  <a:lnTo>
                    <a:pt x="407" y="23"/>
                  </a:lnTo>
                  <a:lnTo>
                    <a:pt x="394" y="14"/>
                  </a:lnTo>
                  <a:lnTo>
                    <a:pt x="378" y="6"/>
                  </a:lnTo>
                  <a:lnTo>
                    <a:pt x="360" y="1"/>
                  </a:lnTo>
                  <a:lnTo>
                    <a:pt x="339" y="0"/>
                  </a:lnTo>
                  <a:lnTo>
                    <a:pt x="313" y="5"/>
                  </a:lnTo>
                  <a:lnTo>
                    <a:pt x="285" y="14"/>
                  </a:lnTo>
                  <a:lnTo>
                    <a:pt x="254" y="30"/>
                  </a:lnTo>
                  <a:lnTo>
                    <a:pt x="218" y="53"/>
                  </a:lnTo>
                  <a:lnTo>
                    <a:pt x="178" y="84"/>
                  </a:lnTo>
                  <a:lnTo>
                    <a:pt x="174" y="89"/>
                  </a:lnTo>
                  <a:lnTo>
                    <a:pt x="161" y="100"/>
                  </a:lnTo>
                  <a:lnTo>
                    <a:pt x="142" y="117"/>
                  </a:lnTo>
                  <a:lnTo>
                    <a:pt x="118" y="135"/>
                  </a:lnTo>
                  <a:lnTo>
                    <a:pt x="90" y="151"/>
                  </a:lnTo>
                  <a:lnTo>
                    <a:pt x="60" y="162"/>
                  </a:lnTo>
                  <a:lnTo>
                    <a:pt x="30" y="167"/>
                  </a:lnTo>
                  <a:lnTo>
                    <a:pt x="0"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29" name="Freeform 187">
              <a:extLst>
                <a:ext uri="{FF2B5EF4-FFF2-40B4-BE49-F238E27FC236}">
                  <a16:creationId xmlns:a16="http://schemas.microsoft.com/office/drawing/2014/main" id="{6A86BA3D-BBE2-47DF-9E6C-4CE4BE679D99}"/>
                </a:ext>
              </a:extLst>
            </p:cNvPr>
            <p:cNvSpPr>
              <a:spLocks/>
            </p:cNvSpPr>
            <p:nvPr/>
          </p:nvSpPr>
          <p:spPr bwMode="auto">
            <a:xfrm>
              <a:off x="5412" y="400"/>
              <a:ext cx="34" cy="2"/>
            </a:xfrm>
            <a:custGeom>
              <a:avLst/>
              <a:gdLst>
                <a:gd name="T0" fmla="*/ 0 w 167"/>
                <a:gd name="T1" fmla="*/ 0 h 13"/>
                <a:gd name="T2" fmla="*/ 0 w 167"/>
                <a:gd name="T3" fmla="*/ 0 h 13"/>
                <a:gd name="T4" fmla="*/ 0 w 167"/>
                <a:gd name="T5" fmla="*/ 0 h 13"/>
                <a:gd name="T6" fmla="*/ 0 w 167"/>
                <a:gd name="T7" fmla="*/ 0 h 13"/>
                <a:gd name="T8" fmla="*/ 0 w 167"/>
                <a:gd name="T9" fmla="*/ 0 h 13"/>
                <a:gd name="T10" fmla="*/ 0 w 167"/>
                <a:gd name="T11" fmla="*/ 0 h 13"/>
                <a:gd name="T12" fmla="*/ 0 w 167"/>
                <a:gd name="T13" fmla="*/ 0 h 13"/>
                <a:gd name="T14" fmla="*/ 0 w 167"/>
                <a:gd name="T15" fmla="*/ 0 h 13"/>
                <a:gd name="T16" fmla="*/ 0 w 167"/>
                <a:gd name="T17" fmla="*/ 0 h 13"/>
                <a:gd name="T18" fmla="*/ 0 w 167"/>
                <a:gd name="T19" fmla="*/ 0 h 13"/>
                <a:gd name="T20" fmla="*/ 0 w 167"/>
                <a:gd name="T21" fmla="*/ 0 h 13"/>
                <a:gd name="T22" fmla="*/ 0 w 167"/>
                <a:gd name="T23" fmla="*/ 0 h 13"/>
                <a:gd name="T24" fmla="*/ 0 w 167"/>
                <a:gd name="T25" fmla="*/ 0 h 13"/>
                <a:gd name="T26" fmla="*/ 0 w 167"/>
                <a:gd name="T27" fmla="*/ 0 h 13"/>
                <a:gd name="T28" fmla="*/ 0 w 167"/>
                <a:gd name="T29" fmla="*/ 0 h 13"/>
                <a:gd name="T30" fmla="*/ 0 w 167"/>
                <a:gd name="T31" fmla="*/ 0 h 13"/>
                <a:gd name="T32" fmla="*/ 0 w 167"/>
                <a:gd name="T33" fmla="*/ 0 h 1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7"/>
                <a:gd name="T52" fmla="*/ 0 h 13"/>
                <a:gd name="T53" fmla="*/ 167 w 167"/>
                <a:gd name="T54" fmla="*/ 13 h 1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7" h="13">
                  <a:moveTo>
                    <a:pt x="167" y="13"/>
                  </a:moveTo>
                  <a:lnTo>
                    <a:pt x="162" y="12"/>
                  </a:lnTo>
                  <a:lnTo>
                    <a:pt x="147" y="9"/>
                  </a:lnTo>
                  <a:lnTo>
                    <a:pt x="128" y="7"/>
                  </a:lnTo>
                  <a:lnTo>
                    <a:pt x="102" y="5"/>
                  </a:lnTo>
                  <a:lnTo>
                    <a:pt x="74" y="2"/>
                  </a:lnTo>
                  <a:lnTo>
                    <a:pt x="46" y="0"/>
                  </a:lnTo>
                  <a:lnTo>
                    <a:pt x="21" y="1"/>
                  </a:lnTo>
                  <a:lnTo>
                    <a:pt x="0" y="3"/>
                  </a:lnTo>
                  <a:lnTo>
                    <a:pt x="7" y="3"/>
                  </a:lnTo>
                  <a:lnTo>
                    <a:pt x="25" y="5"/>
                  </a:lnTo>
                  <a:lnTo>
                    <a:pt x="51" y="7"/>
                  </a:lnTo>
                  <a:lnTo>
                    <a:pt x="80" y="8"/>
                  </a:lnTo>
                  <a:lnTo>
                    <a:pt x="110" y="10"/>
                  </a:lnTo>
                  <a:lnTo>
                    <a:pt x="138" y="12"/>
                  </a:lnTo>
                  <a:lnTo>
                    <a:pt x="158" y="13"/>
                  </a:lnTo>
                  <a:lnTo>
                    <a:pt x="167"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30" name="Freeform 188">
              <a:extLst>
                <a:ext uri="{FF2B5EF4-FFF2-40B4-BE49-F238E27FC236}">
                  <a16:creationId xmlns:a16="http://schemas.microsoft.com/office/drawing/2014/main" id="{20A4344E-E4B1-4107-84B8-6A882E8009FF}"/>
                </a:ext>
              </a:extLst>
            </p:cNvPr>
            <p:cNvSpPr>
              <a:spLocks/>
            </p:cNvSpPr>
            <p:nvPr/>
          </p:nvSpPr>
          <p:spPr bwMode="auto">
            <a:xfrm>
              <a:off x="5375" y="400"/>
              <a:ext cx="32" cy="34"/>
            </a:xfrm>
            <a:custGeom>
              <a:avLst/>
              <a:gdLst>
                <a:gd name="T0" fmla="*/ 0 w 160"/>
                <a:gd name="T1" fmla="*/ 0 h 172"/>
                <a:gd name="T2" fmla="*/ 0 w 160"/>
                <a:gd name="T3" fmla="*/ 0 h 172"/>
                <a:gd name="T4" fmla="*/ 0 w 160"/>
                <a:gd name="T5" fmla="*/ 0 h 172"/>
                <a:gd name="T6" fmla="*/ 0 w 160"/>
                <a:gd name="T7" fmla="*/ 0 h 172"/>
                <a:gd name="T8" fmla="*/ 0 w 160"/>
                <a:gd name="T9" fmla="*/ 0 h 172"/>
                <a:gd name="T10" fmla="*/ 0 w 160"/>
                <a:gd name="T11" fmla="*/ 0 h 172"/>
                <a:gd name="T12" fmla="*/ 0 w 160"/>
                <a:gd name="T13" fmla="*/ 0 h 172"/>
                <a:gd name="T14" fmla="*/ 0 w 160"/>
                <a:gd name="T15" fmla="*/ 0 h 172"/>
                <a:gd name="T16" fmla="*/ 0 w 160"/>
                <a:gd name="T17" fmla="*/ 0 h 172"/>
                <a:gd name="T18" fmla="*/ 0 w 160"/>
                <a:gd name="T19" fmla="*/ 0 h 172"/>
                <a:gd name="T20" fmla="*/ 0 w 160"/>
                <a:gd name="T21" fmla="*/ 0 h 172"/>
                <a:gd name="T22" fmla="*/ 0 w 160"/>
                <a:gd name="T23" fmla="*/ 0 h 172"/>
                <a:gd name="T24" fmla="*/ 0 w 160"/>
                <a:gd name="T25" fmla="*/ 0 h 172"/>
                <a:gd name="T26" fmla="*/ 0 w 160"/>
                <a:gd name="T27" fmla="*/ 0 h 172"/>
                <a:gd name="T28" fmla="*/ 0 w 160"/>
                <a:gd name="T29" fmla="*/ 0 h 172"/>
                <a:gd name="T30" fmla="*/ 0 w 160"/>
                <a:gd name="T31" fmla="*/ 0 h 172"/>
                <a:gd name="T32" fmla="*/ 0 w 160"/>
                <a:gd name="T33" fmla="*/ 0 h 1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0"/>
                <a:gd name="T52" fmla="*/ 0 h 172"/>
                <a:gd name="T53" fmla="*/ 160 w 160"/>
                <a:gd name="T54" fmla="*/ 172 h 17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0" h="172">
                  <a:moveTo>
                    <a:pt x="160" y="0"/>
                  </a:moveTo>
                  <a:lnTo>
                    <a:pt x="152" y="0"/>
                  </a:lnTo>
                  <a:lnTo>
                    <a:pt x="132" y="3"/>
                  </a:lnTo>
                  <a:lnTo>
                    <a:pt x="104" y="10"/>
                  </a:lnTo>
                  <a:lnTo>
                    <a:pt x="73" y="23"/>
                  </a:lnTo>
                  <a:lnTo>
                    <a:pt x="43" y="43"/>
                  </a:lnTo>
                  <a:lnTo>
                    <a:pt x="17" y="74"/>
                  </a:lnTo>
                  <a:lnTo>
                    <a:pt x="1" y="116"/>
                  </a:lnTo>
                  <a:lnTo>
                    <a:pt x="0" y="172"/>
                  </a:lnTo>
                  <a:lnTo>
                    <a:pt x="0" y="165"/>
                  </a:lnTo>
                  <a:lnTo>
                    <a:pt x="1" y="147"/>
                  </a:lnTo>
                  <a:lnTo>
                    <a:pt x="6" y="123"/>
                  </a:lnTo>
                  <a:lnTo>
                    <a:pt x="16" y="93"/>
                  </a:lnTo>
                  <a:lnTo>
                    <a:pt x="35" y="63"/>
                  </a:lnTo>
                  <a:lnTo>
                    <a:pt x="64" y="35"/>
                  </a:lnTo>
                  <a:lnTo>
                    <a:pt x="104" y="13"/>
                  </a:lnTo>
                  <a:lnTo>
                    <a:pt x="16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31" name="Freeform 189">
              <a:extLst>
                <a:ext uri="{FF2B5EF4-FFF2-40B4-BE49-F238E27FC236}">
                  <a16:creationId xmlns:a16="http://schemas.microsoft.com/office/drawing/2014/main" id="{8CE0E6AA-27FA-4FE7-BE45-99AF28695E01}"/>
                </a:ext>
              </a:extLst>
            </p:cNvPr>
            <p:cNvSpPr>
              <a:spLocks/>
            </p:cNvSpPr>
            <p:nvPr/>
          </p:nvSpPr>
          <p:spPr bwMode="auto">
            <a:xfrm>
              <a:off x="5373" y="488"/>
              <a:ext cx="81" cy="32"/>
            </a:xfrm>
            <a:custGeom>
              <a:avLst/>
              <a:gdLst>
                <a:gd name="T0" fmla="*/ 0 w 403"/>
                <a:gd name="T1" fmla="*/ 0 h 162"/>
                <a:gd name="T2" fmla="*/ 0 w 403"/>
                <a:gd name="T3" fmla="*/ 0 h 162"/>
                <a:gd name="T4" fmla="*/ 0 w 403"/>
                <a:gd name="T5" fmla="*/ 0 h 162"/>
                <a:gd name="T6" fmla="*/ 0 w 403"/>
                <a:gd name="T7" fmla="*/ 0 h 162"/>
                <a:gd name="T8" fmla="*/ 0 w 403"/>
                <a:gd name="T9" fmla="*/ 0 h 162"/>
                <a:gd name="T10" fmla="*/ 0 w 403"/>
                <a:gd name="T11" fmla="*/ 0 h 162"/>
                <a:gd name="T12" fmla="*/ 0 w 403"/>
                <a:gd name="T13" fmla="*/ 0 h 162"/>
                <a:gd name="T14" fmla="*/ 0 w 403"/>
                <a:gd name="T15" fmla="*/ 0 h 162"/>
                <a:gd name="T16" fmla="*/ 0 w 403"/>
                <a:gd name="T17" fmla="*/ 0 h 162"/>
                <a:gd name="T18" fmla="*/ 0 w 403"/>
                <a:gd name="T19" fmla="*/ 0 h 162"/>
                <a:gd name="T20" fmla="*/ 0 w 403"/>
                <a:gd name="T21" fmla="*/ 0 h 162"/>
                <a:gd name="T22" fmla="*/ 0 w 403"/>
                <a:gd name="T23" fmla="*/ 0 h 162"/>
                <a:gd name="T24" fmla="*/ 0 w 403"/>
                <a:gd name="T25" fmla="*/ 0 h 162"/>
                <a:gd name="T26" fmla="*/ 0 w 403"/>
                <a:gd name="T27" fmla="*/ 0 h 162"/>
                <a:gd name="T28" fmla="*/ 0 w 403"/>
                <a:gd name="T29" fmla="*/ 0 h 162"/>
                <a:gd name="T30" fmla="*/ 0 w 403"/>
                <a:gd name="T31" fmla="*/ 0 h 162"/>
                <a:gd name="T32" fmla="*/ 0 w 403"/>
                <a:gd name="T33" fmla="*/ 0 h 162"/>
                <a:gd name="T34" fmla="*/ 0 w 403"/>
                <a:gd name="T35" fmla="*/ 0 h 162"/>
                <a:gd name="T36" fmla="*/ 0 w 403"/>
                <a:gd name="T37" fmla="*/ 0 h 162"/>
                <a:gd name="T38" fmla="*/ 0 w 403"/>
                <a:gd name="T39" fmla="*/ 0 h 162"/>
                <a:gd name="T40" fmla="*/ 0 w 403"/>
                <a:gd name="T41" fmla="*/ 0 h 162"/>
                <a:gd name="T42" fmla="*/ 0 w 403"/>
                <a:gd name="T43" fmla="*/ 0 h 162"/>
                <a:gd name="T44" fmla="*/ 0 w 403"/>
                <a:gd name="T45" fmla="*/ 0 h 162"/>
                <a:gd name="T46" fmla="*/ 0 w 403"/>
                <a:gd name="T47" fmla="*/ 0 h 162"/>
                <a:gd name="T48" fmla="*/ 0 w 403"/>
                <a:gd name="T49" fmla="*/ 0 h 162"/>
                <a:gd name="T50" fmla="*/ 0 w 403"/>
                <a:gd name="T51" fmla="*/ 0 h 162"/>
                <a:gd name="T52" fmla="*/ 0 w 403"/>
                <a:gd name="T53" fmla="*/ 0 h 162"/>
                <a:gd name="T54" fmla="*/ 0 w 403"/>
                <a:gd name="T55" fmla="*/ 0 h 162"/>
                <a:gd name="T56" fmla="*/ 0 w 403"/>
                <a:gd name="T57" fmla="*/ 0 h 162"/>
                <a:gd name="T58" fmla="*/ 0 w 403"/>
                <a:gd name="T59" fmla="*/ 0 h 162"/>
                <a:gd name="T60" fmla="*/ 0 w 403"/>
                <a:gd name="T61" fmla="*/ 0 h 162"/>
                <a:gd name="T62" fmla="*/ 0 w 403"/>
                <a:gd name="T63" fmla="*/ 0 h 162"/>
                <a:gd name="T64" fmla="*/ 0 w 403"/>
                <a:gd name="T65" fmla="*/ 0 h 162"/>
                <a:gd name="T66" fmla="*/ 0 w 403"/>
                <a:gd name="T67" fmla="*/ 0 h 162"/>
                <a:gd name="T68" fmla="*/ 0 w 403"/>
                <a:gd name="T69" fmla="*/ 0 h 162"/>
                <a:gd name="T70" fmla="*/ 0 w 403"/>
                <a:gd name="T71" fmla="*/ 0 h 162"/>
                <a:gd name="T72" fmla="*/ 0 w 403"/>
                <a:gd name="T73" fmla="*/ 0 h 162"/>
                <a:gd name="T74" fmla="*/ 0 w 403"/>
                <a:gd name="T75" fmla="*/ 0 h 162"/>
                <a:gd name="T76" fmla="*/ 0 w 403"/>
                <a:gd name="T77" fmla="*/ 0 h 162"/>
                <a:gd name="T78" fmla="*/ 0 w 403"/>
                <a:gd name="T79" fmla="*/ 0 h 162"/>
                <a:gd name="T80" fmla="*/ 0 w 403"/>
                <a:gd name="T81" fmla="*/ 0 h 162"/>
                <a:gd name="T82" fmla="*/ 0 w 403"/>
                <a:gd name="T83" fmla="*/ 0 h 162"/>
                <a:gd name="T84" fmla="*/ 0 w 403"/>
                <a:gd name="T85" fmla="*/ 0 h 162"/>
                <a:gd name="T86" fmla="*/ 0 w 403"/>
                <a:gd name="T87" fmla="*/ 0 h 162"/>
                <a:gd name="T88" fmla="*/ 0 w 403"/>
                <a:gd name="T89" fmla="*/ 0 h 162"/>
                <a:gd name="T90" fmla="*/ 0 w 403"/>
                <a:gd name="T91" fmla="*/ 0 h 162"/>
                <a:gd name="T92" fmla="*/ 0 w 403"/>
                <a:gd name="T93" fmla="*/ 0 h 162"/>
                <a:gd name="T94" fmla="*/ 0 w 403"/>
                <a:gd name="T95" fmla="*/ 0 h 162"/>
                <a:gd name="T96" fmla="*/ 0 w 403"/>
                <a:gd name="T97" fmla="*/ 0 h 16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03"/>
                <a:gd name="T148" fmla="*/ 0 h 162"/>
                <a:gd name="T149" fmla="*/ 403 w 403"/>
                <a:gd name="T150" fmla="*/ 162 h 16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03" h="162">
                  <a:moveTo>
                    <a:pt x="0" y="161"/>
                  </a:moveTo>
                  <a:lnTo>
                    <a:pt x="4" y="161"/>
                  </a:lnTo>
                  <a:lnTo>
                    <a:pt x="17" y="162"/>
                  </a:lnTo>
                  <a:lnTo>
                    <a:pt x="37" y="162"/>
                  </a:lnTo>
                  <a:lnTo>
                    <a:pt x="61" y="161"/>
                  </a:lnTo>
                  <a:lnTo>
                    <a:pt x="89" y="155"/>
                  </a:lnTo>
                  <a:lnTo>
                    <a:pt x="118" y="146"/>
                  </a:lnTo>
                  <a:lnTo>
                    <a:pt x="147" y="131"/>
                  </a:lnTo>
                  <a:lnTo>
                    <a:pt x="174" y="109"/>
                  </a:lnTo>
                  <a:lnTo>
                    <a:pt x="175" y="108"/>
                  </a:lnTo>
                  <a:lnTo>
                    <a:pt x="180" y="103"/>
                  </a:lnTo>
                  <a:lnTo>
                    <a:pt x="187" y="96"/>
                  </a:lnTo>
                  <a:lnTo>
                    <a:pt x="195" y="87"/>
                  </a:lnTo>
                  <a:lnTo>
                    <a:pt x="206" y="77"/>
                  </a:lnTo>
                  <a:lnTo>
                    <a:pt x="219" y="67"/>
                  </a:lnTo>
                  <a:lnTo>
                    <a:pt x="234" y="55"/>
                  </a:lnTo>
                  <a:lnTo>
                    <a:pt x="250" y="45"/>
                  </a:lnTo>
                  <a:lnTo>
                    <a:pt x="267" y="34"/>
                  </a:lnTo>
                  <a:lnTo>
                    <a:pt x="285" y="26"/>
                  </a:lnTo>
                  <a:lnTo>
                    <a:pt x="304" y="19"/>
                  </a:lnTo>
                  <a:lnTo>
                    <a:pt x="324" y="15"/>
                  </a:lnTo>
                  <a:lnTo>
                    <a:pt x="343" y="12"/>
                  </a:lnTo>
                  <a:lnTo>
                    <a:pt x="363" y="13"/>
                  </a:lnTo>
                  <a:lnTo>
                    <a:pt x="383" y="19"/>
                  </a:lnTo>
                  <a:lnTo>
                    <a:pt x="403" y="29"/>
                  </a:lnTo>
                  <a:lnTo>
                    <a:pt x="400" y="29"/>
                  </a:lnTo>
                  <a:lnTo>
                    <a:pt x="396" y="26"/>
                  </a:lnTo>
                  <a:lnTo>
                    <a:pt x="387" y="25"/>
                  </a:lnTo>
                  <a:lnTo>
                    <a:pt x="376" y="22"/>
                  </a:lnTo>
                  <a:lnTo>
                    <a:pt x="363" y="19"/>
                  </a:lnTo>
                  <a:lnTo>
                    <a:pt x="347" y="16"/>
                  </a:lnTo>
                  <a:lnTo>
                    <a:pt x="329" y="12"/>
                  </a:lnTo>
                  <a:lnTo>
                    <a:pt x="311" y="9"/>
                  </a:lnTo>
                  <a:lnTo>
                    <a:pt x="291" y="5"/>
                  </a:lnTo>
                  <a:lnTo>
                    <a:pt x="271" y="3"/>
                  </a:lnTo>
                  <a:lnTo>
                    <a:pt x="250" y="1"/>
                  </a:lnTo>
                  <a:lnTo>
                    <a:pt x="231" y="0"/>
                  </a:lnTo>
                  <a:lnTo>
                    <a:pt x="210" y="0"/>
                  </a:lnTo>
                  <a:lnTo>
                    <a:pt x="190" y="0"/>
                  </a:lnTo>
                  <a:lnTo>
                    <a:pt x="173" y="2"/>
                  </a:lnTo>
                  <a:lnTo>
                    <a:pt x="155" y="5"/>
                  </a:lnTo>
                  <a:lnTo>
                    <a:pt x="148" y="5"/>
                  </a:lnTo>
                  <a:lnTo>
                    <a:pt x="131" y="9"/>
                  </a:lnTo>
                  <a:lnTo>
                    <a:pt x="105" y="15"/>
                  </a:lnTo>
                  <a:lnTo>
                    <a:pt x="76" y="26"/>
                  </a:lnTo>
                  <a:lnTo>
                    <a:pt x="48" y="45"/>
                  </a:lnTo>
                  <a:lnTo>
                    <a:pt x="23" y="73"/>
                  </a:lnTo>
                  <a:lnTo>
                    <a:pt x="5" y="111"/>
                  </a:lnTo>
                  <a:lnTo>
                    <a:pt x="0" y="161"/>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32" name="Freeform 190">
              <a:extLst>
                <a:ext uri="{FF2B5EF4-FFF2-40B4-BE49-F238E27FC236}">
                  <a16:creationId xmlns:a16="http://schemas.microsoft.com/office/drawing/2014/main" id="{EF508739-EE19-4EEA-8F7E-A1AD8A2E9893}"/>
                </a:ext>
              </a:extLst>
            </p:cNvPr>
            <p:cNvSpPr>
              <a:spLocks/>
            </p:cNvSpPr>
            <p:nvPr/>
          </p:nvSpPr>
          <p:spPr bwMode="auto">
            <a:xfrm>
              <a:off x="5379" y="491"/>
              <a:ext cx="53" cy="15"/>
            </a:xfrm>
            <a:custGeom>
              <a:avLst/>
              <a:gdLst>
                <a:gd name="T0" fmla="*/ 0 w 266"/>
                <a:gd name="T1" fmla="*/ 0 h 74"/>
                <a:gd name="T2" fmla="*/ 0 w 266"/>
                <a:gd name="T3" fmla="*/ 0 h 74"/>
                <a:gd name="T4" fmla="*/ 0 w 266"/>
                <a:gd name="T5" fmla="*/ 0 h 74"/>
                <a:gd name="T6" fmla="*/ 0 w 266"/>
                <a:gd name="T7" fmla="*/ 0 h 74"/>
                <a:gd name="T8" fmla="*/ 0 w 266"/>
                <a:gd name="T9" fmla="*/ 0 h 74"/>
                <a:gd name="T10" fmla="*/ 0 w 266"/>
                <a:gd name="T11" fmla="*/ 0 h 74"/>
                <a:gd name="T12" fmla="*/ 0 w 266"/>
                <a:gd name="T13" fmla="*/ 0 h 74"/>
                <a:gd name="T14" fmla="*/ 0 w 266"/>
                <a:gd name="T15" fmla="*/ 0 h 74"/>
                <a:gd name="T16" fmla="*/ 0 w 266"/>
                <a:gd name="T17" fmla="*/ 0 h 74"/>
                <a:gd name="T18" fmla="*/ 0 w 266"/>
                <a:gd name="T19" fmla="*/ 0 h 74"/>
                <a:gd name="T20" fmla="*/ 0 w 266"/>
                <a:gd name="T21" fmla="*/ 0 h 74"/>
                <a:gd name="T22" fmla="*/ 0 w 266"/>
                <a:gd name="T23" fmla="*/ 0 h 74"/>
                <a:gd name="T24" fmla="*/ 0 w 266"/>
                <a:gd name="T25" fmla="*/ 0 h 74"/>
                <a:gd name="T26" fmla="*/ 0 w 266"/>
                <a:gd name="T27" fmla="*/ 0 h 74"/>
                <a:gd name="T28" fmla="*/ 0 w 266"/>
                <a:gd name="T29" fmla="*/ 0 h 74"/>
                <a:gd name="T30" fmla="*/ 0 w 266"/>
                <a:gd name="T31" fmla="*/ 0 h 74"/>
                <a:gd name="T32" fmla="*/ 0 w 266"/>
                <a:gd name="T33" fmla="*/ 0 h 74"/>
                <a:gd name="T34" fmla="*/ 0 w 266"/>
                <a:gd name="T35" fmla="*/ 0 h 74"/>
                <a:gd name="T36" fmla="*/ 0 w 266"/>
                <a:gd name="T37" fmla="*/ 0 h 7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66"/>
                <a:gd name="T58" fmla="*/ 0 h 74"/>
                <a:gd name="T59" fmla="*/ 266 w 266"/>
                <a:gd name="T60" fmla="*/ 74 h 7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66" h="74">
                  <a:moveTo>
                    <a:pt x="0" y="45"/>
                  </a:moveTo>
                  <a:lnTo>
                    <a:pt x="147" y="74"/>
                  </a:lnTo>
                  <a:lnTo>
                    <a:pt x="266" y="2"/>
                  </a:lnTo>
                  <a:lnTo>
                    <a:pt x="263" y="2"/>
                  </a:lnTo>
                  <a:lnTo>
                    <a:pt x="255" y="1"/>
                  </a:lnTo>
                  <a:lnTo>
                    <a:pt x="244" y="1"/>
                  </a:lnTo>
                  <a:lnTo>
                    <a:pt x="227" y="0"/>
                  </a:lnTo>
                  <a:lnTo>
                    <a:pt x="210" y="0"/>
                  </a:lnTo>
                  <a:lnTo>
                    <a:pt x="189" y="0"/>
                  </a:lnTo>
                  <a:lnTo>
                    <a:pt x="166" y="0"/>
                  </a:lnTo>
                  <a:lnTo>
                    <a:pt x="143" y="1"/>
                  </a:lnTo>
                  <a:lnTo>
                    <a:pt x="119" y="2"/>
                  </a:lnTo>
                  <a:lnTo>
                    <a:pt x="96" y="5"/>
                  </a:lnTo>
                  <a:lnTo>
                    <a:pt x="73" y="8"/>
                  </a:lnTo>
                  <a:lnTo>
                    <a:pt x="52" y="13"/>
                  </a:lnTo>
                  <a:lnTo>
                    <a:pt x="35" y="19"/>
                  </a:lnTo>
                  <a:lnTo>
                    <a:pt x="18" y="26"/>
                  </a:lnTo>
                  <a:lnTo>
                    <a:pt x="7" y="35"/>
                  </a:lnTo>
                  <a:lnTo>
                    <a:pt x="0" y="45"/>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33" name="Freeform 191">
              <a:extLst>
                <a:ext uri="{FF2B5EF4-FFF2-40B4-BE49-F238E27FC236}">
                  <a16:creationId xmlns:a16="http://schemas.microsoft.com/office/drawing/2014/main" id="{EEB8AADD-A982-4D66-8027-9CA2A31C9206}"/>
                </a:ext>
              </a:extLst>
            </p:cNvPr>
            <p:cNvSpPr>
              <a:spLocks/>
            </p:cNvSpPr>
            <p:nvPr/>
          </p:nvSpPr>
          <p:spPr bwMode="auto">
            <a:xfrm>
              <a:off x="5373" y="489"/>
              <a:ext cx="89" cy="34"/>
            </a:xfrm>
            <a:custGeom>
              <a:avLst/>
              <a:gdLst>
                <a:gd name="T0" fmla="*/ 0 w 445"/>
                <a:gd name="T1" fmla="*/ 0 h 168"/>
                <a:gd name="T2" fmla="*/ 0 w 445"/>
                <a:gd name="T3" fmla="*/ 0 h 168"/>
                <a:gd name="T4" fmla="*/ 0 w 445"/>
                <a:gd name="T5" fmla="*/ 0 h 168"/>
                <a:gd name="T6" fmla="*/ 0 w 445"/>
                <a:gd name="T7" fmla="*/ 0 h 168"/>
                <a:gd name="T8" fmla="*/ 0 w 445"/>
                <a:gd name="T9" fmla="*/ 0 h 168"/>
                <a:gd name="T10" fmla="*/ 0 w 445"/>
                <a:gd name="T11" fmla="*/ 0 h 168"/>
                <a:gd name="T12" fmla="*/ 0 w 445"/>
                <a:gd name="T13" fmla="*/ 0 h 168"/>
                <a:gd name="T14" fmla="*/ 0 w 445"/>
                <a:gd name="T15" fmla="*/ 0 h 168"/>
                <a:gd name="T16" fmla="*/ 0 w 445"/>
                <a:gd name="T17" fmla="*/ 0 h 168"/>
                <a:gd name="T18" fmla="*/ 0 w 445"/>
                <a:gd name="T19" fmla="*/ 0 h 168"/>
                <a:gd name="T20" fmla="*/ 0 w 445"/>
                <a:gd name="T21" fmla="*/ 0 h 168"/>
                <a:gd name="T22" fmla="*/ 0 w 445"/>
                <a:gd name="T23" fmla="*/ 0 h 168"/>
                <a:gd name="T24" fmla="*/ 0 w 445"/>
                <a:gd name="T25" fmla="*/ 0 h 168"/>
                <a:gd name="T26" fmla="*/ 0 w 445"/>
                <a:gd name="T27" fmla="*/ 0 h 168"/>
                <a:gd name="T28" fmla="*/ 0 w 445"/>
                <a:gd name="T29" fmla="*/ 0 h 168"/>
                <a:gd name="T30" fmla="*/ 0 w 445"/>
                <a:gd name="T31" fmla="*/ 0 h 168"/>
                <a:gd name="T32" fmla="*/ 0 w 445"/>
                <a:gd name="T33" fmla="*/ 0 h 168"/>
                <a:gd name="T34" fmla="*/ 0 w 445"/>
                <a:gd name="T35" fmla="*/ 0 h 168"/>
                <a:gd name="T36" fmla="*/ 0 w 445"/>
                <a:gd name="T37" fmla="*/ 0 h 168"/>
                <a:gd name="T38" fmla="*/ 0 w 445"/>
                <a:gd name="T39" fmla="*/ 0 h 168"/>
                <a:gd name="T40" fmla="*/ 0 w 445"/>
                <a:gd name="T41" fmla="*/ 0 h 168"/>
                <a:gd name="T42" fmla="*/ 0 w 445"/>
                <a:gd name="T43" fmla="*/ 0 h 168"/>
                <a:gd name="T44" fmla="*/ 0 w 445"/>
                <a:gd name="T45" fmla="*/ 0 h 168"/>
                <a:gd name="T46" fmla="*/ 0 w 445"/>
                <a:gd name="T47" fmla="*/ 0 h 168"/>
                <a:gd name="T48" fmla="*/ 0 w 445"/>
                <a:gd name="T49" fmla="*/ 0 h 168"/>
                <a:gd name="T50" fmla="*/ 0 w 445"/>
                <a:gd name="T51" fmla="*/ 0 h 168"/>
                <a:gd name="T52" fmla="*/ 0 w 445"/>
                <a:gd name="T53" fmla="*/ 0 h 168"/>
                <a:gd name="T54" fmla="*/ 0 w 445"/>
                <a:gd name="T55" fmla="*/ 0 h 168"/>
                <a:gd name="T56" fmla="*/ 0 w 445"/>
                <a:gd name="T57" fmla="*/ 0 h 168"/>
                <a:gd name="T58" fmla="*/ 0 w 445"/>
                <a:gd name="T59" fmla="*/ 0 h 168"/>
                <a:gd name="T60" fmla="*/ 0 w 445"/>
                <a:gd name="T61" fmla="*/ 0 h 168"/>
                <a:gd name="T62" fmla="*/ 0 w 445"/>
                <a:gd name="T63" fmla="*/ 0 h 168"/>
                <a:gd name="T64" fmla="*/ 0 w 445"/>
                <a:gd name="T65" fmla="*/ 0 h 168"/>
                <a:gd name="T66" fmla="*/ 0 w 445"/>
                <a:gd name="T67" fmla="*/ 0 h 168"/>
                <a:gd name="T68" fmla="*/ 0 w 445"/>
                <a:gd name="T69" fmla="*/ 0 h 168"/>
                <a:gd name="T70" fmla="*/ 0 w 445"/>
                <a:gd name="T71" fmla="*/ 0 h 168"/>
                <a:gd name="T72" fmla="*/ 0 w 445"/>
                <a:gd name="T73" fmla="*/ 0 h 168"/>
                <a:gd name="T74" fmla="*/ 0 w 445"/>
                <a:gd name="T75" fmla="*/ 0 h 168"/>
                <a:gd name="T76" fmla="*/ 0 w 445"/>
                <a:gd name="T77" fmla="*/ 0 h 168"/>
                <a:gd name="T78" fmla="*/ 0 w 445"/>
                <a:gd name="T79" fmla="*/ 0 h 168"/>
                <a:gd name="T80" fmla="*/ 0 w 445"/>
                <a:gd name="T81" fmla="*/ 0 h 168"/>
                <a:gd name="T82" fmla="*/ 0 w 445"/>
                <a:gd name="T83" fmla="*/ 0 h 168"/>
                <a:gd name="T84" fmla="*/ 0 w 445"/>
                <a:gd name="T85" fmla="*/ 0 h 168"/>
                <a:gd name="T86" fmla="*/ 0 w 445"/>
                <a:gd name="T87" fmla="*/ 0 h 168"/>
                <a:gd name="T88" fmla="*/ 0 w 445"/>
                <a:gd name="T89" fmla="*/ 0 h 168"/>
                <a:gd name="T90" fmla="*/ 0 w 445"/>
                <a:gd name="T91" fmla="*/ 0 h 168"/>
                <a:gd name="T92" fmla="*/ 0 w 445"/>
                <a:gd name="T93" fmla="*/ 0 h 168"/>
                <a:gd name="T94" fmla="*/ 0 w 445"/>
                <a:gd name="T95" fmla="*/ 0 h 168"/>
                <a:gd name="T96" fmla="*/ 0 w 445"/>
                <a:gd name="T97" fmla="*/ 0 h 168"/>
                <a:gd name="T98" fmla="*/ 0 w 445"/>
                <a:gd name="T99" fmla="*/ 0 h 168"/>
                <a:gd name="T100" fmla="*/ 0 w 445"/>
                <a:gd name="T101" fmla="*/ 0 h 168"/>
                <a:gd name="T102" fmla="*/ 0 w 445"/>
                <a:gd name="T103" fmla="*/ 0 h 168"/>
                <a:gd name="T104" fmla="*/ 0 w 445"/>
                <a:gd name="T105" fmla="*/ 0 h 168"/>
                <a:gd name="T106" fmla="*/ 0 w 445"/>
                <a:gd name="T107" fmla="*/ 0 h 168"/>
                <a:gd name="T108" fmla="*/ 0 w 445"/>
                <a:gd name="T109" fmla="*/ 0 h 168"/>
                <a:gd name="T110" fmla="*/ 0 w 445"/>
                <a:gd name="T111" fmla="*/ 0 h 168"/>
                <a:gd name="T112" fmla="*/ 0 w 445"/>
                <a:gd name="T113" fmla="*/ 0 h 16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45"/>
                <a:gd name="T172" fmla="*/ 0 h 168"/>
                <a:gd name="T173" fmla="*/ 445 w 445"/>
                <a:gd name="T174" fmla="*/ 168 h 16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45" h="168">
                  <a:moveTo>
                    <a:pt x="0" y="159"/>
                  </a:moveTo>
                  <a:lnTo>
                    <a:pt x="1" y="159"/>
                  </a:lnTo>
                  <a:lnTo>
                    <a:pt x="5" y="161"/>
                  </a:lnTo>
                  <a:lnTo>
                    <a:pt x="11" y="163"/>
                  </a:lnTo>
                  <a:lnTo>
                    <a:pt x="19" y="165"/>
                  </a:lnTo>
                  <a:lnTo>
                    <a:pt x="28" y="166"/>
                  </a:lnTo>
                  <a:lnTo>
                    <a:pt x="40" y="167"/>
                  </a:lnTo>
                  <a:lnTo>
                    <a:pt x="53" y="168"/>
                  </a:lnTo>
                  <a:lnTo>
                    <a:pt x="66" y="167"/>
                  </a:lnTo>
                  <a:lnTo>
                    <a:pt x="82" y="165"/>
                  </a:lnTo>
                  <a:lnTo>
                    <a:pt x="98" y="161"/>
                  </a:lnTo>
                  <a:lnTo>
                    <a:pt x="115" y="156"/>
                  </a:lnTo>
                  <a:lnTo>
                    <a:pt x="133" y="147"/>
                  </a:lnTo>
                  <a:lnTo>
                    <a:pt x="151" y="136"/>
                  </a:lnTo>
                  <a:lnTo>
                    <a:pt x="170" y="122"/>
                  </a:lnTo>
                  <a:lnTo>
                    <a:pt x="188" y="104"/>
                  </a:lnTo>
                  <a:lnTo>
                    <a:pt x="207" y="83"/>
                  </a:lnTo>
                  <a:lnTo>
                    <a:pt x="209" y="82"/>
                  </a:lnTo>
                  <a:lnTo>
                    <a:pt x="214" y="78"/>
                  </a:lnTo>
                  <a:lnTo>
                    <a:pt x="223" y="71"/>
                  </a:lnTo>
                  <a:lnTo>
                    <a:pt x="235" y="61"/>
                  </a:lnTo>
                  <a:lnTo>
                    <a:pt x="249" y="52"/>
                  </a:lnTo>
                  <a:lnTo>
                    <a:pt x="265" y="43"/>
                  </a:lnTo>
                  <a:lnTo>
                    <a:pt x="282" y="33"/>
                  </a:lnTo>
                  <a:lnTo>
                    <a:pt x="301" y="25"/>
                  </a:lnTo>
                  <a:lnTo>
                    <a:pt x="321" y="18"/>
                  </a:lnTo>
                  <a:lnTo>
                    <a:pt x="340" y="15"/>
                  </a:lnTo>
                  <a:lnTo>
                    <a:pt x="360" y="15"/>
                  </a:lnTo>
                  <a:lnTo>
                    <a:pt x="380" y="17"/>
                  </a:lnTo>
                  <a:lnTo>
                    <a:pt x="399" y="25"/>
                  </a:lnTo>
                  <a:lnTo>
                    <a:pt x="416" y="39"/>
                  </a:lnTo>
                  <a:lnTo>
                    <a:pt x="431" y="58"/>
                  </a:lnTo>
                  <a:lnTo>
                    <a:pt x="445" y="83"/>
                  </a:lnTo>
                  <a:lnTo>
                    <a:pt x="445" y="81"/>
                  </a:lnTo>
                  <a:lnTo>
                    <a:pt x="443" y="75"/>
                  </a:lnTo>
                  <a:lnTo>
                    <a:pt x="439" y="67"/>
                  </a:lnTo>
                  <a:lnTo>
                    <a:pt x="435" y="57"/>
                  </a:lnTo>
                  <a:lnTo>
                    <a:pt x="429" y="45"/>
                  </a:lnTo>
                  <a:lnTo>
                    <a:pt x="419" y="33"/>
                  </a:lnTo>
                  <a:lnTo>
                    <a:pt x="409" y="22"/>
                  </a:lnTo>
                  <a:lnTo>
                    <a:pt x="396" y="12"/>
                  </a:lnTo>
                  <a:lnTo>
                    <a:pt x="380" y="4"/>
                  </a:lnTo>
                  <a:lnTo>
                    <a:pt x="361" y="0"/>
                  </a:lnTo>
                  <a:lnTo>
                    <a:pt x="340" y="0"/>
                  </a:lnTo>
                  <a:lnTo>
                    <a:pt x="315" y="3"/>
                  </a:lnTo>
                  <a:lnTo>
                    <a:pt x="287" y="12"/>
                  </a:lnTo>
                  <a:lnTo>
                    <a:pt x="256" y="29"/>
                  </a:lnTo>
                  <a:lnTo>
                    <a:pt x="220" y="52"/>
                  </a:lnTo>
                  <a:lnTo>
                    <a:pt x="180" y="83"/>
                  </a:lnTo>
                  <a:lnTo>
                    <a:pt x="176" y="88"/>
                  </a:lnTo>
                  <a:lnTo>
                    <a:pt x="163" y="100"/>
                  </a:lnTo>
                  <a:lnTo>
                    <a:pt x="144" y="116"/>
                  </a:lnTo>
                  <a:lnTo>
                    <a:pt x="120" y="133"/>
                  </a:lnTo>
                  <a:lnTo>
                    <a:pt x="91" y="149"/>
                  </a:lnTo>
                  <a:lnTo>
                    <a:pt x="61" y="160"/>
                  </a:lnTo>
                  <a:lnTo>
                    <a:pt x="30" y="165"/>
                  </a:lnTo>
                  <a:lnTo>
                    <a:pt x="0" y="1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34" name="Freeform 192">
              <a:extLst>
                <a:ext uri="{FF2B5EF4-FFF2-40B4-BE49-F238E27FC236}">
                  <a16:creationId xmlns:a16="http://schemas.microsoft.com/office/drawing/2014/main" id="{1E728A9D-82BF-439C-A219-216653DA4371}"/>
                </a:ext>
              </a:extLst>
            </p:cNvPr>
            <p:cNvSpPr>
              <a:spLocks/>
            </p:cNvSpPr>
            <p:nvPr/>
          </p:nvSpPr>
          <p:spPr bwMode="auto">
            <a:xfrm>
              <a:off x="5411" y="486"/>
              <a:ext cx="33" cy="3"/>
            </a:xfrm>
            <a:custGeom>
              <a:avLst/>
              <a:gdLst>
                <a:gd name="T0" fmla="*/ 0 w 165"/>
                <a:gd name="T1" fmla="*/ 0 h 12"/>
                <a:gd name="T2" fmla="*/ 0 w 165"/>
                <a:gd name="T3" fmla="*/ 0 h 12"/>
                <a:gd name="T4" fmla="*/ 0 w 165"/>
                <a:gd name="T5" fmla="*/ 0 h 12"/>
                <a:gd name="T6" fmla="*/ 0 w 165"/>
                <a:gd name="T7" fmla="*/ 0 h 12"/>
                <a:gd name="T8" fmla="*/ 0 w 165"/>
                <a:gd name="T9" fmla="*/ 0 h 12"/>
                <a:gd name="T10" fmla="*/ 0 w 165"/>
                <a:gd name="T11" fmla="*/ 0 h 12"/>
                <a:gd name="T12" fmla="*/ 0 w 165"/>
                <a:gd name="T13" fmla="*/ 0 h 12"/>
                <a:gd name="T14" fmla="*/ 0 w 165"/>
                <a:gd name="T15" fmla="*/ 0 h 12"/>
                <a:gd name="T16" fmla="*/ 0 w 165"/>
                <a:gd name="T17" fmla="*/ 0 h 12"/>
                <a:gd name="T18" fmla="*/ 0 w 165"/>
                <a:gd name="T19" fmla="*/ 0 h 12"/>
                <a:gd name="T20" fmla="*/ 0 w 165"/>
                <a:gd name="T21" fmla="*/ 0 h 12"/>
                <a:gd name="T22" fmla="*/ 0 w 165"/>
                <a:gd name="T23" fmla="*/ 0 h 12"/>
                <a:gd name="T24" fmla="*/ 0 w 165"/>
                <a:gd name="T25" fmla="*/ 0 h 12"/>
                <a:gd name="T26" fmla="*/ 0 w 165"/>
                <a:gd name="T27" fmla="*/ 0 h 12"/>
                <a:gd name="T28" fmla="*/ 0 w 165"/>
                <a:gd name="T29" fmla="*/ 0 h 12"/>
                <a:gd name="T30" fmla="*/ 0 w 165"/>
                <a:gd name="T31" fmla="*/ 0 h 12"/>
                <a:gd name="T32" fmla="*/ 0 w 165"/>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5"/>
                <a:gd name="T52" fmla="*/ 0 h 12"/>
                <a:gd name="T53" fmla="*/ 165 w 165"/>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5" h="12">
                  <a:moveTo>
                    <a:pt x="165" y="12"/>
                  </a:moveTo>
                  <a:lnTo>
                    <a:pt x="160" y="11"/>
                  </a:lnTo>
                  <a:lnTo>
                    <a:pt x="146" y="9"/>
                  </a:lnTo>
                  <a:lnTo>
                    <a:pt x="125" y="7"/>
                  </a:lnTo>
                  <a:lnTo>
                    <a:pt x="101" y="4"/>
                  </a:lnTo>
                  <a:lnTo>
                    <a:pt x="73" y="2"/>
                  </a:lnTo>
                  <a:lnTo>
                    <a:pt x="46" y="0"/>
                  </a:lnTo>
                  <a:lnTo>
                    <a:pt x="21" y="1"/>
                  </a:lnTo>
                  <a:lnTo>
                    <a:pt x="0" y="3"/>
                  </a:lnTo>
                  <a:lnTo>
                    <a:pt x="7" y="3"/>
                  </a:lnTo>
                  <a:lnTo>
                    <a:pt x="24" y="4"/>
                  </a:lnTo>
                  <a:lnTo>
                    <a:pt x="51" y="7"/>
                  </a:lnTo>
                  <a:lnTo>
                    <a:pt x="80" y="8"/>
                  </a:lnTo>
                  <a:lnTo>
                    <a:pt x="110" y="10"/>
                  </a:lnTo>
                  <a:lnTo>
                    <a:pt x="137" y="11"/>
                  </a:lnTo>
                  <a:lnTo>
                    <a:pt x="155" y="12"/>
                  </a:lnTo>
                  <a:lnTo>
                    <a:pt x="165"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35" name="Freeform 193">
              <a:extLst>
                <a:ext uri="{FF2B5EF4-FFF2-40B4-BE49-F238E27FC236}">
                  <a16:creationId xmlns:a16="http://schemas.microsoft.com/office/drawing/2014/main" id="{00070287-C410-4524-9091-3A3F0939F51B}"/>
                </a:ext>
              </a:extLst>
            </p:cNvPr>
            <p:cNvSpPr>
              <a:spLocks/>
            </p:cNvSpPr>
            <p:nvPr/>
          </p:nvSpPr>
          <p:spPr bwMode="auto">
            <a:xfrm>
              <a:off x="5373" y="486"/>
              <a:ext cx="32" cy="34"/>
            </a:xfrm>
            <a:custGeom>
              <a:avLst/>
              <a:gdLst>
                <a:gd name="T0" fmla="*/ 0 w 160"/>
                <a:gd name="T1" fmla="*/ 0 h 171"/>
                <a:gd name="T2" fmla="*/ 0 w 160"/>
                <a:gd name="T3" fmla="*/ 0 h 171"/>
                <a:gd name="T4" fmla="*/ 0 w 160"/>
                <a:gd name="T5" fmla="*/ 0 h 171"/>
                <a:gd name="T6" fmla="*/ 0 w 160"/>
                <a:gd name="T7" fmla="*/ 0 h 171"/>
                <a:gd name="T8" fmla="*/ 0 w 160"/>
                <a:gd name="T9" fmla="*/ 0 h 171"/>
                <a:gd name="T10" fmla="*/ 0 w 160"/>
                <a:gd name="T11" fmla="*/ 0 h 171"/>
                <a:gd name="T12" fmla="*/ 0 w 160"/>
                <a:gd name="T13" fmla="*/ 0 h 171"/>
                <a:gd name="T14" fmla="*/ 0 w 160"/>
                <a:gd name="T15" fmla="*/ 0 h 171"/>
                <a:gd name="T16" fmla="*/ 0 w 160"/>
                <a:gd name="T17" fmla="*/ 0 h 171"/>
                <a:gd name="T18" fmla="*/ 0 w 160"/>
                <a:gd name="T19" fmla="*/ 0 h 171"/>
                <a:gd name="T20" fmla="*/ 0 w 160"/>
                <a:gd name="T21" fmla="*/ 0 h 171"/>
                <a:gd name="T22" fmla="*/ 0 w 160"/>
                <a:gd name="T23" fmla="*/ 0 h 171"/>
                <a:gd name="T24" fmla="*/ 0 w 160"/>
                <a:gd name="T25" fmla="*/ 0 h 171"/>
                <a:gd name="T26" fmla="*/ 0 w 160"/>
                <a:gd name="T27" fmla="*/ 0 h 171"/>
                <a:gd name="T28" fmla="*/ 0 w 160"/>
                <a:gd name="T29" fmla="*/ 0 h 171"/>
                <a:gd name="T30" fmla="*/ 0 w 160"/>
                <a:gd name="T31" fmla="*/ 0 h 171"/>
                <a:gd name="T32" fmla="*/ 0 w 160"/>
                <a:gd name="T33" fmla="*/ 0 h 17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0"/>
                <a:gd name="T52" fmla="*/ 0 h 171"/>
                <a:gd name="T53" fmla="*/ 160 w 160"/>
                <a:gd name="T54" fmla="*/ 171 h 17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0" h="171">
                  <a:moveTo>
                    <a:pt x="160" y="0"/>
                  </a:moveTo>
                  <a:lnTo>
                    <a:pt x="152" y="0"/>
                  </a:lnTo>
                  <a:lnTo>
                    <a:pt x="132" y="4"/>
                  </a:lnTo>
                  <a:lnTo>
                    <a:pt x="104" y="11"/>
                  </a:lnTo>
                  <a:lnTo>
                    <a:pt x="73" y="22"/>
                  </a:lnTo>
                  <a:lnTo>
                    <a:pt x="43" y="43"/>
                  </a:lnTo>
                  <a:lnTo>
                    <a:pt x="17" y="73"/>
                  </a:lnTo>
                  <a:lnTo>
                    <a:pt x="2" y="115"/>
                  </a:lnTo>
                  <a:lnTo>
                    <a:pt x="0" y="171"/>
                  </a:lnTo>
                  <a:lnTo>
                    <a:pt x="0" y="164"/>
                  </a:lnTo>
                  <a:lnTo>
                    <a:pt x="1" y="148"/>
                  </a:lnTo>
                  <a:lnTo>
                    <a:pt x="5" y="122"/>
                  </a:lnTo>
                  <a:lnTo>
                    <a:pt x="17" y="93"/>
                  </a:lnTo>
                  <a:lnTo>
                    <a:pt x="36" y="63"/>
                  </a:lnTo>
                  <a:lnTo>
                    <a:pt x="63" y="36"/>
                  </a:lnTo>
                  <a:lnTo>
                    <a:pt x="104" y="13"/>
                  </a:lnTo>
                  <a:lnTo>
                    <a:pt x="16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36" name="Freeform 194">
              <a:extLst>
                <a:ext uri="{FF2B5EF4-FFF2-40B4-BE49-F238E27FC236}">
                  <a16:creationId xmlns:a16="http://schemas.microsoft.com/office/drawing/2014/main" id="{1ED66602-C4F8-4959-BC2C-7EE51E130D0C}"/>
                </a:ext>
              </a:extLst>
            </p:cNvPr>
            <p:cNvSpPr>
              <a:spLocks/>
            </p:cNvSpPr>
            <p:nvPr/>
          </p:nvSpPr>
          <p:spPr bwMode="auto">
            <a:xfrm>
              <a:off x="5372" y="315"/>
              <a:ext cx="81" cy="33"/>
            </a:xfrm>
            <a:custGeom>
              <a:avLst/>
              <a:gdLst>
                <a:gd name="T0" fmla="*/ 0 w 403"/>
                <a:gd name="T1" fmla="*/ 0 h 165"/>
                <a:gd name="T2" fmla="*/ 0 w 403"/>
                <a:gd name="T3" fmla="*/ 0 h 165"/>
                <a:gd name="T4" fmla="*/ 0 w 403"/>
                <a:gd name="T5" fmla="*/ 0 h 165"/>
                <a:gd name="T6" fmla="*/ 0 w 403"/>
                <a:gd name="T7" fmla="*/ 0 h 165"/>
                <a:gd name="T8" fmla="*/ 0 w 403"/>
                <a:gd name="T9" fmla="*/ 0 h 165"/>
                <a:gd name="T10" fmla="*/ 0 w 403"/>
                <a:gd name="T11" fmla="*/ 0 h 165"/>
                <a:gd name="T12" fmla="*/ 0 w 403"/>
                <a:gd name="T13" fmla="*/ 0 h 165"/>
                <a:gd name="T14" fmla="*/ 0 w 403"/>
                <a:gd name="T15" fmla="*/ 0 h 165"/>
                <a:gd name="T16" fmla="*/ 0 w 403"/>
                <a:gd name="T17" fmla="*/ 0 h 165"/>
                <a:gd name="T18" fmla="*/ 0 w 403"/>
                <a:gd name="T19" fmla="*/ 0 h 165"/>
                <a:gd name="T20" fmla="*/ 0 w 403"/>
                <a:gd name="T21" fmla="*/ 0 h 165"/>
                <a:gd name="T22" fmla="*/ 0 w 403"/>
                <a:gd name="T23" fmla="*/ 0 h 165"/>
                <a:gd name="T24" fmla="*/ 0 w 403"/>
                <a:gd name="T25" fmla="*/ 0 h 165"/>
                <a:gd name="T26" fmla="*/ 0 w 403"/>
                <a:gd name="T27" fmla="*/ 0 h 165"/>
                <a:gd name="T28" fmla="*/ 0 w 403"/>
                <a:gd name="T29" fmla="*/ 0 h 165"/>
                <a:gd name="T30" fmla="*/ 0 w 403"/>
                <a:gd name="T31" fmla="*/ 0 h 165"/>
                <a:gd name="T32" fmla="*/ 0 w 403"/>
                <a:gd name="T33" fmla="*/ 0 h 165"/>
                <a:gd name="T34" fmla="*/ 0 w 403"/>
                <a:gd name="T35" fmla="*/ 0 h 165"/>
                <a:gd name="T36" fmla="*/ 0 w 403"/>
                <a:gd name="T37" fmla="*/ 0 h 165"/>
                <a:gd name="T38" fmla="*/ 0 w 403"/>
                <a:gd name="T39" fmla="*/ 0 h 165"/>
                <a:gd name="T40" fmla="*/ 0 w 403"/>
                <a:gd name="T41" fmla="*/ 0 h 165"/>
                <a:gd name="T42" fmla="*/ 0 w 403"/>
                <a:gd name="T43" fmla="*/ 0 h 165"/>
                <a:gd name="T44" fmla="*/ 0 w 403"/>
                <a:gd name="T45" fmla="*/ 0 h 165"/>
                <a:gd name="T46" fmla="*/ 0 w 403"/>
                <a:gd name="T47" fmla="*/ 0 h 165"/>
                <a:gd name="T48" fmla="*/ 0 w 403"/>
                <a:gd name="T49" fmla="*/ 0 h 165"/>
                <a:gd name="T50" fmla="*/ 0 w 403"/>
                <a:gd name="T51" fmla="*/ 0 h 165"/>
                <a:gd name="T52" fmla="*/ 0 w 403"/>
                <a:gd name="T53" fmla="*/ 0 h 165"/>
                <a:gd name="T54" fmla="*/ 0 w 403"/>
                <a:gd name="T55" fmla="*/ 0 h 165"/>
                <a:gd name="T56" fmla="*/ 0 w 403"/>
                <a:gd name="T57" fmla="*/ 0 h 165"/>
                <a:gd name="T58" fmla="*/ 0 w 403"/>
                <a:gd name="T59" fmla="*/ 0 h 165"/>
                <a:gd name="T60" fmla="*/ 0 w 403"/>
                <a:gd name="T61" fmla="*/ 0 h 165"/>
                <a:gd name="T62" fmla="*/ 0 w 403"/>
                <a:gd name="T63" fmla="*/ 0 h 165"/>
                <a:gd name="T64" fmla="*/ 0 w 403"/>
                <a:gd name="T65" fmla="*/ 0 h 165"/>
                <a:gd name="T66" fmla="*/ 0 w 403"/>
                <a:gd name="T67" fmla="*/ 0 h 165"/>
                <a:gd name="T68" fmla="*/ 0 w 403"/>
                <a:gd name="T69" fmla="*/ 0 h 165"/>
                <a:gd name="T70" fmla="*/ 0 w 403"/>
                <a:gd name="T71" fmla="*/ 0 h 165"/>
                <a:gd name="T72" fmla="*/ 0 w 403"/>
                <a:gd name="T73" fmla="*/ 0 h 165"/>
                <a:gd name="T74" fmla="*/ 0 w 403"/>
                <a:gd name="T75" fmla="*/ 0 h 165"/>
                <a:gd name="T76" fmla="*/ 0 w 403"/>
                <a:gd name="T77" fmla="*/ 0 h 165"/>
                <a:gd name="T78" fmla="*/ 0 w 403"/>
                <a:gd name="T79" fmla="*/ 0 h 165"/>
                <a:gd name="T80" fmla="*/ 0 w 403"/>
                <a:gd name="T81" fmla="*/ 0 h 165"/>
                <a:gd name="T82" fmla="*/ 0 w 403"/>
                <a:gd name="T83" fmla="*/ 0 h 165"/>
                <a:gd name="T84" fmla="*/ 0 w 403"/>
                <a:gd name="T85" fmla="*/ 0 h 165"/>
                <a:gd name="T86" fmla="*/ 0 w 403"/>
                <a:gd name="T87" fmla="*/ 0 h 165"/>
                <a:gd name="T88" fmla="*/ 0 w 403"/>
                <a:gd name="T89" fmla="*/ 0 h 165"/>
                <a:gd name="T90" fmla="*/ 0 w 403"/>
                <a:gd name="T91" fmla="*/ 0 h 165"/>
                <a:gd name="T92" fmla="*/ 0 w 403"/>
                <a:gd name="T93" fmla="*/ 0 h 165"/>
                <a:gd name="T94" fmla="*/ 0 w 403"/>
                <a:gd name="T95" fmla="*/ 0 h 165"/>
                <a:gd name="T96" fmla="*/ 0 w 403"/>
                <a:gd name="T97" fmla="*/ 0 h 1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03"/>
                <a:gd name="T148" fmla="*/ 0 h 165"/>
                <a:gd name="T149" fmla="*/ 403 w 403"/>
                <a:gd name="T150" fmla="*/ 165 h 16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03" h="165">
                  <a:moveTo>
                    <a:pt x="0" y="162"/>
                  </a:moveTo>
                  <a:lnTo>
                    <a:pt x="5" y="164"/>
                  </a:lnTo>
                  <a:lnTo>
                    <a:pt x="18" y="164"/>
                  </a:lnTo>
                  <a:lnTo>
                    <a:pt x="37" y="165"/>
                  </a:lnTo>
                  <a:lnTo>
                    <a:pt x="62" y="162"/>
                  </a:lnTo>
                  <a:lnTo>
                    <a:pt x="90" y="157"/>
                  </a:lnTo>
                  <a:lnTo>
                    <a:pt x="119" y="147"/>
                  </a:lnTo>
                  <a:lnTo>
                    <a:pt x="148" y="131"/>
                  </a:lnTo>
                  <a:lnTo>
                    <a:pt x="175" y="109"/>
                  </a:lnTo>
                  <a:lnTo>
                    <a:pt x="177" y="108"/>
                  </a:lnTo>
                  <a:lnTo>
                    <a:pt x="181" y="103"/>
                  </a:lnTo>
                  <a:lnTo>
                    <a:pt x="187" y="96"/>
                  </a:lnTo>
                  <a:lnTo>
                    <a:pt x="196" y="88"/>
                  </a:lnTo>
                  <a:lnTo>
                    <a:pt x="208" y="78"/>
                  </a:lnTo>
                  <a:lnTo>
                    <a:pt x="221" y="67"/>
                  </a:lnTo>
                  <a:lnTo>
                    <a:pt x="235" y="55"/>
                  </a:lnTo>
                  <a:lnTo>
                    <a:pt x="251" y="45"/>
                  </a:lnTo>
                  <a:lnTo>
                    <a:pt x="267" y="35"/>
                  </a:lnTo>
                  <a:lnTo>
                    <a:pt x="286" y="26"/>
                  </a:lnTo>
                  <a:lnTo>
                    <a:pt x="304" y="19"/>
                  </a:lnTo>
                  <a:lnTo>
                    <a:pt x="324" y="15"/>
                  </a:lnTo>
                  <a:lnTo>
                    <a:pt x="344" y="12"/>
                  </a:lnTo>
                  <a:lnTo>
                    <a:pt x="364" y="14"/>
                  </a:lnTo>
                  <a:lnTo>
                    <a:pt x="383" y="18"/>
                  </a:lnTo>
                  <a:lnTo>
                    <a:pt x="403" y="28"/>
                  </a:lnTo>
                  <a:lnTo>
                    <a:pt x="401" y="28"/>
                  </a:lnTo>
                  <a:lnTo>
                    <a:pt x="396" y="25"/>
                  </a:lnTo>
                  <a:lnTo>
                    <a:pt x="388" y="24"/>
                  </a:lnTo>
                  <a:lnTo>
                    <a:pt x="376" y="21"/>
                  </a:lnTo>
                  <a:lnTo>
                    <a:pt x="362" y="18"/>
                  </a:lnTo>
                  <a:lnTo>
                    <a:pt x="347" y="15"/>
                  </a:lnTo>
                  <a:lnTo>
                    <a:pt x="330" y="11"/>
                  </a:lnTo>
                  <a:lnTo>
                    <a:pt x="311" y="8"/>
                  </a:lnTo>
                  <a:lnTo>
                    <a:pt x="292" y="5"/>
                  </a:lnTo>
                  <a:lnTo>
                    <a:pt x="272" y="3"/>
                  </a:lnTo>
                  <a:lnTo>
                    <a:pt x="251" y="1"/>
                  </a:lnTo>
                  <a:lnTo>
                    <a:pt x="231" y="0"/>
                  </a:lnTo>
                  <a:lnTo>
                    <a:pt x="210" y="0"/>
                  </a:lnTo>
                  <a:lnTo>
                    <a:pt x="192" y="0"/>
                  </a:lnTo>
                  <a:lnTo>
                    <a:pt x="173" y="2"/>
                  </a:lnTo>
                  <a:lnTo>
                    <a:pt x="157" y="5"/>
                  </a:lnTo>
                  <a:lnTo>
                    <a:pt x="150" y="5"/>
                  </a:lnTo>
                  <a:lnTo>
                    <a:pt x="132" y="9"/>
                  </a:lnTo>
                  <a:lnTo>
                    <a:pt x="107" y="15"/>
                  </a:lnTo>
                  <a:lnTo>
                    <a:pt x="78" y="28"/>
                  </a:lnTo>
                  <a:lnTo>
                    <a:pt x="49" y="46"/>
                  </a:lnTo>
                  <a:lnTo>
                    <a:pt x="23" y="74"/>
                  </a:lnTo>
                  <a:lnTo>
                    <a:pt x="6" y="112"/>
                  </a:lnTo>
                  <a:lnTo>
                    <a:pt x="0" y="162"/>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37" name="Freeform 195">
              <a:extLst>
                <a:ext uri="{FF2B5EF4-FFF2-40B4-BE49-F238E27FC236}">
                  <a16:creationId xmlns:a16="http://schemas.microsoft.com/office/drawing/2014/main" id="{26CDABC7-9681-4388-AE89-294CB1FCDB0C}"/>
                </a:ext>
              </a:extLst>
            </p:cNvPr>
            <p:cNvSpPr>
              <a:spLocks/>
            </p:cNvSpPr>
            <p:nvPr/>
          </p:nvSpPr>
          <p:spPr bwMode="auto">
            <a:xfrm>
              <a:off x="5378" y="319"/>
              <a:ext cx="53" cy="15"/>
            </a:xfrm>
            <a:custGeom>
              <a:avLst/>
              <a:gdLst>
                <a:gd name="T0" fmla="*/ 0 w 265"/>
                <a:gd name="T1" fmla="*/ 0 h 77"/>
                <a:gd name="T2" fmla="*/ 0 w 265"/>
                <a:gd name="T3" fmla="*/ 0 h 77"/>
                <a:gd name="T4" fmla="*/ 0 w 265"/>
                <a:gd name="T5" fmla="*/ 0 h 77"/>
                <a:gd name="T6" fmla="*/ 0 w 265"/>
                <a:gd name="T7" fmla="*/ 0 h 77"/>
                <a:gd name="T8" fmla="*/ 0 w 265"/>
                <a:gd name="T9" fmla="*/ 0 h 77"/>
                <a:gd name="T10" fmla="*/ 0 w 265"/>
                <a:gd name="T11" fmla="*/ 0 h 77"/>
                <a:gd name="T12" fmla="*/ 0 w 265"/>
                <a:gd name="T13" fmla="*/ 0 h 77"/>
                <a:gd name="T14" fmla="*/ 0 w 265"/>
                <a:gd name="T15" fmla="*/ 0 h 77"/>
                <a:gd name="T16" fmla="*/ 0 w 265"/>
                <a:gd name="T17" fmla="*/ 0 h 77"/>
                <a:gd name="T18" fmla="*/ 0 w 265"/>
                <a:gd name="T19" fmla="*/ 0 h 77"/>
                <a:gd name="T20" fmla="*/ 0 w 265"/>
                <a:gd name="T21" fmla="*/ 0 h 77"/>
                <a:gd name="T22" fmla="*/ 0 w 265"/>
                <a:gd name="T23" fmla="*/ 0 h 77"/>
                <a:gd name="T24" fmla="*/ 0 w 265"/>
                <a:gd name="T25" fmla="*/ 0 h 77"/>
                <a:gd name="T26" fmla="*/ 0 w 265"/>
                <a:gd name="T27" fmla="*/ 0 h 77"/>
                <a:gd name="T28" fmla="*/ 0 w 265"/>
                <a:gd name="T29" fmla="*/ 0 h 77"/>
                <a:gd name="T30" fmla="*/ 0 w 265"/>
                <a:gd name="T31" fmla="*/ 0 h 77"/>
                <a:gd name="T32" fmla="*/ 0 w 265"/>
                <a:gd name="T33" fmla="*/ 0 h 77"/>
                <a:gd name="T34" fmla="*/ 0 w 265"/>
                <a:gd name="T35" fmla="*/ 0 h 77"/>
                <a:gd name="T36" fmla="*/ 0 w 265"/>
                <a:gd name="T37" fmla="*/ 0 h 7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65"/>
                <a:gd name="T58" fmla="*/ 0 h 77"/>
                <a:gd name="T59" fmla="*/ 265 w 265"/>
                <a:gd name="T60" fmla="*/ 77 h 7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65" h="77">
                  <a:moveTo>
                    <a:pt x="0" y="49"/>
                  </a:moveTo>
                  <a:lnTo>
                    <a:pt x="147" y="77"/>
                  </a:lnTo>
                  <a:lnTo>
                    <a:pt x="265" y="2"/>
                  </a:lnTo>
                  <a:lnTo>
                    <a:pt x="263" y="2"/>
                  </a:lnTo>
                  <a:lnTo>
                    <a:pt x="255" y="1"/>
                  </a:lnTo>
                  <a:lnTo>
                    <a:pt x="243" y="1"/>
                  </a:lnTo>
                  <a:lnTo>
                    <a:pt x="228" y="1"/>
                  </a:lnTo>
                  <a:lnTo>
                    <a:pt x="209" y="0"/>
                  </a:lnTo>
                  <a:lnTo>
                    <a:pt x="188" y="0"/>
                  </a:lnTo>
                  <a:lnTo>
                    <a:pt x="166" y="1"/>
                  </a:lnTo>
                  <a:lnTo>
                    <a:pt x="143" y="1"/>
                  </a:lnTo>
                  <a:lnTo>
                    <a:pt x="119" y="3"/>
                  </a:lnTo>
                  <a:lnTo>
                    <a:pt x="96" y="6"/>
                  </a:lnTo>
                  <a:lnTo>
                    <a:pt x="73" y="9"/>
                  </a:lnTo>
                  <a:lnTo>
                    <a:pt x="53" y="15"/>
                  </a:lnTo>
                  <a:lnTo>
                    <a:pt x="35" y="21"/>
                  </a:lnTo>
                  <a:lnTo>
                    <a:pt x="19" y="28"/>
                  </a:lnTo>
                  <a:lnTo>
                    <a:pt x="7" y="37"/>
                  </a:lnTo>
                  <a:lnTo>
                    <a:pt x="0" y="49"/>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38" name="Freeform 196">
              <a:extLst>
                <a:ext uri="{FF2B5EF4-FFF2-40B4-BE49-F238E27FC236}">
                  <a16:creationId xmlns:a16="http://schemas.microsoft.com/office/drawing/2014/main" id="{83EA1B16-C259-4B36-A1D4-E354F32858CF}"/>
                </a:ext>
              </a:extLst>
            </p:cNvPr>
            <p:cNvSpPr>
              <a:spLocks/>
            </p:cNvSpPr>
            <p:nvPr/>
          </p:nvSpPr>
          <p:spPr bwMode="auto">
            <a:xfrm>
              <a:off x="5372" y="317"/>
              <a:ext cx="89" cy="34"/>
            </a:xfrm>
            <a:custGeom>
              <a:avLst/>
              <a:gdLst>
                <a:gd name="T0" fmla="*/ 0 w 445"/>
                <a:gd name="T1" fmla="*/ 0 h 169"/>
                <a:gd name="T2" fmla="*/ 0 w 445"/>
                <a:gd name="T3" fmla="*/ 0 h 169"/>
                <a:gd name="T4" fmla="*/ 0 w 445"/>
                <a:gd name="T5" fmla="*/ 0 h 169"/>
                <a:gd name="T6" fmla="*/ 0 w 445"/>
                <a:gd name="T7" fmla="*/ 0 h 169"/>
                <a:gd name="T8" fmla="*/ 0 w 445"/>
                <a:gd name="T9" fmla="*/ 0 h 169"/>
                <a:gd name="T10" fmla="*/ 0 w 445"/>
                <a:gd name="T11" fmla="*/ 0 h 169"/>
                <a:gd name="T12" fmla="*/ 0 w 445"/>
                <a:gd name="T13" fmla="*/ 0 h 169"/>
                <a:gd name="T14" fmla="*/ 0 w 445"/>
                <a:gd name="T15" fmla="*/ 0 h 169"/>
                <a:gd name="T16" fmla="*/ 0 w 445"/>
                <a:gd name="T17" fmla="*/ 0 h 169"/>
                <a:gd name="T18" fmla="*/ 0 w 445"/>
                <a:gd name="T19" fmla="*/ 0 h 169"/>
                <a:gd name="T20" fmla="*/ 0 w 445"/>
                <a:gd name="T21" fmla="*/ 0 h 169"/>
                <a:gd name="T22" fmla="*/ 0 w 445"/>
                <a:gd name="T23" fmla="*/ 0 h 169"/>
                <a:gd name="T24" fmla="*/ 0 w 445"/>
                <a:gd name="T25" fmla="*/ 0 h 169"/>
                <a:gd name="T26" fmla="*/ 0 w 445"/>
                <a:gd name="T27" fmla="*/ 0 h 169"/>
                <a:gd name="T28" fmla="*/ 0 w 445"/>
                <a:gd name="T29" fmla="*/ 0 h 169"/>
                <a:gd name="T30" fmla="*/ 0 w 445"/>
                <a:gd name="T31" fmla="*/ 0 h 169"/>
                <a:gd name="T32" fmla="*/ 0 w 445"/>
                <a:gd name="T33" fmla="*/ 0 h 169"/>
                <a:gd name="T34" fmla="*/ 0 w 445"/>
                <a:gd name="T35" fmla="*/ 0 h 169"/>
                <a:gd name="T36" fmla="*/ 0 w 445"/>
                <a:gd name="T37" fmla="*/ 0 h 169"/>
                <a:gd name="T38" fmla="*/ 0 w 445"/>
                <a:gd name="T39" fmla="*/ 0 h 169"/>
                <a:gd name="T40" fmla="*/ 0 w 445"/>
                <a:gd name="T41" fmla="*/ 0 h 169"/>
                <a:gd name="T42" fmla="*/ 0 w 445"/>
                <a:gd name="T43" fmla="*/ 0 h 169"/>
                <a:gd name="T44" fmla="*/ 0 w 445"/>
                <a:gd name="T45" fmla="*/ 0 h 169"/>
                <a:gd name="T46" fmla="*/ 0 w 445"/>
                <a:gd name="T47" fmla="*/ 0 h 169"/>
                <a:gd name="T48" fmla="*/ 0 w 445"/>
                <a:gd name="T49" fmla="*/ 0 h 169"/>
                <a:gd name="T50" fmla="*/ 0 w 445"/>
                <a:gd name="T51" fmla="*/ 0 h 169"/>
                <a:gd name="T52" fmla="*/ 0 w 445"/>
                <a:gd name="T53" fmla="*/ 0 h 169"/>
                <a:gd name="T54" fmla="*/ 0 w 445"/>
                <a:gd name="T55" fmla="*/ 0 h 169"/>
                <a:gd name="T56" fmla="*/ 0 w 445"/>
                <a:gd name="T57" fmla="*/ 0 h 169"/>
                <a:gd name="T58" fmla="*/ 0 w 445"/>
                <a:gd name="T59" fmla="*/ 0 h 169"/>
                <a:gd name="T60" fmla="*/ 0 w 445"/>
                <a:gd name="T61" fmla="*/ 0 h 169"/>
                <a:gd name="T62" fmla="*/ 0 w 445"/>
                <a:gd name="T63" fmla="*/ 0 h 169"/>
                <a:gd name="T64" fmla="*/ 0 w 445"/>
                <a:gd name="T65" fmla="*/ 0 h 169"/>
                <a:gd name="T66" fmla="*/ 0 w 445"/>
                <a:gd name="T67" fmla="*/ 0 h 169"/>
                <a:gd name="T68" fmla="*/ 0 w 445"/>
                <a:gd name="T69" fmla="*/ 0 h 169"/>
                <a:gd name="T70" fmla="*/ 0 w 445"/>
                <a:gd name="T71" fmla="*/ 0 h 169"/>
                <a:gd name="T72" fmla="*/ 0 w 445"/>
                <a:gd name="T73" fmla="*/ 0 h 169"/>
                <a:gd name="T74" fmla="*/ 0 w 445"/>
                <a:gd name="T75" fmla="*/ 0 h 169"/>
                <a:gd name="T76" fmla="*/ 0 w 445"/>
                <a:gd name="T77" fmla="*/ 0 h 169"/>
                <a:gd name="T78" fmla="*/ 0 w 445"/>
                <a:gd name="T79" fmla="*/ 0 h 169"/>
                <a:gd name="T80" fmla="*/ 0 w 445"/>
                <a:gd name="T81" fmla="*/ 0 h 169"/>
                <a:gd name="T82" fmla="*/ 0 w 445"/>
                <a:gd name="T83" fmla="*/ 0 h 169"/>
                <a:gd name="T84" fmla="*/ 0 w 445"/>
                <a:gd name="T85" fmla="*/ 0 h 169"/>
                <a:gd name="T86" fmla="*/ 0 w 445"/>
                <a:gd name="T87" fmla="*/ 0 h 169"/>
                <a:gd name="T88" fmla="*/ 0 w 445"/>
                <a:gd name="T89" fmla="*/ 0 h 169"/>
                <a:gd name="T90" fmla="*/ 0 w 445"/>
                <a:gd name="T91" fmla="*/ 0 h 169"/>
                <a:gd name="T92" fmla="*/ 0 w 445"/>
                <a:gd name="T93" fmla="*/ 0 h 169"/>
                <a:gd name="T94" fmla="*/ 0 w 445"/>
                <a:gd name="T95" fmla="*/ 0 h 169"/>
                <a:gd name="T96" fmla="*/ 0 w 445"/>
                <a:gd name="T97" fmla="*/ 0 h 169"/>
                <a:gd name="T98" fmla="*/ 0 w 445"/>
                <a:gd name="T99" fmla="*/ 0 h 169"/>
                <a:gd name="T100" fmla="*/ 0 w 445"/>
                <a:gd name="T101" fmla="*/ 0 h 169"/>
                <a:gd name="T102" fmla="*/ 0 w 445"/>
                <a:gd name="T103" fmla="*/ 0 h 169"/>
                <a:gd name="T104" fmla="*/ 0 w 445"/>
                <a:gd name="T105" fmla="*/ 0 h 169"/>
                <a:gd name="T106" fmla="*/ 0 w 445"/>
                <a:gd name="T107" fmla="*/ 0 h 169"/>
                <a:gd name="T108" fmla="*/ 0 w 445"/>
                <a:gd name="T109" fmla="*/ 0 h 169"/>
                <a:gd name="T110" fmla="*/ 0 w 445"/>
                <a:gd name="T111" fmla="*/ 0 h 169"/>
                <a:gd name="T112" fmla="*/ 0 w 445"/>
                <a:gd name="T113" fmla="*/ 0 h 16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45"/>
                <a:gd name="T172" fmla="*/ 0 h 169"/>
                <a:gd name="T173" fmla="*/ 445 w 445"/>
                <a:gd name="T174" fmla="*/ 169 h 169"/>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45" h="169">
                  <a:moveTo>
                    <a:pt x="0" y="158"/>
                  </a:moveTo>
                  <a:lnTo>
                    <a:pt x="1" y="158"/>
                  </a:lnTo>
                  <a:lnTo>
                    <a:pt x="4" y="160"/>
                  </a:lnTo>
                  <a:lnTo>
                    <a:pt x="10" y="162"/>
                  </a:lnTo>
                  <a:lnTo>
                    <a:pt x="18" y="164"/>
                  </a:lnTo>
                  <a:lnTo>
                    <a:pt x="28" y="166"/>
                  </a:lnTo>
                  <a:lnTo>
                    <a:pt x="39" y="167"/>
                  </a:lnTo>
                  <a:lnTo>
                    <a:pt x="52" y="169"/>
                  </a:lnTo>
                  <a:lnTo>
                    <a:pt x="66" y="167"/>
                  </a:lnTo>
                  <a:lnTo>
                    <a:pt x="81" y="166"/>
                  </a:lnTo>
                  <a:lnTo>
                    <a:pt x="97" y="163"/>
                  </a:lnTo>
                  <a:lnTo>
                    <a:pt x="115" y="157"/>
                  </a:lnTo>
                  <a:lnTo>
                    <a:pt x="132" y="149"/>
                  </a:lnTo>
                  <a:lnTo>
                    <a:pt x="151" y="137"/>
                  </a:lnTo>
                  <a:lnTo>
                    <a:pt x="169" y="123"/>
                  </a:lnTo>
                  <a:lnTo>
                    <a:pt x="189" y="106"/>
                  </a:lnTo>
                  <a:lnTo>
                    <a:pt x="208" y="85"/>
                  </a:lnTo>
                  <a:lnTo>
                    <a:pt x="210" y="84"/>
                  </a:lnTo>
                  <a:lnTo>
                    <a:pt x="215" y="78"/>
                  </a:lnTo>
                  <a:lnTo>
                    <a:pt x="224" y="71"/>
                  </a:lnTo>
                  <a:lnTo>
                    <a:pt x="236" y="63"/>
                  </a:lnTo>
                  <a:lnTo>
                    <a:pt x="248" y="53"/>
                  </a:lnTo>
                  <a:lnTo>
                    <a:pt x="265" y="43"/>
                  </a:lnTo>
                  <a:lnTo>
                    <a:pt x="282" y="34"/>
                  </a:lnTo>
                  <a:lnTo>
                    <a:pt x="301" y="26"/>
                  </a:lnTo>
                  <a:lnTo>
                    <a:pt x="320" y="20"/>
                  </a:lnTo>
                  <a:lnTo>
                    <a:pt x="340" y="15"/>
                  </a:lnTo>
                  <a:lnTo>
                    <a:pt x="360" y="15"/>
                  </a:lnTo>
                  <a:lnTo>
                    <a:pt x="378" y="19"/>
                  </a:lnTo>
                  <a:lnTo>
                    <a:pt x="397" y="26"/>
                  </a:lnTo>
                  <a:lnTo>
                    <a:pt x="414" y="39"/>
                  </a:lnTo>
                  <a:lnTo>
                    <a:pt x="431" y="59"/>
                  </a:lnTo>
                  <a:lnTo>
                    <a:pt x="445" y="85"/>
                  </a:lnTo>
                  <a:lnTo>
                    <a:pt x="445" y="83"/>
                  </a:lnTo>
                  <a:lnTo>
                    <a:pt x="442" y="77"/>
                  </a:lnTo>
                  <a:lnTo>
                    <a:pt x="439" y="69"/>
                  </a:lnTo>
                  <a:lnTo>
                    <a:pt x="434" y="58"/>
                  </a:lnTo>
                  <a:lnTo>
                    <a:pt x="427" y="46"/>
                  </a:lnTo>
                  <a:lnTo>
                    <a:pt x="419" y="34"/>
                  </a:lnTo>
                  <a:lnTo>
                    <a:pt x="409" y="23"/>
                  </a:lnTo>
                  <a:lnTo>
                    <a:pt x="395" y="13"/>
                  </a:lnTo>
                  <a:lnTo>
                    <a:pt x="378" y="5"/>
                  </a:lnTo>
                  <a:lnTo>
                    <a:pt x="360" y="0"/>
                  </a:lnTo>
                  <a:lnTo>
                    <a:pt x="339" y="0"/>
                  </a:lnTo>
                  <a:lnTo>
                    <a:pt x="313" y="3"/>
                  </a:lnTo>
                  <a:lnTo>
                    <a:pt x="285" y="13"/>
                  </a:lnTo>
                  <a:lnTo>
                    <a:pt x="254" y="29"/>
                  </a:lnTo>
                  <a:lnTo>
                    <a:pt x="218" y="52"/>
                  </a:lnTo>
                  <a:lnTo>
                    <a:pt x="179" y="84"/>
                  </a:lnTo>
                  <a:lnTo>
                    <a:pt x="174" y="88"/>
                  </a:lnTo>
                  <a:lnTo>
                    <a:pt x="162" y="100"/>
                  </a:lnTo>
                  <a:lnTo>
                    <a:pt x="143" y="116"/>
                  </a:lnTo>
                  <a:lnTo>
                    <a:pt x="119" y="135"/>
                  </a:lnTo>
                  <a:lnTo>
                    <a:pt x="92" y="150"/>
                  </a:lnTo>
                  <a:lnTo>
                    <a:pt x="61" y="162"/>
                  </a:lnTo>
                  <a:lnTo>
                    <a:pt x="30" y="165"/>
                  </a:lnTo>
                  <a:lnTo>
                    <a:pt x="0"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39" name="Freeform 197">
              <a:extLst>
                <a:ext uri="{FF2B5EF4-FFF2-40B4-BE49-F238E27FC236}">
                  <a16:creationId xmlns:a16="http://schemas.microsoft.com/office/drawing/2014/main" id="{9ED2E4DF-3B1D-4309-BEC1-98665B5B6B19}"/>
                </a:ext>
              </a:extLst>
            </p:cNvPr>
            <p:cNvSpPr>
              <a:spLocks/>
            </p:cNvSpPr>
            <p:nvPr/>
          </p:nvSpPr>
          <p:spPr bwMode="auto">
            <a:xfrm>
              <a:off x="5410" y="314"/>
              <a:ext cx="33" cy="2"/>
            </a:xfrm>
            <a:custGeom>
              <a:avLst/>
              <a:gdLst>
                <a:gd name="T0" fmla="*/ 0 w 165"/>
                <a:gd name="T1" fmla="*/ 0 h 11"/>
                <a:gd name="T2" fmla="*/ 0 w 165"/>
                <a:gd name="T3" fmla="*/ 0 h 11"/>
                <a:gd name="T4" fmla="*/ 0 w 165"/>
                <a:gd name="T5" fmla="*/ 0 h 11"/>
                <a:gd name="T6" fmla="*/ 0 w 165"/>
                <a:gd name="T7" fmla="*/ 0 h 11"/>
                <a:gd name="T8" fmla="*/ 0 w 165"/>
                <a:gd name="T9" fmla="*/ 0 h 11"/>
                <a:gd name="T10" fmla="*/ 0 w 165"/>
                <a:gd name="T11" fmla="*/ 0 h 11"/>
                <a:gd name="T12" fmla="*/ 0 w 165"/>
                <a:gd name="T13" fmla="*/ 0 h 11"/>
                <a:gd name="T14" fmla="*/ 0 w 165"/>
                <a:gd name="T15" fmla="*/ 0 h 11"/>
                <a:gd name="T16" fmla="*/ 0 w 165"/>
                <a:gd name="T17" fmla="*/ 0 h 11"/>
                <a:gd name="T18" fmla="*/ 0 w 165"/>
                <a:gd name="T19" fmla="*/ 0 h 11"/>
                <a:gd name="T20" fmla="*/ 0 w 165"/>
                <a:gd name="T21" fmla="*/ 0 h 11"/>
                <a:gd name="T22" fmla="*/ 0 w 165"/>
                <a:gd name="T23" fmla="*/ 0 h 11"/>
                <a:gd name="T24" fmla="*/ 0 w 165"/>
                <a:gd name="T25" fmla="*/ 0 h 11"/>
                <a:gd name="T26" fmla="*/ 0 w 165"/>
                <a:gd name="T27" fmla="*/ 0 h 11"/>
                <a:gd name="T28" fmla="*/ 0 w 165"/>
                <a:gd name="T29" fmla="*/ 0 h 11"/>
                <a:gd name="T30" fmla="*/ 0 w 165"/>
                <a:gd name="T31" fmla="*/ 0 h 11"/>
                <a:gd name="T32" fmla="*/ 0 w 165"/>
                <a:gd name="T33" fmla="*/ 0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5"/>
                <a:gd name="T52" fmla="*/ 0 h 11"/>
                <a:gd name="T53" fmla="*/ 165 w 165"/>
                <a:gd name="T54" fmla="*/ 11 h 1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5" h="11">
                  <a:moveTo>
                    <a:pt x="165" y="11"/>
                  </a:moveTo>
                  <a:lnTo>
                    <a:pt x="161" y="10"/>
                  </a:lnTo>
                  <a:lnTo>
                    <a:pt x="147" y="9"/>
                  </a:lnTo>
                  <a:lnTo>
                    <a:pt x="126" y="6"/>
                  </a:lnTo>
                  <a:lnTo>
                    <a:pt x="101" y="3"/>
                  </a:lnTo>
                  <a:lnTo>
                    <a:pt x="74" y="1"/>
                  </a:lnTo>
                  <a:lnTo>
                    <a:pt x="47" y="0"/>
                  </a:lnTo>
                  <a:lnTo>
                    <a:pt x="21" y="0"/>
                  </a:lnTo>
                  <a:lnTo>
                    <a:pt x="0" y="2"/>
                  </a:lnTo>
                  <a:lnTo>
                    <a:pt x="7" y="2"/>
                  </a:lnTo>
                  <a:lnTo>
                    <a:pt x="26" y="4"/>
                  </a:lnTo>
                  <a:lnTo>
                    <a:pt x="51" y="6"/>
                  </a:lnTo>
                  <a:lnTo>
                    <a:pt x="82" y="8"/>
                  </a:lnTo>
                  <a:lnTo>
                    <a:pt x="111" y="9"/>
                  </a:lnTo>
                  <a:lnTo>
                    <a:pt x="137" y="11"/>
                  </a:lnTo>
                  <a:lnTo>
                    <a:pt x="157" y="11"/>
                  </a:lnTo>
                  <a:lnTo>
                    <a:pt x="165"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40" name="Freeform 198">
              <a:extLst>
                <a:ext uri="{FF2B5EF4-FFF2-40B4-BE49-F238E27FC236}">
                  <a16:creationId xmlns:a16="http://schemas.microsoft.com/office/drawing/2014/main" id="{ED825401-BC50-482B-874B-0897F36ED798}"/>
                </a:ext>
              </a:extLst>
            </p:cNvPr>
            <p:cNvSpPr>
              <a:spLocks/>
            </p:cNvSpPr>
            <p:nvPr/>
          </p:nvSpPr>
          <p:spPr bwMode="auto">
            <a:xfrm>
              <a:off x="5372" y="314"/>
              <a:ext cx="32" cy="34"/>
            </a:xfrm>
            <a:custGeom>
              <a:avLst/>
              <a:gdLst>
                <a:gd name="T0" fmla="*/ 0 w 159"/>
                <a:gd name="T1" fmla="*/ 0 h 171"/>
                <a:gd name="T2" fmla="*/ 0 w 159"/>
                <a:gd name="T3" fmla="*/ 0 h 171"/>
                <a:gd name="T4" fmla="*/ 0 w 159"/>
                <a:gd name="T5" fmla="*/ 0 h 171"/>
                <a:gd name="T6" fmla="*/ 0 w 159"/>
                <a:gd name="T7" fmla="*/ 0 h 171"/>
                <a:gd name="T8" fmla="*/ 0 w 159"/>
                <a:gd name="T9" fmla="*/ 0 h 171"/>
                <a:gd name="T10" fmla="*/ 0 w 159"/>
                <a:gd name="T11" fmla="*/ 0 h 171"/>
                <a:gd name="T12" fmla="*/ 0 w 159"/>
                <a:gd name="T13" fmla="*/ 0 h 171"/>
                <a:gd name="T14" fmla="*/ 0 w 159"/>
                <a:gd name="T15" fmla="*/ 0 h 171"/>
                <a:gd name="T16" fmla="*/ 0 w 159"/>
                <a:gd name="T17" fmla="*/ 0 h 171"/>
                <a:gd name="T18" fmla="*/ 0 w 159"/>
                <a:gd name="T19" fmla="*/ 0 h 171"/>
                <a:gd name="T20" fmla="*/ 0 w 159"/>
                <a:gd name="T21" fmla="*/ 0 h 171"/>
                <a:gd name="T22" fmla="*/ 0 w 159"/>
                <a:gd name="T23" fmla="*/ 0 h 171"/>
                <a:gd name="T24" fmla="*/ 0 w 159"/>
                <a:gd name="T25" fmla="*/ 0 h 171"/>
                <a:gd name="T26" fmla="*/ 0 w 159"/>
                <a:gd name="T27" fmla="*/ 0 h 171"/>
                <a:gd name="T28" fmla="*/ 0 w 159"/>
                <a:gd name="T29" fmla="*/ 0 h 171"/>
                <a:gd name="T30" fmla="*/ 0 w 159"/>
                <a:gd name="T31" fmla="*/ 0 h 171"/>
                <a:gd name="T32" fmla="*/ 0 w 159"/>
                <a:gd name="T33" fmla="*/ 0 h 17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59"/>
                <a:gd name="T52" fmla="*/ 0 h 171"/>
                <a:gd name="T53" fmla="*/ 159 w 159"/>
                <a:gd name="T54" fmla="*/ 171 h 17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59" h="171">
                  <a:moveTo>
                    <a:pt x="159" y="0"/>
                  </a:moveTo>
                  <a:lnTo>
                    <a:pt x="151" y="0"/>
                  </a:lnTo>
                  <a:lnTo>
                    <a:pt x="131" y="4"/>
                  </a:lnTo>
                  <a:lnTo>
                    <a:pt x="103" y="11"/>
                  </a:lnTo>
                  <a:lnTo>
                    <a:pt x="73" y="23"/>
                  </a:lnTo>
                  <a:lnTo>
                    <a:pt x="42" y="44"/>
                  </a:lnTo>
                  <a:lnTo>
                    <a:pt x="18" y="74"/>
                  </a:lnTo>
                  <a:lnTo>
                    <a:pt x="1" y="116"/>
                  </a:lnTo>
                  <a:lnTo>
                    <a:pt x="0" y="171"/>
                  </a:lnTo>
                  <a:lnTo>
                    <a:pt x="0" y="164"/>
                  </a:lnTo>
                  <a:lnTo>
                    <a:pt x="1" y="147"/>
                  </a:lnTo>
                  <a:lnTo>
                    <a:pt x="7" y="123"/>
                  </a:lnTo>
                  <a:lnTo>
                    <a:pt x="18" y="94"/>
                  </a:lnTo>
                  <a:lnTo>
                    <a:pt x="36" y="63"/>
                  </a:lnTo>
                  <a:lnTo>
                    <a:pt x="64" y="35"/>
                  </a:lnTo>
                  <a:lnTo>
                    <a:pt x="105" y="13"/>
                  </a:lnTo>
                  <a:lnTo>
                    <a:pt x="1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41" name="Freeform 199">
              <a:extLst>
                <a:ext uri="{FF2B5EF4-FFF2-40B4-BE49-F238E27FC236}">
                  <a16:creationId xmlns:a16="http://schemas.microsoft.com/office/drawing/2014/main" id="{293AF9BF-01C5-4CBE-8F5E-1189922C7C1F}"/>
                </a:ext>
              </a:extLst>
            </p:cNvPr>
            <p:cNvSpPr>
              <a:spLocks/>
            </p:cNvSpPr>
            <p:nvPr/>
          </p:nvSpPr>
          <p:spPr bwMode="auto">
            <a:xfrm>
              <a:off x="5305" y="297"/>
              <a:ext cx="62" cy="289"/>
            </a:xfrm>
            <a:custGeom>
              <a:avLst/>
              <a:gdLst>
                <a:gd name="T0" fmla="*/ 0 w 310"/>
                <a:gd name="T1" fmla="*/ 0 h 1446"/>
                <a:gd name="T2" fmla="*/ 0 w 310"/>
                <a:gd name="T3" fmla="*/ 0 h 1446"/>
                <a:gd name="T4" fmla="*/ 0 w 310"/>
                <a:gd name="T5" fmla="*/ 0 h 1446"/>
                <a:gd name="T6" fmla="*/ 0 w 310"/>
                <a:gd name="T7" fmla="*/ 0 h 1446"/>
                <a:gd name="T8" fmla="*/ 0 w 310"/>
                <a:gd name="T9" fmla="*/ 0 h 1446"/>
                <a:gd name="T10" fmla="*/ 0 w 310"/>
                <a:gd name="T11" fmla="*/ 0 h 1446"/>
                <a:gd name="T12" fmla="*/ 0 w 310"/>
                <a:gd name="T13" fmla="*/ 0 h 1446"/>
                <a:gd name="T14" fmla="*/ 0 w 310"/>
                <a:gd name="T15" fmla="*/ 0 h 1446"/>
                <a:gd name="T16" fmla="*/ 0 w 310"/>
                <a:gd name="T17" fmla="*/ 0 h 1446"/>
                <a:gd name="T18" fmla="*/ 0 w 310"/>
                <a:gd name="T19" fmla="*/ 0 h 1446"/>
                <a:gd name="T20" fmla="*/ 0 w 310"/>
                <a:gd name="T21" fmla="*/ 0 h 1446"/>
                <a:gd name="T22" fmla="*/ 0 w 310"/>
                <a:gd name="T23" fmla="*/ 0 h 1446"/>
                <a:gd name="T24" fmla="*/ 0 w 310"/>
                <a:gd name="T25" fmla="*/ 0 h 1446"/>
                <a:gd name="T26" fmla="*/ 0 w 310"/>
                <a:gd name="T27" fmla="*/ 0 h 1446"/>
                <a:gd name="T28" fmla="*/ 0 w 310"/>
                <a:gd name="T29" fmla="*/ 0 h 1446"/>
                <a:gd name="T30" fmla="*/ 0 w 310"/>
                <a:gd name="T31" fmla="*/ 0 h 1446"/>
                <a:gd name="T32" fmla="*/ 0 w 310"/>
                <a:gd name="T33" fmla="*/ 0 h 1446"/>
                <a:gd name="T34" fmla="*/ 0 w 310"/>
                <a:gd name="T35" fmla="*/ 0 h 1446"/>
                <a:gd name="T36" fmla="*/ 0 w 310"/>
                <a:gd name="T37" fmla="*/ 0 h 1446"/>
                <a:gd name="T38" fmla="*/ 0 w 310"/>
                <a:gd name="T39" fmla="*/ 0 h 1446"/>
                <a:gd name="T40" fmla="*/ 0 w 310"/>
                <a:gd name="T41" fmla="*/ 0 h 1446"/>
                <a:gd name="T42" fmla="*/ 0 w 310"/>
                <a:gd name="T43" fmla="*/ 0 h 1446"/>
                <a:gd name="T44" fmla="*/ 0 w 310"/>
                <a:gd name="T45" fmla="*/ 0 h 1446"/>
                <a:gd name="T46" fmla="*/ 0 w 310"/>
                <a:gd name="T47" fmla="*/ 0 h 1446"/>
                <a:gd name="T48" fmla="*/ 0 w 310"/>
                <a:gd name="T49" fmla="*/ 0 h 1446"/>
                <a:gd name="T50" fmla="*/ 0 w 310"/>
                <a:gd name="T51" fmla="*/ 0 h 1446"/>
                <a:gd name="T52" fmla="*/ 0 w 310"/>
                <a:gd name="T53" fmla="*/ 0 h 1446"/>
                <a:gd name="T54" fmla="*/ 0 w 310"/>
                <a:gd name="T55" fmla="*/ 0 h 1446"/>
                <a:gd name="T56" fmla="*/ 0 w 310"/>
                <a:gd name="T57" fmla="*/ 0 h 1446"/>
                <a:gd name="T58" fmla="*/ 0 w 310"/>
                <a:gd name="T59" fmla="*/ 0 h 144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10"/>
                <a:gd name="T91" fmla="*/ 0 h 1446"/>
                <a:gd name="T92" fmla="*/ 310 w 310"/>
                <a:gd name="T93" fmla="*/ 1446 h 144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10" h="1446">
                  <a:moveTo>
                    <a:pt x="0" y="0"/>
                  </a:moveTo>
                  <a:lnTo>
                    <a:pt x="310" y="99"/>
                  </a:lnTo>
                  <a:lnTo>
                    <a:pt x="309" y="302"/>
                  </a:lnTo>
                  <a:lnTo>
                    <a:pt x="306" y="753"/>
                  </a:lnTo>
                  <a:lnTo>
                    <a:pt x="298" y="1213"/>
                  </a:lnTo>
                  <a:lnTo>
                    <a:pt x="284" y="1446"/>
                  </a:lnTo>
                  <a:lnTo>
                    <a:pt x="281" y="1444"/>
                  </a:lnTo>
                  <a:lnTo>
                    <a:pt x="277" y="1439"/>
                  </a:lnTo>
                  <a:lnTo>
                    <a:pt x="267" y="1430"/>
                  </a:lnTo>
                  <a:lnTo>
                    <a:pt x="256" y="1418"/>
                  </a:lnTo>
                  <a:lnTo>
                    <a:pt x="242" y="1404"/>
                  </a:lnTo>
                  <a:lnTo>
                    <a:pt x="226" y="1389"/>
                  </a:lnTo>
                  <a:lnTo>
                    <a:pt x="207" y="1371"/>
                  </a:lnTo>
                  <a:lnTo>
                    <a:pt x="187" y="1354"/>
                  </a:lnTo>
                  <a:lnTo>
                    <a:pt x="168" y="1335"/>
                  </a:lnTo>
                  <a:lnTo>
                    <a:pt x="146" y="1317"/>
                  </a:lnTo>
                  <a:lnTo>
                    <a:pt x="125" y="1298"/>
                  </a:lnTo>
                  <a:lnTo>
                    <a:pt x="103" y="1281"/>
                  </a:lnTo>
                  <a:lnTo>
                    <a:pt x="82" y="1264"/>
                  </a:lnTo>
                  <a:lnTo>
                    <a:pt x="62" y="1251"/>
                  </a:lnTo>
                  <a:lnTo>
                    <a:pt x="42" y="1238"/>
                  </a:lnTo>
                  <a:lnTo>
                    <a:pt x="25" y="1227"/>
                  </a:lnTo>
                  <a:lnTo>
                    <a:pt x="25" y="1177"/>
                  </a:lnTo>
                  <a:lnTo>
                    <a:pt x="26" y="1043"/>
                  </a:lnTo>
                  <a:lnTo>
                    <a:pt x="27" y="855"/>
                  </a:lnTo>
                  <a:lnTo>
                    <a:pt x="27" y="636"/>
                  </a:lnTo>
                  <a:lnTo>
                    <a:pt x="25" y="415"/>
                  </a:lnTo>
                  <a:lnTo>
                    <a:pt x="20" y="217"/>
                  </a:lnTo>
                  <a:lnTo>
                    <a:pt x="12" y="70"/>
                  </a:lnTo>
                  <a:lnTo>
                    <a:pt x="0" y="0"/>
                  </a:lnTo>
                  <a:close/>
                </a:path>
              </a:pathLst>
            </a:custGeom>
            <a:solidFill>
              <a:srgbClr val="54545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42" name="Freeform 200">
              <a:extLst>
                <a:ext uri="{FF2B5EF4-FFF2-40B4-BE49-F238E27FC236}">
                  <a16:creationId xmlns:a16="http://schemas.microsoft.com/office/drawing/2014/main" id="{BBC947EC-DCB8-432B-A2E7-004BAD5AE6DD}"/>
                </a:ext>
              </a:extLst>
            </p:cNvPr>
            <p:cNvSpPr>
              <a:spLocks/>
            </p:cNvSpPr>
            <p:nvPr/>
          </p:nvSpPr>
          <p:spPr bwMode="auto">
            <a:xfrm>
              <a:off x="5424" y="324"/>
              <a:ext cx="32" cy="72"/>
            </a:xfrm>
            <a:custGeom>
              <a:avLst/>
              <a:gdLst>
                <a:gd name="T0" fmla="*/ 0 w 161"/>
                <a:gd name="T1" fmla="*/ 0 h 356"/>
                <a:gd name="T2" fmla="*/ 0 w 161"/>
                <a:gd name="T3" fmla="*/ 0 h 356"/>
                <a:gd name="T4" fmla="*/ 0 w 161"/>
                <a:gd name="T5" fmla="*/ 0 h 356"/>
                <a:gd name="T6" fmla="*/ 0 w 161"/>
                <a:gd name="T7" fmla="*/ 0 h 356"/>
                <a:gd name="T8" fmla="*/ 0 w 161"/>
                <a:gd name="T9" fmla="*/ 0 h 356"/>
                <a:gd name="T10" fmla="*/ 0 w 161"/>
                <a:gd name="T11" fmla="*/ 0 h 356"/>
                <a:gd name="T12" fmla="*/ 0 w 161"/>
                <a:gd name="T13" fmla="*/ 0 h 356"/>
                <a:gd name="T14" fmla="*/ 0 w 161"/>
                <a:gd name="T15" fmla="*/ 0 h 356"/>
                <a:gd name="T16" fmla="*/ 0 w 161"/>
                <a:gd name="T17" fmla="*/ 0 h 356"/>
                <a:gd name="T18" fmla="*/ 0 w 161"/>
                <a:gd name="T19" fmla="*/ 0 h 356"/>
                <a:gd name="T20" fmla="*/ 0 w 161"/>
                <a:gd name="T21" fmla="*/ 0 h 356"/>
                <a:gd name="T22" fmla="*/ 0 w 161"/>
                <a:gd name="T23" fmla="*/ 0 h 356"/>
                <a:gd name="T24" fmla="*/ 0 w 161"/>
                <a:gd name="T25" fmla="*/ 0 h 356"/>
                <a:gd name="T26" fmla="*/ 0 w 161"/>
                <a:gd name="T27" fmla="*/ 0 h 356"/>
                <a:gd name="T28" fmla="*/ 0 w 161"/>
                <a:gd name="T29" fmla="*/ 0 h 356"/>
                <a:gd name="T30" fmla="*/ 0 w 161"/>
                <a:gd name="T31" fmla="*/ 0 h 356"/>
                <a:gd name="T32" fmla="*/ 0 w 161"/>
                <a:gd name="T33" fmla="*/ 0 h 356"/>
                <a:gd name="T34" fmla="*/ 0 w 161"/>
                <a:gd name="T35" fmla="*/ 0 h 356"/>
                <a:gd name="T36" fmla="*/ 0 w 161"/>
                <a:gd name="T37" fmla="*/ 0 h 356"/>
                <a:gd name="T38" fmla="*/ 0 w 161"/>
                <a:gd name="T39" fmla="*/ 0 h 356"/>
                <a:gd name="T40" fmla="*/ 0 w 161"/>
                <a:gd name="T41" fmla="*/ 0 h 356"/>
                <a:gd name="T42" fmla="*/ 0 w 161"/>
                <a:gd name="T43" fmla="*/ 0 h 356"/>
                <a:gd name="T44" fmla="*/ 0 w 161"/>
                <a:gd name="T45" fmla="*/ 0 h 356"/>
                <a:gd name="T46" fmla="*/ 0 w 161"/>
                <a:gd name="T47" fmla="*/ 0 h 356"/>
                <a:gd name="T48" fmla="*/ 0 w 161"/>
                <a:gd name="T49" fmla="*/ 0 h 356"/>
                <a:gd name="T50" fmla="*/ 0 w 161"/>
                <a:gd name="T51" fmla="*/ 0 h 356"/>
                <a:gd name="T52" fmla="*/ 0 w 161"/>
                <a:gd name="T53" fmla="*/ 0 h 356"/>
                <a:gd name="T54" fmla="*/ 0 w 161"/>
                <a:gd name="T55" fmla="*/ 0 h 356"/>
                <a:gd name="T56" fmla="*/ 0 w 161"/>
                <a:gd name="T57" fmla="*/ 0 h 356"/>
                <a:gd name="T58" fmla="*/ 0 w 161"/>
                <a:gd name="T59" fmla="*/ 0 h 356"/>
                <a:gd name="T60" fmla="*/ 0 w 161"/>
                <a:gd name="T61" fmla="*/ 0 h 356"/>
                <a:gd name="T62" fmla="*/ 0 w 161"/>
                <a:gd name="T63" fmla="*/ 0 h 356"/>
                <a:gd name="T64" fmla="*/ 0 w 161"/>
                <a:gd name="T65" fmla="*/ 0 h 3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1"/>
                <a:gd name="T100" fmla="*/ 0 h 356"/>
                <a:gd name="T101" fmla="*/ 161 w 161"/>
                <a:gd name="T102" fmla="*/ 356 h 35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1" h="356">
                  <a:moveTo>
                    <a:pt x="60" y="0"/>
                  </a:moveTo>
                  <a:lnTo>
                    <a:pt x="62" y="2"/>
                  </a:lnTo>
                  <a:lnTo>
                    <a:pt x="70" y="9"/>
                  </a:lnTo>
                  <a:lnTo>
                    <a:pt x="82" y="21"/>
                  </a:lnTo>
                  <a:lnTo>
                    <a:pt x="96" y="36"/>
                  </a:lnTo>
                  <a:lnTo>
                    <a:pt x="111" y="55"/>
                  </a:lnTo>
                  <a:lnTo>
                    <a:pt x="126" y="76"/>
                  </a:lnTo>
                  <a:lnTo>
                    <a:pt x="140" y="99"/>
                  </a:lnTo>
                  <a:lnTo>
                    <a:pt x="152" y="126"/>
                  </a:lnTo>
                  <a:lnTo>
                    <a:pt x="159" y="152"/>
                  </a:lnTo>
                  <a:lnTo>
                    <a:pt x="161" y="181"/>
                  </a:lnTo>
                  <a:lnTo>
                    <a:pt x="157" y="211"/>
                  </a:lnTo>
                  <a:lnTo>
                    <a:pt x="146" y="241"/>
                  </a:lnTo>
                  <a:lnTo>
                    <a:pt x="125" y="271"/>
                  </a:lnTo>
                  <a:lnTo>
                    <a:pt x="95" y="300"/>
                  </a:lnTo>
                  <a:lnTo>
                    <a:pt x="54" y="329"/>
                  </a:lnTo>
                  <a:lnTo>
                    <a:pt x="0" y="356"/>
                  </a:lnTo>
                  <a:lnTo>
                    <a:pt x="3" y="355"/>
                  </a:lnTo>
                  <a:lnTo>
                    <a:pt x="10" y="351"/>
                  </a:lnTo>
                  <a:lnTo>
                    <a:pt x="23" y="344"/>
                  </a:lnTo>
                  <a:lnTo>
                    <a:pt x="38" y="335"/>
                  </a:lnTo>
                  <a:lnTo>
                    <a:pt x="55" y="323"/>
                  </a:lnTo>
                  <a:lnTo>
                    <a:pt x="73" y="309"/>
                  </a:lnTo>
                  <a:lnTo>
                    <a:pt x="90" y="292"/>
                  </a:lnTo>
                  <a:lnTo>
                    <a:pt x="106" y="271"/>
                  </a:lnTo>
                  <a:lnTo>
                    <a:pt x="120" y="248"/>
                  </a:lnTo>
                  <a:lnTo>
                    <a:pt x="131" y="222"/>
                  </a:lnTo>
                  <a:lnTo>
                    <a:pt x="137" y="193"/>
                  </a:lnTo>
                  <a:lnTo>
                    <a:pt x="137" y="161"/>
                  </a:lnTo>
                  <a:lnTo>
                    <a:pt x="131" y="126"/>
                  </a:lnTo>
                  <a:lnTo>
                    <a:pt x="116" y="87"/>
                  </a:lnTo>
                  <a:lnTo>
                    <a:pt x="92" y="45"/>
                  </a:lnTo>
                  <a:lnTo>
                    <a:pt x="6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43" name="Freeform 201">
              <a:extLst>
                <a:ext uri="{FF2B5EF4-FFF2-40B4-BE49-F238E27FC236}">
                  <a16:creationId xmlns:a16="http://schemas.microsoft.com/office/drawing/2014/main" id="{835A0272-3FFF-42D8-8E01-E2B75DAA48A6}"/>
                </a:ext>
              </a:extLst>
            </p:cNvPr>
            <p:cNvSpPr>
              <a:spLocks/>
            </p:cNvSpPr>
            <p:nvPr/>
          </p:nvSpPr>
          <p:spPr bwMode="auto">
            <a:xfrm>
              <a:off x="5424" y="412"/>
              <a:ext cx="33" cy="72"/>
            </a:xfrm>
            <a:custGeom>
              <a:avLst/>
              <a:gdLst>
                <a:gd name="T0" fmla="*/ 0 w 162"/>
                <a:gd name="T1" fmla="*/ 0 h 356"/>
                <a:gd name="T2" fmla="*/ 0 w 162"/>
                <a:gd name="T3" fmla="*/ 0 h 356"/>
                <a:gd name="T4" fmla="*/ 0 w 162"/>
                <a:gd name="T5" fmla="*/ 0 h 356"/>
                <a:gd name="T6" fmla="*/ 0 w 162"/>
                <a:gd name="T7" fmla="*/ 0 h 356"/>
                <a:gd name="T8" fmla="*/ 0 w 162"/>
                <a:gd name="T9" fmla="*/ 0 h 356"/>
                <a:gd name="T10" fmla="*/ 0 w 162"/>
                <a:gd name="T11" fmla="*/ 0 h 356"/>
                <a:gd name="T12" fmla="*/ 0 w 162"/>
                <a:gd name="T13" fmla="*/ 0 h 356"/>
                <a:gd name="T14" fmla="*/ 0 w 162"/>
                <a:gd name="T15" fmla="*/ 0 h 356"/>
                <a:gd name="T16" fmla="*/ 0 w 162"/>
                <a:gd name="T17" fmla="*/ 0 h 356"/>
                <a:gd name="T18" fmla="*/ 0 w 162"/>
                <a:gd name="T19" fmla="*/ 0 h 356"/>
                <a:gd name="T20" fmla="*/ 0 w 162"/>
                <a:gd name="T21" fmla="*/ 0 h 356"/>
                <a:gd name="T22" fmla="*/ 0 w 162"/>
                <a:gd name="T23" fmla="*/ 0 h 356"/>
                <a:gd name="T24" fmla="*/ 0 w 162"/>
                <a:gd name="T25" fmla="*/ 0 h 356"/>
                <a:gd name="T26" fmla="*/ 0 w 162"/>
                <a:gd name="T27" fmla="*/ 0 h 356"/>
                <a:gd name="T28" fmla="*/ 0 w 162"/>
                <a:gd name="T29" fmla="*/ 0 h 356"/>
                <a:gd name="T30" fmla="*/ 0 w 162"/>
                <a:gd name="T31" fmla="*/ 0 h 356"/>
                <a:gd name="T32" fmla="*/ 0 w 162"/>
                <a:gd name="T33" fmla="*/ 0 h 356"/>
                <a:gd name="T34" fmla="*/ 0 w 162"/>
                <a:gd name="T35" fmla="*/ 0 h 356"/>
                <a:gd name="T36" fmla="*/ 0 w 162"/>
                <a:gd name="T37" fmla="*/ 0 h 356"/>
                <a:gd name="T38" fmla="*/ 0 w 162"/>
                <a:gd name="T39" fmla="*/ 0 h 356"/>
                <a:gd name="T40" fmla="*/ 0 w 162"/>
                <a:gd name="T41" fmla="*/ 0 h 356"/>
                <a:gd name="T42" fmla="*/ 0 w 162"/>
                <a:gd name="T43" fmla="*/ 0 h 356"/>
                <a:gd name="T44" fmla="*/ 0 w 162"/>
                <a:gd name="T45" fmla="*/ 0 h 356"/>
                <a:gd name="T46" fmla="*/ 0 w 162"/>
                <a:gd name="T47" fmla="*/ 0 h 356"/>
                <a:gd name="T48" fmla="*/ 0 w 162"/>
                <a:gd name="T49" fmla="*/ 0 h 356"/>
                <a:gd name="T50" fmla="*/ 0 w 162"/>
                <a:gd name="T51" fmla="*/ 0 h 356"/>
                <a:gd name="T52" fmla="*/ 0 w 162"/>
                <a:gd name="T53" fmla="*/ 0 h 356"/>
                <a:gd name="T54" fmla="*/ 0 w 162"/>
                <a:gd name="T55" fmla="*/ 0 h 356"/>
                <a:gd name="T56" fmla="*/ 0 w 162"/>
                <a:gd name="T57" fmla="*/ 0 h 356"/>
                <a:gd name="T58" fmla="*/ 0 w 162"/>
                <a:gd name="T59" fmla="*/ 0 h 356"/>
                <a:gd name="T60" fmla="*/ 0 w 162"/>
                <a:gd name="T61" fmla="*/ 0 h 356"/>
                <a:gd name="T62" fmla="*/ 0 w 162"/>
                <a:gd name="T63" fmla="*/ 0 h 356"/>
                <a:gd name="T64" fmla="*/ 0 w 162"/>
                <a:gd name="T65" fmla="*/ 0 h 3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2"/>
                <a:gd name="T100" fmla="*/ 0 h 356"/>
                <a:gd name="T101" fmla="*/ 162 w 162"/>
                <a:gd name="T102" fmla="*/ 356 h 35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2" h="356">
                  <a:moveTo>
                    <a:pt x="61" y="0"/>
                  </a:moveTo>
                  <a:lnTo>
                    <a:pt x="63" y="2"/>
                  </a:lnTo>
                  <a:lnTo>
                    <a:pt x="71" y="9"/>
                  </a:lnTo>
                  <a:lnTo>
                    <a:pt x="83" y="21"/>
                  </a:lnTo>
                  <a:lnTo>
                    <a:pt x="97" y="36"/>
                  </a:lnTo>
                  <a:lnTo>
                    <a:pt x="112" y="54"/>
                  </a:lnTo>
                  <a:lnTo>
                    <a:pt x="127" y="75"/>
                  </a:lnTo>
                  <a:lnTo>
                    <a:pt x="141" y="99"/>
                  </a:lnTo>
                  <a:lnTo>
                    <a:pt x="151" y="125"/>
                  </a:lnTo>
                  <a:lnTo>
                    <a:pt x="159" y="152"/>
                  </a:lnTo>
                  <a:lnTo>
                    <a:pt x="162" y="181"/>
                  </a:lnTo>
                  <a:lnTo>
                    <a:pt x="157" y="210"/>
                  </a:lnTo>
                  <a:lnTo>
                    <a:pt x="145" y="241"/>
                  </a:lnTo>
                  <a:lnTo>
                    <a:pt x="126" y="271"/>
                  </a:lnTo>
                  <a:lnTo>
                    <a:pt x="95" y="300"/>
                  </a:lnTo>
                  <a:lnTo>
                    <a:pt x="54" y="329"/>
                  </a:lnTo>
                  <a:lnTo>
                    <a:pt x="0" y="356"/>
                  </a:lnTo>
                  <a:lnTo>
                    <a:pt x="4" y="355"/>
                  </a:lnTo>
                  <a:lnTo>
                    <a:pt x="11" y="351"/>
                  </a:lnTo>
                  <a:lnTo>
                    <a:pt x="23" y="344"/>
                  </a:lnTo>
                  <a:lnTo>
                    <a:pt x="39" y="335"/>
                  </a:lnTo>
                  <a:lnTo>
                    <a:pt x="55" y="323"/>
                  </a:lnTo>
                  <a:lnTo>
                    <a:pt x="73" y="309"/>
                  </a:lnTo>
                  <a:lnTo>
                    <a:pt x="91" y="292"/>
                  </a:lnTo>
                  <a:lnTo>
                    <a:pt x="107" y="271"/>
                  </a:lnTo>
                  <a:lnTo>
                    <a:pt x="121" y="248"/>
                  </a:lnTo>
                  <a:lnTo>
                    <a:pt x="130" y="222"/>
                  </a:lnTo>
                  <a:lnTo>
                    <a:pt x="136" y="193"/>
                  </a:lnTo>
                  <a:lnTo>
                    <a:pt x="137" y="160"/>
                  </a:lnTo>
                  <a:lnTo>
                    <a:pt x="130" y="125"/>
                  </a:lnTo>
                  <a:lnTo>
                    <a:pt x="116" y="87"/>
                  </a:lnTo>
                  <a:lnTo>
                    <a:pt x="93" y="45"/>
                  </a:lnTo>
                  <a:lnTo>
                    <a:pt x="6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44" name="Freeform 202">
              <a:extLst>
                <a:ext uri="{FF2B5EF4-FFF2-40B4-BE49-F238E27FC236}">
                  <a16:creationId xmlns:a16="http://schemas.microsoft.com/office/drawing/2014/main" id="{24C0C800-2539-4D7C-947B-60E3302CCEF6}"/>
                </a:ext>
              </a:extLst>
            </p:cNvPr>
            <p:cNvSpPr>
              <a:spLocks/>
            </p:cNvSpPr>
            <p:nvPr/>
          </p:nvSpPr>
          <p:spPr bwMode="auto">
            <a:xfrm>
              <a:off x="5424" y="498"/>
              <a:ext cx="33" cy="70"/>
            </a:xfrm>
            <a:custGeom>
              <a:avLst/>
              <a:gdLst>
                <a:gd name="T0" fmla="*/ 0 w 162"/>
                <a:gd name="T1" fmla="*/ 0 h 350"/>
                <a:gd name="T2" fmla="*/ 0 w 162"/>
                <a:gd name="T3" fmla="*/ 0 h 350"/>
                <a:gd name="T4" fmla="*/ 0 w 162"/>
                <a:gd name="T5" fmla="*/ 0 h 350"/>
                <a:gd name="T6" fmla="*/ 0 w 162"/>
                <a:gd name="T7" fmla="*/ 0 h 350"/>
                <a:gd name="T8" fmla="*/ 0 w 162"/>
                <a:gd name="T9" fmla="*/ 0 h 350"/>
                <a:gd name="T10" fmla="*/ 0 w 162"/>
                <a:gd name="T11" fmla="*/ 0 h 350"/>
                <a:gd name="T12" fmla="*/ 0 w 162"/>
                <a:gd name="T13" fmla="*/ 0 h 350"/>
                <a:gd name="T14" fmla="*/ 0 w 162"/>
                <a:gd name="T15" fmla="*/ 0 h 350"/>
                <a:gd name="T16" fmla="*/ 0 w 162"/>
                <a:gd name="T17" fmla="*/ 0 h 350"/>
                <a:gd name="T18" fmla="*/ 0 w 162"/>
                <a:gd name="T19" fmla="*/ 0 h 350"/>
                <a:gd name="T20" fmla="*/ 0 w 162"/>
                <a:gd name="T21" fmla="*/ 0 h 350"/>
                <a:gd name="T22" fmla="*/ 0 w 162"/>
                <a:gd name="T23" fmla="*/ 0 h 350"/>
                <a:gd name="T24" fmla="*/ 0 w 162"/>
                <a:gd name="T25" fmla="*/ 0 h 350"/>
                <a:gd name="T26" fmla="*/ 0 w 162"/>
                <a:gd name="T27" fmla="*/ 0 h 350"/>
                <a:gd name="T28" fmla="*/ 0 w 162"/>
                <a:gd name="T29" fmla="*/ 0 h 350"/>
                <a:gd name="T30" fmla="*/ 0 w 162"/>
                <a:gd name="T31" fmla="*/ 0 h 350"/>
                <a:gd name="T32" fmla="*/ 0 w 162"/>
                <a:gd name="T33" fmla="*/ 0 h 350"/>
                <a:gd name="T34" fmla="*/ 0 w 162"/>
                <a:gd name="T35" fmla="*/ 0 h 350"/>
                <a:gd name="T36" fmla="*/ 0 w 162"/>
                <a:gd name="T37" fmla="*/ 0 h 350"/>
                <a:gd name="T38" fmla="*/ 0 w 162"/>
                <a:gd name="T39" fmla="*/ 0 h 350"/>
                <a:gd name="T40" fmla="*/ 0 w 162"/>
                <a:gd name="T41" fmla="*/ 0 h 350"/>
                <a:gd name="T42" fmla="*/ 0 w 162"/>
                <a:gd name="T43" fmla="*/ 0 h 350"/>
                <a:gd name="T44" fmla="*/ 0 w 162"/>
                <a:gd name="T45" fmla="*/ 0 h 350"/>
                <a:gd name="T46" fmla="*/ 0 w 162"/>
                <a:gd name="T47" fmla="*/ 0 h 350"/>
                <a:gd name="T48" fmla="*/ 0 w 162"/>
                <a:gd name="T49" fmla="*/ 0 h 350"/>
                <a:gd name="T50" fmla="*/ 0 w 162"/>
                <a:gd name="T51" fmla="*/ 0 h 350"/>
                <a:gd name="T52" fmla="*/ 0 w 162"/>
                <a:gd name="T53" fmla="*/ 0 h 350"/>
                <a:gd name="T54" fmla="*/ 0 w 162"/>
                <a:gd name="T55" fmla="*/ 0 h 350"/>
                <a:gd name="T56" fmla="*/ 0 w 162"/>
                <a:gd name="T57" fmla="*/ 0 h 350"/>
                <a:gd name="T58" fmla="*/ 0 w 162"/>
                <a:gd name="T59" fmla="*/ 0 h 350"/>
                <a:gd name="T60" fmla="*/ 0 w 162"/>
                <a:gd name="T61" fmla="*/ 0 h 350"/>
                <a:gd name="T62" fmla="*/ 0 w 162"/>
                <a:gd name="T63" fmla="*/ 0 h 350"/>
                <a:gd name="T64" fmla="*/ 0 w 162"/>
                <a:gd name="T65" fmla="*/ 0 h 3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2"/>
                <a:gd name="T100" fmla="*/ 0 h 350"/>
                <a:gd name="T101" fmla="*/ 162 w 162"/>
                <a:gd name="T102" fmla="*/ 350 h 3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2" h="350">
                  <a:moveTo>
                    <a:pt x="61" y="0"/>
                  </a:moveTo>
                  <a:lnTo>
                    <a:pt x="63" y="2"/>
                  </a:lnTo>
                  <a:lnTo>
                    <a:pt x="71" y="9"/>
                  </a:lnTo>
                  <a:lnTo>
                    <a:pt x="83" y="21"/>
                  </a:lnTo>
                  <a:lnTo>
                    <a:pt x="97" y="35"/>
                  </a:lnTo>
                  <a:lnTo>
                    <a:pt x="112" y="53"/>
                  </a:lnTo>
                  <a:lnTo>
                    <a:pt x="127" y="74"/>
                  </a:lnTo>
                  <a:lnTo>
                    <a:pt x="141" y="97"/>
                  </a:lnTo>
                  <a:lnTo>
                    <a:pt x="151" y="123"/>
                  </a:lnTo>
                  <a:lnTo>
                    <a:pt x="159" y="150"/>
                  </a:lnTo>
                  <a:lnTo>
                    <a:pt x="162" y="178"/>
                  </a:lnTo>
                  <a:lnTo>
                    <a:pt x="157" y="207"/>
                  </a:lnTo>
                  <a:lnTo>
                    <a:pt x="145" y="237"/>
                  </a:lnTo>
                  <a:lnTo>
                    <a:pt x="126" y="266"/>
                  </a:lnTo>
                  <a:lnTo>
                    <a:pt x="95" y="295"/>
                  </a:lnTo>
                  <a:lnTo>
                    <a:pt x="54" y="323"/>
                  </a:lnTo>
                  <a:lnTo>
                    <a:pt x="0" y="350"/>
                  </a:lnTo>
                  <a:lnTo>
                    <a:pt x="4" y="349"/>
                  </a:lnTo>
                  <a:lnTo>
                    <a:pt x="11" y="345"/>
                  </a:lnTo>
                  <a:lnTo>
                    <a:pt x="23" y="338"/>
                  </a:lnTo>
                  <a:lnTo>
                    <a:pt x="39" y="329"/>
                  </a:lnTo>
                  <a:lnTo>
                    <a:pt x="55" y="317"/>
                  </a:lnTo>
                  <a:lnTo>
                    <a:pt x="73" y="303"/>
                  </a:lnTo>
                  <a:lnTo>
                    <a:pt x="91" y="286"/>
                  </a:lnTo>
                  <a:lnTo>
                    <a:pt x="107" y="266"/>
                  </a:lnTo>
                  <a:lnTo>
                    <a:pt x="121" y="244"/>
                  </a:lnTo>
                  <a:lnTo>
                    <a:pt x="130" y="218"/>
                  </a:lnTo>
                  <a:lnTo>
                    <a:pt x="136" y="189"/>
                  </a:lnTo>
                  <a:lnTo>
                    <a:pt x="137" y="158"/>
                  </a:lnTo>
                  <a:lnTo>
                    <a:pt x="130" y="123"/>
                  </a:lnTo>
                  <a:lnTo>
                    <a:pt x="116" y="85"/>
                  </a:lnTo>
                  <a:lnTo>
                    <a:pt x="93" y="44"/>
                  </a:lnTo>
                  <a:lnTo>
                    <a:pt x="6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45" name="Freeform 203">
              <a:extLst>
                <a:ext uri="{FF2B5EF4-FFF2-40B4-BE49-F238E27FC236}">
                  <a16:creationId xmlns:a16="http://schemas.microsoft.com/office/drawing/2014/main" id="{380B58E4-689A-4FC6-9614-4A03CEE6FDEF}"/>
                </a:ext>
              </a:extLst>
            </p:cNvPr>
            <p:cNvSpPr>
              <a:spLocks/>
            </p:cNvSpPr>
            <p:nvPr/>
          </p:nvSpPr>
          <p:spPr bwMode="auto">
            <a:xfrm>
              <a:off x="5378" y="442"/>
              <a:ext cx="37" cy="41"/>
            </a:xfrm>
            <a:custGeom>
              <a:avLst/>
              <a:gdLst>
                <a:gd name="T0" fmla="*/ 0 w 186"/>
                <a:gd name="T1" fmla="*/ 0 h 203"/>
                <a:gd name="T2" fmla="*/ 0 w 186"/>
                <a:gd name="T3" fmla="*/ 0 h 203"/>
                <a:gd name="T4" fmla="*/ 0 w 186"/>
                <a:gd name="T5" fmla="*/ 0 h 203"/>
                <a:gd name="T6" fmla="*/ 0 w 186"/>
                <a:gd name="T7" fmla="*/ 0 h 203"/>
                <a:gd name="T8" fmla="*/ 0 w 186"/>
                <a:gd name="T9" fmla="*/ 0 h 203"/>
                <a:gd name="T10" fmla="*/ 0 w 186"/>
                <a:gd name="T11" fmla="*/ 0 h 203"/>
                <a:gd name="T12" fmla="*/ 0 w 186"/>
                <a:gd name="T13" fmla="*/ 0 h 203"/>
                <a:gd name="T14" fmla="*/ 0 w 186"/>
                <a:gd name="T15" fmla="*/ 0 h 203"/>
                <a:gd name="T16" fmla="*/ 0 w 186"/>
                <a:gd name="T17" fmla="*/ 0 h 203"/>
                <a:gd name="T18" fmla="*/ 0 w 186"/>
                <a:gd name="T19" fmla="*/ 0 h 203"/>
                <a:gd name="T20" fmla="*/ 0 w 186"/>
                <a:gd name="T21" fmla="*/ 0 h 203"/>
                <a:gd name="T22" fmla="*/ 0 w 186"/>
                <a:gd name="T23" fmla="*/ 0 h 203"/>
                <a:gd name="T24" fmla="*/ 0 w 186"/>
                <a:gd name="T25" fmla="*/ 0 h 203"/>
                <a:gd name="T26" fmla="*/ 0 w 186"/>
                <a:gd name="T27" fmla="*/ 0 h 203"/>
                <a:gd name="T28" fmla="*/ 0 w 186"/>
                <a:gd name="T29" fmla="*/ 0 h 203"/>
                <a:gd name="T30" fmla="*/ 0 w 186"/>
                <a:gd name="T31" fmla="*/ 0 h 203"/>
                <a:gd name="T32" fmla="*/ 0 w 186"/>
                <a:gd name="T33" fmla="*/ 0 h 203"/>
                <a:gd name="T34" fmla="*/ 0 w 186"/>
                <a:gd name="T35" fmla="*/ 0 h 203"/>
                <a:gd name="T36" fmla="*/ 0 w 186"/>
                <a:gd name="T37" fmla="*/ 0 h 203"/>
                <a:gd name="T38" fmla="*/ 0 w 186"/>
                <a:gd name="T39" fmla="*/ 0 h 203"/>
                <a:gd name="T40" fmla="*/ 0 w 186"/>
                <a:gd name="T41" fmla="*/ 0 h 203"/>
                <a:gd name="T42" fmla="*/ 0 w 186"/>
                <a:gd name="T43" fmla="*/ 0 h 203"/>
                <a:gd name="T44" fmla="*/ 0 w 186"/>
                <a:gd name="T45" fmla="*/ 0 h 203"/>
                <a:gd name="T46" fmla="*/ 0 w 186"/>
                <a:gd name="T47" fmla="*/ 0 h 203"/>
                <a:gd name="T48" fmla="*/ 0 w 186"/>
                <a:gd name="T49" fmla="*/ 0 h 203"/>
                <a:gd name="T50" fmla="*/ 0 w 186"/>
                <a:gd name="T51" fmla="*/ 0 h 203"/>
                <a:gd name="T52" fmla="*/ 0 w 186"/>
                <a:gd name="T53" fmla="*/ 0 h 203"/>
                <a:gd name="T54" fmla="*/ 0 w 186"/>
                <a:gd name="T55" fmla="*/ 0 h 203"/>
                <a:gd name="T56" fmla="*/ 0 w 186"/>
                <a:gd name="T57" fmla="*/ 0 h 203"/>
                <a:gd name="T58" fmla="*/ 0 w 186"/>
                <a:gd name="T59" fmla="*/ 0 h 203"/>
                <a:gd name="T60" fmla="*/ 0 w 186"/>
                <a:gd name="T61" fmla="*/ 0 h 203"/>
                <a:gd name="T62" fmla="*/ 0 w 186"/>
                <a:gd name="T63" fmla="*/ 0 h 203"/>
                <a:gd name="T64" fmla="*/ 0 w 186"/>
                <a:gd name="T65" fmla="*/ 0 h 20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6"/>
                <a:gd name="T100" fmla="*/ 0 h 203"/>
                <a:gd name="T101" fmla="*/ 186 w 186"/>
                <a:gd name="T102" fmla="*/ 203 h 20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6" h="203">
                  <a:moveTo>
                    <a:pt x="3" y="0"/>
                  </a:moveTo>
                  <a:lnTo>
                    <a:pt x="3" y="2"/>
                  </a:lnTo>
                  <a:lnTo>
                    <a:pt x="2" y="7"/>
                  </a:lnTo>
                  <a:lnTo>
                    <a:pt x="1" y="15"/>
                  </a:lnTo>
                  <a:lnTo>
                    <a:pt x="1" y="26"/>
                  </a:lnTo>
                  <a:lnTo>
                    <a:pt x="2" y="39"/>
                  </a:lnTo>
                  <a:lnTo>
                    <a:pt x="3" y="54"/>
                  </a:lnTo>
                  <a:lnTo>
                    <a:pt x="7" y="71"/>
                  </a:lnTo>
                  <a:lnTo>
                    <a:pt x="13" y="87"/>
                  </a:lnTo>
                  <a:lnTo>
                    <a:pt x="21" y="106"/>
                  </a:lnTo>
                  <a:lnTo>
                    <a:pt x="32" y="123"/>
                  </a:lnTo>
                  <a:lnTo>
                    <a:pt x="47" y="139"/>
                  </a:lnTo>
                  <a:lnTo>
                    <a:pt x="66" y="156"/>
                  </a:lnTo>
                  <a:lnTo>
                    <a:pt x="88" y="171"/>
                  </a:lnTo>
                  <a:lnTo>
                    <a:pt x="116" y="183"/>
                  </a:lnTo>
                  <a:lnTo>
                    <a:pt x="147" y="195"/>
                  </a:lnTo>
                  <a:lnTo>
                    <a:pt x="186" y="203"/>
                  </a:lnTo>
                  <a:lnTo>
                    <a:pt x="183" y="203"/>
                  </a:lnTo>
                  <a:lnTo>
                    <a:pt x="176" y="202"/>
                  </a:lnTo>
                  <a:lnTo>
                    <a:pt x="166" y="201"/>
                  </a:lnTo>
                  <a:lnTo>
                    <a:pt x="153" y="199"/>
                  </a:lnTo>
                  <a:lnTo>
                    <a:pt x="137" y="195"/>
                  </a:lnTo>
                  <a:lnTo>
                    <a:pt x="119" y="190"/>
                  </a:lnTo>
                  <a:lnTo>
                    <a:pt x="101" y="183"/>
                  </a:lnTo>
                  <a:lnTo>
                    <a:pt x="82" y="174"/>
                  </a:lnTo>
                  <a:lnTo>
                    <a:pt x="65" y="164"/>
                  </a:lnTo>
                  <a:lnTo>
                    <a:pt x="47" y="150"/>
                  </a:lnTo>
                  <a:lnTo>
                    <a:pt x="31" y="133"/>
                  </a:lnTo>
                  <a:lnTo>
                    <a:pt x="18" y="114"/>
                  </a:lnTo>
                  <a:lnTo>
                    <a:pt x="8" y="90"/>
                  </a:lnTo>
                  <a:lnTo>
                    <a:pt x="2" y="64"/>
                  </a:lnTo>
                  <a:lnTo>
                    <a:pt x="0" y="33"/>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46" name="Freeform 204">
              <a:extLst>
                <a:ext uri="{FF2B5EF4-FFF2-40B4-BE49-F238E27FC236}">
                  <a16:creationId xmlns:a16="http://schemas.microsoft.com/office/drawing/2014/main" id="{4C8757D4-7BBF-42E8-A812-CBDCCA195B97}"/>
                </a:ext>
              </a:extLst>
            </p:cNvPr>
            <p:cNvSpPr>
              <a:spLocks/>
            </p:cNvSpPr>
            <p:nvPr/>
          </p:nvSpPr>
          <p:spPr bwMode="auto">
            <a:xfrm>
              <a:off x="5380" y="530"/>
              <a:ext cx="37" cy="40"/>
            </a:xfrm>
            <a:custGeom>
              <a:avLst/>
              <a:gdLst>
                <a:gd name="T0" fmla="*/ 0 w 185"/>
                <a:gd name="T1" fmla="*/ 0 h 200"/>
                <a:gd name="T2" fmla="*/ 0 w 185"/>
                <a:gd name="T3" fmla="*/ 0 h 200"/>
                <a:gd name="T4" fmla="*/ 0 w 185"/>
                <a:gd name="T5" fmla="*/ 0 h 200"/>
                <a:gd name="T6" fmla="*/ 0 w 185"/>
                <a:gd name="T7" fmla="*/ 0 h 200"/>
                <a:gd name="T8" fmla="*/ 0 w 185"/>
                <a:gd name="T9" fmla="*/ 0 h 200"/>
                <a:gd name="T10" fmla="*/ 0 w 185"/>
                <a:gd name="T11" fmla="*/ 0 h 200"/>
                <a:gd name="T12" fmla="*/ 0 w 185"/>
                <a:gd name="T13" fmla="*/ 0 h 200"/>
                <a:gd name="T14" fmla="*/ 0 w 185"/>
                <a:gd name="T15" fmla="*/ 0 h 200"/>
                <a:gd name="T16" fmla="*/ 0 w 185"/>
                <a:gd name="T17" fmla="*/ 0 h 200"/>
                <a:gd name="T18" fmla="*/ 0 w 185"/>
                <a:gd name="T19" fmla="*/ 0 h 200"/>
                <a:gd name="T20" fmla="*/ 0 w 185"/>
                <a:gd name="T21" fmla="*/ 0 h 200"/>
                <a:gd name="T22" fmla="*/ 0 w 185"/>
                <a:gd name="T23" fmla="*/ 0 h 200"/>
                <a:gd name="T24" fmla="*/ 0 w 185"/>
                <a:gd name="T25" fmla="*/ 0 h 200"/>
                <a:gd name="T26" fmla="*/ 0 w 185"/>
                <a:gd name="T27" fmla="*/ 0 h 200"/>
                <a:gd name="T28" fmla="*/ 0 w 185"/>
                <a:gd name="T29" fmla="*/ 0 h 200"/>
                <a:gd name="T30" fmla="*/ 0 w 185"/>
                <a:gd name="T31" fmla="*/ 0 h 200"/>
                <a:gd name="T32" fmla="*/ 0 w 185"/>
                <a:gd name="T33" fmla="*/ 0 h 200"/>
                <a:gd name="T34" fmla="*/ 0 w 185"/>
                <a:gd name="T35" fmla="*/ 0 h 200"/>
                <a:gd name="T36" fmla="*/ 0 w 185"/>
                <a:gd name="T37" fmla="*/ 0 h 200"/>
                <a:gd name="T38" fmla="*/ 0 w 185"/>
                <a:gd name="T39" fmla="*/ 0 h 200"/>
                <a:gd name="T40" fmla="*/ 0 w 185"/>
                <a:gd name="T41" fmla="*/ 0 h 200"/>
                <a:gd name="T42" fmla="*/ 0 w 185"/>
                <a:gd name="T43" fmla="*/ 0 h 200"/>
                <a:gd name="T44" fmla="*/ 0 w 185"/>
                <a:gd name="T45" fmla="*/ 0 h 200"/>
                <a:gd name="T46" fmla="*/ 0 w 185"/>
                <a:gd name="T47" fmla="*/ 0 h 200"/>
                <a:gd name="T48" fmla="*/ 0 w 185"/>
                <a:gd name="T49" fmla="*/ 0 h 200"/>
                <a:gd name="T50" fmla="*/ 0 w 185"/>
                <a:gd name="T51" fmla="*/ 0 h 200"/>
                <a:gd name="T52" fmla="*/ 0 w 185"/>
                <a:gd name="T53" fmla="*/ 0 h 200"/>
                <a:gd name="T54" fmla="*/ 0 w 185"/>
                <a:gd name="T55" fmla="*/ 0 h 200"/>
                <a:gd name="T56" fmla="*/ 0 w 185"/>
                <a:gd name="T57" fmla="*/ 0 h 200"/>
                <a:gd name="T58" fmla="*/ 0 w 185"/>
                <a:gd name="T59" fmla="*/ 0 h 200"/>
                <a:gd name="T60" fmla="*/ 0 w 185"/>
                <a:gd name="T61" fmla="*/ 0 h 200"/>
                <a:gd name="T62" fmla="*/ 0 w 185"/>
                <a:gd name="T63" fmla="*/ 0 h 200"/>
                <a:gd name="T64" fmla="*/ 0 w 185"/>
                <a:gd name="T65" fmla="*/ 0 h 20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5"/>
                <a:gd name="T100" fmla="*/ 0 h 200"/>
                <a:gd name="T101" fmla="*/ 185 w 185"/>
                <a:gd name="T102" fmla="*/ 200 h 20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5" h="200">
                  <a:moveTo>
                    <a:pt x="2" y="0"/>
                  </a:moveTo>
                  <a:lnTo>
                    <a:pt x="2" y="2"/>
                  </a:lnTo>
                  <a:lnTo>
                    <a:pt x="1" y="7"/>
                  </a:lnTo>
                  <a:lnTo>
                    <a:pt x="0" y="15"/>
                  </a:lnTo>
                  <a:lnTo>
                    <a:pt x="0" y="26"/>
                  </a:lnTo>
                  <a:lnTo>
                    <a:pt x="1" y="38"/>
                  </a:lnTo>
                  <a:lnTo>
                    <a:pt x="2" y="54"/>
                  </a:lnTo>
                  <a:lnTo>
                    <a:pt x="7" y="70"/>
                  </a:lnTo>
                  <a:lnTo>
                    <a:pt x="12" y="86"/>
                  </a:lnTo>
                  <a:lnTo>
                    <a:pt x="21" y="104"/>
                  </a:lnTo>
                  <a:lnTo>
                    <a:pt x="31" y="121"/>
                  </a:lnTo>
                  <a:lnTo>
                    <a:pt x="46" y="137"/>
                  </a:lnTo>
                  <a:lnTo>
                    <a:pt x="65" y="154"/>
                  </a:lnTo>
                  <a:lnTo>
                    <a:pt x="88" y="168"/>
                  </a:lnTo>
                  <a:lnTo>
                    <a:pt x="115" y="180"/>
                  </a:lnTo>
                  <a:lnTo>
                    <a:pt x="147" y="192"/>
                  </a:lnTo>
                  <a:lnTo>
                    <a:pt x="185" y="200"/>
                  </a:lnTo>
                  <a:lnTo>
                    <a:pt x="183" y="200"/>
                  </a:lnTo>
                  <a:lnTo>
                    <a:pt x="176" y="199"/>
                  </a:lnTo>
                  <a:lnTo>
                    <a:pt x="166" y="198"/>
                  </a:lnTo>
                  <a:lnTo>
                    <a:pt x="153" y="196"/>
                  </a:lnTo>
                  <a:lnTo>
                    <a:pt x="137" y="192"/>
                  </a:lnTo>
                  <a:lnTo>
                    <a:pt x="119" y="187"/>
                  </a:lnTo>
                  <a:lnTo>
                    <a:pt x="102" y="180"/>
                  </a:lnTo>
                  <a:lnTo>
                    <a:pt x="83" y="171"/>
                  </a:lnTo>
                  <a:lnTo>
                    <a:pt x="65" y="161"/>
                  </a:lnTo>
                  <a:lnTo>
                    <a:pt x="47" y="147"/>
                  </a:lnTo>
                  <a:lnTo>
                    <a:pt x="32" y="132"/>
                  </a:lnTo>
                  <a:lnTo>
                    <a:pt x="18" y="112"/>
                  </a:lnTo>
                  <a:lnTo>
                    <a:pt x="8" y="90"/>
                  </a:lnTo>
                  <a:lnTo>
                    <a:pt x="2" y="63"/>
                  </a:lnTo>
                  <a:lnTo>
                    <a:pt x="0" y="34"/>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47" name="Freeform 205">
              <a:extLst>
                <a:ext uri="{FF2B5EF4-FFF2-40B4-BE49-F238E27FC236}">
                  <a16:creationId xmlns:a16="http://schemas.microsoft.com/office/drawing/2014/main" id="{5C59C963-62B9-46F6-A8C3-25716DB00F56}"/>
                </a:ext>
              </a:extLst>
            </p:cNvPr>
            <p:cNvSpPr>
              <a:spLocks/>
            </p:cNvSpPr>
            <p:nvPr/>
          </p:nvSpPr>
          <p:spPr bwMode="auto">
            <a:xfrm>
              <a:off x="5376" y="354"/>
              <a:ext cx="37" cy="40"/>
            </a:xfrm>
            <a:custGeom>
              <a:avLst/>
              <a:gdLst>
                <a:gd name="T0" fmla="*/ 0 w 186"/>
                <a:gd name="T1" fmla="*/ 0 h 201"/>
                <a:gd name="T2" fmla="*/ 0 w 186"/>
                <a:gd name="T3" fmla="*/ 0 h 201"/>
                <a:gd name="T4" fmla="*/ 0 w 186"/>
                <a:gd name="T5" fmla="*/ 0 h 201"/>
                <a:gd name="T6" fmla="*/ 0 w 186"/>
                <a:gd name="T7" fmla="*/ 0 h 201"/>
                <a:gd name="T8" fmla="*/ 0 w 186"/>
                <a:gd name="T9" fmla="*/ 0 h 201"/>
                <a:gd name="T10" fmla="*/ 0 w 186"/>
                <a:gd name="T11" fmla="*/ 0 h 201"/>
                <a:gd name="T12" fmla="*/ 0 w 186"/>
                <a:gd name="T13" fmla="*/ 0 h 201"/>
                <a:gd name="T14" fmla="*/ 0 w 186"/>
                <a:gd name="T15" fmla="*/ 0 h 201"/>
                <a:gd name="T16" fmla="*/ 0 w 186"/>
                <a:gd name="T17" fmla="*/ 0 h 201"/>
                <a:gd name="T18" fmla="*/ 0 w 186"/>
                <a:gd name="T19" fmla="*/ 0 h 201"/>
                <a:gd name="T20" fmla="*/ 0 w 186"/>
                <a:gd name="T21" fmla="*/ 0 h 201"/>
                <a:gd name="T22" fmla="*/ 0 w 186"/>
                <a:gd name="T23" fmla="*/ 0 h 201"/>
                <a:gd name="T24" fmla="*/ 0 w 186"/>
                <a:gd name="T25" fmla="*/ 0 h 201"/>
                <a:gd name="T26" fmla="*/ 0 w 186"/>
                <a:gd name="T27" fmla="*/ 0 h 201"/>
                <a:gd name="T28" fmla="*/ 0 w 186"/>
                <a:gd name="T29" fmla="*/ 0 h 201"/>
                <a:gd name="T30" fmla="*/ 0 w 186"/>
                <a:gd name="T31" fmla="*/ 0 h 201"/>
                <a:gd name="T32" fmla="*/ 0 w 186"/>
                <a:gd name="T33" fmla="*/ 0 h 201"/>
                <a:gd name="T34" fmla="*/ 0 w 186"/>
                <a:gd name="T35" fmla="*/ 0 h 201"/>
                <a:gd name="T36" fmla="*/ 0 w 186"/>
                <a:gd name="T37" fmla="*/ 0 h 201"/>
                <a:gd name="T38" fmla="*/ 0 w 186"/>
                <a:gd name="T39" fmla="*/ 0 h 201"/>
                <a:gd name="T40" fmla="*/ 0 w 186"/>
                <a:gd name="T41" fmla="*/ 0 h 201"/>
                <a:gd name="T42" fmla="*/ 0 w 186"/>
                <a:gd name="T43" fmla="*/ 0 h 201"/>
                <a:gd name="T44" fmla="*/ 0 w 186"/>
                <a:gd name="T45" fmla="*/ 0 h 201"/>
                <a:gd name="T46" fmla="*/ 0 w 186"/>
                <a:gd name="T47" fmla="*/ 0 h 201"/>
                <a:gd name="T48" fmla="*/ 0 w 186"/>
                <a:gd name="T49" fmla="*/ 0 h 201"/>
                <a:gd name="T50" fmla="*/ 0 w 186"/>
                <a:gd name="T51" fmla="*/ 0 h 201"/>
                <a:gd name="T52" fmla="*/ 0 w 186"/>
                <a:gd name="T53" fmla="*/ 0 h 201"/>
                <a:gd name="T54" fmla="*/ 0 w 186"/>
                <a:gd name="T55" fmla="*/ 0 h 201"/>
                <a:gd name="T56" fmla="*/ 0 w 186"/>
                <a:gd name="T57" fmla="*/ 0 h 201"/>
                <a:gd name="T58" fmla="*/ 0 w 186"/>
                <a:gd name="T59" fmla="*/ 0 h 201"/>
                <a:gd name="T60" fmla="*/ 0 w 186"/>
                <a:gd name="T61" fmla="*/ 0 h 201"/>
                <a:gd name="T62" fmla="*/ 0 w 186"/>
                <a:gd name="T63" fmla="*/ 0 h 201"/>
                <a:gd name="T64" fmla="*/ 0 w 186"/>
                <a:gd name="T65" fmla="*/ 0 h 20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6"/>
                <a:gd name="T100" fmla="*/ 0 h 201"/>
                <a:gd name="T101" fmla="*/ 186 w 186"/>
                <a:gd name="T102" fmla="*/ 201 h 20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6" h="201">
                  <a:moveTo>
                    <a:pt x="3" y="0"/>
                  </a:moveTo>
                  <a:lnTo>
                    <a:pt x="3" y="2"/>
                  </a:lnTo>
                  <a:lnTo>
                    <a:pt x="2" y="7"/>
                  </a:lnTo>
                  <a:lnTo>
                    <a:pt x="1" y="15"/>
                  </a:lnTo>
                  <a:lnTo>
                    <a:pt x="1" y="26"/>
                  </a:lnTo>
                  <a:lnTo>
                    <a:pt x="2" y="39"/>
                  </a:lnTo>
                  <a:lnTo>
                    <a:pt x="3" y="53"/>
                  </a:lnTo>
                  <a:lnTo>
                    <a:pt x="8" y="69"/>
                  </a:lnTo>
                  <a:lnTo>
                    <a:pt x="13" y="86"/>
                  </a:lnTo>
                  <a:lnTo>
                    <a:pt x="22" y="103"/>
                  </a:lnTo>
                  <a:lnTo>
                    <a:pt x="32" y="121"/>
                  </a:lnTo>
                  <a:lnTo>
                    <a:pt x="47" y="138"/>
                  </a:lnTo>
                  <a:lnTo>
                    <a:pt x="66" y="153"/>
                  </a:lnTo>
                  <a:lnTo>
                    <a:pt x="89" y="168"/>
                  </a:lnTo>
                  <a:lnTo>
                    <a:pt x="116" y="181"/>
                  </a:lnTo>
                  <a:lnTo>
                    <a:pt x="148" y="193"/>
                  </a:lnTo>
                  <a:lnTo>
                    <a:pt x="186" y="201"/>
                  </a:lnTo>
                  <a:lnTo>
                    <a:pt x="184" y="201"/>
                  </a:lnTo>
                  <a:lnTo>
                    <a:pt x="177" y="200"/>
                  </a:lnTo>
                  <a:lnTo>
                    <a:pt x="167" y="199"/>
                  </a:lnTo>
                  <a:lnTo>
                    <a:pt x="154" y="196"/>
                  </a:lnTo>
                  <a:lnTo>
                    <a:pt x="138" y="193"/>
                  </a:lnTo>
                  <a:lnTo>
                    <a:pt x="120" y="188"/>
                  </a:lnTo>
                  <a:lnTo>
                    <a:pt x="102" y="181"/>
                  </a:lnTo>
                  <a:lnTo>
                    <a:pt x="83" y="172"/>
                  </a:lnTo>
                  <a:lnTo>
                    <a:pt x="65" y="161"/>
                  </a:lnTo>
                  <a:lnTo>
                    <a:pt x="48" y="147"/>
                  </a:lnTo>
                  <a:lnTo>
                    <a:pt x="32" y="131"/>
                  </a:lnTo>
                  <a:lnTo>
                    <a:pt x="19" y="112"/>
                  </a:lnTo>
                  <a:lnTo>
                    <a:pt x="9" y="89"/>
                  </a:lnTo>
                  <a:lnTo>
                    <a:pt x="2" y="64"/>
                  </a:lnTo>
                  <a:lnTo>
                    <a:pt x="0" y="33"/>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48" name="Freeform 206">
              <a:extLst>
                <a:ext uri="{FF2B5EF4-FFF2-40B4-BE49-F238E27FC236}">
                  <a16:creationId xmlns:a16="http://schemas.microsoft.com/office/drawing/2014/main" id="{FAA837AB-AEF2-4261-9766-60FDE9FC1588}"/>
                </a:ext>
              </a:extLst>
            </p:cNvPr>
            <p:cNvSpPr>
              <a:spLocks/>
            </p:cNvSpPr>
            <p:nvPr/>
          </p:nvSpPr>
          <p:spPr bwMode="auto">
            <a:xfrm>
              <a:off x="5302" y="299"/>
              <a:ext cx="7" cy="239"/>
            </a:xfrm>
            <a:custGeom>
              <a:avLst/>
              <a:gdLst>
                <a:gd name="T0" fmla="*/ 0 w 36"/>
                <a:gd name="T1" fmla="*/ 0 h 1193"/>
                <a:gd name="T2" fmla="*/ 0 w 36"/>
                <a:gd name="T3" fmla="*/ 0 h 1193"/>
                <a:gd name="T4" fmla="*/ 0 w 36"/>
                <a:gd name="T5" fmla="*/ 0 h 1193"/>
                <a:gd name="T6" fmla="*/ 0 w 36"/>
                <a:gd name="T7" fmla="*/ 0 h 1193"/>
                <a:gd name="T8" fmla="*/ 0 w 36"/>
                <a:gd name="T9" fmla="*/ 0 h 1193"/>
                <a:gd name="T10" fmla="*/ 0 w 36"/>
                <a:gd name="T11" fmla="*/ 0 h 1193"/>
                <a:gd name="T12" fmla="*/ 0 w 36"/>
                <a:gd name="T13" fmla="*/ 0 h 1193"/>
                <a:gd name="T14" fmla="*/ 0 w 36"/>
                <a:gd name="T15" fmla="*/ 0 h 1193"/>
                <a:gd name="T16" fmla="*/ 0 w 36"/>
                <a:gd name="T17" fmla="*/ 0 h 1193"/>
                <a:gd name="T18" fmla="*/ 0 w 36"/>
                <a:gd name="T19" fmla="*/ 0 h 1193"/>
                <a:gd name="T20" fmla="*/ 0 w 36"/>
                <a:gd name="T21" fmla="*/ 0 h 1193"/>
                <a:gd name="T22" fmla="*/ 0 w 36"/>
                <a:gd name="T23" fmla="*/ 0 h 1193"/>
                <a:gd name="T24" fmla="*/ 0 w 36"/>
                <a:gd name="T25" fmla="*/ 0 h 119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6"/>
                <a:gd name="T40" fmla="*/ 0 h 1193"/>
                <a:gd name="T41" fmla="*/ 36 w 36"/>
                <a:gd name="T42" fmla="*/ 1193 h 119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6" h="1193">
                  <a:moveTo>
                    <a:pt x="0" y="0"/>
                  </a:moveTo>
                  <a:lnTo>
                    <a:pt x="0" y="135"/>
                  </a:lnTo>
                  <a:lnTo>
                    <a:pt x="0" y="459"/>
                  </a:lnTo>
                  <a:lnTo>
                    <a:pt x="0" y="851"/>
                  </a:lnTo>
                  <a:lnTo>
                    <a:pt x="0" y="1193"/>
                  </a:lnTo>
                  <a:lnTo>
                    <a:pt x="4" y="1168"/>
                  </a:lnTo>
                  <a:lnTo>
                    <a:pt x="12" y="1100"/>
                  </a:lnTo>
                  <a:lnTo>
                    <a:pt x="22" y="990"/>
                  </a:lnTo>
                  <a:lnTo>
                    <a:pt x="32" y="845"/>
                  </a:lnTo>
                  <a:lnTo>
                    <a:pt x="36" y="668"/>
                  </a:lnTo>
                  <a:lnTo>
                    <a:pt x="35" y="466"/>
                  </a:lnTo>
                  <a:lnTo>
                    <a:pt x="24" y="24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49" name="Freeform 207">
              <a:extLst>
                <a:ext uri="{FF2B5EF4-FFF2-40B4-BE49-F238E27FC236}">
                  <a16:creationId xmlns:a16="http://schemas.microsoft.com/office/drawing/2014/main" id="{B084550D-AD77-45EE-BF3F-B37981219E8F}"/>
                </a:ext>
              </a:extLst>
            </p:cNvPr>
            <p:cNvSpPr>
              <a:spLocks/>
            </p:cNvSpPr>
            <p:nvPr/>
          </p:nvSpPr>
          <p:spPr bwMode="auto">
            <a:xfrm>
              <a:off x="5360" y="319"/>
              <a:ext cx="7" cy="267"/>
            </a:xfrm>
            <a:custGeom>
              <a:avLst/>
              <a:gdLst>
                <a:gd name="T0" fmla="*/ 0 w 34"/>
                <a:gd name="T1" fmla="*/ 0 h 1339"/>
                <a:gd name="T2" fmla="*/ 0 w 34"/>
                <a:gd name="T3" fmla="*/ 0 h 1339"/>
                <a:gd name="T4" fmla="*/ 0 w 34"/>
                <a:gd name="T5" fmla="*/ 0 h 1339"/>
                <a:gd name="T6" fmla="*/ 0 w 34"/>
                <a:gd name="T7" fmla="*/ 0 h 1339"/>
                <a:gd name="T8" fmla="*/ 0 w 34"/>
                <a:gd name="T9" fmla="*/ 0 h 1339"/>
                <a:gd name="T10" fmla="*/ 0 w 34"/>
                <a:gd name="T11" fmla="*/ 0 h 1339"/>
                <a:gd name="T12" fmla="*/ 0 w 34"/>
                <a:gd name="T13" fmla="*/ 0 h 1339"/>
                <a:gd name="T14" fmla="*/ 0 w 34"/>
                <a:gd name="T15" fmla="*/ 0 h 1339"/>
                <a:gd name="T16" fmla="*/ 0 w 34"/>
                <a:gd name="T17" fmla="*/ 0 h 1339"/>
                <a:gd name="T18" fmla="*/ 0 w 34"/>
                <a:gd name="T19" fmla="*/ 0 h 1339"/>
                <a:gd name="T20" fmla="*/ 0 w 34"/>
                <a:gd name="T21" fmla="*/ 0 h 1339"/>
                <a:gd name="T22" fmla="*/ 0 w 34"/>
                <a:gd name="T23" fmla="*/ 0 h 1339"/>
                <a:gd name="T24" fmla="*/ 0 w 34"/>
                <a:gd name="T25" fmla="*/ 0 h 1339"/>
                <a:gd name="T26" fmla="*/ 0 w 34"/>
                <a:gd name="T27" fmla="*/ 0 h 1339"/>
                <a:gd name="T28" fmla="*/ 0 w 34"/>
                <a:gd name="T29" fmla="*/ 0 h 1339"/>
                <a:gd name="T30" fmla="*/ 0 w 34"/>
                <a:gd name="T31" fmla="*/ 0 h 1339"/>
                <a:gd name="T32" fmla="*/ 0 w 34"/>
                <a:gd name="T33" fmla="*/ 0 h 133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4"/>
                <a:gd name="T52" fmla="*/ 0 h 1339"/>
                <a:gd name="T53" fmla="*/ 34 w 34"/>
                <a:gd name="T54" fmla="*/ 1339 h 133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4" h="1339">
                  <a:moveTo>
                    <a:pt x="26" y="0"/>
                  </a:moveTo>
                  <a:lnTo>
                    <a:pt x="24" y="51"/>
                  </a:lnTo>
                  <a:lnTo>
                    <a:pt x="19" y="187"/>
                  </a:lnTo>
                  <a:lnTo>
                    <a:pt x="14" y="383"/>
                  </a:lnTo>
                  <a:lnTo>
                    <a:pt x="8" y="612"/>
                  </a:lnTo>
                  <a:lnTo>
                    <a:pt x="2" y="848"/>
                  </a:lnTo>
                  <a:lnTo>
                    <a:pt x="0" y="1064"/>
                  </a:lnTo>
                  <a:lnTo>
                    <a:pt x="1" y="1238"/>
                  </a:lnTo>
                  <a:lnTo>
                    <a:pt x="8" y="1339"/>
                  </a:lnTo>
                  <a:lnTo>
                    <a:pt x="10" y="1283"/>
                  </a:lnTo>
                  <a:lnTo>
                    <a:pt x="15" y="1135"/>
                  </a:lnTo>
                  <a:lnTo>
                    <a:pt x="20" y="925"/>
                  </a:lnTo>
                  <a:lnTo>
                    <a:pt x="26" y="683"/>
                  </a:lnTo>
                  <a:lnTo>
                    <a:pt x="32" y="440"/>
                  </a:lnTo>
                  <a:lnTo>
                    <a:pt x="34" y="224"/>
                  </a:lnTo>
                  <a:lnTo>
                    <a:pt x="33" y="69"/>
                  </a:lnTo>
                  <a:lnTo>
                    <a:pt x="2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50" name="Freeform 208">
              <a:extLst>
                <a:ext uri="{FF2B5EF4-FFF2-40B4-BE49-F238E27FC236}">
                  <a16:creationId xmlns:a16="http://schemas.microsoft.com/office/drawing/2014/main" id="{FEFE82FB-AAE9-47DB-A163-DC7E80C78A78}"/>
                </a:ext>
              </a:extLst>
            </p:cNvPr>
            <p:cNvSpPr>
              <a:spLocks/>
            </p:cNvSpPr>
            <p:nvPr/>
          </p:nvSpPr>
          <p:spPr bwMode="auto">
            <a:xfrm>
              <a:off x="5367" y="306"/>
              <a:ext cx="96" cy="11"/>
            </a:xfrm>
            <a:custGeom>
              <a:avLst/>
              <a:gdLst>
                <a:gd name="T0" fmla="*/ 0 w 479"/>
                <a:gd name="T1" fmla="*/ 0 h 57"/>
                <a:gd name="T2" fmla="*/ 0 w 479"/>
                <a:gd name="T3" fmla="*/ 0 h 57"/>
                <a:gd name="T4" fmla="*/ 0 w 479"/>
                <a:gd name="T5" fmla="*/ 0 h 57"/>
                <a:gd name="T6" fmla="*/ 0 w 479"/>
                <a:gd name="T7" fmla="*/ 0 h 57"/>
                <a:gd name="T8" fmla="*/ 0 w 479"/>
                <a:gd name="T9" fmla="*/ 0 h 57"/>
                <a:gd name="T10" fmla="*/ 0 w 479"/>
                <a:gd name="T11" fmla="*/ 0 h 57"/>
                <a:gd name="T12" fmla="*/ 0 w 479"/>
                <a:gd name="T13" fmla="*/ 0 h 57"/>
                <a:gd name="T14" fmla="*/ 0 w 479"/>
                <a:gd name="T15" fmla="*/ 0 h 57"/>
                <a:gd name="T16" fmla="*/ 0 w 479"/>
                <a:gd name="T17" fmla="*/ 0 h 57"/>
                <a:gd name="T18" fmla="*/ 0 w 479"/>
                <a:gd name="T19" fmla="*/ 0 h 57"/>
                <a:gd name="T20" fmla="*/ 0 w 479"/>
                <a:gd name="T21" fmla="*/ 0 h 57"/>
                <a:gd name="T22" fmla="*/ 0 w 479"/>
                <a:gd name="T23" fmla="*/ 0 h 57"/>
                <a:gd name="T24" fmla="*/ 0 w 479"/>
                <a:gd name="T25" fmla="*/ 0 h 57"/>
                <a:gd name="T26" fmla="*/ 0 w 479"/>
                <a:gd name="T27" fmla="*/ 0 h 57"/>
                <a:gd name="T28" fmla="*/ 0 w 479"/>
                <a:gd name="T29" fmla="*/ 0 h 57"/>
                <a:gd name="T30" fmla="*/ 0 w 479"/>
                <a:gd name="T31" fmla="*/ 0 h 57"/>
                <a:gd name="T32" fmla="*/ 0 w 479"/>
                <a:gd name="T33" fmla="*/ 0 h 57"/>
                <a:gd name="T34" fmla="*/ 0 w 479"/>
                <a:gd name="T35" fmla="*/ 0 h 57"/>
                <a:gd name="T36" fmla="*/ 0 w 479"/>
                <a:gd name="T37" fmla="*/ 0 h 57"/>
                <a:gd name="T38" fmla="*/ 0 w 479"/>
                <a:gd name="T39" fmla="*/ 0 h 57"/>
                <a:gd name="T40" fmla="*/ 0 w 479"/>
                <a:gd name="T41" fmla="*/ 0 h 57"/>
                <a:gd name="T42" fmla="*/ 0 w 479"/>
                <a:gd name="T43" fmla="*/ 0 h 57"/>
                <a:gd name="T44" fmla="*/ 0 w 479"/>
                <a:gd name="T45" fmla="*/ 0 h 57"/>
                <a:gd name="T46" fmla="*/ 0 w 479"/>
                <a:gd name="T47" fmla="*/ 0 h 57"/>
                <a:gd name="T48" fmla="*/ 0 w 479"/>
                <a:gd name="T49" fmla="*/ 0 h 57"/>
                <a:gd name="T50" fmla="*/ 0 w 479"/>
                <a:gd name="T51" fmla="*/ 0 h 57"/>
                <a:gd name="T52" fmla="*/ 0 w 479"/>
                <a:gd name="T53" fmla="*/ 0 h 57"/>
                <a:gd name="T54" fmla="*/ 0 w 479"/>
                <a:gd name="T55" fmla="*/ 0 h 57"/>
                <a:gd name="T56" fmla="*/ 0 w 479"/>
                <a:gd name="T57" fmla="*/ 0 h 57"/>
                <a:gd name="T58" fmla="*/ 0 w 479"/>
                <a:gd name="T59" fmla="*/ 0 h 57"/>
                <a:gd name="T60" fmla="*/ 0 w 479"/>
                <a:gd name="T61" fmla="*/ 0 h 57"/>
                <a:gd name="T62" fmla="*/ 0 w 479"/>
                <a:gd name="T63" fmla="*/ 0 h 57"/>
                <a:gd name="T64" fmla="*/ 0 w 479"/>
                <a:gd name="T65" fmla="*/ 0 h 5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79"/>
                <a:gd name="T100" fmla="*/ 0 h 57"/>
                <a:gd name="T101" fmla="*/ 479 w 479"/>
                <a:gd name="T102" fmla="*/ 57 h 5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79" h="57">
                  <a:moveTo>
                    <a:pt x="0" y="57"/>
                  </a:moveTo>
                  <a:lnTo>
                    <a:pt x="5" y="57"/>
                  </a:lnTo>
                  <a:lnTo>
                    <a:pt x="18" y="54"/>
                  </a:lnTo>
                  <a:lnTo>
                    <a:pt x="39" y="52"/>
                  </a:lnTo>
                  <a:lnTo>
                    <a:pt x="65" y="50"/>
                  </a:lnTo>
                  <a:lnTo>
                    <a:pt x="97" y="45"/>
                  </a:lnTo>
                  <a:lnTo>
                    <a:pt x="134" y="42"/>
                  </a:lnTo>
                  <a:lnTo>
                    <a:pt x="172" y="37"/>
                  </a:lnTo>
                  <a:lnTo>
                    <a:pt x="214" y="32"/>
                  </a:lnTo>
                  <a:lnTo>
                    <a:pt x="256" y="28"/>
                  </a:lnTo>
                  <a:lnTo>
                    <a:pt x="297" y="23"/>
                  </a:lnTo>
                  <a:lnTo>
                    <a:pt x="337" y="18"/>
                  </a:lnTo>
                  <a:lnTo>
                    <a:pt x="374" y="14"/>
                  </a:lnTo>
                  <a:lnTo>
                    <a:pt x="409" y="9"/>
                  </a:lnTo>
                  <a:lnTo>
                    <a:pt x="438" y="6"/>
                  </a:lnTo>
                  <a:lnTo>
                    <a:pt x="461" y="3"/>
                  </a:lnTo>
                  <a:lnTo>
                    <a:pt x="479" y="1"/>
                  </a:lnTo>
                  <a:lnTo>
                    <a:pt x="476" y="1"/>
                  </a:lnTo>
                  <a:lnTo>
                    <a:pt x="471" y="1"/>
                  </a:lnTo>
                  <a:lnTo>
                    <a:pt x="459" y="0"/>
                  </a:lnTo>
                  <a:lnTo>
                    <a:pt x="445" y="0"/>
                  </a:lnTo>
                  <a:lnTo>
                    <a:pt x="427" y="0"/>
                  </a:lnTo>
                  <a:lnTo>
                    <a:pt x="404" y="1"/>
                  </a:lnTo>
                  <a:lnTo>
                    <a:pt x="378" y="1"/>
                  </a:lnTo>
                  <a:lnTo>
                    <a:pt x="349" y="3"/>
                  </a:lnTo>
                  <a:lnTo>
                    <a:pt x="316" y="6"/>
                  </a:lnTo>
                  <a:lnTo>
                    <a:pt x="280" y="9"/>
                  </a:lnTo>
                  <a:lnTo>
                    <a:pt x="241" y="14"/>
                  </a:lnTo>
                  <a:lnTo>
                    <a:pt x="198" y="20"/>
                  </a:lnTo>
                  <a:lnTo>
                    <a:pt x="153" y="26"/>
                  </a:lnTo>
                  <a:lnTo>
                    <a:pt x="105" y="35"/>
                  </a:lnTo>
                  <a:lnTo>
                    <a:pt x="54" y="45"/>
                  </a:lnTo>
                  <a:lnTo>
                    <a:pt x="0"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51" name="Freeform 209">
              <a:extLst>
                <a:ext uri="{FF2B5EF4-FFF2-40B4-BE49-F238E27FC236}">
                  <a16:creationId xmlns:a16="http://schemas.microsoft.com/office/drawing/2014/main" id="{2DF66326-035F-4998-9B6F-488992499621}"/>
                </a:ext>
              </a:extLst>
            </p:cNvPr>
            <p:cNvSpPr>
              <a:spLocks/>
            </p:cNvSpPr>
            <p:nvPr/>
          </p:nvSpPr>
          <p:spPr bwMode="auto">
            <a:xfrm>
              <a:off x="5300" y="289"/>
              <a:ext cx="99" cy="25"/>
            </a:xfrm>
            <a:custGeom>
              <a:avLst/>
              <a:gdLst>
                <a:gd name="T0" fmla="*/ 0 w 493"/>
                <a:gd name="T1" fmla="*/ 0 h 126"/>
                <a:gd name="T2" fmla="*/ 0 w 493"/>
                <a:gd name="T3" fmla="*/ 0 h 126"/>
                <a:gd name="T4" fmla="*/ 0 w 493"/>
                <a:gd name="T5" fmla="*/ 0 h 126"/>
                <a:gd name="T6" fmla="*/ 0 w 493"/>
                <a:gd name="T7" fmla="*/ 0 h 126"/>
                <a:gd name="T8" fmla="*/ 0 w 493"/>
                <a:gd name="T9" fmla="*/ 0 h 126"/>
                <a:gd name="T10" fmla="*/ 0 w 493"/>
                <a:gd name="T11" fmla="*/ 0 h 126"/>
                <a:gd name="T12" fmla="*/ 0 w 493"/>
                <a:gd name="T13" fmla="*/ 0 h 126"/>
                <a:gd name="T14" fmla="*/ 0 w 493"/>
                <a:gd name="T15" fmla="*/ 0 h 126"/>
                <a:gd name="T16" fmla="*/ 0 w 493"/>
                <a:gd name="T17" fmla="*/ 0 h 126"/>
                <a:gd name="T18" fmla="*/ 0 w 493"/>
                <a:gd name="T19" fmla="*/ 0 h 126"/>
                <a:gd name="T20" fmla="*/ 0 w 493"/>
                <a:gd name="T21" fmla="*/ 0 h 126"/>
                <a:gd name="T22" fmla="*/ 0 w 493"/>
                <a:gd name="T23" fmla="*/ 0 h 126"/>
                <a:gd name="T24" fmla="*/ 0 w 493"/>
                <a:gd name="T25" fmla="*/ 0 h 126"/>
                <a:gd name="T26" fmla="*/ 0 w 493"/>
                <a:gd name="T27" fmla="*/ 0 h 126"/>
                <a:gd name="T28" fmla="*/ 0 w 493"/>
                <a:gd name="T29" fmla="*/ 0 h 126"/>
                <a:gd name="T30" fmla="*/ 0 w 493"/>
                <a:gd name="T31" fmla="*/ 0 h 126"/>
                <a:gd name="T32" fmla="*/ 0 w 493"/>
                <a:gd name="T33" fmla="*/ 0 h 126"/>
                <a:gd name="T34" fmla="*/ 0 w 493"/>
                <a:gd name="T35" fmla="*/ 0 h 126"/>
                <a:gd name="T36" fmla="*/ 0 w 493"/>
                <a:gd name="T37" fmla="*/ 0 h 126"/>
                <a:gd name="T38" fmla="*/ 0 w 493"/>
                <a:gd name="T39" fmla="*/ 0 h 126"/>
                <a:gd name="T40" fmla="*/ 0 w 493"/>
                <a:gd name="T41" fmla="*/ 0 h 126"/>
                <a:gd name="T42" fmla="*/ 0 w 493"/>
                <a:gd name="T43" fmla="*/ 0 h 126"/>
                <a:gd name="T44" fmla="*/ 0 w 493"/>
                <a:gd name="T45" fmla="*/ 0 h 126"/>
                <a:gd name="T46" fmla="*/ 0 w 493"/>
                <a:gd name="T47" fmla="*/ 0 h 126"/>
                <a:gd name="T48" fmla="*/ 0 w 493"/>
                <a:gd name="T49" fmla="*/ 0 h 126"/>
                <a:gd name="T50" fmla="*/ 0 w 493"/>
                <a:gd name="T51" fmla="*/ 0 h 126"/>
                <a:gd name="T52" fmla="*/ 0 w 493"/>
                <a:gd name="T53" fmla="*/ 0 h 126"/>
                <a:gd name="T54" fmla="*/ 0 w 493"/>
                <a:gd name="T55" fmla="*/ 0 h 126"/>
                <a:gd name="T56" fmla="*/ 0 w 493"/>
                <a:gd name="T57" fmla="*/ 0 h 126"/>
                <a:gd name="T58" fmla="*/ 0 w 493"/>
                <a:gd name="T59" fmla="*/ 0 h 126"/>
                <a:gd name="T60" fmla="*/ 0 w 493"/>
                <a:gd name="T61" fmla="*/ 0 h 126"/>
                <a:gd name="T62" fmla="*/ 0 w 493"/>
                <a:gd name="T63" fmla="*/ 0 h 126"/>
                <a:gd name="T64" fmla="*/ 0 w 493"/>
                <a:gd name="T65" fmla="*/ 0 h 126"/>
                <a:gd name="T66" fmla="*/ 0 w 493"/>
                <a:gd name="T67" fmla="*/ 0 h 126"/>
                <a:gd name="T68" fmla="*/ 0 w 493"/>
                <a:gd name="T69" fmla="*/ 0 h 126"/>
                <a:gd name="T70" fmla="*/ 0 w 493"/>
                <a:gd name="T71" fmla="*/ 0 h 126"/>
                <a:gd name="T72" fmla="*/ 0 w 493"/>
                <a:gd name="T73" fmla="*/ 0 h 126"/>
                <a:gd name="T74" fmla="*/ 0 w 493"/>
                <a:gd name="T75" fmla="*/ 0 h 126"/>
                <a:gd name="T76" fmla="*/ 0 w 493"/>
                <a:gd name="T77" fmla="*/ 0 h 126"/>
                <a:gd name="T78" fmla="*/ 0 w 493"/>
                <a:gd name="T79" fmla="*/ 0 h 126"/>
                <a:gd name="T80" fmla="*/ 0 w 493"/>
                <a:gd name="T81" fmla="*/ 0 h 126"/>
                <a:gd name="T82" fmla="*/ 0 w 493"/>
                <a:gd name="T83" fmla="*/ 0 h 126"/>
                <a:gd name="T84" fmla="*/ 0 w 493"/>
                <a:gd name="T85" fmla="*/ 0 h 126"/>
                <a:gd name="T86" fmla="*/ 0 w 493"/>
                <a:gd name="T87" fmla="*/ 0 h 126"/>
                <a:gd name="T88" fmla="*/ 0 w 493"/>
                <a:gd name="T89" fmla="*/ 0 h 126"/>
                <a:gd name="T90" fmla="*/ 0 w 493"/>
                <a:gd name="T91" fmla="*/ 0 h 126"/>
                <a:gd name="T92" fmla="*/ 0 w 493"/>
                <a:gd name="T93" fmla="*/ 0 h 126"/>
                <a:gd name="T94" fmla="*/ 0 w 493"/>
                <a:gd name="T95" fmla="*/ 0 h 126"/>
                <a:gd name="T96" fmla="*/ 0 w 493"/>
                <a:gd name="T97" fmla="*/ 0 h 126"/>
                <a:gd name="T98" fmla="*/ 0 w 493"/>
                <a:gd name="T99" fmla="*/ 0 h 12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93"/>
                <a:gd name="T151" fmla="*/ 0 h 126"/>
                <a:gd name="T152" fmla="*/ 493 w 493"/>
                <a:gd name="T153" fmla="*/ 126 h 12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93" h="126">
                  <a:moveTo>
                    <a:pt x="493" y="0"/>
                  </a:moveTo>
                  <a:lnTo>
                    <a:pt x="489" y="0"/>
                  </a:lnTo>
                  <a:lnTo>
                    <a:pt x="477" y="1"/>
                  </a:lnTo>
                  <a:lnTo>
                    <a:pt x="458" y="4"/>
                  </a:lnTo>
                  <a:lnTo>
                    <a:pt x="434" y="6"/>
                  </a:lnTo>
                  <a:lnTo>
                    <a:pt x="405" y="10"/>
                  </a:lnTo>
                  <a:lnTo>
                    <a:pt x="373" y="13"/>
                  </a:lnTo>
                  <a:lnTo>
                    <a:pt x="338" y="17"/>
                  </a:lnTo>
                  <a:lnTo>
                    <a:pt x="301" y="20"/>
                  </a:lnTo>
                  <a:lnTo>
                    <a:pt x="263" y="24"/>
                  </a:lnTo>
                  <a:lnTo>
                    <a:pt x="226" y="27"/>
                  </a:lnTo>
                  <a:lnTo>
                    <a:pt x="190" y="31"/>
                  </a:lnTo>
                  <a:lnTo>
                    <a:pt x="158" y="34"/>
                  </a:lnTo>
                  <a:lnTo>
                    <a:pt x="129" y="36"/>
                  </a:lnTo>
                  <a:lnTo>
                    <a:pt x="103" y="39"/>
                  </a:lnTo>
                  <a:lnTo>
                    <a:pt x="85" y="40"/>
                  </a:lnTo>
                  <a:lnTo>
                    <a:pt x="72" y="40"/>
                  </a:lnTo>
                  <a:lnTo>
                    <a:pt x="328" y="126"/>
                  </a:lnTo>
                  <a:lnTo>
                    <a:pt x="325" y="125"/>
                  </a:lnTo>
                  <a:lnTo>
                    <a:pt x="315" y="122"/>
                  </a:lnTo>
                  <a:lnTo>
                    <a:pt x="299" y="118"/>
                  </a:lnTo>
                  <a:lnTo>
                    <a:pt x="280" y="111"/>
                  </a:lnTo>
                  <a:lnTo>
                    <a:pt x="255" y="104"/>
                  </a:lnTo>
                  <a:lnTo>
                    <a:pt x="229" y="97"/>
                  </a:lnTo>
                  <a:lnTo>
                    <a:pt x="200" y="88"/>
                  </a:lnTo>
                  <a:lnTo>
                    <a:pt x="171" y="79"/>
                  </a:lnTo>
                  <a:lnTo>
                    <a:pt x="140" y="71"/>
                  </a:lnTo>
                  <a:lnTo>
                    <a:pt x="111" y="63"/>
                  </a:lnTo>
                  <a:lnTo>
                    <a:pt x="83" y="55"/>
                  </a:lnTo>
                  <a:lnTo>
                    <a:pt x="58" y="48"/>
                  </a:lnTo>
                  <a:lnTo>
                    <a:pt x="36" y="43"/>
                  </a:lnTo>
                  <a:lnTo>
                    <a:pt x="18" y="39"/>
                  </a:lnTo>
                  <a:lnTo>
                    <a:pt x="6" y="36"/>
                  </a:lnTo>
                  <a:lnTo>
                    <a:pt x="0" y="36"/>
                  </a:lnTo>
                  <a:lnTo>
                    <a:pt x="3" y="36"/>
                  </a:lnTo>
                  <a:lnTo>
                    <a:pt x="14" y="35"/>
                  </a:lnTo>
                  <a:lnTo>
                    <a:pt x="29" y="33"/>
                  </a:lnTo>
                  <a:lnTo>
                    <a:pt x="50" y="31"/>
                  </a:lnTo>
                  <a:lnTo>
                    <a:pt x="76" y="28"/>
                  </a:lnTo>
                  <a:lnTo>
                    <a:pt x="106" y="25"/>
                  </a:lnTo>
                  <a:lnTo>
                    <a:pt x="139" y="21"/>
                  </a:lnTo>
                  <a:lnTo>
                    <a:pt x="175" y="18"/>
                  </a:lnTo>
                  <a:lnTo>
                    <a:pt x="214" y="15"/>
                  </a:lnTo>
                  <a:lnTo>
                    <a:pt x="253" y="12"/>
                  </a:lnTo>
                  <a:lnTo>
                    <a:pt x="295" y="8"/>
                  </a:lnTo>
                  <a:lnTo>
                    <a:pt x="335" y="6"/>
                  </a:lnTo>
                  <a:lnTo>
                    <a:pt x="377" y="4"/>
                  </a:lnTo>
                  <a:lnTo>
                    <a:pt x="418" y="1"/>
                  </a:lnTo>
                  <a:lnTo>
                    <a:pt x="456" y="0"/>
                  </a:lnTo>
                  <a:lnTo>
                    <a:pt x="49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52" name="Freeform 210">
              <a:extLst>
                <a:ext uri="{FF2B5EF4-FFF2-40B4-BE49-F238E27FC236}">
                  <a16:creationId xmlns:a16="http://schemas.microsoft.com/office/drawing/2014/main" id="{3D609301-F641-4666-AF06-1171ED86CB2E}"/>
                </a:ext>
              </a:extLst>
            </p:cNvPr>
            <p:cNvSpPr>
              <a:spLocks/>
            </p:cNvSpPr>
            <p:nvPr/>
          </p:nvSpPr>
          <p:spPr bwMode="auto">
            <a:xfrm>
              <a:off x="5405" y="288"/>
              <a:ext cx="60" cy="16"/>
            </a:xfrm>
            <a:custGeom>
              <a:avLst/>
              <a:gdLst>
                <a:gd name="T0" fmla="*/ 0 w 303"/>
                <a:gd name="T1" fmla="*/ 0 h 78"/>
                <a:gd name="T2" fmla="*/ 0 w 303"/>
                <a:gd name="T3" fmla="*/ 0 h 78"/>
                <a:gd name="T4" fmla="*/ 0 w 303"/>
                <a:gd name="T5" fmla="*/ 0 h 78"/>
                <a:gd name="T6" fmla="*/ 0 w 303"/>
                <a:gd name="T7" fmla="*/ 0 h 78"/>
                <a:gd name="T8" fmla="*/ 0 w 303"/>
                <a:gd name="T9" fmla="*/ 0 h 78"/>
                <a:gd name="T10" fmla="*/ 0 w 303"/>
                <a:gd name="T11" fmla="*/ 0 h 78"/>
                <a:gd name="T12" fmla="*/ 0 w 303"/>
                <a:gd name="T13" fmla="*/ 0 h 78"/>
                <a:gd name="T14" fmla="*/ 0 w 303"/>
                <a:gd name="T15" fmla="*/ 0 h 78"/>
                <a:gd name="T16" fmla="*/ 0 w 303"/>
                <a:gd name="T17" fmla="*/ 0 h 78"/>
                <a:gd name="T18" fmla="*/ 0 w 303"/>
                <a:gd name="T19" fmla="*/ 0 h 78"/>
                <a:gd name="T20" fmla="*/ 0 w 303"/>
                <a:gd name="T21" fmla="*/ 0 h 78"/>
                <a:gd name="T22" fmla="*/ 0 w 303"/>
                <a:gd name="T23" fmla="*/ 0 h 78"/>
                <a:gd name="T24" fmla="*/ 0 w 303"/>
                <a:gd name="T25" fmla="*/ 0 h 78"/>
                <a:gd name="T26" fmla="*/ 0 w 303"/>
                <a:gd name="T27" fmla="*/ 0 h 78"/>
                <a:gd name="T28" fmla="*/ 0 w 303"/>
                <a:gd name="T29" fmla="*/ 0 h 78"/>
                <a:gd name="T30" fmla="*/ 0 w 303"/>
                <a:gd name="T31" fmla="*/ 0 h 78"/>
                <a:gd name="T32" fmla="*/ 0 w 303"/>
                <a:gd name="T33" fmla="*/ 0 h 78"/>
                <a:gd name="T34" fmla="*/ 0 w 303"/>
                <a:gd name="T35" fmla="*/ 0 h 78"/>
                <a:gd name="T36" fmla="*/ 0 w 303"/>
                <a:gd name="T37" fmla="*/ 0 h 78"/>
                <a:gd name="T38" fmla="*/ 0 w 303"/>
                <a:gd name="T39" fmla="*/ 0 h 78"/>
                <a:gd name="T40" fmla="*/ 0 w 303"/>
                <a:gd name="T41" fmla="*/ 0 h 78"/>
                <a:gd name="T42" fmla="*/ 0 w 303"/>
                <a:gd name="T43" fmla="*/ 0 h 78"/>
                <a:gd name="T44" fmla="*/ 0 w 303"/>
                <a:gd name="T45" fmla="*/ 0 h 78"/>
                <a:gd name="T46" fmla="*/ 0 w 303"/>
                <a:gd name="T47" fmla="*/ 0 h 78"/>
                <a:gd name="T48" fmla="*/ 0 w 303"/>
                <a:gd name="T49" fmla="*/ 0 h 78"/>
                <a:gd name="T50" fmla="*/ 0 w 303"/>
                <a:gd name="T51" fmla="*/ 0 h 78"/>
                <a:gd name="T52" fmla="*/ 0 w 303"/>
                <a:gd name="T53" fmla="*/ 0 h 78"/>
                <a:gd name="T54" fmla="*/ 0 w 303"/>
                <a:gd name="T55" fmla="*/ 0 h 78"/>
                <a:gd name="T56" fmla="*/ 0 w 303"/>
                <a:gd name="T57" fmla="*/ 0 h 78"/>
                <a:gd name="T58" fmla="*/ 0 w 303"/>
                <a:gd name="T59" fmla="*/ 0 h 78"/>
                <a:gd name="T60" fmla="*/ 0 w 303"/>
                <a:gd name="T61" fmla="*/ 0 h 78"/>
                <a:gd name="T62" fmla="*/ 0 w 303"/>
                <a:gd name="T63" fmla="*/ 0 h 78"/>
                <a:gd name="T64" fmla="*/ 0 w 303"/>
                <a:gd name="T65" fmla="*/ 0 h 7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03"/>
                <a:gd name="T100" fmla="*/ 0 h 78"/>
                <a:gd name="T101" fmla="*/ 303 w 303"/>
                <a:gd name="T102" fmla="*/ 78 h 7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03" h="78">
                  <a:moveTo>
                    <a:pt x="0" y="0"/>
                  </a:moveTo>
                  <a:lnTo>
                    <a:pt x="2" y="2"/>
                  </a:lnTo>
                  <a:lnTo>
                    <a:pt x="9" y="4"/>
                  </a:lnTo>
                  <a:lnTo>
                    <a:pt x="20" y="7"/>
                  </a:lnTo>
                  <a:lnTo>
                    <a:pt x="36" y="12"/>
                  </a:lnTo>
                  <a:lnTo>
                    <a:pt x="53" y="17"/>
                  </a:lnTo>
                  <a:lnTo>
                    <a:pt x="74" y="24"/>
                  </a:lnTo>
                  <a:lnTo>
                    <a:pt x="96" y="30"/>
                  </a:lnTo>
                  <a:lnTo>
                    <a:pt x="120" y="37"/>
                  </a:lnTo>
                  <a:lnTo>
                    <a:pt x="145" y="44"/>
                  </a:lnTo>
                  <a:lnTo>
                    <a:pt x="170" y="51"/>
                  </a:lnTo>
                  <a:lnTo>
                    <a:pt x="196" y="57"/>
                  </a:lnTo>
                  <a:lnTo>
                    <a:pt x="220" y="63"/>
                  </a:lnTo>
                  <a:lnTo>
                    <a:pt x="245" y="69"/>
                  </a:lnTo>
                  <a:lnTo>
                    <a:pt x="265" y="73"/>
                  </a:lnTo>
                  <a:lnTo>
                    <a:pt x="285" y="76"/>
                  </a:lnTo>
                  <a:lnTo>
                    <a:pt x="303" y="78"/>
                  </a:lnTo>
                  <a:lnTo>
                    <a:pt x="299" y="77"/>
                  </a:lnTo>
                  <a:lnTo>
                    <a:pt x="290" y="75"/>
                  </a:lnTo>
                  <a:lnTo>
                    <a:pt x="276" y="71"/>
                  </a:lnTo>
                  <a:lnTo>
                    <a:pt x="258" y="66"/>
                  </a:lnTo>
                  <a:lnTo>
                    <a:pt x="236" y="60"/>
                  </a:lnTo>
                  <a:lnTo>
                    <a:pt x="212" y="53"/>
                  </a:lnTo>
                  <a:lnTo>
                    <a:pt x="185" y="46"/>
                  </a:lnTo>
                  <a:lnTo>
                    <a:pt x="159" y="38"/>
                  </a:lnTo>
                  <a:lnTo>
                    <a:pt x="131" y="31"/>
                  </a:lnTo>
                  <a:lnTo>
                    <a:pt x="104" y="24"/>
                  </a:lnTo>
                  <a:lnTo>
                    <a:pt x="78" y="17"/>
                  </a:lnTo>
                  <a:lnTo>
                    <a:pt x="55" y="11"/>
                  </a:lnTo>
                  <a:lnTo>
                    <a:pt x="34" y="6"/>
                  </a:lnTo>
                  <a:lnTo>
                    <a:pt x="18" y="3"/>
                  </a:lnTo>
                  <a:lnTo>
                    <a:pt x="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53" name="Freeform 211">
              <a:extLst>
                <a:ext uri="{FF2B5EF4-FFF2-40B4-BE49-F238E27FC236}">
                  <a16:creationId xmlns:a16="http://schemas.microsoft.com/office/drawing/2014/main" id="{F1EC2941-6720-4637-8213-25C70507EBA8}"/>
                </a:ext>
              </a:extLst>
            </p:cNvPr>
            <p:cNvSpPr>
              <a:spLocks/>
            </p:cNvSpPr>
            <p:nvPr/>
          </p:nvSpPr>
          <p:spPr bwMode="auto">
            <a:xfrm>
              <a:off x="5307" y="542"/>
              <a:ext cx="52" cy="46"/>
            </a:xfrm>
            <a:custGeom>
              <a:avLst/>
              <a:gdLst>
                <a:gd name="T0" fmla="*/ 0 w 257"/>
                <a:gd name="T1" fmla="*/ 0 h 232"/>
                <a:gd name="T2" fmla="*/ 0 w 257"/>
                <a:gd name="T3" fmla="*/ 0 h 232"/>
                <a:gd name="T4" fmla="*/ 0 w 257"/>
                <a:gd name="T5" fmla="*/ 0 h 232"/>
                <a:gd name="T6" fmla="*/ 0 w 257"/>
                <a:gd name="T7" fmla="*/ 0 h 232"/>
                <a:gd name="T8" fmla="*/ 0 w 257"/>
                <a:gd name="T9" fmla="*/ 0 h 232"/>
                <a:gd name="T10" fmla="*/ 0 w 257"/>
                <a:gd name="T11" fmla="*/ 0 h 232"/>
                <a:gd name="T12" fmla="*/ 0 w 257"/>
                <a:gd name="T13" fmla="*/ 0 h 232"/>
                <a:gd name="T14" fmla="*/ 0 w 257"/>
                <a:gd name="T15" fmla="*/ 0 h 232"/>
                <a:gd name="T16" fmla="*/ 0 w 257"/>
                <a:gd name="T17" fmla="*/ 0 h 232"/>
                <a:gd name="T18" fmla="*/ 0 w 257"/>
                <a:gd name="T19" fmla="*/ 0 h 232"/>
                <a:gd name="T20" fmla="*/ 0 w 257"/>
                <a:gd name="T21" fmla="*/ 0 h 232"/>
                <a:gd name="T22" fmla="*/ 0 w 257"/>
                <a:gd name="T23" fmla="*/ 0 h 232"/>
                <a:gd name="T24" fmla="*/ 0 w 257"/>
                <a:gd name="T25" fmla="*/ 0 h 232"/>
                <a:gd name="T26" fmla="*/ 0 w 257"/>
                <a:gd name="T27" fmla="*/ 0 h 232"/>
                <a:gd name="T28" fmla="*/ 0 w 257"/>
                <a:gd name="T29" fmla="*/ 0 h 232"/>
                <a:gd name="T30" fmla="*/ 0 w 257"/>
                <a:gd name="T31" fmla="*/ 0 h 232"/>
                <a:gd name="T32" fmla="*/ 0 w 257"/>
                <a:gd name="T33" fmla="*/ 0 h 232"/>
                <a:gd name="T34" fmla="*/ 0 w 257"/>
                <a:gd name="T35" fmla="*/ 0 h 232"/>
                <a:gd name="T36" fmla="*/ 0 w 257"/>
                <a:gd name="T37" fmla="*/ 0 h 232"/>
                <a:gd name="T38" fmla="*/ 0 w 257"/>
                <a:gd name="T39" fmla="*/ 0 h 232"/>
                <a:gd name="T40" fmla="*/ 0 w 257"/>
                <a:gd name="T41" fmla="*/ 0 h 232"/>
                <a:gd name="T42" fmla="*/ 0 w 257"/>
                <a:gd name="T43" fmla="*/ 0 h 232"/>
                <a:gd name="T44" fmla="*/ 0 w 257"/>
                <a:gd name="T45" fmla="*/ 0 h 232"/>
                <a:gd name="T46" fmla="*/ 0 w 257"/>
                <a:gd name="T47" fmla="*/ 0 h 232"/>
                <a:gd name="T48" fmla="*/ 0 w 257"/>
                <a:gd name="T49" fmla="*/ 0 h 232"/>
                <a:gd name="T50" fmla="*/ 0 w 257"/>
                <a:gd name="T51" fmla="*/ 0 h 232"/>
                <a:gd name="T52" fmla="*/ 0 w 257"/>
                <a:gd name="T53" fmla="*/ 0 h 232"/>
                <a:gd name="T54" fmla="*/ 0 w 257"/>
                <a:gd name="T55" fmla="*/ 0 h 232"/>
                <a:gd name="T56" fmla="*/ 0 w 257"/>
                <a:gd name="T57" fmla="*/ 0 h 232"/>
                <a:gd name="T58" fmla="*/ 0 w 257"/>
                <a:gd name="T59" fmla="*/ 0 h 232"/>
                <a:gd name="T60" fmla="*/ 0 w 257"/>
                <a:gd name="T61" fmla="*/ 0 h 232"/>
                <a:gd name="T62" fmla="*/ 0 w 257"/>
                <a:gd name="T63" fmla="*/ 0 h 232"/>
                <a:gd name="T64" fmla="*/ 0 w 257"/>
                <a:gd name="T65" fmla="*/ 0 h 23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7"/>
                <a:gd name="T100" fmla="*/ 0 h 232"/>
                <a:gd name="T101" fmla="*/ 257 w 257"/>
                <a:gd name="T102" fmla="*/ 232 h 23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7" h="232">
                  <a:moveTo>
                    <a:pt x="0" y="0"/>
                  </a:moveTo>
                  <a:lnTo>
                    <a:pt x="2" y="1"/>
                  </a:lnTo>
                  <a:lnTo>
                    <a:pt x="8" y="3"/>
                  </a:lnTo>
                  <a:lnTo>
                    <a:pt x="19" y="7"/>
                  </a:lnTo>
                  <a:lnTo>
                    <a:pt x="31" y="12"/>
                  </a:lnTo>
                  <a:lnTo>
                    <a:pt x="46" y="19"/>
                  </a:lnTo>
                  <a:lnTo>
                    <a:pt x="64" y="29"/>
                  </a:lnTo>
                  <a:lnTo>
                    <a:pt x="84" y="39"/>
                  </a:lnTo>
                  <a:lnTo>
                    <a:pt x="105" y="52"/>
                  </a:lnTo>
                  <a:lnTo>
                    <a:pt x="125" y="67"/>
                  </a:lnTo>
                  <a:lnTo>
                    <a:pt x="146" y="85"/>
                  </a:lnTo>
                  <a:lnTo>
                    <a:pt x="168" y="103"/>
                  </a:lnTo>
                  <a:lnTo>
                    <a:pt x="189" y="124"/>
                  </a:lnTo>
                  <a:lnTo>
                    <a:pt x="209" y="147"/>
                  </a:lnTo>
                  <a:lnTo>
                    <a:pt x="226" y="173"/>
                  </a:lnTo>
                  <a:lnTo>
                    <a:pt x="243" y="202"/>
                  </a:lnTo>
                  <a:lnTo>
                    <a:pt x="257" y="232"/>
                  </a:lnTo>
                  <a:lnTo>
                    <a:pt x="254" y="230"/>
                  </a:lnTo>
                  <a:lnTo>
                    <a:pt x="248" y="222"/>
                  </a:lnTo>
                  <a:lnTo>
                    <a:pt x="239" y="211"/>
                  </a:lnTo>
                  <a:lnTo>
                    <a:pt x="226" y="196"/>
                  </a:lnTo>
                  <a:lnTo>
                    <a:pt x="211" y="179"/>
                  </a:lnTo>
                  <a:lnTo>
                    <a:pt x="194" y="159"/>
                  </a:lnTo>
                  <a:lnTo>
                    <a:pt x="174" y="138"/>
                  </a:lnTo>
                  <a:lnTo>
                    <a:pt x="154" y="116"/>
                  </a:lnTo>
                  <a:lnTo>
                    <a:pt x="132" y="94"/>
                  </a:lnTo>
                  <a:lnTo>
                    <a:pt x="111" y="73"/>
                  </a:lnTo>
                  <a:lnTo>
                    <a:pt x="89" y="53"/>
                  </a:lnTo>
                  <a:lnTo>
                    <a:pt x="69" y="36"/>
                  </a:lnTo>
                  <a:lnTo>
                    <a:pt x="49" y="21"/>
                  </a:lnTo>
                  <a:lnTo>
                    <a:pt x="30" y="10"/>
                  </a:lnTo>
                  <a:lnTo>
                    <a:pt x="14"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54" name="Freeform 212">
              <a:extLst>
                <a:ext uri="{FF2B5EF4-FFF2-40B4-BE49-F238E27FC236}">
                  <a16:creationId xmlns:a16="http://schemas.microsoft.com/office/drawing/2014/main" id="{21665E34-CAA8-45D4-980B-6EA9A1BE1010}"/>
                </a:ext>
              </a:extLst>
            </p:cNvPr>
            <p:cNvSpPr>
              <a:spLocks/>
            </p:cNvSpPr>
            <p:nvPr/>
          </p:nvSpPr>
          <p:spPr bwMode="auto">
            <a:xfrm>
              <a:off x="5365" y="574"/>
              <a:ext cx="86" cy="21"/>
            </a:xfrm>
            <a:custGeom>
              <a:avLst/>
              <a:gdLst>
                <a:gd name="T0" fmla="*/ 0 w 426"/>
                <a:gd name="T1" fmla="*/ 0 h 104"/>
                <a:gd name="T2" fmla="*/ 0 w 426"/>
                <a:gd name="T3" fmla="*/ 0 h 104"/>
                <a:gd name="T4" fmla="*/ 0 w 426"/>
                <a:gd name="T5" fmla="*/ 0 h 104"/>
                <a:gd name="T6" fmla="*/ 0 w 426"/>
                <a:gd name="T7" fmla="*/ 0 h 104"/>
                <a:gd name="T8" fmla="*/ 0 w 426"/>
                <a:gd name="T9" fmla="*/ 0 h 104"/>
                <a:gd name="T10" fmla="*/ 0 w 426"/>
                <a:gd name="T11" fmla="*/ 0 h 104"/>
                <a:gd name="T12" fmla="*/ 0 w 426"/>
                <a:gd name="T13" fmla="*/ 0 h 104"/>
                <a:gd name="T14" fmla="*/ 0 w 426"/>
                <a:gd name="T15" fmla="*/ 0 h 104"/>
                <a:gd name="T16" fmla="*/ 0 w 426"/>
                <a:gd name="T17" fmla="*/ 0 h 104"/>
                <a:gd name="T18" fmla="*/ 0 w 426"/>
                <a:gd name="T19" fmla="*/ 0 h 104"/>
                <a:gd name="T20" fmla="*/ 0 w 426"/>
                <a:gd name="T21" fmla="*/ 0 h 104"/>
                <a:gd name="T22" fmla="*/ 0 w 426"/>
                <a:gd name="T23" fmla="*/ 0 h 104"/>
                <a:gd name="T24" fmla="*/ 0 w 426"/>
                <a:gd name="T25" fmla="*/ 0 h 104"/>
                <a:gd name="T26" fmla="*/ 0 w 426"/>
                <a:gd name="T27" fmla="*/ 0 h 104"/>
                <a:gd name="T28" fmla="*/ 0 w 426"/>
                <a:gd name="T29" fmla="*/ 0 h 104"/>
                <a:gd name="T30" fmla="*/ 0 w 426"/>
                <a:gd name="T31" fmla="*/ 0 h 104"/>
                <a:gd name="T32" fmla="*/ 0 w 426"/>
                <a:gd name="T33" fmla="*/ 0 h 104"/>
                <a:gd name="T34" fmla="*/ 0 w 426"/>
                <a:gd name="T35" fmla="*/ 0 h 104"/>
                <a:gd name="T36" fmla="*/ 0 w 426"/>
                <a:gd name="T37" fmla="*/ 0 h 104"/>
                <a:gd name="T38" fmla="*/ 0 w 426"/>
                <a:gd name="T39" fmla="*/ 0 h 104"/>
                <a:gd name="T40" fmla="*/ 0 w 426"/>
                <a:gd name="T41" fmla="*/ 0 h 104"/>
                <a:gd name="T42" fmla="*/ 0 w 426"/>
                <a:gd name="T43" fmla="*/ 0 h 104"/>
                <a:gd name="T44" fmla="*/ 0 w 426"/>
                <a:gd name="T45" fmla="*/ 0 h 104"/>
                <a:gd name="T46" fmla="*/ 0 w 426"/>
                <a:gd name="T47" fmla="*/ 0 h 104"/>
                <a:gd name="T48" fmla="*/ 0 w 426"/>
                <a:gd name="T49" fmla="*/ 0 h 104"/>
                <a:gd name="T50" fmla="*/ 0 w 426"/>
                <a:gd name="T51" fmla="*/ 0 h 104"/>
                <a:gd name="T52" fmla="*/ 0 w 426"/>
                <a:gd name="T53" fmla="*/ 0 h 104"/>
                <a:gd name="T54" fmla="*/ 0 w 426"/>
                <a:gd name="T55" fmla="*/ 0 h 104"/>
                <a:gd name="T56" fmla="*/ 0 w 426"/>
                <a:gd name="T57" fmla="*/ 0 h 104"/>
                <a:gd name="T58" fmla="*/ 0 w 426"/>
                <a:gd name="T59" fmla="*/ 0 h 104"/>
                <a:gd name="T60" fmla="*/ 0 w 426"/>
                <a:gd name="T61" fmla="*/ 0 h 104"/>
                <a:gd name="T62" fmla="*/ 0 w 426"/>
                <a:gd name="T63" fmla="*/ 0 h 104"/>
                <a:gd name="T64" fmla="*/ 0 w 426"/>
                <a:gd name="T65" fmla="*/ 0 h 1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26"/>
                <a:gd name="T100" fmla="*/ 0 h 104"/>
                <a:gd name="T101" fmla="*/ 426 w 426"/>
                <a:gd name="T102" fmla="*/ 104 h 1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26" h="104">
                  <a:moveTo>
                    <a:pt x="0" y="104"/>
                  </a:moveTo>
                  <a:lnTo>
                    <a:pt x="4" y="103"/>
                  </a:lnTo>
                  <a:lnTo>
                    <a:pt x="14" y="98"/>
                  </a:lnTo>
                  <a:lnTo>
                    <a:pt x="30" y="92"/>
                  </a:lnTo>
                  <a:lnTo>
                    <a:pt x="51" y="84"/>
                  </a:lnTo>
                  <a:lnTo>
                    <a:pt x="77" y="74"/>
                  </a:lnTo>
                  <a:lnTo>
                    <a:pt x="106" y="64"/>
                  </a:lnTo>
                  <a:lnTo>
                    <a:pt x="138" y="53"/>
                  </a:lnTo>
                  <a:lnTo>
                    <a:pt x="172" y="42"/>
                  </a:lnTo>
                  <a:lnTo>
                    <a:pt x="207" y="32"/>
                  </a:lnTo>
                  <a:lnTo>
                    <a:pt x="243" y="21"/>
                  </a:lnTo>
                  <a:lnTo>
                    <a:pt x="279" y="13"/>
                  </a:lnTo>
                  <a:lnTo>
                    <a:pt x="314" y="6"/>
                  </a:lnTo>
                  <a:lnTo>
                    <a:pt x="346" y="3"/>
                  </a:lnTo>
                  <a:lnTo>
                    <a:pt x="376" y="0"/>
                  </a:lnTo>
                  <a:lnTo>
                    <a:pt x="403" y="2"/>
                  </a:lnTo>
                  <a:lnTo>
                    <a:pt x="426" y="6"/>
                  </a:lnTo>
                  <a:lnTo>
                    <a:pt x="423" y="7"/>
                  </a:lnTo>
                  <a:lnTo>
                    <a:pt x="411" y="9"/>
                  </a:lnTo>
                  <a:lnTo>
                    <a:pt x="394" y="11"/>
                  </a:lnTo>
                  <a:lnTo>
                    <a:pt x="371" y="14"/>
                  </a:lnTo>
                  <a:lnTo>
                    <a:pt x="343" y="19"/>
                  </a:lnTo>
                  <a:lnTo>
                    <a:pt x="311" y="25"/>
                  </a:lnTo>
                  <a:lnTo>
                    <a:pt x="278" y="31"/>
                  </a:lnTo>
                  <a:lnTo>
                    <a:pt x="242" y="38"/>
                  </a:lnTo>
                  <a:lnTo>
                    <a:pt x="206" y="45"/>
                  </a:lnTo>
                  <a:lnTo>
                    <a:pt x="169" y="53"/>
                  </a:lnTo>
                  <a:lnTo>
                    <a:pt x="133" y="61"/>
                  </a:lnTo>
                  <a:lnTo>
                    <a:pt x="99" y="69"/>
                  </a:lnTo>
                  <a:lnTo>
                    <a:pt x="68" y="77"/>
                  </a:lnTo>
                  <a:lnTo>
                    <a:pt x="41" y="87"/>
                  </a:lnTo>
                  <a:lnTo>
                    <a:pt x="18" y="95"/>
                  </a:lnTo>
                  <a:lnTo>
                    <a:pt x="0" y="1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55" name="Freeform 213">
              <a:extLst>
                <a:ext uri="{FF2B5EF4-FFF2-40B4-BE49-F238E27FC236}">
                  <a16:creationId xmlns:a16="http://schemas.microsoft.com/office/drawing/2014/main" id="{6887FFA2-D465-4756-85BD-C5E013BD2E06}"/>
                </a:ext>
              </a:extLst>
            </p:cNvPr>
            <p:cNvSpPr>
              <a:spLocks/>
            </p:cNvSpPr>
            <p:nvPr/>
          </p:nvSpPr>
          <p:spPr bwMode="auto">
            <a:xfrm>
              <a:off x="5373" y="297"/>
              <a:ext cx="29" cy="6"/>
            </a:xfrm>
            <a:custGeom>
              <a:avLst/>
              <a:gdLst>
                <a:gd name="T0" fmla="*/ 0 w 145"/>
                <a:gd name="T1" fmla="*/ 0 h 28"/>
                <a:gd name="T2" fmla="*/ 0 w 145"/>
                <a:gd name="T3" fmla="*/ 0 h 28"/>
                <a:gd name="T4" fmla="*/ 0 w 145"/>
                <a:gd name="T5" fmla="*/ 0 h 28"/>
                <a:gd name="T6" fmla="*/ 0 w 145"/>
                <a:gd name="T7" fmla="*/ 0 h 28"/>
                <a:gd name="T8" fmla="*/ 0 w 145"/>
                <a:gd name="T9" fmla="*/ 0 h 28"/>
                <a:gd name="T10" fmla="*/ 0 w 145"/>
                <a:gd name="T11" fmla="*/ 0 h 28"/>
                <a:gd name="T12" fmla="*/ 0 w 145"/>
                <a:gd name="T13" fmla="*/ 0 h 28"/>
                <a:gd name="T14" fmla="*/ 0 w 145"/>
                <a:gd name="T15" fmla="*/ 0 h 28"/>
                <a:gd name="T16" fmla="*/ 0 w 145"/>
                <a:gd name="T17" fmla="*/ 0 h 28"/>
                <a:gd name="T18" fmla="*/ 0 w 145"/>
                <a:gd name="T19" fmla="*/ 0 h 28"/>
                <a:gd name="T20" fmla="*/ 0 w 145"/>
                <a:gd name="T21" fmla="*/ 0 h 28"/>
                <a:gd name="T22" fmla="*/ 0 w 145"/>
                <a:gd name="T23" fmla="*/ 0 h 28"/>
                <a:gd name="T24" fmla="*/ 0 w 145"/>
                <a:gd name="T25" fmla="*/ 0 h 28"/>
                <a:gd name="T26" fmla="*/ 0 w 145"/>
                <a:gd name="T27" fmla="*/ 0 h 28"/>
                <a:gd name="T28" fmla="*/ 0 w 145"/>
                <a:gd name="T29" fmla="*/ 0 h 28"/>
                <a:gd name="T30" fmla="*/ 0 w 145"/>
                <a:gd name="T31" fmla="*/ 0 h 28"/>
                <a:gd name="T32" fmla="*/ 0 w 145"/>
                <a:gd name="T33" fmla="*/ 0 h 2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5"/>
                <a:gd name="T52" fmla="*/ 0 h 28"/>
                <a:gd name="T53" fmla="*/ 145 w 145"/>
                <a:gd name="T54" fmla="*/ 28 h 2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5" h="28">
                  <a:moveTo>
                    <a:pt x="0" y="0"/>
                  </a:moveTo>
                  <a:lnTo>
                    <a:pt x="2" y="2"/>
                  </a:lnTo>
                  <a:lnTo>
                    <a:pt x="9" y="8"/>
                  </a:lnTo>
                  <a:lnTo>
                    <a:pt x="19" y="16"/>
                  </a:lnTo>
                  <a:lnTo>
                    <a:pt x="36" y="23"/>
                  </a:lnTo>
                  <a:lnTo>
                    <a:pt x="55" y="28"/>
                  </a:lnTo>
                  <a:lnTo>
                    <a:pt x="81" y="28"/>
                  </a:lnTo>
                  <a:lnTo>
                    <a:pt x="110" y="21"/>
                  </a:lnTo>
                  <a:lnTo>
                    <a:pt x="145" y="5"/>
                  </a:lnTo>
                  <a:lnTo>
                    <a:pt x="140" y="6"/>
                  </a:lnTo>
                  <a:lnTo>
                    <a:pt x="128" y="8"/>
                  </a:lnTo>
                  <a:lnTo>
                    <a:pt x="111" y="10"/>
                  </a:lnTo>
                  <a:lnTo>
                    <a:pt x="90" y="13"/>
                  </a:lnTo>
                  <a:lnTo>
                    <a:pt x="66" y="13"/>
                  </a:lnTo>
                  <a:lnTo>
                    <a:pt x="41" y="11"/>
                  </a:lnTo>
                  <a:lnTo>
                    <a:pt x="19" y="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grpSp>
      <p:grpSp>
        <p:nvGrpSpPr>
          <p:cNvPr id="756" name="Group 214">
            <a:extLst>
              <a:ext uri="{FF2B5EF4-FFF2-40B4-BE49-F238E27FC236}">
                <a16:creationId xmlns:a16="http://schemas.microsoft.com/office/drawing/2014/main" id="{A88686E0-F3CA-4748-B11F-6A87D31A4FAA}"/>
              </a:ext>
            </a:extLst>
          </p:cNvPr>
          <p:cNvGrpSpPr>
            <a:grpSpLocks/>
          </p:cNvGrpSpPr>
          <p:nvPr/>
        </p:nvGrpSpPr>
        <p:grpSpPr bwMode="auto">
          <a:xfrm>
            <a:off x="9220680" y="4148085"/>
            <a:ext cx="263525" cy="487362"/>
            <a:chOff x="5300" y="288"/>
            <a:chExt cx="166" cy="307"/>
          </a:xfrm>
        </p:grpSpPr>
        <p:sp>
          <p:nvSpPr>
            <p:cNvPr id="757" name="Freeform 215">
              <a:extLst>
                <a:ext uri="{FF2B5EF4-FFF2-40B4-BE49-F238E27FC236}">
                  <a16:creationId xmlns:a16="http://schemas.microsoft.com/office/drawing/2014/main" id="{EE0E0E71-C82F-49F5-B0D8-44339EE2052F}"/>
                </a:ext>
              </a:extLst>
            </p:cNvPr>
            <p:cNvSpPr>
              <a:spLocks/>
            </p:cNvSpPr>
            <p:nvPr/>
          </p:nvSpPr>
          <p:spPr bwMode="auto">
            <a:xfrm>
              <a:off x="5306" y="288"/>
              <a:ext cx="160" cy="301"/>
            </a:xfrm>
            <a:custGeom>
              <a:avLst/>
              <a:gdLst>
                <a:gd name="T0" fmla="*/ 0 w 802"/>
                <a:gd name="T1" fmla="*/ 0 h 1507"/>
                <a:gd name="T2" fmla="*/ 0 w 802"/>
                <a:gd name="T3" fmla="*/ 0 h 1507"/>
                <a:gd name="T4" fmla="*/ 0 w 802"/>
                <a:gd name="T5" fmla="*/ 0 h 1507"/>
                <a:gd name="T6" fmla="*/ 0 w 802"/>
                <a:gd name="T7" fmla="*/ 0 h 1507"/>
                <a:gd name="T8" fmla="*/ 0 w 802"/>
                <a:gd name="T9" fmla="*/ 0 h 1507"/>
                <a:gd name="T10" fmla="*/ 0 w 802"/>
                <a:gd name="T11" fmla="*/ 0 h 1507"/>
                <a:gd name="T12" fmla="*/ 0 w 802"/>
                <a:gd name="T13" fmla="*/ 0 h 1507"/>
                <a:gd name="T14" fmla="*/ 0 w 802"/>
                <a:gd name="T15" fmla="*/ 0 h 1507"/>
                <a:gd name="T16" fmla="*/ 0 w 802"/>
                <a:gd name="T17" fmla="*/ 0 h 1507"/>
                <a:gd name="T18" fmla="*/ 0 w 802"/>
                <a:gd name="T19" fmla="*/ 0 h 1507"/>
                <a:gd name="T20" fmla="*/ 0 w 802"/>
                <a:gd name="T21" fmla="*/ 0 h 1507"/>
                <a:gd name="T22" fmla="*/ 0 w 802"/>
                <a:gd name="T23" fmla="*/ 0 h 1507"/>
                <a:gd name="T24" fmla="*/ 0 w 802"/>
                <a:gd name="T25" fmla="*/ 0 h 1507"/>
                <a:gd name="T26" fmla="*/ 0 w 802"/>
                <a:gd name="T27" fmla="*/ 0 h 1507"/>
                <a:gd name="T28" fmla="*/ 0 w 802"/>
                <a:gd name="T29" fmla="*/ 0 h 1507"/>
                <a:gd name="T30" fmla="*/ 0 w 802"/>
                <a:gd name="T31" fmla="*/ 0 h 1507"/>
                <a:gd name="T32" fmla="*/ 0 w 802"/>
                <a:gd name="T33" fmla="*/ 0 h 1507"/>
                <a:gd name="T34" fmla="*/ 0 w 802"/>
                <a:gd name="T35" fmla="*/ 0 h 1507"/>
                <a:gd name="T36" fmla="*/ 0 w 802"/>
                <a:gd name="T37" fmla="*/ 0 h 1507"/>
                <a:gd name="T38" fmla="*/ 0 w 802"/>
                <a:gd name="T39" fmla="*/ 0 h 1507"/>
                <a:gd name="T40" fmla="*/ 0 w 802"/>
                <a:gd name="T41" fmla="*/ 0 h 1507"/>
                <a:gd name="T42" fmla="*/ 0 w 802"/>
                <a:gd name="T43" fmla="*/ 0 h 1507"/>
                <a:gd name="T44" fmla="*/ 0 w 802"/>
                <a:gd name="T45" fmla="*/ 0 h 1507"/>
                <a:gd name="T46" fmla="*/ 0 w 802"/>
                <a:gd name="T47" fmla="*/ 0 h 1507"/>
                <a:gd name="T48" fmla="*/ 0 w 802"/>
                <a:gd name="T49" fmla="*/ 0 h 1507"/>
                <a:gd name="T50" fmla="*/ 0 w 802"/>
                <a:gd name="T51" fmla="*/ 0 h 1507"/>
                <a:gd name="T52" fmla="*/ 0 w 802"/>
                <a:gd name="T53" fmla="*/ 0 h 1507"/>
                <a:gd name="T54" fmla="*/ 0 w 802"/>
                <a:gd name="T55" fmla="*/ 0 h 1507"/>
                <a:gd name="T56" fmla="*/ 0 w 802"/>
                <a:gd name="T57" fmla="*/ 0 h 1507"/>
                <a:gd name="T58" fmla="*/ 0 w 802"/>
                <a:gd name="T59" fmla="*/ 0 h 1507"/>
                <a:gd name="T60" fmla="*/ 0 w 802"/>
                <a:gd name="T61" fmla="*/ 0 h 1507"/>
                <a:gd name="T62" fmla="*/ 0 w 802"/>
                <a:gd name="T63" fmla="*/ 0 h 1507"/>
                <a:gd name="T64" fmla="*/ 0 w 802"/>
                <a:gd name="T65" fmla="*/ 0 h 1507"/>
                <a:gd name="T66" fmla="*/ 0 w 802"/>
                <a:gd name="T67" fmla="*/ 0 h 1507"/>
                <a:gd name="T68" fmla="*/ 0 w 802"/>
                <a:gd name="T69" fmla="*/ 0 h 1507"/>
                <a:gd name="T70" fmla="*/ 0 w 802"/>
                <a:gd name="T71" fmla="*/ 0 h 1507"/>
                <a:gd name="T72" fmla="*/ 0 w 802"/>
                <a:gd name="T73" fmla="*/ 0 h 1507"/>
                <a:gd name="T74" fmla="*/ 0 w 802"/>
                <a:gd name="T75" fmla="*/ 0 h 1507"/>
                <a:gd name="T76" fmla="*/ 0 w 802"/>
                <a:gd name="T77" fmla="*/ 0 h 1507"/>
                <a:gd name="T78" fmla="*/ 0 w 802"/>
                <a:gd name="T79" fmla="*/ 0 h 1507"/>
                <a:gd name="T80" fmla="*/ 0 w 802"/>
                <a:gd name="T81" fmla="*/ 0 h 1507"/>
                <a:gd name="T82" fmla="*/ 0 w 802"/>
                <a:gd name="T83" fmla="*/ 0 h 1507"/>
                <a:gd name="T84" fmla="*/ 0 w 802"/>
                <a:gd name="T85" fmla="*/ 0 h 1507"/>
                <a:gd name="T86" fmla="*/ 0 w 802"/>
                <a:gd name="T87" fmla="*/ 0 h 1507"/>
                <a:gd name="T88" fmla="*/ 0 w 802"/>
                <a:gd name="T89" fmla="*/ 0 h 1507"/>
                <a:gd name="T90" fmla="*/ 0 w 802"/>
                <a:gd name="T91" fmla="*/ 0 h 1507"/>
                <a:gd name="T92" fmla="*/ 0 w 802"/>
                <a:gd name="T93" fmla="*/ 0 h 1507"/>
                <a:gd name="T94" fmla="*/ 0 w 802"/>
                <a:gd name="T95" fmla="*/ 0 h 1507"/>
                <a:gd name="T96" fmla="*/ 0 w 802"/>
                <a:gd name="T97" fmla="*/ 0 h 1507"/>
                <a:gd name="T98" fmla="*/ 0 w 802"/>
                <a:gd name="T99" fmla="*/ 0 h 1507"/>
                <a:gd name="T100" fmla="*/ 0 w 802"/>
                <a:gd name="T101" fmla="*/ 0 h 150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02"/>
                <a:gd name="T154" fmla="*/ 0 h 1507"/>
                <a:gd name="T155" fmla="*/ 802 w 802"/>
                <a:gd name="T156" fmla="*/ 1507 h 150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02" h="1507">
                  <a:moveTo>
                    <a:pt x="802" y="91"/>
                  </a:moveTo>
                  <a:lnTo>
                    <a:pt x="785" y="221"/>
                  </a:lnTo>
                  <a:lnTo>
                    <a:pt x="771" y="406"/>
                  </a:lnTo>
                  <a:lnTo>
                    <a:pt x="762" y="623"/>
                  </a:lnTo>
                  <a:lnTo>
                    <a:pt x="753" y="849"/>
                  </a:lnTo>
                  <a:lnTo>
                    <a:pt x="749" y="1065"/>
                  </a:lnTo>
                  <a:lnTo>
                    <a:pt x="745" y="1246"/>
                  </a:lnTo>
                  <a:lnTo>
                    <a:pt x="743" y="1371"/>
                  </a:lnTo>
                  <a:lnTo>
                    <a:pt x="743" y="1417"/>
                  </a:lnTo>
                  <a:lnTo>
                    <a:pt x="286" y="1507"/>
                  </a:lnTo>
                  <a:lnTo>
                    <a:pt x="277" y="1494"/>
                  </a:lnTo>
                  <a:lnTo>
                    <a:pt x="266" y="1478"/>
                  </a:lnTo>
                  <a:lnTo>
                    <a:pt x="250" y="1460"/>
                  </a:lnTo>
                  <a:lnTo>
                    <a:pt x="230" y="1440"/>
                  </a:lnTo>
                  <a:lnTo>
                    <a:pt x="209" y="1421"/>
                  </a:lnTo>
                  <a:lnTo>
                    <a:pt x="185" y="1400"/>
                  </a:lnTo>
                  <a:lnTo>
                    <a:pt x="160" y="1379"/>
                  </a:lnTo>
                  <a:lnTo>
                    <a:pt x="135" y="1358"/>
                  </a:lnTo>
                  <a:lnTo>
                    <a:pt x="110" y="1338"/>
                  </a:lnTo>
                  <a:lnTo>
                    <a:pt x="87" y="1319"/>
                  </a:lnTo>
                  <a:lnTo>
                    <a:pt x="64" y="1303"/>
                  </a:lnTo>
                  <a:lnTo>
                    <a:pt x="45" y="1288"/>
                  </a:lnTo>
                  <a:lnTo>
                    <a:pt x="28" y="1275"/>
                  </a:lnTo>
                  <a:lnTo>
                    <a:pt x="15" y="1266"/>
                  </a:lnTo>
                  <a:lnTo>
                    <a:pt x="7" y="1260"/>
                  </a:lnTo>
                  <a:lnTo>
                    <a:pt x="5" y="1258"/>
                  </a:lnTo>
                  <a:lnTo>
                    <a:pt x="6" y="1215"/>
                  </a:lnTo>
                  <a:lnTo>
                    <a:pt x="9" y="1097"/>
                  </a:lnTo>
                  <a:lnTo>
                    <a:pt x="13" y="930"/>
                  </a:lnTo>
                  <a:lnTo>
                    <a:pt x="16" y="730"/>
                  </a:lnTo>
                  <a:lnTo>
                    <a:pt x="18" y="521"/>
                  </a:lnTo>
                  <a:lnTo>
                    <a:pt x="17" y="325"/>
                  </a:lnTo>
                  <a:lnTo>
                    <a:pt x="11" y="162"/>
                  </a:lnTo>
                  <a:lnTo>
                    <a:pt x="0" y="53"/>
                  </a:lnTo>
                  <a:lnTo>
                    <a:pt x="5" y="53"/>
                  </a:lnTo>
                  <a:lnTo>
                    <a:pt x="17" y="51"/>
                  </a:lnTo>
                  <a:lnTo>
                    <a:pt x="38" y="50"/>
                  </a:lnTo>
                  <a:lnTo>
                    <a:pt x="65" y="49"/>
                  </a:lnTo>
                  <a:lnTo>
                    <a:pt x="97" y="47"/>
                  </a:lnTo>
                  <a:lnTo>
                    <a:pt x="133" y="44"/>
                  </a:lnTo>
                  <a:lnTo>
                    <a:pt x="173" y="41"/>
                  </a:lnTo>
                  <a:lnTo>
                    <a:pt x="214" y="39"/>
                  </a:lnTo>
                  <a:lnTo>
                    <a:pt x="255" y="35"/>
                  </a:lnTo>
                  <a:lnTo>
                    <a:pt x="297" y="30"/>
                  </a:lnTo>
                  <a:lnTo>
                    <a:pt x="338" y="26"/>
                  </a:lnTo>
                  <a:lnTo>
                    <a:pt x="375" y="21"/>
                  </a:lnTo>
                  <a:lnTo>
                    <a:pt x="409" y="16"/>
                  </a:lnTo>
                  <a:lnTo>
                    <a:pt x="438" y="12"/>
                  </a:lnTo>
                  <a:lnTo>
                    <a:pt x="460" y="6"/>
                  </a:lnTo>
                  <a:lnTo>
                    <a:pt x="476" y="0"/>
                  </a:lnTo>
                  <a:lnTo>
                    <a:pt x="802" y="91"/>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58" name="Freeform 216">
              <a:extLst>
                <a:ext uri="{FF2B5EF4-FFF2-40B4-BE49-F238E27FC236}">
                  <a16:creationId xmlns:a16="http://schemas.microsoft.com/office/drawing/2014/main" id="{0AB41E79-71FF-4D08-BC5A-803884916D0E}"/>
                </a:ext>
              </a:extLst>
            </p:cNvPr>
            <p:cNvSpPr>
              <a:spLocks/>
            </p:cNvSpPr>
            <p:nvPr/>
          </p:nvSpPr>
          <p:spPr bwMode="auto">
            <a:xfrm>
              <a:off x="5307" y="288"/>
              <a:ext cx="154" cy="27"/>
            </a:xfrm>
            <a:custGeom>
              <a:avLst/>
              <a:gdLst>
                <a:gd name="T0" fmla="*/ 0 w 769"/>
                <a:gd name="T1" fmla="*/ 0 h 137"/>
                <a:gd name="T2" fmla="*/ 0 w 769"/>
                <a:gd name="T3" fmla="*/ 0 h 137"/>
                <a:gd name="T4" fmla="*/ 0 w 769"/>
                <a:gd name="T5" fmla="*/ 0 h 137"/>
                <a:gd name="T6" fmla="*/ 0 w 769"/>
                <a:gd name="T7" fmla="*/ 0 h 137"/>
                <a:gd name="T8" fmla="*/ 0 w 769"/>
                <a:gd name="T9" fmla="*/ 0 h 137"/>
                <a:gd name="T10" fmla="*/ 0 60000 65536"/>
                <a:gd name="T11" fmla="*/ 0 60000 65536"/>
                <a:gd name="T12" fmla="*/ 0 60000 65536"/>
                <a:gd name="T13" fmla="*/ 0 60000 65536"/>
                <a:gd name="T14" fmla="*/ 0 60000 65536"/>
                <a:gd name="T15" fmla="*/ 0 w 769"/>
                <a:gd name="T16" fmla="*/ 0 h 137"/>
                <a:gd name="T17" fmla="*/ 769 w 769"/>
                <a:gd name="T18" fmla="*/ 137 h 137"/>
              </a:gdLst>
              <a:ahLst/>
              <a:cxnLst>
                <a:cxn ang="T10">
                  <a:pos x="T0" y="T1"/>
                </a:cxn>
                <a:cxn ang="T11">
                  <a:pos x="T2" y="T3"/>
                </a:cxn>
                <a:cxn ang="T12">
                  <a:pos x="T4" y="T5"/>
                </a:cxn>
                <a:cxn ang="T13">
                  <a:pos x="T6" y="T7"/>
                </a:cxn>
                <a:cxn ang="T14">
                  <a:pos x="T8" y="T9"/>
                </a:cxn>
              </a:cxnLst>
              <a:rect l="T15" t="T16" r="T17" b="T18"/>
              <a:pathLst>
                <a:path w="769" h="137">
                  <a:moveTo>
                    <a:pt x="0" y="53"/>
                  </a:moveTo>
                  <a:lnTo>
                    <a:pt x="274" y="137"/>
                  </a:lnTo>
                  <a:lnTo>
                    <a:pt x="769" y="83"/>
                  </a:lnTo>
                  <a:lnTo>
                    <a:pt x="463" y="0"/>
                  </a:lnTo>
                  <a:lnTo>
                    <a:pt x="0" y="53"/>
                  </a:lnTo>
                  <a:close/>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59" name="Freeform 217">
              <a:extLst>
                <a:ext uri="{FF2B5EF4-FFF2-40B4-BE49-F238E27FC236}">
                  <a16:creationId xmlns:a16="http://schemas.microsoft.com/office/drawing/2014/main" id="{2A3B48A5-7CD0-470F-9FFC-9E6CBE1330F0}"/>
                </a:ext>
              </a:extLst>
            </p:cNvPr>
            <p:cNvSpPr>
              <a:spLocks/>
            </p:cNvSpPr>
            <p:nvPr/>
          </p:nvSpPr>
          <p:spPr bwMode="auto">
            <a:xfrm>
              <a:off x="5455" y="306"/>
              <a:ext cx="11" cy="260"/>
            </a:xfrm>
            <a:custGeom>
              <a:avLst/>
              <a:gdLst>
                <a:gd name="T0" fmla="*/ 0 w 57"/>
                <a:gd name="T1" fmla="*/ 0 h 1302"/>
                <a:gd name="T2" fmla="*/ 0 w 57"/>
                <a:gd name="T3" fmla="*/ 0 h 1302"/>
                <a:gd name="T4" fmla="*/ 0 w 57"/>
                <a:gd name="T5" fmla="*/ 0 h 1302"/>
                <a:gd name="T6" fmla="*/ 0 w 57"/>
                <a:gd name="T7" fmla="*/ 0 h 1302"/>
                <a:gd name="T8" fmla="*/ 0 w 57"/>
                <a:gd name="T9" fmla="*/ 0 h 1302"/>
                <a:gd name="T10" fmla="*/ 0 w 57"/>
                <a:gd name="T11" fmla="*/ 0 h 1302"/>
                <a:gd name="T12" fmla="*/ 0 w 57"/>
                <a:gd name="T13" fmla="*/ 0 h 1302"/>
                <a:gd name="T14" fmla="*/ 0 w 57"/>
                <a:gd name="T15" fmla="*/ 0 h 1302"/>
                <a:gd name="T16" fmla="*/ 0 w 57"/>
                <a:gd name="T17" fmla="*/ 0 h 1302"/>
                <a:gd name="T18" fmla="*/ 0 w 57"/>
                <a:gd name="T19" fmla="*/ 0 h 1302"/>
                <a:gd name="T20" fmla="*/ 0 w 57"/>
                <a:gd name="T21" fmla="*/ 0 h 1302"/>
                <a:gd name="T22" fmla="*/ 0 w 57"/>
                <a:gd name="T23" fmla="*/ 0 h 1302"/>
                <a:gd name="T24" fmla="*/ 0 w 57"/>
                <a:gd name="T25" fmla="*/ 0 h 1302"/>
                <a:gd name="T26" fmla="*/ 0 w 57"/>
                <a:gd name="T27" fmla="*/ 0 h 1302"/>
                <a:gd name="T28" fmla="*/ 0 w 57"/>
                <a:gd name="T29" fmla="*/ 0 h 1302"/>
                <a:gd name="T30" fmla="*/ 0 w 57"/>
                <a:gd name="T31" fmla="*/ 0 h 1302"/>
                <a:gd name="T32" fmla="*/ 0 w 57"/>
                <a:gd name="T33" fmla="*/ 0 h 13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7"/>
                <a:gd name="T52" fmla="*/ 0 h 1302"/>
                <a:gd name="T53" fmla="*/ 57 w 57"/>
                <a:gd name="T54" fmla="*/ 1302 h 130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7" h="1302">
                  <a:moveTo>
                    <a:pt x="57" y="0"/>
                  </a:moveTo>
                  <a:lnTo>
                    <a:pt x="54" y="39"/>
                  </a:lnTo>
                  <a:lnTo>
                    <a:pt x="46" y="148"/>
                  </a:lnTo>
                  <a:lnTo>
                    <a:pt x="34" y="307"/>
                  </a:lnTo>
                  <a:lnTo>
                    <a:pt x="21" y="502"/>
                  </a:lnTo>
                  <a:lnTo>
                    <a:pt x="10" y="717"/>
                  </a:lnTo>
                  <a:lnTo>
                    <a:pt x="3" y="932"/>
                  </a:lnTo>
                  <a:lnTo>
                    <a:pt x="0" y="1132"/>
                  </a:lnTo>
                  <a:lnTo>
                    <a:pt x="6" y="1302"/>
                  </a:lnTo>
                  <a:lnTo>
                    <a:pt x="7" y="1253"/>
                  </a:lnTo>
                  <a:lnTo>
                    <a:pt x="12" y="1123"/>
                  </a:lnTo>
                  <a:lnTo>
                    <a:pt x="18" y="936"/>
                  </a:lnTo>
                  <a:lnTo>
                    <a:pt x="25" y="717"/>
                  </a:lnTo>
                  <a:lnTo>
                    <a:pt x="33" y="489"/>
                  </a:lnTo>
                  <a:lnTo>
                    <a:pt x="42" y="278"/>
                  </a:lnTo>
                  <a:lnTo>
                    <a:pt x="50" y="106"/>
                  </a:lnTo>
                  <a:lnTo>
                    <a:pt x="5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60" name="Freeform 218">
              <a:extLst>
                <a:ext uri="{FF2B5EF4-FFF2-40B4-BE49-F238E27FC236}">
                  <a16:creationId xmlns:a16="http://schemas.microsoft.com/office/drawing/2014/main" id="{F5173CF0-6922-4641-B0C5-94F5D9EBFAA9}"/>
                </a:ext>
              </a:extLst>
            </p:cNvPr>
            <p:cNvSpPr>
              <a:spLocks/>
            </p:cNvSpPr>
            <p:nvPr/>
          </p:nvSpPr>
          <p:spPr bwMode="auto">
            <a:xfrm>
              <a:off x="5417" y="406"/>
              <a:ext cx="47" cy="25"/>
            </a:xfrm>
            <a:custGeom>
              <a:avLst/>
              <a:gdLst>
                <a:gd name="T0" fmla="*/ 0 w 234"/>
                <a:gd name="T1" fmla="*/ 0 h 126"/>
                <a:gd name="T2" fmla="*/ 0 w 234"/>
                <a:gd name="T3" fmla="*/ 0 h 126"/>
                <a:gd name="T4" fmla="*/ 0 w 234"/>
                <a:gd name="T5" fmla="*/ 0 h 126"/>
                <a:gd name="T6" fmla="*/ 0 w 234"/>
                <a:gd name="T7" fmla="*/ 0 h 126"/>
                <a:gd name="T8" fmla="*/ 0 w 234"/>
                <a:gd name="T9" fmla="*/ 0 h 126"/>
                <a:gd name="T10" fmla="*/ 0 w 234"/>
                <a:gd name="T11" fmla="*/ 0 h 126"/>
                <a:gd name="T12" fmla="*/ 0 w 234"/>
                <a:gd name="T13" fmla="*/ 0 h 126"/>
                <a:gd name="T14" fmla="*/ 0 w 234"/>
                <a:gd name="T15" fmla="*/ 0 h 126"/>
                <a:gd name="T16" fmla="*/ 0 w 234"/>
                <a:gd name="T17" fmla="*/ 0 h 126"/>
                <a:gd name="T18" fmla="*/ 0 w 234"/>
                <a:gd name="T19" fmla="*/ 0 h 126"/>
                <a:gd name="T20" fmla="*/ 0 w 234"/>
                <a:gd name="T21" fmla="*/ 0 h 126"/>
                <a:gd name="T22" fmla="*/ 0 w 234"/>
                <a:gd name="T23" fmla="*/ 0 h 126"/>
                <a:gd name="T24" fmla="*/ 0 w 234"/>
                <a:gd name="T25" fmla="*/ 0 h 126"/>
                <a:gd name="T26" fmla="*/ 0 w 234"/>
                <a:gd name="T27" fmla="*/ 0 h 126"/>
                <a:gd name="T28" fmla="*/ 0 w 234"/>
                <a:gd name="T29" fmla="*/ 0 h 126"/>
                <a:gd name="T30" fmla="*/ 0 w 234"/>
                <a:gd name="T31" fmla="*/ 0 h 126"/>
                <a:gd name="T32" fmla="*/ 0 w 234"/>
                <a:gd name="T33" fmla="*/ 0 h 126"/>
                <a:gd name="T34" fmla="*/ 0 w 234"/>
                <a:gd name="T35" fmla="*/ 0 h 126"/>
                <a:gd name="T36" fmla="*/ 0 w 234"/>
                <a:gd name="T37" fmla="*/ 0 h 126"/>
                <a:gd name="T38" fmla="*/ 0 w 234"/>
                <a:gd name="T39" fmla="*/ 0 h 126"/>
                <a:gd name="T40" fmla="*/ 0 w 234"/>
                <a:gd name="T41" fmla="*/ 0 h 126"/>
                <a:gd name="T42" fmla="*/ 0 w 234"/>
                <a:gd name="T43" fmla="*/ 0 h 126"/>
                <a:gd name="T44" fmla="*/ 0 w 234"/>
                <a:gd name="T45" fmla="*/ 0 h 126"/>
                <a:gd name="T46" fmla="*/ 0 w 234"/>
                <a:gd name="T47" fmla="*/ 0 h 126"/>
                <a:gd name="T48" fmla="*/ 0 w 234"/>
                <a:gd name="T49" fmla="*/ 0 h 126"/>
                <a:gd name="T50" fmla="*/ 0 w 234"/>
                <a:gd name="T51" fmla="*/ 0 h 126"/>
                <a:gd name="T52" fmla="*/ 0 w 234"/>
                <a:gd name="T53" fmla="*/ 0 h 126"/>
                <a:gd name="T54" fmla="*/ 0 w 234"/>
                <a:gd name="T55" fmla="*/ 0 h 126"/>
                <a:gd name="T56" fmla="*/ 0 w 234"/>
                <a:gd name="T57" fmla="*/ 0 h 126"/>
                <a:gd name="T58" fmla="*/ 0 w 234"/>
                <a:gd name="T59" fmla="*/ 0 h 126"/>
                <a:gd name="T60" fmla="*/ 0 w 234"/>
                <a:gd name="T61" fmla="*/ 0 h 126"/>
                <a:gd name="T62" fmla="*/ 0 w 234"/>
                <a:gd name="T63" fmla="*/ 0 h 126"/>
                <a:gd name="T64" fmla="*/ 0 w 234"/>
                <a:gd name="T65" fmla="*/ 0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126"/>
                <a:gd name="T101" fmla="*/ 234 w 234"/>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126">
                  <a:moveTo>
                    <a:pt x="0" y="100"/>
                  </a:moveTo>
                  <a:lnTo>
                    <a:pt x="3" y="102"/>
                  </a:lnTo>
                  <a:lnTo>
                    <a:pt x="13" y="104"/>
                  </a:lnTo>
                  <a:lnTo>
                    <a:pt x="27" y="107"/>
                  </a:lnTo>
                  <a:lnTo>
                    <a:pt x="45" y="112"/>
                  </a:lnTo>
                  <a:lnTo>
                    <a:pt x="67" y="115"/>
                  </a:lnTo>
                  <a:lnTo>
                    <a:pt x="90" y="120"/>
                  </a:lnTo>
                  <a:lnTo>
                    <a:pt x="115" y="124"/>
                  </a:lnTo>
                  <a:lnTo>
                    <a:pt x="139" y="125"/>
                  </a:lnTo>
                  <a:lnTo>
                    <a:pt x="164" y="126"/>
                  </a:lnTo>
                  <a:lnTo>
                    <a:pt x="186" y="124"/>
                  </a:lnTo>
                  <a:lnTo>
                    <a:pt x="204" y="119"/>
                  </a:lnTo>
                  <a:lnTo>
                    <a:pt x="219" y="111"/>
                  </a:lnTo>
                  <a:lnTo>
                    <a:pt x="230" y="99"/>
                  </a:lnTo>
                  <a:lnTo>
                    <a:pt x="234" y="83"/>
                  </a:lnTo>
                  <a:lnTo>
                    <a:pt x="232" y="63"/>
                  </a:lnTo>
                  <a:lnTo>
                    <a:pt x="222" y="38"/>
                  </a:lnTo>
                  <a:lnTo>
                    <a:pt x="221" y="36"/>
                  </a:lnTo>
                  <a:lnTo>
                    <a:pt x="216" y="33"/>
                  </a:lnTo>
                  <a:lnTo>
                    <a:pt x="209" y="28"/>
                  </a:lnTo>
                  <a:lnTo>
                    <a:pt x="201" y="22"/>
                  </a:lnTo>
                  <a:lnTo>
                    <a:pt x="189" y="17"/>
                  </a:lnTo>
                  <a:lnTo>
                    <a:pt x="176" y="11"/>
                  </a:lnTo>
                  <a:lnTo>
                    <a:pt x="161" y="6"/>
                  </a:lnTo>
                  <a:lnTo>
                    <a:pt x="146" y="3"/>
                  </a:lnTo>
                  <a:lnTo>
                    <a:pt x="129" y="0"/>
                  </a:lnTo>
                  <a:lnTo>
                    <a:pt x="111" y="3"/>
                  </a:lnTo>
                  <a:lnTo>
                    <a:pt x="93" y="7"/>
                  </a:lnTo>
                  <a:lnTo>
                    <a:pt x="74" y="15"/>
                  </a:lnTo>
                  <a:lnTo>
                    <a:pt x="56" y="28"/>
                  </a:lnTo>
                  <a:lnTo>
                    <a:pt x="36" y="47"/>
                  </a:lnTo>
                  <a:lnTo>
                    <a:pt x="17" y="70"/>
                  </a:lnTo>
                  <a:lnTo>
                    <a:pt x="0" y="10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61" name="Freeform 219">
              <a:extLst>
                <a:ext uri="{FF2B5EF4-FFF2-40B4-BE49-F238E27FC236}">
                  <a16:creationId xmlns:a16="http://schemas.microsoft.com/office/drawing/2014/main" id="{E11A2057-1BF5-4D85-8200-07625D785127}"/>
                </a:ext>
              </a:extLst>
            </p:cNvPr>
            <p:cNvSpPr>
              <a:spLocks/>
            </p:cNvSpPr>
            <p:nvPr/>
          </p:nvSpPr>
          <p:spPr bwMode="auto">
            <a:xfrm>
              <a:off x="5412" y="491"/>
              <a:ext cx="48" cy="24"/>
            </a:xfrm>
            <a:custGeom>
              <a:avLst/>
              <a:gdLst>
                <a:gd name="T0" fmla="*/ 0 w 236"/>
                <a:gd name="T1" fmla="*/ 0 h 123"/>
                <a:gd name="T2" fmla="*/ 0 w 236"/>
                <a:gd name="T3" fmla="*/ 0 h 123"/>
                <a:gd name="T4" fmla="*/ 0 w 236"/>
                <a:gd name="T5" fmla="*/ 0 h 123"/>
                <a:gd name="T6" fmla="*/ 0 w 236"/>
                <a:gd name="T7" fmla="*/ 0 h 123"/>
                <a:gd name="T8" fmla="*/ 0 w 236"/>
                <a:gd name="T9" fmla="*/ 0 h 123"/>
                <a:gd name="T10" fmla="*/ 0 w 236"/>
                <a:gd name="T11" fmla="*/ 0 h 123"/>
                <a:gd name="T12" fmla="*/ 0 w 236"/>
                <a:gd name="T13" fmla="*/ 0 h 123"/>
                <a:gd name="T14" fmla="*/ 0 w 236"/>
                <a:gd name="T15" fmla="*/ 0 h 123"/>
                <a:gd name="T16" fmla="*/ 0 w 236"/>
                <a:gd name="T17" fmla="*/ 0 h 123"/>
                <a:gd name="T18" fmla="*/ 0 w 236"/>
                <a:gd name="T19" fmla="*/ 0 h 123"/>
                <a:gd name="T20" fmla="*/ 0 w 236"/>
                <a:gd name="T21" fmla="*/ 0 h 123"/>
                <a:gd name="T22" fmla="*/ 0 w 236"/>
                <a:gd name="T23" fmla="*/ 0 h 123"/>
                <a:gd name="T24" fmla="*/ 0 w 236"/>
                <a:gd name="T25" fmla="*/ 0 h 123"/>
                <a:gd name="T26" fmla="*/ 0 w 236"/>
                <a:gd name="T27" fmla="*/ 0 h 123"/>
                <a:gd name="T28" fmla="*/ 0 w 236"/>
                <a:gd name="T29" fmla="*/ 0 h 123"/>
                <a:gd name="T30" fmla="*/ 0 w 236"/>
                <a:gd name="T31" fmla="*/ 0 h 123"/>
                <a:gd name="T32" fmla="*/ 0 w 236"/>
                <a:gd name="T33" fmla="*/ 0 h 123"/>
                <a:gd name="T34" fmla="*/ 0 w 236"/>
                <a:gd name="T35" fmla="*/ 0 h 123"/>
                <a:gd name="T36" fmla="*/ 0 w 236"/>
                <a:gd name="T37" fmla="*/ 0 h 123"/>
                <a:gd name="T38" fmla="*/ 0 w 236"/>
                <a:gd name="T39" fmla="*/ 0 h 123"/>
                <a:gd name="T40" fmla="*/ 0 w 236"/>
                <a:gd name="T41" fmla="*/ 0 h 123"/>
                <a:gd name="T42" fmla="*/ 0 w 236"/>
                <a:gd name="T43" fmla="*/ 0 h 123"/>
                <a:gd name="T44" fmla="*/ 0 w 236"/>
                <a:gd name="T45" fmla="*/ 0 h 123"/>
                <a:gd name="T46" fmla="*/ 0 w 236"/>
                <a:gd name="T47" fmla="*/ 0 h 123"/>
                <a:gd name="T48" fmla="*/ 0 w 236"/>
                <a:gd name="T49" fmla="*/ 0 h 123"/>
                <a:gd name="T50" fmla="*/ 0 w 236"/>
                <a:gd name="T51" fmla="*/ 0 h 123"/>
                <a:gd name="T52" fmla="*/ 0 w 236"/>
                <a:gd name="T53" fmla="*/ 0 h 123"/>
                <a:gd name="T54" fmla="*/ 0 w 236"/>
                <a:gd name="T55" fmla="*/ 0 h 123"/>
                <a:gd name="T56" fmla="*/ 0 w 236"/>
                <a:gd name="T57" fmla="*/ 0 h 123"/>
                <a:gd name="T58" fmla="*/ 0 w 236"/>
                <a:gd name="T59" fmla="*/ 0 h 123"/>
                <a:gd name="T60" fmla="*/ 0 w 236"/>
                <a:gd name="T61" fmla="*/ 0 h 123"/>
                <a:gd name="T62" fmla="*/ 0 w 236"/>
                <a:gd name="T63" fmla="*/ 0 h 123"/>
                <a:gd name="T64" fmla="*/ 0 w 236"/>
                <a:gd name="T65" fmla="*/ 0 h 12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6"/>
                <a:gd name="T100" fmla="*/ 0 h 123"/>
                <a:gd name="T101" fmla="*/ 236 w 236"/>
                <a:gd name="T102" fmla="*/ 123 h 12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6" h="123">
                  <a:moveTo>
                    <a:pt x="0" y="101"/>
                  </a:moveTo>
                  <a:lnTo>
                    <a:pt x="3" y="102"/>
                  </a:lnTo>
                  <a:lnTo>
                    <a:pt x="13" y="104"/>
                  </a:lnTo>
                  <a:lnTo>
                    <a:pt x="27" y="108"/>
                  </a:lnTo>
                  <a:lnTo>
                    <a:pt x="45" y="111"/>
                  </a:lnTo>
                  <a:lnTo>
                    <a:pt x="67" y="115"/>
                  </a:lnTo>
                  <a:lnTo>
                    <a:pt x="90" y="119"/>
                  </a:lnTo>
                  <a:lnTo>
                    <a:pt x="115" y="122"/>
                  </a:lnTo>
                  <a:lnTo>
                    <a:pt x="140" y="123"/>
                  </a:lnTo>
                  <a:lnTo>
                    <a:pt x="164" y="123"/>
                  </a:lnTo>
                  <a:lnTo>
                    <a:pt x="186" y="121"/>
                  </a:lnTo>
                  <a:lnTo>
                    <a:pt x="205" y="116"/>
                  </a:lnTo>
                  <a:lnTo>
                    <a:pt x="220" y="108"/>
                  </a:lnTo>
                  <a:lnTo>
                    <a:pt x="231" y="96"/>
                  </a:lnTo>
                  <a:lnTo>
                    <a:pt x="236" y="81"/>
                  </a:lnTo>
                  <a:lnTo>
                    <a:pt x="233" y="60"/>
                  </a:lnTo>
                  <a:lnTo>
                    <a:pt x="223" y="36"/>
                  </a:lnTo>
                  <a:lnTo>
                    <a:pt x="222" y="35"/>
                  </a:lnTo>
                  <a:lnTo>
                    <a:pt x="217" y="31"/>
                  </a:lnTo>
                  <a:lnTo>
                    <a:pt x="210" y="26"/>
                  </a:lnTo>
                  <a:lnTo>
                    <a:pt x="201" y="21"/>
                  </a:lnTo>
                  <a:lnTo>
                    <a:pt x="190" y="15"/>
                  </a:lnTo>
                  <a:lnTo>
                    <a:pt x="177" y="9"/>
                  </a:lnTo>
                  <a:lnTo>
                    <a:pt x="162" y="4"/>
                  </a:lnTo>
                  <a:lnTo>
                    <a:pt x="146" y="1"/>
                  </a:lnTo>
                  <a:lnTo>
                    <a:pt x="130" y="0"/>
                  </a:lnTo>
                  <a:lnTo>
                    <a:pt x="111" y="2"/>
                  </a:lnTo>
                  <a:lnTo>
                    <a:pt x="93" y="7"/>
                  </a:lnTo>
                  <a:lnTo>
                    <a:pt x="74" y="15"/>
                  </a:lnTo>
                  <a:lnTo>
                    <a:pt x="56" y="29"/>
                  </a:lnTo>
                  <a:lnTo>
                    <a:pt x="37" y="46"/>
                  </a:lnTo>
                  <a:lnTo>
                    <a:pt x="18" y="71"/>
                  </a:lnTo>
                  <a:lnTo>
                    <a:pt x="0" y="101"/>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62" name="Freeform 220">
              <a:extLst>
                <a:ext uri="{FF2B5EF4-FFF2-40B4-BE49-F238E27FC236}">
                  <a16:creationId xmlns:a16="http://schemas.microsoft.com/office/drawing/2014/main" id="{B6137673-B536-4C0E-B8B5-661F881EEB50}"/>
                </a:ext>
              </a:extLst>
            </p:cNvPr>
            <p:cNvSpPr>
              <a:spLocks/>
            </p:cNvSpPr>
            <p:nvPr/>
          </p:nvSpPr>
          <p:spPr bwMode="auto">
            <a:xfrm>
              <a:off x="5413" y="316"/>
              <a:ext cx="47" cy="25"/>
            </a:xfrm>
            <a:custGeom>
              <a:avLst/>
              <a:gdLst>
                <a:gd name="T0" fmla="*/ 0 w 235"/>
                <a:gd name="T1" fmla="*/ 0 h 125"/>
                <a:gd name="T2" fmla="*/ 0 w 235"/>
                <a:gd name="T3" fmla="*/ 0 h 125"/>
                <a:gd name="T4" fmla="*/ 0 w 235"/>
                <a:gd name="T5" fmla="*/ 0 h 125"/>
                <a:gd name="T6" fmla="*/ 0 w 235"/>
                <a:gd name="T7" fmla="*/ 0 h 125"/>
                <a:gd name="T8" fmla="*/ 0 w 235"/>
                <a:gd name="T9" fmla="*/ 0 h 125"/>
                <a:gd name="T10" fmla="*/ 0 w 235"/>
                <a:gd name="T11" fmla="*/ 0 h 125"/>
                <a:gd name="T12" fmla="*/ 0 w 235"/>
                <a:gd name="T13" fmla="*/ 0 h 125"/>
                <a:gd name="T14" fmla="*/ 0 w 235"/>
                <a:gd name="T15" fmla="*/ 0 h 125"/>
                <a:gd name="T16" fmla="*/ 0 w 235"/>
                <a:gd name="T17" fmla="*/ 0 h 125"/>
                <a:gd name="T18" fmla="*/ 0 w 235"/>
                <a:gd name="T19" fmla="*/ 0 h 125"/>
                <a:gd name="T20" fmla="*/ 0 w 235"/>
                <a:gd name="T21" fmla="*/ 0 h 125"/>
                <a:gd name="T22" fmla="*/ 0 w 235"/>
                <a:gd name="T23" fmla="*/ 0 h 125"/>
                <a:gd name="T24" fmla="*/ 0 w 235"/>
                <a:gd name="T25" fmla="*/ 0 h 125"/>
                <a:gd name="T26" fmla="*/ 0 w 235"/>
                <a:gd name="T27" fmla="*/ 0 h 125"/>
                <a:gd name="T28" fmla="*/ 0 w 235"/>
                <a:gd name="T29" fmla="*/ 0 h 125"/>
                <a:gd name="T30" fmla="*/ 0 w 235"/>
                <a:gd name="T31" fmla="*/ 0 h 125"/>
                <a:gd name="T32" fmla="*/ 0 w 235"/>
                <a:gd name="T33" fmla="*/ 0 h 125"/>
                <a:gd name="T34" fmla="*/ 0 w 235"/>
                <a:gd name="T35" fmla="*/ 0 h 125"/>
                <a:gd name="T36" fmla="*/ 0 w 235"/>
                <a:gd name="T37" fmla="*/ 0 h 125"/>
                <a:gd name="T38" fmla="*/ 0 w 235"/>
                <a:gd name="T39" fmla="*/ 0 h 125"/>
                <a:gd name="T40" fmla="*/ 0 w 235"/>
                <a:gd name="T41" fmla="*/ 0 h 125"/>
                <a:gd name="T42" fmla="*/ 0 w 235"/>
                <a:gd name="T43" fmla="*/ 0 h 125"/>
                <a:gd name="T44" fmla="*/ 0 w 235"/>
                <a:gd name="T45" fmla="*/ 0 h 125"/>
                <a:gd name="T46" fmla="*/ 0 w 235"/>
                <a:gd name="T47" fmla="*/ 0 h 125"/>
                <a:gd name="T48" fmla="*/ 0 w 235"/>
                <a:gd name="T49" fmla="*/ 0 h 125"/>
                <a:gd name="T50" fmla="*/ 0 w 235"/>
                <a:gd name="T51" fmla="*/ 0 h 125"/>
                <a:gd name="T52" fmla="*/ 0 w 235"/>
                <a:gd name="T53" fmla="*/ 0 h 125"/>
                <a:gd name="T54" fmla="*/ 0 w 235"/>
                <a:gd name="T55" fmla="*/ 0 h 125"/>
                <a:gd name="T56" fmla="*/ 0 w 235"/>
                <a:gd name="T57" fmla="*/ 0 h 125"/>
                <a:gd name="T58" fmla="*/ 0 w 235"/>
                <a:gd name="T59" fmla="*/ 0 h 125"/>
                <a:gd name="T60" fmla="*/ 0 w 235"/>
                <a:gd name="T61" fmla="*/ 0 h 125"/>
                <a:gd name="T62" fmla="*/ 0 w 235"/>
                <a:gd name="T63" fmla="*/ 0 h 125"/>
                <a:gd name="T64" fmla="*/ 0 w 235"/>
                <a:gd name="T65" fmla="*/ 0 h 12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125"/>
                <a:gd name="T101" fmla="*/ 235 w 235"/>
                <a:gd name="T102" fmla="*/ 125 h 12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125">
                  <a:moveTo>
                    <a:pt x="0" y="100"/>
                  </a:moveTo>
                  <a:lnTo>
                    <a:pt x="4" y="102"/>
                  </a:lnTo>
                  <a:lnTo>
                    <a:pt x="13" y="104"/>
                  </a:lnTo>
                  <a:lnTo>
                    <a:pt x="27" y="107"/>
                  </a:lnTo>
                  <a:lnTo>
                    <a:pt x="46" y="112"/>
                  </a:lnTo>
                  <a:lnTo>
                    <a:pt x="68" y="116"/>
                  </a:lnTo>
                  <a:lnTo>
                    <a:pt x="91" y="120"/>
                  </a:lnTo>
                  <a:lnTo>
                    <a:pt x="115" y="123"/>
                  </a:lnTo>
                  <a:lnTo>
                    <a:pt x="140" y="125"/>
                  </a:lnTo>
                  <a:lnTo>
                    <a:pt x="164" y="125"/>
                  </a:lnTo>
                  <a:lnTo>
                    <a:pt x="186" y="123"/>
                  </a:lnTo>
                  <a:lnTo>
                    <a:pt x="205" y="118"/>
                  </a:lnTo>
                  <a:lnTo>
                    <a:pt x="220" y="110"/>
                  </a:lnTo>
                  <a:lnTo>
                    <a:pt x="230" y="98"/>
                  </a:lnTo>
                  <a:lnTo>
                    <a:pt x="235" y="82"/>
                  </a:lnTo>
                  <a:lnTo>
                    <a:pt x="233" y="62"/>
                  </a:lnTo>
                  <a:lnTo>
                    <a:pt x="222" y="36"/>
                  </a:lnTo>
                  <a:lnTo>
                    <a:pt x="221" y="35"/>
                  </a:lnTo>
                  <a:lnTo>
                    <a:pt x="216" y="32"/>
                  </a:lnTo>
                  <a:lnTo>
                    <a:pt x="209" y="27"/>
                  </a:lnTo>
                  <a:lnTo>
                    <a:pt x="201" y="21"/>
                  </a:lnTo>
                  <a:lnTo>
                    <a:pt x="190" y="16"/>
                  </a:lnTo>
                  <a:lnTo>
                    <a:pt x="177" y="10"/>
                  </a:lnTo>
                  <a:lnTo>
                    <a:pt x="163" y="5"/>
                  </a:lnTo>
                  <a:lnTo>
                    <a:pt x="147" y="2"/>
                  </a:lnTo>
                  <a:lnTo>
                    <a:pt x="131" y="0"/>
                  </a:lnTo>
                  <a:lnTo>
                    <a:pt x="112" y="2"/>
                  </a:lnTo>
                  <a:lnTo>
                    <a:pt x="95" y="6"/>
                  </a:lnTo>
                  <a:lnTo>
                    <a:pt x="75" y="14"/>
                  </a:lnTo>
                  <a:lnTo>
                    <a:pt x="56" y="28"/>
                  </a:lnTo>
                  <a:lnTo>
                    <a:pt x="38" y="46"/>
                  </a:lnTo>
                  <a:lnTo>
                    <a:pt x="19" y="70"/>
                  </a:lnTo>
                  <a:lnTo>
                    <a:pt x="0" y="10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63" name="Freeform 221">
              <a:extLst>
                <a:ext uri="{FF2B5EF4-FFF2-40B4-BE49-F238E27FC236}">
                  <a16:creationId xmlns:a16="http://schemas.microsoft.com/office/drawing/2014/main" id="{0A0F015E-B83A-426A-878C-F5D2C91498CB}"/>
                </a:ext>
              </a:extLst>
            </p:cNvPr>
            <p:cNvSpPr>
              <a:spLocks/>
            </p:cNvSpPr>
            <p:nvPr/>
          </p:nvSpPr>
          <p:spPr bwMode="auto">
            <a:xfrm>
              <a:off x="5377" y="323"/>
              <a:ext cx="75" cy="69"/>
            </a:xfrm>
            <a:custGeom>
              <a:avLst/>
              <a:gdLst>
                <a:gd name="T0" fmla="*/ 0 w 376"/>
                <a:gd name="T1" fmla="*/ 0 h 348"/>
                <a:gd name="T2" fmla="*/ 0 w 376"/>
                <a:gd name="T3" fmla="*/ 0 h 348"/>
                <a:gd name="T4" fmla="*/ 0 w 376"/>
                <a:gd name="T5" fmla="*/ 0 h 348"/>
                <a:gd name="T6" fmla="*/ 0 w 376"/>
                <a:gd name="T7" fmla="*/ 0 h 348"/>
                <a:gd name="T8" fmla="*/ 0 w 376"/>
                <a:gd name="T9" fmla="*/ 0 h 348"/>
                <a:gd name="T10" fmla="*/ 0 w 376"/>
                <a:gd name="T11" fmla="*/ 0 h 348"/>
                <a:gd name="T12" fmla="*/ 0 w 376"/>
                <a:gd name="T13" fmla="*/ 0 h 348"/>
                <a:gd name="T14" fmla="*/ 0 w 376"/>
                <a:gd name="T15" fmla="*/ 0 h 348"/>
                <a:gd name="T16" fmla="*/ 0 w 376"/>
                <a:gd name="T17" fmla="*/ 0 h 348"/>
                <a:gd name="T18" fmla="*/ 0 w 376"/>
                <a:gd name="T19" fmla="*/ 0 h 348"/>
                <a:gd name="T20" fmla="*/ 0 w 376"/>
                <a:gd name="T21" fmla="*/ 0 h 348"/>
                <a:gd name="T22" fmla="*/ 0 w 376"/>
                <a:gd name="T23" fmla="*/ 0 h 348"/>
                <a:gd name="T24" fmla="*/ 0 w 376"/>
                <a:gd name="T25" fmla="*/ 0 h 348"/>
                <a:gd name="T26" fmla="*/ 0 w 376"/>
                <a:gd name="T27" fmla="*/ 0 h 348"/>
                <a:gd name="T28" fmla="*/ 0 w 376"/>
                <a:gd name="T29" fmla="*/ 0 h 348"/>
                <a:gd name="T30" fmla="*/ 0 w 376"/>
                <a:gd name="T31" fmla="*/ 0 h 348"/>
                <a:gd name="T32" fmla="*/ 0 w 376"/>
                <a:gd name="T33" fmla="*/ 0 h 348"/>
                <a:gd name="T34" fmla="*/ 0 w 376"/>
                <a:gd name="T35" fmla="*/ 0 h 348"/>
                <a:gd name="T36" fmla="*/ 0 w 376"/>
                <a:gd name="T37" fmla="*/ 0 h 348"/>
                <a:gd name="T38" fmla="*/ 0 w 376"/>
                <a:gd name="T39" fmla="*/ 0 h 348"/>
                <a:gd name="T40" fmla="*/ 0 w 376"/>
                <a:gd name="T41" fmla="*/ 0 h 348"/>
                <a:gd name="T42" fmla="*/ 0 w 376"/>
                <a:gd name="T43" fmla="*/ 0 h 348"/>
                <a:gd name="T44" fmla="*/ 0 w 376"/>
                <a:gd name="T45" fmla="*/ 0 h 348"/>
                <a:gd name="T46" fmla="*/ 0 w 376"/>
                <a:gd name="T47" fmla="*/ 0 h 348"/>
                <a:gd name="T48" fmla="*/ 0 w 376"/>
                <a:gd name="T49" fmla="*/ 0 h 348"/>
                <a:gd name="T50" fmla="*/ 0 w 376"/>
                <a:gd name="T51" fmla="*/ 0 h 348"/>
                <a:gd name="T52" fmla="*/ 0 w 376"/>
                <a:gd name="T53" fmla="*/ 0 h 348"/>
                <a:gd name="T54" fmla="*/ 0 w 376"/>
                <a:gd name="T55" fmla="*/ 0 h 348"/>
                <a:gd name="T56" fmla="*/ 0 w 376"/>
                <a:gd name="T57" fmla="*/ 0 h 348"/>
                <a:gd name="T58" fmla="*/ 0 w 376"/>
                <a:gd name="T59" fmla="*/ 0 h 348"/>
                <a:gd name="T60" fmla="*/ 0 w 376"/>
                <a:gd name="T61" fmla="*/ 0 h 348"/>
                <a:gd name="T62" fmla="*/ 0 w 376"/>
                <a:gd name="T63" fmla="*/ 0 h 3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6"/>
                <a:gd name="T97" fmla="*/ 0 h 348"/>
                <a:gd name="T98" fmla="*/ 376 w 376"/>
                <a:gd name="T99" fmla="*/ 348 h 3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6" h="348">
                  <a:moveTo>
                    <a:pt x="186" y="348"/>
                  </a:moveTo>
                  <a:lnTo>
                    <a:pt x="206" y="347"/>
                  </a:lnTo>
                  <a:lnTo>
                    <a:pt x="224" y="344"/>
                  </a:lnTo>
                  <a:lnTo>
                    <a:pt x="243" y="340"/>
                  </a:lnTo>
                  <a:lnTo>
                    <a:pt x="260" y="334"/>
                  </a:lnTo>
                  <a:lnTo>
                    <a:pt x="277" y="327"/>
                  </a:lnTo>
                  <a:lnTo>
                    <a:pt x="293" y="317"/>
                  </a:lnTo>
                  <a:lnTo>
                    <a:pt x="307" y="307"/>
                  </a:lnTo>
                  <a:lnTo>
                    <a:pt x="321" y="296"/>
                  </a:lnTo>
                  <a:lnTo>
                    <a:pt x="333" y="284"/>
                  </a:lnTo>
                  <a:lnTo>
                    <a:pt x="344" y="270"/>
                  </a:lnTo>
                  <a:lnTo>
                    <a:pt x="353" y="256"/>
                  </a:lnTo>
                  <a:lnTo>
                    <a:pt x="361" y="241"/>
                  </a:lnTo>
                  <a:lnTo>
                    <a:pt x="368" y="224"/>
                  </a:lnTo>
                  <a:lnTo>
                    <a:pt x="373" y="207"/>
                  </a:lnTo>
                  <a:lnTo>
                    <a:pt x="375" y="189"/>
                  </a:lnTo>
                  <a:lnTo>
                    <a:pt x="376" y="172"/>
                  </a:lnTo>
                  <a:lnTo>
                    <a:pt x="375" y="155"/>
                  </a:lnTo>
                  <a:lnTo>
                    <a:pt x="373" y="137"/>
                  </a:lnTo>
                  <a:lnTo>
                    <a:pt x="368" y="121"/>
                  </a:lnTo>
                  <a:lnTo>
                    <a:pt x="361" y="106"/>
                  </a:lnTo>
                  <a:lnTo>
                    <a:pt x="353" y="91"/>
                  </a:lnTo>
                  <a:lnTo>
                    <a:pt x="344" y="77"/>
                  </a:lnTo>
                  <a:lnTo>
                    <a:pt x="333" y="63"/>
                  </a:lnTo>
                  <a:lnTo>
                    <a:pt x="321" y="51"/>
                  </a:lnTo>
                  <a:lnTo>
                    <a:pt x="307" y="39"/>
                  </a:lnTo>
                  <a:lnTo>
                    <a:pt x="293" y="29"/>
                  </a:lnTo>
                  <a:lnTo>
                    <a:pt x="277" y="21"/>
                  </a:lnTo>
                  <a:lnTo>
                    <a:pt x="260" y="14"/>
                  </a:lnTo>
                  <a:lnTo>
                    <a:pt x="243" y="8"/>
                  </a:lnTo>
                  <a:lnTo>
                    <a:pt x="224" y="3"/>
                  </a:lnTo>
                  <a:lnTo>
                    <a:pt x="206" y="1"/>
                  </a:lnTo>
                  <a:lnTo>
                    <a:pt x="186" y="0"/>
                  </a:lnTo>
                  <a:lnTo>
                    <a:pt x="167" y="1"/>
                  </a:lnTo>
                  <a:lnTo>
                    <a:pt x="149" y="3"/>
                  </a:lnTo>
                  <a:lnTo>
                    <a:pt x="131" y="8"/>
                  </a:lnTo>
                  <a:lnTo>
                    <a:pt x="115" y="14"/>
                  </a:lnTo>
                  <a:lnTo>
                    <a:pt x="99" y="21"/>
                  </a:lnTo>
                  <a:lnTo>
                    <a:pt x="84" y="29"/>
                  </a:lnTo>
                  <a:lnTo>
                    <a:pt x="69" y="39"/>
                  </a:lnTo>
                  <a:lnTo>
                    <a:pt x="56" y="51"/>
                  </a:lnTo>
                  <a:lnTo>
                    <a:pt x="43" y="63"/>
                  </a:lnTo>
                  <a:lnTo>
                    <a:pt x="33" y="77"/>
                  </a:lnTo>
                  <a:lnTo>
                    <a:pt x="23" y="91"/>
                  </a:lnTo>
                  <a:lnTo>
                    <a:pt x="15" y="106"/>
                  </a:lnTo>
                  <a:lnTo>
                    <a:pt x="8" y="121"/>
                  </a:lnTo>
                  <a:lnTo>
                    <a:pt x="4" y="137"/>
                  </a:lnTo>
                  <a:lnTo>
                    <a:pt x="1" y="155"/>
                  </a:lnTo>
                  <a:lnTo>
                    <a:pt x="0" y="172"/>
                  </a:lnTo>
                  <a:lnTo>
                    <a:pt x="1" y="189"/>
                  </a:lnTo>
                  <a:lnTo>
                    <a:pt x="4" y="207"/>
                  </a:lnTo>
                  <a:lnTo>
                    <a:pt x="8" y="224"/>
                  </a:lnTo>
                  <a:lnTo>
                    <a:pt x="15" y="241"/>
                  </a:lnTo>
                  <a:lnTo>
                    <a:pt x="23" y="256"/>
                  </a:lnTo>
                  <a:lnTo>
                    <a:pt x="33" y="270"/>
                  </a:lnTo>
                  <a:lnTo>
                    <a:pt x="43" y="284"/>
                  </a:lnTo>
                  <a:lnTo>
                    <a:pt x="56" y="296"/>
                  </a:lnTo>
                  <a:lnTo>
                    <a:pt x="69" y="307"/>
                  </a:lnTo>
                  <a:lnTo>
                    <a:pt x="84" y="317"/>
                  </a:lnTo>
                  <a:lnTo>
                    <a:pt x="99" y="327"/>
                  </a:lnTo>
                  <a:lnTo>
                    <a:pt x="115" y="334"/>
                  </a:lnTo>
                  <a:lnTo>
                    <a:pt x="131" y="340"/>
                  </a:lnTo>
                  <a:lnTo>
                    <a:pt x="149" y="344"/>
                  </a:lnTo>
                  <a:lnTo>
                    <a:pt x="167" y="347"/>
                  </a:lnTo>
                  <a:lnTo>
                    <a:pt x="186" y="348"/>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64" name="Freeform 222">
              <a:extLst>
                <a:ext uri="{FF2B5EF4-FFF2-40B4-BE49-F238E27FC236}">
                  <a16:creationId xmlns:a16="http://schemas.microsoft.com/office/drawing/2014/main" id="{8FEE9308-E274-4C8C-A01D-9897FDD42271}"/>
                </a:ext>
              </a:extLst>
            </p:cNvPr>
            <p:cNvSpPr>
              <a:spLocks/>
            </p:cNvSpPr>
            <p:nvPr/>
          </p:nvSpPr>
          <p:spPr bwMode="auto">
            <a:xfrm>
              <a:off x="5378" y="498"/>
              <a:ext cx="76" cy="68"/>
            </a:xfrm>
            <a:custGeom>
              <a:avLst/>
              <a:gdLst>
                <a:gd name="T0" fmla="*/ 0 w 377"/>
                <a:gd name="T1" fmla="*/ 0 h 340"/>
                <a:gd name="T2" fmla="*/ 0 w 377"/>
                <a:gd name="T3" fmla="*/ 0 h 340"/>
                <a:gd name="T4" fmla="*/ 0 w 377"/>
                <a:gd name="T5" fmla="*/ 0 h 340"/>
                <a:gd name="T6" fmla="*/ 0 w 377"/>
                <a:gd name="T7" fmla="*/ 0 h 340"/>
                <a:gd name="T8" fmla="*/ 0 w 377"/>
                <a:gd name="T9" fmla="*/ 0 h 340"/>
                <a:gd name="T10" fmla="*/ 0 w 377"/>
                <a:gd name="T11" fmla="*/ 0 h 340"/>
                <a:gd name="T12" fmla="*/ 0 w 377"/>
                <a:gd name="T13" fmla="*/ 0 h 340"/>
                <a:gd name="T14" fmla="*/ 0 w 377"/>
                <a:gd name="T15" fmla="*/ 0 h 340"/>
                <a:gd name="T16" fmla="*/ 0 w 377"/>
                <a:gd name="T17" fmla="*/ 0 h 340"/>
                <a:gd name="T18" fmla="*/ 0 w 377"/>
                <a:gd name="T19" fmla="*/ 0 h 340"/>
                <a:gd name="T20" fmla="*/ 0 w 377"/>
                <a:gd name="T21" fmla="*/ 0 h 340"/>
                <a:gd name="T22" fmla="*/ 0 w 377"/>
                <a:gd name="T23" fmla="*/ 0 h 340"/>
                <a:gd name="T24" fmla="*/ 0 w 377"/>
                <a:gd name="T25" fmla="*/ 0 h 340"/>
                <a:gd name="T26" fmla="*/ 0 w 377"/>
                <a:gd name="T27" fmla="*/ 0 h 340"/>
                <a:gd name="T28" fmla="*/ 0 w 377"/>
                <a:gd name="T29" fmla="*/ 0 h 340"/>
                <a:gd name="T30" fmla="*/ 0 w 377"/>
                <a:gd name="T31" fmla="*/ 0 h 340"/>
                <a:gd name="T32" fmla="*/ 0 w 377"/>
                <a:gd name="T33" fmla="*/ 0 h 340"/>
                <a:gd name="T34" fmla="*/ 0 w 377"/>
                <a:gd name="T35" fmla="*/ 0 h 340"/>
                <a:gd name="T36" fmla="*/ 0 w 377"/>
                <a:gd name="T37" fmla="*/ 0 h 340"/>
                <a:gd name="T38" fmla="*/ 0 w 377"/>
                <a:gd name="T39" fmla="*/ 0 h 340"/>
                <a:gd name="T40" fmla="*/ 0 w 377"/>
                <a:gd name="T41" fmla="*/ 0 h 340"/>
                <a:gd name="T42" fmla="*/ 0 w 377"/>
                <a:gd name="T43" fmla="*/ 0 h 340"/>
                <a:gd name="T44" fmla="*/ 0 w 377"/>
                <a:gd name="T45" fmla="*/ 0 h 340"/>
                <a:gd name="T46" fmla="*/ 0 w 377"/>
                <a:gd name="T47" fmla="*/ 0 h 340"/>
                <a:gd name="T48" fmla="*/ 0 w 377"/>
                <a:gd name="T49" fmla="*/ 0 h 340"/>
                <a:gd name="T50" fmla="*/ 0 w 377"/>
                <a:gd name="T51" fmla="*/ 0 h 340"/>
                <a:gd name="T52" fmla="*/ 0 w 377"/>
                <a:gd name="T53" fmla="*/ 0 h 340"/>
                <a:gd name="T54" fmla="*/ 0 w 377"/>
                <a:gd name="T55" fmla="*/ 0 h 340"/>
                <a:gd name="T56" fmla="*/ 0 w 377"/>
                <a:gd name="T57" fmla="*/ 0 h 340"/>
                <a:gd name="T58" fmla="*/ 0 w 377"/>
                <a:gd name="T59" fmla="*/ 0 h 340"/>
                <a:gd name="T60" fmla="*/ 0 w 377"/>
                <a:gd name="T61" fmla="*/ 0 h 340"/>
                <a:gd name="T62" fmla="*/ 0 w 377"/>
                <a:gd name="T63" fmla="*/ 0 h 34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7"/>
                <a:gd name="T97" fmla="*/ 0 h 340"/>
                <a:gd name="T98" fmla="*/ 377 w 377"/>
                <a:gd name="T99" fmla="*/ 340 h 34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7" h="340">
                  <a:moveTo>
                    <a:pt x="186" y="340"/>
                  </a:moveTo>
                  <a:lnTo>
                    <a:pt x="206" y="339"/>
                  </a:lnTo>
                  <a:lnTo>
                    <a:pt x="224" y="337"/>
                  </a:lnTo>
                  <a:lnTo>
                    <a:pt x="243" y="332"/>
                  </a:lnTo>
                  <a:lnTo>
                    <a:pt x="260" y="328"/>
                  </a:lnTo>
                  <a:lnTo>
                    <a:pt x="277" y="319"/>
                  </a:lnTo>
                  <a:lnTo>
                    <a:pt x="292" y="311"/>
                  </a:lnTo>
                  <a:lnTo>
                    <a:pt x="307" y="302"/>
                  </a:lnTo>
                  <a:lnTo>
                    <a:pt x="321" y="290"/>
                  </a:lnTo>
                  <a:lnTo>
                    <a:pt x="332" y="279"/>
                  </a:lnTo>
                  <a:lnTo>
                    <a:pt x="344" y="265"/>
                  </a:lnTo>
                  <a:lnTo>
                    <a:pt x="353" y="251"/>
                  </a:lnTo>
                  <a:lnTo>
                    <a:pt x="361" y="236"/>
                  </a:lnTo>
                  <a:lnTo>
                    <a:pt x="368" y="219"/>
                  </a:lnTo>
                  <a:lnTo>
                    <a:pt x="373" y="203"/>
                  </a:lnTo>
                  <a:lnTo>
                    <a:pt x="375" y="186"/>
                  </a:lnTo>
                  <a:lnTo>
                    <a:pt x="377" y="168"/>
                  </a:lnTo>
                  <a:lnTo>
                    <a:pt x="375" y="151"/>
                  </a:lnTo>
                  <a:lnTo>
                    <a:pt x="373" y="134"/>
                  </a:lnTo>
                  <a:lnTo>
                    <a:pt x="368" y="118"/>
                  </a:lnTo>
                  <a:lnTo>
                    <a:pt x="361" y="102"/>
                  </a:lnTo>
                  <a:lnTo>
                    <a:pt x="353" y="87"/>
                  </a:lnTo>
                  <a:lnTo>
                    <a:pt x="344" y="74"/>
                  </a:lnTo>
                  <a:lnTo>
                    <a:pt x="332" y="60"/>
                  </a:lnTo>
                  <a:lnTo>
                    <a:pt x="321" y="48"/>
                  </a:lnTo>
                  <a:lnTo>
                    <a:pt x="307" y="38"/>
                  </a:lnTo>
                  <a:lnTo>
                    <a:pt x="292" y="29"/>
                  </a:lnTo>
                  <a:lnTo>
                    <a:pt x="277" y="19"/>
                  </a:lnTo>
                  <a:lnTo>
                    <a:pt x="260" y="12"/>
                  </a:lnTo>
                  <a:lnTo>
                    <a:pt x="243" y="7"/>
                  </a:lnTo>
                  <a:lnTo>
                    <a:pt x="224" y="3"/>
                  </a:lnTo>
                  <a:lnTo>
                    <a:pt x="206" y="1"/>
                  </a:lnTo>
                  <a:lnTo>
                    <a:pt x="186" y="0"/>
                  </a:lnTo>
                  <a:lnTo>
                    <a:pt x="168" y="1"/>
                  </a:lnTo>
                  <a:lnTo>
                    <a:pt x="149" y="3"/>
                  </a:lnTo>
                  <a:lnTo>
                    <a:pt x="132" y="7"/>
                  </a:lnTo>
                  <a:lnTo>
                    <a:pt x="114" y="12"/>
                  </a:lnTo>
                  <a:lnTo>
                    <a:pt x="98" y="19"/>
                  </a:lnTo>
                  <a:lnTo>
                    <a:pt x="83" y="29"/>
                  </a:lnTo>
                  <a:lnTo>
                    <a:pt x="68" y="38"/>
                  </a:lnTo>
                  <a:lnTo>
                    <a:pt x="55" y="48"/>
                  </a:lnTo>
                  <a:lnTo>
                    <a:pt x="43" y="60"/>
                  </a:lnTo>
                  <a:lnTo>
                    <a:pt x="32" y="74"/>
                  </a:lnTo>
                  <a:lnTo>
                    <a:pt x="22" y="87"/>
                  </a:lnTo>
                  <a:lnTo>
                    <a:pt x="15" y="102"/>
                  </a:lnTo>
                  <a:lnTo>
                    <a:pt x="8" y="118"/>
                  </a:lnTo>
                  <a:lnTo>
                    <a:pt x="4" y="134"/>
                  </a:lnTo>
                  <a:lnTo>
                    <a:pt x="1" y="151"/>
                  </a:lnTo>
                  <a:lnTo>
                    <a:pt x="0" y="168"/>
                  </a:lnTo>
                  <a:lnTo>
                    <a:pt x="1" y="186"/>
                  </a:lnTo>
                  <a:lnTo>
                    <a:pt x="4" y="203"/>
                  </a:lnTo>
                  <a:lnTo>
                    <a:pt x="8" y="219"/>
                  </a:lnTo>
                  <a:lnTo>
                    <a:pt x="15" y="236"/>
                  </a:lnTo>
                  <a:lnTo>
                    <a:pt x="22" y="251"/>
                  </a:lnTo>
                  <a:lnTo>
                    <a:pt x="32" y="265"/>
                  </a:lnTo>
                  <a:lnTo>
                    <a:pt x="43" y="279"/>
                  </a:lnTo>
                  <a:lnTo>
                    <a:pt x="55" y="290"/>
                  </a:lnTo>
                  <a:lnTo>
                    <a:pt x="68" y="302"/>
                  </a:lnTo>
                  <a:lnTo>
                    <a:pt x="83" y="311"/>
                  </a:lnTo>
                  <a:lnTo>
                    <a:pt x="98" y="319"/>
                  </a:lnTo>
                  <a:lnTo>
                    <a:pt x="114" y="328"/>
                  </a:lnTo>
                  <a:lnTo>
                    <a:pt x="132" y="332"/>
                  </a:lnTo>
                  <a:lnTo>
                    <a:pt x="149" y="337"/>
                  </a:lnTo>
                  <a:lnTo>
                    <a:pt x="168" y="339"/>
                  </a:lnTo>
                  <a:lnTo>
                    <a:pt x="186" y="340"/>
                  </a:lnTo>
                  <a:close/>
                </a:path>
              </a:pathLst>
            </a:custGeom>
            <a:solidFill>
              <a:srgbClr val="42FC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65" name="Freeform 223">
              <a:extLst>
                <a:ext uri="{FF2B5EF4-FFF2-40B4-BE49-F238E27FC236}">
                  <a16:creationId xmlns:a16="http://schemas.microsoft.com/office/drawing/2014/main" id="{48A0B3EC-458B-4D07-B84A-60C3F78D4930}"/>
                </a:ext>
              </a:extLst>
            </p:cNvPr>
            <p:cNvSpPr>
              <a:spLocks/>
            </p:cNvSpPr>
            <p:nvPr/>
          </p:nvSpPr>
          <p:spPr bwMode="auto">
            <a:xfrm>
              <a:off x="5378" y="411"/>
              <a:ext cx="76" cy="69"/>
            </a:xfrm>
            <a:custGeom>
              <a:avLst/>
              <a:gdLst>
                <a:gd name="T0" fmla="*/ 0 w 377"/>
                <a:gd name="T1" fmla="*/ 0 h 347"/>
                <a:gd name="T2" fmla="*/ 0 w 377"/>
                <a:gd name="T3" fmla="*/ 0 h 347"/>
                <a:gd name="T4" fmla="*/ 0 w 377"/>
                <a:gd name="T5" fmla="*/ 0 h 347"/>
                <a:gd name="T6" fmla="*/ 0 w 377"/>
                <a:gd name="T7" fmla="*/ 0 h 347"/>
                <a:gd name="T8" fmla="*/ 0 w 377"/>
                <a:gd name="T9" fmla="*/ 0 h 347"/>
                <a:gd name="T10" fmla="*/ 0 w 377"/>
                <a:gd name="T11" fmla="*/ 0 h 347"/>
                <a:gd name="T12" fmla="*/ 0 w 377"/>
                <a:gd name="T13" fmla="*/ 0 h 347"/>
                <a:gd name="T14" fmla="*/ 0 w 377"/>
                <a:gd name="T15" fmla="*/ 0 h 347"/>
                <a:gd name="T16" fmla="*/ 0 w 377"/>
                <a:gd name="T17" fmla="*/ 0 h 347"/>
                <a:gd name="T18" fmla="*/ 0 w 377"/>
                <a:gd name="T19" fmla="*/ 0 h 347"/>
                <a:gd name="T20" fmla="*/ 0 w 377"/>
                <a:gd name="T21" fmla="*/ 0 h 347"/>
                <a:gd name="T22" fmla="*/ 0 w 377"/>
                <a:gd name="T23" fmla="*/ 0 h 347"/>
                <a:gd name="T24" fmla="*/ 0 w 377"/>
                <a:gd name="T25" fmla="*/ 0 h 347"/>
                <a:gd name="T26" fmla="*/ 0 w 377"/>
                <a:gd name="T27" fmla="*/ 0 h 347"/>
                <a:gd name="T28" fmla="*/ 0 w 377"/>
                <a:gd name="T29" fmla="*/ 0 h 347"/>
                <a:gd name="T30" fmla="*/ 0 w 377"/>
                <a:gd name="T31" fmla="*/ 0 h 347"/>
                <a:gd name="T32" fmla="*/ 0 w 377"/>
                <a:gd name="T33" fmla="*/ 0 h 347"/>
                <a:gd name="T34" fmla="*/ 0 w 377"/>
                <a:gd name="T35" fmla="*/ 0 h 347"/>
                <a:gd name="T36" fmla="*/ 0 w 377"/>
                <a:gd name="T37" fmla="*/ 0 h 347"/>
                <a:gd name="T38" fmla="*/ 0 w 377"/>
                <a:gd name="T39" fmla="*/ 0 h 347"/>
                <a:gd name="T40" fmla="*/ 0 w 377"/>
                <a:gd name="T41" fmla="*/ 0 h 347"/>
                <a:gd name="T42" fmla="*/ 0 w 377"/>
                <a:gd name="T43" fmla="*/ 0 h 347"/>
                <a:gd name="T44" fmla="*/ 0 w 377"/>
                <a:gd name="T45" fmla="*/ 0 h 347"/>
                <a:gd name="T46" fmla="*/ 0 w 377"/>
                <a:gd name="T47" fmla="*/ 0 h 347"/>
                <a:gd name="T48" fmla="*/ 0 w 377"/>
                <a:gd name="T49" fmla="*/ 0 h 347"/>
                <a:gd name="T50" fmla="*/ 0 w 377"/>
                <a:gd name="T51" fmla="*/ 0 h 347"/>
                <a:gd name="T52" fmla="*/ 0 w 377"/>
                <a:gd name="T53" fmla="*/ 0 h 347"/>
                <a:gd name="T54" fmla="*/ 0 w 377"/>
                <a:gd name="T55" fmla="*/ 0 h 347"/>
                <a:gd name="T56" fmla="*/ 0 w 377"/>
                <a:gd name="T57" fmla="*/ 0 h 347"/>
                <a:gd name="T58" fmla="*/ 0 w 377"/>
                <a:gd name="T59" fmla="*/ 0 h 347"/>
                <a:gd name="T60" fmla="*/ 0 w 377"/>
                <a:gd name="T61" fmla="*/ 0 h 347"/>
                <a:gd name="T62" fmla="*/ 0 w 377"/>
                <a:gd name="T63" fmla="*/ 0 h 34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7"/>
                <a:gd name="T97" fmla="*/ 0 h 347"/>
                <a:gd name="T98" fmla="*/ 377 w 377"/>
                <a:gd name="T99" fmla="*/ 347 h 34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7" h="347">
                  <a:moveTo>
                    <a:pt x="186" y="347"/>
                  </a:moveTo>
                  <a:lnTo>
                    <a:pt x="206" y="346"/>
                  </a:lnTo>
                  <a:lnTo>
                    <a:pt x="224" y="344"/>
                  </a:lnTo>
                  <a:lnTo>
                    <a:pt x="243" y="339"/>
                  </a:lnTo>
                  <a:lnTo>
                    <a:pt x="260" y="333"/>
                  </a:lnTo>
                  <a:lnTo>
                    <a:pt x="277" y="327"/>
                  </a:lnTo>
                  <a:lnTo>
                    <a:pt x="293" y="317"/>
                  </a:lnTo>
                  <a:lnTo>
                    <a:pt x="307" y="308"/>
                  </a:lnTo>
                  <a:lnTo>
                    <a:pt x="321" y="296"/>
                  </a:lnTo>
                  <a:lnTo>
                    <a:pt x="334" y="283"/>
                  </a:lnTo>
                  <a:lnTo>
                    <a:pt x="344" y="271"/>
                  </a:lnTo>
                  <a:lnTo>
                    <a:pt x="353" y="257"/>
                  </a:lnTo>
                  <a:lnTo>
                    <a:pt x="361" y="240"/>
                  </a:lnTo>
                  <a:lnTo>
                    <a:pt x="368" y="225"/>
                  </a:lnTo>
                  <a:lnTo>
                    <a:pt x="373" y="208"/>
                  </a:lnTo>
                  <a:lnTo>
                    <a:pt x="375" y="190"/>
                  </a:lnTo>
                  <a:lnTo>
                    <a:pt x="377" y="173"/>
                  </a:lnTo>
                  <a:lnTo>
                    <a:pt x="375" y="155"/>
                  </a:lnTo>
                  <a:lnTo>
                    <a:pt x="373" y="138"/>
                  </a:lnTo>
                  <a:lnTo>
                    <a:pt x="368" y="122"/>
                  </a:lnTo>
                  <a:lnTo>
                    <a:pt x="361" y="105"/>
                  </a:lnTo>
                  <a:lnTo>
                    <a:pt x="353" y="90"/>
                  </a:lnTo>
                  <a:lnTo>
                    <a:pt x="344" y="76"/>
                  </a:lnTo>
                  <a:lnTo>
                    <a:pt x="334" y="62"/>
                  </a:lnTo>
                  <a:lnTo>
                    <a:pt x="321" y="51"/>
                  </a:lnTo>
                  <a:lnTo>
                    <a:pt x="307" y="39"/>
                  </a:lnTo>
                  <a:lnTo>
                    <a:pt x="293" y="30"/>
                  </a:lnTo>
                  <a:lnTo>
                    <a:pt x="277" y="21"/>
                  </a:lnTo>
                  <a:lnTo>
                    <a:pt x="260" y="14"/>
                  </a:lnTo>
                  <a:lnTo>
                    <a:pt x="243" y="8"/>
                  </a:lnTo>
                  <a:lnTo>
                    <a:pt x="224" y="3"/>
                  </a:lnTo>
                  <a:lnTo>
                    <a:pt x="206" y="1"/>
                  </a:lnTo>
                  <a:lnTo>
                    <a:pt x="186" y="0"/>
                  </a:lnTo>
                  <a:lnTo>
                    <a:pt x="168" y="1"/>
                  </a:lnTo>
                  <a:lnTo>
                    <a:pt x="149" y="3"/>
                  </a:lnTo>
                  <a:lnTo>
                    <a:pt x="132" y="8"/>
                  </a:lnTo>
                  <a:lnTo>
                    <a:pt x="114" y="14"/>
                  </a:lnTo>
                  <a:lnTo>
                    <a:pt x="98" y="21"/>
                  </a:lnTo>
                  <a:lnTo>
                    <a:pt x="83" y="30"/>
                  </a:lnTo>
                  <a:lnTo>
                    <a:pt x="68" y="39"/>
                  </a:lnTo>
                  <a:lnTo>
                    <a:pt x="55" y="51"/>
                  </a:lnTo>
                  <a:lnTo>
                    <a:pt x="43" y="62"/>
                  </a:lnTo>
                  <a:lnTo>
                    <a:pt x="32" y="76"/>
                  </a:lnTo>
                  <a:lnTo>
                    <a:pt x="22" y="90"/>
                  </a:lnTo>
                  <a:lnTo>
                    <a:pt x="15" y="105"/>
                  </a:lnTo>
                  <a:lnTo>
                    <a:pt x="8" y="122"/>
                  </a:lnTo>
                  <a:lnTo>
                    <a:pt x="4" y="138"/>
                  </a:lnTo>
                  <a:lnTo>
                    <a:pt x="1" y="155"/>
                  </a:lnTo>
                  <a:lnTo>
                    <a:pt x="0" y="173"/>
                  </a:lnTo>
                  <a:lnTo>
                    <a:pt x="1" y="190"/>
                  </a:lnTo>
                  <a:lnTo>
                    <a:pt x="4" y="208"/>
                  </a:lnTo>
                  <a:lnTo>
                    <a:pt x="8" y="225"/>
                  </a:lnTo>
                  <a:lnTo>
                    <a:pt x="15" y="240"/>
                  </a:lnTo>
                  <a:lnTo>
                    <a:pt x="22" y="257"/>
                  </a:lnTo>
                  <a:lnTo>
                    <a:pt x="32" y="271"/>
                  </a:lnTo>
                  <a:lnTo>
                    <a:pt x="43" y="283"/>
                  </a:lnTo>
                  <a:lnTo>
                    <a:pt x="55" y="296"/>
                  </a:lnTo>
                  <a:lnTo>
                    <a:pt x="68" y="308"/>
                  </a:lnTo>
                  <a:lnTo>
                    <a:pt x="83" y="317"/>
                  </a:lnTo>
                  <a:lnTo>
                    <a:pt x="98" y="327"/>
                  </a:lnTo>
                  <a:lnTo>
                    <a:pt x="114" y="333"/>
                  </a:lnTo>
                  <a:lnTo>
                    <a:pt x="132" y="339"/>
                  </a:lnTo>
                  <a:lnTo>
                    <a:pt x="149" y="344"/>
                  </a:lnTo>
                  <a:lnTo>
                    <a:pt x="168" y="346"/>
                  </a:lnTo>
                  <a:lnTo>
                    <a:pt x="186" y="347"/>
                  </a:lnTo>
                  <a:close/>
                </a:path>
              </a:pathLst>
            </a:custGeom>
            <a:solidFill>
              <a:srgbClr val="FFEF4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66" name="Freeform 224">
              <a:extLst>
                <a:ext uri="{FF2B5EF4-FFF2-40B4-BE49-F238E27FC236}">
                  <a16:creationId xmlns:a16="http://schemas.microsoft.com/office/drawing/2014/main" id="{89EED431-EE01-4B1E-9AC0-CF2FDC413A2C}"/>
                </a:ext>
              </a:extLst>
            </p:cNvPr>
            <p:cNvSpPr>
              <a:spLocks/>
            </p:cNvSpPr>
            <p:nvPr/>
          </p:nvSpPr>
          <p:spPr bwMode="auto">
            <a:xfrm>
              <a:off x="5415" y="505"/>
              <a:ext cx="28" cy="34"/>
            </a:xfrm>
            <a:custGeom>
              <a:avLst/>
              <a:gdLst>
                <a:gd name="T0" fmla="*/ 0 w 138"/>
                <a:gd name="T1" fmla="*/ 0 h 167"/>
                <a:gd name="T2" fmla="*/ 0 w 138"/>
                <a:gd name="T3" fmla="*/ 0 h 167"/>
                <a:gd name="T4" fmla="*/ 0 w 138"/>
                <a:gd name="T5" fmla="*/ 0 h 167"/>
                <a:gd name="T6" fmla="*/ 0 w 138"/>
                <a:gd name="T7" fmla="*/ 0 h 167"/>
                <a:gd name="T8" fmla="*/ 0 w 138"/>
                <a:gd name="T9" fmla="*/ 0 h 167"/>
                <a:gd name="T10" fmla="*/ 0 w 138"/>
                <a:gd name="T11" fmla="*/ 0 h 167"/>
                <a:gd name="T12" fmla="*/ 0 w 138"/>
                <a:gd name="T13" fmla="*/ 0 h 167"/>
                <a:gd name="T14" fmla="*/ 0 w 138"/>
                <a:gd name="T15" fmla="*/ 0 h 167"/>
                <a:gd name="T16" fmla="*/ 0 w 138"/>
                <a:gd name="T17" fmla="*/ 0 h 167"/>
                <a:gd name="T18" fmla="*/ 0 w 138"/>
                <a:gd name="T19" fmla="*/ 0 h 167"/>
                <a:gd name="T20" fmla="*/ 0 w 138"/>
                <a:gd name="T21" fmla="*/ 0 h 167"/>
                <a:gd name="T22" fmla="*/ 0 w 138"/>
                <a:gd name="T23" fmla="*/ 0 h 167"/>
                <a:gd name="T24" fmla="*/ 0 w 138"/>
                <a:gd name="T25" fmla="*/ 0 h 167"/>
                <a:gd name="T26" fmla="*/ 0 w 138"/>
                <a:gd name="T27" fmla="*/ 0 h 167"/>
                <a:gd name="T28" fmla="*/ 0 w 138"/>
                <a:gd name="T29" fmla="*/ 0 h 167"/>
                <a:gd name="T30" fmla="*/ 0 w 138"/>
                <a:gd name="T31" fmla="*/ 0 h 167"/>
                <a:gd name="T32" fmla="*/ 0 w 138"/>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8"/>
                <a:gd name="T52" fmla="*/ 0 h 167"/>
                <a:gd name="T53" fmla="*/ 138 w 138"/>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8" h="167">
                  <a:moveTo>
                    <a:pt x="0" y="0"/>
                  </a:moveTo>
                  <a:lnTo>
                    <a:pt x="7" y="1"/>
                  </a:lnTo>
                  <a:lnTo>
                    <a:pt x="25" y="3"/>
                  </a:lnTo>
                  <a:lnTo>
                    <a:pt x="50" y="10"/>
                  </a:lnTo>
                  <a:lnTo>
                    <a:pt x="79" y="24"/>
                  </a:lnTo>
                  <a:lnTo>
                    <a:pt x="106" y="44"/>
                  </a:lnTo>
                  <a:lnTo>
                    <a:pt x="126" y="74"/>
                  </a:lnTo>
                  <a:lnTo>
                    <a:pt x="138" y="114"/>
                  </a:lnTo>
                  <a:lnTo>
                    <a:pt x="136" y="167"/>
                  </a:lnTo>
                  <a:lnTo>
                    <a:pt x="133" y="160"/>
                  </a:lnTo>
                  <a:lnTo>
                    <a:pt x="124" y="143"/>
                  </a:lnTo>
                  <a:lnTo>
                    <a:pt x="111" y="117"/>
                  </a:lnTo>
                  <a:lnTo>
                    <a:pt x="95" y="88"/>
                  </a:lnTo>
                  <a:lnTo>
                    <a:pt x="74" y="58"/>
                  </a:lnTo>
                  <a:lnTo>
                    <a:pt x="51" y="31"/>
                  </a:lnTo>
                  <a:lnTo>
                    <a:pt x="27" y="10"/>
                  </a:lnTo>
                  <a:lnTo>
                    <a:pt x="0" y="0"/>
                  </a:lnTo>
                  <a:close/>
                </a:path>
              </a:pathLst>
            </a:custGeom>
            <a:solidFill>
              <a:srgbClr val="A5FF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67" name="Freeform 225">
              <a:extLst>
                <a:ext uri="{FF2B5EF4-FFF2-40B4-BE49-F238E27FC236}">
                  <a16:creationId xmlns:a16="http://schemas.microsoft.com/office/drawing/2014/main" id="{9458FC94-BE77-4588-98EA-C08E681FB201}"/>
                </a:ext>
              </a:extLst>
            </p:cNvPr>
            <p:cNvSpPr>
              <a:spLocks/>
            </p:cNvSpPr>
            <p:nvPr/>
          </p:nvSpPr>
          <p:spPr bwMode="auto">
            <a:xfrm>
              <a:off x="5415" y="418"/>
              <a:ext cx="28" cy="34"/>
            </a:xfrm>
            <a:custGeom>
              <a:avLst/>
              <a:gdLst>
                <a:gd name="T0" fmla="*/ 0 w 138"/>
                <a:gd name="T1" fmla="*/ 0 h 170"/>
                <a:gd name="T2" fmla="*/ 0 w 138"/>
                <a:gd name="T3" fmla="*/ 0 h 170"/>
                <a:gd name="T4" fmla="*/ 0 w 138"/>
                <a:gd name="T5" fmla="*/ 0 h 170"/>
                <a:gd name="T6" fmla="*/ 0 w 138"/>
                <a:gd name="T7" fmla="*/ 0 h 170"/>
                <a:gd name="T8" fmla="*/ 0 w 138"/>
                <a:gd name="T9" fmla="*/ 0 h 170"/>
                <a:gd name="T10" fmla="*/ 0 w 138"/>
                <a:gd name="T11" fmla="*/ 0 h 170"/>
                <a:gd name="T12" fmla="*/ 0 w 138"/>
                <a:gd name="T13" fmla="*/ 0 h 170"/>
                <a:gd name="T14" fmla="*/ 0 w 138"/>
                <a:gd name="T15" fmla="*/ 0 h 170"/>
                <a:gd name="T16" fmla="*/ 0 w 138"/>
                <a:gd name="T17" fmla="*/ 0 h 170"/>
                <a:gd name="T18" fmla="*/ 0 w 138"/>
                <a:gd name="T19" fmla="*/ 0 h 170"/>
                <a:gd name="T20" fmla="*/ 0 w 138"/>
                <a:gd name="T21" fmla="*/ 0 h 170"/>
                <a:gd name="T22" fmla="*/ 0 w 138"/>
                <a:gd name="T23" fmla="*/ 0 h 170"/>
                <a:gd name="T24" fmla="*/ 0 w 138"/>
                <a:gd name="T25" fmla="*/ 0 h 170"/>
                <a:gd name="T26" fmla="*/ 0 w 138"/>
                <a:gd name="T27" fmla="*/ 0 h 170"/>
                <a:gd name="T28" fmla="*/ 0 w 138"/>
                <a:gd name="T29" fmla="*/ 0 h 170"/>
                <a:gd name="T30" fmla="*/ 0 w 138"/>
                <a:gd name="T31" fmla="*/ 0 h 170"/>
                <a:gd name="T32" fmla="*/ 0 w 138"/>
                <a:gd name="T33" fmla="*/ 0 h 17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8"/>
                <a:gd name="T52" fmla="*/ 0 h 170"/>
                <a:gd name="T53" fmla="*/ 138 w 138"/>
                <a:gd name="T54" fmla="*/ 170 h 17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8" h="170">
                  <a:moveTo>
                    <a:pt x="0" y="0"/>
                  </a:moveTo>
                  <a:lnTo>
                    <a:pt x="7" y="1"/>
                  </a:lnTo>
                  <a:lnTo>
                    <a:pt x="25" y="3"/>
                  </a:lnTo>
                  <a:lnTo>
                    <a:pt x="50" y="12"/>
                  </a:lnTo>
                  <a:lnTo>
                    <a:pt x="79" y="24"/>
                  </a:lnTo>
                  <a:lnTo>
                    <a:pt x="106" y="45"/>
                  </a:lnTo>
                  <a:lnTo>
                    <a:pt x="126" y="76"/>
                  </a:lnTo>
                  <a:lnTo>
                    <a:pt x="138" y="116"/>
                  </a:lnTo>
                  <a:lnTo>
                    <a:pt x="136" y="170"/>
                  </a:lnTo>
                  <a:lnTo>
                    <a:pt x="133" y="163"/>
                  </a:lnTo>
                  <a:lnTo>
                    <a:pt x="124" y="145"/>
                  </a:lnTo>
                  <a:lnTo>
                    <a:pt x="111" y="119"/>
                  </a:lnTo>
                  <a:lnTo>
                    <a:pt x="95" y="90"/>
                  </a:lnTo>
                  <a:lnTo>
                    <a:pt x="74" y="59"/>
                  </a:lnTo>
                  <a:lnTo>
                    <a:pt x="51" y="31"/>
                  </a:lnTo>
                  <a:lnTo>
                    <a:pt x="27" y="10"/>
                  </a:lnTo>
                  <a:lnTo>
                    <a:pt x="0" y="0"/>
                  </a:lnTo>
                  <a:close/>
                </a:path>
              </a:pathLst>
            </a:custGeom>
            <a:solidFill>
              <a:srgbClr val="FFFF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68" name="Freeform 226">
              <a:extLst>
                <a:ext uri="{FF2B5EF4-FFF2-40B4-BE49-F238E27FC236}">
                  <a16:creationId xmlns:a16="http://schemas.microsoft.com/office/drawing/2014/main" id="{A708C2D4-A44D-4F6E-99A4-F2B7E5538D3E}"/>
                </a:ext>
              </a:extLst>
            </p:cNvPr>
            <p:cNvSpPr>
              <a:spLocks/>
            </p:cNvSpPr>
            <p:nvPr/>
          </p:nvSpPr>
          <p:spPr bwMode="auto">
            <a:xfrm>
              <a:off x="5416" y="333"/>
              <a:ext cx="28" cy="33"/>
            </a:xfrm>
            <a:custGeom>
              <a:avLst/>
              <a:gdLst>
                <a:gd name="T0" fmla="*/ 0 w 142"/>
                <a:gd name="T1" fmla="*/ 0 h 168"/>
                <a:gd name="T2" fmla="*/ 0 w 142"/>
                <a:gd name="T3" fmla="*/ 0 h 168"/>
                <a:gd name="T4" fmla="*/ 0 w 142"/>
                <a:gd name="T5" fmla="*/ 0 h 168"/>
                <a:gd name="T6" fmla="*/ 0 w 142"/>
                <a:gd name="T7" fmla="*/ 0 h 168"/>
                <a:gd name="T8" fmla="*/ 0 w 142"/>
                <a:gd name="T9" fmla="*/ 0 h 168"/>
                <a:gd name="T10" fmla="*/ 0 w 142"/>
                <a:gd name="T11" fmla="*/ 0 h 168"/>
                <a:gd name="T12" fmla="*/ 0 w 142"/>
                <a:gd name="T13" fmla="*/ 0 h 168"/>
                <a:gd name="T14" fmla="*/ 0 w 142"/>
                <a:gd name="T15" fmla="*/ 0 h 168"/>
                <a:gd name="T16" fmla="*/ 0 w 142"/>
                <a:gd name="T17" fmla="*/ 0 h 168"/>
                <a:gd name="T18" fmla="*/ 0 w 142"/>
                <a:gd name="T19" fmla="*/ 0 h 168"/>
                <a:gd name="T20" fmla="*/ 0 w 142"/>
                <a:gd name="T21" fmla="*/ 0 h 168"/>
                <a:gd name="T22" fmla="*/ 0 w 142"/>
                <a:gd name="T23" fmla="*/ 0 h 168"/>
                <a:gd name="T24" fmla="*/ 0 w 142"/>
                <a:gd name="T25" fmla="*/ 0 h 168"/>
                <a:gd name="T26" fmla="*/ 0 w 142"/>
                <a:gd name="T27" fmla="*/ 0 h 168"/>
                <a:gd name="T28" fmla="*/ 0 w 142"/>
                <a:gd name="T29" fmla="*/ 0 h 168"/>
                <a:gd name="T30" fmla="*/ 0 w 142"/>
                <a:gd name="T31" fmla="*/ 0 h 168"/>
                <a:gd name="T32" fmla="*/ 0 w 142"/>
                <a:gd name="T33" fmla="*/ 0 h 1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2"/>
                <a:gd name="T52" fmla="*/ 0 h 168"/>
                <a:gd name="T53" fmla="*/ 142 w 142"/>
                <a:gd name="T54" fmla="*/ 168 h 16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2" h="168">
                  <a:moveTo>
                    <a:pt x="0" y="0"/>
                  </a:moveTo>
                  <a:lnTo>
                    <a:pt x="7" y="1"/>
                  </a:lnTo>
                  <a:lnTo>
                    <a:pt x="26" y="3"/>
                  </a:lnTo>
                  <a:lnTo>
                    <a:pt x="51" y="10"/>
                  </a:lnTo>
                  <a:lnTo>
                    <a:pt x="80" y="24"/>
                  </a:lnTo>
                  <a:lnTo>
                    <a:pt x="107" y="44"/>
                  </a:lnTo>
                  <a:lnTo>
                    <a:pt x="129" y="74"/>
                  </a:lnTo>
                  <a:lnTo>
                    <a:pt x="142" y="115"/>
                  </a:lnTo>
                  <a:lnTo>
                    <a:pt x="141" y="168"/>
                  </a:lnTo>
                  <a:lnTo>
                    <a:pt x="138" y="161"/>
                  </a:lnTo>
                  <a:lnTo>
                    <a:pt x="130" y="144"/>
                  </a:lnTo>
                  <a:lnTo>
                    <a:pt x="116" y="118"/>
                  </a:lnTo>
                  <a:lnTo>
                    <a:pt x="100" y="88"/>
                  </a:lnTo>
                  <a:lnTo>
                    <a:pt x="79" y="58"/>
                  </a:lnTo>
                  <a:lnTo>
                    <a:pt x="55" y="31"/>
                  </a:lnTo>
                  <a:lnTo>
                    <a:pt x="28" y="10"/>
                  </a:lnTo>
                  <a:lnTo>
                    <a:pt x="0" y="0"/>
                  </a:lnTo>
                  <a:close/>
                </a:path>
              </a:pathLst>
            </a:custGeom>
            <a:solidFill>
              <a:srgbClr val="FF543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69" name="Freeform 227">
              <a:extLst>
                <a:ext uri="{FF2B5EF4-FFF2-40B4-BE49-F238E27FC236}">
                  <a16:creationId xmlns:a16="http://schemas.microsoft.com/office/drawing/2014/main" id="{F27387E6-BC26-472F-895B-A91AA100B7B3}"/>
                </a:ext>
              </a:extLst>
            </p:cNvPr>
            <p:cNvSpPr>
              <a:spLocks/>
            </p:cNvSpPr>
            <p:nvPr/>
          </p:nvSpPr>
          <p:spPr bwMode="auto">
            <a:xfrm>
              <a:off x="5375" y="401"/>
              <a:ext cx="80" cy="33"/>
            </a:xfrm>
            <a:custGeom>
              <a:avLst/>
              <a:gdLst>
                <a:gd name="T0" fmla="*/ 0 w 402"/>
                <a:gd name="T1" fmla="*/ 0 h 165"/>
                <a:gd name="T2" fmla="*/ 0 w 402"/>
                <a:gd name="T3" fmla="*/ 0 h 165"/>
                <a:gd name="T4" fmla="*/ 0 w 402"/>
                <a:gd name="T5" fmla="*/ 0 h 165"/>
                <a:gd name="T6" fmla="*/ 0 w 402"/>
                <a:gd name="T7" fmla="*/ 0 h 165"/>
                <a:gd name="T8" fmla="*/ 0 w 402"/>
                <a:gd name="T9" fmla="*/ 0 h 165"/>
                <a:gd name="T10" fmla="*/ 0 w 402"/>
                <a:gd name="T11" fmla="*/ 0 h 165"/>
                <a:gd name="T12" fmla="*/ 0 w 402"/>
                <a:gd name="T13" fmla="*/ 0 h 165"/>
                <a:gd name="T14" fmla="*/ 0 w 402"/>
                <a:gd name="T15" fmla="*/ 0 h 165"/>
                <a:gd name="T16" fmla="*/ 0 w 402"/>
                <a:gd name="T17" fmla="*/ 0 h 165"/>
                <a:gd name="T18" fmla="*/ 0 w 402"/>
                <a:gd name="T19" fmla="*/ 0 h 165"/>
                <a:gd name="T20" fmla="*/ 0 w 402"/>
                <a:gd name="T21" fmla="*/ 0 h 165"/>
                <a:gd name="T22" fmla="*/ 0 w 402"/>
                <a:gd name="T23" fmla="*/ 0 h 165"/>
                <a:gd name="T24" fmla="*/ 0 w 402"/>
                <a:gd name="T25" fmla="*/ 0 h 165"/>
                <a:gd name="T26" fmla="*/ 0 w 402"/>
                <a:gd name="T27" fmla="*/ 0 h 165"/>
                <a:gd name="T28" fmla="*/ 0 w 402"/>
                <a:gd name="T29" fmla="*/ 0 h 165"/>
                <a:gd name="T30" fmla="*/ 0 w 402"/>
                <a:gd name="T31" fmla="*/ 0 h 165"/>
                <a:gd name="T32" fmla="*/ 0 w 402"/>
                <a:gd name="T33" fmla="*/ 0 h 165"/>
                <a:gd name="T34" fmla="*/ 0 w 402"/>
                <a:gd name="T35" fmla="*/ 0 h 165"/>
                <a:gd name="T36" fmla="*/ 0 w 402"/>
                <a:gd name="T37" fmla="*/ 0 h 165"/>
                <a:gd name="T38" fmla="*/ 0 w 402"/>
                <a:gd name="T39" fmla="*/ 0 h 165"/>
                <a:gd name="T40" fmla="*/ 0 w 402"/>
                <a:gd name="T41" fmla="*/ 0 h 165"/>
                <a:gd name="T42" fmla="*/ 0 w 402"/>
                <a:gd name="T43" fmla="*/ 0 h 165"/>
                <a:gd name="T44" fmla="*/ 0 w 402"/>
                <a:gd name="T45" fmla="*/ 0 h 165"/>
                <a:gd name="T46" fmla="*/ 0 w 402"/>
                <a:gd name="T47" fmla="*/ 0 h 165"/>
                <a:gd name="T48" fmla="*/ 0 w 402"/>
                <a:gd name="T49" fmla="*/ 0 h 165"/>
                <a:gd name="T50" fmla="*/ 0 w 402"/>
                <a:gd name="T51" fmla="*/ 0 h 165"/>
                <a:gd name="T52" fmla="*/ 0 w 402"/>
                <a:gd name="T53" fmla="*/ 0 h 165"/>
                <a:gd name="T54" fmla="*/ 0 w 402"/>
                <a:gd name="T55" fmla="*/ 0 h 165"/>
                <a:gd name="T56" fmla="*/ 0 w 402"/>
                <a:gd name="T57" fmla="*/ 0 h 165"/>
                <a:gd name="T58" fmla="*/ 0 w 402"/>
                <a:gd name="T59" fmla="*/ 0 h 165"/>
                <a:gd name="T60" fmla="*/ 0 w 402"/>
                <a:gd name="T61" fmla="*/ 0 h 165"/>
                <a:gd name="T62" fmla="*/ 0 w 402"/>
                <a:gd name="T63" fmla="*/ 0 h 165"/>
                <a:gd name="T64" fmla="*/ 0 w 402"/>
                <a:gd name="T65" fmla="*/ 0 h 165"/>
                <a:gd name="T66" fmla="*/ 0 w 402"/>
                <a:gd name="T67" fmla="*/ 0 h 165"/>
                <a:gd name="T68" fmla="*/ 0 w 402"/>
                <a:gd name="T69" fmla="*/ 0 h 165"/>
                <a:gd name="T70" fmla="*/ 0 w 402"/>
                <a:gd name="T71" fmla="*/ 0 h 165"/>
                <a:gd name="T72" fmla="*/ 0 w 402"/>
                <a:gd name="T73" fmla="*/ 0 h 165"/>
                <a:gd name="T74" fmla="*/ 0 w 402"/>
                <a:gd name="T75" fmla="*/ 0 h 165"/>
                <a:gd name="T76" fmla="*/ 0 w 402"/>
                <a:gd name="T77" fmla="*/ 0 h 165"/>
                <a:gd name="T78" fmla="*/ 0 w 402"/>
                <a:gd name="T79" fmla="*/ 0 h 165"/>
                <a:gd name="T80" fmla="*/ 0 w 402"/>
                <a:gd name="T81" fmla="*/ 0 h 165"/>
                <a:gd name="T82" fmla="*/ 0 w 402"/>
                <a:gd name="T83" fmla="*/ 0 h 165"/>
                <a:gd name="T84" fmla="*/ 0 w 402"/>
                <a:gd name="T85" fmla="*/ 0 h 165"/>
                <a:gd name="T86" fmla="*/ 0 w 402"/>
                <a:gd name="T87" fmla="*/ 0 h 165"/>
                <a:gd name="T88" fmla="*/ 0 w 402"/>
                <a:gd name="T89" fmla="*/ 0 h 165"/>
                <a:gd name="T90" fmla="*/ 0 w 402"/>
                <a:gd name="T91" fmla="*/ 0 h 165"/>
                <a:gd name="T92" fmla="*/ 0 w 402"/>
                <a:gd name="T93" fmla="*/ 0 h 165"/>
                <a:gd name="T94" fmla="*/ 0 w 402"/>
                <a:gd name="T95" fmla="*/ 0 h 165"/>
                <a:gd name="T96" fmla="*/ 0 w 402"/>
                <a:gd name="T97" fmla="*/ 0 h 1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02"/>
                <a:gd name="T148" fmla="*/ 0 h 165"/>
                <a:gd name="T149" fmla="*/ 402 w 402"/>
                <a:gd name="T150" fmla="*/ 165 h 16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02" h="165">
                  <a:moveTo>
                    <a:pt x="0" y="164"/>
                  </a:moveTo>
                  <a:lnTo>
                    <a:pt x="5" y="164"/>
                  </a:lnTo>
                  <a:lnTo>
                    <a:pt x="17" y="165"/>
                  </a:lnTo>
                  <a:lnTo>
                    <a:pt x="37" y="165"/>
                  </a:lnTo>
                  <a:lnTo>
                    <a:pt x="61" y="163"/>
                  </a:lnTo>
                  <a:lnTo>
                    <a:pt x="88" y="158"/>
                  </a:lnTo>
                  <a:lnTo>
                    <a:pt x="117" y="148"/>
                  </a:lnTo>
                  <a:lnTo>
                    <a:pt x="146" y="133"/>
                  </a:lnTo>
                  <a:lnTo>
                    <a:pt x="173" y="109"/>
                  </a:lnTo>
                  <a:lnTo>
                    <a:pt x="174" y="108"/>
                  </a:lnTo>
                  <a:lnTo>
                    <a:pt x="179" y="103"/>
                  </a:lnTo>
                  <a:lnTo>
                    <a:pt x="186" y="96"/>
                  </a:lnTo>
                  <a:lnTo>
                    <a:pt x="194" y="88"/>
                  </a:lnTo>
                  <a:lnTo>
                    <a:pt x="205" y="78"/>
                  </a:lnTo>
                  <a:lnTo>
                    <a:pt x="218" y="67"/>
                  </a:lnTo>
                  <a:lnTo>
                    <a:pt x="233" y="56"/>
                  </a:lnTo>
                  <a:lnTo>
                    <a:pt x="250" y="45"/>
                  </a:lnTo>
                  <a:lnTo>
                    <a:pt x="266" y="36"/>
                  </a:lnTo>
                  <a:lnTo>
                    <a:pt x="284" y="27"/>
                  </a:lnTo>
                  <a:lnTo>
                    <a:pt x="303" y="20"/>
                  </a:lnTo>
                  <a:lnTo>
                    <a:pt x="323" y="15"/>
                  </a:lnTo>
                  <a:lnTo>
                    <a:pt x="342" y="13"/>
                  </a:lnTo>
                  <a:lnTo>
                    <a:pt x="362" y="14"/>
                  </a:lnTo>
                  <a:lnTo>
                    <a:pt x="382" y="20"/>
                  </a:lnTo>
                  <a:lnTo>
                    <a:pt x="402" y="29"/>
                  </a:lnTo>
                  <a:lnTo>
                    <a:pt x="399" y="29"/>
                  </a:lnTo>
                  <a:lnTo>
                    <a:pt x="395" y="27"/>
                  </a:lnTo>
                  <a:lnTo>
                    <a:pt x="387" y="25"/>
                  </a:lnTo>
                  <a:lnTo>
                    <a:pt x="375" y="22"/>
                  </a:lnTo>
                  <a:lnTo>
                    <a:pt x="362" y="20"/>
                  </a:lnTo>
                  <a:lnTo>
                    <a:pt x="346" y="16"/>
                  </a:lnTo>
                  <a:lnTo>
                    <a:pt x="328" y="13"/>
                  </a:lnTo>
                  <a:lnTo>
                    <a:pt x="310" y="9"/>
                  </a:lnTo>
                  <a:lnTo>
                    <a:pt x="291" y="6"/>
                  </a:lnTo>
                  <a:lnTo>
                    <a:pt x="270" y="3"/>
                  </a:lnTo>
                  <a:lnTo>
                    <a:pt x="251" y="1"/>
                  </a:lnTo>
                  <a:lnTo>
                    <a:pt x="230" y="0"/>
                  </a:lnTo>
                  <a:lnTo>
                    <a:pt x="210" y="0"/>
                  </a:lnTo>
                  <a:lnTo>
                    <a:pt x="190" y="0"/>
                  </a:lnTo>
                  <a:lnTo>
                    <a:pt x="172" y="2"/>
                  </a:lnTo>
                  <a:lnTo>
                    <a:pt x="155" y="6"/>
                  </a:lnTo>
                  <a:lnTo>
                    <a:pt x="149" y="6"/>
                  </a:lnTo>
                  <a:lnTo>
                    <a:pt x="131" y="9"/>
                  </a:lnTo>
                  <a:lnTo>
                    <a:pt x="106" y="15"/>
                  </a:lnTo>
                  <a:lnTo>
                    <a:pt x="77" y="28"/>
                  </a:lnTo>
                  <a:lnTo>
                    <a:pt x="49" y="46"/>
                  </a:lnTo>
                  <a:lnTo>
                    <a:pt x="23" y="74"/>
                  </a:lnTo>
                  <a:lnTo>
                    <a:pt x="6" y="114"/>
                  </a:lnTo>
                  <a:lnTo>
                    <a:pt x="0" y="16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70" name="Freeform 228">
              <a:extLst>
                <a:ext uri="{FF2B5EF4-FFF2-40B4-BE49-F238E27FC236}">
                  <a16:creationId xmlns:a16="http://schemas.microsoft.com/office/drawing/2014/main" id="{2E1A7755-8144-4A59-A4DF-9D550731192C}"/>
                </a:ext>
              </a:extLst>
            </p:cNvPr>
            <p:cNvSpPr>
              <a:spLocks/>
            </p:cNvSpPr>
            <p:nvPr/>
          </p:nvSpPr>
          <p:spPr bwMode="auto">
            <a:xfrm>
              <a:off x="5381" y="405"/>
              <a:ext cx="53" cy="15"/>
            </a:xfrm>
            <a:custGeom>
              <a:avLst/>
              <a:gdLst>
                <a:gd name="T0" fmla="*/ 0 w 266"/>
                <a:gd name="T1" fmla="*/ 0 h 76"/>
                <a:gd name="T2" fmla="*/ 0 w 266"/>
                <a:gd name="T3" fmla="*/ 0 h 76"/>
                <a:gd name="T4" fmla="*/ 0 w 266"/>
                <a:gd name="T5" fmla="*/ 0 h 76"/>
                <a:gd name="T6" fmla="*/ 0 w 266"/>
                <a:gd name="T7" fmla="*/ 0 h 76"/>
                <a:gd name="T8" fmla="*/ 0 w 266"/>
                <a:gd name="T9" fmla="*/ 0 h 76"/>
                <a:gd name="T10" fmla="*/ 0 w 266"/>
                <a:gd name="T11" fmla="*/ 0 h 76"/>
                <a:gd name="T12" fmla="*/ 0 w 266"/>
                <a:gd name="T13" fmla="*/ 0 h 76"/>
                <a:gd name="T14" fmla="*/ 0 w 266"/>
                <a:gd name="T15" fmla="*/ 0 h 76"/>
                <a:gd name="T16" fmla="*/ 0 w 266"/>
                <a:gd name="T17" fmla="*/ 0 h 76"/>
                <a:gd name="T18" fmla="*/ 0 w 266"/>
                <a:gd name="T19" fmla="*/ 0 h 76"/>
                <a:gd name="T20" fmla="*/ 0 w 266"/>
                <a:gd name="T21" fmla="*/ 0 h 76"/>
                <a:gd name="T22" fmla="*/ 0 w 266"/>
                <a:gd name="T23" fmla="*/ 0 h 76"/>
                <a:gd name="T24" fmla="*/ 0 w 266"/>
                <a:gd name="T25" fmla="*/ 0 h 76"/>
                <a:gd name="T26" fmla="*/ 0 w 266"/>
                <a:gd name="T27" fmla="*/ 0 h 76"/>
                <a:gd name="T28" fmla="*/ 0 w 266"/>
                <a:gd name="T29" fmla="*/ 0 h 76"/>
                <a:gd name="T30" fmla="*/ 0 w 266"/>
                <a:gd name="T31" fmla="*/ 0 h 76"/>
                <a:gd name="T32" fmla="*/ 0 w 266"/>
                <a:gd name="T33" fmla="*/ 0 h 76"/>
                <a:gd name="T34" fmla="*/ 0 w 266"/>
                <a:gd name="T35" fmla="*/ 0 h 76"/>
                <a:gd name="T36" fmla="*/ 0 w 266"/>
                <a:gd name="T37" fmla="*/ 0 h 7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66"/>
                <a:gd name="T58" fmla="*/ 0 h 76"/>
                <a:gd name="T59" fmla="*/ 266 w 266"/>
                <a:gd name="T60" fmla="*/ 76 h 7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66" h="76">
                  <a:moveTo>
                    <a:pt x="0" y="48"/>
                  </a:moveTo>
                  <a:lnTo>
                    <a:pt x="147" y="76"/>
                  </a:lnTo>
                  <a:lnTo>
                    <a:pt x="266" y="3"/>
                  </a:lnTo>
                  <a:lnTo>
                    <a:pt x="263" y="3"/>
                  </a:lnTo>
                  <a:lnTo>
                    <a:pt x="255" y="2"/>
                  </a:lnTo>
                  <a:lnTo>
                    <a:pt x="244" y="2"/>
                  </a:lnTo>
                  <a:lnTo>
                    <a:pt x="229" y="0"/>
                  </a:lnTo>
                  <a:lnTo>
                    <a:pt x="210" y="0"/>
                  </a:lnTo>
                  <a:lnTo>
                    <a:pt x="189" y="0"/>
                  </a:lnTo>
                  <a:lnTo>
                    <a:pt x="167" y="0"/>
                  </a:lnTo>
                  <a:lnTo>
                    <a:pt x="144" y="2"/>
                  </a:lnTo>
                  <a:lnTo>
                    <a:pt x="120" y="3"/>
                  </a:lnTo>
                  <a:lnTo>
                    <a:pt x="96" y="5"/>
                  </a:lnTo>
                  <a:lnTo>
                    <a:pt x="74" y="10"/>
                  </a:lnTo>
                  <a:lnTo>
                    <a:pt x="53" y="14"/>
                  </a:lnTo>
                  <a:lnTo>
                    <a:pt x="35" y="20"/>
                  </a:lnTo>
                  <a:lnTo>
                    <a:pt x="20" y="28"/>
                  </a:lnTo>
                  <a:lnTo>
                    <a:pt x="8" y="36"/>
                  </a:lnTo>
                  <a:lnTo>
                    <a:pt x="0" y="48"/>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71" name="Freeform 229">
              <a:extLst>
                <a:ext uri="{FF2B5EF4-FFF2-40B4-BE49-F238E27FC236}">
                  <a16:creationId xmlns:a16="http://schemas.microsoft.com/office/drawing/2014/main" id="{4DB53BCB-BAF1-4528-A699-9490AB4C94EB}"/>
                </a:ext>
              </a:extLst>
            </p:cNvPr>
            <p:cNvSpPr>
              <a:spLocks/>
            </p:cNvSpPr>
            <p:nvPr/>
          </p:nvSpPr>
          <p:spPr bwMode="auto">
            <a:xfrm>
              <a:off x="5375" y="403"/>
              <a:ext cx="88" cy="34"/>
            </a:xfrm>
            <a:custGeom>
              <a:avLst/>
              <a:gdLst>
                <a:gd name="T0" fmla="*/ 0 w 443"/>
                <a:gd name="T1" fmla="*/ 0 h 170"/>
                <a:gd name="T2" fmla="*/ 0 w 443"/>
                <a:gd name="T3" fmla="*/ 0 h 170"/>
                <a:gd name="T4" fmla="*/ 0 w 443"/>
                <a:gd name="T5" fmla="*/ 0 h 170"/>
                <a:gd name="T6" fmla="*/ 0 w 443"/>
                <a:gd name="T7" fmla="*/ 0 h 170"/>
                <a:gd name="T8" fmla="*/ 0 w 443"/>
                <a:gd name="T9" fmla="*/ 0 h 170"/>
                <a:gd name="T10" fmla="*/ 0 w 443"/>
                <a:gd name="T11" fmla="*/ 0 h 170"/>
                <a:gd name="T12" fmla="*/ 0 w 443"/>
                <a:gd name="T13" fmla="*/ 0 h 170"/>
                <a:gd name="T14" fmla="*/ 0 w 443"/>
                <a:gd name="T15" fmla="*/ 0 h 170"/>
                <a:gd name="T16" fmla="*/ 0 w 443"/>
                <a:gd name="T17" fmla="*/ 0 h 170"/>
                <a:gd name="T18" fmla="*/ 0 w 443"/>
                <a:gd name="T19" fmla="*/ 0 h 170"/>
                <a:gd name="T20" fmla="*/ 0 w 443"/>
                <a:gd name="T21" fmla="*/ 0 h 170"/>
                <a:gd name="T22" fmla="*/ 0 w 443"/>
                <a:gd name="T23" fmla="*/ 0 h 170"/>
                <a:gd name="T24" fmla="*/ 0 w 443"/>
                <a:gd name="T25" fmla="*/ 0 h 170"/>
                <a:gd name="T26" fmla="*/ 0 w 443"/>
                <a:gd name="T27" fmla="*/ 0 h 170"/>
                <a:gd name="T28" fmla="*/ 0 w 443"/>
                <a:gd name="T29" fmla="*/ 0 h 170"/>
                <a:gd name="T30" fmla="*/ 0 w 443"/>
                <a:gd name="T31" fmla="*/ 0 h 170"/>
                <a:gd name="T32" fmla="*/ 0 w 443"/>
                <a:gd name="T33" fmla="*/ 0 h 170"/>
                <a:gd name="T34" fmla="*/ 0 w 443"/>
                <a:gd name="T35" fmla="*/ 0 h 170"/>
                <a:gd name="T36" fmla="*/ 0 w 443"/>
                <a:gd name="T37" fmla="*/ 0 h 170"/>
                <a:gd name="T38" fmla="*/ 0 w 443"/>
                <a:gd name="T39" fmla="*/ 0 h 170"/>
                <a:gd name="T40" fmla="*/ 0 w 443"/>
                <a:gd name="T41" fmla="*/ 0 h 170"/>
                <a:gd name="T42" fmla="*/ 0 w 443"/>
                <a:gd name="T43" fmla="*/ 0 h 170"/>
                <a:gd name="T44" fmla="*/ 0 w 443"/>
                <a:gd name="T45" fmla="*/ 0 h 170"/>
                <a:gd name="T46" fmla="*/ 0 w 443"/>
                <a:gd name="T47" fmla="*/ 0 h 170"/>
                <a:gd name="T48" fmla="*/ 0 w 443"/>
                <a:gd name="T49" fmla="*/ 0 h 170"/>
                <a:gd name="T50" fmla="*/ 0 w 443"/>
                <a:gd name="T51" fmla="*/ 0 h 170"/>
                <a:gd name="T52" fmla="*/ 0 w 443"/>
                <a:gd name="T53" fmla="*/ 0 h 170"/>
                <a:gd name="T54" fmla="*/ 0 w 443"/>
                <a:gd name="T55" fmla="*/ 0 h 170"/>
                <a:gd name="T56" fmla="*/ 0 w 443"/>
                <a:gd name="T57" fmla="*/ 0 h 170"/>
                <a:gd name="T58" fmla="*/ 0 w 443"/>
                <a:gd name="T59" fmla="*/ 0 h 170"/>
                <a:gd name="T60" fmla="*/ 0 w 443"/>
                <a:gd name="T61" fmla="*/ 0 h 170"/>
                <a:gd name="T62" fmla="*/ 0 w 443"/>
                <a:gd name="T63" fmla="*/ 0 h 170"/>
                <a:gd name="T64" fmla="*/ 0 w 443"/>
                <a:gd name="T65" fmla="*/ 0 h 170"/>
                <a:gd name="T66" fmla="*/ 0 w 443"/>
                <a:gd name="T67" fmla="*/ 0 h 170"/>
                <a:gd name="T68" fmla="*/ 0 w 443"/>
                <a:gd name="T69" fmla="*/ 0 h 170"/>
                <a:gd name="T70" fmla="*/ 0 w 443"/>
                <a:gd name="T71" fmla="*/ 0 h 170"/>
                <a:gd name="T72" fmla="*/ 0 w 443"/>
                <a:gd name="T73" fmla="*/ 0 h 170"/>
                <a:gd name="T74" fmla="*/ 0 w 443"/>
                <a:gd name="T75" fmla="*/ 0 h 170"/>
                <a:gd name="T76" fmla="*/ 0 w 443"/>
                <a:gd name="T77" fmla="*/ 0 h 170"/>
                <a:gd name="T78" fmla="*/ 0 w 443"/>
                <a:gd name="T79" fmla="*/ 0 h 170"/>
                <a:gd name="T80" fmla="*/ 0 w 443"/>
                <a:gd name="T81" fmla="*/ 0 h 170"/>
                <a:gd name="T82" fmla="*/ 0 w 443"/>
                <a:gd name="T83" fmla="*/ 0 h 170"/>
                <a:gd name="T84" fmla="*/ 0 w 443"/>
                <a:gd name="T85" fmla="*/ 0 h 170"/>
                <a:gd name="T86" fmla="*/ 0 w 443"/>
                <a:gd name="T87" fmla="*/ 0 h 170"/>
                <a:gd name="T88" fmla="*/ 0 w 443"/>
                <a:gd name="T89" fmla="*/ 0 h 170"/>
                <a:gd name="T90" fmla="*/ 0 w 443"/>
                <a:gd name="T91" fmla="*/ 0 h 170"/>
                <a:gd name="T92" fmla="*/ 0 w 443"/>
                <a:gd name="T93" fmla="*/ 0 h 170"/>
                <a:gd name="T94" fmla="*/ 0 w 443"/>
                <a:gd name="T95" fmla="*/ 0 h 170"/>
                <a:gd name="T96" fmla="*/ 0 w 443"/>
                <a:gd name="T97" fmla="*/ 0 h 170"/>
                <a:gd name="T98" fmla="*/ 0 w 443"/>
                <a:gd name="T99" fmla="*/ 0 h 170"/>
                <a:gd name="T100" fmla="*/ 0 w 443"/>
                <a:gd name="T101" fmla="*/ 0 h 170"/>
                <a:gd name="T102" fmla="*/ 0 w 443"/>
                <a:gd name="T103" fmla="*/ 0 h 170"/>
                <a:gd name="T104" fmla="*/ 0 w 443"/>
                <a:gd name="T105" fmla="*/ 0 h 170"/>
                <a:gd name="T106" fmla="*/ 0 w 443"/>
                <a:gd name="T107" fmla="*/ 0 h 170"/>
                <a:gd name="T108" fmla="*/ 0 w 443"/>
                <a:gd name="T109" fmla="*/ 0 h 170"/>
                <a:gd name="T110" fmla="*/ 0 w 443"/>
                <a:gd name="T111" fmla="*/ 0 h 170"/>
                <a:gd name="T112" fmla="*/ 0 w 443"/>
                <a:gd name="T113" fmla="*/ 0 h 17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43"/>
                <a:gd name="T172" fmla="*/ 0 h 170"/>
                <a:gd name="T173" fmla="*/ 443 w 443"/>
                <a:gd name="T174" fmla="*/ 170 h 17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43" h="170">
                  <a:moveTo>
                    <a:pt x="0" y="160"/>
                  </a:moveTo>
                  <a:lnTo>
                    <a:pt x="1" y="160"/>
                  </a:lnTo>
                  <a:lnTo>
                    <a:pt x="4" y="162"/>
                  </a:lnTo>
                  <a:lnTo>
                    <a:pt x="10" y="163"/>
                  </a:lnTo>
                  <a:lnTo>
                    <a:pt x="18" y="165"/>
                  </a:lnTo>
                  <a:lnTo>
                    <a:pt x="27" y="168"/>
                  </a:lnTo>
                  <a:lnTo>
                    <a:pt x="39" y="169"/>
                  </a:lnTo>
                  <a:lnTo>
                    <a:pt x="52" y="170"/>
                  </a:lnTo>
                  <a:lnTo>
                    <a:pt x="66" y="169"/>
                  </a:lnTo>
                  <a:lnTo>
                    <a:pt x="81" y="168"/>
                  </a:lnTo>
                  <a:lnTo>
                    <a:pt x="97" y="164"/>
                  </a:lnTo>
                  <a:lnTo>
                    <a:pt x="113" y="158"/>
                  </a:lnTo>
                  <a:lnTo>
                    <a:pt x="131" y="150"/>
                  </a:lnTo>
                  <a:lnTo>
                    <a:pt x="149" y="139"/>
                  </a:lnTo>
                  <a:lnTo>
                    <a:pt x="168" y="125"/>
                  </a:lnTo>
                  <a:lnTo>
                    <a:pt x="187" y="107"/>
                  </a:lnTo>
                  <a:lnTo>
                    <a:pt x="205" y="85"/>
                  </a:lnTo>
                  <a:lnTo>
                    <a:pt x="207" y="84"/>
                  </a:lnTo>
                  <a:lnTo>
                    <a:pt x="212" y="78"/>
                  </a:lnTo>
                  <a:lnTo>
                    <a:pt x="221" y="71"/>
                  </a:lnTo>
                  <a:lnTo>
                    <a:pt x="233" y="63"/>
                  </a:lnTo>
                  <a:lnTo>
                    <a:pt x="247" y="54"/>
                  </a:lnTo>
                  <a:lnTo>
                    <a:pt x="263" y="43"/>
                  </a:lnTo>
                  <a:lnTo>
                    <a:pt x="281" y="34"/>
                  </a:lnTo>
                  <a:lnTo>
                    <a:pt x="299" y="26"/>
                  </a:lnTo>
                  <a:lnTo>
                    <a:pt x="319" y="20"/>
                  </a:lnTo>
                  <a:lnTo>
                    <a:pt x="339" y="15"/>
                  </a:lnTo>
                  <a:lnTo>
                    <a:pt x="358" y="15"/>
                  </a:lnTo>
                  <a:lnTo>
                    <a:pt x="378" y="19"/>
                  </a:lnTo>
                  <a:lnTo>
                    <a:pt x="397" y="26"/>
                  </a:lnTo>
                  <a:lnTo>
                    <a:pt x="414" y="40"/>
                  </a:lnTo>
                  <a:lnTo>
                    <a:pt x="429" y="60"/>
                  </a:lnTo>
                  <a:lnTo>
                    <a:pt x="443" y="85"/>
                  </a:lnTo>
                  <a:lnTo>
                    <a:pt x="443" y="83"/>
                  </a:lnTo>
                  <a:lnTo>
                    <a:pt x="441" y="77"/>
                  </a:lnTo>
                  <a:lnTo>
                    <a:pt x="437" y="69"/>
                  </a:lnTo>
                  <a:lnTo>
                    <a:pt x="433" y="58"/>
                  </a:lnTo>
                  <a:lnTo>
                    <a:pt x="427" y="47"/>
                  </a:lnTo>
                  <a:lnTo>
                    <a:pt x="418" y="35"/>
                  </a:lnTo>
                  <a:lnTo>
                    <a:pt x="407" y="23"/>
                  </a:lnTo>
                  <a:lnTo>
                    <a:pt x="394" y="14"/>
                  </a:lnTo>
                  <a:lnTo>
                    <a:pt x="378" y="6"/>
                  </a:lnTo>
                  <a:lnTo>
                    <a:pt x="360" y="1"/>
                  </a:lnTo>
                  <a:lnTo>
                    <a:pt x="339" y="0"/>
                  </a:lnTo>
                  <a:lnTo>
                    <a:pt x="313" y="5"/>
                  </a:lnTo>
                  <a:lnTo>
                    <a:pt x="285" y="14"/>
                  </a:lnTo>
                  <a:lnTo>
                    <a:pt x="254" y="30"/>
                  </a:lnTo>
                  <a:lnTo>
                    <a:pt x="218" y="53"/>
                  </a:lnTo>
                  <a:lnTo>
                    <a:pt x="178" y="84"/>
                  </a:lnTo>
                  <a:lnTo>
                    <a:pt x="174" y="89"/>
                  </a:lnTo>
                  <a:lnTo>
                    <a:pt x="161" y="100"/>
                  </a:lnTo>
                  <a:lnTo>
                    <a:pt x="142" y="117"/>
                  </a:lnTo>
                  <a:lnTo>
                    <a:pt x="118" y="135"/>
                  </a:lnTo>
                  <a:lnTo>
                    <a:pt x="90" y="151"/>
                  </a:lnTo>
                  <a:lnTo>
                    <a:pt x="60" y="162"/>
                  </a:lnTo>
                  <a:lnTo>
                    <a:pt x="30" y="167"/>
                  </a:lnTo>
                  <a:lnTo>
                    <a:pt x="0"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72" name="Freeform 230">
              <a:extLst>
                <a:ext uri="{FF2B5EF4-FFF2-40B4-BE49-F238E27FC236}">
                  <a16:creationId xmlns:a16="http://schemas.microsoft.com/office/drawing/2014/main" id="{4140358A-63F5-4D72-9147-38FE1044B5D6}"/>
                </a:ext>
              </a:extLst>
            </p:cNvPr>
            <p:cNvSpPr>
              <a:spLocks/>
            </p:cNvSpPr>
            <p:nvPr/>
          </p:nvSpPr>
          <p:spPr bwMode="auto">
            <a:xfrm>
              <a:off x="5412" y="400"/>
              <a:ext cx="34" cy="2"/>
            </a:xfrm>
            <a:custGeom>
              <a:avLst/>
              <a:gdLst>
                <a:gd name="T0" fmla="*/ 0 w 167"/>
                <a:gd name="T1" fmla="*/ 0 h 13"/>
                <a:gd name="T2" fmla="*/ 0 w 167"/>
                <a:gd name="T3" fmla="*/ 0 h 13"/>
                <a:gd name="T4" fmla="*/ 0 w 167"/>
                <a:gd name="T5" fmla="*/ 0 h 13"/>
                <a:gd name="T6" fmla="*/ 0 w 167"/>
                <a:gd name="T7" fmla="*/ 0 h 13"/>
                <a:gd name="T8" fmla="*/ 0 w 167"/>
                <a:gd name="T9" fmla="*/ 0 h 13"/>
                <a:gd name="T10" fmla="*/ 0 w 167"/>
                <a:gd name="T11" fmla="*/ 0 h 13"/>
                <a:gd name="T12" fmla="*/ 0 w 167"/>
                <a:gd name="T13" fmla="*/ 0 h 13"/>
                <a:gd name="T14" fmla="*/ 0 w 167"/>
                <a:gd name="T15" fmla="*/ 0 h 13"/>
                <a:gd name="T16" fmla="*/ 0 w 167"/>
                <a:gd name="T17" fmla="*/ 0 h 13"/>
                <a:gd name="T18" fmla="*/ 0 w 167"/>
                <a:gd name="T19" fmla="*/ 0 h 13"/>
                <a:gd name="T20" fmla="*/ 0 w 167"/>
                <a:gd name="T21" fmla="*/ 0 h 13"/>
                <a:gd name="T22" fmla="*/ 0 w 167"/>
                <a:gd name="T23" fmla="*/ 0 h 13"/>
                <a:gd name="T24" fmla="*/ 0 w 167"/>
                <a:gd name="T25" fmla="*/ 0 h 13"/>
                <a:gd name="T26" fmla="*/ 0 w 167"/>
                <a:gd name="T27" fmla="*/ 0 h 13"/>
                <a:gd name="T28" fmla="*/ 0 w 167"/>
                <a:gd name="T29" fmla="*/ 0 h 13"/>
                <a:gd name="T30" fmla="*/ 0 w 167"/>
                <a:gd name="T31" fmla="*/ 0 h 13"/>
                <a:gd name="T32" fmla="*/ 0 w 167"/>
                <a:gd name="T33" fmla="*/ 0 h 1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7"/>
                <a:gd name="T52" fmla="*/ 0 h 13"/>
                <a:gd name="T53" fmla="*/ 167 w 167"/>
                <a:gd name="T54" fmla="*/ 13 h 1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7" h="13">
                  <a:moveTo>
                    <a:pt x="167" y="13"/>
                  </a:moveTo>
                  <a:lnTo>
                    <a:pt x="162" y="12"/>
                  </a:lnTo>
                  <a:lnTo>
                    <a:pt x="147" y="9"/>
                  </a:lnTo>
                  <a:lnTo>
                    <a:pt x="128" y="7"/>
                  </a:lnTo>
                  <a:lnTo>
                    <a:pt x="102" y="5"/>
                  </a:lnTo>
                  <a:lnTo>
                    <a:pt x="74" y="2"/>
                  </a:lnTo>
                  <a:lnTo>
                    <a:pt x="46" y="0"/>
                  </a:lnTo>
                  <a:lnTo>
                    <a:pt x="21" y="1"/>
                  </a:lnTo>
                  <a:lnTo>
                    <a:pt x="0" y="3"/>
                  </a:lnTo>
                  <a:lnTo>
                    <a:pt x="7" y="3"/>
                  </a:lnTo>
                  <a:lnTo>
                    <a:pt x="25" y="5"/>
                  </a:lnTo>
                  <a:lnTo>
                    <a:pt x="51" y="7"/>
                  </a:lnTo>
                  <a:lnTo>
                    <a:pt x="80" y="8"/>
                  </a:lnTo>
                  <a:lnTo>
                    <a:pt x="110" y="10"/>
                  </a:lnTo>
                  <a:lnTo>
                    <a:pt x="138" y="12"/>
                  </a:lnTo>
                  <a:lnTo>
                    <a:pt x="158" y="13"/>
                  </a:lnTo>
                  <a:lnTo>
                    <a:pt x="167"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73" name="Freeform 231">
              <a:extLst>
                <a:ext uri="{FF2B5EF4-FFF2-40B4-BE49-F238E27FC236}">
                  <a16:creationId xmlns:a16="http://schemas.microsoft.com/office/drawing/2014/main" id="{2A0BC6BF-DBCE-43B2-8CB4-5B8B01DDACD0}"/>
                </a:ext>
              </a:extLst>
            </p:cNvPr>
            <p:cNvSpPr>
              <a:spLocks/>
            </p:cNvSpPr>
            <p:nvPr/>
          </p:nvSpPr>
          <p:spPr bwMode="auto">
            <a:xfrm>
              <a:off x="5375" y="400"/>
              <a:ext cx="32" cy="34"/>
            </a:xfrm>
            <a:custGeom>
              <a:avLst/>
              <a:gdLst>
                <a:gd name="T0" fmla="*/ 0 w 160"/>
                <a:gd name="T1" fmla="*/ 0 h 172"/>
                <a:gd name="T2" fmla="*/ 0 w 160"/>
                <a:gd name="T3" fmla="*/ 0 h 172"/>
                <a:gd name="T4" fmla="*/ 0 w 160"/>
                <a:gd name="T5" fmla="*/ 0 h 172"/>
                <a:gd name="T6" fmla="*/ 0 w 160"/>
                <a:gd name="T7" fmla="*/ 0 h 172"/>
                <a:gd name="T8" fmla="*/ 0 w 160"/>
                <a:gd name="T9" fmla="*/ 0 h 172"/>
                <a:gd name="T10" fmla="*/ 0 w 160"/>
                <a:gd name="T11" fmla="*/ 0 h 172"/>
                <a:gd name="T12" fmla="*/ 0 w 160"/>
                <a:gd name="T13" fmla="*/ 0 h 172"/>
                <a:gd name="T14" fmla="*/ 0 w 160"/>
                <a:gd name="T15" fmla="*/ 0 h 172"/>
                <a:gd name="T16" fmla="*/ 0 w 160"/>
                <a:gd name="T17" fmla="*/ 0 h 172"/>
                <a:gd name="T18" fmla="*/ 0 w 160"/>
                <a:gd name="T19" fmla="*/ 0 h 172"/>
                <a:gd name="T20" fmla="*/ 0 w 160"/>
                <a:gd name="T21" fmla="*/ 0 h 172"/>
                <a:gd name="T22" fmla="*/ 0 w 160"/>
                <a:gd name="T23" fmla="*/ 0 h 172"/>
                <a:gd name="T24" fmla="*/ 0 w 160"/>
                <a:gd name="T25" fmla="*/ 0 h 172"/>
                <a:gd name="T26" fmla="*/ 0 w 160"/>
                <a:gd name="T27" fmla="*/ 0 h 172"/>
                <a:gd name="T28" fmla="*/ 0 w 160"/>
                <a:gd name="T29" fmla="*/ 0 h 172"/>
                <a:gd name="T30" fmla="*/ 0 w 160"/>
                <a:gd name="T31" fmla="*/ 0 h 172"/>
                <a:gd name="T32" fmla="*/ 0 w 160"/>
                <a:gd name="T33" fmla="*/ 0 h 1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0"/>
                <a:gd name="T52" fmla="*/ 0 h 172"/>
                <a:gd name="T53" fmla="*/ 160 w 160"/>
                <a:gd name="T54" fmla="*/ 172 h 17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0" h="172">
                  <a:moveTo>
                    <a:pt x="160" y="0"/>
                  </a:moveTo>
                  <a:lnTo>
                    <a:pt x="152" y="0"/>
                  </a:lnTo>
                  <a:lnTo>
                    <a:pt x="132" y="3"/>
                  </a:lnTo>
                  <a:lnTo>
                    <a:pt x="104" y="10"/>
                  </a:lnTo>
                  <a:lnTo>
                    <a:pt x="73" y="23"/>
                  </a:lnTo>
                  <a:lnTo>
                    <a:pt x="43" y="43"/>
                  </a:lnTo>
                  <a:lnTo>
                    <a:pt x="17" y="74"/>
                  </a:lnTo>
                  <a:lnTo>
                    <a:pt x="1" y="116"/>
                  </a:lnTo>
                  <a:lnTo>
                    <a:pt x="0" y="172"/>
                  </a:lnTo>
                  <a:lnTo>
                    <a:pt x="0" y="165"/>
                  </a:lnTo>
                  <a:lnTo>
                    <a:pt x="1" y="147"/>
                  </a:lnTo>
                  <a:lnTo>
                    <a:pt x="6" y="123"/>
                  </a:lnTo>
                  <a:lnTo>
                    <a:pt x="16" y="93"/>
                  </a:lnTo>
                  <a:lnTo>
                    <a:pt x="35" y="63"/>
                  </a:lnTo>
                  <a:lnTo>
                    <a:pt x="64" y="35"/>
                  </a:lnTo>
                  <a:lnTo>
                    <a:pt x="104" y="13"/>
                  </a:lnTo>
                  <a:lnTo>
                    <a:pt x="16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74" name="Freeform 232">
              <a:extLst>
                <a:ext uri="{FF2B5EF4-FFF2-40B4-BE49-F238E27FC236}">
                  <a16:creationId xmlns:a16="http://schemas.microsoft.com/office/drawing/2014/main" id="{542307DA-B6AE-4692-A601-F915A7146F0A}"/>
                </a:ext>
              </a:extLst>
            </p:cNvPr>
            <p:cNvSpPr>
              <a:spLocks/>
            </p:cNvSpPr>
            <p:nvPr/>
          </p:nvSpPr>
          <p:spPr bwMode="auto">
            <a:xfrm>
              <a:off x="5373" y="488"/>
              <a:ext cx="81" cy="32"/>
            </a:xfrm>
            <a:custGeom>
              <a:avLst/>
              <a:gdLst>
                <a:gd name="T0" fmla="*/ 0 w 403"/>
                <a:gd name="T1" fmla="*/ 0 h 162"/>
                <a:gd name="T2" fmla="*/ 0 w 403"/>
                <a:gd name="T3" fmla="*/ 0 h 162"/>
                <a:gd name="T4" fmla="*/ 0 w 403"/>
                <a:gd name="T5" fmla="*/ 0 h 162"/>
                <a:gd name="T6" fmla="*/ 0 w 403"/>
                <a:gd name="T7" fmla="*/ 0 h 162"/>
                <a:gd name="T8" fmla="*/ 0 w 403"/>
                <a:gd name="T9" fmla="*/ 0 h 162"/>
                <a:gd name="T10" fmla="*/ 0 w 403"/>
                <a:gd name="T11" fmla="*/ 0 h 162"/>
                <a:gd name="T12" fmla="*/ 0 w 403"/>
                <a:gd name="T13" fmla="*/ 0 h 162"/>
                <a:gd name="T14" fmla="*/ 0 w 403"/>
                <a:gd name="T15" fmla="*/ 0 h 162"/>
                <a:gd name="T16" fmla="*/ 0 w 403"/>
                <a:gd name="T17" fmla="*/ 0 h 162"/>
                <a:gd name="T18" fmla="*/ 0 w 403"/>
                <a:gd name="T19" fmla="*/ 0 h 162"/>
                <a:gd name="T20" fmla="*/ 0 w 403"/>
                <a:gd name="T21" fmla="*/ 0 h 162"/>
                <a:gd name="T22" fmla="*/ 0 w 403"/>
                <a:gd name="T23" fmla="*/ 0 h 162"/>
                <a:gd name="T24" fmla="*/ 0 w 403"/>
                <a:gd name="T25" fmla="*/ 0 h 162"/>
                <a:gd name="T26" fmla="*/ 0 w 403"/>
                <a:gd name="T27" fmla="*/ 0 h 162"/>
                <a:gd name="T28" fmla="*/ 0 w 403"/>
                <a:gd name="T29" fmla="*/ 0 h 162"/>
                <a:gd name="T30" fmla="*/ 0 w 403"/>
                <a:gd name="T31" fmla="*/ 0 h 162"/>
                <a:gd name="T32" fmla="*/ 0 w 403"/>
                <a:gd name="T33" fmla="*/ 0 h 162"/>
                <a:gd name="T34" fmla="*/ 0 w 403"/>
                <a:gd name="T35" fmla="*/ 0 h 162"/>
                <a:gd name="T36" fmla="*/ 0 w 403"/>
                <a:gd name="T37" fmla="*/ 0 h 162"/>
                <a:gd name="T38" fmla="*/ 0 w 403"/>
                <a:gd name="T39" fmla="*/ 0 h 162"/>
                <a:gd name="T40" fmla="*/ 0 w 403"/>
                <a:gd name="T41" fmla="*/ 0 h 162"/>
                <a:gd name="T42" fmla="*/ 0 w 403"/>
                <a:gd name="T43" fmla="*/ 0 h 162"/>
                <a:gd name="T44" fmla="*/ 0 w 403"/>
                <a:gd name="T45" fmla="*/ 0 h 162"/>
                <a:gd name="T46" fmla="*/ 0 w 403"/>
                <a:gd name="T47" fmla="*/ 0 h 162"/>
                <a:gd name="T48" fmla="*/ 0 w 403"/>
                <a:gd name="T49" fmla="*/ 0 h 162"/>
                <a:gd name="T50" fmla="*/ 0 w 403"/>
                <a:gd name="T51" fmla="*/ 0 h 162"/>
                <a:gd name="T52" fmla="*/ 0 w 403"/>
                <a:gd name="T53" fmla="*/ 0 h 162"/>
                <a:gd name="T54" fmla="*/ 0 w 403"/>
                <a:gd name="T55" fmla="*/ 0 h 162"/>
                <a:gd name="T56" fmla="*/ 0 w 403"/>
                <a:gd name="T57" fmla="*/ 0 h 162"/>
                <a:gd name="T58" fmla="*/ 0 w 403"/>
                <a:gd name="T59" fmla="*/ 0 h 162"/>
                <a:gd name="T60" fmla="*/ 0 w 403"/>
                <a:gd name="T61" fmla="*/ 0 h 162"/>
                <a:gd name="T62" fmla="*/ 0 w 403"/>
                <a:gd name="T63" fmla="*/ 0 h 162"/>
                <a:gd name="T64" fmla="*/ 0 w 403"/>
                <a:gd name="T65" fmla="*/ 0 h 162"/>
                <a:gd name="T66" fmla="*/ 0 w 403"/>
                <a:gd name="T67" fmla="*/ 0 h 162"/>
                <a:gd name="T68" fmla="*/ 0 w 403"/>
                <a:gd name="T69" fmla="*/ 0 h 162"/>
                <a:gd name="T70" fmla="*/ 0 w 403"/>
                <a:gd name="T71" fmla="*/ 0 h 162"/>
                <a:gd name="T72" fmla="*/ 0 w 403"/>
                <a:gd name="T73" fmla="*/ 0 h 162"/>
                <a:gd name="T74" fmla="*/ 0 w 403"/>
                <a:gd name="T75" fmla="*/ 0 h 162"/>
                <a:gd name="T76" fmla="*/ 0 w 403"/>
                <a:gd name="T77" fmla="*/ 0 h 162"/>
                <a:gd name="T78" fmla="*/ 0 w 403"/>
                <a:gd name="T79" fmla="*/ 0 h 162"/>
                <a:gd name="T80" fmla="*/ 0 w 403"/>
                <a:gd name="T81" fmla="*/ 0 h 162"/>
                <a:gd name="T82" fmla="*/ 0 w 403"/>
                <a:gd name="T83" fmla="*/ 0 h 162"/>
                <a:gd name="T84" fmla="*/ 0 w 403"/>
                <a:gd name="T85" fmla="*/ 0 h 162"/>
                <a:gd name="T86" fmla="*/ 0 w 403"/>
                <a:gd name="T87" fmla="*/ 0 h 162"/>
                <a:gd name="T88" fmla="*/ 0 w 403"/>
                <a:gd name="T89" fmla="*/ 0 h 162"/>
                <a:gd name="T90" fmla="*/ 0 w 403"/>
                <a:gd name="T91" fmla="*/ 0 h 162"/>
                <a:gd name="T92" fmla="*/ 0 w 403"/>
                <a:gd name="T93" fmla="*/ 0 h 162"/>
                <a:gd name="T94" fmla="*/ 0 w 403"/>
                <a:gd name="T95" fmla="*/ 0 h 162"/>
                <a:gd name="T96" fmla="*/ 0 w 403"/>
                <a:gd name="T97" fmla="*/ 0 h 16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03"/>
                <a:gd name="T148" fmla="*/ 0 h 162"/>
                <a:gd name="T149" fmla="*/ 403 w 403"/>
                <a:gd name="T150" fmla="*/ 162 h 16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03" h="162">
                  <a:moveTo>
                    <a:pt x="0" y="161"/>
                  </a:moveTo>
                  <a:lnTo>
                    <a:pt x="4" y="161"/>
                  </a:lnTo>
                  <a:lnTo>
                    <a:pt x="17" y="162"/>
                  </a:lnTo>
                  <a:lnTo>
                    <a:pt x="37" y="162"/>
                  </a:lnTo>
                  <a:lnTo>
                    <a:pt x="61" y="161"/>
                  </a:lnTo>
                  <a:lnTo>
                    <a:pt x="89" y="155"/>
                  </a:lnTo>
                  <a:lnTo>
                    <a:pt x="118" y="146"/>
                  </a:lnTo>
                  <a:lnTo>
                    <a:pt x="147" y="131"/>
                  </a:lnTo>
                  <a:lnTo>
                    <a:pt x="174" y="109"/>
                  </a:lnTo>
                  <a:lnTo>
                    <a:pt x="175" y="108"/>
                  </a:lnTo>
                  <a:lnTo>
                    <a:pt x="180" y="103"/>
                  </a:lnTo>
                  <a:lnTo>
                    <a:pt x="187" y="96"/>
                  </a:lnTo>
                  <a:lnTo>
                    <a:pt x="195" y="87"/>
                  </a:lnTo>
                  <a:lnTo>
                    <a:pt x="206" y="77"/>
                  </a:lnTo>
                  <a:lnTo>
                    <a:pt x="219" y="67"/>
                  </a:lnTo>
                  <a:lnTo>
                    <a:pt x="234" y="55"/>
                  </a:lnTo>
                  <a:lnTo>
                    <a:pt x="250" y="45"/>
                  </a:lnTo>
                  <a:lnTo>
                    <a:pt x="267" y="34"/>
                  </a:lnTo>
                  <a:lnTo>
                    <a:pt x="285" y="26"/>
                  </a:lnTo>
                  <a:lnTo>
                    <a:pt x="304" y="19"/>
                  </a:lnTo>
                  <a:lnTo>
                    <a:pt x="324" y="15"/>
                  </a:lnTo>
                  <a:lnTo>
                    <a:pt x="343" y="12"/>
                  </a:lnTo>
                  <a:lnTo>
                    <a:pt x="363" y="13"/>
                  </a:lnTo>
                  <a:lnTo>
                    <a:pt x="383" y="19"/>
                  </a:lnTo>
                  <a:lnTo>
                    <a:pt x="403" y="29"/>
                  </a:lnTo>
                  <a:lnTo>
                    <a:pt x="400" y="29"/>
                  </a:lnTo>
                  <a:lnTo>
                    <a:pt x="396" y="26"/>
                  </a:lnTo>
                  <a:lnTo>
                    <a:pt x="387" y="25"/>
                  </a:lnTo>
                  <a:lnTo>
                    <a:pt x="376" y="22"/>
                  </a:lnTo>
                  <a:lnTo>
                    <a:pt x="363" y="19"/>
                  </a:lnTo>
                  <a:lnTo>
                    <a:pt x="347" y="16"/>
                  </a:lnTo>
                  <a:lnTo>
                    <a:pt x="329" y="12"/>
                  </a:lnTo>
                  <a:lnTo>
                    <a:pt x="311" y="9"/>
                  </a:lnTo>
                  <a:lnTo>
                    <a:pt x="291" y="5"/>
                  </a:lnTo>
                  <a:lnTo>
                    <a:pt x="271" y="3"/>
                  </a:lnTo>
                  <a:lnTo>
                    <a:pt x="250" y="1"/>
                  </a:lnTo>
                  <a:lnTo>
                    <a:pt x="231" y="0"/>
                  </a:lnTo>
                  <a:lnTo>
                    <a:pt x="210" y="0"/>
                  </a:lnTo>
                  <a:lnTo>
                    <a:pt x="190" y="0"/>
                  </a:lnTo>
                  <a:lnTo>
                    <a:pt x="173" y="2"/>
                  </a:lnTo>
                  <a:lnTo>
                    <a:pt x="155" y="5"/>
                  </a:lnTo>
                  <a:lnTo>
                    <a:pt x="148" y="5"/>
                  </a:lnTo>
                  <a:lnTo>
                    <a:pt x="131" y="9"/>
                  </a:lnTo>
                  <a:lnTo>
                    <a:pt x="105" y="15"/>
                  </a:lnTo>
                  <a:lnTo>
                    <a:pt x="76" y="26"/>
                  </a:lnTo>
                  <a:lnTo>
                    <a:pt x="48" y="45"/>
                  </a:lnTo>
                  <a:lnTo>
                    <a:pt x="23" y="73"/>
                  </a:lnTo>
                  <a:lnTo>
                    <a:pt x="5" y="111"/>
                  </a:lnTo>
                  <a:lnTo>
                    <a:pt x="0" y="161"/>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75" name="Freeform 233">
              <a:extLst>
                <a:ext uri="{FF2B5EF4-FFF2-40B4-BE49-F238E27FC236}">
                  <a16:creationId xmlns:a16="http://schemas.microsoft.com/office/drawing/2014/main" id="{634272BE-9D56-4AB9-BA65-0F3E86EF6FD1}"/>
                </a:ext>
              </a:extLst>
            </p:cNvPr>
            <p:cNvSpPr>
              <a:spLocks/>
            </p:cNvSpPr>
            <p:nvPr/>
          </p:nvSpPr>
          <p:spPr bwMode="auto">
            <a:xfrm>
              <a:off x="5379" y="491"/>
              <a:ext cx="53" cy="15"/>
            </a:xfrm>
            <a:custGeom>
              <a:avLst/>
              <a:gdLst>
                <a:gd name="T0" fmla="*/ 0 w 266"/>
                <a:gd name="T1" fmla="*/ 0 h 74"/>
                <a:gd name="T2" fmla="*/ 0 w 266"/>
                <a:gd name="T3" fmla="*/ 0 h 74"/>
                <a:gd name="T4" fmla="*/ 0 w 266"/>
                <a:gd name="T5" fmla="*/ 0 h 74"/>
                <a:gd name="T6" fmla="*/ 0 w 266"/>
                <a:gd name="T7" fmla="*/ 0 h 74"/>
                <a:gd name="T8" fmla="*/ 0 w 266"/>
                <a:gd name="T9" fmla="*/ 0 h 74"/>
                <a:gd name="T10" fmla="*/ 0 w 266"/>
                <a:gd name="T11" fmla="*/ 0 h 74"/>
                <a:gd name="T12" fmla="*/ 0 w 266"/>
                <a:gd name="T13" fmla="*/ 0 h 74"/>
                <a:gd name="T14" fmla="*/ 0 w 266"/>
                <a:gd name="T15" fmla="*/ 0 h 74"/>
                <a:gd name="T16" fmla="*/ 0 w 266"/>
                <a:gd name="T17" fmla="*/ 0 h 74"/>
                <a:gd name="T18" fmla="*/ 0 w 266"/>
                <a:gd name="T19" fmla="*/ 0 h 74"/>
                <a:gd name="T20" fmla="*/ 0 w 266"/>
                <a:gd name="T21" fmla="*/ 0 h 74"/>
                <a:gd name="T22" fmla="*/ 0 w 266"/>
                <a:gd name="T23" fmla="*/ 0 h 74"/>
                <a:gd name="T24" fmla="*/ 0 w 266"/>
                <a:gd name="T25" fmla="*/ 0 h 74"/>
                <a:gd name="T26" fmla="*/ 0 w 266"/>
                <a:gd name="T27" fmla="*/ 0 h 74"/>
                <a:gd name="T28" fmla="*/ 0 w 266"/>
                <a:gd name="T29" fmla="*/ 0 h 74"/>
                <a:gd name="T30" fmla="*/ 0 w 266"/>
                <a:gd name="T31" fmla="*/ 0 h 74"/>
                <a:gd name="T32" fmla="*/ 0 w 266"/>
                <a:gd name="T33" fmla="*/ 0 h 74"/>
                <a:gd name="T34" fmla="*/ 0 w 266"/>
                <a:gd name="T35" fmla="*/ 0 h 74"/>
                <a:gd name="T36" fmla="*/ 0 w 266"/>
                <a:gd name="T37" fmla="*/ 0 h 7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66"/>
                <a:gd name="T58" fmla="*/ 0 h 74"/>
                <a:gd name="T59" fmla="*/ 266 w 266"/>
                <a:gd name="T60" fmla="*/ 74 h 7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66" h="74">
                  <a:moveTo>
                    <a:pt x="0" y="45"/>
                  </a:moveTo>
                  <a:lnTo>
                    <a:pt x="147" y="74"/>
                  </a:lnTo>
                  <a:lnTo>
                    <a:pt x="266" y="2"/>
                  </a:lnTo>
                  <a:lnTo>
                    <a:pt x="263" y="2"/>
                  </a:lnTo>
                  <a:lnTo>
                    <a:pt x="255" y="1"/>
                  </a:lnTo>
                  <a:lnTo>
                    <a:pt x="244" y="1"/>
                  </a:lnTo>
                  <a:lnTo>
                    <a:pt x="227" y="0"/>
                  </a:lnTo>
                  <a:lnTo>
                    <a:pt x="210" y="0"/>
                  </a:lnTo>
                  <a:lnTo>
                    <a:pt x="189" y="0"/>
                  </a:lnTo>
                  <a:lnTo>
                    <a:pt x="166" y="0"/>
                  </a:lnTo>
                  <a:lnTo>
                    <a:pt x="143" y="1"/>
                  </a:lnTo>
                  <a:lnTo>
                    <a:pt x="119" y="2"/>
                  </a:lnTo>
                  <a:lnTo>
                    <a:pt x="96" y="5"/>
                  </a:lnTo>
                  <a:lnTo>
                    <a:pt x="73" y="8"/>
                  </a:lnTo>
                  <a:lnTo>
                    <a:pt x="52" y="13"/>
                  </a:lnTo>
                  <a:lnTo>
                    <a:pt x="35" y="19"/>
                  </a:lnTo>
                  <a:lnTo>
                    <a:pt x="18" y="26"/>
                  </a:lnTo>
                  <a:lnTo>
                    <a:pt x="7" y="35"/>
                  </a:lnTo>
                  <a:lnTo>
                    <a:pt x="0" y="45"/>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76" name="Freeform 234">
              <a:extLst>
                <a:ext uri="{FF2B5EF4-FFF2-40B4-BE49-F238E27FC236}">
                  <a16:creationId xmlns:a16="http://schemas.microsoft.com/office/drawing/2014/main" id="{BB496FEF-DD7E-4BCC-A0AE-B096AB5F085F}"/>
                </a:ext>
              </a:extLst>
            </p:cNvPr>
            <p:cNvSpPr>
              <a:spLocks/>
            </p:cNvSpPr>
            <p:nvPr/>
          </p:nvSpPr>
          <p:spPr bwMode="auto">
            <a:xfrm>
              <a:off x="5373" y="489"/>
              <a:ext cx="89" cy="34"/>
            </a:xfrm>
            <a:custGeom>
              <a:avLst/>
              <a:gdLst>
                <a:gd name="T0" fmla="*/ 0 w 445"/>
                <a:gd name="T1" fmla="*/ 0 h 168"/>
                <a:gd name="T2" fmla="*/ 0 w 445"/>
                <a:gd name="T3" fmla="*/ 0 h 168"/>
                <a:gd name="T4" fmla="*/ 0 w 445"/>
                <a:gd name="T5" fmla="*/ 0 h 168"/>
                <a:gd name="T6" fmla="*/ 0 w 445"/>
                <a:gd name="T7" fmla="*/ 0 h 168"/>
                <a:gd name="T8" fmla="*/ 0 w 445"/>
                <a:gd name="T9" fmla="*/ 0 h 168"/>
                <a:gd name="T10" fmla="*/ 0 w 445"/>
                <a:gd name="T11" fmla="*/ 0 h 168"/>
                <a:gd name="T12" fmla="*/ 0 w 445"/>
                <a:gd name="T13" fmla="*/ 0 h 168"/>
                <a:gd name="T14" fmla="*/ 0 w 445"/>
                <a:gd name="T15" fmla="*/ 0 h 168"/>
                <a:gd name="T16" fmla="*/ 0 w 445"/>
                <a:gd name="T17" fmla="*/ 0 h 168"/>
                <a:gd name="T18" fmla="*/ 0 w 445"/>
                <a:gd name="T19" fmla="*/ 0 h 168"/>
                <a:gd name="T20" fmla="*/ 0 w 445"/>
                <a:gd name="T21" fmla="*/ 0 h 168"/>
                <a:gd name="T22" fmla="*/ 0 w 445"/>
                <a:gd name="T23" fmla="*/ 0 h 168"/>
                <a:gd name="T24" fmla="*/ 0 w 445"/>
                <a:gd name="T25" fmla="*/ 0 h 168"/>
                <a:gd name="T26" fmla="*/ 0 w 445"/>
                <a:gd name="T27" fmla="*/ 0 h 168"/>
                <a:gd name="T28" fmla="*/ 0 w 445"/>
                <a:gd name="T29" fmla="*/ 0 h 168"/>
                <a:gd name="T30" fmla="*/ 0 w 445"/>
                <a:gd name="T31" fmla="*/ 0 h 168"/>
                <a:gd name="T32" fmla="*/ 0 w 445"/>
                <a:gd name="T33" fmla="*/ 0 h 168"/>
                <a:gd name="T34" fmla="*/ 0 w 445"/>
                <a:gd name="T35" fmla="*/ 0 h 168"/>
                <a:gd name="T36" fmla="*/ 0 w 445"/>
                <a:gd name="T37" fmla="*/ 0 h 168"/>
                <a:gd name="T38" fmla="*/ 0 w 445"/>
                <a:gd name="T39" fmla="*/ 0 h 168"/>
                <a:gd name="T40" fmla="*/ 0 w 445"/>
                <a:gd name="T41" fmla="*/ 0 h 168"/>
                <a:gd name="T42" fmla="*/ 0 w 445"/>
                <a:gd name="T43" fmla="*/ 0 h 168"/>
                <a:gd name="T44" fmla="*/ 0 w 445"/>
                <a:gd name="T45" fmla="*/ 0 h 168"/>
                <a:gd name="T46" fmla="*/ 0 w 445"/>
                <a:gd name="T47" fmla="*/ 0 h 168"/>
                <a:gd name="T48" fmla="*/ 0 w 445"/>
                <a:gd name="T49" fmla="*/ 0 h 168"/>
                <a:gd name="T50" fmla="*/ 0 w 445"/>
                <a:gd name="T51" fmla="*/ 0 h 168"/>
                <a:gd name="T52" fmla="*/ 0 w 445"/>
                <a:gd name="T53" fmla="*/ 0 h 168"/>
                <a:gd name="T54" fmla="*/ 0 w 445"/>
                <a:gd name="T55" fmla="*/ 0 h 168"/>
                <a:gd name="T56" fmla="*/ 0 w 445"/>
                <a:gd name="T57" fmla="*/ 0 h 168"/>
                <a:gd name="T58" fmla="*/ 0 w 445"/>
                <a:gd name="T59" fmla="*/ 0 h 168"/>
                <a:gd name="T60" fmla="*/ 0 w 445"/>
                <a:gd name="T61" fmla="*/ 0 h 168"/>
                <a:gd name="T62" fmla="*/ 0 w 445"/>
                <a:gd name="T63" fmla="*/ 0 h 168"/>
                <a:gd name="T64" fmla="*/ 0 w 445"/>
                <a:gd name="T65" fmla="*/ 0 h 168"/>
                <a:gd name="T66" fmla="*/ 0 w 445"/>
                <a:gd name="T67" fmla="*/ 0 h 168"/>
                <a:gd name="T68" fmla="*/ 0 w 445"/>
                <a:gd name="T69" fmla="*/ 0 h 168"/>
                <a:gd name="T70" fmla="*/ 0 w 445"/>
                <a:gd name="T71" fmla="*/ 0 h 168"/>
                <a:gd name="T72" fmla="*/ 0 w 445"/>
                <a:gd name="T73" fmla="*/ 0 h 168"/>
                <a:gd name="T74" fmla="*/ 0 w 445"/>
                <a:gd name="T75" fmla="*/ 0 h 168"/>
                <a:gd name="T76" fmla="*/ 0 w 445"/>
                <a:gd name="T77" fmla="*/ 0 h 168"/>
                <a:gd name="T78" fmla="*/ 0 w 445"/>
                <a:gd name="T79" fmla="*/ 0 h 168"/>
                <a:gd name="T80" fmla="*/ 0 w 445"/>
                <a:gd name="T81" fmla="*/ 0 h 168"/>
                <a:gd name="T82" fmla="*/ 0 w 445"/>
                <a:gd name="T83" fmla="*/ 0 h 168"/>
                <a:gd name="T84" fmla="*/ 0 w 445"/>
                <a:gd name="T85" fmla="*/ 0 h 168"/>
                <a:gd name="T86" fmla="*/ 0 w 445"/>
                <a:gd name="T87" fmla="*/ 0 h 168"/>
                <a:gd name="T88" fmla="*/ 0 w 445"/>
                <a:gd name="T89" fmla="*/ 0 h 168"/>
                <a:gd name="T90" fmla="*/ 0 w 445"/>
                <a:gd name="T91" fmla="*/ 0 h 168"/>
                <a:gd name="T92" fmla="*/ 0 w 445"/>
                <a:gd name="T93" fmla="*/ 0 h 168"/>
                <a:gd name="T94" fmla="*/ 0 w 445"/>
                <a:gd name="T95" fmla="*/ 0 h 168"/>
                <a:gd name="T96" fmla="*/ 0 w 445"/>
                <a:gd name="T97" fmla="*/ 0 h 168"/>
                <a:gd name="T98" fmla="*/ 0 w 445"/>
                <a:gd name="T99" fmla="*/ 0 h 168"/>
                <a:gd name="T100" fmla="*/ 0 w 445"/>
                <a:gd name="T101" fmla="*/ 0 h 168"/>
                <a:gd name="T102" fmla="*/ 0 w 445"/>
                <a:gd name="T103" fmla="*/ 0 h 168"/>
                <a:gd name="T104" fmla="*/ 0 w 445"/>
                <a:gd name="T105" fmla="*/ 0 h 168"/>
                <a:gd name="T106" fmla="*/ 0 w 445"/>
                <a:gd name="T107" fmla="*/ 0 h 168"/>
                <a:gd name="T108" fmla="*/ 0 w 445"/>
                <a:gd name="T109" fmla="*/ 0 h 168"/>
                <a:gd name="T110" fmla="*/ 0 w 445"/>
                <a:gd name="T111" fmla="*/ 0 h 168"/>
                <a:gd name="T112" fmla="*/ 0 w 445"/>
                <a:gd name="T113" fmla="*/ 0 h 16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45"/>
                <a:gd name="T172" fmla="*/ 0 h 168"/>
                <a:gd name="T173" fmla="*/ 445 w 445"/>
                <a:gd name="T174" fmla="*/ 168 h 16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45" h="168">
                  <a:moveTo>
                    <a:pt x="0" y="159"/>
                  </a:moveTo>
                  <a:lnTo>
                    <a:pt x="1" y="159"/>
                  </a:lnTo>
                  <a:lnTo>
                    <a:pt x="5" y="161"/>
                  </a:lnTo>
                  <a:lnTo>
                    <a:pt x="11" y="163"/>
                  </a:lnTo>
                  <a:lnTo>
                    <a:pt x="19" y="165"/>
                  </a:lnTo>
                  <a:lnTo>
                    <a:pt x="28" y="166"/>
                  </a:lnTo>
                  <a:lnTo>
                    <a:pt x="40" y="167"/>
                  </a:lnTo>
                  <a:lnTo>
                    <a:pt x="53" y="168"/>
                  </a:lnTo>
                  <a:lnTo>
                    <a:pt x="66" y="167"/>
                  </a:lnTo>
                  <a:lnTo>
                    <a:pt x="82" y="165"/>
                  </a:lnTo>
                  <a:lnTo>
                    <a:pt x="98" y="161"/>
                  </a:lnTo>
                  <a:lnTo>
                    <a:pt x="115" y="156"/>
                  </a:lnTo>
                  <a:lnTo>
                    <a:pt x="133" y="147"/>
                  </a:lnTo>
                  <a:lnTo>
                    <a:pt x="151" y="136"/>
                  </a:lnTo>
                  <a:lnTo>
                    <a:pt x="170" y="122"/>
                  </a:lnTo>
                  <a:lnTo>
                    <a:pt x="188" y="104"/>
                  </a:lnTo>
                  <a:lnTo>
                    <a:pt x="207" y="83"/>
                  </a:lnTo>
                  <a:lnTo>
                    <a:pt x="209" y="82"/>
                  </a:lnTo>
                  <a:lnTo>
                    <a:pt x="214" y="78"/>
                  </a:lnTo>
                  <a:lnTo>
                    <a:pt x="223" y="71"/>
                  </a:lnTo>
                  <a:lnTo>
                    <a:pt x="235" y="61"/>
                  </a:lnTo>
                  <a:lnTo>
                    <a:pt x="249" y="52"/>
                  </a:lnTo>
                  <a:lnTo>
                    <a:pt x="265" y="43"/>
                  </a:lnTo>
                  <a:lnTo>
                    <a:pt x="282" y="33"/>
                  </a:lnTo>
                  <a:lnTo>
                    <a:pt x="301" y="25"/>
                  </a:lnTo>
                  <a:lnTo>
                    <a:pt x="321" y="18"/>
                  </a:lnTo>
                  <a:lnTo>
                    <a:pt x="340" y="15"/>
                  </a:lnTo>
                  <a:lnTo>
                    <a:pt x="360" y="15"/>
                  </a:lnTo>
                  <a:lnTo>
                    <a:pt x="380" y="17"/>
                  </a:lnTo>
                  <a:lnTo>
                    <a:pt x="399" y="25"/>
                  </a:lnTo>
                  <a:lnTo>
                    <a:pt x="416" y="39"/>
                  </a:lnTo>
                  <a:lnTo>
                    <a:pt x="431" y="58"/>
                  </a:lnTo>
                  <a:lnTo>
                    <a:pt x="445" y="83"/>
                  </a:lnTo>
                  <a:lnTo>
                    <a:pt x="445" y="81"/>
                  </a:lnTo>
                  <a:lnTo>
                    <a:pt x="443" y="75"/>
                  </a:lnTo>
                  <a:lnTo>
                    <a:pt x="439" y="67"/>
                  </a:lnTo>
                  <a:lnTo>
                    <a:pt x="435" y="57"/>
                  </a:lnTo>
                  <a:lnTo>
                    <a:pt x="429" y="45"/>
                  </a:lnTo>
                  <a:lnTo>
                    <a:pt x="419" y="33"/>
                  </a:lnTo>
                  <a:lnTo>
                    <a:pt x="409" y="22"/>
                  </a:lnTo>
                  <a:lnTo>
                    <a:pt x="396" y="12"/>
                  </a:lnTo>
                  <a:lnTo>
                    <a:pt x="380" y="4"/>
                  </a:lnTo>
                  <a:lnTo>
                    <a:pt x="361" y="0"/>
                  </a:lnTo>
                  <a:lnTo>
                    <a:pt x="340" y="0"/>
                  </a:lnTo>
                  <a:lnTo>
                    <a:pt x="315" y="3"/>
                  </a:lnTo>
                  <a:lnTo>
                    <a:pt x="287" y="12"/>
                  </a:lnTo>
                  <a:lnTo>
                    <a:pt x="256" y="29"/>
                  </a:lnTo>
                  <a:lnTo>
                    <a:pt x="220" y="52"/>
                  </a:lnTo>
                  <a:lnTo>
                    <a:pt x="180" y="83"/>
                  </a:lnTo>
                  <a:lnTo>
                    <a:pt x="176" y="88"/>
                  </a:lnTo>
                  <a:lnTo>
                    <a:pt x="163" y="100"/>
                  </a:lnTo>
                  <a:lnTo>
                    <a:pt x="144" y="116"/>
                  </a:lnTo>
                  <a:lnTo>
                    <a:pt x="120" y="133"/>
                  </a:lnTo>
                  <a:lnTo>
                    <a:pt x="91" y="149"/>
                  </a:lnTo>
                  <a:lnTo>
                    <a:pt x="61" y="160"/>
                  </a:lnTo>
                  <a:lnTo>
                    <a:pt x="30" y="165"/>
                  </a:lnTo>
                  <a:lnTo>
                    <a:pt x="0" y="1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77" name="Freeform 235">
              <a:extLst>
                <a:ext uri="{FF2B5EF4-FFF2-40B4-BE49-F238E27FC236}">
                  <a16:creationId xmlns:a16="http://schemas.microsoft.com/office/drawing/2014/main" id="{5DE77966-745F-4AF2-9709-F70347619653}"/>
                </a:ext>
              </a:extLst>
            </p:cNvPr>
            <p:cNvSpPr>
              <a:spLocks/>
            </p:cNvSpPr>
            <p:nvPr/>
          </p:nvSpPr>
          <p:spPr bwMode="auto">
            <a:xfrm>
              <a:off x="5411" y="486"/>
              <a:ext cx="33" cy="3"/>
            </a:xfrm>
            <a:custGeom>
              <a:avLst/>
              <a:gdLst>
                <a:gd name="T0" fmla="*/ 0 w 165"/>
                <a:gd name="T1" fmla="*/ 0 h 12"/>
                <a:gd name="T2" fmla="*/ 0 w 165"/>
                <a:gd name="T3" fmla="*/ 0 h 12"/>
                <a:gd name="T4" fmla="*/ 0 w 165"/>
                <a:gd name="T5" fmla="*/ 0 h 12"/>
                <a:gd name="T6" fmla="*/ 0 w 165"/>
                <a:gd name="T7" fmla="*/ 0 h 12"/>
                <a:gd name="T8" fmla="*/ 0 w 165"/>
                <a:gd name="T9" fmla="*/ 0 h 12"/>
                <a:gd name="T10" fmla="*/ 0 w 165"/>
                <a:gd name="T11" fmla="*/ 0 h 12"/>
                <a:gd name="T12" fmla="*/ 0 w 165"/>
                <a:gd name="T13" fmla="*/ 0 h 12"/>
                <a:gd name="T14" fmla="*/ 0 w 165"/>
                <a:gd name="T15" fmla="*/ 0 h 12"/>
                <a:gd name="T16" fmla="*/ 0 w 165"/>
                <a:gd name="T17" fmla="*/ 0 h 12"/>
                <a:gd name="T18" fmla="*/ 0 w 165"/>
                <a:gd name="T19" fmla="*/ 0 h 12"/>
                <a:gd name="T20" fmla="*/ 0 w 165"/>
                <a:gd name="T21" fmla="*/ 0 h 12"/>
                <a:gd name="T22" fmla="*/ 0 w 165"/>
                <a:gd name="T23" fmla="*/ 0 h 12"/>
                <a:gd name="T24" fmla="*/ 0 w 165"/>
                <a:gd name="T25" fmla="*/ 0 h 12"/>
                <a:gd name="T26" fmla="*/ 0 w 165"/>
                <a:gd name="T27" fmla="*/ 0 h 12"/>
                <a:gd name="T28" fmla="*/ 0 w 165"/>
                <a:gd name="T29" fmla="*/ 0 h 12"/>
                <a:gd name="T30" fmla="*/ 0 w 165"/>
                <a:gd name="T31" fmla="*/ 0 h 12"/>
                <a:gd name="T32" fmla="*/ 0 w 165"/>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5"/>
                <a:gd name="T52" fmla="*/ 0 h 12"/>
                <a:gd name="T53" fmla="*/ 165 w 165"/>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5" h="12">
                  <a:moveTo>
                    <a:pt x="165" y="12"/>
                  </a:moveTo>
                  <a:lnTo>
                    <a:pt x="160" y="11"/>
                  </a:lnTo>
                  <a:lnTo>
                    <a:pt x="146" y="9"/>
                  </a:lnTo>
                  <a:lnTo>
                    <a:pt x="125" y="7"/>
                  </a:lnTo>
                  <a:lnTo>
                    <a:pt x="101" y="4"/>
                  </a:lnTo>
                  <a:lnTo>
                    <a:pt x="73" y="2"/>
                  </a:lnTo>
                  <a:lnTo>
                    <a:pt x="46" y="0"/>
                  </a:lnTo>
                  <a:lnTo>
                    <a:pt x="21" y="1"/>
                  </a:lnTo>
                  <a:lnTo>
                    <a:pt x="0" y="3"/>
                  </a:lnTo>
                  <a:lnTo>
                    <a:pt x="7" y="3"/>
                  </a:lnTo>
                  <a:lnTo>
                    <a:pt x="24" y="4"/>
                  </a:lnTo>
                  <a:lnTo>
                    <a:pt x="51" y="7"/>
                  </a:lnTo>
                  <a:lnTo>
                    <a:pt x="80" y="8"/>
                  </a:lnTo>
                  <a:lnTo>
                    <a:pt x="110" y="10"/>
                  </a:lnTo>
                  <a:lnTo>
                    <a:pt x="137" y="11"/>
                  </a:lnTo>
                  <a:lnTo>
                    <a:pt x="155" y="12"/>
                  </a:lnTo>
                  <a:lnTo>
                    <a:pt x="165"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78" name="Freeform 236">
              <a:extLst>
                <a:ext uri="{FF2B5EF4-FFF2-40B4-BE49-F238E27FC236}">
                  <a16:creationId xmlns:a16="http://schemas.microsoft.com/office/drawing/2014/main" id="{8B42D05C-1815-478C-A1F3-41BDB32F9A08}"/>
                </a:ext>
              </a:extLst>
            </p:cNvPr>
            <p:cNvSpPr>
              <a:spLocks/>
            </p:cNvSpPr>
            <p:nvPr/>
          </p:nvSpPr>
          <p:spPr bwMode="auto">
            <a:xfrm>
              <a:off x="5373" y="486"/>
              <a:ext cx="32" cy="34"/>
            </a:xfrm>
            <a:custGeom>
              <a:avLst/>
              <a:gdLst>
                <a:gd name="T0" fmla="*/ 0 w 160"/>
                <a:gd name="T1" fmla="*/ 0 h 171"/>
                <a:gd name="T2" fmla="*/ 0 w 160"/>
                <a:gd name="T3" fmla="*/ 0 h 171"/>
                <a:gd name="T4" fmla="*/ 0 w 160"/>
                <a:gd name="T5" fmla="*/ 0 h 171"/>
                <a:gd name="T6" fmla="*/ 0 w 160"/>
                <a:gd name="T7" fmla="*/ 0 h 171"/>
                <a:gd name="T8" fmla="*/ 0 w 160"/>
                <a:gd name="T9" fmla="*/ 0 h 171"/>
                <a:gd name="T10" fmla="*/ 0 w 160"/>
                <a:gd name="T11" fmla="*/ 0 h 171"/>
                <a:gd name="T12" fmla="*/ 0 w 160"/>
                <a:gd name="T13" fmla="*/ 0 h 171"/>
                <a:gd name="T14" fmla="*/ 0 w 160"/>
                <a:gd name="T15" fmla="*/ 0 h 171"/>
                <a:gd name="T16" fmla="*/ 0 w 160"/>
                <a:gd name="T17" fmla="*/ 0 h 171"/>
                <a:gd name="T18" fmla="*/ 0 w 160"/>
                <a:gd name="T19" fmla="*/ 0 h 171"/>
                <a:gd name="T20" fmla="*/ 0 w 160"/>
                <a:gd name="T21" fmla="*/ 0 h 171"/>
                <a:gd name="T22" fmla="*/ 0 w 160"/>
                <a:gd name="T23" fmla="*/ 0 h 171"/>
                <a:gd name="T24" fmla="*/ 0 w 160"/>
                <a:gd name="T25" fmla="*/ 0 h 171"/>
                <a:gd name="T26" fmla="*/ 0 w 160"/>
                <a:gd name="T27" fmla="*/ 0 h 171"/>
                <a:gd name="T28" fmla="*/ 0 w 160"/>
                <a:gd name="T29" fmla="*/ 0 h 171"/>
                <a:gd name="T30" fmla="*/ 0 w 160"/>
                <a:gd name="T31" fmla="*/ 0 h 171"/>
                <a:gd name="T32" fmla="*/ 0 w 160"/>
                <a:gd name="T33" fmla="*/ 0 h 17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0"/>
                <a:gd name="T52" fmla="*/ 0 h 171"/>
                <a:gd name="T53" fmla="*/ 160 w 160"/>
                <a:gd name="T54" fmla="*/ 171 h 17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0" h="171">
                  <a:moveTo>
                    <a:pt x="160" y="0"/>
                  </a:moveTo>
                  <a:lnTo>
                    <a:pt x="152" y="0"/>
                  </a:lnTo>
                  <a:lnTo>
                    <a:pt x="132" y="4"/>
                  </a:lnTo>
                  <a:lnTo>
                    <a:pt x="104" y="11"/>
                  </a:lnTo>
                  <a:lnTo>
                    <a:pt x="73" y="22"/>
                  </a:lnTo>
                  <a:lnTo>
                    <a:pt x="43" y="43"/>
                  </a:lnTo>
                  <a:lnTo>
                    <a:pt x="17" y="73"/>
                  </a:lnTo>
                  <a:lnTo>
                    <a:pt x="2" y="115"/>
                  </a:lnTo>
                  <a:lnTo>
                    <a:pt x="0" y="171"/>
                  </a:lnTo>
                  <a:lnTo>
                    <a:pt x="0" y="164"/>
                  </a:lnTo>
                  <a:lnTo>
                    <a:pt x="1" y="148"/>
                  </a:lnTo>
                  <a:lnTo>
                    <a:pt x="5" y="122"/>
                  </a:lnTo>
                  <a:lnTo>
                    <a:pt x="17" y="93"/>
                  </a:lnTo>
                  <a:lnTo>
                    <a:pt x="36" y="63"/>
                  </a:lnTo>
                  <a:lnTo>
                    <a:pt x="63" y="36"/>
                  </a:lnTo>
                  <a:lnTo>
                    <a:pt x="104" y="13"/>
                  </a:lnTo>
                  <a:lnTo>
                    <a:pt x="16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79" name="Freeform 237">
              <a:extLst>
                <a:ext uri="{FF2B5EF4-FFF2-40B4-BE49-F238E27FC236}">
                  <a16:creationId xmlns:a16="http://schemas.microsoft.com/office/drawing/2014/main" id="{5615E32C-0C73-45D1-BCC3-F5A16C6CC4FB}"/>
                </a:ext>
              </a:extLst>
            </p:cNvPr>
            <p:cNvSpPr>
              <a:spLocks/>
            </p:cNvSpPr>
            <p:nvPr/>
          </p:nvSpPr>
          <p:spPr bwMode="auto">
            <a:xfrm>
              <a:off x="5372" y="315"/>
              <a:ext cx="81" cy="33"/>
            </a:xfrm>
            <a:custGeom>
              <a:avLst/>
              <a:gdLst>
                <a:gd name="T0" fmla="*/ 0 w 403"/>
                <a:gd name="T1" fmla="*/ 0 h 165"/>
                <a:gd name="T2" fmla="*/ 0 w 403"/>
                <a:gd name="T3" fmla="*/ 0 h 165"/>
                <a:gd name="T4" fmla="*/ 0 w 403"/>
                <a:gd name="T5" fmla="*/ 0 h 165"/>
                <a:gd name="T6" fmla="*/ 0 w 403"/>
                <a:gd name="T7" fmla="*/ 0 h 165"/>
                <a:gd name="T8" fmla="*/ 0 w 403"/>
                <a:gd name="T9" fmla="*/ 0 h 165"/>
                <a:gd name="T10" fmla="*/ 0 w 403"/>
                <a:gd name="T11" fmla="*/ 0 h 165"/>
                <a:gd name="T12" fmla="*/ 0 w 403"/>
                <a:gd name="T13" fmla="*/ 0 h 165"/>
                <a:gd name="T14" fmla="*/ 0 w 403"/>
                <a:gd name="T15" fmla="*/ 0 h 165"/>
                <a:gd name="T16" fmla="*/ 0 w 403"/>
                <a:gd name="T17" fmla="*/ 0 h 165"/>
                <a:gd name="T18" fmla="*/ 0 w 403"/>
                <a:gd name="T19" fmla="*/ 0 h 165"/>
                <a:gd name="T20" fmla="*/ 0 w 403"/>
                <a:gd name="T21" fmla="*/ 0 h 165"/>
                <a:gd name="T22" fmla="*/ 0 w 403"/>
                <a:gd name="T23" fmla="*/ 0 h 165"/>
                <a:gd name="T24" fmla="*/ 0 w 403"/>
                <a:gd name="T25" fmla="*/ 0 h 165"/>
                <a:gd name="T26" fmla="*/ 0 w 403"/>
                <a:gd name="T27" fmla="*/ 0 h 165"/>
                <a:gd name="T28" fmla="*/ 0 w 403"/>
                <a:gd name="T29" fmla="*/ 0 h 165"/>
                <a:gd name="T30" fmla="*/ 0 w 403"/>
                <a:gd name="T31" fmla="*/ 0 h 165"/>
                <a:gd name="T32" fmla="*/ 0 w 403"/>
                <a:gd name="T33" fmla="*/ 0 h 165"/>
                <a:gd name="T34" fmla="*/ 0 w 403"/>
                <a:gd name="T35" fmla="*/ 0 h 165"/>
                <a:gd name="T36" fmla="*/ 0 w 403"/>
                <a:gd name="T37" fmla="*/ 0 h 165"/>
                <a:gd name="T38" fmla="*/ 0 w 403"/>
                <a:gd name="T39" fmla="*/ 0 h 165"/>
                <a:gd name="T40" fmla="*/ 0 w 403"/>
                <a:gd name="T41" fmla="*/ 0 h 165"/>
                <a:gd name="T42" fmla="*/ 0 w 403"/>
                <a:gd name="T43" fmla="*/ 0 h 165"/>
                <a:gd name="T44" fmla="*/ 0 w 403"/>
                <a:gd name="T45" fmla="*/ 0 h 165"/>
                <a:gd name="T46" fmla="*/ 0 w 403"/>
                <a:gd name="T47" fmla="*/ 0 h 165"/>
                <a:gd name="T48" fmla="*/ 0 w 403"/>
                <a:gd name="T49" fmla="*/ 0 h 165"/>
                <a:gd name="T50" fmla="*/ 0 w 403"/>
                <a:gd name="T51" fmla="*/ 0 h 165"/>
                <a:gd name="T52" fmla="*/ 0 w 403"/>
                <a:gd name="T53" fmla="*/ 0 h 165"/>
                <a:gd name="T54" fmla="*/ 0 w 403"/>
                <a:gd name="T55" fmla="*/ 0 h 165"/>
                <a:gd name="T56" fmla="*/ 0 w 403"/>
                <a:gd name="T57" fmla="*/ 0 h 165"/>
                <a:gd name="T58" fmla="*/ 0 w 403"/>
                <a:gd name="T59" fmla="*/ 0 h 165"/>
                <a:gd name="T60" fmla="*/ 0 w 403"/>
                <a:gd name="T61" fmla="*/ 0 h 165"/>
                <a:gd name="T62" fmla="*/ 0 w 403"/>
                <a:gd name="T63" fmla="*/ 0 h 165"/>
                <a:gd name="T64" fmla="*/ 0 w 403"/>
                <a:gd name="T65" fmla="*/ 0 h 165"/>
                <a:gd name="T66" fmla="*/ 0 w 403"/>
                <a:gd name="T67" fmla="*/ 0 h 165"/>
                <a:gd name="T68" fmla="*/ 0 w 403"/>
                <a:gd name="T69" fmla="*/ 0 h 165"/>
                <a:gd name="T70" fmla="*/ 0 w 403"/>
                <a:gd name="T71" fmla="*/ 0 h 165"/>
                <a:gd name="T72" fmla="*/ 0 w 403"/>
                <a:gd name="T73" fmla="*/ 0 h 165"/>
                <a:gd name="T74" fmla="*/ 0 w 403"/>
                <a:gd name="T75" fmla="*/ 0 h 165"/>
                <a:gd name="T76" fmla="*/ 0 w 403"/>
                <a:gd name="T77" fmla="*/ 0 h 165"/>
                <a:gd name="T78" fmla="*/ 0 w 403"/>
                <a:gd name="T79" fmla="*/ 0 h 165"/>
                <a:gd name="T80" fmla="*/ 0 w 403"/>
                <a:gd name="T81" fmla="*/ 0 h 165"/>
                <a:gd name="T82" fmla="*/ 0 w 403"/>
                <a:gd name="T83" fmla="*/ 0 h 165"/>
                <a:gd name="T84" fmla="*/ 0 w 403"/>
                <a:gd name="T85" fmla="*/ 0 h 165"/>
                <a:gd name="T86" fmla="*/ 0 w 403"/>
                <a:gd name="T87" fmla="*/ 0 h 165"/>
                <a:gd name="T88" fmla="*/ 0 w 403"/>
                <a:gd name="T89" fmla="*/ 0 h 165"/>
                <a:gd name="T90" fmla="*/ 0 w 403"/>
                <a:gd name="T91" fmla="*/ 0 h 165"/>
                <a:gd name="T92" fmla="*/ 0 w 403"/>
                <a:gd name="T93" fmla="*/ 0 h 165"/>
                <a:gd name="T94" fmla="*/ 0 w 403"/>
                <a:gd name="T95" fmla="*/ 0 h 165"/>
                <a:gd name="T96" fmla="*/ 0 w 403"/>
                <a:gd name="T97" fmla="*/ 0 h 1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03"/>
                <a:gd name="T148" fmla="*/ 0 h 165"/>
                <a:gd name="T149" fmla="*/ 403 w 403"/>
                <a:gd name="T150" fmla="*/ 165 h 16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03" h="165">
                  <a:moveTo>
                    <a:pt x="0" y="162"/>
                  </a:moveTo>
                  <a:lnTo>
                    <a:pt x="5" y="164"/>
                  </a:lnTo>
                  <a:lnTo>
                    <a:pt x="18" y="164"/>
                  </a:lnTo>
                  <a:lnTo>
                    <a:pt x="37" y="165"/>
                  </a:lnTo>
                  <a:lnTo>
                    <a:pt x="62" y="162"/>
                  </a:lnTo>
                  <a:lnTo>
                    <a:pt x="90" y="157"/>
                  </a:lnTo>
                  <a:lnTo>
                    <a:pt x="119" y="147"/>
                  </a:lnTo>
                  <a:lnTo>
                    <a:pt x="148" y="131"/>
                  </a:lnTo>
                  <a:lnTo>
                    <a:pt x="175" y="109"/>
                  </a:lnTo>
                  <a:lnTo>
                    <a:pt x="177" y="108"/>
                  </a:lnTo>
                  <a:lnTo>
                    <a:pt x="181" y="103"/>
                  </a:lnTo>
                  <a:lnTo>
                    <a:pt x="187" y="96"/>
                  </a:lnTo>
                  <a:lnTo>
                    <a:pt x="196" y="88"/>
                  </a:lnTo>
                  <a:lnTo>
                    <a:pt x="208" y="78"/>
                  </a:lnTo>
                  <a:lnTo>
                    <a:pt x="221" y="67"/>
                  </a:lnTo>
                  <a:lnTo>
                    <a:pt x="235" y="55"/>
                  </a:lnTo>
                  <a:lnTo>
                    <a:pt x="251" y="45"/>
                  </a:lnTo>
                  <a:lnTo>
                    <a:pt x="267" y="35"/>
                  </a:lnTo>
                  <a:lnTo>
                    <a:pt x="286" y="26"/>
                  </a:lnTo>
                  <a:lnTo>
                    <a:pt x="304" y="19"/>
                  </a:lnTo>
                  <a:lnTo>
                    <a:pt x="324" y="15"/>
                  </a:lnTo>
                  <a:lnTo>
                    <a:pt x="344" y="12"/>
                  </a:lnTo>
                  <a:lnTo>
                    <a:pt x="364" y="14"/>
                  </a:lnTo>
                  <a:lnTo>
                    <a:pt x="383" y="18"/>
                  </a:lnTo>
                  <a:lnTo>
                    <a:pt x="403" y="28"/>
                  </a:lnTo>
                  <a:lnTo>
                    <a:pt x="401" y="28"/>
                  </a:lnTo>
                  <a:lnTo>
                    <a:pt x="396" y="25"/>
                  </a:lnTo>
                  <a:lnTo>
                    <a:pt x="388" y="24"/>
                  </a:lnTo>
                  <a:lnTo>
                    <a:pt x="376" y="21"/>
                  </a:lnTo>
                  <a:lnTo>
                    <a:pt x="362" y="18"/>
                  </a:lnTo>
                  <a:lnTo>
                    <a:pt x="347" y="15"/>
                  </a:lnTo>
                  <a:lnTo>
                    <a:pt x="330" y="11"/>
                  </a:lnTo>
                  <a:lnTo>
                    <a:pt x="311" y="8"/>
                  </a:lnTo>
                  <a:lnTo>
                    <a:pt x="292" y="5"/>
                  </a:lnTo>
                  <a:lnTo>
                    <a:pt x="272" y="3"/>
                  </a:lnTo>
                  <a:lnTo>
                    <a:pt x="251" y="1"/>
                  </a:lnTo>
                  <a:lnTo>
                    <a:pt x="231" y="0"/>
                  </a:lnTo>
                  <a:lnTo>
                    <a:pt x="210" y="0"/>
                  </a:lnTo>
                  <a:lnTo>
                    <a:pt x="192" y="0"/>
                  </a:lnTo>
                  <a:lnTo>
                    <a:pt x="173" y="2"/>
                  </a:lnTo>
                  <a:lnTo>
                    <a:pt x="157" y="5"/>
                  </a:lnTo>
                  <a:lnTo>
                    <a:pt x="150" y="5"/>
                  </a:lnTo>
                  <a:lnTo>
                    <a:pt x="132" y="9"/>
                  </a:lnTo>
                  <a:lnTo>
                    <a:pt x="107" y="15"/>
                  </a:lnTo>
                  <a:lnTo>
                    <a:pt x="78" y="28"/>
                  </a:lnTo>
                  <a:lnTo>
                    <a:pt x="49" y="46"/>
                  </a:lnTo>
                  <a:lnTo>
                    <a:pt x="23" y="74"/>
                  </a:lnTo>
                  <a:lnTo>
                    <a:pt x="6" y="112"/>
                  </a:lnTo>
                  <a:lnTo>
                    <a:pt x="0" y="162"/>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80" name="Freeform 238">
              <a:extLst>
                <a:ext uri="{FF2B5EF4-FFF2-40B4-BE49-F238E27FC236}">
                  <a16:creationId xmlns:a16="http://schemas.microsoft.com/office/drawing/2014/main" id="{9B39BAFE-A2B1-466E-AF39-7F9BF6BE3DAE}"/>
                </a:ext>
              </a:extLst>
            </p:cNvPr>
            <p:cNvSpPr>
              <a:spLocks/>
            </p:cNvSpPr>
            <p:nvPr/>
          </p:nvSpPr>
          <p:spPr bwMode="auto">
            <a:xfrm>
              <a:off x="5378" y="319"/>
              <a:ext cx="53" cy="15"/>
            </a:xfrm>
            <a:custGeom>
              <a:avLst/>
              <a:gdLst>
                <a:gd name="T0" fmla="*/ 0 w 265"/>
                <a:gd name="T1" fmla="*/ 0 h 77"/>
                <a:gd name="T2" fmla="*/ 0 w 265"/>
                <a:gd name="T3" fmla="*/ 0 h 77"/>
                <a:gd name="T4" fmla="*/ 0 w 265"/>
                <a:gd name="T5" fmla="*/ 0 h 77"/>
                <a:gd name="T6" fmla="*/ 0 w 265"/>
                <a:gd name="T7" fmla="*/ 0 h 77"/>
                <a:gd name="T8" fmla="*/ 0 w 265"/>
                <a:gd name="T9" fmla="*/ 0 h 77"/>
                <a:gd name="T10" fmla="*/ 0 w 265"/>
                <a:gd name="T11" fmla="*/ 0 h 77"/>
                <a:gd name="T12" fmla="*/ 0 w 265"/>
                <a:gd name="T13" fmla="*/ 0 h 77"/>
                <a:gd name="T14" fmla="*/ 0 w 265"/>
                <a:gd name="T15" fmla="*/ 0 h 77"/>
                <a:gd name="T16" fmla="*/ 0 w 265"/>
                <a:gd name="T17" fmla="*/ 0 h 77"/>
                <a:gd name="T18" fmla="*/ 0 w 265"/>
                <a:gd name="T19" fmla="*/ 0 h 77"/>
                <a:gd name="T20" fmla="*/ 0 w 265"/>
                <a:gd name="T21" fmla="*/ 0 h 77"/>
                <a:gd name="T22" fmla="*/ 0 w 265"/>
                <a:gd name="T23" fmla="*/ 0 h 77"/>
                <a:gd name="T24" fmla="*/ 0 w 265"/>
                <a:gd name="T25" fmla="*/ 0 h 77"/>
                <a:gd name="T26" fmla="*/ 0 w 265"/>
                <a:gd name="T27" fmla="*/ 0 h 77"/>
                <a:gd name="T28" fmla="*/ 0 w 265"/>
                <a:gd name="T29" fmla="*/ 0 h 77"/>
                <a:gd name="T30" fmla="*/ 0 w 265"/>
                <a:gd name="T31" fmla="*/ 0 h 77"/>
                <a:gd name="T32" fmla="*/ 0 w 265"/>
                <a:gd name="T33" fmla="*/ 0 h 77"/>
                <a:gd name="T34" fmla="*/ 0 w 265"/>
                <a:gd name="T35" fmla="*/ 0 h 77"/>
                <a:gd name="T36" fmla="*/ 0 w 265"/>
                <a:gd name="T37" fmla="*/ 0 h 7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65"/>
                <a:gd name="T58" fmla="*/ 0 h 77"/>
                <a:gd name="T59" fmla="*/ 265 w 265"/>
                <a:gd name="T60" fmla="*/ 77 h 7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65" h="77">
                  <a:moveTo>
                    <a:pt x="0" y="49"/>
                  </a:moveTo>
                  <a:lnTo>
                    <a:pt x="147" y="77"/>
                  </a:lnTo>
                  <a:lnTo>
                    <a:pt x="265" y="2"/>
                  </a:lnTo>
                  <a:lnTo>
                    <a:pt x="263" y="2"/>
                  </a:lnTo>
                  <a:lnTo>
                    <a:pt x="255" y="1"/>
                  </a:lnTo>
                  <a:lnTo>
                    <a:pt x="243" y="1"/>
                  </a:lnTo>
                  <a:lnTo>
                    <a:pt x="228" y="1"/>
                  </a:lnTo>
                  <a:lnTo>
                    <a:pt x="209" y="0"/>
                  </a:lnTo>
                  <a:lnTo>
                    <a:pt x="188" y="0"/>
                  </a:lnTo>
                  <a:lnTo>
                    <a:pt x="166" y="1"/>
                  </a:lnTo>
                  <a:lnTo>
                    <a:pt x="143" y="1"/>
                  </a:lnTo>
                  <a:lnTo>
                    <a:pt x="119" y="3"/>
                  </a:lnTo>
                  <a:lnTo>
                    <a:pt x="96" y="6"/>
                  </a:lnTo>
                  <a:lnTo>
                    <a:pt x="73" y="9"/>
                  </a:lnTo>
                  <a:lnTo>
                    <a:pt x="53" y="15"/>
                  </a:lnTo>
                  <a:lnTo>
                    <a:pt x="35" y="21"/>
                  </a:lnTo>
                  <a:lnTo>
                    <a:pt x="19" y="28"/>
                  </a:lnTo>
                  <a:lnTo>
                    <a:pt x="7" y="37"/>
                  </a:lnTo>
                  <a:lnTo>
                    <a:pt x="0" y="49"/>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81" name="Freeform 239">
              <a:extLst>
                <a:ext uri="{FF2B5EF4-FFF2-40B4-BE49-F238E27FC236}">
                  <a16:creationId xmlns:a16="http://schemas.microsoft.com/office/drawing/2014/main" id="{90E3F5B9-7134-4C35-8380-373086437312}"/>
                </a:ext>
              </a:extLst>
            </p:cNvPr>
            <p:cNvSpPr>
              <a:spLocks/>
            </p:cNvSpPr>
            <p:nvPr/>
          </p:nvSpPr>
          <p:spPr bwMode="auto">
            <a:xfrm>
              <a:off x="5372" y="317"/>
              <a:ext cx="89" cy="34"/>
            </a:xfrm>
            <a:custGeom>
              <a:avLst/>
              <a:gdLst>
                <a:gd name="T0" fmla="*/ 0 w 445"/>
                <a:gd name="T1" fmla="*/ 0 h 169"/>
                <a:gd name="T2" fmla="*/ 0 w 445"/>
                <a:gd name="T3" fmla="*/ 0 h 169"/>
                <a:gd name="T4" fmla="*/ 0 w 445"/>
                <a:gd name="T5" fmla="*/ 0 h 169"/>
                <a:gd name="T6" fmla="*/ 0 w 445"/>
                <a:gd name="T7" fmla="*/ 0 h 169"/>
                <a:gd name="T8" fmla="*/ 0 w 445"/>
                <a:gd name="T9" fmla="*/ 0 h 169"/>
                <a:gd name="T10" fmla="*/ 0 w 445"/>
                <a:gd name="T11" fmla="*/ 0 h 169"/>
                <a:gd name="T12" fmla="*/ 0 w 445"/>
                <a:gd name="T13" fmla="*/ 0 h 169"/>
                <a:gd name="T14" fmla="*/ 0 w 445"/>
                <a:gd name="T15" fmla="*/ 0 h 169"/>
                <a:gd name="T16" fmla="*/ 0 w 445"/>
                <a:gd name="T17" fmla="*/ 0 h 169"/>
                <a:gd name="T18" fmla="*/ 0 w 445"/>
                <a:gd name="T19" fmla="*/ 0 h 169"/>
                <a:gd name="T20" fmla="*/ 0 w 445"/>
                <a:gd name="T21" fmla="*/ 0 h 169"/>
                <a:gd name="T22" fmla="*/ 0 w 445"/>
                <a:gd name="T23" fmla="*/ 0 h 169"/>
                <a:gd name="T24" fmla="*/ 0 w 445"/>
                <a:gd name="T25" fmla="*/ 0 h 169"/>
                <a:gd name="T26" fmla="*/ 0 w 445"/>
                <a:gd name="T27" fmla="*/ 0 h 169"/>
                <a:gd name="T28" fmla="*/ 0 w 445"/>
                <a:gd name="T29" fmla="*/ 0 h 169"/>
                <a:gd name="T30" fmla="*/ 0 w 445"/>
                <a:gd name="T31" fmla="*/ 0 h 169"/>
                <a:gd name="T32" fmla="*/ 0 w 445"/>
                <a:gd name="T33" fmla="*/ 0 h 169"/>
                <a:gd name="T34" fmla="*/ 0 w 445"/>
                <a:gd name="T35" fmla="*/ 0 h 169"/>
                <a:gd name="T36" fmla="*/ 0 w 445"/>
                <a:gd name="T37" fmla="*/ 0 h 169"/>
                <a:gd name="T38" fmla="*/ 0 w 445"/>
                <a:gd name="T39" fmla="*/ 0 h 169"/>
                <a:gd name="T40" fmla="*/ 0 w 445"/>
                <a:gd name="T41" fmla="*/ 0 h 169"/>
                <a:gd name="T42" fmla="*/ 0 w 445"/>
                <a:gd name="T43" fmla="*/ 0 h 169"/>
                <a:gd name="T44" fmla="*/ 0 w 445"/>
                <a:gd name="T45" fmla="*/ 0 h 169"/>
                <a:gd name="T46" fmla="*/ 0 w 445"/>
                <a:gd name="T47" fmla="*/ 0 h 169"/>
                <a:gd name="T48" fmla="*/ 0 w 445"/>
                <a:gd name="T49" fmla="*/ 0 h 169"/>
                <a:gd name="T50" fmla="*/ 0 w 445"/>
                <a:gd name="T51" fmla="*/ 0 h 169"/>
                <a:gd name="T52" fmla="*/ 0 w 445"/>
                <a:gd name="T53" fmla="*/ 0 h 169"/>
                <a:gd name="T54" fmla="*/ 0 w 445"/>
                <a:gd name="T55" fmla="*/ 0 h 169"/>
                <a:gd name="T56" fmla="*/ 0 w 445"/>
                <a:gd name="T57" fmla="*/ 0 h 169"/>
                <a:gd name="T58" fmla="*/ 0 w 445"/>
                <a:gd name="T59" fmla="*/ 0 h 169"/>
                <a:gd name="T60" fmla="*/ 0 w 445"/>
                <a:gd name="T61" fmla="*/ 0 h 169"/>
                <a:gd name="T62" fmla="*/ 0 w 445"/>
                <a:gd name="T63" fmla="*/ 0 h 169"/>
                <a:gd name="T64" fmla="*/ 0 w 445"/>
                <a:gd name="T65" fmla="*/ 0 h 169"/>
                <a:gd name="T66" fmla="*/ 0 w 445"/>
                <a:gd name="T67" fmla="*/ 0 h 169"/>
                <a:gd name="T68" fmla="*/ 0 w 445"/>
                <a:gd name="T69" fmla="*/ 0 h 169"/>
                <a:gd name="T70" fmla="*/ 0 w 445"/>
                <a:gd name="T71" fmla="*/ 0 h 169"/>
                <a:gd name="T72" fmla="*/ 0 w 445"/>
                <a:gd name="T73" fmla="*/ 0 h 169"/>
                <a:gd name="T74" fmla="*/ 0 w 445"/>
                <a:gd name="T75" fmla="*/ 0 h 169"/>
                <a:gd name="T76" fmla="*/ 0 w 445"/>
                <a:gd name="T77" fmla="*/ 0 h 169"/>
                <a:gd name="T78" fmla="*/ 0 w 445"/>
                <a:gd name="T79" fmla="*/ 0 h 169"/>
                <a:gd name="T80" fmla="*/ 0 w 445"/>
                <a:gd name="T81" fmla="*/ 0 h 169"/>
                <a:gd name="T82" fmla="*/ 0 w 445"/>
                <a:gd name="T83" fmla="*/ 0 h 169"/>
                <a:gd name="T84" fmla="*/ 0 w 445"/>
                <a:gd name="T85" fmla="*/ 0 h 169"/>
                <a:gd name="T86" fmla="*/ 0 w 445"/>
                <a:gd name="T87" fmla="*/ 0 h 169"/>
                <a:gd name="T88" fmla="*/ 0 w 445"/>
                <a:gd name="T89" fmla="*/ 0 h 169"/>
                <a:gd name="T90" fmla="*/ 0 w 445"/>
                <a:gd name="T91" fmla="*/ 0 h 169"/>
                <a:gd name="T92" fmla="*/ 0 w 445"/>
                <a:gd name="T93" fmla="*/ 0 h 169"/>
                <a:gd name="T94" fmla="*/ 0 w 445"/>
                <a:gd name="T95" fmla="*/ 0 h 169"/>
                <a:gd name="T96" fmla="*/ 0 w 445"/>
                <a:gd name="T97" fmla="*/ 0 h 169"/>
                <a:gd name="T98" fmla="*/ 0 w 445"/>
                <a:gd name="T99" fmla="*/ 0 h 169"/>
                <a:gd name="T100" fmla="*/ 0 w 445"/>
                <a:gd name="T101" fmla="*/ 0 h 169"/>
                <a:gd name="T102" fmla="*/ 0 w 445"/>
                <a:gd name="T103" fmla="*/ 0 h 169"/>
                <a:gd name="T104" fmla="*/ 0 w 445"/>
                <a:gd name="T105" fmla="*/ 0 h 169"/>
                <a:gd name="T106" fmla="*/ 0 w 445"/>
                <a:gd name="T107" fmla="*/ 0 h 169"/>
                <a:gd name="T108" fmla="*/ 0 w 445"/>
                <a:gd name="T109" fmla="*/ 0 h 169"/>
                <a:gd name="T110" fmla="*/ 0 w 445"/>
                <a:gd name="T111" fmla="*/ 0 h 169"/>
                <a:gd name="T112" fmla="*/ 0 w 445"/>
                <a:gd name="T113" fmla="*/ 0 h 16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45"/>
                <a:gd name="T172" fmla="*/ 0 h 169"/>
                <a:gd name="T173" fmla="*/ 445 w 445"/>
                <a:gd name="T174" fmla="*/ 169 h 169"/>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45" h="169">
                  <a:moveTo>
                    <a:pt x="0" y="158"/>
                  </a:moveTo>
                  <a:lnTo>
                    <a:pt x="1" y="158"/>
                  </a:lnTo>
                  <a:lnTo>
                    <a:pt x="4" y="160"/>
                  </a:lnTo>
                  <a:lnTo>
                    <a:pt x="10" y="162"/>
                  </a:lnTo>
                  <a:lnTo>
                    <a:pt x="18" y="164"/>
                  </a:lnTo>
                  <a:lnTo>
                    <a:pt x="28" y="166"/>
                  </a:lnTo>
                  <a:lnTo>
                    <a:pt x="39" y="167"/>
                  </a:lnTo>
                  <a:lnTo>
                    <a:pt x="52" y="169"/>
                  </a:lnTo>
                  <a:lnTo>
                    <a:pt x="66" y="167"/>
                  </a:lnTo>
                  <a:lnTo>
                    <a:pt x="81" y="166"/>
                  </a:lnTo>
                  <a:lnTo>
                    <a:pt x="97" y="163"/>
                  </a:lnTo>
                  <a:lnTo>
                    <a:pt x="115" y="157"/>
                  </a:lnTo>
                  <a:lnTo>
                    <a:pt x="132" y="149"/>
                  </a:lnTo>
                  <a:lnTo>
                    <a:pt x="151" y="137"/>
                  </a:lnTo>
                  <a:lnTo>
                    <a:pt x="169" y="123"/>
                  </a:lnTo>
                  <a:lnTo>
                    <a:pt x="189" y="106"/>
                  </a:lnTo>
                  <a:lnTo>
                    <a:pt x="208" y="85"/>
                  </a:lnTo>
                  <a:lnTo>
                    <a:pt x="210" y="84"/>
                  </a:lnTo>
                  <a:lnTo>
                    <a:pt x="215" y="78"/>
                  </a:lnTo>
                  <a:lnTo>
                    <a:pt x="224" y="71"/>
                  </a:lnTo>
                  <a:lnTo>
                    <a:pt x="236" y="63"/>
                  </a:lnTo>
                  <a:lnTo>
                    <a:pt x="248" y="53"/>
                  </a:lnTo>
                  <a:lnTo>
                    <a:pt x="265" y="43"/>
                  </a:lnTo>
                  <a:lnTo>
                    <a:pt x="282" y="34"/>
                  </a:lnTo>
                  <a:lnTo>
                    <a:pt x="301" y="26"/>
                  </a:lnTo>
                  <a:lnTo>
                    <a:pt x="320" y="20"/>
                  </a:lnTo>
                  <a:lnTo>
                    <a:pt x="340" y="15"/>
                  </a:lnTo>
                  <a:lnTo>
                    <a:pt x="360" y="15"/>
                  </a:lnTo>
                  <a:lnTo>
                    <a:pt x="378" y="19"/>
                  </a:lnTo>
                  <a:lnTo>
                    <a:pt x="397" y="26"/>
                  </a:lnTo>
                  <a:lnTo>
                    <a:pt x="414" y="39"/>
                  </a:lnTo>
                  <a:lnTo>
                    <a:pt x="431" y="59"/>
                  </a:lnTo>
                  <a:lnTo>
                    <a:pt x="445" y="85"/>
                  </a:lnTo>
                  <a:lnTo>
                    <a:pt x="445" y="83"/>
                  </a:lnTo>
                  <a:lnTo>
                    <a:pt x="442" y="77"/>
                  </a:lnTo>
                  <a:lnTo>
                    <a:pt x="439" y="69"/>
                  </a:lnTo>
                  <a:lnTo>
                    <a:pt x="434" y="58"/>
                  </a:lnTo>
                  <a:lnTo>
                    <a:pt x="427" y="46"/>
                  </a:lnTo>
                  <a:lnTo>
                    <a:pt x="419" y="34"/>
                  </a:lnTo>
                  <a:lnTo>
                    <a:pt x="409" y="23"/>
                  </a:lnTo>
                  <a:lnTo>
                    <a:pt x="395" y="13"/>
                  </a:lnTo>
                  <a:lnTo>
                    <a:pt x="378" y="5"/>
                  </a:lnTo>
                  <a:lnTo>
                    <a:pt x="360" y="0"/>
                  </a:lnTo>
                  <a:lnTo>
                    <a:pt x="339" y="0"/>
                  </a:lnTo>
                  <a:lnTo>
                    <a:pt x="313" y="3"/>
                  </a:lnTo>
                  <a:lnTo>
                    <a:pt x="285" y="13"/>
                  </a:lnTo>
                  <a:lnTo>
                    <a:pt x="254" y="29"/>
                  </a:lnTo>
                  <a:lnTo>
                    <a:pt x="218" y="52"/>
                  </a:lnTo>
                  <a:lnTo>
                    <a:pt x="179" y="84"/>
                  </a:lnTo>
                  <a:lnTo>
                    <a:pt x="174" y="88"/>
                  </a:lnTo>
                  <a:lnTo>
                    <a:pt x="162" y="100"/>
                  </a:lnTo>
                  <a:lnTo>
                    <a:pt x="143" y="116"/>
                  </a:lnTo>
                  <a:lnTo>
                    <a:pt x="119" y="135"/>
                  </a:lnTo>
                  <a:lnTo>
                    <a:pt x="92" y="150"/>
                  </a:lnTo>
                  <a:lnTo>
                    <a:pt x="61" y="162"/>
                  </a:lnTo>
                  <a:lnTo>
                    <a:pt x="30" y="165"/>
                  </a:lnTo>
                  <a:lnTo>
                    <a:pt x="0"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82" name="Freeform 240">
              <a:extLst>
                <a:ext uri="{FF2B5EF4-FFF2-40B4-BE49-F238E27FC236}">
                  <a16:creationId xmlns:a16="http://schemas.microsoft.com/office/drawing/2014/main" id="{7A7A9510-760A-46CE-B167-ADD2C0B50C74}"/>
                </a:ext>
              </a:extLst>
            </p:cNvPr>
            <p:cNvSpPr>
              <a:spLocks/>
            </p:cNvSpPr>
            <p:nvPr/>
          </p:nvSpPr>
          <p:spPr bwMode="auto">
            <a:xfrm>
              <a:off x="5410" y="314"/>
              <a:ext cx="33" cy="2"/>
            </a:xfrm>
            <a:custGeom>
              <a:avLst/>
              <a:gdLst>
                <a:gd name="T0" fmla="*/ 0 w 165"/>
                <a:gd name="T1" fmla="*/ 0 h 11"/>
                <a:gd name="T2" fmla="*/ 0 w 165"/>
                <a:gd name="T3" fmla="*/ 0 h 11"/>
                <a:gd name="T4" fmla="*/ 0 w 165"/>
                <a:gd name="T5" fmla="*/ 0 h 11"/>
                <a:gd name="T6" fmla="*/ 0 w 165"/>
                <a:gd name="T7" fmla="*/ 0 h 11"/>
                <a:gd name="T8" fmla="*/ 0 w 165"/>
                <a:gd name="T9" fmla="*/ 0 h 11"/>
                <a:gd name="T10" fmla="*/ 0 w 165"/>
                <a:gd name="T11" fmla="*/ 0 h 11"/>
                <a:gd name="T12" fmla="*/ 0 w 165"/>
                <a:gd name="T13" fmla="*/ 0 h 11"/>
                <a:gd name="T14" fmla="*/ 0 w 165"/>
                <a:gd name="T15" fmla="*/ 0 h 11"/>
                <a:gd name="T16" fmla="*/ 0 w 165"/>
                <a:gd name="T17" fmla="*/ 0 h 11"/>
                <a:gd name="T18" fmla="*/ 0 w 165"/>
                <a:gd name="T19" fmla="*/ 0 h 11"/>
                <a:gd name="T20" fmla="*/ 0 w 165"/>
                <a:gd name="T21" fmla="*/ 0 h 11"/>
                <a:gd name="T22" fmla="*/ 0 w 165"/>
                <a:gd name="T23" fmla="*/ 0 h 11"/>
                <a:gd name="T24" fmla="*/ 0 w 165"/>
                <a:gd name="T25" fmla="*/ 0 h 11"/>
                <a:gd name="T26" fmla="*/ 0 w 165"/>
                <a:gd name="T27" fmla="*/ 0 h 11"/>
                <a:gd name="T28" fmla="*/ 0 w 165"/>
                <a:gd name="T29" fmla="*/ 0 h 11"/>
                <a:gd name="T30" fmla="*/ 0 w 165"/>
                <a:gd name="T31" fmla="*/ 0 h 11"/>
                <a:gd name="T32" fmla="*/ 0 w 165"/>
                <a:gd name="T33" fmla="*/ 0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5"/>
                <a:gd name="T52" fmla="*/ 0 h 11"/>
                <a:gd name="T53" fmla="*/ 165 w 165"/>
                <a:gd name="T54" fmla="*/ 11 h 1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5" h="11">
                  <a:moveTo>
                    <a:pt x="165" y="11"/>
                  </a:moveTo>
                  <a:lnTo>
                    <a:pt x="161" y="10"/>
                  </a:lnTo>
                  <a:lnTo>
                    <a:pt x="147" y="9"/>
                  </a:lnTo>
                  <a:lnTo>
                    <a:pt x="126" y="6"/>
                  </a:lnTo>
                  <a:lnTo>
                    <a:pt x="101" y="3"/>
                  </a:lnTo>
                  <a:lnTo>
                    <a:pt x="74" y="1"/>
                  </a:lnTo>
                  <a:lnTo>
                    <a:pt x="47" y="0"/>
                  </a:lnTo>
                  <a:lnTo>
                    <a:pt x="21" y="0"/>
                  </a:lnTo>
                  <a:lnTo>
                    <a:pt x="0" y="2"/>
                  </a:lnTo>
                  <a:lnTo>
                    <a:pt x="7" y="2"/>
                  </a:lnTo>
                  <a:lnTo>
                    <a:pt x="26" y="4"/>
                  </a:lnTo>
                  <a:lnTo>
                    <a:pt x="51" y="6"/>
                  </a:lnTo>
                  <a:lnTo>
                    <a:pt x="82" y="8"/>
                  </a:lnTo>
                  <a:lnTo>
                    <a:pt x="111" y="9"/>
                  </a:lnTo>
                  <a:lnTo>
                    <a:pt x="137" y="11"/>
                  </a:lnTo>
                  <a:lnTo>
                    <a:pt x="157" y="11"/>
                  </a:lnTo>
                  <a:lnTo>
                    <a:pt x="165"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83" name="Freeform 241">
              <a:extLst>
                <a:ext uri="{FF2B5EF4-FFF2-40B4-BE49-F238E27FC236}">
                  <a16:creationId xmlns:a16="http://schemas.microsoft.com/office/drawing/2014/main" id="{222059FF-1E87-4894-ABB4-61232C1DD6E9}"/>
                </a:ext>
              </a:extLst>
            </p:cNvPr>
            <p:cNvSpPr>
              <a:spLocks/>
            </p:cNvSpPr>
            <p:nvPr/>
          </p:nvSpPr>
          <p:spPr bwMode="auto">
            <a:xfrm>
              <a:off x="5372" y="314"/>
              <a:ext cx="32" cy="34"/>
            </a:xfrm>
            <a:custGeom>
              <a:avLst/>
              <a:gdLst>
                <a:gd name="T0" fmla="*/ 0 w 159"/>
                <a:gd name="T1" fmla="*/ 0 h 171"/>
                <a:gd name="T2" fmla="*/ 0 w 159"/>
                <a:gd name="T3" fmla="*/ 0 h 171"/>
                <a:gd name="T4" fmla="*/ 0 w 159"/>
                <a:gd name="T5" fmla="*/ 0 h 171"/>
                <a:gd name="T6" fmla="*/ 0 w 159"/>
                <a:gd name="T7" fmla="*/ 0 h 171"/>
                <a:gd name="T8" fmla="*/ 0 w 159"/>
                <a:gd name="T9" fmla="*/ 0 h 171"/>
                <a:gd name="T10" fmla="*/ 0 w 159"/>
                <a:gd name="T11" fmla="*/ 0 h 171"/>
                <a:gd name="T12" fmla="*/ 0 w 159"/>
                <a:gd name="T13" fmla="*/ 0 h 171"/>
                <a:gd name="T14" fmla="*/ 0 w 159"/>
                <a:gd name="T15" fmla="*/ 0 h 171"/>
                <a:gd name="T16" fmla="*/ 0 w 159"/>
                <a:gd name="T17" fmla="*/ 0 h 171"/>
                <a:gd name="T18" fmla="*/ 0 w 159"/>
                <a:gd name="T19" fmla="*/ 0 h 171"/>
                <a:gd name="T20" fmla="*/ 0 w 159"/>
                <a:gd name="T21" fmla="*/ 0 h 171"/>
                <a:gd name="T22" fmla="*/ 0 w 159"/>
                <a:gd name="T23" fmla="*/ 0 h 171"/>
                <a:gd name="T24" fmla="*/ 0 w 159"/>
                <a:gd name="T25" fmla="*/ 0 h 171"/>
                <a:gd name="T26" fmla="*/ 0 w 159"/>
                <a:gd name="T27" fmla="*/ 0 h 171"/>
                <a:gd name="T28" fmla="*/ 0 w 159"/>
                <a:gd name="T29" fmla="*/ 0 h 171"/>
                <a:gd name="T30" fmla="*/ 0 w 159"/>
                <a:gd name="T31" fmla="*/ 0 h 171"/>
                <a:gd name="T32" fmla="*/ 0 w 159"/>
                <a:gd name="T33" fmla="*/ 0 h 17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59"/>
                <a:gd name="T52" fmla="*/ 0 h 171"/>
                <a:gd name="T53" fmla="*/ 159 w 159"/>
                <a:gd name="T54" fmla="*/ 171 h 17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59" h="171">
                  <a:moveTo>
                    <a:pt x="159" y="0"/>
                  </a:moveTo>
                  <a:lnTo>
                    <a:pt x="151" y="0"/>
                  </a:lnTo>
                  <a:lnTo>
                    <a:pt x="131" y="4"/>
                  </a:lnTo>
                  <a:lnTo>
                    <a:pt x="103" y="11"/>
                  </a:lnTo>
                  <a:lnTo>
                    <a:pt x="73" y="23"/>
                  </a:lnTo>
                  <a:lnTo>
                    <a:pt x="42" y="44"/>
                  </a:lnTo>
                  <a:lnTo>
                    <a:pt x="18" y="74"/>
                  </a:lnTo>
                  <a:lnTo>
                    <a:pt x="1" y="116"/>
                  </a:lnTo>
                  <a:lnTo>
                    <a:pt x="0" y="171"/>
                  </a:lnTo>
                  <a:lnTo>
                    <a:pt x="0" y="164"/>
                  </a:lnTo>
                  <a:lnTo>
                    <a:pt x="1" y="147"/>
                  </a:lnTo>
                  <a:lnTo>
                    <a:pt x="7" y="123"/>
                  </a:lnTo>
                  <a:lnTo>
                    <a:pt x="18" y="94"/>
                  </a:lnTo>
                  <a:lnTo>
                    <a:pt x="36" y="63"/>
                  </a:lnTo>
                  <a:lnTo>
                    <a:pt x="64" y="35"/>
                  </a:lnTo>
                  <a:lnTo>
                    <a:pt x="105" y="13"/>
                  </a:lnTo>
                  <a:lnTo>
                    <a:pt x="1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84" name="Freeform 242">
              <a:extLst>
                <a:ext uri="{FF2B5EF4-FFF2-40B4-BE49-F238E27FC236}">
                  <a16:creationId xmlns:a16="http://schemas.microsoft.com/office/drawing/2014/main" id="{E9B87A68-E4CF-4B6C-8B5E-A88C9BBA3E63}"/>
                </a:ext>
              </a:extLst>
            </p:cNvPr>
            <p:cNvSpPr>
              <a:spLocks/>
            </p:cNvSpPr>
            <p:nvPr/>
          </p:nvSpPr>
          <p:spPr bwMode="auto">
            <a:xfrm>
              <a:off x="5305" y="297"/>
              <a:ext cx="62" cy="289"/>
            </a:xfrm>
            <a:custGeom>
              <a:avLst/>
              <a:gdLst>
                <a:gd name="T0" fmla="*/ 0 w 310"/>
                <a:gd name="T1" fmla="*/ 0 h 1446"/>
                <a:gd name="T2" fmla="*/ 0 w 310"/>
                <a:gd name="T3" fmla="*/ 0 h 1446"/>
                <a:gd name="T4" fmla="*/ 0 w 310"/>
                <a:gd name="T5" fmla="*/ 0 h 1446"/>
                <a:gd name="T6" fmla="*/ 0 w 310"/>
                <a:gd name="T7" fmla="*/ 0 h 1446"/>
                <a:gd name="T8" fmla="*/ 0 w 310"/>
                <a:gd name="T9" fmla="*/ 0 h 1446"/>
                <a:gd name="T10" fmla="*/ 0 w 310"/>
                <a:gd name="T11" fmla="*/ 0 h 1446"/>
                <a:gd name="T12" fmla="*/ 0 w 310"/>
                <a:gd name="T13" fmla="*/ 0 h 1446"/>
                <a:gd name="T14" fmla="*/ 0 w 310"/>
                <a:gd name="T15" fmla="*/ 0 h 1446"/>
                <a:gd name="T16" fmla="*/ 0 w 310"/>
                <a:gd name="T17" fmla="*/ 0 h 1446"/>
                <a:gd name="T18" fmla="*/ 0 w 310"/>
                <a:gd name="T19" fmla="*/ 0 h 1446"/>
                <a:gd name="T20" fmla="*/ 0 w 310"/>
                <a:gd name="T21" fmla="*/ 0 h 1446"/>
                <a:gd name="T22" fmla="*/ 0 w 310"/>
                <a:gd name="T23" fmla="*/ 0 h 1446"/>
                <a:gd name="T24" fmla="*/ 0 w 310"/>
                <a:gd name="T25" fmla="*/ 0 h 1446"/>
                <a:gd name="T26" fmla="*/ 0 w 310"/>
                <a:gd name="T27" fmla="*/ 0 h 1446"/>
                <a:gd name="T28" fmla="*/ 0 w 310"/>
                <a:gd name="T29" fmla="*/ 0 h 1446"/>
                <a:gd name="T30" fmla="*/ 0 w 310"/>
                <a:gd name="T31" fmla="*/ 0 h 1446"/>
                <a:gd name="T32" fmla="*/ 0 w 310"/>
                <a:gd name="T33" fmla="*/ 0 h 1446"/>
                <a:gd name="T34" fmla="*/ 0 w 310"/>
                <a:gd name="T35" fmla="*/ 0 h 1446"/>
                <a:gd name="T36" fmla="*/ 0 w 310"/>
                <a:gd name="T37" fmla="*/ 0 h 1446"/>
                <a:gd name="T38" fmla="*/ 0 w 310"/>
                <a:gd name="T39" fmla="*/ 0 h 1446"/>
                <a:gd name="T40" fmla="*/ 0 w 310"/>
                <a:gd name="T41" fmla="*/ 0 h 1446"/>
                <a:gd name="T42" fmla="*/ 0 w 310"/>
                <a:gd name="T43" fmla="*/ 0 h 1446"/>
                <a:gd name="T44" fmla="*/ 0 w 310"/>
                <a:gd name="T45" fmla="*/ 0 h 1446"/>
                <a:gd name="T46" fmla="*/ 0 w 310"/>
                <a:gd name="T47" fmla="*/ 0 h 1446"/>
                <a:gd name="T48" fmla="*/ 0 w 310"/>
                <a:gd name="T49" fmla="*/ 0 h 1446"/>
                <a:gd name="T50" fmla="*/ 0 w 310"/>
                <a:gd name="T51" fmla="*/ 0 h 1446"/>
                <a:gd name="T52" fmla="*/ 0 w 310"/>
                <a:gd name="T53" fmla="*/ 0 h 1446"/>
                <a:gd name="T54" fmla="*/ 0 w 310"/>
                <a:gd name="T55" fmla="*/ 0 h 1446"/>
                <a:gd name="T56" fmla="*/ 0 w 310"/>
                <a:gd name="T57" fmla="*/ 0 h 1446"/>
                <a:gd name="T58" fmla="*/ 0 w 310"/>
                <a:gd name="T59" fmla="*/ 0 h 144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10"/>
                <a:gd name="T91" fmla="*/ 0 h 1446"/>
                <a:gd name="T92" fmla="*/ 310 w 310"/>
                <a:gd name="T93" fmla="*/ 1446 h 144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10" h="1446">
                  <a:moveTo>
                    <a:pt x="0" y="0"/>
                  </a:moveTo>
                  <a:lnTo>
                    <a:pt x="310" y="99"/>
                  </a:lnTo>
                  <a:lnTo>
                    <a:pt x="309" y="302"/>
                  </a:lnTo>
                  <a:lnTo>
                    <a:pt x="306" y="753"/>
                  </a:lnTo>
                  <a:lnTo>
                    <a:pt x="298" y="1213"/>
                  </a:lnTo>
                  <a:lnTo>
                    <a:pt x="284" y="1446"/>
                  </a:lnTo>
                  <a:lnTo>
                    <a:pt x="281" y="1444"/>
                  </a:lnTo>
                  <a:lnTo>
                    <a:pt x="277" y="1439"/>
                  </a:lnTo>
                  <a:lnTo>
                    <a:pt x="267" y="1430"/>
                  </a:lnTo>
                  <a:lnTo>
                    <a:pt x="256" y="1418"/>
                  </a:lnTo>
                  <a:lnTo>
                    <a:pt x="242" y="1404"/>
                  </a:lnTo>
                  <a:lnTo>
                    <a:pt x="226" y="1389"/>
                  </a:lnTo>
                  <a:lnTo>
                    <a:pt x="207" y="1371"/>
                  </a:lnTo>
                  <a:lnTo>
                    <a:pt x="187" y="1354"/>
                  </a:lnTo>
                  <a:lnTo>
                    <a:pt x="168" y="1335"/>
                  </a:lnTo>
                  <a:lnTo>
                    <a:pt x="146" y="1317"/>
                  </a:lnTo>
                  <a:lnTo>
                    <a:pt x="125" y="1298"/>
                  </a:lnTo>
                  <a:lnTo>
                    <a:pt x="103" y="1281"/>
                  </a:lnTo>
                  <a:lnTo>
                    <a:pt x="82" y="1264"/>
                  </a:lnTo>
                  <a:lnTo>
                    <a:pt x="62" y="1251"/>
                  </a:lnTo>
                  <a:lnTo>
                    <a:pt x="42" y="1238"/>
                  </a:lnTo>
                  <a:lnTo>
                    <a:pt x="25" y="1227"/>
                  </a:lnTo>
                  <a:lnTo>
                    <a:pt x="25" y="1177"/>
                  </a:lnTo>
                  <a:lnTo>
                    <a:pt x="26" y="1043"/>
                  </a:lnTo>
                  <a:lnTo>
                    <a:pt x="27" y="855"/>
                  </a:lnTo>
                  <a:lnTo>
                    <a:pt x="27" y="636"/>
                  </a:lnTo>
                  <a:lnTo>
                    <a:pt x="25" y="415"/>
                  </a:lnTo>
                  <a:lnTo>
                    <a:pt x="20" y="217"/>
                  </a:lnTo>
                  <a:lnTo>
                    <a:pt x="12" y="70"/>
                  </a:lnTo>
                  <a:lnTo>
                    <a:pt x="0" y="0"/>
                  </a:lnTo>
                  <a:close/>
                </a:path>
              </a:pathLst>
            </a:custGeom>
            <a:solidFill>
              <a:srgbClr val="54545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85" name="Freeform 243">
              <a:extLst>
                <a:ext uri="{FF2B5EF4-FFF2-40B4-BE49-F238E27FC236}">
                  <a16:creationId xmlns:a16="http://schemas.microsoft.com/office/drawing/2014/main" id="{48C42462-29FF-46A1-B19A-FA8E4C071495}"/>
                </a:ext>
              </a:extLst>
            </p:cNvPr>
            <p:cNvSpPr>
              <a:spLocks/>
            </p:cNvSpPr>
            <p:nvPr/>
          </p:nvSpPr>
          <p:spPr bwMode="auto">
            <a:xfrm>
              <a:off x="5424" y="324"/>
              <a:ext cx="32" cy="72"/>
            </a:xfrm>
            <a:custGeom>
              <a:avLst/>
              <a:gdLst>
                <a:gd name="T0" fmla="*/ 0 w 161"/>
                <a:gd name="T1" fmla="*/ 0 h 356"/>
                <a:gd name="T2" fmla="*/ 0 w 161"/>
                <a:gd name="T3" fmla="*/ 0 h 356"/>
                <a:gd name="T4" fmla="*/ 0 w 161"/>
                <a:gd name="T5" fmla="*/ 0 h 356"/>
                <a:gd name="T6" fmla="*/ 0 w 161"/>
                <a:gd name="T7" fmla="*/ 0 h 356"/>
                <a:gd name="T8" fmla="*/ 0 w 161"/>
                <a:gd name="T9" fmla="*/ 0 h 356"/>
                <a:gd name="T10" fmla="*/ 0 w 161"/>
                <a:gd name="T11" fmla="*/ 0 h 356"/>
                <a:gd name="T12" fmla="*/ 0 w 161"/>
                <a:gd name="T13" fmla="*/ 0 h 356"/>
                <a:gd name="T14" fmla="*/ 0 w 161"/>
                <a:gd name="T15" fmla="*/ 0 h 356"/>
                <a:gd name="T16" fmla="*/ 0 w 161"/>
                <a:gd name="T17" fmla="*/ 0 h 356"/>
                <a:gd name="T18" fmla="*/ 0 w 161"/>
                <a:gd name="T19" fmla="*/ 0 h 356"/>
                <a:gd name="T20" fmla="*/ 0 w 161"/>
                <a:gd name="T21" fmla="*/ 0 h 356"/>
                <a:gd name="T22" fmla="*/ 0 w 161"/>
                <a:gd name="T23" fmla="*/ 0 h 356"/>
                <a:gd name="T24" fmla="*/ 0 w 161"/>
                <a:gd name="T25" fmla="*/ 0 h 356"/>
                <a:gd name="T26" fmla="*/ 0 w 161"/>
                <a:gd name="T27" fmla="*/ 0 h 356"/>
                <a:gd name="T28" fmla="*/ 0 w 161"/>
                <a:gd name="T29" fmla="*/ 0 h 356"/>
                <a:gd name="T30" fmla="*/ 0 w 161"/>
                <a:gd name="T31" fmla="*/ 0 h 356"/>
                <a:gd name="T32" fmla="*/ 0 w 161"/>
                <a:gd name="T33" fmla="*/ 0 h 356"/>
                <a:gd name="T34" fmla="*/ 0 w 161"/>
                <a:gd name="T35" fmla="*/ 0 h 356"/>
                <a:gd name="T36" fmla="*/ 0 w 161"/>
                <a:gd name="T37" fmla="*/ 0 h 356"/>
                <a:gd name="T38" fmla="*/ 0 w 161"/>
                <a:gd name="T39" fmla="*/ 0 h 356"/>
                <a:gd name="T40" fmla="*/ 0 w 161"/>
                <a:gd name="T41" fmla="*/ 0 h 356"/>
                <a:gd name="T42" fmla="*/ 0 w 161"/>
                <a:gd name="T43" fmla="*/ 0 h 356"/>
                <a:gd name="T44" fmla="*/ 0 w 161"/>
                <a:gd name="T45" fmla="*/ 0 h 356"/>
                <a:gd name="T46" fmla="*/ 0 w 161"/>
                <a:gd name="T47" fmla="*/ 0 h 356"/>
                <a:gd name="T48" fmla="*/ 0 w 161"/>
                <a:gd name="T49" fmla="*/ 0 h 356"/>
                <a:gd name="T50" fmla="*/ 0 w 161"/>
                <a:gd name="T51" fmla="*/ 0 h 356"/>
                <a:gd name="T52" fmla="*/ 0 w 161"/>
                <a:gd name="T53" fmla="*/ 0 h 356"/>
                <a:gd name="T54" fmla="*/ 0 w 161"/>
                <a:gd name="T55" fmla="*/ 0 h 356"/>
                <a:gd name="T56" fmla="*/ 0 w 161"/>
                <a:gd name="T57" fmla="*/ 0 h 356"/>
                <a:gd name="T58" fmla="*/ 0 w 161"/>
                <a:gd name="T59" fmla="*/ 0 h 356"/>
                <a:gd name="T60" fmla="*/ 0 w 161"/>
                <a:gd name="T61" fmla="*/ 0 h 356"/>
                <a:gd name="T62" fmla="*/ 0 w 161"/>
                <a:gd name="T63" fmla="*/ 0 h 356"/>
                <a:gd name="T64" fmla="*/ 0 w 161"/>
                <a:gd name="T65" fmla="*/ 0 h 3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1"/>
                <a:gd name="T100" fmla="*/ 0 h 356"/>
                <a:gd name="T101" fmla="*/ 161 w 161"/>
                <a:gd name="T102" fmla="*/ 356 h 35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1" h="356">
                  <a:moveTo>
                    <a:pt x="60" y="0"/>
                  </a:moveTo>
                  <a:lnTo>
                    <a:pt x="62" y="2"/>
                  </a:lnTo>
                  <a:lnTo>
                    <a:pt x="70" y="9"/>
                  </a:lnTo>
                  <a:lnTo>
                    <a:pt x="82" y="21"/>
                  </a:lnTo>
                  <a:lnTo>
                    <a:pt x="96" y="36"/>
                  </a:lnTo>
                  <a:lnTo>
                    <a:pt x="111" y="55"/>
                  </a:lnTo>
                  <a:lnTo>
                    <a:pt x="126" y="76"/>
                  </a:lnTo>
                  <a:lnTo>
                    <a:pt x="140" y="99"/>
                  </a:lnTo>
                  <a:lnTo>
                    <a:pt x="152" y="126"/>
                  </a:lnTo>
                  <a:lnTo>
                    <a:pt x="159" y="152"/>
                  </a:lnTo>
                  <a:lnTo>
                    <a:pt x="161" y="181"/>
                  </a:lnTo>
                  <a:lnTo>
                    <a:pt x="157" y="211"/>
                  </a:lnTo>
                  <a:lnTo>
                    <a:pt x="146" y="241"/>
                  </a:lnTo>
                  <a:lnTo>
                    <a:pt x="125" y="271"/>
                  </a:lnTo>
                  <a:lnTo>
                    <a:pt x="95" y="300"/>
                  </a:lnTo>
                  <a:lnTo>
                    <a:pt x="54" y="329"/>
                  </a:lnTo>
                  <a:lnTo>
                    <a:pt x="0" y="356"/>
                  </a:lnTo>
                  <a:lnTo>
                    <a:pt x="3" y="355"/>
                  </a:lnTo>
                  <a:lnTo>
                    <a:pt x="10" y="351"/>
                  </a:lnTo>
                  <a:lnTo>
                    <a:pt x="23" y="344"/>
                  </a:lnTo>
                  <a:lnTo>
                    <a:pt x="38" y="335"/>
                  </a:lnTo>
                  <a:lnTo>
                    <a:pt x="55" y="323"/>
                  </a:lnTo>
                  <a:lnTo>
                    <a:pt x="73" y="309"/>
                  </a:lnTo>
                  <a:lnTo>
                    <a:pt x="90" y="292"/>
                  </a:lnTo>
                  <a:lnTo>
                    <a:pt x="106" y="271"/>
                  </a:lnTo>
                  <a:lnTo>
                    <a:pt x="120" y="248"/>
                  </a:lnTo>
                  <a:lnTo>
                    <a:pt x="131" y="222"/>
                  </a:lnTo>
                  <a:lnTo>
                    <a:pt x="137" y="193"/>
                  </a:lnTo>
                  <a:lnTo>
                    <a:pt x="137" y="161"/>
                  </a:lnTo>
                  <a:lnTo>
                    <a:pt x="131" y="126"/>
                  </a:lnTo>
                  <a:lnTo>
                    <a:pt x="116" y="87"/>
                  </a:lnTo>
                  <a:lnTo>
                    <a:pt x="92" y="45"/>
                  </a:lnTo>
                  <a:lnTo>
                    <a:pt x="6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86" name="Freeform 244">
              <a:extLst>
                <a:ext uri="{FF2B5EF4-FFF2-40B4-BE49-F238E27FC236}">
                  <a16:creationId xmlns:a16="http://schemas.microsoft.com/office/drawing/2014/main" id="{44D62F62-3B5B-4C7C-BD24-D880EB0FAEC7}"/>
                </a:ext>
              </a:extLst>
            </p:cNvPr>
            <p:cNvSpPr>
              <a:spLocks/>
            </p:cNvSpPr>
            <p:nvPr/>
          </p:nvSpPr>
          <p:spPr bwMode="auto">
            <a:xfrm>
              <a:off x="5424" y="412"/>
              <a:ext cx="33" cy="72"/>
            </a:xfrm>
            <a:custGeom>
              <a:avLst/>
              <a:gdLst>
                <a:gd name="T0" fmla="*/ 0 w 162"/>
                <a:gd name="T1" fmla="*/ 0 h 356"/>
                <a:gd name="T2" fmla="*/ 0 w 162"/>
                <a:gd name="T3" fmla="*/ 0 h 356"/>
                <a:gd name="T4" fmla="*/ 0 w 162"/>
                <a:gd name="T5" fmla="*/ 0 h 356"/>
                <a:gd name="T6" fmla="*/ 0 w 162"/>
                <a:gd name="T7" fmla="*/ 0 h 356"/>
                <a:gd name="T8" fmla="*/ 0 w 162"/>
                <a:gd name="T9" fmla="*/ 0 h 356"/>
                <a:gd name="T10" fmla="*/ 0 w 162"/>
                <a:gd name="T11" fmla="*/ 0 h 356"/>
                <a:gd name="T12" fmla="*/ 0 w 162"/>
                <a:gd name="T13" fmla="*/ 0 h 356"/>
                <a:gd name="T14" fmla="*/ 0 w 162"/>
                <a:gd name="T15" fmla="*/ 0 h 356"/>
                <a:gd name="T16" fmla="*/ 0 w 162"/>
                <a:gd name="T17" fmla="*/ 0 h 356"/>
                <a:gd name="T18" fmla="*/ 0 w 162"/>
                <a:gd name="T19" fmla="*/ 0 h 356"/>
                <a:gd name="T20" fmla="*/ 0 w 162"/>
                <a:gd name="T21" fmla="*/ 0 h 356"/>
                <a:gd name="T22" fmla="*/ 0 w 162"/>
                <a:gd name="T23" fmla="*/ 0 h 356"/>
                <a:gd name="T24" fmla="*/ 0 w 162"/>
                <a:gd name="T25" fmla="*/ 0 h 356"/>
                <a:gd name="T26" fmla="*/ 0 w 162"/>
                <a:gd name="T27" fmla="*/ 0 h 356"/>
                <a:gd name="T28" fmla="*/ 0 w 162"/>
                <a:gd name="T29" fmla="*/ 0 h 356"/>
                <a:gd name="T30" fmla="*/ 0 w 162"/>
                <a:gd name="T31" fmla="*/ 0 h 356"/>
                <a:gd name="T32" fmla="*/ 0 w 162"/>
                <a:gd name="T33" fmla="*/ 0 h 356"/>
                <a:gd name="T34" fmla="*/ 0 w 162"/>
                <a:gd name="T35" fmla="*/ 0 h 356"/>
                <a:gd name="T36" fmla="*/ 0 w 162"/>
                <a:gd name="T37" fmla="*/ 0 h 356"/>
                <a:gd name="T38" fmla="*/ 0 w 162"/>
                <a:gd name="T39" fmla="*/ 0 h 356"/>
                <a:gd name="T40" fmla="*/ 0 w 162"/>
                <a:gd name="T41" fmla="*/ 0 h 356"/>
                <a:gd name="T42" fmla="*/ 0 w 162"/>
                <a:gd name="T43" fmla="*/ 0 h 356"/>
                <a:gd name="T44" fmla="*/ 0 w 162"/>
                <a:gd name="T45" fmla="*/ 0 h 356"/>
                <a:gd name="T46" fmla="*/ 0 w 162"/>
                <a:gd name="T47" fmla="*/ 0 h 356"/>
                <a:gd name="T48" fmla="*/ 0 w 162"/>
                <a:gd name="T49" fmla="*/ 0 h 356"/>
                <a:gd name="T50" fmla="*/ 0 w 162"/>
                <a:gd name="T51" fmla="*/ 0 h 356"/>
                <a:gd name="T52" fmla="*/ 0 w 162"/>
                <a:gd name="T53" fmla="*/ 0 h 356"/>
                <a:gd name="T54" fmla="*/ 0 w 162"/>
                <a:gd name="T55" fmla="*/ 0 h 356"/>
                <a:gd name="T56" fmla="*/ 0 w 162"/>
                <a:gd name="T57" fmla="*/ 0 h 356"/>
                <a:gd name="T58" fmla="*/ 0 w 162"/>
                <a:gd name="T59" fmla="*/ 0 h 356"/>
                <a:gd name="T60" fmla="*/ 0 w 162"/>
                <a:gd name="T61" fmla="*/ 0 h 356"/>
                <a:gd name="T62" fmla="*/ 0 w 162"/>
                <a:gd name="T63" fmla="*/ 0 h 356"/>
                <a:gd name="T64" fmla="*/ 0 w 162"/>
                <a:gd name="T65" fmla="*/ 0 h 3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2"/>
                <a:gd name="T100" fmla="*/ 0 h 356"/>
                <a:gd name="T101" fmla="*/ 162 w 162"/>
                <a:gd name="T102" fmla="*/ 356 h 35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2" h="356">
                  <a:moveTo>
                    <a:pt x="61" y="0"/>
                  </a:moveTo>
                  <a:lnTo>
                    <a:pt x="63" y="2"/>
                  </a:lnTo>
                  <a:lnTo>
                    <a:pt x="71" y="9"/>
                  </a:lnTo>
                  <a:lnTo>
                    <a:pt x="83" y="21"/>
                  </a:lnTo>
                  <a:lnTo>
                    <a:pt x="97" y="36"/>
                  </a:lnTo>
                  <a:lnTo>
                    <a:pt x="112" y="54"/>
                  </a:lnTo>
                  <a:lnTo>
                    <a:pt x="127" y="75"/>
                  </a:lnTo>
                  <a:lnTo>
                    <a:pt x="141" y="99"/>
                  </a:lnTo>
                  <a:lnTo>
                    <a:pt x="151" y="125"/>
                  </a:lnTo>
                  <a:lnTo>
                    <a:pt x="159" y="152"/>
                  </a:lnTo>
                  <a:lnTo>
                    <a:pt x="162" y="181"/>
                  </a:lnTo>
                  <a:lnTo>
                    <a:pt x="157" y="210"/>
                  </a:lnTo>
                  <a:lnTo>
                    <a:pt x="145" y="241"/>
                  </a:lnTo>
                  <a:lnTo>
                    <a:pt x="126" y="271"/>
                  </a:lnTo>
                  <a:lnTo>
                    <a:pt x="95" y="300"/>
                  </a:lnTo>
                  <a:lnTo>
                    <a:pt x="54" y="329"/>
                  </a:lnTo>
                  <a:lnTo>
                    <a:pt x="0" y="356"/>
                  </a:lnTo>
                  <a:lnTo>
                    <a:pt x="4" y="355"/>
                  </a:lnTo>
                  <a:lnTo>
                    <a:pt x="11" y="351"/>
                  </a:lnTo>
                  <a:lnTo>
                    <a:pt x="23" y="344"/>
                  </a:lnTo>
                  <a:lnTo>
                    <a:pt x="39" y="335"/>
                  </a:lnTo>
                  <a:lnTo>
                    <a:pt x="55" y="323"/>
                  </a:lnTo>
                  <a:lnTo>
                    <a:pt x="73" y="309"/>
                  </a:lnTo>
                  <a:lnTo>
                    <a:pt x="91" y="292"/>
                  </a:lnTo>
                  <a:lnTo>
                    <a:pt x="107" y="271"/>
                  </a:lnTo>
                  <a:lnTo>
                    <a:pt x="121" y="248"/>
                  </a:lnTo>
                  <a:lnTo>
                    <a:pt x="130" y="222"/>
                  </a:lnTo>
                  <a:lnTo>
                    <a:pt x="136" y="193"/>
                  </a:lnTo>
                  <a:lnTo>
                    <a:pt x="137" y="160"/>
                  </a:lnTo>
                  <a:lnTo>
                    <a:pt x="130" y="125"/>
                  </a:lnTo>
                  <a:lnTo>
                    <a:pt x="116" y="87"/>
                  </a:lnTo>
                  <a:lnTo>
                    <a:pt x="93" y="45"/>
                  </a:lnTo>
                  <a:lnTo>
                    <a:pt x="6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87" name="Freeform 245">
              <a:extLst>
                <a:ext uri="{FF2B5EF4-FFF2-40B4-BE49-F238E27FC236}">
                  <a16:creationId xmlns:a16="http://schemas.microsoft.com/office/drawing/2014/main" id="{EB5B307D-2692-45F5-AAAF-13FD171C10C1}"/>
                </a:ext>
              </a:extLst>
            </p:cNvPr>
            <p:cNvSpPr>
              <a:spLocks/>
            </p:cNvSpPr>
            <p:nvPr/>
          </p:nvSpPr>
          <p:spPr bwMode="auto">
            <a:xfrm>
              <a:off x="5424" y="498"/>
              <a:ext cx="33" cy="70"/>
            </a:xfrm>
            <a:custGeom>
              <a:avLst/>
              <a:gdLst>
                <a:gd name="T0" fmla="*/ 0 w 162"/>
                <a:gd name="T1" fmla="*/ 0 h 350"/>
                <a:gd name="T2" fmla="*/ 0 w 162"/>
                <a:gd name="T3" fmla="*/ 0 h 350"/>
                <a:gd name="T4" fmla="*/ 0 w 162"/>
                <a:gd name="T5" fmla="*/ 0 h 350"/>
                <a:gd name="T6" fmla="*/ 0 w 162"/>
                <a:gd name="T7" fmla="*/ 0 h 350"/>
                <a:gd name="T8" fmla="*/ 0 w 162"/>
                <a:gd name="T9" fmla="*/ 0 h 350"/>
                <a:gd name="T10" fmla="*/ 0 w 162"/>
                <a:gd name="T11" fmla="*/ 0 h 350"/>
                <a:gd name="T12" fmla="*/ 0 w 162"/>
                <a:gd name="T13" fmla="*/ 0 h 350"/>
                <a:gd name="T14" fmla="*/ 0 w 162"/>
                <a:gd name="T15" fmla="*/ 0 h 350"/>
                <a:gd name="T16" fmla="*/ 0 w 162"/>
                <a:gd name="T17" fmla="*/ 0 h 350"/>
                <a:gd name="T18" fmla="*/ 0 w 162"/>
                <a:gd name="T19" fmla="*/ 0 h 350"/>
                <a:gd name="T20" fmla="*/ 0 w 162"/>
                <a:gd name="T21" fmla="*/ 0 h 350"/>
                <a:gd name="T22" fmla="*/ 0 w 162"/>
                <a:gd name="T23" fmla="*/ 0 h 350"/>
                <a:gd name="T24" fmla="*/ 0 w 162"/>
                <a:gd name="T25" fmla="*/ 0 h 350"/>
                <a:gd name="T26" fmla="*/ 0 w 162"/>
                <a:gd name="T27" fmla="*/ 0 h 350"/>
                <a:gd name="T28" fmla="*/ 0 w 162"/>
                <a:gd name="T29" fmla="*/ 0 h 350"/>
                <a:gd name="T30" fmla="*/ 0 w 162"/>
                <a:gd name="T31" fmla="*/ 0 h 350"/>
                <a:gd name="T32" fmla="*/ 0 w 162"/>
                <a:gd name="T33" fmla="*/ 0 h 350"/>
                <a:gd name="T34" fmla="*/ 0 w 162"/>
                <a:gd name="T35" fmla="*/ 0 h 350"/>
                <a:gd name="T36" fmla="*/ 0 w 162"/>
                <a:gd name="T37" fmla="*/ 0 h 350"/>
                <a:gd name="T38" fmla="*/ 0 w 162"/>
                <a:gd name="T39" fmla="*/ 0 h 350"/>
                <a:gd name="T40" fmla="*/ 0 w 162"/>
                <a:gd name="T41" fmla="*/ 0 h 350"/>
                <a:gd name="T42" fmla="*/ 0 w 162"/>
                <a:gd name="T43" fmla="*/ 0 h 350"/>
                <a:gd name="T44" fmla="*/ 0 w 162"/>
                <a:gd name="T45" fmla="*/ 0 h 350"/>
                <a:gd name="T46" fmla="*/ 0 w 162"/>
                <a:gd name="T47" fmla="*/ 0 h 350"/>
                <a:gd name="T48" fmla="*/ 0 w 162"/>
                <a:gd name="T49" fmla="*/ 0 h 350"/>
                <a:gd name="T50" fmla="*/ 0 w 162"/>
                <a:gd name="T51" fmla="*/ 0 h 350"/>
                <a:gd name="T52" fmla="*/ 0 w 162"/>
                <a:gd name="T53" fmla="*/ 0 h 350"/>
                <a:gd name="T54" fmla="*/ 0 w 162"/>
                <a:gd name="T55" fmla="*/ 0 h 350"/>
                <a:gd name="T56" fmla="*/ 0 w 162"/>
                <a:gd name="T57" fmla="*/ 0 h 350"/>
                <a:gd name="T58" fmla="*/ 0 w 162"/>
                <a:gd name="T59" fmla="*/ 0 h 350"/>
                <a:gd name="T60" fmla="*/ 0 w 162"/>
                <a:gd name="T61" fmla="*/ 0 h 350"/>
                <a:gd name="T62" fmla="*/ 0 w 162"/>
                <a:gd name="T63" fmla="*/ 0 h 350"/>
                <a:gd name="T64" fmla="*/ 0 w 162"/>
                <a:gd name="T65" fmla="*/ 0 h 3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2"/>
                <a:gd name="T100" fmla="*/ 0 h 350"/>
                <a:gd name="T101" fmla="*/ 162 w 162"/>
                <a:gd name="T102" fmla="*/ 350 h 3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2" h="350">
                  <a:moveTo>
                    <a:pt x="61" y="0"/>
                  </a:moveTo>
                  <a:lnTo>
                    <a:pt x="63" y="2"/>
                  </a:lnTo>
                  <a:lnTo>
                    <a:pt x="71" y="9"/>
                  </a:lnTo>
                  <a:lnTo>
                    <a:pt x="83" y="21"/>
                  </a:lnTo>
                  <a:lnTo>
                    <a:pt x="97" y="35"/>
                  </a:lnTo>
                  <a:lnTo>
                    <a:pt x="112" y="53"/>
                  </a:lnTo>
                  <a:lnTo>
                    <a:pt x="127" y="74"/>
                  </a:lnTo>
                  <a:lnTo>
                    <a:pt x="141" y="97"/>
                  </a:lnTo>
                  <a:lnTo>
                    <a:pt x="151" y="123"/>
                  </a:lnTo>
                  <a:lnTo>
                    <a:pt x="159" y="150"/>
                  </a:lnTo>
                  <a:lnTo>
                    <a:pt x="162" y="178"/>
                  </a:lnTo>
                  <a:lnTo>
                    <a:pt x="157" y="207"/>
                  </a:lnTo>
                  <a:lnTo>
                    <a:pt x="145" y="237"/>
                  </a:lnTo>
                  <a:lnTo>
                    <a:pt x="126" y="266"/>
                  </a:lnTo>
                  <a:lnTo>
                    <a:pt x="95" y="295"/>
                  </a:lnTo>
                  <a:lnTo>
                    <a:pt x="54" y="323"/>
                  </a:lnTo>
                  <a:lnTo>
                    <a:pt x="0" y="350"/>
                  </a:lnTo>
                  <a:lnTo>
                    <a:pt x="4" y="349"/>
                  </a:lnTo>
                  <a:lnTo>
                    <a:pt x="11" y="345"/>
                  </a:lnTo>
                  <a:lnTo>
                    <a:pt x="23" y="338"/>
                  </a:lnTo>
                  <a:lnTo>
                    <a:pt x="39" y="329"/>
                  </a:lnTo>
                  <a:lnTo>
                    <a:pt x="55" y="317"/>
                  </a:lnTo>
                  <a:lnTo>
                    <a:pt x="73" y="303"/>
                  </a:lnTo>
                  <a:lnTo>
                    <a:pt x="91" y="286"/>
                  </a:lnTo>
                  <a:lnTo>
                    <a:pt x="107" y="266"/>
                  </a:lnTo>
                  <a:lnTo>
                    <a:pt x="121" y="244"/>
                  </a:lnTo>
                  <a:lnTo>
                    <a:pt x="130" y="218"/>
                  </a:lnTo>
                  <a:lnTo>
                    <a:pt x="136" y="189"/>
                  </a:lnTo>
                  <a:lnTo>
                    <a:pt x="137" y="158"/>
                  </a:lnTo>
                  <a:lnTo>
                    <a:pt x="130" y="123"/>
                  </a:lnTo>
                  <a:lnTo>
                    <a:pt x="116" y="85"/>
                  </a:lnTo>
                  <a:lnTo>
                    <a:pt x="93" y="44"/>
                  </a:lnTo>
                  <a:lnTo>
                    <a:pt x="6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88" name="Freeform 246">
              <a:extLst>
                <a:ext uri="{FF2B5EF4-FFF2-40B4-BE49-F238E27FC236}">
                  <a16:creationId xmlns:a16="http://schemas.microsoft.com/office/drawing/2014/main" id="{DBB110E5-EC5A-47AF-A875-AACB73E3C3B3}"/>
                </a:ext>
              </a:extLst>
            </p:cNvPr>
            <p:cNvSpPr>
              <a:spLocks/>
            </p:cNvSpPr>
            <p:nvPr/>
          </p:nvSpPr>
          <p:spPr bwMode="auto">
            <a:xfrm>
              <a:off x="5378" y="442"/>
              <a:ext cx="37" cy="41"/>
            </a:xfrm>
            <a:custGeom>
              <a:avLst/>
              <a:gdLst>
                <a:gd name="T0" fmla="*/ 0 w 186"/>
                <a:gd name="T1" fmla="*/ 0 h 203"/>
                <a:gd name="T2" fmla="*/ 0 w 186"/>
                <a:gd name="T3" fmla="*/ 0 h 203"/>
                <a:gd name="T4" fmla="*/ 0 w 186"/>
                <a:gd name="T5" fmla="*/ 0 h 203"/>
                <a:gd name="T6" fmla="*/ 0 w 186"/>
                <a:gd name="T7" fmla="*/ 0 h 203"/>
                <a:gd name="T8" fmla="*/ 0 w 186"/>
                <a:gd name="T9" fmla="*/ 0 h 203"/>
                <a:gd name="T10" fmla="*/ 0 w 186"/>
                <a:gd name="T11" fmla="*/ 0 h 203"/>
                <a:gd name="T12" fmla="*/ 0 w 186"/>
                <a:gd name="T13" fmla="*/ 0 h 203"/>
                <a:gd name="T14" fmla="*/ 0 w 186"/>
                <a:gd name="T15" fmla="*/ 0 h 203"/>
                <a:gd name="T16" fmla="*/ 0 w 186"/>
                <a:gd name="T17" fmla="*/ 0 h 203"/>
                <a:gd name="T18" fmla="*/ 0 w 186"/>
                <a:gd name="T19" fmla="*/ 0 h 203"/>
                <a:gd name="T20" fmla="*/ 0 w 186"/>
                <a:gd name="T21" fmla="*/ 0 h 203"/>
                <a:gd name="T22" fmla="*/ 0 w 186"/>
                <a:gd name="T23" fmla="*/ 0 h 203"/>
                <a:gd name="T24" fmla="*/ 0 w 186"/>
                <a:gd name="T25" fmla="*/ 0 h 203"/>
                <a:gd name="T26" fmla="*/ 0 w 186"/>
                <a:gd name="T27" fmla="*/ 0 h 203"/>
                <a:gd name="T28" fmla="*/ 0 w 186"/>
                <a:gd name="T29" fmla="*/ 0 h 203"/>
                <a:gd name="T30" fmla="*/ 0 w 186"/>
                <a:gd name="T31" fmla="*/ 0 h 203"/>
                <a:gd name="T32" fmla="*/ 0 w 186"/>
                <a:gd name="T33" fmla="*/ 0 h 203"/>
                <a:gd name="T34" fmla="*/ 0 w 186"/>
                <a:gd name="T35" fmla="*/ 0 h 203"/>
                <a:gd name="T36" fmla="*/ 0 w 186"/>
                <a:gd name="T37" fmla="*/ 0 h 203"/>
                <a:gd name="T38" fmla="*/ 0 w 186"/>
                <a:gd name="T39" fmla="*/ 0 h 203"/>
                <a:gd name="T40" fmla="*/ 0 w 186"/>
                <a:gd name="T41" fmla="*/ 0 h 203"/>
                <a:gd name="T42" fmla="*/ 0 w 186"/>
                <a:gd name="T43" fmla="*/ 0 h 203"/>
                <a:gd name="T44" fmla="*/ 0 w 186"/>
                <a:gd name="T45" fmla="*/ 0 h 203"/>
                <a:gd name="T46" fmla="*/ 0 w 186"/>
                <a:gd name="T47" fmla="*/ 0 h 203"/>
                <a:gd name="T48" fmla="*/ 0 w 186"/>
                <a:gd name="T49" fmla="*/ 0 h 203"/>
                <a:gd name="T50" fmla="*/ 0 w 186"/>
                <a:gd name="T51" fmla="*/ 0 h 203"/>
                <a:gd name="T52" fmla="*/ 0 w 186"/>
                <a:gd name="T53" fmla="*/ 0 h 203"/>
                <a:gd name="T54" fmla="*/ 0 w 186"/>
                <a:gd name="T55" fmla="*/ 0 h 203"/>
                <a:gd name="T56" fmla="*/ 0 w 186"/>
                <a:gd name="T57" fmla="*/ 0 h 203"/>
                <a:gd name="T58" fmla="*/ 0 w 186"/>
                <a:gd name="T59" fmla="*/ 0 h 203"/>
                <a:gd name="T60" fmla="*/ 0 w 186"/>
                <a:gd name="T61" fmla="*/ 0 h 203"/>
                <a:gd name="T62" fmla="*/ 0 w 186"/>
                <a:gd name="T63" fmla="*/ 0 h 203"/>
                <a:gd name="T64" fmla="*/ 0 w 186"/>
                <a:gd name="T65" fmla="*/ 0 h 20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6"/>
                <a:gd name="T100" fmla="*/ 0 h 203"/>
                <a:gd name="T101" fmla="*/ 186 w 186"/>
                <a:gd name="T102" fmla="*/ 203 h 20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6" h="203">
                  <a:moveTo>
                    <a:pt x="3" y="0"/>
                  </a:moveTo>
                  <a:lnTo>
                    <a:pt x="3" y="2"/>
                  </a:lnTo>
                  <a:lnTo>
                    <a:pt x="2" y="7"/>
                  </a:lnTo>
                  <a:lnTo>
                    <a:pt x="1" y="15"/>
                  </a:lnTo>
                  <a:lnTo>
                    <a:pt x="1" y="26"/>
                  </a:lnTo>
                  <a:lnTo>
                    <a:pt x="2" y="39"/>
                  </a:lnTo>
                  <a:lnTo>
                    <a:pt x="3" y="54"/>
                  </a:lnTo>
                  <a:lnTo>
                    <a:pt x="7" y="71"/>
                  </a:lnTo>
                  <a:lnTo>
                    <a:pt x="13" y="87"/>
                  </a:lnTo>
                  <a:lnTo>
                    <a:pt x="21" y="106"/>
                  </a:lnTo>
                  <a:lnTo>
                    <a:pt x="32" y="123"/>
                  </a:lnTo>
                  <a:lnTo>
                    <a:pt x="47" y="139"/>
                  </a:lnTo>
                  <a:lnTo>
                    <a:pt x="66" y="156"/>
                  </a:lnTo>
                  <a:lnTo>
                    <a:pt x="88" y="171"/>
                  </a:lnTo>
                  <a:lnTo>
                    <a:pt x="116" y="183"/>
                  </a:lnTo>
                  <a:lnTo>
                    <a:pt x="147" y="195"/>
                  </a:lnTo>
                  <a:lnTo>
                    <a:pt x="186" y="203"/>
                  </a:lnTo>
                  <a:lnTo>
                    <a:pt x="183" y="203"/>
                  </a:lnTo>
                  <a:lnTo>
                    <a:pt x="176" y="202"/>
                  </a:lnTo>
                  <a:lnTo>
                    <a:pt x="166" y="201"/>
                  </a:lnTo>
                  <a:lnTo>
                    <a:pt x="153" y="199"/>
                  </a:lnTo>
                  <a:lnTo>
                    <a:pt x="137" y="195"/>
                  </a:lnTo>
                  <a:lnTo>
                    <a:pt x="119" y="190"/>
                  </a:lnTo>
                  <a:lnTo>
                    <a:pt x="101" y="183"/>
                  </a:lnTo>
                  <a:lnTo>
                    <a:pt x="82" y="174"/>
                  </a:lnTo>
                  <a:lnTo>
                    <a:pt x="65" y="164"/>
                  </a:lnTo>
                  <a:lnTo>
                    <a:pt x="47" y="150"/>
                  </a:lnTo>
                  <a:lnTo>
                    <a:pt x="31" y="133"/>
                  </a:lnTo>
                  <a:lnTo>
                    <a:pt x="18" y="114"/>
                  </a:lnTo>
                  <a:lnTo>
                    <a:pt x="8" y="90"/>
                  </a:lnTo>
                  <a:lnTo>
                    <a:pt x="2" y="64"/>
                  </a:lnTo>
                  <a:lnTo>
                    <a:pt x="0" y="33"/>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89" name="Freeform 247">
              <a:extLst>
                <a:ext uri="{FF2B5EF4-FFF2-40B4-BE49-F238E27FC236}">
                  <a16:creationId xmlns:a16="http://schemas.microsoft.com/office/drawing/2014/main" id="{CC1D574D-04BA-46FA-B311-28395D794CDD}"/>
                </a:ext>
              </a:extLst>
            </p:cNvPr>
            <p:cNvSpPr>
              <a:spLocks/>
            </p:cNvSpPr>
            <p:nvPr/>
          </p:nvSpPr>
          <p:spPr bwMode="auto">
            <a:xfrm>
              <a:off x="5380" y="530"/>
              <a:ext cx="37" cy="40"/>
            </a:xfrm>
            <a:custGeom>
              <a:avLst/>
              <a:gdLst>
                <a:gd name="T0" fmla="*/ 0 w 185"/>
                <a:gd name="T1" fmla="*/ 0 h 200"/>
                <a:gd name="T2" fmla="*/ 0 w 185"/>
                <a:gd name="T3" fmla="*/ 0 h 200"/>
                <a:gd name="T4" fmla="*/ 0 w 185"/>
                <a:gd name="T5" fmla="*/ 0 h 200"/>
                <a:gd name="T6" fmla="*/ 0 w 185"/>
                <a:gd name="T7" fmla="*/ 0 h 200"/>
                <a:gd name="T8" fmla="*/ 0 w 185"/>
                <a:gd name="T9" fmla="*/ 0 h 200"/>
                <a:gd name="T10" fmla="*/ 0 w 185"/>
                <a:gd name="T11" fmla="*/ 0 h 200"/>
                <a:gd name="T12" fmla="*/ 0 w 185"/>
                <a:gd name="T13" fmla="*/ 0 h 200"/>
                <a:gd name="T14" fmla="*/ 0 w 185"/>
                <a:gd name="T15" fmla="*/ 0 h 200"/>
                <a:gd name="T16" fmla="*/ 0 w 185"/>
                <a:gd name="T17" fmla="*/ 0 h 200"/>
                <a:gd name="T18" fmla="*/ 0 w 185"/>
                <a:gd name="T19" fmla="*/ 0 h 200"/>
                <a:gd name="T20" fmla="*/ 0 w 185"/>
                <a:gd name="T21" fmla="*/ 0 h 200"/>
                <a:gd name="T22" fmla="*/ 0 w 185"/>
                <a:gd name="T23" fmla="*/ 0 h 200"/>
                <a:gd name="T24" fmla="*/ 0 w 185"/>
                <a:gd name="T25" fmla="*/ 0 h 200"/>
                <a:gd name="T26" fmla="*/ 0 w 185"/>
                <a:gd name="T27" fmla="*/ 0 h 200"/>
                <a:gd name="T28" fmla="*/ 0 w 185"/>
                <a:gd name="T29" fmla="*/ 0 h 200"/>
                <a:gd name="T30" fmla="*/ 0 w 185"/>
                <a:gd name="T31" fmla="*/ 0 h 200"/>
                <a:gd name="T32" fmla="*/ 0 w 185"/>
                <a:gd name="T33" fmla="*/ 0 h 200"/>
                <a:gd name="T34" fmla="*/ 0 w 185"/>
                <a:gd name="T35" fmla="*/ 0 h 200"/>
                <a:gd name="T36" fmla="*/ 0 w 185"/>
                <a:gd name="T37" fmla="*/ 0 h 200"/>
                <a:gd name="T38" fmla="*/ 0 w 185"/>
                <a:gd name="T39" fmla="*/ 0 h 200"/>
                <a:gd name="T40" fmla="*/ 0 w 185"/>
                <a:gd name="T41" fmla="*/ 0 h 200"/>
                <a:gd name="T42" fmla="*/ 0 w 185"/>
                <a:gd name="T43" fmla="*/ 0 h 200"/>
                <a:gd name="T44" fmla="*/ 0 w 185"/>
                <a:gd name="T45" fmla="*/ 0 h 200"/>
                <a:gd name="T46" fmla="*/ 0 w 185"/>
                <a:gd name="T47" fmla="*/ 0 h 200"/>
                <a:gd name="T48" fmla="*/ 0 w 185"/>
                <a:gd name="T49" fmla="*/ 0 h 200"/>
                <a:gd name="T50" fmla="*/ 0 w 185"/>
                <a:gd name="T51" fmla="*/ 0 h 200"/>
                <a:gd name="T52" fmla="*/ 0 w 185"/>
                <a:gd name="T53" fmla="*/ 0 h 200"/>
                <a:gd name="T54" fmla="*/ 0 w 185"/>
                <a:gd name="T55" fmla="*/ 0 h 200"/>
                <a:gd name="T56" fmla="*/ 0 w 185"/>
                <a:gd name="T57" fmla="*/ 0 h 200"/>
                <a:gd name="T58" fmla="*/ 0 w 185"/>
                <a:gd name="T59" fmla="*/ 0 h 200"/>
                <a:gd name="T60" fmla="*/ 0 w 185"/>
                <a:gd name="T61" fmla="*/ 0 h 200"/>
                <a:gd name="T62" fmla="*/ 0 w 185"/>
                <a:gd name="T63" fmla="*/ 0 h 200"/>
                <a:gd name="T64" fmla="*/ 0 w 185"/>
                <a:gd name="T65" fmla="*/ 0 h 20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5"/>
                <a:gd name="T100" fmla="*/ 0 h 200"/>
                <a:gd name="T101" fmla="*/ 185 w 185"/>
                <a:gd name="T102" fmla="*/ 200 h 20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5" h="200">
                  <a:moveTo>
                    <a:pt x="2" y="0"/>
                  </a:moveTo>
                  <a:lnTo>
                    <a:pt x="2" y="2"/>
                  </a:lnTo>
                  <a:lnTo>
                    <a:pt x="1" y="7"/>
                  </a:lnTo>
                  <a:lnTo>
                    <a:pt x="0" y="15"/>
                  </a:lnTo>
                  <a:lnTo>
                    <a:pt x="0" y="26"/>
                  </a:lnTo>
                  <a:lnTo>
                    <a:pt x="1" y="38"/>
                  </a:lnTo>
                  <a:lnTo>
                    <a:pt x="2" y="54"/>
                  </a:lnTo>
                  <a:lnTo>
                    <a:pt x="7" y="70"/>
                  </a:lnTo>
                  <a:lnTo>
                    <a:pt x="12" y="86"/>
                  </a:lnTo>
                  <a:lnTo>
                    <a:pt x="21" y="104"/>
                  </a:lnTo>
                  <a:lnTo>
                    <a:pt x="31" y="121"/>
                  </a:lnTo>
                  <a:lnTo>
                    <a:pt x="46" y="137"/>
                  </a:lnTo>
                  <a:lnTo>
                    <a:pt x="65" y="154"/>
                  </a:lnTo>
                  <a:lnTo>
                    <a:pt x="88" y="168"/>
                  </a:lnTo>
                  <a:lnTo>
                    <a:pt x="115" y="180"/>
                  </a:lnTo>
                  <a:lnTo>
                    <a:pt x="147" y="192"/>
                  </a:lnTo>
                  <a:lnTo>
                    <a:pt x="185" y="200"/>
                  </a:lnTo>
                  <a:lnTo>
                    <a:pt x="183" y="200"/>
                  </a:lnTo>
                  <a:lnTo>
                    <a:pt x="176" y="199"/>
                  </a:lnTo>
                  <a:lnTo>
                    <a:pt x="166" y="198"/>
                  </a:lnTo>
                  <a:lnTo>
                    <a:pt x="153" y="196"/>
                  </a:lnTo>
                  <a:lnTo>
                    <a:pt x="137" y="192"/>
                  </a:lnTo>
                  <a:lnTo>
                    <a:pt x="119" y="187"/>
                  </a:lnTo>
                  <a:lnTo>
                    <a:pt x="102" y="180"/>
                  </a:lnTo>
                  <a:lnTo>
                    <a:pt x="83" y="171"/>
                  </a:lnTo>
                  <a:lnTo>
                    <a:pt x="65" y="161"/>
                  </a:lnTo>
                  <a:lnTo>
                    <a:pt x="47" y="147"/>
                  </a:lnTo>
                  <a:lnTo>
                    <a:pt x="32" y="132"/>
                  </a:lnTo>
                  <a:lnTo>
                    <a:pt x="18" y="112"/>
                  </a:lnTo>
                  <a:lnTo>
                    <a:pt x="8" y="90"/>
                  </a:lnTo>
                  <a:lnTo>
                    <a:pt x="2" y="63"/>
                  </a:lnTo>
                  <a:lnTo>
                    <a:pt x="0" y="34"/>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90" name="Freeform 248">
              <a:extLst>
                <a:ext uri="{FF2B5EF4-FFF2-40B4-BE49-F238E27FC236}">
                  <a16:creationId xmlns:a16="http://schemas.microsoft.com/office/drawing/2014/main" id="{21596B9B-4AD9-4C47-97C1-86E1C7846031}"/>
                </a:ext>
              </a:extLst>
            </p:cNvPr>
            <p:cNvSpPr>
              <a:spLocks/>
            </p:cNvSpPr>
            <p:nvPr/>
          </p:nvSpPr>
          <p:spPr bwMode="auto">
            <a:xfrm>
              <a:off x="5376" y="354"/>
              <a:ext cx="37" cy="40"/>
            </a:xfrm>
            <a:custGeom>
              <a:avLst/>
              <a:gdLst>
                <a:gd name="T0" fmla="*/ 0 w 186"/>
                <a:gd name="T1" fmla="*/ 0 h 201"/>
                <a:gd name="T2" fmla="*/ 0 w 186"/>
                <a:gd name="T3" fmla="*/ 0 h 201"/>
                <a:gd name="T4" fmla="*/ 0 w 186"/>
                <a:gd name="T5" fmla="*/ 0 h 201"/>
                <a:gd name="T6" fmla="*/ 0 w 186"/>
                <a:gd name="T7" fmla="*/ 0 h 201"/>
                <a:gd name="T8" fmla="*/ 0 w 186"/>
                <a:gd name="T9" fmla="*/ 0 h 201"/>
                <a:gd name="T10" fmla="*/ 0 w 186"/>
                <a:gd name="T11" fmla="*/ 0 h 201"/>
                <a:gd name="T12" fmla="*/ 0 w 186"/>
                <a:gd name="T13" fmla="*/ 0 h 201"/>
                <a:gd name="T14" fmla="*/ 0 w 186"/>
                <a:gd name="T15" fmla="*/ 0 h 201"/>
                <a:gd name="T16" fmla="*/ 0 w 186"/>
                <a:gd name="T17" fmla="*/ 0 h 201"/>
                <a:gd name="T18" fmla="*/ 0 w 186"/>
                <a:gd name="T19" fmla="*/ 0 h 201"/>
                <a:gd name="T20" fmla="*/ 0 w 186"/>
                <a:gd name="T21" fmla="*/ 0 h 201"/>
                <a:gd name="T22" fmla="*/ 0 w 186"/>
                <a:gd name="T23" fmla="*/ 0 h 201"/>
                <a:gd name="T24" fmla="*/ 0 w 186"/>
                <a:gd name="T25" fmla="*/ 0 h 201"/>
                <a:gd name="T26" fmla="*/ 0 w 186"/>
                <a:gd name="T27" fmla="*/ 0 h 201"/>
                <a:gd name="T28" fmla="*/ 0 w 186"/>
                <a:gd name="T29" fmla="*/ 0 h 201"/>
                <a:gd name="T30" fmla="*/ 0 w 186"/>
                <a:gd name="T31" fmla="*/ 0 h 201"/>
                <a:gd name="T32" fmla="*/ 0 w 186"/>
                <a:gd name="T33" fmla="*/ 0 h 201"/>
                <a:gd name="T34" fmla="*/ 0 w 186"/>
                <a:gd name="T35" fmla="*/ 0 h 201"/>
                <a:gd name="T36" fmla="*/ 0 w 186"/>
                <a:gd name="T37" fmla="*/ 0 h 201"/>
                <a:gd name="T38" fmla="*/ 0 w 186"/>
                <a:gd name="T39" fmla="*/ 0 h 201"/>
                <a:gd name="T40" fmla="*/ 0 w 186"/>
                <a:gd name="T41" fmla="*/ 0 h 201"/>
                <a:gd name="T42" fmla="*/ 0 w 186"/>
                <a:gd name="T43" fmla="*/ 0 h 201"/>
                <a:gd name="T44" fmla="*/ 0 w 186"/>
                <a:gd name="T45" fmla="*/ 0 h 201"/>
                <a:gd name="T46" fmla="*/ 0 w 186"/>
                <a:gd name="T47" fmla="*/ 0 h 201"/>
                <a:gd name="T48" fmla="*/ 0 w 186"/>
                <a:gd name="T49" fmla="*/ 0 h 201"/>
                <a:gd name="T50" fmla="*/ 0 w 186"/>
                <a:gd name="T51" fmla="*/ 0 h 201"/>
                <a:gd name="T52" fmla="*/ 0 w 186"/>
                <a:gd name="T53" fmla="*/ 0 h 201"/>
                <a:gd name="T54" fmla="*/ 0 w 186"/>
                <a:gd name="T55" fmla="*/ 0 h 201"/>
                <a:gd name="T56" fmla="*/ 0 w 186"/>
                <a:gd name="T57" fmla="*/ 0 h 201"/>
                <a:gd name="T58" fmla="*/ 0 w 186"/>
                <a:gd name="T59" fmla="*/ 0 h 201"/>
                <a:gd name="T60" fmla="*/ 0 w 186"/>
                <a:gd name="T61" fmla="*/ 0 h 201"/>
                <a:gd name="T62" fmla="*/ 0 w 186"/>
                <a:gd name="T63" fmla="*/ 0 h 201"/>
                <a:gd name="T64" fmla="*/ 0 w 186"/>
                <a:gd name="T65" fmla="*/ 0 h 20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6"/>
                <a:gd name="T100" fmla="*/ 0 h 201"/>
                <a:gd name="T101" fmla="*/ 186 w 186"/>
                <a:gd name="T102" fmla="*/ 201 h 20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6" h="201">
                  <a:moveTo>
                    <a:pt x="3" y="0"/>
                  </a:moveTo>
                  <a:lnTo>
                    <a:pt x="3" y="2"/>
                  </a:lnTo>
                  <a:lnTo>
                    <a:pt x="2" y="7"/>
                  </a:lnTo>
                  <a:lnTo>
                    <a:pt x="1" y="15"/>
                  </a:lnTo>
                  <a:lnTo>
                    <a:pt x="1" y="26"/>
                  </a:lnTo>
                  <a:lnTo>
                    <a:pt x="2" y="39"/>
                  </a:lnTo>
                  <a:lnTo>
                    <a:pt x="3" y="53"/>
                  </a:lnTo>
                  <a:lnTo>
                    <a:pt x="8" y="69"/>
                  </a:lnTo>
                  <a:lnTo>
                    <a:pt x="13" y="86"/>
                  </a:lnTo>
                  <a:lnTo>
                    <a:pt x="22" y="103"/>
                  </a:lnTo>
                  <a:lnTo>
                    <a:pt x="32" y="121"/>
                  </a:lnTo>
                  <a:lnTo>
                    <a:pt x="47" y="138"/>
                  </a:lnTo>
                  <a:lnTo>
                    <a:pt x="66" y="153"/>
                  </a:lnTo>
                  <a:lnTo>
                    <a:pt x="89" y="168"/>
                  </a:lnTo>
                  <a:lnTo>
                    <a:pt x="116" y="181"/>
                  </a:lnTo>
                  <a:lnTo>
                    <a:pt x="148" y="193"/>
                  </a:lnTo>
                  <a:lnTo>
                    <a:pt x="186" y="201"/>
                  </a:lnTo>
                  <a:lnTo>
                    <a:pt x="184" y="201"/>
                  </a:lnTo>
                  <a:lnTo>
                    <a:pt x="177" y="200"/>
                  </a:lnTo>
                  <a:lnTo>
                    <a:pt x="167" y="199"/>
                  </a:lnTo>
                  <a:lnTo>
                    <a:pt x="154" y="196"/>
                  </a:lnTo>
                  <a:lnTo>
                    <a:pt x="138" y="193"/>
                  </a:lnTo>
                  <a:lnTo>
                    <a:pt x="120" y="188"/>
                  </a:lnTo>
                  <a:lnTo>
                    <a:pt x="102" y="181"/>
                  </a:lnTo>
                  <a:lnTo>
                    <a:pt x="83" y="172"/>
                  </a:lnTo>
                  <a:lnTo>
                    <a:pt x="65" y="161"/>
                  </a:lnTo>
                  <a:lnTo>
                    <a:pt x="48" y="147"/>
                  </a:lnTo>
                  <a:lnTo>
                    <a:pt x="32" y="131"/>
                  </a:lnTo>
                  <a:lnTo>
                    <a:pt x="19" y="112"/>
                  </a:lnTo>
                  <a:lnTo>
                    <a:pt x="9" y="89"/>
                  </a:lnTo>
                  <a:lnTo>
                    <a:pt x="2" y="64"/>
                  </a:lnTo>
                  <a:lnTo>
                    <a:pt x="0" y="33"/>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91" name="Freeform 249">
              <a:extLst>
                <a:ext uri="{FF2B5EF4-FFF2-40B4-BE49-F238E27FC236}">
                  <a16:creationId xmlns:a16="http://schemas.microsoft.com/office/drawing/2014/main" id="{7BFA1F42-78F1-4934-8D41-3BB3F2403488}"/>
                </a:ext>
              </a:extLst>
            </p:cNvPr>
            <p:cNvSpPr>
              <a:spLocks/>
            </p:cNvSpPr>
            <p:nvPr/>
          </p:nvSpPr>
          <p:spPr bwMode="auto">
            <a:xfrm>
              <a:off x="5302" y="299"/>
              <a:ext cx="7" cy="239"/>
            </a:xfrm>
            <a:custGeom>
              <a:avLst/>
              <a:gdLst>
                <a:gd name="T0" fmla="*/ 0 w 36"/>
                <a:gd name="T1" fmla="*/ 0 h 1193"/>
                <a:gd name="T2" fmla="*/ 0 w 36"/>
                <a:gd name="T3" fmla="*/ 0 h 1193"/>
                <a:gd name="T4" fmla="*/ 0 w 36"/>
                <a:gd name="T5" fmla="*/ 0 h 1193"/>
                <a:gd name="T6" fmla="*/ 0 w 36"/>
                <a:gd name="T7" fmla="*/ 0 h 1193"/>
                <a:gd name="T8" fmla="*/ 0 w 36"/>
                <a:gd name="T9" fmla="*/ 0 h 1193"/>
                <a:gd name="T10" fmla="*/ 0 w 36"/>
                <a:gd name="T11" fmla="*/ 0 h 1193"/>
                <a:gd name="T12" fmla="*/ 0 w 36"/>
                <a:gd name="T13" fmla="*/ 0 h 1193"/>
                <a:gd name="T14" fmla="*/ 0 w 36"/>
                <a:gd name="T15" fmla="*/ 0 h 1193"/>
                <a:gd name="T16" fmla="*/ 0 w 36"/>
                <a:gd name="T17" fmla="*/ 0 h 1193"/>
                <a:gd name="T18" fmla="*/ 0 w 36"/>
                <a:gd name="T19" fmla="*/ 0 h 1193"/>
                <a:gd name="T20" fmla="*/ 0 w 36"/>
                <a:gd name="T21" fmla="*/ 0 h 1193"/>
                <a:gd name="T22" fmla="*/ 0 w 36"/>
                <a:gd name="T23" fmla="*/ 0 h 1193"/>
                <a:gd name="T24" fmla="*/ 0 w 36"/>
                <a:gd name="T25" fmla="*/ 0 h 119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6"/>
                <a:gd name="T40" fmla="*/ 0 h 1193"/>
                <a:gd name="T41" fmla="*/ 36 w 36"/>
                <a:gd name="T42" fmla="*/ 1193 h 119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6" h="1193">
                  <a:moveTo>
                    <a:pt x="0" y="0"/>
                  </a:moveTo>
                  <a:lnTo>
                    <a:pt x="0" y="135"/>
                  </a:lnTo>
                  <a:lnTo>
                    <a:pt x="0" y="459"/>
                  </a:lnTo>
                  <a:lnTo>
                    <a:pt x="0" y="851"/>
                  </a:lnTo>
                  <a:lnTo>
                    <a:pt x="0" y="1193"/>
                  </a:lnTo>
                  <a:lnTo>
                    <a:pt x="4" y="1168"/>
                  </a:lnTo>
                  <a:lnTo>
                    <a:pt x="12" y="1100"/>
                  </a:lnTo>
                  <a:lnTo>
                    <a:pt x="22" y="990"/>
                  </a:lnTo>
                  <a:lnTo>
                    <a:pt x="32" y="845"/>
                  </a:lnTo>
                  <a:lnTo>
                    <a:pt x="36" y="668"/>
                  </a:lnTo>
                  <a:lnTo>
                    <a:pt x="35" y="466"/>
                  </a:lnTo>
                  <a:lnTo>
                    <a:pt x="24" y="24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92" name="Freeform 250">
              <a:extLst>
                <a:ext uri="{FF2B5EF4-FFF2-40B4-BE49-F238E27FC236}">
                  <a16:creationId xmlns:a16="http://schemas.microsoft.com/office/drawing/2014/main" id="{E4ADF6F2-FCA3-4096-AF12-1024A6D5B28C}"/>
                </a:ext>
              </a:extLst>
            </p:cNvPr>
            <p:cNvSpPr>
              <a:spLocks/>
            </p:cNvSpPr>
            <p:nvPr/>
          </p:nvSpPr>
          <p:spPr bwMode="auto">
            <a:xfrm>
              <a:off x="5360" y="319"/>
              <a:ext cx="7" cy="267"/>
            </a:xfrm>
            <a:custGeom>
              <a:avLst/>
              <a:gdLst>
                <a:gd name="T0" fmla="*/ 0 w 34"/>
                <a:gd name="T1" fmla="*/ 0 h 1339"/>
                <a:gd name="T2" fmla="*/ 0 w 34"/>
                <a:gd name="T3" fmla="*/ 0 h 1339"/>
                <a:gd name="T4" fmla="*/ 0 w 34"/>
                <a:gd name="T5" fmla="*/ 0 h 1339"/>
                <a:gd name="T6" fmla="*/ 0 w 34"/>
                <a:gd name="T7" fmla="*/ 0 h 1339"/>
                <a:gd name="T8" fmla="*/ 0 w 34"/>
                <a:gd name="T9" fmla="*/ 0 h 1339"/>
                <a:gd name="T10" fmla="*/ 0 w 34"/>
                <a:gd name="T11" fmla="*/ 0 h 1339"/>
                <a:gd name="T12" fmla="*/ 0 w 34"/>
                <a:gd name="T13" fmla="*/ 0 h 1339"/>
                <a:gd name="T14" fmla="*/ 0 w 34"/>
                <a:gd name="T15" fmla="*/ 0 h 1339"/>
                <a:gd name="T16" fmla="*/ 0 w 34"/>
                <a:gd name="T17" fmla="*/ 0 h 1339"/>
                <a:gd name="T18" fmla="*/ 0 w 34"/>
                <a:gd name="T19" fmla="*/ 0 h 1339"/>
                <a:gd name="T20" fmla="*/ 0 w 34"/>
                <a:gd name="T21" fmla="*/ 0 h 1339"/>
                <a:gd name="T22" fmla="*/ 0 w 34"/>
                <a:gd name="T23" fmla="*/ 0 h 1339"/>
                <a:gd name="T24" fmla="*/ 0 w 34"/>
                <a:gd name="T25" fmla="*/ 0 h 1339"/>
                <a:gd name="T26" fmla="*/ 0 w 34"/>
                <a:gd name="T27" fmla="*/ 0 h 1339"/>
                <a:gd name="T28" fmla="*/ 0 w 34"/>
                <a:gd name="T29" fmla="*/ 0 h 1339"/>
                <a:gd name="T30" fmla="*/ 0 w 34"/>
                <a:gd name="T31" fmla="*/ 0 h 1339"/>
                <a:gd name="T32" fmla="*/ 0 w 34"/>
                <a:gd name="T33" fmla="*/ 0 h 133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4"/>
                <a:gd name="T52" fmla="*/ 0 h 1339"/>
                <a:gd name="T53" fmla="*/ 34 w 34"/>
                <a:gd name="T54" fmla="*/ 1339 h 133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4" h="1339">
                  <a:moveTo>
                    <a:pt x="26" y="0"/>
                  </a:moveTo>
                  <a:lnTo>
                    <a:pt x="24" y="51"/>
                  </a:lnTo>
                  <a:lnTo>
                    <a:pt x="19" y="187"/>
                  </a:lnTo>
                  <a:lnTo>
                    <a:pt x="14" y="383"/>
                  </a:lnTo>
                  <a:lnTo>
                    <a:pt x="8" y="612"/>
                  </a:lnTo>
                  <a:lnTo>
                    <a:pt x="2" y="848"/>
                  </a:lnTo>
                  <a:lnTo>
                    <a:pt x="0" y="1064"/>
                  </a:lnTo>
                  <a:lnTo>
                    <a:pt x="1" y="1238"/>
                  </a:lnTo>
                  <a:lnTo>
                    <a:pt x="8" y="1339"/>
                  </a:lnTo>
                  <a:lnTo>
                    <a:pt x="10" y="1283"/>
                  </a:lnTo>
                  <a:lnTo>
                    <a:pt x="15" y="1135"/>
                  </a:lnTo>
                  <a:lnTo>
                    <a:pt x="20" y="925"/>
                  </a:lnTo>
                  <a:lnTo>
                    <a:pt x="26" y="683"/>
                  </a:lnTo>
                  <a:lnTo>
                    <a:pt x="32" y="440"/>
                  </a:lnTo>
                  <a:lnTo>
                    <a:pt x="34" y="224"/>
                  </a:lnTo>
                  <a:lnTo>
                    <a:pt x="33" y="69"/>
                  </a:lnTo>
                  <a:lnTo>
                    <a:pt x="2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93" name="Freeform 251">
              <a:extLst>
                <a:ext uri="{FF2B5EF4-FFF2-40B4-BE49-F238E27FC236}">
                  <a16:creationId xmlns:a16="http://schemas.microsoft.com/office/drawing/2014/main" id="{15B5396E-0F15-42E2-9B5B-53A002C12A70}"/>
                </a:ext>
              </a:extLst>
            </p:cNvPr>
            <p:cNvSpPr>
              <a:spLocks/>
            </p:cNvSpPr>
            <p:nvPr/>
          </p:nvSpPr>
          <p:spPr bwMode="auto">
            <a:xfrm>
              <a:off x="5367" y="306"/>
              <a:ext cx="96" cy="11"/>
            </a:xfrm>
            <a:custGeom>
              <a:avLst/>
              <a:gdLst>
                <a:gd name="T0" fmla="*/ 0 w 479"/>
                <a:gd name="T1" fmla="*/ 0 h 57"/>
                <a:gd name="T2" fmla="*/ 0 w 479"/>
                <a:gd name="T3" fmla="*/ 0 h 57"/>
                <a:gd name="T4" fmla="*/ 0 w 479"/>
                <a:gd name="T5" fmla="*/ 0 h 57"/>
                <a:gd name="T6" fmla="*/ 0 w 479"/>
                <a:gd name="T7" fmla="*/ 0 h 57"/>
                <a:gd name="T8" fmla="*/ 0 w 479"/>
                <a:gd name="T9" fmla="*/ 0 h 57"/>
                <a:gd name="T10" fmla="*/ 0 w 479"/>
                <a:gd name="T11" fmla="*/ 0 h 57"/>
                <a:gd name="T12" fmla="*/ 0 w 479"/>
                <a:gd name="T13" fmla="*/ 0 h 57"/>
                <a:gd name="T14" fmla="*/ 0 w 479"/>
                <a:gd name="T15" fmla="*/ 0 h 57"/>
                <a:gd name="T16" fmla="*/ 0 w 479"/>
                <a:gd name="T17" fmla="*/ 0 h 57"/>
                <a:gd name="T18" fmla="*/ 0 w 479"/>
                <a:gd name="T19" fmla="*/ 0 h 57"/>
                <a:gd name="T20" fmla="*/ 0 w 479"/>
                <a:gd name="T21" fmla="*/ 0 h 57"/>
                <a:gd name="T22" fmla="*/ 0 w 479"/>
                <a:gd name="T23" fmla="*/ 0 h 57"/>
                <a:gd name="T24" fmla="*/ 0 w 479"/>
                <a:gd name="T25" fmla="*/ 0 h 57"/>
                <a:gd name="T26" fmla="*/ 0 w 479"/>
                <a:gd name="T27" fmla="*/ 0 h 57"/>
                <a:gd name="T28" fmla="*/ 0 w 479"/>
                <a:gd name="T29" fmla="*/ 0 h 57"/>
                <a:gd name="T30" fmla="*/ 0 w 479"/>
                <a:gd name="T31" fmla="*/ 0 h 57"/>
                <a:gd name="T32" fmla="*/ 0 w 479"/>
                <a:gd name="T33" fmla="*/ 0 h 57"/>
                <a:gd name="T34" fmla="*/ 0 w 479"/>
                <a:gd name="T35" fmla="*/ 0 h 57"/>
                <a:gd name="T36" fmla="*/ 0 w 479"/>
                <a:gd name="T37" fmla="*/ 0 h 57"/>
                <a:gd name="T38" fmla="*/ 0 w 479"/>
                <a:gd name="T39" fmla="*/ 0 h 57"/>
                <a:gd name="T40" fmla="*/ 0 w 479"/>
                <a:gd name="T41" fmla="*/ 0 h 57"/>
                <a:gd name="T42" fmla="*/ 0 w 479"/>
                <a:gd name="T43" fmla="*/ 0 h 57"/>
                <a:gd name="T44" fmla="*/ 0 w 479"/>
                <a:gd name="T45" fmla="*/ 0 h 57"/>
                <a:gd name="T46" fmla="*/ 0 w 479"/>
                <a:gd name="T47" fmla="*/ 0 h 57"/>
                <a:gd name="T48" fmla="*/ 0 w 479"/>
                <a:gd name="T49" fmla="*/ 0 h 57"/>
                <a:gd name="T50" fmla="*/ 0 w 479"/>
                <a:gd name="T51" fmla="*/ 0 h 57"/>
                <a:gd name="T52" fmla="*/ 0 w 479"/>
                <a:gd name="T53" fmla="*/ 0 h 57"/>
                <a:gd name="T54" fmla="*/ 0 w 479"/>
                <a:gd name="T55" fmla="*/ 0 h 57"/>
                <a:gd name="T56" fmla="*/ 0 w 479"/>
                <a:gd name="T57" fmla="*/ 0 h 57"/>
                <a:gd name="T58" fmla="*/ 0 w 479"/>
                <a:gd name="T59" fmla="*/ 0 h 57"/>
                <a:gd name="T60" fmla="*/ 0 w 479"/>
                <a:gd name="T61" fmla="*/ 0 h 57"/>
                <a:gd name="T62" fmla="*/ 0 w 479"/>
                <a:gd name="T63" fmla="*/ 0 h 57"/>
                <a:gd name="T64" fmla="*/ 0 w 479"/>
                <a:gd name="T65" fmla="*/ 0 h 5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79"/>
                <a:gd name="T100" fmla="*/ 0 h 57"/>
                <a:gd name="T101" fmla="*/ 479 w 479"/>
                <a:gd name="T102" fmla="*/ 57 h 5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79" h="57">
                  <a:moveTo>
                    <a:pt x="0" y="57"/>
                  </a:moveTo>
                  <a:lnTo>
                    <a:pt x="5" y="57"/>
                  </a:lnTo>
                  <a:lnTo>
                    <a:pt x="18" y="54"/>
                  </a:lnTo>
                  <a:lnTo>
                    <a:pt x="39" y="52"/>
                  </a:lnTo>
                  <a:lnTo>
                    <a:pt x="65" y="50"/>
                  </a:lnTo>
                  <a:lnTo>
                    <a:pt x="97" y="45"/>
                  </a:lnTo>
                  <a:lnTo>
                    <a:pt x="134" y="42"/>
                  </a:lnTo>
                  <a:lnTo>
                    <a:pt x="172" y="37"/>
                  </a:lnTo>
                  <a:lnTo>
                    <a:pt x="214" y="32"/>
                  </a:lnTo>
                  <a:lnTo>
                    <a:pt x="256" y="28"/>
                  </a:lnTo>
                  <a:lnTo>
                    <a:pt x="297" y="23"/>
                  </a:lnTo>
                  <a:lnTo>
                    <a:pt x="337" y="18"/>
                  </a:lnTo>
                  <a:lnTo>
                    <a:pt x="374" y="14"/>
                  </a:lnTo>
                  <a:lnTo>
                    <a:pt x="409" y="9"/>
                  </a:lnTo>
                  <a:lnTo>
                    <a:pt x="438" y="6"/>
                  </a:lnTo>
                  <a:lnTo>
                    <a:pt x="461" y="3"/>
                  </a:lnTo>
                  <a:lnTo>
                    <a:pt x="479" y="1"/>
                  </a:lnTo>
                  <a:lnTo>
                    <a:pt x="476" y="1"/>
                  </a:lnTo>
                  <a:lnTo>
                    <a:pt x="471" y="1"/>
                  </a:lnTo>
                  <a:lnTo>
                    <a:pt x="459" y="0"/>
                  </a:lnTo>
                  <a:lnTo>
                    <a:pt x="445" y="0"/>
                  </a:lnTo>
                  <a:lnTo>
                    <a:pt x="427" y="0"/>
                  </a:lnTo>
                  <a:lnTo>
                    <a:pt x="404" y="1"/>
                  </a:lnTo>
                  <a:lnTo>
                    <a:pt x="378" y="1"/>
                  </a:lnTo>
                  <a:lnTo>
                    <a:pt x="349" y="3"/>
                  </a:lnTo>
                  <a:lnTo>
                    <a:pt x="316" y="6"/>
                  </a:lnTo>
                  <a:lnTo>
                    <a:pt x="280" y="9"/>
                  </a:lnTo>
                  <a:lnTo>
                    <a:pt x="241" y="14"/>
                  </a:lnTo>
                  <a:lnTo>
                    <a:pt x="198" y="20"/>
                  </a:lnTo>
                  <a:lnTo>
                    <a:pt x="153" y="26"/>
                  </a:lnTo>
                  <a:lnTo>
                    <a:pt x="105" y="35"/>
                  </a:lnTo>
                  <a:lnTo>
                    <a:pt x="54" y="45"/>
                  </a:lnTo>
                  <a:lnTo>
                    <a:pt x="0"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94" name="Freeform 252">
              <a:extLst>
                <a:ext uri="{FF2B5EF4-FFF2-40B4-BE49-F238E27FC236}">
                  <a16:creationId xmlns:a16="http://schemas.microsoft.com/office/drawing/2014/main" id="{40A22A3F-508E-4135-8363-1F0B57C6B866}"/>
                </a:ext>
              </a:extLst>
            </p:cNvPr>
            <p:cNvSpPr>
              <a:spLocks/>
            </p:cNvSpPr>
            <p:nvPr/>
          </p:nvSpPr>
          <p:spPr bwMode="auto">
            <a:xfrm>
              <a:off x="5300" y="289"/>
              <a:ext cx="99" cy="25"/>
            </a:xfrm>
            <a:custGeom>
              <a:avLst/>
              <a:gdLst>
                <a:gd name="T0" fmla="*/ 0 w 493"/>
                <a:gd name="T1" fmla="*/ 0 h 126"/>
                <a:gd name="T2" fmla="*/ 0 w 493"/>
                <a:gd name="T3" fmla="*/ 0 h 126"/>
                <a:gd name="T4" fmla="*/ 0 w 493"/>
                <a:gd name="T5" fmla="*/ 0 h 126"/>
                <a:gd name="T6" fmla="*/ 0 w 493"/>
                <a:gd name="T7" fmla="*/ 0 h 126"/>
                <a:gd name="T8" fmla="*/ 0 w 493"/>
                <a:gd name="T9" fmla="*/ 0 h 126"/>
                <a:gd name="T10" fmla="*/ 0 w 493"/>
                <a:gd name="T11" fmla="*/ 0 h 126"/>
                <a:gd name="T12" fmla="*/ 0 w 493"/>
                <a:gd name="T13" fmla="*/ 0 h 126"/>
                <a:gd name="T14" fmla="*/ 0 w 493"/>
                <a:gd name="T15" fmla="*/ 0 h 126"/>
                <a:gd name="T16" fmla="*/ 0 w 493"/>
                <a:gd name="T17" fmla="*/ 0 h 126"/>
                <a:gd name="T18" fmla="*/ 0 w 493"/>
                <a:gd name="T19" fmla="*/ 0 h 126"/>
                <a:gd name="T20" fmla="*/ 0 w 493"/>
                <a:gd name="T21" fmla="*/ 0 h 126"/>
                <a:gd name="T22" fmla="*/ 0 w 493"/>
                <a:gd name="T23" fmla="*/ 0 h 126"/>
                <a:gd name="T24" fmla="*/ 0 w 493"/>
                <a:gd name="T25" fmla="*/ 0 h 126"/>
                <a:gd name="T26" fmla="*/ 0 w 493"/>
                <a:gd name="T27" fmla="*/ 0 h 126"/>
                <a:gd name="T28" fmla="*/ 0 w 493"/>
                <a:gd name="T29" fmla="*/ 0 h 126"/>
                <a:gd name="T30" fmla="*/ 0 w 493"/>
                <a:gd name="T31" fmla="*/ 0 h 126"/>
                <a:gd name="T32" fmla="*/ 0 w 493"/>
                <a:gd name="T33" fmla="*/ 0 h 126"/>
                <a:gd name="T34" fmla="*/ 0 w 493"/>
                <a:gd name="T35" fmla="*/ 0 h 126"/>
                <a:gd name="T36" fmla="*/ 0 w 493"/>
                <a:gd name="T37" fmla="*/ 0 h 126"/>
                <a:gd name="T38" fmla="*/ 0 w 493"/>
                <a:gd name="T39" fmla="*/ 0 h 126"/>
                <a:gd name="T40" fmla="*/ 0 w 493"/>
                <a:gd name="T41" fmla="*/ 0 h 126"/>
                <a:gd name="T42" fmla="*/ 0 w 493"/>
                <a:gd name="T43" fmla="*/ 0 h 126"/>
                <a:gd name="T44" fmla="*/ 0 w 493"/>
                <a:gd name="T45" fmla="*/ 0 h 126"/>
                <a:gd name="T46" fmla="*/ 0 w 493"/>
                <a:gd name="T47" fmla="*/ 0 h 126"/>
                <a:gd name="T48" fmla="*/ 0 w 493"/>
                <a:gd name="T49" fmla="*/ 0 h 126"/>
                <a:gd name="T50" fmla="*/ 0 w 493"/>
                <a:gd name="T51" fmla="*/ 0 h 126"/>
                <a:gd name="T52" fmla="*/ 0 w 493"/>
                <a:gd name="T53" fmla="*/ 0 h 126"/>
                <a:gd name="T54" fmla="*/ 0 w 493"/>
                <a:gd name="T55" fmla="*/ 0 h 126"/>
                <a:gd name="T56" fmla="*/ 0 w 493"/>
                <a:gd name="T57" fmla="*/ 0 h 126"/>
                <a:gd name="T58" fmla="*/ 0 w 493"/>
                <a:gd name="T59" fmla="*/ 0 h 126"/>
                <a:gd name="T60" fmla="*/ 0 w 493"/>
                <a:gd name="T61" fmla="*/ 0 h 126"/>
                <a:gd name="T62" fmla="*/ 0 w 493"/>
                <a:gd name="T63" fmla="*/ 0 h 126"/>
                <a:gd name="T64" fmla="*/ 0 w 493"/>
                <a:gd name="T65" fmla="*/ 0 h 126"/>
                <a:gd name="T66" fmla="*/ 0 w 493"/>
                <a:gd name="T67" fmla="*/ 0 h 126"/>
                <a:gd name="T68" fmla="*/ 0 w 493"/>
                <a:gd name="T69" fmla="*/ 0 h 126"/>
                <a:gd name="T70" fmla="*/ 0 w 493"/>
                <a:gd name="T71" fmla="*/ 0 h 126"/>
                <a:gd name="T72" fmla="*/ 0 w 493"/>
                <a:gd name="T73" fmla="*/ 0 h 126"/>
                <a:gd name="T74" fmla="*/ 0 w 493"/>
                <a:gd name="T75" fmla="*/ 0 h 126"/>
                <a:gd name="T76" fmla="*/ 0 w 493"/>
                <a:gd name="T77" fmla="*/ 0 h 126"/>
                <a:gd name="T78" fmla="*/ 0 w 493"/>
                <a:gd name="T79" fmla="*/ 0 h 126"/>
                <a:gd name="T80" fmla="*/ 0 w 493"/>
                <a:gd name="T81" fmla="*/ 0 h 126"/>
                <a:gd name="T82" fmla="*/ 0 w 493"/>
                <a:gd name="T83" fmla="*/ 0 h 126"/>
                <a:gd name="T84" fmla="*/ 0 w 493"/>
                <a:gd name="T85" fmla="*/ 0 h 126"/>
                <a:gd name="T86" fmla="*/ 0 w 493"/>
                <a:gd name="T87" fmla="*/ 0 h 126"/>
                <a:gd name="T88" fmla="*/ 0 w 493"/>
                <a:gd name="T89" fmla="*/ 0 h 126"/>
                <a:gd name="T90" fmla="*/ 0 w 493"/>
                <a:gd name="T91" fmla="*/ 0 h 126"/>
                <a:gd name="T92" fmla="*/ 0 w 493"/>
                <a:gd name="T93" fmla="*/ 0 h 126"/>
                <a:gd name="T94" fmla="*/ 0 w 493"/>
                <a:gd name="T95" fmla="*/ 0 h 126"/>
                <a:gd name="T96" fmla="*/ 0 w 493"/>
                <a:gd name="T97" fmla="*/ 0 h 126"/>
                <a:gd name="T98" fmla="*/ 0 w 493"/>
                <a:gd name="T99" fmla="*/ 0 h 12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93"/>
                <a:gd name="T151" fmla="*/ 0 h 126"/>
                <a:gd name="T152" fmla="*/ 493 w 493"/>
                <a:gd name="T153" fmla="*/ 126 h 12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93" h="126">
                  <a:moveTo>
                    <a:pt x="493" y="0"/>
                  </a:moveTo>
                  <a:lnTo>
                    <a:pt x="489" y="0"/>
                  </a:lnTo>
                  <a:lnTo>
                    <a:pt x="477" y="1"/>
                  </a:lnTo>
                  <a:lnTo>
                    <a:pt x="458" y="4"/>
                  </a:lnTo>
                  <a:lnTo>
                    <a:pt x="434" y="6"/>
                  </a:lnTo>
                  <a:lnTo>
                    <a:pt x="405" y="10"/>
                  </a:lnTo>
                  <a:lnTo>
                    <a:pt x="373" y="13"/>
                  </a:lnTo>
                  <a:lnTo>
                    <a:pt x="338" y="17"/>
                  </a:lnTo>
                  <a:lnTo>
                    <a:pt x="301" y="20"/>
                  </a:lnTo>
                  <a:lnTo>
                    <a:pt x="263" y="24"/>
                  </a:lnTo>
                  <a:lnTo>
                    <a:pt x="226" y="27"/>
                  </a:lnTo>
                  <a:lnTo>
                    <a:pt x="190" y="31"/>
                  </a:lnTo>
                  <a:lnTo>
                    <a:pt x="158" y="34"/>
                  </a:lnTo>
                  <a:lnTo>
                    <a:pt x="129" y="36"/>
                  </a:lnTo>
                  <a:lnTo>
                    <a:pt x="103" y="39"/>
                  </a:lnTo>
                  <a:lnTo>
                    <a:pt x="85" y="40"/>
                  </a:lnTo>
                  <a:lnTo>
                    <a:pt x="72" y="40"/>
                  </a:lnTo>
                  <a:lnTo>
                    <a:pt x="328" y="126"/>
                  </a:lnTo>
                  <a:lnTo>
                    <a:pt x="325" y="125"/>
                  </a:lnTo>
                  <a:lnTo>
                    <a:pt x="315" y="122"/>
                  </a:lnTo>
                  <a:lnTo>
                    <a:pt x="299" y="118"/>
                  </a:lnTo>
                  <a:lnTo>
                    <a:pt x="280" y="111"/>
                  </a:lnTo>
                  <a:lnTo>
                    <a:pt x="255" y="104"/>
                  </a:lnTo>
                  <a:lnTo>
                    <a:pt x="229" y="97"/>
                  </a:lnTo>
                  <a:lnTo>
                    <a:pt x="200" y="88"/>
                  </a:lnTo>
                  <a:lnTo>
                    <a:pt x="171" y="79"/>
                  </a:lnTo>
                  <a:lnTo>
                    <a:pt x="140" y="71"/>
                  </a:lnTo>
                  <a:lnTo>
                    <a:pt x="111" y="63"/>
                  </a:lnTo>
                  <a:lnTo>
                    <a:pt x="83" y="55"/>
                  </a:lnTo>
                  <a:lnTo>
                    <a:pt x="58" y="48"/>
                  </a:lnTo>
                  <a:lnTo>
                    <a:pt x="36" y="43"/>
                  </a:lnTo>
                  <a:lnTo>
                    <a:pt x="18" y="39"/>
                  </a:lnTo>
                  <a:lnTo>
                    <a:pt x="6" y="36"/>
                  </a:lnTo>
                  <a:lnTo>
                    <a:pt x="0" y="36"/>
                  </a:lnTo>
                  <a:lnTo>
                    <a:pt x="3" y="36"/>
                  </a:lnTo>
                  <a:lnTo>
                    <a:pt x="14" y="35"/>
                  </a:lnTo>
                  <a:lnTo>
                    <a:pt x="29" y="33"/>
                  </a:lnTo>
                  <a:lnTo>
                    <a:pt x="50" y="31"/>
                  </a:lnTo>
                  <a:lnTo>
                    <a:pt x="76" y="28"/>
                  </a:lnTo>
                  <a:lnTo>
                    <a:pt x="106" y="25"/>
                  </a:lnTo>
                  <a:lnTo>
                    <a:pt x="139" y="21"/>
                  </a:lnTo>
                  <a:lnTo>
                    <a:pt x="175" y="18"/>
                  </a:lnTo>
                  <a:lnTo>
                    <a:pt x="214" y="15"/>
                  </a:lnTo>
                  <a:lnTo>
                    <a:pt x="253" y="12"/>
                  </a:lnTo>
                  <a:lnTo>
                    <a:pt x="295" y="8"/>
                  </a:lnTo>
                  <a:lnTo>
                    <a:pt x="335" y="6"/>
                  </a:lnTo>
                  <a:lnTo>
                    <a:pt x="377" y="4"/>
                  </a:lnTo>
                  <a:lnTo>
                    <a:pt x="418" y="1"/>
                  </a:lnTo>
                  <a:lnTo>
                    <a:pt x="456" y="0"/>
                  </a:lnTo>
                  <a:lnTo>
                    <a:pt x="49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95" name="Freeform 253">
              <a:extLst>
                <a:ext uri="{FF2B5EF4-FFF2-40B4-BE49-F238E27FC236}">
                  <a16:creationId xmlns:a16="http://schemas.microsoft.com/office/drawing/2014/main" id="{E954A799-AA39-471E-B811-A25B6BF29BD3}"/>
                </a:ext>
              </a:extLst>
            </p:cNvPr>
            <p:cNvSpPr>
              <a:spLocks/>
            </p:cNvSpPr>
            <p:nvPr/>
          </p:nvSpPr>
          <p:spPr bwMode="auto">
            <a:xfrm>
              <a:off x="5405" y="288"/>
              <a:ext cx="60" cy="16"/>
            </a:xfrm>
            <a:custGeom>
              <a:avLst/>
              <a:gdLst>
                <a:gd name="T0" fmla="*/ 0 w 303"/>
                <a:gd name="T1" fmla="*/ 0 h 78"/>
                <a:gd name="T2" fmla="*/ 0 w 303"/>
                <a:gd name="T3" fmla="*/ 0 h 78"/>
                <a:gd name="T4" fmla="*/ 0 w 303"/>
                <a:gd name="T5" fmla="*/ 0 h 78"/>
                <a:gd name="T6" fmla="*/ 0 w 303"/>
                <a:gd name="T7" fmla="*/ 0 h 78"/>
                <a:gd name="T8" fmla="*/ 0 w 303"/>
                <a:gd name="T9" fmla="*/ 0 h 78"/>
                <a:gd name="T10" fmla="*/ 0 w 303"/>
                <a:gd name="T11" fmla="*/ 0 h 78"/>
                <a:gd name="T12" fmla="*/ 0 w 303"/>
                <a:gd name="T13" fmla="*/ 0 h 78"/>
                <a:gd name="T14" fmla="*/ 0 w 303"/>
                <a:gd name="T15" fmla="*/ 0 h 78"/>
                <a:gd name="T16" fmla="*/ 0 w 303"/>
                <a:gd name="T17" fmla="*/ 0 h 78"/>
                <a:gd name="T18" fmla="*/ 0 w 303"/>
                <a:gd name="T19" fmla="*/ 0 h 78"/>
                <a:gd name="T20" fmla="*/ 0 w 303"/>
                <a:gd name="T21" fmla="*/ 0 h 78"/>
                <a:gd name="T22" fmla="*/ 0 w 303"/>
                <a:gd name="T23" fmla="*/ 0 h 78"/>
                <a:gd name="T24" fmla="*/ 0 w 303"/>
                <a:gd name="T25" fmla="*/ 0 h 78"/>
                <a:gd name="T26" fmla="*/ 0 w 303"/>
                <a:gd name="T27" fmla="*/ 0 h 78"/>
                <a:gd name="T28" fmla="*/ 0 w 303"/>
                <a:gd name="T29" fmla="*/ 0 h 78"/>
                <a:gd name="T30" fmla="*/ 0 w 303"/>
                <a:gd name="T31" fmla="*/ 0 h 78"/>
                <a:gd name="T32" fmla="*/ 0 w 303"/>
                <a:gd name="T33" fmla="*/ 0 h 78"/>
                <a:gd name="T34" fmla="*/ 0 w 303"/>
                <a:gd name="T35" fmla="*/ 0 h 78"/>
                <a:gd name="T36" fmla="*/ 0 w 303"/>
                <a:gd name="T37" fmla="*/ 0 h 78"/>
                <a:gd name="T38" fmla="*/ 0 w 303"/>
                <a:gd name="T39" fmla="*/ 0 h 78"/>
                <a:gd name="T40" fmla="*/ 0 w 303"/>
                <a:gd name="T41" fmla="*/ 0 h 78"/>
                <a:gd name="T42" fmla="*/ 0 w 303"/>
                <a:gd name="T43" fmla="*/ 0 h 78"/>
                <a:gd name="T44" fmla="*/ 0 w 303"/>
                <a:gd name="T45" fmla="*/ 0 h 78"/>
                <a:gd name="T46" fmla="*/ 0 w 303"/>
                <a:gd name="T47" fmla="*/ 0 h 78"/>
                <a:gd name="T48" fmla="*/ 0 w 303"/>
                <a:gd name="T49" fmla="*/ 0 h 78"/>
                <a:gd name="T50" fmla="*/ 0 w 303"/>
                <a:gd name="T51" fmla="*/ 0 h 78"/>
                <a:gd name="T52" fmla="*/ 0 w 303"/>
                <a:gd name="T53" fmla="*/ 0 h 78"/>
                <a:gd name="T54" fmla="*/ 0 w 303"/>
                <a:gd name="T55" fmla="*/ 0 h 78"/>
                <a:gd name="T56" fmla="*/ 0 w 303"/>
                <a:gd name="T57" fmla="*/ 0 h 78"/>
                <a:gd name="T58" fmla="*/ 0 w 303"/>
                <a:gd name="T59" fmla="*/ 0 h 78"/>
                <a:gd name="T60" fmla="*/ 0 w 303"/>
                <a:gd name="T61" fmla="*/ 0 h 78"/>
                <a:gd name="T62" fmla="*/ 0 w 303"/>
                <a:gd name="T63" fmla="*/ 0 h 78"/>
                <a:gd name="T64" fmla="*/ 0 w 303"/>
                <a:gd name="T65" fmla="*/ 0 h 7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03"/>
                <a:gd name="T100" fmla="*/ 0 h 78"/>
                <a:gd name="T101" fmla="*/ 303 w 303"/>
                <a:gd name="T102" fmla="*/ 78 h 7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03" h="78">
                  <a:moveTo>
                    <a:pt x="0" y="0"/>
                  </a:moveTo>
                  <a:lnTo>
                    <a:pt x="2" y="2"/>
                  </a:lnTo>
                  <a:lnTo>
                    <a:pt x="9" y="4"/>
                  </a:lnTo>
                  <a:lnTo>
                    <a:pt x="20" y="7"/>
                  </a:lnTo>
                  <a:lnTo>
                    <a:pt x="36" y="12"/>
                  </a:lnTo>
                  <a:lnTo>
                    <a:pt x="53" y="17"/>
                  </a:lnTo>
                  <a:lnTo>
                    <a:pt x="74" y="24"/>
                  </a:lnTo>
                  <a:lnTo>
                    <a:pt x="96" y="30"/>
                  </a:lnTo>
                  <a:lnTo>
                    <a:pt x="120" y="37"/>
                  </a:lnTo>
                  <a:lnTo>
                    <a:pt x="145" y="44"/>
                  </a:lnTo>
                  <a:lnTo>
                    <a:pt x="170" y="51"/>
                  </a:lnTo>
                  <a:lnTo>
                    <a:pt x="196" y="57"/>
                  </a:lnTo>
                  <a:lnTo>
                    <a:pt x="220" y="63"/>
                  </a:lnTo>
                  <a:lnTo>
                    <a:pt x="245" y="69"/>
                  </a:lnTo>
                  <a:lnTo>
                    <a:pt x="265" y="73"/>
                  </a:lnTo>
                  <a:lnTo>
                    <a:pt x="285" y="76"/>
                  </a:lnTo>
                  <a:lnTo>
                    <a:pt x="303" y="78"/>
                  </a:lnTo>
                  <a:lnTo>
                    <a:pt x="299" y="77"/>
                  </a:lnTo>
                  <a:lnTo>
                    <a:pt x="290" y="75"/>
                  </a:lnTo>
                  <a:lnTo>
                    <a:pt x="276" y="71"/>
                  </a:lnTo>
                  <a:lnTo>
                    <a:pt x="258" y="66"/>
                  </a:lnTo>
                  <a:lnTo>
                    <a:pt x="236" y="60"/>
                  </a:lnTo>
                  <a:lnTo>
                    <a:pt x="212" y="53"/>
                  </a:lnTo>
                  <a:lnTo>
                    <a:pt x="185" y="46"/>
                  </a:lnTo>
                  <a:lnTo>
                    <a:pt x="159" y="38"/>
                  </a:lnTo>
                  <a:lnTo>
                    <a:pt x="131" y="31"/>
                  </a:lnTo>
                  <a:lnTo>
                    <a:pt x="104" y="24"/>
                  </a:lnTo>
                  <a:lnTo>
                    <a:pt x="78" y="17"/>
                  </a:lnTo>
                  <a:lnTo>
                    <a:pt x="55" y="11"/>
                  </a:lnTo>
                  <a:lnTo>
                    <a:pt x="34" y="6"/>
                  </a:lnTo>
                  <a:lnTo>
                    <a:pt x="18" y="3"/>
                  </a:lnTo>
                  <a:lnTo>
                    <a:pt x="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96" name="Freeform 254">
              <a:extLst>
                <a:ext uri="{FF2B5EF4-FFF2-40B4-BE49-F238E27FC236}">
                  <a16:creationId xmlns:a16="http://schemas.microsoft.com/office/drawing/2014/main" id="{430EC13D-168A-4E23-AF77-5A4E4A2B7909}"/>
                </a:ext>
              </a:extLst>
            </p:cNvPr>
            <p:cNvSpPr>
              <a:spLocks/>
            </p:cNvSpPr>
            <p:nvPr/>
          </p:nvSpPr>
          <p:spPr bwMode="auto">
            <a:xfrm>
              <a:off x="5307" y="542"/>
              <a:ext cx="52" cy="46"/>
            </a:xfrm>
            <a:custGeom>
              <a:avLst/>
              <a:gdLst>
                <a:gd name="T0" fmla="*/ 0 w 257"/>
                <a:gd name="T1" fmla="*/ 0 h 232"/>
                <a:gd name="T2" fmla="*/ 0 w 257"/>
                <a:gd name="T3" fmla="*/ 0 h 232"/>
                <a:gd name="T4" fmla="*/ 0 w 257"/>
                <a:gd name="T5" fmla="*/ 0 h 232"/>
                <a:gd name="T6" fmla="*/ 0 w 257"/>
                <a:gd name="T7" fmla="*/ 0 h 232"/>
                <a:gd name="T8" fmla="*/ 0 w 257"/>
                <a:gd name="T9" fmla="*/ 0 h 232"/>
                <a:gd name="T10" fmla="*/ 0 w 257"/>
                <a:gd name="T11" fmla="*/ 0 h 232"/>
                <a:gd name="T12" fmla="*/ 0 w 257"/>
                <a:gd name="T13" fmla="*/ 0 h 232"/>
                <a:gd name="T14" fmla="*/ 0 w 257"/>
                <a:gd name="T15" fmla="*/ 0 h 232"/>
                <a:gd name="T16" fmla="*/ 0 w 257"/>
                <a:gd name="T17" fmla="*/ 0 h 232"/>
                <a:gd name="T18" fmla="*/ 0 w 257"/>
                <a:gd name="T19" fmla="*/ 0 h 232"/>
                <a:gd name="T20" fmla="*/ 0 w 257"/>
                <a:gd name="T21" fmla="*/ 0 h 232"/>
                <a:gd name="T22" fmla="*/ 0 w 257"/>
                <a:gd name="T23" fmla="*/ 0 h 232"/>
                <a:gd name="T24" fmla="*/ 0 w 257"/>
                <a:gd name="T25" fmla="*/ 0 h 232"/>
                <a:gd name="T26" fmla="*/ 0 w 257"/>
                <a:gd name="T27" fmla="*/ 0 h 232"/>
                <a:gd name="T28" fmla="*/ 0 w 257"/>
                <a:gd name="T29" fmla="*/ 0 h 232"/>
                <a:gd name="T30" fmla="*/ 0 w 257"/>
                <a:gd name="T31" fmla="*/ 0 h 232"/>
                <a:gd name="T32" fmla="*/ 0 w 257"/>
                <a:gd name="T33" fmla="*/ 0 h 232"/>
                <a:gd name="T34" fmla="*/ 0 w 257"/>
                <a:gd name="T35" fmla="*/ 0 h 232"/>
                <a:gd name="T36" fmla="*/ 0 w 257"/>
                <a:gd name="T37" fmla="*/ 0 h 232"/>
                <a:gd name="T38" fmla="*/ 0 w 257"/>
                <a:gd name="T39" fmla="*/ 0 h 232"/>
                <a:gd name="T40" fmla="*/ 0 w 257"/>
                <a:gd name="T41" fmla="*/ 0 h 232"/>
                <a:gd name="T42" fmla="*/ 0 w 257"/>
                <a:gd name="T43" fmla="*/ 0 h 232"/>
                <a:gd name="T44" fmla="*/ 0 w 257"/>
                <a:gd name="T45" fmla="*/ 0 h 232"/>
                <a:gd name="T46" fmla="*/ 0 w 257"/>
                <a:gd name="T47" fmla="*/ 0 h 232"/>
                <a:gd name="T48" fmla="*/ 0 w 257"/>
                <a:gd name="T49" fmla="*/ 0 h 232"/>
                <a:gd name="T50" fmla="*/ 0 w 257"/>
                <a:gd name="T51" fmla="*/ 0 h 232"/>
                <a:gd name="T52" fmla="*/ 0 w 257"/>
                <a:gd name="T53" fmla="*/ 0 h 232"/>
                <a:gd name="T54" fmla="*/ 0 w 257"/>
                <a:gd name="T55" fmla="*/ 0 h 232"/>
                <a:gd name="T56" fmla="*/ 0 w 257"/>
                <a:gd name="T57" fmla="*/ 0 h 232"/>
                <a:gd name="T58" fmla="*/ 0 w 257"/>
                <a:gd name="T59" fmla="*/ 0 h 232"/>
                <a:gd name="T60" fmla="*/ 0 w 257"/>
                <a:gd name="T61" fmla="*/ 0 h 232"/>
                <a:gd name="T62" fmla="*/ 0 w 257"/>
                <a:gd name="T63" fmla="*/ 0 h 232"/>
                <a:gd name="T64" fmla="*/ 0 w 257"/>
                <a:gd name="T65" fmla="*/ 0 h 23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7"/>
                <a:gd name="T100" fmla="*/ 0 h 232"/>
                <a:gd name="T101" fmla="*/ 257 w 257"/>
                <a:gd name="T102" fmla="*/ 232 h 23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7" h="232">
                  <a:moveTo>
                    <a:pt x="0" y="0"/>
                  </a:moveTo>
                  <a:lnTo>
                    <a:pt x="2" y="1"/>
                  </a:lnTo>
                  <a:lnTo>
                    <a:pt x="8" y="3"/>
                  </a:lnTo>
                  <a:lnTo>
                    <a:pt x="19" y="7"/>
                  </a:lnTo>
                  <a:lnTo>
                    <a:pt x="31" y="12"/>
                  </a:lnTo>
                  <a:lnTo>
                    <a:pt x="46" y="19"/>
                  </a:lnTo>
                  <a:lnTo>
                    <a:pt x="64" y="29"/>
                  </a:lnTo>
                  <a:lnTo>
                    <a:pt x="84" y="39"/>
                  </a:lnTo>
                  <a:lnTo>
                    <a:pt x="105" y="52"/>
                  </a:lnTo>
                  <a:lnTo>
                    <a:pt x="125" y="67"/>
                  </a:lnTo>
                  <a:lnTo>
                    <a:pt x="146" y="85"/>
                  </a:lnTo>
                  <a:lnTo>
                    <a:pt x="168" y="103"/>
                  </a:lnTo>
                  <a:lnTo>
                    <a:pt x="189" y="124"/>
                  </a:lnTo>
                  <a:lnTo>
                    <a:pt x="209" y="147"/>
                  </a:lnTo>
                  <a:lnTo>
                    <a:pt x="226" y="173"/>
                  </a:lnTo>
                  <a:lnTo>
                    <a:pt x="243" y="202"/>
                  </a:lnTo>
                  <a:lnTo>
                    <a:pt x="257" y="232"/>
                  </a:lnTo>
                  <a:lnTo>
                    <a:pt x="254" y="230"/>
                  </a:lnTo>
                  <a:lnTo>
                    <a:pt x="248" y="222"/>
                  </a:lnTo>
                  <a:lnTo>
                    <a:pt x="239" y="211"/>
                  </a:lnTo>
                  <a:lnTo>
                    <a:pt x="226" y="196"/>
                  </a:lnTo>
                  <a:lnTo>
                    <a:pt x="211" y="179"/>
                  </a:lnTo>
                  <a:lnTo>
                    <a:pt x="194" y="159"/>
                  </a:lnTo>
                  <a:lnTo>
                    <a:pt x="174" y="138"/>
                  </a:lnTo>
                  <a:lnTo>
                    <a:pt x="154" y="116"/>
                  </a:lnTo>
                  <a:lnTo>
                    <a:pt x="132" y="94"/>
                  </a:lnTo>
                  <a:lnTo>
                    <a:pt x="111" y="73"/>
                  </a:lnTo>
                  <a:lnTo>
                    <a:pt x="89" y="53"/>
                  </a:lnTo>
                  <a:lnTo>
                    <a:pt x="69" y="36"/>
                  </a:lnTo>
                  <a:lnTo>
                    <a:pt x="49" y="21"/>
                  </a:lnTo>
                  <a:lnTo>
                    <a:pt x="30" y="10"/>
                  </a:lnTo>
                  <a:lnTo>
                    <a:pt x="14"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97" name="Freeform 255">
              <a:extLst>
                <a:ext uri="{FF2B5EF4-FFF2-40B4-BE49-F238E27FC236}">
                  <a16:creationId xmlns:a16="http://schemas.microsoft.com/office/drawing/2014/main" id="{DE55267C-A76A-47A2-91A4-89818040FECF}"/>
                </a:ext>
              </a:extLst>
            </p:cNvPr>
            <p:cNvSpPr>
              <a:spLocks/>
            </p:cNvSpPr>
            <p:nvPr/>
          </p:nvSpPr>
          <p:spPr bwMode="auto">
            <a:xfrm>
              <a:off x="5365" y="574"/>
              <a:ext cx="86" cy="21"/>
            </a:xfrm>
            <a:custGeom>
              <a:avLst/>
              <a:gdLst>
                <a:gd name="T0" fmla="*/ 0 w 426"/>
                <a:gd name="T1" fmla="*/ 0 h 104"/>
                <a:gd name="T2" fmla="*/ 0 w 426"/>
                <a:gd name="T3" fmla="*/ 0 h 104"/>
                <a:gd name="T4" fmla="*/ 0 w 426"/>
                <a:gd name="T5" fmla="*/ 0 h 104"/>
                <a:gd name="T6" fmla="*/ 0 w 426"/>
                <a:gd name="T7" fmla="*/ 0 h 104"/>
                <a:gd name="T8" fmla="*/ 0 w 426"/>
                <a:gd name="T9" fmla="*/ 0 h 104"/>
                <a:gd name="T10" fmla="*/ 0 w 426"/>
                <a:gd name="T11" fmla="*/ 0 h 104"/>
                <a:gd name="T12" fmla="*/ 0 w 426"/>
                <a:gd name="T13" fmla="*/ 0 h 104"/>
                <a:gd name="T14" fmla="*/ 0 w 426"/>
                <a:gd name="T15" fmla="*/ 0 h 104"/>
                <a:gd name="T16" fmla="*/ 0 w 426"/>
                <a:gd name="T17" fmla="*/ 0 h 104"/>
                <a:gd name="T18" fmla="*/ 0 w 426"/>
                <a:gd name="T19" fmla="*/ 0 h 104"/>
                <a:gd name="T20" fmla="*/ 0 w 426"/>
                <a:gd name="T21" fmla="*/ 0 h 104"/>
                <a:gd name="T22" fmla="*/ 0 w 426"/>
                <a:gd name="T23" fmla="*/ 0 h 104"/>
                <a:gd name="T24" fmla="*/ 0 w 426"/>
                <a:gd name="T25" fmla="*/ 0 h 104"/>
                <a:gd name="T26" fmla="*/ 0 w 426"/>
                <a:gd name="T27" fmla="*/ 0 h 104"/>
                <a:gd name="T28" fmla="*/ 0 w 426"/>
                <a:gd name="T29" fmla="*/ 0 h 104"/>
                <a:gd name="T30" fmla="*/ 0 w 426"/>
                <a:gd name="T31" fmla="*/ 0 h 104"/>
                <a:gd name="T32" fmla="*/ 0 w 426"/>
                <a:gd name="T33" fmla="*/ 0 h 104"/>
                <a:gd name="T34" fmla="*/ 0 w 426"/>
                <a:gd name="T35" fmla="*/ 0 h 104"/>
                <a:gd name="T36" fmla="*/ 0 w 426"/>
                <a:gd name="T37" fmla="*/ 0 h 104"/>
                <a:gd name="T38" fmla="*/ 0 w 426"/>
                <a:gd name="T39" fmla="*/ 0 h 104"/>
                <a:gd name="T40" fmla="*/ 0 w 426"/>
                <a:gd name="T41" fmla="*/ 0 h 104"/>
                <a:gd name="T42" fmla="*/ 0 w 426"/>
                <a:gd name="T43" fmla="*/ 0 h 104"/>
                <a:gd name="T44" fmla="*/ 0 w 426"/>
                <a:gd name="T45" fmla="*/ 0 h 104"/>
                <a:gd name="T46" fmla="*/ 0 w 426"/>
                <a:gd name="T47" fmla="*/ 0 h 104"/>
                <a:gd name="T48" fmla="*/ 0 w 426"/>
                <a:gd name="T49" fmla="*/ 0 h 104"/>
                <a:gd name="T50" fmla="*/ 0 w 426"/>
                <a:gd name="T51" fmla="*/ 0 h 104"/>
                <a:gd name="T52" fmla="*/ 0 w 426"/>
                <a:gd name="T53" fmla="*/ 0 h 104"/>
                <a:gd name="T54" fmla="*/ 0 w 426"/>
                <a:gd name="T55" fmla="*/ 0 h 104"/>
                <a:gd name="T56" fmla="*/ 0 w 426"/>
                <a:gd name="T57" fmla="*/ 0 h 104"/>
                <a:gd name="T58" fmla="*/ 0 w 426"/>
                <a:gd name="T59" fmla="*/ 0 h 104"/>
                <a:gd name="T60" fmla="*/ 0 w 426"/>
                <a:gd name="T61" fmla="*/ 0 h 104"/>
                <a:gd name="T62" fmla="*/ 0 w 426"/>
                <a:gd name="T63" fmla="*/ 0 h 104"/>
                <a:gd name="T64" fmla="*/ 0 w 426"/>
                <a:gd name="T65" fmla="*/ 0 h 1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26"/>
                <a:gd name="T100" fmla="*/ 0 h 104"/>
                <a:gd name="T101" fmla="*/ 426 w 426"/>
                <a:gd name="T102" fmla="*/ 104 h 1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26" h="104">
                  <a:moveTo>
                    <a:pt x="0" y="104"/>
                  </a:moveTo>
                  <a:lnTo>
                    <a:pt x="4" y="103"/>
                  </a:lnTo>
                  <a:lnTo>
                    <a:pt x="14" y="98"/>
                  </a:lnTo>
                  <a:lnTo>
                    <a:pt x="30" y="92"/>
                  </a:lnTo>
                  <a:lnTo>
                    <a:pt x="51" y="84"/>
                  </a:lnTo>
                  <a:lnTo>
                    <a:pt x="77" y="74"/>
                  </a:lnTo>
                  <a:lnTo>
                    <a:pt x="106" y="64"/>
                  </a:lnTo>
                  <a:lnTo>
                    <a:pt x="138" y="53"/>
                  </a:lnTo>
                  <a:lnTo>
                    <a:pt x="172" y="42"/>
                  </a:lnTo>
                  <a:lnTo>
                    <a:pt x="207" y="32"/>
                  </a:lnTo>
                  <a:lnTo>
                    <a:pt x="243" y="21"/>
                  </a:lnTo>
                  <a:lnTo>
                    <a:pt x="279" y="13"/>
                  </a:lnTo>
                  <a:lnTo>
                    <a:pt x="314" y="6"/>
                  </a:lnTo>
                  <a:lnTo>
                    <a:pt x="346" y="3"/>
                  </a:lnTo>
                  <a:lnTo>
                    <a:pt x="376" y="0"/>
                  </a:lnTo>
                  <a:lnTo>
                    <a:pt x="403" y="2"/>
                  </a:lnTo>
                  <a:lnTo>
                    <a:pt x="426" y="6"/>
                  </a:lnTo>
                  <a:lnTo>
                    <a:pt x="423" y="7"/>
                  </a:lnTo>
                  <a:lnTo>
                    <a:pt x="411" y="9"/>
                  </a:lnTo>
                  <a:lnTo>
                    <a:pt x="394" y="11"/>
                  </a:lnTo>
                  <a:lnTo>
                    <a:pt x="371" y="14"/>
                  </a:lnTo>
                  <a:lnTo>
                    <a:pt x="343" y="19"/>
                  </a:lnTo>
                  <a:lnTo>
                    <a:pt x="311" y="25"/>
                  </a:lnTo>
                  <a:lnTo>
                    <a:pt x="278" y="31"/>
                  </a:lnTo>
                  <a:lnTo>
                    <a:pt x="242" y="38"/>
                  </a:lnTo>
                  <a:lnTo>
                    <a:pt x="206" y="45"/>
                  </a:lnTo>
                  <a:lnTo>
                    <a:pt x="169" y="53"/>
                  </a:lnTo>
                  <a:lnTo>
                    <a:pt x="133" y="61"/>
                  </a:lnTo>
                  <a:lnTo>
                    <a:pt x="99" y="69"/>
                  </a:lnTo>
                  <a:lnTo>
                    <a:pt x="68" y="77"/>
                  </a:lnTo>
                  <a:lnTo>
                    <a:pt x="41" y="87"/>
                  </a:lnTo>
                  <a:lnTo>
                    <a:pt x="18" y="95"/>
                  </a:lnTo>
                  <a:lnTo>
                    <a:pt x="0" y="1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sp>
          <p:nvSpPr>
            <p:cNvPr id="798" name="Freeform 256">
              <a:extLst>
                <a:ext uri="{FF2B5EF4-FFF2-40B4-BE49-F238E27FC236}">
                  <a16:creationId xmlns:a16="http://schemas.microsoft.com/office/drawing/2014/main" id="{A64AC9EA-80DD-4EB9-A3E7-7079C14DDC62}"/>
                </a:ext>
              </a:extLst>
            </p:cNvPr>
            <p:cNvSpPr>
              <a:spLocks/>
            </p:cNvSpPr>
            <p:nvPr/>
          </p:nvSpPr>
          <p:spPr bwMode="auto">
            <a:xfrm>
              <a:off x="5373" y="297"/>
              <a:ext cx="29" cy="6"/>
            </a:xfrm>
            <a:custGeom>
              <a:avLst/>
              <a:gdLst>
                <a:gd name="T0" fmla="*/ 0 w 145"/>
                <a:gd name="T1" fmla="*/ 0 h 28"/>
                <a:gd name="T2" fmla="*/ 0 w 145"/>
                <a:gd name="T3" fmla="*/ 0 h 28"/>
                <a:gd name="T4" fmla="*/ 0 w 145"/>
                <a:gd name="T5" fmla="*/ 0 h 28"/>
                <a:gd name="T6" fmla="*/ 0 w 145"/>
                <a:gd name="T7" fmla="*/ 0 h 28"/>
                <a:gd name="T8" fmla="*/ 0 w 145"/>
                <a:gd name="T9" fmla="*/ 0 h 28"/>
                <a:gd name="T10" fmla="*/ 0 w 145"/>
                <a:gd name="T11" fmla="*/ 0 h 28"/>
                <a:gd name="T12" fmla="*/ 0 w 145"/>
                <a:gd name="T13" fmla="*/ 0 h 28"/>
                <a:gd name="T14" fmla="*/ 0 w 145"/>
                <a:gd name="T15" fmla="*/ 0 h 28"/>
                <a:gd name="T16" fmla="*/ 0 w 145"/>
                <a:gd name="T17" fmla="*/ 0 h 28"/>
                <a:gd name="T18" fmla="*/ 0 w 145"/>
                <a:gd name="T19" fmla="*/ 0 h 28"/>
                <a:gd name="T20" fmla="*/ 0 w 145"/>
                <a:gd name="T21" fmla="*/ 0 h 28"/>
                <a:gd name="T22" fmla="*/ 0 w 145"/>
                <a:gd name="T23" fmla="*/ 0 h 28"/>
                <a:gd name="T24" fmla="*/ 0 w 145"/>
                <a:gd name="T25" fmla="*/ 0 h 28"/>
                <a:gd name="T26" fmla="*/ 0 w 145"/>
                <a:gd name="T27" fmla="*/ 0 h 28"/>
                <a:gd name="T28" fmla="*/ 0 w 145"/>
                <a:gd name="T29" fmla="*/ 0 h 28"/>
                <a:gd name="T30" fmla="*/ 0 w 145"/>
                <a:gd name="T31" fmla="*/ 0 h 28"/>
                <a:gd name="T32" fmla="*/ 0 w 145"/>
                <a:gd name="T33" fmla="*/ 0 h 2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5"/>
                <a:gd name="T52" fmla="*/ 0 h 28"/>
                <a:gd name="T53" fmla="*/ 145 w 145"/>
                <a:gd name="T54" fmla="*/ 28 h 2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5" h="28">
                  <a:moveTo>
                    <a:pt x="0" y="0"/>
                  </a:moveTo>
                  <a:lnTo>
                    <a:pt x="2" y="2"/>
                  </a:lnTo>
                  <a:lnTo>
                    <a:pt x="9" y="8"/>
                  </a:lnTo>
                  <a:lnTo>
                    <a:pt x="19" y="16"/>
                  </a:lnTo>
                  <a:lnTo>
                    <a:pt x="36" y="23"/>
                  </a:lnTo>
                  <a:lnTo>
                    <a:pt x="55" y="28"/>
                  </a:lnTo>
                  <a:lnTo>
                    <a:pt x="81" y="28"/>
                  </a:lnTo>
                  <a:lnTo>
                    <a:pt x="110" y="21"/>
                  </a:lnTo>
                  <a:lnTo>
                    <a:pt x="145" y="5"/>
                  </a:lnTo>
                  <a:lnTo>
                    <a:pt x="140" y="6"/>
                  </a:lnTo>
                  <a:lnTo>
                    <a:pt x="128" y="8"/>
                  </a:lnTo>
                  <a:lnTo>
                    <a:pt x="111" y="10"/>
                  </a:lnTo>
                  <a:lnTo>
                    <a:pt x="90" y="13"/>
                  </a:lnTo>
                  <a:lnTo>
                    <a:pt x="66" y="13"/>
                  </a:lnTo>
                  <a:lnTo>
                    <a:pt x="41" y="11"/>
                  </a:lnTo>
                  <a:lnTo>
                    <a:pt x="19" y="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3200">
                <a:ea typeface="微软雅黑" panose="020B0503020204020204" pitchFamily="34" charset="-122"/>
              </a:endParaRPr>
            </a:p>
          </p:txBody>
        </p:sp>
      </p:grpSp>
      <p:sp>
        <p:nvSpPr>
          <p:cNvPr id="799" name="AutoShape 2">
            <a:extLst>
              <a:ext uri="{FF2B5EF4-FFF2-40B4-BE49-F238E27FC236}">
                <a16:creationId xmlns:a16="http://schemas.microsoft.com/office/drawing/2014/main" id="{E222D6A9-C9F4-43EF-94C0-0BB7D5ACFAD6}"/>
              </a:ext>
            </a:extLst>
          </p:cNvPr>
          <p:cNvSpPr>
            <a:spLocks/>
          </p:cNvSpPr>
          <p:nvPr/>
        </p:nvSpPr>
        <p:spPr bwMode="auto">
          <a:xfrm>
            <a:off x="6979130" y="4956915"/>
            <a:ext cx="203200" cy="690563"/>
          </a:xfrm>
          <a:prstGeom prst="leftBrace">
            <a:avLst>
              <a:gd name="adj1" fmla="val 28320"/>
              <a:gd name="adj2" fmla="val 50000"/>
            </a:avLst>
          </a:prstGeom>
          <a:solidFill>
            <a:schemeClr val="accent6">
              <a:lumMod val="20000"/>
              <a:lumOff val="80000"/>
            </a:schemeClr>
          </a:solidFill>
          <a:ln w="9525">
            <a:solidFill>
              <a:srgbClr val="000000"/>
            </a:solidFill>
            <a:round/>
            <a:headEnd/>
            <a:tailEnd/>
          </a:ln>
        </p:spPr>
        <p:txBody>
          <a:bodyPr wrap="none" lIns="0" tIns="0" rIns="0" bIns="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00" name="Rectangle 18">
            <a:extLst>
              <a:ext uri="{FF2B5EF4-FFF2-40B4-BE49-F238E27FC236}">
                <a16:creationId xmlns:a16="http://schemas.microsoft.com/office/drawing/2014/main" id="{47736780-2FF3-470F-9B29-683D216F8C8B}"/>
              </a:ext>
            </a:extLst>
          </p:cNvPr>
          <p:cNvSpPr>
            <a:spLocks noChangeArrowheads="1"/>
          </p:cNvSpPr>
          <p:nvPr/>
        </p:nvSpPr>
        <p:spPr bwMode="auto">
          <a:xfrm>
            <a:off x="7188950" y="4979412"/>
            <a:ext cx="3497786" cy="676275"/>
          </a:xfrm>
          <a:prstGeom prst="rect">
            <a:avLst/>
          </a:prstGeom>
          <a:solidFill>
            <a:schemeClr val="accent6">
              <a:lumMod val="20000"/>
              <a:lumOff val="80000"/>
            </a:schemeClr>
          </a:solidFill>
          <a:ln>
            <a:noFill/>
          </a:ln>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spcBef>
                <a:spcPts val="1200"/>
              </a:spcBef>
              <a:spcAft>
                <a:spcPct val="15000"/>
              </a:spcAft>
              <a:buClr>
                <a:schemeClr val="tx1"/>
              </a:buClr>
              <a:buFont typeface="WingDings" panose="05000000000000000000" pitchFamily="2" charset="2"/>
              <a:buNone/>
            </a:pPr>
            <a:r>
              <a:rPr lang="zh-CN" altLang="en-US" sz="1600" dirty="0">
                <a:latin typeface="微软雅黑" panose="020B0503020204020204" pitchFamily="34" charset="-122"/>
                <a:ea typeface="微软雅黑" panose="020B0503020204020204" pitchFamily="34" charset="-122"/>
              </a:rPr>
              <a:t>复审与回顾</a:t>
            </a:r>
            <a:endParaRPr lang="en-US" altLang="zh-CN" sz="1600" dirty="0">
              <a:latin typeface="微软雅黑" panose="020B0503020204020204" pitchFamily="34" charset="-122"/>
              <a:ea typeface="微软雅黑" panose="020B0503020204020204" pitchFamily="34" charset="-122"/>
            </a:endParaRPr>
          </a:p>
          <a:p>
            <a:pPr>
              <a:lnSpc>
                <a:spcPct val="90000"/>
              </a:lnSpc>
              <a:spcBef>
                <a:spcPct val="25000"/>
              </a:spcBef>
              <a:spcAft>
                <a:spcPct val="15000"/>
              </a:spcAft>
              <a:buClr>
                <a:schemeClr val="tx1"/>
              </a:buClr>
              <a:buFont typeface="WingDings" panose="05000000000000000000" pitchFamily="2" charset="2"/>
              <a:buNone/>
            </a:pPr>
            <a:r>
              <a:rPr lang="zh-CN" altLang="en-US" sz="1600" dirty="0">
                <a:latin typeface="微软雅黑" panose="020B0503020204020204" pitchFamily="34" charset="-122"/>
                <a:ea typeface="微软雅黑" panose="020B0503020204020204" pitchFamily="34" charset="-122"/>
              </a:rPr>
              <a:t>提升业务影响</a:t>
            </a:r>
          </a:p>
        </p:txBody>
      </p:sp>
      <p:sp>
        <p:nvSpPr>
          <p:cNvPr id="801" name="AutoShape 3">
            <a:extLst>
              <a:ext uri="{FF2B5EF4-FFF2-40B4-BE49-F238E27FC236}">
                <a16:creationId xmlns:a16="http://schemas.microsoft.com/office/drawing/2014/main" id="{3CF07603-645F-4E66-8053-5E67A7C838AB}"/>
              </a:ext>
            </a:extLst>
          </p:cNvPr>
          <p:cNvSpPr>
            <a:spLocks/>
          </p:cNvSpPr>
          <p:nvPr/>
        </p:nvSpPr>
        <p:spPr bwMode="auto">
          <a:xfrm flipH="1">
            <a:off x="10651812" y="4971999"/>
            <a:ext cx="211137" cy="690563"/>
          </a:xfrm>
          <a:prstGeom prst="leftBrace">
            <a:avLst>
              <a:gd name="adj1" fmla="val 27256"/>
              <a:gd name="adj2" fmla="val 50000"/>
            </a:avLst>
          </a:prstGeom>
          <a:solidFill>
            <a:schemeClr val="accent6">
              <a:lumMod val="20000"/>
              <a:lumOff val="80000"/>
            </a:schemeClr>
          </a:solidFill>
          <a:ln w="9525">
            <a:solidFill>
              <a:srgbClr val="000000"/>
            </a:solidFill>
            <a:round/>
            <a:headEnd/>
            <a:tailEnd/>
          </a:ln>
        </p:spPr>
        <p:txBody>
          <a:bodyPr wrap="none" lIns="0" tIns="0" rIns="0" bIns="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1941829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55"/>
                                        </p:tgtEl>
                                        <p:attrNameLst>
                                          <p:attrName>style.visibility</p:attrName>
                                        </p:attrNameLst>
                                      </p:cBhvr>
                                      <p:to>
                                        <p:strVal val="visible"/>
                                      </p:to>
                                    </p:set>
                                    <p:animEffect transition="in" filter="blinds(horizontal)">
                                      <p:cBhvr>
                                        <p:cTn id="7" dur="500"/>
                                        <p:tgtEl>
                                          <p:spTgt spid="5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 </a:t>
            </a:r>
            <a:r>
              <a:rPr lang="zh-CN" altLang="en-US" dirty="0"/>
              <a:t>敏捷的核心思想</a:t>
            </a:r>
          </a:p>
        </p:txBody>
      </p:sp>
      <p:sp>
        <p:nvSpPr>
          <p:cNvPr id="4" name="内容占位符 3"/>
          <p:cNvSpPr>
            <a:spLocks noGrp="1"/>
          </p:cNvSpPr>
          <p:nvPr>
            <p:ph idx="1"/>
          </p:nvPr>
        </p:nvSpPr>
        <p:spPr>
          <a:xfrm>
            <a:off x="673100" y="1200210"/>
            <a:ext cx="10864850" cy="5047544"/>
          </a:xfrm>
        </p:spPr>
        <p:txBody>
          <a:bodyPr>
            <a:normAutofit/>
          </a:bodyPr>
          <a:lstStyle/>
          <a:p>
            <a:pPr marL="0" indent="0">
              <a:buNone/>
            </a:pPr>
            <a:r>
              <a:rPr lang="zh-CN" altLang="en-US" dirty="0"/>
              <a:t>（</a:t>
            </a:r>
            <a:r>
              <a:rPr lang="en-US" altLang="zh-CN" dirty="0"/>
              <a:t>2</a:t>
            </a:r>
            <a:r>
              <a:rPr lang="zh-CN" altLang="en-US" dirty="0"/>
              <a:t>）两级项目规划</a:t>
            </a:r>
          </a:p>
          <a:p>
            <a:pPr lvl="1"/>
            <a:r>
              <a:rPr lang="zh-CN" altLang="en-US" dirty="0"/>
              <a:t>宏观：项目计划</a:t>
            </a:r>
            <a:endParaRPr lang="en-US" altLang="zh-CN" dirty="0"/>
          </a:p>
          <a:p>
            <a:pPr lvl="1"/>
            <a:r>
              <a:rPr lang="zh-CN" altLang="en-US" dirty="0"/>
              <a:t>微观：迭代计划</a:t>
            </a:r>
            <a:endParaRPr lang="sv-SE" altLang="zh-CN" dirty="0"/>
          </a:p>
          <a:p>
            <a:pPr lvl="1"/>
            <a:r>
              <a:rPr lang="zh-CN" altLang="en-US" dirty="0"/>
              <a:t>优点：</a:t>
            </a:r>
            <a:endParaRPr lang="en-US" altLang="zh-CN" dirty="0"/>
          </a:p>
          <a:p>
            <a:pPr lvl="2"/>
            <a:r>
              <a:rPr lang="zh-CN" altLang="en-US" dirty="0"/>
              <a:t>计划不断完善</a:t>
            </a:r>
            <a:endParaRPr lang="en-US" altLang="zh-CN" dirty="0"/>
          </a:p>
          <a:p>
            <a:pPr lvl="2"/>
            <a:r>
              <a:rPr lang="zh-CN" altLang="en-US" dirty="0"/>
              <a:t>需求渐进明细</a:t>
            </a:r>
            <a:endParaRPr lang="en-US" altLang="zh-CN" dirty="0"/>
          </a:p>
          <a:p>
            <a:pPr lvl="2"/>
            <a:r>
              <a:rPr lang="zh-CN" altLang="en-US" dirty="0"/>
              <a:t>启发式过程</a:t>
            </a:r>
            <a:endParaRPr lang="en-US" altLang="zh-CN" dirty="0"/>
          </a:p>
          <a:p>
            <a:pPr lvl="2"/>
            <a:r>
              <a:rPr lang="zh-CN" altLang="en-US" dirty="0"/>
              <a:t>平衡资源</a:t>
            </a:r>
          </a:p>
        </p:txBody>
      </p:sp>
      <p:sp>
        <p:nvSpPr>
          <p:cNvPr id="2" name="灯片编号占位符 1"/>
          <p:cNvSpPr>
            <a:spLocks noGrp="1"/>
          </p:cNvSpPr>
          <p:nvPr>
            <p:ph type="sldNum" sz="quarter" idx="12"/>
          </p:nvPr>
        </p:nvSpPr>
        <p:spPr/>
        <p:txBody>
          <a:bodyPr/>
          <a:lstStyle/>
          <a:p>
            <a:fld id="{7C7A768F-11B9-42D0-9C95-648B5DA5A568}" type="slidenum">
              <a:rPr lang="en-US" altLang="en-US" smtClean="0"/>
              <a:pPr/>
              <a:t>68</a:t>
            </a:fld>
            <a:endParaRPr lang="en-US" altLang="en-US"/>
          </a:p>
        </p:txBody>
      </p:sp>
      <p:grpSp>
        <p:nvGrpSpPr>
          <p:cNvPr id="285" name="Group 48">
            <a:extLst>
              <a:ext uri="{FF2B5EF4-FFF2-40B4-BE49-F238E27FC236}">
                <a16:creationId xmlns:a16="http://schemas.microsoft.com/office/drawing/2014/main" id="{4E559545-92F8-43ED-B647-B20B5423B872}"/>
              </a:ext>
            </a:extLst>
          </p:cNvPr>
          <p:cNvGrpSpPr>
            <a:grpSpLocks/>
          </p:cNvGrpSpPr>
          <p:nvPr/>
        </p:nvGrpSpPr>
        <p:grpSpPr bwMode="auto">
          <a:xfrm>
            <a:off x="7431087" y="1743889"/>
            <a:ext cx="2854325" cy="2760662"/>
            <a:chOff x="0" y="768"/>
            <a:chExt cx="1728" cy="1728"/>
          </a:xfrm>
        </p:grpSpPr>
        <p:sp>
          <p:nvSpPr>
            <p:cNvPr id="286" name="Oval 47">
              <a:extLst>
                <a:ext uri="{FF2B5EF4-FFF2-40B4-BE49-F238E27FC236}">
                  <a16:creationId xmlns:a16="http://schemas.microsoft.com/office/drawing/2014/main" id="{A40DA0B9-0BE2-4A65-9ECC-2D597D59AB07}"/>
                </a:ext>
              </a:extLst>
            </p:cNvPr>
            <p:cNvSpPr>
              <a:spLocks noChangeArrowheads="1"/>
            </p:cNvSpPr>
            <p:nvPr/>
          </p:nvSpPr>
          <p:spPr bwMode="auto">
            <a:xfrm>
              <a:off x="0" y="768"/>
              <a:ext cx="1728" cy="1728"/>
            </a:xfrm>
            <a:prstGeom prst="ellipse">
              <a:avLst/>
            </a:prstGeom>
            <a:solidFill>
              <a:srgbClr val="FFFFFF"/>
            </a:solidFill>
            <a:ln w="9525" algn="ctr">
              <a:solidFill>
                <a:srgbClr val="000000"/>
              </a:solidFill>
              <a:round/>
              <a:headEnd/>
              <a:tailEnd/>
            </a:ln>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87" name="Oval 46">
              <a:extLst>
                <a:ext uri="{FF2B5EF4-FFF2-40B4-BE49-F238E27FC236}">
                  <a16:creationId xmlns:a16="http://schemas.microsoft.com/office/drawing/2014/main" id="{4E150D14-1BE1-4885-A3FC-739FF4B1ACB4}"/>
                </a:ext>
              </a:extLst>
            </p:cNvPr>
            <p:cNvSpPr>
              <a:spLocks noChangeArrowheads="1"/>
            </p:cNvSpPr>
            <p:nvPr/>
          </p:nvSpPr>
          <p:spPr bwMode="auto">
            <a:xfrm>
              <a:off x="192" y="960"/>
              <a:ext cx="1344" cy="1344"/>
            </a:xfrm>
            <a:prstGeom prst="ellipse">
              <a:avLst/>
            </a:prstGeom>
            <a:solidFill>
              <a:srgbClr val="000000"/>
            </a:solidFill>
            <a:ln>
              <a:noFill/>
            </a:ln>
            <a:extLst>
              <a:ext uri="{91240B29-F687-4F45-9708-019B960494DF}">
                <a14:hiddenLine xmlns:a14="http://schemas.microsoft.com/office/drawing/2010/main" w="9525" algn="ctr">
                  <a:solidFill>
                    <a:srgbClr val="000000"/>
                  </a:solidFill>
                  <a:round/>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88" name="Oval 45">
              <a:extLst>
                <a:ext uri="{FF2B5EF4-FFF2-40B4-BE49-F238E27FC236}">
                  <a16:creationId xmlns:a16="http://schemas.microsoft.com/office/drawing/2014/main" id="{9979CCBF-9CFD-40B1-BED0-25A27938B793}"/>
                </a:ext>
              </a:extLst>
            </p:cNvPr>
            <p:cNvSpPr>
              <a:spLocks noChangeArrowheads="1"/>
            </p:cNvSpPr>
            <p:nvPr/>
          </p:nvSpPr>
          <p:spPr bwMode="auto">
            <a:xfrm>
              <a:off x="384" y="1152"/>
              <a:ext cx="960" cy="960"/>
            </a:xfrm>
            <a:prstGeom prst="ellipse">
              <a:avLst/>
            </a:prstGeom>
            <a:solidFill>
              <a:srgbClr val="1F497D"/>
            </a:solidFill>
            <a:ln>
              <a:noFill/>
            </a:ln>
            <a:extLst>
              <a:ext uri="{91240B29-F687-4F45-9708-019B960494DF}">
                <a14:hiddenLine xmlns:a14="http://schemas.microsoft.com/office/drawing/2010/main" w="9525" algn="ctr">
                  <a:solidFill>
                    <a:srgbClr val="000000"/>
                  </a:solidFill>
                  <a:round/>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89" name="Oval 44">
              <a:extLst>
                <a:ext uri="{FF2B5EF4-FFF2-40B4-BE49-F238E27FC236}">
                  <a16:creationId xmlns:a16="http://schemas.microsoft.com/office/drawing/2014/main" id="{2DC8EA48-1B09-49A4-98B3-1D7463E1BDA0}"/>
                </a:ext>
              </a:extLst>
            </p:cNvPr>
            <p:cNvSpPr>
              <a:spLocks noChangeArrowheads="1"/>
            </p:cNvSpPr>
            <p:nvPr/>
          </p:nvSpPr>
          <p:spPr bwMode="auto">
            <a:xfrm>
              <a:off x="576" y="1344"/>
              <a:ext cx="576" cy="576"/>
            </a:xfrm>
            <a:prstGeom prst="ellipse">
              <a:avLst/>
            </a:prstGeom>
            <a:solidFill>
              <a:srgbClr val="FF0000"/>
            </a:solidFill>
            <a:ln>
              <a:noFill/>
            </a:ln>
            <a:extLst>
              <a:ext uri="{91240B29-F687-4F45-9708-019B960494DF}">
                <a14:hiddenLine xmlns:a14="http://schemas.microsoft.com/office/drawing/2010/main" w="9525" algn="ctr">
                  <a:solidFill>
                    <a:srgbClr val="000000"/>
                  </a:solidFill>
                  <a:round/>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90" name="Oval 43">
              <a:extLst>
                <a:ext uri="{FF2B5EF4-FFF2-40B4-BE49-F238E27FC236}">
                  <a16:creationId xmlns:a16="http://schemas.microsoft.com/office/drawing/2014/main" id="{A6C59AAC-FB93-4AA4-8363-3A064288DF31}"/>
                </a:ext>
              </a:extLst>
            </p:cNvPr>
            <p:cNvSpPr>
              <a:spLocks noChangeArrowheads="1"/>
            </p:cNvSpPr>
            <p:nvPr/>
          </p:nvSpPr>
          <p:spPr bwMode="auto">
            <a:xfrm>
              <a:off x="768" y="1536"/>
              <a:ext cx="192" cy="192"/>
            </a:xfrm>
            <a:prstGeom prst="ellipse">
              <a:avLst/>
            </a:prstGeom>
            <a:solidFill>
              <a:srgbClr val="FFFF00"/>
            </a:solidFill>
            <a:ln>
              <a:noFill/>
            </a:ln>
            <a:extLst>
              <a:ext uri="{91240B29-F687-4F45-9708-019B960494DF}">
                <a14:hiddenLine xmlns:a14="http://schemas.microsoft.com/office/drawing/2010/main" w="9525" algn="ctr">
                  <a:solidFill>
                    <a:srgbClr val="000000"/>
                  </a:solidFill>
                  <a:round/>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sp>
        <p:nvSpPr>
          <p:cNvPr id="291" name="AutoShape 3">
            <a:extLst>
              <a:ext uri="{FF2B5EF4-FFF2-40B4-BE49-F238E27FC236}">
                <a16:creationId xmlns:a16="http://schemas.microsoft.com/office/drawing/2014/main" id="{1D55FFCC-8BC8-4B3C-85D6-A6182D988475}"/>
              </a:ext>
            </a:extLst>
          </p:cNvPr>
          <p:cNvSpPr>
            <a:spLocks noChangeArrowheads="1"/>
          </p:cNvSpPr>
          <p:nvPr/>
        </p:nvSpPr>
        <p:spPr bwMode="invGray">
          <a:xfrm>
            <a:off x="4678362" y="4288651"/>
            <a:ext cx="2822575" cy="1689100"/>
          </a:xfrm>
          <a:prstGeom prst="upArrowCallout">
            <a:avLst>
              <a:gd name="adj1" fmla="val 40997"/>
              <a:gd name="adj2" fmla="val 34497"/>
              <a:gd name="adj3" fmla="val 15583"/>
              <a:gd name="adj4" fmla="val 65612"/>
            </a:avLst>
          </a:prstGeom>
          <a:gradFill rotWithShape="0">
            <a:gsLst>
              <a:gs pos="0">
                <a:srgbClr val="C0504D"/>
              </a:gs>
              <a:gs pos="100000">
                <a:srgbClr val="C0504D">
                  <a:gamma/>
                  <a:shade val="0"/>
                  <a:invGamma/>
                </a:srgbClr>
              </a:gs>
            </a:gsLst>
            <a:lin ang="5400000" scaled="1"/>
          </a:gradFill>
          <a:ln w="38100">
            <a:noFill/>
            <a:miter lim="800000"/>
            <a:headEnd/>
            <a:tailEnd/>
          </a:ln>
          <a:effectLst/>
        </p:spPr>
        <p:txBody>
          <a:bodyPr tIns="91440" bIns="91440" anchor="ctr"/>
          <a:lstStyle/>
          <a:p>
            <a:pPr marL="0" marR="0" lvl="0" indent="0" defTabSz="914400" eaLnBrk="1" fontAlgn="base" latinLnBrk="0" hangingPunct="1">
              <a:lnSpc>
                <a:spcPct val="100000"/>
              </a:lnSpc>
              <a:spcBef>
                <a:spcPct val="0"/>
              </a:spcBef>
              <a:spcAft>
                <a:spcPct val="0"/>
              </a:spcAft>
              <a:buClrTx/>
              <a:buSzTx/>
              <a:buFontTx/>
              <a:buNone/>
              <a:tabLst>
                <a:tab pos="1714500" algn="r"/>
              </a:tabLst>
              <a:defRPr/>
            </a:pPr>
            <a:r>
              <a:rPr kumimoji="0" lang="zh-CN" altLang="en-US" sz="1800" b="1" i="0" u="none" strike="noStrike" kern="0" cap="none" spc="0" normalizeH="0" baseline="0" noProof="0" dirty="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rPr>
              <a:t>随着认识的不断加深，通过反馈来不断调整方向</a:t>
            </a:r>
            <a:endParaRPr kumimoji="0" lang="en-US" sz="1800" b="1" i="0" u="none" strike="noStrike" kern="0" cap="none" spc="0" normalizeH="0" baseline="0" noProof="0" dirty="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endParaRPr>
          </a:p>
        </p:txBody>
      </p:sp>
      <p:sp>
        <p:nvSpPr>
          <p:cNvPr id="292" name="Oval 11">
            <a:extLst>
              <a:ext uri="{FF2B5EF4-FFF2-40B4-BE49-F238E27FC236}">
                <a16:creationId xmlns:a16="http://schemas.microsoft.com/office/drawing/2014/main" id="{4857AD17-5322-485D-B8FC-598B32527462}"/>
              </a:ext>
            </a:extLst>
          </p:cNvPr>
          <p:cNvSpPr>
            <a:spLocks noChangeArrowheads="1"/>
          </p:cNvSpPr>
          <p:nvPr/>
        </p:nvSpPr>
        <p:spPr bwMode="invGray">
          <a:xfrm>
            <a:off x="8524571" y="3568868"/>
            <a:ext cx="284162" cy="274637"/>
          </a:xfrm>
          <a:prstGeom prst="ellipse">
            <a:avLst/>
          </a:prstGeom>
          <a:solidFill>
            <a:srgbClr val="FFC000"/>
          </a:solidFill>
          <a:ln w="38100">
            <a:solidFill>
              <a:srgbClr val="000000"/>
            </a:solidFill>
            <a:round/>
            <a:headEnd/>
            <a:tailEnd/>
          </a:ln>
        </p:spPr>
        <p:txBody>
          <a:bodyPr wrap="none" tIns="91440" bIns="9144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93" name="Oval 7">
            <a:extLst>
              <a:ext uri="{FF2B5EF4-FFF2-40B4-BE49-F238E27FC236}">
                <a16:creationId xmlns:a16="http://schemas.microsoft.com/office/drawing/2014/main" id="{9B2D6989-F423-42B3-BE98-D09F18EB8144}"/>
              </a:ext>
            </a:extLst>
          </p:cNvPr>
          <p:cNvSpPr>
            <a:spLocks noChangeArrowheads="1"/>
          </p:cNvSpPr>
          <p:nvPr/>
        </p:nvSpPr>
        <p:spPr bwMode="invGray">
          <a:xfrm>
            <a:off x="3851274" y="2993251"/>
            <a:ext cx="304800" cy="304800"/>
          </a:xfrm>
          <a:prstGeom prst="ellipse">
            <a:avLst/>
          </a:prstGeom>
          <a:solidFill>
            <a:srgbClr val="6E8BBB"/>
          </a:solidFill>
          <a:ln>
            <a:noFill/>
          </a:ln>
        </p:spPr>
        <p:txBody>
          <a:bodyPr wrap="none" tIns="91440" bIns="9144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94" name="Oval 8">
            <a:extLst>
              <a:ext uri="{FF2B5EF4-FFF2-40B4-BE49-F238E27FC236}">
                <a16:creationId xmlns:a16="http://schemas.microsoft.com/office/drawing/2014/main" id="{481F2BDB-DBED-4706-917D-4F558FE68CBA}"/>
              </a:ext>
            </a:extLst>
          </p:cNvPr>
          <p:cNvSpPr>
            <a:spLocks noChangeArrowheads="1"/>
          </p:cNvSpPr>
          <p:nvPr/>
        </p:nvSpPr>
        <p:spPr bwMode="invGray">
          <a:xfrm>
            <a:off x="8694737" y="2977376"/>
            <a:ext cx="304800" cy="304800"/>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tIns="91440" bIns="9144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90000"/>
              </a:lnSpc>
              <a:spcBef>
                <a:spcPct val="0"/>
              </a:spcBef>
              <a:spcAft>
                <a:spcPct val="0"/>
              </a:spcAft>
              <a:buClrTx/>
              <a:buSzTx/>
              <a:buFontTx/>
              <a:buNone/>
              <a:tabLst/>
              <a:defRPr/>
            </a:pPr>
            <a:endParaRPr kumimoji="0" lang="en-GB" altLang="zh-CN" sz="2000" b="0" i="0" u="none" strike="noStrike" kern="0" cap="none" spc="0" normalizeH="0" baseline="0" noProof="0">
              <a:ln>
                <a:noFill/>
              </a:ln>
              <a:solidFill>
                <a:srgbClr val="000000"/>
              </a:solidFill>
              <a:effectLst/>
              <a:uLnTx/>
              <a:uFillTx/>
              <a:latin typeface="Arial Narrow" panose="020B0606020202030204" pitchFamily="34" charset="0"/>
              <a:ea typeface="宋体" panose="02010600030101010101" pitchFamily="2" charset="-122"/>
            </a:endParaRPr>
          </a:p>
        </p:txBody>
      </p:sp>
      <p:sp>
        <p:nvSpPr>
          <p:cNvPr id="295" name="Text Box 10">
            <a:extLst>
              <a:ext uri="{FF2B5EF4-FFF2-40B4-BE49-F238E27FC236}">
                <a16:creationId xmlns:a16="http://schemas.microsoft.com/office/drawing/2014/main" id="{14447853-B212-41D6-B051-07FA372DB698}"/>
              </a:ext>
            </a:extLst>
          </p:cNvPr>
          <p:cNvSpPr txBox="1">
            <a:spLocks noChangeArrowheads="1"/>
          </p:cNvSpPr>
          <p:nvPr/>
        </p:nvSpPr>
        <p:spPr bwMode="invGray">
          <a:xfrm>
            <a:off x="4005262" y="2701151"/>
            <a:ext cx="4646612"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tIns="91440" bIns="9144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lnSpc>
                <a:spcPct val="90000"/>
              </a:lnSpc>
              <a:spcBef>
                <a:spcPct val="0"/>
              </a:spcBef>
              <a:spcAft>
                <a:spcPct val="0"/>
              </a:spcAft>
            </a:pPr>
            <a:r>
              <a:rPr lang="zh-CN" altLang="en-US" sz="2000" b="1" dirty="0">
                <a:solidFill>
                  <a:srgbClr val="5F5F5F"/>
                </a:solidFill>
                <a:latin typeface="Arial Narrow" panose="020B0606020202030204" pitchFamily="34" charset="0"/>
              </a:rPr>
              <a:t>计划路径</a:t>
            </a:r>
            <a:endParaRPr lang="en-US" altLang="zh-CN" sz="2000" b="1" dirty="0">
              <a:solidFill>
                <a:srgbClr val="5F5F5F"/>
              </a:solidFill>
              <a:latin typeface="Arial Narrow" panose="020B0606020202030204" pitchFamily="34" charset="0"/>
            </a:endParaRPr>
          </a:p>
        </p:txBody>
      </p:sp>
      <p:sp>
        <p:nvSpPr>
          <p:cNvPr id="296" name="Text Box 12">
            <a:extLst>
              <a:ext uri="{FF2B5EF4-FFF2-40B4-BE49-F238E27FC236}">
                <a16:creationId xmlns:a16="http://schemas.microsoft.com/office/drawing/2014/main" id="{8971E7CC-681A-4006-B0C5-5395793290FA}"/>
              </a:ext>
            </a:extLst>
          </p:cNvPr>
          <p:cNvSpPr txBox="1">
            <a:spLocks noChangeArrowheads="1"/>
          </p:cNvSpPr>
          <p:nvPr/>
        </p:nvSpPr>
        <p:spPr bwMode="invGray">
          <a:xfrm>
            <a:off x="4603749" y="3502839"/>
            <a:ext cx="1447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tIns="91440" bIns="9144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lnSpc>
                <a:spcPct val="90000"/>
              </a:lnSpc>
              <a:spcBef>
                <a:spcPct val="0"/>
              </a:spcBef>
              <a:spcAft>
                <a:spcPct val="0"/>
              </a:spcAft>
            </a:pPr>
            <a:r>
              <a:rPr lang="zh-CN" altLang="en-US" sz="2000" b="1">
                <a:solidFill>
                  <a:srgbClr val="C0504D"/>
                </a:solidFill>
                <a:latin typeface="Arial Narrow" panose="020B0606020202030204" pitchFamily="34" charset="0"/>
              </a:rPr>
              <a:t>实际路径</a:t>
            </a:r>
            <a:endParaRPr lang="en-US" altLang="zh-CN" sz="2000" b="1">
              <a:solidFill>
                <a:srgbClr val="C0504D"/>
              </a:solidFill>
              <a:latin typeface="Arial Narrow" panose="020B0606020202030204" pitchFamily="34" charset="0"/>
            </a:endParaRPr>
          </a:p>
        </p:txBody>
      </p:sp>
      <p:sp>
        <p:nvSpPr>
          <p:cNvPr id="298" name="AutoShape 16">
            <a:extLst>
              <a:ext uri="{FF2B5EF4-FFF2-40B4-BE49-F238E27FC236}">
                <a16:creationId xmlns:a16="http://schemas.microsoft.com/office/drawing/2014/main" id="{724B05A2-5BF1-42CC-A123-06D0981E300B}"/>
              </a:ext>
            </a:extLst>
          </p:cNvPr>
          <p:cNvSpPr>
            <a:spLocks noChangeArrowheads="1"/>
          </p:cNvSpPr>
          <p:nvPr/>
        </p:nvSpPr>
        <p:spPr bwMode="invGray">
          <a:xfrm>
            <a:off x="8466137" y="5195114"/>
            <a:ext cx="1392237" cy="325437"/>
          </a:xfrm>
          <a:prstGeom prst="wedgeRectCallout">
            <a:avLst>
              <a:gd name="adj1" fmla="val -31383"/>
              <a:gd name="adj2" fmla="val -479786"/>
            </a:avLst>
          </a:prstGeom>
          <a:solidFill>
            <a:srgbClr val="C0504D"/>
          </a:solidFill>
          <a:ln w="38100">
            <a:noFill/>
            <a:miter lim="800000"/>
            <a:headEnd/>
            <a:tailEnd/>
          </a:ln>
          <a:effectLst/>
        </p:spPr>
        <p:txBody>
          <a:bodyPr tIns="91440" bIns="91440" anchor="ctr"/>
          <a:lstStyle/>
          <a:p>
            <a:pPr lvl="0" fontAlgn="base">
              <a:lnSpc>
                <a:spcPct val="90000"/>
              </a:lnSpc>
              <a:spcBef>
                <a:spcPct val="0"/>
              </a:spcBef>
              <a:spcAft>
                <a:spcPct val="0"/>
              </a:spcAft>
              <a:defRPr/>
            </a:pPr>
            <a:r>
              <a:rPr lang="zh-CN" altLang="en-US" b="1" kern="0">
                <a:solidFill>
                  <a:srgbClr val="FFFFFF"/>
                </a:solidFill>
                <a:effectLst>
                  <a:outerShdw blurRad="38100" dist="38100" dir="2700000" algn="tl">
                    <a:srgbClr val="000000"/>
                  </a:outerShdw>
                </a:effectLst>
                <a:latin typeface="Arial Narrow" pitchFamily="34" charset="0"/>
                <a:ea typeface="宋体" panose="02010600030101010101" pitchFamily="2" charset="-122"/>
              </a:rPr>
              <a:t>实际完成</a:t>
            </a:r>
            <a:endParaRPr lang="en-US" altLang="zh-CN" b="1" kern="0" dirty="0">
              <a:solidFill>
                <a:srgbClr val="FFFFFF"/>
              </a:solidFill>
              <a:effectLst>
                <a:outerShdw blurRad="38100" dist="38100" dir="2700000" algn="tl">
                  <a:srgbClr val="000000"/>
                </a:outerShdw>
              </a:effectLst>
              <a:latin typeface="Arial Narrow" pitchFamily="34" charset="0"/>
              <a:ea typeface="宋体" panose="02010600030101010101" pitchFamily="2" charset="-122"/>
            </a:endParaRPr>
          </a:p>
        </p:txBody>
      </p:sp>
      <p:sp>
        <p:nvSpPr>
          <p:cNvPr id="299" name="Text Box 28">
            <a:extLst>
              <a:ext uri="{FF2B5EF4-FFF2-40B4-BE49-F238E27FC236}">
                <a16:creationId xmlns:a16="http://schemas.microsoft.com/office/drawing/2014/main" id="{4926DF37-B616-4FD4-AEB5-9C7C4CA7651E}"/>
              </a:ext>
            </a:extLst>
          </p:cNvPr>
          <p:cNvSpPr txBox="1">
            <a:spLocks noChangeArrowheads="1"/>
          </p:cNvSpPr>
          <p:nvPr/>
        </p:nvSpPr>
        <p:spPr bwMode="auto">
          <a:xfrm>
            <a:off x="3643159" y="3342402"/>
            <a:ext cx="7236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R="0" lvl="0" indent="0" eaLnBrk="1" fontAlgn="base" hangingPunct="1">
              <a:lnSpc>
                <a:spcPct val="90000"/>
              </a:lnSpc>
              <a:spcBef>
                <a:spcPct val="0"/>
              </a:spcBef>
              <a:spcAft>
                <a:spcPct val="0"/>
              </a:spcAft>
              <a:buClrTx/>
              <a:buSzTx/>
              <a:buFontTx/>
              <a:buNone/>
              <a:tabLst/>
              <a:defRPr/>
            </a:pPr>
            <a:r>
              <a:rPr lang="zh-CN" altLang="en-US" sz="2000" b="1" dirty="0">
                <a:solidFill>
                  <a:srgbClr val="5F5F5F"/>
                </a:solidFill>
                <a:latin typeface="Arial Narrow" panose="020B0606020202030204" pitchFamily="34" charset="0"/>
              </a:rPr>
              <a:t>起点</a:t>
            </a:r>
            <a:endParaRPr lang="en-US" altLang="zh-CN" sz="2000" b="1" dirty="0">
              <a:solidFill>
                <a:srgbClr val="5F5F5F"/>
              </a:solidFill>
              <a:latin typeface="Arial Narrow" panose="020B0606020202030204" pitchFamily="34" charset="0"/>
            </a:endParaRPr>
          </a:p>
        </p:txBody>
      </p:sp>
      <p:grpSp>
        <p:nvGrpSpPr>
          <p:cNvPr id="300" name="Group 37">
            <a:extLst>
              <a:ext uri="{FF2B5EF4-FFF2-40B4-BE49-F238E27FC236}">
                <a16:creationId xmlns:a16="http://schemas.microsoft.com/office/drawing/2014/main" id="{BEDE1E42-A215-426A-85CA-637E406B4AC9}"/>
              </a:ext>
            </a:extLst>
          </p:cNvPr>
          <p:cNvGrpSpPr>
            <a:grpSpLocks/>
          </p:cNvGrpSpPr>
          <p:nvPr/>
        </p:nvGrpSpPr>
        <p:grpSpPr bwMode="auto">
          <a:xfrm>
            <a:off x="4030662" y="3071039"/>
            <a:ext cx="4622800" cy="985837"/>
            <a:chOff x="1478" y="1923"/>
            <a:chExt cx="2912" cy="621"/>
          </a:xfrm>
        </p:grpSpPr>
        <p:sp>
          <p:nvSpPr>
            <p:cNvPr id="301" name="Freeform 14">
              <a:extLst>
                <a:ext uri="{FF2B5EF4-FFF2-40B4-BE49-F238E27FC236}">
                  <a16:creationId xmlns:a16="http://schemas.microsoft.com/office/drawing/2014/main" id="{4005C380-0BF1-4771-A125-D9987E4AE0ED}"/>
                </a:ext>
              </a:extLst>
            </p:cNvPr>
            <p:cNvSpPr>
              <a:spLocks/>
            </p:cNvSpPr>
            <p:nvPr/>
          </p:nvSpPr>
          <p:spPr bwMode="invGray">
            <a:xfrm>
              <a:off x="1478" y="1987"/>
              <a:ext cx="2912" cy="491"/>
            </a:xfrm>
            <a:custGeom>
              <a:avLst/>
              <a:gdLst>
                <a:gd name="T0" fmla="*/ 0 w 2912"/>
                <a:gd name="T1" fmla="*/ 0 h 491"/>
                <a:gd name="T2" fmla="*/ 1070 w 2912"/>
                <a:gd name="T3" fmla="*/ 230 h 491"/>
                <a:gd name="T4" fmla="*/ 1515 w 2912"/>
                <a:gd name="T5" fmla="*/ 449 h 491"/>
                <a:gd name="T6" fmla="*/ 2022 w 2912"/>
                <a:gd name="T7" fmla="*/ 483 h 491"/>
                <a:gd name="T8" fmla="*/ 2406 w 2912"/>
                <a:gd name="T9" fmla="*/ 440 h 491"/>
                <a:gd name="T10" fmla="*/ 2912 w 2912"/>
                <a:gd name="T11" fmla="*/ 326 h 491"/>
                <a:gd name="T12" fmla="*/ 0 60000 65536"/>
                <a:gd name="T13" fmla="*/ 0 60000 65536"/>
                <a:gd name="T14" fmla="*/ 0 60000 65536"/>
                <a:gd name="T15" fmla="*/ 0 60000 65536"/>
                <a:gd name="T16" fmla="*/ 0 60000 65536"/>
                <a:gd name="T17" fmla="*/ 0 60000 65536"/>
                <a:gd name="T18" fmla="*/ 0 w 2912"/>
                <a:gd name="T19" fmla="*/ 0 h 491"/>
                <a:gd name="T20" fmla="*/ 2912 w 2912"/>
                <a:gd name="T21" fmla="*/ 491 h 491"/>
              </a:gdLst>
              <a:ahLst/>
              <a:cxnLst>
                <a:cxn ang="T12">
                  <a:pos x="T0" y="T1"/>
                </a:cxn>
                <a:cxn ang="T13">
                  <a:pos x="T2" y="T3"/>
                </a:cxn>
                <a:cxn ang="T14">
                  <a:pos x="T4" y="T5"/>
                </a:cxn>
                <a:cxn ang="T15">
                  <a:pos x="T6" y="T7"/>
                </a:cxn>
                <a:cxn ang="T16">
                  <a:pos x="T8" y="T9"/>
                </a:cxn>
                <a:cxn ang="T17">
                  <a:pos x="T10" y="T11"/>
                </a:cxn>
              </a:cxnLst>
              <a:rect l="T18" t="T19" r="T20" b="T21"/>
              <a:pathLst>
                <a:path w="2912" h="491">
                  <a:moveTo>
                    <a:pt x="0" y="0"/>
                  </a:moveTo>
                  <a:cubicBezTo>
                    <a:pt x="196" y="9"/>
                    <a:pt x="817" y="155"/>
                    <a:pt x="1070" y="230"/>
                  </a:cubicBezTo>
                  <a:cubicBezTo>
                    <a:pt x="1323" y="305"/>
                    <a:pt x="1356" y="407"/>
                    <a:pt x="1515" y="449"/>
                  </a:cubicBezTo>
                  <a:cubicBezTo>
                    <a:pt x="1674" y="491"/>
                    <a:pt x="1874" y="484"/>
                    <a:pt x="2022" y="483"/>
                  </a:cubicBezTo>
                  <a:cubicBezTo>
                    <a:pt x="2170" y="482"/>
                    <a:pt x="2258" y="466"/>
                    <a:pt x="2406" y="440"/>
                  </a:cubicBezTo>
                  <a:cubicBezTo>
                    <a:pt x="2554" y="414"/>
                    <a:pt x="2807" y="350"/>
                    <a:pt x="2912" y="326"/>
                  </a:cubicBezTo>
                </a:path>
              </a:pathLst>
            </a:custGeom>
            <a:noFill/>
            <a:ln w="38100">
              <a:solidFill>
                <a:srgbClr val="C0504D"/>
              </a:solidFill>
              <a:round/>
              <a:headEnd/>
              <a:tailEnd type="stealth" w="lg" len="lg"/>
            </a:ln>
            <a:extLst>
              <a:ext uri="{909E8E84-426E-40DD-AFC4-6F175D3DCCD1}">
                <a14:hiddenFill xmlns:a14="http://schemas.microsoft.com/office/drawing/2010/main">
                  <a:solidFill>
                    <a:srgbClr val="FFFFFF"/>
                  </a:solidFill>
                </a14:hiddenFill>
              </a:ext>
            </a:extLst>
          </p:spPr>
          <p:txBody>
            <a:bodyPr tIns="91440" bIns="91440"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302" name="Line 18">
              <a:extLst>
                <a:ext uri="{FF2B5EF4-FFF2-40B4-BE49-F238E27FC236}">
                  <a16:creationId xmlns:a16="http://schemas.microsoft.com/office/drawing/2014/main" id="{71143204-1468-4197-AD1E-7C99D2890B69}"/>
                </a:ext>
              </a:extLst>
            </p:cNvPr>
            <p:cNvSpPr>
              <a:spLocks noChangeShapeType="1"/>
            </p:cNvSpPr>
            <p:nvPr/>
          </p:nvSpPr>
          <p:spPr bwMode="auto">
            <a:xfrm>
              <a:off x="2073" y="2019"/>
              <a:ext cx="0" cy="14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303" name="Line 19">
              <a:extLst>
                <a:ext uri="{FF2B5EF4-FFF2-40B4-BE49-F238E27FC236}">
                  <a16:creationId xmlns:a16="http://schemas.microsoft.com/office/drawing/2014/main" id="{42D0AEBA-3EE9-44CC-9F2F-5F38C93CB0AD}"/>
                </a:ext>
              </a:extLst>
            </p:cNvPr>
            <p:cNvSpPr>
              <a:spLocks noChangeShapeType="1"/>
            </p:cNvSpPr>
            <p:nvPr/>
          </p:nvSpPr>
          <p:spPr bwMode="auto">
            <a:xfrm>
              <a:off x="2310" y="2070"/>
              <a:ext cx="0" cy="14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304" name="Line 20">
              <a:extLst>
                <a:ext uri="{FF2B5EF4-FFF2-40B4-BE49-F238E27FC236}">
                  <a16:creationId xmlns:a16="http://schemas.microsoft.com/office/drawing/2014/main" id="{E62C188F-7588-43B5-9969-F5EA76A738D5}"/>
                </a:ext>
              </a:extLst>
            </p:cNvPr>
            <p:cNvSpPr>
              <a:spLocks noChangeShapeType="1"/>
            </p:cNvSpPr>
            <p:nvPr/>
          </p:nvSpPr>
          <p:spPr bwMode="auto">
            <a:xfrm>
              <a:off x="2544" y="2145"/>
              <a:ext cx="0" cy="14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305" name="Line 21">
              <a:extLst>
                <a:ext uri="{FF2B5EF4-FFF2-40B4-BE49-F238E27FC236}">
                  <a16:creationId xmlns:a16="http://schemas.microsoft.com/office/drawing/2014/main" id="{8EDA60EA-7DFA-4A5E-B6FF-4641E92D82E3}"/>
                </a:ext>
              </a:extLst>
            </p:cNvPr>
            <p:cNvSpPr>
              <a:spLocks noChangeShapeType="1"/>
            </p:cNvSpPr>
            <p:nvPr/>
          </p:nvSpPr>
          <p:spPr bwMode="auto">
            <a:xfrm rot="21120000" flipH="1">
              <a:off x="2770" y="2226"/>
              <a:ext cx="29" cy="20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306" name="Line 22">
              <a:extLst>
                <a:ext uri="{FF2B5EF4-FFF2-40B4-BE49-F238E27FC236}">
                  <a16:creationId xmlns:a16="http://schemas.microsoft.com/office/drawing/2014/main" id="{1F8B3C33-8139-4DEC-8E6F-E2F60D3F32A1}"/>
                </a:ext>
              </a:extLst>
            </p:cNvPr>
            <p:cNvSpPr>
              <a:spLocks noChangeShapeType="1"/>
            </p:cNvSpPr>
            <p:nvPr/>
          </p:nvSpPr>
          <p:spPr bwMode="auto">
            <a:xfrm rot="19560000" flipH="1">
              <a:off x="2940" y="2367"/>
              <a:ext cx="96" cy="14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307" name="Line 23">
              <a:extLst>
                <a:ext uri="{FF2B5EF4-FFF2-40B4-BE49-F238E27FC236}">
                  <a16:creationId xmlns:a16="http://schemas.microsoft.com/office/drawing/2014/main" id="{88EC439C-FB13-497B-9EFC-EC2BDB83D05A}"/>
                </a:ext>
              </a:extLst>
            </p:cNvPr>
            <p:cNvSpPr>
              <a:spLocks noChangeShapeType="1"/>
            </p:cNvSpPr>
            <p:nvPr/>
          </p:nvSpPr>
          <p:spPr bwMode="auto">
            <a:xfrm>
              <a:off x="3216" y="2400"/>
              <a:ext cx="0" cy="14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308" name="Line 24">
              <a:extLst>
                <a:ext uri="{FF2B5EF4-FFF2-40B4-BE49-F238E27FC236}">
                  <a16:creationId xmlns:a16="http://schemas.microsoft.com/office/drawing/2014/main" id="{0EA43860-D89E-41B4-BB97-1F7905B6C942}"/>
                </a:ext>
              </a:extLst>
            </p:cNvPr>
            <p:cNvSpPr>
              <a:spLocks noChangeShapeType="1"/>
            </p:cNvSpPr>
            <p:nvPr/>
          </p:nvSpPr>
          <p:spPr bwMode="auto">
            <a:xfrm>
              <a:off x="3456" y="2400"/>
              <a:ext cx="0" cy="14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309" name="Line 25">
              <a:extLst>
                <a:ext uri="{FF2B5EF4-FFF2-40B4-BE49-F238E27FC236}">
                  <a16:creationId xmlns:a16="http://schemas.microsoft.com/office/drawing/2014/main" id="{F7D8A4C4-F9D8-4446-8863-D616EF12F05D}"/>
                </a:ext>
              </a:extLst>
            </p:cNvPr>
            <p:cNvSpPr>
              <a:spLocks noChangeShapeType="1"/>
            </p:cNvSpPr>
            <p:nvPr/>
          </p:nvSpPr>
          <p:spPr bwMode="auto">
            <a:xfrm>
              <a:off x="3648" y="2400"/>
              <a:ext cx="0" cy="14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310" name="Line 26">
              <a:extLst>
                <a:ext uri="{FF2B5EF4-FFF2-40B4-BE49-F238E27FC236}">
                  <a16:creationId xmlns:a16="http://schemas.microsoft.com/office/drawing/2014/main" id="{EB872E37-2022-44D0-A14D-652692012EFE}"/>
                </a:ext>
              </a:extLst>
            </p:cNvPr>
            <p:cNvSpPr>
              <a:spLocks noChangeShapeType="1"/>
            </p:cNvSpPr>
            <p:nvPr/>
          </p:nvSpPr>
          <p:spPr bwMode="auto">
            <a:xfrm>
              <a:off x="3840" y="2352"/>
              <a:ext cx="0" cy="192"/>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311" name="Line 27">
              <a:extLst>
                <a:ext uri="{FF2B5EF4-FFF2-40B4-BE49-F238E27FC236}">
                  <a16:creationId xmlns:a16="http://schemas.microsoft.com/office/drawing/2014/main" id="{8E4C336E-8598-493C-A170-BC9D85EB9C1C}"/>
                </a:ext>
              </a:extLst>
            </p:cNvPr>
            <p:cNvSpPr>
              <a:spLocks noChangeShapeType="1"/>
            </p:cNvSpPr>
            <p:nvPr/>
          </p:nvSpPr>
          <p:spPr bwMode="auto">
            <a:xfrm>
              <a:off x="4032" y="2304"/>
              <a:ext cx="0" cy="192"/>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312" name="Line 29">
              <a:extLst>
                <a:ext uri="{FF2B5EF4-FFF2-40B4-BE49-F238E27FC236}">
                  <a16:creationId xmlns:a16="http://schemas.microsoft.com/office/drawing/2014/main" id="{6BD0727F-FEFF-4EE2-BCDA-92BF4568B048}"/>
                </a:ext>
              </a:extLst>
            </p:cNvPr>
            <p:cNvSpPr>
              <a:spLocks noChangeShapeType="1"/>
            </p:cNvSpPr>
            <p:nvPr/>
          </p:nvSpPr>
          <p:spPr bwMode="auto">
            <a:xfrm>
              <a:off x="1869" y="1983"/>
              <a:ext cx="0" cy="14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313" name="Line 30">
              <a:extLst>
                <a:ext uri="{FF2B5EF4-FFF2-40B4-BE49-F238E27FC236}">
                  <a16:creationId xmlns:a16="http://schemas.microsoft.com/office/drawing/2014/main" id="{9DAF8B21-2652-494F-A224-BB023ACD70E0}"/>
                </a:ext>
              </a:extLst>
            </p:cNvPr>
            <p:cNvSpPr>
              <a:spLocks noChangeShapeType="1"/>
            </p:cNvSpPr>
            <p:nvPr/>
          </p:nvSpPr>
          <p:spPr bwMode="auto">
            <a:xfrm>
              <a:off x="1695" y="1923"/>
              <a:ext cx="0" cy="19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sp>
        <p:nvSpPr>
          <p:cNvPr id="314" name="Text Box 31">
            <a:extLst>
              <a:ext uri="{FF2B5EF4-FFF2-40B4-BE49-F238E27FC236}">
                <a16:creationId xmlns:a16="http://schemas.microsoft.com/office/drawing/2014/main" id="{69CA5A81-59D9-40E6-BE13-60D10AADACA3}"/>
              </a:ext>
            </a:extLst>
          </p:cNvPr>
          <p:cNvSpPr txBox="1">
            <a:spLocks noChangeArrowheads="1"/>
          </p:cNvSpPr>
          <p:nvPr/>
        </p:nvSpPr>
        <p:spPr bwMode="auto">
          <a:xfrm>
            <a:off x="8305535" y="1723385"/>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成功区域</a:t>
            </a:r>
            <a:endParaRPr kumimoji="0" lang="en-US" altLang="zh-CN"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endParaRPr>
          </a:p>
        </p:txBody>
      </p:sp>
      <p:sp>
        <p:nvSpPr>
          <p:cNvPr id="315" name="Line 9">
            <a:extLst>
              <a:ext uri="{FF2B5EF4-FFF2-40B4-BE49-F238E27FC236}">
                <a16:creationId xmlns:a16="http://schemas.microsoft.com/office/drawing/2014/main" id="{D3C5A7B7-5C85-4B55-BB64-EA13B0583047}"/>
              </a:ext>
            </a:extLst>
          </p:cNvPr>
          <p:cNvSpPr>
            <a:spLocks noChangeShapeType="1"/>
          </p:cNvSpPr>
          <p:nvPr/>
        </p:nvSpPr>
        <p:spPr bwMode="invGray">
          <a:xfrm>
            <a:off x="3998912" y="3137714"/>
            <a:ext cx="4848225" cy="0"/>
          </a:xfrm>
          <a:prstGeom prst="line">
            <a:avLst/>
          </a:prstGeom>
          <a:noFill/>
          <a:ln w="38100">
            <a:solidFill>
              <a:srgbClr val="3366FF"/>
            </a:solidFill>
            <a:round/>
            <a:headEnd/>
            <a:tailEnd type="stealth" w="lg" len="lg"/>
          </a:ln>
          <a:extLst>
            <a:ext uri="{909E8E84-426E-40DD-AFC4-6F175D3DCCD1}">
              <a14:hiddenFill xmlns:a14="http://schemas.microsoft.com/office/drawing/2010/main">
                <a:noFill/>
              </a14:hiddenFill>
            </a:ext>
          </a:extLst>
        </p:spPr>
        <p:txBody>
          <a:bodyPr wrap="none" tIns="91440" bIns="91440" anchor="ctr"/>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316" name="AutoShape 15">
            <a:extLst>
              <a:ext uri="{FF2B5EF4-FFF2-40B4-BE49-F238E27FC236}">
                <a16:creationId xmlns:a16="http://schemas.microsoft.com/office/drawing/2014/main" id="{65ACFA50-89D8-4E8D-A4DE-A243E029FEE0}"/>
              </a:ext>
            </a:extLst>
          </p:cNvPr>
          <p:cNvSpPr>
            <a:spLocks noChangeArrowheads="1"/>
          </p:cNvSpPr>
          <p:nvPr/>
        </p:nvSpPr>
        <p:spPr bwMode="invGray">
          <a:xfrm>
            <a:off x="5070474" y="1550214"/>
            <a:ext cx="1865313" cy="588962"/>
          </a:xfrm>
          <a:prstGeom prst="wedgeRectCallout">
            <a:avLst>
              <a:gd name="adj1" fmla="val 149236"/>
              <a:gd name="adj2" fmla="val 220352"/>
            </a:avLst>
          </a:prstGeom>
          <a:solidFill>
            <a:srgbClr val="3366FF"/>
          </a:solidFill>
          <a:ln w="38100">
            <a:noFill/>
            <a:miter lim="800000"/>
            <a:headEnd/>
            <a:tailEnd/>
          </a:ln>
          <a:effectLst/>
        </p:spPr>
        <p:txBody>
          <a:bodyPr tIns="91440" bIns="91440" anchor="ct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srgbClr val="FFFFFF"/>
                </a:solidFill>
                <a:effectLst>
                  <a:outerShdw blurRad="38100" dist="38100" dir="2700000" algn="tl">
                    <a:srgbClr val="000000"/>
                  </a:outerShdw>
                </a:effectLst>
                <a:uLnTx/>
                <a:uFillTx/>
                <a:latin typeface="Arial Narrow" pitchFamily="34" charset="0"/>
                <a:ea typeface="宋体" panose="02010600030101010101" pitchFamily="2" charset="-122"/>
                <a:cs typeface="+mn-cs"/>
              </a:rPr>
              <a:t>计划完成</a:t>
            </a:r>
            <a:endParaRPr kumimoji="0" lang="en-US" altLang="zh-CN" sz="1800" b="1" i="0" u="none" strike="noStrike" kern="1200" cap="none" spc="0" normalizeH="0" baseline="0" noProof="0" dirty="0">
              <a:ln>
                <a:noFill/>
              </a:ln>
              <a:solidFill>
                <a:srgbClr val="FFFFFF"/>
              </a:solidFill>
              <a:effectLst>
                <a:outerShdw blurRad="38100" dist="38100" dir="2700000" algn="tl">
                  <a:srgbClr val="000000"/>
                </a:outerShdw>
              </a:effectLst>
              <a:uLnTx/>
              <a:uFillTx/>
              <a:latin typeface="Arial Narrow" pitchFamily="34" charset="0"/>
              <a:ea typeface="宋体" panose="02010600030101010101" pitchFamily="2" charset="-122"/>
              <a:cs typeface="+mn-cs"/>
            </a:endParaRPr>
          </a:p>
        </p:txBody>
      </p:sp>
      <p:sp>
        <p:nvSpPr>
          <p:cNvPr id="317" name="Up Arrow 37">
            <a:extLst>
              <a:ext uri="{FF2B5EF4-FFF2-40B4-BE49-F238E27FC236}">
                <a16:creationId xmlns:a16="http://schemas.microsoft.com/office/drawing/2014/main" id="{DA5E42BC-9FBE-4A87-A2ED-1C06C0BE4212}"/>
              </a:ext>
            </a:extLst>
          </p:cNvPr>
          <p:cNvSpPr/>
          <p:nvPr/>
        </p:nvSpPr>
        <p:spPr bwMode="auto">
          <a:xfrm>
            <a:off x="10560504" y="1915565"/>
            <a:ext cx="838200" cy="3537857"/>
          </a:xfrm>
          <a:prstGeom prst="upArrow">
            <a:avLst/>
          </a:prstGeom>
          <a:solidFill>
            <a:srgbClr val="B2C1DB">
              <a:lumMod val="75000"/>
            </a:srgbClr>
          </a:solidFill>
          <a:ln w="9525" cap="flat" cmpd="sng" algn="ctr">
            <a:solidFill>
              <a:srgbClr val="000000"/>
            </a:solidFill>
            <a:prstDash val="solid"/>
            <a:round/>
            <a:headEnd type="none" w="med" len="med"/>
            <a:tailEnd type="none" w="med" len="med"/>
          </a:ln>
          <a:effectLst/>
        </p:spPr>
        <p:txBody>
          <a:bodyPr vert="vert270" lIns="0" tIns="0" rIns="0" bIns="0" anchor="ctr" anchorCtr="1"/>
          <a:lstStyle/>
          <a:p>
            <a:pPr lvl="0" fontAlgn="base">
              <a:lnSpc>
                <a:spcPct val="45000"/>
              </a:lnSpc>
              <a:spcBef>
                <a:spcPct val="50000"/>
              </a:spcBef>
              <a:spcAft>
                <a:spcPct val="15000"/>
              </a:spcAft>
              <a:tabLst>
                <a:tab pos="1714500" algn="r"/>
              </a:tabLst>
              <a:defRPr/>
            </a:pPr>
            <a:r>
              <a:rPr lang="en-GB" altLang="zh-CN" kern="0">
                <a:solidFill>
                  <a:srgbClr val="FFFFFF"/>
                </a:solidFill>
                <a:latin typeface="Arial" panose="020B0604020202020204" pitchFamily="34" charset="0"/>
                <a:ea typeface="宋体" panose="02010600030101010101" pitchFamily="2" charset="-122"/>
              </a:rPr>
              <a:t>Increasing Knowledge</a:t>
            </a:r>
            <a:endParaRPr lang="en-US" altLang="zh-CN" kern="0" dirty="0">
              <a:solidFill>
                <a:srgbClr val="FFFFFF"/>
              </a:solidFill>
              <a:latin typeface="Arial" panose="020B0604020202020204" pitchFamily="34" charset="0"/>
              <a:ea typeface="宋体" panose="02010600030101010101" pitchFamily="2" charset="-122"/>
            </a:endParaRPr>
          </a:p>
        </p:txBody>
      </p:sp>
      <p:sp>
        <p:nvSpPr>
          <p:cNvPr id="318" name="TextBox 39">
            <a:extLst>
              <a:ext uri="{FF2B5EF4-FFF2-40B4-BE49-F238E27FC236}">
                <a16:creationId xmlns:a16="http://schemas.microsoft.com/office/drawing/2014/main" id="{57BE6A32-3607-4DC0-B934-7A96A09691F2}"/>
              </a:ext>
            </a:extLst>
          </p:cNvPr>
          <p:cNvSpPr txBox="1">
            <a:spLocks noChangeArrowheads="1"/>
          </p:cNvSpPr>
          <p:nvPr/>
        </p:nvSpPr>
        <p:spPr bwMode="auto">
          <a:xfrm>
            <a:off x="7786987" y="5605701"/>
            <a:ext cx="3467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符合需求开发的启发式过程要求</a:t>
            </a:r>
          </a:p>
        </p:txBody>
      </p:sp>
    </p:spTree>
    <p:extLst>
      <p:ext uri="{BB962C8B-B14F-4D97-AF65-F5344CB8AC3E}">
        <p14:creationId xmlns:p14="http://schemas.microsoft.com/office/powerpoint/2010/main" val="343408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6"/>
                                        </p:tgtEl>
                                        <p:attrNameLst>
                                          <p:attrName>style.visibility</p:attrName>
                                        </p:attrNameLst>
                                      </p:cBhvr>
                                      <p:to>
                                        <p:strVal val="visible"/>
                                      </p:to>
                                    </p:set>
                                  </p:childTnLst>
                                </p:cTn>
                              </p:par>
                              <p:par>
                                <p:cTn id="9" presetID="22" presetClass="entr" presetSubtype="8" fill="hold" nodeType="withEffect">
                                  <p:stCondLst>
                                    <p:cond delay="0"/>
                                  </p:stCondLst>
                                  <p:childTnLst>
                                    <p:set>
                                      <p:cBhvr>
                                        <p:cTn id="10" dur="1" fill="hold">
                                          <p:stCondLst>
                                            <p:cond delay="0"/>
                                          </p:stCondLst>
                                        </p:cTn>
                                        <p:tgtEl>
                                          <p:spTgt spid="300"/>
                                        </p:tgtEl>
                                        <p:attrNameLst>
                                          <p:attrName>style.visibility</p:attrName>
                                        </p:attrNameLst>
                                      </p:cBhvr>
                                      <p:to>
                                        <p:strVal val="visible"/>
                                      </p:to>
                                    </p:set>
                                    <p:animEffect transition="in" filter="wipe(left)">
                                      <p:cBhvr>
                                        <p:cTn id="11" dur="5000"/>
                                        <p:tgtEl>
                                          <p:spTgt spid="300"/>
                                        </p:tgtEl>
                                      </p:cBhvr>
                                    </p:animEffect>
                                  </p:childTnLst>
                                </p:cTn>
                              </p:par>
                              <p:par>
                                <p:cTn id="12" presetID="0" presetClass="path" presetSubtype="0" accel="50000" decel="50000" fill="hold" nodeType="withEffect">
                                  <p:stCondLst>
                                    <p:cond delay="0"/>
                                  </p:stCondLst>
                                  <p:childTnLst>
                                    <p:animMotion origin="layout" path="M -1.38889E-6 -4.92703E-6 C -0.00521 0.05374 -0.01042 0.10772 -0.01319 0.12185 C -0.01597 0.13598 -0.01632 0.1105 -0.01649 0.08502 " pathEditMode="relative" ptsTypes="aaA">
                                      <p:cBhvr>
                                        <p:cTn id="13" dur="5000" fill="hold"/>
                                        <p:tgtEl>
                                          <p:spTgt spid="285"/>
                                        </p:tgtEl>
                                        <p:attrNameLst>
                                          <p:attrName>ppt_x</p:attrName>
                                          <p:attrName>ppt_y</p:attrName>
                                        </p:attrNameLst>
                                      </p:cBhvr>
                                    </p:animMotion>
                                  </p:childTnLst>
                                </p:cTn>
                              </p:par>
                              <p:par>
                                <p:cTn id="14" presetID="22" presetClass="entr" presetSubtype="4" fill="hold" nodeType="withEffect">
                                  <p:stCondLst>
                                    <p:cond delay="0"/>
                                  </p:stCondLst>
                                  <p:childTnLst>
                                    <p:set>
                                      <p:cBhvr>
                                        <p:cTn id="15" dur="1" fill="hold">
                                          <p:stCondLst>
                                            <p:cond delay="0"/>
                                          </p:stCondLst>
                                        </p:cTn>
                                        <p:tgtEl>
                                          <p:spTgt spid="317"/>
                                        </p:tgtEl>
                                        <p:attrNameLst>
                                          <p:attrName>style.visibility</p:attrName>
                                        </p:attrNameLst>
                                      </p:cBhvr>
                                      <p:to>
                                        <p:strVal val="visible"/>
                                      </p:to>
                                    </p:set>
                                    <p:animEffect transition="in" filter="wipe(down)">
                                      <p:cBhvr>
                                        <p:cTn id="16" dur="5000"/>
                                        <p:tgtEl>
                                          <p:spTgt spid="317"/>
                                        </p:tgtEl>
                                      </p:cBhvr>
                                    </p:animEffect>
                                  </p:childTnLst>
                                </p:cTn>
                              </p:par>
                            </p:childTnLst>
                          </p:cTn>
                        </p:par>
                        <p:par>
                          <p:cTn id="17" fill="hold">
                            <p:stCondLst>
                              <p:cond delay="5000"/>
                            </p:stCondLst>
                            <p:childTnLst>
                              <p:par>
                                <p:cTn id="18" presetID="1" presetClass="entr" presetSubtype="0" fill="hold" grpId="0" nodeType="afterEffect">
                                  <p:stCondLst>
                                    <p:cond delay="0"/>
                                  </p:stCondLst>
                                  <p:childTnLst>
                                    <p:set>
                                      <p:cBhvr>
                                        <p:cTn id="19" dur="1" fill="hold">
                                          <p:stCondLst>
                                            <p:cond delay="0"/>
                                          </p:stCondLst>
                                        </p:cTn>
                                        <p:tgtEl>
                                          <p:spTgt spid="292"/>
                                        </p:tgtEl>
                                        <p:attrNameLst>
                                          <p:attrName>style.visibility</p:attrName>
                                        </p:attrNameLst>
                                      </p:cBhvr>
                                      <p:to>
                                        <p:strVal val="visible"/>
                                      </p:to>
                                    </p:set>
                                  </p:childTnLst>
                                </p:cTn>
                              </p:par>
                              <p:par>
                                <p:cTn id="20" presetID="22" presetClass="entr" presetSubtype="8" fill="hold" grpId="0" nodeType="withEffect">
                                  <p:stCondLst>
                                    <p:cond delay="0"/>
                                  </p:stCondLst>
                                  <p:childTnLst>
                                    <p:set>
                                      <p:cBhvr>
                                        <p:cTn id="21" dur="1" fill="hold">
                                          <p:stCondLst>
                                            <p:cond delay="0"/>
                                          </p:stCondLst>
                                        </p:cTn>
                                        <p:tgtEl>
                                          <p:spTgt spid="298"/>
                                        </p:tgtEl>
                                        <p:attrNameLst>
                                          <p:attrName>style.visibility</p:attrName>
                                        </p:attrNameLst>
                                      </p:cBhvr>
                                      <p:to>
                                        <p:strVal val="visible"/>
                                      </p:to>
                                    </p:set>
                                    <p:animEffect transition="in" filter="wipe(left)">
                                      <p:cBhvr>
                                        <p:cTn id="22" dur="500"/>
                                        <p:tgtEl>
                                          <p:spTgt spid="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 grpId="0" animBg="1"/>
      <p:bldP spid="292" grpId="0" animBg="1"/>
      <p:bldP spid="296" grpId="0"/>
      <p:bldP spid="29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敏捷的核心思想</a:t>
            </a:r>
          </a:p>
        </p:txBody>
      </p:sp>
      <p:sp>
        <p:nvSpPr>
          <p:cNvPr id="4" name="内容占位符 3"/>
          <p:cNvSpPr>
            <a:spLocks noGrp="1"/>
          </p:cNvSpPr>
          <p:nvPr>
            <p:ph idx="1"/>
          </p:nvPr>
        </p:nvSpPr>
        <p:spPr/>
        <p:txBody>
          <a:bodyPr>
            <a:normAutofit/>
          </a:bodyPr>
          <a:lstStyle/>
          <a:p>
            <a:pPr marL="0" indent="0">
              <a:buNone/>
            </a:pPr>
            <a:r>
              <a:rPr lang="zh-CN" altLang="en-US" dirty="0"/>
              <a:t>（</a:t>
            </a:r>
            <a:r>
              <a:rPr lang="en-US" altLang="zh-CN" dirty="0"/>
              <a:t>3</a:t>
            </a:r>
            <a:r>
              <a:rPr lang="zh-CN" altLang="en-US" dirty="0"/>
              <a:t>）完整团队（</a:t>
            </a:r>
            <a:r>
              <a:rPr lang="en-US" altLang="zh-CN" dirty="0"/>
              <a:t>Whole Team</a:t>
            </a:r>
            <a:r>
              <a:rPr lang="zh-CN" altLang="en-US" dirty="0"/>
              <a:t>）</a:t>
            </a:r>
            <a:endParaRPr lang="en-US" altLang="zh-CN" dirty="0"/>
          </a:p>
          <a:p>
            <a:r>
              <a:rPr lang="zh-CN" altLang="en-US" dirty="0"/>
              <a:t>是一种开发哲学或者风格：</a:t>
            </a:r>
            <a:r>
              <a:rPr lang="zh-CN" altLang="en-US" b="1" dirty="0"/>
              <a:t>在团队成员和项目干系人之间引入协作</a:t>
            </a:r>
          </a:p>
          <a:p>
            <a:r>
              <a:rPr lang="zh-CN" altLang="en-US" dirty="0"/>
              <a:t>特点：跨职能、自组织和协作</a:t>
            </a:r>
            <a:endParaRPr lang="en-US" altLang="zh-CN" dirty="0"/>
          </a:p>
          <a:p>
            <a:pPr lvl="1"/>
            <a:r>
              <a:rPr lang="zh-CN" altLang="en-US" dirty="0"/>
              <a:t>跨职能：由“通才”组成</a:t>
            </a:r>
            <a:endParaRPr lang="en-US" altLang="zh-CN" dirty="0"/>
          </a:p>
          <a:p>
            <a:pPr lvl="2"/>
            <a:r>
              <a:rPr lang="zh-CN" altLang="en-US" dirty="0"/>
              <a:t>具有多方面的知识和能力</a:t>
            </a:r>
            <a:endParaRPr lang="en-US" altLang="zh-CN" dirty="0"/>
          </a:p>
          <a:p>
            <a:pPr lvl="3"/>
            <a:r>
              <a:rPr lang="zh-CN" altLang="en-US" dirty="0"/>
              <a:t>一个或更多领域的技术专长</a:t>
            </a:r>
          </a:p>
          <a:p>
            <a:pPr lvl="3"/>
            <a:r>
              <a:rPr lang="zh-CN" altLang="en-US" dirty="0"/>
              <a:t>软件或者系统开发的相关知识</a:t>
            </a:r>
          </a:p>
          <a:p>
            <a:pPr lvl="3"/>
            <a:r>
              <a:rPr lang="zh-CN" altLang="en-US" dirty="0"/>
              <a:t>业务领域的相关知识</a:t>
            </a:r>
          </a:p>
          <a:p>
            <a:pPr lvl="2"/>
            <a:r>
              <a:rPr lang="zh-CN" altLang="en-US" dirty="0"/>
              <a:t>并且积极寻求获得新技能</a:t>
            </a:r>
          </a:p>
          <a:p>
            <a:pPr lvl="2"/>
            <a:endParaRPr lang="zh-CN" altLang="en-US" dirty="0"/>
          </a:p>
        </p:txBody>
      </p:sp>
      <p:sp>
        <p:nvSpPr>
          <p:cNvPr id="3" name="灯片编号占位符 2"/>
          <p:cNvSpPr>
            <a:spLocks noGrp="1"/>
          </p:cNvSpPr>
          <p:nvPr>
            <p:ph type="sldNum" sz="quarter" idx="12"/>
          </p:nvPr>
        </p:nvSpPr>
        <p:spPr/>
        <p:txBody>
          <a:bodyPr/>
          <a:lstStyle/>
          <a:p>
            <a:fld id="{51C954A1-9FE7-4ABB-8851-D5362BFC037D}" type="slidenum">
              <a:rPr lang="en-US" altLang="en-US" smtClean="0"/>
              <a:pPr/>
              <a:t>69</a:t>
            </a:fld>
            <a:endParaRPr lang="en-US" altLang="en-US"/>
          </a:p>
        </p:txBody>
      </p:sp>
    </p:spTree>
    <p:extLst>
      <p:ext uri="{BB962C8B-B14F-4D97-AF65-F5344CB8AC3E}">
        <p14:creationId xmlns:p14="http://schemas.microsoft.com/office/powerpoint/2010/main" val="3607897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成功项目的特征</a:t>
            </a:r>
          </a:p>
        </p:txBody>
      </p:sp>
      <p:sp>
        <p:nvSpPr>
          <p:cNvPr id="4" name="内容占位符 3"/>
          <p:cNvSpPr>
            <a:spLocks noGrp="1"/>
          </p:cNvSpPr>
          <p:nvPr>
            <p:ph idx="1"/>
          </p:nvPr>
        </p:nvSpPr>
        <p:spPr>
          <a:xfrm>
            <a:off x="673100" y="1200210"/>
            <a:ext cx="6130286" cy="5047544"/>
          </a:xfrm>
        </p:spPr>
        <p:txBody>
          <a:bodyPr/>
          <a:lstStyle/>
          <a:p>
            <a:r>
              <a:rPr lang="zh-CN" altLang="en-US" dirty="0"/>
              <a:t>成功是“可复制”的</a:t>
            </a:r>
            <a:endParaRPr lang="en-US" altLang="zh-CN" dirty="0"/>
          </a:p>
          <a:p>
            <a:pPr lvl="1"/>
            <a:r>
              <a:rPr lang="zh-CN" altLang="en-US" dirty="0"/>
              <a:t>对于项目管理，“空城计”是否有价值？</a:t>
            </a:r>
            <a:endParaRPr lang="en-US" altLang="zh-CN" dirty="0"/>
          </a:p>
          <a:p>
            <a:pPr lvl="1"/>
            <a:r>
              <a:rPr lang="zh-CN" altLang="en-US" dirty="0"/>
              <a:t>“项目的成功不是追求</a:t>
            </a:r>
            <a:r>
              <a:rPr lang="en-US" altLang="zh-CN" dirty="0"/>
              <a:t>100</a:t>
            </a:r>
            <a:r>
              <a:rPr lang="zh-CN" altLang="en-US" dirty="0"/>
              <a:t>分，而是可以复制的</a:t>
            </a:r>
            <a:r>
              <a:rPr lang="en-US" altLang="zh-CN" dirty="0"/>
              <a:t>80</a:t>
            </a:r>
            <a:r>
              <a:rPr lang="zh-CN" altLang="en-US" dirty="0"/>
              <a:t>分”</a:t>
            </a:r>
            <a:endParaRPr lang="en-US" altLang="zh-CN" dirty="0"/>
          </a:p>
          <a:p>
            <a:pPr lvl="1"/>
            <a:r>
              <a:rPr lang="zh-CN" altLang="en-US" dirty="0"/>
              <a:t>漫画 可复制性的成功</a:t>
            </a:r>
          </a:p>
        </p:txBody>
      </p:sp>
      <p:sp>
        <p:nvSpPr>
          <p:cNvPr id="2" name="灯片编号占位符 1"/>
          <p:cNvSpPr>
            <a:spLocks noGrp="1"/>
          </p:cNvSpPr>
          <p:nvPr>
            <p:ph type="sldNum" sz="quarter" idx="12"/>
          </p:nvPr>
        </p:nvSpPr>
        <p:spPr/>
        <p:txBody>
          <a:bodyPr/>
          <a:lstStyle/>
          <a:p>
            <a:fld id="{9231B233-6F93-4D7F-B7DA-1F27CAA8E8C0}" type="slidenum">
              <a:rPr lang="en-US" altLang="en-US" smtClean="0"/>
              <a:pPr/>
              <a:t>7</a:t>
            </a:fld>
            <a:endParaRPr lang="en-US" altLang="en-US"/>
          </a:p>
        </p:txBody>
      </p:sp>
      <p:pic>
        <p:nvPicPr>
          <p:cNvPr id="6" name="图片 5">
            <a:extLst>
              <a:ext uri="{FF2B5EF4-FFF2-40B4-BE49-F238E27FC236}">
                <a16:creationId xmlns:a16="http://schemas.microsoft.com/office/drawing/2014/main" id="{156353E7-D171-62FF-F5AE-7A8E7700EF7A}"/>
              </a:ext>
            </a:extLst>
          </p:cNvPr>
          <p:cNvPicPr>
            <a:picLocks noChangeAspect="1"/>
          </p:cNvPicPr>
          <p:nvPr/>
        </p:nvPicPr>
        <p:blipFill rotWithShape="1">
          <a:blip r:embed="rId2"/>
          <a:srcRect l="8262" t="9656" r="5438" b="4566"/>
          <a:stretch/>
        </p:blipFill>
        <p:spPr>
          <a:xfrm>
            <a:off x="6803386" y="13942"/>
            <a:ext cx="4715514" cy="6844058"/>
          </a:xfrm>
          <a:prstGeom prst="rect">
            <a:avLst/>
          </a:prstGeom>
        </p:spPr>
      </p:pic>
    </p:spTree>
    <p:extLst>
      <p:ext uri="{BB962C8B-B14F-4D97-AF65-F5344CB8AC3E}">
        <p14:creationId xmlns:p14="http://schemas.microsoft.com/office/powerpoint/2010/main" val="15303178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敏捷的核心思想</a:t>
            </a:r>
          </a:p>
        </p:txBody>
      </p:sp>
      <p:sp>
        <p:nvSpPr>
          <p:cNvPr id="4" name="内容占位符 3"/>
          <p:cNvSpPr>
            <a:spLocks noGrp="1"/>
          </p:cNvSpPr>
          <p:nvPr>
            <p:ph idx="1"/>
          </p:nvPr>
        </p:nvSpPr>
        <p:spPr/>
        <p:txBody>
          <a:bodyPr>
            <a:normAutofit/>
          </a:bodyPr>
          <a:lstStyle/>
          <a:p>
            <a:pPr marL="0" indent="0">
              <a:buNone/>
            </a:pPr>
            <a:r>
              <a:rPr lang="zh-CN" altLang="en-US" dirty="0"/>
              <a:t>（</a:t>
            </a:r>
            <a:r>
              <a:rPr lang="en-US" altLang="zh-CN" dirty="0"/>
              <a:t>3</a:t>
            </a:r>
            <a:r>
              <a:rPr lang="zh-CN" altLang="en-US" dirty="0"/>
              <a:t>）完整团队（</a:t>
            </a:r>
            <a:r>
              <a:rPr lang="en-US" altLang="zh-CN" dirty="0"/>
              <a:t>Whole Team</a:t>
            </a:r>
            <a:r>
              <a:rPr lang="zh-CN" altLang="en-US" dirty="0"/>
              <a:t>）</a:t>
            </a:r>
            <a:endParaRPr lang="en-US" altLang="zh-CN" dirty="0"/>
          </a:p>
          <a:p>
            <a:pPr lvl="1"/>
            <a:r>
              <a:rPr lang="zh-CN" altLang="en-US" dirty="0"/>
              <a:t>自组织：成员主动认领任务并负责</a:t>
            </a:r>
            <a:endParaRPr lang="en-US" altLang="zh-CN" dirty="0"/>
          </a:p>
          <a:p>
            <a:pPr lvl="1"/>
            <a:r>
              <a:rPr lang="zh-CN" altLang="en-US" dirty="0"/>
              <a:t>协作：与项目干系人共同工作</a:t>
            </a:r>
          </a:p>
        </p:txBody>
      </p:sp>
      <p:sp>
        <p:nvSpPr>
          <p:cNvPr id="3" name="灯片编号占位符 2"/>
          <p:cNvSpPr>
            <a:spLocks noGrp="1"/>
          </p:cNvSpPr>
          <p:nvPr>
            <p:ph type="sldNum" sz="quarter" idx="12"/>
          </p:nvPr>
        </p:nvSpPr>
        <p:spPr/>
        <p:txBody>
          <a:bodyPr/>
          <a:lstStyle/>
          <a:p>
            <a:fld id="{51C954A1-9FE7-4ABB-8851-D5362BFC037D}" type="slidenum">
              <a:rPr lang="en-US" altLang="en-US" smtClean="0"/>
              <a:pPr/>
              <a:t>70</a:t>
            </a:fld>
            <a:endParaRPr lang="en-US" altLang="en-US"/>
          </a:p>
        </p:txBody>
      </p:sp>
      <p:sp>
        <p:nvSpPr>
          <p:cNvPr id="8" name="Text Box 4"/>
          <p:cNvSpPr txBox="1">
            <a:spLocks noChangeArrowheads="1"/>
          </p:cNvSpPr>
          <p:nvPr/>
        </p:nvSpPr>
        <p:spPr bwMode="auto">
          <a:xfrm>
            <a:off x="1358800" y="2951629"/>
            <a:ext cx="6899469" cy="2328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336550" indent="-3365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lnSpc>
                <a:spcPct val="150000"/>
              </a:lnSpc>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cs typeface="Arial" panose="020B0604020202020204" pitchFamily="34" charset="0"/>
              </a:rPr>
              <a:t>团队自己选择自己的工作 ：</a:t>
            </a:r>
            <a:r>
              <a:rPr lang="zh-CN" altLang="en-US" sz="2000" b="1" dirty="0">
                <a:solidFill>
                  <a:srgbClr val="C00000"/>
                </a:solidFill>
                <a:latin typeface="楷体" panose="02010609060101010101" pitchFamily="49" charset="-122"/>
                <a:ea typeface="楷体" panose="02010609060101010101" pitchFamily="49" charset="-122"/>
                <a:cs typeface="Arial" panose="020B0604020202020204" pitchFamily="34" charset="0"/>
              </a:rPr>
              <a:t>做团队擅长或应该做的工作</a:t>
            </a:r>
            <a:endParaRPr lang="en-US" altLang="zh-CN" sz="2000" b="1" dirty="0">
              <a:solidFill>
                <a:srgbClr val="C00000"/>
              </a:solidFill>
              <a:latin typeface="楷体" panose="02010609060101010101" pitchFamily="49" charset="-122"/>
              <a:ea typeface="楷体" panose="02010609060101010101" pitchFamily="49" charset="-122"/>
              <a:cs typeface="Arial" panose="020B0604020202020204" pitchFamily="34" charset="0"/>
            </a:endParaRPr>
          </a:p>
          <a:p>
            <a:pPr lvl="1" eaLnBrk="1" hangingPunct="1">
              <a:lnSpc>
                <a:spcPct val="150000"/>
              </a:lnSpc>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cs typeface="Arial" panose="020B0604020202020204" pitchFamily="34" charset="0"/>
              </a:rPr>
              <a:t>每个人选择自己的工作：</a:t>
            </a:r>
            <a:r>
              <a:rPr lang="zh-CN" altLang="en-US" sz="2000" b="1" dirty="0">
                <a:solidFill>
                  <a:srgbClr val="C00000"/>
                </a:solidFill>
                <a:latin typeface="楷体" panose="02010609060101010101" pitchFamily="49" charset="-122"/>
                <a:ea typeface="楷体" panose="02010609060101010101" pitchFamily="49" charset="-122"/>
                <a:cs typeface="Arial" panose="020B0604020202020204" pitchFamily="34" charset="0"/>
              </a:rPr>
              <a:t>做自己喜欢的事情</a:t>
            </a:r>
            <a:endParaRPr lang="en-US" altLang="zh-CN" sz="2000" b="1" dirty="0">
              <a:solidFill>
                <a:srgbClr val="C00000"/>
              </a:solidFill>
              <a:latin typeface="楷体" panose="02010609060101010101" pitchFamily="49" charset="-122"/>
              <a:ea typeface="楷体" panose="02010609060101010101" pitchFamily="49" charset="-122"/>
              <a:cs typeface="Arial" panose="020B0604020202020204" pitchFamily="34" charset="0"/>
            </a:endParaRPr>
          </a:p>
          <a:p>
            <a:pPr lvl="1" eaLnBrk="1" hangingPunct="1">
              <a:lnSpc>
                <a:spcPct val="150000"/>
              </a:lnSpc>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团队决定如何完成工作：</a:t>
            </a:r>
            <a:r>
              <a:rPr lang="zh-CN" altLang="en-US" sz="2000" b="1" dirty="0">
                <a:solidFill>
                  <a:srgbClr val="C00000"/>
                </a:solidFill>
                <a:latin typeface="楷体" panose="02010609060101010101" pitchFamily="49" charset="-122"/>
                <a:ea typeface="楷体" panose="02010609060101010101" pitchFamily="49" charset="-122"/>
                <a:cs typeface="Arial" panose="020B0604020202020204" pitchFamily="34" charset="0"/>
              </a:rPr>
              <a:t>强调良好的团队氛围</a:t>
            </a:r>
            <a:endParaRPr lang="en-US" altLang="zh-CN" sz="2000" b="1" dirty="0">
              <a:solidFill>
                <a:srgbClr val="C00000"/>
              </a:solidFill>
              <a:latin typeface="楷体" panose="02010609060101010101" pitchFamily="49" charset="-122"/>
              <a:ea typeface="楷体" panose="02010609060101010101" pitchFamily="49" charset="-122"/>
              <a:cs typeface="Arial" panose="020B0604020202020204" pitchFamily="34" charset="0"/>
            </a:endParaRPr>
          </a:p>
          <a:p>
            <a:pPr lvl="1" eaLnBrk="1" hangingPunct="1">
              <a:lnSpc>
                <a:spcPct val="150000"/>
              </a:lnSpc>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每个人都承诺完成自己的工作 ：</a:t>
            </a:r>
            <a:r>
              <a:rPr lang="zh-CN" altLang="en-US" sz="2000" b="1" dirty="0">
                <a:solidFill>
                  <a:srgbClr val="C00000"/>
                </a:solidFill>
                <a:latin typeface="楷体" panose="02010609060101010101" pitchFamily="49" charset="-122"/>
                <a:ea typeface="楷体" panose="02010609060101010101" pitchFamily="49" charset="-122"/>
                <a:cs typeface="Arial" panose="020B0604020202020204" pitchFamily="34" charset="0"/>
              </a:rPr>
              <a:t>强调尊重</a:t>
            </a:r>
            <a:endParaRPr lang="en-US" altLang="zh-CN" sz="2000" b="1" dirty="0">
              <a:solidFill>
                <a:srgbClr val="C00000"/>
              </a:solidFill>
              <a:latin typeface="楷体" panose="02010609060101010101" pitchFamily="49" charset="-122"/>
              <a:ea typeface="楷体" panose="02010609060101010101" pitchFamily="49" charset="-122"/>
              <a:cs typeface="Arial" panose="020B0604020202020204" pitchFamily="34" charset="0"/>
            </a:endParaRPr>
          </a:p>
          <a:p>
            <a:pPr lvl="1" eaLnBrk="1" hangingPunct="1">
              <a:lnSpc>
                <a:spcPct val="150000"/>
              </a:lnSpc>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团队进行有规律的协调工作：</a:t>
            </a:r>
            <a:r>
              <a:rPr lang="zh-CN" altLang="en-US" sz="2000" b="1" dirty="0">
                <a:solidFill>
                  <a:srgbClr val="C00000"/>
                </a:solidFill>
                <a:latin typeface="楷体" panose="02010609060101010101" pitchFamily="49" charset="-122"/>
                <a:ea typeface="楷体" panose="02010609060101010101" pitchFamily="49" charset="-122"/>
                <a:cs typeface="Arial" panose="020B0604020202020204" pitchFamily="34" charset="0"/>
              </a:rPr>
              <a:t>坦白、开放的沟通</a:t>
            </a:r>
            <a:endParaRPr lang="en-US" altLang="zh-CN" sz="2000" b="1" dirty="0">
              <a:solidFill>
                <a:srgbClr val="C00000"/>
              </a:solidFill>
              <a:latin typeface="楷体" panose="02010609060101010101" pitchFamily="49" charset="-122"/>
              <a:ea typeface="楷体" panose="02010609060101010101" pitchFamily="49" charset="-122"/>
              <a:cs typeface="Arial" panose="020B0604020202020204" pitchFamily="34" charset="0"/>
            </a:endParaRPr>
          </a:p>
        </p:txBody>
      </p:sp>
      <p:grpSp>
        <p:nvGrpSpPr>
          <p:cNvPr id="9" name="Group 7"/>
          <p:cNvGrpSpPr>
            <a:grpSpLocks/>
          </p:cNvGrpSpPr>
          <p:nvPr/>
        </p:nvGrpSpPr>
        <p:grpSpPr bwMode="auto">
          <a:xfrm>
            <a:off x="8632087" y="2796988"/>
            <a:ext cx="2665319" cy="2804669"/>
            <a:chOff x="1950" y="973"/>
            <a:chExt cx="1486" cy="1593"/>
          </a:xfrm>
        </p:grpSpPr>
        <p:pic>
          <p:nvPicPr>
            <p:cNvPr id="10" name="Picture 2" descr="over_shoul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0" y="973"/>
              <a:ext cx="1486" cy="1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6"/>
            <p:cNvSpPr>
              <a:spLocks noChangeArrowheads="1"/>
            </p:cNvSpPr>
            <p:nvPr/>
          </p:nvSpPr>
          <p:spPr bwMode="auto">
            <a:xfrm>
              <a:off x="2137" y="2339"/>
              <a:ext cx="1111" cy="227"/>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none">
              <a:spAutoFit/>
            </a:bodyPr>
            <a:lstStyle/>
            <a:p>
              <a:pPr algn="ctr">
                <a:defRPr/>
              </a:pPr>
              <a:r>
                <a:rPr lang="en-US" altLang="zh-CN" sz="2000" b="1" dirty="0">
                  <a:solidFill>
                    <a:schemeClr val="tx2"/>
                  </a:solidFill>
                  <a:latin typeface="Arial" charset="0"/>
                </a:rPr>
                <a:t>Self-Organized</a:t>
              </a:r>
              <a:endParaRPr lang="zh-CN" altLang="en-US" sz="2000" b="1" dirty="0">
                <a:solidFill>
                  <a:schemeClr val="tx2"/>
                </a:solidFill>
                <a:latin typeface="Arial" charset="0"/>
              </a:endParaRPr>
            </a:p>
          </p:txBody>
        </p:sp>
      </p:grpSp>
    </p:spTree>
    <p:extLst>
      <p:ext uri="{BB962C8B-B14F-4D97-AF65-F5344CB8AC3E}">
        <p14:creationId xmlns:p14="http://schemas.microsoft.com/office/powerpoint/2010/main" val="14179287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敏捷的核心思想</a:t>
            </a:r>
          </a:p>
        </p:txBody>
      </p:sp>
      <p:sp>
        <p:nvSpPr>
          <p:cNvPr id="16" name="内容占位符 15"/>
          <p:cNvSpPr>
            <a:spLocks noGrp="1"/>
          </p:cNvSpPr>
          <p:nvPr>
            <p:ph idx="1"/>
          </p:nvPr>
        </p:nvSpPr>
        <p:spPr>
          <a:xfrm>
            <a:off x="673100" y="1200210"/>
            <a:ext cx="10864850" cy="5047544"/>
          </a:xfrm>
        </p:spPr>
        <p:txBody>
          <a:bodyPr>
            <a:normAutofit/>
          </a:bodyPr>
          <a:lstStyle/>
          <a:p>
            <a:pPr marL="0" indent="0">
              <a:buNone/>
            </a:pPr>
            <a:r>
              <a:rPr lang="zh-CN" altLang="en-US" dirty="0"/>
              <a:t>（</a:t>
            </a:r>
            <a:r>
              <a:rPr lang="en-US" altLang="zh-CN" dirty="0"/>
              <a:t>4</a:t>
            </a:r>
            <a:r>
              <a:rPr lang="zh-CN" altLang="en-US" dirty="0"/>
              <a:t>）持续集成</a:t>
            </a:r>
            <a:endParaRPr lang="en-US" altLang="zh-CN" dirty="0"/>
          </a:p>
          <a:p>
            <a:pPr marL="702900" lvl="1" indent="-342900"/>
            <a:r>
              <a:rPr lang="zh-CN" altLang="en-US" dirty="0"/>
              <a:t>“随时可运行”的软件</a:t>
            </a:r>
            <a:endParaRPr lang="en-US" altLang="zh-CN" dirty="0">
              <a:solidFill>
                <a:srgbClr val="C00000"/>
              </a:solidFill>
            </a:endParaRPr>
          </a:p>
          <a:p>
            <a:pPr marL="702900" lvl="1" indent="-342900"/>
            <a:r>
              <a:rPr lang="zh-CN" altLang="en-US" dirty="0"/>
              <a:t>“软件质量越高越好？”</a:t>
            </a:r>
            <a:endParaRPr lang="en-US" altLang="zh-CN" dirty="0"/>
          </a:p>
          <a:p>
            <a:pPr marL="1062900" lvl="2" indent="-342900"/>
            <a:r>
              <a:rPr lang="zh-CN" altLang="en-US" dirty="0"/>
              <a:t>“</a:t>
            </a:r>
            <a:r>
              <a:rPr lang="en-US" altLang="zh-CN" dirty="0"/>
              <a:t>0</a:t>
            </a:r>
            <a:r>
              <a:rPr lang="zh-CN" altLang="en-US" dirty="0"/>
              <a:t>缺陷”神话</a:t>
            </a:r>
            <a:endParaRPr lang="en-US" altLang="zh-CN" dirty="0"/>
          </a:p>
          <a:p>
            <a:pPr marL="702900" lvl="1" indent="-342900"/>
            <a:r>
              <a:rPr lang="zh-CN" altLang="en-US" dirty="0"/>
              <a:t>要点：</a:t>
            </a:r>
            <a:endParaRPr lang="en-US" altLang="zh-CN" dirty="0"/>
          </a:p>
          <a:p>
            <a:pPr marL="1062900" lvl="2" indent="-342900"/>
            <a:r>
              <a:rPr lang="zh-CN" altLang="en-US" dirty="0"/>
              <a:t>频繁发布</a:t>
            </a:r>
            <a:endParaRPr lang="en-US" altLang="zh-CN" dirty="0"/>
          </a:p>
          <a:p>
            <a:pPr marL="1062900" lvl="2" indent="-342900"/>
            <a:r>
              <a:rPr lang="zh-CN" altLang="en-US" dirty="0"/>
              <a:t>自动化流程</a:t>
            </a:r>
            <a:endParaRPr lang="en-US" altLang="zh-CN" dirty="0"/>
          </a:p>
          <a:p>
            <a:pPr marL="1062900" lvl="2" indent="-342900"/>
            <a:r>
              <a:rPr lang="zh-CN" altLang="en-US" dirty="0"/>
              <a:t>可重复</a:t>
            </a:r>
            <a:endParaRPr lang="en-US" altLang="zh-CN" dirty="0"/>
          </a:p>
          <a:p>
            <a:pPr marL="1062900" lvl="2" indent="-342900"/>
            <a:r>
              <a:rPr lang="zh-CN" altLang="en-US" dirty="0"/>
              <a:t>快速迭代</a:t>
            </a:r>
            <a:endParaRPr lang="en-US" altLang="zh-CN" dirty="0"/>
          </a:p>
          <a:p>
            <a:pPr marL="702900" lvl="1" indent="-342900"/>
            <a:endParaRPr lang="zh-CN" altLang="en-US" dirty="0"/>
          </a:p>
        </p:txBody>
      </p:sp>
      <p:sp>
        <p:nvSpPr>
          <p:cNvPr id="3" name="灯片编号占位符 2"/>
          <p:cNvSpPr>
            <a:spLocks noGrp="1"/>
          </p:cNvSpPr>
          <p:nvPr>
            <p:ph type="sldNum" sz="quarter" idx="12"/>
          </p:nvPr>
        </p:nvSpPr>
        <p:spPr/>
        <p:txBody>
          <a:bodyPr/>
          <a:lstStyle/>
          <a:p>
            <a:fld id="{51C954A1-9FE7-4ABB-8851-D5362BFC037D}" type="slidenum">
              <a:rPr lang="en-US" altLang="en-US" smtClean="0"/>
              <a:pPr/>
              <a:t>71</a:t>
            </a:fld>
            <a:endParaRPr lang="en-US" altLang="en-US"/>
          </a:p>
        </p:txBody>
      </p:sp>
      <p:pic>
        <p:nvPicPr>
          <p:cNvPr id="17" name="图片 6" descr="未命名4.bmp"/>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31857" y="2057340"/>
            <a:ext cx="4978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圆角矩形 9"/>
          <p:cNvSpPr>
            <a:spLocks noChangeArrowheads="1"/>
          </p:cNvSpPr>
          <p:nvPr/>
        </p:nvSpPr>
        <p:spPr bwMode="auto">
          <a:xfrm>
            <a:off x="6911946" y="1360377"/>
            <a:ext cx="4142242" cy="600203"/>
          </a:xfrm>
          <a:prstGeom prst="roundRect">
            <a:avLst>
              <a:gd name="adj" fmla="val 16667"/>
            </a:avLst>
          </a:prstGeom>
          <a:noFill/>
          <a:ln w="635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lvl="0" algn="ctr"/>
            <a:r>
              <a:rPr lang="zh-CN" altLang="en-US" sz="2400">
                <a:solidFill>
                  <a:srgbClr val="002060"/>
                </a:solidFill>
                <a:latin typeface="微软雅黑" panose="020B0503020204020204" pitchFamily="34" charset="-122"/>
                <a:ea typeface="微软雅黑" panose="020B0503020204020204" pitchFamily="34" charset="-122"/>
              </a:rPr>
              <a:t>完美主义</a:t>
            </a:r>
            <a:r>
              <a:rPr lang="en-US" altLang="zh-CN" sz="2400">
                <a:solidFill>
                  <a:srgbClr val="002060"/>
                </a:solidFill>
                <a:latin typeface="微软雅黑" panose="020B0503020204020204" pitchFamily="34" charset="-122"/>
                <a:ea typeface="微软雅黑" panose="020B0503020204020204" pitchFamily="34" charset="-122"/>
              </a:rPr>
              <a:t> VS </a:t>
            </a:r>
            <a:r>
              <a:rPr lang="zh-CN" altLang="en-US" sz="2400">
                <a:solidFill>
                  <a:srgbClr val="002060"/>
                </a:solidFill>
                <a:latin typeface="微软雅黑" panose="020B0503020204020204" pitchFamily="34" charset="-122"/>
                <a:ea typeface="微软雅黑" panose="020B0503020204020204" pitchFamily="34" charset="-122"/>
              </a:rPr>
              <a:t>实用主义？</a:t>
            </a:r>
            <a:endParaRPr lang="en-US" altLang="zh-CN" sz="2400" dirty="0">
              <a:solidFill>
                <a:srgbClr val="00206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986718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敏捷的核心思想</a:t>
            </a:r>
          </a:p>
        </p:txBody>
      </p:sp>
      <p:sp>
        <p:nvSpPr>
          <p:cNvPr id="16" name="内容占位符 15"/>
          <p:cNvSpPr>
            <a:spLocks noGrp="1"/>
          </p:cNvSpPr>
          <p:nvPr>
            <p:ph idx="1"/>
          </p:nvPr>
        </p:nvSpPr>
        <p:spPr/>
        <p:txBody>
          <a:bodyPr>
            <a:normAutofit/>
          </a:bodyPr>
          <a:lstStyle/>
          <a:p>
            <a:pPr marL="0" indent="0">
              <a:buNone/>
            </a:pPr>
            <a:r>
              <a:rPr lang="zh-CN" altLang="en-US" dirty="0"/>
              <a:t>（</a:t>
            </a:r>
            <a:r>
              <a:rPr lang="en-US" altLang="zh-CN" dirty="0"/>
              <a:t>4</a:t>
            </a:r>
            <a:r>
              <a:rPr lang="zh-CN" altLang="en-US" dirty="0"/>
              <a:t>）持续集成</a:t>
            </a:r>
            <a:endParaRPr lang="en-US" altLang="zh-CN" dirty="0"/>
          </a:p>
          <a:p>
            <a:pPr marL="702900" lvl="1" indent="-342900"/>
            <a:r>
              <a:rPr lang="zh-CN" altLang="en-US" dirty="0"/>
              <a:t>优点</a:t>
            </a:r>
            <a:endParaRPr lang="en-US" altLang="zh-CN" dirty="0"/>
          </a:p>
          <a:p>
            <a:pPr marL="1062900" lvl="2" indent="-342900"/>
            <a:r>
              <a:rPr lang="zh-CN" altLang="en-US" b="1" dirty="0"/>
              <a:t>避免集成风险</a:t>
            </a:r>
          </a:p>
          <a:p>
            <a:pPr marL="1062900" lvl="2" indent="-342900"/>
            <a:r>
              <a:rPr lang="zh-CN" altLang="en-US" b="1" dirty="0"/>
              <a:t>随时部署</a:t>
            </a:r>
          </a:p>
          <a:p>
            <a:pPr marL="1422900" lvl="3" indent="-342900"/>
            <a:r>
              <a:rPr lang="zh-CN" altLang="en-US" dirty="0"/>
              <a:t>避免发布风险</a:t>
            </a:r>
            <a:endParaRPr lang="en-US" altLang="zh-CN" dirty="0"/>
          </a:p>
          <a:p>
            <a:pPr marL="1422900" lvl="3" indent="-342900"/>
            <a:r>
              <a:rPr lang="zh-CN" altLang="en-US" dirty="0"/>
              <a:t>响应市场变化</a:t>
            </a:r>
          </a:p>
          <a:p>
            <a:pPr marL="1062900" lvl="2" indent="-342900"/>
            <a:r>
              <a:rPr lang="zh-CN" altLang="en-US" b="1" dirty="0"/>
              <a:t>重复流程</a:t>
            </a:r>
          </a:p>
          <a:p>
            <a:pPr marL="1422900" lvl="3" indent="-342900"/>
            <a:r>
              <a:rPr lang="zh-CN" altLang="en-US" dirty="0"/>
              <a:t>简化工作</a:t>
            </a:r>
          </a:p>
          <a:p>
            <a:pPr marL="1062900" lvl="2" indent="-342900"/>
            <a:r>
              <a:rPr lang="zh-CN" altLang="en-US" b="1" dirty="0"/>
              <a:t>可靠</a:t>
            </a:r>
          </a:p>
          <a:p>
            <a:pPr marL="1422900" lvl="3" indent="-342900"/>
            <a:r>
              <a:rPr lang="zh-CN" altLang="en-US" dirty="0"/>
              <a:t>尽早发现错误</a:t>
            </a:r>
          </a:p>
          <a:p>
            <a:pPr marL="1422900" lvl="3" indent="-342900"/>
            <a:r>
              <a:rPr lang="zh-CN" altLang="en-US" dirty="0"/>
              <a:t>排除人工错误</a:t>
            </a:r>
          </a:p>
        </p:txBody>
      </p:sp>
      <p:sp>
        <p:nvSpPr>
          <p:cNvPr id="3" name="灯片编号占位符 2"/>
          <p:cNvSpPr>
            <a:spLocks noGrp="1"/>
          </p:cNvSpPr>
          <p:nvPr>
            <p:ph type="sldNum" sz="quarter" idx="12"/>
          </p:nvPr>
        </p:nvSpPr>
        <p:spPr/>
        <p:txBody>
          <a:bodyPr/>
          <a:lstStyle/>
          <a:p>
            <a:fld id="{51C954A1-9FE7-4ABB-8851-D5362BFC037D}" type="slidenum">
              <a:rPr lang="en-US" altLang="en-US" smtClean="0"/>
              <a:pPr/>
              <a:t>72</a:t>
            </a:fld>
            <a:endParaRPr lang="en-US" altLang="en-US"/>
          </a:p>
        </p:txBody>
      </p:sp>
      <p:sp>
        <p:nvSpPr>
          <p:cNvPr id="7" name="Oval 4">
            <a:extLst>
              <a:ext uri="{FF2B5EF4-FFF2-40B4-BE49-F238E27FC236}">
                <a16:creationId xmlns:a16="http://schemas.microsoft.com/office/drawing/2014/main" id="{2815B0C4-228E-402E-AF70-3DBF2672A339}"/>
              </a:ext>
            </a:extLst>
          </p:cNvPr>
          <p:cNvSpPr>
            <a:spLocks noChangeArrowheads="1"/>
          </p:cNvSpPr>
          <p:nvPr/>
        </p:nvSpPr>
        <p:spPr bwMode="auto">
          <a:xfrm>
            <a:off x="6960254" y="5183042"/>
            <a:ext cx="595312" cy="596900"/>
          </a:xfrm>
          <a:prstGeom prst="ellipse">
            <a:avLst/>
          </a:prstGeom>
          <a:noFill/>
          <a:ln w="28575"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marL="1079500" indent="-215900" defTabSz="449263" eaLnBrk="0" hangingPunct="0">
              <a:defRPr>
                <a:solidFill>
                  <a:schemeClr val="tx1"/>
                </a:solidFill>
                <a:latin typeface="Arial" panose="020B0604020202020204" pitchFamily="34" charset="0"/>
                <a:ea typeface="宋体" panose="02010600030101010101" pitchFamily="2" charset="-122"/>
              </a:defRPr>
            </a:lvl1pPr>
            <a:lvl2pPr marL="742950" indent="-285750" defTabSz="449263" eaLnBrk="0" hangingPunct="0">
              <a:defRPr>
                <a:solidFill>
                  <a:schemeClr val="tx1"/>
                </a:solidFill>
                <a:latin typeface="Arial" panose="020B0604020202020204" pitchFamily="34" charset="0"/>
                <a:ea typeface="宋体" panose="02010600030101010101" pitchFamily="2" charset="-122"/>
              </a:defRPr>
            </a:lvl2pPr>
            <a:lvl3pPr marL="1143000" indent="-228600" defTabSz="449263" eaLnBrk="0" hangingPunct="0">
              <a:defRPr>
                <a:solidFill>
                  <a:schemeClr val="tx1"/>
                </a:solidFill>
                <a:latin typeface="Arial" panose="020B0604020202020204" pitchFamily="34" charset="0"/>
                <a:ea typeface="宋体" panose="02010600030101010101" pitchFamily="2" charset="-122"/>
              </a:defRPr>
            </a:lvl3pPr>
            <a:lvl4pPr marL="1600200" indent="-228600" defTabSz="449263" eaLnBrk="0" hangingPunct="0">
              <a:defRPr>
                <a:solidFill>
                  <a:schemeClr val="tx1"/>
                </a:solidFill>
                <a:latin typeface="Arial" panose="020B0604020202020204" pitchFamily="34" charset="0"/>
                <a:ea typeface="宋体" panose="02010600030101010101" pitchFamily="2" charset="-122"/>
              </a:defRPr>
            </a:lvl4pPr>
            <a:lvl5pPr marL="2057400" indent="-228600" defTabSz="449263" eaLnBrk="0" hangingPunct="0">
              <a:defRPr>
                <a:solidFill>
                  <a:schemeClr val="tx1"/>
                </a:solidFill>
                <a:latin typeface="Arial" panose="020B0604020202020204" pitchFamily="34" charset="0"/>
                <a:ea typeface="宋体" panose="02010600030101010101" pitchFamily="2" charset="-122"/>
              </a:defRPr>
            </a:lvl5pPr>
            <a:lvl6pPr marL="2514600" indent="-228600" defTabSz="449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49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49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49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1079500" marR="0" lvl="0" indent="-215900" algn="ctr" defTabSz="449263"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8" name="Arc 5">
            <a:extLst>
              <a:ext uri="{FF2B5EF4-FFF2-40B4-BE49-F238E27FC236}">
                <a16:creationId xmlns:a16="http://schemas.microsoft.com/office/drawing/2014/main" id="{02FECCF9-9482-4BDD-A3E5-91268A3548DF}"/>
              </a:ext>
            </a:extLst>
          </p:cNvPr>
          <p:cNvSpPr>
            <a:spLocks/>
          </p:cNvSpPr>
          <p:nvPr/>
        </p:nvSpPr>
        <p:spPr bwMode="auto">
          <a:xfrm flipV="1">
            <a:off x="4888566" y="2323954"/>
            <a:ext cx="4581525" cy="3609975"/>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9" name="Line 6">
            <a:extLst>
              <a:ext uri="{FF2B5EF4-FFF2-40B4-BE49-F238E27FC236}">
                <a16:creationId xmlns:a16="http://schemas.microsoft.com/office/drawing/2014/main" id="{84926555-3367-4AD7-840A-11F619EEC844}"/>
              </a:ext>
            </a:extLst>
          </p:cNvPr>
          <p:cNvSpPr>
            <a:spLocks noChangeShapeType="1"/>
          </p:cNvSpPr>
          <p:nvPr/>
        </p:nvSpPr>
        <p:spPr bwMode="auto">
          <a:xfrm flipV="1">
            <a:off x="4879041" y="2238229"/>
            <a:ext cx="0" cy="369570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0" name="Line 7">
            <a:extLst>
              <a:ext uri="{FF2B5EF4-FFF2-40B4-BE49-F238E27FC236}">
                <a16:creationId xmlns:a16="http://schemas.microsoft.com/office/drawing/2014/main" id="{CBA99091-6504-4605-8221-3467770D1909}"/>
              </a:ext>
            </a:extLst>
          </p:cNvPr>
          <p:cNvSpPr>
            <a:spLocks noChangeShapeType="1"/>
          </p:cNvSpPr>
          <p:nvPr/>
        </p:nvSpPr>
        <p:spPr bwMode="auto">
          <a:xfrm flipV="1">
            <a:off x="4879041" y="5943454"/>
            <a:ext cx="4781550"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1" name="Text Box 8">
            <a:extLst>
              <a:ext uri="{FF2B5EF4-FFF2-40B4-BE49-F238E27FC236}">
                <a16:creationId xmlns:a16="http://schemas.microsoft.com/office/drawing/2014/main" id="{851783D8-571C-4848-A532-E3C437A214D9}"/>
              </a:ext>
            </a:extLst>
          </p:cNvPr>
          <p:cNvSpPr txBox="1">
            <a:spLocks noChangeArrowheads="1"/>
          </p:cNvSpPr>
          <p:nvPr/>
        </p:nvSpPr>
        <p:spPr bwMode="auto">
          <a:xfrm>
            <a:off x="4329766" y="2155679"/>
            <a:ext cx="577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Cost</a:t>
            </a:r>
          </a:p>
        </p:txBody>
      </p:sp>
      <p:sp>
        <p:nvSpPr>
          <p:cNvPr id="12" name="Text Box 9">
            <a:extLst>
              <a:ext uri="{FF2B5EF4-FFF2-40B4-BE49-F238E27FC236}">
                <a16:creationId xmlns:a16="http://schemas.microsoft.com/office/drawing/2014/main" id="{4D79877A-CCD5-49C0-96A0-60F783944E93}"/>
              </a:ext>
            </a:extLst>
          </p:cNvPr>
          <p:cNvSpPr txBox="1">
            <a:spLocks noChangeArrowheads="1"/>
          </p:cNvSpPr>
          <p:nvPr/>
        </p:nvSpPr>
        <p:spPr bwMode="auto">
          <a:xfrm>
            <a:off x="9308166" y="5952979"/>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Time</a:t>
            </a:r>
          </a:p>
        </p:txBody>
      </p:sp>
      <p:sp>
        <p:nvSpPr>
          <p:cNvPr id="13" name="AutoShape 10">
            <a:extLst>
              <a:ext uri="{FF2B5EF4-FFF2-40B4-BE49-F238E27FC236}">
                <a16:creationId xmlns:a16="http://schemas.microsoft.com/office/drawing/2014/main" id="{9B7D1F40-85B4-4082-A92B-DA2A6509CA6A}"/>
              </a:ext>
            </a:extLst>
          </p:cNvPr>
          <p:cNvSpPr>
            <a:spLocks noChangeArrowheads="1"/>
          </p:cNvSpPr>
          <p:nvPr/>
        </p:nvSpPr>
        <p:spPr bwMode="auto">
          <a:xfrm>
            <a:off x="5831541" y="5743429"/>
            <a:ext cx="190500" cy="171450"/>
          </a:xfrm>
          <a:prstGeom prst="star5">
            <a:avLst/>
          </a:prstGeom>
          <a:solidFill>
            <a:srgbClr val="FF9900"/>
          </a:solidFill>
          <a:ln w="12700" algn="ctr">
            <a:solidFill>
              <a:srgbClr val="FFCC00"/>
            </a:solidFill>
            <a:miter lim="800000"/>
            <a:headEnd/>
            <a:tailEnd/>
          </a:ln>
          <a:effectLst/>
        </p:spPr>
        <p:txBody>
          <a:bodyPr wrap="square" anchor="ctr">
            <a:spAutoFit/>
          </a:bodyPr>
          <a:lstStyle/>
          <a:p>
            <a:pPr fontAlgn="base">
              <a:spcBef>
                <a:spcPct val="0"/>
              </a:spcBef>
              <a:spcAft>
                <a:spcPct val="0"/>
              </a:spcAft>
              <a:defRPr/>
            </a:pPr>
            <a:endParaRPr lang="zh-CN" altLang="en-US">
              <a:solidFill>
                <a:srgbClr val="000000"/>
              </a:solidFill>
              <a:latin typeface="Arial" charset="0"/>
              <a:ea typeface="宋体" charset="-122"/>
            </a:endParaRPr>
          </a:p>
        </p:txBody>
      </p:sp>
      <p:sp>
        <p:nvSpPr>
          <p:cNvPr id="14" name="Text Box 11">
            <a:extLst>
              <a:ext uri="{FF2B5EF4-FFF2-40B4-BE49-F238E27FC236}">
                <a16:creationId xmlns:a16="http://schemas.microsoft.com/office/drawing/2014/main" id="{999C3F17-D7ED-45D6-8691-57863F9B44BC}"/>
              </a:ext>
            </a:extLst>
          </p:cNvPr>
          <p:cNvSpPr txBox="1">
            <a:spLocks noChangeArrowheads="1"/>
          </p:cNvSpPr>
          <p:nvPr/>
        </p:nvSpPr>
        <p:spPr bwMode="auto">
          <a:xfrm>
            <a:off x="4850466" y="5522767"/>
            <a:ext cx="14970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Pair programming</a:t>
            </a:r>
          </a:p>
        </p:txBody>
      </p:sp>
      <p:sp>
        <p:nvSpPr>
          <p:cNvPr id="15" name="AutoShape 12">
            <a:extLst>
              <a:ext uri="{FF2B5EF4-FFF2-40B4-BE49-F238E27FC236}">
                <a16:creationId xmlns:a16="http://schemas.microsoft.com/office/drawing/2014/main" id="{294674E3-AE76-4A11-9049-CD6DECF0AC39}"/>
              </a:ext>
            </a:extLst>
          </p:cNvPr>
          <p:cNvSpPr>
            <a:spLocks noChangeArrowheads="1"/>
          </p:cNvSpPr>
          <p:nvPr/>
        </p:nvSpPr>
        <p:spPr bwMode="auto">
          <a:xfrm>
            <a:off x="6485591" y="5597379"/>
            <a:ext cx="190500" cy="171450"/>
          </a:xfrm>
          <a:prstGeom prst="star5">
            <a:avLst/>
          </a:prstGeom>
          <a:solidFill>
            <a:srgbClr val="FF9900"/>
          </a:solidFill>
          <a:ln w="12700" algn="ctr">
            <a:solidFill>
              <a:srgbClr val="FFCC00"/>
            </a:solidFill>
            <a:miter lim="800000"/>
            <a:headEnd/>
            <a:tailEnd/>
          </a:ln>
          <a:effectLst/>
        </p:spPr>
        <p:txBody>
          <a:bodyPr wrap="square" anchor="ctr">
            <a:spAutoFit/>
          </a:bodyPr>
          <a:lstStyle/>
          <a:p>
            <a:pPr fontAlgn="base">
              <a:spcBef>
                <a:spcPct val="0"/>
              </a:spcBef>
              <a:spcAft>
                <a:spcPct val="0"/>
              </a:spcAft>
              <a:defRPr/>
            </a:pPr>
            <a:endParaRPr lang="zh-CN" altLang="en-US">
              <a:solidFill>
                <a:srgbClr val="000000"/>
              </a:solidFill>
              <a:latin typeface="Arial" charset="0"/>
              <a:ea typeface="宋体" charset="-122"/>
            </a:endParaRPr>
          </a:p>
        </p:txBody>
      </p:sp>
      <p:sp>
        <p:nvSpPr>
          <p:cNvPr id="18" name="Text Box 13">
            <a:extLst>
              <a:ext uri="{FF2B5EF4-FFF2-40B4-BE49-F238E27FC236}">
                <a16:creationId xmlns:a16="http://schemas.microsoft.com/office/drawing/2014/main" id="{4EC38EE3-B369-43D3-9508-1E8332EDCD4C}"/>
              </a:ext>
            </a:extLst>
          </p:cNvPr>
          <p:cNvSpPr txBox="1">
            <a:spLocks noChangeArrowheads="1"/>
          </p:cNvSpPr>
          <p:nvPr/>
        </p:nvSpPr>
        <p:spPr bwMode="auto">
          <a:xfrm>
            <a:off x="6247466" y="5205267"/>
            <a:ext cx="4968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TDD</a:t>
            </a:r>
          </a:p>
        </p:txBody>
      </p:sp>
      <p:sp>
        <p:nvSpPr>
          <p:cNvPr id="19" name="AutoShape 14">
            <a:extLst>
              <a:ext uri="{FF2B5EF4-FFF2-40B4-BE49-F238E27FC236}">
                <a16:creationId xmlns:a16="http://schemas.microsoft.com/office/drawing/2014/main" id="{493F085E-A6C1-4D5D-9AA7-04E1E7602C56}"/>
              </a:ext>
            </a:extLst>
          </p:cNvPr>
          <p:cNvSpPr>
            <a:spLocks noChangeArrowheads="1"/>
          </p:cNvSpPr>
          <p:nvPr/>
        </p:nvSpPr>
        <p:spPr bwMode="auto">
          <a:xfrm>
            <a:off x="7149166" y="5327504"/>
            <a:ext cx="190500" cy="171450"/>
          </a:xfrm>
          <a:prstGeom prst="star5">
            <a:avLst/>
          </a:prstGeom>
          <a:solidFill>
            <a:srgbClr val="FF9900"/>
          </a:solidFill>
          <a:ln w="12700" algn="ctr">
            <a:solidFill>
              <a:srgbClr val="FFCC00"/>
            </a:solidFill>
            <a:miter lim="800000"/>
            <a:headEnd/>
            <a:tailEnd/>
          </a:ln>
          <a:effectLst/>
        </p:spPr>
        <p:txBody>
          <a:bodyPr wrap="square" anchor="ctr">
            <a:spAutoFit/>
          </a:bodyPr>
          <a:lstStyle/>
          <a:p>
            <a:pPr fontAlgn="base">
              <a:spcBef>
                <a:spcPct val="0"/>
              </a:spcBef>
              <a:spcAft>
                <a:spcPct val="0"/>
              </a:spcAft>
              <a:defRPr/>
            </a:pPr>
            <a:endParaRPr lang="zh-CN" altLang="en-US">
              <a:solidFill>
                <a:srgbClr val="000000"/>
              </a:solidFill>
              <a:latin typeface="Arial" charset="0"/>
              <a:ea typeface="宋体" charset="-122"/>
            </a:endParaRPr>
          </a:p>
        </p:txBody>
      </p:sp>
      <p:sp>
        <p:nvSpPr>
          <p:cNvPr id="21" name="Text Box 15">
            <a:extLst>
              <a:ext uri="{FF2B5EF4-FFF2-40B4-BE49-F238E27FC236}">
                <a16:creationId xmlns:a16="http://schemas.microsoft.com/office/drawing/2014/main" id="{06DB97AC-3BE2-4C45-8B1D-940DD2BA0293}"/>
              </a:ext>
            </a:extLst>
          </p:cNvPr>
          <p:cNvSpPr txBox="1">
            <a:spLocks noChangeArrowheads="1"/>
          </p:cNvSpPr>
          <p:nvPr/>
        </p:nvSpPr>
        <p:spPr bwMode="auto">
          <a:xfrm>
            <a:off x="6987241" y="4954442"/>
            <a:ext cx="3365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CI</a:t>
            </a:r>
          </a:p>
        </p:txBody>
      </p:sp>
      <p:sp>
        <p:nvSpPr>
          <p:cNvPr id="22" name="AutoShape 16">
            <a:extLst>
              <a:ext uri="{FF2B5EF4-FFF2-40B4-BE49-F238E27FC236}">
                <a16:creationId xmlns:a16="http://schemas.microsoft.com/office/drawing/2014/main" id="{B84F39FB-98C8-4220-B389-191C576906CC}"/>
              </a:ext>
            </a:extLst>
          </p:cNvPr>
          <p:cNvSpPr>
            <a:spLocks noChangeArrowheads="1"/>
          </p:cNvSpPr>
          <p:nvPr/>
        </p:nvSpPr>
        <p:spPr bwMode="auto">
          <a:xfrm>
            <a:off x="7803216" y="4943329"/>
            <a:ext cx="190500" cy="171450"/>
          </a:xfrm>
          <a:prstGeom prst="star5">
            <a:avLst/>
          </a:prstGeom>
          <a:solidFill>
            <a:srgbClr val="FF9900"/>
          </a:solidFill>
          <a:ln w="12700" algn="ctr">
            <a:solidFill>
              <a:srgbClr val="FFCC00"/>
            </a:solidFill>
            <a:miter lim="800000"/>
            <a:headEnd/>
            <a:tailEnd/>
          </a:ln>
          <a:effectLst/>
        </p:spPr>
        <p:txBody>
          <a:bodyPr wrap="square" anchor="ctr">
            <a:spAutoFit/>
          </a:bodyPr>
          <a:lstStyle/>
          <a:p>
            <a:pPr fontAlgn="base">
              <a:spcBef>
                <a:spcPct val="0"/>
              </a:spcBef>
              <a:spcAft>
                <a:spcPct val="0"/>
              </a:spcAft>
              <a:defRPr/>
            </a:pPr>
            <a:endParaRPr lang="zh-CN" altLang="en-US">
              <a:solidFill>
                <a:srgbClr val="000000"/>
              </a:solidFill>
              <a:latin typeface="Arial" charset="0"/>
              <a:ea typeface="宋体" charset="-122"/>
            </a:endParaRPr>
          </a:p>
        </p:txBody>
      </p:sp>
      <p:sp>
        <p:nvSpPr>
          <p:cNvPr id="23" name="AutoShape 17">
            <a:extLst>
              <a:ext uri="{FF2B5EF4-FFF2-40B4-BE49-F238E27FC236}">
                <a16:creationId xmlns:a16="http://schemas.microsoft.com/office/drawing/2014/main" id="{A0B61733-9CCE-4C3B-9645-DB783049E4B5}"/>
              </a:ext>
            </a:extLst>
          </p:cNvPr>
          <p:cNvSpPr>
            <a:spLocks noChangeArrowheads="1"/>
          </p:cNvSpPr>
          <p:nvPr/>
        </p:nvSpPr>
        <p:spPr bwMode="auto">
          <a:xfrm>
            <a:off x="8374716" y="4476604"/>
            <a:ext cx="190500" cy="171450"/>
          </a:xfrm>
          <a:prstGeom prst="star5">
            <a:avLst/>
          </a:prstGeom>
          <a:solidFill>
            <a:srgbClr val="FF9900"/>
          </a:solidFill>
          <a:ln w="12700" algn="ctr">
            <a:solidFill>
              <a:srgbClr val="FFCC00"/>
            </a:solidFill>
            <a:miter lim="800000"/>
            <a:headEnd/>
            <a:tailEnd/>
          </a:ln>
          <a:effectLst/>
        </p:spPr>
        <p:txBody>
          <a:bodyPr wrap="square" anchor="ctr">
            <a:spAutoFit/>
          </a:bodyPr>
          <a:lstStyle/>
          <a:p>
            <a:pPr fontAlgn="base">
              <a:spcBef>
                <a:spcPct val="0"/>
              </a:spcBef>
              <a:spcAft>
                <a:spcPct val="0"/>
              </a:spcAft>
              <a:defRPr/>
            </a:pPr>
            <a:endParaRPr lang="zh-CN" altLang="en-US">
              <a:solidFill>
                <a:srgbClr val="000000"/>
              </a:solidFill>
              <a:latin typeface="Arial" charset="0"/>
              <a:ea typeface="宋体" charset="-122"/>
            </a:endParaRPr>
          </a:p>
        </p:txBody>
      </p:sp>
      <p:sp>
        <p:nvSpPr>
          <p:cNvPr id="24" name="AutoShape 18">
            <a:extLst>
              <a:ext uri="{FF2B5EF4-FFF2-40B4-BE49-F238E27FC236}">
                <a16:creationId xmlns:a16="http://schemas.microsoft.com/office/drawing/2014/main" id="{1C0FA51C-43C3-4B0D-BFE3-AEDEF349D758}"/>
              </a:ext>
            </a:extLst>
          </p:cNvPr>
          <p:cNvSpPr>
            <a:spLocks noChangeArrowheads="1"/>
          </p:cNvSpPr>
          <p:nvPr/>
        </p:nvSpPr>
        <p:spPr bwMode="auto">
          <a:xfrm>
            <a:off x="8850966" y="3857479"/>
            <a:ext cx="190500" cy="171450"/>
          </a:xfrm>
          <a:prstGeom prst="star5">
            <a:avLst/>
          </a:prstGeom>
          <a:solidFill>
            <a:srgbClr val="FF9900"/>
          </a:solidFill>
          <a:ln w="12700" algn="ctr">
            <a:solidFill>
              <a:srgbClr val="FFCC00"/>
            </a:solidFill>
            <a:miter lim="800000"/>
            <a:headEnd/>
            <a:tailEnd/>
          </a:ln>
          <a:effectLst/>
        </p:spPr>
        <p:txBody>
          <a:bodyPr wrap="square" anchor="ctr">
            <a:spAutoFit/>
          </a:bodyPr>
          <a:lstStyle/>
          <a:p>
            <a:pPr fontAlgn="base">
              <a:spcBef>
                <a:spcPct val="0"/>
              </a:spcBef>
              <a:spcAft>
                <a:spcPct val="0"/>
              </a:spcAft>
              <a:defRPr/>
            </a:pPr>
            <a:endParaRPr lang="zh-CN" altLang="en-US">
              <a:solidFill>
                <a:srgbClr val="000000"/>
              </a:solidFill>
              <a:latin typeface="Arial" charset="0"/>
              <a:ea typeface="宋体" charset="-122"/>
            </a:endParaRPr>
          </a:p>
        </p:txBody>
      </p:sp>
      <p:sp>
        <p:nvSpPr>
          <p:cNvPr id="25" name="Text Box 19">
            <a:extLst>
              <a:ext uri="{FF2B5EF4-FFF2-40B4-BE49-F238E27FC236}">
                <a16:creationId xmlns:a16="http://schemas.microsoft.com/office/drawing/2014/main" id="{DBD06014-2D60-4EE2-9517-01466182111B}"/>
              </a:ext>
            </a:extLst>
          </p:cNvPr>
          <p:cNvSpPr txBox="1">
            <a:spLocks noChangeArrowheads="1"/>
          </p:cNvSpPr>
          <p:nvPr/>
        </p:nvSpPr>
        <p:spPr bwMode="auto">
          <a:xfrm>
            <a:off x="7469841" y="4627417"/>
            <a:ext cx="7858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1" i="0" u="none" strike="noStrike" kern="0" cap="none" spc="0" normalizeH="0" baseline="0" noProof="0">
                <a:ln>
                  <a:noFill/>
                </a:ln>
                <a:solidFill>
                  <a:srgbClr val="4C61FA"/>
                </a:solidFill>
                <a:effectLst/>
                <a:uLnTx/>
                <a:uFillTx/>
                <a:latin typeface="Arial" panose="020B0604020202020204" pitchFamily="34" charset="0"/>
                <a:ea typeface="宋体" panose="02010600030101010101" pitchFamily="2" charset="-122"/>
              </a:rPr>
              <a:t>Iteration</a:t>
            </a:r>
          </a:p>
        </p:txBody>
      </p:sp>
      <p:sp>
        <p:nvSpPr>
          <p:cNvPr id="26" name="Text Box 20">
            <a:extLst>
              <a:ext uri="{FF2B5EF4-FFF2-40B4-BE49-F238E27FC236}">
                <a16:creationId xmlns:a16="http://schemas.microsoft.com/office/drawing/2014/main" id="{F723C9C8-E1E1-4901-9997-5A2D94B733AC}"/>
              </a:ext>
            </a:extLst>
          </p:cNvPr>
          <p:cNvSpPr txBox="1">
            <a:spLocks noChangeArrowheads="1"/>
          </p:cNvSpPr>
          <p:nvPr/>
        </p:nvSpPr>
        <p:spPr bwMode="auto">
          <a:xfrm>
            <a:off x="8050866" y="4227367"/>
            <a:ext cx="4730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FVT</a:t>
            </a:r>
          </a:p>
        </p:txBody>
      </p:sp>
      <p:sp>
        <p:nvSpPr>
          <p:cNvPr id="27" name="Text Box 21">
            <a:extLst>
              <a:ext uri="{FF2B5EF4-FFF2-40B4-BE49-F238E27FC236}">
                <a16:creationId xmlns:a16="http://schemas.microsoft.com/office/drawing/2014/main" id="{B724DA99-C001-4242-BCAB-13054EF987D9}"/>
              </a:ext>
            </a:extLst>
          </p:cNvPr>
          <p:cNvSpPr txBox="1">
            <a:spLocks noChangeArrowheads="1"/>
          </p:cNvSpPr>
          <p:nvPr/>
        </p:nvSpPr>
        <p:spPr bwMode="auto">
          <a:xfrm>
            <a:off x="8479491" y="3617767"/>
            <a:ext cx="4222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SIT</a:t>
            </a:r>
          </a:p>
        </p:txBody>
      </p:sp>
      <p:sp>
        <p:nvSpPr>
          <p:cNvPr id="28" name="Text Box 22">
            <a:extLst>
              <a:ext uri="{FF2B5EF4-FFF2-40B4-BE49-F238E27FC236}">
                <a16:creationId xmlns:a16="http://schemas.microsoft.com/office/drawing/2014/main" id="{052FB815-D755-421E-98C0-208F7E25E110}"/>
              </a:ext>
            </a:extLst>
          </p:cNvPr>
          <p:cNvSpPr txBox="1">
            <a:spLocks noChangeArrowheads="1"/>
          </p:cNvSpPr>
          <p:nvPr/>
        </p:nvSpPr>
        <p:spPr bwMode="auto">
          <a:xfrm>
            <a:off x="8841441" y="2360467"/>
            <a:ext cx="5905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patch</a:t>
            </a:r>
          </a:p>
        </p:txBody>
      </p:sp>
      <p:sp>
        <p:nvSpPr>
          <p:cNvPr id="29" name="AutoShape 23">
            <a:extLst>
              <a:ext uri="{FF2B5EF4-FFF2-40B4-BE49-F238E27FC236}">
                <a16:creationId xmlns:a16="http://schemas.microsoft.com/office/drawing/2014/main" id="{4030E03A-D022-43B4-9F79-666F07BD1234}"/>
              </a:ext>
            </a:extLst>
          </p:cNvPr>
          <p:cNvSpPr>
            <a:spLocks noChangeArrowheads="1"/>
          </p:cNvSpPr>
          <p:nvPr/>
        </p:nvSpPr>
        <p:spPr bwMode="auto">
          <a:xfrm>
            <a:off x="9362141" y="2444604"/>
            <a:ext cx="190500" cy="171450"/>
          </a:xfrm>
          <a:prstGeom prst="star5">
            <a:avLst/>
          </a:prstGeom>
          <a:solidFill>
            <a:srgbClr val="FF9900"/>
          </a:solidFill>
          <a:ln w="12700" algn="ctr">
            <a:solidFill>
              <a:srgbClr val="FFCC00"/>
            </a:solidFill>
            <a:miter lim="800000"/>
            <a:headEnd/>
            <a:tailEnd/>
          </a:ln>
          <a:effectLst/>
        </p:spPr>
        <p:txBody>
          <a:bodyPr wrap="square" anchor="ctr">
            <a:spAutoFit/>
          </a:bodyPr>
          <a:lstStyle/>
          <a:p>
            <a:pPr fontAlgn="base">
              <a:spcBef>
                <a:spcPct val="0"/>
              </a:spcBef>
              <a:spcAft>
                <a:spcPct val="0"/>
              </a:spcAft>
              <a:defRPr/>
            </a:pPr>
            <a:endParaRPr lang="zh-CN" altLang="en-US">
              <a:solidFill>
                <a:srgbClr val="000000"/>
              </a:solidFill>
              <a:latin typeface="Arial" charset="0"/>
              <a:ea typeface="宋体" charset="-122"/>
            </a:endParaRPr>
          </a:p>
        </p:txBody>
      </p:sp>
      <p:sp>
        <p:nvSpPr>
          <p:cNvPr id="30" name="Text Box 25">
            <a:extLst>
              <a:ext uri="{FF2B5EF4-FFF2-40B4-BE49-F238E27FC236}">
                <a16:creationId xmlns:a16="http://schemas.microsoft.com/office/drawing/2014/main" id="{81796418-2333-4B40-9B7D-12252BFA80BA}"/>
              </a:ext>
            </a:extLst>
          </p:cNvPr>
          <p:cNvSpPr txBox="1">
            <a:spLocks noChangeArrowheads="1"/>
          </p:cNvSpPr>
          <p:nvPr/>
        </p:nvSpPr>
        <p:spPr bwMode="auto">
          <a:xfrm>
            <a:off x="6145866" y="2265217"/>
            <a:ext cx="18732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1" i="0" u="none" strike="noStrike" kern="0" cap="none" spc="0" normalizeH="0" baseline="0" noProof="0" dirty="0">
                <a:ln>
                  <a:noFill/>
                </a:ln>
                <a:solidFill>
                  <a:srgbClr val="4C61FA"/>
                </a:solidFill>
                <a:effectLst/>
                <a:uLnTx/>
                <a:uFillTx/>
                <a:latin typeface="Arial" panose="020B0604020202020204" pitchFamily="34" charset="0"/>
                <a:ea typeface="宋体" panose="02010600030101010101" pitchFamily="2" charset="-122"/>
              </a:rPr>
              <a:t>The Cost of bug-fixing</a:t>
            </a:r>
          </a:p>
        </p:txBody>
      </p:sp>
      <p:pic>
        <p:nvPicPr>
          <p:cNvPr id="31" name="Picture 26" descr="MMj02834980000[1]">
            <a:extLst>
              <a:ext uri="{FF2B5EF4-FFF2-40B4-BE49-F238E27FC236}">
                <a16:creationId xmlns:a16="http://schemas.microsoft.com/office/drawing/2014/main" id="{B7EDA3D2-87AD-4F35-9173-321B11C47DB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111316" y="3074842"/>
            <a:ext cx="357188"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 Box 27">
            <a:extLst>
              <a:ext uri="{FF2B5EF4-FFF2-40B4-BE49-F238E27FC236}">
                <a16:creationId xmlns:a16="http://schemas.microsoft.com/office/drawing/2014/main" id="{42722BE2-2A21-470E-ADFD-259B690BD3ED}"/>
              </a:ext>
            </a:extLst>
          </p:cNvPr>
          <p:cNvSpPr txBox="1">
            <a:spLocks noChangeArrowheads="1"/>
          </p:cNvSpPr>
          <p:nvPr/>
        </p:nvSpPr>
        <p:spPr bwMode="auto">
          <a:xfrm>
            <a:off x="8514416" y="3024042"/>
            <a:ext cx="75723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1" i="0" u="none" strike="noStrike" kern="0" cap="none" spc="0" normalizeH="0" baseline="0" noProof="0">
                <a:ln>
                  <a:noFill/>
                </a:ln>
                <a:solidFill>
                  <a:srgbClr val="4C61FA"/>
                </a:solidFill>
                <a:effectLst/>
                <a:uLnTx/>
                <a:uFillTx/>
                <a:latin typeface="Arial" panose="020B0604020202020204" pitchFamily="34" charset="0"/>
                <a:ea typeface="宋体" panose="02010600030101010101" pitchFamily="2" charset="-122"/>
              </a:rPr>
              <a:t>Release</a:t>
            </a:r>
          </a:p>
        </p:txBody>
      </p:sp>
    </p:spTree>
    <p:extLst>
      <p:ext uri="{BB962C8B-B14F-4D97-AF65-F5344CB8AC3E}">
        <p14:creationId xmlns:p14="http://schemas.microsoft.com/office/powerpoint/2010/main" val="13322821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敏捷的核心思想</a:t>
            </a:r>
          </a:p>
        </p:txBody>
      </p:sp>
      <p:sp>
        <p:nvSpPr>
          <p:cNvPr id="16" name="内容占位符 15"/>
          <p:cNvSpPr>
            <a:spLocks noGrp="1"/>
          </p:cNvSpPr>
          <p:nvPr>
            <p:ph idx="1"/>
          </p:nvPr>
        </p:nvSpPr>
        <p:spPr/>
        <p:txBody>
          <a:bodyPr>
            <a:normAutofit/>
          </a:bodyPr>
          <a:lstStyle/>
          <a:p>
            <a:pPr marL="0" indent="0">
              <a:buNone/>
            </a:pPr>
            <a:r>
              <a:rPr lang="zh-CN" altLang="en-US" dirty="0"/>
              <a:t>（</a:t>
            </a:r>
            <a:r>
              <a:rPr lang="en-US" altLang="zh-CN" dirty="0"/>
              <a:t>5</a:t>
            </a:r>
            <a:r>
              <a:rPr lang="zh-CN" altLang="en-US" dirty="0"/>
              <a:t>）测试驱动开发</a:t>
            </a:r>
            <a:endParaRPr lang="en-US" altLang="zh-CN" dirty="0"/>
          </a:p>
          <a:p>
            <a:pPr marL="702900" lvl="1" indent="-342900"/>
            <a:r>
              <a:rPr lang="zh-CN" altLang="en-US" dirty="0"/>
              <a:t>一种编程实践：所有的代码编写都是为了</a:t>
            </a:r>
            <a:r>
              <a:rPr lang="zh-CN" altLang="en-US" dirty="0">
                <a:solidFill>
                  <a:srgbClr val="C00000"/>
                </a:solidFill>
              </a:rPr>
              <a:t>响应一个失败的测试</a:t>
            </a:r>
            <a:endParaRPr lang="en-US" altLang="zh-CN" dirty="0">
              <a:solidFill>
                <a:srgbClr val="C00000"/>
              </a:solidFill>
            </a:endParaRPr>
          </a:p>
        </p:txBody>
      </p:sp>
      <p:sp>
        <p:nvSpPr>
          <p:cNvPr id="3" name="灯片编号占位符 2"/>
          <p:cNvSpPr>
            <a:spLocks noGrp="1"/>
          </p:cNvSpPr>
          <p:nvPr>
            <p:ph type="sldNum" sz="quarter" idx="12"/>
          </p:nvPr>
        </p:nvSpPr>
        <p:spPr/>
        <p:txBody>
          <a:bodyPr/>
          <a:lstStyle/>
          <a:p>
            <a:fld id="{51C954A1-9FE7-4ABB-8851-D5362BFC037D}" type="slidenum">
              <a:rPr lang="en-US" altLang="en-US" smtClean="0"/>
              <a:pPr/>
              <a:t>73</a:t>
            </a:fld>
            <a:endParaRPr lang="en-US" altLang="en-US"/>
          </a:p>
        </p:txBody>
      </p:sp>
      <p:sp>
        <p:nvSpPr>
          <p:cNvPr id="33" name="Rectangle 2">
            <a:extLst>
              <a:ext uri="{FF2B5EF4-FFF2-40B4-BE49-F238E27FC236}">
                <a16:creationId xmlns:a16="http://schemas.microsoft.com/office/drawing/2014/main" id="{BC4465E1-1768-45D3-97D7-A2153183AF9A}"/>
              </a:ext>
            </a:extLst>
          </p:cNvPr>
          <p:cNvSpPr>
            <a:spLocks noChangeArrowheads="1"/>
          </p:cNvSpPr>
          <p:nvPr/>
        </p:nvSpPr>
        <p:spPr bwMode="auto">
          <a:xfrm>
            <a:off x="5617793" y="2987583"/>
            <a:ext cx="1256355" cy="266053"/>
          </a:xfrm>
          <a:prstGeom prst="rect">
            <a:avLst/>
          </a:prstGeom>
          <a:solidFill>
            <a:srgbClr val="FE0000"/>
          </a:solidFill>
          <a:ln w="9525">
            <a:solidFill>
              <a:schemeClr val="tx1"/>
            </a:solidFill>
            <a:miter lim="800000"/>
            <a:headEnd/>
            <a:tailEnd/>
          </a:ln>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000">
              <a:ea typeface="微软雅黑" panose="020B0503020204020204" pitchFamily="34" charset="-122"/>
            </a:endParaRPr>
          </a:p>
        </p:txBody>
      </p:sp>
      <p:sp>
        <p:nvSpPr>
          <p:cNvPr id="34" name="Text Box 7">
            <a:extLst>
              <a:ext uri="{FF2B5EF4-FFF2-40B4-BE49-F238E27FC236}">
                <a16:creationId xmlns:a16="http://schemas.microsoft.com/office/drawing/2014/main" id="{A4130302-9105-492E-83E9-96B4C4A638BC}"/>
              </a:ext>
            </a:extLst>
          </p:cNvPr>
          <p:cNvSpPr txBox="1">
            <a:spLocks noChangeArrowheads="1"/>
          </p:cNvSpPr>
          <p:nvPr/>
        </p:nvSpPr>
        <p:spPr bwMode="auto">
          <a:xfrm>
            <a:off x="1542433" y="2533620"/>
            <a:ext cx="2689269" cy="400110"/>
          </a:xfrm>
          <a:prstGeom prst="rect">
            <a:avLst/>
          </a:prstGeom>
          <a:solidFill>
            <a:srgbClr val="FFFF99"/>
          </a:solidFill>
          <a:ln w="9525">
            <a:solidFill>
              <a:schemeClr val="tx1"/>
            </a:solidFill>
            <a:miter lim="800000"/>
            <a:headEnd/>
            <a:tailEnd/>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a:ea typeface="微软雅黑" panose="020B0503020204020204" pitchFamily="34" charset="-122"/>
              </a:rPr>
              <a:t>需求列表</a:t>
            </a:r>
            <a:endParaRPr lang="en-US" altLang="zh-CN" sz="2000">
              <a:ea typeface="微软雅黑" panose="020B0503020204020204" pitchFamily="34" charset="-122"/>
            </a:endParaRPr>
          </a:p>
        </p:txBody>
      </p:sp>
      <p:sp>
        <p:nvSpPr>
          <p:cNvPr id="35" name="Text Box 8">
            <a:extLst>
              <a:ext uri="{FF2B5EF4-FFF2-40B4-BE49-F238E27FC236}">
                <a16:creationId xmlns:a16="http://schemas.microsoft.com/office/drawing/2014/main" id="{F8CE5F42-97B9-4742-AEE3-D62533EF83BF}"/>
              </a:ext>
            </a:extLst>
          </p:cNvPr>
          <p:cNvSpPr txBox="1">
            <a:spLocks noChangeArrowheads="1"/>
          </p:cNvSpPr>
          <p:nvPr/>
        </p:nvSpPr>
        <p:spPr bwMode="auto">
          <a:xfrm>
            <a:off x="1971058" y="3228945"/>
            <a:ext cx="2191188" cy="400110"/>
          </a:xfrm>
          <a:prstGeom prst="rect">
            <a:avLst/>
          </a:prstGeom>
          <a:solidFill>
            <a:srgbClr val="FFFF99"/>
          </a:solidFill>
          <a:ln w="9525">
            <a:solidFill>
              <a:schemeClr val="tx1"/>
            </a:solidFill>
            <a:miter lim="800000"/>
            <a:headEnd/>
            <a:tailEnd/>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a:ea typeface="微软雅黑" panose="020B0503020204020204" pitchFamily="34" charset="-122"/>
              </a:rPr>
              <a:t>写一个测试用例</a:t>
            </a:r>
            <a:endParaRPr lang="en-US" altLang="zh-CN" sz="2000">
              <a:ea typeface="微软雅黑" panose="020B0503020204020204" pitchFamily="34" charset="-122"/>
            </a:endParaRPr>
          </a:p>
        </p:txBody>
      </p:sp>
      <p:sp>
        <p:nvSpPr>
          <p:cNvPr id="36" name="Text Box 9">
            <a:extLst>
              <a:ext uri="{FF2B5EF4-FFF2-40B4-BE49-F238E27FC236}">
                <a16:creationId xmlns:a16="http://schemas.microsoft.com/office/drawing/2014/main" id="{99DD061C-F938-406C-8E46-4882FC418099}"/>
              </a:ext>
            </a:extLst>
          </p:cNvPr>
          <p:cNvSpPr txBox="1">
            <a:spLocks noChangeArrowheads="1"/>
          </p:cNvSpPr>
          <p:nvPr/>
        </p:nvSpPr>
        <p:spPr bwMode="auto">
          <a:xfrm>
            <a:off x="1685308" y="3935382"/>
            <a:ext cx="2419784" cy="707886"/>
          </a:xfrm>
          <a:prstGeom prst="rect">
            <a:avLst/>
          </a:prstGeom>
          <a:solidFill>
            <a:srgbClr val="FFFF99"/>
          </a:solidFill>
          <a:ln w="9525">
            <a:solidFill>
              <a:schemeClr val="tx1"/>
            </a:solidFill>
            <a:miter lim="800000"/>
            <a:headEnd/>
            <a:tailEnd/>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ea typeface="微软雅黑" panose="020B0503020204020204" pitchFamily="34" charset="-122"/>
              </a:rPr>
              <a:t>运行测试用例</a:t>
            </a:r>
            <a:endParaRPr lang="en-US" altLang="zh-CN" sz="2000" dirty="0">
              <a:ea typeface="微软雅黑" panose="020B0503020204020204" pitchFamily="34" charset="-122"/>
            </a:endParaRPr>
          </a:p>
          <a:p>
            <a:pPr eaLnBrk="1" hangingPunct="1"/>
            <a:r>
              <a:rPr lang="zh-CN" altLang="en-US" sz="2000" dirty="0">
                <a:ea typeface="微软雅黑" panose="020B0503020204020204" pitchFamily="34" charset="-122"/>
              </a:rPr>
              <a:t>确保它失败</a:t>
            </a:r>
            <a:endParaRPr lang="en-US" altLang="zh-CN" sz="2000" dirty="0">
              <a:ea typeface="微软雅黑" panose="020B0503020204020204" pitchFamily="34" charset="-122"/>
            </a:endParaRPr>
          </a:p>
        </p:txBody>
      </p:sp>
      <p:sp>
        <p:nvSpPr>
          <p:cNvPr id="37" name="Text Box 10">
            <a:extLst>
              <a:ext uri="{FF2B5EF4-FFF2-40B4-BE49-F238E27FC236}">
                <a16:creationId xmlns:a16="http://schemas.microsoft.com/office/drawing/2014/main" id="{DFDFB4CB-5704-4348-A01B-991E12D800E3}"/>
              </a:ext>
            </a:extLst>
          </p:cNvPr>
          <p:cNvSpPr txBox="1">
            <a:spLocks noChangeArrowheads="1"/>
          </p:cNvSpPr>
          <p:nvPr/>
        </p:nvSpPr>
        <p:spPr bwMode="auto">
          <a:xfrm>
            <a:off x="3948404" y="4984201"/>
            <a:ext cx="5943525" cy="707886"/>
          </a:xfrm>
          <a:prstGeom prst="rect">
            <a:avLst/>
          </a:prstGeom>
          <a:solidFill>
            <a:srgbClr val="FFFF99"/>
          </a:solidFill>
          <a:ln w="9525">
            <a:solidFill>
              <a:schemeClr val="tx1"/>
            </a:solidFill>
            <a:miter lim="800000"/>
            <a:headEnd/>
            <a:tailEnd/>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ea typeface="微软雅黑" panose="020B0503020204020204" pitchFamily="34" charset="-122"/>
              </a:rPr>
              <a:t>新增或修改刚刚满足要求的代码，确保新的测试用例通过，原来的测试用例也通过</a:t>
            </a:r>
            <a:endParaRPr lang="en-US" altLang="zh-CN" sz="2000" dirty="0">
              <a:ea typeface="微软雅黑" panose="020B0503020204020204" pitchFamily="34" charset="-122"/>
            </a:endParaRPr>
          </a:p>
        </p:txBody>
      </p:sp>
      <p:sp>
        <p:nvSpPr>
          <p:cNvPr id="38" name="Text Box 11">
            <a:extLst>
              <a:ext uri="{FF2B5EF4-FFF2-40B4-BE49-F238E27FC236}">
                <a16:creationId xmlns:a16="http://schemas.microsoft.com/office/drawing/2014/main" id="{569BC99B-C23D-458B-A80E-C4749454E176}"/>
              </a:ext>
            </a:extLst>
          </p:cNvPr>
          <p:cNvSpPr txBox="1">
            <a:spLocks noChangeArrowheads="1"/>
          </p:cNvSpPr>
          <p:nvPr/>
        </p:nvSpPr>
        <p:spPr bwMode="auto">
          <a:xfrm>
            <a:off x="5778500" y="3228945"/>
            <a:ext cx="4086871" cy="400110"/>
          </a:xfrm>
          <a:prstGeom prst="rect">
            <a:avLst/>
          </a:prstGeom>
          <a:solidFill>
            <a:srgbClr val="FFFF99"/>
          </a:solidFill>
          <a:ln w="9525">
            <a:solidFill>
              <a:schemeClr val="tx1"/>
            </a:solidFill>
            <a:miter lim="800000"/>
            <a:headEnd/>
            <a:tailEnd/>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ea typeface="微软雅黑" panose="020B0503020204020204" pitchFamily="34" charset="-122"/>
              </a:rPr>
              <a:t>重构代码，以提高代码质量</a:t>
            </a:r>
            <a:endParaRPr lang="en-US" altLang="zh-CN" sz="2000" dirty="0">
              <a:ea typeface="微软雅黑" panose="020B0503020204020204" pitchFamily="34" charset="-122"/>
            </a:endParaRPr>
          </a:p>
        </p:txBody>
      </p:sp>
      <p:sp>
        <p:nvSpPr>
          <p:cNvPr id="39" name="Line 12">
            <a:extLst>
              <a:ext uri="{FF2B5EF4-FFF2-40B4-BE49-F238E27FC236}">
                <a16:creationId xmlns:a16="http://schemas.microsoft.com/office/drawing/2014/main" id="{48A59276-9A63-45D4-9520-B8C60A885A7E}"/>
              </a:ext>
            </a:extLst>
          </p:cNvPr>
          <p:cNvSpPr>
            <a:spLocks noChangeShapeType="1"/>
          </p:cNvSpPr>
          <p:nvPr/>
        </p:nvSpPr>
        <p:spPr bwMode="auto">
          <a:xfrm>
            <a:off x="2622160" y="2954306"/>
            <a:ext cx="116116" cy="27078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zh-CN" altLang="en-US" sz="2000">
              <a:ea typeface="微软雅黑" panose="020B0503020204020204" pitchFamily="34" charset="-122"/>
            </a:endParaRPr>
          </a:p>
        </p:txBody>
      </p:sp>
      <p:sp>
        <p:nvSpPr>
          <p:cNvPr id="40" name="Line 13">
            <a:extLst>
              <a:ext uri="{FF2B5EF4-FFF2-40B4-BE49-F238E27FC236}">
                <a16:creationId xmlns:a16="http://schemas.microsoft.com/office/drawing/2014/main" id="{3EE40D8F-9992-4ADF-B957-51F3AF4C0DB5}"/>
              </a:ext>
            </a:extLst>
          </p:cNvPr>
          <p:cNvSpPr>
            <a:spLocks noChangeShapeType="1"/>
          </p:cNvSpPr>
          <p:nvPr/>
        </p:nvSpPr>
        <p:spPr bwMode="auto">
          <a:xfrm>
            <a:off x="2902211" y="3637021"/>
            <a:ext cx="115737" cy="28724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zh-CN" altLang="en-US" sz="2000">
              <a:ea typeface="微软雅黑" panose="020B0503020204020204" pitchFamily="34" charset="-122"/>
            </a:endParaRPr>
          </a:p>
        </p:txBody>
      </p:sp>
      <p:sp>
        <p:nvSpPr>
          <p:cNvPr id="41" name="Line 14">
            <a:extLst>
              <a:ext uri="{FF2B5EF4-FFF2-40B4-BE49-F238E27FC236}">
                <a16:creationId xmlns:a16="http://schemas.microsoft.com/office/drawing/2014/main" id="{401D5AD3-9871-4F8B-AAF4-86E53C04B9F2}"/>
              </a:ext>
            </a:extLst>
          </p:cNvPr>
          <p:cNvSpPr>
            <a:spLocks noChangeShapeType="1"/>
          </p:cNvSpPr>
          <p:nvPr/>
        </p:nvSpPr>
        <p:spPr bwMode="auto">
          <a:xfrm>
            <a:off x="4105092" y="4450862"/>
            <a:ext cx="665183" cy="55160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zh-CN" altLang="en-US" sz="2000">
              <a:ea typeface="微软雅黑" panose="020B0503020204020204" pitchFamily="34" charset="-122"/>
            </a:endParaRPr>
          </a:p>
        </p:txBody>
      </p:sp>
      <p:sp>
        <p:nvSpPr>
          <p:cNvPr id="42" name="Line 15">
            <a:extLst>
              <a:ext uri="{FF2B5EF4-FFF2-40B4-BE49-F238E27FC236}">
                <a16:creationId xmlns:a16="http://schemas.microsoft.com/office/drawing/2014/main" id="{EBB36ABE-747E-4F84-8B9C-6840D7360118}"/>
              </a:ext>
            </a:extLst>
          </p:cNvPr>
          <p:cNvSpPr>
            <a:spLocks noChangeShapeType="1"/>
          </p:cNvSpPr>
          <p:nvPr/>
        </p:nvSpPr>
        <p:spPr bwMode="auto">
          <a:xfrm flipV="1">
            <a:off x="6117616" y="3605181"/>
            <a:ext cx="729457" cy="137902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zh-CN" altLang="en-US" sz="2000">
              <a:ea typeface="微软雅黑" panose="020B0503020204020204" pitchFamily="34" charset="-122"/>
            </a:endParaRPr>
          </a:p>
        </p:txBody>
      </p:sp>
      <p:sp>
        <p:nvSpPr>
          <p:cNvPr id="43" name="Line 16">
            <a:extLst>
              <a:ext uri="{FF2B5EF4-FFF2-40B4-BE49-F238E27FC236}">
                <a16:creationId xmlns:a16="http://schemas.microsoft.com/office/drawing/2014/main" id="{7CF4CB4D-4B7A-4CAC-8F78-8EC5A95E6CE8}"/>
              </a:ext>
            </a:extLst>
          </p:cNvPr>
          <p:cNvSpPr>
            <a:spLocks noChangeShapeType="1"/>
          </p:cNvSpPr>
          <p:nvPr/>
        </p:nvSpPr>
        <p:spPr bwMode="auto">
          <a:xfrm flipH="1" flipV="1">
            <a:off x="4162245" y="3464178"/>
            <a:ext cx="161625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zh-CN" altLang="en-US" sz="2000">
              <a:ea typeface="微软雅黑" panose="020B0503020204020204" pitchFamily="34" charset="-122"/>
            </a:endParaRPr>
          </a:p>
        </p:txBody>
      </p:sp>
      <p:sp>
        <p:nvSpPr>
          <p:cNvPr id="44" name="Line 17">
            <a:extLst>
              <a:ext uri="{FF2B5EF4-FFF2-40B4-BE49-F238E27FC236}">
                <a16:creationId xmlns:a16="http://schemas.microsoft.com/office/drawing/2014/main" id="{4CAF2C7F-47AC-46A4-92CA-06809F437C08}"/>
              </a:ext>
            </a:extLst>
          </p:cNvPr>
          <p:cNvSpPr>
            <a:spLocks noChangeShapeType="1"/>
          </p:cNvSpPr>
          <p:nvPr/>
        </p:nvSpPr>
        <p:spPr bwMode="auto">
          <a:xfrm flipH="1" flipV="1">
            <a:off x="4162246" y="3520305"/>
            <a:ext cx="1898216" cy="147453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zh-CN" altLang="en-US" sz="2000">
              <a:ea typeface="微软雅黑" panose="020B0503020204020204" pitchFamily="34" charset="-122"/>
            </a:endParaRPr>
          </a:p>
        </p:txBody>
      </p:sp>
      <p:sp>
        <p:nvSpPr>
          <p:cNvPr id="45" name="Rectangle 18">
            <a:extLst>
              <a:ext uri="{FF2B5EF4-FFF2-40B4-BE49-F238E27FC236}">
                <a16:creationId xmlns:a16="http://schemas.microsoft.com/office/drawing/2014/main" id="{19C500E9-5D59-4D47-8B1C-53F6621DAC9B}"/>
              </a:ext>
            </a:extLst>
          </p:cNvPr>
          <p:cNvSpPr>
            <a:spLocks noChangeArrowheads="1"/>
          </p:cNvSpPr>
          <p:nvPr/>
        </p:nvSpPr>
        <p:spPr bwMode="auto">
          <a:xfrm>
            <a:off x="3395506" y="3988253"/>
            <a:ext cx="1105796" cy="310290"/>
          </a:xfrm>
          <a:prstGeom prst="rect">
            <a:avLst/>
          </a:prstGeom>
          <a:solidFill>
            <a:srgbClr val="FE0000"/>
          </a:solidFill>
          <a:ln w="9525">
            <a:solidFill>
              <a:schemeClr val="tx1"/>
            </a:solidFill>
            <a:miter lim="800000"/>
            <a:headEnd/>
            <a:tailEnd/>
          </a:ln>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000">
              <a:ea typeface="微软雅黑" panose="020B0503020204020204" pitchFamily="34" charset="-122"/>
            </a:endParaRPr>
          </a:p>
        </p:txBody>
      </p:sp>
      <p:sp>
        <p:nvSpPr>
          <p:cNvPr id="46" name="Rectangle 19">
            <a:extLst>
              <a:ext uri="{FF2B5EF4-FFF2-40B4-BE49-F238E27FC236}">
                <a16:creationId xmlns:a16="http://schemas.microsoft.com/office/drawing/2014/main" id="{98DC863E-F0BA-44CE-BC92-AB5880E28E2C}"/>
              </a:ext>
            </a:extLst>
          </p:cNvPr>
          <p:cNvSpPr>
            <a:spLocks noChangeArrowheads="1"/>
          </p:cNvSpPr>
          <p:nvPr/>
        </p:nvSpPr>
        <p:spPr bwMode="auto">
          <a:xfrm>
            <a:off x="8818852" y="5483123"/>
            <a:ext cx="1256355" cy="266053"/>
          </a:xfrm>
          <a:prstGeom prst="rect">
            <a:avLst/>
          </a:prstGeom>
          <a:solidFill>
            <a:srgbClr val="FE0000"/>
          </a:solidFill>
          <a:ln w="9525">
            <a:solidFill>
              <a:schemeClr val="tx1"/>
            </a:solidFill>
            <a:miter lim="800000"/>
            <a:headEnd/>
            <a:tailEnd/>
          </a:ln>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000">
              <a:ea typeface="微软雅黑" panose="020B0503020204020204" pitchFamily="34" charset="-122"/>
            </a:endParaRPr>
          </a:p>
        </p:txBody>
      </p:sp>
      <p:sp>
        <p:nvSpPr>
          <p:cNvPr id="47" name="Rectangle 20">
            <a:extLst>
              <a:ext uri="{FF2B5EF4-FFF2-40B4-BE49-F238E27FC236}">
                <a16:creationId xmlns:a16="http://schemas.microsoft.com/office/drawing/2014/main" id="{B84285A0-2968-4569-9D7F-146915796CC0}"/>
              </a:ext>
            </a:extLst>
          </p:cNvPr>
          <p:cNvSpPr>
            <a:spLocks noChangeArrowheads="1"/>
          </p:cNvSpPr>
          <p:nvPr/>
        </p:nvSpPr>
        <p:spPr bwMode="auto">
          <a:xfrm>
            <a:off x="8791639" y="5483123"/>
            <a:ext cx="1267506" cy="266053"/>
          </a:xfrm>
          <a:prstGeom prst="rect">
            <a:avLst/>
          </a:prstGeom>
          <a:solidFill>
            <a:srgbClr val="00FF00"/>
          </a:solidFill>
          <a:ln w="9525">
            <a:solidFill>
              <a:schemeClr val="tx1"/>
            </a:solidFill>
            <a:miter lim="800000"/>
            <a:headEnd/>
            <a:tailEnd/>
          </a:ln>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000">
              <a:ea typeface="微软雅黑" panose="020B0503020204020204" pitchFamily="34" charset="-122"/>
            </a:endParaRPr>
          </a:p>
        </p:txBody>
      </p:sp>
      <p:sp>
        <p:nvSpPr>
          <p:cNvPr id="48" name="Rectangle 21">
            <a:extLst>
              <a:ext uri="{FF2B5EF4-FFF2-40B4-BE49-F238E27FC236}">
                <a16:creationId xmlns:a16="http://schemas.microsoft.com/office/drawing/2014/main" id="{F23550E8-6495-46BF-9497-D4DE22AB6A65}"/>
              </a:ext>
            </a:extLst>
          </p:cNvPr>
          <p:cNvSpPr>
            <a:spLocks noChangeArrowheads="1"/>
          </p:cNvSpPr>
          <p:nvPr/>
        </p:nvSpPr>
        <p:spPr bwMode="auto">
          <a:xfrm>
            <a:off x="5620968" y="2987583"/>
            <a:ext cx="1256355" cy="266053"/>
          </a:xfrm>
          <a:prstGeom prst="rect">
            <a:avLst/>
          </a:prstGeom>
          <a:solidFill>
            <a:srgbClr val="00FF00"/>
          </a:solidFill>
          <a:ln w="9525">
            <a:solidFill>
              <a:schemeClr val="tx1"/>
            </a:solidFill>
            <a:miter lim="800000"/>
            <a:headEnd/>
            <a:tailEnd/>
          </a:ln>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000">
              <a:ea typeface="微软雅黑" panose="020B0503020204020204" pitchFamily="34" charset="-122"/>
            </a:endParaRPr>
          </a:p>
        </p:txBody>
      </p:sp>
    </p:spTree>
    <p:extLst>
      <p:ext uri="{BB962C8B-B14F-4D97-AF65-F5344CB8AC3E}">
        <p14:creationId xmlns:p14="http://schemas.microsoft.com/office/powerpoint/2010/main" val="3272419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1+#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anim calcmode="lin" valueType="num">
                                      <p:cBhvr additive="base">
                                        <p:cTn id="13" dur="500" fill="hold"/>
                                        <p:tgtEl>
                                          <p:spTgt spid="40"/>
                                        </p:tgtEl>
                                        <p:attrNameLst>
                                          <p:attrName>ppt_x</p:attrName>
                                        </p:attrNameLst>
                                      </p:cBhvr>
                                      <p:tavLst>
                                        <p:tav tm="0">
                                          <p:val>
                                            <p:strVal val="1+#ppt_w/2"/>
                                          </p:val>
                                        </p:tav>
                                        <p:tav tm="100000">
                                          <p:val>
                                            <p:strVal val="#ppt_x"/>
                                          </p:val>
                                        </p:tav>
                                      </p:tavLst>
                                    </p:anim>
                                    <p:anim calcmode="lin" valueType="num">
                                      <p:cBhvr additive="base">
                                        <p:cTn id="14" dur="500" fill="hold"/>
                                        <p:tgtEl>
                                          <p:spTgt spid="40"/>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2" fill="hold" grpId="0" nodeType="afterEffect">
                                  <p:stCondLst>
                                    <p:cond delay="0"/>
                                  </p:stCondLst>
                                  <p:childTnLst>
                                    <p:set>
                                      <p:cBhvr>
                                        <p:cTn id="17" dur="1" fill="hold">
                                          <p:stCondLst>
                                            <p:cond delay="0"/>
                                          </p:stCondLst>
                                        </p:cTn>
                                        <p:tgtEl>
                                          <p:spTgt spid="36"/>
                                        </p:tgtEl>
                                        <p:attrNameLst>
                                          <p:attrName>style.visibility</p:attrName>
                                        </p:attrNameLst>
                                      </p:cBhvr>
                                      <p:to>
                                        <p:strVal val="visible"/>
                                      </p:to>
                                    </p:set>
                                    <p:anim calcmode="lin" valueType="num">
                                      <p:cBhvr additive="base">
                                        <p:cTn id="18" dur="500" fill="hold"/>
                                        <p:tgtEl>
                                          <p:spTgt spid="36"/>
                                        </p:tgtEl>
                                        <p:attrNameLst>
                                          <p:attrName>ppt_x</p:attrName>
                                        </p:attrNameLst>
                                      </p:cBhvr>
                                      <p:tavLst>
                                        <p:tav tm="0">
                                          <p:val>
                                            <p:strVal val="1+#ppt_w/2"/>
                                          </p:val>
                                        </p:tav>
                                        <p:tav tm="100000">
                                          <p:val>
                                            <p:strVal val="#ppt_x"/>
                                          </p:val>
                                        </p:tav>
                                      </p:tavLst>
                                    </p:anim>
                                    <p:anim calcmode="lin" valueType="num">
                                      <p:cBhvr additive="base">
                                        <p:cTn id="19" dur="500" fill="hold"/>
                                        <p:tgtEl>
                                          <p:spTgt spid="36"/>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35" presetClass="entr" presetSubtype="0" fill="hold" grpId="0" nodeType="afterEffect">
                                  <p:stCondLst>
                                    <p:cond delay="10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1000"/>
                                        <p:tgtEl>
                                          <p:spTgt spid="45"/>
                                        </p:tgtEl>
                                      </p:cBhvr>
                                    </p:animEffect>
                                    <p:anim calcmode="lin" valueType="num">
                                      <p:cBhvr>
                                        <p:cTn id="24" dur="1000" fill="hold"/>
                                        <p:tgtEl>
                                          <p:spTgt spid="45"/>
                                        </p:tgtEl>
                                        <p:attrNameLst>
                                          <p:attrName>style.rotation</p:attrName>
                                        </p:attrNameLst>
                                      </p:cBhvr>
                                      <p:tavLst>
                                        <p:tav tm="0">
                                          <p:val>
                                            <p:fltVal val="720"/>
                                          </p:val>
                                        </p:tav>
                                        <p:tav tm="100000">
                                          <p:val>
                                            <p:fltVal val="0"/>
                                          </p:val>
                                        </p:tav>
                                      </p:tavLst>
                                    </p:anim>
                                    <p:anim calcmode="lin" valueType="num">
                                      <p:cBhvr>
                                        <p:cTn id="25" dur="1000" fill="hold"/>
                                        <p:tgtEl>
                                          <p:spTgt spid="45"/>
                                        </p:tgtEl>
                                        <p:attrNameLst>
                                          <p:attrName>ppt_h</p:attrName>
                                        </p:attrNameLst>
                                      </p:cBhvr>
                                      <p:tavLst>
                                        <p:tav tm="0">
                                          <p:val>
                                            <p:fltVal val="0"/>
                                          </p:val>
                                        </p:tav>
                                        <p:tav tm="100000">
                                          <p:val>
                                            <p:strVal val="#ppt_h"/>
                                          </p:val>
                                        </p:tav>
                                      </p:tavLst>
                                    </p:anim>
                                    <p:anim calcmode="lin" valueType="num">
                                      <p:cBhvr>
                                        <p:cTn id="26" dur="1000" fill="hold"/>
                                        <p:tgtEl>
                                          <p:spTgt spid="45"/>
                                        </p:tgtEl>
                                        <p:attrNameLst>
                                          <p:attrName>ppt_w</p:attrName>
                                        </p:attrNameLst>
                                      </p:cBhvr>
                                      <p:tavLst>
                                        <p:tav tm="0">
                                          <p:val>
                                            <p:fltVal val="0"/>
                                          </p:val>
                                        </p:tav>
                                        <p:tav tm="100000">
                                          <p:val>
                                            <p:strVal val="#ppt_w"/>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41"/>
                                        </p:tgtEl>
                                        <p:attrNameLst>
                                          <p:attrName>style.visibility</p:attrName>
                                        </p:attrNameLst>
                                      </p:cBhvr>
                                      <p:to>
                                        <p:strVal val="visible"/>
                                      </p:to>
                                    </p:set>
                                    <p:anim calcmode="lin" valueType="num">
                                      <p:cBhvr additive="base">
                                        <p:cTn id="31" dur="500" fill="hold"/>
                                        <p:tgtEl>
                                          <p:spTgt spid="41"/>
                                        </p:tgtEl>
                                        <p:attrNameLst>
                                          <p:attrName>ppt_x</p:attrName>
                                        </p:attrNameLst>
                                      </p:cBhvr>
                                      <p:tavLst>
                                        <p:tav tm="0">
                                          <p:val>
                                            <p:strVal val="1+#ppt_w/2"/>
                                          </p:val>
                                        </p:tav>
                                        <p:tav tm="100000">
                                          <p:val>
                                            <p:strVal val="#ppt_x"/>
                                          </p:val>
                                        </p:tav>
                                      </p:tavLst>
                                    </p:anim>
                                    <p:anim calcmode="lin" valueType="num">
                                      <p:cBhvr additive="base">
                                        <p:cTn id="32" dur="500" fill="hold"/>
                                        <p:tgtEl>
                                          <p:spTgt spid="41"/>
                                        </p:tgtEl>
                                        <p:attrNameLst>
                                          <p:attrName>ppt_y</p:attrName>
                                        </p:attrNameLst>
                                      </p:cBhvr>
                                      <p:tavLst>
                                        <p:tav tm="0">
                                          <p:val>
                                            <p:strVal val="#ppt_y"/>
                                          </p:val>
                                        </p:tav>
                                        <p:tav tm="100000">
                                          <p:val>
                                            <p:strVal val="#ppt_y"/>
                                          </p:val>
                                        </p:tav>
                                      </p:tavLst>
                                    </p:anim>
                                  </p:childTnLst>
                                </p:cTn>
                              </p:par>
                            </p:childTnLst>
                          </p:cTn>
                        </p:par>
                        <p:par>
                          <p:cTn id="33" fill="hold">
                            <p:stCondLst>
                              <p:cond delay="500"/>
                            </p:stCondLst>
                            <p:childTnLst>
                              <p:par>
                                <p:cTn id="34" presetID="2" presetClass="entr" presetSubtype="2" fill="hold" grpId="0" nodeType="afterEffect">
                                  <p:stCondLst>
                                    <p:cond delay="0"/>
                                  </p:stCondLst>
                                  <p:childTnLst>
                                    <p:set>
                                      <p:cBhvr>
                                        <p:cTn id="35" dur="1" fill="hold">
                                          <p:stCondLst>
                                            <p:cond delay="0"/>
                                          </p:stCondLst>
                                        </p:cTn>
                                        <p:tgtEl>
                                          <p:spTgt spid="37"/>
                                        </p:tgtEl>
                                        <p:attrNameLst>
                                          <p:attrName>style.visibility</p:attrName>
                                        </p:attrNameLst>
                                      </p:cBhvr>
                                      <p:to>
                                        <p:strVal val="visible"/>
                                      </p:to>
                                    </p:set>
                                    <p:anim calcmode="lin" valueType="num">
                                      <p:cBhvr additive="base">
                                        <p:cTn id="36" dur="500" fill="hold"/>
                                        <p:tgtEl>
                                          <p:spTgt spid="37"/>
                                        </p:tgtEl>
                                        <p:attrNameLst>
                                          <p:attrName>ppt_x</p:attrName>
                                        </p:attrNameLst>
                                      </p:cBhvr>
                                      <p:tavLst>
                                        <p:tav tm="0">
                                          <p:val>
                                            <p:strVal val="1+#ppt_w/2"/>
                                          </p:val>
                                        </p:tav>
                                        <p:tav tm="100000">
                                          <p:val>
                                            <p:strVal val="#ppt_x"/>
                                          </p:val>
                                        </p:tav>
                                      </p:tavLst>
                                    </p:anim>
                                    <p:anim calcmode="lin" valueType="num">
                                      <p:cBhvr additive="base">
                                        <p:cTn id="37" dur="500" fill="hold"/>
                                        <p:tgtEl>
                                          <p:spTgt spid="37"/>
                                        </p:tgtEl>
                                        <p:attrNameLst>
                                          <p:attrName>ppt_y</p:attrName>
                                        </p:attrNameLst>
                                      </p:cBhvr>
                                      <p:tavLst>
                                        <p:tav tm="0">
                                          <p:val>
                                            <p:strVal val="#ppt_y"/>
                                          </p:val>
                                        </p:tav>
                                        <p:tav tm="100000">
                                          <p:val>
                                            <p:strVal val="#ppt_y"/>
                                          </p:val>
                                        </p:tav>
                                      </p:tavLst>
                                    </p:anim>
                                  </p:childTnLst>
                                </p:cTn>
                              </p:par>
                            </p:childTnLst>
                          </p:cTn>
                        </p:par>
                        <p:par>
                          <p:cTn id="38" fill="hold">
                            <p:stCondLst>
                              <p:cond delay="1000"/>
                            </p:stCondLst>
                            <p:childTnLst>
                              <p:par>
                                <p:cTn id="39" presetID="25" presetClass="entr" presetSubtype="0" fill="hold" grpId="0" nodeType="afterEffect">
                                  <p:stCondLst>
                                    <p:cond delay="0"/>
                                  </p:stCondLst>
                                  <p:childTnLst>
                                    <p:set>
                                      <p:cBhvr>
                                        <p:cTn id="40" dur="1" fill="hold">
                                          <p:stCondLst>
                                            <p:cond delay="0"/>
                                          </p:stCondLst>
                                        </p:cTn>
                                        <p:tgtEl>
                                          <p:spTgt spid="46"/>
                                        </p:tgtEl>
                                        <p:attrNameLst>
                                          <p:attrName>style.visibility</p:attrName>
                                        </p:attrNameLst>
                                      </p:cBhvr>
                                      <p:to>
                                        <p:strVal val="visible"/>
                                      </p:to>
                                    </p:set>
                                    <p:anim calcmode="lin" valueType="num">
                                      <p:cBhvr>
                                        <p:cTn id="41" dur="500" decel="50000" fill="hold">
                                          <p:stCondLst>
                                            <p:cond delay="0"/>
                                          </p:stCondLst>
                                        </p:cTn>
                                        <p:tgtEl>
                                          <p:spTgt spid="46"/>
                                        </p:tgtEl>
                                        <p:attrNameLst>
                                          <p:attrName>style.rotation</p:attrName>
                                        </p:attrNameLst>
                                      </p:cBhvr>
                                      <p:tavLst>
                                        <p:tav tm="0">
                                          <p:val>
                                            <p:fltVal val="-90"/>
                                          </p:val>
                                        </p:tav>
                                        <p:tav tm="100000">
                                          <p:val>
                                            <p:fltVal val="0"/>
                                          </p:val>
                                        </p:tav>
                                      </p:tavLst>
                                    </p:anim>
                                    <p:anim calcmode="lin" valueType="num">
                                      <p:cBhvr>
                                        <p:cTn id="42" dur="500" decel="50000" fill="hold">
                                          <p:stCondLst>
                                            <p:cond delay="0"/>
                                          </p:stCondLst>
                                        </p:cTn>
                                        <p:tgtEl>
                                          <p:spTgt spid="46"/>
                                        </p:tgtEl>
                                        <p:attrNameLst>
                                          <p:attrName>ppt_w</p:attrName>
                                        </p:attrNameLst>
                                      </p:cBhvr>
                                      <p:tavLst>
                                        <p:tav tm="0">
                                          <p:val>
                                            <p:strVal val="#ppt_w"/>
                                          </p:val>
                                        </p:tav>
                                        <p:tav tm="100000">
                                          <p:val>
                                            <p:strVal val="#ppt_w*.05"/>
                                          </p:val>
                                        </p:tav>
                                      </p:tavLst>
                                    </p:anim>
                                    <p:anim calcmode="lin" valueType="num">
                                      <p:cBhvr>
                                        <p:cTn id="43" dur="500" accel="50000" fill="hold">
                                          <p:stCondLst>
                                            <p:cond delay="500"/>
                                          </p:stCondLst>
                                        </p:cTn>
                                        <p:tgtEl>
                                          <p:spTgt spid="46"/>
                                        </p:tgtEl>
                                        <p:attrNameLst>
                                          <p:attrName>ppt_w</p:attrName>
                                        </p:attrNameLst>
                                      </p:cBhvr>
                                      <p:tavLst>
                                        <p:tav tm="0">
                                          <p:val>
                                            <p:strVal val="#ppt_w*.05"/>
                                          </p:val>
                                        </p:tav>
                                        <p:tav tm="100000">
                                          <p:val>
                                            <p:strVal val="#ppt_w"/>
                                          </p:val>
                                        </p:tav>
                                      </p:tavLst>
                                    </p:anim>
                                    <p:anim calcmode="lin" valueType="num">
                                      <p:cBhvr>
                                        <p:cTn id="44" dur="1000" fill="hold"/>
                                        <p:tgtEl>
                                          <p:spTgt spid="46"/>
                                        </p:tgtEl>
                                        <p:attrNameLst>
                                          <p:attrName>ppt_h</p:attrName>
                                        </p:attrNameLst>
                                      </p:cBhvr>
                                      <p:tavLst>
                                        <p:tav tm="0">
                                          <p:val>
                                            <p:strVal val="#ppt_h"/>
                                          </p:val>
                                        </p:tav>
                                        <p:tav tm="100000">
                                          <p:val>
                                            <p:strVal val="#ppt_h"/>
                                          </p:val>
                                        </p:tav>
                                      </p:tavLst>
                                    </p:anim>
                                    <p:anim calcmode="lin" valueType="num">
                                      <p:cBhvr>
                                        <p:cTn id="45" dur="500" decel="50000" fill="hold">
                                          <p:stCondLst>
                                            <p:cond delay="0"/>
                                          </p:stCondLst>
                                        </p:cTn>
                                        <p:tgtEl>
                                          <p:spTgt spid="46"/>
                                        </p:tgtEl>
                                        <p:attrNameLst>
                                          <p:attrName>ppt_x</p:attrName>
                                        </p:attrNameLst>
                                      </p:cBhvr>
                                      <p:tavLst>
                                        <p:tav tm="0">
                                          <p:val>
                                            <p:strVal val="#ppt_x+.4"/>
                                          </p:val>
                                        </p:tav>
                                        <p:tav tm="100000">
                                          <p:val>
                                            <p:strVal val="#ppt_x"/>
                                          </p:val>
                                        </p:tav>
                                      </p:tavLst>
                                    </p:anim>
                                    <p:anim calcmode="lin" valueType="num">
                                      <p:cBhvr>
                                        <p:cTn id="46" dur="500" decel="50000" fill="hold">
                                          <p:stCondLst>
                                            <p:cond delay="0"/>
                                          </p:stCondLst>
                                        </p:cTn>
                                        <p:tgtEl>
                                          <p:spTgt spid="46"/>
                                        </p:tgtEl>
                                        <p:attrNameLst>
                                          <p:attrName>ppt_y</p:attrName>
                                        </p:attrNameLst>
                                      </p:cBhvr>
                                      <p:tavLst>
                                        <p:tav tm="0">
                                          <p:val>
                                            <p:strVal val="#ppt_y-.2"/>
                                          </p:val>
                                        </p:tav>
                                        <p:tav tm="100000">
                                          <p:val>
                                            <p:strVal val="#ppt_y+.1"/>
                                          </p:val>
                                        </p:tav>
                                      </p:tavLst>
                                    </p:anim>
                                    <p:anim calcmode="lin" valueType="num">
                                      <p:cBhvr>
                                        <p:cTn id="47" dur="500" accel="50000" fill="hold">
                                          <p:stCondLst>
                                            <p:cond delay="500"/>
                                          </p:stCondLst>
                                        </p:cTn>
                                        <p:tgtEl>
                                          <p:spTgt spid="46"/>
                                        </p:tgtEl>
                                        <p:attrNameLst>
                                          <p:attrName>ppt_y</p:attrName>
                                        </p:attrNameLst>
                                      </p:cBhvr>
                                      <p:tavLst>
                                        <p:tav tm="0">
                                          <p:val>
                                            <p:strVal val="#ppt_y+.1"/>
                                          </p:val>
                                        </p:tav>
                                        <p:tav tm="100000">
                                          <p:val>
                                            <p:strVal val="#ppt_y"/>
                                          </p:val>
                                        </p:tav>
                                      </p:tavLst>
                                    </p:anim>
                                    <p:animEffect transition="in" filter="fade">
                                      <p:cBhvr>
                                        <p:cTn id="48" dur="1000" decel="50000">
                                          <p:stCondLst>
                                            <p:cond delay="0"/>
                                          </p:stCondLst>
                                        </p:cTn>
                                        <p:tgtEl>
                                          <p:spTgt spid="46"/>
                                        </p:tgtEl>
                                      </p:cBhvr>
                                    </p:animEffect>
                                  </p:childTnLst>
                                </p:cTn>
                              </p:par>
                            </p:childTnLst>
                          </p:cTn>
                        </p:par>
                        <p:par>
                          <p:cTn id="49" fill="hold">
                            <p:stCondLst>
                              <p:cond delay="2000"/>
                            </p:stCondLst>
                            <p:childTnLst>
                              <p:par>
                                <p:cTn id="50" presetID="55" presetClass="exit" presetSubtype="0" fill="hold" grpId="1" nodeType="afterEffect">
                                  <p:stCondLst>
                                    <p:cond delay="0"/>
                                  </p:stCondLst>
                                  <p:childTnLst>
                                    <p:anim calcmode="lin" valueType="num">
                                      <p:cBhvr>
                                        <p:cTn id="51" dur="500"/>
                                        <p:tgtEl>
                                          <p:spTgt spid="46"/>
                                        </p:tgtEl>
                                        <p:attrNameLst>
                                          <p:attrName>ppt_w</p:attrName>
                                        </p:attrNameLst>
                                      </p:cBhvr>
                                      <p:tavLst>
                                        <p:tav tm="0">
                                          <p:val>
                                            <p:strVal val="ppt_w"/>
                                          </p:val>
                                        </p:tav>
                                        <p:tav tm="100000">
                                          <p:val>
                                            <p:strVal val="ppt_w*0.70"/>
                                          </p:val>
                                        </p:tav>
                                      </p:tavLst>
                                    </p:anim>
                                    <p:anim calcmode="lin" valueType="num">
                                      <p:cBhvr>
                                        <p:cTn id="52" dur="500"/>
                                        <p:tgtEl>
                                          <p:spTgt spid="46"/>
                                        </p:tgtEl>
                                        <p:attrNameLst>
                                          <p:attrName>ppt_h</p:attrName>
                                        </p:attrNameLst>
                                      </p:cBhvr>
                                      <p:tavLst>
                                        <p:tav tm="0">
                                          <p:val>
                                            <p:strVal val="ppt_h"/>
                                          </p:val>
                                        </p:tav>
                                        <p:tav tm="100000">
                                          <p:val>
                                            <p:strVal val="ppt_h"/>
                                          </p:val>
                                        </p:tav>
                                      </p:tavLst>
                                    </p:anim>
                                    <p:animEffect transition="out" filter="fade">
                                      <p:cBhvr>
                                        <p:cTn id="53" dur="500"/>
                                        <p:tgtEl>
                                          <p:spTgt spid="46"/>
                                        </p:tgtEl>
                                      </p:cBhvr>
                                    </p:animEffect>
                                    <p:set>
                                      <p:cBhvr>
                                        <p:cTn id="54" dur="1" fill="hold">
                                          <p:stCondLst>
                                            <p:cond delay="499"/>
                                          </p:stCondLst>
                                        </p:cTn>
                                        <p:tgtEl>
                                          <p:spTgt spid="46"/>
                                        </p:tgtEl>
                                        <p:attrNameLst>
                                          <p:attrName>style.visibility</p:attrName>
                                        </p:attrNameLst>
                                      </p:cBhvr>
                                      <p:to>
                                        <p:strVal val="hidden"/>
                                      </p:to>
                                    </p:set>
                                  </p:childTnLst>
                                </p:cTn>
                              </p:par>
                            </p:childTnLst>
                          </p:cTn>
                        </p:par>
                        <p:par>
                          <p:cTn id="55" fill="hold">
                            <p:stCondLst>
                              <p:cond delay="2500"/>
                            </p:stCondLst>
                            <p:childTnLst>
                              <p:par>
                                <p:cTn id="56" presetID="25" presetClass="entr" presetSubtype="0" fill="hold" grpId="0" nodeType="afterEffect">
                                  <p:stCondLst>
                                    <p:cond delay="0"/>
                                  </p:stCondLst>
                                  <p:childTnLst>
                                    <p:set>
                                      <p:cBhvr>
                                        <p:cTn id="57" dur="1" fill="hold">
                                          <p:stCondLst>
                                            <p:cond delay="0"/>
                                          </p:stCondLst>
                                        </p:cTn>
                                        <p:tgtEl>
                                          <p:spTgt spid="47"/>
                                        </p:tgtEl>
                                        <p:attrNameLst>
                                          <p:attrName>style.visibility</p:attrName>
                                        </p:attrNameLst>
                                      </p:cBhvr>
                                      <p:to>
                                        <p:strVal val="visible"/>
                                      </p:to>
                                    </p:set>
                                    <p:anim calcmode="lin" valueType="num">
                                      <p:cBhvr>
                                        <p:cTn id="58" dur="450" decel="50000" fill="hold">
                                          <p:stCondLst>
                                            <p:cond delay="0"/>
                                          </p:stCondLst>
                                        </p:cTn>
                                        <p:tgtEl>
                                          <p:spTgt spid="47"/>
                                        </p:tgtEl>
                                        <p:attrNameLst>
                                          <p:attrName>style.rotation</p:attrName>
                                        </p:attrNameLst>
                                      </p:cBhvr>
                                      <p:tavLst>
                                        <p:tav tm="0">
                                          <p:val>
                                            <p:fltVal val="-90"/>
                                          </p:val>
                                        </p:tav>
                                        <p:tav tm="100000">
                                          <p:val>
                                            <p:fltVal val="0"/>
                                          </p:val>
                                        </p:tav>
                                      </p:tavLst>
                                    </p:anim>
                                    <p:anim calcmode="lin" valueType="num">
                                      <p:cBhvr>
                                        <p:cTn id="59" dur="450" decel="50000" fill="hold">
                                          <p:stCondLst>
                                            <p:cond delay="0"/>
                                          </p:stCondLst>
                                        </p:cTn>
                                        <p:tgtEl>
                                          <p:spTgt spid="47"/>
                                        </p:tgtEl>
                                        <p:attrNameLst>
                                          <p:attrName>ppt_w</p:attrName>
                                        </p:attrNameLst>
                                      </p:cBhvr>
                                      <p:tavLst>
                                        <p:tav tm="0">
                                          <p:val>
                                            <p:strVal val="#ppt_w"/>
                                          </p:val>
                                        </p:tav>
                                        <p:tav tm="100000">
                                          <p:val>
                                            <p:strVal val="#ppt_w*.05"/>
                                          </p:val>
                                        </p:tav>
                                      </p:tavLst>
                                    </p:anim>
                                    <p:anim calcmode="lin" valueType="num">
                                      <p:cBhvr>
                                        <p:cTn id="60" dur="450" accel="50000" fill="hold">
                                          <p:stCondLst>
                                            <p:cond delay="450"/>
                                          </p:stCondLst>
                                        </p:cTn>
                                        <p:tgtEl>
                                          <p:spTgt spid="47"/>
                                        </p:tgtEl>
                                        <p:attrNameLst>
                                          <p:attrName>ppt_w</p:attrName>
                                        </p:attrNameLst>
                                      </p:cBhvr>
                                      <p:tavLst>
                                        <p:tav tm="0">
                                          <p:val>
                                            <p:strVal val="#ppt_w*.05"/>
                                          </p:val>
                                        </p:tav>
                                        <p:tav tm="100000">
                                          <p:val>
                                            <p:strVal val="#ppt_w"/>
                                          </p:val>
                                        </p:tav>
                                      </p:tavLst>
                                    </p:anim>
                                    <p:anim calcmode="lin" valueType="num">
                                      <p:cBhvr>
                                        <p:cTn id="61" dur="900" fill="hold"/>
                                        <p:tgtEl>
                                          <p:spTgt spid="47"/>
                                        </p:tgtEl>
                                        <p:attrNameLst>
                                          <p:attrName>ppt_h</p:attrName>
                                        </p:attrNameLst>
                                      </p:cBhvr>
                                      <p:tavLst>
                                        <p:tav tm="0">
                                          <p:val>
                                            <p:strVal val="#ppt_h"/>
                                          </p:val>
                                        </p:tav>
                                        <p:tav tm="100000">
                                          <p:val>
                                            <p:strVal val="#ppt_h"/>
                                          </p:val>
                                        </p:tav>
                                      </p:tavLst>
                                    </p:anim>
                                    <p:anim calcmode="lin" valueType="num">
                                      <p:cBhvr>
                                        <p:cTn id="62" dur="450" decel="50000" fill="hold">
                                          <p:stCondLst>
                                            <p:cond delay="0"/>
                                          </p:stCondLst>
                                        </p:cTn>
                                        <p:tgtEl>
                                          <p:spTgt spid="47"/>
                                        </p:tgtEl>
                                        <p:attrNameLst>
                                          <p:attrName>ppt_x</p:attrName>
                                        </p:attrNameLst>
                                      </p:cBhvr>
                                      <p:tavLst>
                                        <p:tav tm="0">
                                          <p:val>
                                            <p:strVal val="#ppt_x+.4"/>
                                          </p:val>
                                        </p:tav>
                                        <p:tav tm="100000">
                                          <p:val>
                                            <p:strVal val="#ppt_x"/>
                                          </p:val>
                                        </p:tav>
                                      </p:tavLst>
                                    </p:anim>
                                    <p:anim calcmode="lin" valueType="num">
                                      <p:cBhvr>
                                        <p:cTn id="63" dur="450" decel="50000" fill="hold">
                                          <p:stCondLst>
                                            <p:cond delay="0"/>
                                          </p:stCondLst>
                                        </p:cTn>
                                        <p:tgtEl>
                                          <p:spTgt spid="47"/>
                                        </p:tgtEl>
                                        <p:attrNameLst>
                                          <p:attrName>ppt_y</p:attrName>
                                        </p:attrNameLst>
                                      </p:cBhvr>
                                      <p:tavLst>
                                        <p:tav tm="0">
                                          <p:val>
                                            <p:strVal val="#ppt_y-.2"/>
                                          </p:val>
                                        </p:tav>
                                        <p:tav tm="100000">
                                          <p:val>
                                            <p:strVal val="#ppt_y+.1"/>
                                          </p:val>
                                        </p:tav>
                                      </p:tavLst>
                                    </p:anim>
                                    <p:anim calcmode="lin" valueType="num">
                                      <p:cBhvr>
                                        <p:cTn id="64" dur="450" accel="50000" fill="hold">
                                          <p:stCondLst>
                                            <p:cond delay="450"/>
                                          </p:stCondLst>
                                        </p:cTn>
                                        <p:tgtEl>
                                          <p:spTgt spid="47"/>
                                        </p:tgtEl>
                                        <p:attrNameLst>
                                          <p:attrName>ppt_y</p:attrName>
                                        </p:attrNameLst>
                                      </p:cBhvr>
                                      <p:tavLst>
                                        <p:tav tm="0">
                                          <p:val>
                                            <p:strVal val="#ppt_y+.1"/>
                                          </p:val>
                                        </p:tav>
                                        <p:tav tm="100000">
                                          <p:val>
                                            <p:strVal val="#ppt_y"/>
                                          </p:val>
                                        </p:tav>
                                      </p:tavLst>
                                    </p:anim>
                                    <p:animEffect transition="in" filter="fade">
                                      <p:cBhvr>
                                        <p:cTn id="65" dur="900" decel="50000">
                                          <p:stCondLst>
                                            <p:cond delay="0"/>
                                          </p:stCondLst>
                                        </p:cTn>
                                        <p:tgtEl>
                                          <p:spTgt spid="47"/>
                                        </p:tgtEl>
                                      </p:cBhvr>
                                    </p:animEffect>
                                  </p:childTnLst>
                                </p:cTn>
                              </p:par>
                            </p:childTnLst>
                          </p:cTn>
                        </p:par>
                        <p:par>
                          <p:cTn id="66" fill="hold">
                            <p:stCondLst>
                              <p:cond delay="3400"/>
                            </p:stCondLst>
                            <p:childTnLst>
                              <p:par>
                                <p:cTn id="67" presetID="55" presetClass="exit" presetSubtype="0" fill="hold" grpId="1" nodeType="afterEffect">
                                  <p:stCondLst>
                                    <p:cond delay="0"/>
                                  </p:stCondLst>
                                  <p:childTnLst>
                                    <p:anim calcmode="lin" valueType="num">
                                      <p:cBhvr>
                                        <p:cTn id="68" dur="1000"/>
                                        <p:tgtEl>
                                          <p:spTgt spid="47"/>
                                        </p:tgtEl>
                                        <p:attrNameLst>
                                          <p:attrName>ppt_w</p:attrName>
                                        </p:attrNameLst>
                                      </p:cBhvr>
                                      <p:tavLst>
                                        <p:tav tm="0">
                                          <p:val>
                                            <p:strVal val="ppt_w"/>
                                          </p:val>
                                        </p:tav>
                                        <p:tav tm="100000">
                                          <p:val>
                                            <p:strVal val="ppt_w*0.70"/>
                                          </p:val>
                                        </p:tav>
                                      </p:tavLst>
                                    </p:anim>
                                    <p:anim calcmode="lin" valueType="num">
                                      <p:cBhvr>
                                        <p:cTn id="69" dur="1000"/>
                                        <p:tgtEl>
                                          <p:spTgt spid="47"/>
                                        </p:tgtEl>
                                        <p:attrNameLst>
                                          <p:attrName>ppt_h</p:attrName>
                                        </p:attrNameLst>
                                      </p:cBhvr>
                                      <p:tavLst>
                                        <p:tav tm="0">
                                          <p:val>
                                            <p:strVal val="ppt_h"/>
                                          </p:val>
                                        </p:tav>
                                        <p:tav tm="100000">
                                          <p:val>
                                            <p:strVal val="ppt_h"/>
                                          </p:val>
                                        </p:tav>
                                      </p:tavLst>
                                    </p:anim>
                                    <p:animEffect transition="out" filter="fade">
                                      <p:cBhvr>
                                        <p:cTn id="70" dur="1000"/>
                                        <p:tgtEl>
                                          <p:spTgt spid="47"/>
                                        </p:tgtEl>
                                      </p:cBhvr>
                                    </p:animEffect>
                                    <p:set>
                                      <p:cBhvr>
                                        <p:cTn id="71" dur="1" fill="hold">
                                          <p:stCondLst>
                                            <p:cond delay="999"/>
                                          </p:stCondLst>
                                        </p:cTn>
                                        <p:tgtEl>
                                          <p:spTgt spid="47"/>
                                        </p:tgtEl>
                                        <p:attrNameLst>
                                          <p:attrName>style.visibility</p:attrName>
                                        </p:attrNameLst>
                                      </p:cBhvr>
                                      <p:to>
                                        <p:strVal val="hidden"/>
                                      </p:to>
                                    </p:set>
                                  </p:childTnLst>
                                </p:cTn>
                              </p:par>
                            </p:childTnLst>
                          </p:cTn>
                        </p:par>
                        <p:par>
                          <p:cTn id="72" fill="hold">
                            <p:stCondLst>
                              <p:cond delay="4400"/>
                            </p:stCondLst>
                            <p:childTnLst>
                              <p:par>
                                <p:cTn id="73" presetID="35" presetClass="entr" presetSubtype="0" fill="hold" grpId="2" nodeType="afterEffect">
                                  <p:stCondLst>
                                    <p:cond delay="100"/>
                                  </p:stCondLst>
                                  <p:childTnLst>
                                    <p:set>
                                      <p:cBhvr>
                                        <p:cTn id="74" dur="1" fill="hold">
                                          <p:stCondLst>
                                            <p:cond delay="0"/>
                                          </p:stCondLst>
                                        </p:cTn>
                                        <p:tgtEl>
                                          <p:spTgt spid="47"/>
                                        </p:tgtEl>
                                        <p:attrNameLst>
                                          <p:attrName>style.visibility</p:attrName>
                                        </p:attrNameLst>
                                      </p:cBhvr>
                                      <p:to>
                                        <p:strVal val="visible"/>
                                      </p:to>
                                    </p:set>
                                    <p:animEffect transition="in" filter="fade">
                                      <p:cBhvr>
                                        <p:cTn id="75" dur="1000"/>
                                        <p:tgtEl>
                                          <p:spTgt spid="47"/>
                                        </p:tgtEl>
                                      </p:cBhvr>
                                    </p:animEffect>
                                    <p:anim calcmode="lin" valueType="num">
                                      <p:cBhvr>
                                        <p:cTn id="76" dur="1000" fill="hold"/>
                                        <p:tgtEl>
                                          <p:spTgt spid="47"/>
                                        </p:tgtEl>
                                        <p:attrNameLst>
                                          <p:attrName>style.rotation</p:attrName>
                                        </p:attrNameLst>
                                      </p:cBhvr>
                                      <p:tavLst>
                                        <p:tav tm="0">
                                          <p:val>
                                            <p:fltVal val="720"/>
                                          </p:val>
                                        </p:tav>
                                        <p:tav tm="100000">
                                          <p:val>
                                            <p:fltVal val="0"/>
                                          </p:val>
                                        </p:tav>
                                      </p:tavLst>
                                    </p:anim>
                                    <p:anim calcmode="lin" valueType="num">
                                      <p:cBhvr>
                                        <p:cTn id="77" dur="1000" fill="hold"/>
                                        <p:tgtEl>
                                          <p:spTgt spid="47"/>
                                        </p:tgtEl>
                                        <p:attrNameLst>
                                          <p:attrName>ppt_h</p:attrName>
                                        </p:attrNameLst>
                                      </p:cBhvr>
                                      <p:tavLst>
                                        <p:tav tm="0">
                                          <p:val>
                                            <p:fltVal val="0"/>
                                          </p:val>
                                        </p:tav>
                                        <p:tav tm="100000">
                                          <p:val>
                                            <p:strVal val="#ppt_h"/>
                                          </p:val>
                                        </p:tav>
                                      </p:tavLst>
                                    </p:anim>
                                    <p:anim calcmode="lin" valueType="num">
                                      <p:cBhvr>
                                        <p:cTn id="78" dur="1000" fill="hold"/>
                                        <p:tgtEl>
                                          <p:spTgt spid="47"/>
                                        </p:tgtEl>
                                        <p:attrNameLst>
                                          <p:attrName>ppt_w</p:attrName>
                                        </p:attrNameLst>
                                      </p:cBhvr>
                                      <p:tavLst>
                                        <p:tav tm="0">
                                          <p:val>
                                            <p:fltVal val="0"/>
                                          </p:val>
                                        </p:tav>
                                        <p:tav tm="100000">
                                          <p:val>
                                            <p:strVal val="#ppt_w"/>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2" fill="hold" grpId="0" nodeType="clickEffect">
                                  <p:stCondLst>
                                    <p:cond delay="0"/>
                                  </p:stCondLst>
                                  <p:childTnLst>
                                    <p:set>
                                      <p:cBhvr>
                                        <p:cTn id="82" dur="1" fill="hold">
                                          <p:stCondLst>
                                            <p:cond delay="0"/>
                                          </p:stCondLst>
                                        </p:cTn>
                                        <p:tgtEl>
                                          <p:spTgt spid="42"/>
                                        </p:tgtEl>
                                        <p:attrNameLst>
                                          <p:attrName>style.visibility</p:attrName>
                                        </p:attrNameLst>
                                      </p:cBhvr>
                                      <p:to>
                                        <p:strVal val="visible"/>
                                      </p:to>
                                    </p:set>
                                    <p:anim calcmode="lin" valueType="num">
                                      <p:cBhvr additive="base">
                                        <p:cTn id="83" dur="500" fill="hold"/>
                                        <p:tgtEl>
                                          <p:spTgt spid="42"/>
                                        </p:tgtEl>
                                        <p:attrNameLst>
                                          <p:attrName>ppt_x</p:attrName>
                                        </p:attrNameLst>
                                      </p:cBhvr>
                                      <p:tavLst>
                                        <p:tav tm="0">
                                          <p:val>
                                            <p:strVal val="1+#ppt_w/2"/>
                                          </p:val>
                                        </p:tav>
                                        <p:tav tm="100000">
                                          <p:val>
                                            <p:strVal val="#ppt_x"/>
                                          </p:val>
                                        </p:tav>
                                      </p:tavLst>
                                    </p:anim>
                                    <p:anim calcmode="lin" valueType="num">
                                      <p:cBhvr additive="base">
                                        <p:cTn id="84" dur="500" fill="hold"/>
                                        <p:tgtEl>
                                          <p:spTgt spid="42"/>
                                        </p:tgtEl>
                                        <p:attrNameLst>
                                          <p:attrName>ppt_y</p:attrName>
                                        </p:attrNameLst>
                                      </p:cBhvr>
                                      <p:tavLst>
                                        <p:tav tm="0">
                                          <p:val>
                                            <p:strVal val="#ppt_y"/>
                                          </p:val>
                                        </p:tav>
                                        <p:tav tm="100000">
                                          <p:val>
                                            <p:strVal val="#ppt_y"/>
                                          </p:val>
                                        </p:tav>
                                      </p:tavLst>
                                    </p:anim>
                                  </p:childTnLst>
                                </p:cTn>
                              </p:par>
                            </p:childTnLst>
                          </p:cTn>
                        </p:par>
                        <p:par>
                          <p:cTn id="85" fill="hold">
                            <p:stCondLst>
                              <p:cond delay="500"/>
                            </p:stCondLst>
                            <p:childTnLst>
                              <p:par>
                                <p:cTn id="86" presetID="2" presetClass="entr" presetSubtype="2" fill="hold" grpId="0" nodeType="afterEffect">
                                  <p:stCondLst>
                                    <p:cond delay="0"/>
                                  </p:stCondLst>
                                  <p:childTnLst>
                                    <p:set>
                                      <p:cBhvr>
                                        <p:cTn id="87" dur="1" fill="hold">
                                          <p:stCondLst>
                                            <p:cond delay="0"/>
                                          </p:stCondLst>
                                        </p:cTn>
                                        <p:tgtEl>
                                          <p:spTgt spid="38"/>
                                        </p:tgtEl>
                                        <p:attrNameLst>
                                          <p:attrName>style.visibility</p:attrName>
                                        </p:attrNameLst>
                                      </p:cBhvr>
                                      <p:to>
                                        <p:strVal val="visible"/>
                                      </p:to>
                                    </p:set>
                                    <p:anim calcmode="lin" valueType="num">
                                      <p:cBhvr additive="base">
                                        <p:cTn id="88" dur="500" fill="hold"/>
                                        <p:tgtEl>
                                          <p:spTgt spid="38"/>
                                        </p:tgtEl>
                                        <p:attrNameLst>
                                          <p:attrName>ppt_x</p:attrName>
                                        </p:attrNameLst>
                                      </p:cBhvr>
                                      <p:tavLst>
                                        <p:tav tm="0">
                                          <p:val>
                                            <p:strVal val="1+#ppt_w/2"/>
                                          </p:val>
                                        </p:tav>
                                        <p:tav tm="100000">
                                          <p:val>
                                            <p:strVal val="#ppt_x"/>
                                          </p:val>
                                        </p:tav>
                                      </p:tavLst>
                                    </p:anim>
                                    <p:anim calcmode="lin" valueType="num">
                                      <p:cBhvr additive="base">
                                        <p:cTn id="89" dur="500" fill="hold"/>
                                        <p:tgtEl>
                                          <p:spTgt spid="38"/>
                                        </p:tgtEl>
                                        <p:attrNameLst>
                                          <p:attrName>ppt_y</p:attrName>
                                        </p:attrNameLst>
                                      </p:cBhvr>
                                      <p:tavLst>
                                        <p:tav tm="0">
                                          <p:val>
                                            <p:strVal val="#ppt_y"/>
                                          </p:val>
                                        </p:tav>
                                        <p:tav tm="100000">
                                          <p:val>
                                            <p:strVal val="#ppt_y"/>
                                          </p:val>
                                        </p:tav>
                                      </p:tavLst>
                                    </p:anim>
                                  </p:childTnLst>
                                </p:cTn>
                              </p:par>
                            </p:childTnLst>
                          </p:cTn>
                        </p:par>
                        <p:par>
                          <p:cTn id="90" fill="hold">
                            <p:stCondLst>
                              <p:cond delay="1000"/>
                            </p:stCondLst>
                            <p:childTnLst>
                              <p:par>
                                <p:cTn id="91" presetID="25" presetClass="entr" presetSubtype="0" fill="hold" grpId="0" nodeType="afterEffect">
                                  <p:stCondLst>
                                    <p:cond delay="0"/>
                                  </p:stCondLst>
                                  <p:childTnLst>
                                    <p:set>
                                      <p:cBhvr>
                                        <p:cTn id="92" dur="1" fill="hold">
                                          <p:stCondLst>
                                            <p:cond delay="0"/>
                                          </p:stCondLst>
                                        </p:cTn>
                                        <p:tgtEl>
                                          <p:spTgt spid="48"/>
                                        </p:tgtEl>
                                        <p:attrNameLst>
                                          <p:attrName>style.visibility</p:attrName>
                                        </p:attrNameLst>
                                      </p:cBhvr>
                                      <p:to>
                                        <p:strVal val="visible"/>
                                      </p:to>
                                    </p:set>
                                    <p:anim calcmode="lin" valueType="num">
                                      <p:cBhvr>
                                        <p:cTn id="93" dur="500" decel="50000" fill="hold">
                                          <p:stCondLst>
                                            <p:cond delay="0"/>
                                          </p:stCondLst>
                                        </p:cTn>
                                        <p:tgtEl>
                                          <p:spTgt spid="48"/>
                                        </p:tgtEl>
                                        <p:attrNameLst>
                                          <p:attrName>style.rotation</p:attrName>
                                        </p:attrNameLst>
                                      </p:cBhvr>
                                      <p:tavLst>
                                        <p:tav tm="0">
                                          <p:val>
                                            <p:fltVal val="-90"/>
                                          </p:val>
                                        </p:tav>
                                        <p:tav tm="100000">
                                          <p:val>
                                            <p:fltVal val="0"/>
                                          </p:val>
                                        </p:tav>
                                      </p:tavLst>
                                    </p:anim>
                                    <p:anim calcmode="lin" valueType="num">
                                      <p:cBhvr>
                                        <p:cTn id="94" dur="500" decel="50000" fill="hold">
                                          <p:stCondLst>
                                            <p:cond delay="0"/>
                                          </p:stCondLst>
                                        </p:cTn>
                                        <p:tgtEl>
                                          <p:spTgt spid="48"/>
                                        </p:tgtEl>
                                        <p:attrNameLst>
                                          <p:attrName>ppt_w</p:attrName>
                                        </p:attrNameLst>
                                      </p:cBhvr>
                                      <p:tavLst>
                                        <p:tav tm="0">
                                          <p:val>
                                            <p:strVal val="#ppt_w"/>
                                          </p:val>
                                        </p:tav>
                                        <p:tav tm="100000">
                                          <p:val>
                                            <p:strVal val="#ppt_w*.05"/>
                                          </p:val>
                                        </p:tav>
                                      </p:tavLst>
                                    </p:anim>
                                    <p:anim calcmode="lin" valueType="num">
                                      <p:cBhvr>
                                        <p:cTn id="95" dur="500" accel="50000" fill="hold">
                                          <p:stCondLst>
                                            <p:cond delay="500"/>
                                          </p:stCondLst>
                                        </p:cTn>
                                        <p:tgtEl>
                                          <p:spTgt spid="48"/>
                                        </p:tgtEl>
                                        <p:attrNameLst>
                                          <p:attrName>ppt_w</p:attrName>
                                        </p:attrNameLst>
                                      </p:cBhvr>
                                      <p:tavLst>
                                        <p:tav tm="0">
                                          <p:val>
                                            <p:strVal val="#ppt_w*.05"/>
                                          </p:val>
                                        </p:tav>
                                        <p:tav tm="100000">
                                          <p:val>
                                            <p:strVal val="#ppt_w"/>
                                          </p:val>
                                        </p:tav>
                                      </p:tavLst>
                                    </p:anim>
                                    <p:anim calcmode="lin" valueType="num">
                                      <p:cBhvr>
                                        <p:cTn id="96" dur="1000" fill="hold"/>
                                        <p:tgtEl>
                                          <p:spTgt spid="48"/>
                                        </p:tgtEl>
                                        <p:attrNameLst>
                                          <p:attrName>ppt_h</p:attrName>
                                        </p:attrNameLst>
                                      </p:cBhvr>
                                      <p:tavLst>
                                        <p:tav tm="0">
                                          <p:val>
                                            <p:strVal val="#ppt_h"/>
                                          </p:val>
                                        </p:tav>
                                        <p:tav tm="100000">
                                          <p:val>
                                            <p:strVal val="#ppt_h"/>
                                          </p:val>
                                        </p:tav>
                                      </p:tavLst>
                                    </p:anim>
                                    <p:anim calcmode="lin" valueType="num">
                                      <p:cBhvr>
                                        <p:cTn id="97" dur="500" decel="50000" fill="hold">
                                          <p:stCondLst>
                                            <p:cond delay="0"/>
                                          </p:stCondLst>
                                        </p:cTn>
                                        <p:tgtEl>
                                          <p:spTgt spid="48"/>
                                        </p:tgtEl>
                                        <p:attrNameLst>
                                          <p:attrName>ppt_x</p:attrName>
                                        </p:attrNameLst>
                                      </p:cBhvr>
                                      <p:tavLst>
                                        <p:tav tm="0">
                                          <p:val>
                                            <p:strVal val="#ppt_x+.4"/>
                                          </p:val>
                                        </p:tav>
                                        <p:tav tm="100000">
                                          <p:val>
                                            <p:strVal val="#ppt_x"/>
                                          </p:val>
                                        </p:tav>
                                      </p:tavLst>
                                    </p:anim>
                                    <p:anim calcmode="lin" valueType="num">
                                      <p:cBhvr>
                                        <p:cTn id="98" dur="500" decel="50000" fill="hold">
                                          <p:stCondLst>
                                            <p:cond delay="0"/>
                                          </p:stCondLst>
                                        </p:cTn>
                                        <p:tgtEl>
                                          <p:spTgt spid="48"/>
                                        </p:tgtEl>
                                        <p:attrNameLst>
                                          <p:attrName>ppt_y</p:attrName>
                                        </p:attrNameLst>
                                      </p:cBhvr>
                                      <p:tavLst>
                                        <p:tav tm="0">
                                          <p:val>
                                            <p:strVal val="#ppt_y-.2"/>
                                          </p:val>
                                        </p:tav>
                                        <p:tav tm="100000">
                                          <p:val>
                                            <p:strVal val="#ppt_y+.1"/>
                                          </p:val>
                                        </p:tav>
                                      </p:tavLst>
                                    </p:anim>
                                    <p:anim calcmode="lin" valueType="num">
                                      <p:cBhvr>
                                        <p:cTn id="99" dur="500" accel="50000" fill="hold">
                                          <p:stCondLst>
                                            <p:cond delay="500"/>
                                          </p:stCondLst>
                                        </p:cTn>
                                        <p:tgtEl>
                                          <p:spTgt spid="48"/>
                                        </p:tgtEl>
                                        <p:attrNameLst>
                                          <p:attrName>ppt_y</p:attrName>
                                        </p:attrNameLst>
                                      </p:cBhvr>
                                      <p:tavLst>
                                        <p:tav tm="0">
                                          <p:val>
                                            <p:strVal val="#ppt_y+.1"/>
                                          </p:val>
                                        </p:tav>
                                        <p:tav tm="100000">
                                          <p:val>
                                            <p:strVal val="#ppt_y"/>
                                          </p:val>
                                        </p:tav>
                                      </p:tavLst>
                                    </p:anim>
                                    <p:animEffect transition="in" filter="fade">
                                      <p:cBhvr>
                                        <p:cTn id="100" dur="1000" decel="50000">
                                          <p:stCondLst>
                                            <p:cond delay="0"/>
                                          </p:stCondLst>
                                        </p:cTn>
                                        <p:tgtEl>
                                          <p:spTgt spid="48"/>
                                        </p:tgtEl>
                                      </p:cBhvr>
                                    </p:animEffect>
                                  </p:childTnLst>
                                </p:cTn>
                              </p:par>
                            </p:childTnLst>
                          </p:cTn>
                        </p:par>
                        <p:par>
                          <p:cTn id="101" fill="hold">
                            <p:stCondLst>
                              <p:cond delay="2000"/>
                            </p:stCondLst>
                            <p:childTnLst>
                              <p:par>
                                <p:cTn id="102" presetID="55" presetClass="exit" presetSubtype="0" fill="hold" grpId="1" nodeType="afterEffect">
                                  <p:stCondLst>
                                    <p:cond delay="0"/>
                                  </p:stCondLst>
                                  <p:childTnLst>
                                    <p:anim calcmode="lin" valueType="num">
                                      <p:cBhvr>
                                        <p:cTn id="103" dur="1000"/>
                                        <p:tgtEl>
                                          <p:spTgt spid="48"/>
                                        </p:tgtEl>
                                        <p:attrNameLst>
                                          <p:attrName>ppt_w</p:attrName>
                                        </p:attrNameLst>
                                      </p:cBhvr>
                                      <p:tavLst>
                                        <p:tav tm="0">
                                          <p:val>
                                            <p:strVal val="ppt_w"/>
                                          </p:val>
                                        </p:tav>
                                        <p:tav tm="100000">
                                          <p:val>
                                            <p:strVal val="ppt_w*0.70"/>
                                          </p:val>
                                        </p:tav>
                                      </p:tavLst>
                                    </p:anim>
                                    <p:anim calcmode="lin" valueType="num">
                                      <p:cBhvr>
                                        <p:cTn id="104" dur="1000"/>
                                        <p:tgtEl>
                                          <p:spTgt spid="48"/>
                                        </p:tgtEl>
                                        <p:attrNameLst>
                                          <p:attrName>ppt_h</p:attrName>
                                        </p:attrNameLst>
                                      </p:cBhvr>
                                      <p:tavLst>
                                        <p:tav tm="0">
                                          <p:val>
                                            <p:strVal val="ppt_h"/>
                                          </p:val>
                                        </p:tav>
                                        <p:tav tm="100000">
                                          <p:val>
                                            <p:strVal val="ppt_h"/>
                                          </p:val>
                                        </p:tav>
                                      </p:tavLst>
                                    </p:anim>
                                    <p:animEffect transition="out" filter="fade">
                                      <p:cBhvr>
                                        <p:cTn id="105" dur="1000"/>
                                        <p:tgtEl>
                                          <p:spTgt spid="48"/>
                                        </p:tgtEl>
                                      </p:cBhvr>
                                    </p:animEffect>
                                    <p:set>
                                      <p:cBhvr>
                                        <p:cTn id="106" dur="1" fill="hold">
                                          <p:stCondLst>
                                            <p:cond delay="999"/>
                                          </p:stCondLst>
                                        </p:cTn>
                                        <p:tgtEl>
                                          <p:spTgt spid="48"/>
                                        </p:tgtEl>
                                        <p:attrNameLst>
                                          <p:attrName>style.visibility</p:attrName>
                                        </p:attrNameLst>
                                      </p:cBhvr>
                                      <p:to>
                                        <p:strVal val="hidden"/>
                                      </p:to>
                                    </p:set>
                                  </p:childTnLst>
                                </p:cTn>
                              </p:par>
                            </p:childTnLst>
                          </p:cTn>
                        </p:par>
                        <p:par>
                          <p:cTn id="107" fill="hold">
                            <p:stCondLst>
                              <p:cond delay="3000"/>
                            </p:stCondLst>
                            <p:childTnLst>
                              <p:par>
                                <p:cTn id="108" presetID="25" presetClass="entr" presetSubtype="0" fill="hold" grpId="0" nodeType="afterEffect">
                                  <p:stCondLst>
                                    <p:cond delay="0"/>
                                  </p:stCondLst>
                                  <p:childTnLst>
                                    <p:set>
                                      <p:cBhvr>
                                        <p:cTn id="109" dur="1" fill="hold">
                                          <p:stCondLst>
                                            <p:cond delay="0"/>
                                          </p:stCondLst>
                                        </p:cTn>
                                        <p:tgtEl>
                                          <p:spTgt spid="33"/>
                                        </p:tgtEl>
                                        <p:attrNameLst>
                                          <p:attrName>style.visibility</p:attrName>
                                        </p:attrNameLst>
                                      </p:cBhvr>
                                      <p:to>
                                        <p:strVal val="visible"/>
                                      </p:to>
                                    </p:set>
                                    <p:anim calcmode="lin" valueType="num">
                                      <p:cBhvr>
                                        <p:cTn id="110" dur="500" decel="50000" fill="hold">
                                          <p:stCondLst>
                                            <p:cond delay="0"/>
                                          </p:stCondLst>
                                        </p:cTn>
                                        <p:tgtEl>
                                          <p:spTgt spid="33"/>
                                        </p:tgtEl>
                                        <p:attrNameLst>
                                          <p:attrName>style.rotation</p:attrName>
                                        </p:attrNameLst>
                                      </p:cBhvr>
                                      <p:tavLst>
                                        <p:tav tm="0">
                                          <p:val>
                                            <p:fltVal val="-90"/>
                                          </p:val>
                                        </p:tav>
                                        <p:tav tm="100000">
                                          <p:val>
                                            <p:fltVal val="0"/>
                                          </p:val>
                                        </p:tav>
                                      </p:tavLst>
                                    </p:anim>
                                    <p:anim calcmode="lin" valueType="num">
                                      <p:cBhvr>
                                        <p:cTn id="111" dur="500" decel="50000" fill="hold">
                                          <p:stCondLst>
                                            <p:cond delay="0"/>
                                          </p:stCondLst>
                                        </p:cTn>
                                        <p:tgtEl>
                                          <p:spTgt spid="33"/>
                                        </p:tgtEl>
                                        <p:attrNameLst>
                                          <p:attrName>ppt_w</p:attrName>
                                        </p:attrNameLst>
                                      </p:cBhvr>
                                      <p:tavLst>
                                        <p:tav tm="0">
                                          <p:val>
                                            <p:strVal val="#ppt_w"/>
                                          </p:val>
                                        </p:tav>
                                        <p:tav tm="100000">
                                          <p:val>
                                            <p:strVal val="#ppt_w*.05"/>
                                          </p:val>
                                        </p:tav>
                                      </p:tavLst>
                                    </p:anim>
                                    <p:anim calcmode="lin" valueType="num">
                                      <p:cBhvr>
                                        <p:cTn id="112" dur="500" accel="50000" fill="hold">
                                          <p:stCondLst>
                                            <p:cond delay="500"/>
                                          </p:stCondLst>
                                        </p:cTn>
                                        <p:tgtEl>
                                          <p:spTgt spid="33"/>
                                        </p:tgtEl>
                                        <p:attrNameLst>
                                          <p:attrName>ppt_w</p:attrName>
                                        </p:attrNameLst>
                                      </p:cBhvr>
                                      <p:tavLst>
                                        <p:tav tm="0">
                                          <p:val>
                                            <p:strVal val="#ppt_w*.05"/>
                                          </p:val>
                                        </p:tav>
                                        <p:tav tm="100000">
                                          <p:val>
                                            <p:strVal val="#ppt_w"/>
                                          </p:val>
                                        </p:tav>
                                      </p:tavLst>
                                    </p:anim>
                                    <p:anim calcmode="lin" valueType="num">
                                      <p:cBhvr>
                                        <p:cTn id="113" dur="1000" fill="hold"/>
                                        <p:tgtEl>
                                          <p:spTgt spid="33"/>
                                        </p:tgtEl>
                                        <p:attrNameLst>
                                          <p:attrName>ppt_h</p:attrName>
                                        </p:attrNameLst>
                                      </p:cBhvr>
                                      <p:tavLst>
                                        <p:tav tm="0">
                                          <p:val>
                                            <p:strVal val="#ppt_h"/>
                                          </p:val>
                                        </p:tav>
                                        <p:tav tm="100000">
                                          <p:val>
                                            <p:strVal val="#ppt_h"/>
                                          </p:val>
                                        </p:tav>
                                      </p:tavLst>
                                    </p:anim>
                                    <p:anim calcmode="lin" valueType="num">
                                      <p:cBhvr>
                                        <p:cTn id="114" dur="500" decel="50000" fill="hold">
                                          <p:stCondLst>
                                            <p:cond delay="0"/>
                                          </p:stCondLst>
                                        </p:cTn>
                                        <p:tgtEl>
                                          <p:spTgt spid="33"/>
                                        </p:tgtEl>
                                        <p:attrNameLst>
                                          <p:attrName>ppt_x</p:attrName>
                                        </p:attrNameLst>
                                      </p:cBhvr>
                                      <p:tavLst>
                                        <p:tav tm="0">
                                          <p:val>
                                            <p:strVal val="#ppt_x+.4"/>
                                          </p:val>
                                        </p:tav>
                                        <p:tav tm="100000">
                                          <p:val>
                                            <p:strVal val="#ppt_x"/>
                                          </p:val>
                                        </p:tav>
                                      </p:tavLst>
                                    </p:anim>
                                    <p:anim calcmode="lin" valueType="num">
                                      <p:cBhvr>
                                        <p:cTn id="115" dur="500" decel="50000" fill="hold">
                                          <p:stCondLst>
                                            <p:cond delay="0"/>
                                          </p:stCondLst>
                                        </p:cTn>
                                        <p:tgtEl>
                                          <p:spTgt spid="33"/>
                                        </p:tgtEl>
                                        <p:attrNameLst>
                                          <p:attrName>ppt_y</p:attrName>
                                        </p:attrNameLst>
                                      </p:cBhvr>
                                      <p:tavLst>
                                        <p:tav tm="0">
                                          <p:val>
                                            <p:strVal val="#ppt_y-.2"/>
                                          </p:val>
                                        </p:tav>
                                        <p:tav tm="100000">
                                          <p:val>
                                            <p:strVal val="#ppt_y+.1"/>
                                          </p:val>
                                        </p:tav>
                                      </p:tavLst>
                                    </p:anim>
                                    <p:anim calcmode="lin" valueType="num">
                                      <p:cBhvr>
                                        <p:cTn id="116" dur="500" accel="50000" fill="hold">
                                          <p:stCondLst>
                                            <p:cond delay="500"/>
                                          </p:stCondLst>
                                        </p:cTn>
                                        <p:tgtEl>
                                          <p:spTgt spid="33"/>
                                        </p:tgtEl>
                                        <p:attrNameLst>
                                          <p:attrName>ppt_y</p:attrName>
                                        </p:attrNameLst>
                                      </p:cBhvr>
                                      <p:tavLst>
                                        <p:tav tm="0">
                                          <p:val>
                                            <p:strVal val="#ppt_y+.1"/>
                                          </p:val>
                                        </p:tav>
                                        <p:tav tm="100000">
                                          <p:val>
                                            <p:strVal val="#ppt_y"/>
                                          </p:val>
                                        </p:tav>
                                      </p:tavLst>
                                    </p:anim>
                                    <p:animEffect transition="in" filter="fade">
                                      <p:cBhvr>
                                        <p:cTn id="117" dur="1000" decel="50000">
                                          <p:stCondLst>
                                            <p:cond delay="0"/>
                                          </p:stCondLst>
                                        </p:cTn>
                                        <p:tgtEl>
                                          <p:spTgt spid="33"/>
                                        </p:tgtEl>
                                      </p:cBhvr>
                                    </p:animEffect>
                                  </p:childTnLst>
                                </p:cTn>
                              </p:par>
                            </p:childTnLst>
                          </p:cTn>
                        </p:par>
                        <p:par>
                          <p:cTn id="118" fill="hold">
                            <p:stCondLst>
                              <p:cond delay="4000"/>
                            </p:stCondLst>
                            <p:childTnLst>
                              <p:par>
                                <p:cTn id="119" presetID="55" presetClass="exit" presetSubtype="0" fill="hold" grpId="1" nodeType="afterEffect">
                                  <p:stCondLst>
                                    <p:cond delay="0"/>
                                  </p:stCondLst>
                                  <p:childTnLst>
                                    <p:anim calcmode="lin" valueType="num">
                                      <p:cBhvr>
                                        <p:cTn id="120" dur="1000"/>
                                        <p:tgtEl>
                                          <p:spTgt spid="33"/>
                                        </p:tgtEl>
                                        <p:attrNameLst>
                                          <p:attrName>ppt_w</p:attrName>
                                        </p:attrNameLst>
                                      </p:cBhvr>
                                      <p:tavLst>
                                        <p:tav tm="0">
                                          <p:val>
                                            <p:strVal val="ppt_w"/>
                                          </p:val>
                                        </p:tav>
                                        <p:tav tm="100000">
                                          <p:val>
                                            <p:strVal val="ppt_w*0.70"/>
                                          </p:val>
                                        </p:tav>
                                      </p:tavLst>
                                    </p:anim>
                                    <p:anim calcmode="lin" valueType="num">
                                      <p:cBhvr>
                                        <p:cTn id="121" dur="1000"/>
                                        <p:tgtEl>
                                          <p:spTgt spid="33"/>
                                        </p:tgtEl>
                                        <p:attrNameLst>
                                          <p:attrName>ppt_h</p:attrName>
                                        </p:attrNameLst>
                                      </p:cBhvr>
                                      <p:tavLst>
                                        <p:tav tm="0">
                                          <p:val>
                                            <p:strVal val="ppt_h"/>
                                          </p:val>
                                        </p:tav>
                                        <p:tav tm="100000">
                                          <p:val>
                                            <p:strVal val="ppt_h"/>
                                          </p:val>
                                        </p:tav>
                                      </p:tavLst>
                                    </p:anim>
                                    <p:animEffect transition="out" filter="fade">
                                      <p:cBhvr>
                                        <p:cTn id="122" dur="1000"/>
                                        <p:tgtEl>
                                          <p:spTgt spid="33"/>
                                        </p:tgtEl>
                                      </p:cBhvr>
                                    </p:animEffect>
                                    <p:set>
                                      <p:cBhvr>
                                        <p:cTn id="123" dur="1" fill="hold">
                                          <p:stCondLst>
                                            <p:cond delay="999"/>
                                          </p:stCondLst>
                                        </p:cTn>
                                        <p:tgtEl>
                                          <p:spTgt spid="33"/>
                                        </p:tgtEl>
                                        <p:attrNameLst>
                                          <p:attrName>style.visibility</p:attrName>
                                        </p:attrNameLst>
                                      </p:cBhvr>
                                      <p:to>
                                        <p:strVal val="hidden"/>
                                      </p:to>
                                    </p:set>
                                  </p:childTnLst>
                                </p:cTn>
                              </p:par>
                            </p:childTnLst>
                          </p:cTn>
                        </p:par>
                        <p:par>
                          <p:cTn id="124" fill="hold">
                            <p:stCondLst>
                              <p:cond delay="5000"/>
                            </p:stCondLst>
                            <p:childTnLst>
                              <p:par>
                                <p:cTn id="125" presetID="35" presetClass="entr" presetSubtype="0" fill="hold" grpId="2" nodeType="afterEffect">
                                  <p:stCondLst>
                                    <p:cond delay="0"/>
                                  </p:stCondLst>
                                  <p:childTnLst>
                                    <p:set>
                                      <p:cBhvr>
                                        <p:cTn id="126" dur="1" fill="hold">
                                          <p:stCondLst>
                                            <p:cond delay="0"/>
                                          </p:stCondLst>
                                        </p:cTn>
                                        <p:tgtEl>
                                          <p:spTgt spid="48"/>
                                        </p:tgtEl>
                                        <p:attrNameLst>
                                          <p:attrName>style.visibility</p:attrName>
                                        </p:attrNameLst>
                                      </p:cBhvr>
                                      <p:to>
                                        <p:strVal val="visible"/>
                                      </p:to>
                                    </p:set>
                                    <p:animEffect transition="in" filter="fade">
                                      <p:cBhvr>
                                        <p:cTn id="127" dur="1000"/>
                                        <p:tgtEl>
                                          <p:spTgt spid="48"/>
                                        </p:tgtEl>
                                      </p:cBhvr>
                                    </p:animEffect>
                                    <p:anim calcmode="lin" valueType="num">
                                      <p:cBhvr>
                                        <p:cTn id="128" dur="1000" fill="hold"/>
                                        <p:tgtEl>
                                          <p:spTgt spid="48"/>
                                        </p:tgtEl>
                                        <p:attrNameLst>
                                          <p:attrName>style.rotation</p:attrName>
                                        </p:attrNameLst>
                                      </p:cBhvr>
                                      <p:tavLst>
                                        <p:tav tm="0">
                                          <p:val>
                                            <p:fltVal val="720"/>
                                          </p:val>
                                        </p:tav>
                                        <p:tav tm="100000">
                                          <p:val>
                                            <p:fltVal val="0"/>
                                          </p:val>
                                        </p:tav>
                                      </p:tavLst>
                                    </p:anim>
                                    <p:anim calcmode="lin" valueType="num">
                                      <p:cBhvr>
                                        <p:cTn id="129" dur="1000" fill="hold"/>
                                        <p:tgtEl>
                                          <p:spTgt spid="48"/>
                                        </p:tgtEl>
                                        <p:attrNameLst>
                                          <p:attrName>ppt_h</p:attrName>
                                        </p:attrNameLst>
                                      </p:cBhvr>
                                      <p:tavLst>
                                        <p:tav tm="0">
                                          <p:val>
                                            <p:fltVal val="0"/>
                                          </p:val>
                                        </p:tav>
                                        <p:tav tm="100000">
                                          <p:val>
                                            <p:strVal val="#ppt_h"/>
                                          </p:val>
                                        </p:tav>
                                      </p:tavLst>
                                    </p:anim>
                                    <p:anim calcmode="lin" valueType="num">
                                      <p:cBhvr>
                                        <p:cTn id="130" dur="1000" fill="hold"/>
                                        <p:tgtEl>
                                          <p:spTgt spid="48"/>
                                        </p:tgtEl>
                                        <p:attrNameLst>
                                          <p:attrName>ppt_w</p:attrName>
                                        </p:attrNameLst>
                                      </p:cBhvr>
                                      <p:tavLst>
                                        <p:tav tm="0">
                                          <p:val>
                                            <p:fltVal val="0"/>
                                          </p:val>
                                        </p:tav>
                                        <p:tav tm="100000">
                                          <p:val>
                                            <p:strVal val="#ppt_w"/>
                                          </p:val>
                                        </p:tav>
                                      </p:tavLst>
                                    </p:anim>
                                  </p:childTnLst>
                                </p:cTn>
                              </p:par>
                            </p:childTnLst>
                          </p:cTn>
                        </p:par>
                      </p:childTnLst>
                    </p:cTn>
                  </p:par>
                  <p:par>
                    <p:cTn id="131" fill="hold">
                      <p:stCondLst>
                        <p:cond delay="indefinite"/>
                      </p:stCondLst>
                      <p:childTnLst>
                        <p:par>
                          <p:cTn id="132" fill="hold">
                            <p:stCondLst>
                              <p:cond delay="0"/>
                            </p:stCondLst>
                            <p:childTnLst>
                              <p:par>
                                <p:cTn id="133" presetID="2" presetClass="entr" presetSubtype="2" fill="hold" grpId="0" nodeType="clickEffect">
                                  <p:stCondLst>
                                    <p:cond delay="0"/>
                                  </p:stCondLst>
                                  <p:childTnLst>
                                    <p:set>
                                      <p:cBhvr>
                                        <p:cTn id="134" dur="1" fill="hold">
                                          <p:stCondLst>
                                            <p:cond delay="0"/>
                                          </p:stCondLst>
                                        </p:cTn>
                                        <p:tgtEl>
                                          <p:spTgt spid="44"/>
                                        </p:tgtEl>
                                        <p:attrNameLst>
                                          <p:attrName>style.visibility</p:attrName>
                                        </p:attrNameLst>
                                      </p:cBhvr>
                                      <p:to>
                                        <p:strVal val="visible"/>
                                      </p:to>
                                    </p:set>
                                    <p:anim calcmode="lin" valueType="num">
                                      <p:cBhvr additive="base">
                                        <p:cTn id="135" dur="500" fill="hold"/>
                                        <p:tgtEl>
                                          <p:spTgt spid="44"/>
                                        </p:tgtEl>
                                        <p:attrNameLst>
                                          <p:attrName>ppt_x</p:attrName>
                                        </p:attrNameLst>
                                      </p:cBhvr>
                                      <p:tavLst>
                                        <p:tav tm="0">
                                          <p:val>
                                            <p:strVal val="1+#ppt_w/2"/>
                                          </p:val>
                                        </p:tav>
                                        <p:tav tm="100000">
                                          <p:val>
                                            <p:strVal val="#ppt_x"/>
                                          </p:val>
                                        </p:tav>
                                      </p:tavLst>
                                    </p:anim>
                                    <p:anim calcmode="lin" valueType="num">
                                      <p:cBhvr additive="base">
                                        <p:cTn id="136" dur="500" fill="hold"/>
                                        <p:tgtEl>
                                          <p:spTgt spid="44"/>
                                        </p:tgtEl>
                                        <p:attrNameLst>
                                          <p:attrName>ppt_y</p:attrName>
                                        </p:attrNameLst>
                                      </p:cBhvr>
                                      <p:tavLst>
                                        <p:tav tm="0">
                                          <p:val>
                                            <p:strVal val="#ppt_y"/>
                                          </p:val>
                                        </p:tav>
                                        <p:tav tm="100000">
                                          <p:val>
                                            <p:strVal val="#ppt_y"/>
                                          </p:val>
                                        </p:tav>
                                      </p:tavLst>
                                    </p:anim>
                                  </p:childTnLst>
                                </p:cTn>
                              </p:par>
                            </p:childTnLst>
                          </p:cTn>
                        </p:par>
                        <p:par>
                          <p:cTn id="137" fill="hold">
                            <p:stCondLst>
                              <p:cond delay="500"/>
                            </p:stCondLst>
                            <p:childTnLst>
                              <p:par>
                                <p:cTn id="138" presetID="2" presetClass="entr" presetSubtype="2" fill="hold" grpId="0" nodeType="afterEffect">
                                  <p:stCondLst>
                                    <p:cond delay="0"/>
                                  </p:stCondLst>
                                  <p:childTnLst>
                                    <p:set>
                                      <p:cBhvr>
                                        <p:cTn id="139" dur="1" fill="hold">
                                          <p:stCondLst>
                                            <p:cond delay="0"/>
                                          </p:stCondLst>
                                        </p:cTn>
                                        <p:tgtEl>
                                          <p:spTgt spid="43"/>
                                        </p:tgtEl>
                                        <p:attrNameLst>
                                          <p:attrName>style.visibility</p:attrName>
                                        </p:attrNameLst>
                                      </p:cBhvr>
                                      <p:to>
                                        <p:strVal val="visible"/>
                                      </p:to>
                                    </p:set>
                                    <p:anim calcmode="lin" valueType="num">
                                      <p:cBhvr additive="base">
                                        <p:cTn id="140" dur="500" fill="hold"/>
                                        <p:tgtEl>
                                          <p:spTgt spid="43"/>
                                        </p:tgtEl>
                                        <p:attrNameLst>
                                          <p:attrName>ppt_x</p:attrName>
                                        </p:attrNameLst>
                                      </p:cBhvr>
                                      <p:tavLst>
                                        <p:tav tm="0">
                                          <p:val>
                                            <p:strVal val="1+#ppt_w/2"/>
                                          </p:val>
                                        </p:tav>
                                        <p:tav tm="100000">
                                          <p:val>
                                            <p:strVal val="#ppt_x"/>
                                          </p:val>
                                        </p:tav>
                                      </p:tavLst>
                                    </p:anim>
                                    <p:anim calcmode="lin" valueType="num">
                                      <p:cBhvr additive="base">
                                        <p:cTn id="141"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35" grpId="0" animBg="1"/>
      <p:bldP spid="36" grpId="0" animBg="1"/>
      <p:bldP spid="37" grpId="0" animBg="1"/>
      <p:bldP spid="38" grpId="0" animBg="1"/>
      <p:bldP spid="40" grpId="0" animBg="1"/>
      <p:bldP spid="41" grpId="0" animBg="1"/>
      <p:bldP spid="42" grpId="0" animBg="1"/>
      <p:bldP spid="43" grpId="0" animBg="1"/>
      <p:bldP spid="44" grpId="0" animBg="1"/>
      <p:bldP spid="45" grpId="0" animBg="1"/>
      <p:bldP spid="46" grpId="0" animBg="1"/>
      <p:bldP spid="46" grpId="1" animBg="1"/>
      <p:bldP spid="47" grpId="0" animBg="1"/>
      <p:bldP spid="47" grpId="1" animBg="1"/>
      <p:bldP spid="47" grpId="2" animBg="1"/>
      <p:bldP spid="48" grpId="0" animBg="1"/>
      <p:bldP spid="48" grpId="1" animBg="1"/>
      <p:bldP spid="48" grpId="2"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3"/>
          <p:cNvSpPr>
            <a:spLocks noGrp="1" noChangeArrowheads="1"/>
          </p:cNvSpPr>
          <p:nvPr>
            <p:ph type="title"/>
          </p:nvPr>
        </p:nvSpPr>
        <p:spPr/>
        <p:txBody>
          <a:bodyPr>
            <a:normAutofit/>
          </a:bodyPr>
          <a:lstStyle/>
          <a:p>
            <a:r>
              <a:rPr lang="en-US" altLang="zh-CN" dirty="0"/>
              <a:t>3. </a:t>
            </a:r>
            <a:r>
              <a:rPr lang="zh-CN" altLang="en-US" dirty="0"/>
              <a:t>敏捷的核心思想</a:t>
            </a:r>
            <a:endParaRPr lang="zh-CN" altLang="en-US" dirty="0">
              <a:latin typeface="宋体" panose="02010600030101010101" pitchFamily="2" charset="-122"/>
            </a:endParaRPr>
          </a:p>
        </p:txBody>
      </p:sp>
      <p:sp>
        <p:nvSpPr>
          <p:cNvPr id="45059" name="Rectangle 2"/>
          <p:cNvSpPr>
            <a:spLocks noGrp="1" noChangeArrowheads="1"/>
          </p:cNvSpPr>
          <p:nvPr>
            <p:ph idx="1"/>
          </p:nvPr>
        </p:nvSpPr>
        <p:spPr>
          <a:xfrm>
            <a:off x="673100" y="1200210"/>
            <a:ext cx="10864850" cy="5047544"/>
          </a:xfrm>
        </p:spPr>
        <p:txBody>
          <a:bodyPr>
            <a:normAutofit/>
          </a:bodyPr>
          <a:lstStyle/>
          <a:p>
            <a:r>
              <a:rPr lang="zh-CN" altLang="en-US" dirty="0">
                <a:latin typeface="宋体" panose="02010600030101010101" pitchFamily="2" charset="-122"/>
              </a:rPr>
              <a:t>为什么要进行测试驱动开发</a:t>
            </a:r>
            <a:r>
              <a:rPr lang="en-US" altLang="zh-CN" dirty="0">
                <a:latin typeface="宋体" panose="02010600030101010101" pitchFamily="2" charset="-122"/>
              </a:rPr>
              <a:t>(TDD) </a:t>
            </a:r>
          </a:p>
          <a:p>
            <a:pPr lvl="1"/>
            <a:r>
              <a:rPr lang="zh-CN" altLang="en-US" dirty="0"/>
              <a:t>尽早测试提高代码质量</a:t>
            </a:r>
            <a:endParaRPr lang="en-US" altLang="zh-CN" dirty="0"/>
          </a:p>
          <a:p>
            <a:pPr lvl="1"/>
            <a:r>
              <a:rPr lang="zh-CN" altLang="en-US" dirty="0"/>
              <a:t>测试用例本身就是文档</a:t>
            </a:r>
            <a:endParaRPr lang="en-US" altLang="zh-CN" dirty="0"/>
          </a:p>
          <a:p>
            <a:pPr lvl="1"/>
            <a:r>
              <a:rPr lang="zh-CN" altLang="en-US" dirty="0"/>
              <a:t>推动重构</a:t>
            </a:r>
            <a:endParaRPr lang="en-US" altLang="zh-CN" dirty="0"/>
          </a:p>
          <a:p>
            <a:pPr lvl="2"/>
            <a:r>
              <a:rPr lang="zh-CN" altLang="en-US" dirty="0"/>
              <a:t>架构松耦合</a:t>
            </a:r>
            <a:endParaRPr lang="en-US" altLang="zh-CN" dirty="0"/>
          </a:p>
          <a:p>
            <a:pPr lvl="2"/>
            <a:r>
              <a:rPr lang="zh-CN" altLang="en-US" dirty="0"/>
              <a:t>代码可控</a:t>
            </a:r>
            <a:endParaRPr lang="en-US" altLang="zh-CN" dirty="0"/>
          </a:p>
        </p:txBody>
      </p:sp>
      <p:sp>
        <p:nvSpPr>
          <p:cNvPr id="2" name="灯片编号占位符 1"/>
          <p:cNvSpPr>
            <a:spLocks noGrp="1"/>
          </p:cNvSpPr>
          <p:nvPr>
            <p:ph type="sldNum" sz="quarter" idx="12"/>
          </p:nvPr>
        </p:nvSpPr>
        <p:spPr/>
        <p:txBody>
          <a:bodyPr/>
          <a:lstStyle/>
          <a:p>
            <a:fld id="{2DBBE7B4-7C6D-4549-B093-40C1237EA252}" type="slidenum">
              <a:rPr lang="en-US" altLang="en-US" smtClean="0"/>
              <a:pPr/>
              <a:t>74</a:t>
            </a:fld>
            <a:endParaRPr lang="en-US" altLang="en-US"/>
          </a:p>
        </p:txBody>
      </p:sp>
      <p:sp>
        <p:nvSpPr>
          <p:cNvPr id="29" name="矩形 28"/>
          <p:cNvSpPr/>
          <p:nvPr/>
        </p:nvSpPr>
        <p:spPr>
          <a:xfrm>
            <a:off x="6086475" y="5650024"/>
            <a:ext cx="4055919" cy="400110"/>
          </a:xfrm>
          <a:prstGeom prst="rect">
            <a:avLst/>
          </a:prstGeom>
          <a:noFill/>
          <a:effectLst/>
        </p:spPr>
        <p:txBody>
          <a:bodyPr wrap="none">
            <a:spAutoFit/>
          </a:bodyPr>
          <a:lstStyle/>
          <a:p>
            <a:pPr algn="ctr">
              <a:defRPr/>
            </a:pPr>
            <a:r>
              <a:rPr lang="zh-CN" altLang="en-US" sz="2000" dirty="0">
                <a:ln w="0"/>
                <a:solidFill>
                  <a:srgbClr val="C00000"/>
                </a:solidFill>
                <a:latin typeface="黑体" panose="02010609060101010101" pitchFamily="49" charset="-122"/>
                <a:ea typeface="黑体" panose="02010609060101010101" pitchFamily="49" charset="-122"/>
              </a:rPr>
              <a:t>尽早测试、持续测试和自动化测试</a:t>
            </a:r>
          </a:p>
        </p:txBody>
      </p:sp>
      <p:sp>
        <p:nvSpPr>
          <p:cNvPr id="32" name="Oval 4">
            <a:extLst>
              <a:ext uri="{FF2B5EF4-FFF2-40B4-BE49-F238E27FC236}">
                <a16:creationId xmlns:a16="http://schemas.microsoft.com/office/drawing/2014/main" id="{F8CB6A4C-7E87-4531-8DD0-E3FB8F02C0D9}"/>
              </a:ext>
            </a:extLst>
          </p:cNvPr>
          <p:cNvSpPr>
            <a:spLocks noChangeArrowheads="1"/>
          </p:cNvSpPr>
          <p:nvPr/>
        </p:nvSpPr>
        <p:spPr bwMode="auto">
          <a:xfrm>
            <a:off x="7489032" y="5022555"/>
            <a:ext cx="595312" cy="596900"/>
          </a:xfrm>
          <a:prstGeom prst="ellipse">
            <a:avLst/>
          </a:prstGeom>
          <a:noFill/>
          <a:ln w="28575"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marL="1079500" indent="-215900" defTabSz="449263" eaLnBrk="0" hangingPunct="0">
              <a:defRPr>
                <a:solidFill>
                  <a:schemeClr val="tx1"/>
                </a:solidFill>
                <a:latin typeface="Arial" panose="020B0604020202020204" pitchFamily="34" charset="0"/>
                <a:ea typeface="宋体" panose="02010600030101010101" pitchFamily="2" charset="-122"/>
              </a:defRPr>
            </a:lvl1pPr>
            <a:lvl2pPr marL="742950" indent="-285750" defTabSz="449263" eaLnBrk="0" hangingPunct="0">
              <a:defRPr>
                <a:solidFill>
                  <a:schemeClr val="tx1"/>
                </a:solidFill>
                <a:latin typeface="Arial" panose="020B0604020202020204" pitchFamily="34" charset="0"/>
                <a:ea typeface="宋体" panose="02010600030101010101" pitchFamily="2" charset="-122"/>
              </a:defRPr>
            </a:lvl2pPr>
            <a:lvl3pPr marL="1143000" indent="-228600" defTabSz="449263" eaLnBrk="0" hangingPunct="0">
              <a:defRPr>
                <a:solidFill>
                  <a:schemeClr val="tx1"/>
                </a:solidFill>
                <a:latin typeface="Arial" panose="020B0604020202020204" pitchFamily="34" charset="0"/>
                <a:ea typeface="宋体" panose="02010600030101010101" pitchFamily="2" charset="-122"/>
              </a:defRPr>
            </a:lvl3pPr>
            <a:lvl4pPr marL="1600200" indent="-228600" defTabSz="449263" eaLnBrk="0" hangingPunct="0">
              <a:defRPr>
                <a:solidFill>
                  <a:schemeClr val="tx1"/>
                </a:solidFill>
                <a:latin typeface="Arial" panose="020B0604020202020204" pitchFamily="34" charset="0"/>
                <a:ea typeface="宋体" panose="02010600030101010101" pitchFamily="2" charset="-122"/>
              </a:defRPr>
            </a:lvl4pPr>
            <a:lvl5pPr marL="2057400" indent="-228600" defTabSz="449263" eaLnBrk="0" hangingPunct="0">
              <a:defRPr>
                <a:solidFill>
                  <a:schemeClr val="tx1"/>
                </a:solidFill>
                <a:latin typeface="Arial" panose="020B0604020202020204" pitchFamily="34" charset="0"/>
                <a:ea typeface="宋体" panose="02010600030101010101" pitchFamily="2" charset="-122"/>
              </a:defRPr>
            </a:lvl5pPr>
            <a:lvl6pPr marL="2514600" indent="-228600" defTabSz="449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49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49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49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1079500" marR="0" lvl="0" indent="-215900" algn="ctr" defTabSz="449263"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33" name="Arc 5">
            <a:extLst>
              <a:ext uri="{FF2B5EF4-FFF2-40B4-BE49-F238E27FC236}">
                <a16:creationId xmlns:a16="http://schemas.microsoft.com/office/drawing/2014/main" id="{C346BA5C-919E-42FE-9E5F-AFF473D40B96}"/>
              </a:ext>
            </a:extLst>
          </p:cNvPr>
          <p:cNvSpPr>
            <a:spLocks/>
          </p:cNvSpPr>
          <p:nvPr/>
        </p:nvSpPr>
        <p:spPr bwMode="auto">
          <a:xfrm flipV="1">
            <a:off x="6096000" y="1910670"/>
            <a:ext cx="4581525" cy="3609975"/>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34" name="Line 6">
            <a:extLst>
              <a:ext uri="{FF2B5EF4-FFF2-40B4-BE49-F238E27FC236}">
                <a16:creationId xmlns:a16="http://schemas.microsoft.com/office/drawing/2014/main" id="{C663BC7B-8E19-4915-857D-4C7B5C972D57}"/>
              </a:ext>
            </a:extLst>
          </p:cNvPr>
          <p:cNvSpPr>
            <a:spLocks noChangeShapeType="1"/>
          </p:cNvSpPr>
          <p:nvPr/>
        </p:nvSpPr>
        <p:spPr bwMode="auto">
          <a:xfrm flipV="1">
            <a:off x="6086475" y="1824945"/>
            <a:ext cx="0" cy="369570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35" name="Line 7">
            <a:extLst>
              <a:ext uri="{FF2B5EF4-FFF2-40B4-BE49-F238E27FC236}">
                <a16:creationId xmlns:a16="http://schemas.microsoft.com/office/drawing/2014/main" id="{4C974C08-8419-4CD4-8CBB-0D6B389C5CB3}"/>
              </a:ext>
            </a:extLst>
          </p:cNvPr>
          <p:cNvSpPr>
            <a:spLocks noChangeShapeType="1"/>
          </p:cNvSpPr>
          <p:nvPr/>
        </p:nvSpPr>
        <p:spPr bwMode="auto">
          <a:xfrm flipV="1">
            <a:off x="6086475" y="5530170"/>
            <a:ext cx="4781550"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36" name="Text Box 8">
            <a:extLst>
              <a:ext uri="{FF2B5EF4-FFF2-40B4-BE49-F238E27FC236}">
                <a16:creationId xmlns:a16="http://schemas.microsoft.com/office/drawing/2014/main" id="{2E3651CC-0CA3-4E3F-9DCB-287C7EFFA89D}"/>
              </a:ext>
            </a:extLst>
          </p:cNvPr>
          <p:cNvSpPr txBox="1">
            <a:spLocks noChangeArrowheads="1"/>
          </p:cNvSpPr>
          <p:nvPr/>
        </p:nvSpPr>
        <p:spPr bwMode="auto">
          <a:xfrm>
            <a:off x="5537200" y="1742395"/>
            <a:ext cx="577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Cost</a:t>
            </a:r>
          </a:p>
        </p:txBody>
      </p:sp>
      <p:sp>
        <p:nvSpPr>
          <p:cNvPr id="37" name="Text Box 9">
            <a:extLst>
              <a:ext uri="{FF2B5EF4-FFF2-40B4-BE49-F238E27FC236}">
                <a16:creationId xmlns:a16="http://schemas.microsoft.com/office/drawing/2014/main" id="{C2F98A86-707F-44E7-8AA2-E1BC64BA9C18}"/>
              </a:ext>
            </a:extLst>
          </p:cNvPr>
          <p:cNvSpPr txBox="1">
            <a:spLocks noChangeArrowheads="1"/>
          </p:cNvSpPr>
          <p:nvPr/>
        </p:nvSpPr>
        <p:spPr bwMode="auto">
          <a:xfrm>
            <a:off x="10515600" y="5539695"/>
            <a:ext cx="598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Time</a:t>
            </a:r>
          </a:p>
        </p:txBody>
      </p:sp>
      <p:sp>
        <p:nvSpPr>
          <p:cNvPr id="38" name="AutoShape 10">
            <a:extLst>
              <a:ext uri="{FF2B5EF4-FFF2-40B4-BE49-F238E27FC236}">
                <a16:creationId xmlns:a16="http://schemas.microsoft.com/office/drawing/2014/main" id="{2B895A03-7851-4064-83CB-28CD63C1D175}"/>
              </a:ext>
            </a:extLst>
          </p:cNvPr>
          <p:cNvSpPr>
            <a:spLocks noChangeArrowheads="1"/>
          </p:cNvSpPr>
          <p:nvPr/>
        </p:nvSpPr>
        <p:spPr bwMode="auto">
          <a:xfrm>
            <a:off x="7038975" y="5330145"/>
            <a:ext cx="190500" cy="171450"/>
          </a:xfrm>
          <a:prstGeom prst="star5">
            <a:avLst/>
          </a:prstGeom>
          <a:solidFill>
            <a:srgbClr val="FF9900"/>
          </a:solidFill>
          <a:ln w="12700" algn="ctr">
            <a:solidFill>
              <a:srgbClr val="FFCC00"/>
            </a:solidFill>
            <a:miter lim="800000"/>
            <a:headEnd/>
            <a:tailEnd/>
          </a:ln>
          <a:effectLst/>
        </p:spPr>
        <p:txBody>
          <a:bodyPr wrap="square" anchor="ctr">
            <a:spAutoFit/>
          </a:bodyPr>
          <a:lstStyle/>
          <a:p>
            <a:pPr fontAlgn="base">
              <a:spcBef>
                <a:spcPct val="0"/>
              </a:spcBef>
              <a:spcAft>
                <a:spcPct val="0"/>
              </a:spcAft>
              <a:defRPr/>
            </a:pPr>
            <a:endParaRPr lang="zh-CN" altLang="en-US">
              <a:solidFill>
                <a:srgbClr val="000000"/>
              </a:solidFill>
              <a:latin typeface="Arial" charset="0"/>
              <a:ea typeface="宋体" charset="-122"/>
            </a:endParaRPr>
          </a:p>
        </p:txBody>
      </p:sp>
      <p:sp>
        <p:nvSpPr>
          <p:cNvPr id="39" name="Text Box 11">
            <a:extLst>
              <a:ext uri="{FF2B5EF4-FFF2-40B4-BE49-F238E27FC236}">
                <a16:creationId xmlns:a16="http://schemas.microsoft.com/office/drawing/2014/main" id="{AFCAD777-C062-4A08-B615-94F5D6C289CE}"/>
              </a:ext>
            </a:extLst>
          </p:cNvPr>
          <p:cNvSpPr txBox="1">
            <a:spLocks noChangeArrowheads="1"/>
          </p:cNvSpPr>
          <p:nvPr/>
        </p:nvSpPr>
        <p:spPr bwMode="auto">
          <a:xfrm>
            <a:off x="6057900" y="5109483"/>
            <a:ext cx="14970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Pair programming</a:t>
            </a:r>
          </a:p>
        </p:txBody>
      </p:sp>
      <p:sp>
        <p:nvSpPr>
          <p:cNvPr id="40" name="AutoShape 12">
            <a:extLst>
              <a:ext uri="{FF2B5EF4-FFF2-40B4-BE49-F238E27FC236}">
                <a16:creationId xmlns:a16="http://schemas.microsoft.com/office/drawing/2014/main" id="{7819C1A0-8B33-4E4C-8977-55FB4EB22705}"/>
              </a:ext>
            </a:extLst>
          </p:cNvPr>
          <p:cNvSpPr>
            <a:spLocks noChangeArrowheads="1"/>
          </p:cNvSpPr>
          <p:nvPr/>
        </p:nvSpPr>
        <p:spPr bwMode="auto">
          <a:xfrm>
            <a:off x="7693025" y="5184095"/>
            <a:ext cx="190500" cy="171450"/>
          </a:xfrm>
          <a:prstGeom prst="star5">
            <a:avLst/>
          </a:prstGeom>
          <a:solidFill>
            <a:srgbClr val="FF9900"/>
          </a:solidFill>
          <a:ln w="12700" algn="ctr">
            <a:solidFill>
              <a:srgbClr val="FFCC00"/>
            </a:solidFill>
            <a:miter lim="800000"/>
            <a:headEnd/>
            <a:tailEnd/>
          </a:ln>
          <a:effectLst/>
        </p:spPr>
        <p:txBody>
          <a:bodyPr wrap="square" anchor="ctr">
            <a:spAutoFit/>
          </a:bodyPr>
          <a:lstStyle/>
          <a:p>
            <a:pPr fontAlgn="base">
              <a:spcBef>
                <a:spcPct val="0"/>
              </a:spcBef>
              <a:spcAft>
                <a:spcPct val="0"/>
              </a:spcAft>
              <a:defRPr/>
            </a:pPr>
            <a:endParaRPr lang="zh-CN" altLang="en-US">
              <a:solidFill>
                <a:srgbClr val="000000"/>
              </a:solidFill>
              <a:latin typeface="Arial" charset="0"/>
              <a:ea typeface="宋体" charset="-122"/>
            </a:endParaRPr>
          </a:p>
        </p:txBody>
      </p:sp>
      <p:sp>
        <p:nvSpPr>
          <p:cNvPr id="41" name="Text Box 13">
            <a:extLst>
              <a:ext uri="{FF2B5EF4-FFF2-40B4-BE49-F238E27FC236}">
                <a16:creationId xmlns:a16="http://schemas.microsoft.com/office/drawing/2014/main" id="{82C3DAA5-F6B9-43E2-A9C3-527FC9BB4B6F}"/>
              </a:ext>
            </a:extLst>
          </p:cNvPr>
          <p:cNvSpPr txBox="1">
            <a:spLocks noChangeArrowheads="1"/>
          </p:cNvSpPr>
          <p:nvPr/>
        </p:nvSpPr>
        <p:spPr bwMode="auto">
          <a:xfrm>
            <a:off x="7454900" y="4791983"/>
            <a:ext cx="4968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TDD</a:t>
            </a:r>
          </a:p>
        </p:txBody>
      </p:sp>
      <p:sp>
        <p:nvSpPr>
          <p:cNvPr id="42" name="AutoShape 14">
            <a:extLst>
              <a:ext uri="{FF2B5EF4-FFF2-40B4-BE49-F238E27FC236}">
                <a16:creationId xmlns:a16="http://schemas.microsoft.com/office/drawing/2014/main" id="{20807580-2392-4BB8-9678-45260B5554A1}"/>
              </a:ext>
            </a:extLst>
          </p:cNvPr>
          <p:cNvSpPr>
            <a:spLocks noChangeArrowheads="1"/>
          </p:cNvSpPr>
          <p:nvPr/>
        </p:nvSpPr>
        <p:spPr bwMode="auto">
          <a:xfrm>
            <a:off x="8356600" y="4914220"/>
            <a:ext cx="190500" cy="171450"/>
          </a:xfrm>
          <a:prstGeom prst="star5">
            <a:avLst/>
          </a:prstGeom>
          <a:solidFill>
            <a:srgbClr val="FF9900"/>
          </a:solidFill>
          <a:ln w="12700" algn="ctr">
            <a:solidFill>
              <a:srgbClr val="FFCC00"/>
            </a:solidFill>
            <a:miter lim="800000"/>
            <a:headEnd/>
            <a:tailEnd/>
          </a:ln>
          <a:effectLst/>
        </p:spPr>
        <p:txBody>
          <a:bodyPr wrap="square" anchor="ctr">
            <a:spAutoFit/>
          </a:bodyPr>
          <a:lstStyle/>
          <a:p>
            <a:pPr fontAlgn="base">
              <a:spcBef>
                <a:spcPct val="0"/>
              </a:spcBef>
              <a:spcAft>
                <a:spcPct val="0"/>
              </a:spcAft>
              <a:defRPr/>
            </a:pPr>
            <a:endParaRPr lang="zh-CN" altLang="en-US">
              <a:solidFill>
                <a:srgbClr val="000000"/>
              </a:solidFill>
              <a:latin typeface="Arial" charset="0"/>
              <a:ea typeface="宋体" charset="-122"/>
            </a:endParaRPr>
          </a:p>
        </p:txBody>
      </p:sp>
      <p:sp>
        <p:nvSpPr>
          <p:cNvPr id="43" name="Text Box 15">
            <a:extLst>
              <a:ext uri="{FF2B5EF4-FFF2-40B4-BE49-F238E27FC236}">
                <a16:creationId xmlns:a16="http://schemas.microsoft.com/office/drawing/2014/main" id="{C448447B-4067-4CC2-AE66-8B0060839204}"/>
              </a:ext>
            </a:extLst>
          </p:cNvPr>
          <p:cNvSpPr txBox="1">
            <a:spLocks noChangeArrowheads="1"/>
          </p:cNvSpPr>
          <p:nvPr/>
        </p:nvSpPr>
        <p:spPr bwMode="auto">
          <a:xfrm>
            <a:off x="8194675" y="4541158"/>
            <a:ext cx="3365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CI</a:t>
            </a:r>
          </a:p>
        </p:txBody>
      </p:sp>
      <p:sp>
        <p:nvSpPr>
          <p:cNvPr id="44" name="AutoShape 16">
            <a:extLst>
              <a:ext uri="{FF2B5EF4-FFF2-40B4-BE49-F238E27FC236}">
                <a16:creationId xmlns:a16="http://schemas.microsoft.com/office/drawing/2014/main" id="{3AA20BA6-E053-4D19-8EC3-8617A5C3035C}"/>
              </a:ext>
            </a:extLst>
          </p:cNvPr>
          <p:cNvSpPr>
            <a:spLocks noChangeArrowheads="1"/>
          </p:cNvSpPr>
          <p:nvPr/>
        </p:nvSpPr>
        <p:spPr bwMode="auto">
          <a:xfrm>
            <a:off x="9010650" y="4530045"/>
            <a:ext cx="190500" cy="171450"/>
          </a:xfrm>
          <a:prstGeom prst="star5">
            <a:avLst/>
          </a:prstGeom>
          <a:solidFill>
            <a:srgbClr val="FF9900"/>
          </a:solidFill>
          <a:ln w="12700" algn="ctr">
            <a:solidFill>
              <a:srgbClr val="FFCC00"/>
            </a:solidFill>
            <a:miter lim="800000"/>
            <a:headEnd/>
            <a:tailEnd/>
          </a:ln>
          <a:effectLst/>
        </p:spPr>
        <p:txBody>
          <a:bodyPr wrap="square" anchor="ctr">
            <a:spAutoFit/>
          </a:bodyPr>
          <a:lstStyle/>
          <a:p>
            <a:pPr fontAlgn="base">
              <a:spcBef>
                <a:spcPct val="0"/>
              </a:spcBef>
              <a:spcAft>
                <a:spcPct val="0"/>
              </a:spcAft>
              <a:defRPr/>
            </a:pPr>
            <a:endParaRPr lang="zh-CN" altLang="en-US">
              <a:solidFill>
                <a:srgbClr val="000000"/>
              </a:solidFill>
              <a:latin typeface="Arial" charset="0"/>
              <a:ea typeface="宋体" charset="-122"/>
            </a:endParaRPr>
          </a:p>
        </p:txBody>
      </p:sp>
      <p:sp>
        <p:nvSpPr>
          <p:cNvPr id="45" name="AutoShape 17">
            <a:extLst>
              <a:ext uri="{FF2B5EF4-FFF2-40B4-BE49-F238E27FC236}">
                <a16:creationId xmlns:a16="http://schemas.microsoft.com/office/drawing/2014/main" id="{7150AF48-AA03-4762-8FF9-1ADC1F490E0D}"/>
              </a:ext>
            </a:extLst>
          </p:cNvPr>
          <p:cNvSpPr>
            <a:spLocks noChangeArrowheads="1"/>
          </p:cNvSpPr>
          <p:nvPr/>
        </p:nvSpPr>
        <p:spPr bwMode="auto">
          <a:xfrm>
            <a:off x="9582150" y="4063320"/>
            <a:ext cx="190500" cy="171450"/>
          </a:xfrm>
          <a:prstGeom prst="star5">
            <a:avLst/>
          </a:prstGeom>
          <a:solidFill>
            <a:srgbClr val="FF9900"/>
          </a:solidFill>
          <a:ln w="12700" algn="ctr">
            <a:solidFill>
              <a:srgbClr val="FFCC00"/>
            </a:solidFill>
            <a:miter lim="800000"/>
            <a:headEnd/>
            <a:tailEnd/>
          </a:ln>
          <a:effectLst/>
        </p:spPr>
        <p:txBody>
          <a:bodyPr wrap="square" anchor="ctr">
            <a:spAutoFit/>
          </a:bodyPr>
          <a:lstStyle/>
          <a:p>
            <a:pPr fontAlgn="base">
              <a:spcBef>
                <a:spcPct val="0"/>
              </a:spcBef>
              <a:spcAft>
                <a:spcPct val="0"/>
              </a:spcAft>
              <a:defRPr/>
            </a:pPr>
            <a:endParaRPr lang="zh-CN" altLang="en-US">
              <a:solidFill>
                <a:srgbClr val="000000"/>
              </a:solidFill>
              <a:latin typeface="Arial" charset="0"/>
              <a:ea typeface="宋体" charset="-122"/>
            </a:endParaRPr>
          </a:p>
        </p:txBody>
      </p:sp>
      <p:sp>
        <p:nvSpPr>
          <p:cNvPr id="46" name="AutoShape 18">
            <a:extLst>
              <a:ext uri="{FF2B5EF4-FFF2-40B4-BE49-F238E27FC236}">
                <a16:creationId xmlns:a16="http://schemas.microsoft.com/office/drawing/2014/main" id="{19230C01-0203-4063-AD5D-861873DF0DF9}"/>
              </a:ext>
            </a:extLst>
          </p:cNvPr>
          <p:cNvSpPr>
            <a:spLocks noChangeArrowheads="1"/>
          </p:cNvSpPr>
          <p:nvPr/>
        </p:nvSpPr>
        <p:spPr bwMode="auto">
          <a:xfrm>
            <a:off x="10058400" y="3444195"/>
            <a:ext cx="190500" cy="171450"/>
          </a:xfrm>
          <a:prstGeom prst="star5">
            <a:avLst/>
          </a:prstGeom>
          <a:solidFill>
            <a:srgbClr val="FF9900"/>
          </a:solidFill>
          <a:ln w="12700" algn="ctr">
            <a:solidFill>
              <a:srgbClr val="FFCC00"/>
            </a:solidFill>
            <a:miter lim="800000"/>
            <a:headEnd/>
            <a:tailEnd/>
          </a:ln>
          <a:effectLst/>
        </p:spPr>
        <p:txBody>
          <a:bodyPr wrap="square" anchor="ctr">
            <a:spAutoFit/>
          </a:bodyPr>
          <a:lstStyle/>
          <a:p>
            <a:pPr fontAlgn="base">
              <a:spcBef>
                <a:spcPct val="0"/>
              </a:spcBef>
              <a:spcAft>
                <a:spcPct val="0"/>
              </a:spcAft>
              <a:defRPr/>
            </a:pPr>
            <a:endParaRPr lang="zh-CN" altLang="en-US">
              <a:solidFill>
                <a:srgbClr val="000000"/>
              </a:solidFill>
              <a:latin typeface="Arial" charset="0"/>
              <a:ea typeface="宋体" charset="-122"/>
            </a:endParaRPr>
          </a:p>
        </p:txBody>
      </p:sp>
      <p:sp>
        <p:nvSpPr>
          <p:cNvPr id="47" name="Text Box 19">
            <a:extLst>
              <a:ext uri="{FF2B5EF4-FFF2-40B4-BE49-F238E27FC236}">
                <a16:creationId xmlns:a16="http://schemas.microsoft.com/office/drawing/2014/main" id="{9EDFF7DB-BCE8-40B7-B27D-66646AB1BAB0}"/>
              </a:ext>
            </a:extLst>
          </p:cNvPr>
          <p:cNvSpPr txBox="1">
            <a:spLocks noChangeArrowheads="1"/>
          </p:cNvSpPr>
          <p:nvPr/>
        </p:nvSpPr>
        <p:spPr bwMode="auto">
          <a:xfrm>
            <a:off x="8677275" y="4214133"/>
            <a:ext cx="7858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1" i="0" u="none" strike="noStrike" kern="0" cap="none" spc="0" normalizeH="0" baseline="0" noProof="0">
                <a:ln>
                  <a:noFill/>
                </a:ln>
                <a:solidFill>
                  <a:srgbClr val="4C61FA"/>
                </a:solidFill>
                <a:effectLst/>
                <a:uLnTx/>
                <a:uFillTx/>
                <a:latin typeface="Arial" panose="020B0604020202020204" pitchFamily="34" charset="0"/>
                <a:ea typeface="宋体" panose="02010600030101010101" pitchFamily="2" charset="-122"/>
              </a:rPr>
              <a:t>Iteration</a:t>
            </a:r>
          </a:p>
        </p:txBody>
      </p:sp>
      <p:sp>
        <p:nvSpPr>
          <p:cNvPr id="48" name="Text Box 20">
            <a:extLst>
              <a:ext uri="{FF2B5EF4-FFF2-40B4-BE49-F238E27FC236}">
                <a16:creationId xmlns:a16="http://schemas.microsoft.com/office/drawing/2014/main" id="{8EC7C389-268E-4EC7-9FCB-63397A4C9334}"/>
              </a:ext>
            </a:extLst>
          </p:cNvPr>
          <p:cNvSpPr txBox="1">
            <a:spLocks noChangeArrowheads="1"/>
          </p:cNvSpPr>
          <p:nvPr/>
        </p:nvSpPr>
        <p:spPr bwMode="auto">
          <a:xfrm>
            <a:off x="9258300" y="3814083"/>
            <a:ext cx="4730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FVT</a:t>
            </a:r>
          </a:p>
        </p:txBody>
      </p:sp>
      <p:sp>
        <p:nvSpPr>
          <p:cNvPr id="49" name="Text Box 21">
            <a:extLst>
              <a:ext uri="{FF2B5EF4-FFF2-40B4-BE49-F238E27FC236}">
                <a16:creationId xmlns:a16="http://schemas.microsoft.com/office/drawing/2014/main" id="{5EFE6B81-47C0-4A66-804A-B78758C7FCE0}"/>
              </a:ext>
            </a:extLst>
          </p:cNvPr>
          <p:cNvSpPr txBox="1">
            <a:spLocks noChangeArrowheads="1"/>
          </p:cNvSpPr>
          <p:nvPr/>
        </p:nvSpPr>
        <p:spPr bwMode="auto">
          <a:xfrm>
            <a:off x="9686925" y="3204483"/>
            <a:ext cx="4222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SIT</a:t>
            </a:r>
          </a:p>
        </p:txBody>
      </p:sp>
      <p:sp>
        <p:nvSpPr>
          <p:cNvPr id="50" name="Text Box 22">
            <a:extLst>
              <a:ext uri="{FF2B5EF4-FFF2-40B4-BE49-F238E27FC236}">
                <a16:creationId xmlns:a16="http://schemas.microsoft.com/office/drawing/2014/main" id="{47394278-BEC4-4661-9314-541FD90F3C61}"/>
              </a:ext>
            </a:extLst>
          </p:cNvPr>
          <p:cNvSpPr txBox="1">
            <a:spLocks noChangeArrowheads="1"/>
          </p:cNvSpPr>
          <p:nvPr/>
        </p:nvSpPr>
        <p:spPr bwMode="auto">
          <a:xfrm>
            <a:off x="10048875" y="1947183"/>
            <a:ext cx="5905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patch</a:t>
            </a:r>
          </a:p>
        </p:txBody>
      </p:sp>
      <p:sp>
        <p:nvSpPr>
          <p:cNvPr id="51" name="AutoShape 23">
            <a:extLst>
              <a:ext uri="{FF2B5EF4-FFF2-40B4-BE49-F238E27FC236}">
                <a16:creationId xmlns:a16="http://schemas.microsoft.com/office/drawing/2014/main" id="{0D47B1CD-0CEF-4BCD-B06B-3C0CAF69539E}"/>
              </a:ext>
            </a:extLst>
          </p:cNvPr>
          <p:cNvSpPr>
            <a:spLocks noChangeArrowheads="1"/>
          </p:cNvSpPr>
          <p:nvPr/>
        </p:nvSpPr>
        <p:spPr bwMode="auto">
          <a:xfrm>
            <a:off x="10569575" y="2031320"/>
            <a:ext cx="190500" cy="171450"/>
          </a:xfrm>
          <a:prstGeom prst="star5">
            <a:avLst/>
          </a:prstGeom>
          <a:solidFill>
            <a:srgbClr val="FF9900"/>
          </a:solidFill>
          <a:ln w="12700" algn="ctr">
            <a:solidFill>
              <a:srgbClr val="FFCC00"/>
            </a:solidFill>
            <a:miter lim="800000"/>
            <a:headEnd/>
            <a:tailEnd/>
          </a:ln>
          <a:effectLst/>
        </p:spPr>
        <p:txBody>
          <a:bodyPr wrap="square" anchor="ctr">
            <a:spAutoFit/>
          </a:bodyPr>
          <a:lstStyle/>
          <a:p>
            <a:pPr fontAlgn="base">
              <a:spcBef>
                <a:spcPct val="0"/>
              </a:spcBef>
              <a:spcAft>
                <a:spcPct val="0"/>
              </a:spcAft>
              <a:defRPr/>
            </a:pPr>
            <a:endParaRPr lang="zh-CN" altLang="en-US">
              <a:solidFill>
                <a:srgbClr val="000000"/>
              </a:solidFill>
              <a:latin typeface="Arial" charset="0"/>
              <a:ea typeface="宋体" charset="-122"/>
            </a:endParaRPr>
          </a:p>
        </p:txBody>
      </p:sp>
      <p:sp>
        <p:nvSpPr>
          <p:cNvPr id="52" name="Text Box 25">
            <a:extLst>
              <a:ext uri="{FF2B5EF4-FFF2-40B4-BE49-F238E27FC236}">
                <a16:creationId xmlns:a16="http://schemas.microsoft.com/office/drawing/2014/main" id="{F2DEFBC6-DEE3-44D0-9013-C070AEC42338}"/>
              </a:ext>
            </a:extLst>
          </p:cNvPr>
          <p:cNvSpPr txBox="1">
            <a:spLocks noChangeArrowheads="1"/>
          </p:cNvSpPr>
          <p:nvPr/>
        </p:nvSpPr>
        <p:spPr bwMode="auto">
          <a:xfrm>
            <a:off x="7353300" y="1851933"/>
            <a:ext cx="18732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800" b="1" i="0" u="none" strike="noStrike" kern="0" cap="none" spc="0" normalizeH="0" baseline="0" noProof="0" dirty="0">
                <a:ln>
                  <a:noFill/>
                </a:ln>
                <a:solidFill>
                  <a:srgbClr val="4C61FA"/>
                </a:solidFill>
                <a:effectLst/>
                <a:uLnTx/>
                <a:uFillTx/>
                <a:latin typeface="Arial" panose="020B0604020202020204" pitchFamily="34" charset="0"/>
                <a:ea typeface="宋体" panose="02010600030101010101" pitchFamily="2" charset="-122"/>
              </a:rPr>
              <a:t>The Cost of bug-fixing</a:t>
            </a:r>
          </a:p>
        </p:txBody>
      </p:sp>
      <p:pic>
        <p:nvPicPr>
          <p:cNvPr id="53" name="Picture 26" descr="MMj02834980000[1]">
            <a:extLst>
              <a:ext uri="{FF2B5EF4-FFF2-40B4-BE49-F238E27FC236}">
                <a16:creationId xmlns:a16="http://schemas.microsoft.com/office/drawing/2014/main" id="{BD424564-A700-41A8-929F-91870D47C6CD}"/>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0318750" y="2661558"/>
            <a:ext cx="357188"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 Box 27">
            <a:extLst>
              <a:ext uri="{FF2B5EF4-FFF2-40B4-BE49-F238E27FC236}">
                <a16:creationId xmlns:a16="http://schemas.microsoft.com/office/drawing/2014/main" id="{0C42F9F3-30E6-4756-A629-AD40F38E5233}"/>
              </a:ext>
            </a:extLst>
          </p:cNvPr>
          <p:cNvSpPr txBox="1">
            <a:spLocks noChangeArrowheads="1"/>
          </p:cNvSpPr>
          <p:nvPr/>
        </p:nvSpPr>
        <p:spPr bwMode="auto">
          <a:xfrm>
            <a:off x="9721850" y="2610758"/>
            <a:ext cx="75723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1200" b="1" i="0" u="none" strike="noStrike" kern="0" cap="none" spc="0" normalizeH="0" baseline="0" noProof="0">
                <a:ln>
                  <a:noFill/>
                </a:ln>
                <a:solidFill>
                  <a:srgbClr val="4C61FA"/>
                </a:solidFill>
                <a:effectLst/>
                <a:uLnTx/>
                <a:uFillTx/>
                <a:latin typeface="Arial" panose="020B0604020202020204" pitchFamily="34" charset="0"/>
                <a:ea typeface="宋体" panose="02010600030101010101" pitchFamily="2" charset="-122"/>
              </a:rPr>
              <a:t>Release</a:t>
            </a:r>
          </a:p>
        </p:txBody>
      </p:sp>
    </p:spTree>
    <p:extLst>
      <p:ext uri="{BB962C8B-B14F-4D97-AF65-F5344CB8AC3E}">
        <p14:creationId xmlns:p14="http://schemas.microsoft.com/office/powerpoint/2010/main" val="914532653"/>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p:txBody>
          <a:bodyPr>
            <a:normAutofit/>
          </a:bodyPr>
          <a:lstStyle/>
          <a:p>
            <a:r>
              <a:rPr lang="en-US" altLang="zh-CN" dirty="0"/>
              <a:t>3. </a:t>
            </a:r>
            <a:r>
              <a:rPr lang="zh-CN" altLang="en-US" dirty="0"/>
              <a:t>敏捷的核心思想</a:t>
            </a:r>
            <a:endParaRPr lang="zh-CN" altLang="en-US" dirty="0">
              <a:latin typeface="宋体" panose="02010600030101010101" pitchFamily="2" charset="-122"/>
            </a:endParaRPr>
          </a:p>
        </p:txBody>
      </p:sp>
      <p:sp>
        <p:nvSpPr>
          <p:cNvPr id="6" name="内容占位符 5">
            <a:extLst>
              <a:ext uri="{FF2B5EF4-FFF2-40B4-BE49-F238E27FC236}">
                <a16:creationId xmlns:a16="http://schemas.microsoft.com/office/drawing/2014/main" id="{827972F3-22A6-4CF2-99CE-65585274DCBF}"/>
              </a:ext>
            </a:extLst>
          </p:cNvPr>
          <p:cNvSpPr>
            <a:spLocks noGrp="1"/>
          </p:cNvSpPr>
          <p:nvPr>
            <p:ph idx="1"/>
          </p:nvPr>
        </p:nvSpPr>
        <p:spPr>
          <a:xfrm>
            <a:off x="673100" y="1200210"/>
            <a:ext cx="10864850" cy="5047544"/>
          </a:xfrm>
        </p:spPr>
        <p:txBody>
          <a:bodyPr/>
          <a:lstStyle/>
          <a:p>
            <a:r>
              <a:rPr lang="zh-CN" altLang="en-US" dirty="0">
                <a:latin typeface="宋体" panose="02010600030101010101" pitchFamily="2" charset="-122"/>
              </a:rPr>
              <a:t>持续集成和测试驱动开发使你能趁缺陷还“</a:t>
            </a:r>
            <a:r>
              <a:rPr lang="zh-CN" altLang="en-US" dirty="0">
                <a:solidFill>
                  <a:srgbClr val="C00000"/>
                </a:solidFill>
                <a:latin typeface="宋体" panose="02010600030101010101" pitchFamily="2" charset="-122"/>
              </a:rPr>
              <a:t>便宜</a:t>
            </a:r>
            <a:r>
              <a:rPr lang="zh-CN" altLang="en-US" dirty="0">
                <a:latin typeface="宋体" panose="02010600030101010101" pitchFamily="2" charset="-122"/>
              </a:rPr>
              <a:t>”的时候捕获它们</a:t>
            </a:r>
            <a:endParaRPr lang="zh-CN" altLang="en-US" dirty="0"/>
          </a:p>
        </p:txBody>
      </p:sp>
      <p:sp>
        <p:nvSpPr>
          <p:cNvPr id="2" name="灯片编号占位符 1"/>
          <p:cNvSpPr>
            <a:spLocks noGrp="1"/>
          </p:cNvSpPr>
          <p:nvPr>
            <p:ph type="sldNum" sz="quarter" idx="12"/>
          </p:nvPr>
        </p:nvSpPr>
        <p:spPr/>
        <p:txBody>
          <a:bodyPr/>
          <a:lstStyle/>
          <a:p>
            <a:fld id="{2DBBE7B4-7C6D-4549-B093-40C1237EA252}" type="slidenum">
              <a:rPr lang="en-US" altLang="en-US" smtClean="0"/>
              <a:pPr/>
              <a:t>75</a:t>
            </a:fld>
            <a:endParaRPr lang="en-US" altLang="en-US"/>
          </a:p>
        </p:txBody>
      </p:sp>
      <p:grpSp>
        <p:nvGrpSpPr>
          <p:cNvPr id="4" name="组合 3"/>
          <p:cNvGrpSpPr/>
          <p:nvPr/>
        </p:nvGrpSpPr>
        <p:grpSpPr>
          <a:xfrm>
            <a:off x="1849518" y="1880960"/>
            <a:ext cx="7974471" cy="3950975"/>
            <a:chOff x="695311" y="1275841"/>
            <a:chExt cx="7974471" cy="3950975"/>
          </a:xfrm>
        </p:grpSpPr>
        <p:graphicFrame>
          <p:nvGraphicFramePr>
            <p:cNvPr id="3" name="图示 2"/>
            <p:cNvGraphicFramePr/>
            <p:nvPr/>
          </p:nvGraphicFramePr>
          <p:xfrm>
            <a:off x="695311" y="1275841"/>
            <a:ext cx="7974471" cy="3950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42" name="Picture 2" descr="https://f12.baidu.com/it/u=571762181,961311038&amp;fm=7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7551" y="3525044"/>
              <a:ext cx="1606697" cy="107438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s://ss0.bdstatic.com/70cFuHSh_Q1YnxGkpoWK1HF6hhy/it/u=2165904971,1634002445&amp;fm=23&amp;gp=0.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86488" y="3001361"/>
              <a:ext cx="1609217" cy="1226071"/>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https://ss0.bdstatic.com/70cFuHSh_Q1YnxGkpoWK1HF6hhy/it/u=1667597530,2982111754&amp;fm=23&amp;gp=0.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30202" y="2482175"/>
              <a:ext cx="1388885" cy="1503484"/>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https://ss1.bdstatic.com/70cFuXSh_Q1YnxGkpoWK1HF6hhy/it/u=3410816056,507104317&amp;fm=23&amp;gp=0.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37567" y="2084799"/>
              <a:ext cx="1568878" cy="12256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组合 4"/>
          <p:cNvGrpSpPr/>
          <p:nvPr/>
        </p:nvGrpSpPr>
        <p:grpSpPr>
          <a:xfrm>
            <a:off x="1849518" y="5443258"/>
            <a:ext cx="8212653" cy="307777"/>
            <a:chOff x="634412" y="5468314"/>
            <a:chExt cx="8212653" cy="307777"/>
          </a:xfrm>
        </p:grpSpPr>
        <p:sp>
          <p:nvSpPr>
            <p:cNvPr id="11" name="AutoShape 11"/>
            <p:cNvSpPr>
              <a:spLocks noChangeArrowheads="1"/>
            </p:cNvSpPr>
            <p:nvPr/>
          </p:nvSpPr>
          <p:spPr bwMode="auto">
            <a:xfrm>
              <a:off x="2683054" y="5498297"/>
              <a:ext cx="1951045" cy="246221"/>
            </a:xfrm>
            <a:prstGeom prst="chevron">
              <a:avLst>
                <a:gd name="adj" fmla="val 13167"/>
              </a:avLst>
            </a:prstGeom>
            <a:solidFill>
              <a:srgbClr val="C00000"/>
            </a:solidFill>
            <a:ln w="6350">
              <a:solidFill>
                <a:schemeClr val="tx1"/>
              </a:solidFill>
              <a:miter lim="800000"/>
              <a:headEnd/>
              <a:tailEnd/>
            </a:ln>
            <a:effectLst/>
          </p:spPr>
          <p:txBody>
            <a:bodyPr wrap="square" lIns="0" tIns="0" rIns="0" bIns="0" anchor="ctr">
              <a:spAutoFit/>
            </a:bodyPr>
            <a:lstStyle>
              <a:lvl1pPr eaLnBrk="0" hangingPunct="0">
                <a:defRPr sz="1600" b="1">
                  <a:solidFill>
                    <a:schemeClr val="tx1"/>
                  </a:solidFill>
                  <a:latin typeface="Arial" panose="020B0604020202020204" pitchFamily="34" charset="0"/>
                  <a:ea typeface="宋体" panose="02010600030101010101" pitchFamily="2" charset="-122"/>
                </a:defRPr>
              </a:lvl1pPr>
              <a:lvl2pPr marL="742950" indent="-285750" eaLnBrk="0" hangingPunct="0">
                <a:defRPr sz="1600" b="1">
                  <a:solidFill>
                    <a:schemeClr val="tx1"/>
                  </a:solidFill>
                  <a:latin typeface="Arial" panose="020B0604020202020204" pitchFamily="34" charset="0"/>
                  <a:ea typeface="宋体" panose="02010600030101010101" pitchFamily="2" charset="-122"/>
                </a:defRPr>
              </a:lvl2pPr>
              <a:lvl3pPr marL="1143000" indent="-228600" eaLnBrk="0" hangingPunct="0">
                <a:defRPr sz="1600" b="1">
                  <a:solidFill>
                    <a:schemeClr val="tx1"/>
                  </a:solidFill>
                  <a:latin typeface="Arial" panose="020B0604020202020204" pitchFamily="34" charset="0"/>
                  <a:ea typeface="宋体" panose="02010600030101010101" pitchFamily="2" charset="-122"/>
                </a:defRPr>
              </a:lvl3pPr>
              <a:lvl4pPr marL="1600200" indent="-228600" eaLnBrk="0" hangingPunct="0">
                <a:defRPr sz="1600" b="1">
                  <a:solidFill>
                    <a:schemeClr val="tx1"/>
                  </a:solidFill>
                  <a:latin typeface="Arial" panose="020B0604020202020204" pitchFamily="34" charset="0"/>
                  <a:ea typeface="宋体" panose="02010600030101010101" pitchFamily="2" charset="-122"/>
                </a:defRPr>
              </a:lvl4pPr>
              <a:lvl5pPr marL="2057400" indent="-228600" eaLnBrk="0" hangingPunct="0">
                <a:defRPr sz="16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 name="Text Box 12"/>
            <p:cNvSpPr txBox="1">
              <a:spLocks noChangeArrowheads="1"/>
            </p:cNvSpPr>
            <p:nvPr/>
          </p:nvSpPr>
          <p:spPr bwMode="auto">
            <a:xfrm>
              <a:off x="2855524" y="5468314"/>
              <a:ext cx="18614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lvl1pPr eaLnBrk="0" hangingPunct="0">
                <a:defRPr sz="1600" b="1">
                  <a:solidFill>
                    <a:schemeClr val="tx1"/>
                  </a:solidFill>
                  <a:latin typeface="Arial" panose="020B0604020202020204" pitchFamily="34" charset="0"/>
                  <a:ea typeface="宋体" panose="02010600030101010101" pitchFamily="2" charset="-122"/>
                </a:defRPr>
              </a:lvl1pPr>
              <a:lvl2pPr marL="742950" indent="-285750" eaLnBrk="0" hangingPunct="0">
                <a:defRPr sz="1600" b="1">
                  <a:solidFill>
                    <a:schemeClr val="tx1"/>
                  </a:solidFill>
                  <a:latin typeface="Arial" panose="020B0604020202020204" pitchFamily="34" charset="0"/>
                  <a:ea typeface="宋体" panose="02010600030101010101" pitchFamily="2" charset="-122"/>
                </a:defRPr>
              </a:lvl2pPr>
              <a:lvl3pPr marL="1143000" indent="-228600" eaLnBrk="0" hangingPunct="0">
                <a:defRPr sz="1600" b="1">
                  <a:solidFill>
                    <a:schemeClr val="tx1"/>
                  </a:solidFill>
                  <a:latin typeface="Arial" panose="020B0604020202020204" pitchFamily="34" charset="0"/>
                  <a:ea typeface="宋体" panose="02010600030101010101" pitchFamily="2" charset="-122"/>
                </a:defRPr>
              </a:lvl3pPr>
              <a:lvl4pPr marL="1600200" indent="-228600" eaLnBrk="0" hangingPunct="0">
                <a:defRPr sz="1600" b="1">
                  <a:solidFill>
                    <a:schemeClr val="tx1"/>
                  </a:solidFill>
                  <a:latin typeface="Arial" panose="020B0604020202020204" pitchFamily="34" charset="0"/>
                  <a:ea typeface="宋体" panose="02010600030101010101" pitchFamily="2" charset="-122"/>
                </a:defRPr>
              </a:lvl4pPr>
              <a:lvl5pPr marL="2057400" indent="-228600" eaLnBrk="0" hangingPunct="0">
                <a:defRPr sz="16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9pPr>
            </a:lstStyle>
            <a:p>
              <a:r>
                <a:rPr kumimoji="1" lang="en-US" altLang="zh-CN" sz="2000" dirty="0">
                  <a:solidFill>
                    <a:schemeClr val="bg1"/>
                  </a:solidFill>
                  <a:latin typeface="微软雅黑" panose="020B0503020204020204" pitchFamily="34" charset="-122"/>
                  <a:ea typeface="微软雅黑" panose="020B0503020204020204" pitchFamily="34" charset="-122"/>
                </a:rPr>
                <a:t>$240/</a:t>
              </a:r>
              <a:r>
                <a:rPr kumimoji="1" lang="zh-CN" altLang="en-US" sz="2000" dirty="0">
                  <a:solidFill>
                    <a:schemeClr val="bg1"/>
                  </a:solidFill>
                  <a:latin typeface="微软雅黑" panose="020B0503020204020204" pitchFamily="34" charset="-122"/>
                  <a:ea typeface="微软雅黑" panose="020B0503020204020204" pitchFamily="34" charset="-122"/>
                </a:rPr>
                <a:t>缺陷</a:t>
              </a:r>
            </a:p>
          </p:txBody>
        </p:sp>
        <p:sp>
          <p:nvSpPr>
            <p:cNvPr id="13" name="AutoShape 13"/>
            <p:cNvSpPr>
              <a:spLocks noChangeArrowheads="1"/>
            </p:cNvSpPr>
            <p:nvPr/>
          </p:nvSpPr>
          <p:spPr bwMode="auto">
            <a:xfrm>
              <a:off x="634412" y="5498297"/>
              <a:ext cx="1949212" cy="246221"/>
            </a:xfrm>
            <a:prstGeom prst="homePlate">
              <a:avLst>
                <a:gd name="adj" fmla="val 12941"/>
              </a:avLst>
            </a:prstGeom>
            <a:solidFill>
              <a:srgbClr val="C00000"/>
            </a:solidFill>
            <a:ln w="6350">
              <a:solidFill>
                <a:schemeClr val="tx1"/>
              </a:solidFill>
              <a:miter lim="800000"/>
              <a:headEnd/>
              <a:tailEnd/>
            </a:ln>
            <a:effectLst/>
          </p:spPr>
          <p:txBody>
            <a:bodyPr wrap="square" lIns="0" tIns="0" rIns="0" bIns="0" anchor="ctr">
              <a:spAutoFit/>
            </a:bodyPr>
            <a:lstStyle>
              <a:lvl1pPr eaLnBrk="0" hangingPunct="0">
                <a:defRPr sz="1600" b="1">
                  <a:solidFill>
                    <a:schemeClr val="tx1"/>
                  </a:solidFill>
                  <a:latin typeface="Arial" panose="020B0604020202020204" pitchFamily="34" charset="0"/>
                  <a:ea typeface="宋体" panose="02010600030101010101" pitchFamily="2" charset="-122"/>
                </a:defRPr>
              </a:lvl1pPr>
              <a:lvl2pPr marL="742950" indent="-285750" eaLnBrk="0" hangingPunct="0">
                <a:defRPr sz="1600" b="1">
                  <a:solidFill>
                    <a:schemeClr val="tx1"/>
                  </a:solidFill>
                  <a:latin typeface="Arial" panose="020B0604020202020204" pitchFamily="34" charset="0"/>
                  <a:ea typeface="宋体" panose="02010600030101010101" pitchFamily="2" charset="-122"/>
                </a:defRPr>
              </a:lvl2pPr>
              <a:lvl3pPr marL="1143000" indent="-228600" eaLnBrk="0" hangingPunct="0">
                <a:defRPr sz="1600" b="1">
                  <a:solidFill>
                    <a:schemeClr val="tx1"/>
                  </a:solidFill>
                  <a:latin typeface="Arial" panose="020B0604020202020204" pitchFamily="34" charset="0"/>
                  <a:ea typeface="宋体" panose="02010600030101010101" pitchFamily="2" charset="-122"/>
                </a:defRPr>
              </a:lvl3pPr>
              <a:lvl4pPr marL="1600200" indent="-228600" eaLnBrk="0" hangingPunct="0">
                <a:defRPr sz="1600" b="1">
                  <a:solidFill>
                    <a:schemeClr val="tx1"/>
                  </a:solidFill>
                  <a:latin typeface="Arial" panose="020B0604020202020204" pitchFamily="34" charset="0"/>
                  <a:ea typeface="宋体" panose="02010600030101010101" pitchFamily="2" charset="-122"/>
                </a:defRPr>
              </a:lvl4pPr>
              <a:lvl5pPr marL="2057400" indent="-228600" eaLnBrk="0" hangingPunct="0">
                <a:defRPr sz="16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 name="Text Box 14"/>
            <p:cNvSpPr txBox="1">
              <a:spLocks noChangeArrowheads="1"/>
            </p:cNvSpPr>
            <p:nvPr/>
          </p:nvSpPr>
          <p:spPr bwMode="auto">
            <a:xfrm>
              <a:off x="700855" y="5468314"/>
              <a:ext cx="17202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lvl1pPr eaLnBrk="0" hangingPunct="0">
                <a:defRPr sz="1600" b="1">
                  <a:solidFill>
                    <a:schemeClr val="tx1"/>
                  </a:solidFill>
                  <a:latin typeface="Arial" panose="020B0604020202020204" pitchFamily="34" charset="0"/>
                  <a:ea typeface="宋体" panose="02010600030101010101" pitchFamily="2" charset="-122"/>
                </a:defRPr>
              </a:lvl1pPr>
              <a:lvl2pPr marL="742950" indent="-285750" eaLnBrk="0" hangingPunct="0">
                <a:defRPr sz="1600" b="1">
                  <a:solidFill>
                    <a:schemeClr val="tx1"/>
                  </a:solidFill>
                  <a:latin typeface="Arial" panose="020B0604020202020204" pitchFamily="34" charset="0"/>
                  <a:ea typeface="宋体" panose="02010600030101010101" pitchFamily="2" charset="-122"/>
                </a:defRPr>
              </a:lvl2pPr>
              <a:lvl3pPr marL="1143000" indent="-228600" eaLnBrk="0" hangingPunct="0">
                <a:defRPr sz="1600" b="1">
                  <a:solidFill>
                    <a:schemeClr val="tx1"/>
                  </a:solidFill>
                  <a:latin typeface="Arial" panose="020B0604020202020204" pitchFamily="34" charset="0"/>
                  <a:ea typeface="宋体" panose="02010600030101010101" pitchFamily="2" charset="-122"/>
                </a:defRPr>
              </a:lvl3pPr>
              <a:lvl4pPr marL="1600200" indent="-228600" eaLnBrk="0" hangingPunct="0">
                <a:defRPr sz="1600" b="1">
                  <a:solidFill>
                    <a:schemeClr val="tx1"/>
                  </a:solidFill>
                  <a:latin typeface="Arial" panose="020B0604020202020204" pitchFamily="34" charset="0"/>
                  <a:ea typeface="宋体" panose="02010600030101010101" pitchFamily="2" charset="-122"/>
                </a:defRPr>
              </a:lvl4pPr>
              <a:lvl5pPr marL="2057400" indent="-228600" eaLnBrk="0" hangingPunct="0">
                <a:defRPr sz="16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9pPr>
            </a:lstStyle>
            <a:p>
              <a:r>
                <a:rPr kumimoji="1" lang="en-US" altLang="zh-CN" sz="2000" dirty="0">
                  <a:solidFill>
                    <a:schemeClr val="bg1"/>
                  </a:solidFill>
                  <a:latin typeface="微软雅黑" panose="020B0503020204020204" pitchFamily="34" charset="-122"/>
                  <a:ea typeface="微软雅黑" panose="020B0503020204020204" pitchFamily="34" charset="-122"/>
                </a:rPr>
                <a:t>$80/</a:t>
              </a:r>
              <a:r>
                <a:rPr kumimoji="1" lang="zh-CN" altLang="en-US" sz="2000" dirty="0">
                  <a:solidFill>
                    <a:schemeClr val="bg1"/>
                  </a:solidFill>
                  <a:latin typeface="微软雅黑" panose="020B0503020204020204" pitchFamily="34" charset="-122"/>
                  <a:ea typeface="微软雅黑" panose="020B0503020204020204" pitchFamily="34" charset="-122"/>
                </a:rPr>
                <a:t>缺陷</a:t>
              </a:r>
            </a:p>
          </p:txBody>
        </p:sp>
        <p:sp>
          <p:nvSpPr>
            <p:cNvPr id="15" name="AutoShape 15"/>
            <p:cNvSpPr>
              <a:spLocks noChangeArrowheads="1"/>
            </p:cNvSpPr>
            <p:nvPr/>
          </p:nvSpPr>
          <p:spPr bwMode="auto">
            <a:xfrm>
              <a:off x="4733529" y="5498297"/>
              <a:ext cx="1951045" cy="246221"/>
            </a:xfrm>
            <a:prstGeom prst="chevron">
              <a:avLst>
                <a:gd name="adj" fmla="val 13167"/>
              </a:avLst>
            </a:prstGeom>
            <a:solidFill>
              <a:srgbClr val="C00000"/>
            </a:solidFill>
            <a:ln w="6350">
              <a:solidFill>
                <a:schemeClr val="tx1"/>
              </a:solidFill>
              <a:miter lim="800000"/>
              <a:headEnd/>
              <a:tailEnd/>
            </a:ln>
            <a:effectLst/>
          </p:spPr>
          <p:txBody>
            <a:bodyPr wrap="square" lIns="0" tIns="0" rIns="0" bIns="0" anchor="ctr">
              <a:spAutoFit/>
            </a:bodyPr>
            <a:lstStyle>
              <a:lvl1pPr eaLnBrk="0" hangingPunct="0">
                <a:defRPr sz="1600" b="1">
                  <a:solidFill>
                    <a:schemeClr val="tx1"/>
                  </a:solidFill>
                  <a:latin typeface="Arial" panose="020B0604020202020204" pitchFamily="34" charset="0"/>
                  <a:ea typeface="宋体" panose="02010600030101010101" pitchFamily="2" charset="-122"/>
                </a:defRPr>
              </a:lvl1pPr>
              <a:lvl2pPr marL="742950" indent="-285750" eaLnBrk="0" hangingPunct="0">
                <a:defRPr sz="1600" b="1">
                  <a:solidFill>
                    <a:schemeClr val="tx1"/>
                  </a:solidFill>
                  <a:latin typeface="Arial" panose="020B0604020202020204" pitchFamily="34" charset="0"/>
                  <a:ea typeface="宋体" panose="02010600030101010101" pitchFamily="2" charset="-122"/>
                </a:defRPr>
              </a:lvl2pPr>
              <a:lvl3pPr marL="1143000" indent="-228600" eaLnBrk="0" hangingPunct="0">
                <a:defRPr sz="1600" b="1">
                  <a:solidFill>
                    <a:schemeClr val="tx1"/>
                  </a:solidFill>
                  <a:latin typeface="Arial" panose="020B0604020202020204" pitchFamily="34" charset="0"/>
                  <a:ea typeface="宋体" panose="02010600030101010101" pitchFamily="2" charset="-122"/>
                </a:defRPr>
              </a:lvl3pPr>
              <a:lvl4pPr marL="1600200" indent="-228600" eaLnBrk="0" hangingPunct="0">
                <a:defRPr sz="1600" b="1">
                  <a:solidFill>
                    <a:schemeClr val="tx1"/>
                  </a:solidFill>
                  <a:latin typeface="Arial" panose="020B0604020202020204" pitchFamily="34" charset="0"/>
                  <a:ea typeface="宋体" panose="02010600030101010101" pitchFamily="2" charset="-122"/>
                </a:defRPr>
              </a:lvl4pPr>
              <a:lvl5pPr marL="2057400" indent="-228600" eaLnBrk="0" hangingPunct="0">
                <a:defRPr sz="16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 name="Text Box 16"/>
            <p:cNvSpPr txBox="1">
              <a:spLocks noChangeArrowheads="1"/>
            </p:cNvSpPr>
            <p:nvPr/>
          </p:nvSpPr>
          <p:spPr bwMode="auto">
            <a:xfrm>
              <a:off x="4905999" y="5468314"/>
              <a:ext cx="17696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lvl1pPr eaLnBrk="0" hangingPunct="0">
                <a:defRPr sz="1600" b="1">
                  <a:solidFill>
                    <a:schemeClr val="tx1"/>
                  </a:solidFill>
                  <a:latin typeface="Arial" panose="020B0604020202020204" pitchFamily="34" charset="0"/>
                  <a:ea typeface="宋体" panose="02010600030101010101" pitchFamily="2" charset="-122"/>
                </a:defRPr>
              </a:lvl1pPr>
              <a:lvl2pPr marL="742950" indent="-285750" eaLnBrk="0" hangingPunct="0">
                <a:defRPr sz="1600" b="1">
                  <a:solidFill>
                    <a:schemeClr val="tx1"/>
                  </a:solidFill>
                  <a:latin typeface="Arial" panose="020B0604020202020204" pitchFamily="34" charset="0"/>
                  <a:ea typeface="宋体" panose="02010600030101010101" pitchFamily="2" charset="-122"/>
                </a:defRPr>
              </a:lvl2pPr>
              <a:lvl3pPr marL="1143000" indent="-228600" eaLnBrk="0" hangingPunct="0">
                <a:defRPr sz="1600" b="1">
                  <a:solidFill>
                    <a:schemeClr val="tx1"/>
                  </a:solidFill>
                  <a:latin typeface="Arial" panose="020B0604020202020204" pitchFamily="34" charset="0"/>
                  <a:ea typeface="宋体" panose="02010600030101010101" pitchFamily="2" charset="-122"/>
                </a:defRPr>
              </a:lvl3pPr>
              <a:lvl4pPr marL="1600200" indent="-228600" eaLnBrk="0" hangingPunct="0">
                <a:defRPr sz="1600" b="1">
                  <a:solidFill>
                    <a:schemeClr val="tx1"/>
                  </a:solidFill>
                  <a:latin typeface="Arial" panose="020B0604020202020204" pitchFamily="34" charset="0"/>
                  <a:ea typeface="宋体" panose="02010600030101010101" pitchFamily="2" charset="-122"/>
                </a:defRPr>
              </a:lvl4pPr>
              <a:lvl5pPr marL="2057400" indent="-228600" eaLnBrk="0" hangingPunct="0">
                <a:defRPr sz="16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9pPr>
            </a:lstStyle>
            <a:p>
              <a:r>
                <a:rPr kumimoji="1" lang="en-US" altLang="zh-CN" sz="2000" dirty="0">
                  <a:solidFill>
                    <a:schemeClr val="bg1"/>
                  </a:solidFill>
                  <a:latin typeface="微软雅黑" panose="020B0503020204020204" pitchFamily="34" charset="-122"/>
                  <a:ea typeface="微软雅黑" panose="020B0503020204020204" pitchFamily="34" charset="-122"/>
                </a:rPr>
                <a:t>$960/</a:t>
              </a:r>
              <a:r>
                <a:rPr kumimoji="1" lang="zh-CN" altLang="en-US" sz="2000" dirty="0">
                  <a:solidFill>
                    <a:schemeClr val="bg1"/>
                  </a:solidFill>
                  <a:latin typeface="微软雅黑" panose="020B0503020204020204" pitchFamily="34" charset="-122"/>
                  <a:ea typeface="微软雅黑" panose="020B0503020204020204" pitchFamily="34" charset="-122"/>
                </a:rPr>
                <a:t>缺陷</a:t>
              </a:r>
            </a:p>
          </p:txBody>
        </p:sp>
        <p:sp>
          <p:nvSpPr>
            <p:cNvPr id="17" name="AutoShape 17"/>
            <p:cNvSpPr>
              <a:spLocks noChangeArrowheads="1"/>
            </p:cNvSpPr>
            <p:nvPr/>
          </p:nvSpPr>
          <p:spPr bwMode="auto">
            <a:xfrm>
              <a:off x="6784004" y="5498297"/>
              <a:ext cx="1951046" cy="246221"/>
            </a:xfrm>
            <a:prstGeom prst="chevron">
              <a:avLst>
                <a:gd name="adj" fmla="val 13167"/>
              </a:avLst>
            </a:prstGeom>
            <a:solidFill>
              <a:srgbClr val="C00000"/>
            </a:solidFill>
            <a:ln w="6350">
              <a:solidFill>
                <a:schemeClr val="tx1"/>
              </a:solidFill>
              <a:miter lim="800000"/>
              <a:headEnd/>
              <a:tailEnd/>
            </a:ln>
            <a:effectLst/>
          </p:spPr>
          <p:txBody>
            <a:bodyPr wrap="square" lIns="0" tIns="0" rIns="0" bIns="0" anchor="ctr">
              <a:spAutoFit/>
            </a:bodyPr>
            <a:lstStyle>
              <a:lvl1pPr eaLnBrk="0" hangingPunct="0">
                <a:defRPr sz="1600" b="1">
                  <a:solidFill>
                    <a:schemeClr val="tx1"/>
                  </a:solidFill>
                  <a:latin typeface="Arial" panose="020B0604020202020204" pitchFamily="34" charset="0"/>
                  <a:ea typeface="宋体" panose="02010600030101010101" pitchFamily="2" charset="-122"/>
                </a:defRPr>
              </a:lvl1pPr>
              <a:lvl2pPr marL="742950" indent="-285750" eaLnBrk="0" hangingPunct="0">
                <a:defRPr sz="1600" b="1">
                  <a:solidFill>
                    <a:schemeClr val="tx1"/>
                  </a:solidFill>
                  <a:latin typeface="Arial" panose="020B0604020202020204" pitchFamily="34" charset="0"/>
                  <a:ea typeface="宋体" panose="02010600030101010101" pitchFamily="2" charset="-122"/>
                </a:defRPr>
              </a:lvl2pPr>
              <a:lvl3pPr marL="1143000" indent="-228600" eaLnBrk="0" hangingPunct="0">
                <a:defRPr sz="1600" b="1">
                  <a:solidFill>
                    <a:schemeClr val="tx1"/>
                  </a:solidFill>
                  <a:latin typeface="Arial" panose="020B0604020202020204" pitchFamily="34" charset="0"/>
                  <a:ea typeface="宋体" panose="02010600030101010101" pitchFamily="2" charset="-122"/>
                </a:defRPr>
              </a:lvl3pPr>
              <a:lvl4pPr marL="1600200" indent="-228600" eaLnBrk="0" hangingPunct="0">
                <a:defRPr sz="1600" b="1">
                  <a:solidFill>
                    <a:schemeClr val="tx1"/>
                  </a:solidFill>
                  <a:latin typeface="Arial" panose="020B0604020202020204" pitchFamily="34" charset="0"/>
                  <a:ea typeface="宋体" panose="02010600030101010101" pitchFamily="2" charset="-122"/>
                </a:defRPr>
              </a:lvl4pPr>
              <a:lvl5pPr marL="2057400" indent="-228600" eaLnBrk="0" hangingPunct="0">
                <a:defRPr sz="16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 name="Text Box 18"/>
            <p:cNvSpPr txBox="1">
              <a:spLocks noChangeArrowheads="1"/>
            </p:cNvSpPr>
            <p:nvPr/>
          </p:nvSpPr>
          <p:spPr bwMode="auto">
            <a:xfrm>
              <a:off x="6956472" y="5468314"/>
              <a:ext cx="18905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lvl1pPr eaLnBrk="0" hangingPunct="0">
                <a:defRPr sz="1600" b="1">
                  <a:solidFill>
                    <a:schemeClr val="tx1"/>
                  </a:solidFill>
                  <a:latin typeface="Arial" panose="020B0604020202020204" pitchFamily="34" charset="0"/>
                  <a:ea typeface="宋体" panose="02010600030101010101" pitchFamily="2" charset="-122"/>
                </a:defRPr>
              </a:lvl1pPr>
              <a:lvl2pPr marL="742950" indent="-285750" eaLnBrk="0" hangingPunct="0">
                <a:defRPr sz="1600" b="1">
                  <a:solidFill>
                    <a:schemeClr val="tx1"/>
                  </a:solidFill>
                  <a:latin typeface="Arial" panose="020B0604020202020204" pitchFamily="34" charset="0"/>
                  <a:ea typeface="宋体" panose="02010600030101010101" pitchFamily="2" charset="-122"/>
                </a:defRPr>
              </a:lvl2pPr>
              <a:lvl3pPr marL="1143000" indent="-228600" eaLnBrk="0" hangingPunct="0">
                <a:defRPr sz="1600" b="1">
                  <a:solidFill>
                    <a:schemeClr val="tx1"/>
                  </a:solidFill>
                  <a:latin typeface="Arial" panose="020B0604020202020204" pitchFamily="34" charset="0"/>
                  <a:ea typeface="宋体" panose="02010600030101010101" pitchFamily="2" charset="-122"/>
                </a:defRPr>
              </a:lvl3pPr>
              <a:lvl4pPr marL="1600200" indent="-228600" eaLnBrk="0" hangingPunct="0">
                <a:defRPr sz="1600" b="1">
                  <a:solidFill>
                    <a:schemeClr val="tx1"/>
                  </a:solidFill>
                  <a:latin typeface="Arial" panose="020B0604020202020204" pitchFamily="34" charset="0"/>
                  <a:ea typeface="宋体" panose="02010600030101010101" pitchFamily="2" charset="-122"/>
                </a:defRPr>
              </a:lvl4pPr>
              <a:lvl5pPr marL="2057400" indent="-228600" eaLnBrk="0" hangingPunct="0">
                <a:defRPr sz="16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9pPr>
            </a:lstStyle>
            <a:p>
              <a:r>
                <a:rPr kumimoji="1" lang="en-US" altLang="zh-CN" sz="2000" dirty="0">
                  <a:solidFill>
                    <a:schemeClr val="bg1"/>
                  </a:solidFill>
                  <a:latin typeface="微软雅黑" panose="020B0503020204020204" pitchFamily="34" charset="-122"/>
                  <a:ea typeface="微软雅黑" panose="020B0503020204020204" pitchFamily="34" charset="-122"/>
                </a:rPr>
                <a:t>$7600/</a:t>
              </a:r>
              <a:r>
                <a:rPr kumimoji="1" lang="zh-CN" altLang="en-US" sz="2000" dirty="0">
                  <a:solidFill>
                    <a:schemeClr val="bg1"/>
                  </a:solidFill>
                  <a:latin typeface="微软雅黑" panose="020B0503020204020204" pitchFamily="34" charset="-122"/>
                  <a:ea typeface="微软雅黑" panose="020B0503020204020204" pitchFamily="34" charset="-122"/>
                </a:rPr>
                <a:t>缺陷</a:t>
              </a:r>
            </a:p>
          </p:txBody>
        </p:sp>
      </p:grpSp>
    </p:spTree>
    <p:extLst>
      <p:ext uri="{BB962C8B-B14F-4D97-AF65-F5344CB8AC3E}">
        <p14:creationId xmlns:p14="http://schemas.microsoft.com/office/powerpoint/2010/main" val="16277933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8F6CE-576D-4C1E-ABB0-B0A68362E703}"/>
              </a:ext>
            </a:extLst>
          </p:cNvPr>
          <p:cNvSpPr>
            <a:spLocks noGrp="1"/>
          </p:cNvSpPr>
          <p:nvPr>
            <p:ph type="title"/>
          </p:nvPr>
        </p:nvSpPr>
        <p:spPr/>
        <p:txBody>
          <a:bodyPr/>
          <a:lstStyle/>
          <a:p>
            <a:r>
              <a:rPr lang="en-US" altLang="zh-CN" dirty="0"/>
              <a:t>4. </a:t>
            </a:r>
            <a:r>
              <a:rPr lang="zh-CN" altLang="en-US" dirty="0"/>
              <a:t>敏捷项目管理过程</a:t>
            </a:r>
          </a:p>
        </p:txBody>
      </p:sp>
      <p:sp>
        <p:nvSpPr>
          <p:cNvPr id="3" name="内容占位符 2">
            <a:extLst>
              <a:ext uri="{FF2B5EF4-FFF2-40B4-BE49-F238E27FC236}">
                <a16:creationId xmlns:a16="http://schemas.microsoft.com/office/drawing/2014/main" id="{CB9E83CE-6304-4177-9677-B090EDD2B31C}"/>
              </a:ext>
            </a:extLst>
          </p:cNvPr>
          <p:cNvSpPr>
            <a:spLocks noGrp="1"/>
          </p:cNvSpPr>
          <p:nvPr>
            <p:ph idx="1"/>
          </p:nvPr>
        </p:nvSpPr>
        <p:spPr/>
        <p:txBody>
          <a:bodyPr/>
          <a:lstStyle/>
          <a:p>
            <a:r>
              <a:rPr lang="zh-CN" altLang="en-US" dirty="0"/>
              <a:t>通用过程</a:t>
            </a:r>
            <a:endParaRPr lang="en-US" altLang="zh-CN" dirty="0"/>
          </a:p>
          <a:p>
            <a:r>
              <a:rPr lang="zh-CN" altLang="en-US" dirty="0"/>
              <a:t>参考</a:t>
            </a:r>
            <a:endParaRPr lang="en-US" altLang="zh-CN" dirty="0"/>
          </a:p>
          <a:p>
            <a:pPr lvl="1"/>
            <a:r>
              <a:rPr lang="en-US" altLang="zh-CN" dirty="0"/>
              <a:t>PMBOK</a:t>
            </a:r>
          </a:p>
          <a:p>
            <a:pPr lvl="1"/>
            <a:r>
              <a:rPr lang="en-US" altLang="zh-CN" dirty="0"/>
              <a:t>Scrum</a:t>
            </a:r>
            <a:endParaRPr lang="zh-CN" altLang="en-US" dirty="0"/>
          </a:p>
        </p:txBody>
      </p:sp>
      <p:sp>
        <p:nvSpPr>
          <p:cNvPr id="4" name="灯片编号占位符 3">
            <a:extLst>
              <a:ext uri="{FF2B5EF4-FFF2-40B4-BE49-F238E27FC236}">
                <a16:creationId xmlns:a16="http://schemas.microsoft.com/office/drawing/2014/main" id="{C9BAE9B5-42B5-48C7-A2E7-A9A9D94EFEDA}"/>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76</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TextBox 289">
            <a:extLst>
              <a:ext uri="{FF2B5EF4-FFF2-40B4-BE49-F238E27FC236}">
                <a16:creationId xmlns:a16="http://schemas.microsoft.com/office/drawing/2014/main" id="{36CE0B07-2578-4B21-8FBF-3100175AB493}"/>
              </a:ext>
            </a:extLst>
          </p:cNvPr>
          <p:cNvSpPr txBox="1">
            <a:spLocks noChangeArrowheads="1"/>
          </p:cNvSpPr>
          <p:nvPr/>
        </p:nvSpPr>
        <p:spPr bwMode="auto">
          <a:xfrm>
            <a:off x="9786476" y="5816600"/>
            <a:ext cx="17303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lnSpc>
                <a:spcPct val="90000"/>
              </a:lnSpc>
              <a:spcBef>
                <a:spcPct val="0"/>
              </a:spcBef>
              <a:spcAft>
                <a:spcPct val="0"/>
              </a:spcAft>
              <a:buClr>
                <a:srgbClr val="C0504D"/>
              </a:buClr>
              <a:buFont typeface="Wingdings" panose="05000000000000000000" pitchFamily="2" charset="2"/>
              <a:buNone/>
            </a:pPr>
            <a:r>
              <a:rPr lang="en-US" altLang="zh-CN" sz="1200" i="1" dirty="0">
                <a:solidFill>
                  <a:srgbClr val="000000"/>
                </a:solidFill>
                <a:latin typeface="Franklin Gothic Heavy" pitchFamily="34" charset="0"/>
              </a:rPr>
              <a:t>Copy Right @ DJ Ning</a:t>
            </a:r>
            <a:endParaRPr lang="zh-CN" altLang="en-US" sz="1200" i="1">
              <a:solidFill>
                <a:srgbClr val="000000"/>
              </a:solidFill>
              <a:latin typeface="Franklin Gothic Heavy" pitchFamily="34" charset="0"/>
            </a:endParaRPr>
          </a:p>
        </p:txBody>
      </p:sp>
      <p:grpSp>
        <p:nvGrpSpPr>
          <p:cNvPr id="6" name="组合 474">
            <a:extLst>
              <a:ext uri="{FF2B5EF4-FFF2-40B4-BE49-F238E27FC236}">
                <a16:creationId xmlns:a16="http://schemas.microsoft.com/office/drawing/2014/main" id="{C5D21768-9C26-4CEC-845C-82CAD3064F55}"/>
              </a:ext>
            </a:extLst>
          </p:cNvPr>
          <p:cNvGrpSpPr>
            <a:grpSpLocks/>
          </p:cNvGrpSpPr>
          <p:nvPr/>
        </p:nvGrpSpPr>
        <p:grpSpPr bwMode="auto">
          <a:xfrm>
            <a:off x="9988089" y="4835525"/>
            <a:ext cx="1441450" cy="769938"/>
            <a:chOff x="5533238" y="5374185"/>
            <a:chExt cx="1442654" cy="769949"/>
          </a:xfrm>
        </p:grpSpPr>
        <p:grpSp>
          <p:nvGrpSpPr>
            <p:cNvPr id="7" name="组合 227">
              <a:extLst>
                <a:ext uri="{FF2B5EF4-FFF2-40B4-BE49-F238E27FC236}">
                  <a16:creationId xmlns:a16="http://schemas.microsoft.com/office/drawing/2014/main" id="{749AA412-1214-40B0-8173-3C568006518D}"/>
                </a:ext>
              </a:extLst>
            </p:cNvPr>
            <p:cNvGrpSpPr/>
            <p:nvPr/>
          </p:nvGrpSpPr>
          <p:grpSpPr>
            <a:xfrm>
              <a:off x="5661566" y="5374185"/>
              <a:ext cx="1314326" cy="579945"/>
              <a:chOff x="-162182" y="5583111"/>
              <a:chExt cx="1314326" cy="579945"/>
            </a:xfrm>
            <a:solidFill>
              <a:srgbClr val="FFFFCC"/>
            </a:solidFill>
          </p:grpSpPr>
          <p:sp>
            <p:nvSpPr>
              <p:cNvPr id="9" name="AutoShape 325">
                <a:extLst>
                  <a:ext uri="{FF2B5EF4-FFF2-40B4-BE49-F238E27FC236}">
                    <a16:creationId xmlns:a16="http://schemas.microsoft.com/office/drawing/2014/main" id="{89789DAF-392C-4C06-B659-9CA0FE6D3BA4}"/>
                  </a:ext>
                </a:extLst>
              </p:cNvPr>
              <p:cNvSpPr>
                <a:spLocks noChangeArrowheads="1"/>
              </p:cNvSpPr>
              <p:nvPr/>
            </p:nvSpPr>
            <p:spPr bwMode="auto">
              <a:xfrm>
                <a:off x="0" y="5583111"/>
                <a:ext cx="1152144" cy="366585"/>
              </a:xfrm>
              <a:prstGeom prst="foldedCorner">
                <a:avLst>
                  <a:gd name="adj" fmla="val 47491"/>
                </a:avLst>
              </a:prstGeom>
              <a:grp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lIns="36000" tIns="72000" rIns="36000" bIns="0" anchor="b"/>
              <a:lstStyle/>
              <a:p>
                <a:pPr marL="0" marR="0" lvl="0" indent="0" algn="ctr" defTabSz="914400" rtl="0" eaLnBrk="1" fontAlgn="base" latinLnBrk="0" hangingPunct="1">
                  <a:lnSpc>
                    <a:spcPct val="90000"/>
                  </a:lnSpc>
                  <a:spcBef>
                    <a:spcPct val="0"/>
                  </a:spcBef>
                  <a:spcAft>
                    <a:spcPct val="0"/>
                  </a:spcAft>
                  <a:buClr>
                    <a:srgbClr val="C0504D"/>
                  </a:buClr>
                  <a:buSzTx/>
                  <a:buFont typeface="Wingdings" pitchFamily="2" charset="2"/>
                  <a:buNone/>
                  <a:tabLst/>
                  <a:defRPr/>
                </a:pPr>
                <a:r>
                  <a:rPr kumimoji="0" lang="zh-CN" altLang="en-US" sz="1200" b="0" i="0" u="none" strike="noStrike" kern="0" cap="none" spc="0" normalizeH="0" baseline="0" noProof="0">
                    <a:ln>
                      <a:noFill/>
                    </a:ln>
                    <a:solidFill>
                      <a:srgbClr val="C00000"/>
                    </a:solidFill>
                    <a:effectLst/>
                    <a:uLnTx/>
                    <a:uFillTx/>
                    <a:latin typeface="Arial"/>
                    <a:ea typeface="宋体"/>
                    <a:cs typeface="+mn-cs"/>
                  </a:rPr>
                  <a:t>安装包</a:t>
                </a:r>
                <a:endParaRPr kumimoji="0" lang="zh-CN" altLang="en-US" sz="1200" b="0" i="0" u="none" strike="noStrike" kern="0" cap="none" spc="0" normalizeH="0" baseline="0" noProof="0" dirty="0">
                  <a:ln>
                    <a:noFill/>
                  </a:ln>
                  <a:solidFill>
                    <a:srgbClr val="C00000"/>
                  </a:solidFill>
                  <a:effectLst/>
                  <a:uLnTx/>
                  <a:uFillTx/>
                  <a:latin typeface="Arial"/>
                  <a:ea typeface="宋体"/>
                  <a:cs typeface="+mn-cs"/>
                </a:endParaRPr>
              </a:p>
            </p:txBody>
          </p:sp>
          <p:sp>
            <p:nvSpPr>
              <p:cNvPr id="10" name="AutoShape 325">
                <a:extLst>
                  <a:ext uri="{FF2B5EF4-FFF2-40B4-BE49-F238E27FC236}">
                    <a16:creationId xmlns:a16="http://schemas.microsoft.com/office/drawing/2014/main" id="{62E99E05-5ED9-4171-AE39-22A2B9988C63}"/>
                  </a:ext>
                </a:extLst>
              </p:cNvPr>
              <p:cNvSpPr>
                <a:spLocks noChangeArrowheads="1"/>
              </p:cNvSpPr>
              <p:nvPr/>
            </p:nvSpPr>
            <p:spPr bwMode="auto">
              <a:xfrm>
                <a:off x="-162182" y="5796471"/>
                <a:ext cx="1188000" cy="366585"/>
              </a:xfrm>
              <a:prstGeom prst="foldedCorner">
                <a:avLst>
                  <a:gd name="adj" fmla="val 47491"/>
                </a:avLst>
              </a:prstGeom>
              <a:grp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lIns="36000" tIns="72000" rIns="36000" bIns="0" anchor="b"/>
              <a:lstStyle/>
              <a:p>
                <a:pPr marL="0" marR="0" lvl="0" indent="0" algn="ctr" defTabSz="914400" rtl="0" eaLnBrk="1" fontAlgn="base" latinLnBrk="0" hangingPunct="1">
                  <a:lnSpc>
                    <a:spcPct val="90000"/>
                  </a:lnSpc>
                  <a:spcBef>
                    <a:spcPct val="0"/>
                  </a:spcBef>
                  <a:spcAft>
                    <a:spcPct val="0"/>
                  </a:spcAft>
                  <a:buClr>
                    <a:srgbClr val="C0504D"/>
                  </a:buClr>
                  <a:buSzTx/>
                  <a:buFont typeface="Wingdings" pitchFamily="2" charset="2"/>
                  <a:buNone/>
                  <a:tabLst/>
                  <a:defRPr/>
                </a:pPr>
                <a:r>
                  <a:rPr kumimoji="0" lang="zh-CN" altLang="en-US" sz="1200" b="0" i="0" u="none" strike="noStrike" kern="0" cap="none" spc="0" normalizeH="0" baseline="0" noProof="0">
                    <a:ln>
                      <a:noFill/>
                    </a:ln>
                    <a:solidFill>
                      <a:srgbClr val="C00000"/>
                    </a:solidFill>
                    <a:effectLst/>
                    <a:uLnTx/>
                    <a:uFillTx/>
                    <a:latin typeface="Arial"/>
                    <a:ea typeface="宋体"/>
                    <a:cs typeface="+mn-cs"/>
                  </a:rPr>
                  <a:t>培训资料</a:t>
                </a:r>
                <a:endParaRPr kumimoji="0" lang="zh-CN" altLang="en-US" sz="1200" b="0" i="0" u="none" strike="noStrike" kern="0" cap="none" spc="0" normalizeH="0" baseline="0" noProof="0" dirty="0">
                  <a:ln>
                    <a:noFill/>
                  </a:ln>
                  <a:solidFill>
                    <a:srgbClr val="C00000"/>
                  </a:solidFill>
                  <a:effectLst/>
                  <a:uLnTx/>
                  <a:uFillTx/>
                  <a:latin typeface="Arial"/>
                  <a:ea typeface="宋体"/>
                  <a:cs typeface="+mn-cs"/>
                </a:endParaRPr>
              </a:p>
            </p:txBody>
          </p:sp>
        </p:grpSp>
        <p:sp>
          <p:nvSpPr>
            <p:cNvPr id="8" name="AutoShape 325">
              <a:extLst>
                <a:ext uri="{FF2B5EF4-FFF2-40B4-BE49-F238E27FC236}">
                  <a16:creationId xmlns:a16="http://schemas.microsoft.com/office/drawing/2014/main" id="{1BB28213-C29B-4E88-A8F8-CB0DD2173D68}"/>
                </a:ext>
              </a:extLst>
            </p:cNvPr>
            <p:cNvSpPr>
              <a:spLocks noChangeArrowheads="1"/>
            </p:cNvSpPr>
            <p:nvPr/>
          </p:nvSpPr>
          <p:spPr bwMode="auto">
            <a:xfrm>
              <a:off x="5533238" y="5777416"/>
              <a:ext cx="1188442" cy="366718"/>
            </a:xfrm>
            <a:prstGeom prst="foldedCorner">
              <a:avLst>
                <a:gd name="adj" fmla="val 47491"/>
              </a:avLst>
            </a:prstGeom>
            <a:solidFill>
              <a:srgbClr val="FFFFCC"/>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lIns="36000" tIns="72000" rIns="36000" bIns="0"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200" b="0" i="0" u="none" strike="noStrike" kern="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rPr>
                <a:t>运维手册</a:t>
              </a:r>
            </a:p>
          </p:txBody>
        </p:sp>
      </p:grpSp>
      <p:grpSp>
        <p:nvGrpSpPr>
          <p:cNvPr id="11" name="组合 217">
            <a:extLst>
              <a:ext uri="{FF2B5EF4-FFF2-40B4-BE49-F238E27FC236}">
                <a16:creationId xmlns:a16="http://schemas.microsoft.com/office/drawing/2014/main" id="{FE8B154A-4095-4BDC-A0E1-F5B58A7FDD38}"/>
              </a:ext>
            </a:extLst>
          </p:cNvPr>
          <p:cNvGrpSpPr>
            <a:grpSpLocks/>
          </p:cNvGrpSpPr>
          <p:nvPr/>
        </p:nvGrpSpPr>
        <p:grpSpPr bwMode="auto">
          <a:xfrm>
            <a:off x="3047539" y="4835525"/>
            <a:ext cx="1204912" cy="719138"/>
            <a:chOff x="438912" y="4345941"/>
            <a:chExt cx="1205992" cy="719645"/>
          </a:xfrm>
        </p:grpSpPr>
        <p:sp>
          <p:nvSpPr>
            <p:cNvPr id="12" name="AutoShape 325">
              <a:extLst>
                <a:ext uri="{FF2B5EF4-FFF2-40B4-BE49-F238E27FC236}">
                  <a16:creationId xmlns:a16="http://schemas.microsoft.com/office/drawing/2014/main" id="{B644ABF3-5298-4EA1-8844-7975D0CB6C1D}"/>
                </a:ext>
              </a:extLst>
            </p:cNvPr>
            <p:cNvSpPr>
              <a:spLocks noChangeArrowheads="1"/>
            </p:cNvSpPr>
            <p:nvPr/>
          </p:nvSpPr>
          <p:spPr bwMode="auto">
            <a:xfrm>
              <a:off x="987090" y="4345941"/>
              <a:ext cx="657814" cy="366972"/>
            </a:xfrm>
            <a:prstGeom prst="foldedCorner">
              <a:avLst>
                <a:gd name="adj" fmla="val 47491"/>
              </a:avLst>
            </a:prstGeom>
            <a:solidFill>
              <a:srgbClr val="FFFFCC"/>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lIns="36000" tIns="72000" rIns="36000" bIns="0"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200" b="0" i="0" u="none" strike="noStrike" kern="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rPr>
                <a:t>项建书</a:t>
              </a:r>
            </a:p>
          </p:txBody>
        </p:sp>
        <p:sp>
          <p:nvSpPr>
            <p:cNvPr id="13" name="AutoShape 325">
              <a:extLst>
                <a:ext uri="{FF2B5EF4-FFF2-40B4-BE49-F238E27FC236}">
                  <a16:creationId xmlns:a16="http://schemas.microsoft.com/office/drawing/2014/main" id="{E82E2F2C-7A50-4D98-BFD9-C45664FD8D32}"/>
                </a:ext>
              </a:extLst>
            </p:cNvPr>
            <p:cNvSpPr>
              <a:spLocks noChangeArrowheads="1"/>
            </p:cNvSpPr>
            <p:nvPr/>
          </p:nvSpPr>
          <p:spPr bwMode="auto">
            <a:xfrm>
              <a:off x="578737" y="4509569"/>
              <a:ext cx="859607" cy="366971"/>
            </a:xfrm>
            <a:prstGeom prst="foldedCorner">
              <a:avLst>
                <a:gd name="adj" fmla="val 47491"/>
              </a:avLst>
            </a:prstGeom>
            <a:solidFill>
              <a:srgbClr val="FFFFCC"/>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lIns="36000" tIns="72000" rIns="36000" bIns="0"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200" b="0" i="0" u="none" strike="noStrike" kern="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rPr>
                <a:t>客户需求</a:t>
              </a:r>
            </a:p>
          </p:txBody>
        </p:sp>
        <p:sp>
          <p:nvSpPr>
            <p:cNvPr id="14" name="AutoShape 325">
              <a:extLst>
                <a:ext uri="{FF2B5EF4-FFF2-40B4-BE49-F238E27FC236}">
                  <a16:creationId xmlns:a16="http://schemas.microsoft.com/office/drawing/2014/main" id="{254E290C-DA36-432D-B841-22D4AFA97E55}"/>
                </a:ext>
              </a:extLst>
            </p:cNvPr>
            <p:cNvSpPr>
              <a:spLocks noChangeArrowheads="1"/>
            </p:cNvSpPr>
            <p:nvPr/>
          </p:nvSpPr>
          <p:spPr bwMode="auto">
            <a:xfrm>
              <a:off x="438912" y="4698614"/>
              <a:ext cx="859607" cy="366972"/>
            </a:xfrm>
            <a:prstGeom prst="foldedCorner">
              <a:avLst>
                <a:gd name="adj" fmla="val 47491"/>
              </a:avLst>
            </a:prstGeom>
            <a:solidFill>
              <a:srgbClr val="FFFFCC"/>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lIns="36000" tIns="72000" rIns="36000" bIns="0"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200" b="0" i="0" u="none" strike="noStrike" kern="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rPr>
                <a:t>项目 计划</a:t>
              </a:r>
            </a:p>
          </p:txBody>
        </p:sp>
      </p:grpSp>
      <p:grpSp>
        <p:nvGrpSpPr>
          <p:cNvPr id="15" name="组合 228">
            <a:extLst>
              <a:ext uri="{FF2B5EF4-FFF2-40B4-BE49-F238E27FC236}">
                <a16:creationId xmlns:a16="http://schemas.microsoft.com/office/drawing/2014/main" id="{4FBFD408-6EC7-4AC2-8027-BEA6B53C07AB}"/>
              </a:ext>
            </a:extLst>
          </p:cNvPr>
          <p:cNvGrpSpPr>
            <a:grpSpLocks/>
          </p:cNvGrpSpPr>
          <p:nvPr/>
        </p:nvGrpSpPr>
        <p:grpSpPr bwMode="auto">
          <a:xfrm>
            <a:off x="5705014" y="4835525"/>
            <a:ext cx="1965325" cy="1196975"/>
            <a:chOff x="3096769" y="4346131"/>
            <a:chExt cx="1965451" cy="1196784"/>
          </a:xfrm>
        </p:grpSpPr>
        <p:sp>
          <p:nvSpPr>
            <p:cNvPr id="16" name="AutoShape 325">
              <a:extLst>
                <a:ext uri="{FF2B5EF4-FFF2-40B4-BE49-F238E27FC236}">
                  <a16:creationId xmlns:a16="http://schemas.microsoft.com/office/drawing/2014/main" id="{0091EF4B-C187-4B35-B18C-65F091B70CBB}"/>
                </a:ext>
              </a:extLst>
            </p:cNvPr>
            <p:cNvSpPr>
              <a:spLocks noChangeArrowheads="1"/>
            </p:cNvSpPr>
            <p:nvPr/>
          </p:nvSpPr>
          <p:spPr bwMode="auto">
            <a:xfrm>
              <a:off x="4074732" y="4346131"/>
              <a:ext cx="987488" cy="366654"/>
            </a:xfrm>
            <a:prstGeom prst="foldedCorner">
              <a:avLst>
                <a:gd name="adj" fmla="val 47491"/>
              </a:avLst>
            </a:prstGeom>
            <a:solidFill>
              <a:srgbClr val="FFFFCC"/>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lIns="36000" tIns="72000" rIns="36000" bIns="0"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200" b="0" i="0" u="none" strike="noStrike" kern="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rPr>
                <a:t>架构文档</a:t>
              </a:r>
            </a:p>
          </p:txBody>
        </p:sp>
        <p:grpSp>
          <p:nvGrpSpPr>
            <p:cNvPr id="17" name="组合 227">
              <a:extLst>
                <a:ext uri="{FF2B5EF4-FFF2-40B4-BE49-F238E27FC236}">
                  <a16:creationId xmlns:a16="http://schemas.microsoft.com/office/drawing/2014/main" id="{BD07EA5E-A36C-4561-9170-EB8964BA37C7}"/>
                </a:ext>
              </a:extLst>
            </p:cNvPr>
            <p:cNvGrpSpPr/>
            <p:nvPr/>
          </p:nvGrpSpPr>
          <p:grpSpPr bwMode="auto">
            <a:xfrm>
              <a:off x="3595243" y="4559570"/>
              <a:ext cx="1331869" cy="580019"/>
              <a:chOff x="-129032" y="5583111"/>
              <a:chExt cx="1331984" cy="579945"/>
            </a:xfrm>
            <a:solidFill>
              <a:srgbClr val="FFFFCC"/>
            </a:solidFill>
          </p:grpSpPr>
          <p:sp>
            <p:nvSpPr>
              <p:cNvPr id="20" name="AutoShape 325">
                <a:extLst>
                  <a:ext uri="{FF2B5EF4-FFF2-40B4-BE49-F238E27FC236}">
                    <a16:creationId xmlns:a16="http://schemas.microsoft.com/office/drawing/2014/main" id="{C8937FAB-ABAB-44D3-90B5-8F4E7B06DA49}"/>
                  </a:ext>
                </a:extLst>
              </p:cNvPr>
              <p:cNvSpPr>
                <a:spLocks noChangeArrowheads="1"/>
              </p:cNvSpPr>
              <p:nvPr/>
            </p:nvSpPr>
            <p:spPr bwMode="auto">
              <a:xfrm>
                <a:off x="50808" y="5583111"/>
                <a:ext cx="1152144" cy="366585"/>
              </a:xfrm>
              <a:prstGeom prst="foldedCorner">
                <a:avLst>
                  <a:gd name="adj" fmla="val 47491"/>
                </a:avLst>
              </a:prstGeom>
              <a:grp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lIns="36000" tIns="72000" rIns="36000" bIns="0" anchor="b"/>
              <a:lstStyle/>
              <a:p>
                <a:pPr marL="0" marR="0" lvl="0" indent="0" algn="ctr" defTabSz="914400" rtl="0" eaLnBrk="1" fontAlgn="base" latinLnBrk="0" hangingPunct="1">
                  <a:lnSpc>
                    <a:spcPct val="90000"/>
                  </a:lnSpc>
                  <a:spcBef>
                    <a:spcPct val="0"/>
                  </a:spcBef>
                  <a:spcAft>
                    <a:spcPct val="0"/>
                  </a:spcAft>
                  <a:buClr>
                    <a:srgbClr val="C0504D"/>
                  </a:buClr>
                  <a:buSzTx/>
                  <a:buFont typeface="Wingdings" pitchFamily="2" charset="2"/>
                  <a:buNone/>
                  <a:tabLst/>
                  <a:defRPr/>
                </a:pPr>
                <a:r>
                  <a:rPr kumimoji="0" lang="zh-CN" altLang="en-US" sz="1200" b="0" i="0" u="none" strike="noStrike" kern="0" cap="none" spc="0" normalizeH="0" baseline="0" noProof="0">
                    <a:ln>
                      <a:noFill/>
                    </a:ln>
                    <a:solidFill>
                      <a:srgbClr val="C00000"/>
                    </a:solidFill>
                    <a:effectLst/>
                    <a:uLnTx/>
                    <a:uFillTx/>
                    <a:latin typeface="Arial"/>
                    <a:ea typeface="宋体"/>
                    <a:cs typeface="+mn-cs"/>
                  </a:rPr>
                  <a:t>迭代计划</a:t>
                </a:r>
                <a:endParaRPr kumimoji="0" lang="zh-CN" altLang="en-US" sz="1200" b="0" i="0" u="none" strike="noStrike" kern="0" cap="none" spc="0" normalizeH="0" baseline="0" noProof="0" dirty="0">
                  <a:ln>
                    <a:noFill/>
                  </a:ln>
                  <a:solidFill>
                    <a:srgbClr val="C00000"/>
                  </a:solidFill>
                  <a:effectLst/>
                  <a:uLnTx/>
                  <a:uFillTx/>
                  <a:latin typeface="Arial"/>
                  <a:ea typeface="宋体"/>
                  <a:cs typeface="+mn-cs"/>
                </a:endParaRPr>
              </a:p>
            </p:txBody>
          </p:sp>
          <p:sp>
            <p:nvSpPr>
              <p:cNvPr id="21" name="AutoShape 325">
                <a:extLst>
                  <a:ext uri="{FF2B5EF4-FFF2-40B4-BE49-F238E27FC236}">
                    <a16:creationId xmlns:a16="http://schemas.microsoft.com/office/drawing/2014/main" id="{47360994-D75F-49A9-A14E-1442BC72A3F6}"/>
                  </a:ext>
                </a:extLst>
              </p:cNvPr>
              <p:cNvSpPr>
                <a:spLocks noChangeArrowheads="1"/>
              </p:cNvSpPr>
              <p:nvPr/>
            </p:nvSpPr>
            <p:spPr bwMode="auto">
              <a:xfrm>
                <a:off x="-129032" y="5796471"/>
                <a:ext cx="1188000" cy="366585"/>
              </a:xfrm>
              <a:prstGeom prst="foldedCorner">
                <a:avLst>
                  <a:gd name="adj" fmla="val 47491"/>
                </a:avLst>
              </a:prstGeom>
              <a:grp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lIns="36000" tIns="72000" rIns="36000" bIns="0" anchor="b"/>
              <a:lstStyle/>
              <a:p>
                <a:pPr marL="0" marR="0" lvl="0" indent="0" algn="ctr" defTabSz="914400" rtl="0" eaLnBrk="1" fontAlgn="base" latinLnBrk="0" hangingPunct="1">
                  <a:lnSpc>
                    <a:spcPct val="90000"/>
                  </a:lnSpc>
                  <a:spcBef>
                    <a:spcPct val="0"/>
                  </a:spcBef>
                  <a:spcAft>
                    <a:spcPct val="0"/>
                  </a:spcAft>
                  <a:buClr>
                    <a:srgbClr val="C0504D"/>
                  </a:buClr>
                  <a:buSzTx/>
                  <a:buFont typeface="Wingdings" pitchFamily="2" charset="2"/>
                  <a:buNone/>
                  <a:tabLst/>
                  <a:defRPr/>
                </a:pPr>
                <a:r>
                  <a:rPr kumimoji="0" lang="zh-CN" altLang="en-US" sz="1200" b="0" i="0" u="none" strike="noStrike" kern="0" cap="none" spc="0" normalizeH="0" baseline="0" noProof="0">
                    <a:ln>
                      <a:noFill/>
                    </a:ln>
                    <a:solidFill>
                      <a:srgbClr val="C00000"/>
                    </a:solidFill>
                    <a:effectLst/>
                    <a:uLnTx/>
                    <a:uFillTx/>
                    <a:latin typeface="Arial"/>
                    <a:ea typeface="宋体"/>
                    <a:cs typeface="+mn-cs"/>
                  </a:rPr>
                  <a:t>更新的产品订单</a:t>
                </a:r>
                <a:endParaRPr kumimoji="0" lang="zh-CN" altLang="en-US" sz="1200" b="0" i="0" u="none" strike="noStrike" kern="0" cap="none" spc="0" normalizeH="0" baseline="0" noProof="0" dirty="0">
                  <a:ln>
                    <a:noFill/>
                  </a:ln>
                  <a:solidFill>
                    <a:srgbClr val="C00000"/>
                  </a:solidFill>
                  <a:effectLst/>
                  <a:uLnTx/>
                  <a:uFillTx/>
                  <a:latin typeface="Arial"/>
                  <a:ea typeface="宋体"/>
                  <a:cs typeface="+mn-cs"/>
                </a:endParaRPr>
              </a:p>
            </p:txBody>
          </p:sp>
        </p:grpSp>
        <p:sp>
          <p:nvSpPr>
            <p:cNvPr id="18" name="AutoShape 325">
              <a:extLst>
                <a:ext uri="{FF2B5EF4-FFF2-40B4-BE49-F238E27FC236}">
                  <a16:creationId xmlns:a16="http://schemas.microsoft.com/office/drawing/2014/main" id="{99579EFE-A300-40CD-80B1-1B6D00CA48BE}"/>
                </a:ext>
              </a:extLst>
            </p:cNvPr>
            <p:cNvSpPr>
              <a:spLocks noChangeArrowheads="1"/>
            </p:cNvSpPr>
            <p:nvPr/>
          </p:nvSpPr>
          <p:spPr bwMode="auto">
            <a:xfrm>
              <a:off x="3357136" y="4977855"/>
              <a:ext cx="1257381" cy="366654"/>
            </a:xfrm>
            <a:prstGeom prst="foldedCorner">
              <a:avLst>
                <a:gd name="adj" fmla="val 47491"/>
              </a:avLst>
            </a:prstGeom>
            <a:solidFill>
              <a:srgbClr val="FFFFCC"/>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lIns="36000" tIns="72000" rIns="36000" bIns="0"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200" b="0" i="0" u="none" strike="noStrike" kern="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rPr>
                <a:t>风险和问题列表</a:t>
              </a:r>
            </a:p>
          </p:txBody>
        </p:sp>
        <p:sp>
          <p:nvSpPr>
            <p:cNvPr id="19" name="AutoShape 325">
              <a:extLst>
                <a:ext uri="{FF2B5EF4-FFF2-40B4-BE49-F238E27FC236}">
                  <a16:creationId xmlns:a16="http://schemas.microsoft.com/office/drawing/2014/main" id="{CECB0385-57E9-419A-9086-85EF196F028B}"/>
                </a:ext>
              </a:extLst>
            </p:cNvPr>
            <p:cNvSpPr>
              <a:spLocks noChangeArrowheads="1"/>
            </p:cNvSpPr>
            <p:nvPr/>
          </p:nvSpPr>
          <p:spPr bwMode="auto">
            <a:xfrm>
              <a:off x="3096769" y="5176262"/>
              <a:ext cx="1336761" cy="366653"/>
            </a:xfrm>
            <a:prstGeom prst="foldedCorner">
              <a:avLst>
                <a:gd name="adj" fmla="val 47491"/>
              </a:avLst>
            </a:prstGeom>
            <a:solidFill>
              <a:srgbClr val="FFFFCC"/>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lIns="36000" tIns="72000" rIns="36000" bIns="0"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200" b="0" i="0" u="none" strike="noStrike" kern="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rPr>
                <a:t>功能增量或发布版</a:t>
              </a:r>
            </a:p>
          </p:txBody>
        </p:sp>
      </p:grpSp>
      <p:grpSp>
        <p:nvGrpSpPr>
          <p:cNvPr id="22" name="组合 234">
            <a:extLst>
              <a:ext uri="{FF2B5EF4-FFF2-40B4-BE49-F238E27FC236}">
                <a16:creationId xmlns:a16="http://schemas.microsoft.com/office/drawing/2014/main" id="{8D2BDEC5-F627-4F35-B717-AEE046CB3748}"/>
              </a:ext>
            </a:extLst>
          </p:cNvPr>
          <p:cNvGrpSpPr>
            <a:grpSpLocks/>
          </p:cNvGrpSpPr>
          <p:nvPr/>
        </p:nvGrpSpPr>
        <p:grpSpPr bwMode="auto">
          <a:xfrm>
            <a:off x="7935451" y="4835525"/>
            <a:ext cx="1846263" cy="1154113"/>
            <a:chOff x="5327903" y="4346130"/>
            <a:chExt cx="1845690" cy="1154113"/>
          </a:xfrm>
        </p:grpSpPr>
        <p:grpSp>
          <p:nvGrpSpPr>
            <p:cNvPr id="23" name="组合 434">
              <a:extLst>
                <a:ext uri="{FF2B5EF4-FFF2-40B4-BE49-F238E27FC236}">
                  <a16:creationId xmlns:a16="http://schemas.microsoft.com/office/drawing/2014/main" id="{444B0F78-3139-4696-B8A2-7A9792CDB277}"/>
                </a:ext>
              </a:extLst>
            </p:cNvPr>
            <p:cNvGrpSpPr>
              <a:grpSpLocks/>
            </p:cNvGrpSpPr>
            <p:nvPr/>
          </p:nvGrpSpPr>
          <p:grpSpPr bwMode="auto">
            <a:xfrm>
              <a:off x="5757543" y="4346130"/>
              <a:ext cx="1416050" cy="768922"/>
              <a:chOff x="5610100" y="5361485"/>
              <a:chExt cx="1416592" cy="769546"/>
            </a:xfrm>
          </p:grpSpPr>
          <p:grpSp>
            <p:nvGrpSpPr>
              <p:cNvPr id="26" name="组合 227">
                <a:extLst>
                  <a:ext uri="{FF2B5EF4-FFF2-40B4-BE49-F238E27FC236}">
                    <a16:creationId xmlns:a16="http://schemas.microsoft.com/office/drawing/2014/main" id="{3629122D-4982-41ED-B764-89883F5F2F3E}"/>
                  </a:ext>
                </a:extLst>
              </p:cNvPr>
              <p:cNvGrpSpPr/>
              <p:nvPr/>
            </p:nvGrpSpPr>
            <p:grpSpPr>
              <a:xfrm>
                <a:off x="5750466" y="5361485"/>
                <a:ext cx="1276226" cy="567245"/>
                <a:chOff x="-124082" y="5583111"/>
                <a:chExt cx="1276226" cy="567245"/>
              </a:xfrm>
              <a:solidFill>
                <a:srgbClr val="FFFFCC"/>
              </a:solidFill>
            </p:grpSpPr>
            <p:sp>
              <p:nvSpPr>
                <p:cNvPr id="28" name="AutoShape 325">
                  <a:extLst>
                    <a:ext uri="{FF2B5EF4-FFF2-40B4-BE49-F238E27FC236}">
                      <a16:creationId xmlns:a16="http://schemas.microsoft.com/office/drawing/2014/main" id="{BC629B00-6F37-4B41-B8E0-AEB3CD552893}"/>
                    </a:ext>
                  </a:extLst>
                </p:cNvPr>
                <p:cNvSpPr>
                  <a:spLocks noChangeArrowheads="1"/>
                </p:cNvSpPr>
                <p:nvPr/>
              </p:nvSpPr>
              <p:spPr bwMode="auto">
                <a:xfrm>
                  <a:off x="0" y="5583111"/>
                  <a:ext cx="1152144" cy="366585"/>
                </a:xfrm>
                <a:prstGeom prst="foldedCorner">
                  <a:avLst>
                    <a:gd name="adj" fmla="val 47491"/>
                  </a:avLst>
                </a:prstGeom>
                <a:grp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lIns="36000" tIns="72000" rIns="36000" bIns="0" anchor="b"/>
                <a:lstStyle/>
                <a:p>
                  <a:pPr marL="0" marR="0" lvl="0" indent="0" algn="ctr" defTabSz="914400" rtl="0" eaLnBrk="1" fontAlgn="base" latinLnBrk="0" hangingPunct="1">
                    <a:lnSpc>
                      <a:spcPct val="90000"/>
                    </a:lnSpc>
                    <a:spcBef>
                      <a:spcPct val="0"/>
                    </a:spcBef>
                    <a:spcAft>
                      <a:spcPct val="0"/>
                    </a:spcAft>
                    <a:buClr>
                      <a:srgbClr val="C0504D"/>
                    </a:buClr>
                    <a:buSzTx/>
                    <a:buFont typeface="Wingdings" pitchFamily="2" charset="2"/>
                    <a:buNone/>
                    <a:tabLst/>
                    <a:defRPr/>
                  </a:pPr>
                  <a:r>
                    <a:rPr kumimoji="0" lang="zh-CN" altLang="en-US" sz="1200" b="0" i="0" u="none" strike="noStrike" kern="0" cap="none" spc="0" normalizeH="0" baseline="0" noProof="0">
                      <a:ln>
                        <a:noFill/>
                      </a:ln>
                      <a:solidFill>
                        <a:srgbClr val="C00000"/>
                      </a:solidFill>
                      <a:effectLst/>
                      <a:uLnTx/>
                      <a:uFillTx/>
                      <a:latin typeface="Arial"/>
                      <a:ea typeface="宋体"/>
                      <a:cs typeface="+mn-cs"/>
                    </a:rPr>
                    <a:t>监控报告</a:t>
                  </a:r>
                  <a:endParaRPr kumimoji="0" lang="zh-CN" altLang="en-US" sz="1200" b="0" i="0" u="none" strike="noStrike" kern="0" cap="none" spc="0" normalizeH="0" baseline="0" noProof="0" dirty="0">
                    <a:ln>
                      <a:noFill/>
                    </a:ln>
                    <a:solidFill>
                      <a:srgbClr val="C00000"/>
                    </a:solidFill>
                    <a:effectLst/>
                    <a:uLnTx/>
                    <a:uFillTx/>
                    <a:latin typeface="Arial"/>
                    <a:ea typeface="宋体"/>
                    <a:cs typeface="+mn-cs"/>
                  </a:endParaRPr>
                </a:p>
              </p:txBody>
            </p:sp>
            <p:sp>
              <p:nvSpPr>
                <p:cNvPr id="29" name="AutoShape 325">
                  <a:extLst>
                    <a:ext uri="{FF2B5EF4-FFF2-40B4-BE49-F238E27FC236}">
                      <a16:creationId xmlns:a16="http://schemas.microsoft.com/office/drawing/2014/main" id="{D7474A07-6A90-441B-AF94-6CA82A5210A5}"/>
                    </a:ext>
                  </a:extLst>
                </p:cNvPr>
                <p:cNvSpPr>
                  <a:spLocks noChangeArrowheads="1"/>
                </p:cNvSpPr>
                <p:nvPr/>
              </p:nvSpPr>
              <p:spPr bwMode="auto">
                <a:xfrm>
                  <a:off x="-124082" y="5783771"/>
                  <a:ext cx="1188000" cy="366585"/>
                </a:xfrm>
                <a:prstGeom prst="foldedCorner">
                  <a:avLst>
                    <a:gd name="adj" fmla="val 47491"/>
                  </a:avLst>
                </a:prstGeom>
                <a:grp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lIns="36000" tIns="72000" rIns="36000" bIns="0" anchor="b"/>
                <a:lstStyle/>
                <a:p>
                  <a:pPr marL="0" marR="0" lvl="0" indent="0" algn="ctr" defTabSz="914400" rtl="0" eaLnBrk="1" fontAlgn="base" latinLnBrk="0" hangingPunct="1">
                    <a:lnSpc>
                      <a:spcPct val="90000"/>
                    </a:lnSpc>
                    <a:spcBef>
                      <a:spcPct val="0"/>
                    </a:spcBef>
                    <a:spcAft>
                      <a:spcPct val="0"/>
                    </a:spcAft>
                    <a:buClr>
                      <a:srgbClr val="C0504D"/>
                    </a:buClr>
                    <a:buSzTx/>
                    <a:buFont typeface="Wingdings" pitchFamily="2" charset="2"/>
                    <a:buNone/>
                    <a:tabLst/>
                    <a:defRPr/>
                  </a:pPr>
                  <a:r>
                    <a:rPr kumimoji="0" lang="zh-CN" altLang="en-US" sz="1200" b="0" i="0" u="none" strike="noStrike" kern="0" cap="none" spc="0" normalizeH="0" baseline="0" noProof="0">
                      <a:ln>
                        <a:noFill/>
                      </a:ln>
                      <a:solidFill>
                        <a:srgbClr val="C00000"/>
                      </a:solidFill>
                      <a:effectLst/>
                      <a:uLnTx/>
                      <a:uFillTx/>
                      <a:latin typeface="Arial"/>
                      <a:ea typeface="宋体"/>
                      <a:cs typeface="+mn-cs"/>
                    </a:rPr>
                    <a:t>新功能增量</a:t>
                  </a:r>
                  <a:endParaRPr kumimoji="0" lang="zh-CN" altLang="en-US" sz="1200" b="0" i="0" u="none" strike="noStrike" kern="0" cap="none" spc="0" normalizeH="0" baseline="0" noProof="0" dirty="0">
                    <a:ln>
                      <a:noFill/>
                    </a:ln>
                    <a:solidFill>
                      <a:srgbClr val="C00000"/>
                    </a:solidFill>
                    <a:effectLst/>
                    <a:uLnTx/>
                    <a:uFillTx/>
                    <a:latin typeface="Arial"/>
                    <a:ea typeface="宋体"/>
                    <a:cs typeface="+mn-cs"/>
                  </a:endParaRPr>
                </a:p>
              </p:txBody>
            </p:sp>
          </p:grpSp>
          <p:sp>
            <p:nvSpPr>
              <p:cNvPr id="27" name="AutoShape 325">
                <a:extLst>
                  <a:ext uri="{FF2B5EF4-FFF2-40B4-BE49-F238E27FC236}">
                    <a16:creationId xmlns:a16="http://schemas.microsoft.com/office/drawing/2014/main" id="{9D0FE98F-95BB-4B35-B63D-5A97232BD4AA}"/>
                  </a:ext>
                </a:extLst>
              </p:cNvPr>
              <p:cNvSpPr>
                <a:spLocks noChangeArrowheads="1"/>
              </p:cNvSpPr>
              <p:nvPr/>
            </p:nvSpPr>
            <p:spPr bwMode="auto">
              <a:xfrm>
                <a:off x="5610540" y="5763449"/>
                <a:ext cx="1187536" cy="367010"/>
              </a:xfrm>
              <a:prstGeom prst="foldedCorner">
                <a:avLst>
                  <a:gd name="adj" fmla="val 47491"/>
                </a:avLst>
              </a:prstGeom>
              <a:solidFill>
                <a:srgbClr val="FFFFCC"/>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lIns="36000" tIns="72000" rIns="36000" bIns="0"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200" b="0" i="0" u="none" strike="noStrike" kern="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rPr>
                  <a:t>更新的产品订单</a:t>
                </a:r>
              </a:p>
            </p:txBody>
          </p:sp>
        </p:grpSp>
        <p:sp>
          <p:nvSpPr>
            <p:cNvPr id="24" name="AutoShape 325">
              <a:extLst>
                <a:ext uri="{FF2B5EF4-FFF2-40B4-BE49-F238E27FC236}">
                  <a16:creationId xmlns:a16="http://schemas.microsoft.com/office/drawing/2014/main" id="{9A6FD274-E872-4118-9CB1-473A66D7D9F8}"/>
                </a:ext>
              </a:extLst>
            </p:cNvPr>
            <p:cNvSpPr>
              <a:spLocks noChangeArrowheads="1"/>
            </p:cNvSpPr>
            <p:nvPr/>
          </p:nvSpPr>
          <p:spPr bwMode="auto">
            <a:xfrm>
              <a:off x="5521518" y="4935093"/>
              <a:ext cx="1256910" cy="366712"/>
            </a:xfrm>
            <a:prstGeom prst="foldedCorner">
              <a:avLst>
                <a:gd name="adj" fmla="val 47491"/>
              </a:avLst>
            </a:prstGeom>
            <a:solidFill>
              <a:srgbClr val="FFFFCC"/>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lIns="36000" tIns="72000" rIns="36000" bIns="0"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200" b="0" i="0" u="none" strike="noStrike" kern="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rPr>
                <a:t>风险和问题列表</a:t>
              </a:r>
            </a:p>
          </p:txBody>
        </p:sp>
        <p:sp>
          <p:nvSpPr>
            <p:cNvPr id="25" name="AutoShape 325">
              <a:extLst>
                <a:ext uri="{FF2B5EF4-FFF2-40B4-BE49-F238E27FC236}">
                  <a16:creationId xmlns:a16="http://schemas.microsoft.com/office/drawing/2014/main" id="{BD783BF8-7C8A-4B81-9057-760FE205D9E5}"/>
                </a:ext>
              </a:extLst>
            </p:cNvPr>
            <p:cNvSpPr>
              <a:spLocks noChangeArrowheads="1"/>
            </p:cNvSpPr>
            <p:nvPr/>
          </p:nvSpPr>
          <p:spPr bwMode="auto">
            <a:xfrm>
              <a:off x="5327903" y="5133530"/>
              <a:ext cx="1269606" cy="366713"/>
            </a:xfrm>
            <a:prstGeom prst="foldedCorner">
              <a:avLst>
                <a:gd name="adj" fmla="val 47491"/>
              </a:avLst>
            </a:prstGeom>
            <a:solidFill>
              <a:srgbClr val="FFFFCC"/>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lIns="36000" tIns="72000" rIns="36000" bIns="0"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200" b="0" i="0" u="none" strike="noStrike" kern="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rPr>
                <a:t>功能增量发布版</a:t>
              </a:r>
            </a:p>
          </p:txBody>
        </p:sp>
      </p:grpSp>
      <p:grpSp>
        <p:nvGrpSpPr>
          <p:cNvPr id="30" name="组合 227">
            <a:extLst>
              <a:ext uri="{FF2B5EF4-FFF2-40B4-BE49-F238E27FC236}">
                <a16:creationId xmlns:a16="http://schemas.microsoft.com/office/drawing/2014/main" id="{B5542396-8F8B-4501-A97B-438757F0917A}"/>
              </a:ext>
            </a:extLst>
          </p:cNvPr>
          <p:cNvGrpSpPr>
            <a:grpSpLocks/>
          </p:cNvGrpSpPr>
          <p:nvPr/>
        </p:nvGrpSpPr>
        <p:grpSpPr bwMode="auto">
          <a:xfrm>
            <a:off x="3887326" y="4835525"/>
            <a:ext cx="1870075" cy="1150938"/>
            <a:chOff x="1279144" y="4345941"/>
            <a:chExt cx="1870456" cy="1151445"/>
          </a:xfrm>
        </p:grpSpPr>
        <p:grpSp>
          <p:nvGrpSpPr>
            <p:cNvPr id="31" name="组合 227">
              <a:extLst>
                <a:ext uri="{FF2B5EF4-FFF2-40B4-BE49-F238E27FC236}">
                  <a16:creationId xmlns:a16="http://schemas.microsoft.com/office/drawing/2014/main" id="{AB99538F-EE7F-4235-8B97-C68B6759CE05}"/>
                </a:ext>
              </a:extLst>
            </p:cNvPr>
            <p:cNvGrpSpPr/>
            <p:nvPr/>
          </p:nvGrpSpPr>
          <p:grpSpPr>
            <a:xfrm>
              <a:off x="1997456" y="4345941"/>
              <a:ext cx="1152144" cy="579945"/>
              <a:chOff x="0" y="5583111"/>
              <a:chExt cx="1152144" cy="579945"/>
            </a:xfrm>
            <a:solidFill>
              <a:srgbClr val="FFFFCC"/>
            </a:solidFill>
          </p:grpSpPr>
          <p:sp>
            <p:nvSpPr>
              <p:cNvPr id="35" name="AutoShape 325">
                <a:extLst>
                  <a:ext uri="{FF2B5EF4-FFF2-40B4-BE49-F238E27FC236}">
                    <a16:creationId xmlns:a16="http://schemas.microsoft.com/office/drawing/2014/main" id="{2849A51A-1F7D-4329-AB92-CFF50F04D433}"/>
                  </a:ext>
                </a:extLst>
              </p:cNvPr>
              <p:cNvSpPr>
                <a:spLocks noChangeArrowheads="1"/>
              </p:cNvSpPr>
              <p:nvPr/>
            </p:nvSpPr>
            <p:spPr bwMode="auto">
              <a:xfrm>
                <a:off x="0" y="5583111"/>
                <a:ext cx="1152144" cy="366585"/>
              </a:xfrm>
              <a:prstGeom prst="foldedCorner">
                <a:avLst>
                  <a:gd name="adj" fmla="val 47491"/>
                </a:avLst>
              </a:prstGeom>
              <a:grp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lIns="36000" tIns="72000" rIns="36000" bIns="0" anchor="b"/>
              <a:lstStyle/>
              <a:p>
                <a:pPr marL="0" marR="0" lvl="0" indent="0" algn="ctr" defTabSz="914400" rtl="0" eaLnBrk="1" fontAlgn="base" latinLnBrk="0" hangingPunct="1">
                  <a:lnSpc>
                    <a:spcPct val="90000"/>
                  </a:lnSpc>
                  <a:spcBef>
                    <a:spcPct val="0"/>
                  </a:spcBef>
                  <a:spcAft>
                    <a:spcPct val="0"/>
                  </a:spcAft>
                  <a:buClr>
                    <a:srgbClr val="C0504D"/>
                  </a:buClr>
                  <a:buSzTx/>
                  <a:buFont typeface="Wingdings" pitchFamily="2" charset="2"/>
                  <a:buNone/>
                  <a:tabLst/>
                  <a:defRPr/>
                </a:pPr>
                <a:r>
                  <a:rPr kumimoji="0" lang="zh-CN" altLang="en-US" sz="1200" b="0" i="0" u="none" strike="noStrike" kern="0" cap="none" spc="0" normalizeH="0" baseline="0" noProof="0">
                    <a:ln>
                      <a:noFill/>
                    </a:ln>
                    <a:solidFill>
                      <a:srgbClr val="C00000"/>
                    </a:solidFill>
                    <a:effectLst/>
                    <a:uLnTx/>
                    <a:uFillTx/>
                    <a:latin typeface="Arial"/>
                    <a:ea typeface="宋体"/>
                    <a:cs typeface="+mn-cs"/>
                  </a:rPr>
                  <a:t>已批准的项建书</a:t>
                </a:r>
                <a:endParaRPr kumimoji="0" lang="zh-CN" altLang="en-US" sz="1200" b="0" i="0" u="none" strike="noStrike" kern="0" cap="none" spc="0" normalizeH="0" baseline="0" noProof="0" dirty="0">
                  <a:ln>
                    <a:noFill/>
                  </a:ln>
                  <a:solidFill>
                    <a:srgbClr val="C00000"/>
                  </a:solidFill>
                  <a:effectLst/>
                  <a:uLnTx/>
                  <a:uFillTx/>
                  <a:latin typeface="Arial"/>
                  <a:ea typeface="宋体"/>
                  <a:cs typeface="+mn-cs"/>
                </a:endParaRPr>
              </a:p>
            </p:txBody>
          </p:sp>
          <p:sp>
            <p:nvSpPr>
              <p:cNvPr id="36" name="AutoShape 325">
                <a:extLst>
                  <a:ext uri="{FF2B5EF4-FFF2-40B4-BE49-F238E27FC236}">
                    <a16:creationId xmlns:a16="http://schemas.microsoft.com/office/drawing/2014/main" id="{555CDB55-95BC-4250-975E-15B280933C0B}"/>
                  </a:ext>
                </a:extLst>
              </p:cNvPr>
              <p:cNvSpPr>
                <a:spLocks noChangeArrowheads="1"/>
              </p:cNvSpPr>
              <p:nvPr/>
            </p:nvSpPr>
            <p:spPr bwMode="auto">
              <a:xfrm>
                <a:off x="36068" y="5796471"/>
                <a:ext cx="987552" cy="366585"/>
              </a:xfrm>
              <a:prstGeom prst="foldedCorner">
                <a:avLst>
                  <a:gd name="adj" fmla="val 47491"/>
                </a:avLst>
              </a:prstGeom>
              <a:grp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lIns="36000" tIns="72000" rIns="36000" bIns="0" anchor="b"/>
              <a:lstStyle/>
              <a:p>
                <a:pPr marL="0" marR="0" lvl="0" indent="0" algn="ctr" defTabSz="914400" rtl="0" eaLnBrk="1" fontAlgn="base" latinLnBrk="0" hangingPunct="1">
                  <a:lnSpc>
                    <a:spcPct val="90000"/>
                  </a:lnSpc>
                  <a:spcBef>
                    <a:spcPct val="0"/>
                  </a:spcBef>
                  <a:spcAft>
                    <a:spcPct val="0"/>
                  </a:spcAft>
                  <a:buClr>
                    <a:srgbClr val="C0504D"/>
                  </a:buClr>
                  <a:buSzTx/>
                  <a:buFont typeface="Wingdings" pitchFamily="2" charset="2"/>
                  <a:buNone/>
                  <a:tabLst/>
                  <a:defRPr/>
                </a:pPr>
                <a:r>
                  <a:rPr kumimoji="0" lang="zh-CN" altLang="en-US" sz="1200" b="0" i="0" u="none" strike="noStrike" kern="0" cap="none" spc="0" normalizeH="0" baseline="0" noProof="0">
                    <a:ln>
                      <a:noFill/>
                    </a:ln>
                    <a:solidFill>
                      <a:srgbClr val="C00000"/>
                    </a:solidFill>
                    <a:effectLst/>
                    <a:uLnTx/>
                    <a:uFillTx/>
                    <a:latin typeface="Arial"/>
                    <a:ea typeface="宋体"/>
                    <a:cs typeface="+mn-cs"/>
                  </a:rPr>
                  <a:t>产品订单</a:t>
                </a:r>
                <a:endParaRPr kumimoji="0" lang="zh-CN" altLang="en-US" sz="1200" b="0" i="0" u="none" strike="noStrike" kern="0" cap="none" spc="0" normalizeH="0" baseline="0" noProof="0" dirty="0">
                  <a:ln>
                    <a:noFill/>
                  </a:ln>
                  <a:solidFill>
                    <a:srgbClr val="C00000"/>
                  </a:solidFill>
                  <a:effectLst/>
                  <a:uLnTx/>
                  <a:uFillTx/>
                  <a:latin typeface="Arial"/>
                  <a:ea typeface="宋体"/>
                  <a:cs typeface="+mn-cs"/>
                </a:endParaRPr>
              </a:p>
            </p:txBody>
          </p:sp>
        </p:grpSp>
        <p:sp>
          <p:nvSpPr>
            <p:cNvPr id="32" name="AutoShape 325">
              <a:extLst>
                <a:ext uri="{FF2B5EF4-FFF2-40B4-BE49-F238E27FC236}">
                  <a16:creationId xmlns:a16="http://schemas.microsoft.com/office/drawing/2014/main" id="{E82455B1-89A1-4D19-897D-869E761D998A}"/>
                </a:ext>
              </a:extLst>
            </p:cNvPr>
            <p:cNvSpPr>
              <a:spLocks noChangeArrowheads="1"/>
            </p:cNvSpPr>
            <p:nvPr/>
          </p:nvSpPr>
          <p:spPr bwMode="auto">
            <a:xfrm>
              <a:off x="1904746" y="4722345"/>
              <a:ext cx="987626" cy="366874"/>
            </a:xfrm>
            <a:prstGeom prst="foldedCorner">
              <a:avLst>
                <a:gd name="adj" fmla="val 47491"/>
              </a:avLst>
            </a:prstGeom>
            <a:solidFill>
              <a:srgbClr val="FFFFCC"/>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lIns="36000" tIns="72000" rIns="36000" bIns="0"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200" b="0" i="0" u="none" strike="noStrike" kern="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rPr>
                <a:t>发布计划</a:t>
              </a:r>
            </a:p>
          </p:txBody>
        </p:sp>
        <p:sp>
          <p:nvSpPr>
            <p:cNvPr id="33" name="AutoShape 325">
              <a:extLst>
                <a:ext uri="{FF2B5EF4-FFF2-40B4-BE49-F238E27FC236}">
                  <a16:creationId xmlns:a16="http://schemas.microsoft.com/office/drawing/2014/main" id="{F0679F70-F8FF-47FB-A238-15D072F5FE2B}"/>
                </a:ext>
              </a:extLst>
            </p:cNvPr>
            <p:cNvSpPr>
              <a:spLocks noChangeArrowheads="1"/>
            </p:cNvSpPr>
            <p:nvPr/>
          </p:nvSpPr>
          <p:spPr bwMode="auto">
            <a:xfrm>
              <a:off x="1633229" y="4925634"/>
              <a:ext cx="1100361" cy="366874"/>
            </a:xfrm>
            <a:prstGeom prst="foldedCorner">
              <a:avLst>
                <a:gd name="adj" fmla="val 47491"/>
              </a:avLst>
            </a:prstGeom>
            <a:solidFill>
              <a:srgbClr val="FFFFCC"/>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lIns="36000" tIns="72000" rIns="36000" bIns="0"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200" b="0" i="0" u="none" strike="noStrike" kern="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rPr>
                <a:t>高层架构文档</a:t>
              </a:r>
            </a:p>
          </p:txBody>
        </p:sp>
        <p:sp>
          <p:nvSpPr>
            <p:cNvPr id="34" name="AutoShape 325">
              <a:extLst>
                <a:ext uri="{FF2B5EF4-FFF2-40B4-BE49-F238E27FC236}">
                  <a16:creationId xmlns:a16="http://schemas.microsoft.com/office/drawing/2014/main" id="{FDD0A286-2585-4358-994A-B787BBEC855D}"/>
                </a:ext>
              </a:extLst>
            </p:cNvPr>
            <p:cNvSpPr>
              <a:spLocks noChangeArrowheads="1"/>
            </p:cNvSpPr>
            <p:nvPr/>
          </p:nvSpPr>
          <p:spPr bwMode="auto">
            <a:xfrm>
              <a:off x="1279144" y="5130511"/>
              <a:ext cx="1257556" cy="366875"/>
            </a:xfrm>
            <a:prstGeom prst="foldedCorner">
              <a:avLst>
                <a:gd name="adj" fmla="val 47491"/>
              </a:avLst>
            </a:prstGeom>
            <a:solidFill>
              <a:srgbClr val="FFFFCC"/>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lIns="36000" tIns="72000" rIns="36000" bIns="0"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200" b="0" i="0" u="none" strike="noStrike" kern="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rPr>
                <a:t>风险和问题列表</a:t>
              </a:r>
            </a:p>
          </p:txBody>
        </p:sp>
      </p:grpSp>
      <p:grpSp>
        <p:nvGrpSpPr>
          <p:cNvPr id="37" name="组合 90">
            <a:extLst>
              <a:ext uri="{FF2B5EF4-FFF2-40B4-BE49-F238E27FC236}">
                <a16:creationId xmlns:a16="http://schemas.microsoft.com/office/drawing/2014/main" id="{D413447F-F4F6-46F9-88D2-FF02C4FD6F91}"/>
              </a:ext>
            </a:extLst>
          </p:cNvPr>
          <p:cNvGrpSpPr>
            <a:grpSpLocks/>
          </p:cNvGrpSpPr>
          <p:nvPr/>
        </p:nvGrpSpPr>
        <p:grpSpPr bwMode="auto">
          <a:xfrm>
            <a:off x="2534776" y="1419225"/>
            <a:ext cx="8924925" cy="2806700"/>
            <a:chOff x="1" y="1190624"/>
            <a:chExt cx="8924924" cy="2806700"/>
          </a:xfrm>
        </p:grpSpPr>
        <p:sp>
          <p:nvSpPr>
            <p:cNvPr id="38" name="剪去同侧角的矩形 205">
              <a:extLst>
                <a:ext uri="{FF2B5EF4-FFF2-40B4-BE49-F238E27FC236}">
                  <a16:creationId xmlns:a16="http://schemas.microsoft.com/office/drawing/2014/main" id="{22F94D17-CBF1-4FA7-9954-6A4400A5EACC}"/>
                </a:ext>
              </a:extLst>
            </p:cNvPr>
            <p:cNvSpPr/>
            <p:nvPr/>
          </p:nvSpPr>
          <p:spPr bwMode="auto">
            <a:xfrm rot="16200000">
              <a:off x="3053147" y="-1862522"/>
              <a:ext cx="2714689" cy="8820981"/>
            </a:xfrm>
            <a:prstGeom prst="snip2SameRect">
              <a:avLst>
                <a:gd name="adj1" fmla="val 5680"/>
                <a:gd name="adj2" fmla="val 0"/>
              </a:avLst>
            </a:prstGeom>
            <a:solidFill>
              <a:srgbClr val="FFFFFF"/>
            </a:solidFill>
            <a:ln w="12700" cap="flat" cmpd="sng" algn="ctr">
              <a:solidFill>
                <a:srgbClr val="000000"/>
              </a:solidFill>
              <a:prstDash val="solid"/>
              <a:round/>
              <a:headEnd type="none" w="med" len="med"/>
              <a:tailEnd type="none" w="med" len="med"/>
            </a:ln>
            <a:effectLst>
              <a:glow rad="63500">
                <a:srgbClr val="C0504D">
                  <a:satMod val="175000"/>
                  <a:alpha val="40000"/>
                </a:srgbClr>
              </a:glow>
            </a:effectLst>
          </p:spPr>
          <p:txBody>
            <a:bodyPr wrap="none" t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3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                            </a:t>
              </a:r>
            </a:p>
          </p:txBody>
        </p:sp>
        <p:sp>
          <p:nvSpPr>
            <p:cNvPr id="39" name="剪去同侧角的矩形 165">
              <a:extLst>
                <a:ext uri="{FF2B5EF4-FFF2-40B4-BE49-F238E27FC236}">
                  <a16:creationId xmlns:a16="http://schemas.microsoft.com/office/drawing/2014/main" id="{2FAEAE9E-F528-411B-B42D-ECF0528D90F3}"/>
                </a:ext>
              </a:extLst>
            </p:cNvPr>
            <p:cNvSpPr/>
            <p:nvPr/>
          </p:nvSpPr>
          <p:spPr bwMode="auto">
            <a:xfrm rot="16200000">
              <a:off x="3091205" y="-1824532"/>
              <a:ext cx="2714689" cy="8820981"/>
            </a:xfrm>
            <a:prstGeom prst="snip2SameRect">
              <a:avLst>
                <a:gd name="adj1" fmla="val 5680"/>
                <a:gd name="adj2" fmla="val 0"/>
              </a:avLst>
            </a:prstGeom>
            <a:solidFill>
              <a:srgbClr val="FFFFFF"/>
            </a:solidFill>
            <a:ln w="12700" cap="flat" cmpd="sng" algn="ctr">
              <a:solidFill>
                <a:srgbClr val="000000"/>
              </a:solidFill>
              <a:prstDash val="solid"/>
              <a:round/>
              <a:headEnd type="none" w="med" len="med"/>
              <a:tailEnd type="none" w="med" len="med"/>
            </a:ln>
            <a:effectLst>
              <a:glow rad="63500">
                <a:srgbClr val="C0504D">
                  <a:satMod val="175000"/>
                  <a:alpha val="40000"/>
                </a:srgbClr>
              </a:glow>
            </a:effectLst>
          </p:spPr>
          <p:txBody>
            <a:bodyPr wrap="none" t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3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                            </a:t>
              </a:r>
            </a:p>
          </p:txBody>
        </p:sp>
        <p:sp>
          <p:nvSpPr>
            <p:cNvPr id="40" name="剪去同侧角的矩形 166">
              <a:extLst>
                <a:ext uri="{FF2B5EF4-FFF2-40B4-BE49-F238E27FC236}">
                  <a16:creationId xmlns:a16="http://schemas.microsoft.com/office/drawing/2014/main" id="{7A81EE65-BB83-4DF0-A3EC-3E9ECCCC3F0D}"/>
                </a:ext>
              </a:extLst>
            </p:cNvPr>
            <p:cNvSpPr/>
            <p:nvPr/>
          </p:nvSpPr>
          <p:spPr bwMode="auto">
            <a:xfrm rot="16200000">
              <a:off x="3120446" y="-1798552"/>
              <a:ext cx="2714689" cy="8820981"/>
            </a:xfrm>
            <a:prstGeom prst="snip2SameRect">
              <a:avLst>
                <a:gd name="adj1" fmla="val 5680"/>
                <a:gd name="adj2" fmla="val 0"/>
              </a:avLst>
            </a:prstGeom>
            <a:solidFill>
              <a:srgbClr val="FFFFFF"/>
            </a:solidFill>
            <a:ln w="12700" cap="flat" cmpd="sng" algn="ctr">
              <a:solidFill>
                <a:srgbClr val="000000"/>
              </a:solidFill>
              <a:prstDash val="solid"/>
              <a:round/>
              <a:headEnd type="none" w="med" len="med"/>
              <a:tailEnd type="none" w="med" len="med"/>
            </a:ln>
            <a:effectLst>
              <a:glow rad="63500">
                <a:srgbClr val="C0504D">
                  <a:satMod val="175000"/>
                  <a:alpha val="40000"/>
                </a:srgbClr>
              </a:glow>
            </a:effectLst>
          </p:spPr>
          <p:txBody>
            <a:bodyPr wrap="none" t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3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                            </a:t>
              </a:r>
            </a:p>
          </p:txBody>
        </p:sp>
        <p:sp>
          <p:nvSpPr>
            <p:cNvPr id="41" name="剪去同侧角的矩形 167">
              <a:extLst>
                <a:ext uri="{FF2B5EF4-FFF2-40B4-BE49-F238E27FC236}">
                  <a16:creationId xmlns:a16="http://schemas.microsoft.com/office/drawing/2014/main" id="{E02C52F3-C478-4F41-8F25-919BB2E67C82}"/>
                </a:ext>
              </a:extLst>
            </p:cNvPr>
            <p:cNvSpPr/>
            <p:nvPr/>
          </p:nvSpPr>
          <p:spPr bwMode="auto">
            <a:xfrm rot="16200000">
              <a:off x="3157091" y="-1770510"/>
              <a:ext cx="2714687" cy="8820981"/>
            </a:xfrm>
            <a:prstGeom prst="snip2SameRect">
              <a:avLst>
                <a:gd name="adj1" fmla="val 5680"/>
                <a:gd name="adj2" fmla="val 0"/>
              </a:avLst>
            </a:prstGeom>
            <a:solidFill>
              <a:srgbClr val="FFFFFF"/>
            </a:solidFill>
            <a:ln w="12700" cap="flat" cmpd="sng" algn="ctr">
              <a:solidFill>
                <a:srgbClr val="000000"/>
              </a:solidFill>
              <a:prstDash val="solid"/>
              <a:round/>
              <a:headEnd type="none" w="med" len="med"/>
              <a:tailEnd type="none" w="med" len="med"/>
            </a:ln>
            <a:effectLst>
              <a:glow rad="63500">
                <a:srgbClr val="C0504D">
                  <a:satMod val="175000"/>
                  <a:alpha val="40000"/>
                </a:srgbClr>
              </a:glow>
            </a:effectLst>
          </p:spPr>
          <p:txBody>
            <a:bodyPr wrap="none" t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3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                            </a:t>
              </a:r>
            </a:p>
          </p:txBody>
        </p:sp>
      </p:grpSp>
      <p:grpSp>
        <p:nvGrpSpPr>
          <p:cNvPr id="42" name="组合 435">
            <a:extLst>
              <a:ext uri="{FF2B5EF4-FFF2-40B4-BE49-F238E27FC236}">
                <a16:creationId xmlns:a16="http://schemas.microsoft.com/office/drawing/2014/main" id="{75947419-323B-48A1-A9B7-BD65A7266555}"/>
              </a:ext>
            </a:extLst>
          </p:cNvPr>
          <p:cNvGrpSpPr>
            <a:grpSpLocks/>
          </p:cNvGrpSpPr>
          <p:nvPr/>
        </p:nvGrpSpPr>
        <p:grpSpPr bwMode="auto">
          <a:xfrm>
            <a:off x="3080876" y="4316413"/>
            <a:ext cx="8316913" cy="358775"/>
            <a:chOff x="487152" y="4813599"/>
            <a:chExt cx="7982927" cy="356680"/>
          </a:xfrm>
        </p:grpSpPr>
        <p:grpSp>
          <p:nvGrpSpPr>
            <p:cNvPr id="43" name="组合 271">
              <a:extLst>
                <a:ext uri="{FF2B5EF4-FFF2-40B4-BE49-F238E27FC236}">
                  <a16:creationId xmlns:a16="http://schemas.microsoft.com/office/drawing/2014/main" id="{807D2DA6-2329-4B33-B7A7-6082C907F4A8}"/>
                </a:ext>
              </a:extLst>
            </p:cNvPr>
            <p:cNvGrpSpPr>
              <a:grpSpLocks/>
            </p:cNvGrpSpPr>
            <p:nvPr/>
          </p:nvGrpSpPr>
          <p:grpSpPr bwMode="auto">
            <a:xfrm>
              <a:off x="487152" y="4813599"/>
              <a:ext cx="7982927" cy="351138"/>
              <a:chOff x="773190" y="5536483"/>
              <a:chExt cx="7639675" cy="351138"/>
            </a:xfrm>
          </p:grpSpPr>
          <p:sp>
            <p:nvSpPr>
              <p:cNvPr id="45" name="矩形 44">
                <a:extLst>
                  <a:ext uri="{FF2B5EF4-FFF2-40B4-BE49-F238E27FC236}">
                    <a16:creationId xmlns:a16="http://schemas.microsoft.com/office/drawing/2014/main" id="{B7B336D8-9E72-4B33-97C9-F6C4948F5B53}"/>
                  </a:ext>
                </a:extLst>
              </p:cNvPr>
              <p:cNvSpPr/>
              <p:nvPr/>
            </p:nvSpPr>
            <p:spPr bwMode="auto">
              <a:xfrm>
                <a:off x="773190" y="5536483"/>
                <a:ext cx="1835914" cy="184653"/>
              </a:xfrm>
              <a:prstGeom prst="rect">
                <a:avLst/>
              </a:prstGeom>
              <a:solidFill>
                <a:srgbClr val="1F497D">
                  <a:lumMod val="20000"/>
                  <a:lumOff val="80000"/>
                </a:srgbClr>
              </a:solidFill>
              <a:ln w="12700" cap="flat" cmpd="sng" algn="ctr">
                <a:solidFill>
                  <a:srgbClr val="000000"/>
                </a:solidFill>
                <a:prstDash val="solid"/>
                <a:round/>
                <a:headEnd type="none" w="med" len="med"/>
                <a:tailEnd type="none" w="med" len="med"/>
              </a:ln>
              <a:effectLst/>
            </p:spPr>
            <p:txBody>
              <a:bodyPr wrap="none" tIns="36000" bIns="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3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先启</a:t>
                </a:r>
              </a:p>
            </p:txBody>
          </p:sp>
          <p:sp>
            <p:nvSpPr>
              <p:cNvPr id="46" name="矩形 45">
                <a:extLst>
                  <a:ext uri="{FF2B5EF4-FFF2-40B4-BE49-F238E27FC236}">
                    <a16:creationId xmlns:a16="http://schemas.microsoft.com/office/drawing/2014/main" id="{C109F408-549E-460D-897D-43947DE3DF73}"/>
                  </a:ext>
                </a:extLst>
              </p:cNvPr>
              <p:cNvSpPr/>
              <p:nvPr/>
            </p:nvSpPr>
            <p:spPr bwMode="auto">
              <a:xfrm>
                <a:off x="2610562" y="5536483"/>
                <a:ext cx="1834455" cy="184653"/>
              </a:xfrm>
              <a:prstGeom prst="rect">
                <a:avLst/>
              </a:prstGeom>
              <a:solidFill>
                <a:srgbClr val="4F81BD">
                  <a:lumMod val="40000"/>
                  <a:lumOff val="60000"/>
                </a:srgbClr>
              </a:solidFill>
              <a:ln w="12700" cap="flat" cmpd="sng" algn="ctr">
                <a:solidFill>
                  <a:srgbClr val="000000"/>
                </a:solidFill>
                <a:prstDash val="solid"/>
                <a:round/>
                <a:headEnd type="none" w="med" len="med"/>
                <a:tailEnd type="none" w="med" len="med"/>
              </a:ln>
              <a:effectLst/>
            </p:spPr>
            <p:txBody>
              <a:bodyPr wrap="none" tIns="36000" bIns="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3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精化</a:t>
                </a:r>
              </a:p>
            </p:txBody>
          </p:sp>
          <p:sp>
            <p:nvSpPr>
              <p:cNvPr id="47" name="矩形 46">
                <a:extLst>
                  <a:ext uri="{FF2B5EF4-FFF2-40B4-BE49-F238E27FC236}">
                    <a16:creationId xmlns:a16="http://schemas.microsoft.com/office/drawing/2014/main" id="{3B8EE599-14D8-49B0-8745-F594BE54E1AC}"/>
                  </a:ext>
                </a:extLst>
              </p:cNvPr>
              <p:cNvSpPr/>
              <p:nvPr/>
            </p:nvSpPr>
            <p:spPr bwMode="auto">
              <a:xfrm>
                <a:off x="4445017" y="5536483"/>
                <a:ext cx="2069231" cy="184653"/>
              </a:xfrm>
              <a:prstGeom prst="rect">
                <a:avLst/>
              </a:prstGeom>
              <a:solidFill>
                <a:srgbClr val="4F81BD">
                  <a:lumMod val="60000"/>
                  <a:lumOff val="40000"/>
                </a:srgbClr>
              </a:solidFill>
              <a:ln w="12700" cap="flat" cmpd="sng" algn="ctr">
                <a:solidFill>
                  <a:srgbClr val="000000"/>
                </a:solidFill>
                <a:prstDash val="solid"/>
                <a:round/>
                <a:headEnd type="none" w="med" len="med"/>
                <a:tailEnd type="none" w="med" len="med"/>
              </a:ln>
              <a:effectLst/>
            </p:spPr>
            <p:txBody>
              <a:bodyPr wrap="none" tIns="36000" bIns="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3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构造</a:t>
                </a:r>
              </a:p>
            </p:txBody>
          </p:sp>
          <p:sp>
            <p:nvSpPr>
              <p:cNvPr id="48" name="矩形 120">
                <a:extLst>
                  <a:ext uri="{FF2B5EF4-FFF2-40B4-BE49-F238E27FC236}">
                    <a16:creationId xmlns:a16="http://schemas.microsoft.com/office/drawing/2014/main" id="{F1E30E0C-9572-4155-8CF0-0F1822573BFC}"/>
                  </a:ext>
                </a:extLst>
              </p:cNvPr>
              <p:cNvSpPr>
                <a:spLocks noChangeArrowheads="1"/>
              </p:cNvSpPr>
              <p:nvPr/>
            </p:nvSpPr>
            <p:spPr bwMode="auto">
              <a:xfrm>
                <a:off x="6517353" y="5536483"/>
                <a:ext cx="1835913" cy="185351"/>
              </a:xfrm>
              <a:prstGeom prst="rect">
                <a:avLst/>
              </a:prstGeom>
              <a:solidFill>
                <a:srgbClr val="4F81BD"/>
              </a:solidFill>
              <a:ln w="12700" algn="ctr">
                <a:solidFill>
                  <a:srgbClr val="000000"/>
                </a:solidFill>
                <a:round/>
                <a:headEnd/>
                <a:tailEnd/>
              </a:ln>
            </p:spPr>
            <p:txBody>
              <a:bodyPr wrap="none" tIns="36000" bIns="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3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移交</a:t>
                </a:r>
              </a:p>
            </p:txBody>
          </p:sp>
          <p:sp>
            <p:nvSpPr>
              <p:cNvPr id="49" name="等腰三角形 121">
                <a:extLst>
                  <a:ext uri="{FF2B5EF4-FFF2-40B4-BE49-F238E27FC236}">
                    <a16:creationId xmlns:a16="http://schemas.microsoft.com/office/drawing/2014/main" id="{9F9DDF76-8E64-4AA8-B532-0F0479CFC7E7}"/>
                  </a:ext>
                </a:extLst>
              </p:cNvPr>
              <p:cNvSpPr>
                <a:spLocks noChangeArrowheads="1"/>
              </p:cNvSpPr>
              <p:nvPr/>
            </p:nvSpPr>
            <p:spPr bwMode="auto">
              <a:xfrm>
                <a:off x="2547004" y="5714627"/>
                <a:ext cx="126033" cy="172994"/>
              </a:xfrm>
              <a:prstGeom prst="triangle">
                <a:avLst>
                  <a:gd name="adj" fmla="val 50000"/>
                </a:avLst>
              </a:prstGeom>
              <a:solidFill>
                <a:srgbClr val="C00000"/>
              </a:solidFill>
              <a:ln w="12700" algn="ctr">
                <a:solidFill>
                  <a:srgbClr val="000000"/>
                </a:solidFill>
                <a:round/>
                <a:headEnd/>
                <a:tailEnd/>
              </a:ln>
            </p:spPr>
            <p:txBody>
              <a:bodyPr wrap="none" tIns="36000" bIns="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3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50" name="等腰三角形 122">
                <a:extLst>
                  <a:ext uri="{FF2B5EF4-FFF2-40B4-BE49-F238E27FC236}">
                    <a16:creationId xmlns:a16="http://schemas.microsoft.com/office/drawing/2014/main" id="{B5490D35-B1BE-442B-B400-33CA8B6F465E}"/>
                  </a:ext>
                </a:extLst>
              </p:cNvPr>
              <p:cNvSpPr>
                <a:spLocks noChangeArrowheads="1"/>
              </p:cNvSpPr>
              <p:nvPr/>
            </p:nvSpPr>
            <p:spPr bwMode="auto">
              <a:xfrm>
                <a:off x="4383021" y="5714627"/>
                <a:ext cx="126033" cy="172994"/>
              </a:xfrm>
              <a:prstGeom prst="triangle">
                <a:avLst>
                  <a:gd name="adj" fmla="val 50000"/>
                </a:avLst>
              </a:prstGeom>
              <a:solidFill>
                <a:srgbClr val="C00000"/>
              </a:solidFill>
              <a:ln w="12700" algn="ctr">
                <a:solidFill>
                  <a:srgbClr val="000000"/>
                </a:solidFill>
                <a:round/>
                <a:headEnd/>
                <a:tailEnd/>
              </a:ln>
            </p:spPr>
            <p:txBody>
              <a:bodyPr wrap="none" tIns="36000" bIns="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3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51" name="等腰三角形 123">
                <a:extLst>
                  <a:ext uri="{FF2B5EF4-FFF2-40B4-BE49-F238E27FC236}">
                    <a16:creationId xmlns:a16="http://schemas.microsoft.com/office/drawing/2014/main" id="{6EA695D8-7435-4FE3-8A5D-13140B842E27}"/>
                  </a:ext>
                </a:extLst>
              </p:cNvPr>
              <p:cNvSpPr>
                <a:spLocks noChangeArrowheads="1"/>
              </p:cNvSpPr>
              <p:nvPr/>
            </p:nvSpPr>
            <p:spPr bwMode="auto">
              <a:xfrm>
                <a:off x="6422931" y="5714627"/>
                <a:ext cx="126033" cy="172994"/>
              </a:xfrm>
              <a:prstGeom prst="triangle">
                <a:avLst>
                  <a:gd name="adj" fmla="val 50000"/>
                </a:avLst>
              </a:prstGeom>
              <a:solidFill>
                <a:srgbClr val="C00000"/>
              </a:solidFill>
              <a:ln w="12700" algn="ctr">
                <a:solidFill>
                  <a:srgbClr val="000000"/>
                </a:solidFill>
                <a:round/>
                <a:headEnd/>
                <a:tailEnd/>
              </a:ln>
            </p:spPr>
            <p:txBody>
              <a:bodyPr wrap="none" tIns="36000" bIns="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3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52" name="等腰三角形 124">
                <a:extLst>
                  <a:ext uri="{FF2B5EF4-FFF2-40B4-BE49-F238E27FC236}">
                    <a16:creationId xmlns:a16="http://schemas.microsoft.com/office/drawing/2014/main" id="{2277815B-9642-4D5E-919F-6D3521F5775B}"/>
                  </a:ext>
                </a:extLst>
              </p:cNvPr>
              <p:cNvSpPr>
                <a:spLocks noChangeArrowheads="1"/>
              </p:cNvSpPr>
              <p:nvPr/>
            </p:nvSpPr>
            <p:spPr bwMode="auto">
              <a:xfrm>
                <a:off x="8286832" y="5714627"/>
                <a:ext cx="126033" cy="172994"/>
              </a:xfrm>
              <a:prstGeom prst="triangle">
                <a:avLst>
                  <a:gd name="adj" fmla="val 50000"/>
                </a:avLst>
              </a:prstGeom>
              <a:solidFill>
                <a:srgbClr val="C00000"/>
              </a:solidFill>
              <a:ln w="12700" algn="ctr">
                <a:solidFill>
                  <a:srgbClr val="000000"/>
                </a:solidFill>
                <a:round/>
                <a:headEnd/>
                <a:tailEnd/>
              </a:ln>
            </p:spPr>
            <p:txBody>
              <a:bodyPr wrap="none" tIns="36000" bIns="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3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sp>
          <p:nvSpPr>
            <p:cNvPr id="44" name="等腰三角形 430">
              <a:extLst>
                <a:ext uri="{FF2B5EF4-FFF2-40B4-BE49-F238E27FC236}">
                  <a16:creationId xmlns:a16="http://schemas.microsoft.com/office/drawing/2014/main" id="{E460B169-85FD-4FDF-BF2F-6889C57E0B05}"/>
                </a:ext>
              </a:extLst>
            </p:cNvPr>
            <p:cNvSpPr>
              <a:spLocks noChangeArrowheads="1"/>
            </p:cNvSpPr>
            <p:nvPr/>
          </p:nvSpPr>
          <p:spPr bwMode="auto">
            <a:xfrm>
              <a:off x="1172264" y="4997285"/>
              <a:ext cx="131696" cy="172994"/>
            </a:xfrm>
            <a:prstGeom prst="triangle">
              <a:avLst>
                <a:gd name="adj" fmla="val 50000"/>
              </a:avLst>
            </a:prstGeom>
            <a:solidFill>
              <a:srgbClr val="C00000"/>
            </a:solidFill>
            <a:ln w="12700" algn="ctr">
              <a:solidFill>
                <a:srgbClr val="000000"/>
              </a:solidFill>
              <a:round/>
              <a:headEnd/>
              <a:tailEnd/>
            </a:ln>
          </p:spPr>
          <p:txBody>
            <a:bodyPr wrap="none" tIns="36000" bIns="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3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cxnSp>
        <p:nvCxnSpPr>
          <p:cNvPr id="53" name="直接连接符 253">
            <a:extLst>
              <a:ext uri="{FF2B5EF4-FFF2-40B4-BE49-F238E27FC236}">
                <a16:creationId xmlns:a16="http://schemas.microsoft.com/office/drawing/2014/main" id="{70400766-03A7-4F2C-8566-5F217B3E68D6}"/>
              </a:ext>
            </a:extLst>
          </p:cNvPr>
          <p:cNvCxnSpPr>
            <a:cxnSpLocks noChangeShapeType="1"/>
          </p:cNvCxnSpPr>
          <p:nvPr/>
        </p:nvCxnSpPr>
        <p:spPr bwMode="auto">
          <a:xfrm rot="10800000" flipH="1" flipV="1">
            <a:off x="5071601" y="1700213"/>
            <a:ext cx="9525" cy="2709862"/>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cxnSp>
      <p:cxnSp>
        <p:nvCxnSpPr>
          <p:cNvPr id="54" name="直接连接符 254">
            <a:extLst>
              <a:ext uri="{FF2B5EF4-FFF2-40B4-BE49-F238E27FC236}">
                <a16:creationId xmlns:a16="http://schemas.microsoft.com/office/drawing/2014/main" id="{26242843-EF8F-4E90-8C81-3AEA46B3F054}"/>
              </a:ext>
            </a:extLst>
          </p:cNvPr>
          <p:cNvCxnSpPr>
            <a:cxnSpLocks noChangeShapeType="1"/>
          </p:cNvCxnSpPr>
          <p:nvPr/>
        </p:nvCxnSpPr>
        <p:spPr bwMode="auto">
          <a:xfrm rot="10800000" flipH="1" flipV="1">
            <a:off x="9322926" y="1700213"/>
            <a:ext cx="7938" cy="2709862"/>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cxnSp>
      <p:grpSp>
        <p:nvGrpSpPr>
          <p:cNvPr id="55" name="组合 89">
            <a:extLst>
              <a:ext uri="{FF2B5EF4-FFF2-40B4-BE49-F238E27FC236}">
                <a16:creationId xmlns:a16="http://schemas.microsoft.com/office/drawing/2014/main" id="{ECF30267-2B40-4994-AB3B-327051393D1C}"/>
              </a:ext>
            </a:extLst>
          </p:cNvPr>
          <p:cNvGrpSpPr>
            <a:grpSpLocks/>
          </p:cNvGrpSpPr>
          <p:nvPr/>
        </p:nvGrpSpPr>
        <p:grpSpPr bwMode="auto">
          <a:xfrm>
            <a:off x="3057064" y="1606550"/>
            <a:ext cx="8280400" cy="2314575"/>
            <a:chOff x="522288" y="1377950"/>
            <a:chExt cx="8280400" cy="2314575"/>
          </a:xfrm>
        </p:grpSpPr>
        <p:grpSp>
          <p:nvGrpSpPr>
            <p:cNvPr id="56" name="组合 404">
              <a:extLst>
                <a:ext uri="{FF2B5EF4-FFF2-40B4-BE49-F238E27FC236}">
                  <a16:creationId xmlns:a16="http://schemas.microsoft.com/office/drawing/2014/main" id="{A27DEA53-5687-4200-8B01-FD91B6FCCDFB}"/>
                </a:ext>
              </a:extLst>
            </p:cNvPr>
            <p:cNvGrpSpPr>
              <a:grpSpLocks/>
            </p:cNvGrpSpPr>
            <p:nvPr/>
          </p:nvGrpSpPr>
          <p:grpSpPr bwMode="auto">
            <a:xfrm>
              <a:off x="522288" y="1377950"/>
              <a:ext cx="8280400" cy="185709"/>
              <a:chOff x="535432" y="1126041"/>
              <a:chExt cx="7885434" cy="185351"/>
            </a:xfrm>
          </p:grpSpPr>
          <p:sp>
            <p:nvSpPr>
              <p:cNvPr id="79" name="矩形 273">
                <a:extLst>
                  <a:ext uri="{FF2B5EF4-FFF2-40B4-BE49-F238E27FC236}">
                    <a16:creationId xmlns:a16="http://schemas.microsoft.com/office/drawing/2014/main" id="{8100F801-9B90-41AF-B90D-A2508E6A8F18}"/>
                  </a:ext>
                </a:extLst>
              </p:cNvPr>
              <p:cNvSpPr>
                <a:spLocks noChangeArrowheads="1"/>
              </p:cNvSpPr>
              <p:nvPr/>
            </p:nvSpPr>
            <p:spPr bwMode="auto">
              <a:xfrm>
                <a:off x="535432" y="1126041"/>
                <a:ext cx="1918400" cy="185351"/>
              </a:xfrm>
              <a:prstGeom prst="rect">
                <a:avLst/>
              </a:prstGeom>
              <a:solidFill>
                <a:srgbClr val="66FF99"/>
              </a:solidFill>
              <a:ln w="12700" algn="ctr">
                <a:solidFill>
                  <a:srgbClr val="000000"/>
                </a:solidFill>
                <a:round/>
                <a:headEnd/>
                <a:tailEnd/>
              </a:ln>
            </p:spPr>
            <p:txBody>
              <a:bodyPr wrap="none" tIns="36000" bIns="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3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项目启动</a:t>
                </a:r>
              </a:p>
            </p:txBody>
          </p:sp>
          <p:sp>
            <p:nvSpPr>
              <p:cNvPr id="80" name="矩形 274">
                <a:extLst>
                  <a:ext uri="{FF2B5EF4-FFF2-40B4-BE49-F238E27FC236}">
                    <a16:creationId xmlns:a16="http://schemas.microsoft.com/office/drawing/2014/main" id="{C345140E-8493-42F9-BD81-1239806245CE}"/>
                  </a:ext>
                </a:extLst>
              </p:cNvPr>
              <p:cNvSpPr>
                <a:spLocks noChangeArrowheads="1"/>
              </p:cNvSpPr>
              <p:nvPr/>
            </p:nvSpPr>
            <p:spPr bwMode="auto">
              <a:xfrm>
                <a:off x="2454405" y="1126041"/>
                <a:ext cx="4050000" cy="185351"/>
              </a:xfrm>
              <a:prstGeom prst="rect">
                <a:avLst/>
              </a:prstGeom>
              <a:solidFill>
                <a:srgbClr val="92D050"/>
              </a:solidFill>
              <a:ln w="12700" algn="ctr">
                <a:solidFill>
                  <a:srgbClr val="000000"/>
                </a:solidFill>
                <a:round/>
                <a:headEnd/>
                <a:tailEnd/>
              </a:ln>
            </p:spPr>
            <p:txBody>
              <a:bodyPr wrap="none" tIns="36000" bIns="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3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项目实施</a:t>
                </a:r>
              </a:p>
            </p:txBody>
          </p:sp>
          <p:sp>
            <p:nvSpPr>
              <p:cNvPr id="81" name="矩形 276">
                <a:extLst>
                  <a:ext uri="{FF2B5EF4-FFF2-40B4-BE49-F238E27FC236}">
                    <a16:creationId xmlns:a16="http://schemas.microsoft.com/office/drawing/2014/main" id="{800362AB-14FC-4459-8F44-F05DB2177F33}"/>
                  </a:ext>
                </a:extLst>
              </p:cNvPr>
              <p:cNvSpPr>
                <a:spLocks noChangeArrowheads="1"/>
              </p:cNvSpPr>
              <p:nvPr/>
            </p:nvSpPr>
            <p:spPr bwMode="auto">
              <a:xfrm>
                <a:off x="6502466" y="1126041"/>
                <a:ext cx="1918400" cy="185351"/>
              </a:xfrm>
              <a:prstGeom prst="rect">
                <a:avLst/>
              </a:prstGeom>
              <a:solidFill>
                <a:srgbClr val="00B050"/>
              </a:solidFill>
              <a:ln w="12700" algn="ctr">
                <a:solidFill>
                  <a:srgbClr val="000000"/>
                </a:solidFill>
                <a:round/>
                <a:headEnd/>
                <a:tailEnd/>
              </a:ln>
            </p:spPr>
            <p:txBody>
              <a:bodyPr wrap="none" tIns="36000" bIns="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3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项目收尾</a:t>
                </a:r>
              </a:p>
            </p:txBody>
          </p:sp>
        </p:grpSp>
        <p:grpSp>
          <p:nvGrpSpPr>
            <p:cNvPr id="57" name="组合 88">
              <a:extLst>
                <a:ext uri="{FF2B5EF4-FFF2-40B4-BE49-F238E27FC236}">
                  <a16:creationId xmlns:a16="http://schemas.microsoft.com/office/drawing/2014/main" id="{0FA791B0-1C33-4C0C-ABB2-64A1BBA7B8A8}"/>
                </a:ext>
              </a:extLst>
            </p:cNvPr>
            <p:cNvGrpSpPr>
              <a:grpSpLocks/>
            </p:cNvGrpSpPr>
            <p:nvPr/>
          </p:nvGrpSpPr>
          <p:grpSpPr bwMode="auto">
            <a:xfrm>
              <a:off x="1816672" y="2148789"/>
              <a:ext cx="6945773" cy="1543736"/>
              <a:chOff x="1816672" y="2148789"/>
              <a:chExt cx="6945773" cy="1543736"/>
            </a:xfrm>
          </p:grpSpPr>
          <p:grpSp>
            <p:nvGrpSpPr>
              <p:cNvPr id="58" name="组合 201">
                <a:extLst>
                  <a:ext uri="{FF2B5EF4-FFF2-40B4-BE49-F238E27FC236}">
                    <a16:creationId xmlns:a16="http://schemas.microsoft.com/office/drawing/2014/main" id="{84D9C32E-84F5-4230-AAD1-A91953E9C30A}"/>
                  </a:ext>
                </a:extLst>
              </p:cNvPr>
              <p:cNvGrpSpPr>
                <a:grpSpLocks/>
              </p:cNvGrpSpPr>
              <p:nvPr/>
            </p:nvGrpSpPr>
            <p:grpSpPr bwMode="auto">
              <a:xfrm>
                <a:off x="2139179" y="2912895"/>
                <a:ext cx="1200641" cy="779630"/>
                <a:chOff x="2180791" y="5143499"/>
                <a:chExt cx="1200583" cy="779749"/>
              </a:xfrm>
            </p:grpSpPr>
            <p:sp>
              <p:nvSpPr>
                <p:cNvPr id="77" name="剪去同侧角的矩形 184">
                  <a:extLst>
                    <a:ext uri="{FF2B5EF4-FFF2-40B4-BE49-F238E27FC236}">
                      <a16:creationId xmlns:a16="http://schemas.microsoft.com/office/drawing/2014/main" id="{DB4B9356-9A76-443F-8E42-E037C1380A16}"/>
                    </a:ext>
                  </a:extLst>
                </p:cNvPr>
                <p:cNvSpPr/>
                <p:nvPr/>
              </p:nvSpPr>
              <p:spPr bwMode="auto">
                <a:xfrm>
                  <a:off x="2180791" y="5143499"/>
                  <a:ext cx="1200583" cy="779749"/>
                </a:xfrm>
                <a:prstGeom prst="snip2SameRect">
                  <a:avLst>
                    <a:gd name="adj1" fmla="val 0"/>
                    <a:gd name="adj2" fmla="val 0"/>
                  </a:avLst>
                </a:prstGeom>
                <a:solidFill>
                  <a:srgbClr val="FFFF99"/>
                </a:solidFill>
                <a:ln w="12700" cap="flat" cmpd="sng" algn="ctr">
                  <a:solidFill>
                    <a:srgbClr val="000000"/>
                  </a:solidFill>
                  <a:prstDash val="solid"/>
                  <a:round/>
                  <a:headEnd type="none" w="med" len="med"/>
                  <a:tailEnd type="none" w="med" len="med"/>
                </a:ln>
                <a:effectLst>
                  <a:glow rad="63500">
                    <a:srgbClr val="C0504D">
                      <a:satMod val="175000"/>
                      <a:alpha val="40000"/>
                    </a:srgbClr>
                  </a:glow>
                </a:effectLst>
              </p:spPr>
              <p:txBody>
                <a:bodyPr wrap="none" tIns="7200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300" b="0" i="0" u="none" strike="noStrike" kern="0" cap="none" spc="0" normalizeH="0" baseline="0" noProof="0">
                      <a:ln>
                        <a:noFill/>
                      </a:ln>
                      <a:solidFill>
                        <a:srgbClr val="000000"/>
                      </a:solidFill>
                      <a:effectLst/>
                      <a:uLnTx/>
                      <a:uFillTx/>
                      <a:latin typeface="Arial" charset="0"/>
                      <a:ea typeface="宋体" panose="02010600030101010101" pitchFamily="2" charset="-122"/>
                      <a:cs typeface="+mn-cs"/>
                    </a:rPr>
                    <a:t>规划迭代</a:t>
                  </a:r>
                  <a:endParaRPr kumimoji="0" lang="zh-CN" altLang="en-US" sz="1300" b="0" i="0" u="none" strike="noStrike" kern="0" cap="none" spc="0" normalizeH="0" baseline="0" noProof="0" dirty="0">
                    <a:ln>
                      <a:noFill/>
                    </a:ln>
                    <a:solidFill>
                      <a:srgbClr val="000000"/>
                    </a:solidFill>
                    <a:effectLst/>
                    <a:uLnTx/>
                    <a:uFillTx/>
                    <a:latin typeface="Arial" charset="0"/>
                    <a:ea typeface="宋体" panose="02010600030101010101" pitchFamily="2" charset="-122"/>
                    <a:cs typeface="+mn-cs"/>
                  </a:endParaRPr>
                </a:p>
              </p:txBody>
            </p:sp>
            <p:sp>
              <p:nvSpPr>
                <p:cNvPr id="78" name="矩形 77">
                  <a:extLst>
                    <a:ext uri="{FF2B5EF4-FFF2-40B4-BE49-F238E27FC236}">
                      <a16:creationId xmlns:a16="http://schemas.microsoft.com/office/drawing/2014/main" id="{A8C3143C-FECE-45BD-9558-3C4380432B05}"/>
                    </a:ext>
                  </a:extLst>
                </p:cNvPr>
                <p:cNvSpPr/>
                <p:nvPr/>
              </p:nvSpPr>
              <p:spPr bwMode="auto">
                <a:xfrm>
                  <a:off x="2315447" y="5520647"/>
                  <a:ext cx="936625" cy="288160"/>
                </a:xfrm>
                <a:prstGeom prst="rect">
                  <a:avLst/>
                </a:prstGeom>
                <a:solidFill>
                  <a:srgbClr val="4F81BD">
                    <a:lumMod val="20000"/>
                    <a:lumOff val="80000"/>
                  </a:srgbClr>
                </a:solidFill>
                <a:ln w="12700" cap="flat" cmpd="sng" algn="ctr">
                  <a:solidFill>
                    <a:srgbClr val="000000"/>
                  </a:solidFill>
                  <a:prstDash val="solid"/>
                  <a:round/>
                  <a:headEnd type="none" w="med" len="med"/>
                  <a:tailEnd type="none" w="med" len="med"/>
                </a:ln>
                <a:effectLst>
                  <a:glow rad="63500">
                    <a:srgbClr val="C0504D">
                      <a:satMod val="175000"/>
                      <a:alpha val="40000"/>
                    </a:srgbClr>
                  </a:glo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2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迭代规划会议</a:t>
                  </a:r>
                </a:p>
              </p:txBody>
            </p:sp>
          </p:grpSp>
          <p:grpSp>
            <p:nvGrpSpPr>
              <p:cNvPr id="59" name="组合 200">
                <a:extLst>
                  <a:ext uri="{FF2B5EF4-FFF2-40B4-BE49-F238E27FC236}">
                    <a16:creationId xmlns:a16="http://schemas.microsoft.com/office/drawing/2014/main" id="{D07E63E1-F43B-44FB-AF93-61A3A609EA0A}"/>
                  </a:ext>
                </a:extLst>
              </p:cNvPr>
              <p:cNvGrpSpPr>
                <a:grpSpLocks/>
              </p:cNvGrpSpPr>
              <p:nvPr/>
            </p:nvGrpSpPr>
            <p:grpSpPr bwMode="auto">
              <a:xfrm>
                <a:off x="3674902" y="2912895"/>
                <a:ext cx="2016097" cy="779630"/>
                <a:chOff x="3733367" y="5153023"/>
                <a:chExt cx="2016000" cy="779749"/>
              </a:xfrm>
            </p:grpSpPr>
            <p:sp>
              <p:nvSpPr>
                <p:cNvPr id="74" name="剪去同侧角的矩形 190">
                  <a:extLst>
                    <a:ext uri="{FF2B5EF4-FFF2-40B4-BE49-F238E27FC236}">
                      <a16:creationId xmlns:a16="http://schemas.microsoft.com/office/drawing/2014/main" id="{7AA5F48D-9984-4573-8C1B-66F473CA2D85}"/>
                    </a:ext>
                  </a:extLst>
                </p:cNvPr>
                <p:cNvSpPr/>
                <p:nvPr/>
              </p:nvSpPr>
              <p:spPr bwMode="auto">
                <a:xfrm>
                  <a:off x="3733367" y="5153023"/>
                  <a:ext cx="2016000" cy="779749"/>
                </a:xfrm>
                <a:prstGeom prst="snip2SameRect">
                  <a:avLst>
                    <a:gd name="adj1" fmla="val 0"/>
                    <a:gd name="adj2" fmla="val 0"/>
                  </a:avLst>
                </a:prstGeom>
                <a:solidFill>
                  <a:srgbClr val="FFFF99"/>
                </a:solidFill>
                <a:ln w="12700" cap="flat" cmpd="sng" algn="ctr">
                  <a:solidFill>
                    <a:srgbClr val="000000"/>
                  </a:solidFill>
                  <a:prstDash val="solid"/>
                  <a:round/>
                  <a:headEnd type="none" w="med" len="med"/>
                  <a:tailEnd type="none" w="med" len="med"/>
                </a:ln>
                <a:effectLst>
                  <a:glow rad="63500">
                    <a:srgbClr val="C0504D">
                      <a:satMod val="175000"/>
                      <a:alpha val="40000"/>
                    </a:srgbClr>
                  </a:glow>
                </a:effectLst>
              </p:spPr>
              <p:txBody>
                <a:bodyPr wrap="none" tIns="7200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300" b="0" i="0" u="none" strike="noStrike" kern="0" cap="none" spc="0" normalizeH="0" baseline="0" noProof="0">
                      <a:ln>
                        <a:noFill/>
                      </a:ln>
                      <a:solidFill>
                        <a:srgbClr val="000000"/>
                      </a:solidFill>
                      <a:effectLst/>
                      <a:uLnTx/>
                      <a:uFillTx/>
                      <a:latin typeface="Arial" charset="0"/>
                      <a:ea typeface="宋体" panose="02010600030101010101" pitchFamily="2" charset="-122"/>
                      <a:cs typeface="+mn-cs"/>
                    </a:rPr>
                    <a:t>管理迭代</a:t>
                  </a:r>
                  <a:endParaRPr kumimoji="0" lang="zh-CN" altLang="en-US" sz="1300" b="0" i="0" u="none" strike="noStrike" kern="0" cap="none" spc="0" normalizeH="0" baseline="0" noProof="0" dirty="0">
                    <a:ln>
                      <a:noFill/>
                    </a:ln>
                    <a:solidFill>
                      <a:srgbClr val="000000"/>
                    </a:solidFill>
                    <a:effectLst/>
                    <a:uLnTx/>
                    <a:uFillTx/>
                    <a:latin typeface="Arial" charset="0"/>
                    <a:ea typeface="宋体" panose="02010600030101010101" pitchFamily="2" charset="-122"/>
                    <a:cs typeface="+mn-cs"/>
                  </a:endParaRPr>
                </a:p>
              </p:txBody>
            </p:sp>
            <p:sp>
              <p:nvSpPr>
                <p:cNvPr id="75" name="矩形 74">
                  <a:extLst>
                    <a:ext uri="{FF2B5EF4-FFF2-40B4-BE49-F238E27FC236}">
                      <a16:creationId xmlns:a16="http://schemas.microsoft.com/office/drawing/2014/main" id="{8C82EDAF-196F-4396-9728-7485C43536BE}"/>
                    </a:ext>
                  </a:extLst>
                </p:cNvPr>
                <p:cNvSpPr/>
                <p:nvPr/>
              </p:nvSpPr>
              <p:spPr bwMode="auto">
                <a:xfrm>
                  <a:off x="3784588" y="5530171"/>
                  <a:ext cx="936000" cy="270554"/>
                </a:xfrm>
                <a:prstGeom prst="rect">
                  <a:avLst/>
                </a:prstGeom>
                <a:solidFill>
                  <a:srgbClr val="4F81BD">
                    <a:lumMod val="20000"/>
                    <a:lumOff val="80000"/>
                  </a:srgbClr>
                </a:solidFill>
                <a:ln w="12700" cap="flat" cmpd="sng" algn="ctr">
                  <a:solidFill>
                    <a:srgbClr val="000000"/>
                  </a:solidFill>
                  <a:prstDash val="solid"/>
                  <a:round/>
                  <a:headEnd type="none" w="med" len="med"/>
                  <a:tailEnd type="none" w="med" len="med"/>
                </a:ln>
                <a:effectLst>
                  <a:glow rad="63500">
                    <a:srgbClr val="C0504D">
                      <a:satMod val="175000"/>
                      <a:alpha val="40000"/>
                    </a:srgbClr>
                  </a:glo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2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迭代执行</a:t>
                  </a:r>
                </a:p>
              </p:txBody>
            </p:sp>
            <p:sp>
              <p:nvSpPr>
                <p:cNvPr id="76" name="矩形 75">
                  <a:extLst>
                    <a:ext uri="{FF2B5EF4-FFF2-40B4-BE49-F238E27FC236}">
                      <a16:creationId xmlns:a16="http://schemas.microsoft.com/office/drawing/2014/main" id="{3D0B689E-1B13-4536-8C45-8E50543D80E5}"/>
                    </a:ext>
                  </a:extLst>
                </p:cNvPr>
                <p:cNvSpPr/>
                <p:nvPr/>
              </p:nvSpPr>
              <p:spPr bwMode="auto">
                <a:xfrm>
                  <a:off x="4765663" y="5511121"/>
                  <a:ext cx="936000" cy="270554"/>
                </a:xfrm>
                <a:prstGeom prst="rect">
                  <a:avLst/>
                </a:prstGeom>
                <a:solidFill>
                  <a:srgbClr val="4F81BD">
                    <a:lumMod val="20000"/>
                    <a:lumOff val="80000"/>
                  </a:srgbClr>
                </a:solidFill>
                <a:ln w="12700" cap="flat" cmpd="sng" algn="ctr">
                  <a:solidFill>
                    <a:srgbClr val="000000"/>
                  </a:solidFill>
                  <a:prstDash val="solid"/>
                  <a:round/>
                  <a:headEnd type="none" w="med" len="med"/>
                  <a:tailEnd type="none" w="med" len="med"/>
                </a:ln>
                <a:effectLst>
                  <a:glow rad="63500">
                    <a:srgbClr val="C0504D">
                      <a:satMod val="175000"/>
                      <a:alpha val="40000"/>
                    </a:srgbClr>
                  </a:glo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2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迭代监控</a:t>
                  </a:r>
                </a:p>
              </p:txBody>
            </p:sp>
          </p:grpSp>
          <p:grpSp>
            <p:nvGrpSpPr>
              <p:cNvPr id="60" name="组合 199">
                <a:extLst>
                  <a:ext uri="{FF2B5EF4-FFF2-40B4-BE49-F238E27FC236}">
                    <a16:creationId xmlns:a16="http://schemas.microsoft.com/office/drawing/2014/main" id="{3DC39C9A-9142-4308-AB82-BC2A22A1835A}"/>
                  </a:ext>
                </a:extLst>
              </p:cNvPr>
              <p:cNvGrpSpPr>
                <a:grpSpLocks/>
              </p:cNvGrpSpPr>
              <p:nvPr/>
            </p:nvGrpSpPr>
            <p:grpSpPr bwMode="auto">
              <a:xfrm>
                <a:off x="6026082" y="2576695"/>
                <a:ext cx="1200641" cy="1115830"/>
                <a:chOff x="6133666" y="5153023"/>
                <a:chExt cx="1200583" cy="1116000"/>
              </a:xfrm>
            </p:grpSpPr>
            <p:sp>
              <p:nvSpPr>
                <p:cNvPr id="71" name="剪去同侧角的矩形 193">
                  <a:extLst>
                    <a:ext uri="{FF2B5EF4-FFF2-40B4-BE49-F238E27FC236}">
                      <a16:creationId xmlns:a16="http://schemas.microsoft.com/office/drawing/2014/main" id="{DBF04EE8-D99C-477A-903C-D38804AFB99E}"/>
                    </a:ext>
                  </a:extLst>
                </p:cNvPr>
                <p:cNvSpPr/>
                <p:nvPr/>
              </p:nvSpPr>
              <p:spPr bwMode="auto">
                <a:xfrm>
                  <a:off x="6133666" y="5153023"/>
                  <a:ext cx="1200583" cy="1116000"/>
                </a:xfrm>
                <a:prstGeom prst="snip2SameRect">
                  <a:avLst>
                    <a:gd name="adj1" fmla="val 0"/>
                    <a:gd name="adj2" fmla="val 0"/>
                  </a:avLst>
                </a:prstGeom>
                <a:solidFill>
                  <a:srgbClr val="FFFF99"/>
                </a:solidFill>
                <a:ln w="12700" cap="flat" cmpd="sng" algn="ctr">
                  <a:solidFill>
                    <a:srgbClr val="000000"/>
                  </a:solidFill>
                  <a:prstDash val="solid"/>
                  <a:round/>
                  <a:headEnd type="none" w="med" len="med"/>
                  <a:tailEnd type="none" w="med" len="med"/>
                </a:ln>
                <a:effectLst>
                  <a:glow rad="63500">
                    <a:srgbClr val="C0504D">
                      <a:satMod val="175000"/>
                      <a:alpha val="40000"/>
                    </a:srgbClr>
                  </a:glow>
                </a:effectLst>
              </p:spPr>
              <p:txBody>
                <a:bodyPr wrap="none" tIns="7200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300" b="0" i="0" u="none" strike="noStrike" kern="0" cap="none" spc="0" normalizeH="0" baseline="0" noProof="0">
                      <a:ln>
                        <a:noFill/>
                      </a:ln>
                      <a:solidFill>
                        <a:srgbClr val="000000"/>
                      </a:solidFill>
                      <a:effectLst/>
                      <a:uLnTx/>
                      <a:uFillTx/>
                      <a:latin typeface="Arial" charset="0"/>
                      <a:ea typeface="宋体" panose="02010600030101010101" pitchFamily="2" charset="-122"/>
                      <a:cs typeface="+mn-cs"/>
                    </a:rPr>
                    <a:t>评估结果</a:t>
                  </a:r>
                  <a:endParaRPr kumimoji="0" lang="zh-CN" altLang="en-US" sz="1300" b="0" i="0" u="none" strike="noStrike" kern="0" cap="none" spc="0" normalizeH="0" baseline="0" noProof="0" dirty="0">
                    <a:ln>
                      <a:noFill/>
                    </a:ln>
                    <a:solidFill>
                      <a:srgbClr val="000000"/>
                    </a:solidFill>
                    <a:effectLst/>
                    <a:uLnTx/>
                    <a:uFillTx/>
                    <a:latin typeface="Arial" charset="0"/>
                    <a:ea typeface="宋体" panose="02010600030101010101" pitchFamily="2" charset="-122"/>
                    <a:cs typeface="+mn-cs"/>
                  </a:endParaRPr>
                </a:p>
              </p:txBody>
            </p:sp>
            <p:sp>
              <p:nvSpPr>
                <p:cNvPr id="72" name="矩形 71">
                  <a:extLst>
                    <a:ext uri="{FF2B5EF4-FFF2-40B4-BE49-F238E27FC236}">
                      <a16:creationId xmlns:a16="http://schemas.microsoft.com/office/drawing/2014/main" id="{173DBAAD-027F-44ED-A451-3FDE5CDA6405}"/>
                    </a:ext>
                  </a:extLst>
                </p:cNvPr>
                <p:cNvSpPr/>
                <p:nvPr/>
              </p:nvSpPr>
              <p:spPr bwMode="auto">
                <a:xfrm>
                  <a:off x="6268322" y="5530172"/>
                  <a:ext cx="936625" cy="288160"/>
                </a:xfrm>
                <a:prstGeom prst="rect">
                  <a:avLst/>
                </a:prstGeom>
                <a:solidFill>
                  <a:srgbClr val="4F81BD">
                    <a:lumMod val="20000"/>
                    <a:lumOff val="80000"/>
                  </a:srgbClr>
                </a:solidFill>
                <a:ln w="12700" cap="flat" cmpd="sng" algn="ctr">
                  <a:solidFill>
                    <a:srgbClr val="000000"/>
                  </a:solidFill>
                  <a:prstDash val="solid"/>
                  <a:round/>
                  <a:headEnd type="none" w="med" len="med"/>
                  <a:tailEnd type="none" w="med" len="med"/>
                </a:ln>
                <a:effectLst>
                  <a:glow rad="63500">
                    <a:srgbClr val="C0504D">
                      <a:satMod val="175000"/>
                      <a:alpha val="40000"/>
                    </a:srgbClr>
                  </a:glo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2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复审会议</a:t>
                  </a:r>
                </a:p>
              </p:txBody>
            </p:sp>
            <p:sp>
              <p:nvSpPr>
                <p:cNvPr id="73" name="矩形 72">
                  <a:extLst>
                    <a:ext uri="{FF2B5EF4-FFF2-40B4-BE49-F238E27FC236}">
                      <a16:creationId xmlns:a16="http://schemas.microsoft.com/office/drawing/2014/main" id="{33D4EE80-15D5-4245-A059-4D903B1CF100}"/>
                    </a:ext>
                  </a:extLst>
                </p:cNvPr>
                <p:cNvSpPr/>
                <p:nvPr/>
              </p:nvSpPr>
              <p:spPr bwMode="auto">
                <a:xfrm>
                  <a:off x="6277847" y="5882597"/>
                  <a:ext cx="936625" cy="288160"/>
                </a:xfrm>
                <a:prstGeom prst="rect">
                  <a:avLst/>
                </a:prstGeom>
                <a:solidFill>
                  <a:srgbClr val="4F81BD">
                    <a:lumMod val="20000"/>
                    <a:lumOff val="80000"/>
                  </a:srgbClr>
                </a:solidFill>
                <a:ln w="12700" cap="flat" cmpd="sng" algn="ctr">
                  <a:solidFill>
                    <a:srgbClr val="000000"/>
                  </a:solidFill>
                  <a:prstDash val="solid"/>
                  <a:round/>
                  <a:headEnd type="none" w="med" len="med"/>
                  <a:tailEnd type="none" w="med" len="med"/>
                </a:ln>
                <a:effectLst>
                  <a:glow rad="63500">
                    <a:srgbClr val="C0504D">
                      <a:satMod val="175000"/>
                      <a:alpha val="40000"/>
                    </a:srgbClr>
                  </a:glo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2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回顾会议</a:t>
                  </a:r>
                </a:p>
              </p:txBody>
            </p:sp>
          </p:grpSp>
          <p:grpSp>
            <p:nvGrpSpPr>
              <p:cNvPr id="61" name="组合 211">
                <a:extLst>
                  <a:ext uri="{FF2B5EF4-FFF2-40B4-BE49-F238E27FC236}">
                    <a16:creationId xmlns:a16="http://schemas.microsoft.com/office/drawing/2014/main" id="{573BD6A0-A60B-43F4-AA9F-BCAFE5671CB6}"/>
                  </a:ext>
                </a:extLst>
              </p:cNvPr>
              <p:cNvGrpSpPr>
                <a:grpSpLocks/>
              </p:cNvGrpSpPr>
              <p:nvPr/>
            </p:nvGrpSpPr>
            <p:grpSpPr bwMode="auto">
              <a:xfrm>
                <a:off x="7561804" y="2576695"/>
                <a:ext cx="1200641" cy="1115830"/>
                <a:chOff x="6133666" y="5153023"/>
                <a:chExt cx="1200583" cy="1116000"/>
              </a:xfrm>
            </p:grpSpPr>
            <p:sp>
              <p:nvSpPr>
                <p:cNvPr id="68" name="剪去同侧角的矩形 212">
                  <a:extLst>
                    <a:ext uri="{FF2B5EF4-FFF2-40B4-BE49-F238E27FC236}">
                      <a16:creationId xmlns:a16="http://schemas.microsoft.com/office/drawing/2014/main" id="{D41ADFB7-E2B2-4AFD-A864-446F80E7AED6}"/>
                    </a:ext>
                  </a:extLst>
                </p:cNvPr>
                <p:cNvSpPr/>
                <p:nvPr/>
              </p:nvSpPr>
              <p:spPr bwMode="auto">
                <a:xfrm>
                  <a:off x="6133666" y="5153023"/>
                  <a:ext cx="1200583" cy="1116000"/>
                </a:xfrm>
                <a:prstGeom prst="snip2SameRect">
                  <a:avLst>
                    <a:gd name="adj1" fmla="val 0"/>
                    <a:gd name="adj2" fmla="val 0"/>
                  </a:avLst>
                </a:prstGeom>
                <a:solidFill>
                  <a:srgbClr val="FFFF99"/>
                </a:solidFill>
                <a:ln w="12700" cap="flat" cmpd="sng" algn="ctr">
                  <a:solidFill>
                    <a:srgbClr val="000000"/>
                  </a:solidFill>
                  <a:prstDash val="solid"/>
                  <a:round/>
                  <a:headEnd type="none" w="med" len="med"/>
                  <a:tailEnd type="none" w="med" len="med"/>
                </a:ln>
                <a:effectLst>
                  <a:glow rad="63500">
                    <a:srgbClr val="C0504D">
                      <a:satMod val="175000"/>
                      <a:alpha val="40000"/>
                    </a:srgbClr>
                  </a:glow>
                </a:effectLst>
              </p:spPr>
              <p:txBody>
                <a:bodyPr wrap="none" tIns="7200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300" b="0" i="0" u="none" strike="noStrike" kern="0" cap="none" spc="0" normalizeH="0" baseline="0" noProof="0">
                      <a:ln>
                        <a:noFill/>
                      </a:ln>
                      <a:solidFill>
                        <a:srgbClr val="000000"/>
                      </a:solidFill>
                      <a:effectLst/>
                      <a:uLnTx/>
                      <a:uFillTx/>
                      <a:latin typeface="Arial" charset="0"/>
                      <a:ea typeface="宋体" panose="02010600030101010101" pitchFamily="2" charset="-122"/>
                      <a:cs typeface="+mn-cs"/>
                    </a:rPr>
                    <a:t>项目收尾</a:t>
                  </a:r>
                  <a:endParaRPr kumimoji="0" lang="zh-CN" altLang="en-US" sz="1300" b="0" i="0" u="none" strike="noStrike" kern="0" cap="none" spc="0" normalizeH="0" baseline="0" noProof="0" dirty="0">
                    <a:ln>
                      <a:noFill/>
                    </a:ln>
                    <a:solidFill>
                      <a:srgbClr val="000000"/>
                    </a:solidFill>
                    <a:effectLst/>
                    <a:uLnTx/>
                    <a:uFillTx/>
                    <a:latin typeface="Arial" charset="0"/>
                    <a:ea typeface="宋体" panose="02010600030101010101" pitchFamily="2" charset="-122"/>
                    <a:cs typeface="+mn-cs"/>
                  </a:endParaRPr>
                </a:p>
              </p:txBody>
            </p:sp>
            <p:sp>
              <p:nvSpPr>
                <p:cNvPr id="69" name="矩形 68">
                  <a:extLst>
                    <a:ext uri="{FF2B5EF4-FFF2-40B4-BE49-F238E27FC236}">
                      <a16:creationId xmlns:a16="http://schemas.microsoft.com/office/drawing/2014/main" id="{83962C18-73C5-4FB1-8C99-EF5BE1352509}"/>
                    </a:ext>
                  </a:extLst>
                </p:cNvPr>
                <p:cNvSpPr/>
                <p:nvPr/>
              </p:nvSpPr>
              <p:spPr bwMode="auto">
                <a:xfrm>
                  <a:off x="6268322" y="5530172"/>
                  <a:ext cx="936625" cy="288160"/>
                </a:xfrm>
                <a:prstGeom prst="rect">
                  <a:avLst/>
                </a:prstGeom>
                <a:solidFill>
                  <a:srgbClr val="4F81BD">
                    <a:lumMod val="20000"/>
                    <a:lumOff val="80000"/>
                  </a:srgbClr>
                </a:solidFill>
                <a:ln w="12700" cap="flat" cmpd="sng" algn="ctr">
                  <a:solidFill>
                    <a:srgbClr val="000000"/>
                  </a:solidFill>
                  <a:prstDash val="solid"/>
                  <a:round/>
                  <a:headEnd type="none" w="med" len="med"/>
                  <a:tailEnd type="none" w="med" len="med"/>
                </a:ln>
                <a:effectLst>
                  <a:glow rad="63500">
                    <a:srgbClr val="C0504D">
                      <a:satMod val="175000"/>
                      <a:alpha val="40000"/>
                    </a:srgbClr>
                  </a:glo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2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发布管理</a:t>
                  </a:r>
                </a:p>
              </p:txBody>
            </p:sp>
            <p:sp>
              <p:nvSpPr>
                <p:cNvPr id="70" name="矩形 69">
                  <a:extLst>
                    <a:ext uri="{FF2B5EF4-FFF2-40B4-BE49-F238E27FC236}">
                      <a16:creationId xmlns:a16="http://schemas.microsoft.com/office/drawing/2014/main" id="{FFC7FA94-AAD4-4F3E-864E-1E28C677333D}"/>
                    </a:ext>
                  </a:extLst>
                </p:cNvPr>
                <p:cNvSpPr/>
                <p:nvPr/>
              </p:nvSpPr>
              <p:spPr bwMode="auto">
                <a:xfrm>
                  <a:off x="6277847" y="5882597"/>
                  <a:ext cx="936625" cy="288160"/>
                </a:xfrm>
                <a:prstGeom prst="rect">
                  <a:avLst/>
                </a:prstGeom>
                <a:solidFill>
                  <a:srgbClr val="4F81BD">
                    <a:lumMod val="20000"/>
                    <a:lumOff val="80000"/>
                  </a:srgbClr>
                </a:solidFill>
                <a:ln w="12700" cap="flat" cmpd="sng" algn="ctr">
                  <a:solidFill>
                    <a:srgbClr val="000000"/>
                  </a:solidFill>
                  <a:prstDash val="solid"/>
                  <a:round/>
                  <a:headEnd type="none" w="med" len="med"/>
                  <a:tailEnd type="none" w="med" len="med"/>
                </a:ln>
                <a:effectLst>
                  <a:glow rad="63500">
                    <a:srgbClr val="C0504D">
                      <a:satMod val="175000"/>
                      <a:alpha val="40000"/>
                    </a:srgbClr>
                  </a:glo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2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项目验收</a:t>
                  </a:r>
                </a:p>
              </p:txBody>
            </p:sp>
          </p:grpSp>
          <p:cxnSp>
            <p:nvCxnSpPr>
              <p:cNvPr id="62" name="直接箭头连接符 171">
                <a:extLst>
                  <a:ext uri="{FF2B5EF4-FFF2-40B4-BE49-F238E27FC236}">
                    <a16:creationId xmlns:a16="http://schemas.microsoft.com/office/drawing/2014/main" id="{504EADAE-0AA4-4AD0-8445-B6018A962504}"/>
                  </a:ext>
                </a:extLst>
              </p:cNvPr>
              <p:cNvCxnSpPr>
                <a:cxnSpLocks noChangeShapeType="1"/>
              </p:cNvCxnSpPr>
              <p:nvPr/>
            </p:nvCxnSpPr>
            <p:spPr bwMode="auto">
              <a:xfrm>
                <a:off x="1816672" y="3287928"/>
                <a:ext cx="324016" cy="2593"/>
              </a:xfrm>
              <a:prstGeom prst="straightConnector1">
                <a:avLst/>
              </a:prstGeom>
              <a:noFill/>
              <a:ln w="25400" algn="ctr">
                <a:solidFill>
                  <a:srgbClr val="000000"/>
                </a:solidFill>
                <a:round/>
                <a:headEnd/>
                <a:tailEnd type="triangle" w="lg" len="lg"/>
              </a:ln>
              <a:extLst>
                <a:ext uri="{909E8E84-426E-40DD-AFC4-6F175D3DCCD1}">
                  <a14:hiddenFill xmlns:a14="http://schemas.microsoft.com/office/drawing/2010/main">
                    <a:noFill/>
                  </a14:hiddenFill>
                </a:ext>
              </a:extLst>
            </p:spPr>
          </p:cxnSp>
          <p:cxnSp>
            <p:nvCxnSpPr>
              <p:cNvPr id="63" name="直接箭头连接符 173">
                <a:extLst>
                  <a:ext uri="{FF2B5EF4-FFF2-40B4-BE49-F238E27FC236}">
                    <a16:creationId xmlns:a16="http://schemas.microsoft.com/office/drawing/2014/main" id="{5088C2BF-749F-4D95-A41A-641EE0C7BAEF}"/>
                  </a:ext>
                </a:extLst>
              </p:cNvPr>
              <p:cNvCxnSpPr>
                <a:cxnSpLocks noChangeShapeType="1"/>
              </p:cNvCxnSpPr>
              <p:nvPr/>
            </p:nvCxnSpPr>
            <p:spPr bwMode="auto">
              <a:xfrm>
                <a:off x="3346841" y="3287928"/>
                <a:ext cx="324016" cy="2593"/>
              </a:xfrm>
              <a:prstGeom prst="straightConnector1">
                <a:avLst/>
              </a:prstGeom>
              <a:noFill/>
              <a:ln w="25400" algn="ctr">
                <a:solidFill>
                  <a:srgbClr val="000000"/>
                </a:solidFill>
                <a:round/>
                <a:headEnd/>
                <a:tailEnd type="triangle" w="lg" len="lg"/>
              </a:ln>
              <a:extLst>
                <a:ext uri="{909E8E84-426E-40DD-AFC4-6F175D3DCCD1}">
                  <a14:hiddenFill xmlns:a14="http://schemas.microsoft.com/office/drawing/2010/main">
                    <a:noFill/>
                  </a14:hiddenFill>
                </a:ext>
              </a:extLst>
            </p:spPr>
          </p:cxnSp>
          <p:cxnSp>
            <p:nvCxnSpPr>
              <p:cNvPr id="64" name="直接箭头连接符 174">
                <a:extLst>
                  <a:ext uri="{FF2B5EF4-FFF2-40B4-BE49-F238E27FC236}">
                    <a16:creationId xmlns:a16="http://schemas.microsoft.com/office/drawing/2014/main" id="{E6AA62DE-2654-4DAC-B914-BCAD0D0EBC8F}"/>
                  </a:ext>
                </a:extLst>
              </p:cNvPr>
              <p:cNvCxnSpPr>
                <a:cxnSpLocks noChangeShapeType="1"/>
              </p:cNvCxnSpPr>
              <p:nvPr/>
            </p:nvCxnSpPr>
            <p:spPr bwMode="auto">
              <a:xfrm>
                <a:off x="5700011" y="3287928"/>
                <a:ext cx="324016" cy="2593"/>
              </a:xfrm>
              <a:prstGeom prst="straightConnector1">
                <a:avLst/>
              </a:prstGeom>
              <a:noFill/>
              <a:ln w="25400" algn="ctr">
                <a:solidFill>
                  <a:srgbClr val="000000"/>
                </a:solidFill>
                <a:round/>
                <a:headEnd/>
                <a:tailEnd type="triangle" w="lg" len="lg"/>
              </a:ln>
              <a:extLst>
                <a:ext uri="{909E8E84-426E-40DD-AFC4-6F175D3DCCD1}">
                  <a14:hiddenFill xmlns:a14="http://schemas.microsoft.com/office/drawing/2010/main">
                    <a:noFill/>
                  </a14:hiddenFill>
                </a:ext>
              </a:extLst>
            </p:spPr>
          </p:cxnSp>
          <p:cxnSp>
            <p:nvCxnSpPr>
              <p:cNvPr id="65" name="直接箭头连接符 175">
                <a:extLst>
                  <a:ext uri="{FF2B5EF4-FFF2-40B4-BE49-F238E27FC236}">
                    <a16:creationId xmlns:a16="http://schemas.microsoft.com/office/drawing/2014/main" id="{E1BC1E5E-4AFF-4BDB-845A-A4E5E56DDBC6}"/>
                  </a:ext>
                </a:extLst>
              </p:cNvPr>
              <p:cNvCxnSpPr>
                <a:cxnSpLocks noChangeShapeType="1"/>
              </p:cNvCxnSpPr>
              <p:nvPr/>
            </p:nvCxnSpPr>
            <p:spPr bwMode="auto">
              <a:xfrm>
                <a:off x="7224085" y="3287928"/>
                <a:ext cx="324016" cy="2593"/>
              </a:xfrm>
              <a:prstGeom prst="straightConnector1">
                <a:avLst/>
              </a:prstGeom>
              <a:noFill/>
              <a:ln w="25400" algn="ctr">
                <a:solidFill>
                  <a:srgbClr val="000000"/>
                </a:solidFill>
                <a:round/>
                <a:headEnd/>
                <a:tailEnd type="triangle" w="lg" len="lg"/>
              </a:ln>
              <a:extLst>
                <a:ext uri="{909E8E84-426E-40DD-AFC4-6F175D3DCCD1}">
                  <a14:hiddenFill xmlns:a14="http://schemas.microsoft.com/office/drawing/2010/main">
                    <a:noFill/>
                  </a14:hiddenFill>
                </a:ext>
              </a:extLst>
            </p:spPr>
          </p:cxnSp>
          <p:cxnSp>
            <p:nvCxnSpPr>
              <p:cNvPr id="66" name="肘形连接符 188">
                <a:extLst>
                  <a:ext uri="{FF2B5EF4-FFF2-40B4-BE49-F238E27FC236}">
                    <a16:creationId xmlns:a16="http://schemas.microsoft.com/office/drawing/2014/main" id="{E2FBA99D-131A-4DC3-8D36-D05D7AD51A1C}"/>
                  </a:ext>
                </a:extLst>
              </p:cNvPr>
              <p:cNvCxnSpPr>
                <a:cxnSpLocks noChangeShapeType="1"/>
              </p:cNvCxnSpPr>
              <p:nvPr/>
            </p:nvCxnSpPr>
            <p:spPr bwMode="auto">
              <a:xfrm flipH="1" flipV="1">
                <a:off x="2739500" y="2912895"/>
                <a:ext cx="4487223" cy="221715"/>
              </a:xfrm>
              <a:prstGeom prst="bentConnector4">
                <a:avLst>
                  <a:gd name="adj1" fmla="val -5097"/>
                  <a:gd name="adj2" fmla="val 316236"/>
                </a:avLst>
              </a:prstGeom>
              <a:noFill/>
              <a:ln w="25400" algn="ctr">
                <a:solidFill>
                  <a:srgbClr val="000000"/>
                </a:solidFill>
                <a:round/>
                <a:headEnd/>
                <a:tailEnd type="triangle" w="lg" len="lg"/>
              </a:ln>
              <a:extLst>
                <a:ext uri="{909E8E84-426E-40DD-AFC4-6F175D3DCCD1}">
                  <a14:hiddenFill xmlns:a14="http://schemas.microsoft.com/office/drawing/2010/main">
                    <a:noFill/>
                  </a14:hiddenFill>
                </a:ext>
              </a:extLst>
            </p:spPr>
          </p:cxnSp>
          <p:sp>
            <p:nvSpPr>
              <p:cNvPr id="67" name="矩形 281">
                <a:extLst>
                  <a:ext uri="{FF2B5EF4-FFF2-40B4-BE49-F238E27FC236}">
                    <a16:creationId xmlns:a16="http://schemas.microsoft.com/office/drawing/2014/main" id="{61A4A498-FD28-45FA-8A27-902DE5CA96C0}"/>
                  </a:ext>
                </a:extLst>
              </p:cNvPr>
              <p:cNvSpPr>
                <a:spLocks noChangeArrowheads="1"/>
              </p:cNvSpPr>
              <p:nvPr/>
            </p:nvSpPr>
            <p:spPr bwMode="auto">
              <a:xfrm>
                <a:off x="4483128" y="2148789"/>
                <a:ext cx="870752" cy="272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3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迭代</a:t>
                </a:r>
                <a:r>
                  <a:rPr kumimoji="0" lang="en-US" altLang="zh-CN" sz="13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1</a:t>
                </a:r>
                <a:r>
                  <a:rPr kumimoji="0" lang="zh-CN" altLang="en-US" sz="13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a:t>
                </a:r>
                <a:r>
                  <a:rPr kumimoji="0" lang="en-US" altLang="zh-CN" sz="13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n</a:t>
                </a:r>
                <a:endParaRPr kumimoji="0" lang="zh-CN" altLang="en-US" sz="13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grpSp>
      <p:sp>
        <p:nvSpPr>
          <p:cNvPr id="82" name="TextBox 262">
            <a:extLst>
              <a:ext uri="{FF2B5EF4-FFF2-40B4-BE49-F238E27FC236}">
                <a16:creationId xmlns:a16="http://schemas.microsoft.com/office/drawing/2014/main" id="{76F3CE05-DC17-4C32-BC93-3F8A67FE39BA}"/>
              </a:ext>
            </a:extLst>
          </p:cNvPr>
          <p:cNvSpPr txBox="1">
            <a:spLocks noChangeArrowheads="1"/>
          </p:cNvSpPr>
          <p:nvPr/>
        </p:nvSpPr>
        <p:spPr bwMode="auto">
          <a:xfrm>
            <a:off x="2557299" y="1755775"/>
            <a:ext cx="461665" cy="239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项目管理过程</a:t>
            </a:r>
          </a:p>
        </p:txBody>
      </p:sp>
      <p:grpSp>
        <p:nvGrpSpPr>
          <p:cNvPr id="83" name="组合 87">
            <a:extLst>
              <a:ext uri="{FF2B5EF4-FFF2-40B4-BE49-F238E27FC236}">
                <a16:creationId xmlns:a16="http://schemas.microsoft.com/office/drawing/2014/main" id="{8FC9A39D-C016-40BE-8AE0-BFAC33D7B86C}"/>
              </a:ext>
            </a:extLst>
          </p:cNvPr>
          <p:cNvGrpSpPr>
            <a:grpSpLocks/>
          </p:cNvGrpSpPr>
          <p:nvPr/>
        </p:nvGrpSpPr>
        <p:grpSpPr bwMode="auto">
          <a:xfrm>
            <a:off x="3138026" y="1951038"/>
            <a:ext cx="1200150" cy="1970087"/>
            <a:chOff x="603456" y="1722453"/>
            <a:chExt cx="1200641" cy="1970072"/>
          </a:xfrm>
        </p:grpSpPr>
        <p:sp>
          <p:nvSpPr>
            <p:cNvPr id="84" name="剪去同侧角的矩形 180">
              <a:extLst>
                <a:ext uri="{FF2B5EF4-FFF2-40B4-BE49-F238E27FC236}">
                  <a16:creationId xmlns:a16="http://schemas.microsoft.com/office/drawing/2014/main" id="{08744045-7C5A-4064-A0E1-2D6A908097A2}"/>
                </a:ext>
              </a:extLst>
            </p:cNvPr>
            <p:cNvSpPr/>
            <p:nvPr/>
          </p:nvSpPr>
          <p:spPr bwMode="auto">
            <a:xfrm>
              <a:off x="603456" y="1722453"/>
              <a:ext cx="1200641" cy="1970072"/>
            </a:xfrm>
            <a:prstGeom prst="snip2SameRect">
              <a:avLst>
                <a:gd name="adj1" fmla="val 0"/>
                <a:gd name="adj2" fmla="val 0"/>
              </a:avLst>
            </a:prstGeom>
            <a:solidFill>
              <a:srgbClr val="FFFF99"/>
            </a:solidFill>
            <a:ln w="12700" cap="flat" cmpd="sng" algn="ctr">
              <a:solidFill>
                <a:srgbClr val="000000"/>
              </a:solidFill>
              <a:prstDash val="solid"/>
              <a:round/>
              <a:headEnd type="none" w="med" len="med"/>
              <a:tailEnd type="none" w="med" len="med"/>
            </a:ln>
            <a:effectLst>
              <a:glow rad="63500">
                <a:srgbClr val="C0504D">
                  <a:satMod val="175000"/>
                  <a:alpha val="40000"/>
                </a:srgbClr>
              </a:glow>
            </a:effectLst>
          </p:spPr>
          <p:txBody>
            <a:bodyPr wrap="none" tIns="7200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300" b="0" i="0" u="none" strike="noStrike" kern="0" cap="none" spc="0" normalizeH="0" baseline="0" noProof="0">
                  <a:ln>
                    <a:noFill/>
                  </a:ln>
                  <a:solidFill>
                    <a:srgbClr val="000000"/>
                  </a:solidFill>
                  <a:effectLst/>
                  <a:uLnTx/>
                  <a:uFillTx/>
                  <a:latin typeface="Arial" charset="0"/>
                  <a:ea typeface="宋体" panose="02010600030101010101" pitchFamily="2" charset="-122"/>
                  <a:cs typeface="+mn-cs"/>
                </a:rPr>
                <a:t>项目启动</a:t>
              </a:r>
              <a:endParaRPr kumimoji="0" lang="zh-CN" altLang="en-US" sz="1300" b="0" i="0" u="none" strike="noStrike" kern="0" cap="none" spc="0" normalizeH="0" baseline="0" noProof="0" dirty="0">
                <a:ln>
                  <a:noFill/>
                </a:ln>
                <a:solidFill>
                  <a:srgbClr val="000000"/>
                </a:solidFill>
                <a:effectLst/>
                <a:uLnTx/>
                <a:uFillTx/>
                <a:latin typeface="Arial" charset="0"/>
                <a:ea typeface="宋体" panose="02010600030101010101" pitchFamily="2" charset="-122"/>
                <a:cs typeface="+mn-cs"/>
              </a:endParaRPr>
            </a:p>
          </p:txBody>
        </p:sp>
        <p:sp>
          <p:nvSpPr>
            <p:cNvPr id="85" name="矩形 84">
              <a:extLst>
                <a:ext uri="{FF2B5EF4-FFF2-40B4-BE49-F238E27FC236}">
                  <a16:creationId xmlns:a16="http://schemas.microsoft.com/office/drawing/2014/main" id="{580CE5A4-0C3E-423B-B2F8-7A37B9CA32BF}"/>
                </a:ext>
              </a:extLst>
            </p:cNvPr>
            <p:cNvSpPr/>
            <p:nvPr/>
          </p:nvSpPr>
          <p:spPr bwMode="auto">
            <a:xfrm>
              <a:off x="738119" y="2087064"/>
              <a:ext cx="936670" cy="252000"/>
            </a:xfrm>
            <a:prstGeom prst="rect">
              <a:avLst/>
            </a:prstGeom>
            <a:solidFill>
              <a:srgbClr val="4F81BD">
                <a:lumMod val="20000"/>
                <a:lumOff val="80000"/>
              </a:srgbClr>
            </a:solidFill>
            <a:ln w="12700" cap="flat" cmpd="sng" algn="ctr">
              <a:solidFill>
                <a:srgbClr val="000000"/>
              </a:solidFill>
              <a:prstDash val="solid"/>
              <a:round/>
              <a:headEnd type="none" w="med" len="med"/>
              <a:tailEnd type="none" w="med" len="med"/>
            </a:ln>
            <a:effectLst>
              <a:glow rad="63500">
                <a:srgbClr val="C0504D">
                  <a:satMod val="175000"/>
                  <a:alpha val="40000"/>
                </a:srgbClr>
              </a:glo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2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干系人分析</a:t>
              </a:r>
            </a:p>
          </p:txBody>
        </p:sp>
        <p:sp>
          <p:nvSpPr>
            <p:cNvPr id="86" name="矩形 85">
              <a:extLst>
                <a:ext uri="{FF2B5EF4-FFF2-40B4-BE49-F238E27FC236}">
                  <a16:creationId xmlns:a16="http://schemas.microsoft.com/office/drawing/2014/main" id="{3FB7B377-B5AE-40D7-BDE1-BB1D861274A8}"/>
                </a:ext>
              </a:extLst>
            </p:cNvPr>
            <p:cNvSpPr/>
            <p:nvPr/>
          </p:nvSpPr>
          <p:spPr bwMode="auto">
            <a:xfrm>
              <a:off x="738119" y="2387794"/>
              <a:ext cx="936670" cy="252000"/>
            </a:xfrm>
            <a:prstGeom prst="rect">
              <a:avLst/>
            </a:prstGeom>
            <a:solidFill>
              <a:srgbClr val="4F81BD">
                <a:lumMod val="20000"/>
                <a:lumOff val="80000"/>
              </a:srgbClr>
            </a:solidFill>
            <a:ln w="12700" cap="flat" cmpd="sng" algn="ctr">
              <a:solidFill>
                <a:srgbClr val="000000"/>
              </a:solidFill>
              <a:prstDash val="solid"/>
              <a:round/>
              <a:headEnd type="none" w="med" len="med"/>
              <a:tailEnd type="none" w="med" len="med"/>
            </a:ln>
            <a:effectLst>
              <a:glow rad="63500">
                <a:srgbClr val="C0504D">
                  <a:satMod val="175000"/>
                  <a:alpha val="40000"/>
                </a:srgbClr>
              </a:glo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2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开发项建书</a:t>
              </a:r>
            </a:p>
          </p:txBody>
        </p:sp>
        <p:sp>
          <p:nvSpPr>
            <p:cNvPr id="87" name="矩形 86">
              <a:extLst>
                <a:ext uri="{FF2B5EF4-FFF2-40B4-BE49-F238E27FC236}">
                  <a16:creationId xmlns:a16="http://schemas.microsoft.com/office/drawing/2014/main" id="{070F3367-83C3-49A7-B0C3-02F510B0800E}"/>
                </a:ext>
              </a:extLst>
            </p:cNvPr>
            <p:cNvSpPr/>
            <p:nvPr/>
          </p:nvSpPr>
          <p:spPr bwMode="auto">
            <a:xfrm>
              <a:off x="738119" y="3289986"/>
              <a:ext cx="936670" cy="252000"/>
            </a:xfrm>
            <a:prstGeom prst="rect">
              <a:avLst/>
            </a:prstGeom>
            <a:solidFill>
              <a:srgbClr val="4F81BD">
                <a:lumMod val="20000"/>
                <a:lumOff val="80000"/>
              </a:srgbClr>
            </a:solidFill>
            <a:ln w="12700" cap="flat" cmpd="sng" algn="ctr">
              <a:solidFill>
                <a:srgbClr val="000000"/>
              </a:solidFill>
              <a:prstDash val="solid"/>
              <a:round/>
              <a:headEnd type="none" w="med" len="med"/>
              <a:tailEnd type="none" w="med" len="med"/>
            </a:ln>
            <a:effectLst>
              <a:glow rad="63500">
                <a:srgbClr val="C0504D">
                  <a:satMod val="175000"/>
                  <a:alpha val="40000"/>
                </a:srgbClr>
              </a:glo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2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组建项目团队</a:t>
              </a:r>
            </a:p>
          </p:txBody>
        </p:sp>
        <p:sp>
          <p:nvSpPr>
            <p:cNvPr id="88" name="矩形 87">
              <a:extLst>
                <a:ext uri="{FF2B5EF4-FFF2-40B4-BE49-F238E27FC236}">
                  <a16:creationId xmlns:a16="http://schemas.microsoft.com/office/drawing/2014/main" id="{A850F69B-5062-4EED-817F-5961EBC04557}"/>
                </a:ext>
              </a:extLst>
            </p:cNvPr>
            <p:cNvSpPr/>
            <p:nvPr/>
          </p:nvSpPr>
          <p:spPr bwMode="auto">
            <a:xfrm>
              <a:off x="738119" y="2688524"/>
              <a:ext cx="936670" cy="252000"/>
            </a:xfrm>
            <a:prstGeom prst="rect">
              <a:avLst/>
            </a:prstGeom>
            <a:solidFill>
              <a:srgbClr val="4F81BD">
                <a:lumMod val="20000"/>
                <a:lumOff val="80000"/>
              </a:srgbClr>
            </a:solidFill>
            <a:ln w="12700" cap="flat" cmpd="sng" algn="ctr">
              <a:solidFill>
                <a:srgbClr val="000000"/>
              </a:solidFill>
              <a:prstDash val="solid"/>
              <a:round/>
              <a:headEnd type="none" w="med" len="med"/>
              <a:tailEnd type="none" w="med" len="med"/>
            </a:ln>
            <a:effectLst>
              <a:glow rad="63500">
                <a:srgbClr val="C0504D">
                  <a:satMod val="175000"/>
                  <a:alpha val="40000"/>
                </a:srgbClr>
              </a:glo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2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项目规划</a:t>
              </a:r>
            </a:p>
          </p:txBody>
        </p:sp>
        <p:sp>
          <p:nvSpPr>
            <p:cNvPr id="89" name="矩形 88">
              <a:extLst>
                <a:ext uri="{FF2B5EF4-FFF2-40B4-BE49-F238E27FC236}">
                  <a16:creationId xmlns:a16="http://schemas.microsoft.com/office/drawing/2014/main" id="{DE68E4DA-82BA-43A0-BCB8-8FC395BC4278}"/>
                </a:ext>
              </a:extLst>
            </p:cNvPr>
            <p:cNvSpPr/>
            <p:nvPr/>
          </p:nvSpPr>
          <p:spPr bwMode="auto">
            <a:xfrm>
              <a:off x="738119" y="2989254"/>
              <a:ext cx="936670" cy="252000"/>
            </a:xfrm>
            <a:prstGeom prst="rect">
              <a:avLst/>
            </a:prstGeom>
            <a:solidFill>
              <a:srgbClr val="4F81BD">
                <a:lumMod val="20000"/>
                <a:lumOff val="80000"/>
              </a:srgbClr>
            </a:solidFill>
            <a:ln w="12700" cap="flat" cmpd="sng" algn="ctr">
              <a:solidFill>
                <a:srgbClr val="000000"/>
              </a:solidFill>
              <a:prstDash val="solid"/>
              <a:round/>
              <a:headEnd type="none" w="med" len="med"/>
              <a:tailEnd type="none" w="med" len="med"/>
            </a:ln>
            <a:effectLst>
              <a:glow rad="63500">
                <a:srgbClr val="C0504D">
                  <a:satMod val="175000"/>
                  <a:alpha val="40000"/>
                </a:srgbClr>
              </a:glo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2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准备项目环境</a:t>
              </a:r>
            </a:p>
          </p:txBody>
        </p:sp>
      </p:grpSp>
    </p:spTree>
    <p:extLst>
      <p:ext uri="{BB962C8B-B14F-4D97-AF65-F5344CB8AC3E}">
        <p14:creationId xmlns:p14="http://schemas.microsoft.com/office/powerpoint/2010/main" val="25921570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8F6CE-576D-4C1E-ABB0-B0A68362E703}"/>
              </a:ext>
            </a:extLst>
          </p:cNvPr>
          <p:cNvSpPr>
            <a:spLocks noGrp="1"/>
          </p:cNvSpPr>
          <p:nvPr>
            <p:ph type="title"/>
          </p:nvPr>
        </p:nvSpPr>
        <p:spPr/>
        <p:txBody>
          <a:bodyPr/>
          <a:lstStyle/>
          <a:p>
            <a:r>
              <a:rPr lang="en-US" altLang="zh-CN" dirty="0"/>
              <a:t>4. </a:t>
            </a:r>
            <a:r>
              <a:rPr lang="zh-CN" altLang="en-US" dirty="0"/>
              <a:t>敏捷项目管理过程</a:t>
            </a:r>
          </a:p>
        </p:txBody>
      </p:sp>
      <p:sp>
        <p:nvSpPr>
          <p:cNvPr id="3" name="内容占位符 2">
            <a:extLst>
              <a:ext uri="{FF2B5EF4-FFF2-40B4-BE49-F238E27FC236}">
                <a16:creationId xmlns:a16="http://schemas.microsoft.com/office/drawing/2014/main" id="{CB9E83CE-6304-4177-9677-B090EDD2B31C}"/>
              </a:ext>
            </a:extLst>
          </p:cNvPr>
          <p:cNvSpPr>
            <a:spLocks noGrp="1"/>
          </p:cNvSpPr>
          <p:nvPr>
            <p:ph idx="1"/>
          </p:nvPr>
        </p:nvSpPr>
        <p:spPr>
          <a:xfrm>
            <a:off x="673100" y="1082488"/>
            <a:ext cx="10864850" cy="5258047"/>
          </a:xfrm>
        </p:spPr>
        <p:txBody>
          <a:bodyPr/>
          <a:lstStyle/>
          <a:p>
            <a:r>
              <a:rPr lang="zh-CN" altLang="en-US" dirty="0"/>
              <a:t>知识体系</a:t>
            </a:r>
          </a:p>
        </p:txBody>
      </p:sp>
      <p:sp>
        <p:nvSpPr>
          <p:cNvPr id="4" name="灯片编号占位符 3">
            <a:extLst>
              <a:ext uri="{FF2B5EF4-FFF2-40B4-BE49-F238E27FC236}">
                <a16:creationId xmlns:a16="http://schemas.microsoft.com/office/drawing/2014/main" id="{C9BAE9B5-42B5-48C7-A2E7-A9A9D94EFEDA}"/>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77</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8" name="Rectangle 2">
            <a:extLst>
              <a:ext uri="{FF2B5EF4-FFF2-40B4-BE49-F238E27FC236}">
                <a16:creationId xmlns:a16="http://schemas.microsoft.com/office/drawing/2014/main" id="{972BCF62-20BB-44DA-891F-BAA2A5E2445A}"/>
              </a:ext>
            </a:extLst>
          </p:cNvPr>
          <p:cNvSpPr>
            <a:spLocks noChangeArrowheads="1"/>
          </p:cNvSpPr>
          <p:nvPr/>
        </p:nvSpPr>
        <p:spPr bwMode="auto">
          <a:xfrm>
            <a:off x="2842747" y="1146418"/>
            <a:ext cx="2407956" cy="5140325"/>
          </a:xfrm>
          <a:prstGeom prst="rect">
            <a:avLst/>
          </a:prstGeom>
          <a:solidFill>
            <a:schemeClr val="tx2">
              <a:lumMod val="20000"/>
              <a:lumOff val="80000"/>
            </a:schemeClr>
          </a:solidFill>
          <a:ln w="9525">
            <a:solidFill>
              <a:schemeClr val="tx1"/>
            </a:solidFill>
            <a:miter lim="800000"/>
            <a:headEnd/>
            <a:tailEnd/>
          </a:ln>
        </p:spPr>
        <p:txBody>
          <a:bodyPr/>
          <a:lstStyle>
            <a:lvl1pPr marL="60325" indent="-6032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50000"/>
              </a:spcBef>
            </a:pPr>
            <a:endParaRPr lang="zh-CN" altLang="en-US" sz="1300" b="1" dirty="0">
              <a:latin typeface="Arial Unicode MS" panose="020B0604020202020204" pitchFamily="34" charset="-122"/>
              <a:ea typeface="微软雅黑" panose="020B0503020204020204" pitchFamily="34" charset="-122"/>
              <a:cs typeface="Arial" panose="020B0604020202020204" pitchFamily="34" charset="0"/>
            </a:endParaRPr>
          </a:p>
        </p:txBody>
      </p:sp>
      <p:sp>
        <p:nvSpPr>
          <p:cNvPr id="119" name="Text Box 5">
            <a:extLst>
              <a:ext uri="{FF2B5EF4-FFF2-40B4-BE49-F238E27FC236}">
                <a16:creationId xmlns:a16="http://schemas.microsoft.com/office/drawing/2014/main" id="{BC8F6F1C-3D7B-4078-9A32-6D9E406882BF}"/>
              </a:ext>
            </a:extLst>
          </p:cNvPr>
          <p:cNvSpPr txBox="1">
            <a:spLocks noChangeArrowheads="1"/>
          </p:cNvSpPr>
          <p:nvPr/>
        </p:nvSpPr>
        <p:spPr bwMode="auto">
          <a:xfrm>
            <a:off x="2967376" y="1661453"/>
            <a:ext cx="2160000" cy="432000"/>
          </a:xfrm>
          <a:prstGeom prst="rect">
            <a:avLst/>
          </a:prstGeom>
          <a:solidFill>
            <a:srgbClr val="66FF99"/>
          </a:solidFill>
          <a:ln w="9525">
            <a:solidFill>
              <a:schemeClr val="tx1"/>
            </a:solidFill>
            <a:miter lim="800000"/>
            <a:headEnd/>
            <a:tailEnd/>
          </a:ln>
          <a:effectLst>
            <a:glow rad="63500">
              <a:schemeClr val="accent6">
                <a:satMod val="175000"/>
                <a:alpha val="40000"/>
              </a:schemeClr>
            </a:glow>
          </a:effectLst>
          <a:scene3d>
            <a:camera prst="orthographicFront"/>
            <a:lightRig rig="threePt" dir="t"/>
          </a:scene3d>
          <a:sp3d>
            <a:bevelT prst="convex"/>
          </a:sp3d>
        </p:spPr>
        <p:txBody>
          <a:bodyPr anchor="ctr"/>
          <a:lstStyle/>
          <a:p>
            <a:pPr marL="60325" indent="-60325" algn="ctr">
              <a:lnSpc>
                <a:spcPct val="85000"/>
              </a:lnSpc>
              <a:spcBef>
                <a:spcPct val="50000"/>
              </a:spcBef>
              <a:defRPr/>
            </a:pPr>
            <a:r>
              <a:rPr lang="en-US" altLang="zh-CN" sz="1400" dirty="0">
                <a:latin typeface="Arial Unicode MS" panose="020B0604020202020204" pitchFamily="34" charset="-122"/>
                <a:ea typeface="微软雅黑" panose="020B0503020204020204" pitchFamily="34" charset="-122"/>
                <a:cs typeface="Arial" charset="0"/>
              </a:rPr>
              <a:t>SCRUM</a:t>
            </a:r>
          </a:p>
        </p:txBody>
      </p:sp>
      <p:sp>
        <p:nvSpPr>
          <p:cNvPr id="120" name="Text Box 6">
            <a:extLst>
              <a:ext uri="{FF2B5EF4-FFF2-40B4-BE49-F238E27FC236}">
                <a16:creationId xmlns:a16="http://schemas.microsoft.com/office/drawing/2014/main" id="{B8115EB7-0965-42D2-BCF2-C5A007E9658D}"/>
              </a:ext>
            </a:extLst>
          </p:cNvPr>
          <p:cNvSpPr txBox="1">
            <a:spLocks noChangeArrowheads="1"/>
          </p:cNvSpPr>
          <p:nvPr/>
        </p:nvSpPr>
        <p:spPr bwMode="auto">
          <a:xfrm>
            <a:off x="2967376" y="2319264"/>
            <a:ext cx="2160000" cy="432000"/>
          </a:xfrm>
          <a:prstGeom prst="rect">
            <a:avLst/>
          </a:prstGeom>
          <a:solidFill>
            <a:srgbClr val="66FF99"/>
          </a:solidFill>
          <a:ln w="9525">
            <a:solidFill>
              <a:schemeClr val="tx1"/>
            </a:solidFill>
            <a:miter lim="800000"/>
            <a:headEnd/>
            <a:tailEnd/>
          </a:ln>
          <a:effectLst>
            <a:glow rad="63500">
              <a:schemeClr val="accent6">
                <a:satMod val="175000"/>
                <a:alpha val="40000"/>
              </a:schemeClr>
            </a:glow>
          </a:effectLst>
          <a:scene3d>
            <a:camera prst="orthographicFront"/>
            <a:lightRig rig="threePt" dir="t"/>
          </a:scene3d>
          <a:sp3d>
            <a:bevelT prst="convex"/>
          </a:sp3d>
        </p:spPr>
        <p:txBody>
          <a:bodyPr anchor="ctr"/>
          <a:lstStyle/>
          <a:p>
            <a:pPr marL="60325" indent="-60325" algn="ctr">
              <a:lnSpc>
                <a:spcPct val="85000"/>
              </a:lnSpc>
              <a:spcBef>
                <a:spcPct val="50000"/>
              </a:spcBef>
              <a:defRPr/>
            </a:pPr>
            <a:r>
              <a:rPr lang="en-US" altLang="zh-CN" sz="1400" dirty="0">
                <a:latin typeface="Arial Unicode MS" panose="020B0604020202020204" pitchFamily="34" charset="-122"/>
                <a:ea typeface="微软雅黑" panose="020B0503020204020204" pitchFamily="34" charset="-122"/>
                <a:cs typeface="Arial" charset="0"/>
              </a:rPr>
              <a:t>Extreme Programming (XP)</a:t>
            </a:r>
          </a:p>
        </p:txBody>
      </p:sp>
      <p:sp>
        <p:nvSpPr>
          <p:cNvPr id="121" name="Text Box 7">
            <a:extLst>
              <a:ext uri="{FF2B5EF4-FFF2-40B4-BE49-F238E27FC236}">
                <a16:creationId xmlns:a16="http://schemas.microsoft.com/office/drawing/2014/main" id="{83B8D150-D7CD-4528-AA8E-85389D465821}"/>
              </a:ext>
            </a:extLst>
          </p:cNvPr>
          <p:cNvSpPr txBox="1">
            <a:spLocks noChangeArrowheads="1"/>
          </p:cNvSpPr>
          <p:nvPr/>
        </p:nvSpPr>
        <p:spPr bwMode="auto">
          <a:xfrm>
            <a:off x="2967376" y="4292697"/>
            <a:ext cx="2160000" cy="432000"/>
          </a:xfrm>
          <a:prstGeom prst="rect">
            <a:avLst/>
          </a:prstGeom>
          <a:solidFill>
            <a:srgbClr val="CCECFF"/>
          </a:solidFill>
          <a:ln w="9525">
            <a:solidFill>
              <a:schemeClr val="tx1"/>
            </a:solidFill>
            <a:miter lim="800000"/>
            <a:headEnd/>
            <a:tailEnd/>
          </a:ln>
          <a:scene3d>
            <a:camera prst="orthographicFront"/>
            <a:lightRig rig="threePt" dir="t"/>
          </a:scene3d>
          <a:sp3d>
            <a:bevelT w="152400" h="50800" prst="softRound"/>
          </a:sp3d>
        </p:spPr>
        <p:txBody>
          <a:bodyPr anchor="ctr"/>
          <a:lstStyle/>
          <a:p>
            <a:pPr marL="60325" indent="-60325" algn="ctr">
              <a:lnSpc>
                <a:spcPct val="85000"/>
              </a:lnSpc>
              <a:spcBef>
                <a:spcPct val="50000"/>
              </a:spcBef>
              <a:defRPr/>
            </a:pPr>
            <a:r>
              <a:rPr lang="en-US" altLang="zh-CN" sz="1400" dirty="0">
                <a:latin typeface="Arial Unicode MS" panose="020B0604020202020204" pitchFamily="34" charset="-122"/>
                <a:ea typeface="微软雅黑" panose="020B0503020204020204" pitchFamily="34" charset="-122"/>
                <a:cs typeface="Arial" charset="0"/>
              </a:rPr>
              <a:t>Crystal</a:t>
            </a:r>
          </a:p>
        </p:txBody>
      </p:sp>
      <p:sp>
        <p:nvSpPr>
          <p:cNvPr id="122" name="Text Box 8">
            <a:extLst>
              <a:ext uri="{FF2B5EF4-FFF2-40B4-BE49-F238E27FC236}">
                <a16:creationId xmlns:a16="http://schemas.microsoft.com/office/drawing/2014/main" id="{2C0BC4FA-DE84-41D3-85A4-76670295513B}"/>
              </a:ext>
            </a:extLst>
          </p:cNvPr>
          <p:cNvSpPr txBox="1">
            <a:spLocks noChangeArrowheads="1"/>
          </p:cNvSpPr>
          <p:nvPr/>
        </p:nvSpPr>
        <p:spPr bwMode="auto">
          <a:xfrm>
            <a:off x="2967376" y="2977075"/>
            <a:ext cx="2160000" cy="432000"/>
          </a:xfrm>
          <a:prstGeom prst="rect">
            <a:avLst/>
          </a:prstGeom>
          <a:solidFill>
            <a:srgbClr val="66FF99"/>
          </a:solidFill>
          <a:ln w="9525">
            <a:solidFill>
              <a:schemeClr val="tx1"/>
            </a:solidFill>
            <a:miter lim="800000"/>
            <a:headEnd/>
            <a:tailEnd/>
          </a:ln>
          <a:effectLst>
            <a:glow rad="63500">
              <a:schemeClr val="accent6">
                <a:satMod val="175000"/>
                <a:alpha val="40000"/>
              </a:schemeClr>
            </a:glow>
          </a:effectLst>
          <a:scene3d>
            <a:camera prst="orthographicFront"/>
            <a:lightRig rig="threePt" dir="t"/>
          </a:scene3d>
          <a:sp3d>
            <a:bevelT prst="convex"/>
          </a:sp3d>
        </p:spPr>
        <p:txBody>
          <a:bodyPr anchor="ctr"/>
          <a:lstStyle/>
          <a:p>
            <a:pPr marL="60325" indent="-60325" algn="ctr">
              <a:lnSpc>
                <a:spcPct val="85000"/>
              </a:lnSpc>
              <a:spcBef>
                <a:spcPct val="50000"/>
              </a:spcBef>
              <a:defRPr/>
            </a:pPr>
            <a:r>
              <a:rPr lang="en-US" altLang="zh-CN" sz="1400" dirty="0">
                <a:latin typeface="Arial Unicode MS" panose="020B0604020202020204" pitchFamily="34" charset="-122"/>
                <a:ea typeface="微软雅黑" panose="020B0503020204020204" pitchFamily="34" charset="-122"/>
                <a:cs typeface="Arial" charset="0"/>
              </a:rPr>
              <a:t>Open UP</a:t>
            </a:r>
          </a:p>
        </p:txBody>
      </p:sp>
      <p:sp>
        <p:nvSpPr>
          <p:cNvPr id="123" name="Text Box 9">
            <a:extLst>
              <a:ext uri="{FF2B5EF4-FFF2-40B4-BE49-F238E27FC236}">
                <a16:creationId xmlns:a16="http://schemas.microsoft.com/office/drawing/2014/main" id="{664BBE47-4A1A-4636-AF3E-3A708ED76784}"/>
              </a:ext>
            </a:extLst>
          </p:cNvPr>
          <p:cNvSpPr txBox="1">
            <a:spLocks noChangeArrowheads="1"/>
          </p:cNvSpPr>
          <p:nvPr/>
        </p:nvSpPr>
        <p:spPr bwMode="auto">
          <a:xfrm>
            <a:off x="2967376" y="4950508"/>
            <a:ext cx="2160000" cy="432000"/>
          </a:xfrm>
          <a:prstGeom prst="rect">
            <a:avLst/>
          </a:prstGeom>
          <a:solidFill>
            <a:srgbClr val="CCECFF"/>
          </a:solidFill>
          <a:ln w="9525">
            <a:solidFill>
              <a:schemeClr val="tx1"/>
            </a:solidFill>
            <a:miter lim="800000"/>
            <a:headEnd/>
            <a:tailEnd/>
          </a:ln>
          <a:scene3d>
            <a:camera prst="orthographicFront"/>
            <a:lightRig rig="threePt" dir="t"/>
          </a:scene3d>
          <a:sp3d>
            <a:bevelT w="152400" h="50800" prst="softRound"/>
          </a:sp3d>
        </p:spPr>
        <p:txBody>
          <a:bodyPr anchor="ctr"/>
          <a:lstStyle/>
          <a:p>
            <a:pPr marL="9525" indent="-9525" algn="ctr">
              <a:lnSpc>
                <a:spcPct val="85000"/>
              </a:lnSpc>
              <a:spcBef>
                <a:spcPct val="50000"/>
              </a:spcBef>
              <a:defRPr/>
            </a:pPr>
            <a:r>
              <a:rPr lang="en-US" altLang="zh-CN" sz="1400" dirty="0">
                <a:latin typeface="Arial Unicode MS" panose="020B0604020202020204" pitchFamily="34" charset="-122"/>
                <a:ea typeface="微软雅黑" panose="020B0503020204020204" pitchFamily="34" charset="-122"/>
                <a:cs typeface="Arial" charset="0"/>
              </a:rPr>
              <a:t>Dynamic Systems Dev. Method (DSDM)</a:t>
            </a:r>
          </a:p>
        </p:txBody>
      </p:sp>
      <p:sp>
        <p:nvSpPr>
          <p:cNvPr id="124" name="Text Box 10">
            <a:extLst>
              <a:ext uri="{FF2B5EF4-FFF2-40B4-BE49-F238E27FC236}">
                <a16:creationId xmlns:a16="http://schemas.microsoft.com/office/drawing/2014/main" id="{BB0EB1BA-32DC-4641-A755-DA2357E52E6F}"/>
              </a:ext>
            </a:extLst>
          </p:cNvPr>
          <p:cNvSpPr txBox="1">
            <a:spLocks noChangeArrowheads="1"/>
          </p:cNvSpPr>
          <p:nvPr/>
        </p:nvSpPr>
        <p:spPr bwMode="auto">
          <a:xfrm>
            <a:off x="2967376" y="5608318"/>
            <a:ext cx="2160000" cy="408704"/>
          </a:xfrm>
          <a:prstGeom prst="rect">
            <a:avLst/>
          </a:prstGeom>
          <a:solidFill>
            <a:srgbClr val="CCECFF"/>
          </a:solidFill>
          <a:ln w="9525">
            <a:solidFill>
              <a:schemeClr val="tx1"/>
            </a:solidFill>
            <a:miter lim="800000"/>
            <a:headEnd/>
            <a:tailEnd/>
          </a:ln>
          <a:scene3d>
            <a:camera prst="orthographicFront"/>
            <a:lightRig rig="threePt" dir="t"/>
          </a:scene3d>
          <a:sp3d>
            <a:bevelT w="152400" h="50800" prst="softRound"/>
          </a:sp3d>
        </p:spPr>
        <p:txBody>
          <a:bodyPr anchor="ctr"/>
          <a:lstStyle/>
          <a:p>
            <a:pPr marL="60325" indent="-60325" algn="ctr">
              <a:lnSpc>
                <a:spcPct val="85000"/>
              </a:lnSpc>
              <a:spcBef>
                <a:spcPct val="50000"/>
              </a:spcBef>
              <a:defRPr/>
            </a:pPr>
            <a:r>
              <a:rPr lang="en-US" altLang="zh-CN" sz="1400" dirty="0">
                <a:latin typeface="Arial Unicode MS" panose="020B0604020202020204" pitchFamily="34" charset="-122"/>
                <a:ea typeface="微软雅黑" panose="020B0503020204020204" pitchFamily="34" charset="-122"/>
                <a:cs typeface="Arial" charset="0"/>
              </a:rPr>
              <a:t>Feature Driven Dev.</a:t>
            </a:r>
          </a:p>
        </p:txBody>
      </p:sp>
      <p:sp>
        <p:nvSpPr>
          <p:cNvPr id="125" name="Text Box 11">
            <a:extLst>
              <a:ext uri="{FF2B5EF4-FFF2-40B4-BE49-F238E27FC236}">
                <a16:creationId xmlns:a16="http://schemas.microsoft.com/office/drawing/2014/main" id="{C5826445-9F8E-4760-AB05-0F52DD7503D5}"/>
              </a:ext>
            </a:extLst>
          </p:cNvPr>
          <p:cNvSpPr txBox="1">
            <a:spLocks noChangeArrowheads="1"/>
          </p:cNvSpPr>
          <p:nvPr/>
        </p:nvSpPr>
        <p:spPr bwMode="auto">
          <a:xfrm>
            <a:off x="2967376" y="3634886"/>
            <a:ext cx="2160000" cy="432000"/>
          </a:xfrm>
          <a:prstGeom prst="rect">
            <a:avLst/>
          </a:prstGeom>
          <a:solidFill>
            <a:srgbClr val="66FF99"/>
          </a:solidFill>
          <a:ln w="9525">
            <a:solidFill>
              <a:schemeClr val="tx1"/>
            </a:solidFill>
            <a:miter lim="800000"/>
            <a:headEnd/>
            <a:tailEnd/>
          </a:ln>
          <a:effectLst>
            <a:glow rad="63500">
              <a:schemeClr val="accent6">
                <a:satMod val="175000"/>
                <a:alpha val="40000"/>
              </a:schemeClr>
            </a:glow>
          </a:effectLst>
          <a:scene3d>
            <a:camera prst="orthographicFront"/>
            <a:lightRig rig="threePt" dir="t"/>
          </a:scene3d>
          <a:sp3d>
            <a:bevelT prst="convex"/>
          </a:sp3d>
        </p:spPr>
        <p:txBody>
          <a:bodyPr anchor="ctr"/>
          <a:lstStyle/>
          <a:p>
            <a:pPr marL="60325" indent="-60325" algn="ctr">
              <a:lnSpc>
                <a:spcPct val="85000"/>
              </a:lnSpc>
              <a:spcBef>
                <a:spcPct val="50000"/>
              </a:spcBef>
              <a:defRPr/>
            </a:pPr>
            <a:r>
              <a:rPr lang="en-US" altLang="zh-CN" sz="1400" dirty="0">
                <a:latin typeface="Arial Unicode MS" panose="020B0604020202020204" pitchFamily="34" charset="-122"/>
                <a:ea typeface="微软雅黑" panose="020B0503020204020204" pitchFamily="34" charset="-122"/>
                <a:cs typeface="Arial" charset="0"/>
              </a:rPr>
              <a:t>Lean </a:t>
            </a:r>
          </a:p>
        </p:txBody>
      </p:sp>
      <p:sp>
        <p:nvSpPr>
          <p:cNvPr id="126" name="TextBox 16">
            <a:extLst>
              <a:ext uri="{FF2B5EF4-FFF2-40B4-BE49-F238E27FC236}">
                <a16:creationId xmlns:a16="http://schemas.microsoft.com/office/drawing/2014/main" id="{0C62C158-06AC-457B-8632-61B16A373250}"/>
              </a:ext>
            </a:extLst>
          </p:cNvPr>
          <p:cNvSpPr txBox="1"/>
          <p:nvPr/>
        </p:nvSpPr>
        <p:spPr>
          <a:xfrm>
            <a:off x="2842747" y="1146418"/>
            <a:ext cx="2441694" cy="338554"/>
          </a:xfrm>
          <a:prstGeom prst="rect">
            <a:avLst/>
          </a:prstGeom>
          <a:noFill/>
        </p:spPr>
        <p:txBody>
          <a:bodyPr wrap="none">
            <a:spAutoFit/>
          </a:bodyPr>
          <a:lstStyle/>
          <a:p>
            <a:pPr>
              <a:defRPr/>
            </a:pPr>
            <a:r>
              <a:rPr lang="zh-CN" altLang="en-US" sz="1600" dirty="0">
                <a:latin typeface="Arial Unicode MS" panose="020B0604020202020204" pitchFamily="34" charset="-122"/>
                <a:ea typeface="微软雅黑" panose="020B0503020204020204" pitchFamily="34" charset="-122"/>
              </a:rPr>
              <a:t>常见的敏捷开发管理实践</a:t>
            </a:r>
          </a:p>
        </p:txBody>
      </p:sp>
      <p:grpSp>
        <p:nvGrpSpPr>
          <p:cNvPr id="127" name="组合 126">
            <a:extLst>
              <a:ext uri="{FF2B5EF4-FFF2-40B4-BE49-F238E27FC236}">
                <a16:creationId xmlns:a16="http://schemas.microsoft.com/office/drawing/2014/main" id="{51EE400F-C377-4AFD-89F3-EE84842338A8}"/>
              </a:ext>
            </a:extLst>
          </p:cNvPr>
          <p:cNvGrpSpPr/>
          <p:nvPr/>
        </p:nvGrpSpPr>
        <p:grpSpPr>
          <a:xfrm>
            <a:off x="5428042" y="2146597"/>
            <a:ext cx="3139968" cy="3139968"/>
            <a:chOff x="3384550" y="1231900"/>
            <a:chExt cx="2879725" cy="2879725"/>
          </a:xfrm>
        </p:grpSpPr>
        <p:grpSp>
          <p:nvGrpSpPr>
            <p:cNvPr id="128" name="组合 31">
              <a:extLst>
                <a:ext uri="{FF2B5EF4-FFF2-40B4-BE49-F238E27FC236}">
                  <a16:creationId xmlns:a16="http://schemas.microsoft.com/office/drawing/2014/main" id="{E11C9779-0FE6-4D8E-88A3-5870EBCE5C45}"/>
                </a:ext>
              </a:extLst>
            </p:cNvPr>
            <p:cNvGrpSpPr>
              <a:grpSpLocks/>
            </p:cNvGrpSpPr>
            <p:nvPr/>
          </p:nvGrpSpPr>
          <p:grpSpPr bwMode="auto">
            <a:xfrm>
              <a:off x="3384550" y="1231900"/>
              <a:ext cx="2879725" cy="2879725"/>
              <a:chOff x="704186" y="1739166"/>
              <a:chExt cx="2484083" cy="2422829"/>
            </a:xfrm>
          </p:grpSpPr>
          <p:sp>
            <p:nvSpPr>
              <p:cNvPr id="134" name="Freeform 3">
                <a:extLst>
                  <a:ext uri="{FF2B5EF4-FFF2-40B4-BE49-F238E27FC236}">
                    <a16:creationId xmlns:a16="http://schemas.microsoft.com/office/drawing/2014/main" id="{0167B54E-F5C8-40EE-837F-F472934EBBB0}"/>
                  </a:ext>
                </a:extLst>
              </p:cNvPr>
              <p:cNvSpPr>
                <a:spLocks/>
              </p:cNvSpPr>
              <p:nvPr/>
            </p:nvSpPr>
            <p:spPr bwMode="auto">
              <a:xfrm rot="799631">
                <a:off x="1291028" y="1869530"/>
                <a:ext cx="1897241" cy="2292465"/>
              </a:xfrm>
              <a:custGeom>
                <a:avLst/>
                <a:gdLst>
                  <a:gd name="T0" fmla="*/ 869454862 w 902"/>
                  <a:gd name="T1" fmla="*/ 2147483647 h 1195"/>
                  <a:gd name="T2" fmla="*/ 1005543262 w 902"/>
                  <a:gd name="T3" fmla="*/ 2147483647 h 1195"/>
                  <a:gd name="T4" fmla="*/ 1186992876 w 902"/>
                  <a:gd name="T5" fmla="*/ 2147483647 h 1195"/>
                  <a:gd name="T6" fmla="*/ 1315521603 w 902"/>
                  <a:gd name="T7" fmla="*/ 2147483647 h 1195"/>
                  <a:gd name="T8" fmla="*/ 1444050331 w 902"/>
                  <a:gd name="T9" fmla="*/ 2147483647 h 1195"/>
                  <a:gd name="T10" fmla="*/ 1512093738 w 902"/>
                  <a:gd name="T11" fmla="*/ 2147483647 h 1195"/>
                  <a:gd name="T12" fmla="*/ 1519654998 w 902"/>
                  <a:gd name="T13" fmla="*/ 2147483647 h 1195"/>
                  <a:gd name="T14" fmla="*/ 1451610004 w 902"/>
                  <a:gd name="T15" fmla="*/ 1968243333 h 1195"/>
                  <a:gd name="T16" fmla="*/ 1368445664 w 902"/>
                  <a:gd name="T17" fmla="*/ 1809472719 h 1195"/>
                  <a:gd name="T18" fmla="*/ 1224796003 w 902"/>
                  <a:gd name="T19" fmla="*/ 1665824627 h 1195"/>
                  <a:gd name="T20" fmla="*/ 1103828536 w 902"/>
                  <a:gd name="T21" fmla="*/ 1590219554 h 1195"/>
                  <a:gd name="T22" fmla="*/ 922377335 w 902"/>
                  <a:gd name="T23" fmla="*/ 1522174551 h 1195"/>
                  <a:gd name="T24" fmla="*/ 771167802 w 902"/>
                  <a:gd name="T25" fmla="*/ 1507053616 h 1195"/>
                  <a:gd name="T26" fmla="*/ 597276274 w 902"/>
                  <a:gd name="T27" fmla="*/ 1484373007 h 1195"/>
                  <a:gd name="T28" fmla="*/ 408265301 w 902"/>
                  <a:gd name="T29" fmla="*/ 1416328004 h 1195"/>
                  <a:gd name="T30" fmla="*/ 257055967 w 902"/>
                  <a:gd name="T31" fmla="*/ 1310481457 h 1195"/>
                  <a:gd name="T32" fmla="*/ 105846583 w 902"/>
                  <a:gd name="T33" fmla="*/ 1151712430 h 1195"/>
                  <a:gd name="T34" fmla="*/ 15120940 w 902"/>
                  <a:gd name="T35" fmla="*/ 917337139 h 1195"/>
                  <a:gd name="T36" fmla="*/ 15120940 w 902"/>
                  <a:gd name="T37" fmla="*/ 660281040 h 1195"/>
                  <a:gd name="T38" fmla="*/ 75604692 w 902"/>
                  <a:gd name="T39" fmla="*/ 418346075 h 1195"/>
                  <a:gd name="T40" fmla="*/ 196572184 w 902"/>
                  <a:gd name="T41" fmla="*/ 252015688 h 1195"/>
                  <a:gd name="T42" fmla="*/ 347781568 w 902"/>
                  <a:gd name="T43" fmla="*/ 115927220 h 1195"/>
                  <a:gd name="T44" fmla="*/ 536794128 w 902"/>
                  <a:gd name="T45" fmla="*/ 40322507 h 1195"/>
                  <a:gd name="T46" fmla="*/ 756046869 w 902"/>
                  <a:gd name="T47" fmla="*/ 2520950 h 1195"/>
                  <a:gd name="T48" fmla="*/ 1013102935 w 902"/>
                  <a:gd name="T49" fmla="*/ 25201565 h 1195"/>
                  <a:gd name="T50" fmla="*/ 1315521603 w 902"/>
                  <a:gd name="T51" fmla="*/ 100806260 h 1195"/>
                  <a:gd name="T52" fmla="*/ 1542335604 w 902"/>
                  <a:gd name="T53" fmla="*/ 206652832 h 1195"/>
                  <a:gd name="T54" fmla="*/ 1723787202 w 902"/>
                  <a:gd name="T55" fmla="*/ 350302561 h 1195"/>
                  <a:gd name="T56" fmla="*/ 1897678730 w 902"/>
                  <a:gd name="T57" fmla="*/ 516632949 h 1195"/>
                  <a:gd name="T58" fmla="*/ 2041326804 w 902"/>
                  <a:gd name="T59" fmla="*/ 705643846 h 1195"/>
                  <a:gd name="T60" fmla="*/ 2147483647 w 902"/>
                  <a:gd name="T61" fmla="*/ 970261206 h 1195"/>
                  <a:gd name="T62" fmla="*/ 2147483647 w 902"/>
                  <a:gd name="T63" fmla="*/ 1174393039 h 1195"/>
                  <a:gd name="T64" fmla="*/ 2147483647 w 902"/>
                  <a:gd name="T65" fmla="*/ 1401207069 h 1195"/>
                  <a:gd name="T66" fmla="*/ 2147483647 w 902"/>
                  <a:gd name="T67" fmla="*/ 1597779228 h 1195"/>
                  <a:gd name="T68" fmla="*/ 2147483647 w 902"/>
                  <a:gd name="T69" fmla="*/ 1824593654 h 1195"/>
                  <a:gd name="T70" fmla="*/ 2147483647 w 902"/>
                  <a:gd name="T71" fmla="*/ 2066528619 h 1195"/>
                  <a:gd name="T72" fmla="*/ 2064008998 w 902"/>
                  <a:gd name="T73" fmla="*/ 2147483647 h 1195"/>
                  <a:gd name="T74" fmla="*/ 1943041530 w 902"/>
                  <a:gd name="T75" fmla="*/ 2147483647 h 1195"/>
                  <a:gd name="T76" fmla="*/ 1746469396 w 902"/>
                  <a:gd name="T77" fmla="*/ 2147483647 h 1195"/>
                  <a:gd name="T78" fmla="*/ 1595259665 w 902"/>
                  <a:gd name="T79" fmla="*/ 2147483647 h 1195"/>
                  <a:gd name="T80" fmla="*/ 1383566597 w 902"/>
                  <a:gd name="T81" fmla="*/ 2147483647 h 1195"/>
                  <a:gd name="T82" fmla="*/ 1164312269 w 902"/>
                  <a:gd name="T83" fmla="*/ 2147483647 h 1195"/>
                  <a:gd name="T84" fmla="*/ 975301395 w 902"/>
                  <a:gd name="T85" fmla="*/ 2147483647 h 1195"/>
                  <a:gd name="T86" fmla="*/ 869454862 w 902"/>
                  <a:gd name="T87" fmla="*/ 2147483647 h 119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902"/>
                  <a:gd name="T133" fmla="*/ 0 h 1195"/>
                  <a:gd name="T134" fmla="*/ 902 w 902"/>
                  <a:gd name="T135" fmla="*/ 1195 h 119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902" h="1195">
                    <a:moveTo>
                      <a:pt x="345" y="1192"/>
                    </a:moveTo>
                    <a:cubicBezTo>
                      <a:pt x="347" y="1189"/>
                      <a:pt x="378" y="1185"/>
                      <a:pt x="399" y="1177"/>
                    </a:cubicBezTo>
                    <a:cubicBezTo>
                      <a:pt x="420" y="1169"/>
                      <a:pt x="450" y="1154"/>
                      <a:pt x="471" y="1141"/>
                    </a:cubicBezTo>
                    <a:cubicBezTo>
                      <a:pt x="492" y="1128"/>
                      <a:pt x="505" y="1118"/>
                      <a:pt x="522" y="1099"/>
                    </a:cubicBezTo>
                    <a:cubicBezTo>
                      <a:pt x="539" y="1080"/>
                      <a:pt x="560" y="1052"/>
                      <a:pt x="573" y="1027"/>
                    </a:cubicBezTo>
                    <a:cubicBezTo>
                      <a:pt x="586" y="1002"/>
                      <a:pt x="595" y="976"/>
                      <a:pt x="600" y="949"/>
                    </a:cubicBezTo>
                    <a:cubicBezTo>
                      <a:pt x="605" y="922"/>
                      <a:pt x="607" y="896"/>
                      <a:pt x="603" y="868"/>
                    </a:cubicBezTo>
                    <a:cubicBezTo>
                      <a:pt x="599" y="840"/>
                      <a:pt x="586" y="806"/>
                      <a:pt x="576" y="781"/>
                    </a:cubicBezTo>
                    <a:cubicBezTo>
                      <a:pt x="566" y="756"/>
                      <a:pt x="558" y="738"/>
                      <a:pt x="543" y="718"/>
                    </a:cubicBezTo>
                    <a:cubicBezTo>
                      <a:pt x="528" y="698"/>
                      <a:pt x="504" y="676"/>
                      <a:pt x="486" y="661"/>
                    </a:cubicBezTo>
                    <a:cubicBezTo>
                      <a:pt x="468" y="646"/>
                      <a:pt x="458" y="640"/>
                      <a:pt x="438" y="631"/>
                    </a:cubicBezTo>
                    <a:cubicBezTo>
                      <a:pt x="418" y="622"/>
                      <a:pt x="388" y="610"/>
                      <a:pt x="366" y="604"/>
                    </a:cubicBezTo>
                    <a:cubicBezTo>
                      <a:pt x="344" y="598"/>
                      <a:pt x="328" y="600"/>
                      <a:pt x="306" y="598"/>
                    </a:cubicBezTo>
                    <a:cubicBezTo>
                      <a:pt x="284" y="596"/>
                      <a:pt x="261" y="595"/>
                      <a:pt x="237" y="589"/>
                    </a:cubicBezTo>
                    <a:cubicBezTo>
                      <a:pt x="213" y="583"/>
                      <a:pt x="184" y="574"/>
                      <a:pt x="162" y="562"/>
                    </a:cubicBezTo>
                    <a:cubicBezTo>
                      <a:pt x="140" y="550"/>
                      <a:pt x="122" y="538"/>
                      <a:pt x="102" y="520"/>
                    </a:cubicBezTo>
                    <a:cubicBezTo>
                      <a:pt x="82" y="502"/>
                      <a:pt x="58" y="483"/>
                      <a:pt x="42" y="457"/>
                    </a:cubicBezTo>
                    <a:cubicBezTo>
                      <a:pt x="26" y="431"/>
                      <a:pt x="12" y="396"/>
                      <a:pt x="6" y="364"/>
                    </a:cubicBezTo>
                    <a:cubicBezTo>
                      <a:pt x="0" y="332"/>
                      <a:pt x="2" y="295"/>
                      <a:pt x="6" y="262"/>
                    </a:cubicBezTo>
                    <a:cubicBezTo>
                      <a:pt x="10" y="229"/>
                      <a:pt x="18" y="193"/>
                      <a:pt x="30" y="166"/>
                    </a:cubicBezTo>
                    <a:cubicBezTo>
                      <a:pt x="42" y="139"/>
                      <a:pt x="60" y="120"/>
                      <a:pt x="78" y="100"/>
                    </a:cubicBezTo>
                    <a:cubicBezTo>
                      <a:pt x="96" y="80"/>
                      <a:pt x="116" y="60"/>
                      <a:pt x="138" y="46"/>
                    </a:cubicBezTo>
                    <a:cubicBezTo>
                      <a:pt x="160" y="32"/>
                      <a:pt x="186" y="24"/>
                      <a:pt x="213" y="16"/>
                    </a:cubicBezTo>
                    <a:cubicBezTo>
                      <a:pt x="240" y="8"/>
                      <a:pt x="269" y="2"/>
                      <a:pt x="300" y="1"/>
                    </a:cubicBezTo>
                    <a:cubicBezTo>
                      <a:pt x="331" y="0"/>
                      <a:pt x="365" y="4"/>
                      <a:pt x="402" y="10"/>
                    </a:cubicBezTo>
                    <a:cubicBezTo>
                      <a:pt x="439" y="16"/>
                      <a:pt x="487" y="28"/>
                      <a:pt x="522" y="40"/>
                    </a:cubicBezTo>
                    <a:cubicBezTo>
                      <a:pt x="557" y="52"/>
                      <a:pt x="585" y="66"/>
                      <a:pt x="612" y="82"/>
                    </a:cubicBezTo>
                    <a:cubicBezTo>
                      <a:pt x="639" y="98"/>
                      <a:pt x="661" y="119"/>
                      <a:pt x="684" y="139"/>
                    </a:cubicBezTo>
                    <a:cubicBezTo>
                      <a:pt x="707" y="159"/>
                      <a:pt x="732" y="182"/>
                      <a:pt x="753" y="205"/>
                    </a:cubicBezTo>
                    <a:cubicBezTo>
                      <a:pt x="774" y="228"/>
                      <a:pt x="792" y="250"/>
                      <a:pt x="810" y="280"/>
                    </a:cubicBezTo>
                    <a:cubicBezTo>
                      <a:pt x="828" y="310"/>
                      <a:pt x="849" y="354"/>
                      <a:pt x="861" y="385"/>
                    </a:cubicBezTo>
                    <a:cubicBezTo>
                      <a:pt x="873" y="416"/>
                      <a:pt x="879" y="438"/>
                      <a:pt x="885" y="466"/>
                    </a:cubicBezTo>
                    <a:cubicBezTo>
                      <a:pt x="891" y="494"/>
                      <a:pt x="898" y="528"/>
                      <a:pt x="900" y="556"/>
                    </a:cubicBezTo>
                    <a:cubicBezTo>
                      <a:pt x="902" y="584"/>
                      <a:pt x="902" y="606"/>
                      <a:pt x="900" y="634"/>
                    </a:cubicBezTo>
                    <a:cubicBezTo>
                      <a:pt x="898" y="662"/>
                      <a:pt x="895" y="693"/>
                      <a:pt x="888" y="724"/>
                    </a:cubicBezTo>
                    <a:cubicBezTo>
                      <a:pt x="881" y="755"/>
                      <a:pt x="866" y="791"/>
                      <a:pt x="855" y="820"/>
                    </a:cubicBezTo>
                    <a:cubicBezTo>
                      <a:pt x="844" y="849"/>
                      <a:pt x="833" y="876"/>
                      <a:pt x="819" y="901"/>
                    </a:cubicBezTo>
                    <a:cubicBezTo>
                      <a:pt x="805" y="926"/>
                      <a:pt x="792" y="945"/>
                      <a:pt x="771" y="970"/>
                    </a:cubicBezTo>
                    <a:cubicBezTo>
                      <a:pt x="750" y="995"/>
                      <a:pt x="716" y="1030"/>
                      <a:pt x="693" y="1051"/>
                    </a:cubicBezTo>
                    <a:cubicBezTo>
                      <a:pt x="670" y="1072"/>
                      <a:pt x="657" y="1084"/>
                      <a:pt x="633" y="1099"/>
                    </a:cubicBezTo>
                    <a:cubicBezTo>
                      <a:pt x="609" y="1114"/>
                      <a:pt x="577" y="1132"/>
                      <a:pt x="549" y="1144"/>
                    </a:cubicBezTo>
                    <a:cubicBezTo>
                      <a:pt x="521" y="1156"/>
                      <a:pt x="489" y="1166"/>
                      <a:pt x="462" y="1174"/>
                    </a:cubicBezTo>
                    <a:cubicBezTo>
                      <a:pt x="435" y="1182"/>
                      <a:pt x="406" y="1189"/>
                      <a:pt x="387" y="1192"/>
                    </a:cubicBezTo>
                    <a:cubicBezTo>
                      <a:pt x="368" y="1195"/>
                      <a:pt x="343" y="1195"/>
                      <a:pt x="345" y="1192"/>
                    </a:cubicBezTo>
                    <a:close/>
                  </a:path>
                </a:pathLst>
              </a:custGeom>
              <a:solidFill>
                <a:schemeClr val="accent2">
                  <a:lumMod val="40000"/>
                  <a:lumOff val="60000"/>
                </a:schemeClr>
              </a:solidFill>
              <a:ln>
                <a:headEnd/>
                <a:tailEnd/>
              </a:ln>
              <a:scene3d>
                <a:camera prst="orthographicFront">
                  <a:rot lat="0" lon="0" rev="0"/>
                </a:camera>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lIns="0" tIns="0" rIns="0" bIns="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135" name="Freeform 3">
                <a:extLst>
                  <a:ext uri="{FF2B5EF4-FFF2-40B4-BE49-F238E27FC236}">
                    <a16:creationId xmlns:a16="http://schemas.microsoft.com/office/drawing/2014/main" id="{EABC9C8D-B01F-44CC-81E9-77D5F852B90A}"/>
                  </a:ext>
                </a:extLst>
              </p:cNvPr>
              <p:cNvSpPr>
                <a:spLocks/>
              </p:cNvSpPr>
              <p:nvPr/>
            </p:nvSpPr>
            <p:spPr bwMode="auto">
              <a:xfrm rot="799631" flipH="1" flipV="1">
                <a:off x="704186" y="1739166"/>
                <a:ext cx="1902416" cy="2292464"/>
              </a:xfrm>
              <a:custGeom>
                <a:avLst/>
                <a:gdLst>
                  <a:gd name="T0" fmla="*/ 869454862 w 902"/>
                  <a:gd name="T1" fmla="*/ 2147483647 h 1195"/>
                  <a:gd name="T2" fmla="*/ 1005543262 w 902"/>
                  <a:gd name="T3" fmla="*/ 2147483647 h 1195"/>
                  <a:gd name="T4" fmla="*/ 1186992876 w 902"/>
                  <a:gd name="T5" fmla="*/ 2147483647 h 1195"/>
                  <a:gd name="T6" fmla="*/ 1315521603 w 902"/>
                  <a:gd name="T7" fmla="*/ 2147483647 h 1195"/>
                  <a:gd name="T8" fmla="*/ 1444050331 w 902"/>
                  <a:gd name="T9" fmla="*/ 2147483647 h 1195"/>
                  <a:gd name="T10" fmla="*/ 1512093738 w 902"/>
                  <a:gd name="T11" fmla="*/ 2147483647 h 1195"/>
                  <a:gd name="T12" fmla="*/ 1519654998 w 902"/>
                  <a:gd name="T13" fmla="*/ 2147483647 h 1195"/>
                  <a:gd name="T14" fmla="*/ 1451610004 w 902"/>
                  <a:gd name="T15" fmla="*/ 1968243333 h 1195"/>
                  <a:gd name="T16" fmla="*/ 1368445664 w 902"/>
                  <a:gd name="T17" fmla="*/ 1809472719 h 1195"/>
                  <a:gd name="T18" fmla="*/ 1224796003 w 902"/>
                  <a:gd name="T19" fmla="*/ 1665824627 h 1195"/>
                  <a:gd name="T20" fmla="*/ 1103828536 w 902"/>
                  <a:gd name="T21" fmla="*/ 1590219554 h 1195"/>
                  <a:gd name="T22" fmla="*/ 922377335 w 902"/>
                  <a:gd name="T23" fmla="*/ 1522174551 h 1195"/>
                  <a:gd name="T24" fmla="*/ 771167802 w 902"/>
                  <a:gd name="T25" fmla="*/ 1507053616 h 1195"/>
                  <a:gd name="T26" fmla="*/ 597276274 w 902"/>
                  <a:gd name="T27" fmla="*/ 1484373007 h 1195"/>
                  <a:gd name="T28" fmla="*/ 408265301 w 902"/>
                  <a:gd name="T29" fmla="*/ 1416328004 h 1195"/>
                  <a:gd name="T30" fmla="*/ 257055967 w 902"/>
                  <a:gd name="T31" fmla="*/ 1310481457 h 1195"/>
                  <a:gd name="T32" fmla="*/ 105846583 w 902"/>
                  <a:gd name="T33" fmla="*/ 1151712430 h 1195"/>
                  <a:gd name="T34" fmla="*/ 15120940 w 902"/>
                  <a:gd name="T35" fmla="*/ 917337139 h 1195"/>
                  <a:gd name="T36" fmla="*/ 15120940 w 902"/>
                  <a:gd name="T37" fmla="*/ 660281040 h 1195"/>
                  <a:gd name="T38" fmla="*/ 75604692 w 902"/>
                  <a:gd name="T39" fmla="*/ 418346075 h 1195"/>
                  <a:gd name="T40" fmla="*/ 196572184 w 902"/>
                  <a:gd name="T41" fmla="*/ 252015688 h 1195"/>
                  <a:gd name="T42" fmla="*/ 347781568 w 902"/>
                  <a:gd name="T43" fmla="*/ 115927220 h 1195"/>
                  <a:gd name="T44" fmla="*/ 536794128 w 902"/>
                  <a:gd name="T45" fmla="*/ 40322507 h 1195"/>
                  <a:gd name="T46" fmla="*/ 756046869 w 902"/>
                  <a:gd name="T47" fmla="*/ 2520950 h 1195"/>
                  <a:gd name="T48" fmla="*/ 1013102935 w 902"/>
                  <a:gd name="T49" fmla="*/ 25201565 h 1195"/>
                  <a:gd name="T50" fmla="*/ 1315521603 w 902"/>
                  <a:gd name="T51" fmla="*/ 100806260 h 1195"/>
                  <a:gd name="T52" fmla="*/ 1542335604 w 902"/>
                  <a:gd name="T53" fmla="*/ 206652832 h 1195"/>
                  <a:gd name="T54" fmla="*/ 1723787202 w 902"/>
                  <a:gd name="T55" fmla="*/ 350302561 h 1195"/>
                  <a:gd name="T56" fmla="*/ 1897678730 w 902"/>
                  <a:gd name="T57" fmla="*/ 516632949 h 1195"/>
                  <a:gd name="T58" fmla="*/ 2041326804 w 902"/>
                  <a:gd name="T59" fmla="*/ 705643846 h 1195"/>
                  <a:gd name="T60" fmla="*/ 2147483647 w 902"/>
                  <a:gd name="T61" fmla="*/ 970261206 h 1195"/>
                  <a:gd name="T62" fmla="*/ 2147483647 w 902"/>
                  <a:gd name="T63" fmla="*/ 1174393039 h 1195"/>
                  <a:gd name="T64" fmla="*/ 2147483647 w 902"/>
                  <a:gd name="T65" fmla="*/ 1401207069 h 1195"/>
                  <a:gd name="T66" fmla="*/ 2147483647 w 902"/>
                  <a:gd name="T67" fmla="*/ 1597779228 h 1195"/>
                  <a:gd name="T68" fmla="*/ 2147483647 w 902"/>
                  <a:gd name="T69" fmla="*/ 1824593654 h 1195"/>
                  <a:gd name="T70" fmla="*/ 2147483647 w 902"/>
                  <a:gd name="T71" fmla="*/ 2066528619 h 1195"/>
                  <a:gd name="T72" fmla="*/ 2064008998 w 902"/>
                  <a:gd name="T73" fmla="*/ 2147483647 h 1195"/>
                  <a:gd name="T74" fmla="*/ 1943041530 w 902"/>
                  <a:gd name="T75" fmla="*/ 2147483647 h 1195"/>
                  <a:gd name="T76" fmla="*/ 1746469396 w 902"/>
                  <a:gd name="T77" fmla="*/ 2147483647 h 1195"/>
                  <a:gd name="T78" fmla="*/ 1595259665 w 902"/>
                  <a:gd name="T79" fmla="*/ 2147483647 h 1195"/>
                  <a:gd name="T80" fmla="*/ 1383566597 w 902"/>
                  <a:gd name="T81" fmla="*/ 2147483647 h 1195"/>
                  <a:gd name="T82" fmla="*/ 1164312269 w 902"/>
                  <a:gd name="T83" fmla="*/ 2147483647 h 1195"/>
                  <a:gd name="T84" fmla="*/ 975301395 w 902"/>
                  <a:gd name="T85" fmla="*/ 2147483647 h 1195"/>
                  <a:gd name="T86" fmla="*/ 869454862 w 902"/>
                  <a:gd name="T87" fmla="*/ 2147483647 h 119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902"/>
                  <a:gd name="T133" fmla="*/ 0 h 1195"/>
                  <a:gd name="T134" fmla="*/ 902 w 902"/>
                  <a:gd name="T135" fmla="*/ 1195 h 119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902" h="1195">
                    <a:moveTo>
                      <a:pt x="345" y="1192"/>
                    </a:moveTo>
                    <a:cubicBezTo>
                      <a:pt x="347" y="1189"/>
                      <a:pt x="378" y="1185"/>
                      <a:pt x="399" y="1177"/>
                    </a:cubicBezTo>
                    <a:cubicBezTo>
                      <a:pt x="420" y="1169"/>
                      <a:pt x="450" y="1154"/>
                      <a:pt x="471" y="1141"/>
                    </a:cubicBezTo>
                    <a:cubicBezTo>
                      <a:pt x="492" y="1128"/>
                      <a:pt x="505" y="1118"/>
                      <a:pt x="522" y="1099"/>
                    </a:cubicBezTo>
                    <a:cubicBezTo>
                      <a:pt x="539" y="1080"/>
                      <a:pt x="560" y="1052"/>
                      <a:pt x="573" y="1027"/>
                    </a:cubicBezTo>
                    <a:cubicBezTo>
                      <a:pt x="586" y="1002"/>
                      <a:pt x="595" y="976"/>
                      <a:pt x="600" y="949"/>
                    </a:cubicBezTo>
                    <a:cubicBezTo>
                      <a:pt x="605" y="922"/>
                      <a:pt x="607" y="896"/>
                      <a:pt x="603" y="868"/>
                    </a:cubicBezTo>
                    <a:cubicBezTo>
                      <a:pt x="599" y="840"/>
                      <a:pt x="586" y="806"/>
                      <a:pt x="576" y="781"/>
                    </a:cubicBezTo>
                    <a:cubicBezTo>
                      <a:pt x="566" y="756"/>
                      <a:pt x="558" y="738"/>
                      <a:pt x="543" y="718"/>
                    </a:cubicBezTo>
                    <a:cubicBezTo>
                      <a:pt x="528" y="698"/>
                      <a:pt x="504" y="676"/>
                      <a:pt x="486" y="661"/>
                    </a:cubicBezTo>
                    <a:cubicBezTo>
                      <a:pt x="468" y="646"/>
                      <a:pt x="458" y="640"/>
                      <a:pt x="438" y="631"/>
                    </a:cubicBezTo>
                    <a:cubicBezTo>
                      <a:pt x="418" y="622"/>
                      <a:pt x="388" y="610"/>
                      <a:pt x="366" y="604"/>
                    </a:cubicBezTo>
                    <a:cubicBezTo>
                      <a:pt x="344" y="598"/>
                      <a:pt x="328" y="600"/>
                      <a:pt x="306" y="598"/>
                    </a:cubicBezTo>
                    <a:cubicBezTo>
                      <a:pt x="284" y="596"/>
                      <a:pt x="261" y="595"/>
                      <a:pt x="237" y="589"/>
                    </a:cubicBezTo>
                    <a:cubicBezTo>
                      <a:pt x="213" y="583"/>
                      <a:pt x="184" y="574"/>
                      <a:pt x="162" y="562"/>
                    </a:cubicBezTo>
                    <a:cubicBezTo>
                      <a:pt x="140" y="550"/>
                      <a:pt x="122" y="538"/>
                      <a:pt x="102" y="520"/>
                    </a:cubicBezTo>
                    <a:cubicBezTo>
                      <a:pt x="82" y="502"/>
                      <a:pt x="58" y="483"/>
                      <a:pt x="42" y="457"/>
                    </a:cubicBezTo>
                    <a:cubicBezTo>
                      <a:pt x="26" y="431"/>
                      <a:pt x="12" y="396"/>
                      <a:pt x="6" y="364"/>
                    </a:cubicBezTo>
                    <a:cubicBezTo>
                      <a:pt x="0" y="332"/>
                      <a:pt x="2" y="295"/>
                      <a:pt x="6" y="262"/>
                    </a:cubicBezTo>
                    <a:cubicBezTo>
                      <a:pt x="10" y="229"/>
                      <a:pt x="18" y="193"/>
                      <a:pt x="30" y="166"/>
                    </a:cubicBezTo>
                    <a:cubicBezTo>
                      <a:pt x="42" y="139"/>
                      <a:pt x="60" y="120"/>
                      <a:pt x="78" y="100"/>
                    </a:cubicBezTo>
                    <a:cubicBezTo>
                      <a:pt x="96" y="80"/>
                      <a:pt x="116" y="60"/>
                      <a:pt x="138" y="46"/>
                    </a:cubicBezTo>
                    <a:cubicBezTo>
                      <a:pt x="160" y="32"/>
                      <a:pt x="186" y="24"/>
                      <a:pt x="213" y="16"/>
                    </a:cubicBezTo>
                    <a:cubicBezTo>
                      <a:pt x="240" y="8"/>
                      <a:pt x="269" y="2"/>
                      <a:pt x="300" y="1"/>
                    </a:cubicBezTo>
                    <a:cubicBezTo>
                      <a:pt x="331" y="0"/>
                      <a:pt x="365" y="4"/>
                      <a:pt x="402" y="10"/>
                    </a:cubicBezTo>
                    <a:cubicBezTo>
                      <a:pt x="439" y="16"/>
                      <a:pt x="487" y="28"/>
                      <a:pt x="522" y="40"/>
                    </a:cubicBezTo>
                    <a:cubicBezTo>
                      <a:pt x="557" y="52"/>
                      <a:pt x="585" y="66"/>
                      <a:pt x="612" y="82"/>
                    </a:cubicBezTo>
                    <a:cubicBezTo>
                      <a:pt x="639" y="98"/>
                      <a:pt x="661" y="119"/>
                      <a:pt x="684" y="139"/>
                    </a:cubicBezTo>
                    <a:cubicBezTo>
                      <a:pt x="707" y="159"/>
                      <a:pt x="732" y="182"/>
                      <a:pt x="753" y="205"/>
                    </a:cubicBezTo>
                    <a:cubicBezTo>
                      <a:pt x="774" y="228"/>
                      <a:pt x="792" y="250"/>
                      <a:pt x="810" y="280"/>
                    </a:cubicBezTo>
                    <a:cubicBezTo>
                      <a:pt x="828" y="310"/>
                      <a:pt x="849" y="354"/>
                      <a:pt x="861" y="385"/>
                    </a:cubicBezTo>
                    <a:cubicBezTo>
                      <a:pt x="873" y="416"/>
                      <a:pt x="879" y="438"/>
                      <a:pt x="885" y="466"/>
                    </a:cubicBezTo>
                    <a:cubicBezTo>
                      <a:pt x="891" y="494"/>
                      <a:pt x="898" y="528"/>
                      <a:pt x="900" y="556"/>
                    </a:cubicBezTo>
                    <a:cubicBezTo>
                      <a:pt x="902" y="584"/>
                      <a:pt x="902" y="606"/>
                      <a:pt x="900" y="634"/>
                    </a:cubicBezTo>
                    <a:cubicBezTo>
                      <a:pt x="898" y="662"/>
                      <a:pt x="895" y="693"/>
                      <a:pt x="888" y="724"/>
                    </a:cubicBezTo>
                    <a:cubicBezTo>
                      <a:pt x="881" y="755"/>
                      <a:pt x="866" y="791"/>
                      <a:pt x="855" y="820"/>
                    </a:cubicBezTo>
                    <a:cubicBezTo>
                      <a:pt x="844" y="849"/>
                      <a:pt x="833" y="876"/>
                      <a:pt x="819" y="901"/>
                    </a:cubicBezTo>
                    <a:cubicBezTo>
                      <a:pt x="805" y="926"/>
                      <a:pt x="792" y="945"/>
                      <a:pt x="771" y="970"/>
                    </a:cubicBezTo>
                    <a:cubicBezTo>
                      <a:pt x="750" y="995"/>
                      <a:pt x="716" y="1030"/>
                      <a:pt x="693" y="1051"/>
                    </a:cubicBezTo>
                    <a:cubicBezTo>
                      <a:pt x="670" y="1072"/>
                      <a:pt x="657" y="1084"/>
                      <a:pt x="633" y="1099"/>
                    </a:cubicBezTo>
                    <a:cubicBezTo>
                      <a:pt x="609" y="1114"/>
                      <a:pt x="577" y="1132"/>
                      <a:pt x="549" y="1144"/>
                    </a:cubicBezTo>
                    <a:cubicBezTo>
                      <a:pt x="521" y="1156"/>
                      <a:pt x="489" y="1166"/>
                      <a:pt x="462" y="1174"/>
                    </a:cubicBezTo>
                    <a:cubicBezTo>
                      <a:pt x="435" y="1182"/>
                      <a:pt x="406" y="1189"/>
                      <a:pt x="387" y="1192"/>
                    </a:cubicBezTo>
                    <a:cubicBezTo>
                      <a:pt x="368" y="1195"/>
                      <a:pt x="343" y="1195"/>
                      <a:pt x="345" y="1192"/>
                    </a:cubicBezTo>
                    <a:close/>
                  </a:path>
                </a:pathLst>
              </a:custGeom>
              <a:solidFill>
                <a:schemeClr val="tx2">
                  <a:lumMod val="60000"/>
                  <a:lumOff val="40000"/>
                </a:schemeClr>
              </a:solidFill>
              <a:ln>
                <a:headEnd/>
                <a:tailEnd/>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lIns="0" tIns="0" rIns="0" bIns="0" anchor="ctr"/>
              <a:lstStyle/>
              <a:p>
                <a:pPr>
                  <a:defRPr/>
                </a:pPr>
                <a:endParaRPr lang="zh-CN" altLang="en-US" dirty="0">
                  <a:latin typeface="微软雅黑" panose="020B0503020204020204" pitchFamily="34" charset="-122"/>
                  <a:ea typeface="微软雅黑" panose="020B0503020204020204" pitchFamily="34" charset="-122"/>
                </a:endParaRPr>
              </a:p>
            </p:txBody>
          </p:sp>
          <p:sp>
            <p:nvSpPr>
              <p:cNvPr id="136" name="椭圆 135">
                <a:extLst>
                  <a:ext uri="{FF2B5EF4-FFF2-40B4-BE49-F238E27FC236}">
                    <a16:creationId xmlns:a16="http://schemas.microsoft.com/office/drawing/2014/main" id="{EBD08A23-FD3E-4B1E-A0E9-DECBDB5EE337}"/>
                  </a:ext>
                </a:extLst>
              </p:cNvPr>
              <p:cNvSpPr/>
              <p:nvPr/>
            </p:nvSpPr>
            <p:spPr bwMode="auto">
              <a:xfrm rot="799631">
                <a:off x="1773289" y="2157262"/>
                <a:ext cx="319372" cy="319204"/>
              </a:xfrm>
              <a:prstGeom prst="ellipse">
                <a:avLst/>
              </a:prstGeom>
              <a:solidFill>
                <a:schemeClr val="tx2">
                  <a:lumMod val="60000"/>
                  <a:lumOff val="40000"/>
                </a:schemeClr>
              </a:solidFill>
              <a:ln>
                <a:headEnd/>
                <a:tailEnd/>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lIns="0" tIns="0" rIns="0" bIns="0" anchor="ctr"/>
              <a:lstStyle/>
              <a:p>
                <a:pPr eaLnBrk="0" hangingPunct="0">
                  <a:defRPr/>
                </a:pPr>
                <a:endParaRPr lang="zh-CN" altLang="en-US" dirty="0">
                  <a:latin typeface="微软雅黑" panose="020B0503020204020204" pitchFamily="34" charset="-122"/>
                  <a:ea typeface="微软雅黑" panose="020B0503020204020204" pitchFamily="34" charset="-122"/>
                </a:endParaRPr>
              </a:p>
            </p:txBody>
          </p:sp>
          <p:sp>
            <p:nvSpPr>
              <p:cNvPr id="137" name="椭圆 136">
                <a:extLst>
                  <a:ext uri="{FF2B5EF4-FFF2-40B4-BE49-F238E27FC236}">
                    <a16:creationId xmlns:a16="http://schemas.microsoft.com/office/drawing/2014/main" id="{B6A6CDB2-D0EF-4D7B-86DC-1429776D709A}"/>
                  </a:ext>
                </a:extLst>
              </p:cNvPr>
              <p:cNvSpPr/>
              <p:nvPr/>
            </p:nvSpPr>
            <p:spPr bwMode="auto">
              <a:xfrm rot="799631">
                <a:off x="1768727" y="3341592"/>
                <a:ext cx="319372" cy="319204"/>
              </a:xfrm>
              <a:prstGeom prst="ellipse">
                <a:avLst/>
              </a:prstGeom>
              <a:solidFill>
                <a:schemeClr val="accent2">
                  <a:lumMod val="40000"/>
                  <a:lumOff val="60000"/>
                </a:schemeClr>
              </a:solidFill>
              <a:ln>
                <a:headEnd/>
                <a:tailEnd/>
              </a:ln>
            </p:spPr>
            <p:style>
              <a:lnRef idx="0">
                <a:schemeClr val="accent2"/>
              </a:lnRef>
              <a:fillRef idx="3">
                <a:schemeClr val="accent2"/>
              </a:fillRef>
              <a:effectRef idx="3">
                <a:schemeClr val="accent2"/>
              </a:effectRef>
              <a:fontRef idx="minor">
                <a:schemeClr val="lt1"/>
              </a:fontRef>
            </p:style>
            <p:txBody>
              <a:bodyPr lIns="0" tIns="0" rIns="0" bIns="0" anchor="ctr"/>
              <a:lstStyle/>
              <a:p>
                <a:pPr eaLnBrk="0" hangingPunct="0">
                  <a:defRPr/>
                </a:pPr>
                <a:endParaRPr lang="zh-CN" altLang="en-US" dirty="0">
                  <a:latin typeface="微软雅黑" panose="020B0503020204020204" pitchFamily="34" charset="-122"/>
                  <a:ea typeface="微软雅黑" panose="020B0503020204020204" pitchFamily="34" charset="-122"/>
                </a:endParaRPr>
              </a:p>
            </p:txBody>
          </p:sp>
        </p:grpSp>
        <p:sp>
          <p:nvSpPr>
            <p:cNvPr id="129" name="椭圆 128">
              <a:extLst>
                <a:ext uri="{FF2B5EF4-FFF2-40B4-BE49-F238E27FC236}">
                  <a16:creationId xmlns:a16="http://schemas.microsoft.com/office/drawing/2014/main" id="{94B50E81-C065-460F-8923-90465798AE8C}"/>
                </a:ext>
              </a:extLst>
            </p:cNvPr>
            <p:cNvSpPr/>
            <p:nvPr/>
          </p:nvSpPr>
          <p:spPr bwMode="auto">
            <a:xfrm>
              <a:off x="4025900" y="1879600"/>
              <a:ext cx="1512000" cy="1512000"/>
            </a:xfrm>
            <a:prstGeom prst="ellipse">
              <a:avLst/>
            </a:prstGeom>
            <a:ln>
              <a:headEnd type="none" w="med" len="med"/>
              <a:tailEnd type="none" w="med" len="med"/>
            </a:ln>
            <a:scene3d>
              <a:camera prst="orthographicFront"/>
              <a:lightRig rig="threePt" dir="t"/>
            </a:scene3d>
            <a:sp3d>
              <a:bevelT prst="convex"/>
            </a:sp3d>
          </p:spPr>
          <p:style>
            <a:lnRef idx="2">
              <a:schemeClr val="accent6"/>
            </a:lnRef>
            <a:fillRef idx="1">
              <a:schemeClr val="lt1"/>
            </a:fillRef>
            <a:effectRef idx="0">
              <a:schemeClr val="accent6"/>
            </a:effectRef>
            <a:fontRef idx="minor">
              <a:schemeClr val="dk1"/>
            </a:fontRef>
          </p:style>
          <p:txBody>
            <a:bodyPr lIns="0" tIns="0" rIns="0" bIns="0"/>
            <a:lstStyle/>
            <a:p>
              <a:pPr algn="ctr">
                <a:defRPr/>
              </a:pP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30" name="椭圆 129">
              <a:extLst>
                <a:ext uri="{FF2B5EF4-FFF2-40B4-BE49-F238E27FC236}">
                  <a16:creationId xmlns:a16="http://schemas.microsoft.com/office/drawing/2014/main" id="{4DA4769A-43C4-453E-B8B4-6CCC5CA13EC2}"/>
                </a:ext>
              </a:extLst>
            </p:cNvPr>
            <p:cNvSpPr/>
            <p:nvPr/>
          </p:nvSpPr>
          <p:spPr bwMode="auto">
            <a:xfrm>
              <a:off x="4321300" y="2175000"/>
              <a:ext cx="900000" cy="900000"/>
            </a:xfrm>
            <a:prstGeom prst="ellipse">
              <a:avLst/>
            </a:prstGeom>
            <a:solidFill>
              <a:schemeClr val="accent5">
                <a:lumMod val="75000"/>
              </a:schemeClr>
            </a:solidFill>
            <a:ln>
              <a:headEnd type="none" w="med" len="med"/>
              <a:tailEnd type="none" w="med" len="med"/>
            </a:ln>
            <a:scene3d>
              <a:camera prst="orthographicFront"/>
              <a:lightRig rig="threePt" dir="t"/>
            </a:scene3d>
            <a:sp3d>
              <a:bevelT prst="convex"/>
            </a:sp3d>
          </p:spPr>
          <p:style>
            <a:lnRef idx="1">
              <a:schemeClr val="accent6"/>
            </a:lnRef>
            <a:fillRef idx="2">
              <a:schemeClr val="accent6"/>
            </a:fillRef>
            <a:effectRef idx="1">
              <a:schemeClr val="accent6"/>
            </a:effectRef>
            <a:fontRef idx="minor">
              <a:schemeClr val="dk1"/>
            </a:fontRef>
          </p:style>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核心</a:t>
              </a:r>
              <a:endParaRPr kumimoji="0" lang="en-US" altLang="zh-CN"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价值观</a:t>
              </a: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1" name="矩形 18">
              <a:extLst>
                <a:ext uri="{FF2B5EF4-FFF2-40B4-BE49-F238E27FC236}">
                  <a16:creationId xmlns:a16="http://schemas.microsoft.com/office/drawing/2014/main" id="{BEC2BA38-7361-4208-8C28-8AA9586B1FE6}"/>
                </a:ext>
              </a:extLst>
            </p:cNvPr>
            <p:cNvSpPr>
              <a:spLocks noChangeArrowheads="1"/>
            </p:cNvSpPr>
            <p:nvPr/>
          </p:nvSpPr>
          <p:spPr bwMode="auto">
            <a:xfrm>
              <a:off x="4515041" y="3056002"/>
              <a:ext cx="545718" cy="310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dirty="0">
                  <a:latin typeface="微软雅黑" panose="020B0503020204020204" pitchFamily="34" charset="-122"/>
                  <a:ea typeface="微软雅黑" panose="020B0503020204020204" pitchFamily="34" charset="-122"/>
                </a:rPr>
                <a:t>原则</a:t>
              </a:r>
            </a:p>
          </p:txBody>
        </p:sp>
        <p:sp>
          <p:nvSpPr>
            <p:cNvPr id="132" name="矩形 23">
              <a:extLst>
                <a:ext uri="{FF2B5EF4-FFF2-40B4-BE49-F238E27FC236}">
                  <a16:creationId xmlns:a16="http://schemas.microsoft.com/office/drawing/2014/main" id="{A360FA8E-40AB-4C28-969C-6B2EA4C1B7C7}"/>
                </a:ext>
              </a:extLst>
            </p:cNvPr>
            <p:cNvSpPr>
              <a:spLocks noChangeArrowheads="1"/>
            </p:cNvSpPr>
            <p:nvPr/>
          </p:nvSpPr>
          <p:spPr bwMode="auto">
            <a:xfrm rot="3000000">
              <a:off x="3241878" y="3085260"/>
              <a:ext cx="162095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dirty="0">
                  <a:latin typeface="微软雅黑" panose="020B0503020204020204" pitchFamily="34" charset="-122"/>
                  <a:ea typeface="微软雅黑" panose="020B0503020204020204" pitchFamily="34" charset="-122"/>
                </a:rPr>
                <a:t>敏捷开发管理实践</a:t>
              </a:r>
            </a:p>
          </p:txBody>
        </p:sp>
        <p:sp>
          <p:nvSpPr>
            <p:cNvPr id="133" name="矩形 24">
              <a:extLst>
                <a:ext uri="{FF2B5EF4-FFF2-40B4-BE49-F238E27FC236}">
                  <a16:creationId xmlns:a16="http://schemas.microsoft.com/office/drawing/2014/main" id="{0C358FA2-76CA-403D-8C10-47DDF8FFBB9E}"/>
                </a:ext>
              </a:extLst>
            </p:cNvPr>
            <p:cNvSpPr>
              <a:spLocks noChangeArrowheads="1"/>
            </p:cNvSpPr>
            <p:nvPr/>
          </p:nvSpPr>
          <p:spPr bwMode="auto">
            <a:xfrm rot="3000000">
              <a:off x="4727421" y="1950780"/>
              <a:ext cx="162095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dirty="0">
                  <a:latin typeface="微软雅黑" panose="020B0503020204020204" pitchFamily="34" charset="-122"/>
                  <a:ea typeface="微软雅黑" panose="020B0503020204020204" pitchFamily="34" charset="-122"/>
                </a:rPr>
                <a:t>敏捷开发工程实践</a:t>
              </a:r>
            </a:p>
          </p:txBody>
        </p:sp>
      </p:grpSp>
      <p:sp>
        <p:nvSpPr>
          <p:cNvPr id="138" name="Rectangle 2">
            <a:extLst>
              <a:ext uri="{FF2B5EF4-FFF2-40B4-BE49-F238E27FC236}">
                <a16:creationId xmlns:a16="http://schemas.microsoft.com/office/drawing/2014/main" id="{A5301F9C-C48B-404C-A23B-D0A295969D16}"/>
              </a:ext>
            </a:extLst>
          </p:cNvPr>
          <p:cNvSpPr>
            <a:spLocks noChangeArrowheads="1"/>
          </p:cNvSpPr>
          <p:nvPr/>
        </p:nvSpPr>
        <p:spPr bwMode="auto">
          <a:xfrm>
            <a:off x="8699198" y="1146418"/>
            <a:ext cx="2407956" cy="5140325"/>
          </a:xfrm>
          <a:prstGeom prst="rect">
            <a:avLst/>
          </a:prstGeom>
          <a:solidFill>
            <a:schemeClr val="bg2"/>
          </a:solidFill>
          <a:ln w="9525">
            <a:solidFill>
              <a:schemeClr val="tx1"/>
            </a:solidFill>
            <a:miter lim="800000"/>
            <a:headEnd/>
            <a:tailEnd/>
          </a:ln>
        </p:spPr>
        <p:txBody>
          <a:bodyPr/>
          <a:lstStyle>
            <a:lvl1pPr marL="60325" indent="-6032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50000"/>
              </a:spcBef>
            </a:pPr>
            <a:endParaRPr lang="zh-CN" altLang="en-US" sz="1300" b="1" dirty="0">
              <a:latin typeface="Arial Unicode MS" panose="020B0604020202020204" pitchFamily="34" charset="-122"/>
              <a:ea typeface="微软雅黑" panose="020B0503020204020204" pitchFamily="34" charset="-122"/>
              <a:cs typeface="Arial" panose="020B0604020202020204" pitchFamily="34" charset="0"/>
            </a:endParaRPr>
          </a:p>
        </p:txBody>
      </p:sp>
      <p:sp>
        <p:nvSpPr>
          <p:cNvPr id="139" name="Text Box 5">
            <a:extLst>
              <a:ext uri="{FF2B5EF4-FFF2-40B4-BE49-F238E27FC236}">
                <a16:creationId xmlns:a16="http://schemas.microsoft.com/office/drawing/2014/main" id="{7CDDA99C-9136-4A3A-8C79-AAAF6337EADA}"/>
              </a:ext>
            </a:extLst>
          </p:cNvPr>
          <p:cNvSpPr txBox="1">
            <a:spLocks noChangeArrowheads="1"/>
          </p:cNvSpPr>
          <p:nvPr/>
        </p:nvSpPr>
        <p:spPr bwMode="auto">
          <a:xfrm>
            <a:off x="8781889" y="1548013"/>
            <a:ext cx="1080000" cy="2797200"/>
          </a:xfrm>
          <a:prstGeom prst="rect">
            <a:avLst/>
          </a:prstGeom>
          <a:solidFill>
            <a:srgbClr val="CCFF99"/>
          </a:solidFill>
          <a:ln w="9525">
            <a:solidFill>
              <a:schemeClr val="tx1"/>
            </a:solidFill>
            <a:miter lim="800000"/>
            <a:headEnd/>
            <a:tailEnd/>
          </a:ln>
          <a:effectLst>
            <a:glow rad="63500">
              <a:schemeClr val="accent2">
                <a:satMod val="175000"/>
                <a:alpha val="40000"/>
              </a:schemeClr>
            </a:glow>
          </a:effectLst>
        </p:spPr>
        <p:txBody>
          <a:bodyPr lIns="36000" tIns="72000" rIns="0" bIns="0" anchor="t"/>
          <a:lstStyle/>
          <a:p>
            <a:pPr marL="60325" indent="-60325">
              <a:lnSpc>
                <a:spcPct val="85000"/>
              </a:lnSpc>
              <a:spcBef>
                <a:spcPct val="50000"/>
              </a:spcBef>
              <a:defRPr/>
            </a:pPr>
            <a:r>
              <a:rPr lang="zh-CN" altLang="en-US" sz="1200" b="1" dirty="0">
                <a:latin typeface="Arial Unicode MS" panose="020B0604020202020204" pitchFamily="34" charset="-122"/>
                <a:ea typeface="微软雅黑" panose="020B0503020204020204" pitchFamily="34" charset="-122"/>
                <a:cs typeface="Arial" charset="0"/>
              </a:rPr>
              <a:t>项目管理</a:t>
            </a:r>
          </a:p>
          <a:p>
            <a:pPr marL="60325" indent="-60325">
              <a:lnSpc>
                <a:spcPct val="110000"/>
              </a:lnSpc>
              <a:spcBef>
                <a:spcPct val="50000"/>
              </a:spcBef>
              <a:defRPr/>
            </a:pPr>
            <a:r>
              <a:rPr lang="en-US" altLang="zh-CN" sz="1200" dirty="0">
                <a:latin typeface="Arial Unicode MS" panose="020B0604020202020204" pitchFamily="34" charset="-122"/>
                <a:ea typeface="微软雅黑" panose="020B0503020204020204" pitchFamily="34" charset="-122"/>
                <a:cs typeface="Arial" charset="0"/>
              </a:rPr>
              <a:t>•	</a:t>
            </a:r>
            <a:r>
              <a:rPr lang="zh-CN" altLang="en-US" sz="1200" dirty="0">
                <a:latin typeface="Arial Unicode MS" panose="020B0604020202020204" pitchFamily="34" charset="-122"/>
                <a:ea typeface="微软雅黑" panose="020B0503020204020204" pitchFamily="34" charset="-122"/>
                <a:cs typeface="Arial" charset="0"/>
              </a:rPr>
              <a:t>迭代开发：</a:t>
            </a:r>
          </a:p>
          <a:p>
            <a:pPr marL="60325" indent="-60325">
              <a:lnSpc>
                <a:spcPct val="110000"/>
              </a:lnSpc>
              <a:spcBef>
                <a:spcPct val="50000"/>
              </a:spcBef>
              <a:defRPr/>
            </a:pPr>
            <a:r>
              <a:rPr lang="en-US" altLang="zh-CN" sz="1200" dirty="0">
                <a:latin typeface="Arial Unicode MS" panose="020B0604020202020204" pitchFamily="34" charset="-122"/>
                <a:ea typeface="微软雅黑" panose="020B0503020204020204" pitchFamily="34" charset="-122"/>
                <a:cs typeface="Arial" charset="0"/>
              </a:rPr>
              <a:t>•	</a:t>
            </a:r>
            <a:r>
              <a:rPr lang="zh-CN" altLang="en-US" sz="1200" dirty="0">
                <a:latin typeface="Arial Unicode MS" panose="020B0604020202020204" pitchFamily="34" charset="-122"/>
                <a:ea typeface="微软雅黑" panose="020B0503020204020204" pitchFamily="34" charset="-122"/>
                <a:cs typeface="Arial" charset="0"/>
              </a:rPr>
              <a:t>风险价值生命周期</a:t>
            </a:r>
          </a:p>
          <a:p>
            <a:pPr marL="60325" indent="-60325">
              <a:lnSpc>
                <a:spcPct val="110000"/>
              </a:lnSpc>
              <a:spcBef>
                <a:spcPct val="50000"/>
              </a:spcBef>
              <a:defRPr/>
            </a:pPr>
            <a:r>
              <a:rPr lang="en-US" altLang="zh-CN" sz="1200" dirty="0">
                <a:latin typeface="Arial Unicode MS" panose="020B0604020202020204" pitchFamily="34" charset="-122"/>
                <a:ea typeface="微软雅黑" panose="020B0503020204020204" pitchFamily="34" charset="-122"/>
                <a:cs typeface="Arial" charset="0"/>
              </a:rPr>
              <a:t>•	</a:t>
            </a:r>
            <a:r>
              <a:rPr lang="zh-CN" altLang="en-US" sz="1200" dirty="0">
                <a:latin typeface="Arial Unicode MS" panose="020B0604020202020204" pitchFamily="34" charset="-122"/>
                <a:ea typeface="微软雅黑" panose="020B0503020204020204" pitchFamily="34" charset="-122"/>
                <a:cs typeface="Arial" charset="0"/>
              </a:rPr>
              <a:t>多级项目规划</a:t>
            </a:r>
          </a:p>
          <a:p>
            <a:pPr marL="60325" indent="-60325">
              <a:lnSpc>
                <a:spcPct val="110000"/>
              </a:lnSpc>
              <a:spcBef>
                <a:spcPct val="50000"/>
              </a:spcBef>
              <a:defRPr/>
            </a:pPr>
            <a:r>
              <a:rPr lang="en-US" altLang="zh-CN" sz="1200" dirty="0">
                <a:latin typeface="Arial Unicode MS" panose="020B0604020202020204" pitchFamily="34" charset="-122"/>
                <a:ea typeface="微软雅黑" panose="020B0503020204020204" pitchFamily="34" charset="-122"/>
                <a:cs typeface="Arial" charset="0"/>
              </a:rPr>
              <a:t>•	</a:t>
            </a:r>
            <a:r>
              <a:rPr lang="zh-CN" altLang="en-US" sz="1200" dirty="0">
                <a:latin typeface="Arial Unicode MS" panose="020B0604020202020204" pitchFamily="34" charset="-122"/>
                <a:ea typeface="微软雅黑" panose="020B0503020204020204" pitchFamily="34" charset="-122"/>
                <a:cs typeface="Arial" charset="0"/>
              </a:rPr>
              <a:t>完整团队</a:t>
            </a:r>
          </a:p>
          <a:p>
            <a:pPr marL="60325" indent="-60325">
              <a:lnSpc>
                <a:spcPct val="110000"/>
              </a:lnSpc>
              <a:spcBef>
                <a:spcPct val="50000"/>
              </a:spcBef>
              <a:defRPr/>
            </a:pPr>
            <a:r>
              <a:rPr lang="en-US" altLang="zh-CN" sz="1200" dirty="0">
                <a:latin typeface="Arial Unicode MS" panose="020B0604020202020204" pitchFamily="34" charset="-122"/>
                <a:ea typeface="微软雅黑" panose="020B0503020204020204" pitchFamily="34" charset="-122"/>
                <a:cs typeface="Arial" charset="0"/>
              </a:rPr>
              <a:t>•	</a:t>
            </a:r>
            <a:r>
              <a:rPr lang="zh-CN" altLang="en-US" sz="1200" dirty="0">
                <a:latin typeface="Arial Unicode MS" panose="020B0604020202020204" pitchFamily="34" charset="-122"/>
                <a:ea typeface="微软雅黑" panose="020B0503020204020204" pitchFamily="34" charset="-122"/>
                <a:cs typeface="Arial" charset="0"/>
              </a:rPr>
              <a:t>每日站立会议</a:t>
            </a:r>
          </a:p>
          <a:p>
            <a:pPr marL="60325" indent="-60325">
              <a:lnSpc>
                <a:spcPct val="110000"/>
              </a:lnSpc>
              <a:spcBef>
                <a:spcPct val="50000"/>
              </a:spcBef>
              <a:defRPr/>
            </a:pPr>
            <a:r>
              <a:rPr lang="en-US" altLang="zh-CN" sz="1200" dirty="0">
                <a:latin typeface="Arial Unicode MS" panose="020B0604020202020204" pitchFamily="34" charset="-122"/>
                <a:ea typeface="微软雅黑" panose="020B0503020204020204" pitchFamily="34" charset="-122"/>
                <a:cs typeface="Arial" charset="0"/>
              </a:rPr>
              <a:t>•	</a:t>
            </a:r>
            <a:r>
              <a:rPr lang="zh-CN" altLang="en-US" sz="1200" dirty="0">
                <a:latin typeface="Arial Unicode MS" panose="020B0604020202020204" pitchFamily="34" charset="-122"/>
                <a:ea typeface="微软雅黑" panose="020B0503020204020204" pitchFamily="34" charset="-122"/>
                <a:cs typeface="Arial" charset="0"/>
              </a:rPr>
              <a:t>任务板 </a:t>
            </a:r>
          </a:p>
          <a:p>
            <a:pPr marL="60325" indent="-60325">
              <a:lnSpc>
                <a:spcPct val="110000"/>
              </a:lnSpc>
              <a:spcBef>
                <a:spcPct val="50000"/>
              </a:spcBef>
              <a:defRPr/>
            </a:pPr>
            <a:r>
              <a:rPr lang="en-US" altLang="zh-CN" sz="1200" dirty="0">
                <a:latin typeface="Arial Unicode MS" panose="020B0604020202020204" pitchFamily="34" charset="-122"/>
                <a:ea typeface="微软雅黑" panose="020B0503020204020204" pitchFamily="34" charset="-122"/>
                <a:cs typeface="Arial" charset="0"/>
              </a:rPr>
              <a:t>•	</a:t>
            </a:r>
            <a:r>
              <a:rPr lang="zh-CN" altLang="en-US" sz="1200" dirty="0">
                <a:latin typeface="Arial Unicode MS" panose="020B0604020202020204" pitchFamily="34" charset="-122"/>
                <a:ea typeface="微软雅黑" panose="020B0503020204020204" pitchFamily="34" charset="-122"/>
                <a:cs typeface="Arial" charset="0"/>
              </a:rPr>
              <a:t>燃尽图 </a:t>
            </a:r>
          </a:p>
        </p:txBody>
      </p:sp>
      <p:sp>
        <p:nvSpPr>
          <p:cNvPr id="140" name="TextBox 16">
            <a:extLst>
              <a:ext uri="{FF2B5EF4-FFF2-40B4-BE49-F238E27FC236}">
                <a16:creationId xmlns:a16="http://schemas.microsoft.com/office/drawing/2014/main" id="{6D8537D1-3D2C-4E85-9D9B-B12E6E5F8852}"/>
              </a:ext>
            </a:extLst>
          </p:cNvPr>
          <p:cNvSpPr txBox="1"/>
          <p:nvPr/>
        </p:nvSpPr>
        <p:spPr>
          <a:xfrm>
            <a:off x="8699198" y="1146418"/>
            <a:ext cx="2441694" cy="338554"/>
          </a:xfrm>
          <a:prstGeom prst="rect">
            <a:avLst/>
          </a:prstGeom>
          <a:noFill/>
        </p:spPr>
        <p:txBody>
          <a:bodyPr wrap="none">
            <a:spAutoFit/>
          </a:bodyPr>
          <a:lstStyle/>
          <a:p>
            <a:pPr>
              <a:defRPr/>
            </a:pPr>
            <a:r>
              <a:rPr lang="zh-CN" altLang="en-US" sz="1600" dirty="0">
                <a:latin typeface="Arial Unicode MS" panose="020B0604020202020204" pitchFamily="34" charset="-122"/>
                <a:ea typeface="微软雅黑" panose="020B0503020204020204" pitchFamily="34" charset="-122"/>
              </a:rPr>
              <a:t>常见的敏捷开发工程实践</a:t>
            </a:r>
          </a:p>
        </p:txBody>
      </p:sp>
      <p:sp>
        <p:nvSpPr>
          <p:cNvPr id="141" name="Text Box 5">
            <a:extLst>
              <a:ext uri="{FF2B5EF4-FFF2-40B4-BE49-F238E27FC236}">
                <a16:creationId xmlns:a16="http://schemas.microsoft.com/office/drawing/2014/main" id="{D883B2D4-588C-42AC-A8B3-053ED90F33D9}"/>
              </a:ext>
            </a:extLst>
          </p:cNvPr>
          <p:cNvSpPr txBox="1">
            <a:spLocks noChangeArrowheads="1"/>
          </p:cNvSpPr>
          <p:nvPr/>
        </p:nvSpPr>
        <p:spPr bwMode="auto">
          <a:xfrm>
            <a:off x="8781889" y="4449731"/>
            <a:ext cx="1080000" cy="1746626"/>
          </a:xfrm>
          <a:prstGeom prst="rect">
            <a:avLst/>
          </a:prstGeom>
          <a:solidFill>
            <a:srgbClr val="CCFF99"/>
          </a:solidFill>
          <a:ln w="9525">
            <a:solidFill>
              <a:schemeClr val="tx1"/>
            </a:solidFill>
            <a:miter lim="800000"/>
            <a:headEnd/>
            <a:tailEnd/>
          </a:ln>
          <a:effectLst>
            <a:glow rad="63500">
              <a:schemeClr val="accent2">
                <a:satMod val="175000"/>
                <a:alpha val="40000"/>
              </a:schemeClr>
            </a:glow>
          </a:effectLst>
        </p:spPr>
        <p:txBody>
          <a:bodyPr lIns="36000" tIns="72000" rIns="0" bIns="0" anchor="t"/>
          <a:lstStyle/>
          <a:p>
            <a:pPr marL="60325" indent="-60325">
              <a:lnSpc>
                <a:spcPct val="110000"/>
              </a:lnSpc>
              <a:spcBef>
                <a:spcPct val="50000"/>
              </a:spcBef>
              <a:defRPr/>
            </a:pPr>
            <a:r>
              <a:rPr lang="zh-CN" altLang="en-US" sz="1200" b="1" dirty="0">
                <a:latin typeface="Arial Unicode MS" panose="020B0604020202020204" pitchFamily="34" charset="-122"/>
                <a:ea typeface="微软雅黑" panose="020B0503020204020204" pitchFamily="34" charset="-122"/>
                <a:cs typeface="Arial" charset="0"/>
              </a:rPr>
              <a:t>需求管理</a:t>
            </a:r>
          </a:p>
          <a:p>
            <a:pPr marL="60325" indent="-60325">
              <a:lnSpc>
                <a:spcPct val="110000"/>
              </a:lnSpc>
              <a:spcBef>
                <a:spcPct val="50000"/>
              </a:spcBef>
              <a:defRPr/>
            </a:pPr>
            <a:r>
              <a:rPr lang="en-US" altLang="zh-CN" sz="1200" dirty="0">
                <a:latin typeface="Arial Unicode MS" panose="020B0604020202020204" pitchFamily="34" charset="-122"/>
                <a:ea typeface="微软雅黑" panose="020B0503020204020204" pitchFamily="34" charset="-122"/>
                <a:cs typeface="Arial" charset="0"/>
              </a:rPr>
              <a:t>•	</a:t>
            </a:r>
            <a:r>
              <a:rPr lang="zh-CN" altLang="en-US" sz="1200" dirty="0">
                <a:latin typeface="Arial Unicode MS" panose="020B0604020202020204" pitchFamily="34" charset="-122"/>
                <a:ea typeface="微软雅黑" panose="020B0503020204020204" pitchFamily="34" charset="-122"/>
                <a:cs typeface="Arial" charset="0"/>
              </a:rPr>
              <a:t>需求订单</a:t>
            </a:r>
          </a:p>
          <a:p>
            <a:pPr marL="60325" indent="-60325">
              <a:lnSpc>
                <a:spcPct val="110000"/>
              </a:lnSpc>
              <a:spcBef>
                <a:spcPct val="50000"/>
              </a:spcBef>
              <a:defRPr/>
            </a:pPr>
            <a:r>
              <a:rPr lang="en-US" altLang="zh-CN" sz="1200" dirty="0">
                <a:latin typeface="Arial Unicode MS" panose="020B0604020202020204" pitchFamily="34" charset="-122"/>
                <a:ea typeface="微软雅黑" panose="020B0503020204020204" pitchFamily="34" charset="-122"/>
                <a:cs typeface="Arial" charset="0"/>
              </a:rPr>
              <a:t>•	</a:t>
            </a:r>
            <a:r>
              <a:rPr lang="zh-CN" altLang="en-US" sz="1200" dirty="0">
                <a:latin typeface="Arial Unicode MS" panose="020B0604020202020204" pitchFamily="34" charset="-122"/>
                <a:ea typeface="微软雅黑" panose="020B0503020204020204" pitchFamily="34" charset="-122"/>
                <a:cs typeface="Arial" charset="0"/>
              </a:rPr>
              <a:t>业务流程图</a:t>
            </a:r>
          </a:p>
          <a:p>
            <a:pPr marL="60325" indent="-60325">
              <a:lnSpc>
                <a:spcPct val="110000"/>
              </a:lnSpc>
              <a:spcBef>
                <a:spcPct val="50000"/>
              </a:spcBef>
              <a:defRPr/>
            </a:pPr>
            <a:r>
              <a:rPr lang="en-US" altLang="zh-CN" sz="1200" dirty="0">
                <a:latin typeface="Arial Unicode MS" panose="020B0604020202020204" pitchFamily="34" charset="-122"/>
                <a:ea typeface="微软雅黑" panose="020B0503020204020204" pitchFamily="34" charset="-122"/>
                <a:cs typeface="Arial" charset="0"/>
              </a:rPr>
              <a:t>•	</a:t>
            </a:r>
            <a:r>
              <a:rPr lang="zh-CN" altLang="en-US" sz="1200" dirty="0">
                <a:latin typeface="Arial Unicode MS" panose="020B0604020202020204" pitchFamily="34" charset="-122"/>
                <a:ea typeface="微软雅黑" panose="020B0503020204020204" pitchFamily="34" charset="-122"/>
                <a:cs typeface="Arial" charset="0"/>
              </a:rPr>
              <a:t>用例驱动开发</a:t>
            </a:r>
          </a:p>
          <a:p>
            <a:pPr marL="60325" indent="-60325">
              <a:lnSpc>
                <a:spcPct val="110000"/>
              </a:lnSpc>
              <a:spcBef>
                <a:spcPct val="50000"/>
              </a:spcBef>
              <a:defRPr/>
            </a:pPr>
            <a:r>
              <a:rPr lang="en-US" altLang="zh-CN" sz="1200" dirty="0">
                <a:latin typeface="Arial Unicode MS" panose="020B0604020202020204" pitchFamily="34" charset="-122"/>
                <a:ea typeface="微软雅黑" panose="020B0503020204020204" pitchFamily="34" charset="-122"/>
                <a:cs typeface="Arial" charset="0"/>
              </a:rPr>
              <a:t>•	</a:t>
            </a:r>
            <a:r>
              <a:rPr lang="zh-CN" altLang="en-US" sz="1200" dirty="0">
                <a:latin typeface="Arial Unicode MS" panose="020B0604020202020204" pitchFamily="34" charset="-122"/>
                <a:ea typeface="微软雅黑" panose="020B0503020204020204" pitchFamily="34" charset="-122"/>
                <a:cs typeface="Arial" charset="0"/>
              </a:rPr>
              <a:t>用户故事</a:t>
            </a:r>
          </a:p>
        </p:txBody>
      </p:sp>
      <p:sp>
        <p:nvSpPr>
          <p:cNvPr id="142" name="Text Box 5">
            <a:extLst>
              <a:ext uri="{FF2B5EF4-FFF2-40B4-BE49-F238E27FC236}">
                <a16:creationId xmlns:a16="http://schemas.microsoft.com/office/drawing/2014/main" id="{EFA241BB-4D92-46E2-96F2-637F9D3DE5F5}"/>
              </a:ext>
            </a:extLst>
          </p:cNvPr>
          <p:cNvSpPr txBox="1">
            <a:spLocks noChangeArrowheads="1"/>
          </p:cNvSpPr>
          <p:nvPr/>
        </p:nvSpPr>
        <p:spPr bwMode="auto">
          <a:xfrm>
            <a:off x="9961747" y="5134378"/>
            <a:ext cx="1080000" cy="1068021"/>
          </a:xfrm>
          <a:prstGeom prst="rect">
            <a:avLst/>
          </a:prstGeom>
          <a:solidFill>
            <a:srgbClr val="CCFF99"/>
          </a:solidFill>
          <a:ln w="9525">
            <a:solidFill>
              <a:schemeClr val="tx1"/>
            </a:solidFill>
            <a:miter lim="800000"/>
            <a:headEnd/>
            <a:tailEnd/>
          </a:ln>
          <a:effectLst>
            <a:glow rad="63500">
              <a:schemeClr val="accent2">
                <a:satMod val="175000"/>
                <a:alpha val="40000"/>
              </a:schemeClr>
            </a:glow>
          </a:effectLst>
        </p:spPr>
        <p:txBody>
          <a:bodyPr lIns="36000" tIns="72000" rIns="0" bIns="0" anchor="t"/>
          <a:lstStyle/>
          <a:p>
            <a:pPr marL="60325" indent="-60325">
              <a:lnSpc>
                <a:spcPct val="85000"/>
              </a:lnSpc>
              <a:spcBef>
                <a:spcPct val="50000"/>
              </a:spcBef>
              <a:defRPr/>
            </a:pPr>
            <a:r>
              <a:rPr lang="zh-CN" altLang="en-US" sz="1200" b="1" dirty="0">
                <a:latin typeface="Arial Unicode MS" panose="020B0604020202020204" pitchFamily="34" charset="-122"/>
                <a:ea typeface="微软雅黑" panose="020B0503020204020204" pitchFamily="34" charset="-122"/>
                <a:cs typeface="Arial" charset="0"/>
              </a:rPr>
              <a:t>架构</a:t>
            </a:r>
          </a:p>
          <a:p>
            <a:pPr marL="60325" indent="-60325">
              <a:lnSpc>
                <a:spcPct val="85000"/>
              </a:lnSpc>
              <a:spcBef>
                <a:spcPct val="50000"/>
              </a:spcBef>
              <a:defRPr/>
            </a:pPr>
            <a:r>
              <a:rPr lang="en-US" altLang="zh-CN" sz="1200" dirty="0">
                <a:latin typeface="Arial Unicode MS" panose="020B0604020202020204" pitchFamily="34" charset="-122"/>
                <a:ea typeface="微软雅黑" panose="020B0503020204020204" pitchFamily="34" charset="-122"/>
                <a:cs typeface="Arial" charset="0"/>
              </a:rPr>
              <a:t>•	</a:t>
            </a:r>
            <a:r>
              <a:rPr lang="zh-CN" altLang="en-US" sz="1200" dirty="0">
                <a:latin typeface="Arial Unicode MS" panose="020B0604020202020204" pitchFamily="34" charset="-122"/>
                <a:ea typeface="微软雅黑" panose="020B0503020204020204" pitchFamily="34" charset="-122"/>
                <a:cs typeface="Arial" charset="0"/>
              </a:rPr>
              <a:t>演进的架构</a:t>
            </a:r>
          </a:p>
          <a:p>
            <a:pPr marL="60325" indent="-60325">
              <a:lnSpc>
                <a:spcPct val="85000"/>
              </a:lnSpc>
              <a:spcBef>
                <a:spcPct val="50000"/>
              </a:spcBef>
              <a:defRPr/>
            </a:pPr>
            <a:r>
              <a:rPr lang="en-US" altLang="zh-CN" sz="1200" dirty="0">
                <a:latin typeface="Arial Unicode MS" panose="020B0604020202020204" pitchFamily="34" charset="-122"/>
                <a:ea typeface="微软雅黑" panose="020B0503020204020204" pitchFamily="34" charset="-122"/>
                <a:cs typeface="Arial" charset="0"/>
              </a:rPr>
              <a:t>•	</a:t>
            </a:r>
            <a:r>
              <a:rPr lang="zh-CN" altLang="en-US" sz="1200" dirty="0">
                <a:latin typeface="Arial Unicode MS" panose="020B0604020202020204" pitchFamily="34" charset="-122"/>
                <a:ea typeface="微软雅黑" panose="020B0503020204020204" pitchFamily="34" charset="-122"/>
                <a:cs typeface="Arial" charset="0"/>
              </a:rPr>
              <a:t>演进的设计</a:t>
            </a:r>
          </a:p>
          <a:p>
            <a:pPr marL="60325" indent="-60325">
              <a:lnSpc>
                <a:spcPct val="85000"/>
              </a:lnSpc>
              <a:spcBef>
                <a:spcPct val="50000"/>
              </a:spcBef>
              <a:defRPr/>
            </a:pPr>
            <a:r>
              <a:rPr lang="en-US" altLang="zh-CN" sz="1200" dirty="0">
                <a:latin typeface="Arial Unicode MS" panose="020B0604020202020204" pitchFamily="34" charset="-122"/>
                <a:ea typeface="微软雅黑" panose="020B0503020204020204" pitchFamily="34" charset="-122"/>
                <a:cs typeface="Arial" charset="0"/>
              </a:rPr>
              <a:t>•	</a:t>
            </a:r>
            <a:r>
              <a:rPr lang="zh-CN" altLang="en-US" sz="1200" dirty="0">
                <a:latin typeface="Arial Unicode MS" panose="020B0604020202020204" pitchFamily="34" charset="-122"/>
                <a:ea typeface="微软雅黑" panose="020B0503020204020204" pitchFamily="34" charset="-122"/>
                <a:cs typeface="Arial" charset="0"/>
              </a:rPr>
              <a:t>组件架构设计 </a:t>
            </a:r>
          </a:p>
        </p:txBody>
      </p:sp>
      <p:sp>
        <p:nvSpPr>
          <p:cNvPr id="143" name="Text Box 5">
            <a:extLst>
              <a:ext uri="{FF2B5EF4-FFF2-40B4-BE49-F238E27FC236}">
                <a16:creationId xmlns:a16="http://schemas.microsoft.com/office/drawing/2014/main" id="{338168A5-46CC-4230-A57A-BA7B27EC1E77}"/>
              </a:ext>
            </a:extLst>
          </p:cNvPr>
          <p:cNvSpPr txBox="1">
            <a:spLocks noChangeArrowheads="1"/>
          </p:cNvSpPr>
          <p:nvPr/>
        </p:nvSpPr>
        <p:spPr bwMode="auto">
          <a:xfrm>
            <a:off x="9961747" y="1544406"/>
            <a:ext cx="1080000" cy="1215403"/>
          </a:xfrm>
          <a:prstGeom prst="rect">
            <a:avLst/>
          </a:prstGeom>
          <a:solidFill>
            <a:srgbClr val="CCFF99"/>
          </a:solidFill>
          <a:ln w="9525">
            <a:solidFill>
              <a:schemeClr val="tx1"/>
            </a:solidFill>
            <a:miter lim="800000"/>
            <a:headEnd/>
            <a:tailEnd/>
          </a:ln>
          <a:effectLst>
            <a:glow rad="63500">
              <a:schemeClr val="accent2">
                <a:satMod val="175000"/>
                <a:alpha val="40000"/>
              </a:schemeClr>
            </a:glow>
          </a:effectLst>
        </p:spPr>
        <p:txBody>
          <a:bodyPr lIns="36000" tIns="72000" rIns="0" bIns="0" anchor="t"/>
          <a:lstStyle/>
          <a:p>
            <a:pPr marL="60325" indent="-60325">
              <a:lnSpc>
                <a:spcPct val="85000"/>
              </a:lnSpc>
              <a:spcBef>
                <a:spcPct val="50000"/>
              </a:spcBef>
              <a:defRPr/>
            </a:pPr>
            <a:r>
              <a:rPr lang="zh-CN" altLang="en-US" sz="1200" b="1" dirty="0">
                <a:latin typeface="Arial Unicode MS" panose="020B0604020202020204" pitchFamily="34" charset="-122"/>
                <a:ea typeface="微软雅黑" panose="020B0503020204020204" pitchFamily="34" charset="-122"/>
                <a:cs typeface="Arial" charset="0"/>
              </a:rPr>
              <a:t>开发</a:t>
            </a:r>
          </a:p>
          <a:p>
            <a:pPr marL="60325" indent="-60325">
              <a:lnSpc>
                <a:spcPct val="85000"/>
              </a:lnSpc>
              <a:spcBef>
                <a:spcPct val="50000"/>
              </a:spcBef>
              <a:defRPr/>
            </a:pPr>
            <a:r>
              <a:rPr lang="en-US" altLang="zh-CN" sz="1200" b="1" dirty="0">
                <a:latin typeface="Arial Unicode MS" panose="020B0604020202020204" pitchFamily="34" charset="-122"/>
                <a:ea typeface="微软雅黑" panose="020B0503020204020204" pitchFamily="34" charset="-122"/>
                <a:cs typeface="Arial" charset="0"/>
              </a:rPr>
              <a:t>•	</a:t>
            </a:r>
            <a:r>
              <a:rPr lang="zh-CN" altLang="en-US" sz="1200" dirty="0">
                <a:latin typeface="Arial Unicode MS" panose="020B0604020202020204" pitchFamily="34" charset="-122"/>
                <a:ea typeface="微软雅黑" panose="020B0503020204020204" pitchFamily="34" charset="-122"/>
                <a:cs typeface="Arial" charset="0"/>
              </a:rPr>
              <a:t>结对编程</a:t>
            </a:r>
          </a:p>
          <a:p>
            <a:pPr marL="60325" indent="-60325">
              <a:lnSpc>
                <a:spcPct val="85000"/>
              </a:lnSpc>
              <a:spcBef>
                <a:spcPct val="50000"/>
              </a:spcBef>
              <a:defRPr/>
            </a:pPr>
            <a:r>
              <a:rPr lang="en-US" altLang="zh-CN" sz="1200" dirty="0">
                <a:latin typeface="Arial Unicode MS" panose="020B0604020202020204" pitchFamily="34" charset="-122"/>
                <a:ea typeface="微软雅黑" panose="020B0503020204020204" pitchFamily="34" charset="-122"/>
                <a:cs typeface="Arial" charset="0"/>
              </a:rPr>
              <a:t>•	</a:t>
            </a:r>
            <a:r>
              <a:rPr lang="zh-CN" altLang="en-US" sz="1200" dirty="0">
                <a:latin typeface="Arial Unicode MS" panose="020B0604020202020204" pitchFamily="34" charset="-122"/>
                <a:ea typeface="微软雅黑" panose="020B0503020204020204" pitchFamily="34" charset="-122"/>
                <a:cs typeface="Arial" charset="0"/>
              </a:rPr>
              <a:t>测试驱动开发 </a:t>
            </a:r>
          </a:p>
          <a:p>
            <a:pPr marL="60325" indent="-60325">
              <a:lnSpc>
                <a:spcPct val="85000"/>
              </a:lnSpc>
              <a:spcBef>
                <a:spcPct val="50000"/>
              </a:spcBef>
              <a:defRPr/>
            </a:pPr>
            <a:r>
              <a:rPr lang="en-US" altLang="zh-CN" sz="1200" dirty="0">
                <a:latin typeface="Arial Unicode MS" panose="020B0604020202020204" pitchFamily="34" charset="-122"/>
                <a:ea typeface="微软雅黑" panose="020B0503020204020204" pitchFamily="34" charset="-122"/>
                <a:cs typeface="Arial" charset="0"/>
              </a:rPr>
              <a:t>•	</a:t>
            </a:r>
            <a:r>
              <a:rPr lang="zh-CN" altLang="en-US" sz="1200" dirty="0">
                <a:latin typeface="Arial Unicode MS" panose="020B0604020202020204" pitchFamily="34" charset="-122"/>
                <a:ea typeface="微软雅黑" panose="020B0503020204020204" pitchFamily="34" charset="-122"/>
                <a:cs typeface="Arial" charset="0"/>
              </a:rPr>
              <a:t>重构</a:t>
            </a:r>
          </a:p>
          <a:p>
            <a:pPr marL="60325" indent="-60325">
              <a:lnSpc>
                <a:spcPct val="85000"/>
              </a:lnSpc>
              <a:spcBef>
                <a:spcPct val="50000"/>
              </a:spcBef>
              <a:defRPr/>
            </a:pPr>
            <a:r>
              <a:rPr lang="en-US" altLang="zh-CN" sz="1200" dirty="0">
                <a:latin typeface="Arial Unicode MS" panose="020B0604020202020204" pitchFamily="34" charset="-122"/>
                <a:ea typeface="微软雅黑" panose="020B0503020204020204" pitchFamily="34" charset="-122"/>
                <a:cs typeface="Arial" charset="0"/>
              </a:rPr>
              <a:t>•	</a:t>
            </a:r>
            <a:r>
              <a:rPr lang="zh-CN" altLang="en-US" sz="1200" dirty="0">
                <a:latin typeface="Arial Unicode MS" panose="020B0604020202020204" pitchFamily="34" charset="-122"/>
                <a:ea typeface="微软雅黑" panose="020B0503020204020204" pitchFamily="34" charset="-122"/>
                <a:cs typeface="Arial" charset="0"/>
              </a:rPr>
              <a:t>代码规范</a:t>
            </a:r>
          </a:p>
        </p:txBody>
      </p:sp>
      <p:sp>
        <p:nvSpPr>
          <p:cNvPr id="144" name="Text Box 5">
            <a:extLst>
              <a:ext uri="{FF2B5EF4-FFF2-40B4-BE49-F238E27FC236}">
                <a16:creationId xmlns:a16="http://schemas.microsoft.com/office/drawing/2014/main" id="{291AC4C1-0F4C-4341-BFC8-5F8DACEE58DC}"/>
              </a:ext>
            </a:extLst>
          </p:cNvPr>
          <p:cNvSpPr txBox="1">
            <a:spLocks noChangeArrowheads="1"/>
          </p:cNvSpPr>
          <p:nvPr/>
        </p:nvSpPr>
        <p:spPr bwMode="auto">
          <a:xfrm>
            <a:off x="9961747" y="2872067"/>
            <a:ext cx="1080000" cy="1011851"/>
          </a:xfrm>
          <a:prstGeom prst="rect">
            <a:avLst/>
          </a:prstGeom>
          <a:solidFill>
            <a:srgbClr val="CCFF99"/>
          </a:solidFill>
          <a:ln w="9525">
            <a:solidFill>
              <a:schemeClr val="tx1"/>
            </a:solidFill>
            <a:miter lim="800000"/>
            <a:headEnd/>
            <a:tailEnd/>
          </a:ln>
          <a:effectLst>
            <a:glow rad="63500">
              <a:schemeClr val="accent2">
                <a:satMod val="175000"/>
                <a:alpha val="40000"/>
              </a:schemeClr>
            </a:glow>
          </a:effectLst>
        </p:spPr>
        <p:txBody>
          <a:bodyPr lIns="36000" tIns="72000" rIns="0" bIns="0" anchor="t"/>
          <a:lstStyle/>
          <a:p>
            <a:pPr marL="60325" indent="-60325">
              <a:lnSpc>
                <a:spcPct val="85000"/>
              </a:lnSpc>
              <a:spcBef>
                <a:spcPct val="50000"/>
              </a:spcBef>
              <a:defRPr/>
            </a:pPr>
            <a:r>
              <a:rPr lang="zh-CN" altLang="en-US" sz="1200" b="1" dirty="0">
                <a:latin typeface="Arial Unicode MS" panose="020B0604020202020204" pitchFamily="34" charset="-122"/>
                <a:ea typeface="微软雅黑" panose="020B0503020204020204" pitchFamily="34" charset="-122"/>
                <a:cs typeface="Arial" charset="0"/>
              </a:rPr>
              <a:t>测试</a:t>
            </a:r>
          </a:p>
          <a:p>
            <a:pPr marL="60325" indent="-60325">
              <a:lnSpc>
                <a:spcPct val="85000"/>
              </a:lnSpc>
              <a:spcBef>
                <a:spcPct val="50000"/>
              </a:spcBef>
              <a:defRPr/>
            </a:pPr>
            <a:r>
              <a:rPr lang="en-US" altLang="zh-CN" sz="1200" b="1" dirty="0">
                <a:latin typeface="Arial Unicode MS" panose="020B0604020202020204" pitchFamily="34" charset="-122"/>
                <a:ea typeface="微软雅黑" panose="020B0503020204020204" pitchFamily="34" charset="-122"/>
                <a:cs typeface="Arial" charset="0"/>
              </a:rPr>
              <a:t>•	</a:t>
            </a:r>
            <a:r>
              <a:rPr lang="zh-CN" altLang="en-US" sz="1200" dirty="0">
                <a:latin typeface="Arial Unicode MS" panose="020B0604020202020204" pitchFamily="34" charset="-122"/>
                <a:ea typeface="微软雅黑" panose="020B0503020204020204" pitchFamily="34" charset="-122"/>
                <a:cs typeface="Arial" charset="0"/>
              </a:rPr>
              <a:t>单元测试</a:t>
            </a:r>
          </a:p>
          <a:p>
            <a:pPr marL="60325" indent="-60325">
              <a:lnSpc>
                <a:spcPct val="85000"/>
              </a:lnSpc>
              <a:spcBef>
                <a:spcPct val="50000"/>
              </a:spcBef>
              <a:defRPr/>
            </a:pPr>
            <a:r>
              <a:rPr lang="en-US" altLang="zh-CN" sz="1200" dirty="0">
                <a:latin typeface="Arial Unicode MS" panose="020B0604020202020204" pitchFamily="34" charset="-122"/>
                <a:ea typeface="微软雅黑" panose="020B0503020204020204" pitchFamily="34" charset="-122"/>
                <a:cs typeface="Arial" charset="0"/>
              </a:rPr>
              <a:t>•	</a:t>
            </a:r>
            <a:r>
              <a:rPr lang="zh-CN" altLang="en-US" sz="1200" dirty="0">
                <a:latin typeface="Arial Unicode MS" panose="020B0604020202020204" pitchFamily="34" charset="-122"/>
                <a:ea typeface="微软雅黑" panose="020B0503020204020204" pitchFamily="34" charset="-122"/>
                <a:cs typeface="Arial" charset="0"/>
              </a:rPr>
              <a:t>并行测试 </a:t>
            </a:r>
          </a:p>
          <a:p>
            <a:pPr marL="60325" indent="-60325">
              <a:lnSpc>
                <a:spcPct val="85000"/>
              </a:lnSpc>
              <a:spcBef>
                <a:spcPct val="50000"/>
              </a:spcBef>
              <a:defRPr/>
            </a:pPr>
            <a:r>
              <a:rPr lang="en-US" altLang="zh-CN" sz="1200" dirty="0">
                <a:latin typeface="Arial Unicode MS" panose="020B0604020202020204" pitchFamily="34" charset="-122"/>
                <a:ea typeface="微软雅黑" panose="020B0503020204020204" pitchFamily="34" charset="-122"/>
                <a:cs typeface="Arial" charset="0"/>
              </a:rPr>
              <a:t>•	</a:t>
            </a:r>
            <a:r>
              <a:rPr lang="zh-CN" altLang="en-US" sz="1200" dirty="0">
                <a:latin typeface="Arial Unicode MS" panose="020B0604020202020204" pitchFamily="34" charset="-122"/>
                <a:ea typeface="微软雅黑" panose="020B0503020204020204" pitchFamily="34" charset="-122"/>
                <a:cs typeface="Arial" charset="0"/>
              </a:rPr>
              <a:t>测试管理</a:t>
            </a:r>
          </a:p>
        </p:txBody>
      </p:sp>
      <p:sp>
        <p:nvSpPr>
          <p:cNvPr id="145" name="Text Box 5">
            <a:extLst>
              <a:ext uri="{FF2B5EF4-FFF2-40B4-BE49-F238E27FC236}">
                <a16:creationId xmlns:a16="http://schemas.microsoft.com/office/drawing/2014/main" id="{EBE6029D-45E6-496B-B64F-149ED7239BCB}"/>
              </a:ext>
            </a:extLst>
          </p:cNvPr>
          <p:cNvSpPr txBox="1">
            <a:spLocks noChangeArrowheads="1"/>
          </p:cNvSpPr>
          <p:nvPr/>
        </p:nvSpPr>
        <p:spPr bwMode="auto">
          <a:xfrm>
            <a:off x="9961747" y="3996176"/>
            <a:ext cx="1080000" cy="1025944"/>
          </a:xfrm>
          <a:prstGeom prst="rect">
            <a:avLst/>
          </a:prstGeom>
          <a:solidFill>
            <a:srgbClr val="CCFF99"/>
          </a:solidFill>
          <a:ln w="9525">
            <a:solidFill>
              <a:schemeClr val="tx1"/>
            </a:solidFill>
            <a:miter lim="800000"/>
            <a:headEnd/>
            <a:tailEnd/>
          </a:ln>
          <a:effectLst>
            <a:glow rad="63500">
              <a:schemeClr val="accent2">
                <a:satMod val="175000"/>
                <a:alpha val="40000"/>
              </a:schemeClr>
            </a:glow>
          </a:effectLst>
        </p:spPr>
        <p:txBody>
          <a:bodyPr lIns="36000" tIns="72000" rIns="0" bIns="0" anchor="t"/>
          <a:lstStyle/>
          <a:p>
            <a:pPr marL="60325" indent="-60325">
              <a:lnSpc>
                <a:spcPct val="85000"/>
              </a:lnSpc>
              <a:spcBef>
                <a:spcPct val="50000"/>
              </a:spcBef>
              <a:defRPr/>
            </a:pPr>
            <a:r>
              <a:rPr lang="zh-CN" altLang="en-US" sz="1200" b="1" dirty="0">
                <a:latin typeface="Arial Unicode MS" panose="020B0604020202020204" pitchFamily="34" charset="-122"/>
                <a:ea typeface="微软雅黑" panose="020B0503020204020204" pitchFamily="34" charset="-122"/>
                <a:cs typeface="Arial" charset="0"/>
              </a:rPr>
              <a:t>变更管理</a:t>
            </a:r>
          </a:p>
          <a:p>
            <a:pPr marL="60325" indent="-60325">
              <a:lnSpc>
                <a:spcPct val="85000"/>
              </a:lnSpc>
              <a:spcBef>
                <a:spcPct val="50000"/>
              </a:spcBef>
              <a:defRPr/>
            </a:pPr>
            <a:r>
              <a:rPr lang="en-US" altLang="zh-CN" sz="1200" dirty="0">
                <a:latin typeface="Arial Unicode MS" panose="020B0604020202020204" pitchFamily="34" charset="-122"/>
                <a:ea typeface="微软雅黑" panose="020B0503020204020204" pitchFamily="34" charset="-122"/>
                <a:cs typeface="Arial" charset="0"/>
              </a:rPr>
              <a:t>•	</a:t>
            </a:r>
            <a:r>
              <a:rPr lang="zh-CN" altLang="en-US" sz="1200" dirty="0">
                <a:latin typeface="Arial Unicode MS" panose="020B0604020202020204" pitchFamily="34" charset="-122"/>
                <a:ea typeface="微软雅黑" panose="020B0503020204020204" pitchFamily="34" charset="-122"/>
                <a:cs typeface="Arial" charset="0"/>
              </a:rPr>
              <a:t>持续集成</a:t>
            </a:r>
          </a:p>
          <a:p>
            <a:pPr marL="60325" indent="-60325">
              <a:lnSpc>
                <a:spcPct val="85000"/>
              </a:lnSpc>
              <a:spcBef>
                <a:spcPct val="50000"/>
              </a:spcBef>
              <a:defRPr/>
            </a:pPr>
            <a:r>
              <a:rPr lang="en-US" altLang="zh-CN" sz="1200" dirty="0">
                <a:latin typeface="Arial Unicode MS" panose="020B0604020202020204" pitchFamily="34" charset="-122"/>
                <a:ea typeface="微软雅黑" panose="020B0503020204020204" pitchFamily="34" charset="-122"/>
                <a:cs typeface="Arial" charset="0"/>
              </a:rPr>
              <a:t>•	</a:t>
            </a:r>
            <a:r>
              <a:rPr lang="zh-CN" altLang="en-US" sz="1200" dirty="0">
                <a:latin typeface="Arial Unicode MS" panose="020B0604020202020204" pitchFamily="34" charset="-122"/>
                <a:ea typeface="微软雅黑" panose="020B0503020204020204" pitchFamily="34" charset="-122"/>
                <a:cs typeface="Arial" charset="0"/>
              </a:rPr>
              <a:t>自动构建</a:t>
            </a:r>
          </a:p>
          <a:p>
            <a:pPr marL="60325" indent="-60325">
              <a:lnSpc>
                <a:spcPct val="85000"/>
              </a:lnSpc>
              <a:spcBef>
                <a:spcPct val="50000"/>
              </a:spcBef>
              <a:defRPr/>
            </a:pPr>
            <a:r>
              <a:rPr lang="en-US" altLang="zh-CN" sz="1200" dirty="0">
                <a:latin typeface="Arial Unicode MS" panose="020B0604020202020204" pitchFamily="34" charset="-122"/>
                <a:ea typeface="微软雅黑" panose="020B0503020204020204" pitchFamily="34" charset="-122"/>
                <a:cs typeface="Arial" charset="0"/>
              </a:rPr>
              <a:t>•	</a:t>
            </a:r>
            <a:r>
              <a:rPr lang="zh-CN" altLang="en-US" sz="1200" dirty="0">
                <a:latin typeface="Arial Unicode MS" panose="020B0604020202020204" pitchFamily="34" charset="-122"/>
                <a:ea typeface="微软雅黑" panose="020B0503020204020204" pitchFamily="34" charset="-122"/>
                <a:cs typeface="Arial" charset="0"/>
              </a:rPr>
              <a:t>团队变更管理</a:t>
            </a:r>
          </a:p>
        </p:txBody>
      </p:sp>
    </p:spTree>
    <p:extLst>
      <p:ext uri="{BB962C8B-B14F-4D97-AF65-F5344CB8AC3E}">
        <p14:creationId xmlns:p14="http://schemas.microsoft.com/office/powerpoint/2010/main" val="15835227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13"/>
          <p:cNvSpPr>
            <a:spLocks noGrp="1" noChangeArrowheads="1"/>
          </p:cNvSpPr>
          <p:nvPr>
            <p:ph type="title"/>
          </p:nvPr>
        </p:nvSpPr>
        <p:spPr/>
        <p:txBody>
          <a:bodyPr/>
          <a:lstStyle/>
          <a:p>
            <a:r>
              <a:rPr lang="en-US" altLang="zh-CN" dirty="0"/>
              <a:t>4. </a:t>
            </a:r>
            <a:r>
              <a:rPr lang="zh-CN" altLang="en-US" dirty="0"/>
              <a:t>敏捷项目管理过程</a:t>
            </a:r>
            <a:endParaRPr lang="en-US" altLang="zh-CN" dirty="0"/>
          </a:p>
        </p:txBody>
      </p:sp>
      <p:sp>
        <p:nvSpPr>
          <p:cNvPr id="2" name="内容占位符 1"/>
          <p:cNvSpPr>
            <a:spLocks noGrp="1"/>
          </p:cNvSpPr>
          <p:nvPr>
            <p:ph idx="1"/>
          </p:nvPr>
        </p:nvSpPr>
        <p:spPr/>
        <p:txBody>
          <a:bodyPr/>
          <a:lstStyle/>
          <a:p>
            <a:r>
              <a:rPr lang="zh-CN" altLang="en-US" dirty="0"/>
              <a:t>模型：</a:t>
            </a:r>
            <a:r>
              <a:rPr lang="en-US" altLang="zh-CN" dirty="0"/>
              <a:t>Scrum</a:t>
            </a:r>
          </a:p>
          <a:p>
            <a:pPr lvl="1"/>
            <a:r>
              <a:rPr lang="en-US" altLang="zh-CN" dirty="0"/>
              <a:t>1995</a:t>
            </a:r>
            <a:r>
              <a:rPr lang="zh-CN" altLang="en-US" dirty="0"/>
              <a:t>年，</a:t>
            </a:r>
            <a:r>
              <a:rPr lang="en-US" altLang="zh-CN" dirty="0"/>
              <a:t>Jeff Sutherland</a:t>
            </a:r>
            <a:r>
              <a:rPr lang="zh-CN" altLang="en-US" dirty="0"/>
              <a:t>和</a:t>
            </a:r>
            <a:r>
              <a:rPr lang="en-US" altLang="zh-CN" dirty="0"/>
              <a:t>Ken </a:t>
            </a:r>
            <a:r>
              <a:rPr lang="en-US" altLang="zh-CN" dirty="0" err="1"/>
              <a:t>Schwaber</a:t>
            </a:r>
            <a:r>
              <a:rPr lang="zh-CN" altLang="en-US" dirty="0"/>
              <a:t>提出</a:t>
            </a:r>
            <a:endParaRPr lang="en-US" altLang="zh-CN" dirty="0"/>
          </a:p>
          <a:p>
            <a:pPr lvl="1"/>
            <a:r>
              <a:rPr lang="zh-CN" altLang="en-US" dirty="0"/>
              <a:t>是一种</a:t>
            </a:r>
            <a:r>
              <a:rPr lang="zh-CN" altLang="en-US" dirty="0">
                <a:solidFill>
                  <a:srgbClr val="C00000"/>
                </a:solidFill>
              </a:rPr>
              <a:t>迭代式增量</a:t>
            </a:r>
            <a:r>
              <a:rPr lang="zh-CN" altLang="en-US" dirty="0"/>
              <a:t>软件开发过程</a:t>
            </a:r>
          </a:p>
          <a:p>
            <a:pPr lvl="1"/>
            <a:r>
              <a:rPr lang="zh-CN" altLang="en-US" dirty="0"/>
              <a:t>核心做法：</a:t>
            </a:r>
          </a:p>
          <a:p>
            <a:pPr lvl="2"/>
            <a:r>
              <a:rPr lang="zh-CN" altLang="en-US" dirty="0"/>
              <a:t>迭代式软件开发</a:t>
            </a:r>
          </a:p>
          <a:p>
            <a:pPr lvl="2"/>
            <a:r>
              <a:rPr lang="zh-CN" altLang="en-US" dirty="0"/>
              <a:t>整体团队协作</a:t>
            </a:r>
          </a:p>
          <a:p>
            <a:pPr lvl="2"/>
            <a:r>
              <a:rPr lang="zh-CN" altLang="en-US" dirty="0"/>
              <a:t>持续集成</a:t>
            </a:r>
          </a:p>
          <a:p>
            <a:pPr lvl="2"/>
            <a:r>
              <a:rPr lang="zh-CN" altLang="en-US" dirty="0"/>
              <a:t>两层项目规划</a:t>
            </a:r>
          </a:p>
          <a:p>
            <a:pPr lvl="1"/>
            <a:endParaRPr lang="zh-CN" altLang="en-US" dirty="0"/>
          </a:p>
        </p:txBody>
      </p:sp>
      <p:sp>
        <p:nvSpPr>
          <p:cNvPr id="3" name="灯片编号占位符 2"/>
          <p:cNvSpPr>
            <a:spLocks noGrp="1"/>
          </p:cNvSpPr>
          <p:nvPr>
            <p:ph type="sldNum" sz="quarter" idx="12"/>
          </p:nvPr>
        </p:nvSpPr>
        <p:spPr/>
        <p:txBody>
          <a:bodyPr/>
          <a:lstStyle/>
          <a:p>
            <a:fld id="{51C954A1-9FE7-4ABB-8851-D5362BFC037D}" type="slidenum">
              <a:rPr lang="en-US" altLang="en-US" smtClean="0"/>
              <a:pPr/>
              <a:t>78</a:t>
            </a:fld>
            <a:endParaRPr lang="en-US" altLang="en-US"/>
          </a:p>
        </p:txBody>
      </p:sp>
      <p:pic>
        <p:nvPicPr>
          <p:cNvPr id="8194" name="Picture 2" descr="https://pics0.baidu.com/feed/9f2f070828381f305cfb5767c497450d6c06f0be.jpeg?token=64484a77a788f74f98d1174df8489306&amp;s=C5E2ACE008748DD656D0743303009040"/>
          <p:cNvPicPr>
            <a:picLocks noChangeAspect="1" noChangeArrowheads="1"/>
          </p:cNvPicPr>
          <p:nvPr/>
        </p:nvPicPr>
        <p:blipFill rotWithShape="1">
          <a:blip r:embed="rId3">
            <a:extLst>
              <a:ext uri="{28A0092B-C50C-407E-A947-70E740481C1C}">
                <a14:useLocalDpi xmlns:a14="http://schemas.microsoft.com/office/drawing/2010/main" val="0"/>
              </a:ext>
            </a:extLst>
          </a:blip>
          <a:srcRect b="11933"/>
          <a:stretch/>
        </p:blipFill>
        <p:spPr bwMode="auto">
          <a:xfrm>
            <a:off x="5415978" y="3126855"/>
            <a:ext cx="5109147" cy="2530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901194"/>
      </p:ext>
    </p:extLst>
  </p:cSld>
  <p:clrMapOvr>
    <a:masterClrMapping/>
  </p:clrMapOvr>
  <p:transition>
    <p:wipe dir="d"/>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zh-CN" dirty="0"/>
              <a:t>4. </a:t>
            </a:r>
            <a:r>
              <a:rPr lang="zh-CN" altLang="en-US" dirty="0"/>
              <a:t>敏捷项目管理过程</a:t>
            </a:r>
            <a:endParaRPr lang="zh-CN" altLang="en-US" dirty="0">
              <a:ea typeface="微软雅黑" panose="020B0503020204020204" pitchFamily="34" charset="-122"/>
            </a:endParaRPr>
          </a:p>
        </p:txBody>
      </p:sp>
      <p:sp>
        <p:nvSpPr>
          <p:cNvPr id="3" name="内容占位符 2">
            <a:extLst>
              <a:ext uri="{FF2B5EF4-FFF2-40B4-BE49-F238E27FC236}">
                <a16:creationId xmlns:a16="http://schemas.microsoft.com/office/drawing/2014/main" id="{BA22D8C9-8273-4615-BE5F-3F6B6AC14FDF}"/>
              </a:ext>
            </a:extLst>
          </p:cNvPr>
          <p:cNvSpPr>
            <a:spLocks noGrp="1"/>
          </p:cNvSpPr>
          <p:nvPr>
            <p:ph idx="1"/>
          </p:nvPr>
        </p:nvSpPr>
        <p:spPr/>
        <p:txBody>
          <a:bodyPr/>
          <a:lstStyle/>
          <a:p>
            <a:r>
              <a:rPr lang="zh-CN" altLang="en-US" dirty="0"/>
              <a:t>模型：</a:t>
            </a:r>
            <a:r>
              <a:rPr lang="en-US" altLang="zh-CN" dirty="0"/>
              <a:t>Scrum</a:t>
            </a:r>
          </a:p>
          <a:p>
            <a:pPr lvl="1"/>
            <a:r>
              <a:rPr lang="zh-CN" altLang="en-US" dirty="0"/>
              <a:t>生命周期</a:t>
            </a:r>
            <a:endParaRPr lang="en-US" altLang="zh-CN" dirty="0"/>
          </a:p>
          <a:p>
            <a:endParaRPr lang="zh-CN" altLang="en-US" dirty="0"/>
          </a:p>
        </p:txBody>
      </p:sp>
      <p:sp>
        <p:nvSpPr>
          <p:cNvPr id="2" name="灯片编号占位符 1"/>
          <p:cNvSpPr>
            <a:spLocks noGrp="1"/>
          </p:cNvSpPr>
          <p:nvPr>
            <p:ph type="sldNum" sz="quarter" idx="12"/>
          </p:nvPr>
        </p:nvSpPr>
        <p:spPr/>
        <p:txBody>
          <a:bodyPr/>
          <a:lstStyle/>
          <a:p>
            <a:fld id="{CFCB2913-6E8F-460F-B9B2-F36455E917E3}" type="slidenum">
              <a:rPr lang="en-US" altLang="en-US" smtClean="0"/>
              <a:pPr/>
              <a:t>79</a:t>
            </a:fld>
            <a:endParaRPr lang="en-US" altLang="en-US"/>
          </a:p>
        </p:txBody>
      </p:sp>
      <p:pic>
        <p:nvPicPr>
          <p:cNvPr id="11267" name="Picture 6" descr="ScrumLargeLabell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100" y="1245895"/>
            <a:ext cx="7583672" cy="5150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70473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52">
            <a:extLst>
              <a:ext uri="{FF2B5EF4-FFF2-40B4-BE49-F238E27FC236}">
                <a16:creationId xmlns:a16="http://schemas.microsoft.com/office/drawing/2014/main" id="{558C5E54-EB1C-48D0-B775-D4EBF8040BB3}"/>
              </a:ext>
            </a:extLst>
          </p:cNvPr>
          <p:cNvSpPr txBox="1">
            <a:spLocks/>
          </p:cNvSpPr>
          <p:nvPr/>
        </p:nvSpPr>
        <p:spPr>
          <a:xfrm>
            <a:off x="1842552" y="2204791"/>
            <a:ext cx="2706708" cy="2336718"/>
          </a:xfrm>
          <a:prstGeom prst="rect">
            <a:avLst/>
          </a:prstGeom>
        </p:spPr>
        <p:txBody>
          <a:bodyPr vert="horz" lIns="0" tIns="45720" rIns="91440" bIns="45720"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16800" kern="1200">
                <a:gradFill>
                  <a:gsLst>
                    <a:gs pos="0">
                      <a:schemeClr val="accent1">
                        <a:alpha val="90000"/>
                      </a:schemeClr>
                    </a:gs>
                    <a:gs pos="100000">
                      <a:schemeClr val="accent1">
                        <a:lumMod val="20000"/>
                        <a:lumOff val="80000"/>
                        <a:alpha val="0"/>
                      </a:schemeClr>
                    </a:gs>
                  </a:gsLst>
                  <a:lin ang="5400000" scaled="1"/>
                </a:gradFill>
                <a:latin typeface="Impact" panose="020B080603090205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buClrTx/>
              <a:buSzTx/>
              <a:buFont typeface="Arial" panose="020B0604020202020204" pitchFamily="34" charset="0"/>
              <a:buNone/>
              <a:tabLst/>
              <a:defRPr/>
            </a:pPr>
            <a:r>
              <a:rPr kumimoji="0" lang="en-US" altLang="zh-CN" sz="16800" b="0" i="0" u="none" strike="noStrike" kern="1200" cap="none" spc="0" normalizeH="0" baseline="0" noProof="0" dirty="0">
                <a:ln>
                  <a:noFill/>
                </a:ln>
                <a:gradFill>
                  <a:gsLst>
                    <a:gs pos="0">
                      <a:srgbClr val="003778">
                        <a:alpha val="90000"/>
                      </a:srgbClr>
                    </a:gs>
                    <a:gs pos="100000">
                      <a:srgbClr val="003778">
                        <a:lumMod val="20000"/>
                        <a:lumOff val="80000"/>
                        <a:alpha val="0"/>
                      </a:srgbClr>
                    </a:gs>
                  </a:gsLst>
                  <a:lin ang="5400000" scaled="1"/>
                </a:gradFill>
                <a:effectLst/>
                <a:uLnTx/>
                <a:uFillTx/>
                <a:latin typeface="Impact" panose="020B0806030902050204" pitchFamily="34" charset="0"/>
                <a:ea typeface="微软雅黑 Light"/>
                <a:cs typeface="+mn-cs"/>
              </a:rPr>
              <a:t>01</a:t>
            </a:r>
            <a:endParaRPr kumimoji="0" lang="zh-CN" altLang="en-US" sz="16800" b="0" i="0" u="none" strike="noStrike" kern="1200" cap="none" spc="0" normalizeH="0" baseline="0" noProof="0" dirty="0">
              <a:ln>
                <a:noFill/>
              </a:ln>
              <a:gradFill>
                <a:gsLst>
                  <a:gs pos="0">
                    <a:srgbClr val="003778">
                      <a:alpha val="90000"/>
                    </a:srgbClr>
                  </a:gs>
                  <a:gs pos="100000">
                    <a:srgbClr val="003778">
                      <a:lumMod val="20000"/>
                      <a:lumOff val="80000"/>
                      <a:alpha val="0"/>
                    </a:srgbClr>
                  </a:gs>
                </a:gsLst>
                <a:lin ang="5400000" scaled="1"/>
              </a:gradFill>
              <a:effectLst/>
              <a:uLnTx/>
              <a:uFillTx/>
              <a:latin typeface="Impact" panose="020B0806030902050204" pitchFamily="34" charset="0"/>
              <a:ea typeface="微软雅黑 Light"/>
              <a:cs typeface="+mn-cs"/>
            </a:endParaRPr>
          </a:p>
        </p:txBody>
      </p:sp>
      <p:sp>
        <p:nvSpPr>
          <p:cNvPr id="5" name="标题 26">
            <a:extLst>
              <a:ext uri="{FF2B5EF4-FFF2-40B4-BE49-F238E27FC236}">
                <a16:creationId xmlns:a16="http://schemas.microsoft.com/office/drawing/2014/main" id="{D9098F66-4ABF-4477-B755-C485EEDDF8E4}"/>
              </a:ext>
            </a:extLst>
          </p:cNvPr>
          <p:cNvSpPr txBox="1">
            <a:spLocks/>
          </p:cNvSpPr>
          <p:nvPr/>
        </p:nvSpPr>
        <p:spPr>
          <a:xfrm>
            <a:off x="1915152" y="3668486"/>
            <a:ext cx="5438148" cy="1249620"/>
          </a:xfrm>
          <a:prstGeom prst="rect">
            <a:avLst/>
          </a:prstGeom>
        </p:spPr>
        <p:txBody>
          <a:bodyPr vert="horz" lIns="0" tIns="45720" rIns="91440" bIns="45720" rtlCol="0" anchor="ctr">
            <a:noAutofit/>
          </a:bodyPr>
          <a:lstStyle>
            <a:lvl1pPr algn="l" defTabSz="914400" rtl="0" eaLnBrk="1" latinLnBrk="0" hangingPunct="1">
              <a:lnSpc>
                <a:spcPct val="90000"/>
              </a:lnSpc>
              <a:spcBef>
                <a:spcPct val="0"/>
              </a:spcBef>
              <a:buNone/>
              <a:defRPr sz="5400" b="1" kern="1200">
                <a:solidFill>
                  <a:schemeClr val="accent1"/>
                </a:solidFill>
                <a:latin typeface="+mj-lt"/>
                <a:ea typeface="+mj-ea"/>
                <a:cs typeface="+mj-cs"/>
              </a:defRPr>
            </a:lvl1pPr>
          </a:lstStyle>
          <a:p>
            <a:pPr lvl="0">
              <a:lnSpc>
                <a:spcPct val="100000"/>
              </a:lnSpc>
              <a:defRPr/>
            </a:pPr>
            <a:r>
              <a:rPr lang="zh-CN" altLang="en-US" sz="4000" dirty="0">
                <a:solidFill>
                  <a:srgbClr val="194B85"/>
                </a:solidFill>
                <a:latin typeface="Segoe UI"/>
                <a:ea typeface="微软雅黑"/>
              </a:rPr>
              <a:t>项目管理知识体系</a:t>
            </a:r>
          </a:p>
        </p:txBody>
      </p:sp>
    </p:spTree>
    <p:extLst>
      <p:ext uri="{BB962C8B-B14F-4D97-AF65-F5344CB8AC3E}">
        <p14:creationId xmlns:p14="http://schemas.microsoft.com/office/powerpoint/2010/main" val="3087316798"/>
      </p:ext>
    </p:extLst>
  </p:cSld>
  <p:clrMapOvr>
    <a:masterClrMapping/>
  </p:clrMapOvr>
  <p:transition spd="slow">
    <p:push dir="u"/>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zh-CN" dirty="0"/>
              <a:t>4. </a:t>
            </a:r>
            <a:r>
              <a:rPr lang="zh-CN" altLang="en-US" dirty="0"/>
              <a:t>敏捷项目管理过程</a:t>
            </a:r>
            <a:endParaRPr lang="zh-CN" altLang="en-US" dirty="0">
              <a:ea typeface="微软雅黑" panose="020B0503020204020204" pitchFamily="34" charset="-122"/>
            </a:endParaRPr>
          </a:p>
        </p:txBody>
      </p:sp>
      <p:sp>
        <p:nvSpPr>
          <p:cNvPr id="3" name="内容占位符 2">
            <a:extLst>
              <a:ext uri="{FF2B5EF4-FFF2-40B4-BE49-F238E27FC236}">
                <a16:creationId xmlns:a16="http://schemas.microsoft.com/office/drawing/2014/main" id="{BA22D8C9-8273-4615-BE5F-3F6B6AC14FDF}"/>
              </a:ext>
            </a:extLst>
          </p:cNvPr>
          <p:cNvSpPr>
            <a:spLocks noGrp="1"/>
          </p:cNvSpPr>
          <p:nvPr>
            <p:ph idx="1"/>
          </p:nvPr>
        </p:nvSpPr>
        <p:spPr/>
        <p:txBody>
          <a:bodyPr/>
          <a:lstStyle/>
          <a:p>
            <a:r>
              <a:rPr lang="zh-CN" altLang="en-US" dirty="0"/>
              <a:t>模型：</a:t>
            </a:r>
            <a:r>
              <a:rPr lang="en-US" altLang="zh-CN" dirty="0"/>
              <a:t>Scrum</a:t>
            </a:r>
          </a:p>
          <a:p>
            <a:pPr lvl="1"/>
            <a:r>
              <a:rPr lang="zh-CN" altLang="en-US" dirty="0"/>
              <a:t>生命周期</a:t>
            </a:r>
            <a:endParaRPr lang="en-US" altLang="zh-CN" dirty="0"/>
          </a:p>
          <a:p>
            <a:endParaRPr lang="zh-CN" altLang="en-US" dirty="0"/>
          </a:p>
        </p:txBody>
      </p:sp>
      <p:sp>
        <p:nvSpPr>
          <p:cNvPr id="2" name="灯片编号占位符 1"/>
          <p:cNvSpPr>
            <a:spLocks noGrp="1"/>
          </p:cNvSpPr>
          <p:nvPr>
            <p:ph type="sldNum" sz="quarter" idx="12"/>
          </p:nvPr>
        </p:nvSpPr>
        <p:spPr/>
        <p:txBody>
          <a:bodyPr/>
          <a:lstStyle/>
          <a:p>
            <a:fld id="{CFCB2913-6E8F-460F-B9B2-F36455E917E3}" type="slidenum">
              <a:rPr lang="en-US" altLang="en-US" smtClean="0"/>
              <a:pPr/>
              <a:t>80</a:t>
            </a:fld>
            <a:endParaRPr lang="en-US" altLang="en-US"/>
          </a:p>
        </p:txBody>
      </p:sp>
      <p:pic>
        <p:nvPicPr>
          <p:cNvPr id="11267" name="Picture 6" descr="ScrumLargeLabell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100" y="1245895"/>
            <a:ext cx="7583672" cy="5150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7" name="Picture 9"/>
          <p:cNvPicPr>
            <a:picLocks noChangeAspect="1" noChangeArrowheads="1"/>
          </p:cNvPicPr>
          <p:nvPr/>
        </p:nvPicPr>
        <p:blipFill>
          <a:blip r:embed="rId4"/>
          <a:srcRect/>
          <a:stretch>
            <a:fillRect/>
          </a:stretch>
        </p:blipFill>
        <p:spPr bwMode="auto">
          <a:xfrm>
            <a:off x="2931461" y="1946559"/>
            <a:ext cx="7839825" cy="3559746"/>
          </a:xfrm>
          <a:prstGeom prst="rect">
            <a:avLst/>
          </a:prstGeom>
          <a:noFill/>
          <a:ln w="9525">
            <a:noFill/>
            <a:miter lim="800000"/>
            <a:headEnd/>
            <a:tailEnd/>
          </a:ln>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19981206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7657"/>
                                        </p:tgtEl>
                                        <p:attrNameLst>
                                          <p:attrName>style.visibility</p:attrName>
                                        </p:attrNameLst>
                                      </p:cBhvr>
                                      <p:to>
                                        <p:strVal val="visible"/>
                                      </p:to>
                                    </p:set>
                                    <p:animEffect transition="in" filter="blinds(horizontal)">
                                      <p:cBhvr>
                                        <p:cTn id="7" dur="500"/>
                                        <p:tgtEl>
                                          <p:spTgt spid="276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zh-CN" dirty="0"/>
              <a:t>4. </a:t>
            </a:r>
            <a:r>
              <a:rPr lang="zh-CN" altLang="en-US" dirty="0"/>
              <a:t>敏捷项目管理过程</a:t>
            </a:r>
            <a:endParaRPr lang="zh-CN" altLang="en-US" dirty="0">
              <a:ea typeface="微软雅黑" panose="020B0503020204020204" pitchFamily="34" charset="-122"/>
            </a:endParaRPr>
          </a:p>
        </p:txBody>
      </p:sp>
      <p:sp>
        <p:nvSpPr>
          <p:cNvPr id="3" name="内容占位符 2">
            <a:extLst>
              <a:ext uri="{FF2B5EF4-FFF2-40B4-BE49-F238E27FC236}">
                <a16:creationId xmlns:a16="http://schemas.microsoft.com/office/drawing/2014/main" id="{BA22D8C9-8273-4615-BE5F-3F6B6AC14FDF}"/>
              </a:ext>
            </a:extLst>
          </p:cNvPr>
          <p:cNvSpPr>
            <a:spLocks noGrp="1"/>
          </p:cNvSpPr>
          <p:nvPr>
            <p:ph idx="1"/>
          </p:nvPr>
        </p:nvSpPr>
        <p:spPr/>
        <p:txBody>
          <a:bodyPr/>
          <a:lstStyle/>
          <a:p>
            <a:r>
              <a:rPr lang="zh-CN" altLang="en-US" dirty="0"/>
              <a:t>模型：</a:t>
            </a:r>
            <a:r>
              <a:rPr lang="en-US" altLang="zh-CN" dirty="0"/>
              <a:t>Scrum</a:t>
            </a:r>
          </a:p>
          <a:p>
            <a:pPr lvl="1"/>
            <a:r>
              <a:rPr lang="zh-CN" altLang="en-US" dirty="0"/>
              <a:t>管理过程</a:t>
            </a:r>
            <a:endParaRPr lang="en-US" altLang="zh-CN" dirty="0"/>
          </a:p>
        </p:txBody>
      </p:sp>
      <p:sp>
        <p:nvSpPr>
          <p:cNvPr id="2" name="灯片编号占位符 1"/>
          <p:cNvSpPr>
            <a:spLocks noGrp="1"/>
          </p:cNvSpPr>
          <p:nvPr>
            <p:ph type="sldNum" sz="quarter" idx="12"/>
          </p:nvPr>
        </p:nvSpPr>
        <p:spPr/>
        <p:txBody>
          <a:bodyPr/>
          <a:lstStyle/>
          <a:p>
            <a:fld id="{CFCB2913-6E8F-460F-B9B2-F36455E917E3}" type="slidenum">
              <a:rPr lang="en-US" altLang="en-US" smtClean="0"/>
              <a:pPr/>
              <a:t>81</a:t>
            </a:fld>
            <a:endParaRPr lang="en-US" altLang="en-US"/>
          </a:p>
        </p:txBody>
      </p:sp>
      <p:grpSp>
        <p:nvGrpSpPr>
          <p:cNvPr id="183" name="组合 170">
            <a:extLst>
              <a:ext uri="{FF2B5EF4-FFF2-40B4-BE49-F238E27FC236}">
                <a16:creationId xmlns:a16="http://schemas.microsoft.com/office/drawing/2014/main" id="{79366404-4B12-4673-8F0B-979F45EBE35F}"/>
              </a:ext>
            </a:extLst>
          </p:cNvPr>
          <p:cNvGrpSpPr>
            <a:grpSpLocks/>
          </p:cNvGrpSpPr>
          <p:nvPr/>
        </p:nvGrpSpPr>
        <p:grpSpPr bwMode="auto">
          <a:xfrm>
            <a:off x="3123549" y="1729003"/>
            <a:ext cx="2470149" cy="580057"/>
            <a:chOff x="5294315" y="5500689"/>
            <a:chExt cx="2583638" cy="758798"/>
          </a:xfrm>
        </p:grpSpPr>
        <p:grpSp>
          <p:nvGrpSpPr>
            <p:cNvPr id="184" name="组合 241">
              <a:extLst>
                <a:ext uri="{FF2B5EF4-FFF2-40B4-BE49-F238E27FC236}">
                  <a16:creationId xmlns:a16="http://schemas.microsoft.com/office/drawing/2014/main" id="{5490E1E6-643D-4B39-886C-CB3E0707C16C}"/>
                </a:ext>
              </a:extLst>
            </p:cNvPr>
            <p:cNvGrpSpPr>
              <a:grpSpLocks/>
            </p:cNvGrpSpPr>
            <p:nvPr/>
          </p:nvGrpSpPr>
          <p:grpSpPr bwMode="auto">
            <a:xfrm>
              <a:off x="5294315" y="5500689"/>
              <a:ext cx="954111" cy="758798"/>
              <a:chOff x="806826" y="5450537"/>
              <a:chExt cx="1528180" cy="1035095"/>
            </a:xfrm>
          </p:grpSpPr>
          <p:grpSp>
            <p:nvGrpSpPr>
              <p:cNvPr id="195" name="组合 213">
                <a:extLst>
                  <a:ext uri="{FF2B5EF4-FFF2-40B4-BE49-F238E27FC236}">
                    <a16:creationId xmlns:a16="http://schemas.microsoft.com/office/drawing/2014/main" id="{80C355DE-7860-4DDB-84E8-D0DD14F2FC0F}"/>
                  </a:ext>
                </a:extLst>
              </p:cNvPr>
              <p:cNvGrpSpPr>
                <a:grpSpLocks/>
              </p:cNvGrpSpPr>
              <p:nvPr/>
            </p:nvGrpSpPr>
            <p:grpSpPr bwMode="auto">
              <a:xfrm>
                <a:off x="1272259" y="5450537"/>
                <a:ext cx="287327" cy="645333"/>
                <a:chOff x="626800" y="2115666"/>
                <a:chExt cx="287327" cy="645333"/>
              </a:xfrm>
            </p:grpSpPr>
            <p:sp>
              <p:nvSpPr>
                <p:cNvPr id="197" name="椭圆 196">
                  <a:extLst>
                    <a:ext uri="{FF2B5EF4-FFF2-40B4-BE49-F238E27FC236}">
                      <a16:creationId xmlns:a16="http://schemas.microsoft.com/office/drawing/2014/main" id="{8E505828-5ADE-46D4-8760-8BC659C37C37}"/>
                    </a:ext>
                  </a:extLst>
                </p:cNvPr>
                <p:cNvSpPr/>
                <p:nvPr/>
              </p:nvSpPr>
              <p:spPr bwMode="auto">
                <a:xfrm>
                  <a:off x="698580" y="2115662"/>
                  <a:ext cx="215418" cy="198299"/>
                </a:xfrm>
                <a:prstGeom prst="ellipse">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anchor="ctr"/>
                <a:lstStyle/>
                <a:p>
                  <a:pPr marL="0" marR="0" lvl="0" indent="0" algn="ctr" defTabSz="914400" eaLnBrk="1" fontAlgn="base" latinLnBrk="0" hangingPunct="1">
                    <a:lnSpc>
                      <a:spcPct val="90000"/>
                    </a:lnSpc>
                    <a:spcBef>
                      <a:spcPct val="0"/>
                    </a:spcBef>
                    <a:spcAft>
                      <a:spcPct val="0"/>
                    </a:spcAft>
                    <a:buClr>
                      <a:srgbClr val="C0504D"/>
                    </a:buClr>
                    <a:buSzTx/>
                    <a:buFont typeface="WingDings"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a:ea typeface="宋体"/>
                    <a:cs typeface="+mn-cs"/>
                  </a:endParaRPr>
                </a:p>
              </p:txBody>
            </p:sp>
            <p:sp>
              <p:nvSpPr>
                <p:cNvPr id="198" name="平行四边形 197">
                  <a:extLst>
                    <a:ext uri="{FF2B5EF4-FFF2-40B4-BE49-F238E27FC236}">
                      <a16:creationId xmlns:a16="http://schemas.microsoft.com/office/drawing/2014/main" id="{A067E8AA-C979-4ED4-8041-B6AFA7C665EE}"/>
                    </a:ext>
                  </a:extLst>
                </p:cNvPr>
                <p:cNvSpPr/>
                <p:nvPr/>
              </p:nvSpPr>
              <p:spPr bwMode="auto">
                <a:xfrm>
                  <a:off x="626773" y="2367784"/>
                  <a:ext cx="287225" cy="393766"/>
                </a:xfrm>
                <a:prstGeom prst="parallelogram">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anchor="ctr"/>
                <a:lstStyle/>
                <a:p>
                  <a:pPr marL="0" marR="0" lvl="0" indent="0" algn="ctr" defTabSz="914400" eaLnBrk="1" fontAlgn="base" latinLnBrk="0" hangingPunct="1">
                    <a:lnSpc>
                      <a:spcPct val="90000"/>
                    </a:lnSpc>
                    <a:spcBef>
                      <a:spcPct val="0"/>
                    </a:spcBef>
                    <a:spcAft>
                      <a:spcPct val="0"/>
                    </a:spcAft>
                    <a:buClr>
                      <a:srgbClr val="C0504D"/>
                    </a:buClr>
                    <a:buSzTx/>
                    <a:buFont typeface="WingDings"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a:ea typeface="宋体"/>
                    <a:cs typeface="+mn-cs"/>
                  </a:endParaRPr>
                </a:p>
              </p:txBody>
            </p:sp>
          </p:grpSp>
          <p:sp>
            <p:nvSpPr>
              <p:cNvPr id="196" name="TextBox 216">
                <a:extLst>
                  <a:ext uri="{FF2B5EF4-FFF2-40B4-BE49-F238E27FC236}">
                    <a16:creationId xmlns:a16="http://schemas.microsoft.com/office/drawing/2014/main" id="{4CF49B33-F13A-4D89-9E20-0640CD40CB2F}"/>
                  </a:ext>
                </a:extLst>
              </p:cNvPr>
              <p:cNvSpPr txBox="1">
                <a:spLocks noChangeArrowheads="1"/>
              </p:cNvSpPr>
              <p:nvPr/>
            </p:nvSpPr>
            <p:spPr bwMode="auto">
              <a:xfrm>
                <a:off x="806826" y="6132962"/>
                <a:ext cx="1528180" cy="352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200" b="1"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宋体" panose="02010600030101010101" pitchFamily="2" charset="-122"/>
                  </a:rPr>
                  <a:t>产品负责人</a:t>
                </a:r>
              </a:p>
            </p:txBody>
          </p:sp>
        </p:grpSp>
        <p:grpSp>
          <p:nvGrpSpPr>
            <p:cNvPr id="185" name="组合 240">
              <a:extLst>
                <a:ext uri="{FF2B5EF4-FFF2-40B4-BE49-F238E27FC236}">
                  <a16:creationId xmlns:a16="http://schemas.microsoft.com/office/drawing/2014/main" id="{C4067CB8-44E1-40B2-8749-44237990C07C}"/>
                </a:ext>
              </a:extLst>
            </p:cNvPr>
            <p:cNvGrpSpPr>
              <a:grpSpLocks/>
            </p:cNvGrpSpPr>
            <p:nvPr/>
          </p:nvGrpSpPr>
          <p:grpSpPr bwMode="auto">
            <a:xfrm>
              <a:off x="6184790" y="5525434"/>
              <a:ext cx="970136" cy="734053"/>
              <a:chOff x="1961732" y="4588052"/>
              <a:chExt cx="1400382" cy="1008309"/>
            </a:xfrm>
          </p:grpSpPr>
          <p:grpSp>
            <p:nvGrpSpPr>
              <p:cNvPr id="191" name="组合 217">
                <a:extLst>
                  <a:ext uri="{FF2B5EF4-FFF2-40B4-BE49-F238E27FC236}">
                    <a16:creationId xmlns:a16="http://schemas.microsoft.com/office/drawing/2014/main" id="{6F9CC3BD-8EC6-4CB2-B7DD-AAF209D15C31}"/>
                  </a:ext>
                </a:extLst>
              </p:cNvPr>
              <p:cNvGrpSpPr>
                <a:grpSpLocks/>
              </p:cNvGrpSpPr>
              <p:nvPr/>
            </p:nvGrpSpPr>
            <p:grpSpPr bwMode="auto">
              <a:xfrm>
                <a:off x="2438747" y="4588052"/>
                <a:ext cx="290014" cy="644680"/>
                <a:chOff x="269288" y="2149652"/>
                <a:chExt cx="290014" cy="644680"/>
              </a:xfrm>
            </p:grpSpPr>
            <p:sp>
              <p:nvSpPr>
                <p:cNvPr id="193" name="椭圆 192">
                  <a:extLst>
                    <a:ext uri="{FF2B5EF4-FFF2-40B4-BE49-F238E27FC236}">
                      <a16:creationId xmlns:a16="http://schemas.microsoft.com/office/drawing/2014/main" id="{FD4D7FFC-7457-46B7-8442-58634249BED2}"/>
                    </a:ext>
                  </a:extLst>
                </p:cNvPr>
                <p:cNvSpPr/>
                <p:nvPr/>
              </p:nvSpPr>
              <p:spPr bwMode="auto">
                <a:xfrm>
                  <a:off x="343587" y="2149652"/>
                  <a:ext cx="215714" cy="196826"/>
                </a:xfrm>
                <a:prstGeom prst="ellipse">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anchor="ctr"/>
                <a:lstStyle/>
                <a:p>
                  <a:pPr marL="0" marR="0" lvl="0" indent="0" algn="ctr" defTabSz="914400" eaLnBrk="1" fontAlgn="base" latinLnBrk="0" hangingPunct="1">
                    <a:lnSpc>
                      <a:spcPct val="90000"/>
                    </a:lnSpc>
                    <a:spcBef>
                      <a:spcPct val="0"/>
                    </a:spcBef>
                    <a:spcAft>
                      <a:spcPct val="0"/>
                    </a:spcAft>
                    <a:buClr>
                      <a:srgbClr val="C0504D"/>
                    </a:buClr>
                    <a:buSzTx/>
                    <a:buFont typeface="WingDings"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a:ea typeface="宋体"/>
                    <a:cs typeface="+mn-cs"/>
                  </a:endParaRPr>
                </a:p>
              </p:txBody>
            </p:sp>
            <p:sp>
              <p:nvSpPr>
                <p:cNvPr id="194" name="平行四边形 193">
                  <a:extLst>
                    <a:ext uri="{FF2B5EF4-FFF2-40B4-BE49-F238E27FC236}">
                      <a16:creationId xmlns:a16="http://schemas.microsoft.com/office/drawing/2014/main" id="{704094AA-4741-44B9-8288-75DA475B5C74}"/>
                    </a:ext>
                  </a:extLst>
                </p:cNvPr>
                <p:cNvSpPr/>
                <p:nvPr/>
              </p:nvSpPr>
              <p:spPr bwMode="auto">
                <a:xfrm>
                  <a:off x="269288" y="2400677"/>
                  <a:ext cx="290014" cy="393655"/>
                </a:xfrm>
                <a:prstGeom prst="parallelogram">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anchor="ctr"/>
                <a:lstStyle/>
                <a:p>
                  <a:pPr marL="0" marR="0" lvl="0" indent="0" algn="ctr" defTabSz="914400" eaLnBrk="1" fontAlgn="base" latinLnBrk="0" hangingPunct="1">
                    <a:lnSpc>
                      <a:spcPct val="90000"/>
                    </a:lnSpc>
                    <a:spcBef>
                      <a:spcPct val="0"/>
                    </a:spcBef>
                    <a:spcAft>
                      <a:spcPct val="0"/>
                    </a:spcAft>
                    <a:buClr>
                      <a:srgbClr val="C0504D"/>
                    </a:buClr>
                    <a:buSzTx/>
                    <a:buFont typeface="WingDings"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a:ea typeface="宋体"/>
                    <a:cs typeface="+mn-cs"/>
                  </a:endParaRPr>
                </a:p>
              </p:txBody>
            </p:sp>
          </p:grpSp>
          <p:sp>
            <p:nvSpPr>
              <p:cNvPr id="192" name="TextBox 220">
                <a:extLst>
                  <a:ext uri="{FF2B5EF4-FFF2-40B4-BE49-F238E27FC236}">
                    <a16:creationId xmlns:a16="http://schemas.microsoft.com/office/drawing/2014/main" id="{B8E4FFEF-A988-4F4C-AF59-28B4CA01339B}"/>
                  </a:ext>
                </a:extLst>
              </p:cNvPr>
              <p:cNvSpPr txBox="1">
                <a:spLocks noChangeArrowheads="1"/>
              </p:cNvSpPr>
              <p:nvPr/>
            </p:nvSpPr>
            <p:spPr bwMode="auto">
              <a:xfrm>
                <a:off x="1961732" y="5241236"/>
                <a:ext cx="1400382" cy="35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en-GB" altLang="zh-CN" sz="1200" b="1" i="0" u="none" strike="noStrike" kern="0" cap="none" spc="0" normalizeH="0" baseline="0" noProof="0" dirty="0">
                    <a:ln>
                      <a:noFill/>
                    </a:ln>
                    <a:solidFill>
                      <a:srgbClr val="C76865"/>
                    </a:solidFill>
                    <a:effectLst/>
                    <a:uLnTx/>
                    <a:uFillTx/>
                    <a:latin typeface="Arial" panose="020B0604020202020204" pitchFamily="34" charset="0"/>
                    <a:ea typeface="宋体" panose="02010600030101010101" pitchFamily="2" charset="-122"/>
                  </a:rPr>
                  <a:t>Scrum</a:t>
                </a:r>
                <a:r>
                  <a:rPr kumimoji="0" lang="zh-CN" altLang="en-US" sz="1200" b="1" i="0" u="none" strike="noStrike" kern="0" cap="none" spc="0" normalizeH="0" baseline="0" noProof="0" dirty="0">
                    <a:ln>
                      <a:noFill/>
                    </a:ln>
                    <a:solidFill>
                      <a:srgbClr val="C76865"/>
                    </a:solidFill>
                    <a:effectLst/>
                    <a:uLnTx/>
                    <a:uFillTx/>
                    <a:latin typeface="Arial" panose="020B0604020202020204" pitchFamily="34" charset="0"/>
                    <a:ea typeface="宋体" panose="02010600030101010101" pitchFamily="2" charset="-122"/>
                  </a:rPr>
                  <a:t>主管</a:t>
                </a:r>
              </a:p>
            </p:txBody>
          </p:sp>
        </p:grpSp>
        <p:grpSp>
          <p:nvGrpSpPr>
            <p:cNvPr id="186" name="组合 239">
              <a:extLst>
                <a:ext uri="{FF2B5EF4-FFF2-40B4-BE49-F238E27FC236}">
                  <a16:creationId xmlns:a16="http://schemas.microsoft.com/office/drawing/2014/main" id="{5BCCF912-EA5E-43E1-9FAF-74EF138C5010}"/>
                </a:ext>
              </a:extLst>
            </p:cNvPr>
            <p:cNvGrpSpPr>
              <a:grpSpLocks/>
            </p:cNvGrpSpPr>
            <p:nvPr/>
          </p:nvGrpSpPr>
          <p:grpSpPr bwMode="auto">
            <a:xfrm>
              <a:off x="7077732" y="5512410"/>
              <a:ext cx="800221" cy="747075"/>
              <a:chOff x="2831261" y="4884236"/>
              <a:chExt cx="1315185" cy="1045608"/>
            </a:xfrm>
          </p:grpSpPr>
          <p:grpSp>
            <p:nvGrpSpPr>
              <p:cNvPr id="187" name="组合 221">
                <a:extLst>
                  <a:ext uri="{FF2B5EF4-FFF2-40B4-BE49-F238E27FC236}">
                    <a16:creationId xmlns:a16="http://schemas.microsoft.com/office/drawing/2014/main" id="{0200519B-7256-45F3-A531-3FDB93C767FA}"/>
                  </a:ext>
                </a:extLst>
              </p:cNvPr>
              <p:cNvGrpSpPr>
                <a:grpSpLocks/>
              </p:cNvGrpSpPr>
              <p:nvPr/>
            </p:nvGrpSpPr>
            <p:grpSpPr bwMode="auto">
              <a:xfrm>
                <a:off x="3398239" y="4884236"/>
                <a:ext cx="286545" cy="645246"/>
                <a:chOff x="-232467" y="2132071"/>
                <a:chExt cx="286545" cy="645246"/>
              </a:xfrm>
            </p:grpSpPr>
            <p:sp>
              <p:nvSpPr>
                <p:cNvPr id="189" name="椭圆 188">
                  <a:extLst>
                    <a:ext uri="{FF2B5EF4-FFF2-40B4-BE49-F238E27FC236}">
                      <a16:creationId xmlns:a16="http://schemas.microsoft.com/office/drawing/2014/main" id="{283FF72F-9101-4A9C-BCC3-5CF08FCFA24B}"/>
                    </a:ext>
                  </a:extLst>
                </p:cNvPr>
                <p:cNvSpPr/>
                <p:nvPr/>
              </p:nvSpPr>
              <p:spPr bwMode="auto">
                <a:xfrm>
                  <a:off x="-158782" y="2132071"/>
                  <a:ext cx="212860" cy="197644"/>
                </a:xfrm>
                <a:prstGeom prst="ellipse">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anchor="ctr"/>
                <a:lstStyle/>
                <a:p>
                  <a:pPr marL="0" marR="0" lvl="0" indent="0" algn="ctr" defTabSz="914400" eaLnBrk="1" fontAlgn="base" latinLnBrk="0" hangingPunct="1">
                    <a:lnSpc>
                      <a:spcPct val="90000"/>
                    </a:lnSpc>
                    <a:spcBef>
                      <a:spcPct val="0"/>
                    </a:spcBef>
                    <a:spcAft>
                      <a:spcPct val="0"/>
                    </a:spcAft>
                    <a:buClr>
                      <a:srgbClr val="C0504D"/>
                    </a:buClr>
                    <a:buSzTx/>
                    <a:buFont typeface="WingDings"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a:ea typeface="宋体"/>
                    <a:cs typeface="+mn-cs"/>
                  </a:endParaRPr>
                </a:p>
              </p:txBody>
            </p:sp>
            <p:sp>
              <p:nvSpPr>
                <p:cNvPr id="190" name="平行四边形 189">
                  <a:extLst>
                    <a:ext uri="{FF2B5EF4-FFF2-40B4-BE49-F238E27FC236}">
                      <a16:creationId xmlns:a16="http://schemas.microsoft.com/office/drawing/2014/main" id="{1DEA231D-00E0-4A22-BD5C-65122F2DF4C4}"/>
                    </a:ext>
                  </a:extLst>
                </p:cNvPr>
                <p:cNvSpPr/>
                <p:nvPr/>
              </p:nvSpPr>
              <p:spPr bwMode="auto">
                <a:xfrm>
                  <a:off x="-232467" y="2382032"/>
                  <a:ext cx="286543" cy="395285"/>
                </a:xfrm>
                <a:prstGeom prst="parallelogram">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anchor="ctr"/>
                <a:lstStyle/>
                <a:p>
                  <a:pPr marL="0" marR="0" lvl="0" indent="0" algn="ctr" defTabSz="914400" eaLnBrk="1" fontAlgn="base" latinLnBrk="0" hangingPunct="1">
                    <a:lnSpc>
                      <a:spcPct val="90000"/>
                    </a:lnSpc>
                    <a:spcBef>
                      <a:spcPct val="0"/>
                    </a:spcBef>
                    <a:spcAft>
                      <a:spcPct val="0"/>
                    </a:spcAft>
                    <a:buClr>
                      <a:srgbClr val="C0504D"/>
                    </a:buClr>
                    <a:buSzTx/>
                    <a:buFont typeface="WingDings"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a:ea typeface="宋体"/>
                    <a:cs typeface="+mn-cs"/>
                  </a:endParaRPr>
                </a:p>
              </p:txBody>
            </p:sp>
          </p:grpSp>
          <p:sp>
            <p:nvSpPr>
              <p:cNvPr id="188" name="TextBox 224">
                <a:extLst>
                  <a:ext uri="{FF2B5EF4-FFF2-40B4-BE49-F238E27FC236}">
                    <a16:creationId xmlns:a16="http://schemas.microsoft.com/office/drawing/2014/main" id="{CBC2AA06-6EEB-4A45-B622-B92FA6F7F785}"/>
                  </a:ext>
                </a:extLst>
              </p:cNvPr>
              <p:cNvSpPr txBox="1">
                <a:spLocks noChangeArrowheads="1"/>
              </p:cNvSpPr>
              <p:nvPr/>
            </p:nvSpPr>
            <p:spPr bwMode="auto">
              <a:xfrm>
                <a:off x="2831261" y="5568002"/>
                <a:ext cx="1315185" cy="36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200" b="1" i="0" u="none" strike="noStrike" kern="0" cap="none" spc="0" normalizeH="0" baseline="0" noProof="0" dirty="0">
                    <a:ln>
                      <a:noFill/>
                    </a:ln>
                    <a:solidFill>
                      <a:srgbClr val="FFFFFF">
                        <a:lumMod val="65000"/>
                      </a:srgbClr>
                    </a:solidFill>
                    <a:effectLst/>
                    <a:uLnTx/>
                    <a:uFillTx/>
                    <a:latin typeface="Arial" panose="020B0604020202020204" pitchFamily="34" charset="0"/>
                    <a:ea typeface="宋体" panose="02010600030101010101" pitchFamily="2" charset="-122"/>
                  </a:rPr>
                  <a:t>开发团队</a:t>
                </a:r>
              </a:p>
            </p:txBody>
          </p:sp>
        </p:grpSp>
      </p:grpSp>
      <p:grpSp>
        <p:nvGrpSpPr>
          <p:cNvPr id="199" name="Group 19">
            <a:extLst>
              <a:ext uri="{FF2B5EF4-FFF2-40B4-BE49-F238E27FC236}">
                <a16:creationId xmlns:a16="http://schemas.microsoft.com/office/drawing/2014/main" id="{4D850402-5F61-4801-A353-ADF776E9C057}"/>
              </a:ext>
            </a:extLst>
          </p:cNvPr>
          <p:cNvGrpSpPr>
            <a:grpSpLocks/>
          </p:cNvGrpSpPr>
          <p:nvPr/>
        </p:nvGrpSpPr>
        <p:grpSpPr bwMode="auto">
          <a:xfrm>
            <a:off x="3123548" y="1701100"/>
            <a:ext cx="7691438" cy="4402138"/>
            <a:chOff x="240" y="472"/>
            <a:chExt cx="5149" cy="3085"/>
          </a:xfrm>
        </p:grpSpPr>
        <p:grpSp>
          <p:nvGrpSpPr>
            <p:cNvPr id="200" name="组合 72">
              <a:extLst>
                <a:ext uri="{FF2B5EF4-FFF2-40B4-BE49-F238E27FC236}">
                  <a16:creationId xmlns:a16="http://schemas.microsoft.com/office/drawing/2014/main" id="{8CDD3BC9-BBB8-46B3-8CB2-769FB43BC812}"/>
                </a:ext>
              </a:extLst>
            </p:cNvPr>
            <p:cNvGrpSpPr>
              <a:grpSpLocks/>
            </p:cNvGrpSpPr>
            <p:nvPr/>
          </p:nvGrpSpPr>
          <p:grpSpPr bwMode="auto">
            <a:xfrm>
              <a:off x="2976" y="1284"/>
              <a:ext cx="966" cy="988"/>
              <a:chOff x="3986553" y="3345851"/>
              <a:chExt cx="2052486" cy="2015653"/>
            </a:xfrm>
          </p:grpSpPr>
          <p:sp>
            <p:nvSpPr>
              <p:cNvPr id="326" name="流程图: 顺序访问存储器 16">
                <a:extLst>
                  <a:ext uri="{FF2B5EF4-FFF2-40B4-BE49-F238E27FC236}">
                    <a16:creationId xmlns:a16="http://schemas.microsoft.com/office/drawing/2014/main" id="{359D939B-A541-401A-9856-63AF627F50BF}"/>
                  </a:ext>
                </a:extLst>
              </p:cNvPr>
              <p:cNvSpPr>
                <a:spLocks noChangeArrowheads="1"/>
              </p:cNvSpPr>
              <p:nvPr/>
            </p:nvSpPr>
            <p:spPr bwMode="auto">
              <a:xfrm flipH="1">
                <a:off x="4028303" y="3385751"/>
                <a:ext cx="1977080" cy="1927654"/>
              </a:xfrm>
              <a:prstGeom prst="flowChartMagneticTape">
                <a:avLst/>
              </a:prstGeom>
              <a:solidFill>
                <a:srgbClr val="FFFFFF"/>
              </a:solidFill>
              <a:ln w="12700" algn="ctr">
                <a:solidFill>
                  <a:srgbClr val="00206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327" name="椭圆 17">
                <a:extLst>
                  <a:ext uri="{FF2B5EF4-FFF2-40B4-BE49-F238E27FC236}">
                    <a16:creationId xmlns:a16="http://schemas.microsoft.com/office/drawing/2014/main" id="{F0CC73AC-7A3F-46EA-8663-5D1108420707}"/>
                  </a:ext>
                </a:extLst>
              </p:cNvPr>
              <p:cNvSpPr>
                <a:spLocks noChangeArrowheads="1"/>
              </p:cNvSpPr>
              <p:nvPr/>
            </p:nvSpPr>
            <p:spPr bwMode="auto">
              <a:xfrm>
                <a:off x="4293273" y="3661129"/>
                <a:ext cx="1447141" cy="1355713"/>
              </a:xfrm>
              <a:prstGeom prst="ellipse">
                <a:avLst/>
              </a:prstGeom>
              <a:solidFill>
                <a:srgbClr val="FFFFFF"/>
              </a:solidFill>
              <a:ln w="12700" algn="ctr">
                <a:solidFill>
                  <a:srgbClr val="00206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6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迭代</a:t>
                </a:r>
                <a:endParaRPr kumimoji="0" lang="en-US" altLang="zh-CN" sz="16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2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每</a:t>
                </a:r>
                <a:r>
                  <a:rPr kumimoji="0" lang="en-US" altLang="zh-CN" sz="12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30</a:t>
                </a:r>
                <a:r>
                  <a:rPr kumimoji="0" lang="zh-CN" altLang="en-US" sz="12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天</a:t>
                </a:r>
              </a:p>
            </p:txBody>
          </p:sp>
          <p:grpSp>
            <p:nvGrpSpPr>
              <p:cNvPr id="328" name="组合 36">
                <a:extLst>
                  <a:ext uri="{FF2B5EF4-FFF2-40B4-BE49-F238E27FC236}">
                    <a16:creationId xmlns:a16="http://schemas.microsoft.com/office/drawing/2014/main" id="{4BF95D19-62CE-4BF9-856B-F5544E5B349E}"/>
                  </a:ext>
                </a:extLst>
              </p:cNvPr>
              <p:cNvGrpSpPr>
                <a:grpSpLocks/>
              </p:cNvGrpSpPr>
              <p:nvPr/>
            </p:nvGrpSpPr>
            <p:grpSpPr bwMode="auto">
              <a:xfrm>
                <a:off x="4986144" y="3345851"/>
                <a:ext cx="58396" cy="324000"/>
                <a:chOff x="5007927" y="3336327"/>
                <a:chExt cx="65188" cy="341632"/>
              </a:xfrm>
            </p:grpSpPr>
            <p:sp>
              <p:nvSpPr>
                <p:cNvPr id="356" name="矩形 22">
                  <a:extLst>
                    <a:ext uri="{FF2B5EF4-FFF2-40B4-BE49-F238E27FC236}">
                      <a16:creationId xmlns:a16="http://schemas.microsoft.com/office/drawing/2014/main" id="{C5CE645B-EF75-4528-92DD-C467CEB00D65}"/>
                    </a:ext>
                  </a:extLst>
                </p:cNvPr>
                <p:cNvSpPr>
                  <a:spLocks noChangeArrowheads="1"/>
                </p:cNvSpPr>
                <p:nvPr/>
              </p:nvSpPr>
              <p:spPr bwMode="auto">
                <a:xfrm>
                  <a:off x="5016843" y="3336327"/>
                  <a:ext cx="45812" cy="341632"/>
                </a:xfrm>
                <a:prstGeom prst="rect">
                  <a:avLst/>
                </a:prstGeom>
                <a:solidFill>
                  <a:srgbClr val="FFFFFF"/>
                </a:solidFill>
                <a:ln w="12700" algn="ctr">
                  <a:solidFill>
                    <a:srgbClr val="FFFFFF"/>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cxnSp>
              <p:nvCxnSpPr>
                <p:cNvPr id="357" name="直接连接符 24">
                  <a:extLst>
                    <a:ext uri="{FF2B5EF4-FFF2-40B4-BE49-F238E27FC236}">
                      <a16:creationId xmlns:a16="http://schemas.microsoft.com/office/drawing/2014/main" id="{329D4CBB-3C82-4246-A3C7-DCE02B142E8C}"/>
                    </a:ext>
                  </a:extLst>
                </p:cNvPr>
                <p:cNvCxnSpPr>
                  <a:cxnSpLocks noChangeShapeType="1"/>
                </p:cNvCxnSpPr>
                <p:nvPr/>
              </p:nvCxnSpPr>
              <p:spPr bwMode="auto">
                <a:xfrm rot="16200000" flipH="1">
                  <a:off x="4865916" y="3523307"/>
                  <a:ext cx="289692" cy="5669"/>
                </a:xfrm>
                <a:prstGeom prst="line">
                  <a:avLst/>
                </a:prstGeom>
                <a:noFill/>
                <a:ln w="12700" algn="ctr">
                  <a:solidFill>
                    <a:srgbClr val="1F497D"/>
                  </a:solidFill>
                  <a:round/>
                  <a:headEnd/>
                  <a:tailEnd/>
                </a:ln>
                <a:extLst>
                  <a:ext uri="{909E8E84-426E-40DD-AFC4-6F175D3DCCD1}">
                    <a14:hiddenFill xmlns:a14="http://schemas.microsoft.com/office/drawing/2010/main">
                      <a:noFill/>
                    </a14:hiddenFill>
                  </a:ext>
                </a:extLst>
              </p:spPr>
            </p:cxnSp>
            <p:cxnSp>
              <p:nvCxnSpPr>
                <p:cNvPr id="358" name="直接连接符 28">
                  <a:extLst>
                    <a:ext uri="{FF2B5EF4-FFF2-40B4-BE49-F238E27FC236}">
                      <a16:creationId xmlns:a16="http://schemas.microsoft.com/office/drawing/2014/main" id="{1D791B4D-5D9D-4FDC-88AB-B65DE2E975B1}"/>
                    </a:ext>
                  </a:extLst>
                </p:cNvPr>
                <p:cNvCxnSpPr>
                  <a:cxnSpLocks noChangeShapeType="1"/>
                </p:cNvCxnSpPr>
                <p:nvPr/>
              </p:nvCxnSpPr>
              <p:spPr bwMode="auto">
                <a:xfrm rot="5400000">
                  <a:off x="4925281" y="3523146"/>
                  <a:ext cx="289668" cy="6000"/>
                </a:xfrm>
                <a:prstGeom prst="line">
                  <a:avLst/>
                </a:prstGeom>
                <a:noFill/>
                <a:ln w="12700" algn="ctr">
                  <a:solidFill>
                    <a:srgbClr val="1F497D"/>
                  </a:solidFill>
                  <a:round/>
                  <a:headEnd/>
                  <a:tailEnd/>
                </a:ln>
                <a:extLst>
                  <a:ext uri="{909E8E84-426E-40DD-AFC4-6F175D3DCCD1}">
                    <a14:hiddenFill xmlns:a14="http://schemas.microsoft.com/office/drawing/2010/main">
                      <a:noFill/>
                    </a14:hiddenFill>
                  </a:ext>
                </a:extLst>
              </p:spPr>
            </p:cxnSp>
          </p:grpSp>
          <p:grpSp>
            <p:nvGrpSpPr>
              <p:cNvPr id="329" name="组合 37">
                <a:extLst>
                  <a:ext uri="{FF2B5EF4-FFF2-40B4-BE49-F238E27FC236}">
                    <a16:creationId xmlns:a16="http://schemas.microsoft.com/office/drawing/2014/main" id="{92278F9E-3FF0-4924-98D4-F7E651F2ACFF}"/>
                  </a:ext>
                </a:extLst>
              </p:cNvPr>
              <p:cNvGrpSpPr/>
              <p:nvPr/>
            </p:nvGrpSpPr>
            <p:grpSpPr>
              <a:xfrm flipV="1">
                <a:off x="5002855" y="5008548"/>
                <a:ext cx="64278" cy="352956"/>
                <a:chOff x="5007927" y="3336327"/>
                <a:chExt cx="65188" cy="341632"/>
              </a:xfrm>
              <a:solidFill>
                <a:srgbClr val="FFFFFF"/>
              </a:solidFill>
            </p:grpSpPr>
            <p:sp>
              <p:nvSpPr>
                <p:cNvPr id="353" name="矩形 352">
                  <a:extLst>
                    <a:ext uri="{FF2B5EF4-FFF2-40B4-BE49-F238E27FC236}">
                      <a16:creationId xmlns:a16="http://schemas.microsoft.com/office/drawing/2014/main" id="{716BFE4A-5ED1-42A8-9994-BC2847888F42}"/>
                    </a:ext>
                  </a:extLst>
                </p:cNvPr>
                <p:cNvSpPr/>
                <p:nvPr/>
              </p:nvSpPr>
              <p:spPr bwMode="auto">
                <a:xfrm>
                  <a:off x="5016843" y="3336327"/>
                  <a:ext cx="45812" cy="341632"/>
                </a:xfrm>
                <a:prstGeom prst="rect">
                  <a:avLst/>
                </a:prstGeom>
                <a:grpFill/>
                <a:ln w="12700" cap="flat" cmpd="sng" algn="ctr">
                  <a:solidFill>
                    <a:srgbClr val="FFFFFF"/>
                  </a:solidFill>
                  <a:prstDash val="solid"/>
                  <a:round/>
                  <a:headEnd type="none" w="med" len="med"/>
                  <a:tailEnd type="none" w="med" len="med"/>
                </a:ln>
                <a:effectLst/>
              </p:spPr>
              <p:txBody>
                <a:bodyPr anchor="ctr">
                  <a:spAutoFit/>
                </a:bodyPr>
                <a:lstStyle/>
                <a:p>
                  <a:pPr marL="0" marR="0" lvl="0" indent="0" algn="ctr" defTabSz="914400" eaLnBrk="1" fontAlgn="base" latinLnBrk="0" hangingPunct="1">
                    <a:lnSpc>
                      <a:spcPct val="90000"/>
                    </a:lnSpc>
                    <a:spcBef>
                      <a:spcPct val="0"/>
                    </a:spcBef>
                    <a:spcAft>
                      <a:spcPct val="0"/>
                    </a:spcAft>
                    <a:buClr>
                      <a:srgbClr val="C0504D"/>
                    </a:buClr>
                    <a:buSzTx/>
                    <a:buFont typeface="Wingdings"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panose="02010600030101010101" pitchFamily="2" charset="-122"/>
                  </a:endParaRPr>
                </a:p>
              </p:txBody>
            </p:sp>
            <p:cxnSp>
              <p:nvCxnSpPr>
                <p:cNvPr id="354" name="直接连接符 353">
                  <a:extLst>
                    <a:ext uri="{FF2B5EF4-FFF2-40B4-BE49-F238E27FC236}">
                      <a16:creationId xmlns:a16="http://schemas.microsoft.com/office/drawing/2014/main" id="{EE6C092F-DDF1-4B04-9AA7-DB81482E43CD}"/>
                    </a:ext>
                  </a:extLst>
                </p:cNvPr>
                <p:cNvCxnSpPr/>
                <p:nvPr/>
              </p:nvCxnSpPr>
              <p:spPr bwMode="auto">
                <a:xfrm rot="16200000" flipH="1">
                  <a:off x="4865916" y="3523307"/>
                  <a:ext cx="289692" cy="5669"/>
                </a:xfrm>
                <a:prstGeom prst="line">
                  <a:avLst/>
                </a:prstGeom>
                <a:grpFill/>
                <a:ln w="12700" cap="flat" cmpd="sng" algn="ctr">
                  <a:solidFill>
                    <a:srgbClr val="1F497D"/>
                  </a:solidFill>
                  <a:prstDash val="solid"/>
                  <a:round/>
                  <a:headEnd type="none" w="med" len="med"/>
                  <a:tailEnd type="none" w="med" len="med"/>
                </a:ln>
                <a:effectLst/>
              </p:spPr>
            </p:cxnSp>
            <p:cxnSp>
              <p:nvCxnSpPr>
                <p:cNvPr id="355" name="直接连接符 354">
                  <a:extLst>
                    <a:ext uri="{FF2B5EF4-FFF2-40B4-BE49-F238E27FC236}">
                      <a16:creationId xmlns:a16="http://schemas.microsoft.com/office/drawing/2014/main" id="{5E03A3DE-B7E7-4911-ABA7-5321F4B8AC13}"/>
                    </a:ext>
                  </a:extLst>
                </p:cNvPr>
                <p:cNvCxnSpPr/>
                <p:nvPr/>
              </p:nvCxnSpPr>
              <p:spPr bwMode="auto">
                <a:xfrm rot="5400000">
                  <a:off x="4925281" y="3523146"/>
                  <a:ext cx="289668" cy="6000"/>
                </a:xfrm>
                <a:prstGeom prst="line">
                  <a:avLst/>
                </a:prstGeom>
                <a:grpFill/>
                <a:ln w="12700" cap="flat" cmpd="sng" algn="ctr">
                  <a:solidFill>
                    <a:srgbClr val="1F497D"/>
                  </a:solidFill>
                  <a:prstDash val="solid"/>
                  <a:round/>
                  <a:headEnd type="none" w="med" len="med"/>
                  <a:tailEnd type="none" w="med" len="med"/>
                </a:ln>
                <a:effectLst/>
              </p:spPr>
            </p:cxnSp>
          </p:grpSp>
          <p:grpSp>
            <p:nvGrpSpPr>
              <p:cNvPr id="330" name="组合 41">
                <a:extLst>
                  <a:ext uri="{FF2B5EF4-FFF2-40B4-BE49-F238E27FC236}">
                    <a16:creationId xmlns:a16="http://schemas.microsoft.com/office/drawing/2014/main" id="{CA6182FF-B98A-4991-AA39-C3DAC6CF90CB}"/>
                  </a:ext>
                </a:extLst>
              </p:cNvPr>
              <p:cNvGrpSpPr>
                <a:grpSpLocks/>
              </p:cNvGrpSpPr>
              <p:nvPr/>
            </p:nvGrpSpPr>
            <p:grpSpPr bwMode="auto">
              <a:xfrm rot="2700000">
                <a:off x="5635050" y="3629089"/>
                <a:ext cx="58396" cy="313200"/>
                <a:chOff x="5007927" y="3336327"/>
                <a:chExt cx="65188" cy="341632"/>
              </a:xfrm>
            </p:grpSpPr>
            <p:sp>
              <p:nvSpPr>
                <p:cNvPr id="350" name="矩形 42">
                  <a:extLst>
                    <a:ext uri="{FF2B5EF4-FFF2-40B4-BE49-F238E27FC236}">
                      <a16:creationId xmlns:a16="http://schemas.microsoft.com/office/drawing/2014/main" id="{398DA698-4BE9-4284-B585-C83BC8AA3073}"/>
                    </a:ext>
                  </a:extLst>
                </p:cNvPr>
                <p:cNvSpPr>
                  <a:spLocks noChangeArrowheads="1"/>
                </p:cNvSpPr>
                <p:nvPr/>
              </p:nvSpPr>
              <p:spPr bwMode="auto">
                <a:xfrm>
                  <a:off x="5016843" y="3336327"/>
                  <a:ext cx="45812" cy="341632"/>
                </a:xfrm>
                <a:prstGeom prst="rect">
                  <a:avLst/>
                </a:prstGeom>
                <a:solidFill>
                  <a:srgbClr val="FFFFFF"/>
                </a:solidFill>
                <a:ln w="12700" algn="ctr">
                  <a:solidFill>
                    <a:srgbClr val="FFFFFF"/>
                  </a:solidFill>
                  <a:round/>
                  <a:headEnd/>
                  <a:tailEnd/>
                </a:ln>
              </p:spPr>
              <p:txBody>
                <a:bodyPr rot="10800000" vert="eaVert"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cxnSp>
              <p:nvCxnSpPr>
                <p:cNvPr id="351" name="直接连接符 43">
                  <a:extLst>
                    <a:ext uri="{FF2B5EF4-FFF2-40B4-BE49-F238E27FC236}">
                      <a16:creationId xmlns:a16="http://schemas.microsoft.com/office/drawing/2014/main" id="{5B912822-A29A-4625-93EF-76116279BB0A}"/>
                    </a:ext>
                  </a:extLst>
                </p:cNvPr>
                <p:cNvCxnSpPr>
                  <a:cxnSpLocks noChangeShapeType="1"/>
                </p:cNvCxnSpPr>
                <p:nvPr/>
              </p:nvCxnSpPr>
              <p:spPr bwMode="auto">
                <a:xfrm rot="16200000" flipH="1">
                  <a:off x="4865916" y="3523307"/>
                  <a:ext cx="289692" cy="5669"/>
                </a:xfrm>
                <a:prstGeom prst="line">
                  <a:avLst/>
                </a:prstGeom>
                <a:noFill/>
                <a:ln w="12700" algn="ctr">
                  <a:solidFill>
                    <a:srgbClr val="1F497D"/>
                  </a:solidFill>
                  <a:round/>
                  <a:headEnd/>
                  <a:tailEnd/>
                </a:ln>
                <a:extLst>
                  <a:ext uri="{909E8E84-426E-40DD-AFC4-6F175D3DCCD1}">
                    <a14:hiddenFill xmlns:a14="http://schemas.microsoft.com/office/drawing/2010/main">
                      <a:noFill/>
                    </a14:hiddenFill>
                  </a:ext>
                </a:extLst>
              </p:spPr>
            </p:cxnSp>
            <p:cxnSp>
              <p:nvCxnSpPr>
                <p:cNvPr id="352" name="直接连接符 44">
                  <a:extLst>
                    <a:ext uri="{FF2B5EF4-FFF2-40B4-BE49-F238E27FC236}">
                      <a16:creationId xmlns:a16="http://schemas.microsoft.com/office/drawing/2014/main" id="{DC1F2800-ED7E-4D0C-BCB6-8EA93FA90467}"/>
                    </a:ext>
                  </a:extLst>
                </p:cNvPr>
                <p:cNvCxnSpPr>
                  <a:cxnSpLocks noChangeShapeType="1"/>
                </p:cNvCxnSpPr>
                <p:nvPr/>
              </p:nvCxnSpPr>
              <p:spPr bwMode="auto">
                <a:xfrm rot="5400000">
                  <a:off x="4925281" y="3523146"/>
                  <a:ext cx="289668" cy="6000"/>
                </a:xfrm>
                <a:prstGeom prst="line">
                  <a:avLst/>
                </a:prstGeom>
                <a:noFill/>
                <a:ln w="12700" algn="ctr">
                  <a:solidFill>
                    <a:srgbClr val="1F497D"/>
                  </a:solidFill>
                  <a:round/>
                  <a:headEnd/>
                  <a:tailEnd/>
                </a:ln>
                <a:extLst>
                  <a:ext uri="{909E8E84-426E-40DD-AFC4-6F175D3DCCD1}">
                    <a14:hiddenFill xmlns:a14="http://schemas.microsoft.com/office/drawing/2010/main">
                      <a:noFill/>
                    </a14:hiddenFill>
                  </a:ext>
                </a:extLst>
              </p:spPr>
            </p:cxnSp>
          </p:grpSp>
          <p:grpSp>
            <p:nvGrpSpPr>
              <p:cNvPr id="331" name="组合 49">
                <a:extLst>
                  <a:ext uri="{FF2B5EF4-FFF2-40B4-BE49-F238E27FC236}">
                    <a16:creationId xmlns:a16="http://schemas.microsoft.com/office/drawing/2014/main" id="{24B1BBA1-5307-4F02-B812-04509C9D7602}"/>
                  </a:ext>
                </a:extLst>
              </p:cNvPr>
              <p:cNvGrpSpPr>
                <a:grpSpLocks/>
              </p:cNvGrpSpPr>
              <p:nvPr/>
            </p:nvGrpSpPr>
            <p:grpSpPr bwMode="auto">
              <a:xfrm rot="-5400000">
                <a:off x="4115189" y="4205186"/>
                <a:ext cx="66728" cy="324000"/>
                <a:chOff x="5007927" y="3336327"/>
                <a:chExt cx="65188" cy="341632"/>
              </a:xfrm>
            </p:grpSpPr>
            <p:sp>
              <p:nvSpPr>
                <p:cNvPr id="347" name="矩形 50">
                  <a:extLst>
                    <a:ext uri="{FF2B5EF4-FFF2-40B4-BE49-F238E27FC236}">
                      <a16:creationId xmlns:a16="http://schemas.microsoft.com/office/drawing/2014/main" id="{C873824F-70CD-44D5-B042-311B7E7E2D1B}"/>
                    </a:ext>
                  </a:extLst>
                </p:cNvPr>
                <p:cNvSpPr>
                  <a:spLocks noChangeArrowheads="1"/>
                </p:cNvSpPr>
                <p:nvPr/>
              </p:nvSpPr>
              <p:spPr bwMode="auto">
                <a:xfrm>
                  <a:off x="5016843" y="3336327"/>
                  <a:ext cx="45812" cy="341632"/>
                </a:xfrm>
                <a:prstGeom prst="rect">
                  <a:avLst/>
                </a:prstGeom>
                <a:solidFill>
                  <a:srgbClr val="FFFFFF"/>
                </a:solidFill>
                <a:ln w="12700" algn="ctr">
                  <a:solidFill>
                    <a:srgbClr val="FFFFFF"/>
                  </a:solidFill>
                  <a:round/>
                  <a:headEnd/>
                  <a:tailEnd/>
                </a:ln>
              </p:spPr>
              <p:txBody>
                <a:bodyPr vert="eaVert"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cxnSp>
              <p:nvCxnSpPr>
                <p:cNvPr id="348" name="直接连接符 51">
                  <a:extLst>
                    <a:ext uri="{FF2B5EF4-FFF2-40B4-BE49-F238E27FC236}">
                      <a16:creationId xmlns:a16="http://schemas.microsoft.com/office/drawing/2014/main" id="{F0C61BA9-3E46-47FB-B6EC-523BCB5201F5}"/>
                    </a:ext>
                  </a:extLst>
                </p:cNvPr>
                <p:cNvCxnSpPr>
                  <a:cxnSpLocks noChangeShapeType="1"/>
                </p:cNvCxnSpPr>
                <p:nvPr/>
              </p:nvCxnSpPr>
              <p:spPr bwMode="auto">
                <a:xfrm rot="16200000" flipH="1">
                  <a:off x="4865916" y="3523307"/>
                  <a:ext cx="289692" cy="5669"/>
                </a:xfrm>
                <a:prstGeom prst="line">
                  <a:avLst/>
                </a:prstGeom>
                <a:noFill/>
                <a:ln w="12700" algn="ctr">
                  <a:solidFill>
                    <a:srgbClr val="1F497D"/>
                  </a:solidFill>
                  <a:round/>
                  <a:headEnd/>
                  <a:tailEnd/>
                </a:ln>
                <a:extLst>
                  <a:ext uri="{909E8E84-426E-40DD-AFC4-6F175D3DCCD1}">
                    <a14:hiddenFill xmlns:a14="http://schemas.microsoft.com/office/drawing/2010/main">
                      <a:noFill/>
                    </a14:hiddenFill>
                  </a:ext>
                </a:extLst>
              </p:spPr>
            </p:cxnSp>
            <p:cxnSp>
              <p:nvCxnSpPr>
                <p:cNvPr id="349" name="直接连接符 52">
                  <a:extLst>
                    <a:ext uri="{FF2B5EF4-FFF2-40B4-BE49-F238E27FC236}">
                      <a16:creationId xmlns:a16="http://schemas.microsoft.com/office/drawing/2014/main" id="{79CA25AD-2B7D-4453-8DEE-68EBACE0FAB0}"/>
                    </a:ext>
                  </a:extLst>
                </p:cNvPr>
                <p:cNvCxnSpPr>
                  <a:cxnSpLocks noChangeShapeType="1"/>
                </p:cNvCxnSpPr>
                <p:nvPr/>
              </p:nvCxnSpPr>
              <p:spPr bwMode="auto">
                <a:xfrm rot="5400000">
                  <a:off x="4925281" y="3523146"/>
                  <a:ext cx="289668" cy="6000"/>
                </a:xfrm>
                <a:prstGeom prst="line">
                  <a:avLst/>
                </a:prstGeom>
                <a:noFill/>
                <a:ln w="12700" algn="ctr">
                  <a:solidFill>
                    <a:srgbClr val="1F497D"/>
                  </a:solidFill>
                  <a:round/>
                  <a:headEnd/>
                  <a:tailEnd/>
                </a:ln>
                <a:extLst>
                  <a:ext uri="{909E8E84-426E-40DD-AFC4-6F175D3DCCD1}">
                    <a14:hiddenFill xmlns:a14="http://schemas.microsoft.com/office/drawing/2010/main">
                      <a:noFill/>
                    </a14:hiddenFill>
                  </a:ext>
                </a:extLst>
              </p:spPr>
            </p:cxnSp>
          </p:grpSp>
          <p:grpSp>
            <p:nvGrpSpPr>
              <p:cNvPr id="332" name="组合 53">
                <a:extLst>
                  <a:ext uri="{FF2B5EF4-FFF2-40B4-BE49-F238E27FC236}">
                    <a16:creationId xmlns:a16="http://schemas.microsoft.com/office/drawing/2014/main" id="{1B7005FD-02B5-4B0B-9C2B-2DF069E2D0FF}"/>
                  </a:ext>
                </a:extLst>
              </p:cNvPr>
              <p:cNvGrpSpPr/>
              <p:nvPr/>
            </p:nvGrpSpPr>
            <p:grpSpPr>
              <a:xfrm rot="16200000" flipV="1">
                <a:off x="5849314" y="4184963"/>
                <a:ext cx="73449" cy="306000"/>
                <a:chOff x="5007927" y="3336327"/>
                <a:chExt cx="65188" cy="341632"/>
              </a:xfrm>
              <a:solidFill>
                <a:srgbClr val="FFFFFF"/>
              </a:solidFill>
            </p:grpSpPr>
            <p:sp>
              <p:nvSpPr>
                <p:cNvPr id="344" name="矩形 343">
                  <a:extLst>
                    <a:ext uri="{FF2B5EF4-FFF2-40B4-BE49-F238E27FC236}">
                      <a16:creationId xmlns:a16="http://schemas.microsoft.com/office/drawing/2014/main" id="{2084A1EA-CBD8-4946-9D02-B579E4112C3E}"/>
                    </a:ext>
                  </a:extLst>
                </p:cNvPr>
                <p:cNvSpPr/>
                <p:nvPr/>
              </p:nvSpPr>
              <p:spPr bwMode="auto">
                <a:xfrm>
                  <a:off x="5016843" y="3336327"/>
                  <a:ext cx="45812" cy="341632"/>
                </a:xfrm>
                <a:prstGeom prst="rect">
                  <a:avLst/>
                </a:prstGeom>
                <a:grpFill/>
                <a:ln w="12700" cap="flat" cmpd="sng" algn="ctr">
                  <a:solidFill>
                    <a:srgbClr val="FFFFFF"/>
                  </a:solidFill>
                  <a:prstDash val="solid"/>
                  <a:round/>
                  <a:headEnd type="none" w="med" len="med"/>
                  <a:tailEnd type="none" w="med" len="med"/>
                </a:ln>
                <a:effectLst/>
              </p:spPr>
              <p:txBody>
                <a:bodyPr anchor="ctr">
                  <a:spAutoFit/>
                </a:bodyPr>
                <a:lstStyle/>
                <a:p>
                  <a:pPr marL="0" marR="0" lvl="0" indent="0" algn="ctr" defTabSz="914400" eaLnBrk="1" fontAlgn="base" latinLnBrk="0" hangingPunct="1">
                    <a:lnSpc>
                      <a:spcPct val="90000"/>
                    </a:lnSpc>
                    <a:spcBef>
                      <a:spcPct val="0"/>
                    </a:spcBef>
                    <a:spcAft>
                      <a:spcPct val="0"/>
                    </a:spcAft>
                    <a:buClr>
                      <a:srgbClr val="C0504D"/>
                    </a:buClr>
                    <a:buSzTx/>
                    <a:buFont typeface="Wingdings"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panose="02010600030101010101" pitchFamily="2" charset="-122"/>
                  </a:endParaRPr>
                </a:p>
              </p:txBody>
            </p:sp>
            <p:cxnSp>
              <p:nvCxnSpPr>
                <p:cNvPr id="345" name="直接连接符 344">
                  <a:extLst>
                    <a:ext uri="{FF2B5EF4-FFF2-40B4-BE49-F238E27FC236}">
                      <a16:creationId xmlns:a16="http://schemas.microsoft.com/office/drawing/2014/main" id="{8663F8D0-1C6E-44A1-BFC4-4751BB5D0ED7}"/>
                    </a:ext>
                  </a:extLst>
                </p:cNvPr>
                <p:cNvCxnSpPr/>
                <p:nvPr/>
              </p:nvCxnSpPr>
              <p:spPr bwMode="auto">
                <a:xfrm rot="16200000" flipH="1">
                  <a:off x="4865916" y="3523307"/>
                  <a:ext cx="289692" cy="5669"/>
                </a:xfrm>
                <a:prstGeom prst="line">
                  <a:avLst/>
                </a:prstGeom>
                <a:grpFill/>
                <a:ln w="12700" cap="flat" cmpd="sng" algn="ctr">
                  <a:solidFill>
                    <a:srgbClr val="1F497D"/>
                  </a:solidFill>
                  <a:prstDash val="solid"/>
                  <a:round/>
                  <a:headEnd type="none" w="med" len="med"/>
                  <a:tailEnd type="none" w="med" len="med"/>
                </a:ln>
                <a:effectLst/>
              </p:spPr>
            </p:cxnSp>
            <p:cxnSp>
              <p:nvCxnSpPr>
                <p:cNvPr id="346" name="直接连接符 345">
                  <a:extLst>
                    <a:ext uri="{FF2B5EF4-FFF2-40B4-BE49-F238E27FC236}">
                      <a16:creationId xmlns:a16="http://schemas.microsoft.com/office/drawing/2014/main" id="{C04194A7-BF23-4557-B34D-DFCAABEE7FDF}"/>
                    </a:ext>
                  </a:extLst>
                </p:cNvPr>
                <p:cNvCxnSpPr/>
                <p:nvPr/>
              </p:nvCxnSpPr>
              <p:spPr bwMode="auto">
                <a:xfrm rot="5400000">
                  <a:off x="4925281" y="3523146"/>
                  <a:ext cx="289668" cy="6000"/>
                </a:xfrm>
                <a:prstGeom prst="line">
                  <a:avLst/>
                </a:prstGeom>
                <a:grpFill/>
                <a:ln w="12700" cap="flat" cmpd="sng" algn="ctr">
                  <a:solidFill>
                    <a:srgbClr val="1F497D"/>
                  </a:solidFill>
                  <a:prstDash val="solid"/>
                  <a:round/>
                  <a:headEnd type="none" w="med" len="med"/>
                  <a:tailEnd type="none" w="med" len="med"/>
                </a:ln>
                <a:effectLst/>
              </p:spPr>
            </p:cxnSp>
          </p:grpSp>
          <p:grpSp>
            <p:nvGrpSpPr>
              <p:cNvPr id="333" name="组合 49">
                <a:extLst>
                  <a:ext uri="{FF2B5EF4-FFF2-40B4-BE49-F238E27FC236}">
                    <a16:creationId xmlns:a16="http://schemas.microsoft.com/office/drawing/2014/main" id="{251F43BA-597D-4E53-AB7D-22A3694E0CF6}"/>
                  </a:ext>
                </a:extLst>
              </p:cNvPr>
              <p:cNvGrpSpPr>
                <a:grpSpLocks/>
              </p:cNvGrpSpPr>
              <p:nvPr/>
            </p:nvGrpSpPr>
            <p:grpSpPr bwMode="auto">
              <a:xfrm rot="-3209988">
                <a:off x="4320914" y="3661795"/>
                <a:ext cx="55788" cy="316800"/>
                <a:chOff x="5007927" y="3336327"/>
                <a:chExt cx="65188" cy="341632"/>
              </a:xfrm>
            </p:grpSpPr>
            <p:sp>
              <p:nvSpPr>
                <p:cNvPr id="341" name="矩形 64">
                  <a:extLst>
                    <a:ext uri="{FF2B5EF4-FFF2-40B4-BE49-F238E27FC236}">
                      <a16:creationId xmlns:a16="http://schemas.microsoft.com/office/drawing/2014/main" id="{1C6AC3B8-697D-435F-8DE0-5E165B602EDF}"/>
                    </a:ext>
                  </a:extLst>
                </p:cNvPr>
                <p:cNvSpPr>
                  <a:spLocks noChangeArrowheads="1"/>
                </p:cNvSpPr>
                <p:nvPr/>
              </p:nvSpPr>
              <p:spPr bwMode="auto">
                <a:xfrm>
                  <a:off x="5016843" y="3336327"/>
                  <a:ext cx="45812" cy="341632"/>
                </a:xfrm>
                <a:prstGeom prst="rect">
                  <a:avLst/>
                </a:prstGeom>
                <a:solidFill>
                  <a:srgbClr val="FFFFFF"/>
                </a:solidFill>
                <a:ln w="12700" algn="ctr">
                  <a:solidFill>
                    <a:srgbClr val="FFFFFF"/>
                  </a:solidFill>
                  <a:round/>
                  <a:headEnd/>
                  <a:tailEnd/>
                </a:ln>
              </p:spPr>
              <p:txBody>
                <a:bodyPr vert="eaVert"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cxnSp>
              <p:nvCxnSpPr>
                <p:cNvPr id="342" name="直接连接符 65">
                  <a:extLst>
                    <a:ext uri="{FF2B5EF4-FFF2-40B4-BE49-F238E27FC236}">
                      <a16:creationId xmlns:a16="http://schemas.microsoft.com/office/drawing/2014/main" id="{BE635528-C0AA-47D2-B715-80687E8FFDCD}"/>
                    </a:ext>
                  </a:extLst>
                </p:cNvPr>
                <p:cNvCxnSpPr>
                  <a:cxnSpLocks noChangeShapeType="1"/>
                </p:cNvCxnSpPr>
                <p:nvPr/>
              </p:nvCxnSpPr>
              <p:spPr bwMode="auto">
                <a:xfrm rot="16200000" flipH="1">
                  <a:off x="4865916" y="3523307"/>
                  <a:ext cx="289692" cy="5669"/>
                </a:xfrm>
                <a:prstGeom prst="line">
                  <a:avLst/>
                </a:prstGeom>
                <a:noFill/>
                <a:ln w="12700" algn="ctr">
                  <a:solidFill>
                    <a:srgbClr val="1F497D"/>
                  </a:solidFill>
                  <a:round/>
                  <a:headEnd/>
                  <a:tailEnd/>
                </a:ln>
                <a:extLst>
                  <a:ext uri="{909E8E84-426E-40DD-AFC4-6F175D3DCCD1}">
                    <a14:hiddenFill xmlns:a14="http://schemas.microsoft.com/office/drawing/2010/main">
                      <a:noFill/>
                    </a14:hiddenFill>
                  </a:ext>
                </a:extLst>
              </p:spPr>
            </p:cxnSp>
            <p:cxnSp>
              <p:nvCxnSpPr>
                <p:cNvPr id="343" name="直接连接符 66">
                  <a:extLst>
                    <a:ext uri="{FF2B5EF4-FFF2-40B4-BE49-F238E27FC236}">
                      <a16:creationId xmlns:a16="http://schemas.microsoft.com/office/drawing/2014/main" id="{B703A38E-79F5-4772-8623-F6F599222305}"/>
                    </a:ext>
                  </a:extLst>
                </p:cNvPr>
                <p:cNvCxnSpPr>
                  <a:cxnSpLocks noChangeShapeType="1"/>
                </p:cNvCxnSpPr>
                <p:nvPr/>
              </p:nvCxnSpPr>
              <p:spPr bwMode="auto">
                <a:xfrm rot="5400000">
                  <a:off x="4925281" y="3523146"/>
                  <a:ext cx="289668" cy="6000"/>
                </a:xfrm>
                <a:prstGeom prst="line">
                  <a:avLst/>
                </a:prstGeom>
                <a:noFill/>
                <a:ln w="12700" algn="ctr">
                  <a:solidFill>
                    <a:srgbClr val="1F497D"/>
                  </a:solidFill>
                  <a:round/>
                  <a:headEnd/>
                  <a:tailEnd/>
                </a:ln>
                <a:extLst>
                  <a:ext uri="{909E8E84-426E-40DD-AFC4-6F175D3DCCD1}">
                    <a14:hiddenFill xmlns:a14="http://schemas.microsoft.com/office/drawing/2010/main">
                      <a:noFill/>
                    </a14:hiddenFill>
                  </a:ext>
                </a:extLst>
              </p:spPr>
            </p:cxnSp>
          </p:grpSp>
          <p:grpSp>
            <p:nvGrpSpPr>
              <p:cNvPr id="334" name="组合 53">
                <a:extLst>
                  <a:ext uri="{FF2B5EF4-FFF2-40B4-BE49-F238E27FC236}">
                    <a16:creationId xmlns:a16="http://schemas.microsoft.com/office/drawing/2014/main" id="{DF368206-D5C6-42D4-9A98-6EA39AFBCDCF}"/>
                  </a:ext>
                </a:extLst>
              </p:cNvPr>
              <p:cNvGrpSpPr/>
              <p:nvPr/>
            </p:nvGrpSpPr>
            <p:grpSpPr>
              <a:xfrm rot="18390012" flipV="1">
                <a:off x="5636606" y="4750605"/>
                <a:ext cx="61407" cy="324000"/>
                <a:chOff x="5007927" y="3336327"/>
                <a:chExt cx="65188" cy="341632"/>
              </a:xfrm>
              <a:solidFill>
                <a:srgbClr val="FFFFFF"/>
              </a:solidFill>
            </p:grpSpPr>
            <p:sp>
              <p:nvSpPr>
                <p:cNvPr id="338" name="矩形 337">
                  <a:extLst>
                    <a:ext uri="{FF2B5EF4-FFF2-40B4-BE49-F238E27FC236}">
                      <a16:creationId xmlns:a16="http://schemas.microsoft.com/office/drawing/2014/main" id="{1362BD0A-39E2-4132-A985-CA2981E0B655}"/>
                    </a:ext>
                  </a:extLst>
                </p:cNvPr>
                <p:cNvSpPr/>
                <p:nvPr/>
              </p:nvSpPr>
              <p:spPr bwMode="auto">
                <a:xfrm>
                  <a:off x="5016843" y="3336327"/>
                  <a:ext cx="45812" cy="341632"/>
                </a:xfrm>
                <a:prstGeom prst="rect">
                  <a:avLst/>
                </a:prstGeom>
                <a:grpFill/>
                <a:ln w="12700" cap="flat" cmpd="sng" algn="ctr">
                  <a:solidFill>
                    <a:srgbClr val="FFFFFF"/>
                  </a:solidFill>
                  <a:prstDash val="solid"/>
                  <a:round/>
                  <a:headEnd type="none" w="med" len="med"/>
                  <a:tailEnd type="none" w="med" len="med"/>
                </a:ln>
                <a:effectLst/>
              </p:spPr>
              <p:txBody>
                <a:bodyPr anchor="ctr">
                  <a:spAutoFit/>
                </a:bodyPr>
                <a:lstStyle/>
                <a:p>
                  <a:pPr marL="0" marR="0" lvl="0" indent="0" algn="ctr" defTabSz="914400" eaLnBrk="1" fontAlgn="base" latinLnBrk="0" hangingPunct="1">
                    <a:lnSpc>
                      <a:spcPct val="90000"/>
                    </a:lnSpc>
                    <a:spcBef>
                      <a:spcPct val="0"/>
                    </a:spcBef>
                    <a:spcAft>
                      <a:spcPct val="0"/>
                    </a:spcAft>
                    <a:buClr>
                      <a:srgbClr val="C0504D"/>
                    </a:buClr>
                    <a:buSzTx/>
                    <a:buFont typeface="Wingdings"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panose="02010600030101010101" pitchFamily="2" charset="-122"/>
                  </a:endParaRPr>
                </a:p>
              </p:txBody>
            </p:sp>
            <p:cxnSp>
              <p:nvCxnSpPr>
                <p:cNvPr id="339" name="直接连接符 338">
                  <a:extLst>
                    <a:ext uri="{FF2B5EF4-FFF2-40B4-BE49-F238E27FC236}">
                      <a16:creationId xmlns:a16="http://schemas.microsoft.com/office/drawing/2014/main" id="{7D1401CA-8FD9-41C2-BCFE-B3BCAA17288C}"/>
                    </a:ext>
                  </a:extLst>
                </p:cNvPr>
                <p:cNvCxnSpPr/>
                <p:nvPr/>
              </p:nvCxnSpPr>
              <p:spPr bwMode="auto">
                <a:xfrm rot="16200000" flipH="1">
                  <a:off x="4865916" y="3523307"/>
                  <a:ext cx="289692" cy="5669"/>
                </a:xfrm>
                <a:prstGeom prst="line">
                  <a:avLst/>
                </a:prstGeom>
                <a:grpFill/>
                <a:ln w="12700" cap="flat" cmpd="sng" algn="ctr">
                  <a:solidFill>
                    <a:srgbClr val="1F497D"/>
                  </a:solidFill>
                  <a:prstDash val="solid"/>
                  <a:round/>
                  <a:headEnd type="none" w="med" len="med"/>
                  <a:tailEnd type="none" w="med" len="med"/>
                </a:ln>
                <a:effectLst/>
              </p:spPr>
            </p:cxnSp>
            <p:cxnSp>
              <p:nvCxnSpPr>
                <p:cNvPr id="340" name="直接连接符 339">
                  <a:extLst>
                    <a:ext uri="{FF2B5EF4-FFF2-40B4-BE49-F238E27FC236}">
                      <a16:creationId xmlns:a16="http://schemas.microsoft.com/office/drawing/2014/main" id="{D4D4B784-23FE-4C88-A3A1-D9BCFCFEA4B6}"/>
                    </a:ext>
                  </a:extLst>
                </p:cNvPr>
                <p:cNvCxnSpPr/>
                <p:nvPr/>
              </p:nvCxnSpPr>
              <p:spPr bwMode="auto">
                <a:xfrm rot="5400000">
                  <a:off x="4925281" y="3523146"/>
                  <a:ext cx="289668" cy="6000"/>
                </a:xfrm>
                <a:prstGeom prst="line">
                  <a:avLst/>
                </a:prstGeom>
                <a:grpFill/>
                <a:ln w="12700" cap="flat" cmpd="sng" algn="ctr">
                  <a:solidFill>
                    <a:srgbClr val="1F497D"/>
                  </a:solidFill>
                  <a:prstDash val="solid"/>
                  <a:round/>
                  <a:headEnd type="none" w="med" len="med"/>
                  <a:tailEnd type="none" w="med" len="med"/>
                </a:ln>
                <a:effectLst/>
              </p:spPr>
            </p:cxnSp>
          </p:grpSp>
          <p:grpSp>
            <p:nvGrpSpPr>
              <p:cNvPr id="335" name="组合 71">
                <a:extLst>
                  <a:ext uri="{FF2B5EF4-FFF2-40B4-BE49-F238E27FC236}">
                    <a16:creationId xmlns:a16="http://schemas.microsoft.com/office/drawing/2014/main" id="{499C586A-FD6C-4809-90F4-664D6938F93C}"/>
                  </a:ext>
                </a:extLst>
              </p:cNvPr>
              <p:cNvGrpSpPr>
                <a:grpSpLocks/>
              </p:cNvGrpSpPr>
              <p:nvPr/>
            </p:nvGrpSpPr>
            <p:grpSpPr bwMode="auto">
              <a:xfrm>
                <a:off x="4085380" y="4766191"/>
                <a:ext cx="554400" cy="208451"/>
                <a:chOff x="4085380" y="4766191"/>
                <a:chExt cx="554400" cy="208451"/>
              </a:xfrm>
            </p:grpSpPr>
            <p:sp>
              <p:nvSpPr>
                <p:cNvPr id="336" name="左箭头 69">
                  <a:extLst>
                    <a:ext uri="{FF2B5EF4-FFF2-40B4-BE49-F238E27FC236}">
                      <a16:creationId xmlns:a16="http://schemas.microsoft.com/office/drawing/2014/main" id="{070EFC17-891D-49DE-8253-2305960B563D}"/>
                    </a:ext>
                  </a:extLst>
                </p:cNvPr>
                <p:cNvSpPr>
                  <a:spLocks noChangeArrowheads="1"/>
                </p:cNvSpPr>
                <p:nvPr/>
              </p:nvSpPr>
              <p:spPr bwMode="auto">
                <a:xfrm rot="-7442357">
                  <a:off x="4272580" y="4607442"/>
                  <a:ext cx="180000" cy="554400"/>
                </a:xfrm>
                <a:prstGeom prst="leftArrow">
                  <a:avLst>
                    <a:gd name="adj1" fmla="val 50000"/>
                    <a:gd name="adj2" fmla="val 79477"/>
                  </a:avLst>
                </a:prstGeom>
                <a:solidFill>
                  <a:srgbClr val="FFFFFF"/>
                </a:solidFill>
                <a:ln w="12700" algn="ctr">
                  <a:solidFill>
                    <a:srgbClr val="002060"/>
                  </a:solidFill>
                  <a:round/>
                  <a:headEnd/>
                  <a:tailEnd/>
                </a:ln>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337" name="矩形 70">
                  <a:extLst>
                    <a:ext uri="{FF2B5EF4-FFF2-40B4-BE49-F238E27FC236}">
                      <a16:creationId xmlns:a16="http://schemas.microsoft.com/office/drawing/2014/main" id="{20A7B750-6857-45E0-BCA3-C66372EA8790}"/>
                    </a:ext>
                  </a:extLst>
                </p:cNvPr>
                <p:cNvSpPr>
                  <a:spLocks noChangeArrowheads="1"/>
                </p:cNvSpPr>
                <p:nvPr/>
              </p:nvSpPr>
              <p:spPr bwMode="auto">
                <a:xfrm rot="-2048877">
                  <a:off x="4173804" y="4766191"/>
                  <a:ext cx="262800" cy="69282"/>
                </a:xfrm>
                <a:prstGeom prst="rect">
                  <a:avLst/>
                </a:prstGeom>
                <a:solidFill>
                  <a:srgbClr val="FFFFFF"/>
                </a:solidFill>
                <a:ln>
                  <a:noFill/>
                </a:ln>
                <a:extLst>
                  <a:ext uri="{91240B29-F687-4F45-9708-019B960494DF}">
                    <a14:hiddenLine xmlns:a14="http://schemas.microsoft.com/office/drawing/2010/main" w="12700" algn="ctr">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grpSp>
        <p:grpSp>
          <p:nvGrpSpPr>
            <p:cNvPr id="201" name="组合 73">
              <a:extLst>
                <a:ext uri="{FF2B5EF4-FFF2-40B4-BE49-F238E27FC236}">
                  <a16:creationId xmlns:a16="http://schemas.microsoft.com/office/drawing/2014/main" id="{3D1A30EC-CDBF-4E8C-BB94-60FA7A5454D4}"/>
                </a:ext>
              </a:extLst>
            </p:cNvPr>
            <p:cNvGrpSpPr>
              <a:grpSpLocks/>
            </p:cNvGrpSpPr>
            <p:nvPr/>
          </p:nvGrpSpPr>
          <p:grpSpPr bwMode="auto">
            <a:xfrm flipH="1">
              <a:off x="2505" y="472"/>
              <a:ext cx="966" cy="988"/>
              <a:chOff x="3986553" y="3345851"/>
              <a:chExt cx="2052486" cy="2015653"/>
            </a:xfrm>
          </p:grpSpPr>
          <p:sp>
            <p:nvSpPr>
              <p:cNvPr id="293" name="流程图: 顺序访问存储器 74">
                <a:extLst>
                  <a:ext uri="{FF2B5EF4-FFF2-40B4-BE49-F238E27FC236}">
                    <a16:creationId xmlns:a16="http://schemas.microsoft.com/office/drawing/2014/main" id="{FC276B71-5084-4544-AA8B-37D36AEAC9A0}"/>
                  </a:ext>
                </a:extLst>
              </p:cNvPr>
              <p:cNvSpPr>
                <a:spLocks noChangeArrowheads="1"/>
              </p:cNvSpPr>
              <p:nvPr/>
            </p:nvSpPr>
            <p:spPr bwMode="auto">
              <a:xfrm flipH="1">
                <a:off x="4028303" y="3385751"/>
                <a:ext cx="1977080" cy="1927654"/>
              </a:xfrm>
              <a:prstGeom prst="flowChartMagneticTape">
                <a:avLst/>
              </a:prstGeom>
              <a:solidFill>
                <a:srgbClr val="FFFFFF"/>
              </a:solidFill>
              <a:ln w="12700" algn="ctr">
                <a:solidFill>
                  <a:srgbClr val="00206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94" name="椭圆 75">
                <a:extLst>
                  <a:ext uri="{FF2B5EF4-FFF2-40B4-BE49-F238E27FC236}">
                    <a16:creationId xmlns:a16="http://schemas.microsoft.com/office/drawing/2014/main" id="{4DCE0C8E-0F5C-4E49-9679-4DE37FD6C811}"/>
                  </a:ext>
                </a:extLst>
              </p:cNvPr>
              <p:cNvSpPr>
                <a:spLocks noChangeArrowheads="1"/>
              </p:cNvSpPr>
              <p:nvPr/>
            </p:nvSpPr>
            <p:spPr bwMode="auto">
              <a:xfrm>
                <a:off x="4293273" y="3661129"/>
                <a:ext cx="1447141" cy="1355713"/>
              </a:xfrm>
              <a:prstGeom prst="ellipse">
                <a:avLst/>
              </a:prstGeom>
              <a:solidFill>
                <a:srgbClr val="FFFFFF"/>
              </a:solidFill>
              <a:ln w="12700" algn="ctr">
                <a:solidFill>
                  <a:srgbClr val="00206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en-US" altLang="zh-CN" sz="11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Daily SCRUM</a:t>
                </a:r>
              </a:p>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2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每</a:t>
                </a:r>
                <a:r>
                  <a:rPr kumimoji="0" lang="en-US" altLang="zh-CN" sz="12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24</a:t>
                </a:r>
              </a:p>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2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小时</a:t>
                </a:r>
              </a:p>
            </p:txBody>
          </p:sp>
          <p:grpSp>
            <p:nvGrpSpPr>
              <p:cNvPr id="295" name="组合 36">
                <a:extLst>
                  <a:ext uri="{FF2B5EF4-FFF2-40B4-BE49-F238E27FC236}">
                    <a16:creationId xmlns:a16="http://schemas.microsoft.com/office/drawing/2014/main" id="{14BB865D-7F77-4B0C-91FA-9C894F2E4C04}"/>
                  </a:ext>
                </a:extLst>
              </p:cNvPr>
              <p:cNvGrpSpPr>
                <a:grpSpLocks/>
              </p:cNvGrpSpPr>
              <p:nvPr/>
            </p:nvGrpSpPr>
            <p:grpSpPr bwMode="auto">
              <a:xfrm>
                <a:off x="4986144" y="3345851"/>
                <a:ext cx="58396" cy="324000"/>
                <a:chOff x="5007927" y="3336327"/>
                <a:chExt cx="65188" cy="341632"/>
              </a:xfrm>
            </p:grpSpPr>
            <p:sp>
              <p:nvSpPr>
                <p:cNvPr id="323" name="矩形 104">
                  <a:extLst>
                    <a:ext uri="{FF2B5EF4-FFF2-40B4-BE49-F238E27FC236}">
                      <a16:creationId xmlns:a16="http://schemas.microsoft.com/office/drawing/2014/main" id="{1AEE645C-AF83-4108-885D-E0291EC879BE}"/>
                    </a:ext>
                  </a:extLst>
                </p:cNvPr>
                <p:cNvSpPr>
                  <a:spLocks noChangeArrowheads="1"/>
                </p:cNvSpPr>
                <p:nvPr/>
              </p:nvSpPr>
              <p:spPr bwMode="auto">
                <a:xfrm>
                  <a:off x="5016843" y="3336327"/>
                  <a:ext cx="45812" cy="341632"/>
                </a:xfrm>
                <a:prstGeom prst="rect">
                  <a:avLst/>
                </a:prstGeom>
                <a:solidFill>
                  <a:srgbClr val="FFFFFF"/>
                </a:solidFill>
                <a:ln w="12700" algn="ctr">
                  <a:solidFill>
                    <a:srgbClr val="FFFFFF"/>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cxnSp>
              <p:nvCxnSpPr>
                <p:cNvPr id="324" name="直接连接符 105">
                  <a:extLst>
                    <a:ext uri="{FF2B5EF4-FFF2-40B4-BE49-F238E27FC236}">
                      <a16:creationId xmlns:a16="http://schemas.microsoft.com/office/drawing/2014/main" id="{CCD6E863-3278-4447-94CB-D56AEEC978A0}"/>
                    </a:ext>
                  </a:extLst>
                </p:cNvPr>
                <p:cNvCxnSpPr>
                  <a:cxnSpLocks noChangeShapeType="1"/>
                </p:cNvCxnSpPr>
                <p:nvPr/>
              </p:nvCxnSpPr>
              <p:spPr bwMode="auto">
                <a:xfrm rot="16200000" flipH="1">
                  <a:off x="4865916" y="3523307"/>
                  <a:ext cx="289692" cy="5669"/>
                </a:xfrm>
                <a:prstGeom prst="line">
                  <a:avLst/>
                </a:prstGeom>
                <a:noFill/>
                <a:ln w="12700" algn="ctr">
                  <a:solidFill>
                    <a:srgbClr val="1F497D"/>
                  </a:solidFill>
                  <a:round/>
                  <a:headEnd/>
                  <a:tailEnd/>
                </a:ln>
                <a:extLst>
                  <a:ext uri="{909E8E84-426E-40DD-AFC4-6F175D3DCCD1}">
                    <a14:hiddenFill xmlns:a14="http://schemas.microsoft.com/office/drawing/2010/main">
                      <a:noFill/>
                    </a14:hiddenFill>
                  </a:ext>
                </a:extLst>
              </p:spPr>
            </p:cxnSp>
            <p:cxnSp>
              <p:nvCxnSpPr>
                <p:cNvPr id="325" name="直接连接符 106">
                  <a:extLst>
                    <a:ext uri="{FF2B5EF4-FFF2-40B4-BE49-F238E27FC236}">
                      <a16:creationId xmlns:a16="http://schemas.microsoft.com/office/drawing/2014/main" id="{F5AF036F-9A3C-4970-AAC3-C0FFC9150131}"/>
                    </a:ext>
                  </a:extLst>
                </p:cNvPr>
                <p:cNvCxnSpPr>
                  <a:cxnSpLocks noChangeShapeType="1"/>
                </p:cNvCxnSpPr>
                <p:nvPr/>
              </p:nvCxnSpPr>
              <p:spPr bwMode="auto">
                <a:xfrm rot="5400000">
                  <a:off x="4925281" y="3523146"/>
                  <a:ext cx="289668" cy="6000"/>
                </a:xfrm>
                <a:prstGeom prst="line">
                  <a:avLst/>
                </a:prstGeom>
                <a:noFill/>
                <a:ln w="12700" algn="ctr">
                  <a:solidFill>
                    <a:srgbClr val="1F497D"/>
                  </a:solidFill>
                  <a:round/>
                  <a:headEnd/>
                  <a:tailEnd/>
                </a:ln>
                <a:extLst>
                  <a:ext uri="{909E8E84-426E-40DD-AFC4-6F175D3DCCD1}">
                    <a14:hiddenFill xmlns:a14="http://schemas.microsoft.com/office/drawing/2010/main">
                      <a:noFill/>
                    </a14:hiddenFill>
                  </a:ext>
                </a:extLst>
              </p:spPr>
            </p:cxnSp>
          </p:grpSp>
          <p:grpSp>
            <p:nvGrpSpPr>
              <p:cNvPr id="296" name="组合 37">
                <a:extLst>
                  <a:ext uri="{FF2B5EF4-FFF2-40B4-BE49-F238E27FC236}">
                    <a16:creationId xmlns:a16="http://schemas.microsoft.com/office/drawing/2014/main" id="{C05A83C2-3647-4F63-9601-46D02724430B}"/>
                  </a:ext>
                </a:extLst>
              </p:cNvPr>
              <p:cNvGrpSpPr/>
              <p:nvPr/>
            </p:nvGrpSpPr>
            <p:grpSpPr>
              <a:xfrm flipV="1">
                <a:off x="5002778" y="5008548"/>
                <a:ext cx="64277" cy="352956"/>
                <a:chOff x="5007927" y="3336327"/>
                <a:chExt cx="65188" cy="341632"/>
              </a:xfrm>
              <a:solidFill>
                <a:srgbClr val="FFFFFF"/>
              </a:solidFill>
            </p:grpSpPr>
            <p:sp>
              <p:nvSpPr>
                <p:cNvPr id="320" name="矩形 319">
                  <a:extLst>
                    <a:ext uri="{FF2B5EF4-FFF2-40B4-BE49-F238E27FC236}">
                      <a16:creationId xmlns:a16="http://schemas.microsoft.com/office/drawing/2014/main" id="{BC66F489-27EE-4FB7-8C93-2CD9EDDA8B03}"/>
                    </a:ext>
                  </a:extLst>
                </p:cNvPr>
                <p:cNvSpPr/>
                <p:nvPr/>
              </p:nvSpPr>
              <p:spPr bwMode="auto">
                <a:xfrm>
                  <a:off x="5016843" y="3336327"/>
                  <a:ext cx="45812" cy="341632"/>
                </a:xfrm>
                <a:prstGeom prst="rect">
                  <a:avLst/>
                </a:prstGeom>
                <a:grpFill/>
                <a:ln w="12700" cap="flat" cmpd="sng" algn="ctr">
                  <a:solidFill>
                    <a:srgbClr val="FFFFFF"/>
                  </a:solidFill>
                  <a:prstDash val="solid"/>
                  <a:round/>
                  <a:headEnd type="none" w="med" len="med"/>
                  <a:tailEnd type="none" w="med" len="med"/>
                </a:ln>
                <a:effectLst/>
              </p:spPr>
              <p:txBody>
                <a:bodyPr anchor="ctr">
                  <a:spAutoFit/>
                </a:bodyPr>
                <a:lstStyle/>
                <a:p>
                  <a:pPr marL="0" marR="0" lvl="0" indent="0" algn="ctr" defTabSz="914400" eaLnBrk="1" fontAlgn="base" latinLnBrk="0" hangingPunct="1">
                    <a:lnSpc>
                      <a:spcPct val="90000"/>
                    </a:lnSpc>
                    <a:spcBef>
                      <a:spcPct val="0"/>
                    </a:spcBef>
                    <a:spcAft>
                      <a:spcPct val="0"/>
                    </a:spcAft>
                    <a:buClr>
                      <a:srgbClr val="C0504D"/>
                    </a:buClr>
                    <a:buSzTx/>
                    <a:buFont typeface="Wingdings"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panose="02010600030101010101" pitchFamily="2" charset="-122"/>
                  </a:endParaRPr>
                </a:p>
              </p:txBody>
            </p:sp>
            <p:cxnSp>
              <p:nvCxnSpPr>
                <p:cNvPr id="321" name="直接连接符 320">
                  <a:extLst>
                    <a:ext uri="{FF2B5EF4-FFF2-40B4-BE49-F238E27FC236}">
                      <a16:creationId xmlns:a16="http://schemas.microsoft.com/office/drawing/2014/main" id="{E75A5E61-F9D8-4233-A9C5-17BB2D5F0BF8}"/>
                    </a:ext>
                  </a:extLst>
                </p:cNvPr>
                <p:cNvCxnSpPr/>
                <p:nvPr/>
              </p:nvCxnSpPr>
              <p:spPr bwMode="auto">
                <a:xfrm rot="16200000" flipH="1">
                  <a:off x="4865916" y="3523307"/>
                  <a:ext cx="289692" cy="5669"/>
                </a:xfrm>
                <a:prstGeom prst="line">
                  <a:avLst/>
                </a:prstGeom>
                <a:grpFill/>
                <a:ln w="12700" cap="flat" cmpd="sng" algn="ctr">
                  <a:solidFill>
                    <a:srgbClr val="1F497D"/>
                  </a:solidFill>
                  <a:prstDash val="solid"/>
                  <a:round/>
                  <a:headEnd type="none" w="med" len="med"/>
                  <a:tailEnd type="none" w="med" len="med"/>
                </a:ln>
                <a:effectLst/>
              </p:spPr>
            </p:cxnSp>
            <p:cxnSp>
              <p:nvCxnSpPr>
                <p:cNvPr id="322" name="直接连接符 321">
                  <a:extLst>
                    <a:ext uri="{FF2B5EF4-FFF2-40B4-BE49-F238E27FC236}">
                      <a16:creationId xmlns:a16="http://schemas.microsoft.com/office/drawing/2014/main" id="{1A941BBA-8370-4DBC-9F88-3710095F70A0}"/>
                    </a:ext>
                  </a:extLst>
                </p:cNvPr>
                <p:cNvCxnSpPr/>
                <p:nvPr/>
              </p:nvCxnSpPr>
              <p:spPr bwMode="auto">
                <a:xfrm rot="5400000">
                  <a:off x="4925281" y="3523146"/>
                  <a:ext cx="289668" cy="6000"/>
                </a:xfrm>
                <a:prstGeom prst="line">
                  <a:avLst/>
                </a:prstGeom>
                <a:grpFill/>
                <a:ln w="12700" cap="flat" cmpd="sng" algn="ctr">
                  <a:solidFill>
                    <a:srgbClr val="1F497D"/>
                  </a:solidFill>
                  <a:prstDash val="solid"/>
                  <a:round/>
                  <a:headEnd type="none" w="med" len="med"/>
                  <a:tailEnd type="none" w="med" len="med"/>
                </a:ln>
                <a:effectLst/>
              </p:spPr>
            </p:cxnSp>
          </p:grpSp>
          <p:grpSp>
            <p:nvGrpSpPr>
              <p:cNvPr id="297" name="组合 41">
                <a:extLst>
                  <a:ext uri="{FF2B5EF4-FFF2-40B4-BE49-F238E27FC236}">
                    <a16:creationId xmlns:a16="http://schemas.microsoft.com/office/drawing/2014/main" id="{7572B787-46DA-4789-A1B7-5D3B60620E28}"/>
                  </a:ext>
                </a:extLst>
              </p:cNvPr>
              <p:cNvGrpSpPr>
                <a:grpSpLocks/>
              </p:cNvGrpSpPr>
              <p:nvPr/>
            </p:nvGrpSpPr>
            <p:grpSpPr bwMode="auto">
              <a:xfrm rot="2700000">
                <a:off x="5635050" y="3629087"/>
                <a:ext cx="58396" cy="313200"/>
                <a:chOff x="5007927" y="3336327"/>
                <a:chExt cx="65188" cy="341632"/>
              </a:xfrm>
            </p:grpSpPr>
            <p:sp>
              <p:nvSpPr>
                <p:cNvPr id="317" name="矩形 98">
                  <a:extLst>
                    <a:ext uri="{FF2B5EF4-FFF2-40B4-BE49-F238E27FC236}">
                      <a16:creationId xmlns:a16="http://schemas.microsoft.com/office/drawing/2014/main" id="{4DA8BD4F-96E0-4720-9A64-F5D7884FC4BF}"/>
                    </a:ext>
                  </a:extLst>
                </p:cNvPr>
                <p:cNvSpPr>
                  <a:spLocks noChangeArrowheads="1"/>
                </p:cNvSpPr>
                <p:nvPr/>
              </p:nvSpPr>
              <p:spPr bwMode="auto">
                <a:xfrm>
                  <a:off x="5016843" y="3336327"/>
                  <a:ext cx="45812" cy="341632"/>
                </a:xfrm>
                <a:prstGeom prst="rect">
                  <a:avLst/>
                </a:prstGeom>
                <a:solidFill>
                  <a:srgbClr val="FFFFFF"/>
                </a:solidFill>
                <a:ln w="12700" algn="ctr">
                  <a:solidFill>
                    <a:srgbClr val="FFFFFF"/>
                  </a:solidFill>
                  <a:round/>
                  <a:headEnd/>
                  <a:tailEnd/>
                </a:ln>
              </p:spPr>
              <p:txBody>
                <a:bodyPr vert="eaVert"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cxnSp>
              <p:nvCxnSpPr>
                <p:cNvPr id="318" name="直接连接符 99">
                  <a:extLst>
                    <a:ext uri="{FF2B5EF4-FFF2-40B4-BE49-F238E27FC236}">
                      <a16:creationId xmlns:a16="http://schemas.microsoft.com/office/drawing/2014/main" id="{C7D90B09-4D18-4277-BA22-62EC6C383AFC}"/>
                    </a:ext>
                  </a:extLst>
                </p:cNvPr>
                <p:cNvCxnSpPr>
                  <a:cxnSpLocks noChangeShapeType="1"/>
                </p:cNvCxnSpPr>
                <p:nvPr/>
              </p:nvCxnSpPr>
              <p:spPr bwMode="auto">
                <a:xfrm rot="16200000" flipH="1">
                  <a:off x="4865916" y="3523307"/>
                  <a:ext cx="289692" cy="5669"/>
                </a:xfrm>
                <a:prstGeom prst="line">
                  <a:avLst/>
                </a:prstGeom>
                <a:noFill/>
                <a:ln w="12700" algn="ctr">
                  <a:solidFill>
                    <a:srgbClr val="1F497D"/>
                  </a:solidFill>
                  <a:round/>
                  <a:headEnd/>
                  <a:tailEnd/>
                </a:ln>
                <a:extLst>
                  <a:ext uri="{909E8E84-426E-40DD-AFC4-6F175D3DCCD1}">
                    <a14:hiddenFill xmlns:a14="http://schemas.microsoft.com/office/drawing/2010/main">
                      <a:noFill/>
                    </a14:hiddenFill>
                  </a:ext>
                </a:extLst>
              </p:spPr>
            </p:cxnSp>
            <p:cxnSp>
              <p:nvCxnSpPr>
                <p:cNvPr id="319" name="直接连接符 100">
                  <a:extLst>
                    <a:ext uri="{FF2B5EF4-FFF2-40B4-BE49-F238E27FC236}">
                      <a16:creationId xmlns:a16="http://schemas.microsoft.com/office/drawing/2014/main" id="{9AE261AF-D724-4FD7-A685-4E7BB9322D58}"/>
                    </a:ext>
                  </a:extLst>
                </p:cNvPr>
                <p:cNvCxnSpPr>
                  <a:cxnSpLocks noChangeShapeType="1"/>
                </p:cNvCxnSpPr>
                <p:nvPr/>
              </p:nvCxnSpPr>
              <p:spPr bwMode="auto">
                <a:xfrm rot="5400000">
                  <a:off x="4925281" y="3523146"/>
                  <a:ext cx="289668" cy="6000"/>
                </a:xfrm>
                <a:prstGeom prst="line">
                  <a:avLst/>
                </a:prstGeom>
                <a:noFill/>
                <a:ln w="12700" algn="ctr">
                  <a:solidFill>
                    <a:srgbClr val="1F497D"/>
                  </a:solidFill>
                  <a:round/>
                  <a:headEnd/>
                  <a:tailEnd/>
                </a:ln>
                <a:extLst>
                  <a:ext uri="{909E8E84-426E-40DD-AFC4-6F175D3DCCD1}">
                    <a14:hiddenFill xmlns:a14="http://schemas.microsoft.com/office/drawing/2010/main">
                      <a:noFill/>
                    </a14:hiddenFill>
                  </a:ext>
                </a:extLst>
              </p:spPr>
            </p:cxnSp>
          </p:grpSp>
          <p:grpSp>
            <p:nvGrpSpPr>
              <p:cNvPr id="298" name="组合 49">
                <a:extLst>
                  <a:ext uri="{FF2B5EF4-FFF2-40B4-BE49-F238E27FC236}">
                    <a16:creationId xmlns:a16="http://schemas.microsoft.com/office/drawing/2014/main" id="{675614AB-4E1A-4EFD-863F-E246C444D621}"/>
                  </a:ext>
                </a:extLst>
              </p:cNvPr>
              <p:cNvGrpSpPr>
                <a:grpSpLocks/>
              </p:cNvGrpSpPr>
              <p:nvPr/>
            </p:nvGrpSpPr>
            <p:grpSpPr bwMode="auto">
              <a:xfrm rot="-5400000">
                <a:off x="4115191" y="4205186"/>
                <a:ext cx="66728" cy="324000"/>
                <a:chOff x="5007927" y="3336327"/>
                <a:chExt cx="65188" cy="341632"/>
              </a:xfrm>
            </p:grpSpPr>
            <p:sp>
              <p:nvSpPr>
                <p:cNvPr id="314" name="矩形 95">
                  <a:extLst>
                    <a:ext uri="{FF2B5EF4-FFF2-40B4-BE49-F238E27FC236}">
                      <a16:creationId xmlns:a16="http://schemas.microsoft.com/office/drawing/2014/main" id="{EA175AF6-F2FA-4C21-87C8-7E9E054B5E0E}"/>
                    </a:ext>
                  </a:extLst>
                </p:cNvPr>
                <p:cNvSpPr>
                  <a:spLocks noChangeArrowheads="1"/>
                </p:cNvSpPr>
                <p:nvPr/>
              </p:nvSpPr>
              <p:spPr bwMode="auto">
                <a:xfrm>
                  <a:off x="5016843" y="3336327"/>
                  <a:ext cx="45812" cy="341632"/>
                </a:xfrm>
                <a:prstGeom prst="rect">
                  <a:avLst/>
                </a:prstGeom>
                <a:solidFill>
                  <a:srgbClr val="FFFFFF"/>
                </a:solidFill>
                <a:ln w="12700" algn="ctr">
                  <a:solidFill>
                    <a:srgbClr val="FFFFFF"/>
                  </a:solidFill>
                  <a:round/>
                  <a:headEnd/>
                  <a:tailEnd/>
                </a:ln>
              </p:spPr>
              <p:txBody>
                <a:bodyPr rot="10800000" vert="eaVert"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cxnSp>
              <p:nvCxnSpPr>
                <p:cNvPr id="315" name="直接连接符 96">
                  <a:extLst>
                    <a:ext uri="{FF2B5EF4-FFF2-40B4-BE49-F238E27FC236}">
                      <a16:creationId xmlns:a16="http://schemas.microsoft.com/office/drawing/2014/main" id="{2B79671B-8E78-4FF2-AA1D-E5421F9258CA}"/>
                    </a:ext>
                  </a:extLst>
                </p:cNvPr>
                <p:cNvCxnSpPr>
                  <a:cxnSpLocks noChangeShapeType="1"/>
                </p:cNvCxnSpPr>
                <p:nvPr/>
              </p:nvCxnSpPr>
              <p:spPr bwMode="auto">
                <a:xfrm rot="16200000" flipH="1">
                  <a:off x="4865916" y="3523307"/>
                  <a:ext cx="289692" cy="5669"/>
                </a:xfrm>
                <a:prstGeom prst="line">
                  <a:avLst/>
                </a:prstGeom>
                <a:noFill/>
                <a:ln w="12700" algn="ctr">
                  <a:solidFill>
                    <a:srgbClr val="1F497D"/>
                  </a:solidFill>
                  <a:round/>
                  <a:headEnd/>
                  <a:tailEnd/>
                </a:ln>
                <a:extLst>
                  <a:ext uri="{909E8E84-426E-40DD-AFC4-6F175D3DCCD1}">
                    <a14:hiddenFill xmlns:a14="http://schemas.microsoft.com/office/drawing/2010/main">
                      <a:noFill/>
                    </a14:hiddenFill>
                  </a:ext>
                </a:extLst>
              </p:spPr>
            </p:cxnSp>
            <p:cxnSp>
              <p:nvCxnSpPr>
                <p:cNvPr id="316" name="直接连接符 97">
                  <a:extLst>
                    <a:ext uri="{FF2B5EF4-FFF2-40B4-BE49-F238E27FC236}">
                      <a16:creationId xmlns:a16="http://schemas.microsoft.com/office/drawing/2014/main" id="{350FF250-0A25-4DBE-87F1-ABB3A2751C9C}"/>
                    </a:ext>
                  </a:extLst>
                </p:cNvPr>
                <p:cNvCxnSpPr>
                  <a:cxnSpLocks noChangeShapeType="1"/>
                </p:cNvCxnSpPr>
                <p:nvPr/>
              </p:nvCxnSpPr>
              <p:spPr bwMode="auto">
                <a:xfrm rot="5400000">
                  <a:off x="4925281" y="3523146"/>
                  <a:ext cx="289668" cy="6000"/>
                </a:xfrm>
                <a:prstGeom prst="line">
                  <a:avLst/>
                </a:prstGeom>
                <a:noFill/>
                <a:ln w="12700" algn="ctr">
                  <a:solidFill>
                    <a:srgbClr val="1F497D"/>
                  </a:solidFill>
                  <a:round/>
                  <a:headEnd/>
                  <a:tailEnd/>
                </a:ln>
                <a:extLst>
                  <a:ext uri="{909E8E84-426E-40DD-AFC4-6F175D3DCCD1}">
                    <a14:hiddenFill xmlns:a14="http://schemas.microsoft.com/office/drawing/2010/main">
                      <a:noFill/>
                    </a14:hiddenFill>
                  </a:ext>
                </a:extLst>
              </p:spPr>
            </p:cxnSp>
          </p:grpSp>
          <p:grpSp>
            <p:nvGrpSpPr>
              <p:cNvPr id="299" name="组合 53">
                <a:extLst>
                  <a:ext uri="{FF2B5EF4-FFF2-40B4-BE49-F238E27FC236}">
                    <a16:creationId xmlns:a16="http://schemas.microsoft.com/office/drawing/2014/main" id="{3343A36A-AA34-4E2C-A561-CDA45FD4DF2F}"/>
                  </a:ext>
                </a:extLst>
              </p:cNvPr>
              <p:cNvGrpSpPr/>
              <p:nvPr/>
            </p:nvGrpSpPr>
            <p:grpSpPr>
              <a:xfrm rot="16200000" flipV="1">
                <a:off x="5849314" y="4184886"/>
                <a:ext cx="73450" cy="306000"/>
                <a:chOff x="5007927" y="3336327"/>
                <a:chExt cx="65188" cy="341632"/>
              </a:xfrm>
              <a:solidFill>
                <a:srgbClr val="FFFFFF"/>
              </a:solidFill>
            </p:grpSpPr>
            <p:sp>
              <p:nvSpPr>
                <p:cNvPr id="311" name="矩形 310">
                  <a:extLst>
                    <a:ext uri="{FF2B5EF4-FFF2-40B4-BE49-F238E27FC236}">
                      <a16:creationId xmlns:a16="http://schemas.microsoft.com/office/drawing/2014/main" id="{CB77B4DE-0126-4648-B37A-C0B3B6C2FBB7}"/>
                    </a:ext>
                  </a:extLst>
                </p:cNvPr>
                <p:cNvSpPr/>
                <p:nvPr/>
              </p:nvSpPr>
              <p:spPr bwMode="auto">
                <a:xfrm>
                  <a:off x="5016843" y="3336327"/>
                  <a:ext cx="45812" cy="341632"/>
                </a:xfrm>
                <a:prstGeom prst="rect">
                  <a:avLst/>
                </a:prstGeom>
                <a:grpFill/>
                <a:ln w="12700" cap="flat" cmpd="sng" algn="ctr">
                  <a:solidFill>
                    <a:srgbClr val="FFFFFF"/>
                  </a:solidFill>
                  <a:prstDash val="solid"/>
                  <a:round/>
                  <a:headEnd type="none" w="med" len="med"/>
                  <a:tailEnd type="none" w="med" len="med"/>
                </a:ln>
                <a:effectLst/>
              </p:spPr>
              <p:txBody>
                <a:bodyPr anchor="ctr">
                  <a:spAutoFit/>
                </a:bodyPr>
                <a:lstStyle/>
                <a:p>
                  <a:pPr marL="0" marR="0" lvl="0" indent="0" algn="ctr" defTabSz="914400" eaLnBrk="1" fontAlgn="base" latinLnBrk="0" hangingPunct="1">
                    <a:lnSpc>
                      <a:spcPct val="90000"/>
                    </a:lnSpc>
                    <a:spcBef>
                      <a:spcPct val="0"/>
                    </a:spcBef>
                    <a:spcAft>
                      <a:spcPct val="0"/>
                    </a:spcAft>
                    <a:buClr>
                      <a:srgbClr val="C0504D"/>
                    </a:buClr>
                    <a:buSzTx/>
                    <a:buFont typeface="Wingdings"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panose="02010600030101010101" pitchFamily="2" charset="-122"/>
                  </a:endParaRPr>
                </a:p>
              </p:txBody>
            </p:sp>
            <p:cxnSp>
              <p:nvCxnSpPr>
                <p:cNvPr id="312" name="直接连接符 311">
                  <a:extLst>
                    <a:ext uri="{FF2B5EF4-FFF2-40B4-BE49-F238E27FC236}">
                      <a16:creationId xmlns:a16="http://schemas.microsoft.com/office/drawing/2014/main" id="{EAEAE402-0705-4F39-8FF9-FF7E45BD94A4}"/>
                    </a:ext>
                  </a:extLst>
                </p:cNvPr>
                <p:cNvCxnSpPr/>
                <p:nvPr/>
              </p:nvCxnSpPr>
              <p:spPr bwMode="auto">
                <a:xfrm rot="16200000" flipH="1">
                  <a:off x="4865916" y="3523307"/>
                  <a:ext cx="289692" cy="5669"/>
                </a:xfrm>
                <a:prstGeom prst="line">
                  <a:avLst/>
                </a:prstGeom>
                <a:grpFill/>
                <a:ln w="12700" cap="flat" cmpd="sng" algn="ctr">
                  <a:solidFill>
                    <a:srgbClr val="1F497D"/>
                  </a:solidFill>
                  <a:prstDash val="solid"/>
                  <a:round/>
                  <a:headEnd type="none" w="med" len="med"/>
                  <a:tailEnd type="none" w="med" len="med"/>
                </a:ln>
                <a:effectLst/>
              </p:spPr>
            </p:cxnSp>
            <p:cxnSp>
              <p:nvCxnSpPr>
                <p:cNvPr id="313" name="直接连接符 312">
                  <a:extLst>
                    <a:ext uri="{FF2B5EF4-FFF2-40B4-BE49-F238E27FC236}">
                      <a16:creationId xmlns:a16="http://schemas.microsoft.com/office/drawing/2014/main" id="{8E2A6576-F771-4D10-8297-7D3A6F1FA406}"/>
                    </a:ext>
                  </a:extLst>
                </p:cNvPr>
                <p:cNvCxnSpPr/>
                <p:nvPr/>
              </p:nvCxnSpPr>
              <p:spPr bwMode="auto">
                <a:xfrm rot="5400000">
                  <a:off x="4925281" y="3523146"/>
                  <a:ext cx="289668" cy="6000"/>
                </a:xfrm>
                <a:prstGeom prst="line">
                  <a:avLst/>
                </a:prstGeom>
                <a:grpFill/>
                <a:ln w="12700" cap="flat" cmpd="sng" algn="ctr">
                  <a:solidFill>
                    <a:srgbClr val="1F497D"/>
                  </a:solidFill>
                  <a:prstDash val="solid"/>
                  <a:round/>
                  <a:headEnd type="none" w="med" len="med"/>
                  <a:tailEnd type="none" w="med" len="med"/>
                </a:ln>
                <a:effectLst/>
              </p:spPr>
            </p:cxnSp>
          </p:grpSp>
          <p:grpSp>
            <p:nvGrpSpPr>
              <p:cNvPr id="300" name="组合 49">
                <a:extLst>
                  <a:ext uri="{FF2B5EF4-FFF2-40B4-BE49-F238E27FC236}">
                    <a16:creationId xmlns:a16="http://schemas.microsoft.com/office/drawing/2014/main" id="{8BC9D9EE-CA0A-4F88-AA6B-5CBB23243034}"/>
                  </a:ext>
                </a:extLst>
              </p:cNvPr>
              <p:cNvGrpSpPr>
                <a:grpSpLocks/>
              </p:cNvGrpSpPr>
              <p:nvPr/>
            </p:nvGrpSpPr>
            <p:grpSpPr bwMode="auto">
              <a:xfrm rot="-3209988">
                <a:off x="4320916" y="3661795"/>
                <a:ext cx="55788" cy="316800"/>
                <a:chOff x="5007927" y="3336327"/>
                <a:chExt cx="65188" cy="341632"/>
              </a:xfrm>
            </p:grpSpPr>
            <p:sp>
              <p:nvSpPr>
                <p:cNvPr id="308" name="矩形 89">
                  <a:extLst>
                    <a:ext uri="{FF2B5EF4-FFF2-40B4-BE49-F238E27FC236}">
                      <a16:creationId xmlns:a16="http://schemas.microsoft.com/office/drawing/2014/main" id="{8192EC74-5BB2-42CE-B8BA-B46A67EDB5CB}"/>
                    </a:ext>
                  </a:extLst>
                </p:cNvPr>
                <p:cNvSpPr>
                  <a:spLocks noChangeArrowheads="1"/>
                </p:cNvSpPr>
                <p:nvPr/>
              </p:nvSpPr>
              <p:spPr bwMode="auto">
                <a:xfrm>
                  <a:off x="5016843" y="3336327"/>
                  <a:ext cx="45812" cy="341632"/>
                </a:xfrm>
                <a:prstGeom prst="rect">
                  <a:avLst/>
                </a:prstGeom>
                <a:solidFill>
                  <a:srgbClr val="FFFFFF"/>
                </a:solidFill>
                <a:ln w="12700" algn="ctr">
                  <a:solidFill>
                    <a:srgbClr val="FFFFFF"/>
                  </a:solidFill>
                  <a:round/>
                  <a:headEnd/>
                  <a:tailEnd/>
                </a:ln>
              </p:spPr>
              <p:txBody>
                <a:bodyPr rot="10800000" vert="eaVert"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cxnSp>
              <p:nvCxnSpPr>
                <p:cNvPr id="309" name="直接连接符 90">
                  <a:extLst>
                    <a:ext uri="{FF2B5EF4-FFF2-40B4-BE49-F238E27FC236}">
                      <a16:creationId xmlns:a16="http://schemas.microsoft.com/office/drawing/2014/main" id="{445E6166-19E1-430B-82CE-48194B97CF11}"/>
                    </a:ext>
                  </a:extLst>
                </p:cNvPr>
                <p:cNvCxnSpPr>
                  <a:cxnSpLocks noChangeShapeType="1"/>
                </p:cNvCxnSpPr>
                <p:nvPr/>
              </p:nvCxnSpPr>
              <p:spPr bwMode="auto">
                <a:xfrm rot="16200000" flipH="1">
                  <a:off x="4865916" y="3523307"/>
                  <a:ext cx="289692" cy="5669"/>
                </a:xfrm>
                <a:prstGeom prst="line">
                  <a:avLst/>
                </a:prstGeom>
                <a:noFill/>
                <a:ln w="12700" algn="ctr">
                  <a:solidFill>
                    <a:srgbClr val="1F497D"/>
                  </a:solidFill>
                  <a:round/>
                  <a:headEnd/>
                  <a:tailEnd/>
                </a:ln>
                <a:extLst>
                  <a:ext uri="{909E8E84-426E-40DD-AFC4-6F175D3DCCD1}">
                    <a14:hiddenFill xmlns:a14="http://schemas.microsoft.com/office/drawing/2010/main">
                      <a:noFill/>
                    </a14:hiddenFill>
                  </a:ext>
                </a:extLst>
              </p:spPr>
            </p:cxnSp>
            <p:cxnSp>
              <p:nvCxnSpPr>
                <p:cNvPr id="310" name="直接连接符 91">
                  <a:extLst>
                    <a:ext uri="{FF2B5EF4-FFF2-40B4-BE49-F238E27FC236}">
                      <a16:creationId xmlns:a16="http://schemas.microsoft.com/office/drawing/2014/main" id="{35BB263F-C93B-49F7-929C-F0270E40FBCF}"/>
                    </a:ext>
                  </a:extLst>
                </p:cNvPr>
                <p:cNvCxnSpPr>
                  <a:cxnSpLocks noChangeShapeType="1"/>
                </p:cNvCxnSpPr>
                <p:nvPr/>
              </p:nvCxnSpPr>
              <p:spPr bwMode="auto">
                <a:xfrm rot="5400000">
                  <a:off x="4925281" y="3523146"/>
                  <a:ext cx="289668" cy="6000"/>
                </a:xfrm>
                <a:prstGeom prst="line">
                  <a:avLst/>
                </a:prstGeom>
                <a:noFill/>
                <a:ln w="12700" algn="ctr">
                  <a:solidFill>
                    <a:srgbClr val="1F497D"/>
                  </a:solidFill>
                  <a:round/>
                  <a:headEnd/>
                  <a:tailEnd/>
                </a:ln>
                <a:extLst>
                  <a:ext uri="{909E8E84-426E-40DD-AFC4-6F175D3DCCD1}">
                    <a14:hiddenFill xmlns:a14="http://schemas.microsoft.com/office/drawing/2010/main">
                      <a:noFill/>
                    </a14:hiddenFill>
                  </a:ext>
                </a:extLst>
              </p:spPr>
            </p:cxnSp>
          </p:grpSp>
          <p:grpSp>
            <p:nvGrpSpPr>
              <p:cNvPr id="301" name="组合 53">
                <a:extLst>
                  <a:ext uri="{FF2B5EF4-FFF2-40B4-BE49-F238E27FC236}">
                    <a16:creationId xmlns:a16="http://schemas.microsoft.com/office/drawing/2014/main" id="{D1EE2859-1135-4DFB-B68D-11003FD66659}"/>
                  </a:ext>
                </a:extLst>
              </p:cNvPr>
              <p:cNvGrpSpPr/>
              <p:nvPr/>
            </p:nvGrpSpPr>
            <p:grpSpPr>
              <a:xfrm rot="18390012" flipV="1">
                <a:off x="5636606" y="4750605"/>
                <a:ext cx="61407" cy="324000"/>
                <a:chOff x="5007927" y="3336327"/>
                <a:chExt cx="65188" cy="341632"/>
              </a:xfrm>
              <a:solidFill>
                <a:srgbClr val="FFFFFF"/>
              </a:solidFill>
            </p:grpSpPr>
            <p:sp>
              <p:nvSpPr>
                <p:cNvPr id="305" name="矩形 304">
                  <a:extLst>
                    <a:ext uri="{FF2B5EF4-FFF2-40B4-BE49-F238E27FC236}">
                      <a16:creationId xmlns:a16="http://schemas.microsoft.com/office/drawing/2014/main" id="{941D8B77-8F91-4A15-AB43-7EAB2F164BF7}"/>
                    </a:ext>
                  </a:extLst>
                </p:cNvPr>
                <p:cNvSpPr/>
                <p:nvPr/>
              </p:nvSpPr>
              <p:spPr bwMode="auto">
                <a:xfrm>
                  <a:off x="5016843" y="3336327"/>
                  <a:ext cx="45812" cy="341632"/>
                </a:xfrm>
                <a:prstGeom prst="rect">
                  <a:avLst/>
                </a:prstGeom>
                <a:grpFill/>
                <a:ln w="12700" cap="flat" cmpd="sng" algn="ctr">
                  <a:solidFill>
                    <a:srgbClr val="FFFFFF"/>
                  </a:solidFill>
                  <a:prstDash val="solid"/>
                  <a:round/>
                  <a:headEnd type="none" w="med" len="med"/>
                  <a:tailEnd type="none" w="med" len="med"/>
                </a:ln>
                <a:effectLst/>
              </p:spPr>
              <p:txBody>
                <a:bodyPr anchor="ctr">
                  <a:spAutoFit/>
                </a:bodyPr>
                <a:lstStyle/>
                <a:p>
                  <a:pPr marL="0" marR="0" lvl="0" indent="0" algn="ctr" defTabSz="914400" eaLnBrk="1" fontAlgn="base" latinLnBrk="0" hangingPunct="1">
                    <a:lnSpc>
                      <a:spcPct val="90000"/>
                    </a:lnSpc>
                    <a:spcBef>
                      <a:spcPct val="0"/>
                    </a:spcBef>
                    <a:spcAft>
                      <a:spcPct val="0"/>
                    </a:spcAft>
                    <a:buClr>
                      <a:srgbClr val="C0504D"/>
                    </a:buClr>
                    <a:buSzTx/>
                    <a:buFont typeface="Wingdings"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panose="02010600030101010101" pitchFamily="2" charset="-122"/>
                  </a:endParaRPr>
                </a:p>
              </p:txBody>
            </p:sp>
            <p:cxnSp>
              <p:nvCxnSpPr>
                <p:cNvPr id="306" name="直接连接符 305">
                  <a:extLst>
                    <a:ext uri="{FF2B5EF4-FFF2-40B4-BE49-F238E27FC236}">
                      <a16:creationId xmlns:a16="http://schemas.microsoft.com/office/drawing/2014/main" id="{1B8C4D59-178B-46BF-AB1B-4E935EF1FC12}"/>
                    </a:ext>
                  </a:extLst>
                </p:cNvPr>
                <p:cNvCxnSpPr/>
                <p:nvPr/>
              </p:nvCxnSpPr>
              <p:spPr bwMode="auto">
                <a:xfrm rot="16200000" flipH="1">
                  <a:off x="4865916" y="3523307"/>
                  <a:ext cx="289692" cy="5669"/>
                </a:xfrm>
                <a:prstGeom prst="line">
                  <a:avLst/>
                </a:prstGeom>
                <a:grpFill/>
                <a:ln w="12700" cap="flat" cmpd="sng" algn="ctr">
                  <a:solidFill>
                    <a:srgbClr val="1F497D"/>
                  </a:solidFill>
                  <a:prstDash val="solid"/>
                  <a:round/>
                  <a:headEnd type="none" w="med" len="med"/>
                  <a:tailEnd type="none" w="med" len="med"/>
                </a:ln>
                <a:effectLst/>
              </p:spPr>
            </p:cxnSp>
            <p:cxnSp>
              <p:nvCxnSpPr>
                <p:cNvPr id="307" name="直接连接符 306">
                  <a:extLst>
                    <a:ext uri="{FF2B5EF4-FFF2-40B4-BE49-F238E27FC236}">
                      <a16:creationId xmlns:a16="http://schemas.microsoft.com/office/drawing/2014/main" id="{F27C4772-CC73-4CF5-ADB5-9D3C34DC1B26}"/>
                    </a:ext>
                  </a:extLst>
                </p:cNvPr>
                <p:cNvCxnSpPr/>
                <p:nvPr/>
              </p:nvCxnSpPr>
              <p:spPr bwMode="auto">
                <a:xfrm rot="5400000">
                  <a:off x="4925281" y="3523146"/>
                  <a:ext cx="289668" cy="6000"/>
                </a:xfrm>
                <a:prstGeom prst="line">
                  <a:avLst/>
                </a:prstGeom>
                <a:grpFill/>
                <a:ln w="12700" cap="flat" cmpd="sng" algn="ctr">
                  <a:solidFill>
                    <a:srgbClr val="1F497D"/>
                  </a:solidFill>
                  <a:prstDash val="solid"/>
                  <a:round/>
                  <a:headEnd type="none" w="med" len="med"/>
                  <a:tailEnd type="none" w="med" len="med"/>
                </a:ln>
                <a:effectLst/>
              </p:spPr>
            </p:cxnSp>
          </p:grpSp>
          <p:grpSp>
            <p:nvGrpSpPr>
              <p:cNvPr id="302" name="组合 71">
                <a:extLst>
                  <a:ext uri="{FF2B5EF4-FFF2-40B4-BE49-F238E27FC236}">
                    <a16:creationId xmlns:a16="http://schemas.microsoft.com/office/drawing/2014/main" id="{92B63038-6818-46AE-A1FD-83CEA7C50C81}"/>
                  </a:ext>
                </a:extLst>
              </p:cNvPr>
              <p:cNvGrpSpPr>
                <a:grpSpLocks/>
              </p:cNvGrpSpPr>
              <p:nvPr/>
            </p:nvGrpSpPr>
            <p:grpSpPr bwMode="auto">
              <a:xfrm>
                <a:off x="4085380" y="4766191"/>
                <a:ext cx="554400" cy="208451"/>
                <a:chOff x="4085380" y="4766191"/>
                <a:chExt cx="554400" cy="208451"/>
              </a:xfrm>
            </p:grpSpPr>
            <p:sp>
              <p:nvSpPr>
                <p:cNvPr id="303" name="左箭头 84">
                  <a:extLst>
                    <a:ext uri="{FF2B5EF4-FFF2-40B4-BE49-F238E27FC236}">
                      <a16:creationId xmlns:a16="http://schemas.microsoft.com/office/drawing/2014/main" id="{EF099A91-9B73-4242-AEF2-F77A78634896}"/>
                    </a:ext>
                  </a:extLst>
                </p:cNvPr>
                <p:cNvSpPr>
                  <a:spLocks noChangeArrowheads="1"/>
                </p:cNvSpPr>
                <p:nvPr/>
              </p:nvSpPr>
              <p:spPr bwMode="auto">
                <a:xfrm rot="-7442357">
                  <a:off x="4272580" y="4607442"/>
                  <a:ext cx="180000" cy="554400"/>
                </a:xfrm>
                <a:prstGeom prst="leftArrow">
                  <a:avLst>
                    <a:gd name="adj1" fmla="val 50000"/>
                    <a:gd name="adj2" fmla="val 79477"/>
                  </a:avLst>
                </a:prstGeom>
                <a:solidFill>
                  <a:srgbClr val="FFFFFF"/>
                </a:solidFill>
                <a:ln w="12700" algn="ctr">
                  <a:solidFill>
                    <a:srgbClr val="002060"/>
                  </a:solidFill>
                  <a:round/>
                  <a:headEnd/>
                  <a:tailEnd/>
                </a:ln>
              </p:spPr>
              <p:txBody>
                <a:bodyPr rot="10800000"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304" name="矩形 85">
                  <a:extLst>
                    <a:ext uri="{FF2B5EF4-FFF2-40B4-BE49-F238E27FC236}">
                      <a16:creationId xmlns:a16="http://schemas.microsoft.com/office/drawing/2014/main" id="{ED757912-68E7-403D-A9E7-E905E418F03E}"/>
                    </a:ext>
                  </a:extLst>
                </p:cNvPr>
                <p:cNvSpPr>
                  <a:spLocks noChangeArrowheads="1"/>
                </p:cNvSpPr>
                <p:nvPr/>
              </p:nvSpPr>
              <p:spPr bwMode="auto">
                <a:xfrm rot="-2048877">
                  <a:off x="4173804" y="4766191"/>
                  <a:ext cx="262800" cy="69282"/>
                </a:xfrm>
                <a:prstGeom prst="rect">
                  <a:avLst/>
                </a:prstGeom>
                <a:solidFill>
                  <a:srgbClr val="FFFFFF"/>
                </a:solidFill>
                <a:ln>
                  <a:noFill/>
                </a:ln>
                <a:extLst>
                  <a:ext uri="{91240B29-F687-4F45-9708-019B960494DF}">
                    <a14:hiddenLine xmlns:a14="http://schemas.microsoft.com/office/drawing/2010/main" w="12700" algn="ctr">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grpSp>
        <p:cxnSp>
          <p:nvCxnSpPr>
            <p:cNvPr id="202" name="直接连接符 108">
              <a:extLst>
                <a:ext uri="{FF2B5EF4-FFF2-40B4-BE49-F238E27FC236}">
                  <a16:creationId xmlns:a16="http://schemas.microsoft.com/office/drawing/2014/main" id="{867F745C-3408-4258-8948-A918E8B4A60E}"/>
                </a:ext>
              </a:extLst>
            </p:cNvPr>
            <p:cNvCxnSpPr>
              <a:cxnSpLocks noChangeShapeType="1"/>
            </p:cNvCxnSpPr>
            <p:nvPr/>
          </p:nvCxnSpPr>
          <p:spPr bwMode="auto">
            <a:xfrm>
              <a:off x="3008" y="1437"/>
              <a:ext cx="407" cy="0"/>
            </a:xfrm>
            <a:prstGeom prst="line">
              <a:avLst/>
            </a:prstGeom>
            <a:noFill/>
            <a:ln w="25400" algn="ctr">
              <a:solidFill>
                <a:srgbClr val="FFFFFF"/>
              </a:solidFill>
              <a:round/>
              <a:headEnd/>
              <a:tailEnd/>
            </a:ln>
            <a:extLst>
              <a:ext uri="{909E8E84-426E-40DD-AFC4-6F175D3DCCD1}">
                <a14:hiddenFill xmlns:a14="http://schemas.microsoft.com/office/drawing/2010/main">
                  <a:noFill/>
                </a14:hiddenFill>
              </a:ext>
            </a:extLst>
          </p:spPr>
        </p:cxnSp>
        <p:cxnSp>
          <p:nvCxnSpPr>
            <p:cNvPr id="203" name="直接连接符 109">
              <a:extLst>
                <a:ext uri="{FF2B5EF4-FFF2-40B4-BE49-F238E27FC236}">
                  <a16:creationId xmlns:a16="http://schemas.microsoft.com/office/drawing/2014/main" id="{A1A0ED79-0C09-4A73-97C2-ECD7F1174FE8}"/>
                </a:ext>
              </a:extLst>
            </p:cNvPr>
            <p:cNvCxnSpPr>
              <a:cxnSpLocks noChangeShapeType="1"/>
            </p:cNvCxnSpPr>
            <p:nvPr/>
          </p:nvCxnSpPr>
          <p:spPr bwMode="auto">
            <a:xfrm>
              <a:off x="3024" y="1433"/>
              <a:ext cx="407" cy="1"/>
            </a:xfrm>
            <a:prstGeom prst="line">
              <a:avLst/>
            </a:prstGeom>
            <a:noFill/>
            <a:ln w="25400" algn="ctr">
              <a:solidFill>
                <a:srgbClr val="002060"/>
              </a:solidFill>
              <a:prstDash val="dash"/>
              <a:round/>
              <a:headEnd/>
              <a:tailEnd/>
            </a:ln>
            <a:extLst>
              <a:ext uri="{909E8E84-426E-40DD-AFC4-6F175D3DCCD1}">
                <a14:hiddenFill xmlns:a14="http://schemas.microsoft.com/office/drawing/2010/main">
                  <a:noFill/>
                </a14:hiddenFill>
              </a:ext>
            </a:extLst>
          </p:spPr>
        </p:cxnSp>
        <p:sp>
          <p:nvSpPr>
            <p:cNvPr id="204" name="五边形 111">
              <a:extLst>
                <a:ext uri="{FF2B5EF4-FFF2-40B4-BE49-F238E27FC236}">
                  <a16:creationId xmlns:a16="http://schemas.microsoft.com/office/drawing/2014/main" id="{111D74E4-9239-4B9C-A459-0C4012B5FE28}"/>
                </a:ext>
              </a:extLst>
            </p:cNvPr>
            <p:cNvSpPr>
              <a:spLocks noChangeArrowheads="1"/>
            </p:cNvSpPr>
            <p:nvPr/>
          </p:nvSpPr>
          <p:spPr bwMode="auto">
            <a:xfrm>
              <a:off x="2594" y="2109"/>
              <a:ext cx="370" cy="139"/>
            </a:xfrm>
            <a:prstGeom prst="homePlate">
              <a:avLst>
                <a:gd name="adj" fmla="val 29626"/>
              </a:avLst>
            </a:prstGeom>
            <a:noFill/>
            <a:ln w="12700" algn="ctr">
              <a:solidFill>
                <a:srgbClr val="00206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nvGrpSpPr>
            <p:cNvPr id="205" name="组合 133">
              <a:extLst>
                <a:ext uri="{FF2B5EF4-FFF2-40B4-BE49-F238E27FC236}">
                  <a16:creationId xmlns:a16="http://schemas.microsoft.com/office/drawing/2014/main" id="{7C50B377-E2D6-4BF2-A078-40E8BB81D155}"/>
                </a:ext>
              </a:extLst>
            </p:cNvPr>
            <p:cNvGrpSpPr>
              <a:grpSpLocks/>
            </p:cNvGrpSpPr>
            <p:nvPr/>
          </p:nvGrpSpPr>
          <p:grpSpPr bwMode="auto">
            <a:xfrm>
              <a:off x="404" y="1890"/>
              <a:ext cx="365" cy="1368"/>
              <a:chOff x="650841" y="3336580"/>
              <a:chExt cx="576469" cy="2913062"/>
            </a:xfrm>
          </p:grpSpPr>
          <p:sp>
            <p:nvSpPr>
              <p:cNvPr id="274" name="AutoShape 79">
                <a:extLst>
                  <a:ext uri="{FF2B5EF4-FFF2-40B4-BE49-F238E27FC236}">
                    <a16:creationId xmlns:a16="http://schemas.microsoft.com/office/drawing/2014/main" id="{AE16AE2F-89E2-4048-9895-30E8BD675B3C}"/>
                  </a:ext>
                </a:extLst>
              </p:cNvPr>
              <p:cNvSpPr>
                <a:spLocks noChangeArrowheads="1"/>
              </p:cNvSpPr>
              <p:nvPr/>
            </p:nvSpPr>
            <p:spPr bwMode="auto">
              <a:xfrm>
                <a:off x="655707" y="3336580"/>
                <a:ext cx="566737" cy="104775"/>
              </a:xfrm>
              <a:prstGeom prst="cube">
                <a:avLst>
                  <a:gd name="adj" fmla="val 25000"/>
                </a:avLst>
              </a:prstGeom>
              <a:solidFill>
                <a:srgbClr val="0000FF"/>
              </a:solidFill>
              <a:ln w="12700">
                <a:solidFill>
                  <a:srgbClr val="000000"/>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75" name="AutoShape 80">
                <a:extLst>
                  <a:ext uri="{FF2B5EF4-FFF2-40B4-BE49-F238E27FC236}">
                    <a16:creationId xmlns:a16="http://schemas.microsoft.com/office/drawing/2014/main" id="{740E3DAF-23A4-4489-9974-9CFDF7F0A2ED}"/>
                  </a:ext>
                </a:extLst>
              </p:cNvPr>
              <p:cNvSpPr>
                <a:spLocks noChangeArrowheads="1"/>
              </p:cNvSpPr>
              <p:nvPr/>
            </p:nvSpPr>
            <p:spPr bwMode="auto">
              <a:xfrm>
                <a:off x="655707" y="3488980"/>
                <a:ext cx="566737" cy="104775"/>
              </a:xfrm>
              <a:prstGeom prst="cube">
                <a:avLst>
                  <a:gd name="adj" fmla="val 25000"/>
                </a:avLst>
              </a:prstGeom>
              <a:solidFill>
                <a:srgbClr val="0000FF"/>
              </a:solidFill>
              <a:ln w="12700">
                <a:solidFill>
                  <a:srgbClr val="000000"/>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76" name="AutoShape 81">
                <a:extLst>
                  <a:ext uri="{FF2B5EF4-FFF2-40B4-BE49-F238E27FC236}">
                    <a16:creationId xmlns:a16="http://schemas.microsoft.com/office/drawing/2014/main" id="{AD7C425C-4493-45D9-B22C-D58216187497}"/>
                  </a:ext>
                </a:extLst>
              </p:cNvPr>
              <p:cNvSpPr>
                <a:spLocks noChangeArrowheads="1"/>
              </p:cNvSpPr>
              <p:nvPr/>
            </p:nvSpPr>
            <p:spPr bwMode="auto">
              <a:xfrm>
                <a:off x="655707" y="3639792"/>
                <a:ext cx="566737" cy="104775"/>
              </a:xfrm>
              <a:prstGeom prst="cube">
                <a:avLst>
                  <a:gd name="adj" fmla="val 25000"/>
                </a:avLst>
              </a:prstGeom>
              <a:solidFill>
                <a:srgbClr val="0000FF"/>
              </a:solidFill>
              <a:ln w="12700">
                <a:solidFill>
                  <a:srgbClr val="000000"/>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77" name="AutoShape 82">
                <a:extLst>
                  <a:ext uri="{FF2B5EF4-FFF2-40B4-BE49-F238E27FC236}">
                    <a16:creationId xmlns:a16="http://schemas.microsoft.com/office/drawing/2014/main" id="{DBDD41D7-67B9-4081-AF82-E1635B7F3A1B}"/>
                  </a:ext>
                </a:extLst>
              </p:cNvPr>
              <p:cNvSpPr>
                <a:spLocks noChangeArrowheads="1"/>
              </p:cNvSpPr>
              <p:nvPr/>
            </p:nvSpPr>
            <p:spPr bwMode="auto">
              <a:xfrm>
                <a:off x="655707" y="4002981"/>
                <a:ext cx="566737" cy="104775"/>
              </a:xfrm>
              <a:prstGeom prst="cube">
                <a:avLst>
                  <a:gd name="adj" fmla="val 25000"/>
                </a:avLst>
              </a:prstGeom>
              <a:solidFill>
                <a:srgbClr val="00B050"/>
              </a:solidFill>
              <a:ln w="12700">
                <a:solidFill>
                  <a:srgbClr val="000000"/>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78" name="AutoShape 83">
                <a:extLst>
                  <a:ext uri="{FF2B5EF4-FFF2-40B4-BE49-F238E27FC236}">
                    <a16:creationId xmlns:a16="http://schemas.microsoft.com/office/drawing/2014/main" id="{D077E017-E016-4747-B7EE-AF88917696B0}"/>
                  </a:ext>
                </a:extLst>
              </p:cNvPr>
              <p:cNvSpPr>
                <a:spLocks noChangeArrowheads="1"/>
              </p:cNvSpPr>
              <p:nvPr/>
            </p:nvSpPr>
            <p:spPr bwMode="auto">
              <a:xfrm>
                <a:off x="655707" y="4142681"/>
                <a:ext cx="566737" cy="104775"/>
              </a:xfrm>
              <a:prstGeom prst="cube">
                <a:avLst>
                  <a:gd name="adj" fmla="val 25000"/>
                </a:avLst>
              </a:prstGeom>
              <a:solidFill>
                <a:srgbClr val="00B050"/>
              </a:solidFill>
              <a:ln w="12700">
                <a:solidFill>
                  <a:srgbClr val="000000"/>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79" name="椭圆 278">
                <a:extLst>
                  <a:ext uri="{FF2B5EF4-FFF2-40B4-BE49-F238E27FC236}">
                    <a16:creationId xmlns:a16="http://schemas.microsoft.com/office/drawing/2014/main" id="{7F7FB4E7-3D42-48A5-8369-474DA0454323}"/>
                  </a:ext>
                </a:extLst>
              </p:cNvPr>
              <p:cNvSpPr/>
              <p:nvPr/>
            </p:nvSpPr>
            <p:spPr bwMode="auto">
              <a:xfrm>
                <a:off x="650841" y="3777698"/>
                <a:ext cx="576469" cy="119269"/>
              </a:xfrm>
              <a:prstGeom prst="ellipse">
                <a:avLst/>
              </a:prstGeom>
              <a:noFill/>
              <a:ln w="19050" cap="flat" cmpd="sng" algn="ctr">
                <a:solidFill>
                  <a:srgbClr val="0000FF"/>
                </a:solidFill>
                <a:prstDash val="solid"/>
                <a:round/>
                <a:headEnd type="none" w="med" len="med"/>
                <a:tailEnd type="none" w="med" len="med"/>
              </a:ln>
              <a:effectLst/>
              <a:scene3d>
                <a:camera prst="perspectiveRelaxedModerately"/>
                <a:lightRig rig="threePt" dir="t"/>
              </a:scene3d>
              <a:sp3d>
                <a:bevelT w="38100" h="88900"/>
                <a:bevelB w="0" h="0"/>
              </a:sp3d>
            </p:spPr>
            <p:txBody>
              <a:bodyPr wrap="none" anchor="ctr"/>
              <a:lstStyle/>
              <a:p>
                <a:pPr marL="0" marR="0" lvl="0" indent="0" algn="ctr" defTabSz="914400" eaLnBrk="1" fontAlgn="base" latinLnBrk="0" hangingPunct="1">
                  <a:lnSpc>
                    <a:spcPct val="90000"/>
                  </a:lnSpc>
                  <a:spcBef>
                    <a:spcPct val="0"/>
                  </a:spcBef>
                  <a:spcAft>
                    <a:spcPct val="0"/>
                  </a:spcAft>
                  <a:buClr>
                    <a:srgbClr val="C0504D"/>
                  </a:buClr>
                  <a:buSzTx/>
                  <a:buFont typeface="Wingdings"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panose="02010600030101010101" pitchFamily="2" charset="-122"/>
                </a:endParaRPr>
              </a:p>
            </p:txBody>
          </p:sp>
          <p:sp>
            <p:nvSpPr>
              <p:cNvPr id="280" name="AutoShape 80">
                <a:extLst>
                  <a:ext uri="{FF2B5EF4-FFF2-40B4-BE49-F238E27FC236}">
                    <a16:creationId xmlns:a16="http://schemas.microsoft.com/office/drawing/2014/main" id="{BBDC1FB2-699B-4D08-B5A4-0D8CC5A21F9B}"/>
                  </a:ext>
                </a:extLst>
              </p:cNvPr>
              <p:cNvSpPr>
                <a:spLocks noChangeArrowheads="1"/>
              </p:cNvSpPr>
              <p:nvPr/>
            </p:nvSpPr>
            <p:spPr bwMode="auto">
              <a:xfrm>
                <a:off x="655707" y="4451005"/>
                <a:ext cx="566737" cy="104775"/>
              </a:xfrm>
              <a:prstGeom prst="cube">
                <a:avLst>
                  <a:gd name="adj" fmla="val 25000"/>
                </a:avLst>
              </a:prstGeom>
              <a:solidFill>
                <a:srgbClr val="7030A0"/>
              </a:solidFill>
              <a:ln w="12700">
                <a:solidFill>
                  <a:srgbClr val="000000"/>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81" name="AutoShape 81">
                <a:extLst>
                  <a:ext uri="{FF2B5EF4-FFF2-40B4-BE49-F238E27FC236}">
                    <a16:creationId xmlns:a16="http://schemas.microsoft.com/office/drawing/2014/main" id="{9E6ECB3B-DDA5-4209-A650-ECF080763917}"/>
                  </a:ext>
                </a:extLst>
              </p:cNvPr>
              <p:cNvSpPr>
                <a:spLocks noChangeArrowheads="1"/>
              </p:cNvSpPr>
              <p:nvPr/>
            </p:nvSpPr>
            <p:spPr bwMode="auto">
              <a:xfrm>
                <a:off x="655707" y="4601817"/>
                <a:ext cx="566737" cy="104775"/>
              </a:xfrm>
              <a:prstGeom prst="cube">
                <a:avLst>
                  <a:gd name="adj" fmla="val 25000"/>
                </a:avLst>
              </a:prstGeom>
              <a:solidFill>
                <a:srgbClr val="7030A0"/>
              </a:solidFill>
              <a:ln w="12700">
                <a:solidFill>
                  <a:srgbClr val="000000"/>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82" name="椭圆 281">
                <a:extLst>
                  <a:ext uri="{FF2B5EF4-FFF2-40B4-BE49-F238E27FC236}">
                    <a16:creationId xmlns:a16="http://schemas.microsoft.com/office/drawing/2014/main" id="{8BCBBA04-1206-4787-8942-9FD5645CF7CF}"/>
                  </a:ext>
                </a:extLst>
              </p:cNvPr>
              <p:cNvSpPr/>
              <p:nvPr/>
            </p:nvSpPr>
            <p:spPr bwMode="auto">
              <a:xfrm>
                <a:off x="650841" y="4739723"/>
                <a:ext cx="576469" cy="119269"/>
              </a:xfrm>
              <a:prstGeom prst="ellipse">
                <a:avLst/>
              </a:prstGeom>
              <a:noFill/>
              <a:ln w="19050" cap="flat" cmpd="sng" algn="ctr">
                <a:solidFill>
                  <a:srgbClr val="7030A0"/>
                </a:solidFill>
                <a:prstDash val="solid"/>
                <a:round/>
                <a:headEnd type="none" w="med" len="med"/>
                <a:tailEnd type="none" w="med" len="med"/>
              </a:ln>
              <a:effectLst/>
              <a:scene3d>
                <a:camera prst="perspectiveRelaxedModerately"/>
                <a:lightRig rig="threePt" dir="t"/>
              </a:scene3d>
              <a:sp3d>
                <a:bevelT w="38100" h="88900"/>
                <a:bevelB w="0" h="0"/>
              </a:sp3d>
            </p:spPr>
            <p:txBody>
              <a:bodyPr wrap="none" anchor="ctr"/>
              <a:lstStyle/>
              <a:p>
                <a:pPr marL="0" marR="0" lvl="0" indent="0" algn="ctr" defTabSz="914400" eaLnBrk="1" fontAlgn="base" latinLnBrk="0" hangingPunct="1">
                  <a:lnSpc>
                    <a:spcPct val="90000"/>
                  </a:lnSpc>
                  <a:spcBef>
                    <a:spcPct val="0"/>
                  </a:spcBef>
                  <a:spcAft>
                    <a:spcPct val="0"/>
                  </a:spcAft>
                  <a:buClr>
                    <a:srgbClr val="C0504D"/>
                  </a:buClr>
                  <a:buSzTx/>
                  <a:buFont typeface="Wingdings"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panose="02010600030101010101" pitchFamily="2" charset="-122"/>
                </a:endParaRPr>
              </a:p>
            </p:txBody>
          </p:sp>
          <p:sp>
            <p:nvSpPr>
              <p:cNvPr id="283" name="椭圆 282">
                <a:extLst>
                  <a:ext uri="{FF2B5EF4-FFF2-40B4-BE49-F238E27FC236}">
                    <a16:creationId xmlns:a16="http://schemas.microsoft.com/office/drawing/2014/main" id="{987E87D2-4612-4867-A6A7-A8592E522D30}"/>
                  </a:ext>
                </a:extLst>
              </p:cNvPr>
              <p:cNvSpPr/>
              <p:nvPr/>
            </p:nvSpPr>
            <p:spPr bwMode="auto">
              <a:xfrm>
                <a:off x="650841" y="4263473"/>
                <a:ext cx="576469" cy="119269"/>
              </a:xfrm>
              <a:prstGeom prst="ellipse">
                <a:avLst/>
              </a:prstGeom>
              <a:noFill/>
              <a:ln w="19050" cap="flat" cmpd="sng" algn="ctr">
                <a:solidFill>
                  <a:srgbClr val="00B050"/>
                </a:solidFill>
                <a:prstDash val="solid"/>
                <a:round/>
                <a:headEnd type="none" w="med" len="med"/>
                <a:tailEnd type="none" w="med" len="med"/>
              </a:ln>
              <a:effectLst/>
              <a:scene3d>
                <a:camera prst="perspectiveRelaxedModerately"/>
                <a:lightRig rig="threePt" dir="t"/>
              </a:scene3d>
              <a:sp3d>
                <a:bevelT w="38100" h="88900"/>
                <a:bevelB w="0" h="0"/>
              </a:sp3d>
            </p:spPr>
            <p:txBody>
              <a:bodyPr wrap="none" anchor="ctr"/>
              <a:lstStyle/>
              <a:p>
                <a:pPr marL="0" marR="0" lvl="0" indent="0" algn="ctr" defTabSz="914400" eaLnBrk="1" fontAlgn="base" latinLnBrk="0" hangingPunct="1">
                  <a:lnSpc>
                    <a:spcPct val="90000"/>
                  </a:lnSpc>
                  <a:spcBef>
                    <a:spcPct val="0"/>
                  </a:spcBef>
                  <a:spcAft>
                    <a:spcPct val="0"/>
                  </a:spcAft>
                  <a:buClr>
                    <a:srgbClr val="C0504D"/>
                  </a:buClr>
                  <a:buSzTx/>
                  <a:buFont typeface="Wingdings"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panose="02010600030101010101" pitchFamily="2" charset="-122"/>
                </a:endParaRPr>
              </a:p>
            </p:txBody>
          </p:sp>
          <p:sp>
            <p:nvSpPr>
              <p:cNvPr id="284" name="AutoShape 82">
                <a:extLst>
                  <a:ext uri="{FF2B5EF4-FFF2-40B4-BE49-F238E27FC236}">
                    <a16:creationId xmlns:a16="http://schemas.microsoft.com/office/drawing/2014/main" id="{A27D4CC8-9C42-4EB8-8554-03A6A983C12B}"/>
                  </a:ext>
                </a:extLst>
              </p:cNvPr>
              <p:cNvSpPr>
                <a:spLocks noChangeArrowheads="1"/>
              </p:cNvSpPr>
              <p:nvPr/>
            </p:nvSpPr>
            <p:spPr bwMode="auto">
              <a:xfrm>
                <a:off x="655707" y="4926906"/>
                <a:ext cx="566737" cy="104775"/>
              </a:xfrm>
              <a:prstGeom prst="cube">
                <a:avLst>
                  <a:gd name="adj" fmla="val 25000"/>
                </a:avLst>
              </a:prstGeom>
              <a:solidFill>
                <a:srgbClr val="00B050"/>
              </a:solidFill>
              <a:ln w="12700">
                <a:solidFill>
                  <a:srgbClr val="000000"/>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85" name="AutoShape 83">
                <a:extLst>
                  <a:ext uri="{FF2B5EF4-FFF2-40B4-BE49-F238E27FC236}">
                    <a16:creationId xmlns:a16="http://schemas.microsoft.com/office/drawing/2014/main" id="{C171F471-69DF-4FCF-87A5-13610ED36BA5}"/>
                  </a:ext>
                </a:extLst>
              </p:cNvPr>
              <p:cNvSpPr>
                <a:spLocks noChangeArrowheads="1"/>
              </p:cNvSpPr>
              <p:nvPr/>
            </p:nvSpPr>
            <p:spPr bwMode="auto">
              <a:xfrm>
                <a:off x="655707" y="5066606"/>
                <a:ext cx="566737" cy="104775"/>
              </a:xfrm>
              <a:prstGeom prst="cube">
                <a:avLst>
                  <a:gd name="adj" fmla="val 25000"/>
                </a:avLst>
              </a:prstGeom>
              <a:solidFill>
                <a:srgbClr val="00B050"/>
              </a:solidFill>
              <a:ln w="12700">
                <a:solidFill>
                  <a:srgbClr val="000000"/>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86" name="AutoShape 80">
                <a:extLst>
                  <a:ext uri="{FF2B5EF4-FFF2-40B4-BE49-F238E27FC236}">
                    <a16:creationId xmlns:a16="http://schemas.microsoft.com/office/drawing/2014/main" id="{ED21DCB2-5CA6-4D53-BA49-2C9FE268BB09}"/>
                  </a:ext>
                </a:extLst>
              </p:cNvPr>
              <p:cNvSpPr>
                <a:spLocks noChangeArrowheads="1"/>
              </p:cNvSpPr>
              <p:nvPr/>
            </p:nvSpPr>
            <p:spPr bwMode="auto">
              <a:xfrm>
                <a:off x="655707" y="5374930"/>
                <a:ext cx="566737" cy="104775"/>
              </a:xfrm>
              <a:prstGeom prst="cube">
                <a:avLst>
                  <a:gd name="adj" fmla="val 25000"/>
                </a:avLst>
              </a:prstGeom>
              <a:solidFill>
                <a:srgbClr val="FFC000"/>
              </a:solidFill>
              <a:ln w="12700">
                <a:solidFill>
                  <a:srgbClr val="000000"/>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87" name="AutoShape 81">
                <a:extLst>
                  <a:ext uri="{FF2B5EF4-FFF2-40B4-BE49-F238E27FC236}">
                    <a16:creationId xmlns:a16="http://schemas.microsoft.com/office/drawing/2014/main" id="{F1EBB4D9-5704-42EC-8C60-41BF65A8915E}"/>
                  </a:ext>
                </a:extLst>
              </p:cNvPr>
              <p:cNvSpPr>
                <a:spLocks noChangeArrowheads="1"/>
              </p:cNvSpPr>
              <p:nvPr/>
            </p:nvSpPr>
            <p:spPr bwMode="auto">
              <a:xfrm>
                <a:off x="655707" y="5525742"/>
                <a:ext cx="566737" cy="104775"/>
              </a:xfrm>
              <a:prstGeom prst="cube">
                <a:avLst>
                  <a:gd name="adj" fmla="val 25000"/>
                </a:avLst>
              </a:prstGeom>
              <a:solidFill>
                <a:srgbClr val="FFC000"/>
              </a:solidFill>
              <a:ln w="12700">
                <a:solidFill>
                  <a:srgbClr val="000000"/>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88" name="椭圆 287">
                <a:extLst>
                  <a:ext uri="{FF2B5EF4-FFF2-40B4-BE49-F238E27FC236}">
                    <a16:creationId xmlns:a16="http://schemas.microsoft.com/office/drawing/2014/main" id="{076DA4EF-CDC5-421A-9233-DBD430A043EC}"/>
                  </a:ext>
                </a:extLst>
              </p:cNvPr>
              <p:cNvSpPr/>
              <p:nvPr/>
            </p:nvSpPr>
            <p:spPr bwMode="auto">
              <a:xfrm>
                <a:off x="650841" y="5663648"/>
                <a:ext cx="576469" cy="119269"/>
              </a:xfrm>
              <a:prstGeom prst="ellipse">
                <a:avLst/>
              </a:prstGeom>
              <a:noFill/>
              <a:ln w="19050" cap="flat" cmpd="sng" algn="ctr">
                <a:solidFill>
                  <a:srgbClr val="FFC000"/>
                </a:solidFill>
                <a:prstDash val="solid"/>
                <a:round/>
                <a:headEnd type="none" w="med" len="med"/>
                <a:tailEnd type="none" w="med" len="med"/>
              </a:ln>
              <a:effectLst/>
              <a:scene3d>
                <a:camera prst="perspectiveRelaxedModerately"/>
                <a:lightRig rig="threePt" dir="t"/>
              </a:scene3d>
              <a:sp3d>
                <a:bevelT w="38100" h="88900"/>
                <a:bevelB w="0" h="0"/>
              </a:sp3d>
            </p:spPr>
            <p:txBody>
              <a:bodyPr wrap="none" anchor="ctr"/>
              <a:lstStyle/>
              <a:p>
                <a:pPr marL="0" marR="0" lvl="0" indent="0" algn="ctr" defTabSz="914400" eaLnBrk="1" fontAlgn="base" latinLnBrk="0" hangingPunct="1">
                  <a:lnSpc>
                    <a:spcPct val="90000"/>
                  </a:lnSpc>
                  <a:spcBef>
                    <a:spcPct val="0"/>
                  </a:spcBef>
                  <a:spcAft>
                    <a:spcPct val="0"/>
                  </a:spcAft>
                  <a:buClr>
                    <a:srgbClr val="C0504D"/>
                  </a:buClr>
                  <a:buSzTx/>
                  <a:buFont typeface="Wingdings"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panose="02010600030101010101" pitchFamily="2" charset="-122"/>
                </a:endParaRPr>
              </a:p>
            </p:txBody>
          </p:sp>
          <p:sp>
            <p:nvSpPr>
              <p:cNvPr id="289" name="椭圆 288">
                <a:extLst>
                  <a:ext uri="{FF2B5EF4-FFF2-40B4-BE49-F238E27FC236}">
                    <a16:creationId xmlns:a16="http://schemas.microsoft.com/office/drawing/2014/main" id="{26DEFB80-6DE6-4AB9-804B-85924856D63C}"/>
                  </a:ext>
                </a:extLst>
              </p:cNvPr>
              <p:cNvSpPr/>
              <p:nvPr/>
            </p:nvSpPr>
            <p:spPr bwMode="auto">
              <a:xfrm>
                <a:off x="650841" y="5187398"/>
                <a:ext cx="576469" cy="119269"/>
              </a:xfrm>
              <a:prstGeom prst="ellipse">
                <a:avLst/>
              </a:prstGeom>
              <a:noFill/>
              <a:ln w="19050" cap="flat" cmpd="sng" algn="ctr">
                <a:solidFill>
                  <a:srgbClr val="00B050"/>
                </a:solidFill>
                <a:prstDash val="solid"/>
                <a:round/>
                <a:headEnd type="none" w="med" len="med"/>
                <a:tailEnd type="none" w="med" len="med"/>
              </a:ln>
              <a:effectLst/>
              <a:scene3d>
                <a:camera prst="perspectiveRelaxedModerately"/>
                <a:lightRig rig="threePt" dir="t"/>
              </a:scene3d>
              <a:sp3d>
                <a:bevelT w="38100" h="88900"/>
                <a:bevelB w="0" h="0"/>
              </a:sp3d>
            </p:spPr>
            <p:txBody>
              <a:bodyPr wrap="none" anchor="ctr"/>
              <a:lstStyle/>
              <a:p>
                <a:pPr marL="0" marR="0" lvl="0" indent="0" algn="ctr" defTabSz="914400" eaLnBrk="1" fontAlgn="base" latinLnBrk="0" hangingPunct="1">
                  <a:lnSpc>
                    <a:spcPct val="90000"/>
                  </a:lnSpc>
                  <a:spcBef>
                    <a:spcPct val="0"/>
                  </a:spcBef>
                  <a:spcAft>
                    <a:spcPct val="0"/>
                  </a:spcAft>
                  <a:buClr>
                    <a:srgbClr val="C0504D"/>
                  </a:buClr>
                  <a:buSzTx/>
                  <a:buFont typeface="Wingdings"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panose="02010600030101010101" pitchFamily="2" charset="-122"/>
                </a:endParaRPr>
              </a:p>
            </p:txBody>
          </p:sp>
          <p:sp>
            <p:nvSpPr>
              <p:cNvPr id="290" name="AutoShape 80">
                <a:extLst>
                  <a:ext uri="{FF2B5EF4-FFF2-40B4-BE49-F238E27FC236}">
                    <a16:creationId xmlns:a16="http://schemas.microsoft.com/office/drawing/2014/main" id="{5E890923-9D31-4957-85D8-FC896F50888B}"/>
                  </a:ext>
                </a:extLst>
              </p:cNvPr>
              <p:cNvSpPr>
                <a:spLocks noChangeArrowheads="1"/>
              </p:cNvSpPr>
              <p:nvPr/>
            </p:nvSpPr>
            <p:spPr bwMode="auto">
              <a:xfrm>
                <a:off x="655707" y="5841655"/>
                <a:ext cx="566737" cy="104775"/>
              </a:xfrm>
              <a:prstGeom prst="cube">
                <a:avLst>
                  <a:gd name="adj" fmla="val 25000"/>
                </a:avLst>
              </a:prstGeom>
              <a:solidFill>
                <a:srgbClr val="FFC000"/>
              </a:solidFill>
              <a:ln w="12700">
                <a:solidFill>
                  <a:srgbClr val="000000"/>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91" name="AutoShape 81">
                <a:extLst>
                  <a:ext uri="{FF2B5EF4-FFF2-40B4-BE49-F238E27FC236}">
                    <a16:creationId xmlns:a16="http://schemas.microsoft.com/office/drawing/2014/main" id="{C5675375-085A-4676-A2E1-6AD556F890E1}"/>
                  </a:ext>
                </a:extLst>
              </p:cNvPr>
              <p:cNvSpPr>
                <a:spLocks noChangeArrowheads="1"/>
              </p:cNvSpPr>
              <p:nvPr/>
            </p:nvSpPr>
            <p:spPr bwMode="auto">
              <a:xfrm>
                <a:off x="655707" y="5992467"/>
                <a:ext cx="566737" cy="104775"/>
              </a:xfrm>
              <a:prstGeom prst="cube">
                <a:avLst>
                  <a:gd name="adj" fmla="val 25000"/>
                </a:avLst>
              </a:prstGeom>
              <a:solidFill>
                <a:srgbClr val="FFC000"/>
              </a:solidFill>
              <a:ln w="12700">
                <a:solidFill>
                  <a:srgbClr val="000000"/>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92" name="AutoShape 81">
                <a:extLst>
                  <a:ext uri="{FF2B5EF4-FFF2-40B4-BE49-F238E27FC236}">
                    <a16:creationId xmlns:a16="http://schemas.microsoft.com/office/drawing/2014/main" id="{F66EB090-2DED-405F-A527-00D9F3F19A6B}"/>
                  </a:ext>
                </a:extLst>
              </p:cNvPr>
              <p:cNvSpPr>
                <a:spLocks noChangeArrowheads="1"/>
              </p:cNvSpPr>
              <p:nvPr/>
            </p:nvSpPr>
            <p:spPr bwMode="auto">
              <a:xfrm>
                <a:off x="655707" y="6144867"/>
                <a:ext cx="566737" cy="104775"/>
              </a:xfrm>
              <a:prstGeom prst="cube">
                <a:avLst>
                  <a:gd name="adj" fmla="val 25000"/>
                </a:avLst>
              </a:prstGeom>
              <a:solidFill>
                <a:srgbClr val="FFC000"/>
              </a:solidFill>
              <a:ln w="12700">
                <a:solidFill>
                  <a:srgbClr val="000000"/>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sp>
          <p:nvSpPr>
            <p:cNvPr id="206" name="右大括号 134">
              <a:extLst>
                <a:ext uri="{FF2B5EF4-FFF2-40B4-BE49-F238E27FC236}">
                  <a16:creationId xmlns:a16="http://schemas.microsoft.com/office/drawing/2014/main" id="{5C03CA09-BF22-42FC-9087-B696A3BEEFC3}"/>
                </a:ext>
              </a:extLst>
            </p:cNvPr>
            <p:cNvSpPr>
              <a:spLocks/>
            </p:cNvSpPr>
            <p:nvPr/>
          </p:nvSpPr>
          <p:spPr bwMode="auto">
            <a:xfrm>
              <a:off x="836" y="1914"/>
              <a:ext cx="192" cy="552"/>
            </a:xfrm>
            <a:prstGeom prst="rightBrace">
              <a:avLst>
                <a:gd name="adj1" fmla="val 8332"/>
                <a:gd name="adj2" fmla="val 50000"/>
              </a:avLst>
            </a:prstGeom>
            <a:noFill/>
            <a:ln w="12700" algn="ctr">
              <a:solidFill>
                <a:srgbClr val="00206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nvGrpSpPr>
            <p:cNvPr id="207" name="组合 156">
              <a:extLst>
                <a:ext uri="{FF2B5EF4-FFF2-40B4-BE49-F238E27FC236}">
                  <a16:creationId xmlns:a16="http://schemas.microsoft.com/office/drawing/2014/main" id="{45287CFE-C9E3-459A-8775-CC4BCE86042E}"/>
                </a:ext>
              </a:extLst>
            </p:cNvPr>
            <p:cNvGrpSpPr>
              <a:grpSpLocks/>
            </p:cNvGrpSpPr>
            <p:nvPr/>
          </p:nvGrpSpPr>
          <p:grpSpPr bwMode="auto">
            <a:xfrm>
              <a:off x="1381" y="1909"/>
              <a:ext cx="365" cy="572"/>
              <a:chOff x="1771650" y="3333750"/>
              <a:chExt cx="579610" cy="908919"/>
            </a:xfrm>
          </p:grpSpPr>
          <p:sp>
            <p:nvSpPr>
              <p:cNvPr id="266" name="AutoShape 79">
                <a:extLst>
                  <a:ext uri="{FF2B5EF4-FFF2-40B4-BE49-F238E27FC236}">
                    <a16:creationId xmlns:a16="http://schemas.microsoft.com/office/drawing/2014/main" id="{4E34304E-7FE1-4D1C-BE12-51F96BA5CF4F}"/>
                  </a:ext>
                </a:extLst>
              </p:cNvPr>
              <p:cNvSpPr>
                <a:spLocks noChangeArrowheads="1"/>
              </p:cNvSpPr>
              <p:nvPr/>
            </p:nvSpPr>
            <p:spPr bwMode="auto">
              <a:xfrm>
                <a:off x="1776543" y="3333750"/>
                <a:ext cx="569825" cy="78110"/>
              </a:xfrm>
              <a:prstGeom prst="cube">
                <a:avLst>
                  <a:gd name="adj" fmla="val 25000"/>
                </a:avLst>
              </a:prstGeom>
              <a:solidFill>
                <a:srgbClr val="0000FF"/>
              </a:solidFill>
              <a:ln w="12700">
                <a:solidFill>
                  <a:srgbClr val="000000"/>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67" name="AutoShape 80">
                <a:extLst>
                  <a:ext uri="{FF2B5EF4-FFF2-40B4-BE49-F238E27FC236}">
                    <a16:creationId xmlns:a16="http://schemas.microsoft.com/office/drawing/2014/main" id="{C2F95E7D-DB4A-4392-B804-4B2ADAB7D36C}"/>
                  </a:ext>
                </a:extLst>
              </p:cNvPr>
              <p:cNvSpPr>
                <a:spLocks noChangeArrowheads="1"/>
              </p:cNvSpPr>
              <p:nvPr/>
            </p:nvSpPr>
            <p:spPr bwMode="auto">
              <a:xfrm>
                <a:off x="1776543" y="3447365"/>
                <a:ext cx="569825" cy="78110"/>
              </a:xfrm>
              <a:prstGeom prst="cube">
                <a:avLst>
                  <a:gd name="adj" fmla="val 25000"/>
                </a:avLst>
              </a:prstGeom>
              <a:solidFill>
                <a:srgbClr val="0000FF"/>
              </a:solidFill>
              <a:ln w="12700">
                <a:solidFill>
                  <a:srgbClr val="000000"/>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68" name="AutoShape 81">
                <a:extLst>
                  <a:ext uri="{FF2B5EF4-FFF2-40B4-BE49-F238E27FC236}">
                    <a16:creationId xmlns:a16="http://schemas.microsoft.com/office/drawing/2014/main" id="{E84BF056-3610-4867-8131-48E52C523220}"/>
                  </a:ext>
                </a:extLst>
              </p:cNvPr>
              <p:cNvSpPr>
                <a:spLocks noChangeArrowheads="1"/>
              </p:cNvSpPr>
              <p:nvPr/>
            </p:nvSpPr>
            <p:spPr bwMode="auto">
              <a:xfrm>
                <a:off x="1776543" y="3559796"/>
                <a:ext cx="569825" cy="78110"/>
              </a:xfrm>
              <a:prstGeom prst="cube">
                <a:avLst>
                  <a:gd name="adj" fmla="val 25000"/>
                </a:avLst>
              </a:prstGeom>
              <a:solidFill>
                <a:srgbClr val="0000FF"/>
              </a:solidFill>
              <a:ln w="12700">
                <a:solidFill>
                  <a:srgbClr val="000000"/>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69" name="AutoShape 82">
                <a:extLst>
                  <a:ext uri="{FF2B5EF4-FFF2-40B4-BE49-F238E27FC236}">
                    <a16:creationId xmlns:a16="http://schemas.microsoft.com/office/drawing/2014/main" id="{73092637-6C4F-42C0-86C5-DB818D1C0709}"/>
                  </a:ext>
                </a:extLst>
              </p:cNvPr>
              <p:cNvSpPr>
                <a:spLocks noChangeArrowheads="1"/>
              </p:cNvSpPr>
              <p:nvPr/>
            </p:nvSpPr>
            <p:spPr bwMode="auto">
              <a:xfrm>
                <a:off x="1776543" y="3830555"/>
                <a:ext cx="569825" cy="78110"/>
              </a:xfrm>
              <a:prstGeom prst="cube">
                <a:avLst>
                  <a:gd name="adj" fmla="val 25000"/>
                </a:avLst>
              </a:prstGeom>
              <a:solidFill>
                <a:srgbClr val="00B050"/>
              </a:solidFill>
              <a:ln w="12700">
                <a:solidFill>
                  <a:srgbClr val="000000"/>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70" name="AutoShape 83">
                <a:extLst>
                  <a:ext uri="{FF2B5EF4-FFF2-40B4-BE49-F238E27FC236}">
                    <a16:creationId xmlns:a16="http://schemas.microsoft.com/office/drawing/2014/main" id="{742B7792-DA3F-4154-BD04-FBE28579288E}"/>
                  </a:ext>
                </a:extLst>
              </p:cNvPr>
              <p:cNvSpPr>
                <a:spLocks noChangeArrowheads="1"/>
              </p:cNvSpPr>
              <p:nvPr/>
            </p:nvSpPr>
            <p:spPr bwMode="auto">
              <a:xfrm>
                <a:off x="1776543" y="3934702"/>
                <a:ext cx="569825" cy="78110"/>
              </a:xfrm>
              <a:prstGeom prst="cube">
                <a:avLst>
                  <a:gd name="adj" fmla="val 25000"/>
                </a:avLst>
              </a:prstGeom>
              <a:solidFill>
                <a:srgbClr val="00B050"/>
              </a:solidFill>
              <a:ln w="12700">
                <a:solidFill>
                  <a:srgbClr val="000000"/>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71" name="椭圆 270">
                <a:extLst>
                  <a:ext uri="{FF2B5EF4-FFF2-40B4-BE49-F238E27FC236}">
                    <a16:creationId xmlns:a16="http://schemas.microsoft.com/office/drawing/2014/main" id="{75A45B53-1D3A-487A-B6AE-B70FE50CBAB4}"/>
                  </a:ext>
                </a:extLst>
              </p:cNvPr>
              <p:cNvSpPr/>
              <p:nvPr/>
            </p:nvSpPr>
            <p:spPr bwMode="auto">
              <a:xfrm>
                <a:off x="1771650" y="3662605"/>
                <a:ext cx="579610" cy="88916"/>
              </a:xfrm>
              <a:prstGeom prst="ellipse">
                <a:avLst/>
              </a:prstGeom>
              <a:noFill/>
              <a:ln w="19050" cap="flat" cmpd="sng" algn="ctr">
                <a:solidFill>
                  <a:srgbClr val="0000FF"/>
                </a:solidFill>
                <a:prstDash val="solid"/>
                <a:round/>
                <a:headEnd type="none" w="med" len="med"/>
                <a:tailEnd type="none" w="med" len="med"/>
              </a:ln>
              <a:effectLst/>
              <a:scene3d>
                <a:camera prst="perspectiveRelaxedModerately"/>
                <a:lightRig rig="threePt" dir="t"/>
              </a:scene3d>
              <a:sp3d>
                <a:bevelT w="38100" h="88900"/>
                <a:bevelB w="0" h="0"/>
              </a:sp3d>
            </p:spPr>
            <p:txBody>
              <a:bodyPr wrap="none" anchor="ctr"/>
              <a:lstStyle/>
              <a:p>
                <a:pPr marL="0" marR="0" lvl="0" indent="0" algn="ctr" defTabSz="914400" eaLnBrk="1" fontAlgn="base" latinLnBrk="0" hangingPunct="1">
                  <a:lnSpc>
                    <a:spcPct val="90000"/>
                  </a:lnSpc>
                  <a:spcBef>
                    <a:spcPct val="0"/>
                  </a:spcBef>
                  <a:spcAft>
                    <a:spcPct val="0"/>
                  </a:spcAft>
                  <a:buClr>
                    <a:srgbClr val="C0504D"/>
                  </a:buClr>
                  <a:buSzTx/>
                  <a:buFont typeface="Wingdings"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panose="02010600030101010101" pitchFamily="2" charset="-122"/>
                </a:endParaRPr>
              </a:p>
            </p:txBody>
          </p:sp>
          <p:sp>
            <p:nvSpPr>
              <p:cNvPr id="272" name="AutoShape 80">
                <a:extLst>
                  <a:ext uri="{FF2B5EF4-FFF2-40B4-BE49-F238E27FC236}">
                    <a16:creationId xmlns:a16="http://schemas.microsoft.com/office/drawing/2014/main" id="{558842B7-80F9-4B8F-B4D2-03C5083A23DD}"/>
                  </a:ext>
                </a:extLst>
              </p:cNvPr>
              <p:cNvSpPr>
                <a:spLocks noChangeArrowheads="1"/>
              </p:cNvSpPr>
              <p:nvPr/>
            </p:nvSpPr>
            <p:spPr bwMode="auto">
              <a:xfrm>
                <a:off x="1776543" y="4164559"/>
                <a:ext cx="569825" cy="78110"/>
              </a:xfrm>
              <a:prstGeom prst="cube">
                <a:avLst>
                  <a:gd name="adj" fmla="val 25000"/>
                </a:avLst>
              </a:prstGeom>
              <a:solidFill>
                <a:srgbClr val="7030A0"/>
              </a:solidFill>
              <a:ln w="12700">
                <a:solidFill>
                  <a:srgbClr val="000000"/>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73" name="椭圆 272">
                <a:extLst>
                  <a:ext uri="{FF2B5EF4-FFF2-40B4-BE49-F238E27FC236}">
                    <a16:creationId xmlns:a16="http://schemas.microsoft.com/office/drawing/2014/main" id="{E2FB9448-DE19-4A59-933C-00DBA898258B}"/>
                  </a:ext>
                </a:extLst>
              </p:cNvPr>
              <p:cNvSpPr/>
              <p:nvPr/>
            </p:nvSpPr>
            <p:spPr bwMode="auto">
              <a:xfrm>
                <a:off x="1771650" y="4024753"/>
                <a:ext cx="579610" cy="88916"/>
              </a:xfrm>
              <a:prstGeom prst="ellipse">
                <a:avLst/>
              </a:prstGeom>
              <a:noFill/>
              <a:ln w="19050" cap="flat" cmpd="sng" algn="ctr">
                <a:solidFill>
                  <a:srgbClr val="00B050"/>
                </a:solidFill>
                <a:prstDash val="solid"/>
                <a:round/>
                <a:headEnd type="none" w="med" len="med"/>
                <a:tailEnd type="none" w="med" len="med"/>
              </a:ln>
              <a:effectLst/>
              <a:scene3d>
                <a:camera prst="perspectiveRelaxedModerately"/>
                <a:lightRig rig="threePt" dir="t"/>
              </a:scene3d>
              <a:sp3d>
                <a:bevelT w="38100" h="88900"/>
                <a:bevelB w="0" h="0"/>
              </a:sp3d>
            </p:spPr>
            <p:txBody>
              <a:bodyPr wrap="none" anchor="ctr"/>
              <a:lstStyle/>
              <a:p>
                <a:pPr marL="0" marR="0" lvl="0" indent="0" algn="ctr" defTabSz="914400" eaLnBrk="1" fontAlgn="base" latinLnBrk="0" hangingPunct="1">
                  <a:lnSpc>
                    <a:spcPct val="90000"/>
                  </a:lnSpc>
                  <a:spcBef>
                    <a:spcPct val="0"/>
                  </a:spcBef>
                  <a:spcAft>
                    <a:spcPct val="0"/>
                  </a:spcAft>
                  <a:buClr>
                    <a:srgbClr val="C0504D"/>
                  </a:buClr>
                  <a:buSzTx/>
                  <a:buFont typeface="Wingdings"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panose="02010600030101010101" pitchFamily="2" charset="-122"/>
                </a:endParaRPr>
              </a:p>
            </p:txBody>
          </p:sp>
        </p:grpSp>
        <p:cxnSp>
          <p:nvCxnSpPr>
            <p:cNvPr id="208" name="直接箭头连接符 158">
              <a:extLst>
                <a:ext uri="{FF2B5EF4-FFF2-40B4-BE49-F238E27FC236}">
                  <a16:creationId xmlns:a16="http://schemas.microsoft.com/office/drawing/2014/main" id="{92029FCC-C5B4-4A39-9EBE-2FAFC78817BB}"/>
                </a:ext>
              </a:extLst>
            </p:cNvPr>
            <p:cNvCxnSpPr>
              <a:cxnSpLocks noChangeShapeType="1"/>
              <a:stCxn id="206" idx="1"/>
            </p:cNvCxnSpPr>
            <p:nvPr/>
          </p:nvCxnSpPr>
          <p:spPr bwMode="auto">
            <a:xfrm rot="10800000" flipH="1" flipV="1">
              <a:off x="1028" y="2190"/>
              <a:ext cx="329" cy="2"/>
            </a:xfrm>
            <a:prstGeom prst="straightConnector1">
              <a:avLst/>
            </a:prstGeom>
            <a:noFill/>
            <a:ln w="15875" algn="ctr">
              <a:solidFill>
                <a:srgbClr val="002060"/>
              </a:solidFill>
              <a:round/>
              <a:headEnd/>
              <a:tailEnd type="arrow" w="med" len="med"/>
            </a:ln>
            <a:extLst>
              <a:ext uri="{909E8E84-426E-40DD-AFC4-6F175D3DCCD1}">
                <a14:hiddenFill xmlns:a14="http://schemas.microsoft.com/office/drawing/2010/main">
                  <a:noFill/>
                </a14:hiddenFill>
              </a:ext>
            </a:extLst>
          </p:spPr>
        </p:cxnSp>
        <p:sp>
          <p:nvSpPr>
            <p:cNvPr id="209" name="TextBox 164">
              <a:extLst>
                <a:ext uri="{FF2B5EF4-FFF2-40B4-BE49-F238E27FC236}">
                  <a16:creationId xmlns:a16="http://schemas.microsoft.com/office/drawing/2014/main" id="{6E746417-D709-44F5-8214-FD6E9FE25B1A}"/>
                </a:ext>
              </a:extLst>
            </p:cNvPr>
            <p:cNvSpPr txBox="1">
              <a:spLocks noChangeArrowheads="1"/>
            </p:cNvSpPr>
            <p:nvPr/>
          </p:nvSpPr>
          <p:spPr bwMode="auto">
            <a:xfrm>
              <a:off x="906" y="2029"/>
              <a:ext cx="439"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0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高优先级</a:t>
              </a:r>
            </a:p>
          </p:txBody>
        </p:sp>
        <p:sp>
          <p:nvSpPr>
            <p:cNvPr id="210" name="五边形 165">
              <a:extLst>
                <a:ext uri="{FF2B5EF4-FFF2-40B4-BE49-F238E27FC236}">
                  <a16:creationId xmlns:a16="http://schemas.microsoft.com/office/drawing/2014/main" id="{3EE612FE-2C0F-4407-93BA-6AC18E086496}"/>
                </a:ext>
              </a:extLst>
            </p:cNvPr>
            <p:cNvSpPr>
              <a:spLocks noChangeArrowheads="1"/>
            </p:cNvSpPr>
            <p:nvPr/>
          </p:nvSpPr>
          <p:spPr bwMode="auto">
            <a:xfrm>
              <a:off x="3822" y="2118"/>
              <a:ext cx="371" cy="139"/>
            </a:xfrm>
            <a:prstGeom prst="homePlate">
              <a:avLst>
                <a:gd name="adj" fmla="val 29706"/>
              </a:avLst>
            </a:prstGeom>
            <a:noFill/>
            <a:ln w="12700" algn="ctr">
              <a:solidFill>
                <a:srgbClr val="00206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11" name="立方体 166">
              <a:extLst>
                <a:ext uri="{FF2B5EF4-FFF2-40B4-BE49-F238E27FC236}">
                  <a16:creationId xmlns:a16="http://schemas.microsoft.com/office/drawing/2014/main" id="{3034C5E3-7708-4B2C-A167-2FBFE2C40AB4}"/>
                </a:ext>
              </a:extLst>
            </p:cNvPr>
            <p:cNvSpPr>
              <a:spLocks noChangeArrowheads="1"/>
            </p:cNvSpPr>
            <p:nvPr/>
          </p:nvSpPr>
          <p:spPr bwMode="auto">
            <a:xfrm>
              <a:off x="4321" y="1984"/>
              <a:ext cx="719" cy="307"/>
            </a:xfrm>
            <a:prstGeom prst="cube">
              <a:avLst>
                <a:gd name="adj" fmla="val 25000"/>
              </a:avLst>
            </a:prstGeom>
            <a:solidFill>
              <a:srgbClr val="4F81BD"/>
            </a:solidFill>
            <a:ln w="25400" algn="ctr">
              <a:solidFill>
                <a:srgbClr val="385D8A"/>
              </a:solidFill>
              <a:miter lim="800000"/>
              <a:headEnd/>
              <a:tailEnd/>
            </a:ln>
          </p:spPr>
          <p:txBody>
            <a:bodyPr lIns="0" tIns="0" rIns="0" bIns="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2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可运行的软件</a:t>
              </a:r>
            </a:p>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2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cxnSp>
          <p:nvCxnSpPr>
            <p:cNvPr id="212" name="直接箭头连接符 179">
              <a:extLst>
                <a:ext uri="{FF2B5EF4-FFF2-40B4-BE49-F238E27FC236}">
                  <a16:creationId xmlns:a16="http://schemas.microsoft.com/office/drawing/2014/main" id="{39AAC7F8-681E-46F1-B2BD-2F9E24B6AADC}"/>
                </a:ext>
              </a:extLst>
            </p:cNvPr>
            <p:cNvCxnSpPr>
              <a:cxnSpLocks noChangeShapeType="1"/>
            </p:cNvCxnSpPr>
            <p:nvPr/>
          </p:nvCxnSpPr>
          <p:spPr bwMode="auto">
            <a:xfrm>
              <a:off x="1798" y="2192"/>
              <a:ext cx="318" cy="1"/>
            </a:xfrm>
            <a:prstGeom prst="straightConnector1">
              <a:avLst/>
            </a:prstGeom>
            <a:noFill/>
            <a:ln w="15875" algn="ctr">
              <a:solidFill>
                <a:srgbClr val="002060"/>
              </a:solidFill>
              <a:round/>
              <a:headEnd/>
              <a:tailEnd type="arrow" w="med" len="med"/>
            </a:ln>
            <a:extLst>
              <a:ext uri="{909E8E84-426E-40DD-AFC4-6F175D3DCCD1}">
                <a14:hiddenFill xmlns:a14="http://schemas.microsoft.com/office/drawing/2010/main">
                  <a:noFill/>
                </a14:hiddenFill>
              </a:ext>
            </a:extLst>
          </p:spPr>
        </p:cxnSp>
        <p:grpSp>
          <p:nvGrpSpPr>
            <p:cNvPr id="213" name="组合 197">
              <a:extLst>
                <a:ext uri="{FF2B5EF4-FFF2-40B4-BE49-F238E27FC236}">
                  <a16:creationId xmlns:a16="http://schemas.microsoft.com/office/drawing/2014/main" id="{536B09E2-A168-493E-8433-C807812E8509}"/>
                </a:ext>
              </a:extLst>
            </p:cNvPr>
            <p:cNvGrpSpPr>
              <a:grpSpLocks/>
            </p:cNvGrpSpPr>
            <p:nvPr/>
          </p:nvGrpSpPr>
          <p:grpSpPr bwMode="auto">
            <a:xfrm>
              <a:off x="2140" y="1774"/>
              <a:ext cx="222" cy="735"/>
              <a:chOff x="3272003" y="3741714"/>
              <a:chExt cx="352411" cy="1166006"/>
            </a:xfrm>
          </p:grpSpPr>
          <p:grpSp>
            <p:nvGrpSpPr>
              <p:cNvPr id="248" name="组合 187">
                <a:extLst>
                  <a:ext uri="{FF2B5EF4-FFF2-40B4-BE49-F238E27FC236}">
                    <a16:creationId xmlns:a16="http://schemas.microsoft.com/office/drawing/2014/main" id="{457576FC-851D-4FEE-BE03-7D2B72AE182F}"/>
                  </a:ext>
                </a:extLst>
              </p:cNvPr>
              <p:cNvGrpSpPr>
                <a:grpSpLocks/>
              </p:cNvGrpSpPr>
              <p:nvPr/>
            </p:nvGrpSpPr>
            <p:grpSpPr bwMode="auto">
              <a:xfrm>
                <a:off x="3272003" y="3741714"/>
                <a:ext cx="352411" cy="571104"/>
                <a:chOff x="3272003" y="3741714"/>
                <a:chExt cx="352411" cy="571104"/>
              </a:xfrm>
            </p:grpSpPr>
            <p:sp>
              <p:nvSpPr>
                <p:cNvPr id="258" name="AutoShape 79">
                  <a:extLst>
                    <a:ext uri="{FF2B5EF4-FFF2-40B4-BE49-F238E27FC236}">
                      <a16:creationId xmlns:a16="http://schemas.microsoft.com/office/drawing/2014/main" id="{317BE79C-5E06-4F6A-B34A-C6213D506CED}"/>
                    </a:ext>
                  </a:extLst>
                </p:cNvPr>
                <p:cNvSpPr>
                  <a:spLocks noChangeArrowheads="1"/>
                </p:cNvSpPr>
                <p:nvPr/>
              </p:nvSpPr>
              <p:spPr bwMode="auto">
                <a:xfrm>
                  <a:off x="3272003" y="3741714"/>
                  <a:ext cx="352411" cy="47592"/>
                </a:xfrm>
                <a:prstGeom prst="cube">
                  <a:avLst>
                    <a:gd name="adj" fmla="val 25000"/>
                  </a:avLst>
                </a:prstGeom>
                <a:solidFill>
                  <a:srgbClr val="8EB4E3"/>
                </a:solidFill>
                <a:ln w="12700">
                  <a:solidFill>
                    <a:srgbClr val="000000"/>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59" name="AutoShape 80">
                  <a:extLst>
                    <a:ext uri="{FF2B5EF4-FFF2-40B4-BE49-F238E27FC236}">
                      <a16:creationId xmlns:a16="http://schemas.microsoft.com/office/drawing/2014/main" id="{C6C86E74-3378-477B-B4C6-0FE9705CB70A}"/>
                    </a:ext>
                  </a:extLst>
                </p:cNvPr>
                <p:cNvSpPr>
                  <a:spLocks noChangeArrowheads="1"/>
                </p:cNvSpPr>
                <p:nvPr/>
              </p:nvSpPr>
              <p:spPr bwMode="auto">
                <a:xfrm>
                  <a:off x="3272003" y="3811515"/>
                  <a:ext cx="352411" cy="47592"/>
                </a:xfrm>
                <a:prstGeom prst="cube">
                  <a:avLst>
                    <a:gd name="adj" fmla="val 25000"/>
                  </a:avLst>
                </a:prstGeom>
                <a:solidFill>
                  <a:srgbClr val="8EB4E3"/>
                </a:solidFill>
                <a:ln w="12700">
                  <a:solidFill>
                    <a:srgbClr val="000000"/>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60" name="AutoShape 81">
                  <a:extLst>
                    <a:ext uri="{FF2B5EF4-FFF2-40B4-BE49-F238E27FC236}">
                      <a16:creationId xmlns:a16="http://schemas.microsoft.com/office/drawing/2014/main" id="{841C59E1-9FBD-4CEA-8D7B-DC4906664577}"/>
                    </a:ext>
                  </a:extLst>
                </p:cNvPr>
                <p:cNvSpPr>
                  <a:spLocks noChangeArrowheads="1"/>
                </p:cNvSpPr>
                <p:nvPr/>
              </p:nvSpPr>
              <p:spPr bwMode="auto">
                <a:xfrm>
                  <a:off x="3272003" y="3879731"/>
                  <a:ext cx="352411" cy="47592"/>
                </a:xfrm>
                <a:prstGeom prst="cube">
                  <a:avLst>
                    <a:gd name="adj" fmla="val 25000"/>
                  </a:avLst>
                </a:prstGeom>
                <a:solidFill>
                  <a:srgbClr val="8EB4E3"/>
                </a:solidFill>
                <a:ln w="12700">
                  <a:solidFill>
                    <a:srgbClr val="000000"/>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61" name="AutoShape 82">
                  <a:extLst>
                    <a:ext uri="{FF2B5EF4-FFF2-40B4-BE49-F238E27FC236}">
                      <a16:creationId xmlns:a16="http://schemas.microsoft.com/office/drawing/2014/main" id="{B5976485-5DF9-414E-BC0E-70C40E62F36C}"/>
                    </a:ext>
                  </a:extLst>
                </p:cNvPr>
                <p:cNvSpPr>
                  <a:spLocks noChangeArrowheads="1"/>
                </p:cNvSpPr>
                <p:nvPr/>
              </p:nvSpPr>
              <p:spPr bwMode="auto">
                <a:xfrm>
                  <a:off x="3272003" y="4046303"/>
                  <a:ext cx="352411" cy="47592"/>
                </a:xfrm>
                <a:prstGeom prst="cube">
                  <a:avLst>
                    <a:gd name="adj" fmla="val 25000"/>
                  </a:avLst>
                </a:prstGeom>
                <a:solidFill>
                  <a:srgbClr val="8EB4E3"/>
                </a:solidFill>
                <a:ln w="12700">
                  <a:solidFill>
                    <a:srgbClr val="000000"/>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62" name="AutoShape 83">
                  <a:extLst>
                    <a:ext uri="{FF2B5EF4-FFF2-40B4-BE49-F238E27FC236}">
                      <a16:creationId xmlns:a16="http://schemas.microsoft.com/office/drawing/2014/main" id="{C9D9353C-5C5C-4DF5-A6DE-84F2C2DB13FE}"/>
                    </a:ext>
                  </a:extLst>
                </p:cNvPr>
                <p:cNvSpPr>
                  <a:spLocks noChangeArrowheads="1"/>
                </p:cNvSpPr>
                <p:nvPr/>
              </p:nvSpPr>
              <p:spPr bwMode="auto">
                <a:xfrm>
                  <a:off x="3272003" y="4109759"/>
                  <a:ext cx="352411" cy="47592"/>
                </a:xfrm>
                <a:prstGeom prst="cube">
                  <a:avLst>
                    <a:gd name="adj" fmla="val 25000"/>
                  </a:avLst>
                </a:prstGeom>
                <a:solidFill>
                  <a:srgbClr val="8EB4E3"/>
                </a:solidFill>
                <a:ln w="12700">
                  <a:solidFill>
                    <a:srgbClr val="000000"/>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63" name="椭圆 262">
                  <a:extLst>
                    <a:ext uri="{FF2B5EF4-FFF2-40B4-BE49-F238E27FC236}">
                      <a16:creationId xmlns:a16="http://schemas.microsoft.com/office/drawing/2014/main" id="{AF976EFF-A0BD-4734-8DD7-4D4D1112365D}"/>
                    </a:ext>
                  </a:extLst>
                </p:cNvPr>
                <p:cNvSpPr/>
                <p:nvPr/>
              </p:nvSpPr>
              <p:spPr bwMode="auto">
                <a:xfrm>
                  <a:off x="3277585" y="3917981"/>
                  <a:ext cx="324000" cy="54417"/>
                </a:xfrm>
                <a:prstGeom prst="ellipse">
                  <a:avLst/>
                </a:prstGeom>
                <a:noFill/>
                <a:ln w="19050" cap="flat" cmpd="sng" algn="ctr">
                  <a:solidFill>
                    <a:srgbClr val="1F497D">
                      <a:lumMod val="40000"/>
                      <a:lumOff val="60000"/>
                    </a:srgbClr>
                  </a:solidFill>
                  <a:prstDash val="solid"/>
                  <a:round/>
                  <a:headEnd type="none" w="med" len="med"/>
                  <a:tailEnd type="none" w="med" len="med"/>
                </a:ln>
                <a:effectLst/>
                <a:scene3d>
                  <a:camera prst="perspectiveRelaxedModerately"/>
                  <a:lightRig rig="threePt" dir="t"/>
                </a:scene3d>
                <a:sp3d>
                  <a:bevelT w="38100" h="88900"/>
                  <a:bevelB w="0" h="0"/>
                </a:sp3d>
              </p:spPr>
              <p:txBody>
                <a:bodyPr wrap="none" anchor="ctr"/>
                <a:lstStyle/>
                <a:p>
                  <a:pPr marL="0" marR="0" lvl="0" indent="0" algn="ctr" defTabSz="914400" eaLnBrk="1" fontAlgn="base" latinLnBrk="0" hangingPunct="1">
                    <a:lnSpc>
                      <a:spcPct val="90000"/>
                    </a:lnSpc>
                    <a:spcBef>
                      <a:spcPct val="0"/>
                    </a:spcBef>
                    <a:spcAft>
                      <a:spcPct val="0"/>
                    </a:spcAft>
                    <a:buClr>
                      <a:srgbClr val="C0504D"/>
                    </a:buClr>
                    <a:buSzTx/>
                    <a:buFont typeface="Wingdings"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panose="02010600030101010101" pitchFamily="2" charset="-122"/>
                  </a:endParaRPr>
                </a:p>
              </p:txBody>
            </p:sp>
            <p:sp>
              <p:nvSpPr>
                <p:cNvPr id="264" name="AutoShape 80">
                  <a:extLst>
                    <a:ext uri="{FF2B5EF4-FFF2-40B4-BE49-F238E27FC236}">
                      <a16:creationId xmlns:a16="http://schemas.microsoft.com/office/drawing/2014/main" id="{00DE79E3-1F08-4DAD-801B-D03A407A313C}"/>
                    </a:ext>
                  </a:extLst>
                </p:cNvPr>
                <p:cNvSpPr>
                  <a:spLocks noChangeArrowheads="1"/>
                </p:cNvSpPr>
                <p:nvPr/>
              </p:nvSpPr>
              <p:spPr bwMode="auto">
                <a:xfrm>
                  <a:off x="3272003" y="4265226"/>
                  <a:ext cx="352411" cy="47592"/>
                </a:xfrm>
                <a:prstGeom prst="cube">
                  <a:avLst>
                    <a:gd name="adj" fmla="val 25000"/>
                  </a:avLst>
                </a:prstGeom>
                <a:solidFill>
                  <a:srgbClr val="8EB4E3"/>
                </a:solidFill>
                <a:ln w="12700">
                  <a:solidFill>
                    <a:srgbClr val="000000"/>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65" name="椭圆 264">
                  <a:extLst>
                    <a:ext uri="{FF2B5EF4-FFF2-40B4-BE49-F238E27FC236}">
                      <a16:creationId xmlns:a16="http://schemas.microsoft.com/office/drawing/2014/main" id="{8F66B4D3-60D8-446E-9B97-2EC1E12A501C}"/>
                    </a:ext>
                  </a:extLst>
                </p:cNvPr>
                <p:cNvSpPr/>
                <p:nvPr/>
              </p:nvSpPr>
              <p:spPr bwMode="auto">
                <a:xfrm>
                  <a:off x="3287727" y="4143137"/>
                  <a:ext cx="324000" cy="54417"/>
                </a:xfrm>
                <a:prstGeom prst="ellipse">
                  <a:avLst/>
                </a:prstGeom>
                <a:noFill/>
                <a:ln w="19050" cap="flat" cmpd="sng" algn="ctr">
                  <a:solidFill>
                    <a:srgbClr val="1F497D">
                      <a:lumMod val="40000"/>
                      <a:lumOff val="60000"/>
                    </a:srgbClr>
                  </a:solidFill>
                  <a:prstDash val="solid"/>
                  <a:round/>
                  <a:headEnd type="none" w="med" len="med"/>
                  <a:tailEnd type="none" w="med" len="med"/>
                </a:ln>
                <a:effectLst/>
                <a:scene3d>
                  <a:camera prst="perspectiveRelaxedModerately"/>
                  <a:lightRig rig="threePt" dir="t"/>
                </a:scene3d>
                <a:sp3d>
                  <a:bevelT w="38100" h="88900"/>
                  <a:bevelB w="0" h="0"/>
                </a:sp3d>
              </p:spPr>
              <p:txBody>
                <a:bodyPr wrap="none" anchor="ctr"/>
                <a:lstStyle/>
                <a:p>
                  <a:pPr marL="0" marR="0" lvl="0" indent="0" algn="ctr" defTabSz="914400" eaLnBrk="1" fontAlgn="base" latinLnBrk="0" hangingPunct="1">
                    <a:lnSpc>
                      <a:spcPct val="90000"/>
                    </a:lnSpc>
                    <a:spcBef>
                      <a:spcPct val="0"/>
                    </a:spcBef>
                    <a:spcAft>
                      <a:spcPct val="0"/>
                    </a:spcAft>
                    <a:buClr>
                      <a:srgbClr val="C0504D"/>
                    </a:buClr>
                    <a:buSzTx/>
                    <a:buFont typeface="Wingdings"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panose="02010600030101010101" pitchFamily="2" charset="-122"/>
                  </a:endParaRPr>
                </a:p>
              </p:txBody>
            </p:sp>
          </p:grpSp>
          <p:grpSp>
            <p:nvGrpSpPr>
              <p:cNvPr id="249" name="组合 188">
                <a:extLst>
                  <a:ext uri="{FF2B5EF4-FFF2-40B4-BE49-F238E27FC236}">
                    <a16:creationId xmlns:a16="http://schemas.microsoft.com/office/drawing/2014/main" id="{B62A6B17-BA78-427E-A353-4EF52D75F7DF}"/>
                  </a:ext>
                </a:extLst>
              </p:cNvPr>
              <p:cNvGrpSpPr>
                <a:grpSpLocks/>
              </p:cNvGrpSpPr>
              <p:nvPr/>
            </p:nvGrpSpPr>
            <p:grpSpPr bwMode="auto">
              <a:xfrm>
                <a:off x="3272003" y="4347720"/>
                <a:ext cx="352411" cy="560000"/>
                <a:chOff x="3272003" y="3753360"/>
                <a:chExt cx="352411" cy="560000"/>
              </a:xfrm>
            </p:grpSpPr>
            <p:sp>
              <p:nvSpPr>
                <p:cNvPr id="250" name="AutoShape 79">
                  <a:extLst>
                    <a:ext uri="{FF2B5EF4-FFF2-40B4-BE49-F238E27FC236}">
                      <a16:creationId xmlns:a16="http://schemas.microsoft.com/office/drawing/2014/main" id="{168F19E0-9AAA-428E-92A1-1D3C5D948F4E}"/>
                    </a:ext>
                  </a:extLst>
                </p:cNvPr>
                <p:cNvSpPr>
                  <a:spLocks noChangeArrowheads="1"/>
                </p:cNvSpPr>
                <p:nvPr/>
              </p:nvSpPr>
              <p:spPr bwMode="auto">
                <a:xfrm>
                  <a:off x="3272003" y="3753360"/>
                  <a:ext cx="352411" cy="47592"/>
                </a:xfrm>
                <a:prstGeom prst="cube">
                  <a:avLst>
                    <a:gd name="adj" fmla="val 25000"/>
                  </a:avLst>
                </a:prstGeom>
                <a:solidFill>
                  <a:srgbClr val="8EB4E3"/>
                </a:solidFill>
                <a:ln w="12700">
                  <a:solidFill>
                    <a:srgbClr val="000000"/>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51" name="AutoShape 80">
                  <a:extLst>
                    <a:ext uri="{FF2B5EF4-FFF2-40B4-BE49-F238E27FC236}">
                      <a16:creationId xmlns:a16="http://schemas.microsoft.com/office/drawing/2014/main" id="{7B4DD0C5-41FC-46FE-BAB7-1CC86C2B1688}"/>
                    </a:ext>
                  </a:extLst>
                </p:cNvPr>
                <p:cNvSpPr>
                  <a:spLocks noChangeArrowheads="1"/>
                </p:cNvSpPr>
                <p:nvPr/>
              </p:nvSpPr>
              <p:spPr bwMode="auto">
                <a:xfrm>
                  <a:off x="3272003" y="3812057"/>
                  <a:ext cx="352411" cy="47592"/>
                </a:xfrm>
                <a:prstGeom prst="cube">
                  <a:avLst>
                    <a:gd name="adj" fmla="val 25000"/>
                  </a:avLst>
                </a:prstGeom>
                <a:solidFill>
                  <a:srgbClr val="8EB4E3"/>
                </a:solidFill>
                <a:ln w="12700">
                  <a:solidFill>
                    <a:srgbClr val="000000"/>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52" name="AutoShape 81">
                  <a:extLst>
                    <a:ext uri="{FF2B5EF4-FFF2-40B4-BE49-F238E27FC236}">
                      <a16:creationId xmlns:a16="http://schemas.microsoft.com/office/drawing/2014/main" id="{8783830E-3E2F-479C-BD4B-939F0EA8B98B}"/>
                    </a:ext>
                  </a:extLst>
                </p:cNvPr>
                <p:cNvSpPr>
                  <a:spLocks noChangeArrowheads="1"/>
                </p:cNvSpPr>
                <p:nvPr/>
              </p:nvSpPr>
              <p:spPr bwMode="auto">
                <a:xfrm>
                  <a:off x="3272003" y="3880272"/>
                  <a:ext cx="352411" cy="47592"/>
                </a:xfrm>
                <a:prstGeom prst="cube">
                  <a:avLst>
                    <a:gd name="adj" fmla="val 25000"/>
                  </a:avLst>
                </a:prstGeom>
                <a:solidFill>
                  <a:srgbClr val="8EB4E3"/>
                </a:solidFill>
                <a:ln w="12700">
                  <a:solidFill>
                    <a:srgbClr val="000000"/>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53" name="AutoShape 82">
                  <a:extLst>
                    <a:ext uri="{FF2B5EF4-FFF2-40B4-BE49-F238E27FC236}">
                      <a16:creationId xmlns:a16="http://schemas.microsoft.com/office/drawing/2014/main" id="{1E4DFE22-4054-40FA-9012-61DAB13DC84C}"/>
                    </a:ext>
                  </a:extLst>
                </p:cNvPr>
                <p:cNvSpPr>
                  <a:spLocks noChangeArrowheads="1"/>
                </p:cNvSpPr>
                <p:nvPr/>
              </p:nvSpPr>
              <p:spPr bwMode="auto">
                <a:xfrm>
                  <a:off x="3272003" y="4046844"/>
                  <a:ext cx="352411" cy="47592"/>
                </a:xfrm>
                <a:prstGeom prst="cube">
                  <a:avLst>
                    <a:gd name="adj" fmla="val 25000"/>
                  </a:avLst>
                </a:prstGeom>
                <a:solidFill>
                  <a:srgbClr val="8EB4E3"/>
                </a:solidFill>
                <a:ln w="12700">
                  <a:solidFill>
                    <a:srgbClr val="000000"/>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54" name="AutoShape 83">
                  <a:extLst>
                    <a:ext uri="{FF2B5EF4-FFF2-40B4-BE49-F238E27FC236}">
                      <a16:creationId xmlns:a16="http://schemas.microsoft.com/office/drawing/2014/main" id="{AE4013D6-208C-4541-9BAF-9685FF35BA0C}"/>
                    </a:ext>
                  </a:extLst>
                </p:cNvPr>
                <p:cNvSpPr>
                  <a:spLocks noChangeArrowheads="1"/>
                </p:cNvSpPr>
                <p:nvPr/>
              </p:nvSpPr>
              <p:spPr bwMode="auto">
                <a:xfrm>
                  <a:off x="3272003" y="4110300"/>
                  <a:ext cx="352411" cy="47592"/>
                </a:xfrm>
                <a:prstGeom prst="cube">
                  <a:avLst>
                    <a:gd name="adj" fmla="val 25000"/>
                  </a:avLst>
                </a:prstGeom>
                <a:solidFill>
                  <a:srgbClr val="8EB4E3"/>
                </a:solidFill>
                <a:ln w="12700">
                  <a:solidFill>
                    <a:srgbClr val="000000"/>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55" name="椭圆 254">
                  <a:extLst>
                    <a:ext uri="{FF2B5EF4-FFF2-40B4-BE49-F238E27FC236}">
                      <a16:creationId xmlns:a16="http://schemas.microsoft.com/office/drawing/2014/main" id="{BC0A47C1-46FB-41B0-8E20-A612226370D0}"/>
                    </a:ext>
                  </a:extLst>
                </p:cNvPr>
                <p:cNvSpPr/>
                <p:nvPr/>
              </p:nvSpPr>
              <p:spPr bwMode="auto">
                <a:xfrm>
                  <a:off x="3287727" y="3921502"/>
                  <a:ext cx="324000" cy="54417"/>
                </a:xfrm>
                <a:prstGeom prst="ellipse">
                  <a:avLst/>
                </a:prstGeom>
                <a:noFill/>
                <a:ln w="19050" cap="flat" cmpd="sng" algn="ctr">
                  <a:solidFill>
                    <a:srgbClr val="1F497D">
                      <a:lumMod val="40000"/>
                      <a:lumOff val="60000"/>
                    </a:srgbClr>
                  </a:solidFill>
                  <a:prstDash val="solid"/>
                  <a:round/>
                  <a:headEnd type="none" w="med" len="med"/>
                  <a:tailEnd type="none" w="med" len="med"/>
                </a:ln>
                <a:effectLst/>
                <a:scene3d>
                  <a:camera prst="perspectiveRelaxedModerately"/>
                  <a:lightRig rig="threePt" dir="t"/>
                </a:scene3d>
                <a:sp3d>
                  <a:bevelT w="38100" h="88900"/>
                  <a:bevelB w="0" h="0"/>
                </a:sp3d>
              </p:spPr>
              <p:txBody>
                <a:bodyPr wrap="none" anchor="ctr"/>
                <a:lstStyle/>
                <a:p>
                  <a:pPr marL="0" marR="0" lvl="0" indent="0" algn="ctr" defTabSz="914400" eaLnBrk="1" fontAlgn="base" latinLnBrk="0" hangingPunct="1">
                    <a:lnSpc>
                      <a:spcPct val="90000"/>
                    </a:lnSpc>
                    <a:spcBef>
                      <a:spcPct val="0"/>
                    </a:spcBef>
                    <a:spcAft>
                      <a:spcPct val="0"/>
                    </a:spcAft>
                    <a:buClr>
                      <a:srgbClr val="C0504D"/>
                    </a:buClr>
                    <a:buSzTx/>
                    <a:buFont typeface="Wingdings"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panose="02010600030101010101" pitchFamily="2" charset="-122"/>
                  </a:endParaRPr>
                </a:p>
              </p:txBody>
            </p:sp>
            <p:sp>
              <p:nvSpPr>
                <p:cNvPr id="256" name="AutoShape 80">
                  <a:extLst>
                    <a:ext uri="{FF2B5EF4-FFF2-40B4-BE49-F238E27FC236}">
                      <a16:creationId xmlns:a16="http://schemas.microsoft.com/office/drawing/2014/main" id="{F5518F67-2A94-49F9-99AF-04B7591EC5DC}"/>
                    </a:ext>
                  </a:extLst>
                </p:cNvPr>
                <p:cNvSpPr>
                  <a:spLocks noChangeArrowheads="1"/>
                </p:cNvSpPr>
                <p:nvPr/>
              </p:nvSpPr>
              <p:spPr bwMode="auto">
                <a:xfrm>
                  <a:off x="3272003" y="4265768"/>
                  <a:ext cx="352411" cy="47592"/>
                </a:xfrm>
                <a:prstGeom prst="cube">
                  <a:avLst>
                    <a:gd name="adj" fmla="val 25000"/>
                  </a:avLst>
                </a:prstGeom>
                <a:solidFill>
                  <a:srgbClr val="8EB4E3"/>
                </a:solidFill>
                <a:ln w="12700">
                  <a:solidFill>
                    <a:srgbClr val="000000"/>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57" name="椭圆 256">
                  <a:extLst>
                    <a:ext uri="{FF2B5EF4-FFF2-40B4-BE49-F238E27FC236}">
                      <a16:creationId xmlns:a16="http://schemas.microsoft.com/office/drawing/2014/main" id="{CFD2F8F0-440B-4A7D-AB82-53C760909E56}"/>
                    </a:ext>
                  </a:extLst>
                </p:cNvPr>
                <p:cNvSpPr/>
                <p:nvPr/>
              </p:nvSpPr>
              <p:spPr bwMode="auto">
                <a:xfrm>
                  <a:off x="3287727" y="4143138"/>
                  <a:ext cx="324000" cy="54417"/>
                </a:xfrm>
                <a:prstGeom prst="ellipse">
                  <a:avLst/>
                </a:prstGeom>
                <a:noFill/>
                <a:ln w="19050" cap="flat" cmpd="sng" algn="ctr">
                  <a:solidFill>
                    <a:srgbClr val="1F497D">
                      <a:lumMod val="40000"/>
                      <a:lumOff val="60000"/>
                    </a:srgbClr>
                  </a:solidFill>
                  <a:prstDash val="solid"/>
                  <a:round/>
                  <a:headEnd type="none" w="med" len="med"/>
                  <a:tailEnd type="none" w="med" len="med"/>
                </a:ln>
                <a:effectLst/>
                <a:scene3d>
                  <a:camera prst="perspectiveRelaxedModerately"/>
                  <a:lightRig rig="threePt" dir="t"/>
                </a:scene3d>
                <a:sp3d>
                  <a:bevelT w="38100" h="88900"/>
                  <a:bevelB w="0" h="0"/>
                </a:sp3d>
              </p:spPr>
              <p:txBody>
                <a:bodyPr wrap="none" anchor="ctr"/>
                <a:lstStyle/>
                <a:p>
                  <a:pPr marL="0" marR="0" lvl="0" indent="0" algn="ctr" defTabSz="914400" eaLnBrk="1" fontAlgn="base" latinLnBrk="0" hangingPunct="1">
                    <a:lnSpc>
                      <a:spcPct val="90000"/>
                    </a:lnSpc>
                    <a:spcBef>
                      <a:spcPct val="0"/>
                    </a:spcBef>
                    <a:spcAft>
                      <a:spcPct val="0"/>
                    </a:spcAft>
                    <a:buClr>
                      <a:srgbClr val="C0504D"/>
                    </a:buClr>
                    <a:buSzTx/>
                    <a:buFont typeface="Wingdings"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charset="0"/>
                    <a:ea typeface="宋体" panose="02010600030101010101" pitchFamily="2" charset="-122"/>
                  </a:endParaRPr>
                </a:p>
              </p:txBody>
            </p:sp>
          </p:grpSp>
        </p:grpSp>
        <p:sp>
          <p:nvSpPr>
            <p:cNvPr id="214" name="TextBox 198">
              <a:extLst>
                <a:ext uri="{FF2B5EF4-FFF2-40B4-BE49-F238E27FC236}">
                  <a16:creationId xmlns:a16="http://schemas.microsoft.com/office/drawing/2014/main" id="{765D6C91-A312-4BBE-A58A-971854A4A490}"/>
                </a:ext>
              </a:extLst>
            </p:cNvPr>
            <p:cNvSpPr txBox="1">
              <a:spLocks noChangeArrowheads="1"/>
            </p:cNvSpPr>
            <p:nvPr/>
          </p:nvSpPr>
          <p:spPr bwMode="auto">
            <a:xfrm>
              <a:off x="1789" y="1990"/>
              <a:ext cx="35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0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工作项</a:t>
              </a:r>
              <a:endParaRPr kumimoji="0" lang="en-US" altLang="zh-CN" sz="10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0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分解</a:t>
              </a:r>
            </a:p>
          </p:txBody>
        </p:sp>
        <p:sp>
          <p:nvSpPr>
            <p:cNvPr id="215" name="右大括号 201">
              <a:extLst>
                <a:ext uri="{FF2B5EF4-FFF2-40B4-BE49-F238E27FC236}">
                  <a16:creationId xmlns:a16="http://schemas.microsoft.com/office/drawing/2014/main" id="{A63FBAAF-8E4C-4EF5-BCFD-016B53135F33}"/>
                </a:ext>
              </a:extLst>
            </p:cNvPr>
            <p:cNvSpPr>
              <a:spLocks/>
            </p:cNvSpPr>
            <p:nvPr/>
          </p:nvSpPr>
          <p:spPr bwMode="auto">
            <a:xfrm rot="5400000">
              <a:off x="1605" y="1806"/>
              <a:ext cx="165" cy="1460"/>
            </a:xfrm>
            <a:prstGeom prst="rightBrace">
              <a:avLst>
                <a:gd name="adj1" fmla="val 8316"/>
                <a:gd name="adj2" fmla="val 50000"/>
              </a:avLst>
            </a:prstGeom>
            <a:noFill/>
            <a:ln w="12700" algn="ctr">
              <a:solidFill>
                <a:srgbClr val="002060"/>
              </a:solidFill>
              <a:round/>
              <a:headEnd/>
              <a:tailEnd/>
            </a:ln>
            <a:extLst>
              <a:ext uri="{909E8E84-426E-40DD-AFC4-6F175D3DCCD1}">
                <a14:hiddenFill xmlns:a14="http://schemas.microsoft.com/office/drawing/2010/main">
                  <a:solidFill>
                    <a:srgbClr val="FFFFFF"/>
                  </a:solidFill>
                </a14:hiddenFill>
              </a:ext>
            </a:extLst>
          </p:spPr>
          <p:txBody>
            <a:bodyPr rot="10800000"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cxnSp>
          <p:nvCxnSpPr>
            <p:cNvPr id="216" name="直接箭头连接符 204">
              <a:extLst>
                <a:ext uri="{FF2B5EF4-FFF2-40B4-BE49-F238E27FC236}">
                  <a16:creationId xmlns:a16="http://schemas.microsoft.com/office/drawing/2014/main" id="{A188867B-4B83-4E7D-A9D9-454904F909C3}"/>
                </a:ext>
              </a:extLst>
            </p:cNvPr>
            <p:cNvCxnSpPr>
              <a:cxnSpLocks noChangeShapeType="1"/>
              <a:stCxn id="222" idx="0"/>
              <a:endCxn id="337" idx="2"/>
            </p:cNvCxnSpPr>
            <p:nvPr/>
          </p:nvCxnSpPr>
          <p:spPr bwMode="auto">
            <a:xfrm flipH="1" flipV="1">
              <a:off x="3135" y="2011"/>
              <a:ext cx="12" cy="847"/>
            </a:xfrm>
            <a:prstGeom prst="straightConnector1">
              <a:avLst/>
            </a:prstGeom>
            <a:noFill/>
            <a:ln w="12700" algn="ctr">
              <a:solidFill>
                <a:srgbClr val="002060"/>
              </a:solidFill>
              <a:round/>
              <a:headEnd/>
              <a:tailEnd type="arrow" w="med" len="med"/>
            </a:ln>
            <a:extLst>
              <a:ext uri="{909E8E84-426E-40DD-AFC4-6F175D3DCCD1}">
                <a14:hiddenFill xmlns:a14="http://schemas.microsoft.com/office/drawing/2010/main">
                  <a:noFill/>
                </a14:hiddenFill>
              </a:ext>
            </a:extLst>
          </p:spPr>
        </p:cxnSp>
        <p:cxnSp>
          <p:nvCxnSpPr>
            <p:cNvPr id="217" name="直接箭头连接符 206">
              <a:extLst>
                <a:ext uri="{FF2B5EF4-FFF2-40B4-BE49-F238E27FC236}">
                  <a16:creationId xmlns:a16="http://schemas.microsoft.com/office/drawing/2014/main" id="{BE066854-4DB8-4E48-B13E-5F3FE9C983CC}"/>
                </a:ext>
              </a:extLst>
            </p:cNvPr>
            <p:cNvCxnSpPr>
              <a:cxnSpLocks noChangeShapeType="1"/>
              <a:stCxn id="223" idx="0"/>
            </p:cNvCxnSpPr>
            <p:nvPr/>
          </p:nvCxnSpPr>
          <p:spPr bwMode="auto">
            <a:xfrm rot="16200000" flipV="1">
              <a:off x="3615" y="1865"/>
              <a:ext cx="624" cy="1362"/>
            </a:xfrm>
            <a:prstGeom prst="straightConnector1">
              <a:avLst/>
            </a:prstGeom>
            <a:noFill/>
            <a:ln w="12700" algn="ctr">
              <a:solidFill>
                <a:srgbClr val="002060"/>
              </a:solidFill>
              <a:round/>
              <a:headEnd/>
              <a:tailEnd type="arrow" w="med" len="med"/>
            </a:ln>
            <a:extLst>
              <a:ext uri="{909E8E84-426E-40DD-AFC4-6F175D3DCCD1}">
                <a14:hiddenFill xmlns:a14="http://schemas.microsoft.com/office/drawing/2010/main">
                  <a:noFill/>
                </a14:hiddenFill>
              </a:ext>
            </a:extLst>
          </p:spPr>
        </p:cxnSp>
        <p:sp>
          <p:nvSpPr>
            <p:cNvPr id="218" name="AutoShape 325">
              <a:extLst>
                <a:ext uri="{FF2B5EF4-FFF2-40B4-BE49-F238E27FC236}">
                  <a16:creationId xmlns:a16="http://schemas.microsoft.com/office/drawing/2014/main" id="{609D28D0-A39F-4344-93ED-577592DFAB5C}"/>
                </a:ext>
              </a:extLst>
            </p:cNvPr>
            <p:cNvSpPr>
              <a:spLocks noChangeArrowheads="1"/>
            </p:cNvSpPr>
            <p:nvPr/>
          </p:nvSpPr>
          <p:spPr bwMode="auto">
            <a:xfrm>
              <a:off x="240" y="1280"/>
              <a:ext cx="832" cy="463"/>
            </a:xfrm>
            <a:prstGeom prst="foldedCorner">
              <a:avLst>
                <a:gd name="adj" fmla="val 12500"/>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a:tailEnd/>
            </a:ln>
            <a:effectLst>
              <a:outerShdw blurRad="40000" dist="20000" dir="5400000" rotWithShape="0">
                <a:srgbClr val="000000">
                  <a:alpha val="38000"/>
                </a:srgbClr>
              </a:outerShdw>
            </a:effectLst>
          </p:spPr>
          <p:txBody>
            <a:bodyPr lIns="0" rIns="0" anchor="ctr"/>
            <a:lstStyle/>
            <a:p>
              <a:pPr marL="0" marR="0" lvl="0" indent="0" algn="ctr" defTabSz="914400" eaLnBrk="1" fontAlgn="base" latinLnBrk="0" hangingPunct="1">
                <a:lnSpc>
                  <a:spcPct val="90000"/>
                </a:lnSpc>
                <a:spcBef>
                  <a:spcPct val="0"/>
                </a:spcBef>
                <a:spcAft>
                  <a:spcPct val="0"/>
                </a:spcAft>
                <a:buClr>
                  <a:srgbClr val="C0504D"/>
                </a:buClr>
                <a:buSzTx/>
                <a:buFont typeface="WingDings" pitchFamily="2" charset="2"/>
                <a:buNone/>
                <a:tabLst/>
                <a:defRPr/>
              </a:pPr>
              <a:endParaRPr kumimoji="0" lang="en-US" altLang="zh-CN" sz="1200" b="1" i="0" u="none" strike="noStrike" kern="0" cap="none" spc="0" normalizeH="0" baseline="0" noProof="0">
                <a:ln>
                  <a:noFill/>
                </a:ln>
                <a:solidFill>
                  <a:srgbClr val="C00000"/>
                </a:solidFill>
                <a:effectLst/>
                <a:uLnTx/>
                <a:uFillTx/>
                <a:latin typeface="Arial"/>
                <a:ea typeface="宋体"/>
                <a:cs typeface="+mn-cs"/>
              </a:endParaRPr>
            </a:p>
            <a:p>
              <a:pPr marL="0" marR="0" lvl="0" indent="0" algn="ctr" defTabSz="914400" eaLnBrk="1" fontAlgn="base" latinLnBrk="0" hangingPunct="1">
                <a:lnSpc>
                  <a:spcPct val="90000"/>
                </a:lnSpc>
                <a:spcBef>
                  <a:spcPct val="0"/>
                </a:spcBef>
                <a:spcAft>
                  <a:spcPct val="0"/>
                </a:spcAft>
                <a:buClr>
                  <a:srgbClr val="C0504D"/>
                </a:buClr>
                <a:buSzTx/>
                <a:buFont typeface="WingDings" pitchFamily="2" charset="2"/>
                <a:buNone/>
                <a:tabLst/>
                <a:defRPr/>
              </a:pPr>
              <a:r>
                <a:rPr kumimoji="0" lang="zh-CN" altLang="en-US" sz="1200" b="1" i="0" u="none" strike="noStrike" kern="0" cap="none" spc="0" normalizeH="0" baseline="0" noProof="0">
                  <a:ln>
                    <a:noFill/>
                  </a:ln>
                  <a:solidFill>
                    <a:srgbClr val="C00000"/>
                  </a:solidFill>
                  <a:effectLst/>
                  <a:uLnTx/>
                  <a:uFillTx/>
                  <a:latin typeface="Arial"/>
                  <a:ea typeface="宋体"/>
                  <a:cs typeface="+mn-cs"/>
                </a:rPr>
                <a:t>产品订单</a:t>
              </a:r>
              <a:endParaRPr kumimoji="0" lang="en-US" altLang="zh-CN" sz="1200" b="1" i="0" u="none" strike="noStrike" kern="0" cap="none" spc="0" normalizeH="0" baseline="0" noProof="0">
                <a:ln>
                  <a:noFill/>
                </a:ln>
                <a:solidFill>
                  <a:srgbClr val="C00000"/>
                </a:solidFill>
                <a:effectLst/>
                <a:uLnTx/>
                <a:uFillTx/>
                <a:latin typeface="Arial"/>
                <a:ea typeface="宋体"/>
                <a:cs typeface="+mn-cs"/>
              </a:endParaRPr>
            </a:p>
            <a:p>
              <a:pPr marL="0" marR="0" lvl="0" indent="0" algn="ctr" defTabSz="914400" eaLnBrk="1" fontAlgn="base" latinLnBrk="0" hangingPunct="1">
                <a:lnSpc>
                  <a:spcPct val="90000"/>
                </a:lnSpc>
                <a:spcBef>
                  <a:spcPct val="0"/>
                </a:spcBef>
                <a:spcAft>
                  <a:spcPct val="0"/>
                </a:spcAft>
                <a:buClr>
                  <a:srgbClr val="C0504D"/>
                </a:buClr>
                <a:buSzTx/>
                <a:buFont typeface="WingDings" pitchFamily="2" charset="2"/>
                <a:buNone/>
                <a:tabLst/>
                <a:defRPr/>
              </a:pPr>
              <a:r>
                <a:rPr kumimoji="0" lang="en-US" altLang="zh-CN" sz="1200" b="1" i="0" u="none" strike="noStrike" kern="0" cap="none" spc="0" normalizeH="0" baseline="0" noProof="0">
                  <a:ln>
                    <a:noFill/>
                  </a:ln>
                  <a:solidFill>
                    <a:srgbClr val="C00000"/>
                  </a:solidFill>
                  <a:effectLst/>
                  <a:uLnTx/>
                  <a:uFillTx/>
                  <a:latin typeface="Arial"/>
                  <a:ea typeface="宋体"/>
                  <a:cs typeface="+mn-cs"/>
                </a:rPr>
                <a:t>Product  Backlog</a:t>
              </a:r>
              <a:endParaRPr kumimoji="0" lang="zh-CN" altLang="en-US" sz="1200" b="1" i="0" u="none" strike="noStrike" kern="0" cap="none" spc="0" normalizeH="0" baseline="0" noProof="0">
                <a:ln>
                  <a:noFill/>
                </a:ln>
                <a:solidFill>
                  <a:srgbClr val="C00000"/>
                </a:solidFill>
                <a:effectLst/>
                <a:uLnTx/>
                <a:uFillTx/>
                <a:latin typeface="Arial"/>
                <a:ea typeface="宋体"/>
                <a:cs typeface="+mn-cs"/>
              </a:endParaRPr>
            </a:p>
          </p:txBody>
        </p:sp>
        <p:sp>
          <p:nvSpPr>
            <p:cNvPr id="219" name="AutoShape 325">
              <a:extLst>
                <a:ext uri="{FF2B5EF4-FFF2-40B4-BE49-F238E27FC236}">
                  <a16:creationId xmlns:a16="http://schemas.microsoft.com/office/drawing/2014/main" id="{3BAB9742-7563-4B76-B56B-49C05B6657BB}"/>
                </a:ext>
              </a:extLst>
            </p:cNvPr>
            <p:cNvSpPr>
              <a:spLocks noChangeArrowheads="1"/>
            </p:cNvSpPr>
            <p:nvPr/>
          </p:nvSpPr>
          <p:spPr bwMode="auto">
            <a:xfrm>
              <a:off x="1496" y="1263"/>
              <a:ext cx="840" cy="463"/>
            </a:xfrm>
            <a:prstGeom prst="foldedCorner">
              <a:avLst>
                <a:gd name="adj" fmla="val 12500"/>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a:tailEn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90000"/>
                </a:lnSpc>
                <a:spcBef>
                  <a:spcPct val="0"/>
                </a:spcBef>
                <a:spcAft>
                  <a:spcPct val="0"/>
                </a:spcAft>
                <a:buClr>
                  <a:srgbClr val="C0504D"/>
                </a:buClr>
                <a:buSzTx/>
                <a:buFont typeface="WingDings" pitchFamily="2" charset="2"/>
                <a:buNone/>
                <a:tabLst/>
                <a:defRPr/>
              </a:pPr>
              <a:endParaRPr kumimoji="0" lang="en-US" altLang="zh-CN" sz="1200" b="1" i="0" u="none" strike="noStrike" kern="0" cap="none" spc="0" normalizeH="0" baseline="0" noProof="0" dirty="0">
                <a:ln>
                  <a:noFill/>
                </a:ln>
                <a:solidFill>
                  <a:srgbClr val="C00000"/>
                </a:solidFill>
                <a:effectLst/>
                <a:uLnTx/>
                <a:uFillTx/>
                <a:latin typeface="Arial"/>
                <a:ea typeface="宋体"/>
                <a:cs typeface="+mn-cs"/>
              </a:endParaRPr>
            </a:p>
            <a:p>
              <a:pPr marL="0" marR="0" lvl="0" indent="0" algn="ctr" defTabSz="914400" eaLnBrk="1" fontAlgn="base" latinLnBrk="0" hangingPunct="1">
                <a:lnSpc>
                  <a:spcPct val="90000"/>
                </a:lnSpc>
                <a:spcBef>
                  <a:spcPct val="0"/>
                </a:spcBef>
                <a:spcAft>
                  <a:spcPct val="0"/>
                </a:spcAft>
                <a:buClr>
                  <a:srgbClr val="C0504D"/>
                </a:buClr>
                <a:buSzTx/>
                <a:buFont typeface="WingDings" pitchFamily="2" charset="2"/>
                <a:buNone/>
                <a:tabLst/>
                <a:defRPr/>
              </a:pPr>
              <a:r>
                <a:rPr kumimoji="0" lang="zh-CN" altLang="en-US" sz="1200" b="1" i="0" u="none" strike="noStrike" kern="0" cap="none" spc="0" normalizeH="0" baseline="0" noProof="0" dirty="0">
                  <a:ln>
                    <a:noFill/>
                  </a:ln>
                  <a:solidFill>
                    <a:srgbClr val="C00000"/>
                  </a:solidFill>
                  <a:effectLst/>
                  <a:uLnTx/>
                  <a:uFillTx/>
                  <a:latin typeface="Arial"/>
                  <a:ea typeface="宋体"/>
                  <a:cs typeface="+mn-cs"/>
                </a:rPr>
                <a:t>冲刺订单</a:t>
              </a:r>
              <a:endParaRPr kumimoji="0" lang="en-US" altLang="zh-CN" sz="1200" b="1" i="0" u="none" strike="noStrike" kern="0" cap="none" spc="0" normalizeH="0" baseline="0" noProof="0" dirty="0">
                <a:ln>
                  <a:noFill/>
                </a:ln>
                <a:solidFill>
                  <a:srgbClr val="C00000"/>
                </a:solidFill>
                <a:effectLst/>
                <a:uLnTx/>
                <a:uFillTx/>
                <a:latin typeface="Arial"/>
                <a:ea typeface="宋体"/>
                <a:cs typeface="+mn-cs"/>
              </a:endParaRPr>
            </a:p>
            <a:p>
              <a:pPr marL="0" marR="0" lvl="0" indent="0" algn="ctr" defTabSz="914400" eaLnBrk="1" fontAlgn="base" latinLnBrk="0" hangingPunct="1">
                <a:lnSpc>
                  <a:spcPct val="90000"/>
                </a:lnSpc>
                <a:spcBef>
                  <a:spcPct val="0"/>
                </a:spcBef>
                <a:spcAft>
                  <a:spcPct val="0"/>
                </a:spcAft>
                <a:buClr>
                  <a:srgbClr val="C0504D"/>
                </a:buClr>
                <a:buSzTx/>
                <a:buFont typeface="WingDings" pitchFamily="2" charset="2"/>
                <a:buNone/>
                <a:tabLst/>
                <a:defRPr/>
              </a:pPr>
              <a:r>
                <a:rPr kumimoji="0" lang="en-US" altLang="zh-CN" sz="1200" b="1" i="0" u="none" strike="noStrike" kern="0" cap="none" spc="0" normalizeH="0" baseline="0" noProof="0" dirty="0">
                  <a:ln>
                    <a:noFill/>
                  </a:ln>
                  <a:solidFill>
                    <a:srgbClr val="C00000"/>
                  </a:solidFill>
                  <a:effectLst/>
                  <a:uLnTx/>
                  <a:uFillTx/>
                  <a:latin typeface="Arial"/>
                  <a:ea typeface="宋体"/>
                  <a:cs typeface="+mn-cs"/>
                </a:rPr>
                <a:t>Sprint Backlog</a:t>
              </a:r>
              <a:endParaRPr kumimoji="0" lang="zh-CN" altLang="en-US" sz="1200" b="1" i="0" u="none" strike="noStrike" kern="0" cap="none" spc="0" normalizeH="0" baseline="0" noProof="0" dirty="0">
                <a:ln>
                  <a:noFill/>
                </a:ln>
                <a:solidFill>
                  <a:srgbClr val="C00000"/>
                </a:solidFill>
                <a:effectLst/>
                <a:uLnTx/>
                <a:uFillTx/>
                <a:latin typeface="Arial"/>
                <a:ea typeface="宋体"/>
                <a:cs typeface="+mn-cs"/>
              </a:endParaRPr>
            </a:p>
          </p:txBody>
        </p:sp>
        <p:sp>
          <p:nvSpPr>
            <p:cNvPr id="220" name="AutoShape 325">
              <a:extLst>
                <a:ext uri="{FF2B5EF4-FFF2-40B4-BE49-F238E27FC236}">
                  <a16:creationId xmlns:a16="http://schemas.microsoft.com/office/drawing/2014/main" id="{433BC785-A4F0-4970-922C-98ABCB28A1DA}"/>
                </a:ext>
              </a:extLst>
            </p:cNvPr>
            <p:cNvSpPr>
              <a:spLocks noChangeArrowheads="1"/>
            </p:cNvSpPr>
            <p:nvPr/>
          </p:nvSpPr>
          <p:spPr bwMode="auto">
            <a:xfrm>
              <a:off x="4387" y="1483"/>
              <a:ext cx="549" cy="305"/>
            </a:xfrm>
            <a:prstGeom prst="foldedCorner">
              <a:avLst>
                <a:gd name="adj" fmla="val 12500"/>
              </a:avLst>
            </a:prstGeom>
            <a:gradFill rotWithShape="1">
              <a:gsLst>
                <a:gs pos="0">
                  <a:srgbClr val="B2C1DB">
                    <a:tint val="50000"/>
                    <a:satMod val="300000"/>
                  </a:srgbClr>
                </a:gs>
                <a:gs pos="35000">
                  <a:srgbClr val="B2C1DB">
                    <a:tint val="37000"/>
                    <a:satMod val="300000"/>
                  </a:srgbClr>
                </a:gs>
                <a:gs pos="100000">
                  <a:srgbClr val="B2C1DB">
                    <a:tint val="15000"/>
                    <a:satMod val="350000"/>
                  </a:srgbClr>
                </a:gs>
              </a:gsLst>
              <a:lin ang="16200000" scaled="1"/>
            </a:gradFill>
            <a:ln w="9525" cap="flat" cmpd="sng" algn="ctr">
              <a:solidFill>
                <a:srgbClr val="B2C1DB">
                  <a:shade val="95000"/>
                  <a:satMod val="105000"/>
                </a:srgbClr>
              </a:solidFill>
              <a:prstDash val="solid"/>
              <a:headEnd/>
              <a:tailEn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90000"/>
                </a:lnSpc>
                <a:spcBef>
                  <a:spcPct val="0"/>
                </a:spcBef>
                <a:spcAft>
                  <a:spcPct val="0"/>
                </a:spcAft>
                <a:buClr>
                  <a:srgbClr val="C0504D"/>
                </a:buClr>
                <a:buSzTx/>
                <a:buFont typeface="WingDings" pitchFamily="2" charset="2"/>
                <a:buNone/>
                <a:tabLst/>
                <a:defRPr/>
              </a:pPr>
              <a:r>
                <a:rPr kumimoji="0" lang="zh-CN" altLang="en-US" sz="1200" b="1" i="0" u="none" strike="noStrike" kern="0" cap="none" spc="0" normalizeH="0" baseline="0" noProof="0">
                  <a:ln>
                    <a:noFill/>
                  </a:ln>
                  <a:solidFill>
                    <a:srgbClr val="C00000"/>
                  </a:solidFill>
                  <a:effectLst/>
                  <a:uLnTx/>
                  <a:uFillTx/>
                  <a:latin typeface="Arial"/>
                  <a:ea typeface="宋体"/>
                  <a:cs typeface="+mn-cs"/>
                </a:rPr>
                <a:t>新的功能增量</a:t>
              </a:r>
            </a:p>
          </p:txBody>
        </p:sp>
        <p:sp>
          <p:nvSpPr>
            <p:cNvPr id="221" name="五边形 149">
              <a:extLst>
                <a:ext uri="{FF2B5EF4-FFF2-40B4-BE49-F238E27FC236}">
                  <a16:creationId xmlns:a16="http://schemas.microsoft.com/office/drawing/2014/main" id="{65BD94F3-7CE1-4FAD-8312-AAA21016CD9E}"/>
                </a:ext>
              </a:extLst>
            </p:cNvPr>
            <p:cNvSpPr/>
            <p:nvPr/>
          </p:nvSpPr>
          <p:spPr bwMode="auto">
            <a:xfrm>
              <a:off x="1079" y="2858"/>
              <a:ext cx="1339" cy="525"/>
            </a:xfrm>
            <a:prstGeom prst="homePlate">
              <a:avLst>
                <a:gd name="adj" fmla="val 41781"/>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90000"/>
                </a:lnSpc>
                <a:spcBef>
                  <a:spcPct val="0"/>
                </a:spcBef>
                <a:spcAft>
                  <a:spcPct val="0"/>
                </a:spcAft>
                <a:buClr>
                  <a:srgbClr val="C0504D"/>
                </a:buClr>
                <a:buSzTx/>
                <a:buFont typeface="WingDings" pitchFamily="2" charset="2"/>
                <a:buNone/>
                <a:tabLst/>
                <a:defRPr/>
              </a:pPr>
              <a:r>
                <a:rPr kumimoji="0" lang="zh-CN" altLang="en-US" sz="1400" b="1" i="0" u="none" strike="noStrike" kern="0" cap="none" spc="0" normalizeH="0" baseline="0" noProof="0">
                  <a:ln>
                    <a:noFill/>
                  </a:ln>
                  <a:solidFill>
                    <a:srgbClr val="000000"/>
                  </a:solidFill>
                  <a:effectLst/>
                  <a:uLnTx/>
                  <a:uFillTx/>
                  <a:latin typeface="Arial"/>
                  <a:ea typeface="宋体"/>
                  <a:cs typeface="+mn-cs"/>
                </a:rPr>
                <a:t>冲刺规划会议</a:t>
              </a:r>
              <a:endParaRPr kumimoji="0" lang="en-US" altLang="zh-CN" sz="1400" b="1" i="0" u="none" strike="noStrike" kern="0" cap="none" spc="0" normalizeH="0" baseline="0" noProof="0">
                <a:ln>
                  <a:noFill/>
                </a:ln>
                <a:solidFill>
                  <a:srgbClr val="000000"/>
                </a:solidFill>
                <a:effectLst/>
                <a:uLnTx/>
                <a:uFillTx/>
                <a:latin typeface="Arial"/>
                <a:ea typeface="宋体"/>
                <a:cs typeface="+mn-cs"/>
              </a:endParaRPr>
            </a:p>
            <a:p>
              <a:pPr marL="0" marR="0" lvl="0" indent="0" algn="ctr" defTabSz="914400" eaLnBrk="1" fontAlgn="base" latinLnBrk="0" hangingPunct="1">
                <a:lnSpc>
                  <a:spcPct val="90000"/>
                </a:lnSpc>
                <a:spcBef>
                  <a:spcPct val="0"/>
                </a:spcBef>
                <a:spcAft>
                  <a:spcPct val="0"/>
                </a:spcAft>
                <a:buClr>
                  <a:srgbClr val="C0504D"/>
                </a:buClr>
                <a:buSzTx/>
                <a:buFont typeface="WingDings" pitchFamily="2" charset="2"/>
                <a:buNone/>
                <a:tabLst/>
                <a:defRPr/>
              </a:pPr>
              <a:r>
                <a:rPr kumimoji="0" lang="en-US" altLang="zh-CN" sz="1400" b="1" i="0" u="none" strike="noStrike" kern="0" cap="none" spc="0" normalizeH="0" baseline="0" noProof="0">
                  <a:ln>
                    <a:noFill/>
                  </a:ln>
                  <a:solidFill>
                    <a:srgbClr val="000000"/>
                  </a:solidFill>
                  <a:effectLst/>
                  <a:uLnTx/>
                  <a:uFillTx/>
                  <a:latin typeface="Arial"/>
                  <a:ea typeface="宋体"/>
                  <a:cs typeface="+mn-cs"/>
                </a:rPr>
                <a:t>Sprint Plan</a:t>
              </a:r>
            </a:p>
          </p:txBody>
        </p:sp>
        <p:sp>
          <p:nvSpPr>
            <p:cNvPr id="222" name="五边形 150">
              <a:extLst>
                <a:ext uri="{FF2B5EF4-FFF2-40B4-BE49-F238E27FC236}">
                  <a16:creationId xmlns:a16="http://schemas.microsoft.com/office/drawing/2014/main" id="{1789AE10-D940-4C1B-A593-C57079EEA307}"/>
                </a:ext>
              </a:extLst>
            </p:cNvPr>
            <p:cNvSpPr/>
            <p:nvPr/>
          </p:nvSpPr>
          <p:spPr bwMode="auto">
            <a:xfrm>
              <a:off x="2775" y="2858"/>
              <a:ext cx="1038" cy="525"/>
            </a:xfrm>
            <a:prstGeom prst="homePlate">
              <a:avLst>
                <a:gd name="adj" fmla="val 41781"/>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90000"/>
                </a:lnSpc>
                <a:spcBef>
                  <a:spcPct val="0"/>
                </a:spcBef>
                <a:spcAft>
                  <a:spcPct val="0"/>
                </a:spcAft>
                <a:buClr>
                  <a:srgbClr val="C0504D"/>
                </a:buClr>
                <a:buSzTx/>
                <a:buFont typeface="WingDings" pitchFamily="2" charset="2"/>
                <a:buNone/>
                <a:tabLst/>
                <a:defRPr/>
              </a:pPr>
              <a:r>
                <a:rPr kumimoji="0" lang="zh-CN" altLang="en-US" sz="1400" b="1" i="0" u="none" strike="noStrike" kern="0" cap="none" spc="0" normalizeH="0" baseline="0" noProof="0">
                  <a:ln>
                    <a:noFill/>
                  </a:ln>
                  <a:solidFill>
                    <a:srgbClr val="000000"/>
                  </a:solidFill>
                  <a:effectLst/>
                  <a:uLnTx/>
                  <a:uFillTx/>
                  <a:latin typeface="Arial"/>
                  <a:ea typeface="宋体"/>
                  <a:cs typeface="+mn-cs"/>
                </a:rPr>
                <a:t>冲刺复审会议</a:t>
              </a:r>
              <a:endParaRPr kumimoji="0" lang="en-US" altLang="zh-CN" sz="1400" b="1" i="0" u="none" strike="noStrike" kern="0" cap="none" spc="0" normalizeH="0" baseline="0" noProof="0">
                <a:ln>
                  <a:noFill/>
                </a:ln>
                <a:solidFill>
                  <a:srgbClr val="000000"/>
                </a:solidFill>
                <a:effectLst/>
                <a:uLnTx/>
                <a:uFillTx/>
                <a:latin typeface="Arial"/>
                <a:ea typeface="宋体"/>
                <a:cs typeface="+mn-cs"/>
              </a:endParaRPr>
            </a:p>
            <a:p>
              <a:pPr marL="0" marR="0" lvl="0" indent="0" algn="ctr" defTabSz="914400" eaLnBrk="1" fontAlgn="base" latinLnBrk="0" hangingPunct="1">
                <a:lnSpc>
                  <a:spcPct val="90000"/>
                </a:lnSpc>
                <a:spcBef>
                  <a:spcPct val="0"/>
                </a:spcBef>
                <a:spcAft>
                  <a:spcPct val="0"/>
                </a:spcAft>
                <a:buClr>
                  <a:srgbClr val="C0504D"/>
                </a:buClr>
                <a:buSzTx/>
                <a:buFont typeface="WingDings" pitchFamily="2" charset="2"/>
                <a:buNone/>
                <a:tabLst/>
                <a:defRPr/>
              </a:pPr>
              <a:r>
                <a:rPr kumimoji="0" lang="en-US" altLang="zh-CN" sz="1400" b="1" i="0" u="none" strike="noStrike" kern="0" cap="none" spc="0" normalizeH="0" baseline="0" noProof="0">
                  <a:ln>
                    <a:noFill/>
                  </a:ln>
                  <a:solidFill>
                    <a:srgbClr val="000000"/>
                  </a:solidFill>
                  <a:effectLst/>
                  <a:uLnTx/>
                  <a:uFillTx/>
                  <a:latin typeface="Arial"/>
                  <a:ea typeface="宋体"/>
                  <a:cs typeface="+mn-cs"/>
                </a:rPr>
                <a:t>Sprint Review </a:t>
              </a:r>
              <a:endParaRPr kumimoji="0" lang="en-US" altLang="zh-CN" sz="1000" b="0" i="0" u="none" strike="noStrike" kern="0" cap="none" spc="0" normalizeH="0" baseline="0" noProof="0">
                <a:ln>
                  <a:noFill/>
                </a:ln>
                <a:solidFill>
                  <a:srgbClr val="000000"/>
                </a:solidFill>
                <a:effectLst/>
                <a:uLnTx/>
                <a:uFillTx/>
                <a:latin typeface="Arial"/>
                <a:ea typeface="宋体"/>
                <a:cs typeface="+mn-cs"/>
              </a:endParaRPr>
            </a:p>
          </p:txBody>
        </p:sp>
        <p:sp>
          <p:nvSpPr>
            <p:cNvPr id="223" name="五边形 151">
              <a:extLst>
                <a:ext uri="{FF2B5EF4-FFF2-40B4-BE49-F238E27FC236}">
                  <a16:creationId xmlns:a16="http://schemas.microsoft.com/office/drawing/2014/main" id="{C95E41A4-867F-4260-9F9B-44A4850AF5F6}"/>
                </a:ext>
              </a:extLst>
            </p:cNvPr>
            <p:cNvSpPr/>
            <p:nvPr/>
          </p:nvSpPr>
          <p:spPr bwMode="auto">
            <a:xfrm>
              <a:off x="4121" y="2858"/>
              <a:ext cx="1268" cy="525"/>
            </a:xfrm>
            <a:prstGeom prst="homePlate">
              <a:avLst>
                <a:gd name="adj" fmla="val 41781"/>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90000"/>
                </a:lnSpc>
                <a:spcBef>
                  <a:spcPct val="0"/>
                </a:spcBef>
                <a:spcAft>
                  <a:spcPct val="0"/>
                </a:spcAft>
                <a:buClr>
                  <a:srgbClr val="C0504D"/>
                </a:buClr>
                <a:buSzTx/>
                <a:buFont typeface="WingDings" pitchFamily="2" charset="2"/>
                <a:buNone/>
                <a:tabLst/>
                <a:defRPr/>
              </a:pPr>
              <a:r>
                <a:rPr kumimoji="0" lang="zh-CN" altLang="en-US" sz="1400" b="1" i="0" u="none" strike="noStrike" kern="0" cap="none" spc="0" normalizeH="0" baseline="0" noProof="0">
                  <a:ln>
                    <a:noFill/>
                  </a:ln>
                  <a:solidFill>
                    <a:srgbClr val="000000"/>
                  </a:solidFill>
                  <a:effectLst/>
                  <a:uLnTx/>
                  <a:uFillTx/>
                  <a:latin typeface="Arial"/>
                  <a:ea typeface="宋体"/>
                  <a:cs typeface="+mn-cs"/>
                </a:rPr>
                <a:t>冲刺回顾会议</a:t>
              </a:r>
              <a:endParaRPr kumimoji="0" lang="en-US" altLang="zh-CN" sz="1400" b="1" i="0" u="none" strike="noStrike" kern="0" cap="none" spc="0" normalizeH="0" baseline="0" noProof="0">
                <a:ln>
                  <a:noFill/>
                </a:ln>
                <a:solidFill>
                  <a:srgbClr val="000000"/>
                </a:solidFill>
                <a:effectLst/>
                <a:uLnTx/>
                <a:uFillTx/>
                <a:latin typeface="Arial"/>
                <a:ea typeface="宋体"/>
                <a:cs typeface="+mn-cs"/>
              </a:endParaRPr>
            </a:p>
            <a:p>
              <a:pPr marL="0" marR="0" lvl="0" indent="0" algn="ctr" defTabSz="914400" eaLnBrk="1" fontAlgn="base" latinLnBrk="0" hangingPunct="1">
                <a:lnSpc>
                  <a:spcPct val="90000"/>
                </a:lnSpc>
                <a:spcBef>
                  <a:spcPct val="0"/>
                </a:spcBef>
                <a:spcAft>
                  <a:spcPct val="0"/>
                </a:spcAft>
                <a:buClr>
                  <a:srgbClr val="C0504D"/>
                </a:buClr>
                <a:buSzTx/>
                <a:buFont typeface="WingDings" pitchFamily="2" charset="2"/>
                <a:buNone/>
                <a:tabLst/>
                <a:defRPr/>
              </a:pPr>
              <a:r>
                <a:rPr kumimoji="0" lang="en-US" altLang="zh-CN" sz="1400" b="1" i="0" u="none" strike="noStrike" kern="0" cap="none" spc="0" normalizeH="0" baseline="0" noProof="0">
                  <a:ln>
                    <a:noFill/>
                  </a:ln>
                  <a:solidFill>
                    <a:srgbClr val="000000"/>
                  </a:solidFill>
                  <a:effectLst/>
                  <a:uLnTx/>
                  <a:uFillTx/>
                  <a:latin typeface="Arial"/>
                  <a:ea typeface="宋体"/>
                  <a:cs typeface="+mn-cs"/>
                </a:rPr>
                <a:t>Sprint Retrospective</a:t>
              </a:r>
              <a:endParaRPr kumimoji="0" lang="en-US" altLang="zh-CN" sz="1000" b="0" i="0" u="none" strike="noStrike" kern="0" cap="none" spc="0" normalizeH="0" baseline="0" noProof="0">
                <a:ln>
                  <a:noFill/>
                </a:ln>
                <a:solidFill>
                  <a:srgbClr val="000000"/>
                </a:solidFill>
                <a:effectLst/>
                <a:uLnTx/>
                <a:uFillTx/>
                <a:latin typeface="Arial"/>
                <a:ea typeface="宋体"/>
                <a:cs typeface="+mn-cs"/>
              </a:endParaRPr>
            </a:p>
          </p:txBody>
        </p:sp>
        <p:sp>
          <p:nvSpPr>
            <p:cNvPr id="224" name="五边形 170">
              <a:extLst>
                <a:ext uri="{FF2B5EF4-FFF2-40B4-BE49-F238E27FC236}">
                  <a16:creationId xmlns:a16="http://schemas.microsoft.com/office/drawing/2014/main" id="{46A9EAB7-1F47-470E-8AD5-EFC33E6B573C}"/>
                </a:ext>
              </a:extLst>
            </p:cNvPr>
            <p:cNvSpPr/>
            <p:nvPr/>
          </p:nvSpPr>
          <p:spPr bwMode="auto">
            <a:xfrm>
              <a:off x="3722" y="537"/>
              <a:ext cx="1288" cy="534"/>
            </a:xfrm>
            <a:prstGeom prst="homePlate">
              <a:avLst>
                <a:gd name="adj" fmla="val 41781"/>
              </a:avLst>
            </a:prstGeom>
            <a:gradFill rotWithShape="1">
              <a:gsLst>
                <a:gs pos="0">
                  <a:srgbClr val="B2C1DB">
                    <a:tint val="50000"/>
                    <a:satMod val="300000"/>
                  </a:srgbClr>
                </a:gs>
                <a:gs pos="35000">
                  <a:srgbClr val="B2C1DB">
                    <a:tint val="37000"/>
                    <a:satMod val="300000"/>
                  </a:srgbClr>
                </a:gs>
                <a:gs pos="100000">
                  <a:srgbClr val="B2C1DB">
                    <a:tint val="15000"/>
                    <a:satMod val="350000"/>
                  </a:srgbClr>
                </a:gs>
              </a:gsLst>
              <a:lin ang="16200000" scaled="1"/>
            </a:gradFill>
            <a:ln w="9525" cap="flat" cmpd="sng" algn="ctr">
              <a:solidFill>
                <a:srgbClr val="B2C1DB">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90000"/>
                </a:lnSpc>
                <a:spcBef>
                  <a:spcPct val="0"/>
                </a:spcBef>
                <a:spcAft>
                  <a:spcPct val="0"/>
                </a:spcAft>
                <a:buClr>
                  <a:srgbClr val="C0504D"/>
                </a:buClr>
                <a:buSzTx/>
                <a:buFont typeface="WingDings" pitchFamily="2" charset="2"/>
                <a:buNone/>
                <a:tabLst/>
                <a:defRPr/>
              </a:pPr>
              <a:r>
                <a:rPr kumimoji="0" lang="zh-CN" altLang="en-US" sz="1400" b="1" i="0" u="none" strike="noStrike" kern="0" cap="none" spc="0" normalizeH="0" baseline="0" noProof="0">
                  <a:ln>
                    <a:noFill/>
                  </a:ln>
                  <a:solidFill>
                    <a:srgbClr val="000000"/>
                  </a:solidFill>
                  <a:effectLst/>
                  <a:uLnTx/>
                  <a:uFillTx/>
                  <a:latin typeface="Arial"/>
                  <a:ea typeface="宋体"/>
                  <a:cs typeface="+mn-cs"/>
                </a:rPr>
                <a:t>每日站立会议</a:t>
              </a:r>
              <a:endParaRPr kumimoji="0" lang="en-US" altLang="zh-CN" sz="1400" b="1" i="0" u="none" strike="noStrike" kern="0" cap="none" spc="0" normalizeH="0" baseline="0" noProof="0">
                <a:ln>
                  <a:noFill/>
                </a:ln>
                <a:solidFill>
                  <a:srgbClr val="000000"/>
                </a:solidFill>
                <a:effectLst/>
                <a:uLnTx/>
                <a:uFillTx/>
                <a:latin typeface="Arial"/>
                <a:ea typeface="宋体"/>
                <a:cs typeface="+mn-cs"/>
              </a:endParaRPr>
            </a:p>
            <a:p>
              <a:pPr marL="0" marR="0" lvl="0" indent="0" algn="ctr" defTabSz="914400" eaLnBrk="1" fontAlgn="base" latinLnBrk="0" hangingPunct="1">
                <a:lnSpc>
                  <a:spcPct val="90000"/>
                </a:lnSpc>
                <a:spcBef>
                  <a:spcPct val="0"/>
                </a:spcBef>
                <a:spcAft>
                  <a:spcPct val="0"/>
                </a:spcAft>
                <a:buClr>
                  <a:srgbClr val="C0504D"/>
                </a:buClr>
                <a:buSzTx/>
                <a:buFont typeface="WingDings" pitchFamily="2" charset="2"/>
                <a:buNone/>
                <a:tabLst/>
                <a:defRPr/>
              </a:pPr>
              <a:r>
                <a:rPr kumimoji="0" lang="en-US" altLang="zh-CN" sz="1400" b="1" i="0" u="none" strike="noStrike" kern="0" cap="none" spc="0" normalizeH="0" baseline="0" noProof="0">
                  <a:ln>
                    <a:noFill/>
                  </a:ln>
                  <a:solidFill>
                    <a:srgbClr val="000000"/>
                  </a:solidFill>
                  <a:effectLst/>
                  <a:uLnTx/>
                  <a:uFillTx/>
                  <a:latin typeface="Arial"/>
                  <a:ea typeface="宋体"/>
                  <a:cs typeface="+mn-cs"/>
                </a:rPr>
                <a:t>Daily Scrum Meeting</a:t>
              </a:r>
              <a:endParaRPr kumimoji="0" lang="en-US" altLang="zh-CN" sz="1000" b="0" i="0" u="none" strike="noStrike" kern="0" cap="none" spc="0" normalizeH="0" baseline="0" noProof="0">
                <a:ln>
                  <a:noFill/>
                </a:ln>
                <a:solidFill>
                  <a:srgbClr val="000000"/>
                </a:solidFill>
                <a:effectLst/>
                <a:uLnTx/>
                <a:uFillTx/>
                <a:latin typeface="Arial"/>
                <a:ea typeface="宋体"/>
                <a:cs typeface="+mn-cs"/>
              </a:endParaRPr>
            </a:p>
          </p:txBody>
        </p:sp>
        <p:grpSp>
          <p:nvGrpSpPr>
            <p:cNvPr id="225" name="组合 236">
              <a:extLst>
                <a:ext uri="{FF2B5EF4-FFF2-40B4-BE49-F238E27FC236}">
                  <a16:creationId xmlns:a16="http://schemas.microsoft.com/office/drawing/2014/main" id="{E3916FED-9069-4391-9FB6-EDE327A82B32}"/>
                </a:ext>
              </a:extLst>
            </p:cNvPr>
            <p:cNvGrpSpPr>
              <a:grpSpLocks/>
            </p:cNvGrpSpPr>
            <p:nvPr/>
          </p:nvGrpSpPr>
          <p:grpSpPr bwMode="auto">
            <a:xfrm>
              <a:off x="533" y="3330"/>
              <a:ext cx="82" cy="227"/>
              <a:chOff x="627529" y="2115671"/>
              <a:chExt cx="286871" cy="645459"/>
            </a:xfrm>
          </p:grpSpPr>
          <p:sp>
            <p:nvSpPr>
              <p:cNvPr id="246" name="椭圆 245">
                <a:extLst>
                  <a:ext uri="{FF2B5EF4-FFF2-40B4-BE49-F238E27FC236}">
                    <a16:creationId xmlns:a16="http://schemas.microsoft.com/office/drawing/2014/main" id="{BEC51228-2865-4788-B698-736BDA1522E9}"/>
                  </a:ext>
                </a:extLst>
              </p:cNvPr>
              <p:cNvSpPr/>
              <p:nvPr/>
            </p:nvSpPr>
            <p:spPr bwMode="auto">
              <a:xfrm>
                <a:off x="699281" y="2115805"/>
                <a:ext cx="215641" cy="199291"/>
              </a:xfrm>
              <a:prstGeom prst="ellipse">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anchor="ctr"/>
              <a:lstStyle/>
              <a:p>
                <a:pPr marL="0" marR="0" lvl="0" indent="0" algn="ctr" defTabSz="914400" eaLnBrk="1" fontAlgn="base" latinLnBrk="0" hangingPunct="1">
                  <a:lnSpc>
                    <a:spcPct val="90000"/>
                  </a:lnSpc>
                  <a:spcBef>
                    <a:spcPct val="0"/>
                  </a:spcBef>
                  <a:spcAft>
                    <a:spcPct val="0"/>
                  </a:spcAft>
                  <a:buClr>
                    <a:srgbClr val="C0504D"/>
                  </a:buClr>
                  <a:buSzTx/>
                  <a:buFont typeface="WingDings"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a:ea typeface="宋体"/>
                  <a:cs typeface="+mn-cs"/>
                </a:endParaRPr>
              </a:p>
            </p:txBody>
          </p:sp>
          <p:sp>
            <p:nvSpPr>
              <p:cNvPr id="247" name="平行四边形 246">
                <a:extLst>
                  <a:ext uri="{FF2B5EF4-FFF2-40B4-BE49-F238E27FC236}">
                    <a16:creationId xmlns:a16="http://schemas.microsoft.com/office/drawing/2014/main" id="{09959AD0-C5D7-4DBB-8A0D-9AE286962083}"/>
                  </a:ext>
                </a:extLst>
              </p:cNvPr>
              <p:cNvSpPr/>
              <p:nvPr/>
            </p:nvSpPr>
            <p:spPr bwMode="auto">
              <a:xfrm>
                <a:off x="628639" y="2365709"/>
                <a:ext cx="286283" cy="395421"/>
              </a:xfrm>
              <a:prstGeom prst="parallelogram">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anchor="ctr"/>
              <a:lstStyle/>
              <a:p>
                <a:pPr marL="0" marR="0" lvl="0" indent="0" algn="ctr" defTabSz="914400" eaLnBrk="1" fontAlgn="base" latinLnBrk="0" hangingPunct="1">
                  <a:lnSpc>
                    <a:spcPct val="90000"/>
                  </a:lnSpc>
                  <a:spcBef>
                    <a:spcPct val="0"/>
                  </a:spcBef>
                  <a:spcAft>
                    <a:spcPct val="0"/>
                  </a:spcAft>
                  <a:buClr>
                    <a:srgbClr val="C0504D"/>
                  </a:buClr>
                  <a:buSzTx/>
                  <a:buFont typeface="WingDings"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a:ea typeface="宋体"/>
                  <a:cs typeface="+mn-cs"/>
                </a:endParaRPr>
              </a:p>
            </p:txBody>
          </p:sp>
        </p:grpSp>
        <p:grpSp>
          <p:nvGrpSpPr>
            <p:cNvPr id="226" name="组合 251">
              <a:extLst>
                <a:ext uri="{FF2B5EF4-FFF2-40B4-BE49-F238E27FC236}">
                  <a16:creationId xmlns:a16="http://schemas.microsoft.com/office/drawing/2014/main" id="{269B2D27-CCB1-4C12-88F1-B5E0B97D3979}"/>
                </a:ext>
              </a:extLst>
            </p:cNvPr>
            <p:cNvGrpSpPr>
              <a:grpSpLocks/>
            </p:cNvGrpSpPr>
            <p:nvPr/>
          </p:nvGrpSpPr>
          <p:grpSpPr bwMode="auto">
            <a:xfrm>
              <a:off x="1714" y="2573"/>
              <a:ext cx="214" cy="271"/>
              <a:chOff x="2994210" y="5163671"/>
              <a:chExt cx="672354" cy="851647"/>
            </a:xfrm>
          </p:grpSpPr>
          <p:grpSp>
            <p:nvGrpSpPr>
              <p:cNvPr id="237" name="组合 242">
                <a:extLst>
                  <a:ext uri="{FF2B5EF4-FFF2-40B4-BE49-F238E27FC236}">
                    <a16:creationId xmlns:a16="http://schemas.microsoft.com/office/drawing/2014/main" id="{8DFE599D-8EB1-465D-9B4F-E3583D3A0BDD}"/>
                  </a:ext>
                </a:extLst>
              </p:cNvPr>
              <p:cNvGrpSpPr>
                <a:grpSpLocks/>
              </p:cNvGrpSpPr>
              <p:nvPr/>
            </p:nvGrpSpPr>
            <p:grpSpPr bwMode="auto">
              <a:xfrm>
                <a:off x="3209516" y="5163671"/>
                <a:ext cx="287810" cy="646621"/>
                <a:chOff x="627681" y="2115671"/>
                <a:chExt cx="287810" cy="646621"/>
              </a:xfrm>
            </p:grpSpPr>
            <p:sp>
              <p:nvSpPr>
                <p:cNvPr id="244" name="椭圆 243">
                  <a:extLst>
                    <a:ext uri="{FF2B5EF4-FFF2-40B4-BE49-F238E27FC236}">
                      <a16:creationId xmlns:a16="http://schemas.microsoft.com/office/drawing/2014/main" id="{8D317DF9-8974-494A-93F2-7A226CD95777}"/>
                    </a:ext>
                  </a:extLst>
                </p:cNvPr>
                <p:cNvSpPr/>
                <p:nvPr/>
              </p:nvSpPr>
              <p:spPr bwMode="auto">
                <a:xfrm>
                  <a:off x="689596" y="2117362"/>
                  <a:ext cx="183645" cy="199282"/>
                </a:xfrm>
                <a:prstGeom prst="ellipse">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anchor="ctr"/>
                <a:lstStyle/>
                <a:p>
                  <a:pPr marL="0" marR="0" lvl="0" indent="0" algn="ctr" defTabSz="914400" eaLnBrk="1" fontAlgn="base" latinLnBrk="0" hangingPunct="1">
                    <a:lnSpc>
                      <a:spcPct val="90000"/>
                    </a:lnSpc>
                    <a:spcBef>
                      <a:spcPct val="0"/>
                    </a:spcBef>
                    <a:spcAft>
                      <a:spcPct val="0"/>
                    </a:spcAft>
                    <a:buClr>
                      <a:srgbClr val="C0504D"/>
                    </a:buClr>
                    <a:buSzTx/>
                    <a:buFont typeface="WingDings"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a:ea typeface="宋体"/>
                    <a:cs typeface="+mn-cs"/>
                  </a:endParaRPr>
                </a:p>
              </p:txBody>
            </p:sp>
            <p:sp>
              <p:nvSpPr>
                <p:cNvPr id="245" name="平行四边形 244">
                  <a:extLst>
                    <a:ext uri="{FF2B5EF4-FFF2-40B4-BE49-F238E27FC236}">
                      <a16:creationId xmlns:a16="http://schemas.microsoft.com/office/drawing/2014/main" id="{C5FBE589-3315-40BF-9B73-52607A97FFA0}"/>
                    </a:ext>
                  </a:extLst>
                </p:cNvPr>
                <p:cNvSpPr/>
                <p:nvPr/>
              </p:nvSpPr>
              <p:spPr bwMode="auto">
                <a:xfrm>
                  <a:off x="626156" y="2414538"/>
                  <a:ext cx="247084" cy="391574"/>
                </a:xfrm>
                <a:prstGeom prst="parallelogram">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anchor="ctr"/>
                <a:lstStyle/>
                <a:p>
                  <a:pPr marL="0" marR="0" lvl="0" indent="0" algn="ctr" defTabSz="914400" eaLnBrk="1" fontAlgn="base" latinLnBrk="0" hangingPunct="1">
                    <a:lnSpc>
                      <a:spcPct val="90000"/>
                    </a:lnSpc>
                    <a:spcBef>
                      <a:spcPct val="0"/>
                    </a:spcBef>
                    <a:spcAft>
                      <a:spcPct val="0"/>
                    </a:spcAft>
                    <a:buClr>
                      <a:srgbClr val="C0504D"/>
                    </a:buClr>
                    <a:buSzTx/>
                    <a:buFont typeface="WingDings"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a:ea typeface="宋体"/>
                    <a:cs typeface="+mn-cs"/>
                  </a:endParaRPr>
                </a:p>
              </p:txBody>
            </p:sp>
          </p:grpSp>
          <p:grpSp>
            <p:nvGrpSpPr>
              <p:cNvPr id="238" name="组合 245">
                <a:extLst>
                  <a:ext uri="{FF2B5EF4-FFF2-40B4-BE49-F238E27FC236}">
                    <a16:creationId xmlns:a16="http://schemas.microsoft.com/office/drawing/2014/main" id="{93D0C6F0-C756-4BED-8322-95CE72563FA8}"/>
                  </a:ext>
                </a:extLst>
              </p:cNvPr>
              <p:cNvGrpSpPr>
                <a:grpSpLocks/>
              </p:cNvGrpSpPr>
              <p:nvPr/>
            </p:nvGrpSpPr>
            <p:grpSpPr bwMode="auto">
              <a:xfrm>
                <a:off x="2994263" y="5342411"/>
                <a:ext cx="287812" cy="646621"/>
                <a:chOff x="627582" y="2115116"/>
                <a:chExt cx="287812" cy="646621"/>
              </a:xfrm>
            </p:grpSpPr>
            <p:sp>
              <p:nvSpPr>
                <p:cNvPr id="242" name="椭圆 241">
                  <a:extLst>
                    <a:ext uri="{FF2B5EF4-FFF2-40B4-BE49-F238E27FC236}">
                      <a16:creationId xmlns:a16="http://schemas.microsoft.com/office/drawing/2014/main" id="{745B217D-79FA-49D3-BD73-B26E6A6C0FB3}"/>
                    </a:ext>
                  </a:extLst>
                </p:cNvPr>
                <p:cNvSpPr/>
                <p:nvPr/>
              </p:nvSpPr>
              <p:spPr bwMode="auto">
                <a:xfrm>
                  <a:off x="701073" y="2116371"/>
                  <a:ext cx="213694" cy="195787"/>
                </a:xfrm>
                <a:prstGeom prst="ellipse">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anchor="ctr"/>
                <a:lstStyle/>
                <a:p>
                  <a:pPr marL="0" marR="0" lvl="0" indent="0" algn="ctr" defTabSz="914400" eaLnBrk="1" fontAlgn="base" latinLnBrk="0" hangingPunct="1">
                    <a:lnSpc>
                      <a:spcPct val="90000"/>
                    </a:lnSpc>
                    <a:spcBef>
                      <a:spcPct val="0"/>
                    </a:spcBef>
                    <a:spcAft>
                      <a:spcPct val="0"/>
                    </a:spcAft>
                    <a:buClr>
                      <a:srgbClr val="C0504D"/>
                    </a:buClr>
                    <a:buSzTx/>
                    <a:buFont typeface="WingDings"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a:ea typeface="宋体"/>
                    <a:cs typeface="+mn-cs"/>
                  </a:endParaRPr>
                </a:p>
              </p:txBody>
            </p:sp>
            <p:sp>
              <p:nvSpPr>
                <p:cNvPr id="243" name="平行四边形 242">
                  <a:extLst>
                    <a:ext uri="{FF2B5EF4-FFF2-40B4-BE49-F238E27FC236}">
                      <a16:creationId xmlns:a16="http://schemas.microsoft.com/office/drawing/2014/main" id="{B461E64E-E337-47EC-B6C4-36833F8BB859}"/>
                    </a:ext>
                  </a:extLst>
                </p:cNvPr>
                <p:cNvSpPr/>
                <p:nvPr/>
              </p:nvSpPr>
              <p:spPr bwMode="auto">
                <a:xfrm>
                  <a:off x="627616" y="2368097"/>
                  <a:ext cx="287152" cy="349620"/>
                </a:xfrm>
                <a:prstGeom prst="parallelogram">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anchor="ctr"/>
                <a:lstStyle/>
                <a:p>
                  <a:pPr marL="0" marR="0" lvl="0" indent="0" algn="ctr" defTabSz="914400" eaLnBrk="1" fontAlgn="base" latinLnBrk="0" hangingPunct="1">
                    <a:lnSpc>
                      <a:spcPct val="90000"/>
                    </a:lnSpc>
                    <a:spcBef>
                      <a:spcPct val="0"/>
                    </a:spcBef>
                    <a:spcAft>
                      <a:spcPct val="0"/>
                    </a:spcAft>
                    <a:buClr>
                      <a:srgbClr val="C0504D"/>
                    </a:buClr>
                    <a:buSzTx/>
                    <a:buFont typeface="WingDings"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a:ea typeface="宋体"/>
                    <a:cs typeface="+mn-cs"/>
                  </a:endParaRPr>
                </a:p>
              </p:txBody>
            </p:sp>
          </p:grpSp>
          <p:grpSp>
            <p:nvGrpSpPr>
              <p:cNvPr id="239" name="组合 248">
                <a:extLst>
                  <a:ext uri="{FF2B5EF4-FFF2-40B4-BE49-F238E27FC236}">
                    <a16:creationId xmlns:a16="http://schemas.microsoft.com/office/drawing/2014/main" id="{55D38283-49A6-4A74-B1AB-957F08E991D3}"/>
                  </a:ext>
                </a:extLst>
              </p:cNvPr>
              <p:cNvGrpSpPr>
                <a:grpSpLocks/>
              </p:cNvGrpSpPr>
              <p:nvPr/>
            </p:nvGrpSpPr>
            <p:grpSpPr bwMode="auto">
              <a:xfrm>
                <a:off x="3378817" y="5368697"/>
                <a:ext cx="287809" cy="646621"/>
                <a:chOff x="626653" y="2114509"/>
                <a:chExt cx="287809" cy="646621"/>
              </a:xfrm>
            </p:grpSpPr>
            <p:sp>
              <p:nvSpPr>
                <p:cNvPr id="240" name="椭圆 239">
                  <a:extLst>
                    <a:ext uri="{FF2B5EF4-FFF2-40B4-BE49-F238E27FC236}">
                      <a16:creationId xmlns:a16="http://schemas.microsoft.com/office/drawing/2014/main" id="{A377A216-38E0-4F7B-9817-6FCE095AFCAA}"/>
                    </a:ext>
                  </a:extLst>
                </p:cNvPr>
                <p:cNvSpPr/>
                <p:nvPr/>
              </p:nvSpPr>
              <p:spPr bwMode="auto">
                <a:xfrm>
                  <a:off x="699572" y="2113954"/>
                  <a:ext cx="213695" cy="199282"/>
                </a:xfrm>
                <a:prstGeom prst="ellipse">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anchor="ctr"/>
                <a:lstStyle/>
                <a:p>
                  <a:pPr marL="0" marR="0" lvl="0" indent="0" algn="ctr" defTabSz="914400" eaLnBrk="1" fontAlgn="base" latinLnBrk="0" hangingPunct="1">
                    <a:lnSpc>
                      <a:spcPct val="90000"/>
                    </a:lnSpc>
                    <a:spcBef>
                      <a:spcPct val="0"/>
                    </a:spcBef>
                    <a:spcAft>
                      <a:spcPct val="0"/>
                    </a:spcAft>
                    <a:buClr>
                      <a:srgbClr val="C0504D"/>
                    </a:buClr>
                    <a:buSzTx/>
                    <a:buFont typeface="WingDings"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a:ea typeface="宋体"/>
                    <a:cs typeface="+mn-cs"/>
                  </a:endParaRPr>
                </a:p>
              </p:txBody>
            </p:sp>
            <p:sp>
              <p:nvSpPr>
                <p:cNvPr id="241" name="平行四边形 240">
                  <a:extLst>
                    <a:ext uri="{FF2B5EF4-FFF2-40B4-BE49-F238E27FC236}">
                      <a16:creationId xmlns:a16="http://schemas.microsoft.com/office/drawing/2014/main" id="{E9050FCF-62D5-4A12-B16F-6181349D10B7}"/>
                    </a:ext>
                  </a:extLst>
                </p:cNvPr>
                <p:cNvSpPr/>
                <p:nvPr/>
              </p:nvSpPr>
              <p:spPr bwMode="auto">
                <a:xfrm>
                  <a:off x="626115" y="2369175"/>
                  <a:ext cx="287153" cy="391574"/>
                </a:xfrm>
                <a:prstGeom prst="parallelogram">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anchor="ctr"/>
                <a:lstStyle/>
                <a:p>
                  <a:pPr marL="0" marR="0" lvl="0" indent="0" algn="ctr" defTabSz="914400" eaLnBrk="1" fontAlgn="base" latinLnBrk="0" hangingPunct="1">
                    <a:lnSpc>
                      <a:spcPct val="90000"/>
                    </a:lnSpc>
                    <a:spcBef>
                      <a:spcPct val="0"/>
                    </a:spcBef>
                    <a:spcAft>
                      <a:spcPct val="0"/>
                    </a:spcAft>
                    <a:buClr>
                      <a:srgbClr val="C0504D"/>
                    </a:buClr>
                    <a:buSzTx/>
                    <a:buFont typeface="WingDings"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a:ea typeface="宋体"/>
                    <a:cs typeface="+mn-cs"/>
                  </a:endParaRPr>
                </a:p>
              </p:txBody>
            </p:sp>
          </p:grpSp>
        </p:grpSp>
        <p:grpSp>
          <p:nvGrpSpPr>
            <p:cNvPr id="227" name="组合 252">
              <a:extLst>
                <a:ext uri="{FF2B5EF4-FFF2-40B4-BE49-F238E27FC236}">
                  <a16:creationId xmlns:a16="http://schemas.microsoft.com/office/drawing/2014/main" id="{90CD06FB-6708-4730-BE22-D61635F09AB2}"/>
                </a:ext>
              </a:extLst>
            </p:cNvPr>
            <p:cNvGrpSpPr>
              <a:grpSpLocks/>
            </p:cNvGrpSpPr>
            <p:nvPr/>
          </p:nvGrpSpPr>
          <p:grpSpPr bwMode="auto">
            <a:xfrm>
              <a:off x="3332" y="2352"/>
              <a:ext cx="212" cy="248"/>
              <a:chOff x="2994210" y="5163671"/>
              <a:chExt cx="672354" cy="851647"/>
            </a:xfrm>
          </p:grpSpPr>
          <p:grpSp>
            <p:nvGrpSpPr>
              <p:cNvPr id="228" name="组合 242">
                <a:extLst>
                  <a:ext uri="{FF2B5EF4-FFF2-40B4-BE49-F238E27FC236}">
                    <a16:creationId xmlns:a16="http://schemas.microsoft.com/office/drawing/2014/main" id="{C9AE5F5D-6EBE-4E1B-8531-4406F1CBCEED}"/>
                  </a:ext>
                </a:extLst>
              </p:cNvPr>
              <p:cNvGrpSpPr>
                <a:grpSpLocks/>
              </p:cNvGrpSpPr>
              <p:nvPr/>
            </p:nvGrpSpPr>
            <p:grpSpPr bwMode="auto">
              <a:xfrm>
                <a:off x="3210349" y="5163671"/>
                <a:ext cx="286226" cy="644980"/>
                <a:chOff x="628514" y="2115671"/>
                <a:chExt cx="286226" cy="644980"/>
              </a:xfrm>
            </p:grpSpPr>
            <p:sp>
              <p:nvSpPr>
                <p:cNvPr id="235" name="椭圆 234">
                  <a:extLst>
                    <a:ext uri="{FF2B5EF4-FFF2-40B4-BE49-F238E27FC236}">
                      <a16:creationId xmlns:a16="http://schemas.microsoft.com/office/drawing/2014/main" id="{E5D26E0E-A0F4-4D4C-9BD9-873798A61604}"/>
                    </a:ext>
                  </a:extLst>
                </p:cNvPr>
                <p:cNvSpPr/>
                <p:nvPr/>
              </p:nvSpPr>
              <p:spPr bwMode="auto">
                <a:xfrm>
                  <a:off x="660285" y="2116179"/>
                  <a:ext cx="252785" cy="198663"/>
                </a:xfrm>
                <a:prstGeom prst="ellipse">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anchor="ctr"/>
                <a:lstStyle/>
                <a:p>
                  <a:pPr marL="0" marR="0" lvl="0" indent="0" algn="ctr" defTabSz="914400" eaLnBrk="1" fontAlgn="base" latinLnBrk="0" hangingPunct="1">
                    <a:lnSpc>
                      <a:spcPct val="90000"/>
                    </a:lnSpc>
                    <a:spcBef>
                      <a:spcPct val="0"/>
                    </a:spcBef>
                    <a:spcAft>
                      <a:spcPct val="0"/>
                    </a:spcAft>
                    <a:buClr>
                      <a:srgbClr val="C0504D"/>
                    </a:buClr>
                    <a:buSzTx/>
                    <a:buFont typeface="WingDings"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a:ea typeface="宋体"/>
                    <a:cs typeface="+mn-cs"/>
                  </a:endParaRPr>
                </a:p>
              </p:txBody>
            </p:sp>
            <p:sp>
              <p:nvSpPr>
                <p:cNvPr id="236" name="平行四边形 235">
                  <a:extLst>
                    <a:ext uri="{FF2B5EF4-FFF2-40B4-BE49-F238E27FC236}">
                      <a16:creationId xmlns:a16="http://schemas.microsoft.com/office/drawing/2014/main" id="{EC2CC661-40D8-453E-85A0-52D6DD7E3DFC}"/>
                    </a:ext>
                  </a:extLst>
                </p:cNvPr>
                <p:cNvSpPr/>
                <p:nvPr/>
              </p:nvSpPr>
              <p:spPr bwMode="auto">
                <a:xfrm>
                  <a:off x="586134" y="2368328"/>
                  <a:ext cx="326935" cy="393507"/>
                </a:xfrm>
                <a:prstGeom prst="parallelogram">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anchor="ctr"/>
                <a:lstStyle/>
                <a:p>
                  <a:pPr marL="0" marR="0" lvl="0" indent="0" algn="ctr" defTabSz="914400" eaLnBrk="1" fontAlgn="base" latinLnBrk="0" hangingPunct="1">
                    <a:lnSpc>
                      <a:spcPct val="90000"/>
                    </a:lnSpc>
                    <a:spcBef>
                      <a:spcPct val="0"/>
                    </a:spcBef>
                    <a:spcAft>
                      <a:spcPct val="0"/>
                    </a:spcAft>
                    <a:buClr>
                      <a:srgbClr val="C0504D"/>
                    </a:buClr>
                    <a:buSzTx/>
                    <a:buFont typeface="WingDings"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a:ea typeface="宋体"/>
                    <a:cs typeface="+mn-cs"/>
                  </a:endParaRPr>
                </a:p>
              </p:txBody>
            </p:sp>
          </p:grpSp>
          <p:grpSp>
            <p:nvGrpSpPr>
              <p:cNvPr id="229" name="组合 245">
                <a:extLst>
                  <a:ext uri="{FF2B5EF4-FFF2-40B4-BE49-F238E27FC236}">
                    <a16:creationId xmlns:a16="http://schemas.microsoft.com/office/drawing/2014/main" id="{231EAF2B-9CE6-4AF5-8EE6-413A4B6D1613}"/>
                  </a:ext>
                </a:extLst>
              </p:cNvPr>
              <p:cNvGrpSpPr>
                <a:grpSpLocks/>
              </p:cNvGrpSpPr>
              <p:nvPr/>
            </p:nvGrpSpPr>
            <p:grpSpPr bwMode="auto">
              <a:xfrm>
                <a:off x="2994329" y="5343085"/>
                <a:ext cx="286227" cy="644980"/>
                <a:chOff x="627648" y="2115790"/>
                <a:chExt cx="286227" cy="644980"/>
              </a:xfrm>
            </p:grpSpPr>
            <p:sp>
              <p:nvSpPr>
                <p:cNvPr id="233" name="椭圆 232">
                  <a:extLst>
                    <a:ext uri="{FF2B5EF4-FFF2-40B4-BE49-F238E27FC236}">
                      <a16:creationId xmlns:a16="http://schemas.microsoft.com/office/drawing/2014/main" id="{8EADB53D-3866-444D-95C6-40C60574D34B}"/>
                    </a:ext>
                  </a:extLst>
                </p:cNvPr>
                <p:cNvSpPr/>
                <p:nvPr/>
              </p:nvSpPr>
              <p:spPr bwMode="auto">
                <a:xfrm>
                  <a:off x="700174" y="2116445"/>
                  <a:ext cx="212340" cy="198663"/>
                </a:xfrm>
                <a:prstGeom prst="ellipse">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anchor="ctr"/>
                <a:lstStyle/>
                <a:p>
                  <a:pPr marL="0" marR="0" lvl="0" indent="0" algn="ctr" defTabSz="914400" eaLnBrk="1" fontAlgn="base" latinLnBrk="0" hangingPunct="1">
                    <a:lnSpc>
                      <a:spcPct val="90000"/>
                    </a:lnSpc>
                    <a:spcBef>
                      <a:spcPct val="0"/>
                    </a:spcBef>
                    <a:spcAft>
                      <a:spcPct val="0"/>
                    </a:spcAft>
                    <a:buClr>
                      <a:srgbClr val="C0504D"/>
                    </a:buClr>
                    <a:buSzTx/>
                    <a:buFont typeface="WingDings"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a:ea typeface="宋体"/>
                    <a:cs typeface="+mn-cs"/>
                  </a:endParaRPr>
                </a:p>
              </p:txBody>
            </p:sp>
            <p:sp>
              <p:nvSpPr>
                <p:cNvPr id="234" name="平行四边形 233">
                  <a:extLst>
                    <a:ext uri="{FF2B5EF4-FFF2-40B4-BE49-F238E27FC236}">
                      <a16:creationId xmlns:a16="http://schemas.microsoft.com/office/drawing/2014/main" id="{36EED905-CBB1-4421-BD8E-0BEA6AED2824}"/>
                    </a:ext>
                  </a:extLst>
                </p:cNvPr>
                <p:cNvSpPr/>
                <p:nvPr/>
              </p:nvSpPr>
              <p:spPr bwMode="auto">
                <a:xfrm>
                  <a:off x="626024" y="2368594"/>
                  <a:ext cx="286490" cy="416427"/>
                </a:xfrm>
                <a:prstGeom prst="parallelogram">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anchor="ctr"/>
                <a:lstStyle/>
                <a:p>
                  <a:pPr marL="0" marR="0" lvl="0" indent="0" algn="ctr" defTabSz="914400" eaLnBrk="1" fontAlgn="base" latinLnBrk="0" hangingPunct="1">
                    <a:lnSpc>
                      <a:spcPct val="90000"/>
                    </a:lnSpc>
                    <a:spcBef>
                      <a:spcPct val="0"/>
                    </a:spcBef>
                    <a:spcAft>
                      <a:spcPct val="0"/>
                    </a:spcAft>
                    <a:buClr>
                      <a:srgbClr val="C0504D"/>
                    </a:buClr>
                    <a:buSzTx/>
                    <a:buFont typeface="WingDings"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a:ea typeface="宋体"/>
                    <a:cs typeface="+mn-cs"/>
                  </a:endParaRPr>
                </a:p>
              </p:txBody>
            </p:sp>
          </p:grpSp>
          <p:grpSp>
            <p:nvGrpSpPr>
              <p:cNvPr id="230" name="组合 248">
                <a:extLst>
                  <a:ext uri="{FF2B5EF4-FFF2-40B4-BE49-F238E27FC236}">
                    <a16:creationId xmlns:a16="http://schemas.microsoft.com/office/drawing/2014/main" id="{EC913D9B-9534-42DB-AE4D-49AFA8A63FD4}"/>
                  </a:ext>
                </a:extLst>
              </p:cNvPr>
              <p:cNvGrpSpPr>
                <a:grpSpLocks/>
              </p:cNvGrpSpPr>
              <p:nvPr/>
            </p:nvGrpSpPr>
            <p:grpSpPr bwMode="auto">
              <a:xfrm>
                <a:off x="3380467" y="5370338"/>
                <a:ext cx="286226" cy="644980"/>
                <a:chOff x="628303" y="2116150"/>
                <a:chExt cx="286226" cy="644980"/>
              </a:xfrm>
            </p:grpSpPr>
            <p:sp>
              <p:nvSpPr>
                <p:cNvPr id="231" name="椭圆 230">
                  <a:extLst>
                    <a:ext uri="{FF2B5EF4-FFF2-40B4-BE49-F238E27FC236}">
                      <a16:creationId xmlns:a16="http://schemas.microsoft.com/office/drawing/2014/main" id="{22E460F9-A556-431A-9241-83C12BD3F6B0}"/>
                    </a:ext>
                  </a:extLst>
                </p:cNvPr>
                <p:cNvSpPr/>
                <p:nvPr/>
              </p:nvSpPr>
              <p:spPr bwMode="auto">
                <a:xfrm>
                  <a:off x="702294" y="2116294"/>
                  <a:ext cx="212341" cy="198663"/>
                </a:xfrm>
                <a:prstGeom prst="ellipse">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anchor="ctr"/>
                <a:lstStyle/>
                <a:p>
                  <a:pPr marL="0" marR="0" lvl="0" indent="0" algn="ctr" defTabSz="914400" eaLnBrk="1" fontAlgn="base" latinLnBrk="0" hangingPunct="1">
                    <a:lnSpc>
                      <a:spcPct val="90000"/>
                    </a:lnSpc>
                    <a:spcBef>
                      <a:spcPct val="0"/>
                    </a:spcBef>
                    <a:spcAft>
                      <a:spcPct val="0"/>
                    </a:spcAft>
                    <a:buClr>
                      <a:srgbClr val="C0504D"/>
                    </a:buClr>
                    <a:buSzTx/>
                    <a:buFont typeface="WingDings"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a:ea typeface="宋体"/>
                    <a:cs typeface="+mn-cs"/>
                  </a:endParaRPr>
                </a:p>
              </p:txBody>
            </p:sp>
            <p:sp>
              <p:nvSpPr>
                <p:cNvPr id="232" name="平行四边形 231">
                  <a:extLst>
                    <a:ext uri="{FF2B5EF4-FFF2-40B4-BE49-F238E27FC236}">
                      <a16:creationId xmlns:a16="http://schemas.microsoft.com/office/drawing/2014/main" id="{82FE15E3-99FE-4933-BDCE-47A78D5CCF06}"/>
                    </a:ext>
                  </a:extLst>
                </p:cNvPr>
                <p:cNvSpPr/>
                <p:nvPr/>
              </p:nvSpPr>
              <p:spPr bwMode="auto">
                <a:xfrm>
                  <a:off x="628144" y="2368444"/>
                  <a:ext cx="286491" cy="393507"/>
                </a:xfrm>
                <a:prstGeom prst="parallelogram">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anchor="ctr"/>
                <a:lstStyle/>
                <a:p>
                  <a:pPr marL="0" marR="0" lvl="0" indent="0" algn="ctr" defTabSz="914400" eaLnBrk="1" fontAlgn="base" latinLnBrk="0" hangingPunct="1">
                    <a:lnSpc>
                      <a:spcPct val="90000"/>
                    </a:lnSpc>
                    <a:spcBef>
                      <a:spcPct val="0"/>
                    </a:spcBef>
                    <a:spcAft>
                      <a:spcPct val="0"/>
                    </a:spcAft>
                    <a:buClr>
                      <a:srgbClr val="C0504D"/>
                    </a:buClr>
                    <a:buSzTx/>
                    <a:buFont typeface="WingDings"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a:ea typeface="宋体"/>
                    <a:cs typeface="+mn-cs"/>
                  </a:endParaRPr>
                </a:p>
              </p:txBody>
            </p:sp>
          </p:grpSp>
        </p:grpSp>
      </p:grpSp>
    </p:spTree>
    <p:extLst>
      <p:ext uri="{BB962C8B-B14F-4D97-AF65-F5344CB8AC3E}">
        <p14:creationId xmlns:p14="http://schemas.microsoft.com/office/powerpoint/2010/main" val="26306422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zh-CN" dirty="0"/>
              <a:t>4. </a:t>
            </a:r>
            <a:r>
              <a:rPr lang="zh-CN" altLang="en-US" dirty="0"/>
              <a:t>敏捷项目管理过程</a:t>
            </a:r>
            <a:endParaRPr lang="zh-CN" altLang="en-US" dirty="0">
              <a:ea typeface="微软雅黑" panose="020B0503020204020204" pitchFamily="34" charset="-122"/>
            </a:endParaRPr>
          </a:p>
        </p:txBody>
      </p:sp>
      <p:sp>
        <p:nvSpPr>
          <p:cNvPr id="3" name="内容占位符 2">
            <a:extLst>
              <a:ext uri="{FF2B5EF4-FFF2-40B4-BE49-F238E27FC236}">
                <a16:creationId xmlns:a16="http://schemas.microsoft.com/office/drawing/2014/main" id="{BA22D8C9-8273-4615-BE5F-3F6B6AC14FDF}"/>
              </a:ext>
            </a:extLst>
          </p:cNvPr>
          <p:cNvSpPr>
            <a:spLocks noGrp="1"/>
          </p:cNvSpPr>
          <p:nvPr>
            <p:ph idx="1"/>
          </p:nvPr>
        </p:nvSpPr>
        <p:spPr>
          <a:xfrm>
            <a:off x="673100" y="1200209"/>
            <a:ext cx="10864850" cy="5141913"/>
          </a:xfrm>
        </p:spPr>
        <p:txBody>
          <a:bodyPr/>
          <a:lstStyle/>
          <a:p>
            <a:r>
              <a:rPr lang="zh-CN" altLang="en-US" dirty="0"/>
              <a:t>模型：</a:t>
            </a:r>
            <a:r>
              <a:rPr lang="en-US" altLang="zh-CN" dirty="0"/>
              <a:t>Scrum</a:t>
            </a:r>
          </a:p>
          <a:p>
            <a:pPr lvl="1"/>
            <a:r>
              <a:rPr lang="zh-CN" altLang="en-US" dirty="0"/>
              <a:t>整体框架</a:t>
            </a:r>
            <a:endParaRPr lang="en-US" altLang="zh-CN" dirty="0"/>
          </a:p>
        </p:txBody>
      </p:sp>
      <p:sp>
        <p:nvSpPr>
          <p:cNvPr id="2" name="灯片编号占位符 1"/>
          <p:cNvSpPr>
            <a:spLocks noGrp="1"/>
          </p:cNvSpPr>
          <p:nvPr>
            <p:ph type="sldNum" sz="quarter" idx="12"/>
          </p:nvPr>
        </p:nvSpPr>
        <p:spPr/>
        <p:txBody>
          <a:bodyPr/>
          <a:lstStyle/>
          <a:p>
            <a:fld id="{CFCB2913-6E8F-460F-B9B2-F36455E917E3}" type="slidenum">
              <a:rPr lang="en-US" altLang="en-US" smtClean="0"/>
              <a:pPr/>
              <a:t>82</a:t>
            </a:fld>
            <a:endParaRPr lang="en-US" altLang="en-US"/>
          </a:p>
        </p:txBody>
      </p:sp>
      <p:grpSp>
        <p:nvGrpSpPr>
          <p:cNvPr id="181" name="组合 180">
            <a:extLst>
              <a:ext uri="{FF2B5EF4-FFF2-40B4-BE49-F238E27FC236}">
                <a16:creationId xmlns:a16="http://schemas.microsoft.com/office/drawing/2014/main" id="{79CF09CA-4A2F-4D41-9479-2DB9AF56D1D7}"/>
              </a:ext>
            </a:extLst>
          </p:cNvPr>
          <p:cNvGrpSpPr/>
          <p:nvPr/>
        </p:nvGrpSpPr>
        <p:grpSpPr>
          <a:xfrm>
            <a:off x="2896067" y="1230060"/>
            <a:ext cx="8267700" cy="5026358"/>
            <a:chOff x="401638" y="1143000"/>
            <a:chExt cx="8267700" cy="5026358"/>
          </a:xfrm>
        </p:grpSpPr>
        <p:sp>
          <p:nvSpPr>
            <p:cNvPr id="182" name="五边形 149">
              <a:extLst>
                <a:ext uri="{FF2B5EF4-FFF2-40B4-BE49-F238E27FC236}">
                  <a16:creationId xmlns:a16="http://schemas.microsoft.com/office/drawing/2014/main" id="{097A9EAE-6E7D-4EAA-B99D-7AFEDD7A6439}"/>
                </a:ext>
              </a:extLst>
            </p:cNvPr>
            <p:cNvSpPr/>
            <p:nvPr/>
          </p:nvSpPr>
          <p:spPr bwMode="auto">
            <a:xfrm>
              <a:off x="1635125" y="1693863"/>
              <a:ext cx="2292350" cy="858837"/>
            </a:xfrm>
            <a:prstGeom prst="homePlate">
              <a:avLst>
                <a:gd name="adj" fmla="val 41781"/>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4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冲刺规划会议</a:t>
              </a:r>
              <a:endParaRPr kumimoji="0" lang="en-US" altLang="zh-CN" sz="14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en-US" altLang="zh-CN" sz="11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Sprint Planning Meeting</a:t>
              </a:r>
            </a:p>
          </p:txBody>
        </p:sp>
        <p:sp>
          <p:nvSpPr>
            <p:cNvPr id="359" name="五边形 150">
              <a:extLst>
                <a:ext uri="{FF2B5EF4-FFF2-40B4-BE49-F238E27FC236}">
                  <a16:creationId xmlns:a16="http://schemas.microsoft.com/office/drawing/2014/main" id="{F6FDEA99-C6ED-46C7-9324-7EF0C4FA4BA1}"/>
                </a:ext>
              </a:extLst>
            </p:cNvPr>
            <p:cNvSpPr/>
            <p:nvPr/>
          </p:nvSpPr>
          <p:spPr bwMode="auto">
            <a:xfrm>
              <a:off x="1635125" y="4095750"/>
              <a:ext cx="2292350" cy="858838"/>
            </a:xfrm>
            <a:prstGeom prst="homePlate">
              <a:avLst>
                <a:gd name="adj" fmla="val 41781"/>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4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冲刺复审会议</a:t>
              </a:r>
              <a:endParaRPr kumimoji="0" lang="en-US" altLang="zh-CN" sz="14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en-US" altLang="zh-CN" sz="11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Sprint Review Meeting</a:t>
              </a:r>
            </a:p>
          </p:txBody>
        </p:sp>
        <p:sp>
          <p:nvSpPr>
            <p:cNvPr id="360" name="五边形 151">
              <a:extLst>
                <a:ext uri="{FF2B5EF4-FFF2-40B4-BE49-F238E27FC236}">
                  <a16:creationId xmlns:a16="http://schemas.microsoft.com/office/drawing/2014/main" id="{2997E2E8-CEBE-46DA-929B-893700BCE762}"/>
                </a:ext>
              </a:extLst>
            </p:cNvPr>
            <p:cNvSpPr/>
            <p:nvPr/>
          </p:nvSpPr>
          <p:spPr bwMode="auto">
            <a:xfrm>
              <a:off x="1635125" y="5297488"/>
              <a:ext cx="2292350" cy="858837"/>
            </a:xfrm>
            <a:prstGeom prst="homePlate">
              <a:avLst>
                <a:gd name="adj" fmla="val 41781"/>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冲刺回顾会议</a:t>
              </a:r>
              <a:endParaRPr kumimoji="0" lang="en-US" altLang="zh-CN" sz="1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en-US" altLang="zh-CN" sz="11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Sprint Retrospective</a:t>
              </a:r>
            </a:p>
          </p:txBody>
        </p:sp>
        <p:sp>
          <p:nvSpPr>
            <p:cNvPr id="361" name="五边形 170">
              <a:extLst>
                <a:ext uri="{FF2B5EF4-FFF2-40B4-BE49-F238E27FC236}">
                  <a16:creationId xmlns:a16="http://schemas.microsoft.com/office/drawing/2014/main" id="{FBF57CE3-715A-4582-885F-8291310D0D01}"/>
                </a:ext>
              </a:extLst>
            </p:cNvPr>
            <p:cNvSpPr/>
            <p:nvPr/>
          </p:nvSpPr>
          <p:spPr bwMode="auto">
            <a:xfrm>
              <a:off x="1635125" y="2895600"/>
              <a:ext cx="2292350" cy="857250"/>
            </a:xfrm>
            <a:prstGeom prst="homePlate">
              <a:avLst>
                <a:gd name="adj" fmla="val 41781"/>
              </a:avLst>
            </a:prstGeom>
            <a:gradFill rotWithShape="1">
              <a:gsLst>
                <a:gs pos="0">
                  <a:srgbClr val="B2C1DB">
                    <a:tint val="50000"/>
                    <a:satMod val="300000"/>
                  </a:srgbClr>
                </a:gs>
                <a:gs pos="35000">
                  <a:srgbClr val="B2C1DB">
                    <a:tint val="37000"/>
                    <a:satMod val="300000"/>
                  </a:srgbClr>
                </a:gs>
                <a:gs pos="100000">
                  <a:srgbClr val="B2C1DB">
                    <a:tint val="15000"/>
                    <a:satMod val="350000"/>
                  </a:srgbClr>
                </a:gs>
              </a:gsLst>
              <a:lin ang="16200000" scaled="1"/>
            </a:gradFill>
            <a:ln w="9525" cap="flat" cmpd="sng" algn="ctr">
              <a:solidFill>
                <a:srgbClr val="B2C1DB">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4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每日站立会议</a:t>
              </a:r>
              <a:endParaRPr kumimoji="0" lang="en-US" altLang="zh-CN" sz="14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en-US" altLang="zh-CN" sz="11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Daily Scrum Meeting</a:t>
              </a:r>
            </a:p>
          </p:txBody>
        </p:sp>
        <p:grpSp>
          <p:nvGrpSpPr>
            <p:cNvPr id="362" name="组合 241">
              <a:extLst>
                <a:ext uri="{FF2B5EF4-FFF2-40B4-BE49-F238E27FC236}">
                  <a16:creationId xmlns:a16="http://schemas.microsoft.com/office/drawing/2014/main" id="{BF19990E-9D83-4C13-A902-0F3671EEE1A8}"/>
                </a:ext>
              </a:extLst>
            </p:cNvPr>
            <p:cNvGrpSpPr>
              <a:grpSpLocks/>
            </p:cNvGrpSpPr>
            <p:nvPr/>
          </p:nvGrpSpPr>
          <p:grpSpPr bwMode="auto">
            <a:xfrm>
              <a:off x="446225" y="1628157"/>
              <a:ext cx="957027" cy="712654"/>
              <a:chOff x="806826" y="5450537"/>
              <a:chExt cx="1528180" cy="1033986"/>
            </a:xfrm>
          </p:grpSpPr>
          <p:grpSp>
            <p:nvGrpSpPr>
              <p:cNvPr id="432" name="组合 213">
                <a:extLst>
                  <a:ext uri="{FF2B5EF4-FFF2-40B4-BE49-F238E27FC236}">
                    <a16:creationId xmlns:a16="http://schemas.microsoft.com/office/drawing/2014/main" id="{BDA6AA7F-C0DD-4142-90A6-070F5EA13CAE}"/>
                  </a:ext>
                </a:extLst>
              </p:cNvPr>
              <p:cNvGrpSpPr>
                <a:grpSpLocks/>
              </p:cNvGrpSpPr>
              <p:nvPr/>
            </p:nvGrpSpPr>
            <p:grpSpPr bwMode="auto">
              <a:xfrm>
                <a:off x="1272259" y="5450537"/>
                <a:ext cx="287327" cy="645333"/>
                <a:chOff x="626800" y="2115666"/>
                <a:chExt cx="287327" cy="645333"/>
              </a:xfrm>
            </p:grpSpPr>
            <p:sp>
              <p:nvSpPr>
                <p:cNvPr id="434" name="椭圆 433">
                  <a:extLst>
                    <a:ext uri="{FF2B5EF4-FFF2-40B4-BE49-F238E27FC236}">
                      <a16:creationId xmlns:a16="http://schemas.microsoft.com/office/drawing/2014/main" id="{313AD4C2-6F03-47F5-BCF0-9A76B585FFDB}"/>
                    </a:ext>
                  </a:extLst>
                </p:cNvPr>
                <p:cNvSpPr/>
                <p:nvPr/>
              </p:nvSpPr>
              <p:spPr bwMode="auto">
                <a:xfrm>
                  <a:off x="698551" y="2116563"/>
                  <a:ext cx="215468" cy="195781"/>
                </a:xfrm>
                <a:prstGeom prst="ellipse">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35" name="平行四边形 434">
                  <a:extLst>
                    <a:ext uri="{FF2B5EF4-FFF2-40B4-BE49-F238E27FC236}">
                      <a16:creationId xmlns:a16="http://schemas.microsoft.com/office/drawing/2014/main" id="{D30E0C46-5A22-4CD2-B3D5-FAC66C4D6EA8}"/>
                    </a:ext>
                  </a:extLst>
                </p:cNvPr>
                <p:cNvSpPr/>
                <p:nvPr/>
              </p:nvSpPr>
              <p:spPr bwMode="auto">
                <a:xfrm>
                  <a:off x="627573" y="2367622"/>
                  <a:ext cx="286446" cy="393863"/>
                </a:xfrm>
                <a:prstGeom prst="parallelogram">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433" name="TextBox 216">
                <a:extLst>
                  <a:ext uri="{FF2B5EF4-FFF2-40B4-BE49-F238E27FC236}">
                    <a16:creationId xmlns:a16="http://schemas.microsoft.com/office/drawing/2014/main" id="{1595D66F-ADC3-42EB-BE3D-46B8466945B1}"/>
                  </a:ext>
                </a:extLst>
              </p:cNvPr>
              <p:cNvSpPr txBox="1">
                <a:spLocks noChangeArrowheads="1"/>
              </p:cNvSpPr>
              <p:nvPr/>
            </p:nvSpPr>
            <p:spPr bwMode="auto">
              <a:xfrm>
                <a:off x="806826" y="6131854"/>
                <a:ext cx="1528180" cy="352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2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产品负责人</a:t>
                </a:r>
              </a:p>
            </p:txBody>
          </p:sp>
        </p:grpSp>
        <p:grpSp>
          <p:nvGrpSpPr>
            <p:cNvPr id="363" name="组合 240">
              <a:extLst>
                <a:ext uri="{FF2B5EF4-FFF2-40B4-BE49-F238E27FC236}">
                  <a16:creationId xmlns:a16="http://schemas.microsoft.com/office/drawing/2014/main" id="{E36D7006-B483-4A63-A094-4B871FC78DEE}"/>
                </a:ext>
              </a:extLst>
            </p:cNvPr>
            <p:cNvGrpSpPr>
              <a:grpSpLocks/>
            </p:cNvGrpSpPr>
            <p:nvPr/>
          </p:nvGrpSpPr>
          <p:grpSpPr bwMode="auto">
            <a:xfrm>
              <a:off x="401638" y="2898374"/>
              <a:ext cx="972951" cy="708182"/>
              <a:chOff x="2330825" y="4554071"/>
              <a:chExt cx="1400382" cy="1036444"/>
            </a:xfrm>
          </p:grpSpPr>
          <p:grpSp>
            <p:nvGrpSpPr>
              <p:cNvPr id="428" name="组合 217">
                <a:extLst>
                  <a:ext uri="{FF2B5EF4-FFF2-40B4-BE49-F238E27FC236}">
                    <a16:creationId xmlns:a16="http://schemas.microsoft.com/office/drawing/2014/main" id="{C550CBFC-682C-4ACF-9068-C444B3977E4A}"/>
                  </a:ext>
                </a:extLst>
              </p:cNvPr>
              <p:cNvGrpSpPr>
                <a:grpSpLocks/>
              </p:cNvGrpSpPr>
              <p:nvPr/>
            </p:nvGrpSpPr>
            <p:grpSpPr bwMode="auto">
              <a:xfrm>
                <a:off x="2796144" y="4554071"/>
                <a:ext cx="288737" cy="645465"/>
                <a:chOff x="626685" y="2115671"/>
                <a:chExt cx="288737" cy="645465"/>
              </a:xfrm>
            </p:grpSpPr>
            <p:sp>
              <p:nvSpPr>
                <p:cNvPr id="430" name="椭圆 429">
                  <a:extLst>
                    <a:ext uri="{FF2B5EF4-FFF2-40B4-BE49-F238E27FC236}">
                      <a16:creationId xmlns:a16="http://schemas.microsoft.com/office/drawing/2014/main" id="{928F71D6-1736-40A6-BC5B-33BE66FE92C8}"/>
                    </a:ext>
                  </a:extLst>
                </p:cNvPr>
                <p:cNvSpPr/>
                <p:nvPr/>
              </p:nvSpPr>
              <p:spPr bwMode="auto">
                <a:xfrm>
                  <a:off x="700605" y="2116258"/>
                  <a:ext cx="214782" cy="197485"/>
                </a:xfrm>
                <a:prstGeom prst="ellipse">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31" name="平行四边形 430">
                  <a:extLst>
                    <a:ext uri="{FF2B5EF4-FFF2-40B4-BE49-F238E27FC236}">
                      <a16:creationId xmlns:a16="http://schemas.microsoft.com/office/drawing/2014/main" id="{6A83BAB2-278B-49AC-8403-90E50550E2A8}"/>
                    </a:ext>
                  </a:extLst>
                </p:cNvPr>
                <p:cNvSpPr/>
                <p:nvPr/>
              </p:nvSpPr>
              <p:spPr bwMode="auto">
                <a:xfrm>
                  <a:off x="627488" y="2367180"/>
                  <a:ext cx="287899" cy="394969"/>
                </a:xfrm>
                <a:prstGeom prst="parallelogram">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429" name="TextBox 220">
                <a:extLst>
                  <a:ext uri="{FF2B5EF4-FFF2-40B4-BE49-F238E27FC236}">
                    <a16:creationId xmlns:a16="http://schemas.microsoft.com/office/drawing/2014/main" id="{B58348F0-DE20-4599-8D26-73E3C59B2163}"/>
                  </a:ext>
                </a:extLst>
              </p:cNvPr>
              <p:cNvSpPr txBox="1">
                <a:spLocks noChangeArrowheads="1"/>
              </p:cNvSpPr>
              <p:nvPr/>
            </p:nvSpPr>
            <p:spPr bwMode="auto">
              <a:xfrm>
                <a:off x="2330825" y="5235390"/>
                <a:ext cx="1400382" cy="35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en-GB" altLang="zh-CN" sz="12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Scrum</a:t>
                </a:r>
                <a:r>
                  <a:rPr kumimoji="0" lang="zh-CN" altLang="en-US" sz="12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主管</a:t>
                </a:r>
              </a:p>
            </p:txBody>
          </p:sp>
        </p:grpSp>
        <p:grpSp>
          <p:nvGrpSpPr>
            <p:cNvPr id="364" name="组合 239">
              <a:extLst>
                <a:ext uri="{FF2B5EF4-FFF2-40B4-BE49-F238E27FC236}">
                  <a16:creationId xmlns:a16="http://schemas.microsoft.com/office/drawing/2014/main" id="{34998D0D-E589-4C0C-9120-E417890025C7}"/>
                </a:ext>
              </a:extLst>
            </p:cNvPr>
            <p:cNvGrpSpPr>
              <a:grpSpLocks/>
            </p:cNvGrpSpPr>
            <p:nvPr/>
          </p:nvGrpSpPr>
          <p:grpSpPr bwMode="auto">
            <a:xfrm>
              <a:off x="465334" y="4164121"/>
              <a:ext cx="802566" cy="699237"/>
              <a:chOff x="3816429" y="4867829"/>
              <a:chExt cx="1315184" cy="1043161"/>
            </a:xfrm>
          </p:grpSpPr>
          <p:grpSp>
            <p:nvGrpSpPr>
              <p:cNvPr id="424" name="组合 221">
                <a:extLst>
                  <a:ext uri="{FF2B5EF4-FFF2-40B4-BE49-F238E27FC236}">
                    <a16:creationId xmlns:a16="http://schemas.microsoft.com/office/drawing/2014/main" id="{F61E1872-AB14-4C08-8321-7895E7F04F09}"/>
                  </a:ext>
                </a:extLst>
              </p:cNvPr>
              <p:cNvGrpSpPr>
                <a:grpSpLocks/>
              </p:cNvGrpSpPr>
              <p:nvPr/>
            </p:nvGrpSpPr>
            <p:grpSpPr bwMode="auto">
              <a:xfrm>
                <a:off x="4257553" y="4867829"/>
                <a:ext cx="287006" cy="644342"/>
                <a:chOff x="626847" y="2115664"/>
                <a:chExt cx="287006" cy="644342"/>
              </a:xfrm>
            </p:grpSpPr>
            <p:sp>
              <p:nvSpPr>
                <p:cNvPr id="426" name="椭圆 425">
                  <a:extLst>
                    <a:ext uri="{FF2B5EF4-FFF2-40B4-BE49-F238E27FC236}">
                      <a16:creationId xmlns:a16="http://schemas.microsoft.com/office/drawing/2014/main" id="{1C0A29D7-7ECC-4473-AB81-184E5B162ABC}"/>
                    </a:ext>
                  </a:extLst>
                </p:cNvPr>
                <p:cNvSpPr/>
                <p:nvPr/>
              </p:nvSpPr>
              <p:spPr bwMode="auto">
                <a:xfrm>
                  <a:off x="700493" y="2115503"/>
                  <a:ext cx="213321" cy="198939"/>
                </a:xfrm>
                <a:prstGeom prst="ellipse">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27" name="平行四边形 426">
                  <a:extLst>
                    <a:ext uri="{FF2B5EF4-FFF2-40B4-BE49-F238E27FC236}">
                      <a16:creationId xmlns:a16="http://schemas.microsoft.com/office/drawing/2014/main" id="{62CBF196-B0B1-414E-A474-EA0896609122}"/>
                    </a:ext>
                  </a:extLst>
                </p:cNvPr>
                <p:cNvSpPr/>
                <p:nvPr/>
              </p:nvSpPr>
              <p:spPr bwMode="auto">
                <a:xfrm>
                  <a:off x="627652" y="2364176"/>
                  <a:ext cx="286162" cy="395511"/>
                </a:xfrm>
                <a:prstGeom prst="parallelogram">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425" name="TextBox 224">
                <a:extLst>
                  <a:ext uri="{FF2B5EF4-FFF2-40B4-BE49-F238E27FC236}">
                    <a16:creationId xmlns:a16="http://schemas.microsoft.com/office/drawing/2014/main" id="{6BCD030E-7AB8-4F9A-A963-A68A748A9A92}"/>
                  </a:ext>
                </a:extLst>
              </p:cNvPr>
              <p:cNvSpPr txBox="1">
                <a:spLocks noChangeArrowheads="1"/>
              </p:cNvSpPr>
              <p:nvPr/>
            </p:nvSpPr>
            <p:spPr bwMode="auto">
              <a:xfrm>
                <a:off x="3816429" y="5549149"/>
                <a:ext cx="1315184" cy="361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2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开发团队</a:t>
                </a:r>
              </a:p>
            </p:txBody>
          </p:sp>
        </p:grpSp>
        <p:grpSp>
          <p:nvGrpSpPr>
            <p:cNvPr id="365" name="组合 187">
              <a:extLst>
                <a:ext uri="{FF2B5EF4-FFF2-40B4-BE49-F238E27FC236}">
                  <a16:creationId xmlns:a16="http://schemas.microsoft.com/office/drawing/2014/main" id="{4D0C9C95-A035-4103-8B08-ED629D91C455}"/>
                </a:ext>
              </a:extLst>
            </p:cNvPr>
            <p:cNvGrpSpPr>
              <a:grpSpLocks/>
            </p:cNvGrpSpPr>
            <p:nvPr/>
          </p:nvGrpSpPr>
          <p:grpSpPr bwMode="auto">
            <a:xfrm>
              <a:off x="513106" y="5420922"/>
              <a:ext cx="648104" cy="748436"/>
              <a:chOff x="4187186" y="5731132"/>
              <a:chExt cx="646332" cy="796158"/>
            </a:xfrm>
          </p:grpSpPr>
          <p:grpSp>
            <p:nvGrpSpPr>
              <p:cNvPr id="413" name="组合 252">
                <a:extLst>
                  <a:ext uri="{FF2B5EF4-FFF2-40B4-BE49-F238E27FC236}">
                    <a16:creationId xmlns:a16="http://schemas.microsoft.com/office/drawing/2014/main" id="{CF8B9B30-5CD4-4F0F-ACE9-73F42665387E}"/>
                  </a:ext>
                </a:extLst>
              </p:cNvPr>
              <p:cNvGrpSpPr>
                <a:grpSpLocks/>
              </p:cNvGrpSpPr>
              <p:nvPr/>
            </p:nvGrpSpPr>
            <p:grpSpPr bwMode="auto">
              <a:xfrm>
                <a:off x="4302474" y="5731132"/>
                <a:ext cx="438220" cy="469840"/>
                <a:chOff x="2994210" y="5163671"/>
                <a:chExt cx="672354" cy="851647"/>
              </a:xfrm>
            </p:grpSpPr>
            <p:grpSp>
              <p:nvGrpSpPr>
                <p:cNvPr id="415" name="组合 242">
                  <a:extLst>
                    <a:ext uri="{FF2B5EF4-FFF2-40B4-BE49-F238E27FC236}">
                      <a16:creationId xmlns:a16="http://schemas.microsoft.com/office/drawing/2014/main" id="{B96E0612-4843-48D5-A02B-53FBA9597D9B}"/>
                    </a:ext>
                  </a:extLst>
                </p:cNvPr>
                <p:cNvGrpSpPr>
                  <a:grpSpLocks/>
                </p:cNvGrpSpPr>
                <p:nvPr/>
              </p:nvGrpSpPr>
              <p:grpSpPr bwMode="auto">
                <a:xfrm>
                  <a:off x="3210349" y="5163671"/>
                  <a:ext cx="286226" cy="644980"/>
                  <a:chOff x="628514" y="2115671"/>
                  <a:chExt cx="286226" cy="644980"/>
                </a:xfrm>
              </p:grpSpPr>
              <p:sp>
                <p:nvSpPr>
                  <p:cNvPr id="422" name="椭圆 421">
                    <a:extLst>
                      <a:ext uri="{FF2B5EF4-FFF2-40B4-BE49-F238E27FC236}">
                        <a16:creationId xmlns:a16="http://schemas.microsoft.com/office/drawing/2014/main" id="{BF1C3AD4-DFCA-4129-8508-C7BBA574C6FB}"/>
                      </a:ext>
                    </a:extLst>
                  </p:cNvPr>
                  <p:cNvSpPr/>
                  <p:nvPr/>
                </p:nvSpPr>
                <p:spPr bwMode="auto">
                  <a:xfrm>
                    <a:off x="708623" y="2116425"/>
                    <a:ext cx="179747" cy="198966"/>
                  </a:xfrm>
                  <a:prstGeom prst="ellipse">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23" name="平行四边形 422">
                    <a:extLst>
                      <a:ext uri="{FF2B5EF4-FFF2-40B4-BE49-F238E27FC236}">
                        <a16:creationId xmlns:a16="http://schemas.microsoft.com/office/drawing/2014/main" id="{D6D70634-621B-45A5-A058-84A9F134C227}"/>
                      </a:ext>
                    </a:extLst>
                  </p:cNvPr>
                  <p:cNvSpPr/>
                  <p:nvPr/>
                </p:nvSpPr>
                <p:spPr bwMode="auto">
                  <a:xfrm>
                    <a:off x="635753" y="2367429"/>
                    <a:ext cx="252618" cy="425482"/>
                  </a:xfrm>
                  <a:prstGeom prst="parallelogram">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416" name="组合 245">
                  <a:extLst>
                    <a:ext uri="{FF2B5EF4-FFF2-40B4-BE49-F238E27FC236}">
                      <a16:creationId xmlns:a16="http://schemas.microsoft.com/office/drawing/2014/main" id="{25E3E43B-1DEB-46C5-B244-FF2073B39D60}"/>
                    </a:ext>
                  </a:extLst>
                </p:cNvPr>
                <p:cNvGrpSpPr>
                  <a:grpSpLocks/>
                </p:cNvGrpSpPr>
                <p:nvPr/>
              </p:nvGrpSpPr>
              <p:grpSpPr bwMode="auto">
                <a:xfrm>
                  <a:off x="2994329" y="5343085"/>
                  <a:ext cx="286227" cy="644980"/>
                  <a:chOff x="627648" y="2115790"/>
                  <a:chExt cx="286227" cy="644980"/>
                </a:xfrm>
              </p:grpSpPr>
              <p:sp>
                <p:nvSpPr>
                  <p:cNvPr id="420" name="椭圆 419">
                    <a:extLst>
                      <a:ext uri="{FF2B5EF4-FFF2-40B4-BE49-F238E27FC236}">
                        <a16:creationId xmlns:a16="http://schemas.microsoft.com/office/drawing/2014/main" id="{488788C4-91D9-4345-965C-FA40290BBC7F}"/>
                      </a:ext>
                    </a:extLst>
                  </p:cNvPr>
                  <p:cNvSpPr/>
                  <p:nvPr/>
                </p:nvSpPr>
                <p:spPr bwMode="auto">
                  <a:xfrm>
                    <a:off x="700308" y="2148340"/>
                    <a:ext cx="221042" cy="165296"/>
                  </a:xfrm>
                  <a:prstGeom prst="ellipse">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21" name="平行四边形 420">
                    <a:extLst>
                      <a:ext uri="{FF2B5EF4-FFF2-40B4-BE49-F238E27FC236}">
                        <a16:creationId xmlns:a16="http://schemas.microsoft.com/office/drawing/2014/main" id="{E63B1840-9C36-41B4-8E5A-4D81824956FD}"/>
                      </a:ext>
                    </a:extLst>
                  </p:cNvPr>
                  <p:cNvSpPr/>
                  <p:nvPr/>
                </p:nvSpPr>
                <p:spPr bwMode="auto">
                  <a:xfrm>
                    <a:off x="627437" y="2365674"/>
                    <a:ext cx="293913" cy="419360"/>
                  </a:xfrm>
                  <a:prstGeom prst="parallelogram">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417" name="组合 248">
                  <a:extLst>
                    <a:ext uri="{FF2B5EF4-FFF2-40B4-BE49-F238E27FC236}">
                      <a16:creationId xmlns:a16="http://schemas.microsoft.com/office/drawing/2014/main" id="{33FD56AD-2898-4F90-9B23-B8A16F38B120}"/>
                    </a:ext>
                  </a:extLst>
                </p:cNvPr>
                <p:cNvGrpSpPr>
                  <a:grpSpLocks/>
                </p:cNvGrpSpPr>
                <p:nvPr/>
              </p:nvGrpSpPr>
              <p:grpSpPr bwMode="auto">
                <a:xfrm>
                  <a:off x="3380467" y="5370338"/>
                  <a:ext cx="286226" cy="644980"/>
                  <a:chOff x="628303" y="2116150"/>
                  <a:chExt cx="286226" cy="644980"/>
                </a:xfrm>
              </p:grpSpPr>
              <p:sp>
                <p:nvSpPr>
                  <p:cNvPr id="418" name="椭圆 417">
                    <a:extLst>
                      <a:ext uri="{FF2B5EF4-FFF2-40B4-BE49-F238E27FC236}">
                        <a16:creationId xmlns:a16="http://schemas.microsoft.com/office/drawing/2014/main" id="{24AE8E73-2134-4BC3-90F0-0814D030F56F}"/>
                      </a:ext>
                    </a:extLst>
                  </p:cNvPr>
                  <p:cNvSpPr/>
                  <p:nvPr/>
                </p:nvSpPr>
                <p:spPr bwMode="auto">
                  <a:xfrm>
                    <a:off x="708325" y="2115325"/>
                    <a:ext cx="179747" cy="198968"/>
                  </a:xfrm>
                  <a:prstGeom prst="ellipse">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 name="平行四边形 418">
                    <a:extLst>
                      <a:ext uri="{FF2B5EF4-FFF2-40B4-BE49-F238E27FC236}">
                        <a16:creationId xmlns:a16="http://schemas.microsoft.com/office/drawing/2014/main" id="{85C7D491-960B-4763-8688-66E63929A816}"/>
                      </a:ext>
                    </a:extLst>
                  </p:cNvPr>
                  <p:cNvSpPr/>
                  <p:nvPr/>
                </p:nvSpPr>
                <p:spPr bwMode="auto">
                  <a:xfrm>
                    <a:off x="635455" y="2366329"/>
                    <a:ext cx="252618" cy="394874"/>
                  </a:xfrm>
                  <a:prstGeom prst="parallelogram">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sp>
            <p:nvSpPr>
              <p:cNvPr id="414" name="TextBox 216">
                <a:extLst>
                  <a:ext uri="{FF2B5EF4-FFF2-40B4-BE49-F238E27FC236}">
                    <a16:creationId xmlns:a16="http://schemas.microsoft.com/office/drawing/2014/main" id="{37209C43-DC59-4CBB-9511-1BA502D37770}"/>
                  </a:ext>
                </a:extLst>
              </p:cNvPr>
              <p:cNvSpPr txBox="1">
                <a:spLocks noChangeArrowheads="1"/>
              </p:cNvSpPr>
              <p:nvPr/>
            </p:nvSpPr>
            <p:spPr bwMode="auto">
              <a:xfrm>
                <a:off x="4187186" y="6268759"/>
                <a:ext cx="646332" cy="258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2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干系人</a:t>
                </a:r>
              </a:p>
            </p:txBody>
          </p:sp>
        </p:grpSp>
        <p:grpSp>
          <p:nvGrpSpPr>
            <p:cNvPr id="366" name="组合 280">
              <a:extLst>
                <a:ext uri="{FF2B5EF4-FFF2-40B4-BE49-F238E27FC236}">
                  <a16:creationId xmlns:a16="http://schemas.microsoft.com/office/drawing/2014/main" id="{9F4F970D-C91C-4898-9E86-3683BD3F761F}"/>
                </a:ext>
              </a:extLst>
            </p:cNvPr>
            <p:cNvGrpSpPr>
              <a:grpSpLocks/>
            </p:cNvGrpSpPr>
            <p:nvPr/>
          </p:nvGrpSpPr>
          <p:grpSpPr bwMode="auto">
            <a:xfrm>
              <a:off x="6049852" y="1792287"/>
              <a:ext cx="2619486" cy="4364037"/>
              <a:chOff x="6032736" y="1495294"/>
              <a:chExt cx="2610934" cy="4647012"/>
            </a:xfrm>
          </p:grpSpPr>
          <p:grpSp>
            <p:nvGrpSpPr>
              <p:cNvPr id="380" name="组合 208">
                <a:extLst>
                  <a:ext uri="{FF2B5EF4-FFF2-40B4-BE49-F238E27FC236}">
                    <a16:creationId xmlns:a16="http://schemas.microsoft.com/office/drawing/2014/main" id="{D1E513C1-BF9A-4630-9F0E-DA1A472B4FD2}"/>
                  </a:ext>
                </a:extLst>
              </p:cNvPr>
              <p:cNvGrpSpPr>
                <a:grpSpLocks/>
              </p:cNvGrpSpPr>
              <p:nvPr/>
            </p:nvGrpSpPr>
            <p:grpSpPr bwMode="auto">
              <a:xfrm>
                <a:off x="6032736" y="2260121"/>
                <a:ext cx="2610934" cy="3278037"/>
                <a:chOff x="6032736" y="2260121"/>
                <a:chExt cx="2610934" cy="3651849"/>
              </a:xfrm>
            </p:grpSpPr>
            <p:sp>
              <p:nvSpPr>
                <p:cNvPr id="410" name="圆角矩形 198">
                  <a:extLst>
                    <a:ext uri="{FF2B5EF4-FFF2-40B4-BE49-F238E27FC236}">
                      <a16:creationId xmlns:a16="http://schemas.microsoft.com/office/drawing/2014/main" id="{ECEE1A30-02E2-46C8-BCC5-B7641EC7B22B}"/>
                    </a:ext>
                  </a:extLst>
                </p:cNvPr>
                <p:cNvSpPr>
                  <a:spLocks noChangeArrowheads="1"/>
                </p:cNvSpPr>
                <p:nvPr/>
              </p:nvSpPr>
              <p:spPr bwMode="auto">
                <a:xfrm>
                  <a:off x="6280032" y="2260121"/>
                  <a:ext cx="2363638" cy="3416061"/>
                </a:xfrm>
                <a:prstGeom prst="roundRect">
                  <a:avLst>
                    <a:gd name="adj" fmla="val 16667"/>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411" name="圆角矩形 205">
                  <a:extLst>
                    <a:ext uri="{FF2B5EF4-FFF2-40B4-BE49-F238E27FC236}">
                      <a16:creationId xmlns:a16="http://schemas.microsoft.com/office/drawing/2014/main" id="{547957CA-94EC-4458-BF5A-33B716DD4545}"/>
                    </a:ext>
                  </a:extLst>
                </p:cNvPr>
                <p:cNvSpPr>
                  <a:spLocks noChangeArrowheads="1"/>
                </p:cNvSpPr>
                <p:nvPr/>
              </p:nvSpPr>
              <p:spPr bwMode="auto">
                <a:xfrm>
                  <a:off x="6156384" y="2395268"/>
                  <a:ext cx="2363638" cy="3416061"/>
                </a:xfrm>
                <a:prstGeom prst="roundRect">
                  <a:avLst>
                    <a:gd name="adj" fmla="val 16667"/>
                  </a:avLst>
                </a:prstGeom>
                <a:solidFill>
                  <a:srgbClr val="FFFFFF"/>
                </a:solidFill>
                <a:ln w="12700" algn="ctr">
                  <a:solidFill>
                    <a:srgbClr val="00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412" name="圆角矩形 206">
                  <a:extLst>
                    <a:ext uri="{FF2B5EF4-FFF2-40B4-BE49-F238E27FC236}">
                      <a16:creationId xmlns:a16="http://schemas.microsoft.com/office/drawing/2014/main" id="{F6638E0A-A82F-4005-AC83-B7ADE415CE82}"/>
                    </a:ext>
                  </a:extLst>
                </p:cNvPr>
                <p:cNvSpPr>
                  <a:spLocks noChangeArrowheads="1"/>
                </p:cNvSpPr>
                <p:nvPr/>
              </p:nvSpPr>
              <p:spPr bwMode="auto">
                <a:xfrm>
                  <a:off x="6032736" y="2495909"/>
                  <a:ext cx="2363638" cy="3416061"/>
                </a:xfrm>
                <a:prstGeom prst="roundRect">
                  <a:avLst>
                    <a:gd name="adj" fmla="val 16667"/>
                  </a:avLst>
                </a:prstGeom>
                <a:solidFill>
                  <a:srgbClr val="FFFFFF"/>
                </a:solidFill>
                <a:ln w="12700" algn="ctr">
                  <a:solidFill>
                    <a:srgbClr val="00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grpSp>
            <p:nvGrpSpPr>
              <p:cNvPr id="381" name="组合 279">
                <a:extLst>
                  <a:ext uri="{FF2B5EF4-FFF2-40B4-BE49-F238E27FC236}">
                    <a16:creationId xmlns:a16="http://schemas.microsoft.com/office/drawing/2014/main" id="{24D547C3-EC44-4CE1-A78A-B63A0B675D36}"/>
                  </a:ext>
                </a:extLst>
              </p:cNvPr>
              <p:cNvGrpSpPr>
                <a:grpSpLocks/>
              </p:cNvGrpSpPr>
              <p:nvPr/>
            </p:nvGrpSpPr>
            <p:grpSpPr bwMode="auto">
              <a:xfrm>
                <a:off x="6105633" y="1495294"/>
                <a:ext cx="2327588" cy="4647012"/>
                <a:chOff x="6105633" y="1495294"/>
                <a:chExt cx="2327588" cy="4647012"/>
              </a:xfrm>
            </p:grpSpPr>
            <p:sp>
              <p:nvSpPr>
                <p:cNvPr id="382" name="AutoShape 325">
                  <a:extLst>
                    <a:ext uri="{FF2B5EF4-FFF2-40B4-BE49-F238E27FC236}">
                      <a16:creationId xmlns:a16="http://schemas.microsoft.com/office/drawing/2014/main" id="{F35935DD-BE7D-4230-B9FE-00D1CCD08ADF}"/>
                    </a:ext>
                  </a:extLst>
                </p:cNvPr>
                <p:cNvSpPr>
                  <a:spLocks noChangeArrowheads="1"/>
                </p:cNvSpPr>
                <p:nvPr/>
              </p:nvSpPr>
              <p:spPr bwMode="auto">
                <a:xfrm>
                  <a:off x="6105633" y="1495294"/>
                  <a:ext cx="1321234" cy="483465"/>
                </a:xfrm>
                <a:prstGeom prst="foldedCorner">
                  <a:avLst>
                    <a:gd name="adj" fmla="val 12500"/>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a:tailEnd/>
                </a:ln>
                <a:effectLst>
                  <a:outerShdw blurRad="40000" dist="20000" dir="5400000" rotWithShape="0">
                    <a:srgbClr val="000000">
                      <a:alpha val="38000"/>
                    </a:srgbClr>
                  </a:outerShdw>
                </a:effectLst>
              </p:spPr>
              <p:txBody>
                <a:bodyPr lIns="0" rIns="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200" b="1" i="0" u="none" strike="noStrike" kern="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rPr>
                    <a:t>产品订单</a:t>
                  </a:r>
                  <a:endParaRPr kumimoji="0" lang="en-US" altLang="zh-CN" sz="1200" b="1" i="0" u="none" strike="noStrike" kern="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endParaRPr>
                </a:p>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en-US" altLang="zh-CN" sz="1200" b="1" i="0" u="none" strike="noStrike" kern="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rPr>
                    <a:t>Product  Backlog</a:t>
                  </a:r>
                  <a:endParaRPr kumimoji="0" lang="zh-CN" altLang="en-US" sz="1200" b="1" i="0" u="none" strike="noStrike" kern="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endParaRPr>
                </a:p>
              </p:txBody>
            </p:sp>
            <p:sp>
              <p:nvSpPr>
                <p:cNvPr id="383" name="五边形 211">
                  <a:extLst>
                    <a:ext uri="{FF2B5EF4-FFF2-40B4-BE49-F238E27FC236}">
                      <a16:creationId xmlns:a16="http://schemas.microsoft.com/office/drawing/2014/main" id="{863C2135-F436-4105-B26D-4F63310ED902}"/>
                    </a:ext>
                  </a:extLst>
                </p:cNvPr>
                <p:cNvSpPr/>
                <p:nvPr/>
              </p:nvSpPr>
              <p:spPr bwMode="auto">
                <a:xfrm>
                  <a:off x="6388867" y="2570413"/>
                  <a:ext cx="1530101" cy="311040"/>
                </a:xfrm>
                <a:prstGeom prst="homePlate">
                  <a:avLst>
                    <a:gd name="adj" fmla="val 41781"/>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4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冲刺规划会议</a:t>
                  </a:r>
                  <a:endParaRPr kumimoji="0" lang="en-US" altLang="zh-CN" sz="14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384" name="组合 223">
                  <a:extLst>
                    <a:ext uri="{FF2B5EF4-FFF2-40B4-BE49-F238E27FC236}">
                      <a16:creationId xmlns:a16="http://schemas.microsoft.com/office/drawing/2014/main" id="{DF99B40C-BD59-4619-9F66-2CC6C792F7F7}"/>
                    </a:ext>
                  </a:extLst>
                </p:cNvPr>
                <p:cNvGrpSpPr>
                  <a:grpSpLocks/>
                </p:cNvGrpSpPr>
                <p:nvPr/>
              </p:nvGrpSpPr>
              <p:grpSpPr bwMode="auto">
                <a:xfrm>
                  <a:off x="6124755" y="3140013"/>
                  <a:ext cx="1224951" cy="1322716"/>
                  <a:chOff x="6331789" y="3347049"/>
                  <a:chExt cx="1322715" cy="1322716"/>
                </a:xfrm>
              </p:grpSpPr>
              <p:sp>
                <p:nvSpPr>
                  <p:cNvPr id="405" name="圆角矩形 212">
                    <a:extLst>
                      <a:ext uri="{FF2B5EF4-FFF2-40B4-BE49-F238E27FC236}">
                        <a16:creationId xmlns:a16="http://schemas.microsoft.com/office/drawing/2014/main" id="{F203783D-EF04-40C5-AD61-DD01638FE78B}"/>
                      </a:ext>
                    </a:extLst>
                  </p:cNvPr>
                  <p:cNvSpPr>
                    <a:spLocks noChangeArrowheads="1"/>
                  </p:cNvSpPr>
                  <p:nvPr/>
                </p:nvSpPr>
                <p:spPr bwMode="auto">
                  <a:xfrm>
                    <a:off x="6331789" y="3347049"/>
                    <a:ext cx="1138686" cy="1155940"/>
                  </a:xfrm>
                  <a:prstGeom prst="roundRect">
                    <a:avLst>
                      <a:gd name="adj" fmla="val 16667"/>
                    </a:avLst>
                  </a:prstGeom>
                  <a:solidFill>
                    <a:srgbClr val="FFFFFF"/>
                  </a:solidFill>
                  <a:ln w="12700" algn="ctr">
                    <a:solidFill>
                      <a:srgbClr val="00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406" name="圆角矩形 213">
                    <a:extLst>
                      <a:ext uri="{FF2B5EF4-FFF2-40B4-BE49-F238E27FC236}">
                        <a16:creationId xmlns:a16="http://schemas.microsoft.com/office/drawing/2014/main" id="{C8AECFD1-CFCD-4520-8187-9B58A0B26165}"/>
                      </a:ext>
                    </a:extLst>
                  </p:cNvPr>
                  <p:cNvSpPr>
                    <a:spLocks noChangeArrowheads="1"/>
                  </p:cNvSpPr>
                  <p:nvPr/>
                </p:nvSpPr>
                <p:spPr bwMode="auto">
                  <a:xfrm>
                    <a:off x="6415177" y="3430437"/>
                    <a:ext cx="1138686" cy="1155940"/>
                  </a:xfrm>
                  <a:prstGeom prst="roundRect">
                    <a:avLst>
                      <a:gd name="adj" fmla="val 16667"/>
                    </a:avLst>
                  </a:prstGeom>
                  <a:solidFill>
                    <a:srgbClr val="FFFFFF"/>
                  </a:solidFill>
                  <a:ln w="12700" algn="ctr">
                    <a:solidFill>
                      <a:srgbClr val="00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407" name="圆角矩形 214">
                    <a:extLst>
                      <a:ext uri="{FF2B5EF4-FFF2-40B4-BE49-F238E27FC236}">
                        <a16:creationId xmlns:a16="http://schemas.microsoft.com/office/drawing/2014/main" id="{D72AC5E2-048F-4127-9515-13486F150418}"/>
                      </a:ext>
                    </a:extLst>
                  </p:cNvPr>
                  <p:cNvSpPr>
                    <a:spLocks noChangeArrowheads="1"/>
                  </p:cNvSpPr>
                  <p:nvPr/>
                </p:nvSpPr>
                <p:spPr bwMode="auto">
                  <a:xfrm>
                    <a:off x="6515818" y="3513825"/>
                    <a:ext cx="1138686" cy="1155940"/>
                  </a:xfrm>
                  <a:prstGeom prst="roundRect">
                    <a:avLst>
                      <a:gd name="adj" fmla="val 16667"/>
                    </a:avLst>
                  </a:prstGeom>
                  <a:solidFill>
                    <a:srgbClr val="FFFFFF"/>
                  </a:solidFill>
                  <a:ln w="12700" algn="ctr">
                    <a:solidFill>
                      <a:srgbClr val="00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408" name="五边形 215">
                    <a:extLst>
                      <a:ext uri="{FF2B5EF4-FFF2-40B4-BE49-F238E27FC236}">
                        <a16:creationId xmlns:a16="http://schemas.microsoft.com/office/drawing/2014/main" id="{401B2F75-5590-45D2-B5C4-99BFBEFCE830}"/>
                      </a:ext>
                    </a:extLst>
                  </p:cNvPr>
                  <p:cNvSpPr/>
                  <p:nvPr/>
                </p:nvSpPr>
                <p:spPr bwMode="auto">
                  <a:xfrm>
                    <a:off x="6640900" y="3605763"/>
                    <a:ext cx="881639" cy="327945"/>
                  </a:xfrm>
                  <a:prstGeom prst="homePlate">
                    <a:avLst>
                      <a:gd name="adj" fmla="val 41781"/>
                    </a:avLst>
                  </a:prstGeom>
                  <a:gradFill rotWithShape="1">
                    <a:gsLst>
                      <a:gs pos="0">
                        <a:srgbClr val="B2C1DB">
                          <a:tint val="50000"/>
                          <a:satMod val="300000"/>
                        </a:srgbClr>
                      </a:gs>
                      <a:gs pos="35000">
                        <a:srgbClr val="B2C1DB">
                          <a:tint val="37000"/>
                          <a:satMod val="300000"/>
                        </a:srgbClr>
                      </a:gs>
                      <a:gs pos="100000">
                        <a:srgbClr val="B2C1DB">
                          <a:tint val="15000"/>
                          <a:satMod val="350000"/>
                        </a:srgbClr>
                      </a:gs>
                    </a:gsLst>
                    <a:lin ang="16200000" scaled="1"/>
                  </a:gradFill>
                  <a:ln w="9525" cap="flat" cmpd="sng" algn="ctr">
                    <a:solidFill>
                      <a:srgbClr val="B2C1DB">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2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每日站立会议</a:t>
                    </a:r>
                    <a:endParaRPr kumimoji="0" lang="en-US" altLang="zh-CN" sz="12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09" name="五边形 218">
                    <a:extLst>
                      <a:ext uri="{FF2B5EF4-FFF2-40B4-BE49-F238E27FC236}">
                        <a16:creationId xmlns:a16="http://schemas.microsoft.com/office/drawing/2014/main" id="{CA66ED07-FCCC-4C39-AEB4-2727A7BE1719}"/>
                      </a:ext>
                    </a:extLst>
                  </p:cNvPr>
                  <p:cNvSpPr/>
                  <p:nvPr/>
                </p:nvSpPr>
                <p:spPr bwMode="auto">
                  <a:xfrm>
                    <a:off x="6639192" y="4138250"/>
                    <a:ext cx="879930" cy="327945"/>
                  </a:xfrm>
                  <a:prstGeom prst="homePlate">
                    <a:avLst>
                      <a:gd name="adj" fmla="val 41781"/>
                    </a:avLst>
                  </a:prstGeom>
                  <a:gradFill rotWithShape="1">
                    <a:gsLst>
                      <a:gs pos="0">
                        <a:srgbClr val="B2C1DB">
                          <a:tint val="50000"/>
                          <a:satMod val="300000"/>
                        </a:srgbClr>
                      </a:gs>
                      <a:gs pos="35000">
                        <a:srgbClr val="B2C1DB">
                          <a:tint val="37000"/>
                          <a:satMod val="300000"/>
                        </a:srgbClr>
                      </a:gs>
                      <a:gs pos="100000">
                        <a:srgbClr val="B2C1DB">
                          <a:tint val="15000"/>
                          <a:satMod val="350000"/>
                        </a:srgbClr>
                      </a:gs>
                    </a:gsLst>
                    <a:lin ang="16200000" scaled="1"/>
                  </a:gradFill>
                  <a:ln w="9525" cap="flat" cmpd="sng" algn="ctr">
                    <a:solidFill>
                      <a:srgbClr val="B2C1DB">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2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每日工作</a:t>
                    </a:r>
                    <a:endParaRPr kumimoji="0" lang="en-US" altLang="zh-CN" sz="12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385" name="AutoShape 325">
                  <a:extLst>
                    <a:ext uri="{FF2B5EF4-FFF2-40B4-BE49-F238E27FC236}">
                      <a16:creationId xmlns:a16="http://schemas.microsoft.com/office/drawing/2014/main" id="{8CFBDF58-B5F3-44E6-B6EF-A210E6B14D96}"/>
                    </a:ext>
                  </a:extLst>
                </p:cNvPr>
                <p:cNvSpPr>
                  <a:spLocks noChangeArrowheads="1"/>
                </p:cNvSpPr>
                <p:nvPr/>
              </p:nvSpPr>
              <p:spPr bwMode="auto">
                <a:xfrm>
                  <a:off x="6418932" y="5822814"/>
                  <a:ext cx="954137" cy="319492"/>
                </a:xfrm>
                <a:prstGeom prst="foldedCorner">
                  <a:avLst>
                    <a:gd name="adj" fmla="val 12500"/>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a:tailEnd/>
                </a:ln>
                <a:effectLst>
                  <a:outerShdw blurRad="40000" dist="20000" dir="5400000" rotWithShape="0">
                    <a:srgbClr val="000000">
                      <a:alpha val="38000"/>
                    </a:srgbClr>
                  </a:outerShdw>
                </a:effectLst>
              </p:spPr>
              <p:txBody>
                <a:bodyPr lIns="0" rIns="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200" b="1" i="0" u="none" strike="noStrike" kern="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rPr>
                    <a:t>产品订单</a:t>
                  </a:r>
                  <a:endParaRPr kumimoji="0" lang="en-US" altLang="zh-CN" sz="1200" b="1" i="0" u="none" strike="noStrike" kern="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endParaRPr>
                </a:p>
              </p:txBody>
            </p:sp>
            <p:grpSp>
              <p:nvGrpSpPr>
                <p:cNvPr id="386" name="组合 222">
                  <a:extLst>
                    <a:ext uri="{FF2B5EF4-FFF2-40B4-BE49-F238E27FC236}">
                      <a16:creationId xmlns:a16="http://schemas.microsoft.com/office/drawing/2014/main" id="{B9A46160-5626-475A-8804-55D33B585948}"/>
                    </a:ext>
                  </a:extLst>
                </p:cNvPr>
                <p:cNvGrpSpPr>
                  <a:grpSpLocks/>
                </p:cNvGrpSpPr>
                <p:nvPr/>
              </p:nvGrpSpPr>
              <p:grpSpPr bwMode="auto">
                <a:xfrm>
                  <a:off x="6395736" y="4804823"/>
                  <a:ext cx="1471556" cy="474543"/>
                  <a:chOff x="6395736" y="4753064"/>
                  <a:chExt cx="1471556" cy="526301"/>
                </a:xfrm>
              </p:grpSpPr>
              <p:sp>
                <p:nvSpPr>
                  <p:cNvPr id="403" name="五边形 220">
                    <a:extLst>
                      <a:ext uri="{FF2B5EF4-FFF2-40B4-BE49-F238E27FC236}">
                        <a16:creationId xmlns:a16="http://schemas.microsoft.com/office/drawing/2014/main" id="{20C9903D-8F36-42F6-91E2-5F226DACBB51}"/>
                      </a:ext>
                    </a:extLst>
                  </p:cNvPr>
                  <p:cNvSpPr/>
                  <p:nvPr/>
                </p:nvSpPr>
                <p:spPr bwMode="auto">
                  <a:xfrm>
                    <a:off x="6412603" y="4753450"/>
                    <a:ext cx="1454149" cy="303720"/>
                  </a:xfrm>
                  <a:prstGeom prst="homePlate">
                    <a:avLst>
                      <a:gd name="adj" fmla="val 41781"/>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4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冲刺复审会议</a:t>
                    </a:r>
                    <a:endParaRPr kumimoji="0" lang="zh-CN" altLang="en-US" sz="10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04" name="五边形 221">
                    <a:extLst>
                      <a:ext uri="{FF2B5EF4-FFF2-40B4-BE49-F238E27FC236}">
                        <a16:creationId xmlns:a16="http://schemas.microsoft.com/office/drawing/2014/main" id="{B1FBE284-D40A-483F-B42D-7070774B3A22}"/>
                      </a:ext>
                    </a:extLst>
                  </p:cNvPr>
                  <p:cNvSpPr/>
                  <p:nvPr/>
                </p:nvSpPr>
                <p:spPr bwMode="auto">
                  <a:xfrm>
                    <a:off x="6414185" y="5004675"/>
                    <a:ext cx="1435162" cy="275597"/>
                  </a:xfrm>
                  <a:prstGeom prst="homePlate">
                    <a:avLst>
                      <a:gd name="adj" fmla="val 41781"/>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4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冲刺回顾会议</a:t>
                    </a:r>
                    <a:endParaRPr kumimoji="0" lang="en-US" altLang="zh-CN" sz="14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387" name="矩形 224">
                  <a:extLst>
                    <a:ext uri="{FF2B5EF4-FFF2-40B4-BE49-F238E27FC236}">
                      <a16:creationId xmlns:a16="http://schemas.microsoft.com/office/drawing/2014/main" id="{2172E932-A585-4544-B091-6C4749EE9B6F}"/>
                    </a:ext>
                  </a:extLst>
                </p:cNvPr>
                <p:cNvSpPr>
                  <a:spLocks noChangeArrowheads="1"/>
                </p:cNvSpPr>
                <p:nvPr/>
              </p:nvSpPr>
              <p:spPr bwMode="auto">
                <a:xfrm>
                  <a:off x="7573992" y="3088256"/>
                  <a:ext cx="724619" cy="333556"/>
                </a:xfrm>
                <a:prstGeom prst="rect">
                  <a:avLst/>
                </a:prstGeom>
                <a:solidFill>
                  <a:srgbClr val="FFFF99"/>
                </a:solidFill>
                <a:ln w="12700" algn="ctr">
                  <a:solidFill>
                    <a:srgbClr val="00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2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冲刺目标</a:t>
                  </a:r>
                </a:p>
              </p:txBody>
            </p:sp>
            <p:sp>
              <p:nvSpPr>
                <p:cNvPr id="388" name="矩形 225">
                  <a:extLst>
                    <a:ext uri="{FF2B5EF4-FFF2-40B4-BE49-F238E27FC236}">
                      <a16:creationId xmlns:a16="http://schemas.microsoft.com/office/drawing/2014/main" id="{91D64040-327E-48A0-A3F8-45427724ED2F}"/>
                    </a:ext>
                  </a:extLst>
                </p:cNvPr>
                <p:cNvSpPr>
                  <a:spLocks noChangeArrowheads="1"/>
                </p:cNvSpPr>
                <p:nvPr/>
              </p:nvSpPr>
              <p:spPr bwMode="auto">
                <a:xfrm>
                  <a:off x="7573992" y="3413183"/>
                  <a:ext cx="724619" cy="333556"/>
                </a:xfrm>
                <a:prstGeom prst="rect">
                  <a:avLst/>
                </a:prstGeom>
                <a:solidFill>
                  <a:srgbClr val="FFFF99"/>
                </a:solidFill>
                <a:ln w="12700" algn="ctr">
                  <a:solidFill>
                    <a:srgbClr val="00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2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冲刺订单</a:t>
                  </a:r>
                </a:p>
              </p:txBody>
            </p:sp>
            <p:sp>
              <p:nvSpPr>
                <p:cNvPr id="389" name="矩形 226">
                  <a:extLst>
                    <a:ext uri="{FF2B5EF4-FFF2-40B4-BE49-F238E27FC236}">
                      <a16:creationId xmlns:a16="http://schemas.microsoft.com/office/drawing/2014/main" id="{8DD92ABA-54DF-4A21-8275-DB0471B69ED2}"/>
                    </a:ext>
                  </a:extLst>
                </p:cNvPr>
                <p:cNvSpPr>
                  <a:spLocks noChangeArrowheads="1"/>
                </p:cNvSpPr>
                <p:nvPr/>
              </p:nvSpPr>
              <p:spPr bwMode="auto">
                <a:xfrm>
                  <a:off x="7573992" y="3738110"/>
                  <a:ext cx="724619" cy="333556"/>
                </a:xfrm>
                <a:prstGeom prst="rect">
                  <a:avLst/>
                </a:prstGeom>
                <a:solidFill>
                  <a:srgbClr val="FFFF99"/>
                </a:solidFill>
                <a:ln w="12700" algn="ctr">
                  <a:solidFill>
                    <a:srgbClr val="00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2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产品</a:t>
                  </a:r>
                </a:p>
              </p:txBody>
            </p:sp>
            <p:sp>
              <p:nvSpPr>
                <p:cNvPr id="390" name="矩形 389">
                  <a:extLst>
                    <a:ext uri="{FF2B5EF4-FFF2-40B4-BE49-F238E27FC236}">
                      <a16:creationId xmlns:a16="http://schemas.microsoft.com/office/drawing/2014/main" id="{2AF4B3EC-BAD2-4770-8DAC-EF0384D05701}"/>
                    </a:ext>
                  </a:extLst>
                </p:cNvPr>
                <p:cNvSpPr/>
                <p:nvPr/>
              </p:nvSpPr>
              <p:spPr bwMode="auto">
                <a:xfrm>
                  <a:off x="7523389" y="3036973"/>
                  <a:ext cx="810146" cy="1086951"/>
                </a:xfrm>
                <a:prstGeom prst="rect">
                  <a:avLst/>
                </a:prstGeom>
                <a:noFill/>
                <a:ln w="25400" cap="flat" cmpd="sng" algn="ctr">
                  <a:solidFill>
                    <a:srgbClr val="4F81BD"/>
                  </a:solidFill>
                  <a:prstDash val="solid"/>
                  <a:headEnd type="none" w="med" len="med"/>
                  <a:tailEnd type="none" w="med" len="me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cxnSp>
              <p:nvCxnSpPr>
                <p:cNvPr id="391" name="直接箭头连接符 230">
                  <a:extLst>
                    <a:ext uri="{FF2B5EF4-FFF2-40B4-BE49-F238E27FC236}">
                      <a16:creationId xmlns:a16="http://schemas.microsoft.com/office/drawing/2014/main" id="{D8CF51D1-6544-4C51-B28B-EF5CC0CF82AF}"/>
                    </a:ext>
                  </a:extLst>
                </p:cNvPr>
                <p:cNvCxnSpPr>
                  <a:cxnSpLocks noChangeShapeType="1"/>
                  <a:stCxn id="382" idx="2"/>
                  <a:endCxn id="383" idx="0"/>
                </p:cNvCxnSpPr>
                <p:nvPr/>
              </p:nvCxnSpPr>
              <p:spPr bwMode="auto">
                <a:xfrm rot="16200000" flipH="1">
                  <a:off x="6631354" y="2113372"/>
                  <a:ext cx="591329" cy="323269"/>
                </a:xfrm>
                <a:prstGeom prst="straightConnector1">
                  <a:avLst/>
                </a:prstGeom>
                <a:noFill/>
                <a:ln w="12700" algn="ctr">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392" name="直接箭头连接符 232">
                  <a:extLst>
                    <a:ext uri="{FF2B5EF4-FFF2-40B4-BE49-F238E27FC236}">
                      <a16:creationId xmlns:a16="http://schemas.microsoft.com/office/drawing/2014/main" id="{0E18B4DA-C8A3-4435-8458-06B56DD72A9E}"/>
                    </a:ext>
                  </a:extLst>
                </p:cNvPr>
                <p:cNvCxnSpPr>
                  <a:cxnSpLocks noChangeShapeType="1"/>
                  <a:stCxn id="402" idx="2"/>
                  <a:endCxn id="383" idx="0"/>
                </p:cNvCxnSpPr>
                <p:nvPr/>
              </p:nvCxnSpPr>
              <p:spPr bwMode="auto">
                <a:xfrm rot="5400000">
                  <a:off x="7231334" y="1769510"/>
                  <a:ext cx="658482" cy="943843"/>
                </a:xfrm>
                <a:prstGeom prst="straightConnector1">
                  <a:avLst/>
                </a:prstGeom>
                <a:noFill/>
                <a:ln w="12700" algn="ctr">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393" name="直接箭头连接符 234">
                  <a:extLst>
                    <a:ext uri="{FF2B5EF4-FFF2-40B4-BE49-F238E27FC236}">
                      <a16:creationId xmlns:a16="http://schemas.microsoft.com/office/drawing/2014/main" id="{D02C355A-94FD-4E59-862F-5C12C72580F3}"/>
                    </a:ext>
                  </a:extLst>
                </p:cNvPr>
                <p:cNvCxnSpPr>
                  <a:cxnSpLocks noChangeShapeType="1"/>
                </p:cNvCxnSpPr>
                <p:nvPr/>
              </p:nvCxnSpPr>
              <p:spPr bwMode="auto">
                <a:xfrm rot="5400000">
                  <a:off x="6641764" y="3016944"/>
                  <a:ext cx="274320" cy="2876"/>
                </a:xfrm>
                <a:prstGeom prst="straightConnector1">
                  <a:avLst/>
                </a:prstGeom>
                <a:noFill/>
                <a:ln w="12700" algn="ctr">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394" name="直接箭头连接符 237">
                  <a:extLst>
                    <a:ext uri="{FF2B5EF4-FFF2-40B4-BE49-F238E27FC236}">
                      <a16:creationId xmlns:a16="http://schemas.microsoft.com/office/drawing/2014/main" id="{FCFFD066-A064-42A9-9798-82B174BB5A98}"/>
                    </a:ext>
                  </a:extLst>
                </p:cNvPr>
                <p:cNvCxnSpPr>
                  <a:cxnSpLocks noChangeShapeType="1"/>
                </p:cNvCxnSpPr>
                <p:nvPr/>
              </p:nvCxnSpPr>
              <p:spPr bwMode="auto">
                <a:xfrm rot="5400000">
                  <a:off x="6710402" y="4633331"/>
                  <a:ext cx="338328" cy="2876"/>
                </a:xfrm>
                <a:prstGeom prst="straightConnector1">
                  <a:avLst/>
                </a:prstGeom>
                <a:noFill/>
                <a:ln w="12700" algn="ctr">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395" name="直接箭头连接符 239">
                  <a:extLst>
                    <a:ext uri="{FF2B5EF4-FFF2-40B4-BE49-F238E27FC236}">
                      <a16:creationId xmlns:a16="http://schemas.microsoft.com/office/drawing/2014/main" id="{5351B222-9A1C-484E-95D0-176F9B47052A}"/>
                    </a:ext>
                  </a:extLst>
                </p:cNvPr>
                <p:cNvCxnSpPr>
                  <a:cxnSpLocks noChangeShapeType="1"/>
                </p:cNvCxnSpPr>
                <p:nvPr/>
              </p:nvCxnSpPr>
              <p:spPr bwMode="auto">
                <a:xfrm rot="5400000">
                  <a:off x="6308410" y="5552908"/>
                  <a:ext cx="521208" cy="2876"/>
                </a:xfrm>
                <a:prstGeom prst="straightConnector1">
                  <a:avLst/>
                </a:prstGeom>
                <a:noFill/>
                <a:ln w="12700" algn="ctr">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396" name="直接箭头连接符 241">
                  <a:extLst>
                    <a:ext uri="{FF2B5EF4-FFF2-40B4-BE49-F238E27FC236}">
                      <a16:creationId xmlns:a16="http://schemas.microsoft.com/office/drawing/2014/main" id="{56A841E5-E006-41F7-B775-458C9BA6727D}"/>
                    </a:ext>
                  </a:extLst>
                </p:cNvPr>
                <p:cNvCxnSpPr>
                  <a:cxnSpLocks noChangeShapeType="1"/>
                  <a:stCxn id="408" idx="3"/>
                  <a:endCxn id="390" idx="1"/>
                </p:cNvCxnSpPr>
                <p:nvPr/>
              </p:nvCxnSpPr>
              <p:spPr bwMode="auto">
                <a:xfrm>
                  <a:off x="7227213" y="3562708"/>
                  <a:ext cx="295021" cy="17254"/>
                </a:xfrm>
                <a:prstGeom prst="straightConnector1">
                  <a:avLst/>
                </a:prstGeom>
                <a:noFill/>
                <a:ln w="12700" algn="ctr">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397" name="直接箭头连接符 243">
                  <a:extLst>
                    <a:ext uri="{FF2B5EF4-FFF2-40B4-BE49-F238E27FC236}">
                      <a16:creationId xmlns:a16="http://schemas.microsoft.com/office/drawing/2014/main" id="{68459207-1924-4C19-8201-2E3410698BA3}"/>
                    </a:ext>
                  </a:extLst>
                </p:cNvPr>
                <p:cNvCxnSpPr>
                  <a:cxnSpLocks noChangeShapeType="1"/>
                  <a:stCxn id="409" idx="3"/>
                  <a:endCxn id="389" idx="1"/>
                </p:cNvCxnSpPr>
                <p:nvPr/>
              </p:nvCxnSpPr>
              <p:spPr bwMode="auto">
                <a:xfrm flipV="1">
                  <a:off x="7224550" y="3904888"/>
                  <a:ext cx="349442" cy="189782"/>
                </a:xfrm>
                <a:prstGeom prst="straightConnector1">
                  <a:avLst/>
                </a:prstGeom>
                <a:noFill/>
                <a:ln w="12700" algn="ctr">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398" name="直接箭头连接符 245">
                  <a:extLst>
                    <a:ext uri="{FF2B5EF4-FFF2-40B4-BE49-F238E27FC236}">
                      <a16:creationId xmlns:a16="http://schemas.microsoft.com/office/drawing/2014/main" id="{3973C61E-5743-4EE9-896D-202F7B37B1CC}"/>
                    </a:ext>
                  </a:extLst>
                </p:cNvPr>
                <p:cNvCxnSpPr>
                  <a:cxnSpLocks noChangeShapeType="1"/>
                  <a:stCxn id="383" idx="3"/>
                  <a:endCxn id="390" idx="0"/>
                </p:cNvCxnSpPr>
                <p:nvPr/>
              </p:nvCxnSpPr>
              <p:spPr bwMode="auto">
                <a:xfrm>
                  <a:off x="7919050" y="2725948"/>
                  <a:ext cx="8626" cy="310550"/>
                </a:xfrm>
                <a:prstGeom prst="straightConnector1">
                  <a:avLst/>
                </a:prstGeom>
                <a:noFill/>
                <a:ln w="12700" algn="ctr">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399" name="直接箭头连接符 247">
                  <a:extLst>
                    <a:ext uri="{FF2B5EF4-FFF2-40B4-BE49-F238E27FC236}">
                      <a16:creationId xmlns:a16="http://schemas.microsoft.com/office/drawing/2014/main" id="{5B716D1D-F868-4E0F-BC0A-FF39FEEFBC2B}"/>
                    </a:ext>
                  </a:extLst>
                </p:cNvPr>
                <p:cNvCxnSpPr>
                  <a:cxnSpLocks noChangeShapeType="1"/>
                  <a:stCxn id="389" idx="2"/>
                </p:cNvCxnSpPr>
                <p:nvPr/>
              </p:nvCxnSpPr>
              <p:spPr bwMode="auto">
                <a:xfrm rot="5400000">
                  <a:off x="7811221" y="4196747"/>
                  <a:ext cx="250163" cy="1588"/>
                </a:xfrm>
                <a:prstGeom prst="straightConnector1">
                  <a:avLst/>
                </a:prstGeom>
                <a:noFill/>
                <a:ln w="12700" algn="ctr">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400" name="直接箭头连接符 249">
                  <a:extLst>
                    <a:ext uri="{FF2B5EF4-FFF2-40B4-BE49-F238E27FC236}">
                      <a16:creationId xmlns:a16="http://schemas.microsoft.com/office/drawing/2014/main" id="{1F4EB63F-6A19-4CD7-AEFE-C224D4E82A38}"/>
                    </a:ext>
                  </a:extLst>
                </p:cNvPr>
                <p:cNvCxnSpPr>
                  <a:cxnSpLocks noChangeShapeType="1"/>
                  <a:endCxn id="403" idx="3"/>
                </p:cNvCxnSpPr>
                <p:nvPr/>
              </p:nvCxnSpPr>
              <p:spPr bwMode="auto">
                <a:xfrm rot="5400000">
                  <a:off x="7759000" y="4763677"/>
                  <a:ext cx="285595" cy="69010"/>
                </a:xfrm>
                <a:prstGeom prst="straightConnector1">
                  <a:avLst/>
                </a:prstGeom>
                <a:noFill/>
                <a:ln w="12700" algn="ctr">
                  <a:solidFill>
                    <a:srgbClr val="000000"/>
                  </a:solidFill>
                  <a:round/>
                  <a:headEnd/>
                  <a:tailEnd type="arrow" w="med" len="med"/>
                </a:ln>
                <a:extLst>
                  <a:ext uri="{909E8E84-426E-40DD-AFC4-6F175D3DCCD1}">
                    <a14:hiddenFill xmlns:a14="http://schemas.microsoft.com/office/drawing/2010/main">
                      <a:noFill/>
                    </a14:hiddenFill>
                  </a:ext>
                </a:extLst>
              </p:spPr>
            </p:cxnSp>
            <p:sp>
              <p:nvSpPr>
                <p:cNvPr id="401" name="AutoShape 325">
                  <a:extLst>
                    <a:ext uri="{FF2B5EF4-FFF2-40B4-BE49-F238E27FC236}">
                      <a16:creationId xmlns:a16="http://schemas.microsoft.com/office/drawing/2014/main" id="{41238D4F-004D-4454-ABAF-F9B943D2A502}"/>
                    </a:ext>
                  </a:extLst>
                </p:cNvPr>
                <p:cNvSpPr>
                  <a:spLocks noChangeArrowheads="1"/>
                </p:cNvSpPr>
                <p:nvPr/>
              </p:nvSpPr>
              <p:spPr bwMode="auto">
                <a:xfrm>
                  <a:off x="7531300" y="4313253"/>
                  <a:ext cx="802235" cy="327945"/>
                </a:xfrm>
                <a:prstGeom prst="foldedCorner">
                  <a:avLst>
                    <a:gd name="adj" fmla="val 12500"/>
                  </a:avLst>
                </a:prstGeom>
                <a:gradFill rotWithShape="1">
                  <a:gsLst>
                    <a:gs pos="0">
                      <a:srgbClr val="B2C1DB">
                        <a:tint val="50000"/>
                        <a:satMod val="300000"/>
                      </a:srgbClr>
                    </a:gs>
                    <a:gs pos="35000">
                      <a:srgbClr val="B2C1DB">
                        <a:tint val="37000"/>
                        <a:satMod val="300000"/>
                      </a:srgbClr>
                    </a:gs>
                    <a:gs pos="100000">
                      <a:srgbClr val="B2C1DB">
                        <a:tint val="15000"/>
                        <a:satMod val="350000"/>
                      </a:srgbClr>
                    </a:gs>
                  </a:gsLst>
                  <a:lin ang="16200000" scaled="1"/>
                </a:gradFill>
                <a:ln w="9525" cap="flat" cmpd="sng" algn="ctr">
                  <a:solidFill>
                    <a:srgbClr val="B2C1DB">
                      <a:shade val="95000"/>
                      <a:satMod val="105000"/>
                    </a:srgbClr>
                  </a:solidFill>
                  <a:prstDash val="solid"/>
                  <a:headEnd/>
                  <a:tailEnd/>
                </a:ln>
                <a:effectLst>
                  <a:outerShdw blurRad="40000" dist="20000" dir="5400000" rotWithShape="0">
                    <a:srgbClr val="000000">
                      <a:alpha val="38000"/>
                    </a:srgbClr>
                  </a:out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1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新的功能增量</a:t>
                  </a:r>
                </a:p>
              </p:txBody>
            </p:sp>
            <p:sp>
              <p:nvSpPr>
                <p:cNvPr id="402" name="AutoShape 325">
                  <a:extLst>
                    <a:ext uri="{FF2B5EF4-FFF2-40B4-BE49-F238E27FC236}">
                      <a16:creationId xmlns:a16="http://schemas.microsoft.com/office/drawing/2014/main" id="{0589B8D9-0E4B-406C-9A16-26919BFB0B02}"/>
                    </a:ext>
                  </a:extLst>
                </p:cNvPr>
                <p:cNvSpPr>
                  <a:spLocks noChangeArrowheads="1"/>
                </p:cNvSpPr>
                <p:nvPr/>
              </p:nvSpPr>
              <p:spPr bwMode="auto">
                <a:xfrm>
                  <a:off x="7630987" y="1584887"/>
                  <a:ext cx="802234" cy="327945"/>
                </a:xfrm>
                <a:prstGeom prst="foldedCorner">
                  <a:avLst>
                    <a:gd name="adj" fmla="val 12500"/>
                  </a:avLst>
                </a:prstGeom>
                <a:gradFill rotWithShape="1">
                  <a:gsLst>
                    <a:gs pos="0">
                      <a:srgbClr val="B2C1DB">
                        <a:tint val="50000"/>
                        <a:satMod val="300000"/>
                      </a:srgbClr>
                    </a:gs>
                    <a:gs pos="35000">
                      <a:srgbClr val="B2C1DB">
                        <a:tint val="37000"/>
                        <a:satMod val="300000"/>
                      </a:srgbClr>
                    </a:gs>
                    <a:gs pos="100000">
                      <a:srgbClr val="B2C1DB">
                        <a:tint val="15000"/>
                        <a:satMod val="350000"/>
                      </a:srgbClr>
                    </a:gs>
                  </a:gsLst>
                  <a:lin ang="16200000" scaled="1"/>
                </a:gradFill>
                <a:ln w="9525" cap="flat" cmpd="sng" algn="ctr">
                  <a:solidFill>
                    <a:srgbClr val="B2C1DB">
                      <a:shade val="95000"/>
                      <a:satMod val="105000"/>
                    </a:srgbClr>
                  </a:solidFill>
                  <a:prstDash val="solid"/>
                  <a:headEnd/>
                  <a:tailEnd/>
                </a:ln>
                <a:effectLst>
                  <a:outerShdw blurRad="40000" dist="20000" dir="5400000" rotWithShape="0">
                    <a:srgbClr val="000000">
                      <a:alpha val="38000"/>
                    </a:srgbClr>
                  </a:out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1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新的功能增量</a:t>
                  </a:r>
                </a:p>
              </p:txBody>
            </p:sp>
          </p:grpSp>
        </p:grpSp>
        <p:cxnSp>
          <p:nvCxnSpPr>
            <p:cNvPr id="367" name="直接连接符 366">
              <a:extLst>
                <a:ext uri="{FF2B5EF4-FFF2-40B4-BE49-F238E27FC236}">
                  <a16:creationId xmlns:a16="http://schemas.microsoft.com/office/drawing/2014/main" id="{5CD90113-3864-4F08-9755-5F3C3497808A}"/>
                </a:ext>
              </a:extLst>
            </p:cNvPr>
            <p:cNvCxnSpPr>
              <a:cxnSpLocks/>
            </p:cNvCxnSpPr>
            <p:nvPr/>
          </p:nvCxnSpPr>
          <p:spPr bwMode="auto">
            <a:xfrm>
              <a:off x="1504951" y="1230313"/>
              <a:ext cx="0" cy="4937126"/>
            </a:xfrm>
            <a:prstGeom prst="line">
              <a:avLst/>
            </a:prstGeom>
            <a:solidFill>
              <a:srgbClr val="4F81BD"/>
            </a:solidFill>
            <a:ln w="19050" cap="flat" cmpd="sng" algn="ctr">
              <a:solidFill>
                <a:srgbClr val="000000"/>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368" name="直接连接符 367">
              <a:extLst>
                <a:ext uri="{FF2B5EF4-FFF2-40B4-BE49-F238E27FC236}">
                  <a16:creationId xmlns:a16="http://schemas.microsoft.com/office/drawing/2014/main" id="{B8597B84-CC9F-4995-BAF9-7608765A8334}"/>
                </a:ext>
              </a:extLst>
            </p:cNvPr>
            <p:cNvCxnSpPr>
              <a:cxnSpLocks/>
            </p:cNvCxnSpPr>
            <p:nvPr/>
          </p:nvCxnSpPr>
          <p:spPr bwMode="auto">
            <a:xfrm flipH="1">
              <a:off x="4094163" y="1212850"/>
              <a:ext cx="1588" cy="4937126"/>
            </a:xfrm>
            <a:prstGeom prst="line">
              <a:avLst/>
            </a:prstGeom>
            <a:solidFill>
              <a:srgbClr val="4F81BD"/>
            </a:solidFill>
            <a:ln w="19050" cap="flat" cmpd="sng" algn="ctr">
              <a:solidFill>
                <a:srgbClr val="000000"/>
              </a:solidFill>
              <a:prstDash val="solid"/>
              <a:round/>
              <a:headEnd type="none" w="med" len="med"/>
              <a:tailEnd type="none" w="med" len="med"/>
            </a:ln>
            <a:effectLst>
              <a:outerShdw blurRad="50800" dist="38100" dir="2700000" algn="tl" rotWithShape="0">
                <a:prstClr val="black">
                  <a:alpha val="40000"/>
                </a:prstClr>
              </a:outerShdw>
            </a:effectLst>
          </p:spPr>
        </p:cxnSp>
        <p:sp>
          <p:nvSpPr>
            <p:cNvPr id="369" name="TextBox 275">
              <a:extLst>
                <a:ext uri="{FF2B5EF4-FFF2-40B4-BE49-F238E27FC236}">
                  <a16:creationId xmlns:a16="http://schemas.microsoft.com/office/drawing/2014/main" id="{4E4C8474-B1F6-43DD-A385-7BCB5915D6A9}"/>
                </a:ext>
              </a:extLst>
            </p:cNvPr>
            <p:cNvSpPr txBox="1">
              <a:spLocks noChangeArrowheads="1"/>
            </p:cNvSpPr>
            <p:nvPr/>
          </p:nvSpPr>
          <p:spPr bwMode="auto">
            <a:xfrm>
              <a:off x="552915" y="1165975"/>
              <a:ext cx="600333" cy="317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角色</a:t>
              </a:r>
            </a:p>
          </p:txBody>
        </p:sp>
        <p:sp>
          <p:nvSpPr>
            <p:cNvPr id="370" name="TextBox 277">
              <a:extLst>
                <a:ext uri="{FF2B5EF4-FFF2-40B4-BE49-F238E27FC236}">
                  <a16:creationId xmlns:a16="http://schemas.microsoft.com/office/drawing/2014/main" id="{FF9C134D-B567-470D-8386-ACD1E2DBA587}"/>
                </a:ext>
              </a:extLst>
            </p:cNvPr>
            <p:cNvSpPr txBox="1">
              <a:spLocks noChangeArrowheads="1"/>
            </p:cNvSpPr>
            <p:nvPr/>
          </p:nvSpPr>
          <p:spPr bwMode="auto">
            <a:xfrm>
              <a:off x="2275557" y="1143000"/>
              <a:ext cx="600332" cy="317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活动</a:t>
              </a:r>
            </a:p>
          </p:txBody>
        </p:sp>
        <p:sp>
          <p:nvSpPr>
            <p:cNvPr id="371" name="TextBox 278">
              <a:extLst>
                <a:ext uri="{FF2B5EF4-FFF2-40B4-BE49-F238E27FC236}">
                  <a16:creationId xmlns:a16="http://schemas.microsoft.com/office/drawing/2014/main" id="{A1B68957-EABE-4DEF-B6A9-1CFECB8063C7}"/>
                </a:ext>
              </a:extLst>
            </p:cNvPr>
            <p:cNvSpPr txBox="1">
              <a:spLocks noChangeArrowheads="1"/>
            </p:cNvSpPr>
            <p:nvPr/>
          </p:nvSpPr>
          <p:spPr bwMode="auto">
            <a:xfrm>
              <a:off x="6809424" y="1165975"/>
              <a:ext cx="1219773" cy="317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开发流程</a:t>
              </a:r>
            </a:p>
          </p:txBody>
        </p:sp>
        <p:sp>
          <p:nvSpPr>
            <p:cNvPr id="372" name="AutoShape 325">
              <a:extLst>
                <a:ext uri="{FF2B5EF4-FFF2-40B4-BE49-F238E27FC236}">
                  <a16:creationId xmlns:a16="http://schemas.microsoft.com/office/drawing/2014/main" id="{3D45E0C8-9566-4682-945A-3CD190ABB92C}"/>
                </a:ext>
              </a:extLst>
            </p:cNvPr>
            <p:cNvSpPr>
              <a:spLocks noChangeArrowheads="1"/>
            </p:cNvSpPr>
            <p:nvPr/>
          </p:nvSpPr>
          <p:spPr bwMode="auto">
            <a:xfrm>
              <a:off x="4303713" y="1728788"/>
              <a:ext cx="1376362" cy="687387"/>
            </a:xfrm>
            <a:prstGeom prst="foldedCorner">
              <a:avLst>
                <a:gd name="adj" fmla="val 12500"/>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a:tailEnd/>
            </a:ln>
            <a:effectLst>
              <a:outerShdw blurRad="40000" dist="20000" dir="5400000" rotWithShape="0">
                <a:srgbClr val="000000">
                  <a:alpha val="38000"/>
                </a:srgbClr>
              </a:outerShdw>
            </a:effectLst>
          </p:spPr>
          <p:txBody>
            <a:bodyPr lIns="0" rIns="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200" b="1" i="0" u="none" strike="noStrike" kern="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rPr>
                <a:t>产品订单</a:t>
              </a:r>
              <a:endParaRPr kumimoji="0" lang="en-US" altLang="zh-CN" sz="1200" b="1" i="0" u="none" strike="noStrike" kern="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endParaRPr>
            </a:p>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en-US" altLang="zh-CN" sz="1200" b="1" i="0" u="none" strike="noStrike" kern="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rPr>
                <a:t>Product  Backlog</a:t>
              </a:r>
              <a:endParaRPr kumimoji="0" lang="zh-CN" altLang="en-US" sz="1200" b="1" i="0" u="none" strike="noStrike" kern="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endParaRPr>
            </a:p>
          </p:txBody>
        </p:sp>
        <p:sp>
          <p:nvSpPr>
            <p:cNvPr id="373" name="AutoShape 325">
              <a:extLst>
                <a:ext uri="{FF2B5EF4-FFF2-40B4-BE49-F238E27FC236}">
                  <a16:creationId xmlns:a16="http://schemas.microsoft.com/office/drawing/2014/main" id="{53566575-207A-42B5-9B20-33513E6BE9AB}"/>
                </a:ext>
              </a:extLst>
            </p:cNvPr>
            <p:cNvSpPr>
              <a:spLocks noChangeArrowheads="1"/>
            </p:cNvSpPr>
            <p:nvPr/>
          </p:nvSpPr>
          <p:spPr bwMode="auto">
            <a:xfrm>
              <a:off x="4303713" y="2936875"/>
              <a:ext cx="1376362" cy="687388"/>
            </a:xfrm>
            <a:prstGeom prst="foldedCorner">
              <a:avLst>
                <a:gd name="adj" fmla="val 12500"/>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a:tailEnd/>
            </a:ln>
            <a:effectLst>
              <a:outerShdw blurRad="40000" dist="20000" dir="5400000" rotWithShape="0">
                <a:srgbClr val="000000">
                  <a:alpha val="38000"/>
                </a:srgbClr>
              </a:out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200" b="1" i="0" u="none" strike="noStrike" kern="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rPr>
                <a:t>冲刺订单</a:t>
              </a:r>
              <a:endParaRPr kumimoji="0" lang="en-US" altLang="zh-CN" sz="1200" b="1" i="0" u="none" strike="noStrike" kern="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endParaRPr>
            </a:p>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en-US" altLang="zh-CN" sz="1200" b="1" i="0" u="none" strike="noStrike" kern="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rPr>
                <a:t>Sprint Backlog</a:t>
              </a:r>
              <a:endParaRPr kumimoji="0" lang="zh-CN" altLang="en-US" sz="1200" b="1" i="0" u="none" strike="noStrike" kern="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endParaRPr>
            </a:p>
          </p:txBody>
        </p:sp>
        <p:sp>
          <p:nvSpPr>
            <p:cNvPr id="374" name="AutoShape 325">
              <a:extLst>
                <a:ext uri="{FF2B5EF4-FFF2-40B4-BE49-F238E27FC236}">
                  <a16:creationId xmlns:a16="http://schemas.microsoft.com/office/drawing/2014/main" id="{7B2D4371-DFB4-4EA5-8E6E-F269E229FBBF}"/>
                </a:ext>
              </a:extLst>
            </p:cNvPr>
            <p:cNvSpPr>
              <a:spLocks noChangeArrowheads="1"/>
            </p:cNvSpPr>
            <p:nvPr/>
          </p:nvSpPr>
          <p:spPr bwMode="auto">
            <a:xfrm>
              <a:off x="4303713" y="4143375"/>
              <a:ext cx="1376362" cy="687388"/>
            </a:xfrm>
            <a:prstGeom prst="foldedCorner">
              <a:avLst>
                <a:gd name="adj" fmla="val 12500"/>
              </a:avLst>
            </a:prstGeom>
            <a:gradFill rotWithShape="1">
              <a:gsLst>
                <a:gs pos="0">
                  <a:srgbClr val="B2C1DB">
                    <a:tint val="50000"/>
                    <a:satMod val="300000"/>
                  </a:srgbClr>
                </a:gs>
                <a:gs pos="35000">
                  <a:srgbClr val="B2C1DB">
                    <a:tint val="37000"/>
                    <a:satMod val="300000"/>
                  </a:srgbClr>
                </a:gs>
                <a:gs pos="100000">
                  <a:srgbClr val="B2C1DB">
                    <a:tint val="15000"/>
                    <a:satMod val="350000"/>
                  </a:srgbClr>
                </a:gs>
              </a:gsLst>
              <a:lin ang="16200000" scaled="1"/>
            </a:gradFill>
            <a:ln w="9525" cap="flat" cmpd="sng" algn="ctr">
              <a:solidFill>
                <a:srgbClr val="B2C1DB">
                  <a:shade val="95000"/>
                  <a:satMod val="105000"/>
                </a:srgbClr>
              </a:solidFill>
              <a:prstDash val="solid"/>
              <a:headEnd/>
              <a:tailEnd/>
            </a:ln>
            <a:effectLst>
              <a:outerShdw blurRad="40000" dist="20000" dir="5400000" rotWithShape="0">
                <a:srgbClr val="000000">
                  <a:alpha val="38000"/>
                </a:srgbClr>
              </a:out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200" b="1" i="0" u="none" strike="noStrike" kern="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rPr>
                <a:t>新的功能增量</a:t>
              </a:r>
            </a:p>
          </p:txBody>
        </p:sp>
        <p:sp>
          <p:nvSpPr>
            <p:cNvPr id="375" name="AutoShape 325">
              <a:extLst>
                <a:ext uri="{FF2B5EF4-FFF2-40B4-BE49-F238E27FC236}">
                  <a16:creationId xmlns:a16="http://schemas.microsoft.com/office/drawing/2014/main" id="{633FAE18-C28E-4D20-BC86-CD6C951FE54C}"/>
                </a:ext>
              </a:extLst>
            </p:cNvPr>
            <p:cNvSpPr>
              <a:spLocks noChangeArrowheads="1"/>
            </p:cNvSpPr>
            <p:nvPr/>
          </p:nvSpPr>
          <p:spPr bwMode="auto">
            <a:xfrm>
              <a:off x="4303713" y="5351463"/>
              <a:ext cx="1376362" cy="687387"/>
            </a:xfrm>
            <a:prstGeom prst="foldedCorner">
              <a:avLst>
                <a:gd name="adj" fmla="val 12500"/>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0000"/>
                </a:lnSpc>
                <a:spcBef>
                  <a:spcPct val="0"/>
                </a:spcBef>
                <a:spcAft>
                  <a:spcPct val="0"/>
                </a:spcAft>
                <a:buClr>
                  <a:srgbClr val="C0504D"/>
                </a:buClr>
                <a:buSzTx/>
                <a:buFont typeface="Wingdings" panose="05000000000000000000" pitchFamily="2" charset="2"/>
                <a:buNone/>
                <a:tabLst/>
                <a:defRPr/>
              </a:pPr>
              <a:r>
                <a:rPr kumimoji="0" lang="zh-CN" altLang="en-US" sz="1200" b="1" i="0" u="none" strike="noStrike" kern="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rPr>
                <a:t>燃尽图</a:t>
              </a:r>
            </a:p>
          </p:txBody>
        </p:sp>
        <p:cxnSp>
          <p:nvCxnSpPr>
            <p:cNvPr id="376" name="直接连接符 375">
              <a:extLst>
                <a:ext uri="{FF2B5EF4-FFF2-40B4-BE49-F238E27FC236}">
                  <a16:creationId xmlns:a16="http://schemas.microsoft.com/office/drawing/2014/main" id="{F77151D7-54D4-427C-9757-083DE4C12893}"/>
                </a:ext>
              </a:extLst>
            </p:cNvPr>
            <p:cNvCxnSpPr>
              <a:cxnSpLocks/>
            </p:cNvCxnSpPr>
            <p:nvPr/>
          </p:nvCxnSpPr>
          <p:spPr bwMode="auto">
            <a:xfrm flipH="1">
              <a:off x="5845176" y="1212850"/>
              <a:ext cx="1" cy="4954589"/>
            </a:xfrm>
            <a:prstGeom prst="line">
              <a:avLst/>
            </a:prstGeom>
            <a:solidFill>
              <a:srgbClr val="4F81BD"/>
            </a:solidFill>
            <a:ln w="19050" cap="flat" cmpd="sng" algn="ctr">
              <a:solidFill>
                <a:srgbClr val="000000"/>
              </a:solidFill>
              <a:prstDash val="solid"/>
              <a:round/>
              <a:headEnd type="none" w="med" len="med"/>
              <a:tailEnd type="none" w="med" len="med"/>
            </a:ln>
            <a:effectLst>
              <a:outerShdw blurRad="50800" dist="38100" dir="2700000" algn="tl" rotWithShape="0">
                <a:prstClr val="black">
                  <a:alpha val="40000"/>
                </a:prstClr>
              </a:outerShdw>
            </a:effectLst>
          </p:spPr>
        </p:cxnSp>
        <p:sp>
          <p:nvSpPr>
            <p:cNvPr id="377" name="TextBox 276">
              <a:extLst>
                <a:ext uri="{FF2B5EF4-FFF2-40B4-BE49-F238E27FC236}">
                  <a16:creationId xmlns:a16="http://schemas.microsoft.com/office/drawing/2014/main" id="{0F50B7CB-6E2F-4CA9-A872-FB8FF3F2EC5C}"/>
                </a:ext>
              </a:extLst>
            </p:cNvPr>
            <p:cNvSpPr txBox="1">
              <a:spLocks noChangeArrowheads="1"/>
            </p:cNvSpPr>
            <p:nvPr/>
          </p:nvSpPr>
          <p:spPr bwMode="auto">
            <a:xfrm>
              <a:off x="4670243" y="1145981"/>
              <a:ext cx="600332" cy="317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工件</a:t>
              </a:r>
            </a:p>
          </p:txBody>
        </p:sp>
        <p:cxnSp>
          <p:nvCxnSpPr>
            <p:cNvPr id="378" name="肘形连接符 28">
              <a:extLst>
                <a:ext uri="{FF2B5EF4-FFF2-40B4-BE49-F238E27FC236}">
                  <a16:creationId xmlns:a16="http://schemas.microsoft.com/office/drawing/2014/main" id="{12C051FE-4FAB-4491-9D56-E7CFE0ED937B}"/>
                </a:ext>
              </a:extLst>
            </p:cNvPr>
            <p:cNvCxnSpPr>
              <a:stCxn id="385" idx="3"/>
              <a:endCxn id="382" idx="0"/>
            </p:cNvCxnSpPr>
            <p:nvPr/>
          </p:nvCxnSpPr>
          <p:spPr bwMode="auto">
            <a:xfrm flipH="1" flipV="1">
              <a:off x="6785769" y="1792287"/>
              <a:ext cx="608806" cy="4214019"/>
            </a:xfrm>
            <a:prstGeom prst="bentConnector4">
              <a:avLst>
                <a:gd name="adj1" fmla="val -250013"/>
                <a:gd name="adj2" fmla="val 105425"/>
              </a:avLst>
            </a:prstGeom>
            <a:noFill/>
            <a:ln w="9525" cap="flat" cmpd="sng" algn="ctr">
              <a:solidFill>
                <a:srgbClr val="000000"/>
              </a:solidFill>
              <a:prstDash val="solid"/>
              <a:headEnd type="none" w="med" len="med"/>
              <a:tailEnd type="triangle"/>
            </a:ln>
            <a:effectLst/>
          </p:spPr>
        </p:cxnSp>
        <p:cxnSp>
          <p:nvCxnSpPr>
            <p:cNvPr id="379" name="肘形连接符 82">
              <a:extLst>
                <a:ext uri="{FF2B5EF4-FFF2-40B4-BE49-F238E27FC236}">
                  <a16:creationId xmlns:a16="http://schemas.microsoft.com/office/drawing/2014/main" id="{C77CF6B3-74B0-4333-A903-69B687C8D35A}"/>
                </a:ext>
              </a:extLst>
            </p:cNvPr>
            <p:cNvCxnSpPr>
              <a:stCxn id="401" idx="3"/>
              <a:endCxn id="402" idx="3"/>
            </p:cNvCxnSpPr>
            <p:nvPr/>
          </p:nvCxnSpPr>
          <p:spPr bwMode="auto">
            <a:xfrm flipV="1">
              <a:off x="8358188" y="2030412"/>
              <a:ext cx="100012" cy="2562225"/>
            </a:xfrm>
            <a:prstGeom prst="bentConnector3">
              <a:avLst>
                <a:gd name="adj1" fmla="val 452845"/>
              </a:avLst>
            </a:prstGeom>
            <a:noFill/>
            <a:ln w="9525" cap="flat" cmpd="sng" algn="ctr">
              <a:solidFill>
                <a:srgbClr val="000000"/>
              </a:solidFill>
              <a:prstDash val="solid"/>
              <a:headEnd type="none" w="med" len="med"/>
              <a:tailEnd type="triangle"/>
            </a:ln>
            <a:effectLst/>
          </p:spPr>
        </p:cxnSp>
      </p:grpSp>
    </p:spTree>
    <p:extLst>
      <p:ext uri="{BB962C8B-B14F-4D97-AF65-F5344CB8AC3E}">
        <p14:creationId xmlns:p14="http://schemas.microsoft.com/office/powerpoint/2010/main" val="30844001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zh-CN" dirty="0"/>
              <a:t>4. </a:t>
            </a:r>
            <a:r>
              <a:rPr lang="zh-CN" altLang="en-US" dirty="0"/>
              <a:t>敏捷项目管理过程</a:t>
            </a:r>
            <a:endParaRPr lang="zh-CN" altLang="en-US" dirty="0">
              <a:ea typeface="微软雅黑" panose="020B0503020204020204" pitchFamily="34" charset="-122"/>
            </a:endParaRPr>
          </a:p>
        </p:txBody>
      </p:sp>
      <p:sp>
        <p:nvSpPr>
          <p:cNvPr id="3" name="内容占位符 2">
            <a:extLst>
              <a:ext uri="{FF2B5EF4-FFF2-40B4-BE49-F238E27FC236}">
                <a16:creationId xmlns:a16="http://schemas.microsoft.com/office/drawing/2014/main" id="{BA22D8C9-8273-4615-BE5F-3F6B6AC14FDF}"/>
              </a:ext>
            </a:extLst>
          </p:cNvPr>
          <p:cNvSpPr>
            <a:spLocks noGrp="1"/>
          </p:cNvSpPr>
          <p:nvPr>
            <p:ph idx="1"/>
          </p:nvPr>
        </p:nvSpPr>
        <p:spPr>
          <a:xfrm>
            <a:off x="673100" y="1200209"/>
            <a:ext cx="10864850" cy="5141913"/>
          </a:xfrm>
        </p:spPr>
        <p:txBody>
          <a:bodyPr>
            <a:normAutofit/>
          </a:bodyPr>
          <a:lstStyle/>
          <a:p>
            <a:r>
              <a:rPr lang="zh-CN" altLang="en-US" dirty="0"/>
              <a:t>模型：极限编程（</a:t>
            </a:r>
            <a:r>
              <a:rPr lang="en-US" altLang="zh-CN" dirty="0" err="1"/>
              <a:t>eXtreme</a:t>
            </a:r>
            <a:r>
              <a:rPr lang="en-US" altLang="zh-CN" dirty="0"/>
              <a:t> Programming</a:t>
            </a:r>
            <a:r>
              <a:rPr lang="zh-CN" altLang="en-US" dirty="0"/>
              <a:t>，</a:t>
            </a:r>
            <a:r>
              <a:rPr lang="en-US" altLang="zh-CN" dirty="0"/>
              <a:t>XP</a:t>
            </a:r>
            <a:r>
              <a:rPr lang="zh-CN" altLang="en-US" dirty="0"/>
              <a:t>）</a:t>
            </a:r>
            <a:endParaRPr lang="en-US" altLang="zh-CN" dirty="0"/>
          </a:p>
          <a:p>
            <a:pPr lvl="1"/>
            <a:r>
              <a:rPr lang="zh-CN" altLang="en-US" dirty="0"/>
              <a:t>高度动态，迭代短</a:t>
            </a:r>
            <a:endParaRPr lang="en-US" altLang="zh-CN" dirty="0"/>
          </a:p>
          <a:p>
            <a:pPr lvl="1"/>
            <a:r>
              <a:rPr lang="zh-CN" altLang="en-US" dirty="0"/>
              <a:t>强调协作</a:t>
            </a:r>
          </a:p>
          <a:p>
            <a:pPr lvl="1"/>
            <a:r>
              <a:rPr lang="zh-CN" altLang="en-US" dirty="0"/>
              <a:t>四个基本活动</a:t>
            </a:r>
            <a:endParaRPr lang="en-US" altLang="zh-CN" dirty="0"/>
          </a:p>
          <a:p>
            <a:pPr lvl="2"/>
            <a:r>
              <a:rPr lang="zh-CN" altLang="en-US" dirty="0"/>
              <a:t>编程</a:t>
            </a:r>
            <a:endParaRPr lang="en-US" altLang="zh-CN" dirty="0"/>
          </a:p>
          <a:p>
            <a:pPr lvl="2"/>
            <a:r>
              <a:rPr lang="zh-CN" altLang="en-US" dirty="0"/>
              <a:t>测试</a:t>
            </a:r>
            <a:endParaRPr lang="en-US" altLang="zh-CN" dirty="0"/>
          </a:p>
          <a:p>
            <a:pPr lvl="2"/>
            <a:r>
              <a:rPr lang="zh-CN" altLang="en-US" dirty="0"/>
              <a:t>聆听</a:t>
            </a:r>
            <a:endParaRPr lang="en-US" altLang="zh-CN" dirty="0"/>
          </a:p>
          <a:p>
            <a:pPr lvl="2"/>
            <a:r>
              <a:rPr lang="zh-CN" altLang="en-US" dirty="0"/>
              <a:t>反馈</a:t>
            </a:r>
          </a:p>
        </p:txBody>
      </p:sp>
      <p:sp>
        <p:nvSpPr>
          <p:cNvPr id="2" name="灯片编号占位符 1"/>
          <p:cNvSpPr>
            <a:spLocks noGrp="1"/>
          </p:cNvSpPr>
          <p:nvPr>
            <p:ph type="sldNum" sz="quarter" idx="12"/>
          </p:nvPr>
        </p:nvSpPr>
        <p:spPr/>
        <p:txBody>
          <a:bodyPr/>
          <a:lstStyle/>
          <a:p>
            <a:fld id="{CFCB2913-6E8F-460F-B9B2-F36455E917E3}" type="slidenum">
              <a:rPr lang="en-US" altLang="en-US" smtClean="0"/>
              <a:pPr/>
              <a:t>83</a:t>
            </a:fld>
            <a:endParaRPr lang="en-US" altLang="en-US"/>
          </a:p>
        </p:txBody>
      </p:sp>
      <p:pic>
        <p:nvPicPr>
          <p:cNvPr id="85" name="Picture 3" descr="XP Practices">
            <a:extLst>
              <a:ext uri="{FF2B5EF4-FFF2-40B4-BE49-F238E27FC236}">
                <a16:creationId xmlns:a16="http://schemas.microsoft.com/office/drawing/2014/main" id="{1909E86B-DEA4-4680-8EE7-75B276C7B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9590" y="1814140"/>
            <a:ext cx="5711638" cy="4431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60047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zh-CN" dirty="0"/>
              <a:t>4. </a:t>
            </a:r>
            <a:r>
              <a:rPr lang="zh-CN" altLang="en-US" dirty="0"/>
              <a:t>敏捷项目管理过程</a:t>
            </a:r>
            <a:endParaRPr lang="zh-CN" altLang="en-US" dirty="0">
              <a:ea typeface="微软雅黑" panose="020B0503020204020204" pitchFamily="34" charset="-122"/>
            </a:endParaRPr>
          </a:p>
        </p:txBody>
      </p:sp>
      <p:sp>
        <p:nvSpPr>
          <p:cNvPr id="3" name="内容占位符 2">
            <a:extLst>
              <a:ext uri="{FF2B5EF4-FFF2-40B4-BE49-F238E27FC236}">
                <a16:creationId xmlns:a16="http://schemas.microsoft.com/office/drawing/2014/main" id="{BA22D8C9-8273-4615-BE5F-3F6B6AC14FDF}"/>
              </a:ext>
            </a:extLst>
          </p:cNvPr>
          <p:cNvSpPr>
            <a:spLocks noGrp="1"/>
          </p:cNvSpPr>
          <p:nvPr>
            <p:ph idx="1"/>
          </p:nvPr>
        </p:nvSpPr>
        <p:spPr>
          <a:xfrm>
            <a:off x="673100" y="1200209"/>
            <a:ext cx="10864850" cy="5141913"/>
          </a:xfrm>
        </p:spPr>
        <p:txBody>
          <a:bodyPr>
            <a:normAutofit/>
          </a:bodyPr>
          <a:lstStyle/>
          <a:p>
            <a:r>
              <a:rPr lang="zh-CN" altLang="en-US" dirty="0"/>
              <a:t>模型：极限编程（</a:t>
            </a:r>
            <a:r>
              <a:rPr lang="en-US" altLang="zh-CN" dirty="0" err="1"/>
              <a:t>eXtreme</a:t>
            </a:r>
            <a:r>
              <a:rPr lang="en-US" altLang="zh-CN" dirty="0"/>
              <a:t> Programming</a:t>
            </a:r>
            <a:r>
              <a:rPr lang="zh-CN" altLang="en-US" dirty="0"/>
              <a:t>，</a:t>
            </a:r>
            <a:r>
              <a:rPr lang="en-US" altLang="zh-CN" dirty="0"/>
              <a:t>XP</a:t>
            </a:r>
            <a:r>
              <a:rPr lang="zh-CN" altLang="en-US" dirty="0"/>
              <a:t>）</a:t>
            </a:r>
            <a:endParaRPr lang="en-US" altLang="zh-CN" dirty="0"/>
          </a:p>
          <a:p>
            <a:pPr lvl="1"/>
            <a:r>
              <a:rPr lang="zh-CN" altLang="en-US" dirty="0"/>
              <a:t>核心做法：</a:t>
            </a:r>
          </a:p>
          <a:p>
            <a:pPr lvl="2"/>
            <a:r>
              <a:rPr lang="zh-CN" altLang="en-US" dirty="0"/>
              <a:t>小规模，频繁的版本发布，短迭代周期</a:t>
            </a:r>
          </a:p>
          <a:p>
            <a:pPr lvl="2"/>
            <a:r>
              <a:rPr lang="zh-CN" altLang="en-US" dirty="0"/>
              <a:t>测试驱动开发（</a:t>
            </a:r>
            <a:r>
              <a:rPr lang="en-US" altLang="zh-CN" dirty="0"/>
              <a:t>Test-driven development</a:t>
            </a:r>
            <a:r>
              <a:rPr lang="zh-CN" altLang="en-US" dirty="0"/>
              <a:t>）</a:t>
            </a:r>
          </a:p>
          <a:p>
            <a:pPr lvl="2"/>
            <a:r>
              <a:rPr lang="zh-CN" altLang="en-US" dirty="0"/>
              <a:t>结对编程（</a:t>
            </a:r>
            <a:r>
              <a:rPr lang="en-US" altLang="zh-CN" dirty="0"/>
              <a:t>Pair programming</a:t>
            </a:r>
            <a:r>
              <a:rPr lang="zh-CN" altLang="en-US" dirty="0"/>
              <a:t>）</a:t>
            </a:r>
          </a:p>
          <a:p>
            <a:pPr lvl="2"/>
            <a:r>
              <a:rPr lang="zh-CN" altLang="en-US" dirty="0"/>
              <a:t>持续集成（</a:t>
            </a:r>
            <a:r>
              <a:rPr lang="en-US" altLang="zh-CN" dirty="0"/>
              <a:t>Continuous integration</a:t>
            </a:r>
            <a:r>
              <a:rPr lang="zh-CN" altLang="en-US" dirty="0"/>
              <a:t>）</a:t>
            </a:r>
          </a:p>
          <a:p>
            <a:pPr lvl="2"/>
            <a:r>
              <a:rPr lang="zh-CN" altLang="en-US" dirty="0"/>
              <a:t>每日站立会议（</a:t>
            </a:r>
            <a:r>
              <a:rPr lang="en-US" altLang="zh-CN" dirty="0"/>
              <a:t>Daily stand-up meeting</a:t>
            </a:r>
            <a:r>
              <a:rPr lang="zh-CN" altLang="en-US" dirty="0"/>
              <a:t>）</a:t>
            </a:r>
          </a:p>
          <a:p>
            <a:pPr lvl="2"/>
            <a:r>
              <a:rPr lang="zh-CN" altLang="en-US" dirty="0"/>
              <a:t>共同拥有代码（</a:t>
            </a:r>
            <a:r>
              <a:rPr lang="en-US" altLang="zh-CN" dirty="0"/>
              <a:t>Collative code ownership</a:t>
            </a:r>
            <a:r>
              <a:rPr lang="zh-CN" altLang="en-US" dirty="0"/>
              <a:t>）</a:t>
            </a:r>
          </a:p>
          <a:p>
            <a:pPr lvl="2"/>
            <a:r>
              <a:rPr lang="zh-CN" altLang="en-US" dirty="0"/>
              <a:t>系统隐喻（</a:t>
            </a:r>
            <a:r>
              <a:rPr lang="en-US" altLang="zh-CN" dirty="0"/>
              <a:t>System metaphor</a:t>
            </a:r>
            <a:r>
              <a:rPr lang="zh-CN" altLang="en-US" dirty="0"/>
              <a:t>）</a:t>
            </a:r>
          </a:p>
          <a:p>
            <a:pPr lvl="1"/>
            <a:endParaRPr lang="zh-CN" altLang="en-US" dirty="0"/>
          </a:p>
        </p:txBody>
      </p:sp>
      <p:sp>
        <p:nvSpPr>
          <p:cNvPr id="2" name="灯片编号占位符 1"/>
          <p:cNvSpPr>
            <a:spLocks noGrp="1"/>
          </p:cNvSpPr>
          <p:nvPr>
            <p:ph type="sldNum" sz="quarter" idx="12"/>
          </p:nvPr>
        </p:nvSpPr>
        <p:spPr/>
        <p:txBody>
          <a:bodyPr/>
          <a:lstStyle/>
          <a:p>
            <a:fld id="{CFCB2913-6E8F-460F-B9B2-F36455E917E3}" type="slidenum">
              <a:rPr lang="en-US" altLang="en-US" smtClean="0"/>
              <a:pPr/>
              <a:t>84</a:t>
            </a:fld>
            <a:endParaRPr lang="en-US" altLang="en-US"/>
          </a:p>
        </p:txBody>
      </p:sp>
    </p:spTree>
    <p:extLst>
      <p:ext uri="{BB962C8B-B14F-4D97-AF65-F5344CB8AC3E}">
        <p14:creationId xmlns:p14="http://schemas.microsoft.com/office/powerpoint/2010/main" val="30194845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zh-CN" dirty="0"/>
              <a:t>4. </a:t>
            </a:r>
            <a:r>
              <a:rPr lang="zh-CN" altLang="en-US" dirty="0"/>
              <a:t>敏捷项目管理过程</a:t>
            </a:r>
            <a:endParaRPr lang="zh-CN" altLang="en-US" dirty="0">
              <a:ea typeface="微软雅黑" panose="020B0503020204020204" pitchFamily="34" charset="-122"/>
            </a:endParaRPr>
          </a:p>
        </p:txBody>
      </p:sp>
      <p:sp>
        <p:nvSpPr>
          <p:cNvPr id="3" name="内容占位符 2">
            <a:extLst>
              <a:ext uri="{FF2B5EF4-FFF2-40B4-BE49-F238E27FC236}">
                <a16:creationId xmlns:a16="http://schemas.microsoft.com/office/drawing/2014/main" id="{BA22D8C9-8273-4615-BE5F-3F6B6AC14FDF}"/>
              </a:ext>
            </a:extLst>
          </p:cNvPr>
          <p:cNvSpPr>
            <a:spLocks noGrp="1"/>
          </p:cNvSpPr>
          <p:nvPr>
            <p:ph idx="1"/>
          </p:nvPr>
        </p:nvSpPr>
        <p:spPr>
          <a:xfrm>
            <a:off x="673100" y="1200209"/>
            <a:ext cx="10864850" cy="5141913"/>
          </a:xfrm>
        </p:spPr>
        <p:txBody>
          <a:bodyPr>
            <a:normAutofit/>
          </a:bodyPr>
          <a:lstStyle/>
          <a:p>
            <a:r>
              <a:rPr lang="zh-CN" altLang="en-US" dirty="0"/>
              <a:t>模型：</a:t>
            </a:r>
            <a:r>
              <a:rPr lang="en-US" altLang="zh-CN" dirty="0" err="1"/>
              <a:t>OpenUP</a:t>
            </a:r>
            <a:endParaRPr lang="en-US" altLang="zh-CN" dirty="0"/>
          </a:p>
          <a:p>
            <a:pPr lvl="1"/>
            <a:r>
              <a:rPr lang="zh-CN" altLang="en-US" dirty="0"/>
              <a:t>快速、轻量级的开发过程，适用规模较小的协作型团队</a:t>
            </a:r>
            <a:endParaRPr lang="en-US" altLang="zh-CN" dirty="0"/>
          </a:p>
          <a:p>
            <a:pPr lvl="1"/>
            <a:r>
              <a:rPr lang="zh-CN" altLang="en-US" dirty="0"/>
              <a:t>核心做法：</a:t>
            </a:r>
          </a:p>
          <a:p>
            <a:pPr lvl="2"/>
            <a:r>
              <a:rPr lang="zh-CN" altLang="en-US" dirty="0"/>
              <a:t>紧密协作，共享愿景</a:t>
            </a:r>
          </a:p>
          <a:p>
            <a:pPr lvl="2"/>
            <a:r>
              <a:rPr lang="zh-CN" altLang="en-US" dirty="0"/>
              <a:t>平衡优先级，</a:t>
            </a:r>
            <a:r>
              <a:rPr lang="zh-CN" altLang="en-US" dirty="0">
                <a:solidFill>
                  <a:srgbClr val="C00000"/>
                </a:solidFill>
              </a:rPr>
              <a:t>最大化干系人价值</a:t>
            </a:r>
          </a:p>
          <a:p>
            <a:pPr lvl="2"/>
            <a:r>
              <a:rPr lang="zh-CN" altLang="en-US" dirty="0"/>
              <a:t>更早地</a:t>
            </a:r>
            <a:r>
              <a:rPr lang="zh-CN" altLang="en-US" dirty="0">
                <a:solidFill>
                  <a:srgbClr val="C00000"/>
                </a:solidFill>
              </a:rPr>
              <a:t>关注架构，最小化风险</a:t>
            </a:r>
            <a:r>
              <a:rPr lang="zh-CN" altLang="en-US" dirty="0"/>
              <a:t>和组织开发</a:t>
            </a:r>
          </a:p>
          <a:p>
            <a:pPr lvl="2"/>
            <a:r>
              <a:rPr lang="zh-CN" altLang="en-US" dirty="0"/>
              <a:t>持续的获得反馈和改进</a:t>
            </a:r>
          </a:p>
        </p:txBody>
      </p:sp>
      <p:sp>
        <p:nvSpPr>
          <p:cNvPr id="2" name="灯片编号占位符 1"/>
          <p:cNvSpPr>
            <a:spLocks noGrp="1"/>
          </p:cNvSpPr>
          <p:nvPr>
            <p:ph type="sldNum" sz="quarter" idx="12"/>
          </p:nvPr>
        </p:nvSpPr>
        <p:spPr/>
        <p:txBody>
          <a:bodyPr/>
          <a:lstStyle/>
          <a:p>
            <a:fld id="{CFCB2913-6E8F-460F-B9B2-F36455E917E3}" type="slidenum">
              <a:rPr lang="en-US" altLang="en-US" smtClean="0"/>
              <a:pPr/>
              <a:t>85</a:t>
            </a:fld>
            <a:endParaRPr lang="en-US" altLang="en-US"/>
          </a:p>
        </p:txBody>
      </p:sp>
    </p:spTree>
    <p:extLst>
      <p:ext uri="{BB962C8B-B14F-4D97-AF65-F5344CB8AC3E}">
        <p14:creationId xmlns:p14="http://schemas.microsoft.com/office/powerpoint/2010/main" val="37551963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zh-CN" dirty="0"/>
              <a:t>4. </a:t>
            </a:r>
            <a:r>
              <a:rPr lang="zh-CN" altLang="en-US" dirty="0"/>
              <a:t>敏捷项目管理过程</a:t>
            </a:r>
            <a:endParaRPr lang="zh-CN" altLang="en-US" dirty="0">
              <a:ea typeface="微软雅黑" panose="020B0503020204020204" pitchFamily="34" charset="-122"/>
            </a:endParaRPr>
          </a:p>
        </p:txBody>
      </p:sp>
      <p:sp>
        <p:nvSpPr>
          <p:cNvPr id="3" name="内容占位符 2">
            <a:extLst>
              <a:ext uri="{FF2B5EF4-FFF2-40B4-BE49-F238E27FC236}">
                <a16:creationId xmlns:a16="http://schemas.microsoft.com/office/drawing/2014/main" id="{BA22D8C9-8273-4615-BE5F-3F6B6AC14FDF}"/>
              </a:ext>
            </a:extLst>
          </p:cNvPr>
          <p:cNvSpPr>
            <a:spLocks noGrp="1"/>
          </p:cNvSpPr>
          <p:nvPr>
            <p:ph idx="1"/>
          </p:nvPr>
        </p:nvSpPr>
        <p:spPr>
          <a:xfrm>
            <a:off x="673100" y="1200209"/>
            <a:ext cx="10864850" cy="5141913"/>
          </a:xfrm>
        </p:spPr>
        <p:txBody>
          <a:bodyPr>
            <a:normAutofit/>
          </a:bodyPr>
          <a:lstStyle/>
          <a:p>
            <a:r>
              <a:rPr lang="zh-CN" altLang="en-US" dirty="0"/>
              <a:t>模型：</a:t>
            </a:r>
            <a:r>
              <a:rPr lang="en-US" altLang="zh-CN" dirty="0" err="1"/>
              <a:t>OpenUP</a:t>
            </a:r>
            <a:endParaRPr lang="en-US" altLang="zh-CN" dirty="0"/>
          </a:p>
          <a:p>
            <a:pPr lvl="1"/>
            <a:r>
              <a:rPr lang="zh-CN" altLang="en-US" dirty="0"/>
              <a:t>三级周期</a:t>
            </a:r>
            <a:endParaRPr lang="en-US" altLang="zh-CN" dirty="0"/>
          </a:p>
          <a:p>
            <a:pPr lvl="2"/>
            <a:r>
              <a:rPr lang="zh-CN" altLang="en-US" dirty="0"/>
              <a:t>个人关注：小规模增量实施</a:t>
            </a:r>
            <a:endParaRPr lang="en-US" altLang="zh-CN" dirty="0"/>
          </a:p>
          <a:p>
            <a:pPr lvl="3"/>
            <a:r>
              <a:rPr lang="zh-CN" altLang="en-US" sz="1400" dirty="0"/>
              <a:t>测试驱动</a:t>
            </a:r>
            <a:endParaRPr lang="en-US" altLang="zh-CN" sz="1400" dirty="0"/>
          </a:p>
          <a:p>
            <a:pPr lvl="3"/>
            <a:r>
              <a:rPr lang="zh-CN" altLang="en-US" sz="1400" dirty="0"/>
              <a:t>架构核心</a:t>
            </a:r>
            <a:endParaRPr lang="en-US" altLang="zh-CN" sz="1400" dirty="0"/>
          </a:p>
          <a:p>
            <a:pPr lvl="3"/>
            <a:r>
              <a:rPr lang="zh-CN" altLang="en-US" sz="1400" dirty="0"/>
              <a:t>用例驱动</a:t>
            </a:r>
            <a:endParaRPr lang="en-US" altLang="zh-CN" sz="1400" dirty="0"/>
          </a:p>
          <a:p>
            <a:pPr lvl="2"/>
            <a:r>
              <a:rPr lang="zh-CN" altLang="en-US" dirty="0"/>
              <a:t>团队关注：迭代的生命周期</a:t>
            </a:r>
            <a:endParaRPr lang="en-US" altLang="zh-CN" dirty="0"/>
          </a:p>
          <a:p>
            <a:pPr lvl="3"/>
            <a:r>
              <a:rPr lang="zh-CN" altLang="en-US" sz="1400" dirty="0"/>
              <a:t>迭代式开发</a:t>
            </a:r>
            <a:endParaRPr lang="en-US" altLang="zh-CN" sz="1400" dirty="0"/>
          </a:p>
          <a:p>
            <a:pPr lvl="3"/>
            <a:r>
              <a:rPr lang="zh-CN" altLang="en-US" sz="1400" dirty="0"/>
              <a:t>敏捷的迭代计划和估算</a:t>
            </a:r>
            <a:endParaRPr lang="en-US" altLang="zh-CN" sz="1400" dirty="0"/>
          </a:p>
          <a:p>
            <a:pPr lvl="3"/>
            <a:r>
              <a:rPr lang="zh-CN" altLang="en-US" sz="1400" dirty="0"/>
              <a:t>自我组织</a:t>
            </a:r>
            <a:endParaRPr lang="en-US" altLang="zh-CN" sz="1400" dirty="0"/>
          </a:p>
          <a:p>
            <a:pPr lvl="2"/>
            <a:r>
              <a:rPr lang="zh-CN" altLang="en-US" dirty="0"/>
              <a:t>产品干系人关注：项目周期</a:t>
            </a:r>
            <a:endParaRPr lang="en-US" altLang="zh-CN" dirty="0"/>
          </a:p>
          <a:p>
            <a:pPr lvl="3"/>
            <a:r>
              <a:rPr lang="zh-CN" altLang="en-US" sz="1400" dirty="0"/>
              <a:t>项目阶段的动态变化</a:t>
            </a:r>
            <a:endParaRPr lang="en-US" altLang="zh-CN" sz="1400" dirty="0"/>
          </a:p>
          <a:p>
            <a:pPr lvl="3"/>
            <a:r>
              <a:rPr lang="zh-CN" altLang="en-US" sz="1400" dirty="0">
                <a:solidFill>
                  <a:srgbClr val="C00000"/>
                </a:solidFill>
              </a:rPr>
              <a:t>风险驱动</a:t>
            </a:r>
            <a:r>
              <a:rPr lang="zh-CN" altLang="en-US" sz="1400" dirty="0"/>
              <a:t>，关注于交付</a:t>
            </a:r>
            <a:endParaRPr lang="zh-CN" altLang="en-US" dirty="0"/>
          </a:p>
        </p:txBody>
      </p:sp>
      <p:sp>
        <p:nvSpPr>
          <p:cNvPr id="2" name="灯片编号占位符 1"/>
          <p:cNvSpPr>
            <a:spLocks noGrp="1"/>
          </p:cNvSpPr>
          <p:nvPr>
            <p:ph type="sldNum" sz="quarter" idx="12"/>
          </p:nvPr>
        </p:nvSpPr>
        <p:spPr/>
        <p:txBody>
          <a:bodyPr/>
          <a:lstStyle/>
          <a:p>
            <a:fld id="{CFCB2913-6E8F-460F-B9B2-F36455E917E3}" type="slidenum">
              <a:rPr lang="en-US" altLang="en-US" smtClean="0"/>
              <a:pPr/>
              <a:t>86</a:t>
            </a:fld>
            <a:endParaRPr lang="en-US" altLang="en-US"/>
          </a:p>
        </p:txBody>
      </p:sp>
      <p:pic>
        <p:nvPicPr>
          <p:cNvPr id="5" name="Picture 23" descr="OpenUP layers: micro-increments, iteration lifecycle and project lifecycle">
            <a:extLst>
              <a:ext uri="{FF2B5EF4-FFF2-40B4-BE49-F238E27FC236}">
                <a16:creationId xmlns:a16="http://schemas.microsoft.com/office/drawing/2014/main" id="{5F9F1051-3F11-4B1C-B54C-8E0E78C4927F}"/>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013520" y="2393576"/>
            <a:ext cx="4804639" cy="373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61643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zh-CN" dirty="0"/>
              <a:t>4. </a:t>
            </a:r>
            <a:r>
              <a:rPr lang="zh-CN" altLang="en-US" dirty="0"/>
              <a:t>敏捷项目管理过程</a:t>
            </a:r>
            <a:endParaRPr lang="zh-CN" altLang="en-US" dirty="0">
              <a:ea typeface="微软雅黑" panose="020B0503020204020204" pitchFamily="34" charset="-122"/>
            </a:endParaRPr>
          </a:p>
        </p:txBody>
      </p:sp>
      <p:sp>
        <p:nvSpPr>
          <p:cNvPr id="3" name="内容占位符 2">
            <a:extLst>
              <a:ext uri="{FF2B5EF4-FFF2-40B4-BE49-F238E27FC236}">
                <a16:creationId xmlns:a16="http://schemas.microsoft.com/office/drawing/2014/main" id="{BA22D8C9-8273-4615-BE5F-3F6B6AC14FDF}"/>
              </a:ext>
            </a:extLst>
          </p:cNvPr>
          <p:cNvSpPr>
            <a:spLocks noGrp="1"/>
          </p:cNvSpPr>
          <p:nvPr>
            <p:ph idx="1"/>
          </p:nvPr>
        </p:nvSpPr>
        <p:spPr>
          <a:xfrm>
            <a:off x="673100" y="1200209"/>
            <a:ext cx="10864850" cy="5141913"/>
          </a:xfrm>
        </p:spPr>
        <p:txBody>
          <a:bodyPr>
            <a:normAutofit/>
          </a:bodyPr>
          <a:lstStyle/>
          <a:p>
            <a:r>
              <a:rPr lang="zh-CN" altLang="en-US" dirty="0"/>
              <a:t>模型：</a:t>
            </a:r>
            <a:r>
              <a:rPr lang="en-US" altLang="zh-CN" dirty="0"/>
              <a:t>Lean</a:t>
            </a:r>
          </a:p>
          <a:p>
            <a:pPr lvl="1"/>
            <a:r>
              <a:rPr lang="zh-CN" altLang="en-US" dirty="0"/>
              <a:t>开发原则</a:t>
            </a:r>
            <a:endParaRPr lang="en-US" altLang="zh-CN" dirty="0"/>
          </a:p>
        </p:txBody>
      </p:sp>
      <p:sp>
        <p:nvSpPr>
          <p:cNvPr id="2" name="灯片编号占位符 1"/>
          <p:cNvSpPr>
            <a:spLocks noGrp="1"/>
          </p:cNvSpPr>
          <p:nvPr>
            <p:ph type="sldNum" sz="quarter" idx="12"/>
          </p:nvPr>
        </p:nvSpPr>
        <p:spPr/>
        <p:txBody>
          <a:bodyPr/>
          <a:lstStyle/>
          <a:p>
            <a:fld id="{CFCB2913-6E8F-460F-B9B2-F36455E917E3}" type="slidenum">
              <a:rPr lang="en-US" altLang="en-US" smtClean="0"/>
              <a:pPr/>
              <a:t>87</a:t>
            </a:fld>
            <a:endParaRPr lang="en-US" altLang="en-US"/>
          </a:p>
        </p:txBody>
      </p:sp>
      <p:pic>
        <p:nvPicPr>
          <p:cNvPr id="5" name="Picture 26" descr="defercommitment">
            <a:extLst>
              <a:ext uri="{FF2B5EF4-FFF2-40B4-BE49-F238E27FC236}">
                <a16:creationId xmlns:a16="http://schemas.microsoft.com/office/drawing/2014/main" id="{80B40BD4-1682-46DA-8441-BE00DD143E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615" y="1773049"/>
            <a:ext cx="1543050"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7" descr="eliminatewaste">
            <a:extLst>
              <a:ext uri="{FF2B5EF4-FFF2-40B4-BE49-F238E27FC236}">
                <a16:creationId xmlns:a16="http://schemas.microsoft.com/office/drawing/2014/main" id="{9095CB51-F25C-4E6E-BB67-C668B77AEB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9353" y="1773049"/>
            <a:ext cx="1543050"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8" descr="optimizethewhole">
            <a:extLst>
              <a:ext uri="{FF2B5EF4-FFF2-40B4-BE49-F238E27FC236}">
                <a16:creationId xmlns:a16="http://schemas.microsoft.com/office/drawing/2014/main" id="{3F238A27-2075-41F9-A103-9510BFF405A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67153" y="4167466"/>
            <a:ext cx="1543050"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9" descr="respectpeople">
            <a:extLst>
              <a:ext uri="{FF2B5EF4-FFF2-40B4-BE49-F238E27FC236}">
                <a16:creationId xmlns:a16="http://schemas.microsoft.com/office/drawing/2014/main" id="{25E8681A-A743-480A-9917-CFB92C8637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8490" y="4184929"/>
            <a:ext cx="1506538" cy="150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0" descr="quality">
            <a:extLst>
              <a:ext uri="{FF2B5EF4-FFF2-40B4-BE49-F238E27FC236}">
                <a16:creationId xmlns:a16="http://schemas.microsoft.com/office/drawing/2014/main" id="{0DF6DA4B-B1E9-4DA3-B558-F00DCCBA67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04853" y="1792099"/>
            <a:ext cx="1506537" cy="150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1" descr="learning">
            <a:extLst>
              <a:ext uri="{FF2B5EF4-FFF2-40B4-BE49-F238E27FC236}">
                <a16:creationId xmlns:a16="http://schemas.microsoft.com/office/drawing/2014/main" id="{BADDD487-10E0-45A5-A97C-60F42A8F5EC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84103" y="4184929"/>
            <a:ext cx="1506537" cy="150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34">
            <a:extLst>
              <a:ext uri="{FF2B5EF4-FFF2-40B4-BE49-F238E27FC236}">
                <a16:creationId xmlns:a16="http://schemas.microsoft.com/office/drawing/2014/main" id="{1729F93A-529E-48F4-BA49-826730E5CCF2}"/>
              </a:ext>
            </a:extLst>
          </p:cNvPr>
          <p:cNvSpPr>
            <a:spLocks noChangeArrowheads="1"/>
          </p:cNvSpPr>
          <p:nvPr/>
        </p:nvSpPr>
        <p:spPr bwMode="auto">
          <a:xfrm>
            <a:off x="3272378" y="3317686"/>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ea typeface="微软雅黑" panose="020B0503020204020204" pitchFamily="34" charset="-122"/>
              </a:rPr>
              <a:t>消除浪费</a:t>
            </a:r>
          </a:p>
        </p:txBody>
      </p:sp>
      <p:sp>
        <p:nvSpPr>
          <p:cNvPr id="12" name="Rectangle 36">
            <a:extLst>
              <a:ext uri="{FF2B5EF4-FFF2-40B4-BE49-F238E27FC236}">
                <a16:creationId xmlns:a16="http://schemas.microsoft.com/office/drawing/2014/main" id="{E9F6887D-5C6C-4B50-BD52-46B5DF8CDD5E}"/>
              </a:ext>
            </a:extLst>
          </p:cNvPr>
          <p:cNvSpPr>
            <a:spLocks noChangeArrowheads="1"/>
          </p:cNvSpPr>
          <p:nvPr/>
        </p:nvSpPr>
        <p:spPr bwMode="auto">
          <a:xfrm>
            <a:off x="7531640" y="3317686"/>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ea typeface="微软雅黑" panose="020B0503020204020204" pitchFamily="34" charset="-122"/>
              </a:rPr>
              <a:t>延迟决策</a:t>
            </a:r>
          </a:p>
        </p:txBody>
      </p:sp>
      <p:sp>
        <p:nvSpPr>
          <p:cNvPr id="13" name="Rectangle 38">
            <a:extLst>
              <a:ext uri="{FF2B5EF4-FFF2-40B4-BE49-F238E27FC236}">
                <a16:creationId xmlns:a16="http://schemas.microsoft.com/office/drawing/2014/main" id="{5887280C-3B94-4D3A-A66B-0F6C08EE91B9}"/>
              </a:ext>
            </a:extLst>
          </p:cNvPr>
          <p:cNvSpPr>
            <a:spLocks noChangeArrowheads="1"/>
          </p:cNvSpPr>
          <p:nvPr/>
        </p:nvSpPr>
        <p:spPr bwMode="auto">
          <a:xfrm>
            <a:off x="9648571" y="3319274"/>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ea typeface="微软雅黑" panose="020B0503020204020204" pitchFamily="34" charset="-122"/>
              </a:rPr>
              <a:t>快速交付</a:t>
            </a:r>
          </a:p>
        </p:txBody>
      </p:sp>
      <p:sp>
        <p:nvSpPr>
          <p:cNvPr id="14" name="Rectangle 40">
            <a:extLst>
              <a:ext uri="{FF2B5EF4-FFF2-40B4-BE49-F238E27FC236}">
                <a16:creationId xmlns:a16="http://schemas.microsoft.com/office/drawing/2014/main" id="{3DEA9720-10D2-4D10-B7BB-849A4CA94BFC}"/>
              </a:ext>
            </a:extLst>
          </p:cNvPr>
          <p:cNvSpPr>
            <a:spLocks noChangeArrowheads="1"/>
          </p:cNvSpPr>
          <p:nvPr/>
        </p:nvSpPr>
        <p:spPr bwMode="auto">
          <a:xfrm>
            <a:off x="8530178" y="5708929"/>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ea typeface="微软雅黑" panose="020B0503020204020204" pitchFamily="34" charset="-122"/>
              </a:rPr>
              <a:t>优化整体</a:t>
            </a:r>
          </a:p>
        </p:txBody>
      </p:sp>
      <p:sp>
        <p:nvSpPr>
          <p:cNvPr id="15" name="Rectangle 42">
            <a:extLst>
              <a:ext uri="{FF2B5EF4-FFF2-40B4-BE49-F238E27FC236}">
                <a16:creationId xmlns:a16="http://schemas.microsoft.com/office/drawing/2014/main" id="{6BA59E09-C244-4DE3-97A4-213C1E7A0A3A}"/>
              </a:ext>
            </a:extLst>
          </p:cNvPr>
          <p:cNvSpPr>
            <a:spLocks noChangeArrowheads="1"/>
          </p:cNvSpPr>
          <p:nvPr/>
        </p:nvSpPr>
        <p:spPr bwMode="auto">
          <a:xfrm>
            <a:off x="5349621" y="3317686"/>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ea typeface="微软雅黑" panose="020B0503020204020204" pitchFamily="34" charset="-122"/>
              </a:rPr>
              <a:t>构建质量</a:t>
            </a:r>
          </a:p>
        </p:txBody>
      </p:sp>
      <p:sp>
        <p:nvSpPr>
          <p:cNvPr id="16" name="Rectangle 44">
            <a:extLst>
              <a:ext uri="{FF2B5EF4-FFF2-40B4-BE49-F238E27FC236}">
                <a16:creationId xmlns:a16="http://schemas.microsoft.com/office/drawing/2014/main" id="{A13EC069-2C3C-4BF7-8565-0C69D22D401B}"/>
              </a:ext>
            </a:extLst>
          </p:cNvPr>
          <p:cNvSpPr>
            <a:spLocks noChangeArrowheads="1"/>
          </p:cNvSpPr>
          <p:nvPr/>
        </p:nvSpPr>
        <p:spPr bwMode="auto">
          <a:xfrm>
            <a:off x="4428871" y="5707341"/>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ea typeface="微软雅黑" panose="020B0503020204020204" pitchFamily="34" charset="-122"/>
              </a:rPr>
              <a:t>关注学习</a:t>
            </a:r>
          </a:p>
        </p:txBody>
      </p:sp>
      <p:sp>
        <p:nvSpPr>
          <p:cNvPr id="17" name="Rectangle 46">
            <a:extLst>
              <a:ext uri="{FF2B5EF4-FFF2-40B4-BE49-F238E27FC236}">
                <a16:creationId xmlns:a16="http://schemas.microsoft.com/office/drawing/2014/main" id="{A98D12F0-2D45-4AF3-97BC-71C8D3618E3A}"/>
              </a:ext>
            </a:extLst>
          </p:cNvPr>
          <p:cNvSpPr>
            <a:spLocks noChangeArrowheads="1"/>
          </p:cNvSpPr>
          <p:nvPr/>
        </p:nvSpPr>
        <p:spPr bwMode="auto">
          <a:xfrm>
            <a:off x="6513259" y="5707341"/>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ea typeface="微软雅黑" panose="020B0503020204020204" pitchFamily="34" charset="-122"/>
              </a:rPr>
              <a:t>尊重个人</a:t>
            </a:r>
          </a:p>
        </p:txBody>
      </p:sp>
      <p:pic>
        <p:nvPicPr>
          <p:cNvPr id="18" name="Picture 48" descr="metronome">
            <a:extLst>
              <a:ext uri="{FF2B5EF4-FFF2-40B4-BE49-F238E27FC236}">
                <a16:creationId xmlns:a16="http://schemas.microsoft.com/office/drawing/2014/main" id="{176D4DE9-26E2-4C2B-85AB-C14321A0AEC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510153" y="1803211"/>
            <a:ext cx="1493837" cy="149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23786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ChangeArrowheads="1"/>
          </p:cNvSpPr>
          <p:nvPr>
            <p:ph type="title"/>
          </p:nvPr>
        </p:nvSpPr>
        <p:spPr/>
        <p:txBody>
          <a:bodyPr/>
          <a:lstStyle/>
          <a:p>
            <a:r>
              <a:rPr lang="en-US" altLang="zh-CN" dirty="0"/>
              <a:t>4. </a:t>
            </a:r>
            <a:r>
              <a:rPr lang="zh-CN" altLang="en-US" dirty="0"/>
              <a:t>敏捷项目管理过程</a:t>
            </a:r>
            <a:endParaRPr lang="en-US" altLang="zh-CN" dirty="0"/>
          </a:p>
        </p:txBody>
      </p:sp>
      <p:sp>
        <p:nvSpPr>
          <p:cNvPr id="3" name="内容占位符 2">
            <a:extLst>
              <a:ext uri="{FF2B5EF4-FFF2-40B4-BE49-F238E27FC236}">
                <a16:creationId xmlns:a16="http://schemas.microsoft.com/office/drawing/2014/main" id="{DD3BAF42-8059-43EB-960C-A23307B49FF8}"/>
              </a:ext>
            </a:extLst>
          </p:cNvPr>
          <p:cNvSpPr>
            <a:spLocks noGrp="1"/>
          </p:cNvSpPr>
          <p:nvPr>
            <p:ph idx="1"/>
          </p:nvPr>
        </p:nvSpPr>
        <p:spPr/>
        <p:txBody>
          <a:bodyPr/>
          <a:lstStyle/>
          <a:p>
            <a:r>
              <a:rPr lang="zh-CN" altLang="en-US" dirty="0"/>
              <a:t>模型：</a:t>
            </a:r>
            <a:r>
              <a:rPr lang="en-US" altLang="zh-CN" dirty="0"/>
              <a:t>Lean</a:t>
            </a:r>
          </a:p>
          <a:p>
            <a:pPr lvl="1"/>
            <a:r>
              <a:rPr lang="zh-CN" altLang="en-US" dirty="0"/>
              <a:t>发现浪费</a:t>
            </a:r>
          </a:p>
        </p:txBody>
      </p:sp>
      <p:sp>
        <p:nvSpPr>
          <p:cNvPr id="2" name="灯片编号占位符 1"/>
          <p:cNvSpPr>
            <a:spLocks noGrp="1"/>
          </p:cNvSpPr>
          <p:nvPr>
            <p:ph type="sldNum" sz="quarter" idx="12"/>
          </p:nvPr>
        </p:nvSpPr>
        <p:spPr/>
        <p:txBody>
          <a:bodyPr/>
          <a:lstStyle/>
          <a:p>
            <a:fld id="{CFCB2913-6E8F-460F-B9B2-F36455E917E3}" type="slidenum">
              <a:rPr lang="en-US" altLang="en-US" smtClean="0"/>
              <a:pPr/>
              <a:t>88</a:t>
            </a:fld>
            <a:endParaRPr lang="en-US" altLang="en-US" dirty="0"/>
          </a:p>
        </p:txBody>
      </p:sp>
      <p:pic>
        <p:nvPicPr>
          <p:cNvPr id="532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4761" y="1412832"/>
            <a:ext cx="7856162" cy="4755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lgn="ctr">
                <a:solidFill>
                  <a:srgbClr val="000000"/>
                </a:solidFill>
                <a:miter lim="800000"/>
                <a:headEnd/>
                <a:tailEnd/>
              </a14:hiddenLine>
            </a:ext>
          </a:extLst>
        </p:spPr>
      </p:pic>
    </p:spTree>
    <p:extLst>
      <p:ext uri="{BB962C8B-B14F-4D97-AF65-F5344CB8AC3E}">
        <p14:creationId xmlns:p14="http://schemas.microsoft.com/office/powerpoint/2010/main" val="28363100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52">
            <a:extLst>
              <a:ext uri="{FF2B5EF4-FFF2-40B4-BE49-F238E27FC236}">
                <a16:creationId xmlns:a16="http://schemas.microsoft.com/office/drawing/2014/main" id="{558C5E54-EB1C-48D0-B775-D4EBF8040BB3}"/>
              </a:ext>
            </a:extLst>
          </p:cNvPr>
          <p:cNvSpPr txBox="1">
            <a:spLocks/>
          </p:cNvSpPr>
          <p:nvPr/>
        </p:nvSpPr>
        <p:spPr>
          <a:xfrm>
            <a:off x="1842552" y="2204791"/>
            <a:ext cx="2706708" cy="2336718"/>
          </a:xfrm>
          <a:prstGeom prst="rect">
            <a:avLst/>
          </a:prstGeom>
        </p:spPr>
        <p:txBody>
          <a:bodyPr vert="horz" lIns="0" tIns="45720" rIns="91440" bIns="45720"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16800" kern="1200">
                <a:gradFill>
                  <a:gsLst>
                    <a:gs pos="0">
                      <a:schemeClr val="accent1">
                        <a:alpha val="90000"/>
                      </a:schemeClr>
                    </a:gs>
                    <a:gs pos="100000">
                      <a:schemeClr val="accent1">
                        <a:lumMod val="20000"/>
                        <a:lumOff val="80000"/>
                        <a:alpha val="0"/>
                      </a:schemeClr>
                    </a:gs>
                  </a:gsLst>
                  <a:lin ang="5400000" scaled="1"/>
                </a:gradFill>
                <a:latin typeface="Impact" panose="020B080603090205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buClrTx/>
              <a:buSzTx/>
              <a:buFont typeface="Arial" panose="020B0604020202020204" pitchFamily="34" charset="0"/>
              <a:buNone/>
              <a:tabLst/>
              <a:defRPr/>
            </a:pPr>
            <a:r>
              <a:rPr kumimoji="0" lang="en-US" altLang="zh-CN" sz="16800" b="0" i="0" u="none" strike="noStrike" kern="1200" cap="none" spc="0" normalizeH="0" baseline="0" noProof="0" dirty="0">
                <a:ln>
                  <a:noFill/>
                </a:ln>
                <a:gradFill>
                  <a:gsLst>
                    <a:gs pos="0">
                      <a:srgbClr val="003778">
                        <a:alpha val="90000"/>
                      </a:srgbClr>
                    </a:gs>
                    <a:gs pos="100000">
                      <a:srgbClr val="003778">
                        <a:lumMod val="20000"/>
                        <a:lumOff val="80000"/>
                        <a:alpha val="0"/>
                      </a:srgbClr>
                    </a:gs>
                  </a:gsLst>
                  <a:lin ang="5400000" scaled="1"/>
                </a:gradFill>
                <a:effectLst/>
                <a:uLnTx/>
                <a:uFillTx/>
                <a:latin typeface="Impact" panose="020B0806030902050204" pitchFamily="34" charset="0"/>
                <a:ea typeface="微软雅黑 Light"/>
                <a:cs typeface="+mn-cs"/>
              </a:rPr>
              <a:t>03</a:t>
            </a:r>
            <a:endParaRPr kumimoji="0" lang="zh-CN" altLang="en-US" sz="16800" b="0" i="0" u="none" strike="noStrike" kern="1200" cap="none" spc="0" normalizeH="0" baseline="0" noProof="0" dirty="0">
              <a:ln>
                <a:noFill/>
              </a:ln>
              <a:gradFill>
                <a:gsLst>
                  <a:gs pos="0">
                    <a:srgbClr val="003778">
                      <a:alpha val="90000"/>
                    </a:srgbClr>
                  </a:gs>
                  <a:gs pos="100000">
                    <a:srgbClr val="003778">
                      <a:lumMod val="20000"/>
                      <a:lumOff val="80000"/>
                      <a:alpha val="0"/>
                    </a:srgbClr>
                  </a:gs>
                </a:gsLst>
                <a:lin ang="5400000" scaled="1"/>
              </a:gradFill>
              <a:effectLst/>
              <a:uLnTx/>
              <a:uFillTx/>
              <a:latin typeface="Impact" panose="020B0806030902050204" pitchFamily="34" charset="0"/>
              <a:ea typeface="微软雅黑 Light"/>
              <a:cs typeface="+mn-cs"/>
            </a:endParaRPr>
          </a:p>
        </p:txBody>
      </p:sp>
      <p:sp>
        <p:nvSpPr>
          <p:cNvPr id="5" name="标题 26">
            <a:extLst>
              <a:ext uri="{FF2B5EF4-FFF2-40B4-BE49-F238E27FC236}">
                <a16:creationId xmlns:a16="http://schemas.microsoft.com/office/drawing/2014/main" id="{D9098F66-4ABF-4477-B755-C485EEDDF8E4}"/>
              </a:ext>
            </a:extLst>
          </p:cNvPr>
          <p:cNvSpPr txBox="1">
            <a:spLocks/>
          </p:cNvSpPr>
          <p:nvPr/>
        </p:nvSpPr>
        <p:spPr>
          <a:xfrm>
            <a:off x="1915152" y="3668486"/>
            <a:ext cx="5438148" cy="1249620"/>
          </a:xfrm>
          <a:prstGeom prst="rect">
            <a:avLst/>
          </a:prstGeom>
        </p:spPr>
        <p:txBody>
          <a:bodyPr vert="horz" lIns="0" tIns="45720" rIns="91440" bIns="45720" rtlCol="0" anchor="ctr">
            <a:noAutofit/>
          </a:bodyPr>
          <a:lstStyle>
            <a:lvl1pPr algn="l" defTabSz="914400" rtl="0" eaLnBrk="1" latinLnBrk="0" hangingPunct="1">
              <a:lnSpc>
                <a:spcPct val="90000"/>
              </a:lnSpc>
              <a:spcBef>
                <a:spcPct val="0"/>
              </a:spcBef>
              <a:buNone/>
              <a:defRPr sz="5400" b="1" kern="1200">
                <a:solidFill>
                  <a:schemeClr val="accent1"/>
                </a:solidFill>
                <a:latin typeface="+mj-lt"/>
                <a:ea typeface="+mj-ea"/>
                <a:cs typeface="+mj-cs"/>
              </a:defRPr>
            </a:lvl1pPr>
          </a:lstStyle>
          <a:p>
            <a:pPr lvl="0">
              <a:lnSpc>
                <a:spcPct val="100000"/>
              </a:lnSpc>
              <a:defRPr/>
            </a:pPr>
            <a:r>
              <a:rPr lang="zh-CN" altLang="en-US" sz="4000" dirty="0">
                <a:solidFill>
                  <a:srgbClr val="194B85"/>
                </a:solidFill>
                <a:latin typeface="Segoe UI"/>
                <a:ea typeface="微软雅黑"/>
              </a:rPr>
              <a:t>团队管理</a:t>
            </a:r>
          </a:p>
        </p:txBody>
      </p:sp>
    </p:spTree>
    <p:extLst>
      <p:ext uri="{BB962C8B-B14F-4D97-AF65-F5344CB8AC3E}">
        <p14:creationId xmlns:p14="http://schemas.microsoft.com/office/powerpoint/2010/main" val="78607562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 </a:t>
            </a:r>
            <a:r>
              <a:rPr lang="zh-CN" altLang="en-US" dirty="0"/>
              <a:t>什么是</a:t>
            </a:r>
            <a:r>
              <a:rPr lang="en-US" altLang="zh-CN" dirty="0"/>
              <a:t>PMBOK</a:t>
            </a:r>
            <a:endParaRPr lang="zh-CN" altLang="en-US" dirty="0"/>
          </a:p>
        </p:txBody>
      </p:sp>
      <p:sp>
        <p:nvSpPr>
          <p:cNvPr id="4" name="内容占位符 3"/>
          <p:cNvSpPr>
            <a:spLocks noGrp="1"/>
          </p:cNvSpPr>
          <p:nvPr>
            <p:ph idx="1"/>
          </p:nvPr>
        </p:nvSpPr>
        <p:spPr>
          <a:xfrm>
            <a:off x="673100" y="1200210"/>
            <a:ext cx="10864850" cy="3950014"/>
          </a:xfrm>
        </p:spPr>
        <p:txBody>
          <a:bodyPr/>
          <a:lstStyle/>
          <a:p>
            <a:r>
              <a:rPr lang="en-US" altLang="zh-CN" dirty="0"/>
              <a:t>the </a:t>
            </a:r>
            <a:r>
              <a:rPr lang="en-US" altLang="zh-CN" dirty="0">
                <a:solidFill>
                  <a:srgbClr val="FF0000"/>
                </a:solidFill>
              </a:rPr>
              <a:t>P</a:t>
            </a:r>
            <a:r>
              <a:rPr lang="en-US" altLang="zh-CN" dirty="0"/>
              <a:t>roject </a:t>
            </a:r>
            <a:r>
              <a:rPr lang="en-US" altLang="zh-CN" dirty="0">
                <a:solidFill>
                  <a:srgbClr val="FF0000"/>
                </a:solidFill>
              </a:rPr>
              <a:t>M</a:t>
            </a:r>
            <a:r>
              <a:rPr lang="en-US" altLang="zh-CN" dirty="0"/>
              <a:t>anagement </a:t>
            </a:r>
            <a:r>
              <a:rPr lang="en-US" altLang="zh-CN" dirty="0">
                <a:solidFill>
                  <a:srgbClr val="FF0000"/>
                </a:solidFill>
              </a:rPr>
              <a:t>B</a:t>
            </a:r>
            <a:r>
              <a:rPr lang="en-US" altLang="zh-CN" dirty="0"/>
              <a:t>ody </a:t>
            </a:r>
            <a:r>
              <a:rPr lang="en-US" altLang="zh-CN" dirty="0">
                <a:solidFill>
                  <a:srgbClr val="FF0000"/>
                </a:solidFill>
              </a:rPr>
              <a:t>o</a:t>
            </a:r>
            <a:r>
              <a:rPr lang="en-US" altLang="zh-CN" dirty="0"/>
              <a:t>f </a:t>
            </a:r>
            <a:r>
              <a:rPr lang="en-US" altLang="zh-CN" dirty="0">
                <a:solidFill>
                  <a:srgbClr val="FF0000"/>
                </a:solidFill>
              </a:rPr>
              <a:t>K</a:t>
            </a:r>
            <a:r>
              <a:rPr lang="en-US" altLang="zh-CN" dirty="0"/>
              <a:t>nowledge</a:t>
            </a:r>
          </a:p>
          <a:p>
            <a:pPr lvl="1"/>
            <a:r>
              <a:rPr lang="zh-CN" altLang="en-US" dirty="0"/>
              <a:t>描述项目管理专业范围内知识</a:t>
            </a:r>
            <a:endParaRPr lang="en-US" altLang="zh-CN" dirty="0"/>
          </a:p>
          <a:p>
            <a:r>
              <a:rPr lang="en-US" altLang="zh-CN" dirty="0"/>
              <a:t>PMBOK</a:t>
            </a:r>
            <a:r>
              <a:rPr lang="zh-CN" altLang="en-US" dirty="0"/>
              <a:t>收录项目管理知识体系中被</a:t>
            </a:r>
            <a:r>
              <a:rPr lang="zh-CN" altLang="en-US" dirty="0">
                <a:solidFill>
                  <a:srgbClr val="C00000"/>
                </a:solidFill>
              </a:rPr>
              <a:t>普遍认可</a:t>
            </a:r>
            <a:r>
              <a:rPr lang="zh-CN" altLang="en-US" dirty="0"/>
              <a:t>为“</a:t>
            </a:r>
            <a:r>
              <a:rPr lang="zh-CN" altLang="en-US" dirty="0">
                <a:solidFill>
                  <a:srgbClr val="C00000"/>
                </a:solidFill>
              </a:rPr>
              <a:t>良好做法</a:t>
            </a:r>
            <a:r>
              <a:rPr lang="zh-CN" altLang="en-US" dirty="0"/>
              <a:t>”的知识和做法</a:t>
            </a:r>
          </a:p>
          <a:p>
            <a:pPr lvl="1"/>
            <a:r>
              <a:rPr lang="zh-CN" altLang="en-US" dirty="0">
                <a:solidFill>
                  <a:srgbClr val="C00000"/>
                </a:solidFill>
              </a:rPr>
              <a:t>普遍认可</a:t>
            </a:r>
            <a:r>
              <a:rPr lang="en-US" altLang="zh-CN" dirty="0"/>
              <a:t>——</a:t>
            </a:r>
            <a:r>
              <a:rPr lang="zh-CN" altLang="en-US" dirty="0"/>
              <a:t>大多数时候适用于大多数项目，其价值和有效性已获得一致认可</a:t>
            </a:r>
          </a:p>
          <a:p>
            <a:pPr lvl="1"/>
            <a:r>
              <a:rPr lang="zh-CN" altLang="en-US" dirty="0">
                <a:solidFill>
                  <a:srgbClr val="C00000"/>
                </a:solidFill>
              </a:rPr>
              <a:t>良好做法</a:t>
            </a:r>
            <a:r>
              <a:rPr lang="en-US" altLang="zh-CN" dirty="0"/>
              <a:t>——</a:t>
            </a:r>
            <a:r>
              <a:rPr lang="zh-CN" altLang="en-US" dirty="0"/>
              <a:t>使用这些知识、技能、工具和技术能够提高很多项目成功的可能性</a:t>
            </a:r>
          </a:p>
        </p:txBody>
      </p:sp>
      <p:sp>
        <p:nvSpPr>
          <p:cNvPr id="3" name="灯片编号占位符 2"/>
          <p:cNvSpPr>
            <a:spLocks noGrp="1"/>
          </p:cNvSpPr>
          <p:nvPr>
            <p:ph type="sldNum" sz="quarter" idx="12"/>
          </p:nvPr>
        </p:nvSpPr>
        <p:spPr/>
        <p:txBody>
          <a:bodyPr/>
          <a:lstStyle/>
          <a:p>
            <a:fld id="{51C954A1-9FE7-4ABB-8851-D5362BFC037D}" type="slidenum">
              <a:rPr lang="en-US" altLang="en-US" smtClean="0"/>
              <a:pPr/>
              <a:t>9</a:t>
            </a:fld>
            <a:endParaRPr lang="en-US" altLang="en-US"/>
          </a:p>
        </p:txBody>
      </p:sp>
      <p:sp>
        <p:nvSpPr>
          <p:cNvPr id="5" name="圆角矩形 9"/>
          <p:cNvSpPr>
            <a:spLocks noChangeArrowheads="1"/>
          </p:cNvSpPr>
          <p:nvPr/>
        </p:nvSpPr>
        <p:spPr bwMode="auto">
          <a:xfrm>
            <a:off x="654050" y="5327816"/>
            <a:ext cx="10991102" cy="659948"/>
          </a:xfrm>
          <a:prstGeom prst="roundRect">
            <a:avLst>
              <a:gd name="adj" fmla="val 16667"/>
            </a:avLst>
          </a:prstGeom>
          <a:noFill/>
          <a:ln w="63500" algn="ctr">
            <a:solidFill>
              <a:schemeClr val="accent5">
                <a:lumMod val="75000"/>
              </a:schemeClr>
            </a:solidFill>
            <a:round/>
            <a:headEnd/>
            <a:tailEnd/>
          </a:ln>
          <a:extLst>
            <a:ext uri="{909E8E84-426E-40DD-AFC4-6F175D3DCCD1}">
              <a14:hiddenFill xmlns:a14="http://schemas.microsoft.com/office/drawing/2010/main">
                <a:solidFill>
                  <a:srgbClr val="FFFFFF"/>
                </a:solidFill>
              </a14:hiddenFill>
            </a:ext>
          </a:extLst>
        </p:spPr>
        <p:txBody>
          <a:bodyPr/>
          <a:lstStyle/>
          <a:p>
            <a:pPr lvl="0"/>
            <a:r>
              <a:rPr lang="zh-CN" altLang="en-US" sz="2400">
                <a:solidFill>
                  <a:srgbClr val="C00000"/>
                </a:solidFill>
                <a:latin typeface="微软雅黑" panose="020B0503020204020204" pitchFamily="34" charset="-122"/>
                <a:ea typeface="微软雅黑" panose="020B0503020204020204" pitchFamily="34" charset="-122"/>
              </a:rPr>
              <a:t>并不意味着这些知识一成不变的应用于所有项目，应由组织或项目管理团队抉择</a:t>
            </a:r>
            <a:endParaRPr lang="en-US" altLang="zh-CN"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0870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1. </a:t>
            </a:r>
            <a:r>
              <a:rPr lang="zh-CN" altLang="en-US" dirty="0"/>
              <a:t>敏捷团队的角色和职责</a:t>
            </a:r>
          </a:p>
        </p:txBody>
      </p:sp>
      <p:sp>
        <p:nvSpPr>
          <p:cNvPr id="4" name="内容占位符 3"/>
          <p:cNvSpPr>
            <a:spLocks noGrp="1"/>
          </p:cNvSpPr>
          <p:nvPr>
            <p:ph idx="1"/>
          </p:nvPr>
        </p:nvSpPr>
        <p:spPr>
          <a:xfrm>
            <a:off x="663575" y="1200210"/>
            <a:ext cx="10864850" cy="5047544"/>
          </a:xfrm>
        </p:spPr>
        <p:txBody>
          <a:bodyPr/>
          <a:lstStyle/>
          <a:p>
            <a:r>
              <a:rPr lang="en-US" altLang="zh-CN" b="1" dirty="0"/>
              <a:t>Scrum</a:t>
            </a:r>
            <a:r>
              <a:rPr lang="zh-CN" altLang="en-US" b="1" dirty="0"/>
              <a:t>团队</a:t>
            </a:r>
            <a:endParaRPr lang="en-US" altLang="zh-CN" b="1" dirty="0"/>
          </a:p>
          <a:p>
            <a:pPr lvl="1"/>
            <a:r>
              <a:rPr lang="zh-CN" altLang="en-US" dirty="0"/>
              <a:t>“猪”：产品负责人、团队负责人、团队成员、架构负责人、干系人</a:t>
            </a:r>
            <a:endParaRPr lang="en-US" altLang="zh-CN" dirty="0"/>
          </a:p>
          <a:p>
            <a:pPr lvl="1"/>
            <a:r>
              <a:rPr lang="zh-CN" altLang="en-US" dirty="0"/>
              <a:t>“鸡”：领域专家、技术专家、独立测试人员、集成人员、专业人员</a:t>
            </a:r>
          </a:p>
          <a:p>
            <a:pPr lvl="1"/>
            <a:endParaRPr lang="zh-CN" altLang="en-US" dirty="0"/>
          </a:p>
        </p:txBody>
      </p:sp>
      <p:pic>
        <p:nvPicPr>
          <p:cNvPr id="11" name="Picture 3">
            <a:extLst>
              <a:ext uri="{FF2B5EF4-FFF2-40B4-BE49-F238E27FC236}">
                <a16:creationId xmlns:a16="http://schemas.microsoft.com/office/drawing/2014/main" id="{9729667B-8E66-4E02-8BD9-4D54433069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1077" y="2901679"/>
            <a:ext cx="9197122" cy="3243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灯片编号占位符 1">
            <a:extLst>
              <a:ext uri="{FF2B5EF4-FFF2-40B4-BE49-F238E27FC236}">
                <a16:creationId xmlns:a16="http://schemas.microsoft.com/office/drawing/2014/main" id="{0788C089-BF0A-4DC9-8D51-86679BD4718E}"/>
              </a:ext>
            </a:extLst>
          </p:cNvPr>
          <p:cNvSpPr>
            <a:spLocks noGrp="1"/>
          </p:cNvSpPr>
          <p:nvPr>
            <p:ph type="sldNum" sz="quarter" idx="12"/>
          </p:nvPr>
        </p:nvSpPr>
        <p:spPr>
          <a:xfrm>
            <a:off x="5778500" y="6459285"/>
            <a:ext cx="622300" cy="365125"/>
          </a:xfrm>
        </p:spPr>
        <p:txBody>
          <a:bodyPr/>
          <a:lstStyle/>
          <a:p>
            <a:fld id="{CFCB2913-6E8F-460F-B9B2-F36455E917E3}" type="slidenum">
              <a:rPr lang="en-US" altLang="en-US" smtClean="0"/>
              <a:pPr/>
              <a:t>90</a:t>
            </a:fld>
            <a:endParaRPr lang="en-US" altLang="en-US" dirty="0"/>
          </a:p>
        </p:txBody>
      </p:sp>
    </p:spTree>
    <p:extLst>
      <p:ext uri="{BB962C8B-B14F-4D97-AF65-F5344CB8AC3E}">
        <p14:creationId xmlns:p14="http://schemas.microsoft.com/office/powerpoint/2010/main" val="6910680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1. </a:t>
            </a:r>
            <a:r>
              <a:rPr lang="zh-CN" altLang="en-US" dirty="0"/>
              <a:t>敏捷团队的角色和职责</a:t>
            </a:r>
          </a:p>
        </p:txBody>
      </p:sp>
      <p:sp>
        <p:nvSpPr>
          <p:cNvPr id="4" name="内容占位符 3"/>
          <p:cNvSpPr>
            <a:spLocks noGrp="1"/>
          </p:cNvSpPr>
          <p:nvPr>
            <p:ph idx="1"/>
          </p:nvPr>
        </p:nvSpPr>
        <p:spPr>
          <a:xfrm>
            <a:off x="663575" y="1200210"/>
            <a:ext cx="10864850" cy="5047544"/>
          </a:xfrm>
        </p:spPr>
        <p:txBody>
          <a:bodyPr/>
          <a:lstStyle/>
          <a:p>
            <a:r>
              <a:rPr lang="en-US" altLang="zh-CN" b="1" dirty="0"/>
              <a:t>Scrum</a:t>
            </a:r>
            <a:r>
              <a:rPr lang="zh-CN" altLang="en-US" b="1" dirty="0"/>
              <a:t>团队</a:t>
            </a:r>
            <a:endParaRPr lang="en-US" altLang="zh-CN" b="1" dirty="0"/>
          </a:p>
          <a:p>
            <a:pPr lvl="1"/>
            <a:r>
              <a:rPr lang="zh-CN" altLang="en-US" dirty="0"/>
              <a:t>产品负责人</a:t>
            </a:r>
            <a:endParaRPr lang="en-US" altLang="zh-CN" dirty="0"/>
          </a:p>
          <a:p>
            <a:pPr lvl="2"/>
            <a:r>
              <a:rPr lang="zh-CN" altLang="en-US" dirty="0"/>
              <a:t>定义并提升产品的愿景和目标；负责产品的订单</a:t>
            </a:r>
            <a:r>
              <a:rPr lang="en-US" altLang="zh-CN" dirty="0"/>
              <a:t>/</a:t>
            </a:r>
            <a:r>
              <a:rPr lang="zh-CN" altLang="en-US" dirty="0"/>
              <a:t>工作任务列表，制定优先级；定义产品发布的范围</a:t>
            </a:r>
            <a:r>
              <a:rPr lang="en-US" altLang="zh-CN" dirty="0"/>
              <a:t>/</a:t>
            </a:r>
            <a:r>
              <a:rPr lang="zh-CN" altLang="en-US" dirty="0"/>
              <a:t>内容；定义产品发布验收条件并决定系统何时可以发布。</a:t>
            </a:r>
          </a:p>
        </p:txBody>
      </p:sp>
      <p:grpSp>
        <p:nvGrpSpPr>
          <p:cNvPr id="5" name="Group 4">
            <a:extLst>
              <a:ext uri="{FF2B5EF4-FFF2-40B4-BE49-F238E27FC236}">
                <a16:creationId xmlns:a16="http://schemas.microsoft.com/office/drawing/2014/main" id="{A4E92F9E-0B1C-487B-A40F-1C1A4DFE3FB7}"/>
              </a:ext>
            </a:extLst>
          </p:cNvPr>
          <p:cNvGrpSpPr>
            <a:grpSpLocks/>
          </p:cNvGrpSpPr>
          <p:nvPr/>
        </p:nvGrpSpPr>
        <p:grpSpPr bwMode="auto">
          <a:xfrm>
            <a:off x="1798539" y="3296211"/>
            <a:ext cx="8869363" cy="2903538"/>
            <a:chOff x="0" y="0"/>
            <a:chExt cx="5587" cy="1829"/>
          </a:xfrm>
        </p:grpSpPr>
        <p:grpSp>
          <p:nvGrpSpPr>
            <p:cNvPr id="6" name="Group 5">
              <a:extLst>
                <a:ext uri="{FF2B5EF4-FFF2-40B4-BE49-F238E27FC236}">
                  <a16:creationId xmlns:a16="http://schemas.microsoft.com/office/drawing/2014/main" id="{EBCAC9EF-E922-4A73-BDBB-FD8095DF2CDD}"/>
                </a:ext>
              </a:extLst>
            </p:cNvPr>
            <p:cNvGrpSpPr>
              <a:grpSpLocks/>
            </p:cNvGrpSpPr>
            <p:nvPr/>
          </p:nvGrpSpPr>
          <p:grpSpPr bwMode="auto">
            <a:xfrm>
              <a:off x="0" y="73"/>
              <a:ext cx="2961" cy="1485"/>
              <a:chOff x="0" y="0"/>
              <a:chExt cx="2961" cy="1485"/>
            </a:xfrm>
          </p:grpSpPr>
          <p:grpSp>
            <p:nvGrpSpPr>
              <p:cNvPr id="46" name="Group 6">
                <a:extLst>
                  <a:ext uri="{FF2B5EF4-FFF2-40B4-BE49-F238E27FC236}">
                    <a16:creationId xmlns:a16="http://schemas.microsoft.com/office/drawing/2014/main" id="{CD76B81E-D9FA-465E-A124-2638640425A0}"/>
                  </a:ext>
                </a:extLst>
              </p:cNvPr>
              <p:cNvGrpSpPr>
                <a:grpSpLocks noChangeAspect="1"/>
              </p:cNvGrpSpPr>
              <p:nvPr/>
            </p:nvGrpSpPr>
            <p:grpSpPr bwMode="auto">
              <a:xfrm>
                <a:off x="1863" y="432"/>
                <a:ext cx="693" cy="662"/>
                <a:chOff x="0" y="0"/>
                <a:chExt cx="691" cy="703"/>
              </a:xfrm>
            </p:grpSpPr>
            <p:pic>
              <p:nvPicPr>
                <p:cNvPr id="68" name="Picture 7" descr="BusinessAnalyst">
                  <a:extLst>
                    <a:ext uri="{FF2B5EF4-FFF2-40B4-BE49-F238E27FC236}">
                      <a16:creationId xmlns:a16="http://schemas.microsoft.com/office/drawing/2014/main" id="{E2E3666F-0CB4-4213-8877-E8BA5C455E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 y="0"/>
                  <a:ext cx="605" cy="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AutoShape 8">
                  <a:extLst>
                    <a:ext uri="{FF2B5EF4-FFF2-40B4-BE49-F238E27FC236}">
                      <a16:creationId xmlns:a16="http://schemas.microsoft.com/office/drawing/2014/main" id="{9632D277-856C-4E81-ACBE-15DEF3C68F0E}"/>
                    </a:ext>
                  </a:extLst>
                </p:cNvPr>
                <p:cNvSpPr>
                  <a:spLocks noChangeAspect="1" noChangeArrowheads="1"/>
                </p:cNvSpPr>
                <p:nvPr/>
              </p:nvSpPr>
              <p:spPr bwMode="auto">
                <a:xfrm>
                  <a:off x="5" y="459"/>
                  <a:ext cx="680" cy="244"/>
                </a:xfrm>
                <a:prstGeom prst="roundRect">
                  <a:avLst>
                    <a:gd name="adj" fmla="val 39463"/>
                  </a:avLst>
                </a:prstGeom>
                <a:solidFill>
                  <a:srgbClr val="ADEBEA">
                    <a:alpha val="74901"/>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en-US"/>
                </a:p>
              </p:txBody>
            </p:sp>
            <p:sp>
              <p:nvSpPr>
                <p:cNvPr id="70" name="Text Box 9">
                  <a:extLst>
                    <a:ext uri="{FF2B5EF4-FFF2-40B4-BE49-F238E27FC236}">
                      <a16:creationId xmlns:a16="http://schemas.microsoft.com/office/drawing/2014/main" id="{41720D55-21E2-432A-AB4C-75C16099548D}"/>
                    </a:ext>
                  </a:extLst>
                </p:cNvPr>
                <p:cNvSpPr txBox="1">
                  <a:spLocks noChangeAspect="1" noChangeArrowheads="1"/>
                </p:cNvSpPr>
                <p:nvPr/>
              </p:nvSpPr>
              <p:spPr bwMode="auto">
                <a:xfrm>
                  <a:off x="0" y="466"/>
                  <a:ext cx="691"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80000"/>
                    </a:lnSpc>
                    <a:buClr>
                      <a:schemeClr val="accent2"/>
                    </a:buClr>
                    <a:buFont typeface="WingDings" panose="05000000000000000000" pitchFamily="2" charset="2"/>
                    <a:buNone/>
                  </a:pPr>
                  <a:r>
                    <a:rPr lang="zh-CN" altLang="en-US" sz="1200" b="1"/>
                    <a:t>产品负责人</a:t>
                  </a:r>
                </a:p>
              </p:txBody>
            </p:sp>
          </p:grpSp>
          <p:grpSp>
            <p:nvGrpSpPr>
              <p:cNvPr id="47" name="Group 10">
                <a:extLst>
                  <a:ext uri="{FF2B5EF4-FFF2-40B4-BE49-F238E27FC236}">
                    <a16:creationId xmlns:a16="http://schemas.microsoft.com/office/drawing/2014/main" id="{C7F3D403-167D-4CC8-BB96-BD0374EDCFEA}"/>
                  </a:ext>
                </a:extLst>
              </p:cNvPr>
              <p:cNvGrpSpPr>
                <a:grpSpLocks noChangeAspect="1"/>
              </p:cNvGrpSpPr>
              <p:nvPr/>
            </p:nvGrpSpPr>
            <p:grpSpPr bwMode="auto">
              <a:xfrm>
                <a:off x="622" y="0"/>
                <a:ext cx="693" cy="670"/>
                <a:chOff x="0" y="0"/>
                <a:chExt cx="691" cy="711"/>
              </a:xfrm>
            </p:grpSpPr>
            <p:pic>
              <p:nvPicPr>
                <p:cNvPr id="64" name="Picture 11" descr="SoftwareArchitect">
                  <a:extLst>
                    <a:ext uri="{FF2B5EF4-FFF2-40B4-BE49-F238E27FC236}">
                      <a16:creationId xmlns:a16="http://schemas.microsoft.com/office/drawing/2014/main" id="{087862D0-DB6D-4C64-984A-532507B4CA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 y="0"/>
                  <a:ext cx="605" cy="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5" name="Group 12">
                  <a:extLst>
                    <a:ext uri="{FF2B5EF4-FFF2-40B4-BE49-F238E27FC236}">
                      <a16:creationId xmlns:a16="http://schemas.microsoft.com/office/drawing/2014/main" id="{4218A9DB-11A7-407C-86B5-F5D8E5E86794}"/>
                    </a:ext>
                  </a:extLst>
                </p:cNvPr>
                <p:cNvGrpSpPr>
                  <a:grpSpLocks noChangeAspect="1"/>
                </p:cNvGrpSpPr>
                <p:nvPr/>
              </p:nvGrpSpPr>
              <p:grpSpPr bwMode="auto">
                <a:xfrm>
                  <a:off x="0" y="466"/>
                  <a:ext cx="691" cy="245"/>
                  <a:chOff x="0" y="0"/>
                  <a:chExt cx="691" cy="245"/>
                </a:xfrm>
              </p:grpSpPr>
              <p:sp>
                <p:nvSpPr>
                  <p:cNvPr id="66" name="AutoShape 13">
                    <a:extLst>
                      <a:ext uri="{FF2B5EF4-FFF2-40B4-BE49-F238E27FC236}">
                        <a16:creationId xmlns:a16="http://schemas.microsoft.com/office/drawing/2014/main" id="{1938BB20-B600-4635-9D37-ABFED7B5CF0C}"/>
                      </a:ext>
                    </a:extLst>
                  </p:cNvPr>
                  <p:cNvSpPr>
                    <a:spLocks noChangeAspect="1" noChangeArrowheads="1"/>
                  </p:cNvSpPr>
                  <p:nvPr/>
                </p:nvSpPr>
                <p:spPr bwMode="auto">
                  <a:xfrm>
                    <a:off x="6" y="1"/>
                    <a:ext cx="680" cy="244"/>
                  </a:xfrm>
                  <a:prstGeom prst="roundRect">
                    <a:avLst>
                      <a:gd name="adj" fmla="val 39463"/>
                    </a:avLst>
                  </a:prstGeom>
                  <a:solidFill>
                    <a:srgbClr val="ADEBEA">
                      <a:alpha val="74901"/>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en-US"/>
                  </a:p>
                </p:txBody>
              </p:sp>
              <p:sp>
                <p:nvSpPr>
                  <p:cNvPr id="67" name="Text Box 14">
                    <a:extLst>
                      <a:ext uri="{FF2B5EF4-FFF2-40B4-BE49-F238E27FC236}">
                        <a16:creationId xmlns:a16="http://schemas.microsoft.com/office/drawing/2014/main" id="{5A16F559-9E2F-4915-B529-6B59E04E0317}"/>
                      </a:ext>
                    </a:extLst>
                  </p:cNvPr>
                  <p:cNvSpPr txBox="1">
                    <a:spLocks noChangeAspect="1" noChangeArrowheads="1"/>
                  </p:cNvSpPr>
                  <p:nvPr/>
                </p:nvSpPr>
                <p:spPr bwMode="auto">
                  <a:xfrm>
                    <a:off x="0" y="0"/>
                    <a:ext cx="691"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80000"/>
                      </a:lnSpc>
                      <a:buClr>
                        <a:schemeClr val="accent2"/>
                      </a:buClr>
                      <a:buFont typeface="WingDings" panose="05000000000000000000" pitchFamily="2" charset="2"/>
                      <a:buNone/>
                    </a:pPr>
                    <a:r>
                      <a:rPr lang="zh-CN" altLang="en-US" sz="1200" b="1"/>
                      <a:t>团队成员</a:t>
                    </a:r>
                  </a:p>
                </p:txBody>
              </p:sp>
            </p:grpSp>
          </p:grpSp>
          <p:grpSp>
            <p:nvGrpSpPr>
              <p:cNvPr id="48" name="Group 15">
                <a:extLst>
                  <a:ext uri="{FF2B5EF4-FFF2-40B4-BE49-F238E27FC236}">
                    <a16:creationId xmlns:a16="http://schemas.microsoft.com/office/drawing/2014/main" id="{8A190971-3E64-4876-ABC6-8D52DEFF8C7F}"/>
                  </a:ext>
                </a:extLst>
              </p:cNvPr>
              <p:cNvGrpSpPr>
                <a:grpSpLocks noChangeAspect="1"/>
              </p:cNvGrpSpPr>
              <p:nvPr/>
            </p:nvGrpSpPr>
            <p:grpSpPr bwMode="auto">
              <a:xfrm>
                <a:off x="0" y="162"/>
                <a:ext cx="692" cy="672"/>
                <a:chOff x="0" y="0"/>
                <a:chExt cx="691" cy="713"/>
              </a:xfrm>
            </p:grpSpPr>
            <p:pic>
              <p:nvPicPr>
                <p:cNvPr id="61" name="Picture 16" descr="ProjectManager">
                  <a:extLst>
                    <a:ext uri="{FF2B5EF4-FFF2-40B4-BE49-F238E27FC236}">
                      <a16:creationId xmlns:a16="http://schemas.microsoft.com/office/drawing/2014/main" id="{372ACC8A-FDBE-4524-9284-F96B4421DA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 y="0"/>
                  <a:ext cx="605" cy="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AutoShape 17">
                  <a:extLst>
                    <a:ext uri="{FF2B5EF4-FFF2-40B4-BE49-F238E27FC236}">
                      <a16:creationId xmlns:a16="http://schemas.microsoft.com/office/drawing/2014/main" id="{7F3D46D2-55E9-4685-98BF-C0BEECB41CB3}"/>
                    </a:ext>
                  </a:extLst>
                </p:cNvPr>
                <p:cNvSpPr>
                  <a:spLocks noChangeAspect="1" noChangeArrowheads="1"/>
                </p:cNvSpPr>
                <p:nvPr/>
              </p:nvSpPr>
              <p:spPr bwMode="auto">
                <a:xfrm>
                  <a:off x="6" y="469"/>
                  <a:ext cx="680" cy="244"/>
                </a:xfrm>
                <a:prstGeom prst="roundRect">
                  <a:avLst>
                    <a:gd name="adj" fmla="val 39463"/>
                  </a:avLst>
                </a:prstGeom>
                <a:solidFill>
                  <a:srgbClr val="ADEBEA">
                    <a:alpha val="74901"/>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en-US"/>
                </a:p>
              </p:txBody>
            </p:sp>
            <p:sp>
              <p:nvSpPr>
                <p:cNvPr id="63" name="Text Box 18">
                  <a:extLst>
                    <a:ext uri="{FF2B5EF4-FFF2-40B4-BE49-F238E27FC236}">
                      <a16:creationId xmlns:a16="http://schemas.microsoft.com/office/drawing/2014/main" id="{6BA70EB8-74D5-450B-8DDE-170ED2EA0B70}"/>
                    </a:ext>
                  </a:extLst>
                </p:cNvPr>
                <p:cNvSpPr txBox="1">
                  <a:spLocks noChangeAspect="1" noChangeArrowheads="1"/>
                </p:cNvSpPr>
                <p:nvPr/>
              </p:nvSpPr>
              <p:spPr bwMode="auto">
                <a:xfrm>
                  <a:off x="0" y="474"/>
                  <a:ext cx="691"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80000"/>
                    </a:lnSpc>
                    <a:buClr>
                      <a:schemeClr val="accent2"/>
                    </a:buClr>
                    <a:buFont typeface="WingDings" panose="05000000000000000000" pitchFamily="2" charset="2"/>
                    <a:buNone/>
                  </a:pPr>
                  <a:r>
                    <a:rPr lang="zh-CN" altLang="en-US" sz="1200" b="1"/>
                    <a:t>团队领导</a:t>
                  </a:r>
                </a:p>
              </p:txBody>
            </p:sp>
          </p:grpSp>
          <p:grpSp>
            <p:nvGrpSpPr>
              <p:cNvPr id="49" name="Group 19">
                <a:extLst>
                  <a:ext uri="{FF2B5EF4-FFF2-40B4-BE49-F238E27FC236}">
                    <a16:creationId xmlns:a16="http://schemas.microsoft.com/office/drawing/2014/main" id="{C550080E-924D-43AB-B2F2-AF5E1077283C}"/>
                  </a:ext>
                </a:extLst>
              </p:cNvPr>
              <p:cNvGrpSpPr>
                <a:grpSpLocks noChangeAspect="1"/>
              </p:cNvGrpSpPr>
              <p:nvPr/>
            </p:nvGrpSpPr>
            <p:grpSpPr bwMode="auto">
              <a:xfrm>
                <a:off x="194" y="817"/>
                <a:ext cx="693" cy="668"/>
                <a:chOff x="0" y="0"/>
                <a:chExt cx="691" cy="710"/>
              </a:xfrm>
            </p:grpSpPr>
            <p:pic>
              <p:nvPicPr>
                <p:cNvPr id="57" name="Picture 20" descr="DeploymentManager">
                  <a:extLst>
                    <a:ext uri="{FF2B5EF4-FFF2-40B4-BE49-F238E27FC236}">
                      <a16:creationId xmlns:a16="http://schemas.microsoft.com/office/drawing/2014/main" id="{808322ED-9286-4220-8E03-5F5B723976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 y="0"/>
                  <a:ext cx="605" cy="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21" descr="Tester1">
                  <a:extLst>
                    <a:ext uri="{FF2B5EF4-FFF2-40B4-BE49-F238E27FC236}">
                      <a16:creationId xmlns:a16="http://schemas.microsoft.com/office/drawing/2014/main" id="{A9124F03-AEA6-4B68-B7B1-CA3C811BE2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 y="20"/>
                  <a:ext cx="534" cy="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AutoShape 22">
                  <a:extLst>
                    <a:ext uri="{FF2B5EF4-FFF2-40B4-BE49-F238E27FC236}">
                      <a16:creationId xmlns:a16="http://schemas.microsoft.com/office/drawing/2014/main" id="{3A4E2260-3D01-4532-B63A-9E19E89C42AB}"/>
                    </a:ext>
                  </a:extLst>
                </p:cNvPr>
                <p:cNvSpPr>
                  <a:spLocks noChangeAspect="1" noChangeArrowheads="1"/>
                </p:cNvSpPr>
                <p:nvPr/>
              </p:nvSpPr>
              <p:spPr bwMode="auto">
                <a:xfrm>
                  <a:off x="5" y="466"/>
                  <a:ext cx="680" cy="244"/>
                </a:xfrm>
                <a:prstGeom prst="roundRect">
                  <a:avLst>
                    <a:gd name="adj" fmla="val 39463"/>
                  </a:avLst>
                </a:prstGeom>
                <a:solidFill>
                  <a:srgbClr val="ADEBEA">
                    <a:alpha val="74901"/>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en-US"/>
                </a:p>
              </p:txBody>
            </p:sp>
            <p:sp>
              <p:nvSpPr>
                <p:cNvPr id="60" name="Text Box 23">
                  <a:extLst>
                    <a:ext uri="{FF2B5EF4-FFF2-40B4-BE49-F238E27FC236}">
                      <a16:creationId xmlns:a16="http://schemas.microsoft.com/office/drawing/2014/main" id="{9E7146D2-65C1-448B-8CBF-7A3ACDCD02B4}"/>
                    </a:ext>
                  </a:extLst>
                </p:cNvPr>
                <p:cNvSpPr txBox="1">
                  <a:spLocks noChangeAspect="1" noChangeArrowheads="1"/>
                </p:cNvSpPr>
                <p:nvPr/>
              </p:nvSpPr>
              <p:spPr bwMode="auto">
                <a:xfrm>
                  <a:off x="0" y="470"/>
                  <a:ext cx="691"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80000"/>
                    </a:lnSpc>
                    <a:buClr>
                      <a:schemeClr val="accent2"/>
                    </a:buClr>
                    <a:buFont typeface="WingDings" panose="05000000000000000000" pitchFamily="2" charset="2"/>
                    <a:buNone/>
                  </a:pPr>
                  <a:r>
                    <a:rPr lang="zh-CN" altLang="en-US" sz="1200" b="1"/>
                    <a:t>团队成员</a:t>
                  </a:r>
                </a:p>
              </p:txBody>
            </p:sp>
          </p:grpSp>
          <p:grpSp>
            <p:nvGrpSpPr>
              <p:cNvPr id="50" name="Group 24">
                <a:extLst>
                  <a:ext uri="{FF2B5EF4-FFF2-40B4-BE49-F238E27FC236}">
                    <a16:creationId xmlns:a16="http://schemas.microsoft.com/office/drawing/2014/main" id="{6064A846-1D01-4777-8795-CAB256B8E6BF}"/>
                  </a:ext>
                </a:extLst>
              </p:cNvPr>
              <p:cNvGrpSpPr>
                <a:grpSpLocks noChangeAspect="1"/>
              </p:cNvGrpSpPr>
              <p:nvPr/>
            </p:nvGrpSpPr>
            <p:grpSpPr bwMode="auto">
              <a:xfrm>
                <a:off x="915" y="777"/>
                <a:ext cx="693" cy="696"/>
                <a:chOff x="0" y="0"/>
                <a:chExt cx="691" cy="739"/>
              </a:xfrm>
            </p:grpSpPr>
            <p:pic>
              <p:nvPicPr>
                <p:cNvPr id="53" name="Picture 25" descr="Developer3">
                  <a:extLst>
                    <a:ext uri="{FF2B5EF4-FFF2-40B4-BE49-F238E27FC236}">
                      <a16:creationId xmlns:a16="http://schemas.microsoft.com/office/drawing/2014/main" id="{5874CC9F-4931-454A-BF93-841AF6E1AC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 y="0"/>
                  <a:ext cx="605" cy="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4" name="Group 26">
                  <a:extLst>
                    <a:ext uri="{FF2B5EF4-FFF2-40B4-BE49-F238E27FC236}">
                      <a16:creationId xmlns:a16="http://schemas.microsoft.com/office/drawing/2014/main" id="{D223CD30-D7C3-4F53-8992-E333D61A19F8}"/>
                    </a:ext>
                  </a:extLst>
                </p:cNvPr>
                <p:cNvGrpSpPr>
                  <a:grpSpLocks noChangeAspect="1"/>
                </p:cNvGrpSpPr>
                <p:nvPr/>
              </p:nvGrpSpPr>
              <p:grpSpPr bwMode="auto">
                <a:xfrm>
                  <a:off x="0" y="494"/>
                  <a:ext cx="691" cy="245"/>
                  <a:chOff x="0" y="0"/>
                  <a:chExt cx="691" cy="245"/>
                </a:xfrm>
              </p:grpSpPr>
              <p:sp>
                <p:nvSpPr>
                  <p:cNvPr id="55" name="AutoShape 27">
                    <a:extLst>
                      <a:ext uri="{FF2B5EF4-FFF2-40B4-BE49-F238E27FC236}">
                        <a16:creationId xmlns:a16="http://schemas.microsoft.com/office/drawing/2014/main" id="{EB29614B-DD7E-4808-A948-D32DC05C3F21}"/>
                      </a:ext>
                    </a:extLst>
                  </p:cNvPr>
                  <p:cNvSpPr>
                    <a:spLocks noChangeAspect="1" noChangeArrowheads="1"/>
                  </p:cNvSpPr>
                  <p:nvPr/>
                </p:nvSpPr>
                <p:spPr bwMode="auto">
                  <a:xfrm>
                    <a:off x="6" y="1"/>
                    <a:ext cx="680" cy="244"/>
                  </a:xfrm>
                  <a:prstGeom prst="roundRect">
                    <a:avLst>
                      <a:gd name="adj" fmla="val 39463"/>
                    </a:avLst>
                  </a:prstGeom>
                  <a:solidFill>
                    <a:srgbClr val="ADEBEA">
                      <a:alpha val="74901"/>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en-US"/>
                  </a:p>
                </p:txBody>
              </p:sp>
              <p:sp>
                <p:nvSpPr>
                  <p:cNvPr id="56" name="Text Box 28">
                    <a:extLst>
                      <a:ext uri="{FF2B5EF4-FFF2-40B4-BE49-F238E27FC236}">
                        <a16:creationId xmlns:a16="http://schemas.microsoft.com/office/drawing/2014/main" id="{5A544835-24E9-47BF-B65E-CC4E27CF7257}"/>
                      </a:ext>
                    </a:extLst>
                  </p:cNvPr>
                  <p:cNvSpPr txBox="1">
                    <a:spLocks noChangeAspect="1" noChangeArrowheads="1"/>
                  </p:cNvSpPr>
                  <p:nvPr/>
                </p:nvSpPr>
                <p:spPr bwMode="auto">
                  <a:xfrm>
                    <a:off x="0" y="0"/>
                    <a:ext cx="691"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80000"/>
                      </a:lnSpc>
                      <a:buClr>
                        <a:schemeClr val="accent2"/>
                      </a:buClr>
                      <a:buFont typeface="WingDings" panose="05000000000000000000" pitchFamily="2" charset="2"/>
                      <a:buNone/>
                    </a:pPr>
                    <a:r>
                      <a:rPr lang="zh-CN" altLang="en-US" sz="1200" b="1"/>
                      <a:t>团队成员</a:t>
                    </a:r>
                  </a:p>
                </p:txBody>
              </p:sp>
            </p:grpSp>
          </p:grpSp>
          <p:sp>
            <p:nvSpPr>
              <p:cNvPr id="51" name="Line 29">
                <a:extLst>
                  <a:ext uri="{FF2B5EF4-FFF2-40B4-BE49-F238E27FC236}">
                    <a16:creationId xmlns:a16="http://schemas.microsoft.com/office/drawing/2014/main" id="{F6DFC6B3-E577-4CD6-9E95-DB3EF30A6712}"/>
                  </a:ext>
                </a:extLst>
              </p:cNvPr>
              <p:cNvSpPr>
                <a:spLocks noChangeShapeType="1"/>
              </p:cNvSpPr>
              <p:nvPr/>
            </p:nvSpPr>
            <p:spPr bwMode="auto">
              <a:xfrm flipV="1">
                <a:off x="1440" y="732"/>
                <a:ext cx="414" cy="0"/>
              </a:xfrm>
              <a:prstGeom prst="line">
                <a:avLst/>
              </a:prstGeom>
              <a:noFill/>
              <a:ln w="22225">
                <a:solidFill>
                  <a:srgbClr val="FF6600"/>
                </a:solidFill>
                <a:round/>
                <a:headEnd type="stealth" w="lg" len="lg"/>
                <a:tailEnd type="stealth" w="lg" len="lg"/>
              </a:ln>
              <a:extLst>
                <a:ext uri="{909E8E84-426E-40DD-AFC4-6F175D3DCCD1}">
                  <a14:hiddenFill xmlns:a14="http://schemas.microsoft.com/office/drawing/2010/main">
                    <a:noFill/>
                  </a14:hiddenFill>
                </a:ext>
              </a:extLst>
            </p:spPr>
            <p:txBody>
              <a:bodyPr lIns="109728" tIns="54864" rIns="109728" bIns="54864" anchor="ctr">
                <a:spAutoFit/>
              </a:bodyPr>
              <a:lstStyle/>
              <a:p>
                <a:endParaRPr lang="zh-CN" altLang="en-US"/>
              </a:p>
            </p:txBody>
          </p:sp>
          <p:sp>
            <p:nvSpPr>
              <p:cNvPr id="52" name="Line 30">
                <a:extLst>
                  <a:ext uri="{FF2B5EF4-FFF2-40B4-BE49-F238E27FC236}">
                    <a16:creationId xmlns:a16="http://schemas.microsoft.com/office/drawing/2014/main" id="{B0CFE128-3C73-4DD9-9F83-6D2DA68029C9}"/>
                  </a:ext>
                </a:extLst>
              </p:cNvPr>
              <p:cNvSpPr>
                <a:spLocks noChangeShapeType="1"/>
              </p:cNvSpPr>
              <p:nvPr/>
            </p:nvSpPr>
            <p:spPr bwMode="auto">
              <a:xfrm>
                <a:off x="2576" y="751"/>
                <a:ext cx="385" cy="2"/>
              </a:xfrm>
              <a:prstGeom prst="line">
                <a:avLst/>
              </a:prstGeom>
              <a:noFill/>
              <a:ln w="22225">
                <a:solidFill>
                  <a:srgbClr val="FF6600"/>
                </a:solidFill>
                <a:round/>
                <a:headEnd type="stealth" w="lg" len="lg"/>
                <a:tailEnd type="stealth" w="lg" len="lg"/>
              </a:ln>
              <a:extLst>
                <a:ext uri="{909E8E84-426E-40DD-AFC4-6F175D3DCCD1}">
                  <a14:hiddenFill xmlns:a14="http://schemas.microsoft.com/office/drawing/2010/main">
                    <a:noFill/>
                  </a14:hiddenFill>
                </a:ext>
              </a:extLst>
            </p:spPr>
            <p:txBody>
              <a:bodyPr lIns="109728" tIns="54864" rIns="109728" bIns="54864" anchor="ctr">
                <a:spAutoFit/>
              </a:bodyPr>
              <a:lstStyle/>
              <a:p>
                <a:endParaRPr lang="zh-CN" altLang="en-US"/>
              </a:p>
            </p:txBody>
          </p:sp>
        </p:grpSp>
        <p:grpSp>
          <p:nvGrpSpPr>
            <p:cNvPr id="7" name="Group 31">
              <a:extLst>
                <a:ext uri="{FF2B5EF4-FFF2-40B4-BE49-F238E27FC236}">
                  <a16:creationId xmlns:a16="http://schemas.microsoft.com/office/drawing/2014/main" id="{F5FA1A32-7C3E-4439-9B93-9911DC09DCDF}"/>
                </a:ext>
              </a:extLst>
            </p:cNvPr>
            <p:cNvGrpSpPr>
              <a:grpSpLocks noChangeAspect="1"/>
            </p:cNvGrpSpPr>
            <p:nvPr/>
          </p:nvGrpSpPr>
          <p:grpSpPr bwMode="auto">
            <a:xfrm>
              <a:off x="2763" y="0"/>
              <a:ext cx="2824" cy="1829"/>
              <a:chOff x="0" y="0"/>
              <a:chExt cx="2824" cy="1829"/>
            </a:xfrm>
          </p:grpSpPr>
          <p:grpSp>
            <p:nvGrpSpPr>
              <p:cNvPr id="8" name="Group 32">
                <a:extLst>
                  <a:ext uri="{FF2B5EF4-FFF2-40B4-BE49-F238E27FC236}">
                    <a16:creationId xmlns:a16="http://schemas.microsoft.com/office/drawing/2014/main" id="{4400CDF6-1009-4CA6-8720-2F4154FCDF44}"/>
                  </a:ext>
                </a:extLst>
              </p:cNvPr>
              <p:cNvGrpSpPr>
                <a:grpSpLocks noChangeAspect="1"/>
              </p:cNvGrpSpPr>
              <p:nvPr/>
            </p:nvGrpSpPr>
            <p:grpSpPr bwMode="auto">
              <a:xfrm>
                <a:off x="657" y="768"/>
                <a:ext cx="761" cy="675"/>
                <a:chOff x="0" y="0"/>
                <a:chExt cx="761" cy="675"/>
              </a:xfrm>
            </p:grpSpPr>
            <p:pic>
              <p:nvPicPr>
                <p:cNvPr id="42" name="Picture 33" descr="Manager4">
                  <a:extLst>
                    <a:ext uri="{FF2B5EF4-FFF2-40B4-BE49-F238E27FC236}">
                      <a16:creationId xmlns:a16="http://schemas.microsoft.com/office/drawing/2014/main" id="{F903E1F8-A21A-41C5-844D-B89E86DFF7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 y="0"/>
                  <a:ext cx="575"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3" name="Group 34">
                  <a:extLst>
                    <a:ext uri="{FF2B5EF4-FFF2-40B4-BE49-F238E27FC236}">
                      <a16:creationId xmlns:a16="http://schemas.microsoft.com/office/drawing/2014/main" id="{5DEC661A-A5EB-444D-A0FA-6F093F02C1EC}"/>
                    </a:ext>
                  </a:extLst>
                </p:cNvPr>
                <p:cNvGrpSpPr>
                  <a:grpSpLocks noChangeAspect="1"/>
                </p:cNvGrpSpPr>
                <p:nvPr/>
              </p:nvGrpSpPr>
              <p:grpSpPr bwMode="auto">
                <a:xfrm>
                  <a:off x="0" y="445"/>
                  <a:ext cx="761" cy="230"/>
                  <a:chOff x="0" y="0"/>
                  <a:chExt cx="758" cy="244"/>
                </a:xfrm>
              </p:grpSpPr>
              <p:sp>
                <p:nvSpPr>
                  <p:cNvPr id="44" name="AutoShape 35">
                    <a:extLst>
                      <a:ext uri="{FF2B5EF4-FFF2-40B4-BE49-F238E27FC236}">
                        <a16:creationId xmlns:a16="http://schemas.microsoft.com/office/drawing/2014/main" id="{37FF5FA5-035C-472E-9E06-C86CEA047704}"/>
                      </a:ext>
                    </a:extLst>
                  </p:cNvPr>
                  <p:cNvSpPr>
                    <a:spLocks noChangeAspect="1" noChangeArrowheads="1"/>
                  </p:cNvSpPr>
                  <p:nvPr/>
                </p:nvSpPr>
                <p:spPr bwMode="auto">
                  <a:xfrm>
                    <a:off x="35" y="0"/>
                    <a:ext cx="680" cy="244"/>
                  </a:xfrm>
                  <a:prstGeom prst="roundRect">
                    <a:avLst>
                      <a:gd name="adj" fmla="val 39463"/>
                    </a:avLst>
                  </a:prstGeom>
                  <a:solidFill>
                    <a:srgbClr val="ADEBEA">
                      <a:alpha val="74901"/>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en-US"/>
                  </a:p>
                </p:txBody>
              </p:sp>
              <p:sp>
                <p:nvSpPr>
                  <p:cNvPr id="45" name="Text Box 36">
                    <a:extLst>
                      <a:ext uri="{FF2B5EF4-FFF2-40B4-BE49-F238E27FC236}">
                        <a16:creationId xmlns:a16="http://schemas.microsoft.com/office/drawing/2014/main" id="{551B52CB-3582-4AF2-A6BB-B0AFFF0E1412}"/>
                      </a:ext>
                    </a:extLst>
                  </p:cNvPr>
                  <p:cNvSpPr txBox="1">
                    <a:spLocks noChangeAspect="1" noChangeArrowheads="1"/>
                  </p:cNvSpPr>
                  <p:nvPr/>
                </p:nvSpPr>
                <p:spPr bwMode="auto">
                  <a:xfrm>
                    <a:off x="0" y="43"/>
                    <a:ext cx="758"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80000"/>
                      </a:lnSpc>
                      <a:buClr>
                        <a:schemeClr val="accent2"/>
                      </a:buClr>
                      <a:buFont typeface="WingDings" panose="05000000000000000000" pitchFamily="2" charset="2"/>
                      <a:buNone/>
                    </a:pPr>
                    <a:r>
                      <a:rPr lang="zh-CN" altLang="en-US" sz="1200" b="1"/>
                      <a:t>高级经理</a:t>
                    </a:r>
                  </a:p>
                </p:txBody>
              </p:sp>
            </p:grpSp>
          </p:grpSp>
          <p:grpSp>
            <p:nvGrpSpPr>
              <p:cNvPr id="9" name="Group 37">
                <a:extLst>
                  <a:ext uri="{FF2B5EF4-FFF2-40B4-BE49-F238E27FC236}">
                    <a16:creationId xmlns:a16="http://schemas.microsoft.com/office/drawing/2014/main" id="{79F41B7D-6C02-4D52-973C-E04322029BA4}"/>
                  </a:ext>
                </a:extLst>
              </p:cNvPr>
              <p:cNvGrpSpPr>
                <a:grpSpLocks noChangeAspect="1"/>
              </p:cNvGrpSpPr>
              <p:nvPr/>
            </p:nvGrpSpPr>
            <p:grpSpPr bwMode="auto">
              <a:xfrm>
                <a:off x="41" y="69"/>
                <a:ext cx="761" cy="681"/>
                <a:chOff x="0" y="0"/>
                <a:chExt cx="761" cy="681"/>
              </a:xfrm>
            </p:grpSpPr>
            <p:pic>
              <p:nvPicPr>
                <p:cNvPr id="38" name="Picture 38" descr="Developer7">
                  <a:extLst>
                    <a:ext uri="{FF2B5EF4-FFF2-40B4-BE49-F238E27FC236}">
                      <a16:creationId xmlns:a16="http://schemas.microsoft.com/office/drawing/2014/main" id="{2DF69203-DC41-4348-9FA1-3E769886E9A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 y="0"/>
                  <a:ext cx="576" cy="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9" name="Group 39">
                  <a:extLst>
                    <a:ext uri="{FF2B5EF4-FFF2-40B4-BE49-F238E27FC236}">
                      <a16:creationId xmlns:a16="http://schemas.microsoft.com/office/drawing/2014/main" id="{401836ED-423D-41A9-93F2-2348F5FE450E}"/>
                    </a:ext>
                  </a:extLst>
                </p:cNvPr>
                <p:cNvGrpSpPr>
                  <a:grpSpLocks noChangeAspect="1"/>
                </p:cNvGrpSpPr>
                <p:nvPr/>
              </p:nvGrpSpPr>
              <p:grpSpPr bwMode="auto">
                <a:xfrm>
                  <a:off x="0" y="451"/>
                  <a:ext cx="761" cy="230"/>
                  <a:chOff x="0" y="0"/>
                  <a:chExt cx="758" cy="244"/>
                </a:xfrm>
              </p:grpSpPr>
              <p:sp>
                <p:nvSpPr>
                  <p:cNvPr id="40" name="AutoShape 40">
                    <a:extLst>
                      <a:ext uri="{FF2B5EF4-FFF2-40B4-BE49-F238E27FC236}">
                        <a16:creationId xmlns:a16="http://schemas.microsoft.com/office/drawing/2014/main" id="{315C0103-0F3E-44DE-BC1D-9B1654892422}"/>
                      </a:ext>
                    </a:extLst>
                  </p:cNvPr>
                  <p:cNvSpPr>
                    <a:spLocks noChangeAspect="1" noChangeArrowheads="1"/>
                  </p:cNvSpPr>
                  <p:nvPr/>
                </p:nvSpPr>
                <p:spPr bwMode="auto">
                  <a:xfrm>
                    <a:off x="35" y="0"/>
                    <a:ext cx="680" cy="244"/>
                  </a:xfrm>
                  <a:prstGeom prst="roundRect">
                    <a:avLst>
                      <a:gd name="adj" fmla="val 39463"/>
                    </a:avLst>
                  </a:prstGeom>
                  <a:solidFill>
                    <a:srgbClr val="ADEBEA">
                      <a:alpha val="74901"/>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en-US"/>
                  </a:p>
                </p:txBody>
              </p:sp>
              <p:sp>
                <p:nvSpPr>
                  <p:cNvPr id="41" name="Text Box 41">
                    <a:extLst>
                      <a:ext uri="{FF2B5EF4-FFF2-40B4-BE49-F238E27FC236}">
                        <a16:creationId xmlns:a16="http://schemas.microsoft.com/office/drawing/2014/main" id="{B49DAFFB-F188-4B61-ABB7-8006D458F993}"/>
                      </a:ext>
                    </a:extLst>
                  </p:cNvPr>
                  <p:cNvSpPr txBox="1">
                    <a:spLocks noChangeAspect="1" noChangeArrowheads="1"/>
                  </p:cNvSpPr>
                  <p:nvPr/>
                </p:nvSpPr>
                <p:spPr bwMode="auto">
                  <a:xfrm>
                    <a:off x="0" y="43"/>
                    <a:ext cx="758"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80000"/>
                      </a:lnSpc>
                      <a:buClr>
                        <a:schemeClr val="accent2"/>
                      </a:buClr>
                      <a:buFont typeface="WingDings" panose="05000000000000000000" pitchFamily="2" charset="2"/>
                      <a:buNone/>
                    </a:pPr>
                    <a:r>
                      <a:rPr lang="zh-CN" altLang="en-US" sz="1200" b="1" dirty="0"/>
                      <a:t>终端用户</a:t>
                    </a:r>
                  </a:p>
                </p:txBody>
              </p:sp>
            </p:grpSp>
          </p:grpSp>
          <p:grpSp>
            <p:nvGrpSpPr>
              <p:cNvPr id="10" name="Group 42">
                <a:extLst>
                  <a:ext uri="{FF2B5EF4-FFF2-40B4-BE49-F238E27FC236}">
                    <a16:creationId xmlns:a16="http://schemas.microsoft.com/office/drawing/2014/main" id="{C506EADA-240E-4A6A-90B9-90BE88DB1752}"/>
                  </a:ext>
                </a:extLst>
              </p:cNvPr>
              <p:cNvGrpSpPr>
                <a:grpSpLocks noChangeAspect="1"/>
              </p:cNvGrpSpPr>
              <p:nvPr/>
            </p:nvGrpSpPr>
            <p:grpSpPr bwMode="auto">
              <a:xfrm>
                <a:off x="2063" y="44"/>
                <a:ext cx="761" cy="681"/>
                <a:chOff x="0" y="0"/>
                <a:chExt cx="761" cy="681"/>
              </a:xfrm>
            </p:grpSpPr>
            <p:pic>
              <p:nvPicPr>
                <p:cNvPr id="35" name="Picture 43" descr="Developer10">
                  <a:extLst>
                    <a:ext uri="{FF2B5EF4-FFF2-40B4-BE49-F238E27FC236}">
                      <a16:creationId xmlns:a16="http://schemas.microsoft.com/office/drawing/2014/main" id="{98677FD1-E41D-4268-BDC1-A55955E4D21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 y="0"/>
                  <a:ext cx="575" cy="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AutoShape 44">
                  <a:extLst>
                    <a:ext uri="{FF2B5EF4-FFF2-40B4-BE49-F238E27FC236}">
                      <a16:creationId xmlns:a16="http://schemas.microsoft.com/office/drawing/2014/main" id="{32C7C667-CC77-4AA2-9056-1C98AD7C3157}"/>
                    </a:ext>
                  </a:extLst>
                </p:cNvPr>
                <p:cNvSpPr>
                  <a:spLocks noChangeAspect="1" noChangeArrowheads="1"/>
                </p:cNvSpPr>
                <p:nvPr/>
              </p:nvSpPr>
              <p:spPr bwMode="auto">
                <a:xfrm>
                  <a:off x="35" y="451"/>
                  <a:ext cx="683" cy="230"/>
                </a:xfrm>
                <a:prstGeom prst="roundRect">
                  <a:avLst>
                    <a:gd name="adj" fmla="val 39463"/>
                  </a:avLst>
                </a:prstGeom>
                <a:solidFill>
                  <a:srgbClr val="ADEBEA">
                    <a:alpha val="74901"/>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en-US"/>
                </a:p>
              </p:txBody>
            </p:sp>
            <p:sp>
              <p:nvSpPr>
                <p:cNvPr id="37" name="Text Box 45">
                  <a:extLst>
                    <a:ext uri="{FF2B5EF4-FFF2-40B4-BE49-F238E27FC236}">
                      <a16:creationId xmlns:a16="http://schemas.microsoft.com/office/drawing/2014/main" id="{2071CC6E-75F9-4A20-B8DA-829684BD7CEF}"/>
                    </a:ext>
                  </a:extLst>
                </p:cNvPr>
                <p:cNvSpPr txBox="1">
                  <a:spLocks noChangeAspect="1" noChangeArrowheads="1"/>
                </p:cNvSpPr>
                <p:nvPr/>
              </p:nvSpPr>
              <p:spPr bwMode="auto">
                <a:xfrm>
                  <a:off x="0" y="452"/>
                  <a:ext cx="761"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80000"/>
                    </a:lnSpc>
                    <a:buClr>
                      <a:schemeClr val="accent2"/>
                    </a:buClr>
                    <a:buFont typeface="WingDings" panose="05000000000000000000" pitchFamily="2" charset="2"/>
                    <a:buNone/>
                  </a:pPr>
                  <a:r>
                    <a:rPr lang="zh-CN" altLang="en-US" sz="1200" b="1"/>
                    <a:t>领域专家</a:t>
                  </a:r>
                </a:p>
              </p:txBody>
            </p:sp>
          </p:grpSp>
          <p:grpSp>
            <p:nvGrpSpPr>
              <p:cNvPr id="12" name="Group 46">
                <a:extLst>
                  <a:ext uri="{FF2B5EF4-FFF2-40B4-BE49-F238E27FC236}">
                    <a16:creationId xmlns:a16="http://schemas.microsoft.com/office/drawing/2014/main" id="{9D7CBA4E-1808-4AAB-A5A4-6789DF8ADFA8}"/>
                  </a:ext>
                </a:extLst>
              </p:cNvPr>
              <p:cNvGrpSpPr>
                <a:grpSpLocks noChangeAspect="1"/>
              </p:cNvGrpSpPr>
              <p:nvPr/>
            </p:nvGrpSpPr>
            <p:grpSpPr bwMode="auto">
              <a:xfrm>
                <a:off x="1443" y="385"/>
                <a:ext cx="761" cy="690"/>
                <a:chOff x="0" y="0"/>
                <a:chExt cx="761" cy="690"/>
              </a:xfrm>
            </p:grpSpPr>
            <p:pic>
              <p:nvPicPr>
                <p:cNvPr id="31" name="Picture 47" descr="Manager5">
                  <a:extLst>
                    <a:ext uri="{FF2B5EF4-FFF2-40B4-BE49-F238E27FC236}">
                      <a16:creationId xmlns:a16="http://schemas.microsoft.com/office/drawing/2014/main" id="{9221C33B-FBB1-4C54-96BC-DB484D4A6C3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 y="0"/>
                  <a:ext cx="575" cy="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 name="Group 48">
                  <a:extLst>
                    <a:ext uri="{FF2B5EF4-FFF2-40B4-BE49-F238E27FC236}">
                      <a16:creationId xmlns:a16="http://schemas.microsoft.com/office/drawing/2014/main" id="{DA9CBB0A-F9A5-4F0B-88C5-ED62BCEED84B}"/>
                    </a:ext>
                  </a:extLst>
                </p:cNvPr>
                <p:cNvGrpSpPr>
                  <a:grpSpLocks noChangeAspect="1"/>
                </p:cNvGrpSpPr>
                <p:nvPr/>
              </p:nvGrpSpPr>
              <p:grpSpPr bwMode="auto">
                <a:xfrm>
                  <a:off x="0" y="460"/>
                  <a:ext cx="761" cy="230"/>
                  <a:chOff x="0" y="0"/>
                  <a:chExt cx="758" cy="244"/>
                </a:xfrm>
              </p:grpSpPr>
              <p:sp>
                <p:nvSpPr>
                  <p:cNvPr id="33" name="AutoShape 49">
                    <a:extLst>
                      <a:ext uri="{FF2B5EF4-FFF2-40B4-BE49-F238E27FC236}">
                        <a16:creationId xmlns:a16="http://schemas.microsoft.com/office/drawing/2014/main" id="{B943295C-E56E-4D8D-8E6B-E7A81E0584FB}"/>
                      </a:ext>
                    </a:extLst>
                  </p:cNvPr>
                  <p:cNvSpPr>
                    <a:spLocks noChangeAspect="1" noChangeArrowheads="1"/>
                  </p:cNvSpPr>
                  <p:nvPr/>
                </p:nvSpPr>
                <p:spPr bwMode="auto">
                  <a:xfrm>
                    <a:off x="35" y="0"/>
                    <a:ext cx="680" cy="244"/>
                  </a:xfrm>
                  <a:prstGeom prst="roundRect">
                    <a:avLst>
                      <a:gd name="adj" fmla="val 39463"/>
                    </a:avLst>
                  </a:prstGeom>
                  <a:solidFill>
                    <a:srgbClr val="ADEBEA">
                      <a:alpha val="74901"/>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en-US"/>
                  </a:p>
                </p:txBody>
              </p:sp>
              <p:sp>
                <p:nvSpPr>
                  <p:cNvPr id="34" name="Text Box 50">
                    <a:extLst>
                      <a:ext uri="{FF2B5EF4-FFF2-40B4-BE49-F238E27FC236}">
                        <a16:creationId xmlns:a16="http://schemas.microsoft.com/office/drawing/2014/main" id="{7C01B263-0121-4D1F-BFD0-4473FDC78F2B}"/>
                      </a:ext>
                    </a:extLst>
                  </p:cNvPr>
                  <p:cNvSpPr txBox="1">
                    <a:spLocks noChangeAspect="1" noChangeArrowheads="1"/>
                  </p:cNvSpPr>
                  <p:nvPr/>
                </p:nvSpPr>
                <p:spPr bwMode="auto">
                  <a:xfrm>
                    <a:off x="0" y="43"/>
                    <a:ext cx="758"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80000"/>
                      </a:lnSpc>
                      <a:buClr>
                        <a:schemeClr val="accent2"/>
                      </a:buClr>
                      <a:buFont typeface="WingDings" panose="05000000000000000000" pitchFamily="2" charset="2"/>
                      <a:buNone/>
                    </a:pPr>
                    <a:r>
                      <a:rPr lang="zh-CN" altLang="en-US" sz="1200" b="1"/>
                      <a:t>审计员</a:t>
                    </a:r>
                  </a:p>
                </p:txBody>
              </p:sp>
            </p:grpSp>
          </p:grpSp>
          <p:grpSp>
            <p:nvGrpSpPr>
              <p:cNvPr id="13" name="Group 51">
                <a:extLst>
                  <a:ext uri="{FF2B5EF4-FFF2-40B4-BE49-F238E27FC236}">
                    <a16:creationId xmlns:a16="http://schemas.microsoft.com/office/drawing/2014/main" id="{E3E62437-2A93-4BDB-B73A-A3EDB709E0D4}"/>
                  </a:ext>
                </a:extLst>
              </p:cNvPr>
              <p:cNvGrpSpPr>
                <a:grpSpLocks noChangeAspect="1"/>
              </p:cNvGrpSpPr>
              <p:nvPr/>
            </p:nvGrpSpPr>
            <p:grpSpPr bwMode="auto">
              <a:xfrm>
                <a:off x="0" y="1007"/>
                <a:ext cx="761" cy="680"/>
                <a:chOff x="0" y="0"/>
                <a:chExt cx="761" cy="680"/>
              </a:xfrm>
            </p:grpSpPr>
            <p:pic>
              <p:nvPicPr>
                <p:cNvPr id="27" name="Picture 52" descr="Manager3">
                  <a:extLst>
                    <a:ext uri="{FF2B5EF4-FFF2-40B4-BE49-F238E27FC236}">
                      <a16:creationId xmlns:a16="http://schemas.microsoft.com/office/drawing/2014/main" id="{AB31E1DB-BCFF-49D7-88ED-0DA9617F7FE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1" y="0"/>
                  <a:ext cx="575" cy="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 name="Group 53">
                  <a:extLst>
                    <a:ext uri="{FF2B5EF4-FFF2-40B4-BE49-F238E27FC236}">
                      <a16:creationId xmlns:a16="http://schemas.microsoft.com/office/drawing/2014/main" id="{13F2CB92-BBA5-42EF-A7D7-2E04F7E00BB1}"/>
                    </a:ext>
                  </a:extLst>
                </p:cNvPr>
                <p:cNvGrpSpPr>
                  <a:grpSpLocks noChangeAspect="1"/>
                </p:cNvGrpSpPr>
                <p:nvPr/>
              </p:nvGrpSpPr>
              <p:grpSpPr bwMode="auto">
                <a:xfrm>
                  <a:off x="0" y="450"/>
                  <a:ext cx="761" cy="230"/>
                  <a:chOff x="0" y="0"/>
                  <a:chExt cx="758" cy="244"/>
                </a:xfrm>
              </p:grpSpPr>
              <p:sp>
                <p:nvSpPr>
                  <p:cNvPr id="29" name="AutoShape 54">
                    <a:extLst>
                      <a:ext uri="{FF2B5EF4-FFF2-40B4-BE49-F238E27FC236}">
                        <a16:creationId xmlns:a16="http://schemas.microsoft.com/office/drawing/2014/main" id="{EA36BB84-A1A3-4AE6-916F-DFED0BF6122A}"/>
                      </a:ext>
                    </a:extLst>
                  </p:cNvPr>
                  <p:cNvSpPr>
                    <a:spLocks noChangeAspect="1" noChangeArrowheads="1"/>
                  </p:cNvSpPr>
                  <p:nvPr/>
                </p:nvSpPr>
                <p:spPr bwMode="auto">
                  <a:xfrm>
                    <a:off x="35" y="0"/>
                    <a:ext cx="680" cy="244"/>
                  </a:xfrm>
                  <a:prstGeom prst="roundRect">
                    <a:avLst>
                      <a:gd name="adj" fmla="val 39463"/>
                    </a:avLst>
                  </a:prstGeom>
                  <a:solidFill>
                    <a:srgbClr val="ADEBEA">
                      <a:alpha val="74901"/>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en-US"/>
                  </a:p>
                </p:txBody>
              </p:sp>
              <p:sp>
                <p:nvSpPr>
                  <p:cNvPr id="30" name="Text Box 55">
                    <a:extLst>
                      <a:ext uri="{FF2B5EF4-FFF2-40B4-BE49-F238E27FC236}">
                        <a16:creationId xmlns:a16="http://schemas.microsoft.com/office/drawing/2014/main" id="{FE5BC1F3-D34E-4922-9BCE-68B19DA936B0}"/>
                      </a:ext>
                    </a:extLst>
                  </p:cNvPr>
                  <p:cNvSpPr txBox="1">
                    <a:spLocks noChangeAspect="1" noChangeArrowheads="1"/>
                  </p:cNvSpPr>
                  <p:nvPr/>
                </p:nvSpPr>
                <p:spPr bwMode="auto">
                  <a:xfrm>
                    <a:off x="0" y="43"/>
                    <a:ext cx="758"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80000"/>
                      </a:lnSpc>
                      <a:buClr>
                        <a:schemeClr val="accent2"/>
                      </a:buClr>
                      <a:buFont typeface="WingDings" panose="05000000000000000000" pitchFamily="2" charset="2"/>
                      <a:buNone/>
                    </a:pPr>
                    <a:r>
                      <a:rPr lang="zh-CN" altLang="en-US" sz="1200" b="1"/>
                      <a:t>投资人</a:t>
                    </a:r>
                  </a:p>
                </p:txBody>
              </p:sp>
            </p:grpSp>
          </p:grpSp>
          <p:grpSp>
            <p:nvGrpSpPr>
              <p:cNvPr id="14" name="Group 56">
                <a:extLst>
                  <a:ext uri="{FF2B5EF4-FFF2-40B4-BE49-F238E27FC236}">
                    <a16:creationId xmlns:a16="http://schemas.microsoft.com/office/drawing/2014/main" id="{F0DE53FD-4D37-402F-8E4D-A4727D279A60}"/>
                  </a:ext>
                </a:extLst>
              </p:cNvPr>
              <p:cNvGrpSpPr>
                <a:grpSpLocks noChangeAspect="1"/>
              </p:cNvGrpSpPr>
              <p:nvPr/>
            </p:nvGrpSpPr>
            <p:grpSpPr bwMode="auto">
              <a:xfrm>
                <a:off x="1296" y="1143"/>
                <a:ext cx="761" cy="686"/>
                <a:chOff x="0" y="0"/>
                <a:chExt cx="761" cy="686"/>
              </a:xfrm>
            </p:grpSpPr>
            <p:pic>
              <p:nvPicPr>
                <p:cNvPr id="23" name="Picture 57" descr="Developer6">
                  <a:extLst>
                    <a:ext uri="{FF2B5EF4-FFF2-40B4-BE49-F238E27FC236}">
                      <a16:creationId xmlns:a16="http://schemas.microsoft.com/office/drawing/2014/main" id="{C3E11EDE-D816-49BB-B1AA-DF35836836D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3" y="0"/>
                  <a:ext cx="606"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 name="Group 58">
                  <a:extLst>
                    <a:ext uri="{FF2B5EF4-FFF2-40B4-BE49-F238E27FC236}">
                      <a16:creationId xmlns:a16="http://schemas.microsoft.com/office/drawing/2014/main" id="{D33CCFE5-09DA-446E-ACDF-964B605B6278}"/>
                    </a:ext>
                  </a:extLst>
                </p:cNvPr>
                <p:cNvGrpSpPr>
                  <a:grpSpLocks noChangeAspect="1"/>
                </p:cNvGrpSpPr>
                <p:nvPr/>
              </p:nvGrpSpPr>
              <p:grpSpPr bwMode="auto">
                <a:xfrm>
                  <a:off x="0" y="456"/>
                  <a:ext cx="761" cy="230"/>
                  <a:chOff x="0" y="0"/>
                  <a:chExt cx="758" cy="244"/>
                </a:xfrm>
              </p:grpSpPr>
              <p:sp>
                <p:nvSpPr>
                  <p:cNvPr id="25" name="AutoShape 59">
                    <a:extLst>
                      <a:ext uri="{FF2B5EF4-FFF2-40B4-BE49-F238E27FC236}">
                        <a16:creationId xmlns:a16="http://schemas.microsoft.com/office/drawing/2014/main" id="{8D19DD05-6030-4F97-8A4A-FE74439ADCD2}"/>
                      </a:ext>
                    </a:extLst>
                  </p:cNvPr>
                  <p:cNvSpPr>
                    <a:spLocks noChangeAspect="1" noChangeArrowheads="1"/>
                  </p:cNvSpPr>
                  <p:nvPr/>
                </p:nvSpPr>
                <p:spPr bwMode="auto">
                  <a:xfrm>
                    <a:off x="35" y="0"/>
                    <a:ext cx="680" cy="244"/>
                  </a:xfrm>
                  <a:prstGeom prst="roundRect">
                    <a:avLst>
                      <a:gd name="adj" fmla="val 39463"/>
                    </a:avLst>
                  </a:prstGeom>
                  <a:solidFill>
                    <a:srgbClr val="ADEBEA">
                      <a:alpha val="74901"/>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en-US"/>
                  </a:p>
                </p:txBody>
              </p:sp>
              <p:sp>
                <p:nvSpPr>
                  <p:cNvPr id="26" name="Text Box 60">
                    <a:extLst>
                      <a:ext uri="{FF2B5EF4-FFF2-40B4-BE49-F238E27FC236}">
                        <a16:creationId xmlns:a16="http://schemas.microsoft.com/office/drawing/2014/main" id="{0BA1386F-7EE0-4328-9475-98DD24828EE7}"/>
                      </a:ext>
                    </a:extLst>
                  </p:cNvPr>
                  <p:cNvSpPr txBox="1">
                    <a:spLocks noChangeAspect="1" noChangeArrowheads="1"/>
                  </p:cNvSpPr>
                  <p:nvPr/>
                </p:nvSpPr>
                <p:spPr bwMode="auto">
                  <a:xfrm>
                    <a:off x="0" y="43"/>
                    <a:ext cx="758"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80000"/>
                      </a:lnSpc>
                      <a:buClr>
                        <a:schemeClr val="accent2"/>
                      </a:buClr>
                      <a:buFont typeface="WingDings" panose="05000000000000000000" pitchFamily="2" charset="2"/>
                      <a:buNone/>
                    </a:pPr>
                    <a:r>
                      <a:rPr lang="zh-CN" altLang="en-US" sz="1200" b="1"/>
                      <a:t>支持人员</a:t>
                    </a:r>
                  </a:p>
                </p:txBody>
              </p:sp>
            </p:grpSp>
          </p:grpSp>
          <p:grpSp>
            <p:nvGrpSpPr>
              <p:cNvPr id="15" name="Group 61">
                <a:extLst>
                  <a:ext uri="{FF2B5EF4-FFF2-40B4-BE49-F238E27FC236}">
                    <a16:creationId xmlns:a16="http://schemas.microsoft.com/office/drawing/2014/main" id="{F36D3E75-5E51-4B03-B706-D19341596229}"/>
                  </a:ext>
                </a:extLst>
              </p:cNvPr>
              <p:cNvGrpSpPr>
                <a:grpSpLocks noChangeAspect="1"/>
              </p:cNvGrpSpPr>
              <p:nvPr/>
            </p:nvGrpSpPr>
            <p:grpSpPr bwMode="auto">
              <a:xfrm>
                <a:off x="815" y="0"/>
                <a:ext cx="761" cy="704"/>
                <a:chOff x="0" y="0"/>
                <a:chExt cx="761" cy="704"/>
              </a:xfrm>
            </p:grpSpPr>
            <p:pic>
              <p:nvPicPr>
                <p:cNvPr id="20" name="Picture 62" descr="Developer9">
                  <a:extLst>
                    <a:ext uri="{FF2B5EF4-FFF2-40B4-BE49-F238E27FC236}">
                      <a16:creationId xmlns:a16="http://schemas.microsoft.com/office/drawing/2014/main" id="{7D2C76DA-E449-42AA-AA10-BA3B02E757F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4" y="0"/>
                  <a:ext cx="605"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AutoShape 63">
                  <a:extLst>
                    <a:ext uri="{FF2B5EF4-FFF2-40B4-BE49-F238E27FC236}">
                      <a16:creationId xmlns:a16="http://schemas.microsoft.com/office/drawing/2014/main" id="{9F9A3DE8-40B2-423F-BB44-3E44C3123034}"/>
                    </a:ext>
                  </a:extLst>
                </p:cNvPr>
                <p:cNvSpPr>
                  <a:spLocks noChangeAspect="1" noChangeArrowheads="1"/>
                </p:cNvSpPr>
                <p:nvPr/>
              </p:nvSpPr>
              <p:spPr bwMode="auto">
                <a:xfrm>
                  <a:off x="35" y="474"/>
                  <a:ext cx="683" cy="230"/>
                </a:xfrm>
                <a:prstGeom prst="roundRect">
                  <a:avLst>
                    <a:gd name="adj" fmla="val 39463"/>
                  </a:avLst>
                </a:prstGeom>
                <a:solidFill>
                  <a:srgbClr val="ADEBEA">
                    <a:alpha val="74901"/>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en-US"/>
                </a:p>
              </p:txBody>
            </p:sp>
            <p:sp>
              <p:nvSpPr>
                <p:cNvPr id="22" name="Text Box 64">
                  <a:extLst>
                    <a:ext uri="{FF2B5EF4-FFF2-40B4-BE49-F238E27FC236}">
                      <a16:creationId xmlns:a16="http://schemas.microsoft.com/office/drawing/2014/main" id="{BDDBC0BC-799B-49F9-A471-9327F3B5C4B3}"/>
                    </a:ext>
                  </a:extLst>
                </p:cNvPr>
                <p:cNvSpPr txBox="1">
                  <a:spLocks noChangeAspect="1" noChangeArrowheads="1"/>
                </p:cNvSpPr>
                <p:nvPr/>
              </p:nvSpPr>
              <p:spPr bwMode="auto">
                <a:xfrm>
                  <a:off x="0" y="478"/>
                  <a:ext cx="761"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80000"/>
                    </a:lnSpc>
                    <a:buClr>
                      <a:schemeClr val="accent2"/>
                    </a:buClr>
                    <a:buFont typeface="WingDings" panose="05000000000000000000" pitchFamily="2" charset="2"/>
                    <a:buNone/>
                  </a:pPr>
                  <a:r>
                    <a:rPr lang="zh-CN" altLang="en-US" sz="1200" b="1"/>
                    <a:t>外部系统组</a:t>
                  </a:r>
                </a:p>
              </p:txBody>
            </p:sp>
          </p:grpSp>
          <p:grpSp>
            <p:nvGrpSpPr>
              <p:cNvPr id="16" name="Group 65">
                <a:extLst>
                  <a:ext uri="{FF2B5EF4-FFF2-40B4-BE49-F238E27FC236}">
                    <a16:creationId xmlns:a16="http://schemas.microsoft.com/office/drawing/2014/main" id="{353AF5C9-E5E3-4954-A084-1FAC62687742}"/>
                  </a:ext>
                </a:extLst>
              </p:cNvPr>
              <p:cNvGrpSpPr>
                <a:grpSpLocks noChangeAspect="1"/>
              </p:cNvGrpSpPr>
              <p:nvPr/>
            </p:nvGrpSpPr>
            <p:grpSpPr bwMode="auto">
              <a:xfrm>
                <a:off x="2001" y="962"/>
                <a:ext cx="761" cy="695"/>
                <a:chOff x="0" y="0"/>
                <a:chExt cx="761" cy="695"/>
              </a:xfrm>
            </p:grpSpPr>
            <p:pic>
              <p:nvPicPr>
                <p:cNvPr id="17" name="Picture 66" descr="Manager6">
                  <a:extLst>
                    <a:ext uri="{FF2B5EF4-FFF2-40B4-BE49-F238E27FC236}">
                      <a16:creationId xmlns:a16="http://schemas.microsoft.com/office/drawing/2014/main" id="{C78D9D0E-4E6A-403A-AB26-A2C7D91D0F7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 y="0"/>
                  <a:ext cx="605"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AutoShape 67">
                  <a:extLst>
                    <a:ext uri="{FF2B5EF4-FFF2-40B4-BE49-F238E27FC236}">
                      <a16:creationId xmlns:a16="http://schemas.microsoft.com/office/drawing/2014/main" id="{C21AE925-0B84-451E-83A4-F7A8BE0A8D62}"/>
                    </a:ext>
                  </a:extLst>
                </p:cNvPr>
                <p:cNvSpPr>
                  <a:spLocks noChangeAspect="1" noChangeArrowheads="1"/>
                </p:cNvSpPr>
                <p:nvPr/>
              </p:nvSpPr>
              <p:spPr bwMode="auto">
                <a:xfrm>
                  <a:off x="35" y="465"/>
                  <a:ext cx="683" cy="230"/>
                </a:xfrm>
                <a:prstGeom prst="roundRect">
                  <a:avLst>
                    <a:gd name="adj" fmla="val 39463"/>
                  </a:avLst>
                </a:prstGeom>
                <a:solidFill>
                  <a:srgbClr val="ADEBEA">
                    <a:alpha val="74901"/>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en-US"/>
                </a:p>
              </p:txBody>
            </p:sp>
            <p:sp>
              <p:nvSpPr>
                <p:cNvPr id="19" name="Text Box 68">
                  <a:extLst>
                    <a:ext uri="{FF2B5EF4-FFF2-40B4-BE49-F238E27FC236}">
                      <a16:creationId xmlns:a16="http://schemas.microsoft.com/office/drawing/2014/main" id="{6A76D0AB-81FF-4E0E-8884-B233D5AF9651}"/>
                    </a:ext>
                  </a:extLst>
                </p:cNvPr>
                <p:cNvSpPr txBox="1">
                  <a:spLocks noChangeAspect="1" noChangeArrowheads="1"/>
                </p:cNvSpPr>
                <p:nvPr/>
              </p:nvSpPr>
              <p:spPr bwMode="auto">
                <a:xfrm>
                  <a:off x="0" y="475"/>
                  <a:ext cx="761"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80000"/>
                    </a:lnSpc>
                    <a:buClr>
                      <a:schemeClr val="accent2"/>
                    </a:buClr>
                    <a:buFont typeface="WingDings" panose="05000000000000000000" pitchFamily="2" charset="2"/>
                    <a:buNone/>
                  </a:pPr>
                  <a:r>
                    <a:rPr lang="zh-CN" altLang="en-US" sz="1200" b="1"/>
                    <a:t>操作人员</a:t>
                  </a:r>
                </a:p>
              </p:txBody>
            </p:sp>
          </p:grpSp>
        </p:grpSp>
      </p:grpSp>
      <p:sp>
        <p:nvSpPr>
          <p:cNvPr id="71" name="灯片编号占位符 1">
            <a:extLst>
              <a:ext uri="{FF2B5EF4-FFF2-40B4-BE49-F238E27FC236}">
                <a16:creationId xmlns:a16="http://schemas.microsoft.com/office/drawing/2014/main" id="{89FCE733-8686-4078-BBF7-044F1B42FF00}"/>
              </a:ext>
            </a:extLst>
          </p:cNvPr>
          <p:cNvSpPr>
            <a:spLocks noGrp="1"/>
          </p:cNvSpPr>
          <p:nvPr>
            <p:ph type="sldNum" sz="quarter" idx="12"/>
          </p:nvPr>
        </p:nvSpPr>
        <p:spPr>
          <a:xfrm>
            <a:off x="5778500" y="6459285"/>
            <a:ext cx="622300" cy="365125"/>
          </a:xfrm>
        </p:spPr>
        <p:txBody>
          <a:bodyPr/>
          <a:lstStyle/>
          <a:p>
            <a:fld id="{CFCB2913-6E8F-460F-B9B2-F36455E917E3}" type="slidenum">
              <a:rPr lang="en-US" altLang="en-US" smtClean="0"/>
              <a:pPr/>
              <a:t>91</a:t>
            </a:fld>
            <a:endParaRPr lang="en-US" altLang="en-US" dirty="0"/>
          </a:p>
        </p:txBody>
      </p:sp>
    </p:spTree>
    <p:extLst>
      <p:ext uri="{BB962C8B-B14F-4D97-AF65-F5344CB8AC3E}">
        <p14:creationId xmlns:p14="http://schemas.microsoft.com/office/powerpoint/2010/main" val="176434628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1. </a:t>
            </a:r>
            <a:r>
              <a:rPr lang="zh-CN" altLang="en-US" dirty="0"/>
              <a:t>敏捷团队的角色和职责</a:t>
            </a:r>
          </a:p>
        </p:txBody>
      </p:sp>
      <p:sp>
        <p:nvSpPr>
          <p:cNvPr id="4" name="内容占位符 3"/>
          <p:cNvSpPr>
            <a:spLocks noGrp="1"/>
          </p:cNvSpPr>
          <p:nvPr>
            <p:ph idx="1"/>
          </p:nvPr>
        </p:nvSpPr>
        <p:spPr>
          <a:xfrm>
            <a:off x="663575" y="1200210"/>
            <a:ext cx="10864850" cy="5047544"/>
          </a:xfrm>
        </p:spPr>
        <p:txBody>
          <a:bodyPr>
            <a:normAutofit fontScale="85000" lnSpcReduction="10000"/>
          </a:bodyPr>
          <a:lstStyle/>
          <a:p>
            <a:r>
              <a:rPr lang="en-US" altLang="zh-CN" b="1" dirty="0"/>
              <a:t>Scrum</a:t>
            </a:r>
            <a:r>
              <a:rPr lang="zh-CN" altLang="en-US" b="1" dirty="0"/>
              <a:t>团队</a:t>
            </a:r>
            <a:endParaRPr lang="en-US" altLang="zh-CN" b="1" dirty="0"/>
          </a:p>
          <a:p>
            <a:pPr lvl="1"/>
            <a:r>
              <a:rPr lang="zh-CN" altLang="en-US" dirty="0"/>
              <a:t>团队负责人</a:t>
            </a:r>
            <a:endParaRPr lang="en-US" altLang="zh-CN" dirty="0"/>
          </a:p>
          <a:p>
            <a:pPr lvl="2"/>
            <a:r>
              <a:rPr lang="zh-CN" altLang="en-US" dirty="0"/>
              <a:t>对项目成功负责，对开发流程负责</a:t>
            </a:r>
            <a:endParaRPr lang="en-US" altLang="zh-CN" dirty="0"/>
          </a:p>
          <a:p>
            <a:pPr lvl="2"/>
            <a:r>
              <a:rPr lang="en-US" altLang="zh-CN" dirty="0"/>
              <a:t>Team Coach or Scrum Master</a:t>
            </a:r>
          </a:p>
          <a:p>
            <a:pPr lvl="2"/>
            <a:r>
              <a:rPr lang="zh-CN" altLang="en-US" dirty="0"/>
              <a:t>项目启动阶段</a:t>
            </a:r>
          </a:p>
          <a:p>
            <a:pPr lvl="3"/>
            <a:r>
              <a:rPr lang="zh-CN" altLang="en-US" dirty="0"/>
              <a:t>建立团队</a:t>
            </a:r>
          </a:p>
          <a:p>
            <a:pPr lvl="3"/>
            <a:r>
              <a:rPr lang="zh-CN" altLang="en-US" dirty="0"/>
              <a:t>推动产品</a:t>
            </a:r>
            <a:r>
              <a:rPr lang="en-US" altLang="zh-CN" dirty="0"/>
              <a:t>backlog</a:t>
            </a:r>
            <a:r>
              <a:rPr lang="zh-CN" altLang="en-US" dirty="0"/>
              <a:t>的创建和演化</a:t>
            </a:r>
          </a:p>
          <a:p>
            <a:pPr lvl="3"/>
            <a:r>
              <a:rPr lang="zh-CN" altLang="en-US" dirty="0"/>
              <a:t>推动发布计划的创建和演进</a:t>
            </a:r>
          </a:p>
          <a:p>
            <a:pPr lvl="2"/>
            <a:r>
              <a:rPr lang="zh-CN" altLang="en-US" dirty="0"/>
              <a:t>推动迭代计划</a:t>
            </a:r>
          </a:p>
          <a:p>
            <a:pPr lvl="2"/>
            <a:r>
              <a:rPr lang="zh-CN" altLang="en-US" dirty="0"/>
              <a:t>每天组织站立会议</a:t>
            </a:r>
          </a:p>
          <a:p>
            <a:pPr lvl="3"/>
            <a:r>
              <a:rPr lang="zh-CN" altLang="en-US" dirty="0"/>
              <a:t>清除障碍</a:t>
            </a:r>
          </a:p>
          <a:p>
            <a:pPr lvl="3"/>
            <a:r>
              <a:rPr lang="zh-CN" altLang="en-US" dirty="0"/>
              <a:t>度量进度 </a:t>
            </a:r>
          </a:p>
          <a:p>
            <a:pPr lvl="3"/>
            <a:r>
              <a:rPr lang="zh-CN" altLang="en-US" dirty="0"/>
              <a:t>引导团队</a:t>
            </a:r>
          </a:p>
          <a:p>
            <a:pPr lvl="2"/>
            <a:r>
              <a:rPr lang="zh-CN" altLang="en-US" dirty="0"/>
              <a:t>计划和组织迭代评审</a:t>
            </a:r>
            <a:endParaRPr lang="en-US" altLang="zh-CN" dirty="0"/>
          </a:p>
        </p:txBody>
      </p:sp>
      <p:sp>
        <p:nvSpPr>
          <p:cNvPr id="5" name="灯片编号占位符 1">
            <a:extLst>
              <a:ext uri="{FF2B5EF4-FFF2-40B4-BE49-F238E27FC236}">
                <a16:creationId xmlns:a16="http://schemas.microsoft.com/office/drawing/2014/main" id="{00E81989-DDBC-43C5-94D2-FD6C0DB2BB88}"/>
              </a:ext>
            </a:extLst>
          </p:cNvPr>
          <p:cNvSpPr>
            <a:spLocks noGrp="1"/>
          </p:cNvSpPr>
          <p:nvPr>
            <p:ph type="sldNum" sz="quarter" idx="12"/>
          </p:nvPr>
        </p:nvSpPr>
        <p:spPr>
          <a:xfrm>
            <a:off x="5778500" y="6459285"/>
            <a:ext cx="622300" cy="365125"/>
          </a:xfrm>
        </p:spPr>
        <p:txBody>
          <a:bodyPr/>
          <a:lstStyle/>
          <a:p>
            <a:fld id="{CFCB2913-6E8F-460F-B9B2-F36455E917E3}" type="slidenum">
              <a:rPr lang="en-US" altLang="en-US" smtClean="0"/>
              <a:pPr/>
              <a:t>92</a:t>
            </a:fld>
            <a:endParaRPr lang="en-US" altLang="en-US" dirty="0"/>
          </a:p>
        </p:txBody>
      </p:sp>
    </p:spTree>
    <p:extLst>
      <p:ext uri="{BB962C8B-B14F-4D97-AF65-F5344CB8AC3E}">
        <p14:creationId xmlns:p14="http://schemas.microsoft.com/office/powerpoint/2010/main" val="41578597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1. </a:t>
            </a:r>
            <a:r>
              <a:rPr lang="zh-CN" altLang="en-US" dirty="0"/>
              <a:t>敏捷团队的角色和职责</a:t>
            </a:r>
          </a:p>
        </p:txBody>
      </p:sp>
      <p:sp>
        <p:nvSpPr>
          <p:cNvPr id="4" name="内容占位符 3"/>
          <p:cNvSpPr>
            <a:spLocks noGrp="1"/>
          </p:cNvSpPr>
          <p:nvPr>
            <p:ph idx="1"/>
          </p:nvPr>
        </p:nvSpPr>
        <p:spPr>
          <a:xfrm>
            <a:off x="663575" y="1200210"/>
            <a:ext cx="10864850" cy="5047544"/>
          </a:xfrm>
        </p:spPr>
        <p:txBody>
          <a:bodyPr>
            <a:normAutofit/>
          </a:bodyPr>
          <a:lstStyle/>
          <a:p>
            <a:r>
              <a:rPr lang="en-US" altLang="zh-CN" b="1" dirty="0"/>
              <a:t>Scrum</a:t>
            </a:r>
            <a:r>
              <a:rPr lang="zh-CN" altLang="en-US" b="1" dirty="0"/>
              <a:t>团队</a:t>
            </a:r>
            <a:endParaRPr lang="en-US" altLang="zh-CN" b="1" dirty="0"/>
          </a:p>
          <a:p>
            <a:pPr lvl="1"/>
            <a:r>
              <a:rPr lang="zh-CN" altLang="en-US" dirty="0"/>
              <a:t>团队成员</a:t>
            </a:r>
            <a:endParaRPr lang="en-US" altLang="zh-CN" dirty="0"/>
          </a:p>
          <a:p>
            <a:pPr lvl="2"/>
            <a:r>
              <a:rPr lang="zh-CN" altLang="en-US" dirty="0"/>
              <a:t>通常称为“开发人员”</a:t>
            </a:r>
          </a:p>
          <a:p>
            <a:pPr lvl="2"/>
            <a:r>
              <a:rPr lang="zh-CN" altLang="en-US" dirty="0"/>
              <a:t>跨职能，协作，自管理</a:t>
            </a:r>
          </a:p>
          <a:p>
            <a:pPr lvl="2"/>
            <a:r>
              <a:rPr lang="zh-CN" altLang="en-US" dirty="0"/>
              <a:t>必须参加每日的站立会议</a:t>
            </a:r>
          </a:p>
          <a:p>
            <a:pPr lvl="2"/>
            <a:r>
              <a:rPr lang="zh-CN" altLang="en-US" dirty="0"/>
              <a:t>为产品</a:t>
            </a:r>
            <a:r>
              <a:rPr lang="en-US" altLang="zh-CN" dirty="0"/>
              <a:t>backlog</a:t>
            </a:r>
            <a:r>
              <a:rPr lang="zh-CN" altLang="en-US" dirty="0"/>
              <a:t>中的工作项提供“相对大小”的估计</a:t>
            </a:r>
          </a:p>
          <a:p>
            <a:pPr lvl="2"/>
            <a:r>
              <a:rPr lang="zh-CN" altLang="en-US" dirty="0"/>
              <a:t>积极的参与迭代计划</a:t>
            </a:r>
          </a:p>
          <a:p>
            <a:pPr lvl="3"/>
            <a:r>
              <a:rPr lang="zh-CN" altLang="en-US" dirty="0"/>
              <a:t>维护迭代</a:t>
            </a:r>
            <a:r>
              <a:rPr lang="en-US" altLang="zh-CN" dirty="0"/>
              <a:t>backlog</a:t>
            </a:r>
            <a:r>
              <a:rPr lang="zh-CN" altLang="en-US" dirty="0"/>
              <a:t>和</a:t>
            </a:r>
            <a:r>
              <a:rPr lang="en-US" altLang="zh-CN" dirty="0" err="1"/>
              <a:t>taskboard</a:t>
            </a:r>
            <a:endParaRPr lang="en-US" altLang="zh-CN" dirty="0"/>
          </a:p>
          <a:p>
            <a:pPr lvl="3"/>
            <a:r>
              <a:rPr lang="zh-CN" altLang="en-US" dirty="0"/>
              <a:t>每日更新“未完成工作”的估计</a:t>
            </a:r>
          </a:p>
          <a:p>
            <a:pPr lvl="2"/>
            <a:endParaRPr lang="en-US" altLang="zh-CN" dirty="0"/>
          </a:p>
        </p:txBody>
      </p:sp>
      <p:sp>
        <p:nvSpPr>
          <p:cNvPr id="5" name="灯片编号占位符 1">
            <a:extLst>
              <a:ext uri="{FF2B5EF4-FFF2-40B4-BE49-F238E27FC236}">
                <a16:creationId xmlns:a16="http://schemas.microsoft.com/office/drawing/2014/main" id="{877C618F-03FA-4273-8FE3-521D70DE53ED}"/>
              </a:ext>
            </a:extLst>
          </p:cNvPr>
          <p:cNvSpPr>
            <a:spLocks noGrp="1"/>
          </p:cNvSpPr>
          <p:nvPr>
            <p:ph type="sldNum" sz="quarter" idx="12"/>
          </p:nvPr>
        </p:nvSpPr>
        <p:spPr>
          <a:xfrm>
            <a:off x="5778500" y="6459285"/>
            <a:ext cx="622300" cy="365125"/>
          </a:xfrm>
        </p:spPr>
        <p:txBody>
          <a:bodyPr/>
          <a:lstStyle/>
          <a:p>
            <a:fld id="{CFCB2913-6E8F-460F-B9B2-F36455E917E3}" type="slidenum">
              <a:rPr lang="en-US" altLang="en-US" smtClean="0"/>
              <a:pPr/>
              <a:t>93</a:t>
            </a:fld>
            <a:endParaRPr lang="en-US" altLang="en-US" dirty="0"/>
          </a:p>
        </p:txBody>
      </p:sp>
    </p:spTree>
    <p:extLst>
      <p:ext uri="{BB962C8B-B14F-4D97-AF65-F5344CB8AC3E}">
        <p14:creationId xmlns:p14="http://schemas.microsoft.com/office/powerpoint/2010/main" val="31258356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1. </a:t>
            </a:r>
            <a:r>
              <a:rPr lang="zh-CN" altLang="en-US" dirty="0"/>
              <a:t>敏捷团队的角色和职责</a:t>
            </a:r>
          </a:p>
        </p:txBody>
      </p:sp>
      <p:sp>
        <p:nvSpPr>
          <p:cNvPr id="4" name="内容占位符 3"/>
          <p:cNvSpPr>
            <a:spLocks noGrp="1"/>
          </p:cNvSpPr>
          <p:nvPr>
            <p:ph idx="1"/>
          </p:nvPr>
        </p:nvSpPr>
        <p:spPr>
          <a:xfrm>
            <a:off x="663575" y="1200210"/>
            <a:ext cx="10864850" cy="5047544"/>
          </a:xfrm>
        </p:spPr>
        <p:txBody>
          <a:bodyPr>
            <a:normAutofit/>
          </a:bodyPr>
          <a:lstStyle/>
          <a:p>
            <a:r>
              <a:rPr lang="en-US" altLang="zh-CN" b="1" dirty="0"/>
              <a:t>Scrum</a:t>
            </a:r>
            <a:r>
              <a:rPr lang="zh-CN" altLang="en-US" b="1" dirty="0"/>
              <a:t>团队</a:t>
            </a:r>
            <a:endParaRPr lang="en-US" altLang="zh-CN" b="1" dirty="0"/>
          </a:p>
          <a:p>
            <a:pPr lvl="1"/>
            <a:r>
              <a:rPr lang="zh-CN" altLang="en-US" dirty="0"/>
              <a:t>架构负责人</a:t>
            </a:r>
            <a:endParaRPr lang="en-US" altLang="zh-CN" dirty="0"/>
          </a:p>
          <a:p>
            <a:pPr lvl="2"/>
            <a:r>
              <a:rPr lang="zh-CN" altLang="en-US" dirty="0"/>
              <a:t>负责系统</a:t>
            </a:r>
            <a:r>
              <a:rPr lang="en-US" altLang="zh-CN" dirty="0"/>
              <a:t>/</a:t>
            </a:r>
            <a:r>
              <a:rPr lang="zh-CN" altLang="en-US" dirty="0"/>
              <a:t>子系统架构</a:t>
            </a:r>
          </a:p>
          <a:p>
            <a:pPr lvl="2"/>
            <a:r>
              <a:rPr lang="zh-CN" altLang="en-US" dirty="0"/>
              <a:t>理解组织的架构方向和标准</a:t>
            </a:r>
            <a:endParaRPr lang="en-US" altLang="zh-CN" dirty="0"/>
          </a:p>
          <a:p>
            <a:pPr lvl="2"/>
            <a:r>
              <a:rPr lang="zh-CN" altLang="en-US" dirty="0"/>
              <a:t>指导培训开发人员</a:t>
            </a:r>
          </a:p>
          <a:p>
            <a:pPr lvl="2"/>
            <a:r>
              <a:rPr lang="zh-CN" altLang="en-US" dirty="0"/>
              <a:t>不仅仅负责架构，而是团队的</a:t>
            </a:r>
            <a:r>
              <a:rPr lang="zh-CN" altLang="en-US" b="1" dirty="0"/>
              <a:t>技术领导</a:t>
            </a:r>
          </a:p>
          <a:p>
            <a:pPr lvl="2"/>
            <a:r>
              <a:rPr lang="zh-CN" altLang="en-US" dirty="0"/>
              <a:t>面对技术决策时具有</a:t>
            </a:r>
            <a:r>
              <a:rPr lang="zh-CN" altLang="en-US" b="1" dirty="0"/>
              <a:t>最终发言权</a:t>
            </a:r>
            <a:r>
              <a:rPr lang="zh-CN" altLang="en-US" dirty="0"/>
              <a:t>，但要尽力避免以独断专行的方式决定架构方向，而是应采用协作的，以团队为基础的方法</a:t>
            </a:r>
          </a:p>
        </p:txBody>
      </p:sp>
      <p:sp>
        <p:nvSpPr>
          <p:cNvPr id="5" name="灯片编号占位符 1">
            <a:extLst>
              <a:ext uri="{FF2B5EF4-FFF2-40B4-BE49-F238E27FC236}">
                <a16:creationId xmlns:a16="http://schemas.microsoft.com/office/drawing/2014/main" id="{A3F98F4D-FD80-44E4-B90F-E0E94280E654}"/>
              </a:ext>
            </a:extLst>
          </p:cNvPr>
          <p:cNvSpPr>
            <a:spLocks noGrp="1"/>
          </p:cNvSpPr>
          <p:nvPr>
            <p:ph type="sldNum" sz="quarter" idx="12"/>
          </p:nvPr>
        </p:nvSpPr>
        <p:spPr>
          <a:xfrm>
            <a:off x="5778500" y="6459285"/>
            <a:ext cx="622300" cy="365125"/>
          </a:xfrm>
        </p:spPr>
        <p:txBody>
          <a:bodyPr/>
          <a:lstStyle/>
          <a:p>
            <a:fld id="{CFCB2913-6E8F-460F-B9B2-F36455E917E3}" type="slidenum">
              <a:rPr lang="en-US" altLang="en-US" smtClean="0"/>
              <a:pPr/>
              <a:t>94</a:t>
            </a:fld>
            <a:endParaRPr lang="en-US" altLang="en-US" dirty="0"/>
          </a:p>
        </p:txBody>
      </p:sp>
    </p:spTree>
    <p:extLst>
      <p:ext uri="{BB962C8B-B14F-4D97-AF65-F5344CB8AC3E}">
        <p14:creationId xmlns:p14="http://schemas.microsoft.com/office/powerpoint/2010/main" val="23673384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1. </a:t>
            </a:r>
            <a:r>
              <a:rPr lang="zh-CN" altLang="en-US" dirty="0"/>
              <a:t>敏捷团队的角色和职责</a:t>
            </a:r>
          </a:p>
        </p:txBody>
      </p:sp>
      <p:sp>
        <p:nvSpPr>
          <p:cNvPr id="4" name="内容占位符 3"/>
          <p:cNvSpPr>
            <a:spLocks noGrp="1"/>
          </p:cNvSpPr>
          <p:nvPr>
            <p:ph idx="1"/>
          </p:nvPr>
        </p:nvSpPr>
        <p:spPr>
          <a:xfrm>
            <a:off x="663575" y="1200210"/>
            <a:ext cx="10864850" cy="5047544"/>
          </a:xfrm>
        </p:spPr>
        <p:txBody>
          <a:bodyPr>
            <a:normAutofit/>
          </a:bodyPr>
          <a:lstStyle/>
          <a:p>
            <a:r>
              <a:rPr lang="en-US" altLang="zh-CN" b="1" dirty="0"/>
              <a:t>Scrum</a:t>
            </a:r>
            <a:r>
              <a:rPr lang="zh-CN" altLang="en-US" b="1" dirty="0"/>
              <a:t>团队</a:t>
            </a:r>
            <a:endParaRPr lang="en-US" altLang="zh-CN" b="1" dirty="0"/>
          </a:p>
          <a:p>
            <a:pPr lvl="1"/>
            <a:r>
              <a:rPr lang="zh-CN" altLang="en-US" dirty="0"/>
              <a:t>干系人</a:t>
            </a:r>
            <a:endParaRPr lang="en-US" altLang="zh-CN" dirty="0"/>
          </a:p>
          <a:p>
            <a:pPr lvl="2"/>
            <a:r>
              <a:rPr lang="zh-CN" altLang="en-US" dirty="0"/>
              <a:t>可以影响项目的执行或完成情况，同时也受其影响的人</a:t>
            </a:r>
          </a:p>
          <a:p>
            <a:pPr lvl="2"/>
            <a:r>
              <a:rPr lang="en-US" altLang="zh-CN" dirty="0"/>
              <a:t>IBM Outside In Development</a:t>
            </a:r>
            <a:r>
              <a:rPr lang="zh-CN" altLang="en-US" dirty="0"/>
              <a:t>（</a:t>
            </a:r>
            <a:r>
              <a:rPr lang="en-US" altLang="zh-CN" dirty="0"/>
              <a:t>OID</a:t>
            </a:r>
            <a:r>
              <a:rPr lang="zh-CN" altLang="en-US" dirty="0"/>
              <a:t>）定义四类：</a:t>
            </a:r>
          </a:p>
          <a:p>
            <a:pPr lvl="3"/>
            <a:r>
              <a:rPr lang="zh-CN" altLang="en-US" dirty="0"/>
              <a:t>终端用户：系统直接或间接的使用者</a:t>
            </a:r>
          </a:p>
          <a:p>
            <a:pPr lvl="3"/>
            <a:r>
              <a:rPr lang="zh-CN" altLang="en-US" dirty="0"/>
              <a:t>内部人员：用户的管理者，程序</a:t>
            </a:r>
            <a:r>
              <a:rPr lang="en-US" altLang="zh-CN" dirty="0"/>
              <a:t>/</a:t>
            </a:r>
            <a:r>
              <a:rPr lang="zh-CN" altLang="en-US" dirty="0"/>
              <a:t>产品系列的管理者，其他相关系统的开发人员，潜在的受到当前系统影响的人，等等</a:t>
            </a:r>
            <a:endParaRPr lang="en-US" altLang="zh-CN" dirty="0"/>
          </a:p>
          <a:p>
            <a:pPr lvl="3"/>
            <a:r>
              <a:rPr lang="zh-CN" altLang="en-US" dirty="0"/>
              <a:t>出资人</a:t>
            </a:r>
            <a:r>
              <a:rPr lang="en-US" altLang="zh-CN" dirty="0"/>
              <a:t>/</a:t>
            </a:r>
            <a:r>
              <a:rPr lang="zh-CN" altLang="en-US" dirty="0"/>
              <a:t>主要负责人：高级经理，项目投资人等</a:t>
            </a:r>
            <a:endParaRPr lang="en-US" altLang="zh-CN" dirty="0"/>
          </a:p>
          <a:p>
            <a:pPr lvl="3"/>
            <a:r>
              <a:rPr lang="zh-CN" altLang="en-US" dirty="0"/>
              <a:t>参与者：操作职员和支持人员等</a:t>
            </a:r>
            <a:endParaRPr lang="en-US" altLang="zh-CN" dirty="0"/>
          </a:p>
        </p:txBody>
      </p:sp>
      <p:sp>
        <p:nvSpPr>
          <p:cNvPr id="5" name="灯片编号占位符 1">
            <a:extLst>
              <a:ext uri="{FF2B5EF4-FFF2-40B4-BE49-F238E27FC236}">
                <a16:creationId xmlns:a16="http://schemas.microsoft.com/office/drawing/2014/main" id="{4D4885BC-E073-4CC1-9A8E-CD2DEEBAD375}"/>
              </a:ext>
            </a:extLst>
          </p:cNvPr>
          <p:cNvSpPr>
            <a:spLocks noGrp="1"/>
          </p:cNvSpPr>
          <p:nvPr>
            <p:ph type="sldNum" sz="quarter" idx="12"/>
          </p:nvPr>
        </p:nvSpPr>
        <p:spPr>
          <a:xfrm>
            <a:off x="5778500" y="6459285"/>
            <a:ext cx="622300" cy="365125"/>
          </a:xfrm>
        </p:spPr>
        <p:txBody>
          <a:bodyPr/>
          <a:lstStyle/>
          <a:p>
            <a:fld id="{CFCB2913-6E8F-460F-B9B2-F36455E917E3}" type="slidenum">
              <a:rPr lang="en-US" altLang="en-US" smtClean="0"/>
              <a:pPr/>
              <a:t>95</a:t>
            </a:fld>
            <a:endParaRPr lang="en-US" altLang="en-US" dirty="0"/>
          </a:p>
        </p:txBody>
      </p:sp>
    </p:spTree>
    <p:extLst>
      <p:ext uri="{BB962C8B-B14F-4D97-AF65-F5344CB8AC3E}">
        <p14:creationId xmlns:p14="http://schemas.microsoft.com/office/powerpoint/2010/main" val="15374146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2. </a:t>
            </a:r>
            <a:r>
              <a:rPr lang="zh-CN" altLang="en-US" dirty="0"/>
              <a:t>项目经理</a:t>
            </a:r>
          </a:p>
        </p:txBody>
      </p:sp>
      <p:sp>
        <p:nvSpPr>
          <p:cNvPr id="4" name="内容占位符 3"/>
          <p:cNvSpPr>
            <a:spLocks noGrp="1"/>
          </p:cNvSpPr>
          <p:nvPr>
            <p:ph idx="1"/>
          </p:nvPr>
        </p:nvSpPr>
        <p:spPr>
          <a:xfrm>
            <a:off x="663575" y="1200210"/>
            <a:ext cx="6186299" cy="5047544"/>
          </a:xfrm>
        </p:spPr>
        <p:txBody>
          <a:bodyPr/>
          <a:lstStyle/>
          <a:p>
            <a:r>
              <a:rPr lang="zh-CN" altLang="en-US" b="1" dirty="0"/>
              <a:t>项目经理并不是容易的工作</a:t>
            </a:r>
            <a:endParaRPr lang="en-US" altLang="zh-CN" b="1" dirty="0">
              <a:hlinkClick r:id="rId2" action="ppaction://hlinkfile">
                <a:extLst>
                  <a:ext uri="{A12FA001-AC4F-418D-AE19-62706E023703}">
                    <ahyp:hlinkClr xmlns:ahyp="http://schemas.microsoft.com/office/drawing/2018/hyperlinkcolor" val="tx"/>
                  </a:ext>
                </a:extLst>
              </a:hlinkClick>
            </a:endParaRPr>
          </a:p>
          <a:p>
            <a:pPr lvl="1"/>
            <a:r>
              <a:rPr lang="zh-CN" altLang="en-US" dirty="0"/>
              <a:t>项目经理的日常</a:t>
            </a:r>
            <a:r>
              <a:rPr lang="en-US" altLang="zh-CN" dirty="0"/>
              <a:t>-</a:t>
            </a:r>
            <a:r>
              <a:rPr lang="zh-CN" altLang="en-US" dirty="0"/>
              <a:t>目标</a:t>
            </a:r>
            <a:endParaRPr lang="en-US" altLang="zh-CN" dirty="0"/>
          </a:p>
          <a:p>
            <a:pPr lvl="1"/>
            <a:r>
              <a:rPr lang="zh-CN" altLang="en-US" dirty="0"/>
              <a:t>项目经理的日常</a:t>
            </a:r>
            <a:r>
              <a:rPr lang="en-US" altLang="zh-CN" dirty="0"/>
              <a:t>-</a:t>
            </a:r>
            <a:r>
              <a:rPr lang="zh-CN" altLang="en-US" dirty="0"/>
              <a:t>示例</a:t>
            </a:r>
            <a:endParaRPr lang="en-US" altLang="zh-CN" dirty="0"/>
          </a:p>
          <a:p>
            <a:pPr lvl="1"/>
            <a:r>
              <a:rPr lang="zh-CN" altLang="en-US" dirty="0"/>
              <a:t>项目经理的周常</a:t>
            </a:r>
          </a:p>
        </p:txBody>
      </p:sp>
      <p:sp>
        <p:nvSpPr>
          <p:cNvPr id="5" name="灯片编号占位符 1">
            <a:extLst>
              <a:ext uri="{FF2B5EF4-FFF2-40B4-BE49-F238E27FC236}">
                <a16:creationId xmlns:a16="http://schemas.microsoft.com/office/drawing/2014/main" id="{4672ADF5-CE3E-4AC8-B360-0730229843C6}"/>
              </a:ext>
            </a:extLst>
          </p:cNvPr>
          <p:cNvSpPr>
            <a:spLocks noGrp="1"/>
          </p:cNvSpPr>
          <p:nvPr>
            <p:ph type="sldNum" sz="quarter" idx="12"/>
          </p:nvPr>
        </p:nvSpPr>
        <p:spPr>
          <a:xfrm>
            <a:off x="5778500" y="6459285"/>
            <a:ext cx="622300" cy="365125"/>
          </a:xfrm>
        </p:spPr>
        <p:txBody>
          <a:bodyPr/>
          <a:lstStyle/>
          <a:p>
            <a:fld id="{CFCB2913-6E8F-460F-B9B2-F36455E917E3}" type="slidenum">
              <a:rPr lang="en-US" altLang="en-US" smtClean="0"/>
              <a:pPr/>
              <a:t>96</a:t>
            </a:fld>
            <a:endParaRPr lang="en-US" altLang="en-US" dirty="0"/>
          </a:p>
        </p:txBody>
      </p:sp>
      <p:pic>
        <p:nvPicPr>
          <p:cNvPr id="6" name="图片 5">
            <a:extLst>
              <a:ext uri="{FF2B5EF4-FFF2-40B4-BE49-F238E27FC236}">
                <a16:creationId xmlns:a16="http://schemas.microsoft.com/office/drawing/2014/main" id="{2AE2F957-EB91-E653-43FF-43040B926165}"/>
              </a:ext>
            </a:extLst>
          </p:cNvPr>
          <p:cNvPicPr>
            <a:picLocks noChangeAspect="1"/>
          </p:cNvPicPr>
          <p:nvPr/>
        </p:nvPicPr>
        <p:blipFill rotWithShape="1">
          <a:blip r:embed="rId3"/>
          <a:srcRect l="6319" t="9388" r="10465" b="3566"/>
          <a:stretch/>
        </p:blipFill>
        <p:spPr>
          <a:xfrm>
            <a:off x="6849874" y="-13067"/>
            <a:ext cx="4481145" cy="6871067"/>
          </a:xfrm>
          <a:prstGeom prst="rect">
            <a:avLst/>
          </a:prstGeom>
        </p:spPr>
      </p:pic>
    </p:spTree>
    <p:extLst>
      <p:ext uri="{BB962C8B-B14F-4D97-AF65-F5344CB8AC3E}">
        <p14:creationId xmlns:p14="http://schemas.microsoft.com/office/powerpoint/2010/main" val="30643578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2. </a:t>
            </a:r>
            <a:r>
              <a:rPr lang="zh-CN" altLang="en-US" dirty="0"/>
              <a:t>项目经理</a:t>
            </a:r>
          </a:p>
        </p:txBody>
      </p:sp>
      <p:sp>
        <p:nvSpPr>
          <p:cNvPr id="4" name="内容占位符 3"/>
          <p:cNvSpPr>
            <a:spLocks noGrp="1"/>
          </p:cNvSpPr>
          <p:nvPr>
            <p:ph idx="1"/>
          </p:nvPr>
        </p:nvSpPr>
        <p:spPr>
          <a:xfrm>
            <a:off x="663575" y="1200210"/>
            <a:ext cx="6263991" cy="5047544"/>
          </a:xfrm>
        </p:spPr>
        <p:txBody>
          <a:bodyPr/>
          <a:lstStyle/>
          <a:p>
            <a:r>
              <a:rPr lang="zh-CN" altLang="en-US" b="1" dirty="0"/>
              <a:t>项目经理并不是容易的工作</a:t>
            </a:r>
            <a:endParaRPr lang="en-US" altLang="zh-CN" b="1" dirty="0">
              <a:hlinkClick r:id="rId2" action="ppaction://hlinkfile">
                <a:extLst>
                  <a:ext uri="{A12FA001-AC4F-418D-AE19-62706E023703}">
                    <ahyp:hlinkClr xmlns:ahyp="http://schemas.microsoft.com/office/drawing/2018/hyperlinkcolor" val="tx"/>
                  </a:ext>
                </a:extLst>
              </a:hlinkClick>
            </a:endParaRPr>
          </a:p>
          <a:p>
            <a:pPr lvl="1"/>
            <a:r>
              <a:rPr lang="zh-CN" altLang="en-US" dirty="0">
                <a:hlinkClick r:id="rId2" action="ppaction://hlinkfile"/>
              </a:rPr>
              <a:t>项目经理的日常</a:t>
            </a:r>
            <a:r>
              <a:rPr lang="en-US" altLang="zh-CN" dirty="0">
                <a:hlinkClick r:id="rId2" action="ppaction://hlinkfile"/>
              </a:rPr>
              <a:t>-</a:t>
            </a:r>
            <a:r>
              <a:rPr lang="zh-CN" altLang="en-US" dirty="0">
                <a:hlinkClick r:id="rId2" action="ppaction://hlinkfile"/>
              </a:rPr>
              <a:t>目标</a:t>
            </a:r>
            <a:endParaRPr lang="en-US" altLang="zh-CN" dirty="0"/>
          </a:p>
          <a:p>
            <a:pPr lvl="1"/>
            <a:r>
              <a:rPr lang="zh-CN" altLang="en-US" dirty="0">
                <a:hlinkClick r:id="rId3" action="ppaction://hlinkfile"/>
              </a:rPr>
              <a:t>项目经理的日常</a:t>
            </a:r>
            <a:r>
              <a:rPr lang="en-US" altLang="zh-CN" dirty="0">
                <a:hlinkClick r:id="rId3" action="ppaction://hlinkfile"/>
              </a:rPr>
              <a:t>-</a:t>
            </a:r>
            <a:r>
              <a:rPr lang="zh-CN" altLang="en-US" dirty="0">
                <a:hlinkClick r:id="rId3" action="ppaction://hlinkfile"/>
              </a:rPr>
              <a:t>示例</a:t>
            </a:r>
            <a:endParaRPr lang="en-US" altLang="zh-CN" dirty="0"/>
          </a:p>
          <a:p>
            <a:pPr lvl="1"/>
            <a:r>
              <a:rPr lang="zh-CN" altLang="en-US" dirty="0">
                <a:hlinkClick r:id="rId4" action="ppaction://hlinkfile"/>
              </a:rPr>
              <a:t>项目经理的周常</a:t>
            </a:r>
            <a:endParaRPr lang="zh-CN" altLang="en-US" dirty="0"/>
          </a:p>
        </p:txBody>
      </p:sp>
      <p:sp>
        <p:nvSpPr>
          <p:cNvPr id="5" name="灯片编号占位符 1">
            <a:extLst>
              <a:ext uri="{FF2B5EF4-FFF2-40B4-BE49-F238E27FC236}">
                <a16:creationId xmlns:a16="http://schemas.microsoft.com/office/drawing/2014/main" id="{4672ADF5-CE3E-4AC8-B360-0730229843C6}"/>
              </a:ext>
            </a:extLst>
          </p:cNvPr>
          <p:cNvSpPr>
            <a:spLocks noGrp="1"/>
          </p:cNvSpPr>
          <p:nvPr>
            <p:ph type="sldNum" sz="quarter" idx="12"/>
          </p:nvPr>
        </p:nvSpPr>
        <p:spPr>
          <a:xfrm>
            <a:off x="5778500" y="6459285"/>
            <a:ext cx="622300" cy="365125"/>
          </a:xfrm>
        </p:spPr>
        <p:txBody>
          <a:bodyPr/>
          <a:lstStyle/>
          <a:p>
            <a:fld id="{CFCB2913-6E8F-460F-B9B2-F36455E917E3}" type="slidenum">
              <a:rPr lang="en-US" altLang="en-US" smtClean="0"/>
              <a:pPr/>
              <a:t>97</a:t>
            </a:fld>
            <a:endParaRPr lang="en-US" altLang="en-US" dirty="0"/>
          </a:p>
        </p:txBody>
      </p:sp>
      <p:pic>
        <p:nvPicPr>
          <p:cNvPr id="7" name="图片 6">
            <a:extLst>
              <a:ext uri="{FF2B5EF4-FFF2-40B4-BE49-F238E27FC236}">
                <a16:creationId xmlns:a16="http://schemas.microsoft.com/office/drawing/2014/main" id="{761257B8-1A0C-6A88-B57C-3CBF56B616BB}"/>
              </a:ext>
            </a:extLst>
          </p:cNvPr>
          <p:cNvPicPr>
            <a:picLocks noChangeAspect="1"/>
          </p:cNvPicPr>
          <p:nvPr/>
        </p:nvPicPr>
        <p:blipFill rotWithShape="1">
          <a:blip r:embed="rId5"/>
          <a:srcRect l="8485" t="13873" r="7374" b="2329"/>
          <a:stretch/>
        </p:blipFill>
        <p:spPr>
          <a:xfrm>
            <a:off x="6927566" y="0"/>
            <a:ext cx="4870995" cy="6858000"/>
          </a:xfrm>
          <a:prstGeom prst="rect">
            <a:avLst/>
          </a:prstGeom>
        </p:spPr>
      </p:pic>
    </p:spTree>
    <p:extLst>
      <p:ext uri="{BB962C8B-B14F-4D97-AF65-F5344CB8AC3E}">
        <p14:creationId xmlns:p14="http://schemas.microsoft.com/office/powerpoint/2010/main" val="28082371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2. </a:t>
            </a:r>
            <a:r>
              <a:rPr lang="zh-CN" altLang="en-US" dirty="0"/>
              <a:t>项目经理</a:t>
            </a:r>
          </a:p>
        </p:txBody>
      </p:sp>
      <p:sp>
        <p:nvSpPr>
          <p:cNvPr id="4" name="内容占位符 3"/>
          <p:cNvSpPr>
            <a:spLocks noGrp="1"/>
          </p:cNvSpPr>
          <p:nvPr>
            <p:ph idx="1"/>
          </p:nvPr>
        </p:nvSpPr>
        <p:spPr>
          <a:xfrm>
            <a:off x="663575" y="1200210"/>
            <a:ext cx="6183754" cy="5047544"/>
          </a:xfrm>
        </p:spPr>
        <p:txBody>
          <a:bodyPr/>
          <a:lstStyle/>
          <a:p>
            <a:r>
              <a:rPr lang="zh-CN" altLang="en-US" b="1" dirty="0"/>
              <a:t>项目经理并不是容易的工作</a:t>
            </a:r>
            <a:endParaRPr lang="en-US" altLang="zh-CN" b="1" dirty="0">
              <a:hlinkClick r:id="rId2" action="ppaction://hlinkfile">
                <a:extLst>
                  <a:ext uri="{A12FA001-AC4F-418D-AE19-62706E023703}">
                    <ahyp:hlinkClr xmlns:ahyp="http://schemas.microsoft.com/office/drawing/2018/hyperlinkcolor" val="tx"/>
                  </a:ext>
                </a:extLst>
              </a:hlinkClick>
            </a:endParaRPr>
          </a:p>
          <a:p>
            <a:pPr lvl="1"/>
            <a:r>
              <a:rPr lang="zh-CN" altLang="en-US" dirty="0"/>
              <a:t>项目经理的日常</a:t>
            </a:r>
            <a:r>
              <a:rPr lang="en-US" altLang="zh-CN" dirty="0"/>
              <a:t>-</a:t>
            </a:r>
            <a:r>
              <a:rPr lang="zh-CN" altLang="en-US" dirty="0"/>
              <a:t>目标</a:t>
            </a:r>
            <a:endParaRPr lang="en-US" altLang="zh-CN" dirty="0"/>
          </a:p>
          <a:p>
            <a:pPr lvl="1"/>
            <a:r>
              <a:rPr lang="zh-CN" altLang="en-US" dirty="0"/>
              <a:t>项目经理的日常</a:t>
            </a:r>
            <a:r>
              <a:rPr lang="en-US" altLang="zh-CN" dirty="0"/>
              <a:t>-</a:t>
            </a:r>
            <a:r>
              <a:rPr lang="zh-CN" altLang="en-US" dirty="0"/>
              <a:t>示例</a:t>
            </a:r>
            <a:endParaRPr lang="en-US" altLang="zh-CN" dirty="0"/>
          </a:p>
          <a:p>
            <a:pPr lvl="1"/>
            <a:r>
              <a:rPr lang="zh-CN" altLang="en-US" dirty="0"/>
              <a:t>项目经理的周常</a:t>
            </a:r>
          </a:p>
        </p:txBody>
      </p:sp>
      <p:sp>
        <p:nvSpPr>
          <p:cNvPr id="5" name="灯片编号占位符 1">
            <a:extLst>
              <a:ext uri="{FF2B5EF4-FFF2-40B4-BE49-F238E27FC236}">
                <a16:creationId xmlns:a16="http://schemas.microsoft.com/office/drawing/2014/main" id="{4672ADF5-CE3E-4AC8-B360-0730229843C6}"/>
              </a:ext>
            </a:extLst>
          </p:cNvPr>
          <p:cNvSpPr>
            <a:spLocks noGrp="1"/>
          </p:cNvSpPr>
          <p:nvPr>
            <p:ph type="sldNum" sz="quarter" idx="12"/>
          </p:nvPr>
        </p:nvSpPr>
        <p:spPr>
          <a:xfrm>
            <a:off x="5778500" y="6459285"/>
            <a:ext cx="622300" cy="365125"/>
          </a:xfrm>
        </p:spPr>
        <p:txBody>
          <a:bodyPr/>
          <a:lstStyle/>
          <a:p>
            <a:fld id="{CFCB2913-6E8F-460F-B9B2-F36455E917E3}" type="slidenum">
              <a:rPr lang="en-US" altLang="en-US" smtClean="0"/>
              <a:pPr/>
              <a:t>98</a:t>
            </a:fld>
            <a:endParaRPr lang="en-US" altLang="en-US" dirty="0"/>
          </a:p>
        </p:txBody>
      </p:sp>
      <p:pic>
        <p:nvPicPr>
          <p:cNvPr id="7" name="图片 6">
            <a:extLst>
              <a:ext uri="{FF2B5EF4-FFF2-40B4-BE49-F238E27FC236}">
                <a16:creationId xmlns:a16="http://schemas.microsoft.com/office/drawing/2014/main" id="{5E7109CF-3184-4602-6C83-37F3D7B7701F}"/>
              </a:ext>
            </a:extLst>
          </p:cNvPr>
          <p:cNvPicPr>
            <a:picLocks noChangeAspect="1"/>
          </p:cNvPicPr>
          <p:nvPr/>
        </p:nvPicPr>
        <p:blipFill rotWithShape="1">
          <a:blip r:embed="rId3"/>
          <a:srcRect l="8601" t="9072" r="7857" b="3918"/>
          <a:stretch/>
        </p:blipFill>
        <p:spPr>
          <a:xfrm>
            <a:off x="6847329" y="2502"/>
            <a:ext cx="4483690" cy="6855498"/>
          </a:xfrm>
          <a:prstGeom prst="rect">
            <a:avLst/>
          </a:prstGeom>
        </p:spPr>
      </p:pic>
    </p:spTree>
    <p:extLst>
      <p:ext uri="{BB962C8B-B14F-4D97-AF65-F5344CB8AC3E}">
        <p14:creationId xmlns:p14="http://schemas.microsoft.com/office/powerpoint/2010/main" val="31560863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zh-CN" dirty="0"/>
              <a:t>2. </a:t>
            </a:r>
            <a:r>
              <a:rPr lang="zh-CN" altLang="en-US" dirty="0"/>
              <a:t>项目经理</a:t>
            </a:r>
          </a:p>
        </p:txBody>
      </p:sp>
      <p:sp>
        <p:nvSpPr>
          <p:cNvPr id="3" name="内容占位符 2">
            <a:extLst>
              <a:ext uri="{FF2B5EF4-FFF2-40B4-BE49-F238E27FC236}">
                <a16:creationId xmlns:a16="http://schemas.microsoft.com/office/drawing/2014/main" id="{D315D10F-AFFC-4774-919F-04B3A5074842}"/>
              </a:ext>
            </a:extLst>
          </p:cNvPr>
          <p:cNvSpPr>
            <a:spLocks noGrp="1"/>
          </p:cNvSpPr>
          <p:nvPr>
            <p:ph idx="1"/>
          </p:nvPr>
        </p:nvSpPr>
        <p:spPr/>
        <p:txBody>
          <a:bodyPr/>
          <a:lstStyle/>
          <a:p>
            <a:r>
              <a:rPr lang="zh-CN" altLang="en-US" dirty="0"/>
              <a:t>职业发展：“理想化”的阶梯</a:t>
            </a:r>
          </a:p>
        </p:txBody>
      </p:sp>
      <p:sp>
        <p:nvSpPr>
          <p:cNvPr id="2" name="灯片编号占位符 1"/>
          <p:cNvSpPr>
            <a:spLocks noGrp="1"/>
          </p:cNvSpPr>
          <p:nvPr>
            <p:ph type="sldNum" sz="quarter" idx="12"/>
          </p:nvPr>
        </p:nvSpPr>
        <p:spPr/>
        <p:txBody>
          <a:bodyPr/>
          <a:lstStyle/>
          <a:p>
            <a:fld id="{9231B233-6F93-4D7F-B7DA-1F27CAA8E8C0}" type="slidenum">
              <a:rPr lang="en-US" altLang="en-US" smtClean="0"/>
              <a:pPr/>
              <a:t>99</a:t>
            </a:fld>
            <a:endParaRPr lang="en-US" altLang="en-US"/>
          </a:p>
        </p:txBody>
      </p:sp>
      <p:pic>
        <p:nvPicPr>
          <p:cNvPr id="12292" name="Picture 4"/>
          <p:cNvPicPr>
            <a:picLocks noChangeArrowheads="1"/>
          </p:cNvPicPr>
          <p:nvPr/>
        </p:nvPicPr>
        <p:blipFill rotWithShape="1">
          <a:blip r:embed="rId3">
            <a:extLst>
              <a:ext uri="{28A0092B-C50C-407E-A947-70E740481C1C}">
                <a14:useLocalDpi xmlns:a14="http://schemas.microsoft.com/office/drawing/2010/main" val="0"/>
              </a:ext>
            </a:extLst>
          </a:blip>
          <a:srcRect b="6302"/>
          <a:stretch/>
        </p:blipFill>
        <p:spPr bwMode="auto">
          <a:xfrm>
            <a:off x="5140981" y="1200210"/>
            <a:ext cx="5314107" cy="5047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9050688"/>
      </p:ext>
    </p:extLst>
  </p:cSld>
  <p:clrMapOvr>
    <a:masterClrMapping/>
  </p:clrMapOvr>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32673</TotalTime>
  <Words>13527</Words>
  <Application>Microsoft Office PowerPoint</Application>
  <PresentationFormat>宽屏</PresentationFormat>
  <Paragraphs>2478</Paragraphs>
  <Slides>151</Slides>
  <Notes>39</Notes>
  <HiddenSlides>0</HiddenSlides>
  <MMClips>0</MMClips>
  <ScaleCrop>false</ScaleCrop>
  <HeadingPairs>
    <vt:vector size="8" baseType="variant">
      <vt:variant>
        <vt:lpstr>已用的字体</vt:lpstr>
      </vt:variant>
      <vt:variant>
        <vt:i4>28</vt:i4>
      </vt:variant>
      <vt:variant>
        <vt:lpstr>主题</vt:lpstr>
      </vt:variant>
      <vt:variant>
        <vt:i4>1</vt:i4>
      </vt:variant>
      <vt:variant>
        <vt:lpstr>嵌入 OLE 服务器</vt:lpstr>
      </vt:variant>
      <vt:variant>
        <vt:i4>2</vt:i4>
      </vt:variant>
      <vt:variant>
        <vt:lpstr>幻灯片标题</vt:lpstr>
      </vt:variant>
      <vt:variant>
        <vt:i4>151</vt:i4>
      </vt:variant>
    </vt:vector>
  </HeadingPairs>
  <TitlesOfParts>
    <vt:vector size="182" baseType="lpstr">
      <vt:lpstr>Arial Unicode MS</vt:lpstr>
      <vt:lpstr>Microsoft YaHei UI</vt:lpstr>
      <vt:lpstr>Monotype Sorts</vt:lpstr>
      <vt:lpstr>ZapfHumnst BT</vt:lpstr>
      <vt:lpstr>等线</vt:lpstr>
      <vt:lpstr>黑体</vt:lpstr>
      <vt:lpstr>华文楷体</vt:lpstr>
      <vt:lpstr>华文细黑</vt:lpstr>
      <vt:lpstr>华文新魏</vt:lpstr>
      <vt:lpstr>楷体</vt:lpstr>
      <vt:lpstr>楷体_GB2312</vt:lpstr>
      <vt:lpstr>宋体</vt:lpstr>
      <vt:lpstr>微软雅黑</vt:lpstr>
      <vt:lpstr>微软雅黑</vt:lpstr>
      <vt:lpstr>微软雅黑 Light</vt:lpstr>
      <vt:lpstr>Arial</vt:lpstr>
      <vt:lpstr>Arial Narrow</vt:lpstr>
      <vt:lpstr>Franklin Gothic Heavy</vt:lpstr>
      <vt:lpstr>Impact</vt:lpstr>
      <vt:lpstr>Segoe Print</vt:lpstr>
      <vt:lpstr>Segoe UI</vt:lpstr>
      <vt:lpstr>Segoe UI Light</vt:lpstr>
      <vt:lpstr>Symbol</vt:lpstr>
      <vt:lpstr>Tahoma</vt:lpstr>
      <vt:lpstr>Times New Roman</vt:lpstr>
      <vt:lpstr>Verdana</vt:lpstr>
      <vt:lpstr>Wingdings</vt:lpstr>
      <vt:lpstr>Wingdings</vt:lpstr>
      <vt:lpstr>1_Office 主题​​</vt:lpstr>
      <vt:lpstr>Microsoft Excel 97-2003 Worksheet</vt:lpstr>
      <vt:lpstr>图表</vt:lpstr>
      <vt:lpstr>工程概论 第7章 工程项目管理与经济决策方法</vt:lpstr>
      <vt:lpstr>教学内容</vt:lpstr>
      <vt:lpstr>相关概念</vt:lpstr>
      <vt:lpstr>相关概念</vt:lpstr>
      <vt:lpstr>成功项目的特征</vt:lpstr>
      <vt:lpstr>成功项目的特征</vt:lpstr>
      <vt:lpstr>成功项目的特征</vt:lpstr>
      <vt:lpstr>PowerPoint 演示文稿</vt:lpstr>
      <vt:lpstr>1. 什么是PMBOK</vt:lpstr>
      <vt:lpstr>1. 什么是PMBOK——发展历程</vt:lpstr>
      <vt:lpstr>2. PMBOK知识框架</vt:lpstr>
      <vt:lpstr>2. PMBOK知识框架</vt:lpstr>
      <vt:lpstr>2. PMBOK知识框架</vt:lpstr>
      <vt:lpstr>2. PMBOK知识框架——一览表</vt:lpstr>
      <vt:lpstr>——续表</vt:lpstr>
      <vt:lpstr>3. 示例：制定项目章程</vt:lpstr>
      <vt:lpstr>3. 示例：制定项目章程</vt:lpstr>
      <vt:lpstr>4. 常用工具、技术和方法 </vt:lpstr>
      <vt:lpstr>4. 常用工具、技术和方法 </vt:lpstr>
      <vt:lpstr>4. 常用工具、技术和方法 </vt:lpstr>
      <vt:lpstr>4. 常用工具、技术和方法 </vt:lpstr>
      <vt:lpstr>4. 常用工具、技术和方法 </vt:lpstr>
      <vt:lpstr>4. 常用工具、技术和方法 </vt:lpstr>
      <vt:lpstr>4. 常用工具、技术和方法 </vt:lpstr>
      <vt:lpstr>4. 常用工具、技术和方法 </vt:lpstr>
      <vt:lpstr>4. 常用工具、技术和方法 </vt:lpstr>
      <vt:lpstr>4. 常用工具、技术和方法 </vt:lpstr>
      <vt:lpstr>4. 常用工具、技术和方法 </vt:lpstr>
      <vt:lpstr>4. 常用工具、技术和方法 </vt:lpstr>
      <vt:lpstr>4. 常用工具、技术和方法 </vt:lpstr>
      <vt:lpstr>4. 常用工具、技术和方法 </vt:lpstr>
      <vt:lpstr>4. 常用工具、技术和方法 </vt:lpstr>
      <vt:lpstr>4. 常用工具、技术和方法 </vt:lpstr>
      <vt:lpstr>4. 常用工具、技术和方法 </vt:lpstr>
      <vt:lpstr>4. 常用工具、技术和方法 </vt:lpstr>
      <vt:lpstr>4. 常用工具、技术和方法 </vt:lpstr>
      <vt:lpstr>4. 常用工具、技术和方法 </vt:lpstr>
      <vt:lpstr>4. 常用工具、技术和方法 </vt:lpstr>
      <vt:lpstr>4. 常用工具、技术和方法 </vt:lpstr>
      <vt:lpstr>4. 常用工具、技术和方法 </vt:lpstr>
      <vt:lpstr>4. 常用工具、技术和方法 </vt:lpstr>
      <vt:lpstr>4. 常用工具、技术和方法 </vt:lpstr>
      <vt:lpstr>4. 常用工具、技术和方法 </vt:lpstr>
      <vt:lpstr>4. 常用工具、技术和方法 </vt:lpstr>
      <vt:lpstr>4. 常用工具、技术和方法 </vt:lpstr>
      <vt:lpstr>4. 常用工具、技术和方法 </vt:lpstr>
      <vt:lpstr>4. 常用工具、技术和方法 </vt:lpstr>
      <vt:lpstr>4. 常用工具、技术和方法 </vt:lpstr>
      <vt:lpstr>4. 常用工具、技术和方法 </vt:lpstr>
      <vt:lpstr>PowerPoint 演示文稿</vt:lpstr>
      <vt:lpstr>1. 软件项目开发模型的发展</vt:lpstr>
      <vt:lpstr>1. 软件项目开发模型的发展</vt:lpstr>
      <vt:lpstr>1. 软件项目开发模型的发展</vt:lpstr>
      <vt:lpstr>1. 软件项目开发模型的发展</vt:lpstr>
      <vt:lpstr>1. 软件项目开发模型的发展</vt:lpstr>
      <vt:lpstr>1. 软件项目开发模型的发展</vt:lpstr>
      <vt:lpstr>1. 软件项目开发模型的发展</vt:lpstr>
      <vt:lpstr>1. 软件项目开发模型的发展</vt:lpstr>
      <vt:lpstr>2. 敏捷方法的发展历程</vt:lpstr>
      <vt:lpstr>2. 什么是敏捷</vt:lpstr>
      <vt:lpstr>2. 什么是敏捷</vt:lpstr>
      <vt:lpstr>2. 什么是敏捷</vt:lpstr>
      <vt:lpstr>2. 什么是敏捷</vt:lpstr>
      <vt:lpstr>2. 什么是敏捷</vt:lpstr>
      <vt:lpstr>3. 敏捷的核心思想</vt:lpstr>
      <vt:lpstr>3. 敏捷的核心思想</vt:lpstr>
      <vt:lpstr>3. 敏捷的核心思想</vt:lpstr>
      <vt:lpstr>3. 敏捷的核心思想</vt:lpstr>
      <vt:lpstr>3. 敏捷的核心思想</vt:lpstr>
      <vt:lpstr>3. 敏捷的核心思想</vt:lpstr>
      <vt:lpstr>3. 敏捷的核心思想</vt:lpstr>
      <vt:lpstr>3. 敏捷的核心思想</vt:lpstr>
      <vt:lpstr>3. 敏捷的核心思想</vt:lpstr>
      <vt:lpstr>3. 敏捷的核心思想</vt:lpstr>
      <vt:lpstr>3. 敏捷的核心思想</vt:lpstr>
      <vt:lpstr>4. 敏捷项目管理过程</vt:lpstr>
      <vt:lpstr>4. 敏捷项目管理过程</vt:lpstr>
      <vt:lpstr>4. 敏捷项目管理过程</vt:lpstr>
      <vt:lpstr>4. 敏捷项目管理过程</vt:lpstr>
      <vt:lpstr>4. 敏捷项目管理过程</vt:lpstr>
      <vt:lpstr>4. 敏捷项目管理过程</vt:lpstr>
      <vt:lpstr>4. 敏捷项目管理过程</vt:lpstr>
      <vt:lpstr>4. 敏捷项目管理过程</vt:lpstr>
      <vt:lpstr>4. 敏捷项目管理过程</vt:lpstr>
      <vt:lpstr>4. 敏捷项目管理过程</vt:lpstr>
      <vt:lpstr>4. 敏捷项目管理过程</vt:lpstr>
      <vt:lpstr>4. 敏捷项目管理过程</vt:lpstr>
      <vt:lpstr>4. 敏捷项目管理过程</vt:lpstr>
      <vt:lpstr>PowerPoint 演示文稿</vt:lpstr>
      <vt:lpstr>1. 敏捷团队的角色和职责</vt:lpstr>
      <vt:lpstr>1. 敏捷团队的角色和职责</vt:lpstr>
      <vt:lpstr>1. 敏捷团队的角色和职责</vt:lpstr>
      <vt:lpstr>1. 敏捷团队的角色和职责</vt:lpstr>
      <vt:lpstr>1. 敏捷团队的角色和职责</vt:lpstr>
      <vt:lpstr>1. 敏捷团队的角色和职责</vt:lpstr>
      <vt:lpstr>2. 项目经理</vt:lpstr>
      <vt:lpstr>2. 项目经理</vt:lpstr>
      <vt:lpstr>2. 项目经理</vt:lpstr>
      <vt:lpstr>2. 项目经理</vt:lpstr>
      <vt:lpstr>2. 项目经理</vt:lpstr>
      <vt:lpstr>2. 项目经理</vt:lpstr>
      <vt:lpstr>2. 项目经理</vt:lpstr>
      <vt:lpstr>2. 项目经理</vt:lpstr>
      <vt:lpstr>2. 项目经理</vt:lpstr>
      <vt:lpstr>2. 项目经理</vt:lpstr>
      <vt:lpstr>2. 项目经理</vt:lpstr>
      <vt:lpstr>PowerPoint 演示文稿</vt:lpstr>
      <vt:lpstr>1. 项目进度管理</vt:lpstr>
      <vt:lpstr>1. 项目进度管理</vt:lpstr>
      <vt:lpstr>1. 项目进度管理</vt:lpstr>
      <vt:lpstr>1. 项目进度管理</vt:lpstr>
      <vt:lpstr>1. 项目进度管理</vt:lpstr>
      <vt:lpstr>2. 项目成本管理</vt:lpstr>
      <vt:lpstr>2. 项目成本管理</vt:lpstr>
      <vt:lpstr>2. 项目成本管理</vt:lpstr>
      <vt:lpstr>2. 项目成本管理</vt:lpstr>
      <vt:lpstr>2. 项目成本管理</vt:lpstr>
      <vt:lpstr>2. 项目成本管理</vt:lpstr>
      <vt:lpstr>2. 项目成本管理</vt:lpstr>
      <vt:lpstr>2. 项目成本管理</vt:lpstr>
      <vt:lpstr>2. 项目成本管理</vt:lpstr>
      <vt:lpstr>2. 项目成本管理</vt:lpstr>
      <vt:lpstr>2. 项目成本管理</vt:lpstr>
      <vt:lpstr>PowerPoint 演示文稿</vt:lpstr>
      <vt:lpstr>1. 风险级别及类型</vt:lpstr>
      <vt:lpstr>1. 风险级别及类型</vt:lpstr>
      <vt:lpstr>1. 风险级别及类型</vt:lpstr>
      <vt:lpstr>2. 风险管理主要活动与技术</vt:lpstr>
      <vt:lpstr>2. 风险管理主要活动与技术</vt:lpstr>
      <vt:lpstr>2. 风险管理主要活动与技术</vt:lpstr>
      <vt:lpstr>2. 风险管理主要活动与技术</vt:lpstr>
      <vt:lpstr>2. 风险管理主要活动与技术</vt:lpstr>
      <vt:lpstr>2. 风险管理主要活动与技术</vt:lpstr>
      <vt:lpstr>2. 风险管理主要活动与技术</vt:lpstr>
      <vt:lpstr>2. 风险管理主要活动与技术</vt:lpstr>
      <vt:lpstr>2. 风险管理主要活动与技术</vt:lpstr>
      <vt:lpstr>2. 风险管理主要活动与技术</vt:lpstr>
      <vt:lpstr>2. 风险管理主要活动与技术</vt:lpstr>
      <vt:lpstr>2. 风险管理主要活动与技术</vt:lpstr>
      <vt:lpstr>2. 风险管理主要活动与技术</vt:lpstr>
      <vt:lpstr>2. 风险管理主要活动与技术</vt:lpstr>
      <vt:lpstr>2. 风险管理主要活动与技术</vt:lpstr>
      <vt:lpstr>2. 风险管理主要活动与技术</vt:lpstr>
      <vt:lpstr>2. 风险管理主要活动与技术</vt:lpstr>
      <vt:lpstr>2. 风险管理主要活动与技术</vt:lpstr>
      <vt:lpstr>2. 风险管理主要活动与技术</vt:lpstr>
      <vt:lpstr>2. 风险管理主要活动与技术</vt:lpstr>
      <vt:lpstr>2. 风险管理主要活动与技术</vt:lpstr>
      <vt:lpstr>2. 风险管理主要活动与技术</vt:lpstr>
      <vt:lpstr>本章案例分析作业</vt:lpstr>
      <vt:lpstr>本章结束</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 yunlei</dc:creator>
  <cp:lastModifiedBy>sun yunlei</cp:lastModifiedBy>
  <cp:revision>2286</cp:revision>
  <dcterms:created xsi:type="dcterms:W3CDTF">2020-11-28T11:27:57Z</dcterms:created>
  <dcterms:modified xsi:type="dcterms:W3CDTF">2023-06-15T01:59:50Z</dcterms:modified>
</cp:coreProperties>
</file>